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8.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4.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43.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5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3" r:id="rId2"/>
    <p:sldMasterId id="2147483660" r:id="rId3"/>
  </p:sldMasterIdLst>
  <p:notesMasterIdLst>
    <p:notesMasterId r:id="rId68"/>
  </p:notesMasterIdLst>
  <p:handoutMasterIdLst>
    <p:handoutMasterId r:id="rId69"/>
  </p:handoutMasterIdLst>
  <p:sldIdLst>
    <p:sldId id="367" r:id="rId4"/>
    <p:sldId id="305" r:id="rId5"/>
    <p:sldId id="306" r:id="rId6"/>
    <p:sldId id="307" r:id="rId7"/>
    <p:sldId id="308" r:id="rId8"/>
    <p:sldId id="373" r:id="rId9"/>
    <p:sldId id="310" r:id="rId10"/>
    <p:sldId id="374" r:id="rId11"/>
    <p:sldId id="375" r:id="rId12"/>
    <p:sldId id="313" r:id="rId13"/>
    <p:sldId id="376" r:id="rId14"/>
    <p:sldId id="377" r:id="rId15"/>
    <p:sldId id="383" r:id="rId16"/>
    <p:sldId id="316" r:id="rId17"/>
    <p:sldId id="318" r:id="rId18"/>
    <p:sldId id="378" r:id="rId19"/>
    <p:sldId id="320" r:id="rId20"/>
    <p:sldId id="321" r:id="rId21"/>
    <p:sldId id="322" r:id="rId22"/>
    <p:sldId id="323" r:id="rId23"/>
    <p:sldId id="324" r:id="rId24"/>
    <p:sldId id="365" r:id="rId25"/>
    <p:sldId id="379" r:id="rId26"/>
    <p:sldId id="325" r:id="rId27"/>
    <p:sldId id="326" r:id="rId28"/>
    <p:sldId id="380" r:id="rId29"/>
    <p:sldId id="328" r:id="rId30"/>
    <p:sldId id="384" r:id="rId31"/>
    <p:sldId id="385" r:id="rId32"/>
    <p:sldId id="331" r:id="rId33"/>
    <p:sldId id="372" r:id="rId34"/>
    <p:sldId id="333" r:id="rId35"/>
    <p:sldId id="334" r:id="rId36"/>
    <p:sldId id="335" r:id="rId37"/>
    <p:sldId id="336" r:id="rId38"/>
    <p:sldId id="386" r:id="rId39"/>
    <p:sldId id="338" r:id="rId40"/>
    <p:sldId id="339" r:id="rId41"/>
    <p:sldId id="381" r:id="rId42"/>
    <p:sldId id="341" r:id="rId43"/>
    <p:sldId id="342" r:id="rId44"/>
    <p:sldId id="343" r:id="rId45"/>
    <p:sldId id="387" r:id="rId46"/>
    <p:sldId id="388" r:id="rId47"/>
    <p:sldId id="346" r:id="rId48"/>
    <p:sldId id="347" r:id="rId49"/>
    <p:sldId id="348" r:id="rId50"/>
    <p:sldId id="349" r:id="rId51"/>
    <p:sldId id="350" r:id="rId52"/>
    <p:sldId id="390" r:id="rId53"/>
    <p:sldId id="391" r:id="rId54"/>
    <p:sldId id="353" r:id="rId55"/>
    <p:sldId id="354" r:id="rId56"/>
    <p:sldId id="355" r:id="rId57"/>
    <p:sldId id="356" r:id="rId58"/>
    <p:sldId id="357" r:id="rId59"/>
    <p:sldId id="358" r:id="rId60"/>
    <p:sldId id="389" r:id="rId61"/>
    <p:sldId id="360" r:id="rId62"/>
    <p:sldId id="361" r:id="rId63"/>
    <p:sldId id="362" r:id="rId64"/>
    <p:sldId id="363" r:id="rId65"/>
    <p:sldId id="364" r:id="rId66"/>
    <p:sldId id="382" r:id="rId67"/>
  </p:sldIdLst>
  <p:sldSz cx="9144000" cy="6858000" type="screen4x3"/>
  <p:notesSz cx="7002463" cy="9236075"/>
  <p:custDataLst>
    <p:tags r:id="rId7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A8ED0"/>
    <a:srgbClr val="084A9C"/>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8149" autoAdjust="0"/>
  </p:normalViewPr>
  <p:slideViewPr>
    <p:cSldViewPr snapToGrid="0">
      <p:cViewPr varScale="1">
        <p:scale>
          <a:sx n="34" d="100"/>
          <a:sy n="34" d="100"/>
        </p:scale>
        <p:origin x="1690" y="48"/>
      </p:cViewPr>
      <p:guideLst>
        <p:guide orient="horz" pos="2160"/>
        <p:guide pos="288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6" d="100"/>
          <a:sy n="66" d="100"/>
        </p:scale>
        <p:origin x="3228"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notesMaster" Target="notesMasters/notesMaster1.xml"/><Relationship Id="rId7" Type="http://schemas.openxmlformats.org/officeDocument/2006/relationships/slide" Target="slides/slide4.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3.xml"/></Relationships>
</file>

<file path=ppt/diagrams/_rels/data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 Id="rId4"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36991C-74AC-49D6-ADF2-06BDDC0B6C03}" type="doc">
      <dgm:prSet loTypeId="urn:microsoft.com/office/officeart/2005/8/layout/pList2#1" loCatId="list" qsTypeId="urn:microsoft.com/office/officeart/2005/8/quickstyle/simple1" qsCatId="simple" csTypeId="urn:microsoft.com/office/officeart/2005/8/colors/accent1_2" csCatId="accent1" phldr="1"/>
      <dgm:spPr/>
    </dgm:pt>
    <dgm:pt modelId="{9FDCE8C1-B58D-4C87-B0F1-A8FB6B563698}">
      <dgm:prSet phldrT="[Text]" custT="1"/>
      <dgm:spPr/>
      <dgm:t>
        <a:bodyPr/>
        <a:lstStyle/>
        <a:p>
          <a:r>
            <a:rPr lang="en-US" sz="2000" b="1" dirty="0" smtClean="0"/>
            <a:t>Parte A Seguro de Hospital</a:t>
          </a:r>
          <a:endParaRPr lang="es-US" sz="2000" b="1" dirty="0"/>
        </a:p>
      </dgm:t>
      <dgm:extLst>
        <a:ext uri="{E40237B7-FDA0-4F09-8148-C483321AD2D9}">
          <dgm14:cNvPr xmlns:dgm14="http://schemas.microsoft.com/office/drawing/2010/diagram" id="0" name="" descr="Parte A Seguro de Hospital&#10;" title="parte A"/>
        </a:ext>
      </dgm:extLst>
    </dgm:pt>
    <dgm:pt modelId="{3ED9B716-15AB-4011-8B44-DD5AE9120BA7}" type="parTrans" cxnId="{26320344-3E1F-46DC-B3CD-6537F4BD7A4A}">
      <dgm:prSet/>
      <dgm:spPr/>
      <dgm:t>
        <a:bodyPr/>
        <a:lstStyle/>
        <a:p>
          <a:endParaRPr lang="en-US"/>
        </a:p>
      </dgm:t>
    </dgm:pt>
    <dgm:pt modelId="{48D14F0C-76A9-48EB-9043-D105EC90AAD9}" type="sibTrans" cxnId="{26320344-3E1F-46DC-B3CD-6537F4BD7A4A}">
      <dgm:prSet/>
      <dgm:spPr/>
      <dgm:t>
        <a:bodyPr/>
        <a:lstStyle/>
        <a:p>
          <a:endParaRPr lang="en-US"/>
        </a:p>
      </dgm:t>
    </dgm:pt>
    <dgm:pt modelId="{CCB254E7-7AE5-4237-AC45-1FB42C32275C}">
      <dgm:prSet phldrT="[Text]" custT="1"/>
      <dgm:spPr/>
      <dgm:t>
        <a:bodyPr/>
        <a:lstStyle/>
        <a:p>
          <a:r>
            <a:rPr lang="en-US" sz="2000" b="1" dirty="0" smtClean="0"/>
            <a:t>Parte B Seguro Médico</a:t>
          </a:r>
          <a:r>
            <a:rPr lang="en-US" dirty="0" smtClean="0"/>
            <a:t>	</a:t>
          </a:r>
          <a:endParaRPr lang="es-US" sz="1700" dirty="0"/>
        </a:p>
      </dgm:t>
      <dgm:extLst>
        <a:ext uri="{E40237B7-FDA0-4F09-8148-C483321AD2D9}">
          <dgm14:cNvPr xmlns:dgm14="http://schemas.microsoft.com/office/drawing/2010/diagram" id="0" name="" descr="Parte B Seguro Médico &#10;" title="Parte B"/>
        </a:ext>
      </dgm:extLst>
    </dgm:pt>
    <dgm:pt modelId="{DCA7DDDF-04CE-4F6C-8AED-F3E8645C8DD2}" type="parTrans" cxnId="{D565DE86-EB22-46E0-9CCB-AF62C195BE62}">
      <dgm:prSet/>
      <dgm:spPr/>
      <dgm:t>
        <a:bodyPr/>
        <a:lstStyle/>
        <a:p>
          <a:endParaRPr lang="en-US"/>
        </a:p>
      </dgm:t>
    </dgm:pt>
    <dgm:pt modelId="{EBB80556-96B3-4B28-B915-9606A9AE962C}" type="sibTrans" cxnId="{D565DE86-EB22-46E0-9CCB-AF62C195BE62}">
      <dgm:prSet/>
      <dgm:spPr/>
      <dgm:t>
        <a:bodyPr/>
        <a:lstStyle/>
        <a:p>
          <a:endParaRPr lang="en-US"/>
        </a:p>
      </dgm:t>
    </dgm:pt>
    <dgm:pt modelId="{1E329FE2-26FB-4EDA-ADE5-C05C9C42F69A}">
      <dgm:prSet phldrT="[Text]" custT="1"/>
      <dgm:spPr/>
      <dgm:t>
        <a:bodyPr/>
        <a:lstStyle/>
        <a:p>
          <a:r>
            <a:rPr sz="1700" b="1" dirty="0" smtClean="0"/>
            <a:t>Parte C Planes Medicare Advantage (como HMO o PPO)</a:t>
          </a:r>
          <a:r>
            <a:rPr sz="1700" dirty="0"/>
            <a:t> </a:t>
          </a:r>
          <a:r>
            <a:rPr sz="1700" dirty="0" err="1"/>
            <a:t>Incluye</a:t>
          </a:r>
          <a:r>
            <a:rPr sz="1700" dirty="0"/>
            <a:t> </a:t>
          </a:r>
          <a:r>
            <a:rPr sz="1700" dirty="0" err="1"/>
            <a:t>cobertura</a:t>
          </a:r>
          <a:r>
            <a:rPr sz="1700" dirty="0"/>
            <a:t> de Parte A, Parte B y, a </a:t>
          </a:r>
          <a:r>
            <a:rPr sz="1700" dirty="0" err="1"/>
            <a:t>veces</a:t>
          </a:r>
          <a:r>
            <a:rPr sz="1700" dirty="0"/>
            <a:t>, de Parte D</a:t>
          </a:r>
          <a:r>
            <a:rPr lang="en-US" sz="1700" dirty="0" smtClean="0"/>
            <a:t> </a:t>
          </a:r>
          <a:endParaRPr lang="es-US" sz="1700" dirty="0"/>
        </a:p>
      </dgm:t>
      <dgm:extLst>
        <a:ext uri="{E40237B7-FDA0-4F09-8148-C483321AD2D9}">
          <dgm14:cNvPr xmlns:dgm14="http://schemas.microsoft.com/office/drawing/2010/diagram" id="0" name="" descr="Parte C Planes Medicare Advantage (como HMO o PPO) Incluye cobertura de Parte A, Parte B y, a veces, de Parte D &#10;" title="Parte C"/>
        </a:ext>
      </dgm:extLst>
    </dgm:pt>
    <dgm:pt modelId="{633C02F7-69DA-4A4B-A292-DC4304727856}" type="parTrans" cxnId="{244960A6-6E71-42A0-9ACD-FC26A5A407F1}">
      <dgm:prSet/>
      <dgm:spPr/>
      <dgm:t>
        <a:bodyPr/>
        <a:lstStyle/>
        <a:p>
          <a:endParaRPr lang="en-US"/>
        </a:p>
      </dgm:t>
    </dgm:pt>
    <dgm:pt modelId="{21DD9548-6603-4C0B-8189-7F5DCF085E94}" type="sibTrans" cxnId="{244960A6-6E71-42A0-9ACD-FC26A5A407F1}">
      <dgm:prSet/>
      <dgm:spPr/>
      <dgm:t>
        <a:bodyPr/>
        <a:lstStyle/>
        <a:p>
          <a:endParaRPr lang="en-US"/>
        </a:p>
      </dgm:t>
    </dgm:pt>
    <dgm:pt modelId="{AD7A8618-6064-41D7-8365-B37264D688FC}">
      <dgm:prSet phldrT="[Text]" custT="1"/>
      <dgm:spPr/>
      <dgm:t>
        <a:bodyPr/>
        <a:lstStyle/>
        <a:p>
          <a:r>
            <a:rPr lang="en-US" sz="2000" b="1" dirty="0" smtClean="0"/>
            <a:t>Parte D Cobertura Medicare para recetas médicas</a:t>
          </a:r>
          <a:endParaRPr lang="es-US" sz="2000" b="1" dirty="0"/>
        </a:p>
      </dgm:t>
      <dgm:extLst>
        <a:ext uri="{E40237B7-FDA0-4F09-8148-C483321AD2D9}">
          <dgm14:cNvPr xmlns:dgm14="http://schemas.microsoft.com/office/drawing/2010/diagram" id="0" name="" descr="Parte D Cobertura Medicare para recetas médicas&#10;" title="Parte D"/>
        </a:ext>
      </dgm:extLst>
    </dgm:pt>
    <dgm:pt modelId="{511CA061-341C-4B9D-9E62-00CEE4537C9D}" type="parTrans" cxnId="{C51D3A02-66F1-4140-B117-D173BED88DC8}">
      <dgm:prSet/>
      <dgm:spPr/>
      <dgm:t>
        <a:bodyPr/>
        <a:lstStyle/>
        <a:p>
          <a:endParaRPr lang="en-US"/>
        </a:p>
      </dgm:t>
    </dgm:pt>
    <dgm:pt modelId="{CB18D4EC-5CAD-4947-9366-63CF1A1183ED}" type="sibTrans" cxnId="{C51D3A02-66F1-4140-B117-D173BED88DC8}">
      <dgm:prSet/>
      <dgm:spPr/>
      <dgm:t>
        <a:bodyPr/>
        <a:lstStyle/>
        <a:p>
          <a:endParaRPr lang="en-US"/>
        </a:p>
      </dgm:t>
    </dgm:pt>
    <dgm:pt modelId="{82AEA39A-D373-4F8E-8BE6-DE723396E6F8}" type="pres">
      <dgm:prSet presAssocID="{5936991C-74AC-49D6-ADF2-06BDDC0B6C03}" presName="Name0" presStyleCnt="0">
        <dgm:presLayoutVars>
          <dgm:dir/>
          <dgm:resizeHandles val="exact"/>
        </dgm:presLayoutVars>
      </dgm:prSet>
      <dgm:spPr/>
    </dgm:pt>
    <dgm:pt modelId="{3038BFC1-A524-49B5-AD01-729E4706DDE2}" type="pres">
      <dgm:prSet presAssocID="{5936991C-74AC-49D6-ADF2-06BDDC0B6C03}" presName="bkgdShp" presStyleLbl="alignAccFollowNode1" presStyleIdx="0" presStyleCnt="1"/>
      <dgm:spPr/>
      <dgm:t>
        <a:bodyPr/>
        <a:lstStyle/>
        <a:p>
          <a:endParaRPr lang="en-US"/>
        </a:p>
      </dgm:t>
      <dgm:extLst>
        <a:ext uri="{E40237B7-FDA0-4F09-8148-C483321AD2D9}">
          <dgm14:cNvPr xmlns:dgm14="http://schemas.microsoft.com/office/drawing/2010/diagram" id="0" name="" descr="Gráfico que muestra las cuatro partes de Medicare. Parte A, Parte B, Parte C y Parte D." title="Gráfico que muestra las cuatro partes de Medicare. Parte A, Parte B, Parte C y Parte D"/>
        </a:ext>
      </dgm:extLst>
    </dgm:pt>
    <dgm:pt modelId="{6DC59DF4-EF78-4600-86AF-9DB5BE1969A6}" type="pres">
      <dgm:prSet presAssocID="{5936991C-74AC-49D6-ADF2-06BDDC0B6C03}" presName="linComp" presStyleCnt="0"/>
      <dgm:spPr/>
    </dgm:pt>
    <dgm:pt modelId="{C4688080-78A1-4AF7-B6B7-FDDCE7EF1010}" type="pres">
      <dgm:prSet presAssocID="{9FDCE8C1-B58D-4C87-B0F1-A8FB6B563698}" presName="compNode" presStyleCnt="0"/>
      <dgm:spPr/>
    </dgm:pt>
    <dgm:pt modelId="{B9190056-5272-460F-A316-1E39CEB814C0}" type="pres">
      <dgm:prSet presAssocID="{9FDCE8C1-B58D-4C87-B0F1-A8FB6B563698}" presName="node" presStyleLbl="node1" presStyleIdx="0" presStyleCnt="4">
        <dgm:presLayoutVars>
          <dgm:bulletEnabled val="1"/>
        </dgm:presLayoutVars>
      </dgm:prSet>
      <dgm:spPr/>
      <dgm:t>
        <a:bodyPr/>
        <a:lstStyle/>
        <a:p>
          <a:endParaRPr lang="en-US"/>
        </a:p>
      </dgm:t>
    </dgm:pt>
    <dgm:pt modelId="{B4CA6AB2-8684-4BE9-88DF-12D4D9414E11}" type="pres">
      <dgm:prSet presAssocID="{9FDCE8C1-B58D-4C87-B0F1-A8FB6B563698}" presName="invisiNode" presStyleLbl="node1" presStyleIdx="0" presStyleCnt="4"/>
      <dgm:spPr/>
    </dgm:pt>
    <dgm:pt modelId="{8C98B3AB-1BB9-419A-B85D-C8CED2763647}" type="pres">
      <dgm:prSet presAssocID="{9FDCE8C1-B58D-4C87-B0F1-A8FB6B563698}" presName="imagNode" presStyleLbl="fgImgPlace1" presStyleIdx="0" presStyleCnt="4"/>
      <dgm:spPr>
        <a:blipFill rotWithShape="0">
          <a:blip xmlns:r="http://schemas.openxmlformats.org/officeDocument/2006/relationships" r:embed="rId1">
            <a:duotone>
              <a:prstClr val="black"/>
              <a:schemeClr val="accent1">
                <a:tint val="45000"/>
                <a:satMod val="400000"/>
              </a:schemeClr>
            </a:duotone>
          </a:blip>
          <a:stretch>
            <a:fillRect/>
          </a:stretch>
        </a:blipFill>
      </dgm:spPr>
      <dgm:extLst>
        <a:ext uri="{E40237B7-FDA0-4F09-8148-C483321AD2D9}">
          <dgm14:cNvPr xmlns:dgm14="http://schemas.microsoft.com/office/drawing/2010/diagram" id="0" name="" descr="gráfico de H de hospital" title="gráfico de H de hospital"/>
        </a:ext>
      </dgm:extLst>
    </dgm:pt>
    <dgm:pt modelId="{C03C1913-C716-456D-9DAA-7B204A10E431}" type="pres">
      <dgm:prSet presAssocID="{48D14F0C-76A9-48EB-9043-D105EC90AAD9}" presName="sibTrans" presStyleLbl="sibTrans2D1" presStyleIdx="0" presStyleCnt="0"/>
      <dgm:spPr/>
      <dgm:t>
        <a:bodyPr/>
        <a:lstStyle/>
        <a:p>
          <a:endParaRPr lang="en-US"/>
        </a:p>
      </dgm:t>
    </dgm:pt>
    <dgm:pt modelId="{2F7DB555-22FA-4A40-BDAC-8B6BFA87DCC6}" type="pres">
      <dgm:prSet presAssocID="{CCB254E7-7AE5-4237-AC45-1FB42C32275C}" presName="compNode" presStyleCnt="0"/>
      <dgm:spPr/>
    </dgm:pt>
    <dgm:pt modelId="{FFB9F90F-833E-4AF6-9D41-FEA07765D9C3}" type="pres">
      <dgm:prSet presAssocID="{CCB254E7-7AE5-4237-AC45-1FB42C32275C}" presName="node" presStyleLbl="node1" presStyleIdx="1" presStyleCnt="4" custLinFactNeighborY="364">
        <dgm:presLayoutVars>
          <dgm:bulletEnabled val="1"/>
        </dgm:presLayoutVars>
      </dgm:prSet>
      <dgm:spPr/>
      <dgm:t>
        <a:bodyPr/>
        <a:lstStyle/>
        <a:p>
          <a:endParaRPr lang="en-US"/>
        </a:p>
      </dgm:t>
    </dgm:pt>
    <dgm:pt modelId="{F4CF67F9-1E26-4E6A-859C-E7606CDEC8BE}" type="pres">
      <dgm:prSet presAssocID="{CCB254E7-7AE5-4237-AC45-1FB42C32275C}" presName="invisiNode" presStyleLbl="node1" presStyleIdx="1" presStyleCnt="4"/>
      <dgm:spPr/>
    </dgm:pt>
    <dgm:pt modelId="{34D8C33A-6615-45BE-9CAB-0E3C92CE0146}" type="pres">
      <dgm:prSet presAssocID="{CCB254E7-7AE5-4237-AC45-1FB42C32275C}" presName="imagNode" presStyleLbl="fgImgPlace1" presStyleIdx="1" presStyleCnt="4"/>
      <dgm:spPr>
        <a:blipFill rotWithShape="0">
          <a:blip xmlns:r="http://schemas.openxmlformats.org/officeDocument/2006/relationships" r:embed="rId2">
            <a:duotone>
              <a:prstClr val="black"/>
              <a:schemeClr val="accent1">
                <a:tint val="45000"/>
                <a:satMod val="400000"/>
              </a:schemeClr>
            </a:duotone>
          </a:blip>
          <a:stretch>
            <a:fillRect/>
          </a:stretch>
        </a:blipFill>
      </dgm:spPr>
      <dgm:extLst>
        <a:ext uri="{E40237B7-FDA0-4F09-8148-C483321AD2D9}">
          <dgm14:cNvPr xmlns:dgm14="http://schemas.microsoft.com/office/drawing/2010/diagram" id="0" name="" descr="gráfico de parte B" title="gráfico de parte B"/>
        </a:ext>
      </dgm:extLst>
    </dgm:pt>
    <dgm:pt modelId="{4E0F21C8-45C2-4E2B-BF45-0C401A24C588}" type="pres">
      <dgm:prSet presAssocID="{EBB80556-96B3-4B28-B915-9606A9AE962C}" presName="sibTrans" presStyleLbl="sibTrans2D1" presStyleIdx="0" presStyleCnt="0"/>
      <dgm:spPr/>
      <dgm:t>
        <a:bodyPr/>
        <a:lstStyle/>
        <a:p>
          <a:endParaRPr lang="en-US"/>
        </a:p>
      </dgm:t>
    </dgm:pt>
    <dgm:pt modelId="{6A3AB180-55C1-4F57-8907-26E7F802F9C5}" type="pres">
      <dgm:prSet presAssocID="{1E329FE2-26FB-4EDA-ADE5-C05C9C42F69A}" presName="compNode" presStyleCnt="0"/>
      <dgm:spPr/>
    </dgm:pt>
    <dgm:pt modelId="{ACF7CE3A-57D4-4F48-9E7B-80BF4F17191F}" type="pres">
      <dgm:prSet presAssocID="{1E329FE2-26FB-4EDA-ADE5-C05C9C42F69A}" presName="node" presStyleLbl="node1" presStyleIdx="2" presStyleCnt="4" custScaleX="111844">
        <dgm:presLayoutVars>
          <dgm:bulletEnabled val="1"/>
        </dgm:presLayoutVars>
      </dgm:prSet>
      <dgm:spPr/>
      <dgm:t>
        <a:bodyPr/>
        <a:lstStyle/>
        <a:p>
          <a:endParaRPr lang="en-US"/>
        </a:p>
      </dgm:t>
    </dgm:pt>
    <dgm:pt modelId="{A25DD50A-FD45-4AB4-BB9B-846F1F0FEF3A}" type="pres">
      <dgm:prSet presAssocID="{1E329FE2-26FB-4EDA-ADE5-C05C9C42F69A}" presName="invisiNode" presStyleLbl="node1" presStyleIdx="2" presStyleCnt="4"/>
      <dgm:spPr/>
    </dgm:pt>
    <dgm:pt modelId="{650F7A33-91A8-4FDC-86A9-52A7F62CC262}" type="pres">
      <dgm:prSet presAssocID="{1E329FE2-26FB-4EDA-ADE5-C05C9C42F69A}" presName="imagNode" presStyleLbl="fgImgPlace1" presStyleIdx="2" presStyleCnt="4" custLinFactNeighborX="-110" custLinFactNeighborY="-2463"/>
      <dgm:spPr>
        <a:blipFill rotWithShape="0">
          <a:blip xmlns:r="http://schemas.openxmlformats.org/officeDocument/2006/relationships" r:embed="rId3">
            <a:duotone>
              <a:prstClr val="black"/>
              <a:schemeClr val="accent1">
                <a:tint val="45000"/>
                <a:satMod val="400000"/>
              </a:schemeClr>
            </a:duotone>
          </a:blip>
          <a:stretch>
            <a:fillRect/>
          </a:stretch>
        </a:blipFill>
      </dgm:spPr>
      <dgm:t>
        <a:bodyPr/>
        <a:lstStyle/>
        <a:p>
          <a:endParaRPr lang="en-US"/>
        </a:p>
      </dgm:t>
      <dgm:extLst>
        <a:ext uri="{E40237B7-FDA0-4F09-8148-C483321AD2D9}">
          <dgm14:cNvPr xmlns:dgm14="http://schemas.microsoft.com/office/drawing/2010/diagram" id="0" name="" descr="gráfico de parte C" title="gráfico de parte C"/>
        </a:ext>
      </dgm:extLst>
    </dgm:pt>
    <dgm:pt modelId="{6F63F81A-135E-43DC-B179-59B74A460381}" type="pres">
      <dgm:prSet presAssocID="{21DD9548-6603-4C0B-8189-7F5DCF085E94}" presName="sibTrans" presStyleLbl="sibTrans2D1" presStyleIdx="0" presStyleCnt="0"/>
      <dgm:spPr/>
      <dgm:t>
        <a:bodyPr/>
        <a:lstStyle/>
        <a:p>
          <a:endParaRPr lang="en-US"/>
        </a:p>
      </dgm:t>
    </dgm:pt>
    <dgm:pt modelId="{C266C995-2C40-470D-A609-D497A082FFBB}" type="pres">
      <dgm:prSet presAssocID="{AD7A8618-6064-41D7-8365-B37264D688FC}" presName="compNode" presStyleCnt="0"/>
      <dgm:spPr/>
    </dgm:pt>
    <dgm:pt modelId="{61631289-9812-41CB-A79F-371ABE60634A}" type="pres">
      <dgm:prSet presAssocID="{AD7A8618-6064-41D7-8365-B37264D688FC}" presName="node" presStyleLbl="node1" presStyleIdx="3" presStyleCnt="4">
        <dgm:presLayoutVars>
          <dgm:bulletEnabled val="1"/>
        </dgm:presLayoutVars>
      </dgm:prSet>
      <dgm:spPr/>
      <dgm:t>
        <a:bodyPr/>
        <a:lstStyle/>
        <a:p>
          <a:endParaRPr lang="en-US"/>
        </a:p>
      </dgm:t>
    </dgm:pt>
    <dgm:pt modelId="{202956DC-A047-4F75-A3C5-E8CCDF97D3B5}" type="pres">
      <dgm:prSet presAssocID="{AD7A8618-6064-41D7-8365-B37264D688FC}" presName="invisiNode" presStyleLbl="node1" presStyleIdx="3" presStyleCnt="4"/>
      <dgm:spPr/>
    </dgm:pt>
    <dgm:pt modelId="{B6A3AA38-82E3-4410-A7EF-BD1690391318}" type="pres">
      <dgm:prSet presAssocID="{AD7A8618-6064-41D7-8365-B37264D688FC}" presName="imagNode" presStyleLbl="fgImgPlace1" presStyleIdx="3" presStyleCnt="4"/>
      <dgm:spPr>
        <a:blipFill rotWithShape="0">
          <a:blip xmlns:r="http://schemas.openxmlformats.org/officeDocument/2006/relationships" r:embed="rId4">
            <a:duotone>
              <a:prstClr val="black"/>
              <a:schemeClr val="accent1">
                <a:tint val="45000"/>
                <a:satMod val="400000"/>
              </a:schemeClr>
            </a:duotone>
          </a:blip>
          <a:stretch>
            <a:fillRect/>
          </a:stretch>
        </a:blipFill>
      </dgm:spPr>
      <dgm:t>
        <a:bodyPr/>
        <a:lstStyle/>
        <a:p>
          <a:endParaRPr lang="en-US"/>
        </a:p>
      </dgm:t>
      <dgm:extLst>
        <a:ext uri="{E40237B7-FDA0-4F09-8148-C483321AD2D9}">
          <dgm14:cNvPr xmlns:dgm14="http://schemas.microsoft.com/office/drawing/2010/diagram" id="0" name="" descr="gráfico de parte D" title="gráfico de parte D"/>
        </a:ext>
      </dgm:extLst>
    </dgm:pt>
  </dgm:ptLst>
  <dgm:cxnLst>
    <dgm:cxn modelId="{26320344-3E1F-46DC-B3CD-6537F4BD7A4A}" srcId="{5936991C-74AC-49D6-ADF2-06BDDC0B6C03}" destId="{9FDCE8C1-B58D-4C87-B0F1-A8FB6B563698}" srcOrd="0" destOrd="0" parTransId="{3ED9B716-15AB-4011-8B44-DD5AE9120BA7}" sibTransId="{48D14F0C-76A9-48EB-9043-D105EC90AAD9}"/>
    <dgm:cxn modelId="{04B2E7D9-87E2-4FCC-89C7-ED60E986E139}" type="presOf" srcId="{1E329FE2-26FB-4EDA-ADE5-C05C9C42F69A}" destId="{ACF7CE3A-57D4-4F48-9E7B-80BF4F17191F}" srcOrd="0" destOrd="0" presId="urn:microsoft.com/office/officeart/2005/8/layout/pList2#1"/>
    <dgm:cxn modelId="{3E8F5FD2-9C9C-4C11-AF84-B2FC6B4E87AD}" type="presOf" srcId="{5936991C-74AC-49D6-ADF2-06BDDC0B6C03}" destId="{82AEA39A-D373-4F8E-8BE6-DE723396E6F8}" srcOrd="0" destOrd="0" presId="urn:microsoft.com/office/officeart/2005/8/layout/pList2#1"/>
    <dgm:cxn modelId="{774976B0-D8D5-4C83-8021-7A835A1A297C}" type="presOf" srcId="{9FDCE8C1-B58D-4C87-B0F1-A8FB6B563698}" destId="{B9190056-5272-460F-A316-1E39CEB814C0}" srcOrd="0" destOrd="0" presId="urn:microsoft.com/office/officeart/2005/8/layout/pList2#1"/>
    <dgm:cxn modelId="{C51D3A02-66F1-4140-B117-D173BED88DC8}" srcId="{5936991C-74AC-49D6-ADF2-06BDDC0B6C03}" destId="{AD7A8618-6064-41D7-8365-B37264D688FC}" srcOrd="3" destOrd="0" parTransId="{511CA061-341C-4B9D-9E62-00CEE4537C9D}" sibTransId="{CB18D4EC-5CAD-4947-9366-63CF1A1183ED}"/>
    <dgm:cxn modelId="{244960A6-6E71-42A0-9ACD-FC26A5A407F1}" srcId="{5936991C-74AC-49D6-ADF2-06BDDC0B6C03}" destId="{1E329FE2-26FB-4EDA-ADE5-C05C9C42F69A}" srcOrd="2" destOrd="0" parTransId="{633C02F7-69DA-4A4B-A292-DC4304727856}" sibTransId="{21DD9548-6603-4C0B-8189-7F5DCF085E94}"/>
    <dgm:cxn modelId="{D565DE86-EB22-46E0-9CCB-AF62C195BE62}" srcId="{5936991C-74AC-49D6-ADF2-06BDDC0B6C03}" destId="{CCB254E7-7AE5-4237-AC45-1FB42C32275C}" srcOrd="1" destOrd="0" parTransId="{DCA7DDDF-04CE-4F6C-8AED-F3E8645C8DD2}" sibTransId="{EBB80556-96B3-4B28-B915-9606A9AE962C}"/>
    <dgm:cxn modelId="{B6233216-19D9-4B13-B296-74EC06A02FD0}" type="presOf" srcId="{21DD9548-6603-4C0B-8189-7F5DCF085E94}" destId="{6F63F81A-135E-43DC-B179-59B74A460381}" srcOrd="0" destOrd="0" presId="urn:microsoft.com/office/officeart/2005/8/layout/pList2#1"/>
    <dgm:cxn modelId="{6CA55334-82D0-4338-8533-70FA74E58481}" type="presOf" srcId="{AD7A8618-6064-41D7-8365-B37264D688FC}" destId="{61631289-9812-41CB-A79F-371ABE60634A}" srcOrd="0" destOrd="0" presId="urn:microsoft.com/office/officeart/2005/8/layout/pList2#1"/>
    <dgm:cxn modelId="{03B9CEFB-69D8-4C05-ABE2-DC8D9966672A}" type="presOf" srcId="{EBB80556-96B3-4B28-B915-9606A9AE962C}" destId="{4E0F21C8-45C2-4E2B-BF45-0C401A24C588}" srcOrd="0" destOrd="0" presId="urn:microsoft.com/office/officeart/2005/8/layout/pList2#1"/>
    <dgm:cxn modelId="{719AC625-4BB4-458C-B3F9-297441E84A2E}" type="presOf" srcId="{CCB254E7-7AE5-4237-AC45-1FB42C32275C}" destId="{FFB9F90F-833E-4AF6-9D41-FEA07765D9C3}" srcOrd="0" destOrd="0" presId="urn:microsoft.com/office/officeart/2005/8/layout/pList2#1"/>
    <dgm:cxn modelId="{F150E328-CC0A-4BBC-90F6-32ABA286D66B}" type="presOf" srcId="{48D14F0C-76A9-48EB-9043-D105EC90AAD9}" destId="{C03C1913-C716-456D-9DAA-7B204A10E431}" srcOrd="0" destOrd="0" presId="urn:microsoft.com/office/officeart/2005/8/layout/pList2#1"/>
    <dgm:cxn modelId="{173FA10A-1D06-4A4A-B7C3-ECF4A6D6360C}" type="presParOf" srcId="{82AEA39A-D373-4F8E-8BE6-DE723396E6F8}" destId="{3038BFC1-A524-49B5-AD01-729E4706DDE2}" srcOrd="0" destOrd="0" presId="urn:microsoft.com/office/officeart/2005/8/layout/pList2#1"/>
    <dgm:cxn modelId="{8A851D70-57DB-4F7E-AABC-6460C67BB0E9}" type="presParOf" srcId="{82AEA39A-D373-4F8E-8BE6-DE723396E6F8}" destId="{6DC59DF4-EF78-4600-86AF-9DB5BE1969A6}" srcOrd="1" destOrd="0" presId="urn:microsoft.com/office/officeart/2005/8/layout/pList2#1"/>
    <dgm:cxn modelId="{21FE9E8B-3AAE-42B3-9FDB-4FF9AEDE5359}" type="presParOf" srcId="{6DC59DF4-EF78-4600-86AF-9DB5BE1969A6}" destId="{C4688080-78A1-4AF7-B6B7-FDDCE7EF1010}" srcOrd="0" destOrd="0" presId="urn:microsoft.com/office/officeart/2005/8/layout/pList2#1"/>
    <dgm:cxn modelId="{211B2D4E-BE6A-43CC-B4A1-EDDC56E52986}" type="presParOf" srcId="{C4688080-78A1-4AF7-B6B7-FDDCE7EF1010}" destId="{B9190056-5272-460F-A316-1E39CEB814C0}" srcOrd="0" destOrd="0" presId="urn:microsoft.com/office/officeart/2005/8/layout/pList2#1"/>
    <dgm:cxn modelId="{B60CB6D3-8A0E-4673-A07A-33127A672C9F}" type="presParOf" srcId="{C4688080-78A1-4AF7-B6B7-FDDCE7EF1010}" destId="{B4CA6AB2-8684-4BE9-88DF-12D4D9414E11}" srcOrd="1" destOrd="0" presId="urn:microsoft.com/office/officeart/2005/8/layout/pList2#1"/>
    <dgm:cxn modelId="{57675790-45B2-468E-92F8-3713EE8802AB}" type="presParOf" srcId="{C4688080-78A1-4AF7-B6B7-FDDCE7EF1010}" destId="{8C98B3AB-1BB9-419A-B85D-C8CED2763647}" srcOrd="2" destOrd="0" presId="urn:microsoft.com/office/officeart/2005/8/layout/pList2#1"/>
    <dgm:cxn modelId="{B6800064-FBD4-4EAD-B26E-4E7D3CF9BB06}" type="presParOf" srcId="{6DC59DF4-EF78-4600-86AF-9DB5BE1969A6}" destId="{C03C1913-C716-456D-9DAA-7B204A10E431}" srcOrd="1" destOrd="0" presId="urn:microsoft.com/office/officeart/2005/8/layout/pList2#1"/>
    <dgm:cxn modelId="{807F1637-DF1F-4E94-BD12-7F545FB7F180}" type="presParOf" srcId="{6DC59DF4-EF78-4600-86AF-9DB5BE1969A6}" destId="{2F7DB555-22FA-4A40-BDAC-8B6BFA87DCC6}" srcOrd="2" destOrd="0" presId="urn:microsoft.com/office/officeart/2005/8/layout/pList2#1"/>
    <dgm:cxn modelId="{6AF26477-366E-475E-97DE-9D732B186C67}" type="presParOf" srcId="{2F7DB555-22FA-4A40-BDAC-8B6BFA87DCC6}" destId="{FFB9F90F-833E-4AF6-9D41-FEA07765D9C3}" srcOrd="0" destOrd="0" presId="urn:microsoft.com/office/officeart/2005/8/layout/pList2#1"/>
    <dgm:cxn modelId="{39BAE460-F3F2-4313-B7D1-0FC4D0AA4D35}" type="presParOf" srcId="{2F7DB555-22FA-4A40-BDAC-8B6BFA87DCC6}" destId="{F4CF67F9-1E26-4E6A-859C-E7606CDEC8BE}" srcOrd="1" destOrd="0" presId="urn:microsoft.com/office/officeart/2005/8/layout/pList2#1"/>
    <dgm:cxn modelId="{7A41C08E-1F0C-4A0C-940A-18DB6867BFF0}" type="presParOf" srcId="{2F7DB555-22FA-4A40-BDAC-8B6BFA87DCC6}" destId="{34D8C33A-6615-45BE-9CAB-0E3C92CE0146}" srcOrd="2" destOrd="0" presId="urn:microsoft.com/office/officeart/2005/8/layout/pList2#1"/>
    <dgm:cxn modelId="{02864994-47E2-4BD1-BC4F-D976079FA9E2}" type="presParOf" srcId="{6DC59DF4-EF78-4600-86AF-9DB5BE1969A6}" destId="{4E0F21C8-45C2-4E2B-BF45-0C401A24C588}" srcOrd="3" destOrd="0" presId="urn:microsoft.com/office/officeart/2005/8/layout/pList2#1"/>
    <dgm:cxn modelId="{06ECFB1E-A27F-45EB-A919-63EBCE3F4866}" type="presParOf" srcId="{6DC59DF4-EF78-4600-86AF-9DB5BE1969A6}" destId="{6A3AB180-55C1-4F57-8907-26E7F802F9C5}" srcOrd="4" destOrd="0" presId="urn:microsoft.com/office/officeart/2005/8/layout/pList2#1"/>
    <dgm:cxn modelId="{0F6E3890-3C9E-4C1C-9D4C-BC85DB3419B1}" type="presParOf" srcId="{6A3AB180-55C1-4F57-8907-26E7F802F9C5}" destId="{ACF7CE3A-57D4-4F48-9E7B-80BF4F17191F}" srcOrd="0" destOrd="0" presId="urn:microsoft.com/office/officeart/2005/8/layout/pList2#1"/>
    <dgm:cxn modelId="{EE6244C3-AB10-4566-B161-DE82D4E67057}" type="presParOf" srcId="{6A3AB180-55C1-4F57-8907-26E7F802F9C5}" destId="{A25DD50A-FD45-4AB4-BB9B-846F1F0FEF3A}" srcOrd="1" destOrd="0" presId="urn:microsoft.com/office/officeart/2005/8/layout/pList2#1"/>
    <dgm:cxn modelId="{5922166C-71E3-472A-9DBF-381893919A6C}" type="presParOf" srcId="{6A3AB180-55C1-4F57-8907-26E7F802F9C5}" destId="{650F7A33-91A8-4FDC-86A9-52A7F62CC262}" srcOrd="2" destOrd="0" presId="urn:microsoft.com/office/officeart/2005/8/layout/pList2#1"/>
    <dgm:cxn modelId="{930B5A6C-EEED-429B-91CA-DC9020C2049E}" type="presParOf" srcId="{6DC59DF4-EF78-4600-86AF-9DB5BE1969A6}" destId="{6F63F81A-135E-43DC-B179-59B74A460381}" srcOrd="5" destOrd="0" presId="urn:microsoft.com/office/officeart/2005/8/layout/pList2#1"/>
    <dgm:cxn modelId="{1277FB51-89F6-4C88-B1D4-34AD3B5F124F}" type="presParOf" srcId="{6DC59DF4-EF78-4600-86AF-9DB5BE1969A6}" destId="{C266C995-2C40-470D-A609-D497A082FFBB}" srcOrd="6" destOrd="0" presId="urn:microsoft.com/office/officeart/2005/8/layout/pList2#1"/>
    <dgm:cxn modelId="{D21B596C-FD89-47C6-A81A-CC276637A272}" type="presParOf" srcId="{C266C995-2C40-470D-A609-D497A082FFBB}" destId="{61631289-9812-41CB-A79F-371ABE60634A}" srcOrd="0" destOrd="0" presId="urn:microsoft.com/office/officeart/2005/8/layout/pList2#1"/>
    <dgm:cxn modelId="{7DBED139-1661-4F7D-984E-7C5597284135}" type="presParOf" srcId="{C266C995-2C40-470D-A609-D497A082FFBB}" destId="{202956DC-A047-4F75-A3C5-E8CCDF97D3B5}" srcOrd="1" destOrd="0" presId="urn:microsoft.com/office/officeart/2005/8/layout/pList2#1"/>
    <dgm:cxn modelId="{8C9AE38E-00D7-4400-9135-D869EB12ED24}" type="presParOf" srcId="{C266C995-2C40-470D-A609-D497A082FFBB}" destId="{B6A3AA38-82E3-4410-A7EF-BD1690391318}" srcOrd="2" destOrd="0" presId="urn:microsoft.com/office/officeart/2005/8/layout/pList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List2#1">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5035" cy="463696"/>
          </a:xfrm>
          <a:prstGeom prst="rect">
            <a:avLst/>
          </a:prstGeom>
        </p:spPr>
        <p:txBody>
          <a:bodyPr vert="horz" lIns="91056" tIns="45528" rIns="91056" bIns="45528" rtlCol="0"/>
          <a:lstStyle>
            <a:lvl1pPr algn="l">
              <a:defRPr sz="1200"/>
            </a:lvl1pPr>
          </a:lstStyle>
          <a:p>
            <a:endParaRPr lang="en-US" dirty="0"/>
          </a:p>
        </p:txBody>
      </p:sp>
      <p:sp>
        <p:nvSpPr>
          <p:cNvPr id="3" name="Date Placeholder 2"/>
          <p:cNvSpPr>
            <a:spLocks noGrp="1"/>
          </p:cNvSpPr>
          <p:nvPr>
            <p:ph type="dt" sz="quarter" idx="1"/>
          </p:nvPr>
        </p:nvSpPr>
        <p:spPr>
          <a:xfrm>
            <a:off x="3965843" y="1"/>
            <a:ext cx="3035035" cy="463696"/>
          </a:xfrm>
          <a:prstGeom prst="rect">
            <a:avLst/>
          </a:prstGeom>
        </p:spPr>
        <p:txBody>
          <a:bodyPr vert="horz" lIns="91056" tIns="45528" rIns="91056" bIns="45528" rtlCol="0"/>
          <a:lstStyle>
            <a:lvl1pPr algn="r">
              <a:defRPr sz="1200"/>
            </a:lvl1pPr>
          </a:lstStyle>
          <a:p>
            <a:fld id="{29120A81-42E5-431F-8EF6-9E9A34AB193C}" type="datetimeFigureOut">
              <a:rPr lang="en-US" smtClean="0"/>
              <a:t>10/07/2016</a:t>
            </a:fld>
            <a:endParaRPr lang="es-US" dirty="0"/>
          </a:p>
        </p:txBody>
      </p:sp>
      <p:sp>
        <p:nvSpPr>
          <p:cNvPr id="4" name="Footer Placeholder 3"/>
          <p:cNvSpPr>
            <a:spLocks noGrp="1"/>
          </p:cNvSpPr>
          <p:nvPr>
            <p:ph type="ftr" sz="quarter" idx="2"/>
          </p:nvPr>
        </p:nvSpPr>
        <p:spPr>
          <a:xfrm>
            <a:off x="0" y="8772379"/>
            <a:ext cx="3035035" cy="463696"/>
          </a:xfrm>
          <a:prstGeom prst="rect">
            <a:avLst/>
          </a:prstGeom>
        </p:spPr>
        <p:txBody>
          <a:bodyPr vert="horz" lIns="91056" tIns="45528" rIns="91056" bIns="4552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65843" y="8772379"/>
            <a:ext cx="3035035" cy="463696"/>
          </a:xfrm>
          <a:prstGeom prst="rect">
            <a:avLst/>
          </a:prstGeom>
        </p:spPr>
        <p:txBody>
          <a:bodyPr vert="horz" lIns="91056" tIns="45528" rIns="91056" bIns="45528" rtlCol="0" anchor="b"/>
          <a:lstStyle>
            <a:lvl1pPr algn="r">
              <a:defRPr sz="1200"/>
            </a:lvl1pPr>
          </a:lstStyle>
          <a:p>
            <a:fld id="{69B55EE4-A3B5-424F-AD18-CCD1E9FD40B0}" type="slidenum">
              <a:rPr lang="en-US" smtClean="0"/>
              <a:t>‹#›</a:t>
            </a:fld>
            <a:endParaRPr lang="es-US" dirty="0"/>
          </a:p>
        </p:txBody>
      </p:sp>
    </p:spTree>
    <p:extLst>
      <p:ext uri="{BB962C8B-B14F-4D97-AF65-F5344CB8AC3E}">
        <p14:creationId xmlns:p14="http://schemas.microsoft.com/office/powerpoint/2010/main" val="14934110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23988" y="717550"/>
            <a:ext cx="4154487" cy="3116263"/>
          </a:xfrm>
          <a:prstGeom prst="rect">
            <a:avLst/>
          </a:prstGeom>
          <a:noFill/>
          <a:ln w="12700">
            <a:solidFill>
              <a:prstClr val="black"/>
            </a:solidFill>
          </a:ln>
        </p:spPr>
        <p:txBody>
          <a:bodyPr vert="horz" lIns="92786" tIns="46393" rIns="92786" bIns="46393" rtlCol="0" anchor="ctr"/>
          <a:lstStyle/>
          <a:p>
            <a:endParaRPr lang="en-US" dirty="0"/>
          </a:p>
        </p:txBody>
      </p:sp>
      <p:sp>
        <p:nvSpPr>
          <p:cNvPr id="5" name="Notes Placeholder 4"/>
          <p:cNvSpPr>
            <a:spLocks noGrp="1"/>
          </p:cNvSpPr>
          <p:nvPr>
            <p:ph type="body" sz="quarter" idx="3"/>
          </p:nvPr>
        </p:nvSpPr>
        <p:spPr>
          <a:xfrm>
            <a:off x="700247" y="4121747"/>
            <a:ext cx="5601970" cy="4407744"/>
          </a:xfrm>
          <a:prstGeom prst="rect">
            <a:avLst/>
          </a:prstGeom>
        </p:spPr>
        <p:txBody>
          <a:bodyPr vert="horz" lIns="92786" tIns="46393" rIns="92786" bIns="46393" rtlCol="0"/>
          <a:lstStyle/>
          <a:p>
            <a:pPr marL="0" marR="0" lvl="0" indent="0" algn="l" defTabSz="910560" rtl="0" eaLnBrk="1" fontAlgn="auto" latinLnBrk="0" hangingPunct="1">
              <a:lnSpc>
                <a:spcPct val="100000"/>
              </a:lnSpc>
              <a:spcBef>
                <a:spcPts val="597"/>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Click to edit Master text styles</a:t>
            </a:r>
          </a:p>
          <a:p>
            <a:pPr marL="116982" marR="0" lvl="1" indent="-116982" algn="l" defTabSz="910560" rtl="0" eaLnBrk="1" fontAlgn="auto" latinLnBrk="0" hangingPunct="1">
              <a:lnSpc>
                <a:spcPct val="100000"/>
              </a:lnSpc>
              <a:spcBef>
                <a:spcPts val="597"/>
              </a:spcBef>
              <a:spcAft>
                <a:spcPts val="0"/>
              </a:spcAft>
              <a:buClrTx/>
              <a:buSzTx/>
              <a:buFont typeface="Wingdings" panose="05000000000000000000" pitchFamily="2" charset="2"/>
              <a:buChar char="§"/>
              <a:tabLst>
                <a:tab pos="116982" algn="l"/>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Second level</a:t>
            </a:r>
          </a:p>
          <a:p>
            <a:pPr marL="286131" marR="0" lvl="2" indent="-116982" algn="l" defTabSz="910560" rtl="0" eaLnBrk="1" fontAlgn="auto" latinLnBrk="0" hangingPunct="1">
              <a:lnSpc>
                <a:spcPct val="100000"/>
              </a:lnSpc>
              <a:spcBef>
                <a:spcPts val="597"/>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Third level</a:t>
            </a:r>
          </a:p>
        </p:txBody>
      </p:sp>
      <p:sp>
        <p:nvSpPr>
          <p:cNvPr id="7" name="Slide Number Placeholder 6"/>
          <p:cNvSpPr>
            <a:spLocks noGrp="1"/>
          </p:cNvSpPr>
          <p:nvPr>
            <p:ph type="sldNum" sz="quarter" idx="5"/>
          </p:nvPr>
        </p:nvSpPr>
        <p:spPr>
          <a:xfrm>
            <a:off x="3966442" y="8772669"/>
            <a:ext cx="3034401" cy="463406"/>
          </a:xfrm>
          <a:prstGeom prst="rect">
            <a:avLst/>
          </a:prstGeom>
        </p:spPr>
        <p:txBody>
          <a:bodyPr vert="horz" lIns="92786" tIns="46393" rIns="92786" bIns="46393" rtlCol="0" anchor="b"/>
          <a:lstStyle>
            <a:lvl1pPr algn="r">
              <a:defRPr sz="1200"/>
            </a:lvl1pPr>
          </a:lstStyle>
          <a:p>
            <a:fld id="{0B77B103-16DD-4E5B-B7FE-8CB91BD629A9}" type="slidenum">
              <a:rPr lang="en-US" smtClean="0"/>
              <a:t>‹#›</a:t>
            </a:fld>
            <a:endParaRPr lang="es-US" dirty="0"/>
          </a:p>
        </p:txBody>
      </p:sp>
    </p:spTree>
    <p:extLst>
      <p:ext uri="{BB962C8B-B14F-4D97-AF65-F5344CB8AC3E}">
        <p14:creationId xmlns:p14="http://schemas.microsoft.com/office/powerpoint/2010/main" val="1928085563"/>
      </p:ext>
    </p:extLst>
  </p:cSld>
  <p:clrMap bg1="lt1" tx1="dk1" bg2="lt2" tx2="dk2" accent1="accent1" accent2="accent2" accent3="accent3" accent4="accent4" accent5="accent5" accent6="accent6" hlink="hlink" folHlink="folHlink"/>
  <p:notesStyle>
    <a:lvl1pPr marL="0" marR="0" indent="0" algn="l" defTabSz="914400" rtl="0" eaLnBrk="1" fontAlgn="auto" latinLnBrk="0" hangingPunct="1">
      <a:lnSpc>
        <a:spcPct val="100000"/>
      </a:lnSpc>
      <a:spcBef>
        <a:spcPts val="600"/>
      </a:spcBef>
      <a:spcAft>
        <a:spcPts val="0"/>
      </a:spcAft>
      <a:buClrTx/>
      <a:buSzTx/>
      <a:buFontTx/>
      <a:buNone/>
      <a:tabLst/>
      <a:defRPr sz="1200" kern="1200">
        <a:solidFill>
          <a:schemeClr val="tx1"/>
        </a:solidFill>
        <a:latin typeface="+mn-lt"/>
        <a:ea typeface="+mn-ea"/>
        <a:cs typeface="+mn-cs"/>
      </a:defRPr>
    </a:lvl1pPr>
    <a:lvl2pPr marL="117475" marR="0" indent="-117475" algn="l" defTabSz="914400" rtl="0" eaLnBrk="1" fontAlgn="auto" latinLnBrk="0" hangingPunct="1">
      <a:lnSpc>
        <a:spcPct val="100000"/>
      </a:lnSpc>
      <a:spcBef>
        <a:spcPts val="600"/>
      </a:spcBef>
      <a:spcAft>
        <a:spcPts val="0"/>
      </a:spcAft>
      <a:buClrTx/>
      <a:buSzTx/>
      <a:buFont typeface="Wingdings" panose="05000000000000000000" pitchFamily="2" charset="2"/>
      <a:buChar char="§"/>
      <a:tabLst>
        <a:tab pos="117475" algn="l"/>
      </a:tabLst>
      <a:defRPr sz="1200" kern="1200">
        <a:solidFill>
          <a:schemeClr val="tx1"/>
        </a:solidFill>
        <a:latin typeface="+mn-lt"/>
        <a:ea typeface="+mn-ea"/>
        <a:cs typeface="+mn-cs"/>
      </a:defRPr>
    </a:lvl2pPr>
    <a:lvl3pPr marL="287338" marR="0" indent="-117475"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sz="1200" kern="1200">
        <a:solidFill>
          <a:schemeClr val="tx1"/>
        </a:solidFill>
        <a:latin typeface="+mn-lt"/>
        <a:ea typeface="+mn-ea"/>
        <a:cs typeface="+mn-cs"/>
      </a:defRPr>
    </a:lvl3pPr>
    <a:lvl4pPr marL="1371600" algn="l" defTabSz="914400" rtl="0" eaLnBrk="1" latinLnBrk="0" hangingPunct="1">
      <a:spcBef>
        <a:spcPts val="600"/>
      </a:spcBef>
      <a:defRPr sz="1200" kern="1200">
        <a:solidFill>
          <a:schemeClr val="tx1"/>
        </a:solidFill>
        <a:latin typeface="+mn-lt"/>
        <a:ea typeface="+mn-ea"/>
        <a:cs typeface="+mn-cs"/>
      </a:defRPr>
    </a:lvl4pPr>
    <a:lvl5pPr marL="1828800" algn="l" defTabSz="914400" rtl="0" eaLnBrk="1" latinLnBrk="0" hangingPunct="1">
      <a:spcBef>
        <a:spcPts val="600"/>
      </a:spcBef>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index.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medicare.gov/your-medicare-costs/costs-at-a-glance/costs-at-glance.html" TargetMode="External"/><Relationship Id="rId2" Type="http://schemas.openxmlformats.org/officeDocument/2006/relationships/slide" Target="../slides/slide17.xml"/><Relationship Id="rId1" Type="http://schemas.openxmlformats.org/officeDocument/2006/relationships/notesMaster" Target="../notesMasters/notesMaster1.xml"/><Relationship Id="rId6" Type="http://schemas.openxmlformats.org/officeDocument/2006/relationships/hyperlink" Target="http://www.medicare.gov/coverage/home-health-services.html" TargetMode="External"/><Relationship Id="rId5" Type="http://schemas.openxmlformats.org/officeDocument/2006/relationships/hyperlink" Target="http://www.medicare.gov/coverage/skilled-nursing-facility-care.html" TargetMode="External"/><Relationship Id="rId4" Type="http://schemas.openxmlformats.org/officeDocument/2006/relationships/hyperlink" Target="http://www.medicare.gov/coverage/hospital-care-inpatient.html"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irs.gov/pub/irs-pdf/p969.pdf"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medicare.gov/supplierdirectory/search.html"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va.gov/"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www.medicare.gov/Pubs/pdf/02179.pdf" TargetMode="External"/><Relationship Id="rId5" Type="http://schemas.openxmlformats.org/officeDocument/2006/relationships/hyperlink" Target="http://www.va.gov/PURCHASEDCARE/programs/dependents/champva/champva_eligibility.asp" TargetMode="External"/><Relationship Id="rId4" Type="http://schemas.openxmlformats.org/officeDocument/2006/relationships/hyperlink" Target="http://www.tricare.mil/mybenefit"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medicare.gov/supplierdirectory/search.html"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cms.gov/"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www.rrb.gov/" TargetMode="External"/><Relationship Id="rId4" Type="http://schemas.openxmlformats.org/officeDocument/2006/relationships/hyperlink" Target="https://www.socialsecurity.gov/espanol/" TargetMode="Externa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www.cms.gov/Outreach-and-Education/Training/CMSNationalTrainingProgram/Training-Library.html?DLSort=0&amp;DLPage=1&amp;DLSortDir=ascending&amp;DLFilter=medigap"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medicare.gov/find-a-plan/questions/medigap-home.aspx"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medicare.gov/find-a-plan/questions/medigap-home.aspx"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medicare.gov/Pubs/pdf/11219-S.pdf"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medicare.gov/find-a-plan/questions/home.aspx" TargetMode="External"/><Relationship Id="rId2" Type="http://schemas.openxmlformats.org/officeDocument/2006/relationships/slide" Target="../slides/slide41.xml"/><Relationship Id="rId1" Type="http://schemas.openxmlformats.org/officeDocument/2006/relationships/notesMaster" Target="../notesMasters/notesMaster1.xml"/><Relationship Id="rId5" Type="http://schemas.openxmlformats.org/officeDocument/2006/relationships/hyperlink" Target="http://www.medicare.gov/contacts/" TargetMode="External"/><Relationship Id="rId4" Type="http://schemas.openxmlformats.org/officeDocument/2006/relationships/hyperlink" Target="https://www.medicare.gov/" TargetMode="Externa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www.medicare.gov/find-a-plan"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medicare.gov/Pubs/pdf/11135-S.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3" Type="http://schemas.openxmlformats.org/officeDocument/2006/relationships/hyperlink" Target="http://www.medicare.gov/contacts/staticpages/msps.aspx" TargetMode="External"/><Relationship Id="rId2" Type="http://schemas.openxmlformats.org/officeDocument/2006/relationships/slide" Target="../slides/slide59.xml"/><Relationship Id="rId1" Type="http://schemas.openxmlformats.org/officeDocument/2006/relationships/notesMaster" Target="../notesMasters/notesMaster1.xml"/><Relationship Id="rId6" Type="http://schemas.openxmlformats.org/officeDocument/2006/relationships/hyperlink" Target="http://www.medicaid.gov/medicaid-chip-program-information/by-population/medicare-medicaid-enrollees-dual-eligibles/seniors-and-medicare-and-medicaid-enrollees.html" TargetMode="External"/><Relationship Id="rId5" Type="http://schemas.openxmlformats.org/officeDocument/2006/relationships/hyperlink" Target="http://aspe.hhs.gov/poverty/15poverty.cfm" TargetMode="External"/><Relationship Id="rId4" Type="http://schemas.openxmlformats.org/officeDocument/2006/relationships/hyperlink" Target="http://www.socialsecurity.gov/"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medicare.gov/Pubs/pdf/11095.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3" Type="http://schemas.openxmlformats.org/officeDocument/2006/relationships/hyperlink" Target="http://www.medicare.gov/Contacts/staticpages/msps.aspx"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8" Type="http://schemas.openxmlformats.org/officeDocument/2006/relationships/hyperlink" Target="http://www.cms.gov/Outreach-and-Education/Training/CMSNationalTrainingProgram/index.html" TargetMode="External"/><Relationship Id="rId3" Type="http://schemas.openxmlformats.org/officeDocument/2006/relationships/hyperlink" Target="http://www.medicare.gov/" TargetMode="External"/><Relationship Id="rId7" Type="http://schemas.openxmlformats.org/officeDocument/2006/relationships/hyperlink" Target="http://www.insurekidsnow.gov/" TargetMode="External"/><Relationship Id="rId2" Type="http://schemas.openxmlformats.org/officeDocument/2006/relationships/slide" Target="../slides/slide62.xml"/><Relationship Id="rId1" Type="http://schemas.openxmlformats.org/officeDocument/2006/relationships/notesMaster" Target="../notesMasters/notesMaster1.xml"/><Relationship Id="rId6" Type="http://schemas.openxmlformats.org/officeDocument/2006/relationships/hyperlink" Target="http://www.healthcare.gov/" TargetMode="External"/><Relationship Id="rId5" Type="http://schemas.openxmlformats.org/officeDocument/2006/relationships/hyperlink" Target="http://www.socialsecurity.gov/" TargetMode="External"/><Relationship Id="rId10" Type="http://schemas.openxmlformats.org/officeDocument/2006/relationships/hyperlink" Target="http://www.cms.gov/Outreach-and-Education/Training/CMSNationalTrainingProgram/Downloads/2014-Web-Resources-Job-Aid.pdf" TargetMode="External"/><Relationship Id="rId4" Type="http://schemas.openxmlformats.org/officeDocument/2006/relationships/hyperlink" Target="http://www.medicaid.gov/" TargetMode="External"/><Relationship Id="rId9" Type="http://schemas.openxmlformats.org/officeDocument/2006/relationships/hyperlink" Target="http://www.medicare.gov/contacts/organization-search-criteria.aspx" TargetMode="External"/></Relationships>
</file>

<file path=ppt/notesSlides/_rels/notesSlide63.xml.rels><?xml version="1.0" encoding="UTF-8" standalone="yes"?>
<Relationships xmlns="http://schemas.openxmlformats.org/package/2006/relationships"><Relationship Id="rId3" Type="http://schemas.openxmlformats.org/officeDocument/2006/relationships/hyperlink" Target="http://www.cms.gov/Outreach-and-Education/Training/CMSNationalTrainingProgram/Training-Library.html"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slide" Target="../slides/slide64.xml"/><Relationship Id="rId1" Type="http://schemas.openxmlformats.org/officeDocument/2006/relationships/notesMaster" Target="../notesMasters/notesMaster1.xml"/><Relationship Id="rId4" Type="http://schemas.openxmlformats.org/officeDocument/2006/relationships/hyperlink" Target="https://www.cms.gov/Outreach-and-Education/Training/CMSNationalTrainingProgram/index.html"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ssa.gov/myaccount/"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ssa.gov/retirement/ageincrease.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Programa de capacitación nacional de los Centros de Servicios de Medicare y Medicaid Módulo 7, Servicios preventivos" title="Portada"/>
          <p:cNvSpPr>
            <a:spLocks noGrp="1" noRot="1" noChangeAspect="1"/>
          </p:cNvSpPr>
          <p:nvPr>
            <p:ph type="sldImg"/>
          </p:nvPr>
        </p:nvSpPr>
        <p:spPr>
          <a:xfrm>
            <a:off x="1381125" y="796925"/>
            <a:ext cx="4087813" cy="3065463"/>
          </a:xfrm>
        </p:spPr>
      </p:sp>
      <p:sp>
        <p:nvSpPr>
          <p:cNvPr id="3" name="Notes Placeholder 2"/>
          <p:cNvSpPr>
            <a:spLocks noGrp="1"/>
          </p:cNvSpPr>
          <p:nvPr>
            <p:ph type="body" idx="1"/>
          </p:nvPr>
        </p:nvSpPr>
        <p:spPr>
          <a:xfrm>
            <a:off x="666044" y="4121747"/>
            <a:ext cx="5904090" cy="4407744"/>
          </a:xfrm>
        </p:spPr>
        <p:txBody>
          <a:bodyPr/>
          <a:lstStyle/>
          <a:p>
            <a:r>
              <a:rPr dirty="0" smtClean="0"/>
              <a:t>"Introducción a Medicare" ofrece una introducción básica a Medicare, Medicaid y recursos relacionados.</a:t>
            </a:r>
          </a:p>
          <a:p>
            <a:r>
              <a:rPr dirty="0" smtClean="0"/>
              <a:t>Este módulo de capacitación fue desarrollado y aprobado por los Centros de Servicios de Medicare y Medicaid (CMS), la agencia federal que administra Medicare, Medicaid, el Programa de Seguro Médico para Niños (CHIP) y el Mercado de Seguros Médicos facilitado federalmente. </a:t>
            </a:r>
          </a:p>
          <a:p>
            <a:r>
              <a:rPr dirty="0" smtClean="0"/>
              <a:t>La información de este módulo era correcta al mes de mayo de 2016. Para confirmar si hay una versión actualizada, visite </a:t>
            </a:r>
            <a:r>
              <a:rPr lang="en-US" u="sng" dirty="0" smtClean="0">
                <a:hlinkClick r:id="rId3"/>
              </a:rPr>
              <a:t>CMS.gov/Outreach-and-Education/Training/CMSNationalTrainingProgram/index</a:t>
            </a:r>
            <a:r>
              <a:rPr dirty="0" smtClean="0"/>
              <a:t>.</a:t>
            </a:r>
            <a:endParaRPr lang="es-US" dirty="0"/>
          </a:p>
          <a:p>
            <a:r>
              <a:rPr dirty="0" smtClean="0"/>
              <a:t>El Programa de Capacitación Nacional de CMS ofrece esto como un recurso de información para nuestros socios. El presente no es un documento legal ni tiene fines de prensa. Los medios pueden comunicarse con la Oficina de prensa de CMS al correo electrónico </a:t>
            </a:r>
            <a:r>
              <a:rPr lang="en-US" dirty="0" smtClean="0">
                <a:hlinkClick r:id="rId4"/>
              </a:rPr>
              <a:t>press@cms.hss.gov</a:t>
            </a:r>
            <a:r>
              <a:rPr dirty="0" smtClean="0"/>
              <a:t>. Las pautas legales oficiales del programa de Medicare están descritas en las leyes, las regulaciones y las disposiciones correspondientes.</a:t>
            </a:r>
          </a:p>
          <a:p>
            <a:endParaRPr lang="es-US" dirty="0" smtClean="0"/>
          </a:p>
          <a:p>
            <a:endParaRPr lang="es-US" dirty="0"/>
          </a:p>
        </p:txBody>
      </p:sp>
      <p:sp>
        <p:nvSpPr>
          <p:cNvPr id="4" name="Slide Number Placeholder 3"/>
          <p:cNvSpPr>
            <a:spLocks noGrp="1"/>
          </p:cNvSpPr>
          <p:nvPr>
            <p:ph type="sldNum" sz="quarter" idx="10"/>
          </p:nvPr>
        </p:nvSpPr>
        <p:spPr/>
        <p:txBody>
          <a:bodyPr/>
          <a:lstStyle/>
          <a:p>
            <a:pPr>
              <a:defRPr/>
            </a:pPr>
            <a:fld id="{A35EDB75-A320-4BDD-BF36-287FFD451107}" type="slidenum">
              <a:rPr lang="en-US" smtClean="0"/>
              <a:pPr>
                <a:defRPr/>
              </a:pPr>
              <a:t>1</a:t>
            </a:fld>
            <a:endParaRPr lang="es-US" dirty="0"/>
          </a:p>
        </p:txBody>
      </p:sp>
    </p:spTree>
    <p:extLst>
      <p:ext uri="{BB962C8B-B14F-4D97-AF65-F5344CB8AC3E}">
        <p14:creationId xmlns:p14="http://schemas.microsoft.com/office/powerpoint/2010/main" val="588503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3988" y="768350"/>
            <a:ext cx="4154487" cy="3116263"/>
          </a:xfrm>
        </p:spPr>
      </p:sp>
      <p:sp>
        <p:nvSpPr>
          <p:cNvPr id="3" name="Notes Placeholder 2"/>
          <p:cNvSpPr>
            <a:spLocks noGrp="1"/>
          </p:cNvSpPr>
          <p:nvPr>
            <p:ph type="body" idx="1"/>
          </p:nvPr>
        </p:nvSpPr>
        <p:spPr>
          <a:xfrm>
            <a:off x="453233" y="4088099"/>
            <a:ext cx="6095999" cy="4610622"/>
          </a:xfrm>
        </p:spPr>
        <p:txBody>
          <a:bodyPr>
            <a:noAutofit/>
          </a:bodyPr>
          <a:lstStyle/>
          <a:p>
            <a:pPr>
              <a:spcBef>
                <a:spcPts val="591"/>
              </a:spcBef>
            </a:pPr>
            <a:r>
              <a:rPr dirty="0" smtClean="0"/>
              <a:t>Durante el IEP, puede inscribirse en la Parte A y Parte B. Primero trataremos la Parte B y la Parte A con prima. Solo quienes no califiquen para la Parte A gratis deberán pagar una prima para cobertura de Parte A. Deberá pagar una prima mensual tanto para la cobertura de Parte B como para la cobertura de Parte A con prima. </a:t>
            </a:r>
          </a:p>
          <a:p>
            <a:pPr>
              <a:spcBef>
                <a:spcPts val="591"/>
              </a:spcBef>
            </a:pPr>
            <a:r>
              <a:rPr dirty="0" smtClean="0"/>
              <a:t>La cobertura de la Parte B (o Parte A con prima) comenzará según el momento en que se haya inscripto. Si se inscribe durante los primeros 3 meses del IEP (los 3 meses antes del mes en que cumple 65 años), la cobertura de la Parte B comenzará el primer día del mes en que cumpla 65.</a:t>
            </a:r>
          </a:p>
          <a:p>
            <a:pPr>
              <a:spcBef>
                <a:spcPts val="591"/>
              </a:spcBef>
            </a:pPr>
            <a:r>
              <a:rPr dirty="0" smtClean="0"/>
              <a:t>Si se inscribe el mes en que cumple los 65, la cobertura comenzará el primer día del mes siguiente.</a:t>
            </a:r>
          </a:p>
          <a:p>
            <a:pPr>
              <a:spcBef>
                <a:spcPts val="591"/>
              </a:spcBef>
            </a:pPr>
            <a:r>
              <a:rPr dirty="0" smtClean="0"/>
              <a:t>Si se inscribe durante los últimos 3 meses del IEP (los 3 meses después del mes en que cumplió 65 años), la cobertura comenzará 2 o 3 meses después de que haya cumplido 65. </a:t>
            </a:r>
          </a:p>
          <a:p>
            <a:pPr>
              <a:spcBef>
                <a:spcPts val="591"/>
              </a:spcBef>
            </a:pPr>
            <a:r>
              <a:rPr dirty="0" smtClean="0"/>
              <a:t>Estas demoras se exigen por ley. Si no se inscribe en la Parte B (o Parte A con prima) durante el IEP, es posible que deba pagar una multa de por vida.</a:t>
            </a:r>
          </a:p>
          <a:p>
            <a:pPr>
              <a:spcBef>
                <a:spcPts val="591"/>
              </a:spcBef>
            </a:pPr>
            <a:r>
              <a:rPr dirty="0" smtClean="0"/>
              <a:t>Si es elegible para la Parte A sin prima, puede inscribirse solo en la Parte A cuando lo desee después de que comience el IEP. Si se inscribe en la Parte A sin prima durante cualquier mes del IEP o 2 meses después de que el IEP haya finalizado, la cobertura para Parte A comenzará el primer día del mes en que cumpla 65 años. </a:t>
            </a:r>
          </a:p>
          <a:p>
            <a:pPr>
              <a:spcBef>
                <a:spcPts val="591"/>
              </a:spcBef>
            </a:pPr>
            <a:r>
              <a:rPr dirty="0" smtClean="0"/>
              <a:t>Si se inscribe más adelante en la Parte A sin prima, la cobertura para esta comenzará 6 meses después; se cuenta a partir de la fecha en que el Seguro Social determinó que es elegible. Esto también lo exige la ley. No puede elegir la fecha de comienzo de la Parte A sin prima. La fecha en que comienza la Parte A sin prima es importante si usted paga una Cuenta de Ahorros de Salud (HSA en inglés) porque no podrá depositar dinero en la HSA por 6 meses antes de la fecha de inicio de la Parte A. Si contribuye a su HSA después de que comience su cobertura de Medicare, es posible que tenga que pagar una multa impositiva.</a:t>
            </a:r>
          </a:p>
          <a:p>
            <a:pPr>
              <a:spcBef>
                <a:spcPts val="591"/>
              </a:spcBef>
            </a:pP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10</a:t>
            </a:fld>
            <a:endParaRPr lang="es-US" dirty="0"/>
          </a:p>
        </p:txBody>
      </p:sp>
    </p:spTree>
    <p:extLst>
      <p:ext uri="{BB962C8B-B14F-4D97-AF65-F5344CB8AC3E}">
        <p14:creationId xmlns:p14="http://schemas.microsoft.com/office/powerpoint/2010/main" val="323144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Si no se inscribió para la Parte B (o Parte A con prima) durante el Período de Inscripción Inicial (IEP), puede inscribirse durante el Período de Inscripción General (GEP). </a:t>
            </a:r>
          </a:p>
          <a:p>
            <a:r>
              <a:rPr dirty="0" smtClean="0"/>
              <a:t>El GEP es el período entre el 1 de enero y el 31 de marzo de cada año. Si se inscribe en el GEP, la cobertura comenzará el 1 de julio. </a:t>
            </a:r>
          </a:p>
          <a:p>
            <a:r>
              <a:rPr dirty="0" smtClean="0"/>
              <a:t>Si usted no es elegible para la Parte A gratis y no la adquiere cuando es elegible por primera vez, su prima mensual puede aumentar hasta en un 10%. Deberá pagar la prima más alta por el doble de la cantidad de años que podría haber tenido la Parte A, pero no se inscribió.</a:t>
            </a:r>
          </a:p>
          <a:p>
            <a:r>
              <a:rPr dirty="0" smtClean="0"/>
              <a:t>En general, si no se inscribe en la Parte B la primera vez que es elegible y si pasan más de 12 meses desde que cumplió 65 años, es probable que deba pagar una multa que se agregará a la prima mensual de la Parte B. La multa para la Parte B es 10% por cada período completo de 12 meses en el cual podría haber tenido la Parte B, pero no se inscribió. En la mayoría de los casos, deberá pagar dicha multa mientras tenga la Parte B. </a:t>
            </a: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11</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133686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32796" y="4035281"/>
            <a:ext cx="5895274" cy="4737388"/>
          </a:xfrm>
        </p:spPr>
        <p:txBody>
          <a:bodyPr/>
          <a:lstStyle/>
          <a:p>
            <a:r>
              <a:rPr dirty="0" smtClean="0"/>
              <a:t>La ley solo permite unos pocos Períodos de Inscripción Especiales (SEP en inglés) para inscripción en la Parte B y Parte A con prima. La mayoría de las personas no califican para un SEP. Sin embargo, si aún trabaja, puede ser elegible. El SEP le permite inscribirse después del Período de Inscripción Inicial (IEP) y no esperar hasta el Período de Inscripción General (GEP) sin tener que pagar una multa. </a:t>
            </a:r>
          </a:p>
          <a:p>
            <a:r>
              <a:rPr dirty="0" smtClean="0"/>
              <a:t>Para ser elegible debe tener cobertura de un plan de salud grupal de un empleador (EGHP en inglés) conforme a un empleo actual y activo. Si tiene 65 años o más, debe recibir esta cobertura subsidiada por el empleador acorde a su empleo actual o el de su cónyuge. Si tiene Medicare por una incapacidad, también puede recibir la cobertura subsidiada por el empleador conforme al empleo actual de un miembro.</a:t>
            </a:r>
          </a:p>
          <a:p>
            <a:r>
              <a:rPr dirty="0" smtClean="0"/>
              <a:t>Debe haber contado con la cobertura del plan de salud grupal todos los meses que fue elegible para inscribirse en la Parte B, pero no lo hizo. Para la mayoría de las personas esto significa que tenían cobertura de plan de salud grupal desde que cumplieron los 65 años.</a:t>
            </a:r>
          </a:p>
          <a:p>
            <a:r>
              <a:rPr dirty="0" smtClean="0"/>
              <a:t>Si es elegible, puede inscribirse usando el SEP en cualquier momento mientras tenga cobertura del plan de salud grupal por empleo activo y actual. Si pierde la cobertura del EGHP </a:t>
            </a:r>
            <a:r>
              <a:rPr b="1" dirty="0" smtClean="0"/>
              <a:t>o</a:t>
            </a:r>
            <a:r>
              <a:rPr dirty="0" smtClean="0"/>
              <a:t> el empleo actual, tendrá 8 meses para inscribirse. Si no se inscribe dentro de los 8 meses, tendrá que esperar hasta el próximo GEP para inscribirse, habrá una falta de cobertura y es posible que deba pagar una multa.</a:t>
            </a:r>
          </a:p>
          <a:p>
            <a:r>
              <a:rPr dirty="0" smtClean="0"/>
              <a:t>Cabe destacar que la Ley Consolidada Ómnibus de Reconciliación del Presupuesto (COBRA en inglés), la cobertura a jubilados, el seguro de accidente del trabajo a largo plazo o la cobertura por asuntos de los veteranos no se consideran empleo actual y activo.</a:t>
            </a:r>
          </a:p>
          <a:p>
            <a:r>
              <a:rPr dirty="0" smtClean="0"/>
              <a:t>Debe contactarse con el administrador de beneficios del sindicato o del empleador para saber de qué manera funciona su seguro con Medicare y si lo beneficia demorar la inscripción en la Parte B.</a:t>
            </a: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12</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8365781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smtClean="0"/>
              <a:t>Compruebe su conocimiento: pregunta 1</a:t>
            </a:r>
          </a:p>
          <a:p>
            <a:pPr marL="0" indent="0">
              <a:buFont typeface="+mj-lt"/>
              <a:buNone/>
            </a:pPr>
            <a:r>
              <a:rPr dirty="0" smtClean="0"/>
              <a:t>¿Por qué es importante su Período de Inscripción Inicial?</a:t>
            </a:r>
          </a:p>
          <a:p>
            <a:pPr marL="230991" indent="-230991">
              <a:buFont typeface="+mj-lt"/>
              <a:buAutoNum type="alphaLcPeriod"/>
            </a:pPr>
            <a:r>
              <a:rPr dirty="0" smtClean="0"/>
              <a:t>Si no cumple con las fechas límite para la inscripción podrían aplicarle multas</a:t>
            </a:r>
          </a:p>
          <a:p>
            <a:pPr marL="230991" indent="-230991">
              <a:buFont typeface="+mj-lt"/>
              <a:buAutoNum type="alphaLcPeriod"/>
            </a:pPr>
            <a:r>
              <a:rPr dirty="0" smtClean="0"/>
              <a:t>Es su primera oportunidad de inscribirse en Medicare</a:t>
            </a:r>
          </a:p>
          <a:p>
            <a:pPr marL="230991" indent="-230991">
              <a:buFont typeface="+mj-lt"/>
              <a:buAutoNum type="alphaLcPeriod"/>
            </a:pPr>
            <a:r>
              <a:rPr dirty="0" smtClean="0"/>
              <a:t>El momento en que se inscribe determina cuándo comienza su cobertura</a:t>
            </a:r>
          </a:p>
          <a:p>
            <a:pPr marL="230991" indent="-230991">
              <a:buFont typeface="+mj-lt"/>
              <a:buAutoNum type="alphaLcPeriod"/>
            </a:pPr>
            <a:r>
              <a:rPr dirty="0" smtClean="0"/>
              <a:t>Todas las anteriores</a:t>
            </a:r>
          </a:p>
          <a:p>
            <a:r>
              <a:rPr b="1" dirty="0" smtClean="0"/>
              <a:t>Respuesta: d. Todas las anteriores</a:t>
            </a:r>
            <a:r>
              <a:rPr dirty="0" smtClean="0"/>
              <a:t> El Período de Inscripción Inicial (IEP en inglés) es lo que tiene disponible la primera vez que es elegible para Medicare y dura 7 meses (3 meses antes de que cumpla 65 años, el mes de su cumpleaños y los 3 meses después de su cumpleaños).  Es su primera oportunidad de inscribirse en Medicare Original. El momento en que se inscribe determina la fecha en la que comienza su cobertura y demorar la inscripción una vez que es elegible podría resultar en multas de por vida. </a:t>
            </a:r>
          </a:p>
          <a:p>
            <a:endParaRPr lang="es-US" dirty="0" smtClean="0"/>
          </a:p>
        </p:txBody>
      </p:sp>
      <p:sp>
        <p:nvSpPr>
          <p:cNvPr id="4" name="Slide Number Placeholder 3"/>
          <p:cNvSpPr>
            <a:spLocks noGrp="1"/>
          </p:cNvSpPr>
          <p:nvPr>
            <p:ph type="sldNum" sz="quarter" idx="10"/>
          </p:nvPr>
        </p:nvSpPr>
        <p:spPr/>
        <p:txBody>
          <a:bodyPr/>
          <a:lstStyle/>
          <a:p>
            <a:fld id="{0B77B103-16DD-4E5B-B7FE-8CB91BD629A9}" type="slidenum">
              <a:rPr lang="en-US" smtClean="0"/>
              <a:t>13</a:t>
            </a:fld>
            <a:endParaRPr lang="es-US" dirty="0"/>
          </a:p>
        </p:txBody>
      </p:sp>
    </p:spTree>
    <p:extLst>
      <p:ext uri="{BB962C8B-B14F-4D97-AF65-F5344CB8AC3E}">
        <p14:creationId xmlns:p14="http://schemas.microsoft.com/office/powerpoint/2010/main" val="92359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Deberá tomar ciertas decisiones sobre su cobertura Medicare, entre ellas, las siguientes:</a:t>
            </a:r>
          </a:p>
          <a:p>
            <a:pPr marL="170730" indent="-170730">
              <a:buFont typeface="Wingdings" panose="05000000000000000000" pitchFamily="2" charset="2"/>
              <a:buChar char="§"/>
            </a:pPr>
            <a:r>
              <a:rPr dirty="0" smtClean="0"/>
              <a:t>¿Deseo tener Medicare Original o debo pensar en obtener un Plan Medicare Advantage?</a:t>
            </a:r>
          </a:p>
          <a:p>
            <a:pPr marL="170730" indent="-170730">
              <a:buFont typeface="Wingdings" panose="05000000000000000000" pitchFamily="2" charset="2"/>
              <a:buChar char="§"/>
            </a:pPr>
            <a:r>
              <a:rPr dirty="0" smtClean="0"/>
              <a:t>¿Debo elegir la Parte A y la Parte B? ¿Cuándo?</a:t>
            </a:r>
          </a:p>
          <a:p>
            <a:pPr marL="170730" indent="-170730">
              <a:buFont typeface="Wingdings" panose="05000000000000000000" pitchFamily="2" charset="2"/>
              <a:buChar char="§"/>
            </a:pPr>
            <a:r>
              <a:rPr dirty="0" smtClean="0"/>
              <a:t>¿Necesito una póliza Medigap?</a:t>
            </a:r>
          </a:p>
          <a:p>
            <a:pPr marL="170730" indent="-170730">
              <a:buFont typeface="Wingdings" panose="05000000000000000000" pitchFamily="2" charset="2"/>
              <a:buChar char="§"/>
            </a:pPr>
            <a:r>
              <a:rPr dirty="0" smtClean="0"/>
              <a:t>¿Qué sucede con la Parte D?</a:t>
            </a:r>
          </a:p>
          <a:p>
            <a:pPr marL="170730" indent="-170730">
              <a:buFont typeface="Wingdings" panose="05000000000000000000" pitchFamily="2" charset="2"/>
              <a:buChar char="§"/>
            </a:pPr>
            <a:r>
              <a:rPr dirty="0" smtClean="0"/>
              <a:t>¿Qué debo hacer si no me jubilo a los 65?</a:t>
            </a:r>
          </a:p>
          <a:p>
            <a:pPr lvl="1"/>
            <a:endParaRPr lang="es-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14</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2929882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67556" y="4121747"/>
            <a:ext cx="6078225" cy="4407744"/>
          </a:xfrm>
        </p:spPr>
        <p:txBody>
          <a:bodyPr/>
          <a:lstStyle/>
          <a:p>
            <a:r>
              <a:rPr dirty="0" smtClean="0"/>
              <a:t>Medicare Parte A (Seguro de Hospital) ayuda a cubrir los servicios de internación necesarios por razones médicas.</a:t>
            </a:r>
          </a:p>
          <a:p>
            <a:pPr marL="170730" indent="-170730">
              <a:buFont typeface="Wingdings" panose="05000000000000000000" pitchFamily="2" charset="2"/>
              <a:buChar char="§"/>
            </a:pPr>
            <a:r>
              <a:rPr dirty="0" smtClean="0"/>
              <a:t>Internación en hospital: habitación semiprivada, comidas, cuidados generales, otros suministros y servicios de hospital, así como también centros de rehabilitación de internación y cuidados de salud mental para pacientes internados en un hospital psiquiátrico (límite de 190 días). </a:t>
            </a:r>
          </a:p>
          <a:p>
            <a:pPr marL="170730" indent="-170730">
              <a:buFont typeface="Wingdings" panose="05000000000000000000" pitchFamily="2" charset="2"/>
              <a:buChar char="§"/>
            </a:pPr>
            <a:r>
              <a:rPr dirty="0" smtClean="0"/>
              <a:t>Cuidados en un centro de enfermería especializada (SNF) para pacientes internados (no es cuidado a largo plazo, ni de compañía) bajo ciertas condiciones.</a:t>
            </a:r>
          </a:p>
          <a:p>
            <a:pPr marL="170730" indent="-170730">
              <a:buFont typeface="Wingdings" panose="05000000000000000000" pitchFamily="2" charset="2"/>
              <a:buChar char="§"/>
            </a:pPr>
            <a:r>
              <a:rPr dirty="0" smtClean="0"/>
              <a:t>Sangre: en la mayoría de los casos, si necesita sangre como paciente internado, no tendrá que pagarla o reemplazarla. </a:t>
            </a:r>
          </a:p>
          <a:p>
            <a:pPr marL="170730" indent="-170730">
              <a:buFont typeface="Wingdings" panose="05000000000000000000" pitchFamily="2" charset="2"/>
              <a:buChar char="§"/>
            </a:pPr>
            <a:r>
              <a:rPr dirty="0" smtClean="0"/>
              <a:t>Ciertos servicios del cuidado de la salud durante la internación en instituciones de cuidado de la salud religiosas no médicas (RNHCI en inglés) aprobadas. Medicare solamente cubrirá los servicios y productos no médicos, no religiosos para pacientes internados. Entre algunos ejemplos se incluyen habitación y hospedaje o cualquier producto o servicio que no necesite de una orden o receta médica, por ejemplo, vendajes para heridas no medicadas o el uso de un andador simple.</a:t>
            </a:r>
          </a:p>
          <a:p>
            <a:pPr marL="170730" indent="-170730">
              <a:buFont typeface="Wingdings" panose="05000000000000000000" pitchFamily="2" charset="2"/>
              <a:buChar char="§"/>
            </a:pPr>
            <a:r>
              <a:rPr dirty="0" smtClean="0"/>
              <a:t>Cuidado de la salud en el hogar: un médico o ciertos proveedores de atención médica que trabajan con el médico deben verlo personalmente para certificar que necesita servicios de salud en su hogar. Debe estar confinado en el hogar, es decir que salir de su casa le implica un esfuerzo importante. </a:t>
            </a:r>
          </a:p>
          <a:p>
            <a:pPr marL="170730" indent="-170730">
              <a:buFont typeface="Wingdings" panose="05000000000000000000" pitchFamily="2" charset="2"/>
              <a:buChar char="§"/>
            </a:pPr>
            <a:r>
              <a:rPr dirty="0" smtClean="0"/>
              <a:t>Cuidado de hospicio: su médico debe certificar que tiene una expectativa de vida de 6 meses o menos. La cobertura incluye medicamentos para aliviar el dolor y tratamiento de los síntomas; servicios médicos, de enfermería y sociales; y también servicios que Medicare generalmente no cubre, como asesoramiento para el duelo.</a:t>
            </a:r>
          </a:p>
          <a:p>
            <a:r>
              <a:rPr lang="en-US" b="1" dirty="0" smtClean="0"/>
              <a:t>NOTA</a:t>
            </a:r>
            <a:r>
              <a:rPr dirty="0" smtClean="0"/>
              <a:t>: Medicare no pagará las facturas médicas o del hospital si no reside legalmente en los Estados Unidos. Además, en la mayoría de las situaciones, Medicare no pagará las facturas médicas o del hospital si está en la cárcel.</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15</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21042026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p:cNvSpPr>
            <a:spLocks noGrp="1" noChangeArrowheads="1"/>
          </p:cNvSpPr>
          <p:nvPr>
            <p:ph type="body" idx="1"/>
          </p:nvPr>
        </p:nvSpPr>
        <p:spPr>
          <a:xfrm>
            <a:off x="184848" y="3869636"/>
            <a:ext cx="6520752" cy="4713338"/>
          </a:xfrm>
        </p:spPr>
        <p:txBody>
          <a:bodyPr>
            <a:normAutofit fontScale="92500"/>
          </a:bodyPr>
          <a:lstStyle/>
          <a:p>
            <a:r>
              <a:rPr lang="en-US" sz="1100" dirty="0"/>
              <a:t>Generalmente no paga una prima mensual por la cobertura de la Parte A si usted o su cónyuge pagaron los impuestos de Medicare mientras trabajaban. A veces, esto se denomina Parte A gratis o sin prima. El impuesto de la Ley de Contribución al Seguro Federal (FICA) es un impuesto federal de nómina (o empleo) de EE. UU. que se le cobra tanto a empleados como empleadores para financiar el Seguro Social y Medicare. </a:t>
            </a:r>
          </a:p>
          <a:p>
            <a:r>
              <a:rPr lang="en-US" sz="1100" dirty="0"/>
              <a:t>Alrededor del 99% de las personas con Medicare no pagan una prima por la Parte A porque tienen al menos 40 trimestres de empleo cubierto por Medicare. Los inscriptos de 65 años o mayores y ciertas personas con incapacidades que tengan menos de 40 trimestres de cobertura pagarán una prima mensual para recibir cobertura bajo la Parte A. </a:t>
            </a:r>
          </a:p>
          <a:p>
            <a:r>
              <a:rPr lang="en-US" sz="1100" dirty="0"/>
              <a:t>Si no es elegible para la Parte A gratis, puede comprar la Parte A, si:</a:t>
            </a:r>
          </a:p>
          <a:p>
            <a:pPr marL="170730" indent="-170730">
              <a:buFont typeface="Wingdings" panose="05000000000000000000" pitchFamily="2" charset="2"/>
              <a:buChar char="§"/>
            </a:pPr>
            <a:r>
              <a:rPr lang="en-US" sz="1100" dirty="0"/>
              <a:t>Tiene 65 años o más y posee (o se va a inscribir en) la Parte B, y cumple con los requisitos de ciudadanía y residencia.</a:t>
            </a:r>
          </a:p>
          <a:p>
            <a:pPr marL="170730" indent="-170730">
              <a:buFont typeface="Wingdings" panose="05000000000000000000" pitchFamily="2" charset="2"/>
              <a:buChar char="§"/>
            </a:pPr>
            <a:r>
              <a:rPr lang="en-US" sz="1100" dirty="0"/>
              <a:t>Es menor de 65 años, está incapacitado y su cobertura de Parte A gratis se terminó porque volvió a trabajar. (Si tiene menos de 65 años y está incapacitado, puede seguir recibiendo la Parte A gratis hasta 8 años y medio después de volver al trabajo). </a:t>
            </a:r>
          </a:p>
          <a:p>
            <a:r>
              <a:rPr lang="en-US" sz="1100" dirty="0"/>
              <a:t>En la mayoría de los casos, si elige comprar la Parte A, también debe contar con la Parte B y pagar una prima mensual por ambas. El monto de la prima depende de cuánto tiempo usted o su cónyuge hayan trabajado en un empleo con cobertura de Medicare. </a:t>
            </a:r>
          </a:p>
          <a:p>
            <a:pPr>
              <a:spcBef>
                <a:spcPts val="393"/>
              </a:spcBef>
            </a:pPr>
            <a:r>
              <a:rPr lang="en-US" sz="1100" dirty="0"/>
              <a:t>El Seguro Social determina si tiene que pagar una prima mensual por la Parte A. En 2016, la prima para una persona que ha trabajado menos de 30 trimestres de un empleo con cobertura de Medicare es de $411 por mes. Quienes posean entre 30 y 39 trimestres de cobertura pueden adquirir la Parte A por una tarifa de prima mensual reducida, es decir, $226 para 2016. </a:t>
            </a:r>
          </a:p>
          <a:p>
            <a:r>
              <a:rPr lang="en-US" sz="1100" dirty="0"/>
              <a:t>Si no es elegible para la Parte A sin prima y no la adquiere cuando es elegible por primera vez, la prima mensual puede aumentar hasta un 10% cada 12 meses que pase sin cobertura. Deberá pagar la prima más alta por el doble de la cantidad de años que podría haber tenido la Parte A, pero no se inscribió. </a:t>
            </a:r>
          </a:p>
          <a:p>
            <a:r>
              <a:rPr lang="en-US" sz="1100" dirty="0"/>
              <a:t>Si tiene recursos e ingresos limitados, su estado puede ayudarlo a pagar por la Parte A y/o B. Llame al Seguro Social al 1-800-772-1213 para obtener más información sobre la Parte A con prima. Los usuarios de TTY deben llamar al 1-800-325-0778.</a:t>
            </a:r>
          </a:p>
        </p:txBody>
      </p:sp>
      <p:sp>
        <p:nvSpPr>
          <p:cNvPr id="6" name="Slide Number Placeholder 5"/>
          <p:cNvSpPr>
            <a:spLocks noGrp="1"/>
          </p:cNvSpPr>
          <p:nvPr>
            <p:ph type="sldNum" sz="quarter" idx="10"/>
          </p:nvPr>
        </p:nvSpPr>
        <p:spPr/>
        <p:txBody>
          <a:bodyPr/>
          <a:lstStyle/>
          <a:p>
            <a:fld id="{8D3B99F0-B413-4F8E-9262-407D19939992}" type="slidenum">
              <a:rPr lang="en-US" smtClean="0"/>
              <a:pPr/>
              <a:t>16</a:t>
            </a:fld>
            <a:endParaRPr lang="es-US" dirty="0"/>
          </a:p>
        </p:txBody>
      </p:sp>
      <p:sp>
        <p:nvSpPr>
          <p:cNvPr id="8" name="Slide Image Placeholder 7"/>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4970701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201167" y="3979949"/>
            <a:ext cx="6583827" cy="4560547"/>
          </a:xfrm>
        </p:spPr>
        <p:txBody>
          <a:bodyPr>
            <a:normAutofit fontScale="92500" lnSpcReduction="10000"/>
          </a:bodyPr>
          <a:lstStyle/>
          <a:p>
            <a:r>
              <a:rPr dirty="0" smtClean="0"/>
              <a:t>En Medicare Original debe pagar ciertos costos. Los importes reales en dólares se actualizan todos los años.  Para ver los importes más actualizados, visite </a:t>
            </a:r>
            <a:r>
              <a:rPr lang="en-US" dirty="0" smtClean="0">
                <a:hlinkClick r:id="rId3"/>
              </a:rPr>
              <a:t>Medicare.gov/your-medicare-costs/costs-at-a-glance/costs-at-glance.html</a:t>
            </a:r>
            <a:r>
              <a:rPr dirty="0" smtClean="0"/>
              <a:t>. Esto es lo que pagará por período de beneficios (se analizan en la siguiente página) por servicios necesarios por razones médicas cubiertos por la Parte A:</a:t>
            </a:r>
          </a:p>
          <a:p>
            <a:pPr marL="170730" indent="-170730">
              <a:buFont typeface="Wingdings" panose="05000000000000000000" pitchFamily="2" charset="2"/>
              <a:buChar char="§"/>
            </a:pPr>
            <a:r>
              <a:rPr dirty="0" smtClean="0"/>
              <a:t>Internación: </a:t>
            </a:r>
            <a:r>
              <a:rPr lang="en-US" dirty="0" smtClean="0">
                <a:hlinkClick r:id="rId4"/>
              </a:rPr>
              <a:t>Medicare.gov/coverage/hospital-care-inpatient.html</a:t>
            </a:r>
            <a:endParaRPr lang="es-US" dirty="0" smtClean="0"/>
          </a:p>
          <a:p>
            <a:pPr marL="346203" lvl="1" indent="-172311">
              <a:buFont typeface="Arial" panose="020B0604020202020204" pitchFamily="34" charset="0"/>
              <a:buChar char="•"/>
            </a:pPr>
            <a:r>
              <a:rPr dirty="0" smtClean="0"/>
              <a:t>El importe del deducible para los días 1 a 60; una tarifa de coseguro por día para los días 61 a 90; una tarifa de "día de reserva de por vida" después del día 90 de cada período de beneficios* (hasta 60 días durante toda su vida); todos los costos por cada día pasados los días de reserva de por vida; Cuidados de salud mental para paciente internado en un hospital psiquiátrico limitados a 190 días a lo largo de su vida. </a:t>
            </a:r>
          </a:p>
          <a:p>
            <a:pPr marL="170730" indent="-170730">
              <a:buFont typeface="Wingdings" panose="05000000000000000000" pitchFamily="2" charset="2"/>
              <a:buChar char="§"/>
            </a:pPr>
            <a:r>
              <a:rPr dirty="0" smtClean="0"/>
              <a:t>Cuidados en un Centro de Enfermería Especializada (SNF): </a:t>
            </a:r>
            <a:r>
              <a:rPr lang="en-US" dirty="0" smtClean="0">
                <a:hlinkClick r:id="rId5"/>
              </a:rPr>
              <a:t>Medicare.gov/coverage/skilled-nursing-facility-care.html</a:t>
            </a:r>
            <a:endParaRPr lang="es-US" dirty="0" smtClean="0"/>
          </a:p>
          <a:p>
            <a:pPr marL="346203" lvl="1" indent="-172311">
              <a:buFont typeface="Arial" panose="020B0604020202020204" pitchFamily="34" charset="0"/>
              <a:buChar char="•"/>
            </a:pPr>
            <a:r>
              <a:rPr dirty="0" smtClean="0"/>
              <a:t>$0 para los primeros 20 días de cada período de beneficios*; una tarifa de coseguro por día para los días 21 a 100 de cada período de beneficios; todos los costos después del día 100 </a:t>
            </a:r>
          </a:p>
          <a:p>
            <a:pPr marL="395288" lvl="1" indent="-57150">
              <a:buNone/>
              <a:tabLst>
                <a:tab pos="338138" algn="l"/>
              </a:tabLst>
            </a:pPr>
            <a:r>
              <a:rPr dirty="0" smtClean="0"/>
              <a:t>* Un período de beneficios es la forma en que Medicare Original mide el uso que usted hace de los servicios en Centros de enfermería especializada y en internación en hospitales. Si ingresa en un hospital o SNF después de que un período de beneficios ha terminado, comienza un nuevo período de beneficios. Deberá pagar el deducible por internación para cada período de beneficios. No hay límite para la cantidad de períodos de beneficios. (Vea la página 18)</a:t>
            </a:r>
          </a:p>
          <a:p>
            <a:pPr marL="170730" indent="-170730">
              <a:buFont typeface="Wingdings" panose="05000000000000000000" pitchFamily="2" charset="2"/>
              <a:buChar char="§"/>
            </a:pPr>
            <a:r>
              <a:rPr dirty="0" smtClean="0"/>
              <a:t>Servicios de Cuidado de la salud en el hogar: </a:t>
            </a:r>
            <a:r>
              <a:rPr lang="en-US" dirty="0" smtClean="0">
                <a:hlinkClick r:id="rId6"/>
              </a:rPr>
              <a:t>Medicare.gov/coverage/home-health-services.html</a:t>
            </a:r>
            <a:endParaRPr lang="es-US" dirty="0" smtClean="0"/>
          </a:p>
          <a:p>
            <a:pPr marL="346203" lvl="1" indent="-172311">
              <a:buFont typeface="Arial" panose="020B0604020202020204" pitchFamily="34" charset="0"/>
              <a:buChar char="•"/>
            </a:pPr>
            <a:r>
              <a:rPr dirty="0" smtClean="0"/>
              <a:t>$0 por servicios de cuidado de la salud en el hogar </a:t>
            </a:r>
          </a:p>
          <a:p>
            <a:pPr marL="346203" lvl="1" indent="-172311">
              <a:buFont typeface="Arial" panose="020B0604020202020204" pitchFamily="34" charset="0"/>
              <a:buChar char="•"/>
            </a:pPr>
            <a:r>
              <a:rPr dirty="0" smtClean="0"/>
              <a:t>20 % de la cantidad aprobada por Medicare (coseguro) para equipo médico duradero para proveedores que acepten una asignación (debe usar un proveedor por contrato si se encuentra en un área de oferta competitiva)</a:t>
            </a:r>
          </a:p>
          <a:p>
            <a:r>
              <a:rPr lang="en-US" b="1" dirty="0" smtClean="0"/>
              <a:t>NOTA</a:t>
            </a:r>
            <a:r>
              <a:rPr dirty="0" smtClean="0"/>
              <a:t>: Si no puede afrontar estos costos, hay programas que pueden ayudarlo. Más adelante analizaremos dichos programas.</a:t>
            </a:r>
          </a:p>
          <a:p>
            <a:pPr lvl="1"/>
            <a:endParaRPr lang="es-US" dirty="0"/>
          </a:p>
        </p:txBody>
      </p:sp>
      <p:sp>
        <p:nvSpPr>
          <p:cNvPr id="4" name="Slide Number Placeholder 3"/>
          <p:cNvSpPr>
            <a:spLocks noGrp="1"/>
          </p:cNvSpPr>
          <p:nvPr>
            <p:ph type="sldNum" sz="quarter" idx="11"/>
          </p:nvPr>
        </p:nvSpPr>
        <p:spPr/>
        <p:txBody>
          <a:bodyPr/>
          <a:lstStyle/>
          <a:p>
            <a:fld id="{4B4BEF8D-AEDC-4925-86C9-8CE122F2983D}" type="slidenum">
              <a:rPr lang="en-US" smtClean="0"/>
              <a:pPr/>
              <a:t>17</a:t>
            </a:fld>
            <a:endParaRPr lang="es-US" dirty="0"/>
          </a:p>
        </p:txBody>
      </p:sp>
      <p:sp>
        <p:nvSpPr>
          <p:cNvPr id="6" name="Slide Image Placeholder 5"/>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106986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Grp="1" noChangeArrowheads="1"/>
          </p:cNvSpPr>
          <p:nvPr>
            <p:ph type="body" idx="1"/>
          </p:nvPr>
        </p:nvSpPr>
        <p:spPr>
          <a:xfrm>
            <a:off x="293582" y="3947504"/>
            <a:ext cx="6415300" cy="4391511"/>
          </a:xfrm>
        </p:spPr>
        <p:txBody>
          <a:bodyPr>
            <a:normAutofit fontScale="92500" lnSpcReduction="10000"/>
          </a:bodyPr>
          <a:lstStyle/>
          <a:p>
            <a:r>
              <a:rPr dirty="0" smtClean="0"/>
              <a:t>Un período de beneficios es la forma en que Medicare Original mide el uso que usted hace de los servicios en Centros de enfermería especializada (SNF) y en hospitales. Un período de beneficios comienza el día en que se lo ingresa como paciente internado en un hospital o SNF. El período de beneficios termina cuando no ha recibido ningún tipo de cuidado en internación (o cuidado especializado en un SNF) durante 60 días seguidos. Si ingresa en un hospital o SNF después de que un período de beneficios ha terminado, entonces comenzará un nuevo período de beneficios. Deberá pagar el deducible por internación para cada período de beneficios. Deberá pagar el deducible de la Parte A por internación para cada período de beneficios. No hay límite para la cantidad de períodos de beneficios que puede tener.</a:t>
            </a:r>
          </a:p>
          <a:p>
            <a:r>
              <a:rPr dirty="0" smtClean="0"/>
              <a:t>Ejemplos: </a:t>
            </a:r>
          </a:p>
          <a:p>
            <a:pPr marL="170730" indent="-170730">
              <a:buFont typeface="Wingdings" panose="05000000000000000000" pitchFamily="2" charset="2"/>
              <a:buChar char="§"/>
            </a:pPr>
            <a:r>
              <a:rPr dirty="0" smtClean="0"/>
              <a:t>Pasa 5 días en el hospital. Luego ingresa a un SNF para 20 días de rehabilitación. Luego, regresa a su hogar. El período de beneficios terminará cuando haya estado afuera del SNF por 60 días, u 85 días después de que ingresó por primera vez al hospital. Si durante ese lapso de tiempo no vuelve al hospital como paciente internado, pagará otro deducible para el siguiente período de beneficios.</a:t>
            </a:r>
          </a:p>
          <a:p>
            <a:pPr marL="170730" indent="-170730">
              <a:buFont typeface="Wingdings" panose="05000000000000000000" pitchFamily="2" charset="2"/>
              <a:buChar char="§"/>
            </a:pPr>
            <a:r>
              <a:rPr dirty="0" smtClean="0"/>
              <a:t>Ha vuelto a su casa después de haber estado internado en el hospital, o en una combinación de hospital y SNF. Después de 2 semanas en su casa, debe volver al hospital. Todavía no han pasado 60 días sin internación, por lo que aún se encuentra en su primer período de beneficios. No tiene que pagar otro deducible por el hospital.</a:t>
            </a:r>
          </a:p>
          <a:p>
            <a:r>
              <a:rPr lang="en-US" b="1" dirty="0" smtClean="0"/>
              <a:t>NOTA</a:t>
            </a:r>
            <a:r>
              <a:rPr dirty="0" smtClean="0"/>
              <a:t>: Para calificar para servicios de un SNF, debe haber estado internado en un hospital, al menos, 3 días calendario consecutivos por razones médicas necesarias. El requisito de la estadía de tres días calendario consecutivos puede cumplirse con estadías que sumen 3 días consecutivos en uno o más hospitales. A fin de determinar si los requisitos se cumplen, se tiene en cuenta el día de admisión, </a:t>
            </a:r>
            <a:r>
              <a:rPr i="1" dirty="0" smtClean="0"/>
              <a:t>pero no el día del alta</a:t>
            </a:r>
            <a:r>
              <a:rPr dirty="0" smtClean="0"/>
              <a:t>, como día de internación. Es importante tener en cuenta que una estadía por una noche no garantiza que se lo considere paciente internado. La estadía de un paciente internado comienza el día en que lo ingresan formalmente con la solicitud de un médico.</a:t>
            </a:r>
            <a:endParaRPr lang="es-US" dirty="0"/>
          </a:p>
        </p:txBody>
      </p:sp>
      <p:sp>
        <p:nvSpPr>
          <p:cNvPr id="5" name="Slide Number Placeholder 4"/>
          <p:cNvSpPr>
            <a:spLocks noGrp="1"/>
          </p:cNvSpPr>
          <p:nvPr>
            <p:ph type="sldNum" sz="quarter" idx="10"/>
          </p:nvPr>
        </p:nvSpPr>
        <p:spPr/>
        <p:txBody>
          <a:bodyPr/>
          <a:lstStyle/>
          <a:p>
            <a:fld id="{8D3B99F0-B413-4F8E-9262-407D19939992}" type="slidenum">
              <a:rPr lang="en-US" smtClean="0"/>
              <a:pPr/>
              <a:t>18</a:t>
            </a:fld>
            <a:endParaRPr lang="es-US" dirty="0"/>
          </a:p>
        </p:txBody>
      </p:sp>
      <p:sp>
        <p:nvSpPr>
          <p:cNvPr id="4" name="Slide Image Placeholder 3"/>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11138387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283898" y="4032025"/>
            <a:ext cx="6434666" cy="4533614"/>
          </a:xfrm>
        </p:spPr>
        <p:txBody>
          <a:bodyPr>
            <a:normAutofit fontScale="92500"/>
          </a:bodyPr>
          <a:lstStyle/>
          <a:p>
            <a:r>
              <a:rPr dirty="0" smtClean="0"/>
              <a:t>Si recibe beneficios del Seguro Social o por Retiro ferroviario al menos 4 meses antes de cumplir los 65 años, automáticamente quedará inscripto en la Parte A sin prima. </a:t>
            </a:r>
          </a:p>
          <a:p>
            <a:r>
              <a:rPr dirty="0" smtClean="0"/>
              <a:t>Si no recibe la Parte A automáticamente, debe pensar en inscribirse para la Parte A cuando sea elegible por primera vez (durante el IEP). La mayoría no paga una prima mensual por la cobertura de la Parte A porque ellos o sus cónyuges pagaron los impuestos de Medicare mientras trabajaban. </a:t>
            </a:r>
          </a:p>
          <a:p>
            <a:r>
              <a:rPr dirty="0" smtClean="0"/>
              <a:t>Si no es elegible para la Parte A gratis y no la adquiere cuando es elegible por primera vez, la prima mensual puede aumentar hasta un 10 % cada 12 meses que pase sin cobertura. Deberá pagar la prima más alta por el doble de la cantidad de años que podría haber tenido la Parte A, pero no se inscribió. El sobrecargo del 10 % de la prima se aplicará solamente después de que hayan pasado 12 meses desde el último día del IEP hasta el último día del período de inscripción que usó para inscribirse. Es decir, si pasan menos de 12 meses, no se aplicará ninguna multa. Esta multa tampoco se aplicará si es elegible para el Período de inscripción especial (SEP en inglés). Recuerde que solo será elegible para un SEP si usted o su cónyuge (o algún miembro de su familia, si está incapacitado) están trabajando activamente y tienen cobertura por un plan de salud grupal a través del empleador o sindicato por ese trabajo; o durante el período de 8 meses que comienza el mes después de que finaliza el trabajo o la cobertura del plan de salud grupal, lo que suceda primero.</a:t>
            </a:r>
          </a:p>
          <a:p>
            <a:r>
              <a:rPr dirty="0" smtClean="0"/>
              <a:t>Si aún trabaja o tiene cobertura a través de su cónyuge, hable con el coordinador de beneficios del empleador para saber cómo se verá afectada la cobertura del empleador si se inscribe en Medicare (o demora la inscripción). Si tiene Medicare no podrá seguir aportando a la Cuenta de Ahorros de Salud (HSA). Hable con el administrador de beneficios de la compañía para saber cuándo debe dejar de hacer aportes a la HSA si planea inscribirse para Medicare. Es posible que deba dejar de aportar a la HSA hasta 6 meses antes de que comience su cobertura de Medicare. Podrá retirar dinero de la HSA después de inscribirse a Medicare para ayudar a pagar los gastos médicos (como deducibles, primas y copagos). Si aporta a la HSA después de tener Medicare, puede quedar sujeto a una multa impositiva por parte del Internal Revenue Service. Vea la publicación 969 del IRS para obtener más información. </a:t>
            </a:r>
            <a:r>
              <a:rPr lang="en-US" dirty="0">
                <a:hlinkClick r:id="rId3"/>
              </a:rPr>
              <a:t>IRS.gov/pub/irs-pdf/p969.pdf</a:t>
            </a:r>
            <a:r>
              <a:rPr dirty="0" smtClean="0"/>
              <a:t>.</a:t>
            </a:r>
          </a:p>
          <a:p>
            <a:endParaRPr lang="es-US" sz="1100"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19</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2986792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Actualmente Medicare ofrece cobertura de seguros de salud a 54 millones de ciudadanos de EE. UU. Eso equivale a aproximadamente 1 de cada 6 estadounidenses. </a:t>
            </a:r>
          </a:p>
          <a:p>
            <a:r>
              <a:rPr dirty="0" smtClean="0"/>
              <a:t>Medicare es un seguro médico para, generalmente, 3 grupos de personas:</a:t>
            </a:r>
          </a:p>
          <a:p>
            <a:pPr marL="170730" indent="-170730">
              <a:buFont typeface="Wingdings" panose="05000000000000000000" pitchFamily="2" charset="2"/>
              <a:buChar char="§"/>
            </a:pPr>
            <a:r>
              <a:rPr dirty="0" smtClean="0"/>
              <a:t>Mayores de 65 años;</a:t>
            </a:r>
          </a:p>
          <a:p>
            <a:pPr marL="170730" indent="-170730">
              <a:buFont typeface="Wingdings" panose="05000000000000000000" pitchFamily="2" charset="2"/>
              <a:buChar char="§"/>
            </a:pPr>
            <a:r>
              <a:rPr dirty="0" smtClean="0"/>
              <a:t>personas menores de 65 años con ciertas incapacidades y que tienen derecho a beneficios del Seguro Social por incapacidad durante 24 meses (incluye Esclerosis lateral amiotrófica [ELA, también conocida como enfermedad de Lou Gehrig], sin período de espera); </a:t>
            </a:r>
          </a:p>
          <a:p>
            <a:pPr marL="170730" indent="-170730">
              <a:buFont typeface="Wingdings" panose="05000000000000000000" pitchFamily="2" charset="2"/>
              <a:buChar char="§"/>
            </a:pPr>
            <a:r>
              <a:rPr dirty="0" smtClean="0"/>
              <a:t>personas de cualquier edad que padezcan enfermedad renal en etapa final (ESRD en inglés), que es un fallo renal permanente que requiere diálisis frecuente o un trasplante de riñón;</a:t>
            </a:r>
          </a:p>
          <a:p>
            <a:r>
              <a:rPr dirty="0" smtClean="0"/>
              <a:t>un pequeño subconjunto de personas que pueden conseguir Medicare sobre la base de un peligro ambiental para la salud declarado por el gobierno federal, quienes tengan una afección relacionada con el asbesto asociada con dicho peligro. Actualmente únicamente corresponde para individuos afectados por un peligro en Libby, Montana.</a:t>
            </a:r>
          </a:p>
          <a:p>
            <a:r>
              <a:rPr lang="en-US" b="1" dirty="0" smtClean="0"/>
              <a:t>NOTA</a:t>
            </a:r>
            <a:r>
              <a:rPr dirty="0" smtClean="0"/>
              <a:t>: Para obtener Parte A o Parte B debe ser ciudadano estadounidense o residir legalmente en los Estados Unidos. Si vive en Puerto Rico, debe inscribirse activamente en la Parte B. Consulte la sección "Cuando la inscripción no es automática" de esta presentación, que comienza en la página 8, para obtener más información sobre los requisitos de inscripción.</a:t>
            </a:r>
          </a:p>
        </p:txBody>
      </p:sp>
      <p:sp>
        <p:nvSpPr>
          <p:cNvPr id="4" name="Slide Number Placeholder 3"/>
          <p:cNvSpPr>
            <a:spLocks noGrp="1"/>
          </p:cNvSpPr>
          <p:nvPr>
            <p:ph type="sldNum" sz="quarter" idx="10"/>
          </p:nvPr>
        </p:nvSpPr>
        <p:spPr/>
        <p:txBody>
          <a:bodyPr/>
          <a:lstStyle/>
          <a:p>
            <a:fld id="{BB7BC668-EF9E-4008-A594-DB84396FB3E9}" type="slidenum">
              <a:rPr lang="en-US" smtClean="0"/>
              <a:pPr/>
              <a:t>2</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639136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La Parte B de Medicare ayuda a cubrir los suministros y servicios ambulatorios necesarios por razones médicas. </a:t>
            </a:r>
          </a:p>
          <a:p>
            <a:pPr marL="170730" indent="-170730">
              <a:buFont typeface="Wingdings" panose="05000000000000000000" pitchFamily="2" charset="2"/>
              <a:buChar char="§"/>
            </a:pPr>
            <a:r>
              <a:rPr dirty="0" smtClean="0"/>
              <a:t>Servicios médicos: servicios necesarios por razones médicas.</a:t>
            </a:r>
          </a:p>
          <a:p>
            <a:pPr marL="170730" indent="-170730">
              <a:buFont typeface="Wingdings" panose="05000000000000000000" pitchFamily="2" charset="2"/>
              <a:buChar char="§"/>
            </a:pPr>
            <a:r>
              <a:rPr dirty="0" smtClean="0"/>
              <a:t>Suministros y servicios ambulatorios médicos y quirúrgicos: para procedimientos aprobados como suturas o radiografías. </a:t>
            </a:r>
          </a:p>
          <a:p>
            <a:pPr marL="170730" indent="-170730">
              <a:buFont typeface="Wingdings" panose="05000000000000000000" pitchFamily="2" charset="2"/>
              <a:buChar char="§"/>
            </a:pPr>
            <a:r>
              <a:rPr dirty="0" smtClean="0"/>
              <a:t>Servicios de laboratorio clínico: análisis de sangre, análisis de orina y algunos exámenes médicos.</a:t>
            </a:r>
          </a:p>
          <a:p>
            <a:pPr marL="170730" indent="-170730">
              <a:buFont typeface="Wingdings" panose="05000000000000000000" pitchFamily="2" charset="2"/>
              <a:buChar char="§"/>
            </a:pPr>
            <a:r>
              <a:rPr dirty="0" smtClean="0"/>
              <a:t>Equipo médico duradero como andadores y sillas de rueda: es posible que necesite usar ciertos proveedores que se encuentran en el Programa de Oferta Competitiva de suministros, ortóptica, prótesis y equipos médicos duraderos. Visite </a:t>
            </a:r>
            <a:r>
              <a:rPr lang="en-US" dirty="0" smtClean="0">
                <a:hlinkClick r:id="rId3"/>
              </a:rPr>
              <a:t>Medicare.gov/supplierdirectory/</a:t>
            </a:r>
            <a:r>
              <a:rPr dirty="0" smtClean="0"/>
              <a:t>.</a:t>
            </a:r>
          </a:p>
          <a:p>
            <a:pPr marL="170730" indent="-170730">
              <a:buFont typeface="Wingdings" panose="05000000000000000000" pitchFamily="2" charset="2"/>
              <a:buChar char="§"/>
            </a:pPr>
            <a:r>
              <a:rPr dirty="0" smtClean="0"/>
              <a:t>Suministros de análisis para diabetes: quizás necesite usar proveedores específicos para ciertos tipos de suministros para análisis de diabetes. </a:t>
            </a:r>
          </a:p>
          <a:p>
            <a:pPr marL="170730" indent="-170730">
              <a:buFont typeface="Wingdings" panose="05000000000000000000" pitchFamily="2" charset="2"/>
              <a:buChar char="§"/>
            </a:pPr>
            <a:r>
              <a:rPr dirty="0" smtClean="0"/>
              <a:t>Servicios preventivos: exámenes, análisis, exámenes médicos y vacunas para prevenir, encontrar o tratar un problema médico. </a:t>
            </a:r>
          </a:p>
          <a:p>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20</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4280225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700246" y="4121747"/>
            <a:ext cx="5653661" cy="4407744"/>
          </a:xfrm>
        </p:spPr>
        <p:txBody>
          <a:bodyPr/>
          <a:lstStyle/>
          <a:p>
            <a:r>
              <a:rPr dirty="0" smtClean="0"/>
              <a:t>Debe pagar una prima por la Parte B cada mes. La mayoría de las personas que reciben beneficios del Seguro Social seguirán pagando el mismo monto por la prima de la Parte B que el que pagaban en 2015 (la mayoría pagaba $104.90). Esto se debe a que no hubo un ajuste del costo de vida para los beneficios del Seguro Social de 2016. En 2016, el monto estándar de la prima de la Parte B será de $121.80 (o más según su ingreso).  </a:t>
            </a:r>
          </a:p>
          <a:p>
            <a:r>
              <a:rPr dirty="0" smtClean="0"/>
              <a:t>RECUERDE: Esta prima puede ser mayor si no eligió la Parte B cuando fue elegible por primera vez. El costo de la Parte B puede aumentar un 10 % por cada período de 12 meses que haya pasado sin la Parte B. Una excepción a esta regla sería que pueda inscribirse a la Parte B durante un Período de Inscripción Especial porque usted o su cónyuge (o miembro de la familia, si está incapacitado) aún trabajan y tienen cobertura por un plan de salud grupal a través del empleo. </a:t>
            </a:r>
          </a:p>
          <a:p>
            <a:r>
              <a:rPr dirty="0" smtClean="0"/>
              <a:t>Cuando el pago de beneficio del Seguro Social del beneficiario con Medicare sea más bajo en enero que en diciembre solo por el aumento de las primas de Medicare Parte B, una regulación de la Ley de Seguro Social llamada "Mantener indemne" evita que baje su pago por beneficios. También llamamos a esto "SMI variable o VSMI”. </a:t>
            </a:r>
          </a:p>
          <a:p>
            <a:r>
              <a:rPr dirty="0" smtClean="0"/>
              <a:t>VSMI se aplica solo si la persona con Medicare cumple con todas las siguientes condiciones:</a:t>
            </a:r>
          </a:p>
          <a:p>
            <a:pPr marL="170730" indent="-170730">
              <a:buFont typeface="Wingdings" panose="05000000000000000000" pitchFamily="2" charset="2"/>
              <a:buChar char="§"/>
            </a:pPr>
            <a:r>
              <a:rPr dirty="0" smtClean="0"/>
              <a:t>Tiene derecho a beneficios del Seguro Social para los meses de noviembre y diciembre;</a:t>
            </a:r>
          </a:p>
          <a:p>
            <a:pPr marL="170730" indent="-170730">
              <a:buFont typeface="Wingdings" panose="05000000000000000000" pitchFamily="2" charset="2"/>
              <a:buChar char="§"/>
            </a:pPr>
            <a:r>
              <a:rPr dirty="0" smtClean="0"/>
              <a:t>Tiene derecho a un beneficio de dinero en efectivo para noviembre y diciembre; y </a:t>
            </a:r>
          </a:p>
          <a:p>
            <a:pPr marL="170730" indent="-170730">
              <a:buFont typeface="Wingdings" panose="05000000000000000000" pitchFamily="2" charset="2"/>
              <a:buChar char="§"/>
            </a:pPr>
            <a:r>
              <a:rPr dirty="0" smtClean="0"/>
              <a:t>Recibe un beneficio en efectivo en diciembre y enero, y se dedujeron las primas de Medicare Parte B en ambos meses. </a:t>
            </a: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21</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1372261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Las personas que pagarán la prima estándar ($121.80 o más) en 2016 son las que se encuentran en algunos de estos 5 grupos: </a:t>
            </a:r>
          </a:p>
          <a:p>
            <a:pPr marL="170730" indent="-170730">
              <a:buFont typeface="Wingdings" panose="05000000000000000000" pitchFamily="2" charset="2"/>
              <a:buChar char="§"/>
            </a:pPr>
            <a:r>
              <a:rPr dirty="0" smtClean="0"/>
              <a:t>Los que se inscriban en la Parte B por primera vez en 2016</a:t>
            </a:r>
          </a:p>
          <a:p>
            <a:pPr marL="170730" indent="-170730">
              <a:buFont typeface="Wingdings" panose="05000000000000000000" pitchFamily="2" charset="2"/>
              <a:buChar char="§"/>
            </a:pPr>
            <a:r>
              <a:rPr dirty="0" smtClean="0"/>
              <a:t>No reciban beneficios del Seguro Social/Retiro Ferroviario</a:t>
            </a:r>
          </a:p>
          <a:p>
            <a:pPr marL="170730" indent="-170730">
              <a:buFont typeface="Wingdings" panose="05000000000000000000" pitchFamily="2" charset="2"/>
              <a:buChar char="§"/>
            </a:pPr>
            <a:r>
              <a:rPr dirty="0" smtClean="0"/>
              <a:t>Reciban las facturas de sus primas de la Parte B directamente</a:t>
            </a:r>
          </a:p>
          <a:p>
            <a:pPr marL="170730" indent="-170730">
              <a:buFont typeface="Wingdings" panose="05000000000000000000" pitchFamily="2" charset="2"/>
              <a:buChar char="§"/>
            </a:pPr>
            <a:r>
              <a:rPr dirty="0" smtClean="0"/>
              <a:t>Tengan Medicare y Medicaid, si Medicaid paga sus primas</a:t>
            </a:r>
          </a:p>
          <a:p>
            <a:pPr marL="170730" indent="-170730">
              <a:buFont typeface="Wingdings" panose="05000000000000000000" pitchFamily="2" charset="2"/>
              <a:buChar char="§"/>
            </a:pPr>
            <a:r>
              <a:rPr dirty="0" smtClean="0"/>
              <a:t>Tengan un ingreso bruto ajustado modificado, según lo informado en su declaración de impuestos ante la IRS 2 años antes, por encima de cierto monto </a:t>
            </a:r>
          </a:p>
          <a:p>
            <a:pPr marL="281388" lvl="1" indent="-107497">
              <a:buFont typeface="Arial" panose="020B0604020202020204" pitchFamily="34" charset="0"/>
              <a:buChar char="•"/>
            </a:pPr>
            <a:r>
              <a:rPr dirty="0" smtClean="0"/>
              <a:t>Este es el Cantidad de ajuste mensual relacionado al ingreso (IRMAA en inglés) (ver la página siguiente)</a:t>
            </a:r>
          </a:p>
          <a:p>
            <a:endParaRPr lang="es-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22</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2863377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32796" y="4035281"/>
            <a:ext cx="5895274" cy="4551890"/>
          </a:xfrm>
        </p:spPr>
        <p:txBody>
          <a:bodyPr/>
          <a:lstStyle/>
          <a:p>
            <a:r>
              <a:rPr dirty="0" smtClean="0"/>
              <a:t>Las personas a quienes no se mantenga indemnes (en una de las 5 categorías incluidas en la diapositiva 22) pagarán las siguientes primas de acuerdo con sus ingresos. Para los ingresos de </a:t>
            </a:r>
          </a:p>
          <a:p>
            <a:pPr marL="112713" indent="-112713">
              <a:buFont typeface="Wingdings" panose="05000000000000000000" pitchFamily="2" charset="2"/>
              <a:buChar char="§"/>
            </a:pPr>
            <a:r>
              <a:rPr dirty="0" smtClean="0"/>
              <a:t>$85,000 o menos, que hayan presentado una declaración de impuestos individual, hayan presentado una declaración de impuestos conjunta con un ingreso anual de $170,000 o menos, o que hayan presentado declaraciones de impuestos separadas con su cónyuge, la prima de la Parte B es de $121.80 por mes.  </a:t>
            </a:r>
          </a:p>
          <a:p>
            <a:pPr lvl="1"/>
            <a:r>
              <a:rPr dirty="0" smtClean="0"/>
              <a:t>$85,000.01–$107,000, que hayan presentado una declaración de impuestos individual, hayan presentado una declaración de impuestos conjunta con un ingreso anual de $170,000 a $214,000, o que hayan presentado declaraciones de impuestos separadas con su cónyuge, la prima de la Parte B es de $170.50 por mes.</a:t>
            </a:r>
          </a:p>
          <a:p>
            <a:pPr lvl="1"/>
            <a:r>
              <a:rPr dirty="0" smtClean="0"/>
              <a:t>$107,000.01–$160,000, que hayan presentado una declaración de impuestos individual, hayan presentado una declaración de impuestos conjunta con un ingreso anual de $214,000 a $320,000, o que hayan presentado declaraciones de impuestos separadas con su cónyuge, la prima de la Parte B es de $243.60 por mes.</a:t>
            </a:r>
          </a:p>
          <a:p>
            <a:pPr lvl="1"/>
            <a:r>
              <a:rPr dirty="0" smtClean="0"/>
              <a:t>$160,000.01–$214,000, que hayan presentado una declaración de impuestos individual, hayan presentado una declaración de impuestos conjunta con un ingreso de $320,000 a $428,000, o que hayan presentado declaraciones de impuestos separadas con su cónyuge de más de $85,000 y hasta $129,000, la prima de la Parte B es de $316.70 por mes.</a:t>
            </a:r>
          </a:p>
          <a:p>
            <a:pPr lvl="1"/>
            <a:r>
              <a:rPr dirty="0" smtClean="0"/>
              <a:t>Más de $214,000, que hayan presentado una declaración de impuestos individual, hayan presentado una declaración de impuestos conjunta con un ingreso $428,000 o más, o que hayan presentado declaraciones de impuestos separadas con su cónyuge de más de $129,000, la prima de la Parte B es de $389.80 por mes.</a:t>
            </a:r>
          </a:p>
          <a:p>
            <a:pPr marL="0" lvl="1" indent="0">
              <a:buNone/>
            </a:pPr>
            <a:r>
              <a:rPr dirty="0" smtClean="0"/>
              <a:t>Si tiene que pagar una cantidad mayor por la prima de la Parte B y no está de acuerdo (por ejemplo, porque su ingreso ha bajado), llame al Seguro Social al 1-800-772-1213. Los usuarios de TTY deben llamar al 1-800-325-0778. </a:t>
            </a:r>
          </a:p>
          <a:p>
            <a:endParaRPr lang="es-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23</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2228739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8429" y="3970331"/>
            <a:ext cx="6078226" cy="4407744"/>
          </a:xfrm>
        </p:spPr>
        <p:txBody>
          <a:bodyPr/>
          <a:lstStyle/>
          <a:p>
            <a:r>
              <a:rPr lang="en-US" sz="1100" dirty="0"/>
              <a:t>Además de las primas, en Medicare Original debe pagar otros costos. Por ello, en 2016 pagará lo siguiente para los servicios necesarios por razones médicas de la Parte B:</a:t>
            </a:r>
          </a:p>
          <a:p>
            <a:pPr marL="170730" indent="-170730">
              <a:buFont typeface="Wingdings" panose="05000000000000000000" pitchFamily="2" charset="2"/>
              <a:buChar char="§"/>
            </a:pPr>
            <a:r>
              <a:rPr lang="en-US" sz="1100" dirty="0"/>
              <a:t>El deducible anual para la Parte B es de $166 en 2016. Si tiene Medicare Original, pagará el deducible de la Parte B, que es la cantidad que una persona debe pagar por cuidado de la salud cada año calendario antes de que Medicare comience a pagar. Esta cantidad puede cambiar cada año en enero. Es decir que debe pagar los primeros $166 de sus facturas médicas aprobadas por Medicare en 2016 antes de que la Parte B comience a pagar por su atención. </a:t>
            </a:r>
          </a:p>
          <a:p>
            <a:pPr marL="170730" indent="-170730">
              <a:buFont typeface="Wingdings" panose="05000000000000000000" pitchFamily="2" charset="2"/>
              <a:buChar char="§"/>
            </a:pPr>
            <a:r>
              <a:rPr lang="en-US" sz="1100" dirty="0"/>
              <a:t>Coseguro para servicios de la Parte B. Por lo general, es el 20 % para la mayoría de los servicios cubiertos para los proveedores que acepten las asignaciones.</a:t>
            </a:r>
          </a:p>
          <a:p>
            <a:pPr marL="170730" indent="-170730">
              <a:buFont typeface="Wingdings" panose="05000000000000000000" pitchFamily="2" charset="2"/>
              <a:buChar char="§"/>
            </a:pPr>
            <a:r>
              <a:rPr lang="en-US" sz="1100" dirty="0"/>
              <a:t>Algunos servicios preventivos no tienen coseguro y el deducible de la Parte B no se aplicará siempre y cuando el proveedor acepte la asignación*.</a:t>
            </a:r>
          </a:p>
          <a:p>
            <a:pPr marL="170730" indent="-170730">
              <a:buFont typeface="Wingdings" panose="05000000000000000000" pitchFamily="2" charset="2"/>
              <a:buChar char="§"/>
            </a:pPr>
            <a:r>
              <a:rPr lang="en-US" sz="1100" dirty="0"/>
              <a:t>Usted paga 20 % por servicios de salud mental ambulatorios (consultas al médico u otro proveedor de servicios de salud para recibir un diagnóstico de su afección o supervisar o modificar las recetas, o para el tratamiento ambulatorio de su condición [por ejemplo, asesoramiento o psicoterapia] para proveedores que acepten la asignación). </a:t>
            </a:r>
          </a:p>
          <a:p>
            <a:pPr marL="170730" indent="-170730">
              <a:buFont typeface="Wingdings" panose="05000000000000000000" pitchFamily="2" charset="2"/>
              <a:buChar char="§"/>
            </a:pPr>
            <a:r>
              <a:rPr lang="en-US" sz="1100" dirty="0"/>
              <a:t>Si no puede afrontar estos costos, hay programas que pueden ayudarlo. Más adelante analizaremos dichos programas.</a:t>
            </a:r>
          </a:p>
          <a:p>
            <a:r>
              <a:rPr lang="en-US" sz="1100" dirty="0"/>
              <a:t>*La asignación es un acuerdo entre Medicare y los proveedores de atención médica para aceptar la cantidad aprobada por Medicare como pago completo. Usted paga los deducibles y un coseguro (generalmente el 20 % de la cantidad aprobada). Si la asignación se rechaza, los proveedores podrán cobrarle hasta un 15 % de la cantidad aprobada (llamado también "cargo límite") y es posible que deba pagar el monto total por adelantado. Entre los servicios cubiertos se incluyen los servicios del doctor necesarios por razones médicas; terapia ambulatoria, como por ejemplo fisioterapia, terapia del habla y terapia ocupacional sujeta a límites; la mayoría de los servicios preventivos; equipos médicos duraderos; y sangre que recibe como paciente ambulatorio que se no reemplazó después de las primeras 3 pintas.</a:t>
            </a:r>
          </a:p>
        </p:txBody>
      </p:sp>
      <p:sp>
        <p:nvSpPr>
          <p:cNvPr id="4" name="Slide Number Placeholder 3"/>
          <p:cNvSpPr>
            <a:spLocks noGrp="1"/>
          </p:cNvSpPr>
          <p:nvPr>
            <p:ph type="sldNum" sz="quarter" idx="11"/>
          </p:nvPr>
        </p:nvSpPr>
        <p:spPr/>
        <p:txBody>
          <a:bodyPr/>
          <a:lstStyle/>
          <a:p>
            <a:fld id="{4B4BEF8D-AEDC-4925-86C9-8CE122F2983D}" type="slidenum">
              <a:rPr lang="en-US" smtClean="0"/>
              <a:pPr/>
              <a:t>24</a:t>
            </a:fld>
            <a:endParaRPr lang="es-US" dirty="0"/>
          </a:p>
        </p:txBody>
      </p:sp>
      <p:sp>
        <p:nvSpPr>
          <p:cNvPr id="6" name="Slide Image Placeholder 5"/>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0248493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700246" y="4121747"/>
            <a:ext cx="5653661" cy="4407744"/>
          </a:xfrm>
        </p:spPr>
        <p:txBody>
          <a:bodyPr/>
          <a:lstStyle/>
          <a:p>
            <a:r>
              <a:rPr dirty="0" smtClean="0"/>
              <a:t>Si ya obtiene los beneficios del Seguro Social (por ejemplo, obtención de retiro temprano) al menos 4 meses antes de cumplir los 65 años, automáticamente quedará inscripto en Medicare Parte A y Parte B sin necesidad de solicitud adicional. Recibirá un paquete de Período de Inscripción Inicial (IEP en inglés), que incluye su tarjeta Medicare y más información, alrededor de 3 meses antes de que cumpla los 65 años (la cobertura comienza el primer día del mes en que cumple los 65) o 3 meses antes del 25.</a:t>
            </a:r>
            <a:r>
              <a:rPr baseline="30000" dirty="0" smtClean="0"/>
              <a:t>vo</a:t>
            </a:r>
            <a:r>
              <a:rPr dirty="0" smtClean="0"/>
              <a:t> mes de beneficios por incapacidad (la cobertura comienza en el mes n.º 25 de beneficios por incapacidad). </a:t>
            </a:r>
          </a:p>
          <a:p>
            <a:r>
              <a:rPr dirty="0" smtClean="0"/>
              <a:t>La Parte B generalmente se deduce de los pagos mensuales por retiro federal, retiro ferroviario o del Seguro Social. La cantidad depende de su ingreso y de cuándo se inscriba en la Parte B. Si demora la inscripción, puede que tenga que pagar una multa de por vida, la cual se agregará a la prima mensual de la Parte B.</a:t>
            </a:r>
          </a:p>
          <a:p>
            <a:r>
              <a:rPr dirty="0" smtClean="0"/>
              <a:t>Quienes no reciban un pago por retiro o aquellos cuyos pagos no sean suficientes para cubrir la prima recibirán una factura de Medicare por las primas de la Parte B. La factura puede pagarse con tarjeta de crédito, cheque o giro postal.</a:t>
            </a:r>
          </a:p>
          <a:p>
            <a:r>
              <a:rPr dirty="0" smtClean="0"/>
              <a:t>Si tiene cobertura por empleador o sindicato mientras usted o su cónyuge, o miembro familiar si usted está incapacitado, siguen trabajando, sus derechos de inscripción a la Parte B pueden verse afectados. Esto incluye empleo federal y estatal y servicio militar activo con TRICARE. Debe contactarse con el administrador de beneficios del sindicato o empleador para saber de qué manera funciona su seguro con Medicare y si debe inscribirse a la Parte B durante el IEP. </a:t>
            </a:r>
          </a:p>
          <a:p>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25</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2363232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47207" y="4023992"/>
            <a:ext cx="6429606" cy="4342812"/>
          </a:xfrm>
        </p:spPr>
        <p:txBody>
          <a:bodyPr>
            <a:normAutofit fontScale="92500" lnSpcReduction="10000"/>
          </a:bodyPr>
          <a:lstStyle/>
          <a:p>
            <a:r>
              <a:rPr dirty="0" smtClean="0"/>
              <a:t>Debe tener la Parte B si</a:t>
            </a:r>
          </a:p>
          <a:p>
            <a:pPr lvl="1"/>
            <a:r>
              <a:rPr dirty="0" smtClean="0"/>
              <a:t>Desea adquirir una póliza de Seguro Suplementario de Medicare (Medigap)</a:t>
            </a:r>
          </a:p>
          <a:p>
            <a:pPr lvl="1"/>
            <a:r>
              <a:rPr dirty="0" smtClean="0"/>
              <a:t>Desea inscribirse en un Plan Medicare Advantage</a:t>
            </a:r>
          </a:p>
          <a:p>
            <a:pPr lvl="1"/>
            <a:r>
              <a:rPr dirty="0" smtClean="0"/>
              <a:t>Es elegible para TRICARE for Life (TFL)* o para el Programa de Salud Civil y Médico del Departamento de Asuntos de Veteranos (CHAMPVA en inglés)</a:t>
            </a:r>
          </a:p>
          <a:p>
            <a:pPr lvl="1"/>
            <a:r>
              <a:rPr dirty="0" smtClean="0"/>
              <a:t>La cobertura del empleador le exige a usted o a su cónyuge o miembro de la familia que lo tenga; menos de 20 empleados (hable con su administrador de beneficios del sindicato o empleador)</a:t>
            </a:r>
          </a:p>
          <a:p>
            <a:r>
              <a:rPr dirty="0" smtClean="0"/>
              <a:t>Los beneficios para asuntos de los veteranos (VA) son independientes de los de Medicare. Con beneficios para veteranos, puede elegir no inscribirse en la Parte B, pero pagará una multa si no se inscribe en la Parte B durante el Período de Inscripción Inicial (visite </a:t>
            </a:r>
            <a:r>
              <a:rPr lang="en-US" dirty="0" smtClean="0">
                <a:hlinkClick r:id="rId3"/>
              </a:rPr>
              <a:t>VA.gov</a:t>
            </a:r>
            <a:r>
              <a:rPr dirty="0" smtClean="0"/>
              <a:t>). Si tiene cobertura por VA, no será elegible para inscribirse en la Parte B utilizando el Período de Inscripción Especial (SEP). </a:t>
            </a:r>
          </a:p>
          <a:p>
            <a:r>
              <a:rPr dirty="0" smtClean="0"/>
              <a:t>*TFL ofrece cobertura médica ampliada a las personas de 65 años o mayores jubiladas de servicios militares elegibles para Medicare, a los miembros elegibles de la familia y sobrevivientes, y a ciertos ex cónyuges. </a:t>
            </a:r>
            <a:r>
              <a:rPr b="1" dirty="0" smtClean="0"/>
              <a:t>Debe</a:t>
            </a:r>
            <a:r>
              <a:rPr dirty="0" smtClean="0"/>
              <a:t> tener Medicare Parte A (Seguro de hospital) </a:t>
            </a:r>
            <a:r>
              <a:rPr b="1" dirty="0" smtClean="0"/>
              <a:t>y</a:t>
            </a:r>
            <a:r>
              <a:rPr dirty="0" smtClean="0"/>
              <a:t> Medicare Parte B (Seguro médico) para obtener los beneficios de TFL. No obstante, si es un miembro de las fuerzas armadas en servicio activo, o cónyuge o hijo dependiente de un miembro de las fuerzas armadas en servicio activo, no tiene que inscribirse a la Parte B para conservar la cobertura de TRICARE. Cuando esa persona se retire, usted deberá inscribirse para la Parte B para conservar la cobertura de TFL. Puede conseguir la Parte B durante un Período de inscripción especial si tiene Medicare porque tiene 65 años o más, o está incapacitado. Para obtener más información, visite: </a:t>
            </a:r>
            <a:r>
              <a:rPr lang="en-US" dirty="0" smtClean="0">
                <a:hlinkClick r:id="rId4"/>
              </a:rPr>
              <a:t>Tricare.mil/mybenefit</a:t>
            </a:r>
            <a:r>
              <a:rPr dirty="0" smtClean="0"/>
              <a:t>. </a:t>
            </a:r>
          </a:p>
          <a:p>
            <a:r>
              <a:rPr dirty="0" smtClean="0"/>
              <a:t>Para conservar su cobertura de CHAMPVA debe tener Parte A y Parte B. Para obtener más información, visite </a:t>
            </a:r>
            <a:r>
              <a:rPr lang="en-US" u="sng" dirty="0" smtClean="0">
                <a:hlinkClick r:id="rId5"/>
              </a:rPr>
              <a:t>VAa.gov/PURCHASEDCARE/programs/dependents/champva/champva_eligibility</a:t>
            </a:r>
            <a:endParaRPr lang="es-US" dirty="0"/>
          </a:p>
          <a:p>
            <a:r>
              <a:rPr dirty="0" smtClean="0"/>
              <a:t> </a:t>
            </a:r>
            <a:r>
              <a:rPr lang="en-US" b="1" dirty="0" smtClean="0"/>
              <a:t>NOTA</a:t>
            </a:r>
            <a:r>
              <a:rPr dirty="0" smtClean="0"/>
              <a:t>: Consulte también </a:t>
            </a:r>
            <a:r>
              <a:rPr lang="en-US" dirty="0" smtClean="0">
                <a:hlinkClick r:id="rId6"/>
              </a:rPr>
              <a:t>Medicare.gov/Pubs/pdf/02179.pdf</a:t>
            </a:r>
            <a:r>
              <a:rPr dirty="0" smtClean="0"/>
              <a:t> para obtener más información sobre "Quién paga primero".</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26</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42141776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Si no opta por la Parte B cuando es elegible por primera vez, deberá pagar una multa de la prima del 10 % por cada período de 12 meses que haya pasado sin inscribirse a la Parte B, excepto situaciones especiales. En la mayoría de los casos, deberá pagar dicha multa mientras tenga la Parte B.</a:t>
            </a:r>
          </a:p>
          <a:p>
            <a:r>
              <a:rPr dirty="0" smtClean="0"/>
              <a:t>Si no obtiene la Parte B cuando es elegible por primera vez, puede tener que esperar a inscribirse durante un Período de inscripción general, que va desde el 1 de enero hasta el 31 de marzo de cada año. La cobertura entrará en vigencia el 1 de julio de ese año. </a:t>
            </a:r>
          </a:p>
          <a:p>
            <a:r>
              <a:rPr dirty="0" smtClean="0"/>
              <a:t>Si tiene cobertura por empleador (incluidos empleos estatales o federales, pero no el servicio militar) o por sindicato mientras usted o su cónyuge (o miembro familiar si usted está incapacitado) siguen trabajando, sus derechos de inscripción a la Parte B pueden verse afectados. Si usted o su cónyuge tienen cobertura a través de un empleo activo, tendrán un Período de Inscripción Especial (SEP). Esto implica que podrá inscribirse a la Parte B en cualquier momento en que usted o su cónyuge (o algún miembro de su familia, si está incapacitado) estén trabajando, y tengan cobertura por un plan de salud grupal a través del empleador o sindicato por ese trabajo; o durante el período de 8 meses que comienza el mes después de que finaliza el trabajo o la cobertura del plan de salud grupal, lo que suceda primero. Generalmente, no tiene que pagar una multa por inscripción tardía si se inscribe durante un SEP. Este SEP no corresponde para personas con Enfermedad Renal en Etapa Final (ESRD en inglés). </a:t>
            </a:r>
          </a:p>
          <a:p>
            <a:r>
              <a:rPr dirty="0" smtClean="0"/>
              <a:t>Debe contactarse con el administrador de beneficios del sindicato o del empleador para saber de qué manera funciona su seguro con Medicare y si lo beneficia demorar la inscripción en la Parte B.</a:t>
            </a:r>
          </a:p>
        </p:txBody>
      </p:sp>
      <p:sp>
        <p:nvSpPr>
          <p:cNvPr id="4" name="Slide Number Placeholder 3"/>
          <p:cNvSpPr>
            <a:spLocks noGrp="1"/>
          </p:cNvSpPr>
          <p:nvPr>
            <p:ph type="sldNum" sz="quarter" idx="10"/>
          </p:nvPr>
        </p:nvSpPr>
        <p:spPr/>
        <p:txBody>
          <a:bodyPr/>
          <a:lstStyle/>
          <a:p>
            <a:fld id="{BB7BC668-EF9E-4008-A594-DB84396FB3E9}" type="slidenum">
              <a:rPr lang="en-US" smtClean="0"/>
              <a:pPr/>
              <a:t>27</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9520015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dirty="0" smtClean="0"/>
              <a:t>Compruebe su conocimiento: pregunta 2</a:t>
            </a:r>
          </a:p>
          <a:p>
            <a:pPr>
              <a:lnSpc>
                <a:spcPct val="90000"/>
              </a:lnSpc>
            </a:pPr>
            <a:r>
              <a:rPr dirty="0" smtClean="0"/>
              <a:t>Medicare Parte A le ayuda a pagar por todo lo siguiente cuando sea médicamente necesario y se cumplan todos los requisitos ¿Cuál es la EXCEPCIÓN?</a:t>
            </a:r>
          </a:p>
          <a:p>
            <a:pPr marL="230991" indent="-230991">
              <a:lnSpc>
                <a:spcPct val="90000"/>
              </a:lnSpc>
              <a:buFont typeface="+mj-lt"/>
              <a:buAutoNum type="alphaLcPeriod"/>
            </a:pPr>
            <a:r>
              <a:rPr dirty="0" smtClean="0"/>
              <a:t>Suministros para análisis para diabéticos</a:t>
            </a:r>
          </a:p>
          <a:p>
            <a:pPr marL="230991" indent="-230991">
              <a:lnSpc>
                <a:spcPct val="90000"/>
              </a:lnSpc>
              <a:buFont typeface="+mj-lt"/>
              <a:buAutoNum type="alphaLcPeriod"/>
            </a:pPr>
            <a:r>
              <a:rPr dirty="0" smtClean="0"/>
              <a:t>Internación en un hospital</a:t>
            </a:r>
          </a:p>
          <a:p>
            <a:pPr marL="230991" indent="-230991">
              <a:lnSpc>
                <a:spcPct val="90000"/>
              </a:lnSpc>
              <a:buFont typeface="+mj-lt"/>
              <a:buAutoNum type="alphaLcPeriod"/>
            </a:pPr>
            <a:r>
              <a:rPr dirty="0" smtClean="0"/>
              <a:t>Internación en un centro de enfermería especializada</a:t>
            </a:r>
          </a:p>
          <a:p>
            <a:pPr marL="230991" indent="-230991">
              <a:lnSpc>
                <a:spcPct val="90000"/>
              </a:lnSpc>
              <a:buFont typeface="+mj-lt"/>
              <a:buAutoNum type="alphaLcPeriod"/>
            </a:pPr>
            <a:r>
              <a:rPr dirty="0" smtClean="0"/>
              <a:t>Cuidado de hospicio</a:t>
            </a:r>
          </a:p>
          <a:p>
            <a:pPr>
              <a:lnSpc>
                <a:spcPct val="90000"/>
              </a:lnSpc>
            </a:pPr>
            <a:r>
              <a:rPr lang="en-US" b="1" dirty="0" smtClean="0"/>
              <a:t>Respuesta: a. Suministros para análisis para diabéticos  </a:t>
            </a:r>
            <a:r>
              <a:rPr dirty="0" smtClean="0"/>
              <a:t>Medicare Pare A cubre el cuidado de internación (en un hospital y en un centro de enfermería especializada) y el cuidado de hospicio. Los suministros para análisis para diabéticos podrían estar cubiertos en Medicare Parte B (Seguro Médico), incluso:</a:t>
            </a:r>
          </a:p>
          <a:p>
            <a:pPr marL="173243" indent="-173243">
              <a:lnSpc>
                <a:spcPct val="90000"/>
              </a:lnSpc>
              <a:buFont typeface="Wingdings" panose="05000000000000000000" pitchFamily="2" charset="2"/>
              <a:buChar char="§"/>
            </a:pPr>
            <a:r>
              <a:rPr dirty="0" smtClean="0"/>
              <a:t>Tiras reactivas para análisis de azúcar (glucosa) en sangre</a:t>
            </a:r>
          </a:p>
          <a:p>
            <a:pPr marL="173243" indent="-173243">
              <a:lnSpc>
                <a:spcPct val="90000"/>
              </a:lnSpc>
              <a:buFont typeface="Wingdings" panose="05000000000000000000" pitchFamily="2" charset="2"/>
              <a:buChar char="§"/>
            </a:pPr>
            <a:r>
              <a:rPr dirty="0" smtClean="0"/>
              <a:t>Monitores para analizar el azúcar en sangre</a:t>
            </a:r>
          </a:p>
          <a:p>
            <a:pPr marL="173243" indent="-173243">
              <a:lnSpc>
                <a:spcPct val="90000"/>
              </a:lnSpc>
              <a:buFont typeface="Wingdings" panose="05000000000000000000" pitchFamily="2" charset="2"/>
              <a:buChar char="§"/>
            </a:pPr>
            <a:r>
              <a:rPr dirty="0" smtClean="0"/>
              <a:t>Insulina</a:t>
            </a:r>
          </a:p>
          <a:p>
            <a:pPr marL="173243" indent="-173243">
              <a:lnSpc>
                <a:spcPct val="90000"/>
              </a:lnSpc>
              <a:buFont typeface="Wingdings" panose="05000000000000000000" pitchFamily="2" charset="2"/>
              <a:buChar char="§"/>
            </a:pPr>
            <a:r>
              <a:rPr dirty="0" smtClean="0"/>
              <a:t>Lancetas y accesorios para lancetas</a:t>
            </a:r>
          </a:p>
          <a:p>
            <a:pPr marL="173243" indent="-173243">
              <a:lnSpc>
                <a:spcPct val="90000"/>
              </a:lnSpc>
              <a:buFont typeface="Wingdings" panose="05000000000000000000" pitchFamily="2" charset="2"/>
              <a:buChar char="§"/>
            </a:pPr>
            <a:r>
              <a:rPr dirty="0" smtClean="0"/>
              <a:t>Soluciones de control de glucosa  </a:t>
            </a:r>
          </a:p>
          <a:p>
            <a:pPr marL="173243" indent="-173243">
              <a:lnSpc>
                <a:spcPct val="90000"/>
              </a:lnSpc>
              <a:buFont typeface="Wingdings" panose="05000000000000000000" pitchFamily="2" charset="2"/>
              <a:buChar char="§"/>
            </a:pPr>
            <a:r>
              <a:rPr dirty="0" smtClean="0"/>
              <a:t>Calzado o plantillas terapéuticos</a:t>
            </a:r>
          </a:p>
          <a:p>
            <a:pPr>
              <a:lnSpc>
                <a:spcPct val="90000"/>
              </a:lnSpc>
            </a:pPr>
            <a:r>
              <a:rPr dirty="0" smtClean="0"/>
              <a:t>Quizás necesite usar proveedores específicos para ciertos tipos de suministros para la diabetes. Visite </a:t>
            </a:r>
            <a:r>
              <a:rPr lang="en-US" dirty="0" smtClean="0">
                <a:hlinkClick r:id="rId3"/>
              </a:rPr>
              <a:t>Medicare.gov/supplierdirectory/search.html</a:t>
            </a:r>
            <a:r>
              <a:rPr dirty="0" smtClean="0"/>
              <a:t>. </a:t>
            </a:r>
          </a:p>
          <a:p>
            <a:pPr>
              <a:lnSpc>
                <a:spcPct val="90000"/>
              </a:lnSpc>
            </a:pPr>
            <a:r>
              <a:rPr dirty="0" smtClean="0"/>
              <a:t>En algunos casos, ciertos suministros de análisis para diabéticos podrían estar cubiertos en Medicare Parte D.</a:t>
            </a:r>
          </a:p>
          <a:p>
            <a:endParaRPr lang="es-US" dirty="0"/>
          </a:p>
        </p:txBody>
      </p:sp>
      <p:sp>
        <p:nvSpPr>
          <p:cNvPr id="4" name="Slide Number Placeholder 3"/>
          <p:cNvSpPr>
            <a:spLocks noGrp="1"/>
          </p:cNvSpPr>
          <p:nvPr>
            <p:ph type="sldNum" sz="quarter" idx="10"/>
          </p:nvPr>
        </p:nvSpPr>
        <p:spPr/>
        <p:txBody>
          <a:bodyPr/>
          <a:lstStyle/>
          <a:p>
            <a:fld id="{0B77B103-16DD-4E5B-B7FE-8CB91BD629A9}" type="slidenum">
              <a:rPr lang="en-US" smtClean="0"/>
              <a:t>28</a:t>
            </a:fld>
            <a:endParaRPr lang="es-US" dirty="0"/>
          </a:p>
        </p:txBody>
      </p:sp>
    </p:spTree>
    <p:extLst>
      <p:ext uri="{BB962C8B-B14F-4D97-AF65-F5344CB8AC3E}">
        <p14:creationId xmlns:p14="http://schemas.microsoft.com/office/powerpoint/2010/main" val="2434400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smtClean="0"/>
              <a:t>Compruebe su conocimiento: pregunta 3</a:t>
            </a:r>
          </a:p>
          <a:p>
            <a:r>
              <a:rPr dirty="0" smtClean="0"/>
              <a:t>Por Medicare Parte B, en la mayoría de los casos, usted paga _______.</a:t>
            </a:r>
          </a:p>
          <a:p>
            <a:pPr marL="230991" indent="-230991">
              <a:buFont typeface="+mj-lt"/>
              <a:buAutoNum type="alphaLcPeriod"/>
            </a:pPr>
            <a:r>
              <a:rPr dirty="0" smtClean="0"/>
              <a:t>Una prima mensual</a:t>
            </a:r>
          </a:p>
          <a:p>
            <a:pPr marL="230991" indent="-230991">
              <a:buFont typeface="+mj-lt"/>
              <a:buAutoNum type="alphaLcPeriod"/>
            </a:pPr>
            <a:r>
              <a:rPr dirty="0" smtClean="0"/>
              <a:t>Un deducible anual</a:t>
            </a:r>
          </a:p>
          <a:p>
            <a:pPr marL="230991" indent="-230991">
              <a:buFont typeface="+mj-lt"/>
              <a:buAutoNum type="alphaLcPeriod"/>
            </a:pPr>
            <a:r>
              <a:rPr dirty="0" smtClean="0"/>
              <a:t>20% de coseguro para la mayoría de los servicios cubiertos</a:t>
            </a:r>
          </a:p>
          <a:p>
            <a:pPr marL="230991" indent="-230991">
              <a:buFont typeface="+mj-lt"/>
              <a:buAutoNum type="alphaLcPeriod"/>
            </a:pPr>
            <a:r>
              <a:rPr dirty="0" smtClean="0"/>
              <a:t>Todas las anteriores</a:t>
            </a:r>
          </a:p>
          <a:p>
            <a:pPr marL="49726" lvl="1" indent="0">
              <a:buNone/>
            </a:pPr>
            <a:r>
              <a:rPr b="1" dirty="0" smtClean="0"/>
              <a:t>Respuesta: d. Todas las anteriores</a:t>
            </a:r>
            <a:r>
              <a:rPr dirty="0" smtClean="0"/>
              <a:t>  Por Medicare Parte B, la mayoría de las personas pagará una prima mensual, el deducible anual de la Parte B, y 20% de coseguro para la mayoría de los servicios cubiertos. Estos importes de la Parte B cambian cada año. Su prima mensual de la Parte B podría ser más alta que la prima estándar si su ingreso está por encima de cierto límite o si tiene una multa por inscripción tardía. Si no está de acuerdo con el importe de la prima de la Parte B, llame al Seguro Social al 1-800‑772-1213. Los usuarios de TTY deben llamar al 1-800-325-0778. </a:t>
            </a:r>
          </a:p>
          <a:p>
            <a:endParaRPr lang="es-US" dirty="0"/>
          </a:p>
        </p:txBody>
      </p:sp>
      <p:sp>
        <p:nvSpPr>
          <p:cNvPr id="4" name="Slide Number Placeholder 3"/>
          <p:cNvSpPr>
            <a:spLocks noGrp="1"/>
          </p:cNvSpPr>
          <p:nvPr>
            <p:ph type="sldNum" sz="quarter" idx="10"/>
          </p:nvPr>
        </p:nvSpPr>
        <p:spPr/>
        <p:txBody>
          <a:bodyPr/>
          <a:lstStyle/>
          <a:p>
            <a:fld id="{0B77B103-16DD-4E5B-B7FE-8CB91BD629A9}" type="slidenum">
              <a:rPr lang="en-US" smtClean="0"/>
              <a:t>29</a:t>
            </a:fld>
            <a:endParaRPr lang="es-US" dirty="0"/>
          </a:p>
        </p:txBody>
      </p:sp>
    </p:spTree>
    <p:extLst>
      <p:ext uri="{BB962C8B-B14F-4D97-AF65-F5344CB8AC3E}">
        <p14:creationId xmlns:p14="http://schemas.microsoft.com/office/powerpoint/2010/main" val="1064465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Los Centros de Servicios de Medicare y Medicaid (CMS) administran el programa de Medicare. Para obtener más información, visite </a:t>
            </a:r>
            <a:r>
              <a:rPr lang="en-US" dirty="0" smtClean="0">
                <a:hlinkClick r:id="rId3"/>
              </a:rPr>
              <a:t>CMS.gov</a:t>
            </a:r>
            <a:r>
              <a:rPr dirty="0" smtClean="0"/>
              <a:t>.</a:t>
            </a:r>
          </a:p>
          <a:p>
            <a:r>
              <a:rPr dirty="0" smtClean="0"/>
              <a:t>No obstante, el Seguro Social es el encargado de inscribir a la mayoría de las personas en Medicare. Para obtener más información, visite </a:t>
            </a:r>
            <a:r>
              <a:rPr lang="en-US" dirty="0" smtClean="0">
                <a:hlinkClick r:id="rId4"/>
              </a:rPr>
              <a:t>socialsecurity.gov</a:t>
            </a:r>
            <a:r>
              <a:rPr dirty="0" smtClean="0"/>
              <a:t>.</a:t>
            </a:r>
          </a:p>
          <a:p>
            <a:r>
              <a:rPr dirty="0" smtClean="0"/>
              <a:t>Si es jubilado ferroviario, la Junta de Retiro Ferroviario se encargará de su inscripción. Para obtener más información, visite </a:t>
            </a:r>
            <a:r>
              <a:rPr lang="en-US" dirty="0" smtClean="0">
                <a:hlinkClick r:id="rId5"/>
              </a:rPr>
              <a:t>RRB.gov</a:t>
            </a:r>
            <a:r>
              <a:rPr dirty="0" smtClean="0"/>
              <a:t>.</a:t>
            </a:r>
          </a:p>
          <a:p>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9875288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02315" y="4121747"/>
            <a:ext cx="6132592" cy="4407744"/>
          </a:xfrm>
        </p:spPr>
        <p:txBody>
          <a:bodyPr/>
          <a:lstStyle/>
          <a:p>
            <a:r>
              <a:rPr dirty="0" smtClean="0"/>
              <a:t>Ahora veamos cómo puede afrontar algunos de los gastos asociados a la cobertura de Medicare Original. Una póliza Medigap es un seguro de salud que venden compañías de seguros privadas para cubrir lo que no cubre Medicare Original. Las pólizas Medigap pueden ayudarlo a pagar su parte (coseguro, copagos o deducibles) de los costos de los servicios cubiertos por Medicare. Ciertas pólizas de Medigap también cubren ciertos beneficios que Medicare Original no cubre. </a:t>
            </a:r>
          </a:p>
          <a:p>
            <a:r>
              <a:rPr dirty="0" smtClean="0"/>
              <a:t>Las pólizas Medigap no cubren su parte de los costos bajo otros tipos de cobertura de salud, incluidos los Planes Medicare Advantage, Planes Medicare para medicamentos recetados independientes, cobertura de salud grupal por sindicato/empleador, Medicaid, Departamento de beneficios de Asuntos de los Veteranos o TRICARE.</a:t>
            </a:r>
          </a:p>
          <a:p>
            <a:r>
              <a:rPr dirty="0" smtClean="0"/>
              <a:t>En todos los estados, excepto en Massachusetts, Minnesota y Wisconsin, las pólizas Medigap deben ser uno de los Planes A, B, C, D, F, G, K, L, M o N estandarizados, para que se los pueda comparar fácilmente. Cada plan tiene un conjunto de beneficios que son los mismos para todas las compañías de seguros. Es importante comparar las pólizas Medigap porque los costos pueden variar. Cada compañía decide qué pólizas Medigap venderá y el precio de cada plan, con revisión y aprobación del estado. Entre otras diferencias se incluyen un período de espera por condiciones preexistentes, intercambio de reclamaciones entre el Contratista Administrativo de Medicare y la póliza Medigap, garantizar la emisión, etc.</a:t>
            </a:r>
          </a:p>
          <a:p>
            <a:r>
              <a:rPr dirty="0" smtClean="0"/>
              <a:t>Para obtener más información sobre Medigap, consulte el Módulo 3 en la biblioteca de capacitaciones, o visite:</a:t>
            </a:r>
          </a:p>
          <a:p>
            <a:r>
              <a:rPr lang="en-US" dirty="0" smtClean="0">
                <a:hlinkClick r:id="rId3"/>
              </a:rPr>
              <a:t>CMS.gov/Outreach-and-Education/ Training/CMSNationalTrainingProgram/Training-Library.html</a:t>
            </a:r>
            <a:r>
              <a:rPr dirty="0" smtClean="0"/>
              <a:t>.</a:t>
            </a:r>
          </a:p>
        </p:txBody>
      </p:sp>
      <p:sp>
        <p:nvSpPr>
          <p:cNvPr id="4" name="Slide Number Placeholder 3"/>
          <p:cNvSpPr>
            <a:spLocks noGrp="1"/>
          </p:cNvSpPr>
          <p:nvPr>
            <p:ph type="sldNum" sz="quarter" idx="10"/>
          </p:nvPr>
        </p:nvSpPr>
        <p:spPr/>
        <p:txBody>
          <a:bodyPr/>
          <a:lstStyle/>
          <a:p>
            <a:fld id="{BB7BC668-EF9E-4008-A594-DB84396FB3E9}" type="slidenum">
              <a:rPr lang="en-US" smtClean="0"/>
              <a:pPr/>
              <a:t>30</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1110014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5"/>
          <p:cNvSpPr>
            <a:spLocks noGrp="1" noChangeArrowheads="1"/>
          </p:cNvSpPr>
          <p:nvPr>
            <p:ph type="body" idx="1"/>
          </p:nvPr>
        </p:nvSpPr>
        <p:spPr>
          <a:xfrm>
            <a:off x="205507" y="3925053"/>
            <a:ext cx="6505187" cy="4797308"/>
          </a:xfrm>
        </p:spPr>
        <p:txBody>
          <a:bodyPr>
            <a:normAutofit fontScale="92500" lnSpcReduction="10000"/>
          </a:bodyPr>
          <a:lstStyle/>
          <a:p>
            <a:r>
              <a:rPr dirty="0" smtClean="0"/>
              <a:t>Todas las pólizas Medigap cubren un conjunto básico de beneficios, incluidos los siguientes:</a:t>
            </a:r>
          </a:p>
          <a:p>
            <a:pPr marL="173974" indent="-173974">
              <a:buFont typeface="Wingdings" panose="05000000000000000000" pitchFamily="2" charset="2"/>
              <a:buChar char="§"/>
            </a:pPr>
            <a:r>
              <a:rPr dirty="0" smtClean="0"/>
              <a:t>Todos los planes cubren el 100% del coseguro y los gastos de hospital de Medicare Parte A hasta 365 días más después de haber usado todos los beneficios de Medicare.*</a:t>
            </a:r>
          </a:p>
          <a:p>
            <a:pPr marL="173974" indent="-173974">
              <a:buFont typeface="Wingdings" panose="05000000000000000000" pitchFamily="2" charset="2"/>
              <a:buChar char="§"/>
            </a:pPr>
            <a:r>
              <a:rPr dirty="0" smtClean="0"/>
              <a:t>Copago o coseguro de Medicare Parte B, donde los planes A, B, C, D, E, F, G, M y N cubren el 100%. El Plan N paga el 100% del coseguro de la Parte B, excepto por un copago de hasta $20 por algunas consultas y un copago de hasta $50 para visitas a la sala de emergencias que no conlleven a una internación. El plan K paga el 50% del coseguro o copago de Medicare Parte B, y el Plan L paga el 75%.</a:t>
            </a:r>
          </a:p>
          <a:p>
            <a:pPr marL="173974" indent="-173974">
              <a:buFont typeface="Wingdings" panose="05000000000000000000" pitchFamily="2" charset="2"/>
              <a:buChar char="§"/>
            </a:pPr>
            <a:r>
              <a:rPr dirty="0" smtClean="0"/>
              <a:t>Sangre (3 primeras pintas), con los planes A, B, C, D, F, G, M y N se cubre el 100%, el Plan K paga el 50% y el Plan L paga el 75%.</a:t>
            </a:r>
          </a:p>
          <a:p>
            <a:pPr marL="173974" indent="-173974">
              <a:buFont typeface="Wingdings" panose="05000000000000000000" pitchFamily="2" charset="2"/>
              <a:buChar char="§"/>
            </a:pPr>
            <a:r>
              <a:rPr dirty="0" smtClean="0"/>
              <a:t>Copago o coseguro de cuidado de hospicio de la Parte A, con los planes A, B, C, D, F, G, M y N se cubre el 100 %, el Plan K paga el 50% y el Plan L paga el 75%.</a:t>
            </a:r>
          </a:p>
          <a:p>
            <a:pPr marL="173974" indent="-173974">
              <a:buFont typeface="Wingdings" panose="05000000000000000000" pitchFamily="2" charset="2"/>
              <a:buChar char="§"/>
            </a:pPr>
            <a:r>
              <a:rPr dirty="0" smtClean="0"/>
              <a:t>Además, cada plan Medigap cubre distintos beneficios:</a:t>
            </a:r>
          </a:p>
          <a:p>
            <a:pPr marL="341460" lvl="1" indent="-173892">
              <a:buFont typeface="Arial" panose="020B0604020202020204" pitchFamily="34" charset="0"/>
              <a:buChar char="•"/>
            </a:pPr>
            <a:r>
              <a:rPr dirty="0" smtClean="0"/>
              <a:t>El coseguro de cuidado en un centro de enfermería especializada está cubierto en un 100% con los planes C, D, F, G, M y N se cubre el 100%, un 50% en el Plan K y un 75% en el Plan L.</a:t>
            </a:r>
          </a:p>
          <a:p>
            <a:pPr marL="341460" lvl="1" indent="-173892">
              <a:buFont typeface="Arial" panose="020B0604020202020204" pitchFamily="34" charset="0"/>
              <a:buChar char="•"/>
            </a:pPr>
            <a:r>
              <a:rPr dirty="0" smtClean="0"/>
              <a:t>El deducible de Medicare Parte A está cubierto en un 100% en los Planes B, C, D, F, G y N; en un 50% en los planes K y M; y en un 75% en el Plan L.</a:t>
            </a:r>
          </a:p>
          <a:p>
            <a:pPr marL="341460" lvl="1" indent="-173892">
              <a:buFont typeface="Arial" panose="020B0604020202020204" pitchFamily="34" charset="0"/>
              <a:buChar char="•"/>
            </a:pPr>
            <a:r>
              <a:rPr dirty="0" smtClean="0"/>
              <a:t>El deducible de Medicare Parte B está 100% cubierto en los planes Medigap C y F.</a:t>
            </a:r>
          </a:p>
          <a:p>
            <a:pPr marL="341460" lvl="1" indent="-173892">
              <a:buFont typeface="Arial" panose="020B0604020202020204" pitchFamily="34" charset="0"/>
              <a:buChar char="•"/>
            </a:pPr>
            <a:r>
              <a:rPr dirty="0" smtClean="0"/>
              <a:t>Los cargos en exceso de Medicare Parte B están 100% cubiertos en los planes Medigap F y G.</a:t>
            </a:r>
          </a:p>
          <a:p>
            <a:pPr marL="341460" lvl="1" indent="-173892">
              <a:buFont typeface="Arial" panose="020B0604020202020204" pitchFamily="34" charset="0"/>
              <a:buChar char="•"/>
            </a:pPr>
            <a:r>
              <a:rPr dirty="0" smtClean="0"/>
              <a:t>Los costos de emergencias en viajes al extranjero hasta los límites del plan están cubiertos en un 80% por los planes Medigap C, D, F, G, M y N.</a:t>
            </a:r>
          </a:p>
          <a:p>
            <a:pPr marL="341460" lvl="1" indent="-173892">
              <a:buFont typeface="Arial" panose="020B0604020202020204" pitchFamily="34" charset="0"/>
              <a:buChar char="•"/>
            </a:pPr>
            <a:r>
              <a:rPr dirty="0" smtClean="0"/>
              <a:t>En 2016, los planes K y L tienen límites de gastos directos de su bolsillo de $4,960 y $2,480, respectivamente.</a:t>
            </a:r>
          </a:p>
          <a:p>
            <a:r>
              <a:rPr dirty="0" smtClean="0"/>
              <a:t>*El Plan F también ofrece un plan de deducible alto en algunos estados. </a:t>
            </a:r>
            <a:endParaRPr lang="es-US" dirty="0"/>
          </a:p>
        </p:txBody>
      </p:sp>
      <p:sp>
        <p:nvSpPr>
          <p:cNvPr id="3" name="Slide Number Placeholder 2"/>
          <p:cNvSpPr>
            <a:spLocks noGrp="1"/>
          </p:cNvSpPr>
          <p:nvPr>
            <p:ph type="sldNum" sz="quarter" idx="11"/>
          </p:nvPr>
        </p:nvSpPr>
        <p:spPr/>
        <p:txBody>
          <a:bodyPr/>
          <a:lstStyle/>
          <a:p>
            <a:fld id="{4B4BEF8D-AEDC-4925-86C9-8CE122F2983D}" type="slidenum">
              <a:rPr lang="en-US" smtClean="0"/>
              <a:pPr/>
              <a:t>31</a:t>
            </a:fld>
            <a:endParaRPr lang="es-US" dirty="0"/>
          </a:p>
        </p:txBody>
      </p:sp>
      <p:sp>
        <p:nvSpPr>
          <p:cNvPr id="5" name="Slide Image Placeholder 4"/>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7884059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1"/>
            <a:r>
              <a:rPr dirty="0" smtClean="0"/>
              <a:t>Debe tener Medicare Original para obtener una póliza Medigap; Medigap no funciona con Medicare Advantage. </a:t>
            </a:r>
          </a:p>
          <a:p>
            <a:pPr lvl="1"/>
            <a:r>
              <a:rPr dirty="0" smtClean="0"/>
              <a:t>Si posee otra cobertura complementaria a Medicare, como cobertura por jubilado, puede que no necesite Medigap.</a:t>
            </a:r>
          </a:p>
          <a:p>
            <a:pPr lvl="1"/>
            <a:r>
              <a:rPr dirty="0" smtClean="0"/>
              <a:t>Debe tener en cuenta si puede afrontar los copagos y deducibles de Medicare y comparar esto con lo que cuesta la prima mensual de Medigap.</a:t>
            </a:r>
          </a:p>
          <a:p>
            <a:pPr lvl="1"/>
            <a:endParaRPr lang="es-US" dirty="0" smtClean="0"/>
          </a:p>
          <a:p>
            <a:endParaRPr lang="es-US" dirty="0" smtClean="0"/>
          </a:p>
          <a:p>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32</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2387385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Los beneficios de los planes Medigap que estén identificados con la misma letra son iguales, independientemente de la compañía de seguros a la que le haya comprado la póliza. Por ejemplo, todas las pólizas Medigap Plan A ofrecen los mismos beneficios. Es posible que distintas compañías de seguro cobren primas diferentes por la misma póliza. Al momento de comprar una póliza, asegúrese de comparar la misma póliza (por ejemplo, compare el Plan A de una compañía con el Plan A de otra compañía). </a:t>
            </a:r>
          </a:p>
          <a:p>
            <a:r>
              <a:rPr dirty="0" smtClean="0"/>
              <a:t>Para encontrar una póliza Medigap en su área, por computadora o por teléfono:</a:t>
            </a:r>
          </a:p>
          <a:p>
            <a:pPr marL="170730" indent="-170730">
              <a:buFont typeface="Wingdings" panose="05000000000000000000" pitchFamily="2" charset="2"/>
              <a:buChar char="§"/>
            </a:pPr>
            <a:r>
              <a:rPr dirty="0" smtClean="0"/>
              <a:t>Visite </a:t>
            </a:r>
            <a:r>
              <a:rPr lang="en-US" u="sng" dirty="0" smtClean="0">
                <a:hlinkClick r:id="rId3"/>
              </a:rPr>
              <a:t>Medicare.gov/find-a-plan</a:t>
            </a:r>
            <a:r>
              <a:rPr dirty="0" smtClean="0"/>
              <a:t> y use la herramienta de comparación de Medigap.</a:t>
            </a:r>
          </a:p>
          <a:p>
            <a:pPr marL="170730" indent="-170730">
              <a:buFont typeface="Wingdings" panose="05000000000000000000" pitchFamily="2" charset="2"/>
              <a:buChar char="§"/>
            </a:pPr>
            <a:r>
              <a:rPr dirty="0" smtClean="0"/>
              <a:t>Llame al 1-800-MEDICARE (1-800-633-4227). Los usuarios de TTY deben llamar al 1-877-486-2048. </a:t>
            </a:r>
          </a:p>
          <a:p>
            <a:pPr marL="170730" indent="-170730">
              <a:buFont typeface="Wingdings" panose="05000000000000000000" pitchFamily="2" charset="2"/>
              <a:buChar char="§"/>
            </a:pPr>
            <a:r>
              <a:rPr dirty="0" smtClean="0"/>
              <a:t>Llame a su Programa Estatal de Asistencia sobre Seguros de Salud (SHIP) para recibir asesoramiento gratuito y ayuda para comparar las pólizas Medigap. Puede conseguir el número de teléfono si llama al 1-800-MEDICARE. </a:t>
            </a:r>
          </a:p>
          <a:p>
            <a:pPr marL="170730" indent="-170730">
              <a:buFont typeface="Wingdings" panose="05000000000000000000" pitchFamily="2" charset="2"/>
              <a:buChar char="§"/>
            </a:pPr>
            <a:r>
              <a:rPr dirty="0" smtClean="0"/>
              <a:t>Pocos estados amplían la cobertura a personas que tienen Medicare por una incapacidad. Consulte con el Departamento Estatal de Seguros.</a:t>
            </a:r>
          </a:p>
          <a:p>
            <a:pPr lvl="1"/>
            <a:endParaRPr lang="es-US" dirty="0" smtClean="0"/>
          </a:p>
          <a:p>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33</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6161845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Generalmente el mejor momento para comprar una póliza Medigap es durante el Período de Inscripción Abierta (OEP). Comienza cuando tiene 65 años o más y se inscribe a la Parte B por primera vez. También debe tener Medicare Parte A para tener una póliza Medigap. </a:t>
            </a:r>
          </a:p>
          <a:p>
            <a:r>
              <a:rPr dirty="0" smtClean="0"/>
              <a:t>Tiene un OEP de 6 meses con Medigap, esto le garantiza el derecho a comprar una póliza Medigap. Ciertos estados pueden tener un período más prolongado. Una vez que comienza el período, no puede demorarse ni repetirse.</a:t>
            </a:r>
          </a:p>
          <a:p>
            <a:r>
              <a:rPr dirty="0" smtClean="0"/>
              <a:t>Durante el OEP de Medigap, las compañías no pueden hacer lo siguiente:</a:t>
            </a:r>
          </a:p>
          <a:p>
            <a:pPr marL="170730" indent="-170730">
              <a:buFont typeface="Wingdings" panose="05000000000000000000" pitchFamily="2" charset="2"/>
              <a:buChar char="§"/>
            </a:pPr>
            <a:r>
              <a:rPr dirty="0" smtClean="0"/>
              <a:t>Rehusarse a venderle una póliza Medigap que ofrecen.</a:t>
            </a:r>
          </a:p>
          <a:p>
            <a:pPr marL="170730" indent="-170730">
              <a:buFont typeface="Wingdings" panose="05000000000000000000" pitchFamily="2" charset="2"/>
              <a:buChar char="§"/>
            </a:pPr>
            <a:r>
              <a:rPr dirty="0" smtClean="0"/>
              <a:t>Hacerlo esperar para recibir cobertura (puede ser un período de espera por condiciones preexistentes si no tiene cobertura acreditable antes del OEP).</a:t>
            </a:r>
          </a:p>
          <a:p>
            <a:pPr marL="170730" indent="-170730">
              <a:buFont typeface="Wingdings" panose="05000000000000000000" pitchFamily="2" charset="2"/>
              <a:buChar char="§"/>
            </a:pPr>
            <a:r>
              <a:rPr dirty="0" smtClean="0"/>
              <a:t>Cobrarle más por un problema de salud presente o anterior.</a:t>
            </a:r>
          </a:p>
          <a:p>
            <a:r>
              <a:rPr dirty="0" smtClean="0"/>
              <a:t>Quizás desee solicitar una póliza Medigap antes de que comience el OEP a Medigap si la cobertura de seguro de salud actual termina el mes en que pasa a ser elegible para Medicare, o cumple 65 años, para tener cobertura continua sin interrupciones.</a:t>
            </a:r>
          </a:p>
          <a:p>
            <a:r>
              <a:rPr dirty="0" smtClean="0"/>
              <a:t>También puede comprar una póliza de Medigap cuando sea que una compañía acceda a venderle una. No obstante, puede que haya restricciones, como una revisión de historial médico o un período de espera por condiciones preexistentes. </a:t>
            </a:r>
          </a:p>
          <a:p>
            <a:r>
              <a:rPr dirty="0" smtClean="0"/>
              <a:t>La revisión de historial médico es un proceso utilizado por las compañías de seguro para averiguar sobre su estado de salud cuando solicita cobertura del seguro de salud, con el fin de determinar si deben ofrecerle cobertura, a qué precio y con qué exclusiones o límites.</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34</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1816900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Para comprar una póliza Medigap, siga estos pasos:</a:t>
            </a:r>
          </a:p>
          <a:p>
            <a:pPr marL="170730" indent="-170730">
              <a:buFont typeface="Wingdings" panose="05000000000000000000" pitchFamily="2" charset="2"/>
              <a:buChar char="§"/>
            </a:pPr>
            <a:r>
              <a:rPr dirty="0" smtClean="0"/>
              <a:t>Decida qué Plan de Medigap del A al N tiene los beneficios que necesita. </a:t>
            </a:r>
            <a:endParaRPr lang="es-US" dirty="0" smtClean="0"/>
          </a:p>
          <a:p>
            <a:pPr marL="170730" indent="-170730">
              <a:buFont typeface="Wingdings" panose="05000000000000000000" pitchFamily="2" charset="2"/>
              <a:buChar char="§"/>
            </a:pPr>
            <a:r>
              <a:rPr dirty="0" smtClean="0"/>
              <a:t>Averigüe qué compañías de seguros venden pólizas Medigap en su estado, para eso, llame al Programa Estatal de Asistencia sobre Seguros de salud, al Departamento Estatal de Seguros o visite </a:t>
            </a:r>
            <a:r>
              <a:rPr lang="en-US" u="sng" dirty="0" smtClean="0">
                <a:hlinkClick r:id="rId3"/>
              </a:rPr>
              <a:t>Medicare.gov/find-a-plan</a:t>
            </a:r>
            <a:r>
              <a:rPr dirty="0" smtClean="0"/>
              <a:t>.</a:t>
            </a:r>
          </a:p>
          <a:p>
            <a:pPr marL="170730" indent="-170730">
              <a:buFont typeface="Wingdings" panose="05000000000000000000" pitchFamily="2" charset="2"/>
              <a:buChar char="§"/>
            </a:pPr>
            <a:r>
              <a:rPr dirty="0" smtClean="0"/>
              <a:t>Las coberturas de Medigap federales no se ofrecen a personas con Medicare debido a una incapacidad, por lo que debe contactarse con el Departamento Estatal de Seguros para determinar si su estado amplía estas protecciones a personas menores de 65 años.</a:t>
            </a:r>
          </a:p>
          <a:p>
            <a:pPr marL="170730" indent="-170730">
              <a:buFont typeface="Wingdings" panose="05000000000000000000" pitchFamily="2" charset="2"/>
              <a:buChar char="§"/>
            </a:pPr>
            <a:r>
              <a:rPr dirty="0" smtClean="0"/>
              <a:t>Llame a las compañías de seguro y busque la mejor póliza a un precio que pueda pagar. </a:t>
            </a:r>
          </a:p>
          <a:p>
            <a:pPr marL="170730" indent="-170730">
              <a:buFont typeface="Wingdings" panose="05000000000000000000" pitchFamily="2" charset="2"/>
              <a:buChar char="§"/>
            </a:pPr>
            <a:r>
              <a:rPr dirty="0" smtClean="0"/>
              <a:t>Compre la póliza Medigap. Una vez que elija la compañía de seguros y el plan Medigap, solicite la póliza. La compañía de seguros debe darle un resumen claramente redactado de su póliza Medigap cuando lo solicite. </a:t>
            </a: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35</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26699578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smtClean="0"/>
              <a:t>Compruebe su conocimiento: pregunta 4</a:t>
            </a:r>
          </a:p>
          <a:p>
            <a:r>
              <a:rPr dirty="0" smtClean="0"/>
              <a:t>Medigap (Seguro Suplementario de Medicare) puede ayudar a pagar los copagos por medicamentos recetados.</a:t>
            </a:r>
          </a:p>
          <a:p>
            <a:pPr marL="230991" indent="-230991">
              <a:buFont typeface="+mj-lt"/>
              <a:buAutoNum type="alphaLcPeriod"/>
            </a:pPr>
            <a:r>
              <a:rPr dirty="0" smtClean="0"/>
              <a:t>Verdadero</a:t>
            </a:r>
          </a:p>
          <a:p>
            <a:pPr marL="230991" indent="-230991">
              <a:buFont typeface="+mj-lt"/>
              <a:buAutoNum type="alphaLcPeriod"/>
            </a:pPr>
            <a:r>
              <a:rPr dirty="0" smtClean="0"/>
              <a:t>Falso</a:t>
            </a:r>
          </a:p>
          <a:p>
            <a:r>
              <a:rPr dirty="0" smtClean="0"/>
              <a:t>Respuesta: b. Falso. Las pólizas del asegurador suplementario de Medicare (Medigap) cubren las faltas en la cobertura de Medicare Original, como deducibles, coseguro y copago para servicios cubiertos por Medicare.</a:t>
            </a:r>
          </a:p>
        </p:txBody>
      </p:sp>
      <p:sp>
        <p:nvSpPr>
          <p:cNvPr id="4" name="Slide Number Placeholder 3"/>
          <p:cNvSpPr>
            <a:spLocks noGrp="1"/>
          </p:cNvSpPr>
          <p:nvPr>
            <p:ph type="sldNum" sz="quarter" idx="10"/>
          </p:nvPr>
        </p:nvSpPr>
        <p:spPr/>
        <p:txBody>
          <a:bodyPr/>
          <a:lstStyle/>
          <a:p>
            <a:fld id="{0B77B103-16DD-4E5B-B7FE-8CB91BD629A9}" type="slidenum">
              <a:rPr lang="en-US" smtClean="0"/>
              <a:t>36</a:t>
            </a:fld>
            <a:endParaRPr lang="es-US" dirty="0"/>
          </a:p>
        </p:txBody>
      </p:sp>
    </p:spTree>
    <p:extLst>
      <p:ext uri="{BB962C8B-B14F-4D97-AF65-F5344CB8AC3E}">
        <p14:creationId xmlns:p14="http://schemas.microsoft.com/office/powerpoint/2010/main" val="26321189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Medicare Parte D es la cobertura Medicare para medicamentos recetados. Esta parte se ofrece a través de Planes Medicare para Medicamentos Recetados (PDP en inglés) y Planes Medicare Advantage (MA) con cobertura Medicare para medicamentos recetados. </a:t>
            </a:r>
          </a:p>
          <a:p>
            <a:r>
              <a:rPr dirty="0" smtClean="0"/>
              <a:t>Existen otros tipos de planes de salud Medicare que ofrecen cobertura de atención médica que no son los Planes Medicare Advantage, pero igualmente son parte de Medicare, como los Planes de Costos Medicare y los Programas de Cuidado Integral para Ancianos (PACE en inglés). Algunos de estos planes ofrecen cobertura para Medicare Parte A y Parte B, mientras que otros proporcionan cobertura solo para la Parte B. Algunos también ofrecen la Parte D. Estos planes tienen en parte las mismas reglas que los planes MA. Sin embargo, cada tipo de plan tiene reglas especiales y excepciones, por lo que debe contactarse con todos los planes en los que esté interesado para obtener más detalles.</a:t>
            </a:r>
          </a:p>
          <a:p>
            <a:endParaRPr lang="es-US" dirty="0" smtClean="0"/>
          </a:p>
          <a:p>
            <a:endParaRPr lang="es-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37</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6708220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91442" y="4121747"/>
            <a:ext cx="6186958" cy="4186007"/>
          </a:xfrm>
        </p:spPr>
        <p:txBody>
          <a:bodyPr>
            <a:normAutofit fontScale="92500" lnSpcReduction="10000"/>
          </a:bodyPr>
          <a:lstStyle/>
          <a:p>
            <a:r>
              <a:rPr dirty="0" smtClean="0"/>
              <a:t>Medicare establece contratos con compañías de seguro privadas que ofrecen planes de medicamentos recetados a las personas con Medicare. Todos los que tengan Medicare pueden obtener cobertura Medicare para recetas médicas si se inscriben en un Plan medicare para medicinas. Es posible que deba pagar una multa por inscribirse más tarde. Puede obtener esta cobertura con un Plan Medicare Advantage (con cobertura para medicamentos recetados), pero debe tener la Parte A y la Parte B.</a:t>
            </a:r>
          </a:p>
          <a:p>
            <a:r>
              <a:rPr dirty="0" smtClean="0"/>
              <a:t>Cada plan tiene un formulario o una lista de medicamentos cubiertos. El formulario para cada plan debe incluir un rango de medicamentos en las categorías que se recetan más comúnmente. Esto garantiza que las personas con distintas condiciones médicas puedan recibir el tratamiento que necesitan. Generalmente, todos los planes Medicare para medicinas deben cubrir al menos dos medicamentos en cada categoría de fármacos, pero los planes pueden elegir qué medicamentos específicos se cubren en cada categoría. </a:t>
            </a:r>
          </a:p>
          <a:p>
            <a:r>
              <a:rPr dirty="0" smtClean="0"/>
              <a:t>Los costos varían según el plan. La mayoría pagará una prima mensual por la cobertura Medicare para medicamentos recetados. Además, pagará una parte del costo de sus recetas, incluidos un deducible (si el plan lo tiene), copagos o coseguro. Todos los planes Medicare para medicinas deben ofrecer al menos un nivel estándar de cobertura dispuesto por Medicare. Sin embargo, algunos planes pueden ofrecer más cobertura y medicamentos adicionales; generalmente por una prima mensual más alta. </a:t>
            </a:r>
          </a:p>
          <a:p>
            <a:r>
              <a:rPr dirty="0" smtClean="0"/>
              <a:t>Si tiene Cobertura Medicare para recetas médicas (Parte D) y un ingreso anual más elevado, también es posible que deba pagar un Ajuste Mensual Acorde a su Ingreso (IRMAA en inglés) para la Parte D. Si debe pagar esta cantidad extra para Medicare Parte D, la cantidad se deducirá o bien de su beneficio del Seguro Social o de la Junta de Retiro Ferroviaria, o bien Medicare le enviará una factura mensualmente. Si recibe una factura por IRMAA para Parte D, pagará dicho monto a Medicare, no al plan Parte D. </a:t>
            </a:r>
          </a:p>
          <a:p>
            <a:r>
              <a:rPr dirty="0" smtClean="0"/>
              <a:t>Quienes tengan ingresos y recursos limitados pueden recibir ayuda adicional para pagar los costos del Plan Medicare para medicinas. Esta "ayuda adicional" se analiza en más detalle en la página 59.</a:t>
            </a:r>
          </a:p>
        </p:txBody>
      </p:sp>
      <p:sp>
        <p:nvSpPr>
          <p:cNvPr id="4" name="Slide Number Placeholder 3"/>
          <p:cNvSpPr>
            <a:spLocks noGrp="1"/>
          </p:cNvSpPr>
          <p:nvPr>
            <p:ph type="sldNum" sz="quarter" idx="10"/>
          </p:nvPr>
        </p:nvSpPr>
        <p:spPr/>
        <p:txBody>
          <a:bodyPr/>
          <a:lstStyle/>
          <a:p>
            <a:fld id="{BB7BC668-EF9E-4008-A594-DB84396FB3E9}" type="slidenum">
              <a:rPr lang="en-US" smtClean="0"/>
              <a:pPr/>
              <a:t>38</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5486871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p:txBody>
          <a:bodyPr/>
          <a:lstStyle/>
          <a:p>
            <a:fld id="{C4B45DC5-7E08-4E68-9EB8-DF0A1CDFBE30}" type="slidenum">
              <a:rPr lang="en-US" smtClean="0"/>
              <a:pPr/>
              <a:t>39</a:t>
            </a:fld>
            <a:endParaRPr lang="es-US" dirty="0" smtClean="0"/>
          </a:p>
        </p:txBody>
      </p:sp>
      <p:sp>
        <p:nvSpPr>
          <p:cNvPr id="177156" name="Rectangle 3"/>
          <p:cNvSpPr>
            <a:spLocks noGrp="1" noChangeArrowheads="1"/>
          </p:cNvSpPr>
          <p:nvPr>
            <p:ph type="body" idx="1"/>
          </p:nvPr>
        </p:nvSpPr>
        <p:spPr>
          <a:xfrm>
            <a:off x="700247" y="4121747"/>
            <a:ext cx="5737129" cy="4407744"/>
          </a:xfrm>
        </p:spPr>
        <p:txBody>
          <a:bodyPr/>
          <a:lstStyle/>
          <a:p>
            <a:r>
              <a:rPr dirty="0" smtClean="0"/>
              <a:t>Para unirse a un Plan Medicare con Cobertura de Medicamentos Recetados debe tener Medicare Parte A y/o Parte B (según cómo vaya a obtener su cobertura de la Parte D). Para unirse a un Plan Medicare Advantage con cobertura de medicamentos recetados, debe tener tanto la Parte A como la Parte B. Para unirse a un plan Medicare de costos con cobertura de medicamentos recetados debe tener Medicare Parte A y Parte B, o solo Medicare Parte B.</a:t>
            </a:r>
          </a:p>
          <a:p>
            <a:r>
              <a:rPr dirty="0" smtClean="0"/>
              <a:t>Cada plan tiene su propia área de servicio y usted debe vivir en ella para inscribirse. Pueden inscribirse las personas en los territorios estadounidenses, incluso Puerto Rico, las Islas Vírgenes Estadounidenses, Guam, las Islas Marianas del Norte y Samoa Americana. Si vive fuera de Estados Unidos y sus territorios, o si está en la cárcel, no es elegible para inscribirse en un plan y, por lo tanto, no puede tener cobertura de la Parte D. A partir del 1 de enero de 2016, debe estar presente en Estados Unidos de forma legal para ser elegible para inscribirse en un plan.</a:t>
            </a:r>
          </a:p>
          <a:p>
            <a:r>
              <a:rPr dirty="0" smtClean="0"/>
              <a:t>La cobertura de medicamentos de Medicare no es automática. Debe unirse al plan Medicare para medicamentos para tener cobertura. Por lo tanto, aunque todas las personas con Medicare pueden acceder a esta cobertura, usted debe tomar medidas para obtenerla. Si califica para recibir Ayuda Adicional para pagar por sus medicamentos recetados, Medicare lo inscribirá en un plan Medicare de medicamentos, a menos que renuncie a la cobertura o se una a un plan usted mismo. Solo puede ser miembro de un plan Medicare de medicamentos a la vez.</a:t>
            </a:r>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62615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Medicare cubre muchos tipos de servicios y cuenta con opciones sobre cómo recibir su cobertura de Medicare. Medicare tiene 4 partes:</a:t>
            </a:r>
          </a:p>
          <a:p>
            <a:pPr marL="170730" indent="-170730">
              <a:buFont typeface="Wingdings" panose="05000000000000000000" pitchFamily="2" charset="2"/>
              <a:buChar char="§"/>
            </a:pPr>
            <a:r>
              <a:rPr dirty="0" smtClean="0"/>
              <a:t>La </a:t>
            </a:r>
            <a:r>
              <a:rPr b="1" dirty="0" smtClean="0"/>
              <a:t>Parte A (Seguro de Hospital)</a:t>
            </a:r>
            <a:r>
              <a:rPr dirty="0" smtClean="0"/>
              <a:t> ayuda a pagar las estadías del paciente internado, el cuidado en un Centro de enfermería especializada, el cuidado de la salud en el hogar y el cuidado de hospicio. </a:t>
            </a:r>
          </a:p>
          <a:p>
            <a:pPr marL="170730" indent="-170730">
              <a:buFont typeface="Wingdings" panose="05000000000000000000" pitchFamily="2" charset="2"/>
              <a:buChar char="§"/>
            </a:pPr>
            <a:r>
              <a:rPr dirty="0" smtClean="0"/>
              <a:t>La </a:t>
            </a:r>
            <a:r>
              <a:rPr b="1" dirty="0" smtClean="0"/>
              <a:t>Parte B (Seguro Médico)</a:t>
            </a:r>
            <a:r>
              <a:rPr dirty="0" smtClean="0"/>
              <a:t> ayuda a cubrir los servicios necesarios por razones médicas como las visitas médicas y el cuidado ambulatorio. Además, la Parte B cubre muchos servicios de prevención (incluidos exámenes de evaluación y vacunas), exámenes de diagnóstico, ciertas terapias y equipo médico duradero, como sillas de ruedas y andadores. En conjunto, la Parte A y la Parte B también se denominan "Medicare Original".</a:t>
            </a:r>
          </a:p>
          <a:p>
            <a:pPr marL="170730" indent="-170730">
              <a:buFont typeface="Wingdings" panose="05000000000000000000" pitchFamily="2" charset="2"/>
              <a:buChar char="§"/>
            </a:pPr>
            <a:r>
              <a:rPr dirty="0" smtClean="0"/>
              <a:t>La </a:t>
            </a:r>
            <a:r>
              <a:rPr b="1" dirty="0" smtClean="0"/>
              <a:t>Parte C (Medicare Advantage [MA en inglés])</a:t>
            </a:r>
            <a:r>
              <a:rPr dirty="0" smtClean="0"/>
              <a:t> es otra forma de obtener sus beneficios de Medicare. Aquí se combinan las partes A y B y, a veces, la D (cobertura de medicamentos recetados). Los planes de MA los gestionan compañías de seguro privadas que aprueba Medicare. Estos planes deben cubrir servicios necesarios por razones médicas. No obstante, los planes pueden cobrar copagos, coseguros o deducibles por estos servicios distintos de Medicare Original.</a:t>
            </a:r>
          </a:p>
          <a:p>
            <a:pPr marL="170730" indent="-170730">
              <a:buFont typeface="Wingdings" panose="05000000000000000000" pitchFamily="2" charset="2"/>
              <a:buChar char="§"/>
            </a:pPr>
            <a:r>
              <a:rPr dirty="0" smtClean="0"/>
              <a:t>La </a:t>
            </a:r>
            <a:r>
              <a:rPr b="1" dirty="0" smtClean="0"/>
              <a:t>Parte D (Cobertura Medicare para medicamentos recetados)</a:t>
            </a:r>
            <a:r>
              <a:rPr dirty="0" smtClean="0"/>
              <a:t> ayuda a pagar los medicamentos recetados para pacientes ambulatorios. La Parte D puede ayudarlo a reducir los gastos en medicamentos recetados y a protegerlo contra costos más altos en el futuro.</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4</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7213222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98585" y="3915056"/>
            <a:ext cx="6205416" cy="4571173"/>
          </a:xfrm>
        </p:spPr>
        <p:txBody>
          <a:bodyPr>
            <a:normAutofit fontScale="92500" lnSpcReduction="10000"/>
          </a:bodyPr>
          <a:lstStyle/>
          <a:p>
            <a:r>
              <a:rPr lang="en-US" sz="1100" dirty="0"/>
              <a:t>Puede inscribirse a un Plan Medicare para medicinas la primera vez que es elegible para Medicare, durante el Período de Inscripción Inicial, que comienza 3 meses inmediatamente antes de su primer beneficio para las Parte A y B. </a:t>
            </a:r>
          </a:p>
          <a:p>
            <a:r>
              <a:rPr lang="en-US" sz="1100" dirty="0"/>
              <a:t>El período de elección anual/Período de Inscripción Abierta (OEP en inglés) dura desde el 15 de octubre hasta el 7 de diciembre. Toda persona elegible puede inscribirse, cambiar o renunciar a un Plan Medicare para medicinas en ese período. Cada año tiene la posibilidad de modificar su cobertura Medicare para recetas médicas o su cobertura Medicare Advantage para el año siguiente. La cobertura comienza el 1 de enero. Para la mayoría de las personas, es el momento del año en que se pueden hacer modificaciones. Si realiza modificaciones durante este período, la cobertura nueva comenzará el 1 de enero si el plan recibe su solicitud hasta el 7 de diciembre. Generalmente, su inscripción comenzará el primer día del mes después de que el plan reciba su solicitud de inscripción. </a:t>
            </a:r>
          </a:p>
          <a:p>
            <a:r>
              <a:rPr lang="en-US" sz="1100" dirty="0"/>
              <a:t>Por lo general, debe permanecer inscripto por el año calendario. No obstante, en ciertas situaciones puede inscribirse en algún otro momento, por ejemplo, cuando cambia de Medicare Advantage (durante el período de desafiliación) a Medicare Original, puede agregar cobertura de la Parte D. También puede ser elegible para un Período de Inscripción Especial (SEP en inglés), con el cual tiene la posibilidad de inscribirse, cambiar o renunciar a un plan Medicare para medicinas si se cumple alguna de las siguientes condiciones:</a:t>
            </a:r>
            <a:endParaRPr lang="es-US" sz="1100" dirty="0"/>
          </a:p>
          <a:p>
            <a:pPr marL="170730" indent="-170730">
              <a:buFont typeface="Wingdings" panose="05000000000000000000" pitchFamily="2" charset="2"/>
              <a:buChar char="§"/>
            </a:pPr>
            <a:r>
              <a:rPr lang="en-US" sz="1100" dirty="0"/>
              <a:t>Si se traslada permanentemente a un sitio distinto del área de servicio del plan.</a:t>
            </a:r>
          </a:p>
          <a:p>
            <a:pPr marL="170730" indent="-170730">
              <a:buFont typeface="Wingdings" panose="05000000000000000000" pitchFamily="2" charset="2"/>
              <a:buChar char="§"/>
            </a:pPr>
            <a:r>
              <a:rPr lang="en-US" sz="1100" dirty="0"/>
              <a:t>Si pierde la otra cobertura acreditable de medicamentos por receta ("acreditable" significa que la cobertura se considera al menos igual de buena que la cobertura Medicare para medicamentos recetados).</a:t>
            </a:r>
          </a:p>
          <a:p>
            <a:pPr marL="170730" indent="-170730">
              <a:buFont typeface="Wingdings" panose="05000000000000000000" pitchFamily="2" charset="2"/>
              <a:buChar char="§"/>
            </a:pPr>
            <a:r>
              <a:rPr lang="en-US" sz="1100" dirty="0"/>
              <a:t>Si no se le informó adecuadamente sobre que su otra cobertura no era acreditable, o que la cobertura se redujo, por lo que ya no es acreditable.</a:t>
            </a:r>
          </a:p>
          <a:p>
            <a:pPr marL="170730" indent="-170730">
              <a:buFont typeface="Wingdings" panose="05000000000000000000" pitchFamily="2" charset="2"/>
              <a:buChar char="§"/>
            </a:pPr>
            <a:r>
              <a:rPr lang="en-US" sz="1100" dirty="0"/>
              <a:t>Cuando ingresa a un centro de cuidado a largo plazo, como un asilo de ancianos, vive allí o se retira de este.</a:t>
            </a:r>
          </a:p>
          <a:p>
            <a:pPr marL="170730" indent="-170730">
              <a:buFont typeface="Wingdings" panose="05000000000000000000" pitchFamily="2" charset="2"/>
              <a:buChar char="§"/>
            </a:pPr>
            <a:r>
              <a:rPr lang="en-US" sz="1100" dirty="0"/>
              <a:t>Si cumple con los requisitos para recibir ayuda adicional (tiene un SEP en curso y puede modificar su plan Medicare para medicinas en cualquier momento).</a:t>
            </a:r>
          </a:p>
          <a:p>
            <a:pPr marL="170730" indent="-170730">
              <a:buFont typeface="Wingdings" panose="05000000000000000000" pitchFamily="2" charset="2"/>
              <a:buChar char="§"/>
            </a:pPr>
            <a:r>
              <a:rPr lang="en-US" sz="1100" dirty="0"/>
              <a:t>O en ocasiones excepcionales, como por ejemplo, si ya no clasifica para ayuda adicional.</a:t>
            </a:r>
          </a:p>
          <a:p>
            <a:r>
              <a:rPr dirty="0" smtClean="0"/>
              <a:t>Visite </a:t>
            </a:r>
            <a:r>
              <a:rPr lang="en-US" sz="1100" dirty="0">
                <a:hlinkClick r:id="rId3"/>
              </a:rPr>
              <a:t>Medicare.gov/Pubs/pdf/11219.pdf</a:t>
            </a:r>
            <a:r>
              <a:rPr dirty="0" smtClean="0"/>
              <a:t> para acceder al documento "Entienda los períodos de inscripción para la Parte C y D de Medicare".</a:t>
            </a:r>
          </a:p>
        </p:txBody>
      </p:sp>
      <p:sp>
        <p:nvSpPr>
          <p:cNvPr id="4" name="Slide Number Placeholder 3"/>
          <p:cNvSpPr>
            <a:spLocks noGrp="1"/>
          </p:cNvSpPr>
          <p:nvPr>
            <p:ph type="sldNum" sz="quarter" idx="10"/>
          </p:nvPr>
        </p:nvSpPr>
        <p:spPr/>
        <p:txBody>
          <a:bodyPr/>
          <a:lstStyle/>
          <a:p>
            <a:fld id="{BB7BC668-EF9E-4008-A594-DB84396FB3E9}" type="slidenum">
              <a:rPr lang="en-US" smtClean="0"/>
              <a:pPr/>
              <a:t>40</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20484739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Tiene ayuda a su disposición para encontrar un plan Medicare para medicinas. Puede usar el Buscador de planes de Medicare en </a:t>
            </a:r>
            <a:r>
              <a:rPr lang="en-US" dirty="0" smtClean="0">
                <a:hlinkClick r:id="rId3"/>
              </a:rPr>
              <a:t>Medicare.gov/find-a-plan/</a:t>
            </a:r>
            <a:r>
              <a:rPr dirty="0" smtClean="0"/>
              <a:t> o llamar al 1-800-MEDICARE (1-800-633-4227). Los usuarios de TTY deben llamar al 1-877-486-2048 o contactarse con el Programa Estatal de Asistencia sobre Seguros de Salud (SHIP) para recibir asesoramiento gratuito para ayudarlos a comparar los planes Medicare para medicinas. </a:t>
            </a:r>
          </a:p>
          <a:p>
            <a:r>
              <a:rPr dirty="0" smtClean="0"/>
              <a:t>Una vez que haya elegido un plan que satisfaga sus necesidades, llame a la compañía que se lo ofrece y solicite la inscripción. Todos los planes deben ofrecer solicitudes de inscripción en papel. Además, el plan puede permitirle que se inscriba a través del sitio web o por teléfono. La mayoría de los planes también participan y ofrecen inscripción a través de </a:t>
            </a:r>
            <a:r>
              <a:rPr lang="en-US" u="sng" dirty="0" smtClean="0">
                <a:hlinkClick r:id="rId4"/>
              </a:rPr>
              <a:t>Medicare.gov</a:t>
            </a:r>
            <a:r>
              <a:rPr dirty="0" smtClean="0"/>
              <a:t>. También puede llamar a Medicare al 1-800--MEDICARE para inscribirse. Los usuarios de TTY deben llamar al 1-877-486-2048. </a:t>
            </a:r>
          </a:p>
          <a:p>
            <a:r>
              <a:rPr dirty="0" smtClean="0"/>
              <a:t>Los planes deben procesar las solicitudes puntualmente y, después de hecha la solicitud, el plan debe notificarle si ha sido rechazada o aceptada. Los planes no pueden negarle una solicitud sobre la base de una condición de salud o de los medicamentos que toma.</a:t>
            </a:r>
          </a:p>
          <a:p>
            <a:r>
              <a:rPr lang="en-US" b="1" dirty="0" smtClean="0"/>
              <a:t>NOTA</a:t>
            </a:r>
            <a:r>
              <a:rPr dirty="0" smtClean="0"/>
              <a:t>: </a:t>
            </a:r>
            <a:r>
              <a:rPr lang="en-US" dirty="0" smtClean="0">
                <a:hlinkClick r:id="rId5"/>
              </a:rPr>
              <a:t>Medicare.gov/contacts/</a:t>
            </a:r>
            <a:r>
              <a:rPr dirty="0" smtClean="0"/>
              <a:t> ofrece la información de contacto de los SHIP en todo el país.</a:t>
            </a:r>
          </a:p>
          <a:p>
            <a:pPr lvl="1"/>
            <a:endParaRPr lang="es-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41</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3250658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76290" y="4078485"/>
            <a:ext cx="5925996" cy="4407744"/>
          </a:xfrm>
        </p:spPr>
        <p:txBody>
          <a:bodyPr/>
          <a:lstStyle/>
          <a:p>
            <a:r>
              <a:rPr lang="en-US" sz="1100" dirty="0"/>
              <a:t>Aquellos que tengan otros recursos para cobertura de medicamentos, por ejemplo a través de un empleador anterior, pueden elegir permanecer en ese plan y no inscribirse en el plan de Medicare para medicinas. Si esa otra cobertura es igual de buena que la cobertura Medicare para recetas médicas, denominada cobertura "acreditable", no tendrá que pagar una prima más elevada si se inscribe más tarde en un plan Medicare para medicinas. Desde el otro plan le notificarán si su cobertura es acreditable. En esa notificación se le explicarán las opciones que tiene. Puede contactarse con el administrador de beneficios del plan para obtener más información. Entre algunos ejemplos de cobertura que puede considerarse acreditable se incluyen los planes de salud grupal (GHP en inglés), Beneficios de salud para empleados federales (FEHB), Programas Estatales de Asistencia Farmacéutica (SPAP en inglés), cobertura para Asuntos de los Veteranos, y cobertura para las fuerzas armadas, incluida TRICARE. </a:t>
            </a:r>
          </a:p>
          <a:p>
            <a:r>
              <a:rPr lang="en-US" sz="1100" dirty="0"/>
              <a:t>Aunque actualmente no tome ningún medicamento recetado, debería considerar inscribirse en un plan Medicare para medicinas. Si decide no hacerlo cuando es elegible por primera vez y no tiene otra cobertura de medicamentos por receta acreditable, o si no recibe ayuda adicional, es probable que deba pagar una multa por inscripción tardía si se registra más adelante.</a:t>
            </a:r>
          </a:p>
          <a:p>
            <a:r>
              <a:rPr lang="en-US" sz="1100" dirty="0"/>
              <a:t>Puede suceder que deba una multa por inscripción tardía si, en cualquier momento después de que haya finalizado el Período de Inscripción Inicial, pasa 63 días seguidos o más sin cobertura de medicamentos recetados por la Parte D u otra cobertura acreditable. El costo de esta multa dependerá de cuánto tiempo haya pasado sin la cobertura acreditable. </a:t>
            </a:r>
          </a:p>
          <a:p>
            <a:r>
              <a:rPr lang="en-US" sz="1100" dirty="0"/>
              <a:t>Actualmente la multa por inscripción tardía se calcula multiplicando el 1 % de la prima a nivel nacional para beneficiarios ($34.10 en 2016) por la cantidad de meses completos que haya pasado sin cobertura en los que era elegible pero no se registró en ningún plan Medicare para medicinas y durante los cuales tampoco tuvo otro tipo de cobertura acreditable. La cantidad total se redondea al $0.10 más cercano y se agrega a su prima mensual. Debido a que la prima nivel nacional para beneficiarios puede aumentar por año, el monto de la multa también puede aumentar. Es posible que tenga que pagar esta multa mientras tenga un plan Medicare para medicamentos.</a:t>
            </a:r>
          </a:p>
          <a:p>
            <a:endParaRPr lang="es-US" sz="1100"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42</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40391476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979">
              <a:spcBef>
                <a:spcPts val="598"/>
              </a:spcBef>
              <a:defRPr/>
            </a:pPr>
            <a:r>
              <a:rPr lang="en-US" dirty="0" smtClean="0">
                <a:solidFill>
                  <a:prstClr val="black"/>
                </a:solidFill>
              </a:rPr>
              <a:t>Compruebe su conocimiento: pregunta 5</a:t>
            </a:r>
          </a:p>
          <a:p>
            <a:r>
              <a:rPr dirty="0" smtClean="0"/>
              <a:t>En la mayoría de los casos puede obtener cobertura de Medicare para medicamentos recetados a través de _____.</a:t>
            </a:r>
          </a:p>
          <a:p>
            <a:pPr>
              <a:spcBef>
                <a:spcPts val="598"/>
              </a:spcBef>
            </a:pPr>
            <a:r>
              <a:rPr dirty="0" smtClean="0"/>
              <a:t>a. Parte A y Parte B</a:t>
            </a:r>
          </a:p>
          <a:p>
            <a:pPr defTabSz="923749">
              <a:spcBef>
                <a:spcPts val="598"/>
              </a:spcBef>
              <a:defRPr/>
            </a:pPr>
            <a:r>
              <a:rPr dirty="0" smtClean="0"/>
              <a:t>b. Parte B y Parte C </a:t>
            </a:r>
          </a:p>
          <a:p>
            <a:pPr>
              <a:spcBef>
                <a:spcPts val="598"/>
              </a:spcBef>
            </a:pPr>
            <a:r>
              <a:rPr dirty="0" smtClean="0"/>
              <a:t>c. Parte C y Parte D</a:t>
            </a:r>
            <a:endParaRPr lang="es-US" dirty="0" smtClean="0">
              <a:ea typeface="Calibri"/>
              <a:cs typeface="Arial"/>
            </a:endParaRPr>
          </a:p>
          <a:p>
            <a:pPr>
              <a:spcBef>
                <a:spcPts val="598"/>
              </a:spcBef>
            </a:pPr>
            <a:r>
              <a:rPr dirty="0" smtClean="0"/>
              <a:t>d. Todo lo anterior</a:t>
            </a:r>
          </a:p>
          <a:p>
            <a:pPr defTabSz="929979">
              <a:spcBef>
                <a:spcPts val="598"/>
              </a:spcBef>
              <a:defRPr/>
            </a:pPr>
            <a:r>
              <a:rPr dirty="0" smtClean="0"/>
              <a:t>Respuesta:</a:t>
            </a:r>
            <a:r>
              <a:rPr lang="en-US" i="0" dirty="0" smtClean="0"/>
              <a:t> </a:t>
            </a:r>
            <a:r>
              <a:rPr lang="en-US" b="1" i="0" dirty="0" smtClean="0"/>
              <a:t>c. Parte C y Parte D</a:t>
            </a:r>
            <a:endParaRPr lang="es-US" b="1" dirty="0" smtClean="0">
              <a:solidFill>
                <a:prstClr val="black"/>
              </a:solidFill>
              <a:ea typeface="Calibri"/>
              <a:cs typeface="Arial"/>
            </a:endParaRPr>
          </a:p>
          <a:p>
            <a:pPr defTabSz="929979">
              <a:spcBef>
                <a:spcPts val="598"/>
              </a:spcBef>
              <a:defRPr/>
            </a:pPr>
            <a:r>
              <a:rPr dirty="0" smtClean="0"/>
              <a:t>En la mayoría de los casos, hay 2 formas de obtener cobertura para medicamentos recetados, según cómo obtenga sus beneficios de Medicare. La cobertura de la Parte D se ofrece a través de Planes Medicare para Medicamentos Recetados, y los Planes Medicare Advantage (MA) de la Parte C con cobertura Medicare para medicamentos recetados (MA-PD).</a:t>
            </a:r>
          </a:p>
          <a:p>
            <a:pPr defTabSz="929979">
              <a:spcBef>
                <a:spcPts val="598"/>
              </a:spcBef>
              <a:defRPr/>
            </a:pPr>
            <a:r>
              <a:rPr dirty="0" smtClean="0"/>
              <a:t>Si tiene:</a:t>
            </a:r>
            <a:endParaRPr lang="es-US" dirty="0" smtClean="0">
              <a:solidFill>
                <a:prstClr val="black"/>
              </a:solidFill>
              <a:ea typeface="Calibri"/>
              <a:cs typeface="Arial"/>
            </a:endParaRPr>
          </a:p>
          <a:p>
            <a:pPr marL="173957" indent="-173957">
              <a:spcBef>
                <a:spcPts val="598"/>
              </a:spcBef>
              <a:buFont typeface="Wingdings" panose="05000000000000000000" pitchFamily="2" charset="2"/>
              <a:buChar char="§"/>
            </a:pPr>
            <a:r>
              <a:rPr dirty="0" smtClean="0"/>
              <a:t>Medicare Original, puede seleccionar un PDP independiente si desea seguir recibiendo los otros beneficios de salud a través de Medicare Original.</a:t>
            </a:r>
          </a:p>
          <a:p>
            <a:pPr marL="173957" indent="-173957">
              <a:spcBef>
                <a:spcPts val="598"/>
              </a:spcBef>
              <a:buFont typeface="Wingdings" panose="05000000000000000000" pitchFamily="2" charset="2"/>
              <a:buChar char="§"/>
            </a:pPr>
            <a:r>
              <a:rPr dirty="0" smtClean="0"/>
              <a:t>Un Plan MA (como una HMO o PPO), generalmente, debe obtener la cobertura de medicamentos de la Parte D como parte de su paquete de beneficios del plan MA. Si se registra para una cuenta de ahorros médicos de Medicare, para un plan privado de pago por servicio o para un plan de costos, también puede inscribirse al PDP si la cobertura para medicamentos no se ofrece.</a:t>
            </a:r>
          </a:p>
          <a:p>
            <a:endParaRPr lang="es-US" dirty="0"/>
          </a:p>
        </p:txBody>
      </p:sp>
      <p:sp>
        <p:nvSpPr>
          <p:cNvPr id="4" name="Slide Number Placeholder 3"/>
          <p:cNvSpPr>
            <a:spLocks noGrp="1"/>
          </p:cNvSpPr>
          <p:nvPr>
            <p:ph type="sldNum" sz="quarter" idx="10"/>
          </p:nvPr>
        </p:nvSpPr>
        <p:spPr/>
        <p:txBody>
          <a:bodyPr/>
          <a:lstStyle/>
          <a:p>
            <a:fld id="{0B77B103-16DD-4E5B-B7FE-8CB91BD629A9}" type="slidenum">
              <a:rPr lang="en-US" smtClean="0"/>
              <a:t>43</a:t>
            </a:fld>
            <a:endParaRPr lang="es-US" dirty="0"/>
          </a:p>
        </p:txBody>
      </p:sp>
    </p:spTree>
    <p:extLst>
      <p:ext uri="{BB962C8B-B14F-4D97-AF65-F5344CB8AC3E}">
        <p14:creationId xmlns:p14="http://schemas.microsoft.com/office/powerpoint/2010/main" val="25171128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979">
              <a:spcBef>
                <a:spcPts val="607"/>
              </a:spcBef>
              <a:defRPr/>
            </a:pPr>
            <a:r>
              <a:rPr lang="en-US" dirty="0" smtClean="0">
                <a:solidFill>
                  <a:prstClr val="black"/>
                </a:solidFill>
              </a:rPr>
              <a:t>Compruebe su conocimiento: pregunta 6</a:t>
            </a:r>
          </a:p>
          <a:p>
            <a:pPr defTabSz="929979">
              <a:spcBef>
                <a:spcPts val="607"/>
              </a:spcBef>
              <a:defRPr/>
            </a:pPr>
            <a:r>
              <a:rPr dirty="0" smtClean="0"/>
              <a:t>Es julio. El año pasado se inscribió para Medicare, pero no para un plan Medicare para medicamentos. En general, ¿cuándo tendrá otra oportunidad para inscribirse a la Parte D? </a:t>
            </a:r>
          </a:p>
          <a:p>
            <a:pPr defTabSz="929979">
              <a:spcBef>
                <a:spcPts val="607"/>
              </a:spcBef>
              <a:defRPr/>
            </a:pPr>
            <a:r>
              <a:rPr lang="en-US" dirty="0" smtClean="0">
                <a:solidFill>
                  <a:prstClr val="black"/>
                </a:solidFill>
              </a:rPr>
              <a:t>a. Período de Inscripción Abierta</a:t>
            </a:r>
          </a:p>
          <a:p>
            <a:pPr defTabSz="929979">
              <a:spcBef>
                <a:spcPts val="607"/>
              </a:spcBef>
              <a:defRPr/>
            </a:pPr>
            <a:r>
              <a:rPr lang="en-US" dirty="0" smtClean="0">
                <a:solidFill>
                  <a:prstClr val="black"/>
                </a:solidFill>
              </a:rPr>
              <a:t>b. Período de Inscripción Inicial</a:t>
            </a:r>
          </a:p>
          <a:p>
            <a:pPr defTabSz="929979">
              <a:spcBef>
                <a:spcPts val="607"/>
              </a:spcBef>
              <a:defRPr/>
            </a:pPr>
            <a:r>
              <a:rPr lang="en-US" dirty="0" smtClean="0">
                <a:solidFill>
                  <a:prstClr val="black"/>
                </a:solidFill>
              </a:rPr>
              <a:t>c. Su próximo cumpleaños</a:t>
            </a:r>
          </a:p>
          <a:p>
            <a:pPr defTabSz="929979">
              <a:spcBef>
                <a:spcPts val="607"/>
              </a:spcBef>
              <a:defRPr/>
            </a:pPr>
            <a:r>
              <a:rPr lang="en-US" dirty="0" smtClean="0">
                <a:solidFill>
                  <a:prstClr val="black"/>
                </a:solidFill>
              </a:rPr>
              <a:t>d. 12 meses después de su inscripción inicial</a:t>
            </a:r>
          </a:p>
          <a:p>
            <a:pPr defTabSz="929979">
              <a:spcBef>
                <a:spcPts val="607"/>
              </a:spcBef>
              <a:defRPr/>
            </a:pPr>
            <a:r>
              <a:rPr lang="en-US" b="1" dirty="0" smtClean="0"/>
              <a:t>Respuesta: a. Período de Inscripción Abierta</a:t>
            </a:r>
            <a:r>
              <a:rPr lang="en-US" b="1" dirty="0" smtClean="0">
                <a:solidFill>
                  <a:prstClr val="black"/>
                </a:solidFill>
              </a:rPr>
              <a:t> </a:t>
            </a:r>
            <a:endParaRPr lang="es-US" b="1" dirty="0" smtClean="0"/>
          </a:p>
          <a:p>
            <a:pPr defTabSz="929979">
              <a:spcBef>
                <a:spcPts val="607"/>
              </a:spcBef>
              <a:defRPr/>
            </a:pPr>
            <a:r>
              <a:rPr dirty="0" smtClean="0"/>
              <a:t>En general, lo más temprano que puede unirse a la Parte D es el próximo Período de Inscripción Abierta, del 15 de octubre al 7 de diciembre. Cada año tiene la posibilidad de modificar su cobertura Medicare para recetas médicas o su cobertura Medicare Advantage para el año siguiente. Para la mayoría de las personas, es el momento del año en que se pueden hacer modificaciones. Si realiza modificaciones durante este período, la cobertura nueva comenzará el 1 de enero.</a:t>
            </a:r>
          </a:p>
          <a:p>
            <a:pPr>
              <a:spcBef>
                <a:spcPts val="607"/>
              </a:spcBef>
            </a:pPr>
            <a:r>
              <a:rPr lang="en-US" b="1" dirty="0" smtClean="0"/>
              <a:t>NOTA:</a:t>
            </a:r>
            <a:r>
              <a:rPr dirty="0" smtClean="0"/>
              <a:t> Puede suceder que deba una multa por inscripción tardía si, en cualquier momento después de que haya finalizado el Período de Inscripción Inicial, pasa 63 días seguidos o más sin cobertura de medicamentos recetados por la Parte D u otra cobertura acreditable. El costo de esta multa dependerá de cuánto tiempo haya pasado sin la cobertura acreditable. </a:t>
            </a:r>
          </a:p>
          <a:p>
            <a:endParaRPr lang="es-US" dirty="0"/>
          </a:p>
        </p:txBody>
      </p:sp>
      <p:sp>
        <p:nvSpPr>
          <p:cNvPr id="4" name="Slide Number Placeholder 3"/>
          <p:cNvSpPr>
            <a:spLocks noGrp="1"/>
          </p:cNvSpPr>
          <p:nvPr>
            <p:ph type="sldNum" sz="quarter" idx="10"/>
          </p:nvPr>
        </p:nvSpPr>
        <p:spPr/>
        <p:txBody>
          <a:bodyPr/>
          <a:lstStyle/>
          <a:p>
            <a:fld id="{0B77B103-16DD-4E5B-B7FE-8CB91BD629A9}" type="slidenum">
              <a:rPr lang="en-US" smtClean="0"/>
              <a:t>44</a:t>
            </a:fld>
            <a:endParaRPr lang="es-US" dirty="0"/>
          </a:p>
        </p:txBody>
      </p:sp>
    </p:spTree>
    <p:extLst>
      <p:ext uri="{BB962C8B-B14F-4D97-AF65-F5344CB8AC3E}">
        <p14:creationId xmlns:p14="http://schemas.microsoft.com/office/powerpoint/2010/main" val="6406211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184848" y="3833646"/>
            <a:ext cx="6632768" cy="4695844"/>
          </a:xfrm>
        </p:spPr>
        <p:txBody>
          <a:bodyPr/>
          <a:lstStyle/>
          <a:p>
            <a:r>
              <a:rPr lang="en-US" sz="1100" dirty="0"/>
              <a:t>Los Planes Medicare Advantage (MA en inglés) (también conocidos como Planes Parte C) son opciones de planes de salud aprobados por Medicare y administrados por compañías privadas. Los Planes MA son parte del programa de Medicare; son otra alternativa para recibir cobertura Medicare. Medicare paga al plan una cierta cantidad por el cuidado de cada miembro. Si se inscribe en un Plan MA es posible que deba usar una red* de médicos u hospitales. Existen 6 tipos de planes MA principales. No todos los planes están disponibles en todas las áreas:</a:t>
            </a:r>
          </a:p>
          <a:p>
            <a:pPr marL="170730" indent="-170730">
              <a:lnSpc>
                <a:spcPct val="90000"/>
              </a:lnSpc>
              <a:buFont typeface="Wingdings" panose="05000000000000000000" pitchFamily="2" charset="2"/>
              <a:buChar char="§"/>
            </a:pPr>
            <a:r>
              <a:rPr lang="en-US" sz="1100" dirty="0"/>
              <a:t>Planes de Organización para el Mantenimiento de la Salud (HMO en inglés): recibe atención y servicios de médicos o en hospitales dentro de la red del plan. Si recibe atención fuera de la red del plan, es posible que deba pagar el costo completo. </a:t>
            </a:r>
          </a:p>
          <a:p>
            <a:pPr marL="170730" indent="-170730">
              <a:lnSpc>
                <a:spcPct val="90000"/>
              </a:lnSpc>
              <a:buFont typeface="Wingdings" panose="05000000000000000000" pitchFamily="2" charset="2"/>
              <a:buChar char="§"/>
            </a:pPr>
            <a:r>
              <a:rPr lang="en-US" sz="1100" dirty="0"/>
              <a:t>Planes de Organización de Proveedores Preferidos Medicare (PPO en inglés): cuenta con una red de médicos y hospitales, pero con un plan PPO también puede usar proveedores fuera de la red para servicios cubiertos, generalmente por un costo más elevado. </a:t>
            </a:r>
          </a:p>
          <a:p>
            <a:pPr marL="170730" indent="-170730">
              <a:lnSpc>
                <a:spcPct val="90000"/>
              </a:lnSpc>
              <a:buFont typeface="Wingdings" panose="05000000000000000000" pitchFamily="2" charset="2"/>
              <a:buChar char="§"/>
            </a:pPr>
            <a:r>
              <a:rPr lang="en-US" sz="1100" dirty="0"/>
              <a:t>Planes Privados de Pago por Servicio (PFFS en inglés) Medicare : puede ir a cualquier médico u hospital aprobado por Medicare que acepte los términos de pago del plan y acceda a tratarlo. Si se inscribe en un plan PFFS que tiene una red, también puede atenderse con cualquiera de los proveedores de la red que hayan accedido a tratar siempre a miembros del plan. Además, puede elegir un médico, hospital u otro proveedor fuera de la red que acepte los términos del plan, pero deberá pagar más. </a:t>
            </a:r>
          </a:p>
          <a:p>
            <a:pPr marL="170730" indent="-170730">
              <a:lnSpc>
                <a:spcPct val="90000"/>
              </a:lnSpc>
              <a:buFont typeface="Wingdings" panose="05000000000000000000" pitchFamily="2" charset="2"/>
              <a:buChar char="§"/>
            </a:pPr>
            <a:r>
              <a:rPr lang="en-US" sz="1100" dirty="0"/>
              <a:t>Planes de Necesidades Especiales (SNP en inglés): estos planes están diseñados para proporcionar administración de cuidados orientada, experiencia especial de los proveedores del plan y beneficios ajustados a las condiciones de quien se inscribe. Por lo general, debe recibir los servicios y atención médica de médicos, otros proveedores de servicios de salud u hospitales en la red del plan.</a:t>
            </a:r>
          </a:p>
          <a:p>
            <a:pPr marL="170730" indent="-170730">
              <a:lnSpc>
                <a:spcPct val="90000"/>
              </a:lnSpc>
              <a:buFont typeface="Wingdings" panose="05000000000000000000" pitchFamily="2" charset="2"/>
              <a:buChar char="§"/>
            </a:pPr>
            <a:r>
              <a:rPr lang="en-US" sz="1100" dirty="0"/>
              <a:t>Planes HMO Punto de servicio (HMOPOS en inglés): En ciertos planes HMO puede optar por no usar la red para determinados servicios, generalmente por un costo más elevado. Esto se conoce como HMO con opción de punto de servicio (POS en inglés). </a:t>
            </a:r>
            <a:endParaRPr lang="es-US" sz="1100" dirty="0" smtClean="0"/>
          </a:p>
          <a:p>
            <a:pPr marL="170730" indent="-170730">
              <a:lnSpc>
                <a:spcPct val="90000"/>
              </a:lnSpc>
              <a:buFont typeface="Wingdings" panose="05000000000000000000" pitchFamily="2" charset="2"/>
              <a:buChar char="§"/>
            </a:pPr>
            <a:r>
              <a:rPr lang="en-US" sz="1100" dirty="0" smtClean="0"/>
              <a:t>Planes Medicare de Cuenta de Ahorros Médicos (MSA en inglés): se trata de planes que combinan un plan de salud con deducible alto con una cuenta bancaria. Medicare deposita el dinero en la cuenta y usted lo usa para pagar por sus servicios de atención médica. </a:t>
            </a:r>
          </a:p>
          <a:p>
            <a:r>
              <a:rPr lang="en-US" sz="1100" dirty="0"/>
              <a:t>*Red: las instalaciones y los proveedores con los que el plan ha firmado contrato para que proporcionen servicios de salud.</a:t>
            </a:r>
          </a:p>
          <a:p>
            <a:r>
              <a:rPr lang="en-US" sz="1100" dirty="0"/>
              <a:t>Los planes PFFS y MSA no son planes de cuidado coordinados, por ende, los inscriptos a estos tipos de planes no tienen que acudir obligatoriamente a un proveedor o red de proveedores para coordinar coordinen su atención.  </a:t>
            </a:r>
          </a:p>
          <a:p>
            <a:pPr lvl="1"/>
            <a:endParaRPr lang="es-US" sz="1100" dirty="0"/>
          </a:p>
          <a:p>
            <a:pPr lvl="1"/>
            <a:endParaRPr lang="es-US" sz="1100"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45</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3324341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0730" indent="-170730">
              <a:buFont typeface="Wingdings" panose="05000000000000000000" pitchFamily="2" charset="2"/>
              <a:buChar char="§"/>
            </a:pPr>
            <a:r>
              <a:rPr dirty="0" smtClean="0"/>
              <a:t>Si se inscribe en un plan Medicare Advantage (MA): </a:t>
            </a:r>
          </a:p>
          <a:p>
            <a:pPr marL="346203" lvl="1" indent="-172311">
              <a:buFont typeface="Arial" panose="020B0604020202020204" pitchFamily="34" charset="0"/>
              <a:buChar char="•"/>
            </a:pPr>
            <a:r>
              <a:rPr dirty="0" smtClean="0"/>
              <a:t>Seguirá inscripto en Medicare con todos los derechos y cobertura.</a:t>
            </a:r>
          </a:p>
          <a:p>
            <a:pPr marL="346203" lvl="1" indent="-172311">
              <a:buFont typeface="Arial" panose="020B0604020202020204" pitchFamily="34" charset="0"/>
              <a:buChar char="•"/>
            </a:pPr>
            <a:r>
              <a:rPr dirty="0" smtClean="0"/>
              <a:t>Seguirá recibiendo los servicios cubiertos por las Partes A y B, pero en este caso los cubrirá el Plan MA (debe tener tanto Parte A como Parte B para inscribirse a un Plan MA).</a:t>
            </a:r>
          </a:p>
          <a:p>
            <a:pPr marL="346203" lvl="1" indent="-172311">
              <a:buFont typeface="Arial" panose="020B0604020202020204" pitchFamily="34" charset="0"/>
              <a:buChar char="•"/>
            </a:pPr>
            <a:r>
              <a:rPr dirty="0" smtClean="0"/>
              <a:t>Puede escoger un plan que incluya cobertura de medicamentos recetados. </a:t>
            </a:r>
          </a:p>
          <a:p>
            <a:pPr marL="346203" lvl="1" indent="-172311">
              <a:buFont typeface="Arial" panose="020B0604020202020204" pitchFamily="34" charset="0"/>
              <a:buChar char="•"/>
            </a:pPr>
            <a:r>
              <a:rPr dirty="0" smtClean="0"/>
              <a:t>Los beneficios y gastos compartidos pueden variar.</a:t>
            </a:r>
          </a:p>
          <a:p>
            <a:pPr marL="346203" lvl="1" indent="-172311">
              <a:buFont typeface="Arial" panose="020B0604020202020204" pitchFamily="34" charset="0"/>
              <a:buChar char="•"/>
            </a:pPr>
            <a:r>
              <a:rPr dirty="0" smtClean="0"/>
              <a:t>Puede elegir un plan que incluya beneficios adicionales, como cobertura para cuidados dentales o de la visión, a cargo de los gastos del plan (no los cubre Medicare).</a:t>
            </a:r>
          </a:p>
          <a:p>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46</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8479827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Puede inscribirse a un Plan Medicare Advantage (MA) cuando es elegible por primera vez para Medicare, generalmente durante el Período de Inscripción Inicial (IEP), que comienza 3 meses inmediatamente después de que accede al derecho de tener tanto Medicare Parte A como Parte B; otra opción es durante el Período de Inscripción Abierta anual, y en ciertas situaciones especiales que se ofrece un Período de Inscripción Especial. </a:t>
            </a:r>
          </a:p>
          <a:p>
            <a:r>
              <a:rPr dirty="0" smtClean="0"/>
              <a:t>Si tiene la Parte A y se inscribe para la Parte B durante el Período de Inscripción General, puede registrarse para un Plan MA hasta el 30 de junio; de este modo, la cobertura de MA comenzará el 1 de julio junto con la cobertura nueva de la Parte B.</a:t>
            </a:r>
          </a:p>
          <a:p>
            <a:r>
              <a:rPr dirty="0" smtClean="0"/>
              <a:t>Puede inscribirse a un Plan MA por vez; la inscripción al plan generalmente es para un año calendario.</a:t>
            </a:r>
          </a:p>
          <a:p>
            <a:r>
              <a:rPr dirty="0" smtClean="0"/>
              <a:t>Puede cambiar por otro plan MA o por Medicare Original durante el Período de Inscripción Abierta anual, que transcurre entre el 15 de octubre y el 7 de diciembre de cada año. </a:t>
            </a:r>
          </a:p>
          <a:p>
            <a:r>
              <a:rPr dirty="0" smtClean="0"/>
              <a:t>Si pertenece a un plan MA, puede desafiliarse para volver a Medicare Original entre el 1 de enero y el 14 de febrero de cada año. Si vuelve a optar por Medicare Original en dicho período, la cobertura de Medicare Original entrará en vigencia el primer día del mes siguiente a la fecha en que se realizó la elección o modificación. Si modifica esto, también puede inscribirse en un Plan Medicare para Recetas Médicas para añadir cobertura de medicamentos. La cobertura comenzará el primer día del mes después de que el plan reciba su formulario de inscripción. </a:t>
            </a:r>
          </a:p>
          <a:p>
            <a:r>
              <a:rPr dirty="0" smtClean="0"/>
              <a:t>Para obtener más información sobre los planes MA disponibles en su área, visite </a:t>
            </a:r>
            <a:r>
              <a:rPr lang="en-US" dirty="0" smtClean="0">
                <a:hlinkClick r:id="rId3"/>
              </a:rPr>
              <a:t>Medicare.gov/find-a-plan</a:t>
            </a:r>
            <a:r>
              <a:rPr dirty="0" smtClean="0"/>
              <a:t> para usar el Buscador de planes de Medicare; o llame al 1-800-MEDICARE (1­800-633-4227). Los usuarios de TTY deben llamar al 1-877-486-2048.</a:t>
            </a:r>
          </a:p>
        </p:txBody>
      </p:sp>
      <p:sp>
        <p:nvSpPr>
          <p:cNvPr id="4" name="Slide Number Placeholder 3"/>
          <p:cNvSpPr>
            <a:spLocks noGrp="1"/>
          </p:cNvSpPr>
          <p:nvPr>
            <p:ph type="sldNum" sz="quarter" idx="10"/>
          </p:nvPr>
        </p:nvSpPr>
        <p:spPr/>
        <p:txBody>
          <a:bodyPr/>
          <a:lstStyle/>
          <a:p>
            <a:fld id="{BB7BC668-EF9E-4008-A594-DB84396FB3E9}" type="slidenum">
              <a:rPr lang="en-US" smtClean="0"/>
              <a:pPr/>
              <a:t>47</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143519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Cuando deba decidir si quiere inscribirse en un Plan Medicare Advantage (MA) debe tener en cuenta lo siguiente:</a:t>
            </a:r>
          </a:p>
          <a:p>
            <a:pPr marL="170730" indent="-170730">
              <a:buFont typeface="Wingdings" panose="05000000000000000000" pitchFamily="2" charset="2"/>
              <a:buChar char="§"/>
            </a:pPr>
            <a:r>
              <a:rPr dirty="0" smtClean="0"/>
              <a:t>Debe tener la Parte A y la Parte B para inscribirse.</a:t>
            </a:r>
          </a:p>
          <a:p>
            <a:pPr marL="170730" indent="-170730">
              <a:buFont typeface="Wingdings" panose="05000000000000000000" pitchFamily="2" charset="2"/>
              <a:buChar char="§"/>
            </a:pPr>
            <a:r>
              <a:rPr dirty="0" smtClean="0"/>
              <a:t>La mayoría de los planes ofrecen cobertura integral. </a:t>
            </a:r>
            <a:endParaRPr lang="es-US" dirty="0" smtClean="0"/>
          </a:p>
          <a:p>
            <a:pPr marL="170730" indent="-170730">
              <a:buFont typeface="Wingdings" panose="05000000000000000000" pitchFamily="2" charset="2"/>
              <a:buChar char="§"/>
            </a:pPr>
            <a:r>
              <a:rPr dirty="0" smtClean="0"/>
              <a:t>Incluso cobertura de medicamentos de la Parte D</a:t>
            </a:r>
          </a:p>
          <a:p>
            <a:pPr marL="170730" indent="-170730">
              <a:buFont typeface="Wingdings" panose="05000000000000000000" pitchFamily="2" charset="2"/>
              <a:buChar char="§"/>
            </a:pPr>
            <a:r>
              <a:rPr dirty="0" smtClean="0"/>
              <a:t>Algunos planes pueden exigirle que use una red. </a:t>
            </a:r>
          </a:p>
          <a:p>
            <a:pPr marL="170730" indent="-170730">
              <a:buFont typeface="Wingdings" panose="05000000000000000000" pitchFamily="2" charset="2"/>
              <a:buChar char="§"/>
            </a:pPr>
            <a:r>
              <a:rPr dirty="0" smtClean="0"/>
              <a:t>Es posible que necesite una derivación para ver a un médico especialista.</a:t>
            </a:r>
          </a:p>
          <a:p>
            <a:pPr marL="170730" indent="-170730">
              <a:buFont typeface="Wingdings" panose="05000000000000000000" pitchFamily="2" charset="2"/>
              <a:buChar char="§"/>
            </a:pPr>
            <a:r>
              <a:rPr dirty="0" smtClean="0"/>
              <a:t>Debe pagar la prima de la Parte B y la prima mensual del plan.</a:t>
            </a:r>
          </a:p>
          <a:p>
            <a:pPr marL="170730" indent="-170730">
              <a:buFont typeface="Wingdings" panose="05000000000000000000" pitchFamily="2" charset="2"/>
              <a:buChar char="§"/>
            </a:pPr>
            <a:r>
              <a:rPr dirty="0" smtClean="0"/>
              <a:t>Puede inscribirse o abandonar el plan durante períodos específicos.</a:t>
            </a:r>
          </a:p>
          <a:p>
            <a:pPr marL="170730" indent="-170730">
              <a:buFont typeface="Wingdings" panose="05000000000000000000" pitchFamily="2" charset="2"/>
              <a:buChar char="§"/>
            </a:pPr>
            <a:r>
              <a:rPr dirty="0" smtClean="0"/>
              <a:t>No es compatible con pólizas Medigap.</a:t>
            </a:r>
          </a:p>
          <a:p>
            <a:r>
              <a:rPr dirty="0" smtClean="0"/>
              <a:t>Los Planes MA están disponibles para la mayoría de las personas con Medicare. Para ser elegible para inscribirse en un Plan MA debe vivir en el área geográfica de servicios del plan o en una continuación del área, tener Medicare Parte A y Parte B, ser ciudadano estadounidense, residir legalmente en los Estados Unidos (vigencia a partir del 1/1/2016) y no tener Enfermedad Renal en Etapa Final (ESRD). Las personas con ESRD generalmente no pueden inscribirse a un Plan MA u otro plan de salud de Medicare. Sin embargo, hay ciertas excepciones. </a:t>
            </a:r>
          </a:p>
          <a:p>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48</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8063124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80568" y="4121747"/>
            <a:ext cx="6186958" cy="4407744"/>
          </a:xfrm>
        </p:spPr>
        <p:txBody>
          <a:bodyPr/>
          <a:lstStyle/>
          <a:p>
            <a:r>
              <a:rPr dirty="0" smtClean="0"/>
              <a:t>En esta tabla se muestra una comparación directa entre las diferencias de las pólizas de Seguro Suplementario de Medicare (Medigap) y los planes Medicare Advantage (MA).</a:t>
            </a:r>
          </a:p>
          <a:p>
            <a:pPr marL="170730" indent="-170730">
              <a:buFont typeface="Wingdings" panose="05000000000000000000" pitchFamily="2" charset="2"/>
              <a:buChar char="§"/>
            </a:pPr>
            <a:r>
              <a:rPr dirty="0" smtClean="0"/>
              <a:t>Ambas las ofrecen compañías privadas. </a:t>
            </a:r>
          </a:p>
          <a:p>
            <a:pPr marL="170730" indent="-170730">
              <a:buFont typeface="Wingdings" panose="05000000000000000000" pitchFamily="2" charset="2"/>
              <a:buChar char="§"/>
            </a:pPr>
            <a:r>
              <a:rPr dirty="0" smtClean="0"/>
              <a:t>Supervisión gubernamental: Medigap debe respetar las leyes estatales y federales, pero la supervisión diaria de las pólizas Medigap estandarizadas queda dentro del ámbito de los estados. Medicare debe aprobar los planes MA.</a:t>
            </a:r>
          </a:p>
          <a:p>
            <a:pPr marL="170730" indent="-170730">
              <a:buFont typeface="Wingdings" panose="05000000000000000000" pitchFamily="2" charset="2"/>
              <a:buChar char="§"/>
            </a:pPr>
            <a:r>
              <a:rPr dirty="0" smtClean="0"/>
              <a:t>Medigap solo es compatible con Medicare Original. Los planes MA </a:t>
            </a:r>
            <a:r>
              <a:rPr b="1" dirty="0" smtClean="0"/>
              <a:t>no</a:t>
            </a:r>
            <a:r>
              <a:rPr dirty="0" smtClean="0"/>
              <a:t> son compatibles con las pólizas Medigap. Si se incorpora a un Plan MA, no puede usar la póliza Medigap para pagar por los gastos directos de su bolsillo que tiene en el Plan MA.</a:t>
            </a:r>
          </a:p>
          <a:p>
            <a:pPr marL="170730" indent="-170730">
              <a:buFont typeface="Wingdings" panose="05000000000000000000" pitchFamily="2" charset="2"/>
              <a:buChar char="§"/>
            </a:pPr>
            <a:r>
              <a:rPr dirty="0" smtClean="0"/>
              <a:t>Medicare Original paga gran parte de los servicios y suministros de la atención médica, pero no todos. Las compañías de seguros privadas venden pólizas Medigap para ayudar a pagar parte de los gastos directos de bolsillo ("faltas") que Medicare Original no cubre. Las pólizas Medigap no pagan las primas de Medicare. La mayoría de estas pólizas no cubren los gastos directos del bolsillo por la compra de medicamentos y, en ese caso, debería pensar en adquirir un plan Parte D. Es posible que ciertas pólizas anteriores (que ya no se venden) hayan incluido parte de la cobertura de gastos por medicamentos (Plan I). Los planes MA cubren los servicios cubiertos por las Partes A y B, pueden incluir la Parte D y pueden cubrir ciertos beneficios no cubiertos, como cuidados dentales y de la visión.</a:t>
            </a:r>
          </a:p>
          <a:p>
            <a:pPr marL="170730" indent="-170730">
              <a:buFont typeface="Wingdings" panose="05000000000000000000" pitchFamily="2" charset="2"/>
              <a:buChar char="§"/>
            </a:pPr>
            <a:r>
              <a:rPr dirty="0" smtClean="0"/>
              <a:t>En ambos casos, debe tener la Parte A </a:t>
            </a:r>
            <a:r>
              <a:rPr b="1" dirty="0" smtClean="0"/>
              <a:t>y</a:t>
            </a:r>
            <a:r>
              <a:rPr dirty="0" smtClean="0"/>
              <a:t> la Parte B para inscribirse.</a:t>
            </a:r>
          </a:p>
          <a:p>
            <a:pPr marL="170730" indent="-170730">
              <a:buFont typeface="Wingdings" panose="05000000000000000000" pitchFamily="2" charset="2"/>
              <a:buChar char="§"/>
            </a:pPr>
            <a:r>
              <a:rPr dirty="0" smtClean="0"/>
              <a:t>Pagará una prima por la póliza Medigap o el plan MA y pagará la prima de la Parte B.</a:t>
            </a:r>
          </a:p>
          <a:p>
            <a:pPr marL="170730" indent="-170730">
              <a:buFont typeface="Wingdings" panose="05000000000000000000" pitchFamily="2" charset="2"/>
              <a:buChar char="§"/>
            </a:pPr>
            <a:r>
              <a:rPr dirty="0" smtClean="0"/>
              <a:t>Si ya tiene un plan MA, es ilegal que le vendan una póliza Medigap, excepto que se vaya a desafiliar del plan MA para volver a tener Medicare Original. </a:t>
            </a: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49</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575699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38176" y="4121747"/>
            <a:ext cx="5743574" cy="4407744"/>
          </a:xfrm>
        </p:spPr>
        <p:txBody>
          <a:bodyPr/>
          <a:lstStyle/>
          <a:p>
            <a:r>
              <a:rPr dirty="0" smtClean="0"/>
              <a:t>Existen dos maneras principales de obtener cobertura Medicare: Medicare Original o Planes Medicare Advantage (MA). </a:t>
            </a:r>
          </a:p>
          <a:p>
            <a:pPr marL="227640" indent="-227640">
              <a:buFont typeface="+mj-lt"/>
              <a:buAutoNum type="arabicPeriod"/>
            </a:pPr>
            <a:r>
              <a:rPr dirty="0" smtClean="0"/>
              <a:t>En Medicare Original se incluyen la Parte A (Seguro de Hospital) y la Parte B (Seguro Médico). Puede optar por comprar una póliza Medigap (debe tener Parte A y Parte B) para cubrir algunos costos que no están cubiertos en Medicare Original. También puede elegir comprar una cobertura Medicare para medicamentos recetados (Parte D) a un Plan de medicamentos recetados de Medicare (PDP en inglés). Para comprar un PDP puede tener solo la Parte A, solo la Parte B o ambas.</a:t>
            </a:r>
          </a:p>
          <a:p>
            <a:pPr marL="227640" indent="-227640">
              <a:buFont typeface="+mj-lt"/>
              <a:buAutoNum type="arabicPeriod"/>
            </a:pPr>
            <a:r>
              <a:rPr dirty="0" smtClean="0"/>
              <a:t>Los planes MA (Parte C), como una Organización para el mantenimiento de la salud (HMO en inglés) o una Organización de proveedores preferidos (PPO en inglés), cubren los servicios y suministros de las Partes A y B. Además, puede incluir la cobertura Medicare para medicamentos recetados (MA-PD). Puede agregar un Plan de la Parte D a un Plan de Costo Medicare, Plan Privado de Pago por Servicio, o Cuenta de Ahorros Médicos de Medicare (MSA en inglés) que no tenga incluida la cobertura de medicamentos recetados; no puede agregar cobertura de la Parte D a los planes HMO o PPO sin cobertura de medicamentos*. </a:t>
            </a:r>
          </a:p>
          <a:p>
            <a:r>
              <a:rPr dirty="0" smtClean="0"/>
              <a:t>Las pólizas de Medigap no funcionan con estos planes. Si se incorpora a un Plan MA, no puede usar su póliza del Seguro suplementario de Medicare (Medigap) para pagar por los gastos directos de su bolsillo que tiene en el Plan Medicare Advantage.</a:t>
            </a:r>
          </a:p>
          <a:p>
            <a:r>
              <a:rPr dirty="0" smtClean="0"/>
              <a:t>*Visite </a:t>
            </a:r>
            <a:r>
              <a:rPr lang="en-US" dirty="0" smtClean="0">
                <a:hlinkClick r:id="rId3"/>
              </a:rPr>
              <a:t>Medicare.gov/Pubs/pdf/11135.pdf</a:t>
            </a:r>
            <a:r>
              <a:rPr dirty="0" smtClean="0"/>
              <a:t> para acceder a la publicación "Cómo funciona la cobertura de medicamentos recetados con un Plan Medicare Advantage o un Plan de Costo Medicare".</a:t>
            </a:r>
          </a:p>
          <a:p>
            <a:pPr lvl="1"/>
            <a:endParaRPr lang="es-US" dirty="0" smtClean="0"/>
          </a:p>
        </p:txBody>
      </p:sp>
      <p:sp>
        <p:nvSpPr>
          <p:cNvPr id="5" name="Slide Number Placeholder 4"/>
          <p:cNvSpPr>
            <a:spLocks noGrp="1"/>
          </p:cNvSpPr>
          <p:nvPr>
            <p:ph type="sldNum" sz="quarter" idx="11"/>
          </p:nvPr>
        </p:nvSpPr>
        <p:spPr/>
        <p:txBody>
          <a:bodyPr/>
          <a:lstStyle/>
          <a:p>
            <a:fld id="{4B4BEF8D-AEDC-4925-86C9-8CE122F2983D}" type="slidenum">
              <a:rPr lang="en-US" smtClean="0"/>
              <a:pPr/>
              <a:t>5</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17278694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98"/>
              </a:spcBef>
            </a:pPr>
            <a:r>
              <a:rPr dirty="0" smtClean="0"/>
              <a:t>Compruebe su conocimiento: pregunta 7</a:t>
            </a:r>
          </a:p>
          <a:p>
            <a:r>
              <a:rPr dirty="0" smtClean="0"/>
              <a:t>Los planes Medicare Advantage ________</a:t>
            </a:r>
          </a:p>
          <a:p>
            <a:pPr marL="230991" indent="-230991">
              <a:buFont typeface="+mj-lt"/>
              <a:buAutoNum type="alphaLcPeriod"/>
            </a:pPr>
            <a:r>
              <a:rPr dirty="0" smtClean="0"/>
              <a:t>Ayudan a pagar las "brechas" de Medicare Original</a:t>
            </a:r>
          </a:p>
          <a:p>
            <a:pPr marL="230991" indent="-230991">
              <a:buFont typeface="+mj-lt"/>
              <a:buAutoNum type="alphaLcPeriod"/>
            </a:pPr>
            <a:r>
              <a:rPr dirty="0" smtClean="0"/>
              <a:t>Cubren menos servicios que Medicare Original</a:t>
            </a:r>
          </a:p>
          <a:p>
            <a:pPr marL="226684" indent="-226684">
              <a:buFont typeface="+mj-lt"/>
              <a:buAutoNum type="alphaLcPeriod"/>
            </a:pPr>
            <a:r>
              <a:rPr dirty="0" smtClean="0"/>
              <a:t>Son planes privados aprobados por cada estado</a:t>
            </a:r>
          </a:p>
          <a:p>
            <a:pPr marL="230991" indent="-230991">
              <a:buFont typeface="+mj-lt"/>
              <a:buAutoNum type="alphaLcPeriod"/>
            </a:pPr>
            <a:r>
              <a:rPr dirty="0" smtClean="0"/>
              <a:t>Deben cubrir todos los servicios de Medicare Parte A y Parte B</a:t>
            </a:r>
          </a:p>
          <a:p>
            <a:pPr marL="0" lvl="1" indent="0" defTabSz="923964">
              <a:spcBef>
                <a:spcPts val="598"/>
              </a:spcBef>
              <a:buNone/>
              <a:defRPr/>
            </a:pPr>
            <a:r>
              <a:rPr lang="en-US" b="1" dirty="0" smtClean="0"/>
              <a:t>Respuesta: d. Deben cubrir todos los servicios de Medicare Parte A y Parte B </a:t>
            </a:r>
            <a:r>
              <a:rPr dirty="0" smtClean="0"/>
              <a:t>Estos ofrecen todos los servicios cubiertos por las Partes A y B, pero además pueden cubrir beneficios adicionales que no estaban cubiertos en Medicare Original, como cuidados dentales y para la visión.  Su forma de compartir costos puede ser diferente que la de Medicare Original. Son administrados por compañías privadas, pero deben tener la aprobación de Medicare.  </a:t>
            </a:r>
            <a:endParaRPr lang="es-US" dirty="0" smtClean="0"/>
          </a:p>
          <a:p>
            <a:endParaRPr lang="es-US" dirty="0"/>
          </a:p>
        </p:txBody>
      </p:sp>
      <p:sp>
        <p:nvSpPr>
          <p:cNvPr id="4" name="Slide Number Placeholder 3"/>
          <p:cNvSpPr>
            <a:spLocks noGrp="1"/>
          </p:cNvSpPr>
          <p:nvPr>
            <p:ph type="sldNum" sz="quarter" idx="10"/>
          </p:nvPr>
        </p:nvSpPr>
        <p:spPr/>
        <p:txBody>
          <a:bodyPr/>
          <a:lstStyle/>
          <a:p>
            <a:fld id="{0B77B103-16DD-4E5B-B7FE-8CB91BD629A9}" type="slidenum">
              <a:rPr lang="en-US" smtClean="0"/>
              <a:t>50</a:t>
            </a:fld>
            <a:endParaRPr lang="es-US" dirty="0"/>
          </a:p>
        </p:txBody>
      </p:sp>
    </p:spTree>
    <p:extLst>
      <p:ext uri="{BB962C8B-B14F-4D97-AF65-F5344CB8AC3E}">
        <p14:creationId xmlns:p14="http://schemas.microsoft.com/office/powerpoint/2010/main" val="114883358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smtClean="0"/>
              <a:t>Compruebe su conocimiento: pregunta 8</a:t>
            </a:r>
          </a:p>
          <a:p>
            <a:r>
              <a:rPr dirty="0" smtClean="0"/>
              <a:t>En general, si tiene Enfermedad Renal en Etapa Final (ESRD en inglés) no puede inscribirse en un Plan Medicare Advantage.</a:t>
            </a:r>
          </a:p>
          <a:p>
            <a:pPr marL="230936" indent="-230936">
              <a:buAutoNum type="alphaLcPeriod"/>
            </a:pPr>
            <a:r>
              <a:rPr dirty="0" smtClean="0"/>
              <a:t>Verdadero</a:t>
            </a:r>
          </a:p>
          <a:p>
            <a:pPr marL="230936" indent="-230936">
              <a:buAutoNum type="alphaLcPeriod"/>
            </a:pPr>
            <a:r>
              <a:rPr dirty="0" smtClean="0"/>
              <a:t>Falso</a:t>
            </a:r>
          </a:p>
          <a:p>
            <a:r>
              <a:rPr lang="en-US" b="1" dirty="0" smtClean="0"/>
              <a:t>Respuesta: a. Verdadero</a:t>
            </a:r>
          </a:p>
          <a:p>
            <a:r>
              <a:rPr dirty="0" smtClean="0"/>
              <a:t>Por lo general, si tiene ESRD recibirá atención médica a través de Medicare Original. </a:t>
            </a:r>
          </a:p>
          <a:p>
            <a:r>
              <a:rPr dirty="0" smtClean="0"/>
              <a:t>Solo puede inscribirse en un Plan MA (Parte C) en ciertas situaciones:</a:t>
            </a:r>
          </a:p>
          <a:p>
            <a:pPr marL="173957" indent="-173957">
              <a:buFont typeface="Wingdings" panose="05000000000000000000" pitchFamily="2" charset="2"/>
              <a:buChar char="§"/>
              <a:tabLst>
                <a:tab pos="1216091" algn="l"/>
              </a:tabLst>
            </a:pPr>
            <a:r>
              <a:rPr dirty="0" smtClean="0"/>
              <a:t>Si cuando surge la ESRD usted ya está inscripto en un Plan MA, es posible que pueda permanecer en el plan o que pueda inscribirse a otro plan que le ofrezca la misma compañía.</a:t>
            </a:r>
          </a:p>
          <a:p>
            <a:pPr marL="173957" indent="-173957">
              <a:buFont typeface="Wingdings" panose="05000000000000000000" pitchFamily="2" charset="2"/>
              <a:buChar char="§"/>
              <a:tabLst>
                <a:tab pos="1216091" algn="l"/>
              </a:tabLst>
            </a:pPr>
            <a:r>
              <a:rPr dirty="0" smtClean="0"/>
              <a:t>Si ya recibe sus beneficios de salud (por ejemplo, a través de un plan de salud del empleador) a través de la misma organización que ofrece el plan MA.</a:t>
            </a:r>
          </a:p>
          <a:p>
            <a:pPr marL="173957" indent="-173957">
              <a:buFont typeface="Wingdings" panose="05000000000000000000" pitchFamily="2" charset="2"/>
              <a:buChar char="§"/>
              <a:tabLst>
                <a:tab pos="1216091" algn="l"/>
              </a:tabLst>
            </a:pPr>
            <a:r>
              <a:rPr dirty="0" smtClean="0"/>
              <a:t>Si tuvo ESRD pero ha tenido un trasplante renal satisfactorio y aún cumple con los requisitos para los beneficios (conforme a su edad o a una incapacidad), puede permanecer en Medicare Original, o inscribirse en un plan MA.</a:t>
            </a:r>
          </a:p>
          <a:p>
            <a:pPr marL="173957" indent="-173957">
              <a:buFont typeface="Wingdings" panose="05000000000000000000" pitchFamily="2" charset="2"/>
              <a:buChar char="§"/>
              <a:tabLst>
                <a:tab pos="1216091" algn="l"/>
              </a:tabLst>
            </a:pPr>
            <a:r>
              <a:rPr dirty="0" smtClean="0"/>
              <a:t>Es posible que pueda inscribirse en un Plan para Necesidades Especiales de Medicare para personas con ESRD, si se encuentra disponible en su área.</a:t>
            </a:r>
          </a:p>
          <a:p>
            <a:endParaRPr lang="es-US" dirty="0"/>
          </a:p>
        </p:txBody>
      </p:sp>
      <p:sp>
        <p:nvSpPr>
          <p:cNvPr id="4" name="Slide Number Placeholder 3"/>
          <p:cNvSpPr>
            <a:spLocks noGrp="1"/>
          </p:cNvSpPr>
          <p:nvPr>
            <p:ph type="sldNum" sz="quarter" idx="10"/>
          </p:nvPr>
        </p:nvSpPr>
        <p:spPr/>
        <p:txBody>
          <a:bodyPr/>
          <a:lstStyle/>
          <a:p>
            <a:fld id="{0B77B103-16DD-4E5B-B7FE-8CB91BD629A9}" type="slidenum">
              <a:rPr lang="en-US" smtClean="0"/>
              <a:t>51</a:t>
            </a:fld>
            <a:endParaRPr lang="es-US" dirty="0"/>
          </a:p>
        </p:txBody>
      </p:sp>
    </p:spTree>
    <p:extLst>
      <p:ext uri="{BB962C8B-B14F-4D97-AF65-F5344CB8AC3E}">
        <p14:creationId xmlns:p14="http://schemas.microsoft.com/office/powerpoint/2010/main" val="219223525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89303" y="4034023"/>
            <a:ext cx="6045605" cy="4495467"/>
          </a:xfrm>
        </p:spPr>
        <p:txBody>
          <a:bodyPr/>
          <a:lstStyle/>
          <a:p>
            <a:r>
              <a:rPr dirty="0" smtClean="0"/>
              <a:t>Con este gráfico puede comparar directamente Medicare Original y los planes Medicare Advantage (MA). Primero veamos cómo funciona Medicare Original.</a:t>
            </a:r>
          </a:p>
          <a:p>
            <a:pPr marL="170730" indent="-170730">
              <a:buFont typeface="Wingdings" panose="05000000000000000000" pitchFamily="2" charset="2"/>
              <a:buChar char="§"/>
            </a:pPr>
            <a:r>
              <a:rPr dirty="0" smtClean="0"/>
              <a:t>Cubre los beneficios de la Parte A y Parte B</a:t>
            </a:r>
          </a:p>
          <a:p>
            <a:pPr marL="170730" indent="-170730">
              <a:buFont typeface="Wingdings" panose="05000000000000000000" pitchFamily="2" charset="2"/>
              <a:buChar char="§"/>
            </a:pPr>
            <a:r>
              <a:rPr dirty="0" smtClean="0"/>
              <a:t>Medicare proporciona esta cobertura directamente</a:t>
            </a:r>
          </a:p>
          <a:p>
            <a:pPr marL="170730" indent="-170730">
              <a:buFont typeface="Wingdings" panose="05000000000000000000" pitchFamily="2" charset="2"/>
              <a:buChar char="§"/>
            </a:pPr>
            <a:r>
              <a:rPr dirty="0" smtClean="0"/>
              <a:t>Puede elegir entre los médicos y hospitales que estén inscriptos en Medicare y acepten nuevos pacientes de Medicare.</a:t>
            </a:r>
          </a:p>
          <a:p>
            <a:pPr marL="170730" indent="-170730">
              <a:buFont typeface="Wingdings" panose="05000000000000000000" pitchFamily="2" charset="2"/>
              <a:buChar char="§"/>
            </a:pPr>
            <a:r>
              <a:rPr dirty="0" smtClean="0"/>
              <a:t>Generalmente, la cobertura suplementaria o usted pagan los deducibles y el coseguro.</a:t>
            </a:r>
          </a:p>
          <a:p>
            <a:pPr marL="170730" indent="-170730">
              <a:buFont typeface="Wingdings" panose="05000000000000000000" pitchFamily="2" charset="2"/>
              <a:buChar char="§"/>
            </a:pPr>
            <a:r>
              <a:rPr dirty="0" smtClean="0"/>
              <a:t>Por lo general debe pagar una prima mensual por la Parte B.</a:t>
            </a:r>
          </a:p>
          <a:p>
            <a:pPr marL="170730" indent="-170730">
              <a:buFont typeface="Wingdings" panose="05000000000000000000" pitchFamily="2" charset="2"/>
              <a:buChar char="§"/>
            </a:pPr>
            <a:r>
              <a:rPr dirty="0" smtClean="0"/>
              <a:t>MA funciona de la siguiente manera:</a:t>
            </a:r>
          </a:p>
          <a:p>
            <a:pPr marL="170730" indent="-170730">
              <a:buFont typeface="Wingdings" panose="05000000000000000000" pitchFamily="2" charset="2"/>
              <a:buChar char="§"/>
            </a:pPr>
            <a:r>
              <a:rPr dirty="0" smtClean="0"/>
              <a:t>Cubre los beneficios de la Parte A y la Parte B y puede cubrir beneficios adicionales (como cuidados dentales o de la visión) </a:t>
            </a:r>
          </a:p>
          <a:p>
            <a:pPr marL="170730" indent="-170730">
              <a:buFont typeface="Wingdings" panose="05000000000000000000" pitchFamily="2" charset="2"/>
              <a:buChar char="§"/>
            </a:pPr>
            <a:r>
              <a:rPr dirty="0" smtClean="0"/>
              <a:t>La cobertura la proporcionan compañías de seguro privadas que aprueba Medicare. </a:t>
            </a:r>
          </a:p>
          <a:p>
            <a:pPr marL="170730" indent="-170730">
              <a:buFont typeface="Wingdings" panose="05000000000000000000" pitchFamily="2" charset="2"/>
              <a:buChar char="§"/>
            </a:pPr>
            <a:r>
              <a:rPr dirty="0" smtClean="0"/>
              <a:t>En la mayoría de los planes, debe usar los médicos, hospitales y demás proveedores de la red del plan, de lo contrario pagará más o todos los costos.</a:t>
            </a:r>
          </a:p>
          <a:p>
            <a:pPr marL="170730" indent="-170730">
              <a:buFont typeface="Wingdings" panose="05000000000000000000" pitchFamily="2" charset="2"/>
              <a:buChar char="§"/>
            </a:pPr>
            <a:r>
              <a:rPr dirty="0" smtClean="0"/>
              <a:t>Es posible que deba pagar una prima mensual (además de la prima de la Parte B) y un copago o coseguro por los servicios cubiertos.</a:t>
            </a:r>
          </a:p>
          <a:p>
            <a:r>
              <a:rPr lang="en-US" b="1" dirty="0" smtClean="0"/>
              <a:t>NOTA</a:t>
            </a:r>
            <a:r>
              <a:rPr dirty="0" smtClean="0"/>
              <a:t>: También es posible que pueda inscribirse para otros tipos de planes de salud Medicare, como los Planes de Costos Medicare o los Programas de Cuidado Integral para Ancianos, o que pueda obtener ciertos servicios a través de programas piloto y demostraciones. </a:t>
            </a: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52</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5756991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Aquí se muestra una comparación directa entre los planes Medicare Advantage (MA) y Medicare Original y se describe el siguiente resumen para cada uno: </a:t>
            </a:r>
          </a:p>
          <a:p>
            <a:pPr marL="170730" indent="-170730">
              <a:buFont typeface="Wingdings" panose="05000000000000000000" pitchFamily="2" charset="2"/>
              <a:buChar char="§"/>
            </a:pPr>
            <a:r>
              <a:rPr b="1" dirty="0" smtClean="0"/>
              <a:t>Cobertura de medicamentos en Medicare Original:</a:t>
            </a:r>
            <a:r>
              <a:rPr dirty="0" smtClean="0"/>
              <a:t> Si desea tener cobertura para medicamentos, debe elegir e inscribirse en un Plan de Medicamentos Recetados de Medicare.</a:t>
            </a:r>
          </a:p>
          <a:p>
            <a:pPr marL="170730" indent="-170730">
              <a:buFont typeface="Wingdings" panose="05000000000000000000" pitchFamily="2" charset="2"/>
              <a:buChar char="§"/>
            </a:pPr>
            <a:r>
              <a:rPr dirty="0" smtClean="0"/>
              <a:t>Cobertura de medicamentos en MA: La mayoría de los planes incluyen cobertura de medicamentos. Puede elegir un plan sin cobertura de medicamentos si tiene otra cobertura acreditable, por ejemplo, cobertura de medicamentos por empleador o Asuntos de los Veteranos. Recuerde que si no tiene cobertura acreditable y pasa 63 días o más sin cobertura para la Parte D, deberá pagar una multa de por vida para la Parte D.</a:t>
            </a:r>
          </a:p>
          <a:p>
            <a:pPr marL="170730" indent="-170730">
              <a:buFont typeface="Wingdings" panose="05000000000000000000" pitchFamily="2" charset="2"/>
              <a:buChar char="§"/>
            </a:pPr>
            <a:r>
              <a:rPr b="1" dirty="0" smtClean="0"/>
              <a:t>Cobertura suplementaria con Medicare Original:</a:t>
            </a:r>
            <a:r>
              <a:rPr dirty="0" smtClean="0"/>
              <a:t> Puede comprar una póliza de Asegurador Suplementario de Medicare (Medigap) para completar las faltas en la cobertura.</a:t>
            </a:r>
          </a:p>
          <a:p>
            <a:pPr marL="170730" indent="-170730">
              <a:buFont typeface="Wingdings" panose="05000000000000000000" pitchFamily="2" charset="2"/>
              <a:buChar char="§"/>
            </a:pPr>
            <a:r>
              <a:rPr b="1" dirty="0" smtClean="0"/>
              <a:t>Cobertura suplementaria y MA:</a:t>
            </a:r>
            <a:r>
              <a:rPr dirty="0" smtClean="0"/>
              <a:t> Si se inscribe para un Plan Medicare Advantage, no necesita la póliza Medigap; tampoco puede usarla.</a:t>
            </a:r>
          </a:p>
          <a:p>
            <a:r>
              <a:rPr lang="en-US" b="1" dirty="0" smtClean="0"/>
              <a:t>NOTA</a:t>
            </a:r>
            <a:r>
              <a:rPr dirty="0" smtClean="0"/>
              <a:t>: También es posible que pueda inscribirse para otros tipos de planes de salud Medicare, como los Planes de Costos Medicare o los Programas de Cuidado Integral para Ancianos, o que pueda obtener ciertos servicios a través de programas piloto y demostraciones. </a:t>
            </a: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53</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57569912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Medicare no es parte del Mercado de Seguros Médicos. Si únicamente tiene Medicare Parte A, se considera que tiene la cobertura mínima esencial. Si tiene Medicare Parte A y Parte B, también se considera que está cubierto. En el Mercado no necesitaría un Plan de salud autorizado (QHP en inglés). Si posee Medicare Parte A, no tiene que hacer nada relacionado con el Mercado. El Mercado no cambia las opciones o beneficios del plan Medicare. </a:t>
            </a:r>
          </a:p>
          <a:p>
            <a:r>
              <a:rPr dirty="0" smtClean="0"/>
              <a:t>Independientemente de cómo obtenga Medicare, ya sea a través de Medicare Original o un Plan Medicare Advantage (como una Organización para el mantenimiento de la salud o una organización de proveedores preferidos), no tendrá que hacer ninguna modificación. El Mercado no ofrece pólizas del Asegurador Suplementario de Medicare (Medigap) o planes Medicare Parte D. </a:t>
            </a:r>
          </a:p>
          <a:p>
            <a:r>
              <a:rPr dirty="0" smtClean="0"/>
              <a:t>Es ilegal que alguien que sabe que usted tiene Medicare le venda un plan del Mercado. Esto corresponde incluso si solo tiene Parte A o solo Parte B.</a:t>
            </a:r>
          </a:p>
          <a:p>
            <a:r>
              <a:rPr dirty="0" smtClean="0"/>
              <a:t>Si </a:t>
            </a:r>
            <a:r>
              <a:rPr b="1" dirty="0" smtClean="0"/>
              <a:t>únicamente</a:t>
            </a:r>
            <a:r>
              <a:rPr dirty="0" smtClean="0"/>
              <a:t> tiene Medicare Parte B, </a:t>
            </a:r>
            <a:r>
              <a:rPr b="1" dirty="0" smtClean="0"/>
              <a:t>no</a:t>
            </a:r>
            <a:r>
              <a:rPr dirty="0" smtClean="0"/>
              <a:t> se considera que tenga la cobertura mínima esencial.</a:t>
            </a:r>
          </a:p>
          <a:p>
            <a:endParaRPr lang="es-US" dirty="0"/>
          </a:p>
        </p:txBody>
      </p:sp>
      <p:sp>
        <p:nvSpPr>
          <p:cNvPr id="6" name="Slide Number Placeholder 5"/>
          <p:cNvSpPr>
            <a:spLocks noGrp="1"/>
          </p:cNvSpPr>
          <p:nvPr>
            <p:ph type="sldNum" sz="quarter" idx="12"/>
          </p:nvPr>
        </p:nvSpPr>
        <p:spPr/>
        <p:txBody>
          <a:bodyPr/>
          <a:lstStyle/>
          <a:p>
            <a:fld id="{5E64BDDF-6235-4F77-BA63-72C44C840117}" type="slidenum">
              <a:rPr lang="en-US" smtClean="0"/>
              <a:pPr/>
              <a:t>54</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7036538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8429" y="3969133"/>
            <a:ext cx="6034732" cy="4560357"/>
          </a:xfrm>
        </p:spPr>
        <p:txBody>
          <a:bodyPr/>
          <a:lstStyle/>
          <a:p>
            <a:r>
              <a:rPr dirty="0" smtClean="0"/>
              <a:t>Si tiene cobertura a través de un plan del Mercado de Seguros Médicos (no a través de un empleador), es posible que quiera finalizar su cobertura del Mercado e inscribirse en Medicare durante el Período de Inscripción Inicial para evitar el riesgo de demora en la futura cobertura de Medicare y la posibilidad de recibir una multa por inscripción tardía de Medicare. Una vez que se lo considera elegible para la Parte A, no calificará para recibir ayuda para pagar sus primas u otros costos del plan del Mercado. Si continúa recibiendo ayuda para pagar la prima de su plan del Mercado después de tener Medicare, es posible que deba devolver esa ayuda que recibió cuando presente su declaración de impuestos. </a:t>
            </a:r>
            <a:r>
              <a:rPr dirty="0" err="1" smtClean="0"/>
              <a:t>Visite</a:t>
            </a:r>
            <a:r>
              <a:rPr dirty="0" smtClean="0"/>
              <a:t> </a:t>
            </a:r>
            <a:r>
              <a:rPr lang="en-US" dirty="0" smtClean="0"/>
              <a:t>CuidadoDeSalud.gov</a:t>
            </a:r>
            <a:r>
              <a:rPr dirty="0" smtClean="0"/>
              <a:t> para conectarse con el Mercado de su estado y obtener más información. También puede averiguar cómo terminar su plan del Mercado antes de que comience su inscripción a Medicare.</a:t>
            </a:r>
          </a:p>
          <a:p>
            <a:r>
              <a:rPr dirty="0" smtClean="0"/>
              <a:t>Una vez que sea elegible para Medicare, tendrá un Período de Inscripción Inicial (IEP) para inscribirse. Para la mayoría de las personas el IEP a Medicare de 7 meses comienza 3 meses antes de que cumplan 65 años y finaliza 3 meses después de dicha fecha de cumpleaños. Si se inscribe para Medicare después del IEP, es posible que deba pagar una multa por inscripción tardía mientras tenga Medicare. </a:t>
            </a:r>
          </a:p>
          <a:p>
            <a:r>
              <a:rPr dirty="0" smtClean="0"/>
              <a:t>Si tiene cobertura del Mercado individual y solo se inscribe para la Parte A durante el IEP, no podrá inscribirse a la Parte B más adelante en el Período de Inscripción Especial. </a:t>
            </a:r>
          </a:p>
          <a:p>
            <a:r>
              <a:rPr lang="en-US" b="1" dirty="0" smtClean="0"/>
              <a:t>NOTA</a:t>
            </a:r>
            <a:r>
              <a:rPr dirty="0" smtClean="0"/>
              <a:t>: Puede tener cobertura del Mercado y Medicare simultáneamente solo si tenía la cobertura del Mercado antes de obtener la de Medicare. Es ilegal que alguien que sabe que usted tiene Medicare le venda un plan del Mercado. No existe coordinación de beneficios entre un Plan de salud autorizado (QHP) y Medicare. Debe saber esto por si decide permanecer en un QHP después de inscribirse para la Parte A. No se trata de un seguro secundario. Además, la cobertura de medicamentos en un QHP puede no ser acreditable y, en consecuencia, puede recibir una multa si se inscribe a la Parte D más tarde. </a:t>
            </a:r>
            <a:endParaRPr lang="es-US" dirty="0"/>
          </a:p>
        </p:txBody>
      </p:sp>
      <p:sp>
        <p:nvSpPr>
          <p:cNvPr id="6" name="Slide Number Placeholder 5"/>
          <p:cNvSpPr>
            <a:spLocks noGrp="1"/>
          </p:cNvSpPr>
          <p:nvPr>
            <p:ph type="sldNum" sz="quarter" idx="12"/>
          </p:nvPr>
        </p:nvSpPr>
        <p:spPr/>
        <p:txBody>
          <a:bodyPr/>
          <a:lstStyle/>
          <a:p>
            <a:fld id="{5E64BDDF-6235-4F77-BA63-72C44C840117}" type="slidenum">
              <a:rPr lang="en-US" smtClean="0"/>
              <a:pPr/>
              <a:t>55</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7036538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Si tiene derecho a un Seguro por Incapacidad del Seguro Social (SSDI), puede clasificar para Medicare. No obstante, antes de que comience la cobertura Medicare, existe un período de espera de 24 meses. Durante dicho período, puede solicitar cobertura en el Mercado. Puede averiguar si clasificará para Medicare o para créditos tributarios de primas que le reduzcan la prima mensual del plan del Mercado, y para reducciones en los costos compartidos que disminuirán sus gastos directos de bolsillo. </a:t>
            </a:r>
          </a:p>
          <a:p>
            <a:r>
              <a:rPr dirty="0" smtClean="0"/>
              <a:t>Si solicita costos reducidos en el Mercado, deberá calcular su ingreso para 2015. Si recibe beneficios por incapacidad del Seguro Social y desea saber si califica para costos más bajos con la cobertura del Mercado, deberá proporcionar información sobre sus pagos al Seguro social, incluidos los pagos por incapacidad. </a:t>
            </a:r>
          </a:p>
          <a:p>
            <a:r>
              <a:rPr dirty="0" smtClean="0"/>
              <a:t>La cobertura Medicare entrará en vigencia al mes n.º 25 de haber recibido el SSDI. Se le enviará la tarjeta Medicare por correo unos 3 meses antes de cumplido el mes 25 de beneficios por incapacidad. Si no desea tener la Parte B, siga las instrucciones que vienen con la tarjeta. No obstante, una vez que sea elegible para Medicare, no podrá obtener costos más bajos para un plan del Mercado según sus ingresos. </a:t>
            </a:r>
          </a:p>
          <a:p>
            <a:r>
              <a:rPr dirty="0" smtClean="0"/>
              <a:t>Una vez que comience la cobertura de la Parte A, dejarán de regir todos los créditos tributarios por primas y gastos compartidos reducidos para los que pueda haber calificado a través del Mercado. Esto se debe a que la Parte A se considera cobertura mínima esencial, no así la Parte B.</a:t>
            </a:r>
          </a:p>
          <a:p>
            <a:r>
              <a:rPr dirty="0" smtClean="0"/>
              <a:t>Además, recuerde que al Plan de salud autorizado no se le exige que pague costos por su cobertura una vez que ya tiene Medicare.</a:t>
            </a:r>
          </a:p>
          <a:p>
            <a:endParaRPr lang="es-US" dirty="0"/>
          </a:p>
        </p:txBody>
      </p:sp>
      <p:sp>
        <p:nvSpPr>
          <p:cNvPr id="6" name="Slide Number Placeholder 5"/>
          <p:cNvSpPr>
            <a:spLocks noGrp="1"/>
          </p:cNvSpPr>
          <p:nvPr>
            <p:ph type="sldNum" sz="quarter" idx="12"/>
          </p:nvPr>
        </p:nvSpPr>
        <p:spPr/>
        <p:txBody>
          <a:bodyPr/>
          <a:lstStyle/>
          <a:p>
            <a:fld id="{5E64BDDF-6235-4F77-BA63-72C44C840117}" type="slidenum">
              <a:rPr lang="en-US" smtClean="0"/>
              <a:pPr/>
              <a:t>56</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11812283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8429" y="4001578"/>
            <a:ext cx="6034732" cy="4920859"/>
          </a:xfrm>
        </p:spPr>
        <p:txBody>
          <a:bodyPr/>
          <a:lstStyle/>
          <a:p>
            <a:r>
              <a:rPr lang="en-US" sz="1100" dirty="0"/>
              <a:t>Es ilegal que alguien que sabe que usted tiene Medicare le venda una póliza de plan del Mercado. Puede elegir cobertura del Mercado en lugar de cobertura Medicare, si:</a:t>
            </a:r>
          </a:p>
          <a:p>
            <a:pPr marL="170730" indent="-170730">
              <a:buFont typeface="Wingdings" panose="05000000000000000000" pitchFamily="2" charset="2"/>
              <a:buChar char="§"/>
            </a:pPr>
            <a:r>
              <a:rPr lang="en-US" sz="1100" dirty="0"/>
              <a:t>Tuviera que pagar una prima para la Parte A, puede renunciar a la cobertura de Parte A y Parte B y recibir un plan del mercado en cambio.</a:t>
            </a:r>
          </a:p>
          <a:p>
            <a:pPr marL="170730" indent="-170730">
              <a:buFont typeface="Wingdings" panose="05000000000000000000" pitchFamily="2" charset="2"/>
              <a:buChar char="§"/>
            </a:pPr>
            <a:r>
              <a:rPr lang="en-US" sz="1100" dirty="0"/>
              <a:t>Solo tiene Parte B y tendría que pagar una prima por la Parte A, puede renunciar a la Parte B y obtener, en cambio, un plan del Mercado.</a:t>
            </a:r>
          </a:p>
          <a:p>
            <a:pPr marL="170730" indent="-170730">
              <a:buFont typeface="Wingdings" panose="05000000000000000000" pitchFamily="2" charset="2"/>
              <a:buChar char="§"/>
            </a:pPr>
            <a:r>
              <a:rPr lang="en-US" sz="1100" dirty="0"/>
              <a:t>Tiene una condición médica que lo califica para Medicare (por ejemplo, Enfermedad Renal en Etapa Final), pero aún no ha solicitado cobertura Medicare.</a:t>
            </a:r>
          </a:p>
          <a:p>
            <a:pPr marL="170730" indent="-170730">
              <a:buFont typeface="Wingdings" panose="05000000000000000000" pitchFamily="2" charset="2"/>
              <a:buChar char="§"/>
            </a:pPr>
            <a:r>
              <a:rPr lang="en-US" sz="1100" dirty="0"/>
              <a:t>Aún no recibe los beneficios por incapacidad o jubilación del Seguro Social antes de ser elegible para Medicare</a:t>
            </a:r>
          </a:p>
          <a:p>
            <a:r>
              <a:rPr lang="en-US" sz="1100" dirty="0"/>
              <a:t>Antes de elegir un plan del Mercado en lugar de Medicare, existen dos puntos importantes que debe tener en cuenta:</a:t>
            </a:r>
          </a:p>
          <a:p>
            <a:pPr marL="227640" indent="-227640">
              <a:buFont typeface="+mj-lt"/>
              <a:buAutoNum type="arabicPeriod"/>
            </a:pPr>
            <a:r>
              <a:rPr lang="en-US" sz="1100" dirty="0"/>
              <a:t>Si se inscribe para Medicare después de que el Período de Inscripción Inicial (IEP) ha finalizado, es posible que deba pagar una multa por inscripción (LEP en inglés) tardía mientras tenga Medicare.</a:t>
            </a:r>
          </a:p>
          <a:p>
            <a:pPr marL="227640" indent="-227640">
              <a:buFont typeface="+mj-lt"/>
              <a:buAutoNum type="arabicPeriod"/>
            </a:pPr>
            <a:r>
              <a:rPr lang="en-US" sz="1100" dirty="0"/>
              <a:t>Por lo general, puede inscribirse en Medicare solo durante el Período de Inscripción General para Medicare (desde el 1 de enero hasta el 31 de marzo). La cobertura no comenzará hasta julio de ese año.</a:t>
            </a:r>
          </a:p>
          <a:p>
            <a:r>
              <a:rPr lang="en-US" sz="1100" dirty="0"/>
              <a:t>Si no tiene Medicare Parte A o ha renunciado a ella porque tiene que pagar una prima, inscríbase para un plan del Mercado; será elegible para el crédito tributario por prima y reducciones en gastos compartidos si cumple con los requisitos para dichos programas. </a:t>
            </a:r>
          </a:p>
          <a:p>
            <a:r>
              <a:rPr lang="en-US" sz="1100" b="1" dirty="0"/>
              <a:t>RECUERDE:</a:t>
            </a:r>
            <a:r>
              <a:rPr lang="en-US" sz="1100" dirty="0"/>
              <a:t> Si decide inscribirse en Medicare más adelante y conserva la cobertura del Plan de salud autorizado (QHP), generalmente los beneficios entre un plan del Mercado y Medicare no se coordinan. Debe saber esto por si decide permanecer en un QHP después de inscribirse en Medicare. Los planes del Mercado no son seguros secundarios. De hecho, al Plan de salud autorizado no se le exige que pague costos por su cobertura si ya tiene Medicare.</a:t>
            </a:r>
          </a:p>
          <a:p>
            <a:endParaRPr lang="es-US" sz="1100" dirty="0"/>
          </a:p>
        </p:txBody>
      </p:sp>
      <p:sp>
        <p:nvSpPr>
          <p:cNvPr id="6" name="Slide Number Placeholder 5"/>
          <p:cNvSpPr>
            <a:spLocks noGrp="1"/>
          </p:cNvSpPr>
          <p:nvPr>
            <p:ph type="sldNum" sz="quarter" idx="12"/>
          </p:nvPr>
        </p:nvSpPr>
        <p:spPr/>
        <p:txBody>
          <a:bodyPr/>
          <a:lstStyle/>
          <a:p>
            <a:fld id="{5E64BDDF-6235-4F77-BA63-72C44C840117}" type="slidenum">
              <a:rPr lang="en-US" smtClean="0"/>
              <a:pPr/>
              <a:t>57</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70365389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smtClean="0"/>
              <a:t>Compruebe su conocimiento: pregunta 9</a:t>
            </a:r>
          </a:p>
          <a:p>
            <a:pPr defTabSz="906736">
              <a:spcBef>
                <a:spcPts val="594"/>
              </a:spcBef>
            </a:pPr>
            <a:r>
              <a:rPr dirty="0" smtClean="0"/>
              <a:t>Es ilegal que alguien le venda un plan del Mercado si saben que tiene Medicare.</a:t>
            </a:r>
          </a:p>
          <a:p>
            <a:pPr marL="230936" indent="-230936">
              <a:buAutoNum type="alphaLcPeriod"/>
            </a:pPr>
            <a:r>
              <a:rPr dirty="0" smtClean="0"/>
              <a:t>Verdadero</a:t>
            </a:r>
          </a:p>
          <a:p>
            <a:pPr marL="230936" indent="-230936">
              <a:buAutoNum type="alphaLcPeriod"/>
            </a:pPr>
            <a:r>
              <a:rPr dirty="0" smtClean="0"/>
              <a:t>Falso</a:t>
            </a:r>
          </a:p>
          <a:p>
            <a:r>
              <a:rPr lang="en-US" b="1" dirty="0" smtClean="0"/>
              <a:t>Respuesta: a. Verdadero</a:t>
            </a:r>
          </a:p>
          <a:p>
            <a:r>
              <a:rPr dirty="0" smtClean="0"/>
              <a:t>Es ilegal que alguien le venda un plan del Mercado si saben que tiene Medicare. Puede elegir cobertura del Mercado en lugar de cobertura Medicare, si:</a:t>
            </a:r>
          </a:p>
          <a:p>
            <a:pPr marL="178535" indent="-178535">
              <a:buSzPct val="100000"/>
              <a:buFont typeface="Wingdings" panose="05000000000000000000" pitchFamily="2" charset="2"/>
              <a:buChar char="§"/>
            </a:pPr>
            <a:r>
              <a:rPr dirty="0" smtClean="0"/>
              <a:t>Tendría que pagar una prima para la Parte A y no está inscripto en Medicare.</a:t>
            </a:r>
          </a:p>
          <a:p>
            <a:pPr marL="178535" indent="-178535">
              <a:buSzPct val="100000"/>
              <a:buFont typeface="Wingdings" panose="05000000000000000000" pitchFamily="2" charset="2"/>
              <a:buChar char="§"/>
            </a:pPr>
            <a:r>
              <a:rPr dirty="0" smtClean="0"/>
              <a:t>Tiene una condición médica que lo califica para Medicare (por ejemplo, Enfermedad Renal en Etapa Final), pero aún no ha solicitado cobertura Medicare.</a:t>
            </a:r>
          </a:p>
          <a:p>
            <a:pPr marL="178535" indent="-178535">
              <a:buSzPct val="100000"/>
              <a:buFont typeface="Wingdings" panose="05000000000000000000" pitchFamily="2" charset="2"/>
              <a:buChar char="§"/>
            </a:pPr>
            <a:r>
              <a:rPr dirty="0" smtClean="0"/>
              <a:t>Está en el período de 24 meses para tener derecho a Medicare debido a una incapacidad.</a:t>
            </a:r>
          </a:p>
          <a:p>
            <a:pPr marL="178535" indent="-178535">
              <a:buSzPct val="100000"/>
              <a:buFont typeface="Wingdings" panose="05000000000000000000" pitchFamily="2" charset="2"/>
              <a:buChar char="§"/>
            </a:pPr>
            <a:r>
              <a:rPr dirty="0" smtClean="0"/>
              <a:t>Aún no recibe los beneficios por incapacidad o jubilación del Seguro Social antes de ser elegible para Medicare.</a:t>
            </a:r>
          </a:p>
          <a:p>
            <a:r>
              <a:rPr dirty="0" smtClean="0"/>
              <a:t>Antes de elegir un plan del Mercado en lugar de Medicare, existen dos puntos importantes que debe tener en cuenta:</a:t>
            </a:r>
          </a:p>
          <a:p>
            <a:pPr marL="178170" indent="-178170">
              <a:buSzPct val="100000"/>
              <a:buFont typeface="+mj-lt"/>
              <a:buAutoNum type="arabicPeriod"/>
            </a:pPr>
            <a:r>
              <a:rPr dirty="0" smtClean="0"/>
              <a:t>Si se inscribe para Medicare después de que el Período de Inscripción Inicial (IEP) ha finalizado, es posible que deba pagar una multa por inscripción (LEP en inglés) tardía mientras tenga Medicare.</a:t>
            </a:r>
          </a:p>
          <a:p>
            <a:pPr marL="178170" indent="-178170">
              <a:buSzPct val="100000"/>
              <a:buFont typeface="+mj-lt"/>
              <a:buAutoNum type="arabicPeriod"/>
            </a:pPr>
            <a:r>
              <a:rPr dirty="0" smtClean="0"/>
              <a:t>Por lo general, puede inscribirse en Medicare solo durante el Período de Inscripción General para Medicare (desde el 1 de enero hasta el 31 de marzo). La cobertura no comenzará hasta julio de ese año.</a:t>
            </a:r>
          </a:p>
          <a:p>
            <a:r>
              <a:rPr dirty="0" smtClean="0"/>
              <a:t>Si no tiene Medicare Parte A o ha renunciado a ella porque tiene que pagar una prima, inscríbase para un plan del Mercado; será elegible para el crédito tributario por prima y reducciones en gastos compartidos si cumple con los requisitos para dichos programas. </a:t>
            </a:r>
          </a:p>
          <a:p>
            <a:endParaRPr lang="es-US" dirty="0"/>
          </a:p>
        </p:txBody>
      </p:sp>
      <p:sp>
        <p:nvSpPr>
          <p:cNvPr id="4" name="Slide Number Placeholder 3"/>
          <p:cNvSpPr>
            <a:spLocks noGrp="1"/>
          </p:cNvSpPr>
          <p:nvPr>
            <p:ph type="sldNum" sz="quarter" idx="10"/>
          </p:nvPr>
        </p:nvSpPr>
        <p:spPr/>
        <p:txBody>
          <a:bodyPr/>
          <a:lstStyle/>
          <a:p>
            <a:fld id="{0B77B103-16DD-4E5B-B7FE-8CB91BD629A9}" type="slidenum">
              <a:rPr lang="en-US" smtClean="0"/>
              <a:t>58</a:t>
            </a:fld>
            <a:endParaRPr lang="es-US" dirty="0"/>
          </a:p>
        </p:txBody>
      </p:sp>
    </p:spTree>
    <p:extLst>
      <p:ext uri="{BB962C8B-B14F-4D97-AF65-F5344CB8AC3E}">
        <p14:creationId xmlns:p14="http://schemas.microsoft.com/office/powerpoint/2010/main" val="138781674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271836" y="4001579"/>
            <a:ext cx="6287008" cy="4527912"/>
          </a:xfrm>
        </p:spPr>
        <p:txBody>
          <a:bodyPr/>
          <a:lstStyle/>
          <a:p>
            <a:r>
              <a:rPr lang="en-US" sz="1100" dirty="0"/>
              <a:t>Existen programas disponibles para ayudar a que las personas con ingresos y recursos limitados paguen sus costos de medicamentos recetados o de atención médica. Entre estos se incluyen los Programas de Ahorros de Medicare, Ayuda adicional, Medicaid y el Programa de Seguro Médico para Niños (CHIP en inglés). Solicite estos programas si tiene recursos e ingresos limitados. Solicítelo aunque no esté seguro de si cumple con los requisitos. Visite Medicare.gov/contacts o llame al 1-800-MEDICARE (1-800-633-4227). Los usuarios de TTY deben llamar al 1-877-486-2048. </a:t>
            </a:r>
          </a:p>
          <a:p>
            <a:r>
              <a:rPr b="1" dirty="0" smtClean="0"/>
              <a:t>Programa de Ahorros Medicare</a:t>
            </a:r>
            <a:r>
              <a:rPr dirty="0" smtClean="0"/>
              <a:t>:</a:t>
            </a:r>
            <a:r>
              <a:rPr lang="en-US" sz="1100" dirty="0"/>
              <a:t> Este programa ofrece ayuda de Medicaid para pagar los costos de Medicare, entre ellos las primas, los deducibles o los coseguros de Medicare. Por lo general tiene normas de recursos e ingresos más elevadas que Medicaid completo. </a:t>
            </a:r>
            <a:r>
              <a:rPr dirty="0" smtClean="0"/>
              <a:t>Visite </a:t>
            </a:r>
            <a:r>
              <a:rPr lang="en-US" sz="1100" dirty="0">
                <a:hlinkClick r:id="rId3"/>
              </a:rPr>
              <a:t>Medicare.gov/contacts/staticpages/msps.aspx</a:t>
            </a:r>
            <a:r>
              <a:rPr dirty="0" smtClean="0"/>
              <a:t> para consultar el programa de su estado.</a:t>
            </a:r>
            <a:r>
              <a:rPr lang="en-US" sz="1100" dirty="0"/>
              <a:t> </a:t>
            </a:r>
          </a:p>
          <a:p>
            <a:r>
              <a:rPr b="1" dirty="0" smtClean="0"/>
              <a:t>Ayuda adicional:</a:t>
            </a:r>
            <a:r>
              <a:rPr lang="en-US" sz="1100" dirty="0"/>
              <a:t> Este programa ayuda a las personas con ingresos y recursos limitados a afrontar los gastos de la cobertura Medicare para recetas médicas. También se conoce como subsidio por bajos ingresos. Algunas personas que tienen Medicare deben solicitar la ayuda adicional. </a:t>
            </a:r>
            <a:r>
              <a:rPr dirty="0" smtClean="0"/>
              <a:t>Para solicitar esta ayuda debe llenar una solicitud en papel, solicitarla en </a:t>
            </a:r>
            <a:r>
              <a:rPr lang="en-US" sz="1100" dirty="0">
                <a:hlinkClick r:id="rId4"/>
              </a:rPr>
              <a:t>socialsecurity.gov</a:t>
            </a:r>
            <a:r>
              <a:rPr dirty="0" smtClean="0"/>
              <a:t>, o contactarse con su Oficina Estatal de Asistencia Médica.</a:t>
            </a:r>
          </a:p>
          <a:p>
            <a:r>
              <a:rPr b="1" dirty="0" smtClean="0"/>
              <a:t>Medicaid:</a:t>
            </a:r>
            <a:r>
              <a:rPr lang="en-US" sz="1100" dirty="0"/>
              <a:t> Este programa ayuda a pagar los gastos médicos de ciertas personas con ingresos y recursos limitados; está financiado en conjunto por los gobiernos federal y estatal y lo administra cada estado.</a:t>
            </a:r>
          </a:p>
          <a:p>
            <a:r>
              <a:rPr b="1" dirty="0" smtClean="0"/>
              <a:t>CHIP:</a:t>
            </a:r>
            <a:r>
              <a:rPr lang="en-US" sz="1100" dirty="0"/>
              <a:t> Este programa ofrece cobertura de seguro médico a bajo costo a niños de familias que tienen ingresos muy elevados como para calificar para Medicaid, pero no los suficientes como para adquirir un seguro de salud privado.</a:t>
            </a:r>
          </a:p>
          <a:p>
            <a:r>
              <a:rPr dirty="0" smtClean="0"/>
              <a:t>Los límites de ingreso para definir los niveles de pobreza a nivel federal generalmente se actualizan cada febrero para el mismo año calendario, puede acceder a ellos en </a:t>
            </a:r>
            <a:r>
              <a:rPr lang="en-US" sz="1100" dirty="0">
                <a:hlinkClick r:id="rId5"/>
              </a:rPr>
              <a:t>ASPE.hhs.gov/poverty/15poverty.cfm</a:t>
            </a:r>
            <a:r>
              <a:rPr dirty="0" smtClean="0"/>
              <a:t>.</a:t>
            </a:r>
          </a:p>
          <a:p>
            <a:r>
              <a:rPr dirty="0" smtClean="0"/>
              <a:t>Para obtener más información, visite </a:t>
            </a:r>
            <a:r>
              <a:rPr lang="en-US" sz="1100" dirty="0">
                <a:hlinkClick r:id="rId6"/>
              </a:rPr>
              <a:t>Medicaid.gov/medicaid-chip-program-information/by-population/medicare-medicaid-enrollees-dual-eligibles/seniors-and-medicare-and-medicaid-enrollees.html</a:t>
            </a:r>
            <a:r>
              <a:rPr dirty="0" smtClean="0"/>
              <a:t> o llame o visite su Oficina Estatal de Asistencia Médica.</a:t>
            </a:r>
          </a:p>
          <a:p>
            <a:endParaRPr lang="es-US" sz="1100" dirty="0"/>
          </a:p>
          <a:p>
            <a:endParaRPr lang="es-US" sz="1100" dirty="0"/>
          </a:p>
          <a:p>
            <a:endParaRPr lang="es-US" sz="1100"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59</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9613510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700246" y="4121747"/>
            <a:ext cx="5644109" cy="4407744"/>
          </a:xfrm>
        </p:spPr>
        <p:txBody>
          <a:bodyPr/>
          <a:lstStyle/>
          <a:p>
            <a:r>
              <a:rPr dirty="0" smtClean="0"/>
              <a:t>Si ya es beneficiario del Seguro social (por ejemplo, obtiene retiro temprano al menos 4 meses antes de cumplir los 65 años), automáticamente quedará inscripto en Medicare Parte A y Parte B sin necesidad de solicitud adicional. Recibirá un paquete de Inscripción Inicial, que incluye su tarjeta Medicare y más información, alrededor de 3 meses antes de que cumpla los 65 años (la cobertura comienza el primer día del mes en que cumple los 65) o 3 meses antes del 25.</a:t>
            </a:r>
            <a:r>
              <a:rPr baseline="30000" dirty="0" smtClean="0"/>
              <a:t>vo</a:t>
            </a:r>
            <a:r>
              <a:rPr dirty="0" smtClean="0"/>
              <a:t> mes de beneficios por incapacidad (la cobertura comienza en el mes n.º 25 de beneficios por incapacidad). </a:t>
            </a:r>
          </a:p>
          <a:p>
            <a:r>
              <a:rPr dirty="0" smtClean="0"/>
              <a:t>Si aún no es beneficiario del Seguro social o de la Junta de Retiro Ferroviario (RRB), deberá inscribirse para obtener Medicare (vea la página 8). </a:t>
            </a:r>
          </a:p>
          <a:p>
            <a:r>
              <a:rPr lang="en-US" b="1" dirty="0" smtClean="0"/>
              <a:t>NOTA</a:t>
            </a:r>
            <a:r>
              <a:rPr dirty="0" smtClean="0"/>
              <a:t>: Si vive en Puerto Rico y es beneficiario del Seguro social o de la RRB, automáticamente obtendrá Parte A el primer día del mes en el que cumpla 65 años o después de recibir los beneficios por incapacidad durante 24 meses. No obstante, si desea tener la Parte B, deberá inscribirse. Si no se inscribe para la parte B cuando sea elegible, es posible que deba que pagar una multa por inscripción tardía siempre que tenga Parte B. Contáctese con la oficina local de Seguro social o de la RRB para obtener más información.</a:t>
            </a:r>
          </a:p>
          <a:p>
            <a:r>
              <a:rPr dirty="0" smtClean="0"/>
              <a:t>En esta página se ve la imagen de "Bienvenido a Medicare", CMS Producto No. 11095. Es parte del paquete del Período de Inscripción Inicial. Visite </a:t>
            </a:r>
            <a:r>
              <a:rPr lang="en-US" dirty="0" smtClean="0">
                <a:hlinkClick r:id="rId3"/>
              </a:rPr>
              <a:t>Medicare.gov/Pubs/pdf/11095.pdf</a:t>
            </a:r>
            <a:r>
              <a:rPr dirty="0" smtClean="0"/>
              <a:t>.</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6</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406698480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Medicare y Medicaid se distinguen en los siguientes aspectos:</a:t>
            </a:r>
          </a:p>
          <a:p>
            <a:pPr marL="170730" indent="-170730">
              <a:buFont typeface="Wingdings" panose="05000000000000000000" pitchFamily="2" charset="2"/>
              <a:buChar char="§"/>
            </a:pPr>
            <a:r>
              <a:rPr dirty="0" smtClean="0"/>
              <a:t>Mientras que Medicare es un programa nacional que es uniforme en todo el país, Medicaid está conformado por programas estatales, y estos varían por estado.</a:t>
            </a:r>
          </a:p>
          <a:p>
            <a:pPr marL="170730" indent="-170730">
              <a:buFont typeface="Wingdings" panose="05000000000000000000" pitchFamily="2" charset="2"/>
              <a:buChar char="§"/>
            </a:pPr>
            <a:r>
              <a:rPr dirty="0" smtClean="0"/>
              <a:t>El gobierno federal se encarga de administrar Medicare, mientras que para Medicaid la administración corre por cuenta de los gobiernos estatales, pero dentro de las leyes federales (asociación federal/estatal).</a:t>
            </a:r>
          </a:p>
          <a:p>
            <a:pPr marL="170730" indent="-170730">
              <a:buFont typeface="Wingdings" panose="05000000000000000000" pitchFamily="2" charset="2"/>
              <a:buChar char="§"/>
            </a:pPr>
            <a:r>
              <a:rPr dirty="0" smtClean="0"/>
              <a:t>En Medicare la elegibilidad se basa en la edad, la incapacidad o si tiene Enfermedad Renal en Etapa Final (ESRD), pero en Medicaid la elegibilidad se basa en los ingresos y recursos.</a:t>
            </a:r>
          </a:p>
          <a:p>
            <a:pPr marL="170730" indent="-170730">
              <a:buFont typeface="Wingdings" panose="05000000000000000000" pitchFamily="2" charset="2"/>
              <a:buChar char="§"/>
            </a:pPr>
            <a:r>
              <a:rPr dirty="0" smtClean="0"/>
              <a:t>Mientras que Medicare es el pagador primario de la nación para servicios de internación en hospital para los incapacitados, ancianos y personas con ESRD, Medicaid es el pagador público primario de la nación para servicios de cuidado a largo plazo, salud mental y atención médica grave. </a:t>
            </a:r>
          </a:p>
          <a:p>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60</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99729711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37076" y="3936688"/>
            <a:ext cx="6300792" cy="4985749"/>
          </a:xfrm>
        </p:spPr>
        <p:txBody>
          <a:bodyPr/>
          <a:lstStyle/>
          <a:p>
            <a:r>
              <a:rPr lang="en-US" sz="1100" dirty="0"/>
              <a:t>Si califica para el programa Beneficiario Calificado de Medicare (QMB en inglés), recibirá ayuda para pagar las primas, los deducibles, los copagos y los coseguros de la Parte A y la Parte B. Para calificar debe ser elegible para Medicare Parte A y tener un ingreso que no supere el 100 % del nivel federal de pobreza (FPL). Esto entrará en vigencia el primer mes después del mes en que se apruebe la elegibilidad para el QMB (no puede ser retroactiva). </a:t>
            </a:r>
          </a:p>
          <a:p>
            <a:r>
              <a:rPr lang="en-US" sz="1100" dirty="0"/>
              <a:t>Si califica para el </a:t>
            </a:r>
            <a:r>
              <a:rPr lang="en-US" sz="1100" b="1" dirty="0"/>
              <a:t>programa de Beneficiarios Medicare de Bajo Ingreso (SLBM)</a:t>
            </a:r>
            <a:r>
              <a:rPr lang="en-US" sz="1100" dirty="0"/>
              <a:t>, recibirá ayuda para pagar la prima de la Parte B. Para calificar, debe ser elegible para Medicare Parte A y tener un ingreso que sea al menos el 100%, pero que no exceda el 120 %, del nivel federal de pobreza (FPL). </a:t>
            </a:r>
          </a:p>
          <a:p>
            <a:r>
              <a:rPr lang="en-US" sz="1100" dirty="0"/>
              <a:t>Si califica para el </a:t>
            </a:r>
            <a:r>
              <a:rPr lang="en-US" sz="1100" b="1" dirty="0"/>
              <a:t>programa de Individuos Calificados (QI)</a:t>
            </a:r>
            <a:r>
              <a:rPr lang="en-US" sz="1100" dirty="0"/>
              <a:t>, y aún hay fondos disponibles en su estado, recibirá ayuda para pagar la prima de la Parte B. Se financia por completo a nivel federal. El congreso asignó únicamente una cantidad limitada de fondos para cada estado. Para calificar, debe ser elegible para Medicare Parte A y tener un ingreso que no supere el 135 % del FPL. </a:t>
            </a:r>
          </a:p>
          <a:p>
            <a:r>
              <a:rPr lang="en-US" sz="1100" dirty="0"/>
              <a:t>Si califica para </a:t>
            </a:r>
            <a:r>
              <a:rPr lang="en-US" sz="1100" b="1" dirty="0"/>
              <a:t>Individuos Incapacitados y Empleados Calificados (QDWI)</a:t>
            </a:r>
            <a:r>
              <a:rPr lang="en-US" sz="1100" dirty="0"/>
              <a:t> recibirá ayuda para pagar la prima de la Parte A. Para calificar, debe tener derecho a Medicare Parte A debido a la pérdida de una Parte A basada en incapacidad por ingresos que se excedían del trabajo sustancial y lucrativo (SGA); debe tener un ingreso no mayor al 200 % del FPL y recursos que no superen en dos veces el máximo para el Ingreso Suplementario del Seguro ($4,000 para una persona, $6,000 para una pareja casada, en 2016); y no debe ser elegible para Medicaid. Si califica, recibirá ayuda para pagar la prima de la Parte A. Si su ingreso está entre el 150 % y el 200 % del FPL, el estado puede pedirle que pague una parte de la prima de Medicare Parte A. Los límites del activo son $4,000 (por persona) y $6,000 (por pareja casada).</a:t>
            </a:r>
          </a:p>
          <a:p>
            <a:r>
              <a:rPr lang="en-US" sz="1100" dirty="0"/>
              <a:t>En 2016, los </a:t>
            </a:r>
            <a:r>
              <a:rPr lang="en-US" sz="1100" b="1" dirty="0"/>
              <a:t>límites de activos</a:t>
            </a:r>
            <a:r>
              <a:rPr lang="en-US" sz="1100" dirty="0"/>
              <a:t> para los programas </a:t>
            </a:r>
            <a:r>
              <a:rPr lang="en-US" sz="1100" b="1" dirty="0"/>
              <a:t>QMB, SLMB y QI</a:t>
            </a:r>
            <a:r>
              <a:rPr lang="en-US" sz="1100" dirty="0"/>
              <a:t> son de $7,280 para una persona soltera y $10,930 para una persona casada en convivencia con su cónyuge y sin otros dependientes. *Estos límites de recursos se ajustan el 1 de enero de cada año conforme al cambio en el índice de precios al consumidor de septiembre del año anterior, en vigencia oficial a partir de abril de cada año.</a:t>
            </a:r>
          </a:p>
          <a:p>
            <a:r>
              <a:rPr dirty="0" smtClean="0"/>
              <a:t>Consulte también </a:t>
            </a:r>
            <a:r>
              <a:rPr lang="en-US" sz="1100" dirty="0">
                <a:hlinkClick r:id="rId3"/>
              </a:rPr>
              <a:t>Medicare.gov/Contacts/staticpages/msps.aspx</a:t>
            </a:r>
            <a:r>
              <a:rPr dirty="0" smtClean="0"/>
              <a:t> para acceder al sitio web del Programa de Ahorros de Medicare de su </a:t>
            </a:r>
            <a:r>
              <a:rPr b="1" dirty="0" smtClean="0"/>
              <a:t>estado</a:t>
            </a:r>
            <a:r>
              <a:rPr dirty="0" smtClean="0"/>
              <a:t>.</a:t>
            </a:r>
          </a:p>
        </p:txBody>
      </p:sp>
      <p:sp>
        <p:nvSpPr>
          <p:cNvPr id="5" name="Slide Number Placeholder 4"/>
          <p:cNvSpPr>
            <a:spLocks noGrp="1"/>
          </p:cNvSpPr>
          <p:nvPr>
            <p:ph type="sldNum" sz="quarter" idx="11"/>
          </p:nvPr>
        </p:nvSpPr>
        <p:spPr/>
        <p:txBody>
          <a:bodyPr/>
          <a:lstStyle/>
          <a:p>
            <a:fld id="{38106D4A-DE46-4CB9-A3A2-8794926404ED}" type="slidenum">
              <a:rPr lang="en-US" smtClean="0"/>
              <a:pPr/>
              <a:t>61</a:t>
            </a:fld>
            <a:endParaRPr lang="es-US" dirty="0"/>
          </a:p>
        </p:txBody>
      </p:sp>
      <p:sp>
        <p:nvSpPr>
          <p:cNvPr id="6" name="Slide Image Placeholder 5"/>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160159166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Tiene diversos recursos disponibles para obtener más información y aclarar sus dudas, entre ellos, los siguientes: </a:t>
            </a:r>
          </a:p>
          <a:p>
            <a:pPr marL="170730" indent="-170730">
              <a:buFont typeface="Wingdings" panose="05000000000000000000" pitchFamily="2" charset="2"/>
              <a:buChar char="§"/>
            </a:pPr>
            <a:r>
              <a:rPr dirty="0" smtClean="0"/>
              <a:t>Sitio web de Medicare; también puede llamar al 1-800-MEDICARE (1-800-633-4227). Los usuarios de TTY deben llamar al 1-877-486-2048. </a:t>
            </a:r>
            <a:r>
              <a:rPr lang="en-US" dirty="0" smtClean="0">
                <a:hlinkClick r:id="rId3"/>
              </a:rPr>
              <a:t>Medicare.gov</a:t>
            </a:r>
            <a:r>
              <a:rPr dirty="0" smtClean="0"/>
              <a:t> </a:t>
            </a:r>
          </a:p>
          <a:p>
            <a:pPr marL="170730" indent="-170730">
              <a:buFont typeface="Wingdings" panose="05000000000000000000" pitchFamily="2" charset="2"/>
              <a:buChar char="§"/>
            </a:pPr>
            <a:r>
              <a:rPr dirty="0" smtClean="0"/>
              <a:t>Sitio web de Medicaid: </a:t>
            </a:r>
            <a:r>
              <a:rPr lang="en-US" dirty="0" smtClean="0">
                <a:hlinkClick r:id="rId4"/>
              </a:rPr>
              <a:t>Medicaid.gov</a:t>
            </a:r>
            <a:endParaRPr lang="es-US" dirty="0"/>
          </a:p>
          <a:p>
            <a:pPr marL="170730" indent="-170730">
              <a:buFont typeface="Wingdings" panose="05000000000000000000" pitchFamily="2" charset="2"/>
              <a:buChar char="§"/>
            </a:pPr>
            <a:r>
              <a:rPr dirty="0" smtClean="0"/>
              <a:t>Sitio web del Seguro Social; puede llamar a la oficina local del SSA </a:t>
            </a:r>
            <a:r>
              <a:rPr lang="en-US" dirty="0" smtClean="0">
                <a:hlinkClick r:id="rId5"/>
              </a:rPr>
              <a:t>socialsecurity.gov</a:t>
            </a:r>
            <a:r>
              <a:rPr dirty="0" smtClean="0"/>
              <a:t> </a:t>
            </a:r>
          </a:p>
          <a:p>
            <a:pPr marL="170730" indent="-170730">
              <a:buFont typeface="Wingdings" panose="05000000000000000000" pitchFamily="2" charset="2"/>
              <a:buChar char="§"/>
            </a:pPr>
            <a:r>
              <a:rPr dirty="0" smtClean="0"/>
              <a:t>Sitio web del Mercado de Seguros Médicos</a:t>
            </a:r>
            <a:r>
              <a:rPr smtClean="0"/>
              <a:t>: </a:t>
            </a:r>
            <a:r>
              <a:rPr lang="en-US" smtClean="0">
                <a:hlinkClick r:id="rId6"/>
              </a:rPr>
              <a:t>CuidadoDeSalud.gov</a:t>
            </a:r>
            <a:endParaRPr lang="es-US" dirty="0" smtClean="0"/>
          </a:p>
          <a:p>
            <a:pPr marL="170730" indent="-170730">
              <a:buFont typeface="Wingdings" panose="05000000000000000000" pitchFamily="2" charset="2"/>
              <a:buChar char="§"/>
            </a:pPr>
            <a:r>
              <a:rPr dirty="0" smtClean="0"/>
              <a:t>Sitio web de Insure Kids Now </a:t>
            </a:r>
            <a:r>
              <a:rPr lang="en-US" dirty="0" smtClean="0">
                <a:hlinkClick r:id="rId7"/>
              </a:rPr>
              <a:t>InsureKidsNow.gov</a:t>
            </a:r>
            <a:endParaRPr lang="es-US" dirty="0" smtClean="0"/>
          </a:p>
          <a:p>
            <a:pPr marL="170730" indent="-170730">
              <a:buFont typeface="Wingdings" panose="05000000000000000000" pitchFamily="2" charset="2"/>
              <a:buChar char="§"/>
            </a:pPr>
            <a:r>
              <a:rPr dirty="0" smtClean="0"/>
              <a:t>Programa de Capacitación Nacional de CMS: </a:t>
            </a:r>
            <a:r>
              <a:rPr lang="en-US" dirty="0" smtClean="0">
                <a:hlinkClick r:id="rId8"/>
              </a:rPr>
              <a:t>CMS.gov/Outreach-and-Education/Training/ CMSNationalTrainingProgram/index.html </a:t>
            </a:r>
            <a:endParaRPr lang="es-US" dirty="0" smtClean="0"/>
          </a:p>
          <a:p>
            <a:pPr marL="170730" indent="-170730">
              <a:buFont typeface="Wingdings" panose="05000000000000000000" pitchFamily="2" charset="2"/>
              <a:buChar char="§"/>
            </a:pPr>
            <a:r>
              <a:rPr dirty="0" smtClean="0"/>
              <a:t>Programa Estatal de Asistencia sobre Seguros de Salud (SHIP); puede llamar a su oficina local de SHIP </a:t>
            </a:r>
            <a:r>
              <a:rPr lang="en-US" dirty="0" smtClean="0">
                <a:hlinkClick r:id="rId9"/>
              </a:rPr>
              <a:t>Medicare.gov/contacts/organization-search-criteria.aspx</a:t>
            </a:r>
            <a:endParaRPr lang="es-US" dirty="0" smtClean="0"/>
          </a:p>
          <a:p>
            <a:r>
              <a:rPr lang="en-US" b="1" dirty="0" smtClean="0"/>
              <a:t>NOTA</a:t>
            </a:r>
            <a:r>
              <a:rPr dirty="0" smtClean="0"/>
              <a:t>: Encontrará una lista completa disponible en </a:t>
            </a:r>
            <a:r>
              <a:rPr lang="en-US" dirty="0" smtClean="0">
                <a:hlinkClick r:id="rId10"/>
              </a:rPr>
              <a:t>Material web de ayuda</a:t>
            </a:r>
            <a:r>
              <a:rPr dirty="0" smtClean="0"/>
              <a:t>.</a:t>
            </a:r>
          </a:p>
        </p:txBody>
      </p:sp>
      <p:sp>
        <p:nvSpPr>
          <p:cNvPr id="4" name="Slide Number Placeholder 3"/>
          <p:cNvSpPr>
            <a:spLocks noGrp="1"/>
          </p:cNvSpPr>
          <p:nvPr>
            <p:ph type="sldNum" sz="quarter" idx="10"/>
          </p:nvPr>
        </p:nvSpPr>
        <p:spPr/>
        <p:txBody>
          <a:bodyPr/>
          <a:lstStyle/>
          <a:p>
            <a:fld id="{BB7BC668-EF9E-4008-A594-DB84396FB3E9}" type="slidenum">
              <a:rPr lang="en-US" smtClean="0"/>
              <a:pPr/>
              <a:t>62</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311181379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Puntos clave que debe recordar:</a:t>
            </a:r>
          </a:p>
          <a:p>
            <a:pPr marL="170730" indent="-170730">
              <a:buFont typeface="Wingdings" panose="05000000000000000000" pitchFamily="2" charset="2"/>
              <a:buChar char="§"/>
            </a:pPr>
            <a:r>
              <a:rPr dirty="0" smtClean="0"/>
              <a:t>Medicare es un programa de seguro médico.</a:t>
            </a:r>
          </a:p>
          <a:p>
            <a:pPr marL="170730" indent="-170730">
              <a:buFont typeface="Wingdings" panose="05000000000000000000" pitchFamily="2" charset="2"/>
              <a:buChar char="§"/>
            </a:pPr>
            <a:r>
              <a:rPr dirty="0" smtClean="0"/>
              <a:t>No cubre todos sus costos médicos.</a:t>
            </a:r>
          </a:p>
          <a:p>
            <a:pPr marL="170730" indent="-170730">
              <a:buFont typeface="Wingdings" panose="05000000000000000000" pitchFamily="2" charset="2"/>
              <a:buChar char="§"/>
            </a:pPr>
            <a:r>
              <a:rPr dirty="0" smtClean="0"/>
              <a:t>Tiene opciones sobre cómo obtener cobertura.</a:t>
            </a:r>
          </a:p>
          <a:p>
            <a:pPr marL="170730" indent="-170730">
              <a:buFont typeface="Wingdings" panose="05000000000000000000" pitchFamily="2" charset="2"/>
              <a:buChar char="§"/>
            </a:pPr>
            <a:r>
              <a:rPr dirty="0" smtClean="0"/>
              <a:t>Existen programas para las personas con ingresos y recursos limitados. </a:t>
            </a:r>
          </a:p>
          <a:p>
            <a:pPr marL="170730" indent="-170730">
              <a:buFont typeface="Wingdings" panose="05000000000000000000" pitchFamily="2" charset="2"/>
              <a:buChar char="§"/>
            </a:pPr>
            <a:r>
              <a:rPr dirty="0" smtClean="0"/>
              <a:t>Tiene que tomar decisiones. Es importante saber cuándo debe tomar una medida. Las decisiones afectan el tipo de cobertura que recibe. Ciertas decisiones son urgentes.</a:t>
            </a:r>
          </a:p>
          <a:p>
            <a:pPr marL="170730" indent="-170730">
              <a:buFont typeface="Wingdings" panose="05000000000000000000" pitchFamily="2" charset="2"/>
              <a:buChar char="§"/>
            </a:pPr>
            <a:r>
              <a:rPr dirty="0" smtClean="0"/>
              <a:t>Tiene ayuda disponible si la necesita.</a:t>
            </a:r>
          </a:p>
          <a:p>
            <a:r>
              <a:rPr lang="en-US" b="1" dirty="0" smtClean="0"/>
              <a:t>NOTA</a:t>
            </a:r>
            <a:r>
              <a:rPr dirty="0" smtClean="0"/>
              <a:t>: Para obtener una revisión más detallada de la información que se presenta en este módulo, consulte el módulo de capacitación "Introducción a Medicare" y </a:t>
            </a:r>
            <a:r>
              <a:rPr i="1" dirty="0" smtClean="0"/>
              <a:t>otros módulos específicos</a:t>
            </a:r>
            <a:r>
              <a:rPr dirty="0" smtClean="0"/>
              <a:t>, visite </a:t>
            </a:r>
            <a:r>
              <a:rPr lang="en-US" dirty="0" smtClean="0">
                <a:hlinkClick r:id="rId3"/>
              </a:rPr>
              <a:t>CMS.gov/Outreach-and-Education/Training/ CMSNationalTrainingProgram/Training-Library.html</a:t>
            </a:r>
          </a:p>
          <a:p>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63</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410743629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5738" y="828675"/>
            <a:ext cx="4254500" cy="3190875"/>
          </a:xfrm>
        </p:spPr>
      </p:sp>
      <p:sp>
        <p:nvSpPr>
          <p:cNvPr id="5" name="Slide Number Placeholder 4"/>
          <p:cNvSpPr>
            <a:spLocks noGrp="1"/>
          </p:cNvSpPr>
          <p:nvPr>
            <p:ph type="sldNum" sz="quarter" idx="11"/>
          </p:nvPr>
        </p:nvSpPr>
        <p:spPr/>
        <p:txBody>
          <a:bodyPr/>
          <a:lstStyle/>
          <a:p>
            <a:fld id="{4B4BEF8D-AEDC-4925-86C9-8CE122F2983D}" type="slidenum">
              <a:rPr lang="en-US" smtClean="0"/>
              <a:t>64</a:t>
            </a:fld>
            <a:endParaRPr lang="es-US" dirty="0"/>
          </a:p>
        </p:txBody>
      </p:sp>
      <p:sp>
        <p:nvSpPr>
          <p:cNvPr id="3" name="Notes Placeholder 2"/>
          <p:cNvSpPr>
            <a:spLocks noGrp="1"/>
          </p:cNvSpPr>
          <p:nvPr>
            <p:ph type="body" idx="1"/>
          </p:nvPr>
        </p:nvSpPr>
        <p:spPr>
          <a:xfrm>
            <a:off x="1114741" y="4203731"/>
            <a:ext cx="5278951" cy="4626925"/>
          </a:xfrm>
        </p:spPr>
        <p:txBody>
          <a:bodyPr/>
          <a:lstStyle/>
          <a:p>
            <a:pPr>
              <a:spcBef>
                <a:spcPts val="627"/>
              </a:spcBef>
            </a:pPr>
            <a:r>
              <a:rPr dirty="0" smtClean="0"/>
              <a:t>Esta capacitación la proporciona el Programa de Capacitación Nacional de CMS (NTP en inglés).</a:t>
            </a:r>
          </a:p>
          <a:p>
            <a:pPr>
              <a:spcBef>
                <a:spcPts val="627"/>
              </a:spcBef>
            </a:pPr>
            <a:r>
              <a:rPr dirty="0" smtClean="0"/>
              <a:t>Si desea formular preguntas sobre productos de capacitación, envíe un correo electrónico a </a:t>
            </a:r>
            <a:r>
              <a:rPr lang="en-US" dirty="0" smtClean="0">
                <a:hlinkClick r:id="rId3"/>
              </a:rPr>
              <a:t>training@cms.hhs.gov</a:t>
            </a:r>
            <a:r>
              <a:rPr dirty="0" smtClean="0"/>
              <a:t>. </a:t>
            </a:r>
          </a:p>
          <a:p>
            <a:pPr>
              <a:spcBef>
                <a:spcPts val="627"/>
              </a:spcBef>
            </a:pPr>
            <a:r>
              <a:rPr dirty="0" smtClean="0"/>
              <a:t>Para conocer todos los materiales del NTP disponibles, o para suscribirse a nuestra lista de correo electrónico, visite </a:t>
            </a:r>
            <a:r>
              <a:rPr lang="en-US" u="sng" dirty="0" smtClean="0">
                <a:hlinkClick r:id="rId4"/>
              </a:rPr>
              <a:t>CMS.gov/outreach-and-education/training/cmsnationaltrainingprogram/</a:t>
            </a:r>
            <a:r>
              <a:rPr dirty="0" smtClean="0"/>
              <a:t>. </a:t>
            </a:r>
          </a:p>
          <a:p>
            <a:endParaRPr lang="es-US" dirty="0"/>
          </a:p>
        </p:txBody>
      </p:sp>
    </p:spTree>
    <p:extLst>
      <p:ext uri="{BB962C8B-B14F-4D97-AF65-F5344CB8AC3E}">
        <p14:creationId xmlns:p14="http://schemas.microsoft.com/office/powerpoint/2010/main" val="2474055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Grp="1" noChangeArrowheads="1"/>
          </p:cNvSpPr>
          <p:nvPr>
            <p:ph type="body" idx="1"/>
          </p:nvPr>
        </p:nvSpPr>
        <p:spPr>
          <a:xfrm>
            <a:off x="424062" y="3930985"/>
            <a:ext cx="6012985" cy="4695844"/>
          </a:xfrm>
        </p:spPr>
        <p:txBody>
          <a:bodyPr/>
          <a:lstStyle/>
          <a:p>
            <a:r>
              <a:rPr dirty="0" smtClean="0"/>
              <a:t>Si tiene Medicare Original usará su tarjeta Medicare roja, azul y blanca para obtener servicios de cuidado de la salud. La tarjeta Medicare le muestra el tipo de cobertura Medicare (Parte A y/o Parte B) </a:t>
            </a:r>
            <a:r>
              <a:rPr lang="en-US" dirty="0" smtClean="0"/>
              <a:t>	</a:t>
            </a:r>
            <a:r>
              <a:rPr dirty="0" smtClean="0"/>
              <a:t>que tiene y la fecha en que comenzó la cobertura. Es posible que su tarjeta difiera un poco de esta, pero igualmente es válida.</a:t>
            </a:r>
          </a:p>
          <a:p>
            <a:r>
              <a:rPr dirty="0" smtClean="0"/>
              <a:t>En la tarjeta Medicare también se ve su número de reclamación de Medicare. Para la mayoría de las personas, el número de reclamación tiene 9 números y 1 letra. También puede tener un número u otra letra después de la primera letra. Los 9 números muestran en qué expediente del Seguro Social se basa su Medicare. La letra o las letras y números indican cómo se relaciona usted con la persona con ese expediente. Por ejemplo, si obtiene Medicare por el expediente de Seguro Social, es posible que tenga la letra "A", "T" o "M", según si es beneficiario tanto de Medicare como del Seguro Social o únicamente de Medicare. Si obtiene Medicare por el expediente de su cónyuge, la letra puede ser "B" o "D". Para jubilados ferroviarios, las letras y los números están adelante del número del Seguro Social. Estos números y letras no tienen que ver con que tenga Medicare Parte A o Parte B. En caso de que haya información incorrecta en la tarjeta, deberá comunicarse con el Seguro Social (o con la Junta de Retiro Ferroviaria si recibe beneficios por retiro ferroviario). </a:t>
            </a:r>
          </a:p>
          <a:p>
            <a:r>
              <a:rPr dirty="0" smtClean="0"/>
              <a:t>Si recibe su tarjeta Medicare en el paquete del período de inscripción inicial y no desea la Parte B, siga las instrucciones y devuelva la tarjeta. Hablaremos más sobre los motivos por los cuales puede querer demorar la adopción de la Parte B. Si elige un Plan Medicare Advantage, es posible que el plan le dé una tarjeta para usar cuando reciba los suministros y servicios de atención médica.</a:t>
            </a:r>
          </a:p>
          <a:p>
            <a:r>
              <a:rPr lang="en-US" b="1" dirty="0"/>
              <a:t>NOTA</a:t>
            </a:r>
            <a:r>
              <a:rPr dirty="0" smtClean="0"/>
              <a:t>: El Seguro Social tiene un servicio online que le permite obtener una tarjeta Medicare de reemplazo. Para crear una cuenta y obtener más información sobre las cuentas de "Mi Seguro Social", visite </a:t>
            </a:r>
            <a:r>
              <a:rPr lang="en-US" dirty="0" smtClean="0">
                <a:hlinkClick r:id="rId3"/>
              </a:rPr>
              <a:t>SSA.gov/myaccount</a:t>
            </a:r>
            <a:r>
              <a:rPr dirty="0" smtClean="0"/>
              <a:t>.</a:t>
            </a:r>
          </a:p>
        </p:txBody>
      </p:sp>
      <p:sp>
        <p:nvSpPr>
          <p:cNvPr id="157700" name="Slide Number Placeholder 3"/>
          <p:cNvSpPr>
            <a:spLocks noGrp="1"/>
          </p:cNvSpPr>
          <p:nvPr>
            <p:ph type="sldNum" sz="quarter" idx="5"/>
          </p:nvPr>
        </p:nvSpPr>
        <p:spPr/>
        <p:txBody>
          <a:bodyPr/>
          <a:lstStyle/>
          <a:p>
            <a:fld id="{18F96F25-3DF9-4274-8658-E261D77BB235}" type="slidenum">
              <a:rPr lang="en-US" smtClean="0"/>
              <a:pPr/>
              <a:t>7</a:t>
            </a:fld>
            <a:endParaRPr lang="es-US" dirty="0" smtClean="0"/>
          </a:p>
        </p:txBody>
      </p:sp>
      <p:sp>
        <p:nvSpPr>
          <p:cNvPr id="4" name="Slide Image Placeholder 3"/>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112002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Si 4 meses antes de cumplir 65 años no recibe los beneficios del Seguro Social o de la Junta de Retiro Ferroviario (RRB) (porque, por ejemplo, todavía trabaja), deberá inscribirse en la Parte A  y en la Parte B (incluso aunque sea elegible para recibir la Parte A gratis). Deberá contactarse con el Seguro Social 3 meses antes de cumplir los 65. Si trabajó para un ferrocarril, contáctese con la RRB para inscribirse. No tiene que estar jubilado para obtener Medicare. </a:t>
            </a:r>
          </a:p>
          <a:p>
            <a:r>
              <a:rPr dirty="0" smtClean="0"/>
              <a:t>La edad completa de jubilación (también llamada "edad de jubilación normal") ha sido 65 años durante muchos años. Sin embargo, a partir de los nacidos en 1938 en adelante, esa edad aumenta en forma gradual hasta que alcanza la edad de 67 años para los nacidos después de 1959. </a:t>
            </a:r>
          </a:p>
          <a:p>
            <a:r>
              <a:rPr dirty="0" smtClean="0"/>
              <a:t>Las Enmiendas de Seguridad Social de 1983 incluyeron términos para elevar la edad completa de jubilación a partir de los nacidos en 1938 en adelante. El Congreso mencionó las mejoras en la salud de las personas mayores y el aumento de la expectativa de vida como las razones principales para aumentar la edad de jubilación normal.</a:t>
            </a:r>
          </a:p>
          <a:p>
            <a:r>
              <a:rPr dirty="0" smtClean="0"/>
              <a:t>Puede obtener más información o calcular su edad para reunir </a:t>
            </a:r>
            <a:r>
              <a:rPr i="1" dirty="0" smtClean="0"/>
              <a:t>todos</a:t>
            </a:r>
            <a:r>
              <a:rPr dirty="0" smtClean="0"/>
              <a:t> los beneficios de retiro del Seguro Social en </a:t>
            </a:r>
            <a:r>
              <a:rPr lang="en-US" dirty="0" smtClean="0">
                <a:hlinkClick r:id="rId3"/>
              </a:rPr>
              <a:t>SSA.gov/retirement/ageincrease.htm</a:t>
            </a:r>
            <a:r>
              <a:rPr dirty="0" smtClean="0"/>
              <a:t>.</a:t>
            </a:r>
          </a:p>
          <a:p>
            <a:r>
              <a:rPr lang="en-US" b="1" dirty="0" smtClean="0"/>
              <a:t>NOTA</a:t>
            </a:r>
            <a:r>
              <a:rPr dirty="0" smtClean="0"/>
              <a:t>: Si bien la edad para recibir todos los beneficios de retiro del Seguro Social está aumentando, la elegibilidad de los beneficios para Medicare por edad avanzada sigue siendo los 65 años.</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8</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4270934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32796" y="4035281"/>
            <a:ext cx="5833492" cy="4383879"/>
          </a:xfrm>
        </p:spPr>
        <p:txBody>
          <a:bodyPr/>
          <a:lstStyle/>
          <a:p>
            <a:r>
              <a:rPr dirty="0" smtClean="0"/>
              <a:t>Su primera oportunidad para inscribirse en Medicare es durante su período de inscripción inicial (IEP, en inglés), que dura 7 meses. La cobertura comenzará según cuándo se inscriba. Si se inscribe durante los primeros 3 meses del IEP (los 3 meses antes del mes en que cumple 65 años), la cobertura comenzará el primer día del mes en que cumpla 65. Si se inscribe el mes en que cumple los 65, la cobertura comenzará el primer día del mes siguiente. Si se inscribe durante los últimos 3 meses del IEP (los 3 meses después del mes en que cumplió 65 años), la cobertura comenzará 2 o 3 meses después de que haya cumplido 65.</a:t>
            </a:r>
          </a:p>
          <a:p>
            <a:r>
              <a:rPr dirty="0" smtClean="0"/>
              <a:t>Si es elegible para la Parte A </a:t>
            </a:r>
            <a:r>
              <a:rPr b="1" dirty="0" smtClean="0"/>
              <a:t>gratuita</a:t>
            </a:r>
            <a:r>
              <a:rPr dirty="0" smtClean="0"/>
              <a:t>, puede inscribirse en la Parte A una vez que el IEP haya comenzado (3 meses antes de que cumpla 65 años) y en cualquier mes después. Si no es elegible para la Parte A gratuita, solo podrá inscribirse a ella durante el IEP o durante los períodos de inscripción limitados para la Parte B. </a:t>
            </a:r>
          </a:p>
          <a:p>
            <a:r>
              <a:rPr dirty="0" smtClean="0"/>
              <a:t>Todos (independientemente de que reciban la Parte A sin prima o deban pagar una prima por ella) pueden inscribirse en la Parte B durante:</a:t>
            </a:r>
          </a:p>
          <a:p>
            <a:pPr marL="170730" indent="-170730">
              <a:buFont typeface="Wingdings" panose="05000000000000000000" pitchFamily="2" charset="2"/>
              <a:buChar char="§"/>
            </a:pPr>
            <a:r>
              <a:rPr dirty="0" smtClean="0"/>
              <a:t>El IEP.</a:t>
            </a:r>
          </a:p>
          <a:p>
            <a:pPr marL="170730" indent="-170730">
              <a:buFont typeface="Wingdings" panose="05000000000000000000" pitchFamily="2" charset="2"/>
              <a:buChar char="§"/>
            </a:pPr>
            <a:r>
              <a:rPr dirty="0" smtClean="0"/>
              <a:t>El Período de Inscripción General anual, del 1 de enero al 31 de marzo de cada año (ver la página 11).</a:t>
            </a:r>
          </a:p>
          <a:p>
            <a:pPr marL="170730" indent="-170730">
              <a:buFont typeface="Wingdings" panose="05000000000000000000" pitchFamily="2" charset="2"/>
              <a:buChar char="§"/>
            </a:pPr>
            <a:r>
              <a:rPr dirty="0" smtClean="0"/>
              <a:t> En situaciones limitadas, en un Período de Inscripción Especial (ver la página 12).</a:t>
            </a:r>
          </a:p>
          <a:p>
            <a:r>
              <a:rPr dirty="0" smtClean="0"/>
              <a:t>Si no se inscribe en la Parte B (o Parte A con prima) durante el IEP, es posible que deba pagar una multa. Para la Parte B, es una multa de por vida.</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9</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570680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Tree>
    <p:extLst>
      <p:ext uri="{BB962C8B-B14F-4D97-AF65-F5344CB8AC3E}">
        <p14:creationId xmlns:p14="http://schemas.microsoft.com/office/powerpoint/2010/main" val="2048620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smtClean="0"/>
              <a:t>May 2016</a:t>
            </a:r>
            <a:endParaRPr lang="en-US" dirty="0"/>
          </a:p>
        </p:txBody>
      </p:sp>
      <p:sp>
        <p:nvSpPr>
          <p:cNvPr id="6" name="Footer Placeholder 5"/>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7697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smtClean="0"/>
              <a:t>May 2016</a:t>
            </a:r>
            <a:endParaRPr lang="en-US" dirty="0"/>
          </a:p>
        </p:txBody>
      </p:sp>
      <p:sp>
        <p:nvSpPr>
          <p:cNvPr id="6" name="Footer Placeholder 5"/>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945641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28650" y="1323474"/>
            <a:ext cx="7886700" cy="4853489"/>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6" name="Slide Number Placeholder 5"/>
          <p:cNvSpPr>
            <a:spLocks noGrp="1"/>
          </p:cNvSpPr>
          <p:nvPr>
            <p:ph type="sldNum" sz="quarter" idx="12"/>
          </p:nvPr>
        </p:nvSpPr>
        <p:spPr/>
        <p:txBody>
          <a:bodyPr/>
          <a:lstStyle/>
          <a:p>
            <a:fld id="{D3B75908-2BC4-4CCC-BE4B-63652A0FD379}" type="slidenum">
              <a:rPr lang="en-US" smtClean="0"/>
              <a:t>‹#›</a:t>
            </a:fld>
            <a:endParaRPr lang="en-US" dirty="0"/>
          </a:p>
        </p:txBody>
      </p:sp>
      <p:sp>
        <p:nvSpPr>
          <p:cNvPr id="7"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2149198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390567"/>
            <a:ext cx="3886200" cy="47863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1390567"/>
            <a:ext cx="3886200" cy="47863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3212162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a:t>
            </a:fld>
            <a:endParaRPr lang="en-US" dirty="0"/>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2738306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a:t>
            </a:fld>
            <a:endParaRPr lang="en-US" dirty="0"/>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1637421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a:t>
            </a:fld>
            <a:endParaRPr lang="en-US" dirty="0"/>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3226794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11366944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Tree>
    <p:extLst>
      <p:ext uri="{BB962C8B-B14F-4D97-AF65-F5344CB8AC3E}">
        <p14:creationId xmlns:p14="http://schemas.microsoft.com/office/powerpoint/2010/main" val="24433678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Medicare Getting Started</a:t>
            </a:r>
            <a:endParaRPr lang="en-US" dirty="0"/>
          </a:p>
        </p:txBody>
      </p:sp>
      <p:sp>
        <p:nvSpPr>
          <p:cNvPr id="5" name="Slide Number Placeholder 4"/>
          <p:cNvSpPr>
            <a:spLocks noGrp="1"/>
          </p:cNvSpPr>
          <p:nvPr>
            <p:ph type="sldNum" sz="quarter" idx="11"/>
          </p:nvPr>
        </p:nvSpPr>
        <p:spPr/>
        <p:txBody>
          <a:bodyPr/>
          <a:lstStyle/>
          <a:p>
            <a:fld id="{D3B75908-2BC4-4CCC-BE4B-63652A0FD379}" type="slidenum">
              <a:rPr lang="en-US" smtClean="0"/>
              <a:t>‹#›</a:t>
            </a:fld>
            <a:endParaRPr lang="en-US" dirty="0"/>
          </a:p>
        </p:txBody>
      </p:sp>
      <p:sp>
        <p:nvSpPr>
          <p:cNvPr id="6" name="Date Placeholder 5"/>
          <p:cNvSpPr>
            <a:spLocks noGrp="1"/>
          </p:cNvSpPr>
          <p:nvPr>
            <p:ph type="dt" sz="half" idx="12"/>
          </p:nvPr>
        </p:nvSpPr>
        <p:spPr/>
        <p:txBody>
          <a:bodyPr/>
          <a:lstStyle/>
          <a:p>
            <a:r>
              <a:rPr lang="en-US" smtClean="0"/>
              <a:t>May 2016</a:t>
            </a:r>
            <a:endParaRPr lang="en-US" dirty="0"/>
          </a:p>
        </p:txBody>
      </p:sp>
    </p:spTree>
    <p:extLst>
      <p:ext uri="{BB962C8B-B14F-4D97-AF65-F5344CB8AC3E}">
        <p14:creationId xmlns:p14="http://schemas.microsoft.com/office/powerpoint/2010/main" val="2273222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3_CMS title1">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prstGeom prst="rect">
            <a:avLst/>
          </a:prstGeom>
          <a:solidFill>
            <a:srgbClr val="084A9C"/>
          </a:solidFill>
        </p:spPr>
        <p:txBody>
          <a:bodyPr/>
          <a:lstStyle>
            <a:lvl1pPr>
              <a:defRPr baseline="0">
                <a:solidFill>
                  <a:schemeClr val="bg1"/>
                </a:solidFill>
              </a:defRPr>
            </a:lvl1pPr>
          </a:lstStyle>
          <a:p>
            <a:r>
              <a:rPr lang="en-US" dirty="0" smtClean="0"/>
              <a:t>National Training Program</a:t>
            </a:r>
            <a:endParaRPr lang="en-US" dirty="0"/>
          </a:p>
        </p:txBody>
      </p:sp>
      <p:sp>
        <p:nvSpPr>
          <p:cNvPr id="14" name="TextBox 13"/>
          <p:cNvSpPr txBox="1"/>
          <p:nvPr userDrawn="1"/>
        </p:nvSpPr>
        <p:spPr>
          <a:xfrm>
            <a:off x="-1668146" y="4928188"/>
            <a:ext cx="184666"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 Placeholder 2"/>
          <p:cNvSpPr>
            <a:spLocks noGrp="1"/>
          </p:cNvSpPr>
          <p:nvPr>
            <p:ph type="body" sz="quarter" idx="10" hasCustomPrompt="1"/>
          </p:nvPr>
        </p:nvSpPr>
        <p:spPr>
          <a:xfrm>
            <a:off x="5728709" y="2819400"/>
            <a:ext cx="3186691" cy="1143000"/>
          </a:xfrm>
        </p:spPr>
        <p:txBody>
          <a:bodyPr>
            <a:normAutofit/>
          </a:bodyPr>
          <a:lstStyle>
            <a:lvl1pPr marL="0" indent="0" algn="l">
              <a:buNone/>
              <a:defRPr lang="en-US" sz="2400" b="1" i="1" kern="1200" dirty="0" smtClean="0">
                <a:solidFill>
                  <a:srgbClr val="084A9C"/>
                </a:solidFill>
                <a:latin typeface="+mn-lt"/>
                <a:ea typeface="+mn-ea"/>
                <a:cs typeface="+mn-cs"/>
              </a:defRPr>
            </a:lvl1pPr>
          </a:lstStyle>
          <a:p>
            <a:pPr algn="l"/>
            <a:r>
              <a:rPr lang="en-US" sz="2400" b="1" i="1" dirty="0" smtClean="0">
                <a:solidFill>
                  <a:srgbClr val="084A9C"/>
                </a:solidFill>
              </a:rPr>
              <a:t>Module number</a:t>
            </a:r>
          </a:p>
          <a:p>
            <a:pPr algn="l"/>
            <a:endParaRPr lang="en-US" sz="2800" b="0" i="1" dirty="0" smtClean="0">
              <a:solidFill>
                <a:srgbClr val="084A9C"/>
              </a:solidFill>
            </a:endParaRPr>
          </a:p>
        </p:txBody>
      </p:sp>
      <p:pic>
        <p:nvPicPr>
          <p:cNvPr id="2" name="Picture 1"/>
          <p:cNvPicPr>
            <a:picLocks noChangeAspect="1"/>
          </p:cNvPicPr>
          <p:nvPr userDrawn="1"/>
        </p:nvPicPr>
        <p:blipFill rotWithShape="1">
          <a:blip r:embed="rId3">
            <a:extLst>
              <a:ext uri="{28A0092B-C50C-407E-A947-70E740481C1C}">
                <a14:useLocalDpi xmlns:a14="http://schemas.microsoft.com/office/drawing/2010/main" val="0"/>
              </a:ext>
            </a:extLst>
          </a:blip>
          <a:srcRect l="2909" t="3922" r="2763" b="4612"/>
          <a:stretch/>
        </p:blipFill>
        <p:spPr>
          <a:xfrm>
            <a:off x="197593" y="2895600"/>
            <a:ext cx="5224411" cy="3554569"/>
          </a:xfrm>
          <a:prstGeom prst="rect">
            <a:avLst/>
          </a:prstGeom>
        </p:spPr>
      </p:pic>
      <p:sp>
        <p:nvSpPr>
          <p:cNvPr id="9" name="Text Placeholder 2"/>
          <p:cNvSpPr>
            <a:spLocks noGrp="1"/>
          </p:cNvSpPr>
          <p:nvPr>
            <p:ph type="body" sz="quarter" idx="11" hasCustomPrompt="1"/>
          </p:nvPr>
        </p:nvSpPr>
        <p:spPr>
          <a:xfrm>
            <a:off x="5715000" y="4191000"/>
            <a:ext cx="3200400" cy="10668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Title</a:t>
            </a:r>
            <a:endParaRPr lang="en-US" sz="2800" b="0" i="1" dirty="0" smtClean="0">
              <a:solidFill>
                <a:srgbClr val="084A9C"/>
              </a:solidFill>
            </a:endParaRPr>
          </a:p>
        </p:txBody>
      </p:sp>
    </p:spTree>
    <p:extLst>
      <p:ext uri="{BB962C8B-B14F-4D97-AF65-F5344CB8AC3E}">
        <p14:creationId xmlns:p14="http://schemas.microsoft.com/office/powerpoint/2010/main" val="4712777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dirty="0" smtClean="0"/>
              <a:t>May 2016</a:t>
            </a:r>
            <a:endParaRPr lang="en-US" dirty="0"/>
          </a:p>
        </p:txBody>
      </p:sp>
      <p:sp>
        <p:nvSpPr>
          <p:cNvPr id="5" name="Footer Placeholder 4"/>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536273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smtClean="0"/>
              <a:t>May 2016</a:t>
            </a:r>
            <a:endParaRPr lang="en-US" dirty="0"/>
          </a:p>
        </p:txBody>
      </p:sp>
      <p:sp>
        <p:nvSpPr>
          <p:cNvPr id="5" name="Footer Placeholder 4"/>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702753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dirty="0" smtClean="0"/>
              <a:t>May 2016</a:t>
            </a:r>
            <a:endParaRPr lang="en-US" dirty="0"/>
          </a:p>
        </p:txBody>
      </p:sp>
      <p:sp>
        <p:nvSpPr>
          <p:cNvPr id="5" name="Footer Placeholder 4"/>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20853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206083"/>
            <a:ext cx="3886200" cy="49708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1206083"/>
            <a:ext cx="3886200" cy="49708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lvl1pPr>
              <a:defRPr/>
            </a:lvl1pPr>
          </a:lstStyle>
          <a:p>
            <a:r>
              <a:rPr lang="en-US" dirty="0" smtClean="0"/>
              <a:t>May 2016</a:t>
            </a:r>
            <a:endParaRPr lang="en-US" dirty="0"/>
          </a:p>
        </p:txBody>
      </p:sp>
      <p:sp>
        <p:nvSpPr>
          <p:cNvPr id="6" name="Footer Placeholder 5"/>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8482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dirty="0" smtClean="0"/>
              <a:t>May 2016</a:t>
            </a:r>
            <a:endParaRPr lang="en-US" dirty="0"/>
          </a:p>
        </p:txBody>
      </p:sp>
      <p:sp>
        <p:nvSpPr>
          <p:cNvPr id="8" name="Footer Placeholder 7"/>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2589664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dirty="0" smtClean="0"/>
              <a:t>May 2016</a:t>
            </a:r>
            <a:endParaRPr lang="en-US" dirty="0"/>
          </a:p>
        </p:txBody>
      </p:sp>
      <p:sp>
        <p:nvSpPr>
          <p:cNvPr id="4" name="Footer Placeholder 3"/>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677199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dirty="0" smtClean="0"/>
              <a:t>May 2016</a:t>
            </a:r>
            <a:endParaRPr lang="en-US" dirty="0"/>
          </a:p>
        </p:txBody>
      </p:sp>
      <p:sp>
        <p:nvSpPr>
          <p:cNvPr id="3" name="Footer Placeholder 2"/>
          <p:cNvSpPr>
            <a:spLocks noGrp="1"/>
          </p:cNvSpPr>
          <p:nvPr>
            <p:ph type="ftr" sz="quarter" idx="11"/>
          </p:nvPr>
        </p:nvSpPr>
        <p:spPr/>
        <p:txBody>
          <a:bodyPr/>
          <a:lstStyle>
            <a:lvl1pPr>
              <a:defRPr/>
            </a:lvl1pPr>
          </a:lstStyle>
          <a:p>
            <a:r>
              <a:rPr lang="en-US" dirty="0" smtClean="0"/>
              <a:t>Medicare Getting Started</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094241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4.PNG"/><Relationship Id="rId5" Type="http://schemas.openxmlformats.org/officeDocument/2006/relationships/slideLayout" Target="../slideLayouts/slideLayout7.xml"/><Relationship Id="rId10"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5.PNG"/><Relationship Id="rId4" Type="http://schemas.openxmlformats.org/officeDocument/2006/relationships/slideLayout" Target="../slideLayouts/slideLayout15.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66986" y="2796403"/>
            <a:ext cx="3348364" cy="3380560"/>
          </a:xfrm>
          <a:prstGeom prst="rect">
            <a:avLst/>
          </a:prstGeom>
        </p:spPr>
        <p:txBody>
          <a:bodyPr vert="horz" lIns="91440" tIns="45720" rIns="91440" bIns="45720" rtlCol="0">
            <a:normAutofit/>
          </a:bodyPr>
          <a:lstStyle/>
          <a:p>
            <a:pPr lvl="0"/>
            <a:r>
              <a:rPr lang="en-US" dirty="0" smtClean="0"/>
              <a:t>Click to edit Master text styles</a:t>
            </a:r>
            <a:endParaRPr lang="en-US" dirty="0"/>
          </a:p>
        </p:txBody>
      </p:sp>
    </p:spTree>
    <p:extLst>
      <p:ext uri="{BB962C8B-B14F-4D97-AF65-F5344CB8AC3E}">
        <p14:creationId xmlns:p14="http://schemas.microsoft.com/office/powerpoint/2010/main" val="1929837577"/>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p:txStyles>
    <p:titleStyle>
      <a:lvl1pPr algn="ctr" defTabSz="685800" rtl="0" eaLnBrk="1" latinLnBrk="0" hangingPunct="1">
        <a:lnSpc>
          <a:spcPct val="90000"/>
        </a:lnSpc>
        <a:spcBef>
          <a:spcPct val="0"/>
        </a:spcBef>
        <a:buNone/>
        <a:defRPr sz="3300" b="1" kern="1200">
          <a:solidFill>
            <a:schemeClr val="tx1"/>
          </a:solidFill>
          <a:latin typeface="+mn-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b="1" kern="1200">
          <a:solidFill>
            <a:srgbClr val="084A9C"/>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
            <a:ext cx="7886700" cy="1026694"/>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171074"/>
            <a:ext cx="7886700" cy="5005889"/>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t>Medicare Getting Started</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60A6685-DBF6-4C41-A0CC-AA9EA7A85A20}" type="slidenum">
              <a:rPr lang="en-US" smtClean="0"/>
              <a:t>‹#›</a:t>
            </a:fld>
            <a:endParaRPr lang="en-US" dirty="0"/>
          </a:p>
        </p:txBody>
      </p:sp>
    </p:spTree>
    <p:extLst>
      <p:ext uri="{BB962C8B-B14F-4D97-AF65-F5344CB8AC3E}">
        <p14:creationId xmlns:p14="http://schemas.microsoft.com/office/powerpoint/2010/main" val="198112847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Lst>
  <p:hf hdr="0"/>
  <p:txStyles>
    <p:titleStyle>
      <a:lvl1pPr algn="ctr"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65510" indent="-265510"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467916" indent="-171450"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639366" indent="-169069" algn="l" defTabSz="685800" rtl="0" eaLnBrk="1" latinLnBrk="0" hangingPunct="1">
        <a:lnSpc>
          <a:spcPct val="100000"/>
        </a:lnSpc>
        <a:spcBef>
          <a:spcPts val="600"/>
        </a:spcBef>
        <a:buSzPct val="50000"/>
        <a:buFont typeface="Wingdings" panose="05000000000000000000" pitchFamily="2" charset="2"/>
        <a:buChar char="q"/>
        <a:defRPr sz="2800" i="0" kern="1200">
          <a:solidFill>
            <a:schemeClr val="tx1"/>
          </a:solidFill>
          <a:latin typeface="+mn-lt"/>
          <a:ea typeface="+mn-ea"/>
          <a:cs typeface="+mn-cs"/>
        </a:defRPr>
      </a:lvl3pPr>
      <a:lvl4pPr marL="685800" indent="264319" algn="l" defTabSz="685800" rtl="0" eaLnBrk="1" latinLnBrk="0" hangingPunct="1">
        <a:lnSpc>
          <a:spcPct val="100000"/>
        </a:lnSpc>
        <a:spcBef>
          <a:spcPts val="600"/>
        </a:spcBef>
        <a:buFont typeface="Calibri" panose="020F0502020204030204" pitchFamily="34" charset="0"/>
        <a:buChar char="–"/>
        <a:defRPr sz="2400" i="0" kern="1200">
          <a:solidFill>
            <a:schemeClr val="tx1"/>
          </a:solidFill>
          <a:latin typeface="+mn-lt"/>
          <a:ea typeface="+mn-ea"/>
          <a:cs typeface="+mn-cs"/>
        </a:defRPr>
      </a:lvl4pPr>
      <a:lvl5pPr marL="1153716" indent="-202406" algn="l" defTabSz="685800" rtl="0" eaLnBrk="1" latinLnBrk="0" hangingPunct="1">
        <a:lnSpc>
          <a:spcPct val="100000"/>
        </a:lnSpc>
        <a:spcBef>
          <a:spcPts val="600"/>
        </a:spcBef>
        <a:buFont typeface="Arial" panose="020B0604020202020204" pitchFamily="34" charset="0"/>
        <a:buChar char="•"/>
        <a:defRPr sz="2400" i="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959206"/>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t>Medicare Getting Started</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t>‹#›</a:t>
            </a:fld>
            <a:endParaRPr lang="en-US" dirty="0"/>
          </a:p>
        </p:txBody>
      </p:sp>
      <p:sp>
        <p:nvSpPr>
          <p:cNvPr id="10" name="Text Placeholder 2"/>
          <p:cNvSpPr>
            <a:spLocks noGrp="1"/>
          </p:cNvSpPr>
          <p:nvPr>
            <p:ph type="body" idx="1"/>
          </p:nvPr>
        </p:nvSpPr>
        <p:spPr>
          <a:xfrm>
            <a:off x="628650" y="1090864"/>
            <a:ext cx="7886700" cy="5086100"/>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3882184778"/>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 id="2147483687" r:id="rId8"/>
  </p:sldLayoutIdLst>
  <p:hf hd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265510" indent="-265510"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14350" indent="-21788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779860" indent="-265510"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028700" indent="-220266"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028700" indent="163116"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notesSlide" Target="../notesSlides/notesSlide13.xml"/><Relationship Id="rId4"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notesSlide" Target="../notesSlides/notesSlide28.xml"/><Relationship Id="rId4"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notesSlide" Target="../notesSlides/notesSlide29.xml"/><Relationship Id="rId4"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14.xml"/><Relationship Id="rId4" Type="http://schemas.openxmlformats.org/officeDocument/2006/relationships/image" Target="../media/image17.jp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s://www.medicare.gov/find-a-plan/questions/medigap-home.aspx"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notesSlide" Target="../notesSlides/notesSlide36.xml"/><Relationship Id="rId4"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notesSlide" Target="../notesSlides/notesSlide43.xml"/><Relationship Id="rId4"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notesSlide" Target="../notesSlides/notesSlide44.xml"/><Relationship Id="rId4"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notesSlide" Target="../notesSlides/notesSlide50.xml"/><Relationship Id="rId4"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notesSlide" Target="../notesSlides/notesSlide51.xml"/><Relationship Id="rId4"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notesSlide" Target="../notesSlides/notesSlide58.xml"/><Relationship Id="rId4"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8" Type="http://schemas.openxmlformats.org/officeDocument/2006/relationships/hyperlink" Target="http://www.cms.gov/Outreach-and-Education/Training/CMSNationalTrainingProgram/index.html" TargetMode="External"/><Relationship Id="rId3" Type="http://schemas.openxmlformats.org/officeDocument/2006/relationships/hyperlink" Target="http://medicare.gov/" TargetMode="External"/><Relationship Id="rId7" Type="http://schemas.openxmlformats.org/officeDocument/2006/relationships/hyperlink" Target="http://insurekidsnow.gov/" TargetMode="External"/><Relationship Id="rId2" Type="http://schemas.openxmlformats.org/officeDocument/2006/relationships/notesSlide" Target="../notesSlides/notesSlide62.xml"/><Relationship Id="rId1" Type="http://schemas.openxmlformats.org/officeDocument/2006/relationships/slideLayout" Target="../slideLayouts/slideLayout4.xml"/><Relationship Id="rId6" Type="http://schemas.openxmlformats.org/officeDocument/2006/relationships/hyperlink" Target="https://www.healthcare.gov/" TargetMode="External"/><Relationship Id="rId5" Type="http://schemas.openxmlformats.org/officeDocument/2006/relationships/hyperlink" Target="http://www.socialsecurity.gov/" TargetMode="External"/><Relationship Id="rId4" Type="http://schemas.openxmlformats.org/officeDocument/2006/relationships/hyperlink" Target="http://www.mmedicaid.gov/" TargetMode="External"/><Relationship Id="rId9" Type="http://schemas.openxmlformats.org/officeDocument/2006/relationships/hyperlink" Target="http://www.medicare.gov/contacts/organization-search-criteria.aspx" TargetMode="Externa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notesSlide" Target="../notesSlides/notesSlide64.xml"/><Relationship Id="rId1" Type="http://schemas.openxmlformats.org/officeDocument/2006/relationships/slideLayout" Target="../slideLayouts/slideLayout12.xml"/><Relationship Id="rId4" Type="http://schemas.openxmlformats.org/officeDocument/2006/relationships/hyperlink" Target="https://www.cms.gov/Outreach-and-Education/Training/CMSNationalTrainingProgram/index.html"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2.xml"/><Relationship Id="rId5" Type="http://schemas.openxmlformats.org/officeDocument/2006/relationships/image" Target="../media/image12.jp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hyperlink" Target="https://www.ssa.gov/"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descr="Rectángulo amarillo&#10;" title="Rectángulo amarillo"/>
          <p:cNvSpPr>
            <a:spLocks noGrp="1"/>
          </p:cNvSpPr>
          <p:nvPr>
            <p:ph type="title"/>
          </p:nvPr>
        </p:nvSpPr>
        <p:spPr>
          <a:xfrm>
            <a:off x="0" y="1384663"/>
            <a:ext cx="9144000" cy="1066800"/>
          </a:xfrm>
          <a:solidFill>
            <a:srgbClr val="FFD004"/>
          </a:solidFill>
        </p:spPr>
        <p:txBody>
          <a:bodyPr anchor="ctr" anchorCtr="1"/>
          <a:lstStyle/>
          <a:p>
            <a:r>
              <a:t/>
            </a:r>
            <a:br/>
            <a:endParaRPr lang="es-US" sz="3400" dirty="0">
              <a:solidFill>
                <a:schemeClr val="tx1"/>
              </a:solidFill>
            </a:endParaRPr>
          </a:p>
        </p:txBody>
      </p:sp>
      <p:sp>
        <p:nvSpPr>
          <p:cNvPr id="4" name="TextBox 3"/>
          <p:cNvSpPr txBox="1"/>
          <p:nvPr/>
        </p:nvSpPr>
        <p:spPr>
          <a:xfrm>
            <a:off x="1075871" y="1317898"/>
            <a:ext cx="6992257" cy="1200329"/>
          </a:xfrm>
          <a:prstGeom prst="rect">
            <a:avLst/>
          </a:prstGeom>
          <a:noFill/>
        </p:spPr>
        <p:txBody>
          <a:bodyPr wrap="square" rtlCol="0">
            <a:spAutoFit/>
          </a:bodyPr>
          <a:lstStyle/>
          <a:p>
            <a:pPr algn="ctr"/>
            <a:r>
              <a:rPr lang="en-US" sz="3600" b="1" dirty="0" smtClean="0">
                <a:latin typeface="Calibri" panose="020F0502020204030204" pitchFamily="34" charset="0"/>
              </a:rPr>
              <a:t>Programa de Capacitación Nacional 2016</a:t>
            </a:r>
            <a:endParaRPr lang="es-US" sz="3600" b="1" dirty="0">
              <a:latin typeface="Calibri" panose="020F0502020204030204" pitchFamily="34" charset="0"/>
            </a:endParaRPr>
          </a:p>
        </p:txBody>
      </p:sp>
      <p:sp>
        <p:nvSpPr>
          <p:cNvPr id="7" name="Subtitle 6"/>
          <p:cNvSpPr>
            <a:spLocks noGrp="1"/>
          </p:cNvSpPr>
          <p:nvPr>
            <p:ph type="body" sz="quarter" idx="10"/>
          </p:nvPr>
        </p:nvSpPr>
        <p:spPr>
          <a:xfrm>
            <a:off x="5411269" y="3381686"/>
            <a:ext cx="3186691" cy="1143000"/>
          </a:xfrm>
        </p:spPr>
        <p:txBody>
          <a:bodyPr>
            <a:noAutofit/>
          </a:bodyPr>
          <a:lstStyle/>
          <a:p>
            <a:r>
              <a:rPr lang="en-US" i="0" dirty="0" smtClean="0"/>
              <a:t>Módulo 0</a:t>
            </a:r>
          </a:p>
          <a:p>
            <a:pPr algn="r"/>
            <a:endParaRPr lang="es-US" sz="2800" i="0" dirty="0" smtClean="0"/>
          </a:p>
        </p:txBody>
      </p:sp>
      <p:sp>
        <p:nvSpPr>
          <p:cNvPr id="3" name="Text Placeholder 2"/>
          <p:cNvSpPr>
            <a:spLocks noGrp="1"/>
          </p:cNvSpPr>
          <p:nvPr>
            <p:ph type="body" sz="quarter" idx="11"/>
          </p:nvPr>
        </p:nvSpPr>
        <p:spPr>
          <a:xfrm>
            <a:off x="5411269" y="4724400"/>
            <a:ext cx="3657600" cy="1066800"/>
          </a:xfrm>
        </p:spPr>
        <p:txBody>
          <a:bodyPr>
            <a:normAutofit/>
          </a:bodyPr>
          <a:lstStyle/>
          <a:p>
            <a:r>
              <a:rPr dirty="0" smtClean="0"/>
              <a:t>Introducción a Medicare</a:t>
            </a:r>
            <a:endParaRPr lang="es-US" i="0" dirty="0"/>
          </a:p>
          <a:p>
            <a:endParaRPr lang="es-US" dirty="0"/>
          </a:p>
        </p:txBody>
      </p:sp>
      <p:sp>
        <p:nvSpPr>
          <p:cNvPr id="2" name="Rectangle 1" descr="Rectángulo azul&#10;" title="Rectángulo azul"/>
          <p:cNvSpPr/>
          <p:nvPr/>
        </p:nvSpPr>
        <p:spPr>
          <a:xfrm>
            <a:off x="0" y="2451463"/>
            <a:ext cx="9144000" cy="108857"/>
          </a:xfrm>
          <a:prstGeom prst="rect">
            <a:avLst/>
          </a:prstGeom>
          <a:solidFill>
            <a:srgbClr val="084A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dirty="0"/>
          </a:p>
        </p:txBody>
      </p:sp>
    </p:spTree>
    <p:extLst>
      <p:ext uri="{BB962C8B-B14F-4D97-AF65-F5344CB8AC3E}">
        <p14:creationId xmlns:p14="http://schemas.microsoft.com/office/powerpoint/2010/main" val="76878519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26694"/>
          </a:xfrm>
        </p:spPr>
        <p:txBody>
          <a:bodyPr>
            <a:normAutofit fontScale="90000"/>
          </a:bodyPr>
          <a:lstStyle/>
          <a:p>
            <a:r>
              <a:t/>
            </a:r>
            <a:br/>
            <a:r>
              <a:rPr lang="en-US" sz="4000" dirty="0" smtClean="0"/>
              <a:t>Más información sobre inscripción durante el Período de Inscripción Inicial (IEP)</a:t>
            </a:r>
            <a:r>
              <a:t/>
            </a:r>
            <a:br/>
            <a:endParaRPr lang="es-US" dirty="0"/>
          </a:p>
        </p:txBody>
      </p:sp>
      <p:sp>
        <p:nvSpPr>
          <p:cNvPr id="3" name="Content Placeholder 2"/>
          <p:cNvSpPr>
            <a:spLocks noGrp="1"/>
          </p:cNvSpPr>
          <p:nvPr>
            <p:ph idx="1"/>
          </p:nvPr>
        </p:nvSpPr>
        <p:spPr>
          <a:xfrm>
            <a:off x="192505" y="1038722"/>
            <a:ext cx="8746958" cy="5005889"/>
          </a:xfrm>
        </p:spPr>
        <p:txBody>
          <a:bodyPr/>
          <a:lstStyle/>
          <a:p>
            <a:pPr lvl="0"/>
            <a:r>
              <a:rPr lang="en-US" sz="3000" dirty="0" smtClean="0"/>
              <a:t>Debe pagar una prima mensual por cobertura.</a:t>
            </a:r>
          </a:p>
          <a:p>
            <a:pPr lvl="0"/>
            <a:r>
              <a:rPr lang="en-US" sz="3000" dirty="0" smtClean="0"/>
              <a:t>La cobertura comenzará según cuándo se inscriba:</a:t>
            </a:r>
          </a:p>
          <a:p>
            <a:pPr lvl="1"/>
            <a:r>
              <a:rPr lang="en-US" sz="2400" dirty="0" smtClean="0"/>
              <a:t>Si se inscribe antes del mes en que cumple 65 años, la cobertura comenzará el mes en que cumple los 65.</a:t>
            </a:r>
          </a:p>
          <a:p>
            <a:pPr lvl="1"/>
            <a:r>
              <a:rPr lang="en-US" sz="2400" dirty="0" smtClean="0"/>
              <a:t>Si se inscribe el mes en que cumple 65 años, la cobertura comenzará el mes siguiente.</a:t>
            </a:r>
          </a:p>
          <a:p>
            <a:pPr lvl="1"/>
            <a:r>
              <a:rPr lang="en-US" sz="2400" dirty="0" smtClean="0"/>
              <a:t>Si se inscribe los últimos 3 meses del IEP, la cobertura no comenzará por unos 2 o 3 meses.</a:t>
            </a:r>
          </a:p>
          <a:p>
            <a:pPr marL="0" indent="0">
              <a:buNone/>
            </a:pPr>
            <a:r>
              <a:rPr lang="en-US" sz="3000" b="1" dirty="0" smtClean="0"/>
              <a:t>NOTA: </a:t>
            </a:r>
            <a:r>
              <a:rPr lang="en-US" sz="3000" dirty="0" smtClean="0"/>
              <a:t>Si es elegible para la Parte A sin prima, puede inscribirse en esta cuando lo desee después de que comience el IEP.</a:t>
            </a:r>
          </a:p>
          <a:p>
            <a:endParaRPr lang="es-US" dirty="0"/>
          </a:p>
        </p:txBody>
      </p:sp>
      <p:sp>
        <p:nvSpPr>
          <p:cNvPr id="8" name="Date Placeholder 7"/>
          <p:cNvSpPr>
            <a:spLocks noGrp="1"/>
          </p:cNvSpPr>
          <p:nvPr>
            <p:ph type="dt" sz="half" idx="10"/>
          </p:nvPr>
        </p:nvSpPr>
        <p:spPr/>
        <p:txBody>
          <a:bodyPr/>
          <a:lstStyle/>
          <a:p>
            <a:r>
              <a:rPr dirty="0" smtClean="0"/>
              <a:t>Mayo de 2016</a:t>
            </a:r>
            <a:endParaRPr lang="es-US" dirty="0"/>
          </a:p>
        </p:txBody>
      </p:sp>
      <p:sp>
        <p:nvSpPr>
          <p:cNvPr id="10" name="Footer Placeholder 9"/>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3690347232"/>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t/>
            </a:r>
            <a:br/>
            <a:r>
              <a:rPr lang="en-US" sz="4000" dirty="0" smtClean="0"/>
              <a:t>Período de Inscripción General (GEP)</a:t>
            </a:r>
            <a:r>
              <a:t/>
            </a:r>
            <a:br/>
            <a:endParaRPr lang="es-US" sz="4000" dirty="0"/>
          </a:p>
        </p:txBody>
      </p:sp>
      <p:sp>
        <p:nvSpPr>
          <p:cNvPr id="3" name="Content Placeholder 2"/>
          <p:cNvSpPr>
            <a:spLocks noGrp="1"/>
          </p:cNvSpPr>
          <p:nvPr>
            <p:ph idx="1"/>
          </p:nvPr>
        </p:nvSpPr>
        <p:spPr>
          <a:xfrm>
            <a:off x="314324" y="1187116"/>
            <a:ext cx="8829675" cy="5037974"/>
          </a:xfrm>
        </p:spPr>
        <p:txBody>
          <a:bodyPr/>
          <a:lstStyle/>
          <a:p>
            <a:r>
              <a:rPr sz="3000" dirty="0" smtClean="0"/>
              <a:t>Para quienes no se hayan inscripto a la Parte B (o Parte A con prima) durante su Período de Inscripción Inicial.</a:t>
            </a:r>
          </a:p>
          <a:p>
            <a:r>
              <a:rPr sz="3000" dirty="0" smtClean="0"/>
              <a:t>Transcurre desde el 1 de enero hasta el 31 de marzo, anualmente.</a:t>
            </a:r>
          </a:p>
          <a:p>
            <a:pPr lvl="1"/>
            <a:r>
              <a:rPr sz="2200" dirty="0" smtClean="0"/>
              <a:t>La cobertura comienza el 1 de julio.</a:t>
            </a:r>
          </a:p>
          <a:p>
            <a:r>
              <a:rPr sz="3000" dirty="0" smtClean="0"/>
              <a:t>Es posible que deba pagar una multa.</a:t>
            </a:r>
          </a:p>
          <a:p>
            <a:pPr lvl="1"/>
            <a:r>
              <a:rPr sz="2200" dirty="0" smtClean="0"/>
              <a:t>10% por el doble de la cantidad de años durante los cuales no tuvo Parte A</a:t>
            </a:r>
          </a:p>
          <a:p>
            <a:pPr lvl="1"/>
            <a:r>
              <a:rPr sz="2200" dirty="0" smtClean="0"/>
              <a:t>10 % por cada 12 meses completos que haya pasado como elegible, pero que no se haya inscripto en la Parte B mientras tenga la Parte B.</a:t>
            </a:r>
          </a:p>
          <a:p>
            <a:pPr lvl="1"/>
            <a:endParaRPr lang="es-US" dirty="0"/>
          </a:p>
        </p:txBody>
      </p:sp>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p>
        </p:txBody>
      </p:sp>
    </p:spTree>
    <p:extLst>
      <p:ext uri="{BB962C8B-B14F-4D97-AF65-F5344CB8AC3E}">
        <p14:creationId xmlns:p14="http://schemas.microsoft.com/office/powerpoint/2010/main" val="1084451093"/>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dirty="0" smtClean="0"/>
              <a:t>Prima de la Parte A y Parte B </a:t>
            </a:r>
            <a:r>
              <a:t/>
            </a:r>
            <a:br/>
            <a:r>
              <a:rPr dirty="0" smtClean="0"/>
              <a:t>Período de Inscripción Especial (SEP)</a:t>
            </a:r>
            <a:endParaRPr lang="es-US" dirty="0"/>
          </a:p>
        </p:txBody>
      </p:sp>
      <p:sp>
        <p:nvSpPr>
          <p:cNvPr id="3" name="Content Placeholder 2"/>
          <p:cNvSpPr>
            <a:spLocks noGrp="1"/>
          </p:cNvSpPr>
          <p:nvPr>
            <p:ph idx="1"/>
          </p:nvPr>
        </p:nvSpPr>
        <p:spPr>
          <a:xfrm>
            <a:off x="628649" y="1188578"/>
            <a:ext cx="8303079" cy="5005889"/>
          </a:xfrm>
        </p:spPr>
        <p:txBody>
          <a:bodyPr/>
          <a:lstStyle/>
          <a:p>
            <a:r>
              <a:rPr sz="2900" dirty="0" smtClean="0"/>
              <a:t>La mayoría de las personas no califican para un SEP.</a:t>
            </a:r>
          </a:p>
          <a:p>
            <a:r>
              <a:rPr sz="3000" dirty="0" smtClean="0"/>
              <a:t>Debe contar con cobertura de plan de salud grupal según el empleo actual y activo suyo o de su cónyuge.</a:t>
            </a:r>
          </a:p>
          <a:p>
            <a:r>
              <a:rPr sz="3000" dirty="0" smtClean="0"/>
              <a:t>Puede inscribirse: </a:t>
            </a:r>
          </a:p>
          <a:p>
            <a:pPr lvl="1"/>
            <a:r>
              <a:rPr sz="2600" dirty="0" smtClean="0"/>
              <a:t>En cualquier momento mientras esté cubierto por el plan de salud grupal, o</a:t>
            </a:r>
          </a:p>
          <a:p>
            <a:pPr lvl="1"/>
            <a:r>
              <a:rPr sz="2600" dirty="0" smtClean="0"/>
              <a:t>dentro de los 8 meses de perdida la cobertura o el empleo actual, lo que suceda primero.</a:t>
            </a:r>
          </a:p>
          <a:p>
            <a:pPr lvl="2"/>
            <a:r>
              <a:rPr lang="en-US" sz="2200" dirty="0" smtClean="0"/>
              <a:t>Las coberturas para jubilados y COBRA no se consideran empleo activo.</a:t>
            </a:r>
            <a:endParaRPr lang="es-US" sz="2200" dirty="0"/>
          </a:p>
        </p:txBody>
      </p:sp>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p>
        </p:txBody>
      </p:sp>
    </p:spTree>
    <p:extLst>
      <p:ext uri="{BB962C8B-B14F-4D97-AF65-F5344CB8AC3E}">
        <p14:creationId xmlns:p14="http://schemas.microsoft.com/office/powerpoint/2010/main" val="1006559903"/>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298164" y="1361316"/>
            <a:ext cx="6049618" cy="959206"/>
          </a:xfrm>
        </p:spPr>
        <p:txBody>
          <a:bodyPr/>
          <a:lstStyle/>
          <a:p>
            <a:pPr marL="0" indent="0" algn="l"/>
            <a:r>
              <a:rPr lang="en-US" sz="3200" b="0" dirty="0">
                <a:solidFill>
                  <a:schemeClr val="tx1"/>
                </a:solidFill>
                <a:latin typeface="Calibri" pitchFamily="34" charset="0"/>
              </a:rPr>
              <a:t>¿Por qué es importante su Período de Inscripción Inicial de Medicare?</a:t>
            </a:r>
          </a:p>
        </p:txBody>
      </p:sp>
      <p:sp>
        <p:nvSpPr>
          <p:cNvPr id="3" name="TPAnswers"/>
          <p:cNvSpPr>
            <a:spLocks noGrp="1"/>
          </p:cNvSpPr>
          <p:nvPr>
            <p:ph type="body" idx="1"/>
            <p:custDataLst>
              <p:tags r:id="rId2"/>
            </p:custDataLst>
          </p:nvPr>
        </p:nvSpPr>
        <p:spPr>
          <a:xfrm>
            <a:off x="457199" y="2513955"/>
            <a:ext cx="5108714" cy="4035865"/>
          </a:xfrm>
        </p:spPr>
        <p:txBody>
          <a:bodyPr>
            <a:normAutofit fontScale="92500" lnSpcReduction="10000"/>
          </a:bodyPr>
          <a:lstStyle/>
          <a:p>
            <a:pPr marL="514350" indent="-514350">
              <a:buFont typeface="Wingdings" panose="05000000000000000000" pitchFamily="2" charset="2"/>
              <a:buAutoNum type="alphaLcPeriod"/>
            </a:pPr>
            <a:r>
              <a:rPr sz="3000" dirty="0" smtClean="0"/>
              <a:t>Si no cumple con las fechas límite para la inscripción podrían aplicarle multas</a:t>
            </a:r>
          </a:p>
          <a:p>
            <a:pPr marL="514350" indent="-514350">
              <a:buFont typeface="Wingdings" panose="05000000000000000000" pitchFamily="2" charset="2"/>
              <a:buAutoNum type="alphaLcPeriod"/>
            </a:pPr>
            <a:r>
              <a:rPr sz="3000" dirty="0" smtClean="0"/>
              <a:t>Es su primera oportunidad de inscribirse en Medicare </a:t>
            </a:r>
          </a:p>
          <a:p>
            <a:pPr marL="514350" indent="-514350">
              <a:buFont typeface="Wingdings" panose="05000000000000000000" pitchFamily="2" charset="2"/>
              <a:buAutoNum type="alphaLcPeriod"/>
            </a:pPr>
            <a:r>
              <a:rPr sz="3000" dirty="0" smtClean="0"/>
              <a:t>El momento en que se inscribe determina cuándo comienza su cobertura</a:t>
            </a:r>
          </a:p>
          <a:p>
            <a:pPr marL="514350" indent="-514350">
              <a:buFont typeface="Wingdings" panose="05000000000000000000" pitchFamily="2" charset="2"/>
              <a:buAutoNum type="alphaLcPeriod"/>
            </a:pPr>
            <a:r>
              <a:rPr sz="3000" dirty="0" smtClean="0"/>
              <a:t>Todas las anteriores</a:t>
            </a:r>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13</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1" descr="d. Todas las anteriores" title="Compruebe su conocimiento: pregunta 1"/>
          <p:cNvSpPr txBox="1">
            <a:spLocks/>
          </p:cNvSpPr>
          <p:nvPr/>
        </p:nvSpPr>
        <p:spPr>
          <a:xfrm>
            <a:off x="0" y="11341"/>
            <a:ext cx="9144000" cy="959206"/>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sz="3400" dirty="0" smtClean="0"/>
              <a:t>Compruebe su conocimiento: pregunta 1</a:t>
            </a:r>
            <a:endParaRPr lang="es-US" sz="3400" dirty="0"/>
          </a:p>
        </p:txBody>
      </p:sp>
      <p:sp>
        <p:nvSpPr>
          <p:cNvPr id="9" name="CAI1" descr="d. Todas las anteriores" title="Compruebe su conocimiento: pregunta 1"/>
          <p:cNvSpPr/>
          <p:nvPr>
            <p:custDataLst>
              <p:tags r:id="rId3"/>
            </p:custDataLst>
          </p:nvPr>
        </p:nvSpPr>
        <p:spPr>
          <a:xfrm>
            <a:off x="508928" y="5822951"/>
            <a:ext cx="3748746" cy="533400"/>
          </a:xfrm>
          <a:prstGeom prst="roundRect">
            <a:avLst/>
          </a:prstGeom>
          <a:noFill/>
          <a:ln w="254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96538259"/>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Decisión: ¿Cómo deseo obtener &#10;mi Cobertura Medicare?" title="Decisión: ¿Cómo deseo obtener &#10;mi Cobertura Medicare?"/>
          <p:cNvSpPr>
            <a:spLocks noGrp="1"/>
          </p:cNvSpPr>
          <p:nvPr>
            <p:ph type="title"/>
          </p:nvPr>
        </p:nvSpPr>
        <p:spPr>
          <a:xfrm>
            <a:off x="0" y="1"/>
            <a:ext cx="9144000" cy="1026694"/>
          </a:xfrm>
        </p:spPr>
        <p:txBody>
          <a:bodyPr>
            <a:noAutofit/>
          </a:bodyPr>
          <a:lstStyle/>
          <a:p>
            <a:r>
              <a:rPr dirty="0" smtClean="0"/>
              <a:t>Decisión: ¿Cómo deseo obtener </a:t>
            </a:r>
            <a:r>
              <a:t/>
            </a:r>
            <a:br/>
            <a:r>
              <a:rPr dirty="0" smtClean="0"/>
              <a:t>mi Cobertura Medicare?</a:t>
            </a:r>
            <a:endParaRPr lang="es-US" dirty="0"/>
          </a:p>
        </p:txBody>
      </p:sp>
      <p:sp>
        <p:nvSpPr>
          <p:cNvPr id="3" name="Content Placeholder 2" descr="¿Medicare Original o Medicare Advantage?&#10;¿Debo elegir la Parte A y la Parte B? ¿Cuándo?&#10;¿Necesito una póliza Medigap?&#10;¿Qué sucede con la Parte D?&#10;¿Qué debo hacer si no me jubilo a los 65?&#10;" title="Lista de preguntas que debe hacerse para decidir cómo quiere obtener su cobertura Medicare"/>
          <p:cNvSpPr>
            <a:spLocks noGrp="1"/>
          </p:cNvSpPr>
          <p:nvPr>
            <p:ph idx="1"/>
          </p:nvPr>
        </p:nvSpPr>
        <p:spPr/>
        <p:txBody>
          <a:bodyPr/>
          <a:lstStyle/>
          <a:p>
            <a:r>
              <a:rPr dirty="0" smtClean="0"/>
              <a:t>¿Medicare Original o Medicare Advantage?</a:t>
            </a:r>
          </a:p>
          <a:p>
            <a:r>
              <a:rPr dirty="0" smtClean="0"/>
              <a:t>¿Debo elegir la Parte A y la Parte B? ¿Cuándo?</a:t>
            </a:r>
          </a:p>
          <a:p>
            <a:r>
              <a:rPr dirty="0" smtClean="0"/>
              <a:t>¿Necesito una póliza Medigap?</a:t>
            </a:r>
          </a:p>
          <a:p>
            <a:r>
              <a:rPr dirty="0" smtClean="0"/>
              <a:t>¿Qué sucede con la Parte D?</a:t>
            </a:r>
          </a:p>
          <a:p>
            <a:r>
              <a:rPr dirty="0" smtClean="0"/>
              <a:t>¿Qué debo hacer si no </a:t>
            </a:r>
          </a:p>
          <a:p>
            <a:pPr marL="292100" indent="0">
              <a:buNone/>
            </a:pPr>
            <a:r>
              <a:rPr dirty="0" smtClean="0"/>
              <a:t>me jubilo a los 65?</a:t>
            </a:r>
          </a:p>
          <a:p>
            <a:pPr marL="0" indent="0">
              <a:buNone/>
            </a:pPr>
            <a:endParaRPr lang="es-US" dirty="0"/>
          </a:p>
        </p:txBody>
      </p:sp>
      <p:grpSp>
        <p:nvGrpSpPr>
          <p:cNvPr id="4" name="Group 3" descr="Imagen que muestra un lápiz haciendo un círculo alrededor de la &quot;Y&quot; para sí y alrededor de la &quot;N&quot; para No, maybe?" title="Imagen que muestra un lápiz haciendo un círculo alrededor de la &quot;Y&quot; para sí y alrededor de la &quot;N&quot; para No, maybe?"/>
          <p:cNvGrpSpPr/>
          <p:nvPr/>
        </p:nvGrpSpPr>
        <p:grpSpPr>
          <a:xfrm>
            <a:off x="6692379" y="2226469"/>
            <a:ext cx="2588782" cy="2249357"/>
            <a:chOff x="5870869" y="3852211"/>
            <a:chExt cx="3315738" cy="2094878"/>
          </a:xfrm>
        </p:grpSpPr>
        <p:pic>
          <p:nvPicPr>
            <p:cNvPr id="3074" name="Picture 2" descr="Lápiz y papel con Yes No Maybe " title="Imagen de Yes, No o Maybe?"/>
            <p:cNvPicPr>
              <a:picLocks noChangeAspect="1" noChangeArrowheads="1"/>
            </p:cNvPicPr>
            <p:nvPr/>
          </p:nvPicPr>
          <p:blipFill rotWithShape="1">
            <a:blip r:embed="rId3" cstate="print"/>
            <a:srcRect l="6575" t="22647" b="13674"/>
            <a:stretch/>
          </p:blipFill>
          <p:spPr bwMode="auto">
            <a:xfrm>
              <a:off x="5870869" y="3852211"/>
              <a:ext cx="2962370" cy="2094878"/>
            </a:xfrm>
            <a:prstGeom prst="rect">
              <a:avLst/>
            </a:prstGeom>
            <a:noFill/>
          </p:spPr>
        </p:pic>
        <p:sp>
          <p:nvSpPr>
            <p:cNvPr id="13" name="TextBox 12" descr="maybe?" title="Maybe?"/>
            <p:cNvSpPr txBox="1"/>
            <p:nvPr/>
          </p:nvSpPr>
          <p:spPr>
            <a:xfrm rot="19682574">
              <a:off x="7087878" y="5268616"/>
              <a:ext cx="2098729" cy="472955"/>
            </a:xfrm>
            <a:prstGeom prst="rect">
              <a:avLst/>
            </a:prstGeom>
            <a:noFill/>
          </p:spPr>
          <p:txBody>
            <a:bodyPr wrap="square" rtlCol="0">
              <a:spAutoFit/>
            </a:bodyPr>
            <a:lstStyle/>
            <a:p>
              <a:r>
                <a:rPr lang="en-US" sz="2700" b="1" dirty="0">
                  <a:solidFill>
                    <a:schemeClr val="bg2">
                      <a:lumMod val="50000"/>
                    </a:schemeClr>
                  </a:solidFill>
                  <a:latin typeface="Bradley Hand ITC" pitchFamily="66" charset="0"/>
                </a:rPr>
                <a:t>Maybe?</a:t>
              </a:r>
            </a:p>
          </p:txBody>
        </p:sp>
      </p:grpSp>
      <p:sp>
        <p:nvSpPr>
          <p:cNvPr id="10" name="Date Placeholder 9"/>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1819641917"/>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Medicare Original Parte A: Cobertura de seguro de hospital" title="Medicare Original Parte A: Cobertura de seguro de hospital"/>
          <p:cNvSpPr>
            <a:spLocks noGrp="1"/>
          </p:cNvSpPr>
          <p:nvPr>
            <p:ph type="title"/>
          </p:nvPr>
        </p:nvSpPr>
        <p:spPr>
          <a:xfrm>
            <a:off x="0" y="1"/>
            <a:ext cx="9144000" cy="1026694"/>
          </a:xfrm>
        </p:spPr>
        <p:txBody>
          <a:bodyPr>
            <a:noAutofit/>
          </a:bodyPr>
          <a:lstStyle/>
          <a:p>
            <a:r>
              <a:rPr dirty="0" smtClean="0"/>
              <a:t>Medicare Original </a:t>
            </a:r>
            <a:r>
              <a:t/>
            </a:r>
            <a:br/>
            <a:r>
              <a:rPr dirty="0" smtClean="0"/>
              <a:t>Parte A: Cobertura de seguro de hospital</a:t>
            </a:r>
            <a:endParaRPr lang="es-US" dirty="0"/>
          </a:p>
        </p:txBody>
      </p:sp>
      <p:sp>
        <p:nvSpPr>
          <p:cNvPr id="3" name="Content Placeholder 2" descr="La Parte A, seguro de hospital, ayuda a cubrir&#10;Cuidados en internación&#10;Cuidados en un Centro de Enfermería Especializada (SNF en inglés) para pacientes internados&#10;Sangre (internación)&#10;Ciertos servicios no religiosos y no médicos del cuidado de la salud durante la internación en instituciones de cuidado de la salud religiosas no médica (RNHCI en inglés)&#10;Cuidado de la salud en el hogar&#10;Cuidado de hospicio&#10;" title="Lista de cobertura en Medicare Original Parte A: Cobertura de seguro de hospital"/>
          <p:cNvSpPr>
            <a:spLocks noGrp="1"/>
          </p:cNvSpPr>
          <p:nvPr>
            <p:ph idx="1"/>
          </p:nvPr>
        </p:nvSpPr>
        <p:spPr/>
        <p:txBody>
          <a:bodyPr/>
          <a:lstStyle/>
          <a:p>
            <a:r>
              <a:rPr dirty="0" smtClean="0"/>
              <a:t>La Parte A, seguro de hospital, ayuda a cubrir:</a:t>
            </a:r>
          </a:p>
          <a:p>
            <a:pPr lvl="1"/>
            <a:r>
              <a:rPr sz="2400" dirty="0" smtClean="0"/>
              <a:t>Cuidados en internación</a:t>
            </a:r>
          </a:p>
          <a:p>
            <a:pPr lvl="1"/>
            <a:r>
              <a:rPr sz="2400" dirty="0" smtClean="0"/>
              <a:t>Cuidados en un Centro de Enfermería Especializada (SNF en inglés) para pacientes internados</a:t>
            </a:r>
          </a:p>
          <a:p>
            <a:pPr lvl="1"/>
            <a:r>
              <a:rPr sz="2400" dirty="0" smtClean="0"/>
              <a:t>Sangre (internación)</a:t>
            </a:r>
          </a:p>
          <a:p>
            <a:pPr lvl="1"/>
            <a:r>
              <a:rPr sz="2400" dirty="0" smtClean="0"/>
              <a:t>Ciertos servicios no religiosos y no médicos del cuidado de la salud durante la internación en instituciones de cuidado de la salud religiosas no médica (RNHCI en inglés).</a:t>
            </a:r>
          </a:p>
          <a:p>
            <a:pPr lvl="1"/>
            <a:r>
              <a:rPr sz="2400" dirty="0" smtClean="0"/>
              <a:t>Cuidado de la salud en el hogar</a:t>
            </a:r>
          </a:p>
          <a:p>
            <a:pPr lvl="1"/>
            <a:r>
              <a:rPr sz="2400" dirty="0" smtClean="0"/>
              <a:t>Cuidado de hospicio</a:t>
            </a:r>
          </a:p>
          <a:p>
            <a:pPr lvl="1"/>
            <a:endParaRPr lang="es-US" sz="2400" dirty="0" smtClean="0"/>
          </a:p>
        </p:txBody>
      </p:sp>
      <p:pic>
        <p:nvPicPr>
          <p:cNvPr id="9" name="Picture 8" descr="La imagen H mostrará el símbolo de la cobertura hospitalaria de Medicare Parte A" title="La imagen H mostrará el símbolo de cobertura hospitalaria para Medicare Parte A"/>
          <p:cNvPicPr>
            <a:picLocks noChangeAspect="1"/>
          </p:cNvPicPr>
          <p:nvPr/>
        </p:nvPicPr>
        <p:blipFill>
          <a:blip r:embed="rId3" cstate="print">
            <a:duotone>
              <a:prstClr val="black"/>
              <a:schemeClr val="accent1">
                <a:tint val="45000"/>
                <a:satMod val="400000"/>
              </a:schemeClr>
            </a:duotone>
          </a:blip>
          <a:stretch>
            <a:fillRect/>
          </a:stretch>
        </p:blipFill>
        <p:spPr>
          <a:xfrm>
            <a:off x="7613555" y="1353425"/>
            <a:ext cx="672193" cy="672193"/>
          </a:xfrm>
          <a:prstGeom prst="rect">
            <a:avLst/>
          </a:prstGeom>
        </p:spPr>
      </p:pic>
      <p:sp>
        <p:nvSpPr>
          <p:cNvPr id="4" name="Date Placeholder 3"/>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3419059039"/>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dirty="0" smtClean="0"/>
              <a:t>Cómo pagar Medicare Parte A</a:t>
            </a:r>
          </a:p>
        </p:txBody>
      </p:sp>
      <p:sp>
        <p:nvSpPr>
          <p:cNvPr id="24580" name="Rectangle 3"/>
          <p:cNvSpPr>
            <a:spLocks noGrp="1" noChangeArrowheads="1"/>
          </p:cNvSpPr>
          <p:nvPr>
            <p:ph idx="1"/>
          </p:nvPr>
        </p:nvSpPr>
        <p:spPr>
          <a:xfrm>
            <a:off x="192506" y="1026696"/>
            <a:ext cx="8651458" cy="5329655"/>
          </a:xfrm>
        </p:spPr>
        <p:txBody>
          <a:bodyPr>
            <a:normAutofit fontScale="92500" lnSpcReduction="20000"/>
          </a:bodyPr>
          <a:lstStyle/>
          <a:p>
            <a:r>
              <a:rPr dirty="0" smtClean="0"/>
              <a:t>La mayoría de las personas no pagan una prima por la Parte A </a:t>
            </a:r>
          </a:p>
          <a:p>
            <a:pPr lvl="1"/>
            <a:r>
              <a:rPr dirty="0" smtClean="0"/>
              <a:t>Si pagó los impuestos de la Ley de Contribución al Seguro Federal (FICA en inglés) al menos 10 años</a:t>
            </a:r>
          </a:p>
          <a:p>
            <a:r>
              <a:rPr dirty="0" smtClean="0"/>
              <a:t>Si pagó el FICA menos de 10 años puede pagar una prima para obtener la Parte A</a:t>
            </a:r>
          </a:p>
          <a:p>
            <a:r>
              <a:rPr dirty="0" smtClean="0"/>
              <a:t>Es posible que reciba una multa si no se inscribe cuando es elegible por primera vez para la Parte A con prima.</a:t>
            </a:r>
          </a:p>
          <a:p>
            <a:pPr lvl="1"/>
            <a:r>
              <a:rPr dirty="0" smtClean="0"/>
              <a:t>Su prima mensual podría aumentar hasta 10%</a:t>
            </a:r>
          </a:p>
          <a:p>
            <a:pPr lvl="1"/>
            <a:r>
              <a:rPr dirty="0" smtClean="0"/>
              <a:t>Deberá pagar la prima más alta por el doble de la cantidad de años que podría haber tenido la Parte A, pero no se inscribió</a:t>
            </a:r>
          </a:p>
          <a:p>
            <a:endParaRPr lang="es-US" dirty="0" smtClean="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Tree>
    <p:custDataLst>
      <p:tags r:id="rId1"/>
    </p:custDataLst>
    <p:extLst>
      <p:ext uri="{BB962C8B-B14F-4D97-AF65-F5344CB8AC3E}">
        <p14:creationId xmlns:p14="http://schemas.microsoft.com/office/powerpoint/2010/main" val="87455479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a:xfrm>
            <a:off x="-1" y="1"/>
            <a:ext cx="9143999" cy="1026694"/>
          </a:xfrm>
        </p:spPr>
        <p:txBody>
          <a:bodyPr>
            <a:noAutofit/>
          </a:bodyPr>
          <a:lstStyle/>
          <a:p>
            <a:r>
              <a:rPr dirty="0" smtClean="0"/>
              <a:t>Parte A: Lo que paga </a:t>
            </a:r>
            <a:r>
              <a:t/>
            </a:r>
            <a:br/>
            <a:r>
              <a:rPr dirty="0" smtClean="0"/>
              <a:t>en Medicare Original</a:t>
            </a:r>
            <a:endParaRPr lang="es-US" dirty="0"/>
          </a:p>
        </p:txBody>
      </p:sp>
      <p:sp>
        <p:nvSpPr>
          <p:cNvPr id="3" name="Date Placeholder 2"/>
          <p:cNvSpPr>
            <a:spLocks noGrp="1"/>
          </p:cNvSpPr>
          <p:nvPr>
            <p:ph type="dt" sz="half" idx="10"/>
          </p:nvPr>
        </p:nvSpPr>
        <p:spPr>
          <a:xfrm>
            <a:off x="628650" y="6464639"/>
            <a:ext cx="2057400" cy="365125"/>
          </a:xfrm>
        </p:spPr>
        <p:txBody>
          <a:bodyPr/>
          <a:lstStyle/>
          <a:p>
            <a:r>
              <a:rPr dirty="0" smtClean="0"/>
              <a:t>Mayo de 2016</a:t>
            </a:r>
            <a:endParaRPr lang="es-US" dirty="0"/>
          </a:p>
        </p:txBody>
      </p:sp>
      <p:sp>
        <p:nvSpPr>
          <p:cNvPr id="4" name="Footer Placeholder 3"/>
          <p:cNvSpPr>
            <a:spLocks noGrp="1"/>
          </p:cNvSpPr>
          <p:nvPr>
            <p:ph type="ftr" sz="quarter" idx="11"/>
          </p:nvPr>
        </p:nvSpPr>
        <p:spPr>
          <a:xfrm>
            <a:off x="3028950" y="6476671"/>
            <a:ext cx="3086100" cy="365125"/>
          </a:xfrm>
        </p:spPr>
        <p:txBody>
          <a:bodyPr/>
          <a:lstStyle/>
          <a:p>
            <a:r>
              <a:rPr dirty="0" smtClean="0"/>
              <a:t>Introducción a Medicare</a:t>
            </a:r>
            <a:endParaRPr lang="es-US" dirty="0"/>
          </a:p>
        </p:txBody>
      </p:sp>
      <p:graphicFrame>
        <p:nvGraphicFramePr>
          <p:cNvPr id="10" name="Table 9" descr="Internación&#10;$1,184 de deducible y ningún coseguro por los días 1 a 60 de cada período de beneficios &#10;$296 por día para los días 61 a 90 de cada período de beneficios &#10;$592 por &quot;días de reserva de por vida&quot; después del día 90 de cada período de beneficios (y hasta 60 días en toda su vida) &#10;Servicios de salud mental para pacientes internados en hospital psiquiátrico limitado a 190 días de reserva&#10;&#10;&#10;Estadía en Centro de enfermería especializada&#10;$0 por los primeros 20 días de cada período de beneficios &#10;$148 por día para los días 21 a 100 de cada período de beneficios &#10;Todos los costos por cada día después del día 100 en un período de beneficios &#10;&#10;Cuidado de la salud en el hogar&#10;$0 por servicios de cuidado de la salud en el hogar &#10;20 % del monto aprobado por Medicare para equipos médicos duraderos.&#10;"/>
          <p:cNvGraphicFramePr>
            <a:graphicFrameLocks noGrp="1"/>
          </p:cNvGraphicFramePr>
          <p:nvPr>
            <p:extLst>
              <p:ext uri="{D42A27DB-BD31-4B8C-83A1-F6EECF244321}">
                <p14:modId xmlns:p14="http://schemas.microsoft.com/office/powerpoint/2010/main" val="1245652185"/>
              </p:ext>
            </p:extLst>
          </p:nvPr>
        </p:nvGraphicFramePr>
        <p:xfrm>
          <a:off x="0" y="1070809"/>
          <a:ext cx="9143999" cy="5324540"/>
        </p:xfrm>
        <a:graphic>
          <a:graphicData uri="http://schemas.openxmlformats.org/drawingml/2006/table">
            <a:tbl>
              <a:tblPr firstRow="1" bandRow="1">
                <a:tableStyleId>{BC89EF96-8CEA-46FF-86C4-4CE0E7609802}</a:tableStyleId>
              </a:tblPr>
              <a:tblGrid>
                <a:gridCol w="1865514"/>
                <a:gridCol w="7278485"/>
              </a:tblGrid>
              <a:tr h="2505148">
                <a:tc>
                  <a:txBody>
                    <a:bodyPr/>
                    <a:lstStyle/>
                    <a:p>
                      <a:r>
                        <a:rPr lang="en-US" sz="2200" b="1" baseline="0" dirty="0" smtClean="0"/>
                        <a:t>Internación</a:t>
                      </a:r>
                      <a:endParaRPr lang="es-US" sz="2200" b="1" baseline="0" dirty="0" smtClean="0">
                        <a:latin typeface="+mj-lt"/>
                      </a:endParaRPr>
                    </a:p>
                  </a:txBody>
                  <a:tcPr marL="68580" marR="68580" marT="34288" marB="34288"/>
                </a:tc>
                <a:tc>
                  <a:txBody>
                    <a:bodyPr/>
                    <a:lstStyle/>
                    <a:p>
                      <a:pPr marL="342900" indent="-342900">
                        <a:spcAft>
                          <a:spcPts val="300"/>
                        </a:spcAft>
                        <a:buFont typeface="Wingdings" pitchFamily="2" charset="2"/>
                        <a:buChar char="§"/>
                      </a:pPr>
                      <a:r>
                        <a:rPr lang="en-US" sz="1800" b="1" baseline="0" dirty="0" smtClean="0"/>
                        <a:t>$1,288</a:t>
                      </a:r>
                      <a:r>
                        <a:rPr sz="1800" dirty="0"/>
                        <a:t> de deducible y </a:t>
                      </a:r>
                      <a:r>
                        <a:rPr sz="1800" dirty="0" err="1"/>
                        <a:t>ningún</a:t>
                      </a:r>
                      <a:r>
                        <a:rPr sz="1800" dirty="0"/>
                        <a:t> </a:t>
                      </a:r>
                      <a:r>
                        <a:rPr sz="1800" dirty="0" err="1"/>
                        <a:t>coseguro</a:t>
                      </a:r>
                      <a:r>
                        <a:rPr sz="1800" dirty="0"/>
                        <a:t> para los </a:t>
                      </a:r>
                      <a:r>
                        <a:rPr sz="1800" dirty="0" err="1"/>
                        <a:t>días</a:t>
                      </a:r>
                      <a:r>
                        <a:rPr sz="1800" dirty="0"/>
                        <a:t> 1 a 60 de </a:t>
                      </a:r>
                      <a:r>
                        <a:rPr sz="1800" dirty="0" err="1"/>
                        <a:t>cada</a:t>
                      </a:r>
                      <a:r>
                        <a:rPr sz="1800" dirty="0"/>
                        <a:t> </a:t>
                      </a:r>
                      <a:r>
                        <a:rPr sz="1800" dirty="0" err="1"/>
                        <a:t>período</a:t>
                      </a:r>
                      <a:r>
                        <a:rPr sz="1800" dirty="0"/>
                        <a:t> de </a:t>
                      </a:r>
                      <a:r>
                        <a:rPr sz="1800" dirty="0" err="1"/>
                        <a:t>beneficios</a:t>
                      </a:r>
                      <a:r>
                        <a:rPr lang="en-US" sz="1800" b="0" baseline="0" dirty="0" smtClean="0"/>
                        <a:t> </a:t>
                      </a:r>
                    </a:p>
                    <a:p>
                      <a:pPr marL="342900" indent="-342900">
                        <a:spcAft>
                          <a:spcPts val="300"/>
                        </a:spcAft>
                        <a:buFont typeface="Wingdings" pitchFamily="2" charset="2"/>
                        <a:buChar char="§"/>
                      </a:pPr>
                      <a:r>
                        <a:rPr sz="1800" b="1" dirty="0" smtClean="0"/>
                        <a:t>$322</a:t>
                      </a:r>
                      <a:r>
                        <a:rPr sz="1800" dirty="0"/>
                        <a:t> </a:t>
                      </a:r>
                      <a:r>
                        <a:rPr sz="1800" dirty="0" err="1"/>
                        <a:t>por</a:t>
                      </a:r>
                      <a:r>
                        <a:rPr sz="1800" dirty="0"/>
                        <a:t> </a:t>
                      </a:r>
                      <a:r>
                        <a:rPr sz="1800" dirty="0" err="1"/>
                        <a:t>día</a:t>
                      </a:r>
                      <a:r>
                        <a:rPr sz="1800" dirty="0"/>
                        <a:t> para los </a:t>
                      </a:r>
                      <a:r>
                        <a:rPr sz="1800" dirty="0" err="1"/>
                        <a:t>días</a:t>
                      </a:r>
                      <a:r>
                        <a:rPr sz="1800" dirty="0"/>
                        <a:t> 61 a 90 de </a:t>
                      </a:r>
                      <a:r>
                        <a:rPr sz="1800" dirty="0" err="1"/>
                        <a:t>cada</a:t>
                      </a:r>
                      <a:r>
                        <a:rPr sz="1800" dirty="0"/>
                        <a:t> </a:t>
                      </a:r>
                      <a:r>
                        <a:rPr sz="1800" dirty="0" err="1"/>
                        <a:t>período</a:t>
                      </a:r>
                      <a:r>
                        <a:rPr sz="1800" dirty="0"/>
                        <a:t> de </a:t>
                      </a:r>
                      <a:r>
                        <a:rPr sz="1800" dirty="0" err="1"/>
                        <a:t>beneficios</a:t>
                      </a:r>
                      <a:r>
                        <a:rPr lang="en-US" sz="1800" b="0" baseline="0" dirty="0" smtClean="0"/>
                        <a:t> </a:t>
                      </a:r>
                    </a:p>
                    <a:p>
                      <a:pPr marL="342900" indent="-342900">
                        <a:spcAft>
                          <a:spcPts val="300"/>
                        </a:spcAft>
                        <a:buFont typeface="Wingdings" pitchFamily="2" charset="2"/>
                        <a:buChar char="§"/>
                      </a:pPr>
                      <a:r>
                        <a:rPr sz="1800" b="1" dirty="0" smtClean="0"/>
                        <a:t>$644</a:t>
                      </a:r>
                      <a:r>
                        <a:rPr sz="1800" dirty="0"/>
                        <a:t> </a:t>
                      </a:r>
                      <a:r>
                        <a:rPr sz="1800" dirty="0" err="1"/>
                        <a:t>por</a:t>
                      </a:r>
                      <a:r>
                        <a:rPr sz="1800" dirty="0"/>
                        <a:t> "</a:t>
                      </a:r>
                      <a:r>
                        <a:rPr sz="1800" dirty="0" err="1"/>
                        <a:t>día</a:t>
                      </a:r>
                      <a:r>
                        <a:rPr sz="1800" dirty="0"/>
                        <a:t> de </a:t>
                      </a:r>
                      <a:r>
                        <a:rPr sz="1800" dirty="0" err="1"/>
                        <a:t>reserva</a:t>
                      </a:r>
                      <a:r>
                        <a:rPr sz="1800" dirty="0"/>
                        <a:t> de </a:t>
                      </a:r>
                      <a:r>
                        <a:rPr sz="1800" dirty="0" err="1"/>
                        <a:t>por</a:t>
                      </a:r>
                      <a:r>
                        <a:rPr sz="1800" dirty="0"/>
                        <a:t> </a:t>
                      </a:r>
                      <a:r>
                        <a:rPr sz="1800" dirty="0" err="1"/>
                        <a:t>vida</a:t>
                      </a:r>
                      <a:r>
                        <a:rPr sz="1800" dirty="0"/>
                        <a:t>" </a:t>
                      </a:r>
                      <a:r>
                        <a:rPr sz="1800" dirty="0" err="1"/>
                        <a:t>después</a:t>
                      </a:r>
                      <a:r>
                        <a:rPr sz="1800" dirty="0"/>
                        <a:t> del </a:t>
                      </a:r>
                      <a:r>
                        <a:rPr sz="1800" dirty="0" err="1"/>
                        <a:t>día</a:t>
                      </a:r>
                      <a:r>
                        <a:rPr sz="1800" dirty="0"/>
                        <a:t> 90 de </a:t>
                      </a:r>
                      <a:r>
                        <a:rPr sz="1800" dirty="0" err="1"/>
                        <a:t>cada</a:t>
                      </a:r>
                      <a:r>
                        <a:rPr sz="1800" dirty="0"/>
                        <a:t> </a:t>
                      </a:r>
                      <a:r>
                        <a:rPr sz="1800" dirty="0" err="1"/>
                        <a:t>período</a:t>
                      </a:r>
                      <a:r>
                        <a:rPr sz="1800" dirty="0"/>
                        <a:t> de </a:t>
                      </a:r>
                      <a:r>
                        <a:rPr sz="1800" dirty="0" err="1"/>
                        <a:t>beneficios</a:t>
                      </a:r>
                      <a:r>
                        <a:rPr sz="1800" dirty="0"/>
                        <a:t> (hasta 60 </a:t>
                      </a:r>
                      <a:r>
                        <a:rPr sz="1800" dirty="0" err="1"/>
                        <a:t>días</a:t>
                      </a:r>
                      <a:r>
                        <a:rPr sz="1800" dirty="0"/>
                        <a:t> </a:t>
                      </a:r>
                      <a:r>
                        <a:rPr sz="1800" dirty="0" err="1"/>
                        <a:t>durante</a:t>
                      </a:r>
                      <a:r>
                        <a:rPr sz="1800" dirty="0"/>
                        <a:t> </a:t>
                      </a:r>
                      <a:r>
                        <a:rPr sz="1800" dirty="0" err="1"/>
                        <a:t>toda</a:t>
                      </a:r>
                      <a:r>
                        <a:rPr sz="1800" dirty="0"/>
                        <a:t> </a:t>
                      </a:r>
                      <a:r>
                        <a:rPr sz="1800" dirty="0" err="1"/>
                        <a:t>su</a:t>
                      </a:r>
                      <a:r>
                        <a:rPr sz="1800" dirty="0"/>
                        <a:t> </a:t>
                      </a:r>
                      <a:r>
                        <a:rPr sz="1800" dirty="0" err="1"/>
                        <a:t>vida</a:t>
                      </a:r>
                      <a:r>
                        <a:rPr sz="1800" dirty="0"/>
                        <a:t>)</a:t>
                      </a:r>
                      <a:r>
                        <a:rPr lang="en-US" sz="1800" b="0" baseline="0" dirty="0" smtClean="0"/>
                        <a:t> </a:t>
                      </a:r>
                    </a:p>
                    <a:p>
                      <a:pPr marL="342900" indent="-342900">
                        <a:spcAft>
                          <a:spcPts val="300"/>
                        </a:spcAft>
                        <a:buFont typeface="Wingdings" pitchFamily="2" charset="2"/>
                        <a:buChar char="§"/>
                      </a:pPr>
                      <a:r>
                        <a:rPr lang="en-US" sz="1800" b="0" baseline="0" dirty="0" smtClean="0"/>
                        <a:t>Todos los costos para cada día después de los días de reserva de por vida </a:t>
                      </a:r>
                    </a:p>
                    <a:p>
                      <a:pPr marL="342900" indent="-342900">
                        <a:spcAft>
                          <a:spcPts val="300"/>
                        </a:spcAft>
                        <a:buFont typeface="Wingdings" pitchFamily="2" charset="2"/>
                        <a:buChar char="§"/>
                      </a:pPr>
                      <a:r>
                        <a:rPr lang="en-US" sz="1800" b="0" baseline="0" dirty="0" smtClean="0"/>
                        <a:t>Servicios de salud mental para pacientes internados en un hospital psiquiátrico limitados a 190 días en una vida</a:t>
                      </a:r>
                      <a:endParaRPr lang="es-US" sz="1800" b="0" baseline="0" dirty="0" smtClean="0">
                        <a:latin typeface="Minion Pro"/>
                      </a:endParaRPr>
                    </a:p>
                  </a:txBody>
                  <a:tcPr marL="68580" marR="68580" marT="34288" marB="34288"/>
                </a:tc>
              </a:tr>
              <a:tr h="1101717">
                <a:tc>
                  <a:txBody>
                    <a:bodyPr/>
                    <a:lstStyle/>
                    <a:p>
                      <a:r>
                        <a:rPr lang="en-US" sz="2200" b="1" dirty="0" smtClean="0"/>
                        <a:t>Cuidado en un Centro de Enfermería Especializada</a:t>
                      </a:r>
                      <a:endParaRPr lang="es-US" sz="2200" b="1" dirty="0"/>
                    </a:p>
                  </a:txBody>
                  <a:tcPr marL="68580" marR="68580" marT="34288" marB="34288"/>
                </a:tc>
                <a:tc>
                  <a:txBody>
                    <a:bodyPr/>
                    <a:lstStyle/>
                    <a:p>
                      <a:pPr marL="342900" indent="-342900">
                        <a:spcAft>
                          <a:spcPts val="300"/>
                        </a:spcAft>
                        <a:buFont typeface="Wingdings" pitchFamily="2" charset="2"/>
                        <a:buChar char="§"/>
                      </a:pPr>
                      <a:r>
                        <a:rPr lang="en-US" sz="1800" b="1" kern="1200" baseline="0" dirty="0" smtClean="0"/>
                        <a:t>$0</a:t>
                      </a:r>
                      <a:r>
                        <a:rPr lang="en-US" sz="1800" kern="1200" baseline="0" dirty="0" smtClean="0"/>
                        <a:t> los primeros 20 días de cada período de beneficios</a:t>
                      </a:r>
                    </a:p>
                    <a:p>
                      <a:pPr marL="342900" indent="-342900">
                        <a:spcAft>
                          <a:spcPts val="300"/>
                        </a:spcAft>
                        <a:buFont typeface="Wingdings" pitchFamily="2" charset="2"/>
                        <a:buChar char="§"/>
                      </a:pPr>
                      <a:r>
                        <a:rPr lang="en-US" sz="1800" b="1" kern="1200" baseline="0" dirty="0" smtClean="0"/>
                        <a:t>$161 </a:t>
                      </a:r>
                      <a:r>
                        <a:rPr lang="en-US" sz="1800" kern="1200" baseline="0" dirty="0" smtClean="0"/>
                        <a:t>por día para los días 21 a 100 de cada período de beneficios </a:t>
                      </a:r>
                    </a:p>
                    <a:p>
                      <a:pPr marL="342900" indent="-342900">
                        <a:spcAft>
                          <a:spcPts val="300"/>
                        </a:spcAft>
                        <a:buFont typeface="Wingdings" pitchFamily="2" charset="2"/>
                        <a:buChar char="§"/>
                      </a:pPr>
                      <a:r>
                        <a:rPr lang="en-US" sz="1800" kern="1200" baseline="0" dirty="0" smtClean="0"/>
                        <a:t>Todos los costos por cada día después del día 100 en un período de beneficios </a:t>
                      </a:r>
                      <a:endParaRPr lang="es-US" sz="1800" dirty="0"/>
                    </a:p>
                  </a:txBody>
                  <a:tcPr marL="68580" marR="68580" marT="34288" marB="34288"/>
                </a:tc>
              </a:tr>
              <a:tr h="1067921">
                <a:tc>
                  <a:txBody>
                    <a:bodyPr/>
                    <a:lstStyle/>
                    <a:p>
                      <a:r>
                        <a:rPr lang="en-US" sz="2200" b="1" kern="1200" dirty="0" smtClean="0"/>
                        <a:t>Servicios de Cuidado de la salud en el hogar</a:t>
                      </a:r>
                      <a:endParaRPr lang="es-US" sz="2200" b="1" kern="1200" dirty="0">
                        <a:solidFill>
                          <a:schemeClr val="dk1"/>
                        </a:solidFill>
                        <a:latin typeface="+mn-lt"/>
                        <a:ea typeface="+mn-ea"/>
                        <a:cs typeface="+mn-cs"/>
                      </a:endParaRPr>
                    </a:p>
                  </a:txBody>
                  <a:tcPr marL="68580" marR="68580" marT="34288" marB="34288"/>
                </a:tc>
                <a:tc>
                  <a:txBody>
                    <a:bodyPr/>
                    <a:lstStyle/>
                    <a:p>
                      <a:pPr marL="341313" indent="-341313">
                        <a:spcAft>
                          <a:spcPts val="300"/>
                        </a:spcAft>
                        <a:buFont typeface="Wingdings" pitchFamily="2" charset="2"/>
                        <a:buChar char="§"/>
                        <a:tabLst>
                          <a:tab pos="292100" algn="l"/>
                        </a:tabLst>
                      </a:pPr>
                      <a:r>
                        <a:rPr sz="1800" b="1" dirty="0" smtClean="0"/>
                        <a:t>$0</a:t>
                      </a:r>
                      <a:r>
                        <a:rPr sz="1800" dirty="0"/>
                        <a:t> </a:t>
                      </a:r>
                      <a:r>
                        <a:rPr sz="1800" dirty="0" err="1"/>
                        <a:t>por</a:t>
                      </a:r>
                      <a:r>
                        <a:rPr sz="1800" dirty="0"/>
                        <a:t> servicios de </a:t>
                      </a:r>
                      <a:r>
                        <a:rPr sz="1800" dirty="0" err="1"/>
                        <a:t>cuidado</a:t>
                      </a:r>
                      <a:r>
                        <a:rPr sz="1800" dirty="0"/>
                        <a:t> de la </a:t>
                      </a:r>
                      <a:r>
                        <a:rPr sz="1800" dirty="0" err="1"/>
                        <a:t>salud</a:t>
                      </a:r>
                      <a:r>
                        <a:rPr sz="1800" dirty="0"/>
                        <a:t> en el </a:t>
                      </a:r>
                      <a:r>
                        <a:rPr sz="1800" dirty="0" err="1"/>
                        <a:t>hogar</a:t>
                      </a:r>
                      <a:r>
                        <a:rPr lang="en-US" sz="1800" dirty="0" smtClean="0"/>
                        <a:t> </a:t>
                      </a:r>
                    </a:p>
                    <a:p>
                      <a:pPr marL="341313" indent="-341313">
                        <a:spcAft>
                          <a:spcPts val="300"/>
                        </a:spcAft>
                        <a:buFont typeface="Wingdings" pitchFamily="2" charset="2"/>
                        <a:buChar char="§"/>
                        <a:tabLst>
                          <a:tab pos="292100" algn="l"/>
                        </a:tabLst>
                      </a:pPr>
                      <a:r>
                        <a:rPr sz="1800" dirty="0"/>
                        <a:t>20 % del </a:t>
                      </a:r>
                      <a:r>
                        <a:rPr sz="1800" dirty="0" err="1"/>
                        <a:t>monto</a:t>
                      </a:r>
                      <a:r>
                        <a:rPr sz="1800" dirty="0"/>
                        <a:t> </a:t>
                      </a:r>
                      <a:r>
                        <a:rPr sz="1800" dirty="0" err="1"/>
                        <a:t>aprobado</a:t>
                      </a:r>
                      <a:r>
                        <a:rPr sz="1800" dirty="0"/>
                        <a:t> </a:t>
                      </a:r>
                      <a:r>
                        <a:rPr sz="1800" dirty="0" err="1"/>
                        <a:t>por</a:t>
                      </a:r>
                      <a:r>
                        <a:rPr sz="1800" dirty="0"/>
                        <a:t> Medicare para </a:t>
                      </a:r>
                      <a:r>
                        <a:rPr lang="en-US" sz="1800" dirty="0" smtClean="0"/>
                        <a:t>equipo médico duradero</a:t>
                      </a:r>
                      <a:endParaRPr lang="es-US" sz="1800" dirty="0"/>
                    </a:p>
                  </a:txBody>
                  <a:tcPr marL="68580" marR="68580" marT="34288" marB="34288"/>
                </a:tc>
              </a:tr>
            </a:tbl>
          </a:graphicData>
        </a:graphic>
      </p:graphicFrame>
    </p:spTree>
    <p:extLst>
      <p:ext uri="{BB962C8B-B14F-4D97-AF65-F5344CB8AC3E}">
        <p14:creationId xmlns:p14="http://schemas.microsoft.com/office/powerpoint/2010/main" val="3889928144"/>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r>
              <a:rPr dirty="0" smtClean="0"/>
              <a:t>Período de beneficios</a:t>
            </a:r>
          </a:p>
        </p:txBody>
      </p:sp>
      <p:sp>
        <p:nvSpPr>
          <p:cNvPr id="26628" name="Rectangle 3"/>
          <p:cNvSpPr>
            <a:spLocks noGrp="1" noChangeArrowheads="1"/>
          </p:cNvSpPr>
          <p:nvPr>
            <p:ph idx="1"/>
          </p:nvPr>
        </p:nvSpPr>
        <p:spPr>
          <a:xfrm>
            <a:off x="628650" y="1171074"/>
            <a:ext cx="8286750" cy="5005889"/>
          </a:xfrm>
        </p:spPr>
        <p:txBody>
          <a:bodyPr/>
          <a:lstStyle/>
          <a:p>
            <a:r>
              <a:rPr sz="2800" dirty="0" smtClean="0"/>
              <a:t>Mide el uso de los servicios de internación y de centros de enfermería especializada (SNF)</a:t>
            </a:r>
          </a:p>
          <a:p>
            <a:r>
              <a:rPr sz="2800" dirty="0" smtClean="0"/>
              <a:t>Comienza el día en que recibe servicios de internación</a:t>
            </a:r>
          </a:p>
          <a:p>
            <a:pPr lvl="1"/>
            <a:r>
              <a:rPr sz="2600" dirty="0" smtClean="0"/>
              <a:t>En el hospital o SNF</a:t>
            </a:r>
          </a:p>
          <a:p>
            <a:r>
              <a:rPr sz="2800" dirty="0" smtClean="0"/>
              <a:t>Finaliza cuando no haya ingresado al hospital o SNF por 60 días seguidos  </a:t>
            </a:r>
          </a:p>
          <a:p>
            <a:r>
              <a:rPr sz="2800" dirty="0" smtClean="0"/>
              <a:t>Paga un deducible para la Parte A para cada período de beneficios</a:t>
            </a:r>
          </a:p>
          <a:p>
            <a:r>
              <a:rPr sz="2800" dirty="0" smtClean="0"/>
              <a:t>No hay límite para la cantidad de períodos de beneficios que puede tener.</a:t>
            </a:r>
          </a:p>
          <a:p>
            <a:endParaRPr lang="es-US" dirty="0" smtClean="0"/>
          </a:p>
        </p:txBody>
      </p:sp>
      <p:sp>
        <p:nvSpPr>
          <p:cNvPr id="2" name="Date Placeholder 1"/>
          <p:cNvSpPr>
            <a:spLocks noGrp="1"/>
          </p:cNvSpPr>
          <p:nvPr>
            <p:ph type="dt" sz="half" idx="10"/>
          </p:nvPr>
        </p:nvSpPr>
        <p:spPr/>
        <p:txBody>
          <a:bodyPr/>
          <a:lstStyle/>
          <a:p>
            <a:r>
              <a:rPr dirty="0" smtClean="0"/>
              <a:t>Mayo de 2016</a:t>
            </a:r>
            <a:endParaRPr lang="es-US" dirty="0"/>
          </a:p>
        </p:txBody>
      </p:sp>
      <p:sp>
        <p:nvSpPr>
          <p:cNvPr id="3" name="Footer Placeholder 2"/>
          <p:cNvSpPr>
            <a:spLocks noGrp="1"/>
          </p:cNvSpPr>
          <p:nvPr>
            <p:ph type="ftr" sz="quarter" idx="11"/>
          </p:nvPr>
        </p:nvSpPr>
        <p:spPr/>
        <p:txBody>
          <a:bodyPr/>
          <a:lstStyle/>
          <a:p>
            <a:r>
              <a:rPr dirty="0" smtClean="0"/>
              <a:t>Introducción a Medicare</a:t>
            </a:r>
            <a:endParaRPr lang="es-US" dirty="0"/>
          </a:p>
        </p:txBody>
      </p:sp>
    </p:spTree>
    <p:custDataLst>
      <p:tags r:id="rId1"/>
    </p:custDataLst>
    <p:extLst>
      <p:ext uri="{BB962C8B-B14F-4D97-AF65-F5344CB8AC3E}">
        <p14:creationId xmlns:p14="http://schemas.microsoft.com/office/powerpoint/2010/main" val="276769348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3999" cy="1026694"/>
          </a:xfrm>
        </p:spPr>
        <p:txBody>
          <a:bodyPr>
            <a:normAutofit fontScale="90000"/>
          </a:bodyPr>
          <a:lstStyle/>
          <a:p>
            <a:r>
              <a:t/>
            </a:r>
            <a:br/>
            <a:r>
              <a:rPr lang="en-US" sz="4000" dirty="0" smtClean="0"/>
              <a:t>Decisión: ¿Debo inscribirme para la Parte A?</a:t>
            </a:r>
            <a:r>
              <a:t/>
            </a:r>
            <a:br/>
            <a:endParaRPr lang="es-US" sz="4000" dirty="0"/>
          </a:p>
        </p:txBody>
      </p:sp>
      <p:sp>
        <p:nvSpPr>
          <p:cNvPr id="3" name="Content Placeholder 2"/>
          <p:cNvSpPr>
            <a:spLocks noGrp="1"/>
          </p:cNvSpPr>
          <p:nvPr>
            <p:ph idx="1"/>
          </p:nvPr>
        </p:nvSpPr>
        <p:spPr>
          <a:xfrm>
            <a:off x="433136" y="1188578"/>
            <a:ext cx="8710863" cy="5005889"/>
          </a:xfrm>
        </p:spPr>
        <p:txBody>
          <a:bodyPr>
            <a:normAutofit fontScale="92500" lnSpcReduction="10000"/>
          </a:bodyPr>
          <a:lstStyle/>
          <a:p>
            <a:r>
              <a:rPr dirty="0" smtClean="0"/>
              <a:t>Tenga en cuenta lo siguiente</a:t>
            </a:r>
          </a:p>
          <a:p>
            <a:pPr lvl="1"/>
            <a:r>
              <a:rPr dirty="0" smtClean="0"/>
              <a:t>Es gratis para la mayoría de las personas</a:t>
            </a:r>
          </a:p>
          <a:p>
            <a:pPr lvl="1"/>
            <a:r>
              <a:rPr dirty="0" smtClean="0"/>
              <a:t>Puede pagarla si su historial de trabajo no es suficiente</a:t>
            </a:r>
          </a:p>
          <a:p>
            <a:pPr marL="685800" lvl="2" indent="-215900"/>
            <a:r>
              <a:rPr dirty="0" smtClean="0"/>
              <a:t>Puede recibir una multa si se demora</a:t>
            </a:r>
          </a:p>
          <a:p>
            <a:pPr lvl="1"/>
            <a:r>
              <a:rPr dirty="0" smtClean="0"/>
              <a:t>Si usted o su cónyuge trabajan activamente y si tienen cobertura por el plan del empleador</a:t>
            </a:r>
          </a:p>
          <a:p>
            <a:pPr marL="685800" lvl="2" indent="-215900"/>
            <a:r>
              <a:rPr dirty="0" smtClean="0"/>
              <a:t>Hable con su administrador de beneficios</a:t>
            </a:r>
          </a:p>
          <a:p>
            <a:pPr lvl="0"/>
            <a:r>
              <a:rPr dirty="0" smtClean="0"/>
              <a:t>Deje de hacer aportes a la Cuenta de ahorros de salud 6 meses antes de la inscripción</a:t>
            </a:r>
          </a:p>
          <a:p>
            <a:pPr lvl="0"/>
            <a:r>
              <a:rPr dirty="0" smtClean="0"/>
              <a:t>El seguro privado no tiene que pagar la atención primaria si no está inscripto</a:t>
            </a:r>
            <a:endParaRPr lang="es-US"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5" name="Footer Placeholder 4"/>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619300804"/>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¿Qué es Medicare?</a:t>
            </a:r>
            <a:endParaRPr lang="es-US" dirty="0"/>
          </a:p>
        </p:txBody>
      </p:sp>
      <p:sp>
        <p:nvSpPr>
          <p:cNvPr id="3" name="Content Placeholder 2"/>
          <p:cNvSpPr>
            <a:spLocks noGrp="1"/>
          </p:cNvSpPr>
          <p:nvPr>
            <p:ph idx="1"/>
          </p:nvPr>
        </p:nvSpPr>
        <p:spPr/>
        <p:txBody>
          <a:bodyPr>
            <a:normAutofit fontScale="92500"/>
          </a:bodyPr>
          <a:lstStyle/>
          <a:p>
            <a:r>
              <a:rPr dirty="0" smtClean="0"/>
              <a:t>Un seguro médico para personas</a:t>
            </a:r>
          </a:p>
          <a:p>
            <a:pPr marL="520700" lvl="1" indent="-228600"/>
            <a:r>
              <a:rPr dirty="0" smtClean="0"/>
              <a:t>de 65 años o mayores;</a:t>
            </a:r>
          </a:p>
          <a:p>
            <a:pPr marL="520700" lvl="1" indent="-228600"/>
            <a:r>
              <a:rPr dirty="0" smtClean="0"/>
              <a:t>menores de 65 años con ciertas incapacidades</a:t>
            </a:r>
          </a:p>
          <a:p>
            <a:pPr marL="749300" lvl="2" indent="-228600"/>
            <a:r>
              <a:rPr dirty="0" smtClean="0"/>
              <a:t>Esclerosis lateral amiotrófica. </a:t>
            </a:r>
          </a:p>
          <a:p>
            <a:pPr marL="520700" lvl="1" indent="-228600"/>
            <a:r>
              <a:rPr dirty="0" smtClean="0"/>
              <a:t>De cualquier edad con enfermedad renal en etapa final.</a:t>
            </a:r>
          </a:p>
          <a:p>
            <a:pPr lvl="2"/>
            <a:endParaRPr lang="es-US" dirty="0" smtClean="0"/>
          </a:p>
          <a:p>
            <a:pPr marL="53975" lvl="1" indent="0">
              <a:buNone/>
            </a:pPr>
            <a:r>
              <a:rPr lang="es-ES_tradnl" b="1" dirty="0" smtClean="0"/>
              <a:t>NOTA:</a:t>
            </a:r>
            <a:r>
              <a:rPr lang="es-ES_tradnl" dirty="0" smtClean="0"/>
              <a:t> Si no es elegible para beneficios del Seguro Social o de la junta de retiro ferroviaria debe ser ciudadano estadounidense o residir legalmente en los Estados Unidos por cinco años para inscribirse en Medicare</a:t>
            </a:r>
            <a:r>
              <a:rPr dirty="0" smtClean="0"/>
              <a:t>.</a:t>
            </a:r>
          </a:p>
          <a:p>
            <a:pPr lvl="1"/>
            <a:endParaRPr lang="es-US" dirty="0"/>
          </a:p>
        </p:txBody>
      </p:sp>
      <p:sp>
        <p:nvSpPr>
          <p:cNvPr id="9" name="Date Placeholder 8"/>
          <p:cNvSpPr>
            <a:spLocks noGrp="1"/>
          </p:cNvSpPr>
          <p:nvPr>
            <p:ph type="dt" sz="half" idx="10"/>
          </p:nvPr>
        </p:nvSpPr>
        <p:spPr/>
        <p:txBody>
          <a:bodyPr/>
          <a:lstStyle/>
          <a:p>
            <a:r>
              <a:rPr dirty="0" smtClean="0"/>
              <a:t>Mayo de 2016</a:t>
            </a:r>
            <a:endParaRPr lang="es-US" dirty="0"/>
          </a:p>
        </p:txBody>
      </p:sp>
      <p:sp>
        <p:nvSpPr>
          <p:cNvPr id="10" name="Footer Placeholder 9"/>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185613983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26694"/>
          </a:xfrm>
        </p:spPr>
        <p:txBody>
          <a:bodyPr>
            <a:noAutofit/>
          </a:bodyPr>
          <a:lstStyle/>
          <a:p>
            <a:r>
              <a:rPr dirty="0" smtClean="0"/>
              <a:t>Medicare Original </a:t>
            </a:r>
            <a:r>
              <a:t/>
            </a:r>
            <a:br/>
            <a:r>
              <a:rPr dirty="0" smtClean="0"/>
              <a:t>Parte B: Cobertura de seguro médico</a:t>
            </a:r>
            <a:endParaRPr lang="es-US" dirty="0"/>
          </a:p>
        </p:txBody>
      </p:sp>
      <p:sp>
        <p:nvSpPr>
          <p:cNvPr id="3" name="Content Placeholder 2"/>
          <p:cNvSpPr>
            <a:spLocks noGrp="1"/>
          </p:cNvSpPr>
          <p:nvPr>
            <p:ph idx="1"/>
          </p:nvPr>
        </p:nvSpPr>
        <p:spPr/>
        <p:txBody>
          <a:bodyPr/>
          <a:lstStyle/>
          <a:p>
            <a:r>
              <a:rPr dirty="0" smtClean="0"/>
              <a:t>La Parte B, seguro médico, ayuda a cubrir:</a:t>
            </a:r>
          </a:p>
          <a:p>
            <a:pPr lvl="1"/>
            <a:r>
              <a:rPr dirty="0" smtClean="0"/>
              <a:t>Servicios médicos</a:t>
            </a:r>
          </a:p>
          <a:p>
            <a:pPr lvl="1"/>
            <a:r>
              <a:rPr dirty="0" smtClean="0"/>
              <a:t>Servicios y suministros quirúrgicos y médicos ambulatorios</a:t>
            </a:r>
          </a:p>
          <a:p>
            <a:pPr lvl="1"/>
            <a:r>
              <a:rPr dirty="0" smtClean="0"/>
              <a:t>Análisis de laboratorio clínicos</a:t>
            </a:r>
          </a:p>
          <a:p>
            <a:pPr lvl="1"/>
            <a:r>
              <a:rPr dirty="0" smtClean="0"/>
              <a:t>Equipo médico duradero</a:t>
            </a:r>
          </a:p>
          <a:p>
            <a:pPr lvl="1"/>
            <a:r>
              <a:rPr dirty="0" smtClean="0"/>
              <a:t>Suministros para análisis para diabéticos</a:t>
            </a:r>
          </a:p>
          <a:p>
            <a:pPr lvl="1"/>
            <a:r>
              <a:rPr dirty="0" smtClean="0"/>
              <a:t>Servicios preventivos</a:t>
            </a:r>
            <a:endParaRPr lang="es-US"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7" name="Footer Placeholder 6"/>
          <p:cNvSpPr>
            <a:spLocks noGrp="1"/>
          </p:cNvSpPr>
          <p:nvPr>
            <p:ph type="ftr" sz="quarter" idx="11"/>
          </p:nvPr>
        </p:nvSpPr>
        <p:spPr/>
        <p:txBody>
          <a:bodyPr/>
          <a:lstStyle/>
          <a:p>
            <a:r>
              <a:rPr dirty="0" smtClean="0"/>
              <a:t>Introducción a Medicare</a:t>
            </a:r>
            <a:endParaRPr lang="es-US" dirty="0"/>
          </a:p>
        </p:txBody>
      </p:sp>
      <p:pic>
        <p:nvPicPr>
          <p:cNvPr id="6" name="Picture 5" descr="Gráfico de médico para indicar la cobertura de la Parte B" title="Gráfico para mostrar la cobertura de Medicare Parte B"/>
          <p:cNvPicPr>
            <a:picLocks noChangeAspect="1"/>
          </p:cNvPicPr>
          <p:nvPr/>
        </p:nvPicPr>
        <p:blipFill>
          <a:blip r:embed="rId3" cstate="print">
            <a:duotone>
              <a:prstClr val="black"/>
              <a:schemeClr val="accent1">
                <a:tint val="45000"/>
                <a:satMod val="400000"/>
              </a:schemeClr>
            </a:duotone>
          </a:blip>
          <a:stretch>
            <a:fillRect/>
          </a:stretch>
        </p:blipFill>
        <p:spPr>
          <a:xfrm>
            <a:off x="8025493" y="1718117"/>
            <a:ext cx="661961" cy="665765"/>
          </a:xfrm>
          <a:prstGeom prst="rect">
            <a:avLst/>
          </a:prstGeom>
        </p:spPr>
      </p:pic>
    </p:spTree>
    <p:extLst>
      <p:ext uri="{BB962C8B-B14F-4D97-AF65-F5344CB8AC3E}">
        <p14:creationId xmlns:p14="http://schemas.microsoft.com/office/powerpoint/2010/main" val="2366158735"/>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Lo que usted paga: prima de la Parte B</a:t>
            </a:r>
            <a:endParaRPr lang="es-US" dirty="0"/>
          </a:p>
        </p:txBody>
      </p:sp>
      <p:sp>
        <p:nvSpPr>
          <p:cNvPr id="3" name="Content Placeholder 2"/>
          <p:cNvSpPr>
            <a:spLocks noGrp="1"/>
          </p:cNvSpPr>
          <p:nvPr>
            <p:ph idx="1"/>
          </p:nvPr>
        </p:nvSpPr>
        <p:spPr>
          <a:xfrm>
            <a:off x="400050" y="1171074"/>
            <a:ext cx="8324850" cy="5005889"/>
          </a:xfrm>
        </p:spPr>
        <p:txBody>
          <a:bodyPr/>
          <a:lstStyle/>
          <a:p>
            <a:r>
              <a:rPr sz="2800" dirty="0" smtClean="0"/>
              <a:t>La mayoría de las personas seguirá pagando $104.90 por mes debido a que no se realizó un ajuste del costo de vida del Seguro social durante 2016 (si su prima de la Parte B se dedujo de sus beneficios de diciembre de 2015 y enero de 2016 del Seguro Social o de Retiro Ferroviario [se los mantiene indemnes])</a:t>
            </a:r>
          </a:p>
          <a:p>
            <a:pPr lvl="1"/>
            <a:r>
              <a:rPr sz="2600" dirty="0" smtClean="0"/>
              <a:t>Es posible que pague una prima más alta si se le aplica una penalización por inscripción tardía a la Parte B</a:t>
            </a:r>
          </a:p>
          <a:p>
            <a:r>
              <a:rPr sz="2800" dirty="0" smtClean="0"/>
              <a:t>Hay una nueva prima estándar que deberán pagar algunas personas en 2016 (consulte la página siguiente)</a:t>
            </a:r>
            <a:endParaRPr lang="es-US" sz="2800" dirty="0"/>
          </a:p>
          <a:p>
            <a:pPr lvl="1"/>
            <a:endParaRPr lang="es-US" sz="3000"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250251292"/>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26694"/>
          </a:xfrm>
        </p:spPr>
        <p:txBody>
          <a:bodyPr>
            <a:normAutofit fontScale="90000"/>
          </a:bodyPr>
          <a:lstStyle/>
          <a:p>
            <a:r>
              <a:rPr dirty="0" smtClean="0"/>
              <a:t>Lo que usted paga: prima estándar de 2016 de la Parte B</a:t>
            </a:r>
          </a:p>
        </p:txBody>
      </p:sp>
      <p:sp>
        <p:nvSpPr>
          <p:cNvPr id="3" name="Content Placeholder 2"/>
          <p:cNvSpPr>
            <a:spLocks noGrp="1"/>
          </p:cNvSpPr>
          <p:nvPr>
            <p:ph idx="1"/>
          </p:nvPr>
        </p:nvSpPr>
        <p:spPr>
          <a:xfrm>
            <a:off x="285750" y="1259974"/>
            <a:ext cx="8629650" cy="5005889"/>
          </a:xfrm>
        </p:spPr>
        <p:txBody>
          <a:bodyPr>
            <a:normAutofit fontScale="92500" lnSpcReduction="10000"/>
          </a:bodyPr>
          <a:lstStyle/>
          <a:p>
            <a:pPr>
              <a:lnSpc>
                <a:spcPct val="110000"/>
              </a:lnSpc>
            </a:pPr>
            <a:r>
              <a:rPr lang="en-US" sz="3000" dirty="0"/>
              <a:t>Las personas que pagarán la prima estándar de 2016 ($121.80 o más) son las que se encuentran en algunos de estos 5 grupos: </a:t>
            </a:r>
            <a:endParaRPr lang="es-US" sz="3000" dirty="0"/>
          </a:p>
          <a:p>
            <a:pPr marL="749300" lvl="1" indent="-384175">
              <a:lnSpc>
                <a:spcPct val="110000"/>
              </a:lnSpc>
              <a:buFont typeface="+mj-lt"/>
              <a:buAutoNum type="arabicPeriod"/>
            </a:pPr>
            <a:r>
              <a:rPr lang="en-US" sz="2600" dirty="0"/>
              <a:t>Los que se inscriban en la Parte B por primera vez en 2016</a:t>
            </a:r>
          </a:p>
          <a:p>
            <a:pPr marL="749300" lvl="1" indent="-384175">
              <a:lnSpc>
                <a:spcPct val="110000"/>
              </a:lnSpc>
              <a:buFont typeface="+mj-lt"/>
              <a:buAutoNum type="arabicPeriod"/>
            </a:pPr>
            <a:r>
              <a:rPr lang="en-US" sz="2600" dirty="0"/>
              <a:t>No reciban beneficios del Seguro Social/Retiro Ferroviario</a:t>
            </a:r>
          </a:p>
          <a:p>
            <a:pPr marL="749300" lvl="1" indent="-384175">
              <a:lnSpc>
                <a:spcPct val="110000"/>
              </a:lnSpc>
              <a:buFont typeface="+mj-lt"/>
              <a:buAutoNum type="arabicPeriod"/>
            </a:pPr>
            <a:r>
              <a:rPr lang="en-US" sz="2600" dirty="0"/>
              <a:t>Reciban las facturas de las primas de la Parte B directamente</a:t>
            </a:r>
          </a:p>
          <a:p>
            <a:pPr marL="749300" lvl="1" indent="-384175">
              <a:lnSpc>
                <a:spcPct val="110000"/>
              </a:lnSpc>
              <a:buFont typeface="+mj-lt"/>
              <a:buAutoNum type="arabicPeriod"/>
            </a:pPr>
            <a:r>
              <a:rPr lang="en-US" sz="2600" dirty="0"/>
              <a:t>Tengan Medicare y Medicaid, si Medicaid paga sus primas</a:t>
            </a:r>
          </a:p>
          <a:p>
            <a:pPr marL="749300" lvl="1" indent="-384175">
              <a:lnSpc>
                <a:spcPct val="110000"/>
              </a:lnSpc>
              <a:buFont typeface="+mj-lt"/>
              <a:buAutoNum type="arabicPeriod"/>
            </a:pPr>
            <a:r>
              <a:rPr lang="en-US" sz="2600" dirty="0"/>
              <a:t>Tengan un ingreso bruto ajustado modificado, según lo informado en su declaración de impuestos ante la IRS 2 años antes, por encima de cierto monto (Cantidad de ajuste mensual relacionado al ingreso [IRMAA en inglés])</a:t>
            </a:r>
            <a:endParaRPr lang="es-US" sz="2600" dirty="0"/>
          </a:p>
          <a:p>
            <a:endParaRPr lang="es-US"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5" name="Footer Placeholder 4"/>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3435729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 y="67239"/>
            <a:ext cx="9326880" cy="994611"/>
          </a:xfrm>
        </p:spPr>
        <p:txBody>
          <a:bodyPr>
            <a:noAutofit/>
          </a:bodyPr>
          <a:lstStyle/>
          <a:p>
            <a:r>
              <a:rPr sz="3000" dirty="0" smtClean="0"/>
              <a:t>Prima estándar mensual de la Parte B: monto de ajuste de Medicare relacionado con el ingreso para 2016</a:t>
            </a:r>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5" name="Footer Placeholder 4"/>
          <p:cNvSpPr>
            <a:spLocks noGrp="1"/>
          </p:cNvSpPr>
          <p:nvPr>
            <p:ph type="ftr" sz="quarter" idx="11"/>
          </p:nvPr>
        </p:nvSpPr>
        <p:spPr/>
        <p:txBody>
          <a:bodyPr/>
          <a:lstStyle/>
          <a:p>
            <a:r>
              <a:rPr dirty="0" smtClean="0"/>
              <a:t>Introducción a Medicare</a:t>
            </a:r>
          </a:p>
        </p:txBody>
      </p:sp>
      <p:sp>
        <p:nvSpPr>
          <p:cNvPr id="7" name="TextBox 6"/>
          <p:cNvSpPr txBox="1"/>
          <p:nvPr/>
        </p:nvSpPr>
        <p:spPr>
          <a:xfrm>
            <a:off x="0" y="1046953"/>
            <a:ext cx="9144000" cy="830997"/>
          </a:xfrm>
          <a:prstGeom prst="rect">
            <a:avLst/>
          </a:prstGeom>
          <a:noFill/>
        </p:spPr>
        <p:txBody>
          <a:bodyPr wrap="square" rtlCol="0">
            <a:spAutoFit/>
          </a:bodyPr>
          <a:lstStyle/>
          <a:p>
            <a:r>
              <a:rPr lang="en-US" sz="2400" dirty="0" smtClean="0">
                <a:solidFill>
                  <a:schemeClr val="accent5">
                    <a:lumMod val="75000"/>
                  </a:schemeClr>
                </a:solidFill>
              </a:rPr>
              <a:t>La tabla se basa en su ingreso anual durante </a:t>
            </a:r>
            <a:r>
              <a:rPr lang="en-US" sz="2400" i="1" dirty="0" smtClean="0">
                <a:solidFill>
                  <a:schemeClr val="accent5">
                    <a:lumMod val="75000"/>
                  </a:schemeClr>
                </a:solidFill>
              </a:rPr>
              <a:t>2014 </a:t>
            </a:r>
            <a:r>
              <a:rPr lang="en-US" sz="2400" dirty="0" smtClean="0">
                <a:solidFill>
                  <a:schemeClr val="accent5">
                    <a:lumMod val="75000"/>
                  </a:schemeClr>
                </a:solidFill>
              </a:rPr>
              <a:t>(para lo que paga en 2016</a:t>
            </a:r>
            <a:r>
              <a:rPr lang="en-US" sz="2400" dirty="0" smtClean="0"/>
              <a:t>) fue</a:t>
            </a:r>
            <a:endParaRPr lang="es-US" sz="2400" dirty="0"/>
          </a:p>
        </p:txBody>
      </p:sp>
      <p:graphicFrame>
        <p:nvGraphicFramePr>
          <p:cNvPr id="8" name="Content Placeholder 8" descr="Tabla que muestra la prima mensual de la Parte B según tarifas y estados impositivos individuales y conjuntos. Los detalles se incluyen en las notas del orador."/>
          <p:cNvGraphicFramePr>
            <a:graphicFrameLocks/>
          </p:cNvGraphicFramePr>
          <p:nvPr>
            <p:extLst>
              <p:ext uri="{D42A27DB-BD31-4B8C-83A1-F6EECF244321}">
                <p14:modId xmlns:p14="http://schemas.microsoft.com/office/powerpoint/2010/main" val="783719027"/>
              </p:ext>
            </p:extLst>
          </p:nvPr>
        </p:nvGraphicFramePr>
        <p:xfrm>
          <a:off x="1" y="1469641"/>
          <a:ext cx="9143999" cy="4561309"/>
        </p:xfrm>
        <a:graphic>
          <a:graphicData uri="http://schemas.openxmlformats.org/drawingml/2006/table">
            <a:tbl>
              <a:tblPr firstRow="1" bandRow="1">
                <a:tableStyleId>{5C22544A-7EE6-4342-B048-85BDC9FD1C3A}</a:tableStyleId>
              </a:tblPr>
              <a:tblGrid>
                <a:gridCol w="2971799"/>
                <a:gridCol w="2514600"/>
                <a:gridCol w="2133600"/>
                <a:gridCol w="1524000"/>
              </a:tblGrid>
              <a:tr h="733054">
                <a:tc>
                  <a:txBody>
                    <a:bodyPr/>
                    <a:lstStyle/>
                    <a:p>
                      <a:pPr marL="0" marR="0" algn="ctr">
                        <a:lnSpc>
                          <a:spcPct val="115000"/>
                        </a:lnSpc>
                        <a:spcBef>
                          <a:spcPts val="0"/>
                        </a:spcBef>
                        <a:spcAft>
                          <a:spcPts val="0"/>
                        </a:spcAft>
                      </a:pPr>
                      <a:r>
                        <a:rPr lang="en-US" sz="2000" dirty="0" smtClean="0"/>
                        <a:t>Presentar una declaración de impuestos individual</a:t>
                      </a:r>
                      <a:endParaRPr lang="es-US" sz="2000" dirty="0">
                        <a:solidFill>
                          <a:schemeClr val="tx1"/>
                        </a:solidFill>
                        <a:latin typeface="+mn-lt"/>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000" dirty="0" smtClean="0"/>
                        <a:t>Presentar una declaración de impuestos conjunta</a:t>
                      </a:r>
                      <a:endParaRPr lang="es-US" sz="2000" dirty="0">
                        <a:solidFill>
                          <a:schemeClr val="tx1"/>
                        </a:solidFill>
                        <a:latin typeface="+mn-lt"/>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000" dirty="0" smtClean="0">
                          <a:solidFill>
                            <a:schemeClr val="bg1"/>
                          </a:solidFill>
                          <a:latin typeface="+mn-lt"/>
                        </a:rPr>
                        <a:t>Presentar una declaración de impuestos de casados y separada</a:t>
                      </a:r>
                      <a:endParaRPr lang="es-US" sz="2000" dirty="0">
                        <a:solidFill>
                          <a:schemeClr val="bg1"/>
                        </a:solidFill>
                        <a:latin typeface="+mn-lt"/>
                        <a:ea typeface="Calibri"/>
                        <a:cs typeface="Times New Roman"/>
                      </a:endParaRPr>
                    </a:p>
                  </a:txBody>
                  <a:tcPr marL="68580" marR="68580" marT="0" marB="0"/>
                </a:tc>
                <a:tc>
                  <a:txBody>
                    <a:bodyPr/>
                    <a:lstStyle/>
                    <a:p>
                      <a:pPr marL="0" marR="0" algn="l">
                        <a:lnSpc>
                          <a:spcPct val="115000"/>
                        </a:lnSpc>
                        <a:spcBef>
                          <a:spcPts val="0"/>
                        </a:spcBef>
                        <a:spcAft>
                          <a:spcPts val="0"/>
                        </a:spcAft>
                      </a:pPr>
                      <a:r>
                        <a:rPr lang="en-US" sz="2000" dirty="0" smtClean="0"/>
                        <a:t>En 2016 usted paga</a:t>
                      </a:r>
                      <a:endParaRPr lang="es-US" sz="2000" dirty="0">
                        <a:solidFill>
                          <a:schemeClr val="tx1"/>
                        </a:solidFill>
                        <a:latin typeface="+mn-lt"/>
                        <a:ea typeface="Calibri"/>
                        <a:cs typeface="Times New Roman"/>
                      </a:endParaRPr>
                    </a:p>
                  </a:txBody>
                  <a:tcPr marL="68580" marR="68580" marT="0" marB="0"/>
                </a:tc>
              </a:tr>
              <a:tr h="556937">
                <a:tc>
                  <a:txBody>
                    <a:bodyPr/>
                    <a:lstStyle/>
                    <a:p>
                      <a:pPr marL="0" marR="0">
                        <a:lnSpc>
                          <a:spcPct val="115000"/>
                        </a:lnSpc>
                        <a:spcBef>
                          <a:spcPts val="0"/>
                        </a:spcBef>
                        <a:spcAft>
                          <a:spcPts val="0"/>
                        </a:spcAft>
                      </a:pPr>
                      <a:r>
                        <a:rPr lang="en-US" sz="1800" dirty="0" smtClean="0"/>
                        <a:t> $85,000 o menos</a:t>
                      </a:r>
                      <a:endParaRPr lang="es-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smtClean="0"/>
                        <a:t>$170,000 o menos</a:t>
                      </a:r>
                      <a:endParaRPr lang="es-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smtClean="0">
                          <a:latin typeface="Calibri"/>
                        </a:rPr>
                        <a:t>$85,000 o menos</a:t>
                      </a:r>
                      <a:endParaRPr lang="es-US"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spc="-70" dirty="0" smtClean="0">
                          <a:latin typeface="Calibri"/>
                        </a:rPr>
                        <a:t>$121.80</a:t>
                      </a:r>
                      <a:endParaRPr lang="es-US" sz="1800" spc="-70" dirty="0">
                        <a:latin typeface="Calibri"/>
                        <a:ea typeface="Calibri"/>
                        <a:cs typeface="Times New Roman"/>
                      </a:endParaRPr>
                    </a:p>
                  </a:txBody>
                  <a:tcPr marL="68580" marR="68580" marT="0" marB="0"/>
                </a:tc>
              </a:tr>
              <a:tr h="556937">
                <a:tc>
                  <a:txBody>
                    <a:bodyPr/>
                    <a:lstStyle/>
                    <a:p>
                      <a:pPr marL="0" marR="0">
                        <a:lnSpc>
                          <a:spcPct val="115000"/>
                        </a:lnSpc>
                        <a:spcBef>
                          <a:spcPts val="0"/>
                        </a:spcBef>
                        <a:spcAft>
                          <a:spcPts val="0"/>
                        </a:spcAft>
                      </a:pPr>
                      <a:r>
                        <a:rPr lang="en-US" sz="1800" dirty="0" smtClean="0"/>
                        <a:t> $85,000.01–$107,000 </a:t>
                      </a:r>
                      <a:endParaRPr lang="es-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baseline="0" dirty="0"/>
                        <a:t>$170,000.01–$214,000</a:t>
                      </a:r>
                      <a:endParaRPr lang="es-US" sz="1800" spc="-50" baseline="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baseline="0" dirty="0" smtClean="0">
                          <a:latin typeface="Calibri"/>
                        </a:rPr>
                        <a:t>No corresponde</a:t>
                      </a:r>
                      <a:endParaRPr lang="es-US" sz="1800" spc="-50" baseline="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800" dirty="0" smtClean="0"/>
                        <a:t>$170.50</a:t>
                      </a:r>
                      <a:endParaRPr lang="es-US" sz="1800" dirty="0">
                        <a:latin typeface="Calibri"/>
                        <a:ea typeface="Calibri"/>
                        <a:cs typeface="Times New Roman"/>
                      </a:endParaRPr>
                    </a:p>
                  </a:txBody>
                  <a:tcPr marL="68580" marR="68580" marT="0" marB="0"/>
                </a:tc>
              </a:tr>
              <a:tr h="556937">
                <a:tc>
                  <a:txBody>
                    <a:bodyPr/>
                    <a:lstStyle/>
                    <a:p>
                      <a:pPr marL="0" marR="0">
                        <a:lnSpc>
                          <a:spcPct val="115000"/>
                        </a:lnSpc>
                        <a:spcBef>
                          <a:spcPts val="0"/>
                        </a:spcBef>
                        <a:spcAft>
                          <a:spcPts val="0"/>
                        </a:spcAft>
                      </a:pPr>
                      <a:r>
                        <a:rPr lang="en-US" sz="1800" spc="-50" dirty="0" smtClean="0"/>
                        <a:t> $107,000.01–$160,000 </a:t>
                      </a:r>
                      <a:endParaRPr lang="es-US" sz="1800" spc="-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dirty="0"/>
                        <a:t>$214,000.01–$320,000</a:t>
                      </a:r>
                      <a:endParaRPr lang="es-US" sz="1800" spc="-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dirty="0" smtClean="0">
                          <a:latin typeface="Calibri"/>
                        </a:rPr>
                        <a:t>No corresponde</a:t>
                      </a:r>
                      <a:endParaRPr lang="es-US" sz="1800" spc="-5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800" dirty="0" smtClean="0"/>
                        <a:t>$243.60</a:t>
                      </a:r>
                      <a:endParaRPr lang="es-US" sz="1800" dirty="0">
                        <a:latin typeface="Calibri"/>
                        <a:ea typeface="Calibri"/>
                        <a:cs typeface="Times New Roman"/>
                      </a:endParaRPr>
                    </a:p>
                  </a:txBody>
                  <a:tcPr marL="68580" marR="68580" marT="0" marB="0"/>
                </a:tc>
              </a:tr>
              <a:tr h="152050">
                <a:tc>
                  <a:txBody>
                    <a:bodyPr/>
                    <a:lstStyle/>
                    <a:p>
                      <a:pPr marL="0" marR="0">
                        <a:lnSpc>
                          <a:spcPct val="115000"/>
                        </a:lnSpc>
                        <a:spcBef>
                          <a:spcPts val="0"/>
                        </a:spcBef>
                        <a:spcAft>
                          <a:spcPts val="0"/>
                        </a:spcAft>
                      </a:pPr>
                      <a:r>
                        <a:rPr lang="en-US" sz="1800" spc="-50" baseline="0" dirty="0" smtClean="0"/>
                        <a:t> $160,000.01–$214,000 </a:t>
                      </a:r>
                      <a:endParaRPr lang="es-US" sz="1800" spc="-50" baseline="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dirty="0"/>
                        <a:t>$320,000.01–$428,000</a:t>
                      </a:r>
                      <a:endParaRPr lang="es-US" sz="1800" spc="-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dirty="0" smtClean="0">
                          <a:latin typeface="Calibri"/>
                        </a:rPr>
                        <a:t>Más de $85,00 y hasta $129,000</a:t>
                      </a:r>
                      <a:endParaRPr lang="es-US" sz="1800" spc="-5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800" dirty="0" smtClean="0"/>
                        <a:t>$316.70</a:t>
                      </a:r>
                      <a:endParaRPr lang="es-US" sz="1800" dirty="0">
                        <a:latin typeface="Calibri"/>
                        <a:ea typeface="Calibri"/>
                        <a:cs typeface="Times New Roman"/>
                      </a:endParaRPr>
                    </a:p>
                  </a:txBody>
                  <a:tcPr marL="68580" marR="68580" marT="0" marB="0"/>
                </a:tc>
              </a:tr>
              <a:tr h="546078">
                <a:tc>
                  <a:txBody>
                    <a:bodyPr/>
                    <a:lstStyle/>
                    <a:p>
                      <a:pPr marL="0" marR="0">
                        <a:lnSpc>
                          <a:spcPct val="115000"/>
                        </a:lnSpc>
                        <a:spcBef>
                          <a:spcPts val="0"/>
                        </a:spcBef>
                        <a:spcAft>
                          <a:spcPts val="0"/>
                        </a:spcAft>
                      </a:pPr>
                      <a:r>
                        <a:rPr lang="en-US" sz="1800" baseline="0" dirty="0" smtClean="0"/>
                        <a:t> Más de </a:t>
                      </a:r>
                      <a:r>
                        <a:rPr lang="en-US" sz="1800" dirty="0" smtClean="0"/>
                        <a:t>$214,000</a:t>
                      </a:r>
                      <a:endParaRPr lang="es-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smtClean="0"/>
                        <a:t>Más de $428,000 </a:t>
                      </a:r>
                      <a:endParaRPr lang="es-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smtClean="0">
                          <a:latin typeface="Calibri"/>
                        </a:rPr>
                        <a:t>Más de $129,000</a:t>
                      </a:r>
                      <a:endParaRPr lang="es-US" sz="18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800" dirty="0" smtClean="0"/>
                        <a:t>$389.80</a:t>
                      </a:r>
                      <a:endParaRPr lang="es-US" sz="1800" dirty="0">
                        <a:latin typeface="Calibri"/>
                        <a:ea typeface="Calibri"/>
                        <a:cs typeface="Times New Roman"/>
                      </a:endParaRPr>
                    </a:p>
                  </a:txBody>
                  <a:tcPr marL="68580" marR="68580" marT="0" marB="0"/>
                </a:tc>
              </a:tr>
            </a:tbl>
          </a:graphicData>
        </a:graphic>
      </p:graphicFrame>
      <p:sp>
        <p:nvSpPr>
          <p:cNvPr id="9" name="TextBox 8"/>
          <p:cNvSpPr txBox="1"/>
          <p:nvPr/>
        </p:nvSpPr>
        <p:spPr>
          <a:xfrm>
            <a:off x="128751" y="6102290"/>
            <a:ext cx="9012621" cy="338554"/>
          </a:xfrm>
          <a:prstGeom prst="rect">
            <a:avLst/>
          </a:prstGeom>
          <a:noFill/>
        </p:spPr>
        <p:txBody>
          <a:bodyPr wrap="square" rtlCol="0">
            <a:spAutoFit/>
          </a:bodyPr>
          <a:lstStyle/>
          <a:p>
            <a:pPr marL="746125" indent="-746125"/>
            <a:r>
              <a:rPr lang="en-US" sz="1600" b="1" dirty="0" smtClean="0">
                <a:solidFill>
                  <a:prstClr val="black"/>
                </a:solidFill>
              </a:rPr>
              <a:t>NOTA</a:t>
            </a:r>
            <a:r>
              <a:rPr lang="en-US" sz="1600" dirty="0" smtClean="0">
                <a:solidFill>
                  <a:prstClr val="black"/>
                </a:solidFill>
              </a:rPr>
              <a:t>: Es posible que pague más si se le aplica una penalización por inscripción tardía a la Parte B</a:t>
            </a:r>
            <a:endParaRPr lang="es-US" sz="1600" dirty="0">
              <a:solidFill>
                <a:prstClr val="black"/>
              </a:solidFill>
            </a:endParaRPr>
          </a:p>
        </p:txBody>
      </p:sp>
    </p:spTree>
    <p:extLst>
      <p:ext uri="{BB962C8B-B14F-4D97-AF65-F5344CB8AC3E}">
        <p14:creationId xmlns:p14="http://schemas.microsoft.com/office/powerpoint/2010/main" val="2035257661"/>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
            <a:ext cx="9144000" cy="1026694"/>
          </a:xfrm>
        </p:spPr>
        <p:txBody>
          <a:bodyPr>
            <a:noAutofit/>
          </a:bodyPr>
          <a:lstStyle/>
          <a:p>
            <a:r>
              <a:rPr dirty="0" smtClean="0"/>
              <a:t>Parte B: Lo que paga </a:t>
            </a:r>
            <a:r>
              <a:t/>
            </a:r>
            <a:br/>
            <a:r>
              <a:rPr dirty="0" smtClean="0"/>
              <a:t>en Medicare Original</a:t>
            </a:r>
            <a:endParaRPr lang="es-US" dirty="0"/>
          </a:p>
        </p:txBody>
      </p:sp>
      <p:sp>
        <p:nvSpPr>
          <p:cNvPr id="2" name="Date Placeholder 1"/>
          <p:cNvSpPr>
            <a:spLocks noGrp="1"/>
          </p:cNvSpPr>
          <p:nvPr>
            <p:ph type="dt" sz="half" idx="10"/>
          </p:nvPr>
        </p:nvSpPr>
        <p:spPr/>
        <p:txBody>
          <a:bodyPr/>
          <a:lstStyle/>
          <a:p>
            <a:r>
              <a:rPr dirty="0" smtClean="0"/>
              <a:t>Mayo de 2016</a:t>
            </a:r>
            <a:endParaRPr lang="es-US" dirty="0"/>
          </a:p>
        </p:txBody>
      </p:sp>
      <p:sp>
        <p:nvSpPr>
          <p:cNvPr id="3" name="Footer Placeholder 2"/>
          <p:cNvSpPr>
            <a:spLocks noGrp="1"/>
          </p:cNvSpPr>
          <p:nvPr>
            <p:ph type="ftr" sz="quarter" idx="11"/>
          </p:nvPr>
        </p:nvSpPr>
        <p:spPr/>
        <p:txBody>
          <a:bodyPr/>
          <a:lstStyle/>
          <a:p>
            <a:r>
              <a:rPr dirty="0" smtClean="0"/>
              <a:t>Introducción a Medicare</a:t>
            </a:r>
            <a:endParaRPr lang="es-US" dirty="0"/>
          </a:p>
        </p:txBody>
      </p:sp>
      <p:graphicFrame>
        <p:nvGraphicFramePr>
          <p:cNvPr id="10" name="Table 9" descr="Toda la información en la tabla también se incluye en las notas del orador."/>
          <p:cNvGraphicFramePr>
            <a:graphicFrameLocks noGrp="1"/>
          </p:cNvGraphicFramePr>
          <p:nvPr>
            <p:extLst>
              <p:ext uri="{D42A27DB-BD31-4B8C-83A1-F6EECF244321}">
                <p14:modId xmlns:p14="http://schemas.microsoft.com/office/powerpoint/2010/main" val="640789900"/>
              </p:ext>
            </p:extLst>
          </p:nvPr>
        </p:nvGraphicFramePr>
        <p:xfrm>
          <a:off x="628649" y="1191125"/>
          <a:ext cx="7886701" cy="5165225"/>
        </p:xfrm>
        <a:graphic>
          <a:graphicData uri="http://schemas.openxmlformats.org/drawingml/2006/table">
            <a:tbl>
              <a:tblPr firstRow="1" bandRow="1">
                <a:tableStyleId>{BC89EF96-8CEA-46FF-86C4-4CE0E7609802}</a:tableStyleId>
              </a:tblPr>
              <a:tblGrid>
                <a:gridCol w="1971676"/>
                <a:gridCol w="5915025"/>
              </a:tblGrid>
              <a:tr h="987048">
                <a:tc>
                  <a:txBody>
                    <a:bodyPr/>
                    <a:lstStyle/>
                    <a:p>
                      <a:r>
                        <a:rPr lang="en-US" sz="2800" b="1" baseline="0" dirty="0" smtClean="0"/>
                        <a:t>Deducible anual</a:t>
                      </a:r>
                      <a:endParaRPr lang="es-US" sz="2800" b="1" baseline="0" dirty="0" smtClean="0">
                        <a:latin typeface="+mj-lt"/>
                      </a:endParaRPr>
                    </a:p>
                  </a:txBody>
                  <a:tcPr marL="68580" marR="68580" marT="34287" marB="34287"/>
                </a:tc>
                <a:tc>
                  <a:txBody>
                    <a:bodyPr/>
                    <a:lstStyle/>
                    <a:p>
                      <a:pPr marL="0" indent="0">
                        <a:buFont typeface="Arial" pitchFamily="34" charset="0"/>
                        <a:buNone/>
                      </a:pPr>
                      <a:r>
                        <a:rPr lang="en-US" sz="2800" b="0" baseline="0" dirty="0" smtClean="0">
                          <a:latin typeface="+mn-lt"/>
                        </a:rPr>
                        <a:t>$166</a:t>
                      </a:r>
                    </a:p>
                  </a:txBody>
                  <a:tcPr marL="68580" marR="68580" marT="34287" marB="34287"/>
                </a:tc>
              </a:tr>
              <a:tr h="41781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t>Coseguro para servicios de la Parte B</a:t>
                      </a:r>
                    </a:p>
                    <a:p>
                      <a:endParaRPr lang="es-US" sz="2400" b="1" baseline="0" dirty="0" smtClean="0">
                        <a:latin typeface="+mj-lt"/>
                      </a:endParaRPr>
                    </a:p>
                  </a:txBody>
                  <a:tcPr marL="68580" marR="68580" marT="34287" marB="34287"/>
                </a:tc>
                <a:tc>
                  <a:txBody>
                    <a:bodyPr/>
                    <a:lstStyle/>
                    <a:p>
                      <a:pPr marL="287338" indent="-287338" eaLnBrk="1" hangingPunct="1">
                        <a:spcAft>
                          <a:spcPts val="0"/>
                        </a:spcAft>
                        <a:buClr>
                          <a:schemeClr val="tx1"/>
                        </a:buClr>
                        <a:buFont typeface="Wingdings" pitchFamily="2" charset="2"/>
                        <a:buChar char="§"/>
                      </a:pPr>
                      <a:r>
                        <a:rPr sz="2200" dirty="0" err="1"/>
                        <a:t>Coseguro</a:t>
                      </a:r>
                      <a:r>
                        <a:rPr sz="2200" dirty="0"/>
                        <a:t> del 20 % para la </a:t>
                      </a:r>
                      <a:r>
                        <a:rPr sz="2200" dirty="0" err="1"/>
                        <a:t>mayoría</a:t>
                      </a:r>
                      <a:r>
                        <a:rPr sz="2200" dirty="0"/>
                        <a:t> de los servicios </a:t>
                      </a:r>
                      <a:r>
                        <a:rPr sz="2200" dirty="0" err="1"/>
                        <a:t>cubiertos</a:t>
                      </a:r>
                      <a:r>
                        <a:rPr sz="2200" dirty="0"/>
                        <a:t>, </a:t>
                      </a:r>
                      <a:r>
                        <a:rPr sz="2200" dirty="0" err="1"/>
                        <a:t>por</a:t>
                      </a:r>
                      <a:r>
                        <a:rPr sz="2200" dirty="0"/>
                        <a:t> </a:t>
                      </a:r>
                      <a:r>
                        <a:rPr sz="2200" dirty="0" err="1"/>
                        <a:t>ejemplo</a:t>
                      </a:r>
                      <a:r>
                        <a:rPr sz="2200" dirty="0"/>
                        <a:t>, servicios de los </a:t>
                      </a:r>
                      <a:r>
                        <a:rPr sz="2200" dirty="0" err="1"/>
                        <a:t>médicos</a:t>
                      </a:r>
                      <a:r>
                        <a:rPr sz="2200" dirty="0"/>
                        <a:t> y </a:t>
                      </a:r>
                      <a:r>
                        <a:rPr sz="2200" dirty="0" err="1"/>
                        <a:t>ciertos</a:t>
                      </a:r>
                      <a:r>
                        <a:rPr sz="2200" dirty="0"/>
                        <a:t> servicios </a:t>
                      </a:r>
                      <a:r>
                        <a:rPr sz="2200" dirty="0" err="1"/>
                        <a:t>preventivos</a:t>
                      </a:r>
                      <a:r>
                        <a:rPr sz="2200" dirty="0"/>
                        <a:t>, </a:t>
                      </a:r>
                      <a:r>
                        <a:rPr sz="2200" dirty="0" err="1"/>
                        <a:t>si</a:t>
                      </a:r>
                      <a:r>
                        <a:rPr sz="2200" dirty="0"/>
                        <a:t> el </a:t>
                      </a:r>
                      <a:r>
                        <a:rPr sz="2200" dirty="0" err="1"/>
                        <a:t>proveedor</a:t>
                      </a:r>
                      <a:r>
                        <a:rPr sz="2200" dirty="0"/>
                        <a:t> </a:t>
                      </a:r>
                      <a:r>
                        <a:rPr sz="2200" dirty="0" err="1" smtClean="0"/>
                        <a:t>acepta</a:t>
                      </a:r>
                      <a:r>
                        <a:rPr lang="en-US" sz="2200" baseline="0" dirty="0" smtClean="0"/>
                        <a:t> </a:t>
                      </a:r>
                      <a:r>
                        <a:rPr sz="2200" dirty="0" smtClean="0"/>
                        <a:t>la </a:t>
                      </a:r>
                      <a:r>
                        <a:rPr sz="2200" dirty="0" err="1"/>
                        <a:t>asignación</a:t>
                      </a:r>
                      <a:r>
                        <a:rPr sz="2200" dirty="0"/>
                        <a:t>.</a:t>
                      </a:r>
                      <a:r>
                        <a:rPr lang="en-US" sz="2200" dirty="0" smtClean="0"/>
                        <a:t> </a:t>
                      </a:r>
                    </a:p>
                    <a:p>
                      <a:pPr marL="287338" indent="-287338" eaLnBrk="1" hangingPunct="1">
                        <a:spcAft>
                          <a:spcPts val="200"/>
                        </a:spcAft>
                        <a:buClr>
                          <a:schemeClr val="tx1"/>
                        </a:buClr>
                        <a:buFont typeface="Wingdings" pitchFamily="2" charset="2"/>
                        <a:buChar char="§"/>
                      </a:pPr>
                      <a:r>
                        <a:rPr lang="en-US" sz="2200" dirty="0" smtClean="0"/>
                        <a:t>$0 para algunos servicios preventivos</a:t>
                      </a:r>
                    </a:p>
                    <a:p>
                      <a:pPr marL="287338" lvl="1" indent="-287338" eaLnBrk="1" hangingPunct="1">
                        <a:spcAft>
                          <a:spcPts val="200"/>
                        </a:spcAft>
                        <a:buClr>
                          <a:schemeClr val="tx1"/>
                        </a:buClr>
                        <a:buFont typeface="Wingdings" pitchFamily="2" charset="2"/>
                        <a:buChar char="§"/>
                      </a:pPr>
                      <a:r>
                        <a:rPr lang="en-US" sz="2200" dirty="0" smtClean="0"/>
                        <a:t>Coseguro del 20% para servicios de salud mental para pacientes ambulatorios, y copagos para servicios ambulatorios en hospitales</a:t>
                      </a:r>
                      <a:endParaRPr lang="es-US" sz="2200" baseline="0" dirty="0" smtClean="0">
                        <a:latin typeface="Minion Pro"/>
                      </a:endParaRPr>
                    </a:p>
                  </a:txBody>
                  <a:tcPr marL="68580" marR="68580" marT="34287" marB="34287"/>
                </a:tc>
              </a:tr>
            </a:tbl>
          </a:graphicData>
        </a:graphic>
      </p:graphicFrame>
    </p:spTree>
    <p:extLst>
      <p:ext uri="{BB962C8B-B14F-4D97-AF65-F5344CB8AC3E}">
        <p14:creationId xmlns:p14="http://schemas.microsoft.com/office/powerpoint/2010/main" val="2013485447"/>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26694"/>
          </a:xfrm>
        </p:spPr>
        <p:txBody>
          <a:bodyPr>
            <a:normAutofit fontScale="90000"/>
          </a:bodyPr>
          <a:lstStyle/>
          <a:p>
            <a:r>
              <a:rPr dirty="0" smtClean="0"/>
              <a:t>Decisión: ¿Debo conservar la Parte B o inscribirme a ella?</a:t>
            </a:r>
            <a:endParaRPr lang="es-US" dirty="0"/>
          </a:p>
        </p:txBody>
      </p:sp>
      <p:sp>
        <p:nvSpPr>
          <p:cNvPr id="3" name="Content Placeholder 2"/>
          <p:cNvSpPr>
            <a:spLocks noGrp="1"/>
          </p:cNvSpPr>
          <p:nvPr>
            <p:ph idx="1"/>
          </p:nvPr>
        </p:nvSpPr>
        <p:spPr/>
        <p:txBody>
          <a:bodyPr/>
          <a:lstStyle/>
          <a:p>
            <a:r>
              <a:rPr dirty="0" smtClean="0"/>
              <a:t>Tenga en cuenta lo siguiente</a:t>
            </a:r>
          </a:p>
          <a:p>
            <a:pPr lvl="1"/>
            <a:r>
              <a:rPr dirty="0" smtClean="0"/>
              <a:t>La mayoría paga una prima mensual</a:t>
            </a:r>
          </a:p>
          <a:p>
            <a:pPr marL="749300" lvl="2" indent="-279400"/>
            <a:r>
              <a:rPr dirty="0" smtClean="0"/>
              <a:t>Generalmente se deduce de los beneficios del Seguro Social/Retiro ferroviario</a:t>
            </a:r>
          </a:p>
          <a:p>
            <a:pPr marL="749300" lvl="2" indent="-279400"/>
            <a:r>
              <a:rPr dirty="0" smtClean="0"/>
              <a:t>La cantidad depende del ingreso</a:t>
            </a:r>
          </a:p>
          <a:p>
            <a:pPr lvl="1"/>
            <a:r>
              <a:rPr dirty="0" smtClean="0"/>
              <a:t>Puede complementar la cobertura del empleador</a:t>
            </a:r>
          </a:p>
          <a:p>
            <a:pPr marL="749300" lvl="2" indent="-279400"/>
            <a:r>
              <a:rPr dirty="0" smtClean="0"/>
              <a:t>Comuníquese con el administrador de beneficios para comprender el impacto para su plan de empleador.</a:t>
            </a:r>
          </a:p>
          <a:p>
            <a:pPr marL="749300" lvl="2" indent="-279400"/>
            <a:endParaRPr lang="es-US" dirty="0" smtClean="0"/>
          </a:p>
          <a:p>
            <a:pPr lvl="1"/>
            <a:endParaRPr lang="es-US" dirty="0" smtClean="0"/>
          </a:p>
          <a:p>
            <a:endParaRPr lang="es-US" dirty="0" smtClean="0"/>
          </a:p>
          <a:p>
            <a:endParaRPr lang="es-US" dirty="0" smtClean="0"/>
          </a:p>
          <a:p>
            <a:endParaRPr lang="es-US" dirty="0" smtClean="0"/>
          </a:p>
          <a:p>
            <a:endParaRPr lang="es-US"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5" name="Footer Placeholder 4"/>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418908934"/>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dirty="0" smtClean="0"/>
              <a:t>Cuándo debe tener la Parte B</a:t>
            </a:r>
            <a:endParaRPr lang="es-US" dirty="0"/>
          </a:p>
        </p:txBody>
      </p:sp>
      <p:sp>
        <p:nvSpPr>
          <p:cNvPr id="2" name="Content Placeholder 1"/>
          <p:cNvSpPr>
            <a:spLocks noGrp="1"/>
          </p:cNvSpPr>
          <p:nvPr>
            <p:ph idx="1"/>
          </p:nvPr>
        </p:nvSpPr>
        <p:spPr/>
        <p:txBody>
          <a:bodyPr>
            <a:normAutofit fontScale="92500" lnSpcReduction="20000"/>
          </a:bodyPr>
          <a:lstStyle/>
          <a:p>
            <a:r>
              <a:rPr dirty="0" smtClean="0"/>
              <a:t>Si desea adquirir una póliza Medigap</a:t>
            </a:r>
          </a:p>
          <a:p>
            <a:r>
              <a:rPr dirty="0" smtClean="0"/>
              <a:t>Si desea inscribirse en un Plan Medicare Advantage</a:t>
            </a:r>
          </a:p>
          <a:p>
            <a:r>
              <a:rPr dirty="0" smtClean="0"/>
              <a:t>Si es elegible para TFL o CHAMPVA</a:t>
            </a:r>
          </a:p>
          <a:p>
            <a:r>
              <a:rPr dirty="0" smtClean="0"/>
              <a:t>Si su cobertura por empleador así lo exige (menos de 20 empleados)</a:t>
            </a:r>
          </a:p>
          <a:p>
            <a:pPr lvl="1"/>
            <a:r>
              <a:rPr dirty="0" smtClean="0"/>
              <a:t>Hable con su administrador de beneficios del sindicato o del empleador</a:t>
            </a:r>
          </a:p>
          <a:p>
            <a:r>
              <a:rPr dirty="0" smtClean="0"/>
              <a:t>Los beneficios para asuntos de los veteranos (VA) son independientes de los de Medicare</a:t>
            </a:r>
          </a:p>
          <a:p>
            <a:pPr lvl="1"/>
            <a:r>
              <a:rPr dirty="0" smtClean="0"/>
              <a:t>Pagará una multa si se inscribe tarde o si no se inscribe durante el Período de Inscripción Inicial</a:t>
            </a:r>
          </a:p>
          <a:p>
            <a:endParaRPr lang="es-US" dirty="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49086536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Parte B y empleo activo </a:t>
            </a:r>
            <a:endParaRPr lang="es-US" dirty="0"/>
          </a:p>
        </p:txBody>
      </p:sp>
      <p:sp>
        <p:nvSpPr>
          <p:cNvPr id="3" name="Content Placeholder 2"/>
          <p:cNvSpPr>
            <a:spLocks noGrp="1"/>
          </p:cNvSpPr>
          <p:nvPr>
            <p:ph idx="1"/>
          </p:nvPr>
        </p:nvSpPr>
        <p:spPr>
          <a:xfrm>
            <a:off x="0" y="1038722"/>
            <a:ext cx="9143999" cy="5005889"/>
          </a:xfrm>
        </p:spPr>
        <p:txBody>
          <a:bodyPr/>
          <a:lstStyle/>
          <a:p>
            <a:r>
              <a:rPr lang="en-US" sz="3000" dirty="0" smtClean="0"/>
              <a:t>Si no tiene cobertura por un empleo activo</a:t>
            </a:r>
          </a:p>
          <a:p>
            <a:pPr lvl="1"/>
            <a:r>
              <a:rPr sz="2500" dirty="0" smtClean="0"/>
              <a:t>Y demora la inscripción a la Parte B, puede implicarle </a:t>
            </a:r>
          </a:p>
          <a:p>
            <a:pPr marL="749300" lvl="2" indent="-279400"/>
            <a:r>
              <a:rPr sz="2500" dirty="0" smtClean="0"/>
              <a:t>Primas más elevadas</a:t>
            </a:r>
          </a:p>
          <a:p>
            <a:pPr marL="749300" lvl="2" indent="-279400"/>
            <a:r>
              <a:rPr sz="2500" dirty="0" smtClean="0"/>
              <a:t>Pagar de su bolsillo por la atención médica</a:t>
            </a:r>
          </a:p>
          <a:p>
            <a:pPr marL="749300" lvl="2" indent="-279400"/>
            <a:r>
              <a:rPr sz="2500" dirty="0" smtClean="0"/>
              <a:t>Esperar hasta el próximo Período de inscripción general para inscribirse (del 1 de enero al 31 de marzo)</a:t>
            </a:r>
          </a:p>
          <a:p>
            <a:pPr marL="749300" lvl="3" indent="228600">
              <a:buSzPct val="80000"/>
              <a:buFont typeface="Courier New" panose="02070309020205020404" pitchFamily="49" charset="0"/>
              <a:buChar char="o"/>
            </a:pPr>
            <a:r>
              <a:rPr dirty="0" smtClean="0"/>
              <a:t>La cobertura no empezará hasta el 1 de julio</a:t>
            </a:r>
          </a:p>
          <a:p>
            <a:r>
              <a:rPr lang="en-US" sz="3000" dirty="0" smtClean="0"/>
              <a:t>Si tiene cobertura por un empleo activo</a:t>
            </a:r>
          </a:p>
          <a:p>
            <a:pPr lvl="1"/>
            <a:r>
              <a:rPr sz="2500" dirty="0" smtClean="0"/>
              <a:t>Quizás desee demorar la inscripción a la parte B </a:t>
            </a:r>
          </a:p>
          <a:p>
            <a:pPr lvl="1"/>
            <a:r>
              <a:rPr sz="2500" dirty="0" smtClean="0"/>
              <a:t>No se le cobrará ninguna multa si se inscribe mientras tenga cobertura o dentro de los 8 meses de haber perdido la cobertura.</a:t>
            </a:r>
            <a:endParaRPr lang="es-US" sz="2500"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5" name="Footer Placeholder 4"/>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19986601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1426297"/>
            <a:ext cx="6564086" cy="959206"/>
          </a:xfrm>
        </p:spPr>
        <p:txBody>
          <a:bodyPr/>
          <a:lstStyle/>
          <a:p>
            <a:pPr algn="l"/>
            <a:r>
              <a:rPr lang="en-US" sz="2800" b="0" dirty="0">
                <a:solidFill>
                  <a:schemeClr val="tx1"/>
                </a:solidFill>
                <a:latin typeface="Calibri" pitchFamily="34" charset="0"/>
              </a:rPr>
              <a:t>Medicare Parte A le ayuda a pagar por todo lo siguiente cuando sea médicamente necesario y se cumplan todos los requisitos ¿Cuál es la EXCEPCIÓN?</a:t>
            </a:r>
          </a:p>
        </p:txBody>
      </p:sp>
      <p:sp>
        <p:nvSpPr>
          <p:cNvPr id="3" name="TPAnswers"/>
          <p:cNvSpPr>
            <a:spLocks noGrp="1"/>
          </p:cNvSpPr>
          <p:nvPr>
            <p:ph type="body" idx="1"/>
            <p:custDataLst>
              <p:tags r:id="rId2"/>
            </p:custDataLst>
          </p:nvPr>
        </p:nvSpPr>
        <p:spPr>
          <a:xfrm>
            <a:off x="457200" y="2973591"/>
            <a:ext cx="4114800" cy="3711088"/>
          </a:xfrm>
        </p:spPr>
        <p:txBody>
          <a:bodyPr>
            <a:normAutofit fontScale="92500" lnSpcReduction="20000"/>
          </a:bodyPr>
          <a:lstStyle/>
          <a:p>
            <a:pPr marL="514350" indent="-514350">
              <a:buFont typeface="Wingdings" panose="05000000000000000000" pitchFamily="2" charset="2"/>
              <a:buAutoNum type="alphaLcPeriod"/>
            </a:pPr>
            <a:r>
              <a:rPr dirty="0" smtClean="0"/>
              <a:t>Suministros para análisis para diabéticos</a:t>
            </a:r>
          </a:p>
          <a:p>
            <a:pPr marL="514350" indent="-514350">
              <a:buFont typeface="Wingdings" panose="05000000000000000000" pitchFamily="2" charset="2"/>
              <a:buAutoNum type="alphaLcPeriod"/>
            </a:pPr>
            <a:r>
              <a:rPr dirty="0" smtClean="0"/>
              <a:t>Internación en un hospital</a:t>
            </a:r>
          </a:p>
          <a:p>
            <a:pPr marL="514350" indent="-514350">
              <a:buFont typeface="Wingdings" panose="05000000000000000000" pitchFamily="2" charset="2"/>
              <a:buAutoNum type="alphaLcPeriod"/>
            </a:pPr>
            <a:r>
              <a:rPr dirty="0" smtClean="0"/>
              <a:t>Internación en un centro de enfermería especializada</a:t>
            </a:r>
          </a:p>
          <a:p>
            <a:pPr marL="514350" indent="-514350">
              <a:buFont typeface="Wingdings" panose="05000000000000000000" pitchFamily="2" charset="2"/>
              <a:buAutoNum type="alphaLcPeriod"/>
            </a:pPr>
            <a:r>
              <a:rPr dirty="0" smtClean="0"/>
              <a:t>Cuidado de hospicio</a:t>
            </a:r>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28</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1"/>
          <p:cNvSpPr txBox="1">
            <a:spLocks/>
          </p:cNvSpPr>
          <p:nvPr/>
        </p:nvSpPr>
        <p:spPr>
          <a:xfrm>
            <a:off x="0" y="11341"/>
            <a:ext cx="9144000" cy="959206"/>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2</a:t>
            </a:r>
            <a:endParaRPr lang="es-US" dirty="0"/>
          </a:p>
        </p:txBody>
      </p:sp>
      <p:sp>
        <p:nvSpPr>
          <p:cNvPr id="9" name="CAI1" descr="a. Suministros para análisis para diabéticos&#10;" title="Compruebe su conocimiento: pregunta 2"/>
          <p:cNvSpPr/>
          <p:nvPr>
            <p:custDataLst>
              <p:tags r:id="rId3"/>
            </p:custDataLst>
          </p:nvPr>
        </p:nvSpPr>
        <p:spPr>
          <a:xfrm>
            <a:off x="506550" y="2973591"/>
            <a:ext cx="3208200" cy="1084165"/>
          </a:xfrm>
          <a:prstGeom prst="roundRect">
            <a:avLst/>
          </a:prstGeom>
          <a:noFill/>
          <a:ln w="254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094984374"/>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285750" y="1398588"/>
            <a:ext cx="5314950" cy="959206"/>
          </a:xfrm>
        </p:spPr>
        <p:txBody>
          <a:bodyPr/>
          <a:lstStyle/>
          <a:p>
            <a:pPr marL="0" indent="0" algn="l"/>
            <a:r>
              <a:rPr lang="en-US" sz="3200" b="0" dirty="0">
                <a:solidFill>
                  <a:schemeClr val="tx1"/>
                </a:solidFill>
                <a:latin typeface="Calibri" pitchFamily="34" charset="0"/>
              </a:rPr>
              <a:t>Por Medicare Parte B, en la mayoría de los casos, usted paga _______.</a:t>
            </a:r>
          </a:p>
        </p:txBody>
      </p:sp>
      <p:sp>
        <p:nvSpPr>
          <p:cNvPr id="3" name="TPAnswers"/>
          <p:cNvSpPr>
            <a:spLocks noGrp="1"/>
          </p:cNvSpPr>
          <p:nvPr>
            <p:ph type="body" idx="1"/>
            <p:custDataLst>
              <p:tags r:id="rId2"/>
            </p:custDataLst>
          </p:nvPr>
        </p:nvSpPr>
        <p:spPr>
          <a:xfrm>
            <a:off x="457200" y="2533650"/>
            <a:ext cx="4114800" cy="3809749"/>
          </a:xfrm>
        </p:spPr>
        <p:txBody>
          <a:bodyPr>
            <a:normAutofit/>
          </a:bodyPr>
          <a:lstStyle/>
          <a:p>
            <a:pPr marL="514350" indent="-514350">
              <a:buFont typeface="Wingdings" panose="05000000000000000000" pitchFamily="2" charset="2"/>
              <a:buAutoNum type="alphaLcPeriod"/>
            </a:pPr>
            <a:r>
              <a:rPr dirty="0" smtClean="0"/>
              <a:t>Una prima mensual</a:t>
            </a:r>
          </a:p>
          <a:p>
            <a:pPr marL="514350" indent="-514350">
              <a:buFont typeface="Wingdings" panose="05000000000000000000" pitchFamily="2" charset="2"/>
              <a:buAutoNum type="alphaLcPeriod"/>
            </a:pPr>
            <a:r>
              <a:rPr dirty="0" smtClean="0"/>
              <a:t>Un deducible anual</a:t>
            </a:r>
          </a:p>
          <a:p>
            <a:pPr marL="514350" indent="-514350">
              <a:buFont typeface="Wingdings" panose="05000000000000000000" pitchFamily="2" charset="2"/>
              <a:buAutoNum type="alphaLcPeriod"/>
            </a:pPr>
            <a:r>
              <a:rPr dirty="0" smtClean="0"/>
              <a:t>20% de coseguro para la mayoría de los servicios cubiertos</a:t>
            </a:r>
          </a:p>
          <a:p>
            <a:pPr marL="514350" indent="-514350">
              <a:buFont typeface="Wingdings" panose="05000000000000000000" pitchFamily="2" charset="2"/>
              <a:buAutoNum type="alphaLcPeriod"/>
            </a:pPr>
            <a:r>
              <a:rPr dirty="0" smtClean="0"/>
              <a:t>Todas las anteriores</a:t>
            </a:r>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29</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10" descr="d. Todas" title="Compruebe su conocimiento: pregunta 3"/>
          <p:cNvSpPr txBox="1">
            <a:spLocks/>
          </p:cNvSpPr>
          <p:nvPr/>
        </p:nvSpPr>
        <p:spPr>
          <a:xfrm>
            <a:off x="0" y="11341"/>
            <a:ext cx="9144000" cy="959206"/>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3</a:t>
            </a:r>
            <a:endParaRPr lang="es-US" dirty="0"/>
          </a:p>
        </p:txBody>
      </p:sp>
      <p:sp>
        <p:nvSpPr>
          <p:cNvPr id="9" name="CAI1" descr="d. Todas las anteriores" title="Compreuebe su conocimiento: pregunta 3"/>
          <p:cNvSpPr/>
          <p:nvPr>
            <p:custDataLst>
              <p:tags r:id="rId3"/>
            </p:custDataLst>
          </p:nvPr>
        </p:nvSpPr>
        <p:spPr>
          <a:xfrm>
            <a:off x="457200" y="5726698"/>
            <a:ext cx="3867150" cy="563880"/>
          </a:xfrm>
          <a:prstGeom prst="roundRect">
            <a:avLst/>
          </a:prstGeom>
          <a:noFill/>
          <a:ln w="254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343425299"/>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¿Quién dirige Medicare?</a:t>
            </a:r>
            <a:endParaRPr lang="es-US" dirty="0"/>
          </a:p>
        </p:txBody>
      </p:sp>
      <p:sp>
        <p:nvSpPr>
          <p:cNvPr id="3" name="Content Placeholder 2"/>
          <p:cNvSpPr>
            <a:spLocks noGrp="1"/>
          </p:cNvSpPr>
          <p:nvPr>
            <p:ph idx="1"/>
          </p:nvPr>
        </p:nvSpPr>
        <p:spPr>
          <a:xfrm>
            <a:off x="628650" y="1171074"/>
            <a:ext cx="8362950" cy="5005889"/>
          </a:xfrm>
        </p:spPr>
        <p:txBody>
          <a:bodyPr/>
          <a:lstStyle/>
          <a:p>
            <a:r>
              <a:rPr dirty="0" smtClean="0"/>
              <a:t>Centros de Servicios de Medicare y Medicaid (CMS)</a:t>
            </a:r>
          </a:p>
          <a:p>
            <a:pPr marL="466725" lvl="1"/>
            <a:r>
              <a:rPr dirty="0" smtClean="0"/>
              <a:t>Administra el programa</a:t>
            </a:r>
          </a:p>
          <a:p>
            <a:r>
              <a:rPr dirty="0" smtClean="0"/>
              <a:t>Administración del Seguro Social (SSA en inglés)</a:t>
            </a:r>
          </a:p>
          <a:p>
            <a:pPr lvl="1"/>
            <a:r>
              <a:rPr dirty="0" smtClean="0"/>
              <a:t>Inscribe a la mayoría de los individuos</a:t>
            </a:r>
          </a:p>
          <a:p>
            <a:pPr lvl="1"/>
            <a:r>
              <a:rPr dirty="0" smtClean="0"/>
              <a:t>La Junta de Retiro Ferroviario (RRB en inglés) inscribe a los jubilados ferroviarios</a:t>
            </a:r>
          </a:p>
          <a:p>
            <a:pPr lvl="1"/>
            <a:endParaRPr lang="es-US" dirty="0"/>
          </a:p>
        </p:txBody>
      </p:sp>
      <p:sp>
        <p:nvSpPr>
          <p:cNvPr id="9" name="Date Placeholder 8"/>
          <p:cNvSpPr>
            <a:spLocks noGrp="1"/>
          </p:cNvSpPr>
          <p:nvPr>
            <p:ph type="dt" sz="half" idx="10"/>
          </p:nvPr>
        </p:nvSpPr>
        <p:spPr/>
        <p:txBody>
          <a:bodyPr/>
          <a:lstStyle/>
          <a:p>
            <a:r>
              <a:rPr dirty="0" smtClean="0"/>
              <a:t>Mayo de 2016</a:t>
            </a:r>
            <a:endParaRPr lang="es-US" dirty="0"/>
          </a:p>
        </p:txBody>
      </p:sp>
      <p:sp>
        <p:nvSpPr>
          <p:cNvPr id="10" name="Footer Placeholder 9"/>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3988192249"/>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¿Qué es una póliza Medigap?</a:t>
            </a:r>
            <a:endParaRPr lang="es-US" dirty="0"/>
          </a:p>
        </p:txBody>
      </p:sp>
      <p:sp>
        <p:nvSpPr>
          <p:cNvPr id="3" name="Content Placeholder 2"/>
          <p:cNvSpPr>
            <a:spLocks noGrp="1"/>
          </p:cNvSpPr>
          <p:nvPr>
            <p:ph idx="1"/>
          </p:nvPr>
        </p:nvSpPr>
        <p:spPr/>
        <p:txBody>
          <a:bodyPr/>
          <a:lstStyle/>
          <a:p>
            <a:r>
              <a:rPr sz="2800" dirty="0" smtClean="0"/>
              <a:t>Pólizas del Asegurador Suplementario de Medicare (Medigap)</a:t>
            </a:r>
          </a:p>
          <a:p>
            <a:pPr lvl="1"/>
            <a:r>
              <a:rPr sz="2600" dirty="0" smtClean="0"/>
              <a:t>Las venden compañías de seguros privadas</a:t>
            </a:r>
          </a:p>
          <a:p>
            <a:r>
              <a:rPr sz="2800" dirty="0" smtClean="0"/>
              <a:t>Cubre faltas en la cobertura de Medicare Original</a:t>
            </a:r>
          </a:p>
          <a:p>
            <a:pPr lvl="1"/>
            <a:r>
              <a:rPr sz="2600" dirty="0" smtClean="0"/>
              <a:t>Deducibles, coseguro, copagos </a:t>
            </a:r>
          </a:p>
          <a:p>
            <a:r>
              <a:rPr sz="2800" dirty="0" smtClean="0"/>
              <a:t>Todos los planes con la misma letra </a:t>
            </a:r>
          </a:p>
          <a:p>
            <a:pPr lvl="1"/>
            <a:r>
              <a:rPr sz="2600" dirty="0" smtClean="0"/>
              <a:t>tienen la misma cobertura;</a:t>
            </a:r>
          </a:p>
          <a:p>
            <a:pPr lvl="1"/>
            <a:r>
              <a:rPr sz="2600" dirty="0" smtClean="0"/>
              <a:t>los costos son distintos;</a:t>
            </a:r>
          </a:p>
          <a:p>
            <a:pPr lvl="1"/>
            <a:r>
              <a:rPr sz="2600" dirty="0" smtClean="0"/>
              <a:t>excepto en Minnesota, Massachusetts y Wisconsin</a:t>
            </a:r>
          </a:p>
          <a:p>
            <a:endParaRPr lang="es-US"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59313045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title="Tipos de planes Medigap"/>
          <p:cNvSpPr>
            <a:spLocks noGrp="1" noChangeArrowheads="1"/>
          </p:cNvSpPr>
          <p:nvPr>
            <p:ph type="title"/>
          </p:nvPr>
        </p:nvSpPr>
        <p:spPr/>
        <p:txBody>
          <a:bodyPr/>
          <a:lstStyle/>
          <a:p>
            <a:pPr eaLnBrk="1" hangingPunct="1"/>
            <a:r>
              <a:rPr dirty="0" smtClean="0"/>
              <a:t>Tipos de planes Medigap</a:t>
            </a:r>
            <a:endParaRPr lang="es-US" sz="1200" b="0" dirty="0"/>
          </a:p>
        </p:txBody>
      </p:sp>
      <p:pic>
        <p:nvPicPr>
          <p:cNvPr id="6" name="Picture 5" descr="La imagen muestra los diferentes beneficios para los tipos de plan Medigap estandarizados A, B, C, D, F, G, K, L, M y N. " title="Tipos de planes Medigap"/>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058" y="1136904"/>
            <a:ext cx="8705088" cy="3857549"/>
          </a:xfrm>
          <a:prstGeom prst="rect">
            <a:avLst/>
          </a:prstGeom>
        </p:spPr>
      </p:pic>
      <p:sp>
        <p:nvSpPr>
          <p:cNvPr id="9" name="TextBox 8"/>
          <p:cNvSpPr txBox="1"/>
          <p:nvPr/>
        </p:nvSpPr>
        <p:spPr>
          <a:xfrm>
            <a:off x="1" y="4994453"/>
            <a:ext cx="9143999" cy="1600438"/>
          </a:xfrm>
          <a:prstGeom prst="rect">
            <a:avLst/>
          </a:prstGeom>
          <a:solidFill>
            <a:srgbClr val="DCE6F2"/>
          </a:solidFill>
        </p:spPr>
        <p:txBody>
          <a:bodyPr wrap="square" rtlCol="0">
            <a:spAutoFit/>
          </a:bodyPr>
          <a:lstStyle/>
          <a:p>
            <a:r>
              <a:rPr sz="1400" dirty="0" smtClean="0"/>
              <a:t>*El Plan F también se ofrece como un plan de deducible alto en ciertas compañías de seguro de algunos estados.</a:t>
            </a:r>
            <a:r>
              <a:rPr lang="en-US" sz="1400" dirty="0"/>
              <a:t> Si elige esta opción, ello implica que deberá pagar por los costos cubiertos por Medicare (coseguro, copagos y deducibles) hasta la cantidad deducible de $2,180 en 2016 antes de que la póliza pague. </a:t>
            </a:r>
          </a:p>
          <a:p>
            <a:r>
              <a:rPr lang="en-US" sz="1400" dirty="0"/>
              <a:t>**Para los Planes K y L, después de que haya alcanzado su límite anual de gastos directos de su bolsillo y el deducible anual de la Parte B ($166 en 2016), el plan Medigap pagará el 100% de los servicios cubiertos durante el resto del año calendario. </a:t>
            </a:r>
          </a:p>
          <a:p>
            <a:r>
              <a:rPr lang="en-US" sz="1400" dirty="0"/>
              <a:t>*** El Plan N paga el 100% del coseguro de la Parte B, excepto por un copago de hasta $20 por algunas consultas y un copago de hasta $50 para visitas a la sala de emergencias que no conlleven a una internación.</a:t>
            </a:r>
          </a:p>
        </p:txBody>
      </p:sp>
      <p:sp>
        <p:nvSpPr>
          <p:cNvPr id="2" name="Date Placeholder 1"/>
          <p:cNvSpPr>
            <a:spLocks noGrp="1"/>
          </p:cNvSpPr>
          <p:nvPr>
            <p:ph type="dt" sz="half" idx="10"/>
          </p:nvPr>
        </p:nvSpPr>
        <p:spPr>
          <a:xfrm>
            <a:off x="628650" y="6491270"/>
            <a:ext cx="2057400" cy="365125"/>
          </a:xfrm>
        </p:spPr>
        <p:txBody>
          <a:bodyPr/>
          <a:lstStyle/>
          <a:p>
            <a:r>
              <a:rPr dirty="0" smtClean="0"/>
              <a:t>Mayo de 2016</a:t>
            </a:r>
            <a:endParaRPr lang="es-US" dirty="0"/>
          </a:p>
        </p:txBody>
      </p:sp>
      <p:sp>
        <p:nvSpPr>
          <p:cNvPr id="3" name="Footer Placeholder 2"/>
          <p:cNvSpPr>
            <a:spLocks noGrp="1"/>
          </p:cNvSpPr>
          <p:nvPr>
            <p:ph type="ftr" sz="quarter" idx="11"/>
          </p:nvPr>
        </p:nvSpPr>
        <p:spPr>
          <a:xfrm>
            <a:off x="3028950" y="6503308"/>
            <a:ext cx="3086100" cy="365125"/>
          </a:xfrm>
        </p:spPr>
        <p:txBody>
          <a:bodyPr/>
          <a:lstStyle/>
          <a:p>
            <a:r>
              <a:rPr dirty="0" smtClean="0"/>
              <a:t>Pólizas del Asegurador Suplementario de Medicare (Medigap)</a:t>
            </a:r>
            <a:endParaRPr lang="es-US" dirty="0"/>
          </a:p>
        </p:txBody>
      </p:sp>
    </p:spTree>
    <p:custDataLst>
      <p:tags r:id="rId1"/>
    </p:custDataLst>
    <p:extLst>
      <p:ext uri="{BB962C8B-B14F-4D97-AF65-F5344CB8AC3E}">
        <p14:creationId xmlns:p14="http://schemas.microsoft.com/office/powerpoint/2010/main" val="997050864"/>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Decisión: ¿Necesito una póliza Medigap?</a:t>
            </a:r>
            <a:endParaRPr lang="es-US" dirty="0"/>
          </a:p>
        </p:txBody>
      </p:sp>
      <p:sp>
        <p:nvSpPr>
          <p:cNvPr id="3" name="Content Placeholder 2"/>
          <p:cNvSpPr>
            <a:spLocks noGrp="1"/>
          </p:cNvSpPr>
          <p:nvPr>
            <p:ph idx="1"/>
          </p:nvPr>
        </p:nvSpPr>
        <p:spPr/>
        <p:txBody>
          <a:bodyPr/>
          <a:lstStyle/>
          <a:p>
            <a:r>
              <a:rPr dirty="0" smtClean="0"/>
              <a:t>Tenga en cuenta lo siguiente</a:t>
            </a:r>
          </a:p>
          <a:p>
            <a:pPr lvl="1"/>
            <a:r>
              <a:rPr dirty="0" smtClean="0"/>
              <a:t>Solo es compatible con Medicare Original</a:t>
            </a:r>
          </a:p>
          <a:p>
            <a:pPr lvl="1"/>
            <a:r>
              <a:rPr dirty="0" smtClean="0"/>
              <a:t>¿Tiene alguna otra cobertura suplementaria? </a:t>
            </a:r>
          </a:p>
          <a:p>
            <a:pPr marL="749300" lvl="2" indent="-279400"/>
            <a:r>
              <a:rPr dirty="0" smtClean="0"/>
              <a:t>En caso afirmativo, quizás no necesite Medigap</a:t>
            </a:r>
          </a:p>
          <a:p>
            <a:pPr lvl="1"/>
            <a:r>
              <a:rPr dirty="0" smtClean="0"/>
              <a:t>¿Puede afrontar los copagos y deducibles de Medicare?</a:t>
            </a:r>
          </a:p>
          <a:p>
            <a:pPr lvl="1"/>
            <a:r>
              <a:rPr dirty="0" smtClean="0"/>
              <a:t>¿Cuánto cuesta la prima mensual de Medigap?</a:t>
            </a:r>
            <a:endParaRPr lang="es-US"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5" name="Footer Placeholder 4"/>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51272265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0" y="1"/>
            <a:ext cx="9144000" cy="1026694"/>
          </a:xfrm>
        </p:spPr>
        <p:txBody>
          <a:bodyPr>
            <a:noAutofit/>
          </a:bodyPr>
          <a:lstStyle/>
          <a:p>
            <a:r>
              <a:rPr dirty="0" smtClean="0"/>
              <a:t>¿Cómo encuentro la póliza </a:t>
            </a:r>
            <a:r>
              <a:t/>
            </a:r>
            <a:br/>
            <a:r>
              <a:rPr dirty="0" smtClean="0"/>
              <a:t>Medigap indicada para mí?</a:t>
            </a:r>
          </a:p>
        </p:txBody>
      </p:sp>
      <p:sp>
        <p:nvSpPr>
          <p:cNvPr id="3" name="Content Placeholder 2"/>
          <p:cNvSpPr>
            <a:spLocks noGrp="1"/>
          </p:cNvSpPr>
          <p:nvPr>
            <p:ph idx="1"/>
          </p:nvPr>
        </p:nvSpPr>
        <p:spPr/>
        <p:txBody>
          <a:bodyPr/>
          <a:lstStyle/>
          <a:p>
            <a:r>
              <a:rPr sz="2800" dirty="0" smtClean="0"/>
              <a:t>Compare los planes por teléfono o por computadora</a:t>
            </a:r>
          </a:p>
          <a:p>
            <a:pPr lvl="1"/>
            <a:r>
              <a:rPr sz="2500" dirty="0" smtClean="0"/>
              <a:t>Visite </a:t>
            </a:r>
            <a:r>
              <a:rPr lang="en-US" sz="2500" u="sng" dirty="0">
                <a:hlinkClick r:id="rId3"/>
              </a:rPr>
              <a:t>Medicare.gov/find-a-plan</a:t>
            </a:r>
            <a:endParaRPr lang="es-US" sz="2500" dirty="0"/>
          </a:p>
          <a:p>
            <a:pPr marL="685800" lvl="2" indent="-215900"/>
            <a:r>
              <a:rPr sz="2500" dirty="0" smtClean="0"/>
              <a:t>Use la herramienta de comparación de Medigap</a:t>
            </a:r>
          </a:p>
          <a:p>
            <a:pPr lvl="1"/>
            <a:r>
              <a:rPr sz="2500" dirty="0" smtClean="0"/>
              <a:t>Llame al 1-800-MEDICARE (1-800-633-4227).</a:t>
            </a:r>
          </a:p>
          <a:p>
            <a:pPr marL="685800" lvl="2" indent="-215900"/>
            <a:r>
              <a:rPr sz="2500" dirty="0" smtClean="0"/>
              <a:t>Los usuarios de TTY deben llamar al 1-877-486-2048.</a:t>
            </a:r>
            <a:endParaRPr lang="es-US" sz="2500" dirty="0"/>
          </a:p>
          <a:p>
            <a:pPr lvl="1"/>
            <a:r>
              <a:rPr sz="2500" dirty="0" smtClean="0"/>
              <a:t>Llame a su Programa Estatal de Asistencia sobre Seguros de Salud (SHIP en inglés)</a:t>
            </a:r>
          </a:p>
          <a:p>
            <a:pPr lvl="1"/>
            <a:r>
              <a:rPr sz="2500" dirty="0" smtClean="0"/>
              <a:t>Pocos estados amplían la cobertura a la población incapacitada. </a:t>
            </a:r>
          </a:p>
          <a:p>
            <a:pPr marL="685800" lvl="2" indent="-215900"/>
            <a:r>
              <a:rPr sz="2500" dirty="0" smtClean="0"/>
              <a:t>Consulte con su Departamento estatal de seguro</a:t>
            </a:r>
          </a:p>
          <a:p>
            <a:pPr lvl="1"/>
            <a:endParaRPr lang="es-US" dirty="0" smtClean="0"/>
          </a:p>
          <a:p>
            <a:pPr lvl="1"/>
            <a:endParaRPr lang="es-US" dirty="0" smtClean="0"/>
          </a:p>
        </p:txBody>
      </p:sp>
      <p:sp>
        <p:nvSpPr>
          <p:cNvPr id="2" name="Date Placeholder 1"/>
          <p:cNvSpPr>
            <a:spLocks noGrp="1"/>
          </p:cNvSpPr>
          <p:nvPr>
            <p:ph type="dt" sz="half" idx="10"/>
          </p:nvPr>
        </p:nvSpPr>
        <p:spPr/>
        <p:txBody>
          <a:bodyPr/>
          <a:lstStyle/>
          <a:p>
            <a:r>
              <a:rPr dirty="0" smtClean="0"/>
              <a:t>Mayo de 2016</a:t>
            </a:r>
            <a:endParaRPr lang="es-US" dirty="0"/>
          </a:p>
        </p:txBody>
      </p:sp>
      <p:sp>
        <p:nvSpPr>
          <p:cNvPr id="4" name="Footer Placeholder 3"/>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2417077972"/>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0" y="1"/>
            <a:ext cx="9144000" cy="1026694"/>
          </a:xfrm>
        </p:spPr>
        <p:txBody>
          <a:bodyPr>
            <a:noAutofit/>
          </a:bodyPr>
          <a:lstStyle/>
          <a:p>
            <a:r>
              <a:rPr dirty="0" smtClean="0"/>
              <a:t>¿Cuál es el mejor momento para </a:t>
            </a:r>
            <a:r>
              <a:t/>
            </a:r>
            <a:br/>
            <a:r>
              <a:rPr dirty="0" smtClean="0"/>
              <a:t>comprar una póliza Medigap?</a:t>
            </a:r>
          </a:p>
        </p:txBody>
      </p:sp>
      <p:sp>
        <p:nvSpPr>
          <p:cNvPr id="3" name="Content Placeholder 2"/>
          <p:cNvSpPr>
            <a:spLocks noGrp="1"/>
          </p:cNvSpPr>
          <p:nvPr>
            <p:ph idx="1"/>
          </p:nvPr>
        </p:nvSpPr>
        <p:spPr/>
        <p:txBody>
          <a:bodyPr/>
          <a:lstStyle/>
          <a:p>
            <a:r>
              <a:rPr sz="2600" dirty="0" smtClean="0"/>
              <a:t>Tenga en cuenta lo siguiente</a:t>
            </a:r>
          </a:p>
          <a:p>
            <a:pPr lvl="1"/>
            <a:r>
              <a:rPr sz="2500" dirty="0" smtClean="0"/>
              <a:t>El Período de Inscripción Abierta (OEP en inglés) de Medigap comienza el mes que cumple 65 años o más Y se inscribe a la Parte B.</a:t>
            </a:r>
          </a:p>
          <a:p>
            <a:pPr marL="749300" lvl="2" indent="-279400"/>
            <a:r>
              <a:rPr sz="2500" dirty="0" smtClean="0"/>
              <a:t>Dura 6 meses como mínimo, puede ser más tiempo en su estado.</a:t>
            </a:r>
          </a:p>
          <a:p>
            <a:pPr marL="749300" lvl="2" indent="-279400"/>
            <a:r>
              <a:rPr sz="2500" dirty="0" smtClean="0"/>
              <a:t>Tiene cobertura, las compañías DEBEN venderle un plan si está en el OEP.</a:t>
            </a:r>
          </a:p>
          <a:p>
            <a:pPr lvl="1"/>
            <a:r>
              <a:rPr sz="2500" dirty="0" smtClean="0"/>
              <a:t>También puede comprar una póliza de Medigap cuando sea que una compañía acceda a venderle una</a:t>
            </a:r>
          </a:p>
          <a:p>
            <a:pPr marL="749300" lvl="2" indent="-279400"/>
            <a:r>
              <a:rPr sz="2500" dirty="0" smtClean="0"/>
              <a:t>Si esto se demora, puede haber restricciones.</a:t>
            </a:r>
          </a:p>
          <a:p>
            <a:pPr lvl="1"/>
            <a:endParaRPr lang="es-US" sz="2500" dirty="0" smtClean="0"/>
          </a:p>
          <a:p>
            <a:pPr lvl="2"/>
            <a:endParaRPr lang="es-US" sz="2500" dirty="0" smtClean="0"/>
          </a:p>
          <a:p>
            <a:endParaRPr lang="es-US" sz="2500" dirty="0"/>
          </a:p>
        </p:txBody>
      </p:sp>
      <p:sp>
        <p:nvSpPr>
          <p:cNvPr id="2" name="Date Placeholder 1"/>
          <p:cNvSpPr>
            <a:spLocks noGrp="1"/>
          </p:cNvSpPr>
          <p:nvPr>
            <p:ph type="dt" sz="half" idx="10"/>
          </p:nvPr>
        </p:nvSpPr>
        <p:spPr/>
        <p:txBody>
          <a:bodyPr/>
          <a:lstStyle/>
          <a:p>
            <a:r>
              <a:rPr dirty="0" smtClean="0"/>
              <a:t>Mayo de 2016</a:t>
            </a:r>
            <a:endParaRPr lang="es-US" dirty="0"/>
          </a:p>
        </p:txBody>
      </p:sp>
      <p:sp>
        <p:nvSpPr>
          <p:cNvPr id="4" name="Footer Placeholder 3"/>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3484460844"/>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26694"/>
          </a:xfrm>
        </p:spPr>
        <p:txBody>
          <a:bodyPr>
            <a:normAutofit fontScale="90000"/>
          </a:bodyPr>
          <a:lstStyle/>
          <a:p>
            <a:r>
              <a:rPr dirty="0" smtClean="0"/>
              <a:t>Para comprar una póliza Medigap, siga estos pasos</a:t>
            </a:r>
            <a:endParaRPr lang="es-US" dirty="0"/>
          </a:p>
        </p:txBody>
      </p:sp>
      <p:sp>
        <p:nvSpPr>
          <p:cNvPr id="3" name="Content Placeholder 2"/>
          <p:cNvSpPr>
            <a:spLocks noGrp="1"/>
          </p:cNvSpPr>
          <p:nvPr>
            <p:ph idx="1"/>
          </p:nvPr>
        </p:nvSpPr>
        <p:spPr>
          <a:xfrm>
            <a:off x="156411" y="1074818"/>
            <a:ext cx="8879305" cy="5005889"/>
          </a:xfrm>
        </p:spPr>
        <p:txBody>
          <a:bodyPr/>
          <a:lstStyle/>
          <a:p>
            <a:r>
              <a:rPr lang="en-US" sz="2400" dirty="0" smtClean="0"/>
              <a:t>Decida qué Plan de Medigap del A al N tiene los beneficios que necesita</a:t>
            </a:r>
          </a:p>
          <a:p>
            <a:r>
              <a:rPr lang="en-US" sz="2400" dirty="0" smtClean="0"/>
              <a:t>Busque las compañías de seguros que venden pólizas Medigap en su estado. </a:t>
            </a:r>
          </a:p>
          <a:p>
            <a:pPr lvl="1"/>
            <a:r>
              <a:rPr lang="en-US" sz="2200" dirty="0" smtClean="0"/>
              <a:t>Llame al Programa Estatal de Asistencia sobre Seguros de Salud (SHIP), al Departamento Estatal de Seguros o visite Medicare.gov.</a:t>
            </a:r>
          </a:p>
          <a:p>
            <a:pPr lvl="1"/>
            <a:r>
              <a:rPr lang="en-US" sz="2200" dirty="0" smtClean="0"/>
              <a:t>Consulte si su estado extiende la cobertura para aquellos que tienen una incapacidad.</a:t>
            </a:r>
          </a:p>
          <a:p>
            <a:r>
              <a:rPr lang="en-US" sz="2400" dirty="0" smtClean="0"/>
              <a:t>Llame a las compañías de seguro y busque la mejor póliza a un precio que pueda pagar </a:t>
            </a:r>
          </a:p>
          <a:p>
            <a:r>
              <a:rPr lang="en-US" sz="2400" dirty="0" smtClean="0"/>
              <a:t>Una vez que elija la compañía de seguros y la póliza Medigap, solicite la póliza. </a:t>
            </a:r>
          </a:p>
          <a:p>
            <a:endParaRPr lang="es-US" sz="2400" dirty="0"/>
          </a:p>
        </p:txBody>
      </p:sp>
      <p:sp>
        <p:nvSpPr>
          <p:cNvPr id="4" name="Date Placeholder 3"/>
          <p:cNvSpPr>
            <a:spLocks noGrp="1"/>
          </p:cNvSpPr>
          <p:nvPr>
            <p:ph type="dt" sz="half" idx="10"/>
          </p:nvPr>
        </p:nvSpPr>
        <p:spPr>
          <a:xfrm>
            <a:off x="628650" y="6428543"/>
            <a:ext cx="2057400" cy="365125"/>
          </a:xfrm>
        </p:spPr>
        <p:txBody>
          <a:bodyPr/>
          <a:lstStyle/>
          <a:p>
            <a:r>
              <a:rPr dirty="0" smtClean="0"/>
              <a:t>Mayo de 2016</a:t>
            </a:r>
            <a:endParaRPr lang="es-US" dirty="0"/>
          </a:p>
        </p:txBody>
      </p:sp>
      <p:sp>
        <p:nvSpPr>
          <p:cNvPr id="6" name="Footer Placeholder 5"/>
          <p:cNvSpPr>
            <a:spLocks noGrp="1"/>
          </p:cNvSpPr>
          <p:nvPr>
            <p:ph type="ftr" sz="quarter" idx="11"/>
          </p:nvPr>
        </p:nvSpPr>
        <p:spPr>
          <a:xfrm>
            <a:off x="3028950" y="6428543"/>
            <a:ext cx="3086100" cy="365125"/>
          </a:xfrm>
        </p:spPr>
        <p:txBody>
          <a:bodyPr/>
          <a:lstStyle/>
          <a:p>
            <a:r>
              <a:rPr dirty="0" smtClean="0"/>
              <a:t>Introducción a Medicare</a:t>
            </a:r>
            <a:endParaRPr lang="es-US" dirty="0"/>
          </a:p>
        </p:txBody>
      </p:sp>
    </p:spTree>
    <p:extLst>
      <p:ext uri="{BB962C8B-B14F-4D97-AF65-F5344CB8AC3E}">
        <p14:creationId xmlns:p14="http://schemas.microsoft.com/office/powerpoint/2010/main" val="346268736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1665288"/>
            <a:ext cx="4629150" cy="1363662"/>
          </a:xfrm>
        </p:spPr>
        <p:txBody>
          <a:bodyPr/>
          <a:lstStyle/>
          <a:p>
            <a:pPr algn="l"/>
            <a:r>
              <a:rPr lang="en-US" sz="3200" b="0" dirty="0">
                <a:solidFill>
                  <a:schemeClr val="tx1"/>
                </a:solidFill>
                <a:latin typeface="Calibri" pitchFamily="34" charset="0"/>
              </a:rPr>
              <a:t>Las pólizas Medigap (Seguro Suplementario de Medicare) pueden ayudar a pagar los copagos por medicamentos recetados.</a:t>
            </a:r>
          </a:p>
        </p:txBody>
      </p:sp>
      <p:sp>
        <p:nvSpPr>
          <p:cNvPr id="3" name="TPAnswers"/>
          <p:cNvSpPr>
            <a:spLocks noGrp="1"/>
          </p:cNvSpPr>
          <p:nvPr>
            <p:ph type="body" idx="1"/>
            <p:custDataLst>
              <p:tags r:id="rId2"/>
            </p:custDataLst>
          </p:nvPr>
        </p:nvSpPr>
        <p:spPr>
          <a:xfrm>
            <a:off x="457200" y="3676650"/>
            <a:ext cx="4114800" cy="3390650"/>
          </a:xfrm>
        </p:spPr>
        <p:txBody>
          <a:bodyPr>
            <a:normAutofit/>
          </a:bodyPr>
          <a:lstStyle/>
          <a:p>
            <a:pPr marL="514350" indent="-514350">
              <a:buFont typeface="+mj-lt"/>
              <a:buAutoNum type="alphaLcPeriod"/>
            </a:pPr>
            <a:r>
              <a:rPr dirty="0" smtClean="0"/>
              <a:t>Verdadero</a:t>
            </a:r>
          </a:p>
          <a:p>
            <a:pPr marL="514350" indent="-514350">
              <a:buFont typeface="+mj-lt"/>
              <a:buAutoNum type="alphaLcPeriod"/>
            </a:pPr>
            <a:r>
              <a:rPr dirty="0" smtClean="0"/>
              <a:t>Falso</a:t>
            </a:r>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36</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CAI1" descr="b. Falso" title="Compruebe su conocimiento: pregunta 4"/>
          <p:cNvSpPr/>
          <p:nvPr>
            <p:custDataLst>
              <p:tags r:id="rId3"/>
            </p:custDataLst>
          </p:nvPr>
        </p:nvSpPr>
        <p:spPr>
          <a:xfrm>
            <a:off x="476249" y="4210050"/>
            <a:ext cx="1499507" cy="563880"/>
          </a:xfrm>
          <a:prstGeom prst="roundRect">
            <a:avLst/>
          </a:prstGeom>
          <a:noFill/>
          <a:ln w="254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1341"/>
            <a:ext cx="9144000" cy="959206"/>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4</a:t>
            </a:r>
            <a:endParaRPr lang="es-US" dirty="0"/>
          </a:p>
        </p:txBody>
      </p:sp>
    </p:spTree>
    <p:custDataLst>
      <p:tags r:id="rId1"/>
    </p:custDataLst>
    <p:extLst>
      <p:ext uri="{BB962C8B-B14F-4D97-AF65-F5344CB8AC3E}">
        <p14:creationId xmlns:p14="http://schemas.microsoft.com/office/powerpoint/2010/main" val="229905733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1"/>
            <a:ext cx="9144000" cy="1026694"/>
          </a:xfrm>
        </p:spPr>
        <p:txBody>
          <a:bodyPr>
            <a:normAutofit fontScale="90000"/>
          </a:bodyPr>
          <a:lstStyle/>
          <a:p>
            <a:r>
              <a:rPr dirty="0" smtClean="0"/>
              <a:t>Parte D: Cobertura Medicare para medicamentos recetados.</a:t>
            </a:r>
            <a:endParaRPr lang="es-US" dirty="0"/>
          </a:p>
        </p:txBody>
      </p:sp>
      <p:sp>
        <p:nvSpPr>
          <p:cNvPr id="2" name="Content Placeholder 1"/>
          <p:cNvSpPr>
            <a:spLocks noGrp="1"/>
          </p:cNvSpPr>
          <p:nvPr>
            <p:ph idx="1"/>
          </p:nvPr>
        </p:nvSpPr>
        <p:spPr>
          <a:xfrm>
            <a:off x="533400" y="1171074"/>
            <a:ext cx="8610600" cy="5005889"/>
          </a:xfrm>
        </p:spPr>
        <p:txBody>
          <a:bodyPr/>
          <a:lstStyle/>
          <a:p>
            <a:pPr marL="292100" indent="-292100"/>
            <a:r>
              <a:rPr dirty="0" smtClean="0"/>
              <a:t>Disponible para todas las personas con Medicare </a:t>
            </a:r>
          </a:p>
          <a:p>
            <a:pPr marL="292100" indent="-292100"/>
            <a:r>
              <a:rPr dirty="0" smtClean="0"/>
              <a:t>Se proporciona a través de</a:t>
            </a:r>
          </a:p>
          <a:p>
            <a:pPr marL="406400" lvl="1" indent="-177800"/>
            <a:r>
              <a:rPr dirty="0" smtClean="0"/>
              <a:t>Planes Independientes para Medicamentos Recetados (PDP en inglés)</a:t>
            </a:r>
          </a:p>
          <a:p>
            <a:pPr marL="406400" lvl="1" indent="-177800"/>
            <a:r>
              <a:rPr dirty="0" smtClean="0"/>
              <a:t>Planes Medicare Advantage para Medicamentos Recetados</a:t>
            </a:r>
          </a:p>
          <a:p>
            <a:pPr marL="406400" lvl="1" indent="-177800"/>
            <a:r>
              <a:rPr dirty="0" smtClean="0"/>
              <a:t>Algún otro plan de salud de Medicare</a:t>
            </a:r>
          </a:p>
          <a:p>
            <a:pPr marL="406400" indent="-177800"/>
            <a:endParaRPr lang="es-US"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8" name="Rounded Rectangle 7" descr="gráfico de parte D" title="Gráfico que muestra la cobertura de Medicare Parte D"/>
          <p:cNvSpPr/>
          <p:nvPr/>
        </p:nvSpPr>
        <p:spPr>
          <a:xfrm>
            <a:off x="7388678" y="1712269"/>
            <a:ext cx="674240" cy="605254"/>
          </a:xfrm>
          <a:prstGeom prst="roundRect">
            <a:avLst>
              <a:gd name="adj" fmla="val 10000"/>
            </a:avLst>
          </a:prstGeom>
          <a:blipFill rotWithShape="0">
            <a:blip r:embed="rId3"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232731360"/>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Cómo funciona Medicare Parte D </a:t>
            </a:r>
            <a:endParaRPr lang="es-US" dirty="0"/>
          </a:p>
        </p:txBody>
      </p:sp>
      <p:sp>
        <p:nvSpPr>
          <p:cNvPr id="3" name="Content Placeholder 2"/>
          <p:cNvSpPr>
            <a:spLocks noGrp="1"/>
          </p:cNvSpPr>
          <p:nvPr>
            <p:ph idx="1"/>
          </p:nvPr>
        </p:nvSpPr>
        <p:spPr/>
        <p:txBody>
          <a:bodyPr/>
          <a:lstStyle/>
          <a:p>
            <a:r>
              <a:rPr sz="2500" dirty="0" smtClean="0"/>
              <a:t>Es opcional. </a:t>
            </a:r>
          </a:p>
          <a:p>
            <a:pPr lvl="1"/>
            <a:r>
              <a:rPr sz="2300" dirty="0" smtClean="0"/>
              <a:t>Puede elegir un plan e inscribirse.</a:t>
            </a:r>
          </a:p>
          <a:p>
            <a:pPr lvl="1"/>
            <a:r>
              <a:rPr sz="2300" dirty="0" smtClean="0"/>
              <a:t>Puede recibir una multa por inscribirse más tarde.</a:t>
            </a:r>
          </a:p>
          <a:p>
            <a:r>
              <a:rPr sz="2500" dirty="0" smtClean="0"/>
              <a:t>Los planes tienen formularios. </a:t>
            </a:r>
          </a:p>
          <a:p>
            <a:pPr lvl="1"/>
            <a:r>
              <a:rPr sz="2300" dirty="0" smtClean="0"/>
              <a:t>Listas de medicamentos cubiertos.</a:t>
            </a:r>
          </a:p>
          <a:p>
            <a:pPr lvl="1"/>
            <a:r>
              <a:rPr sz="2300" dirty="0" smtClean="0"/>
              <a:t>La mayoría incluyen un rango de medicamentos de cada categoría.</a:t>
            </a:r>
          </a:p>
          <a:p>
            <a:r>
              <a:rPr sz="2500" dirty="0" smtClean="0"/>
              <a:t>Paga una prima mensual por el plan.</a:t>
            </a:r>
          </a:p>
          <a:p>
            <a:r>
              <a:rPr sz="2500" dirty="0" smtClean="0"/>
              <a:t>Paga deducibles y copagos.</a:t>
            </a:r>
          </a:p>
          <a:p>
            <a:r>
              <a:rPr sz="2500" dirty="0" smtClean="0"/>
              <a:t>Hay ayuda adicional para pagar los costos de la Parte D</a:t>
            </a:r>
          </a:p>
          <a:p>
            <a:pPr lvl="1"/>
            <a:r>
              <a:rPr sz="2300" dirty="0" smtClean="0"/>
              <a:t>Si tiene recursos e ingresos limitados. </a:t>
            </a:r>
            <a:endParaRPr lang="es-US" sz="2300" dirty="0"/>
          </a:p>
        </p:txBody>
      </p:sp>
      <p:sp>
        <p:nvSpPr>
          <p:cNvPr id="7" name="Date Placeholder 6"/>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40114239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p:txBody>
          <a:bodyPr>
            <a:normAutofit fontScale="90000"/>
          </a:bodyPr>
          <a:lstStyle/>
          <a:p>
            <a:r>
              <a:rPr dirty="0" smtClean="0"/>
              <a:t>¿Quiénes pueden inscribirse para la Parte D?</a:t>
            </a:r>
          </a:p>
        </p:txBody>
      </p:sp>
      <p:sp>
        <p:nvSpPr>
          <p:cNvPr id="644099" name="Rectangle 3"/>
          <p:cNvSpPr>
            <a:spLocks noGrp="1" noChangeArrowheads="1"/>
          </p:cNvSpPr>
          <p:nvPr>
            <p:ph idx="1"/>
          </p:nvPr>
        </p:nvSpPr>
        <p:spPr/>
        <p:txBody>
          <a:bodyPr>
            <a:normAutofit fontScale="70000" lnSpcReduction="20000"/>
          </a:bodyPr>
          <a:lstStyle/>
          <a:p>
            <a:pPr>
              <a:lnSpc>
                <a:spcPct val="120000"/>
              </a:lnSpc>
            </a:pPr>
            <a:r>
              <a:rPr dirty="0" smtClean="0"/>
              <a:t>Debe:</a:t>
            </a:r>
          </a:p>
          <a:p>
            <a:pPr lvl="1">
              <a:lnSpc>
                <a:spcPct val="120000"/>
              </a:lnSpc>
            </a:pPr>
            <a:r>
              <a:rPr dirty="0" smtClean="0"/>
              <a:t>Tener Medicare Parte A </a:t>
            </a:r>
            <a:r>
              <a:rPr u="sng" dirty="0" smtClean="0"/>
              <a:t>y/o</a:t>
            </a:r>
            <a:r>
              <a:rPr dirty="0" smtClean="0"/>
              <a:t> Parte B para unirse a un plan Medicare para medicamentos recetados. </a:t>
            </a:r>
          </a:p>
          <a:p>
            <a:pPr lvl="1">
              <a:lnSpc>
                <a:spcPct val="120000"/>
              </a:lnSpc>
            </a:pPr>
            <a:r>
              <a:rPr dirty="0" smtClean="0"/>
              <a:t>Tener Medicare Parte A </a:t>
            </a:r>
            <a:r>
              <a:rPr u="sng" dirty="0" smtClean="0"/>
              <a:t>y</a:t>
            </a:r>
            <a:r>
              <a:rPr dirty="0" smtClean="0"/>
              <a:t> Parte B para unirse a un plan Medicare Advantage con cobertura de medicamentos.</a:t>
            </a:r>
          </a:p>
          <a:p>
            <a:pPr lvl="1">
              <a:lnSpc>
                <a:spcPct val="120000"/>
              </a:lnSpc>
            </a:pPr>
            <a:r>
              <a:rPr dirty="0" smtClean="0"/>
              <a:t>Tener Medicare Parte A y Parte B, o solo Parte B, para unirse a un Plan de Costos Medicare con cobertura de la Parte D.</a:t>
            </a:r>
          </a:p>
          <a:p>
            <a:pPr lvl="1">
              <a:lnSpc>
                <a:spcPct val="120000"/>
              </a:lnSpc>
            </a:pPr>
            <a:r>
              <a:rPr dirty="0" smtClean="0"/>
              <a:t>Debe vivir en el área de servicio del plan </a:t>
            </a:r>
          </a:p>
          <a:p>
            <a:pPr lvl="1">
              <a:lnSpc>
                <a:spcPct val="120000"/>
              </a:lnSpc>
            </a:pPr>
            <a:r>
              <a:rPr dirty="0" smtClean="0"/>
              <a:t>No debe estar en la cárcel</a:t>
            </a:r>
          </a:p>
          <a:p>
            <a:pPr lvl="1">
              <a:lnSpc>
                <a:spcPct val="120000"/>
              </a:lnSpc>
            </a:pPr>
            <a:r>
              <a:rPr dirty="0" smtClean="0"/>
              <a:t>No debe estar presente en los Estados Unidos en forma ilegal</a:t>
            </a:r>
          </a:p>
          <a:p>
            <a:pPr lvl="1">
              <a:lnSpc>
                <a:spcPct val="120000"/>
              </a:lnSpc>
            </a:pPr>
            <a:r>
              <a:rPr dirty="0" smtClean="0"/>
              <a:t>No debe vivir fuera de los Estados Unidos</a:t>
            </a:r>
          </a:p>
          <a:p>
            <a:pPr>
              <a:lnSpc>
                <a:spcPct val="120000"/>
              </a:lnSpc>
            </a:pPr>
            <a:r>
              <a:rPr dirty="0" smtClean="0"/>
              <a:t>Debe unirse al plan para tener cobertura de medicamentos</a:t>
            </a:r>
          </a:p>
        </p:txBody>
      </p:sp>
      <p:sp>
        <p:nvSpPr>
          <p:cNvPr id="7" name="Date Placeholder 6"/>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352915114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Las 4 partes de Medicare</a:t>
            </a:r>
            <a:endParaRPr lang="es-US" dirty="0"/>
          </a:p>
        </p:txBody>
      </p:sp>
      <p:graphicFrame>
        <p:nvGraphicFramePr>
          <p:cNvPr id="11" name="Content Placeholder 10" descr="Parte A, hospital.&#10; Parte B, médica.&#10;Parte C, o Medicare Advantage, incluye las Partes A y B y puede incluir la cobertura de medicamentos (Parte D).&#10;Parte D, la cobertura Medicare para medicamentos recetados.&#10;"/>
          <p:cNvGraphicFramePr>
            <a:graphicFrameLocks noGrp="1"/>
          </p:cNvGraphicFramePr>
          <p:nvPr>
            <p:ph idx="1"/>
            <p:extLst>
              <p:ext uri="{D42A27DB-BD31-4B8C-83A1-F6EECF244321}">
                <p14:modId xmlns:p14="http://schemas.microsoft.com/office/powerpoint/2010/main" val="2467756742"/>
              </p:ext>
            </p:extLst>
          </p:nvPr>
        </p:nvGraphicFramePr>
        <p:xfrm>
          <a:off x="628650" y="1171575"/>
          <a:ext cx="7886700" cy="50053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Date Placeholder 7"/>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3910783343"/>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¿Cuándo puedo inscribirme para un Plan Parte D?</a:t>
            </a:r>
            <a:endParaRPr lang="es-US" dirty="0"/>
          </a:p>
        </p:txBody>
      </p:sp>
      <p:sp>
        <p:nvSpPr>
          <p:cNvPr id="3" name="Content Placeholder 2"/>
          <p:cNvSpPr>
            <a:spLocks noGrp="1"/>
          </p:cNvSpPr>
          <p:nvPr>
            <p:ph idx="1"/>
          </p:nvPr>
        </p:nvSpPr>
        <p:spPr/>
        <p:txBody>
          <a:bodyPr/>
          <a:lstStyle/>
          <a:p>
            <a:r>
              <a:rPr sz="2600" dirty="0" smtClean="0"/>
              <a:t>Durante el Período de Inscripción Inicial de 7 meses.</a:t>
            </a:r>
          </a:p>
          <a:p>
            <a:r>
              <a:rPr sz="2600" dirty="0" smtClean="0"/>
              <a:t>Durante el Período de Inscripción Abierta anual.</a:t>
            </a:r>
          </a:p>
          <a:p>
            <a:pPr lvl="1"/>
            <a:r>
              <a:rPr sz="2300" dirty="0" smtClean="0"/>
              <a:t>Desde el 15 de octubre hasta el 7 de diciembre de cada año.</a:t>
            </a:r>
          </a:p>
          <a:p>
            <a:pPr lvl="1"/>
            <a:r>
              <a:rPr sz="2300" dirty="0" smtClean="0"/>
              <a:t>La cobertura comienza el 1 de enero.</a:t>
            </a:r>
          </a:p>
          <a:p>
            <a:r>
              <a:rPr sz="2600" dirty="0" smtClean="0"/>
              <a:t>Puede inscribirse en otro momento.</a:t>
            </a:r>
          </a:p>
          <a:p>
            <a:pPr lvl="1"/>
            <a:r>
              <a:rPr sz="2300" dirty="0" smtClean="0"/>
              <a:t>Período de desafiliación de Medicare Advantage</a:t>
            </a:r>
          </a:p>
          <a:p>
            <a:pPr lvl="1"/>
            <a:r>
              <a:rPr sz="2300" dirty="0" smtClean="0"/>
              <a:t>Período de Inscripción Especial</a:t>
            </a:r>
          </a:p>
          <a:p>
            <a:pPr marL="685800" lvl="2" indent="-215900"/>
            <a:r>
              <a:rPr sz="2300" dirty="0" smtClean="0"/>
              <a:t>Por ejemplo, en cualquier momento en que reciba ayuda adicional.</a:t>
            </a:r>
            <a:endParaRPr lang="es-US" sz="2300"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1981186539"/>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dirty="0" smtClean="0"/>
              <a:t>Cómo elegir un Plan Parte D</a:t>
            </a:r>
            <a:endParaRPr lang="es-US" dirty="0"/>
          </a:p>
        </p:txBody>
      </p:sp>
      <p:sp>
        <p:nvSpPr>
          <p:cNvPr id="3" name="Content Placeholder 2"/>
          <p:cNvSpPr>
            <a:spLocks noGrp="1"/>
          </p:cNvSpPr>
          <p:nvPr>
            <p:ph idx="1"/>
          </p:nvPr>
        </p:nvSpPr>
        <p:spPr>
          <a:xfrm>
            <a:off x="238125" y="1026695"/>
            <a:ext cx="8667750" cy="5005889"/>
          </a:xfrm>
        </p:spPr>
        <p:txBody>
          <a:bodyPr/>
          <a:lstStyle/>
          <a:p>
            <a:r>
              <a:rPr lang="en-US" sz="2200" dirty="0" smtClean="0"/>
              <a:t>Compare los planes por teléfono o por computadora</a:t>
            </a:r>
          </a:p>
          <a:p>
            <a:pPr lvl="1"/>
            <a:r>
              <a:rPr lang="en-US" sz="2000" dirty="0" smtClean="0"/>
              <a:t>Use el buscador de planes de Medicare en Medicare.gov/find-a-plan</a:t>
            </a:r>
          </a:p>
          <a:p>
            <a:pPr lvl="1"/>
            <a:r>
              <a:rPr lang="en-US" sz="2000" dirty="0" smtClean="0"/>
              <a:t>Llame al 1-800-MEDICARE (1-800-633-4227). </a:t>
            </a:r>
          </a:p>
          <a:p>
            <a:pPr lvl="1"/>
            <a:r>
              <a:rPr lang="en-US" sz="2000" dirty="0" smtClean="0"/>
              <a:t>Los usuarios de TTY deben llamar al 1-877-486-2048.</a:t>
            </a:r>
          </a:p>
          <a:p>
            <a:pPr lvl="1"/>
            <a:r>
              <a:rPr lang="en-US" sz="2000" dirty="0" smtClean="0"/>
              <a:t>Contáctese con el Programa Estatal de Asistencia sobre Seguros de Salud (SHIP) para obtener ayuda en la comparación de planes.</a:t>
            </a:r>
          </a:p>
          <a:p>
            <a:r>
              <a:rPr lang="en-US" sz="2200" dirty="0" smtClean="0"/>
              <a:t>Para inscribirse en un Plan Parte D</a:t>
            </a:r>
          </a:p>
          <a:p>
            <a:pPr lvl="1"/>
            <a:r>
              <a:rPr lang="en-US" sz="2000" dirty="0" smtClean="0"/>
              <a:t>Inscríbase en Medicare.gov</a:t>
            </a:r>
          </a:p>
          <a:p>
            <a:pPr lvl="1"/>
            <a:r>
              <a:rPr lang="en-US" sz="2000" dirty="0" smtClean="0"/>
              <a:t>Llame al 1-800-MEDICARE (1-800-633-4227). Los usuarios de TTY deben llamar al 1-877-486-2048.</a:t>
            </a:r>
          </a:p>
          <a:p>
            <a:pPr lvl="1"/>
            <a:r>
              <a:rPr lang="en-US" sz="2000" dirty="0" smtClean="0"/>
              <a:t>Inscríbase en el sitio web del plan o llame.</a:t>
            </a:r>
          </a:p>
          <a:p>
            <a:pPr lvl="1"/>
            <a:r>
              <a:rPr lang="en-US" sz="2000" dirty="0" smtClean="0"/>
              <a:t>Complete el formulario de inscripción en papel </a:t>
            </a:r>
            <a:endParaRPr lang="es-US" sz="2000" dirty="0"/>
          </a:p>
        </p:txBody>
      </p:sp>
      <p:sp>
        <p:nvSpPr>
          <p:cNvPr id="2" name="Date Placeholder 1"/>
          <p:cNvSpPr>
            <a:spLocks noGrp="1"/>
          </p:cNvSpPr>
          <p:nvPr>
            <p:ph type="dt" sz="half" idx="10"/>
          </p:nvPr>
        </p:nvSpPr>
        <p:spPr/>
        <p:txBody>
          <a:bodyPr/>
          <a:lstStyle/>
          <a:p>
            <a:r>
              <a:rPr dirty="0" smtClean="0"/>
              <a:t>Mayo de 2016</a:t>
            </a:r>
            <a:endParaRPr lang="es-US" dirty="0"/>
          </a:p>
        </p:txBody>
      </p:sp>
      <p:sp>
        <p:nvSpPr>
          <p:cNvPr id="4" name="Footer Placeholder 3"/>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49073751"/>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26694"/>
          </a:xfrm>
        </p:spPr>
        <p:txBody>
          <a:bodyPr>
            <a:normAutofit fontScale="90000"/>
          </a:bodyPr>
          <a:lstStyle/>
          <a:p>
            <a:r>
              <a:rPr dirty="0" smtClean="0"/>
              <a:t>Decisión: ¿Debo inscribirme para un Plan Parte D?</a:t>
            </a:r>
            <a:endParaRPr lang="es-US" dirty="0"/>
          </a:p>
        </p:txBody>
      </p:sp>
      <p:sp>
        <p:nvSpPr>
          <p:cNvPr id="3" name="Content Placeholder 2"/>
          <p:cNvSpPr>
            <a:spLocks noGrp="1"/>
          </p:cNvSpPr>
          <p:nvPr>
            <p:ph idx="1"/>
          </p:nvPr>
        </p:nvSpPr>
        <p:spPr>
          <a:xfrm>
            <a:off x="406400" y="1038722"/>
            <a:ext cx="8737600" cy="5317629"/>
          </a:xfrm>
        </p:spPr>
        <p:txBody>
          <a:bodyPr/>
          <a:lstStyle/>
          <a:p>
            <a:r>
              <a:rPr lang="en-US" sz="3000" dirty="0" smtClean="0"/>
              <a:t>Tenga en cuenta lo siguiente</a:t>
            </a:r>
          </a:p>
          <a:p>
            <a:pPr lvl="1"/>
            <a:r>
              <a:rPr lang="en-US" sz="2200" dirty="0" smtClean="0"/>
              <a:t>¿Tiene cobertura acreditable de medicamentos?</a:t>
            </a:r>
          </a:p>
          <a:p>
            <a:pPr marL="685800" lvl="2" indent="-215900"/>
            <a:r>
              <a:rPr lang="en-US" sz="2200" dirty="0" smtClean="0"/>
              <a:t>Cobertura tan buena como la de Medicare </a:t>
            </a:r>
          </a:p>
          <a:p>
            <a:pPr marL="914400" lvl="3" indent="-228600">
              <a:buSzPct val="80000"/>
              <a:buFont typeface="Courier New" panose="02070309020205020404" pitchFamily="49" charset="0"/>
              <a:buChar char="o"/>
            </a:pPr>
            <a:r>
              <a:rPr sz="2200" dirty="0" smtClean="0"/>
              <a:t>Por ejemplo, a través de un plan de empleador</a:t>
            </a:r>
          </a:p>
          <a:p>
            <a:pPr marL="914400" lvl="3" indent="-228600">
              <a:buSzPct val="80000"/>
              <a:buFont typeface="Courier New" panose="02070309020205020404" pitchFamily="49" charset="0"/>
              <a:buChar char="o"/>
            </a:pPr>
            <a:r>
              <a:rPr sz="2200" dirty="0" smtClean="0"/>
              <a:t>No se le cobrará multa si tiene cobertura acreditable de medicamentos y demora la inscripción a un plan Medicare para medicinas.</a:t>
            </a:r>
          </a:p>
          <a:p>
            <a:pPr lvl="1"/>
            <a:r>
              <a:rPr lang="en-US" sz="2200" dirty="0" smtClean="0"/>
              <a:t>¿La cobertura terminará cuando se jubile?</a:t>
            </a:r>
          </a:p>
          <a:p>
            <a:pPr lvl="1"/>
            <a:r>
              <a:rPr lang="en-US" sz="2200" dirty="0" smtClean="0"/>
              <a:t>¿Cuánto cuestan sus medicamentos actualmente?</a:t>
            </a:r>
          </a:p>
          <a:p>
            <a:pPr lvl="1"/>
            <a:r>
              <a:rPr lang="en-US" sz="2200" dirty="0" smtClean="0"/>
              <a:t>¿Cuánto cuestan las primas para los planes de la Parte D?</a:t>
            </a:r>
          </a:p>
          <a:p>
            <a:r>
              <a:rPr lang="en-US" sz="3000" dirty="0" smtClean="0"/>
              <a:t>Sin cobertura acreditable</a:t>
            </a:r>
          </a:p>
          <a:p>
            <a:pPr lvl="1"/>
            <a:r>
              <a:rPr lang="en-US" sz="2200" dirty="0" smtClean="0"/>
              <a:t>La inscripción tardía implica que puede tener que pagar una multa</a:t>
            </a:r>
          </a:p>
          <a:p>
            <a:pPr marL="685800" lvl="2" indent="-215900"/>
            <a:r>
              <a:rPr lang="en-US" sz="2200" dirty="0"/>
              <a:t>Si es un período de 63 días seguidos o más.</a:t>
            </a:r>
            <a:r>
              <a:rPr dirty="0"/>
              <a:t/>
            </a:r>
            <a:br>
              <a:rPr dirty="0"/>
            </a:br>
            <a:endParaRPr lang="es-US" sz="2400" dirty="0"/>
          </a:p>
          <a:p>
            <a:pPr lvl="1"/>
            <a:endParaRPr lang="es-US"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94128977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361950" y="1379538"/>
            <a:ext cx="5715000" cy="959206"/>
          </a:xfrm>
        </p:spPr>
        <p:txBody>
          <a:bodyPr/>
          <a:lstStyle/>
          <a:p>
            <a:pPr marL="0" indent="0" algn="l"/>
            <a:r>
              <a:rPr lang="en-US" sz="3200" b="0" dirty="0">
                <a:solidFill>
                  <a:schemeClr val="tx1"/>
                </a:solidFill>
                <a:latin typeface="Calibri" pitchFamily="34" charset="0"/>
              </a:rPr>
              <a:t>En la mayoría de los casos puede obtener cobertura de Medicare para medicamentos recetados a través de _____.</a:t>
            </a:r>
          </a:p>
        </p:txBody>
      </p:sp>
      <p:sp>
        <p:nvSpPr>
          <p:cNvPr id="3" name="TPAnswers"/>
          <p:cNvSpPr>
            <a:spLocks noGrp="1"/>
          </p:cNvSpPr>
          <p:nvPr>
            <p:ph type="body" idx="1"/>
            <p:custDataLst>
              <p:tags r:id="rId2"/>
            </p:custDataLst>
          </p:nvPr>
        </p:nvSpPr>
        <p:spPr>
          <a:xfrm>
            <a:off x="457200" y="3009900"/>
            <a:ext cx="4114800" cy="2323850"/>
          </a:xfrm>
        </p:spPr>
        <p:txBody>
          <a:bodyPr>
            <a:normAutofit/>
          </a:bodyPr>
          <a:lstStyle/>
          <a:p>
            <a:pPr marL="514350" indent="-514350">
              <a:buFont typeface="+mj-lt"/>
              <a:buAutoNum type="alphaLcPeriod"/>
            </a:pPr>
            <a:r>
              <a:rPr dirty="0" smtClean="0"/>
              <a:t>Parte A y Parte B</a:t>
            </a:r>
          </a:p>
          <a:p>
            <a:pPr marL="514350" indent="-514350">
              <a:buFont typeface="+mj-lt"/>
              <a:buAutoNum type="alphaLcPeriod"/>
            </a:pPr>
            <a:r>
              <a:rPr dirty="0" smtClean="0"/>
              <a:t>Parte B y Parte C</a:t>
            </a:r>
          </a:p>
          <a:p>
            <a:pPr marL="514350" indent="-514350">
              <a:buFont typeface="+mj-lt"/>
              <a:buAutoNum type="alphaLcPeriod"/>
            </a:pPr>
            <a:r>
              <a:rPr dirty="0" smtClean="0"/>
              <a:t>Parte C y Parte D</a:t>
            </a:r>
          </a:p>
          <a:p>
            <a:pPr marL="514350" indent="-514350">
              <a:buFont typeface="+mj-lt"/>
              <a:buAutoNum type="alphaLcPeriod"/>
            </a:pPr>
            <a:r>
              <a:rPr dirty="0" smtClean="0"/>
              <a:t>Todas las anteriores</a:t>
            </a:r>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43</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1"/>
          <p:cNvSpPr txBox="1">
            <a:spLocks/>
          </p:cNvSpPr>
          <p:nvPr/>
        </p:nvSpPr>
        <p:spPr>
          <a:xfrm>
            <a:off x="0" y="11341"/>
            <a:ext cx="9144000" cy="959206"/>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5</a:t>
            </a:r>
            <a:endParaRPr lang="es-US" dirty="0"/>
          </a:p>
        </p:txBody>
      </p:sp>
      <p:sp>
        <p:nvSpPr>
          <p:cNvPr id="9" name="CAI1" descr="c. Parte C y Parte D" title="Compruebe su conocimiento: pregunta 5"/>
          <p:cNvSpPr/>
          <p:nvPr>
            <p:custDataLst>
              <p:tags r:id="rId3"/>
            </p:custDataLst>
          </p:nvPr>
        </p:nvSpPr>
        <p:spPr>
          <a:xfrm>
            <a:off x="495300" y="4107180"/>
            <a:ext cx="3467989" cy="563880"/>
          </a:xfrm>
          <a:prstGeom prst="roundRect">
            <a:avLst/>
          </a:prstGeom>
          <a:noFill/>
          <a:ln w="254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701814565"/>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304800" y="1798638"/>
            <a:ext cx="5276850" cy="959206"/>
          </a:xfrm>
        </p:spPr>
        <p:txBody>
          <a:bodyPr/>
          <a:lstStyle/>
          <a:p>
            <a:pPr marL="0" indent="0" algn="l"/>
            <a:r>
              <a:rPr lang="en-US" sz="2800" b="0" dirty="0">
                <a:solidFill>
                  <a:schemeClr val="tx1"/>
                </a:solidFill>
                <a:latin typeface="Calibri" pitchFamily="34" charset="0"/>
              </a:rPr>
              <a:t>Es julio. El año pasado se inscribió para Medicare, pero no para un plan Medicare para medicamentos. En general, ¿cuándo tendrá otra oportunidad para inscribirse a la Parte D?</a:t>
            </a:r>
          </a:p>
        </p:txBody>
      </p:sp>
      <p:sp>
        <p:nvSpPr>
          <p:cNvPr id="3" name="TPAnswers"/>
          <p:cNvSpPr>
            <a:spLocks noGrp="1"/>
          </p:cNvSpPr>
          <p:nvPr>
            <p:ph type="body" idx="1"/>
            <p:custDataLst>
              <p:tags r:id="rId2"/>
            </p:custDataLst>
          </p:nvPr>
        </p:nvSpPr>
        <p:spPr>
          <a:xfrm>
            <a:off x="285750" y="3581400"/>
            <a:ext cx="5086350" cy="3524000"/>
          </a:xfrm>
        </p:spPr>
        <p:txBody>
          <a:bodyPr>
            <a:normAutofit/>
          </a:bodyPr>
          <a:lstStyle/>
          <a:p>
            <a:pPr marL="514350" indent="-514350">
              <a:buFont typeface="+mj-lt"/>
              <a:buAutoNum type="alphaLcPeriod"/>
            </a:pPr>
            <a:r>
              <a:rPr sz="2800" dirty="0" smtClean="0"/>
              <a:t>Período de Inscripción Abierta</a:t>
            </a:r>
          </a:p>
          <a:p>
            <a:pPr marL="514350" indent="-514350">
              <a:buFont typeface="+mj-lt"/>
              <a:buAutoNum type="alphaLcPeriod"/>
            </a:pPr>
            <a:r>
              <a:rPr sz="2800" dirty="0" smtClean="0"/>
              <a:t>Período de Inscripción Inicial</a:t>
            </a:r>
          </a:p>
          <a:p>
            <a:pPr marL="514350" indent="-514350">
              <a:buFont typeface="+mj-lt"/>
              <a:buAutoNum type="alphaLcPeriod"/>
            </a:pPr>
            <a:r>
              <a:rPr sz="2800" dirty="0" smtClean="0"/>
              <a:t>Su próximo cumpleaños</a:t>
            </a:r>
          </a:p>
          <a:p>
            <a:pPr marL="514350" indent="-514350">
              <a:buFont typeface="+mj-lt"/>
              <a:buAutoNum type="alphaLcPeriod"/>
            </a:pPr>
            <a:r>
              <a:rPr sz="2800" dirty="0" smtClean="0"/>
              <a:t>12 meses después de su inscripción inicial</a:t>
            </a:r>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44</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1"/>
          <p:cNvSpPr txBox="1">
            <a:spLocks/>
          </p:cNvSpPr>
          <p:nvPr/>
        </p:nvSpPr>
        <p:spPr>
          <a:xfrm>
            <a:off x="0" y="11341"/>
            <a:ext cx="9144000" cy="959206"/>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6 </a:t>
            </a:r>
            <a:endParaRPr lang="es-US" dirty="0"/>
          </a:p>
        </p:txBody>
      </p:sp>
      <p:sp>
        <p:nvSpPr>
          <p:cNvPr id="9" name="CAI1" descr="a. Periodo de Inscripcion Abierta" title="Compruebe su conocimiento: pregunta 6"/>
          <p:cNvSpPr/>
          <p:nvPr>
            <p:custDataLst>
              <p:tags r:id="rId3"/>
            </p:custDataLst>
          </p:nvPr>
        </p:nvSpPr>
        <p:spPr>
          <a:xfrm>
            <a:off x="323850" y="3627120"/>
            <a:ext cx="5048250" cy="487680"/>
          </a:xfrm>
          <a:prstGeom prst="roundRect">
            <a:avLst/>
          </a:prstGeom>
          <a:noFill/>
          <a:ln w="254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273870821"/>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Parte C: Medicare Advantage</a:t>
            </a:r>
            <a:endParaRPr lang="es-US" dirty="0"/>
          </a:p>
        </p:txBody>
      </p:sp>
      <p:sp>
        <p:nvSpPr>
          <p:cNvPr id="2" name="Content Placeholder 1"/>
          <p:cNvSpPr>
            <a:spLocks noGrp="1"/>
          </p:cNvSpPr>
          <p:nvPr>
            <p:ph idx="1"/>
          </p:nvPr>
        </p:nvSpPr>
        <p:spPr>
          <a:xfrm>
            <a:off x="628650" y="1171074"/>
            <a:ext cx="7981950" cy="5005889"/>
          </a:xfrm>
        </p:spPr>
        <p:txBody>
          <a:bodyPr/>
          <a:lstStyle/>
          <a:p>
            <a:r>
              <a:rPr dirty="0" smtClean="0"/>
              <a:t>Opciones de planes de salud aprobados por Medicare </a:t>
            </a:r>
          </a:p>
          <a:p>
            <a:pPr lvl="1"/>
            <a:r>
              <a:rPr dirty="0" smtClean="0"/>
              <a:t>Otra manera de obtener cobertura Medicare</a:t>
            </a:r>
          </a:p>
          <a:p>
            <a:pPr lvl="1"/>
            <a:r>
              <a:rPr dirty="0" smtClean="0"/>
              <a:t>Aún es parte del programa de Medicare</a:t>
            </a:r>
          </a:p>
          <a:p>
            <a:pPr lvl="1"/>
            <a:r>
              <a:rPr dirty="0" smtClean="0"/>
              <a:t>Lo administran compañías privadas</a:t>
            </a:r>
          </a:p>
          <a:p>
            <a:r>
              <a:rPr dirty="0" smtClean="0"/>
              <a:t>Medicare paga un monto al plan </a:t>
            </a:r>
          </a:p>
          <a:p>
            <a:pPr lvl="1"/>
            <a:r>
              <a:rPr dirty="0" smtClean="0"/>
              <a:t>Para el cuidado de cada miembro</a:t>
            </a:r>
          </a:p>
          <a:p>
            <a:r>
              <a:rPr dirty="0" smtClean="0"/>
              <a:t>Es posible que deba usar médicos u hospitales de la red</a:t>
            </a:r>
          </a:p>
          <a:p>
            <a:r>
              <a:rPr dirty="0" smtClean="0"/>
              <a:t>Los tipos de planes disponibles pueden variar</a:t>
            </a:r>
            <a:endParaRPr lang="es-US"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8" name="Rounded Rectangle 7" descr="gráfico de parte C" title="Gráfico que muestra la cobertura de Medicare Parte C"/>
          <p:cNvSpPr/>
          <p:nvPr/>
        </p:nvSpPr>
        <p:spPr>
          <a:xfrm>
            <a:off x="8239124" y="1206083"/>
            <a:ext cx="742951" cy="742950"/>
          </a:xfrm>
          <a:prstGeom prst="roundRect">
            <a:avLst>
              <a:gd name="adj" fmla="val 10000"/>
            </a:avLst>
          </a:prstGeom>
          <a:blipFill rotWithShape="0">
            <a:blip r:embed="rId3"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64157996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1"/>
            <a:ext cx="9144000" cy="1026694"/>
          </a:xfrm>
        </p:spPr>
        <p:txBody>
          <a:bodyPr>
            <a:normAutofit fontScale="90000"/>
          </a:bodyPr>
          <a:lstStyle/>
          <a:p>
            <a:r>
              <a:rPr dirty="0" smtClean="0"/>
              <a:t>Cómo funcionan los planes Medicare Advantage (MA)</a:t>
            </a:r>
            <a:endParaRPr lang="es-US" dirty="0"/>
          </a:p>
        </p:txBody>
      </p:sp>
      <p:sp>
        <p:nvSpPr>
          <p:cNvPr id="2" name="Content Placeholder 1"/>
          <p:cNvSpPr>
            <a:spLocks noGrp="1"/>
          </p:cNvSpPr>
          <p:nvPr>
            <p:ph idx="1"/>
          </p:nvPr>
        </p:nvSpPr>
        <p:spPr>
          <a:xfrm>
            <a:off x="397042" y="1171074"/>
            <a:ext cx="8118308" cy="5005889"/>
          </a:xfrm>
        </p:spPr>
        <p:txBody>
          <a:bodyPr/>
          <a:lstStyle/>
          <a:p>
            <a:r>
              <a:rPr dirty="0" smtClean="0"/>
              <a:t>Si se inscribe en un plan MA: </a:t>
            </a:r>
          </a:p>
          <a:p>
            <a:pPr marL="520700" lvl="1" indent="-225425"/>
            <a:r>
              <a:rPr sz="2300" dirty="0" smtClean="0"/>
              <a:t>Seguirá inscripto en Medicare con todos los derechos y cobertura.</a:t>
            </a:r>
          </a:p>
          <a:p>
            <a:pPr marL="520700" lvl="1" indent="-225425"/>
            <a:r>
              <a:rPr sz="2300" dirty="0" smtClean="0"/>
              <a:t>Seguirá recibiendo los servicios cubiertos en las Partes A y B. </a:t>
            </a:r>
          </a:p>
          <a:p>
            <a:pPr marL="749300" lvl="2" indent="-228600"/>
            <a:r>
              <a:rPr sz="2300" dirty="0" smtClean="0"/>
              <a:t>Pero, en cambio, dichos servicios los cubrirá el plan MA.</a:t>
            </a:r>
          </a:p>
          <a:p>
            <a:pPr marL="520700" lvl="1" indent="-225425"/>
            <a:r>
              <a:rPr sz="2300" dirty="0" smtClean="0"/>
              <a:t>Puede escoger un plan que incluya cobertura de medicamentos recetados.</a:t>
            </a:r>
          </a:p>
          <a:p>
            <a:pPr marL="749300" lvl="2" indent="-228600"/>
            <a:r>
              <a:rPr sz="2300" dirty="0" smtClean="0"/>
              <a:t>Puede tener distintos beneficios y gastos compartidos. </a:t>
            </a:r>
          </a:p>
          <a:p>
            <a:pPr marL="520700" lvl="1" indent="-225425"/>
            <a:r>
              <a:rPr sz="2300" dirty="0" smtClean="0"/>
              <a:t>Puede escoger un plan que incluya beneficios adicionales. </a:t>
            </a:r>
          </a:p>
          <a:p>
            <a:pPr marL="749300" lvl="2" indent="-228600"/>
            <a:r>
              <a:rPr sz="2300" dirty="0" smtClean="0"/>
              <a:t>Por ejemplo, cobertura para cuidados dentales o de la visión, a cargo de los gastos del plan (no los cubre Medicare).</a:t>
            </a:r>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268429304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¿Cuándo puedo inscribirme para un </a:t>
            </a:r>
            <a:r>
              <a:t/>
            </a:r>
            <a:br/>
            <a:r>
              <a:rPr dirty="0" smtClean="0"/>
              <a:t>Plan Medicare Advantage?</a:t>
            </a:r>
            <a:endParaRPr lang="es-US" dirty="0"/>
          </a:p>
        </p:txBody>
      </p:sp>
      <p:sp>
        <p:nvSpPr>
          <p:cNvPr id="3" name="Content Placeholder 2"/>
          <p:cNvSpPr>
            <a:spLocks noGrp="1"/>
          </p:cNvSpPr>
          <p:nvPr>
            <p:ph idx="1"/>
          </p:nvPr>
        </p:nvSpPr>
        <p:spPr>
          <a:xfrm>
            <a:off x="360947" y="1171074"/>
            <a:ext cx="8458200" cy="5005889"/>
          </a:xfrm>
        </p:spPr>
        <p:txBody>
          <a:bodyPr/>
          <a:lstStyle/>
          <a:p>
            <a:r>
              <a:rPr sz="3000" dirty="0" smtClean="0"/>
              <a:t>Generalmente, durante el Período de Inscripción Inicial</a:t>
            </a:r>
          </a:p>
          <a:p>
            <a:r>
              <a:rPr sz="3000" dirty="0" smtClean="0"/>
              <a:t>Durante el Período de Inscripción Abierta anual.</a:t>
            </a:r>
          </a:p>
          <a:p>
            <a:pPr lvl="1"/>
            <a:r>
              <a:rPr sz="2000" dirty="0" smtClean="0"/>
              <a:t>Desde el 15 de octubre hasta el 7 de diciembre de cada año.</a:t>
            </a:r>
          </a:p>
          <a:p>
            <a:pPr lvl="1"/>
            <a:r>
              <a:rPr sz="2000" dirty="0" smtClean="0"/>
              <a:t>La cobertura comienza el 1 de enero.</a:t>
            </a:r>
          </a:p>
          <a:p>
            <a:r>
              <a:rPr dirty="0" smtClean="0"/>
              <a:t>Puede inscribirse en otro momento.</a:t>
            </a:r>
          </a:p>
          <a:p>
            <a:pPr lvl="1"/>
            <a:r>
              <a:rPr sz="2000" dirty="0" smtClean="0"/>
              <a:t>Período de Inscripción Especial</a:t>
            </a:r>
          </a:p>
          <a:p>
            <a:r>
              <a:rPr dirty="0" smtClean="0"/>
              <a:t>Contáctese con el plan para inscribirse.</a:t>
            </a:r>
          </a:p>
          <a:p>
            <a:pPr lvl="1"/>
            <a:r>
              <a:rPr sz="2000" dirty="0" smtClean="0"/>
              <a:t>Llame a su número de teléfono.</a:t>
            </a:r>
          </a:p>
          <a:p>
            <a:pPr lvl="1"/>
            <a:r>
              <a:rPr sz="2000" dirty="0" smtClean="0"/>
              <a:t>Visite el sitio web.</a:t>
            </a:r>
          </a:p>
          <a:p>
            <a:pPr lvl="1"/>
            <a:r>
              <a:rPr sz="2000" dirty="0" smtClean="0"/>
              <a:t>Use el buscador de planes de Medicare que se encuentra en Medicare.gov.</a:t>
            </a:r>
          </a:p>
          <a:p>
            <a:pPr lvl="2"/>
            <a:endParaRPr lang="es-US" dirty="0" smtClean="0"/>
          </a:p>
          <a:p>
            <a:pPr lvl="1"/>
            <a:endParaRPr lang="es-US" dirty="0"/>
          </a:p>
        </p:txBody>
      </p:sp>
      <p:sp>
        <p:nvSpPr>
          <p:cNvPr id="7" name="Date Placeholder 6"/>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330533629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rmAutofit fontScale="90000"/>
          </a:bodyPr>
          <a:lstStyle/>
          <a:p>
            <a:r>
              <a:rPr dirty="0" smtClean="0"/>
              <a:t>Decisión: ¿Debo inscribirme en un </a:t>
            </a:r>
            <a:r>
              <a:t/>
            </a:r>
            <a:br/>
            <a:r>
              <a:rPr dirty="0" smtClean="0"/>
              <a:t>Plan Medicare Advantage?</a:t>
            </a:r>
            <a:endParaRPr lang="es-US" dirty="0"/>
          </a:p>
        </p:txBody>
      </p:sp>
      <p:sp>
        <p:nvSpPr>
          <p:cNvPr id="3" name="Content Placeholder 2"/>
          <p:cNvSpPr>
            <a:spLocks noGrp="1"/>
          </p:cNvSpPr>
          <p:nvPr>
            <p:ph idx="1"/>
          </p:nvPr>
        </p:nvSpPr>
        <p:spPr>
          <a:xfrm>
            <a:off x="324853" y="1171074"/>
            <a:ext cx="8590547" cy="5005889"/>
          </a:xfrm>
        </p:spPr>
        <p:txBody>
          <a:bodyPr/>
          <a:lstStyle/>
          <a:p>
            <a:r>
              <a:rPr dirty="0" smtClean="0"/>
              <a:t>Tenga en cuenta lo siguiente</a:t>
            </a:r>
          </a:p>
          <a:p>
            <a:pPr marL="520700" lvl="1" indent="-225425"/>
            <a:r>
              <a:rPr lang="en-US" sz="2200" dirty="0" smtClean="0"/>
              <a:t>Debe tener la Parte A </a:t>
            </a:r>
            <a:r>
              <a:rPr lang="en-US" sz="2200" b="1" dirty="0" smtClean="0"/>
              <a:t>y</a:t>
            </a:r>
            <a:r>
              <a:rPr lang="en-US" sz="2200" dirty="0" smtClean="0"/>
              <a:t> la Parte B para inscribirse.</a:t>
            </a:r>
          </a:p>
          <a:p>
            <a:pPr marL="520700" lvl="1" indent="-225425"/>
            <a:r>
              <a:rPr lang="en-US" sz="2200" dirty="0" smtClean="0"/>
              <a:t>La mayoría ofrece cobertura integral. </a:t>
            </a:r>
          </a:p>
          <a:p>
            <a:pPr marL="749300" lvl="2" indent="-228600"/>
            <a:r>
              <a:rPr lang="en-US" sz="2200" dirty="0" smtClean="0"/>
              <a:t>Incluso cobertura de medicamentos de la Parte D</a:t>
            </a:r>
          </a:p>
          <a:p>
            <a:pPr marL="520700" lvl="1" indent="-225425"/>
            <a:r>
              <a:rPr lang="en-US" sz="2200" dirty="0"/>
              <a:t>Algunos planes pueden exigirle que use una red. </a:t>
            </a:r>
          </a:p>
          <a:p>
            <a:pPr marL="520700" lvl="1" indent="-225425"/>
            <a:r>
              <a:rPr lang="en-US" sz="2200" dirty="0"/>
              <a:t>Es posible que necesite una derivación para ver a un médico especialista.</a:t>
            </a:r>
          </a:p>
          <a:p>
            <a:pPr marL="520700" lvl="1" indent="-225425"/>
            <a:r>
              <a:rPr lang="en-US" sz="2200" dirty="0"/>
              <a:t>Debe pagar la Parte B y la prima mensual del plan.</a:t>
            </a:r>
          </a:p>
          <a:p>
            <a:pPr marL="520700" lvl="1" indent="-225425"/>
            <a:r>
              <a:rPr lang="en-US" sz="2200" dirty="0"/>
              <a:t>Puede inscribirse o abandonar el plan durante períodos específicos.</a:t>
            </a:r>
          </a:p>
          <a:p>
            <a:pPr marL="520700" lvl="1" indent="-225425"/>
            <a:r>
              <a:rPr lang="en-US" sz="2200" dirty="0"/>
              <a:t>No es compatible con pólizas Medigap.</a:t>
            </a:r>
          </a:p>
          <a:p>
            <a:pPr marL="520700" lvl="1" indent="-225425"/>
            <a:r>
              <a:rPr lang="en-US" sz="2200" dirty="0"/>
              <a:t>NO está disponible para la MAYORÍA de las personas con Enfermedad Renal en Etapa Final (ESRD).</a:t>
            </a:r>
          </a:p>
        </p:txBody>
      </p:sp>
      <p:sp>
        <p:nvSpPr>
          <p:cNvPr id="2" name="Date Placeholder 1"/>
          <p:cNvSpPr>
            <a:spLocks noGrp="1"/>
          </p:cNvSpPr>
          <p:nvPr>
            <p:ph type="dt" sz="half" idx="10"/>
          </p:nvPr>
        </p:nvSpPr>
        <p:spPr/>
        <p:txBody>
          <a:bodyPr/>
          <a:lstStyle/>
          <a:p>
            <a:r>
              <a:rPr dirty="0" smtClean="0"/>
              <a:t>Mayo de 2016</a:t>
            </a:r>
            <a:endParaRPr lang="es-US" dirty="0"/>
          </a:p>
        </p:txBody>
      </p:sp>
      <p:sp>
        <p:nvSpPr>
          <p:cNvPr id="4" name="Footer Placeholder 3"/>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182815172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t/>
            </a:r>
            <a:br/>
            <a:r>
              <a:t/>
            </a:r>
            <a:br/>
            <a:r>
              <a:rPr dirty="0" smtClean="0"/>
              <a:t>¿En qué difieren las pólizas Medigap y los planes Medicare Advantage?</a:t>
            </a:r>
            <a:r>
              <a:t/>
            </a:r>
            <a:br/>
            <a:r>
              <a:t/>
            </a:r>
            <a:br/>
            <a:r>
              <a:rPr dirty="0" smtClean="0"/>
              <a:t> </a:t>
            </a:r>
            <a:endParaRPr lang="es-US" dirty="0"/>
          </a:p>
        </p:txBody>
      </p:sp>
      <p:graphicFrame>
        <p:nvGraphicFramePr>
          <p:cNvPr id="6" name="Content Placeholder 5" descr="Este cuadro descriptivo se incluye en las notas del orador."/>
          <p:cNvGraphicFramePr>
            <a:graphicFrameLocks noGrp="1"/>
          </p:cNvGraphicFramePr>
          <p:nvPr>
            <p:ph idx="1"/>
            <p:extLst>
              <p:ext uri="{D42A27DB-BD31-4B8C-83A1-F6EECF244321}">
                <p14:modId xmlns:p14="http://schemas.microsoft.com/office/powerpoint/2010/main" val="1916680941"/>
              </p:ext>
            </p:extLst>
          </p:nvPr>
        </p:nvGraphicFramePr>
        <p:xfrm>
          <a:off x="2" y="949029"/>
          <a:ext cx="9143999" cy="5608091"/>
        </p:xfrm>
        <a:graphic>
          <a:graphicData uri="http://schemas.openxmlformats.org/drawingml/2006/table">
            <a:tbl>
              <a:tblPr firstRow="1" firstCol="1" lastRow="1" lastCol="1" bandRow="1" bandCol="1">
                <a:tableStyleId>{5C22544A-7EE6-4342-B048-85BDC9FD1C3A}</a:tableStyleId>
              </a:tblPr>
              <a:tblGrid>
                <a:gridCol w="1780674"/>
                <a:gridCol w="3392905"/>
                <a:gridCol w="3970420"/>
              </a:tblGrid>
              <a:tr h="936026">
                <a:tc>
                  <a:txBody>
                    <a:bodyPr/>
                    <a:lstStyle/>
                    <a:p>
                      <a:pPr marL="0" marR="0" indent="0">
                        <a:lnSpc>
                          <a:spcPct val="100000"/>
                        </a:lnSpc>
                        <a:spcBef>
                          <a:spcPts val="600"/>
                        </a:spcBef>
                        <a:spcAft>
                          <a:spcPts val="0"/>
                        </a:spcAft>
                        <a:buFont typeface="Wingdings" panose="05000000000000000000" pitchFamily="2" charset="2"/>
                        <a:buNone/>
                      </a:pPr>
                      <a:endParaRPr lang="en-US" sz="1800" b="0" dirty="0">
                        <a:solidFill>
                          <a:schemeClr val="tx1"/>
                        </a:solidFill>
                        <a:effectLst/>
                        <a:latin typeface="Calibri"/>
                        <a:ea typeface="Calibri"/>
                        <a:cs typeface="Times New Roman"/>
                      </a:endParaRPr>
                    </a:p>
                  </a:txBody>
                  <a:tcPr marL="0" marR="0" marT="0" marB="0">
                    <a:solidFill>
                      <a:srgbClr val="4F81BD"/>
                    </a:solidFill>
                  </a:tcPr>
                </a:tc>
                <a:tc>
                  <a:txBody>
                    <a:bodyPr/>
                    <a:lstStyle/>
                    <a:p>
                      <a:pPr marL="44450" marR="0" algn="ctr">
                        <a:lnSpc>
                          <a:spcPct val="100000"/>
                        </a:lnSpc>
                        <a:spcBef>
                          <a:spcPts val="600"/>
                        </a:spcBef>
                        <a:spcAft>
                          <a:spcPts val="0"/>
                        </a:spcAft>
                      </a:pPr>
                      <a:r>
                        <a:rPr lang="en-US" sz="1800" b="1" kern="1200" dirty="0" smtClean="0">
                          <a:solidFill>
                            <a:schemeClr val="lt1"/>
                          </a:solidFill>
                          <a:effectLst/>
                          <a:latin typeface="+mn-lt"/>
                        </a:rPr>
                        <a:t>Pólizas Medigap (Asegurador Suplementario </a:t>
                      </a:r>
                      <a:r>
                        <a:rPr sz="1800" dirty="0"/>
                        <a:t/>
                      </a:r>
                      <a:br>
                        <a:rPr sz="1800" dirty="0"/>
                      </a:br>
                      <a:r>
                        <a:rPr lang="en-US" sz="1800" b="1" kern="1200" dirty="0" smtClean="0">
                          <a:solidFill>
                            <a:schemeClr val="lt1"/>
                          </a:solidFill>
                          <a:effectLst/>
                          <a:latin typeface="+mn-lt"/>
                        </a:rPr>
                        <a:t>de Medicare)</a:t>
                      </a:r>
                      <a:endParaRPr lang="es-US" sz="1800" b="1" kern="1200" dirty="0">
                        <a:solidFill>
                          <a:schemeClr val="lt1"/>
                        </a:solidFill>
                        <a:effectLst/>
                        <a:latin typeface="+mn-lt"/>
                        <a:ea typeface="+mn-ea"/>
                        <a:cs typeface="+mn-cs"/>
                      </a:endParaRPr>
                    </a:p>
                  </a:txBody>
                  <a:tcPr marL="0" marR="0" marT="0" marB="0">
                    <a:solidFill>
                      <a:srgbClr val="4F81BD"/>
                    </a:solidFill>
                  </a:tcPr>
                </a:tc>
                <a:tc>
                  <a:txBody>
                    <a:bodyPr/>
                    <a:lstStyle/>
                    <a:p>
                      <a:pPr marL="44450" marR="0" algn="ctr" defTabSz="914400" rtl="0" eaLnBrk="1" latinLnBrk="0" hangingPunct="1">
                        <a:lnSpc>
                          <a:spcPct val="100000"/>
                        </a:lnSpc>
                        <a:spcBef>
                          <a:spcPts val="600"/>
                        </a:spcBef>
                        <a:spcAft>
                          <a:spcPts val="0"/>
                        </a:spcAft>
                      </a:pPr>
                      <a:r>
                        <a:rPr lang="en-US" sz="1800" b="1" kern="1200" dirty="0" smtClean="0">
                          <a:solidFill>
                            <a:schemeClr val="lt1"/>
                          </a:solidFill>
                          <a:effectLst/>
                          <a:latin typeface="+mn-lt"/>
                        </a:rPr>
                        <a:t>Planes Medicare Advantage (Parte C)</a:t>
                      </a:r>
                      <a:endParaRPr lang="es-US" sz="1800" b="1" kern="1200" dirty="0">
                        <a:solidFill>
                          <a:schemeClr val="lt1"/>
                        </a:solidFill>
                        <a:effectLst/>
                        <a:latin typeface="+mn-lt"/>
                        <a:ea typeface="+mn-ea"/>
                        <a:cs typeface="+mn-cs"/>
                      </a:endParaRPr>
                    </a:p>
                  </a:txBody>
                  <a:tcPr marL="0" marR="0" marT="0" marB="0">
                    <a:solidFill>
                      <a:srgbClr val="4F81BD"/>
                    </a:solidFill>
                  </a:tcPr>
                </a:tc>
              </a:tr>
              <a:tr h="368288">
                <a:tc>
                  <a:txBody>
                    <a:bodyPr/>
                    <a:lstStyle/>
                    <a:p>
                      <a:pPr marL="114300" marR="0" indent="0">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rPr>
                        <a:t>Ofrecidos por</a:t>
                      </a:r>
                      <a:endParaRPr lang="es-US" sz="1800" b="0" dirty="0">
                        <a:solidFill>
                          <a:schemeClr val="tx1"/>
                        </a:solidFill>
                        <a:effectLst/>
                        <a:latin typeface="Calibri"/>
                        <a:ea typeface="Calibri"/>
                        <a:cs typeface="Times New Roman"/>
                      </a:endParaRPr>
                    </a:p>
                  </a:txBody>
                  <a:tcPr marL="0" marR="0" marT="0" marB="0">
                    <a:solidFill>
                      <a:srgbClr val="D0D8E8"/>
                    </a:solidFill>
                  </a:tcPr>
                </a:tc>
                <a:tc>
                  <a:txBody>
                    <a:bodyPr/>
                    <a:lstStyle/>
                    <a:p>
                      <a:pPr marL="44450" marR="0">
                        <a:lnSpc>
                          <a:spcPct val="100000"/>
                        </a:lnSpc>
                        <a:spcBef>
                          <a:spcPts val="600"/>
                        </a:spcBef>
                        <a:spcAft>
                          <a:spcPts val="0"/>
                        </a:spcAft>
                      </a:pPr>
                      <a:r>
                        <a:rPr lang="en-US" sz="1800" kern="1200" dirty="0" smtClean="0">
                          <a:solidFill>
                            <a:schemeClr val="dk1"/>
                          </a:solidFill>
                          <a:effectLst/>
                          <a:latin typeface="+mn-lt"/>
                        </a:rPr>
                        <a:t>Compañías privadas</a:t>
                      </a:r>
                      <a:endParaRPr lang="es-US" sz="1800" b="0" dirty="0">
                        <a:solidFill>
                          <a:schemeClr val="tx1"/>
                        </a:solidFill>
                        <a:effectLst/>
                        <a:latin typeface="Calibri"/>
                        <a:ea typeface="Calibri"/>
                        <a:cs typeface="Times New Roman"/>
                      </a:endParaRPr>
                    </a:p>
                  </a:txBody>
                  <a:tcPr marL="0" marR="0" marT="0" marB="0">
                    <a:solidFill>
                      <a:srgbClr val="D0D8E8"/>
                    </a:solidFill>
                  </a:tcPr>
                </a:tc>
                <a:tc>
                  <a:txBody>
                    <a:bodyPr/>
                    <a:lstStyle/>
                    <a:p>
                      <a:pPr marL="44450" marR="0" algn="l" defTabSz="914400" rtl="0" eaLnBrk="1" latinLnBrk="0" hangingPunct="1">
                        <a:lnSpc>
                          <a:spcPct val="100000"/>
                        </a:lnSpc>
                        <a:spcBef>
                          <a:spcPts val="600"/>
                        </a:spcBef>
                        <a:spcAft>
                          <a:spcPts val="0"/>
                        </a:spcAft>
                      </a:pPr>
                      <a:r>
                        <a:rPr lang="en-US" sz="1800" b="0" kern="1200" dirty="0" smtClean="0">
                          <a:solidFill>
                            <a:schemeClr val="dk1"/>
                          </a:solidFill>
                          <a:effectLst/>
                          <a:latin typeface="+mn-lt"/>
                        </a:rPr>
                        <a:t>Compañías privadas</a:t>
                      </a:r>
                      <a:endParaRPr lang="es-US" sz="1800" b="0" kern="1200" dirty="0">
                        <a:solidFill>
                          <a:schemeClr val="dk1"/>
                        </a:solidFill>
                        <a:effectLst/>
                        <a:latin typeface="+mn-lt"/>
                        <a:ea typeface="+mn-ea"/>
                        <a:cs typeface="+mn-cs"/>
                      </a:endParaRPr>
                    </a:p>
                  </a:txBody>
                  <a:tcPr marL="0" marR="0" marT="0" marB="0">
                    <a:solidFill>
                      <a:srgbClr val="D0D8E8"/>
                    </a:solidFill>
                  </a:tcPr>
                </a:tc>
              </a:tr>
              <a:tr h="624018">
                <a:tc>
                  <a:txBody>
                    <a:bodyPr/>
                    <a:lstStyle/>
                    <a:p>
                      <a:pPr marL="114300" marR="0" indent="0" algn="l" defTabSz="914400" rtl="0" eaLnBrk="1" latinLnBrk="0" hangingPunct="1">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rPr>
                        <a:t>Supervisión gubernamental </a:t>
                      </a:r>
                      <a:endParaRPr lang="es-US" sz="1800" b="1" kern="1200" dirty="0">
                        <a:solidFill>
                          <a:schemeClr val="tx1"/>
                        </a:solidFill>
                        <a:effectLst/>
                        <a:latin typeface="+mn-lt"/>
                        <a:ea typeface="+mn-ea"/>
                        <a:cs typeface="+mn-cs"/>
                      </a:endParaRPr>
                    </a:p>
                  </a:txBody>
                  <a:tcPr marL="0" marR="0" marT="0" marB="0">
                    <a:solidFill>
                      <a:srgbClr val="E9EDF4"/>
                    </a:solidFill>
                  </a:tcPr>
                </a:tc>
                <a:tc>
                  <a:txBody>
                    <a:bodyPr/>
                    <a:lstStyle/>
                    <a:p>
                      <a:pPr marL="44450" marR="0" indent="0" algn="l" defTabSz="914400" rtl="0" eaLnBrk="1" fontAlgn="auto" latinLnBrk="0" hangingPunct="1">
                        <a:lnSpc>
                          <a:spcPct val="100000"/>
                        </a:lnSpc>
                        <a:spcBef>
                          <a:spcPts val="600"/>
                        </a:spcBef>
                        <a:spcAft>
                          <a:spcPts val="0"/>
                        </a:spcAft>
                        <a:buClrTx/>
                        <a:buSzTx/>
                        <a:buFontTx/>
                        <a:buNone/>
                        <a:tabLst/>
                        <a:defRPr/>
                      </a:pPr>
                      <a:r>
                        <a:rPr lang="en-US" sz="1800" b="0" i="0" u="none" strike="noStrike" kern="1200" baseline="0" dirty="0" smtClean="0">
                          <a:solidFill>
                            <a:schemeClr val="dk1"/>
                          </a:solidFill>
                          <a:latin typeface="+mn-lt"/>
                        </a:rPr>
                        <a:t>Estatal, pero también debe cumplir con las leyes federales.</a:t>
                      </a:r>
                      <a:endParaRPr lang="es-US" sz="1800" b="0" kern="1200" spc="-15" dirty="0">
                        <a:solidFill>
                          <a:schemeClr val="tx1"/>
                        </a:solidFill>
                        <a:effectLst/>
                        <a:latin typeface="+mn-lt"/>
                        <a:ea typeface="+mn-ea"/>
                        <a:cs typeface="+mn-cs"/>
                      </a:endParaRPr>
                    </a:p>
                  </a:txBody>
                  <a:tcPr marL="0" marR="0" marT="0" marB="0">
                    <a:solidFill>
                      <a:srgbClr val="E9EDF4"/>
                    </a:solidFill>
                  </a:tcPr>
                </a:tc>
                <a:tc>
                  <a:txBody>
                    <a:bodyPr/>
                    <a:lstStyle/>
                    <a:p>
                      <a:pPr marL="44450" marR="0" indent="0" algn="l" defTabSz="914400" rtl="0" eaLnBrk="1" fontAlgn="auto" latinLnBrk="0" hangingPunct="1">
                        <a:lnSpc>
                          <a:spcPct val="100000"/>
                        </a:lnSpc>
                        <a:spcBef>
                          <a:spcPts val="600"/>
                        </a:spcBef>
                        <a:spcAft>
                          <a:spcPts val="0"/>
                        </a:spcAft>
                        <a:buClrTx/>
                        <a:buSzTx/>
                        <a:buFontTx/>
                        <a:buNone/>
                        <a:tabLst/>
                        <a:defRPr/>
                      </a:pPr>
                      <a:r>
                        <a:rPr lang="en-US" sz="1800" b="0" kern="1200" dirty="0" smtClean="0">
                          <a:solidFill>
                            <a:schemeClr val="dk1"/>
                          </a:solidFill>
                          <a:effectLst/>
                          <a:latin typeface="+mn-lt"/>
                        </a:rPr>
                        <a:t>Federal (</a:t>
                      </a:r>
                      <a:r>
                        <a:rPr lang="en-US" sz="1800" b="0" kern="1200" dirty="0" smtClean="0">
                          <a:solidFill>
                            <a:schemeClr val="tx1"/>
                          </a:solidFill>
                          <a:effectLst/>
                          <a:latin typeface="+mn-lt"/>
                        </a:rPr>
                        <a:t>Medicare debe aprobar los planes)</a:t>
                      </a:r>
                      <a:endParaRPr lang="es-US" sz="1800" b="0" kern="1200" dirty="0">
                        <a:solidFill>
                          <a:schemeClr val="dk1"/>
                        </a:solidFill>
                        <a:effectLst/>
                        <a:latin typeface="+mn-lt"/>
                        <a:ea typeface="+mn-ea"/>
                        <a:cs typeface="+mn-cs"/>
                      </a:endParaRPr>
                    </a:p>
                  </a:txBody>
                  <a:tcPr marL="0" marR="0" marT="0" marB="0">
                    <a:solidFill>
                      <a:srgbClr val="E9EDF4"/>
                    </a:solidFill>
                  </a:tcPr>
                </a:tc>
              </a:tr>
              <a:tr h="409025">
                <a:tc>
                  <a:txBody>
                    <a:bodyPr/>
                    <a:lstStyle/>
                    <a:p>
                      <a:pPr marL="114300" marR="0" indent="0" algn="l" defTabSz="914400" rtl="0" eaLnBrk="1" latinLnBrk="0" hangingPunct="1">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rPr>
                        <a:t>Compatible con</a:t>
                      </a:r>
                      <a:endParaRPr lang="es-US" sz="1800" b="1" kern="1200" dirty="0">
                        <a:solidFill>
                          <a:schemeClr val="tx1"/>
                        </a:solidFill>
                        <a:effectLst/>
                        <a:latin typeface="+mn-lt"/>
                        <a:ea typeface="+mn-ea"/>
                        <a:cs typeface="+mn-cs"/>
                      </a:endParaRPr>
                    </a:p>
                  </a:txBody>
                  <a:tcPr marL="0" marR="0" marT="0" marB="0">
                    <a:solidFill>
                      <a:srgbClr val="D0D8E8"/>
                    </a:solidFill>
                  </a:tcPr>
                </a:tc>
                <a:tc>
                  <a:txBody>
                    <a:bodyPr/>
                    <a:lstStyle/>
                    <a:p>
                      <a:pPr marL="44450" marR="0">
                        <a:lnSpc>
                          <a:spcPct val="100000"/>
                        </a:lnSpc>
                        <a:spcBef>
                          <a:spcPts val="600"/>
                        </a:spcBef>
                        <a:spcAft>
                          <a:spcPts val="0"/>
                        </a:spcAft>
                      </a:pPr>
                      <a:r>
                        <a:rPr lang="en-US" sz="1800" kern="1200" dirty="0" smtClean="0">
                          <a:solidFill>
                            <a:schemeClr val="dk1"/>
                          </a:solidFill>
                          <a:effectLst/>
                          <a:latin typeface="+mn-lt"/>
                        </a:rPr>
                        <a:t>Medicare Original</a:t>
                      </a:r>
                      <a:endParaRPr lang="es-US" sz="1800" kern="1200" dirty="0">
                        <a:solidFill>
                          <a:schemeClr val="dk1"/>
                        </a:solidFill>
                        <a:effectLst/>
                        <a:latin typeface="+mn-lt"/>
                        <a:ea typeface="+mn-ea"/>
                        <a:cs typeface="+mn-cs"/>
                      </a:endParaRPr>
                    </a:p>
                  </a:txBody>
                  <a:tcPr marL="0" marR="0" marT="0" marB="0">
                    <a:solidFill>
                      <a:srgbClr val="D0D8E8"/>
                    </a:solidFill>
                  </a:tcPr>
                </a:tc>
                <a:tc>
                  <a:txBody>
                    <a:bodyPr/>
                    <a:lstStyle/>
                    <a:p>
                      <a:pPr marL="44450" marR="0">
                        <a:lnSpc>
                          <a:spcPct val="100000"/>
                        </a:lnSpc>
                        <a:spcBef>
                          <a:spcPts val="600"/>
                        </a:spcBef>
                        <a:spcAft>
                          <a:spcPts val="0"/>
                        </a:spcAft>
                      </a:pPr>
                      <a:r>
                        <a:rPr lang="en-US" sz="1800" b="0" kern="1200" dirty="0" smtClean="0">
                          <a:solidFill>
                            <a:schemeClr val="tx1"/>
                          </a:solidFill>
                          <a:effectLst/>
                          <a:latin typeface="+mn-lt"/>
                        </a:rPr>
                        <a:t>N/C</a:t>
                      </a:r>
                      <a:endParaRPr lang="es-US" sz="1800" b="0" kern="1200" dirty="0">
                        <a:solidFill>
                          <a:schemeClr val="tx1"/>
                        </a:solidFill>
                        <a:effectLst/>
                        <a:latin typeface="+mn-lt"/>
                        <a:ea typeface="+mn-ea"/>
                        <a:cs typeface="+mn-cs"/>
                      </a:endParaRPr>
                    </a:p>
                  </a:txBody>
                  <a:tcPr marL="0" marR="0" marT="0" marB="0">
                    <a:solidFill>
                      <a:srgbClr val="D0D8E8"/>
                    </a:solidFill>
                  </a:tcPr>
                </a:tc>
              </a:tr>
              <a:tr h="1888138">
                <a:tc>
                  <a:txBody>
                    <a:bodyPr/>
                    <a:lstStyle/>
                    <a:p>
                      <a:pPr marL="114300" marR="0" indent="0" algn="l" defTabSz="914400" rtl="0" eaLnBrk="1" latinLnBrk="0" hangingPunct="1">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rPr>
                        <a:t>Cubre</a:t>
                      </a:r>
                      <a:endParaRPr lang="es-US" sz="1800" b="1" kern="1200" dirty="0">
                        <a:solidFill>
                          <a:schemeClr val="tx1"/>
                        </a:solidFill>
                        <a:effectLst/>
                        <a:latin typeface="+mn-lt"/>
                        <a:ea typeface="+mn-ea"/>
                        <a:cs typeface="+mn-cs"/>
                      </a:endParaRPr>
                    </a:p>
                  </a:txBody>
                  <a:tcPr marL="0" marR="0" marT="0" marB="0">
                    <a:solidFill>
                      <a:srgbClr val="E9EDF4"/>
                    </a:solidFill>
                  </a:tcPr>
                </a:tc>
                <a:tc>
                  <a:txBody>
                    <a:bodyPr/>
                    <a:lstStyle/>
                    <a:p>
                      <a:pPr marL="44450" marR="0">
                        <a:lnSpc>
                          <a:spcPct val="100000"/>
                        </a:lnSpc>
                        <a:spcBef>
                          <a:spcPts val="600"/>
                        </a:spcBef>
                        <a:spcAft>
                          <a:spcPts val="0"/>
                        </a:spcAft>
                      </a:pPr>
                      <a:r>
                        <a:rPr lang="en-US" sz="1800" kern="1200" dirty="0" smtClean="0">
                          <a:solidFill>
                            <a:schemeClr val="dk1"/>
                          </a:solidFill>
                          <a:effectLst/>
                          <a:latin typeface="+mn-lt"/>
                        </a:rPr>
                        <a:t>Faltas de cobertura de Medicare Original, como deducibles, coseguro y copagos para servicios cubiertos por Medicare.</a:t>
                      </a:r>
                      <a:endParaRPr lang="es-US" sz="1800" kern="1200" dirty="0" smtClean="0">
                        <a:solidFill>
                          <a:schemeClr val="dk1"/>
                        </a:solidFill>
                        <a:effectLst/>
                        <a:latin typeface="+mn-lt"/>
                        <a:ea typeface="+mn-ea"/>
                        <a:cs typeface="+mn-cs"/>
                      </a:endParaRPr>
                    </a:p>
                  </a:txBody>
                  <a:tcPr marL="0" marR="0" marT="0" marB="0">
                    <a:solidFill>
                      <a:srgbClr val="E9EDF4"/>
                    </a:solidFill>
                  </a:tcPr>
                </a:tc>
                <a:tc>
                  <a:txBody>
                    <a:bodyPr/>
                    <a:lstStyle/>
                    <a:p>
                      <a:pPr marL="44450" marR="0" defTabSz="685800">
                        <a:lnSpc>
                          <a:spcPct val="100000"/>
                        </a:lnSpc>
                        <a:spcBef>
                          <a:spcPts val="600"/>
                        </a:spcBef>
                        <a:spcAft>
                          <a:spcPts val="0"/>
                        </a:spcAft>
                      </a:pPr>
                      <a:r>
                        <a:rPr lang="en-US" sz="1800" b="0" kern="1200" dirty="0" smtClean="0">
                          <a:solidFill>
                            <a:schemeClr val="tx1"/>
                          </a:solidFill>
                          <a:effectLst/>
                          <a:latin typeface="+mn-lt"/>
                        </a:rPr>
                        <a:t>Todos los servicios y suministros cubiertos en la Parte A y Parte B. También puede cubrir cosas que no están cubiertas en Medicare Original, como cuidados dentales y para la visión. La mayoría de los planes incluyen cobertura Medicare para recetas médicas.</a:t>
                      </a:r>
                      <a:endParaRPr lang="es-US" sz="1800" b="0" kern="1200" spc="-15" dirty="0">
                        <a:solidFill>
                          <a:schemeClr val="tx1"/>
                        </a:solidFill>
                        <a:effectLst/>
                        <a:latin typeface="+mn-lt"/>
                        <a:ea typeface="+mn-ea"/>
                        <a:cs typeface="+mn-cs"/>
                      </a:endParaRPr>
                    </a:p>
                  </a:txBody>
                  <a:tcPr marL="0" marR="0" marT="0" marB="0">
                    <a:solidFill>
                      <a:srgbClr val="E9EDF4"/>
                    </a:solidFill>
                  </a:tcPr>
                </a:tc>
              </a:tr>
              <a:tr h="414468">
                <a:tc>
                  <a:txBody>
                    <a:bodyPr/>
                    <a:lstStyle/>
                    <a:p>
                      <a:pPr marL="114300" marR="0" indent="0" algn="l" defTabSz="914400" rtl="0" eaLnBrk="1" latinLnBrk="0" hangingPunct="1">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rPr>
                        <a:t>Debe tener</a:t>
                      </a:r>
                      <a:endParaRPr lang="es-US" sz="1800" b="1" kern="1200" dirty="0">
                        <a:solidFill>
                          <a:schemeClr val="tx1"/>
                        </a:solidFill>
                        <a:effectLst/>
                        <a:latin typeface="+mn-lt"/>
                        <a:ea typeface="+mn-ea"/>
                        <a:cs typeface="+mn-cs"/>
                      </a:endParaRPr>
                    </a:p>
                  </a:txBody>
                  <a:tcPr marL="0" marR="0" marT="0" marB="0">
                    <a:solidFill>
                      <a:srgbClr val="D0D8E8"/>
                    </a:solidFill>
                  </a:tcPr>
                </a:tc>
                <a:tc>
                  <a:txBody>
                    <a:bodyPr/>
                    <a:lstStyle/>
                    <a:p>
                      <a:pPr marL="44450" marR="0">
                        <a:lnSpc>
                          <a:spcPct val="100000"/>
                        </a:lnSpc>
                        <a:spcBef>
                          <a:spcPts val="600"/>
                        </a:spcBef>
                        <a:spcAft>
                          <a:spcPts val="0"/>
                        </a:spcAft>
                      </a:pPr>
                      <a:r>
                        <a:rPr lang="en-US" sz="1800" kern="1200" dirty="0" smtClean="0">
                          <a:solidFill>
                            <a:schemeClr val="dk1"/>
                          </a:solidFill>
                          <a:effectLst/>
                          <a:latin typeface="+mn-lt"/>
                        </a:rPr>
                        <a:t>Parte A y Parte B</a:t>
                      </a:r>
                      <a:endParaRPr lang="es-US" sz="1800" b="0" kern="1200" spc="-15" dirty="0">
                        <a:solidFill>
                          <a:schemeClr val="tx1"/>
                        </a:solidFill>
                        <a:effectLst/>
                        <a:latin typeface="+mn-lt"/>
                        <a:ea typeface="+mn-ea"/>
                        <a:cs typeface="+mn-cs"/>
                      </a:endParaRPr>
                    </a:p>
                  </a:txBody>
                  <a:tcPr marL="0" marR="0" marT="0" marB="0">
                    <a:solidFill>
                      <a:srgbClr val="D0D8E8"/>
                    </a:solidFill>
                  </a:tcPr>
                </a:tc>
                <a:tc>
                  <a:txBody>
                    <a:bodyPr/>
                    <a:lstStyle/>
                    <a:p>
                      <a:pPr marL="44450" marR="0" algn="l" defTabSz="914400" rtl="0" eaLnBrk="1" latinLnBrk="0" hangingPunct="1">
                        <a:lnSpc>
                          <a:spcPct val="100000"/>
                        </a:lnSpc>
                        <a:spcBef>
                          <a:spcPts val="600"/>
                        </a:spcBef>
                        <a:spcAft>
                          <a:spcPts val="0"/>
                        </a:spcAft>
                      </a:pPr>
                      <a:r>
                        <a:rPr lang="en-US" sz="1800" b="0" kern="1200" dirty="0" smtClean="0">
                          <a:solidFill>
                            <a:schemeClr val="dk1"/>
                          </a:solidFill>
                          <a:effectLst/>
                          <a:latin typeface="+mn-lt"/>
                        </a:rPr>
                        <a:t>Parte A y Parte B</a:t>
                      </a:r>
                      <a:endParaRPr lang="es-US" sz="1800" b="0" kern="1200" dirty="0">
                        <a:solidFill>
                          <a:schemeClr val="dk1"/>
                        </a:solidFill>
                        <a:effectLst/>
                        <a:latin typeface="+mn-lt"/>
                        <a:ea typeface="+mn-ea"/>
                        <a:cs typeface="+mn-cs"/>
                      </a:endParaRPr>
                    </a:p>
                  </a:txBody>
                  <a:tcPr marL="0" marR="0" marT="0" marB="0">
                    <a:solidFill>
                      <a:srgbClr val="D0D8E8"/>
                    </a:solidFill>
                  </a:tcPr>
                </a:tc>
              </a:tr>
              <a:tr h="936026">
                <a:tc>
                  <a:txBody>
                    <a:bodyPr/>
                    <a:lstStyle/>
                    <a:p>
                      <a:pPr marL="114300" marR="0" indent="0" algn="l" defTabSz="914400" rtl="0" eaLnBrk="1" latinLnBrk="0" hangingPunct="1">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rPr>
                        <a:t>¿Paga una prima?</a:t>
                      </a:r>
                      <a:endParaRPr lang="es-US" sz="1800" b="1" kern="1200" dirty="0">
                        <a:solidFill>
                          <a:schemeClr val="tx1"/>
                        </a:solidFill>
                        <a:effectLst/>
                        <a:latin typeface="+mn-lt"/>
                        <a:ea typeface="+mn-ea"/>
                        <a:cs typeface="+mn-cs"/>
                      </a:endParaRPr>
                    </a:p>
                  </a:txBody>
                  <a:tcPr marL="0" marR="0" marT="0" marB="0">
                    <a:solidFill>
                      <a:srgbClr val="E9EDF4"/>
                    </a:solidFill>
                  </a:tcPr>
                </a:tc>
                <a:tc>
                  <a:txBody>
                    <a:bodyPr/>
                    <a:lstStyle/>
                    <a:p>
                      <a:pPr marL="44450" marR="0" algn="l" defTabSz="914400" rtl="0" eaLnBrk="1" latinLnBrk="0" hangingPunct="1">
                        <a:lnSpc>
                          <a:spcPct val="100000"/>
                        </a:lnSpc>
                        <a:spcBef>
                          <a:spcPts val="600"/>
                        </a:spcBef>
                        <a:spcAft>
                          <a:spcPts val="0"/>
                        </a:spcAft>
                      </a:pPr>
                      <a:r>
                        <a:rPr lang="en-US" sz="1800" b="0" kern="1200" dirty="0" smtClean="0">
                          <a:solidFill>
                            <a:schemeClr val="dk1"/>
                          </a:solidFill>
                          <a:effectLst/>
                          <a:latin typeface="+mn-lt"/>
                        </a:rPr>
                        <a:t>Sí. Paga una prima por la </a:t>
                      </a:r>
                      <a:r>
                        <a:rPr sz="1800"/>
                        <a:t> </a:t>
                      </a:r>
                      <a:r>
                        <a:rPr lang="en-US" sz="1800" b="0" kern="1200" dirty="0" smtClean="0">
                          <a:solidFill>
                            <a:schemeClr val="dk1"/>
                          </a:solidFill>
                          <a:effectLst/>
                          <a:latin typeface="+mn-lt"/>
                        </a:rPr>
                        <a:t>póliza y paga la prima de la Parte B</a:t>
                      </a:r>
                      <a:r>
                        <a:rPr lang="en-US" sz="1800" kern="1200" dirty="0" smtClean="0">
                          <a:solidFill>
                            <a:schemeClr val="dk1"/>
                          </a:solidFill>
                          <a:effectLst/>
                          <a:latin typeface="+mn-lt"/>
                        </a:rPr>
                        <a:t>.</a:t>
                      </a:r>
                      <a:endParaRPr lang="es-US" sz="1800" kern="1200" dirty="0">
                        <a:solidFill>
                          <a:schemeClr val="dk1"/>
                        </a:solidFill>
                        <a:effectLst/>
                        <a:latin typeface="+mn-lt"/>
                        <a:ea typeface="+mn-ea"/>
                        <a:cs typeface="+mn-cs"/>
                      </a:endParaRPr>
                    </a:p>
                  </a:txBody>
                  <a:tcPr marL="0" marR="0" marT="0" marB="0">
                    <a:solidFill>
                      <a:srgbClr val="E9EDF4"/>
                    </a:solidFill>
                  </a:tcPr>
                </a:tc>
                <a:tc>
                  <a:txBody>
                    <a:bodyPr/>
                    <a:lstStyle/>
                    <a:p>
                      <a:pPr marL="44450" marR="0" algn="l" defTabSz="914400" rtl="0" eaLnBrk="1" latinLnBrk="0" hangingPunct="1">
                        <a:lnSpc>
                          <a:spcPct val="100000"/>
                        </a:lnSpc>
                        <a:spcBef>
                          <a:spcPts val="600"/>
                        </a:spcBef>
                        <a:spcAft>
                          <a:spcPts val="0"/>
                        </a:spcAft>
                      </a:pPr>
                      <a:r>
                        <a:rPr lang="en-US" sz="1800" b="0" kern="1200" dirty="0" smtClean="0">
                          <a:solidFill>
                            <a:schemeClr val="dk1"/>
                          </a:solidFill>
                          <a:effectLst/>
                          <a:latin typeface="+mn-lt"/>
                        </a:rPr>
                        <a:t>Sí. Paga una prima por el plan y paga la prima de la Parte B.</a:t>
                      </a:r>
                      <a:endParaRPr lang="es-US" sz="1800" b="0" kern="1200" dirty="0">
                        <a:solidFill>
                          <a:schemeClr val="dk1"/>
                        </a:solidFill>
                        <a:effectLst/>
                        <a:latin typeface="+mn-lt"/>
                        <a:ea typeface="+mn-ea"/>
                        <a:cs typeface="+mn-cs"/>
                      </a:endParaRPr>
                    </a:p>
                  </a:txBody>
                  <a:tcPr marL="0" marR="0" marT="0" marB="0">
                    <a:solidFill>
                      <a:srgbClr val="E9EDF4"/>
                    </a:solidFill>
                  </a:tcPr>
                </a:tc>
              </a:tr>
            </a:tbl>
          </a:graphicData>
        </a:graphic>
      </p:graphicFrame>
      <p:sp>
        <p:nvSpPr>
          <p:cNvPr id="3" name="Date Placeholder 2"/>
          <p:cNvSpPr>
            <a:spLocks noGrp="1"/>
          </p:cNvSpPr>
          <p:nvPr>
            <p:ph type="dt" sz="half" idx="10"/>
          </p:nvPr>
        </p:nvSpPr>
        <p:spPr>
          <a:xfrm>
            <a:off x="628650" y="6488703"/>
            <a:ext cx="2057400" cy="365125"/>
          </a:xfrm>
        </p:spPr>
        <p:txBody>
          <a:bodyPr/>
          <a:lstStyle/>
          <a:p>
            <a:r>
              <a:rPr dirty="0" smtClean="0"/>
              <a:t>Mayo de 2016</a:t>
            </a:r>
            <a:endParaRPr lang="es-US" dirty="0"/>
          </a:p>
        </p:txBody>
      </p:sp>
      <p:sp>
        <p:nvSpPr>
          <p:cNvPr id="8" name="Footer Placeholder 7"/>
          <p:cNvSpPr>
            <a:spLocks noGrp="1"/>
          </p:cNvSpPr>
          <p:nvPr>
            <p:ph type="ftr" sz="quarter" idx="11"/>
          </p:nvPr>
        </p:nvSpPr>
        <p:spPr>
          <a:xfrm>
            <a:off x="3028950" y="6476671"/>
            <a:ext cx="3086100" cy="365125"/>
          </a:xfrm>
        </p:spPr>
        <p:txBody>
          <a:bodyPr/>
          <a:lstStyle/>
          <a:p>
            <a:r>
              <a:rPr dirty="0" smtClean="0"/>
              <a:t>Introducción a Medicare</a:t>
            </a:r>
            <a:endParaRPr lang="es-US" dirty="0"/>
          </a:p>
        </p:txBody>
      </p:sp>
    </p:spTree>
    <p:extLst>
      <p:ext uri="{BB962C8B-B14F-4D97-AF65-F5344CB8AC3E}">
        <p14:creationId xmlns:p14="http://schemas.microsoft.com/office/powerpoint/2010/main" val="339638936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descr="Sus opciones de cobertura Medicare" title="Sus opciones de cobertura Medicare"/>
          <p:cNvSpPr>
            <a:spLocks noGrp="1"/>
          </p:cNvSpPr>
          <p:nvPr>
            <p:ph type="title"/>
          </p:nvPr>
        </p:nvSpPr>
        <p:spPr/>
        <p:txBody>
          <a:bodyPr/>
          <a:lstStyle/>
          <a:p>
            <a:r>
              <a:rPr dirty="0" smtClean="0"/>
              <a:t>Sus opciones de cobertura Medicare</a:t>
            </a:r>
            <a:endParaRPr lang="es-US" dirty="0"/>
          </a:p>
        </p:txBody>
      </p:sp>
      <p:grpSp>
        <p:nvGrpSpPr>
          <p:cNvPr id="9" name="Group 8" descr="Diagrama de las opciones de cobertura Medicare&#10;Existen dos maneras principales de obtener cobertura Medicare: Medicare Original o Planes Medicare Advantage (MA). Puede elegir de qué manera conseguir la cobertura:&#10;En Medicare Original se incluyen la Parte A (Seguro de Hospital) y la Parte B (Seguro Médico). Puede optar por comprar una póliza Medigap (debe tener Parte A y Parte B) para cubrir algunos costos que no están cubiertos en Medicare Original. También puede elegir comprar una cobertura Medicare para medicamentos recetados (Parte D) a un Plan Medicare para medicamentos recetados (PDP en inglés) (puede tener solo Parte A, solo Parte B o ambas).&#10;Los planes MA (Parte C), como una Organización para el mantenimiento de la salud (HMO en inglés) o una Organización de proveedores preferidos (PPO en inglés), cubren los servicios y suministros de las Partes A y B. Además, puede incluir la cobertura Medicare para medicamentos recetados (MA-PD). Si desea incorporar la Parte D a los planes MA, puede incorporarse a los Planes Medicare de Cuenta de Ahorros Médicos (MSA en inglés) o al plan privado de pago por servicio; no puede incorporarse a un plan HMO o PPO sin cobertura de medicamentos*. &#10;Las pólizas de Medigap no funcionan con estos planes. Si se incorpora a un Plan MA, no puede usar la póliza del Seguro suplementario de Medicare (Medigap) para pagar por los gastos directos de su bolsillo que tiene en el Plan Medicare Advantage.&#10;*Visite Medicare.gov/Pubs/pdf/11135.pdf para acceder a la publicación &quot;Cómo funciona la cobertura de medicamentos recetados con un Plan Medicare Advantage o un Plan de Costo Medicare&quot;.&#10;&#10;" title="Diagrama de las opciones de cobertura Medicare"/>
          <p:cNvGrpSpPr/>
          <p:nvPr/>
        </p:nvGrpSpPr>
        <p:grpSpPr>
          <a:xfrm>
            <a:off x="628649" y="1130967"/>
            <a:ext cx="7886700" cy="5325645"/>
            <a:chOff x="266701" y="1361812"/>
            <a:chExt cx="8701741" cy="4832631"/>
          </a:xfrm>
        </p:grpSpPr>
        <p:grpSp>
          <p:nvGrpSpPr>
            <p:cNvPr id="48" name="Group 47" descr="Flecha que indica dos opciones"/>
            <p:cNvGrpSpPr/>
            <p:nvPr/>
          </p:nvGrpSpPr>
          <p:grpSpPr>
            <a:xfrm>
              <a:off x="3795363" y="1361812"/>
              <a:ext cx="1686319" cy="676012"/>
              <a:chOff x="3733801" y="1143000"/>
              <a:chExt cx="1686319" cy="894824"/>
            </a:xfrm>
          </p:grpSpPr>
          <p:cxnSp>
            <p:nvCxnSpPr>
              <p:cNvPr id="51" name="Straight Connector 50" descr="Straight arrow as a starting point in considering coverage choices." title="Straight arrow as a starting point in considering coverage choices"/>
              <p:cNvCxnSpPr/>
              <p:nvPr/>
            </p:nvCxnSpPr>
            <p:spPr>
              <a:xfrm>
                <a:off x="4544073" y="1143000"/>
                <a:ext cx="677" cy="437624"/>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49" name="Straight Arrow Connector 48" descr="Arrow pointing to the Original Medicare side as a coverage choice." title="Arrow pointing to the Original Medicare side as a coverage choice"/>
              <p:cNvCxnSpPr/>
              <p:nvPr/>
            </p:nvCxnSpPr>
            <p:spPr>
              <a:xfrm flipH="1">
                <a:off x="3733801" y="1580624"/>
                <a:ext cx="810272"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descr="Arrow pointing to the Medicare Advantage Plan side a coverage choice." title="Arrow pointing to the Medicare Advantage Plan side a coverage choice"/>
              <p:cNvCxnSpPr/>
              <p:nvPr/>
            </p:nvCxnSpPr>
            <p:spPr>
              <a:xfrm>
                <a:off x="4544073" y="1580624"/>
                <a:ext cx="876047"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grpSp>
        <p:sp>
          <p:nvSpPr>
            <p:cNvPr id="21" name="TextBox 20" descr="Opciones de cobertura Medicare Original" title="Opciones de cobertura Medicare Original"/>
            <p:cNvSpPr txBox="1"/>
            <p:nvPr/>
          </p:nvSpPr>
          <p:spPr>
            <a:xfrm>
              <a:off x="952501" y="1885847"/>
              <a:ext cx="2781300" cy="363070"/>
            </a:xfrm>
            <a:prstGeom prst="rect">
              <a:avLst/>
            </a:prstGeom>
            <a:noFill/>
          </p:spPr>
          <p:txBody>
            <a:bodyPr wrap="square" rtlCol="0">
              <a:spAutoFit/>
            </a:bodyPr>
            <a:lstStyle/>
            <a:p>
              <a:pPr algn="ctr"/>
              <a:r>
                <a:rPr lang="en-US" sz="2000" b="1" dirty="0"/>
                <a:t>Medicare Original</a:t>
              </a:r>
            </a:p>
          </p:txBody>
        </p:sp>
        <p:sp>
          <p:nvSpPr>
            <p:cNvPr id="2" name="Rectangle 1" descr="Seguro de Hospital" title="Parte A Seguro de Hospital"/>
            <p:cNvSpPr/>
            <p:nvPr/>
          </p:nvSpPr>
          <p:spPr>
            <a:xfrm>
              <a:off x="476503" y="2503917"/>
              <a:ext cx="1542798" cy="1077483"/>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Parte A</a:t>
              </a:r>
            </a:p>
            <a:p>
              <a:pPr algn="ctr"/>
              <a:r>
                <a:rPr lang="en-US" sz="2000" dirty="0">
                  <a:solidFill>
                    <a:schemeClr val="tx1"/>
                  </a:solidFill>
                </a:rPr>
                <a:t>Seguro de Hospital</a:t>
              </a:r>
            </a:p>
          </p:txBody>
        </p:sp>
        <p:sp>
          <p:nvSpPr>
            <p:cNvPr id="7" name="Rectangle 6" descr="Seguro Médico" title="Parte B Seguro Médico"/>
            <p:cNvSpPr/>
            <p:nvPr/>
          </p:nvSpPr>
          <p:spPr>
            <a:xfrm>
              <a:off x="2322394" y="2523563"/>
              <a:ext cx="1382333" cy="1069545"/>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Parte B</a:t>
              </a:r>
            </a:p>
            <a:p>
              <a:pPr algn="ctr"/>
              <a:r>
                <a:rPr lang="en-US" sz="2000" dirty="0">
                  <a:solidFill>
                    <a:schemeClr val="tx1"/>
                  </a:solidFill>
                </a:rPr>
                <a:t>Seguro Médico</a:t>
              </a:r>
            </a:p>
          </p:txBody>
        </p:sp>
        <p:cxnSp>
          <p:nvCxnSpPr>
            <p:cNvPr id="6" name="Straight Arrow Connector 5" descr="Arrow pointing to Medicare Supplement Insurance (Medigap) Policy as a coverage option." title="Arrow pointing to Medicare Supplement Insurance (Medigap) Policy as a coverage option"/>
            <p:cNvCxnSpPr/>
            <p:nvPr/>
          </p:nvCxnSpPr>
          <p:spPr>
            <a:xfrm flipH="1">
              <a:off x="1117959" y="3571612"/>
              <a:ext cx="1044864" cy="617574"/>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descr="Arrow pointing to Part D as a coverage option." title="Arrow pointing to Part D as a coverage option"/>
            <p:cNvCxnSpPr/>
            <p:nvPr/>
          </p:nvCxnSpPr>
          <p:spPr>
            <a:xfrm>
              <a:off x="2162822" y="3571612"/>
              <a:ext cx="1195410" cy="617574"/>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descr="Straight arrow between Part A and Part B." title="Straight arrow between Part A and Part B"/>
            <p:cNvCxnSpPr/>
            <p:nvPr/>
          </p:nvCxnSpPr>
          <p:spPr>
            <a:xfrm>
              <a:off x="2162822" y="3133988"/>
              <a:ext cx="677" cy="437624"/>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4" name="TextBox 3" descr="Puede agregar" title="Puede agregar"/>
            <p:cNvSpPr txBox="1"/>
            <p:nvPr/>
          </p:nvSpPr>
          <p:spPr>
            <a:xfrm>
              <a:off x="1365349" y="3884075"/>
              <a:ext cx="1469335" cy="335142"/>
            </a:xfrm>
            <a:prstGeom prst="rect">
              <a:avLst/>
            </a:prstGeom>
            <a:noFill/>
          </p:spPr>
          <p:txBody>
            <a:bodyPr wrap="none" rtlCol="0">
              <a:spAutoFit/>
            </a:bodyPr>
            <a:lstStyle/>
            <a:p>
              <a:r>
                <a:rPr lang="en-US" b="1" dirty="0"/>
                <a:t>Puede agregar</a:t>
              </a:r>
            </a:p>
          </p:txBody>
        </p:sp>
        <p:sp>
          <p:nvSpPr>
            <p:cNvPr id="39" name="Rectangle 38" descr="También conocida como póliza Medigap" title="Póliza del Asegurador Suplementario de Medicare (Medigap)"/>
            <p:cNvSpPr/>
            <p:nvPr/>
          </p:nvSpPr>
          <p:spPr>
            <a:xfrm>
              <a:off x="266701" y="4338620"/>
              <a:ext cx="2055692" cy="1734812"/>
            </a:xfrm>
            <a:prstGeom prst="rect">
              <a:avLst/>
            </a:prstGeom>
            <a:solidFill>
              <a:schemeClr val="accent1">
                <a:lumMod val="75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a:t>Póliza</a:t>
              </a:r>
              <a:r>
                <a:rPr lang="en-US" sz="2000" b="1" dirty="0"/>
                <a:t> </a:t>
              </a:r>
              <a:r>
                <a:rPr lang="en-US" sz="2000" b="1" dirty="0" smtClean="0"/>
                <a:t>de </a:t>
              </a:r>
              <a:r>
                <a:rPr lang="en-US" sz="2000" b="1" dirty="0" err="1" smtClean="0"/>
                <a:t>Seguro</a:t>
              </a:r>
              <a:r>
                <a:rPr lang="en-US" sz="2000" b="1" dirty="0" smtClean="0"/>
                <a:t> </a:t>
              </a:r>
              <a:r>
                <a:rPr lang="en-US" sz="2000" b="1" dirty="0" err="1" smtClean="0"/>
                <a:t>Suplementario</a:t>
              </a:r>
              <a:r>
                <a:rPr lang="en-US" sz="2000" b="1" dirty="0" smtClean="0"/>
                <a:t> </a:t>
              </a:r>
              <a:r>
                <a:rPr lang="en-US" sz="2000" b="1" dirty="0"/>
                <a:t>de Medicare (Medigap)</a:t>
              </a:r>
            </a:p>
          </p:txBody>
        </p:sp>
        <p:sp>
          <p:nvSpPr>
            <p:cNvPr id="25" name="Rectangle 24" descr="Cobertura de medicamentos recetados" title="Cobertura de medicamentos recetados de Medicare Parte D"/>
            <p:cNvSpPr/>
            <p:nvPr/>
          </p:nvSpPr>
          <p:spPr>
            <a:xfrm>
              <a:off x="2575584" y="4301702"/>
              <a:ext cx="2030050" cy="1801761"/>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Parte D</a:t>
              </a:r>
            </a:p>
            <a:p>
              <a:pPr algn="ctr"/>
              <a:r>
                <a:rPr lang="en-US" sz="2000" dirty="0">
                  <a:solidFill>
                    <a:schemeClr val="tx1"/>
                  </a:solidFill>
                </a:rPr>
                <a:t>Cobertura para medicamentos recetados</a:t>
              </a:r>
            </a:p>
          </p:txBody>
        </p:sp>
        <p:sp>
          <p:nvSpPr>
            <p:cNvPr id="3" name="TextBox 2" descr="o" title="o"/>
            <p:cNvSpPr txBox="1"/>
            <p:nvPr/>
          </p:nvSpPr>
          <p:spPr>
            <a:xfrm>
              <a:off x="4138937" y="1905000"/>
              <a:ext cx="843159" cy="553997"/>
            </a:xfrm>
            <a:prstGeom prst="rect">
              <a:avLst/>
            </a:prstGeom>
            <a:noFill/>
          </p:spPr>
          <p:txBody>
            <a:bodyPr wrap="square" rtlCol="0">
              <a:spAutoFit/>
            </a:bodyPr>
            <a:lstStyle/>
            <a:p>
              <a:pPr algn="ctr"/>
              <a:r>
                <a:rPr lang="en-US" sz="2100" b="1" dirty="0"/>
                <a:t>o</a:t>
              </a:r>
            </a:p>
          </p:txBody>
        </p:sp>
        <p:sp>
          <p:nvSpPr>
            <p:cNvPr id="24" name="TextBox 23" descr="Plan Medicare Advantage" title="Plan Medicare Advantage"/>
            <p:cNvSpPr txBox="1"/>
            <p:nvPr/>
          </p:nvSpPr>
          <p:spPr>
            <a:xfrm>
              <a:off x="5405650" y="1908452"/>
              <a:ext cx="3562792" cy="363070"/>
            </a:xfrm>
            <a:prstGeom prst="rect">
              <a:avLst/>
            </a:prstGeom>
            <a:noFill/>
          </p:spPr>
          <p:txBody>
            <a:bodyPr wrap="square" rtlCol="0">
              <a:spAutoFit/>
            </a:bodyPr>
            <a:lstStyle/>
            <a:p>
              <a:pPr algn="ctr"/>
              <a:r>
                <a:rPr dirty="0" smtClean="0"/>
                <a:t> </a:t>
              </a:r>
              <a:r>
                <a:rPr lang="en-US" sz="2000" b="1" dirty="0"/>
                <a:t>Plan Medicare Advantage</a:t>
              </a:r>
            </a:p>
          </p:txBody>
        </p:sp>
        <p:sp>
          <p:nvSpPr>
            <p:cNvPr id="8" name="Rectangle 7" descr="La Parte C combina las Partes A, B y, generalmente, D" title="Parte C como una opción de cobertura"/>
            <p:cNvSpPr/>
            <p:nvPr/>
          </p:nvSpPr>
          <p:spPr>
            <a:xfrm>
              <a:off x="5734706" y="2564517"/>
              <a:ext cx="2667000" cy="987635"/>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Parte C</a:t>
              </a:r>
            </a:p>
            <a:p>
              <a:pPr algn="ctr"/>
              <a:r>
                <a:rPr lang="en-US" sz="2000" dirty="0">
                  <a:solidFill>
                    <a:schemeClr val="tx1"/>
                  </a:solidFill>
                </a:rPr>
                <a:t>Combina </a:t>
              </a:r>
              <a:endParaRPr lang="es-US" sz="2000" dirty="0" smtClean="0">
                <a:solidFill>
                  <a:schemeClr val="tx1"/>
                </a:solidFill>
              </a:endParaRPr>
            </a:p>
            <a:p>
              <a:pPr algn="ctr"/>
              <a:r>
                <a:rPr lang="en-US" sz="2000" dirty="0" smtClean="0">
                  <a:solidFill>
                    <a:schemeClr val="tx1"/>
                  </a:solidFill>
                </a:rPr>
                <a:t>Parte A y Parte B</a:t>
              </a:r>
            </a:p>
          </p:txBody>
        </p:sp>
        <p:sp>
          <p:nvSpPr>
            <p:cNvPr id="23" name="TextBox 22" descr="Puede incluir o usted puede agregar." title="Puede incluir o usted puede agregar"/>
            <p:cNvSpPr txBox="1"/>
            <p:nvPr/>
          </p:nvSpPr>
          <p:spPr>
            <a:xfrm>
              <a:off x="5043659" y="3577771"/>
              <a:ext cx="3924783" cy="307213"/>
            </a:xfrm>
            <a:prstGeom prst="rect">
              <a:avLst/>
            </a:prstGeom>
            <a:noFill/>
          </p:spPr>
          <p:txBody>
            <a:bodyPr wrap="square" rtlCol="0">
              <a:spAutoFit/>
            </a:bodyPr>
            <a:lstStyle/>
            <a:p>
              <a:pPr algn="ctr"/>
              <a:r>
                <a:rPr lang="en-US" sz="1600" b="1" dirty="0"/>
                <a:t>Puede incluir o usted puede agregar</a:t>
              </a:r>
            </a:p>
          </p:txBody>
        </p:sp>
        <p:sp>
          <p:nvSpPr>
            <p:cNvPr id="30" name="Rectangle 29" descr="Cobertura de medicamentos recetados. La mayoría de los planes Parte C cubren los medicamentos recetados. Es posible que pueda agregar la cobertura de medicamentos a algunos tipos de planes si no lo incluyen ya." title="Cobertura de medicamentos recetados de la Parte D como una opción de cobertura"/>
            <p:cNvSpPr/>
            <p:nvPr/>
          </p:nvSpPr>
          <p:spPr>
            <a:xfrm>
              <a:off x="5315606" y="4060843"/>
              <a:ext cx="3505199" cy="2133600"/>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Parte D</a:t>
              </a:r>
            </a:p>
            <a:p>
              <a:pPr algn="ctr"/>
              <a:r>
                <a:rPr lang="en-US" sz="1600" dirty="0">
                  <a:solidFill>
                    <a:schemeClr val="tx1"/>
                  </a:solidFill>
                </a:rPr>
                <a:t>Cobertura para medicamentos recetados</a:t>
              </a:r>
            </a:p>
            <a:p>
              <a:pPr algn="ctr"/>
              <a:r>
                <a:rPr lang="en-US" sz="1600" dirty="0">
                  <a:solidFill>
                    <a:schemeClr val="tx1"/>
                  </a:solidFill>
                </a:rPr>
                <a:t>(La mayoría de los planes de la Parte C cubren los medicamentos recetados. Es posible que pueda agregar la cobertura de medicamentos a </a:t>
              </a:r>
              <a:r>
                <a:rPr lang="en-US" sz="1600" b="1" dirty="0">
                  <a:solidFill>
                    <a:schemeClr val="tx1"/>
                  </a:solidFill>
                </a:rPr>
                <a:t>algunos</a:t>
              </a:r>
              <a:r>
                <a:rPr lang="en-US" sz="1600" dirty="0">
                  <a:solidFill>
                    <a:schemeClr val="tx1"/>
                  </a:solidFill>
                </a:rPr>
                <a:t> tipos de planes si </a:t>
              </a:r>
              <a:r>
                <a:rPr lang="en-US" sz="1600" i="1" dirty="0">
                  <a:solidFill>
                    <a:schemeClr val="tx1"/>
                  </a:solidFill>
                </a:rPr>
                <a:t>no</a:t>
              </a:r>
              <a:r>
                <a:rPr lang="en-US" sz="1600" dirty="0">
                  <a:solidFill>
                    <a:schemeClr val="tx1"/>
                  </a:solidFill>
                </a:rPr>
                <a:t> la incluyen ya).</a:t>
              </a:r>
            </a:p>
          </p:txBody>
        </p:sp>
      </p:grpSp>
      <p:cxnSp>
        <p:nvCxnSpPr>
          <p:cNvPr id="13" name="Straight Arrow Connector 12" descr="If you have Part C, you may be able to add Part D coverage if it is not included in your Part C Plan." title="arrow connecting Part C and Part D"/>
          <p:cNvCxnSpPr>
            <a:endCxn id="23" idx="0"/>
          </p:cNvCxnSpPr>
          <p:nvPr/>
        </p:nvCxnSpPr>
        <p:spPr>
          <a:xfrm flipH="1" flipV="1">
            <a:off x="6736763" y="3572993"/>
            <a:ext cx="17122" cy="455799"/>
          </a:xfrm>
          <a:prstGeom prst="straightConnector1">
            <a:avLst/>
          </a:prstGeom>
          <a:ln>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Date Placeholder 15"/>
          <p:cNvSpPr>
            <a:spLocks noGrp="1"/>
          </p:cNvSpPr>
          <p:nvPr>
            <p:ph type="dt" sz="half" idx="10"/>
          </p:nvPr>
        </p:nvSpPr>
        <p:spPr/>
        <p:txBody>
          <a:bodyPr/>
          <a:lstStyle/>
          <a:p>
            <a:r>
              <a:rPr dirty="0" smtClean="0"/>
              <a:t>Mayo de 2016</a:t>
            </a:r>
            <a:endParaRPr lang="es-US" dirty="0"/>
          </a:p>
        </p:txBody>
      </p:sp>
      <p:sp>
        <p:nvSpPr>
          <p:cNvPr id="17" name="Footer Placeholder 16"/>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140383533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323850" y="1093788"/>
            <a:ext cx="5715000" cy="959206"/>
          </a:xfrm>
        </p:spPr>
        <p:txBody>
          <a:bodyPr/>
          <a:lstStyle/>
          <a:p>
            <a:pPr marL="0" indent="0" algn="l"/>
            <a:r>
              <a:rPr lang="en-US" sz="3200" b="0" dirty="0">
                <a:solidFill>
                  <a:schemeClr val="tx1"/>
                </a:solidFill>
                <a:latin typeface="Calibri" pitchFamily="34" charset="0"/>
              </a:rPr>
              <a:t>Los planes Medicare Advantage ________</a:t>
            </a:r>
          </a:p>
        </p:txBody>
      </p:sp>
      <p:sp>
        <p:nvSpPr>
          <p:cNvPr id="3" name="TPAnswers"/>
          <p:cNvSpPr>
            <a:spLocks noGrp="1"/>
          </p:cNvSpPr>
          <p:nvPr>
            <p:ph type="body" idx="1"/>
            <p:custDataLst>
              <p:tags r:id="rId2"/>
            </p:custDataLst>
          </p:nvPr>
        </p:nvSpPr>
        <p:spPr>
          <a:xfrm>
            <a:off x="228600" y="2019300"/>
            <a:ext cx="4343400" cy="5086100"/>
          </a:xfrm>
        </p:spPr>
        <p:txBody>
          <a:bodyPr>
            <a:normAutofit/>
          </a:bodyPr>
          <a:lstStyle/>
          <a:p>
            <a:pPr marL="514350" indent="-514350">
              <a:buFont typeface="+mj-lt"/>
              <a:buAutoNum type="alphaLcPeriod"/>
            </a:pPr>
            <a:r>
              <a:rPr sz="2500" dirty="0" smtClean="0"/>
              <a:t>Ayudan a pagar las "brechas" de Medicare Original</a:t>
            </a:r>
          </a:p>
          <a:p>
            <a:pPr marL="514350" indent="-514350">
              <a:buFont typeface="+mj-lt"/>
              <a:buAutoNum type="alphaLcPeriod"/>
            </a:pPr>
            <a:r>
              <a:rPr sz="2500" dirty="0" smtClean="0"/>
              <a:t>Cubren menos servicios que Medicare Original</a:t>
            </a:r>
          </a:p>
          <a:p>
            <a:pPr marL="514350" indent="-514350">
              <a:buFont typeface="+mj-lt"/>
              <a:buAutoNum type="alphaLcPeriod"/>
            </a:pPr>
            <a:r>
              <a:rPr sz="2500" dirty="0" smtClean="0"/>
              <a:t>Son planes privados aprobados por cada estado</a:t>
            </a:r>
          </a:p>
          <a:p>
            <a:pPr marL="514350" indent="-514350">
              <a:buFont typeface="+mj-lt"/>
              <a:buAutoNum type="alphaLcPeriod"/>
            </a:pPr>
            <a:r>
              <a:rPr sz="2500" dirty="0" smtClean="0"/>
              <a:t>Deben cubrir todos los servicios de Medicare Parte A y Parte B</a:t>
            </a:r>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50</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1"/>
          <p:cNvSpPr txBox="1">
            <a:spLocks/>
          </p:cNvSpPr>
          <p:nvPr/>
        </p:nvSpPr>
        <p:spPr>
          <a:xfrm>
            <a:off x="0" y="11341"/>
            <a:ext cx="9144000" cy="959206"/>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7</a:t>
            </a:r>
            <a:endParaRPr lang="es-US" dirty="0"/>
          </a:p>
        </p:txBody>
      </p:sp>
      <p:sp>
        <p:nvSpPr>
          <p:cNvPr id="9" name="CAI1" descr="d. Deben cubrir todos los servicios de Medicare Parte A y and Parte B" title="Compruebe su conocimiento: pregunta 7"/>
          <p:cNvSpPr/>
          <p:nvPr>
            <p:custDataLst>
              <p:tags r:id="rId3"/>
            </p:custDataLst>
          </p:nvPr>
        </p:nvSpPr>
        <p:spPr>
          <a:xfrm>
            <a:off x="266700" y="4960620"/>
            <a:ext cx="4241800" cy="1447800"/>
          </a:xfrm>
          <a:prstGeom prst="roundRect">
            <a:avLst/>
          </a:prstGeom>
          <a:noFill/>
          <a:ln w="254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038446940"/>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342900" y="1627188"/>
            <a:ext cx="5124450" cy="959206"/>
          </a:xfrm>
        </p:spPr>
        <p:txBody>
          <a:bodyPr/>
          <a:lstStyle/>
          <a:p>
            <a:pPr marL="0" indent="0" algn="l"/>
            <a:r>
              <a:rPr lang="en-US" sz="3200" b="0" dirty="0">
                <a:solidFill>
                  <a:schemeClr val="tx1"/>
                </a:solidFill>
                <a:latin typeface="Calibri" pitchFamily="34" charset="0"/>
              </a:rPr>
              <a:t>En general, si tiene Enfermedad Renal en Etapa Final (ESRD en inglés) no puede inscribirse en un Plan Medicare Advantage.</a:t>
            </a:r>
          </a:p>
        </p:txBody>
      </p:sp>
      <p:sp>
        <p:nvSpPr>
          <p:cNvPr id="3" name="TPAnswers"/>
          <p:cNvSpPr>
            <a:spLocks noGrp="1"/>
          </p:cNvSpPr>
          <p:nvPr>
            <p:ph type="body" idx="1"/>
            <p:custDataLst>
              <p:tags r:id="rId2"/>
            </p:custDataLst>
          </p:nvPr>
        </p:nvSpPr>
        <p:spPr>
          <a:xfrm>
            <a:off x="457200" y="3295650"/>
            <a:ext cx="4114800" cy="2990600"/>
          </a:xfrm>
        </p:spPr>
        <p:txBody>
          <a:bodyPr>
            <a:normAutofit/>
          </a:bodyPr>
          <a:lstStyle/>
          <a:p>
            <a:pPr marL="514350" indent="-514350">
              <a:buFont typeface="+mj-lt"/>
              <a:buAutoNum type="alphaLcPeriod"/>
            </a:pPr>
            <a:r>
              <a:rPr dirty="0" smtClean="0"/>
              <a:t>Verdadero</a:t>
            </a:r>
          </a:p>
          <a:p>
            <a:pPr marL="514350" indent="-514350">
              <a:buFont typeface="+mj-lt"/>
              <a:buAutoNum type="alphaLcPeriod"/>
            </a:pPr>
            <a:r>
              <a:rPr dirty="0" smtClean="0"/>
              <a:t>Falso</a:t>
            </a:r>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51</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1"/>
          <p:cNvSpPr txBox="1">
            <a:spLocks/>
          </p:cNvSpPr>
          <p:nvPr/>
        </p:nvSpPr>
        <p:spPr>
          <a:xfrm>
            <a:off x="0" y="11341"/>
            <a:ext cx="9144000" cy="959206"/>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8</a:t>
            </a:r>
            <a:endParaRPr lang="es-US" dirty="0"/>
          </a:p>
        </p:txBody>
      </p:sp>
      <p:sp>
        <p:nvSpPr>
          <p:cNvPr id="9" name="CAI1" descr="a. Verdadero" title="Compruebe su conocimiento: pregunta 8"/>
          <p:cNvSpPr/>
          <p:nvPr>
            <p:custDataLst>
              <p:tags r:id="rId3"/>
            </p:custDataLst>
          </p:nvPr>
        </p:nvSpPr>
        <p:spPr>
          <a:xfrm>
            <a:off x="514350" y="3341370"/>
            <a:ext cx="2343150" cy="487680"/>
          </a:xfrm>
          <a:prstGeom prst="roundRect">
            <a:avLst/>
          </a:prstGeom>
          <a:noFill/>
          <a:ln w="254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445792209"/>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Resumen de comparación para decidir </a:t>
            </a:r>
            <a:r>
              <a:t/>
            </a:r>
            <a:br/>
            <a:r>
              <a:rPr dirty="0" smtClean="0"/>
              <a:t>Cómo funcionan</a:t>
            </a:r>
            <a:endParaRPr lang="es-US" dirty="0"/>
          </a:p>
        </p:txBody>
      </p:sp>
      <p:graphicFrame>
        <p:nvGraphicFramePr>
          <p:cNvPr id="6" name="Content Placeholder 5" descr="Aquí se muestra una comparación directa entre los planes Medicare Advantage y Medicare Original y se describe el siguiente resumen para cada uno: &#10;Cómo funciona&#10;Parte A y B&#10;Cómo funciona:&#10; ■   Medicare proporciona esta cobertura directamente.&#10; ■    Puede elegir entre los médicos y hospitales que están inscriptos en Medicare y acepten nuevos pacientes de Medicare.&#10; ■    Generalmente, la cobertura suplementaria paga los deducibles y el coseguro.&#10; ■    Por lo general, debe pagar una prima mensual para la Parte B.&#10;A veces denominada Parte C&#10;Las compañías de seguro privadas aprobadas por Medicare ofrecen esta cobertura.&#10; ■     En la mayoría de los planes, debe usar los médicos, hospitales y demás proveedores del plan, de lo contrario pagará más o todos los costos.&#10; ■     Es posible que deba pagar una prima mensual (además de la prima de la Parte B) y un copago o coseguro por los servicios cubiertos."/>
          <p:cNvGraphicFramePr>
            <a:graphicFrameLocks noGrp="1"/>
          </p:cNvGraphicFramePr>
          <p:nvPr>
            <p:ph idx="1"/>
            <p:extLst>
              <p:ext uri="{D42A27DB-BD31-4B8C-83A1-F6EECF244321}">
                <p14:modId xmlns:p14="http://schemas.microsoft.com/office/powerpoint/2010/main" val="2091012866"/>
              </p:ext>
            </p:extLst>
          </p:nvPr>
        </p:nvGraphicFramePr>
        <p:xfrm>
          <a:off x="204537" y="1171575"/>
          <a:ext cx="8734925" cy="5184776"/>
        </p:xfrm>
        <a:graphic>
          <a:graphicData uri="http://schemas.openxmlformats.org/drawingml/2006/table">
            <a:tbl>
              <a:tblPr firstRow="1" firstCol="1" lastRow="1" lastCol="1" bandRow="1" bandCol="1">
                <a:tableStyleId>{5C22544A-7EE6-4342-B048-85BDC9FD1C3A}</a:tableStyleId>
              </a:tblPr>
              <a:tblGrid>
                <a:gridCol w="4404163"/>
                <a:gridCol w="4330762"/>
              </a:tblGrid>
              <a:tr h="674287">
                <a:tc>
                  <a:txBody>
                    <a:bodyPr/>
                    <a:lstStyle/>
                    <a:p>
                      <a:pPr marL="60325" marR="847725" indent="0" algn="ctr">
                        <a:lnSpc>
                          <a:spcPct val="115000"/>
                        </a:lnSpc>
                        <a:spcBef>
                          <a:spcPts val="105"/>
                        </a:spcBef>
                        <a:spcAft>
                          <a:spcPts val="0"/>
                        </a:spcAft>
                      </a:pPr>
                      <a:r>
                        <a:rPr lang="en-US" sz="1800" b="1" spc="5" dirty="0" smtClean="0">
                          <a:solidFill>
                            <a:schemeClr val="bg1"/>
                          </a:solidFill>
                          <a:effectLst/>
                        </a:rPr>
                        <a:t>           M</a:t>
                      </a:r>
                      <a:r>
                        <a:rPr lang="en-US" sz="1800" b="1" dirty="0" smtClean="0">
                          <a:solidFill>
                            <a:schemeClr val="bg1"/>
                          </a:solidFill>
                          <a:effectLst/>
                        </a:rPr>
                        <a:t>edicare</a:t>
                      </a:r>
                      <a:r>
                        <a:rPr lang="en-US" sz="1800" b="1" spc="-75" dirty="0" smtClean="0">
                          <a:solidFill>
                            <a:schemeClr val="bg1"/>
                          </a:solidFill>
                          <a:effectLst/>
                        </a:rPr>
                        <a:t> O</a:t>
                      </a:r>
                      <a:r>
                        <a:rPr lang="en-US" sz="1800" b="1" dirty="0" smtClean="0">
                          <a:solidFill>
                            <a:schemeClr val="bg1"/>
                          </a:solidFill>
                          <a:effectLst/>
                        </a:rPr>
                        <a:t>ri</a:t>
                      </a:r>
                      <a:r>
                        <a:rPr lang="en-US" sz="1800" b="1" spc="5" dirty="0" smtClean="0">
                          <a:solidFill>
                            <a:schemeClr val="bg1"/>
                          </a:solidFill>
                          <a:effectLst/>
                        </a:rPr>
                        <a:t>gi</a:t>
                      </a:r>
                      <a:r>
                        <a:rPr lang="en-US" sz="1800" b="1" dirty="0" smtClean="0">
                          <a:solidFill>
                            <a:schemeClr val="bg1"/>
                          </a:solidFill>
                          <a:effectLst/>
                        </a:rPr>
                        <a:t>n</a:t>
                      </a:r>
                      <a:r>
                        <a:rPr lang="en-US" sz="1800" b="1" spc="-10" dirty="0" smtClean="0">
                          <a:solidFill>
                            <a:schemeClr val="bg1"/>
                          </a:solidFill>
                          <a:effectLst/>
                        </a:rPr>
                        <a:t>a</a:t>
                      </a:r>
                      <a:r>
                        <a:rPr lang="en-US" sz="1800" b="1" dirty="0" smtClean="0">
                          <a:solidFill>
                            <a:schemeClr val="bg1"/>
                          </a:solidFill>
                          <a:effectLst/>
                        </a:rPr>
                        <a:t>l</a:t>
                      </a:r>
                      <a:r>
                        <a:rPr sz="1800" dirty="0"/>
                        <a:t> </a:t>
                      </a:r>
                      <a:endParaRPr lang="es-US" sz="1800" b="1" dirty="0">
                        <a:solidFill>
                          <a:schemeClr val="bg1"/>
                        </a:solidFill>
                        <a:effectLst/>
                        <a:latin typeface="Calibri"/>
                        <a:ea typeface="Calibri"/>
                        <a:cs typeface="Times New Roman"/>
                      </a:endParaRPr>
                    </a:p>
                  </a:txBody>
                  <a:tcPr marL="0" marR="0" marT="0" marB="0"/>
                </a:tc>
                <a:tc>
                  <a:txBody>
                    <a:bodyPr/>
                    <a:lstStyle/>
                    <a:p>
                      <a:pPr marL="344488" marR="798830" indent="0" algn="ctr" defTabSz="914400" rtl="0" eaLnBrk="1" latinLnBrk="0" hangingPunct="1">
                        <a:lnSpc>
                          <a:spcPct val="115000"/>
                        </a:lnSpc>
                        <a:spcBef>
                          <a:spcPts val="105"/>
                        </a:spcBef>
                        <a:spcAft>
                          <a:spcPts val="0"/>
                        </a:spcAft>
                        <a:tabLst/>
                      </a:pPr>
                      <a:r>
                        <a:rPr lang="en-US" sz="1800" b="1" kern="1200" spc="5" dirty="0" smtClean="0">
                          <a:solidFill>
                            <a:schemeClr val="bg1"/>
                          </a:solidFill>
                          <a:effectLst/>
                          <a:latin typeface="+mn-lt"/>
                        </a:rPr>
                        <a:t> Plan Medicare Advantage (Parte C)</a:t>
                      </a:r>
                    </a:p>
                  </a:txBody>
                  <a:tcPr marL="0" marR="0" marT="0" marB="0"/>
                </a:tc>
              </a:tr>
              <a:tr h="4510489">
                <a:tc>
                  <a:txBody>
                    <a:bodyPr/>
                    <a:lstStyle/>
                    <a:p>
                      <a:pPr marL="401638" marR="346075" indent="-285750" algn="l" defTabSz="914400" rtl="0" eaLnBrk="1" latinLnBrk="0" hangingPunct="1">
                        <a:lnSpc>
                          <a:spcPct val="100000"/>
                        </a:lnSpc>
                        <a:spcBef>
                          <a:spcPts val="600"/>
                        </a:spcBef>
                        <a:spcAft>
                          <a:spcPts val="0"/>
                        </a:spcAft>
                        <a:buSzPct val="100000"/>
                        <a:buFont typeface="Wingdings" panose="05000000000000000000" pitchFamily="2" charset="2"/>
                        <a:buChar char="§"/>
                      </a:pPr>
                      <a:r>
                        <a:rPr lang="en-US" sz="1800" b="0" strike="noStrike" kern="1200" spc="0" dirty="0" smtClean="0">
                          <a:solidFill>
                            <a:schemeClr val="tx1"/>
                          </a:solidFill>
                          <a:effectLst/>
                          <a:latin typeface="+mn-lt"/>
                        </a:rPr>
                        <a:t>Cubre los beneficios de la Parte A y Parte B</a:t>
                      </a:r>
                    </a:p>
                    <a:p>
                      <a:pPr marL="401638" marR="346075" indent="-285750" algn="l" defTabSz="914400" rtl="0" eaLnBrk="1" latinLnBrk="0" hangingPunct="1">
                        <a:lnSpc>
                          <a:spcPct val="100000"/>
                        </a:lnSpc>
                        <a:spcBef>
                          <a:spcPts val="600"/>
                        </a:spcBef>
                        <a:spcAft>
                          <a:spcPts val="0"/>
                        </a:spcAft>
                        <a:buSzPct val="100000"/>
                        <a:buFont typeface="Wingdings" panose="05000000000000000000" pitchFamily="2" charset="2"/>
                        <a:buChar char="§"/>
                      </a:pPr>
                      <a:r>
                        <a:rPr lang="en-US" sz="1800" b="0" kern="1200" spc="-20" dirty="0" smtClean="0">
                          <a:solidFill>
                            <a:schemeClr val="tx1"/>
                          </a:solidFill>
                          <a:effectLst/>
                          <a:latin typeface="+mn-lt"/>
                        </a:rPr>
                        <a:t>Medicare proporciona esta cobertura directamente</a:t>
                      </a:r>
                    </a:p>
                    <a:p>
                      <a:pPr marL="401638" marR="346075" indent="-285750" algn="l" defTabSz="914400" rtl="0" eaLnBrk="1" latinLnBrk="0" hangingPunct="1">
                        <a:lnSpc>
                          <a:spcPct val="100000"/>
                        </a:lnSpc>
                        <a:spcBef>
                          <a:spcPts val="600"/>
                        </a:spcBef>
                        <a:spcAft>
                          <a:spcPts val="0"/>
                        </a:spcAft>
                        <a:buSzPct val="100000"/>
                        <a:buFont typeface="Wingdings" panose="05000000000000000000" pitchFamily="2" charset="2"/>
                        <a:buChar char="§"/>
                      </a:pPr>
                      <a:r>
                        <a:rPr lang="en-US" sz="1800" b="0" kern="1200" spc="-20" dirty="0" smtClean="0">
                          <a:solidFill>
                            <a:schemeClr val="tx1"/>
                          </a:solidFill>
                          <a:effectLst/>
                          <a:latin typeface="+mn-lt"/>
                        </a:rPr>
                        <a:t>Puede elegir entre los médicos y hospitales que estén inscriptos en Medicare y acepten nuevos pacientes de Medicare.</a:t>
                      </a:r>
                      <a:endParaRPr lang="es-US" sz="1800" b="0" kern="1200" spc="-20" dirty="0">
                        <a:solidFill>
                          <a:schemeClr val="tx1"/>
                        </a:solidFill>
                        <a:effectLst/>
                        <a:latin typeface="+mn-lt"/>
                        <a:ea typeface="+mn-ea"/>
                        <a:cs typeface="+mn-cs"/>
                      </a:endParaRPr>
                    </a:p>
                    <a:p>
                      <a:pPr marL="401638" marR="346075" indent="-285750" algn="l" defTabSz="914400" rtl="0" eaLnBrk="1" latinLnBrk="0" hangingPunct="1">
                        <a:lnSpc>
                          <a:spcPct val="100000"/>
                        </a:lnSpc>
                        <a:spcBef>
                          <a:spcPts val="600"/>
                        </a:spcBef>
                        <a:spcAft>
                          <a:spcPts val="0"/>
                        </a:spcAft>
                        <a:buFont typeface="Wingdings" panose="05000000000000000000" pitchFamily="2" charset="2"/>
                        <a:buChar char="§"/>
                      </a:pPr>
                      <a:r>
                        <a:rPr lang="en-US" sz="1800" b="0" kern="1200" spc="-20" dirty="0" smtClean="0">
                          <a:solidFill>
                            <a:schemeClr val="tx1"/>
                          </a:solidFill>
                          <a:effectLst/>
                          <a:latin typeface="+mn-lt"/>
                        </a:rPr>
                        <a:t>Generalmente, la cobertura suplementaria paga los deducibles y el coseguro.</a:t>
                      </a:r>
                      <a:endParaRPr lang="es-US" sz="1800" b="0" kern="1200" spc="-20" dirty="0">
                        <a:solidFill>
                          <a:schemeClr val="tx1"/>
                        </a:solidFill>
                        <a:effectLst/>
                        <a:latin typeface="+mn-lt"/>
                        <a:ea typeface="+mn-ea"/>
                        <a:cs typeface="+mn-cs"/>
                      </a:endParaRPr>
                    </a:p>
                    <a:p>
                      <a:pPr marL="401638" marR="346075" indent="-285750" algn="l" defTabSz="914400" rtl="0" eaLnBrk="1" latinLnBrk="0" hangingPunct="1">
                        <a:lnSpc>
                          <a:spcPct val="100000"/>
                        </a:lnSpc>
                        <a:spcBef>
                          <a:spcPts val="600"/>
                        </a:spcBef>
                        <a:spcAft>
                          <a:spcPts val="0"/>
                        </a:spcAft>
                        <a:buFont typeface="Wingdings" panose="05000000000000000000" pitchFamily="2" charset="2"/>
                        <a:buChar char="§"/>
                      </a:pPr>
                      <a:r>
                        <a:rPr lang="en-US" sz="1800" b="0" kern="1200" spc="-20" dirty="0" smtClean="0">
                          <a:solidFill>
                            <a:schemeClr val="tx1"/>
                          </a:solidFill>
                          <a:effectLst/>
                          <a:latin typeface="+mn-lt"/>
                        </a:rPr>
                        <a:t>Por lo general debe pagar una prima mensual por la Parte B.</a:t>
                      </a:r>
                      <a:endParaRPr lang="es-US" sz="1800" b="0" kern="1200" spc="-20" dirty="0">
                        <a:solidFill>
                          <a:schemeClr val="tx1"/>
                        </a:solidFill>
                        <a:effectLst/>
                        <a:latin typeface="+mn-lt"/>
                        <a:ea typeface="+mn-ea"/>
                        <a:cs typeface="+mn-cs"/>
                      </a:endParaRPr>
                    </a:p>
                  </a:txBody>
                  <a:tcPr marL="0" marR="0" marT="0" marB="0">
                    <a:solidFill>
                      <a:srgbClr val="D0D8E8"/>
                    </a:solidFill>
                  </a:tcPr>
                </a:tc>
                <a:tc>
                  <a:txBody>
                    <a:bodyPr/>
                    <a:lstStyle/>
                    <a:p>
                      <a:pPr marL="347663" marR="0" indent="-231775" algn="l" defTabSz="914400" rtl="0" eaLnBrk="1" latinLnBrk="0" hangingPunct="1">
                        <a:lnSpc>
                          <a:spcPct val="100000"/>
                        </a:lnSpc>
                        <a:spcBef>
                          <a:spcPts val="600"/>
                        </a:spcBef>
                        <a:spcAft>
                          <a:spcPts val="0"/>
                        </a:spcAft>
                        <a:buFont typeface="Wingdings" panose="05000000000000000000" pitchFamily="2" charset="2"/>
                        <a:buChar char="§"/>
                      </a:pPr>
                      <a:r>
                        <a:rPr lang="en-US" sz="1800" b="0" kern="1200" spc="-20" dirty="0" smtClean="0">
                          <a:solidFill>
                            <a:schemeClr val="tx1"/>
                          </a:solidFill>
                          <a:effectLst/>
                          <a:latin typeface="+mn-lt"/>
                        </a:rPr>
                        <a:t>Cubre los beneficios de la Parte A y la Parte B y puede cubrir beneficios adicionales (como cuidados dentales o de la visión)</a:t>
                      </a:r>
                      <a:r>
                        <a:rPr sz="1800" dirty="0"/>
                        <a:t> </a:t>
                      </a:r>
                    </a:p>
                    <a:p>
                      <a:pPr marL="342900" marR="99695" indent="-227013" algn="l" defTabSz="914400" rtl="0" eaLnBrk="1" latinLnBrk="0" hangingPunct="1">
                        <a:lnSpc>
                          <a:spcPct val="100000"/>
                        </a:lnSpc>
                        <a:spcBef>
                          <a:spcPts val="600"/>
                        </a:spcBef>
                        <a:spcAft>
                          <a:spcPts val="0"/>
                        </a:spcAft>
                        <a:buSzPct val="100000"/>
                        <a:buFont typeface="Wingdings" panose="05000000000000000000" pitchFamily="2" charset="2"/>
                        <a:buChar char="§"/>
                      </a:pPr>
                      <a:r>
                        <a:rPr lang="en-US" sz="1800" b="0" kern="1200" spc="-20" dirty="0" smtClean="0">
                          <a:solidFill>
                            <a:schemeClr val="tx1"/>
                          </a:solidFill>
                          <a:effectLst/>
                          <a:latin typeface="+mn-lt"/>
                        </a:rPr>
                        <a:t>La cobertura la proporcionan compañías de seguro privadas que aprueba Medicare.</a:t>
                      </a:r>
                    </a:p>
                    <a:p>
                      <a:pPr marL="342900" marR="99695" indent="-227013" algn="l" defTabSz="914400" rtl="0" eaLnBrk="1" latinLnBrk="0" hangingPunct="1">
                        <a:lnSpc>
                          <a:spcPct val="100000"/>
                        </a:lnSpc>
                        <a:spcBef>
                          <a:spcPts val="600"/>
                        </a:spcBef>
                        <a:spcAft>
                          <a:spcPts val="0"/>
                        </a:spcAft>
                        <a:buSzPct val="100000"/>
                        <a:buFont typeface="Wingdings" panose="05000000000000000000" pitchFamily="2" charset="2"/>
                        <a:buChar char="§"/>
                      </a:pPr>
                      <a:r>
                        <a:rPr lang="en-US" sz="1800" b="0" kern="1200" spc="-20" dirty="0" smtClean="0">
                          <a:solidFill>
                            <a:schemeClr val="tx1"/>
                          </a:solidFill>
                          <a:effectLst/>
                          <a:latin typeface="+mn-lt"/>
                        </a:rPr>
                        <a:t>En la mayoría de los planes, debe usar los médicos, hospitales y demás proveedores del plan, de lo contrario pagará más o todos los costos.</a:t>
                      </a:r>
                      <a:endParaRPr lang="es-US" sz="1800" b="0" kern="1200" spc="-20" dirty="0">
                        <a:solidFill>
                          <a:schemeClr val="tx1"/>
                        </a:solidFill>
                        <a:effectLst/>
                        <a:latin typeface="+mn-lt"/>
                        <a:ea typeface="+mn-ea"/>
                        <a:cs typeface="+mn-cs"/>
                      </a:endParaRPr>
                    </a:p>
                    <a:p>
                      <a:pPr marL="342900" marR="99695" indent="-227013" algn="l" defTabSz="914400" rtl="0" eaLnBrk="1" latinLnBrk="0" hangingPunct="1">
                        <a:lnSpc>
                          <a:spcPct val="100000"/>
                        </a:lnSpc>
                        <a:spcBef>
                          <a:spcPts val="600"/>
                        </a:spcBef>
                        <a:spcAft>
                          <a:spcPts val="0"/>
                        </a:spcAft>
                        <a:buSzPct val="100000"/>
                        <a:buFont typeface="Wingdings" panose="05000000000000000000" pitchFamily="2" charset="2"/>
                        <a:buChar char="§"/>
                      </a:pPr>
                      <a:r>
                        <a:rPr lang="en-US" sz="1800" b="0" kern="1200" spc="-20" dirty="0" smtClean="0">
                          <a:solidFill>
                            <a:schemeClr val="tx1"/>
                          </a:solidFill>
                          <a:effectLst/>
                          <a:latin typeface="+mn-lt"/>
                        </a:rPr>
                        <a:t>Es posible que deba pagar una prima mensual (además de la prima de la Parte B) y un copago o coseguro por los servicios cubiertos.</a:t>
                      </a:r>
                      <a:endParaRPr lang="es-US" sz="1800" b="0" kern="1200" spc="-20" dirty="0">
                        <a:solidFill>
                          <a:schemeClr val="tx1"/>
                        </a:solidFill>
                        <a:effectLst/>
                        <a:latin typeface="+mn-lt"/>
                        <a:ea typeface="+mn-ea"/>
                        <a:cs typeface="+mn-cs"/>
                      </a:endParaRPr>
                    </a:p>
                  </a:txBody>
                  <a:tcPr marL="0" marR="0" marT="0" marB="0">
                    <a:solidFill>
                      <a:srgbClr val="D0D8E8"/>
                    </a:solidFill>
                  </a:tcPr>
                </a:tc>
              </a:tr>
            </a:tbl>
          </a:graphicData>
        </a:graphic>
      </p:graphicFrame>
      <p:sp>
        <p:nvSpPr>
          <p:cNvPr id="3" name="Date Placeholder 2"/>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4176981874"/>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descr="La tabla de esta diapositiva muestra cómo funcionan las coberturas de medicamentos recetados de Medicare y el Seguro Suplementario de Medicare (Medigap) con Medicare Original y un Plan Medicare Advantage." title="Resumen de comparación para decidir sobre cobertura de medicamentos y la cobertura suplementaria"/>
          <p:cNvGraphicFramePr>
            <a:graphicFrameLocks noGrp="1"/>
          </p:cNvGraphicFramePr>
          <p:nvPr>
            <p:extLst>
              <p:ext uri="{D42A27DB-BD31-4B8C-83A1-F6EECF244321}">
                <p14:modId xmlns:p14="http://schemas.microsoft.com/office/powerpoint/2010/main" val="1840498141"/>
              </p:ext>
            </p:extLst>
          </p:nvPr>
        </p:nvGraphicFramePr>
        <p:xfrm>
          <a:off x="264319" y="1249744"/>
          <a:ext cx="8615362" cy="4896232"/>
        </p:xfrm>
        <a:graphic>
          <a:graphicData uri="http://schemas.openxmlformats.org/drawingml/2006/table">
            <a:tbl>
              <a:tblPr firstRow="1" firstCol="1" lastRow="1" lastCol="1" bandRow="1" bandCol="1"/>
              <a:tblGrid>
                <a:gridCol w="2299395"/>
                <a:gridCol w="2999531"/>
                <a:gridCol w="3316436"/>
              </a:tblGrid>
              <a:tr h="777240">
                <a:tc>
                  <a:txBody>
                    <a:bodyPr/>
                    <a:lstStyle/>
                    <a:p>
                      <a:pPr marL="0" marR="850265" algn="ctr">
                        <a:lnSpc>
                          <a:spcPct val="115000"/>
                        </a:lnSpc>
                        <a:spcBef>
                          <a:spcPts val="0"/>
                        </a:spcBef>
                        <a:spcAft>
                          <a:spcPts val="0"/>
                        </a:spcAft>
                      </a:pPr>
                      <a:r>
                        <a:rPr lang="en-US" sz="2100" b="1" kern="1200" spc="5" dirty="0" smtClean="0">
                          <a:solidFill>
                            <a:srgbClr val="FFFFFF"/>
                          </a:solidFill>
                          <a:effectLst/>
                          <a:latin typeface="Calibri" panose="020F0502020204030204" pitchFamily="34" charset="0"/>
                        </a:rPr>
                        <a:t>Tipo de cobertura </a:t>
                      </a:r>
                      <a:endParaRPr lang="es-US"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5B9BD5"/>
                    </a:solidFill>
                  </a:tcPr>
                </a:tc>
                <a:tc>
                  <a:txBody>
                    <a:bodyPr/>
                    <a:lstStyle/>
                    <a:p>
                      <a:pPr marL="0" marR="0" algn="ctr">
                        <a:lnSpc>
                          <a:spcPct val="107000"/>
                        </a:lnSpc>
                        <a:spcBef>
                          <a:spcPts val="0"/>
                        </a:spcBef>
                        <a:spcAft>
                          <a:spcPts val="0"/>
                        </a:spcAft>
                      </a:pPr>
                      <a:r>
                        <a:rPr lang="en-US" sz="2100" b="1" kern="1200" spc="5" dirty="0">
                          <a:solidFill>
                            <a:srgbClr val="FFFFFF"/>
                          </a:solidFill>
                          <a:effectLst/>
                          <a:latin typeface="Calibri" panose="020F0502020204030204" pitchFamily="34" charset="0"/>
                        </a:rPr>
                        <a:t> </a:t>
                      </a:r>
                      <a:endParaRPr lang="es-US" sz="2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2100" b="1" kern="1200" spc="5" dirty="0">
                          <a:solidFill>
                            <a:srgbClr val="FFFFFF"/>
                          </a:solidFill>
                          <a:effectLst/>
                          <a:latin typeface="Calibri" panose="020F0502020204030204" pitchFamily="34" charset="0"/>
                        </a:rPr>
                        <a:t>M</a:t>
                      </a:r>
                      <a:r>
                        <a:rPr lang="en-US" sz="2100" b="1" kern="1200" dirty="0">
                          <a:solidFill>
                            <a:srgbClr val="FFFFFF"/>
                          </a:solidFill>
                          <a:effectLst/>
                          <a:latin typeface="Calibri" panose="020F0502020204030204" pitchFamily="34" charset="0"/>
                        </a:rPr>
                        <a:t>edicare</a:t>
                      </a:r>
                      <a:r>
                        <a:rPr lang="en-US" sz="2100" b="1" kern="1200" spc="-75" dirty="0">
                          <a:solidFill>
                            <a:srgbClr val="FFFFFF"/>
                          </a:solidFill>
                          <a:effectLst/>
                          <a:latin typeface="Calibri" panose="020F0502020204030204" pitchFamily="34" charset="0"/>
                        </a:rPr>
                        <a:t> O</a:t>
                      </a:r>
                      <a:r>
                        <a:rPr lang="en-US" sz="2100" b="1" kern="1200" dirty="0">
                          <a:solidFill>
                            <a:srgbClr val="FFFFFF"/>
                          </a:solidFill>
                          <a:effectLst/>
                          <a:latin typeface="Calibri" panose="020F0502020204030204" pitchFamily="34" charset="0"/>
                        </a:rPr>
                        <a:t>ri</a:t>
                      </a:r>
                      <a:r>
                        <a:rPr lang="en-US" sz="2100" b="1" kern="1200" spc="5" dirty="0">
                          <a:solidFill>
                            <a:srgbClr val="FFFFFF"/>
                          </a:solidFill>
                          <a:effectLst/>
                          <a:latin typeface="Calibri" panose="020F0502020204030204" pitchFamily="34" charset="0"/>
                        </a:rPr>
                        <a:t>gi</a:t>
                      </a:r>
                      <a:r>
                        <a:rPr lang="en-US" sz="2100" b="1" kern="1200" dirty="0">
                          <a:solidFill>
                            <a:srgbClr val="FFFFFF"/>
                          </a:solidFill>
                          <a:effectLst/>
                          <a:latin typeface="Calibri" panose="020F0502020204030204" pitchFamily="34" charset="0"/>
                        </a:rPr>
                        <a:t>n</a:t>
                      </a:r>
                      <a:r>
                        <a:rPr lang="en-US" sz="2100" b="1" kern="1200" spc="-10" dirty="0">
                          <a:solidFill>
                            <a:srgbClr val="FFFFFF"/>
                          </a:solidFill>
                          <a:effectLst/>
                          <a:latin typeface="Calibri" panose="020F0502020204030204" pitchFamily="34" charset="0"/>
                        </a:rPr>
                        <a:t>a</a:t>
                      </a:r>
                      <a:r>
                        <a:rPr lang="en-US" sz="2100" b="1" kern="1200" dirty="0">
                          <a:solidFill>
                            <a:srgbClr val="FFFFFF"/>
                          </a:solidFill>
                          <a:effectLst/>
                          <a:latin typeface="Calibri" panose="020F0502020204030204" pitchFamily="34" charset="0"/>
                        </a:rPr>
                        <a:t>l</a:t>
                      </a:r>
                      <a:endParaRPr lang="es-US"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5B9BD5"/>
                    </a:solidFill>
                  </a:tcPr>
                </a:tc>
                <a:tc>
                  <a:txBody>
                    <a:bodyPr/>
                    <a:lstStyle/>
                    <a:p>
                      <a:pPr marL="54610" marR="795655" algn="ctr">
                        <a:lnSpc>
                          <a:spcPct val="107000"/>
                        </a:lnSpc>
                        <a:spcBef>
                          <a:spcPts val="0"/>
                        </a:spcBef>
                        <a:spcAft>
                          <a:spcPts val="0"/>
                        </a:spcAft>
                      </a:pPr>
                      <a:r>
                        <a:rPr lang="en-US" sz="2100" b="1" kern="1200" spc="5" dirty="0">
                          <a:solidFill>
                            <a:srgbClr val="FFFFFF"/>
                          </a:solidFill>
                          <a:effectLst/>
                          <a:latin typeface="Calibri" panose="020F0502020204030204" pitchFamily="34" charset="0"/>
                        </a:rPr>
                        <a:t>Plan Medicare Advantage (MA)</a:t>
                      </a:r>
                      <a:endParaRPr lang="es-US"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5B9BD5"/>
                    </a:solidFill>
                  </a:tcPr>
                </a:tc>
              </a:tr>
              <a:tr h="1476375">
                <a:tc>
                  <a:txBody>
                    <a:bodyPr/>
                    <a:lstStyle/>
                    <a:p>
                      <a:pPr marL="118745" marR="0" algn="l">
                        <a:lnSpc>
                          <a:spcPct val="107000"/>
                        </a:lnSpc>
                        <a:spcBef>
                          <a:spcPts val="600"/>
                        </a:spcBef>
                        <a:spcAft>
                          <a:spcPts val="0"/>
                        </a:spcAft>
                      </a:pPr>
                      <a:r>
                        <a:rPr lang="en-US" sz="2100" b="1" kern="1200" dirty="0">
                          <a:solidFill>
                            <a:schemeClr val="bg1"/>
                          </a:solidFill>
                          <a:effectLst/>
                          <a:latin typeface="Calibri" panose="020F0502020204030204" pitchFamily="34" charset="0"/>
                        </a:rPr>
                        <a:t>Cobertura para medicamentos</a:t>
                      </a:r>
                      <a:endParaRPr lang="es-US" sz="2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6A8ED0"/>
                    </a:solidFill>
                  </a:tcPr>
                </a:tc>
                <a:tc>
                  <a:txBody>
                    <a:bodyPr/>
                    <a:lstStyle/>
                    <a:p>
                      <a:pPr marL="118745" marR="0" algn="l">
                        <a:lnSpc>
                          <a:spcPct val="107000"/>
                        </a:lnSpc>
                        <a:spcBef>
                          <a:spcPts val="600"/>
                        </a:spcBef>
                        <a:spcAft>
                          <a:spcPts val="0"/>
                        </a:spcAft>
                      </a:pPr>
                      <a:r>
                        <a:rPr lang="en-US" sz="2100" kern="1200" spc="-15" dirty="0">
                          <a:solidFill>
                            <a:srgbClr val="000000"/>
                          </a:solidFill>
                          <a:effectLst/>
                          <a:latin typeface="Calibri" panose="020F0502020204030204" pitchFamily="34" charset="0"/>
                        </a:rPr>
                        <a:t>Puede agregar un Plan de la Parte D </a:t>
                      </a:r>
                      <a:endParaRPr lang="es-US"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0D8E8"/>
                    </a:solidFill>
                  </a:tcPr>
                </a:tc>
                <a:tc>
                  <a:txBody>
                    <a:bodyPr/>
                    <a:lstStyle/>
                    <a:p>
                      <a:pPr marL="118745" marR="0" algn="l">
                        <a:lnSpc>
                          <a:spcPct val="107000"/>
                        </a:lnSpc>
                        <a:spcBef>
                          <a:spcPts val="0"/>
                        </a:spcBef>
                        <a:spcAft>
                          <a:spcPts val="0"/>
                        </a:spcAft>
                      </a:pPr>
                      <a:r>
                        <a:rPr lang="en-US" sz="2100" kern="1200" spc="-15" dirty="0">
                          <a:solidFill>
                            <a:srgbClr val="000000"/>
                          </a:solidFill>
                          <a:effectLst/>
                          <a:latin typeface="Calibri" panose="020F0502020204030204" pitchFamily="34" charset="0"/>
                        </a:rPr>
                        <a:t>La mayoría de los planes incluyen cobertura de medicamentos. Puede elegir un plan sin cobertura de medicamentos si tiene otra cobertura acreditable, y evitará una multa.</a:t>
                      </a:r>
                      <a:endParaRPr lang="es-US"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0D8E8"/>
                    </a:solidFill>
                  </a:tcPr>
                </a:tc>
              </a:tr>
              <a:tr h="1402080">
                <a:tc>
                  <a:txBody>
                    <a:bodyPr/>
                    <a:lstStyle/>
                    <a:p>
                      <a:pPr marL="114300" marR="0" indent="0" algn="l">
                        <a:lnSpc>
                          <a:spcPct val="107000"/>
                        </a:lnSpc>
                        <a:spcBef>
                          <a:spcPts val="600"/>
                        </a:spcBef>
                        <a:spcAft>
                          <a:spcPts val="0"/>
                        </a:spcAft>
                      </a:pPr>
                      <a:r>
                        <a:rPr lang="en-US" sz="2100" b="1" kern="1200" spc="-10" dirty="0">
                          <a:solidFill>
                            <a:schemeClr val="bg1"/>
                          </a:solidFill>
                          <a:effectLst/>
                          <a:latin typeface="Calibri" panose="020F0502020204030204" pitchFamily="34" charset="0"/>
                        </a:rPr>
                        <a:t>Póliza del Asegurador Suplementario de Medicare (Medigap)</a:t>
                      </a:r>
                      <a:endParaRPr lang="es-US" sz="2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6A8ED0"/>
                    </a:solidFill>
                  </a:tcPr>
                </a:tc>
                <a:tc>
                  <a:txBody>
                    <a:bodyPr/>
                    <a:lstStyle/>
                    <a:p>
                      <a:pPr marL="118745" marR="0" algn="l">
                        <a:lnSpc>
                          <a:spcPct val="107000"/>
                        </a:lnSpc>
                        <a:spcBef>
                          <a:spcPts val="600"/>
                        </a:spcBef>
                        <a:spcAft>
                          <a:spcPts val="0"/>
                        </a:spcAft>
                      </a:pPr>
                      <a:r>
                        <a:rPr lang="en-US" sz="2100" kern="1200" spc="-15" dirty="0" smtClean="0">
                          <a:solidFill>
                            <a:srgbClr val="000000"/>
                          </a:solidFill>
                          <a:effectLst/>
                          <a:latin typeface="Calibri" panose="020F0502020204030204" pitchFamily="34" charset="0"/>
                        </a:rPr>
                        <a:t>Puede comprarlas para cubrir brechas en la cobertura.</a:t>
                      </a:r>
                      <a:endParaRPr lang="es-US"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118745" marR="0" algn="l">
                        <a:lnSpc>
                          <a:spcPct val="107000"/>
                        </a:lnSpc>
                        <a:spcBef>
                          <a:spcPts val="600"/>
                        </a:spcBef>
                        <a:spcAft>
                          <a:spcPts val="0"/>
                        </a:spcAft>
                      </a:pPr>
                      <a:r>
                        <a:rPr lang="en-US" sz="2100" kern="1200" spc="-15" dirty="0">
                          <a:solidFill>
                            <a:srgbClr val="000000"/>
                          </a:solidFill>
                          <a:effectLst/>
                          <a:latin typeface="Calibri" panose="020F0502020204030204" pitchFamily="34" charset="0"/>
                        </a:rPr>
                        <a:t>No necesita la póliza Medigap ni puede usarla.</a:t>
                      </a:r>
                      <a:endParaRPr lang="es-US"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bl>
          </a:graphicData>
        </a:graphic>
      </p:graphicFrame>
      <p:sp>
        <p:nvSpPr>
          <p:cNvPr id="2" name="Title 1" descr="La tabla de esta diapositiva muestra cómo funcionan las coberturas de medicamentos recetados de Medicare y el Seguro Suplementario de Medicare (Medigap) con Medicare Original y en un Plan Medicare Advantage." title="Resumen de comparación para decidir sobre cobertura de medicamentos y cobertura de Medigap"/>
          <p:cNvSpPr>
            <a:spLocks noGrp="1"/>
          </p:cNvSpPr>
          <p:nvPr>
            <p:ph type="title"/>
          </p:nvPr>
        </p:nvSpPr>
        <p:spPr>
          <a:xfrm>
            <a:off x="146957" y="1"/>
            <a:ext cx="8368393" cy="1026694"/>
          </a:xfrm>
        </p:spPr>
        <p:txBody>
          <a:bodyPr>
            <a:normAutofit fontScale="90000"/>
          </a:bodyPr>
          <a:lstStyle/>
          <a:p>
            <a:r>
              <a:rPr dirty="0"/>
              <a:t/>
            </a:r>
            <a:br>
              <a:rPr dirty="0"/>
            </a:br>
            <a:r>
              <a:rPr sz="3200" dirty="0" smtClean="0"/>
              <a:t>Resumen de comparación para decidir sobre cobertura de medicamentos y cobertura de Medigap</a:t>
            </a:r>
            <a:r>
              <a:rPr dirty="0"/>
              <a:t/>
            </a:r>
            <a:br>
              <a:rPr dirty="0"/>
            </a:br>
            <a:r>
              <a:rPr dirty="0" smtClean="0"/>
              <a:t> </a:t>
            </a:r>
            <a:endParaRPr lang="es-US" dirty="0"/>
          </a:p>
        </p:txBody>
      </p:sp>
      <p:sp>
        <p:nvSpPr>
          <p:cNvPr id="3" name="Date Placeholder 2"/>
          <p:cNvSpPr>
            <a:spLocks noGrp="1"/>
          </p:cNvSpPr>
          <p:nvPr>
            <p:ph type="dt" sz="half" idx="10"/>
          </p:nvPr>
        </p:nvSpPr>
        <p:spPr/>
        <p:txBody>
          <a:bodyPr/>
          <a:lstStyle/>
          <a:p>
            <a:r>
              <a:rPr dirty="0" smtClean="0"/>
              <a:t>Mayo de 2016</a:t>
            </a:r>
            <a:endParaRPr lang="es-US" dirty="0"/>
          </a:p>
        </p:txBody>
      </p:sp>
      <p:sp>
        <p:nvSpPr>
          <p:cNvPr id="4" name="Footer Placeholder 3"/>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935145107"/>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dirty="0" smtClean="0"/>
              <a:t>Medicare y el </a:t>
            </a:r>
            <a:r>
              <a:t/>
            </a:r>
            <a:br/>
            <a:r>
              <a:rPr dirty="0" smtClean="0"/>
              <a:t>Mercado de Seguros Médicos </a:t>
            </a:r>
            <a:endParaRPr lang="es-US" dirty="0"/>
          </a:p>
        </p:txBody>
      </p:sp>
      <p:sp>
        <p:nvSpPr>
          <p:cNvPr id="2" name="Content Placeholder 1"/>
          <p:cNvSpPr>
            <a:spLocks noGrp="1"/>
          </p:cNvSpPr>
          <p:nvPr>
            <p:ph idx="1"/>
          </p:nvPr>
        </p:nvSpPr>
        <p:spPr/>
        <p:txBody>
          <a:bodyPr/>
          <a:lstStyle/>
          <a:p>
            <a:pPr marL="342900" indent="-342900"/>
            <a:r>
              <a:rPr dirty="0" smtClean="0"/>
              <a:t>Medicare no es parte del Mercado.</a:t>
            </a:r>
          </a:p>
          <a:p>
            <a:pPr marL="342900" indent="-342900"/>
            <a:r>
              <a:rPr dirty="0" smtClean="0"/>
              <a:t>Si posee Medicare está cubierto y no necesita hacer nada relacionado con el Mercado.</a:t>
            </a:r>
          </a:p>
          <a:p>
            <a:pPr marL="571500" lvl="1" indent="-228600"/>
            <a:r>
              <a:rPr dirty="0" smtClean="0"/>
              <a:t>El Mercado no ofrece planes Parte D o Medigap.  </a:t>
            </a:r>
          </a:p>
          <a:p>
            <a:pPr marL="342900" lvl="0" indent="-342900"/>
            <a:r>
              <a:rPr dirty="0" smtClean="0"/>
              <a:t>Es ilegal que alguien que sabe que usted tiene Medicare le venda un plan del Mercado. </a:t>
            </a:r>
          </a:p>
          <a:p>
            <a:pPr marL="571500" lvl="1" indent="-228600"/>
            <a:r>
              <a:rPr dirty="0" smtClean="0"/>
              <a:t>Incluso si solamente tiene Parte A o Parte B. </a:t>
            </a:r>
          </a:p>
          <a:p>
            <a:pPr marL="571500" lvl="1" indent="-228600"/>
            <a:endParaRPr lang="es-US" dirty="0"/>
          </a:p>
        </p:txBody>
      </p:sp>
      <p:sp>
        <p:nvSpPr>
          <p:cNvPr id="7" name="Date Placeholder 6"/>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3203223872"/>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dirty="0" smtClean="0"/>
              <a:t>El Mercado y cómo ser elegible para Medicare</a:t>
            </a:r>
            <a:endParaRPr lang="es-US" dirty="0"/>
          </a:p>
        </p:txBody>
      </p:sp>
      <p:sp>
        <p:nvSpPr>
          <p:cNvPr id="2" name="Content Placeholder 1"/>
          <p:cNvSpPr>
            <a:spLocks noGrp="1"/>
          </p:cNvSpPr>
          <p:nvPr>
            <p:ph idx="1"/>
          </p:nvPr>
        </p:nvSpPr>
        <p:spPr>
          <a:xfrm>
            <a:off x="400050" y="1171074"/>
            <a:ext cx="8324850" cy="5005889"/>
          </a:xfrm>
        </p:spPr>
        <p:txBody>
          <a:bodyPr/>
          <a:lstStyle/>
          <a:p>
            <a:r>
              <a:rPr sz="3000" dirty="0" smtClean="0"/>
              <a:t>Puede conservar un plan del Mercado después de que comience su cobertura de Medicare.</a:t>
            </a:r>
          </a:p>
          <a:p>
            <a:pPr marL="520700" lvl="1" indent="-225425"/>
            <a:r>
              <a:rPr sz="2600" dirty="0" smtClean="0"/>
              <a:t>Puede cancelar el plan cuando la cobertura Medicare comience</a:t>
            </a:r>
          </a:p>
          <a:p>
            <a:pPr marL="752475" lvl="1" indent="-231775">
              <a:buSzPct val="50000"/>
              <a:buFont typeface="Wingdings" panose="05000000000000000000" pitchFamily="2" charset="2"/>
              <a:buChar char="q"/>
            </a:pPr>
            <a:r>
              <a:rPr sz="2600" dirty="0" smtClean="0"/>
              <a:t>Una vez que entre en vigencia la cobertura de la Parte A </a:t>
            </a:r>
            <a:r>
              <a:rPr sz="2600" b="1" i="1" dirty="0" smtClean="0"/>
              <a:t>no</a:t>
            </a:r>
            <a:r>
              <a:rPr sz="2600" b="1" dirty="0" smtClean="0"/>
              <a:t> podrá conseguir costos más bajos por su plan del Mercado.</a:t>
            </a:r>
          </a:p>
          <a:p>
            <a:r>
              <a:rPr sz="3000" dirty="0" smtClean="0"/>
              <a:t>Inscríbase en Medicare durante el Período de Inscripción Inicial.</a:t>
            </a:r>
          </a:p>
          <a:p>
            <a:pPr marL="520700" lvl="1" indent="-225425"/>
            <a:r>
              <a:rPr sz="2600" dirty="0" smtClean="0"/>
              <a:t>Si se inscribe más tarde </a:t>
            </a:r>
            <a:r>
              <a:rPr sz="2600" b="1" dirty="0" smtClean="0"/>
              <a:t>es posible que deba pagar una multa por inscripción tardía mientras tenga Medicare.</a:t>
            </a:r>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973889371"/>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dirty="0" smtClean="0"/>
              <a:t>Medicare para personas con incapacidades </a:t>
            </a:r>
            <a:r>
              <a:t/>
            </a:r>
            <a:br/>
            <a:r>
              <a:rPr dirty="0" smtClean="0"/>
              <a:t>y el Mercado</a:t>
            </a:r>
            <a:endParaRPr lang="es-US" dirty="0"/>
          </a:p>
        </p:txBody>
      </p:sp>
      <p:sp>
        <p:nvSpPr>
          <p:cNvPr id="2" name="Content Placeholder 1"/>
          <p:cNvSpPr>
            <a:spLocks noGrp="1"/>
          </p:cNvSpPr>
          <p:nvPr>
            <p:ph idx="1"/>
          </p:nvPr>
        </p:nvSpPr>
        <p:spPr>
          <a:xfrm>
            <a:off x="204537" y="1171074"/>
            <a:ext cx="8939463" cy="5005889"/>
          </a:xfrm>
        </p:spPr>
        <p:txBody>
          <a:bodyPr/>
          <a:lstStyle/>
          <a:p>
            <a:r>
              <a:rPr sz="2900" dirty="0" smtClean="0"/>
              <a:t>Es posible que cumpla con los requisitos para tener Medicare por una incapacidad.</a:t>
            </a:r>
          </a:p>
          <a:p>
            <a:pPr marL="520700" lvl="1" indent="-225425"/>
            <a:r>
              <a:rPr sz="2200" dirty="0" smtClean="0"/>
              <a:t>Debe tener derecho a recibir los beneficios del Seguro por Incapacidad del Seguro Social (SSDI en inglés) por 24 meses</a:t>
            </a:r>
          </a:p>
          <a:p>
            <a:pPr marL="749300" lvl="2" indent="-228600"/>
            <a:r>
              <a:rPr sz="2200" dirty="0" smtClean="0"/>
              <a:t>En el mes n.º 25 quedará automáticamente inscrito en Medicare Partes A y B. </a:t>
            </a:r>
          </a:p>
          <a:p>
            <a:r>
              <a:rPr sz="2900" dirty="0" smtClean="0"/>
              <a:t>Si recibe el SSDI, puede obtener un plan del Mercado para tener cobertura durante el período de espera de 24 meses. </a:t>
            </a:r>
          </a:p>
          <a:p>
            <a:pPr marL="520700" lvl="1" indent="-225425"/>
            <a:r>
              <a:rPr sz="2200" dirty="0" smtClean="0"/>
              <a:t>Puede clasificar para créditos tributarios de primas y gastos compartidos reducidos hasta que comience la cobertura Medicare. </a:t>
            </a:r>
          </a:p>
          <a:p>
            <a:endParaRPr lang="es-US"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2737888571"/>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dirty="0" smtClean="0"/>
              <a:t>Elección del Mercado en lugar de Medicare</a:t>
            </a:r>
            <a:endParaRPr lang="es-US" dirty="0"/>
          </a:p>
        </p:txBody>
      </p:sp>
      <p:sp>
        <p:nvSpPr>
          <p:cNvPr id="2" name="Content Placeholder 1"/>
          <p:cNvSpPr>
            <a:spLocks noGrp="1"/>
          </p:cNvSpPr>
          <p:nvPr>
            <p:ph idx="1"/>
          </p:nvPr>
        </p:nvSpPr>
        <p:spPr>
          <a:xfrm>
            <a:off x="628650" y="1171074"/>
            <a:ext cx="8221436" cy="5005889"/>
          </a:xfrm>
        </p:spPr>
        <p:txBody>
          <a:bodyPr/>
          <a:lstStyle/>
          <a:p>
            <a:r>
              <a:rPr sz="3000" dirty="0" smtClean="0"/>
              <a:t>No puede elegir cobertura del Mercado en lugar de cobertura Medicare, excepto:</a:t>
            </a:r>
          </a:p>
          <a:p>
            <a:pPr marL="520700" lvl="1" indent="-225425"/>
            <a:r>
              <a:rPr sz="2500" dirty="0" smtClean="0"/>
              <a:t>Que pague o tuviera que pagar una prima por la Parte A </a:t>
            </a:r>
          </a:p>
          <a:p>
            <a:pPr marL="749300" lvl="2" indent="-228600"/>
            <a:r>
              <a:rPr sz="2500" dirty="0" smtClean="0"/>
              <a:t>Puede renunciar a las Partes A y B y ser elegible para recibir un plan del Mercado. </a:t>
            </a:r>
          </a:p>
          <a:p>
            <a:pPr marL="520700" lvl="1" indent="-225425"/>
            <a:r>
              <a:rPr sz="2500" dirty="0" smtClean="0"/>
              <a:t>Que tenga una condición médica que lo califique para Medicare (por ejemplo, Enfermedad Renal en Etapa Final), pero aún no haya solicitado Medicare.</a:t>
            </a:r>
          </a:p>
          <a:p>
            <a:pPr marL="520700" lvl="1" indent="-225425"/>
            <a:r>
              <a:rPr sz="2500" dirty="0" smtClean="0"/>
              <a:t>Que aún no haya reunido los beneficios por incapacidad o jubilación del Seguro Social antes de ser elegible para Medicare.</a:t>
            </a:r>
          </a:p>
          <a:p>
            <a:endParaRPr lang="es-US"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2747179253"/>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209550" y="1608138"/>
            <a:ext cx="4876800" cy="959206"/>
          </a:xfrm>
        </p:spPr>
        <p:txBody>
          <a:bodyPr/>
          <a:lstStyle/>
          <a:p>
            <a:pPr marL="0" indent="0" algn="l"/>
            <a:r>
              <a:rPr lang="en-US" sz="3200" b="0" dirty="0">
                <a:solidFill>
                  <a:schemeClr val="tx1"/>
                </a:solidFill>
                <a:latin typeface="Calibri" pitchFamily="34" charset="0"/>
              </a:rPr>
              <a:t>Es ilegal que alguien le venda un plan del Mercado si saben que tiene Medicare.</a:t>
            </a:r>
          </a:p>
        </p:txBody>
      </p:sp>
      <p:sp>
        <p:nvSpPr>
          <p:cNvPr id="3" name="TPAnswers"/>
          <p:cNvSpPr>
            <a:spLocks noGrp="1"/>
          </p:cNvSpPr>
          <p:nvPr>
            <p:ph type="body" idx="1"/>
            <p:custDataLst>
              <p:tags r:id="rId2"/>
            </p:custDataLst>
          </p:nvPr>
        </p:nvSpPr>
        <p:spPr>
          <a:xfrm>
            <a:off x="304800" y="3352800"/>
            <a:ext cx="4114800" cy="2704850"/>
          </a:xfrm>
        </p:spPr>
        <p:txBody>
          <a:bodyPr>
            <a:normAutofit/>
          </a:bodyPr>
          <a:lstStyle/>
          <a:p>
            <a:pPr marL="514350" indent="-514350">
              <a:buFont typeface="+mj-lt"/>
              <a:buAutoNum type="alphaLcPeriod"/>
            </a:pPr>
            <a:r>
              <a:rPr dirty="0" smtClean="0"/>
              <a:t>Verdadero</a:t>
            </a:r>
          </a:p>
          <a:p>
            <a:pPr marL="514350" indent="-514350">
              <a:buFont typeface="+mj-lt"/>
              <a:buAutoNum type="alphaLcPeriod"/>
            </a:pPr>
            <a:r>
              <a:rPr dirty="0" smtClean="0"/>
              <a:t>Falso</a:t>
            </a:r>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58</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1"/>
          <p:cNvSpPr txBox="1">
            <a:spLocks/>
          </p:cNvSpPr>
          <p:nvPr/>
        </p:nvSpPr>
        <p:spPr>
          <a:xfrm>
            <a:off x="0" y="11341"/>
            <a:ext cx="9144000" cy="959206"/>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9</a:t>
            </a:r>
            <a:endParaRPr lang="es-US" dirty="0"/>
          </a:p>
        </p:txBody>
      </p:sp>
      <p:sp>
        <p:nvSpPr>
          <p:cNvPr id="9" name="CAI1" descr="a. Verdadero" title="Compruebe su conocimiento: pregunta 9"/>
          <p:cNvSpPr/>
          <p:nvPr>
            <p:custDataLst>
              <p:tags r:id="rId3"/>
            </p:custDataLst>
          </p:nvPr>
        </p:nvSpPr>
        <p:spPr>
          <a:xfrm>
            <a:off x="323850" y="3398520"/>
            <a:ext cx="2362200" cy="487680"/>
          </a:xfrm>
          <a:prstGeom prst="roundRect">
            <a:avLst/>
          </a:prstGeom>
          <a:noFill/>
          <a:ln w="254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554529111"/>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Ayuda para personas con </a:t>
            </a:r>
            <a:r>
              <a:t/>
            </a:r>
            <a:br/>
            <a:r>
              <a:rPr dirty="0" smtClean="0"/>
              <a:t>recursos e ingresos limitados</a:t>
            </a:r>
            <a:endParaRPr lang="es-US" dirty="0"/>
          </a:p>
        </p:txBody>
      </p:sp>
      <p:sp>
        <p:nvSpPr>
          <p:cNvPr id="3" name="Content Placeholder 2"/>
          <p:cNvSpPr>
            <a:spLocks noGrp="1"/>
          </p:cNvSpPr>
          <p:nvPr>
            <p:ph idx="1"/>
          </p:nvPr>
        </p:nvSpPr>
        <p:spPr>
          <a:xfrm>
            <a:off x="314325" y="1244594"/>
            <a:ext cx="8649202" cy="5005889"/>
          </a:xfrm>
        </p:spPr>
        <p:txBody>
          <a:bodyPr>
            <a:normAutofit fontScale="92500" lnSpcReduction="20000"/>
          </a:bodyPr>
          <a:lstStyle/>
          <a:p>
            <a:r>
              <a:rPr lang="en-US" sz="2800" dirty="0" smtClean="0"/>
              <a:t>Programas de Ahorros Medicare</a:t>
            </a:r>
          </a:p>
          <a:p>
            <a:pPr lvl="1"/>
            <a:r>
              <a:rPr lang="en-US" sz="2600" dirty="0" smtClean="0"/>
              <a:t>Ayuda de Medicaid para pagar por los costos de Medicare, incluidas las primas, los deducibles o el coseguro de Medicare.</a:t>
            </a:r>
          </a:p>
          <a:p>
            <a:r>
              <a:rPr lang="en-US" sz="2800" dirty="0" smtClean="0"/>
              <a:t>Ayuda adicional</a:t>
            </a:r>
          </a:p>
          <a:p>
            <a:pPr lvl="1"/>
            <a:r>
              <a:rPr lang="en-US" sz="2600" dirty="0" smtClean="0"/>
              <a:t>Ayuda para pagar los costos de los medicamentos recetados de la Parte D.</a:t>
            </a:r>
          </a:p>
          <a:p>
            <a:r>
              <a:rPr lang="en-US" sz="2800" dirty="0" smtClean="0"/>
              <a:t>Medicaid</a:t>
            </a:r>
          </a:p>
          <a:p>
            <a:pPr lvl="1"/>
            <a:r>
              <a:rPr lang="en-US" sz="2600" dirty="0" smtClean="0"/>
              <a:t>Programa de seguro médico estatal/federal</a:t>
            </a:r>
          </a:p>
          <a:p>
            <a:pPr marL="685800" lvl="2" indent="-215900"/>
            <a:r>
              <a:rPr lang="en-US" sz="2600" dirty="0" smtClean="0"/>
              <a:t>Para personas con recursos o ingresos limitados</a:t>
            </a:r>
          </a:p>
          <a:p>
            <a:r>
              <a:rPr lang="en-US" sz="2800" dirty="0" smtClean="0"/>
              <a:t>Programa de Seguro Médico para Niños (CHIP)</a:t>
            </a:r>
          </a:p>
          <a:p>
            <a:pPr lvl="1"/>
            <a:r>
              <a:rPr lang="en-US" sz="2600" dirty="0" smtClean="0"/>
              <a:t>Cubre a niños sin seguro de hasta 19 años y puede cubrir a embarazadas.</a:t>
            </a:r>
          </a:p>
          <a:p>
            <a:pPr marL="685800" lvl="2" indent="-215900"/>
            <a:r>
              <a:rPr lang="en-US" sz="2600" dirty="0"/>
              <a:t>Ingreso familiar muy alto para Medicaid</a:t>
            </a:r>
          </a:p>
          <a:p>
            <a:pPr lvl="1"/>
            <a:endParaRPr lang="es-US" dirty="0" smtClean="0"/>
          </a:p>
          <a:p>
            <a:endParaRPr lang="es-US" dirty="0" smtClean="0"/>
          </a:p>
        </p:txBody>
      </p:sp>
      <p:sp>
        <p:nvSpPr>
          <p:cNvPr id="7" name="Date Placeholder 6"/>
          <p:cNvSpPr>
            <a:spLocks noGrp="1"/>
          </p:cNvSpPr>
          <p:nvPr>
            <p:ph type="dt" sz="half" idx="10"/>
          </p:nvPr>
        </p:nvSpPr>
        <p:spPr>
          <a:xfrm>
            <a:off x="628650" y="6392447"/>
            <a:ext cx="2057400" cy="365125"/>
          </a:xfrm>
        </p:spPr>
        <p:txBody>
          <a:bodyPr/>
          <a:lstStyle/>
          <a:p>
            <a:r>
              <a:rPr dirty="0" smtClean="0"/>
              <a:t>Mayo de 2016</a:t>
            </a:r>
            <a:endParaRPr lang="es-US" dirty="0"/>
          </a:p>
        </p:txBody>
      </p:sp>
      <p:sp>
        <p:nvSpPr>
          <p:cNvPr id="8" name="Footer Placeholder 7"/>
          <p:cNvSpPr>
            <a:spLocks noGrp="1"/>
          </p:cNvSpPr>
          <p:nvPr>
            <p:ph type="ftr" sz="quarter" idx="11"/>
          </p:nvPr>
        </p:nvSpPr>
        <p:spPr>
          <a:xfrm>
            <a:off x="3028950" y="6392447"/>
            <a:ext cx="3086100" cy="365125"/>
          </a:xfrm>
        </p:spPr>
        <p:txBody>
          <a:bodyPr/>
          <a:lstStyle/>
          <a:p>
            <a:r>
              <a:rPr dirty="0" smtClean="0"/>
              <a:t>Introducción a Medicare</a:t>
            </a:r>
            <a:endParaRPr lang="es-US" dirty="0"/>
          </a:p>
        </p:txBody>
      </p:sp>
    </p:spTree>
    <p:extLst>
      <p:ext uri="{BB962C8B-B14F-4D97-AF65-F5344CB8AC3E}">
        <p14:creationId xmlns:p14="http://schemas.microsoft.com/office/powerpoint/2010/main" val="375879490"/>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descr="La diapositiva describe cuándo la inscripción para Medicare Parte A y Parte B es automática." title="Inscripción automática: Parte A y Parte B"/>
          <p:cNvSpPr>
            <a:spLocks noGrp="1"/>
          </p:cNvSpPr>
          <p:nvPr>
            <p:ph type="title"/>
          </p:nvPr>
        </p:nvSpPr>
        <p:spPr>
          <a:xfrm>
            <a:off x="266699" y="1"/>
            <a:ext cx="8626567" cy="1026694"/>
          </a:xfrm>
        </p:spPr>
        <p:txBody>
          <a:bodyPr>
            <a:noAutofit/>
          </a:bodyPr>
          <a:lstStyle/>
          <a:p>
            <a:r>
              <a:rPr dirty="0" smtClean="0"/>
              <a:t>Inscripción automática: Parte A y Parte B</a:t>
            </a:r>
            <a:endParaRPr lang="es-US" dirty="0"/>
          </a:p>
        </p:txBody>
      </p:sp>
      <p:sp>
        <p:nvSpPr>
          <p:cNvPr id="2" name="Content Placeholder 1" descr="Inscripción automática para quienes reciben&#10;beneficios del Seguro Social&#10;beneficios de la Junta de Retiro Ferroviario&#10;el Paquete de Período de inscripción inicial&#10;enviado por correo 3 meses antes&#10;de cumplidos los 65 años o&#10;el mes n.º 25 de los beneficios por incapacidad&#10;Incluye su tarjeta Medicare&#10;" title="Inscripción automática: Medicare Parte A y Parte B"/>
          <p:cNvSpPr>
            <a:spLocks noGrp="1"/>
          </p:cNvSpPr>
          <p:nvPr>
            <p:ph idx="1"/>
          </p:nvPr>
        </p:nvSpPr>
        <p:spPr/>
        <p:txBody>
          <a:bodyPr/>
          <a:lstStyle/>
          <a:p>
            <a:r>
              <a:rPr dirty="0" smtClean="0"/>
              <a:t>Inscripción automática para quienes reciben</a:t>
            </a:r>
          </a:p>
          <a:p>
            <a:pPr lvl="1"/>
            <a:r>
              <a:rPr dirty="0" smtClean="0"/>
              <a:t>Beneficios del Seguro social</a:t>
            </a:r>
          </a:p>
          <a:p>
            <a:pPr lvl="1"/>
            <a:r>
              <a:rPr dirty="0" smtClean="0"/>
              <a:t>Beneficios de la Junta de Retiro Ferroviario</a:t>
            </a:r>
          </a:p>
          <a:p>
            <a:r>
              <a:rPr dirty="0" smtClean="0"/>
              <a:t>Paquete de Inscripción Inicial </a:t>
            </a:r>
          </a:p>
          <a:p>
            <a:pPr lvl="1"/>
            <a:r>
              <a:rPr dirty="0" smtClean="0"/>
              <a:t>Enviado por correo 3 meses antes</a:t>
            </a:r>
          </a:p>
          <a:p>
            <a:pPr marL="742950" lvl="2" indent="-273050"/>
            <a:r>
              <a:rPr dirty="0" smtClean="0"/>
              <a:t>de cumplidos los 65 años; o</a:t>
            </a:r>
          </a:p>
          <a:p>
            <a:pPr marL="742950" lvl="2" indent="-273050"/>
            <a:r>
              <a:rPr dirty="0" smtClean="0"/>
              <a:t>al mes n.º 25 de los beneficios por incapacidad</a:t>
            </a:r>
          </a:p>
          <a:p>
            <a:pPr lvl="1"/>
            <a:r>
              <a:rPr dirty="0" smtClean="0"/>
              <a:t>Incluye su tarjeta Medicare</a:t>
            </a:r>
          </a:p>
          <a:p>
            <a:endParaRPr lang="es-US" dirty="0"/>
          </a:p>
        </p:txBody>
      </p:sp>
      <p:pic>
        <p:nvPicPr>
          <p:cNvPr id="7" name="Picture 2" descr="Imagen de panfleto &quot;Bienvenido a Medicare&quot;." title="Imagen del frente del panfleto &quot;Bienvenido a Medicare&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0477" y="2852384"/>
            <a:ext cx="2192789" cy="14044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Date Placeholder 13"/>
          <p:cNvSpPr>
            <a:spLocks noGrp="1"/>
          </p:cNvSpPr>
          <p:nvPr>
            <p:ph type="dt" sz="half" idx="10"/>
          </p:nvPr>
        </p:nvSpPr>
        <p:spPr/>
        <p:txBody>
          <a:bodyPr/>
          <a:lstStyle/>
          <a:p>
            <a:r>
              <a:rPr dirty="0" smtClean="0"/>
              <a:t>Mayo de 2016</a:t>
            </a:r>
            <a:endParaRPr lang="es-US" dirty="0"/>
          </a:p>
        </p:txBody>
      </p:sp>
      <p:sp>
        <p:nvSpPr>
          <p:cNvPr id="15" name="Footer Placeholder 14"/>
          <p:cNvSpPr>
            <a:spLocks noGrp="1"/>
          </p:cNvSpPr>
          <p:nvPr>
            <p:ph type="ftr" sz="quarter" idx="11"/>
          </p:nvPr>
        </p:nvSpPr>
        <p:spPr/>
        <p:txBody>
          <a:bodyPr/>
          <a:lstStyle/>
          <a:p>
            <a:r>
              <a:rPr dirty="0" smtClean="0"/>
              <a:t>Introducción a Medicare</a:t>
            </a:r>
          </a:p>
        </p:txBody>
      </p:sp>
    </p:spTree>
    <p:extLst>
      <p:ext uri="{BB962C8B-B14F-4D97-AF65-F5344CB8AC3E}">
        <p14:creationId xmlns:p14="http://schemas.microsoft.com/office/powerpoint/2010/main" val="957569801"/>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¿En qué se diferencian Medicare y Medicaid?</a:t>
            </a:r>
            <a:endParaRPr lang="es-US" dirty="0"/>
          </a:p>
        </p:txBody>
      </p:sp>
      <p:sp>
        <p:nvSpPr>
          <p:cNvPr id="8" name="Date Placeholder 7"/>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graphicFrame>
        <p:nvGraphicFramePr>
          <p:cNvPr id="6" name="Content Placeholder 5" descr="Aquí se muestra una comparación directa entre los planes Medicare Advantage y Medicare Original y se describe el siguiente resumen para cada uno: Cobertura de medicamentos/Cobertura suplementaria&#10;Parte A y B &#10;Cobertura de medicamentos:&#10; ■  Si desea tener cobertura de medicamentos, debe elegir e inscribirse en un Plan Medicare para Recetas Médicas.&#10;&#10;Cobertura suplementaria:&#10; ■   Puede comprar una póliza de Asegurador Suplementario de Medicare (Medigap) para completar las faltas en la cobertura.&#10;&#10;Parte C&#10;Cobertura de medicamentos:&#10;■ La mayoría de los planes incluyen cobertura de medicamentos. En caso contrario, puede registrarse para un plan Medicare para recetas médicas.&#10;&#10;Cobertura suplementaria:&#10;■ Si se inscribe para un Plan Medicare Advantage, no necesita la póliza Medigap; tampoco puede usarla.&#10;&#10;"/>
          <p:cNvGraphicFramePr>
            <a:graphicFrameLocks/>
          </p:cNvGraphicFramePr>
          <p:nvPr>
            <p:extLst>
              <p:ext uri="{D42A27DB-BD31-4B8C-83A1-F6EECF244321}">
                <p14:modId xmlns:p14="http://schemas.microsoft.com/office/powerpoint/2010/main" val="1666275690"/>
              </p:ext>
            </p:extLst>
          </p:nvPr>
        </p:nvGraphicFramePr>
        <p:xfrm>
          <a:off x="320040" y="1311443"/>
          <a:ext cx="8557261" cy="5123852"/>
        </p:xfrm>
        <a:graphic>
          <a:graphicData uri="http://schemas.openxmlformats.org/drawingml/2006/table">
            <a:tbl>
              <a:tblPr firstRow="1" firstCol="1" lastRow="1" lastCol="1" bandRow="1" bandCol="1">
                <a:tableStyleId>{5C22544A-7EE6-4342-B048-85BDC9FD1C3A}</a:tableStyleId>
              </a:tblPr>
              <a:tblGrid>
                <a:gridCol w="4239377"/>
                <a:gridCol w="4317884"/>
              </a:tblGrid>
              <a:tr h="448263">
                <a:tc>
                  <a:txBody>
                    <a:bodyPr/>
                    <a:lstStyle/>
                    <a:p>
                      <a:pPr marL="0" marR="847725" indent="0" algn="ctr">
                        <a:lnSpc>
                          <a:spcPct val="115000"/>
                        </a:lnSpc>
                        <a:spcBef>
                          <a:spcPts val="105"/>
                        </a:spcBef>
                        <a:spcAft>
                          <a:spcPts val="0"/>
                        </a:spcAft>
                      </a:pPr>
                      <a:r>
                        <a:rPr lang="en-US" sz="2200" b="1" dirty="0" smtClean="0">
                          <a:solidFill>
                            <a:schemeClr val="bg1"/>
                          </a:solidFill>
                          <a:effectLst/>
                        </a:rPr>
                        <a:t>         Medi</a:t>
                      </a:r>
                      <a:r>
                        <a:rPr lang="en-US" sz="2200" b="1" spc="5" dirty="0" smtClean="0">
                          <a:solidFill>
                            <a:schemeClr val="bg1"/>
                          </a:solidFill>
                          <a:effectLst/>
                        </a:rPr>
                        <a:t>c</a:t>
                      </a:r>
                      <a:r>
                        <a:rPr lang="en-US" sz="2200" b="1" dirty="0" smtClean="0">
                          <a:solidFill>
                            <a:schemeClr val="bg1"/>
                          </a:solidFill>
                          <a:effectLst/>
                        </a:rPr>
                        <a:t>a</a:t>
                      </a:r>
                      <a:r>
                        <a:rPr lang="en-US" sz="2200" b="1" spc="-10" dirty="0" smtClean="0">
                          <a:solidFill>
                            <a:schemeClr val="bg1"/>
                          </a:solidFill>
                          <a:effectLst/>
                        </a:rPr>
                        <a:t>r</a:t>
                      </a:r>
                      <a:r>
                        <a:rPr lang="en-US" sz="2200" b="1" dirty="0" smtClean="0">
                          <a:solidFill>
                            <a:schemeClr val="bg1"/>
                          </a:solidFill>
                          <a:effectLst/>
                        </a:rPr>
                        <a:t>e</a:t>
                      </a:r>
                      <a:r>
                        <a:t> </a:t>
                      </a:r>
                      <a:endParaRPr lang="es-US" sz="2200" b="1" dirty="0">
                        <a:solidFill>
                          <a:schemeClr val="bg1"/>
                        </a:solidFill>
                        <a:effectLst/>
                        <a:latin typeface="Calibri"/>
                        <a:ea typeface="Calibri"/>
                        <a:cs typeface="Times New Roman"/>
                      </a:endParaRPr>
                    </a:p>
                  </a:txBody>
                  <a:tcPr marL="0" marR="0" marT="0" marB="0"/>
                </a:tc>
                <a:tc>
                  <a:txBody>
                    <a:bodyPr/>
                    <a:lstStyle/>
                    <a:p>
                      <a:pPr marL="0" marR="798830" indent="0" algn="ctr" defTabSz="914400" rtl="0" eaLnBrk="1" latinLnBrk="0" hangingPunct="1">
                        <a:lnSpc>
                          <a:spcPct val="115000"/>
                        </a:lnSpc>
                        <a:spcBef>
                          <a:spcPts val="105"/>
                        </a:spcBef>
                        <a:spcAft>
                          <a:spcPts val="0"/>
                        </a:spcAft>
                      </a:pPr>
                      <a:r>
                        <a:rPr lang="en-US" sz="2200" b="1" kern="1200" spc="5" dirty="0" smtClean="0">
                          <a:solidFill>
                            <a:schemeClr val="bg1"/>
                          </a:solidFill>
                          <a:effectLst/>
                          <a:latin typeface="+mn-lt"/>
                        </a:rPr>
                        <a:t>Medicaid</a:t>
                      </a:r>
                      <a:endParaRPr lang="es-US" sz="2200" b="1" kern="1200" spc="5" dirty="0">
                        <a:solidFill>
                          <a:schemeClr val="bg1"/>
                        </a:solidFill>
                        <a:effectLst/>
                        <a:latin typeface="+mn-lt"/>
                        <a:ea typeface="+mn-ea"/>
                        <a:cs typeface="+mn-cs"/>
                      </a:endParaRPr>
                    </a:p>
                  </a:txBody>
                  <a:tcPr marL="0" marR="0" marT="0" marB="0"/>
                </a:tc>
              </a:tr>
              <a:tr h="836633">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rPr>
                        <a:t>Programa que es uniforme en todo el país</a:t>
                      </a:r>
                    </a:p>
                  </a:txBody>
                  <a:tcPr marL="0" marR="0" marT="0" marB="0">
                    <a:solidFill>
                      <a:srgbClr val="D0D8E8"/>
                    </a:solidFill>
                  </a:tcPr>
                </a:tc>
                <a:tc>
                  <a:txBody>
                    <a:bodyPr/>
                    <a:lstStyle/>
                    <a:p>
                      <a:pPr marL="44450" marR="0" lvl="0" indent="0" algn="l" defTabSz="914400" rtl="0" eaLnBrk="1" fontAlgn="auto" latinLnBrk="0" hangingPunct="1">
                        <a:lnSpc>
                          <a:spcPct val="115000"/>
                        </a:lnSpc>
                        <a:spcBef>
                          <a:spcPts val="215"/>
                        </a:spcBef>
                        <a:spcAft>
                          <a:spcPts val="0"/>
                        </a:spcAft>
                        <a:buClrTx/>
                        <a:buSzTx/>
                        <a:buFontTx/>
                        <a:buNone/>
                        <a:tabLst/>
                        <a:defRPr/>
                      </a:pPr>
                      <a:r>
                        <a:rPr kumimoji="0" lang="en-US" sz="2200" b="0" i="0" u="none" strike="noStrike" kern="1200" cap="none" normalizeH="0" baseline="0" dirty="0" smtClean="0">
                          <a:ln>
                            <a:noFill/>
                          </a:ln>
                          <a:solidFill>
                            <a:schemeClr val="tx1"/>
                          </a:solidFill>
                          <a:effectLst/>
                          <a:latin typeface="+mn-lt"/>
                        </a:rPr>
                        <a:t>Programas estatales, varían entre estados</a:t>
                      </a:r>
                      <a:endParaRPr lang="es-US" sz="2200" b="0" kern="1200" spc="-15" dirty="0">
                        <a:solidFill>
                          <a:schemeClr val="tx1"/>
                        </a:solidFill>
                        <a:effectLst/>
                        <a:latin typeface="+mn-lt"/>
                        <a:ea typeface="+mn-ea"/>
                        <a:cs typeface="+mn-cs"/>
                      </a:endParaRPr>
                    </a:p>
                  </a:txBody>
                  <a:tcPr marL="0" marR="0" marT="0" marB="0">
                    <a:solidFill>
                      <a:srgbClr val="D0D8E8"/>
                    </a:solidFill>
                  </a:tcPr>
                </a:tc>
              </a:tr>
              <a:tr h="1099959">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rPr>
                        <a:t>Administrado por el gobierno federal</a:t>
                      </a:r>
                    </a:p>
                  </a:txBody>
                  <a:tcPr marL="0" marR="0" marT="0" marB="0">
                    <a:solidFill>
                      <a:srgbClr val="E9EDF4"/>
                    </a:solidFill>
                  </a:tcPr>
                </a:tc>
                <a:tc>
                  <a:txBody>
                    <a:bodyPr/>
                    <a:lstStyle/>
                    <a:p>
                      <a:pPr marL="44450" marR="0" lvl="0" indent="0" algn="l" defTabSz="914400" rtl="0" eaLnBrk="1" fontAlgn="auto" latinLnBrk="0" hangingPunct="1">
                        <a:lnSpc>
                          <a:spcPct val="115000"/>
                        </a:lnSpc>
                        <a:spcBef>
                          <a:spcPts val="215"/>
                        </a:spcBef>
                        <a:spcAft>
                          <a:spcPts val="0"/>
                        </a:spcAft>
                        <a:buClrTx/>
                        <a:buSzTx/>
                        <a:buFontTx/>
                        <a:buNone/>
                        <a:tabLst/>
                        <a:defRPr/>
                      </a:pPr>
                      <a:r>
                        <a:rPr kumimoji="0" lang="en-US" sz="2200" b="0" i="0" u="none" strike="noStrike" kern="1200" cap="none" normalizeH="0" baseline="0" dirty="0" smtClean="0">
                          <a:ln>
                            <a:noFill/>
                          </a:ln>
                          <a:solidFill>
                            <a:schemeClr val="tx1"/>
                          </a:solidFill>
                          <a:effectLst/>
                          <a:latin typeface="+mn-lt"/>
                        </a:rPr>
                        <a:t>Administrado por los gobiernos estatales dentro de las leyes federales (asociación federal/estatal)</a:t>
                      </a:r>
                      <a:endParaRPr lang="es-US" sz="2200" b="0" kern="1200" spc="-15" dirty="0">
                        <a:solidFill>
                          <a:schemeClr val="tx1"/>
                        </a:solidFill>
                        <a:effectLst/>
                        <a:latin typeface="+mn-lt"/>
                        <a:ea typeface="+mn-ea"/>
                        <a:cs typeface="+mn-cs"/>
                      </a:endParaRPr>
                    </a:p>
                  </a:txBody>
                  <a:tcPr marL="0" marR="0" marT="0" marB="0">
                    <a:solidFill>
                      <a:srgbClr val="E9EDF4"/>
                    </a:solidFill>
                  </a:tcPr>
                </a:tc>
              </a:tr>
              <a:tr h="1280062">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rPr>
                        <a:t>Seguro médico para personas mayores de 65 años y con ciertas incapacidades o con Enfermedad Renal en Etapa Final (ESRD)</a:t>
                      </a:r>
                    </a:p>
                  </a:txBody>
                  <a:tcPr marL="0" marR="0" marT="0" marB="0">
                    <a:solidFill>
                      <a:srgbClr val="D0D8E8"/>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kern="1200" cap="none" normalizeH="0" baseline="0" dirty="0" smtClean="0">
                          <a:ln>
                            <a:noFill/>
                          </a:ln>
                          <a:solidFill>
                            <a:schemeClr val="tx1"/>
                          </a:solidFill>
                          <a:effectLst/>
                          <a:latin typeface="+mn-lt"/>
                        </a:rPr>
                        <a:t>Seguro médico para personas según necesidad; requisitos financieros y no financieros. </a:t>
                      </a:r>
                    </a:p>
                  </a:txBody>
                  <a:tcPr marL="0" marR="0" marT="0" marB="0">
                    <a:solidFill>
                      <a:srgbClr val="D0D8E8"/>
                    </a:solidFill>
                  </a:tcPr>
                </a:tc>
              </a:tr>
              <a:tr h="1280062">
                <a:tc>
                  <a:txBody>
                    <a:bodyPr/>
                    <a:lstStyle/>
                    <a:p>
                      <a:pPr marL="0" marR="0" lvl="0" indent="0" algn="l" defTabSz="914400" rtl="0" eaLnBrk="1" fontAlgn="base" latinLnBrk="0" hangingPunct="1">
                        <a:lnSpc>
                          <a:spcPct val="100000"/>
                        </a:lnSpc>
                        <a:spcBef>
                          <a:spcPts val="0"/>
                        </a:spcBef>
                        <a:spcAft>
                          <a:spcPct val="0"/>
                        </a:spcAft>
                        <a:buClrTx/>
                        <a:buSzTx/>
                        <a:buFontTx/>
                        <a:buNone/>
                        <a:tabLst/>
                        <a:defRPr/>
                      </a:pPr>
                      <a:r>
                        <a:rPr kumimoji="0" lang="en-US" sz="2200" b="0" i="0" u="none" strike="noStrike" cap="none" normalizeH="0" baseline="0" dirty="0" smtClean="0">
                          <a:ln>
                            <a:noFill/>
                          </a:ln>
                          <a:solidFill>
                            <a:schemeClr val="tx1"/>
                          </a:solidFill>
                          <a:effectLst/>
                          <a:latin typeface="+mn-lt"/>
                        </a:rPr>
                        <a:t>Pagador primario de la nación en cuanto a servicios de internación en hospitales para los incapacitados, los ancianos y las personas con ESRD.</a:t>
                      </a:r>
                    </a:p>
                  </a:txBody>
                  <a:tcPr marL="0" marR="0" marT="0" marB="0">
                    <a:solidFill>
                      <a:srgbClr val="E9EDF4"/>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rPr>
                        <a:t>Pagador público primario de la nación en lo que respecta a servicios de cuidado a largo plazo, salud mental y atención médica.</a:t>
                      </a:r>
                    </a:p>
                  </a:txBody>
                  <a:tcPr marL="0" marR="0" marT="0" marB="0">
                    <a:solidFill>
                      <a:srgbClr val="E9EDF4"/>
                    </a:solidFill>
                  </a:tcPr>
                </a:tc>
              </a:tr>
            </a:tbl>
          </a:graphicData>
        </a:graphic>
      </p:graphicFrame>
    </p:spTree>
    <p:extLst>
      <p:ext uri="{BB962C8B-B14F-4D97-AF65-F5344CB8AC3E}">
        <p14:creationId xmlns:p14="http://schemas.microsoft.com/office/powerpoint/2010/main" val="1418919462"/>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Programa de Ahorros de Medicare 2016 </a:t>
            </a:r>
            <a:r>
              <a:t/>
            </a:r>
            <a:br/>
            <a:r>
              <a:rPr dirty="0" smtClean="0"/>
              <a:t>Límites de ingresos/recursos</a:t>
            </a:r>
            <a:endParaRPr lang="es-US" dirty="0"/>
          </a:p>
        </p:txBody>
      </p:sp>
      <p:sp>
        <p:nvSpPr>
          <p:cNvPr id="5" name="Date Placeholder 4"/>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a:t>
            </a:r>
            <a:endParaRPr lang="es-US" dirty="0"/>
          </a:p>
        </p:txBody>
      </p:sp>
      <p:graphicFrame>
        <p:nvGraphicFramePr>
          <p:cNvPr id="7" name="Content Placeholder 7" descr="Si califica para el programa Beneficiario Calificado de Medicare (QMB en inglés), recibirá ayuda para pagar las primas, los deducibles, copagos y coseguros de la Parte A y la Parte B. Para calificar para QMB debe ser elegible para Medicare Parte A y tener un ingreso que no supere el 100% del nivel federal de pobreza (FPL en inglés). Esto entrará en vigencia el primer mes después del mes en que se apruebe la elegibilidad para QMB. La elegibilidad no es retroactiva. Para calificar para el programa de Beneficiarios Medicare de Bajo Ingreso (SLMB en inglés), debe ser elegible para Medicare Parte A y tener un ingreso que sea al menos del 100%, pero que no exceda el 120%, del nivel federal de pobreza (FPL). Si califica para SLMB, recibirá ayuda para pagar la prima de la Parte B.&#10;Para calificar para el programa Individuos Calificados (QI en inglés), que recibe financiación completa a nivel federal, debe ser elegible para Medicare Parte A y tener un ingreso que no supere el 135% del nivel federal de pobreza (FPL). Si califica para QI, y aún hay fondos disponibles en su estado, recibirá ayuda para pagar la prima de la Parte B. El congreso asignó únicamente una cantidad limitada de fondos para cada estado. &#10;Para calificar para el programa de Individuos Incapacitados y Empleados Calificados (QDWI en inglés), debe tener derecho a Medicare Parte A debido a la pérdida de la Parte A basada en incapacidad por ingresos que se excedían del trabajo sustancial y lucrativo (SGA en inglés); debe tener un ingreso no mayor al 200% del FPL y recursos que no superen en dos veces el máximo para el SSI ($4,000 para una persona, $6,000 para una pareja casada, en 2013); y no debe ser elegible para Medicaid. Si califica, recibirá ayuda para pagar las primas de la Parte A; los estados pueden cobrarle primas si su ingreso es de entre el 150% y el 200% del FPL. &#10;NOTA:  En 2013, los límites de recursos para los programas QMB, SLMB y QI son de $7,080 para una persona soltera y $10,620 para una persona casada en convivencia con su cónyuge y sin otros dependientes. Estos límites de recursos se ajustan el 1 de enero de cada año conforme al cambio en el índice de precios al consumidor (CPI) de septiembre del año anterior.&#10;"/>
          <p:cNvGraphicFramePr>
            <a:graphicFrameLocks/>
          </p:cNvGraphicFramePr>
          <p:nvPr>
            <p:extLst>
              <p:ext uri="{D42A27DB-BD31-4B8C-83A1-F6EECF244321}">
                <p14:modId xmlns:p14="http://schemas.microsoft.com/office/powerpoint/2010/main" val="463045924"/>
              </p:ext>
            </p:extLst>
          </p:nvPr>
        </p:nvGraphicFramePr>
        <p:xfrm>
          <a:off x="165634" y="1142996"/>
          <a:ext cx="8797891" cy="4623022"/>
        </p:xfrm>
        <a:graphic>
          <a:graphicData uri="http://schemas.openxmlformats.org/drawingml/2006/table">
            <a:tbl>
              <a:tblPr firstRow="1" bandRow="1">
                <a:tableStyleId>{5C22544A-7EE6-4342-B048-85BDC9FD1C3A}</a:tableStyleId>
              </a:tblPr>
              <a:tblGrid>
                <a:gridCol w="2471318"/>
                <a:gridCol w="1812300"/>
                <a:gridCol w="1894677"/>
                <a:gridCol w="2619596"/>
              </a:tblGrid>
              <a:tr h="819923">
                <a:tc>
                  <a:txBody>
                    <a:bodyPr/>
                    <a:lstStyle/>
                    <a:p>
                      <a:pPr algn="ctr"/>
                      <a:r>
                        <a:rPr lang="en-US" sz="1650" dirty="0" smtClean="0"/>
                        <a:t>Programa de Ahorros Medicare</a:t>
                      </a:r>
                      <a:endParaRPr lang="es-US" sz="1650" dirty="0"/>
                    </a:p>
                  </a:txBody>
                  <a:tcPr marL="68580" marR="68580" marT="34290" marB="34290"/>
                </a:tc>
                <a:tc>
                  <a:txBody>
                    <a:bodyPr/>
                    <a:lstStyle/>
                    <a:p>
                      <a:pPr algn="ctr"/>
                      <a:r>
                        <a:rPr lang="en-US" sz="1650" dirty="0" smtClean="0"/>
                        <a:t>Límite de ingresos mensuales por persona*</a:t>
                      </a:r>
                      <a:endParaRPr lang="es-US" sz="1650" dirty="0"/>
                    </a:p>
                  </a:txBody>
                  <a:tcPr marL="68580" marR="68580" marT="34290" marB="34290"/>
                </a:tc>
                <a:tc>
                  <a:txBody>
                    <a:bodyPr/>
                    <a:lstStyle/>
                    <a:p>
                      <a:pPr algn="ctr"/>
                      <a:r>
                        <a:rPr lang="en-US" sz="1650" dirty="0" smtClean="0"/>
                        <a:t>Límite de ingresos mensuales por pareja casada*</a:t>
                      </a:r>
                      <a:endParaRPr lang="es-US" sz="1650" dirty="0"/>
                    </a:p>
                  </a:txBody>
                  <a:tcPr marL="68580" marR="68580" marT="34290" marB="34290"/>
                </a:tc>
                <a:tc>
                  <a:txBody>
                    <a:bodyPr/>
                    <a:lstStyle/>
                    <a:p>
                      <a:pPr algn="ctr"/>
                      <a:r>
                        <a:rPr lang="en-US" sz="1650" dirty="0" smtClean="0"/>
                        <a:t>Lo ayuda a pagar</a:t>
                      </a:r>
                      <a:endParaRPr lang="es-US" sz="1650" dirty="0"/>
                    </a:p>
                  </a:txBody>
                  <a:tcPr marL="68580" marR="68580" marT="34290" marB="34290"/>
                </a:tc>
              </a:tr>
              <a:tr h="1582642">
                <a:tc>
                  <a:txBody>
                    <a:bodyPr/>
                    <a:lstStyle/>
                    <a:p>
                      <a:r>
                        <a:rPr lang="en-US" sz="1650" b="1" dirty="0" smtClean="0"/>
                        <a:t>Beneficiario Calificado de Medicare (QMB en inglés)</a:t>
                      </a:r>
                      <a:endParaRPr lang="es-US" sz="1650" b="1" dirty="0"/>
                    </a:p>
                  </a:txBody>
                  <a:tcPr marL="68580" marR="68580" marT="34290" marB="34290"/>
                </a:tc>
                <a:tc>
                  <a:txBody>
                    <a:bodyPr/>
                    <a:lstStyle/>
                    <a:p>
                      <a:pPr algn="ctr"/>
                      <a:r>
                        <a:rPr lang="en-US" sz="1650" dirty="0" smtClean="0"/>
                        <a:t>$</a:t>
                      </a:r>
                      <a:r>
                        <a:rPr lang="en-US" sz="1650" kern="1200" dirty="0" smtClean="0">
                          <a:solidFill>
                            <a:schemeClr val="dk1"/>
                          </a:solidFill>
                          <a:effectLst/>
                          <a:latin typeface="+mn-lt"/>
                        </a:rPr>
                        <a:t>1,010 </a:t>
                      </a:r>
                      <a:endParaRPr lang="es-US" sz="1650" dirty="0"/>
                    </a:p>
                  </a:txBody>
                  <a:tcPr marL="68580" marR="68580" marT="34290" marB="34290"/>
                </a:tc>
                <a:tc>
                  <a:txBody>
                    <a:bodyPr/>
                    <a:lstStyle/>
                    <a:p>
                      <a:pPr algn="ctr"/>
                      <a:r>
                        <a:rPr lang="en-US" sz="1650" dirty="0" smtClean="0"/>
                        <a:t>$</a:t>
                      </a:r>
                      <a:r>
                        <a:rPr lang="en-US" sz="1650" kern="1200" dirty="0" smtClean="0">
                          <a:solidFill>
                            <a:schemeClr val="dk1"/>
                          </a:solidFill>
                          <a:effectLst/>
                          <a:latin typeface="+mn-lt"/>
                        </a:rPr>
                        <a:t>1,355 </a:t>
                      </a:r>
                      <a:endParaRPr lang="es-US" sz="1650" dirty="0"/>
                    </a:p>
                  </a:txBody>
                  <a:tcPr marL="68580" marR="68580" marT="34290" marB="34290"/>
                </a:tc>
                <a:tc>
                  <a:txBody>
                    <a:bodyPr/>
                    <a:lstStyle/>
                    <a:p>
                      <a:r>
                        <a:rPr lang="en-US" sz="1650" dirty="0" smtClean="0"/>
                        <a:t>Primas de la Parte A y Parte B y otros gastos compartidos (como deducibles, coseguro y copagos).</a:t>
                      </a:r>
                      <a:endParaRPr lang="es-US" sz="1650" dirty="0"/>
                    </a:p>
                  </a:txBody>
                  <a:tcPr marL="68580" marR="68580" marT="34290" marB="34290"/>
                </a:tc>
              </a:tr>
              <a:tr h="819923">
                <a:tc>
                  <a:txBody>
                    <a:bodyPr/>
                    <a:lstStyle/>
                    <a:p>
                      <a:r>
                        <a:rPr lang="en-US" sz="1650" b="1" dirty="0" smtClean="0"/>
                        <a:t>Beneficiarios Medicare de Bajo Ingreso (SLMB en inglés) específicos</a:t>
                      </a:r>
                      <a:endParaRPr lang="es-US" sz="1650" b="1" dirty="0"/>
                    </a:p>
                  </a:txBody>
                  <a:tcPr marL="68580" marR="68580" marT="34290" marB="34290"/>
                </a:tc>
                <a:tc>
                  <a:txBody>
                    <a:bodyPr/>
                    <a:lstStyle/>
                    <a:p>
                      <a:pPr algn="ctr"/>
                      <a:r>
                        <a:rPr lang="en-US" sz="1650" dirty="0" smtClean="0"/>
                        <a:t>$</a:t>
                      </a:r>
                      <a:r>
                        <a:rPr lang="en-US" sz="1650" kern="1200" dirty="0" smtClean="0">
                          <a:solidFill>
                            <a:schemeClr val="dk1"/>
                          </a:solidFill>
                          <a:effectLst/>
                          <a:latin typeface="+mn-lt"/>
                        </a:rPr>
                        <a:t>1,208 </a:t>
                      </a:r>
                      <a:endParaRPr lang="es-US" sz="1650" dirty="0"/>
                    </a:p>
                  </a:txBody>
                  <a:tcPr marL="68580" marR="68580" marT="34290" marB="34290"/>
                </a:tc>
                <a:tc>
                  <a:txBody>
                    <a:bodyPr/>
                    <a:lstStyle/>
                    <a:p>
                      <a:pPr algn="ctr"/>
                      <a:r>
                        <a:rPr lang="en-US" sz="1650" dirty="0" smtClean="0"/>
                        <a:t>$</a:t>
                      </a:r>
                      <a:r>
                        <a:rPr lang="en-US" sz="1650" kern="1200" dirty="0" smtClean="0">
                          <a:solidFill>
                            <a:schemeClr val="dk1"/>
                          </a:solidFill>
                          <a:effectLst/>
                          <a:latin typeface="+mn-lt"/>
                        </a:rPr>
                        <a:t>1,622 </a:t>
                      </a:r>
                      <a:endParaRPr lang="es-US" sz="1650" dirty="0"/>
                    </a:p>
                  </a:txBody>
                  <a:tcPr marL="68580" marR="68580" marT="34290" marB="34290"/>
                </a:tc>
                <a:tc>
                  <a:txBody>
                    <a:bodyPr/>
                    <a:lstStyle/>
                    <a:p>
                      <a:r>
                        <a:rPr lang="en-US" sz="1650" dirty="0" smtClean="0"/>
                        <a:t>Solo primas de la Parte B</a:t>
                      </a:r>
                      <a:endParaRPr lang="es-US" sz="1650" dirty="0"/>
                    </a:p>
                  </a:txBody>
                  <a:tcPr marL="68580" marR="68580" marT="34290" marB="34290"/>
                </a:tc>
              </a:tr>
              <a:tr h="565683">
                <a:tc>
                  <a:txBody>
                    <a:bodyPr/>
                    <a:lstStyle/>
                    <a:p>
                      <a:r>
                        <a:rPr lang="en-US" sz="1650" b="1" dirty="0" smtClean="0"/>
                        <a:t>Individuos Calificados (QI en inglés)</a:t>
                      </a:r>
                      <a:endParaRPr lang="es-US" sz="1650" b="1" dirty="0"/>
                    </a:p>
                  </a:txBody>
                  <a:tcPr marL="68580" marR="68580" marT="34290" marB="34290"/>
                </a:tc>
                <a:tc>
                  <a:txBody>
                    <a:bodyPr/>
                    <a:lstStyle/>
                    <a:p>
                      <a:pPr algn="ctr"/>
                      <a:r>
                        <a:rPr lang="en-US" sz="1650" dirty="0" smtClean="0"/>
                        <a:t>$</a:t>
                      </a:r>
                      <a:r>
                        <a:rPr lang="en-US" sz="1650" kern="1200" dirty="0" smtClean="0">
                          <a:solidFill>
                            <a:schemeClr val="dk1"/>
                          </a:solidFill>
                          <a:effectLst/>
                          <a:latin typeface="+mn-lt"/>
                        </a:rPr>
                        <a:t>1,357 </a:t>
                      </a:r>
                      <a:endParaRPr lang="es-US" sz="1650" dirty="0"/>
                    </a:p>
                  </a:txBody>
                  <a:tcPr marL="68580" marR="68580" marT="34290" marB="34290"/>
                </a:tc>
                <a:tc>
                  <a:txBody>
                    <a:bodyPr/>
                    <a:lstStyle/>
                    <a:p>
                      <a:pPr algn="ctr"/>
                      <a:r>
                        <a:rPr lang="en-US" sz="1650" dirty="0" smtClean="0"/>
                        <a:t>$</a:t>
                      </a:r>
                      <a:r>
                        <a:rPr lang="en-US" sz="1650" kern="1200" dirty="0" smtClean="0">
                          <a:solidFill>
                            <a:schemeClr val="dk1"/>
                          </a:solidFill>
                          <a:effectLst/>
                          <a:latin typeface="+mn-lt"/>
                        </a:rPr>
                        <a:t>1,823 </a:t>
                      </a:r>
                      <a:endParaRPr lang="es-US" sz="1650" dirty="0"/>
                    </a:p>
                  </a:txBody>
                  <a:tcPr marL="68580" marR="68580" marT="34290" marB="34290"/>
                </a:tc>
                <a:tc>
                  <a:txBody>
                    <a:bodyPr/>
                    <a:lstStyle/>
                    <a:p>
                      <a:r>
                        <a:rPr lang="en-US" sz="1650" dirty="0" smtClean="0"/>
                        <a:t>Solo primas de la Parte B</a:t>
                      </a:r>
                      <a:endParaRPr lang="es-US" sz="1650" dirty="0"/>
                    </a:p>
                  </a:txBody>
                  <a:tcPr marL="68580" marR="68580" marT="34290" marB="34290"/>
                </a:tc>
              </a:tr>
              <a:tr h="819923">
                <a:tc>
                  <a:txBody>
                    <a:bodyPr/>
                    <a:lstStyle/>
                    <a:p>
                      <a:r>
                        <a:rPr lang="en-US" sz="1650" b="1" dirty="0" smtClean="0"/>
                        <a:t>Individuos Incapacitados y Empleados Calificados (QDWI en inglés)</a:t>
                      </a:r>
                      <a:endParaRPr lang="es-US" sz="1650" b="1" dirty="0"/>
                    </a:p>
                  </a:txBody>
                  <a:tcPr marL="68580" marR="68580" marT="34290" marB="34290"/>
                </a:tc>
                <a:tc>
                  <a:txBody>
                    <a:bodyPr/>
                    <a:lstStyle/>
                    <a:p>
                      <a:pPr marL="0" algn="ctr" defTabSz="914400" rtl="0" eaLnBrk="1" latinLnBrk="0" hangingPunct="1"/>
                      <a:r>
                        <a:rPr lang="en-US" sz="1650" dirty="0" smtClean="0"/>
                        <a:t>$</a:t>
                      </a:r>
                      <a:r>
                        <a:rPr lang="en-US" sz="1650" kern="1200" dirty="0" smtClean="0">
                          <a:solidFill>
                            <a:schemeClr val="dk1"/>
                          </a:solidFill>
                          <a:effectLst/>
                          <a:latin typeface="+mn-lt"/>
                        </a:rPr>
                        <a:t>4,045</a:t>
                      </a:r>
                      <a:endParaRPr lang="es-US" sz="1650" kern="1200" dirty="0">
                        <a:solidFill>
                          <a:schemeClr val="dk1"/>
                        </a:solidFill>
                        <a:effectLst/>
                        <a:latin typeface="+mn-lt"/>
                        <a:ea typeface="+mn-ea"/>
                        <a:cs typeface="+mn-cs"/>
                      </a:endParaRPr>
                    </a:p>
                  </a:txBody>
                  <a:tcPr marL="68580" marR="68580" marT="34290" marB="34290"/>
                </a:tc>
                <a:tc>
                  <a:txBody>
                    <a:bodyPr/>
                    <a:lstStyle/>
                    <a:p>
                      <a:pPr algn="ctr"/>
                      <a:r>
                        <a:rPr lang="en-US" sz="1650" dirty="0" smtClean="0"/>
                        <a:t>$</a:t>
                      </a:r>
                      <a:r>
                        <a:rPr lang="en-US" sz="1650" kern="1200" dirty="0" smtClean="0">
                          <a:solidFill>
                            <a:schemeClr val="dk1"/>
                          </a:solidFill>
                          <a:effectLst/>
                          <a:latin typeface="+mn-lt"/>
                        </a:rPr>
                        <a:t>5,425 </a:t>
                      </a:r>
                      <a:endParaRPr lang="es-US" sz="1650" dirty="0"/>
                    </a:p>
                  </a:txBody>
                  <a:tcPr marL="68580" marR="68580" marT="34290" marB="34290"/>
                </a:tc>
                <a:tc>
                  <a:txBody>
                    <a:bodyPr/>
                    <a:lstStyle/>
                    <a:p>
                      <a:r>
                        <a:rPr lang="en-US" sz="1650" dirty="0" smtClean="0"/>
                        <a:t>Solo primas de la Parte A</a:t>
                      </a:r>
                      <a:endParaRPr lang="es-US" sz="1650" dirty="0"/>
                    </a:p>
                  </a:txBody>
                  <a:tcPr marL="68580" marR="68580" marT="34290" marB="34290"/>
                </a:tc>
              </a:tr>
            </a:tbl>
          </a:graphicData>
        </a:graphic>
      </p:graphicFrame>
      <p:sp>
        <p:nvSpPr>
          <p:cNvPr id="3" name="TextBox 2"/>
          <p:cNvSpPr txBox="1"/>
          <p:nvPr/>
        </p:nvSpPr>
        <p:spPr>
          <a:xfrm>
            <a:off x="3028950" y="6056269"/>
            <a:ext cx="3829050" cy="300082"/>
          </a:xfrm>
          <a:prstGeom prst="rect">
            <a:avLst/>
          </a:prstGeom>
          <a:noFill/>
        </p:spPr>
        <p:txBody>
          <a:bodyPr wrap="square" rtlCol="0">
            <a:spAutoFit/>
          </a:bodyPr>
          <a:lstStyle/>
          <a:p>
            <a:r>
              <a:rPr lang="en-US" sz="1350" dirty="0">
                <a:solidFill>
                  <a:prstClr val="black"/>
                </a:solidFill>
              </a:rPr>
              <a:t>*Visite el sitio web de su MSP</a:t>
            </a:r>
          </a:p>
        </p:txBody>
      </p:sp>
    </p:spTree>
    <p:extLst>
      <p:ext uri="{BB962C8B-B14F-4D97-AF65-F5344CB8AC3E}">
        <p14:creationId xmlns:p14="http://schemas.microsoft.com/office/powerpoint/2010/main" val="2078787364"/>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Sitios web útiles</a:t>
            </a:r>
            <a:endParaRPr lang="es-US" dirty="0"/>
          </a:p>
        </p:txBody>
      </p:sp>
      <p:sp>
        <p:nvSpPr>
          <p:cNvPr id="3" name="Content Placeholder 2"/>
          <p:cNvSpPr>
            <a:spLocks noGrp="1"/>
          </p:cNvSpPr>
          <p:nvPr>
            <p:ph idx="1"/>
          </p:nvPr>
        </p:nvSpPr>
        <p:spPr>
          <a:xfrm>
            <a:off x="445168" y="1171074"/>
            <a:ext cx="8422106" cy="5005889"/>
          </a:xfrm>
        </p:spPr>
        <p:txBody>
          <a:bodyPr/>
          <a:lstStyle/>
          <a:p>
            <a:r>
              <a:rPr sz="2600" dirty="0" smtClean="0"/>
              <a:t>Medicare: </a:t>
            </a:r>
            <a:r>
              <a:rPr lang="en-US" sz="2600" dirty="0" smtClean="0">
                <a:hlinkClick r:id="rId3"/>
              </a:rPr>
              <a:t>Medicare.gov</a:t>
            </a:r>
            <a:endParaRPr lang="es-US" sz="2600" dirty="0" smtClean="0"/>
          </a:p>
          <a:p>
            <a:r>
              <a:rPr sz="2600" dirty="0" smtClean="0"/>
              <a:t>Medicaid: </a:t>
            </a:r>
            <a:r>
              <a:rPr lang="en-US" sz="2600" dirty="0" smtClean="0">
                <a:hlinkClick r:id="rId4"/>
              </a:rPr>
              <a:t>Medicaid.gov</a:t>
            </a:r>
            <a:endParaRPr lang="es-US" sz="2600" dirty="0" smtClean="0"/>
          </a:p>
          <a:p>
            <a:r>
              <a:rPr sz="2600" dirty="0" smtClean="0"/>
              <a:t>Seguro Social: </a:t>
            </a:r>
            <a:r>
              <a:rPr lang="en-US" sz="2600" dirty="0" smtClean="0">
                <a:hlinkClick r:id="rId5"/>
              </a:rPr>
              <a:t>socialsecurity.gov</a:t>
            </a:r>
            <a:endParaRPr lang="es-US" sz="2600" dirty="0" smtClean="0"/>
          </a:p>
          <a:p>
            <a:r>
              <a:rPr sz="2600" dirty="0" smtClean="0"/>
              <a:t>Mercado de Seguros Médicos: </a:t>
            </a:r>
            <a:r>
              <a:rPr lang="en-US" sz="2600" dirty="0" smtClean="0">
                <a:hlinkClick r:id="rId6"/>
              </a:rPr>
              <a:t>CuidadoDeSalud.gov</a:t>
            </a:r>
            <a:endParaRPr lang="es-US" sz="2600" dirty="0" smtClean="0"/>
          </a:p>
          <a:p>
            <a:r>
              <a:rPr sz="2600" dirty="0" smtClean="0"/>
              <a:t>CHIP: </a:t>
            </a:r>
            <a:r>
              <a:rPr lang="en-US" sz="2600" dirty="0" smtClean="0">
                <a:hlinkClick r:id="rId7"/>
              </a:rPr>
              <a:t>InsureKidsNow.gov</a:t>
            </a:r>
            <a:endParaRPr lang="es-US" sz="2600" dirty="0" smtClean="0"/>
          </a:p>
          <a:p>
            <a:r>
              <a:rPr sz="2600" dirty="0" smtClean="0"/>
              <a:t>Programa de Capacitación Nacional de CMS: </a:t>
            </a:r>
            <a:r>
              <a:rPr lang="en-US" sz="2600" dirty="0" smtClean="0">
                <a:hlinkClick r:id="rId8"/>
              </a:rPr>
              <a:t>CMS.gov/Outreach-and-Education/Training/ CMSNationalTrainingProgram/index.html</a:t>
            </a:r>
            <a:endParaRPr lang="es-US" sz="2600" dirty="0" smtClean="0"/>
          </a:p>
          <a:p>
            <a:pPr marL="292100" lvl="1" indent="-292100">
              <a:buFont typeface="Wingdings" panose="05000000000000000000" pitchFamily="2" charset="2"/>
              <a:buChar char="§"/>
            </a:pPr>
            <a:r>
              <a:rPr lang="en-US" sz="2600" dirty="0"/>
              <a:t>Programa de Asistencia Estatal para Seguros de Salud: </a:t>
            </a:r>
            <a:r>
              <a:rPr lang="en-US" sz="2600" dirty="0" smtClean="0">
                <a:hlinkClick r:id="rId9"/>
              </a:rPr>
              <a:t>Medicare.gov/contacts/</a:t>
            </a:r>
            <a:endParaRPr lang="es-US" sz="2600" dirty="0" smtClean="0"/>
          </a:p>
          <a:p>
            <a:endParaRPr lang="es-US" dirty="0" smtClean="0"/>
          </a:p>
          <a:p>
            <a:endParaRPr lang="es-US" dirty="0" smtClean="0"/>
          </a:p>
          <a:p>
            <a:pPr lvl="1"/>
            <a:endParaRPr lang="es-US" dirty="0" smtClean="0"/>
          </a:p>
          <a:p>
            <a:endParaRPr lang="es-US" dirty="0" smtClean="0"/>
          </a:p>
        </p:txBody>
      </p:sp>
      <p:sp>
        <p:nvSpPr>
          <p:cNvPr id="7" name="Date Placeholder 6"/>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299329287"/>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Puntos clave que debe recordar</a:t>
            </a:r>
            <a:endParaRPr lang="es-US" dirty="0"/>
          </a:p>
        </p:txBody>
      </p:sp>
      <p:sp>
        <p:nvSpPr>
          <p:cNvPr id="3" name="Content Placeholder 2"/>
          <p:cNvSpPr>
            <a:spLocks noGrp="1"/>
          </p:cNvSpPr>
          <p:nvPr>
            <p:ph idx="1"/>
          </p:nvPr>
        </p:nvSpPr>
        <p:spPr/>
        <p:txBody>
          <a:bodyPr/>
          <a:lstStyle/>
          <a:p>
            <a:r>
              <a:rPr sz="3000" dirty="0" smtClean="0"/>
              <a:t>Medicare es un programa de seguro médico.</a:t>
            </a:r>
          </a:p>
          <a:p>
            <a:r>
              <a:rPr sz="3000" dirty="0" smtClean="0"/>
              <a:t>No cubre todos sus costos médicos.</a:t>
            </a:r>
          </a:p>
          <a:p>
            <a:r>
              <a:rPr sz="3000" dirty="0" smtClean="0"/>
              <a:t>Tiene opciones sobre cómo obtener cobertura.</a:t>
            </a:r>
          </a:p>
          <a:p>
            <a:r>
              <a:rPr sz="3000" dirty="0" smtClean="0"/>
              <a:t>Existen programas para las personas con ingresos y recursos limitados.</a:t>
            </a:r>
          </a:p>
          <a:p>
            <a:r>
              <a:rPr sz="3000" dirty="0" smtClean="0"/>
              <a:t>Las decisiones afectan el tipo de cobertura que recibe.</a:t>
            </a:r>
          </a:p>
          <a:p>
            <a:r>
              <a:rPr sz="3000" dirty="0" smtClean="0"/>
              <a:t>Ciertas decisiones son urgentes.</a:t>
            </a:r>
          </a:p>
          <a:p>
            <a:r>
              <a:rPr sz="3000" dirty="0" smtClean="0"/>
              <a:t>Puede obtener ayuda si la necesita.</a:t>
            </a:r>
            <a:endParaRPr lang="es-US" sz="3000" dirty="0"/>
          </a:p>
        </p:txBody>
      </p:sp>
      <p:sp>
        <p:nvSpPr>
          <p:cNvPr id="6" name="Date Placeholder 5"/>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Tree>
    <p:extLst>
      <p:ext uri="{BB962C8B-B14F-4D97-AF65-F5344CB8AC3E}">
        <p14:creationId xmlns:p14="http://schemas.microsoft.com/office/powerpoint/2010/main" val="247686679"/>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sz="3500" dirty="0" smtClean="0"/>
              <a:t>Esta capacitación está suministrada por el</a:t>
            </a:r>
            <a:endParaRPr lang="es-US" sz="3500" dirty="0"/>
          </a:p>
        </p:txBody>
      </p:sp>
      <p:sp>
        <p:nvSpPr>
          <p:cNvPr id="9" name="Content Placeholder 2"/>
          <p:cNvSpPr txBox="1">
            <a:spLocks/>
          </p:cNvSpPr>
          <p:nvPr/>
        </p:nvSpPr>
        <p:spPr>
          <a:xfrm>
            <a:off x="381000" y="1234440"/>
            <a:ext cx="8414084" cy="508635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600"/>
              </a:spcBef>
              <a:buNone/>
            </a:pPr>
            <a:r>
              <a:rPr dirty="0" smtClean="0"/>
              <a:t>Programa de Capacitación Nacional de CMS (NTP)</a:t>
            </a:r>
          </a:p>
          <a:p>
            <a:pPr marL="0" indent="0" algn="ctr">
              <a:spcBef>
                <a:spcPts val="600"/>
              </a:spcBef>
              <a:buNone/>
            </a:pPr>
            <a:endParaRPr lang="es-US" sz="1000" dirty="0"/>
          </a:p>
          <a:p>
            <a:pPr marL="0" indent="0" algn="ctr">
              <a:spcBef>
                <a:spcPts val="600"/>
              </a:spcBef>
              <a:buNone/>
            </a:pPr>
            <a:r>
              <a:rPr dirty="0" smtClean="0"/>
              <a:t>Si desea formular preguntas sobre productos de capacitación, envíe un correo electrónico a </a:t>
            </a:r>
            <a:r>
              <a:rPr lang="en-US" dirty="0">
                <a:hlinkClick r:id="rId3"/>
              </a:rPr>
              <a:t>training@cms.hhs.gov</a:t>
            </a:r>
            <a:r>
              <a:rPr dirty="0" smtClean="0"/>
              <a:t>.</a:t>
            </a:r>
          </a:p>
          <a:p>
            <a:pPr marL="0" indent="0" algn="ctr">
              <a:spcBef>
                <a:spcPts val="600"/>
              </a:spcBef>
              <a:buNone/>
            </a:pPr>
            <a:endParaRPr lang="es-US" sz="1000" dirty="0"/>
          </a:p>
          <a:p>
            <a:pPr marL="0" indent="0" algn="ctr">
              <a:spcBef>
                <a:spcPts val="600"/>
              </a:spcBef>
              <a:buNone/>
            </a:pPr>
            <a:r>
              <a:rPr dirty="0" smtClean="0"/>
              <a:t>Para ver todos los materiales de capacitación disponibles de NTP, </a:t>
            </a:r>
          </a:p>
          <a:p>
            <a:pPr marL="0" indent="0" algn="ctr">
              <a:spcBef>
                <a:spcPts val="600"/>
              </a:spcBef>
              <a:buNone/>
            </a:pPr>
            <a:r>
              <a:rPr dirty="0" smtClean="0"/>
              <a:t>o para suscribirse a nuestra lista por correo electrónico, visite</a:t>
            </a:r>
          </a:p>
          <a:p>
            <a:pPr marL="0" indent="0" algn="ctr">
              <a:spcBef>
                <a:spcPts val="600"/>
              </a:spcBef>
              <a:buNone/>
            </a:pPr>
            <a:r>
              <a:rPr lang="en-US" u="sng" dirty="0" smtClean="0">
                <a:hlinkClick r:id="rId4"/>
              </a:rPr>
              <a:t>CMS.gov/outreach-and-education/training/CMSNationalTrainingProgram</a:t>
            </a:r>
            <a:r>
              <a:rPr dirty="0" smtClean="0"/>
              <a:t>.</a:t>
            </a:r>
            <a:endParaRPr lang="es-US" dirty="0" smtClean="0"/>
          </a:p>
          <a:p>
            <a:pPr marL="0" indent="0">
              <a:buNone/>
            </a:pPr>
            <a:endParaRPr lang="es-US" dirty="0"/>
          </a:p>
        </p:txBody>
      </p:sp>
    </p:spTree>
    <p:extLst>
      <p:ext uri="{BB962C8B-B14F-4D97-AF65-F5344CB8AC3E}">
        <p14:creationId xmlns:p14="http://schemas.microsoft.com/office/powerpoint/2010/main" val="1728241067"/>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3" descr="Descripción de la tarjeta Medicare" title="Tarjeta Medicare"/>
          <p:cNvSpPr>
            <a:spLocks noGrp="1" noChangeArrowheads="1"/>
          </p:cNvSpPr>
          <p:nvPr>
            <p:ph type="title"/>
          </p:nvPr>
        </p:nvSpPr>
        <p:spPr/>
        <p:txBody>
          <a:bodyPr/>
          <a:lstStyle/>
          <a:p>
            <a:r>
              <a:rPr dirty="0" smtClean="0"/>
              <a:t>Tarjeta Medicare</a:t>
            </a:r>
          </a:p>
        </p:txBody>
      </p:sp>
      <p:sp>
        <p:nvSpPr>
          <p:cNvPr id="8" name="Content Placeholder 7" descr="Consérvela y acepte la Parte A y la Parte B&#10;Devuélvala para rechazar la Parte B&#10;Siga las instrucciones en el dorso de la tarjeta&#10;" title="Descripción de la tarjeta Medicare"/>
          <p:cNvSpPr>
            <a:spLocks noGrp="1"/>
          </p:cNvSpPr>
          <p:nvPr>
            <p:ph idx="1"/>
          </p:nvPr>
        </p:nvSpPr>
        <p:spPr>
          <a:xfrm>
            <a:off x="628650" y="1171074"/>
            <a:ext cx="8058150" cy="5005889"/>
          </a:xfrm>
        </p:spPr>
        <p:txBody>
          <a:bodyPr/>
          <a:lstStyle/>
          <a:p>
            <a:r>
              <a:rPr dirty="0" smtClean="0"/>
              <a:t>Consérvela y acepte Medicare Parte A y Parte B</a:t>
            </a:r>
          </a:p>
          <a:p>
            <a:r>
              <a:rPr dirty="0" smtClean="0"/>
              <a:t>Devuélvala para rechazar la Parte B.</a:t>
            </a:r>
          </a:p>
          <a:p>
            <a:pPr marL="520700" lvl="1" indent="-225425"/>
            <a:r>
              <a:rPr dirty="0" smtClean="0"/>
              <a:t>Siga las instrucciones en el dorso de la tarjeta.</a:t>
            </a:r>
            <a:endParaRPr lang="es-US" dirty="0"/>
          </a:p>
        </p:txBody>
      </p:sp>
      <p:sp>
        <p:nvSpPr>
          <p:cNvPr id="13" name="TextBox 12" descr="Frente" title="Frente"/>
          <p:cNvSpPr txBox="1"/>
          <p:nvPr/>
        </p:nvSpPr>
        <p:spPr>
          <a:xfrm>
            <a:off x="2303022" y="3447827"/>
            <a:ext cx="1152049" cy="300082"/>
          </a:xfrm>
          <a:prstGeom prst="rect">
            <a:avLst/>
          </a:prstGeom>
          <a:solidFill>
            <a:schemeClr val="accent1">
              <a:lumMod val="75000"/>
            </a:schemeClr>
          </a:solidFill>
        </p:spPr>
        <p:txBody>
          <a:bodyPr wrap="square" rtlCol="0">
            <a:spAutoFit/>
          </a:bodyPr>
          <a:lstStyle/>
          <a:p>
            <a:pPr algn="ctr"/>
            <a:r>
              <a:rPr lang="en-US" sz="1350" b="1" dirty="0">
                <a:solidFill>
                  <a:prstClr val="white"/>
                </a:solidFill>
              </a:rPr>
              <a:t>Frente</a:t>
            </a:r>
          </a:p>
        </p:txBody>
      </p:sp>
      <p:pic>
        <p:nvPicPr>
          <p:cNvPr id="1026" name="Picture 3" descr="Imagen que muestra el frente de una tarjeta Medicare" title="Imagen que muestra el frente de una tarjeta Medica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3717" y="3762033"/>
            <a:ext cx="2970657" cy="2131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descr="Dorso" title="Dorso"/>
          <p:cNvSpPr txBox="1"/>
          <p:nvPr/>
        </p:nvSpPr>
        <p:spPr>
          <a:xfrm>
            <a:off x="5543551" y="3461951"/>
            <a:ext cx="1152049" cy="300082"/>
          </a:xfrm>
          <a:prstGeom prst="rect">
            <a:avLst/>
          </a:prstGeom>
          <a:solidFill>
            <a:schemeClr val="accent1">
              <a:lumMod val="75000"/>
            </a:schemeClr>
          </a:solidFill>
        </p:spPr>
        <p:txBody>
          <a:bodyPr wrap="square" rtlCol="0">
            <a:spAutoFit/>
          </a:bodyPr>
          <a:lstStyle/>
          <a:p>
            <a:pPr algn="ctr"/>
            <a:r>
              <a:rPr lang="en-US" sz="1350" b="1" dirty="0">
                <a:solidFill>
                  <a:prstClr val="white"/>
                </a:solidFill>
              </a:rPr>
              <a:t>Dorso</a:t>
            </a:r>
          </a:p>
        </p:txBody>
      </p:sp>
      <p:pic>
        <p:nvPicPr>
          <p:cNvPr id="3" name="Picture 2" descr="La imagen muestra el dorso de una tarjeta Medicare" title="Imagen que muestra el dorso de una tarjeta Medicar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58753" y="3857747"/>
            <a:ext cx="2982372" cy="1938254"/>
          </a:xfrm>
          <a:prstGeom prst="rect">
            <a:avLst/>
          </a:prstGeom>
          <a:ln>
            <a:solidFill>
              <a:schemeClr val="tx1"/>
            </a:solidFill>
          </a:ln>
        </p:spPr>
      </p:pic>
      <p:sp>
        <p:nvSpPr>
          <p:cNvPr id="7" name="Date Placeholder 6"/>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Tree>
    <p:custDataLst>
      <p:tags r:id="rId1"/>
    </p:custDataLst>
    <p:extLst>
      <p:ext uri="{BB962C8B-B14F-4D97-AF65-F5344CB8AC3E}">
        <p14:creationId xmlns:p14="http://schemas.microsoft.com/office/powerpoint/2010/main" val="303426677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Qué hacer cuando la inscripción no es automática</a:t>
            </a:r>
            <a:endParaRPr lang="es-US" dirty="0"/>
          </a:p>
        </p:txBody>
      </p:sp>
      <p:sp>
        <p:nvSpPr>
          <p:cNvPr id="3" name="Content Placeholder 2"/>
          <p:cNvSpPr>
            <a:spLocks noGrp="1"/>
          </p:cNvSpPr>
          <p:nvPr>
            <p:ph idx="1"/>
          </p:nvPr>
        </p:nvSpPr>
        <p:spPr>
          <a:xfrm>
            <a:off x="628650" y="1171074"/>
            <a:ext cx="8352064" cy="5005889"/>
          </a:xfrm>
        </p:spPr>
        <p:txBody>
          <a:bodyPr/>
          <a:lstStyle/>
          <a:p>
            <a:r>
              <a:rPr sz="3000" dirty="0" smtClean="0"/>
              <a:t>Si no se inscribe automáticamente</a:t>
            </a:r>
          </a:p>
          <a:p>
            <a:pPr lvl="1"/>
            <a:r>
              <a:rPr dirty="0" smtClean="0"/>
              <a:t>Deberá inscribirse con el Seguro Social</a:t>
            </a:r>
          </a:p>
          <a:p>
            <a:pPr marL="742950" lvl="2" indent="-273050"/>
            <a:r>
              <a:rPr sz="2600" dirty="0" smtClean="0"/>
              <a:t>Visite </a:t>
            </a:r>
            <a:r>
              <a:rPr lang="en-US" sz="2600" u="sng" dirty="0" smtClean="0">
                <a:hlinkClick r:id="rId3"/>
              </a:rPr>
              <a:t>SSA.gov</a:t>
            </a:r>
            <a:r>
              <a:rPr sz="2600" dirty="0" smtClean="0"/>
              <a:t>, o</a:t>
            </a:r>
          </a:p>
          <a:p>
            <a:pPr marL="742950" lvl="2" indent="-273050"/>
            <a:r>
              <a:rPr sz="2600" dirty="0" smtClean="0"/>
              <a:t>llame al 1-800-772-1213; o</a:t>
            </a:r>
          </a:p>
          <a:p>
            <a:pPr marL="742950" lvl="2" indent="-273050"/>
            <a:r>
              <a:rPr sz="2600" dirty="0" smtClean="0"/>
              <a:t>visite su oficina local.</a:t>
            </a:r>
          </a:p>
          <a:p>
            <a:pPr lvl="1"/>
            <a:r>
              <a:rPr sz="3000" dirty="0" smtClean="0"/>
              <a:t>Si es jubilado ferroviario, inscríbase con la Junta de Retiro Ferroviario (RRB).</a:t>
            </a:r>
          </a:p>
          <a:p>
            <a:pPr marL="742950" lvl="2" indent="-273050"/>
            <a:r>
              <a:rPr sz="2600" dirty="0" smtClean="0"/>
              <a:t>Llame a la oficina local de la RRB o al 1-877-772-5772</a:t>
            </a:r>
          </a:p>
          <a:p>
            <a:r>
              <a:rPr sz="3000" dirty="0" smtClean="0"/>
              <a:t>Inicie la solicitud 3 meses antes cumplir 65 años.</a:t>
            </a:r>
          </a:p>
          <a:p>
            <a:pPr lvl="1"/>
            <a:r>
              <a:rPr sz="2600" dirty="0" smtClean="0"/>
              <a:t>No tiene que estar jubilado para obtener Medicare</a:t>
            </a:r>
          </a:p>
          <a:p>
            <a:pPr lvl="1"/>
            <a:endParaRPr lang="es-US" dirty="0" smtClean="0"/>
          </a:p>
          <a:p>
            <a:pPr lvl="1"/>
            <a:endParaRPr lang="es-US" dirty="0"/>
          </a:p>
        </p:txBody>
      </p:sp>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p>
          <a:p>
            <a:endParaRPr lang="es-US" dirty="0"/>
          </a:p>
        </p:txBody>
      </p:sp>
    </p:spTree>
    <p:extLst>
      <p:ext uri="{BB962C8B-B14F-4D97-AF65-F5344CB8AC3E}">
        <p14:creationId xmlns:p14="http://schemas.microsoft.com/office/powerpoint/2010/main" val="745020467"/>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La diapositiva describe el período de siete meses para el período de inscripción inicial de Medicare. " title="Cuándo debe inscribirse a Medicare"/>
          <p:cNvSpPr>
            <a:spLocks noGrp="1"/>
          </p:cNvSpPr>
          <p:nvPr>
            <p:ph type="title"/>
          </p:nvPr>
        </p:nvSpPr>
        <p:spPr/>
        <p:txBody>
          <a:bodyPr/>
          <a:lstStyle/>
          <a:p>
            <a:r>
              <a:rPr dirty="0" smtClean="0"/>
              <a:t>Cuándo debe inscribirse a Medicare</a:t>
            </a:r>
            <a:endParaRPr lang="es-US" dirty="0"/>
          </a:p>
        </p:txBody>
      </p:sp>
      <p:sp>
        <p:nvSpPr>
          <p:cNvPr id="3" name="Content Placeholder 2" descr="Puede inscribirse por primera vez durante su período de inscripción inicial (IEP, en inglés), que dura 7 meses&#10;Puede inscribirse gratis en la Parte A en cualquier momento después de que comience el IEP&#10;Solo puede inscribirse en la Parte B (y por una prima a la Parte A) durante el IEP y otros períodos limitados&#10;Si no se inscribe durante el IEP puede recibir una multa de por vida&#10;&#10;" title="Cuándo debe inscribirse a Medicare"/>
          <p:cNvSpPr>
            <a:spLocks noGrp="1"/>
          </p:cNvSpPr>
          <p:nvPr>
            <p:ph idx="1"/>
          </p:nvPr>
        </p:nvSpPr>
        <p:spPr>
          <a:xfrm>
            <a:off x="208546" y="994611"/>
            <a:ext cx="8935453" cy="5393823"/>
          </a:xfrm>
        </p:spPr>
        <p:txBody>
          <a:bodyPr/>
          <a:lstStyle/>
          <a:p>
            <a:r>
              <a:rPr lang="en-US" sz="2700" dirty="0" smtClean="0"/>
              <a:t>Puede inscribirse por primera vez durante su período de inscripción inicial (IEP, en inglés), que dura 7 meses.</a:t>
            </a:r>
          </a:p>
          <a:p>
            <a:endParaRPr lang="es-US" sz="3000" dirty="0" smtClean="0"/>
          </a:p>
          <a:p>
            <a:endParaRPr lang="es-US" sz="3000" dirty="0"/>
          </a:p>
          <a:p>
            <a:endParaRPr lang="es-US" sz="3000" dirty="0" smtClean="0"/>
          </a:p>
          <a:p>
            <a:endParaRPr lang="es-US" sz="500" dirty="0" smtClean="0"/>
          </a:p>
          <a:p>
            <a:endParaRPr lang="es-US" sz="500" dirty="0"/>
          </a:p>
          <a:p>
            <a:endParaRPr lang="es-US" sz="500" dirty="0" smtClean="0"/>
          </a:p>
          <a:p>
            <a:r>
              <a:rPr lang="en-US" sz="2700" dirty="0" smtClean="0"/>
              <a:t>Puede inscribirse gratis en la Parte A en cualquier momento después de que comience el IEP.</a:t>
            </a:r>
          </a:p>
          <a:p>
            <a:r>
              <a:rPr lang="en-US" sz="2700" dirty="0" smtClean="0"/>
              <a:t>Solo puede inscribirse en la Parte B (y por una prima a la Parte A) durante el IEP y otros períodos limitados.</a:t>
            </a:r>
          </a:p>
          <a:p>
            <a:r>
              <a:rPr lang="en-US" sz="2700" dirty="0" smtClean="0"/>
              <a:t>Si no se inscribe durante el IEP puede recibir una multa de por vida.</a:t>
            </a:r>
          </a:p>
          <a:p>
            <a:endParaRPr lang="es-US" sz="2800" dirty="0"/>
          </a:p>
        </p:txBody>
      </p:sp>
      <p:pic>
        <p:nvPicPr>
          <p:cNvPr id="12" name="Picture 11" descr="La imagen describe el período de siete meses para el período de inscripción inicial de Medicare. Incluye los tres meses antes del mes en el que cumple 65 años El mes en el que cumple 65 años y los tres meses después del mes en el que cumpla 65 años." title="Imagen del marco de tiempo de siete meses del Período de Inscripción Inicial de Medicare."/>
          <p:cNvPicPr>
            <a:picLocks noChangeAspect="1"/>
          </p:cNvPicPr>
          <p:nvPr/>
        </p:nvPicPr>
        <p:blipFill rotWithShape="1">
          <a:blip r:embed="rId3">
            <a:extLst>
              <a:ext uri="{28A0092B-C50C-407E-A947-70E740481C1C}">
                <a14:useLocalDpi xmlns:a14="http://schemas.microsoft.com/office/drawing/2010/main" val="0"/>
              </a:ext>
            </a:extLst>
          </a:blip>
          <a:srcRect l="16238" t="28006" r="18911" b="43579"/>
          <a:stretch/>
        </p:blipFill>
        <p:spPr>
          <a:xfrm>
            <a:off x="296740" y="1892170"/>
            <a:ext cx="8218610" cy="1957418"/>
          </a:xfrm>
          <a:prstGeom prst="rect">
            <a:avLst/>
          </a:prstGeom>
        </p:spPr>
      </p:pic>
      <p:sp>
        <p:nvSpPr>
          <p:cNvPr id="14" name="Date Placeholder 13"/>
          <p:cNvSpPr>
            <a:spLocks noGrp="1"/>
          </p:cNvSpPr>
          <p:nvPr>
            <p:ph type="dt" sz="half" idx="10"/>
          </p:nvPr>
        </p:nvSpPr>
        <p:spPr>
          <a:xfrm>
            <a:off x="612608" y="6388435"/>
            <a:ext cx="2057400" cy="365125"/>
          </a:xfrm>
        </p:spPr>
        <p:txBody>
          <a:bodyPr/>
          <a:lstStyle/>
          <a:p>
            <a:r>
              <a:rPr dirty="0" smtClean="0"/>
              <a:t>Mayo de 2016</a:t>
            </a:r>
            <a:endParaRPr lang="es-US" dirty="0"/>
          </a:p>
        </p:txBody>
      </p:sp>
      <p:sp>
        <p:nvSpPr>
          <p:cNvPr id="15" name="Footer Placeholder 14"/>
          <p:cNvSpPr>
            <a:spLocks noGrp="1"/>
          </p:cNvSpPr>
          <p:nvPr>
            <p:ph type="ftr" sz="quarter" idx="11"/>
          </p:nvPr>
        </p:nvSpPr>
        <p:spPr>
          <a:xfrm>
            <a:off x="3028950" y="6388435"/>
            <a:ext cx="3086100" cy="365125"/>
          </a:xfrm>
        </p:spPr>
        <p:txBody>
          <a:bodyPr/>
          <a:lstStyle/>
          <a:p>
            <a:r>
              <a:rPr dirty="0" smtClean="0"/>
              <a:t>Introducción a Medicare</a:t>
            </a:r>
          </a:p>
        </p:txBody>
      </p:sp>
    </p:spTree>
    <p:extLst>
      <p:ext uri="{BB962C8B-B14F-4D97-AF65-F5344CB8AC3E}">
        <p14:creationId xmlns:p14="http://schemas.microsoft.com/office/powerpoint/2010/main" val="2498586982"/>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WASPOLLED" val="DCF521FB19A64123904168AF5C081A78"/>
  <p:tag name="TPVERSION" val="5"/>
  <p:tag name="TPFULLVERSION" val="5.3.2.24"/>
  <p:tag name="PPTVERSION" val="14"/>
  <p:tag name="TPOS" val="2"/>
</p:tagLst>
</file>

<file path=ppt/tags/tag10.xml><?xml version="1.0" encoding="utf-8"?>
<p:tagLst xmlns:a="http://schemas.openxmlformats.org/drawingml/2006/main" xmlns:r="http://schemas.openxmlformats.org/officeDocument/2006/relationships" xmlns:p="http://schemas.openxmlformats.org/presentationml/2006/main">
  <p:tag name="ISCAI" val="True"/>
  <p:tag name="TYPE" val="0"/>
</p:tagLst>
</file>

<file path=ppt/tags/tag11.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527F9A94E90544F389A9403224D0D8B1&lt;/guid&gt;&#10;        &lt;description /&gt;&#10;        &lt;date&gt;7/20/2016 3:54:10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D50498DC912349B3B7F536608686DBC0&lt;/guid&gt;&#10;            &lt;repollguid&gt;CBE66DA86C5C40FB89188E265CA54D19&lt;/repollguid&gt;&#10;            &lt;sourceid&gt;C7CD7B51CAE34C26875FCD90FA9D7034&lt;/sourceid&gt;&#10;            &lt;questiontext&gt;For Medicare Part B, in most cases, you pay _______.&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170B2AEE76AE43A1B8B321CB02A7B78C&lt;/guid&gt;&#10;                    &lt;answertext&gt;A monthly premium&lt;/answertext&gt;&#10;                    &lt;valuetype&gt;-1&lt;/valuetype&gt;&#10;                &lt;/answer&gt;&#10;                &lt;answer&gt;&#10;                    &lt;guid&gt;36FEB38EF36E4824AB468A4F8F2715C4&lt;/guid&gt;&#10;                    &lt;answertext&gt;A yearly deductible&lt;/answertext&gt;&#10;                    &lt;valuetype&gt;-1&lt;/valuetype&gt;&#10;                &lt;/answer&gt;&#10;                &lt;answer&gt;&#10;                    &lt;guid&gt;D49920DF7A6A4F13B889D1AF1CF2027D&lt;/guid&gt;&#10;                    &lt;answertext&gt;20% coinsurance for most covered services&lt;/answertext&gt;&#10;                    &lt;valuetype&gt;-1&lt;/valuetype&gt;&#10;                &lt;/answer&gt;&#10;                &lt;answer&gt;&#10;                    &lt;guid&gt;2371F404283D463CBDF3F7441817887E&lt;/guid&gt;&#10;                    &lt;answertext&gt;All of the above&lt;/answertext&gt;&#10;                    &lt;valuetype&gt;1&lt;/valuetype&gt;&#10;                &lt;/answer&gt;&#10;            &lt;/answers&gt;&#10;        &lt;/multichoice&gt;&#10;    &lt;/questions&gt;&#10;&lt;/questionlist&gt;"/>
  <p:tag name="RESULTS" val="For Medicare Part B, in most cases, you pay _______.[;crlf;]1[;]1[;]1[;]False[;]0[;][;crlf;]1[;]1[;]0[;]0[;crlf;]1[;]-1[;]A monthly premium1[;]A monthly premium[;][;crlf;]0[;]-1[;]A yearly deductible2[;]A yearly deductible[;][;crlf;]0[;]-1[;]20% coinsurance for most covered services3[;]20% coinsurance for most covered services[;][;crlf;]0[;]1[;]All of the above4[;]All of the above[;]"/>
  <p:tag name="LIVECHARTING" val="False"/>
  <p:tag name="AUTOOPENPOLL" val="True"/>
  <p:tag name="AUTOFORMATCHART" val="True"/>
  <p:tag name="HASRESULTS" val="False"/>
</p:tagLst>
</file>

<file path=ppt/tags/tag12.xml><?xml version="1.0" encoding="utf-8"?>
<p:tagLst xmlns:a="http://schemas.openxmlformats.org/drawingml/2006/main" xmlns:r="http://schemas.openxmlformats.org/officeDocument/2006/relationships" xmlns:p="http://schemas.openxmlformats.org/presentationml/2006/main">
  <p:tag name="ZEROBASED" val="False"/>
</p:tagLst>
</file>

<file path=ppt/tags/tag13.xml><?xml version="1.0" encoding="utf-8"?>
<p:tagLst xmlns:a="http://schemas.openxmlformats.org/drawingml/2006/main" xmlns:r="http://schemas.openxmlformats.org/officeDocument/2006/relationships" xmlns:p="http://schemas.openxmlformats.org/presentationml/2006/main">
  <p:tag name="ISCAI" val="True"/>
  <p:tag name="TYPE" val="0"/>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BFE85D1EF06C41C88E5F57B3EA2B3225&lt;/guid&gt;&#10;        &lt;description /&gt;&#10;        &lt;date&gt;7/20/2016 3:57:3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1BFE14BBF4CA44AC93EC685B62E6B833&lt;/guid&gt;&#10;            &lt;repollguid&gt;250B8BC373684F11BD6AD93FBCF57ED8&lt;/repollguid&gt;&#10;            &lt;sourceid&gt;3F963FF3B4A74C4EAC527A5D85494135&lt;/sourceid&gt;&#10;            &lt;questiontext&gt;Medigap (Medicare Supplement Insurance) policies may help pay for prescription drug copayments.&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7207584A3C2E456FB94D12E4D7B26A4E&lt;/guid&gt;&#10;                    &lt;answertext&gt;True&lt;/answertext&gt;&#10;                    &lt;valuetype&gt;-1&lt;/valuetype&gt;&#10;                &lt;/answer&gt;&#10;                &lt;answer&gt;&#10;                    &lt;guid&gt;003DB08254F04B0691E2629B7A3F6AB5&lt;/guid&gt;&#10;                    &lt;answertext&gt;False&lt;/answertext&gt;&#10;                    &lt;valuetype&gt;1&lt;/valuetype&gt;&#10;                &lt;/answer&gt;&#10;            &lt;/answers&gt;&#10;        &lt;/multichoice&gt;&#10;    &lt;/questions&gt;&#10;&lt;/questionlist&gt;"/>
  <p:tag name="LIVECHARTING" val="False"/>
  <p:tag name="AUTOOPENPOLL" val="True"/>
  <p:tag name="AUTOFORMATCHART" val="True"/>
  <p:tag name="HASRESULTS" val="False"/>
</p:tagLst>
</file>

<file path=ppt/tags/tag16.xml><?xml version="1.0" encoding="utf-8"?>
<p:tagLst xmlns:a="http://schemas.openxmlformats.org/drawingml/2006/main" xmlns:r="http://schemas.openxmlformats.org/officeDocument/2006/relationships" xmlns:p="http://schemas.openxmlformats.org/presentationml/2006/main">
  <p:tag name="ZEROBASED" val="False"/>
</p:tagLst>
</file>

<file path=ppt/tags/tag17.xml><?xml version="1.0" encoding="utf-8"?>
<p:tagLst xmlns:a="http://schemas.openxmlformats.org/drawingml/2006/main" xmlns:r="http://schemas.openxmlformats.org/officeDocument/2006/relationships" xmlns:p="http://schemas.openxmlformats.org/presentationml/2006/main">
  <p:tag name="ISCAI" val="True"/>
  <p:tag name="TYPE" val="0"/>
</p:tagLst>
</file>

<file path=ppt/tags/tag18.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870BEFCC49A7453E97D81ED333C88A73&lt;/guid&gt;&#10;        &lt;description /&gt;&#10;        &lt;date&gt;7/20/2016 4:00:37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C023477B7C214EAD85D0D4E6ACDB106C&lt;/guid&gt;&#10;            &lt;repollguid&gt;E2798A42A97946D984C4E1F3E54B9389&lt;/repollguid&gt;&#10;            &lt;sourceid&gt;3EA142C3FCB94A9B9D0B206B84DAEAD9&lt;/sourceid&gt;&#10;            &lt;questiontext&gt;In most cases, you can get Medicare prescription drug coverage through_____.&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CC61771A5BD84CBAB2AF371680D44E22&lt;/guid&gt;&#10;                    &lt;answertext&gt;Part A and Part B&lt;/answertext&gt;&#10;                    &lt;valuetype&gt;-1&lt;/valuetype&gt;&#10;                &lt;/answer&gt;&#10;                &lt;answer&gt;&#10;                    &lt;guid&gt;9A14E516E7AD446786A7053BFF4FBCF8&lt;/guid&gt;&#10;                    &lt;answertext&gt;Part B and Part C&lt;/answertext&gt;&#10;                    &lt;valuetype&gt;-1&lt;/valuetype&gt;&#10;                &lt;/answer&gt;&#10;                &lt;answer&gt;&#10;                    &lt;guid&gt;9F8F0B3FADD142AFBE581F37A0B6151F&lt;/guid&gt;&#10;                    &lt;answertext&gt;Part C and Part D&lt;/answertext&gt;&#10;                    &lt;valuetype&gt;1&lt;/valuetype&gt;&#10;                &lt;/answer&gt;&#10;                &lt;answer&gt;&#10;                    &lt;guid&gt;49B1A72BEADB4F9D90CDBF8AC8E9C1A7&lt;/guid&gt;&#10;                    &lt;answertext&gt;All of the above&lt;/answertext&gt;&#10;                    &lt;valuetype&gt;-1&lt;/valuetype&gt;&#10;                &lt;/answer&gt;&#10;            &lt;/answers&gt;&#10;        &lt;/multichoice&gt;&#10;    &lt;/questions&gt;&#10;&lt;/questionlist&gt;"/>
  <p:tag name="RESULTS" val="In most cases, you can get Medicare prescription drug coverage through_____.[;crlf;]1[;]1[;]1[;]False[;]0[;][;crlf;]1[;]1[;]0[;]0[;crlf;]1[;]-1[;]Part A and Part B1[;]Part A and Part B[;][;crlf;]0[;]-1[;]Part B and Part C2[;]Part B and Part C[;][;crlf;]0[;]1[;]Part C and Part D3[;]Part C and Part D[;][;crlf;]0[;]-1[;]All of the above4[;]All of the above[;]"/>
  <p:tag name="LIVECHARTING" val="False"/>
  <p:tag name="AUTOOPENPOLL" val="True"/>
  <p:tag name="AUTOFORMATCHART" val="True"/>
  <p:tag name="HASRESULTS" val="False"/>
</p:tagLst>
</file>

<file path=ppt/tags/tag19.xml><?xml version="1.0" encoding="utf-8"?>
<p:tagLst xmlns:a="http://schemas.openxmlformats.org/drawingml/2006/main" xmlns:r="http://schemas.openxmlformats.org/officeDocument/2006/relationships" xmlns:p="http://schemas.openxmlformats.org/presentationml/2006/main">
  <p:tag name="ZEROBASED"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ISCAI" val="True"/>
  <p:tag name="TYPE" val="0"/>
</p:tagLst>
</file>

<file path=ppt/tags/tag21.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849EF39385B3419A8C55A6FBA5B47955&lt;/guid&gt;&#10;        &lt;description /&gt;&#10;        &lt;date&gt;7/20/2016 4:04:19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084049EBEF35447CB20E57BCB6DC3F3E&lt;/guid&gt;&#10;            &lt;repollguid&gt;6F01ED894BAA45B692FA254DFE28A3A3&lt;/repollguid&gt;&#10;            &lt;sourceid&gt;EFAB93EFCB0649729D32BB55B047E101&lt;/sourceid&gt;&#10;            &lt;questiontext&gt;It’s July. You enrolled in Medicare last year but didn’t enroll in a Medicare drug plan. Generally, when is your next chance to enroll in Part D?&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A55213936BAE43359324356B73E57079&lt;/guid&gt;&#10;                    &lt;answertext&gt;Open Enrollment Period&lt;/answertext&gt;&#10;                    &lt;valuetype&gt;1&lt;/valuetype&gt;&#10;                &lt;/answer&gt;&#10;                &lt;answer&gt;&#10;                    &lt;guid&gt;D34957CE053B403AB9000D475925535B&lt;/guid&gt;&#10;                    &lt;answertext&gt;Initial Enrollment Period&lt;/answertext&gt;&#10;                    &lt;valuetype&gt;-1&lt;/valuetype&gt;&#10;                &lt;/answer&gt;&#10;                &lt;answer&gt;&#10;                    &lt;guid&gt;1B55CC47EDE24797BCDFFA265926354D&lt;/guid&gt;&#10;                    &lt;answertext&gt;Your next birthday&lt;/answertext&gt;&#10;                    &lt;valuetype&gt;-1&lt;/valuetype&gt;&#10;                &lt;/answer&gt;&#10;                &lt;answer&gt;&#10;                    &lt;guid&gt;5631C2237EA446BCAD3E3C499568B7B4&lt;/guid&gt;&#10;                    &lt;answertext&gt;12 months after your initial enrollment&lt;/answertext&gt;&#10;                    &lt;valuetype&gt;-1&lt;/valuetype&gt;&#10;                &lt;/answer&gt;&#10;            &lt;/answers&gt;&#10;        &lt;/multichoice&gt;&#10;    &lt;/questions&gt;&#10;&lt;/questionlist&gt;"/>
  <p:tag name="RESULTS" val="It’s July. You enrolled in Medicare last year but didn’t enroll in a Medicare drug plan. Generally, when is your next chance to enroll in Part D?[;crlf;]1[;]1[;]1[;]False[;]1[;][;crlf;]1[;]1[;]0[;]0[;crlf;]1[;]1[;]Open Enrollment Period1[;]Open Enrollment Period[;][;crlf;]0[;]-1[;]Initial Enrollment Period2[;]Initial Enrollment Period[;][;crlf;]0[;]-1[;]Your next birthday3[;]Your next birthday[;][;crlf;]0[;]-1[;]12 months after your initial enrollment4[;]12 months after your initial enrollment[;]"/>
  <p:tag name="LIVECHARTING" val="False"/>
  <p:tag name="AUTOOPENPOLL" val="True"/>
  <p:tag name="AUTOFORMATCHART" val="True"/>
  <p:tag name="HASRESULTS" val="False"/>
</p:tagLst>
</file>

<file path=ppt/tags/tag22.xml><?xml version="1.0" encoding="utf-8"?>
<p:tagLst xmlns:a="http://schemas.openxmlformats.org/drawingml/2006/main" xmlns:r="http://schemas.openxmlformats.org/officeDocument/2006/relationships" xmlns:p="http://schemas.openxmlformats.org/presentationml/2006/main">
  <p:tag name="ZEROBASED" val="False"/>
</p:tagLst>
</file>

<file path=ppt/tags/tag23.xml><?xml version="1.0" encoding="utf-8"?>
<p:tagLst xmlns:a="http://schemas.openxmlformats.org/drawingml/2006/main" xmlns:r="http://schemas.openxmlformats.org/officeDocument/2006/relationships" xmlns:p="http://schemas.openxmlformats.org/presentationml/2006/main">
  <p:tag name="ISCAI" val="True"/>
  <p:tag name="TYPE" val="0"/>
</p:tagLst>
</file>

<file path=ppt/tags/tag24.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D84821EBB3324EF7AC832E25627DA1BE&lt;/guid&gt;&#10;        &lt;description /&gt;&#10;        &lt;date&gt;7/20/2016 4:17:27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A2917164CE3F4D678AC7513B0A35AB82&lt;/guid&gt;&#10;            &lt;repollguid&gt;75CB2D1037B3499F9FFE8E16D5DF546D&lt;/repollguid&gt;&#10;            &lt;sourceid&gt;C4D55E4D80684C1BBB8C061323181ECC&lt;/sourceid&gt;&#10;            &lt;questiontext&gt;Medicare Advantage Plans __________.&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289561BB1D4A48ABB45939285A0F5FB7&lt;/guid&gt;&#10;                    &lt;answertext&gt;Help pay for gaps in Original Medicare&lt;/answertext&gt;&#10;                    &lt;valuetype&gt;-1&lt;/valuetype&gt;&#10;                &lt;/answer&gt;&#10;                &lt;answer&gt;&#10;                    &lt;guid&gt;9F8CD0AB087B449EBCFE3BB19E5EC0F9&lt;/guid&gt;&#10;                    &lt;answertext&gt;Cover less services than Original Medicare&lt;/answertext&gt;&#10;                    &lt;valuetype&gt;-1&lt;/valuetype&gt;&#10;                &lt;/answer&gt;&#10;                &lt;answer&gt;&#10;                    &lt;guid&gt;6DA95E3157504B0B8764ACF47DC150BC&lt;/guid&gt;&#10;                    &lt;answertext&gt;Are private plans approved by each state&lt;/answertext&gt;&#10;                    &lt;valuetype&gt;-1&lt;/valuetype&gt;&#10;                &lt;/answer&gt;&#10;                &lt;answer&gt;&#10;                    &lt;guid&gt;A99D51B6C14F410DB5C545BFA0302E87&lt;/guid&gt;&#10;                    &lt;answertext&gt;Must cover all Medicare Part A and Part B services&lt;/answertext&gt;&#10;                    &lt;valuetype&gt;1&lt;/valuetype&gt;&#10;                &lt;/answer&gt;&#10;            &lt;/answers&gt;&#10;        &lt;/multichoice&gt;&#10;    &lt;/questions&gt;&#10;&lt;/questionlist&gt;"/>
  <p:tag name="RESULTS" val="Medicare Advantage Plans __________.[;crlf;]1[;]1[;]1[;]False[;]0[;][;crlf;]1[;]1[;]0[;]0[;crlf;]1[;]-1[;]Help pay for gaps in Original Medicare1[;]Help pay for gaps in Original Medicare[;][;crlf;]0[;]-1[;]Cover less services than Original Medicare2[;]Cover less services than Original Medicare[;][;crlf;]0[;]-1[;]Are private plans approved by each state3[;]Are private plans approved by each state[;][;crlf;]0[;]1[;]Must cover all Medicare Part A and Part B services4[;]Must cover all Medicare Part A and Part B services[;]"/>
  <p:tag name="LIVECHARTING" val="False"/>
  <p:tag name="AUTOOPENPOLL" val="True"/>
  <p:tag name="AUTOFORMATCHART" val="True"/>
  <p:tag name="HASRESULTS" val="False"/>
</p:tagLst>
</file>

<file path=ppt/tags/tag25.xml><?xml version="1.0" encoding="utf-8"?>
<p:tagLst xmlns:a="http://schemas.openxmlformats.org/drawingml/2006/main" xmlns:r="http://schemas.openxmlformats.org/officeDocument/2006/relationships" xmlns:p="http://schemas.openxmlformats.org/presentationml/2006/main">
  <p:tag name="ZEROBASED" val="False"/>
</p:tagLst>
</file>

<file path=ppt/tags/tag26.xml><?xml version="1.0" encoding="utf-8"?>
<p:tagLst xmlns:a="http://schemas.openxmlformats.org/drawingml/2006/main" xmlns:r="http://schemas.openxmlformats.org/officeDocument/2006/relationships" xmlns:p="http://schemas.openxmlformats.org/presentationml/2006/main">
  <p:tag name="ISCAI" val="True"/>
  <p:tag name="TYPE" val="0"/>
</p:tagLst>
</file>

<file path=ppt/tags/tag27.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09184A2AEC3149EEB6C45893D6A46071&lt;/guid&gt;&#10;        &lt;description /&gt;&#10;        &lt;date&gt;7/20/2016 4:21:13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987364B49BDA416981CD65FF9602EA1A&lt;/guid&gt;&#10;            &lt;repollguid&gt;76AAFDEC10F3405280D946AAF58F8160&lt;/repollguid&gt;&#10;            &lt;sourceid&gt;A9E8D4EB4DD4403AB32971315FECE019&lt;/sourceid&gt;&#10;            &lt;questiontext&gt;Generally, if you have End-Stage Renal Disease (ESRD) you can’t enroll in a Medicare Advantage Plan.&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7C7ADA0887104B14BA48EBAD5170FD7D&lt;/guid&gt;&#10;                    &lt;answertext&gt;True&lt;/answertext&gt;&#10;                    &lt;valuetype&gt;1&lt;/valuetype&gt;&#10;                &lt;/answer&gt;&#10;                &lt;answer&gt;&#10;                    &lt;guid&gt;68B1A5C2D3E346F1AFE2564B3747867E&lt;/guid&gt;&#10;                    &lt;answertext&gt;False&lt;/answertext&gt;&#10;                    &lt;valuetype&gt;-1&lt;/valuetype&gt;&#10;                &lt;/answer&gt;&#10;            &lt;/answers&gt;&#10;        &lt;/multichoice&gt;&#10;    &lt;/questions&gt;&#10;&lt;/questionlist&gt;"/>
  <p:tag name="RESULTS" val="Generally, if you have End-Stage Renal Disease (ESRD) you can’t enroll in a Medicare Advantage Plan.[;crlf;]1[;]1[;]1[;]False[;]1[;][;crlf;]1[;]1[;]0[;]0[;crlf;]1[;]1[;]True1[;]True[;][;crlf;]0[;]-1[;]False2[;]False[;]"/>
  <p:tag name="LIVECHARTING" val="False"/>
  <p:tag name="AUTOOPENPOLL" val="True"/>
  <p:tag name="AUTOFORMATCHART" val="True"/>
  <p:tag name="HASRESULTS" val="False"/>
</p:tagLst>
</file>

<file path=ppt/tags/tag28.xml><?xml version="1.0" encoding="utf-8"?>
<p:tagLst xmlns:a="http://schemas.openxmlformats.org/drawingml/2006/main" xmlns:r="http://schemas.openxmlformats.org/officeDocument/2006/relationships" xmlns:p="http://schemas.openxmlformats.org/presentationml/2006/main">
  <p:tag name="ZEROBASED" val="False"/>
</p:tagLst>
</file>

<file path=ppt/tags/tag29.xml><?xml version="1.0" encoding="utf-8"?>
<p:tagLst xmlns:a="http://schemas.openxmlformats.org/drawingml/2006/main" xmlns:r="http://schemas.openxmlformats.org/officeDocument/2006/relationships" xmlns:p="http://schemas.openxmlformats.org/presentationml/2006/main">
  <p:tag name="ISCAI" val="True"/>
  <p:tag name="TYPE" val="0"/>
</p:tagLst>
</file>

<file path=ppt/tags/tag3.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EC5DAC10AB944B39B0DFA7BB25CDF9F2&lt;/guid&gt;&#10;        &lt;description /&gt;&#10;        &lt;date&gt;7/20/2016 3:46:32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B611E568C9084F68A2020983BBA56ED2&lt;/guid&gt;&#10;            &lt;repollguid&gt;5106A7E04A4B4133B9E0F2C975CFFB8E&lt;/repollguid&gt;&#10;            &lt;sourceid&gt;754B3D9AB4214D3A8B3C8A61DCD72F0E&lt;/sourceid&gt;&#10;            &lt;questiontext&gt;Why is your Medicare Initial Enrollment Period important?&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4D4A01D4F69C489AB9E182B32DBB7285&lt;/guid&gt;&#10;                    &lt;answertext&gt;Missed enrollment deadlines could result in penalties&lt;/answertext&gt;&#10;                    &lt;valuetype&gt;-1&lt;/valuetype&gt;&#10;                &lt;/answer&gt;&#10;                &lt;answer&gt;&#10;                    &lt;guid&gt;43E92F8DB9084934A06BA23115787744&lt;/guid&gt;&#10;                    &lt;answertext&gt;It’s your first opportunity to enroll in Medicare &lt;/answertext&gt;&#10;                    &lt;valuetype&gt;-1&lt;/valuetype&gt;&#10;                &lt;/answer&gt;&#10;                &lt;answer&gt;&#10;                    &lt;guid&gt;A10B32F0A26F46E3B357F97C21C47981&lt;/guid&gt;&#10;                    &lt;answertext&gt;When you enroll impacts when your coverage begins&lt;/answertext&gt;&#10;                    &lt;valuetype&gt;-1&lt;/valuetype&gt;&#10;                &lt;/answer&gt;&#10;                &lt;answer&gt;&#10;                    &lt;guid&gt;F7662E83BD684454A687EFAEEC4CC571&lt;/guid&gt;&#10;                    &lt;answertext&gt;All of the above&lt;/answertext&gt;&#10;                    &lt;valuetype&gt;1&lt;/valuetype&gt;&#10;                &lt;/answer&gt;&#10;            &lt;/answers&gt;&#10;        &lt;/multichoice&gt;&#10;    &lt;/questions&gt;&#10;&lt;/questionlist&gt;"/>
  <p:tag name="RESULTS" val="Why is your Medicare Initial Enrollment Period important?[;crlf;]1[;]1[;]1[;]False[;]0[;][;crlf;]1[;]1[;]0[;]0[;crlf;]1[;]-1[;]Missed enrollment deadlines could result in penalties1[;]Missed enrollment deadlines could result in penalties[;][;crlf;]0[;]-1[;]It’s your first opportunity to enroll in Medicare 2[;]It’s your first opportunity to enroll in Medicare [;][;crlf;]0[;]-1[;]When you enroll impacts when your coverage begins3[;]When you enroll impacts when your coverage begins[;][;crlf;]0[;]1[;]All of the above4[;]All of the above[;]"/>
  <p:tag name="LIVECHARTING" val="False"/>
  <p:tag name="AUTOOPENPOLL" val="True"/>
  <p:tag name="AUTOFORMATCHART" val="True"/>
  <p:tag name="HASRESULTS" val="False"/>
</p:tagLst>
</file>

<file path=ppt/tags/tag30.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7C128620A21549A7AFCB26AF7206BD11&lt;/guid&gt;&#10;        &lt;description /&gt;&#10;        &lt;date&gt;7/20/2016 4:10:42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087EBF69E47E447D81100B2E33B22114&lt;/guid&gt;&#10;            &lt;repollguid&gt;55ED1DA4A7814C5F952B9785E7C4BF1A&lt;/repollguid&gt;&#10;            &lt;sourceid&gt;957743069FF2477B86F10C7DA5299A10&lt;/sourceid&gt;&#10;            &lt;questiontext&gt;It’s against the law for someone to sell you a Marketplace plan if they know you have Medicar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179DD8236F7645398B01F435BC71C530&lt;/guid&gt;&#10;                    &lt;answertext&gt;True&lt;/answertext&gt;&#10;                    &lt;valuetype&gt;1&lt;/valuetype&gt;&#10;                &lt;/answer&gt;&#10;                &lt;answer&gt;&#10;                    &lt;guid&gt;0496BCC3AC3042679B08111FA24AB459&lt;/guid&gt;&#10;                    &lt;answertext&gt;False&lt;/answertext&gt;&#10;                    &lt;valuetype&gt;-1&lt;/valuetype&gt;&#10;                &lt;/answer&gt;&#10;            &lt;/answers&gt;&#10;        &lt;/multichoice&gt;&#10;    &lt;/questions&gt;&#10;&lt;/questionlist&gt;"/>
  <p:tag name="LIVECHARTING" val="False"/>
  <p:tag name="AUTOOPENPOLL" val="True"/>
  <p:tag name="AUTOFORMATCHART" val="True"/>
  <p:tag name="HASRESULTS" val="False"/>
</p:tagLst>
</file>

<file path=ppt/tags/tag31.xml><?xml version="1.0" encoding="utf-8"?>
<p:tagLst xmlns:a="http://schemas.openxmlformats.org/drawingml/2006/main" xmlns:r="http://schemas.openxmlformats.org/officeDocument/2006/relationships" xmlns:p="http://schemas.openxmlformats.org/presentationml/2006/main">
  <p:tag name="ZEROBASED" val="False"/>
</p:tagLst>
</file>

<file path=ppt/tags/tag32.xml><?xml version="1.0" encoding="utf-8"?>
<p:tagLst xmlns:a="http://schemas.openxmlformats.org/drawingml/2006/main" xmlns:r="http://schemas.openxmlformats.org/officeDocument/2006/relationships" xmlns:p="http://schemas.openxmlformats.org/presentationml/2006/main">
  <p:tag name="ISCAI" val="True"/>
  <p:tag name="TYPE" val="0"/>
</p:tagLst>
</file>

<file path=ppt/tags/tag4.xml><?xml version="1.0" encoding="utf-8"?>
<p:tagLst xmlns:a="http://schemas.openxmlformats.org/drawingml/2006/main" xmlns:r="http://schemas.openxmlformats.org/officeDocument/2006/relationships" xmlns:p="http://schemas.openxmlformats.org/presentationml/2006/main">
  <p:tag name="ZEROBASED" val="False"/>
</p:tagLst>
</file>

<file path=ppt/tags/tag5.xml><?xml version="1.0" encoding="utf-8"?>
<p:tagLst xmlns:a="http://schemas.openxmlformats.org/drawingml/2006/main" xmlns:r="http://schemas.openxmlformats.org/officeDocument/2006/relationships" xmlns:p="http://schemas.openxmlformats.org/presentationml/2006/main">
  <p:tag name="ISCAI" val="True"/>
  <p:tag name="TYPE" val="0"/>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7A536806696749E3ACA0B031FBC9A8B2&lt;/guid&gt;&#10;        &lt;description /&gt;&#10;        &lt;date&gt;7/20/2016 3:50:5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6FDC4F367E3F4A3E8B5CC0ABC6F255E9&lt;/guid&gt;&#10;            &lt;repollguid&gt;C3997E85010A48069DDB4F533AF1E07B&lt;/repollguid&gt;&#10;            &lt;sourceid&gt;DEB9421E6FEA40EFB2E7D4A526962A9F&lt;/sourceid&gt;&#10;            &lt;questiontext&gt;Medicare Part A helps pay for all of the following when medically necessary and requirements are met, EXCEPT for?&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39CBA13A27764B89B73AAAA2CC024C1A&lt;/guid&gt;&#10;                    &lt;answertext&gt;Diabetic testing supplies&lt;/answertext&gt;&#10;                    &lt;valuetype&gt;1&lt;/valuetype&gt;&#10;                &lt;/answer&gt;&#10;                &lt;answer&gt;&#10;                    &lt;guid&gt;D069EAA1F1D144BFA0F0DB74FA78AEF4&lt;/guid&gt;&#10;                    &lt;answertext&gt;An inpatient hospital stay&lt;/answertext&gt;&#10;                    &lt;valuetype&gt;-1&lt;/valuetype&gt;&#10;                &lt;/answer&gt;&#10;                &lt;answer&gt;&#10;                    &lt;guid&gt;3E66CF8A56A3433795F64FB1FE1BC35B&lt;/guid&gt;&#10;                    &lt;answertext&gt;An inpatient skilled nursing facility stay&lt;/answertext&gt;&#10;                    &lt;valuetype&gt;-1&lt;/valuetype&gt;&#10;                &lt;/answer&gt;&#10;                &lt;answer&gt;&#10;                    &lt;guid&gt;2855F0108FD14F9AAF841779C555FC17&lt;/guid&gt;&#10;                    &lt;answertext&gt;Hospice care&lt;/answertext&gt;&#10;                    &lt;valuetype&gt;-1&lt;/valuetype&gt;&#10;                &lt;/answer&gt;&#10;            &lt;/answers&gt;&#10;        &lt;/multichoice&gt;&#10;    &lt;/questions&gt;&#10;&lt;/questionlist&gt;"/>
  <p:tag name="RESULTS" val="Medicare Part A helps pay for all of the following when medically necessary and requirements are met, EXCEPT for?[;crlf;]1[;]1[;]1[;]False[;]1[;][;crlf;]1[;]1[;]0[;]0[;crlf;]1[;]1[;]Diabetic testing supplies1[;]Diabetic testing supplies[;][;crlf;]0[;]-1[;]An inpatient hospital stay2[;]An inpatient hospital stay[;][;crlf;]0[;]-1[;]An inpatient skilled nursing facility stay3[;]An inpatient skilled nursing facility stay[;][;crlf;]0[;]-1[;]Hospice care4[;]Hospice care[;]"/>
  <p:tag name="LIVECHARTING" val="False"/>
  <p:tag name="AUTOOPENPOLL" val="True"/>
  <p:tag name="AUTOFORMATCHART" val="True"/>
  <p:tag name="HASRESULTS" val="False"/>
</p:tagLst>
</file>

<file path=ppt/tags/tag9.xml><?xml version="1.0" encoding="utf-8"?>
<p:tagLst xmlns:a="http://schemas.openxmlformats.org/drawingml/2006/main" xmlns:r="http://schemas.openxmlformats.org/officeDocument/2006/relationships" xmlns:p="http://schemas.openxmlformats.org/presentationml/2006/main">
  <p:tag name="ZEROBASED" val="False"/>
</p:tagLst>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5687438E-5A0B-49A1-93AD-3CCD7DF03B27}"/>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8611ABE4-F9CF-465A-AD8F-7875D2A83E82}"/>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2016ntpPowerPointTemplate11_5_15</Template>
  <TotalTime>2653</TotalTime>
  <Words>14230</Words>
  <Application>Microsoft Office PowerPoint</Application>
  <PresentationFormat>On-screen Show (4:3)</PresentationFormat>
  <Paragraphs>1191</Paragraphs>
  <Slides>64</Slides>
  <Notes>64</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64</vt:i4>
      </vt:variant>
    </vt:vector>
  </HeadingPairs>
  <TitlesOfParts>
    <vt:vector size="76" baseType="lpstr">
      <vt:lpstr>Arial</vt:lpstr>
      <vt:lpstr>Bradley Hand ITC</vt:lpstr>
      <vt:lpstr>Calibri</vt:lpstr>
      <vt:lpstr>Calibri </vt:lpstr>
      <vt:lpstr>Calibri Light</vt:lpstr>
      <vt:lpstr>Courier New</vt:lpstr>
      <vt:lpstr>Minion Pro</vt:lpstr>
      <vt:lpstr>Times New Roman</vt:lpstr>
      <vt:lpstr>Wingdings</vt:lpstr>
      <vt:lpstr>1_Custom Design</vt:lpstr>
      <vt:lpstr>2_Custom Design</vt:lpstr>
      <vt:lpstr>Custom Design</vt:lpstr>
      <vt:lpstr> </vt:lpstr>
      <vt:lpstr>¿Qué es Medicare?</vt:lpstr>
      <vt:lpstr>¿Quién dirige Medicare?</vt:lpstr>
      <vt:lpstr>Las 4 partes de Medicare</vt:lpstr>
      <vt:lpstr>Sus opciones de cobertura Medicare</vt:lpstr>
      <vt:lpstr>Inscripción automática: Parte A y Parte B</vt:lpstr>
      <vt:lpstr>Tarjeta Medicare</vt:lpstr>
      <vt:lpstr>Qué hacer cuando la inscripción no es automática</vt:lpstr>
      <vt:lpstr>Cuándo debe inscribirse a Medicare</vt:lpstr>
      <vt:lpstr> Más información sobre inscripción durante el Período de Inscripción Inicial (IEP) </vt:lpstr>
      <vt:lpstr> Período de Inscripción General (GEP) </vt:lpstr>
      <vt:lpstr>Prima de la Parte A y Parte B  Período de Inscripción Especial (SEP)</vt:lpstr>
      <vt:lpstr>¿Por qué es importante su Período de Inscripción Inicial de Medicare?</vt:lpstr>
      <vt:lpstr>Decisión: ¿Cómo deseo obtener  mi Cobertura Medicare?</vt:lpstr>
      <vt:lpstr>Medicare Original  Parte A: Cobertura de seguro de hospital</vt:lpstr>
      <vt:lpstr>Cómo pagar Medicare Parte A</vt:lpstr>
      <vt:lpstr>Parte A: Lo que paga  en Medicare Original</vt:lpstr>
      <vt:lpstr>Período de beneficios</vt:lpstr>
      <vt:lpstr> Decisión: ¿Debo inscribirme para la Parte A? </vt:lpstr>
      <vt:lpstr>Medicare Original  Parte B: Cobertura de seguro médico</vt:lpstr>
      <vt:lpstr>Lo que usted paga: prima de la Parte B</vt:lpstr>
      <vt:lpstr>Lo que usted paga: prima estándar de 2016 de la Parte B</vt:lpstr>
      <vt:lpstr>Prima estándar mensual de la Parte B: monto de ajuste de Medicare relacionado con el ingreso para 2016</vt:lpstr>
      <vt:lpstr>Parte B: Lo que paga  en Medicare Original</vt:lpstr>
      <vt:lpstr>Decisión: ¿Debo conservar la Parte B o inscribirme a ella?</vt:lpstr>
      <vt:lpstr>Cuándo debe tener la Parte B</vt:lpstr>
      <vt:lpstr>Parte B y empleo activo </vt:lpstr>
      <vt:lpstr>Medicare Parte A le ayuda a pagar por todo lo siguiente cuando sea médicamente necesario y se cumplan todos los requisitos ¿Cuál es la EXCEPCIÓN?</vt:lpstr>
      <vt:lpstr>Por Medicare Parte B, en la mayoría de los casos, usted paga _______.</vt:lpstr>
      <vt:lpstr>¿Qué es una póliza Medigap?</vt:lpstr>
      <vt:lpstr>Tipos de planes Medigap</vt:lpstr>
      <vt:lpstr>Decisión: ¿Necesito una póliza Medigap?</vt:lpstr>
      <vt:lpstr>¿Cómo encuentro la póliza  Medigap indicada para mí?</vt:lpstr>
      <vt:lpstr>¿Cuál es el mejor momento para  comprar una póliza Medigap?</vt:lpstr>
      <vt:lpstr>Para comprar una póliza Medigap, siga estos pasos</vt:lpstr>
      <vt:lpstr>Las pólizas Medigap (Seguro Suplementario de Medicare) pueden ayudar a pagar los copagos por medicamentos recetados.</vt:lpstr>
      <vt:lpstr>Parte D: Cobertura Medicare para medicamentos recetados.</vt:lpstr>
      <vt:lpstr>Cómo funciona Medicare Parte D </vt:lpstr>
      <vt:lpstr>¿Quiénes pueden inscribirse para la Parte D?</vt:lpstr>
      <vt:lpstr>¿Cuándo puedo inscribirme para un Plan Parte D?</vt:lpstr>
      <vt:lpstr>Cómo elegir un Plan Parte D</vt:lpstr>
      <vt:lpstr>Decisión: ¿Debo inscribirme para un Plan Parte D?</vt:lpstr>
      <vt:lpstr>En la mayoría de los casos puede obtener cobertura de Medicare para medicamentos recetados a través de _____.</vt:lpstr>
      <vt:lpstr>Es julio. El año pasado se inscribió para Medicare, pero no para un plan Medicare para medicamentos. En general, ¿cuándo tendrá otra oportunidad para inscribirse a la Parte D?</vt:lpstr>
      <vt:lpstr>Parte C: Medicare Advantage</vt:lpstr>
      <vt:lpstr>Cómo funcionan los planes Medicare Advantage (MA)</vt:lpstr>
      <vt:lpstr>¿Cuándo puedo inscribirme para un  Plan Medicare Advantage?</vt:lpstr>
      <vt:lpstr>Decisión: ¿Debo inscribirme en un  Plan Medicare Advantage?</vt:lpstr>
      <vt:lpstr>  ¿En qué difieren las pólizas Medigap y los planes Medicare Advantage?   </vt:lpstr>
      <vt:lpstr>Los planes Medicare Advantage ________</vt:lpstr>
      <vt:lpstr>En general, si tiene Enfermedad Renal en Etapa Final (ESRD en inglés) no puede inscribirse en un Plan Medicare Advantage.</vt:lpstr>
      <vt:lpstr>Resumen de comparación para decidir  Cómo funcionan</vt:lpstr>
      <vt:lpstr> Resumen de comparación para decidir sobre cobertura de medicamentos y cobertura de Medigap  </vt:lpstr>
      <vt:lpstr>Medicare y el  Mercado de Seguros Médicos </vt:lpstr>
      <vt:lpstr>El Mercado y cómo ser elegible para Medicare</vt:lpstr>
      <vt:lpstr>Medicare para personas con incapacidades  y el Mercado</vt:lpstr>
      <vt:lpstr>Elección del Mercado en lugar de Medicare</vt:lpstr>
      <vt:lpstr>Es ilegal que alguien le venda un plan del Mercado si saben que tiene Medicare.</vt:lpstr>
      <vt:lpstr>Ayuda para personas con  recursos e ingresos limitados</vt:lpstr>
      <vt:lpstr>¿En qué se diferencian Medicare y Medicaid?</vt:lpstr>
      <vt:lpstr>Programa de Ahorros de Medicare 2016  Límites de ingresos/recursos</vt:lpstr>
      <vt:lpstr>Sitios web útiles</vt:lpstr>
      <vt:lpstr>Puntos clave que debe recordar</vt:lpstr>
      <vt:lpstr>Esta capacitación está suministrada por el</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Lare</dc:creator>
  <cp:lastModifiedBy>Leslie Long</cp:lastModifiedBy>
  <cp:revision>178</cp:revision>
  <cp:lastPrinted>2016-05-12T14:42:42Z</cp:lastPrinted>
  <dcterms:created xsi:type="dcterms:W3CDTF">2015-11-05T17:26:50Z</dcterms:created>
  <dcterms:modified xsi:type="dcterms:W3CDTF">2016-10-07T15:05:21Z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-25392456</vt:i4>
  </property>
  <property fmtid="{D5CDD505-2E9C-101B-9397-08002B2CF9AE}" pid="4" name="_EmailSubject">
    <vt:lpwstr>FOR YOUR REVIEW: Training Modules 0 and 1</vt:lpwstr>
  </property>
  <property fmtid="{D5CDD505-2E9C-101B-9397-08002B2CF9AE}" pid="5" name="_AuthorEmail">
    <vt:lpwstr>David.Santana@cms.hhs.gov</vt:lpwstr>
  </property>
  <property fmtid="{D5CDD505-2E9C-101B-9397-08002B2CF9AE}" pid="6" name="_AuthorEmailDisplayName">
    <vt:lpwstr>Santana, David P. (CMS/OC)</vt:lpwstr>
  </property>
  <property fmtid="{D5CDD505-2E9C-101B-9397-08002B2CF9AE}" pid="7" name="_PreviousAdHocReviewCycleID">
    <vt:i4>-219151309</vt:i4>
  </property>
</Properties>
</file>