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p:sldMasterIdLst>
    <p:sldMasterId id="2147483648" r:id="rId6"/>
  </p:sldMasterIdLst>
  <p:notesMasterIdLst>
    <p:notesMasterId r:id="rId26"/>
  </p:notesMasterIdLst>
  <p:sldIdLst>
    <p:sldId id="655" r:id="rId7"/>
    <p:sldId id="682" r:id="rId8"/>
    <p:sldId id="707" r:id="rId9"/>
    <p:sldId id="679" r:id="rId10"/>
    <p:sldId id="708" r:id="rId11"/>
    <p:sldId id="713" r:id="rId12"/>
    <p:sldId id="714" r:id="rId13"/>
    <p:sldId id="715" r:id="rId14"/>
    <p:sldId id="716" r:id="rId15"/>
    <p:sldId id="717" r:id="rId16"/>
    <p:sldId id="685" r:id="rId17"/>
    <p:sldId id="686" r:id="rId18"/>
    <p:sldId id="699" r:id="rId19"/>
    <p:sldId id="718" r:id="rId20"/>
    <p:sldId id="700" r:id="rId21"/>
    <p:sldId id="701" r:id="rId22"/>
    <p:sldId id="706" r:id="rId23"/>
    <p:sldId id="781" r:id="rId24"/>
    <p:sldId id="780" r:id="rId25"/>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 uri="{2D200454-40CA-4A62-9FC3-DE9A4176ACB9}">
      <p15:notesGuideLst xmlns:p15="http://schemas.microsoft.com/office/powerpoint/2012/main">
        <p15:guide id="1" orient="horz" pos="2931">
          <p15:clr>
            <a:srgbClr val="A4A3A4"/>
          </p15:clr>
        </p15:guide>
        <p15:guide id="2" pos="221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extLst>
      <p:ext uri="{19B8F6BF-5375-455C-9EA6-DF929625EA0E}">
        <p15:presenceInfo xmlns:p15="http://schemas.microsoft.com/office/powerpoint/2012/main" userId="Auth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2900"/>
    <a:srgbClr val="FE0000"/>
    <a:srgbClr val="C0C0C0"/>
    <a:srgbClr val="F8F8F8"/>
    <a:srgbClr val="EAEAEA"/>
    <a:srgbClr val="808080"/>
    <a:srgbClr val="E8A2D1"/>
    <a:srgbClr val="FFAFAF"/>
    <a:srgbClr val="FF8F8F"/>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89" autoAdjust="0"/>
    <p:restoredTop sz="96301" autoAdjust="0"/>
  </p:normalViewPr>
  <p:slideViewPr>
    <p:cSldViewPr>
      <p:cViewPr varScale="1">
        <p:scale>
          <a:sx n="110" d="100"/>
          <a:sy n="110" d="100"/>
        </p:scale>
        <p:origin x="864" y="108"/>
      </p:cViewPr>
      <p:guideLst>
        <p:guide pos="3840"/>
        <p:guide orient="horz" pos="216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16" d="100"/>
        <a:sy n="116" d="100"/>
      </p:scale>
      <p:origin x="0" y="-1254"/>
    </p:cViewPr>
  </p:sorterViewPr>
  <p:notesViewPr>
    <p:cSldViewPr>
      <p:cViewPr varScale="1">
        <p:scale>
          <a:sx n="83" d="100"/>
          <a:sy n="83" d="100"/>
        </p:scale>
        <p:origin x="-2994" y="-90"/>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s>
</file>

<file path=ppt/_rels/viewProps.xml.rels><?xml version="1.0" encoding="UTF-8" standalone="yes"?>
<Relationships xmlns="http://schemas.openxmlformats.org/package/2006/relationships"><Relationship Id="rId1"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79" tIns="46640" rIns="93279" bIns="46640" rtlCol="0"/>
          <a:lstStyle>
            <a:lvl1pPr algn="l">
              <a:defRPr sz="1200"/>
            </a:lvl1pPr>
          </a:lstStyle>
          <a:p>
            <a:endParaRPr lang="en-US" dirty="0"/>
          </a:p>
        </p:txBody>
      </p:sp>
      <p:sp>
        <p:nvSpPr>
          <p:cNvPr id="3" name="Date Placeholder 2"/>
          <p:cNvSpPr>
            <a:spLocks noGrp="1"/>
          </p:cNvSpPr>
          <p:nvPr>
            <p:ph type="dt" idx="1"/>
          </p:nvPr>
        </p:nvSpPr>
        <p:spPr>
          <a:xfrm>
            <a:off x="3976333" y="0"/>
            <a:ext cx="3041968" cy="465296"/>
          </a:xfrm>
          <a:prstGeom prst="rect">
            <a:avLst/>
          </a:prstGeom>
        </p:spPr>
        <p:txBody>
          <a:bodyPr vert="horz" lIns="93279" tIns="46640" rIns="93279" bIns="46640" rtlCol="0"/>
          <a:lstStyle>
            <a:lvl1pPr algn="r">
              <a:defRPr sz="1200"/>
            </a:lvl1pPr>
          </a:lstStyle>
          <a:p>
            <a:fld id="{25B58BFA-5353-4B2F-82BB-3149F9CFE948}" type="datetimeFigureOut">
              <a:rPr lang="en-US" smtClean="0"/>
              <a:t>11/2/2022</a:t>
            </a:fld>
            <a:endParaRPr lang="en-US" dirty="0"/>
          </a:p>
        </p:txBody>
      </p:sp>
      <p:sp>
        <p:nvSpPr>
          <p:cNvPr id="4" name="Slide Image Placeholder 3"/>
          <p:cNvSpPr>
            <a:spLocks noGrp="1" noRot="1" noChangeAspect="1"/>
          </p:cNvSpPr>
          <p:nvPr>
            <p:ph type="sldImg" idx="2"/>
          </p:nvPr>
        </p:nvSpPr>
        <p:spPr>
          <a:xfrm>
            <a:off x="407988" y="696913"/>
            <a:ext cx="6203950" cy="3490912"/>
          </a:xfrm>
          <a:prstGeom prst="rect">
            <a:avLst/>
          </a:prstGeom>
          <a:noFill/>
          <a:ln w="12700">
            <a:solidFill>
              <a:prstClr val="black"/>
            </a:solidFill>
          </a:ln>
        </p:spPr>
        <p:txBody>
          <a:bodyPr vert="horz" lIns="93279" tIns="46640" rIns="93279" bIns="46640" rtlCol="0" anchor="ctr"/>
          <a:lstStyle/>
          <a:p>
            <a:endParaRPr lang="en-US" dirty="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79" tIns="46640" rIns="93279" bIns="4664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79" tIns="46640" rIns="93279" bIns="4664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79" tIns="46640" rIns="93279" bIns="46640" rtlCol="0" anchor="b"/>
          <a:lstStyle>
            <a:lvl1pPr algn="r">
              <a:defRPr sz="1200"/>
            </a:lvl1pPr>
          </a:lstStyle>
          <a:p>
            <a:fld id="{EC08E481-008B-46C7-B560-8BEC28130234}" type="slidenum">
              <a:rPr lang="en-US" smtClean="0"/>
              <a:t>‹#›</a:t>
            </a:fld>
            <a:endParaRPr lang="en-US" dirty="0"/>
          </a:p>
        </p:txBody>
      </p:sp>
    </p:spTree>
    <p:extLst>
      <p:ext uri="{BB962C8B-B14F-4D97-AF65-F5344CB8AC3E}">
        <p14:creationId xmlns:p14="http://schemas.microsoft.com/office/powerpoint/2010/main" val="82537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dirty="0"/>
              <a:t>Features of our template:</a:t>
            </a:r>
          </a:p>
          <a:p>
            <a:r>
              <a:rPr lang="en-US" dirty="0"/>
              <a:t>+ One slide deck for the life of the project/system </a:t>
            </a:r>
            <a:br>
              <a:rPr lang="en-US" dirty="0"/>
            </a:br>
            <a:r>
              <a:rPr lang="en-US" dirty="0"/>
              <a:t>+ Section 508-friendly by default</a:t>
            </a:r>
            <a:br>
              <a:rPr lang="en-US" dirty="0"/>
            </a:br>
            <a:r>
              <a:rPr lang="en-US" dirty="0"/>
              <a:t>+ Uses best-practices in information design</a:t>
            </a:r>
            <a:br>
              <a:rPr lang="en-US" dirty="0"/>
            </a:br>
            <a:r>
              <a:rPr lang="en-US" dirty="0"/>
              <a:t>+ Encourages plain writing and concise answers</a:t>
            </a:r>
          </a:p>
          <a:p>
            <a:r>
              <a:rPr lang="en-US" dirty="0"/>
              <a:t>+ Crafted for viewing onscreen from afar, without strain</a:t>
            </a:r>
          </a:p>
          <a:p>
            <a:r>
              <a:rPr lang="en-US" dirty="0"/>
              <a:t>+ Special attention toward text type/size, layout, spacing, and labeling</a:t>
            </a:r>
          </a:p>
          <a:p>
            <a:r>
              <a:rPr lang="en-US" dirty="0"/>
              <a:t>+ No duplication: materials does not repeat across sections or slides</a:t>
            </a:r>
          </a:p>
          <a:p>
            <a:r>
              <a:rPr lang="en-US" dirty="0"/>
              <a:t>+ Ink-saver techniques for printing</a:t>
            </a:r>
          </a:p>
          <a:p>
            <a:r>
              <a:rPr lang="en-US" dirty="0"/>
              <a:t>+ Notes</a:t>
            </a:r>
            <a:r>
              <a:rPr lang="en-US" baseline="0" dirty="0"/>
              <a:t> section explains our interests</a:t>
            </a: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a:t>
            </a:fld>
            <a:endParaRPr lang="en-US" dirty="0"/>
          </a:p>
        </p:txBody>
      </p:sp>
    </p:spTree>
    <p:extLst>
      <p:ext uri="{BB962C8B-B14F-4D97-AF65-F5344CB8AC3E}">
        <p14:creationId xmlns:p14="http://schemas.microsoft.com/office/powerpoint/2010/main" val="4650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milestones</a:t>
            </a:r>
            <a:r>
              <a:rPr lang="en-US" baseline="0" dirty="0"/>
              <a:t> to confirm you have a strong understanding of the scope and sequence of your work. </a:t>
            </a:r>
          </a:p>
          <a:p>
            <a:endParaRPr lang="en-US" baseline="0" dirty="0"/>
          </a:p>
          <a:p>
            <a:r>
              <a:rPr lang="en-US" baseline="0" dirty="0"/>
              <a:t>The milestones noted are examples and the team is encouraged to modify based on the appliable dates to their project needs.</a:t>
            </a:r>
          </a:p>
        </p:txBody>
      </p:sp>
      <p:sp>
        <p:nvSpPr>
          <p:cNvPr id="4" name="Slide Number Placeholder 3"/>
          <p:cNvSpPr>
            <a:spLocks noGrp="1"/>
          </p:cNvSpPr>
          <p:nvPr>
            <p:ph type="sldNum" sz="quarter" idx="10"/>
          </p:nvPr>
        </p:nvSpPr>
        <p:spPr/>
        <p:txBody>
          <a:bodyPr/>
          <a:lstStyle/>
          <a:p>
            <a:fld id="{EC08E481-008B-46C7-B560-8BEC28130234}" type="slidenum">
              <a:rPr lang="en-US" smtClean="0"/>
              <a:t>10</a:t>
            </a:fld>
            <a:endParaRPr lang="en-US" dirty="0"/>
          </a:p>
        </p:txBody>
      </p:sp>
    </p:spTree>
    <p:extLst>
      <p:ext uri="{BB962C8B-B14F-4D97-AF65-F5344CB8AC3E}">
        <p14:creationId xmlns:p14="http://schemas.microsoft.com/office/powerpoint/2010/main" val="343655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this</a:t>
            </a:r>
            <a:r>
              <a:rPr lang="en-US" baseline="0" dirty="0"/>
              <a:t> to confirm you understand the sensitivity of the data in your system, and the rules that govern it.</a:t>
            </a:r>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11</a:t>
            </a:fld>
            <a:endParaRPr lang="en-US" dirty="0"/>
          </a:p>
        </p:txBody>
      </p:sp>
    </p:spTree>
    <p:extLst>
      <p:ext uri="{BB962C8B-B14F-4D97-AF65-F5344CB8AC3E}">
        <p14:creationId xmlns:p14="http://schemas.microsoft.com/office/powerpoint/2010/main" val="207445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a:t>
            </a:r>
            <a:r>
              <a:rPr lang="en-US" baseline="0" dirty="0"/>
              <a:t> this to keep continuity with our past engagements with you. </a:t>
            </a:r>
          </a:p>
          <a:p>
            <a:r>
              <a:rPr lang="en-US" baseline="0" dirty="0"/>
              <a:t>+ If this is your first discussion with us, you can leave this slide empty.</a:t>
            </a:r>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12</a:t>
            </a:fld>
            <a:endParaRPr lang="en-US" dirty="0"/>
          </a:p>
        </p:txBody>
      </p:sp>
    </p:spTree>
    <p:extLst>
      <p:ext uri="{BB962C8B-B14F-4D97-AF65-F5344CB8AC3E}">
        <p14:creationId xmlns:p14="http://schemas.microsoft.com/office/powerpoint/2010/main" val="383368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 project has no data conversion responsibility, then remove this slide.</a:t>
            </a:r>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13</a:t>
            </a:fld>
            <a:endParaRPr lang="en-US" dirty="0"/>
          </a:p>
        </p:txBody>
      </p:sp>
    </p:spTree>
    <p:extLst>
      <p:ext uri="{BB962C8B-B14F-4D97-AF65-F5344CB8AC3E}">
        <p14:creationId xmlns:p14="http://schemas.microsoft.com/office/powerpoint/2010/main" val="4255377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a:t>
            </a:r>
            <a:r>
              <a:rPr lang="en-US" baseline="0" dirty="0"/>
              <a:t> project doesn’t use a DevSecOps model, then remove this slide.</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Duplicate the slide to depict any project specific pipelines implemented  (e.g., build, deploy, test, ..)</a:t>
            </a:r>
          </a:p>
          <a:p>
            <a:r>
              <a:rPr lang="en-US" baseline="0" dirty="0"/>
              <a:t>and the project maturity goals progress for automation/pipeline</a:t>
            </a:r>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14</a:t>
            </a:fld>
            <a:endParaRPr lang="en-US" dirty="0"/>
          </a:p>
        </p:txBody>
      </p:sp>
    </p:spTree>
    <p:extLst>
      <p:ext uri="{BB962C8B-B14F-4D97-AF65-F5344CB8AC3E}">
        <p14:creationId xmlns:p14="http://schemas.microsoft.com/office/powerpoint/2010/main" val="7511013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Summary Results of different Analyses performed in your pipeline. (e.g., Teams may paste the tool summary dashboard for the latest production release for the summary of results.)</a:t>
            </a:r>
          </a:p>
          <a:p>
            <a:r>
              <a:rPr lang="en-US" baseline="0" dirty="0"/>
              <a:t>Duplicate the slide for providing additional details.</a:t>
            </a:r>
            <a:endParaRPr lang="en-US" dirty="0"/>
          </a:p>
        </p:txBody>
      </p:sp>
      <p:sp>
        <p:nvSpPr>
          <p:cNvPr id="4" name="Slide Number Placeholder 3"/>
          <p:cNvSpPr>
            <a:spLocks noGrp="1"/>
          </p:cNvSpPr>
          <p:nvPr>
            <p:ph type="sldNum" sz="quarter" idx="5"/>
          </p:nvPr>
        </p:nvSpPr>
        <p:spPr/>
        <p:txBody>
          <a:bodyPr/>
          <a:lstStyle/>
          <a:p>
            <a:fld id="{EC08E481-008B-46C7-B560-8BEC28130234}" type="slidenum">
              <a:rPr lang="en-US" smtClean="0"/>
              <a:t>15</a:t>
            </a:fld>
            <a:endParaRPr lang="en-US" dirty="0"/>
          </a:p>
        </p:txBody>
      </p:sp>
    </p:spTree>
    <p:extLst>
      <p:ext uri="{BB962C8B-B14F-4D97-AF65-F5344CB8AC3E}">
        <p14:creationId xmlns:p14="http://schemas.microsoft.com/office/powerpoint/2010/main" val="41325811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Detail the testing for the next release to production.  If the team has testing results for additional releases they would like to discuss, please feel free to include for review. Do not include testing findings for release (and prior releases) that are/were in production.  For denoting multiple production releases duplicate the slide and indicate in corresponding release # in the title. Duplicate the slide for additional details to cover areas such as 508 Testing, Performance, Security as needed. </a:t>
            </a:r>
            <a:r>
              <a:rPr lang="en-US" b="1" dirty="0"/>
              <a:t>The goal of this slide is to verify the business owner is in agreement with the testing results and next steps for moving to production. </a:t>
            </a:r>
          </a:p>
          <a:p>
            <a:endParaRPr lang="en-US" dirty="0"/>
          </a:p>
        </p:txBody>
      </p:sp>
      <p:sp>
        <p:nvSpPr>
          <p:cNvPr id="4" name="Slide Number Placeholder 3"/>
          <p:cNvSpPr>
            <a:spLocks noGrp="1"/>
          </p:cNvSpPr>
          <p:nvPr>
            <p:ph type="sldNum" sz="quarter" idx="5"/>
          </p:nvPr>
        </p:nvSpPr>
        <p:spPr/>
        <p:txBody>
          <a:bodyPr/>
          <a:lstStyle/>
          <a:p>
            <a:fld id="{EC08E481-008B-46C7-B560-8BEC28130234}" type="slidenum">
              <a:rPr lang="en-US" smtClean="0"/>
              <a:t>16</a:t>
            </a:fld>
            <a:endParaRPr lang="en-US" dirty="0"/>
          </a:p>
        </p:txBody>
      </p:sp>
    </p:spTree>
    <p:extLst>
      <p:ext uri="{BB962C8B-B14F-4D97-AF65-F5344CB8AC3E}">
        <p14:creationId xmlns:p14="http://schemas.microsoft.com/office/powerpoint/2010/main" val="9900949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Detail the testing for the next release to production.  If the team has testing results for additional releases they would like to discuss, please feel free to include for review. Do not include testing findings for release (and prior releases) that are/were in production.  For denoting multiple production releases/sprints results add/remove </a:t>
            </a:r>
            <a:r>
              <a:rPr lang="en-US"/>
              <a:t>columns or </a:t>
            </a:r>
            <a:r>
              <a:rPr lang="en-US" dirty="0"/>
              <a:t>duplicate the slide as needed. Duplicate the slide for additional details to cover areas such as 508 Testing, Performance, Security as needed. </a:t>
            </a:r>
            <a:r>
              <a:rPr lang="en-US" b="1" dirty="0"/>
              <a:t>The goal of this slide is to verify the business owner is in agreement with the testing results and next steps for moving to production. </a:t>
            </a:r>
          </a:p>
          <a:p>
            <a:endParaRPr lang="en-US" b="1"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C08E481-008B-46C7-B560-8BEC2813023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7471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is one of the most important in this template:</a:t>
            </a:r>
          </a:p>
          <a:p>
            <a:r>
              <a:rPr lang="en-US" baseline="0" dirty="0"/>
              <a:t>+ Any CMS system should be a clear response to a business need.</a:t>
            </a:r>
          </a:p>
          <a:p>
            <a:r>
              <a:rPr lang="en-US" baseline="0" dirty="0"/>
              <a:t>+ We will consider how your technical solution meets this need.</a:t>
            </a:r>
          </a:p>
          <a:p>
            <a:r>
              <a:rPr lang="en-US" baseline="0" dirty="0"/>
              <a:t>+ If you want more room to explain, duplicate this slide and continue your summary there.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a:t>
            </a:r>
            <a:r>
              <a:rPr lang="en-US" dirty="0"/>
              <a:t>If the project’s scope changes, please highlight the changes/additions on this slide.</a:t>
            </a:r>
          </a:p>
        </p:txBody>
      </p:sp>
      <p:sp>
        <p:nvSpPr>
          <p:cNvPr id="4" name="Slide Number Placeholder 3"/>
          <p:cNvSpPr>
            <a:spLocks noGrp="1"/>
          </p:cNvSpPr>
          <p:nvPr>
            <p:ph type="sldNum" sz="quarter" idx="10"/>
          </p:nvPr>
        </p:nvSpPr>
        <p:spPr/>
        <p:txBody>
          <a:bodyPr/>
          <a:lstStyle/>
          <a:p>
            <a:fld id="{EC08E481-008B-46C7-B560-8BEC28130234}" type="slidenum">
              <a:rPr lang="en-US" smtClean="0"/>
              <a:t>2</a:t>
            </a:fld>
            <a:endParaRPr lang="en-US" dirty="0"/>
          </a:p>
        </p:txBody>
      </p:sp>
    </p:spTree>
    <p:extLst>
      <p:ext uri="{BB962C8B-B14F-4D97-AF65-F5344CB8AC3E}">
        <p14:creationId xmlns:p14="http://schemas.microsoft.com/office/powerpoint/2010/main" val="460017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this information to get a clear business context for the system</a:t>
            </a:r>
            <a:r>
              <a:rPr lang="en-US" baseline="0" dirty="0"/>
              <a:t>:</a:t>
            </a:r>
            <a:endParaRPr lang="en-US" dirty="0"/>
          </a:p>
          <a:p>
            <a:r>
              <a:rPr lang="en-US" baseline="0" dirty="0"/>
              <a:t>+ If you want more room to explain, duplicate this slide and continue.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a:t>
            </a:r>
            <a:r>
              <a:rPr lang="en-US" dirty="0"/>
              <a:t>Please highlight the changes/additions on this slide.</a:t>
            </a:r>
          </a:p>
        </p:txBody>
      </p:sp>
      <p:sp>
        <p:nvSpPr>
          <p:cNvPr id="4" name="Slide Number Placeholder 3"/>
          <p:cNvSpPr>
            <a:spLocks noGrp="1"/>
          </p:cNvSpPr>
          <p:nvPr>
            <p:ph type="sldNum" sz="quarter" idx="5"/>
          </p:nvPr>
        </p:nvSpPr>
        <p:spPr/>
        <p:txBody>
          <a:bodyPr/>
          <a:lstStyle/>
          <a:p>
            <a:fld id="{EC08E481-008B-46C7-B560-8BEC28130234}" type="slidenum">
              <a:rPr lang="en-US" smtClean="0"/>
              <a:t>3</a:t>
            </a:fld>
            <a:endParaRPr lang="en-US" dirty="0"/>
          </a:p>
        </p:txBody>
      </p:sp>
    </p:spTree>
    <p:extLst>
      <p:ext uri="{BB962C8B-B14F-4D97-AF65-F5344CB8AC3E}">
        <p14:creationId xmlns:p14="http://schemas.microsoft.com/office/powerpoint/2010/main" val="2438586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these names because it helps us confirm your</a:t>
            </a:r>
            <a:r>
              <a:rPr lang="en-US" baseline="0" dirty="0"/>
              <a:t> working environment:</a:t>
            </a:r>
            <a:endParaRPr lang="en-US" dirty="0"/>
          </a:p>
          <a:p>
            <a:r>
              <a:rPr lang="en-US" baseline="0" dirty="0"/>
              <a:t>+ We want to ensure CMS has assigned specialists to support your project. </a:t>
            </a:r>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4</a:t>
            </a:fld>
            <a:endParaRPr lang="en-US" dirty="0"/>
          </a:p>
        </p:txBody>
      </p:sp>
    </p:spTree>
    <p:extLst>
      <p:ext uri="{BB962C8B-B14F-4D97-AF65-F5344CB8AC3E}">
        <p14:creationId xmlns:p14="http://schemas.microsoft.com/office/powerpoint/2010/main" val="2115506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this information</a:t>
            </a:r>
            <a:r>
              <a:rPr lang="en-US" baseline="0" dirty="0"/>
              <a:t> because it helps assure us that you’re considering CMS security requirements.</a:t>
            </a:r>
          </a:p>
          <a:p>
            <a:r>
              <a:rPr lang="en-US" baseline="0" dirty="0"/>
              <a:t>+ We want to confirm that an ISSO is supporting and advising you.</a:t>
            </a:r>
          </a:p>
          <a:p>
            <a:r>
              <a:rPr lang="en-US" baseline="0" dirty="0"/>
              <a:t>+ We want to ensure that you’re planning the right level of security for this system’s purpose.</a:t>
            </a:r>
          </a:p>
          <a:p>
            <a:r>
              <a:rPr lang="en-US" baseline="0" dirty="0"/>
              <a:t>+ We want to give you a forum to express any concerns or unfamiliarity with the expectations.</a:t>
            </a:r>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5</a:t>
            </a:fld>
            <a:endParaRPr lang="en-US" dirty="0"/>
          </a:p>
        </p:txBody>
      </p:sp>
    </p:spTree>
    <p:extLst>
      <p:ext uri="{BB962C8B-B14F-4D97-AF65-F5344CB8AC3E}">
        <p14:creationId xmlns:p14="http://schemas.microsoft.com/office/powerpoint/2010/main" val="4168630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rPr>
              <a:t>We will spend most of our effort reviewing this</a:t>
            </a:r>
            <a:r>
              <a:rPr lang="en-US" baseline="0" dirty="0">
                <a:solidFill>
                  <a:schemeClr val="tx1"/>
                </a:solidFill>
              </a:rPr>
              <a:t> section:</a:t>
            </a:r>
          </a:p>
          <a:p>
            <a:r>
              <a:rPr lang="en-US" baseline="0" dirty="0">
                <a:solidFill>
                  <a:schemeClr val="tx1"/>
                </a:solidFill>
              </a:rPr>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solidFill>
                  <a:schemeClr val="tx1"/>
                </a:solidFill>
              </a:rPr>
              <a:t>+ We are experienced in analyzing a solution visually.</a:t>
            </a:r>
          </a:p>
          <a:p>
            <a:r>
              <a:rPr lang="en-US" baseline="0" dirty="0">
                <a:solidFill>
                  <a:schemeClr val="tx1"/>
                </a:solidFill>
              </a:rPr>
              <a:t>+ We want to discourage visuals that use large stencils, tiny labels, and tangled lines. These are often too convoluted to read accurately.</a:t>
            </a:r>
          </a:p>
          <a:p>
            <a:r>
              <a:rPr lang="en-US" baseline="0" dirty="0">
                <a:solidFill>
                  <a:schemeClr val="tx1"/>
                </a:solidFill>
              </a:rPr>
              <a:t>+ If you have a visual designer on staff, we encourage you to seek their advice on readability.</a:t>
            </a: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Our</a:t>
            </a:r>
            <a:r>
              <a:rPr lang="en-US" baseline="0" dirty="0">
                <a:solidFill>
                  <a:schemeClr val="tx1"/>
                </a:solidFill>
              </a:rPr>
              <a:t> notes are in a text box on the slide. Remove the box in your presentation. </a:t>
            </a:r>
            <a:endParaRPr lang="en-US" dirty="0">
              <a:solidFill>
                <a:schemeClr val="tx1"/>
              </a:solidFill>
            </a:endParaRPr>
          </a:p>
          <a:p>
            <a:r>
              <a:rPr lang="en-US" dirty="0">
                <a:solidFill>
                  <a:schemeClr val="tx1"/>
                </a:solidFill>
              </a:rPr>
              <a:t>The</a:t>
            </a:r>
            <a:r>
              <a:rPr lang="en-US" baseline="0" dirty="0">
                <a:solidFill>
                  <a:schemeClr val="tx1"/>
                </a:solidFill>
              </a:rPr>
              <a:t> instructions for this diagram are slightly different, because it’s the most complex and comprehensive:</a:t>
            </a:r>
          </a:p>
          <a:p>
            <a:r>
              <a:rPr lang="en-US" baseline="0" dirty="0">
                <a:solidFill>
                  <a:schemeClr val="tx1"/>
                </a:solidFill>
              </a:rPr>
              <a:t>+ You can exclude a summary box.</a:t>
            </a:r>
          </a:p>
          <a:p>
            <a:r>
              <a:rPr lang="en-US" baseline="0" dirty="0">
                <a:solidFill>
                  <a:schemeClr val="tx1"/>
                </a:solidFill>
              </a:rPr>
              <a:t>+ You may need to print the diagram for it to be readable. We discourage this, but it may be your only option.</a:t>
            </a:r>
          </a:p>
          <a:p>
            <a:pPr>
              <a:lnSpc>
                <a:spcPct val="120000"/>
              </a:lnSpc>
              <a:spcBef>
                <a:spcPts val="600"/>
              </a:spcBef>
              <a:spcAft>
                <a:spcPts val="600"/>
              </a:spcAft>
              <a:buClr>
                <a:schemeClr val="bg1">
                  <a:lumMod val="75000"/>
                </a:schemeClr>
              </a:buClr>
            </a:pPr>
            <a:endParaRPr lang="en-US" sz="1200" dirty="0"/>
          </a:p>
          <a:p>
            <a:pPr>
              <a:lnSpc>
                <a:spcPct val="120000"/>
              </a:lnSpc>
              <a:spcBef>
                <a:spcPts val="600"/>
              </a:spcBef>
              <a:spcAft>
                <a:spcPts val="600"/>
              </a:spcAft>
              <a:buClr>
                <a:schemeClr val="bg1">
                  <a:lumMod val="75000"/>
                </a:schemeClr>
              </a:buClr>
            </a:pPr>
            <a:r>
              <a:rPr lang="en-US" sz="1200" dirty="0"/>
              <a:t>If you are pasting a diagram from an application like Microsoft Visio:</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Paste the image as a .PNG.</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Expand the image’s size so it nears the slide’s edges but keep its proportions. Do not stretch the shape, since it will distort the text.</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Set the image’s alt text title to “” for Accessibility compliance.</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Move the dark blue title bar to another corner if you need room.</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Remove this guidance box.</a:t>
            </a:r>
          </a:p>
          <a:p>
            <a:pPr>
              <a:lnSpc>
                <a:spcPct val="120000"/>
              </a:lnSpc>
              <a:spcBef>
                <a:spcPts val="1200"/>
              </a:spcBef>
              <a:spcAft>
                <a:spcPts val="600"/>
              </a:spcAft>
              <a:buClr>
                <a:schemeClr val="bg1">
                  <a:lumMod val="75000"/>
                </a:schemeClr>
              </a:buClr>
            </a:pPr>
            <a:r>
              <a:rPr lang="en-US" sz="1200" b="1" dirty="0"/>
              <a:t>Emphasize words more than shapes: </a:t>
            </a:r>
            <a:r>
              <a:rPr lang="en-US" sz="1200" dirty="0"/>
              <a:t>If your diagram’s text is too small to read comfortably here, then simplify its design or layout so you can supply text that is at least 10pts high. Realistic “stencils” are unnecessary. You can use simple consistent shapes or text boxes instead. If your diagram depicts any “flow”, try to express this as left-to-right and top-down.</a:t>
            </a:r>
          </a:p>
          <a:p>
            <a:pPr>
              <a:lnSpc>
                <a:spcPct val="120000"/>
              </a:lnSpc>
              <a:spcBef>
                <a:spcPts val="1200"/>
              </a:spcBef>
              <a:spcAft>
                <a:spcPts val="600"/>
              </a:spcAft>
              <a:buClr>
                <a:schemeClr val="bg1">
                  <a:lumMod val="75000"/>
                </a:schemeClr>
              </a:buClr>
            </a:pPr>
            <a:endParaRPr lang="en-US" sz="1200" dirty="0"/>
          </a:p>
          <a:p>
            <a:pPr>
              <a:lnSpc>
                <a:spcPct val="120000"/>
              </a:lnSpc>
              <a:spcBef>
                <a:spcPts val="1200"/>
              </a:spcBef>
              <a:spcAft>
                <a:spcPts val="600"/>
              </a:spcAft>
              <a:buClr>
                <a:schemeClr val="bg1">
                  <a:lumMod val="75000"/>
                </a:schemeClr>
              </a:buClr>
            </a:pPr>
            <a:r>
              <a:rPr lang="en-US" sz="1200" dirty="0"/>
              <a:t>Usage of AWS specific ICONS can be found on this page https://aws.amazon.com/architecture/icons/</a:t>
            </a:r>
          </a:p>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EC08E481-008B-46C7-B560-8BEC28130234}" type="slidenum">
              <a:rPr lang="en-US" smtClean="0"/>
              <a:t>6</a:t>
            </a:fld>
            <a:endParaRPr lang="en-US" dirty="0"/>
          </a:p>
        </p:txBody>
      </p:sp>
    </p:spTree>
    <p:extLst>
      <p:ext uri="{BB962C8B-B14F-4D97-AF65-F5344CB8AC3E}">
        <p14:creationId xmlns:p14="http://schemas.microsoft.com/office/powerpoint/2010/main" val="3298313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spend most of our effort reviewing this</a:t>
            </a:r>
            <a:r>
              <a:rPr lang="en-US" baseline="0" dirty="0"/>
              <a:t> section:</a:t>
            </a:r>
          </a:p>
          <a:p>
            <a:r>
              <a:rPr lang="en-US" baseline="0" dirty="0"/>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We are experienced in analyzing a solution visually.</a:t>
            </a:r>
          </a:p>
          <a:p>
            <a:r>
              <a:rPr lang="en-US" baseline="0" dirty="0"/>
              <a:t>+ We want to discourage visuals that use large stencils, tiny labels, and tangled lines. These are often too convoluted to read accurately.</a:t>
            </a:r>
          </a:p>
          <a:p>
            <a:r>
              <a:rPr lang="en-US" baseline="0" dirty="0"/>
              <a:t>+ If you have a visual designer on staff, we encourage you to seek their advice on readability.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 the system architecture diagram, based on the previous slide, highlight the security features incorporated within the proposed architecture.  Highlight or call out any new or added features since the last review that will be incorporated  in any of the upcoming releases.</a:t>
            </a:r>
            <a:r>
              <a:rPr lang="en-US" baseline="0" dirty="0"/>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a:t>
            </a:r>
            <a:r>
              <a:rPr lang="en-US" baseline="0" dirty="0"/>
              <a:t> notes are in a text box on the slide. Remove the box in your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a:lnSpc>
                <a:spcPct val="120000"/>
              </a:lnSpc>
              <a:spcBef>
                <a:spcPts val="600"/>
              </a:spcBef>
              <a:spcAft>
                <a:spcPts val="600"/>
              </a:spcAft>
              <a:buClr>
                <a:schemeClr val="bg1">
                  <a:lumMod val="75000"/>
                </a:schemeClr>
              </a:buClr>
            </a:pPr>
            <a:r>
              <a:rPr lang="en-US" sz="1200" dirty="0"/>
              <a:t>If you are pasting a diagram from an application like Microsoft Visio:</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Paste the image as a .PNG.</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Expand the image’s size so it nears the slide’s edges, but keep its proportions. Do not stretch the shape, since it will distort the text.</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Set the image’s alt text title to “” for Accessibility compliance.</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Move the dark blue title bar to another corner if you need room.</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Remove this guidance box.</a:t>
            </a:r>
          </a:p>
          <a:p>
            <a:pPr>
              <a:lnSpc>
                <a:spcPct val="120000"/>
              </a:lnSpc>
              <a:spcBef>
                <a:spcPts val="1200"/>
              </a:spcBef>
              <a:spcAft>
                <a:spcPts val="600"/>
              </a:spcAft>
              <a:buClr>
                <a:schemeClr val="bg1">
                  <a:lumMod val="75000"/>
                </a:schemeClr>
              </a:buClr>
            </a:pPr>
            <a:r>
              <a:rPr lang="en-US" sz="1200" b="1" dirty="0"/>
              <a:t>Emphasize words more than shapes: </a:t>
            </a:r>
            <a:r>
              <a:rPr lang="en-US" sz="1200" dirty="0"/>
              <a:t>If your diagram’s text is too small to read comfortably here, then simplify its design or layout so you can supply text that is at least 10pts high. Realistic “stencils” are unnecessary. You can use simple consistent shapes or text boxes instead. If your diagram depicts any “flow”, try to express this as left-to-right and top-down.</a:t>
            </a:r>
          </a:p>
          <a:p>
            <a:pPr>
              <a:lnSpc>
                <a:spcPct val="120000"/>
              </a:lnSpc>
              <a:spcBef>
                <a:spcPts val="1200"/>
              </a:spcBef>
              <a:spcAft>
                <a:spcPts val="600"/>
              </a:spcAft>
              <a:buClr>
                <a:schemeClr val="bg1">
                  <a:lumMod val="75000"/>
                </a:schemeClr>
              </a:buClr>
            </a:pPr>
            <a:endParaRPr lang="en-US" sz="1200" dirty="0"/>
          </a:p>
          <a:p>
            <a:pPr>
              <a:lnSpc>
                <a:spcPct val="120000"/>
              </a:lnSpc>
              <a:spcBef>
                <a:spcPts val="1200"/>
              </a:spcBef>
              <a:spcAft>
                <a:spcPts val="600"/>
              </a:spcAft>
              <a:buClr>
                <a:schemeClr val="bg1">
                  <a:lumMod val="75000"/>
                </a:schemeClr>
              </a:buClr>
            </a:pPr>
            <a:r>
              <a:rPr lang="en-US" sz="1200" dirty="0"/>
              <a:t>Usage of AWS specific ICONS can be found on this page https://aws.amazon.com/architecture/icons/</a:t>
            </a:r>
          </a:p>
          <a:p>
            <a:pPr>
              <a:lnSpc>
                <a:spcPct val="120000"/>
              </a:lnSpc>
              <a:spcBef>
                <a:spcPts val="1200"/>
              </a:spcBef>
              <a:spcAft>
                <a:spcPts val="600"/>
              </a:spcAft>
              <a:buClr>
                <a:schemeClr val="bg1">
                  <a:lumMod val="75000"/>
                </a:schemeClr>
              </a:buCl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7</a:t>
            </a:fld>
            <a:endParaRPr lang="en-US" dirty="0"/>
          </a:p>
        </p:txBody>
      </p:sp>
    </p:spTree>
    <p:extLst>
      <p:ext uri="{BB962C8B-B14F-4D97-AF65-F5344CB8AC3E}">
        <p14:creationId xmlns:p14="http://schemas.microsoft.com/office/powerpoint/2010/main" val="220211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spend most of our effort reviewing this</a:t>
            </a:r>
            <a:r>
              <a:rPr lang="en-US" baseline="0" dirty="0"/>
              <a:t> section:</a:t>
            </a:r>
          </a:p>
          <a:p>
            <a:r>
              <a:rPr lang="en-US" baseline="0" dirty="0"/>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We are experienced in analyzing a solution visually.</a:t>
            </a:r>
          </a:p>
          <a:p>
            <a:r>
              <a:rPr lang="en-US" baseline="0" dirty="0"/>
              <a:t>+ We want to discourage visuals that use large stencils, tiny labels, and tangled lines. These are often too convoluted to read accurately.</a:t>
            </a:r>
          </a:p>
          <a:p>
            <a:r>
              <a:rPr lang="en-US" baseline="0" dirty="0"/>
              <a:t>+ If you have a visual designer on staff, we encourage you to seek their advice on readability.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Detail the software stack for the system for the upcoming release.  Highlight or call out any additions / deletions from the stack as part of the upcoming releases.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a:t>
            </a:r>
            <a:r>
              <a:rPr lang="en-US" baseline="0" dirty="0"/>
              <a:t> notes are in a text box on the slide. Remove the box in your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Examples of open-source software include libraries for fonts, icons, utilities, framework libraries, products. We intend to ensure that the licensing and versions are validated for open-source libraries.</a:t>
            </a: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8</a:t>
            </a:fld>
            <a:endParaRPr lang="en-US" dirty="0"/>
          </a:p>
        </p:txBody>
      </p:sp>
    </p:spTree>
    <p:extLst>
      <p:ext uri="{BB962C8B-B14F-4D97-AF65-F5344CB8AC3E}">
        <p14:creationId xmlns:p14="http://schemas.microsoft.com/office/powerpoint/2010/main" val="2536462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spend most of our effort reviewing this</a:t>
            </a:r>
            <a:r>
              <a:rPr lang="en-US" baseline="0" dirty="0"/>
              <a:t> section:</a:t>
            </a:r>
          </a:p>
          <a:p>
            <a:r>
              <a:rPr lang="en-US" baseline="0" dirty="0"/>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We are experienced in analyzing a solution visually.</a:t>
            </a:r>
          </a:p>
          <a:p>
            <a:r>
              <a:rPr lang="en-US" baseline="0" dirty="0"/>
              <a:t>+ We want to discourage visuals that use large stencils, tiny labels, and tangled lines. These are often too convoluted to read accurately.</a:t>
            </a:r>
          </a:p>
          <a:p>
            <a:r>
              <a:rPr lang="en-US" baseline="0" dirty="0"/>
              <a:t>+ If you have a visual designer on staff, we encourage you to seek their advice on readability.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defTabSz="913303">
              <a:defRPr/>
            </a:pPr>
            <a:r>
              <a:rPr lang="en-US" dirty="0"/>
              <a:t>Using the system architecture diagram, based on the previous slide, highlight the performance features incorporated within the proposed architecture.  Highlight or call out any new or added features since the last review that will be incorporated  in any of the upcoming releases.</a:t>
            </a:r>
            <a:r>
              <a:rPr lang="en-US" baseline="0" dirty="0"/>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a:lnSpc>
                <a:spcPct val="120000"/>
              </a:lnSpc>
              <a:spcBef>
                <a:spcPts val="600"/>
              </a:spcBef>
              <a:spcAft>
                <a:spcPts val="600"/>
              </a:spcAft>
              <a:buClr>
                <a:schemeClr val="bg1">
                  <a:lumMod val="75000"/>
                </a:schemeClr>
              </a:buClr>
            </a:pPr>
            <a:r>
              <a:rPr lang="en-US" sz="1200" dirty="0"/>
              <a:t>If you are pasting a diagram from an application like Microsoft Visio:</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Paste the image as a .PNG.</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Expand the image’s size so it nears the slide’s edges, but keep its proportions. Do not stretch the shape, since it will distort the text.</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Set the image’s alt text title to “” for Accessibility compliance.</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Move the dark blue title bar to another corner if you need room.</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Remove this guidance box.</a:t>
            </a:r>
          </a:p>
          <a:p>
            <a:pPr>
              <a:lnSpc>
                <a:spcPct val="120000"/>
              </a:lnSpc>
              <a:spcBef>
                <a:spcPts val="1200"/>
              </a:spcBef>
              <a:spcAft>
                <a:spcPts val="600"/>
              </a:spcAft>
              <a:buClr>
                <a:schemeClr val="bg1">
                  <a:lumMod val="75000"/>
                </a:schemeClr>
              </a:buClr>
            </a:pPr>
            <a:r>
              <a:rPr lang="en-US" sz="1200" b="1" dirty="0"/>
              <a:t>Emphasize words more than shapes: </a:t>
            </a:r>
            <a:r>
              <a:rPr lang="en-US" sz="1200" dirty="0"/>
              <a:t>If your diagram’s text is too small to read comfortably here, then simplify its design or layout so you can supply text that is at least 10pts high. Realistic “stencils” are unnecessary. You can use simple consistent shapes or text boxes instead. If your diagram depicts any “flow”, try to express this as left-to-right and top-down.</a:t>
            </a:r>
          </a:p>
          <a:p>
            <a:pPr>
              <a:lnSpc>
                <a:spcPct val="120000"/>
              </a:lnSpc>
              <a:spcBef>
                <a:spcPts val="1200"/>
              </a:spcBef>
              <a:spcAft>
                <a:spcPts val="600"/>
              </a:spcAft>
              <a:buClr>
                <a:schemeClr val="bg1">
                  <a:lumMod val="75000"/>
                </a:schemeClr>
              </a:buClr>
            </a:pPr>
            <a:endParaRPr lang="en-US" sz="1200" dirty="0"/>
          </a:p>
          <a:p>
            <a:pPr>
              <a:lnSpc>
                <a:spcPct val="120000"/>
              </a:lnSpc>
              <a:spcBef>
                <a:spcPts val="1200"/>
              </a:spcBef>
              <a:spcAft>
                <a:spcPts val="600"/>
              </a:spcAft>
              <a:buClr>
                <a:schemeClr val="bg1">
                  <a:lumMod val="75000"/>
                </a:schemeClr>
              </a:buClr>
            </a:pPr>
            <a:r>
              <a:rPr lang="en-US" sz="1200" dirty="0"/>
              <a:t>Usage of AWS specific ICONS can be found on this page https://aws.amazon.com/architecture/icons/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a:t>
            </a:r>
            <a:r>
              <a:rPr lang="en-US" baseline="0" dirty="0"/>
              <a:t> notes are in a text box on the slide. Remove the box in your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9</a:t>
            </a:fld>
            <a:endParaRPr lang="en-US" dirty="0"/>
          </a:p>
        </p:txBody>
      </p:sp>
    </p:spTree>
    <p:extLst>
      <p:ext uri="{BB962C8B-B14F-4D97-AF65-F5344CB8AC3E}">
        <p14:creationId xmlns:p14="http://schemas.microsoft.com/office/powerpoint/2010/main" val="2452173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navy left">
    <p:spTree>
      <p:nvGrpSpPr>
        <p:cNvPr id="1" name=""/>
        <p:cNvGrpSpPr/>
        <p:nvPr/>
      </p:nvGrpSpPr>
      <p:grpSpPr>
        <a:xfrm>
          <a:off x="0" y="0"/>
          <a:ext cx="0" cy="0"/>
          <a:chOff x="0" y="0"/>
          <a:chExt cx="0" cy="0"/>
        </a:xfrm>
      </p:grpSpPr>
      <p:sp>
        <p:nvSpPr>
          <p:cNvPr id="18" name="Dark blue background" title="&quot;&quot;"/>
          <p:cNvSpPr/>
          <p:nvPr userDrawn="1"/>
        </p:nvSpPr>
        <p:spPr bwMode="white">
          <a:xfrm>
            <a:off x="0" y="0"/>
            <a:ext cx="2895600" cy="68580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ubtitle, author"/>
          <p:cNvSpPr>
            <a:spLocks noGrp="1"/>
          </p:cNvSpPr>
          <p:nvPr>
            <p:ph type="subTitle" idx="1"/>
          </p:nvPr>
        </p:nvSpPr>
        <p:spPr>
          <a:xfrm>
            <a:off x="3352800" y="2600325"/>
            <a:ext cx="6934200" cy="348813"/>
          </a:xfrm>
        </p:spPr>
        <p:txBody>
          <a:bodyPr wrap="square">
            <a:spAutoFit/>
          </a:bodyPr>
          <a:lstStyle>
            <a:lvl1pPr marL="0" indent="0">
              <a:buNone/>
              <a:defRPr lang="en-US" sz="1600">
                <a:solidFill>
                  <a:schemeClr val="tx1">
                    <a:lumMod val="65000"/>
                    <a:lumOff val="35000"/>
                  </a:schemeClr>
                </a:solidFill>
                <a:latin typeface="+mn-lt"/>
                <a:ea typeface="+mn-ea"/>
                <a:cs typeface="+mn-cs"/>
              </a:defRPr>
            </a:lvl1pPr>
          </a:lstStyle>
          <a:p>
            <a:pPr marL="0" lvl="0">
              <a:lnSpc>
                <a:spcPts val="2000"/>
              </a:lnSpc>
            </a:pPr>
            <a:r>
              <a:rPr lang="en-US" dirty="0"/>
              <a:t>Click to edit Master subtitle style</a:t>
            </a:r>
          </a:p>
        </p:txBody>
      </p:sp>
      <p:sp>
        <p:nvSpPr>
          <p:cNvPr id="8" name="Title of deck"/>
          <p:cNvSpPr>
            <a:spLocks noGrp="1"/>
          </p:cNvSpPr>
          <p:nvPr>
            <p:ph type="ctrTitle"/>
          </p:nvPr>
        </p:nvSpPr>
        <p:spPr>
          <a:xfrm>
            <a:off x="3352800" y="2048069"/>
            <a:ext cx="6934200" cy="457200"/>
          </a:xfrm>
          <a:noFill/>
        </p:spPr>
        <p:txBody>
          <a:bodyPr vert="horz" lIns="91440" tIns="45720" rIns="91440" bIns="45720" rtlCol="0" anchor="ctr">
            <a:noAutofit/>
          </a:bodyPr>
          <a:lstStyle>
            <a:lvl1pPr>
              <a:defRPr lang="en-US" sz="2800" b="1" cap="all" spc="100" baseline="0">
                <a:solidFill>
                  <a:schemeClr val="tx2"/>
                </a:solidFill>
                <a:latin typeface="Franklin Gothic Medium Cond" panose="020B0606030402020204" pitchFamily="34" charset="0"/>
                <a:ea typeface="Segoe UI Black" panose="020B0A02040204020203" pitchFamily="34" charset="0"/>
                <a:cs typeface="Segoe UI Black" panose="020B0A02040204020203" pitchFamily="34" charset="0"/>
              </a:defRPr>
            </a:lvl1pPr>
          </a:lstStyle>
          <a:p>
            <a:pPr marL="0" lvl="0"/>
            <a:r>
              <a:rPr lang="en-US" dirty="0"/>
              <a:t>Click to edit Master title style</a:t>
            </a:r>
          </a:p>
        </p:txBody>
      </p:sp>
    </p:spTree>
    <p:extLst>
      <p:ext uri="{BB962C8B-B14F-4D97-AF65-F5344CB8AC3E}">
        <p14:creationId xmlns:p14="http://schemas.microsoft.com/office/powerpoint/2010/main" val="36761083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Content: Basic, no title">
    <p:spTree>
      <p:nvGrpSpPr>
        <p:cNvPr id="1" name=""/>
        <p:cNvGrpSpPr/>
        <p:nvPr/>
      </p:nvGrpSpPr>
      <p:grpSpPr>
        <a:xfrm>
          <a:off x="0" y="0"/>
          <a:ext cx="0" cy="0"/>
          <a:chOff x="0" y="0"/>
          <a:chExt cx="0" cy="0"/>
        </a:xfrm>
      </p:grpSpPr>
      <p:sp>
        <p:nvSpPr>
          <p:cNvPr id="4"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7"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ter: plain">
    <p:spTree>
      <p:nvGrpSpPr>
        <p:cNvPr id="1" name=""/>
        <p:cNvGrpSpPr/>
        <p:nvPr/>
      </p:nvGrpSpPr>
      <p:grpSpPr>
        <a:xfrm>
          <a:off x="0" y="0"/>
          <a:ext cx="0" cy="0"/>
          <a:chOff x="0" y="0"/>
          <a:chExt cx="0" cy="0"/>
        </a:xfrm>
      </p:grpSpPr>
      <p:sp>
        <p:nvSpPr>
          <p:cNvPr id="5" name="Title of chapter"/>
          <p:cNvSpPr>
            <a:spLocks noGrp="1"/>
          </p:cNvSpPr>
          <p:nvPr>
            <p:ph type="title"/>
          </p:nvPr>
        </p:nvSpPr>
        <p:spPr bwMode="black">
          <a:xfrm>
            <a:off x="603956" y="2743200"/>
            <a:ext cx="6383867" cy="380999"/>
          </a:xfrm>
        </p:spPr>
        <p:txBody>
          <a:bodyPr>
            <a:noAutofit/>
          </a:bodyPr>
          <a:lstStyle>
            <a:lvl1pPr algn="l">
              <a:defRPr sz="4000" b="1">
                <a:solidFill>
                  <a:schemeClr val="tx1">
                    <a:lumMod val="50000"/>
                    <a:lumOff val="50000"/>
                  </a:schemeClr>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7" name="Dark blue background" title="&quot;&quot;"/>
          <p:cNvSpPr/>
          <p:nvPr userDrawn="1"/>
        </p:nvSpPr>
        <p:spPr bwMode="white">
          <a:xfrm>
            <a:off x="457200" y="2743200"/>
            <a:ext cx="146756" cy="380999"/>
          </a:xfrm>
          <a:prstGeom prst="rect">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extLst>
    <p:ext uri="{DCECCB84-F9BA-43D5-87BE-67443E8EF086}">
      <p15:sldGuideLst xmlns:p15="http://schemas.microsoft.com/office/powerpoint/2012/main">
        <p15:guide id="1" pos="3840" userDrawn="1">
          <p15:clr>
            <a:srgbClr val="FBAE40"/>
          </p15:clr>
        </p15:guide>
        <p15:guide id="2" orient="horz" pos="216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ter: navy all-caps">
    <p:spTree>
      <p:nvGrpSpPr>
        <p:cNvPr id="1" name=""/>
        <p:cNvGrpSpPr/>
        <p:nvPr/>
      </p:nvGrpSpPr>
      <p:grpSpPr>
        <a:xfrm>
          <a:off x="0" y="0"/>
          <a:ext cx="0" cy="0"/>
          <a:chOff x="0" y="0"/>
          <a:chExt cx="0" cy="0"/>
        </a:xfrm>
      </p:grpSpPr>
      <p:sp>
        <p:nvSpPr>
          <p:cNvPr id="5" name="Title of chapter"/>
          <p:cNvSpPr>
            <a:spLocks noGrp="1"/>
          </p:cNvSpPr>
          <p:nvPr>
            <p:ph type="title"/>
          </p:nvPr>
        </p:nvSpPr>
        <p:spPr bwMode="black">
          <a:xfrm>
            <a:off x="1524000" y="2743200"/>
            <a:ext cx="9144000" cy="380999"/>
          </a:xfrm>
          <a:noFill/>
        </p:spPr>
        <p:txBody>
          <a:bodyPr vert="horz" lIns="91440" tIns="45720" rIns="91440" bIns="45720" rtlCol="0" anchor="ctr">
            <a:noAutofit/>
          </a:bodyPr>
          <a:lstStyle>
            <a:lvl1pPr>
              <a:defRPr lang="en-US" sz="4000" b="1" cap="all" spc="100" baseline="0" dirty="0">
                <a:solidFill>
                  <a:schemeClr val="tx2"/>
                </a:solidFill>
                <a:latin typeface="Franklin Gothic Medium Cond" panose="020B0606030402020204" pitchFamily="34" charset="0"/>
                <a:ea typeface="Segoe UI Black" panose="020B0A02040204020203" pitchFamily="34" charset="0"/>
                <a:cs typeface="Segoe UI Black" panose="020B0A02040204020203" pitchFamily="34" charset="0"/>
              </a:defRPr>
            </a:lvl1pPr>
          </a:lstStyle>
          <a:p>
            <a:pPr marL="0" lvl="0"/>
            <a:r>
              <a:rPr lang="en-US" dirty="0"/>
              <a:t>Click to edit Master title style</a:t>
            </a:r>
          </a:p>
        </p:txBody>
      </p:sp>
      <p:sp>
        <p:nvSpPr>
          <p:cNvPr id="7" name="Dark blue background" title="&quot;&quot;"/>
          <p:cNvSpPr/>
          <p:nvPr userDrawn="1"/>
        </p:nvSpPr>
        <p:spPr bwMode="white">
          <a:xfrm>
            <a:off x="17721" y="0"/>
            <a:ext cx="1049079" cy="68580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chemeClr val="bg1">
                    <a:lumMod val="85000"/>
                  </a:schemeClr>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96945181"/>
      </p:ext>
    </p:extLst>
  </p:cSld>
  <p:clrMapOvr>
    <a:masterClrMapping/>
  </p:clrMapOvr>
  <p:extLst mod="1">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blue">
    <p:bg>
      <p:bgPr>
        <a:solidFill>
          <a:srgbClr val="046B99"/>
        </a:solidFill>
        <a:effectLst/>
      </p:bgPr>
    </p:bg>
    <p:spTree>
      <p:nvGrpSpPr>
        <p:cNvPr id="1" name=""/>
        <p:cNvGrpSpPr/>
        <p:nvPr/>
      </p:nvGrpSpPr>
      <p:grpSpPr>
        <a:xfrm>
          <a:off x="0" y="0"/>
          <a:ext cx="0" cy="0"/>
          <a:chOff x="0" y="0"/>
          <a:chExt cx="0" cy="0"/>
        </a:xfrm>
      </p:grpSpPr>
      <p:cxnSp>
        <p:nvCxnSpPr>
          <p:cNvPr id="3" name="Title border line"/>
          <p:cNvCxnSpPr/>
          <p:nvPr userDrawn="1"/>
        </p:nvCxnSpPr>
        <p:spPr>
          <a:xfrm>
            <a:off x="0" y="3271815"/>
            <a:ext cx="7010400" cy="0"/>
          </a:xfrm>
          <a:prstGeom prst="line">
            <a:avLst/>
          </a:prstGeom>
          <a:ln w="127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 name="Title of chapter"/>
          <p:cNvSpPr>
            <a:spLocks noGrp="1"/>
          </p:cNvSpPr>
          <p:nvPr>
            <p:ph type="title"/>
          </p:nvPr>
        </p:nvSpPr>
        <p:spPr bwMode="black">
          <a:xfrm>
            <a:off x="603956" y="2743200"/>
            <a:ext cx="8006644" cy="380999"/>
          </a:xfrm>
        </p:spPr>
        <p:txBody>
          <a:bodyPr>
            <a:noAutofit/>
          </a:bodyPr>
          <a:lstStyle>
            <a:lvl1pPr algn="l">
              <a:defRPr sz="4400" b="1">
                <a:solidFill>
                  <a:schemeClr val="bg1"/>
                </a:solidFill>
                <a:latin typeface="+mn-lt"/>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5" name="Subtitle, author"/>
          <p:cNvSpPr>
            <a:spLocks noGrp="1"/>
          </p:cNvSpPr>
          <p:nvPr>
            <p:ph type="subTitle" idx="1"/>
          </p:nvPr>
        </p:nvSpPr>
        <p:spPr>
          <a:xfrm>
            <a:off x="603956" y="3419432"/>
            <a:ext cx="6406444" cy="348813"/>
          </a:xfrm>
        </p:spPr>
        <p:txBody>
          <a:bodyPr wrap="square">
            <a:spAutoFit/>
          </a:bodyPr>
          <a:lstStyle>
            <a:lvl1pPr marL="0" indent="0">
              <a:buNone/>
              <a:defRPr lang="en-US" sz="1600">
                <a:solidFill>
                  <a:schemeClr val="bg1"/>
                </a:solidFill>
                <a:latin typeface="+mn-lt"/>
                <a:ea typeface="+mn-ea"/>
                <a:cs typeface="+mn-cs"/>
              </a:defRPr>
            </a:lvl1pPr>
          </a:lstStyle>
          <a:p>
            <a:pPr marL="0" lvl="0">
              <a:lnSpc>
                <a:spcPts val="2000"/>
              </a:lnSpc>
            </a:pPr>
            <a:r>
              <a:rPr lang="en-US" dirty="0"/>
              <a:t>Click to edit Master subtitle style</a:t>
            </a:r>
          </a:p>
        </p:txBody>
      </p:sp>
      <p:sp>
        <p:nvSpPr>
          <p:cNvPr id="6"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chemeClr val="bg1">
                    <a:lumMod val="85000"/>
                  </a:schemeClr>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453415411"/>
      </p:ext>
    </p:extLst>
  </p:cSld>
  <p:clrMapOvr>
    <a:masterClrMapping/>
  </p:clrMapOvr>
  <p:extLst mod="1">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navy">
    <p:bg>
      <p:bgPr>
        <a:solidFill>
          <a:srgbClr val="112E51"/>
        </a:solidFill>
        <a:effectLst/>
      </p:bgPr>
    </p:bg>
    <p:spTree>
      <p:nvGrpSpPr>
        <p:cNvPr id="1" name=""/>
        <p:cNvGrpSpPr/>
        <p:nvPr/>
      </p:nvGrpSpPr>
      <p:grpSpPr>
        <a:xfrm>
          <a:off x="0" y="0"/>
          <a:ext cx="0" cy="0"/>
          <a:chOff x="0" y="0"/>
          <a:chExt cx="0" cy="0"/>
        </a:xfrm>
      </p:grpSpPr>
      <p:cxnSp>
        <p:nvCxnSpPr>
          <p:cNvPr id="7" name="Title border line"/>
          <p:cNvCxnSpPr/>
          <p:nvPr userDrawn="1"/>
        </p:nvCxnSpPr>
        <p:spPr>
          <a:xfrm>
            <a:off x="0" y="3271815"/>
            <a:ext cx="7010400" cy="0"/>
          </a:xfrm>
          <a:prstGeom prst="line">
            <a:avLst/>
          </a:prstGeom>
          <a:ln w="127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6" name="Title of chapter"/>
          <p:cNvSpPr>
            <a:spLocks noGrp="1"/>
          </p:cNvSpPr>
          <p:nvPr>
            <p:ph type="title"/>
          </p:nvPr>
        </p:nvSpPr>
        <p:spPr bwMode="black">
          <a:xfrm>
            <a:off x="603956" y="2743200"/>
            <a:ext cx="8006644" cy="380999"/>
          </a:xfrm>
        </p:spPr>
        <p:txBody>
          <a:bodyPr>
            <a:noAutofit/>
          </a:bodyPr>
          <a:lstStyle>
            <a:lvl1pPr algn="l">
              <a:defRPr sz="4400" b="1">
                <a:solidFill>
                  <a:schemeClr val="bg1"/>
                </a:solidFill>
                <a:latin typeface="+mn-lt"/>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4" name="Subtitle, author"/>
          <p:cNvSpPr>
            <a:spLocks noGrp="1"/>
          </p:cNvSpPr>
          <p:nvPr>
            <p:ph type="subTitle" idx="1"/>
          </p:nvPr>
        </p:nvSpPr>
        <p:spPr>
          <a:xfrm>
            <a:off x="603956" y="3419432"/>
            <a:ext cx="6406444" cy="348813"/>
          </a:xfrm>
        </p:spPr>
        <p:txBody>
          <a:bodyPr wrap="square">
            <a:spAutoFit/>
          </a:bodyPr>
          <a:lstStyle>
            <a:lvl1pPr marL="0" indent="0">
              <a:buNone/>
              <a:defRPr lang="en-US" sz="1600">
                <a:solidFill>
                  <a:schemeClr val="bg1"/>
                </a:solidFill>
                <a:latin typeface="+mn-lt"/>
                <a:ea typeface="+mn-ea"/>
                <a:cs typeface="+mn-cs"/>
              </a:defRPr>
            </a:lvl1pPr>
          </a:lstStyle>
          <a:p>
            <a:pPr marL="0" lvl="0">
              <a:lnSpc>
                <a:spcPts val="2000"/>
              </a:lnSpc>
            </a:pPr>
            <a:r>
              <a:rPr lang="en-US" dirty="0"/>
              <a:t>Click to edit Master subtitle style</a:t>
            </a:r>
          </a:p>
        </p:txBody>
      </p:sp>
      <p:sp>
        <p:nvSpPr>
          <p:cNvPr id="5"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chemeClr val="bg1">
                    <a:lumMod val="85000"/>
                  </a:schemeClr>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740629368"/>
      </p:ext>
    </p:extLst>
  </p:cSld>
  <p:clrMapOvr>
    <a:masterClrMapping/>
  </p:clrMapOvr>
  <p:extLst mod="1">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navy">
    <p:spTree>
      <p:nvGrpSpPr>
        <p:cNvPr id="1" name=""/>
        <p:cNvGrpSpPr/>
        <p:nvPr/>
      </p:nvGrpSpPr>
      <p:grpSpPr>
        <a:xfrm>
          <a:off x="0" y="0"/>
          <a:ext cx="0" cy="0"/>
          <a:chOff x="0" y="0"/>
          <a:chExt cx="0" cy="0"/>
        </a:xfrm>
      </p:grpSpPr>
      <p:sp>
        <p:nvSpPr>
          <p:cNvPr id="18" name="Dark blue background" title="&quot;&quot;"/>
          <p:cNvSpPr/>
          <p:nvPr userDrawn="1"/>
        </p:nvSpPr>
        <p:spPr bwMode="white">
          <a:xfrm>
            <a:off x="0" y="0"/>
            <a:ext cx="12192000" cy="16002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6" name="Internal use message"/>
          <p:cNvSpPr/>
          <p:nvPr userDrawn="1"/>
        </p:nvSpPr>
        <p:spPr>
          <a:xfrm>
            <a:off x="609600" y="5708996"/>
            <a:ext cx="5257800" cy="463204"/>
          </a:xfrm>
          <a:prstGeom prst="rect">
            <a:avLst/>
          </a:prstGeom>
        </p:spPr>
        <p:txBody>
          <a:bodyPr wrap="square">
            <a:spAutoFit/>
          </a:bodyPr>
          <a:lstStyle/>
          <a:p>
            <a:pPr>
              <a:lnSpc>
                <a:spcPct val="120000"/>
              </a:lnSpc>
              <a:spcAft>
                <a:spcPts val="300"/>
              </a:spcAft>
            </a:pPr>
            <a:r>
              <a:rPr lang="en-US" sz="900" dirty="0">
                <a:solidFill>
                  <a:schemeClr val="tx1">
                    <a:lumMod val="75000"/>
                    <a:lumOff val="25000"/>
                  </a:schemeClr>
                </a:solidFill>
                <a:ea typeface="Verdana" pitchFamily="34" charset="0"/>
                <a:cs typeface="Verdana" pitchFamily="34" charset="0"/>
              </a:rPr>
              <a:t>Centers for Medicare &amp; Medicaid Services</a:t>
            </a:r>
          </a:p>
          <a:p>
            <a:pPr>
              <a:lnSpc>
                <a:spcPct val="120000"/>
              </a:lnSpc>
            </a:pPr>
            <a:r>
              <a:rPr lang="en-US" sz="900" b="1" dirty="0">
                <a:solidFill>
                  <a:schemeClr val="tx1">
                    <a:lumMod val="75000"/>
                    <a:lumOff val="25000"/>
                  </a:schemeClr>
                </a:solidFill>
                <a:ea typeface="Verdana" pitchFamily="34" charset="0"/>
                <a:cs typeface="Verdana" pitchFamily="34" charset="0"/>
              </a:rPr>
              <a:t>This information has not been disclosed to the public. It may be privileged and confidential. </a:t>
            </a:r>
          </a:p>
        </p:txBody>
      </p:sp>
      <p:sp>
        <p:nvSpPr>
          <p:cNvPr id="7" name="Subtitle, author"/>
          <p:cNvSpPr>
            <a:spLocks noGrp="1"/>
          </p:cNvSpPr>
          <p:nvPr>
            <p:ph type="subTitle" idx="1"/>
          </p:nvPr>
        </p:nvSpPr>
        <p:spPr>
          <a:xfrm>
            <a:off x="609600" y="2851587"/>
            <a:ext cx="5486400" cy="348813"/>
          </a:xfrm>
        </p:spPr>
        <p:txBody>
          <a:bodyPr wrap="square">
            <a:spAutoFit/>
          </a:bodyPr>
          <a:lstStyle>
            <a:lvl1pPr marL="0" indent="0">
              <a:buNone/>
              <a:defRPr lang="en-US" sz="2400">
                <a:solidFill>
                  <a:srgbClr val="767676"/>
                </a:solidFill>
                <a:latin typeface="+mn-lt"/>
                <a:ea typeface="+mn-ea"/>
                <a:cs typeface="+mn-cs"/>
              </a:defRPr>
            </a:lvl1pPr>
          </a:lstStyle>
          <a:p>
            <a:pPr marL="0" lvl="0">
              <a:lnSpc>
                <a:spcPts val="2000"/>
              </a:lnSpc>
            </a:pPr>
            <a:r>
              <a:rPr lang="en-US" dirty="0"/>
              <a:t>Click to edit Master subtitle style</a:t>
            </a:r>
          </a:p>
        </p:txBody>
      </p:sp>
      <p:sp>
        <p:nvSpPr>
          <p:cNvPr id="8" name="Title of deck"/>
          <p:cNvSpPr>
            <a:spLocks noGrp="1"/>
          </p:cNvSpPr>
          <p:nvPr>
            <p:ph type="ctrTitle"/>
          </p:nvPr>
        </p:nvSpPr>
        <p:spPr>
          <a:xfrm>
            <a:off x="609600" y="2048069"/>
            <a:ext cx="9677400" cy="457200"/>
          </a:xfrm>
          <a:noFill/>
        </p:spPr>
        <p:txBody>
          <a:bodyPr vert="horz" lIns="91440" tIns="45720" rIns="91440" bIns="45720" rtlCol="0" anchor="ctr">
            <a:noAutofit/>
          </a:bodyPr>
          <a:lstStyle>
            <a:lvl1pPr>
              <a:defRPr lang="en-US" sz="4800" b="1">
                <a:solidFill>
                  <a:schemeClr val="tx2"/>
                </a:solidFill>
                <a:latin typeface="Segoe UI Light" panose="020B0502040204020203" pitchFamily="34" charset="0"/>
                <a:cs typeface="Segoe UI Light" panose="020B0502040204020203" pitchFamily="34" charset="0"/>
              </a:defRPr>
            </a:lvl1pPr>
          </a:lstStyle>
          <a:p>
            <a:pPr marL="0" lvl="0"/>
            <a:r>
              <a:rPr lang="en-US" dirty="0"/>
              <a:t>Click to edit Master title style</a:t>
            </a:r>
          </a:p>
        </p:txBody>
      </p:sp>
    </p:spTree>
    <p:extLst>
      <p:ext uri="{BB962C8B-B14F-4D97-AF65-F5344CB8AC3E}">
        <p14:creationId xmlns:p14="http://schemas.microsoft.com/office/powerpoint/2010/main" val="41377400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blue guideline">
    <p:spTree>
      <p:nvGrpSpPr>
        <p:cNvPr id="1" name=""/>
        <p:cNvGrpSpPr/>
        <p:nvPr/>
      </p:nvGrpSpPr>
      <p:grpSpPr>
        <a:xfrm>
          <a:off x="0" y="0"/>
          <a:ext cx="0" cy="0"/>
          <a:chOff x="0" y="0"/>
          <a:chExt cx="0" cy="0"/>
        </a:xfrm>
      </p:grpSpPr>
      <p:sp>
        <p:nvSpPr>
          <p:cNvPr id="3" name="Subtitle, author"/>
          <p:cNvSpPr>
            <a:spLocks noGrp="1"/>
          </p:cNvSpPr>
          <p:nvPr>
            <p:ph type="subTitle" idx="1"/>
          </p:nvPr>
        </p:nvSpPr>
        <p:spPr>
          <a:xfrm>
            <a:off x="2133600" y="2318187"/>
            <a:ext cx="8229599" cy="348813"/>
          </a:xfrm>
        </p:spPr>
        <p:txBody>
          <a:bodyPr wrap="square">
            <a:spAutoFit/>
          </a:bodyPr>
          <a:lstStyle>
            <a:lvl1pPr marL="0" indent="0">
              <a:buNone/>
              <a:defRPr lang="en-US" sz="2400" b="1">
                <a:solidFill>
                  <a:schemeClr val="tx1"/>
                </a:solidFill>
                <a:latin typeface="+mn-lt"/>
                <a:ea typeface="+mn-ea"/>
                <a:cs typeface="+mn-cs"/>
              </a:defRPr>
            </a:lvl1pPr>
          </a:lstStyle>
          <a:p>
            <a:pPr marL="0" lvl="0">
              <a:lnSpc>
                <a:spcPts val="2000"/>
              </a:lnSpc>
            </a:pPr>
            <a:r>
              <a:rPr lang="en-US" dirty="0"/>
              <a:t>Click to edit Master subtitle style</a:t>
            </a:r>
          </a:p>
        </p:txBody>
      </p:sp>
      <p:sp>
        <p:nvSpPr>
          <p:cNvPr id="2" name="Title of deck"/>
          <p:cNvSpPr>
            <a:spLocks noGrp="1"/>
          </p:cNvSpPr>
          <p:nvPr>
            <p:ph type="ctrTitle"/>
          </p:nvPr>
        </p:nvSpPr>
        <p:spPr>
          <a:xfrm>
            <a:off x="2133600" y="1600200"/>
            <a:ext cx="8229599" cy="457200"/>
          </a:xfrm>
          <a:noFill/>
        </p:spPr>
        <p:txBody>
          <a:bodyPr vert="horz" lIns="91440" tIns="45720" rIns="91440" bIns="45720" rtlCol="0" anchor="ctr">
            <a:noAutofit/>
          </a:bodyPr>
          <a:lstStyle>
            <a:lvl1pPr>
              <a:defRPr lang="en-US" sz="4800" b="1" spc="-100" baseline="0">
                <a:solidFill>
                  <a:schemeClr val="accent1"/>
                </a:solidFill>
                <a:latin typeface="Segoe UI Light" panose="020B0502040204020203" pitchFamily="34" charset="0"/>
                <a:cs typeface="Segoe UI Light" panose="020B0502040204020203" pitchFamily="34" charset="0"/>
              </a:defRPr>
            </a:lvl1pPr>
          </a:lstStyle>
          <a:p>
            <a:pPr marL="0" lvl="0"/>
            <a:r>
              <a:rPr lang="en-US" dirty="0"/>
              <a:t>Click to edit Master title style</a:t>
            </a:r>
          </a:p>
        </p:txBody>
      </p:sp>
      <p:sp>
        <p:nvSpPr>
          <p:cNvPr id="8"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9"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
        <p:nvSpPr>
          <p:cNvPr id="10" name="Dark blue background" title="&quot;&quot;"/>
          <p:cNvSpPr/>
          <p:nvPr userDrawn="1"/>
        </p:nvSpPr>
        <p:spPr bwMode="white">
          <a:xfrm>
            <a:off x="1904999" y="1600200"/>
            <a:ext cx="152399" cy="1752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142542895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plain">
    <p:spTree>
      <p:nvGrpSpPr>
        <p:cNvPr id="1" name=""/>
        <p:cNvGrpSpPr/>
        <p:nvPr/>
      </p:nvGrpSpPr>
      <p:grpSpPr>
        <a:xfrm>
          <a:off x="0" y="0"/>
          <a:ext cx="0" cy="0"/>
          <a:chOff x="0" y="0"/>
          <a:chExt cx="0" cy="0"/>
        </a:xfrm>
      </p:grpSpPr>
      <p:sp>
        <p:nvSpPr>
          <p:cNvPr id="3" name="Subtitle, author"/>
          <p:cNvSpPr>
            <a:spLocks noGrp="1"/>
          </p:cNvSpPr>
          <p:nvPr>
            <p:ph type="subTitle" idx="1"/>
          </p:nvPr>
        </p:nvSpPr>
        <p:spPr>
          <a:xfrm>
            <a:off x="609600" y="2141271"/>
            <a:ext cx="5486400" cy="348813"/>
          </a:xfrm>
        </p:spPr>
        <p:txBody>
          <a:bodyPr wrap="square">
            <a:spAutoFit/>
          </a:bodyPr>
          <a:lstStyle>
            <a:lvl1pPr marL="0" indent="0">
              <a:buNone/>
              <a:defRPr lang="en-US" sz="1600">
                <a:solidFill>
                  <a:srgbClr val="767676"/>
                </a:solidFill>
                <a:latin typeface="+mn-lt"/>
                <a:ea typeface="+mn-ea"/>
                <a:cs typeface="+mn-cs"/>
              </a:defRPr>
            </a:lvl1pPr>
          </a:lstStyle>
          <a:p>
            <a:pPr marL="0" lvl="0">
              <a:lnSpc>
                <a:spcPts val="2000"/>
              </a:lnSpc>
            </a:pPr>
            <a:r>
              <a:rPr lang="en-US" dirty="0"/>
              <a:t>Click to edit Master subtitle style</a:t>
            </a:r>
          </a:p>
        </p:txBody>
      </p:sp>
      <p:sp>
        <p:nvSpPr>
          <p:cNvPr id="2" name="Title of deck"/>
          <p:cNvSpPr>
            <a:spLocks noGrp="1"/>
          </p:cNvSpPr>
          <p:nvPr>
            <p:ph type="ctrTitle"/>
          </p:nvPr>
        </p:nvSpPr>
        <p:spPr>
          <a:xfrm>
            <a:off x="609600" y="1600200"/>
            <a:ext cx="5486400" cy="457200"/>
          </a:xfrm>
          <a:noFill/>
        </p:spPr>
        <p:txBody>
          <a:bodyPr vert="horz" lIns="91440" tIns="45720" rIns="91440" bIns="45720" rtlCol="0" anchor="ctr">
            <a:noAutofit/>
          </a:bodyPr>
          <a:lstStyle>
            <a:lvl1pPr>
              <a:defRPr lang="en-US" sz="2800" b="1">
                <a:solidFill>
                  <a:schemeClr val="tx1">
                    <a:lumMod val="75000"/>
                    <a:lumOff val="25000"/>
                  </a:schemeClr>
                </a:solidFill>
                <a:latin typeface="Segoe UI Light" panose="020B0502040204020203" pitchFamily="34" charset="0"/>
                <a:cs typeface="Segoe UI Light" panose="020B0502040204020203" pitchFamily="34" charset="0"/>
              </a:defRPr>
            </a:lvl1pPr>
          </a:lstStyle>
          <a:p>
            <a:pPr marL="0" lvl="0"/>
            <a:r>
              <a:rPr lang="en-US" dirty="0"/>
              <a:t>Click to edit Master title style</a:t>
            </a:r>
          </a:p>
        </p:txBody>
      </p:sp>
      <p:sp>
        <p:nvSpPr>
          <p:cNvPr id="6"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7"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gray slim line">
    <p:spTree>
      <p:nvGrpSpPr>
        <p:cNvPr id="1" name=""/>
        <p:cNvGrpSpPr/>
        <p:nvPr/>
      </p:nvGrpSpPr>
      <p:grpSpPr>
        <a:xfrm>
          <a:off x="0" y="0"/>
          <a:ext cx="0" cy="0"/>
          <a:chOff x="0" y="0"/>
          <a:chExt cx="0" cy="0"/>
        </a:xfrm>
      </p:grpSpPr>
      <p:cxnSp>
        <p:nvCxnSpPr>
          <p:cNvPr id="7" name="Title border line" title="&quot;&quot;"/>
          <p:cNvCxnSpPr/>
          <p:nvPr userDrawn="1"/>
        </p:nvCxnSpPr>
        <p:spPr bwMode="gray">
          <a:xfrm>
            <a:off x="0" y="381000"/>
            <a:ext cx="609599" cy="0"/>
          </a:xfrm>
          <a:prstGeom prst="line">
            <a:avLst/>
          </a:prstGeom>
          <a:ln>
            <a:solidFill>
              <a:srgbClr val="4D4D4D"/>
            </a:solidFill>
          </a:ln>
        </p:spPr>
        <p:style>
          <a:lnRef idx="1">
            <a:schemeClr val="accent1"/>
          </a:lnRef>
          <a:fillRef idx="0">
            <a:schemeClr val="accent1"/>
          </a:fillRef>
          <a:effectRef idx="0">
            <a:schemeClr val="accent1"/>
          </a:effectRef>
          <a:fontRef idx="minor">
            <a:schemeClr val="tx1"/>
          </a:fontRef>
        </p:style>
      </p:cxnSp>
      <p:sp>
        <p:nvSpPr>
          <p:cNvPr id="9" name="Statement 2"/>
          <p:cNvSpPr>
            <a:spLocks noGrp="1"/>
          </p:cNvSpPr>
          <p:nvPr>
            <p:ph idx="10"/>
          </p:nvPr>
        </p:nvSpPr>
        <p:spPr>
          <a:xfrm>
            <a:off x="6248400" y="1600200"/>
            <a:ext cx="5469467" cy="3657600"/>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8" name="Statement 1"/>
          <p:cNvSpPr>
            <a:spLocks noGrp="1"/>
          </p:cNvSpPr>
          <p:nvPr>
            <p:ph idx="1"/>
          </p:nvPr>
        </p:nvSpPr>
        <p:spPr>
          <a:xfrm>
            <a:off x="609599" y="1600201"/>
            <a:ext cx="5469467" cy="3657598"/>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2" name="Title of slide"/>
          <p:cNvSpPr>
            <a:spLocks noGrp="1"/>
          </p:cNvSpPr>
          <p:nvPr>
            <p:ph type="title"/>
          </p:nvPr>
        </p:nvSpPr>
        <p:spPr>
          <a:xfrm>
            <a:off x="609600" y="182031"/>
            <a:ext cx="5469467" cy="380999"/>
          </a:xfrm>
        </p:spPr>
        <p:txBody>
          <a:bodyPr>
            <a:noAutofit/>
          </a:bodyPr>
          <a:lstStyle>
            <a:lvl1pPr algn="l">
              <a:defRPr sz="2400" b="1">
                <a:solidFill>
                  <a:srgbClr val="4D4D4D"/>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10"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11"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ld) gray slim line">
    <p:spTree>
      <p:nvGrpSpPr>
        <p:cNvPr id="1" name=""/>
        <p:cNvGrpSpPr/>
        <p:nvPr/>
      </p:nvGrpSpPr>
      <p:grpSpPr>
        <a:xfrm>
          <a:off x="0" y="0"/>
          <a:ext cx="0" cy="0"/>
          <a:chOff x="0" y="0"/>
          <a:chExt cx="0" cy="0"/>
        </a:xfrm>
      </p:grpSpPr>
      <p:cxnSp>
        <p:nvCxnSpPr>
          <p:cNvPr id="7" name="Title border line" title="&quot;&quot;"/>
          <p:cNvCxnSpPr/>
          <p:nvPr userDrawn="1"/>
        </p:nvCxnSpPr>
        <p:spPr bwMode="gray">
          <a:xfrm>
            <a:off x="0" y="567265"/>
            <a:ext cx="609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Statement 2"/>
          <p:cNvSpPr>
            <a:spLocks noGrp="1"/>
          </p:cNvSpPr>
          <p:nvPr>
            <p:ph idx="10"/>
          </p:nvPr>
        </p:nvSpPr>
        <p:spPr>
          <a:xfrm>
            <a:off x="6248400" y="1600200"/>
            <a:ext cx="5469467" cy="3657600"/>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8" name="Statement 1"/>
          <p:cNvSpPr>
            <a:spLocks noGrp="1"/>
          </p:cNvSpPr>
          <p:nvPr>
            <p:ph idx="1"/>
          </p:nvPr>
        </p:nvSpPr>
        <p:spPr>
          <a:xfrm>
            <a:off x="609599" y="1600201"/>
            <a:ext cx="5469467" cy="3657598"/>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2" name="Title of slide"/>
          <p:cNvSpPr>
            <a:spLocks noGrp="1"/>
          </p:cNvSpPr>
          <p:nvPr>
            <p:ph type="title"/>
          </p:nvPr>
        </p:nvSpPr>
        <p:spPr>
          <a:xfrm>
            <a:off x="609600" y="182031"/>
            <a:ext cx="5469467" cy="380999"/>
          </a:xfrm>
        </p:spPr>
        <p:txBody>
          <a:bodyPr>
            <a:noAutofit/>
          </a:bodyPr>
          <a:lstStyle>
            <a:lvl1pPr algn="l">
              <a:defRPr sz="2400" b="1">
                <a:solidFill>
                  <a:srgbClr val="787878"/>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10"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11"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1375376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blue title bar">
    <p:spTree>
      <p:nvGrpSpPr>
        <p:cNvPr id="1" name=""/>
        <p:cNvGrpSpPr/>
        <p:nvPr/>
      </p:nvGrpSpPr>
      <p:grpSpPr>
        <a:xfrm>
          <a:off x="0" y="0"/>
          <a:ext cx="0" cy="0"/>
          <a:chOff x="0" y="0"/>
          <a:chExt cx="0" cy="0"/>
        </a:xfrm>
      </p:grpSpPr>
      <p:sp>
        <p:nvSpPr>
          <p:cNvPr id="7" name="Blue title background"/>
          <p:cNvSpPr/>
          <p:nvPr userDrawn="1"/>
        </p:nvSpPr>
        <p:spPr bwMode="white">
          <a:xfrm>
            <a:off x="0" y="0"/>
            <a:ext cx="12192000" cy="685800"/>
          </a:xfrm>
          <a:prstGeom prst="rect">
            <a:avLst/>
          </a:prstGeom>
          <a:solidFill>
            <a:srgbClr val="046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tatement 2"/>
          <p:cNvSpPr>
            <a:spLocks noGrp="1"/>
          </p:cNvSpPr>
          <p:nvPr>
            <p:ph idx="10"/>
          </p:nvPr>
        </p:nvSpPr>
        <p:spPr>
          <a:xfrm>
            <a:off x="6248400" y="1600199"/>
            <a:ext cx="5469467" cy="3657601"/>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10" name="Statement 1"/>
          <p:cNvSpPr>
            <a:spLocks noGrp="1"/>
          </p:cNvSpPr>
          <p:nvPr>
            <p:ph idx="1"/>
          </p:nvPr>
        </p:nvSpPr>
        <p:spPr>
          <a:xfrm>
            <a:off x="609599" y="1600199"/>
            <a:ext cx="5469467" cy="3657601"/>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11" name="Title of slide"/>
          <p:cNvSpPr>
            <a:spLocks noGrp="1"/>
          </p:cNvSpPr>
          <p:nvPr>
            <p:ph type="title"/>
          </p:nvPr>
        </p:nvSpPr>
        <p:spPr bwMode="black">
          <a:xfrm>
            <a:off x="609600" y="182031"/>
            <a:ext cx="5469467" cy="380999"/>
          </a:xfrm>
        </p:spPr>
        <p:txBody>
          <a:bodyPr>
            <a:noAutofit/>
          </a:bodyPr>
          <a:lstStyle>
            <a:lvl1pPr algn="l">
              <a:defRPr sz="2400" b="1">
                <a:solidFill>
                  <a:schemeClr val="bg1"/>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8"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12"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928388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navy title bar">
    <p:spTree>
      <p:nvGrpSpPr>
        <p:cNvPr id="1" name=""/>
        <p:cNvGrpSpPr/>
        <p:nvPr/>
      </p:nvGrpSpPr>
      <p:grpSpPr>
        <a:xfrm>
          <a:off x="0" y="0"/>
          <a:ext cx="0" cy="0"/>
          <a:chOff x="0" y="0"/>
          <a:chExt cx="0" cy="0"/>
        </a:xfrm>
      </p:grpSpPr>
      <p:sp>
        <p:nvSpPr>
          <p:cNvPr id="3" name="Rectangle 2"/>
          <p:cNvSpPr/>
          <p:nvPr userDrawn="1"/>
        </p:nvSpPr>
        <p:spPr bwMode="white">
          <a:xfrm>
            <a:off x="0" y="0"/>
            <a:ext cx="12192000" cy="6858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bwMode="black">
          <a:xfrm>
            <a:off x="609600" y="182031"/>
            <a:ext cx="5469467" cy="380999"/>
          </a:xfrm>
        </p:spPr>
        <p:txBody>
          <a:bodyPr>
            <a:noAutofit/>
          </a:bodyPr>
          <a:lstStyle>
            <a:lvl1pPr algn="l">
              <a:defRPr sz="2400" b="1">
                <a:solidFill>
                  <a:schemeClr val="bg1"/>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6" name="Statement 2"/>
          <p:cNvSpPr>
            <a:spLocks noGrp="1"/>
          </p:cNvSpPr>
          <p:nvPr>
            <p:ph idx="10"/>
          </p:nvPr>
        </p:nvSpPr>
        <p:spPr>
          <a:xfrm>
            <a:off x="6248400" y="1600199"/>
            <a:ext cx="5469467" cy="3657601"/>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7" name="Statement 1"/>
          <p:cNvSpPr>
            <a:spLocks noGrp="1"/>
          </p:cNvSpPr>
          <p:nvPr>
            <p:ph idx="1"/>
          </p:nvPr>
        </p:nvSpPr>
        <p:spPr>
          <a:xfrm>
            <a:off x="609599" y="1600199"/>
            <a:ext cx="5469467" cy="3657601"/>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8"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9"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66009708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movable navy title bar">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1" y="0"/>
            <a:ext cx="3352800" cy="381000"/>
          </a:xfrm>
          <a:solidFill>
            <a:schemeClr val="tx2"/>
          </a:solidFill>
        </p:spPr>
        <p:txBody>
          <a:bodyPr>
            <a:noAutofit/>
          </a:bodyPr>
          <a:lstStyle>
            <a:lvl1pPr algn="l">
              <a:defRPr sz="1600" b="1">
                <a:solidFill>
                  <a:schemeClr val="bg1"/>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6" name="Statement 2"/>
          <p:cNvSpPr>
            <a:spLocks noGrp="1"/>
          </p:cNvSpPr>
          <p:nvPr>
            <p:ph idx="10"/>
          </p:nvPr>
        </p:nvSpPr>
        <p:spPr>
          <a:xfrm>
            <a:off x="6248400" y="1600199"/>
            <a:ext cx="5469467" cy="3657601"/>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7" name="Statement 1"/>
          <p:cNvSpPr>
            <a:spLocks noGrp="1"/>
          </p:cNvSpPr>
          <p:nvPr>
            <p:ph idx="1"/>
          </p:nvPr>
        </p:nvSpPr>
        <p:spPr>
          <a:xfrm>
            <a:off x="609599" y="1600199"/>
            <a:ext cx="5469467" cy="3657601"/>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9"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65705916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5"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7" name="Rectangle 6">
            <a:extLst>
              <a:ext uri="{FF2B5EF4-FFF2-40B4-BE49-F238E27FC236}">
                <a16:creationId xmlns:a16="http://schemas.microsoft.com/office/drawing/2014/main" id="{40584F20-356B-4E1F-A0A1-D6426ACED541}"/>
              </a:ext>
            </a:extLst>
          </p:cNvPr>
          <p:cNvSpPr/>
          <p:nvPr userDrawn="1"/>
        </p:nvSpPr>
        <p:spPr>
          <a:xfrm>
            <a:off x="10058400" y="6611779"/>
            <a:ext cx="2286000" cy="246221"/>
          </a:xfrm>
          <a:prstGeom prst="rect">
            <a:avLst/>
          </a:prstGeom>
        </p:spPr>
        <p:txBody>
          <a:bodyPr wrap="square">
            <a:spAutoFit/>
          </a:bodyPr>
          <a:lstStyle/>
          <a:p>
            <a:pPr lvl="0" algn="l"/>
            <a:r>
              <a:rPr lang="en-US" sz="1000" dirty="0"/>
              <a:t>Pre-Decisional/For Official Use Only</a:t>
            </a:r>
          </a:p>
        </p:txBody>
      </p:sp>
    </p:spTree>
  </p:cSld>
  <p:clrMap bg1="lt1" tx1="dk1" bg2="lt2" tx2="dk2" accent1="accent1" accent2="accent2" accent3="accent3" accent4="accent4" accent5="accent5" accent6="accent6" hlink="hlink" folHlink="folHlink"/>
  <p:sldLayoutIdLst>
    <p:sldLayoutId id="2147483684" r:id="rId1"/>
    <p:sldLayoutId id="2147483665" r:id="rId2"/>
    <p:sldLayoutId id="2147483680" r:id="rId3"/>
    <p:sldLayoutId id="2147483649" r:id="rId4"/>
    <p:sldLayoutId id="2147483650" r:id="rId5"/>
    <p:sldLayoutId id="2147483694" r:id="rId6"/>
    <p:sldLayoutId id="2147483658" r:id="rId7"/>
    <p:sldLayoutId id="2147483660" r:id="rId8"/>
    <p:sldLayoutId id="2147483697" r:id="rId9"/>
    <p:sldLayoutId id="2147483655" r:id="rId10"/>
    <p:sldLayoutId id="2147483651" r:id="rId11"/>
    <p:sldLayoutId id="2147483693" r:id="rId12"/>
    <p:sldLayoutId id="2147483674" r:id="rId13"/>
    <p:sldLayoutId id="2147483675" r:id="rId14"/>
  </p:sldLayoutIdLst>
  <p:hf hdr="0" ftr="0" dt="0"/>
  <p:txStyles>
    <p:titleStyle>
      <a:lvl1pPr algn="l" defTabSz="914400" rtl="0" eaLnBrk="1" latinLnBrk="0" hangingPunct="1">
        <a:spcBef>
          <a:spcPct val="0"/>
        </a:spcBef>
        <a:buNone/>
        <a:defRPr sz="4400" kern="120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defRPr>
      </a:lvl1pPr>
    </p:titleStyle>
    <p:bodyStyle>
      <a:lvl1pPr marL="342900" indent="-342900" algn="l" defTabSz="914400" rtl="0" eaLnBrk="1" latinLnBrk="0" hangingPunct="1">
        <a:spcBef>
          <a:spcPct val="20000"/>
        </a:spcBef>
        <a:buClr>
          <a:schemeClr val="bg1">
            <a:lumMod val="65000"/>
          </a:schemeClr>
        </a:buClr>
        <a:buFont typeface="Wingdings" panose="05000000000000000000" pitchFamily="2" charset="2"/>
        <a:buChar char="§"/>
        <a:defRPr sz="3200" kern="120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defTabSz="914400" rtl="0" eaLnBrk="1" latinLnBrk="0" hangingPunct="1">
        <a:spcBef>
          <a:spcPct val="20000"/>
        </a:spcBef>
        <a:buClr>
          <a:schemeClr val="bg1">
            <a:lumMod val="85000"/>
          </a:schemeClr>
        </a:buClr>
        <a:buFont typeface="Wingdings" panose="05000000000000000000" pitchFamily="2" charset="2"/>
        <a:buChar char="§"/>
        <a:defRPr sz="2800" kern="1200">
          <a:solidFill>
            <a:srgbClr val="767676"/>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share.cms.gov/cms-wide/Systems/TRB/Templates/TRB%20Sample%20Architecture%20Diagram.pdf"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share.cms.gov/cms-wide/Systems/TRB/Templates/TRB%20Architectural%20Diagram%20Components.pd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share.cms.gov/cms-wide/Systems/TRB/Templates/TRB%20Sample%20Architecture%20Diagram.pdf"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share.cms.gov/cms-wide/Systems/TRB/Templates/TRB%20Architectural%20Diagram%20Components.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97CFA558-F2BF-4BFA-9CAD-8FAE599CC065}"/>
              </a:ext>
            </a:extLst>
          </p:cNvPr>
          <p:cNvPicPr>
            <a:picLocks noChangeAspect="1"/>
          </p:cNvPicPr>
          <p:nvPr/>
        </p:nvPicPr>
        <p:blipFill>
          <a:blip r:embed="rId3"/>
          <a:stretch>
            <a:fillRect/>
          </a:stretch>
        </p:blipFill>
        <p:spPr>
          <a:xfrm>
            <a:off x="11094720" y="0"/>
            <a:ext cx="1097280" cy="678376"/>
          </a:xfrm>
          <a:prstGeom prst="rect">
            <a:avLst/>
          </a:prstGeom>
        </p:spPr>
      </p:pic>
      <p:sp>
        <p:nvSpPr>
          <p:cNvPr id="4" name="Project"/>
          <p:cNvSpPr>
            <a:spLocks noGrp="1"/>
          </p:cNvSpPr>
          <p:nvPr>
            <p:ph type="ctrTitle"/>
          </p:nvPr>
        </p:nvSpPr>
        <p:spPr/>
        <p:txBody>
          <a:bodyPr/>
          <a:lstStyle/>
          <a:p>
            <a:r>
              <a:rPr lang="en-US" dirty="0"/>
              <a:t>&lt;Project NAME&gt;</a:t>
            </a:r>
          </a:p>
        </p:txBody>
      </p:sp>
      <p:sp>
        <p:nvSpPr>
          <p:cNvPr id="5" name="Details"/>
          <p:cNvSpPr>
            <a:spLocks noGrp="1"/>
          </p:cNvSpPr>
          <p:nvPr>
            <p:ph type="subTitle" idx="1"/>
          </p:nvPr>
        </p:nvSpPr>
        <p:spPr>
          <a:xfrm>
            <a:off x="3352800" y="2600325"/>
            <a:ext cx="8458200" cy="677108"/>
          </a:xfrm>
        </p:spPr>
        <p:txBody>
          <a:bodyPr/>
          <a:lstStyle/>
          <a:p>
            <a:pPr>
              <a:spcBef>
                <a:spcPts val="0"/>
              </a:spcBef>
              <a:spcAft>
                <a:spcPts val="600"/>
              </a:spcAft>
            </a:pPr>
            <a:r>
              <a:rPr lang="en-US" sz="1400" dirty="0"/>
              <a:t>&lt;System Name, in CFACTS FISMA&gt; | &lt;Lifecycle ID, if assigned&gt; | </a:t>
            </a:r>
            <a:r>
              <a:rPr lang="en-US" sz="1400" b="1" dirty="0"/>
              <a:t>Go-live&lt;MON dd, 20xx&gt;</a:t>
            </a:r>
          </a:p>
          <a:p>
            <a:pPr>
              <a:spcBef>
                <a:spcPts val="600"/>
              </a:spcBef>
              <a:spcAft>
                <a:spcPts val="600"/>
              </a:spcAft>
            </a:pPr>
            <a:r>
              <a:rPr lang="en-US" sz="1400" dirty="0"/>
              <a:t>Presented by &lt;Contractor&gt; to the CMS Technical Review Board on &lt;MON dd, 20xx&gt;</a:t>
            </a:r>
          </a:p>
        </p:txBody>
      </p:sp>
      <p:sp>
        <p:nvSpPr>
          <p:cNvPr id="2" name="Title"/>
          <p:cNvSpPr/>
          <p:nvPr/>
        </p:nvSpPr>
        <p:spPr>
          <a:xfrm>
            <a:off x="3352800" y="533400"/>
            <a:ext cx="5685211" cy="369332"/>
          </a:xfrm>
          <a:prstGeom prst="rect">
            <a:avLst/>
          </a:prstGeom>
        </p:spPr>
        <p:txBody>
          <a:bodyPr wrap="none">
            <a:spAutoFit/>
          </a:bodyPr>
          <a:lstStyle/>
          <a:p>
            <a:pPr>
              <a:spcBef>
                <a:spcPts val="1800"/>
              </a:spcBef>
            </a:pPr>
            <a:r>
              <a:rPr lang="en-US" dirty="0">
                <a:solidFill>
                  <a:schemeClr val="tx1">
                    <a:lumMod val="65000"/>
                    <a:lumOff val="35000"/>
                  </a:schemeClr>
                </a:solidFill>
              </a:rPr>
              <a:t>Technical Review Board Operational Readiness Session</a:t>
            </a:r>
          </a:p>
        </p:txBody>
      </p:sp>
    </p:spTree>
    <p:extLst>
      <p:ext uri="{BB962C8B-B14F-4D97-AF65-F5344CB8AC3E}">
        <p14:creationId xmlns:p14="http://schemas.microsoft.com/office/powerpoint/2010/main" val="3764417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Milestones</a:t>
            </a:r>
          </a:p>
        </p:txBody>
      </p:sp>
      <p:graphicFrame>
        <p:nvGraphicFramePr>
          <p:cNvPr id="3" name="Table 3">
            <a:extLst>
              <a:ext uri="{FF2B5EF4-FFF2-40B4-BE49-F238E27FC236}">
                <a16:creationId xmlns:a16="http://schemas.microsoft.com/office/drawing/2014/main" id="{CB1FB8CF-86B3-4CB1-A5AF-9C59CB9532B1}"/>
              </a:ext>
            </a:extLst>
          </p:cNvPr>
          <p:cNvGraphicFramePr>
            <a:graphicFrameLocks noGrp="1"/>
          </p:cNvGraphicFramePr>
          <p:nvPr>
            <p:extLst>
              <p:ext uri="{D42A27DB-BD31-4B8C-83A1-F6EECF244321}">
                <p14:modId xmlns:p14="http://schemas.microsoft.com/office/powerpoint/2010/main" val="2372511429"/>
              </p:ext>
            </p:extLst>
          </p:nvPr>
        </p:nvGraphicFramePr>
        <p:xfrm>
          <a:off x="381000" y="914400"/>
          <a:ext cx="11353800" cy="5328920"/>
        </p:xfrm>
        <a:graphic>
          <a:graphicData uri="http://schemas.openxmlformats.org/drawingml/2006/table">
            <a:tbl>
              <a:tblPr firstRow="1" bandRow="1">
                <a:tableStyleId>{5C22544A-7EE6-4342-B048-85BDC9FD1C3A}</a:tableStyleId>
              </a:tblPr>
              <a:tblGrid>
                <a:gridCol w="4191000">
                  <a:extLst>
                    <a:ext uri="{9D8B030D-6E8A-4147-A177-3AD203B41FA5}">
                      <a16:colId xmlns:a16="http://schemas.microsoft.com/office/drawing/2014/main" val="2745159942"/>
                    </a:ext>
                  </a:extLst>
                </a:gridCol>
                <a:gridCol w="2057400">
                  <a:extLst>
                    <a:ext uri="{9D8B030D-6E8A-4147-A177-3AD203B41FA5}">
                      <a16:colId xmlns:a16="http://schemas.microsoft.com/office/drawing/2014/main" val="3915237793"/>
                    </a:ext>
                  </a:extLst>
                </a:gridCol>
                <a:gridCol w="5105400">
                  <a:extLst>
                    <a:ext uri="{9D8B030D-6E8A-4147-A177-3AD203B41FA5}">
                      <a16:colId xmlns:a16="http://schemas.microsoft.com/office/drawing/2014/main" val="1362709192"/>
                    </a:ext>
                  </a:extLst>
                </a:gridCol>
              </a:tblGrid>
              <a:tr h="370840">
                <a:tc>
                  <a:txBody>
                    <a:bodyPr/>
                    <a:lstStyle/>
                    <a:p>
                      <a:r>
                        <a:rPr lang="en-US" dirty="0"/>
                        <a:t>Project Milestones</a:t>
                      </a:r>
                    </a:p>
                  </a:txBody>
                  <a:tcPr>
                    <a:solidFill>
                      <a:schemeClr val="tx2"/>
                    </a:solidFill>
                  </a:tcPr>
                </a:tc>
                <a:tc>
                  <a:txBody>
                    <a:bodyPr/>
                    <a:lstStyle/>
                    <a:p>
                      <a:r>
                        <a:rPr lang="en-US" dirty="0"/>
                        <a:t>Date </a:t>
                      </a:r>
                    </a:p>
                  </a:txBody>
                  <a:tcPr>
                    <a:solidFill>
                      <a:schemeClr val="tx2"/>
                    </a:solidFill>
                  </a:tcPr>
                </a:tc>
                <a:tc>
                  <a:txBody>
                    <a:bodyPr/>
                    <a:lstStyle/>
                    <a:p>
                      <a:r>
                        <a:rPr lang="en-US" dirty="0"/>
                        <a:t>Comments</a:t>
                      </a:r>
                    </a:p>
                  </a:txBody>
                  <a:tcPr>
                    <a:solidFill>
                      <a:schemeClr val="tx2"/>
                    </a:solidFill>
                  </a:tcPr>
                </a:tc>
                <a:extLst>
                  <a:ext uri="{0D108BD9-81ED-4DB2-BD59-A6C34878D82A}">
                    <a16:rowId xmlns:a16="http://schemas.microsoft.com/office/drawing/2014/main" val="2626562583"/>
                  </a:ext>
                </a:extLst>
              </a:tr>
              <a:tr h="370840">
                <a:tc>
                  <a:txBody>
                    <a:bodyPr/>
                    <a:lstStyle/>
                    <a:p>
                      <a:r>
                        <a:rPr lang="en-US" sz="1800" dirty="0">
                          <a:solidFill>
                            <a:schemeClr val="tx1"/>
                          </a:solidFill>
                        </a:rPr>
                        <a:t>TRB Session</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a:p>
                  </a:txBody>
                  <a:tcPr/>
                </a:tc>
                <a:extLst>
                  <a:ext uri="{0D108BD9-81ED-4DB2-BD59-A6C34878D82A}">
                    <a16:rowId xmlns:a16="http://schemas.microsoft.com/office/drawing/2014/main" val="59125801"/>
                  </a:ext>
                </a:extLst>
              </a:tr>
              <a:tr h="370840">
                <a:tc>
                  <a:txBody>
                    <a:bodyPr/>
                    <a:lstStyle/>
                    <a:p>
                      <a:r>
                        <a:rPr lang="en-US" sz="1800" dirty="0">
                          <a:solidFill>
                            <a:schemeClr val="tx1"/>
                          </a:solidFill>
                        </a:rPr>
                        <a:t>Security Impact Assessment Completion</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dirty="0"/>
                        <a:t>Recommended to perform a full penetration test for the changes.</a:t>
                      </a:r>
                    </a:p>
                  </a:txBody>
                  <a:tcPr/>
                </a:tc>
                <a:extLst>
                  <a:ext uri="{0D108BD9-81ED-4DB2-BD59-A6C34878D82A}">
                    <a16:rowId xmlns:a16="http://schemas.microsoft.com/office/drawing/2014/main" val="291378374"/>
                  </a:ext>
                </a:extLst>
              </a:tr>
              <a:tr h="370840">
                <a:tc>
                  <a:txBody>
                    <a:bodyPr/>
                    <a:lstStyle/>
                    <a:p>
                      <a:r>
                        <a:rPr lang="en-US" sz="1800" dirty="0">
                          <a:solidFill>
                            <a:schemeClr val="tx1"/>
                          </a:solidFill>
                        </a:rPr>
                        <a:t>Adaptive Capabilities Test Completion</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982895531"/>
                  </a:ext>
                </a:extLst>
              </a:tr>
              <a:tr h="370840">
                <a:tc>
                  <a:txBody>
                    <a:bodyPr/>
                    <a:lstStyle/>
                    <a:p>
                      <a:r>
                        <a:rPr lang="en-US" sz="1800" dirty="0">
                          <a:solidFill>
                            <a:schemeClr val="tx1"/>
                          </a:solidFill>
                        </a:rPr>
                        <a:t>Accessibility Test Completion</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sz="1800" kern="1200" dirty="0">
                          <a:solidFill>
                            <a:schemeClr val="dk1"/>
                          </a:solidFill>
                          <a:effectLst/>
                          <a:latin typeface="+mn-lt"/>
                          <a:ea typeface="+mn-ea"/>
                          <a:cs typeface="+mn-cs"/>
                        </a:rPr>
                        <a:t>Consulted with CMS 508 team, testing completed with a passing score of (provide test score). If applicable, remediation plan approved on  (MM/DD/YYYY)</a:t>
                      </a:r>
                      <a:endParaRPr lang="en-US" dirty="0"/>
                    </a:p>
                  </a:txBody>
                  <a:tcPr/>
                </a:tc>
                <a:extLst>
                  <a:ext uri="{0D108BD9-81ED-4DB2-BD59-A6C34878D82A}">
                    <a16:rowId xmlns:a16="http://schemas.microsoft.com/office/drawing/2014/main" val="3662725610"/>
                  </a:ext>
                </a:extLst>
              </a:tr>
              <a:tr h="370840">
                <a:tc>
                  <a:txBody>
                    <a:bodyPr/>
                    <a:lstStyle/>
                    <a:p>
                      <a:r>
                        <a:rPr lang="en-US" sz="1800" dirty="0">
                          <a:solidFill>
                            <a:schemeClr val="tx1"/>
                          </a:solidFill>
                        </a:rPr>
                        <a:t>Performance Test Completion</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1177575703"/>
                  </a:ext>
                </a:extLst>
              </a:tr>
              <a:tr h="370840">
                <a:tc>
                  <a:txBody>
                    <a:bodyPr/>
                    <a:lstStyle/>
                    <a:p>
                      <a:r>
                        <a:rPr lang="en-US" sz="1800" dirty="0">
                          <a:solidFill>
                            <a:schemeClr val="tx1"/>
                          </a:solidFill>
                        </a:rPr>
                        <a:t>Data Migration/Conversion Completion</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2642792967"/>
                  </a:ext>
                </a:extLst>
              </a:tr>
              <a:tr h="123613">
                <a:tc>
                  <a:txBody>
                    <a:bodyPr/>
                    <a:lstStyle/>
                    <a:p>
                      <a:r>
                        <a:rPr lang="en-US" sz="1800" dirty="0">
                          <a:solidFill>
                            <a:schemeClr val="tx1"/>
                          </a:solidFill>
                        </a:rPr>
                        <a:t>Go-Live Date</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1602289667"/>
                  </a:ext>
                </a:extLst>
              </a:tr>
              <a:tr h="242147">
                <a:tc>
                  <a:txBody>
                    <a:bodyPr/>
                    <a:lstStyle/>
                    <a:p>
                      <a:r>
                        <a:rPr lang="en-US" sz="1800" dirty="0">
                          <a:solidFill>
                            <a:schemeClr val="tx1"/>
                          </a:solidFill>
                        </a:rPr>
                        <a:t>Training Completion Date</a:t>
                      </a:r>
                      <a:endParaRPr lang="en-US"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dirty="0"/>
                        <a:t>Training provided to systems/users on the scoped release updates</a:t>
                      </a:r>
                    </a:p>
                  </a:txBody>
                  <a:tcPr/>
                </a:tc>
                <a:extLst>
                  <a:ext uri="{0D108BD9-81ED-4DB2-BD59-A6C34878D82A}">
                    <a16:rowId xmlns:a16="http://schemas.microsoft.com/office/drawing/2014/main" val="516920210"/>
                  </a:ext>
                </a:extLst>
              </a:tr>
              <a:tr h="123613">
                <a:tc>
                  <a:txBody>
                    <a:bodyPr/>
                    <a:lstStyle/>
                    <a:p>
                      <a:r>
                        <a:rPr lang="en-US" dirty="0"/>
                        <a:t>Outreach Completion 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dirty="0"/>
                        <a:t>Outreach to external systems/users on updated process or release feature or outages</a:t>
                      </a:r>
                    </a:p>
                  </a:txBody>
                  <a:tcPr/>
                </a:tc>
                <a:extLst>
                  <a:ext uri="{0D108BD9-81ED-4DB2-BD59-A6C34878D82A}">
                    <a16:rowId xmlns:a16="http://schemas.microsoft.com/office/drawing/2014/main" val="430807350"/>
                  </a:ext>
                </a:extLst>
              </a:tr>
            </a:tbl>
          </a:graphicData>
        </a:graphic>
      </p:graphicFrame>
    </p:spTree>
    <p:extLst>
      <p:ext uri="{BB962C8B-B14F-4D97-AF65-F5344CB8AC3E}">
        <p14:creationId xmlns:p14="http://schemas.microsoft.com/office/powerpoint/2010/main" val="222043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Privacy or security impacts</a:t>
            </a:r>
          </a:p>
        </p:txBody>
      </p:sp>
      <p:sp>
        <p:nvSpPr>
          <p:cNvPr id="9" name="Guidance 1"/>
          <p:cNvSpPr txBox="1"/>
          <p:nvPr/>
        </p:nvSpPr>
        <p:spPr>
          <a:xfrm>
            <a:off x="609600" y="852100"/>
            <a:ext cx="6486525" cy="276999"/>
          </a:xfrm>
          <a:prstGeom prst="rect">
            <a:avLst/>
          </a:prstGeom>
          <a:noFill/>
        </p:spPr>
        <p:txBody>
          <a:bodyPr wrap="square" rtlCol="0">
            <a:spAutoFit/>
          </a:bodyPr>
          <a:lstStyle/>
          <a:p>
            <a:r>
              <a:rPr lang="en-US" sz="1200" dirty="0">
                <a:solidFill>
                  <a:schemeClr val="tx1">
                    <a:lumMod val="65000"/>
                    <a:lumOff val="35000"/>
                  </a:schemeClr>
                </a:solidFill>
              </a:rPr>
              <a:t>Your Security Officer (ISSO) will verify this information with you before the session.</a:t>
            </a:r>
          </a:p>
        </p:txBody>
      </p:sp>
      <p:graphicFrame>
        <p:nvGraphicFramePr>
          <p:cNvPr id="10" name="Table 1" title="Table"/>
          <p:cNvGraphicFramePr>
            <a:graphicFrameLocks noGrp="1"/>
          </p:cNvGraphicFramePr>
          <p:nvPr>
            <p:extLst>
              <p:ext uri="{D42A27DB-BD31-4B8C-83A1-F6EECF244321}">
                <p14:modId xmlns:p14="http://schemas.microsoft.com/office/powerpoint/2010/main" val="3859591823"/>
              </p:ext>
            </p:extLst>
          </p:nvPr>
        </p:nvGraphicFramePr>
        <p:xfrm>
          <a:off x="609600" y="1301817"/>
          <a:ext cx="5638800" cy="3988396"/>
        </p:xfrm>
        <a:graphic>
          <a:graphicData uri="http://schemas.openxmlformats.org/drawingml/2006/table">
            <a:tbl>
              <a:tblPr firstRow="1">
                <a:tableStyleId>{5940675A-B579-460E-94D1-54222C63F5DA}</a:tableStyleId>
              </a:tblPr>
              <a:tblGrid>
                <a:gridCol w="2550886">
                  <a:extLst>
                    <a:ext uri="{9D8B030D-6E8A-4147-A177-3AD203B41FA5}">
                      <a16:colId xmlns:a16="http://schemas.microsoft.com/office/drawing/2014/main" val="20000"/>
                    </a:ext>
                  </a:extLst>
                </a:gridCol>
                <a:gridCol w="3087914">
                  <a:extLst>
                    <a:ext uri="{9D8B030D-6E8A-4147-A177-3AD203B41FA5}">
                      <a16:colId xmlns:a16="http://schemas.microsoft.com/office/drawing/2014/main" val="20001"/>
                    </a:ext>
                  </a:extLst>
                </a:gridCol>
              </a:tblGrid>
              <a:tr h="298383">
                <a:tc>
                  <a:txBody>
                    <a:bodyPr/>
                    <a:lstStyle/>
                    <a:p>
                      <a:pPr>
                        <a:lnSpc>
                          <a:spcPct val="120000"/>
                        </a:lnSpc>
                        <a:spcAft>
                          <a:spcPts val="600"/>
                        </a:spcAft>
                      </a:pPr>
                      <a:r>
                        <a:rPr lang="en-US" sz="1200" b="0" dirty="0">
                          <a:solidFill>
                            <a:schemeClr val="tx1"/>
                          </a:solidFill>
                        </a:rPr>
                        <a:t>Privacy</a:t>
                      </a:r>
                      <a:r>
                        <a:rPr lang="en-US" sz="1200" b="0" baseline="0" dirty="0">
                          <a:solidFill>
                            <a:schemeClr val="tx1"/>
                          </a:solidFill>
                        </a:rPr>
                        <a:t> function</a:t>
                      </a:r>
                      <a:endParaRPr lang="en-US" sz="1200" b="0" dirty="0">
                        <a:solidFill>
                          <a:schemeClr val="tx1"/>
                        </a:solidFill>
                      </a:endParaRP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Response</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64624">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dirty="0">
                          <a:solidFill>
                            <a:schemeClr val="tx1"/>
                          </a:solidFill>
                        </a:rPr>
                        <a:t>Privacy Threshold</a:t>
                      </a:r>
                      <a:r>
                        <a:rPr lang="en-US" sz="1200" baseline="0" dirty="0">
                          <a:solidFill>
                            <a:schemeClr val="tx1"/>
                          </a:solidFill>
                        </a:rPr>
                        <a:t> Analysis (PTA)</a:t>
                      </a:r>
                      <a:endParaRPr lang="en-US" sz="1200" dirty="0">
                        <a:solidFill>
                          <a:schemeClr val="tx1"/>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&lt;MON dd, yyyy&gt;</a:t>
                      </a:r>
                      <a:endParaRPr lang="en-US" sz="1400" b="0" dirty="0">
                        <a:solidFill>
                          <a:schemeClr val="tx1">
                            <a:lumMod val="85000"/>
                            <a:lumOff val="15000"/>
                          </a:schemeClr>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43485">
                <a:tc>
                  <a:txBody>
                    <a:bodyPr/>
                    <a:lstStyle/>
                    <a:p>
                      <a:pPr>
                        <a:lnSpc>
                          <a:spcPct val="120000"/>
                        </a:lnSpc>
                        <a:spcAft>
                          <a:spcPts val="600"/>
                        </a:spcAft>
                      </a:pPr>
                      <a:r>
                        <a:rPr lang="en-US" sz="1200" b="0" dirty="0">
                          <a:solidFill>
                            <a:schemeClr val="tx1"/>
                          </a:solidFill>
                        </a:rPr>
                        <a:t>Privacy Impact Assessment (PIA)</a:t>
                      </a:r>
                      <a:br>
                        <a:rPr lang="en-US" sz="1200" b="0" dirty="0">
                          <a:solidFill>
                            <a:schemeClr val="tx1"/>
                          </a:solidFill>
                        </a:rPr>
                      </a:br>
                      <a:r>
                        <a:rPr lang="en-US" sz="1200" b="0" dirty="0">
                          <a:solidFill>
                            <a:schemeClr val="tx1"/>
                          </a:solidFill>
                        </a:rPr>
                        <a:t>(if the PTA recommends one)</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&lt;MON dd, yyyy&gt;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503578">
                <a:tc>
                  <a:txBody>
                    <a:bodyPr/>
                    <a:lstStyle/>
                    <a:p>
                      <a:pPr>
                        <a:lnSpc>
                          <a:spcPct val="120000"/>
                        </a:lnSpc>
                        <a:spcAft>
                          <a:spcPts val="600"/>
                        </a:spcAft>
                      </a:pPr>
                      <a:r>
                        <a:rPr lang="en-US" sz="1200" b="0" dirty="0">
                          <a:solidFill>
                            <a:schemeClr val="tx1"/>
                          </a:solidFill>
                        </a:rPr>
                        <a:t>System of Records Notice (SORN)</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&lt;MON dd, yyyy&gt;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&lt;Data</a:t>
                      </a:r>
                      <a:r>
                        <a:rPr lang="en-US" sz="1400" b="1" baseline="0" dirty="0">
                          <a:solidFill>
                            <a:schemeClr val="tx1">
                              <a:lumMod val="85000"/>
                              <a:lumOff val="15000"/>
                            </a:schemeClr>
                          </a:solidFill>
                        </a:rPr>
                        <a:t> types&gt;</a:t>
                      </a:r>
                      <a:endParaRPr lang="en-US" sz="1400" b="1" dirty="0">
                        <a:solidFill>
                          <a:schemeClr val="tx1">
                            <a:lumMod val="85000"/>
                            <a:lumOff val="15000"/>
                          </a:schemeClr>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1" dirty="0">
                        <a:solidFill>
                          <a:schemeClr val="tx1">
                            <a:lumMod val="85000"/>
                            <a:lumOff val="1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12897">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solidFill>
                        </a:rPr>
                        <a:t>Sensitive data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kern="1200" dirty="0">
                          <a:solidFill>
                            <a:schemeClr val="tx1">
                              <a:lumMod val="85000"/>
                              <a:lumOff val="15000"/>
                            </a:schemeClr>
                          </a:solidFill>
                          <a:latin typeface="+mn-lt"/>
                          <a:ea typeface="+mn-ea"/>
                          <a:cs typeface="+mn-cs"/>
                        </a:rPr>
                        <a:t>&lt;PII, PHI, FTI&gt;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40089">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solidFill>
                        </a:rPr>
                        <a:t>SIA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lumMod val="85000"/>
                              <a:lumOff val="15000"/>
                            </a:schemeClr>
                          </a:solidFill>
                        </a:rPr>
                        <a:t>&lt;Choice of 3&gt;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6133365"/>
                  </a:ext>
                </a:extLst>
              </a:tr>
            </a:tbl>
          </a:graphicData>
        </a:graphic>
      </p:graphicFrame>
      <p:sp>
        <p:nvSpPr>
          <p:cNvPr id="11" name="Content 1"/>
          <p:cNvSpPr/>
          <p:nvPr/>
        </p:nvSpPr>
        <p:spPr>
          <a:xfrm>
            <a:off x="6934200" y="1295400"/>
            <a:ext cx="4495800" cy="4096506"/>
          </a:xfrm>
          <a:prstGeom prst="rect">
            <a:avLst/>
          </a:prstGeom>
        </p:spPr>
        <p:txBody>
          <a:bodyPr wrap="square">
            <a:spAutoFit/>
          </a:bodyPr>
          <a:lstStyle/>
          <a:p>
            <a:pPr>
              <a:lnSpc>
                <a:spcPct val="120000"/>
              </a:lnSpc>
              <a:spcAft>
                <a:spcPts val="600"/>
              </a:spcAft>
            </a:pPr>
            <a:r>
              <a:rPr lang="en-US" sz="1400" dirty="0"/>
              <a:t>SORN example data types:</a:t>
            </a:r>
          </a:p>
          <a:p>
            <a:pPr marL="285750" indent="-285750">
              <a:lnSpc>
                <a:spcPct val="120000"/>
              </a:lnSpc>
              <a:buFont typeface="Wingdings" panose="05000000000000000000" pitchFamily="2" charset="2"/>
              <a:buChar char="§"/>
            </a:pPr>
            <a:r>
              <a:rPr lang="en-US" sz="1200" dirty="0"/>
              <a:t>Investigation, Intelligence-Related, And Security Information (14 CFR PART 191.5(D))</a:t>
            </a:r>
          </a:p>
          <a:p>
            <a:pPr marL="285750" indent="-285750">
              <a:lnSpc>
                <a:spcPct val="120000"/>
              </a:lnSpc>
              <a:buFont typeface="Wingdings" panose="05000000000000000000" pitchFamily="2" charset="2"/>
              <a:buChar char="§"/>
            </a:pPr>
            <a:r>
              <a:rPr lang="en-US" sz="1200" dirty="0"/>
              <a:t>Mission-Critical Information</a:t>
            </a:r>
          </a:p>
          <a:p>
            <a:pPr marL="285750" indent="-285750">
              <a:lnSpc>
                <a:spcPct val="120000"/>
              </a:lnSpc>
              <a:buFont typeface="Wingdings" panose="05000000000000000000" pitchFamily="2" charset="2"/>
              <a:buChar char="§"/>
            </a:pPr>
            <a:r>
              <a:rPr lang="en-US" sz="1200" dirty="0"/>
              <a:t>Information About Persons</a:t>
            </a:r>
          </a:p>
          <a:p>
            <a:pPr marL="285750" indent="-285750">
              <a:lnSpc>
                <a:spcPct val="120000"/>
              </a:lnSpc>
              <a:buFont typeface="Wingdings" panose="05000000000000000000" pitchFamily="2" charset="2"/>
              <a:buChar char="§"/>
            </a:pPr>
            <a:r>
              <a:rPr lang="en-US" sz="1200" dirty="0"/>
              <a:t>Financial, Budgetary, Commercial, Proprietary Information</a:t>
            </a:r>
          </a:p>
          <a:p>
            <a:pPr marL="285750" indent="-285750">
              <a:lnSpc>
                <a:spcPct val="120000"/>
              </a:lnSpc>
              <a:buFont typeface="Wingdings" panose="05000000000000000000" pitchFamily="2" charset="2"/>
              <a:buChar char="§"/>
            </a:pPr>
            <a:r>
              <a:rPr lang="en-US" sz="1200" dirty="0"/>
              <a:t>Internal Administration</a:t>
            </a:r>
          </a:p>
          <a:p>
            <a:pPr marL="285750" indent="-285750">
              <a:lnSpc>
                <a:spcPct val="120000"/>
              </a:lnSpc>
              <a:buFont typeface="Wingdings" panose="05000000000000000000" pitchFamily="2" charset="2"/>
              <a:buChar char="§"/>
            </a:pPr>
            <a:r>
              <a:rPr lang="en-US" sz="1200" dirty="0"/>
              <a:t>New Technology or Controlled Scientific Information</a:t>
            </a:r>
          </a:p>
          <a:p>
            <a:pPr marL="285750" indent="-285750">
              <a:lnSpc>
                <a:spcPct val="120000"/>
              </a:lnSpc>
              <a:buFont typeface="Wingdings" panose="05000000000000000000" pitchFamily="2" charset="2"/>
              <a:buChar char="§"/>
            </a:pPr>
            <a:r>
              <a:rPr lang="en-US" sz="1200" dirty="0"/>
              <a:t>Operational Information</a:t>
            </a:r>
          </a:p>
          <a:p>
            <a:pPr marL="285750" indent="-285750">
              <a:lnSpc>
                <a:spcPct val="120000"/>
              </a:lnSpc>
              <a:buFont typeface="Wingdings" panose="05000000000000000000" pitchFamily="2" charset="2"/>
              <a:buChar char="§"/>
            </a:pPr>
            <a:r>
              <a:rPr lang="en-US" sz="1200" dirty="0"/>
              <a:t>System Configuration Management Information</a:t>
            </a:r>
          </a:p>
          <a:p>
            <a:pPr marL="285750" indent="-285750">
              <a:lnSpc>
                <a:spcPct val="120000"/>
              </a:lnSpc>
              <a:buFont typeface="Wingdings" panose="05000000000000000000" pitchFamily="2" charset="2"/>
              <a:buChar char="§"/>
            </a:pPr>
            <a:r>
              <a:rPr lang="en-US" sz="1200" dirty="0"/>
              <a:t>Public Information</a:t>
            </a:r>
          </a:p>
          <a:p>
            <a:pPr>
              <a:lnSpc>
                <a:spcPct val="120000"/>
              </a:lnSpc>
              <a:spcBef>
                <a:spcPts val="600"/>
              </a:spcBef>
              <a:spcAft>
                <a:spcPts val="600"/>
              </a:spcAft>
            </a:pPr>
            <a:r>
              <a:rPr lang="en-US" sz="1400" dirty="0">
                <a:solidFill>
                  <a:schemeClr val="tx1">
                    <a:lumMod val="65000"/>
                    <a:lumOff val="35000"/>
                  </a:schemeClr>
                </a:solidFill>
              </a:rPr>
              <a:t>SIA choices: </a:t>
            </a:r>
          </a:p>
          <a:p>
            <a:pPr marL="285750" indent="-285750">
              <a:lnSpc>
                <a:spcPct val="120000"/>
              </a:lnSpc>
              <a:spcAft>
                <a:spcPts val="600"/>
              </a:spcAft>
              <a:buFont typeface="+mj-lt"/>
              <a:buAutoNum type="arabicPeriod"/>
            </a:pPr>
            <a:r>
              <a:rPr lang="en-US" sz="1200" b="1" dirty="0">
                <a:solidFill>
                  <a:srgbClr val="FF0000"/>
                </a:solidFill>
              </a:rPr>
              <a:t>Major change</a:t>
            </a:r>
            <a:r>
              <a:rPr lang="en-US" sz="1200" dirty="0">
                <a:solidFill>
                  <a:schemeClr val="tx1">
                    <a:lumMod val="65000"/>
                    <a:lumOff val="35000"/>
                  </a:schemeClr>
                </a:solidFill>
              </a:rPr>
              <a:t>: </a:t>
            </a:r>
            <a:r>
              <a:rPr lang="en-US" sz="1200" dirty="0"/>
              <a:t>SCA needed and testing scope will be extended to include this change</a:t>
            </a:r>
          </a:p>
          <a:p>
            <a:pPr marL="285750" indent="-285750">
              <a:lnSpc>
                <a:spcPct val="120000"/>
              </a:lnSpc>
              <a:spcAft>
                <a:spcPts val="600"/>
              </a:spcAft>
              <a:buFont typeface="+mj-lt"/>
              <a:buAutoNum type="arabicPeriod"/>
            </a:pPr>
            <a:r>
              <a:rPr lang="en-US" sz="1200" dirty="0"/>
              <a:t>Not major, but needs specific independent security tests </a:t>
            </a:r>
          </a:p>
          <a:p>
            <a:pPr marL="285750" indent="-285750">
              <a:lnSpc>
                <a:spcPct val="120000"/>
              </a:lnSpc>
              <a:spcAft>
                <a:spcPts val="600"/>
              </a:spcAft>
              <a:buFont typeface="+mj-lt"/>
              <a:buAutoNum type="arabicPeriod"/>
            </a:pPr>
            <a:r>
              <a:rPr lang="en-US" sz="1200" dirty="0"/>
              <a:t>Not major: will follow annual SCA, 2 months before ATO</a:t>
            </a:r>
          </a:p>
        </p:txBody>
      </p:sp>
    </p:spTree>
    <p:extLst>
      <p:ext uri="{BB962C8B-B14F-4D97-AF65-F5344CB8AC3E}">
        <p14:creationId xmlns:p14="http://schemas.microsoft.com/office/powerpoint/2010/main" val="538065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 TRB findings</a:t>
            </a:r>
          </a:p>
        </p:txBody>
      </p:sp>
      <p:graphicFrame>
        <p:nvGraphicFramePr>
          <p:cNvPr id="8" name="Table 1" title="Table"/>
          <p:cNvGraphicFramePr>
            <a:graphicFrameLocks noGrp="1"/>
          </p:cNvGraphicFramePr>
          <p:nvPr>
            <p:extLst>
              <p:ext uri="{D42A27DB-BD31-4B8C-83A1-F6EECF244321}">
                <p14:modId xmlns:p14="http://schemas.microsoft.com/office/powerpoint/2010/main" val="1966316564"/>
              </p:ext>
            </p:extLst>
          </p:nvPr>
        </p:nvGraphicFramePr>
        <p:xfrm>
          <a:off x="609600" y="990600"/>
          <a:ext cx="10781071" cy="2974341"/>
        </p:xfrm>
        <a:graphic>
          <a:graphicData uri="http://schemas.openxmlformats.org/drawingml/2006/table">
            <a:tbl>
              <a:tblPr firstRow="1">
                <a:tableStyleId>{5940675A-B579-460E-94D1-54222C63F5DA}</a:tableStyleId>
              </a:tblPr>
              <a:tblGrid>
                <a:gridCol w="2714813">
                  <a:extLst>
                    <a:ext uri="{9D8B030D-6E8A-4147-A177-3AD203B41FA5}">
                      <a16:colId xmlns:a16="http://schemas.microsoft.com/office/drawing/2014/main" val="20000"/>
                    </a:ext>
                  </a:extLst>
                </a:gridCol>
                <a:gridCol w="3426542">
                  <a:extLst>
                    <a:ext uri="{9D8B030D-6E8A-4147-A177-3AD203B41FA5}">
                      <a16:colId xmlns:a16="http://schemas.microsoft.com/office/drawing/2014/main" val="20001"/>
                    </a:ext>
                  </a:extLst>
                </a:gridCol>
                <a:gridCol w="4639716">
                  <a:extLst>
                    <a:ext uri="{9D8B030D-6E8A-4147-A177-3AD203B41FA5}">
                      <a16:colId xmlns:a16="http://schemas.microsoft.com/office/drawing/2014/main" val="980154740"/>
                    </a:ext>
                  </a:extLst>
                </a:gridCol>
              </a:tblGrid>
              <a:tr h="263134">
                <a:tc>
                  <a:txBody>
                    <a:bodyPr/>
                    <a:lstStyle/>
                    <a:p>
                      <a:pPr>
                        <a:lnSpc>
                          <a:spcPct val="120000"/>
                        </a:lnSpc>
                        <a:spcAft>
                          <a:spcPts val="600"/>
                        </a:spcAft>
                      </a:pPr>
                      <a:r>
                        <a:rPr lang="en-US" sz="1200" b="0" dirty="0">
                          <a:solidFill>
                            <a:schemeClr val="tx1"/>
                          </a:solidFill>
                        </a:rPr>
                        <a:t>TRB</a:t>
                      </a:r>
                      <a:r>
                        <a:rPr lang="en-US" sz="1200" b="0" baseline="0" dirty="0">
                          <a:solidFill>
                            <a:schemeClr val="tx1"/>
                          </a:solidFill>
                        </a:rPr>
                        <a:t> f</a:t>
                      </a:r>
                      <a:r>
                        <a:rPr lang="en-US" sz="1200" b="0" dirty="0">
                          <a:solidFill>
                            <a:schemeClr val="tx1"/>
                          </a:solidFill>
                        </a:rPr>
                        <a:t>inding</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200" b="0" dirty="0">
                          <a:solidFill>
                            <a:schemeClr val="tx1"/>
                          </a:solidFill>
                        </a:rPr>
                        <a:t>Details</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Action</a:t>
                      </a:r>
                      <a:r>
                        <a:rPr lang="en-US" sz="1400" b="0" baseline="0" dirty="0">
                          <a:solidFill>
                            <a:schemeClr val="tx1"/>
                          </a:solidFill>
                        </a:rPr>
                        <a:t> Plan</a:t>
                      </a:r>
                      <a:endParaRPr lang="en-US" sz="1400" b="0" dirty="0">
                        <a:solidFill>
                          <a:schemeClr val="tx1"/>
                        </a:solidFill>
                      </a:endParaRP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269508">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dirty="0">
                          <a:solidFill>
                            <a:schemeClr val="tx1"/>
                          </a:solidFill>
                        </a:rPr>
                        <a:t>&lt;Finding 1&gt;</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solidFill>
                        </a:rPr>
                        <a:t>&lt;POA&amp;M ID&gt;</a:t>
                      </a:r>
                      <a:r>
                        <a:rPr lang="en-US" sz="1200" b="0" baseline="0" dirty="0">
                          <a:solidFill>
                            <a:schemeClr val="tx1"/>
                          </a:solidFill>
                        </a:rPr>
                        <a:t> | &lt;Status&gt;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solidFill>
                        </a:rPr>
                        <a:t>Weakness in &lt;ARS Control&gt;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solidFill>
                        </a:rPr>
                        <a:t>&lt;Describe the issue&gt;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200" b="0" baseline="0" dirty="0">
                        <a:solidFill>
                          <a:schemeClr val="tx1"/>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200" b="0" dirty="0">
                        <a:solidFill>
                          <a:schemeClr val="tx1"/>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&lt;State what steps you will take to resolve this, in plain language.&gt;</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87300">
                <a:tc>
                  <a:txBody>
                    <a:bodyPr/>
                    <a:lstStyle/>
                    <a:p>
                      <a:pPr>
                        <a:lnSpc>
                          <a:spcPct val="120000"/>
                        </a:lnSpc>
                        <a:spcAft>
                          <a:spcPts val="600"/>
                        </a:spcAft>
                      </a:pPr>
                      <a:r>
                        <a:rPr lang="en-US" sz="1200" b="0" dirty="0">
                          <a:solidFill>
                            <a:schemeClr val="tx1"/>
                          </a:solidFill>
                        </a:rPr>
                        <a:t>&lt;Finding 2&gt;</a:t>
                      </a:r>
                    </a:p>
                    <a:p>
                      <a:pPr>
                        <a:lnSpc>
                          <a:spcPct val="120000"/>
                        </a:lnSpc>
                        <a:spcAft>
                          <a:spcPts val="600"/>
                        </a:spcAft>
                      </a:pPr>
                      <a:endParaRPr lang="en-US" sz="1200" b="0"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solidFill>
                        </a:rPr>
                        <a:t>&lt;POA&amp;M ID&gt;</a:t>
                      </a:r>
                      <a:r>
                        <a:rPr lang="en-US" sz="1200" b="0" baseline="0" dirty="0">
                          <a:solidFill>
                            <a:schemeClr val="tx1"/>
                          </a:solidFill>
                        </a:rPr>
                        <a:t> | &lt;Status&gt;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solidFill>
                        </a:rPr>
                        <a:t>Weakness in &lt;ARS Control&gt;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solidFill>
                        </a:rPr>
                        <a:t>&lt;Describe the issue&gt;</a:t>
                      </a:r>
                      <a:endParaRPr lang="en-US" sz="1200" b="1" baseline="0" dirty="0">
                        <a:solidFill>
                          <a:schemeClr val="tx1"/>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200" b="1" baseline="0"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&lt;State what steps you will take to resolve this, in plain language.&gt;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1"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81457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1"/>
          <p:cNvSpPr>
            <a:spLocks noGrp="1"/>
          </p:cNvSpPr>
          <p:nvPr>
            <p:ph idx="10"/>
          </p:nvPr>
        </p:nvSpPr>
        <p:spPr>
          <a:xfrm>
            <a:off x="533401" y="1219200"/>
            <a:ext cx="4724399" cy="3886200"/>
          </a:xfrm>
        </p:spPr>
        <p:txBody>
          <a:bodyPr/>
          <a:lstStyle/>
          <a:p>
            <a:pPr marL="0" indent="0">
              <a:buNone/>
            </a:pPr>
            <a:r>
              <a:rPr lang="en-US" sz="1400" dirty="0">
                <a:solidFill>
                  <a:schemeClr val="tx1"/>
                </a:solidFill>
              </a:rPr>
              <a:t>Summarize the data conversion process. Describe how you will extract, transform/clean, and load data from the old system to the new system. Describe how you will ensure the data maintains its quality during the conversion. </a:t>
            </a:r>
          </a:p>
          <a:p>
            <a:pPr marL="0" indent="0">
              <a:buNone/>
            </a:pPr>
            <a:endParaRPr lang="en-US" sz="1400" dirty="0">
              <a:solidFill>
                <a:schemeClr val="tx1"/>
              </a:solidFill>
            </a:endParaRPr>
          </a:p>
          <a:p>
            <a:pPr marL="0" indent="0">
              <a:buNone/>
            </a:pPr>
            <a:r>
              <a:rPr lang="en-US" sz="1400" dirty="0">
                <a:solidFill>
                  <a:schemeClr val="tx1"/>
                </a:solidFill>
              </a:rPr>
              <a:t>Describe the status of the data conversion</a:t>
            </a:r>
          </a:p>
          <a:p>
            <a:pPr marL="0" indent="0">
              <a:buNone/>
            </a:pPr>
            <a:endParaRPr lang="en-US" dirty="0">
              <a:solidFill>
                <a:schemeClr val="tx1"/>
              </a:solidFill>
            </a:endParaRPr>
          </a:p>
          <a:p>
            <a:pPr marL="0" indent="0">
              <a:buNone/>
            </a:pPr>
            <a:endParaRPr lang="en-US" dirty="0">
              <a:solidFill>
                <a:schemeClr val="tx1"/>
              </a:solidFill>
            </a:endParaRPr>
          </a:p>
        </p:txBody>
      </p:sp>
      <p:sp>
        <p:nvSpPr>
          <p:cNvPr id="9" name="Content 2"/>
          <p:cNvSpPr>
            <a:spLocks noGrp="1"/>
          </p:cNvSpPr>
          <p:nvPr>
            <p:ph idx="10"/>
          </p:nvPr>
        </p:nvSpPr>
        <p:spPr>
          <a:xfrm>
            <a:off x="6070358" y="1219200"/>
            <a:ext cx="5257800" cy="3886200"/>
          </a:xfrm>
        </p:spPr>
        <p:txBody>
          <a:bodyPr/>
          <a:lstStyle/>
          <a:p>
            <a:pPr marL="0" indent="0">
              <a:buNone/>
            </a:pPr>
            <a:r>
              <a:rPr lang="en-US" sz="1400" dirty="0">
                <a:solidFill>
                  <a:schemeClr val="tx1"/>
                </a:solidFill>
              </a:rPr>
              <a:t>&lt;Continue in this text box, or remove it.&gt;</a:t>
            </a:r>
          </a:p>
          <a:p>
            <a:pPr marL="0" indent="0">
              <a:buNone/>
            </a:pPr>
            <a:endParaRPr lang="en-US" dirty="0">
              <a:solidFill>
                <a:schemeClr val="tx1"/>
              </a:solidFill>
            </a:endParaRPr>
          </a:p>
          <a:p>
            <a:pPr marL="0" indent="0">
              <a:buNone/>
            </a:pPr>
            <a:r>
              <a:rPr lang="en-US" sz="1200" dirty="0">
                <a:solidFill>
                  <a:schemeClr val="tx1"/>
                </a:solidFill>
              </a:rPr>
              <a:t>Data conversion </a:t>
            </a:r>
            <a:r>
              <a:rPr lang="en-US" sz="1200" i="1" dirty="0">
                <a:solidFill>
                  <a:schemeClr val="tx1"/>
                </a:solidFill>
              </a:rPr>
              <a:t>includes</a:t>
            </a:r>
            <a:r>
              <a:rPr lang="en-US" sz="1200" dirty="0">
                <a:solidFill>
                  <a:schemeClr val="tx1"/>
                </a:solidFill>
              </a:rPr>
              <a:t> any external data modification/cleanup or pre-loading of the database (prior to production) with data other than the application’s “runtime properties. You must develop and perform data conversion and validation procedures as part of the project’s life cycle. </a:t>
            </a:r>
          </a:p>
          <a:p>
            <a:pPr marL="0" indent="0">
              <a:buNone/>
            </a:pPr>
            <a:endParaRPr lang="en-US" sz="1200" b="1" dirty="0">
              <a:solidFill>
                <a:schemeClr val="tx1"/>
              </a:solidFill>
            </a:endParaRPr>
          </a:p>
          <a:p>
            <a:pPr marL="0" indent="0">
              <a:buNone/>
            </a:pPr>
            <a:endParaRPr lang="en-US" dirty="0">
              <a:solidFill>
                <a:schemeClr val="tx1"/>
              </a:solidFill>
            </a:endParaRPr>
          </a:p>
        </p:txBody>
      </p:sp>
      <p:sp>
        <p:nvSpPr>
          <p:cNvPr id="2" name="Title 1"/>
          <p:cNvSpPr>
            <a:spLocks noGrp="1"/>
          </p:cNvSpPr>
          <p:nvPr>
            <p:ph type="title"/>
          </p:nvPr>
        </p:nvSpPr>
        <p:spPr/>
        <p:txBody>
          <a:bodyPr/>
          <a:lstStyle/>
          <a:p>
            <a:r>
              <a:rPr lang="en-US" dirty="0"/>
              <a:t>Data conversion migration</a:t>
            </a:r>
          </a:p>
        </p:txBody>
      </p:sp>
    </p:spTree>
    <p:extLst>
      <p:ext uri="{BB962C8B-B14F-4D97-AF65-F5344CB8AC3E}">
        <p14:creationId xmlns:p14="http://schemas.microsoft.com/office/powerpoint/2010/main" val="39810195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DevSecOps</a:t>
            </a:r>
          </a:p>
        </p:txBody>
      </p:sp>
      <p:sp>
        <p:nvSpPr>
          <p:cNvPr id="3" name="Content 1"/>
          <p:cNvSpPr>
            <a:spLocks noGrp="1"/>
          </p:cNvSpPr>
          <p:nvPr>
            <p:ph idx="10"/>
          </p:nvPr>
        </p:nvSpPr>
        <p:spPr>
          <a:xfrm>
            <a:off x="304800" y="914400"/>
            <a:ext cx="11506200" cy="5715000"/>
          </a:xfrm>
        </p:spPr>
        <p:txBody>
          <a:bodyPr/>
          <a:lstStyle/>
          <a:p>
            <a:pPr marL="0" indent="0">
              <a:buNone/>
            </a:pPr>
            <a:r>
              <a:rPr lang="en-US" sz="1400" dirty="0"/>
              <a:t>&lt;</a:t>
            </a:r>
            <a:r>
              <a:rPr lang="en-US" sz="1400" b="1" dirty="0"/>
              <a:t>This is only for projects that operate under a DevSecOps model</a:t>
            </a:r>
            <a:r>
              <a:rPr lang="en-US" sz="1400" dirty="0"/>
              <a:t>: List and describe any teams, processes, or tools here.&gt;</a:t>
            </a:r>
          </a:p>
          <a:p>
            <a:pPr marL="0" indent="0">
              <a:buNone/>
            </a:pPr>
            <a:r>
              <a:rPr lang="en-US" sz="1400" dirty="0"/>
              <a:t>Depict the tools and the pipeline used for infrastructure, development integration, deployment, operational pipelines, security pipeline,  </a:t>
            </a:r>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r>
              <a:rPr lang="en-US" sz="1400" dirty="0"/>
              <a:t>Specify the Code Quality Scan and Security scan pass criteria as defined in your project. </a:t>
            </a:r>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r>
              <a:rPr lang="en-US" sz="1400" dirty="0"/>
              <a:t>Specify the total % of automation testing in the project and the % of automation testing for the current scoped release</a:t>
            </a:r>
          </a:p>
          <a:p>
            <a:pPr marL="0" indent="0">
              <a:buNone/>
            </a:pPr>
            <a:endParaRPr lang="en-US" sz="1400" dirty="0"/>
          </a:p>
        </p:txBody>
      </p:sp>
      <p:pic>
        <p:nvPicPr>
          <p:cNvPr id="6" name="Picture 5" descr="Continuous Integration (CI) Pipeline depiction.  Orchestration Tool Steps: checkout code of the repository, Cody Quality and Security Scan, Dependency Scan, Compile Code - Unit Test - Package, Deposit package in Artifact Repositary">
            <a:extLst>
              <a:ext uri="{FF2B5EF4-FFF2-40B4-BE49-F238E27FC236}">
                <a16:creationId xmlns:a16="http://schemas.microsoft.com/office/drawing/2014/main" id="{779C157D-0054-4C68-9362-A7BFDA363619}"/>
              </a:ext>
            </a:extLst>
          </p:cNvPr>
          <p:cNvPicPr>
            <a:picLocks noChangeAspect="1"/>
          </p:cNvPicPr>
          <p:nvPr/>
        </p:nvPicPr>
        <p:blipFill>
          <a:blip r:embed="rId3"/>
          <a:stretch>
            <a:fillRect/>
          </a:stretch>
        </p:blipFill>
        <p:spPr>
          <a:xfrm>
            <a:off x="304800" y="1551835"/>
            <a:ext cx="8077201" cy="2041836"/>
          </a:xfrm>
          <a:prstGeom prst="rect">
            <a:avLst/>
          </a:prstGeom>
        </p:spPr>
      </p:pic>
      <p:pic>
        <p:nvPicPr>
          <p:cNvPr id="9" name="Picture 8" descr="Code Quality Scan Results dashboard depicting the bugs, vulnerabilities, hotspots, code smells and technical debt. The overall status of the scan Pass/Fail based on project criteria.">
            <a:extLst>
              <a:ext uri="{FF2B5EF4-FFF2-40B4-BE49-F238E27FC236}">
                <a16:creationId xmlns:a16="http://schemas.microsoft.com/office/drawing/2014/main" id="{1026D513-F5B6-4CB7-8E1C-C378163F582C}"/>
              </a:ext>
            </a:extLst>
          </p:cNvPr>
          <p:cNvPicPr>
            <a:picLocks noChangeAspect="1"/>
          </p:cNvPicPr>
          <p:nvPr/>
        </p:nvPicPr>
        <p:blipFill>
          <a:blip r:embed="rId4"/>
          <a:stretch>
            <a:fillRect/>
          </a:stretch>
        </p:blipFill>
        <p:spPr>
          <a:xfrm>
            <a:off x="8753642" y="2236358"/>
            <a:ext cx="2714625" cy="2714625"/>
          </a:xfrm>
          <a:prstGeom prst="rect">
            <a:avLst/>
          </a:prstGeom>
        </p:spPr>
      </p:pic>
      <p:pic>
        <p:nvPicPr>
          <p:cNvPr id="11" name="Picture 10" descr="Continuous Deployment (CD) Pipeline depicting the Steps:&#10;Orchestration Tool initiating deployment, automation testing along with the security compliance scan, vulnerability scan and Dynamic web scan.">
            <a:extLst>
              <a:ext uri="{FF2B5EF4-FFF2-40B4-BE49-F238E27FC236}">
                <a16:creationId xmlns:a16="http://schemas.microsoft.com/office/drawing/2014/main" id="{63668A3C-C9CC-4DAF-A577-E58D5B752CC6}"/>
              </a:ext>
            </a:extLst>
          </p:cNvPr>
          <p:cNvPicPr>
            <a:picLocks noChangeAspect="1"/>
          </p:cNvPicPr>
          <p:nvPr/>
        </p:nvPicPr>
        <p:blipFill>
          <a:blip r:embed="rId5"/>
          <a:stretch>
            <a:fillRect/>
          </a:stretch>
        </p:blipFill>
        <p:spPr>
          <a:xfrm>
            <a:off x="304800" y="4045110"/>
            <a:ext cx="8077201" cy="2050890"/>
          </a:xfrm>
          <a:prstGeom prst="rect">
            <a:avLst/>
          </a:prstGeom>
        </p:spPr>
      </p:pic>
    </p:spTree>
    <p:extLst>
      <p:ext uri="{BB962C8B-B14F-4D97-AF65-F5344CB8AC3E}">
        <p14:creationId xmlns:p14="http://schemas.microsoft.com/office/powerpoint/2010/main" val="1770776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a:t>
            </a:r>
            <a:r>
              <a:rPr lang="en-US" dirty="0" err="1"/>
              <a:t>DevSecOps</a:t>
            </a:r>
            <a:endParaRPr lang="en-US" dirty="0"/>
          </a:p>
        </p:txBody>
      </p:sp>
      <p:graphicFrame>
        <p:nvGraphicFramePr>
          <p:cNvPr id="6" name="Table 1" title="Table"/>
          <p:cNvGraphicFramePr>
            <a:graphicFrameLocks noGrp="1"/>
          </p:cNvGraphicFramePr>
          <p:nvPr>
            <p:extLst>
              <p:ext uri="{D42A27DB-BD31-4B8C-83A1-F6EECF244321}">
                <p14:modId xmlns:p14="http://schemas.microsoft.com/office/powerpoint/2010/main" val="778350728"/>
              </p:ext>
            </p:extLst>
          </p:nvPr>
        </p:nvGraphicFramePr>
        <p:xfrm>
          <a:off x="523439" y="1066800"/>
          <a:ext cx="10972800" cy="5346656"/>
        </p:xfrm>
        <a:graphic>
          <a:graphicData uri="http://schemas.openxmlformats.org/drawingml/2006/table">
            <a:tbl>
              <a:tblPr firstRow="1">
                <a:tableStyleId>{5940675A-B579-460E-94D1-54222C63F5DA}</a:tableStyleId>
              </a:tblPr>
              <a:tblGrid>
                <a:gridCol w="2481764">
                  <a:extLst>
                    <a:ext uri="{9D8B030D-6E8A-4147-A177-3AD203B41FA5}">
                      <a16:colId xmlns:a16="http://schemas.microsoft.com/office/drawing/2014/main" val="20000"/>
                    </a:ext>
                  </a:extLst>
                </a:gridCol>
                <a:gridCol w="4110422">
                  <a:extLst>
                    <a:ext uri="{9D8B030D-6E8A-4147-A177-3AD203B41FA5}">
                      <a16:colId xmlns:a16="http://schemas.microsoft.com/office/drawing/2014/main" val="20001"/>
                    </a:ext>
                  </a:extLst>
                </a:gridCol>
                <a:gridCol w="4380614">
                  <a:extLst>
                    <a:ext uri="{9D8B030D-6E8A-4147-A177-3AD203B41FA5}">
                      <a16:colId xmlns:a16="http://schemas.microsoft.com/office/drawing/2014/main" val="980154740"/>
                    </a:ext>
                  </a:extLst>
                </a:gridCol>
              </a:tblGrid>
              <a:tr h="304800">
                <a:tc>
                  <a:txBody>
                    <a:bodyPr/>
                    <a:lstStyle/>
                    <a:p>
                      <a:pPr>
                        <a:lnSpc>
                          <a:spcPct val="120000"/>
                        </a:lnSpc>
                        <a:spcAft>
                          <a:spcPts val="600"/>
                        </a:spcAft>
                      </a:pPr>
                      <a:r>
                        <a:rPr lang="en-US" sz="1400" b="0" dirty="0">
                          <a:solidFill>
                            <a:schemeClr val="tx1"/>
                          </a:solidFill>
                        </a:rPr>
                        <a:t>Strategy</a:t>
                      </a:r>
                      <a:r>
                        <a:rPr lang="en-US" sz="1400" b="0" baseline="0" dirty="0">
                          <a:solidFill>
                            <a:schemeClr val="tx1"/>
                          </a:solidFill>
                        </a:rPr>
                        <a:t> for</a:t>
                      </a:r>
                      <a:endParaRPr lang="en-US" sz="1400" b="0" dirty="0">
                        <a:solidFill>
                          <a:schemeClr val="tx1"/>
                        </a:solidFill>
                      </a:endParaRP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Results</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Tools</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739873">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solidFill>
                        </a:rPr>
                        <a:t>Static Code Analysis</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&lt;Summary of</a:t>
                      </a:r>
                      <a:r>
                        <a:rPr lang="en-US" sz="1400" b="0" baseline="0" dirty="0">
                          <a:solidFill>
                            <a:schemeClr val="tx1"/>
                          </a:solidFill>
                        </a:rPr>
                        <a:t> results&gt;</a:t>
                      </a:r>
                      <a:endParaRPr lang="en-US" sz="1400" b="0" dirty="0">
                        <a:solidFill>
                          <a:schemeClr val="tx1"/>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&lt;Examples: SonarQube, Fortify&gt;</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147176">
                <a:tc>
                  <a:txBody>
                    <a:bodyPr/>
                    <a:lstStyle/>
                    <a:p>
                      <a:pPr>
                        <a:lnSpc>
                          <a:spcPct val="120000"/>
                        </a:lnSpc>
                        <a:spcAft>
                          <a:spcPts val="600"/>
                        </a:spcAft>
                      </a:pPr>
                      <a:r>
                        <a:rPr lang="en-US" sz="1400" b="1" dirty="0">
                          <a:solidFill>
                            <a:schemeClr val="tx1"/>
                          </a:solidFill>
                        </a:rPr>
                        <a:t>Dynamic Code Analysis</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&lt;Summary of</a:t>
                      </a:r>
                      <a:r>
                        <a:rPr lang="en-US" sz="1400" b="0" baseline="0" dirty="0">
                          <a:solidFill>
                            <a:schemeClr val="tx1"/>
                          </a:solidFill>
                        </a:rPr>
                        <a:t> results&gt;</a:t>
                      </a:r>
                      <a:endParaRPr lang="en-US" sz="1400" b="0" dirty="0">
                        <a:solidFill>
                          <a:schemeClr val="tx1"/>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1"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&lt;Examples: Fortify, AppScan&gt;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kern="1200" dirty="0">
                        <a:solidFill>
                          <a:schemeClr val="tx1"/>
                        </a:solidFill>
                        <a:latin typeface="+mn-lt"/>
                        <a:ea typeface="+mn-ea"/>
                        <a:cs typeface="+mn-cs"/>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73588">
                <a:tc>
                  <a:txBody>
                    <a:bodyPr/>
                    <a:lstStyle/>
                    <a:p>
                      <a:pPr>
                        <a:lnSpc>
                          <a:spcPct val="120000"/>
                        </a:lnSpc>
                        <a:spcAft>
                          <a:spcPts val="600"/>
                        </a:spcAft>
                      </a:pPr>
                      <a:r>
                        <a:rPr lang="en-US" sz="1400" b="1" dirty="0">
                          <a:solidFill>
                            <a:schemeClr val="tx1"/>
                          </a:solidFill>
                        </a:rPr>
                        <a:t>Open-Source Validation</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&lt;Summary of</a:t>
                      </a:r>
                      <a:r>
                        <a:rPr lang="en-US" sz="1400" b="0" baseline="0" dirty="0">
                          <a:solidFill>
                            <a:schemeClr val="tx1"/>
                          </a:solidFill>
                        </a:rPr>
                        <a:t> results&gt;</a:t>
                      </a:r>
                      <a:endParaRPr lang="en-US" sz="1400" b="0"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&lt;Examples: BlackDuck, WhiteSource, </a:t>
                      </a:r>
                      <a:r>
                        <a:rPr lang="en-US" sz="1400" b="0" kern="1200" dirty="0" err="1">
                          <a:solidFill>
                            <a:schemeClr val="tx1"/>
                          </a:solidFill>
                          <a:latin typeface="+mn-lt"/>
                          <a:ea typeface="+mn-ea"/>
                          <a:cs typeface="+mn-cs"/>
                        </a:rPr>
                        <a:t>NexusIntelligence</a:t>
                      </a:r>
                      <a:r>
                        <a:rPr lang="en-US" sz="1400" b="0" kern="1200" dirty="0">
                          <a:solidFill>
                            <a:schemeClr val="tx1"/>
                          </a:solidFill>
                          <a:latin typeface="+mn-lt"/>
                          <a:ea typeface="+mn-ea"/>
                          <a:cs typeface="+mn-cs"/>
                        </a:rPr>
                        <a:t>&gt;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kern="1200" dirty="0">
                        <a:solidFill>
                          <a:schemeClr val="tx1"/>
                        </a:solidFill>
                        <a:latin typeface="+mn-lt"/>
                        <a:ea typeface="+mn-ea"/>
                        <a:cs typeface="+mn-cs"/>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27978">
                <a:tc>
                  <a:txBody>
                    <a:bodyPr/>
                    <a:lstStyle/>
                    <a:p>
                      <a:pPr>
                        <a:lnSpc>
                          <a:spcPct val="120000"/>
                        </a:lnSpc>
                        <a:spcAft>
                          <a:spcPts val="600"/>
                        </a:spcAft>
                      </a:pPr>
                      <a:r>
                        <a:rPr lang="en-US" sz="1400" b="1" dirty="0">
                          <a:solidFill>
                            <a:schemeClr val="tx1"/>
                          </a:solidFill>
                        </a:rPr>
                        <a:t># Unit Tests</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&lt;Number of unit tests&gt;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&lt;Total number of unit tests in the CI pipeline&gt;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kern="1200" dirty="0">
                        <a:solidFill>
                          <a:schemeClr val="tx1"/>
                        </a:solidFill>
                        <a:latin typeface="+mn-lt"/>
                        <a:ea typeface="+mn-ea"/>
                        <a:cs typeface="+mn-cs"/>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403300458"/>
                  </a:ext>
                </a:extLst>
              </a:tr>
              <a:tr h="327978">
                <a:tc>
                  <a:txBody>
                    <a:bodyPr/>
                    <a:lstStyle/>
                    <a:p>
                      <a:pPr>
                        <a:lnSpc>
                          <a:spcPct val="120000"/>
                        </a:lnSpc>
                        <a:spcAft>
                          <a:spcPts val="600"/>
                        </a:spcAft>
                      </a:pPr>
                      <a:r>
                        <a:rPr lang="en-US" sz="1400" b="1" dirty="0">
                          <a:solidFill>
                            <a:schemeClr val="tx1"/>
                          </a:solidFill>
                        </a:rPr>
                        <a:t>#Automated Functional Test Cases</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&lt;Number of automated functional test cases&gt;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&lt;Automated test cases as part of release testing utilized in the test pipeline&gt;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kern="1200" dirty="0">
                        <a:solidFill>
                          <a:schemeClr val="tx1"/>
                        </a:solidFill>
                        <a:latin typeface="+mn-lt"/>
                        <a:ea typeface="+mn-ea"/>
                        <a:cs typeface="+mn-cs"/>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77985980"/>
                  </a:ext>
                </a:extLst>
              </a:tr>
              <a:tr h="327978">
                <a:tc>
                  <a:txBody>
                    <a:bodyPr/>
                    <a:lstStyle/>
                    <a:p>
                      <a:pPr>
                        <a:lnSpc>
                          <a:spcPct val="120000"/>
                        </a:lnSpc>
                        <a:spcAft>
                          <a:spcPts val="600"/>
                        </a:spcAft>
                      </a:pPr>
                      <a:r>
                        <a:rPr lang="en-US" sz="1400" b="1" dirty="0">
                          <a:solidFill>
                            <a:schemeClr val="tx1"/>
                          </a:solidFill>
                        </a:rPr>
                        <a:t>#Total Functional Test Cases</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&lt;Total number of functional test cases&gt;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0" kern="1200" dirty="0">
                        <a:solidFill>
                          <a:schemeClr val="tx1"/>
                        </a:solidFill>
                        <a:latin typeface="+mn-lt"/>
                        <a:ea typeface="+mn-ea"/>
                        <a:cs typeface="+mn-cs"/>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617087556"/>
                  </a:ext>
                </a:extLst>
              </a:tr>
            </a:tbl>
          </a:graphicData>
        </a:graphic>
      </p:graphicFrame>
    </p:spTree>
    <p:extLst>
      <p:ext uri="{BB962C8B-B14F-4D97-AF65-F5344CB8AC3E}">
        <p14:creationId xmlns:p14="http://schemas.microsoft.com/office/powerpoint/2010/main" val="175824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testing </a:t>
            </a:r>
          </a:p>
        </p:txBody>
      </p:sp>
      <p:graphicFrame>
        <p:nvGraphicFramePr>
          <p:cNvPr id="7" name="Table 1" title="Table"/>
          <p:cNvGraphicFramePr>
            <a:graphicFrameLocks noGrp="1"/>
          </p:cNvGraphicFramePr>
          <p:nvPr>
            <p:extLst>
              <p:ext uri="{D42A27DB-BD31-4B8C-83A1-F6EECF244321}">
                <p14:modId xmlns:p14="http://schemas.microsoft.com/office/powerpoint/2010/main" val="1417815558"/>
              </p:ext>
            </p:extLst>
          </p:nvPr>
        </p:nvGraphicFramePr>
        <p:xfrm>
          <a:off x="609600" y="1066800"/>
          <a:ext cx="10134600" cy="4231632"/>
        </p:xfrm>
        <a:graphic>
          <a:graphicData uri="http://schemas.openxmlformats.org/drawingml/2006/table">
            <a:tbl>
              <a:tblPr firstRow="1">
                <a:tableStyleId>{5940675A-B579-460E-94D1-54222C63F5DA}</a:tableStyleId>
              </a:tblPr>
              <a:tblGrid>
                <a:gridCol w="1638182">
                  <a:extLst>
                    <a:ext uri="{9D8B030D-6E8A-4147-A177-3AD203B41FA5}">
                      <a16:colId xmlns:a16="http://schemas.microsoft.com/office/drawing/2014/main" val="20000"/>
                    </a:ext>
                  </a:extLst>
                </a:gridCol>
                <a:gridCol w="1867018">
                  <a:extLst>
                    <a:ext uri="{9D8B030D-6E8A-4147-A177-3AD203B41FA5}">
                      <a16:colId xmlns:a16="http://schemas.microsoft.com/office/drawing/2014/main" val="20001"/>
                    </a:ext>
                  </a:extLst>
                </a:gridCol>
                <a:gridCol w="1524000">
                  <a:extLst>
                    <a:ext uri="{9D8B030D-6E8A-4147-A177-3AD203B41FA5}">
                      <a16:colId xmlns:a16="http://schemas.microsoft.com/office/drawing/2014/main" val="980154740"/>
                    </a:ext>
                  </a:extLst>
                </a:gridCol>
                <a:gridCol w="5105400">
                  <a:extLst>
                    <a:ext uri="{9D8B030D-6E8A-4147-A177-3AD203B41FA5}">
                      <a16:colId xmlns:a16="http://schemas.microsoft.com/office/drawing/2014/main" val="1037167677"/>
                    </a:ext>
                  </a:extLst>
                </a:gridCol>
              </a:tblGrid>
              <a:tr h="304800">
                <a:tc>
                  <a:txBody>
                    <a:bodyPr/>
                    <a:lstStyle/>
                    <a:p>
                      <a:pPr>
                        <a:lnSpc>
                          <a:spcPct val="120000"/>
                        </a:lnSpc>
                        <a:spcAft>
                          <a:spcPts val="600"/>
                        </a:spcAft>
                      </a:pPr>
                      <a:r>
                        <a:rPr lang="en-US" sz="1400" b="0" dirty="0">
                          <a:solidFill>
                            <a:schemeClr val="tx1"/>
                          </a:solidFill>
                        </a:rPr>
                        <a:t>Action</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Count</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solidFill>
                        </a:rPr>
                        <a:t>Comments</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67437">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solidFill>
                        </a:rPr>
                        <a:t>Planned</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1000</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100</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Combination of Manual and Automated tests</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73412">
                <a:tc>
                  <a:txBody>
                    <a:bodyPr/>
                    <a:lstStyle/>
                    <a:p>
                      <a:pPr>
                        <a:lnSpc>
                          <a:spcPct val="120000"/>
                        </a:lnSpc>
                        <a:spcAft>
                          <a:spcPts val="600"/>
                        </a:spcAft>
                      </a:pPr>
                      <a:r>
                        <a:rPr lang="en-US" sz="1400" b="1" dirty="0">
                          <a:solidFill>
                            <a:schemeClr val="tx1"/>
                          </a:solidFill>
                        </a:rPr>
                        <a:t>Run</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solidFill>
                        </a:rPr>
                        <a:t>1000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100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NA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73412">
                <a:tc>
                  <a:txBody>
                    <a:bodyPr/>
                    <a:lstStyle/>
                    <a:p>
                      <a:pPr>
                        <a:lnSpc>
                          <a:spcPct val="120000"/>
                        </a:lnSpc>
                        <a:spcAft>
                          <a:spcPts val="600"/>
                        </a:spcAft>
                      </a:pPr>
                      <a:r>
                        <a:rPr lang="en-US" sz="1400" b="1" dirty="0">
                          <a:solidFill>
                            <a:schemeClr val="tx1"/>
                          </a:solidFill>
                        </a:rPr>
                        <a:t>Reviewed</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990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99</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Review under progress</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573412">
                <a:tc>
                  <a:txBody>
                    <a:bodyPr/>
                    <a:lstStyle/>
                    <a:p>
                      <a:pPr>
                        <a:lnSpc>
                          <a:spcPct val="120000"/>
                        </a:lnSpc>
                        <a:spcAft>
                          <a:spcPts val="600"/>
                        </a:spcAft>
                      </a:pPr>
                      <a:r>
                        <a:rPr lang="en-US" sz="1400" b="1" dirty="0">
                          <a:solidFill>
                            <a:schemeClr val="tx1"/>
                          </a:solidFill>
                        </a:rPr>
                        <a:t>Passed</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990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99</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Excluding the ones under review</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815078654"/>
                  </a:ext>
                </a:extLst>
              </a:tr>
              <a:tr h="573412">
                <a:tc>
                  <a:txBody>
                    <a:bodyPr/>
                    <a:lstStyle/>
                    <a:p>
                      <a:pPr>
                        <a:lnSpc>
                          <a:spcPct val="120000"/>
                        </a:lnSpc>
                        <a:spcAft>
                          <a:spcPts val="600"/>
                        </a:spcAft>
                      </a:pPr>
                      <a:r>
                        <a:rPr lang="en-US" sz="1400" b="1" dirty="0">
                          <a:solidFill>
                            <a:srgbClr val="FF0000"/>
                          </a:solidFill>
                        </a:rPr>
                        <a:t>Failed</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rgbClr val="FF0000"/>
                          </a:solidFill>
                        </a:rPr>
                        <a:t>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rgbClr val="FF0000"/>
                          </a:solidFill>
                          <a:latin typeface="+mn-lt"/>
                          <a:ea typeface="+mn-ea"/>
                          <a:cs typeface="+mn-cs"/>
                        </a:rPr>
                        <a:t>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rgbClr val="FF0000"/>
                          </a:solidFill>
                          <a:latin typeface="+mn-lt"/>
                          <a:ea typeface="+mn-ea"/>
                          <a:cs typeface="+mn-cs"/>
                        </a:rPr>
                        <a:t>None</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44412004"/>
                  </a:ext>
                </a:extLst>
              </a:tr>
              <a:tr h="573412">
                <a:tc>
                  <a:txBody>
                    <a:bodyPr/>
                    <a:lstStyle/>
                    <a:p>
                      <a:pPr>
                        <a:lnSpc>
                          <a:spcPct val="120000"/>
                        </a:lnSpc>
                        <a:spcAft>
                          <a:spcPts val="600"/>
                        </a:spcAft>
                      </a:pPr>
                      <a:r>
                        <a:rPr lang="en-US" sz="1400" b="1" dirty="0">
                          <a:solidFill>
                            <a:schemeClr val="tx1"/>
                          </a:solidFill>
                        </a:rPr>
                        <a:t>Will run</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NA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5967339"/>
                  </a:ext>
                </a:extLst>
              </a:tr>
              <a:tr h="573412">
                <a:tc>
                  <a:txBody>
                    <a:bodyPr/>
                    <a:lstStyle/>
                    <a:p>
                      <a:pPr>
                        <a:lnSpc>
                          <a:spcPct val="120000"/>
                        </a:lnSpc>
                        <a:spcAft>
                          <a:spcPts val="600"/>
                        </a:spcAft>
                      </a:pPr>
                      <a:r>
                        <a:rPr lang="en-US" sz="1400" b="1" dirty="0">
                          <a:solidFill>
                            <a:schemeClr val="tx1"/>
                          </a:solidFill>
                        </a:rPr>
                        <a:t>Held</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0</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kern="1200" dirty="0">
                          <a:solidFill>
                            <a:schemeClr val="tx1"/>
                          </a:solidFill>
                          <a:latin typeface="+mn-lt"/>
                          <a:ea typeface="+mn-ea"/>
                          <a:cs typeface="+mn-cs"/>
                        </a:rPr>
                        <a:t>NA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730040648"/>
                  </a:ext>
                </a:extLst>
              </a:tr>
            </a:tbl>
          </a:graphicData>
        </a:graphic>
      </p:graphicFrame>
    </p:spTree>
    <p:extLst>
      <p:ext uri="{BB962C8B-B14F-4D97-AF65-F5344CB8AC3E}">
        <p14:creationId xmlns:p14="http://schemas.microsoft.com/office/powerpoint/2010/main" val="2687572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DEDE1B0-1C33-4FB7-8D85-F756A44181C0}"/>
              </a:ext>
            </a:extLst>
          </p:cNvPr>
          <p:cNvSpPr>
            <a:spLocks noGrp="1"/>
          </p:cNvSpPr>
          <p:nvPr>
            <p:ph idx="1"/>
          </p:nvPr>
        </p:nvSpPr>
        <p:spPr>
          <a:xfrm>
            <a:off x="1485899" y="1447800"/>
            <a:ext cx="9220201" cy="3657601"/>
          </a:xfrm>
        </p:spPr>
        <p:txBody>
          <a:bodyPr anchor="ctr"/>
          <a:lstStyle/>
          <a:p>
            <a:pPr marL="0" indent="0" algn="ctr">
              <a:buNone/>
            </a:pPr>
            <a:r>
              <a:rPr lang="en-US" sz="35000" dirty="0">
                <a:solidFill>
                  <a:schemeClr val="tx1"/>
                </a:solidFill>
              </a:rPr>
              <a:t>?</a:t>
            </a:r>
          </a:p>
        </p:txBody>
      </p:sp>
      <p:sp>
        <p:nvSpPr>
          <p:cNvPr id="2" name="Title 1">
            <a:extLst>
              <a:ext uri="{FF2B5EF4-FFF2-40B4-BE49-F238E27FC236}">
                <a16:creationId xmlns:a16="http://schemas.microsoft.com/office/drawing/2014/main" id="{E986E511-7C7D-448B-8607-5A4CC9A6CD67}"/>
              </a:ext>
            </a:extLst>
          </p:cNvPr>
          <p:cNvSpPr>
            <a:spLocks noGrp="1"/>
          </p:cNvSpPr>
          <p:nvPr>
            <p:ph type="title"/>
          </p:nvPr>
        </p:nvSpPr>
        <p:spPr/>
        <p:txBody>
          <a:bodyPr/>
          <a:lstStyle/>
          <a:p>
            <a:r>
              <a:rPr lang="en-US" dirty="0"/>
              <a:t>Final Comments, Question or Concerns</a:t>
            </a:r>
          </a:p>
        </p:txBody>
      </p:sp>
    </p:spTree>
    <p:extLst>
      <p:ext uri="{BB962C8B-B14F-4D97-AF65-F5344CB8AC3E}">
        <p14:creationId xmlns:p14="http://schemas.microsoft.com/office/powerpoint/2010/main" val="3902598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6E511-7C7D-448B-8607-5A4CC9A6CD67}"/>
              </a:ext>
            </a:extLst>
          </p:cNvPr>
          <p:cNvSpPr>
            <a:spLocks noGrp="1"/>
          </p:cNvSpPr>
          <p:nvPr>
            <p:ph type="title"/>
          </p:nvPr>
        </p:nvSpPr>
        <p:spPr/>
        <p:txBody>
          <a:bodyPr/>
          <a:lstStyle/>
          <a:p>
            <a:r>
              <a:rPr lang="en-US" dirty="0"/>
              <a:t>Appendix</a:t>
            </a:r>
          </a:p>
        </p:txBody>
      </p:sp>
      <p:sp>
        <p:nvSpPr>
          <p:cNvPr id="6" name="Content Placeholder 5">
            <a:extLst>
              <a:ext uri="{FF2B5EF4-FFF2-40B4-BE49-F238E27FC236}">
                <a16:creationId xmlns:a16="http://schemas.microsoft.com/office/drawing/2014/main" id="{6E710D74-2D3E-487F-B469-8D568239DE73}"/>
              </a:ext>
            </a:extLst>
          </p:cNvPr>
          <p:cNvSpPr>
            <a:spLocks noGrp="1"/>
          </p:cNvSpPr>
          <p:nvPr>
            <p:ph idx="1"/>
          </p:nvPr>
        </p:nvSpPr>
        <p:spPr>
          <a:xfrm>
            <a:off x="609599" y="1600199"/>
            <a:ext cx="9677401" cy="3657601"/>
          </a:xfrm>
        </p:spPr>
        <p:txBody>
          <a:bodyPr/>
          <a:lstStyle/>
          <a:p>
            <a:r>
              <a:rPr lang="en-US" dirty="0">
                <a:solidFill>
                  <a:schemeClr val="tx1"/>
                </a:solidFill>
              </a:rPr>
              <a:t>The optional slides in appendix are provided as reference for project team to adopt if needed.</a:t>
            </a:r>
          </a:p>
        </p:txBody>
      </p:sp>
    </p:spTree>
    <p:extLst>
      <p:ext uri="{BB962C8B-B14F-4D97-AF65-F5344CB8AC3E}">
        <p14:creationId xmlns:p14="http://schemas.microsoft.com/office/powerpoint/2010/main" val="2612429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testing</a:t>
            </a:r>
          </a:p>
        </p:txBody>
      </p:sp>
      <p:graphicFrame>
        <p:nvGraphicFramePr>
          <p:cNvPr id="3" name="Table 2">
            <a:extLst>
              <a:ext uri="{FF2B5EF4-FFF2-40B4-BE49-F238E27FC236}">
                <a16:creationId xmlns:a16="http://schemas.microsoft.com/office/drawing/2014/main" id="{C739230E-F0D2-46F0-A396-68CD8723AD3B}"/>
              </a:ext>
            </a:extLst>
          </p:cNvPr>
          <p:cNvGraphicFramePr>
            <a:graphicFrameLocks noGrp="1"/>
          </p:cNvGraphicFramePr>
          <p:nvPr>
            <p:extLst>
              <p:ext uri="{D42A27DB-BD31-4B8C-83A1-F6EECF244321}">
                <p14:modId xmlns:p14="http://schemas.microsoft.com/office/powerpoint/2010/main" val="3513658828"/>
              </p:ext>
            </p:extLst>
          </p:nvPr>
        </p:nvGraphicFramePr>
        <p:xfrm>
          <a:off x="699246" y="914400"/>
          <a:ext cx="10883159" cy="5029200"/>
        </p:xfrm>
        <a:graphic>
          <a:graphicData uri="http://schemas.openxmlformats.org/drawingml/2006/table">
            <a:tbl>
              <a:tblPr firstRow="1" firstCol="1" bandRow="1">
                <a:tableStyleId>{5C22544A-7EE6-4342-B048-85BDC9FD1C3A}</a:tableStyleId>
              </a:tblPr>
              <a:tblGrid>
                <a:gridCol w="921817">
                  <a:extLst>
                    <a:ext uri="{9D8B030D-6E8A-4147-A177-3AD203B41FA5}">
                      <a16:colId xmlns:a16="http://schemas.microsoft.com/office/drawing/2014/main" val="2539315166"/>
                    </a:ext>
                  </a:extLst>
                </a:gridCol>
                <a:gridCol w="549246">
                  <a:extLst>
                    <a:ext uri="{9D8B030D-6E8A-4147-A177-3AD203B41FA5}">
                      <a16:colId xmlns:a16="http://schemas.microsoft.com/office/drawing/2014/main" val="1718678960"/>
                    </a:ext>
                  </a:extLst>
                </a:gridCol>
                <a:gridCol w="549246">
                  <a:extLst>
                    <a:ext uri="{9D8B030D-6E8A-4147-A177-3AD203B41FA5}">
                      <a16:colId xmlns:a16="http://schemas.microsoft.com/office/drawing/2014/main" val="1770254504"/>
                    </a:ext>
                  </a:extLst>
                </a:gridCol>
                <a:gridCol w="549246">
                  <a:extLst>
                    <a:ext uri="{9D8B030D-6E8A-4147-A177-3AD203B41FA5}">
                      <a16:colId xmlns:a16="http://schemas.microsoft.com/office/drawing/2014/main" val="183780903"/>
                    </a:ext>
                  </a:extLst>
                </a:gridCol>
                <a:gridCol w="549246">
                  <a:extLst>
                    <a:ext uri="{9D8B030D-6E8A-4147-A177-3AD203B41FA5}">
                      <a16:colId xmlns:a16="http://schemas.microsoft.com/office/drawing/2014/main" val="3450352444"/>
                    </a:ext>
                  </a:extLst>
                </a:gridCol>
                <a:gridCol w="549246">
                  <a:extLst>
                    <a:ext uri="{9D8B030D-6E8A-4147-A177-3AD203B41FA5}">
                      <a16:colId xmlns:a16="http://schemas.microsoft.com/office/drawing/2014/main" val="1849098893"/>
                    </a:ext>
                  </a:extLst>
                </a:gridCol>
                <a:gridCol w="549246">
                  <a:extLst>
                    <a:ext uri="{9D8B030D-6E8A-4147-A177-3AD203B41FA5}">
                      <a16:colId xmlns:a16="http://schemas.microsoft.com/office/drawing/2014/main" val="3191029798"/>
                    </a:ext>
                  </a:extLst>
                </a:gridCol>
                <a:gridCol w="549246">
                  <a:extLst>
                    <a:ext uri="{9D8B030D-6E8A-4147-A177-3AD203B41FA5}">
                      <a16:colId xmlns:a16="http://schemas.microsoft.com/office/drawing/2014/main" val="3778754617"/>
                    </a:ext>
                  </a:extLst>
                </a:gridCol>
                <a:gridCol w="549246">
                  <a:extLst>
                    <a:ext uri="{9D8B030D-6E8A-4147-A177-3AD203B41FA5}">
                      <a16:colId xmlns:a16="http://schemas.microsoft.com/office/drawing/2014/main" val="1000990488"/>
                    </a:ext>
                  </a:extLst>
                </a:gridCol>
                <a:gridCol w="549246">
                  <a:extLst>
                    <a:ext uri="{9D8B030D-6E8A-4147-A177-3AD203B41FA5}">
                      <a16:colId xmlns:a16="http://schemas.microsoft.com/office/drawing/2014/main" val="485482815"/>
                    </a:ext>
                  </a:extLst>
                </a:gridCol>
                <a:gridCol w="549246">
                  <a:extLst>
                    <a:ext uri="{9D8B030D-6E8A-4147-A177-3AD203B41FA5}">
                      <a16:colId xmlns:a16="http://schemas.microsoft.com/office/drawing/2014/main" val="3315507441"/>
                    </a:ext>
                  </a:extLst>
                </a:gridCol>
                <a:gridCol w="549246">
                  <a:extLst>
                    <a:ext uri="{9D8B030D-6E8A-4147-A177-3AD203B41FA5}">
                      <a16:colId xmlns:a16="http://schemas.microsoft.com/office/drawing/2014/main" val="375571842"/>
                    </a:ext>
                  </a:extLst>
                </a:gridCol>
                <a:gridCol w="549246">
                  <a:extLst>
                    <a:ext uri="{9D8B030D-6E8A-4147-A177-3AD203B41FA5}">
                      <a16:colId xmlns:a16="http://schemas.microsoft.com/office/drawing/2014/main" val="1922902628"/>
                    </a:ext>
                  </a:extLst>
                </a:gridCol>
                <a:gridCol w="549246">
                  <a:extLst>
                    <a:ext uri="{9D8B030D-6E8A-4147-A177-3AD203B41FA5}">
                      <a16:colId xmlns:a16="http://schemas.microsoft.com/office/drawing/2014/main" val="3126900396"/>
                    </a:ext>
                  </a:extLst>
                </a:gridCol>
                <a:gridCol w="549246">
                  <a:extLst>
                    <a:ext uri="{9D8B030D-6E8A-4147-A177-3AD203B41FA5}">
                      <a16:colId xmlns:a16="http://schemas.microsoft.com/office/drawing/2014/main" val="2938328180"/>
                    </a:ext>
                  </a:extLst>
                </a:gridCol>
                <a:gridCol w="2271898">
                  <a:extLst>
                    <a:ext uri="{9D8B030D-6E8A-4147-A177-3AD203B41FA5}">
                      <a16:colId xmlns:a16="http://schemas.microsoft.com/office/drawing/2014/main" val="4001545737"/>
                    </a:ext>
                  </a:extLst>
                </a:gridCol>
              </a:tblGrid>
              <a:tr h="479807">
                <a:tc gridSpan="16">
                  <a:txBody>
                    <a:bodyPr/>
                    <a:lstStyle/>
                    <a:p>
                      <a:pPr marL="0" marR="0">
                        <a:spcBef>
                          <a:spcPts val="0"/>
                        </a:spcBef>
                        <a:spcAft>
                          <a:spcPts val="0"/>
                        </a:spcAft>
                      </a:pPr>
                      <a:r>
                        <a:rPr lang="en-US" sz="1100" dirty="0">
                          <a:effectLst/>
                        </a:rPr>
                        <a:t>Test Case Execution Record </a:t>
                      </a:r>
                      <a:endParaRPr lang="en-US" sz="1100" dirty="0">
                        <a:effectLst/>
                        <a:latin typeface="Calibri" panose="020F0502020204030204" pitchFamily="34" charset="0"/>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24569093"/>
                  </a:ext>
                </a:extLst>
              </a:tr>
              <a:tr h="565486">
                <a:tc>
                  <a:txBody>
                    <a:bodyPr/>
                    <a:lstStyle/>
                    <a:p>
                      <a:pPr marL="0" marR="0">
                        <a:spcBef>
                          <a:spcPts val="0"/>
                        </a:spcBef>
                        <a:spcAft>
                          <a:spcPts val="0"/>
                        </a:spcAft>
                      </a:pPr>
                      <a:r>
                        <a:rPr lang="en-US" sz="1200" dirty="0">
                          <a:effectLst/>
                          <a:latin typeface="+mn-lt"/>
                        </a:rPr>
                        <a:t> </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1.0.0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1.1.0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1.2.0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1.3.0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2.0.0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2.1.0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Release 2.2.0</a:t>
                      </a:r>
                    </a:p>
                    <a:p>
                      <a:pPr marL="0" marR="0" algn="ctr">
                        <a:spcBef>
                          <a:spcPts val="0"/>
                        </a:spcBef>
                        <a:spcAft>
                          <a:spcPts val="0"/>
                        </a:spcAft>
                      </a:pPr>
                      <a:endParaRPr lang="en-US" sz="1200" kern="1200" dirty="0">
                        <a:solidFill>
                          <a:schemeClr val="tx1"/>
                        </a:solidFill>
                        <a:effectLst/>
                        <a:latin typeface="+mn-lt"/>
                        <a:ea typeface="+mn-ea"/>
                        <a:cs typeface="+mn-cs"/>
                      </a:endParaRPr>
                    </a:p>
                  </a:txBody>
                  <a:tcPr marL="53961" marR="53961"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spcBef>
                          <a:spcPts val="0"/>
                        </a:spcBef>
                        <a:spcAft>
                          <a:spcPts val="0"/>
                        </a:spcAft>
                      </a:pPr>
                      <a:endParaRPr lang="en-US" sz="900" dirty="0">
                        <a:effectLst/>
                        <a:latin typeface="Calibri" panose="020F0502020204030204" pitchFamily="34" charset="0"/>
                        <a:ea typeface="Calibri" panose="020F0502020204030204" pitchFamily="34" charset="0"/>
                      </a:endParaRPr>
                    </a:p>
                  </a:txBody>
                  <a:tcPr marL="53961" marR="53961" marT="0" marB="0" anchor="b"/>
                </a:tc>
                <a:tc>
                  <a:txBody>
                    <a:bodyPr/>
                    <a:lstStyle/>
                    <a:p>
                      <a:pPr marL="0" marR="0">
                        <a:spcBef>
                          <a:spcPts val="0"/>
                        </a:spcBef>
                        <a:spcAft>
                          <a:spcPts val="0"/>
                        </a:spcAft>
                      </a:pPr>
                      <a:r>
                        <a:rPr lang="en-US" sz="1200" kern="1200" dirty="0">
                          <a:solidFill>
                            <a:schemeClr val="tx1"/>
                          </a:solidFill>
                          <a:effectLst/>
                          <a:latin typeface="+mn-lt"/>
                          <a:ea typeface="+mn-ea"/>
                          <a:cs typeface="+mn-cs"/>
                        </a:rPr>
                        <a:t> </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6823528"/>
                  </a:ext>
                </a:extLst>
              </a:tr>
              <a:tr h="441074">
                <a:tc>
                  <a:txBody>
                    <a:bodyPr/>
                    <a:lstStyle/>
                    <a:p>
                      <a:pPr marL="0" marR="0">
                        <a:spcBef>
                          <a:spcPts val="0"/>
                        </a:spcBef>
                        <a:spcAft>
                          <a:spcPts val="0"/>
                        </a:spcAft>
                      </a:pPr>
                      <a:r>
                        <a:rPr lang="en-US" sz="1200" dirty="0">
                          <a:effectLst/>
                          <a:latin typeface="+mn-lt"/>
                        </a:rPr>
                        <a:t>Action</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spcBef>
                          <a:spcPts val="0"/>
                        </a:spcBef>
                        <a:spcAft>
                          <a:spcPts val="0"/>
                        </a:spcAft>
                      </a:pPr>
                      <a:r>
                        <a:rPr lang="en-US" sz="1200" dirty="0">
                          <a:solidFill>
                            <a:schemeClr val="tx1"/>
                          </a:solidFill>
                          <a:effectLst/>
                          <a:latin typeface="+mn-lt"/>
                        </a:rPr>
                        <a:t>Count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mn-lt"/>
                        </a:rPr>
                        <a:t>Count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mn-lt"/>
                        </a:rPr>
                        <a:t>Count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mn-lt"/>
                        </a:rPr>
                        <a:t>Count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mn-lt"/>
                        </a:rPr>
                        <a:t>Count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Count </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rPr>
                        <a:t>% </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ea typeface="Calibri" panose="020F0502020204030204" pitchFamily="34" charset="0"/>
                        </a:rPr>
                        <a:t>Count</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dirty="0">
                          <a:solidFill>
                            <a:schemeClr val="tx1"/>
                          </a:solidFill>
                          <a:effectLst/>
                          <a:latin typeface="+mn-lt"/>
                          <a:ea typeface="Calibri" panose="020F0502020204030204" pitchFamily="34" charset="0"/>
                        </a:rPr>
                        <a:t>%</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dirty="0">
                          <a:solidFill>
                            <a:schemeClr val="tx1"/>
                          </a:solidFill>
                          <a:effectLst/>
                          <a:latin typeface="+mn-lt"/>
                        </a:rPr>
                        <a:t>Comments</a:t>
                      </a: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873068"/>
                  </a:ext>
                </a:extLst>
              </a:tr>
              <a:tr h="506119">
                <a:tc>
                  <a:txBody>
                    <a:bodyPr/>
                    <a:lstStyle/>
                    <a:p>
                      <a:pPr marL="0" marR="0">
                        <a:spcBef>
                          <a:spcPts val="0"/>
                        </a:spcBef>
                        <a:spcAft>
                          <a:spcPts val="0"/>
                        </a:spcAft>
                      </a:pPr>
                      <a:r>
                        <a:rPr lang="en-US" sz="1200" dirty="0">
                          <a:effectLst/>
                          <a:latin typeface="+mn-lt"/>
                        </a:rPr>
                        <a:t>Planned</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100</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100%</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Manual and automated tests</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0268686"/>
                  </a:ext>
                </a:extLst>
              </a:tr>
              <a:tr h="506119">
                <a:tc>
                  <a:txBody>
                    <a:bodyPr/>
                    <a:lstStyle/>
                    <a:p>
                      <a:pPr marL="0" marR="0">
                        <a:spcBef>
                          <a:spcPts val="0"/>
                        </a:spcBef>
                        <a:spcAft>
                          <a:spcPts val="0"/>
                        </a:spcAft>
                      </a:pPr>
                      <a:r>
                        <a:rPr lang="en-US" sz="1200" dirty="0">
                          <a:effectLst/>
                          <a:latin typeface="+mn-lt"/>
                        </a:rPr>
                        <a:t>Run</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95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95%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Number of test cases executed</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1301678"/>
                  </a:ext>
                </a:extLst>
              </a:tr>
              <a:tr h="506119">
                <a:tc>
                  <a:txBody>
                    <a:bodyPr/>
                    <a:lstStyle/>
                    <a:p>
                      <a:pPr marL="0" marR="0">
                        <a:spcBef>
                          <a:spcPts val="0"/>
                        </a:spcBef>
                        <a:spcAft>
                          <a:spcPts val="0"/>
                        </a:spcAft>
                      </a:pPr>
                      <a:r>
                        <a:rPr lang="en-US" sz="1200" dirty="0">
                          <a:effectLst/>
                          <a:latin typeface="+mn-lt"/>
                        </a:rPr>
                        <a:t>Reviewed</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95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95%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Number of cases reviewed</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3569492"/>
                  </a:ext>
                </a:extLst>
              </a:tr>
              <a:tr h="506119">
                <a:tc>
                  <a:txBody>
                    <a:bodyPr/>
                    <a:lstStyle/>
                    <a:p>
                      <a:pPr marL="0" marR="0">
                        <a:spcBef>
                          <a:spcPts val="0"/>
                        </a:spcBef>
                        <a:spcAft>
                          <a:spcPts val="0"/>
                        </a:spcAft>
                      </a:pPr>
                      <a:r>
                        <a:rPr lang="en-US" sz="1200" dirty="0">
                          <a:effectLst/>
                          <a:latin typeface="+mn-lt"/>
                        </a:rPr>
                        <a:t>Passed</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92</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92%</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Number of test cases passed</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81385271"/>
                  </a:ext>
                </a:extLst>
              </a:tr>
              <a:tr h="506119">
                <a:tc>
                  <a:txBody>
                    <a:bodyPr/>
                    <a:lstStyle/>
                    <a:p>
                      <a:pPr marL="0" marR="0">
                        <a:spcBef>
                          <a:spcPts val="0"/>
                        </a:spcBef>
                        <a:spcAft>
                          <a:spcPts val="0"/>
                        </a:spcAft>
                      </a:pPr>
                      <a:r>
                        <a:rPr lang="en-US" sz="1200" dirty="0">
                          <a:solidFill>
                            <a:srgbClr val="FE0000"/>
                          </a:solidFill>
                          <a:effectLst/>
                          <a:latin typeface="+mn-lt"/>
                        </a:rPr>
                        <a:t>Failed</a:t>
                      </a:r>
                      <a:endParaRPr lang="en-US" sz="1200" dirty="0">
                        <a:solidFill>
                          <a:srgbClr val="FE0000"/>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3</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3%</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Work in progress to fix.</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1162706"/>
                  </a:ext>
                </a:extLst>
              </a:tr>
              <a:tr h="506119">
                <a:tc>
                  <a:txBody>
                    <a:bodyPr/>
                    <a:lstStyle/>
                    <a:p>
                      <a:pPr marL="0" marR="0">
                        <a:spcBef>
                          <a:spcPts val="0"/>
                        </a:spcBef>
                        <a:spcAft>
                          <a:spcPts val="0"/>
                        </a:spcAft>
                      </a:pPr>
                      <a:r>
                        <a:rPr lang="en-US" sz="1200" dirty="0">
                          <a:effectLst/>
                          <a:latin typeface="+mn-lt"/>
                        </a:rPr>
                        <a:t>Will run</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5%</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Number of test cases that are yet to be executed.</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0008995"/>
                  </a:ext>
                </a:extLst>
              </a:tr>
              <a:tr h="506119">
                <a:tc>
                  <a:txBody>
                    <a:bodyPr/>
                    <a:lstStyle/>
                    <a:p>
                      <a:pPr marL="0" marR="0">
                        <a:spcBef>
                          <a:spcPts val="0"/>
                        </a:spcBef>
                        <a:spcAft>
                          <a:spcPts val="0"/>
                        </a:spcAft>
                      </a:pPr>
                      <a:r>
                        <a:rPr lang="en-US" sz="1200" dirty="0">
                          <a:effectLst/>
                          <a:latin typeface="+mn-lt"/>
                        </a:rPr>
                        <a:t>Held</a:t>
                      </a:r>
                      <a:endParaRPr lang="en-US" sz="1200" dirty="0">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endParaRPr lang="en-US" sz="1200" dirty="0">
                        <a:solidFill>
                          <a:schemeClr val="tx1"/>
                        </a:solidFill>
                        <a:effectLst/>
                        <a:latin typeface="+mn-lt"/>
                        <a:ea typeface="Calibri" panose="020F0502020204030204" pitchFamily="34" charset="0"/>
                      </a:endParaRP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0</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spcBef>
                          <a:spcPts val="0"/>
                        </a:spcBef>
                        <a:spcAft>
                          <a:spcPts val="0"/>
                        </a:spcAft>
                      </a:pPr>
                      <a:r>
                        <a:rPr lang="en-US" sz="1200" kern="1200" dirty="0">
                          <a:solidFill>
                            <a:schemeClr val="tx1"/>
                          </a:solidFill>
                          <a:effectLst/>
                          <a:latin typeface="+mn-lt"/>
                          <a:ea typeface="+mn-ea"/>
                          <a:cs typeface="+mn-cs"/>
                        </a:rPr>
                        <a:t>0</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spcBef>
                          <a:spcPts val="0"/>
                        </a:spcBef>
                        <a:spcAft>
                          <a:spcPts val="0"/>
                        </a:spcAft>
                      </a:pPr>
                      <a:r>
                        <a:rPr lang="en-US" sz="1200" kern="1200" dirty="0">
                          <a:solidFill>
                            <a:schemeClr val="tx1"/>
                          </a:solidFill>
                          <a:effectLst/>
                          <a:latin typeface="+mn-lt"/>
                          <a:ea typeface="+mn-ea"/>
                          <a:cs typeface="+mn-cs"/>
                        </a:rPr>
                        <a:t>Number of test cases held.</a:t>
                      </a:r>
                    </a:p>
                  </a:txBody>
                  <a:tcPr marL="53961" marR="5396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21493641"/>
                  </a:ext>
                </a:extLst>
              </a:tr>
            </a:tbl>
          </a:graphicData>
        </a:graphic>
      </p:graphicFrame>
    </p:spTree>
    <p:extLst>
      <p:ext uri="{BB962C8B-B14F-4D97-AF65-F5344CB8AC3E}">
        <p14:creationId xmlns:p14="http://schemas.microsoft.com/office/powerpoint/2010/main" val="42575755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1"/>
          <p:cNvSpPr>
            <a:spLocks noGrp="1"/>
          </p:cNvSpPr>
          <p:nvPr>
            <p:ph idx="10"/>
          </p:nvPr>
        </p:nvSpPr>
        <p:spPr>
          <a:xfrm>
            <a:off x="609600" y="1066800"/>
            <a:ext cx="10287000" cy="4267200"/>
          </a:xfrm>
        </p:spPr>
        <p:txBody>
          <a:bodyPr/>
          <a:lstStyle/>
          <a:p>
            <a:pPr marL="0" indent="0">
              <a:buNone/>
            </a:pPr>
            <a:r>
              <a:rPr lang="en-US" sz="2000" b="1" dirty="0">
                <a:solidFill>
                  <a:schemeClr val="tx2"/>
                </a:solidFill>
              </a:rPr>
              <a:t>Business Need</a:t>
            </a:r>
          </a:p>
          <a:p>
            <a:pPr marL="0" indent="0">
              <a:buNone/>
            </a:pPr>
            <a:r>
              <a:rPr lang="en-US" dirty="0">
                <a:solidFill>
                  <a:schemeClr val="tx1"/>
                </a:solidFill>
              </a:rPr>
              <a:t>&lt;Summarize what you are building, in a few sentences or bullet points. This should generally match the Business Case you supplied in your request for funding, but you can clarify or tailor it.&gt;</a:t>
            </a:r>
          </a:p>
          <a:p>
            <a:r>
              <a:rPr lang="en-US" dirty="0">
                <a:solidFill>
                  <a:schemeClr val="tx1"/>
                </a:solidFill>
              </a:rPr>
              <a:t>Use</a:t>
            </a:r>
            <a:r>
              <a:rPr lang="en-US" dirty="0"/>
              <a:t> </a:t>
            </a:r>
            <a:r>
              <a:rPr lang="en-US" dirty="0">
                <a:solidFill>
                  <a:srgbClr val="0070C0"/>
                </a:solidFill>
                <a:hlinkClick r:id="rId3">
                  <a:extLst>
                    <a:ext uri="{A12FA001-AC4F-418D-AE19-62706E023703}">
                      <ahyp:hlinkClr xmlns:ahyp="http://schemas.microsoft.com/office/drawing/2018/hyperlinkcolor" val="tx"/>
                    </a:ext>
                  </a:extLst>
                </a:hlinkClick>
              </a:rPr>
              <a:t>plain language</a:t>
            </a:r>
            <a:r>
              <a:rPr lang="en-US" dirty="0"/>
              <a:t>. </a:t>
            </a:r>
          </a:p>
          <a:p>
            <a:endParaRPr lang="en-US" dirty="0"/>
          </a:p>
          <a:p>
            <a:pPr marL="0" indent="0">
              <a:buNone/>
            </a:pPr>
            <a:endParaRPr lang="en-US" dirty="0"/>
          </a:p>
          <a:p>
            <a:pPr marL="0" indent="0">
              <a:buNone/>
            </a:pPr>
            <a:endParaRPr lang="en-US" dirty="0"/>
          </a:p>
        </p:txBody>
      </p:sp>
      <p:sp>
        <p:nvSpPr>
          <p:cNvPr id="2" name="Title 1"/>
          <p:cNvSpPr>
            <a:spLocks noGrp="1"/>
          </p:cNvSpPr>
          <p:nvPr>
            <p:ph type="title"/>
          </p:nvPr>
        </p:nvSpPr>
        <p:spPr/>
        <p:txBody>
          <a:bodyPr/>
          <a:lstStyle/>
          <a:p>
            <a:r>
              <a:rPr lang="en-US" dirty="0"/>
              <a:t>Purpose</a:t>
            </a:r>
          </a:p>
        </p:txBody>
      </p:sp>
    </p:spTree>
    <p:extLst>
      <p:ext uri="{BB962C8B-B14F-4D97-AF65-F5344CB8AC3E}">
        <p14:creationId xmlns:p14="http://schemas.microsoft.com/office/powerpoint/2010/main" val="2555310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135D04-31E2-4249-A060-1D97C689A025}"/>
              </a:ext>
            </a:extLst>
          </p:cNvPr>
          <p:cNvSpPr>
            <a:spLocks noGrp="1"/>
          </p:cNvSpPr>
          <p:nvPr>
            <p:ph type="title"/>
          </p:nvPr>
        </p:nvSpPr>
        <p:spPr/>
        <p:txBody>
          <a:bodyPr/>
          <a:lstStyle/>
          <a:p>
            <a:r>
              <a:rPr lang="en-US" dirty="0"/>
              <a:t>Business High Level Concept Diagram</a:t>
            </a:r>
          </a:p>
        </p:txBody>
      </p:sp>
      <p:sp>
        <p:nvSpPr>
          <p:cNvPr id="7" name="Content Placeholder 3">
            <a:extLst>
              <a:ext uri="{FF2B5EF4-FFF2-40B4-BE49-F238E27FC236}">
                <a16:creationId xmlns:a16="http://schemas.microsoft.com/office/drawing/2014/main" id="{D059A53F-BC6D-404F-A140-52E18EA00FB0}"/>
              </a:ext>
            </a:extLst>
          </p:cNvPr>
          <p:cNvSpPr txBox="1">
            <a:spLocks/>
          </p:cNvSpPr>
          <p:nvPr/>
        </p:nvSpPr>
        <p:spPr>
          <a:xfrm>
            <a:off x="609599" y="1600199"/>
            <a:ext cx="10820401" cy="4800601"/>
          </a:xfrm>
          <a:prstGeom prst="rect">
            <a:avLst/>
          </a:prstGeom>
        </p:spPr>
        <p:txBody>
          <a:bodyPr vert="horz" lIns="91440" tIns="45720" rIns="91440" bIns="45720" rtlCol="0">
            <a:noAutofit/>
          </a:bodyPr>
          <a:lstStyle>
            <a:lvl1pPr marL="342900" indent="-342900" algn="l" defTabSz="914400" rtl="0" eaLnBrk="1" latinLnBrk="0" hangingPunct="1">
              <a:lnSpc>
                <a:spcPct val="120000"/>
              </a:lnSpc>
              <a:spcBef>
                <a:spcPts val="0"/>
              </a:spcBef>
              <a:spcAft>
                <a:spcPts val="600"/>
              </a:spcAft>
              <a:buClr>
                <a:schemeClr val="bg1">
                  <a:lumMod val="65000"/>
                </a:schemeClr>
              </a:buClr>
              <a:buFont typeface="Wingdings" panose="05000000000000000000" pitchFamily="2" charset="2"/>
              <a:buChar char="§"/>
              <a:defRPr sz="2800" b="0" kern="120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defTabSz="914400" rtl="0" eaLnBrk="1" latinLnBrk="0" hangingPunct="1">
              <a:lnSpc>
                <a:spcPct val="120000"/>
              </a:lnSpc>
              <a:spcBef>
                <a:spcPts val="0"/>
              </a:spcBef>
              <a:spcAft>
                <a:spcPts val="600"/>
              </a:spcAft>
              <a:buClr>
                <a:schemeClr val="bg1">
                  <a:lumMod val="85000"/>
                </a:schemeClr>
              </a:buClr>
              <a:buFont typeface="Wingdings" panose="05000000000000000000" pitchFamily="2" charset="2"/>
              <a:buChar char="§"/>
              <a:defRPr sz="2800" kern="1200">
                <a:solidFill>
                  <a:srgbClr val="767676"/>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defTabSz="932871">
              <a:spcBef>
                <a:spcPct val="0"/>
              </a:spcBef>
              <a:defRPr/>
            </a:pPr>
            <a:r>
              <a:rPr lang="en-US" dirty="0">
                <a:solidFill>
                  <a:schemeClr val="tx1"/>
                </a:solidFill>
                <a:ea typeface="ＭＳ Ｐゴシック" pitchFamily="34" charset="-128"/>
              </a:rPr>
              <a:t>Insert a graphic providing the concept of all interactions amongst CMS business processing environment and internal/external entities, including CMS enterprise shared services.</a:t>
            </a:r>
            <a:r>
              <a:rPr lang="en-US" dirty="0">
                <a:solidFill>
                  <a:schemeClr val="tx1"/>
                </a:solidFill>
              </a:rPr>
              <a:t> Clearly depict the sources of data, use of data and any dissemination of data.  </a:t>
            </a:r>
          </a:p>
          <a:p>
            <a:pPr marL="0" indent="0" defTabSz="932871">
              <a:spcBef>
                <a:spcPct val="0"/>
              </a:spcBef>
              <a:buFont typeface="Wingdings" panose="05000000000000000000" pitchFamily="2" charset="2"/>
              <a:buNone/>
              <a:defRPr/>
            </a:pPr>
            <a:endParaRPr lang="en-US" dirty="0"/>
          </a:p>
        </p:txBody>
      </p:sp>
    </p:spTree>
    <p:extLst>
      <p:ext uri="{BB962C8B-B14F-4D97-AF65-F5344CB8AC3E}">
        <p14:creationId xmlns:p14="http://schemas.microsoft.com/office/powerpoint/2010/main" val="853265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Information</a:t>
            </a:r>
          </a:p>
        </p:txBody>
      </p:sp>
      <p:sp>
        <p:nvSpPr>
          <p:cNvPr id="7" name="Content 1"/>
          <p:cNvSpPr>
            <a:spLocks noGrp="1"/>
          </p:cNvSpPr>
          <p:nvPr>
            <p:ph idx="10"/>
          </p:nvPr>
        </p:nvSpPr>
        <p:spPr>
          <a:xfrm>
            <a:off x="609601" y="1066800"/>
            <a:ext cx="4114800" cy="4267200"/>
          </a:xfrm>
        </p:spPr>
        <p:txBody>
          <a:bodyPr/>
          <a:lstStyle/>
          <a:p>
            <a:pPr marL="0" indent="0">
              <a:buNone/>
            </a:pPr>
            <a:r>
              <a:rPr lang="en-US" sz="2000" b="1" dirty="0">
                <a:solidFill>
                  <a:schemeClr val="tx2"/>
                </a:solidFill>
              </a:rPr>
              <a:t>Stakeholders</a:t>
            </a:r>
          </a:p>
          <a:p>
            <a:pPr marL="0" indent="0">
              <a:buNone/>
            </a:pPr>
            <a:r>
              <a:rPr lang="en-US" sz="1400" dirty="0"/>
              <a:t>&lt;</a:t>
            </a:r>
            <a:r>
              <a:rPr lang="en-US" sz="1400" dirty="0">
                <a:solidFill>
                  <a:schemeClr val="tx1"/>
                </a:solidFill>
              </a:rPr>
              <a:t>List the CMS groups and partners that you are working with on this effort&gt;</a:t>
            </a:r>
          </a:p>
          <a:p>
            <a:r>
              <a:rPr lang="en-US" sz="1400" dirty="0">
                <a:solidFill>
                  <a:schemeClr val="tx1"/>
                </a:solidFill>
              </a:rPr>
              <a:t>&lt;Group 1&gt;</a:t>
            </a:r>
          </a:p>
          <a:p>
            <a:r>
              <a:rPr lang="en-US" sz="1400" dirty="0">
                <a:solidFill>
                  <a:schemeClr val="tx1"/>
                </a:solidFill>
              </a:rPr>
              <a:t>&lt;Group 2&gt;</a:t>
            </a:r>
          </a:p>
          <a:p>
            <a:r>
              <a:rPr lang="en-US" sz="1400" dirty="0">
                <a:solidFill>
                  <a:schemeClr val="tx1"/>
                </a:solidFill>
              </a:rPr>
              <a:t>&lt;Group 3&gt;</a:t>
            </a:r>
          </a:p>
          <a:p>
            <a:pPr marL="0" indent="0">
              <a:buNone/>
            </a:pPr>
            <a:endParaRPr lang="en-US" dirty="0"/>
          </a:p>
          <a:p>
            <a:pPr marL="0" indent="0">
              <a:buNone/>
            </a:pPr>
            <a:endParaRPr lang="en-US" dirty="0"/>
          </a:p>
        </p:txBody>
      </p:sp>
      <p:sp>
        <p:nvSpPr>
          <p:cNvPr id="8" name="Content 2">
            <a:extLst>
              <a:ext uri="{FF2B5EF4-FFF2-40B4-BE49-F238E27FC236}">
                <a16:creationId xmlns:a16="http://schemas.microsoft.com/office/drawing/2014/main" id="{CF0686CF-29EA-48C6-889B-C595F347B384}"/>
              </a:ext>
            </a:extLst>
          </p:cNvPr>
          <p:cNvSpPr txBox="1">
            <a:spLocks/>
          </p:cNvSpPr>
          <p:nvPr/>
        </p:nvSpPr>
        <p:spPr>
          <a:xfrm>
            <a:off x="5181600" y="1066800"/>
            <a:ext cx="5943600" cy="4419600"/>
          </a:xfrm>
          <a:prstGeom prst="rect">
            <a:avLst/>
          </a:prstGeom>
        </p:spPr>
        <p:txBody>
          <a:bodyPr vert="horz" lIns="91440" tIns="45720" rIns="91440" bIns="45720" rtlCol="0">
            <a:noAutofit/>
          </a:bodyPr>
          <a:lstStyle>
            <a:lvl1pPr marL="342900" indent="-342900" algn="l" defTabSz="914400" rtl="0" eaLnBrk="1" latinLnBrk="0" hangingPunct="1">
              <a:lnSpc>
                <a:spcPct val="120000"/>
              </a:lnSpc>
              <a:spcBef>
                <a:spcPts val="0"/>
              </a:spcBef>
              <a:spcAft>
                <a:spcPts val="600"/>
              </a:spcAft>
              <a:buClr>
                <a:schemeClr val="bg1">
                  <a:lumMod val="65000"/>
                </a:schemeClr>
              </a:buClr>
              <a:buFont typeface="Wingdings" panose="05000000000000000000" pitchFamily="2" charset="2"/>
              <a:buChar char="§"/>
              <a:defRPr sz="1600" b="0" kern="120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defTabSz="914400" rtl="0" eaLnBrk="1" latinLnBrk="0" hangingPunct="1">
              <a:lnSpc>
                <a:spcPct val="120000"/>
              </a:lnSpc>
              <a:spcBef>
                <a:spcPts val="0"/>
              </a:spcBef>
              <a:spcAft>
                <a:spcPts val="600"/>
              </a:spcAft>
              <a:buClr>
                <a:schemeClr val="bg1">
                  <a:lumMod val="85000"/>
                </a:schemeClr>
              </a:buClr>
              <a:buFont typeface="Wingdings" panose="05000000000000000000" pitchFamily="2" charset="2"/>
              <a:buChar char="§"/>
              <a:defRPr sz="1400" kern="12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pPr>
            <a:r>
              <a:rPr lang="en-US" sz="2000" b="1" dirty="0">
                <a:solidFill>
                  <a:schemeClr val="tx2"/>
                </a:solidFill>
              </a:rPr>
              <a:t>Key Project Resources </a:t>
            </a:r>
            <a:r>
              <a:rPr lang="en-US" sz="2000" b="1" dirty="0">
                <a:solidFill>
                  <a:schemeClr val="bg1"/>
                </a:solidFill>
              </a:rPr>
              <a:t>Project Resources</a:t>
            </a:r>
          </a:p>
          <a:p>
            <a:pPr>
              <a:spcAft>
                <a:spcPts val="1200"/>
              </a:spcAft>
            </a:pPr>
            <a:r>
              <a:rPr lang="en-US" sz="1200" b="1" dirty="0">
                <a:solidFill>
                  <a:schemeClr val="tx1"/>
                </a:solidFill>
              </a:rPr>
              <a:t>CMS Business Owner: </a:t>
            </a:r>
            <a:r>
              <a:rPr lang="en-US" sz="1200" dirty="0">
                <a:solidFill>
                  <a:schemeClr val="tx1"/>
                </a:solidFill>
              </a:rPr>
              <a:t>&lt;</a:t>
            </a:r>
            <a:r>
              <a:rPr lang="en-US" sz="1200" dirty="0" err="1">
                <a:solidFill>
                  <a:schemeClr val="tx1"/>
                </a:solidFill>
              </a:rPr>
              <a:t>Firstname</a:t>
            </a:r>
            <a:r>
              <a:rPr lang="en-US" sz="1200" dirty="0">
                <a:solidFill>
                  <a:schemeClr val="tx1"/>
                </a:solidFill>
              </a:rPr>
              <a:t> </a:t>
            </a:r>
            <a:r>
              <a:rPr lang="en-US" sz="1200" dirty="0" err="1">
                <a:solidFill>
                  <a:schemeClr val="tx1"/>
                </a:solidFill>
              </a:rPr>
              <a:t>Lastname</a:t>
            </a:r>
            <a:r>
              <a:rPr lang="en-US" sz="1200" dirty="0">
                <a:solidFill>
                  <a:schemeClr val="tx1"/>
                </a:solidFill>
              </a:rPr>
              <a:t>&gt;</a:t>
            </a:r>
          </a:p>
          <a:p>
            <a:pPr>
              <a:spcAft>
                <a:spcPts val="1200"/>
              </a:spcAft>
            </a:pPr>
            <a:r>
              <a:rPr lang="en-US" sz="1200" b="1" dirty="0"/>
              <a:t>CMS Project / Product Manager or Lead: </a:t>
            </a:r>
            <a:r>
              <a:rPr lang="en-US" sz="1200" dirty="0"/>
              <a:t>&lt;</a:t>
            </a:r>
            <a:r>
              <a:rPr lang="en-US" sz="1200" dirty="0" err="1"/>
              <a:t>Firstname</a:t>
            </a:r>
            <a:r>
              <a:rPr lang="en-US" sz="1200" dirty="0"/>
              <a:t> </a:t>
            </a:r>
            <a:r>
              <a:rPr lang="en-US" sz="1200" dirty="0" err="1"/>
              <a:t>Lastname</a:t>
            </a:r>
            <a:r>
              <a:rPr lang="en-US" sz="1200" dirty="0"/>
              <a:t>&gt;</a:t>
            </a:r>
          </a:p>
          <a:p>
            <a:pPr>
              <a:spcAft>
                <a:spcPts val="1200"/>
              </a:spcAft>
            </a:pPr>
            <a:r>
              <a:rPr lang="en-US" sz="1200" b="1" dirty="0"/>
              <a:t>System Maintainer (CMS/Contractor): </a:t>
            </a:r>
            <a:r>
              <a:rPr lang="en-US" sz="1200" dirty="0"/>
              <a:t>&lt;</a:t>
            </a:r>
            <a:r>
              <a:rPr lang="en-US" sz="1200" dirty="0" err="1"/>
              <a:t>Firstname</a:t>
            </a:r>
            <a:r>
              <a:rPr lang="en-US" sz="1200" dirty="0"/>
              <a:t> </a:t>
            </a:r>
            <a:r>
              <a:rPr lang="en-US" sz="1200" dirty="0" err="1"/>
              <a:t>Lastname</a:t>
            </a:r>
            <a:r>
              <a:rPr lang="en-US" sz="1200" dirty="0"/>
              <a:t>&gt;</a:t>
            </a:r>
          </a:p>
          <a:p>
            <a:pPr>
              <a:spcAft>
                <a:spcPts val="1200"/>
              </a:spcAft>
            </a:pPr>
            <a:r>
              <a:rPr lang="en-US" sz="1200" b="1" dirty="0"/>
              <a:t>Application Development Organizations: </a:t>
            </a:r>
            <a:r>
              <a:rPr lang="en-US" sz="1200" dirty="0"/>
              <a:t>&lt;Name&gt;</a:t>
            </a:r>
          </a:p>
          <a:p>
            <a:pPr>
              <a:spcAft>
                <a:spcPts val="1200"/>
              </a:spcAft>
            </a:pPr>
            <a:r>
              <a:rPr lang="en-US" sz="1200" b="1" dirty="0"/>
              <a:t>Other Contracting Organizations</a:t>
            </a:r>
            <a:r>
              <a:rPr lang="en-US" sz="1200" dirty="0"/>
              <a:t>: &lt;Name&gt; (e.g., IV&amp;V)</a:t>
            </a:r>
          </a:p>
          <a:p>
            <a:pPr>
              <a:spcAft>
                <a:spcPts val="1200"/>
              </a:spcAft>
            </a:pPr>
            <a:r>
              <a:rPr lang="en-US" sz="1200" b="1" dirty="0"/>
              <a:t>CMS Information Systems Security Officer (ISSO): </a:t>
            </a:r>
            <a:r>
              <a:rPr lang="en-US" sz="1200" dirty="0"/>
              <a:t>&lt;</a:t>
            </a:r>
            <a:r>
              <a:rPr lang="en-US" sz="1200" dirty="0" err="1"/>
              <a:t>Firstname</a:t>
            </a:r>
            <a:r>
              <a:rPr lang="en-US" sz="1200" dirty="0"/>
              <a:t> </a:t>
            </a:r>
            <a:r>
              <a:rPr lang="en-US" sz="1200" dirty="0" err="1"/>
              <a:t>Lastname</a:t>
            </a:r>
            <a:r>
              <a:rPr lang="en-US" sz="1200" dirty="0"/>
              <a:t>&gt;</a:t>
            </a:r>
          </a:p>
          <a:p>
            <a:pPr>
              <a:spcAft>
                <a:spcPts val="1200"/>
              </a:spcAft>
            </a:pPr>
            <a:r>
              <a:rPr lang="en-US" sz="1200" b="1" dirty="0"/>
              <a:t>CMS Cyber Risk Advisor: </a:t>
            </a:r>
            <a:r>
              <a:rPr lang="en-US" sz="1200" dirty="0"/>
              <a:t>&lt;</a:t>
            </a:r>
            <a:r>
              <a:rPr lang="en-US" sz="1200" dirty="0" err="1"/>
              <a:t>Firstname</a:t>
            </a:r>
            <a:r>
              <a:rPr lang="en-US" sz="1200" dirty="0"/>
              <a:t> </a:t>
            </a:r>
            <a:r>
              <a:rPr lang="en-US" sz="1200" dirty="0" err="1"/>
              <a:t>Lastname</a:t>
            </a:r>
            <a:r>
              <a:rPr lang="en-US" sz="1200" dirty="0"/>
              <a:t>&gt;</a:t>
            </a:r>
          </a:p>
          <a:p>
            <a:pPr>
              <a:spcAft>
                <a:spcPts val="1200"/>
              </a:spcAft>
            </a:pPr>
            <a:r>
              <a:rPr lang="en-US" sz="1200" b="1" dirty="0"/>
              <a:t>Hosting Data Center(s): </a:t>
            </a:r>
            <a:r>
              <a:rPr lang="en-US" sz="1200" dirty="0"/>
              <a:t>&lt;Name(s)&gt; (e.g., CMS AWS East Enclave)</a:t>
            </a:r>
          </a:p>
          <a:p>
            <a:pPr marL="0" indent="0">
              <a:buFont typeface="Wingdings" panose="05000000000000000000" pitchFamily="2" charset="2"/>
              <a:buNone/>
            </a:pPr>
            <a:r>
              <a:rPr lang="en-US" sz="1200" dirty="0">
                <a:solidFill>
                  <a:schemeClr val="tx1"/>
                </a:solidFill>
              </a:rPr>
              <a:t>&lt;Add any additional responsibilities directly below the role/name&gt;</a:t>
            </a:r>
          </a:p>
          <a:p>
            <a:endParaRPr lang="en-US" sz="1200" dirty="0"/>
          </a:p>
          <a:p>
            <a:endParaRPr lang="en-US" sz="1200" dirty="0"/>
          </a:p>
        </p:txBody>
      </p:sp>
    </p:spTree>
    <p:extLst>
      <p:ext uri="{BB962C8B-B14F-4D97-AF65-F5344CB8AC3E}">
        <p14:creationId xmlns:p14="http://schemas.microsoft.com/office/powerpoint/2010/main" val="2541334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a:t>Security profile</a:t>
            </a:r>
          </a:p>
        </p:txBody>
      </p:sp>
      <p:sp>
        <p:nvSpPr>
          <p:cNvPr id="10" name="Guidance 1"/>
          <p:cNvSpPr txBox="1"/>
          <p:nvPr/>
        </p:nvSpPr>
        <p:spPr>
          <a:xfrm>
            <a:off x="632059" y="842161"/>
            <a:ext cx="6486525" cy="276999"/>
          </a:xfrm>
          <a:prstGeom prst="rect">
            <a:avLst/>
          </a:prstGeom>
          <a:noFill/>
        </p:spPr>
        <p:txBody>
          <a:bodyPr wrap="square" rtlCol="0">
            <a:spAutoFit/>
          </a:bodyPr>
          <a:lstStyle/>
          <a:p>
            <a:r>
              <a:rPr lang="en-US" sz="1200" dirty="0">
                <a:solidFill>
                  <a:schemeClr val="tx1">
                    <a:lumMod val="65000"/>
                    <a:lumOff val="35000"/>
                  </a:schemeClr>
                </a:solidFill>
              </a:rPr>
              <a:t>Your Security Officer (ISSO) will verify this information with you before the session.</a:t>
            </a:r>
          </a:p>
        </p:txBody>
      </p:sp>
      <p:graphicFrame>
        <p:nvGraphicFramePr>
          <p:cNvPr id="9" name="Table 1" title="Table"/>
          <p:cNvGraphicFramePr>
            <a:graphicFrameLocks noGrp="1"/>
          </p:cNvGraphicFramePr>
          <p:nvPr>
            <p:extLst>
              <p:ext uri="{D42A27DB-BD31-4B8C-83A1-F6EECF244321}">
                <p14:modId xmlns:p14="http://schemas.microsoft.com/office/powerpoint/2010/main" val="2483811170"/>
              </p:ext>
            </p:extLst>
          </p:nvPr>
        </p:nvGraphicFramePr>
        <p:xfrm>
          <a:off x="609600" y="1212561"/>
          <a:ext cx="10668000" cy="4803278"/>
        </p:xfrm>
        <a:graphic>
          <a:graphicData uri="http://schemas.openxmlformats.org/drawingml/2006/table">
            <a:tbl>
              <a:tblPr firstRow="1">
                <a:tableStyleId>{5940675A-B579-460E-94D1-54222C63F5DA}</a:tableStyleId>
              </a:tblPr>
              <a:tblGrid>
                <a:gridCol w="4600891">
                  <a:extLst>
                    <a:ext uri="{9D8B030D-6E8A-4147-A177-3AD203B41FA5}">
                      <a16:colId xmlns:a16="http://schemas.microsoft.com/office/drawing/2014/main" val="20000"/>
                    </a:ext>
                  </a:extLst>
                </a:gridCol>
                <a:gridCol w="6067109">
                  <a:extLst>
                    <a:ext uri="{9D8B030D-6E8A-4147-A177-3AD203B41FA5}">
                      <a16:colId xmlns:a16="http://schemas.microsoft.com/office/drawing/2014/main" val="20001"/>
                    </a:ext>
                  </a:extLst>
                </a:gridCol>
              </a:tblGrid>
              <a:tr h="503918">
                <a:tc>
                  <a:txBody>
                    <a:bodyPr/>
                    <a:lstStyle/>
                    <a:p>
                      <a:pPr>
                        <a:lnSpc>
                          <a:spcPct val="120000"/>
                        </a:lnSpc>
                        <a:spcAft>
                          <a:spcPts val="600"/>
                        </a:spcAft>
                      </a:pPr>
                      <a:r>
                        <a:rPr lang="en-US" sz="1200" b="0" dirty="0">
                          <a:solidFill>
                            <a:schemeClr val="tx1"/>
                          </a:solidFill>
                        </a:rPr>
                        <a:t>Attribute</a:t>
                      </a:r>
                    </a:p>
                  </a:txBody>
                  <a:tcPr>
                    <a:lnL w="12700" cmpd="sng">
                      <a:noFill/>
                    </a:lnL>
                    <a:lnR w="12700" cmpd="sng">
                      <a:noFill/>
                    </a:lnR>
                    <a:lnT w="12700" cmpd="sng">
                      <a:noFill/>
                    </a:lnT>
                    <a:lnB w="28575"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20000"/>
                        </a:lnSpc>
                        <a:spcAft>
                          <a:spcPts val="600"/>
                        </a:spcAft>
                      </a:pPr>
                      <a:r>
                        <a:rPr lang="en-US" sz="1200" b="0" kern="1200" dirty="0">
                          <a:solidFill>
                            <a:schemeClr val="tx1"/>
                          </a:solidFill>
                          <a:latin typeface="+mn-lt"/>
                          <a:ea typeface="+mn-ea"/>
                          <a:cs typeface="+mn-cs"/>
                        </a:rPr>
                        <a:t>Detail</a:t>
                      </a:r>
                    </a:p>
                  </a:txBody>
                  <a:tcPr>
                    <a:lnL w="12700" cmpd="sng">
                      <a:noFill/>
                    </a:lnL>
                    <a:lnR w="12700" cmpd="sng">
                      <a:noFill/>
                    </a:lnR>
                    <a:lnT w="12700" cmpd="sng">
                      <a:noFill/>
                    </a:lnT>
                    <a:lnB w="28575"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56130">
                <a:tc>
                  <a:txBody>
                    <a:bodyPr/>
                    <a:lstStyle/>
                    <a:p>
                      <a:pPr>
                        <a:lnSpc>
                          <a:spcPct val="130000"/>
                        </a:lnSpc>
                        <a:spcAft>
                          <a:spcPts val="600"/>
                        </a:spcAft>
                      </a:pPr>
                      <a:r>
                        <a:rPr lang="en-US" sz="1200" b="0" dirty="0">
                          <a:solidFill>
                            <a:schemeClr val="tx1">
                              <a:lumMod val="85000"/>
                              <a:lumOff val="15000"/>
                            </a:schemeClr>
                          </a:solidFill>
                        </a:rPr>
                        <a:t>System name, per the CMS FISMA</a:t>
                      </a:r>
                    </a:p>
                  </a:txBody>
                  <a:tcPr>
                    <a:lnL w="12700" cmpd="sng">
                      <a:noFill/>
                    </a:lnL>
                    <a:lnR w="12700" cmpd="sng">
                      <a:noFill/>
                    </a:lnR>
                    <a:lnT w="28575" cap="flat" cmpd="sng" algn="ctr">
                      <a:solidFill>
                        <a:schemeClr val="tx1">
                          <a:lumMod val="65000"/>
                          <a:lumOff val="3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e.g., Federally Facilitated Marketplace</a:t>
                      </a:r>
                    </a:p>
                  </a:txBody>
                  <a:tcPr>
                    <a:lnL w="12700" cmpd="sng">
                      <a:noFill/>
                    </a:lnL>
                    <a:lnR w="12700" cmpd="sng">
                      <a:noFill/>
                    </a:lnR>
                    <a:lnT w="28575" cap="flat" cmpd="sng" algn="ctr">
                      <a:solidFill>
                        <a:schemeClr val="tx1">
                          <a:lumMod val="65000"/>
                          <a:lumOff val="3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56130">
                <a:tc>
                  <a:txBody>
                    <a:bodyPr/>
                    <a:lstStyle/>
                    <a:p>
                      <a:pPr>
                        <a:lnSpc>
                          <a:spcPct val="130000"/>
                        </a:lnSpc>
                        <a:spcAft>
                          <a:spcPts val="600"/>
                        </a:spcAft>
                      </a:pPr>
                      <a:r>
                        <a:rPr lang="en-US" sz="1200" b="0" dirty="0">
                          <a:solidFill>
                            <a:schemeClr val="tx1">
                              <a:lumMod val="85000"/>
                              <a:lumOff val="15000"/>
                            </a:schemeClr>
                          </a:solidFill>
                        </a:rPr>
                        <a:t>Acronym /</a:t>
                      </a:r>
                      <a:r>
                        <a:rPr lang="en-US" sz="1200" b="0" baseline="0" dirty="0">
                          <a:solidFill>
                            <a:schemeClr val="tx1">
                              <a:lumMod val="85000"/>
                              <a:lumOff val="15000"/>
                            </a:schemeClr>
                          </a:solidFill>
                        </a:rPr>
                        <a:t> short name</a:t>
                      </a:r>
                      <a:endParaRPr lang="en-US" sz="1200" b="0" dirty="0">
                        <a:solidFill>
                          <a:schemeClr val="tx1">
                            <a:lumMod val="85000"/>
                            <a:lumOff val="15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e.g., FFM</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96775">
                <a:tc>
                  <a:txBody>
                    <a:bodyPr/>
                    <a:lstStyle/>
                    <a:p>
                      <a:pPr>
                        <a:lnSpc>
                          <a:spcPct val="130000"/>
                        </a:lnSpc>
                        <a:spcAft>
                          <a:spcPts val="600"/>
                        </a:spcAft>
                      </a:pPr>
                      <a:r>
                        <a:rPr lang="en-US" sz="1200" b="0" baseline="0" dirty="0">
                          <a:solidFill>
                            <a:schemeClr val="tx1">
                              <a:lumMod val="85000"/>
                              <a:lumOff val="15000"/>
                            </a:schemeClr>
                          </a:solidFill>
                        </a:rPr>
                        <a:t>Date ATO will expire</a:t>
                      </a:r>
                      <a:br>
                        <a:rPr lang="en-US" sz="1100" b="0" baseline="0" dirty="0">
                          <a:solidFill>
                            <a:schemeClr val="tx1">
                              <a:lumMod val="85000"/>
                              <a:lumOff val="15000"/>
                            </a:schemeClr>
                          </a:solidFill>
                        </a:rPr>
                      </a:br>
                      <a:r>
                        <a:rPr lang="en-US" sz="1100" b="0" baseline="0" dirty="0">
                          <a:solidFill>
                            <a:schemeClr val="tx1">
                              <a:lumMod val="50000"/>
                              <a:lumOff val="50000"/>
                            </a:schemeClr>
                          </a:solidFill>
                        </a:rPr>
                        <a:t>(Authorization to Operate)</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30000"/>
                        </a:lnSpc>
                        <a:spcBef>
                          <a:spcPts val="0"/>
                        </a:spcBef>
                        <a:spcAft>
                          <a:spcPts val="600"/>
                        </a:spcAft>
                        <a:buClrTx/>
                        <a:buSzTx/>
                        <a:buFontTx/>
                        <a:buNone/>
                        <a:tabLst/>
                        <a:defRPr/>
                      </a:pPr>
                      <a:r>
                        <a:rPr lang="en-US" sz="1400" b="1" dirty="0">
                          <a:solidFill>
                            <a:schemeClr val="tx1"/>
                          </a:solidFill>
                        </a:rPr>
                        <a:t>&lt;MON dd, yyyy&gt;</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96775">
                <a:tc>
                  <a:txBody>
                    <a:bodyPr/>
                    <a:lstStyle/>
                    <a:p>
                      <a:pPr>
                        <a:lnSpc>
                          <a:spcPct val="130000"/>
                        </a:lnSpc>
                        <a:spcAft>
                          <a:spcPts val="600"/>
                        </a:spcAft>
                      </a:pPr>
                      <a:r>
                        <a:rPr lang="en-US" sz="1200" b="0" dirty="0">
                          <a:solidFill>
                            <a:schemeClr val="tx1">
                              <a:lumMod val="85000"/>
                              <a:lumOff val="15000"/>
                            </a:schemeClr>
                          </a:solidFill>
                        </a:rPr>
                        <a:t>Date of Security</a:t>
                      </a:r>
                      <a:r>
                        <a:rPr lang="en-US" sz="1200" b="0" baseline="0" dirty="0">
                          <a:solidFill>
                            <a:schemeClr val="tx1">
                              <a:lumMod val="85000"/>
                              <a:lumOff val="15000"/>
                            </a:schemeClr>
                          </a:solidFill>
                        </a:rPr>
                        <a:t> Plan</a:t>
                      </a:r>
                      <a:br>
                        <a:rPr lang="en-US" sz="1100" b="0" baseline="0" dirty="0">
                          <a:solidFill>
                            <a:schemeClr val="tx1">
                              <a:lumMod val="85000"/>
                              <a:lumOff val="15000"/>
                            </a:schemeClr>
                          </a:solidFill>
                        </a:rPr>
                      </a:br>
                      <a:r>
                        <a:rPr lang="en-US" sz="1100" b="0" baseline="0" dirty="0">
                          <a:solidFill>
                            <a:schemeClr val="tx1">
                              <a:lumMod val="50000"/>
                              <a:lumOff val="50000"/>
                            </a:schemeClr>
                          </a:solidFill>
                        </a:rPr>
                        <a:t>(Complete or updated plan)</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&lt;MON dd, yyyy&gt;</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67840886"/>
                  </a:ext>
                </a:extLst>
              </a:tr>
              <a:tr h="796775">
                <a:tc>
                  <a:txBody>
                    <a:bodyPr/>
                    <a:lstStyle/>
                    <a:p>
                      <a:pPr>
                        <a:lnSpc>
                          <a:spcPct val="130000"/>
                        </a:lnSpc>
                        <a:spcAft>
                          <a:spcPts val="600"/>
                        </a:spcAft>
                      </a:pPr>
                      <a:r>
                        <a:rPr lang="en-US" sz="1200" b="0" dirty="0">
                          <a:solidFill>
                            <a:schemeClr val="tx1">
                              <a:lumMod val="85000"/>
                              <a:lumOff val="15000"/>
                            </a:schemeClr>
                          </a:solidFill>
                        </a:rPr>
                        <a:t>CMS</a:t>
                      </a:r>
                      <a:r>
                        <a:rPr lang="en-US" sz="1200" b="0" baseline="0" dirty="0">
                          <a:solidFill>
                            <a:schemeClr val="tx1">
                              <a:lumMod val="85000"/>
                              <a:lumOff val="15000"/>
                            </a:schemeClr>
                          </a:solidFill>
                        </a:rPr>
                        <a:t> security category</a:t>
                      </a:r>
                      <a:br>
                        <a:rPr lang="en-US" sz="1100" b="0" kern="1200" baseline="0" dirty="0">
                          <a:solidFill>
                            <a:schemeClr val="tx1">
                              <a:lumMod val="85000"/>
                              <a:lumOff val="15000"/>
                            </a:schemeClr>
                          </a:solidFill>
                          <a:latin typeface="+mn-lt"/>
                          <a:ea typeface="+mn-ea"/>
                          <a:cs typeface="+mn-cs"/>
                        </a:rPr>
                      </a:br>
                      <a:r>
                        <a:rPr lang="en-US" sz="1100" b="0" baseline="0" dirty="0">
                          <a:solidFill>
                            <a:schemeClr val="tx1">
                              <a:lumMod val="50000"/>
                              <a:lumOff val="50000"/>
                            </a:schemeClr>
                          </a:solidFill>
                        </a:rPr>
                        <a:t>(See: Sec 2.9 of the ISRA)</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&lt;low/moderate/</a:t>
                      </a:r>
                      <a:r>
                        <a:rPr lang="en-US" sz="1400" b="1" dirty="0">
                          <a:solidFill>
                            <a:srgbClr val="FF0000"/>
                          </a:solidFill>
                        </a:rPr>
                        <a:t>high</a:t>
                      </a:r>
                      <a:r>
                        <a:rPr lang="en-US" sz="1400" b="1" dirty="0">
                          <a:solidFill>
                            <a:schemeClr val="tx1"/>
                          </a:solidFill>
                        </a:rPr>
                        <a:t>&gt;</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8771352"/>
                  </a:ext>
                </a:extLst>
              </a:tr>
              <a:tr h="796775">
                <a:tc>
                  <a:txBody>
                    <a:bodyPr/>
                    <a:lstStyle/>
                    <a:p>
                      <a:pPr>
                        <a:lnSpc>
                          <a:spcPct val="130000"/>
                        </a:lnSpc>
                        <a:spcAft>
                          <a:spcPts val="600"/>
                        </a:spcAft>
                      </a:pPr>
                      <a:r>
                        <a:rPr lang="en-US" sz="1200" b="0" dirty="0">
                          <a:solidFill>
                            <a:schemeClr val="tx1"/>
                          </a:solidFill>
                        </a:rPr>
                        <a:t>E-authentication level</a:t>
                      </a:r>
                      <a:br>
                        <a:rPr lang="en-US" sz="1100" b="0" dirty="0">
                          <a:solidFill>
                            <a:schemeClr val="tx1">
                              <a:lumMod val="85000"/>
                              <a:lumOff val="15000"/>
                            </a:schemeClr>
                          </a:solidFill>
                        </a:rPr>
                      </a:br>
                      <a:r>
                        <a:rPr lang="en-US" sz="1100" b="0" dirty="0">
                          <a:solidFill>
                            <a:schemeClr val="tx1">
                              <a:lumMod val="50000"/>
                              <a:lumOff val="50000"/>
                            </a:schemeClr>
                          </a:solidFill>
                        </a:rPr>
                        <a:t>(See: Sec. 2.10 of the ISRA)</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2</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37372057"/>
                  </a:ext>
                </a:extLst>
              </a:tr>
            </a:tbl>
          </a:graphicData>
        </a:graphic>
      </p:graphicFrame>
    </p:spTree>
    <p:extLst>
      <p:ext uri="{BB962C8B-B14F-4D97-AF65-F5344CB8AC3E}">
        <p14:creationId xmlns:p14="http://schemas.microsoft.com/office/powerpoint/2010/main" val="1404563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System Architecture</a:t>
            </a:r>
          </a:p>
        </p:txBody>
      </p:sp>
      <p:sp>
        <p:nvSpPr>
          <p:cNvPr id="5" name="Instructions">
            <a:extLst>
              <a:ext uri="{FF2B5EF4-FFF2-40B4-BE49-F238E27FC236}">
                <a16:creationId xmlns:a16="http://schemas.microsoft.com/office/drawing/2014/main" id="{343879B3-6A52-4596-A4B7-1B0E245AE9CD}"/>
              </a:ext>
            </a:extLst>
          </p:cNvPr>
          <p:cNvSpPr txBox="1"/>
          <p:nvPr/>
        </p:nvSpPr>
        <p:spPr>
          <a:xfrm>
            <a:off x="312820" y="710084"/>
            <a:ext cx="11421979" cy="5715000"/>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t>Show a diagram of this system’s architecture</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Depict the system’s full, final “to-be” state. </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Display its data, application, and presentation layers. </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Include its data storage/manipulation and interfaces.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Refer to </a:t>
            </a:r>
            <a:r>
              <a:rPr lang="en-US" sz="1200" dirty="0">
                <a:solidFill>
                  <a:srgbClr val="0070C0"/>
                </a:solidFill>
                <a:hlinkClick r:id="rId3">
                  <a:extLst>
                    <a:ext uri="{A12FA001-AC4F-418D-AE19-62706E023703}">
                      <ahyp:hlinkClr xmlns:ahyp="http://schemas.microsoft.com/office/drawing/2018/hyperlinkcolor" val="tx"/>
                    </a:ext>
                  </a:extLst>
                </a:hlinkClick>
              </a:rPr>
              <a:t>TRB sample diagram </a:t>
            </a:r>
            <a:r>
              <a:rPr lang="en-US" sz="1200" dirty="0"/>
              <a:t>/ </a:t>
            </a:r>
            <a:r>
              <a:rPr lang="en-US" sz="1200" dirty="0">
                <a:solidFill>
                  <a:srgbClr val="0070C0"/>
                </a:solidFill>
                <a:hlinkClick r:id="rId4">
                  <a:extLst>
                    <a:ext uri="{A12FA001-AC4F-418D-AE19-62706E023703}">
                      <ahyp:hlinkClr xmlns:ahyp="http://schemas.microsoft.com/office/drawing/2018/hyperlinkcolor" val="tx"/>
                    </a:ext>
                  </a:extLst>
                </a:hlinkClick>
              </a:rPr>
              <a:t>guidance document</a:t>
            </a:r>
            <a:r>
              <a:rPr lang="en-US" sz="1200" dirty="0"/>
              <a:t>.</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Include Management, </a:t>
            </a:r>
            <a:r>
              <a:rPr lang="en-US" sz="1200" dirty="0" err="1"/>
              <a:t>DevSecOps</a:t>
            </a:r>
            <a:r>
              <a:rPr lang="en-US" sz="1200" dirty="0"/>
              <a:t> infrastructure components.</a:t>
            </a:r>
          </a:p>
        </p:txBody>
      </p:sp>
      <p:sp>
        <p:nvSpPr>
          <p:cNvPr id="8" name="Summary">
            <a:extLst>
              <a:ext uri="{FF2B5EF4-FFF2-40B4-BE49-F238E27FC236}">
                <a16:creationId xmlns:a16="http://schemas.microsoft.com/office/drawing/2014/main" id="{FE674247-979F-4552-BA0A-C215E92C69FD}"/>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9" name="Summary">
            <a:extLst>
              <a:ext uri="{FF2B5EF4-FFF2-40B4-BE49-F238E27FC236}">
                <a16:creationId xmlns:a16="http://schemas.microsoft.com/office/drawing/2014/main" id="{E6AE3DB2-8227-4033-83CA-41F3BC5939E1}"/>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6" name="Slide Number Placeholder 5"/>
          <p:cNvSpPr>
            <a:spLocks noGrp="1"/>
          </p:cNvSpPr>
          <p:nvPr>
            <p:ph type="sldNum" sz="quarter" idx="4"/>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471608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Security Architecture</a:t>
            </a:r>
          </a:p>
        </p:txBody>
      </p:sp>
      <p:sp>
        <p:nvSpPr>
          <p:cNvPr id="9" name="Instructions">
            <a:extLst>
              <a:ext uri="{FF2B5EF4-FFF2-40B4-BE49-F238E27FC236}">
                <a16:creationId xmlns:a16="http://schemas.microsoft.com/office/drawing/2014/main" id="{E3E855F7-FCD3-4754-A4B2-EBDCB4B4A82D}"/>
              </a:ext>
            </a:extLst>
          </p:cNvPr>
          <p:cNvSpPr txBox="1"/>
          <p:nvPr/>
        </p:nvSpPr>
        <p:spPr>
          <a:xfrm>
            <a:off x="120650" y="761887"/>
            <a:ext cx="11188700" cy="5562601"/>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t>Show a diagram of this system’s security factors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Secured or not secured inbound traffic - HTTPS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Internal traffic formats (encrypted or unencrypted)</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Authentication method(s)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Audit Log capability</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Integration with the CMS SOC and Cybersecurity Integration Center (CCIC)</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Refer to </a:t>
            </a:r>
            <a:r>
              <a:rPr lang="en-US" sz="1200" dirty="0">
                <a:solidFill>
                  <a:srgbClr val="0070C0"/>
                </a:solidFill>
                <a:hlinkClick r:id="rId3">
                  <a:extLst>
                    <a:ext uri="{A12FA001-AC4F-418D-AE19-62706E023703}">
                      <ahyp:hlinkClr xmlns:ahyp="http://schemas.microsoft.com/office/drawing/2018/hyperlinkcolor" val="tx"/>
                    </a:ext>
                  </a:extLst>
                </a:hlinkClick>
              </a:rPr>
              <a:t>TRB sample diagram </a:t>
            </a:r>
            <a:r>
              <a:rPr lang="en-US" sz="1200" dirty="0"/>
              <a:t>/</a:t>
            </a:r>
            <a:r>
              <a:rPr lang="en-US" sz="1200" dirty="0">
                <a:solidFill>
                  <a:srgbClr val="0070C0"/>
                </a:solidFill>
              </a:rPr>
              <a:t> </a:t>
            </a:r>
            <a:r>
              <a:rPr lang="en-US" sz="1200" dirty="0">
                <a:solidFill>
                  <a:srgbClr val="0070C0"/>
                </a:solidFill>
                <a:hlinkClick r:id="rId4">
                  <a:extLst>
                    <a:ext uri="{A12FA001-AC4F-418D-AE19-62706E023703}">
                      <ahyp:hlinkClr xmlns:ahyp="http://schemas.microsoft.com/office/drawing/2018/hyperlinkcolor" val="tx"/>
                    </a:ext>
                  </a:extLst>
                </a:hlinkClick>
              </a:rPr>
              <a:t>guidance document</a:t>
            </a:r>
            <a:r>
              <a:rPr lang="en-US" sz="1200" dirty="0"/>
              <a:t>.</a:t>
            </a:r>
          </a:p>
          <a:p>
            <a:pPr>
              <a:lnSpc>
                <a:spcPct val="120000"/>
              </a:lnSpc>
              <a:spcAft>
                <a:spcPts val="600"/>
              </a:spcAft>
              <a:buClr>
                <a:schemeClr val="bg1">
                  <a:lumMod val="75000"/>
                </a:schemeClr>
              </a:buClr>
            </a:pPr>
            <a:endParaRPr lang="en-US" sz="1200" dirty="0">
              <a:solidFill>
                <a:schemeClr val="tx1">
                  <a:lumMod val="65000"/>
                  <a:lumOff val="35000"/>
                </a:schemeClr>
              </a:solidFill>
            </a:endParaRPr>
          </a:p>
        </p:txBody>
      </p:sp>
      <p:sp>
        <p:nvSpPr>
          <p:cNvPr id="8" name="Summary">
            <a:extLst>
              <a:ext uri="{FF2B5EF4-FFF2-40B4-BE49-F238E27FC236}">
                <a16:creationId xmlns:a16="http://schemas.microsoft.com/office/drawing/2014/main" id="{B54DEE31-67D8-4E4A-A43F-110BAFC565A3}"/>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11" name="Summary">
            <a:extLst>
              <a:ext uri="{FF2B5EF4-FFF2-40B4-BE49-F238E27FC236}">
                <a16:creationId xmlns:a16="http://schemas.microsoft.com/office/drawing/2014/main" id="{9727E8BD-7BA9-42C6-8F71-290AC19E653E}"/>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7647896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Software Stack</a:t>
            </a:r>
          </a:p>
        </p:txBody>
      </p:sp>
      <p:sp>
        <p:nvSpPr>
          <p:cNvPr id="8" name="Instructions">
            <a:extLst>
              <a:ext uri="{FF2B5EF4-FFF2-40B4-BE49-F238E27FC236}">
                <a16:creationId xmlns:a16="http://schemas.microsoft.com/office/drawing/2014/main" id="{9BCB18CB-474C-4B18-8B58-8A900060A963}"/>
              </a:ext>
            </a:extLst>
          </p:cNvPr>
          <p:cNvSpPr txBox="1"/>
          <p:nvPr/>
        </p:nvSpPr>
        <p:spPr>
          <a:xfrm>
            <a:off x="271305" y="762000"/>
            <a:ext cx="11277600" cy="5638800"/>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t>Show a diagram of the software stack</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Software components </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Enterprise Licenses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Architectural zone / context</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Any Open Source product/library usage / integration</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List ALL cloud services utilized (include Fedramped and CMS approved Status {e.g. Use “none” if currently not approved}) </a:t>
            </a:r>
          </a:p>
          <a:p>
            <a:pPr>
              <a:lnSpc>
                <a:spcPct val="120000"/>
              </a:lnSpc>
              <a:spcBef>
                <a:spcPts val="1200"/>
              </a:spcBef>
              <a:spcAft>
                <a:spcPts val="600"/>
              </a:spcAft>
              <a:buClr>
                <a:schemeClr val="bg1">
                  <a:lumMod val="75000"/>
                </a:schemeClr>
              </a:buClr>
            </a:pPr>
            <a:endParaRPr lang="en-US" sz="1200" dirty="0">
              <a:solidFill>
                <a:schemeClr val="tx1">
                  <a:lumMod val="65000"/>
                  <a:lumOff val="35000"/>
                </a:schemeClr>
              </a:solidFill>
            </a:endParaRPr>
          </a:p>
        </p:txBody>
      </p:sp>
      <p:sp>
        <p:nvSpPr>
          <p:cNvPr id="9" name="Summary">
            <a:extLst>
              <a:ext uri="{FF2B5EF4-FFF2-40B4-BE49-F238E27FC236}">
                <a16:creationId xmlns:a16="http://schemas.microsoft.com/office/drawing/2014/main" id="{31558E90-E105-428B-9D08-7C355AECC86F}"/>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10" name="Summary">
            <a:extLst>
              <a:ext uri="{FF2B5EF4-FFF2-40B4-BE49-F238E27FC236}">
                <a16:creationId xmlns:a16="http://schemas.microsoft.com/office/drawing/2014/main" id="{C4FA9E4F-99D8-442B-AB07-AABA1050C44C}"/>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654852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Performance Architecture</a:t>
            </a:r>
          </a:p>
        </p:txBody>
      </p:sp>
      <p:sp>
        <p:nvSpPr>
          <p:cNvPr id="9" name="Instructions">
            <a:extLst>
              <a:ext uri="{FF2B5EF4-FFF2-40B4-BE49-F238E27FC236}">
                <a16:creationId xmlns:a16="http://schemas.microsoft.com/office/drawing/2014/main" id="{A7C39A9B-B629-4334-A778-5478A52B12C2}"/>
              </a:ext>
            </a:extLst>
          </p:cNvPr>
          <p:cNvSpPr txBox="1"/>
          <p:nvPr/>
        </p:nvSpPr>
        <p:spPr>
          <a:xfrm>
            <a:off x="152400" y="762000"/>
            <a:ext cx="11506200" cy="5562600"/>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t>Show a diagram of this system’s performance aspects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Based on Business SLAs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Redundancy design - Active/Active; Clustered; Failover</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Compute Power allocation per Architectural zone</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Single-Points of Failure</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Auto-scaling capabilities (Scaling up and down)</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Reserved vs unreserved instances</a:t>
            </a:r>
          </a:p>
          <a:p>
            <a:pPr>
              <a:lnSpc>
                <a:spcPct val="120000"/>
              </a:lnSpc>
              <a:spcBef>
                <a:spcPts val="1200"/>
              </a:spcBef>
              <a:spcAft>
                <a:spcPts val="600"/>
              </a:spcAft>
              <a:buClr>
                <a:schemeClr val="bg1">
                  <a:lumMod val="75000"/>
                </a:schemeClr>
              </a:buClr>
            </a:pPr>
            <a:endParaRPr lang="en-US" sz="1200" dirty="0">
              <a:solidFill>
                <a:schemeClr val="tx1">
                  <a:lumMod val="65000"/>
                  <a:lumOff val="35000"/>
                </a:schemeClr>
              </a:solidFill>
            </a:endParaRPr>
          </a:p>
        </p:txBody>
      </p:sp>
      <p:sp>
        <p:nvSpPr>
          <p:cNvPr id="8" name="Summary">
            <a:extLst>
              <a:ext uri="{FF2B5EF4-FFF2-40B4-BE49-F238E27FC236}">
                <a16:creationId xmlns:a16="http://schemas.microsoft.com/office/drawing/2014/main" id="{C46B214A-18D3-48BD-A8AC-97DDE402C9B7}"/>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11" name="Summary">
            <a:extLst>
              <a:ext uri="{FF2B5EF4-FFF2-40B4-BE49-F238E27FC236}">
                <a16:creationId xmlns:a16="http://schemas.microsoft.com/office/drawing/2014/main" id="{AFC5629B-507F-4C90-A2CB-9C5B84F97F00}"/>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4085725893"/>
      </p:ext>
    </p:extLst>
  </p:cSld>
  <p:clrMapOvr>
    <a:masterClrMapping/>
  </p:clrMapOvr>
</p:sld>
</file>

<file path=ppt/theme/theme1.xml><?xml version="1.0" encoding="utf-8"?>
<a:theme xmlns:a="http://schemas.openxmlformats.org/drawingml/2006/main" name="CMS 01">
  <a:themeElements>
    <a:clrScheme name="CMS-01">
      <a:dk1>
        <a:sysClr val="windowText" lastClr="000000"/>
      </a:dk1>
      <a:lt1>
        <a:sysClr val="window" lastClr="FFFFFF"/>
      </a:lt1>
      <a:dk2>
        <a:srgbClr val="112E51"/>
      </a:dk2>
      <a:lt2>
        <a:srgbClr val="E1F3F8"/>
      </a:lt2>
      <a:accent1>
        <a:srgbClr val="046B99"/>
      </a:accent1>
      <a:accent2>
        <a:srgbClr val="00A6D2"/>
      </a:accent2>
      <a:accent3>
        <a:srgbClr val="297FD5"/>
      </a:accent3>
      <a:accent4>
        <a:srgbClr val="7F8FA9"/>
      </a:accent4>
      <a:accent5>
        <a:srgbClr val="5AA2AE"/>
      </a:accent5>
      <a:accent6>
        <a:srgbClr val="9D90A0"/>
      </a:accent6>
      <a:hlink>
        <a:srgbClr val="02BFE7"/>
      </a:hlink>
      <a:folHlink>
        <a:srgbClr val="5B616B"/>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B1CD3EB8B879440B46BBE74E7C11F7A" ma:contentTypeVersion="2" ma:contentTypeDescription="Create a new document." ma:contentTypeScope="" ma:versionID="eaa1acf14e51ee48b3bc58c2b5d30f30">
  <xsd:schema xmlns:xsd="http://www.w3.org/2001/XMLSchema" xmlns:xs="http://www.w3.org/2001/XMLSchema" xmlns:p="http://schemas.microsoft.com/office/2006/metadata/properties" xmlns:ns2="e667674d-8f82-40c7-8d50-d9ec7635d0f8" xmlns:ns3="150b1285-c058-4fe1-99dc-83c69b432fe1" targetNamespace="http://schemas.microsoft.com/office/2006/metadata/properties" ma:root="true" ma:fieldsID="42e4b8837178012748596ea2f80bf065" ns2:_="" ns3:_="">
    <xsd:import namespace="e667674d-8f82-40c7-8d50-d9ec7635d0f8"/>
    <xsd:import namespace="150b1285-c058-4fe1-99dc-83c69b432fe1"/>
    <xsd:element name="properties">
      <xsd:complexType>
        <xsd:sequence>
          <xsd:element name="documentManagement">
            <xsd:complexType>
              <xsd:all>
                <xsd:element ref="ns2:SharedWithUsers"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67674d-8f82-40c7-8d50-d9ec7635d0f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50b1285-c058-4fe1-99dc-83c69b432fe1" elementFormDefault="qualified">
    <xsd:import namespace="http://schemas.microsoft.com/office/2006/documentManagement/types"/>
    <xsd:import namespace="http://schemas.microsoft.com/office/infopath/2007/PartnerControls"/>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86a8e296-5f29-4af2-954b-0de0d1e1f8bc" ContentTypeId="0x0101" PreviousValue="false"/>
</file>

<file path=customXml/item4.xml><?xml version="1.0" encoding="utf-8"?>
<p:properties xmlns:p="http://schemas.microsoft.com/office/2006/metadata/properties" xmlns:xsi="http://www.w3.org/2001/XMLSchema-instance" xmlns:pc="http://schemas.microsoft.com/office/infopath/2007/PartnerControls">
  <documentManagement>
    <_dlc_DocId xmlns="150b1285-c058-4fe1-99dc-83c69b432fe1">OTS1-1998793406-61</_dlc_DocId>
    <_dlc_DocIdUrl xmlns="150b1285-c058-4fe1-99dc-83c69b432fe1">
      <Url>https://share.cms.gov/office/ois/Services/TRB/_layouts/15/DocIdRedir.aspx?ID=OTS1-1998793406-61</Url>
      <Description>OTS1-1998793406-61</Description>
    </_dlc_DocIdUrl>
  </documentManagement>
</p:properti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156FCFA2-93FB-4DE0-922C-F8F2A4423BC2}">
  <ds:schemaRefs>
    <ds:schemaRef ds:uri="http://schemas.microsoft.com/sharepoint/v3/contenttype/forms"/>
  </ds:schemaRefs>
</ds:datastoreItem>
</file>

<file path=customXml/itemProps2.xml><?xml version="1.0" encoding="utf-8"?>
<ds:datastoreItem xmlns:ds="http://schemas.openxmlformats.org/officeDocument/2006/customXml" ds:itemID="{C9F91468-56C9-40E8-95AB-D9960F0809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67674d-8f82-40c7-8d50-d9ec7635d0f8"/>
    <ds:schemaRef ds:uri="150b1285-c058-4fe1-99dc-83c69b432f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BE3093D-69D8-49DC-8170-1A47B9AB0FAD}">
  <ds:schemaRefs>
    <ds:schemaRef ds:uri="Microsoft.SharePoint.Taxonomy.ContentTypeSync"/>
  </ds:schemaRefs>
</ds:datastoreItem>
</file>

<file path=customXml/itemProps4.xml><?xml version="1.0" encoding="utf-8"?>
<ds:datastoreItem xmlns:ds="http://schemas.openxmlformats.org/officeDocument/2006/customXml" ds:itemID="{25DEF0FD-546F-43BB-9AD6-BC36022828F7}">
  <ds:schemaRefs>
    <ds:schemaRef ds:uri="http://schemas.microsoft.com/office/infopath/2007/PartnerControls"/>
    <ds:schemaRef ds:uri="http://purl.org/dc/terms/"/>
    <ds:schemaRef ds:uri="150b1285-c058-4fe1-99dc-83c69b432fe1"/>
    <ds:schemaRef ds:uri="http://schemas.microsoft.com/office/2006/documentManagement/types"/>
    <ds:schemaRef ds:uri="e667674d-8f82-40c7-8d50-d9ec7635d0f8"/>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5.xml><?xml version="1.0" encoding="utf-8"?>
<ds:datastoreItem xmlns:ds="http://schemas.openxmlformats.org/officeDocument/2006/customXml" ds:itemID="{DFC04D82-FE3C-4500-BEAB-1821E137F96B}">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0</TotalTime>
  <Words>3590</Words>
  <Application>Microsoft Office PowerPoint</Application>
  <PresentationFormat>Widescreen</PresentationFormat>
  <Paragraphs>420</Paragraphs>
  <Slides>19</Slides>
  <Notes>17</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CMS 01</vt:lpstr>
      <vt:lpstr>&lt;Project NAME&gt;</vt:lpstr>
      <vt:lpstr>Purpose</vt:lpstr>
      <vt:lpstr>Business High Level Concept Diagram</vt:lpstr>
      <vt:lpstr>Project Information</vt:lpstr>
      <vt:lpstr>Security profile</vt:lpstr>
      <vt:lpstr>System Architecture</vt:lpstr>
      <vt:lpstr>Security Architecture</vt:lpstr>
      <vt:lpstr>Software Stack</vt:lpstr>
      <vt:lpstr>Performance Architecture</vt:lpstr>
      <vt:lpstr>Project Milestones</vt:lpstr>
      <vt:lpstr>Privacy or security impacts</vt:lpstr>
      <vt:lpstr>Prior TRB findings</vt:lpstr>
      <vt:lpstr>Data conversion migration</vt:lpstr>
      <vt:lpstr>DevSecOps</vt:lpstr>
      <vt:lpstr>Results of DevSecOps</vt:lpstr>
      <vt:lpstr>Results of testing </vt:lpstr>
      <vt:lpstr>Final Comments, Question or Concerns</vt:lpstr>
      <vt:lpstr>Appendix</vt:lpstr>
      <vt:lpstr>Results of testing</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TRB Operational Session Deck</dc:title>
  <dc:subject>TRB Operational Session Deck</dc:subject>
  <dc:creator/>
  <cp:lastModifiedBy/>
  <cp:revision>3</cp:revision>
  <dcterms:created xsi:type="dcterms:W3CDTF">2018-09-28T17:09:24Z</dcterms:created>
  <dcterms:modified xsi:type="dcterms:W3CDTF">2022-11-02T14:58:02Z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0x010100EB1CD3EB8B879440B46BBE74E7C11F7A</vt:lpwstr>
  </property>
  <property fmtid="{D5CDD505-2E9C-101B-9397-08002B2CF9AE}" pid="3" name="_dlc_DocIdItemGuid">
    <vt:lpwstr>79d2f829-53ef-4f94-9acf-d5a82d33f5eb</vt:lpwstr>
  </property>
</Properties>
</file>