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95" r:id="rId3"/>
  </p:sldMasterIdLst>
  <p:notesMasterIdLst>
    <p:notesMasterId r:id="rId30"/>
  </p:notesMasterIdLst>
  <p:handoutMasterIdLst>
    <p:handoutMasterId r:id="rId31"/>
  </p:handoutMasterIdLst>
  <p:sldIdLst>
    <p:sldId id="259" r:id="rId4"/>
    <p:sldId id="258" r:id="rId5"/>
    <p:sldId id="288" r:id="rId6"/>
    <p:sldId id="257" r:id="rId7"/>
    <p:sldId id="263" r:id="rId8"/>
    <p:sldId id="264" r:id="rId9"/>
    <p:sldId id="294" r:id="rId10"/>
    <p:sldId id="295" r:id="rId11"/>
    <p:sldId id="296" r:id="rId12"/>
    <p:sldId id="298" r:id="rId13"/>
    <p:sldId id="265" r:id="rId14"/>
    <p:sldId id="290" r:id="rId15"/>
    <p:sldId id="267" r:id="rId16"/>
    <p:sldId id="266" r:id="rId17"/>
    <p:sldId id="268" r:id="rId18"/>
    <p:sldId id="269" r:id="rId19"/>
    <p:sldId id="270" r:id="rId20"/>
    <p:sldId id="271" r:id="rId21"/>
    <p:sldId id="272" r:id="rId22"/>
    <p:sldId id="273" r:id="rId23"/>
    <p:sldId id="274" r:id="rId24"/>
    <p:sldId id="275" r:id="rId25"/>
    <p:sldId id="292" r:id="rId26"/>
    <p:sldId id="291" r:id="rId27"/>
    <p:sldId id="276" r:id="rId28"/>
    <p:sldId id="279" r:id="rId29"/>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hley Peddicord-Austin" initials="A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12" autoAdjust="0"/>
    <p:restoredTop sz="59657" autoAdjust="0"/>
  </p:normalViewPr>
  <p:slideViewPr>
    <p:cSldViewPr>
      <p:cViewPr varScale="1">
        <p:scale>
          <a:sx n="71" d="100"/>
          <a:sy n="71" d="100"/>
        </p:scale>
        <p:origin x="-648" y="-90"/>
      </p:cViewPr>
      <p:guideLst>
        <p:guide orient="horz" pos="2160"/>
        <p:guide pos="2880"/>
      </p:guideLst>
    </p:cSldViewPr>
  </p:slideViewPr>
  <p:outlineViewPr>
    <p:cViewPr>
      <p:scale>
        <a:sx n="33" d="100"/>
        <a:sy n="33" d="100"/>
      </p:scale>
      <p:origin x="42" y="38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C5461857-CBC5-4BE7-9E40-E9ED6AAD68E8}" type="datetimeFigureOut">
              <a:rPr lang="en-US" smtClean="0"/>
              <a:t>01/19/2016</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97AC9ED6-4D41-4BFD-A214-8549C3469B61}" type="slidenum">
              <a:rPr lang="en-US" smtClean="0"/>
              <a:t>‹#›</a:t>
            </a:fld>
            <a:endParaRPr lang="en-US"/>
          </a:p>
        </p:txBody>
      </p:sp>
    </p:spTree>
    <p:extLst>
      <p:ext uri="{BB962C8B-B14F-4D97-AF65-F5344CB8AC3E}">
        <p14:creationId xmlns:p14="http://schemas.microsoft.com/office/powerpoint/2010/main" val="3241902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E08CD465-FB6F-4CCA-B764-D0F10AC5ADD8}" type="datetimeFigureOut">
              <a:rPr lang="en-US" smtClean="0"/>
              <a:t>01/19/2016</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54468019-DD01-4A89-9063-1C7D2744684F}" type="slidenum">
              <a:rPr lang="en-US" smtClean="0"/>
              <a:t>‹#›</a:t>
            </a:fld>
            <a:endParaRPr lang="en-US"/>
          </a:p>
        </p:txBody>
      </p:sp>
    </p:spTree>
    <p:extLst>
      <p:ext uri="{BB962C8B-B14F-4D97-AF65-F5344CB8AC3E}">
        <p14:creationId xmlns:p14="http://schemas.microsoft.com/office/powerpoint/2010/main" val="1132897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Arial" panose="020B0604020202020204" pitchFamily="34" charset="0"/>
              <a:buChar char="•"/>
            </a:pPr>
            <a:r>
              <a:rPr lang="en-US" dirty="0" smtClean="0"/>
              <a:t>Hello Everyone and thank you for joining</a:t>
            </a:r>
            <a:r>
              <a:rPr lang="en-US" baseline="0" dirty="0" smtClean="0"/>
              <a:t> me today to learn about From Coverage to Care, and the Roadmap to Better Care and a Healthier You.</a:t>
            </a:r>
          </a:p>
          <a:p>
            <a:pPr marL="174913" indent="-174913">
              <a:buFont typeface="Arial" panose="020B0604020202020204" pitchFamily="34" charset="0"/>
              <a:buChar char="•"/>
            </a:pPr>
            <a:endParaRPr lang="en-US" baseline="0" dirty="0" smtClean="0"/>
          </a:p>
          <a:p>
            <a:pPr marL="174913" indent="-174913">
              <a:buFont typeface="Arial" panose="020B0604020202020204" pitchFamily="34" charset="0"/>
              <a:buChar char="•"/>
            </a:pPr>
            <a:r>
              <a:rPr lang="en-US" baseline="0" dirty="0" smtClean="0"/>
              <a:t>(Introduce self.)</a:t>
            </a:r>
          </a:p>
          <a:p>
            <a:pPr marL="174913" indent="-174913">
              <a:buFont typeface="Arial" panose="020B0604020202020204" pitchFamily="34" charset="0"/>
              <a:buChar char="•"/>
            </a:pPr>
            <a:endParaRPr lang="en-US" baseline="0" dirty="0" smtClean="0"/>
          </a:p>
          <a:p>
            <a:pPr marL="174913" indent="-174913" defTabSz="932871">
              <a:buFont typeface="Arial" panose="020B0604020202020204" pitchFamily="34" charset="0"/>
              <a:buChar char="•"/>
              <a:defRPr/>
            </a:pPr>
            <a:r>
              <a:rPr lang="en-US" baseline="0" dirty="0" smtClean="0"/>
              <a:t>(NOTE: Before going </a:t>
            </a:r>
            <a:r>
              <a:rPr lang="en-US" baseline="0" smtClean="0"/>
              <a:t>any further, </a:t>
            </a:r>
            <a:r>
              <a:rPr lang="en-US" baseline="0" dirty="0" smtClean="0"/>
              <a:t>make sure everyone has a copy of the handout.)</a:t>
            </a:r>
            <a:endParaRPr lang="en-US" dirty="0" smtClean="0"/>
          </a:p>
          <a:p>
            <a:pPr marL="174913" indent="-174913">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4468019-DD01-4A89-9063-1C7D2744684F}" type="slidenum">
              <a:rPr lang="en-US" smtClean="0"/>
              <a:t>1</a:t>
            </a:fld>
            <a:endParaRPr lang="en-US"/>
          </a:p>
        </p:txBody>
      </p:sp>
    </p:spTree>
    <p:extLst>
      <p:ext uri="{BB962C8B-B14F-4D97-AF65-F5344CB8AC3E}">
        <p14:creationId xmlns:p14="http://schemas.microsoft.com/office/powerpoint/2010/main" val="180962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Arial" panose="020B0604020202020204" pitchFamily="34" charset="0"/>
              <a:buChar char="•"/>
            </a:pPr>
            <a:r>
              <a:rPr lang="en-US" dirty="0" smtClean="0"/>
              <a:t>All</a:t>
            </a:r>
            <a:r>
              <a:rPr lang="en-US" baseline="0" dirty="0" smtClean="0"/>
              <a:t> of these points allow us to take an active role in your health. When you are proactive, it can truly improve the quality of care you and your family receive. </a:t>
            </a:r>
          </a:p>
          <a:p>
            <a:pPr marL="174913" indent="-174913">
              <a:buFont typeface="Arial" panose="020B0604020202020204" pitchFamily="34" charset="0"/>
              <a:buChar char="•"/>
            </a:pPr>
            <a:endParaRPr lang="en-US" baseline="0" dirty="0" smtClean="0"/>
          </a:p>
          <a:p>
            <a:pPr marL="174913" indent="-174913">
              <a:buFont typeface="Arial" panose="020B0604020202020204" pitchFamily="34" charset="0"/>
              <a:buChar char="•"/>
            </a:pPr>
            <a:r>
              <a:rPr lang="en-US" baseline="0" dirty="0" smtClean="0"/>
              <a:t>Another thing you can do is to keep track of your health information. Know where you insurance cards are, keep a list of current medications. And ask questions at the doctor’s office! Write them down before you go so you won’t forget Do this for you and your family members!</a:t>
            </a:r>
          </a:p>
          <a:p>
            <a:pPr marL="174913" indent="-174913">
              <a:buFont typeface="Arial" panose="020B0604020202020204" pitchFamily="34" charset="0"/>
              <a:buChar char="•"/>
            </a:pPr>
            <a:endParaRPr lang="en-US" baseline="0" dirty="0" smtClean="0"/>
          </a:p>
          <a:p>
            <a:pPr marL="174913" indent="-174913">
              <a:buFont typeface="Arial" panose="020B0604020202020204" pitchFamily="34" charset="0"/>
              <a:buChar char="•"/>
            </a:pPr>
            <a:r>
              <a:rPr lang="en-US" baseline="0" dirty="0" smtClean="0"/>
              <a:t>You should also know about your family’s health history.  </a:t>
            </a:r>
          </a:p>
          <a:p>
            <a:pPr marL="174913" indent="-174913">
              <a:buFont typeface="Arial" panose="020B0604020202020204" pitchFamily="34" charset="0"/>
              <a:buChar char="•"/>
            </a:pPr>
            <a:endParaRPr lang="en-US" baseline="0" dirty="0" smtClean="0"/>
          </a:p>
          <a:p>
            <a:pPr marL="174913" indent="-174913">
              <a:buFont typeface="Arial" panose="020B0604020202020204" pitchFamily="34" charset="0"/>
              <a:buChar char="•"/>
            </a:pPr>
            <a:r>
              <a:rPr lang="en-US" baseline="0" dirty="0" smtClean="0"/>
              <a:t>The resources listed here allow you to create and print your own health history and medicine records. </a:t>
            </a:r>
            <a:endParaRPr lang="en-US" dirty="0"/>
          </a:p>
        </p:txBody>
      </p:sp>
      <p:sp>
        <p:nvSpPr>
          <p:cNvPr id="4" name="Slide Number Placeholder 3"/>
          <p:cNvSpPr>
            <a:spLocks noGrp="1"/>
          </p:cNvSpPr>
          <p:nvPr>
            <p:ph type="sldNum" sz="quarter" idx="10"/>
          </p:nvPr>
        </p:nvSpPr>
        <p:spPr/>
        <p:txBody>
          <a:bodyPr/>
          <a:lstStyle/>
          <a:p>
            <a:fld id="{54468019-DD01-4A89-9063-1C7D2744684F}" type="slidenum">
              <a:rPr lang="en-US" smtClean="0"/>
              <a:t>10</a:t>
            </a:fld>
            <a:endParaRPr lang="en-US"/>
          </a:p>
        </p:txBody>
      </p:sp>
    </p:spTree>
    <p:extLst>
      <p:ext uri="{BB962C8B-B14F-4D97-AF65-F5344CB8AC3E}">
        <p14:creationId xmlns:p14="http://schemas.microsoft.com/office/powerpoint/2010/main" val="2371052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US" dirty="0" smtClean="0"/>
              <a:t>Step 2 is understand</a:t>
            </a:r>
            <a:r>
              <a:rPr lang="en-US" baseline="0" dirty="0" smtClean="0"/>
              <a:t> your health coverage. You won’t need to know every detail, but it’s good to understand what services are covered, and how much you can expect to pay should you get care, especially the ones that are important to you. Most importantly, know where to find this information when you need it. </a:t>
            </a:r>
          </a:p>
          <a:p>
            <a:pPr marL="171432" indent="-171432">
              <a:buFont typeface="Arial" panose="020B0604020202020204" pitchFamily="34" charset="0"/>
              <a:buChar char="•"/>
            </a:pPr>
            <a:endParaRPr lang="en-US" baseline="0" dirty="0" smtClean="0"/>
          </a:p>
          <a:p>
            <a:pPr marL="171432" indent="-171432">
              <a:buFont typeface="Arial" panose="020B0604020202020204" pitchFamily="34" charset="0"/>
              <a:buChar char="•"/>
            </a:pPr>
            <a:r>
              <a:rPr lang="en-US" baseline="0" dirty="0" smtClean="0"/>
              <a:t>A set of terms you’ll see on this slide is in-network and out-of–network. In-network means a provider work with your health plan and it will cost you less to see them rather than an out-of-network provider. Your plan keep a directory of providers who are in-network.  You can generally find it on the plan’s website, or you can request a copy.</a:t>
            </a:r>
          </a:p>
          <a:p>
            <a:pPr marL="171432" indent="-171432">
              <a:buFont typeface="Arial" panose="020B0604020202020204" pitchFamily="34" charset="0"/>
              <a:buChar char="•"/>
            </a:pPr>
            <a:endParaRPr lang="en-US" baseline="0" dirty="0" smtClean="0"/>
          </a:p>
          <a:p>
            <a:pPr marL="171432" indent="-171432">
              <a:buFont typeface="Arial" panose="020B0604020202020204" pitchFamily="34" charset="0"/>
              <a:buChar char="•"/>
            </a:pPr>
            <a:r>
              <a:rPr lang="en-US" baseline="0" dirty="0" smtClean="0"/>
              <a:t>Be familiar with terms like premium and co-pay. </a:t>
            </a:r>
            <a:r>
              <a:rPr lang="en-US" dirty="0" smtClean="0"/>
              <a:t> The back of your Roadmap</a:t>
            </a:r>
            <a:r>
              <a:rPr lang="en-US" baseline="0" dirty="0" smtClean="0"/>
              <a:t> has a list of health terms and what they mean. Use this to help remind you of the differences between copay, premium, and deductible. </a:t>
            </a:r>
          </a:p>
          <a:p>
            <a:pPr marL="171432" indent="-171432">
              <a:buFont typeface="Arial" panose="020B0604020202020204" pitchFamily="34" charset="0"/>
              <a:buChar char="•"/>
            </a:pPr>
            <a:endParaRPr lang="en-US" baseline="0" dirty="0" smtClean="0"/>
          </a:p>
          <a:p>
            <a:pPr marL="171432" indent="-171432">
              <a:buFont typeface="Arial" panose="020B0604020202020204" pitchFamily="34" charset="0"/>
              <a:buChar char="•"/>
            </a:pPr>
            <a:r>
              <a:rPr lang="en-US" dirty="0" smtClean="0"/>
              <a:t>Your insurance provider</a:t>
            </a:r>
            <a:r>
              <a:rPr lang="en-US" baseline="0" dirty="0" smtClean="0"/>
              <a:t> and even your insurance card should be able to help you understand the exact cost of your premium, copay, and deductible.</a:t>
            </a:r>
          </a:p>
          <a:p>
            <a:pPr marL="171432" indent="-171432">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80586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Arial" panose="020B0604020202020204" pitchFamily="34" charset="0"/>
              <a:buChar char="•"/>
            </a:pPr>
            <a:r>
              <a:rPr lang="en-US" dirty="0" smtClean="0"/>
              <a:t>Let’s take some time</a:t>
            </a:r>
            <a:r>
              <a:rPr lang="en-US" baseline="0" dirty="0" smtClean="0"/>
              <a:t> to go over some of these key words.</a:t>
            </a:r>
          </a:p>
          <a:p>
            <a:pPr marL="174913" indent="-174913">
              <a:buFont typeface="Arial" panose="020B0604020202020204" pitchFamily="34" charset="0"/>
              <a:buChar char="•"/>
            </a:pPr>
            <a:endParaRPr lang="en-US" baseline="0" dirty="0" smtClean="0"/>
          </a:p>
          <a:p>
            <a:pPr marL="174913" indent="-174913" defTabSz="932871">
              <a:buFont typeface="Arial" panose="020B0604020202020204" pitchFamily="34" charset="0"/>
              <a:buChar char="•"/>
              <a:defRPr/>
            </a:pPr>
            <a:r>
              <a:rPr lang="en-US" b="1" dirty="0"/>
              <a:t>Premium</a:t>
            </a:r>
            <a:r>
              <a:rPr lang="en-US" dirty="0"/>
              <a:t> are payments generally made every month to your insurance company to maintain coverage. It’s important to pay your premium, regardless of whether they use any health care services. This will ensure you keep your coverage. </a:t>
            </a:r>
          </a:p>
          <a:p>
            <a:pPr marL="174913" indent="-174913">
              <a:buFont typeface="Arial" panose="020B0604020202020204" pitchFamily="34" charset="0"/>
              <a:buChar char="•"/>
            </a:pPr>
            <a:endParaRPr lang="en-US" dirty="0" smtClean="0"/>
          </a:p>
          <a:p>
            <a:pPr marL="174913" indent="-174913" defTabSz="932871">
              <a:buFont typeface="Arial" panose="020B0604020202020204" pitchFamily="34" charset="0"/>
              <a:buChar char="•"/>
              <a:defRPr/>
            </a:pPr>
            <a:r>
              <a:rPr lang="en-US" b="1" dirty="0"/>
              <a:t>Deductible</a:t>
            </a:r>
            <a:r>
              <a:rPr lang="en-US" dirty="0"/>
              <a:t> is the dollar amount consumers have to pay for health care services before their plan will start paying for their care. The deductible may not apply to all health care services. For some plans, you do not need to pay the deductible before your plan will pay for primary care or prescription drugs. Deductibles differ by plan, so look through your insurance information to see what your is. You should also keep track of how much you’ve paid toward the deductible.  Each year, your deductible is reset.</a:t>
            </a:r>
          </a:p>
          <a:p>
            <a:pPr marL="174913" indent="-174913" defTabSz="932871">
              <a:buFont typeface="Arial" panose="020B0604020202020204" pitchFamily="34" charset="0"/>
              <a:buChar char="•"/>
              <a:defRPr/>
            </a:pPr>
            <a:endParaRPr lang="en-US" dirty="0"/>
          </a:p>
          <a:p>
            <a:pPr marL="174913" indent="-174913" defTabSz="932871">
              <a:buFont typeface="Arial" panose="020B0604020202020204" pitchFamily="34" charset="0"/>
              <a:buChar char="•"/>
              <a:defRPr/>
            </a:pPr>
            <a:r>
              <a:rPr lang="en-US" b="1" dirty="0"/>
              <a:t>Copayment (or Copay) </a:t>
            </a:r>
            <a:r>
              <a:rPr lang="en-US" dirty="0"/>
              <a:t>is the fixed amount you’ll pay for a covered health care service or supply. Copayments are usually a set amount, for example $15 for primary care visits and $35 for specialty care visits. The amount of the co-pay will differ based on the type of care or service. Some services won’t have a copay, such as preventive services. Also, if you have Medicaid, you may not have a copayment.</a:t>
            </a:r>
          </a:p>
          <a:p>
            <a:pPr marL="174913" indent="-174913" defTabSz="932871">
              <a:buFont typeface="Arial" panose="020B0604020202020204" pitchFamily="34" charset="0"/>
              <a:buChar char="•"/>
              <a:defRPr/>
            </a:pPr>
            <a:endParaRPr lang="en-US" dirty="0"/>
          </a:p>
          <a:p>
            <a:pPr marL="174913" indent="-174913" defTabSz="932871">
              <a:buFont typeface="Arial" panose="020B0604020202020204" pitchFamily="34" charset="0"/>
              <a:buChar char="•"/>
              <a:defRPr/>
            </a:pPr>
            <a:r>
              <a:rPr lang="en-US" b="1" dirty="0"/>
              <a:t>Coinsurance</a:t>
            </a:r>
            <a:r>
              <a:rPr lang="en-US" dirty="0"/>
              <a:t> is the consumer’s share of the costs of a covered health care service. For example: if the cost of a visit to a specialist is $100, and the consumer is responsible for paying 20% coinsurance, he or she would pay $20. </a:t>
            </a:r>
          </a:p>
          <a:p>
            <a:endParaRPr lang="en-US" dirty="0"/>
          </a:p>
        </p:txBody>
      </p:sp>
      <p:sp>
        <p:nvSpPr>
          <p:cNvPr id="4" name="Slide Number Placeholder 3"/>
          <p:cNvSpPr>
            <a:spLocks noGrp="1"/>
          </p:cNvSpPr>
          <p:nvPr>
            <p:ph type="sldNum" sz="quarter" idx="10"/>
          </p:nvPr>
        </p:nvSpPr>
        <p:spPr/>
        <p:txBody>
          <a:bodyPr/>
          <a:lstStyle/>
          <a:p>
            <a:fld id="{54468019-DD01-4A89-9063-1C7D2744684F}" type="slidenum">
              <a:rPr lang="en-US" smtClean="0"/>
              <a:t>12</a:t>
            </a:fld>
            <a:endParaRPr lang="en-US"/>
          </a:p>
        </p:txBody>
      </p:sp>
    </p:spTree>
    <p:extLst>
      <p:ext uri="{BB962C8B-B14F-4D97-AF65-F5344CB8AC3E}">
        <p14:creationId xmlns:p14="http://schemas.microsoft.com/office/powerpoint/2010/main" val="3685040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Arial" panose="020B0604020202020204" pitchFamily="34" charset="0"/>
              <a:buChar char="•"/>
            </a:pPr>
            <a:r>
              <a:rPr lang="en-US" dirty="0" smtClean="0"/>
              <a:t>These are cost tables. You’ll find these in the Roadmap booklet under Step 2.  They are examples</a:t>
            </a:r>
            <a:r>
              <a:rPr lang="en-US" baseline="0" dirty="0" smtClean="0"/>
              <a:t> of what you might pay. These are just samples, so your plan may be different, but it helps show you what we’ve been talking about. </a:t>
            </a:r>
          </a:p>
          <a:p>
            <a:pPr marL="174913" indent="-174913">
              <a:buFont typeface="Arial" panose="020B0604020202020204" pitchFamily="34" charset="0"/>
              <a:buChar char="•"/>
            </a:pPr>
            <a:endParaRPr lang="en-US" baseline="0" dirty="0"/>
          </a:p>
          <a:p>
            <a:pPr marL="174913" indent="-174913">
              <a:buFont typeface="Arial" panose="020B0604020202020204" pitchFamily="34" charset="0"/>
              <a:buChar char="•"/>
            </a:pPr>
            <a:r>
              <a:rPr lang="en-US" baseline="0" dirty="0" smtClean="0"/>
              <a:t>The first part in green shows all the costs for a service. You can see on the having a baby example, it includes the hospital stay, tests, vaccines, and more, and provides a total. Likewise, the diabetes example shows prescription costs, equipment cots, and office visits and tests. A total is provided. Then each shows what you pay. The deductible amount. A copay, or maybe co-insurance, depending on your plan, and then the total you pay out of pocket. </a:t>
            </a:r>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67331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US" dirty="0" smtClean="0"/>
              <a:t>This slide</a:t>
            </a:r>
            <a:r>
              <a:rPr lang="en-US" baseline="0" dirty="0" smtClean="0"/>
              <a:t> shows what an insurance card might look like. You can actually have this information on its own handout from Coverage to Care, if it helps you, or find it in Step 2 of your Roadmap. A few key terms are highlighted.  </a:t>
            </a:r>
          </a:p>
          <a:p>
            <a:pPr marL="171432" indent="-171432">
              <a:buFont typeface="Arial" panose="020B0604020202020204" pitchFamily="34" charset="0"/>
              <a:buChar char="•"/>
            </a:pPr>
            <a:endParaRPr lang="en-US" baseline="0" dirty="0" smtClean="0"/>
          </a:p>
          <a:p>
            <a:pPr marL="171432" indent="-171432">
              <a:buFont typeface="Arial" panose="020B0604020202020204" pitchFamily="34" charset="0"/>
              <a:buChar char="•"/>
            </a:pPr>
            <a:r>
              <a:rPr lang="en-US" baseline="0" dirty="0" smtClean="0"/>
              <a:t>While we are thinking about insurance cards and personal information, this is a good time to remind you </a:t>
            </a:r>
            <a:r>
              <a:rPr lang="en-US" dirty="0" smtClean="0"/>
              <a:t>not to share your insurance information with anyone and to keep it in a secure location.</a:t>
            </a:r>
          </a:p>
          <a:p>
            <a:pPr marL="171432" indent="-171432">
              <a:buFont typeface="Arial" panose="020B0604020202020204" pitchFamily="34" charset="0"/>
              <a:buChar char="•"/>
            </a:pPr>
            <a:endParaRPr lang="en-US" dirty="0" smtClean="0"/>
          </a:p>
          <a:p>
            <a:pPr marL="171432" indent="-171432" defTabSz="932871">
              <a:buFont typeface="Arial" panose="020B0604020202020204" pitchFamily="34" charset="0"/>
              <a:buChar char="•"/>
              <a:defRPr/>
            </a:pPr>
            <a:r>
              <a:rPr lang="en-US" baseline="0" dirty="0" smtClean="0"/>
              <a:t>Many of you may have your insurance card at this point, and maybe even have it on you. If you don’t, your insurance plan should be able to provide you this information until you receive your card.</a:t>
            </a:r>
          </a:p>
          <a:p>
            <a:pPr defTabSz="932871">
              <a:defRPr/>
            </a:pPr>
            <a:endParaRPr lang="en-US" b="0" baseline="0" dirty="0" smtClean="0"/>
          </a:p>
          <a:p>
            <a:pPr defTabSz="932871">
              <a:defRPr/>
            </a:pPr>
            <a:r>
              <a:rPr lang="en-US" b="1" baseline="0" dirty="0" smtClean="0"/>
              <a:t>Audience Participation</a:t>
            </a:r>
          </a:p>
          <a:p>
            <a:pPr marL="171432" indent="-171432" defTabSz="932871">
              <a:buFont typeface="Arial" panose="020B0604020202020204" pitchFamily="34" charset="0"/>
              <a:buChar char="•"/>
              <a:defRPr/>
            </a:pPr>
            <a:r>
              <a:rPr lang="en-US" b="0" baseline="0" dirty="0" smtClean="0"/>
              <a:t>Let’s pull out our insurance cards, if you have yours available, and see if we can identify the information listed. You’ll see where it has your name and the plan information, the member number, group number, plan type. Do you see the amount for your co-pay for a primary care visit? Or prescription? Does your card show how much your deductible is?</a:t>
            </a:r>
          </a:p>
          <a:p>
            <a:pPr marL="171432" indent="-171432" defTabSz="932871">
              <a:buFont typeface="Arial" panose="020B0604020202020204" pitchFamily="34" charset="0"/>
              <a:buChar char="•"/>
              <a:defRPr/>
            </a:pPr>
            <a:endParaRPr lang="en-US" b="0" baseline="0" dirty="0" smtClean="0"/>
          </a:p>
          <a:p>
            <a:pPr marL="171432" indent="-171432" defTabSz="932871">
              <a:buFont typeface="Arial" panose="020B0604020202020204" pitchFamily="34" charset="0"/>
              <a:buChar char="•"/>
              <a:defRPr/>
            </a:pPr>
            <a:r>
              <a:rPr lang="en-US" b="0" baseline="0" dirty="0" smtClean="0"/>
              <a:t>Next, turn your card over. Usually this is where your plan’s contact information is located. If you have questions about your coverage or a claim, call that number for help. Can everyone find their plan’s contact information?</a:t>
            </a:r>
          </a:p>
          <a:p>
            <a:pPr marL="171432" indent="-171432" defTabSz="932871">
              <a:buFont typeface="Arial" panose="020B0604020202020204" pitchFamily="34" charset="0"/>
              <a:buChar char="•"/>
              <a:defRPr/>
            </a:pPr>
            <a:endParaRPr lang="en-US" b="0" baseline="0" dirty="0" smtClean="0"/>
          </a:p>
          <a:p>
            <a:pPr marL="171432" indent="-17143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7331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US" dirty="0" smtClean="0"/>
              <a:t>Step 3 is to Know where</a:t>
            </a:r>
            <a:r>
              <a:rPr lang="en-US" baseline="0" dirty="0" smtClean="0"/>
              <a:t> to go for care. There are a few places you could go. You have your primary care provider, the emergency room, and others. But we want to help you know when to use which place.</a:t>
            </a:r>
          </a:p>
          <a:p>
            <a:pPr marL="171432" indent="-171432">
              <a:buFont typeface="Arial" panose="020B0604020202020204" pitchFamily="34" charset="0"/>
              <a:buChar char="•"/>
            </a:pPr>
            <a:endParaRPr lang="en-US" baseline="0" dirty="0" smtClean="0"/>
          </a:p>
          <a:p>
            <a:pPr marL="171432" indent="-171432">
              <a:buFont typeface="Arial" panose="020B0604020202020204" pitchFamily="34" charset="0"/>
              <a:buChar char="•"/>
            </a:pPr>
            <a:r>
              <a:rPr lang="en-US" baseline="0" dirty="0" smtClean="0"/>
              <a:t>The emergency room should be used for life-threatening illnesses and injuries.  </a:t>
            </a:r>
          </a:p>
          <a:p>
            <a:pPr marL="171432" indent="-171432">
              <a:buFont typeface="Arial" panose="020B0604020202020204" pitchFamily="34" charset="0"/>
              <a:buChar char="•"/>
            </a:pPr>
            <a:endParaRPr lang="en-US" baseline="0" dirty="0" smtClean="0"/>
          </a:p>
          <a:p>
            <a:pPr marL="171432" indent="-171432">
              <a:buFont typeface="Arial" panose="020B0604020202020204" pitchFamily="34" charset="0"/>
              <a:buChar char="•"/>
            </a:pPr>
            <a:r>
              <a:rPr lang="en-US" baseline="0" dirty="0" smtClean="0"/>
              <a:t>Remember </a:t>
            </a:r>
            <a:r>
              <a:rPr lang="en-US" baseline="0" dirty="0" smtClean="0"/>
              <a:t>that</a:t>
            </a:r>
            <a:r>
              <a:rPr lang="en-US" dirty="0" smtClean="0"/>
              <a:t> </a:t>
            </a:r>
            <a:r>
              <a:rPr lang="en-US" dirty="0"/>
              <a:t>a primary care </a:t>
            </a:r>
            <a:r>
              <a:rPr lang="en-US" dirty="0" smtClean="0"/>
              <a:t>provider</a:t>
            </a:r>
            <a:r>
              <a:rPr lang="en-US" baseline="0" dirty="0" smtClean="0"/>
              <a:t> is where you go when are well and when sick. They provide</a:t>
            </a:r>
            <a:r>
              <a:rPr lang="en-US" dirty="0" smtClean="0"/>
              <a:t> </a:t>
            </a:r>
            <a:r>
              <a:rPr lang="en-US" dirty="0"/>
              <a:t>routine primary care and preventive services. </a:t>
            </a:r>
          </a:p>
          <a:p>
            <a:pPr marL="171432" indent="-171432">
              <a:buFont typeface="Arial" panose="020B0604020202020204" pitchFamily="34" charset="0"/>
              <a:buChar char="•"/>
            </a:pPr>
            <a:endParaRPr lang="en-US" dirty="0"/>
          </a:p>
          <a:p>
            <a:pPr marL="171432" indent="-171432">
              <a:buFont typeface="Arial" panose="020B0604020202020204" pitchFamily="34" charset="0"/>
              <a:buChar char="•"/>
            </a:pPr>
            <a:r>
              <a:rPr lang="en-US" dirty="0" smtClean="0"/>
              <a:t>The</a:t>
            </a:r>
            <a:r>
              <a:rPr lang="en-US" baseline="0" dirty="0" smtClean="0"/>
              <a:t> emergency room in your local hospital is not for primary care. </a:t>
            </a:r>
            <a:r>
              <a:rPr lang="en-US" dirty="0" smtClean="0"/>
              <a:t>The </a:t>
            </a:r>
            <a:r>
              <a:rPr lang="en-US" dirty="0"/>
              <a:t>emergency department </a:t>
            </a:r>
            <a:r>
              <a:rPr lang="en-US" dirty="0" smtClean="0"/>
              <a:t>should only be used if you</a:t>
            </a:r>
            <a:r>
              <a:rPr lang="en-US" baseline="0" dirty="0" smtClean="0"/>
              <a:t> or a family member has </a:t>
            </a:r>
            <a:r>
              <a:rPr lang="en-US" dirty="0" smtClean="0"/>
              <a:t>an emergency, </a:t>
            </a:r>
            <a:r>
              <a:rPr lang="en-US" dirty="0"/>
              <a:t>life-threatening </a:t>
            </a:r>
            <a:r>
              <a:rPr lang="en-US" dirty="0" smtClean="0"/>
              <a:t>illness,</a:t>
            </a:r>
            <a:r>
              <a:rPr lang="en-US" baseline="0" dirty="0" smtClean="0"/>
              <a:t> or </a:t>
            </a:r>
            <a:r>
              <a:rPr lang="en-US" dirty="0" smtClean="0"/>
              <a:t>injury</a:t>
            </a:r>
            <a:r>
              <a:rPr lang="en-US" dirty="0"/>
              <a:t>.</a:t>
            </a:r>
          </a:p>
          <a:p>
            <a:pPr marL="171432" indent="-171432">
              <a:buFont typeface="Arial" panose="020B0604020202020204" pitchFamily="34" charset="0"/>
              <a:buChar char="•"/>
            </a:pPr>
            <a:endParaRPr lang="en-US" dirty="0"/>
          </a:p>
          <a:p>
            <a:r>
              <a:rPr lang="en-US" b="1" dirty="0">
                <a:solidFill>
                  <a:prstClr val="black"/>
                </a:solidFill>
              </a:rPr>
              <a:t>Audience Participation</a:t>
            </a:r>
          </a:p>
          <a:p>
            <a:pPr marL="174913" indent="-174913">
              <a:buFont typeface="Arial" panose="020B0604020202020204" pitchFamily="34" charset="0"/>
              <a:buChar char="•"/>
            </a:pPr>
            <a:r>
              <a:rPr lang="en-US" dirty="0">
                <a:solidFill>
                  <a:prstClr val="black"/>
                </a:solidFill>
              </a:rPr>
              <a:t>Ask consumers to talk about different health situations, and ask the group to decide whether it is something for which they should see their primary care provider, or go to the emergency room.</a:t>
            </a:r>
          </a:p>
          <a:p>
            <a:pPr marL="171432" indent="-171432">
              <a:buFont typeface="Arial" panose="020B0604020202020204" pitchFamily="34" charset="0"/>
              <a:buChar char="•"/>
            </a:pPr>
            <a:endParaRPr lang="en-US" dirty="0"/>
          </a:p>
          <a:p>
            <a:pPr marL="171432" indent="-17143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939546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defTabSz="914306">
              <a:buFont typeface="Arial" panose="020B0604020202020204" pitchFamily="34" charset="0"/>
              <a:buChar char="•"/>
              <a:defRPr/>
            </a:pPr>
            <a:r>
              <a:rPr lang="en-US" dirty="0" smtClean="0"/>
              <a:t>In your Roadmap</a:t>
            </a:r>
            <a:r>
              <a:rPr lang="en-US" baseline="0" dirty="0"/>
              <a:t> </a:t>
            </a:r>
            <a:r>
              <a:rPr lang="en-US" baseline="0" dirty="0" smtClean="0"/>
              <a:t>you’ll see</a:t>
            </a:r>
            <a:r>
              <a:rPr lang="en-US" dirty="0" smtClean="0"/>
              <a:t> </a:t>
            </a:r>
            <a:r>
              <a:rPr lang="en-US" dirty="0"/>
              <a:t>a table that highlights some of the differences between primary care and emergency care.  </a:t>
            </a:r>
            <a:r>
              <a:rPr lang="en-US" dirty="0" smtClean="0"/>
              <a:t>This table is also available</a:t>
            </a:r>
            <a:r>
              <a:rPr lang="en-US" baseline="0" dirty="0" smtClean="0"/>
              <a:t> as its own handout from Coverage to Care. </a:t>
            </a:r>
            <a:endParaRPr lang="en-US" dirty="0" smtClean="0"/>
          </a:p>
          <a:p>
            <a:pPr marL="171432" indent="-171432" defTabSz="914306">
              <a:buFont typeface="Arial" panose="020B0604020202020204" pitchFamily="34" charset="0"/>
              <a:buChar char="•"/>
              <a:defRPr/>
            </a:pPr>
            <a:endParaRPr lang="en-US" baseline="0" dirty="0" smtClean="0"/>
          </a:p>
          <a:p>
            <a:pPr marL="171432" indent="-171432" defTabSz="914306">
              <a:buFont typeface="Arial" panose="020B0604020202020204" pitchFamily="34" charset="0"/>
              <a:buChar char="•"/>
              <a:defRPr/>
            </a:pPr>
            <a:r>
              <a:rPr lang="en-US" baseline="0" dirty="0" smtClean="0"/>
              <a:t>One of the first things to note is that if you use the emergency room for a non life-threatening illness or injury, you will likely pay more.  Typically, the co-pay for an ER visit is higher than for a primary care visit. </a:t>
            </a:r>
          </a:p>
          <a:p>
            <a:pPr marL="171432" indent="-171432" defTabSz="914306">
              <a:buFont typeface="Arial" panose="020B0604020202020204" pitchFamily="34" charset="0"/>
              <a:buChar char="•"/>
              <a:defRPr/>
            </a:pPr>
            <a:endParaRPr lang="en-US" baseline="0" dirty="0" smtClean="0"/>
          </a:p>
          <a:p>
            <a:pPr marL="171432" indent="-171432" defTabSz="914306">
              <a:buFont typeface="Arial" panose="020B0604020202020204" pitchFamily="34" charset="0"/>
              <a:buChar char="•"/>
              <a:defRPr/>
            </a:pPr>
            <a:r>
              <a:rPr lang="en-US" baseline="0" dirty="0" smtClean="0"/>
              <a:t>Another difference is that you can call for an appointment with your primary care provider.  But in the ER you will wait to be seen based on the severity of your condition and the seriousness of the other people waiting. </a:t>
            </a:r>
          </a:p>
          <a:p>
            <a:pPr marL="171432" indent="-171432" defTabSz="914306">
              <a:buFont typeface="Arial" panose="020B0604020202020204" pitchFamily="34" charset="0"/>
              <a:buChar char="•"/>
              <a:defRPr/>
            </a:pPr>
            <a:endParaRPr lang="en-US" baseline="0" dirty="0" smtClean="0"/>
          </a:p>
          <a:p>
            <a:pPr marL="171432" indent="-171432" defTabSz="914306">
              <a:buFont typeface="Arial" panose="020B0604020202020204" pitchFamily="34" charset="0"/>
              <a:buChar char="•"/>
              <a:defRPr/>
            </a:pPr>
            <a:r>
              <a:rPr lang="en-US" baseline="0" dirty="0" smtClean="0"/>
              <a:t>When you see your primary care provider, they’ll get to know you and your health history, and can be able to access your health records.  At the ER, they will not be able to look at your health records. </a:t>
            </a:r>
          </a:p>
          <a:p>
            <a:pPr marL="171432" indent="-171432" defTabSz="914306">
              <a:buFont typeface="Arial" panose="020B0604020202020204" pitchFamily="34" charset="0"/>
              <a:buChar char="•"/>
              <a:defRPr/>
            </a:pPr>
            <a:endParaRPr lang="en-US" baseline="0" dirty="0" smtClean="0"/>
          </a:p>
          <a:p>
            <a:pPr marL="171432" indent="-171432" defTabSz="914306">
              <a:buFont typeface="Arial" panose="020B0604020202020204" pitchFamily="34" charset="0"/>
              <a:buChar char="•"/>
              <a:defRPr/>
            </a:pPr>
            <a:r>
              <a:rPr lang="en-US" baseline="0" dirty="0" smtClean="0"/>
              <a:t>Many people will ask about urgent care as well. I’m sure many of you have seen an urgent care center. Urgent care is c</a:t>
            </a:r>
            <a:r>
              <a:rPr lang="en-US" dirty="0"/>
              <a:t>are for an illness, injury or condition serious enough that a reasonable person would seek care right away, but not so severe it requires emergency room care. </a:t>
            </a:r>
            <a:r>
              <a:rPr lang="en-US" baseline="0" dirty="0" smtClean="0"/>
              <a:t>Urgent Care Centers may offer more accessible hours than a primary care provider and seem more accessible than an ER. But you’ll want to check with your plan about what this may cost.</a:t>
            </a:r>
          </a:p>
          <a:p>
            <a:pPr marL="171432" indent="-171432" defTabSz="914306">
              <a:buFont typeface="Arial" panose="020B0604020202020204" pitchFamily="34" charset="0"/>
              <a:buChar char="•"/>
              <a:defRPr/>
            </a:pPr>
            <a:endParaRPr lang="en-US" baseline="0" dirty="0" smtClean="0"/>
          </a:p>
          <a:p>
            <a:pPr marL="171432" indent="-171432" defTabSz="914306">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851374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US" dirty="0" smtClean="0"/>
              <a:t>Step 4 is to</a:t>
            </a:r>
            <a:r>
              <a:rPr lang="en-US" baseline="0" dirty="0" smtClean="0"/>
              <a:t> Find a Provider.</a:t>
            </a:r>
          </a:p>
          <a:p>
            <a:pPr marL="171432" indent="-171432">
              <a:buFont typeface="Arial" panose="020B0604020202020204" pitchFamily="34" charset="0"/>
              <a:buChar char="•"/>
            </a:pPr>
            <a:endParaRPr lang="en-US" baseline="0" dirty="0" smtClean="0"/>
          </a:p>
          <a:p>
            <a:pPr marL="171432" indent="-171432">
              <a:buFont typeface="Arial" panose="020B0604020202020204" pitchFamily="34" charset="0"/>
              <a:buChar char="•"/>
            </a:pPr>
            <a:r>
              <a:rPr lang="en-US" baseline="0" dirty="0" smtClean="0"/>
              <a:t>This is important to do when you’re feeling well.  You want to develop a relationship with this person so that over time, they know what is normal for your body, and what is not.  And when you are not feeling well, I’m sure you’ll agree that you would feel more comfortable with someone you know examining you, rather than a complete stranger.</a:t>
            </a:r>
          </a:p>
          <a:p>
            <a:pPr marL="171432" indent="-171432">
              <a:buFont typeface="Arial" panose="020B0604020202020204" pitchFamily="34" charset="0"/>
              <a:buChar char="•"/>
            </a:pPr>
            <a:endParaRPr lang="en-US" baseline="0" dirty="0" smtClean="0"/>
          </a:p>
          <a:p>
            <a:pPr marL="171432" indent="-171432">
              <a:buFont typeface="Arial" panose="020B0604020202020204" pitchFamily="34" charset="0"/>
              <a:buChar char="•"/>
            </a:pPr>
            <a:r>
              <a:rPr lang="en-US" baseline="0" dirty="0" smtClean="0"/>
              <a:t>Your primary care provider can work with you to make sure you get the preventive services that are right for you.   </a:t>
            </a:r>
          </a:p>
          <a:p>
            <a:pPr marL="171432" indent="-171432">
              <a:buFont typeface="Arial" panose="020B0604020202020204" pitchFamily="34" charset="0"/>
              <a:buChar char="•"/>
            </a:pPr>
            <a:endParaRPr lang="en-US" baseline="0" dirty="0" smtClean="0"/>
          </a:p>
          <a:p>
            <a:pPr marL="171432" indent="-171432">
              <a:buFont typeface="Arial" panose="020B0604020202020204" pitchFamily="34" charset="0"/>
              <a:buChar char="•"/>
            </a:pPr>
            <a:r>
              <a:rPr lang="en-US" baseline="0" dirty="0" smtClean="0"/>
              <a:t>A primary care provider doesn’t have to be a doctor.  They could be a doctor, nurse, physician assistant or another type of health professional, and they can be found in many places such as private offices, community health centers, or hospitals, just to name a few. </a:t>
            </a:r>
          </a:p>
          <a:p>
            <a:pPr marL="171432" indent="-171432">
              <a:buFont typeface="Arial" panose="020B0604020202020204" pitchFamily="34" charset="0"/>
              <a:buChar char="•"/>
            </a:pPr>
            <a:endParaRPr lang="en-US" baseline="0" dirty="0" smtClean="0"/>
          </a:p>
          <a:p>
            <a:pPr marL="171432" indent="-171432">
              <a:buFont typeface="Arial" panose="020B0604020202020204" pitchFamily="34" charset="0"/>
              <a:buChar char="•"/>
            </a:pPr>
            <a:r>
              <a:rPr lang="en-US" dirty="0" smtClean="0"/>
              <a:t>If</a:t>
            </a:r>
            <a:r>
              <a:rPr lang="en-US" baseline="0" dirty="0" smtClean="0"/>
              <a:t> you already have a provider, and you want to keep seeing them, contact their office to see if they accept your insurance. </a:t>
            </a:r>
          </a:p>
          <a:p>
            <a:pPr marL="171432" indent="-171432">
              <a:buFont typeface="Arial" panose="020B0604020202020204" pitchFamily="34" charset="0"/>
              <a:buChar char="•"/>
            </a:pPr>
            <a:endParaRPr lang="en-US" baseline="0" dirty="0" smtClean="0"/>
          </a:p>
          <a:p>
            <a:pPr marL="171432" indent="-171432">
              <a:buFont typeface="Arial" panose="020B0604020202020204" pitchFamily="34" charset="0"/>
              <a:buChar char="•"/>
            </a:pPr>
            <a:r>
              <a:rPr lang="en-US" baseline="0" dirty="0" smtClean="0"/>
              <a:t>If you don’t have a primary care provider in mind, a good place to start is with the provider directory from your insurance company.  You’ll want to look for providers in family practice, general practice, internal medicine, or general medicine. </a:t>
            </a:r>
          </a:p>
          <a:p>
            <a:pPr marL="171432" indent="-171432">
              <a:buFont typeface="Arial" panose="020B0604020202020204" pitchFamily="34" charset="0"/>
              <a:buChar char="•"/>
            </a:pPr>
            <a:endParaRPr lang="en-US" baseline="0" dirty="0" smtClean="0"/>
          </a:p>
          <a:p>
            <a:pPr marL="171432" indent="-171432" defTabSz="932871">
              <a:buFont typeface="Arial" panose="020B0604020202020204" pitchFamily="34" charset="0"/>
              <a:buChar char="•"/>
              <a:defRPr/>
            </a:pPr>
            <a:r>
              <a:rPr lang="en-US" baseline="0" dirty="0" smtClean="0"/>
              <a:t>You may also want to ask your friends and family for a recommendation, or use other online resources for help, but remember to pick a provider who is in your network. If they are out-of-network, you may pay more to see them. </a:t>
            </a:r>
          </a:p>
          <a:p>
            <a:pPr marL="171432" indent="-171432">
              <a:buFont typeface="Arial" panose="020B0604020202020204" pitchFamily="34" charset="0"/>
              <a:buChar char="•"/>
            </a:pPr>
            <a:endParaRPr lang="en-US" baseline="0" dirty="0" smtClean="0"/>
          </a:p>
          <a:p>
            <a:pPr marL="171432" indent="-171432">
              <a:buFont typeface="Arial" panose="020B0604020202020204" pitchFamily="34" charset="0"/>
              <a:buChar char="•"/>
            </a:pPr>
            <a:r>
              <a:rPr lang="en-US" dirty="0" smtClean="0"/>
              <a:t>If you need to see a specialist, you can use</a:t>
            </a:r>
            <a:r>
              <a:rPr lang="en-US" baseline="0" dirty="0" smtClean="0"/>
              <a:t> this same approach. But remember that some specialists require a pre-auth</a:t>
            </a:r>
            <a:r>
              <a:rPr lang="en-US" dirty="0" smtClean="0"/>
              <a:t>orization from</a:t>
            </a:r>
            <a:r>
              <a:rPr lang="en-US" baseline="0" dirty="0" smtClean="0"/>
              <a:t> your insurance or a referral from another doctor</a:t>
            </a:r>
            <a:r>
              <a:rPr lang="en-US" dirty="0" smtClean="0"/>
              <a:t>.</a:t>
            </a:r>
          </a:p>
          <a:p>
            <a:pPr marL="171432" indent="-171432">
              <a:buFont typeface="Arial" panose="020B0604020202020204" pitchFamily="34" charset="0"/>
              <a:buChar char="•"/>
            </a:pPr>
            <a:endParaRPr lang="en-US" dirty="0" smtClean="0"/>
          </a:p>
          <a:p>
            <a:r>
              <a:rPr lang="en-US" b="1" dirty="0">
                <a:solidFill>
                  <a:prstClr val="black"/>
                </a:solidFill>
              </a:rPr>
              <a:t>Audience Participation</a:t>
            </a:r>
            <a:endParaRPr lang="en-US" dirty="0">
              <a:solidFill>
                <a:prstClr val="black"/>
              </a:solidFill>
            </a:endParaRPr>
          </a:p>
          <a:p>
            <a:pPr marL="174913" indent="-174913">
              <a:buFont typeface="Arial" panose="020B0604020202020204" pitchFamily="34" charset="0"/>
              <a:buChar char="•"/>
            </a:pPr>
            <a:r>
              <a:rPr lang="en-US" dirty="0">
                <a:solidFill>
                  <a:prstClr val="black"/>
                </a:solidFill>
              </a:rPr>
              <a:t>Ask the audience to raise their hand if they have a primary care provider.</a:t>
            </a:r>
          </a:p>
          <a:p>
            <a:pPr marL="174913" indent="-174913">
              <a:buFont typeface="Arial" panose="020B0604020202020204" pitchFamily="34" charset="0"/>
              <a:buChar char="•"/>
            </a:pPr>
            <a:r>
              <a:rPr lang="en-US" dirty="0">
                <a:solidFill>
                  <a:prstClr val="black"/>
                </a:solidFill>
              </a:rPr>
              <a:t>For those who do have a provider, ask them how they found them.</a:t>
            </a:r>
          </a:p>
          <a:p>
            <a:pPr marL="174913" indent="-174913">
              <a:buFont typeface="Arial" panose="020B0604020202020204" pitchFamily="34" charset="0"/>
              <a:buChar char="•"/>
            </a:pPr>
            <a:r>
              <a:rPr lang="en-US" dirty="0">
                <a:solidFill>
                  <a:prstClr val="black"/>
                </a:solidFill>
              </a:rPr>
              <a:t>For those who do not, ask them why they don’t have one.</a:t>
            </a:r>
          </a:p>
          <a:p>
            <a:pPr marL="171432" indent="-171432">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644877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US" dirty="0"/>
              <a:t>Step 5 </a:t>
            </a:r>
            <a:r>
              <a:rPr lang="en-US" dirty="0" smtClean="0"/>
              <a:t>of our Roadmap</a:t>
            </a:r>
            <a:r>
              <a:rPr lang="en-US" baseline="0" dirty="0" smtClean="0"/>
              <a:t> is simple. Now that you found a provider, it’s time to make an appointment. </a:t>
            </a:r>
          </a:p>
          <a:p>
            <a:pPr marL="171432" indent="-171432">
              <a:buFont typeface="Arial" panose="020B0604020202020204" pitchFamily="34" charset="0"/>
              <a:buChar char="•"/>
            </a:pPr>
            <a:endParaRPr lang="en-US" baseline="0" dirty="0" smtClean="0"/>
          </a:p>
          <a:p>
            <a:pPr marL="171432" indent="-171432">
              <a:buFont typeface="Arial" panose="020B0604020202020204" pitchFamily="34" charset="0"/>
              <a:buChar char="•"/>
            </a:pPr>
            <a:r>
              <a:rPr lang="en-US" baseline="0" dirty="0" smtClean="0"/>
              <a:t>When you call, let them know the reason for your visit, such as annual exam, or an illness.  If you are sick and need care right away, let the office know. They may be able to see you that day.</a:t>
            </a:r>
          </a:p>
          <a:p>
            <a:pPr marL="171432" indent="-171432">
              <a:buFont typeface="Arial" panose="020B0604020202020204" pitchFamily="34" charset="0"/>
              <a:buChar char="•"/>
            </a:pPr>
            <a:endParaRPr lang="en-US" baseline="0" dirty="0" smtClean="0"/>
          </a:p>
          <a:p>
            <a:pPr marL="171432" indent="-171432">
              <a:buFont typeface="Arial" panose="020B0604020202020204" pitchFamily="34" charset="0"/>
              <a:buChar char="•"/>
            </a:pPr>
            <a:r>
              <a:rPr lang="en-US" baseline="0" dirty="0" smtClean="0"/>
              <a:t>If you are calling the office for the first time, ask them if they are accepting new patients. It may take some time to get and appointment if you are a new patient. </a:t>
            </a:r>
          </a:p>
          <a:p>
            <a:pPr marL="171432" indent="-171432">
              <a:buFont typeface="Arial" panose="020B0604020202020204" pitchFamily="34" charset="0"/>
              <a:buChar char="•"/>
            </a:pPr>
            <a:endParaRPr lang="en-US" baseline="0" dirty="0" smtClean="0"/>
          </a:p>
          <a:p>
            <a:pPr marL="171432" indent="-171432">
              <a:buFont typeface="Arial" panose="020B0604020202020204" pitchFamily="34" charset="0"/>
              <a:buChar char="•"/>
            </a:pPr>
            <a:r>
              <a:rPr lang="en-US" baseline="0" dirty="0" smtClean="0"/>
              <a:t>You also want to confirm that they accept your coverage.  Remember, you will pay more if you see a provider who is out-of-network.</a:t>
            </a:r>
          </a:p>
          <a:p>
            <a:pPr marL="171432" indent="-171432">
              <a:buFont typeface="Arial" panose="020B0604020202020204" pitchFamily="34" charset="0"/>
              <a:buChar char="•"/>
            </a:pPr>
            <a:endParaRPr lang="en-US" baseline="0" dirty="0" smtClean="0"/>
          </a:p>
          <a:p>
            <a:pPr marL="171432" indent="-171432">
              <a:buFont typeface="Arial" panose="020B0604020202020204" pitchFamily="34" charset="0"/>
              <a:buChar char="•"/>
            </a:pPr>
            <a:r>
              <a:rPr lang="en-US" baseline="0" dirty="0" smtClean="0"/>
              <a:t>Also let them know if you have any specific needs, like translation services or accessible medical equipment.</a:t>
            </a:r>
          </a:p>
          <a:p>
            <a:pPr marL="171432" indent="-171432">
              <a:buFont typeface="Arial" panose="020B0604020202020204" pitchFamily="34" charset="0"/>
              <a:buChar char="•"/>
            </a:pPr>
            <a:endParaRPr lang="en-US" baseline="0" dirty="0" smtClean="0"/>
          </a:p>
          <a:p>
            <a:pPr marL="171432" indent="-171432">
              <a:buFont typeface="Arial" panose="020B0604020202020204" pitchFamily="34" charset="0"/>
              <a:buChar char="•"/>
            </a:pPr>
            <a:r>
              <a:rPr lang="en-US" dirty="0" smtClean="0"/>
              <a:t>Be prepared to provide them with </a:t>
            </a:r>
            <a:r>
              <a:rPr lang="en-US" baseline="0" dirty="0" smtClean="0"/>
              <a:t>your name, date of birth, address, and insurance information.</a:t>
            </a:r>
          </a:p>
          <a:p>
            <a:pPr marL="171432" indent="-171432">
              <a:buFont typeface="Arial" panose="020B0604020202020204" pitchFamily="34" charset="0"/>
              <a:buChar char="•"/>
            </a:pPr>
            <a:endParaRPr lang="en-US" dirty="0"/>
          </a:p>
          <a:p>
            <a:pPr marL="171432" indent="-171432">
              <a:buFont typeface="Arial" panose="020B0604020202020204" pitchFamily="34" charset="0"/>
              <a:buChar char="•"/>
            </a:pPr>
            <a:r>
              <a:rPr lang="en-US" dirty="0" smtClean="0"/>
              <a:t>Ask them what</a:t>
            </a:r>
            <a:r>
              <a:rPr lang="en-US" baseline="0" dirty="0" smtClean="0"/>
              <a:t> you should bring with you to the appointment. </a:t>
            </a:r>
            <a:r>
              <a:rPr lang="en-US" dirty="0" smtClean="0"/>
              <a:t>Ask what their</a:t>
            </a:r>
            <a:r>
              <a:rPr lang="en-US" baseline="0" dirty="0" smtClean="0"/>
              <a:t> </a:t>
            </a:r>
            <a:r>
              <a:rPr lang="en-US" dirty="0" smtClean="0"/>
              <a:t>cancellation policy is, in case there are </a:t>
            </a:r>
            <a:r>
              <a:rPr lang="en-US" dirty="0"/>
              <a:t>fees </a:t>
            </a:r>
            <a:r>
              <a:rPr lang="en-US" dirty="0" smtClean="0"/>
              <a:t>for</a:t>
            </a:r>
            <a:r>
              <a:rPr lang="en-US" baseline="0" dirty="0" smtClean="0"/>
              <a:t> late</a:t>
            </a:r>
            <a:r>
              <a:rPr lang="en-US" dirty="0" smtClean="0"/>
              <a:t> cancellations</a:t>
            </a:r>
            <a:r>
              <a:rPr lang="en-US" baseline="0" dirty="0" smtClean="0"/>
              <a:t> or missing an appointment. </a:t>
            </a:r>
          </a:p>
          <a:p>
            <a:pPr marL="171432" indent="-171432">
              <a:buFont typeface="Arial" panose="020B0604020202020204" pitchFamily="34" charset="0"/>
              <a:buChar char="•"/>
            </a:pPr>
            <a:endParaRPr lang="en-US" baseline="0" dirty="0" smtClean="0"/>
          </a:p>
          <a:p>
            <a:pPr marL="171432" indent="-171432">
              <a:buFont typeface="Arial" panose="020B0604020202020204" pitchFamily="34" charset="0"/>
              <a:buChar char="•"/>
            </a:pPr>
            <a:r>
              <a:rPr lang="en-US" baseline="0" dirty="0" smtClean="0"/>
              <a:t>Be sure to write the date and time of your appointment on a calendar, and set a reminder to will help you remember.</a:t>
            </a:r>
          </a:p>
          <a:p>
            <a:endParaRPr lang="en-US" dirty="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085139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US" dirty="0" smtClean="0"/>
              <a:t>Step 6 is to Be Prepared for you visit. </a:t>
            </a:r>
          </a:p>
          <a:p>
            <a:pPr marL="171432" indent="-171432">
              <a:buFont typeface="Arial" panose="020B0604020202020204" pitchFamily="34" charset="0"/>
              <a:buChar char="•"/>
            </a:pPr>
            <a:endParaRPr lang="en-US" dirty="0" smtClean="0"/>
          </a:p>
          <a:p>
            <a:pPr marL="171432" indent="-171432" defTabSz="932871">
              <a:buFont typeface="Arial" panose="020B0604020202020204" pitchFamily="34" charset="0"/>
              <a:buChar char="•"/>
              <a:defRPr/>
            </a:pPr>
            <a:r>
              <a:rPr lang="en-US" dirty="0" smtClean="0"/>
              <a:t>Make sure to take your insurance card, photo ID, your list of medications,</a:t>
            </a:r>
            <a:r>
              <a:rPr lang="en-US" baseline="0" dirty="0" smtClean="0"/>
              <a:t> and any forms or information they asked you to bring. Remember to bring enough money for your co-pay.</a:t>
            </a:r>
          </a:p>
          <a:p>
            <a:pPr marL="171432" indent="-171432">
              <a:buFont typeface="Arial" panose="020B0604020202020204" pitchFamily="34" charset="0"/>
              <a:buChar char="•"/>
            </a:pPr>
            <a:endParaRPr lang="en-US" baseline="0" dirty="0" smtClean="0"/>
          </a:p>
          <a:p>
            <a:pPr marL="171432" indent="-171432">
              <a:buFont typeface="Arial" panose="020B0604020202020204" pitchFamily="34" charset="0"/>
              <a:buChar char="•"/>
            </a:pPr>
            <a:r>
              <a:rPr lang="en-US" baseline="0" dirty="0" smtClean="0"/>
              <a:t>A list of your current medications is helpful to make sure you and your provider are on the same page, and they’ll know if you need any refills. Include the name of the medication as well as the dosage amount and how often you take it. </a:t>
            </a:r>
            <a:endParaRPr lang="en-US" dirty="0" smtClean="0"/>
          </a:p>
          <a:p>
            <a:pPr marL="171432" indent="-171432">
              <a:buFont typeface="Arial" panose="020B0604020202020204" pitchFamily="34" charset="0"/>
              <a:buChar char="•"/>
            </a:pPr>
            <a:endParaRPr lang="en-US" dirty="0" smtClean="0"/>
          </a:p>
          <a:p>
            <a:pPr marL="171432" indent="-171432">
              <a:buFont typeface="Arial" panose="020B0604020202020204" pitchFamily="34" charset="0"/>
              <a:buChar char="•"/>
            </a:pPr>
            <a:r>
              <a:rPr lang="en-US" dirty="0" smtClean="0"/>
              <a:t>Try</a:t>
            </a:r>
            <a:r>
              <a:rPr lang="en-US" baseline="0" dirty="0" smtClean="0"/>
              <a:t> to show up early as there may be additional forms to fill out.</a:t>
            </a:r>
            <a:endParaRPr lang="en-US" dirty="0" smtClean="0"/>
          </a:p>
          <a:p>
            <a:pPr marL="171432" indent="-171432">
              <a:buFont typeface="Arial" panose="020B0604020202020204" pitchFamily="34" charset="0"/>
              <a:buChar char="•"/>
            </a:pPr>
            <a:endParaRPr lang="en-US" dirty="0" smtClean="0"/>
          </a:p>
          <a:p>
            <a:pPr marL="171432" indent="-171432">
              <a:buFont typeface="Arial" panose="020B0604020202020204" pitchFamily="34" charset="0"/>
              <a:buChar char="•"/>
            </a:pPr>
            <a:r>
              <a:rPr lang="en-US" dirty="0" smtClean="0"/>
              <a:t>Remember to take</a:t>
            </a:r>
            <a:r>
              <a:rPr lang="en-US" baseline="0" dirty="0" smtClean="0"/>
              <a:t> an active role in your health.  </a:t>
            </a:r>
            <a:r>
              <a:rPr lang="en-US" dirty="0" smtClean="0"/>
              <a:t>Think about any questions you have for your appointment and write them down so you don’t forget. </a:t>
            </a:r>
          </a:p>
          <a:p>
            <a:pPr marL="171432" indent="-171432">
              <a:buFont typeface="Arial" panose="020B0604020202020204" pitchFamily="34" charset="0"/>
              <a:buChar char="•"/>
            </a:pPr>
            <a:endParaRPr lang="en-US" dirty="0" smtClean="0"/>
          </a:p>
          <a:p>
            <a:pPr marL="171432" indent="-171432">
              <a:buFont typeface="Arial" panose="020B0604020202020204" pitchFamily="34" charset="0"/>
              <a:buChar char="•"/>
            </a:pPr>
            <a:r>
              <a:rPr lang="en-US" dirty="0" smtClean="0"/>
              <a:t> Also</a:t>
            </a:r>
            <a:r>
              <a:rPr lang="en-US" baseline="0" dirty="0" smtClean="0"/>
              <a:t> remember that you should feel comfortable with your provider. You </a:t>
            </a:r>
            <a:r>
              <a:rPr lang="en-US" dirty="0" smtClean="0"/>
              <a:t>have </a:t>
            </a:r>
            <a:r>
              <a:rPr lang="en-US" dirty="0"/>
              <a:t>the right to be respected and </a:t>
            </a:r>
            <a:r>
              <a:rPr lang="en-US" dirty="0" smtClean="0"/>
              <a:t>for your </a:t>
            </a:r>
            <a:r>
              <a:rPr lang="en-US" dirty="0"/>
              <a:t>information </a:t>
            </a:r>
            <a:r>
              <a:rPr lang="en-US" dirty="0" smtClean="0"/>
              <a:t>to be kept </a:t>
            </a:r>
            <a:r>
              <a:rPr lang="en-US" dirty="0"/>
              <a:t>private. </a:t>
            </a:r>
            <a:endParaRPr lang="en-US" dirty="0" smtClean="0"/>
          </a:p>
          <a:p>
            <a:pPr marL="171432" indent="-171432">
              <a:buFont typeface="Arial" panose="020B0604020202020204" pitchFamily="34" charset="0"/>
              <a:buChar char="•"/>
            </a:pPr>
            <a:endParaRPr lang="en-US" dirty="0" smtClean="0"/>
          </a:p>
          <a:p>
            <a:r>
              <a:rPr lang="en-US" b="1" dirty="0">
                <a:solidFill>
                  <a:prstClr val="black"/>
                </a:solidFill>
              </a:rPr>
              <a:t>Audience Participation:</a:t>
            </a:r>
            <a:endParaRPr lang="en-US" dirty="0">
              <a:solidFill>
                <a:prstClr val="black"/>
              </a:solidFill>
            </a:endParaRPr>
          </a:p>
          <a:p>
            <a:pPr marL="174913" indent="-174913">
              <a:buFont typeface="Arial" panose="020B0604020202020204" pitchFamily="34" charset="0"/>
              <a:buChar char="•"/>
            </a:pPr>
            <a:r>
              <a:rPr lang="en-US" dirty="0">
                <a:solidFill>
                  <a:prstClr val="black"/>
                </a:solidFill>
              </a:rPr>
              <a:t>Bring copies of My Medicine Record and ask participants to fill it out as best they can. http://www.fda.gov/downloads/AboutFDA/ReportsManualsForms/Forms/UCM095018.pdf </a:t>
            </a:r>
          </a:p>
          <a:p>
            <a:pPr marL="174913" indent="-174913">
              <a:buFont typeface="Arial" panose="020B0604020202020204" pitchFamily="34" charset="0"/>
              <a:buChar char="•"/>
            </a:pPr>
            <a:r>
              <a:rPr lang="en-US" dirty="0">
                <a:solidFill>
                  <a:prstClr val="black"/>
                </a:solidFill>
              </a:rPr>
              <a:t>Ask the audience to share some of the questions they want to know when they are going to see their health care provider.</a:t>
            </a:r>
          </a:p>
          <a:p>
            <a:pPr marL="174913" indent="-174913">
              <a:buFont typeface="Arial" panose="020B0604020202020204" pitchFamily="34" charset="0"/>
              <a:buChar char="•"/>
            </a:pPr>
            <a:r>
              <a:rPr lang="en-US" dirty="0">
                <a:solidFill>
                  <a:prstClr val="black"/>
                </a:solidFill>
              </a:rPr>
              <a:t>Ask the audience to think about their family histories, and write down any conditions their parents, siblings, or grandparents have/had.  If they don’t know, encourage them to talk to their family about it. Remind them that many conditions are preventable, and with this information, they can work with their provider to prevent them or catch them early when they have the best chance for a cure.</a:t>
            </a:r>
          </a:p>
          <a:p>
            <a:pPr marL="171432" indent="-171432">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97747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US" dirty="0" smtClean="0"/>
              <a:t>Before we get started, I wanted to ask a few </a:t>
            </a:r>
            <a:r>
              <a:rPr lang="en-US" b="0" dirty="0" smtClean="0"/>
              <a:t>questions. It’s ok if you </a:t>
            </a:r>
            <a:r>
              <a:rPr lang="en-US" b="0" baseline="0" dirty="0" smtClean="0"/>
              <a:t>don’t want to raise your hand, but I’m sure others in the room would like to know they are not alone.  </a:t>
            </a:r>
          </a:p>
          <a:p>
            <a:pPr marL="171432" indent="-171432">
              <a:buFont typeface="Arial" panose="020B0604020202020204" pitchFamily="34" charset="0"/>
              <a:buChar char="•"/>
            </a:pPr>
            <a:endParaRPr lang="en-US" b="0" baseline="0" dirty="0" smtClean="0"/>
          </a:p>
          <a:p>
            <a:pPr marL="171432" indent="-171432">
              <a:buFont typeface="Arial" panose="020B0604020202020204" pitchFamily="34" charset="0"/>
              <a:buChar char="•"/>
            </a:pPr>
            <a:r>
              <a:rPr lang="en-US" b="0" baseline="0" dirty="0" smtClean="0"/>
              <a:t>(Read all of the questions) </a:t>
            </a:r>
          </a:p>
          <a:p>
            <a:pPr marL="171432" indent="-171432">
              <a:buFont typeface="Arial" panose="020B0604020202020204" pitchFamily="34" charset="0"/>
              <a:buChar char="•"/>
            </a:pPr>
            <a:endParaRPr lang="en-US" b="0" baseline="0" dirty="0" smtClean="0"/>
          </a:p>
          <a:p>
            <a:pPr marL="171432" indent="-171432">
              <a:buFont typeface="Arial" panose="020B0604020202020204" pitchFamily="34" charset="0"/>
              <a:buChar char="•"/>
            </a:pPr>
            <a:r>
              <a:rPr lang="en-US" b="0" baseline="0" dirty="0" smtClean="0"/>
              <a:t>If you answered yes to any of these questions, then you are in the right place. And, you are not alone.</a:t>
            </a:r>
          </a:p>
          <a:p>
            <a:pPr marL="171432" indent="-171432">
              <a:buFont typeface="Arial" panose="020B0604020202020204" pitchFamily="34" charset="0"/>
              <a:buChar char="•"/>
            </a:pPr>
            <a:endParaRPr lang="en-US" b="0" baseline="0" dirty="0" smtClean="0"/>
          </a:p>
          <a:p>
            <a:pPr marL="171432" indent="-171432">
              <a:buFont typeface="Arial" panose="020B0604020202020204" pitchFamily="34" charset="0"/>
              <a:buChar char="•"/>
            </a:pPr>
            <a:r>
              <a:rPr lang="en-US" b="0" baseline="0" dirty="0" smtClean="0"/>
              <a:t>I’d like to ask one more question.  What brought you here today, and what are you hoping to learn? </a:t>
            </a:r>
          </a:p>
          <a:p>
            <a:r>
              <a:rPr lang="en-US" b="0" baseline="0" dirty="0" smtClean="0"/>
              <a:t>   (NOTE TO PRESENTER: If you can, please write down the reasons and the things they wish to learn and share them with coveragetocare@cms.hhs.gov afterwards.  This will help us refine our materials.)</a:t>
            </a:r>
          </a:p>
          <a:p>
            <a:pPr marL="171432" indent="-171432">
              <a:buFont typeface="Arial" panose="020B0604020202020204" pitchFamily="34" charset="0"/>
              <a:buChar char="•"/>
            </a:pPr>
            <a:endParaRPr lang="en-US" b="0" baseline="0" dirty="0" smtClean="0"/>
          </a:p>
          <a:p>
            <a:pPr marL="171432" indent="-171432">
              <a:buFont typeface="Arial" panose="020B0604020202020204" pitchFamily="34" charset="0"/>
              <a:buChar char="•"/>
            </a:pPr>
            <a:r>
              <a:rPr lang="en-US" b="0" baseline="0" dirty="0" smtClean="0"/>
              <a:t>Today we are going go over a resource you can use to help change some of those Yeses to </a:t>
            </a:r>
            <a:r>
              <a:rPr lang="en-US" b="0" baseline="0" dirty="0" err="1" smtClean="0"/>
              <a:t>Nos</a:t>
            </a:r>
            <a:r>
              <a:rPr lang="en-US" b="0" baseline="0" dirty="0" smtClean="0"/>
              <a:t>, and will cover many of the things you said you want to learn.</a:t>
            </a:r>
          </a:p>
          <a:p>
            <a:endParaRPr lang="en-US" b="0" baseline="0" dirty="0" smtClean="0"/>
          </a:p>
          <a:p>
            <a:pPr marL="171432" indent="-171432" defTabSz="932871">
              <a:buFont typeface="Arial" panose="020B0604020202020204" pitchFamily="34" charset="0"/>
              <a:buChar char="•"/>
              <a:defRPr/>
            </a:pPr>
            <a:r>
              <a:rPr lang="en-US" b="0" baseline="0" dirty="0" smtClean="0"/>
              <a:t>Throughout our discussion, I’m going to share some websites that can help you along your journey.  Don’t worry about writing them all down.  They are all listed on the handout you have, along with a few others. </a:t>
            </a:r>
          </a:p>
          <a:p>
            <a:pPr marL="171432" indent="-171432">
              <a:buFont typeface="Arial" panose="020B0604020202020204" pitchFamily="34" charset="0"/>
              <a:buChar char="•"/>
            </a:pPr>
            <a:endParaRPr lang="en-US" b="0" baseline="0" dirty="0" smtClean="0"/>
          </a:p>
          <a:p>
            <a:pPr marL="171432" indent="-171432">
              <a:buFont typeface="Arial" panose="020B0604020202020204" pitchFamily="34" charset="0"/>
              <a:buChar char="•"/>
            </a:pPr>
            <a:r>
              <a:rPr lang="en-US" b="0" baseline="0" dirty="0" smtClean="0"/>
              <a:t>By the end of the session, you should be more familiar with key insurance terms, know how to find a primary care provider, and know where to go should you have questions about your coverage. We’re going to cover a lot of information today. I don’t expect that you will be able to remember every detail, but hopefully, you will figure out where you </a:t>
            </a:r>
            <a:r>
              <a:rPr lang="en-US" b="0" baseline="0" dirty="0" smtClean="0"/>
              <a:t>are on your </a:t>
            </a:r>
            <a:r>
              <a:rPr lang="en-US" b="0" baseline="0" dirty="0" smtClean="0"/>
              <a:t>journey from coverage to care, you will take away a few pieces of information to help you and your family get the care you need, and you will refer to the Roadmap as you continue on your path to better health and wellbeing.</a:t>
            </a:r>
          </a:p>
          <a:p>
            <a:pPr marL="171432" indent="-171432">
              <a:buFont typeface="Arial" panose="020B0604020202020204" pitchFamily="34" charset="0"/>
              <a:buChar char="•"/>
            </a:pPr>
            <a:endParaRPr lang="en-US" b="0" baseline="0" dirty="0" smtClean="0"/>
          </a:p>
          <a:p>
            <a:pPr marL="171432" indent="-171432">
              <a:buFont typeface="Arial" panose="020B0604020202020204" pitchFamily="34" charset="0"/>
              <a:buChar char="•"/>
            </a:pPr>
            <a:endParaRPr lang="en-US" b="0" dirty="0" smtClean="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597734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Arial" panose="020B0604020202020204" pitchFamily="34" charset="0"/>
              <a:buChar char="•"/>
            </a:pPr>
            <a:r>
              <a:rPr lang="en-US" dirty="0" smtClean="0"/>
              <a:t>Step</a:t>
            </a:r>
            <a:r>
              <a:rPr lang="en-US" baseline="0" dirty="0" smtClean="0"/>
              <a:t> 7 is to Decide if the provider is right for you. So after your visit, think about how it went. Did you feel comfortable </a:t>
            </a:r>
            <a:r>
              <a:rPr lang="en-US" baseline="0" dirty="0" smtClean="0"/>
              <a:t>talking </a:t>
            </a:r>
            <a:r>
              <a:rPr lang="en-US" baseline="0" dirty="0" smtClean="0"/>
              <a:t>to your provider? Is this someone you could work with over time to achieve your health </a:t>
            </a:r>
            <a:r>
              <a:rPr lang="en-US" dirty="0"/>
              <a:t>and wellness goals?</a:t>
            </a:r>
          </a:p>
          <a:p>
            <a:pPr marL="174913" indent="-174913">
              <a:buFont typeface="Arial" panose="020B0604020202020204" pitchFamily="34" charset="0"/>
              <a:buChar char="•"/>
            </a:pPr>
            <a:endParaRPr lang="en-US" dirty="0"/>
          </a:p>
          <a:p>
            <a:pPr marL="174913" indent="-174913">
              <a:buFont typeface="Arial" panose="020B0604020202020204" pitchFamily="34" charset="0"/>
              <a:buChar char="•"/>
            </a:pPr>
            <a:r>
              <a:rPr lang="en-US" dirty="0"/>
              <a:t>Did you feel that you were listened to and your health needs were addressed? Did you feel you were treated fairly by your provider and the office staff?</a:t>
            </a:r>
          </a:p>
          <a:p>
            <a:pPr marL="174913" indent="-174913">
              <a:buFont typeface="Arial" panose="020B0604020202020204" pitchFamily="34" charset="0"/>
              <a:buChar char="•"/>
            </a:pPr>
            <a:endParaRPr lang="en-US" dirty="0"/>
          </a:p>
          <a:p>
            <a:pPr marL="174913" indent="-174913">
              <a:buFont typeface="Arial" panose="020B0604020202020204" pitchFamily="34" charset="0"/>
              <a:buChar char="•"/>
            </a:pPr>
            <a:r>
              <a:rPr lang="en-US" dirty="0"/>
              <a:t>If you need an interpreter, or need accessible equipment, was your provider able to accommodate you?</a:t>
            </a:r>
          </a:p>
          <a:p>
            <a:pPr marL="174913" indent="-174913">
              <a:buFont typeface="Arial" panose="020B0604020202020204" pitchFamily="34" charset="0"/>
              <a:buChar char="•"/>
            </a:pPr>
            <a:endParaRPr lang="en-US" dirty="0"/>
          </a:p>
          <a:p>
            <a:pPr marL="174913" indent="-174913">
              <a:buFont typeface="Arial" panose="020B0604020202020204" pitchFamily="34" charset="0"/>
              <a:buChar char="•"/>
            </a:pPr>
            <a:r>
              <a:rPr lang="en-US" dirty="0"/>
              <a:t>If you answer no to any of these questions, you may want to talk </a:t>
            </a:r>
            <a:r>
              <a:rPr lang="en-US" dirty="0"/>
              <a:t>to </a:t>
            </a:r>
            <a:r>
              <a:rPr lang="en-US" dirty="0"/>
              <a:t>your provider </a:t>
            </a:r>
            <a:r>
              <a:rPr lang="en-US" dirty="0"/>
              <a:t>or </a:t>
            </a:r>
            <a:r>
              <a:rPr lang="en-US" dirty="0"/>
              <a:t>office </a:t>
            </a:r>
            <a:r>
              <a:rPr lang="en-US" dirty="0"/>
              <a:t>staff about </a:t>
            </a:r>
            <a:r>
              <a:rPr lang="en-US" dirty="0"/>
              <a:t>some of your concerns, in case they can </a:t>
            </a:r>
            <a:r>
              <a:rPr lang="en-US" dirty="0"/>
              <a:t>be resolved. </a:t>
            </a:r>
            <a:r>
              <a:rPr lang="en-US" dirty="0"/>
              <a:t>If you still have concerns, it’s ok to change providers. Return to Step 4 and find another provider in your network. Check with your plan to see if they will cover a visit to a different provider, or whether you need to wait a certain amount of time before scheduling your visit.  </a:t>
            </a:r>
          </a:p>
          <a:p>
            <a:pPr lvl="0"/>
            <a:endParaRPr lang="en-US" b="1"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457585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defTabSz="914306">
              <a:buFont typeface="Arial" panose="020B0604020202020204" pitchFamily="34" charset="0"/>
              <a:buChar char="•"/>
              <a:defRPr/>
            </a:pPr>
            <a:r>
              <a:rPr lang="en-US" dirty="0" smtClean="0"/>
              <a:t>The last step</a:t>
            </a:r>
            <a:r>
              <a:rPr lang="en-US" baseline="0" dirty="0" smtClean="0"/>
              <a:t> of the Roadmap is to think about “Next Steps After Your Appointment”. </a:t>
            </a:r>
          </a:p>
          <a:p>
            <a:pPr marL="171432" indent="-171432" defTabSz="914306">
              <a:buFont typeface="Arial" panose="020B0604020202020204" pitchFamily="34" charset="0"/>
              <a:buChar char="•"/>
              <a:defRPr/>
            </a:pPr>
            <a:endParaRPr lang="en-US" baseline="0" dirty="0" smtClean="0"/>
          </a:p>
          <a:p>
            <a:pPr marL="171432" indent="-171432" defTabSz="914306">
              <a:buFont typeface="Arial" panose="020B0604020202020204" pitchFamily="34" charset="0"/>
              <a:buChar char="•"/>
              <a:defRPr/>
            </a:pPr>
            <a:r>
              <a:rPr lang="en-US" baseline="0" dirty="0" smtClean="0"/>
              <a:t>It’s a good idea to write down any instructions or tips you received before you forget them. </a:t>
            </a:r>
            <a:r>
              <a:rPr lang="en-US" dirty="0" smtClean="0"/>
              <a:t>Before you leave your provider’s office, make sure you know how to answer the following questions:</a:t>
            </a:r>
          </a:p>
          <a:p>
            <a:pPr marL="637868" lvl="1" indent="-171432">
              <a:buFont typeface="Arial" panose="020B0604020202020204" pitchFamily="34" charset="0"/>
              <a:buChar char="•"/>
            </a:pPr>
            <a:r>
              <a:rPr lang="en-US" i="1" dirty="0">
                <a:solidFill>
                  <a:prstClr val="black"/>
                </a:solidFill>
              </a:rPr>
              <a:t>Do you need additional tests? </a:t>
            </a:r>
          </a:p>
          <a:p>
            <a:pPr marL="637868" lvl="1" indent="-171432">
              <a:buFont typeface="Arial" panose="020B0604020202020204" pitchFamily="34" charset="0"/>
              <a:buChar char="•"/>
            </a:pPr>
            <a:r>
              <a:rPr lang="en-US" i="1" dirty="0">
                <a:solidFill>
                  <a:prstClr val="black"/>
                </a:solidFill>
              </a:rPr>
              <a:t>Do you need to fill a prescription?</a:t>
            </a:r>
          </a:p>
          <a:p>
            <a:pPr marL="637868" lvl="1" indent="-171432">
              <a:buFont typeface="Arial" panose="020B0604020202020204" pitchFamily="34" charset="0"/>
              <a:buChar char="•"/>
            </a:pPr>
            <a:r>
              <a:rPr lang="en-US" i="1" dirty="0">
                <a:solidFill>
                  <a:prstClr val="black"/>
                </a:solidFill>
              </a:rPr>
              <a:t>What to do now to keep yourself healthy?</a:t>
            </a:r>
          </a:p>
          <a:p>
            <a:pPr marL="641349" lvl="1" indent="-174913">
              <a:buFont typeface="Arial" panose="020B0604020202020204" pitchFamily="34" charset="0"/>
              <a:buChar char="•"/>
            </a:pPr>
            <a:r>
              <a:rPr lang="en-US" i="1" dirty="0">
                <a:solidFill>
                  <a:prstClr val="black"/>
                </a:solidFill>
              </a:rPr>
              <a:t>What number do you call if you have a question when you get home? </a:t>
            </a:r>
          </a:p>
          <a:p>
            <a:pPr marL="641349" lvl="1" indent="-174913">
              <a:buFont typeface="Arial" panose="020B0604020202020204" pitchFamily="34" charset="0"/>
              <a:buChar char="•"/>
            </a:pPr>
            <a:r>
              <a:rPr lang="en-US" i="1" dirty="0">
                <a:solidFill>
                  <a:prstClr val="black"/>
                </a:solidFill>
              </a:rPr>
              <a:t>When should you see your provider again?</a:t>
            </a:r>
          </a:p>
          <a:p>
            <a:pPr marL="171432" indent="-171432" defTabSz="914306">
              <a:buFont typeface="Arial" panose="020B0604020202020204" pitchFamily="34" charset="0"/>
              <a:buChar char="•"/>
              <a:defRPr/>
            </a:pPr>
            <a:endParaRPr lang="en-US" baseline="0" dirty="0" smtClean="0"/>
          </a:p>
          <a:p>
            <a:pPr marL="171432" indent="-171432" defTabSz="914306">
              <a:buFont typeface="Arial" panose="020B0604020202020204" pitchFamily="34" charset="0"/>
              <a:buChar char="•"/>
              <a:defRPr/>
            </a:pPr>
            <a:r>
              <a:rPr lang="en-US" baseline="0" dirty="0" smtClean="0"/>
              <a:t>You may receive a bill, statement, or other document after you visit. It’s important to read this and make sure your service was covered and check whether anything is owed. </a:t>
            </a:r>
          </a:p>
          <a:p>
            <a:pPr marL="171432" indent="-171432" defTabSz="914306">
              <a:buFont typeface="Arial" panose="020B0604020202020204" pitchFamily="34" charset="0"/>
              <a:buChar char="•"/>
              <a:defRPr/>
            </a:pPr>
            <a:endParaRPr lang="en-US" baseline="0" dirty="0" smtClean="0"/>
          </a:p>
          <a:p>
            <a:pPr marL="171432" indent="-171432" defTabSz="914306">
              <a:buFont typeface="Arial" panose="020B0604020202020204" pitchFamily="34" charset="0"/>
              <a:buChar char="•"/>
              <a:defRPr/>
            </a:pPr>
            <a:r>
              <a:rPr lang="en-US" dirty="0" smtClean="0"/>
              <a:t>Plans</a:t>
            </a:r>
            <a:r>
              <a:rPr lang="en-US" baseline="0" dirty="0" smtClean="0"/>
              <a:t> can change and so can your health care needs.  Review your coverage options during each open enrollment period to make sure they one you selected still meets your needs. </a:t>
            </a:r>
          </a:p>
          <a:p>
            <a:pPr marL="171432" indent="-171432" defTabSz="914306">
              <a:buFont typeface="Arial" panose="020B0604020202020204" pitchFamily="34" charset="0"/>
              <a:buChar char="•"/>
              <a:defRPr/>
            </a:pPr>
            <a:endParaRPr lang="en-US" baseline="0" dirty="0" smtClean="0"/>
          </a:p>
          <a:p>
            <a:pPr marL="171432" indent="-171432" defTabSz="914306">
              <a:buFont typeface="Arial" panose="020B0604020202020204" pitchFamily="34" charset="0"/>
              <a:buChar char="•"/>
              <a:defRPr/>
            </a:pPr>
            <a:r>
              <a:rPr lang="en-US" baseline="0" dirty="0" smtClean="0"/>
              <a:t>Remember that if you move, get married, have a baby, or lose your previous coverage, you may be eligible for a special enrollment period, and if you qualify for Medicaid, you can enroll at any time.</a:t>
            </a:r>
            <a:endParaRPr lang="en-US" dirty="0" smtClean="0"/>
          </a:p>
          <a:p>
            <a:pPr marL="171432" indent="-17143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001338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US" dirty="0" smtClean="0"/>
              <a:t>One document you may be sent after a visit is</a:t>
            </a:r>
            <a:r>
              <a:rPr lang="en-US" baseline="0" dirty="0" smtClean="0"/>
              <a:t> an E</a:t>
            </a:r>
            <a:r>
              <a:rPr lang="en-US" dirty="0" smtClean="0"/>
              <a:t>xplanation </a:t>
            </a:r>
            <a:r>
              <a:rPr lang="en-US" dirty="0"/>
              <a:t>of Benefits, like the one shown </a:t>
            </a:r>
            <a:r>
              <a:rPr lang="en-US" dirty="0" smtClean="0"/>
              <a:t>here. You can find this image in Step 8 of your Roadmap booklet. But you may also obtain it as a one page handout as well.</a:t>
            </a:r>
          </a:p>
          <a:p>
            <a:pPr marL="171432" indent="-171432">
              <a:buFont typeface="Arial" panose="020B0604020202020204" pitchFamily="34" charset="0"/>
              <a:buChar char="•"/>
            </a:pPr>
            <a:endParaRPr lang="en-US" dirty="0" smtClean="0"/>
          </a:p>
          <a:p>
            <a:pPr marL="171432" indent="-171432">
              <a:buFont typeface="Arial" panose="020B0604020202020204" pitchFamily="34" charset="0"/>
              <a:buChar char="•"/>
            </a:pPr>
            <a:r>
              <a:rPr lang="en-US" dirty="0" smtClean="0"/>
              <a:t>This paper describes the services you</a:t>
            </a:r>
            <a:r>
              <a:rPr lang="en-US" baseline="0" dirty="0" smtClean="0"/>
              <a:t> received, what your provider charged, what your health plan paid, and what you owe. It is not a bill. You may not owe anything additional after the co-pay. However, you could be billed later on, so continue to read notices just in case. If you have </a:t>
            </a:r>
            <a:r>
              <a:rPr lang="en-US" dirty="0" smtClean="0"/>
              <a:t>Medicaid or CHIP you </a:t>
            </a:r>
            <a:r>
              <a:rPr lang="en-US" dirty="0"/>
              <a:t>may not receive </a:t>
            </a:r>
            <a:r>
              <a:rPr lang="en-US" dirty="0" smtClean="0"/>
              <a:t>an </a:t>
            </a:r>
            <a:r>
              <a:rPr lang="en-US" dirty="0"/>
              <a:t>explanation of </a:t>
            </a:r>
            <a:r>
              <a:rPr lang="en-US" dirty="0" smtClean="0"/>
              <a:t>benefits.</a:t>
            </a:r>
            <a:endParaRPr lang="en-US" dirty="0"/>
          </a:p>
          <a:p>
            <a:pPr marL="171432" indent="-171432">
              <a:buFont typeface="Arial" panose="020B0604020202020204" pitchFamily="34" charset="0"/>
              <a:buChar char="•"/>
            </a:pPr>
            <a:endParaRPr lang="en-US" dirty="0"/>
          </a:p>
          <a:p>
            <a:pPr marL="171432" indent="-171432">
              <a:buFont typeface="Arial" panose="020B0604020202020204" pitchFamily="34" charset="0"/>
              <a:buChar char="•"/>
            </a:pPr>
            <a:r>
              <a:rPr lang="en-US" dirty="0" smtClean="0"/>
              <a:t>If you</a:t>
            </a:r>
            <a:r>
              <a:rPr lang="en-US" baseline="0" dirty="0" smtClean="0"/>
              <a:t> have any questions about the services or the charges, contact your insurance plan.</a:t>
            </a:r>
          </a:p>
          <a:p>
            <a:pPr marL="171432" indent="-171432">
              <a:buFont typeface="Arial" panose="020B0604020202020204" pitchFamily="34" charset="0"/>
              <a:buChar char="•"/>
            </a:pPr>
            <a:endParaRPr lang="en-US" baseline="0" dirty="0" smtClean="0"/>
          </a:p>
          <a:p>
            <a:pPr marL="171432" indent="-171432" defTabSz="932871">
              <a:buFont typeface="Arial" panose="020B0604020202020204" pitchFamily="34" charset="0"/>
              <a:buChar char="•"/>
              <a:defRPr/>
            </a:pPr>
            <a:r>
              <a:rPr lang="en-US" dirty="0" smtClean="0"/>
              <a:t>If your care was denied or you disagree with a policy or payment decision their coverage plan made, you can appeal or file a grievance to try and change the decision. Contact your plan if you have questions about appeals or grievance claims.</a:t>
            </a:r>
          </a:p>
          <a:p>
            <a:pPr marL="171432" indent="-171432">
              <a:buFont typeface="Arial" panose="020B0604020202020204" pitchFamily="34" charset="0"/>
              <a:buChar char="•"/>
            </a:pPr>
            <a:endParaRPr lang="en-US" baseline="0" dirty="0" smtClean="0"/>
          </a:p>
          <a:p>
            <a:pPr marL="171432" indent="-171432">
              <a:buFont typeface="Arial" panose="020B0604020202020204" pitchFamily="34" charset="0"/>
              <a:buChar char="•"/>
            </a:pPr>
            <a:r>
              <a:rPr lang="en-US" dirty="0" smtClean="0"/>
              <a:t>Remember after your</a:t>
            </a:r>
            <a:r>
              <a:rPr lang="en-US" baseline="0" dirty="0" smtClean="0"/>
              <a:t> visit that you </a:t>
            </a:r>
            <a:r>
              <a:rPr lang="en-US" dirty="0" smtClean="0"/>
              <a:t>must </a:t>
            </a:r>
            <a:r>
              <a:rPr lang="en-US" dirty="0"/>
              <a:t>continue to pay </a:t>
            </a:r>
            <a:r>
              <a:rPr lang="en-US" dirty="0" smtClean="0"/>
              <a:t>premiums </a:t>
            </a:r>
            <a:r>
              <a:rPr lang="en-US" dirty="0"/>
              <a:t>and bills – to </a:t>
            </a:r>
            <a:r>
              <a:rPr lang="en-US" dirty="0" smtClean="0"/>
              <a:t>providers </a:t>
            </a:r>
            <a:r>
              <a:rPr lang="en-US" dirty="0"/>
              <a:t>and </a:t>
            </a:r>
            <a:r>
              <a:rPr lang="en-US" dirty="0" smtClean="0"/>
              <a:t>the plan </a:t>
            </a:r>
            <a:r>
              <a:rPr lang="en-US" dirty="0"/>
              <a:t>– to ensure </a:t>
            </a:r>
            <a:r>
              <a:rPr lang="en-US" dirty="0" smtClean="0"/>
              <a:t>you stay </a:t>
            </a:r>
            <a:r>
              <a:rPr lang="en-US" dirty="0"/>
              <a:t>covered continuously. </a:t>
            </a:r>
          </a:p>
          <a:p>
            <a:endParaRPr lang="en-US" dirty="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67331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defTabSz="932871">
              <a:buFont typeface="Arial" panose="020B0604020202020204" pitchFamily="34" charset="0"/>
              <a:buChar char="•"/>
              <a:defRPr/>
            </a:pPr>
            <a:r>
              <a:rPr lang="en-US" dirty="0"/>
              <a:t>Coverage will affect your income taxes when you file federal income tax returns. </a:t>
            </a:r>
          </a:p>
          <a:p>
            <a:pPr marL="174913" indent="-174913" defTabSz="932871">
              <a:buFont typeface="Arial" panose="020B0604020202020204" pitchFamily="34" charset="0"/>
              <a:buChar char="•"/>
              <a:defRPr/>
            </a:pPr>
            <a:endParaRPr lang="en-US" dirty="0"/>
          </a:p>
          <a:p>
            <a:pPr marL="174913" indent="-174913" defTabSz="932871">
              <a:buFont typeface="Arial" panose="020B0604020202020204" pitchFamily="34" charset="0"/>
              <a:buChar char="•"/>
              <a:defRPr/>
            </a:pPr>
            <a:r>
              <a:rPr lang="en-US" dirty="0"/>
              <a:t>Advance payments of the premium tax credit can lower monthly premium costs. You can apply the credit when coverage starts and pay less per month, or claim the credit when filing taxes. However, you must file federal taxes to get this subsidy. When you file your annual federal income tax return, the amount of premium tax credit received during the year will be reconciled with your eligibility for the premium tax credit based on actual household income for the year. If you received too much premium tax credit, you may have to repay the excess amount.</a:t>
            </a:r>
          </a:p>
          <a:p>
            <a:pPr marL="174913" indent="-174913">
              <a:buFont typeface="Arial" panose="020B0604020202020204" pitchFamily="34" charset="0"/>
              <a:buChar char="•"/>
            </a:pPr>
            <a:endParaRPr lang="en-US" dirty="0" smtClean="0"/>
          </a:p>
          <a:p>
            <a:pPr marL="291522" indent="-291522" defTabSz="932871">
              <a:buFont typeface="Arial" panose="020B0604020202020204" pitchFamily="34" charset="0"/>
              <a:buChar char="•"/>
              <a:defRPr/>
            </a:pPr>
            <a:r>
              <a:rPr lang="en-US" sz="1400" b="1" dirty="0"/>
              <a:t>Cost-sharing reductions </a:t>
            </a:r>
            <a:r>
              <a:rPr lang="en-US" sz="1400" dirty="0"/>
              <a:t>reduces the consumer’s out-of-pocket costs when they use health care services, and it applies to their deductibles, copayments and coinsurance. </a:t>
            </a:r>
          </a:p>
          <a:p>
            <a:pPr marL="291522" indent="-291522" defTabSz="932871">
              <a:buFont typeface="Arial" panose="020B0604020202020204" pitchFamily="34" charset="0"/>
              <a:buChar char="•"/>
              <a:defRPr/>
            </a:pPr>
            <a:endParaRPr lang="en-US" sz="1400" dirty="0"/>
          </a:p>
          <a:p>
            <a:pPr marL="291522" indent="-291522">
              <a:buFont typeface="Arial" panose="020B0604020202020204" pitchFamily="34" charset="0"/>
              <a:buChar char="•"/>
            </a:pPr>
            <a:r>
              <a:rPr lang="en-US" sz="1400" dirty="0"/>
              <a:t>It is available to some consumers who enroll in Marketplace plans and have household income is between 100% - 250% of the Federal Poverty Level and who don’t qualify for Medicaid, if they enroll in a Silver plan. (ADD THE CURRENT YEAR DOLLARS).</a:t>
            </a:r>
            <a:endParaRPr lang="en-US" dirty="0"/>
          </a:p>
        </p:txBody>
      </p:sp>
      <p:sp>
        <p:nvSpPr>
          <p:cNvPr id="4" name="Slide Number Placeholder 3"/>
          <p:cNvSpPr>
            <a:spLocks noGrp="1"/>
          </p:cNvSpPr>
          <p:nvPr>
            <p:ph type="sldNum" sz="quarter" idx="10"/>
          </p:nvPr>
        </p:nvSpPr>
        <p:spPr/>
        <p:txBody>
          <a:bodyPr/>
          <a:lstStyle/>
          <a:p>
            <a:fld id="{54468019-DD01-4A89-9063-1C7D2744684F}" type="slidenum">
              <a:rPr lang="en-US" smtClean="0"/>
              <a:t>23</a:t>
            </a:fld>
            <a:endParaRPr lang="en-US"/>
          </a:p>
        </p:txBody>
      </p:sp>
    </p:spTree>
    <p:extLst>
      <p:ext uri="{BB962C8B-B14F-4D97-AF65-F5344CB8AC3E}">
        <p14:creationId xmlns:p14="http://schemas.microsoft.com/office/powerpoint/2010/main" val="1976353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defTabSz="932871">
              <a:buFont typeface="Arial" panose="020B0604020202020204" pitchFamily="34" charset="0"/>
              <a:buChar char="•"/>
              <a:defRPr/>
            </a:pPr>
            <a:r>
              <a:rPr lang="en-US" b="0" dirty="0" smtClean="0"/>
              <a:t>Health insurance now has</a:t>
            </a:r>
            <a:r>
              <a:rPr lang="en-US" b="0" baseline="0" dirty="0" smtClean="0"/>
              <a:t> a role with taxes. The good news is this may help a lot of people receive assistance in paying their premium and other bills. But there are a few terms to know. </a:t>
            </a:r>
            <a:endParaRPr lang="en-US" b="0" dirty="0" smtClean="0"/>
          </a:p>
          <a:p>
            <a:pPr marL="174913" indent="-174913" defTabSz="932871">
              <a:buFont typeface="Arial" panose="020B0604020202020204" pitchFamily="34" charset="0"/>
              <a:buChar char="•"/>
              <a:defRPr/>
            </a:pPr>
            <a:endParaRPr lang="en-US" b="1" dirty="0" smtClean="0"/>
          </a:p>
          <a:p>
            <a:pPr marL="174913" indent="-174913" defTabSz="932871">
              <a:buFont typeface="Arial" panose="020B0604020202020204" pitchFamily="34" charset="0"/>
              <a:buChar char="•"/>
              <a:defRPr/>
            </a:pPr>
            <a:r>
              <a:rPr lang="en-US" b="0" dirty="0" smtClean="0"/>
              <a:t>First is the </a:t>
            </a:r>
            <a:r>
              <a:rPr lang="en-US" b="1" dirty="0" smtClean="0"/>
              <a:t>Individual Shared Responsibility:  </a:t>
            </a:r>
            <a:r>
              <a:rPr lang="en-US" dirty="0" smtClean="0"/>
              <a:t>Starting in 2014, the individual shared responsibility provision requires each individual to maintain health coverage (known as minimum essential coverage), qualify for an exemption from the requirement, or make a shared responsibility payment when filing a federal income tax return.  During tax season, most tax filers will just need to check a box on their tax return to indicate that they had coverage all year. These people met the Minimum Essential Coverage requirement, which means that they had the health coverage necessary to meet the Affordable Care Act’s requirement. These individuals and families will not receive any new forms in the mail and they will not be required to fill out new forms when they file their 2014 income tax returns. </a:t>
            </a:r>
          </a:p>
          <a:p>
            <a:pPr marL="174913" indent="-174913">
              <a:buFont typeface="Arial" panose="020B0604020202020204" pitchFamily="34" charset="0"/>
              <a:buChar char="•"/>
            </a:pPr>
            <a:endParaRPr lang="en-US" dirty="0" smtClean="0"/>
          </a:p>
          <a:p>
            <a:pPr marL="174913" indent="-174913" defTabSz="932871">
              <a:buFont typeface="Arial" panose="020B0604020202020204" pitchFamily="34" charset="0"/>
              <a:buChar char="•"/>
              <a:defRPr/>
            </a:pPr>
            <a:r>
              <a:rPr lang="en-US" b="1" dirty="0" smtClean="0"/>
              <a:t>1095: </a:t>
            </a:r>
            <a:r>
              <a:rPr lang="en-US" dirty="0" smtClean="0"/>
              <a:t> If you enrolled in a health plan through the Marketplace, you’ll receive Form 1095-A in the mail from the Marketplace by early February each year. You can also download it from your Marketplace account. Keep this form with your other important tax information, like your W-2 and other tax records, to use when you file. You won’t get this form if you have health coverage through Medicaid, Medicare, or the Children’s Health Insurance Program (CHIP).</a:t>
            </a:r>
            <a:endParaRPr lang="en-US" b="1" dirty="0" smtClean="0"/>
          </a:p>
          <a:p>
            <a:endParaRPr lang="en-US" dirty="0"/>
          </a:p>
        </p:txBody>
      </p:sp>
      <p:sp>
        <p:nvSpPr>
          <p:cNvPr id="4" name="Slide Number Placeholder 3"/>
          <p:cNvSpPr>
            <a:spLocks noGrp="1"/>
          </p:cNvSpPr>
          <p:nvPr>
            <p:ph type="sldNum" sz="quarter" idx="10"/>
          </p:nvPr>
        </p:nvSpPr>
        <p:spPr/>
        <p:txBody>
          <a:bodyPr/>
          <a:lstStyle/>
          <a:p>
            <a:fld id="{54468019-DD01-4A89-9063-1C7D2744684F}" type="slidenum">
              <a:rPr lang="en-US" smtClean="0"/>
              <a:t>24</a:t>
            </a:fld>
            <a:endParaRPr lang="en-US"/>
          </a:p>
        </p:txBody>
      </p:sp>
    </p:spTree>
    <p:extLst>
      <p:ext uri="{BB962C8B-B14F-4D97-AF65-F5344CB8AC3E}">
        <p14:creationId xmlns:p14="http://schemas.microsoft.com/office/powerpoint/2010/main" val="254172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Arial" panose="020B0604020202020204" pitchFamily="34" charset="0"/>
              <a:buChar char="•"/>
            </a:pPr>
            <a:r>
              <a:rPr lang="en-US" dirty="0" smtClean="0"/>
              <a:t>Aside</a:t>
            </a:r>
            <a:r>
              <a:rPr lang="en-US" baseline="0" dirty="0" smtClean="0"/>
              <a:t> from information on the 8 steps we just covered, the Roadmap includes some additional information.</a:t>
            </a:r>
          </a:p>
          <a:p>
            <a:pPr marL="174913" indent="-174913">
              <a:buFont typeface="Arial" panose="020B0604020202020204" pitchFamily="34" charset="0"/>
              <a:buChar char="•"/>
            </a:pPr>
            <a:endParaRPr lang="en-US" baseline="0" dirty="0" smtClean="0"/>
          </a:p>
          <a:p>
            <a:pPr marL="174913" indent="-174913">
              <a:buFont typeface="Arial" panose="020B0604020202020204" pitchFamily="34" charset="0"/>
              <a:buChar char="•"/>
            </a:pPr>
            <a:r>
              <a:rPr lang="en-US" baseline="0" dirty="0" smtClean="0"/>
              <a:t>There is a glossary of health coverage terms to help define copays, premiums, deductibles, formulary, out-of-network, and more. </a:t>
            </a:r>
          </a:p>
          <a:p>
            <a:pPr marL="174913" indent="-174913">
              <a:buFont typeface="Arial" panose="020B0604020202020204" pitchFamily="34" charset="0"/>
              <a:buChar char="•"/>
            </a:pPr>
            <a:endParaRPr lang="en-US" baseline="0" dirty="0" smtClean="0"/>
          </a:p>
          <a:p>
            <a:pPr marL="174913" indent="-174913">
              <a:buFont typeface="Arial" panose="020B0604020202020204" pitchFamily="34" charset="0"/>
              <a:buChar char="•"/>
            </a:pPr>
            <a:r>
              <a:rPr lang="en-US" baseline="0" dirty="0" smtClean="0"/>
              <a:t>You can also keep track of your health with the tracking checklist. There’s a spot to record your blood pressure, weight, and what screenings you’ve had.</a:t>
            </a:r>
          </a:p>
          <a:p>
            <a:pPr marL="174913" indent="-174913">
              <a:buFont typeface="Arial" panose="020B0604020202020204" pitchFamily="34" charset="0"/>
              <a:buChar char="•"/>
            </a:pPr>
            <a:endParaRPr lang="en-US" baseline="0" dirty="0" smtClean="0"/>
          </a:p>
          <a:p>
            <a:pPr marL="174913" indent="-174913">
              <a:buFont typeface="Arial" panose="020B0604020202020204" pitchFamily="34" charset="0"/>
              <a:buChar char="•"/>
            </a:pPr>
            <a:r>
              <a:rPr lang="en-US" baseline="0" dirty="0" smtClean="0"/>
              <a:t>Finally, there is room to write down important information like your provider’s name and phone number, or the phone number and website for your insurance plan. Since we covered a lot of information, today you may wish to review the Roadmap and keep it available to reference as you need navigate the health care system.</a:t>
            </a:r>
            <a:endParaRPr lang="en-US" dirty="0"/>
          </a:p>
        </p:txBody>
      </p:sp>
      <p:sp>
        <p:nvSpPr>
          <p:cNvPr id="4" name="Slide Number Placeholder 3"/>
          <p:cNvSpPr>
            <a:spLocks noGrp="1"/>
          </p:cNvSpPr>
          <p:nvPr>
            <p:ph type="sldNum" sz="quarter" idx="10"/>
          </p:nvPr>
        </p:nvSpPr>
        <p:spPr/>
        <p:txBody>
          <a:bodyPr/>
          <a:lstStyle/>
          <a:p>
            <a:fld id="{54468019-DD01-4A89-9063-1C7D2744684F}" type="slidenum">
              <a:rPr lang="en-US" smtClean="0"/>
              <a:t>25</a:t>
            </a:fld>
            <a:endParaRPr lang="en-US"/>
          </a:p>
        </p:txBody>
      </p:sp>
    </p:spTree>
    <p:extLst>
      <p:ext uri="{BB962C8B-B14F-4D97-AF65-F5344CB8AC3E}">
        <p14:creationId xmlns:p14="http://schemas.microsoft.com/office/powerpoint/2010/main" val="1059675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defTabSz="932871">
              <a:buFont typeface="Arial" panose="020B0604020202020204" pitchFamily="34" charset="0"/>
              <a:buChar char="•"/>
              <a:defRPr/>
            </a:pPr>
            <a:r>
              <a:rPr lang="en-US" i="0" dirty="0" smtClean="0"/>
              <a:t>Here is  how to reach From Coverage</a:t>
            </a:r>
            <a:r>
              <a:rPr lang="en-US" i="0" baseline="0" dirty="0" smtClean="0"/>
              <a:t> to Care, by using their email coveragetocare@cms.hhs.gov (repeat).</a:t>
            </a:r>
          </a:p>
          <a:p>
            <a:pPr marL="174913" indent="-174913" defTabSz="932871">
              <a:buFont typeface="Arial" panose="020B0604020202020204" pitchFamily="34" charset="0"/>
              <a:buChar char="•"/>
              <a:defRPr/>
            </a:pPr>
            <a:endParaRPr lang="en-US" i="0" baseline="0" dirty="0" smtClean="0"/>
          </a:p>
          <a:p>
            <a:pPr marL="174913" indent="-174913" defTabSz="932871">
              <a:buFont typeface="Arial" panose="020B0604020202020204" pitchFamily="34" charset="0"/>
              <a:buChar char="•"/>
              <a:defRPr/>
            </a:pPr>
            <a:r>
              <a:rPr lang="en-US" i="0" baseline="0" dirty="0" smtClean="0"/>
              <a:t>You can also download or order the Roadmap that we discussed as well as a number of other products on the Coverage to Care website, marketplace.cms.hhs.gov/c2c (repeat).</a:t>
            </a:r>
          </a:p>
          <a:p>
            <a:pPr marL="174913" indent="-174913" defTabSz="932871">
              <a:buFont typeface="Arial" panose="020B0604020202020204" pitchFamily="34" charset="0"/>
              <a:buChar char="•"/>
              <a:defRPr/>
            </a:pPr>
            <a:endParaRPr lang="en-US" i="0" baseline="0" dirty="0" smtClean="0"/>
          </a:p>
          <a:p>
            <a:pPr marL="174913" indent="-174913" defTabSz="932871">
              <a:buFont typeface="Arial" panose="020B0604020202020204" pitchFamily="34" charset="0"/>
              <a:buChar char="•"/>
              <a:defRPr/>
            </a:pPr>
            <a:r>
              <a:rPr lang="en-US" i="0" baseline="0" dirty="0" smtClean="0"/>
              <a:t>Remember, we’re here to help you, too. You can contact us by ….</a:t>
            </a:r>
            <a:r>
              <a:rPr lang="en-US" i="1" dirty="0" smtClean="0"/>
              <a:t> (Add your or your organization’s contact information.)</a:t>
            </a:r>
          </a:p>
          <a:p>
            <a:endParaRPr lang="en-US" i="0" dirty="0"/>
          </a:p>
        </p:txBody>
      </p:sp>
      <p:sp>
        <p:nvSpPr>
          <p:cNvPr id="4" name="Slide Number Placeholder 3"/>
          <p:cNvSpPr>
            <a:spLocks noGrp="1"/>
          </p:cNvSpPr>
          <p:nvPr>
            <p:ph type="sldNum" sz="quarter" idx="10"/>
          </p:nvPr>
        </p:nvSpPr>
        <p:spPr/>
        <p:txBody>
          <a:bodyPr/>
          <a:lstStyle/>
          <a:p>
            <a:fld id="{54468019-DD01-4A89-9063-1C7D2744684F}" type="slidenum">
              <a:rPr lang="en-US" smtClean="0"/>
              <a:t>26</a:t>
            </a:fld>
            <a:endParaRPr lang="en-US"/>
          </a:p>
        </p:txBody>
      </p:sp>
    </p:spTree>
    <p:extLst>
      <p:ext uri="{BB962C8B-B14F-4D97-AF65-F5344CB8AC3E}">
        <p14:creationId xmlns:p14="http://schemas.microsoft.com/office/powerpoint/2010/main" val="4244585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15" indent="-171415" defTabSz="932871">
              <a:buFont typeface="Arial" panose="020B0604020202020204" pitchFamily="34" charset="0"/>
              <a:buChar char="•"/>
              <a:defRPr/>
            </a:pPr>
            <a:r>
              <a:rPr lang="en-US" dirty="0" smtClean="0"/>
              <a:t>Millions</a:t>
            </a:r>
            <a:r>
              <a:rPr lang="en-US" baseline="0" dirty="0" smtClean="0"/>
              <a:t> of people like you have obtained coverage from the Marketplace, Medicaid, their employer, or Medicare.  Some, for the first time.  For many, they are unsure of what they signed up for, unsure how to use it to get the care they need, and unsure where to go for answers.</a:t>
            </a:r>
          </a:p>
          <a:p>
            <a:pPr marL="171415" indent="-171415" defTabSz="932871">
              <a:buFont typeface="Arial" panose="020B0604020202020204" pitchFamily="34" charset="0"/>
              <a:buChar char="•"/>
              <a:defRPr/>
            </a:pPr>
            <a:endParaRPr lang="en-US" baseline="0" dirty="0" smtClean="0"/>
          </a:p>
          <a:p>
            <a:pPr marL="171415" indent="-171415" defTabSz="932871">
              <a:buFont typeface="Arial" panose="020B0604020202020204" pitchFamily="34" charset="0"/>
              <a:buChar char="•"/>
              <a:defRPr/>
            </a:pPr>
            <a:r>
              <a:rPr lang="en-US" dirty="0" smtClean="0"/>
              <a:t>From Coverage to Care is an ongoing initiative started by the Centers for Medicare &amp; Medicaid</a:t>
            </a:r>
            <a:r>
              <a:rPr lang="en-US" baseline="0" dirty="0" smtClean="0"/>
              <a:t> Services (CMS). It was </a:t>
            </a:r>
            <a:r>
              <a:rPr lang="en-US" dirty="0" smtClean="0"/>
              <a:t>designed to help individuals understand their health coverage and connect with the primary care and preventive services that are right for them so they can live long, healthy lives.  </a:t>
            </a:r>
          </a:p>
          <a:p>
            <a:pPr marL="171415" indent="-171415">
              <a:buFont typeface="Arial" panose="020B0604020202020204" pitchFamily="34" charset="0"/>
              <a:buChar char="•"/>
            </a:pPr>
            <a:endParaRPr lang="en-US" dirty="0" smtClean="0"/>
          </a:p>
          <a:p>
            <a:pPr marL="171415" indent="-171415">
              <a:buFont typeface="Arial" panose="020B0604020202020204" pitchFamily="34" charset="0"/>
              <a:buChar char="•"/>
            </a:pPr>
            <a:r>
              <a:rPr lang="en-US" dirty="0" smtClean="0"/>
              <a:t>A number of resources</a:t>
            </a:r>
            <a:r>
              <a:rPr lang="en-US" baseline="0" dirty="0" smtClean="0"/>
              <a:t> have been created through C2C, the main one being t</a:t>
            </a:r>
            <a:r>
              <a:rPr lang="en-US" dirty="0" smtClean="0"/>
              <a:t>he Roadmap</a:t>
            </a:r>
            <a:r>
              <a:rPr lang="en-US" baseline="0" dirty="0" smtClean="0"/>
              <a:t> to Better Care and a Healthier You, which we will focus on today.  You can order copies for free in seven languages other than English, and view other resources such as videos by visiting marketplace.cms.gov/c2c.  These are available online but also in print copy.</a:t>
            </a:r>
          </a:p>
          <a:p>
            <a:pPr marL="171415" indent="-171415">
              <a:buFont typeface="Arial" panose="020B0604020202020204" pitchFamily="34" charset="0"/>
              <a:buChar char="•"/>
            </a:pPr>
            <a:endParaRPr lang="en-US" baseline="0" dirty="0" smtClean="0"/>
          </a:p>
          <a:p>
            <a:r>
              <a:rPr lang="en-US" baseline="0" dirty="0" smtClean="0"/>
              <a:t>NOTE:  (Other languages = Spanish, Chinese, Arabic, Haitian Creole, Korean, Russian, and Vietnamese.  These languages represent the most frequently requested languages to the Marketplace Call Center, and the languages with the highest percentage of speakers with limited English proficiency among the top languages spoken at home other than English across the country.)</a:t>
            </a:r>
            <a:endParaRPr lang="en-US" dirty="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621303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Arial" panose="020B0604020202020204" pitchFamily="34" charset="0"/>
              <a:buChar char="•"/>
            </a:pPr>
            <a:r>
              <a:rPr lang="en-US" dirty="0" smtClean="0"/>
              <a:t>Before we</a:t>
            </a:r>
            <a:r>
              <a:rPr lang="en-US" baseline="0" dirty="0" smtClean="0"/>
              <a:t> start going through the Roadmap, let’s talk about what you should do if you just signed up for coverage.</a:t>
            </a:r>
          </a:p>
          <a:p>
            <a:pPr marL="174913" indent="-174913">
              <a:buFont typeface="Arial" panose="020B0604020202020204" pitchFamily="34" charset="0"/>
              <a:buChar char="•"/>
            </a:pPr>
            <a:endParaRPr lang="en-US" baseline="0" dirty="0" smtClean="0"/>
          </a:p>
          <a:p>
            <a:pPr marL="174913" indent="-174913">
              <a:buFont typeface="Arial" panose="020B0604020202020204" pitchFamily="34" charset="0"/>
              <a:buChar char="•"/>
            </a:pPr>
            <a:r>
              <a:rPr lang="en-US" baseline="0" dirty="0" smtClean="0"/>
              <a:t>If you have not received your insurance card or are unsure if your enrollment in a health plan is complete, you may want to confirm your coverage. You can do this by logging on to your profile at healthcare.gov (or state website) or by calling the Marketplace at 1-800-318-2596 (or state number).</a:t>
            </a:r>
          </a:p>
          <a:p>
            <a:pPr marL="174913" indent="-174913">
              <a:buFont typeface="Arial" panose="020B0604020202020204" pitchFamily="34" charset="0"/>
              <a:buChar char="•"/>
            </a:pPr>
            <a:endParaRPr lang="en-US" baseline="0" dirty="0" smtClean="0"/>
          </a:p>
          <a:p>
            <a:pPr marL="174913" indent="-174913">
              <a:buFont typeface="Arial" panose="020B0604020202020204" pitchFamily="34" charset="0"/>
              <a:buChar char="•"/>
            </a:pPr>
            <a:r>
              <a:rPr lang="en-US" baseline="0" dirty="0" smtClean="0"/>
              <a:t>Once enrolled, you want to make sure to pay your premium. The premium is due each month. If you don’t pay it, you could lose your coverage. So set a reminder to make sure you pay. If you have Medicaid, you will not have to worry about a premium.</a:t>
            </a:r>
          </a:p>
          <a:p>
            <a:endParaRPr lang="en-US" baseline="0" dirty="0" smtClean="0"/>
          </a:p>
          <a:p>
            <a:pPr marL="174913" indent="-174913">
              <a:buFont typeface="Arial" panose="020B0604020202020204" pitchFamily="34" charset="0"/>
              <a:buChar char="•"/>
            </a:pPr>
            <a:r>
              <a:rPr lang="en-US" baseline="0" dirty="0" smtClean="0"/>
              <a:t>In addition to your insurance card, your plan may have mailed you, or posted online, a booklet of information about your benefits. Look through this and see what they offer, what your payments would be, and see what other resources they may suggest.</a:t>
            </a:r>
          </a:p>
          <a:p>
            <a:pPr marL="174913" indent="-174913">
              <a:buFont typeface="Arial" panose="020B0604020202020204" pitchFamily="34" charset="0"/>
              <a:buChar char="•"/>
            </a:pPr>
            <a:endParaRPr lang="en-US" baseline="0" dirty="0" smtClean="0"/>
          </a:p>
          <a:p>
            <a:pPr marL="174913" indent="-174913">
              <a:buFont typeface="Arial" panose="020B0604020202020204" pitchFamily="34" charset="0"/>
              <a:buChar char="•"/>
            </a:pPr>
            <a:r>
              <a:rPr lang="en-US" baseline="0" dirty="0" smtClean="0"/>
              <a:t>If you are taking prescriptions right now, make sure you know what they are and how long your current prescription will last. You might need to order a refill or see a doctor again soon to make sure you don’t miss any doses.</a:t>
            </a:r>
          </a:p>
          <a:p>
            <a:pPr marL="174913" indent="-174913">
              <a:buFont typeface="Arial" panose="020B0604020202020204" pitchFamily="34" charset="0"/>
              <a:buChar char="•"/>
            </a:pPr>
            <a:endParaRPr lang="en-US" baseline="0" dirty="0" smtClean="0"/>
          </a:p>
          <a:p>
            <a:pPr marL="174913" indent="-174913">
              <a:buFont typeface="Arial" panose="020B0604020202020204" pitchFamily="34" charset="0"/>
              <a:buChar char="•"/>
            </a:pPr>
            <a:r>
              <a:rPr lang="en-US" baseline="0" dirty="0" smtClean="0"/>
              <a:t>Finally, throughout the year, remember to keep your information updated with HealthCare.gov (or state Exchange). This includes your address, changes in your family size, changes in household income, or if you lose a job or start a new one. These changes can affect the amount of money you are eligible for in tax credits and cost-sharing subsidies. They can also effect if you are eligible for a special enrollment period.</a:t>
            </a:r>
            <a:endParaRPr lang="en-US" dirty="0"/>
          </a:p>
        </p:txBody>
      </p:sp>
      <p:sp>
        <p:nvSpPr>
          <p:cNvPr id="4" name="Slide Number Placeholder 3"/>
          <p:cNvSpPr>
            <a:spLocks noGrp="1"/>
          </p:cNvSpPr>
          <p:nvPr>
            <p:ph type="sldNum" sz="quarter" idx="10"/>
          </p:nvPr>
        </p:nvSpPr>
        <p:spPr/>
        <p:txBody>
          <a:bodyPr/>
          <a:lstStyle/>
          <a:p>
            <a:fld id="{54468019-DD01-4A89-9063-1C7D2744684F}" type="slidenum">
              <a:rPr lang="en-US" smtClean="0"/>
              <a:t>4</a:t>
            </a:fld>
            <a:endParaRPr lang="en-US"/>
          </a:p>
        </p:txBody>
      </p:sp>
    </p:spTree>
    <p:extLst>
      <p:ext uri="{BB962C8B-B14F-4D97-AF65-F5344CB8AC3E}">
        <p14:creationId xmlns:p14="http://schemas.microsoft.com/office/powerpoint/2010/main" val="1262939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US" dirty="0"/>
              <a:t>As you can see, the Roadmap lays out a path for the newly covered to connect to care</a:t>
            </a:r>
            <a:r>
              <a:rPr lang="en-US" dirty="0" smtClean="0"/>
              <a:t>, starting with Step 1, Put your health first, and ending with Step 8, Next steps after your appointment. </a:t>
            </a:r>
            <a:endParaRPr lang="en-US" dirty="0"/>
          </a:p>
          <a:p>
            <a:pPr marL="171432" indent="-171432">
              <a:buFont typeface="Arial" panose="020B0604020202020204" pitchFamily="34" charset="0"/>
              <a:buChar char="•"/>
            </a:pPr>
            <a:endParaRPr lang="en-US" dirty="0"/>
          </a:p>
          <a:p>
            <a:pPr marL="171432" indent="-171432">
              <a:buFont typeface="Arial" panose="020B0604020202020204" pitchFamily="34" charset="0"/>
              <a:buChar char="•"/>
            </a:pPr>
            <a:r>
              <a:rPr lang="en-US" dirty="0" smtClean="0"/>
              <a:t>Tod</a:t>
            </a:r>
            <a:r>
              <a:rPr lang="en-US" baseline="0" dirty="0" smtClean="0"/>
              <a:t>ay we’ll walk through each step together.</a:t>
            </a:r>
            <a:endParaRPr lang="en-US" dirty="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595078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US" b="0" dirty="0" smtClean="0"/>
              <a:t>The first step in the Roadmap,</a:t>
            </a:r>
            <a:r>
              <a:rPr lang="en-US" b="0" baseline="0" dirty="0" smtClean="0"/>
              <a:t> and our first step to better care and a healthier you, is to put your health first. Many people think about health insurance as something to be used only when you get sick, but you can and should  use your coverage to stay healthy. Regular care and healthy habits will help you live a long and healthy life.</a:t>
            </a:r>
          </a:p>
          <a:p>
            <a:pPr marL="171432" indent="-171432">
              <a:buFont typeface="Arial" panose="020B0604020202020204" pitchFamily="34" charset="0"/>
              <a:buChar char="•"/>
            </a:pPr>
            <a:endParaRPr lang="en-US" b="0" baseline="0" dirty="0" smtClean="0"/>
          </a:p>
          <a:p>
            <a:pPr marL="174913" indent="-174913" defTabSz="932871">
              <a:lnSpc>
                <a:spcPct val="120000"/>
              </a:lnSpc>
              <a:buFont typeface="Arial" panose="020B0604020202020204" pitchFamily="34" charset="0"/>
              <a:buChar char="•"/>
              <a:defRPr/>
            </a:pPr>
            <a:r>
              <a:rPr lang="en-US" dirty="0">
                <a:ea typeface="Calibri"/>
                <a:cs typeface="Times New Roman"/>
              </a:rPr>
              <a:t>I encourage you to get the preventive services that are right for you. As a result of the Affordable Care Act, many of them are available with $0 copay. Talk to your health provider about the preventive services that are right for you.</a:t>
            </a:r>
          </a:p>
          <a:p>
            <a:pPr marL="171432" indent="-171432">
              <a:buFont typeface="Arial" panose="020B0604020202020204" pitchFamily="34" charset="0"/>
              <a:buChar char="•"/>
            </a:pPr>
            <a:endParaRPr lang="en-US" b="0" baseline="0" dirty="0" smtClean="0"/>
          </a:p>
          <a:p>
            <a:pPr marL="174913" indent="-174913">
              <a:buFont typeface="Arial" panose="020B0604020202020204" pitchFamily="34" charset="0"/>
              <a:buChar char="•"/>
            </a:pPr>
            <a:r>
              <a:rPr lang="en-US" b="0" baseline="0" dirty="0" smtClean="0"/>
              <a:t>It is easier to live a healthy lifestyle when your family and friends are doing the same.  Talk to friends and family about staying healthy and getting recommended preventive services. </a:t>
            </a:r>
          </a:p>
          <a:p>
            <a:endParaRPr lang="en-US" baseline="0" dirty="0" smtClean="0"/>
          </a:p>
          <a:p>
            <a:pPr marL="171432" indent="-171432">
              <a:buFont typeface="Arial" panose="020B0604020202020204" pitchFamily="34" charset="0"/>
              <a:buChar char="•"/>
            </a:pPr>
            <a:r>
              <a:rPr lang="en-US" baseline="0" dirty="0" smtClean="0"/>
              <a:t>There are four parts to putting your health first: 1) physical activity, 2) healthy eating, 3) managing stress, and 4) taking an active role in  your health.  Let’s talk about each of them.</a:t>
            </a:r>
            <a:endParaRPr lang="en-US" dirty="0"/>
          </a:p>
        </p:txBody>
      </p:sp>
      <p:sp>
        <p:nvSpPr>
          <p:cNvPr id="4" name="Slide Number Placeholder 3"/>
          <p:cNvSpPr>
            <a:spLocks noGrp="1"/>
          </p:cNvSpPr>
          <p:nvPr>
            <p:ph type="sldNum" sz="quarter" idx="10"/>
          </p:nvPr>
        </p:nvSpPr>
        <p:spPr/>
        <p:txBody>
          <a:bodyPr/>
          <a:lstStyle/>
          <a:p>
            <a:fld id="{FD5D9AB8-2F8D-4C7E-A794-2AD7FDA81DC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19906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Arial" panose="020B0604020202020204" pitchFamily="34" charset="0"/>
              <a:buChar char="•"/>
            </a:pPr>
            <a:r>
              <a:rPr lang="en-US" dirty="0" smtClean="0"/>
              <a:t>Let’s take a closer look at putting your health first. </a:t>
            </a:r>
          </a:p>
          <a:p>
            <a:pPr marL="174913" indent="-174913">
              <a:buFont typeface="Arial" panose="020B0604020202020204" pitchFamily="34" charset="0"/>
              <a:buChar char="•"/>
            </a:pPr>
            <a:endParaRPr lang="en-US" dirty="0" smtClean="0"/>
          </a:p>
          <a:p>
            <a:pPr marL="174913" indent="-174913">
              <a:buFont typeface="Arial" panose="020B0604020202020204" pitchFamily="34" charset="0"/>
              <a:buChar char="•"/>
            </a:pPr>
            <a:r>
              <a:rPr lang="en-US" dirty="0" smtClean="0"/>
              <a:t>Part of Step</a:t>
            </a:r>
            <a:r>
              <a:rPr lang="en-US" baseline="0" dirty="0" smtClean="0"/>
              <a:t> 1, as we said, is recognizing that s</a:t>
            </a:r>
            <a:r>
              <a:rPr lang="en-US" dirty="0" smtClean="0"/>
              <a:t>taying healthy is important for you</a:t>
            </a:r>
            <a:r>
              <a:rPr lang="en-US" baseline="0" dirty="0" smtClean="0"/>
              <a:t> </a:t>
            </a:r>
            <a:r>
              <a:rPr lang="en-US" dirty="0" smtClean="0"/>
              <a:t>and you</a:t>
            </a:r>
            <a:r>
              <a:rPr lang="en-US" baseline="0" dirty="0" smtClean="0"/>
              <a:t>r </a:t>
            </a:r>
            <a:r>
              <a:rPr lang="en-US" dirty="0" smtClean="0"/>
              <a:t>family.  Having</a:t>
            </a:r>
            <a:r>
              <a:rPr lang="en-US" baseline="0" dirty="0" smtClean="0"/>
              <a:t> health insurance and getting good health care are important, but there is no substitute for a healthy lifestyle.</a:t>
            </a:r>
          </a:p>
          <a:p>
            <a:pPr marL="174913" indent="-174913">
              <a:buFont typeface="Arial" panose="020B0604020202020204" pitchFamily="34" charset="0"/>
              <a:buChar char="•"/>
            </a:pPr>
            <a:endParaRPr lang="en-US" baseline="0" dirty="0" smtClean="0"/>
          </a:p>
          <a:p>
            <a:pPr marL="174913" indent="-174913">
              <a:buFont typeface="Arial" panose="020B0604020202020204" pitchFamily="34" charset="0"/>
              <a:buChar char="•"/>
            </a:pPr>
            <a:r>
              <a:rPr lang="en-US" baseline="0" dirty="0" smtClean="0"/>
              <a:t>The first important thing you can do is to make time for physical activity. Being physically active is important for living a long, healthy life. Whether that is running each day, taking your dog for a walk, working in your garden, dancing with your friends, or playing a team sport, you can find lots of ways to fit in activity on a regular basis. You don’t have to run a marathon, or workout for an hour.  Even a little activity is better than nothing!</a:t>
            </a:r>
            <a:endParaRPr lang="en-US" dirty="0" smtClean="0"/>
          </a:p>
          <a:p>
            <a:pPr marL="174913" indent="-174913">
              <a:buFont typeface="Arial" panose="020B0604020202020204" pitchFamily="34" charset="0"/>
              <a:buChar char="•"/>
            </a:pPr>
            <a:endParaRPr lang="en-US" dirty="0" smtClean="0"/>
          </a:p>
          <a:p>
            <a:pPr marL="174913" indent="-174913">
              <a:buFont typeface="Arial" panose="020B0604020202020204" pitchFamily="34" charset="0"/>
              <a:buChar char="•"/>
            </a:pPr>
            <a:r>
              <a:rPr lang="en-US" baseline="0" dirty="0" smtClean="0"/>
              <a:t>The resources listed provide information about how much physical activity is recommended and tips on how to be active in a way works for your life. </a:t>
            </a:r>
            <a:r>
              <a:rPr lang="en-US" dirty="0" smtClean="0"/>
              <a:t>The websites</a:t>
            </a:r>
            <a:r>
              <a:rPr lang="en-US" baseline="0" dirty="0" smtClean="0"/>
              <a:t> for them are available on your handout. </a:t>
            </a:r>
            <a:endParaRPr lang="en-US" dirty="0"/>
          </a:p>
        </p:txBody>
      </p:sp>
      <p:sp>
        <p:nvSpPr>
          <p:cNvPr id="4" name="Slide Number Placeholder 3"/>
          <p:cNvSpPr>
            <a:spLocks noGrp="1"/>
          </p:cNvSpPr>
          <p:nvPr>
            <p:ph type="sldNum" sz="quarter" idx="10"/>
          </p:nvPr>
        </p:nvSpPr>
        <p:spPr/>
        <p:txBody>
          <a:bodyPr/>
          <a:lstStyle/>
          <a:p>
            <a:fld id="{54468019-DD01-4A89-9063-1C7D2744684F}" type="slidenum">
              <a:rPr lang="en-US" smtClean="0"/>
              <a:t>7</a:t>
            </a:fld>
            <a:endParaRPr lang="en-US"/>
          </a:p>
        </p:txBody>
      </p:sp>
    </p:spTree>
    <p:extLst>
      <p:ext uri="{BB962C8B-B14F-4D97-AF65-F5344CB8AC3E}">
        <p14:creationId xmlns:p14="http://schemas.microsoft.com/office/powerpoint/2010/main" val="167877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Arial" panose="020B0604020202020204" pitchFamily="34" charset="0"/>
              <a:buChar char="•"/>
            </a:pPr>
            <a:r>
              <a:rPr lang="en-US" dirty="0" smtClean="0"/>
              <a:t>We all know we need to eat better.</a:t>
            </a:r>
            <a:r>
              <a:rPr lang="en-US" baseline="0" dirty="0" smtClean="0"/>
              <a:t> A healthy diet not only makes us look and feel better, it can actually help protect us from heart disease, diabetes, even cancer! </a:t>
            </a:r>
          </a:p>
          <a:p>
            <a:pPr marL="174913" indent="-174913">
              <a:buFont typeface="Arial" panose="020B0604020202020204" pitchFamily="34" charset="0"/>
              <a:buChar char="•"/>
            </a:pPr>
            <a:endParaRPr lang="en-US" baseline="0" dirty="0" smtClean="0"/>
          </a:p>
          <a:p>
            <a:pPr marL="174913" indent="-174913">
              <a:buFont typeface="Arial" panose="020B0604020202020204" pitchFamily="34" charset="0"/>
              <a:buChar char="•"/>
            </a:pPr>
            <a:r>
              <a:rPr lang="en-US" baseline="0" dirty="0" smtClean="0"/>
              <a:t>A few changes to the way you snack or have a family meal can make a big difference! Switch out soda for water. Mix in fruits and vegetables to your meals and snacks. If you want to treat yourself, eat one cookie instead of two. These little changes can really add up! </a:t>
            </a:r>
          </a:p>
          <a:p>
            <a:pPr marL="174913" indent="-174913">
              <a:buFont typeface="Arial" panose="020B0604020202020204" pitchFamily="34" charset="0"/>
              <a:buChar char="•"/>
            </a:pPr>
            <a:endParaRPr lang="en-US" baseline="0" dirty="0" smtClean="0"/>
          </a:p>
          <a:p>
            <a:pPr marL="174913" indent="-174913">
              <a:buFont typeface="Arial" panose="020B0604020202020204" pitchFamily="34" charset="0"/>
              <a:buChar char="•"/>
            </a:pPr>
            <a:r>
              <a:rPr lang="en-US" baseline="0" dirty="0" smtClean="0"/>
              <a:t>For information on how to eat the right amount of different types of food, visit choosemyplate.gov.  This website provides information for people of all ages, recipes, and other tips for better eating. The handout provides a link to the Centers for Disease Control and Prevention (CDC) website for information on nutrition basics.</a:t>
            </a:r>
            <a:endParaRPr lang="en-US" dirty="0"/>
          </a:p>
        </p:txBody>
      </p:sp>
      <p:sp>
        <p:nvSpPr>
          <p:cNvPr id="4" name="Slide Number Placeholder 3"/>
          <p:cNvSpPr>
            <a:spLocks noGrp="1"/>
          </p:cNvSpPr>
          <p:nvPr>
            <p:ph type="sldNum" sz="quarter" idx="10"/>
          </p:nvPr>
        </p:nvSpPr>
        <p:spPr/>
        <p:txBody>
          <a:bodyPr/>
          <a:lstStyle/>
          <a:p>
            <a:fld id="{54468019-DD01-4A89-9063-1C7D2744684F}" type="slidenum">
              <a:rPr lang="en-US" smtClean="0"/>
              <a:t>8</a:t>
            </a:fld>
            <a:endParaRPr lang="en-US"/>
          </a:p>
        </p:txBody>
      </p:sp>
    </p:spTree>
    <p:extLst>
      <p:ext uri="{BB962C8B-B14F-4D97-AF65-F5344CB8AC3E}">
        <p14:creationId xmlns:p14="http://schemas.microsoft.com/office/powerpoint/2010/main" val="1706385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13" indent="-174913">
              <a:buFont typeface="Arial" panose="020B0604020202020204" pitchFamily="34" charset="0"/>
              <a:buChar char="•"/>
            </a:pPr>
            <a:r>
              <a:rPr lang="en-US" dirty="0" smtClean="0"/>
              <a:t>We all get stressed sometimes. But did you</a:t>
            </a:r>
            <a:r>
              <a:rPr lang="en-US" baseline="0" dirty="0" smtClean="0"/>
              <a:t> know stress can lead to serious health problems? I know you may not be able to get rid of your stress, but managing ongoing stress – what is called chronic stress – can actually lower your risk for diseases.</a:t>
            </a:r>
          </a:p>
          <a:p>
            <a:pPr marL="174913" indent="-174913">
              <a:buFont typeface="Arial" panose="020B0604020202020204" pitchFamily="34" charset="0"/>
              <a:buChar char="•"/>
            </a:pPr>
            <a:endParaRPr lang="en-US" baseline="0" dirty="0" smtClean="0"/>
          </a:p>
          <a:p>
            <a:pPr marL="174913" indent="-174913">
              <a:buFont typeface="Arial" panose="020B0604020202020204" pitchFamily="34" charset="0"/>
              <a:buChar char="•"/>
            </a:pPr>
            <a:r>
              <a:rPr lang="en-US" baseline="0" dirty="0" smtClean="0"/>
              <a:t>Think about how you can feel in control. What helps you to feel less stressed? Is it being prepared and organized? Maybe a relaxing activity?</a:t>
            </a:r>
          </a:p>
          <a:p>
            <a:pPr marL="174913" indent="-174913">
              <a:buFont typeface="Arial" panose="020B0604020202020204" pitchFamily="34" charset="0"/>
              <a:buChar char="•"/>
            </a:pPr>
            <a:endParaRPr lang="en-US" baseline="0" dirty="0" smtClean="0"/>
          </a:p>
          <a:p>
            <a:pPr marL="174913" indent="-174913">
              <a:buFont typeface="Arial" panose="020B0604020202020204" pitchFamily="34" charset="0"/>
              <a:buChar char="•"/>
            </a:pPr>
            <a:r>
              <a:rPr lang="en-US" baseline="0" dirty="0" smtClean="0"/>
              <a:t>It’s also important to know how you handle stress, as that can also affect your health.  For example, when you are </a:t>
            </a:r>
            <a:r>
              <a:rPr lang="en-US" baseline="0" dirty="0" smtClean="0"/>
              <a:t>stressed, do </a:t>
            </a:r>
            <a:r>
              <a:rPr lang="en-US" baseline="0" dirty="0" smtClean="0"/>
              <a:t>you eat more than normal, or less than normal?  Do you get less sleep?  Do you go shopping?</a:t>
            </a:r>
          </a:p>
          <a:p>
            <a:pPr marL="174913" indent="-174913">
              <a:buFont typeface="Arial" panose="020B0604020202020204" pitchFamily="34" charset="0"/>
              <a:buChar char="•"/>
            </a:pPr>
            <a:endParaRPr lang="en-US" baseline="0" dirty="0" smtClean="0"/>
          </a:p>
          <a:p>
            <a:pPr marL="174913" indent="-174913">
              <a:buFont typeface="Arial" panose="020B0604020202020204" pitchFamily="34" charset="0"/>
              <a:buChar char="•"/>
            </a:pPr>
            <a:r>
              <a:rPr lang="en-US" baseline="0" dirty="0" smtClean="0"/>
              <a:t>Remember, it’s normal to feel to stressed, and it’s ok to ask for help!</a:t>
            </a:r>
          </a:p>
          <a:p>
            <a:pPr marL="174913" indent="-174913">
              <a:buFont typeface="Arial" panose="020B0604020202020204" pitchFamily="34" charset="0"/>
              <a:buChar char="•"/>
            </a:pPr>
            <a:endParaRPr lang="en-US" baseline="0" dirty="0" smtClean="0"/>
          </a:p>
          <a:p>
            <a:pPr marL="174913" indent="-174913">
              <a:buFont typeface="Arial" panose="020B0604020202020204" pitchFamily="34" charset="0"/>
              <a:buChar char="•"/>
            </a:pPr>
            <a:r>
              <a:rPr lang="en-US" baseline="0" dirty="0" smtClean="0"/>
              <a:t>If you go to www.healthfinder.gov, and type stress in the search window, or lookup stress management under health topics A to Z, you will find some resources to help you manage your stress. Information is provided in English and Spanish.</a:t>
            </a:r>
          </a:p>
          <a:p>
            <a:pPr marL="174913" indent="-174913">
              <a:buFont typeface="Arial" panose="020B0604020202020204" pitchFamily="34" charset="0"/>
              <a:buChar char="•"/>
            </a:pPr>
            <a:endParaRPr lang="en-US" baseline="0" dirty="0" smtClean="0"/>
          </a:p>
          <a:p>
            <a:pPr marL="174913" indent="-174913">
              <a:buFont typeface="Arial" panose="020B0604020202020204" pitchFamily="34" charset="0"/>
              <a:buChar char="•"/>
            </a:pPr>
            <a:r>
              <a:rPr lang="en-US" baseline="0" dirty="0" smtClean="0"/>
              <a:t>If you need additional help, you can visit www.mentalhealth.gov to search for a mental health provider in your area to help you deal with anxiety, stress, or depression.</a:t>
            </a:r>
            <a:endParaRPr lang="en-US" dirty="0"/>
          </a:p>
        </p:txBody>
      </p:sp>
      <p:sp>
        <p:nvSpPr>
          <p:cNvPr id="4" name="Slide Number Placeholder 3"/>
          <p:cNvSpPr>
            <a:spLocks noGrp="1"/>
          </p:cNvSpPr>
          <p:nvPr>
            <p:ph type="sldNum" sz="quarter" idx="10"/>
          </p:nvPr>
        </p:nvSpPr>
        <p:spPr/>
        <p:txBody>
          <a:bodyPr/>
          <a:lstStyle/>
          <a:p>
            <a:fld id="{54468019-DD01-4A89-9063-1C7D2744684F}" type="slidenum">
              <a:rPr lang="en-US" smtClean="0"/>
              <a:t>9</a:t>
            </a:fld>
            <a:endParaRPr lang="en-US"/>
          </a:p>
        </p:txBody>
      </p:sp>
    </p:spTree>
    <p:extLst>
      <p:ext uri="{BB962C8B-B14F-4D97-AF65-F5344CB8AC3E}">
        <p14:creationId xmlns:p14="http://schemas.microsoft.com/office/powerpoint/2010/main" val="356803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8.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8.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4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 y="2811780"/>
            <a:ext cx="5867401" cy="343662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7917620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76200" y="-28738"/>
            <a:ext cx="9244148" cy="1447800"/>
          </a:xfrm>
        </p:spPr>
        <p:txBody>
          <a:bodyPr/>
          <a:lstStyle/>
          <a:p>
            <a:r>
              <a:rPr lang="en-US" smtClean="0"/>
              <a:t>Click to edit Master title style</a:t>
            </a:r>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Tree>
    <p:extLst>
      <p:ext uri="{BB962C8B-B14F-4D97-AF65-F5344CB8AC3E}">
        <p14:creationId xmlns:p14="http://schemas.microsoft.com/office/powerpoint/2010/main" val="28510871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31780145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CMS OMH Logo.JPG"/>
          <p:cNvPicPr>
            <a:picLocks noChangeAspect="1"/>
          </p:cNvPicPr>
          <p:nvPr userDrawn="1"/>
        </p:nvPicPr>
        <p:blipFill>
          <a:blip r:embed="rId2" cstate="print"/>
          <a:stretch>
            <a:fillRect/>
          </a:stretch>
        </p:blipFill>
        <p:spPr>
          <a:xfrm>
            <a:off x="7408756" y="6096000"/>
            <a:ext cx="1582844" cy="640080"/>
          </a:xfrm>
          <a:prstGeom prst="rect">
            <a:avLst/>
          </a:prstGeom>
        </p:spPr>
      </p:pic>
    </p:spTree>
    <p:extLst>
      <p:ext uri="{BB962C8B-B14F-4D97-AF65-F5344CB8AC3E}">
        <p14:creationId xmlns:p14="http://schemas.microsoft.com/office/powerpoint/2010/main" val="24633615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41148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CMS OMH Logo.JPG"/>
          <p:cNvPicPr>
            <a:picLocks noChangeAspect="1"/>
          </p:cNvPicPr>
          <p:nvPr userDrawn="1"/>
        </p:nvPicPr>
        <p:blipFill>
          <a:blip r:embed="rId2" cstate="print"/>
          <a:stretch>
            <a:fillRect/>
          </a:stretch>
        </p:blipFill>
        <p:spPr>
          <a:xfrm>
            <a:off x="7408756" y="6096000"/>
            <a:ext cx="1582844" cy="640080"/>
          </a:xfrm>
          <a:prstGeom prst="rect">
            <a:avLst/>
          </a:prstGeom>
        </p:spPr>
      </p:pic>
      <p:sp>
        <p:nvSpPr>
          <p:cNvPr id="8" name="SmartArt Placeholder 7"/>
          <p:cNvSpPr>
            <a:spLocks noGrp="1"/>
          </p:cNvSpPr>
          <p:nvPr>
            <p:ph type="dgm" sz="quarter" idx="10"/>
          </p:nvPr>
        </p:nvSpPr>
        <p:spPr>
          <a:xfrm>
            <a:off x="4724400" y="1828800"/>
            <a:ext cx="3962400" cy="4343400"/>
          </a:xfrm>
        </p:spPr>
        <p:txBody>
          <a:bodyPr/>
          <a:lstStyle/>
          <a:p>
            <a:r>
              <a:rPr lang="en-US" smtClean="0"/>
              <a:t>Click icon to add SmartArt graphic</a:t>
            </a:r>
            <a:endParaRPr lang="en-US" dirty="0"/>
          </a:p>
        </p:txBody>
      </p:sp>
      <p:sp>
        <p:nvSpPr>
          <p:cNvPr id="10" name="Text Placeholder 9"/>
          <p:cNvSpPr>
            <a:spLocks noGrp="1"/>
          </p:cNvSpPr>
          <p:nvPr>
            <p:ph type="body" sz="quarter" idx="11"/>
          </p:nvPr>
        </p:nvSpPr>
        <p:spPr>
          <a:xfrm>
            <a:off x="4724400" y="1828800"/>
            <a:ext cx="35814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434654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18979880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5" name="Picture 4" descr="bkg.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426" y="3148262"/>
            <a:ext cx="7242048" cy="3650410"/>
          </a:xfrm>
          <a:prstGeom prst="rect">
            <a:avLst/>
          </a:prstGeom>
        </p:spPr>
      </p:pic>
      <p:sp>
        <p:nvSpPr>
          <p:cNvPr id="2" name="Title 1"/>
          <p:cNvSpPr>
            <a:spLocks noGrp="1"/>
          </p:cNvSpPr>
          <p:nvPr>
            <p:ph type="ctrTitle"/>
          </p:nvPr>
        </p:nvSpPr>
        <p:spPr>
          <a:xfrm>
            <a:off x="80878" y="1527524"/>
            <a:ext cx="8989596" cy="1527160"/>
          </a:xfrm>
          <a:solidFill>
            <a:srgbClr val="F2CD07"/>
          </a:solidFill>
          <a:effectLst/>
        </p:spPr>
        <p:txBody>
          <a:bodyPr/>
          <a:lstStyle>
            <a:lvl1pPr>
              <a:defRPr>
                <a:solidFill>
                  <a:schemeClr val="tx2">
                    <a:lumMod val="75000"/>
                  </a:schemeClr>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3674780" y="6443568"/>
            <a:ext cx="2133600" cy="365125"/>
          </a:xfrm>
          <a:prstGeom prst="rect">
            <a:avLst/>
          </a:prstGeom>
        </p:spPr>
        <p:txBody>
          <a:bodyPr/>
          <a:lstStyle>
            <a:lvl1pPr algn="ctr">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924800" y="6324600"/>
            <a:ext cx="990600" cy="365125"/>
          </a:xfrm>
        </p:spPr>
        <p:txBody>
          <a:bodyPr/>
          <a:lstStyle/>
          <a:p>
            <a:fld id="{39C3531D-B253-2543-B33C-943C155A8F97}" type="slidenum">
              <a:rPr lang="en-US" smtClean="0">
                <a:solidFill>
                  <a:prstClr val="black">
                    <a:tint val="75000"/>
                  </a:prstClr>
                </a:solidFill>
              </a:rPr>
              <a:pPr/>
              <a:t>‹#›</a:t>
            </a:fld>
            <a:endParaRPr lang="en-US">
              <a:solidFill>
                <a:prstClr val="black">
                  <a:tint val="75000"/>
                </a:prstClr>
              </a:solidFill>
            </a:endParaRPr>
          </a:p>
        </p:txBody>
      </p:sp>
      <p:sp>
        <p:nvSpPr>
          <p:cNvPr id="16" name="Text Placeholder 15"/>
          <p:cNvSpPr>
            <a:spLocks noGrp="1"/>
          </p:cNvSpPr>
          <p:nvPr>
            <p:ph type="body" sz="quarter" idx="13" hasCustomPrompt="1"/>
          </p:nvPr>
        </p:nvSpPr>
        <p:spPr>
          <a:xfrm>
            <a:off x="2693988" y="3604418"/>
            <a:ext cx="5907087" cy="1604963"/>
          </a:xfrm>
        </p:spPr>
        <p:txBody>
          <a:bodyPr/>
          <a:lstStyle>
            <a:lvl1pPr>
              <a:defRPr sz="2800" b="1"/>
            </a:lvl1pPr>
            <a:lvl2pPr>
              <a:defRPr sz="2400"/>
            </a:lvl2pPr>
          </a:lstStyle>
          <a:p>
            <a:pPr marL="0" indent="0" algn="r">
              <a:buNone/>
            </a:pPr>
            <a:r>
              <a:rPr lang="en-US" dirty="0" smtClean="0">
                <a:solidFill>
                  <a:schemeClr val="bg1"/>
                </a:solidFill>
                <a:latin typeface="Myriad Pro" charset="0"/>
                <a:ea typeface="ＭＳ Ｐゴシック" charset="0"/>
                <a:cs typeface="ＭＳ Ｐゴシック" charset="0"/>
              </a:rPr>
              <a:t>Enter Name of Subtitle</a:t>
            </a:r>
          </a:p>
          <a:p>
            <a:pPr marL="400050" lvl="1" indent="0" algn="r">
              <a:buNone/>
            </a:pPr>
            <a:r>
              <a:rPr lang="en-US" dirty="0" smtClean="0">
                <a:solidFill>
                  <a:schemeClr val="bg1"/>
                </a:solidFill>
                <a:latin typeface="Myriad Pro" charset="0"/>
                <a:ea typeface="ＭＳ Ｐゴシック" charset="0"/>
                <a:cs typeface="ＭＳ Ｐゴシック" charset="0"/>
              </a:rPr>
              <a:t>Centers for Medicare &amp; Medicaid Services</a:t>
            </a:r>
            <a:endParaRPr lang="en-US" dirty="0">
              <a:solidFill>
                <a:schemeClr val="bg1"/>
              </a:solidFill>
              <a:latin typeface="Myriad Pro" charset="0"/>
              <a:ea typeface="ＭＳ Ｐゴシック" charset="0"/>
              <a:cs typeface="ＭＳ Ｐゴシック" charset="0"/>
            </a:endParaRPr>
          </a:p>
        </p:txBody>
      </p:sp>
      <p:pic>
        <p:nvPicPr>
          <p:cNvPr id="14" name="Picture 13" descr="1.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42" y="3148262"/>
            <a:ext cx="1662832" cy="1147680"/>
          </a:xfrm>
          <a:prstGeom prst="rect">
            <a:avLst/>
          </a:prstGeom>
          <a:effectLst>
            <a:outerShdw blurRad="50800" dist="38100" dir="2700000" sx="49000" sy="49000" algn="tl" rotWithShape="0">
              <a:srgbClr val="000000">
                <a:alpha val="43000"/>
              </a:srgbClr>
            </a:outerShdw>
          </a:effectLst>
        </p:spPr>
      </p:pic>
      <p:pic>
        <p:nvPicPr>
          <p:cNvPr id="17" name="Picture 16" descr="2.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842" y="4406900"/>
            <a:ext cx="1662832" cy="1147680"/>
          </a:xfrm>
          <a:prstGeom prst="rect">
            <a:avLst/>
          </a:prstGeom>
          <a:effectLst>
            <a:outerShdw blurRad="50800" dist="38100" dir="2700000" sx="49000" sy="49000" algn="tl" rotWithShape="0">
              <a:srgbClr val="000000">
                <a:alpha val="43000"/>
              </a:srgbClr>
            </a:outerShdw>
          </a:effectLst>
        </p:spPr>
      </p:pic>
      <p:pic>
        <p:nvPicPr>
          <p:cNvPr id="18" name="Picture 17" descr="3.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842" y="5650992"/>
            <a:ext cx="1662832" cy="1147680"/>
          </a:xfrm>
          <a:prstGeom prst="rect">
            <a:avLst/>
          </a:prstGeom>
          <a:effectLst>
            <a:outerShdw blurRad="50800" dist="38100" dir="2700000" sx="49000" sy="49000" algn="tl" rotWithShape="0">
              <a:srgbClr val="000000">
                <a:alpha val="43000"/>
              </a:srgbClr>
            </a:outerShdw>
          </a:effectLst>
        </p:spPr>
      </p:pic>
    </p:spTree>
    <p:extLst>
      <p:ext uri="{BB962C8B-B14F-4D97-AF65-F5344CB8AC3E}">
        <p14:creationId xmlns:p14="http://schemas.microsoft.com/office/powerpoint/2010/main" val="3657354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4111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r>
              <a:rPr lang="en-US" noProof="0" smtClean="0"/>
              <a:t>Click icon to add chart</a:t>
            </a:r>
            <a:endParaRPr lang="en-US" noProof="0"/>
          </a:p>
        </p:txBody>
      </p:sp>
      <p:sp>
        <p:nvSpPr>
          <p:cNvPr id="4" name="Rectangle 24"/>
          <p:cNvSpPr>
            <a:spLocks noGrp="1" noChangeArrowheads="1"/>
          </p:cNvSpPr>
          <p:nvPr>
            <p:ph type="sldNum" sz="quarter" idx="10"/>
          </p:nvPr>
        </p:nvSpPr>
        <p:spPr>
          <a:ln/>
        </p:spPr>
        <p:txBody>
          <a:bodyPr/>
          <a:lstStyle>
            <a:lvl1pPr>
              <a:defRPr/>
            </a:lvl1pPr>
          </a:lstStyle>
          <a:p>
            <a:pPr>
              <a:defRPr/>
            </a:pPr>
            <a:r>
              <a:rPr lang="en-US">
                <a:solidFill>
                  <a:prstClr val="black">
                    <a:tint val="75000"/>
                  </a:prstClr>
                </a:solidFill>
              </a:rPr>
              <a:t>CHART </a:t>
            </a:r>
            <a:fld id="{63F33526-9D6A-4535-99BC-981B822EC8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601126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067800" cy="4111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smtClean="0"/>
              <a:t>Click icon to add table</a:t>
            </a:r>
            <a:endParaRPr lang="en-US" noProof="0"/>
          </a:p>
        </p:txBody>
      </p:sp>
      <p:sp>
        <p:nvSpPr>
          <p:cNvPr id="4" name="Rectangle 24"/>
          <p:cNvSpPr>
            <a:spLocks noGrp="1" noChangeArrowheads="1"/>
          </p:cNvSpPr>
          <p:nvPr>
            <p:ph type="sldNum" sz="quarter" idx="10"/>
          </p:nvPr>
        </p:nvSpPr>
        <p:spPr>
          <a:ln/>
        </p:spPr>
        <p:txBody>
          <a:bodyPr/>
          <a:lstStyle>
            <a:lvl1pPr>
              <a:defRPr/>
            </a:lvl1pPr>
          </a:lstStyle>
          <a:p>
            <a:pPr>
              <a:defRPr/>
            </a:pPr>
            <a:r>
              <a:rPr lang="en-US">
                <a:solidFill>
                  <a:prstClr val="black">
                    <a:tint val="75000"/>
                  </a:prstClr>
                </a:solidFill>
              </a:rPr>
              <a:t>CHART </a:t>
            </a:r>
            <a:fld id="{10452955-F5F7-44B1-AA06-5E0056B739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043499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solidFill>
                <a:prstClr val="black">
                  <a:tint val="75000"/>
                </a:prstClr>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solidFill>
                <a:prstClr val="black"/>
              </a:solidFill>
            </a:endParaRPr>
          </a:p>
        </p:txBody>
      </p:sp>
      <p:sp>
        <p:nvSpPr>
          <p:cNvPr id="4" name="Slide Number Placeholder 5"/>
          <p:cNvSpPr>
            <a:spLocks noGrp="1"/>
          </p:cNvSpPr>
          <p:nvPr>
            <p:ph type="sldNum" sz="quarter" idx="12"/>
          </p:nvPr>
        </p:nvSpPr>
        <p:spPr>
          <a:xfrm>
            <a:off x="7924800" y="6324600"/>
            <a:ext cx="990600" cy="365125"/>
          </a:xfrm>
        </p:spPr>
        <p:txBody>
          <a:bodyPr/>
          <a:lstStyle>
            <a:lvl1pPr>
              <a:defRPr/>
            </a:lvl1pPr>
          </a:lstStyle>
          <a:p>
            <a:fld id="{CC295D6E-7A2F-8246-9CE1-E578658C9024}"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7235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2" name="Picture 1" descr="OMHMasthdCHOSENforppttitleREV.jpg"/>
          <p:cNvPicPr>
            <a:picLocks noChangeAspect="1"/>
          </p:cNvPicPr>
          <p:nvPr userDrawn="1"/>
        </p:nvPicPr>
        <p:blipFill rotWithShape="1">
          <a:blip r:embed="rId3">
            <a:extLst>
              <a:ext uri="{28A0092B-C50C-407E-A947-70E740481C1C}">
                <a14:useLocalDpi xmlns:a14="http://schemas.microsoft.com/office/drawing/2010/main" val="0"/>
              </a:ext>
            </a:extLst>
          </a:blip>
          <a:srcRect l="5894" t="6057" r="5389" b="28513"/>
          <a:stretch/>
        </p:blipFill>
        <p:spPr>
          <a:xfrm>
            <a:off x="-10990" y="2438400"/>
            <a:ext cx="9154990" cy="4419600"/>
          </a:xfrm>
          <a:prstGeom prst="rect">
            <a:avLst/>
          </a:prstGeom>
        </p:spPr>
      </p:pic>
    </p:spTree>
    <p:extLst>
      <p:ext uri="{BB962C8B-B14F-4D97-AF65-F5344CB8AC3E}">
        <p14:creationId xmlns:p14="http://schemas.microsoft.com/office/powerpoint/2010/main" val="28484031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960" y="2438400"/>
            <a:ext cx="5623560" cy="44958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39160206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13E4D3-CDC4-47C4-8A75-81EECBFEE4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003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13E4D3-CDC4-47C4-8A75-81EECBFEE4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315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13E4D3-CDC4-47C4-8A75-81EECBFEE4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866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13E4D3-CDC4-47C4-8A75-81EECBFEE4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083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13E4D3-CDC4-47C4-8A75-81EECBFEE4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583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13E4D3-CDC4-47C4-8A75-81EECBFEE4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515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13E4D3-CDC4-47C4-8A75-81EECBFEE4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074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13E4D3-CDC4-47C4-8A75-81EECBFEE4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5743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13E4D3-CDC4-47C4-8A75-81EECBFEE4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690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13E4D3-CDC4-47C4-8A75-81EECBFEE4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043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90426175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13E4D3-CDC4-47C4-8A75-81EECBFEE4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1368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2" name="Picture 1" descr="OMHMasthdCHOSENforppttitleREV.jpg"/>
          <p:cNvPicPr>
            <a:picLocks noChangeAspect="1"/>
          </p:cNvPicPr>
          <p:nvPr userDrawn="1"/>
        </p:nvPicPr>
        <p:blipFill rotWithShape="1">
          <a:blip r:embed="rId3">
            <a:extLst>
              <a:ext uri="{28A0092B-C50C-407E-A947-70E740481C1C}">
                <a14:useLocalDpi xmlns:a14="http://schemas.microsoft.com/office/drawing/2010/main" val="0"/>
              </a:ext>
            </a:extLst>
          </a:blip>
          <a:srcRect l="5894" t="6057" r="5389" b="28513"/>
          <a:stretch/>
        </p:blipFill>
        <p:spPr>
          <a:xfrm>
            <a:off x="-10990" y="2438400"/>
            <a:ext cx="9154990" cy="4419600"/>
          </a:xfrm>
          <a:prstGeom prst="rect">
            <a:avLst/>
          </a:prstGeom>
          <a:blipFill>
            <a:blip r:embed="rId4"/>
            <a:tile tx="0" ty="0" sx="100000" sy="100000" flip="none" algn="tl"/>
          </a:blipFill>
        </p:spPr>
      </p:pic>
    </p:spTree>
    <p:extLst>
      <p:ext uri="{BB962C8B-B14F-4D97-AF65-F5344CB8AC3E}">
        <p14:creationId xmlns:p14="http://schemas.microsoft.com/office/powerpoint/2010/main" val="356744346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7924800" y="6324600"/>
            <a:ext cx="990600" cy="365125"/>
          </a:xfrm>
        </p:spPr>
        <p:txBody>
          <a:bodyPr/>
          <a:lstStyle>
            <a:lvl1pPr algn="ctr">
              <a:defRPr/>
            </a:lvl1pPr>
          </a:lstStyle>
          <a:p>
            <a:fld id="{CC295D6E-7A2F-8246-9CE1-E578658C902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051119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5" name="Picture 4" descr="OMHtaglineonly.jpg"/>
          <p:cNvPicPr>
            <a:picLocks noChangeAspect="1"/>
          </p:cNvPicPr>
          <p:nvPr userDrawn="1"/>
        </p:nvPicPr>
        <p:blipFill rotWithShape="1">
          <a:blip r:embed="rId2">
            <a:extLst>
              <a:ext uri="{28A0092B-C50C-407E-A947-70E740481C1C}">
                <a14:useLocalDpi xmlns:a14="http://schemas.microsoft.com/office/drawing/2010/main" val="0"/>
              </a:ext>
            </a:extLst>
          </a:blip>
          <a:srcRect t="18204" b="30669"/>
          <a:stretch/>
        </p:blipFill>
        <p:spPr>
          <a:xfrm>
            <a:off x="152400" y="6290919"/>
            <a:ext cx="3840480" cy="490881"/>
          </a:xfrm>
          <a:prstGeom prst="rect">
            <a:avLst/>
          </a:prstGeom>
        </p:spPr>
      </p:pic>
      <p:cxnSp>
        <p:nvCxnSpPr>
          <p:cNvPr id="6" name="Straight Connector 5"/>
          <p:cNvCxnSpPr/>
          <p:nvPr userDrawn="1"/>
        </p:nvCxnSpPr>
        <p:spPr>
          <a:xfrm>
            <a:off x="4114800" y="6553200"/>
            <a:ext cx="4191000" cy="0"/>
          </a:xfrm>
          <a:prstGeom prst="line">
            <a:avLst/>
          </a:prstGeom>
          <a:ln w="38100">
            <a:gradFill flip="none" rotWithShape="1">
              <a:gsLst>
                <a:gs pos="0">
                  <a:srgbClr val="FFD004"/>
                </a:gs>
                <a:gs pos="100000">
                  <a:srgbClr val="FFFFFF"/>
                </a:gs>
              </a:gsLst>
              <a:lin ang="10080000" scaled="0"/>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59143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13E4D3-CDC4-47C4-8A75-81EECBFEE4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703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13E4D3-CDC4-47C4-8A75-81EECBFEE4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382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13E4D3-CDC4-47C4-8A75-81EECBFEE4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5270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13E4D3-CDC4-47C4-8A75-81EECBFEE4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285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13E4D3-CDC4-47C4-8A75-81EECBFEE4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2180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13E4D3-CDC4-47C4-8A75-81EECBFEE4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58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 y="2668067"/>
            <a:ext cx="5867401" cy="4211490"/>
          </a:xfrm>
          <a:prstGeom prst="rect">
            <a:avLst/>
          </a:prstGeom>
          <a:noFill/>
          <a:ln w="9525">
            <a:noFill/>
            <a:miter lim="800000"/>
            <a:headEnd/>
            <a:tailEnd/>
          </a:ln>
          <a:effectLst/>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03207512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13E4D3-CDC4-47C4-8A75-81EECBFEE4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4362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13E4D3-CDC4-47C4-8A75-81EECBFEE4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9963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13E4D3-CDC4-47C4-8A75-81EECBFEE4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6281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13E4D3-CDC4-47C4-8A75-81EECBFEE4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5425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13E4D3-CDC4-47C4-8A75-81EECBFEE4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4140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2" name="Picture 1" descr="OMHMasthdCHOSENforppttitleREV.jpg"/>
          <p:cNvPicPr>
            <a:picLocks noChangeAspect="1"/>
          </p:cNvPicPr>
          <p:nvPr userDrawn="1"/>
        </p:nvPicPr>
        <p:blipFill rotWithShape="1">
          <a:blip r:embed="rId3">
            <a:extLst>
              <a:ext uri="{28A0092B-C50C-407E-A947-70E740481C1C}">
                <a14:useLocalDpi xmlns:a14="http://schemas.microsoft.com/office/drawing/2010/main" val="0"/>
              </a:ext>
            </a:extLst>
          </a:blip>
          <a:srcRect l="5894" t="6057" r="5389" b="28513"/>
          <a:stretch/>
        </p:blipFill>
        <p:spPr>
          <a:xfrm>
            <a:off x="-10990" y="2438400"/>
            <a:ext cx="9154990" cy="4419600"/>
          </a:xfrm>
          <a:prstGeom prst="rect">
            <a:avLst/>
          </a:prstGeom>
          <a:blipFill>
            <a:blip r:embed="rId4"/>
            <a:tile tx="0" ty="0" sx="100000" sy="100000" flip="none" algn="tl"/>
          </a:blipFill>
        </p:spPr>
      </p:pic>
    </p:spTree>
    <p:extLst>
      <p:ext uri="{BB962C8B-B14F-4D97-AF65-F5344CB8AC3E}">
        <p14:creationId xmlns:p14="http://schemas.microsoft.com/office/powerpoint/2010/main" val="114266147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7924800" y="6324600"/>
            <a:ext cx="990600" cy="365125"/>
          </a:xfrm>
        </p:spPr>
        <p:txBody>
          <a:bodyPr/>
          <a:lstStyle>
            <a:lvl1pPr algn="ctr">
              <a:defRPr/>
            </a:lvl1pPr>
          </a:lstStyle>
          <a:p>
            <a:fld id="{CC295D6E-7A2F-8246-9CE1-E578658C902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972673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5" name="Picture 4" descr="OMHtaglineonly.jpg"/>
          <p:cNvPicPr>
            <a:picLocks noChangeAspect="1"/>
          </p:cNvPicPr>
          <p:nvPr userDrawn="1"/>
        </p:nvPicPr>
        <p:blipFill rotWithShape="1">
          <a:blip r:embed="rId2">
            <a:extLst>
              <a:ext uri="{28A0092B-C50C-407E-A947-70E740481C1C}">
                <a14:useLocalDpi xmlns:a14="http://schemas.microsoft.com/office/drawing/2010/main" val="0"/>
              </a:ext>
            </a:extLst>
          </a:blip>
          <a:srcRect t="18204" b="30669"/>
          <a:stretch/>
        </p:blipFill>
        <p:spPr>
          <a:xfrm>
            <a:off x="152400" y="6290919"/>
            <a:ext cx="3840480" cy="490881"/>
          </a:xfrm>
          <a:prstGeom prst="rect">
            <a:avLst/>
          </a:prstGeom>
        </p:spPr>
      </p:pic>
      <p:cxnSp>
        <p:nvCxnSpPr>
          <p:cNvPr id="6" name="Straight Connector 5"/>
          <p:cNvCxnSpPr/>
          <p:nvPr userDrawn="1"/>
        </p:nvCxnSpPr>
        <p:spPr>
          <a:xfrm>
            <a:off x="4114800" y="6553200"/>
            <a:ext cx="4191000" cy="0"/>
          </a:xfrm>
          <a:prstGeom prst="line">
            <a:avLst/>
          </a:prstGeom>
          <a:ln w="38100">
            <a:gradFill flip="none" rotWithShape="1">
              <a:gsLst>
                <a:gs pos="0">
                  <a:srgbClr val="FFD004"/>
                </a:gs>
                <a:gs pos="100000">
                  <a:srgbClr val="FFFFFF"/>
                </a:gs>
              </a:gsLst>
              <a:lin ang="10080000" scaled="0"/>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7972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6" name="Picture 5" descr="srsplayingcardlor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3174263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3853183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80065"/>
            <a:ext cx="6807107" cy="4477935"/>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9502519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69" y="2963450"/>
            <a:ext cx="56148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36849442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5880025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2.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3.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10" name="Slide Number Placeholder 9"/>
          <p:cNvSpPr>
            <a:spLocks noGrp="1"/>
          </p:cNvSpPr>
          <p:nvPr>
            <p:ph type="sldNum" sz="quarter" idx="4"/>
          </p:nvPr>
        </p:nvSpPr>
        <p:spPr>
          <a:xfrm>
            <a:off x="79248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97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iming>
    <p:tnLst>
      <p:par>
        <p:cTn id="1" dur="indefinite" restart="never" nodeType="tmRoot"/>
      </p:par>
    </p:tnLst>
  </p:timing>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3E4D3-CDC4-47C4-8A75-81EECBFEE4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43447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3E4D3-CDC4-47C4-8A75-81EECBFEE4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49659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hyperlink" Target="https://familyhistory.hhs.gov/" TargetMode="External"/><Relationship Id="rId2" Type="http://schemas.openxmlformats.org/officeDocument/2006/relationships/notesSlide" Target="../notesSlides/notesSlide10.xml"/><Relationship Id="rId1" Type="http://schemas.openxmlformats.org/officeDocument/2006/relationships/slideLayout" Target="../slideLayouts/slideLayout46.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hyperlink" Target="http://findtreatment.samhsa.gov/" TargetMode="External"/><Relationship Id="rId4" Type="http://schemas.openxmlformats.org/officeDocument/2006/relationships/hyperlink" Target="http://findahealthcenter.hrsa.gov/"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www.healthcare.gov/"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mailto:Coveragetocare@cms.hhs.gov"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marketplace.cms.gov/c2c" TargetMode="External"/><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hyperlink" Target="healthcare.gov"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www.healthcare.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46.xml"/><Relationship Id="rId4" Type="http://schemas.openxmlformats.org/officeDocument/2006/relationships/hyperlink" Target="http://www.choosemyplate.go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healthfinder.gov/" TargetMode="External"/><Relationship Id="rId2" Type="http://schemas.openxmlformats.org/officeDocument/2006/relationships/notesSlide" Target="../notesSlides/notesSlide9.xml"/><Relationship Id="rId1" Type="http://schemas.openxmlformats.org/officeDocument/2006/relationships/slideLayout" Target="../slideLayouts/slideLayout46.xml"/><Relationship Id="rId5" Type="http://schemas.openxmlformats.org/officeDocument/2006/relationships/image" Target="../media/image28.png"/><Relationship Id="rId4" Type="http://schemas.openxmlformats.org/officeDocument/2006/relationships/hyperlink" Target="http://www.mentalhealth.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1219200"/>
          </a:xfrm>
        </p:spPr>
        <p:txBody>
          <a:bodyPr/>
          <a:lstStyle/>
          <a:p>
            <a:r>
              <a:rPr lang="en-US" sz="3600" dirty="0" smtClean="0"/>
              <a:t>From Coverage to Care:  </a:t>
            </a:r>
            <a:r>
              <a:rPr lang="en-US" sz="4000" dirty="0" smtClean="0"/>
              <a:t/>
            </a:r>
            <a:br>
              <a:rPr lang="en-US" sz="4000" dirty="0" smtClean="0"/>
            </a:br>
            <a:r>
              <a:rPr lang="en-US" sz="3200" dirty="0" smtClean="0"/>
              <a:t>A Roadmap to Better Care and a Healthier You</a:t>
            </a:r>
            <a:endParaRPr lang="en-US" sz="3200" dirty="0"/>
          </a:p>
        </p:txBody>
      </p:sp>
    </p:spTree>
    <p:extLst>
      <p:ext uri="{BB962C8B-B14F-4D97-AF65-F5344CB8AC3E}">
        <p14:creationId xmlns:p14="http://schemas.microsoft.com/office/powerpoint/2010/main" val="889392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8763000" cy="5029200"/>
          </a:xfrm>
        </p:spPr>
        <p:txBody>
          <a:bodyPr>
            <a:normAutofit/>
          </a:bodyPr>
          <a:lstStyle/>
          <a:p>
            <a:r>
              <a:rPr lang="en-US" sz="3100" dirty="0" smtClean="0"/>
              <a:t>Being active in your health can lead to better care and better health for your and your family.</a:t>
            </a:r>
          </a:p>
          <a:p>
            <a:r>
              <a:rPr lang="en-US" sz="3100" dirty="0"/>
              <a:t>Keep track of health information</a:t>
            </a:r>
            <a:r>
              <a:rPr lang="en-US" sz="2800" dirty="0"/>
              <a:t>.</a:t>
            </a:r>
          </a:p>
          <a:p>
            <a:r>
              <a:rPr lang="en-US" sz="3100" dirty="0" smtClean="0"/>
              <a:t>Ask questions.</a:t>
            </a:r>
          </a:p>
          <a:p>
            <a:endParaRPr lang="en-US" sz="1600" dirty="0" smtClean="0"/>
          </a:p>
          <a:p>
            <a:pPr marL="0" indent="0">
              <a:spcBef>
                <a:spcPts val="1800"/>
              </a:spcBef>
              <a:buNone/>
            </a:pPr>
            <a:r>
              <a:rPr lang="en-US" sz="2800" b="1" dirty="0" smtClean="0"/>
              <a:t>Resources:</a:t>
            </a:r>
          </a:p>
          <a:p>
            <a:r>
              <a:rPr lang="en-US" sz="2800" dirty="0"/>
              <a:t>My Family Health Portrait </a:t>
            </a:r>
            <a:endParaRPr lang="en-US" sz="2800" dirty="0" smtClean="0"/>
          </a:p>
          <a:p>
            <a:pPr marL="0" indent="0">
              <a:buNone/>
            </a:pPr>
            <a:r>
              <a:rPr lang="en-US" sz="2800" dirty="0" smtClean="0"/>
              <a:t>    </a:t>
            </a:r>
            <a:r>
              <a:rPr lang="en-US" sz="2800" dirty="0" smtClean="0">
                <a:hlinkClick r:id="rId3"/>
              </a:rPr>
              <a:t>https://familyhistory.hhs.gov</a:t>
            </a:r>
            <a:endParaRPr lang="en-US" sz="2800" dirty="0" smtClean="0"/>
          </a:p>
          <a:p>
            <a:r>
              <a:rPr lang="en-US" sz="2800" dirty="0" smtClean="0"/>
              <a:t>My </a:t>
            </a:r>
            <a:r>
              <a:rPr lang="en-US" sz="2800" dirty="0"/>
              <a:t>Medicine Record </a:t>
            </a:r>
            <a:endParaRPr lang="en-US" sz="3000" dirty="0"/>
          </a:p>
        </p:txBody>
      </p:sp>
      <p:sp>
        <p:nvSpPr>
          <p:cNvPr id="3" name="Title 2"/>
          <p:cNvSpPr>
            <a:spLocks noGrp="1"/>
          </p:cNvSpPr>
          <p:nvPr>
            <p:ph type="title"/>
          </p:nvPr>
        </p:nvSpPr>
        <p:spPr/>
        <p:txBody>
          <a:bodyPr/>
          <a:lstStyle/>
          <a:p>
            <a:r>
              <a:rPr lang="en-US" b="1" dirty="0" smtClean="0"/>
              <a:t>Put Your Health First: </a:t>
            </a:r>
            <a:br>
              <a:rPr lang="en-US" b="1" dirty="0" smtClean="0"/>
            </a:br>
            <a:r>
              <a:rPr lang="en-US" b="1" dirty="0" smtClean="0"/>
              <a:t>Take an Active Role in Your Health</a:t>
            </a:r>
            <a:endParaRPr lang="en-US" b="1" dirty="0"/>
          </a:p>
        </p:txBody>
      </p:sp>
      <p:sp>
        <p:nvSpPr>
          <p:cNvPr id="4" name="Slide Number Placeholder 4"/>
          <p:cNvSpPr>
            <a:spLocks noGrp="1"/>
          </p:cNvSpPr>
          <p:nvPr>
            <p:ph type="sldNum" sz="quarter" idx="12"/>
          </p:nvPr>
        </p:nvSpPr>
        <p:spPr>
          <a:xfrm>
            <a:off x="8153400" y="6357938"/>
            <a:ext cx="990600" cy="365125"/>
          </a:xfrm>
          <a:prstGeom prst="rect">
            <a:avLst/>
          </a:prstGeom>
        </p:spPr>
        <p:txBody>
          <a:bodyPr/>
          <a:lstStyle/>
          <a:p>
            <a:fld id="{196C446A-2CEA-4609-9260-FD82B1543F26}" type="slidenum">
              <a:rPr lang="en-US" smtClean="0">
                <a:solidFill>
                  <a:prstClr val="black">
                    <a:tint val="75000"/>
                  </a:prstClr>
                </a:solidFill>
              </a:rPr>
              <a:pPr/>
              <a:t>10</a:t>
            </a:fld>
            <a:endParaRPr lang="en-US" dirty="0">
              <a:solidFill>
                <a:prstClr val="black">
                  <a:tint val="75000"/>
                </a:prstClr>
              </a:solidFill>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361" t="18124" r="45590" b="40000"/>
          <a:stretch/>
        </p:blipFill>
        <p:spPr bwMode="auto">
          <a:xfrm>
            <a:off x="5410200" y="3657600"/>
            <a:ext cx="301320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536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609106"/>
            <a:ext cx="16764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Step </a:t>
            </a:r>
            <a:r>
              <a:rPr lang="en-US" dirty="0" smtClean="0"/>
              <a:t>2:  Understand Your Health Coverage</a:t>
            </a:r>
            <a:endParaRPr lang="en-US" dirty="0"/>
          </a:p>
        </p:txBody>
      </p:sp>
      <p:sp>
        <p:nvSpPr>
          <p:cNvPr id="5" name="Slide Number Placeholder 4"/>
          <p:cNvSpPr>
            <a:spLocks noGrp="1"/>
          </p:cNvSpPr>
          <p:nvPr>
            <p:ph type="sldNum" sz="quarter" idx="4294967295"/>
          </p:nvPr>
        </p:nvSpPr>
        <p:spPr>
          <a:xfrm>
            <a:off x="8153400" y="6357938"/>
            <a:ext cx="990600" cy="365125"/>
          </a:xfrm>
          <a:prstGeom prst="rect">
            <a:avLst/>
          </a:prstGeom>
        </p:spPr>
        <p:txBody>
          <a:bodyPr/>
          <a:lstStyle/>
          <a:p>
            <a:fld id="{196C446A-2CEA-4609-9260-FD82B1543F26}" type="slidenum">
              <a:rPr lang="en-US" smtClean="0">
                <a:solidFill>
                  <a:prstClr val="black">
                    <a:tint val="75000"/>
                  </a:prstClr>
                </a:solidFill>
              </a:rPr>
              <a:pPr/>
              <a:t>11</a:t>
            </a:fld>
            <a:endParaRPr lang="en-US" dirty="0">
              <a:solidFill>
                <a:prstClr val="black">
                  <a:tint val="75000"/>
                </a:prstClr>
              </a:solidFill>
            </a:endParaRPr>
          </a:p>
        </p:txBody>
      </p:sp>
      <p:sp>
        <p:nvSpPr>
          <p:cNvPr id="9" name="Content Placeholder 2"/>
          <p:cNvSpPr txBox="1">
            <a:spLocks/>
          </p:cNvSpPr>
          <p:nvPr/>
        </p:nvSpPr>
        <p:spPr>
          <a:xfrm>
            <a:off x="304800" y="16764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dirty="0">
                <a:solidFill>
                  <a:prstClr val="black"/>
                </a:solidFill>
              </a:rPr>
              <a:t>Understand key insurance terms </a:t>
            </a:r>
          </a:p>
          <a:p>
            <a:pPr>
              <a:spcBef>
                <a:spcPts val="1800"/>
              </a:spcBef>
            </a:pPr>
            <a:r>
              <a:rPr lang="en-US" dirty="0" smtClean="0">
                <a:solidFill>
                  <a:prstClr val="black"/>
                </a:solidFill>
              </a:rPr>
              <a:t>Review your plan to </a:t>
            </a:r>
            <a:r>
              <a:rPr lang="en-US" dirty="0">
                <a:solidFill>
                  <a:prstClr val="black"/>
                </a:solidFill>
              </a:rPr>
              <a:t>see what </a:t>
            </a:r>
            <a:r>
              <a:rPr lang="en-US" dirty="0" smtClean="0">
                <a:solidFill>
                  <a:prstClr val="black"/>
                </a:solidFill>
              </a:rPr>
              <a:t/>
            </a:r>
            <a:br>
              <a:rPr lang="en-US" dirty="0" smtClean="0">
                <a:solidFill>
                  <a:prstClr val="black"/>
                </a:solidFill>
              </a:rPr>
            </a:br>
            <a:r>
              <a:rPr lang="en-US" dirty="0" smtClean="0">
                <a:solidFill>
                  <a:prstClr val="black"/>
                </a:solidFill>
              </a:rPr>
              <a:t>services are covered.</a:t>
            </a:r>
          </a:p>
          <a:p>
            <a:pPr>
              <a:spcBef>
                <a:spcPts val="1800"/>
              </a:spcBef>
            </a:pPr>
            <a:r>
              <a:rPr lang="en-US" dirty="0" smtClean="0">
                <a:solidFill>
                  <a:prstClr val="black"/>
                </a:solidFill>
              </a:rPr>
              <a:t>Know </a:t>
            </a:r>
            <a:r>
              <a:rPr lang="en-US" dirty="0">
                <a:solidFill>
                  <a:prstClr val="black"/>
                </a:solidFill>
              </a:rPr>
              <a:t>the difference between in-network and out-of-network. </a:t>
            </a:r>
            <a:endParaRPr lang="en-US" dirty="0" smtClean="0">
              <a:solidFill>
                <a:prstClr val="black"/>
              </a:solidFill>
            </a:endParaRPr>
          </a:p>
          <a:p>
            <a:pPr>
              <a:spcBef>
                <a:spcPts val="1800"/>
              </a:spcBef>
            </a:pPr>
            <a:r>
              <a:rPr lang="en-US" dirty="0" smtClean="0">
                <a:solidFill>
                  <a:prstClr val="black"/>
                </a:solidFill>
              </a:rPr>
              <a:t>Understand your out of pocket costs. </a:t>
            </a:r>
            <a:endParaRPr lang="en-US" dirty="0">
              <a:solidFill>
                <a:prstClr val="black"/>
              </a:solidFill>
            </a:endParaRPr>
          </a:p>
          <a:p>
            <a:pPr marL="0" indent="0">
              <a:buFont typeface="Arial" pitchFamily="34" charset="0"/>
              <a:buNone/>
            </a:pPr>
            <a:endParaRPr lang="en-US" sz="260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050422923"/>
              </p:ext>
            </p:extLst>
          </p:nvPr>
        </p:nvGraphicFramePr>
        <p:xfrm>
          <a:off x="457200" y="6118302"/>
          <a:ext cx="8229600" cy="304800"/>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274320">
                <a:tc>
                  <a:txBody>
                    <a:bodyPr/>
                    <a:lstStyle/>
                    <a:p>
                      <a:pPr algn="ctr"/>
                      <a:r>
                        <a:rPr lang="en-US" sz="1400" b="1" baseline="0" dirty="0" smtClean="0">
                          <a:solidFill>
                            <a:schemeClr val="tx1"/>
                          </a:solidFill>
                        </a:rPr>
                        <a:t>1</a:t>
                      </a:r>
                      <a:endParaRPr lang="en-US" sz="1400" b="1" baseline="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STEP 2</a:t>
                      </a:r>
                    </a:p>
                  </a:txBody>
                  <a:tcPr>
                    <a:solidFill>
                      <a:schemeClr val="accent3"/>
                    </a:solidFill>
                  </a:tcPr>
                </a:tc>
                <a:tc>
                  <a:txBody>
                    <a:bodyPr/>
                    <a:lstStyle/>
                    <a:p>
                      <a:pPr algn="ctr"/>
                      <a:r>
                        <a:rPr lang="en-US" sz="1400" b="1" baseline="0" dirty="0" smtClean="0">
                          <a:solidFill>
                            <a:schemeClr val="tx1"/>
                          </a:solidFill>
                        </a:rPr>
                        <a:t>3</a:t>
                      </a:r>
                      <a:endParaRPr lang="en-US" sz="1400" b="1" baseline="0" dirty="0">
                        <a:solidFill>
                          <a:schemeClr val="tx1"/>
                        </a:solidFill>
                      </a:endParaRPr>
                    </a:p>
                  </a:txBody>
                  <a:tcPr>
                    <a:solidFill>
                      <a:srgbClr val="DABC4E"/>
                    </a:solidFill>
                  </a:tcPr>
                </a:tc>
                <a:tc>
                  <a:txBody>
                    <a:bodyPr/>
                    <a:lstStyle/>
                    <a:p>
                      <a:pPr algn="ctr"/>
                      <a:r>
                        <a:rPr lang="en-US" sz="1400" b="1" baseline="0" dirty="0" smtClean="0">
                          <a:solidFill>
                            <a:schemeClr val="tx1"/>
                          </a:solidFill>
                        </a:rPr>
                        <a:t>4</a:t>
                      </a:r>
                      <a:endParaRPr lang="en-US" sz="1400" b="1" baseline="0" dirty="0">
                        <a:solidFill>
                          <a:schemeClr val="tx1"/>
                        </a:solidFill>
                      </a:endParaRPr>
                    </a:p>
                  </a:txBody>
                  <a:tcPr>
                    <a:solidFill>
                      <a:schemeClr val="accent4">
                        <a:lumMod val="60000"/>
                        <a:lumOff val="40000"/>
                      </a:schemeClr>
                    </a:solidFill>
                  </a:tcPr>
                </a:tc>
                <a:tc>
                  <a:txBody>
                    <a:bodyPr/>
                    <a:lstStyle/>
                    <a:p>
                      <a:pPr algn="ctr"/>
                      <a:r>
                        <a:rPr lang="en-US" sz="1400" b="1" baseline="0" dirty="0" smtClean="0">
                          <a:solidFill>
                            <a:schemeClr val="tx1"/>
                          </a:solidFill>
                        </a:rPr>
                        <a:t>5</a:t>
                      </a:r>
                      <a:endParaRPr lang="en-US" sz="1400" b="1" baseline="0" dirty="0">
                        <a:solidFill>
                          <a:schemeClr val="tx1"/>
                        </a:solidFill>
                      </a:endParaRPr>
                    </a:p>
                  </a:txBody>
                  <a:tcPr>
                    <a:solidFill>
                      <a:srgbClr val="36D68A"/>
                    </a:solidFill>
                  </a:tcPr>
                </a:tc>
                <a:tc>
                  <a:txBody>
                    <a:bodyPr/>
                    <a:lstStyle/>
                    <a:p>
                      <a:pPr algn="ctr"/>
                      <a:r>
                        <a:rPr lang="en-US" sz="1400" b="1" baseline="0" dirty="0" smtClean="0">
                          <a:solidFill>
                            <a:schemeClr val="tx1"/>
                          </a:solidFill>
                        </a:rPr>
                        <a:t>6</a:t>
                      </a:r>
                      <a:endParaRPr lang="en-US" sz="1400" b="1" baseline="0" dirty="0">
                        <a:solidFill>
                          <a:schemeClr val="tx1"/>
                        </a:solidFill>
                      </a:endParaRPr>
                    </a:p>
                  </a:txBody>
                  <a:tcPr>
                    <a:solidFill>
                      <a:schemeClr val="accent5">
                        <a:lumMod val="60000"/>
                        <a:lumOff val="40000"/>
                      </a:schemeClr>
                    </a:solidFill>
                  </a:tcPr>
                </a:tc>
                <a:tc>
                  <a:txBody>
                    <a:bodyPr/>
                    <a:lstStyle/>
                    <a:p>
                      <a:pPr algn="ctr"/>
                      <a:r>
                        <a:rPr lang="en-US" sz="1400" b="1" baseline="0" dirty="0" smtClean="0">
                          <a:solidFill>
                            <a:schemeClr val="tx1"/>
                          </a:solidFill>
                        </a:rPr>
                        <a:t>7</a:t>
                      </a:r>
                      <a:endParaRPr lang="en-US" sz="1400" b="1" baseline="0" dirty="0">
                        <a:solidFill>
                          <a:schemeClr val="tx1"/>
                        </a:solidFill>
                      </a:endParaRPr>
                    </a:p>
                  </a:txBody>
                  <a:tcPr>
                    <a:solidFill>
                      <a:schemeClr val="accent6"/>
                    </a:solidFill>
                  </a:tcPr>
                </a:tc>
                <a:tc>
                  <a:txBody>
                    <a:bodyPr/>
                    <a:lstStyle/>
                    <a:p>
                      <a:pPr algn="ctr"/>
                      <a:r>
                        <a:rPr lang="en-US" sz="1400" b="1" baseline="0" dirty="0" smtClean="0">
                          <a:solidFill>
                            <a:schemeClr val="tx1"/>
                          </a:solidFill>
                        </a:rPr>
                        <a:t>8</a:t>
                      </a:r>
                      <a:endParaRPr lang="en-US" sz="1400" b="1" baseline="0" dirty="0">
                        <a:solidFill>
                          <a:schemeClr val="tx1"/>
                        </a:solidFill>
                      </a:endParaRPr>
                    </a:p>
                  </a:txBody>
                  <a:tcPr>
                    <a:solidFill>
                      <a:srgbClr val="D4669D"/>
                    </a:solidFill>
                  </a:tcPr>
                </a:tc>
              </a:tr>
            </a:tbl>
          </a:graphicData>
        </a:graphic>
      </p:graphicFrame>
      <p:sp>
        <p:nvSpPr>
          <p:cNvPr id="11" name="Oval 10"/>
          <p:cNvSpPr/>
          <p:nvPr/>
        </p:nvSpPr>
        <p:spPr>
          <a:xfrm>
            <a:off x="1555596" y="5943600"/>
            <a:ext cx="838200" cy="60960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913003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 y="1676400"/>
            <a:ext cx="8915400" cy="4572000"/>
          </a:xfrm>
        </p:spPr>
        <p:txBody>
          <a:bodyPr>
            <a:noAutofit/>
          </a:bodyPr>
          <a:lstStyle/>
          <a:p>
            <a:pPr>
              <a:spcBef>
                <a:spcPts val="0"/>
              </a:spcBef>
            </a:pPr>
            <a:r>
              <a:rPr lang="en-US" sz="2200" b="1" dirty="0" smtClean="0"/>
              <a:t>Premium</a:t>
            </a:r>
            <a:r>
              <a:rPr lang="en-US" sz="2200" dirty="0" smtClean="0"/>
              <a:t> is a </a:t>
            </a:r>
            <a:r>
              <a:rPr lang="en-US" sz="2200" dirty="0" smtClean="0"/>
              <a:t>payment made, usually monthly, to </a:t>
            </a:r>
            <a:r>
              <a:rPr lang="en-US" sz="2200" dirty="0" smtClean="0"/>
              <a:t>an insurance company </a:t>
            </a:r>
            <a:r>
              <a:rPr lang="en-US" sz="2200" dirty="0" smtClean="0"/>
              <a:t>for your </a:t>
            </a:r>
            <a:r>
              <a:rPr lang="en-US" sz="2200" dirty="0" smtClean="0"/>
              <a:t>coverage. </a:t>
            </a:r>
          </a:p>
          <a:p>
            <a:pPr>
              <a:spcBef>
                <a:spcPts val="0"/>
              </a:spcBef>
            </a:pPr>
            <a:endParaRPr lang="en-US" sz="2200" dirty="0"/>
          </a:p>
          <a:p>
            <a:pPr>
              <a:spcBef>
                <a:spcPts val="0"/>
              </a:spcBef>
            </a:pPr>
            <a:r>
              <a:rPr lang="en-US" sz="2200" b="1" dirty="0" smtClean="0"/>
              <a:t>Deductible</a:t>
            </a:r>
            <a:r>
              <a:rPr lang="en-US" sz="2200" dirty="0" smtClean="0"/>
              <a:t> </a:t>
            </a:r>
            <a:r>
              <a:rPr lang="en-US" sz="2200" dirty="0"/>
              <a:t>is the </a:t>
            </a:r>
            <a:r>
              <a:rPr lang="en-US" sz="2200" dirty="0" smtClean="0"/>
              <a:t>amount you owe </a:t>
            </a:r>
            <a:r>
              <a:rPr lang="en-US" sz="2200" dirty="0"/>
              <a:t>for health care services before </a:t>
            </a:r>
            <a:r>
              <a:rPr lang="en-US" sz="2200" dirty="0" smtClean="0"/>
              <a:t>your plan </a:t>
            </a:r>
            <a:r>
              <a:rPr lang="en-US" sz="2200" dirty="0"/>
              <a:t>will start paying for </a:t>
            </a:r>
            <a:r>
              <a:rPr lang="en-US" sz="2200" dirty="0" smtClean="0"/>
              <a:t>your care</a:t>
            </a:r>
            <a:r>
              <a:rPr lang="en-US" sz="2200" dirty="0"/>
              <a:t>. </a:t>
            </a:r>
            <a:r>
              <a:rPr lang="en-US" sz="2200" dirty="0" smtClean="0"/>
              <a:t> Note: May not apply to all services. </a:t>
            </a:r>
          </a:p>
          <a:p>
            <a:pPr>
              <a:spcBef>
                <a:spcPts val="0"/>
              </a:spcBef>
            </a:pPr>
            <a:endParaRPr lang="en-US" sz="2200" dirty="0"/>
          </a:p>
          <a:p>
            <a:pPr>
              <a:spcBef>
                <a:spcPts val="0"/>
              </a:spcBef>
            </a:pPr>
            <a:r>
              <a:rPr lang="en-US" sz="2200" b="1" dirty="0" smtClean="0"/>
              <a:t>Copayment (Copay</a:t>
            </a:r>
            <a:r>
              <a:rPr lang="en-US" sz="2200" b="1" dirty="0"/>
              <a:t>) </a:t>
            </a:r>
            <a:r>
              <a:rPr lang="en-US" sz="2200" dirty="0"/>
              <a:t>is </a:t>
            </a:r>
            <a:r>
              <a:rPr lang="en-US" sz="2200" dirty="0" smtClean="0"/>
              <a:t>a fixed </a:t>
            </a:r>
            <a:r>
              <a:rPr lang="en-US" sz="2200" dirty="0"/>
              <a:t>amount </a:t>
            </a:r>
            <a:r>
              <a:rPr lang="en-US" sz="2200" dirty="0" smtClean="0"/>
              <a:t>you pay </a:t>
            </a:r>
            <a:r>
              <a:rPr lang="en-US" sz="2200" dirty="0"/>
              <a:t>for a covered health care service or supply. </a:t>
            </a:r>
            <a:r>
              <a:rPr lang="en-US" sz="2200" dirty="0" smtClean="0"/>
              <a:t>For example, $15 for a doctor visit.</a:t>
            </a:r>
          </a:p>
          <a:p>
            <a:pPr>
              <a:spcBef>
                <a:spcPts val="0"/>
              </a:spcBef>
            </a:pPr>
            <a:endParaRPr lang="en-US" sz="2200" dirty="0" smtClean="0"/>
          </a:p>
          <a:p>
            <a:pPr>
              <a:spcBef>
                <a:spcPts val="0"/>
              </a:spcBef>
            </a:pPr>
            <a:r>
              <a:rPr lang="en-US" sz="2200" b="1" dirty="0" smtClean="0"/>
              <a:t>Coinsurance</a:t>
            </a:r>
            <a:r>
              <a:rPr lang="en-US" sz="2200" dirty="0" smtClean="0"/>
              <a:t> </a:t>
            </a:r>
            <a:r>
              <a:rPr lang="en-US" sz="2200" dirty="0"/>
              <a:t>is </a:t>
            </a:r>
            <a:r>
              <a:rPr lang="en-US" sz="2200" dirty="0" smtClean="0"/>
              <a:t>your share (a percent) of </a:t>
            </a:r>
            <a:r>
              <a:rPr lang="en-US" sz="2200" dirty="0"/>
              <a:t>the costs of a covered </a:t>
            </a:r>
            <a:r>
              <a:rPr lang="en-US" sz="2200" dirty="0" smtClean="0"/>
              <a:t>service</a:t>
            </a:r>
            <a:r>
              <a:rPr lang="en-US" sz="2200" dirty="0"/>
              <a:t>. </a:t>
            </a:r>
            <a:r>
              <a:rPr lang="en-US" sz="2200" dirty="0" smtClean="0"/>
              <a:t>For example, if your coinsurance is 20%, and the service cost $100, you pay $20.</a:t>
            </a:r>
          </a:p>
          <a:p>
            <a:pPr>
              <a:spcBef>
                <a:spcPts val="0"/>
              </a:spcBef>
            </a:pPr>
            <a:endParaRPr lang="en-US" sz="1200" dirty="0" smtClean="0"/>
          </a:p>
          <a:p>
            <a:pPr>
              <a:spcBef>
                <a:spcPts val="0"/>
              </a:spcBef>
            </a:pPr>
            <a:endParaRPr lang="en-US" sz="1200" dirty="0"/>
          </a:p>
          <a:p>
            <a:pPr marL="0" indent="0" algn="ctr">
              <a:spcBef>
                <a:spcPts val="0"/>
              </a:spcBef>
              <a:buNone/>
            </a:pPr>
            <a:r>
              <a:rPr lang="en-US" sz="2100" dirty="0" smtClean="0"/>
              <a:t>(See the glossary at the back of your </a:t>
            </a:r>
            <a:r>
              <a:rPr lang="en-US" sz="2100" i="1" dirty="0" smtClean="0"/>
              <a:t>Roadmap </a:t>
            </a:r>
            <a:r>
              <a:rPr lang="en-US" sz="2100" dirty="0" smtClean="0"/>
              <a:t>for more definitions.)</a:t>
            </a:r>
          </a:p>
        </p:txBody>
      </p:sp>
      <p:sp>
        <p:nvSpPr>
          <p:cNvPr id="4" name="Title 3"/>
          <p:cNvSpPr>
            <a:spLocks noGrp="1"/>
          </p:cNvSpPr>
          <p:nvPr>
            <p:ph type="title"/>
          </p:nvPr>
        </p:nvSpPr>
        <p:spPr/>
        <p:txBody>
          <a:bodyPr/>
          <a:lstStyle/>
          <a:p>
            <a:r>
              <a:rPr lang="en-US" dirty="0" smtClean="0"/>
              <a:t>Step 2: Understand Your Health Coverage</a:t>
            </a:r>
            <a:endParaRPr lang="en-US" dirty="0"/>
          </a:p>
        </p:txBody>
      </p:sp>
    </p:spTree>
    <p:extLst>
      <p:ext uri="{BB962C8B-B14F-4D97-AF65-F5344CB8AC3E}">
        <p14:creationId xmlns:p14="http://schemas.microsoft.com/office/powerpoint/2010/main" val="2009447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Cost Tables</a:t>
            </a:r>
            <a:endParaRPr lang="en-US" dirty="0"/>
          </a:p>
        </p:txBody>
      </p:sp>
      <p:sp>
        <p:nvSpPr>
          <p:cNvPr id="5" name="Slide Number Placeholder 4"/>
          <p:cNvSpPr>
            <a:spLocks noGrp="1"/>
          </p:cNvSpPr>
          <p:nvPr>
            <p:ph type="sldNum" sz="quarter" idx="4294967295"/>
          </p:nvPr>
        </p:nvSpPr>
        <p:spPr>
          <a:xfrm>
            <a:off x="8153400" y="6357938"/>
            <a:ext cx="990600" cy="365125"/>
          </a:xfrm>
          <a:prstGeom prst="rect">
            <a:avLst/>
          </a:prstGeom>
        </p:spPr>
        <p:txBody>
          <a:bodyPr/>
          <a:lstStyle/>
          <a:p>
            <a:fld id="{196C446A-2CEA-4609-9260-FD82B1543F26}" type="slidenum">
              <a:rPr lang="en-US" smtClean="0">
                <a:solidFill>
                  <a:prstClr val="black">
                    <a:tint val="75000"/>
                  </a:prstClr>
                </a:solidFill>
              </a:rPr>
              <a:pPr/>
              <a:t>13</a:t>
            </a:fld>
            <a:endParaRPr lang="en-US" dirty="0">
              <a:solidFill>
                <a:prstClr val="black">
                  <a:tint val="75000"/>
                </a:prstClr>
              </a:solidFill>
            </a:endParaRPr>
          </a:p>
        </p:txBody>
      </p:sp>
      <p:sp>
        <p:nvSpPr>
          <p:cNvPr id="4" name="Content Placeholder 3"/>
          <p:cNvSpPr>
            <a:spLocks noGrp="1"/>
          </p:cNvSpPr>
          <p:nvPr>
            <p:ph idx="1"/>
          </p:nvPr>
        </p:nvSpPr>
        <p:spPr/>
        <p:txBody>
          <a:bodyPr/>
          <a:lstStyle/>
          <a:p>
            <a:endParaRPr lang="en-US" dirty="0" smtClean="0"/>
          </a:p>
          <a:p>
            <a:endParaRPr lang="en-US" dirty="0"/>
          </a:p>
        </p:txBody>
      </p:sp>
      <p:sp>
        <p:nvSpPr>
          <p:cNvPr id="6" name="TextBox 5"/>
          <p:cNvSpPr txBox="1"/>
          <p:nvPr/>
        </p:nvSpPr>
        <p:spPr>
          <a:xfrm>
            <a:off x="5486400" y="2209800"/>
            <a:ext cx="3352800" cy="3539430"/>
          </a:xfrm>
          <a:prstGeom prst="rect">
            <a:avLst/>
          </a:prstGeom>
          <a:noFill/>
        </p:spPr>
        <p:txBody>
          <a:bodyPr wrap="square" rtlCol="0">
            <a:spAutoFit/>
          </a:bodyPr>
          <a:lstStyle/>
          <a:p>
            <a:pPr algn="ctr"/>
            <a:r>
              <a:rPr lang="en-US" sz="2800" dirty="0">
                <a:solidFill>
                  <a:prstClr val="black"/>
                </a:solidFill>
              </a:rPr>
              <a:t>Cost </a:t>
            </a:r>
            <a:r>
              <a:rPr lang="en-US" sz="2800" dirty="0" smtClean="0">
                <a:solidFill>
                  <a:prstClr val="black"/>
                </a:solidFill>
              </a:rPr>
              <a:t>scenarios, </a:t>
            </a:r>
            <a:r>
              <a:rPr lang="en-US" sz="2800" dirty="0">
                <a:solidFill>
                  <a:prstClr val="black"/>
                </a:solidFill>
              </a:rPr>
              <a:t>like managing Type 2 Diabetes and having a </a:t>
            </a:r>
            <a:r>
              <a:rPr lang="en-US" sz="2800" dirty="0" smtClean="0">
                <a:solidFill>
                  <a:prstClr val="black"/>
                </a:solidFill>
              </a:rPr>
              <a:t>baby, </a:t>
            </a:r>
            <a:r>
              <a:rPr lang="en-US" sz="2800" dirty="0">
                <a:solidFill>
                  <a:prstClr val="black"/>
                </a:solidFill>
              </a:rPr>
              <a:t>help </a:t>
            </a:r>
            <a:r>
              <a:rPr lang="en-US" sz="2800" dirty="0" smtClean="0">
                <a:solidFill>
                  <a:prstClr val="black"/>
                </a:solidFill>
              </a:rPr>
              <a:t>us </a:t>
            </a:r>
            <a:r>
              <a:rPr lang="en-US" sz="2800" b="1" dirty="0" smtClean="0">
                <a:solidFill>
                  <a:prstClr val="black"/>
                </a:solidFill>
              </a:rPr>
              <a:t>understand </a:t>
            </a:r>
            <a:r>
              <a:rPr lang="en-US" sz="2800" b="1" dirty="0">
                <a:solidFill>
                  <a:prstClr val="black"/>
                </a:solidFill>
              </a:rPr>
              <a:t>what </a:t>
            </a:r>
            <a:r>
              <a:rPr lang="en-US" sz="2800" b="1" dirty="0" smtClean="0">
                <a:solidFill>
                  <a:prstClr val="black"/>
                </a:solidFill>
              </a:rPr>
              <a:t>care </a:t>
            </a:r>
            <a:r>
              <a:rPr lang="en-US" sz="2800" b="1" dirty="0">
                <a:solidFill>
                  <a:prstClr val="black"/>
                </a:solidFill>
              </a:rPr>
              <a:t>may cost, </a:t>
            </a:r>
            <a:r>
              <a:rPr lang="en-US" sz="2800" dirty="0">
                <a:solidFill>
                  <a:prstClr val="black"/>
                </a:solidFill>
              </a:rPr>
              <a:t>and how </a:t>
            </a:r>
            <a:r>
              <a:rPr lang="en-US" sz="2800" dirty="0" smtClean="0">
                <a:solidFill>
                  <a:prstClr val="black"/>
                </a:solidFill>
              </a:rPr>
              <a:t>the </a:t>
            </a:r>
            <a:r>
              <a:rPr lang="en-US" sz="2800" dirty="0">
                <a:solidFill>
                  <a:prstClr val="black"/>
                </a:solidFill>
              </a:rPr>
              <a:t>plan may divide these costs.</a:t>
            </a:r>
          </a:p>
        </p:txBody>
      </p:sp>
      <p:sp>
        <p:nvSpPr>
          <p:cNvPr id="3" name="TextBox 2"/>
          <p:cNvSpPr txBox="1"/>
          <p:nvPr/>
        </p:nvSpPr>
        <p:spPr>
          <a:xfrm>
            <a:off x="4419600" y="6305490"/>
            <a:ext cx="3886200" cy="400110"/>
          </a:xfrm>
          <a:prstGeom prst="rect">
            <a:avLst/>
          </a:prstGeom>
          <a:noFill/>
        </p:spPr>
        <p:txBody>
          <a:bodyPr wrap="square" rtlCol="0">
            <a:spAutoFit/>
          </a:bodyPr>
          <a:lstStyle/>
          <a:p>
            <a:r>
              <a:rPr lang="en-US" sz="2000" b="1" dirty="0">
                <a:solidFill>
                  <a:prstClr val="black"/>
                </a:solidFill>
              </a:rPr>
              <a:t>NOTE: These are not real costs.</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80577">
            <a:off x="774674" y="2365914"/>
            <a:ext cx="2105681" cy="4236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55719">
            <a:off x="3138497" y="2142036"/>
            <a:ext cx="1987640" cy="415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789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On An Insurance Card</a:t>
            </a:r>
            <a:endParaRPr lang="en-US" dirty="0"/>
          </a:p>
        </p:txBody>
      </p:sp>
      <p:sp>
        <p:nvSpPr>
          <p:cNvPr id="5" name="Slide Number Placeholder 4"/>
          <p:cNvSpPr>
            <a:spLocks noGrp="1"/>
          </p:cNvSpPr>
          <p:nvPr>
            <p:ph type="sldNum" sz="quarter" idx="4294967295"/>
          </p:nvPr>
        </p:nvSpPr>
        <p:spPr>
          <a:xfrm>
            <a:off x="8153400" y="6357938"/>
            <a:ext cx="990600" cy="365125"/>
          </a:xfrm>
          <a:prstGeom prst="rect">
            <a:avLst/>
          </a:prstGeom>
        </p:spPr>
        <p:txBody>
          <a:bodyPr/>
          <a:lstStyle/>
          <a:p>
            <a:fld id="{196C446A-2CEA-4609-9260-FD82B1543F26}" type="slidenum">
              <a:rPr lang="en-US" smtClean="0">
                <a:solidFill>
                  <a:prstClr val="black">
                    <a:tint val="75000"/>
                  </a:prstClr>
                </a:solidFill>
              </a:rPr>
              <a:pPr/>
              <a:t>14</a:t>
            </a:fld>
            <a:endParaRPr lang="en-US" dirty="0">
              <a:solidFill>
                <a:prstClr val="black">
                  <a:tint val="75000"/>
                </a:prstClr>
              </a:solidFill>
            </a:endParaRPr>
          </a:p>
        </p:txBody>
      </p:sp>
      <p:sp>
        <p:nvSpPr>
          <p:cNvPr id="4" name="Content Placeholder 3"/>
          <p:cNvSpPr>
            <a:spLocks noGrp="1"/>
          </p:cNvSpPr>
          <p:nvPr>
            <p:ph idx="1"/>
          </p:nvPr>
        </p:nvSpPr>
        <p:spPr/>
        <p:txBody>
          <a:bodyPr/>
          <a:lstStyle/>
          <a:p>
            <a:endParaRPr lang="en-US" dirty="0" smtClean="0"/>
          </a:p>
          <a:p>
            <a:endParaRPr lang="en-US" dirty="0"/>
          </a:p>
        </p:txBody>
      </p:sp>
      <p:sp>
        <p:nvSpPr>
          <p:cNvPr id="6" name="TextBox 5"/>
          <p:cNvSpPr txBox="1"/>
          <p:nvPr/>
        </p:nvSpPr>
        <p:spPr>
          <a:xfrm>
            <a:off x="228600" y="2133600"/>
            <a:ext cx="3124200" cy="4401205"/>
          </a:xfrm>
          <a:prstGeom prst="rect">
            <a:avLst/>
          </a:prstGeom>
          <a:noFill/>
        </p:spPr>
        <p:txBody>
          <a:bodyPr wrap="square" rtlCol="0">
            <a:spAutoFit/>
          </a:bodyPr>
          <a:lstStyle/>
          <a:p>
            <a:r>
              <a:rPr lang="en-US" sz="2800" b="1" dirty="0">
                <a:solidFill>
                  <a:prstClr val="black"/>
                </a:solidFill>
              </a:rPr>
              <a:t>Key terms</a:t>
            </a:r>
            <a:r>
              <a:rPr lang="en-US" sz="2800" dirty="0">
                <a:solidFill>
                  <a:prstClr val="black"/>
                </a:solidFill>
              </a:rPr>
              <a:t> </a:t>
            </a:r>
          </a:p>
          <a:p>
            <a:r>
              <a:rPr lang="en-US" sz="2800" dirty="0">
                <a:solidFill>
                  <a:prstClr val="black"/>
                </a:solidFill>
              </a:rPr>
              <a:t>1) Member Name</a:t>
            </a:r>
          </a:p>
          <a:p>
            <a:r>
              <a:rPr lang="en-US" sz="2800" dirty="0">
                <a:solidFill>
                  <a:prstClr val="black"/>
                </a:solidFill>
              </a:rPr>
              <a:t>2) Member Number</a:t>
            </a:r>
          </a:p>
          <a:p>
            <a:r>
              <a:rPr lang="en-US" sz="2800" dirty="0">
                <a:solidFill>
                  <a:prstClr val="black"/>
                </a:solidFill>
              </a:rPr>
              <a:t>3) Group Number</a:t>
            </a:r>
          </a:p>
          <a:p>
            <a:r>
              <a:rPr lang="en-US" sz="2800" dirty="0">
                <a:solidFill>
                  <a:prstClr val="black"/>
                </a:solidFill>
              </a:rPr>
              <a:t>4) Plan Type</a:t>
            </a:r>
          </a:p>
          <a:p>
            <a:r>
              <a:rPr lang="en-US" sz="2800" dirty="0">
                <a:solidFill>
                  <a:prstClr val="black"/>
                </a:solidFill>
              </a:rPr>
              <a:t>5) Copayment</a:t>
            </a:r>
          </a:p>
          <a:p>
            <a:r>
              <a:rPr lang="en-US" sz="2800" dirty="0">
                <a:solidFill>
                  <a:prstClr val="black"/>
                </a:solidFill>
              </a:rPr>
              <a:t>6) Phone Numbers</a:t>
            </a:r>
          </a:p>
          <a:p>
            <a:pPr defTabSz="228600"/>
            <a:r>
              <a:rPr lang="en-US" sz="2800" dirty="0">
                <a:solidFill>
                  <a:prstClr val="black"/>
                </a:solidFill>
              </a:rPr>
              <a:t>7) Prescription 				  Copayment</a:t>
            </a:r>
          </a:p>
          <a:p>
            <a:pPr algn="ctr"/>
            <a:endParaRPr lang="en-US" sz="2800" dirty="0">
              <a:solidFill>
                <a:prstClr val="black"/>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608" y="2362200"/>
            <a:ext cx="5050624" cy="3322779"/>
          </a:xfrm>
          <a:prstGeom prst="roundRect">
            <a:avLst>
              <a:gd name="adj" fmla="val 8594"/>
            </a:avLst>
          </a:prstGeom>
          <a:solidFill>
            <a:srgbClr val="FFFFFF">
              <a:shade val="85000"/>
            </a:srgbClr>
          </a:solidFill>
          <a:ln>
            <a:noFill/>
          </a:ln>
          <a:effectLst>
            <a:outerShdw dist="35921" dir="2700000" algn="ctr" rotWithShape="0">
              <a:schemeClr val="bg2"/>
            </a:outerShdw>
          </a:effectLst>
          <a:extLst/>
        </p:spPr>
      </p:pic>
    </p:spTree>
    <p:extLst>
      <p:ext uri="{BB962C8B-B14F-4D97-AF65-F5344CB8AC3E}">
        <p14:creationId xmlns:p14="http://schemas.microsoft.com/office/powerpoint/2010/main" val="2535161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776260203"/>
              </p:ext>
            </p:extLst>
          </p:nvPr>
        </p:nvGraphicFramePr>
        <p:xfrm>
          <a:off x="511624" y="6019800"/>
          <a:ext cx="8229600" cy="304800"/>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274320">
                <a:tc>
                  <a:txBody>
                    <a:bodyPr/>
                    <a:lstStyle/>
                    <a:p>
                      <a:pPr algn="ctr"/>
                      <a:r>
                        <a:rPr lang="en-US" sz="1400" b="1" baseline="0" dirty="0" smtClean="0">
                          <a:solidFill>
                            <a:schemeClr val="tx1"/>
                          </a:solidFill>
                        </a:rPr>
                        <a:t>1</a:t>
                      </a:r>
                      <a:endParaRPr lang="en-US" sz="1400" b="1" baseline="0" dirty="0">
                        <a:solidFill>
                          <a:schemeClr val="tx1"/>
                        </a:solidFill>
                      </a:endParaRPr>
                    </a:p>
                  </a:txBody>
                  <a:tcPr/>
                </a:tc>
                <a:tc>
                  <a:txBody>
                    <a:bodyPr/>
                    <a:lstStyle/>
                    <a:p>
                      <a:pPr algn="ctr"/>
                      <a:r>
                        <a:rPr lang="en-US" sz="1400" b="1" baseline="0" dirty="0" smtClean="0">
                          <a:solidFill>
                            <a:schemeClr val="tx1"/>
                          </a:solidFill>
                        </a:rPr>
                        <a:t>2</a:t>
                      </a:r>
                      <a:endParaRPr lang="en-US" sz="1400" b="1" baseline="0" dirty="0">
                        <a:solidFill>
                          <a:schemeClr val="tx1"/>
                        </a:solidFill>
                      </a:endParaRPr>
                    </a:p>
                  </a:txBody>
                  <a:tcPr>
                    <a:solidFill>
                      <a:schemeClr val="accent3"/>
                    </a:solidFill>
                  </a:tcPr>
                </a:tc>
                <a:tc>
                  <a:txBody>
                    <a:bodyPr/>
                    <a:lstStyle/>
                    <a:p>
                      <a:pPr algn="ctr"/>
                      <a:r>
                        <a:rPr lang="en-US" sz="1400" b="1" baseline="0" dirty="0" smtClean="0">
                          <a:solidFill>
                            <a:schemeClr val="tx1"/>
                          </a:solidFill>
                        </a:rPr>
                        <a:t>STEP 3</a:t>
                      </a:r>
                      <a:endParaRPr lang="en-US" sz="1400" b="1" baseline="0" dirty="0">
                        <a:solidFill>
                          <a:schemeClr val="tx1"/>
                        </a:solidFill>
                      </a:endParaRPr>
                    </a:p>
                  </a:txBody>
                  <a:tcPr>
                    <a:solidFill>
                      <a:srgbClr val="DABC4E"/>
                    </a:solidFill>
                  </a:tcPr>
                </a:tc>
                <a:tc>
                  <a:txBody>
                    <a:bodyPr/>
                    <a:lstStyle/>
                    <a:p>
                      <a:pPr algn="ctr"/>
                      <a:r>
                        <a:rPr lang="en-US" sz="1400" b="1" baseline="0" dirty="0" smtClean="0">
                          <a:solidFill>
                            <a:schemeClr val="tx1"/>
                          </a:solidFill>
                        </a:rPr>
                        <a:t>4</a:t>
                      </a:r>
                      <a:endParaRPr lang="en-US" sz="1400" b="1" baseline="0" dirty="0">
                        <a:solidFill>
                          <a:schemeClr val="tx1"/>
                        </a:solidFill>
                      </a:endParaRPr>
                    </a:p>
                  </a:txBody>
                  <a:tcPr>
                    <a:solidFill>
                      <a:schemeClr val="accent4">
                        <a:lumMod val="60000"/>
                        <a:lumOff val="40000"/>
                      </a:schemeClr>
                    </a:solidFill>
                  </a:tcPr>
                </a:tc>
                <a:tc>
                  <a:txBody>
                    <a:bodyPr/>
                    <a:lstStyle/>
                    <a:p>
                      <a:pPr algn="ctr"/>
                      <a:r>
                        <a:rPr lang="en-US" sz="1400" b="1" baseline="0" dirty="0" smtClean="0">
                          <a:solidFill>
                            <a:schemeClr val="tx1"/>
                          </a:solidFill>
                        </a:rPr>
                        <a:t>5</a:t>
                      </a:r>
                      <a:endParaRPr lang="en-US" sz="1400" b="1" baseline="0" dirty="0">
                        <a:solidFill>
                          <a:schemeClr val="tx1"/>
                        </a:solidFill>
                      </a:endParaRPr>
                    </a:p>
                  </a:txBody>
                  <a:tcPr>
                    <a:solidFill>
                      <a:srgbClr val="36D68A"/>
                    </a:solidFill>
                  </a:tcPr>
                </a:tc>
                <a:tc>
                  <a:txBody>
                    <a:bodyPr/>
                    <a:lstStyle/>
                    <a:p>
                      <a:pPr algn="ctr"/>
                      <a:r>
                        <a:rPr lang="en-US" sz="1400" b="1" baseline="0" dirty="0" smtClean="0">
                          <a:solidFill>
                            <a:schemeClr val="tx1"/>
                          </a:solidFill>
                        </a:rPr>
                        <a:t>6</a:t>
                      </a:r>
                      <a:endParaRPr lang="en-US" sz="1400" b="1" baseline="0" dirty="0">
                        <a:solidFill>
                          <a:schemeClr val="tx1"/>
                        </a:solidFill>
                      </a:endParaRPr>
                    </a:p>
                  </a:txBody>
                  <a:tcPr>
                    <a:solidFill>
                      <a:schemeClr val="accent5">
                        <a:lumMod val="60000"/>
                        <a:lumOff val="40000"/>
                      </a:schemeClr>
                    </a:solidFill>
                  </a:tcPr>
                </a:tc>
                <a:tc>
                  <a:txBody>
                    <a:bodyPr/>
                    <a:lstStyle/>
                    <a:p>
                      <a:pPr algn="ctr"/>
                      <a:r>
                        <a:rPr lang="en-US" sz="1400" b="1" baseline="0" dirty="0" smtClean="0">
                          <a:solidFill>
                            <a:schemeClr val="tx1"/>
                          </a:solidFill>
                        </a:rPr>
                        <a:t>7</a:t>
                      </a:r>
                      <a:endParaRPr lang="en-US" sz="1400" b="1" baseline="0" dirty="0">
                        <a:solidFill>
                          <a:schemeClr val="tx1"/>
                        </a:solidFill>
                      </a:endParaRPr>
                    </a:p>
                  </a:txBody>
                  <a:tcPr>
                    <a:solidFill>
                      <a:schemeClr val="accent6"/>
                    </a:solidFill>
                  </a:tcPr>
                </a:tc>
                <a:tc>
                  <a:txBody>
                    <a:bodyPr/>
                    <a:lstStyle/>
                    <a:p>
                      <a:pPr algn="ctr"/>
                      <a:r>
                        <a:rPr lang="en-US" sz="1400" b="1" baseline="0" dirty="0" smtClean="0">
                          <a:solidFill>
                            <a:schemeClr val="tx1"/>
                          </a:solidFill>
                        </a:rPr>
                        <a:t>8</a:t>
                      </a:r>
                      <a:endParaRPr lang="en-US" sz="1400" b="1" baseline="0" dirty="0">
                        <a:solidFill>
                          <a:schemeClr val="tx1"/>
                        </a:solidFill>
                      </a:endParaRPr>
                    </a:p>
                  </a:txBody>
                  <a:tcPr>
                    <a:solidFill>
                      <a:srgbClr val="D4669D"/>
                    </a:solidFill>
                  </a:tcPr>
                </a:tc>
              </a:tr>
            </a:tbl>
          </a:graphicData>
        </a:graphic>
      </p:graphicFrame>
      <p:sp>
        <p:nvSpPr>
          <p:cNvPr id="2" name="Title 1"/>
          <p:cNvSpPr>
            <a:spLocks noGrp="1"/>
          </p:cNvSpPr>
          <p:nvPr>
            <p:ph type="title"/>
          </p:nvPr>
        </p:nvSpPr>
        <p:spPr/>
        <p:txBody>
          <a:bodyPr/>
          <a:lstStyle/>
          <a:p>
            <a:r>
              <a:rPr lang="en-US" dirty="0"/>
              <a:t>Step </a:t>
            </a:r>
            <a:r>
              <a:rPr lang="en-US" dirty="0" smtClean="0"/>
              <a:t>3:  Know Where To Go For Care</a:t>
            </a:r>
            <a:endParaRPr lang="en-US" dirty="0"/>
          </a:p>
        </p:txBody>
      </p:sp>
      <p:sp>
        <p:nvSpPr>
          <p:cNvPr id="5" name="Slide Number Placeholder 4"/>
          <p:cNvSpPr>
            <a:spLocks noGrp="1"/>
          </p:cNvSpPr>
          <p:nvPr>
            <p:ph type="sldNum" sz="quarter" idx="4294967295"/>
          </p:nvPr>
        </p:nvSpPr>
        <p:spPr>
          <a:xfrm>
            <a:off x="8153400" y="6357938"/>
            <a:ext cx="990600" cy="365125"/>
          </a:xfrm>
          <a:prstGeom prst="rect">
            <a:avLst/>
          </a:prstGeom>
        </p:spPr>
        <p:txBody>
          <a:bodyPr/>
          <a:lstStyle/>
          <a:p>
            <a:fld id="{196C446A-2CEA-4609-9260-FD82B1543F26}" type="slidenum">
              <a:rPr lang="en-US" smtClean="0">
                <a:solidFill>
                  <a:prstClr val="black">
                    <a:tint val="75000"/>
                  </a:prstClr>
                </a:solidFill>
              </a:rPr>
              <a:pPr/>
              <a:t>15</a:t>
            </a:fld>
            <a:endParaRPr lang="en-US" dirty="0">
              <a:solidFill>
                <a:prstClr val="black">
                  <a:tint val="75000"/>
                </a:prstClr>
              </a:solidFill>
            </a:endParaRPr>
          </a:p>
        </p:txBody>
      </p:sp>
      <p:sp>
        <p:nvSpPr>
          <p:cNvPr id="9" name="Content Placeholder 2"/>
          <p:cNvSpPr txBox="1">
            <a:spLocks/>
          </p:cNvSpPr>
          <p:nvPr/>
        </p:nvSpPr>
        <p:spPr>
          <a:xfrm>
            <a:off x="457199" y="1647106"/>
            <a:ext cx="8530341" cy="42568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pPr>
            <a:r>
              <a:rPr lang="en-US" dirty="0">
                <a:solidFill>
                  <a:prstClr val="black"/>
                </a:solidFill>
              </a:rPr>
              <a:t>Primary care is preferred when it </a:t>
            </a:r>
            <a:r>
              <a:rPr lang="en-US" dirty="0" smtClean="0">
                <a:solidFill>
                  <a:prstClr val="black"/>
                </a:solidFill>
              </a:rPr>
              <a:t/>
            </a:r>
            <a:br>
              <a:rPr lang="en-US" dirty="0" smtClean="0">
                <a:solidFill>
                  <a:prstClr val="black"/>
                </a:solidFill>
              </a:rPr>
            </a:br>
            <a:r>
              <a:rPr lang="en-US" dirty="0" smtClean="0">
                <a:solidFill>
                  <a:prstClr val="black"/>
                </a:solidFill>
              </a:rPr>
              <a:t>isn’t an </a:t>
            </a:r>
            <a:r>
              <a:rPr lang="en-US" dirty="0">
                <a:solidFill>
                  <a:prstClr val="black"/>
                </a:solidFill>
              </a:rPr>
              <a:t>emergency. </a:t>
            </a:r>
          </a:p>
          <a:p>
            <a:pPr>
              <a:spcBef>
                <a:spcPts val="1800"/>
              </a:spcBef>
            </a:pPr>
            <a:r>
              <a:rPr lang="en-US" dirty="0" smtClean="0">
                <a:solidFill>
                  <a:prstClr val="black"/>
                </a:solidFill>
              </a:rPr>
              <a:t>Only use the ER in a life-threatening situation.</a:t>
            </a:r>
          </a:p>
          <a:p>
            <a:pPr>
              <a:spcBef>
                <a:spcPts val="1800"/>
              </a:spcBef>
            </a:pPr>
            <a:r>
              <a:rPr lang="en-US" dirty="0" smtClean="0">
                <a:solidFill>
                  <a:prstClr val="black"/>
                </a:solidFill>
              </a:rPr>
              <a:t>Know the difference between primary care and care received in the ER, and how costs may differ.</a:t>
            </a:r>
          </a:p>
          <a:p>
            <a:pPr marL="0" indent="0">
              <a:buFont typeface="Arial" pitchFamily="34" charset="0"/>
              <a:buNone/>
            </a:pPr>
            <a:endParaRPr lang="en-US" dirty="0">
              <a:solidFill>
                <a:prstClr val="black"/>
              </a:solidFill>
            </a:endParaRPr>
          </a:p>
          <a:p>
            <a:pPr marL="0" indent="0">
              <a:buFont typeface="Arial" pitchFamily="34" charset="0"/>
              <a:buNone/>
            </a:pPr>
            <a:endParaRPr lang="en-US" dirty="0" smtClean="0">
              <a:solidFill>
                <a:prstClr val="black"/>
              </a:solidFill>
            </a:endParaRPr>
          </a:p>
          <a:p>
            <a:pPr marL="0" indent="0">
              <a:buFont typeface="Arial" pitchFamily="34" charset="0"/>
              <a:buNone/>
            </a:pPr>
            <a:endParaRPr lang="en-US" dirty="0">
              <a:solidFill>
                <a:prstClr val="black"/>
              </a:solidFill>
            </a:endParaRPr>
          </a:p>
        </p:txBody>
      </p:sp>
      <p:sp>
        <p:nvSpPr>
          <p:cNvPr id="8" name="Oval 7"/>
          <p:cNvSpPr/>
          <p:nvPr/>
        </p:nvSpPr>
        <p:spPr>
          <a:xfrm>
            <a:off x="2667000" y="5903976"/>
            <a:ext cx="838200" cy="573024"/>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3853" y="1647106"/>
            <a:ext cx="1393688" cy="1324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362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Care vs. Emergency Care</a:t>
            </a:r>
            <a:endParaRPr lang="en-US" dirty="0"/>
          </a:p>
        </p:txBody>
      </p:sp>
      <p:sp>
        <p:nvSpPr>
          <p:cNvPr id="5" name="Slide Number Placeholder 4"/>
          <p:cNvSpPr>
            <a:spLocks noGrp="1"/>
          </p:cNvSpPr>
          <p:nvPr>
            <p:ph type="sldNum" sz="quarter" idx="4294967295"/>
          </p:nvPr>
        </p:nvSpPr>
        <p:spPr>
          <a:xfrm>
            <a:off x="8153400" y="6357938"/>
            <a:ext cx="990600" cy="365125"/>
          </a:xfrm>
          <a:prstGeom prst="rect">
            <a:avLst/>
          </a:prstGeom>
        </p:spPr>
        <p:txBody>
          <a:bodyPr/>
          <a:lstStyle/>
          <a:p>
            <a:fld id="{196C446A-2CEA-4609-9260-FD82B1543F26}" type="slidenum">
              <a:rPr lang="en-US" smtClean="0">
                <a:solidFill>
                  <a:prstClr val="black">
                    <a:tint val="75000"/>
                  </a:prstClr>
                </a:solidFill>
              </a:rPr>
              <a:pPr/>
              <a:t>16</a:t>
            </a:fld>
            <a:endParaRPr lang="en-US" dirty="0">
              <a:solidFill>
                <a:prstClr val="black">
                  <a:tint val="75000"/>
                </a:prstClr>
              </a:solidFill>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85800" y="1752600"/>
            <a:ext cx="7862915" cy="466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062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8765" y="1600200"/>
            <a:ext cx="164782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3855" y="0"/>
            <a:ext cx="9144000" cy="1447800"/>
          </a:xfrm>
        </p:spPr>
        <p:txBody>
          <a:bodyPr/>
          <a:lstStyle/>
          <a:p>
            <a:r>
              <a:rPr lang="en-US" dirty="0" smtClean="0"/>
              <a:t>Step 4: Find a Provider</a:t>
            </a:r>
            <a:endParaRPr lang="en-US" dirty="0"/>
          </a:p>
        </p:txBody>
      </p:sp>
      <p:sp>
        <p:nvSpPr>
          <p:cNvPr id="5" name="Slide Number Placeholder 4"/>
          <p:cNvSpPr>
            <a:spLocks noGrp="1"/>
          </p:cNvSpPr>
          <p:nvPr>
            <p:ph type="sldNum" sz="quarter" idx="4294967295"/>
          </p:nvPr>
        </p:nvSpPr>
        <p:spPr>
          <a:xfrm>
            <a:off x="8153400" y="6357938"/>
            <a:ext cx="990600" cy="365125"/>
          </a:xfrm>
          <a:prstGeom prst="rect">
            <a:avLst/>
          </a:prstGeom>
        </p:spPr>
        <p:txBody>
          <a:bodyPr/>
          <a:lstStyle/>
          <a:p>
            <a:fld id="{196C446A-2CEA-4609-9260-FD82B1543F26}" type="slidenum">
              <a:rPr lang="en-US" smtClean="0">
                <a:solidFill>
                  <a:prstClr val="black">
                    <a:tint val="75000"/>
                  </a:prstClr>
                </a:solidFill>
              </a:rPr>
              <a:pPr/>
              <a:t>17</a:t>
            </a:fld>
            <a:endParaRPr lang="en-US" dirty="0">
              <a:solidFill>
                <a:prstClr val="black">
                  <a:tint val="75000"/>
                </a:prstClr>
              </a:solidFill>
            </a:endParaRPr>
          </a:p>
        </p:txBody>
      </p:sp>
      <p:sp>
        <p:nvSpPr>
          <p:cNvPr id="9" name="Content Placeholder 2"/>
          <p:cNvSpPr txBox="1">
            <a:spLocks/>
          </p:cNvSpPr>
          <p:nvPr/>
        </p:nvSpPr>
        <p:spPr>
          <a:xfrm>
            <a:off x="152400" y="1600200"/>
            <a:ext cx="7239000" cy="2362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500" dirty="0" smtClean="0">
                <a:solidFill>
                  <a:prstClr val="black"/>
                </a:solidFill>
              </a:rPr>
              <a:t>Check your plan’s directory to find providers in your network.</a:t>
            </a:r>
          </a:p>
          <a:p>
            <a:pPr>
              <a:spcBef>
                <a:spcPts val="1200"/>
              </a:spcBef>
            </a:pPr>
            <a:r>
              <a:rPr lang="en-US" sz="2500" dirty="0" smtClean="0">
                <a:solidFill>
                  <a:prstClr val="black"/>
                </a:solidFill>
              </a:rPr>
              <a:t>Ask people you trust or do research on the Internet.</a:t>
            </a:r>
          </a:p>
          <a:p>
            <a:pPr>
              <a:spcBef>
                <a:spcPts val="1200"/>
              </a:spcBef>
            </a:pPr>
            <a:r>
              <a:rPr lang="en-US" sz="2500" dirty="0" smtClean="0">
                <a:solidFill>
                  <a:prstClr val="black"/>
                </a:solidFill>
              </a:rPr>
              <a:t>If you were automatically assigned a provider, contact your plan if you wish to change.</a:t>
            </a:r>
            <a:endParaRPr lang="en-US" sz="2500" b="1" dirty="0">
              <a:solidFill>
                <a:prstClr val="black"/>
              </a:solidFill>
            </a:endParaRPr>
          </a:p>
          <a:p>
            <a:pPr marL="0" indent="0">
              <a:buNone/>
            </a:pPr>
            <a:endParaRPr lang="en-US" sz="2500" b="1" dirty="0" smtClean="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06339259"/>
              </p:ext>
            </p:extLst>
          </p:nvPr>
        </p:nvGraphicFramePr>
        <p:xfrm>
          <a:off x="491836" y="6126678"/>
          <a:ext cx="8229600" cy="304800"/>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274320">
                <a:tc>
                  <a:txBody>
                    <a:bodyPr/>
                    <a:lstStyle/>
                    <a:p>
                      <a:pPr algn="ctr"/>
                      <a:r>
                        <a:rPr lang="en-US" sz="1400" b="1" baseline="0" dirty="0" smtClean="0">
                          <a:solidFill>
                            <a:schemeClr val="tx1"/>
                          </a:solidFill>
                        </a:rPr>
                        <a:t>1</a:t>
                      </a:r>
                      <a:endParaRPr lang="en-US" sz="1400" b="1" baseline="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2</a:t>
                      </a:r>
                    </a:p>
                  </a:txBody>
                  <a:tcPr>
                    <a:solidFill>
                      <a:schemeClr val="accent3"/>
                    </a:solidFill>
                  </a:tcPr>
                </a:tc>
                <a:tc>
                  <a:txBody>
                    <a:bodyPr/>
                    <a:lstStyle/>
                    <a:p>
                      <a:pPr algn="ctr"/>
                      <a:r>
                        <a:rPr lang="en-US" sz="1400" b="1" baseline="0" dirty="0" smtClean="0">
                          <a:solidFill>
                            <a:schemeClr val="tx1"/>
                          </a:solidFill>
                        </a:rPr>
                        <a:t>3</a:t>
                      </a:r>
                      <a:endParaRPr lang="en-US" sz="1400" b="1" baseline="0" dirty="0">
                        <a:solidFill>
                          <a:schemeClr val="tx1"/>
                        </a:solidFill>
                      </a:endParaRPr>
                    </a:p>
                  </a:txBody>
                  <a:tcPr>
                    <a:solidFill>
                      <a:srgbClr val="DABC4E"/>
                    </a:solidFill>
                  </a:tcPr>
                </a:tc>
                <a:tc>
                  <a:txBody>
                    <a:bodyPr/>
                    <a:lstStyle/>
                    <a:p>
                      <a:pPr algn="ctr"/>
                      <a:r>
                        <a:rPr lang="en-US" sz="1400" b="1" baseline="0" dirty="0" smtClean="0">
                          <a:solidFill>
                            <a:schemeClr val="tx1"/>
                          </a:solidFill>
                        </a:rPr>
                        <a:t>STEP 4</a:t>
                      </a:r>
                      <a:endParaRPr lang="en-US" sz="1400" b="1" baseline="0" dirty="0">
                        <a:solidFill>
                          <a:schemeClr val="tx1"/>
                        </a:solidFill>
                      </a:endParaRPr>
                    </a:p>
                  </a:txBody>
                  <a:tcPr>
                    <a:solidFill>
                      <a:schemeClr val="accent4">
                        <a:lumMod val="60000"/>
                        <a:lumOff val="40000"/>
                      </a:schemeClr>
                    </a:solidFill>
                  </a:tcPr>
                </a:tc>
                <a:tc>
                  <a:txBody>
                    <a:bodyPr/>
                    <a:lstStyle/>
                    <a:p>
                      <a:pPr algn="ctr"/>
                      <a:r>
                        <a:rPr lang="en-US" sz="1400" b="1" baseline="0" dirty="0" smtClean="0">
                          <a:solidFill>
                            <a:schemeClr val="tx1"/>
                          </a:solidFill>
                        </a:rPr>
                        <a:t>5</a:t>
                      </a:r>
                      <a:endParaRPr lang="en-US" sz="1400" b="1" baseline="0" dirty="0">
                        <a:solidFill>
                          <a:schemeClr val="tx1"/>
                        </a:solidFill>
                      </a:endParaRPr>
                    </a:p>
                  </a:txBody>
                  <a:tcPr>
                    <a:solidFill>
                      <a:srgbClr val="36D68A"/>
                    </a:solidFill>
                  </a:tcPr>
                </a:tc>
                <a:tc>
                  <a:txBody>
                    <a:bodyPr/>
                    <a:lstStyle/>
                    <a:p>
                      <a:pPr algn="ctr"/>
                      <a:r>
                        <a:rPr lang="en-US" sz="1400" b="1" baseline="0" dirty="0" smtClean="0">
                          <a:solidFill>
                            <a:schemeClr val="tx1"/>
                          </a:solidFill>
                        </a:rPr>
                        <a:t>6</a:t>
                      </a:r>
                      <a:endParaRPr lang="en-US" sz="1400" b="1" baseline="0" dirty="0">
                        <a:solidFill>
                          <a:schemeClr val="tx1"/>
                        </a:solidFill>
                      </a:endParaRPr>
                    </a:p>
                  </a:txBody>
                  <a:tcPr>
                    <a:solidFill>
                      <a:schemeClr val="accent5">
                        <a:lumMod val="60000"/>
                        <a:lumOff val="40000"/>
                      </a:schemeClr>
                    </a:solidFill>
                  </a:tcPr>
                </a:tc>
                <a:tc>
                  <a:txBody>
                    <a:bodyPr/>
                    <a:lstStyle/>
                    <a:p>
                      <a:pPr algn="ctr"/>
                      <a:r>
                        <a:rPr lang="en-US" sz="1400" b="1" baseline="0" dirty="0" smtClean="0">
                          <a:solidFill>
                            <a:schemeClr val="tx1"/>
                          </a:solidFill>
                        </a:rPr>
                        <a:t>7</a:t>
                      </a:r>
                      <a:endParaRPr lang="en-US" sz="1400" b="1" baseline="0" dirty="0">
                        <a:solidFill>
                          <a:schemeClr val="tx1"/>
                        </a:solidFill>
                      </a:endParaRPr>
                    </a:p>
                  </a:txBody>
                  <a:tcPr>
                    <a:solidFill>
                      <a:schemeClr val="accent6"/>
                    </a:solidFill>
                  </a:tcPr>
                </a:tc>
                <a:tc>
                  <a:txBody>
                    <a:bodyPr/>
                    <a:lstStyle/>
                    <a:p>
                      <a:pPr algn="ctr"/>
                      <a:r>
                        <a:rPr lang="en-US" sz="1400" b="1" baseline="0" dirty="0" smtClean="0">
                          <a:solidFill>
                            <a:schemeClr val="tx1"/>
                          </a:solidFill>
                        </a:rPr>
                        <a:t>8</a:t>
                      </a:r>
                      <a:endParaRPr lang="en-US" sz="1400" b="1" baseline="0" dirty="0">
                        <a:solidFill>
                          <a:schemeClr val="tx1"/>
                        </a:solidFill>
                      </a:endParaRPr>
                    </a:p>
                  </a:txBody>
                  <a:tcPr>
                    <a:solidFill>
                      <a:srgbClr val="D4669D"/>
                    </a:solidFill>
                  </a:tcPr>
                </a:tc>
              </a:tr>
            </a:tbl>
          </a:graphicData>
        </a:graphic>
      </p:graphicFrame>
      <p:sp>
        <p:nvSpPr>
          <p:cNvPr id="11" name="Oval 10"/>
          <p:cNvSpPr/>
          <p:nvPr/>
        </p:nvSpPr>
        <p:spPr>
          <a:xfrm>
            <a:off x="3657600" y="6019800"/>
            <a:ext cx="838200" cy="60960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 name="Rectangle 3"/>
          <p:cNvSpPr/>
          <p:nvPr/>
        </p:nvSpPr>
        <p:spPr>
          <a:xfrm>
            <a:off x="457200" y="3912275"/>
            <a:ext cx="7086600" cy="2031325"/>
          </a:xfrm>
          <a:prstGeom prst="rect">
            <a:avLst/>
          </a:prstGeom>
        </p:spPr>
        <p:txBody>
          <a:bodyPr wrap="square">
            <a:spAutoFit/>
          </a:bodyPr>
          <a:lstStyle/>
          <a:p>
            <a:pPr lvl="0"/>
            <a:r>
              <a:rPr lang="en-US" sz="2200" b="1" dirty="0">
                <a:solidFill>
                  <a:prstClr val="black"/>
                </a:solidFill>
              </a:rPr>
              <a:t>Resources:</a:t>
            </a:r>
            <a:r>
              <a:rPr lang="en-US" sz="2200" u="sng" dirty="0">
                <a:solidFill>
                  <a:prstClr val="black"/>
                </a:solidFill>
              </a:rPr>
              <a:t> </a:t>
            </a:r>
          </a:p>
          <a:p>
            <a:pPr lvl="0"/>
            <a:endParaRPr lang="en-US" sz="800" dirty="0">
              <a:solidFill>
                <a:prstClr val="black"/>
              </a:solidFill>
            </a:endParaRPr>
          </a:p>
          <a:p>
            <a:pPr marL="342900" lvl="0" indent="-342900">
              <a:buFont typeface="Arial" panose="020B0604020202020204" pitchFamily="34" charset="0"/>
              <a:buChar char="•"/>
            </a:pPr>
            <a:r>
              <a:rPr lang="en-US" sz="2200" dirty="0" smtClean="0">
                <a:solidFill>
                  <a:prstClr val="black"/>
                </a:solidFill>
              </a:rPr>
              <a:t>Find a </a:t>
            </a:r>
            <a:r>
              <a:rPr lang="en-US" sz="2200" dirty="0">
                <a:solidFill>
                  <a:prstClr val="black"/>
                </a:solidFill>
              </a:rPr>
              <a:t>health center near you: </a:t>
            </a:r>
            <a:r>
              <a:rPr lang="en-US" sz="2200" dirty="0" smtClean="0">
                <a:solidFill>
                  <a:prstClr val="black"/>
                </a:solidFill>
                <a:hlinkClick r:id="rId4"/>
              </a:rPr>
              <a:t>http://findahealthcenter.hrsa.gov</a:t>
            </a:r>
            <a:r>
              <a:rPr lang="en-US" sz="2200" dirty="0" smtClean="0">
                <a:solidFill>
                  <a:prstClr val="black"/>
                </a:solidFill>
              </a:rPr>
              <a:t>. </a:t>
            </a:r>
            <a:endParaRPr lang="en-US" sz="2200" dirty="0">
              <a:solidFill>
                <a:prstClr val="black"/>
              </a:solidFill>
            </a:endParaRPr>
          </a:p>
          <a:p>
            <a:pPr lvl="0"/>
            <a:endParaRPr lang="en-US" sz="800" dirty="0">
              <a:solidFill>
                <a:prstClr val="black"/>
              </a:solidFill>
            </a:endParaRPr>
          </a:p>
          <a:p>
            <a:pPr marL="342900" lvl="0" indent="-342900">
              <a:buFont typeface="Arial" panose="020B0604020202020204" pitchFamily="34" charset="0"/>
              <a:buChar char="•"/>
            </a:pPr>
            <a:r>
              <a:rPr lang="en-US" sz="2200" dirty="0" smtClean="0">
                <a:solidFill>
                  <a:prstClr val="black"/>
                </a:solidFill>
              </a:rPr>
              <a:t>Find a mental health provider:  </a:t>
            </a:r>
            <a:r>
              <a:rPr lang="en-US" sz="2200" dirty="0" smtClean="0">
                <a:solidFill>
                  <a:prstClr val="black"/>
                </a:solidFill>
                <a:hlinkClick r:id="rId5"/>
              </a:rPr>
              <a:t>http://findtreatment.samhsa.gov</a:t>
            </a:r>
            <a:r>
              <a:rPr lang="en-US" sz="2200" dirty="0" smtClean="0">
                <a:solidFill>
                  <a:prstClr val="black"/>
                </a:solidFill>
              </a:rPr>
              <a:t>. </a:t>
            </a:r>
            <a:endParaRPr lang="en-US" sz="2200" dirty="0">
              <a:solidFill>
                <a:prstClr val="black"/>
              </a:solidFill>
            </a:endParaRPr>
          </a:p>
        </p:txBody>
      </p:sp>
    </p:spTree>
    <p:extLst>
      <p:ext uri="{BB962C8B-B14F-4D97-AF65-F5344CB8AC3E}">
        <p14:creationId xmlns:p14="http://schemas.microsoft.com/office/powerpoint/2010/main" val="3466791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5675" y="1600200"/>
            <a:ext cx="168592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Step 5</a:t>
            </a:r>
            <a:r>
              <a:rPr lang="en-US" dirty="0" smtClean="0"/>
              <a:t>: Make an Appointment</a:t>
            </a:r>
            <a:endParaRPr lang="en-US" dirty="0"/>
          </a:p>
        </p:txBody>
      </p:sp>
      <p:sp>
        <p:nvSpPr>
          <p:cNvPr id="5" name="Slide Number Placeholder 4"/>
          <p:cNvSpPr>
            <a:spLocks noGrp="1"/>
          </p:cNvSpPr>
          <p:nvPr>
            <p:ph type="sldNum" sz="quarter" idx="4294967295"/>
          </p:nvPr>
        </p:nvSpPr>
        <p:spPr>
          <a:xfrm>
            <a:off x="8153400" y="6357938"/>
            <a:ext cx="990600" cy="365125"/>
          </a:xfrm>
          <a:prstGeom prst="rect">
            <a:avLst/>
          </a:prstGeom>
        </p:spPr>
        <p:txBody>
          <a:bodyPr/>
          <a:lstStyle/>
          <a:p>
            <a:fld id="{196C446A-2CEA-4609-9260-FD82B1543F26}" type="slidenum">
              <a:rPr lang="en-US" smtClean="0">
                <a:solidFill>
                  <a:prstClr val="black">
                    <a:tint val="75000"/>
                  </a:prstClr>
                </a:solidFill>
              </a:rPr>
              <a:pPr/>
              <a:t>18</a:t>
            </a:fld>
            <a:endParaRPr lang="en-US" dirty="0">
              <a:solidFill>
                <a:prstClr val="black">
                  <a:tint val="75000"/>
                </a:prstClr>
              </a:solidFill>
            </a:endParaRPr>
          </a:p>
        </p:txBody>
      </p:sp>
      <p:sp>
        <p:nvSpPr>
          <p:cNvPr id="9" name="Content Placeholder 2"/>
          <p:cNvSpPr txBox="1">
            <a:spLocks/>
          </p:cNvSpPr>
          <p:nvPr/>
        </p:nvSpPr>
        <p:spPr>
          <a:xfrm>
            <a:off x="228600" y="1600200"/>
            <a:ext cx="8229600" cy="46482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800" dirty="0" smtClean="0">
                <a:solidFill>
                  <a:prstClr val="black"/>
                </a:solidFill>
              </a:rPr>
              <a:t>Call for an appointment.</a:t>
            </a:r>
          </a:p>
          <a:p>
            <a:pPr lvl="1">
              <a:spcBef>
                <a:spcPts val="0"/>
              </a:spcBef>
              <a:buFont typeface="Arial" panose="020B0604020202020204" pitchFamily="34" charset="0"/>
              <a:buChar char="•"/>
            </a:pPr>
            <a:r>
              <a:rPr lang="en-US" sz="2400" dirty="0">
                <a:solidFill>
                  <a:prstClr val="black"/>
                </a:solidFill>
              </a:rPr>
              <a:t>Tell them if you are </a:t>
            </a:r>
            <a:r>
              <a:rPr lang="en-US" sz="2400" dirty="0" smtClean="0">
                <a:solidFill>
                  <a:prstClr val="black"/>
                </a:solidFill>
              </a:rPr>
              <a:t>sick.</a:t>
            </a:r>
            <a:endParaRPr lang="en-US" sz="2400" dirty="0">
              <a:solidFill>
                <a:prstClr val="black"/>
              </a:solidFill>
            </a:endParaRPr>
          </a:p>
          <a:p>
            <a:pPr lvl="1">
              <a:spcBef>
                <a:spcPts val="0"/>
              </a:spcBef>
              <a:buFont typeface="Arial" panose="020B0604020202020204" pitchFamily="34" charset="0"/>
              <a:buChar char="•"/>
            </a:pPr>
            <a:r>
              <a:rPr lang="en-US" sz="2400" dirty="0" smtClean="0">
                <a:solidFill>
                  <a:prstClr val="black"/>
                </a:solidFill>
              </a:rPr>
              <a:t>Have </a:t>
            </a:r>
            <a:r>
              <a:rPr lang="en-US" sz="2400" dirty="0">
                <a:solidFill>
                  <a:prstClr val="black"/>
                </a:solidFill>
              </a:rPr>
              <a:t>your insurance </a:t>
            </a:r>
            <a:r>
              <a:rPr lang="en-US" sz="2400" dirty="0" smtClean="0">
                <a:solidFill>
                  <a:prstClr val="black"/>
                </a:solidFill>
              </a:rPr>
              <a:t>information available.</a:t>
            </a:r>
          </a:p>
          <a:p>
            <a:pPr lvl="1">
              <a:spcBef>
                <a:spcPts val="0"/>
              </a:spcBef>
              <a:buFont typeface="Arial" panose="020B0604020202020204" pitchFamily="34" charset="0"/>
              <a:buChar char="•"/>
            </a:pPr>
            <a:r>
              <a:rPr lang="en-US" sz="2400" dirty="0" smtClean="0">
                <a:solidFill>
                  <a:prstClr val="black"/>
                </a:solidFill>
              </a:rPr>
              <a:t>Confirm they accept your coverage.</a:t>
            </a:r>
            <a:endParaRPr lang="en-US" sz="2400" dirty="0">
              <a:solidFill>
                <a:prstClr val="black"/>
              </a:solidFill>
            </a:endParaRPr>
          </a:p>
          <a:p>
            <a:pPr lvl="1">
              <a:spcBef>
                <a:spcPts val="0"/>
              </a:spcBef>
              <a:buFont typeface="Arial" panose="020B0604020202020204" pitchFamily="34" charset="0"/>
              <a:buChar char="•"/>
            </a:pPr>
            <a:r>
              <a:rPr lang="en-US" sz="2400" dirty="0" smtClean="0">
                <a:solidFill>
                  <a:prstClr val="black"/>
                </a:solidFill>
              </a:rPr>
              <a:t>Be prepared with a few available dates and times.</a:t>
            </a:r>
          </a:p>
          <a:p>
            <a:pPr>
              <a:spcBef>
                <a:spcPts val="0"/>
              </a:spcBef>
            </a:pPr>
            <a:endParaRPr lang="en-US" sz="2600" dirty="0" smtClean="0">
              <a:solidFill>
                <a:prstClr val="black"/>
              </a:solidFill>
            </a:endParaRPr>
          </a:p>
          <a:p>
            <a:pPr>
              <a:spcBef>
                <a:spcPts val="0"/>
              </a:spcBef>
            </a:pPr>
            <a:r>
              <a:rPr lang="en-US" sz="2800" dirty="0" smtClean="0">
                <a:solidFill>
                  <a:prstClr val="black"/>
                </a:solidFill>
              </a:rPr>
              <a:t>Key questions to ask.</a:t>
            </a:r>
          </a:p>
          <a:p>
            <a:pPr lvl="1">
              <a:spcBef>
                <a:spcPts val="0"/>
              </a:spcBef>
              <a:buFont typeface="Arial" panose="020B0604020202020204" pitchFamily="34" charset="0"/>
              <a:buChar char="•"/>
            </a:pPr>
            <a:r>
              <a:rPr lang="en-US" sz="2400" dirty="0" smtClean="0">
                <a:solidFill>
                  <a:prstClr val="black"/>
                </a:solidFill>
              </a:rPr>
              <a:t>What do you do if you need to change or cancel your appointment? </a:t>
            </a:r>
          </a:p>
          <a:p>
            <a:pPr lvl="1">
              <a:spcBef>
                <a:spcPts val="0"/>
              </a:spcBef>
              <a:buFont typeface="Arial" panose="020B0604020202020204" pitchFamily="34" charset="0"/>
              <a:buChar char="•"/>
            </a:pPr>
            <a:r>
              <a:rPr lang="en-US" sz="2400" dirty="0" smtClean="0">
                <a:solidFill>
                  <a:prstClr val="black"/>
                </a:solidFill>
              </a:rPr>
              <a:t>Will you pay a penalty for cancelling with less than 24 hours notice?</a:t>
            </a:r>
          </a:p>
          <a:p>
            <a:pPr lvl="1">
              <a:spcBef>
                <a:spcPts val="0"/>
              </a:spcBef>
              <a:buFont typeface="Arial" panose="020B0604020202020204" pitchFamily="34" charset="0"/>
              <a:buChar char="•"/>
            </a:pPr>
            <a:r>
              <a:rPr lang="en-US" sz="2400" dirty="0" smtClean="0">
                <a:solidFill>
                  <a:prstClr val="black"/>
                </a:solidFill>
              </a:rPr>
              <a:t>Are there any forms </a:t>
            </a:r>
            <a:r>
              <a:rPr lang="en-US" sz="2400" dirty="0">
                <a:solidFill>
                  <a:prstClr val="black"/>
                </a:solidFill>
              </a:rPr>
              <a:t>you need to complete </a:t>
            </a:r>
            <a:r>
              <a:rPr lang="en-US" sz="2400" dirty="0" smtClean="0">
                <a:solidFill>
                  <a:prstClr val="black"/>
                </a:solidFill>
              </a:rPr>
              <a:t>before your visit?</a:t>
            </a:r>
            <a:endParaRPr lang="en-US" sz="2400" dirty="0">
              <a:solidFill>
                <a:prstClr val="black"/>
              </a:solidFill>
            </a:endParaRPr>
          </a:p>
          <a:p>
            <a:pPr marL="0" indent="0">
              <a:buNone/>
            </a:pPr>
            <a:endParaRPr lang="en-US" sz="2600" dirty="0" smtClean="0">
              <a:solidFill>
                <a:prstClr val="black"/>
              </a:solidFill>
            </a:endParaRPr>
          </a:p>
          <a:p>
            <a:pPr marL="0" indent="0">
              <a:buNone/>
            </a:pPr>
            <a:endParaRPr lang="en-US" sz="2600" dirty="0" smtClean="0">
              <a:solidFill>
                <a:prstClr val="black"/>
              </a:solidFill>
            </a:endParaRPr>
          </a:p>
          <a:p>
            <a:pPr marL="0" indent="0">
              <a:buFont typeface="Arial" pitchFamily="34" charset="0"/>
              <a:buNone/>
            </a:pPr>
            <a:endParaRPr lang="en-US" sz="260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781109936"/>
              </p:ext>
            </p:extLst>
          </p:nvPr>
        </p:nvGraphicFramePr>
        <p:xfrm>
          <a:off x="457200" y="6118302"/>
          <a:ext cx="8229600" cy="304800"/>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274320">
                <a:tc>
                  <a:txBody>
                    <a:bodyPr/>
                    <a:lstStyle/>
                    <a:p>
                      <a:pPr algn="ctr"/>
                      <a:r>
                        <a:rPr lang="en-US" sz="1400" b="1" baseline="0" dirty="0" smtClean="0">
                          <a:solidFill>
                            <a:schemeClr val="tx1"/>
                          </a:solidFill>
                        </a:rPr>
                        <a:t>1</a:t>
                      </a:r>
                      <a:endParaRPr lang="en-US" sz="1400" b="1" baseline="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2</a:t>
                      </a:r>
                    </a:p>
                  </a:txBody>
                  <a:tcPr>
                    <a:solidFill>
                      <a:schemeClr val="accent3"/>
                    </a:solidFill>
                  </a:tcPr>
                </a:tc>
                <a:tc>
                  <a:txBody>
                    <a:bodyPr/>
                    <a:lstStyle/>
                    <a:p>
                      <a:pPr algn="ctr"/>
                      <a:r>
                        <a:rPr lang="en-US" sz="1400" b="1" baseline="0" dirty="0" smtClean="0">
                          <a:solidFill>
                            <a:schemeClr val="tx1"/>
                          </a:solidFill>
                        </a:rPr>
                        <a:t>3</a:t>
                      </a:r>
                      <a:endParaRPr lang="en-US" sz="1400" b="1" baseline="0" dirty="0">
                        <a:solidFill>
                          <a:schemeClr val="tx1"/>
                        </a:solidFill>
                      </a:endParaRPr>
                    </a:p>
                  </a:txBody>
                  <a:tcPr>
                    <a:solidFill>
                      <a:srgbClr val="DABC4E"/>
                    </a:solidFill>
                  </a:tcPr>
                </a:tc>
                <a:tc>
                  <a:txBody>
                    <a:bodyPr/>
                    <a:lstStyle/>
                    <a:p>
                      <a:pPr algn="ctr"/>
                      <a:r>
                        <a:rPr lang="en-US" sz="1400" b="1" baseline="0" dirty="0" smtClean="0">
                          <a:solidFill>
                            <a:schemeClr val="tx1"/>
                          </a:solidFill>
                        </a:rPr>
                        <a:t>4</a:t>
                      </a:r>
                      <a:endParaRPr lang="en-US" sz="1400" b="1" baseline="0" dirty="0">
                        <a:solidFill>
                          <a:schemeClr val="tx1"/>
                        </a:solidFill>
                      </a:endParaRPr>
                    </a:p>
                  </a:txBody>
                  <a:tcPr>
                    <a:solidFill>
                      <a:schemeClr val="accent4">
                        <a:lumMod val="60000"/>
                        <a:lumOff val="40000"/>
                      </a:schemeClr>
                    </a:solidFill>
                  </a:tcPr>
                </a:tc>
                <a:tc>
                  <a:txBody>
                    <a:bodyPr/>
                    <a:lstStyle/>
                    <a:p>
                      <a:pPr algn="ctr"/>
                      <a:r>
                        <a:rPr lang="en-US" sz="1400" b="1" baseline="0" dirty="0" smtClean="0">
                          <a:solidFill>
                            <a:schemeClr val="tx1"/>
                          </a:solidFill>
                        </a:rPr>
                        <a:t>STEP 5</a:t>
                      </a:r>
                      <a:endParaRPr lang="en-US" sz="1400" b="1" baseline="0" dirty="0">
                        <a:solidFill>
                          <a:schemeClr val="tx1"/>
                        </a:solidFill>
                      </a:endParaRPr>
                    </a:p>
                  </a:txBody>
                  <a:tcPr>
                    <a:solidFill>
                      <a:srgbClr val="36D68A"/>
                    </a:solidFill>
                  </a:tcPr>
                </a:tc>
                <a:tc>
                  <a:txBody>
                    <a:bodyPr/>
                    <a:lstStyle/>
                    <a:p>
                      <a:pPr algn="ctr"/>
                      <a:r>
                        <a:rPr lang="en-US" sz="1400" b="1" baseline="0" dirty="0" smtClean="0">
                          <a:solidFill>
                            <a:schemeClr val="tx1"/>
                          </a:solidFill>
                        </a:rPr>
                        <a:t>6</a:t>
                      </a:r>
                      <a:endParaRPr lang="en-US" sz="1400" b="1" baseline="0" dirty="0">
                        <a:solidFill>
                          <a:schemeClr val="tx1"/>
                        </a:solidFill>
                      </a:endParaRPr>
                    </a:p>
                  </a:txBody>
                  <a:tcPr>
                    <a:solidFill>
                      <a:schemeClr val="accent5">
                        <a:lumMod val="60000"/>
                        <a:lumOff val="40000"/>
                      </a:schemeClr>
                    </a:solidFill>
                  </a:tcPr>
                </a:tc>
                <a:tc>
                  <a:txBody>
                    <a:bodyPr/>
                    <a:lstStyle/>
                    <a:p>
                      <a:pPr algn="ctr"/>
                      <a:r>
                        <a:rPr lang="en-US" sz="1400" b="1" baseline="0" dirty="0" smtClean="0">
                          <a:solidFill>
                            <a:schemeClr val="tx1"/>
                          </a:solidFill>
                        </a:rPr>
                        <a:t>7</a:t>
                      </a:r>
                      <a:endParaRPr lang="en-US" sz="1400" b="1" baseline="0" dirty="0">
                        <a:solidFill>
                          <a:schemeClr val="tx1"/>
                        </a:solidFill>
                      </a:endParaRPr>
                    </a:p>
                  </a:txBody>
                  <a:tcPr>
                    <a:solidFill>
                      <a:schemeClr val="accent6"/>
                    </a:solidFill>
                  </a:tcPr>
                </a:tc>
                <a:tc>
                  <a:txBody>
                    <a:bodyPr/>
                    <a:lstStyle/>
                    <a:p>
                      <a:pPr algn="ctr"/>
                      <a:r>
                        <a:rPr lang="en-US" sz="1400" b="1" baseline="0" dirty="0" smtClean="0">
                          <a:solidFill>
                            <a:schemeClr val="tx1"/>
                          </a:solidFill>
                        </a:rPr>
                        <a:t>8</a:t>
                      </a:r>
                      <a:endParaRPr lang="en-US" sz="1400" b="1" baseline="0" dirty="0">
                        <a:solidFill>
                          <a:schemeClr val="tx1"/>
                        </a:solidFill>
                      </a:endParaRPr>
                    </a:p>
                  </a:txBody>
                  <a:tcPr>
                    <a:solidFill>
                      <a:srgbClr val="D4669D"/>
                    </a:solidFill>
                  </a:tcPr>
                </a:tc>
              </a:tr>
            </a:tbl>
          </a:graphicData>
        </a:graphic>
      </p:graphicFrame>
      <p:sp>
        <p:nvSpPr>
          <p:cNvPr id="11" name="Oval 10"/>
          <p:cNvSpPr/>
          <p:nvPr/>
        </p:nvSpPr>
        <p:spPr>
          <a:xfrm>
            <a:off x="4657494" y="5943600"/>
            <a:ext cx="838200" cy="60960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953095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7422" y="1600201"/>
            <a:ext cx="1614178"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Step </a:t>
            </a:r>
            <a:r>
              <a:rPr lang="en-US" dirty="0" smtClean="0"/>
              <a:t>6:  Be Prepared for Your Visit</a:t>
            </a:r>
            <a:endParaRPr lang="en-US" dirty="0"/>
          </a:p>
        </p:txBody>
      </p:sp>
      <p:sp>
        <p:nvSpPr>
          <p:cNvPr id="5" name="Slide Number Placeholder 4"/>
          <p:cNvSpPr>
            <a:spLocks noGrp="1"/>
          </p:cNvSpPr>
          <p:nvPr>
            <p:ph type="sldNum" sz="quarter" idx="4294967295"/>
          </p:nvPr>
        </p:nvSpPr>
        <p:spPr>
          <a:xfrm>
            <a:off x="8153400" y="6357938"/>
            <a:ext cx="990600" cy="365125"/>
          </a:xfrm>
          <a:prstGeom prst="rect">
            <a:avLst/>
          </a:prstGeom>
        </p:spPr>
        <p:txBody>
          <a:bodyPr/>
          <a:lstStyle/>
          <a:p>
            <a:fld id="{196C446A-2CEA-4609-9260-FD82B1543F26}" type="slidenum">
              <a:rPr lang="en-US" smtClean="0">
                <a:solidFill>
                  <a:prstClr val="black">
                    <a:tint val="75000"/>
                  </a:prstClr>
                </a:solidFill>
              </a:rPr>
              <a:pPr/>
              <a:t>19</a:t>
            </a:fld>
            <a:endParaRPr lang="en-US" dirty="0">
              <a:solidFill>
                <a:prstClr val="black">
                  <a:tint val="75000"/>
                </a:prstClr>
              </a:solidFill>
            </a:endParaRPr>
          </a:p>
        </p:txBody>
      </p:sp>
      <p:sp>
        <p:nvSpPr>
          <p:cNvPr id="9" name="Content Placeholder 2"/>
          <p:cNvSpPr txBox="1">
            <a:spLocks/>
          </p:cNvSpPr>
          <p:nvPr/>
        </p:nvSpPr>
        <p:spPr>
          <a:xfrm>
            <a:off x="304800" y="1752600"/>
            <a:ext cx="7391400" cy="434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800" dirty="0" smtClean="0">
                <a:solidFill>
                  <a:prstClr val="black"/>
                </a:solidFill>
              </a:rPr>
              <a:t>Take your insurance card, and any forms.</a:t>
            </a:r>
          </a:p>
          <a:p>
            <a:pPr>
              <a:spcBef>
                <a:spcPts val="1200"/>
              </a:spcBef>
            </a:pPr>
            <a:r>
              <a:rPr lang="en-US" sz="2800" dirty="0" smtClean="0">
                <a:solidFill>
                  <a:prstClr val="black"/>
                </a:solidFill>
              </a:rPr>
              <a:t>Be prepared to pay the copayment or coinsurance.</a:t>
            </a:r>
          </a:p>
          <a:p>
            <a:pPr>
              <a:spcBef>
                <a:spcPts val="1200"/>
              </a:spcBef>
            </a:pPr>
            <a:r>
              <a:rPr lang="en-US" sz="2800" dirty="0" smtClean="0">
                <a:solidFill>
                  <a:prstClr val="black"/>
                </a:solidFill>
              </a:rPr>
              <a:t>Ask questions.</a:t>
            </a:r>
          </a:p>
          <a:p>
            <a:pPr>
              <a:spcBef>
                <a:spcPts val="1200"/>
              </a:spcBef>
            </a:pPr>
            <a:r>
              <a:rPr lang="en-US" sz="2800" dirty="0" smtClean="0">
                <a:solidFill>
                  <a:prstClr val="black"/>
                </a:solidFill>
              </a:rPr>
              <a:t>Bring a list of your medications.</a:t>
            </a:r>
          </a:p>
          <a:p>
            <a:pPr>
              <a:spcBef>
                <a:spcPts val="1200"/>
              </a:spcBef>
            </a:pPr>
            <a:r>
              <a:rPr lang="en-US" sz="2800" dirty="0" smtClean="0">
                <a:solidFill>
                  <a:prstClr val="black"/>
                </a:solidFill>
              </a:rPr>
              <a:t>Bring someone with you if you feel more comfortable.</a:t>
            </a:r>
          </a:p>
          <a:p>
            <a:pPr marL="0" indent="0">
              <a:spcBef>
                <a:spcPts val="0"/>
              </a:spcBef>
              <a:buNone/>
            </a:pPr>
            <a:endParaRPr lang="en-US" sz="1000" dirty="0" smtClean="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355961530"/>
              </p:ext>
            </p:extLst>
          </p:nvPr>
        </p:nvGraphicFramePr>
        <p:xfrm>
          <a:off x="457200" y="6125227"/>
          <a:ext cx="8229600" cy="304800"/>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274320">
                <a:tc>
                  <a:txBody>
                    <a:bodyPr/>
                    <a:lstStyle/>
                    <a:p>
                      <a:pPr algn="ctr"/>
                      <a:r>
                        <a:rPr lang="en-US" sz="1400" b="1" baseline="0" dirty="0" smtClean="0">
                          <a:solidFill>
                            <a:schemeClr val="tx1"/>
                          </a:solidFill>
                        </a:rPr>
                        <a:t>1</a:t>
                      </a:r>
                      <a:endParaRPr lang="en-US" sz="1400" b="1" baseline="0" dirty="0">
                        <a:solidFill>
                          <a:schemeClr val="tx1"/>
                        </a:solidFill>
                      </a:endParaRPr>
                    </a:p>
                  </a:txBody>
                  <a:tcPr/>
                </a:tc>
                <a:tc>
                  <a:txBody>
                    <a:bodyPr/>
                    <a:lstStyle/>
                    <a:p>
                      <a:pPr algn="ctr"/>
                      <a:r>
                        <a:rPr lang="en-US" sz="1400" b="1" baseline="0" dirty="0" smtClean="0">
                          <a:solidFill>
                            <a:schemeClr val="tx1"/>
                          </a:solidFill>
                        </a:rPr>
                        <a:t>2</a:t>
                      </a:r>
                      <a:endParaRPr lang="en-US" sz="1400" b="1" baseline="0" dirty="0">
                        <a:solidFill>
                          <a:schemeClr val="tx1"/>
                        </a:solidFill>
                      </a:endParaRPr>
                    </a:p>
                  </a:txBody>
                  <a:tcPr>
                    <a:solidFill>
                      <a:schemeClr val="accent3"/>
                    </a:solidFill>
                  </a:tcPr>
                </a:tc>
                <a:tc>
                  <a:txBody>
                    <a:bodyPr/>
                    <a:lstStyle/>
                    <a:p>
                      <a:pPr algn="ctr"/>
                      <a:r>
                        <a:rPr lang="en-US" sz="1400" b="1" baseline="0" dirty="0" smtClean="0">
                          <a:solidFill>
                            <a:schemeClr val="tx1"/>
                          </a:solidFill>
                        </a:rPr>
                        <a:t>3</a:t>
                      </a:r>
                      <a:endParaRPr lang="en-US" sz="1400" b="1" baseline="0" dirty="0">
                        <a:solidFill>
                          <a:schemeClr val="tx1"/>
                        </a:solidFill>
                      </a:endParaRPr>
                    </a:p>
                  </a:txBody>
                  <a:tcPr>
                    <a:solidFill>
                      <a:srgbClr val="DABC4E"/>
                    </a:solidFill>
                  </a:tcPr>
                </a:tc>
                <a:tc>
                  <a:txBody>
                    <a:bodyPr/>
                    <a:lstStyle/>
                    <a:p>
                      <a:pPr algn="ctr"/>
                      <a:r>
                        <a:rPr lang="en-US" sz="1400" b="1" baseline="0" dirty="0" smtClean="0">
                          <a:solidFill>
                            <a:schemeClr val="tx1"/>
                          </a:solidFill>
                        </a:rPr>
                        <a:t>4</a:t>
                      </a:r>
                      <a:endParaRPr lang="en-US" sz="1400" b="1" baseline="0" dirty="0">
                        <a:solidFill>
                          <a:schemeClr val="tx1"/>
                        </a:solidFill>
                      </a:endParaRPr>
                    </a:p>
                  </a:txBody>
                  <a:tcPr>
                    <a:solidFill>
                      <a:schemeClr val="accent4">
                        <a:lumMod val="60000"/>
                        <a:lumOff val="40000"/>
                      </a:schemeClr>
                    </a:solidFill>
                  </a:tcPr>
                </a:tc>
                <a:tc>
                  <a:txBody>
                    <a:bodyPr/>
                    <a:lstStyle/>
                    <a:p>
                      <a:pPr algn="ctr"/>
                      <a:r>
                        <a:rPr lang="en-US" sz="1400" b="1" baseline="0" dirty="0" smtClean="0">
                          <a:solidFill>
                            <a:schemeClr val="tx1"/>
                          </a:solidFill>
                        </a:rPr>
                        <a:t>5</a:t>
                      </a:r>
                      <a:endParaRPr lang="en-US" sz="1400" b="1" baseline="0" dirty="0">
                        <a:solidFill>
                          <a:schemeClr val="tx1"/>
                        </a:solidFill>
                      </a:endParaRPr>
                    </a:p>
                  </a:txBody>
                  <a:tcPr>
                    <a:solidFill>
                      <a:srgbClr val="36D68A"/>
                    </a:solidFill>
                  </a:tcPr>
                </a:tc>
                <a:tc>
                  <a:txBody>
                    <a:bodyPr/>
                    <a:lstStyle/>
                    <a:p>
                      <a:pPr algn="ctr"/>
                      <a:r>
                        <a:rPr lang="en-US" sz="1400" b="1" baseline="0" dirty="0" smtClean="0">
                          <a:solidFill>
                            <a:schemeClr val="tx1"/>
                          </a:solidFill>
                        </a:rPr>
                        <a:t>STEP 6</a:t>
                      </a:r>
                      <a:endParaRPr lang="en-US" sz="1400" b="1" baseline="0" dirty="0">
                        <a:solidFill>
                          <a:schemeClr val="tx1"/>
                        </a:solidFill>
                      </a:endParaRPr>
                    </a:p>
                  </a:txBody>
                  <a:tcPr>
                    <a:solidFill>
                      <a:schemeClr val="accent5">
                        <a:lumMod val="60000"/>
                        <a:lumOff val="40000"/>
                      </a:schemeClr>
                    </a:solidFill>
                  </a:tcPr>
                </a:tc>
                <a:tc>
                  <a:txBody>
                    <a:bodyPr/>
                    <a:lstStyle/>
                    <a:p>
                      <a:pPr algn="ctr"/>
                      <a:r>
                        <a:rPr lang="en-US" sz="1400" b="1" baseline="0" dirty="0" smtClean="0">
                          <a:solidFill>
                            <a:schemeClr val="tx1"/>
                          </a:solidFill>
                        </a:rPr>
                        <a:t>7</a:t>
                      </a:r>
                      <a:endParaRPr lang="en-US" sz="1400" b="1" baseline="0" dirty="0">
                        <a:solidFill>
                          <a:schemeClr val="tx1"/>
                        </a:solidFill>
                      </a:endParaRPr>
                    </a:p>
                  </a:txBody>
                  <a:tcPr>
                    <a:solidFill>
                      <a:schemeClr val="accent6"/>
                    </a:solidFill>
                  </a:tcPr>
                </a:tc>
                <a:tc>
                  <a:txBody>
                    <a:bodyPr/>
                    <a:lstStyle/>
                    <a:p>
                      <a:pPr algn="ctr"/>
                      <a:r>
                        <a:rPr lang="en-US" sz="1400" b="1" baseline="0" dirty="0" smtClean="0">
                          <a:solidFill>
                            <a:schemeClr val="tx1"/>
                          </a:solidFill>
                        </a:rPr>
                        <a:t>8</a:t>
                      </a:r>
                      <a:endParaRPr lang="en-US" sz="1400" b="1" baseline="0" dirty="0">
                        <a:solidFill>
                          <a:schemeClr val="tx1"/>
                        </a:solidFill>
                      </a:endParaRPr>
                    </a:p>
                  </a:txBody>
                  <a:tcPr>
                    <a:solidFill>
                      <a:srgbClr val="D4669D"/>
                    </a:solidFill>
                  </a:tcPr>
                </a:tc>
              </a:tr>
            </a:tbl>
          </a:graphicData>
        </a:graphic>
      </p:graphicFrame>
      <p:sp>
        <p:nvSpPr>
          <p:cNvPr id="11" name="Oval 10"/>
          <p:cNvSpPr/>
          <p:nvPr/>
        </p:nvSpPr>
        <p:spPr>
          <a:xfrm>
            <a:off x="5692698" y="5943600"/>
            <a:ext cx="838200" cy="60960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72043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289" r="9376"/>
          <a:stretch/>
        </p:blipFill>
        <p:spPr bwMode="auto">
          <a:xfrm>
            <a:off x="7260420" y="4221480"/>
            <a:ext cx="1807380"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idx="1"/>
          </p:nvPr>
        </p:nvSpPr>
        <p:spPr>
          <a:xfrm>
            <a:off x="228600" y="1600200"/>
            <a:ext cx="8839200" cy="3762448"/>
          </a:xfrm>
        </p:spPr>
        <p:txBody>
          <a:bodyPr>
            <a:normAutofit/>
          </a:bodyPr>
          <a:lstStyle/>
          <a:p>
            <a:r>
              <a:rPr lang="en-US" sz="2400" dirty="0" smtClean="0"/>
              <a:t>Do you have </a:t>
            </a:r>
            <a:r>
              <a:rPr lang="en-US" sz="2400" dirty="0" smtClean="0"/>
              <a:t>new </a:t>
            </a:r>
            <a:r>
              <a:rPr lang="en-US" sz="2400" dirty="0" smtClean="0"/>
              <a:t>health coverage but don’t know what to do next?</a:t>
            </a:r>
          </a:p>
          <a:p>
            <a:pPr>
              <a:spcBef>
                <a:spcPts val="1200"/>
              </a:spcBef>
            </a:pPr>
            <a:r>
              <a:rPr lang="en-US" sz="2400" dirty="0" smtClean="0"/>
              <a:t>Do you have a hard time </a:t>
            </a:r>
            <a:r>
              <a:rPr lang="en-US" sz="2400" dirty="0" smtClean="0"/>
              <a:t>explaining the </a:t>
            </a:r>
            <a:r>
              <a:rPr lang="en-US" sz="2400" dirty="0" smtClean="0"/>
              <a:t>difference between a copayment &amp; coinsurance?</a:t>
            </a:r>
          </a:p>
          <a:p>
            <a:pPr>
              <a:spcBef>
                <a:spcPts val="1200"/>
              </a:spcBef>
            </a:pPr>
            <a:r>
              <a:rPr lang="en-US" sz="2400" dirty="0"/>
              <a:t>Do you </a:t>
            </a:r>
            <a:r>
              <a:rPr lang="en-US" sz="2400" dirty="0" smtClean="0"/>
              <a:t>know what </a:t>
            </a:r>
            <a:r>
              <a:rPr lang="en-US" sz="2400" dirty="0"/>
              <a:t>services are covered </a:t>
            </a:r>
            <a:r>
              <a:rPr lang="en-US" sz="2400" dirty="0" smtClean="0"/>
              <a:t>by your </a:t>
            </a:r>
            <a:r>
              <a:rPr lang="en-US" sz="2400" dirty="0"/>
              <a:t>health plan?</a:t>
            </a:r>
          </a:p>
          <a:p>
            <a:pPr>
              <a:spcBef>
                <a:spcPts val="1200"/>
              </a:spcBef>
            </a:pPr>
            <a:r>
              <a:rPr lang="en-US" sz="2400" dirty="0" smtClean="0"/>
              <a:t>Do you have insurance but have not used it because you aren’t sure how much you have to pay?</a:t>
            </a:r>
          </a:p>
          <a:p>
            <a:endParaRPr lang="en-US" sz="2400" dirty="0" smtClean="0"/>
          </a:p>
          <a:p>
            <a:pPr marL="0" indent="0">
              <a:buNone/>
            </a:pPr>
            <a:endParaRPr lang="en-US" sz="2400" dirty="0"/>
          </a:p>
        </p:txBody>
      </p:sp>
      <p:sp>
        <p:nvSpPr>
          <p:cNvPr id="5" name="Title 4"/>
          <p:cNvSpPr>
            <a:spLocks noGrp="1"/>
          </p:cNvSpPr>
          <p:nvPr>
            <p:ph type="title"/>
          </p:nvPr>
        </p:nvSpPr>
        <p:spPr/>
        <p:txBody>
          <a:bodyPr/>
          <a:lstStyle/>
          <a:p>
            <a:r>
              <a:rPr lang="en-US" dirty="0" smtClean="0"/>
              <a:t>Icebreaker</a:t>
            </a:r>
            <a:endParaRPr lang="en-US" dirty="0"/>
          </a:p>
        </p:txBody>
      </p:sp>
      <p:sp>
        <p:nvSpPr>
          <p:cNvPr id="3" name="Slide Number Placeholder 2"/>
          <p:cNvSpPr>
            <a:spLocks noGrp="1"/>
          </p:cNvSpPr>
          <p:nvPr>
            <p:ph type="sldNum" sz="quarter" idx="4294967295"/>
          </p:nvPr>
        </p:nvSpPr>
        <p:spPr>
          <a:xfrm>
            <a:off x="8153400" y="6357938"/>
            <a:ext cx="990600" cy="365125"/>
          </a:xfrm>
          <a:prstGeom prst="rect">
            <a:avLst/>
          </a:prstGeom>
        </p:spPr>
        <p:txBody>
          <a:bodyPr/>
          <a:lstStyle/>
          <a:p>
            <a:fld id="{196C446A-2CEA-4609-9260-FD82B1543F26}" type="slidenum">
              <a:rPr lang="en-US" smtClean="0">
                <a:solidFill>
                  <a:prstClr val="black">
                    <a:tint val="75000"/>
                  </a:prstClr>
                </a:solidFill>
              </a:rPr>
              <a:pPr/>
              <a:t>2</a:t>
            </a:fld>
            <a:endParaRPr lang="en-US">
              <a:solidFill>
                <a:prstClr val="black">
                  <a:tint val="75000"/>
                </a:prstClr>
              </a:solidFill>
            </a:endParaRPr>
          </a:p>
        </p:txBody>
      </p:sp>
      <p:sp>
        <p:nvSpPr>
          <p:cNvPr id="4" name="Rectangle 3"/>
          <p:cNvSpPr/>
          <p:nvPr/>
        </p:nvSpPr>
        <p:spPr>
          <a:xfrm>
            <a:off x="228600" y="4688175"/>
            <a:ext cx="7696200" cy="2169825"/>
          </a:xfrm>
          <a:prstGeom prst="rect">
            <a:avLst/>
          </a:prstGeom>
        </p:spPr>
        <p:txBody>
          <a:bodyPr wrap="square">
            <a:spAutoFit/>
          </a:bodyPr>
          <a:lstStyle/>
          <a:p>
            <a:pPr marL="342900" lvl="0" indent="-342900">
              <a:spcBef>
                <a:spcPts val="1200"/>
              </a:spcBef>
              <a:buFont typeface="Arial" pitchFamily="34" charset="0"/>
              <a:buChar char="•"/>
            </a:pPr>
            <a:r>
              <a:rPr lang="en-US" sz="2400" dirty="0">
                <a:solidFill>
                  <a:prstClr val="black"/>
                </a:solidFill>
              </a:rPr>
              <a:t>Do you want or </a:t>
            </a:r>
            <a:r>
              <a:rPr lang="en-US" sz="2400" dirty="0" smtClean="0">
                <a:solidFill>
                  <a:prstClr val="black"/>
                </a:solidFill>
              </a:rPr>
              <a:t>need to see a </a:t>
            </a:r>
            <a:r>
              <a:rPr lang="en-US" sz="2400" dirty="0">
                <a:solidFill>
                  <a:prstClr val="black"/>
                </a:solidFill>
              </a:rPr>
              <a:t>doctor, but do not know how to find one?</a:t>
            </a:r>
          </a:p>
          <a:p>
            <a:pPr marL="342900" lvl="0" indent="-342900">
              <a:spcBef>
                <a:spcPts val="1200"/>
              </a:spcBef>
              <a:buFont typeface="Arial" pitchFamily="34" charset="0"/>
              <a:buChar char="•"/>
            </a:pPr>
            <a:r>
              <a:rPr lang="en-US" sz="2400" dirty="0">
                <a:solidFill>
                  <a:prstClr val="black"/>
                </a:solidFill>
              </a:rPr>
              <a:t>Do you have difficulty remembering </a:t>
            </a:r>
            <a:r>
              <a:rPr lang="en-US" sz="2400" dirty="0" smtClean="0">
                <a:solidFill>
                  <a:prstClr val="black"/>
                </a:solidFill>
              </a:rPr>
              <a:t>when you last had a physical, </a:t>
            </a:r>
            <a:r>
              <a:rPr lang="en-US" sz="2400" dirty="0">
                <a:solidFill>
                  <a:prstClr val="black"/>
                </a:solidFill>
              </a:rPr>
              <a:t>had your blood pressure checked or received an immunization?</a:t>
            </a:r>
          </a:p>
        </p:txBody>
      </p:sp>
    </p:spTree>
    <p:extLst>
      <p:ext uri="{BB962C8B-B14F-4D97-AF65-F5344CB8AC3E}">
        <p14:creationId xmlns:p14="http://schemas.microsoft.com/office/powerpoint/2010/main" val="1580384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7640" y="1591612"/>
            <a:ext cx="1583960" cy="146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Step </a:t>
            </a:r>
            <a:r>
              <a:rPr lang="en-US" dirty="0" smtClean="0"/>
              <a:t>7:  Decide if the Provider </a:t>
            </a:r>
            <a:br>
              <a:rPr lang="en-US" dirty="0" smtClean="0"/>
            </a:br>
            <a:r>
              <a:rPr lang="en-US" dirty="0" smtClean="0"/>
              <a:t>is Right For You</a:t>
            </a:r>
            <a:endParaRPr lang="en-US" dirty="0"/>
          </a:p>
        </p:txBody>
      </p:sp>
      <p:sp>
        <p:nvSpPr>
          <p:cNvPr id="5" name="Slide Number Placeholder 4"/>
          <p:cNvSpPr>
            <a:spLocks noGrp="1"/>
          </p:cNvSpPr>
          <p:nvPr>
            <p:ph type="sldNum" sz="quarter" idx="4294967295"/>
          </p:nvPr>
        </p:nvSpPr>
        <p:spPr>
          <a:xfrm>
            <a:off x="8153400" y="6357938"/>
            <a:ext cx="990600" cy="365125"/>
          </a:xfrm>
          <a:prstGeom prst="rect">
            <a:avLst/>
          </a:prstGeom>
        </p:spPr>
        <p:txBody>
          <a:bodyPr/>
          <a:lstStyle/>
          <a:p>
            <a:fld id="{196C446A-2CEA-4609-9260-FD82B1543F26}" type="slidenum">
              <a:rPr lang="en-US" smtClean="0">
                <a:solidFill>
                  <a:prstClr val="black">
                    <a:tint val="75000"/>
                  </a:prstClr>
                </a:solidFill>
              </a:rPr>
              <a:pPr/>
              <a:t>20</a:t>
            </a:fld>
            <a:endParaRPr lang="en-US" dirty="0">
              <a:solidFill>
                <a:prstClr val="black">
                  <a:tint val="75000"/>
                </a:prstClr>
              </a:solidFill>
            </a:endParaRPr>
          </a:p>
        </p:txBody>
      </p:sp>
      <p:sp>
        <p:nvSpPr>
          <p:cNvPr id="9" name="Content Placeholder 2"/>
          <p:cNvSpPr txBox="1">
            <a:spLocks/>
          </p:cNvSpPr>
          <p:nvPr/>
        </p:nvSpPr>
        <p:spPr>
          <a:xfrm>
            <a:off x="304800" y="1828800"/>
            <a:ext cx="8610600" cy="43434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800" dirty="0" smtClean="0">
                <a:solidFill>
                  <a:prstClr val="black"/>
                </a:solidFill>
              </a:rPr>
              <a:t>Finding a provider you trust, and can </a:t>
            </a:r>
            <a:br>
              <a:rPr lang="en-US" sz="2800" dirty="0" smtClean="0">
                <a:solidFill>
                  <a:prstClr val="black"/>
                </a:solidFill>
              </a:rPr>
            </a:br>
            <a:r>
              <a:rPr lang="en-US" sz="2800" dirty="0" smtClean="0">
                <a:solidFill>
                  <a:prstClr val="black"/>
                </a:solidFill>
              </a:rPr>
              <a:t>communicate with, is important.</a:t>
            </a:r>
          </a:p>
          <a:p>
            <a:pPr>
              <a:spcBef>
                <a:spcPts val="1200"/>
              </a:spcBef>
            </a:pPr>
            <a:r>
              <a:rPr lang="en-US" sz="2800" dirty="0" smtClean="0">
                <a:solidFill>
                  <a:prstClr val="black"/>
                </a:solidFill>
              </a:rPr>
              <a:t>Key questions to ask.</a:t>
            </a:r>
          </a:p>
          <a:p>
            <a:pPr lvl="1">
              <a:spcBef>
                <a:spcPts val="0"/>
              </a:spcBef>
            </a:pPr>
            <a:r>
              <a:rPr lang="en-US" sz="2400" dirty="0" smtClean="0">
                <a:solidFill>
                  <a:prstClr val="black"/>
                </a:solidFill>
              </a:rPr>
              <a:t>Is this provider someone you can work with over time?</a:t>
            </a:r>
          </a:p>
          <a:p>
            <a:pPr lvl="1">
              <a:spcBef>
                <a:spcPts val="0"/>
              </a:spcBef>
            </a:pPr>
            <a:r>
              <a:rPr lang="en-US" sz="2400" dirty="0" smtClean="0"/>
              <a:t>Did </a:t>
            </a:r>
            <a:r>
              <a:rPr lang="en-US" sz="2400" dirty="0"/>
              <a:t>you feel that you were listened to and your health needs were addressed</a:t>
            </a:r>
            <a:r>
              <a:rPr lang="en-US" sz="2400" dirty="0" smtClean="0"/>
              <a:t>?</a:t>
            </a:r>
            <a:r>
              <a:rPr lang="en-US" sz="2400" dirty="0"/>
              <a:t> </a:t>
            </a:r>
            <a:endParaRPr lang="en-US" sz="2400" dirty="0" smtClean="0"/>
          </a:p>
          <a:p>
            <a:pPr lvl="1">
              <a:spcBef>
                <a:spcPts val="0"/>
              </a:spcBef>
            </a:pPr>
            <a:r>
              <a:rPr lang="en-US" sz="2400" dirty="0" smtClean="0"/>
              <a:t>Did </a:t>
            </a:r>
            <a:r>
              <a:rPr lang="en-US" sz="2400" dirty="0"/>
              <a:t>you feel you were treated fairly by your provider and the office staff?</a:t>
            </a:r>
          </a:p>
          <a:p>
            <a:pPr>
              <a:spcBef>
                <a:spcPts val="1200"/>
              </a:spcBef>
            </a:pPr>
            <a:r>
              <a:rPr lang="en-US" sz="2800" dirty="0" smtClean="0">
                <a:solidFill>
                  <a:prstClr val="black"/>
                </a:solidFill>
              </a:rPr>
              <a:t>It is okay to change providers.</a:t>
            </a:r>
          </a:p>
          <a:p>
            <a:pPr>
              <a:spcBef>
                <a:spcPts val="0"/>
              </a:spcBef>
            </a:pPr>
            <a:endParaRPr lang="en-US" sz="2800" dirty="0" smtClean="0">
              <a:solidFill>
                <a:prstClr val="black"/>
              </a:solidFill>
            </a:endParaRPr>
          </a:p>
          <a:p>
            <a:pPr marL="0" indent="0">
              <a:buFont typeface="Arial" pitchFamily="34" charset="0"/>
              <a:buNone/>
            </a:pPr>
            <a:endParaRPr lang="en-US" sz="2800"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055314363"/>
              </p:ext>
            </p:extLst>
          </p:nvPr>
        </p:nvGraphicFramePr>
        <p:xfrm>
          <a:off x="457200" y="6125227"/>
          <a:ext cx="8229600" cy="304800"/>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274320">
                <a:tc>
                  <a:txBody>
                    <a:bodyPr/>
                    <a:lstStyle/>
                    <a:p>
                      <a:pPr algn="ctr"/>
                      <a:r>
                        <a:rPr lang="en-US" sz="1400" b="1" baseline="0" dirty="0" smtClean="0">
                          <a:solidFill>
                            <a:schemeClr val="tx1"/>
                          </a:solidFill>
                        </a:rPr>
                        <a:t>1</a:t>
                      </a:r>
                      <a:endParaRPr lang="en-US" sz="1400" b="1" baseline="0" dirty="0">
                        <a:solidFill>
                          <a:schemeClr val="tx1"/>
                        </a:solidFill>
                      </a:endParaRPr>
                    </a:p>
                  </a:txBody>
                  <a:tcPr/>
                </a:tc>
                <a:tc>
                  <a:txBody>
                    <a:bodyPr/>
                    <a:lstStyle/>
                    <a:p>
                      <a:pPr algn="ctr"/>
                      <a:r>
                        <a:rPr lang="en-US" sz="1400" b="1" baseline="0" dirty="0" smtClean="0">
                          <a:solidFill>
                            <a:schemeClr val="tx1"/>
                          </a:solidFill>
                        </a:rPr>
                        <a:t>2</a:t>
                      </a:r>
                      <a:endParaRPr lang="en-US" sz="1400" b="1" baseline="0" dirty="0">
                        <a:solidFill>
                          <a:schemeClr val="tx1"/>
                        </a:solidFill>
                      </a:endParaRPr>
                    </a:p>
                  </a:txBody>
                  <a:tcPr>
                    <a:solidFill>
                      <a:schemeClr val="accent3"/>
                    </a:solidFill>
                  </a:tcPr>
                </a:tc>
                <a:tc>
                  <a:txBody>
                    <a:bodyPr/>
                    <a:lstStyle/>
                    <a:p>
                      <a:pPr algn="ctr"/>
                      <a:r>
                        <a:rPr lang="en-US" sz="1400" b="1" baseline="0" dirty="0" smtClean="0">
                          <a:solidFill>
                            <a:schemeClr val="tx1"/>
                          </a:solidFill>
                        </a:rPr>
                        <a:t>3</a:t>
                      </a:r>
                      <a:endParaRPr lang="en-US" sz="1400" b="1" baseline="0" dirty="0">
                        <a:solidFill>
                          <a:schemeClr val="tx1"/>
                        </a:solidFill>
                      </a:endParaRPr>
                    </a:p>
                  </a:txBody>
                  <a:tcPr>
                    <a:solidFill>
                      <a:srgbClr val="DABC4E"/>
                    </a:solidFill>
                  </a:tcPr>
                </a:tc>
                <a:tc>
                  <a:txBody>
                    <a:bodyPr/>
                    <a:lstStyle/>
                    <a:p>
                      <a:pPr algn="ctr"/>
                      <a:r>
                        <a:rPr lang="en-US" sz="1400" b="1" baseline="0" dirty="0" smtClean="0">
                          <a:solidFill>
                            <a:schemeClr val="tx1"/>
                          </a:solidFill>
                        </a:rPr>
                        <a:t>4</a:t>
                      </a:r>
                      <a:endParaRPr lang="en-US" sz="1400" b="1" baseline="0" dirty="0">
                        <a:solidFill>
                          <a:schemeClr val="tx1"/>
                        </a:solidFill>
                      </a:endParaRPr>
                    </a:p>
                  </a:txBody>
                  <a:tcPr>
                    <a:solidFill>
                      <a:schemeClr val="accent4">
                        <a:lumMod val="60000"/>
                        <a:lumOff val="40000"/>
                      </a:schemeClr>
                    </a:solidFill>
                  </a:tcPr>
                </a:tc>
                <a:tc>
                  <a:txBody>
                    <a:bodyPr/>
                    <a:lstStyle/>
                    <a:p>
                      <a:pPr algn="ctr"/>
                      <a:r>
                        <a:rPr lang="en-US" sz="1400" b="1" baseline="0" dirty="0" smtClean="0">
                          <a:solidFill>
                            <a:schemeClr val="tx1"/>
                          </a:solidFill>
                        </a:rPr>
                        <a:t>5</a:t>
                      </a:r>
                      <a:endParaRPr lang="en-US" sz="1400" b="1" baseline="0" dirty="0">
                        <a:solidFill>
                          <a:schemeClr val="tx1"/>
                        </a:solidFill>
                      </a:endParaRPr>
                    </a:p>
                  </a:txBody>
                  <a:tcPr>
                    <a:solidFill>
                      <a:srgbClr val="36D68A"/>
                    </a:solidFill>
                  </a:tcPr>
                </a:tc>
                <a:tc>
                  <a:txBody>
                    <a:bodyPr/>
                    <a:lstStyle/>
                    <a:p>
                      <a:pPr algn="ctr"/>
                      <a:r>
                        <a:rPr lang="en-US" sz="1400" b="1" baseline="0" dirty="0" smtClean="0">
                          <a:solidFill>
                            <a:schemeClr val="tx1"/>
                          </a:solidFill>
                        </a:rPr>
                        <a:t>6</a:t>
                      </a:r>
                      <a:endParaRPr lang="en-US" sz="1400" b="1" baseline="0" dirty="0">
                        <a:solidFill>
                          <a:schemeClr val="tx1"/>
                        </a:solidFill>
                      </a:endParaRPr>
                    </a:p>
                  </a:txBody>
                  <a:tcPr>
                    <a:solidFill>
                      <a:schemeClr val="accent5">
                        <a:lumMod val="60000"/>
                        <a:lumOff val="40000"/>
                      </a:schemeClr>
                    </a:solidFill>
                  </a:tcPr>
                </a:tc>
                <a:tc>
                  <a:txBody>
                    <a:bodyPr/>
                    <a:lstStyle/>
                    <a:p>
                      <a:pPr algn="ctr"/>
                      <a:r>
                        <a:rPr lang="en-US" sz="1400" b="1" baseline="0" dirty="0" smtClean="0">
                          <a:solidFill>
                            <a:schemeClr val="tx1"/>
                          </a:solidFill>
                        </a:rPr>
                        <a:t>STEP 7</a:t>
                      </a:r>
                      <a:endParaRPr lang="en-US" sz="1400" b="1" baseline="0" dirty="0">
                        <a:solidFill>
                          <a:schemeClr val="tx1"/>
                        </a:solidFill>
                      </a:endParaRPr>
                    </a:p>
                  </a:txBody>
                  <a:tcPr>
                    <a:solidFill>
                      <a:schemeClr val="accent6"/>
                    </a:solidFill>
                  </a:tcPr>
                </a:tc>
                <a:tc>
                  <a:txBody>
                    <a:bodyPr/>
                    <a:lstStyle/>
                    <a:p>
                      <a:pPr algn="ctr"/>
                      <a:r>
                        <a:rPr lang="en-US" sz="1400" b="1" baseline="0" dirty="0" smtClean="0">
                          <a:solidFill>
                            <a:schemeClr val="tx1"/>
                          </a:solidFill>
                        </a:rPr>
                        <a:t>8</a:t>
                      </a:r>
                      <a:endParaRPr lang="en-US" sz="1400" b="1" baseline="0" dirty="0">
                        <a:solidFill>
                          <a:schemeClr val="tx1"/>
                        </a:solidFill>
                      </a:endParaRPr>
                    </a:p>
                  </a:txBody>
                  <a:tcPr>
                    <a:solidFill>
                      <a:srgbClr val="D4669D"/>
                    </a:solidFill>
                  </a:tcPr>
                </a:tc>
              </a:tr>
            </a:tbl>
          </a:graphicData>
        </a:graphic>
      </p:graphicFrame>
      <p:sp>
        <p:nvSpPr>
          <p:cNvPr id="11" name="Oval 10"/>
          <p:cNvSpPr/>
          <p:nvPr/>
        </p:nvSpPr>
        <p:spPr>
          <a:xfrm>
            <a:off x="6705600" y="5943600"/>
            <a:ext cx="838200" cy="60960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17529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a:t>
            </a:r>
            <a:r>
              <a:rPr lang="en-US" dirty="0" smtClean="0"/>
              <a:t>8:  Next Steps After Your Appointment</a:t>
            </a:r>
            <a:endParaRPr lang="en-US" dirty="0"/>
          </a:p>
        </p:txBody>
      </p:sp>
      <p:sp>
        <p:nvSpPr>
          <p:cNvPr id="5" name="Slide Number Placeholder 4"/>
          <p:cNvSpPr>
            <a:spLocks noGrp="1"/>
          </p:cNvSpPr>
          <p:nvPr>
            <p:ph type="sldNum" sz="quarter" idx="4294967295"/>
          </p:nvPr>
        </p:nvSpPr>
        <p:spPr>
          <a:xfrm>
            <a:off x="8153400" y="6357938"/>
            <a:ext cx="990600" cy="365125"/>
          </a:xfrm>
          <a:prstGeom prst="rect">
            <a:avLst/>
          </a:prstGeom>
        </p:spPr>
        <p:txBody>
          <a:bodyPr/>
          <a:lstStyle/>
          <a:p>
            <a:fld id="{196C446A-2CEA-4609-9260-FD82B1543F26}" type="slidenum">
              <a:rPr lang="en-US" smtClean="0">
                <a:solidFill>
                  <a:prstClr val="black">
                    <a:tint val="75000"/>
                  </a:prstClr>
                </a:solidFill>
              </a:rPr>
              <a:pPr/>
              <a:t>21</a:t>
            </a:fld>
            <a:endParaRPr lang="en-US" dirty="0">
              <a:solidFill>
                <a:prstClr val="black">
                  <a:tint val="75000"/>
                </a:prstClr>
              </a:solidFill>
            </a:endParaRPr>
          </a:p>
        </p:txBody>
      </p:sp>
      <p:sp>
        <p:nvSpPr>
          <p:cNvPr id="9" name="Content Placeholder 2"/>
          <p:cNvSpPr txBox="1">
            <a:spLocks/>
          </p:cNvSpPr>
          <p:nvPr/>
        </p:nvSpPr>
        <p:spPr>
          <a:xfrm>
            <a:off x="457200" y="1600200"/>
            <a:ext cx="8229600" cy="440699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600" dirty="0" smtClean="0">
                <a:solidFill>
                  <a:prstClr val="black"/>
                </a:solidFill>
              </a:rPr>
              <a:t>Write down your providers’ instructions  and healthy</a:t>
            </a:r>
            <a:br>
              <a:rPr lang="en-US" sz="2600" dirty="0" smtClean="0">
                <a:solidFill>
                  <a:prstClr val="black"/>
                </a:solidFill>
              </a:rPr>
            </a:br>
            <a:r>
              <a:rPr lang="en-US" sz="2600" dirty="0" smtClean="0">
                <a:solidFill>
                  <a:prstClr val="black"/>
                </a:solidFill>
              </a:rPr>
              <a:t>living tips.</a:t>
            </a:r>
          </a:p>
          <a:p>
            <a:pPr>
              <a:spcBef>
                <a:spcPts val="1200"/>
              </a:spcBef>
            </a:pPr>
            <a:r>
              <a:rPr lang="en-US" sz="2600" dirty="0" smtClean="0">
                <a:solidFill>
                  <a:prstClr val="black"/>
                </a:solidFill>
              </a:rPr>
              <a:t>Schedule any follow-up or other visits and fill</a:t>
            </a:r>
            <a:br>
              <a:rPr lang="en-US" sz="2600" dirty="0" smtClean="0">
                <a:solidFill>
                  <a:prstClr val="black"/>
                </a:solidFill>
              </a:rPr>
            </a:br>
            <a:r>
              <a:rPr lang="en-US" sz="2600" dirty="0" smtClean="0">
                <a:solidFill>
                  <a:prstClr val="black"/>
                </a:solidFill>
              </a:rPr>
              <a:t>prescriptions. </a:t>
            </a:r>
          </a:p>
          <a:p>
            <a:pPr>
              <a:spcBef>
                <a:spcPts val="1200"/>
              </a:spcBef>
            </a:pPr>
            <a:r>
              <a:rPr lang="en-US" sz="2600" dirty="0" smtClean="0">
                <a:solidFill>
                  <a:prstClr val="black"/>
                </a:solidFill>
              </a:rPr>
              <a:t>Review any documents or bills you receive and contact your plan or state Medicaid or CHIP program if you have questions.</a:t>
            </a:r>
          </a:p>
          <a:p>
            <a:pPr>
              <a:spcBef>
                <a:spcPts val="1200"/>
              </a:spcBef>
            </a:pPr>
            <a:r>
              <a:rPr lang="en-US" sz="2600" dirty="0" smtClean="0">
                <a:solidFill>
                  <a:prstClr val="black"/>
                </a:solidFill>
              </a:rPr>
              <a:t>Keep </a:t>
            </a:r>
            <a:r>
              <a:rPr lang="en-US" sz="2600" dirty="0">
                <a:solidFill>
                  <a:prstClr val="black"/>
                </a:solidFill>
              </a:rPr>
              <a:t>your information </a:t>
            </a:r>
            <a:r>
              <a:rPr lang="en-US" sz="2600" dirty="0" smtClean="0">
                <a:solidFill>
                  <a:prstClr val="black"/>
                </a:solidFill>
              </a:rPr>
              <a:t>current. Log </a:t>
            </a:r>
            <a:r>
              <a:rPr lang="en-US" sz="2600" dirty="0">
                <a:solidFill>
                  <a:prstClr val="black"/>
                </a:solidFill>
              </a:rPr>
              <a:t>on to your account with </a:t>
            </a:r>
            <a:r>
              <a:rPr lang="en-US" sz="2600" dirty="0">
                <a:solidFill>
                  <a:prstClr val="black"/>
                </a:solidFill>
                <a:hlinkClick r:id="rId3"/>
              </a:rPr>
              <a:t>www.healthcare.gov</a:t>
            </a:r>
            <a:r>
              <a:rPr lang="en-US" sz="2600" dirty="0">
                <a:solidFill>
                  <a:prstClr val="black"/>
                </a:solidFill>
              </a:rPr>
              <a:t>  or your state Marketplace. </a:t>
            </a:r>
            <a:endParaRPr lang="en-US" sz="2600" dirty="0" smtClean="0">
              <a:solidFill>
                <a:prstClr val="black"/>
              </a:solidFill>
            </a:endParaRPr>
          </a:p>
          <a:p>
            <a:pPr>
              <a:spcBef>
                <a:spcPts val="1200"/>
              </a:spcBef>
            </a:pPr>
            <a:r>
              <a:rPr lang="en-US" sz="2600" dirty="0" smtClean="0">
                <a:solidFill>
                  <a:prstClr val="black"/>
                </a:solidFill>
              </a:rPr>
              <a:t>Check your plan during Open Enrollment to make sure it still meets your needs.</a:t>
            </a:r>
            <a:endParaRPr lang="en-US" sz="2600" dirty="0">
              <a:solidFill>
                <a:prstClr val="black"/>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9698" y="1600200"/>
            <a:ext cx="15621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Table 10"/>
          <p:cNvGraphicFramePr>
            <a:graphicFrameLocks noGrp="1"/>
          </p:cNvGraphicFramePr>
          <p:nvPr>
            <p:extLst>
              <p:ext uri="{D42A27DB-BD31-4B8C-83A1-F6EECF244321}">
                <p14:modId xmlns:p14="http://schemas.microsoft.com/office/powerpoint/2010/main" val="1180554520"/>
              </p:ext>
            </p:extLst>
          </p:nvPr>
        </p:nvGraphicFramePr>
        <p:xfrm>
          <a:off x="457200" y="6041392"/>
          <a:ext cx="8229600" cy="304800"/>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274320">
                <a:tc>
                  <a:txBody>
                    <a:bodyPr/>
                    <a:lstStyle/>
                    <a:p>
                      <a:pPr algn="ctr"/>
                      <a:r>
                        <a:rPr lang="en-US" sz="1400" b="1" baseline="0" dirty="0" smtClean="0">
                          <a:solidFill>
                            <a:schemeClr val="tx1"/>
                          </a:solidFill>
                        </a:rPr>
                        <a:t>1</a:t>
                      </a:r>
                      <a:endParaRPr lang="en-US" sz="1400" b="1" baseline="0" dirty="0">
                        <a:solidFill>
                          <a:schemeClr val="tx1"/>
                        </a:solidFill>
                      </a:endParaRPr>
                    </a:p>
                  </a:txBody>
                  <a:tcPr/>
                </a:tc>
                <a:tc>
                  <a:txBody>
                    <a:bodyPr/>
                    <a:lstStyle/>
                    <a:p>
                      <a:pPr algn="ctr"/>
                      <a:r>
                        <a:rPr lang="en-US" sz="1400" b="1" baseline="0" dirty="0" smtClean="0">
                          <a:solidFill>
                            <a:schemeClr val="tx1"/>
                          </a:solidFill>
                        </a:rPr>
                        <a:t>2</a:t>
                      </a:r>
                      <a:endParaRPr lang="en-US" sz="1400" b="1" baseline="0" dirty="0">
                        <a:solidFill>
                          <a:schemeClr val="tx1"/>
                        </a:solidFill>
                      </a:endParaRPr>
                    </a:p>
                  </a:txBody>
                  <a:tcPr>
                    <a:solidFill>
                      <a:schemeClr val="accent3"/>
                    </a:solidFill>
                  </a:tcPr>
                </a:tc>
                <a:tc>
                  <a:txBody>
                    <a:bodyPr/>
                    <a:lstStyle/>
                    <a:p>
                      <a:pPr algn="ctr"/>
                      <a:r>
                        <a:rPr lang="en-US" sz="1400" b="1" baseline="0" dirty="0" smtClean="0">
                          <a:solidFill>
                            <a:schemeClr val="tx1"/>
                          </a:solidFill>
                        </a:rPr>
                        <a:t>3</a:t>
                      </a:r>
                      <a:endParaRPr lang="en-US" sz="1400" b="1" baseline="0" dirty="0">
                        <a:solidFill>
                          <a:schemeClr val="tx1"/>
                        </a:solidFill>
                      </a:endParaRPr>
                    </a:p>
                  </a:txBody>
                  <a:tcPr>
                    <a:solidFill>
                      <a:srgbClr val="DABC4E"/>
                    </a:solidFill>
                  </a:tcPr>
                </a:tc>
                <a:tc>
                  <a:txBody>
                    <a:bodyPr/>
                    <a:lstStyle/>
                    <a:p>
                      <a:pPr algn="ctr"/>
                      <a:r>
                        <a:rPr lang="en-US" sz="1400" b="1" baseline="0" dirty="0" smtClean="0">
                          <a:solidFill>
                            <a:schemeClr val="tx1"/>
                          </a:solidFill>
                        </a:rPr>
                        <a:t>4</a:t>
                      </a:r>
                      <a:endParaRPr lang="en-US" sz="1400" b="1" baseline="0" dirty="0">
                        <a:solidFill>
                          <a:schemeClr val="tx1"/>
                        </a:solidFill>
                      </a:endParaRPr>
                    </a:p>
                  </a:txBody>
                  <a:tcPr>
                    <a:solidFill>
                      <a:schemeClr val="accent4">
                        <a:lumMod val="60000"/>
                        <a:lumOff val="40000"/>
                      </a:schemeClr>
                    </a:solidFill>
                  </a:tcPr>
                </a:tc>
                <a:tc>
                  <a:txBody>
                    <a:bodyPr/>
                    <a:lstStyle/>
                    <a:p>
                      <a:pPr algn="ctr"/>
                      <a:r>
                        <a:rPr lang="en-US" sz="1400" b="1" baseline="0" dirty="0" smtClean="0">
                          <a:solidFill>
                            <a:schemeClr val="tx1"/>
                          </a:solidFill>
                        </a:rPr>
                        <a:t>5</a:t>
                      </a:r>
                      <a:endParaRPr lang="en-US" sz="1400" b="1" baseline="0" dirty="0">
                        <a:solidFill>
                          <a:schemeClr val="tx1"/>
                        </a:solidFill>
                      </a:endParaRPr>
                    </a:p>
                  </a:txBody>
                  <a:tcPr>
                    <a:solidFill>
                      <a:srgbClr val="36D68A"/>
                    </a:solidFill>
                  </a:tcPr>
                </a:tc>
                <a:tc>
                  <a:txBody>
                    <a:bodyPr/>
                    <a:lstStyle/>
                    <a:p>
                      <a:pPr algn="ctr"/>
                      <a:r>
                        <a:rPr lang="en-US" sz="1400" b="1" baseline="0" dirty="0" smtClean="0">
                          <a:solidFill>
                            <a:schemeClr val="tx1"/>
                          </a:solidFill>
                        </a:rPr>
                        <a:t>6</a:t>
                      </a:r>
                      <a:endParaRPr lang="en-US" sz="1400" b="1" baseline="0" dirty="0">
                        <a:solidFill>
                          <a:schemeClr val="tx1"/>
                        </a:solidFill>
                      </a:endParaRPr>
                    </a:p>
                  </a:txBody>
                  <a:tcPr>
                    <a:solidFill>
                      <a:schemeClr val="accent5">
                        <a:lumMod val="60000"/>
                        <a:lumOff val="40000"/>
                      </a:schemeClr>
                    </a:solidFill>
                  </a:tcPr>
                </a:tc>
                <a:tc>
                  <a:txBody>
                    <a:bodyPr/>
                    <a:lstStyle/>
                    <a:p>
                      <a:pPr algn="ctr"/>
                      <a:r>
                        <a:rPr lang="en-US" sz="1400" b="1" baseline="0" dirty="0" smtClean="0">
                          <a:solidFill>
                            <a:schemeClr val="tx1"/>
                          </a:solidFill>
                        </a:rPr>
                        <a:t>7</a:t>
                      </a:r>
                      <a:endParaRPr lang="en-US" sz="1400" b="1" baseline="0" dirty="0">
                        <a:solidFill>
                          <a:schemeClr val="tx1"/>
                        </a:solidFill>
                      </a:endParaRPr>
                    </a:p>
                  </a:txBody>
                  <a:tcPr>
                    <a:solidFill>
                      <a:schemeClr val="accent6"/>
                    </a:solidFill>
                  </a:tcPr>
                </a:tc>
                <a:tc>
                  <a:txBody>
                    <a:bodyPr/>
                    <a:lstStyle/>
                    <a:p>
                      <a:pPr algn="ctr"/>
                      <a:r>
                        <a:rPr lang="en-US" sz="1400" b="1" baseline="0" dirty="0" smtClean="0">
                          <a:solidFill>
                            <a:schemeClr val="tx1"/>
                          </a:solidFill>
                        </a:rPr>
                        <a:t>STEP 8</a:t>
                      </a:r>
                      <a:endParaRPr lang="en-US" sz="1400" b="1" baseline="0" dirty="0">
                        <a:solidFill>
                          <a:schemeClr val="tx1"/>
                        </a:solidFill>
                      </a:endParaRPr>
                    </a:p>
                  </a:txBody>
                  <a:tcPr>
                    <a:solidFill>
                      <a:srgbClr val="D4669D"/>
                    </a:solidFill>
                  </a:tcPr>
                </a:tc>
              </a:tr>
            </a:tbl>
          </a:graphicData>
        </a:graphic>
      </p:graphicFrame>
      <p:sp>
        <p:nvSpPr>
          <p:cNvPr id="12" name="Oval 11"/>
          <p:cNvSpPr/>
          <p:nvPr/>
        </p:nvSpPr>
        <p:spPr>
          <a:xfrm>
            <a:off x="7772400" y="5867400"/>
            <a:ext cx="838200" cy="60960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600872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Explanation of Benefits (EOB)</a:t>
            </a:r>
            <a:endParaRPr lang="en-US" dirty="0"/>
          </a:p>
        </p:txBody>
      </p:sp>
      <p:sp>
        <p:nvSpPr>
          <p:cNvPr id="5" name="Slide Number Placeholder 4"/>
          <p:cNvSpPr>
            <a:spLocks noGrp="1"/>
          </p:cNvSpPr>
          <p:nvPr>
            <p:ph type="sldNum" sz="quarter" idx="4294967295"/>
          </p:nvPr>
        </p:nvSpPr>
        <p:spPr>
          <a:xfrm>
            <a:off x="8153400" y="6357938"/>
            <a:ext cx="990600" cy="365125"/>
          </a:xfrm>
          <a:prstGeom prst="rect">
            <a:avLst/>
          </a:prstGeom>
        </p:spPr>
        <p:txBody>
          <a:bodyPr/>
          <a:lstStyle/>
          <a:p>
            <a:fld id="{196C446A-2CEA-4609-9260-FD82B1543F26}" type="slidenum">
              <a:rPr lang="en-US" smtClean="0">
                <a:solidFill>
                  <a:prstClr val="black">
                    <a:tint val="75000"/>
                  </a:prstClr>
                </a:solidFill>
              </a:rPr>
              <a:pPr/>
              <a:t>22</a:t>
            </a:fld>
            <a:endParaRPr lang="en-US" dirty="0">
              <a:solidFill>
                <a:prstClr val="black">
                  <a:tint val="75000"/>
                </a:prstClr>
              </a:solidFill>
            </a:endParaRPr>
          </a:p>
        </p:txBody>
      </p:sp>
      <p:sp>
        <p:nvSpPr>
          <p:cNvPr id="4" name="Content Placeholder 3"/>
          <p:cNvSpPr>
            <a:spLocks noGrp="1"/>
          </p:cNvSpPr>
          <p:nvPr>
            <p:ph idx="1"/>
          </p:nvPr>
        </p:nvSpPr>
        <p:spPr/>
        <p:txBody>
          <a:bodyPr/>
          <a:lstStyle/>
          <a:p>
            <a:endParaRPr lang="en-US" dirty="0" smtClean="0"/>
          </a:p>
          <a:p>
            <a:endParaRPr lang="en-US" dirty="0"/>
          </a:p>
        </p:txBody>
      </p:sp>
      <p:sp>
        <p:nvSpPr>
          <p:cNvPr id="6" name="TextBox 5"/>
          <p:cNvSpPr txBox="1"/>
          <p:nvPr/>
        </p:nvSpPr>
        <p:spPr>
          <a:xfrm>
            <a:off x="304800" y="2292750"/>
            <a:ext cx="2667000" cy="3539430"/>
          </a:xfrm>
          <a:prstGeom prst="rect">
            <a:avLst/>
          </a:prstGeom>
          <a:noFill/>
        </p:spPr>
        <p:txBody>
          <a:bodyPr wrap="square" rtlCol="0">
            <a:spAutoFit/>
          </a:bodyPr>
          <a:lstStyle/>
          <a:p>
            <a:pPr algn="ctr"/>
            <a:r>
              <a:rPr lang="en-US" sz="2800" dirty="0">
                <a:solidFill>
                  <a:prstClr val="black"/>
                </a:solidFill>
              </a:rPr>
              <a:t>It’s a summary of health care charges from the care you or those covered under your policy received.  It is NOT A BILL!</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492" y="2068977"/>
            <a:ext cx="5624512" cy="417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624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876800"/>
          </a:xfrm>
        </p:spPr>
        <p:txBody>
          <a:bodyPr>
            <a:noAutofit/>
          </a:bodyPr>
          <a:lstStyle/>
          <a:p>
            <a:pPr>
              <a:spcBef>
                <a:spcPts val="0"/>
              </a:spcBef>
            </a:pPr>
            <a:r>
              <a:rPr lang="en-US" sz="2800" b="1" dirty="0" smtClean="0"/>
              <a:t>Premium </a:t>
            </a:r>
            <a:r>
              <a:rPr lang="en-US" sz="2800" b="1" dirty="0"/>
              <a:t>tax </a:t>
            </a:r>
            <a:r>
              <a:rPr lang="en-US" sz="2800" b="1" dirty="0" smtClean="0"/>
              <a:t>credits </a:t>
            </a:r>
          </a:p>
          <a:p>
            <a:pPr lvl="1">
              <a:spcBef>
                <a:spcPts val="0"/>
              </a:spcBef>
            </a:pPr>
            <a:r>
              <a:rPr lang="en-US" sz="2400" dirty="0"/>
              <a:t>C</a:t>
            </a:r>
            <a:r>
              <a:rPr lang="en-US" sz="2400" dirty="0" smtClean="0"/>
              <a:t>an be applied to your monthly premium or received as part of your tax refund. </a:t>
            </a:r>
          </a:p>
          <a:p>
            <a:pPr lvl="1">
              <a:spcBef>
                <a:spcPts val="0"/>
              </a:spcBef>
            </a:pPr>
            <a:r>
              <a:rPr lang="en-US" sz="2400" dirty="0" smtClean="0"/>
              <a:t>You must </a:t>
            </a:r>
            <a:r>
              <a:rPr lang="en-US" sz="2400" dirty="0"/>
              <a:t>file </a:t>
            </a:r>
            <a:r>
              <a:rPr lang="en-US" sz="2400" dirty="0" smtClean="0"/>
              <a:t>federal </a:t>
            </a:r>
            <a:r>
              <a:rPr lang="en-US" sz="2400" dirty="0"/>
              <a:t>taxes to get this </a:t>
            </a:r>
            <a:r>
              <a:rPr lang="en-US" sz="2400" dirty="0" smtClean="0"/>
              <a:t>subsidy. </a:t>
            </a:r>
          </a:p>
          <a:p>
            <a:pPr lvl="1">
              <a:spcBef>
                <a:spcPts val="0"/>
              </a:spcBef>
            </a:pPr>
            <a:r>
              <a:rPr lang="en-US" sz="2400" dirty="0" smtClean="0"/>
              <a:t>The </a:t>
            </a:r>
            <a:r>
              <a:rPr lang="en-US" sz="2400" dirty="0"/>
              <a:t>amount of premium tax credit </a:t>
            </a:r>
            <a:r>
              <a:rPr lang="en-US" sz="2400" dirty="0" smtClean="0"/>
              <a:t>received </a:t>
            </a:r>
            <a:r>
              <a:rPr lang="en-US" sz="2400" dirty="0"/>
              <a:t>during the year will be reconciled with </a:t>
            </a:r>
            <a:r>
              <a:rPr lang="en-US" sz="2400" dirty="0" smtClean="0"/>
              <a:t>your eligibility based </a:t>
            </a:r>
            <a:r>
              <a:rPr lang="en-US" sz="2400" dirty="0"/>
              <a:t>on </a:t>
            </a:r>
            <a:r>
              <a:rPr lang="en-US" sz="2400" dirty="0" smtClean="0"/>
              <a:t>actual </a:t>
            </a:r>
            <a:r>
              <a:rPr lang="en-US" sz="2400" dirty="0"/>
              <a:t>household income for the year. </a:t>
            </a:r>
            <a:endParaRPr lang="en-US" sz="2400" dirty="0" smtClean="0"/>
          </a:p>
          <a:p>
            <a:pPr>
              <a:spcBef>
                <a:spcPts val="1800"/>
              </a:spcBef>
            </a:pPr>
            <a:r>
              <a:rPr lang="en-US" sz="2800" b="1" dirty="0" smtClean="0"/>
              <a:t>Cost-sharing reductions</a:t>
            </a:r>
          </a:p>
          <a:p>
            <a:pPr lvl="1">
              <a:spcBef>
                <a:spcPts val="0"/>
              </a:spcBef>
            </a:pPr>
            <a:r>
              <a:rPr lang="en-US" sz="2400" dirty="0" smtClean="0"/>
              <a:t>Reduces your out-of-pocket </a:t>
            </a:r>
            <a:r>
              <a:rPr lang="en-US" sz="2400" dirty="0"/>
              <a:t>costs </a:t>
            </a:r>
            <a:r>
              <a:rPr lang="en-US" sz="2400" dirty="0" smtClean="0"/>
              <a:t>like deductibles</a:t>
            </a:r>
            <a:r>
              <a:rPr lang="en-US" sz="2400" dirty="0"/>
              <a:t>, copayments and coinsurance. </a:t>
            </a:r>
            <a:endParaRPr lang="en-US" sz="2400" dirty="0" smtClean="0"/>
          </a:p>
          <a:p>
            <a:pPr lvl="1">
              <a:spcBef>
                <a:spcPts val="0"/>
              </a:spcBef>
            </a:pPr>
            <a:r>
              <a:rPr lang="en-US" sz="2400" dirty="0" smtClean="0"/>
              <a:t>Eligible </a:t>
            </a:r>
            <a:r>
              <a:rPr lang="en-US" sz="2400" dirty="0"/>
              <a:t>consumers </a:t>
            </a:r>
            <a:r>
              <a:rPr lang="en-US" sz="2400" dirty="0" smtClean="0"/>
              <a:t>can receive them if enrolled </a:t>
            </a:r>
            <a:r>
              <a:rPr lang="en-US" sz="2400" dirty="0"/>
              <a:t>in a Silver plan. </a:t>
            </a:r>
            <a:endParaRPr lang="en-US" sz="2400" dirty="0" smtClean="0"/>
          </a:p>
        </p:txBody>
      </p:sp>
      <p:sp>
        <p:nvSpPr>
          <p:cNvPr id="4" name="Title 3"/>
          <p:cNvSpPr>
            <a:spLocks noGrp="1"/>
          </p:cNvSpPr>
          <p:nvPr>
            <p:ph type="title"/>
          </p:nvPr>
        </p:nvSpPr>
        <p:spPr/>
        <p:txBody>
          <a:bodyPr/>
          <a:lstStyle/>
          <a:p>
            <a:r>
              <a:rPr lang="en-US" sz="4200" dirty="0" smtClean="0"/>
              <a:t>Premium Credits &amp; Cost-Sharing Reductions</a:t>
            </a:r>
            <a:endParaRPr lang="en-US" sz="4200" dirty="0"/>
          </a:p>
        </p:txBody>
      </p:sp>
    </p:spTree>
    <p:extLst>
      <p:ext uri="{BB962C8B-B14F-4D97-AF65-F5344CB8AC3E}">
        <p14:creationId xmlns:p14="http://schemas.microsoft.com/office/powerpoint/2010/main" val="1900009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7640"/>
            <a:ext cx="2058802" cy="2127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7200" y="1676400"/>
            <a:ext cx="8229600" cy="4449763"/>
          </a:xfrm>
        </p:spPr>
        <p:txBody>
          <a:bodyPr>
            <a:normAutofit/>
          </a:bodyPr>
          <a:lstStyle/>
          <a:p>
            <a:r>
              <a:rPr lang="en-US" sz="2800" b="1" dirty="0" smtClean="0"/>
              <a:t>To Avoid the Shared Responsibility Payment: </a:t>
            </a:r>
          </a:p>
          <a:p>
            <a:pPr lvl="1"/>
            <a:r>
              <a:rPr lang="en-US" sz="2400" dirty="0" smtClean="0"/>
              <a:t>Maintain your coverage or</a:t>
            </a:r>
          </a:p>
          <a:p>
            <a:pPr lvl="1"/>
            <a:r>
              <a:rPr lang="en-US" sz="2400" dirty="0" smtClean="0"/>
              <a:t>Qualify </a:t>
            </a:r>
            <a:r>
              <a:rPr lang="en-US" sz="2400" dirty="0"/>
              <a:t>for an </a:t>
            </a:r>
            <a:r>
              <a:rPr lang="en-US" sz="2400" dirty="0" smtClean="0"/>
              <a:t>exemption</a:t>
            </a:r>
            <a:endParaRPr lang="en-US" sz="2400" b="1" dirty="0"/>
          </a:p>
          <a:p>
            <a:pPr>
              <a:spcBef>
                <a:spcPts val="1800"/>
              </a:spcBef>
            </a:pPr>
            <a:r>
              <a:rPr lang="en-US" sz="2800" b="1" dirty="0" smtClean="0"/>
              <a:t>Keep your information current</a:t>
            </a:r>
            <a:r>
              <a:rPr lang="en-US" sz="2800" dirty="0" smtClean="0"/>
              <a:t> to lower your risk of being overpaid on your tax credits.</a:t>
            </a:r>
            <a:r>
              <a:rPr lang="en-US" sz="2800" dirty="0"/>
              <a:t> </a:t>
            </a:r>
            <a:endParaRPr lang="en-US" sz="2800" dirty="0" smtClean="0"/>
          </a:p>
          <a:p>
            <a:endParaRPr lang="en-US" sz="2600" dirty="0"/>
          </a:p>
        </p:txBody>
      </p:sp>
      <p:sp>
        <p:nvSpPr>
          <p:cNvPr id="4" name="Title 3"/>
          <p:cNvSpPr>
            <a:spLocks noGrp="1"/>
          </p:cNvSpPr>
          <p:nvPr>
            <p:ph type="title"/>
          </p:nvPr>
        </p:nvSpPr>
        <p:spPr/>
        <p:txBody>
          <a:bodyPr/>
          <a:lstStyle/>
          <a:p>
            <a:r>
              <a:rPr lang="en-US" dirty="0" smtClean="0"/>
              <a:t>Understanding Tax Information</a:t>
            </a:r>
            <a:endParaRPr lang="en-US" dirty="0"/>
          </a:p>
        </p:txBody>
      </p:sp>
      <p:sp>
        <p:nvSpPr>
          <p:cNvPr id="6" name="Rectangle 5"/>
          <p:cNvSpPr/>
          <p:nvPr/>
        </p:nvSpPr>
        <p:spPr>
          <a:xfrm>
            <a:off x="457200" y="4343400"/>
            <a:ext cx="6477000" cy="1384995"/>
          </a:xfrm>
          <a:prstGeom prst="rect">
            <a:avLst/>
          </a:prstGeom>
        </p:spPr>
        <p:txBody>
          <a:bodyPr wrap="square">
            <a:spAutoFit/>
          </a:bodyPr>
          <a:lstStyle/>
          <a:p>
            <a:pPr marL="342900" lvl="0" indent="-342900">
              <a:spcBef>
                <a:spcPts val="1800"/>
              </a:spcBef>
              <a:buFont typeface="Arial" pitchFamily="34" charset="0"/>
              <a:buChar char="•"/>
            </a:pPr>
            <a:r>
              <a:rPr lang="en-US" sz="2800" dirty="0">
                <a:solidFill>
                  <a:prstClr val="black"/>
                </a:solidFill>
              </a:rPr>
              <a:t>If you enrolled in a health plan through </a:t>
            </a:r>
            <a:br>
              <a:rPr lang="en-US" sz="2800" dirty="0">
                <a:solidFill>
                  <a:prstClr val="black"/>
                </a:solidFill>
              </a:rPr>
            </a:br>
            <a:r>
              <a:rPr lang="en-US" sz="2800" dirty="0">
                <a:solidFill>
                  <a:prstClr val="black"/>
                </a:solidFill>
              </a:rPr>
              <a:t>the Marketplace, you’ll receive </a:t>
            </a:r>
            <a:r>
              <a:rPr lang="en-US" sz="2800" b="1" dirty="0">
                <a:solidFill>
                  <a:prstClr val="black"/>
                </a:solidFill>
              </a:rPr>
              <a:t>Form 1095-A </a:t>
            </a:r>
            <a:r>
              <a:rPr lang="en-US" sz="2800" dirty="0" smtClean="0">
                <a:solidFill>
                  <a:prstClr val="black"/>
                </a:solidFill>
              </a:rPr>
              <a:t>from </a:t>
            </a:r>
            <a:r>
              <a:rPr lang="en-US" sz="2800" dirty="0">
                <a:solidFill>
                  <a:prstClr val="black"/>
                </a:solidFill>
              </a:rPr>
              <a:t>the Marketplace.</a:t>
            </a:r>
          </a:p>
        </p:txBody>
      </p:sp>
    </p:spTree>
    <p:extLst>
      <p:ext uri="{BB962C8B-B14F-4D97-AF65-F5344CB8AC3E}">
        <p14:creationId xmlns:p14="http://schemas.microsoft.com/office/powerpoint/2010/main" val="3287516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752600"/>
            <a:ext cx="8229600" cy="4678363"/>
          </a:xfrm>
        </p:spPr>
        <p:txBody>
          <a:bodyPr>
            <a:normAutofit/>
          </a:bodyPr>
          <a:lstStyle/>
          <a:p>
            <a:pPr>
              <a:spcBef>
                <a:spcPts val="0"/>
              </a:spcBef>
            </a:pPr>
            <a:r>
              <a:rPr lang="en-US" sz="3400" dirty="0" smtClean="0"/>
              <a:t>Glossary of health coverage terms.</a:t>
            </a:r>
          </a:p>
          <a:p>
            <a:pPr>
              <a:spcBef>
                <a:spcPts val="0"/>
              </a:spcBef>
            </a:pPr>
            <a:endParaRPr lang="en-US" sz="3400" dirty="0" smtClean="0"/>
          </a:p>
          <a:p>
            <a:pPr>
              <a:spcBef>
                <a:spcPts val="0"/>
              </a:spcBef>
            </a:pPr>
            <a:r>
              <a:rPr lang="en-US" sz="3400" dirty="0"/>
              <a:t>Resource list.</a:t>
            </a:r>
          </a:p>
          <a:p>
            <a:pPr>
              <a:spcBef>
                <a:spcPts val="0"/>
              </a:spcBef>
            </a:pPr>
            <a:endParaRPr lang="en-US" sz="3400" dirty="0" smtClean="0"/>
          </a:p>
          <a:p>
            <a:pPr>
              <a:spcBef>
                <a:spcPts val="0"/>
              </a:spcBef>
            </a:pPr>
            <a:r>
              <a:rPr lang="en-US" sz="3400" dirty="0" smtClean="0"/>
              <a:t>Personal health tracking checklist. </a:t>
            </a:r>
          </a:p>
          <a:p>
            <a:pPr>
              <a:spcBef>
                <a:spcPts val="0"/>
              </a:spcBef>
            </a:pPr>
            <a:endParaRPr lang="en-US" sz="3400" dirty="0"/>
          </a:p>
          <a:p>
            <a:pPr>
              <a:spcBef>
                <a:spcPts val="0"/>
              </a:spcBef>
            </a:pPr>
            <a:r>
              <a:rPr lang="en-US" sz="3400" dirty="0" smtClean="0"/>
              <a:t>Health information page for coverage and provider information.</a:t>
            </a:r>
          </a:p>
          <a:p>
            <a:pPr marL="0" indent="0">
              <a:buNone/>
            </a:pPr>
            <a:endParaRPr lang="en-US" sz="3400" dirty="0" smtClean="0"/>
          </a:p>
        </p:txBody>
      </p:sp>
      <p:sp>
        <p:nvSpPr>
          <p:cNvPr id="5" name="Title 4"/>
          <p:cNvSpPr>
            <a:spLocks noGrp="1"/>
          </p:cNvSpPr>
          <p:nvPr>
            <p:ph type="title"/>
          </p:nvPr>
        </p:nvSpPr>
        <p:spPr/>
        <p:txBody>
          <a:bodyPr/>
          <a:lstStyle/>
          <a:p>
            <a:r>
              <a:rPr lang="en-US" dirty="0" smtClean="0"/>
              <a:t>Other Information in the Roadmap</a:t>
            </a:r>
            <a:endParaRPr lang="en-US" dirty="0"/>
          </a:p>
        </p:txBody>
      </p:sp>
    </p:spTree>
    <p:extLst>
      <p:ext uri="{BB962C8B-B14F-4D97-AF65-F5344CB8AC3E}">
        <p14:creationId xmlns:p14="http://schemas.microsoft.com/office/powerpoint/2010/main" val="431901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678363"/>
          </a:xfrm>
        </p:spPr>
        <p:txBody>
          <a:bodyPr>
            <a:normAutofit/>
          </a:bodyPr>
          <a:lstStyle/>
          <a:p>
            <a:pPr marL="0" indent="0" algn="ctr">
              <a:spcBef>
                <a:spcPts val="0"/>
              </a:spcBef>
              <a:buNone/>
            </a:pPr>
            <a:endParaRPr lang="en-US" sz="4000" dirty="0" smtClean="0"/>
          </a:p>
          <a:p>
            <a:pPr marL="0" indent="0" algn="ctr">
              <a:spcBef>
                <a:spcPts val="0"/>
              </a:spcBef>
              <a:buNone/>
            </a:pPr>
            <a:r>
              <a:rPr lang="en-US" sz="4000" dirty="0" smtClean="0"/>
              <a:t>Contact C2C</a:t>
            </a:r>
            <a:endParaRPr lang="en-US" sz="4000" dirty="0" smtClean="0">
              <a:hlinkClick r:id="rId3"/>
            </a:endParaRPr>
          </a:p>
          <a:p>
            <a:pPr marL="0" indent="0" algn="ctr">
              <a:spcBef>
                <a:spcPts val="0"/>
              </a:spcBef>
              <a:buNone/>
            </a:pPr>
            <a:r>
              <a:rPr lang="en-US" sz="4000" dirty="0">
                <a:hlinkClick r:id="rId3"/>
              </a:rPr>
              <a:t>c</a:t>
            </a:r>
            <a:r>
              <a:rPr lang="en-US" sz="4000" dirty="0" smtClean="0">
                <a:hlinkClick r:id="rId3"/>
              </a:rPr>
              <a:t>overagetocare@cms.hhs.gov</a:t>
            </a:r>
            <a:r>
              <a:rPr lang="en-US" sz="4000" dirty="0" smtClean="0"/>
              <a:t> </a:t>
            </a:r>
          </a:p>
          <a:p>
            <a:pPr marL="0" indent="0" algn="ctr">
              <a:spcBef>
                <a:spcPts val="0"/>
              </a:spcBef>
              <a:buNone/>
            </a:pPr>
            <a:endParaRPr lang="en-US" sz="4000" dirty="0" smtClean="0">
              <a:hlinkClick r:id="rId3"/>
            </a:endParaRPr>
          </a:p>
          <a:p>
            <a:pPr marL="0" indent="0" algn="ctr">
              <a:spcBef>
                <a:spcPts val="0"/>
              </a:spcBef>
              <a:buNone/>
            </a:pPr>
            <a:r>
              <a:rPr lang="en-US" sz="4000" dirty="0" smtClean="0"/>
              <a:t>Order Resources</a:t>
            </a:r>
            <a:endParaRPr lang="en-US" sz="4000" dirty="0">
              <a:hlinkClick r:id="rId3"/>
            </a:endParaRPr>
          </a:p>
          <a:p>
            <a:pPr marL="0" indent="0" algn="ctr">
              <a:spcBef>
                <a:spcPts val="0"/>
              </a:spcBef>
              <a:buNone/>
            </a:pPr>
            <a:r>
              <a:rPr lang="en-US" sz="4000" dirty="0" smtClean="0">
                <a:hlinkClick r:id="rId3"/>
              </a:rPr>
              <a:t>http://marketplace.cms.gov/c2c</a:t>
            </a:r>
            <a:endParaRPr lang="en-US" sz="4000" dirty="0">
              <a:hlinkClick r:id="rId3"/>
            </a:endParaRPr>
          </a:p>
          <a:p>
            <a:endParaRPr lang="en-US" dirty="0"/>
          </a:p>
        </p:txBody>
      </p:sp>
      <p:sp>
        <p:nvSpPr>
          <p:cNvPr id="2" name="Title 1"/>
          <p:cNvSpPr>
            <a:spLocks noGrp="1"/>
          </p:cNvSpPr>
          <p:nvPr>
            <p:ph type="title"/>
          </p:nvPr>
        </p:nvSpPr>
        <p:spPr/>
        <p:txBody>
          <a:bodyPr/>
          <a:lstStyle/>
          <a:p>
            <a:r>
              <a:rPr lang="en-US" dirty="0" smtClean="0"/>
              <a:t>Contact Information</a:t>
            </a:r>
            <a:endParaRPr lang="en-US" dirty="0"/>
          </a:p>
        </p:txBody>
      </p:sp>
      <p:sp>
        <p:nvSpPr>
          <p:cNvPr id="5" name="Slide Number Placeholder 4"/>
          <p:cNvSpPr>
            <a:spLocks noGrp="1"/>
          </p:cNvSpPr>
          <p:nvPr>
            <p:ph type="sldNum" sz="quarter" idx="4294967295"/>
          </p:nvPr>
        </p:nvSpPr>
        <p:spPr>
          <a:xfrm>
            <a:off x="8153400" y="6357938"/>
            <a:ext cx="990600" cy="365125"/>
          </a:xfrm>
          <a:prstGeom prst="rect">
            <a:avLst/>
          </a:prstGeom>
        </p:spPr>
        <p:txBody>
          <a:bodyPr/>
          <a:lstStyle/>
          <a:p>
            <a:fld id="{196C446A-2CEA-4609-9260-FD82B1543F26}"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377763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6306" y="5907974"/>
            <a:ext cx="4495800" cy="950026"/>
          </a:xfrm>
        </p:spPr>
        <p:txBody>
          <a:bodyPr>
            <a:normAutofit fontScale="55000" lnSpcReduction="20000"/>
          </a:bodyPr>
          <a:lstStyle/>
          <a:p>
            <a:pPr marL="0" indent="0" algn="ctr">
              <a:buNone/>
            </a:pPr>
            <a:r>
              <a:rPr lang="en-US" sz="4000" dirty="0" smtClean="0"/>
              <a:t>Visit </a:t>
            </a:r>
            <a:r>
              <a:rPr lang="en-US" sz="4000" dirty="0">
                <a:hlinkClick r:id="rId3"/>
              </a:rPr>
              <a:t>http://marketplace.cms.gov/c2c</a:t>
            </a:r>
            <a:endParaRPr lang="en-US" sz="4000" dirty="0"/>
          </a:p>
          <a:p>
            <a:pPr marL="0" indent="0" algn="ctr">
              <a:buNone/>
            </a:pPr>
            <a:r>
              <a:rPr lang="en-US" sz="4000" dirty="0" smtClean="0"/>
              <a:t>Print copies are available for free.</a:t>
            </a:r>
          </a:p>
        </p:txBody>
      </p:sp>
      <p:sp>
        <p:nvSpPr>
          <p:cNvPr id="2" name="Title 1"/>
          <p:cNvSpPr>
            <a:spLocks noGrp="1"/>
          </p:cNvSpPr>
          <p:nvPr>
            <p:ph type="title"/>
          </p:nvPr>
        </p:nvSpPr>
        <p:spPr/>
        <p:txBody>
          <a:bodyPr/>
          <a:lstStyle/>
          <a:p>
            <a:r>
              <a:rPr lang="en-US" sz="4000" b="1" dirty="0" smtClean="0"/>
              <a:t>From Coverage to Care (C2C)</a:t>
            </a:r>
            <a:endParaRPr lang="en-US" sz="4000" b="1" dirty="0"/>
          </a:p>
        </p:txBody>
      </p:sp>
      <p:sp>
        <p:nvSpPr>
          <p:cNvPr id="5" name="Slide Number Placeholder 4"/>
          <p:cNvSpPr>
            <a:spLocks noGrp="1"/>
          </p:cNvSpPr>
          <p:nvPr>
            <p:ph type="sldNum" sz="quarter" idx="12"/>
          </p:nvPr>
        </p:nvSpPr>
        <p:spPr>
          <a:xfrm>
            <a:off x="8153400" y="6357938"/>
            <a:ext cx="990600" cy="365125"/>
          </a:xfrm>
          <a:prstGeom prst="rect">
            <a:avLst/>
          </a:prstGeom>
        </p:spPr>
        <p:txBody>
          <a:bodyPr/>
          <a:lstStyle/>
          <a:p>
            <a:fld id="{196C446A-2CEA-4609-9260-FD82B1543F26}" type="slidenum">
              <a:rPr lang="en-US" smtClean="0">
                <a:solidFill>
                  <a:prstClr val="black">
                    <a:tint val="75000"/>
                  </a:prstClr>
                </a:solidFill>
              </a:rPr>
              <a:pPr/>
              <a:t>3</a:t>
            </a:fld>
            <a:endParaRPr lang="en-US" dirty="0">
              <a:solidFill>
                <a:prstClr val="black">
                  <a:tint val="75000"/>
                </a:prstClr>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85692">
            <a:off x="5434726" y="2032153"/>
            <a:ext cx="2661089" cy="3787329"/>
          </a:xfrm>
          <a:prstGeom prst="rect">
            <a:avLst/>
          </a:prstGeom>
        </p:spPr>
      </p:pic>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7750" t="9983" r="38875" b="25220"/>
          <a:stretch/>
        </p:blipFill>
        <p:spPr bwMode="auto">
          <a:xfrm rot="20958049">
            <a:off x="938927" y="1947848"/>
            <a:ext cx="2462985" cy="384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8727" y="1813509"/>
            <a:ext cx="2654173" cy="380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994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828800"/>
            <a:ext cx="8229600" cy="4800600"/>
          </a:xfrm>
        </p:spPr>
        <p:txBody>
          <a:bodyPr>
            <a:noAutofit/>
          </a:bodyPr>
          <a:lstStyle/>
          <a:p>
            <a:pPr marL="514350" indent="-514350">
              <a:spcBef>
                <a:spcPts val="0"/>
              </a:spcBef>
              <a:buFont typeface="+mj-lt"/>
              <a:buAutoNum type="arabicPeriod"/>
            </a:pPr>
            <a:r>
              <a:rPr lang="en-US" sz="2800" dirty="0" smtClean="0"/>
              <a:t>Confirm your coverage.</a:t>
            </a:r>
          </a:p>
          <a:p>
            <a:pPr marL="514350" indent="-514350">
              <a:spcBef>
                <a:spcPts val="0"/>
              </a:spcBef>
              <a:buFont typeface="+mj-lt"/>
              <a:buAutoNum type="arabicPeriod"/>
            </a:pPr>
            <a:r>
              <a:rPr lang="en-US" sz="2800" dirty="0" smtClean="0"/>
              <a:t>Pay your monthly premium.</a:t>
            </a:r>
          </a:p>
          <a:p>
            <a:pPr marL="514350" indent="-514350">
              <a:spcBef>
                <a:spcPts val="0"/>
              </a:spcBef>
              <a:buFont typeface="+mj-lt"/>
              <a:buAutoNum type="arabicPeriod"/>
            </a:pPr>
            <a:r>
              <a:rPr lang="en-US" sz="2800" dirty="0" smtClean="0"/>
              <a:t>Review plan materials to learn about benefits.</a:t>
            </a:r>
          </a:p>
          <a:p>
            <a:pPr marL="514350" indent="-514350">
              <a:spcBef>
                <a:spcPts val="0"/>
              </a:spcBef>
              <a:buFont typeface="+mj-lt"/>
              <a:buAutoNum type="arabicPeriod"/>
            </a:pPr>
            <a:r>
              <a:rPr lang="en-US" sz="2800" dirty="0" smtClean="0"/>
              <a:t>Continue to receive treatments or refill prescription drugs you need. </a:t>
            </a:r>
          </a:p>
          <a:p>
            <a:pPr marL="514350" indent="-514350">
              <a:spcBef>
                <a:spcPts val="0"/>
              </a:spcBef>
              <a:buFont typeface="+mj-lt"/>
              <a:buAutoNum type="arabicPeriod"/>
            </a:pPr>
            <a:r>
              <a:rPr lang="en-US" sz="2800" dirty="0" smtClean="0"/>
              <a:t>Keep your information on </a:t>
            </a:r>
            <a:r>
              <a:rPr lang="en-US" sz="2800" dirty="0" smtClean="0">
                <a:hlinkClick r:id="rId3" action="ppaction://hlinkfile"/>
              </a:rPr>
              <a:t>HealthCare.gov</a:t>
            </a:r>
            <a:r>
              <a:rPr lang="en-US" sz="2800" dirty="0" smtClean="0"/>
              <a:t> </a:t>
            </a:r>
            <a:r>
              <a:rPr lang="en-US" sz="2800" dirty="0" smtClean="0"/>
              <a:t>current.</a:t>
            </a:r>
          </a:p>
          <a:p>
            <a:pPr>
              <a:spcBef>
                <a:spcPts val="0"/>
              </a:spcBef>
            </a:pPr>
            <a:endParaRPr lang="en-US" sz="1100" dirty="0"/>
          </a:p>
          <a:p>
            <a:pPr marL="0" indent="0">
              <a:spcBef>
                <a:spcPts val="0"/>
              </a:spcBef>
              <a:buNone/>
            </a:pPr>
            <a:r>
              <a:rPr lang="en-US" sz="2800" b="1" dirty="0" smtClean="0"/>
              <a:t>Resources:</a:t>
            </a:r>
            <a:endParaRPr lang="en-US" sz="2800" dirty="0"/>
          </a:p>
          <a:p>
            <a:pPr>
              <a:spcBef>
                <a:spcPts val="0"/>
              </a:spcBef>
            </a:pPr>
            <a:r>
              <a:rPr lang="en-US" sz="2600" dirty="0" smtClean="0"/>
              <a:t>To contact the Marketplace, go to </a:t>
            </a:r>
            <a:r>
              <a:rPr lang="en-US" sz="2600" dirty="0" smtClean="0">
                <a:hlinkClick r:id="rId4"/>
              </a:rPr>
              <a:t>www.HealthCare.gov</a:t>
            </a:r>
            <a:r>
              <a:rPr lang="en-US" sz="2600" dirty="0" smtClean="0"/>
              <a:t>   </a:t>
            </a:r>
            <a:r>
              <a:rPr lang="en-US" sz="2600" dirty="0" smtClean="0"/>
              <a:t>or call 1-800-318-2596.</a:t>
            </a:r>
          </a:p>
          <a:p>
            <a:pPr>
              <a:spcBef>
                <a:spcPts val="0"/>
              </a:spcBef>
            </a:pPr>
            <a:r>
              <a:rPr lang="en-US" sz="2600" dirty="0" smtClean="0"/>
              <a:t>Contact the state Medicaid or CHIP office.</a:t>
            </a:r>
            <a:endParaRPr lang="en-US" sz="2600" dirty="0"/>
          </a:p>
        </p:txBody>
      </p:sp>
      <p:sp>
        <p:nvSpPr>
          <p:cNvPr id="4" name="Title 3"/>
          <p:cNvSpPr>
            <a:spLocks noGrp="1"/>
          </p:cNvSpPr>
          <p:nvPr>
            <p:ph type="title"/>
          </p:nvPr>
        </p:nvSpPr>
        <p:spPr/>
        <p:txBody>
          <a:bodyPr/>
          <a:lstStyle/>
          <a:p>
            <a:r>
              <a:rPr lang="en-US" dirty="0" smtClean="0"/>
              <a:t>Before You Begin the Roadmap</a:t>
            </a:r>
            <a:endParaRPr lang="en-US" dirty="0"/>
          </a:p>
        </p:txBody>
      </p:sp>
      <p:sp>
        <p:nvSpPr>
          <p:cNvPr id="2" name="AutoShape 4" descr="Image result for health insurance marketpla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health insurance marketpla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9280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From Coverage to Care</a:t>
            </a:r>
            <a:r>
              <a:rPr lang="en-US" dirty="0" smtClean="0"/>
              <a:t> Roadmap</a:t>
            </a:r>
            <a:endParaRPr lang="en-US" dirty="0"/>
          </a:p>
        </p:txBody>
      </p:sp>
      <p:sp>
        <p:nvSpPr>
          <p:cNvPr id="5" name="Slide Number Placeholder 4"/>
          <p:cNvSpPr>
            <a:spLocks noGrp="1"/>
          </p:cNvSpPr>
          <p:nvPr>
            <p:ph type="sldNum" sz="quarter" idx="4294967295"/>
          </p:nvPr>
        </p:nvSpPr>
        <p:spPr>
          <a:xfrm>
            <a:off x="8153400" y="6357938"/>
            <a:ext cx="990600" cy="365125"/>
          </a:xfrm>
          <a:prstGeom prst="rect">
            <a:avLst/>
          </a:prstGeom>
        </p:spPr>
        <p:txBody>
          <a:bodyPr/>
          <a:lstStyle/>
          <a:p>
            <a:fld id="{196C446A-2CEA-4609-9260-FD82B1543F26}" type="slidenum">
              <a:rPr lang="en-US" smtClean="0">
                <a:solidFill>
                  <a:prstClr val="black">
                    <a:tint val="75000"/>
                  </a:prstClr>
                </a:solidFill>
              </a:rPr>
              <a:pPr/>
              <a:t>5</a:t>
            </a:fld>
            <a:endParaRPr lang="en-US" dirty="0">
              <a:solidFill>
                <a:prstClr val="black">
                  <a:tint val="75000"/>
                </a:prstClr>
              </a:solidFill>
            </a:endParaRPr>
          </a:p>
        </p:txBody>
      </p:sp>
      <p:sp>
        <p:nvSpPr>
          <p:cNvPr id="3" name="TextBox 2"/>
          <p:cNvSpPr txBox="1"/>
          <p:nvPr/>
        </p:nvSpPr>
        <p:spPr>
          <a:xfrm>
            <a:off x="1943100" y="6413532"/>
            <a:ext cx="5257800" cy="400110"/>
          </a:xfrm>
          <a:prstGeom prst="rect">
            <a:avLst/>
          </a:prstGeom>
          <a:noFill/>
        </p:spPr>
        <p:txBody>
          <a:bodyPr wrap="square" rtlCol="0">
            <a:spAutoFit/>
          </a:bodyPr>
          <a:lstStyle/>
          <a:p>
            <a:pPr algn="ctr"/>
            <a:r>
              <a:rPr lang="en-US" sz="2000" b="1" i="1" dirty="0">
                <a:solidFill>
                  <a:prstClr val="black"/>
                </a:solidFill>
              </a:rPr>
              <a:t>Online at </a:t>
            </a:r>
            <a:r>
              <a:rPr lang="en-US" sz="2000" b="1" i="1" u="sng" dirty="0">
                <a:solidFill>
                  <a:prstClr val="black"/>
                </a:solidFill>
              </a:rPr>
              <a:t>marketplace.cms.gov/c2c</a:t>
            </a:r>
            <a:r>
              <a:rPr lang="en-US" sz="2000" b="1" i="1" dirty="0">
                <a:solidFill>
                  <a:prstClr val="black"/>
                </a:solidFill>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1650206"/>
            <a:ext cx="6134100" cy="475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83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Put Your Health </a:t>
            </a:r>
            <a:r>
              <a:rPr lang="en-US" dirty="0" smtClean="0"/>
              <a:t>First</a:t>
            </a:r>
            <a:endParaRPr lang="en-US" dirty="0"/>
          </a:p>
        </p:txBody>
      </p:sp>
      <p:sp>
        <p:nvSpPr>
          <p:cNvPr id="5" name="Slide Number Placeholder 4"/>
          <p:cNvSpPr>
            <a:spLocks noGrp="1"/>
          </p:cNvSpPr>
          <p:nvPr>
            <p:ph type="sldNum" sz="quarter" idx="4294967295"/>
          </p:nvPr>
        </p:nvSpPr>
        <p:spPr>
          <a:xfrm>
            <a:off x="8153400" y="6357938"/>
            <a:ext cx="990600" cy="365125"/>
          </a:xfrm>
          <a:prstGeom prst="rect">
            <a:avLst/>
          </a:prstGeom>
        </p:spPr>
        <p:txBody>
          <a:bodyPr/>
          <a:lstStyle/>
          <a:p>
            <a:fld id="{196C446A-2CEA-4609-9260-FD82B1543F26}" type="slidenum">
              <a:rPr lang="en-US" smtClean="0">
                <a:solidFill>
                  <a:prstClr val="black">
                    <a:tint val="75000"/>
                  </a:prstClr>
                </a:solidFill>
              </a:rPr>
              <a:pPr/>
              <a:t>6</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35009908"/>
              </p:ext>
            </p:extLst>
          </p:nvPr>
        </p:nvGraphicFramePr>
        <p:xfrm>
          <a:off x="457200" y="6125227"/>
          <a:ext cx="8229600" cy="304800"/>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274320">
                <a:tc>
                  <a:txBody>
                    <a:bodyPr/>
                    <a:lstStyle/>
                    <a:p>
                      <a:pPr algn="ctr"/>
                      <a:r>
                        <a:rPr lang="en-US" sz="1400" b="1" baseline="0" dirty="0" smtClean="0">
                          <a:solidFill>
                            <a:schemeClr val="tx1"/>
                          </a:solidFill>
                        </a:rPr>
                        <a:t>STEP 1</a:t>
                      </a:r>
                      <a:endParaRPr lang="en-US" sz="1400" b="1" baseline="0" dirty="0">
                        <a:solidFill>
                          <a:schemeClr val="tx1"/>
                        </a:solidFill>
                      </a:endParaRPr>
                    </a:p>
                  </a:txBody>
                  <a:tcPr/>
                </a:tc>
                <a:tc>
                  <a:txBody>
                    <a:bodyPr/>
                    <a:lstStyle/>
                    <a:p>
                      <a:pPr algn="ctr"/>
                      <a:r>
                        <a:rPr lang="en-US" sz="1400" b="1" baseline="0" dirty="0" smtClean="0">
                          <a:solidFill>
                            <a:schemeClr val="tx1"/>
                          </a:solidFill>
                        </a:rPr>
                        <a:t>2</a:t>
                      </a:r>
                      <a:endParaRPr lang="en-US" sz="1400" b="1" baseline="0" dirty="0">
                        <a:solidFill>
                          <a:schemeClr val="tx1"/>
                        </a:solidFill>
                      </a:endParaRPr>
                    </a:p>
                  </a:txBody>
                  <a:tcPr>
                    <a:solidFill>
                      <a:schemeClr val="accent3"/>
                    </a:solidFill>
                  </a:tcPr>
                </a:tc>
                <a:tc>
                  <a:txBody>
                    <a:bodyPr/>
                    <a:lstStyle/>
                    <a:p>
                      <a:pPr algn="ctr"/>
                      <a:r>
                        <a:rPr lang="en-US" sz="1400" b="1" baseline="0" dirty="0" smtClean="0">
                          <a:solidFill>
                            <a:schemeClr val="tx1"/>
                          </a:solidFill>
                        </a:rPr>
                        <a:t>3</a:t>
                      </a:r>
                      <a:endParaRPr lang="en-US" sz="1400" b="1" baseline="0" dirty="0">
                        <a:solidFill>
                          <a:schemeClr val="tx1"/>
                        </a:solidFill>
                      </a:endParaRPr>
                    </a:p>
                  </a:txBody>
                  <a:tcPr>
                    <a:solidFill>
                      <a:srgbClr val="DABC4E"/>
                    </a:solidFill>
                  </a:tcPr>
                </a:tc>
                <a:tc>
                  <a:txBody>
                    <a:bodyPr/>
                    <a:lstStyle/>
                    <a:p>
                      <a:pPr algn="ctr"/>
                      <a:r>
                        <a:rPr lang="en-US" sz="1400" b="1" baseline="0" dirty="0" smtClean="0">
                          <a:solidFill>
                            <a:schemeClr val="tx1"/>
                          </a:solidFill>
                        </a:rPr>
                        <a:t>4</a:t>
                      </a:r>
                      <a:endParaRPr lang="en-US" sz="1400" b="1" baseline="0" dirty="0">
                        <a:solidFill>
                          <a:schemeClr val="tx1"/>
                        </a:solidFill>
                      </a:endParaRPr>
                    </a:p>
                  </a:txBody>
                  <a:tcPr>
                    <a:solidFill>
                      <a:schemeClr val="accent4">
                        <a:lumMod val="60000"/>
                        <a:lumOff val="40000"/>
                      </a:schemeClr>
                    </a:solidFill>
                  </a:tcPr>
                </a:tc>
                <a:tc>
                  <a:txBody>
                    <a:bodyPr/>
                    <a:lstStyle/>
                    <a:p>
                      <a:pPr algn="ctr"/>
                      <a:r>
                        <a:rPr lang="en-US" sz="1400" b="1" baseline="0" dirty="0" smtClean="0">
                          <a:solidFill>
                            <a:schemeClr val="tx1"/>
                          </a:solidFill>
                        </a:rPr>
                        <a:t>5</a:t>
                      </a:r>
                      <a:endParaRPr lang="en-US" sz="1400" b="1" baseline="0" dirty="0">
                        <a:solidFill>
                          <a:schemeClr val="tx1"/>
                        </a:solidFill>
                      </a:endParaRPr>
                    </a:p>
                  </a:txBody>
                  <a:tcPr>
                    <a:solidFill>
                      <a:srgbClr val="36D68A"/>
                    </a:solidFill>
                  </a:tcPr>
                </a:tc>
                <a:tc>
                  <a:txBody>
                    <a:bodyPr/>
                    <a:lstStyle/>
                    <a:p>
                      <a:pPr algn="ctr"/>
                      <a:r>
                        <a:rPr lang="en-US" sz="1400" b="1" baseline="0" dirty="0" smtClean="0">
                          <a:solidFill>
                            <a:schemeClr val="tx1"/>
                          </a:solidFill>
                        </a:rPr>
                        <a:t>6</a:t>
                      </a:r>
                      <a:endParaRPr lang="en-US" sz="1400" b="1" baseline="0" dirty="0">
                        <a:solidFill>
                          <a:schemeClr val="tx1"/>
                        </a:solidFill>
                      </a:endParaRPr>
                    </a:p>
                  </a:txBody>
                  <a:tcPr>
                    <a:solidFill>
                      <a:schemeClr val="accent5">
                        <a:lumMod val="60000"/>
                        <a:lumOff val="40000"/>
                      </a:schemeClr>
                    </a:solidFill>
                  </a:tcPr>
                </a:tc>
                <a:tc>
                  <a:txBody>
                    <a:bodyPr/>
                    <a:lstStyle/>
                    <a:p>
                      <a:pPr algn="ctr"/>
                      <a:r>
                        <a:rPr lang="en-US" sz="1400" b="1" baseline="0" dirty="0" smtClean="0">
                          <a:solidFill>
                            <a:schemeClr val="tx1"/>
                          </a:solidFill>
                        </a:rPr>
                        <a:t>7</a:t>
                      </a:r>
                      <a:endParaRPr lang="en-US" sz="1400" b="1" baseline="0" dirty="0">
                        <a:solidFill>
                          <a:schemeClr val="tx1"/>
                        </a:solidFill>
                      </a:endParaRPr>
                    </a:p>
                  </a:txBody>
                  <a:tcPr>
                    <a:solidFill>
                      <a:schemeClr val="accent6"/>
                    </a:solidFill>
                  </a:tcPr>
                </a:tc>
                <a:tc>
                  <a:txBody>
                    <a:bodyPr/>
                    <a:lstStyle/>
                    <a:p>
                      <a:pPr algn="ctr"/>
                      <a:r>
                        <a:rPr lang="en-US" sz="1400" b="1" baseline="0" dirty="0" smtClean="0">
                          <a:solidFill>
                            <a:schemeClr val="tx1"/>
                          </a:solidFill>
                        </a:rPr>
                        <a:t>8</a:t>
                      </a:r>
                      <a:endParaRPr lang="en-US" sz="1400" b="1" baseline="0" dirty="0">
                        <a:solidFill>
                          <a:schemeClr val="tx1"/>
                        </a:solidFill>
                      </a:endParaRPr>
                    </a:p>
                  </a:txBody>
                  <a:tcPr>
                    <a:solidFill>
                      <a:srgbClr val="D4669D"/>
                    </a:solidFill>
                  </a:tcPr>
                </a:tc>
              </a:tr>
            </a:tbl>
          </a:graphicData>
        </a:graphic>
      </p:graphicFrame>
      <p:sp>
        <p:nvSpPr>
          <p:cNvPr id="9" name="Content Placeholder 2"/>
          <p:cNvSpPr txBox="1">
            <a:spLocks/>
          </p:cNvSpPr>
          <p:nvPr/>
        </p:nvSpPr>
        <p:spPr>
          <a:xfrm>
            <a:off x="304800" y="1828800"/>
            <a:ext cx="8229600" cy="4191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pPr>
            <a:r>
              <a:rPr lang="en-US" sz="3000" dirty="0" smtClean="0"/>
              <a:t>Staying </a:t>
            </a:r>
            <a:r>
              <a:rPr lang="en-US" sz="3000" dirty="0"/>
              <a:t>healthy is important for you </a:t>
            </a:r>
            <a:r>
              <a:rPr lang="en-US" sz="3000" dirty="0" smtClean="0"/>
              <a:t>and</a:t>
            </a:r>
            <a:br>
              <a:rPr lang="en-US" sz="3000" dirty="0" smtClean="0"/>
            </a:br>
            <a:r>
              <a:rPr lang="en-US" sz="3000" dirty="0" smtClean="0"/>
              <a:t>your family</a:t>
            </a:r>
            <a:r>
              <a:rPr lang="en-US" sz="3000" dirty="0"/>
              <a:t>. </a:t>
            </a:r>
            <a:endParaRPr lang="en-US" sz="3000" dirty="0" smtClean="0"/>
          </a:p>
          <a:p>
            <a:pPr>
              <a:spcBef>
                <a:spcPts val="1800"/>
              </a:spcBef>
            </a:pPr>
            <a:r>
              <a:rPr lang="en-US" sz="3000" dirty="0" smtClean="0"/>
              <a:t>Maintain </a:t>
            </a:r>
            <a:r>
              <a:rPr lang="en-US" sz="3000" dirty="0"/>
              <a:t>a healthy </a:t>
            </a:r>
            <a:r>
              <a:rPr lang="en-US" sz="3000" dirty="0" smtClean="0"/>
              <a:t>lifestyle. </a:t>
            </a:r>
          </a:p>
          <a:p>
            <a:pPr>
              <a:spcBef>
                <a:spcPts val="1800"/>
              </a:spcBef>
            </a:pPr>
            <a:r>
              <a:rPr lang="en-US" sz="3000" dirty="0" smtClean="0"/>
              <a:t>Get recommended </a:t>
            </a:r>
            <a:r>
              <a:rPr lang="en-US" sz="3000" dirty="0"/>
              <a:t>health screenings </a:t>
            </a:r>
            <a:r>
              <a:rPr lang="en-US" sz="3000" dirty="0" smtClean="0"/>
              <a:t>&amp; manage </a:t>
            </a:r>
            <a:r>
              <a:rPr lang="en-US" sz="3000" dirty="0"/>
              <a:t>chronic conditions. </a:t>
            </a:r>
            <a:r>
              <a:rPr lang="en-US" sz="3000" dirty="0" smtClean="0"/>
              <a:t>Many screenings are available </a:t>
            </a:r>
            <a:r>
              <a:rPr lang="en-US" sz="3000" dirty="0" smtClean="0"/>
              <a:t>with </a:t>
            </a:r>
            <a:r>
              <a:rPr lang="en-US" sz="3000" b="1" u="sng" dirty="0" smtClean="0"/>
              <a:t>no</a:t>
            </a:r>
            <a:r>
              <a:rPr lang="en-US" sz="3000" dirty="0" smtClean="0"/>
              <a:t> cost sharing.</a:t>
            </a:r>
          </a:p>
          <a:p>
            <a:pPr>
              <a:spcBef>
                <a:spcPts val="1800"/>
              </a:spcBef>
            </a:pPr>
            <a:r>
              <a:rPr lang="en-US" sz="3000" dirty="0" smtClean="0"/>
              <a:t>Keep </a:t>
            </a:r>
            <a:r>
              <a:rPr lang="en-US" sz="3000" dirty="0"/>
              <a:t>all of your health information in one place.</a:t>
            </a:r>
            <a:endParaRPr lang="en-US" sz="3000" dirty="0" smtClean="0">
              <a:solidFill>
                <a:prstClr val="black"/>
              </a:solidFill>
            </a:endParaRPr>
          </a:p>
          <a:p>
            <a:pPr marL="0" indent="0">
              <a:buFont typeface="Arial" pitchFamily="34" charset="0"/>
              <a:buNone/>
            </a:pPr>
            <a:endParaRPr lang="en-US" sz="3000" dirty="0">
              <a:solidFill>
                <a:prstClr val="black"/>
              </a:solidFill>
            </a:endParaRPr>
          </a:p>
        </p:txBody>
      </p:sp>
      <p:sp>
        <p:nvSpPr>
          <p:cNvPr id="8" name="Oval 7"/>
          <p:cNvSpPr/>
          <p:nvPr/>
        </p:nvSpPr>
        <p:spPr>
          <a:xfrm>
            <a:off x="526475" y="5943600"/>
            <a:ext cx="838200" cy="609600"/>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2590" y="1600200"/>
            <a:ext cx="150495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8710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0"/>
            <a:ext cx="6934200" cy="2438400"/>
          </a:xfrm>
        </p:spPr>
        <p:txBody>
          <a:bodyPr>
            <a:noAutofit/>
          </a:bodyPr>
          <a:lstStyle/>
          <a:p>
            <a:pPr lvl="0">
              <a:spcBef>
                <a:spcPts val="0"/>
              </a:spcBef>
            </a:pPr>
            <a:r>
              <a:rPr lang="en-US" sz="3100" dirty="0" smtClean="0"/>
              <a:t>Regular </a:t>
            </a:r>
            <a:r>
              <a:rPr lang="en-US" sz="3100" dirty="0"/>
              <a:t>physical activity increases </a:t>
            </a:r>
            <a:r>
              <a:rPr lang="en-US" sz="3100" dirty="0" smtClean="0"/>
              <a:t>your chances </a:t>
            </a:r>
            <a:r>
              <a:rPr lang="en-US" sz="3100" dirty="0"/>
              <a:t>of living a longer, healthier life.</a:t>
            </a:r>
          </a:p>
          <a:p>
            <a:pPr lvl="0">
              <a:spcBef>
                <a:spcPts val="1800"/>
              </a:spcBef>
            </a:pPr>
            <a:r>
              <a:rPr lang="en-US" sz="3100" dirty="0" smtClean="0"/>
              <a:t>It’s </a:t>
            </a:r>
            <a:r>
              <a:rPr lang="en-US" sz="3100" dirty="0"/>
              <a:t>not all or </a:t>
            </a:r>
            <a:r>
              <a:rPr lang="en-US" sz="3100" dirty="0" smtClean="0"/>
              <a:t>nothing!  Even </a:t>
            </a:r>
            <a:r>
              <a:rPr lang="en-US" sz="3100" dirty="0"/>
              <a:t>10 minutes of activity is better than nothing! </a:t>
            </a:r>
            <a:endParaRPr lang="en-US" sz="3100" dirty="0" smtClean="0"/>
          </a:p>
          <a:p>
            <a:pPr marL="0" lvl="0" indent="0">
              <a:spcBef>
                <a:spcPts val="0"/>
              </a:spcBef>
              <a:buNone/>
            </a:pPr>
            <a:endParaRPr lang="en-US" sz="3100" b="1" dirty="0" smtClean="0"/>
          </a:p>
        </p:txBody>
      </p:sp>
      <p:sp>
        <p:nvSpPr>
          <p:cNvPr id="3" name="Title 2"/>
          <p:cNvSpPr>
            <a:spLocks noGrp="1"/>
          </p:cNvSpPr>
          <p:nvPr>
            <p:ph type="title"/>
          </p:nvPr>
        </p:nvSpPr>
        <p:spPr/>
        <p:txBody>
          <a:bodyPr/>
          <a:lstStyle/>
          <a:p>
            <a:r>
              <a:rPr lang="en-US" b="1" dirty="0"/>
              <a:t>Put Your Health First: </a:t>
            </a:r>
            <a:r>
              <a:rPr lang="en-US" b="1" dirty="0" smtClean="0"/>
              <a:t/>
            </a:r>
            <a:br>
              <a:rPr lang="en-US" b="1" dirty="0" smtClean="0"/>
            </a:br>
            <a:r>
              <a:rPr lang="en-US" b="1" dirty="0" smtClean="0"/>
              <a:t>Physical Activity</a:t>
            </a:r>
            <a:endParaRPr lang="en-US" b="1" dirty="0"/>
          </a:p>
        </p:txBody>
      </p:sp>
      <p:sp>
        <p:nvSpPr>
          <p:cNvPr id="4" name="Slide Number Placeholder 4"/>
          <p:cNvSpPr>
            <a:spLocks noGrp="1"/>
          </p:cNvSpPr>
          <p:nvPr>
            <p:ph type="sldNum" sz="quarter" idx="12"/>
          </p:nvPr>
        </p:nvSpPr>
        <p:spPr>
          <a:xfrm>
            <a:off x="8153400" y="6357938"/>
            <a:ext cx="990600" cy="365125"/>
          </a:xfrm>
          <a:prstGeom prst="rect">
            <a:avLst/>
          </a:prstGeom>
        </p:spPr>
        <p:txBody>
          <a:bodyPr/>
          <a:lstStyle/>
          <a:p>
            <a:fld id="{196C446A-2CEA-4609-9260-FD82B1543F26}" type="slidenum">
              <a:rPr lang="en-US" smtClean="0">
                <a:solidFill>
                  <a:prstClr val="black">
                    <a:tint val="75000"/>
                  </a:prstClr>
                </a:solidFill>
              </a:rPr>
              <a:pPr/>
              <a:t>7</a:t>
            </a:fld>
            <a:endParaRPr lang="en-US" dirty="0">
              <a:solidFill>
                <a:prstClr val="black">
                  <a:tint val="75000"/>
                </a:prst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2076450"/>
            <a:ext cx="1790700" cy="1733550"/>
          </a:xfrm>
          <a:prstGeom prst="rect">
            <a:avLst/>
          </a:prstGeom>
        </p:spPr>
      </p:pic>
      <p:sp>
        <p:nvSpPr>
          <p:cNvPr id="6" name="Rectangle 5"/>
          <p:cNvSpPr/>
          <p:nvPr/>
        </p:nvSpPr>
        <p:spPr>
          <a:xfrm>
            <a:off x="533400" y="4648200"/>
            <a:ext cx="8153400" cy="1431161"/>
          </a:xfrm>
          <a:prstGeom prst="rect">
            <a:avLst/>
          </a:prstGeom>
        </p:spPr>
        <p:txBody>
          <a:bodyPr wrap="square">
            <a:spAutoFit/>
          </a:bodyPr>
          <a:lstStyle/>
          <a:p>
            <a:pPr lvl="0"/>
            <a:r>
              <a:rPr lang="en-US" sz="3100" b="1" dirty="0"/>
              <a:t>Resources:</a:t>
            </a:r>
          </a:p>
          <a:p>
            <a:pPr marL="457200" indent="-457200">
              <a:spcBef>
                <a:spcPts val="0"/>
              </a:spcBef>
              <a:buFont typeface="Arial" panose="020B0604020202020204" pitchFamily="34" charset="0"/>
              <a:buChar char="•"/>
            </a:pPr>
            <a:r>
              <a:rPr lang="en-US" sz="2800" dirty="0" smtClean="0"/>
              <a:t>Be Active Your Way </a:t>
            </a:r>
          </a:p>
          <a:p>
            <a:pPr marL="457200" indent="-457200">
              <a:spcBef>
                <a:spcPts val="0"/>
              </a:spcBef>
              <a:buFont typeface="Arial" panose="020B0604020202020204" pitchFamily="34" charset="0"/>
              <a:buChar char="•"/>
            </a:pPr>
            <a:r>
              <a:rPr lang="en-US" sz="2800" dirty="0" smtClean="0"/>
              <a:t>Physical Activity Basics</a:t>
            </a:r>
            <a:endParaRPr lang="en-US" sz="2800" dirty="0"/>
          </a:p>
        </p:txBody>
      </p:sp>
    </p:spTree>
    <p:extLst>
      <p:ext uri="{BB962C8B-B14F-4D97-AF65-F5344CB8AC3E}">
        <p14:creationId xmlns:p14="http://schemas.microsoft.com/office/powerpoint/2010/main" val="4193101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0"/>
            <a:ext cx="7086600" cy="2895600"/>
          </a:xfrm>
        </p:spPr>
        <p:txBody>
          <a:bodyPr>
            <a:normAutofit fontScale="92500"/>
          </a:bodyPr>
          <a:lstStyle/>
          <a:p>
            <a:pPr lvl="0"/>
            <a:r>
              <a:rPr lang="en-US" dirty="0" smtClean="0"/>
              <a:t>A healthy </a:t>
            </a:r>
            <a:r>
              <a:rPr lang="en-US" dirty="0"/>
              <a:t>diet can help protect </a:t>
            </a:r>
            <a:r>
              <a:rPr lang="en-US" dirty="0" smtClean="0"/>
              <a:t>you from </a:t>
            </a:r>
            <a:r>
              <a:rPr lang="en-US" dirty="0"/>
              <a:t>heart disease, type 2 diabetes, and some types of cancer.</a:t>
            </a:r>
          </a:p>
          <a:p>
            <a:pPr lvl="0">
              <a:spcBef>
                <a:spcPts val="1800"/>
              </a:spcBef>
            </a:pPr>
            <a:r>
              <a:rPr lang="en-US" dirty="0" smtClean="0"/>
              <a:t>Make </a:t>
            </a:r>
            <a:r>
              <a:rPr lang="en-US" dirty="0"/>
              <a:t>small changes to </a:t>
            </a:r>
            <a:r>
              <a:rPr lang="en-US" dirty="0" smtClean="0"/>
              <a:t>your eating </a:t>
            </a:r>
            <a:r>
              <a:rPr lang="en-US" dirty="0"/>
              <a:t>habits to make a big difference for </a:t>
            </a:r>
            <a:r>
              <a:rPr lang="en-US" dirty="0" smtClean="0"/>
              <a:t>your health. </a:t>
            </a:r>
          </a:p>
          <a:p>
            <a:pPr marL="457200" lvl="1" indent="0">
              <a:buNone/>
            </a:pPr>
            <a:endParaRPr lang="en-US" dirty="0"/>
          </a:p>
          <a:p>
            <a:endParaRPr lang="en-US" dirty="0"/>
          </a:p>
        </p:txBody>
      </p:sp>
      <p:sp>
        <p:nvSpPr>
          <p:cNvPr id="3" name="Title 2"/>
          <p:cNvSpPr>
            <a:spLocks noGrp="1"/>
          </p:cNvSpPr>
          <p:nvPr>
            <p:ph type="title"/>
          </p:nvPr>
        </p:nvSpPr>
        <p:spPr/>
        <p:txBody>
          <a:bodyPr/>
          <a:lstStyle/>
          <a:p>
            <a:r>
              <a:rPr lang="en-US" b="1" dirty="0"/>
              <a:t>Put Your Health First</a:t>
            </a:r>
            <a:r>
              <a:rPr lang="en-US" b="1" dirty="0" smtClean="0"/>
              <a:t>: </a:t>
            </a:r>
            <a:br>
              <a:rPr lang="en-US" b="1" dirty="0" smtClean="0"/>
            </a:br>
            <a:r>
              <a:rPr lang="en-US" b="1" dirty="0" smtClean="0"/>
              <a:t>Healthy Eating</a:t>
            </a: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1981200"/>
            <a:ext cx="1844456" cy="1676778"/>
          </a:xfrm>
          <a:prstGeom prst="rect">
            <a:avLst/>
          </a:prstGeom>
        </p:spPr>
      </p:pic>
      <p:sp>
        <p:nvSpPr>
          <p:cNvPr id="5" name="Slide Number Placeholder 4"/>
          <p:cNvSpPr>
            <a:spLocks noGrp="1"/>
          </p:cNvSpPr>
          <p:nvPr>
            <p:ph type="sldNum" sz="quarter" idx="12"/>
          </p:nvPr>
        </p:nvSpPr>
        <p:spPr/>
        <p:txBody>
          <a:bodyPr/>
          <a:lstStyle/>
          <a:p>
            <a:fld id="{CC295D6E-7A2F-8246-9CE1-E578658C9024}" type="slidenum">
              <a:rPr lang="en-US" smtClean="0">
                <a:solidFill>
                  <a:prstClr val="black">
                    <a:tint val="75000"/>
                  </a:prstClr>
                </a:solidFill>
              </a:rPr>
              <a:pPr/>
              <a:t>8</a:t>
            </a:fld>
            <a:endParaRPr lang="en-US" dirty="0">
              <a:solidFill>
                <a:prstClr val="black">
                  <a:tint val="75000"/>
                </a:prstClr>
              </a:solidFill>
            </a:endParaRPr>
          </a:p>
        </p:txBody>
      </p:sp>
      <p:sp>
        <p:nvSpPr>
          <p:cNvPr id="6" name="Rectangle 5"/>
          <p:cNvSpPr/>
          <p:nvPr/>
        </p:nvSpPr>
        <p:spPr>
          <a:xfrm>
            <a:off x="304800" y="4419600"/>
            <a:ext cx="7848600" cy="1862048"/>
          </a:xfrm>
          <a:prstGeom prst="rect">
            <a:avLst/>
          </a:prstGeom>
        </p:spPr>
        <p:txBody>
          <a:bodyPr wrap="square">
            <a:spAutoFit/>
          </a:bodyPr>
          <a:lstStyle/>
          <a:p>
            <a:pPr lvl="0">
              <a:spcBef>
                <a:spcPts val="1800"/>
              </a:spcBef>
            </a:pPr>
            <a:r>
              <a:rPr lang="en-US" sz="3100" b="1" dirty="0"/>
              <a:t>Resources:</a:t>
            </a:r>
            <a:endParaRPr lang="en-US" sz="3100" dirty="0"/>
          </a:p>
          <a:p>
            <a:pPr marL="457200" indent="-457200">
              <a:buFont typeface="Arial" panose="020B0604020202020204" pitchFamily="34" charset="0"/>
              <a:buChar char="•"/>
            </a:pPr>
            <a:r>
              <a:rPr lang="en-US" sz="2800" dirty="0" smtClean="0"/>
              <a:t>My </a:t>
            </a:r>
            <a:r>
              <a:rPr lang="en-US" sz="2800" dirty="0"/>
              <a:t>Plate </a:t>
            </a:r>
            <a:endParaRPr lang="en-US" sz="2800" dirty="0" smtClean="0"/>
          </a:p>
          <a:p>
            <a:pPr lvl="1"/>
            <a:r>
              <a:rPr lang="en-US" sz="2800" dirty="0" smtClean="0">
                <a:hlinkClick r:id="rId4"/>
              </a:rPr>
              <a:t>www.choosemyplate.gov</a:t>
            </a:r>
            <a:endParaRPr lang="en-US" sz="2800" dirty="0" smtClean="0"/>
          </a:p>
          <a:p>
            <a:pPr marL="457200" indent="-457200">
              <a:buFont typeface="Arial" panose="020B0604020202020204" pitchFamily="34" charset="0"/>
              <a:buChar char="•"/>
            </a:pPr>
            <a:r>
              <a:rPr lang="en-US" sz="2800" dirty="0"/>
              <a:t>Nutrition Basics  </a:t>
            </a:r>
          </a:p>
        </p:txBody>
      </p:sp>
    </p:spTree>
    <p:extLst>
      <p:ext uri="{BB962C8B-B14F-4D97-AF65-F5344CB8AC3E}">
        <p14:creationId xmlns:p14="http://schemas.microsoft.com/office/powerpoint/2010/main" val="2580179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00600"/>
          </a:xfrm>
        </p:spPr>
        <p:txBody>
          <a:bodyPr>
            <a:normAutofit/>
          </a:bodyPr>
          <a:lstStyle/>
          <a:p>
            <a:pPr lvl="0"/>
            <a:r>
              <a:rPr lang="en-US" dirty="0" smtClean="0"/>
              <a:t>Preventing </a:t>
            </a:r>
            <a:r>
              <a:rPr lang="en-US" dirty="0"/>
              <a:t>and managing </a:t>
            </a:r>
            <a:r>
              <a:rPr lang="en-US" dirty="0" smtClean="0"/>
              <a:t>stress </a:t>
            </a:r>
            <a:r>
              <a:rPr lang="en-US" dirty="0"/>
              <a:t>can help lower </a:t>
            </a:r>
            <a:r>
              <a:rPr lang="en-US" dirty="0" smtClean="0"/>
              <a:t>your </a:t>
            </a:r>
            <a:r>
              <a:rPr lang="en-US" dirty="0"/>
              <a:t>risk for </a:t>
            </a:r>
            <a:r>
              <a:rPr lang="en-US" dirty="0" smtClean="0"/>
              <a:t>health </a:t>
            </a:r>
            <a:r>
              <a:rPr lang="en-US" dirty="0"/>
              <a:t>problems like heart disease, </a:t>
            </a:r>
            <a:r>
              <a:rPr lang="en-US" dirty="0" smtClean="0"/>
              <a:t>high </a:t>
            </a:r>
            <a:r>
              <a:rPr lang="en-US" dirty="0"/>
              <a:t>blood pressure, and depression.</a:t>
            </a:r>
          </a:p>
          <a:p>
            <a:pPr lvl="0">
              <a:spcBef>
                <a:spcPts val="1800"/>
              </a:spcBef>
            </a:pPr>
            <a:r>
              <a:rPr lang="en-US" dirty="0" smtClean="0"/>
              <a:t>Being </a:t>
            </a:r>
            <a:r>
              <a:rPr lang="en-US" dirty="0"/>
              <a:t>prepared and in control of </a:t>
            </a:r>
            <a:r>
              <a:rPr lang="en-US" dirty="0" smtClean="0"/>
              <a:t>your situation </a:t>
            </a:r>
            <a:r>
              <a:rPr lang="en-US" dirty="0"/>
              <a:t>will help you feel less </a:t>
            </a:r>
            <a:r>
              <a:rPr lang="en-US" dirty="0" smtClean="0"/>
              <a:t>stressed.</a:t>
            </a:r>
          </a:p>
          <a:p>
            <a:pPr marL="0" lvl="0" indent="0">
              <a:spcBef>
                <a:spcPts val="1800"/>
              </a:spcBef>
              <a:buNone/>
            </a:pPr>
            <a:r>
              <a:rPr lang="en-US" b="1" dirty="0" smtClean="0"/>
              <a:t>Resources:</a:t>
            </a:r>
          </a:p>
          <a:p>
            <a:r>
              <a:rPr lang="en-US" sz="2800" dirty="0">
                <a:hlinkClick r:id="rId3"/>
              </a:rPr>
              <a:t>www.healthfinder.gov</a:t>
            </a:r>
            <a:r>
              <a:rPr lang="en-US" sz="2800" dirty="0"/>
              <a:t> </a:t>
            </a:r>
          </a:p>
          <a:p>
            <a:r>
              <a:rPr lang="en-US" sz="2800" dirty="0" smtClean="0">
                <a:hlinkClick r:id="rId4"/>
              </a:rPr>
              <a:t>www.mentalhealth.gov</a:t>
            </a:r>
            <a:r>
              <a:rPr lang="en-US" sz="2800" dirty="0" smtClean="0"/>
              <a:t> </a:t>
            </a:r>
          </a:p>
          <a:p>
            <a:endParaRPr lang="en-US" dirty="0"/>
          </a:p>
        </p:txBody>
      </p:sp>
      <p:sp>
        <p:nvSpPr>
          <p:cNvPr id="3" name="Title 2"/>
          <p:cNvSpPr>
            <a:spLocks noGrp="1"/>
          </p:cNvSpPr>
          <p:nvPr>
            <p:ph type="title"/>
          </p:nvPr>
        </p:nvSpPr>
        <p:spPr/>
        <p:txBody>
          <a:bodyPr/>
          <a:lstStyle/>
          <a:p>
            <a:r>
              <a:rPr lang="en-US" b="1" dirty="0" smtClean="0"/>
              <a:t>Put Your Health First: </a:t>
            </a:r>
            <a:br>
              <a:rPr lang="en-US" b="1" dirty="0" smtClean="0"/>
            </a:br>
            <a:r>
              <a:rPr lang="en-US" b="1" dirty="0" smtClean="0"/>
              <a:t>Relaxation</a:t>
            </a:r>
            <a:endParaRPr lang="en-US" b="1" dirty="0"/>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9116" t="41658" r="22023" b="13353"/>
          <a:stretch/>
        </p:blipFill>
        <p:spPr bwMode="auto">
          <a:xfrm>
            <a:off x="5410200" y="4572000"/>
            <a:ext cx="3177806"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CC295D6E-7A2F-8246-9CE1-E578658C9024}"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559361125"/>
      </p:ext>
    </p:extLst>
  </p:cSld>
  <p:clrMapOvr>
    <a:masterClrMapping/>
  </p:clrMapOvr>
</p:sld>
</file>

<file path=ppt/theme/theme1.xml><?xml version="1.0" encoding="utf-8"?>
<a:theme xmlns:a="http://schemas.openxmlformats.org/drawingml/2006/main" name="C2C train the trainer rev0519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4287</TotalTime>
  <Words>6463</Words>
  <Application>Microsoft Office PowerPoint</Application>
  <PresentationFormat>On-screen Show (4:3)</PresentationFormat>
  <Paragraphs>502</Paragraphs>
  <Slides>26</Slides>
  <Notes>26</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C2C train the trainer rev05192014</vt:lpstr>
      <vt:lpstr>Office Theme</vt:lpstr>
      <vt:lpstr>1_Office Theme</vt:lpstr>
      <vt:lpstr>From Coverage to Care:   A Roadmap to Better Care and a Healthier You</vt:lpstr>
      <vt:lpstr>Icebreaker</vt:lpstr>
      <vt:lpstr>From Coverage to Care (C2C)</vt:lpstr>
      <vt:lpstr>Before You Begin the Roadmap</vt:lpstr>
      <vt:lpstr>From Coverage to Care Roadmap</vt:lpstr>
      <vt:lpstr>Step 1:  Put Your Health First</vt:lpstr>
      <vt:lpstr>Put Your Health First:  Physical Activity</vt:lpstr>
      <vt:lpstr>Put Your Health First:  Healthy Eating</vt:lpstr>
      <vt:lpstr>Put Your Health First:  Relaxation</vt:lpstr>
      <vt:lpstr>Put Your Health First:  Take an Active Role in Your Health</vt:lpstr>
      <vt:lpstr>Step 2:  Understand Your Health Coverage</vt:lpstr>
      <vt:lpstr>Step 2: Understand Your Health Coverage</vt:lpstr>
      <vt:lpstr>Sample Cost Tables</vt:lpstr>
      <vt:lpstr>Key Terms On An Insurance Card</vt:lpstr>
      <vt:lpstr>Step 3:  Know Where To Go For Care</vt:lpstr>
      <vt:lpstr>Primary Care vs. Emergency Care</vt:lpstr>
      <vt:lpstr>Step 4: Find a Provider</vt:lpstr>
      <vt:lpstr>Step 5: Make an Appointment</vt:lpstr>
      <vt:lpstr>Step 6:  Be Prepared for Your Visit</vt:lpstr>
      <vt:lpstr>Step 7:  Decide if the Provider  is Right For You</vt:lpstr>
      <vt:lpstr>Step 8:  Next Steps After Your Appointment</vt:lpstr>
      <vt:lpstr>Explanation of Benefits (EOB)</vt:lpstr>
      <vt:lpstr>Premium Credits &amp; Cost-Sharing Reductions</vt:lpstr>
      <vt:lpstr>Understanding Tax Information</vt:lpstr>
      <vt:lpstr>Other Information in the Roadmap</vt:lpstr>
      <vt:lpstr>Contact Information</vt:lpstr>
    </vt:vector>
  </TitlesOfParts>
  <Company>CMS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Coverage to Care:   Understanding Coverage and Connecting with Primary Care</dc:title>
  <dc:creator>Ashley Peddicord-Austin</dc:creator>
  <cp:lastModifiedBy>Ashley Peddicord-Austin</cp:lastModifiedBy>
  <cp:revision>151</cp:revision>
  <cp:lastPrinted>2016-01-19T15:49:17Z</cp:lastPrinted>
  <dcterms:created xsi:type="dcterms:W3CDTF">2015-03-27T16:04:19Z</dcterms:created>
  <dcterms:modified xsi:type="dcterms:W3CDTF">2016-01-19T15:54:02Z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234790180</vt:i4>
  </property>
  <property fmtid="{D5CDD505-2E9C-101B-9397-08002B2CF9AE}" pid="3" name="_NewReviewCycle">
    <vt:lpwstr/>
  </property>
  <property fmtid="{D5CDD505-2E9C-101B-9397-08002B2CF9AE}" pid="4" name="_EmailSubject">
    <vt:lpwstr>C2C Website - New resources to add</vt:lpwstr>
  </property>
  <property fmtid="{D5CDD505-2E9C-101B-9397-08002B2CF9AE}" pid="5" name="_AuthorEmail">
    <vt:lpwstr>Ashley.Peddicord-Austin@cms.hhs.gov</vt:lpwstr>
  </property>
  <property fmtid="{D5CDD505-2E9C-101B-9397-08002B2CF9AE}" pid="6" name="_AuthorEmailDisplayName">
    <vt:lpwstr>Peddicord-Austin, Ashley O. (CMS/OMH)</vt:lpwstr>
  </property>
  <property fmtid="{D5CDD505-2E9C-101B-9397-08002B2CF9AE}" pid="7" name="_PreviousAdHocReviewCycleID">
    <vt:i4>1147298081</vt:i4>
  </property>
  <property fmtid="{D5CDD505-2E9C-101B-9397-08002B2CF9AE}" pid="8" name="_MarkAsFinal">
    <vt:bool>true</vt:bool>
  </property>
</Properties>
</file>