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43"/>
  </p:notesMasterIdLst>
  <p:handoutMasterIdLst>
    <p:handoutMasterId r:id="rId44"/>
  </p:handoutMasterIdLst>
  <p:sldIdLst>
    <p:sldId id="359" r:id="rId2"/>
    <p:sldId id="360" r:id="rId3"/>
    <p:sldId id="378" r:id="rId4"/>
    <p:sldId id="363" r:id="rId5"/>
    <p:sldId id="396" r:id="rId6"/>
    <p:sldId id="391" r:id="rId7"/>
    <p:sldId id="392" r:id="rId8"/>
    <p:sldId id="394" r:id="rId9"/>
    <p:sldId id="395" r:id="rId10"/>
    <p:sldId id="397" r:id="rId11"/>
    <p:sldId id="398" r:id="rId12"/>
    <p:sldId id="399" r:id="rId13"/>
    <p:sldId id="400" r:id="rId14"/>
    <p:sldId id="402" r:id="rId15"/>
    <p:sldId id="403" r:id="rId16"/>
    <p:sldId id="417" r:id="rId17"/>
    <p:sldId id="371" r:id="rId18"/>
    <p:sldId id="365" r:id="rId19"/>
    <p:sldId id="409" r:id="rId20"/>
    <p:sldId id="387" r:id="rId21"/>
    <p:sldId id="372" r:id="rId22"/>
    <p:sldId id="367" r:id="rId23"/>
    <p:sldId id="408" r:id="rId24"/>
    <p:sldId id="405" r:id="rId25"/>
    <p:sldId id="406" r:id="rId26"/>
    <p:sldId id="407" r:id="rId27"/>
    <p:sldId id="373" r:id="rId28"/>
    <p:sldId id="369" r:id="rId29"/>
    <p:sldId id="389" r:id="rId30"/>
    <p:sldId id="390" r:id="rId31"/>
    <p:sldId id="410" r:id="rId32"/>
    <p:sldId id="374" r:id="rId33"/>
    <p:sldId id="375" r:id="rId34"/>
    <p:sldId id="377" r:id="rId35"/>
    <p:sldId id="416" r:id="rId36"/>
    <p:sldId id="412" r:id="rId37"/>
    <p:sldId id="413" r:id="rId38"/>
    <p:sldId id="415" r:id="rId39"/>
    <p:sldId id="414" r:id="rId40"/>
    <p:sldId id="376" r:id="rId41"/>
    <p:sldId id="362" r:id="rId42"/>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ria Diacogiannis" initials="DD" lastIdx="193" clrIdx="6">
    <p:extLst>
      <p:ext uri="{19B8F6BF-5375-455C-9EA6-DF929625EA0E}">
        <p15:presenceInfo xmlns:p15="http://schemas.microsoft.com/office/powerpoint/2012/main" userId="S-1-5-21-4095628063-3556742122-3606576086-197501" providerId="AD"/>
      </p:ext>
    </p:extLst>
  </p:cmAuthor>
  <p:cmAuthor id="1" name="Krista Das" initials="KD" lastIdx="13" clrIdx="0">
    <p:extLst>
      <p:ext uri="{19B8F6BF-5375-455C-9EA6-DF929625EA0E}">
        <p15:presenceInfo xmlns:p15="http://schemas.microsoft.com/office/powerpoint/2012/main" userId="S-1-5-21-4095628063-3556742122-3606576086-92905" providerId="AD"/>
      </p:ext>
    </p:extLst>
  </p:cmAuthor>
  <p:cmAuthor id="8" name="Marisa Beatley" initials="MB" lastIdx="3" clrIdx="7">
    <p:extLst>
      <p:ext uri="{19B8F6BF-5375-455C-9EA6-DF929625EA0E}">
        <p15:presenceInfo xmlns:p15="http://schemas.microsoft.com/office/powerpoint/2012/main" userId="S-1-5-21-4095628063-3556742122-3606576086-159784" providerId="AD"/>
      </p:ext>
    </p:extLst>
  </p:cmAuthor>
  <p:cmAuthor id="2" name="Meghan Starinsky" initials="MS" lastIdx="81" clrIdx="1">
    <p:extLst>
      <p:ext uri="{19B8F6BF-5375-455C-9EA6-DF929625EA0E}">
        <p15:presenceInfo xmlns:p15="http://schemas.microsoft.com/office/powerpoint/2012/main" userId="S-1-5-21-4095628063-3556742122-3606576086-87243" providerId="AD"/>
      </p:ext>
    </p:extLst>
  </p:cmAuthor>
  <p:cmAuthor id="9" name="Phoebe Canagarajah" initials="PC" lastIdx="2" clrIdx="8">
    <p:extLst>
      <p:ext uri="{19B8F6BF-5375-455C-9EA6-DF929625EA0E}">
        <p15:presenceInfo xmlns:p15="http://schemas.microsoft.com/office/powerpoint/2012/main" userId="S-1-5-21-4095628063-3556742122-3606576086-196306" providerId="AD"/>
      </p:ext>
    </p:extLst>
  </p:cmAuthor>
  <p:cmAuthor id="3" name="Karie Watson" initials="KW" lastIdx="78" clrIdx="2">
    <p:extLst>
      <p:ext uri="{19B8F6BF-5375-455C-9EA6-DF929625EA0E}">
        <p15:presenceInfo xmlns:p15="http://schemas.microsoft.com/office/powerpoint/2012/main" userId="S-1-5-21-4095628063-3556742122-3606576086-133138" providerId="AD"/>
      </p:ext>
    </p:extLst>
  </p:cmAuthor>
  <p:cmAuthor id="10" name="David Santana" initials="DS" lastIdx="17" clrIdx="9">
    <p:extLst>
      <p:ext uri="{19B8F6BF-5375-455C-9EA6-DF929625EA0E}">
        <p15:presenceInfo xmlns:p15="http://schemas.microsoft.com/office/powerpoint/2012/main" userId="S-1-5-21-4095628063-3556742122-3606576086-6751" providerId="AD"/>
      </p:ext>
    </p:extLst>
  </p:cmAuthor>
  <p:cmAuthor id="4" name="Letitia English" initials="LE" lastIdx="4" clrIdx="3">
    <p:extLst>
      <p:ext uri="{19B8F6BF-5375-455C-9EA6-DF929625EA0E}">
        <p15:presenceInfo xmlns:p15="http://schemas.microsoft.com/office/powerpoint/2012/main" userId="S-1-5-21-4095628063-3556742122-3606576086-9441" providerId="AD"/>
      </p:ext>
    </p:extLst>
  </p:cmAuthor>
  <p:cmAuthor id="11" name="Kim Lare" initials="KL" lastIdx="7" clrIdx="10">
    <p:extLst>
      <p:ext uri="{19B8F6BF-5375-455C-9EA6-DF929625EA0E}">
        <p15:presenceInfo xmlns:p15="http://schemas.microsoft.com/office/powerpoint/2012/main" userId="S-1-5-21-4095628063-3556742122-3606576086-10900" providerId="AD"/>
      </p:ext>
    </p:extLst>
  </p:cmAuthor>
  <p:cmAuthor id="5" name="Amy Miner" initials="AM" lastIdx="16" clrIdx="4">
    <p:extLst>
      <p:ext uri="{19B8F6BF-5375-455C-9EA6-DF929625EA0E}">
        <p15:presenceInfo xmlns:p15="http://schemas.microsoft.com/office/powerpoint/2012/main" userId="S-1-5-21-4095628063-3556742122-3606576086-8437" providerId="AD"/>
      </p:ext>
    </p:extLst>
  </p:cmAuthor>
  <p:cmAuthor id="6" name="Erin Gordon" initials="EG" lastIdx="49" clrIdx="5">
    <p:extLst>
      <p:ext uri="{19B8F6BF-5375-455C-9EA6-DF929625EA0E}">
        <p15:presenceInfo xmlns:p15="http://schemas.microsoft.com/office/powerpoint/2012/main" userId="S-1-5-21-4095628063-3556742122-3606576086-10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EC6"/>
    <a:srgbClr val="0755B7"/>
    <a:srgbClr val="C0D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3" autoAdjust="0"/>
    <p:restoredTop sz="72207" autoAdjust="0"/>
  </p:normalViewPr>
  <p:slideViewPr>
    <p:cSldViewPr snapToGrid="0" snapToObjects="1" showGuides="1">
      <p:cViewPr varScale="1">
        <p:scale>
          <a:sx n="46" d="100"/>
          <a:sy n="46" d="100"/>
        </p:scale>
        <p:origin x="1356" y="28"/>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snapToObjects="1" showGuides="1">
      <p:cViewPr>
        <p:scale>
          <a:sx n="109" d="100"/>
          <a:sy n="109" d="100"/>
        </p:scale>
        <p:origin x="1380" y="-3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597985064"/>
        <c:axId val="597976048"/>
      </c:barChart>
      <c:catAx>
        <c:axId val="59798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976048"/>
        <c:crosses val="autoZero"/>
        <c:auto val="1"/>
        <c:lblAlgn val="ctr"/>
        <c:lblOffset val="100"/>
        <c:noMultiLvlLbl val="0"/>
      </c:catAx>
      <c:valAx>
        <c:axId val="59797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985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6A42CB-F667-704F-95F5-D94D13F7A5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5252E29-C32E-9C43-92D1-DD73DC848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B6EDC4-4B3F-6948-B71B-1CB10AB2DC17}" type="datetimeFigureOut">
              <a:rPr lang="en-US" smtClean="0"/>
              <a:t>10/12/2021</a:t>
            </a:fld>
            <a:endParaRPr lang="en-US" dirty="0"/>
          </a:p>
        </p:txBody>
      </p:sp>
      <p:sp>
        <p:nvSpPr>
          <p:cNvPr id="4" name="Footer Placeholder 3">
            <a:extLst>
              <a:ext uri="{FF2B5EF4-FFF2-40B4-BE49-F238E27FC236}">
                <a16:creationId xmlns:a16="http://schemas.microsoft.com/office/drawing/2014/main" id="{75663639-ABBE-3149-A268-3D3CAC63C6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3402B22-5D33-004E-9260-F6388C9235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C2DC1-DD1A-9240-BD1F-C5F549950A18}" type="slidenum">
              <a:rPr lang="en-US" smtClean="0"/>
              <a:t>‹#›</a:t>
            </a:fld>
            <a:endParaRPr lang="en-US" dirty="0"/>
          </a:p>
        </p:txBody>
      </p:sp>
    </p:spTree>
    <p:extLst>
      <p:ext uri="{BB962C8B-B14F-4D97-AF65-F5344CB8AC3E}">
        <p14:creationId xmlns:p14="http://schemas.microsoft.com/office/powerpoint/2010/main" val="8024446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5437"/>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578578"/>
            <a:ext cx="5486400" cy="4899378"/>
          </a:xfrm>
          <a:prstGeom prst="rect">
            <a:avLst/>
          </a:prstGeom>
        </p:spPr>
        <p:txBody>
          <a:bodyPr vert="horz" lIns="91440" tIns="45720" rIns="91440" bIns="45720" rtlCol="0"/>
          <a:lstStyle/>
          <a:p>
            <a:pPr lvl="0"/>
            <a:r>
              <a:rPr lang="en-US" dirty="0"/>
              <a:t>Edit Master text styles</a:t>
            </a:r>
          </a:p>
        </p:txBody>
      </p:sp>
    </p:spTree>
    <p:extLst>
      <p:ext uri="{BB962C8B-B14F-4D97-AF65-F5344CB8AC3E}">
        <p14:creationId xmlns:p14="http://schemas.microsoft.com/office/powerpoint/2010/main" val="123249777"/>
      </p:ext>
    </p:extLst>
  </p:cSld>
  <p:clrMap bg1="lt1" tx1="dk1" bg2="lt2" tx2="dk2" accent1="accent1" accent2="accent2" accent3="accent3" accent4="accent4" accent5="accent5" accent6="accent6" hlink="hlink" folHlink="folHlink"/>
  <p:hf sldNum="0" hdr="0" ftr="0" dt="0"/>
  <p:notesStyle>
    <a:lvl1pPr marL="112713" indent="-11271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1pPr>
    <a:lvl2pPr marL="230188"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12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12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msnationaltrainingprogram.cms.gov/system/files_force/2021_Getting%20Started%20With%20Medicare_Original%20Graphics_508_FINAL.pptx?download=1"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hhs.gov/healthcare/" TargetMode="Externa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medicare.gov/sign-up-change-plans/how-do-i-get-parts-a-b/part-a-part-b-sign-up-perio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care.gov/how-to-cancel-a-marketplace-pla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care.gov/how-to-cancel-a-marketplace-pla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medicare.gov/your-medicare-costs/help-paying-costs/medicare-savings-program/medicare-savings-programs.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your-medicare-costs/get-help-paying-costs/find-your-level-of-extra-help-part-d"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msnationaltrainingprogram.cms.gov/system/files_force/2021_Medicare%20Drug%20Coverage_Final508_0.pptx?download=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ocialsecurity.gov/benefits/medicare/prescriptionhel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edicaid.gov/medicaid/by-state/by-state.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shiptacenter.org/ship-resources#.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ms.gov/CCIIO/Programs-and-Initiatives/Health-Insurance-Marketplaces/Downloads/Medicare-PDM-FAQ.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marketplace.cms.gov/technical-assistance-resources/medicare-periodic-data-matching-faq.pdf"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marketplace.cms.gov/applications-and-forms/notice-for-consumers-turning-65.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healthcare.gov/blog/" TargetMode="External"/><Relationship Id="rId3" Type="http://schemas.openxmlformats.org/officeDocument/2006/relationships/hyperlink" Target="https://www.healthcare.gov/subscribe/" TargetMode="External"/><Relationship Id="rId7" Type="http://schemas.openxmlformats.org/officeDocument/2006/relationships/hyperlink" Target="https://www.youtube.com/user/HealthCareGov"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facebook.com/Healthcare.gov" TargetMode="External"/><Relationship Id="rId5" Type="http://schemas.openxmlformats.org/officeDocument/2006/relationships/hyperlink" Target="https://twitter.com/HealthCareGov" TargetMode="External"/><Relationship Id="rId4" Type="http://schemas.openxmlformats.org/officeDocument/2006/relationships/hyperlink" Target="https://www.cuidadodesalud.gov/es/subscribe/" TargetMode="External"/><Relationship Id="rId9" Type="http://schemas.openxmlformats.org/officeDocument/2006/relationships/hyperlink" Target="https://marketplace.cms.gov/technical-assistance-resources/training-materials/training.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localhelp.healthcare.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shiptacenter.org/" TargetMode="External"/><Relationship Id="rId7" Type="http://schemas.openxmlformats.org/officeDocument/2006/relationships/hyperlink" Target="https://www.medicare.gov/Pubs/pdf/11694-Medicare-and-Marketplace.pdf"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cms.gov/Medicare/Eligibility-and-Enrollment/Medicare-and-the-Marketplace/Overview1.html" TargetMode="External"/><Relationship Id="rId5" Type="http://schemas.openxmlformats.org/officeDocument/2006/relationships/hyperlink" Target="http://facebook.com/Medicare.gov" TargetMode="External"/><Relationship Id="rId4" Type="http://schemas.openxmlformats.org/officeDocument/2006/relationships/hyperlink" Target="http://www.medicare.gov/" TargetMode="Externa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cmsnationaltrainingprogram.cms.gov/" TargetMode="External"/><Relationship Id="rId3" Type="http://schemas.openxmlformats.org/officeDocument/2006/relationships/hyperlink" Target="https://marketplace.cms.gov/applications-and-forms/notices.html" TargetMode="External"/><Relationship Id="rId7" Type="http://schemas.openxmlformats.org/officeDocument/2006/relationships/hyperlink" Target="http://www.socialsecurity.gov/"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insurekidsnow.gov/" TargetMode="External"/><Relationship Id="rId5" Type="http://schemas.openxmlformats.org/officeDocument/2006/relationships/hyperlink" Target="https://www.medicaid.gov/" TargetMode="External"/><Relationship Id="rId4" Type="http://schemas.openxmlformats.org/officeDocument/2006/relationships/hyperlink" Target="http://www.healthcare.gov/" TargetMode="External"/><Relationship Id="rId9" Type="http://schemas.openxmlformats.org/officeDocument/2006/relationships/hyperlink" Target="https://cmsnationaltrainingprogram.cms.gov/?q=global-search&amp;combine=job%20aid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rketplace.cms.gov/applications-and-forms/notice-for-consumers-turning-65.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dicare.gov/your-medicare-costs/ways-to-pay-part-a-part-b-premiums/medicare-easy-pa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edicare.gov/your-medicare-costs/pay-part-a-part-b-premium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dicare.gov/talk-to-someon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84141"/>
            <a:ext cx="5608320" cy="4444133"/>
          </a:xfrm>
        </p:spPr>
        <p:txBody>
          <a:bodyPr/>
          <a:lstStyle/>
          <a:p>
            <a:pPr marL="0" indent="0">
              <a:buNone/>
            </a:pPr>
            <a:r>
              <a:rPr lang="en-US" dirty="0"/>
              <a:t>This session focuses on the Health Insurance Marketplace® (sometimes called the “Marketplace” or “Exchange”) and what people with Medicare need to know. </a:t>
            </a:r>
            <a:r>
              <a:rPr lang="en-US" b="0" dirty="0"/>
              <a:t>For Medicare enrollment and eligibility</a:t>
            </a:r>
            <a:r>
              <a:rPr lang="en-US" b="0" baseline="0" dirty="0"/>
              <a:t> </a:t>
            </a:r>
            <a:r>
              <a:rPr lang="en-US" b="0" dirty="0"/>
              <a:t>information,</a:t>
            </a:r>
            <a:r>
              <a:rPr lang="en-US" b="0" baseline="0" dirty="0"/>
              <a:t> review Getting Started with Medicare, at </a:t>
            </a:r>
            <a:r>
              <a:rPr lang="en-US" sz="1200" u="sng" kern="1200" dirty="0">
                <a:solidFill>
                  <a:schemeClr val="tx1"/>
                </a:solidFill>
                <a:effectLst/>
                <a:latin typeface="+mn-lt"/>
                <a:ea typeface="+mn-ea"/>
                <a:cs typeface="+mn-cs"/>
                <a:hlinkClick r:id="rId3"/>
              </a:rPr>
              <a:t>CMSonaltrainingprogram.cms.gov/system/files_force/2021_Getting%20Started%20With%20Medicare_Original%20Graphics_508_FINAL.pptx?download=1</a:t>
            </a:r>
            <a:r>
              <a:rPr lang="en-US" baseline="0" dirty="0"/>
              <a:t>. </a:t>
            </a:r>
            <a:r>
              <a:rPr lang="en-US" dirty="0"/>
              <a:t>This training was developed and approved by the Centers for Medicare &amp; Medicaid Services (CMS), the federal agency that administers Medicare, Medicaid, the Children’s Health Insurance</a:t>
            </a:r>
            <a:r>
              <a:rPr lang="en-US" baseline="0" dirty="0"/>
              <a:t> Program and </a:t>
            </a:r>
            <a:r>
              <a:rPr lang="en-US" dirty="0">
                <a:solidFill>
                  <a:prstClr val="black"/>
                </a:solidFill>
                <a:latin typeface="Calibri" panose="020F0502020204030204" pitchFamily="34" charset="0"/>
                <a:cs typeface="Calibri" panose="020F0502020204030204" pitchFamily="34" charset="0"/>
              </a:rPr>
              <a:t>the Health Insurance Marketplace</a:t>
            </a:r>
            <a:r>
              <a:rPr lang="en-US" sz="1000" dirty="0"/>
              <a:t>®</a:t>
            </a:r>
            <a:r>
              <a:rPr lang="en-US" dirty="0"/>
              <a:t>. This is an informational resource for our partners. It’s not a legal document or intended for press purposes. Members of the press should contact the CMS Media Relations Group at </a:t>
            </a:r>
            <a:r>
              <a:rPr lang="en-US" u="sng" dirty="0">
                <a:hlinkClick r:id="rId4"/>
              </a:rPr>
              <a:t>press@cms.hhs.gov</a:t>
            </a:r>
            <a:r>
              <a:rPr lang="en-US" dirty="0"/>
              <a:t>. Official Medicare and Marketplace Program legal guidance is contained in the relevant statutes, regulations, and rulings. To check for updates on the health care law, visit </a:t>
            </a:r>
            <a:r>
              <a:rPr lang="en-US" dirty="0">
                <a:hlinkClick r:id="rId5"/>
              </a:rPr>
              <a:t>HHS.gov/HealthCare</a:t>
            </a:r>
            <a:r>
              <a:rPr lang="en-US" dirty="0"/>
              <a:t>.</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a:t>Health</a:t>
            </a:r>
            <a:r>
              <a:rPr lang="en-US" baseline="0" dirty="0"/>
              <a:t> Insurance Marketplace</a:t>
            </a:r>
            <a:r>
              <a:rPr lang="en-US" sz="1000" dirty="0"/>
              <a:t>®</a:t>
            </a:r>
            <a:r>
              <a:rPr lang="en-US" sz="1200" baseline="0" dirty="0"/>
              <a:t> </a:t>
            </a:r>
            <a:r>
              <a:rPr lang="en-US" dirty="0"/>
              <a:t>is a registered service mark of the U.S. Department of Health &amp; Human Services (HHS). </a:t>
            </a:r>
          </a:p>
        </p:txBody>
      </p:sp>
    </p:spTree>
    <p:extLst>
      <p:ext uri="{BB962C8B-B14F-4D97-AF65-F5344CB8AC3E}">
        <p14:creationId xmlns:p14="http://schemas.microsoft.com/office/powerpoint/2010/main" val="386279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Font typeface="Wingdings" panose="05000000000000000000" pitchFamily="2" charset="2"/>
              <a:buNone/>
            </a:pPr>
            <a:r>
              <a:rPr lang="en-US" sz="1200" dirty="0"/>
              <a:t>You can only sign up for Medicare during certain enrollment periods. If you didn’t sign up for Part B (or Part A) during your IEP, you can sign up during Medicare’s General Enrollment Period (GEP). For most people who don’t sign up during their IEP, this is their only chance to sign up. The GEP occurs each year. It begins January 1 and ends March 31. If you enroll in the GEP, your coverage will start on July 1. This is required by law. In addition, if more than 12 months have passed since you turned 65, you'll likely have to pay a lifetime late enrollment penalty</a:t>
            </a:r>
            <a:r>
              <a:rPr lang="en-US" sz="1200" baseline="0" dirty="0"/>
              <a:t> </a:t>
            </a:r>
            <a:r>
              <a:rPr lang="en-US" sz="1200" dirty="0"/>
              <a:t>that’s added to your monthly Part B premium. In most cases, you’ll have to pay this penalty for as long as you have Part B. </a:t>
            </a:r>
          </a:p>
          <a:p>
            <a:pPr marL="0" lvl="1" defTabSz="914400">
              <a:defRPr/>
            </a:pPr>
            <a:r>
              <a:rPr lang="en-US" sz="1200" b="0" dirty="0"/>
              <a:t>You</a:t>
            </a:r>
            <a:r>
              <a:rPr lang="en-US" sz="1200" b="0" baseline="0" dirty="0"/>
              <a:t> may be eligible for a Medicare Special Enrollment Period (</a:t>
            </a:r>
            <a:r>
              <a:rPr lang="en-US" sz="1200" b="0" dirty="0"/>
              <a:t>SEP). </a:t>
            </a:r>
            <a:r>
              <a:rPr lang="en-US" sz="1200" baseline="0" dirty="0"/>
              <a:t>I</a:t>
            </a:r>
            <a:r>
              <a:rPr lang="en-US" sz="1200" dirty="0"/>
              <a:t>f you delayed Medicare because y</a:t>
            </a:r>
            <a:r>
              <a:rPr lang="en-US" dirty="0"/>
              <a:t>ou get health coverage from an employer through the Small Business Health Option Program (SHOP) based on your or your spouse’s current employment</a:t>
            </a:r>
            <a:r>
              <a:rPr lang="en-US" sz="1200" dirty="0"/>
              <a:t>,</a:t>
            </a:r>
            <a:r>
              <a:rPr lang="en-US" sz="1200" baseline="0" dirty="0"/>
              <a:t> y</a:t>
            </a:r>
            <a:r>
              <a:rPr lang="en-US" sz="1200" dirty="0"/>
              <a:t>ou wouldn’t have a late enrollment penalty. For more information,</a:t>
            </a:r>
            <a:r>
              <a:rPr lang="en-US" sz="1200" baseline="0" dirty="0"/>
              <a:t> visit </a:t>
            </a:r>
            <a:r>
              <a:rPr lang="en-US" dirty="0">
                <a:hlinkClick r:id="rId3"/>
              </a:rPr>
              <a:t>Medicare.gov/sign-up-change-plans/how-do-i-get-parts-a-b/part-a-part-b-sign-up-periods</a:t>
            </a:r>
            <a:r>
              <a:rPr lang="en-US" sz="1200" u="none" kern="1200" baseline="0" dirty="0">
                <a:effectLst/>
                <a:latin typeface="+mn-lt"/>
                <a:ea typeface="+mn-ea"/>
                <a:cs typeface="+mn-cs"/>
              </a:rPr>
              <a:t> or for information about equitable relief from late enrollment penalties, see slide 32.</a:t>
            </a:r>
            <a:endParaRPr lang="en-US" sz="1200" u="none" kern="1200" dirty="0">
              <a:effectLst/>
              <a:latin typeface="+mn-lt"/>
              <a:ea typeface="+mn-ea"/>
              <a:cs typeface="+mn-cs"/>
            </a:endParaRPr>
          </a:p>
          <a:p>
            <a:pPr marL="0" marR="0" lvl="1" algn="l" defTabSz="914400" rtl="0" eaLnBrk="1" fontAlgn="auto" latinLnBrk="0" hangingPunct="1">
              <a:lnSpc>
                <a:spcPct val="100000"/>
              </a:lnSpc>
              <a:spcBef>
                <a:spcPts val="600"/>
              </a:spcBef>
              <a:spcAft>
                <a:spcPts val="0"/>
              </a:spcAft>
              <a:buClrTx/>
              <a:buSzTx/>
              <a:tabLst/>
              <a:defRPr/>
            </a:pPr>
            <a:endParaRPr lang="en-US" sz="1200" u="none" kern="1200" dirty="0">
              <a:effectLst/>
              <a:latin typeface="+mn-lt"/>
              <a:ea typeface="+mn-ea"/>
              <a:cs typeface="+mn-cs"/>
            </a:endParaRPr>
          </a:p>
          <a:p>
            <a:pPr marL="0" marR="0" lvl="1" indent="0" algn="l" defTabSz="914400" rtl="0" eaLnBrk="1" fontAlgn="auto" latinLnBrk="0" hangingPunct="1">
              <a:lnSpc>
                <a:spcPct val="100000"/>
              </a:lnSpc>
              <a:spcBef>
                <a:spcPts val="600"/>
              </a:spcBef>
              <a:spcAft>
                <a:spcPts val="0"/>
              </a:spcAft>
              <a:buClrTx/>
              <a:buSzTx/>
              <a:buFontTx/>
              <a:buNone/>
              <a:tabLst>
                <a:tab pos="165083" algn="l"/>
              </a:tabLst>
              <a:defRPr/>
            </a:pPr>
            <a:endParaRPr lang="en-US" sz="1200" dirty="0">
              <a:solidFill>
                <a:prstClr val="black"/>
              </a:solidFill>
            </a:endParaRPr>
          </a:p>
        </p:txBody>
      </p:sp>
    </p:spTree>
    <p:extLst>
      <p:ext uri="{BB962C8B-B14F-4D97-AF65-F5344CB8AC3E}">
        <p14:creationId xmlns:p14="http://schemas.microsoft.com/office/powerpoint/2010/main" val="856617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cs typeface="Arial" panose="020B0604020202020204" pitchFamily="34" charset="0"/>
              </a:rPr>
              <a:t>Canceling Marketplace coverage due to Medicare eligibility is different depending on who is </a:t>
            </a:r>
            <a:r>
              <a:rPr lang="en-US" sz="1200" dirty="0"/>
              <a:t>ending coverage—self</a:t>
            </a:r>
            <a:r>
              <a:rPr lang="en-US" sz="1200" baseline="0" dirty="0"/>
              <a:t> or household coverage. </a:t>
            </a:r>
            <a:endParaRPr lang="en-US" sz="1200" dirty="0">
              <a:cs typeface="Arial" panose="020B0604020202020204" pitchFamily="34" charset="0"/>
            </a:endParaRPr>
          </a:p>
          <a:p>
            <a:pPr marL="0" indent="0">
              <a:buNone/>
            </a:pPr>
            <a:endParaRPr lang="en-US" dirty="0"/>
          </a:p>
          <a:p>
            <a:pPr marL="0" indent="0">
              <a:buNone/>
            </a:pPr>
            <a:r>
              <a:rPr lang="en-US" dirty="0"/>
              <a:t>NOTE: This is for the Federally-facilitated Marketplace states who are using </a:t>
            </a:r>
            <a:r>
              <a:rPr lang="en-US" u="sng" dirty="0">
                <a:hlinkClick r:id="rId3"/>
              </a:rPr>
              <a:t>HealthCare.gov</a:t>
            </a:r>
            <a:r>
              <a:rPr lang="en-US" u="sng" dirty="0"/>
              <a:t>.</a:t>
            </a:r>
            <a:endParaRPr lang="en-US" dirty="0"/>
          </a:p>
          <a:p>
            <a:endParaRPr lang="en-US" dirty="0"/>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dirty="0"/>
          </a:p>
        </p:txBody>
      </p:sp>
    </p:spTree>
    <p:extLst>
      <p:ext uri="{BB962C8B-B14F-4D97-AF65-F5344CB8AC3E}">
        <p14:creationId xmlns:p14="http://schemas.microsoft.com/office/powerpoint/2010/main" val="2315207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2" indent="0">
              <a:lnSpc>
                <a:spcPct val="100000"/>
              </a:lnSpc>
              <a:buFont typeface="Wingdings" panose="05000000000000000000" pitchFamily="2" charset="2"/>
              <a:buNone/>
            </a:pPr>
            <a:r>
              <a:rPr lang="en-US" dirty="0"/>
              <a:t>Canceling Your</a:t>
            </a:r>
            <a:r>
              <a:rPr lang="en-US" baseline="0" dirty="0"/>
              <a:t> </a:t>
            </a:r>
            <a:r>
              <a:rPr lang="en-US" dirty="0"/>
              <a:t>Marketplace Coverage—Self</a:t>
            </a:r>
          </a:p>
          <a:p>
            <a:pPr marL="114300" lvl="2" indent="-114300">
              <a:lnSpc>
                <a:spcPct val="100000"/>
              </a:lnSpc>
              <a:buSzPct val="100000"/>
              <a:buFont typeface="Wingdings" panose="05000000000000000000" pitchFamily="2" charset="2"/>
              <a:buChar char="§"/>
            </a:pPr>
            <a:r>
              <a:rPr lang="en-US" dirty="0"/>
              <a:t>You can request that your coverage ends immediately, or you can request a date in the future</a:t>
            </a:r>
          </a:p>
          <a:p>
            <a:pPr>
              <a:lnSpc>
                <a:spcPct val="100000"/>
              </a:lnSpc>
              <a:spcBef>
                <a:spcPts val="600"/>
              </a:spcBef>
            </a:pPr>
            <a:r>
              <a:rPr lang="en-US" dirty="0"/>
              <a:t>In </a:t>
            </a:r>
            <a:r>
              <a:rPr lang="en-US" b="1" dirty="0"/>
              <a:t>some</a:t>
            </a:r>
            <a:r>
              <a:rPr lang="en-US" dirty="0"/>
              <a:t> cases, your coverage </a:t>
            </a:r>
            <a:r>
              <a:rPr lang="en-US" b="1" dirty="0"/>
              <a:t>won</a:t>
            </a:r>
            <a:r>
              <a:rPr lang="en-US" dirty="0"/>
              <a:t>’</a:t>
            </a:r>
            <a:r>
              <a:rPr lang="en-US" b="1" dirty="0"/>
              <a:t>t</a:t>
            </a:r>
            <a:r>
              <a:rPr lang="en-US" dirty="0"/>
              <a:t> end immediately</a:t>
            </a:r>
          </a:p>
          <a:p>
            <a:pPr marL="228600">
              <a:lnSpc>
                <a:spcPct val="100000"/>
              </a:lnSpc>
              <a:spcBef>
                <a:spcPts val="600"/>
              </a:spcBef>
              <a:buFont typeface="Arial" panose="020B0604020202020204" pitchFamily="34" charset="0"/>
              <a:buChar char="•"/>
            </a:pPr>
            <a:r>
              <a:rPr lang="en-US" dirty="0"/>
              <a:t>For example, when the household members who remain enrolled in coverage qualify for an SEP and must re-enroll</a:t>
            </a:r>
          </a:p>
          <a:p>
            <a:pPr marL="114300" lvl="2" indent="-114300">
              <a:lnSpc>
                <a:spcPct val="100000"/>
              </a:lnSpc>
              <a:buSzPct val="100000"/>
              <a:buFont typeface="Wingdings" panose="05000000000000000000" pitchFamily="2" charset="2"/>
              <a:buChar char="§"/>
            </a:pPr>
            <a:r>
              <a:rPr lang="en-US" dirty="0"/>
              <a:t>You can end Marketplace coverage by:</a:t>
            </a:r>
          </a:p>
          <a:p>
            <a:pPr marL="228600" lvl="3" indent="-114300">
              <a:lnSpc>
                <a:spcPct val="100000"/>
              </a:lnSpc>
              <a:buFont typeface="Arial" panose="020B0604020202020204" pitchFamily="34" charset="0"/>
              <a:buChar char="•"/>
            </a:pPr>
            <a:r>
              <a:rPr lang="en-US" dirty="0"/>
              <a:t>Logging into your HealthCare.gov account if you’re the only one covered</a:t>
            </a:r>
          </a:p>
          <a:p>
            <a:pPr marL="228600" lvl="3" indent="-114300">
              <a:lnSpc>
                <a:spcPct val="100000"/>
              </a:lnSpc>
              <a:buFont typeface="Arial" panose="020B0604020202020204" pitchFamily="34" charset="0"/>
              <a:buChar char="•"/>
            </a:pPr>
            <a:r>
              <a:rPr lang="en-US" dirty="0"/>
              <a:t>Calling the Marketplace Call Center (1-800-318-2596) (TTY: 1-855-889-4325)</a:t>
            </a:r>
          </a:p>
          <a:p>
            <a:pPr marL="0" indent="0">
              <a:lnSpc>
                <a:spcPct val="100000"/>
              </a:lnSpc>
              <a:spcBef>
                <a:spcPts val="600"/>
              </a:spcBef>
              <a:buNone/>
            </a:pPr>
            <a:r>
              <a:rPr lang="en-US" dirty="0"/>
              <a:t>Source: </a:t>
            </a:r>
            <a:r>
              <a:rPr lang="en-US" dirty="0">
                <a:hlinkClick r:id="rId3"/>
              </a:rPr>
              <a:t>HealthCare.gov/how-to-cancel-a-marketplace-plan/</a:t>
            </a:r>
            <a:endParaRPr lang="en-US" dirty="0"/>
          </a:p>
        </p:txBody>
      </p:sp>
    </p:spTree>
    <p:extLst>
      <p:ext uri="{BB962C8B-B14F-4D97-AF65-F5344CB8AC3E}">
        <p14:creationId xmlns:p14="http://schemas.microsoft.com/office/powerpoint/2010/main" val="53678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Canceling</a:t>
            </a:r>
            <a:r>
              <a:rPr lang="en-US" baseline="0" dirty="0"/>
              <a:t> Your Marketplace Coverage for a Household Plan</a:t>
            </a:r>
            <a:endParaRPr lang="en-US" dirty="0"/>
          </a:p>
          <a:p>
            <a:pPr>
              <a:spcBef>
                <a:spcPts val="600"/>
              </a:spcBef>
            </a:pPr>
            <a:r>
              <a:rPr lang="en-US" dirty="0"/>
              <a:t>Call the Marketplace Call Center (1-800-318-2596</a:t>
            </a:r>
            <a:r>
              <a:rPr lang="en-US" b="0" dirty="0"/>
              <a:t>) on the day you want the member’s coverage to end</a:t>
            </a:r>
          </a:p>
          <a:p>
            <a:pPr>
              <a:spcBef>
                <a:spcPts val="600"/>
              </a:spcBef>
            </a:pPr>
            <a:r>
              <a:rPr lang="en-US" b="0" dirty="0"/>
              <a:t>Don’t change or end Marketplace coverage online unless you’re ending coverage for </a:t>
            </a:r>
            <a:r>
              <a:rPr lang="en-US" b="0" i="1" dirty="0"/>
              <a:t>everyone</a:t>
            </a:r>
            <a:r>
              <a:rPr lang="en-US" b="0" dirty="0"/>
              <a:t> on the plan </a:t>
            </a:r>
          </a:p>
          <a:p>
            <a:pPr marL="228600">
              <a:spcBef>
                <a:spcPts val="600"/>
              </a:spcBef>
              <a:buFont typeface="Arial" panose="020B0604020202020204" pitchFamily="34" charset="0"/>
              <a:buChar char="•"/>
            </a:pPr>
            <a:r>
              <a:rPr lang="en-US" b="0" dirty="0"/>
              <a:t>To end coverage for just some people, call the Marketplace </a:t>
            </a:r>
            <a:r>
              <a:rPr lang="en-US" dirty="0"/>
              <a:t>to ensure the correct end date</a:t>
            </a:r>
          </a:p>
          <a:p>
            <a:pPr>
              <a:spcBef>
                <a:spcPts val="600"/>
              </a:spcBef>
            </a:pPr>
            <a:r>
              <a:rPr lang="en-US" dirty="0"/>
              <a:t>In most cases, the removed member’s coverage will end right away</a:t>
            </a: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lang="en-US" dirty="0"/>
              <a:t>Source: </a:t>
            </a:r>
            <a:r>
              <a:rPr lang="en-US" dirty="0">
                <a:hlinkClick r:id="rId3"/>
              </a:rPr>
              <a:t>Healthcare.gov/how-to-cancel-a-marketplace-plan/</a:t>
            </a:r>
            <a:endParaRPr lang="en-US" dirty="0"/>
          </a:p>
          <a:p>
            <a:pPr marL="0" indent="0">
              <a:spcBef>
                <a:spcPts val="600"/>
              </a:spcBef>
              <a:buNone/>
            </a:pPr>
            <a:endParaRPr lang="en-US" dirty="0"/>
          </a:p>
          <a:p>
            <a:pPr marL="0" marR="0" lvl="0" indent="0" algn="l" defTabSz="914400" rtl="0" eaLnBrk="1" fontAlgn="auto" latinLnBrk="0" hangingPunct="1">
              <a:spcBef>
                <a:spcPts val="600"/>
              </a:spcBef>
              <a:spcAft>
                <a:spcPts val="0"/>
              </a:spcAft>
              <a:buClrTx/>
              <a:buSzTx/>
              <a:buFontTx/>
              <a:buNone/>
              <a:tabLst/>
              <a:defRPr/>
            </a:pPr>
            <a:endParaRPr lang="en-US" dirty="0"/>
          </a:p>
        </p:txBody>
      </p:sp>
    </p:spTree>
    <p:extLst>
      <p:ext uri="{BB962C8B-B14F-4D97-AF65-F5344CB8AC3E}">
        <p14:creationId xmlns:p14="http://schemas.microsoft.com/office/powerpoint/2010/main" val="251546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None/>
            </a:pPr>
            <a:r>
              <a:rPr lang="en-US" dirty="0"/>
              <a:t>If you have a Marketplace plan, you can keep it until your Medicare coverage starts. If you’d like, you can keep your Marketplace plan, too, but once your Part A coverage starts:</a:t>
            </a:r>
          </a:p>
          <a:p>
            <a:pPr marL="117475" marR="0" lvl="2" indent="-117475" algn="l" defTabSz="6858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en-US" dirty="0">
                <a:solidFill>
                  <a:schemeClr val="tx1"/>
                </a:solidFill>
              </a:rPr>
              <a:t>Marketplace coverage duplicates the coverage you would get from Medicare</a:t>
            </a:r>
            <a:endParaRPr lang="en-US" dirty="0"/>
          </a:p>
          <a:p>
            <a:pPr marL="117475" lvl="2" indent="-117475">
              <a:lnSpc>
                <a:spcPct val="100000"/>
              </a:lnSpc>
              <a:spcBef>
                <a:spcPts val="600"/>
              </a:spcBef>
              <a:buSzPct val="100000"/>
              <a:buFont typeface="Wingdings" panose="05000000000000000000" pitchFamily="2" charset="2"/>
              <a:buChar char="§"/>
            </a:pPr>
            <a:r>
              <a:rPr lang="en-US" dirty="0"/>
              <a:t>You’d no longer qualify for advance</a:t>
            </a:r>
            <a:r>
              <a:rPr lang="en-US" baseline="0" dirty="0"/>
              <a:t> payment of the </a:t>
            </a:r>
            <a:r>
              <a:rPr lang="en-US" dirty="0"/>
              <a:t>premium tax credit (APTC) or other cost savings you may be getting for your Marketplace plan</a:t>
            </a:r>
          </a:p>
          <a:p>
            <a:pPr marL="117475" lvl="2" indent="-117475">
              <a:lnSpc>
                <a:spcPct val="100000"/>
              </a:lnSpc>
              <a:spcBef>
                <a:spcPts val="600"/>
              </a:spcBef>
              <a:buSzPct val="100000"/>
              <a:buFont typeface="Wingdings" panose="05000000000000000000" pitchFamily="2" charset="2"/>
              <a:buChar char="§"/>
            </a:pPr>
            <a:r>
              <a:rPr lang="en-US" dirty="0"/>
              <a:t>You’d have to pay full price for your Marketplace plan</a:t>
            </a:r>
          </a:p>
          <a:p>
            <a:pPr marL="117475" lvl="2" indent="-117475">
              <a:lnSpc>
                <a:spcPct val="110000"/>
              </a:lnSpc>
              <a:buSzPct val="100000"/>
              <a:buFont typeface="Wingdings" panose="05000000000000000000" pitchFamily="2" charset="2"/>
              <a:buChar char="§"/>
            </a:pPr>
            <a:r>
              <a:rPr lang="en-US" dirty="0"/>
              <a:t>Medicare doesn’t coordinate benefits with Marketplace plans and doesn’t work as </a:t>
            </a:r>
            <a:r>
              <a:rPr lang="en-US" dirty="0" err="1"/>
              <a:t>Medigap</a:t>
            </a:r>
            <a:r>
              <a:rPr lang="en-US" dirty="0"/>
              <a:t> coverage or secondary coverage</a:t>
            </a:r>
          </a:p>
          <a:p>
            <a:pPr marL="117475" lvl="2" indent="-117475">
              <a:lnSpc>
                <a:spcPct val="110000"/>
              </a:lnSpc>
              <a:buSzPct val="100000"/>
              <a:buFont typeface="Wingdings" panose="05000000000000000000" pitchFamily="2" charset="2"/>
              <a:buChar char="§"/>
            </a:pPr>
            <a:r>
              <a:rPr lang="en-US" dirty="0"/>
              <a:t>There is little to no benefit in keeping Marketplace coverage once you’re eligible to enroll in Medicare. In most cases, it’s best</a:t>
            </a:r>
            <a:r>
              <a:rPr lang="en-US" baseline="0" dirty="0"/>
              <a:t> </a:t>
            </a:r>
            <a:r>
              <a:rPr lang="en-US" dirty="0"/>
              <a:t>to sign</a:t>
            </a:r>
            <a:r>
              <a:rPr lang="en-US" baseline="0" dirty="0"/>
              <a:t> up for</a:t>
            </a:r>
            <a:r>
              <a:rPr lang="en-US" dirty="0"/>
              <a:t> Medicare and drop your Marketplace plan when you become eligible for Medicare.</a:t>
            </a:r>
          </a:p>
          <a:p>
            <a:pPr marL="0" lvl="2" indent="0">
              <a:lnSpc>
                <a:spcPct val="100000"/>
              </a:lnSpc>
              <a:spcBef>
                <a:spcPts val="600"/>
              </a:spcBef>
              <a:buSzPct val="50000"/>
              <a:buNone/>
            </a:pPr>
            <a:r>
              <a:rPr lang="en-US" dirty="0"/>
              <a:t>If you aren’t eligible for premium-free Part A, you can choose to stay in the Individual Health Insurance Marketplace® to get your coverage. That coverage may cost less.</a:t>
            </a:r>
          </a:p>
        </p:txBody>
      </p:sp>
    </p:spTree>
    <p:extLst>
      <p:ext uri="{BB962C8B-B14F-4D97-AF65-F5344CB8AC3E}">
        <p14:creationId xmlns:p14="http://schemas.microsoft.com/office/powerpoint/2010/main" val="97718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tabLst>
                <a:tab pos="228600" algn="l"/>
              </a:tabLst>
            </a:pPr>
            <a:r>
              <a:rPr lang="en-US" dirty="0"/>
              <a:t>Most of the time, it’s best to have Medicare. There are some situation</a:t>
            </a:r>
            <a:r>
              <a:rPr lang="en-US" baseline="0" dirty="0"/>
              <a:t>s when you can keep your Marketplace plan with premium tax credits instead of having</a:t>
            </a:r>
            <a:r>
              <a:rPr lang="en-US" dirty="0"/>
              <a:t> </a:t>
            </a:r>
            <a:r>
              <a:rPr lang="en-US" baseline="0" dirty="0"/>
              <a:t>Medicare. </a:t>
            </a:r>
            <a:r>
              <a:rPr lang="en-US" b="0" dirty="0"/>
              <a:t>If you’re eligible for Medicare</a:t>
            </a:r>
            <a:r>
              <a:rPr lang="en-US" b="0" baseline="0" dirty="0"/>
              <a:t> but haven’t enrolled in it because: </a:t>
            </a:r>
          </a:p>
          <a:p>
            <a:pPr marL="114300" indent="-114300">
              <a:spcBef>
                <a:spcPts val="600"/>
              </a:spcBef>
              <a:buFont typeface="Wingdings" panose="05000000000000000000" pitchFamily="2" charset="2"/>
              <a:buChar char="§"/>
              <a:tabLst>
                <a:tab pos="228600" algn="l"/>
              </a:tabLst>
            </a:pPr>
            <a:r>
              <a:rPr lang="en-US" b="0" dirty="0"/>
              <a:t>You’d have to pay a premium for Part A</a:t>
            </a:r>
          </a:p>
          <a:p>
            <a:pPr marL="114300" marR="0" lvl="0" indent="-114300" algn="l" defTabSz="914400" rtl="0" eaLnBrk="1" fontAlgn="auto" latinLnBrk="0" hangingPunct="1">
              <a:spcBef>
                <a:spcPts val="600"/>
              </a:spcBef>
              <a:spcAft>
                <a:spcPts val="0"/>
              </a:spcAft>
              <a:buClrTx/>
              <a:buSzTx/>
              <a:buFont typeface="Wingdings" panose="05000000000000000000" pitchFamily="2" charset="2"/>
              <a:buChar char="§"/>
              <a:tabLst>
                <a:tab pos="228600" algn="l"/>
              </a:tabLst>
              <a:defRPr/>
            </a:pPr>
            <a:r>
              <a:rPr lang="en-US" b="0" dirty="0"/>
              <a:t>You have a medical condition that qualifies you for Medicare, like ESRD, but haven’t applied for Medicare.</a:t>
            </a:r>
            <a:r>
              <a:rPr lang="en-US" b="0" baseline="0" dirty="0"/>
              <a:t> </a:t>
            </a:r>
            <a:r>
              <a:rPr lang="en-US" dirty="0"/>
              <a:t>If you have ESRD, you should enroll in Medicare instead of the Marketplace.</a:t>
            </a:r>
            <a:endParaRPr lang="en-US" b="0" dirty="0"/>
          </a:p>
          <a:p>
            <a:pPr marL="114300" indent="-114300">
              <a:spcBef>
                <a:spcPts val="600"/>
              </a:spcBef>
              <a:buFont typeface="Wingdings" panose="05000000000000000000" pitchFamily="2" charset="2"/>
              <a:buChar char="§"/>
              <a:tabLst>
                <a:tab pos="228600" algn="l"/>
              </a:tabLst>
            </a:pPr>
            <a:r>
              <a:rPr lang="en-US" b="0" dirty="0"/>
              <a:t>You’re in your 24-month disability waiting period </a:t>
            </a:r>
          </a:p>
          <a:p>
            <a:pPr marL="0" indent="0">
              <a:spcBef>
                <a:spcPts val="600"/>
              </a:spcBef>
              <a:buFont typeface="Wingdings" panose="05000000000000000000" pitchFamily="2" charset="2"/>
              <a:buNone/>
              <a:tabLst>
                <a:tab pos="228600" algn="l"/>
              </a:tabLst>
            </a:pPr>
            <a:r>
              <a:rPr lang="en-US" b="0" dirty="0"/>
              <a:t>If you’re enrolled in Medicare </a:t>
            </a:r>
            <a:r>
              <a:rPr lang="en-US" dirty="0"/>
              <a:t>and:</a:t>
            </a:r>
          </a:p>
          <a:p>
            <a:pPr marL="114300" indent="-114300">
              <a:spcBef>
                <a:spcPts val="600"/>
              </a:spcBef>
              <a:tabLst>
                <a:tab pos="228600" algn="l"/>
              </a:tabLst>
            </a:pPr>
            <a:r>
              <a:rPr lang="en-US" dirty="0"/>
              <a:t>You’re paying a premium for Part A</a:t>
            </a:r>
          </a:p>
          <a:p>
            <a:pPr marL="227013">
              <a:spcBef>
                <a:spcPts val="600"/>
              </a:spcBef>
              <a:buFont typeface="Arial" panose="020B0604020202020204" pitchFamily="34" charset="0"/>
              <a:buChar char="•"/>
              <a:tabLst>
                <a:tab pos="228600" algn="l"/>
              </a:tabLst>
            </a:pPr>
            <a:r>
              <a:rPr lang="en-US" dirty="0"/>
              <a:t>You can drop your Part A and Part B coverage and get a Marketplace plan instead</a:t>
            </a:r>
          </a:p>
          <a:p>
            <a:pPr marL="339725" lvl="2" indent="-112713">
              <a:spcBef>
                <a:spcPts val="600"/>
              </a:spcBef>
              <a:buSzPct val="50000"/>
              <a:buFont typeface="Wingdings" panose="05000000000000000000" pitchFamily="2" charset="2"/>
              <a:buChar char="q"/>
              <a:tabLst>
                <a:tab pos="228600" algn="l"/>
              </a:tabLst>
            </a:pPr>
            <a:r>
              <a:rPr lang="en-US" dirty="0"/>
              <a:t>Consider your needs and budget. In most cases, Medicare will</a:t>
            </a:r>
            <a:r>
              <a:rPr lang="en-US" baseline="0" dirty="0"/>
              <a:t> cost less </a:t>
            </a:r>
            <a:r>
              <a:rPr lang="en-US" dirty="0"/>
              <a:t>than a Marketplace plan without advanced premium tax credits (APTC) </a:t>
            </a:r>
          </a:p>
          <a:p>
            <a:pPr marL="339725" lvl="2" indent="-112713">
              <a:tabLst>
                <a:tab pos="228600" algn="l"/>
              </a:tabLst>
            </a:pPr>
            <a:r>
              <a:rPr lang="en-US" dirty="0"/>
              <a:t>If you are getting advanced payments of the premium tax credit (APTC) while you have Marketplace and Medicare coverage, you may have to pay back all or some of the APTC you received for months you were enrolled in both Marketplace coverage with APTC and Medicare Part A when you file your federal income tax return.</a:t>
            </a:r>
          </a:p>
          <a:p>
            <a:pPr marL="114300" indent="-114300">
              <a:spcBef>
                <a:spcPts val="600"/>
              </a:spcBef>
              <a:tabLst>
                <a:tab pos="228600" algn="l"/>
              </a:tabLst>
            </a:pPr>
            <a:r>
              <a:rPr lang="en-US" dirty="0"/>
              <a:t>You only have Part B, and would have to pay a premium for Part A, you can drop Part B and get a Marketplace plan instead</a:t>
            </a:r>
          </a:p>
          <a:p>
            <a:pPr marL="0" marR="0" lvl="0" indent="0" algn="l" defTabSz="914400" rtl="0" eaLnBrk="1" fontAlgn="auto" latinLnBrk="0" hangingPunct="1">
              <a:spcBef>
                <a:spcPts val="600"/>
              </a:spcBef>
              <a:spcAft>
                <a:spcPts val="0"/>
              </a:spcAft>
              <a:buClrTx/>
              <a:buSzTx/>
              <a:buFontTx/>
              <a:buNone/>
              <a:tabLst/>
              <a:defRPr/>
            </a:pPr>
            <a:endParaRPr lang="en-US" dirty="0"/>
          </a:p>
        </p:txBody>
      </p:sp>
    </p:spTree>
    <p:extLst>
      <p:ext uri="{BB962C8B-B14F-4D97-AF65-F5344CB8AC3E}">
        <p14:creationId xmlns:p14="http://schemas.microsoft.com/office/powerpoint/2010/main" val="2283211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lvl="0">
              <a:lnSpc>
                <a:spcPct val="100000"/>
              </a:lnSpc>
              <a:spcBef>
                <a:spcPts val="600"/>
              </a:spcBef>
            </a:pPr>
            <a:r>
              <a:rPr lang="en-US" dirty="0"/>
              <a:t>Marketplace plans may not pay claims that would be covered by Part B, if you’re eligible for Part B but didn’t sign up.</a:t>
            </a:r>
          </a:p>
          <a:p>
            <a:pPr marL="228600">
              <a:lnSpc>
                <a:spcPct val="100000"/>
              </a:lnSpc>
              <a:spcBef>
                <a:spcPts val="600"/>
              </a:spcBef>
              <a:buFont typeface="Arial" panose="020B0604020202020204" pitchFamily="34" charset="0"/>
              <a:buChar char="•"/>
            </a:pPr>
            <a:r>
              <a:rPr lang="en-US" dirty="0"/>
              <a:t>Some plans are doing this even if you have to pay a premium for Part A.  While not common, these cases have resulted in devastating financial implications and gaps in coverage, even though the individuals paid their Marketplace plan premiums. </a:t>
            </a:r>
          </a:p>
          <a:p>
            <a:pPr marL="228600">
              <a:lnSpc>
                <a:spcPct val="100000"/>
              </a:lnSpc>
              <a:spcBef>
                <a:spcPts val="600"/>
              </a:spcBef>
              <a:buFont typeface="Arial" panose="020B0604020202020204" pitchFamily="34" charset="0"/>
              <a:buChar char="•"/>
            </a:pPr>
            <a:r>
              <a:rPr lang="en-US" dirty="0"/>
              <a:t>You should contact Marketplace plans to ask about their policies related to this prior to enrolling.</a:t>
            </a:r>
          </a:p>
          <a:p>
            <a:pPr lvl="0">
              <a:lnSpc>
                <a:spcPct val="100000"/>
              </a:lnSpc>
              <a:spcBef>
                <a:spcPts val="600"/>
              </a:spcBef>
            </a:pPr>
            <a:r>
              <a:rPr lang="en-US" dirty="0"/>
              <a:t>If you delay signing up for Medicare and decide to sign up later, you’ll likely:</a:t>
            </a:r>
          </a:p>
          <a:p>
            <a:pPr marL="228600" lvl="0">
              <a:lnSpc>
                <a:spcPct val="100000"/>
              </a:lnSpc>
              <a:spcBef>
                <a:spcPts val="600"/>
              </a:spcBef>
              <a:buFont typeface="Arial" panose="020B0604020202020204" pitchFamily="34" charset="0"/>
              <a:buChar char="•"/>
            </a:pPr>
            <a:r>
              <a:rPr lang="en-US" dirty="0"/>
              <a:t>Need to enroll during the GEP or SEP, if you qualify.</a:t>
            </a:r>
          </a:p>
          <a:p>
            <a:pPr marL="228600" lvl="0">
              <a:lnSpc>
                <a:spcPct val="100000"/>
              </a:lnSpc>
              <a:spcBef>
                <a:spcPts val="600"/>
              </a:spcBef>
              <a:buFont typeface="Arial" panose="020B0604020202020204" pitchFamily="34" charset="0"/>
              <a:buChar char="•"/>
            </a:pPr>
            <a:r>
              <a:rPr lang="en-US" dirty="0"/>
              <a:t>Be responsible for a lifetime Medicare Part B late enrollment penalty.</a:t>
            </a:r>
          </a:p>
          <a:p>
            <a:pPr lvl="0">
              <a:lnSpc>
                <a:spcPct val="100000"/>
              </a:lnSpc>
              <a:spcBef>
                <a:spcPts val="600"/>
              </a:spcBef>
            </a:pPr>
            <a:r>
              <a:rPr lang="en-US" dirty="0"/>
              <a:t>If you decide to end your Medicare and it’s ended retroactively, you’ll have to pay back any claims that Medicare paid during that time.</a:t>
            </a:r>
          </a:p>
          <a:p>
            <a:pPr lvl="0">
              <a:lnSpc>
                <a:spcPct val="100000"/>
              </a:lnSpc>
              <a:spcBef>
                <a:spcPts val="600"/>
              </a:spcBef>
            </a:pPr>
            <a:r>
              <a:rPr lang="en-US" dirty="0"/>
              <a:t>There’s likely not much benefit to choosing Marketplace coverage instead of Medicare.</a:t>
            </a:r>
          </a:p>
        </p:txBody>
      </p:sp>
    </p:spTree>
    <p:extLst>
      <p:ext uri="{BB962C8B-B14F-4D97-AF65-F5344CB8AC3E}">
        <p14:creationId xmlns:p14="http://schemas.microsoft.com/office/powerpoint/2010/main" val="232322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None/>
            </a:pPr>
            <a:r>
              <a:rPr lang="en-US" dirty="0"/>
              <a:t>If you delay signing up for Medicare and decide to sign up later, you </a:t>
            </a:r>
          </a:p>
          <a:p>
            <a:pPr marL="117475" indent="-117475">
              <a:lnSpc>
                <a:spcPct val="100000"/>
              </a:lnSpc>
              <a:spcBef>
                <a:spcPts val="600"/>
              </a:spcBef>
              <a:buFont typeface="+mj-lt"/>
              <a:buAutoNum type="alphaLcPeriod"/>
            </a:pPr>
            <a:r>
              <a:rPr lang="en-US" dirty="0"/>
              <a:t>At anytime with no penalty</a:t>
            </a:r>
          </a:p>
          <a:p>
            <a:pPr marL="117475" indent="-117475">
              <a:lnSpc>
                <a:spcPct val="100000"/>
              </a:lnSpc>
              <a:spcBef>
                <a:spcPts val="600"/>
              </a:spcBef>
              <a:buFont typeface="+mj-lt"/>
              <a:buAutoNum type="alphaLcPeriod"/>
            </a:pPr>
            <a:r>
              <a:rPr lang="en-US" dirty="0"/>
              <a:t>During certain times with no penalty</a:t>
            </a:r>
          </a:p>
          <a:p>
            <a:pPr marL="117475" indent="-117475">
              <a:lnSpc>
                <a:spcPct val="100000"/>
              </a:lnSpc>
              <a:spcBef>
                <a:spcPts val="600"/>
              </a:spcBef>
              <a:buFont typeface="+mj-lt"/>
              <a:buAutoNum type="alphaLcPeriod"/>
            </a:pPr>
            <a:r>
              <a:rPr lang="en-US" dirty="0"/>
              <a:t>During certain times, if you qualify, but may have a late enrollment penalty</a:t>
            </a:r>
          </a:p>
          <a:p>
            <a:pPr marL="117475" indent="-117475">
              <a:lnSpc>
                <a:spcPct val="100000"/>
              </a:lnSpc>
              <a:spcBef>
                <a:spcPts val="600"/>
              </a:spcBef>
              <a:buFont typeface="+mj-lt"/>
              <a:buAutoNum type="alphaLcPeriod"/>
            </a:pPr>
            <a:r>
              <a:rPr lang="en-US" dirty="0"/>
              <a:t>None of the above</a:t>
            </a:r>
          </a:p>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b="1" dirty="0"/>
              <a:t>ANSWER</a:t>
            </a:r>
            <a:r>
              <a:rPr lang="en-US" dirty="0"/>
              <a:t>:</a:t>
            </a:r>
            <a:r>
              <a:rPr lang="en-US" baseline="0" dirty="0"/>
              <a:t> c</a:t>
            </a:r>
          </a:p>
          <a:p>
            <a:pPr marL="0" indent="0">
              <a:lnSpc>
                <a:spcPct val="100000"/>
              </a:lnSpc>
              <a:spcBef>
                <a:spcPts val="600"/>
              </a:spcBef>
              <a:buFont typeface="+mj-lt"/>
              <a:buNone/>
            </a:pPr>
            <a:endParaRPr lang="en-US" dirty="0"/>
          </a:p>
        </p:txBody>
      </p:sp>
    </p:spTree>
    <p:extLst>
      <p:ext uri="{BB962C8B-B14F-4D97-AF65-F5344CB8AC3E}">
        <p14:creationId xmlns:p14="http://schemas.microsoft.com/office/powerpoint/2010/main" val="337264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a:t>This section explains</a:t>
            </a:r>
            <a:r>
              <a:rPr lang="en-US" baseline="0" dirty="0"/>
              <a:t> how </a:t>
            </a:r>
            <a:r>
              <a:rPr lang="en-US" dirty="0"/>
              <a:t>the Small Business Health Options Program (SHOP)</a:t>
            </a:r>
            <a:r>
              <a:rPr lang="en-US" baseline="0" dirty="0"/>
              <a:t> </a:t>
            </a:r>
            <a:r>
              <a:rPr lang="en-US" dirty="0"/>
              <a:t>works with Medicare.</a:t>
            </a:r>
          </a:p>
          <a:p>
            <a:pPr marL="0" indent="0">
              <a:buNone/>
            </a:pPr>
            <a:endParaRPr lang="en-US" dirty="0"/>
          </a:p>
        </p:txBody>
      </p:sp>
    </p:spTree>
    <p:extLst>
      <p:ext uri="{BB962C8B-B14F-4D97-AF65-F5344CB8AC3E}">
        <p14:creationId xmlns:p14="http://schemas.microsoft.com/office/powerpoint/2010/main" val="883983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You may get health coverage from an employer through SHOP based on your or your spouse’s current employment. </a:t>
            </a:r>
            <a:r>
              <a:rPr lang="en-US" sz="1200" b="0" i="0" kern="1200" dirty="0">
                <a:solidFill>
                  <a:schemeClr val="tx1"/>
                </a:solidFill>
                <a:effectLst/>
                <a:latin typeface="+mn-lt"/>
                <a:ea typeface="+mn-ea"/>
                <a:cs typeface="+mn-cs"/>
              </a:rPr>
              <a:t>To purchase SHOP insurance, businesses or non-profit organizations must have 1 to 50 employees.</a:t>
            </a:r>
            <a:r>
              <a:rPr lang="en-US" sz="1200" b="0" i="0" kern="1200" baseline="0" dirty="0">
                <a:solidFill>
                  <a:schemeClr val="tx1"/>
                </a:solidFill>
                <a:effectLst/>
                <a:latin typeface="+mn-lt"/>
                <a:ea typeface="+mn-ea"/>
                <a:cs typeface="+mn-cs"/>
              </a:rPr>
              <a:t> </a:t>
            </a:r>
            <a:r>
              <a:rPr lang="en-US" dirty="0"/>
              <a:t>SHOP plans are available</a:t>
            </a:r>
            <a:r>
              <a:rPr lang="en-US" baseline="0" dirty="0"/>
              <a:t> through issuers, agents, and brokers, not through </a:t>
            </a:r>
            <a:r>
              <a:rPr lang="en-US" dirty="0">
                <a:solidFill>
                  <a:prstClr val="black"/>
                </a:solidFill>
                <a:hlinkClick r:id="rId3"/>
              </a:rPr>
              <a:t>HealthCare.gov</a:t>
            </a:r>
            <a:r>
              <a:rPr lang="en-US" dirty="0">
                <a:solidFill>
                  <a:prstClr val="black"/>
                </a:solidFill>
              </a:rPr>
              <a:t>.</a:t>
            </a:r>
            <a:r>
              <a:rPr lang="en-US" baseline="0" dirty="0">
                <a:solidFill>
                  <a:prstClr val="black"/>
                </a:solidFill>
              </a:rPr>
              <a:t> </a:t>
            </a:r>
            <a:r>
              <a:rPr lang="en-US" dirty="0"/>
              <a:t>You may delay your Medicare Part</a:t>
            </a:r>
            <a:r>
              <a:rPr lang="en-US" baseline="0" dirty="0"/>
              <a:t> B (Medical Insurance) enrollment if you have SHOP coverage. </a:t>
            </a:r>
            <a:r>
              <a:rPr lang="en-US" dirty="0"/>
              <a:t>Coverage from an employer through SHOP is treated the same as coverage from an</a:t>
            </a:r>
            <a:r>
              <a:rPr lang="en-US" baseline="0" dirty="0"/>
              <a:t> employer group health plan.</a:t>
            </a:r>
            <a:endParaRPr lang="en-US" dirty="0"/>
          </a:p>
        </p:txBody>
      </p:sp>
    </p:spTree>
    <p:extLst>
      <p:ext uri="{BB962C8B-B14F-4D97-AF65-F5344CB8AC3E}">
        <p14:creationId xmlns:p14="http://schemas.microsoft.com/office/powerpoint/2010/main" val="330628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a:t>This session covers:</a:t>
            </a:r>
          </a:p>
          <a:p>
            <a:pPr marL="112713" indent="-112713">
              <a:buFont typeface="Wingdings" panose="05000000000000000000" pitchFamily="2" charset="2"/>
              <a:buChar char="§"/>
            </a:pPr>
            <a:r>
              <a:rPr lang="en-US" dirty="0"/>
              <a:t>Enrolled in a Marketplace Plan</a:t>
            </a:r>
            <a:r>
              <a:rPr lang="en-US" baseline="0" dirty="0"/>
              <a:t> and Become Eligible for </a:t>
            </a:r>
            <a:r>
              <a:rPr lang="en-US" sz="1200" dirty="0"/>
              <a:t>Medicare—Turning 65</a:t>
            </a:r>
          </a:p>
          <a:p>
            <a:pPr marL="112713" indent="-112713">
              <a:buFont typeface="Wingdings" panose="05000000000000000000" pitchFamily="2" charset="2"/>
              <a:buChar char="§"/>
            </a:pPr>
            <a:r>
              <a:rPr lang="en-US" sz="1200" dirty="0"/>
              <a:t>Enrolled in the Small Business Health Options Program (SHOP) and Qualify for Medicare</a:t>
            </a:r>
          </a:p>
          <a:p>
            <a:pPr marL="112713" indent="-112713">
              <a:buFont typeface="Wingdings" panose="05000000000000000000" pitchFamily="2" charset="2"/>
              <a:buChar char="§"/>
            </a:pPr>
            <a:r>
              <a:rPr lang="en-US" sz="1200" dirty="0"/>
              <a:t>Programs to Help You Pay for Medicare</a:t>
            </a:r>
          </a:p>
          <a:p>
            <a:pPr marL="112713" indent="-112713">
              <a:buFont typeface="Wingdings" panose="05000000000000000000" pitchFamily="2" charset="2"/>
              <a:buChar char="§"/>
            </a:pPr>
            <a:r>
              <a:rPr lang="en-US" sz="1200" dirty="0"/>
              <a:t>Medicare Periodic Data Matching (PDM)</a:t>
            </a:r>
          </a:p>
          <a:p>
            <a:pPr marL="112713" indent="-112713">
              <a:buFont typeface="Wingdings" panose="05000000000000000000" pitchFamily="2" charset="2"/>
              <a:buChar char="§"/>
            </a:pPr>
            <a:r>
              <a:rPr lang="en-US" sz="1200" dirty="0"/>
              <a:t>Helpful Resources</a:t>
            </a:r>
          </a:p>
          <a:p>
            <a:pPr marL="112713" indent="-112713">
              <a:buFont typeface="Wingdings" panose="05000000000000000000" pitchFamily="2" charset="2"/>
              <a:buChar char="§"/>
            </a:pPr>
            <a:r>
              <a:rPr lang="en-US" sz="1200" dirty="0"/>
              <a:t>Key Points to Remember</a:t>
            </a:r>
          </a:p>
          <a:p>
            <a:pPr marL="0" indent="0">
              <a:buFont typeface="Wingdings" panose="05000000000000000000" pitchFamily="2" charset="2"/>
              <a:buNone/>
            </a:pPr>
            <a:endParaRPr lang="en-US" sz="1200" dirty="0"/>
          </a:p>
          <a:p>
            <a:pPr marL="112713" indent="-112713">
              <a:buFont typeface="Wingdings" panose="05000000000000000000" pitchFamily="2" charset="2"/>
              <a:buChar char="§"/>
            </a:pPr>
            <a:endParaRPr lang="en-US" dirty="0"/>
          </a:p>
          <a:p>
            <a:pPr marL="112713" indent="-112713">
              <a:buFont typeface="Wingdings" panose="05000000000000000000" pitchFamily="2" charset="2"/>
              <a:buChar char="§"/>
            </a:pPr>
            <a:endParaRPr lang="en-US" dirty="0"/>
          </a:p>
        </p:txBody>
      </p:sp>
    </p:spTree>
    <p:extLst>
      <p:ext uri="{BB962C8B-B14F-4D97-AF65-F5344CB8AC3E}">
        <p14:creationId xmlns:p14="http://schemas.microsoft.com/office/powerpoint/2010/main" val="329574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You may get health coverage from an employer through SHOP based on your or your spouse’s current employment. If you delayed Part B, you’ll have a Special Enrollment Period (SEP) to sign up for it without penalty</a:t>
            </a:r>
            <a:r>
              <a:rPr lang="en-US" baseline="0" dirty="0"/>
              <a:t> if you meet the following conditions:</a:t>
            </a:r>
            <a:endParaRPr lang="en-US" dirty="0"/>
          </a:p>
          <a:p>
            <a:pPr marL="114300" indent="-114300">
              <a:spcBef>
                <a:spcPts val="600"/>
              </a:spcBef>
              <a:buFont typeface="Wingdings" panose="05000000000000000000" pitchFamily="2" charset="2"/>
              <a:buChar char="§"/>
            </a:pPr>
            <a:r>
              <a:rPr lang="en-US" dirty="0"/>
              <a:t>Any time you’re still covered by a group health plan (GHP) based on your or your spouse’s current employment.</a:t>
            </a:r>
          </a:p>
          <a:p>
            <a:pPr marL="114300" indent="-114300">
              <a:spcBef>
                <a:spcPts val="600"/>
              </a:spcBef>
              <a:buFont typeface="Wingdings" panose="05000000000000000000" pitchFamily="2" charset="2"/>
              <a:buChar char="§"/>
            </a:pPr>
            <a:r>
              <a:rPr lang="en-US" dirty="0"/>
              <a:t>During the 8-month period that begins the month after the current employment ends or the SHOP coverage ends, whichever happens first.</a:t>
            </a:r>
          </a:p>
          <a:p>
            <a:pPr marL="0" indent="0">
              <a:spcBef>
                <a:spcPts val="600"/>
              </a:spcBef>
              <a:buNone/>
            </a:pPr>
            <a:r>
              <a:rPr lang="en-US" dirty="0"/>
              <a:t>If you don’t sign up during this SEP:</a:t>
            </a:r>
          </a:p>
          <a:p>
            <a:pPr marL="114300" indent="-114300">
              <a:spcBef>
                <a:spcPts val="600"/>
              </a:spcBef>
              <a:buFont typeface="Wingdings" panose="05000000000000000000" pitchFamily="2" charset="2"/>
              <a:buChar char="§"/>
            </a:pPr>
            <a:r>
              <a:rPr lang="en-US" dirty="0"/>
              <a:t>You may have to pay a Part B late enrollment penalty for as long as you have Part B.</a:t>
            </a:r>
          </a:p>
          <a:p>
            <a:pPr marL="114300" indent="-114300">
              <a:spcBef>
                <a:spcPts val="600"/>
              </a:spcBef>
              <a:buFont typeface="Wingdings" panose="05000000000000000000" pitchFamily="2" charset="2"/>
              <a:buChar char="§"/>
            </a:pPr>
            <a:r>
              <a:rPr lang="en-US" dirty="0"/>
              <a:t>You can only enroll during Medicare’s General Enrollment</a:t>
            </a:r>
            <a:r>
              <a:rPr lang="en-US" baseline="0" dirty="0"/>
              <a:t> Period (GEP) </a:t>
            </a:r>
            <a:r>
              <a:rPr lang="en-US" dirty="0"/>
              <a:t>which occurs each year from January–March, with coverage beginning July 1.</a:t>
            </a:r>
          </a:p>
          <a:p>
            <a:pPr marL="0" indent="0">
              <a:buNone/>
            </a:pPr>
            <a:endParaRPr lang="en-US" dirty="0"/>
          </a:p>
        </p:txBody>
      </p:sp>
    </p:spTree>
    <p:extLst>
      <p:ext uri="{BB962C8B-B14F-4D97-AF65-F5344CB8AC3E}">
        <p14:creationId xmlns:p14="http://schemas.microsoft.com/office/powerpoint/2010/main" val="1388938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None/>
            </a:pPr>
            <a:r>
              <a:rPr lang="en-US" dirty="0"/>
              <a:t>You must also enroll in Medicare Part B (Medical Insurance) if you have </a:t>
            </a:r>
            <a:r>
              <a:rPr lang="en-US" sz="1200" dirty="0"/>
              <a:t>Small Business Health Options Program (</a:t>
            </a:r>
            <a:r>
              <a:rPr lang="en-US" dirty="0"/>
              <a:t>SHOP) coverage.</a:t>
            </a:r>
          </a:p>
          <a:p>
            <a:pPr marL="117475" marR="0" lvl="0" indent="-117475" algn="l" defTabSz="914400" rtl="0" eaLnBrk="1" fontAlgn="auto" latinLnBrk="0" hangingPunct="1">
              <a:lnSpc>
                <a:spcPct val="100000"/>
              </a:lnSpc>
              <a:spcBef>
                <a:spcPts val="600"/>
              </a:spcBef>
              <a:spcAft>
                <a:spcPts val="0"/>
              </a:spcAft>
              <a:buClrTx/>
              <a:buSzTx/>
              <a:buFont typeface="Wingdings" panose="05000000000000000000" pitchFamily="2" charset="2"/>
              <a:buAutoNum type="alphaLcPeriod"/>
              <a:tabLst/>
              <a:defRPr/>
            </a:pPr>
            <a:r>
              <a:rPr lang="en-US" dirty="0"/>
              <a:t>True</a:t>
            </a:r>
          </a:p>
          <a:p>
            <a:pPr marL="117475" marR="0" lvl="0" indent="-117475" algn="l" defTabSz="914400" rtl="0" eaLnBrk="1" fontAlgn="auto" latinLnBrk="0" hangingPunct="1">
              <a:lnSpc>
                <a:spcPct val="100000"/>
              </a:lnSpc>
              <a:spcBef>
                <a:spcPts val="600"/>
              </a:spcBef>
              <a:spcAft>
                <a:spcPts val="0"/>
              </a:spcAft>
              <a:buClrTx/>
              <a:buSzTx/>
              <a:buFont typeface="Wingdings" panose="05000000000000000000" pitchFamily="2" charset="2"/>
              <a:buAutoNum type="alphaLcPeriod"/>
              <a:tabLst/>
              <a:defRPr/>
            </a:pPr>
            <a:r>
              <a:rPr lang="en-US" dirty="0"/>
              <a:t>False</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b="1" dirty="0"/>
              <a:t>ANSWER:</a:t>
            </a:r>
            <a:r>
              <a:rPr lang="en-US" b="1" baseline="0" dirty="0"/>
              <a:t> </a:t>
            </a:r>
            <a:r>
              <a:rPr lang="en-US" baseline="0" dirty="0"/>
              <a:t>False</a:t>
            </a:r>
            <a:endParaRPr lang="en-US" dirty="0"/>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a:t>Coverage from an employer through SHOP is treated the same as coverage from a Group Health Plan (GHP)</a:t>
            </a:r>
            <a:r>
              <a:rPr lang="en-US" baseline="0" dirty="0"/>
              <a:t> so you may delay Part B enrollment if you have SHOP coverage.</a:t>
            </a:r>
            <a:r>
              <a:rPr lang="en-US" sz="1200" dirty="0"/>
              <a:t> When SHOP coverage ends, you’ll have a Special Enrollment Period (SEP) to sign up for Part B without penalty.</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lang="en-US" dirty="0"/>
          </a:p>
          <a:p>
            <a:pPr marL="0" indent="0">
              <a:spcBef>
                <a:spcPts val="600"/>
              </a:spcBef>
              <a:buNone/>
            </a:pPr>
            <a:endParaRPr lang="en-US" dirty="0"/>
          </a:p>
        </p:txBody>
      </p:sp>
    </p:spTree>
    <p:extLst>
      <p:ext uri="{BB962C8B-B14F-4D97-AF65-F5344CB8AC3E}">
        <p14:creationId xmlns:p14="http://schemas.microsoft.com/office/powerpoint/2010/main" val="2450692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This section discusses programs that can</a:t>
            </a:r>
            <a:r>
              <a:rPr lang="en-US" baseline="0" dirty="0"/>
              <a:t> help people with limited income and resources pay for Medicare.</a:t>
            </a:r>
          </a:p>
          <a:p>
            <a:pPr marL="114300" indent="-114300">
              <a:spcBef>
                <a:spcPts val="600"/>
              </a:spcBef>
              <a:buFont typeface="Wingdings" panose="05000000000000000000" pitchFamily="2" charset="2"/>
              <a:buChar char="§"/>
            </a:pPr>
            <a:r>
              <a:rPr lang="en-US" dirty="0"/>
              <a:t>Medicare Savings Programs </a:t>
            </a:r>
          </a:p>
          <a:p>
            <a:pPr marL="114300" indent="-114300">
              <a:spcBef>
                <a:spcPts val="600"/>
              </a:spcBef>
              <a:buFont typeface="Wingdings" panose="05000000000000000000" pitchFamily="2" charset="2"/>
              <a:buChar char="§"/>
            </a:pPr>
            <a:r>
              <a:rPr lang="en-US" dirty="0"/>
              <a:t>Extra Help for drug costs</a:t>
            </a:r>
          </a:p>
          <a:p>
            <a:pPr marL="114300" indent="-114300">
              <a:spcBef>
                <a:spcPts val="600"/>
              </a:spcBef>
              <a:buFont typeface="Wingdings" panose="05000000000000000000" pitchFamily="2" charset="2"/>
              <a:buChar char="§"/>
            </a:pPr>
            <a:r>
              <a:rPr lang="en-US" dirty="0"/>
              <a:t>Steps you can take to find out if you qualify</a:t>
            </a:r>
          </a:p>
        </p:txBody>
      </p:sp>
    </p:spTree>
    <p:extLst>
      <p:ext uri="{BB962C8B-B14F-4D97-AF65-F5344CB8AC3E}">
        <p14:creationId xmlns:p14="http://schemas.microsoft.com/office/powerpoint/2010/main" val="4084720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600"/>
              </a:spcBef>
              <a:spcAft>
                <a:spcPts val="0"/>
              </a:spcAft>
              <a:buClrTx/>
              <a:buSzTx/>
              <a:buFontTx/>
              <a:buNone/>
              <a:tabLst/>
              <a:defRPr/>
            </a:pPr>
            <a:r>
              <a:rPr lang="en-US" sz="1200" dirty="0"/>
              <a:t>If</a:t>
            </a:r>
            <a:r>
              <a:rPr lang="en-US" sz="1200" baseline="0" dirty="0"/>
              <a:t> you’</a:t>
            </a:r>
            <a:r>
              <a:rPr lang="en-US" sz="1200" dirty="0"/>
              <a:t>re transitioning from the Health Insurance Marketplace® to Medicare coverage, you may be concerned because you</a:t>
            </a:r>
            <a:r>
              <a:rPr lang="en-US" sz="1200" baseline="0" dirty="0"/>
              <a:t> </a:t>
            </a:r>
            <a:r>
              <a:rPr lang="en-US" sz="1200" dirty="0"/>
              <a:t>got premium tax credits in the Marketplace to help with the premium cost and you’ll lose them when you qualify for Medicare. </a:t>
            </a:r>
            <a:r>
              <a:rPr lang="en-US" dirty="0"/>
              <a:t>You can get help from your state paying Medicare costs if you have limited income and resources</a:t>
            </a:r>
            <a:r>
              <a:rPr lang="en-US" sz="1200" baseline="0" dirty="0"/>
              <a:t>. </a:t>
            </a:r>
            <a:r>
              <a:rPr lang="en-US" sz="1200" dirty="0"/>
              <a:t>These programs frequently have higher income and resource guidelines than full Medicaid</a:t>
            </a:r>
            <a:r>
              <a:rPr lang="en-US" sz="1200" baseline="0" dirty="0"/>
              <a:t> and are helpful if you had premium tax credits or cost-sharing reductions in the Health Insurance Marketplace</a:t>
            </a:r>
            <a:r>
              <a:rPr lang="en-US" sz="1000" dirty="0"/>
              <a:t>®</a:t>
            </a:r>
            <a:r>
              <a:rPr lang="en-US" sz="1200" dirty="0"/>
              <a:t>. These programs are collectively called Medicare Savings Programs and include the Qualified Medicare Beneficiary (QMB), Specified Low-income Medicare Beneficiary (SLMB), Qualifying Individual (QI), and Qualified Disabled and Working Individuals (QDWI) programs. Eligibility for these programs is determined by income and resource levels. The income amounts are updated annually with the federal poverty level (FPL). Many states configure your income and resources differently. If you have income from working, you may qualify for benefits even if your income is higher than the program limits. Additionally, some states offer their own programs to help people with Medicare pay the out-of-pocket costs of health care, including State Pharmacy Assistance Programs (SPAPs).</a:t>
            </a:r>
            <a:r>
              <a:rPr lang="en-US" sz="1200" baseline="0" dirty="0"/>
              <a:t> </a:t>
            </a:r>
            <a:r>
              <a:rPr lang="en-US" sz="1200" dirty="0"/>
              <a:t>Contact your State Health Insurance Assistance Program (SHIP) to find out which programs may be available to you. To find the contact information for your local SHIP, visit </a:t>
            </a:r>
            <a:r>
              <a:rPr lang="en-US" sz="1200" dirty="0">
                <a:hlinkClick r:id="rId3"/>
              </a:rPr>
              <a:t>shiptacenter.org</a:t>
            </a:r>
            <a:r>
              <a:rPr lang="en-US" sz="1200" dirty="0"/>
              <a:t>. Or, contact your local State Medical</a:t>
            </a:r>
            <a:r>
              <a:rPr lang="en-US" sz="1200" baseline="0" dirty="0"/>
              <a:t> Assistance (</a:t>
            </a:r>
            <a:r>
              <a:rPr lang="en-US" sz="1200" dirty="0"/>
              <a:t>Medicaid) office. </a:t>
            </a:r>
          </a:p>
          <a:p>
            <a:pPr marL="0" indent="0">
              <a:spcBef>
                <a:spcPts val="600"/>
              </a:spcBef>
              <a:buNone/>
            </a:pPr>
            <a:r>
              <a:rPr lang="en-US" sz="1200" b="1" dirty="0"/>
              <a:t>NOTE</a:t>
            </a:r>
            <a:r>
              <a:rPr lang="en-US" sz="1200" dirty="0"/>
              <a:t>: For annual updates, visit </a:t>
            </a:r>
            <a:r>
              <a:rPr lang="en-US" sz="1200" dirty="0">
                <a:hlinkClick r:id="rId4"/>
              </a:rPr>
              <a:t>Medicare.gov/your-medicare-costs/help-paying-costs/medicare-savings-program/medicare-savings-programs.html</a:t>
            </a:r>
            <a:r>
              <a:rPr lang="en-US" sz="1200" dirty="0"/>
              <a:t>. </a:t>
            </a:r>
          </a:p>
          <a:p>
            <a:pPr marL="0" indent="0">
              <a:spcBef>
                <a:spcPts val="600"/>
              </a:spcBef>
              <a:buNone/>
            </a:pPr>
            <a:r>
              <a:rPr lang="en-US" sz="1200" kern="1200" dirty="0">
                <a:solidFill>
                  <a:schemeClr val="tx1"/>
                </a:solidFill>
                <a:effectLst/>
                <a:latin typeface="+mn-lt"/>
                <a:ea typeface="+mn-ea"/>
                <a:cs typeface="+mn-cs"/>
              </a:rPr>
              <a:t>HEALTH INSURANCE MARKETPLACE is a registered service mark of the U.S. Department of Health &amp; Human Services (HHS).</a:t>
            </a:r>
            <a:endParaRPr lang="en-US" sz="1200" dirty="0"/>
          </a:p>
          <a:p>
            <a:pPr marL="0" indent="0">
              <a:lnSpc>
                <a:spcPct val="110000"/>
              </a:lnSpc>
              <a:spcBef>
                <a:spcPts val="600"/>
              </a:spcBef>
              <a:buNone/>
            </a:pPr>
            <a:endParaRPr lang="en-US" sz="1200" dirty="0"/>
          </a:p>
        </p:txBody>
      </p:sp>
    </p:spTree>
    <p:extLst>
      <p:ext uri="{BB962C8B-B14F-4D97-AF65-F5344CB8AC3E}">
        <p14:creationId xmlns:p14="http://schemas.microsoft.com/office/powerpoint/2010/main" val="2947054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sz="1200" b="0" i="0" kern="1200" dirty="0">
                <a:solidFill>
                  <a:schemeClr val="tx1"/>
                </a:solidFill>
                <a:effectLst/>
                <a:latin typeface="+mn-lt"/>
                <a:ea typeface="+mn-ea"/>
                <a:cs typeface="+mn-cs"/>
              </a:rPr>
              <a:t>Extra Help is a program to help people with limited income and resources pay Medicare Part D prescription drug program costs, like premiums, deductibles, and coinsurance. </a:t>
            </a:r>
            <a:r>
              <a:rPr lang="en-US" dirty="0"/>
              <a:t>It’s also known as the low-income subsidy (LIS). If</a:t>
            </a:r>
            <a:r>
              <a:rPr lang="en-US" baseline="0" dirty="0"/>
              <a:t> you have</a:t>
            </a:r>
            <a:r>
              <a:rPr lang="en-US" dirty="0"/>
              <a:t> the lowest income and resources, you’ll</a:t>
            </a:r>
            <a:r>
              <a:rPr lang="en-US" baseline="0" dirty="0"/>
              <a:t> </a:t>
            </a:r>
            <a:r>
              <a:rPr lang="en-US" dirty="0"/>
              <a:t>pay no premiums or deductible, and have small or no copayments.</a:t>
            </a:r>
            <a:r>
              <a:rPr lang="en-US" baseline="0" dirty="0"/>
              <a:t> </a:t>
            </a:r>
            <a:r>
              <a:rPr lang="en-US" dirty="0"/>
              <a:t>If</a:t>
            </a:r>
            <a:r>
              <a:rPr lang="en-US" baseline="0" dirty="0"/>
              <a:t> you have </a:t>
            </a:r>
            <a:r>
              <a:rPr lang="en-US" dirty="0"/>
              <a:t>slightly higher income and resources,</a:t>
            </a:r>
            <a:r>
              <a:rPr lang="en-US" baseline="0" dirty="0"/>
              <a:t> you</a:t>
            </a:r>
            <a:r>
              <a:rPr lang="en-US" dirty="0"/>
              <a:t>’ll have a reduced deductible and pay a little more out-of-pocket.</a:t>
            </a:r>
          </a:p>
          <a:p>
            <a:pPr>
              <a:spcBef>
                <a:spcPts val="600"/>
              </a:spcBef>
            </a:pPr>
            <a:r>
              <a:rPr lang="en-US" dirty="0"/>
              <a:t>If you apply and qualify for Extra Help, you won’t have a coverage gap or late enrollment penalty. You’ll also have a Special Enrollment Period (SEP) and can switch plans one time per calendar quarter in the first 3 quarters of the year. If you want to change plans in the 4th quarter, you would use the annual Open Enrollment Period. To find your level of Extra Help, visit </a:t>
            </a:r>
            <a:r>
              <a:rPr lang="en-US" dirty="0">
                <a:hlinkClick r:id="rId3"/>
              </a:rPr>
              <a:t>Medicare.gov/your-</a:t>
            </a:r>
            <a:r>
              <a:rPr lang="en-US" dirty="0" err="1">
                <a:hlinkClick r:id="rId3"/>
              </a:rPr>
              <a:t>medicare</a:t>
            </a:r>
            <a:r>
              <a:rPr lang="en-US" dirty="0">
                <a:hlinkClick r:id="rId3"/>
              </a:rPr>
              <a:t>-costs/get-help-paying-costs/find-your-level-of-extra-help-part-d</a:t>
            </a:r>
            <a:endParaRPr lang="en-US" dirty="0"/>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dirty="0"/>
              <a:t>For more information, see the NTP training module, </a:t>
            </a:r>
            <a:r>
              <a:rPr lang="en-US" sz="1200" u="sng" kern="1200" dirty="0">
                <a:solidFill>
                  <a:schemeClr val="tx1"/>
                </a:solidFill>
                <a:effectLst/>
                <a:latin typeface="+mn-lt"/>
                <a:ea typeface="+mn-ea"/>
                <a:cs typeface="+mn-cs"/>
                <a:hlinkClick r:id="rId4"/>
              </a:rPr>
              <a:t>Medicare Drug Coverage (Part D)</a:t>
            </a:r>
            <a:endParaRPr lang="en-US" sz="1200" kern="1200" dirty="0">
              <a:solidFill>
                <a:schemeClr val="tx1"/>
              </a:solidFill>
              <a:effectLst/>
              <a:latin typeface="+mn-lt"/>
              <a:ea typeface="+mn-ea"/>
              <a:cs typeface="+mn-cs"/>
            </a:endParaRPr>
          </a:p>
          <a:p>
            <a:pPr marL="0" indent="0">
              <a:spcBef>
                <a:spcPts val="600"/>
              </a:spcBef>
              <a:buNone/>
            </a:pPr>
            <a:r>
              <a:rPr lang="en-US" b="1" dirty="0"/>
              <a:t>NOTE:</a:t>
            </a:r>
            <a:r>
              <a:rPr lang="en-US" b="1" baseline="0" dirty="0"/>
              <a:t> </a:t>
            </a:r>
            <a:r>
              <a:rPr lang="en-US" b="0" baseline="0" dirty="0"/>
              <a:t>Residents of U.S. territories aren’t eligible for Extra Help. Each of the territories helps its own residents with Medicare drug costs.</a:t>
            </a:r>
            <a:endParaRPr lang="en-US" sz="1200" dirty="0"/>
          </a:p>
        </p:txBody>
      </p:sp>
    </p:spTree>
    <p:extLst>
      <p:ext uri="{BB962C8B-B14F-4D97-AF65-F5344CB8AC3E}">
        <p14:creationId xmlns:p14="http://schemas.microsoft.com/office/powerpoint/2010/main" val="3825531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None/>
              <a:defRPr/>
            </a:pPr>
            <a:r>
              <a:rPr lang="en-US" dirty="0"/>
              <a:t>You automatically qualify fo</a:t>
            </a:r>
            <a:r>
              <a:rPr lang="en-US" baseline="0" dirty="0"/>
              <a:t>r Extra Help (</a:t>
            </a:r>
            <a:r>
              <a:rPr lang="en-US" dirty="0"/>
              <a:t>and don’t need to apply</a:t>
            </a:r>
            <a:r>
              <a:rPr lang="en-US" b="0" dirty="0"/>
              <a:t>) if you have Medicare and get f</a:t>
            </a:r>
            <a:r>
              <a:rPr lang="en-US" dirty="0"/>
              <a:t>ull Medicaid coverage, Supplemental Security Income (SSI) benefits, or help from Medicaid paying your Medicare Part B (Medical Insurance) premiums (Medicare Savings Program (MSP)). If you don’t meet one of these </a:t>
            </a:r>
            <a:r>
              <a:rPr lang="en-US" baseline="0" dirty="0"/>
              <a:t>conditions</a:t>
            </a:r>
            <a:r>
              <a:rPr lang="en-US" dirty="0"/>
              <a:t>, you may still qualify for Extra Help, but you’ll need to apply for it. If you think you qualify but aren’t sure, you should still apply. Yo</a:t>
            </a:r>
            <a:r>
              <a:rPr lang="en-US" baseline="0" dirty="0"/>
              <a:t>u can apply for Extra Help at any time, and if you’re denied, you can reapply if your circumstances change. </a:t>
            </a:r>
            <a:r>
              <a:rPr lang="en-US" dirty="0"/>
              <a:t>Eligibility for Extra Help may be determined by either Social Security or your State Medical Assistance</a:t>
            </a:r>
            <a:r>
              <a:rPr lang="en-US" baseline="0" dirty="0"/>
              <a:t> (</a:t>
            </a:r>
            <a:r>
              <a:rPr lang="en-US" dirty="0"/>
              <a:t>Medicaid) office. </a:t>
            </a:r>
          </a:p>
          <a:p>
            <a:pPr marL="0" indent="0">
              <a:lnSpc>
                <a:spcPct val="100000"/>
              </a:lnSpc>
              <a:spcBef>
                <a:spcPts val="600"/>
              </a:spcBef>
              <a:buNone/>
              <a:defRPr/>
            </a:pPr>
            <a:r>
              <a:rPr lang="en-US" dirty="0"/>
              <a:t>You can apply for Extra Help by:</a:t>
            </a:r>
          </a:p>
          <a:p>
            <a:pPr marL="114300" lvl="1" indent="-114300">
              <a:lnSpc>
                <a:spcPct val="100000"/>
              </a:lnSpc>
              <a:spcBef>
                <a:spcPts val="600"/>
              </a:spcBef>
              <a:buFont typeface="Wingdings" panose="05000000000000000000" pitchFamily="2" charset="2"/>
              <a:buChar char="§"/>
              <a:defRPr/>
            </a:pPr>
            <a:r>
              <a:rPr lang="en-US" dirty="0"/>
              <a:t>Applying online at </a:t>
            </a:r>
            <a:r>
              <a:rPr lang="en-US" dirty="0">
                <a:hlinkClick r:id="rId3"/>
              </a:rPr>
              <a:t>socialsecurity.gov/benefits/medicare/prescriptionhelp</a:t>
            </a:r>
            <a:r>
              <a:rPr lang="en-US" dirty="0"/>
              <a:t>.</a:t>
            </a:r>
          </a:p>
          <a:p>
            <a:pPr marL="114300" lvl="1" indent="-114300">
              <a:lnSpc>
                <a:spcPct val="100000"/>
              </a:lnSpc>
              <a:spcBef>
                <a:spcPts val="600"/>
              </a:spcBef>
              <a:buFont typeface="Wingdings" panose="05000000000000000000" pitchFamily="2" charset="2"/>
              <a:buChar char="§"/>
              <a:defRPr/>
            </a:pPr>
            <a:r>
              <a:rPr lang="en-US" dirty="0"/>
              <a:t>Completing a paper application you can get by calling Social Security at 1-800-772-1213; TTY: 1-800-325-0778.</a:t>
            </a:r>
          </a:p>
          <a:p>
            <a:pPr marL="114300" lvl="1" indent="-114300">
              <a:lnSpc>
                <a:spcPct val="100000"/>
              </a:lnSpc>
              <a:spcBef>
                <a:spcPts val="600"/>
              </a:spcBef>
              <a:buFont typeface="Wingdings" panose="05000000000000000000" pitchFamily="2" charset="2"/>
              <a:buChar char="§"/>
              <a:defRPr/>
            </a:pPr>
            <a:r>
              <a:rPr lang="en-US" dirty="0"/>
              <a:t>Applying through your State Medical Assistance</a:t>
            </a:r>
            <a:r>
              <a:rPr lang="en-US" baseline="0" dirty="0"/>
              <a:t> (</a:t>
            </a:r>
            <a:r>
              <a:rPr lang="en-US" dirty="0"/>
              <a:t>Medicaid) office.</a:t>
            </a:r>
          </a:p>
          <a:p>
            <a:pPr marL="114300" lvl="1" indent="-114300">
              <a:lnSpc>
                <a:spcPct val="100000"/>
              </a:lnSpc>
              <a:spcBef>
                <a:spcPts val="600"/>
              </a:spcBef>
              <a:buFont typeface="Wingdings" panose="05000000000000000000" pitchFamily="2" charset="2"/>
              <a:buChar char="§"/>
              <a:defRPr/>
            </a:pPr>
            <a:r>
              <a:rPr lang="en-US" spc="-9" dirty="0"/>
              <a:t>Working with a local organization, like a State Health Insurance Assistance Program (SHIP). </a:t>
            </a:r>
          </a:p>
          <a:p>
            <a:pPr marL="0" indent="0">
              <a:lnSpc>
                <a:spcPct val="100000"/>
              </a:lnSpc>
              <a:spcBef>
                <a:spcPts val="600"/>
              </a:spcBef>
              <a:buNone/>
              <a:defRPr/>
            </a:pPr>
            <a:r>
              <a:rPr lang="en-US" dirty="0"/>
              <a:t>If you apply for Extra Help, Social Security will send the data from your application to your State Medical Assistance (Medicaid) office to also start an application for an</a:t>
            </a:r>
            <a:r>
              <a:rPr lang="en-US" baseline="0" dirty="0"/>
              <a:t> MSP</a:t>
            </a:r>
            <a:r>
              <a:rPr lang="en-US" dirty="0"/>
              <a:t>.</a:t>
            </a:r>
          </a:p>
        </p:txBody>
      </p:sp>
    </p:spTree>
    <p:extLst>
      <p:ext uri="{BB962C8B-B14F-4D97-AF65-F5344CB8AC3E}">
        <p14:creationId xmlns:p14="http://schemas.microsoft.com/office/powerpoint/2010/main" val="198189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626100" cy="4899378"/>
          </a:xfrm>
        </p:spPr>
        <p:txBody>
          <a:bodyPr/>
          <a:lstStyle/>
          <a:p>
            <a:pPr marL="0" indent="0">
              <a:lnSpc>
                <a:spcPct val="100000"/>
              </a:lnSpc>
              <a:spcBef>
                <a:spcPts val="600"/>
              </a:spcBef>
              <a:buNone/>
            </a:pPr>
            <a:r>
              <a:rPr lang="en-US" dirty="0"/>
              <a:t>Here are some steps you can take if you think you may qualify for help with your Medicare costs:</a:t>
            </a:r>
          </a:p>
          <a:p>
            <a:pPr marL="112713" indent="-112713">
              <a:lnSpc>
                <a:spcPct val="100000"/>
              </a:lnSpc>
              <a:spcBef>
                <a:spcPts val="600"/>
              </a:spcBef>
              <a:buFont typeface="Wingdings" panose="05000000000000000000" pitchFamily="2" charset="2"/>
              <a:buChar char="§"/>
            </a:pPr>
            <a:r>
              <a:rPr lang="en-US" dirty="0"/>
              <a:t>Review the income and resource (or asset) guidelines for your area.</a:t>
            </a:r>
          </a:p>
          <a:p>
            <a:pPr marL="114300" indent="-114300">
              <a:lnSpc>
                <a:spcPct val="100000"/>
              </a:lnSpc>
              <a:spcBef>
                <a:spcPts val="600"/>
              </a:spcBef>
              <a:buFont typeface="Wingdings" panose="05000000000000000000" pitchFamily="2" charset="2"/>
              <a:buChar char="§"/>
            </a:pPr>
            <a:r>
              <a:rPr lang="en-US" dirty="0"/>
              <a:t>If you think you may qualify, collect the personal documents listed below that are required for the application process. </a:t>
            </a:r>
          </a:p>
          <a:p>
            <a:pPr marL="228600" lvl="3" indent="-114300">
              <a:lnSpc>
                <a:spcPct val="100000"/>
              </a:lnSpc>
              <a:spcBef>
                <a:spcPts val="600"/>
              </a:spcBef>
              <a:buFont typeface="Arial" panose="020B0604020202020204" pitchFamily="34" charset="0"/>
              <a:buChar char="•"/>
              <a:tabLst>
                <a:tab pos="457200" algn="l"/>
              </a:tabLst>
            </a:pPr>
            <a:r>
              <a:rPr lang="en-US" dirty="0"/>
              <a:t>Medicare card</a:t>
            </a:r>
          </a:p>
          <a:p>
            <a:pPr marL="228600" lvl="3" indent="-114300">
              <a:lnSpc>
                <a:spcPct val="100000"/>
              </a:lnSpc>
              <a:spcBef>
                <a:spcPts val="600"/>
              </a:spcBef>
              <a:buFont typeface="Arial" panose="020B0604020202020204" pitchFamily="34" charset="0"/>
              <a:buChar char="•"/>
              <a:tabLst>
                <a:tab pos="457200" algn="l"/>
              </a:tabLst>
            </a:pPr>
            <a:r>
              <a:rPr lang="en-US" dirty="0"/>
              <a:t>Verification of identity</a:t>
            </a:r>
          </a:p>
          <a:p>
            <a:pPr marL="228600" lvl="3" indent="-114300">
              <a:lnSpc>
                <a:spcPct val="100000"/>
              </a:lnSpc>
              <a:spcBef>
                <a:spcPts val="600"/>
              </a:spcBef>
              <a:buFont typeface="Arial" panose="020B0604020202020204" pitchFamily="34" charset="0"/>
              <a:buChar char="•"/>
              <a:tabLst>
                <a:tab pos="457200" algn="l"/>
              </a:tabLst>
            </a:pPr>
            <a:r>
              <a:rPr lang="en-US" dirty="0"/>
              <a:t>Verification of residence</a:t>
            </a:r>
          </a:p>
          <a:p>
            <a:pPr marL="228600" lvl="3" indent="-114300">
              <a:lnSpc>
                <a:spcPct val="100000"/>
              </a:lnSpc>
              <a:spcBef>
                <a:spcPts val="600"/>
              </a:spcBef>
              <a:buFont typeface="Arial" panose="020B0604020202020204" pitchFamily="34" charset="0"/>
              <a:buChar char="•"/>
              <a:tabLst>
                <a:tab pos="457200" algn="l"/>
              </a:tabLst>
            </a:pPr>
            <a:r>
              <a:rPr lang="en-US" dirty="0"/>
              <a:t>Verification of any income, including pension checks, Social Security payments, etc.</a:t>
            </a:r>
          </a:p>
          <a:p>
            <a:pPr marL="228600" lvl="3" indent="-114300">
              <a:lnSpc>
                <a:spcPct val="100000"/>
              </a:lnSpc>
              <a:spcBef>
                <a:spcPts val="600"/>
              </a:spcBef>
              <a:buFont typeface="Arial" panose="020B0604020202020204" pitchFamily="34" charset="0"/>
              <a:buChar char="•"/>
              <a:tabLst>
                <a:tab pos="457200" algn="l"/>
              </a:tabLst>
            </a:pPr>
            <a:r>
              <a:rPr lang="en-US" dirty="0"/>
              <a:t>Recent bank statements</a:t>
            </a:r>
          </a:p>
          <a:p>
            <a:pPr marL="228600" lvl="3" indent="-114300">
              <a:lnSpc>
                <a:spcPct val="100000"/>
              </a:lnSpc>
              <a:spcBef>
                <a:spcPts val="600"/>
              </a:spcBef>
              <a:buFont typeface="Arial" panose="020B0604020202020204" pitchFamily="34" charset="0"/>
              <a:buChar char="•"/>
              <a:tabLst>
                <a:tab pos="457200" algn="l"/>
              </a:tabLst>
            </a:pPr>
            <a:r>
              <a:rPr lang="en-US" dirty="0"/>
              <a:t>Property deeds</a:t>
            </a:r>
          </a:p>
          <a:p>
            <a:pPr marL="228600" lvl="3" indent="-114300">
              <a:lnSpc>
                <a:spcPct val="100000"/>
              </a:lnSpc>
              <a:spcBef>
                <a:spcPts val="600"/>
              </a:spcBef>
              <a:buFont typeface="Arial" panose="020B0604020202020204" pitchFamily="34" charset="0"/>
              <a:buChar char="•"/>
              <a:tabLst>
                <a:tab pos="457200" algn="l"/>
              </a:tabLst>
            </a:pPr>
            <a:r>
              <a:rPr lang="en-US" dirty="0"/>
              <a:t>Insurance policies</a:t>
            </a:r>
          </a:p>
          <a:p>
            <a:pPr marL="228600" lvl="3" indent="-114300">
              <a:lnSpc>
                <a:spcPct val="100000"/>
              </a:lnSpc>
              <a:spcBef>
                <a:spcPts val="600"/>
              </a:spcBef>
              <a:buFont typeface="Arial" panose="020B0604020202020204" pitchFamily="34" charset="0"/>
              <a:buChar char="•"/>
              <a:tabLst>
                <a:tab pos="457200" algn="l"/>
              </a:tabLst>
            </a:pPr>
            <a:r>
              <a:rPr lang="en-US" dirty="0"/>
              <a:t>Financial statements for bonds or stocks</a:t>
            </a:r>
          </a:p>
          <a:p>
            <a:pPr marL="228600" lvl="3" indent="-114300">
              <a:lnSpc>
                <a:spcPct val="100000"/>
              </a:lnSpc>
              <a:spcBef>
                <a:spcPts val="600"/>
              </a:spcBef>
              <a:buFont typeface="Arial" panose="020B0604020202020204" pitchFamily="34" charset="0"/>
              <a:buChar char="•"/>
              <a:tabLst>
                <a:tab pos="457200" algn="l"/>
              </a:tabLst>
            </a:pPr>
            <a:r>
              <a:rPr lang="en-US" dirty="0"/>
              <a:t>Verification of funeral or burial policies</a:t>
            </a:r>
          </a:p>
          <a:p>
            <a:pPr marL="114300" indent="-114300">
              <a:lnSpc>
                <a:spcPct val="100000"/>
              </a:lnSpc>
              <a:spcBef>
                <a:spcPts val="600"/>
              </a:spcBef>
              <a:buFont typeface="Wingdings" panose="05000000000000000000" pitchFamily="2" charset="2"/>
              <a:buChar char="§"/>
            </a:pPr>
            <a:r>
              <a:rPr lang="en-US" dirty="0"/>
              <a:t>To get more information, contact your:</a:t>
            </a:r>
          </a:p>
          <a:p>
            <a:pPr marL="228600" lvl="1" indent="-114300">
              <a:lnSpc>
                <a:spcPct val="100000"/>
              </a:lnSpc>
              <a:spcBef>
                <a:spcPts val="600"/>
              </a:spcBef>
              <a:buFont typeface="Arial" panose="020B0604020202020204" pitchFamily="34" charset="0"/>
              <a:buChar char="•"/>
            </a:pPr>
            <a:r>
              <a:rPr lang="en-US" dirty="0"/>
              <a:t>State Medical Assistance (Medicaid) office </a:t>
            </a:r>
            <a:r>
              <a:rPr kumimoji="0" lang="en-US" b="0" i="0" u="none" strike="noStrike" kern="1200" cap="none" spc="0" normalizeH="0" baseline="0" noProof="0" dirty="0">
                <a:ln>
                  <a:noFill/>
                </a:ln>
                <a:solidFill>
                  <a:prstClr val="black"/>
                </a:solidFill>
                <a:effectLst/>
                <a:uLnTx/>
                <a:uFillTx/>
                <a:hlinkClick r:id="rId3"/>
              </a:rPr>
              <a:t>Medicaid.gov/medicaid/by-state/by-state.html</a:t>
            </a:r>
            <a:endParaRPr lang="en-US" dirty="0"/>
          </a:p>
          <a:p>
            <a:pPr marL="228600" marR="0" lvl="1" indent="-1143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t>Local State</a:t>
            </a:r>
            <a:r>
              <a:rPr lang="en-US" baseline="0" dirty="0"/>
              <a:t> Health Insurance Assistance Program (S</a:t>
            </a:r>
            <a:r>
              <a:rPr lang="en-US" dirty="0"/>
              <a:t>HIP) </a:t>
            </a:r>
            <a:r>
              <a:rPr lang="en-US" u="sng" dirty="0">
                <a:hlinkClick r:id="rId4"/>
              </a:rPr>
              <a:t>shiptacenter.org/ship-resources#.html</a:t>
            </a:r>
            <a:endParaRPr lang="en-US" dirty="0"/>
          </a:p>
        </p:txBody>
      </p:sp>
    </p:spTree>
    <p:extLst>
      <p:ext uri="{BB962C8B-B14F-4D97-AF65-F5344CB8AC3E}">
        <p14:creationId xmlns:p14="http://schemas.microsoft.com/office/powerpoint/2010/main" val="606216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None/>
            </a:pPr>
            <a:r>
              <a:rPr lang="en-US" sz="1200" dirty="0"/>
              <a:t>You automatically qualify for Extra Help for Medicare prescription drug costs if you get help from Medicaid paying your Medicare</a:t>
            </a:r>
            <a:r>
              <a:rPr lang="en-US" sz="1200" baseline="0" dirty="0"/>
              <a:t> Part A (Hospital Insurance) and/or </a:t>
            </a:r>
            <a:r>
              <a:rPr lang="en-US" sz="1200" dirty="0"/>
              <a:t>Part B (Medical Insurance)</a:t>
            </a:r>
            <a:r>
              <a:rPr lang="en-US" sz="1200" baseline="0" dirty="0"/>
              <a:t> </a:t>
            </a:r>
            <a:r>
              <a:rPr lang="en-US" sz="1200" dirty="0"/>
              <a:t>premiums (Medicare Savings Program (MSP)).</a:t>
            </a:r>
          </a:p>
          <a:p>
            <a:pPr marL="117475" marR="0" lvl="0" indent="-117475" algn="l" defTabSz="914400" rtl="0" eaLnBrk="1" fontAlgn="auto" latinLnBrk="0" hangingPunct="1">
              <a:lnSpc>
                <a:spcPct val="100000"/>
              </a:lnSpc>
              <a:spcBef>
                <a:spcPts val="600"/>
              </a:spcBef>
              <a:spcAft>
                <a:spcPts val="0"/>
              </a:spcAft>
              <a:buClrTx/>
              <a:buSzTx/>
              <a:buFont typeface="Wingdings" panose="05000000000000000000" pitchFamily="2" charset="2"/>
              <a:buAutoNum type="alphaLcPeriod"/>
              <a:tabLst/>
              <a:defRPr/>
            </a:pPr>
            <a:r>
              <a:rPr lang="en-US" sz="1200" dirty="0"/>
              <a:t>True </a:t>
            </a:r>
          </a:p>
          <a:p>
            <a:pPr marL="117475" marR="0" lvl="0" indent="-117475" algn="l" defTabSz="914400" rtl="0" eaLnBrk="1" fontAlgn="auto" latinLnBrk="0" hangingPunct="1">
              <a:lnSpc>
                <a:spcPct val="100000"/>
              </a:lnSpc>
              <a:spcBef>
                <a:spcPts val="600"/>
              </a:spcBef>
              <a:spcAft>
                <a:spcPts val="0"/>
              </a:spcAft>
              <a:buClrTx/>
              <a:buSzTx/>
              <a:buFont typeface="Wingdings" panose="05000000000000000000" pitchFamily="2" charset="2"/>
              <a:buAutoNum type="alphaLcPeriod"/>
              <a:tabLst/>
              <a:defRPr/>
            </a:pPr>
            <a:r>
              <a:rPr lang="en-US" sz="1200" dirty="0"/>
              <a:t>False </a:t>
            </a:r>
          </a:p>
          <a:p>
            <a:pPr marL="0" indent="0">
              <a:lnSpc>
                <a:spcPct val="100000"/>
              </a:lnSpc>
              <a:spcBef>
                <a:spcPts val="600"/>
              </a:spcBef>
              <a:buNone/>
            </a:pPr>
            <a:r>
              <a:rPr lang="en-US" sz="1200" b="1" dirty="0"/>
              <a:t>ANSWER:</a:t>
            </a:r>
            <a:r>
              <a:rPr lang="en-US" sz="1200" b="1" baseline="0" dirty="0"/>
              <a:t> </a:t>
            </a:r>
            <a:r>
              <a:rPr lang="en-US" sz="1200" b="0" baseline="0" dirty="0"/>
              <a:t>a. </a:t>
            </a:r>
            <a:r>
              <a:rPr lang="en-US" sz="1200" baseline="0" dirty="0"/>
              <a:t>True</a:t>
            </a:r>
          </a:p>
          <a:p>
            <a:pPr marL="0" indent="0">
              <a:lnSpc>
                <a:spcPct val="100000"/>
              </a:lnSpc>
              <a:spcBef>
                <a:spcPts val="600"/>
              </a:spcBef>
              <a:buNone/>
            </a:pPr>
            <a:r>
              <a:rPr lang="en-US" dirty="0"/>
              <a:t>You automatically qualify for Extra Help if you get:</a:t>
            </a:r>
          </a:p>
          <a:p>
            <a:pPr marL="114300" lvl="1" indent="-114300">
              <a:lnSpc>
                <a:spcPct val="100000"/>
              </a:lnSpc>
              <a:spcBef>
                <a:spcPts val="600"/>
              </a:spcBef>
              <a:buFont typeface="Wingdings" panose="05000000000000000000" pitchFamily="2" charset="2"/>
              <a:buChar char="§"/>
            </a:pPr>
            <a:r>
              <a:rPr lang="en-US" dirty="0"/>
              <a:t>Full Medicaid coverage</a:t>
            </a:r>
          </a:p>
          <a:p>
            <a:pPr marL="114300" lvl="1" indent="-114300">
              <a:lnSpc>
                <a:spcPct val="100000"/>
              </a:lnSpc>
              <a:spcBef>
                <a:spcPts val="600"/>
              </a:spcBef>
              <a:buFont typeface="Wingdings" panose="05000000000000000000" pitchFamily="2" charset="2"/>
              <a:buChar char="§"/>
            </a:pPr>
            <a:r>
              <a:rPr lang="en-US" dirty="0"/>
              <a:t>Supplemental Security Income (SSI)</a:t>
            </a:r>
          </a:p>
          <a:p>
            <a:pPr marL="114300" lvl="1" indent="-114300">
              <a:lnSpc>
                <a:spcPct val="100000"/>
              </a:lnSpc>
              <a:spcBef>
                <a:spcPts val="600"/>
              </a:spcBef>
              <a:buFont typeface="Wingdings" panose="05000000000000000000" pitchFamily="2" charset="2"/>
              <a:buChar char="§"/>
            </a:pPr>
            <a:r>
              <a:rPr lang="en-US" dirty="0"/>
              <a:t>Help from Medicaid paying your Medicare Part B premium (Medicare Savings Program (MSP))</a:t>
            </a:r>
          </a:p>
          <a:p>
            <a:pPr marL="0" indent="0">
              <a:lnSpc>
                <a:spcPct val="100000"/>
              </a:lnSpc>
              <a:spcBef>
                <a:spcPts val="600"/>
              </a:spcBef>
              <a:buNone/>
            </a:pPr>
            <a:r>
              <a:rPr lang="en-US" dirty="0"/>
              <a:t>All others must apply with Social Security.</a:t>
            </a:r>
          </a:p>
          <a:p>
            <a:pPr marL="0" indent="0">
              <a:lnSpc>
                <a:spcPct val="100000"/>
              </a:lnSpc>
              <a:spcBef>
                <a:spcPts val="600"/>
              </a:spcBef>
              <a:buNone/>
            </a:pPr>
            <a:endParaRPr lang="en-US" dirty="0"/>
          </a:p>
        </p:txBody>
      </p:sp>
    </p:spTree>
    <p:extLst>
      <p:ext uri="{BB962C8B-B14F-4D97-AF65-F5344CB8AC3E}">
        <p14:creationId xmlns:p14="http://schemas.microsoft.com/office/powerpoint/2010/main" val="1722448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This section on “Medicare Periodic Data Matching (PDM)” will explain:</a:t>
            </a:r>
          </a:p>
          <a:p>
            <a:pPr marL="114300" indent="-114300">
              <a:spcBef>
                <a:spcPts val="600"/>
              </a:spcBef>
              <a:buFont typeface="Wingdings" panose="05000000000000000000" pitchFamily="2" charset="2"/>
              <a:buChar char="§"/>
            </a:pPr>
            <a:r>
              <a:rPr lang="en-US" dirty="0"/>
              <a:t>What’s PDM?</a:t>
            </a:r>
          </a:p>
          <a:p>
            <a:pPr marL="114300" indent="-114300">
              <a:spcBef>
                <a:spcPts val="600"/>
              </a:spcBef>
              <a:buFont typeface="Wingdings" panose="05000000000000000000" pitchFamily="2" charset="2"/>
              <a:buChar char="§"/>
            </a:pPr>
            <a:r>
              <a:rPr lang="en-US" dirty="0"/>
              <a:t>What’s new for PDM?</a:t>
            </a:r>
          </a:p>
          <a:p>
            <a:pPr marL="114300" indent="-114300">
              <a:spcBef>
                <a:spcPts val="600"/>
              </a:spcBef>
              <a:buFont typeface="Wingdings" panose="05000000000000000000" pitchFamily="2" charset="2"/>
              <a:buChar char="§"/>
            </a:pPr>
            <a:r>
              <a:rPr lang="en-US" dirty="0"/>
              <a:t>What’s the PDM process?</a:t>
            </a:r>
          </a:p>
          <a:p>
            <a:pPr marL="0" indent="0">
              <a:spcBef>
                <a:spcPts val="600"/>
              </a:spcBef>
              <a:buFont typeface="Wingdings" panose="05000000000000000000" pitchFamily="2" charset="2"/>
              <a:buNone/>
            </a:pPr>
            <a:r>
              <a:rPr lang="en-US" dirty="0">
                <a:solidFill>
                  <a:schemeClr val="tx1"/>
                </a:solidFill>
              </a:rPr>
              <a:t>Resource:</a:t>
            </a:r>
            <a:r>
              <a:rPr lang="en-US" baseline="0" dirty="0">
                <a:solidFill>
                  <a:schemeClr val="tx1"/>
                </a:solidFill>
              </a:rPr>
              <a:t> </a:t>
            </a:r>
            <a:r>
              <a:rPr lang="en-US" dirty="0">
                <a:solidFill>
                  <a:schemeClr val="tx1"/>
                </a:solidFill>
              </a:rPr>
              <a:t>Medicare Periodic Data Matching (PDM) – Frequently Asked Questions (FAQ) December 17, 2020</a:t>
            </a:r>
            <a:endParaRPr lang="en-US" dirty="0">
              <a:solidFill>
                <a:schemeClr val="tx1"/>
              </a:solidFill>
              <a:hlinkClick r:id="rId3"/>
            </a:endParaRPr>
          </a:p>
          <a:p>
            <a:pPr>
              <a:spcBef>
                <a:spcPts val="600"/>
              </a:spcBef>
            </a:pPr>
            <a:r>
              <a:rPr lang="en-US" sz="1200" u="sng" kern="1200" dirty="0">
                <a:solidFill>
                  <a:schemeClr val="tx1"/>
                </a:solidFill>
                <a:effectLst/>
                <a:latin typeface="+mn-lt"/>
                <a:ea typeface="+mn-ea"/>
                <a:cs typeface="+mn-cs"/>
                <a:hlinkClick r:id="rId4"/>
              </a:rPr>
              <a:t>Marketplace.cms.gov/technical-assistance-resources/medicare-periodic-data-matching-faq.pdf</a:t>
            </a:r>
            <a:endParaRPr lang="en-US" sz="1200" u="sng"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69459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a:t>“Medicare Periodic Data Matching (PDM)” is</a:t>
            </a:r>
            <a:r>
              <a:rPr lang="en-US" baseline="0" dirty="0"/>
              <a:t> a</a:t>
            </a:r>
            <a:r>
              <a:rPr lang="en-US" dirty="0"/>
              <a:t> process that identifies</a:t>
            </a:r>
            <a:r>
              <a:rPr lang="en-US" baseline="0" dirty="0"/>
              <a:t> whether you’re </a:t>
            </a:r>
            <a:r>
              <a:rPr lang="en-US" sz="1200" dirty="0"/>
              <a:t>enrolled in Medicare Part A (Hospital Insurance) or a Medicare</a:t>
            </a:r>
            <a:r>
              <a:rPr lang="en-US" sz="1200" baseline="0" dirty="0"/>
              <a:t> Advantage Plan </a:t>
            </a:r>
            <a:r>
              <a:rPr lang="en-US" sz="1200" dirty="0"/>
              <a:t>and Health Insurance Marketplace® coverage by matching enrollment data</a:t>
            </a:r>
            <a:r>
              <a:rPr lang="en-US" dirty="0"/>
              <a:t>. You’re notified</a:t>
            </a:r>
            <a:r>
              <a:rPr lang="en-US" baseline="0" dirty="0"/>
              <a:t> by the Marketplace if you’re getting </a:t>
            </a:r>
            <a:r>
              <a:rPr lang="en-US" sz="1200" dirty="0"/>
              <a:t>premium tax credits and/or cost-sharing </a:t>
            </a:r>
            <a:r>
              <a:rPr lang="en-US" dirty="0"/>
              <a:t>reductions and have Medicare and a</a:t>
            </a:r>
            <a:r>
              <a:rPr lang="en-US" baseline="0" dirty="0"/>
              <a:t> </a:t>
            </a:r>
            <a:r>
              <a:rPr lang="en-US" dirty="0"/>
              <a:t>Marketplace plan.</a:t>
            </a:r>
            <a:r>
              <a:rPr lang="en-US" baseline="0" dirty="0"/>
              <a:t> </a:t>
            </a:r>
            <a:r>
              <a:rPr lang="en-US" dirty="0"/>
              <a:t>If you’ve been found eligible for, or are signed up for Medicare, you’re generally not</a:t>
            </a:r>
            <a:r>
              <a:rPr lang="en-US" i="1" dirty="0"/>
              <a:t> </a:t>
            </a:r>
            <a:r>
              <a:rPr lang="en-US" dirty="0"/>
              <a:t>eligible to receive financial help to pay for a Marketplace plan premium or for covered services. You should follow the instructions listed on your Medicare PDM notice.</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a:t>The Medicare PDM notices</a:t>
            </a:r>
            <a:r>
              <a:rPr lang="en-US" baseline="0" dirty="0"/>
              <a:t> include:</a:t>
            </a:r>
          </a:p>
          <a:p>
            <a:pPr rtl="0" eaLnBrk="1" fontAlgn="t" latinLnBrk="0" hangingPunct="1">
              <a:lnSpc>
                <a:spcPct val="100000"/>
              </a:lnSpc>
              <a:spcBef>
                <a:spcPts val="600"/>
              </a:spcBef>
            </a:pPr>
            <a:r>
              <a:rPr lang="en-US" sz="1200" b="0" i="0" u="none" strike="noStrike" kern="1200" dirty="0">
                <a:solidFill>
                  <a:schemeClr val="tx1"/>
                </a:solidFill>
                <a:effectLst/>
                <a:latin typeface="+mn-lt"/>
                <a:ea typeface="+mn-ea"/>
                <a:cs typeface="+mn-cs"/>
              </a:rPr>
              <a:t>Your name</a:t>
            </a:r>
          </a:p>
          <a:p>
            <a:pPr rtl="0" eaLnBrk="1" fontAlgn="t" latinLnBrk="0" hangingPunct="1">
              <a:lnSpc>
                <a:spcPct val="100000"/>
              </a:lnSpc>
              <a:spcBef>
                <a:spcPts val="600"/>
              </a:spcBef>
            </a:pPr>
            <a:r>
              <a:rPr lang="en-US" sz="1200" b="0" i="0" u="none" strike="noStrike" kern="1200" dirty="0">
                <a:solidFill>
                  <a:schemeClr val="tx1"/>
                </a:solidFill>
                <a:effectLst/>
                <a:latin typeface="+mn-lt"/>
                <a:ea typeface="+mn-ea"/>
                <a:cs typeface="+mn-cs"/>
              </a:rPr>
              <a:t>A recommendation that you </a:t>
            </a:r>
            <a:r>
              <a:rPr lang="en-US" sz="1200" b="0" i="0" u="none" strike="noStrike" kern="1200" baseline="0" dirty="0">
                <a:solidFill>
                  <a:schemeClr val="tx1"/>
                </a:solidFill>
                <a:effectLst/>
                <a:latin typeface="+mn-lt"/>
                <a:ea typeface="+mn-ea"/>
                <a:cs typeface="+mn-cs"/>
              </a:rPr>
              <a:t>should end your Marketplace coverage</a:t>
            </a:r>
            <a:endParaRPr lang="en-US" sz="1200" b="0" i="0" u="none" strike="noStrike" kern="1200" dirty="0">
              <a:solidFill>
                <a:schemeClr val="tx1"/>
              </a:solidFill>
              <a:effectLst/>
              <a:latin typeface="+mn-lt"/>
              <a:ea typeface="+mn-ea"/>
              <a:cs typeface="+mn-cs"/>
            </a:endParaRPr>
          </a:p>
          <a:p>
            <a:pPr rtl="0" eaLnBrk="1" fontAlgn="t" latinLnBrk="0" hangingPunct="1">
              <a:lnSpc>
                <a:spcPct val="100000"/>
              </a:lnSpc>
              <a:spcBef>
                <a:spcPts val="600"/>
              </a:spcBef>
            </a:pPr>
            <a:r>
              <a:rPr lang="en-US" sz="1200" b="0" i="0" u="none" strike="noStrike" kern="1200" dirty="0">
                <a:solidFill>
                  <a:schemeClr val="tx1"/>
                </a:solidFill>
                <a:effectLst/>
                <a:latin typeface="+mn-lt"/>
                <a:ea typeface="+mn-ea"/>
                <a:cs typeface="+mn-cs"/>
              </a:rPr>
              <a:t>Instructions on how</a:t>
            </a:r>
            <a:r>
              <a:rPr lang="en-US" sz="1200" b="0" i="0" u="none" strike="noStrike" kern="1200" baseline="0" dirty="0">
                <a:solidFill>
                  <a:schemeClr val="tx1"/>
                </a:solidFill>
                <a:effectLst/>
                <a:latin typeface="+mn-lt"/>
                <a:ea typeface="+mn-ea"/>
                <a:cs typeface="+mn-cs"/>
              </a:rPr>
              <a:t> to end Marketplace coverage or Marketplace financial help if you’re signed up for Medicare Part A or Medicare Advantage</a:t>
            </a:r>
            <a:endParaRPr lang="en-US" sz="1200" b="0" i="0" u="none" strike="noStrike" kern="1200" dirty="0">
              <a:solidFill>
                <a:schemeClr val="tx1"/>
              </a:solidFill>
              <a:effectLst/>
              <a:latin typeface="+mn-lt"/>
              <a:ea typeface="+mn-ea"/>
              <a:cs typeface="+mn-cs"/>
            </a:endParaRPr>
          </a:p>
          <a:p>
            <a:pPr rtl="0" eaLnBrk="1" fontAlgn="auto" latinLnBrk="0" hangingPunct="1">
              <a:lnSpc>
                <a:spcPct val="100000"/>
              </a:lnSpc>
              <a:spcBef>
                <a:spcPts val="600"/>
              </a:spcBef>
            </a:pPr>
            <a:r>
              <a:rPr lang="en-US" sz="1200" b="0" i="0" u="none" strike="noStrike" kern="1200" dirty="0">
                <a:solidFill>
                  <a:schemeClr val="tx1"/>
                </a:solidFill>
                <a:effectLst/>
                <a:latin typeface="+mn-lt"/>
                <a:ea typeface="+mn-ea"/>
                <a:cs typeface="+mn-cs"/>
              </a:rPr>
              <a:t>The date that you must reply to the notice before the Marketplace takes action on your behalf</a:t>
            </a:r>
          </a:p>
          <a:p>
            <a:pPr rtl="0" eaLnBrk="1" fontAlgn="t" latinLnBrk="0" hangingPunct="1">
              <a:lnSpc>
                <a:spcPct val="100000"/>
              </a:lnSpc>
              <a:spcBef>
                <a:spcPts val="600"/>
              </a:spcBef>
            </a:pPr>
            <a:r>
              <a:rPr lang="en-US" sz="1200" b="0" i="0" u="none" strike="noStrike" kern="1200" dirty="0">
                <a:solidFill>
                  <a:schemeClr val="tx1"/>
                </a:solidFill>
                <a:effectLst/>
                <a:latin typeface="+mn-lt"/>
                <a:ea typeface="+mn-ea"/>
                <a:cs typeface="+mn-cs"/>
              </a:rPr>
              <a:t>Where to find contact information to confirm</a:t>
            </a:r>
            <a:r>
              <a:rPr lang="en-US" sz="1200" b="0" i="0" u="none" strike="noStrike" kern="1200" baseline="0" dirty="0">
                <a:solidFill>
                  <a:schemeClr val="tx1"/>
                </a:solidFill>
                <a:effectLst/>
                <a:latin typeface="+mn-lt"/>
                <a:ea typeface="+mn-ea"/>
                <a:cs typeface="+mn-cs"/>
              </a:rPr>
              <a:t> if you’re enrolled or if you have any questions about Medicare</a:t>
            </a:r>
          </a:p>
          <a:p>
            <a:pPr marL="0" indent="0" rtl="0" eaLnBrk="1" fontAlgn="t" latinLnBrk="0" hangingPunct="1">
              <a:lnSpc>
                <a:spcPct val="100000"/>
              </a:lnSpc>
              <a:spcBef>
                <a:spcPts val="600"/>
              </a:spcBef>
              <a:buNone/>
            </a:pPr>
            <a:r>
              <a:rPr lang="en-US" sz="1200" b="0" i="0" u="none" strike="noStrike" kern="1200" dirty="0">
                <a:solidFill>
                  <a:schemeClr val="tx1"/>
                </a:solidFill>
                <a:effectLst/>
                <a:latin typeface="+mn-lt"/>
                <a:ea typeface="+mn-ea"/>
                <a:cs typeface="+mn-cs"/>
              </a:rPr>
              <a:t>For sample PDM notice visit </a:t>
            </a:r>
            <a:r>
              <a:rPr lang="en-US" dirty="0">
                <a:hlinkClick r:id="rId3"/>
              </a:rPr>
              <a:t>Marketplace Open Enrollment Notice (cms.gov)</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lang="en-US" dirty="0"/>
          </a:p>
        </p:txBody>
      </p:sp>
    </p:spTree>
    <p:extLst>
      <p:ext uri="{BB962C8B-B14F-4D97-AF65-F5344CB8AC3E}">
        <p14:creationId xmlns:p14="http://schemas.microsoft.com/office/powerpoint/2010/main" val="2741001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This presentation</a:t>
            </a:r>
            <a:r>
              <a:rPr lang="en-US" baseline="0" dirty="0"/>
              <a:t> will help you identify </a:t>
            </a:r>
            <a:r>
              <a:rPr lang="en-US" dirty="0"/>
              <a:t>considerations when you’re enrolled in Marketplace coverage and become eligible for Medicare.</a:t>
            </a:r>
            <a:r>
              <a:rPr lang="en-US" baseline="0" dirty="0"/>
              <a:t> </a:t>
            </a:r>
            <a:r>
              <a:rPr lang="en-US" dirty="0"/>
              <a:t>This information will explain how your decisions can affect your coverage and possible penalties.</a:t>
            </a:r>
            <a:r>
              <a:rPr lang="en-US" baseline="0" dirty="0"/>
              <a:t> </a:t>
            </a:r>
            <a:r>
              <a:rPr lang="en-US" dirty="0"/>
              <a:t>We'll identify considerations if you're enrolled in a Marketplace plan and become eligible for Medicare due to age, disability, or End-Stage Renal Disease (ESRD). And, we’ll talk about what you may need to know</a:t>
            </a:r>
            <a:r>
              <a:rPr lang="en-US" baseline="0" dirty="0"/>
              <a:t> if you are enrolled in </a:t>
            </a:r>
            <a:r>
              <a:rPr lang="en-US" dirty="0"/>
              <a:t>Small Business Health Options Program (SHOP) coverage and qualify</a:t>
            </a:r>
            <a:r>
              <a:rPr lang="en-US" baseline="0" dirty="0"/>
              <a:t> for Medicare. L</a:t>
            </a:r>
            <a:r>
              <a:rPr lang="en-US" dirty="0"/>
              <a:t>astly, we’ll cover information about programs that can help</a:t>
            </a:r>
            <a:r>
              <a:rPr lang="en-US" baseline="0" dirty="0"/>
              <a:t> you pay for Medicare, describe </a:t>
            </a:r>
            <a:r>
              <a:rPr lang="en-US" dirty="0"/>
              <a:t>Medicare Periodic Data Matching (</a:t>
            </a:r>
            <a:r>
              <a:rPr lang="en-US" baseline="0" dirty="0"/>
              <a:t>PDM) and review where you can find Medicare and Marketplace resources</a:t>
            </a:r>
            <a:r>
              <a:rPr lang="en-US" dirty="0"/>
              <a:t>.</a:t>
            </a:r>
          </a:p>
          <a:p>
            <a:pPr marL="0" indent="0">
              <a:buNone/>
            </a:pPr>
            <a:endParaRPr lang="en-US" dirty="0"/>
          </a:p>
        </p:txBody>
      </p:sp>
    </p:spTree>
    <p:extLst>
      <p:ext uri="{BB962C8B-B14F-4D97-AF65-F5344CB8AC3E}">
        <p14:creationId xmlns:p14="http://schemas.microsoft.com/office/powerpoint/2010/main" val="292882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baseline="0" dirty="0"/>
              <a:t>T</a:t>
            </a:r>
            <a:r>
              <a:rPr lang="en-US" dirty="0"/>
              <a:t>he Marketplace will end </a:t>
            </a:r>
            <a:r>
              <a:rPr lang="en-US" sz="1200" dirty="0"/>
              <a:t>premium tax credits and/or cost-sharing reductions </a:t>
            </a:r>
            <a:r>
              <a:rPr lang="en-US" dirty="0"/>
              <a:t>for you if you’re enrolled in both Medicare and the Marketplace. </a:t>
            </a:r>
            <a:r>
              <a:rPr lang="en-US" baseline="0" dirty="0"/>
              <a:t>A statement was added to the application </a:t>
            </a:r>
            <a:r>
              <a:rPr lang="en-US" sz="1200" dirty="0"/>
              <a:t>to act on your behalf to end coverage</a:t>
            </a:r>
            <a:r>
              <a:rPr lang="en-US" baseline="0" dirty="0"/>
              <a:t>. It states that if anyone on your application enrolls in coverage through a Marketplace plan, but is later found to have other qualifying health coverage (including Medicare, Medicaid, and/or CHIP), you have the option to allow the Marketplace to end your Marketplace coverage if you agree to the statement.</a:t>
            </a:r>
            <a:endParaRPr lang="en-US" dirty="0"/>
          </a:p>
          <a:p>
            <a:pPr marL="0" indent="0">
              <a:buNone/>
            </a:pPr>
            <a:endParaRPr lang="en-US" dirty="0"/>
          </a:p>
        </p:txBody>
      </p:sp>
    </p:spTree>
    <p:extLst>
      <p:ext uri="{BB962C8B-B14F-4D97-AF65-F5344CB8AC3E}">
        <p14:creationId xmlns:p14="http://schemas.microsoft.com/office/powerpoint/2010/main" val="1142480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4300" indent="-114300">
              <a:lnSpc>
                <a:spcPct val="100000"/>
              </a:lnSpc>
              <a:spcBef>
                <a:spcPts val="600"/>
              </a:spcBef>
              <a:buFont typeface="Wingdings" panose="05000000000000000000" pitchFamily="2" charset="2"/>
              <a:buChar char="§"/>
            </a:pPr>
            <a:r>
              <a:rPr lang="en-US" dirty="0"/>
              <a:t>If you have both Medicare and a Marketplace plan, you’ll have 30 days to return to the Marketplace to either end any premium tax credits</a:t>
            </a:r>
            <a:r>
              <a:rPr lang="en-US" baseline="0" dirty="0"/>
              <a:t> or cost-sharing reductions</a:t>
            </a:r>
            <a:r>
              <a:rPr lang="en-US" dirty="0"/>
              <a:t>, or end your Marketplace plan, if</a:t>
            </a:r>
            <a:r>
              <a:rPr lang="en-US" baseline="0" dirty="0"/>
              <a:t> you so choose</a:t>
            </a:r>
            <a:r>
              <a:rPr lang="en-US" dirty="0"/>
              <a:t>.</a:t>
            </a:r>
          </a:p>
          <a:p>
            <a:pPr marL="114300" indent="-114300">
              <a:lnSpc>
                <a:spcPct val="100000"/>
              </a:lnSpc>
              <a:spcBef>
                <a:spcPts val="600"/>
              </a:spcBef>
              <a:buFont typeface="Wingdings" panose="05000000000000000000" pitchFamily="2" charset="2"/>
              <a:buChar char="§"/>
            </a:pPr>
            <a:r>
              <a:rPr lang="en-US" sz="1200" dirty="0"/>
              <a:t>You’ll get specific instructions in your PDM notice based on your Medicare enrollment status.</a:t>
            </a:r>
          </a:p>
          <a:p>
            <a:pPr marL="114300" indent="-114300">
              <a:lnSpc>
                <a:spcPct val="100000"/>
              </a:lnSpc>
              <a:spcBef>
                <a:spcPts val="600"/>
              </a:spcBef>
              <a:buFont typeface="Wingdings" panose="05000000000000000000" pitchFamily="2" charset="2"/>
              <a:buChar char="§"/>
            </a:pPr>
            <a:r>
              <a:rPr lang="en-US" dirty="0"/>
              <a:t>You’ll also have the option to:</a:t>
            </a:r>
          </a:p>
          <a:p>
            <a:pPr marL="228600" lvl="1" indent="-114300">
              <a:lnSpc>
                <a:spcPct val="100000"/>
              </a:lnSpc>
              <a:spcBef>
                <a:spcPts val="600"/>
              </a:spcBef>
              <a:buFont typeface="Arial" panose="020B0604020202020204" pitchFamily="34" charset="0"/>
              <a:buChar char="•"/>
            </a:pPr>
            <a:r>
              <a:rPr lang="en-US" dirty="0"/>
              <a:t>Disagree</a:t>
            </a:r>
            <a:r>
              <a:rPr lang="en-US" baseline="0" dirty="0"/>
              <a:t> with</a:t>
            </a:r>
            <a:r>
              <a:rPr lang="en-US" dirty="0"/>
              <a:t> the results of the Medicare PDM if you think you aren’t enrolled in Medicare; or if you return your application and resubmit it with an attestation that you don’t have Medicare, you may get a Medicare data matching issue (DMI) and will have 90 days to resolve. After the 90-day window, the Marketplace with then take action to end premium tax credits or Marketplace coverage depending on your preference. </a:t>
            </a:r>
          </a:p>
          <a:p>
            <a:pPr marL="228600" marR="0" lvl="1" indent="-1143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t>Change your response from agree to disagree </a:t>
            </a:r>
            <a:r>
              <a:rPr lang="en-US" sz="1200" dirty="0"/>
              <a:t>if you no longer want the Marketplace to end your coverage.</a:t>
            </a:r>
            <a:r>
              <a:rPr lang="en-US" sz="1200" baseline="0" dirty="0"/>
              <a:t> </a:t>
            </a:r>
            <a:r>
              <a:rPr lang="en-US" dirty="0"/>
              <a:t>If you take</a:t>
            </a:r>
            <a:r>
              <a:rPr lang="en-US" baseline="0" dirty="0"/>
              <a:t> back</a:t>
            </a:r>
            <a:r>
              <a:rPr lang="en-US" dirty="0"/>
              <a:t> permission for the Marketplace to end coverage, the Marketplace will end premium tax credits/cost-sharing reductions after 30 days goes by. </a:t>
            </a:r>
          </a:p>
          <a:p>
            <a:pPr marL="228600" indent="-114300">
              <a:lnSpc>
                <a:spcPct val="100000"/>
              </a:lnSpc>
              <a:spcBef>
                <a:spcPts val="600"/>
              </a:spcBef>
              <a:buFont typeface="Arial" panose="020B0604020202020204" pitchFamily="34" charset="0"/>
              <a:buChar char="•"/>
            </a:pPr>
            <a:endParaRPr lang="en-US" dirty="0"/>
          </a:p>
          <a:p>
            <a:pPr marL="0" indent="0">
              <a:lnSpc>
                <a:spcPct val="100000"/>
              </a:lnSpc>
              <a:buNone/>
            </a:pPr>
            <a:endParaRPr lang="en-US" dirty="0"/>
          </a:p>
        </p:txBody>
      </p:sp>
    </p:spTree>
    <p:extLst>
      <p:ext uri="{BB962C8B-B14F-4D97-AF65-F5344CB8AC3E}">
        <p14:creationId xmlns:p14="http://schemas.microsoft.com/office/powerpoint/2010/main" val="2686566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None/>
            </a:pPr>
            <a:r>
              <a:rPr lang="en-US" dirty="0"/>
              <a:t>If you have a Marketplace plan, you’re eligible for premium tax credits/cost-sharing reductions, even if you also have Medicare.</a:t>
            </a:r>
          </a:p>
          <a:p>
            <a:pPr marL="117475" marR="0" lvl="0" indent="-117475" algn="l" defTabSz="914400" rtl="0" eaLnBrk="1" fontAlgn="auto" latinLnBrk="0" hangingPunct="1">
              <a:lnSpc>
                <a:spcPct val="100000"/>
              </a:lnSpc>
              <a:spcBef>
                <a:spcPts val="600"/>
              </a:spcBef>
              <a:spcAft>
                <a:spcPts val="0"/>
              </a:spcAft>
              <a:buClrTx/>
              <a:buSzTx/>
              <a:buFont typeface="Wingdings" panose="05000000000000000000" pitchFamily="2" charset="2"/>
              <a:buAutoNum type="alphaLcPeriod"/>
              <a:tabLst/>
              <a:defRPr/>
            </a:pPr>
            <a:r>
              <a:rPr lang="en-US" dirty="0"/>
              <a:t>True </a:t>
            </a:r>
          </a:p>
          <a:p>
            <a:pPr marL="117475" marR="0" lvl="0" indent="-117475" algn="l" defTabSz="914400" rtl="0" eaLnBrk="1" fontAlgn="auto" latinLnBrk="0" hangingPunct="1">
              <a:lnSpc>
                <a:spcPct val="100000"/>
              </a:lnSpc>
              <a:spcBef>
                <a:spcPts val="600"/>
              </a:spcBef>
              <a:spcAft>
                <a:spcPts val="0"/>
              </a:spcAft>
              <a:buClrTx/>
              <a:buSzTx/>
              <a:buFont typeface="Wingdings" panose="05000000000000000000" pitchFamily="2" charset="2"/>
              <a:buAutoNum type="alphaLcPeriod"/>
              <a:tabLst/>
              <a:defRPr/>
            </a:pPr>
            <a:r>
              <a:rPr lang="en-US" dirty="0"/>
              <a:t>False</a:t>
            </a:r>
          </a:p>
          <a:p>
            <a:pPr marL="0" indent="0">
              <a:lnSpc>
                <a:spcPct val="100000"/>
              </a:lnSpc>
              <a:spcBef>
                <a:spcPts val="600"/>
              </a:spcBef>
              <a:buNone/>
            </a:pPr>
            <a:r>
              <a:rPr lang="en-US" b="1" dirty="0"/>
              <a:t>ANSWER</a:t>
            </a:r>
            <a:r>
              <a:rPr lang="en-US" dirty="0"/>
              <a:t>:</a:t>
            </a:r>
            <a:r>
              <a:rPr lang="en-US" baseline="0" dirty="0"/>
              <a:t> b. False</a:t>
            </a:r>
          </a:p>
          <a:p>
            <a:pPr marL="0" indent="0">
              <a:lnSpc>
                <a:spcPct val="100000"/>
              </a:lnSpc>
              <a:spcBef>
                <a:spcPts val="600"/>
              </a:spcBef>
              <a:buNone/>
            </a:pPr>
            <a:r>
              <a:rPr lang="en-US" dirty="0"/>
              <a:t>If you have both Medicare and a Marketplace plan, you should immediately return to the Marketplace to either end</a:t>
            </a:r>
            <a:r>
              <a:rPr lang="en-US" baseline="0" dirty="0"/>
              <a:t> p</a:t>
            </a:r>
            <a:r>
              <a:rPr lang="en-US" dirty="0"/>
              <a:t>remium tax credits/cost-sharing reductions</a:t>
            </a:r>
            <a:r>
              <a:rPr lang="en-US" baseline="0" dirty="0"/>
              <a:t> </a:t>
            </a:r>
            <a:r>
              <a:rPr lang="en-US" dirty="0"/>
              <a:t>or end your</a:t>
            </a:r>
            <a:r>
              <a:rPr lang="en-US" baseline="0" dirty="0"/>
              <a:t> </a:t>
            </a:r>
            <a:r>
              <a:rPr lang="en-US" dirty="0"/>
              <a:t>Marketplace plan.</a:t>
            </a:r>
          </a:p>
        </p:txBody>
      </p:sp>
    </p:spTree>
    <p:extLst>
      <p:ext uri="{BB962C8B-B14F-4D97-AF65-F5344CB8AC3E}">
        <p14:creationId xmlns:p14="http://schemas.microsoft.com/office/powerpoint/2010/main" val="522581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None/>
            </a:pPr>
            <a:r>
              <a:rPr lang="en-US" sz="1200" dirty="0"/>
              <a:t>This</a:t>
            </a:r>
            <a:r>
              <a:rPr lang="en-US" sz="1200" baseline="0" dirty="0"/>
              <a:t> section contains helpful resources, including:</a:t>
            </a:r>
          </a:p>
          <a:p>
            <a:pPr marL="114300" indent="-114300">
              <a:lnSpc>
                <a:spcPct val="100000"/>
              </a:lnSpc>
              <a:spcBef>
                <a:spcPts val="600"/>
              </a:spcBef>
              <a:buFont typeface="Wingdings" panose="05000000000000000000" pitchFamily="2" charset="2"/>
              <a:buChar char="§"/>
            </a:pPr>
            <a:r>
              <a:rPr lang="en-US" sz="1200" dirty="0"/>
              <a:t>Ways to connect with the Marketplace</a:t>
            </a:r>
          </a:p>
          <a:p>
            <a:pPr marL="114300" indent="-114300">
              <a:lnSpc>
                <a:spcPct val="100000"/>
              </a:lnSpc>
              <a:spcBef>
                <a:spcPts val="600"/>
              </a:spcBef>
              <a:buFont typeface="Wingdings" panose="05000000000000000000" pitchFamily="2" charset="2"/>
              <a:buChar char="§"/>
            </a:pPr>
            <a:r>
              <a:rPr lang="en-US" sz="1200" dirty="0"/>
              <a:t>Medicare resources</a:t>
            </a:r>
          </a:p>
          <a:p>
            <a:pPr marL="114300" indent="-114300">
              <a:lnSpc>
                <a:spcPct val="100000"/>
              </a:lnSpc>
              <a:spcBef>
                <a:spcPts val="600"/>
              </a:spcBef>
              <a:buFont typeface="Wingdings" panose="05000000000000000000" pitchFamily="2" charset="2"/>
              <a:buChar char="§"/>
            </a:pPr>
            <a:r>
              <a:rPr lang="en-US" sz="1200" dirty="0"/>
              <a:t>Other resources</a:t>
            </a:r>
          </a:p>
          <a:p>
            <a:pPr marL="0" indent="0">
              <a:buNone/>
            </a:pPr>
            <a:endParaRPr lang="en-US" dirty="0"/>
          </a:p>
        </p:txBody>
      </p:sp>
    </p:spTree>
    <p:extLst>
      <p:ext uri="{BB962C8B-B14F-4D97-AF65-F5344CB8AC3E}">
        <p14:creationId xmlns:p14="http://schemas.microsoft.com/office/powerpoint/2010/main" val="4052137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Don’t miss key dates and information about the Health Insurance Marketplace®. Here’s how you can stay connected:</a:t>
            </a:r>
          </a:p>
          <a:p>
            <a:pPr marL="114300" marR="0" lvl="0" indent="-1143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dirty="0"/>
              <a:t>Get updates by email or text by signing up at </a:t>
            </a:r>
            <a:r>
              <a:rPr lang="en-US" sz="1200" u="sng" dirty="0">
                <a:hlinkClick r:id="rId3"/>
              </a:rPr>
              <a:t>HealthCare.gov/subscribe/</a:t>
            </a:r>
            <a:r>
              <a:rPr lang="en-US" sz="1200" dirty="0">
                <a:cs typeface="Calibri" pitchFamily="34" charset="0"/>
              </a:rPr>
              <a:t>or </a:t>
            </a:r>
            <a:r>
              <a:rPr lang="en-US" sz="1200" u="sng" dirty="0">
                <a:hlinkClick r:id="rId4"/>
              </a:rPr>
              <a:t>CuidadoDeSalud.gov/</a:t>
            </a:r>
            <a:r>
              <a:rPr lang="en-US" sz="1200" u="sng" dirty="0" err="1">
                <a:hlinkClick r:id="rId4"/>
              </a:rPr>
              <a:t>es</a:t>
            </a:r>
            <a:r>
              <a:rPr lang="en-US" sz="1200" u="sng" dirty="0">
                <a:hlinkClick r:id="rId4"/>
              </a:rPr>
              <a:t>/subscribe/</a:t>
            </a:r>
            <a:r>
              <a:rPr lang="en-US" sz="1200" u="none" dirty="0"/>
              <a:t>.</a:t>
            </a:r>
            <a:endParaRPr lang="en-US" dirty="0"/>
          </a:p>
          <a:p>
            <a:pPr marL="114300" indent="-114300">
              <a:spcBef>
                <a:spcPts val="600"/>
              </a:spcBef>
              <a:buFont typeface="Wingdings" panose="05000000000000000000" pitchFamily="2" charset="2"/>
              <a:buChar char="§"/>
            </a:pPr>
            <a:r>
              <a:rPr lang="en-US" dirty="0"/>
              <a:t>Twitter: </a:t>
            </a:r>
            <a:r>
              <a:rPr lang="en-US" dirty="0">
                <a:hlinkClick r:id="rId5"/>
              </a:rPr>
              <a:t>Twitter.com/HealthCareGov</a:t>
            </a:r>
            <a:r>
              <a:rPr lang="en-US" dirty="0"/>
              <a:t>. Follow @HealthCareGov.</a:t>
            </a:r>
          </a:p>
          <a:p>
            <a:pPr marL="114300" indent="-114300">
              <a:spcBef>
                <a:spcPts val="600"/>
              </a:spcBef>
              <a:buFont typeface="Wingdings" panose="05000000000000000000" pitchFamily="2" charset="2"/>
              <a:buChar char="§"/>
            </a:pPr>
            <a:r>
              <a:rPr lang="en-US" dirty="0"/>
              <a:t>Facebook: </a:t>
            </a:r>
            <a:r>
              <a:rPr lang="en-US" dirty="0">
                <a:hlinkClick r:id="rId6"/>
              </a:rPr>
              <a:t>Facebook.com/HealthCare.gov</a:t>
            </a:r>
            <a:r>
              <a:rPr lang="en-US" dirty="0"/>
              <a:t>. Join the conversation. Like, share, and respond to our latest posts.</a:t>
            </a:r>
          </a:p>
          <a:p>
            <a:pPr marL="114300" indent="-114300">
              <a:spcBef>
                <a:spcPts val="600"/>
              </a:spcBef>
              <a:buFont typeface="Wingdings" panose="05000000000000000000" pitchFamily="2" charset="2"/>
              <a:buChar char="§"/>
            </a:pPr>
            <a:r>
              <a:rPr lang="en-US" dirty="0"/>
              <a:t>YouTube: </a:t>
            </a:r>
            <a:r>
              <a:rPr lang="en-US" dirty="0">
                <a:hlinkClick r:id="rId7"/>
              </a:rPr>
              <a:t>Youtube.com/HealthCareGov</a:t>
            </a:r>
            <a:r>
              <a:rPr lang="en-US" dirty="0"/>
              <a:t>. Watch and share videos about the Marketplace.  </a:t>
            </a:r>
          </a:p>
          <a:p>
            <a:pPr marL="114300" indent="-114300">
              <a:spcBef>
                <a:spcPts val="600"/>
              </a:spcBef>
              <a:buFont typeface="Wingdings" panose="05000000000000000000" pitchFamily="2" charset="2"/>
              <a:buChar char="§"/>
            </a:pPr>
            <a:r>
              <a:rPr lang="en-US" dirty="0"/>
              <a:t>The Health Insurance Marketplace® Blog on </a:t>
            </a:r>
            <a:r>
              <a:rPr lang="en-US" dirty="0">
                <a:cs typeface="Calibri" pitchFamily="34" charset="0"/>
                <a:hlinkClick r:id="rId8"/>
              </a:rPr>
              <a:t>HealthCare.gov/blog</a:t>
            </a:r>
            <a:r>
              <a:rPr lang="en-US" dirty="0"/>
              <a:t>. Find tips for consumers and small businesses, top things to know about the Marketplace, frequently asked questions, and more. Make comments to continue the discussion.</a:t>
            </a:r>
          </a:p>
          <a:p>
            <a:pPr marL="114300" marR="0" lvl="0" indent="-114300" algn="l" defTabSz="914400" rtl="0" eaLnBrk="1" fontAlgn="auto" latinLnBrk="0" hangingPunct="1">
              <a:spcBef>
                <a:spcPts val="600"/>
              </a:spcBef>
              <a:spcAft>
                <a:spcPts val="0"/>
              </a:spcAft>
              <a:buClrTx/>
              <a:buSzTx/>
              <a:buFont typeface="Wingdings" panose="05000000000000000000" pitchFamily="2" charset="2"/>
              <a:buChar char="§"/>
              <a:tabLst/>
              <a:defRPr/>
            </a:pPr>
            <a:r>
              <a:rPr lang="en-US" dirty="0"/>
              <a:t>If you’re an agent, broker, navigator, in-person assister, or Certified Application Counselor in a Federally-facilitated or State Partnership Marketplace, you can take required training at </a:t>
            </a:r>
            <a:r>
              <a:rPr lang="en-US" u="sng" dirty="0">
                <a:hlinkClick r:id="rId9"/>
              </a:rPr>
              <a:t>Marketplace.cms.gov/technical-assistance-resources/training-materials/training.html</a:t>
            </a:r>
            <a:r>
              <a:rPr lang="en-US" u="none" dirty="0"/>
              <a:t>.</a:t>
            </a:r>
            <a:endParaRPr lang="en-US" dirty="0"/>
          </a:p>
          <a:p>
            <a:pPr marL="0" indent="0">
              <a:spcBef>
                <a:spcPts val="600"/>
              </a:spcBef>
              <a:buNone/>
            </a:pPr>
            <a:endParaRPr lang="en-US" dirty="0"/>
          </a:p>
          <a:p>
            <a:pPr>
              <a:spcBef>
                <a:spcPts val="600"/>
              </a:spcBef>
            </a:pPr>
            <a:endParaRPr lang="en-US" dirty="0"/>
          </a:p>
          <a:p>
            <a:pPr>
              <a:spcBef>
                <a:spcPts val="600"/>
              </a:spcBef>
            </a:pPr>
            <a:endParaRPr lang="en-US" dirty="0"/>
          </a:p>
          <a:p>
            <a:pPr marL="0" indent="0">
              <a:buNone/>
            </a:pPr>
            <a:endParaRPr lang="en-US" dirty="0"/>
          </a:p>
        </p:txBody>
      </p:sp>
    </p:spTree>
    <p:extLst>
      <p:ext uri="{BB962C8B-B14F-4D97-AF65-F5344CB8AC3E}">
        <p14:creationId xmlns:p14="http://schemas.microsoft.com/office/powerpoint/2010/main" val="3511273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lnSpc>
                <a:spcPct val="100000"/>
              </a:lnSpc>
              <a:spcBef>
                <a:spcPts val="600"/>
              </a:spcBef>
              <a:buFont typeface="Wingdings" panose="05000000000000000000" pitchFamily="2" charset="2"/>
              <a:buChar char="§"/>
            </a:pPr>
            <a:r>
              <a:rPr lang="en-US" dirty="0"/>
              <a:t>Trained navigators and assisters can help you at no cost if you:</a:t>
            </a:r>
          </a:p>
          <a:p>
            <a:pPr marL="227013" lvl="1" indent="-114300">
              <a:lnSpc>
                <a:spcPct val="100000"/>
              </a:lnSpc>
              <a:spcBef>
                <a:spcPts val="600"/>
              </a:spcBef>
              <a:buFont typeface="Arial" panose="020B0604020202020204" pitchFamily="34" charset="0"/>
              <a:buChar char="•"/>
            </a:pPr>
            <a:r>
              <a:rPr lang="en-US" dirty="0"/>
              <a:t>Aren’t eligible for Medicare and want to enroll</a:t>
            </a:r>
            <a:r>
              <a:rPr lang="en-US" baseline="0" dirty="0"/>
              <a:t> in</a:t>
            </a:r>
            <a:r>
              <a:rPr lang="en-US" dirty="0"/>
              <a:t> the Marketplace</a:t>
            </a:r>
          </a:p>
          <a:p>
            <a:pPr marL="227013" lvl="1" indent="-114300">
              <a:lnSpc>
                <a:spcPct val="100000"/>
              </a:lnSpc>
              <a:spcBef>
                <a:spcPts val="600"/>
              </a:spcBef>
              <a:buFont typeface="Arial" panose="020B0604020202020204" pitchFamily="34" charset="0"/>
              <a:buChar char="•"/>
            </a:pPr>
            <a:r>
              <a:rPr lang="en-US" dirty="0"/>
              <a:t>Need help understanding your options on when to transition from the Marketplace to Medicare</a:t>
            </a:r>
          </a:p>
          <a:p>
            <a:pPr marL="227013" lvl="1" indent="-114300">
              <a:lnSpc>
                <a:spcPct val="100000"/>
              </a:lnSpc>
              <a:spcBef>
                <a:spcPts val="600"/>
              </a:spcBef>
              <a:buFont typeface="Arial" panose="020B0604020202020204" pitchFamily="34" charset="0"/>
              <a:buChar char="•"/>
            </a:pPr>
            <a:r>
              <a:rPr lang="en-US" dirty="0"/>
              <a:t>Need help managing your Marketplace plan</a:t>
            </a:r>
          </a:p>
          <a:p>
            <a:pPr>
              <a:lnSpc>
                <a:spcPct val="100000"/>
              </a:lnSpc>
              <a:spcBef>
                <a:spcPts val="600"/>
              </a:spcBef>
              <a:buFont typeface="Wingdings" panose="05000000000000000000" pitchFamily="2" charset="2"/>
              <a:buChar char="§"/>
            </a:pPr>
            <a:r>
              <a:rPr lang="en-US" dirty="0"/>
              <a:t>They help you understand their options about: </a:t>
            </a:r>
          </a:p>
          <a:p>
            <a:pPr marL="227013" lvl="1" indent="-114300">
              <a:lnSpc>
                <a:spcPct val="100000"/>
              </a:lnSpc>
              <a:spcBef>
                <a:spcPts val="600"/>
              </a:spcBef>
              <a:buFont typeface="Arial" panose="020B0604020202020204" pitchFamily="34" charset="0"/>
              <a:buChar char="•"/>
            </a:pPr>
            <a:r>
              <a:rPr lang="en-US" dirty="0"/>
              <a:t>Enrolling in a Marketplace plan</a:t>
            </a:r>
          </a:p>
          <a:p>
            <a:pPr marL="227013" lvl="1" indent="-114300">
              <a:lnSpc>
                <a:spcPct val="100000"/>
              </a:lnSpc>
              <a:spcBef>
                <a:spcPts val="600"/>
              </a:spcBef>
              <a:buFont typeface="Arial" panose="020B0604020202020204" pitchFamily="34" charset="0"/>
              <a:buChar char="•"/>
            </a:pPr>
            <a:r>
              <a:rPr lang="en-US" dirty="0"/>
              <a:t>Understanding factors to consider when ending coverage</a:t>
            </a:r>
          </a:p>
          <a:p>
            <a:pPr marL="227013" lvl="1" indent="-114300">
              <a:lnSpc>
                <a:spcPct val="100000"/>
              </a:lnSpc>
              <a:spcBef>
                <a:spcPts val="600"/>
              </a:spcBef>
              <a:buFont typeface="Arial" panose="020B0604020202020204" pitchFamily="34" charset="0"/>
              <a:buChar char="•"/>
            </a:pPr>
            <a:r>
              <a:rPr lang="en-US" dirty="0"/>
              <a:t>Rules for ending a Marketplace plan if becoming eligible for Medicare</a:t>
            </a:r>
          </a:p>
          <a:p>
            <a:pPr marL="227013" lvl="1" indent="-114300">
              <a:lnSpc>
                <a:spcPct val="100000"/>
              </a:lnSpc>
              <a:spcBef>
                <a:spcPts val="600"/>
              </a:spcBef>
              <a:buFont typeface="Arial" panose="020B0604020202020204" pitchFamily="34" charset="0"/>
              <a:buChar char="•"/>
            </a:pPr>
            <a:r>
              <a:rPr lang="en-US" dirty="0"/>
              <a:t>Consequences for APTC if enrolled in the Marketplace and Medicare</a:t>
            </a:r>
          </a:p>
          <a:p>
            <a:pPr marL="227013" lvl="1" indent="-114300">
              <a:lnSpc>
                <a:spcPct val="100000"/>
              </a:lnSpc>
              <a:spcBef>
                <a:spcPts val="600"/>
              </a:spcBef>
              <a:buFont typeface="Arial" panose="020B0604020202020204" pitchFamily="34" charset="0"/>
              <a:buChar char="•"/>
            </a:pPr>
            <a:r>
              <a:rPr lang="en-US" dirty="0"/>
              <a:t>Refer you to SHIP counselors for Medicare counseling</a:t>
            </a:r>
          </a:p>
          <a:p>
            <a:r>
              <a:rPr lang="en-US" dirty="0"/>
              <a:t>To find a navigator or assister in your area, you can refer to </a:t>
            </a:r>
            <a:r>
              <a:rPr lang="en-US" sz="1200" u="sng" kern="1200" dirty="0">
                <a:solidFill>
                  <a:schemeClr val="tx1"/>
                </a:solidFill>
                <a:effectLst/>
                <a:latin typeface="+mn-lt"/>
                <a:ea typeface="+mn-ea"/>
                <a:cs typeface="+mn-cs"/>
                <a:hlinkClick r:id="rId3"/>
              </a:rPr>
              <a:t>LocalHelp.HealthCare.gov</a:t>
            </a:r>
            <a:endParaRPr lang="en-US" sz="1200" kern="1200" dirty="0">
              <a:solidFill>
                <a:schemeClr val="tx1"/>
              </a:solidFill>
              <a:effectLst/>
              <a:latin typeface="+mn-lt"/>
              <a:ea typeface="+mn-ea"/>
              <a:cs typeface="+mn-cs"/>
            </a:endParaRPr>
          </a:p>
          <a:p>
            <a:pPr marL="0" indent="0">
              <a:spcBef>
                <a:spcPts val="600"/>
              </a:spcBef>
              <a:buNone/>
            </a:pPr>
            <a:endParaRPr lang="en-US" dirty="0"/>
          </a:p>
        </p:txBody>
      </p:sp>
    </p:spTree>
    <p:extLst>
      <p:ext uri="{BB962C8B-B14F-4D97-AF65-F5344CB8AC3E}">
        <p14:creationId xmlns:p14="http://schemas.microsoft.com/office/powerpoint/2010/main" val="3642952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None/>
            </a:pPr>
            <a:r>
              <a:rPr lang="en-US" dirty="0"/>
              <a:t>There are a variety of Medicare resources available to help you learn more and answer any questions,</a:t>
            </a:r>
            <a:r>
              <a:rPr lang="en-US" baseline="0" dirty="0"/>
              <a:t> including: </a:t>
            </a:r>
          </a:p>
          <a:p>
            <a:pPr marL="114300" marR="0" lvl="0" indent="-114300" algn="l" defTabSz="914400" rtl="0" eaLnBrk="1" fontAlgn="base" latinLnBrk="0" hangingPunct="1">
              <a:lnSpc>
                <a:spcPct val="100000"/>
              </a:lnSpc>
              <a:spcBef>
                <a:spcPts val="600"/>
              </a:spcBef>
              <a:spcAft>
                <a:spcPct val="0"/>
              </a:spcAft>
              <a:buClrTx/>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rPr>
              <a:t>Your State Health Insurance Assistance Program (SHIP)</a:t>
            </a:r>
          </a:p>
          <a:p>
            <a:pPr marL="228600" lvl="2" indent="-114300" fontAlgn="base">
              <a:lnSpc>
                <a:spcPct val="100000"/>
              </a:lnSpc>
              <a:spcBef>
                <a:spcPts val="600"/>
              </a:spcBef>
              <a:spcAft>
                <a:spcPct val="0"/>
              </a:spcAft>
              <a:buSzPct val="100000"/>
              <a:buFont typeface="Arial" pitchFamily="34" charset="0"/>
              <a:buChar char="•"/>
              <a:defRPr/>
            </a:pPr>
            <a:r>
              <a:rPr kumimoji="0" lang="en-US" b="0" i="0" u="none" strike="noStrike" kern="1200" cap="none" spc="0" normalizeH="0" baseline="0" noProof="0" dirty="0">
                <a:ln>
                  <a:noFill/>
                </a:ln>
                <a:solidFill>
                  <a:prstClr val="black"/>
                </a:solidFill>
                <a:effectLst/>
                <a:uLnTx/>
                <a:uFillTx/>
              </a:rPr>
              <a:t>To get free personalized help, find the contact information for your local SHIP at </a:t>
            </a:r>
            <a:r>
              <a:rPr kumimoji="0" lang="en-US" b="0" i="0" u="none" strike="noStrike" kern="1200" cap="none" spc="0" normalizeH="0" baseline="0" noProof="0" dirty="0">
                <a:ln>
                  <a:noFill/>
                </a:ln>
                <a:solidFill>
                  <a:prstClr val="black"/>
                </a:solidFill>
                <a:effectLst/>
                <a:uLnTx/>
                <a:uFillTx/>
                <a:hlinkClick r:id="rId3"/>
              </a:rPr>
              <a:t>shiptacenter.org</a:t>
            </a:r>
            <a:endParaRPr kumimoji="0" lang="en-US" b="0" i="0" u="none" strike="noStrike" kern="1200" cap="none" spc="0" normalizeH="0" baseline="0" noProof="0" dirty="0">
              <a:ln>
                <a:noFill/>
              </a:ln>
              <a:solidFill>
                <a:prstClr val="black"/>
              </a:solidFill>
              <a:effectLst/>
              <a:uLnTx/>
              <a:uFillTx/>
            </a:endParaRPr>
          </a:p>
          <a:p>
            <a:pPr marL="114300" indent="-114300">
              <a:lnSpc>
                <a:spcPct val="100000"/>
              </a:lnSpc>
              <a:spcBef>
                <a:spcPts val="600"/>
              </a:spcBef>
              <a:buFont typeface="Wingdings" panose="05000000000000000000" pitchFamily="2" charset="2"/>
              <a:buChar char="§"/>
            </a:pPr>
            <a:r>
              <a:rPr lang="en-US" dirty="0"/>
              <a:t>Medicare website - </a:t>
            </a:r>
            <a:r>
              <a:rPr lang="en-US" dirty="0">
                <a:hlinkClick r:id="rId4"/>
              </a:rPr>
              <a:t>Medicare.gov</a:t>
            </a:r>
            <a:r>
              <a:rPr lang="en-US" dirty="0"/>
              <a:t> </a:t>
            </a:r>
          </a:p>
          <a:p>
            <a:pPr marL="114300" lvl="1" indent="-114300">
              <a:lnSpc>
                <a:spcPct val="100000"/>
              </a:lnSpc>
              <a:spcBef>
                <a:spcPts val="600"/>
              </a:spcBef>
              <a:buFont typeface="Wingdings" panose="05000000000000000000" pitchFamily="2" charset="2"/>
              <a:buChar char="§"/>
            </a:pPr>
            <a:r>
              <a:rPr lang="en-US" dirty="0"/>
              <a:t>You can also call 1-800-MEDICARE (1-800-633-4227);</a:t>
            </a:r>
            <a:r>
              <a:rPr lang="en-US" baseline="0" dirty="0"/>
              <a:t> </a:t>
            </a:r>
            <a:r>
              <a:rPr lang="en-US" dirty="0"/>
              <a:t>TTY: 1-877-486-2048</a:t>
            </a:r>
          </a:p>
          <a:p>
            <a:pPr marL="114300" lvl="0" indent="-114300">
              <a:lnSpc>
                <a:spcPct val="100000"/>
              </a:lnSpc>
              <a:spcBef>
                <a:spcPts val="600"/>
              </a:spcBef>
              <a:buFont typeface="Wingdings" panose="05000000000000000000" pitchFamily="2" charset="2"/>
              <a:buChar char="§"/>
            </a:pPr>
            <a:r>
              <a:rPr lang="en-US" sz="1200" u="sng" kern="1200" dirty="0">
                <a:solidFill>
                  <a:schemeClr val="tx1"/>
                </a:solidFill>
                <a:effectLst/>
                <a:latin typeface="+mn-lt"/>
                <a:ea typeface="+mn-ea"/>
                <a:cs typeface="+mn-cs"/>
                <a:hlinkClick r:id="rId5"/>
              </a:rPr>
              <a:t>Facebook.com/Medicare.gov</a:t>
            </a:r>
            <a:endParaRPr lang="en-US" sz="1200" u="sng" kern="1200" dirty="0">
              <a:solidFill>
                <a:schemeClr val="tx1"/>
              </a:solidFill>
              <a:effectLst/>
              <a:latin typeface="+mn-lt"/>
              <a:ea typeface="+mn-ea"/>
              <a:cs typeface="+mn-cs"/>
            </a:endParaRPr>
          </a:p>
          <a:p>
            <a:pPr marL="114300" lvl="0" indent="-114300">
              <a:lnSpc>
                <a:spcPct val="100000"/>
              </a:lnSpc>
              <a:spcBef>
                <a:spcPts val="600"/>
              </a:spcBef>
              <a:buFont typeface="Wingdings" panose="05000000000000000000" pitchFamily="2" charset="2"/>
              <a:buChar char="§"/>
            </a:pPr>
            <a:r>
              <a:rPr lang="en-US" dirty="0"/>
              <a:t>Medicare &amp; the Marketplace FAQ: </a:t>
            </a:r>
            <a:r>
              <a:rPr lang="en-US" dirty="0">
                <a:hlinkClick r:id="rId6"/>
              </a:rPr>
              <a:t>CMS.gov/Medicare/Eligibility-and-Enrollment/Medicare-and-the-Marketplace/Overview1.html</a:t>
            </a:r>
            <a:r>
              <a:rPr lang="en-US" dirty="0"/>
              <a:t> </a:t>
            </a:r>
          </a:p>
          <a:p>
            <a:pPr marL="114300" lvl="0" indent="-114300">
              <a:lnSpc>
                <a:spcPct val="100000"/>
              </a:lnSpc>
              <a:spcBef>
                <a:spcPts val="600"/>
              </a:spcBef>
              <a:buFont typeface="Wingdings" panose="05000000000000000000" pitchFamily="2" charset="2"/>
              <a:buChar char="§"/>
              <a:defRPr/>
            </a:pPr>
            <a:r>
              <a:rPr lang="en-US" dirty="0"/>
              <a:t>Medicare &amp; the Health Insurance Marketplace® Fact Sheet at </a:t>
            </a:r>
            <a:r>
              <a:rPr lang="en-US" u="sng" dirty="0">
                <a:hlinkClick r:id="rId7"/>
              </a:rPr>
              <a:t>Medicare.gov/Pubs/pdf/11694-Medicare-and-Marketplace.pdf</a:t>
            </a:r>
            <a:r>
              <a:rPr lang="en-US" u="sng" dirty="0"/>
              <a:t> </a:t>
            </a:r>
            <a:r>
              <a:rPr lang="en-US" dirty="0"/>
              <a:t> </a:t>
            </a:r>
          </a:p>
        </p:txBody>
      </p:sp>
    </p:spTree>
    <p:extLst>
      <p:ext uri="{BB962C8B-B14F-4D97-AF65-F5344CB8AC3E}">
        <p14:creationId xmlns:p14="http://schemas.microsoft.com/office/powerpoint/2010/main" val="4141085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sz="1200" dirty="0"/>
              <a:t>There are a variety of resources available to help you learn more and answer any questions,</a:t>
            </a:r>
            <a:r>
              <a:rPr lang="en-US" sz="1200" baseline="0" dirty="0"/>
              <a:t> including: </a:t>
            </a:r>
          </a:p>
          <a:p>
            <a:pPr marL="115888" indent="-117475">
              <a:spcBef>
                <a:spcPts val="600"/>
              </a:spcBef>
              <a:buFont typeface="Wingdings" panose="05000000000000000000" pitchFamily="2" charset="2"/>
              <a:buChar char="§"/>
            </a:pPr>
            <a:r>
              <a:rPr lang="en-US" sz="1200" u="sng" dirty="0">
                <a:hlinkClick r:id="rId3"/>
              </a:rPr>
              <a:t>Marketplace.cms.gov/applications-and-forms/notices.html</a:t>
            </a:r>
            <a:endParaRPr lang="en-US" sz="1200" u="sng" dirty="0"/>
          </a:p>
          <a:p>
            <a:pPr marL="115888" indent="-117475">
              <a:spcBef>
                <a:spcPts val="600"/>
              </a:spcBef>
              <a:buFont typeface="Wingdings" panose="05000000000000000000" pitchFamily="2" charset="2"/>
              <a:buChar char="§"/>
            </a:pPr>
            <a:r>
              <a:rPr lang="en-US" sz="1200" dirty="0">
                <a:hlinkClick r:id="rId4"/>
              </a:rPr>
              <a:t>HealthCare.gov</a:t>
            </a:r>
            <a:endParaRPr lang="en-US" sz="1200" dirty="0"/>
          </a:p>
          <a:p>
            <a:pPr marL="115888" marR="0" lvl="0" indent="-117475" algn="l" defTabSz="914400" rtl="0" eaLnBrk="1" fontAlgn="auto" latinLnBrk="0" hangingPunct="1">
              <a:spcBef>
                <a:spcPts val="600"/>
              </a:spcBef>
              <a:spcAft>
                <a:spcPts val="0"/>
              </a:spcAft>
              <a:buClrTx/>
              <a:buSzTx/>
              <a:buFont typeface="Wingdings" panose="05000000000000000000" pitchFamily="2" charset="2"/>
              <a:buChar char="§"/>
              <a:tabLst/>
              <a:defRPr/>
            </a:pPr>
            <a:r>
              <a:rPr lang="en-US" sz="1200" dirty="0">
                <a:hlinkClick r:id="rId5"/>
              </a:rPr>
              <a:t>Medicaid.gov</a:t>
            </a:r>
            <a:endParaRPr lang="en-US" sz="1200" baseline="0" dirty="0"/>
          </a:p>
          <a:p>
            <a:pPr marL="115888" indent="-117475">
              <a:spcBef>
                <a:spcPts val="600"/>
              </a:spcBef>
              <a:buFont typeface="Wingdings" panose="05000000000000000000" pitchFamily="2" charset="2"/>
              <a:buChar char="§"/>
            </a:pPr>
            <a:r>
              <a:rPr lang="en-US" sz="1200" dirty="0">
                <a:hlinkClick r:id="rId6"/>
              </a:rPr>
              <a:t>InsureKidsNow.gov</a:t>
            </a:r>
            <a:endParaRPr lang="en-US" sz="1200" dirty="0"/>
          </a:p>
          <a:p>
            <a:pPr marL="115888" indent="-117475" defTabSz="952144">
              <a:spcBef>
                <a:spcPts val="600"/>
              </a:spcBef>
              <a:buFont typeface="Wingdings" panose="05000000000000000000" pitchFamily="2" charset="2"/>
              <a:buChar char="§"/>
              <a:defRPr/>
            </a:pPr>
            <a:r>
              <a:rPr lang="en-US" sz="1200" dirty="0">
                <a:hlinkClick r:id="rId7"/>
              </a:rPr>
              <a:t>socialsecurity.gov</a:t>
            </a:r>
            <a:r>
              <a:rPr lang="en-US" sz="1200" dirty="0"/>
              <a:t>    </a:t>
            </a:r>
          </a:p>
          <a:p>
            <a:pPr marL="115888" indent="-117475" defTabSz="952144">
              <a:spcBef>
                <a:spcPts val="600"/>
              </a:spcBef>
              <a:buFont typeface="Wingdings" panose="05000000000000000000" pitchFamily="2" charset="2"/>
              <a:buChar char="§"/>
              <a:defRPr/>
            </a:pPr>
            <a:r>
              <a:rPr lang="en-US" dirty="0">
                <a:hlinkClick r:id="rId8"/>
              </a:rPr>
              <a:t>CMSnationaltrainingprogram.cms.gov</a:t>
            </a:r>
            <a:endParaRPr lang="en-US" sz="1200" dirty="0"/>
          </a:p>
          <a:p>
            <a:pPr marL="0" indent="0" defTabSz="952144">
              <a:spcBef>
                <a:spcPts val="600"/>
              </a:spcBef>
              <a:buNone/>
              <a:defRPr/>
            </a:pPr>
            <a:r>
              <a:rPr lang="en-US" sz="1200" b="1" baseline="0" dirty="0"/>
              <a:t>NOTE:</a:t>
            </a:r>
            <a:r>
              <a:rPr lang="en-US" sz="1200" baseline="0" dirty="0"/>
              <a:t> All job aids are available </a:t>
            </a:r>
            <a:r>
              <a:rPr lang="en-US" dirty="0"/>
              <a:t>at </a:t>
            </a:r>
            <a:r>
              <a:rPr lang="en-US" dirty="0">
                <a:hlinkClick r:id="rId9"/>
              </a:rPr>
              <a:t>CMSnationaltrainingprogram.cms.gov/?q=global-search&amp;combine=job%20aids</a:t>
            </a:r>
            <a:r>
              <a:rPr lang="en-US" dirty="0"/>
              <a:t> </a:t>
            </a:r>
          </a:p>
          <a:p>
            <a:pPr>
              <a:spcBef>
                <a:spcPts val="600"/>
              </a:spcBef>
            </a:pPr>
            <a:endParaRPr lang="en-US" dirty="0"/>
          </a:p>
          <a:p>
            <a:endParaRPr lang="en-US" dirty="0"/>
          </a:p>
          <a:p>
            <a:pPr marL="0" indent="0">
              <a:spcBef>
                <a:spcPts val="600"/>
              </a:spcBef>
              <a:buNone/>
            </a:pPr>
            <a:endParaRPr lang="en-US" b="0" u="sng" dirty="0">
              <a:solidFill>
                <a:schemeClr val="accent1"/>
              </a:solidFill>
            </a:endParaRPr>
          </a:p>
        </p:txBody>
      </p:sp>
    </p:spTree>
    <p:extLst>
      <p:ext uri="{BB962C8B-B14F-4D97-AF65-F5344CB8AC3E}">
        <p14:creationId xmlns:p14="http://schemas.microsoft.com/office/powerpoint/2010/main" val="1937932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a:t>Here are some</a:t>
            </a:r>
            <a:r>
              <a:rPr lang="en-US" baseline="0" dirty="0"/>
              <a:t> key points to remember about Medicare and the Health Insurance Marketplace®.</a:t>
            </a:r>
          </a:p>
          <a:p>
            <a:pPr marL="114300" marR="0" lvl="0" indent="-114300"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
              <a:tabLst>
                <a:tab pos="462732" algn="l"/>
              </a:tabLst>
              <a:defRPr/>
            </a:pPr>
            <a:r>
              <a:rPr lang="en-US" dirty="0"/>
              <a:t>If you have Marketplace coverage and later become eligible for premium-free Part</a:t>
            </a:r>
            <a:r>
              <a:rPr lang="en-US" baseline="0" dirty="0"/>
              <a:t> A</a:t>
            </a:r>
            <a:r>
              <a:rPr lang="en-US" dirty="0"/>
              <a:t>, you may be responsible for paying back </a:t>
            </a:r>
            <a:r>
              <a:rPr lang="en-US" sz="1200" dirty="0">
                <a:solidFill>
                  <a:schemeClr val="tx1"/>
                </a:solidFill>
              </a:rPr>
              <a:t>all or some of the </a:t>
            </a:r>
            <a:r>
              <a:rPr lang="en-US" dirty="0"/>
              <a:t>premium tax credits you</a:t>
            </a:r>
            <a:r>
              <a:rPr lang="en-US" baseline="0" dirty="0"/>
              <a:t> </a:t>
            </a:r>
            <a:r>
              <a:rPr lang="en-US" dirty="0"/>
              <a:t>received after becoming eligible for premium-free Part</a:t>
            </a:r>
            <a:r>
              <a:rPr lang="en-US" baseline="0" dirty="0"/>
              <a:t> A</a:t>
            </a:r>
            <a:r>
              <a:rPr lang="en-US" dirty="0"/>
              <a:t>.</a:t>
            </a:r>
          </a:p>
          <a:p>
            <a:pPr marL="114300" indent="-114300">
              <a:lnSpc>
                <a:spcPct val="100000"/>
              </a:lnSpc>
              <a:spcBef>
                <a:spcPts val="600"/>
              </a:spcBef>
              <a:buSzPct val="100000"/>
              <a:buFont typeface="Wingdings" panose="05000000000000000000" pitchFamily="2" charset="2"/>
              <a:buChar char="§"/>
              <a:tabLst>
                <a:tab pos="462732" algn="l"/>
              </a:tabLst>
            </a:pPr>
            <a:r>
              <a:rPr lang="en-US" dirty="0"/>
              <a:t>If you have premium-free Medicare</a:t>
            </a:r>
            <a:r>
              <a:rPr lang="en-US" baseline="0" dirty="0"/>
              <a:t> </a:t>
            </a:r>
            <a:r>
              <a:rPr lang="en-US" dirty="0"/>
              <a:t>Part A (Hospital</a:t>
            </a:r>
            <a:r>
              <a:rPr lang="en-US" baseline="0" dirty="0"/>
              <a:t> Insurance) </a:t>
            </a:r>
            <a:r>
              <a:rPr lang="en-US" dirty="0"/>
              <a:t>and keep your Marketplace plan, you: </a:t>
            </a:r>
          </a:p>
          <a:p>
            <a:pPr marL="228600" lvl="1" indent="-114300">
              <a:lnSpc>
                <a:spcPct val="100000"/>
              </a:lnSpc>
              <a:spcBef>
                <a:spcPts val="600"/>
              </a:spcBef>
              <a:buSzPct val="100000"/>
              <a:buFont typeface="Arial" panose="020B0604020202020204" pitchFamily="34" charset="0"/>
              <a:buChar char="•"/>
              <a:tabLst>
                <a:tab pos="462732" algn="l"/>
              </a:tabLst>
            </a:pPr>
            <a:r>
              <a:rPr lang="en-US" dirty="0"/>
              <a:t>Have to pay the full price for your Marketplace plan premiums.</a:t>
            </a:r>
          </a:p>
          <a:p>
            <a:pPr marL="228600" lvl="1" indent="-114300">
              <a:lnSpc>
                <a:spcPct val="100000"/>
              </a:lnSpc>
              <a:spcBef>
                <a:spcPts val="600"/>
              </a:spcBef>
              <a:buSzPct val="100000"/>
              <a:buFont typeface="Arial" panose="020B0604020202020204" pitchFamily="34" charset="0"/>
              <a:buChar char="•"/>
              <a:tabLst>
                <a:tab pos="462732" algn="l"/>
              </a:tabLst>
            </a:pPr>
            <a:r>
              <a:rPr lang="en-US" dirty="0"/>
              <a:t>May</a:t>
            </a:r>
            <a:r>
              <a:rPr lang="en-US" baseline="0" dirty="0"/>
              <a:t> n</a:t>
            </a:r>
            <a:r>
              <a:rPr lang="en-US" dirty="0"/>
              <a:t>eed to return to the Marketplace to end your premium tax credits</a:t>
            </a:r>
          </a:p>
          <a:p>
            <a:pPr marL="228600" marR="0" lvl="1" indent="-114300" algn="l" defTabSz="685800" rtl="0" eaLnBrk="1" fontAlgn="auto" latinLnBrk="0" hangingPunct="1">
              <a:lnSpc>
                <a:spcPct val="100000"/>
              </a:lnSpc>
              <a:spcBef>
                <a:spcPts val="600"/>
              </a:spcBef>
              <a:spcAft>
                <a:spcPts val="0"/>
              </a:spcAft>
              <a:buClrTx/>
              <a:buSzPct val="100000"/>
              <a:buFont typeface="Arial" panose="020B0604020202020204" pitchFamily="34" charset="0"/>
              <a:buChar char="•"/>
              <a:tabLst>
                <a:tab pos="462732" algn="l"/>
              </a:tabLst>
              <a:defRPr/>
            </a:pPr>
            <a:r>
              <a:rPr lang="en-US" sz="1200" dirty="0">
                <a:solidFill>
                  <a:schemeClr val="tx1"/>
                </a:solidFill>
              </a:rPr>
              <a:t>May have to pay back all or some of the premium tax credits paid on your behalf for months of overlapping coverage</a:t>
            </a:r>
            <a:endParaRPr lang="en-US" dirty="0"/>
          </a:p>
        </p:txBody>
      </p:sp>
    </p:spTree>
    <p:extLst>
      <p:ext uri="{BB962C8B-B14F-4D97-AF65-F5344CB8AC3E}">
        <p14:creationId xmlns:p14="http://schemas.microsoft.com/office/powerpoint/2010/main" val="1417646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613400" cy="4899378"/>
          </a:xfrm>
        </p:spPr>
        <p:txBody>
          <a:bodyPr/>
          <a:lstStyle/>
          <a:p>
            <a:pPr marL="0" indent="0">
              <a:lnSpc>
                <a:spcPct val="100000"/>
              </a:lnSpc>
              <a:spcBef>
                <a:spcPts val="600"/>
              </a:spcBef>
              <a:buSzPct val="100000"/>
              <a:buNone/>
              <a:tabLst>
                <a:tab pos="462732" algn="l"/>
              </a:tabLst>
            </a:pPr>
            <a:r>
              <a:rPr lang="en-US" dirty="0"/>
              <a:t>More key points to remember include:</a:t>
            </a:r>
          </a:p>
          <a:p>
            <a:pPr marL="114300" indent="-114300">
              <a:lnSpc>
                <a:spcPct val="100000"/>
              </a:lnSpc>
              <a:spcBef>
                <a:spcPts val="600"/>
              </a:spcBef>
              <a:buSzPct val="100000"/>
              <a:buFont typeface="Wingdings" panose="05000000000000000000" pitchFamily="2" charset="2"/>
              <a:buChar char="§"/>
              <a:tabLst>
                <a:tab pos="462732" algn="l"/>
              </a:tabLst>
            </a:pPr>
            <a:r>
              <a:rPr lang="en-US" dirty="0"/>
              <a:t>If you don’t enroll in Part A (if you had to buy it) and Medicare</a:t>
            </a:r>
            <a:r>
              <a:rPr lang="en-US" baseline="0" dirty="0"/>
              <a:t> </a:t>
            </a:r>
            <a:r>
              <a:rPr lang="en-US" dirty="0"/>
              <a:t>Part B (Medical Insurance) during your Initial</a:t>
            </a:r>
            <a:r>
              <a:rPr lang="en-US" baseline="0" dirty="0"/>
              <a:t> Enrollment Period</a:t>
            </a:r>
            <a:r>
              <a:rPr lang="en-US" dirty="0"/>
              <a:t> you may have:</a:t>
            </a:r>
          </a:p>
          <a:p>
            <a:pPr marL="228600" lvl="1" indent="-114300">
              <a:lnSpc>
                <a:spcPct val="100000"/>
              </a:lnSpc>
              <a:spcBef>
                <a:spcPts val="600"/>
              </a:spcBef>
              <a:buSzPct val="100000"/>
              <a:buFont typeface="Arial" panose="020B0604020202020204" pitchFamily="34" charset="0"/>
              <a:buChar char="•"/>
              <a:tabLst>
                <a:tab pos="462732" algn="l"/>
              </a:tabLst>
            </a:pPr>
            <a:r>
              <a:rPr lang="en-US" dirty="0"/>
              <a:t>Late enrollment penalties when you decide to enroll.</a:t>
            </a:r>
          </a:p>
          <a:p>
            <a:pPr marL="228600" lvl="1" indent="-114300">
              <a:lnSpc>
                <a:spcPct val="100000"/>
              </a:lnSpc>
              <a:spcBef>
                <a:spcPts val="600"/>
              </a:spcBef>
              <a:buSzPct val="100000"/>
              <a:buFont typeface="Arial" panose="020B0604020202020204" pitchFamily="34" charset="0"/>
              <a:buChar char="•"/>
              <a:tabLst>
                <a:tab pos="462732" algn="l"/>
              </a:tabLst>
            </a:pPr>
            <a:r>
              <a:rPr lang="en-US" dirty="0"/>
              <a:t>A gap in coverage if you have to wait until Medicare’s General</a:t>
            </a:r>
            <a:r>
              <a:rPr lang="en-US" baseline="0" dirty="0"/>
              <a:t> </a:t>
            </a:r>
            <a:r>
              <a:rPr lang="en-US" dirty="0"/>
              <a:t>Enrollment Period (GEP)</a:t>
            </a:r>
            <a:r>
              <a:rPr lang="en-US" baseline="0" dirty="0"/>
              <a:t> </a:t>
            </a:r>
            <a:r>
              <a:rPr lang="en-US" dirty="0"/>
              <a:t>to enroll.</a:t>
            </a:r>
          </a:p>
          <a:p>
            <a:pPr marL="114300" indent="-114300">
              <a:lnSpc>
                <a:spcPct val="100000"/>
              </a:lnSpc>
              <a:spcBef>
                <a:spcPts val="600"/>
              </a:spcBef>
              <a:buFont typeface="Wingdings" panose="05000000000000000000" pitchFamily="2" charset="2"/>
              <a:buChar char="§"/>
            </a:pPr>
            <a:r>
              <a:rPr lang="en-US" dirty="0"/>
              <a:t>Timing is important when canceling your Marketplace</a:t>
            </a:r>
            <a:r>
              <a:rPr lang="en-US" baseline="0" dirty="0"/>
              <a:t> plan.</a:t>
            </a:r>
          </a:p>
          <a:p>
            <a:pPr marL="114300" marR="0" lvl="0" indent="-1143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dirty="0"/>
              <a:t>Medicare isn’t a part of the Health Insurance Marketplace.</a:t>
            </a:r>
          </a:p>
          <a:p>
            <a:pPr marL="114300" indent="-114300">
              <a:lnSpc>
                <a:spcPct val="100000"/>
              </a:lnSpc>
              <a:spcBef>
                <a:spcPts val="600"/>
              </a:spcBef>
              <a:buFont typeface="Wingdings" panose="05000000000000000000" pitchFamily="2" charset="2"/>
              <a:buChar char="§"/>
            </a:pPr>
            <a:r>
              <a:rPr lang="en-US" dirty="0"/>
              <a:t>Most of the time, it’s best to have Medicare. </a:t>
            </a:r>
          </a:p>
          <a:p>
            <a:pPr marL="114300" indent="-114300">
              <a:lnSpc>
                <a:spcPct val="100000"/>
              </a:lnSpc>
              <a:spcBef>
                <a:spcPts val="600"/>
              </a:spcBef>
              <a:buFont typeface="Wingdings" panose="05000000000000000000" pitchFamily="2" charset="2"/>
              <a:buChar char="§"/>
            </a:pPr>
            <a:r>
              <a:rPr lang="en-US" dirty="0"/>
              <a:t>If you already have Medicare, you probably can’t enroll in the Marketplace.</a:t>
            </a:r>
          </a:p>
          <a:p>
            <a:pPr marL="0" indent="0">
              <a:lnSpc>
                <a:spcPct val="100000"/>
              </a:lnSpc>
              <a:spcBef>
                <a:spcPts val="600"/>
              </a:spcBef>
              <a:buFont typeface="Wingdings" panose="05000000000000000000" pitchFamily="2" charset="2"/>
              <a:buNone/>
            </a:pPr>
            <a:endParaRPr lang="en-US" dirty="0"/>
          </a:p>
          <a:p>
            <a:pPr marL="0" indent="0">
              <a:buNone/>
            </a:pPr>
            <a:endParaRPr lang="en-US" dirty="0"/>
          </a:p>
        </p:txBody>
      </p:sp>
    </p:spTree>
    <p:extLst>
      <p:ext uri="{BB962C8B-B14F-4D97-AF65-F5344CB8AC3E}">
        <p14:creationId xmlns:p14="http://schemas.microsoft.com/office/powerpoint/2010/main" val="68977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sz="1200" dirty="0"/>
              <a:t>This section will address</a:t>
            </a:r>
            <a:r>
              <a:rPr lang="en-US" sz="1200" baseline="0" dirty="0"/>
              <a:t> these questions:</a:t>
            </a:r>
          </a:p>
          <a:p>
            <a:pPr marL="114300" indent="-114300">
              <a:spcBef>
                <a:spcPts val="600"/>
              </a:spcBef>
              <a:buFont typeface="Wingdings" panose="05000000000000000000" pitchFamily="2" charset="2"/>
              <a:buChar char="§"/>
            </a:pPr>
            <a:r>
              <a:rPr lang="en-US" sz="1200" dirty="0"/>
              <a:t>What should you consider when deciding to enroll in Medicare Part A (Hospital Insurance) and Part B (Medical Insurance)?</a:t>
            </a:r>
          </a:p>
          <a:p>
            <a:pPr marL="114300" indent="-114300">
              <a:spcBef>
                <a:spcPts val="600"/>
              </a:spcBef>
              <a:buFont typeface="Wingdings" panose="05000000000000000000" pitchFamily="2" charset="2"/>
              <a:buChar char="§"/>
            </a:pPr>
            <a:r>
              <a:rPr lang="en-US" sz="1200" dirty="0"/>
              <a:t>When must you enroll in Medicare Part B</a:t>
            </a:r>
            <a:r>
              <a:rPr lang="en-US" sz="1200" baseline="0" dirty="0"/>
              <a:t> and w</a:t>
            </a:r>
            <a:r>
              <a:rPr lang="en-US" sz="1200" dirty="0"/>
              <a:t>hat else should you consider when deciding whether</a:t>
            </a:r>
            <a:r>
              <a:rPr lang="en-US" sz="1200" baseline="0" dirty="0"/>
              <a:t> </a:t>
            </a:r>
            <a:r>
              <a:rPr lang="en-US" sz="1200" dirty="0"/>
              <a:t>to enroll?</a:t>
            </a:r>
          </a:p>
          <a:p>
            <a:pPr marL="114300" indent="-114300">
              <a:spcBef>
                <a:spcPts val="600"/>
              </a:spcBef>
              <a:buFont typeface="Wingdings" panose="05000000000000000000" pitchFamily="2" charset="2"/>
              <a:buChar char="§"/>
            </a:pPr>
            <a:r>
              <a:rPr lang="en-US" sz="1200" dirty="0"/>
              <a:t>What should you know about Medicare enrollment periods?</a:t>
            </a:r>
          </a:p>
          <a:p>
            <a:pPr marL="114300" indent="-114300">
              <a:spcBef>
                <a:spcPts val="600"/>
              </a:spcBef>
              <a:buFont typeface="Wingdings" panose="05000000000000000000" pitchFamily="2" charset="2"/>
              <a:buChar char="§"/>
            </a:pPr>
            <a:r>
              <a:rPr lang="en-US" sz="1200" dirty="0"/>
              <a:t>What factors should you consider when deciding whether to keep your Health</a:t>
            </a:r>
            <a:r>
              <a:rPr lang="en-US" sz="1200" baseline="0" dirty="0"/>
              <a:t> Insurance </a:t>
            </a:r>
            <a:r>
              <a:rPr lang="en-US" sz="1200" dirty="0"/>
              <a:t>Marketplace® plan?</a:t>
            </a:r>
          </a:p>
          <a:p>
            <a:pPr marL="114300" indent="-114300">
              <a:spcBef>
                <a:spcPts val="600"/>
              </a:spcBef>
              <a:buFont typeface="Wingdings" panose="05000000000000000000" pitchFamily="2" charset="2"/>
              <a:buChar char="§"/>
            </a:pPr>
            <a:r>
              <a:rPr lang="en-US" sz="1200" dirty="0"/>
              <a:t>When can you keep your Marketplace plan instead of Medicare and what should you consider?</a:t>
            </a:r>
          </a:p>
          <a:p>
            <a:pPr marL="114300" indent="-114300">
              <a:spcBef>
                <a:spcPts val="600"/>
              </a:spcBef>
              <a:buFont typeface="Wingdings" panose="05000000000000000000" pitchFamily="2" charset="2"/>
              <a:buChar char="§"/>
            </a:pPr>
            <a:r>
              <a:rPr lang="en-US" sz="1200" dirty="0"/>
              <a:t>How do you cancel your Marketplace plan?</a:t>
            </a:r>
          </a:p>
        </p:txBody>
      </p:sp>
    </p:spTree>
    <p:extLst>
      <p:ext uri="{BB962C8B-B14F-4D97-AF65-F5344CB8AC3E}">
        <p14:creationId xmlns:p14="http://schemas.microsoft.com/office/powerpoint/2010/main" val="2233897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6916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a:t>Stay connected. Visit </a:t>
            </a:r>
            <a:r>
              <a:rPr lang="en-US" dirty="0">
                <a:hlinkClick r:id="rId3"/>
              </a:rPr>
              <a:t>CMSnationaltrainingprogram.cms.gov</a:t>
            </a:r>
            <a:r>
              <a:rPr lang="en-US" baseline="0" dirty="0"/>
              <a:t> to view NTP training materials and to subscribe to our email list. </a:t>
            </a:r>
            <a:r>
              <a:rPr lang="en-US" dirty="0"/>
              <a:t>Contact us at </a:t>
            </a:r>
            <a:r>
              <a:rPr lang="en-US" dirty="0">
                <a:hlinkClick r:id="rId4"/>
              </a:rPr>
              <a:t>training@cms.hhs.gov</a:t>
            </a:r>
            <a:r>
              <a:rPr lang="en-US" dirty="0"/>
              <a:t>. </a:t>
            </a:r>
          </a:p>
          <a:p>
            <a:pPr marL="0" indent="0">
              <a:spcBef>
                <a:spcPts val="600"/>
              </a:spcBef>
              <a:buNone/>
            </a:pPr>
            <a:endParaRPr lang="en-US" dirty="0"/>
          </a:p>
        </p:txBody>
      </p:sp>
    </p:spTree>
    <p:extLst>
      <p:ext uri="{BB962C8B-B14F-4D97-AF65-F5344CB8AC3E}">
        <p14:creationId xmlns:p14="http://schemas.microsoft.com/office/powerpoint/2010/main" val="60956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600"/>
              </a:spcBef>
              <a:spcAft>
                <a:spcPts val="0"/>
              </a:spcAft>
              <a:buClrTx/>
              <a:buSzTx/>
              <a:buFontTx/>
              <a:buNone/>
              <a:tabLst/>
              <a:defRPr/>
            </a:pPr>
            <a:r>
              <a:rPr lang="en-US" sz="1200" dirty="0"/>
              <a:t>The</a:t>
            </a:r>
            <a:r>
              <a:rPr lang="en-US" sz="1200" baseline="0" dirty="0"/>
              <a:t> Marketplace </a:t>
            </a:r>
            <a:r>
              <a:rPr lang="en-US" sz="1200" kern="1200" dirty="0">
                <a:solidFill>
                  <a:schemeClr val="tx1"/>
                </a:solidFill>
                <a:effectLst/>
                <a:latin typeface="+mn-lt"/>
                <a:ea typeface="+mn-ea"/>
                <a:cs typeface="+mn-cs"/>
              </a:rPr>
              <a:t>started mailing a new</a:t>
            </a:r>
            <a:r>
              <a:rPr lang="en-US" sz="1200" kern="1200" baseline="0" dirty="0">
                <a:solidFill>
                  <a:schemeClr val="tx1"/>
                </a:solidFill>
                <a:effectLst/>
                <a:latin typeface="+mn-lt"/>
                <a:ea typeface="+mn-ea"/>
                <a:cs typeface="+mn-cs"/>
              </a:rPr>
              <a:t> special Medicare notice </a:t>
            </a:r>
            <a:r>
              <a:rPr lang="en-US" sz="1200" kern="1200" dirty="0">
                <a:solidFill>
                  <a:schemeClr val="tx1"/>
                </a:solidFill>
                <a:effectLst/>
                <a:latin typeface="+mn-lt"/>
                <a:ea typeface="+mn-ea"/>
                <a:cs typeface="+mn-cs"/>
              </a:rPr>
              <a:t>to you a few months before you (or someone else on your application) turns 65. </a:t>
            </a:r>
            <a:r>
              <a:rPr lang="en-US" sz="1200" dirty="0"/>
              <a:t>The</a:t>
            </a:r>
            <a:r>
              <a:rPr lang="en-US" sz="1200" baseline="0" dirty="0"/>
              <a:t> purpose of the notice is to inform you that:</a:t>
            </a:r>
          </a:p>
          <a:p>
            <a:pPr>
              <a:spcBef>
                <a:spcPts val="600"/>
              </a:spcBef>
            </a:pPr>
            <a:r>
              <a:rPr lang="en-US" dirty="0"/>
              <a:t>Y</a:t>
            </a:r>
            <a:r>
              <a:rPr lang="en-US" sz="1200" b="0" dirty="0"/>
              <a:t>ou’ll soon turn 65 and may be eligible for </a:t>
            </a:r>
            <a:r>
              <a:rPr lang="en-US" dirty="0"/>
              <a:t>Medicare and can change your health coverage.</a:t>
            </a:r>
            <a:endParaRPr lang="en-US" sz="1200" b="0" dirty="0"/>
          </a:p>
          <a:p>
            <a:pPr>
              <a:spcBef>
                <a:spcPts val="600"/>
              </a:spcBef>
            </a:pPr>
            <a:r>
              <a:rPr lang="en-US" sz="1200" b="0" dirty="0"/>
              <a:t>There are different ways to enroll in Medicare.</a:t>
            </a:r>
          </a:p>
          <a:p>
            <a:pPr>
              <a:spcBef>
                <a:spcPts val="600"/>
              </a:spcBef>
            </a:pPr>
            <a:r>
              <a:rPr lang="en-US" sz="1200" b="0" dirty="0"/>
              <a:t>There are Medicare enrollment periods and late enrollment penalties if you don’t sign up when you’re first eligible.</a:t>
            </a:r>
          </a:p>
          <a:p>
            <a:pPr marL="117475" indent="-117475">
              <a:lnSpc>
                <a:spcPct val="100000"/>
              </a:lnSpc>
              <a:spcBef>
                <a:spcPts val="600"/>
              </a:spcBef>
            </a:pPr>
            <a:r>
              <a:rPr lang="en-US" sz="1200" dirty="0"/>
              <a:t>You may cancel your Marketplace plan when you sign up for Medicare or if you keep it, you may lose your financial subsidies </a:t>
            </a:r>
          </a:p>
          <a:p>
            <a:pPr>
              <a:spcBef>
                <a:spcPts val="600"/>
              </a:spcBef>
            </a:pPr>
            <a:r>
              <a:rPr lang="en-US" dirty="0"/>
              <a:t>You can </a:t>
            </a:r>
            <a:r>
              <a:rPr lang="en-US" sz="1200" b="0" dirty="0"/>
              <a:t>access information in other languages and accessible formats, like large print, Braille, or audio, at no cost to you.</a:t>
            </a:r>
          </a:p>
          <a:p>
            <a:pPr marL="0" indent="0">
              <a:spcBef>
                <a:spcPts val="600"/>
              </a:spcBef>
              <a:buNone/>
            </a:pPr>
            <a:r>
              <a:rPr lang="en-US" sz="1200" b="0" dirty="0"/>
              <a:t>Sample notice: </a:t>
            </a:r>
            <a:r>
              <a:rPr lang="en-US" sz="1200" dirty="0">
                <a:hlinkClick r:id="rId3"/>
              </a:rPr>
              <a:t>Marketplace.cms.gov/applications-and-forms/notice-for-consumers-turning-65.PDF</a:t>
            </a:r>
            <a:endParaRPr lang="en-US" sz="1200" dirty="0"/>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dirty="0"/>
          </a:p>
        </p:txBody>
      </p:sp>
    </p:spTree>
    <p:extLst>
      <p:ext uri="{BB962C8B-B14F-4D97-AF65-F5344CB8AC3E}">
        <p14:creationId xmlns:p14="http://schemas.microsoft.com/office/powerpoint/2010/main" val="332517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Font typeface="Wingdings" panose="05000000000000000000" pitchFamily="2" charset="2"/>
              <a:buNone/>
            </a:pPr>
            <a:r>
              <a:rPr lang="en-US" dirty="0"/>
              <a:t>What should you consider when deciding</a:t>
            </a:r>
            <a:r>
              <a:rPr lang="en-US" baseline="0" dirty="0"/>
              <a:t> to enroll in Medicare Part A (Hospital Insurance)?</a:t>
            </a:r>
          </a:p>
          <a:p>
            <a:pPr marL="111125" indent="-111125">
              <a:lnSpc>
                <a:spcPct val="100000"/>
              </a:lnSpc>
              <a:spcBef>
                <a:spcPts val="600"/>
              </a:spcBef>
              <a:buFont typeface="Wingdings" panose="05000000000000000000" pitchFamily="2" charset="2"/>
              <a:buChar char="§"/>
            </a:pPr>
            <a:r>
              <a:rPr lang="en-US" dirty="0"/>
              <a:t>Most people don’t pay a premium for Part A.</a:t>
            </a:r>
          </a:p>
          <a:p>
            <a:pPr marL="114300" indent="-114300">
              <a:lnSpc>
                <a:spcPct val="100000"/>
              </a:lnSpc>
              <a:spcBef>
                <a:spcPts val="600"/>
              </a:spcBef>
              <a:buFont typeface="Wingdings" panose="05000000000000000000" pitchFamily="2" charset="2"/>
              <a:buChar char="§"/>
            </a:pPr>
            <a:r>
              <a:rPr lang="en-US" dirty="0"/>
              <a:t>You can no longer contribute to a Health Savings Account (HSA) if you have Medicare.</a:t>
            </a:r>
            <a:r>
              <a:rPr lang="en-US" sz="1200" b="0" i="0" kern="1200" dirty="0">
                <a:solidFill>
                  <a:schemeClr val="tx1"/>
                </a:solidFill>
                <a:effectLst/>
                <a:latin typeface="+mn-lt"/>
                <a:ea typeface="+mn-ea"/>
                <a:cs typeface="+mn-cs"/>
              </a:rPr>
              <a:t> If you decide to delay enrolling in Medicare, make sure to stop contributing to your HSA at least 6 months before you plan to enroll in Medicare.</a:t>
            </a:r>
            <a:r>
              <a:rPr lang="en-US" sz="1200" b="0" i="0" kern="1200" baseline="0" dirty="0">
                <a:solidFill>
                  <a:schemeClr val="tx1"/>
                </a:solidFill>
                <a:effectLst/>
                <a:latin typeface="+mn-lt"/>
                <a:ea typeface="+mn-ea"/>
                <a:cs typeface="+mn-cs"/>
              </a:rPr>
              <a:t> W</a:t>
            </a:r>
            <a:r>
              <a:rPr lang="en-US" sz="1200" b="0" i="0" kern="1200" dirty="0">
                <a:solidFill>
                  <a:schemeClr val="tx1"/>
                </a:solidFill>
                <a:effectLst/>
                <a:latin typeface="+mn-lt"/>
                <a:ea typeface="+mn-ea"/>
                <a:cs typeface="+mn-cs"/>
              </a:rPr>
              <a:t>hen you enroll in premium-free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Part A, you get up to six months of retroactive coverage (up to the</a:t>
            </a:r>
            <a:r>
              <a:rPr lang="en-US" sz="1200" b="0" i="0" kern="1200" baseline="0" dirty="0">
                <a:solidFill>
                  <a:schemeClr val="tx1"/>
                </a:solidFill>
                <a:effectLst/>
                <a:latin typeface="+mn-lt"/>
                <a:ea typeface="+mn-ea"/>
                <a:cs typeface="+mn-cs"/>
              </a:rPr>
              <a:t> month you were first eligible</a:t>
            </a:r>
            <a:r>
              <a:rPr lang="en-US" sz="1200" b="0" i="0" kern="1200" dirty="0">
                <a:solidFill>
                  <a:schemeClr val="tx1"/>
                </a:solidFill>
                <a:effectLst/>
                <a:latin typeface="+mn-lt"/>
                <a:ea typeface="+mn-ea"/>
                <a:cs typeface="+mn-cs"/>
              </a:rPr>
              <a:t>). If you don’t stop HSA contributions at least 6 months before Medicare enrollment, you may have to pay a tax penalty.</a:t>
            </a:r>
            <a:r>
              <a:rPr lang="en-US" dirty="0"/>
              <a:t> </a:t>
            </a:r>
          </a:p>
          <a:p>
            <a:pPr marL="114300" indent="-114300">
              <a:lnSpc>
                <a:spcPct val="100000"/>
              </a:lnSpc>
              <a:spcBef>
                <a:spcPts val="600"/>
              </a:spcBef>
              <a:buFont typeface="Wingdings" panose="05000000000000000000" pitchFamily="2" charset="2"/>
              <a:buChar char="§"/>
            </a:pPr>
            <a:r>
              <a:rPr lang="en-US" dirty="0"/>
              <a:t>You’re not eligible for Marketplace premium tax credits and cost-sharing reductions (CSR) that lower your Marketplace</a:t>
            </a:r>
            <a:r>
              <a:rPr lang="en-US" baseline="0" dirty="0"/>
              <a:t> plan </a:t>
            </a:r>
            <a:r>
              <a:rPr lang="en-US" dirty="0"/>
              <a:t>deductible, copayment, and coinsurance when you qualify for premium-free Part A.</a:t>
            </a:r>
          </a:p>
          <a:p>
            <a:pPr marL="114300" indent="-114300">
              <a:lnSpc>
                <a:spcPct val="100000"/>
              </a:lnSpc>
              <a:spcBef>
                <a:spcPts val="600"/>
              </a:spcBef>
              <a:buFont typeface="Wingdings" panose="05000000000000000000" pitchFamily="2" charset="2"/>
              <a:buChar char="§"/>
            </a:pPr>
            <a:r>
              <a:rPr lang="en-US" dirty="0"/>
              <a:t>If you have to buy Part A and </a:t>
            </a:r>
            <a:r>
              <a:rPr lang="en-US" sz="1200" kern="1200" dirty="0">
                <a:solidFill>
                  <a:schemeClr val="tx1"/>
                </a:solidFill>
                <a:effectLst/>
                <a:latin typeface="+mn-lt"/>
                <a:ea typeface="+mn-ea"/>
                <a:cs typeface="+mn-cs"/>
              </a:rPr>
              <a:t>don’t buy it when you’re first eligible, your monthly premium may go up 10% for every 12 months you didn’t have the coverage. You’ll have to pay the higher premium for twice the number of years you could’ve had Part A, but didn’t sign up.</a:t>
            </a:r>
          </a:p>
          <a:p>
            <a:pPr marL="114300" indent="-114300">
              <a:lnSpc>
                <a:spcPct val="100000"/>
              </a:lnSpc>
              <a:spcBef>
                <a:spcPts val="600"/>
              </a:spcBef>
              <a:buFont typeface="Wingdings" panose="05000000000000000000" pitchFamily="2" charset="2"/>
              <a:buChar char="§"/>
            </a:pPr>
            <a:r>
              <a:rPr lang="en-US" sz="1200" kern="1200" dirty="0">
                <a:solidFill>
                  <a:schemeClr val="tx1"/>
                </a:solidFill>
                <a:effectLst/>
                <a:latin typeface="+mn-lt"/>
                <a:ea typeface="+mn-ea"/>
                <a:cs typeface="+mn-cs"/>
              </a:rPr>
              <a:t>Part A (and</a:t>
            </a:r>
            <a:r>
              <a:rPr lang="en-US" sz="1200" kern="1200" baseline="0" dirty="0">
                <a:solidFill>
                  <a:schemeClr val="tx1"/>
                </a:solidFill>
                <a:effectLst/>
                <a:latin typeface="+mn-lt"/>
                <a:ea typeface="+mn-ea"/>
                <a:cs typeface="+mn-cs"/>
              </a:rPr>
              <a:t> Medicare Advantage Plans) </a:t>
            </a:r>
            <a:r>
              <a:rPr lang="en-US" sz="1200" kern="1200" dirty="0">
                <a:solidFill>
                  <a:schemeClr val="tx1"/>
                </a:solidFill>
                <a:effectLst/>
                <a:latin typeface="+mn-lt"/>
                <a:ea typeface="+mn-ea"/>
                <a:cs typeface="+mn-cs"/>
              </a:rPr>
              <a:t>is considered</a:t>
            </a:r>
            <a:r>
              <a:rPr lang="en-US" sz="1200" kern="1200" baseline="0" dirty="0">
                <a:solidFill>
                  <a:schemeClr val="tx1"/>
                </a:solidFill>
                <a:effectLst/>
                <a:latin typeface="+mn-lt"/>
                <a:ea typeface="+mn-ea"/>
                <a:cs typeface="+mn-cs"/>
              </a:rPr>
              <a:t> qualifying health coverage.</a:t>
            </a:r>
            <a:endParaRPr lang="en-US" dirty="0"/>
          </a:p>
        </p:txBody>
      </p:sp>
    </p:spTree>
    <p:extLst>
      <p:ext uri="{BB962C8B-B14F-4D97-AF65-F5344CB8AC3E}">
        <p14:creationId xmlns:p14="http://schemas.microsoft.com/office/powerpoint/2010/main" val="240030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lnSpc>
                <a:spcPct val="100000"/>
              </a:lnSpc>
              <a:spcBef>
                <a:spcPts val="600"/>
              </a:spcBef>
              <a:buNone/>
            </a:pPr>
            <a:r>
              <a:rPr lang="en-US" sz="1100" dirty="0"/>
              <a:t>What should you consider when</a:t>
            </a:r>
            <a:r>
              <a:rPr lang="en-US" sz="1100" baseline="0" dirty="0"/>
              <a:t> deciding to enroll in Medicare Part B (Medical Insurance)?</a:t>
            </a:r>
            <a:endParaRPr lang="en-US" sz="1100" dirty="0"/>
          </a:p>
          <a:p>
            <a:pPr>
              <a:lnSpc>
                <a:spcPct val="100000"/>
              </a:lnSpc>
              <a:spcBef>
                <a:spcPts val="600"/>
              </a:spcBef>
            </a:pPr>
            <a:r>
              <a:rPr lang="en-US" sz="1100" dirty="0"/>
              <a:t>Most people pay a monthly Part B premium. It’s usually deducted monthly from their Social Security, Railroad Retirement Board (RRB), or federal retirement payments. The amount depends on income from 2</a:t>
            </a:r>
            <a:r>
              <a:rPr lang="en-US" sz="1100" baseline="0" dirty="0"/>
              <a:t> years ago </a:t>
            </a:r>
            <a:r>
              <a:rPr lang="en-US" sz="1100" dirty="0"/>
              <a:t>and when you enrolled in Part B. If you aren’t getting Social Security or Railroad Retirement Board (RRB) benefits, there are</a:t>
            </a:r>
            <a:r>
              <a:rPr lang="en-US" sz="1100" baseline="0" dirty="0"/>
              <a:t> 4</a:t>
            </a:r>
            <a:r>
              <a:rPr lang="en-US" sz="1100" dirty="0"/>
              <a:t> ways to pay your premium bill:</a:t>
            </a:r>
          </a:p>
          <a:p>
            <a:pPr lvl="1">
              <a:lnSpc>
                <a:spcPct val="100000"/>
              </a:lnSpc>
              <a:buFont typeface="Arial" panose="020B0604020202020204" pitchFamily="34" charset="0"/>
              <a:buChar char="•"/>
            </a:pPr>
            <a:r>
              <a:rPr lang="en-US" sz="1100" dirty="0"/>
              <a:t> Pay</a:t>
            </a:r>
            <a:r>
              <a:rPr lang="en-US" sz="1100" baseline="0" dirty="0"/>
              <a:t> o</a:t>
            </a:r>
            <a:r>
              <a:rPr lang="en-US" sz="1100" dirty="0"/>
              <a:t>nline through</a:t>
            </a:r>
            <a:r>
              <a:rPr lang="en-US" sz="1100" baseline="0" dirty="0"/>
              <a:t> your secure Medicare account by using your </a:t>
            </a:r>
            <a:r>
              <a:rPr lang="en-US" sz="1100" dirty="0"/>
              <a:t>credit card or debit card</a:t>
            </a:r>
          </a:p>
          <a:p>
            <a:pPr lvl="1">
              <a:lnSpc>
                <a:spcPct val="100000"/>
              </a:lnSpc>
              <a:buFont typeface="Arial" panose="020B0604020202020204" pitchFamily="34" charset="0"/>
              <a:buChar char="•"/>
            </a:pPr>
            <a:r>
              <a:rPr lang="en-US" sz="1100" dirty="0"/>
              <a:t> Pay directly from your </a:t>
            </a:r>
            <a:r>
              <a:rPr lang="en-US" sz="1100" dirty="0">
                <a:solidFill>
                  <a:schemeClr val="tx1"/>
                </a:solidFill>
              </a:rPr>
              <a:t>savings or checking account through your bank's online bill payment service</a:t>
            </a:r>
          </a:p>
          <a:p>
            <a:pPr lvl="1">
              <a:lnSpc>
                <a:spcPct val="100000"/>
              </a:lnSpc>
              <a:buFont typeface="Arial" panose="020B0604020202020204" pitchFamily="34" charset="0"/>
              <a:buChar char="•"/>
            </a:pPr>
            <a:r>
              <a:rPr lang="en-US" sz="1100" dirty="0"/>
              <a:t> Sign up for </a:t>
            </a:r>
            <a:r>
              <a:rPr lang="en-US" sz="1100" u="sng" dirty="0">
                <a:hlinkClick r:id="rId3" tooltip="Medicare Easy Pay"/>
              </a:rPr>
              <a:t>Medicare Easy Pay</a:t>
            </a:r>
            <a:r>
              <a:rPr lang="en-US" sz="1100" dirty="0"/>
              <a:t> (</a:t>
            </a:r>
            <a:r>
              <a:rPr lang="en-US" sz="1100" u="sng" dirty="0">
                <a:hlinkClick r:id="rId3"/>
              </a:rPr>
              <a:t>Medicare.gov/your-</a:t>
            </a:r>
            <a:r>
              <a:rPr lang="en-US" sz="1100" u="sng" dirty="0" err="1">
                <a:hlinkClick r:id="rId3"/>
              </a:rPr>
              <a:t>medicare</a:t>
            </a:r>
            <a:r>
              <a:rPr lang="en-US" sz="1100" u="sng" dirty="0">
                <a:hlinkClick r:id="rId3"/>
              </a:rPr>
              <a:t>-costs/ways-to-pay-part-a-part-b-premiums/</a:t>
            </a:r>
            <a:r>
              <a:rPr lang="en-US" sz="1100" u="sng" dirty="0" err="1">
                <a:hlinkClick r:id="rId3"/>
              </a:rPr>
              <a:t>medicare</a:t>
            </a:r>
            <a:r>
              <a:rPr lang="en-US" sz="1100" u="sng" dirty="0">
                <a:hlinkClick r:id="rId3"/>
              </a:rPr>
              <a:t>-easy-pay</a:t>
            </a:r>
            <a:r>
              <a:rPr lang="en-US" sz="1100" dirty="0"/>
              <a:t>)</a:t>
            </a:r>
            <a:r>
              <a:rPr lang="en-US" sz="1100" u="sng" dirty="0"/>
              <a:t> </a:t>
            </a:r>
          </a:p>
          <a:p>
            <a:pPr lvl="1">
              <a:lnSpc>
                <a:spcPct val="100000"/>
              </a:lnSpc>
              <a:buFont typeface="Arial" panose="020B0604020202020204" pitchFamily="34" charset="0"/>
              <a:buChar char="•"/>
            </a:pPr>
            <a:r>
              <a:rPr lang="en-US" sz="1100" dirty="0"/>
              <a:t> Mail your payment to Medicare</a:t>
            </a:r>
            <a:endParaRPr lang="en-US" sz="1100" dirty="0">
              <a:solidFill>
                <a:schemeClr val="tx1"/>
              </a:solidFill>
            </a:endParaRPr>
          </a:p>
          <a:p>
            <a:pPr>
              <a:lnSpc>
                <a:spcPct val="100000"/>
              </a:lnSpc>
              <a:spcBef>
                <a:spcPts val="600"/>
              </a:spcBef>
            </a:pPr>
            <a:r>
              <a:rPr lang="en-US" sz="1100" dirty="0"/>
              <a:t>You don’t have to</a:t>
            </a:r>
            <a:r>
              <a:rPr lang="en-US" sz="1100" baseline="0" dirty="0"/>
              <a:t> sign up for</a:t>
            </a:r>
            <a:r>
              <a:rPr lang="en-US" sz="1100" dirty="0"/>
              <a:t> Part B,</a:t>
            </a:r>
            <a:r>
              <a:rPr lang="en-US" sz="1100" baseline="0" dirty="0"/>
              <a:t> but if you get it later, you may have to </a:t>
            </a:r>
            <a:r>
              <a:rPr lang="en-US" sz="1100" dirty="0"/>
              <a:t>pay a lifetime late enrollment penalty, which is added to your monthly Part B premium.</a:t>
            </a:r>
          </a:p>
          <a:p>
            <a:pPr>
              <a:lnSpc>
                <a:spcPct val="100000"/>
              </a:lnSpc>
              <a:spcBef>
                <a:spcPts val="600"/>
              </a:spcBef>
            </a:pPr>
            <a:r>
              <a:rPr lang="en-US" sz="1100" dirty="0"/>
              <a:t>People who don’t get a retirement payment, or whose payment isn’t enough to cover the premium, get a bill from Medicare for their Part B premiums. The bill can be paid by credit card, check, or money order. You</a:t>
            </a:r>
            <a:r>
              <a:rPr lang="en-US" sz="1100" baseline="0" dirty="0"/>
              <a:t> </a:t>
            </a:r>
            <a:r>
              <a:rPr lang="en-US" sz="1100" dirty="0"/>
              <a:t>can also pay</a:t>
            </a:r>
            <a:r>
              <a:rPr lang="en-US" sz="1100" baseline="0" dirty="0"/>
              <a:t> your</a:t>
            </a:r>
            <a:r>
              <a:rPr lang="en-US" sz="1100" dirty="0"/>
              <a:t> bill online through your Medicare</a:t>
            </a:r>
            <a:r>
              <a:rPr lang="en-US" sz="1100" baseline="0" dirty="0"/>
              <a:t> account at Medicare.gov </a:t>
            </a:r>
            <a:r>
              <a:rPr lang="en-US" sz="1100" dirty="0"/>
              <a:t>or through your bank's online bill pay system. </a:t>
            </a:r>
          </a:p>
          <a:p>
            <a:pPr marL="0" lvl="0" indent="0">
              <a:lnSpc>
                <a:spcPct val="100000"/>
              </a:lnSpc>
              <a:spcBef>
                <a:spcPts val="600"/>
              </a:spcBef>
              <a:buNone/>
              <a:defRPr/>
            </a:pPr>
            <a:r>
              <a:rPr lang="en-US" sz="1100" dirty="0"/>
              <a:t>Source: </a:t>
            </a:r>
            <a:r>
              <a:rPr lang="en-US" sz="1100" dirty="0">
                <a:hlinkClick r:id="rId4"/>
              </a:rPr>
              <a:t>Medicare.gov/your-medicare-costs/pay-part-a-part-b-premiums</a:t>
            </a:r>
            <a:endParaRPr lang="en-US" sz="1100" dirty="0"/>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dirty="0"/>
          </a:p>
        </p:txBody>
      </p:sp>
    </p:spTree>
    <p:extLst>
      <p:ext uri="{BB962C8B-B14F-4D97-AF65-F5344CB8AC3E}">
        <p14:creationId xmlns:p14="http://schemas.microsoft.com/office/powerpoint/2010/main" val="391112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If you’re already getting Social Security or RRB benefits at least 4 months before you turn 65, you’ll be automatically enrolled in Medicare.</a:t>
            </a:r>
            <a:r>
              <a:rPr lang="en-US" baseline="0" dirty="0"/>
              <a:t> </a:t>
            </a:r>
            <a:r>
              <a:rPr lang="en-US" dirty="0"/>
              <a:t>You’ll get your Initial Enrollment Period package in the mail, along with your Medicare card, about 3 months before you turn 65.</a:t>
            </a:r>
            <a:r>
              <a:rPr lang="en-US" baseline="0" dirty="0"/>
              <a:t> </a:t>
            </a:r>
            <a:r>
              <a:rPr lang="en-US" dirty="0"/>
              <a:t>Coverage begins the first day of the month you turn 65.</a:t>
            </a: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lang="en-US" dirty="0"/>
              <a:t>You may qualify for Medicare based on a disability. You must be entitled to </a:t>
            </a:r>
            <a:r>
              <a:rPr lang="en-US" sz="1200" dirty="0"/>
              <a:t>Social Security Disability Insurance (</a:t>
            </a:r>
            <a:r>
              <a:rPr lang="en-US" dirty="0"/>
              <a:t>SSDI) benefits for 24 months. On the 25</a:t>
            </a:r>
            <a:r>
              <a:rPr lang="en-US" baseline="30000" dirty="0"/>
              <a:t>th</a:t>
            </a:r>
            <a:r>
              <a:rPr lang="en-US" dirty="0"/>
              <a:t> month, you’re automatically signed up for Part A and Part B. </a:t>
            </a:r>
            <a:r>
              <a:rPr lang="en-US" dirty="0">
                <a:solidFill>
                  <a:sysClr val="windowText" lastClr="000000"/>
                </a:solidFill>
              </a:rPr>
              <a:t>If you have ALS (Amyotrophic Lateral Sclerosis, also called Lou Gehrig’s disease), there’s no waiting period.</a:t>
            </a:r>
          </a:p>
          <a:p>
            <a:pPr marL="0" indent="0">
              <a:spcBef>
                <a:spcPts val="600"/>
              </a:spcBef>
              <a:buNone/>
              <a:defRPr/>
            </a:pPr>
            <a:r>
              <a:rPr lang="en-US" b="1" dirty="0">
                <a:solidFill>
                  <a:prstClr val="black"/>
                </a:solidFill>
              </a:rPr>
              <a:t>NOTE</a:t>
            </a:r>
            <a:r>
              <a:rPr lang="en-US" dirty="0">
                <a:solidFill>
                  <a:prstClr val="black"/>
                </a:solidFill>
              </a:rPr>
              <a:t>: If you live in Puerto Rico or outside of the U.S. and get benefits from Social Security or the RRB, you’ll automatically get Part A the 1</a:t>
            </a:r>
            <a:r>
              <a:rPr lang="en-US" baseline="30000" dirty="0">
                <a:solidFill>
                  <a:prstClr val="black"/>
                </a:solidFill>
              </a:rPr>
              <a:t>st</a:t>
            </a:r>
            <a:r>
              <a:rPr lang="en-US" dirty="0">
                <a:solidFill>
                  <a:prstClr val="black"/>
                </a:solidFill>
              </a:rPr>
              <a:t> day of the month you turn 65, or after you get disability benefits for 24 months. However, if you want Part B, you’ll need to sign up for it. If you don’t sign up for Part B when you’re first eligible, you may have to pay a late enrollment penalty for as long as you have Part B. Visit </a:t>
            </a:r>
            <a:r>
              <a:rPr lang="en-US" sz="1200" u="sng" kern="1200" dirty="0">
                <a:solidFill>
                  <a:schemeClr val="tx1"/>
                </a:solidFill>
                <a:effectLst/>
                <a:latin typeface="+mn-lt"/>
                <a:ea typeface="+mn-ea"/>
                <a:cs typeface="+mn-cs"/>
                <a:hlinkClick r:id="rId3"/>
              </a:rPr>
              <a:t>medicare.gov/talk-to-someone </a:t>
            </a:r>
            <a:r>
              <a:rPr lang="en-US" dirty="0">
                <a:solidFill>
                  <a:prstClr val="black"/>
                </a:solidFill>
              </a:rPr>
              <a:t>to get the contact information for your local Social Security office or the RRB.</a:t>
            </a: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endParaRPr lang="en-US" dirty="0">
              <a:solidFill>
                <a:sysClr val="windowText" lastClr="000000"/>
              </a:solidFill>
            </a:endParaRP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endParaRPr lang="en-US" dirty="0">
              <a:solidFill>
                <a:sysClr val="windowText" lastClr="000000"/>
              </a:solidFill>
            </a:endParaRP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endParaRPr lang="en-US" dirty="0">
              <a:solidFill>
                <a:sysClr val="windowText" lastClr="000000"/>
              </a:solidFill>
            </a:endParaRPr>
          </a:p>
        </p:txBody>
      </p:sp>
    </p:spTree>
    <p:extLst>
      <p:ext uri="{BB962C8B-B14F-4D97-AF65-F5344CB8AC3E}">
        <p14:creationId xmlns:p14="http://schemas.microsoft.com/office/powerpoint/2010/main" val="3067911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600"/>
              </a:spcBef>
              <a:spcAft>
                <a:spcPts val="0"/>
              </a:spcAft>
              <a:buClrTx/>
              <a:buSzTx/>
              <a:buFontTx/>
              <a:buNone/>
              <a:tabLst/>
              <a:defRPr/>
            </a:pPr>
            <a:r>
              <a:rPr lang="en-US" dirty="0"/>
              <a:t>Your first opportunity to enroll in Medicare is during your IEP, which lasts 7 months. If you’re not getting Social Security at least 4 months before turning 65, you must sign up for Part A (if</a:t>
            </a:r>
            <a:r>
              <a:rPr lang="en-US" baseline="0" dirty="0"/>
              <a:t> you have to buy it) and Part B </a:t>
            </a:r>
            <a:r>
              <a:rPr lang="en-US" dirty="0"/>
              <a:t>during your IEP.</a:t>
            </a:r>
          </a:p>
          <a:p>
            <a:pPr>
              <a:spcBef>
                <a:spcPts val="600"/>
              </a:spcBef>
            </a:pPr>
            <a:r>
              <a:rPr lang="en-US" dirty="0"/>
              <a:t>If you enroll during the first 3 months of your IEP,</a:t>
            </a:r>
            <a:r>
              <a:rPr lang="en-US" baseline="0" dirty="0"/>
              <a:t> </a:t>
            </a:r>
            <a:r>
              <a:rPr lang="en-US" dirty="0"/>
              <a:t>your coverage will begin the first day of the month you turn 65. If you enroll during the month you turn 65, your coverage will begin the first day of the next month. If you enroll in the last 3 months of your IEP, your Part A (if you have</a:t>
            </a:r>
            <a:r>
              <a:rPr lang="en-US" baseline="0" dirty="0"/>
              <a:t> </a:t>
            </a:r>
            <a:r>
              <a:rPr lang="en-US" dirty="0"/>
              <a:t>to buy it) and Part B coverage will begin 2 months after you signed up. </a:t>
            </a:r>
          </a:p>
          <a:p>
            <a:pPr>
              <a:spcBef>
                <a:spcPts val="600"/>
              </a:spcBef>
            </a:pPr>
            <a:r>
              <a:rPr lang="en-US" dirty="0"/>
              <a:t>If you're eligible for premium-free Part A, you can enroll in Part A once your IEP begins and any month afterward. If you're not eligible for premium-free Part A, you can only enroll in Part A during your IEP, or during the limited Part B enrollment periods. If you don't, you may have to pay</a:t>
            </a:r>
            <a:r>
              <a:rPr lang="en-US" baseline="0" dirty="0"/>
              <a:t> </a:t>
            </a:r>
            <a:r>
              <a:rPr lang="en-US" dirty="0"/>
              <a:t>late enrollment penalties.</a:t>
            </a:r>
          </a:p>
          <a:p>
            <a:pPr marL="0" marR="0" lvl="0" indent="0" algn="l" defTabSz="914400" rtl="0" eaLnBrk="1" fontAlgn="auto" latinLnBrk="0" hangingPunct="1">
              <a:spcBef>
                <a:spcPts val="600"/>
              </a:spcBef>
              <a:spcAft>
                <a:spcPts val="0"/>
              </a:spcAft>
              <a:buClrTx/>
              <a:buSzTx/>
              <a:buFontTx/>
              <a:buNone/>
              <a:tabLst/>
              <a:defRPr/>
            </a:pPr>
            <a:r>
              <a:rPr lang="en-US" sz="1200" dirty="0"/>
              <a:t>If you have ESRD, you may be eligible for premium-free Part A, but not required to sign up for Medicare.</a:t>
            </a:r>
          </a:p>
        </p:txBody>
      </p:sp>
    </p:spTree>
    <p:extLst>
      <p:ext uri="{BB962C8B-B14F-4D97-AF65-F5344CB8AC3E}">
        <p14:creationId xmlns:p14="http://schemas.microsoft.com/office/powerpoint/2010/main" val="156420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9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dirty="0"/>
              <a:t>Medicare and the Marketplace</a:t>
            </a:r>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pic>
        <p:nvPicPr>
          <p:cNvPr id="24" name="Picture 23">
            <a:extLst>
              <a:ext uri="{FF2B5EF4-FFF2-40B4-BE49-F238E27FC236}">
                <a16:creationId xmlns:a16="http://schemas.microsoft.com/office/drawing/2014/main" id="{95DB786D-1FF3-0C44-9284-6E1AB17D2AD1}"/>
              </a:ext>
            </a:extLst>
          </p:cNvPr>
          <p:cNvPicPr>
            <a:picLocks noChangeAspect="1"/>
          </p:cNvPicPr>
          <p:nvPr userDrawn="1"/>
        </p:nvPicPr>
        <p:blipFill rotWithShape="1">
          <a:blip r:embed="rId7"/>
          <a:srcRect b="1162"/>
          <a:stretch/>
        </p:blipFill>
        <p:spPr>
          <a:xfrm>
            <a:off x="1308874" y="1206343"/>
            <a:ext cx="2743200" cy="2159000"/>
          </a:xfrm>
          <a:prstGeom prst="rect">
            <a:avLst/>
          </a:prstGeom>
        </p:spPr>
      </p:pic>
    </p:spTree>
    <p:extLst>
      <p:ext uri="{BB962C8B-B14F-4D97-AF65-F5344CB8AC3E}">
        <p14:creationId xmlns:p14="http://schemas.microsoft.com/office/powerpoint/2010/main" val="31038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the Marketplace</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lvl4pPr>
              <a:spcBef>
                <a:spcPts val="60"/>
              </a:spcBef>
              <a:defRPr/>
            </a:lvl4p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00257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the Marketplace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9378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142" y="1180618"/>
            <a:ext cx="9303428"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October 2021</a:t>
            </a:r>
            <a:endParaRPr lang="en-US" dirty="0"/>
          </a:p>
        </p:txBody>
      </p:sp>
      <p:sp>
        <p:nvSpPr>
          <p:cNvPr id="6" name="Footer Placeholder 5"/>
          <p:cNvSpPr>
            <a:spLocks noGrp="1"/>
          </p:cNvSpPr>
          <p:nvPr>
            <p:ph type="ftr" sz="quarter" idx="11"/>
          </p:nvPr>
        </p:nvSpPr>
        <p:spPr/>
        <p:txBody>
          <a:bodyPr/>
          <a:lstStyle/>
          <a:p>
            <a:r>
              <a:rPr lang="en-US" dirty="0"/>
              <a:t>Medicare and the Marketplace</a:t>
            </a:r>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3200">
                <a:latin typeface="Calibri "/>
              </a:defRPr>
            </a:lvl1pPr>
          </a:lstStyle>
          <a:p>
            <a:r>
              <a:rPr lang="en-US" dirty="0"/>
              <a:t>Click to edit Master title style</a:t>
            </a:r>
          </a:p>
        </p:txBody>
      </p:sp>
    </p:spTree>
    <p:extLst>
      <p:ext uri="{BB962C8B-B14F-4D97-AF65-F5344CB8AC3E}">
        <p14:creationId xmlns:p14="http://schemas.microsoft.com/office/powerpoint/2010/main" val="91528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Medicare and the Marketplace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12" name="Picture 11">
            <a:extLst>
              <a:ext uri="{FF2B5EF4-FFF2-40B4-BE49-F238E27FC236}">
                <a16:creationId xmlns:a16="http://schemas.microsoft.com/office/drawing/2014/main" id="{D9669EE1-C073-5F4C-B31A-4DA803B9633B}"/>
              </a:ext>
            </a:extLst>
          </p:cNvPr>
          <p:cNvPicPr>
            <a:picLocks noChangeAspect="1"/>
          </p:cNvPicPr>
          <p:nvPr userDrawn="1"/>
        </p:nvPicPr>
        <p:blipFill rotWithShape="1">
          <a:blip r:embed="rId2"/>
          <a:srcRect b="1162"/>
          <a:stretch/>
        </p:blipFill>
        <p:spPr>
          <a:xfrm>
            <a:off x="1308874" y="1206343"/>
            <a:ext cx="2743200" cy="2159000"/>
          </a:xfrm>
          <a:prstGeom prst="rect">
            <a:avLst/>
          </a:prstGeom>
        </p:spPr>
      </p:pic>
    </p:spTree>
    <p:extLst>
      <p:ext uri="{BB962C8B-B14F-4D97-AF65-F5344CB8AC3E}">
        <p14:creationId xmlns:p14="http://schemas.microsoft.com/office/powerpoint/2010/main" val="297756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Medicare and the Marketplace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6807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the Marketplace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732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the Marketplace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0453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the Marketplace</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144510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the Marketplace</a:t>
            </a:r>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spTree>
    <p:extLst>
      <p:ext uri="{BB962C8B-B14F-4D97-AF65-F5344CB8AC3E}">
        <p14:creationId xmlns:p14="http://schemas.microsoft.com/office/powerpoint/2010/main" val="22543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Medicare and the Marketplace</a:t>
            </a:r>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spTree>
    <p:extLst>
      <p:ext uri="{BB962C8B-B14F-4D97-AF65-F5344CB8AC3E}">
        <p14:creationId xmlns:p14="http://schemas.microsoft.com/office/powerpoint/2010/main" val="415880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dirty="0"/>
              <a:t>Medicare and the Marketplace</a:t>
            </a:r>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ext uri="{D42A27DB-BD31-4B8C-83A1-F6EECF244321}">
                <p14:modId xmlns:p14="http://schemas.microsoft.com/office/powerpoint/2010/main" val="377469806"/>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47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dirty="0"/>
              <a:t>Medicare and the Marketplace</a:t>
            </a:r>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October 2021</a:t>
            </a:r>
            <a:endParaRPr lang="en-US" dirty="0"/>
          </a:p>
        </p:txBody>
      </p:sp>
    </p:spTree>
    <p:extLst>
      <p:ext uri="{BB962C8B-B14F-4D97-AF65-F5344CB8AC3E}">
        <p14:creationId xmlns:p14="http://schemas.microsoft.com/office/powerpoint/2010/main" val="12200636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68" r:id="rId4"/>
    <p:sldLayoutId id="2147483669" r:id="rId5"/>
    <p:sldLayoutId id="2147483650" r:id="rId6"/>
    <p:sldLayoutId id="2147483654" r:id="rId7"/>
    <p:sldLayoutId id="2147483655" r:id="rId8"/>
    <p:sldLayoutId id="2147483670" r:id="rId9"/>
    <p:sldLayoutId id="2147483684" r:id="rId10"/>
    <p:sldLayoutId id="2147483685" r:id="rId11"/>
    <p:sldLayoutId id="2147483686" r:id="rId12"/>
  </p:sldLayoutIdLst>
  <p:hf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care.gov/how-to-cancel-a-marketplace-plan/"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socialsecurity.gov/benefits/medicare/prescriptionhelp/"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caid.gov/medicaid/by-state/by-state.html"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s://www.shiptacenter.org/ship-resources#.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www.healthcare.gov/blog/" TargetMode="External"/><Relationship Id="rId3" Type="http://schemas.openxmlformats.org/officeDocument/2006/relationships/hyperlink" Target="https://www.healthcare.gov/subscribe/" TargetMode="External"/><Relationship Id="rId7" Type="http://schemas.openxmlformats.org/officeDocument/2006/relationships/hyperlink" Target="https://www.youtube.com/user/HealthCareGov"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s://www.facebook.com/Healthcare.gov" TargetMode="External"/><Relationship Id="rId5" Type="http://schemas.openxmlformats.org/officeDocument/2006/relationships/hyperlink" Target="https://twitter.com/HealthCareGov" TargetMode="External"/><Relationship Id="rId4" Type="http://schemas.openxmlformats.org/officeDocument/2006/relationships/hyperlink" Target="https://www.cuidadodesalud.gov/es/subscribe/" TargetMode="External"/><Relationship Id="rId9" Type="http://schemas.openxmlformats.org/officeDocument/2006/relationships/hyperlink" Target="https://marketplace.cms.gov/technical-assistance-resources/training-materials/training.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localhelp.healthcare.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shiptacenter.org/" TargetMode="External"/><Relationship Id="rId7" Type="http://schemas.openxmlformats.org/officeDocument/2006/relationships/hyperlink" Target="https://www.medicare.gov/Pubs/pdf/11694-Medicare-and-Marketplace.pdf"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s://www.cms.gov/Medicare/Eligibility-and-Enrollment/Medicare-and-the-Marketplace/Overview1.html" TargetMode="External"/><Relationship Id="rId5" Type="http://schemas.openxmlformats.org/officeDocument/2006/relationships/hyperlink" Target="https://www.facebook.com/Medicare.gov" TargetMode="External"/><Relationship Id="rId4" Type="http://schemas.openxmlformats.org/officeDocument/2006/relationships/hyperlink" Target="http://medicare.gov/"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cmsnationaltrainingprogram.cms.gov/" TargetMode="External"/><Relationship Id="rId3" Type="http://schemas.openxmlformats.org/officeDocument/2006/relationships/hyperlink" Target="https://marketplace.cms.gov/applications-and-forms/notices.html" TargetMode="External"/><Relationship Id="rId7" Type="http://schemas.openxmlformats.org/officeDocument/2006/relationships/hyperlink" Target="http://www.socialsecurity.gov/"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www.insurekidsnow.gov/" TargetMode="External"/><Relationship Id="rId5" Type="http://schemas.openxmlformats.org/officeDocument/2006/relationships/hyperlink" Target="https://www.medicaid.gov/" TargetMode="External"/><Relationship Id="rId4" Type="http://schemas.openxmlformats.org/officeDocument/2006/relationships/hyperlink" Target="http://www.healthcare.gov/"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medicare.gov/your-medicare-costs/ways-to-pay-part-a-part-b-premiums/medicare-easy-pay"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980" y="3702204"/>
            <a:ext cx="7920134" cy="1201733"/>
          </a:xfrm>
        </p:spPr>
        <p:txBody>
          <a:bodyPr>
            <a:noAutofit/>
          </a:bodyPr>
          <a:lstStyle/>
          <a:p>
            <a:pPr>
              <a:lnSpc>
                <a:spcPct val="100000"/>
              </a:lnSpc>
              <a:spcBef>
                <a:spcPts val="60"/>
              </a:spcBef>
            </a:pPr>
            <a:r>
              <a:rPr lang="en-US" sz="3600" dirty="0"/>
              <a:t>Medicare &amp; </a:t>
            </a:r>
            <a:br>
              <a:rPr lang="en-US" sz="3600" dirty="0"/>
            </a:br>
            <a:r>
              <a:rPr lang="en-US" sz="3600" dirty="0"/>
              <a:t>the Health Insurance Marketplace</a:t>
            </a:r>
            <a:r>
              <a:rPr lang="en-US" sz="2200" dirty="0"/>
              <a:t>®</a:t>
            </a:r>
            <a:r>
              <a:rPr lang="en-US" sz="3600" dirty="0"/>
              <a:t> </a:t>
            </a:r>
          </a:p>
        </p:txBody>
      </p:sp>
      <p:sp>
        <p:nvSpPr>
          <p:cNvPr id="4" name="Subtitle 3">
            <a:extLst>
              <a:ext uri="{FF2B5EF4-FFF2-40B4-BE49-F238E27FC236}">
                <a16:creationId xmlns:a16="http://schemas.microsoft.com/office/drawing/2014/main" id="{68AE8E01-7730-354B-8439-7B5680D2DFFA}"/>
              </a:ext>
            </a:extLst>
          </p:cNvPr>
          <p:cNvSpPr>
            <a:spLocks noGrp="1"/>
          </p:cNvSpPr>
          <p:nvPr>
            <p:ph type="subTitle" idx="1"/>
          </p:nvPr>
        </p:nvSpPr>
        <p:spPr/>
        <p:txBody>
          <a:bodyPr>
            <a:noAutofit/>
          </a:bodyPr>
          <a:lstStyle/>
          <a:p>
            <a:pPr>
              <a:lnSpc>
                <a:spcPct val="100000"/>
              </a:lnSpc>
              <a:spcBef>
                <a:spcPts val="60"/>
              </a:spcBef>
            </a:pPr>
            <a:r>
              <a:rPr lang="en-US" dirty="0"/>
              <a:t>Having a Marketplace Plan and Becoming </a:t>
            </a:r>
          </a:p>
          <a:p>
            <a:pPr>
              <a:lnSpc>
                <a:spcPct val="100000"/>
              </a:lnSpc>
              <a:spcBef>
                <a:spcPts val="60"/>
              </a:spcBef>
            </a:pPr>
            <a:r>
              <a:rPr lang="en-US" dirty="0"/>
              <a:t>Eligible for Medicare</a:t>
            </a:r>
          </a:p>
        </p:txBody>
      </p:sp>
    </p:spTree>
    <p:extLst>
      <p:ext uri="{BB962C8B-B14F-4D97-AF65-F5344CB8AC3E}">
        <p14:creationId xmlns:p14="http://schemas.microsoft.com/office/powerpoint/2010/main" val="181012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Autofit/>
          </a:bodyPr>
          <a:lstStyle/>
          <a:p>
            <a:pPr>
              <a:lnSpc>
                <a:spcPct val="100000"/>
              </a:lnSpc>
            </a:pPr>
            <a:br>
              <a:rPr lang="en-US" dirty="0"/>
            </a:br>
            <a:r>
              <a:rPr lang="en-US" dirty="0"/>
              <a:t>What If You Miss Your Initial Enrollment Period (IEP)?</a:t>
            </a:r>
            <a:br>
              <a:rPr lang="en-US" dirty="0"/>
            </a:b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fontScale="92500"/>
          </a:bodyPr>
          <a:lstStyle/>
          <a:p>
            <a:pPr>
              <a:lnSpc>
                <a:spcPct val="110000"/>
              </a:lnSpc>
              <a:spcBef>
                <a:spcPts val="600"/>
              </a:spcBef>
            </a:pPr>
            <a:r>
              <a:rPr lang="en-US" dirty="0"/>
              <a:t>You’ll have to wait until Medicare’s General Enrollment Period (GEP)</a:t>
            </a:r>
          </a:p>
          <a:p>
            <a:pPr marL="571500" lvl="1" indent="-231775">
              <a:lnSpc>
                <a:spcPct val="110000"/>
              </a:lnSpc>
              <a:spcBef>
                <a:spcPts val="600"/>
              </a:spcBef>
            </a:pPr>
            <a:r>
              <a:rPr lang="en-US" dirty="0"/>
              <a:t>January 1 to March 31 every year</a:t>
            </a:r>
          </a:p>
          <a:p>
            <a:pPr marL="571500" lvl="1" indent="-231775">
              <a:lnSpc>
                <a:spcPct val="110000"/>
              </a:lnSpc>
              <a:spcBef>
                <a:spcPts val="600"/>
              </a:spcBef>
            </a:pPr>
            <a:r>
              <a:rPr lang="en-US" dirty="0"/>
              <a:t>Coverage begins July 1</a:t>
            </a:r>
          </a:p>
          <a:p>
            <a:pPr marL="571500" lvl="1" indent="-231775">
              <a:lnSpc>
                <a:spcPct val="110000"/>
              </a:lnSpc>
              <a:spcBef>
                <a:spcPts val="600"/>
              </a:spcBef>
            </a:pPr>
            <a:r>
              <a:rPr lang="en-US" dirty="0"/>
              <a:t>If more than 12 months have passed since turning 65, you could have a lifetime late enrollment penalty</a:t>
            </a:r>
          </a:p>
          <a:p>
            <a:pPr>
              <a:lnSpc>
                <a:spcPct val="110000"/>
              </a:lnSpc>
              <a:spcBef>
                <a:spcPts val="600"/>
              </a:spcBef>
            </a:pPr>
            <a:r>
              <a:rPr lang="en-US" dirty="0"/>
              <a:t>You may be eligible for a Medicare Special Enrollment Period (SEP)</a:t>
            </a:r>
          </a:p>
          <a:p>
            <a:pPr marL="571500" lvl="1" indent="-228600">
              <a:lnSpc>
                <a:spcPct val="110000"/>
              </a:lnSpc>
              <a:spcBef>
                <a:spcPts val="600"/>
              </a:spcBef>
            </a:pPr>
            <a:r>
              <a:rPr lang="en-US" dirty="0"/>
              <a:t>If you get health coverage from an employer through Small Business Health Option Program SHOP based on your or your spouse’s current employment</a:t>
            </a:r>
            <a:endParaRPr lang="en-US" sz="320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207157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pPr>
              <a:lnSpc>
                <a:spcPct val="100000"/>
              </a:lnSpc>
            </a:pPr>
            <a:br>
              <a:rPr lang="en-US" dirty="0"/>
            </a:br>
            <a:r>
              <a:rPr lang="en-US" sz="3600" dirty="0"/>
              <a:t>Canceling Marketplace Coverage Due to Medicare Eligibility</a:t>
            </a:r>
            <a:br>
              <a:rPr lang="en-US" dirty="0"/>
            </a:b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a:bodyPr>
          <a:lstStyle/>
          <a:p>
            <a:pPr marL="0" indent="0" algn="ctr">
              <a:lnSpc>
                <a:spcPct val="100000"/>
              </a:lnSpc>
              <a:spcBef>
                <a:spcPts val="600"/>
              </a:spcBef>
              <a:buNone/>
            </a:pPr>
            <a:r>
              <a:rPr lang="en-US" dirty="0">
                <a:cs typeface="Arial" panose="020B0604020202020204" pitchFamily="34" charset="0"/>
              </a:rPr>
              <a:t>Ending Marketplace coverage due to Medicare eligibility is different depending on who is </a:t>
            </a:r>
            <a:r>
              <a:rPr lang="en-US" dirty="0"/>
              <a:t>ending coverage</a:t>
            </a:r>
            <a:endParaRPr lang="en-US" dirty="0">
              <a:cs typeface="Arial" panose="020B0604020202020204" pitchFamily="34" charset="0"/>
            </a:endParaRPr>
          </a:p>
        </p:txBody>
      </p:sp>
      <p:sp>
        <p:nvSpPr>
          <p:cNvPr id="8" name="Oval 7" title="circle with 1 person ">
            <a:extLst>
              <a:ext uri="{FF2B5EF4-FFF2-40B4-BE49-F238E27FC236}">
                <a16:creationId xmlns:a16="http://schemas.microsoft.com/office/drawing/2014/main" id="{DB0B716A-B415-4106-8516-F0EB4829FC89}"/>
              </a:ext>
            </a:extLst>
          </p:cNvPr>
          <p:cNvSpPr/>
          <p:nvPr/>
        </p:nvSpPr>
        <p:spPr>
          <a:xfrm>
            <a:off x="2693020" y="2569450"/>
            <a:ext cx="2160200" cy="21602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4A2473D-7B8B-46E6-A1B0-CCDAAB38BDCF}"/>
              </a:ext>
            </a:extLst>
          </p:cNvPr>
          <p:cNvSpPr>
            <a:spLocks noChangeArrowheads="1"/>
          </p:cNvSpPr>
          <p:nvPr/>
        </p:nvSpPr>
        <p:spPr bwMode="auto">
          <a:xfrm>
            <a:off x="2588742" y="4781749"/>
            <a:ext cx="2618885" cy="369332"/>
          </a:xfrm>
          <a:prstGeom prst="rect">
            <a:avLst/>
          </a:prstGeom>
          <a:ln>
            <a:headEnd/>
            <a:tailEn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45720" rIns="45720" anchor="ctr">
            <a:spAutoFit/>
          </a:bodyPr>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algn="ctr"/>
            <a:r>
              <a:rPr lang="en-US" altLang="en-US" sz="1800" dirty="0">
                <a:solidFill>
                  <a:schemeClr val="bg1"/>
                </a:solidFill>
                <a:latin typeface="+mn-lt"/>
              </a:rPr>
              <a:t>Self-only</a:t>
            </a:r>
          </a:p>
        </p:txBody>
      </p:sp>
      <p:grpSp>
        <p:nvGrpSpPr>
          <p:cNvPr id="16" name="Group 15" title="1 person in center of circle">
            <a:extLst>
              <a:ext uri="{FF2B5EF4-FFF2-40B4-BE49-F238E27FC236}">
                <a16:creationId xmlns:a16="http://schemas.microsoft.com/office/drawing/2014/main" id="{9E8C29EC-09A2-442C-A688-665C0F114F73}"/>
              </a:ext>
            </a:extLst>
          </p:cNvPr>
          <p:cNvGrpSpPr>
            <a:grpSpLocks noChangeAspect="1"/>
          </p:cNvGrpSpPr>
          <p:nvPr/>
        </p:nvGrpSpPr>
        <p:grpSpPr>
          <a:xfrm>
            <a:off x="3598095" y="2957617"/>
            <a:ext cx="350050" cy="1329858"/>
            <a:chOff x="5445919" y="3929891"/>
            <a:chExt cx="116681" cy="443278"/>
          </a:xfrm>
        </p:grpSpPr>
        <p:sp>
          <p:nvSpPr>
            <p:cNvPr id="17" name="Freeform 508">
              <a:extLst>
                <a:ext uri="{FF2B5EF4-FFF2-40B4-BE49-F238E27FC236}">
                  <a16:creationId xmlns:a16="http://schemas.microsoft.com/office/drawing/2014/main" id="{7CC4109A-04F1-41A3-9820-B2BFC09ADE83}"/>
                </a:ext>
              </a:extLst>
            </p:cNvPr>
            <p:cNvSpPr>
              <a:spLocks/>
            </p:cNvSpPr>
            <p:nvPr/>
          </p:nvSpPr>
          <p:spPr bwMode="auto">
            <a:xfrm>
              <a:off x="5445919" y="4013601"/>
              <a:ext cx="116681" cy="359568"/>
            </a:xfrm>
            <a:custGeom>
              <a:avLst/>
              <a:gdLst>
                <a:gd name="T0" fmla="*/ 49 w 55"/>
                <a:gd name="T1" fmla="*/ 0 h 122"/>
                <a:gd name="T2" fmla="*/ 49 w 55"/>
                <a:gd name="T3" fmla="*/ 0 h 122"/>
                <a:gd name="T4" fmla="*/ 38 w 55"/>
                <a:gd name="T5" fmla="*/ 0 h 122"/>
                <a:gd name="T6" fmla="*/ 38 w 55"/>
                <a:gd name="T7" fmla="*/ 0 h 122"/>
                <a:gd name="T8" fmla="*/ 28 w 55"/>
                <a:gd name="T9" fmla="*/ 16 h 122"/>
                <a:gd name="T10" fmla="*/ 18 w 55"/>
                <a:gd name="T11" fmla="*/ 0 h 122"/>
                <a:gd name="T12" fmla="*/ 17 w 55"/>
                <a:gd name="T13" fmla="*/ 0 h 122"/>
                <a:gd name="T14" fmla="*/ 7 w 55"/>
                <a:gd name="T15" fmla="*/ 0 h 122"/>
                <a:gd name="T16" fmla="*/ 7 w 55"/>
                <a:gd name="T17" fmla="*/ 0 h 122"/>
                <a:gd name="T18" fmla="*/ 0 w 55"/>
                <a:gd name="T19" fmla="*/ 8 h 122"/>
                <a:gd name="T20" fmla="*/ 0 w 55"/>
                <a:gd name="T21" fmla="*/ 54 h 122"/>
                <a:gd name="T22" fmla="*/ 8 w 55"/>
                <a:gd name="T23" fmla="*/ 62 h 122"/>
                <a:gd name="T24" fmla="*/ 10 w 55"/>
                <a:gd name="T25" fmla="*/ 61 h 122"/>
                <a:gd name="T26" fmla="*/ 10 w 55"/>
                <a:gd name="T27" fmla="*/ 118 h 122"/>
                <a:gd name="T28" fmla="*/ 14 w 55"/>
                <a:gd name="T29" fmla="*/ 122 h 122"/>
                <a:gd name="T30" fmla="*/ 20 w 55"/>
                <a:gd name="T31" fmla="*/ 122 h 122"/>
                <a:gd name="T32" fmla="*/ 25 w 55"/>
                <a:gd name="T33" fmla="*/ 118 h 122"/>
                <a:gd name="T34" fmla="*/ 25 w 55"/>
                <a:gd name="T35" fmla="*/ 68 h 122"/>
                <a:gd name="T36" fmla="*/ 31 w 55"/>
                <a:gd name="T37" fmla="*/ 68 h 122"/>
                <a:gd name="T38" fmla="*/ 31 w 55"/>
                <a:gd name="T39" fmla="*/ 118 h 122"/>
                <a:gd name="T40" fmla="*/ 36 w 55"/>
                <a:gd name="T41" fmla="*/ 122 h 122"/>
                <a:gd name="T42" fmla="*/ 42 w 55"/>
                <a:gd name="T43" fmla="*/ 122 h 122"/>
                <a:gd name="T44" fmla="*/ 46 w 55"/>
                <a:gd name="T45" fmla="*/ 118 h 122"/>
                <a:gd name="T46" fmla="*/ 46 w 55"/>
                <a:gd name="T47" fmla="*/ 61 h 122"/>
                <a:gd name="T48" fmla="*/ 48 w 55"/>
                <a:gd name="T49" fmla="*/ 62 h 122"/>
                <a:gd name="T50" fmla="*/ 55 w 55"/>
                <a:gd name="T51" fmla="*/ 54 h 122"/>
                <a:gd name="T52" fmla="*/ 55 w 55"/>
                <a:gd name="T53" fmla="*/ 8 h 122"/>
                <a:gd name="T54" fmla="*/ 49 w 55"/>
                <a:gd name="T5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122">
                  <a:moveTo>
                    <a:pt x="49" y="0"/>
                  </a:moveTo>
                  <a:cubicBezTo>
                    <a:pt x="49" y="0"/>
                    <a:pt x="49" y="0"/>
                    <a:pt x="49" y="0"/>
                  </a:cubicBezTo>
                  <a:cubicBezTo>
                    <a:pt x="38" y="0"/>
                    <a:pt x="38" y="0"/>
                    <a:pt x="38" y="0"/>
                  </a:cubicBezTo>
                  <a:cubicBezTo>
                    <a:pt x="38" y="0"/>
                    <a:pt x="38" y="0"/>
                    <a:pt x="38" y="0"/>
                  </a:cubicBezTo>
                  <a:cubicBezTo>
                    <a:pt x="28" y="16"/>
                    <a:pt x="28" y="16"/>
                    <a:pt x="28" y="16"/>
                  </a:cubicBezTo>
                  <a:cubicBezTo>
                    <a:pt x="18" y="0"/>
                    <a:pt x="18" y="0"/>
                    <a:pt x="18" y="0"/>
                  </a:cubicBezTo>
                  <a:cubicBezTo>
                    <a:pt x="17" y="0"/>
                    <a:pt x="17" y="0"/>
                    <a:pt x="17" y="0"/>
                  </a:cubicBezTo>
                  <a:cubicBezTo>
                    <a:pt x="7" y="0"/>
                    <a:pt x="7" y="0"/>
                    <a:pt x="7" y="0"/>
                  </a:cubicBezTo>
                  <a:cubicBezTo>
                    <a:pt x="7" y="0"/>
                    <a:pt x="7" y="0"/>
                    <a:pt x="7" y="0"/>
                  </a:cubicBezTo>
                  <a:cubicBezTo>
                    <a:pt x="3" y="1"/>
                    <a:pt x="0" y="4"/>
                    <a:pt x="0" y="8"/>
                  </a:cubicBezTo>
                  <a:cubicBezTo>
                    <a:pt x="0" y="54"/>
                    <a:pt x="0" y="54"/>
                    <a:pt x="0" y="54"/>
                  </a:cubicBezTo>
                  <a:cubicBezTo>
                    <a:pt x="0" y="58"/>
                    <a:pt x="4" y="62"/>
                    <a:pt x="8" y="62"/>
                  </a:cubicBezTo>
                  <a:cubicBezTo>
                    <a:pt x="8" y="62"/>
                    <a:pt x="9" y="61"/>
                    <a:pt x="10" y="61"/>
                  </a:cubicBezTo>
                  <a:cubicBezTo>
                    <a:pt x="10" y="118"/>
                    <a:pt x="10" y="118"/>
                    <a:pt x="10" y="118"/>
                  </a:cubicBezTo>
                  <a:cubicBezTo>
                    <a:pt x="10" y="120"/>
                    <a:pt x="12" y="122"/>
                    <a:pt x="14" y="122"/>
                  </a:cubicBezTo>
                  <a:cubicBezTo>
                    <a:pt x="20" y="122"/>
                    <a:pt x="20" y="122"/>
                    <a:pt x="20" y="122"/>
                  </a:cubicBezTo>
                  <a:cubicBezTo>
                    <a:pt x="23" y="122"/>
                    <a:pt x="25" y="120"/>
                    <a:pt x="25" y="118"/>
                  </a:cubicBezTo>
                  <a:cubicBezTo>
                    <a:pt x="25" y="68"/>
                    <a:pt x="25" y="68"/>
                    <a:pt x="25" y="68"/>
                  </a:cubicBezTo>
                  <a:cubicBezTo>
                    <a:pt x="31" y="68"/>
                    <a:pt x="31" y="68"/>
                    <a:pt x="31" y="68"/>
                  </a:cubicBezTo>
                  <a:cubicBezTo>
                    <a:pt x="31" y="118"/>
                    <a:pt x="31" y="118"/>
                    <a:pt x="31" y="118"/>
                  </a:cubicBezTo>
                  <a:cubicBezTo>
                    <a:pt x="31" y="120"/>
                    <a:pt x="33" y="122"/>
                    <a:pt x="36" y="122"/>
                  </a:cubicBezTo>
                  <a:cubicBezTo>
                    <a:pt x="42" y="122"/>
                    <a:pt x="42" y="122"/>
                    <a:pt x="42" y="122"/>
                  </a:cubicBezTo>
                  <a:cubicBezTo>
                    <a:pt x="44" y="122"/>
                    <a:pt x="46" y="120"/>
                    <a:pt x="46" y="118"/>
                  </a:cubicBezTo>
                  <a:cubicBezTo>
                    <a:pt x="46" y="61"/>
                    <a:pt x="46" y="61"/>
                    <a:pt x="46" y="61"/>
                  </a:cubicBezTo>
                  <a:cubicBezTo>
                    <a:pt x="47" y="61"/>
                    <a:pt x="47" y="62"/>
                    <a:pt x="48" y="62"/>
                  </a:cubicBezTo>
                  <a:cubicBezTo>
                    <a:pt x="52" y="62"/>
                    <a:pt x="55" y="58"/>
                    <a:pt x="55" y="54"/>
                  </a:cubicBezTo>
                  <a:cubicBezTo>
                    <a:pt x="55" y="8"/>
                    <a:pt x="55" y="8"/>
                    <a:pt x="55" y="8"/>
                  </a:cubicBezTo>
                  <a:cubicBezTo>
                    <a:pt x="55" y="4"/>
                    <a:pt x="52" y="1"/>
                    <a:pt x="49" y="0"/>
                  </a:cubicBez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sp>
          <p:nvSpPr>
            <p:cNvPr id="18" name="Oval 507">
              <a:extLst>
                <a:ext uri="{FF2B5EF4-FFF2-40B4-BE49-F238E27FC236}">
                  <a16:creationId xmlns:a16="http://schemas.microsoft.com/office/drawing/2014/main" id="{F5F13761-2ADF-4DC8-8025-AA237D848899}"/>
                </a:ext>
              </a:extLst>
            </p:cNvPr>
            <p:cNvSpPr>
              <a:spLocks noChangeArrowheads="1"/>
            </p:cNvSpPr>
            <p:nvPr/>
          </p:nvSpPr>
          <p:spPr bwMode="auto">
            <a:xfrm>
              <a:off x="5469135" y="3929891"/>
              <a:ext cx="70247" cy="69056"/>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grpSp>
      <p:grpSp>
        <p:nvGrpSpPr>
          <p:cNvPr id="2" name="Group 1" title="Circle with 2 people in center"/>
          <p:cNvGrpSpPr/>
          <p:nvPr/>
        </p:nvGrpSpPr>
        <p:grpSpPr>
          <a:xfrm>
            <a:off x="6884026" y="2582564"/>
            <a:ext cx="2157984" cy="2157984"/>
            <a:chOff x="7074408" y="2528945"/>
            <a:chExt cx="2157984" cy="2157984"/>
          </a:xfrm>
        </p:grpSpPr>
        <p:sp>
          <p:nvSpPr>
            <p:cNvPr id="10" name="Oval 9">
              <a:extLst>
                <a:ext uri="{FF2B5EF4-FFF2-40B4-BE49-F238E27FC236}">
                  <a16:creationId xmlns:a16="http://schemas.microsoft.com/office/drawing/2014/main" id="{326BCD1A-E91B-4311-8298-D7D48F48E73E}"/>
                </a:ext>
              </a:extLst>
            </p:cNvPr>
            <p:cNvSpPr/>
            <p:nvPr/>
          </p:nvSpPr>
          <p:spPr>
            <a:xfrm>
              <a:off x="7074408" y="2528945"/>
              <a:ext cx="2157984" cy="215798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1" name="Oval 348">
              <a:extLst>
                <a:ext uri="{FF2B5EF4-FFF2-40B4-BE49-F238E27FC236}">
                  <a16:creationId xmlns:a16="http://schemas.microsoft.com/office/drawing/2014/main" id="{5579C856-6493-4354-8F7C-56BE0370423F}"/>
                </a:ext>
              </a:extLst>
            </p:cNvPr>
            <p:cNvSpPr>
              <a:spLocks noChangeArrowheads="1"/>
            </p:cNvSpPr>
            <p:nvPr/>
          </p:nvSpPr>
          <p:spPr bwMode="auto">
            <a:xfrm>
              <a:off x="7729288" y="2930276"/>
              <a:ext cx="233730" cy="229479"/>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sp>
          <p:nvSpPr>
            <p:cNvPr id="12" name="Freeform 349">
              <a:extLst>
                <a:ext uri="{FF2B5EF4-FFF2-40B4-BE49-F238E27FC236}">
                  <a16:creationId xmlns:a16="http://schemas.microsoft.com/office/drawing/2014/main" id="{BB5C132D-336D-43B2-82EC-749BA3DC0A88}"/>
                </a:ext>
              </a:extLst>
            </p:cNvPr>
            <p:cNvSpPr>
              <a:spLocks/>
            </p:cNvSpPr>
            <p:nvPr/>
          </p:nvSpPr>
          <p:spPr bwMode="auto">
            <a:xfrm>
              <a:off x="7627297" y="3198003"/>
              <a:ext cx="437711" cy="1058153"/>
            </a:xfrm>
            <a:custGeom>
              <a:avLst/>
              <a:gdLst>
                <a:gd name="T0" fmla="*/ 45 w 51"/>
                <a:gd name="T1" fmla="*/ 0 h 123"/>
                <a:gd name="T2" fmla="*/ 45 w 51"/>
                <a:gd name="T3" fmla="*/ 0 h 123"/>
                <a:gd name="T4" fmla="*/ 36 w 51"/>
                <a:gd name="T5" fmla="*/ 0 h 123"/>
                <a:gd name="T6" fmla="*/ 35 w 51"/>
                <a:gd name="T7" fmla="*/ 0 h 123"/>
                <a:gd name="T8" fmla="*/ 26 w 51"/>
                <a:gd name="T9" fmla="*/ 15 h 123"/>
                <a:gd name="T10" fmla="*/ 16 w 51"/>
                <a:gd name="T11" fmla="*/ 0 h 123"/>
                <a:gd name="T12" fmla="*/ 16 w 51"/>
                <a:gd name="T13" fmla="*/ 0 h 123"/>
                <a:gd name="T14" fmla="*/ 6 w 51"/>
                <a:gd name="T15" fmla="*/ 0 h 123"/>
                <a:gd name="T16" fmla="*/ 6 w 51"/>
                <a:gd name="T17" fmla="*/ 0 h 123"/>
                <a:gd name="T18" fmla="*/ 0 w 51"/>
                <a:gd name="T19" fmla="*/ 7 h 123"/>
                <a:gd name="T20" fmla="*/ 0 w 51"/>
                <a:gd name="T21" fmla="*/ 50 h 123"/>
                <a:gd name="T22" fmla="*/ 7 w 51"/>
                <a:gd name="T23" fmla="*/ 57 h 123"/>
                <a:gd name="T24" fmla="*/ 9 w 51"/>
                <a:gd name="T25" fmla="*/ 57 h 123"/>
                <a:gd name="T26" fmla="*/ 9 w 51"/>
                <a:gd name="T27" fmla="*/ 59 h 123"/>
                <a:gd name="T28" fmla="*/ 9 w 51"/>
                <a:gd name="T29" fmla="*/ 59 h 123"/>
                <a:gd name="T30" fmla="*/ 9 w 51"/>
                <a:gd name="T31" fmla="*/ 116 h 123"/>
                <a:gd name="T32" fmla="*/ 16 w 51"/>
                <a:gd name="T33" fmla="*/ 123 h 123"/>
                <a:gd name="T34" fmla="*/ 18 w 51"/>
                <a:gd name="T35" fmla="*/ 123 h 123"/>
                <a:gd name="T36" fmla="*/ 25 w 51"/>
                <a:gd name="T37" fmla="*/ 116 h 123"/>
                <a:gd name="T38" fmla="*/ 25 w 51"/>
                <a:gd name="T39" fmla="*/ 66 h 123"/>
                <a:gd name="T40" fmla="*/ 27 w 51"/>
                <a:gd name="T41" fmla="*/ 66 h 123"/>
                <a:gd name="T42" fmla="*/ 27 w 51"/>
                <a:gd name="T43" fmla="*/ 66 h 123"/>
                <a:gd name="T44" fmla="*/ 27 w 51"/>
                <a:gd name="T45" fmla="*/ 116 h 123"/>
                <a:gd name="T46" fmla="*/ 34 w 51"/>
                <a:gd name="T47" fmla="*/ 123 h 123"/>
                <a:gd name="T48" fmla="*/ 36 w 51"/>
                <a:gd name="T49" fmla="*/ 123 h 123"/>
                <a:gd name="T50" fmla="*/ 43 w 51"/>
                <a:gd name="T51" fmla="*/ 116 h 123"/>
                <a:gd name="T52" fmla="*/ 43 w 51"/>
                <a:gd name="T53" fmla="*/ 57 h 123"/>
                <a:gd name="T54" fmla="*/ 44 w 51"/>
                <a:gd name="T55" fmla="*/ 57 h 123"/>
                <a:gd name="T56" fmla="*/ 51 w 51"/>
                <a:gd name="T57" fmla="*/ 50 h 123"/>
                <a:gd name="T58" fmla="*/ 51 w 51"/>
                <a:gd name="T59" fmla="*/ 7 h 123"/>
                <a:gd name="T60" fmla="*/ 45 w 51"/>
                <a:gd name="T6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123">
                  <a:moveTo>
                    <a:pt x="45" y="0"/>
                  </a:moveTo>
                  <a:cubicBezTo>
                    <a:pt x="45" y="0"/>
                    <a:pt x="45" y="0"/>
                    <a:pt x="45" y="0"/>
                  </a:cubicBezTo>
                  <a:cubicBezTo>
                    <a:pt x="36" y="0"/>
                    <a:pt x="36" y="0"/>
                    <a:pt x="36" y="0"/>
                  </a:cubicBezTo>
                  <a:cubicBezTo>
                    <a:pt x="35" y="0"/>
                    <a:pt x="35" y="0"/>
                    <a:pt x="35" y="0"/>
                  </a:cubicBezTo>
                  <a:cubicBezTo>
                    <a:pt x="26" y="15"/>
                    <a:pt x="26" y="15"/>
                    <a:pt x="26" y="15"/>
                  </a:cubicBezTo>
                  <a:cubicBezTo>
                    <a:pt x="16" y="0"/>
                    <a:pt x="16" y="0"/>
                    <a:pt x="16" y="0"/>
                  </a:cubicBezTo>
                  <a:cubicBezTo>
                    <a:pt x="16" y="0"/>
                    <a:pt x="16" y="0"/>
                    <a:pt x="16" y="0"/>
                  </a:cubicBezTo>
                  <a:cubicBezTo>
                    <a:pt x="6" y="0"/>
                    <a:pt x="6" y="0"/>
                    <a:pt x="6" y="0"/>
                  </a:cubicBezTo>
                  <a:cubicBezTo>
                    <a:pt x="6" y="0"/>
                    <a:pt x="6" y="0"/>
                    <a:pt x="6" y="0"/>
                  </a:cubicBezTo>
                  <a:cubicBezTo>
                    <a:pt x="3" y="0"/>
                    <a:pt x="0" y="3"/>
                    <a:pt x="0" y="7"/>
                  </a:cubicBezTo>
                  <a:cubicBezTo>
                    <a:pt x="0" y="50"/>
                    <a:pt x="0" y="50"/>
                    <a:pt x="0" y="50"/>
                  </a:cubicBezTo>
                  <a:cubicBezTo>
                    <a:pt x="0" y="54"/>
                    <a:pt x="3" y="57"/>
                    <a:pt x="7" y="57"/>
                  </a:cubicBezTo>
                  <a:cubicBezTo>
                    <a:pt x="8" y="57"/>
                    <a:pt x="8" y="57"/>
                    <a:pt x="9" y="57"/>
                  </a:cubicBezTo>
                  <a:cubicBezTo>
                    <a:pt x="9" y="59"/>
                    <a:pt x="9" y="59"/>
                    <a:pt x="9" y="59"/>
                  </a:cubicBezTo>
                  <a:cubicBezTo>
                    <a:pt x="9" y="59"/>
                    <a:pt x="9" y="59"/>
                    <a:pt x="9" y="59"/>
                  </a:cubicBezTo>
                  <a:cubicBezTo>
                    <a:pt x="9" y="116"/>
                    <a:pt x="9" y="116"/>
                    <a:pt x="9" y="116"/>
                  </a:cubicBezTo>
                  <a:cubicBezTo>
                    <a:pt x="9" y="120"/>
                    <a:pt x="12" y="123"/>
                    <a:pt x="16" y="123"/>
                  </a:cubicBezTo>
                  <a:cubicBezTo>
                    <a:pt x="18" y="123"/>
                    <a:pt x="18" y="123"/>
                    <a:pt x="18" y="123"/>
                  </a:cubicBezTo>
                  <a:cubicBezTo>
                    <a:pt x="22" y="123"/>
                    <a:pt x="25" y="120"/>
                    <a:pt x="25" y="116"/>
                  </a:cubicBezTo>
                  <a:cubicBezTo>
                    <a:pt x="25" y="66"/>
                    <a:pt x="25" y="66"/>
                    <a:pt x="25" y="66"/>
                  </a:cubicBezTo>
                  <a:cubicBezTo>
                    <a:pt x="27" y="66"/>
                    <a:pt x="27" y="66"/>
                    <a:pt x="27" y="66"/>
                  </a:cubicBezTo>
                  <a:cubicBezTo>
                    <a:pt x="27" y="66"/>
                    <a:pt x="27" y="66"/>
                    <a:pt x="27" y="66"/>
                  </a:cubicBezTo>
                  <a:cubicBezTo>
                    <a:pt x="27" y="116"/>
                    <a:pt x="27" y="116"/>
                    <a:pt x="27" y="116"/>
                  </a:cubicBezTo>
                  <a:cubicBezTo>
                    <a:pt x="27" y="120"/>
                    <a:pt x="30" y="123"/>
                    <a:pt x="34" y="123"/>
                  </a:cubicBezTo>
                  <a:cubicBezTo>
                    <a:pt x="36" y="123"/>
                    <a:pt x="36" y="123"/>
                    <a:pt x="36" y="123"/>
                  </a:cubicBezTo>
                  <a:cubicBezTo>
                    <a:pt x="40" y="123"/>
                    <a:pt x="43" y="120"/>
                    <a:pt x="43" y="116"/>
                  </a:cubicBezTo>
                  <a:cubicBezTo>
                    <a:pt x="43" y="57"/>
                    <a:pt x="43" y="57"/>
                    <a:pt x="43" y="57"/>
                  </a:cubicBezTo>
                  <a:cubicBezTo>
                    <a:pt x="43" y="57"/>
                    <a:pt x="44" y="57"/>
                    <a:pt x="44" y="57"/>
                  </a:cubicBezTo>
                  <a:cubicBezTo>
                    <a:pt x="48" y="57"/>
                    <a:pt x="51" y="54"/>
                    <a:pt x="51" y="50"/>
                  </a:cubicBezTo>
                  <a:cubicBezTo>
                    <a:pt x="51" y="7"/>
                    <a:pt x="51" y="7"/>
                    <a:pt x="51" y="7"/>
                  </a:cubicBezTo>
                  <a:cubicBezTo>
                    <a:pt x="51" y="3"/>
                    <a:pt x="49" y="0"/>
                    <a:pt x="45" y="0"/>
                  </a:cubicBez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sp>
          <p:nvSpPr>
            <p:cNvPr id="13" name="Oval 352">
              <a:extLst>
                <a:ext uri="{FF2B5EF4-FFF2-40B4-BE49-F238E27FC236}">
                  <a16:creationId xmlns:a16="http://schemas.microsoft.com/office/drawing/2014/main" id="{83C50E04-7E51-47BB-81E9-BEBAAF180307}"/>
                </a:ext>
              </a:extLst>
            </p:cNvPr>
            <p:cNvSpPr>
              <a:spLocks noChangeArrowheads="1"/>
            </p:cNvSpPr>
            <p:nvPr/>
          </p:nvSpPr>
          <p:spPr bwMode="auto">
            <a:xfrm>
              <a:off x="8391641" y="2930276"/>
              <a:ext cx="229479" cy="229479"/>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sp>
          <p:nvSpPr>
            <p:cNvPr id="14" name="Freeform 353">
              <a:extLst>
                <a:ext uri="{FF2B5EF4-FFF2-40B4-BE49-F238E27FC236}">
                  <a16:creationId xmlns:a16="http://schemas.microsoft.com/office/drawing/2014/main" id="{5A84DF58-B0F8-4598-9D06-BA67C88E71D7}"/>
                </a:ext>
              </a:extLst>
            </p:cNvPr>
            <p:cNvSpPr>
              <a:spLocks/>
            </p:cNvSpPr>
            <p:nvPr/>
          </p:nvSpPr>
          <p:spPr bwMode="auto">
            <a:xfrm>
              <a:off x="8217408" y="3198003"/>
              <a:ext cx="586446" cy="1058153"/>
            </a:xfrm>
            <a:custGeom>
              <a:avLst/>
              <a:gdLst>
                <a:gd name="T0" fmla="*/ 68 w 68"/>
                <a:gd name="T1" fmla="*/ 50 h 123"/>
                <a:gd name="T2" fmla="*/ 57 w 68"/>
                <a:gd name="T3" fmla="*/ 4 h 123"/>
                <a:gd name="T4" fmla="*/ 52 w 68"/>
                <a:gd name="T5" fmla="*/ 0 h 123"/>
                <a:gd name="T6" fmla="*/ 52 w 68"/>
                <a:gd name="T7" fmla="*/ 0 h 123"/>
                <a:gd name="T8" fmla="*/ 44 w 68"/>
                <a:gd name="T9" fmla="*/ 0 h 123"/>
                <a:gd name="T10" fmla="*/ 43 w 68"/>
                <a:gd name="T11" fmla="*/ 0 h 123"/>
                <a:gd name="T12" fmla="*/ 34 w 68"/>
                <a:gd name="T13" fmla="*/ 14 h 123"/>
                <a:gd name="T14" fmla="*/ 25 w 68"/>
                <a:gd name="T15" fmla="*/ 0 h 123"/>
                <a:gd name="T16" fmla="*/ 23 w 68"/>
                <a:gd name="T17" fmla="*/ 0 h 123"/>
                <a:gd name="T18" fmla="*/ 16 w 68"/>
                <a:gd name="T19" fmla="*/ 0 h 123"/>
                <a:gd name="T20" fmla="*/ 16 w 68"/>
                <a:gd name="T21" fmla="*/ 0 h 123"/>
                <a:gd name="T22" fmla="*/ 11 w 68"/>
                <a:gd name="T23" fmla="*/ 4 h 123"/>
                <a:gd name="T24" fmla="*/ 0 w 68"/>
                <a:gd name="T25" fmla="*/ 50 h 123"/>
                <a:gd name="T26" fmla="*/ 4 w 68"/>
                <a:gd name="T27" fmla="*/ 56 h 123"/>
                <a:gd name="T28" fmla="*/ 10 w 68"/>
                <a:gd name="T29" fmla="*/ 52 h 123"/>
                <a:gd name="T30" fmla="*/ 18 w 68"/>
                <a:gd name="T31" fmla="*/ 21 h 123"/>
                <a:gd name="T32" fmla="*/ 20 w 68"/>
                <a:gd name="T33" fmla="*/ 31 h 123"/>
                <a:gd name="T34" fmla="*/ 7 w 68"/>
                <a:gd name="T35" fmla="*/ 66 h 123"/>
                <a:gd name="T36" fmla="*/ 14 w 68"/>
                <a:gd name="T37" fmla="*/ 73 h 123"/>
                <a:gd name="T38" fmla="*/ 17 w 68"/>
                <a:gd name="T39" fmla="*/ 73 h 123"/>
                <a:gd name="T40" fmla="*/ 17 w 68"/>
                <a:gd name="T41" fmla="*/ 116 h 123"/>
                <a:gd name="T42" fmla="*/ 24 w 68"/>
                <a:gd name="T43" fmla="*/ 123 h 123"/>
                <a:gd name="T44" fmla="*/ 24 w 68"/>
                <a:gd name="T45" fmla="*/ 123 h 123"/>
                <a:gd name="T46" fmla="*/ 31 w 68"/>
                <a:gd name="T47" fmla="*/ 116 h 123"/>
                <a:gd name="T48" fmla="*/ 31 w 68"/>
                <a:gd name="T49" fmla="*/ 73 h 123"/>
                <a:gd name="T50" fmla="*/ 34 w 68"/>
                <a:gd name="T51" fmla="*/ 73 h 123"/>
                <a:gd name="T52" fmla="*/ 34 w 68"/>
                <a:gd name="T53" fmla="*/ 73 h 123"/>
                <a:gd name="T54" fmla="*/ 36 w 68"/>
                <a:gd name="T55" fmla="*/ 73 h 123"/>
                <a:gd name="T56" fmla="*/ 36 w 68"/>
                <a:gd name="T57" fmla="*/ 116 h 123"/>
                <a:gd name="T58" fmla="*/ 43 w 68"/>
                <a:gd name="T59" fmla="*/ 123 h 123"/>
                <a:gd name="T60" fmla="*/ 43 w 68"/>
                <a:gd name="T61" fmla="*/ 123 h 123"/>
                <a:gd name="T62" fmla="*/ 50 w 68"/>
                <a:gd name="T63" fmla="*/ 116 h 123"/>
                <a:gd name="T64" fmla="*/ 50 w 68"/>
                <a:gd name="T65" fmla="*/ 73 h 123"/>
                <a:gd name="T66" fmla="*/ 54 w 68"/>
                <a:gd name="T67" fmla="*/ 73 h 123"/>
                <a:gd name="T68" fmla="*/ 61 w 68"/>
                <a:gd name="T69" fmla="*/ 66 h 123"/>
                <a:gd name="T70" fmla="*/ 48 w 68"/>
                <a:gd name="T71" fmla="*/ 31 h 123"/>
                <a:gd name="T72" fmla="*/ 50 w 68"/>
                <a:gd name="T73" fmla="*/ 21 h 123"/>
                <a:gd name="T74" fmla="*/ 58 w 68"/>
                <a:gd name="T75" fmla="*/ 52 h 123"/>
                <a:gd name="T76" fmla="*/ 64 w 68"/>
                <a:gd name="T77" fmla="*/ 56 h 123"/>
                <a:gd name="T78" fmla="*/ 68 w 68"/>
                <a:gd name="T79"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123">
                  <a:moveTo>
                    <a:pt x="68" y="50"/>
                  </a:moveTo>
                  <a:cubicBezTo>
                    <a:pt x="57" y="4"/>
                    <a:pt x="57" y="4"/>
                    <a:pt x="57" y="4"/>
                  </a:cubicBezTo>
                  <a:cubicBezTo>
                    <a:pt x="56" y="2"/>
                    <a:pt x="54" y="0"/>
                    <a:pt x="52" y="0"/>
                  </a:cubicBezTo>
                  <a:cubicBezTo>
                    <a:pt x="52" y="0"/>
                    <a:pt x="52" y="0"/>
                    <a:pt x="52" y="0"/>
                  </a:cubicBezTo>
                  <a:cubicBezTo>
                    <a:pt x="44" y="0"/>
                    <a:pt x="44" y="0"/>
                    <a:pt x="44" y="0"/>
                  </a:cubicBezTo>
                  <a:cubicBezTo>
                    <a:pt x="43" y="0"/>
                    <a:pt x="43" y="0"/>
                    <a:pt x="43" y="0"/>
                  </a:cubicBezTo>
                  <a:cubicBezTo>
                    <a:pt x="34" y="14"/>
                    <a:pt x="34" y="14"/>
                    <a:pt x="34" y="14"/>
                  </a:cubicBezTo>
                  <a:cubicBezTo>
                    <a:pt x="25" y="0"/>
                    <a:pt x="25" y="0"/>
                    <a:pt x="25" y="0"/>
                  </a:cubicBezTo>
                  <a:cubicBezTo>
                    <a:pt x="23" y="0"/>
                    <a:pt x="23" y="0"/>
                    <a:pt x="23" y="0"/>
                  </a:cubicBezTo>
                  <a:cubicBezTo>
                    <a:pt x="16" y="0"/>
                    <a:pt x="16" y="0"/>
                    <a:pt x="16" y="0"/>
                  </a:cubicBezTo>
                  <a:cubicBezTo>
                    <a:pt x="16" y="0"/>
                    <a:pt x="16" y="0"/>
                    <a:pt x="16" y="0"/>
                  </a:cubicBezTo>
                  <a:cubicBezTo>
                    <a:pt x="14" y="0"/>
                    <a:pt x="12" y="2"/>
                    <a:pt x="11" y="4"/>
                  </a:cubicBezTo>
                  <a:cubicBezTo>
                    <a:pt x="0" y="50"/>
                    <a:pt x="0" y="50"/>
                    <a:pt x="0" y="50"/>
                  </a:cubicBezTo>
                  <a:cubicBezTo>
                    <a:pt x="0" y="53"/>
                    <a:pt x="1" y="55"/>
                    <a:pt x="4" y="56"/>
                  </a:cubicBezTo>
                  <a:cubicBezTo>
                    <a:pt x="7" y="57"/>
                    <a:pt x="9" y="55"/>
                    <a:pt x="10" y="52"/>
                  </a:cubicBezTo>
                  <a:cubicBezTo>
                    <a:pt x="18" y="21"/>
                    <a:pt x="18" y="21"/>
                    <a:pt x="18" y="21"/>
                  </a:cubicBezTo>
                  <a:cubicBezTo>
                    <a:pt x="20" y="31"/>
                    <a:pt x="20" y="31"/>
                    <a:pt x="20" y="31"/>
                  </a:cubicBezTo>
                  <a:cubicBezTo>
                    <a:pt x="7" y="66"/>
                    <a:pt x="7" y="66"/>
                    <a:pt x="7" y="66"/>
                  </a:cubicBezTo>
                  <a:cubicBezTo>
                    <a:pt x="7" y="70"/>
                    <a:pt x="10" y="73"/>
                    <a:pt x="14" y="73"/>
                  </a:cubicBezTo>
                  <a:cubicBezTo>
                    <a:pt x="17" y="73"/>
                    <a:pt x="17" y="73"/>
                    <a:pt x="17" y="73"/>
                  </a:cubicBezTo>
                  <a:cubicBezTo>
                    <a:pt x="17" y="116"/>
                    <a:pt x="17" y="116"/>
                    <a:pt x="17" y="116"/>
                  </a:cubicBezTo>
                  <a:cubicBezTo>
                    <a:pt x="17" y="120"/>
                    <a:pt x="20" y="123"/>
                    <a:pt x="24" y="123"/>
                  </a:cubicBezTo>
                  <a:cubicBezTo>
                    <a:pt x="24" y="123"/>
                    <a:pt x="24" y="123"/>
                    <a:pt x="24" y="123"/>
                  </a:cubicBezTo>
                  <a:cubicBezTo>
                    <a:pt x="28" y="123"/>
                    <a:pt x="31" y="120"/>
                    <a:pt x="31" y="116"/>
                  </a:cubicBezTo>
                  <a:cubicBezTo>
                    <a:pt x="31" y="73"/>
                    <a:pt x="31" y="73"/>
                    <a:pt x="31" y="73"/>
                  </a:cubicBezTo>
                  <a:cubicBezTo>
                    <a:pt x="34" y="73"/>
                    <a:pt x="34" y="73"/>
                    <a:pt x="34" y="73"/>
                  </a:cubicBezTo>
                  <a:cubicBezTo>
                    <a:pt x="34" y="73"/>
                    <a:pt x="34" y="73"/>
                    <a:pt x="34" y="73"/>
                  </a:cubicBezTo>
                  <a:cubicBezTo>
                    <a:pt x="36" y="73"/>
                    <a:pt x="36" y="73"/>
                    <a:pt x="36" y="73"/>
                  </a:cubicBezTo>
                  <a:cubicBezTo>
                    <a:pt x="36" y="116"/>
                    <a:pt x="36" y="116"/>
                    <a:pt x="36" y="116"/>
                  </a:cubicBezTo>
                  <a:cubicBezTo>
                    <a:pt x="36" y="120"/>
                    <a:pt x="39" y="123"/>
                    <a:pt x="43" y="123"/>
                  </a:cubicBezTo>
                  <a:cubicBezTo>
                    <a:pt x="43" y="123"/>
                    <a:pt x="43" y="123"/>
                    <a:pt x="43" y="123"/>
                  </a:cubicBezTo>
                  <a:cubicBezTo>
                    <a:pt x="47" y="123"/>
                    <a:pt x="50" y="120"/>
                    <a:pt x="50" y="116"/>
                  </a:cubicBezTo>
                  <a:cubicBezTo>
                    <a:pt x="50" y="73"/>
                    <a:pt x="50" y="73"/>
                    <a:pt x="50" y="73"/>
                  </a:cubicBezTo>
                  <a:cubicBezTo>
                    <a:pt x="54" y="73"/>
                    <a:pt x="54" y="73"/>
                    <a:pt x="54" y="73"/>
                  </a:cubicBezTo>
                  <a:cubicBezTo>
                    <a:pt x="58" y="73"/>
                    <a:pt x="61" y="70"/>
                    <a:pt x="61" y="66"/>
                  </a:cubicBezTo>
                  <a:cubicBezTo>
                    <a:pt x="48" y="31"/>
                    <a:pt x="48" y="31"/>
                    <a:pt x="48" y="31"/>
                  </a:cubicBezTo>
                  <a:cubicBezTo>
                    <a:pt x="50" y="21"/>
                    <a:pt x="50" y="21"/>
                    <a:pt x="50" y="21"/>
                  </a:cubicBezTo>
                  <a:cubicBezTo>
                    <a:pt x="58" y="52"/>
                    <a:pt x="58" y="52"/>
                    <a:pt x="58" y="52"/>
                  </a:cubicBezTo>
                  <a:cubicBezTo>
                    <a:pt x="58" y="55"/>
                    <a:pt x="61" y="57"/>
                    <a:pt x="64" y="56"/>
                  </a:cubicBezTo>
                  <a:cubicBezTo>
                    <a:pt x="67" y="55"/>
                    <a:pt x="68" y="53"/>
                    <a:pt x="68" y="50"/>
                  </a:cubicBez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grpSp>
      <p:sp>
        <p:nvSpPr>
          <p:cNvPr id="15" name="Rectangle 14">
            <a:extLst>
              <a:ext uri="{FF2B5EF4-FFF2-40B4-BE49-F238E27FC236}">
                <a16:creationId xmlns:a16="http://schemas.microsoft.com/office/drawing/2014/main" id="{02EAD0F4-A695-43B2-AD9B-72BBFD60B38B}"/>
              </a:ext>
            </a:extLst>
          </p:cNvPr>
          <p:cNvSpPr>
            <a:spLocks noChangeArrowheads="1"/>
          </p:cNvSpPr>
          <p:nvPr/>
        </p:nvSpPr>
        <p:spPr bwMode="auto">
          <a:xfrm>
            <a:off x="6653575" y="4802324"/>
            <a:ext cx="2618885" cy="369332"/>
          </a:xfrm>
          <a:prstGeom prst="rect">
            <a:avLst/>
          </a:prstGeom>
          <a:ln>
            <a:headEnd/>
            <a:tailEn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45720" rIns="45720" anchor="ctr">
            <a:spAutoFit/>
          </a:bodyPr>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algn="ctr"/>
            <a:r>
              <a:rPr lang="en-US" altLang="en-US" sz="1800" dirty="0">
                <a:solidFill>
                  <a:schemeClr val="bg1"/>
                </a:solidFill>
                <a:latin typeface="+mn-lt"/>
              </a:rPr>
              <a:t>Household</a:t>
            </a:r>
          </a:p>
        </p:txBody>
      </p:sp>
      <p:sp>
        <p:nvSpPr>
          <p:cNvPr id="3" name="TextBox 2"/>
          <p:cNvSpPr txBox="1"/>
          <p:nvPr/>
        </p:nvSpPr>
        <p:spPr>
          <a:xfrm>
            <a:off x="1690532" y="5817942"/>
            <a:ext cx="9035525" cy="646331"/>
          </a:xfrm>
          <a:prstGeom prst="rect">
            <a:avLst/>
          </a:prstGeom>
          <a:noFill/>
        </p:spPr>
        <p:txBody>
          <a:bodyPr wrap="square" rtlCol="0">
            <a:spAutoFit/>
          </a:bodyPr>
          <a:lstStyle/>
          <a:p>
            <a:r>
              <a:rPr lang="en-US" dirty="0"/>
              <a:t>NOTE: This is for the Federally-facilitated Marketplace states who are using </a:t>
            </a:r>
            <a:r>
              <a:rPr lang="en-US" u="sng" dirty="0">
                <a:hlinkClick r:id="rId3"/>
              </a:rPr>
              <a:t>HealthCare.gov</a:t>
            </a:r>
            <a:r>
              <a:rPr lang="en-US" u="sng" dirty="0"/>
              <a:t>.</a:t>
            </a:r>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131524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br>
              <a:rPr lang="en-US" dirty="0"/>
            </a:br>
            <a:r>
              <a:rPr lang="en-US" dirty="0"/>
              <a:t>Canceling Your Marketplace Coverage—Self</a:t>
            </a:r>
            <a:br>
              <a:rPr lang="en-US" dirty="0"/>
            </a:br>
            <a:endParaRPr lang="en-US" dirty="0"/>
          </a:p>
        </p:txBody>
      </p:sp>
      <p:grpSp>
        <p:nvGrpSpPr>
          <p:cNvPr id="2" name="Group 1" title="Circle with 1 person in center"/>
          <p:cNvGrpSpPr/>
          <p:nvPr/>
        </p:nvGrpSpPr>
        <p:grpSpPr>
          <a:xfrm>
            <a:off x="1421200" y="1981200"/>
            <a:ext cx="2160200" cy="2160200"/>
            <a:chOff x="1421200" y="1981200"/>
            <a:chExt cx="2160200" cy="2160200"/>
          </a:xfrm>
        </p:grpSpPr>
        <p:sp>
          <p:nvSpPr>
            <p:cNvPr id="8" name="Oval 7">
              <a:extLst>
                <a:ext uri="{FF2B5EF4-FFF2-40B4-BE49-F238E27FC236}">
                  <a16:creationId xmlns:a16="http://schemas.microsoft.com/office/drawing/2014/main" id="{8C45B9AB-8E07-4473-B16A-330ADCBC1A22}"/>
                </a:ext>
              </a:extLst>
            </p:cNvPr>
            <p:cNvSpPr/>
            <p:nvPr/>
          </p:nvSpPr>
          <p:spPr>
            <a:xfrm>
              <a:off x="1421200" y="1981200"/>
              <a:ext cx="2160200" cy="21602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B762F14B-9D66-4EBA-BAD6-A9597355E898}"/>
                </a:ext>
              </a:extLst>
            </p:cNvPr>
            <p:cNvGrpSpPr>
              <a:grpSpLocks noChangeAspect="1"/>
            </p:cNvGrpSpPr>
            <p:nvPr/>
          </p:nvGrpSpPr>
          <p:grpSpPr>
            <a:xfrm>
              <a:off x="2366550" y="2312283"/>
              <a:ext cx="350050" cy="1329858"/>
              <a:chOff x="5445919" y="3929891"/>
              <a:chExt cx="116681" cy="443278"/>
            </a:xfrm>
          </p:grpSpPr>
          <p:sp>
            <p:nvSpPr>
              <p:cNvPr id="11" name="Freeform 508">
                <a:extLst>
                  <a:ext uri="{FF2B5EF4-FFF2-40B4-BE49-F238E27FC236}">
                    <a16:creationId xmlns:a16="http://schemas.microsoft.com/office/drawing/2014/main" id="{62AA9AF4-1964-4518-8303-767F21A2F367}"/>
                  </a:ext>
                </a:extLst>
              </p:cNvPr>
              <p:cNvSpPr>
                <a:spLocks/>
              </p:cNvSpPr>
              <p:nvPr/>
            </p:nvSpPr>
            <p:spPr bwMode="auto">
              <a:xfrm>
                <a:off x="5445919" y="4013601"/>
                <a:ext cx="116681" cy="359568"/>
              </a:xfrm>
              <a:custGeom>
                <a:avLst/>
                <a:gdLst>
                  <a:gd name="T0" fmla="*/ 49 w 55"/>
                  <a:gd name="T1" fmla="*/ 0 h 122"/>
                  <a:gd name="T2" fmla="*/ 49 w 55"/>
                  <a:gd name="T3" fmla="*/ 0 h 122"/>
                  <a:gd name="T4" fmla="*/ 38 w 55"/>
                  <a:gd name="T5" fmla="*/ 0 h 122"/>
                  <a:gd name="T6" fmla="*/ 38 w 55"/>
                  <a:gd name="T7" fmla="*/ 0 h 122"/>
                  <a:gd name="T8" fmla="*/ 28 w 55"/>
                  <a:gd name="T9" fmla="*/ 16 h 122"/>
                  <a:gd name="T10" fmla="*/ 18 w 55"/>
                  <a:gd name="T11" fmla="*/ 0 h 122"/>
                  <a:gd name="T12" fmla="*/ 17 w 55"/>
                  <a:gd name="T13" fmla="*/ 0 h 122"/>
                  <a:gd name="T14" fmla="*/ 7 w 55"/>
                  <a:gd name="T15" fmla="*/ 0 h 122"/>
                  <a:gd name="T16" fmla="*/ 7 w 55"/>
                  <a:gd name="T17" fmla="*/ 0 h 122"/>
                  <a:gd name="T18" fmla="*/ 0 w 55"/>
                  <a:gd name="T19" fmla="*/ 8 h 122"/>
                  <a:gd name="T20" fmla="*/ 0 w 55"/>
                  <a:gd name="T21" fmla="*/ 54 h 122"/>
                  <a:gd name="T22" fmla="*/ 8 w 55"/>
                  <a:gd name="T23" fmla="*/ 62 h 122"/>
                  <a:gd name="T24" fmla="*/ 10 w 55"/>
                  <a:gd name="T25" fmla="*/ 61 h 122"/>
                  <a:gd name="T26" fmla="*/ 10 w 55"/>
                  <a:gd name="T27" fmla="*/ 118 h 122"/>
                  <a:gd name="T28" fmla="*/ 14 w 55"/>
                  <a:gd name="T29" fmla="*/ 122 h 122"/>
                  <a:gd name="T30" fmla="*/ 20 w 55"/>
                  <a:gd name="T31" fmla="*/ 122 h 122"/>
                  <a:gd name="T32" fmla="*/ 25 w 55"/>
                  <a:gd name="T33" fmla="*/ 118 h 122"/>
                  <a:gd name="T34" fmla="*/ 25 w 55"/>
                  <a:gd name="T35" fmla="*/ 68 h 122"/>
                  <a:gd name="T36" fmla="*/ 31 w 55"/>
                  <a:gd name="T37" fmla="*/ 68 h 122"/>
                  <a:gd name="T38" fmla="*/ 31 w 55"/>
                  <a:gd name="T39" fmla="*/ 118 h 122"/>
                  <a:gd name="T40" fmla="*/ 36 w 55"/>
                  <a:gd name="T41" fmla="*/ 122 h 122"/>
                  <a:gd name="T42" fmla="*/ 42 w 55"/>
                  <a:gd name="T43" fmla="*/ 122 h 122"/>
                  <a:gd name="T44" fmla="*/ 46 w 55"/>
                  <a:gd name="T45" fmla="*/ 118 h 122"/>
                  <a:gd name="T46" fmla="*/ 46 w 55"/>
                  <a:gd name="T47" fmla="*/ 61 h 122"/>
                  <a:gd name="T48" fmla="*/ 48 w 55"/>
                  <a:gd name="T49" fmla="*/ 62 h 122"/>
                  <a:gd name="T50" fmla="*/ 55 w 55"/>
                  <a:gd name="T51" fmla="*/ 54 h 122"/>
                  <a:gd name="T52" fmla="*/ 55 w 55"/>
                  <a:gd name="T53" fmla="*/ 8 h 122"/>
                  <a:gd name="T54" fmla="*/ 49 w 55"/>
                  <a:gd name="T5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122">
                    <a:moveTo>
                      <a:pt x="49" y="0"/>
                    </a:moveTo>
                    <a:cubicBezTo>
                      <a:pt x="49" y="0"/>
                      <a:pt x="49" y="0"/>
                      <a:pt x="49" y="0"/>
                    </a:cubicBezTo>
                    <a:cubicBezTo>
                      <a:pt x="38" y="0"/>
                      <a:pt x="38" y="0"/>
                      <a:pt x="38" y="0"/>
                    </a:cubicBezTo>
                    <a:cubicBezTo>
                      <a:pt x="38" y="0"/>
                      <a:pt x="38" y="0"/>
                      <a:pt x="38" y="0"/>
                    </a:cubicBezTo>
                    <a:cubicBezTo>
                      <a:pt x="28" y="16"/>
                      <a:pt x="28" y="16"/>
                      <a:pt x="28" y="16"/>
                    </a:cubicBezTo>
                    <a:cubicBezTo>
                      <a:pt x="18" y="0"/>
                      <a:pt x="18" y="0"/>
                      <a:pt x="18" y="0"/>
                    </a:cubicBezTo>
                    <a:cubicBezTo>
                      <a:pt x="17" y="0"/>
                      <a:pt x="17" y="0"/>
                      <a:pt x="17" y="0"/>
                    </a:cubicBezTo>
                    <a:cubicBezTo>
                      <a:pt x="7" y="0"/>
                      <a:pt x="7" y="0"/>
                      <a:pt x="7" y="0"/>
                    </a:cubicBezTo>
                    <a:cubicBezTo>
                      <a:pt x="7" y="0"/>
                      <a:pt x="7" y="0"/>
                      <a:pt x="7" y="0"/>
                    </a:cubicBezTo>
                    <a:cubicBezTo>
                      <a:pt x="3" y="1"/>
                      <a:pt x="0" y="4"/>
                      <a:pt x="0" y="8"/>
                    </a:cubicBezTo>
                    <a:cubicBezTo>
                      <a:pt x="0" y="54"/>
                      <a:pt x="0" y="54"/>
                      <a:pt x="0" y="54"/>
                    </a:cubicBezTo>
                    <a:cubicBezTo>
                      <a:pt x="0" y="58"/>
                      <a:pt x="4" y="62"/>
                      <a:pt x="8" y="62"/>
                    </a:cubicBezTo>
                    <a:cubicBezTo>
                      <a:pt x="8" y="62"/>
                      <a:pt x="9" y="61"/>
                      <a:pt x="10" y="61"/>
                    </a:cubicBezTo>
                    <a:cubicBezTo>
                      <a:pt x="10" y="118"/>
                      <a:pt x="10" y="118"/>
                      <a:pt x="10" y="118"/>
                    </a:cubicBezTo>
                    <a:cubicBezTo>
                      <a:pt x="10" y="120"/>
                      <a:pt x="12" y="122"/>
                      <a:pt x="14" y="122"/>
                    </a:cubicBezTo>
                    <a:cubicBezTo>
                      <a:pt x="20" y="122"/>
                      <a:pt x="20" y="122"/>
                      <a:pt x="20" y="122"/>
                    </a:cubicBezTo>
                    <a:cubicBezTo>
                      <a:pt x="23" y="122"/>
                      <a:pt x="25" y="120"/>
                      <a:pt x="25" y="118"/>
                    </a:cubicBezTo>
                    <a:cubicBezTo>
                      <a:pt x="25" y="68"/>
                      <a:pt x="25" y="68"/>
                      <a:pt x="25" y="68"/>
                    </a:cubicBezTo>
                    <a:cubicBezTo>
                      <a:pt x="31" y="68"/>
                      <a:pt x="31" y="68"/>
                      <a:pt x="31" y="68"/>
                    </a:cubicBezTo>
                    <a:cubicBezTo>
                      <a:pt x="31" y="118"/>
                      <a:pt x="31" y="118"/>
                      <a:pt x="31" y="118"/>
                    </a:cubicBezTo>
                    <a:cubicBezTo>
                      <a:pt x="31" y="120"/>
                      <a:pt x="33" y="122"/>
                      <a:pt x="36" y="122"/>
                    </a:cubicBezTo>
                    <a:cubicBezTo>
                      <a:pt x="42" y="122"/>
                      <a:pt x="42" y="122"/>
                      <a:pt x="42" y="122"/>
                    </a:cubicBezTo>
                    <a:cubicBezTo>
                      <a:pt x="44" y="122"/>
                      <a:pt x="46" y="120"/>
                      <a:pt x="46" y="118"/>
                    </a:cubicBezTo>
                    <a:cubicBezTo>
                      <a:pt x="46" y="61"/>
                      <a:pt x="46" y="61"/>
                      <a:pt x="46" y="61"/>
                    </a:cubicBezTo>
                    <a:cubicBezTo>
                      <a:pt x="47" y="61"/>
                      <a:pt x="47" y="62"/>
                      <a:pt x="48" y="62"/>
                    </a:cubicBezTo>
                    <a:cubicBezTo>
                      <a:pt x="52" y="62"/>
                      <a:pt x="55" y="58"/>
                      <a:pt x="55" y="54"/>
                    </a:cubicBezTo>
                    <a:cubicBezTo>
                      <a:pt x="55" y="8"/>
                      <a:pt x="55" y="8"/>
                      <a:pt x="55" y="8"/>
                    </a:cubicBezTo>
                    <a:cubicBezTo>
                      <a:pt x="55" y="4"/>
                      <a:pt x="52" y="1"/>
                      <a:pt x="49" y="0"/>
                    </a:cubicBez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sp>
            <p:nvSpPr>
              <p:cNvPr id="12" name="Oval 507">
                <a:extLst>
                  <a:ext uri="{FF2B5EF4-FFF2-40B4-BE49-F238E27FC236}">
                    <a16:creationId xmlns:a16="http://schemas.microsoft.com/office/drawing/2014/main" id="{E9D52D11-7B04-428D-AEDB-8FFBF6F71F71}"/>
                  </a:ext>
                </a:extLst>
              </p:cNvPr>
              <p:cNvSpPr>
                <a:spLocks noChangeArrowheads="1"/>
              </p:cNvSpPr>
              <p:nvPr/>
            </p:nvSpPr>
            <p:spPr bwMode="auto">
              <a:xfrm>
                <a:off x="5469135" y="3929891"/>
                <a:ext cx="70247" cy="69056"/>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grpSp>
      </p:grpSp>
      <p:sp>
        <p:nvSpPr>
          <p:cNvPr id="9" name="Rectangle 8">
            <a:extLst>
              <a:ext uri="{FF2B5EF4-FFF2-40B4-BE49-F238E27FC236}">
                <a16:creationId xmlns:a16="http://schemas.microsoft.com/office/drawing/2014/main" id="{068A096A-4E46-4A24-91E1-54ABBBF5251D}"/>
              </a:ext>
            </a:extLst>
          </p:cNvPr>
          <p:cNvSpPr>
            <a:spLocks noChangeArrowheads="1"/>
          </p:cNvSpPr>
          <p:nvPr/>
        </p:nvSpPr>
        <p:spPr bwMode="auto">
          <a:xfrm>
            <a:off x="1268800" y="4138810"/>
            <a:ext cx="2618885" cy="369332"/>
          </a:xfrm>
          <a:prstGeom prst="rect">
            <a:avLst/>
          </a:prstGeom>
          <a:ln>
            <a:headEnd/>
            <a:tailEn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45720" rIns="45720" anchor="ctr">
            <a:spAutoFit/>
          </a:bodyPr>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algn="ctr"/>
            <a:r>
              <a:rPr lang="en-US" altLang="en-US" sz="1800" dirty="0">
                <a:solidFill>
                  <a:schemeClr val="bg1"/>
                </a:solidFill>
                <a:latin typeface="+mn-lt"/>
              </a:rPr>
              <a:t>Self</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4303294" y="1326867"/>
            <a:ext cx="7624012" cy="5021042"/>
          </a:xfrm>
        </p:spPr>
        <p:txBody>
          <a:bodyPr>
            <a:normAutofit/>
          </a:bodyPr>
          <a:lstStyle/>
          <a:p>
            <a:pPr marL="231775" lvl="2" indent="-231775">
              <a:lnSpc>
                <a:spcPct val="100000"/>
              </a:lnSpc>
              <a:spcBef>
                <a:spcPts val="600"/>
              </a:spcBef>
              <a:buFont typeface="Wingdings" panose="05000000000000000000" pitchFamily="2" charset="2"/>
              <a:buChar char="§"/>
            </a:pPr>
            <a:r>
              <a:rPr lang="en-US" sz="2600" dirty="0"/>
              <a:t>You can request that your coverage ends immediately, or you can request a date in the future</a:t>
            </a:r>
          </a:p>
          <a:p>
            <a:pPr>
              <a:lnSpc>
                <a:spcPct val="100000"/>
              </a:lnSpc>
              <a:spcBef>
                <a:spcPts val="600"/>
              </a:spcBef>
            </a:pPr>
            <a:r>
              <a:rPr lang="en-US" sz="2600" dirty="0"/>
              <a:t>In </a:t>
            </a:r>
            <a:r>
              <a:rPr lang="en-US" sz="2600" b="1" dirty="0"/>
              <a:t>some</a:t>
            </a:r>
            <a:r>
              <a:rPr lang="en-US" sz="2600" dirty="0"/>
              <a:t> cases, your coverage </a:t>
            </a:r>
            <a:r>
              <a:rPr lang="en-US" sz="2600" b="1" dirty="0"/>
              <a:t>won</a:t>
            </a:r>
            <a:r>
              <a:rPr lang="en-US" sz="2600" dirty="0"/>
              <a:t>’</a:t>
            </a:r>
            <a:r>
              <a:rPr lang="en-US" sz="2600" b="1" dirty="0"/>
              <a:t>t</a:t>
            </a:r>
            <a:r>
              <a:rPr lang="en-US" sz="2600" dirty="0"/>
              <a:t> end immediately</a:t>
            </a:r>
          </a:p>
          <a:p>
            <a:pPr marL="463550" lvl="1" indent="-231775">
              <a:lnSpc>
                <a:spcPct val="100000"/>
              </a:lnSpc>
              <a:spcBef>
                <a:spcPts val="600"/>
              </a:spcBef>
            </a:pPr>
            <a:r>
              <a:rPr lang="en-US" sz="2200" dirty="0"/>
              <a:t>For example, when the household members who remain enrolled in coverage qualify for an SEP and must re-enroll</a:t>
            </a:r>
          </a:p>
          <a:p>
            <a:pPr marL="231775" lvl="2" indent="-231775">
              <a:lnSpc>
                <a:spcPct val="100000"/>
              </a:lnSpc>
              <a:spcBef>
                <a:spcPts val="600"/>
              </a:spcBef>
              <a:buFont typeface="Wingdings" panose="05000000000000000000" pitchFamily="2" charset="2"/>
              <a:buChar char="§"/>
            </a:pPr>
            <a:r>
              <a:rPr lang="en-US" sz="2600" dirty="0"/>
              <a:t>You can end Marketplace coverage by:</a:t>
            </a:r>
          </a:p>
          <a:p>
            <a:pPr marL="463550" lvl="3" indent="-231775">
              <a:lnSpc>
                <a:spcPct val="100000"/>
              </a:lnSpc>
              <a:spcBef>
                <a:spcPts val="600"/>
              </a:spcBef>
            </a:pPr>
            <a:r>
              <a:rPr lang="en-US" sz="2200" dirty="0"/>
              <a:t>Logging into your HealthCare.gov account if you’re the only one covered</a:t>
            </a:r>
          </a:p>
          <a:p>
            <a:pPr marL="463550" lvl="3" indent="-231775">
              <a:lnSpc>
                <a:spcPct val="100000"/>
              </a:lnSpc>
              <a:spcBef>
                <a:spcPts val="600"/>
              </a:spcBef>
            </a:pPr>
            <a:r>
              <a:rPr lang="en-US" sz="2200" dirty="0"/>
              <a:t>Calling the Marketplace Call Center (1-800-318-2596)           (TTY: 1-855-889-4325)</a:t>
            </a:r>
          </a:p>
          <a:p>
            <a:pPr>
              <a:lnSpc>
                <a:spcPct val="100000"/>
              </a:lnSpc>
              <a:spcBef>
                <a:spcPts val="600"/>
              </a:spcBef>
            </a:pPr>
            <a:r>
              <a:rPr lang="en-US" sz="2600" dirty="0"/>
              <a:t>For more information, go to </a:t>
            </a:r>
            <a:r>
              <a:rPr lang="en-US" sz="2600" dirty="0">
                <a:hlinkClick r:id="rId3"/>
              </a:rPr>
              <a:t>HealthCare.gov/how-to-cancel-a-marketplace-plan/</a:t>
            </a:r>
            <a:endParaRPr lang="en-US" sz="260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055130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br>
              <a:rPr lang="en-US" dirty="0"/>
            </a:br>
            <a:r>
              <a:rPr lang="en-US" sz="3600" dirty="0"/>
              <a:t>Canceling Your Marketplace Coverage—Household Plan</a:t>
            </a:r>
            <a:br>
              <a:rPr lang="en-US" sz="3600" dirty="0"/>
            </a:br>
            <a:endParaRPr lang="en-US" sz="3600" dirty="0"/>
          </a:p>
        </p:txBody>
      </p:sp>
      <p:grpSp>
        <p:nvGrpSpPr>
          <p:cNvPr id="2" name="Group 1" descr="represents family plan" title="Circle with 2 people in center"/>
          <p:cNvGrpSpPr/>
          <p:nvPr/>
        </p:nvGrpSpPr>
        <p:grpSpPr>
          <a:xfrm>
            <a:off x="1527700" y="1638352"/>
            <a:ext cx="2157984" cy="2157984"/>
            <a:chOff x="1527700" y="1638352"/>
            <a:chExt cx="2157984" cy="2157984"/>
          </a:xfrm>
        </p:grpSpPr>
        <p:sp>
          <p:nvSpPr>
            <p:cNvPr id="8" name="Oval 7" descr="Represents family plan " title="Circle with 2 people in center">
              <a:extLst>
                <a:ext uri="{FF2B5EF4-FFF2-40B4-BE49-F238E27FC236}">
                  <a16:creationId xmlns:a16="http://schemas.microsoft.com/office/drawing/2014/main" id="{6C16BC23-E2C0-42C4-9C2A-0CD38331F997}"/>
                </a:ext>
              </a:extLst>
            </p:cNvPr>
            <p:cNvSpPr/>
            <p:nvPr/>
          </p:nvSpPr>
          <p:spPr>
            <a:xfrm>
              <a:off x="1527700" y="1638352"/>
              <a:ext cx="2157984" cy="215798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Freeform 349">
              <a:extLst>
                <a:ext uri="{FF2B5EF4-FFF2-40B4-BE49-F238E27FC236}">
                  <a16:creationId xmlns:a16="http://schemas.microsoft.com/office/drawing/2014/main" id="{936DAA00-74F2-4831-AA47-34F130B848EE}"/>
                </a:ext>
              </a:extLst>
            </p:cNvPr>
            <p:cNvSpPr>
              <a:spLocks/>
            </p:cNvSpPr>
            <p:nvPr/>
          </p:nvSpPr>
          <p:spPr bwMode="auto">
            <a:xfrm>
              <a:off x="2080589" y="2307410"/>
              <a:ext cx="437711" cy="1058153"/>
            </a:xfrm>
            <a:custGeom>
              <a:avLst/>
              <a:gdLst>
                <a:gd name="T0" fmla="*/ 45 w 51"/>
                <a:gd name="T1" fmla="*/ 0 h 123"/>
                <a:gd name="T2" fmla="*/ 45 w 51"/>
                <a:gd name="T3" fmla="*/ 0 h 123"/>
                <a:gd name="T4" fmla="*/ 36 w 51"/>
                <a:gd name="T5" fmla="*/ 0 h 123"/>
                <a:gd name="T6" fmla="*/ 35 w 51"/>
                <a:gd name="T7" fmla="*/ 0 h 123"/>
                <a:gd name="T8" fmla="*/ 26 w 51"/>
                <a:gd name="T9" fmla="*/ 15 h 123"/>
                <a:gd name="T10" fmla="*/ 16 w 51"/>
                <a:gd name="T11" fmla="*/ 0 h 123"/>
                <a:gd name="T12" fmla="*/ 16 w 51"/>
                <a:gd name="T13" fmla="*/ 0 h 123"/>
                <a:gd name="T14" fmla="*/ 6 w 51"/>
                <a:gd name="T15" fmla="*/ 0 h 123"/>
                <a:gd name="T16" fmla="*/ 6 w 51"/>
                <a:gd name="T17" fmla="*/ 0 h 123"/>
                <a:gd name="T18" fmla="*/ 0 w 51"/>
                <a:gd name="T19" fmla="*/ 7 h 123"/>
                <a:gd name="T20" fmla="*/ 0 w 51"/>
                <a:gd name="T21" fmla="*/ 50 h 123"/>
                <a:gd name="T22" fmla="*/ 7 w 51"/>
                <a:gd name="T23" fmla="*/ 57 h 123"/>
                <a:gd name="T24" fmla="*/ 9 w 51"/>
                <a:gd name="T25" fmla="*/ 57 h 123"/>
                <a:gd name="T26" fmla="*/ 9 w 51"/>
                <a:gd name="T27" fmla="*/ 59 h 123"/>
                <a:gd name="T28" fmla="*/ 9 w 51"/>
                <a:gd name="T29" fmla="*/ 59 h 123"/>
                <a:gd name="T30" fmla="*/ 9 w 51"/>
                <a:gd name="T31" fmla="*/ 116 h 123"/>
                <a:gd name="T32" fmla="*/ 16 w 51"/>
                <a:gd name="T33" fmla="*/ 123 h 123"/>
                <a:gd name="T34" fmla="*/ 18 w 51"/>
                <a:gd name="T35" fmla="*/ 123 h 123"/>
                <a:gd name="T36" fmla="*/ 25 w 51"/>
                <a:gd name="T37" fmla="*/ 116 h 123"/>
                <a:gd name="T38" fmla="*/ 25 w 51"/>
                <a:gd name="T39" fmla="*/ 66 h 123"/>
                <a:gd name="T40" fmla="*/ 27 w 51"/>
                <a:gd name="T41" fmla="*/ 66 h 123"/>
                <a:gd name="T42" fmla="*/ 27 w 51"/>
                <a:gd name="T43" fmla="*/ 66 h 123"/>
                <a:gd name="T44" fmla="*/ 27 w 51"/>
                <a:gd name="T45" fmla="*/ 116 h 123"/>
                <a:gd name="T46" fmla="*/ 34 w 51"/>
                <a:gd name="T47" fmla="*/ 123 h 123"/>
                <a:gd name="T48" fmla="*/ 36 w 51"/>
                <a:gd name="T49" fmla="*/ 123 h 123"/>
                <a:gd name="T50" fmla="*/ 43 w 51"/>
                <a:gd name="T51" fmla="*/ 116 h 123"/>
                <a:gd name="T52" fmla="*/ 43 w 51"/>
                <a:gd name="T53" fmla="*/ 57 h 123"/>
                <a:gd name="T54" fmla="*/ 44 w 51"/>
                <a:gd name="T55" fmla="*/ 57 h 123"/>
                <a:gd name="T56" fmla="*/ 51 w 51"/>
                <a:gd name="T57" fmla="*/ 50 h 123"/>
                <a:gd name="T58" fmla="*/ 51 w 51"/>
                <a:gd name="T59" fmla="*/ 7 h 123"/>
                <a:gd name="T60" fmla="*/ 45 w 51"/>
                <a:gd name="T6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123">
                  <a:moveTo>
                    <a:pt x="45" y="0"/>
                  </a:moveTo>
                  <a:cubicBezTo>
                    <a:pt x="45" y="0"/>
                    <a:pt x="45" y="0"/>
                    <a:pt x="45" y="0"/>
                  </a:cubicBezTo>
                  <a:cubicBezTo>
                    <a:pt x="36" y="0"/>
                    <a:pt x="36" y="0"/>
                    <a:pt x="36" y="0"/>
                  </a:cubicBezTo>
                  <a:cubicBezTo>
                    <a:pt x="35" y="0"/>
                    <a:pt x="35" y="0"/>
                    <a:pt x="35" y="0"/>
                  </a:cubicBezTo>
                  <a:cubicBezTo>
                    <a:pt x="26" y="15"/>
                    <a:pt x="26" y="15"/>
                    <a:pt x="26" y="15"/>
                  </a:cubicBezTo>
                  <a:cubicBezTo>
                    <a:pt x="16" y="0"/>
                    <a:pt x="16" y="0"/>
                    <a:pt x="16" y="0"/>
                  </a:cubicBezTo>
                  <a:cubicBezTo>
                    <a:pt x="16" y="0"/>
                    <a:pt x="16" y="0"/>
                    <a:pt x="16" y="0"/>
                  </a:cubicBezTo>
                  <a:cubicBezTo>
                    <a:pt x="6" y="0"/>
                    <a:pt x="6" y="0"/>
                    <a:pt x="6" y="0"/>
                  </a:cubicBezTo>
                  <a:cubicBezTo>
                    <a:pt x="6" y="0"/>
                    <a:pt x="6" y="0"/>
                    <a:pt x="6" y="0"/>
                  </a:cubicBezTo>
                  <a:cubicBezTo>
                    <a:pt x="3" y="0"/>
                    <a:pt x="0" y="3"/>
                    <a:pt x="0" y="7"/>
                  </a:cubicBezTo>
                  <a:cubicBezTo>
                    <a:pt x="0" y="50"/>
                    <a:pt x="0" y="50"/>
                    <a:pt x="0" y="50"/>
                  </a:cubicBezTo>
                  <a:cubicBezTo>
                    <a:pt x="0" y="54"/>
                    <a:pt x="3" y="57"/>
                    <a:pt x="7" y="57"/>
                  </a:cubicBezTo>
                  <a:cubicBezTo>
                    <a:pt x="8" y="57"/>
                    <a:pt x="8" y="57"/>
                    <a:pt x="9" y="57"/>
                  </a:cubicBezTo>
                  <a:cubicBezTo>
                    <a:pt x="9" y="59"/>
                    <a:pt x="9" y="59"/>
                    <a:pt x="9" y="59"/>
                  </a:cubicBezTo>
                  <a:cubicBezTo>
                    <a:pt x="9" y="59"/>
                    <a:pt x="9" y="59"/>
                    <a:pt x="9" y="59"/>
                  </a:cubicBezTo>
                  <a:cubicBezTo>
                    <a:pt x="9" y="116"/>
                    <a:pt x="9" y="116"/>
                    <a:pt x="9" y="116"/>
                  </a:cubicBezTo>
                  <a:cubicBezTo>
                    <a:pt x="9" y="120"/>
                    <a:pt x="12" y="123"/>
                    <a:pt x="16" y="123"/>
                  </a:cubicBezTo>
                  <a:cubicBezTo>
                    <a:pt x="18" y="123"/>
                    <a:pt x="18" y="123"/>
                    <a:pt x="18" y="123"/>
                  </a:cubicBezTo>
                  <a:cubicBezTo>
                    <a:pt x="22" y="123"/>
                    <a:pt x="25" y="120"/>
                    <a:pt x="25" y="116"/>
                  </a:cubicBezTo>
                  <a:cubicBezTo>
                    <a:pt x="25" y="66"/>
                    <a:pt x="25" y="66"/>
                    <a:pt x="25" y="66"/>
                  </a:cubicBezTo>
                  <a:cubicBezTo>
                    <a:pt x="27" y="66"/>
                    <a:pt x="27" y="66"/>
                    <a:pt x="27" y="66"/>
                  </a:cubicBezTo>
                  <a:cubicBezTo>
                    <a:pt x="27" y="66"/>
                    <a:pt x="27" y="66"/>
                    <a:pt x="27" y="66"/>
                  </a:cubicBezTo>
                  <a:cubicBezTo>
                    <a:pt x="27" y="116"/>
                    <a:pt x="27" y="116"/>
                    <a:pt x="27" y="116"/>
                  </a:cubicBezTo>
                  <a:cubicBezTo>
                    <a:pt x="27" y="120"/>
                    <a:pt x="30" y="123"/>
                    <a:pt x="34" y="123"/>
                  </a:cubicBezTo>
                  <a:cubicBezTo>
                    <a:pt x="36" y="123"/>
                    <a:pt x="36" y="123"/>
                    <a:pt x="36" y="123"/>
                  </a:cubicBezTo>
                  <a:cubicBezTo>
                    <a:pt x="40" y="123"/>
                    <a:pt x="43" y="120"/>
                    <a:pt x="43" y="116"/>
                  </a:cubicBezTo>
                  <a:cubicBezTo>
                    <a:pt x="43" y="57"/>
                    <a:pt x="43" y="57"/>
                    <a:pt x="43" y="57"/>
                  </a:cubicBezTo>
                  <a:cubicBezTo>
                    <a:pt x="43" y="57"/>
                    <a:pt x="44" y="57"/>
                    <a:pt x="44" y="57"/>
                  </a:cubicBezTo>
                  <a:cubicBezTo>
                    <a:pt x="48" y="57"/>
                    <a:pt x="51" y="54"/>
                    <a:pt x="51" y="50"/>
                  </a:cubicBezTo>
                  <a:cubicBezTo>
                    <a:pt x="51" y="7"/>
                    <a:pt x="51" y="7"/>
                    <a:pt x="51" y="7"/>
                  </a:cubicBezTo>
                  <a:cubicBezTo>
                    <a:pt x="51" y="3"/>
                    <a:pt x="49" y="0"/>
                    <a:pt x="45" y="0"/>
                  </a:cubicBez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sp>
          <p:nvSpPr>
            <p:cNvPr id="12" name="Oval 348">
              <a:extLst>
                <a:ext uri="{FF2B5EF4-FFF2-40B4-BE49-F238E27FC236}">
                  <a16:creationId xmlns:a16="http://schemas.microsoft.com/office/drawing/2014/main" id="{9B7DBAD4-DCDC-4655-879B-9B081CC679B4}"/>
                </a:ext>
              </a:extLst>
            </p:cNvPr>
            <p:cNvSpPr>
              <a:spLocks noChangeArrowheads="1"/>
            </p:cNvSpPr>
            <p:nvPr/>
          </p:nvSpPr>
          <p:spPr bwMode="auto">
            <a:xfrm>
              <a:off x="2180809" y="2068525"/>
              <a:ext cx="233730" cy="229479"/>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sp>
          <p:nvSpPr>
            <p:cNvPr id="10" name="Freeform 353">
              <a:extLst>
                <a:ext uri="{FF2B5EF4-FFF2-40B4-BE49-F238E27FC236}">
                  <a16:creationId xmlns:a16="http://schemas.microsoft.com/office/drawing/2014/main" id="{0C35DD1E-BAFD-49DF-9B24-B397B390BB2D}"/>
                </a:ext>
              </a:extLst>
            </p:cNvPr>
            <p:cNvSpPr>
              <a:spLocks/>
            </p:cNvSpPr>
            <p:nvPr/>
          </p:nvSpPr>
          <p:spPr bwMode="auto">
            <a:xfrm>
              <a:off x="2670700" y="2307410"/>
              <a:ext cx="586446" cy="1058153"/>
            </a:xfrm>
            <a:custGeom>
              <a:avLst/>
              <a:gdLst>
                <a:gd name="T0" fmla="*/ 68 w 68"/>
                <a:gd name="T1" fmla="*/ 50 h 123"/>
                <a:gd name="T2" fmla="*/ 57 w 68"/>
                <a:gd name="T3" fmla="*/ 4 h 123"/>
                <a:gd name="T4" fmla="*/ 52 w 68"/>
                <a:gd name="T5" fmla="*/ 0 h 123"/>
                <a:gd name="T6" fmla="*/ 52 w 68"/>
                <a:gd name="T7" fmla="*/ 0 h 123"/>
                <a:gd name="T8" fmla="*/ 44 w 68"/>
                <a:gd name="T9" fmla="*/ 0 h 123"/>
                <a:gd name="T10" fmla="*/ 43 w 68"/>
                <a:gd name="T11" fmla="*/ 0 h 123"/>
                <a:gd name="T12" fmla="*/ 34 w 68"/>
                <a:gd name="T13" fmla="*/ 14 h 123"/>
                <a:gd name="T14" fmla="*/ 25 w 68"/>
                <a:gd name="T15" fmla="*/ 0 h 123"/>
                <a:gd name="T16" fmla="*/ 23 w 68"/>
                <a:gd name="T17" fmla="*/ 0 h 123"/>
                <a:gd name="T18" fmla="*/ 16 w 68"/>
                <a:gd name="T19" fmla="*/ 0 h 123"/>
                <a:gd name="T20" fmla="*/ 16 w 68"/>
                <a:gd name="T21" fmla="*/ 0 h 123"/>
                <a:gd name="T22" fmla="*/ 11 w 68"/>
                <a:gd name="T23" fmla="*/ 4 h 123"/>
                <a:gd name="T24" fmla="*/ 0 w 68"/>
                <a:gd name="T25" fmla="*/ 50 h 123"/>
                <a:gd name="T26" fmla="*/ 4 w 68"/>
                <a:gd name="T27" fmla="*/ 56 h 123"/>
                <a:gd name="T28" fmla="*/ 10 w 68"/>
                <a:gd name="T29" fmla="*/ 52 h 123"/>
                <a:gd name="T30" fmla="*/ 18 w 68"/>
                <a:gd name="T31" fmla="*/ 21 h 123"/>
                <a:gd name="T32" fmla="*/ 20 w 68"/>
                <a:gd name="T33" fmla="*/ 31 h 123"/>
                <a:gd name="T34" fmla="*/ 7 w 68"/>
                <a:gd name="T35" fmla="*/ 66 h 123"/>
                <a:gd name="T36" fmla="*/ 14 w 68"/>
                <a:gd name="T37" fmla="*/ 73 h 123"/>
                <a:gd name="T38" fmla="*/ 17 w 68"/>
                <a:gd name="T39" fmla="*/ 73 h 123"/>
                <a:gd name="T40" fmla="*/ 17 w 68"/>
                <a:gd name="T41" fmla="*/ 116 h 123"/>
                <a:gd name="T42" fmla="*/ 24 w 68"/>
                <a:gd name="T43" fmla="*/ 123 h 123"/>
                <a:gd name="T44" fmla="*/ 24 w 68"/>
                <a:gd name="T45" fmla="*/ 123 h 123"/>
                <a:gd name="T46" fmla="*/ 31 w 68"/>
                <a:gd name="T47" fmla="*/ 116 h 123"/>
                <a:gd name="T48" fmla="*/ 31 w 68"/>
                <a:gd name="T49" fmla="*/ 73 h 123"/>
                <a:gd name="T50" fmla="*/ 34 w 68"/>
                <a:gd name="T51" fmla="*/ 73 h 123"/>
                <a:gd name="T52" fmla="*/ 34 w 68"/>
                <a:gd name="T53" fmla="*/ 73 h 123"/>
                <a:gd name="T54" fmla="*/ 36 w 68"/>
                <a:gd name="T55" fmla="*/ 73 h 123"/>
                <a:gd name="T56" fmla="*/ 36 w 68"/>
                <a:gd name="T57" fmla="*/ 116 h 123"/>
                <a:gd name="T58" fmla="*/ 43 w 68"/>
                <a:gd name="T59" fmla="*/ 123 h 123"/>
                <a:gd name="T60" fmla="*/ 43 w 68"/>
                <a:gd name="T61" fmla="*/ 123 h 123"/>
                <a:gd name="T62" fmla="*/ 50 w 68"/>
                <a:gd name="T63" fmla="*/ 116 h 123"/>
                <a:gd name="T64" fmla="*/ 50 w 68"/>
                <a:gd name="T65" fmla="*/ 73 h 123"/>
                <a:gd name="T66" fmla="*/ 54 w 68"/>
                <a:gd name="T67" fmla="*/ 73 h 123"/>
                <a:gd name="T68" fmla="*/ 61 w 68"/>
                <a:gd name="T69" fmla="*/ 66 h 123"/>
                <a:gd name="T70" fmla="*/ 48 w 68"/>
                <a:gd name="T71" fmla="*/ 31 h 123"/>
                <a:gd name="T72" fmla="*/ 50 w 68"/>
                <a:gd name="T73" fmla="*/ 21 h 123"/>
                <a:gd name="T74" fmla="*/ 58 w 68"/>
                <a:gd name="T75" fmla="*/ 52 h 123"/>
                <a:gd name="T76" fmla="*/ 64 w 68"/>
                <a:gd name="T77" fmla="*/ 56 h 123"/>
                <a:gd name="T78" fmla="*/ 68 w 68"/>
                <a:gd name="T79" fmla="*/ 5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123">
                  <a:moveTo>
                    <a:pt x="68" y="50"/>
                  </a:moveTo>
                  <a:cubicBezTo>
                    <a:pt x="57" y="4"/>
                    <a:pt x="57" y="4"/>
                    <a:pt x="57" y="4"/>
                  </a:cubicBezTo>
                  <a:cubicBezTo>
                    <a:pt x="56" y="2"/>
                    <a:pt x="54" y="0"/>
                    <a:pt x="52" y="0"/>
                  </a:cubicBezTo>
                  <a:cubicBezTo>
                    <a:pt x="52" y="0"/>
                    <a:pt x="52" y="0"/>
                    <a:pt x="52" y="0"/>
                  </a:cubicBezTo>
                  <a:cubicBezTo>
                    <a:pt x="44" y="0"/>
                    <a:pt x="44" y="0"/>
                    <a:pt x="44" y="0"/>
                  </a:cubicBezTo>
                  <a:cubicBezTo>
                    <a:pt x="43" y="0"/>
                    <a:pt x="43" y="0"/>
                    <a:pt x="43" y="0"/>
                  </a:cubicBezTo>
                  <a:cubicBezTo>
                    <a:pt x="34" y="14"/>
                    <a:pt x="34" y="14"/>
                    <a:pt x="34" y="14"/>
                  </a:cubicBezTo>
                  <a:cubicBezTo>
                    <a:pt x="25" y="0"/>
                    <a:pt x="25" y="0"/>
                    <a:pt x="25" y="0"/>
                  </a:cubicBezTo>
                  <a:cubicBezTo>
                    <a:pt x="23" y="0"/>
                    <a:pt x="23" y="0"/>
                    <a:pt x="23" y="0"/>
                  </a:cubicBezTo>
                  <a:cubicBezTo>
                    <a:pt x="16" y="0"/>
                    <a:pt x="16" y="0"/>
                    <a:pt x="16" y="0"/>
                  </a:cubicBezTo>
                  <a:cubicBezTo>
                    <a:pt x="16" y="0"/>
                    <a:pt x="16" y="0"/>
                    <a:pt x="16" y="0"/>
                  </a:cubicBezTo>
                  <a:cubicBezTo>
                    <a:pt x="14" y="0"/>
                    <a:pt x="12" y="2"/>
                    <a:pt x="11" y="4"/>
                  </a:cubicBezTo>
                  <a:cubicBezTo>
                    <a:pt x="0" y="50"/>
                    <a:pt x="0" y="50"/>
                    <a:pt x="0" y="50"/>
                  </a:cubicBezTo>
                  <a:cubicBezTo>
                    <a:pt x="0" y="53"/>
                    <a:pt x="1" y="55"/>
                    <a:pt x="4" y="56"/>
                  </a:cubicBezTo>
                  <a:cubicBezTo>
                    <a:pt x="7" y="57"/>
                    <a:pt x="9" y="55"/>
                    <a:pt x="10" y="52"/>
                  </a:cubicBezTo>
                  <a:cubicBezTo>
                    <a:pt x="18" y="21"/>
                    <a:pt x="18" y="21"/>
                    <a:pt x="18" y="21"/>
                  </a:cubicBezTo>
                  <a:cubicBezTo>
                    <a:pt x="20" y="31"/>
                    <a:pt x="20" y="31"/>
                    <a:pt x="20" y="31"/>
                  </a:cubicBezTo>
                  <a:cubicBezTo>
                    <a:pt x="7" y="66"/>
                    <a:pt x="7" y="66"/>
                    <a:pt x="7" y="66"/>
                  </a:cubicBezTo>
                  <a:cubicBezTo>
                    <a:pt x="7" y="70"/>
                    <a:pt x="10" y="73"/>
                    <a:pt x="14" y="73"/>
                  </a:cubicBezTo>
                  <a:cubicBezTo>
                    <a:pt x="17" y="73"/>
                    <a:pt x="17" y="73"/>
                    <a:pt x="17" y="73"/>
                  </a:cubicBezTo>
                  <a:cubicBezTo>
                    <a:pt x="17" y="116"/>
                    <a:pt x="17" y="116"/>
                    <a:pt x="17" y="116"/>
                  </a:cubicBezTo>
                  <a:cubicBezTo>
                    <a:pt x="17" y="120"/>
                    <a:pt x="20" y="123"/>
                    <a:pt x="24" y="123"/>
                  </a:cubicBezTo>
                  <a:cubicBezTo>
                    <a:pt x="24" y="123"/>
                    <a:pt x="24" y="123"/>
                    <a:pt x="24" y="123"/>
                  </a:cubicBezTo>
                  <a:cubicBezTo>
                    <a:pt x="28" y="123"/>
                    <a:pt x="31" y="120"/>
                    <a:pt x="31" y="116"/>
                  </a:cubicBezTo>
                  <a:cubicBezTo>
                    <a:pt x="31" y="73"/>
                    <a:pt x="31" y="73"/>
                    <a:pt x="31" y="73"/>
                  </a:cubicBezTo>
                  <a:cubicBezTo>
                    <a:pt x="34" y="73"/>
                    <a:pt x="34" y="73"/>
                    <a:pt x="34" y="73"/>
                  </a:cubicBezTo>
                  <a:cubicBezTo>
                    <a:pt x="34" y="73"/>
                    <a:pt x="34" y="73"/>
                    <a:pt x="34" y="73"/>
                  </a:cubicBezTo>
                  <a:cubicBezTo>
                    <a:pt x="36" y="73"/>
                    <a:pt x="36" y="73"/>
                    <a:pt x="36" y="73"/>
                  </a:cubicBezTo>
                  <a:cubicBezTo>
                    <a:pt x="36" y="116"/>
                    <a:pt x="36" y="116"/>
                    <a:pt x="36" y="116"/>
                  </a:cubicBezTo>
                  <a:cubicBezTo>
                    <a:pt x="36" y="120"/>
                    <a:pt x="39" y="123"/>
                    <a:pt x="43" y="123"/>
                  </a:cubicBezTo>
                  <a:cubicBezTo>
                    <a:pt x="43" y="123"/>
                    <a:pt x="43" y="123"/>
                    <a:pt x="43" y="123"/>
                  </a:cubicBezTo>
                  <a:cubicBezTo>
                    <a:pt x="47" y="123"/>
                    <a:pt x="50" y="120"/>
                    <a:pt x="50" y="116"/>
                  </a:cubicBezTo>
                  <a:cubicBezTo>
                    <a:pt x="50" y="73"/>
                    <a:pt x="50" y="73"/>
                    <a:pt x="50" y="73"/>
                  </a:cubicBezTo>
                  <a:cubicBezTo>
                    <a:pt x="54" y="73"/>
                    <a:pt x="54" y="73"/>
                    <a:pt x="54" y="73"/>
                  </a:cubicBezTo>
                  <a:cubicBezTo>
                    <a:pt x="58" y="73"/>
                    <a:pt x="61" y="70"/>
                    <a:pt x="61" y="66"/>
                  </a:cubicBezTo>
                  <a:cubicBezTo>
                    <a:pt x="48" y="31"/>
                    <a:pt x="48" y="31"/>
                    <a:pt x="48" y="31"/>
                  </a:cubicBezTo>
                  <a:cubicBezTo>
                    <a:pt x="50" y="21"/>
                    <a:pt x="50" y="21"/>
                    <a:pt x="50" y="21"/>
                  </a:cubicBezTo>
                  <a:cubicBezTo>
                    <a:pt x="58" y="52"/>
                    <a:pt x="58" y="52"/>
                    <a:pt x="58" y="52"/>
                  </a:cubicBezTo>
                  <a:cubicBezTo>
                    <a:pt x="58" y="55"/>
                    <a:pt x="61" y="57"/>
                    <a:pt x="64" y="56"/>
                  </a:cubicBezTo>
                  <a:cubicBezTo>
                    <a:pt x="67" y="55"/>
                    <a:pt x="68" y="53"/>
                    <a:pt x="68" y="50"/>
                  </a:cubicBez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sp>
          <p:nvSpPr>
            <p:cNvPr id="13" name="Oval 352">
              <a:extLst>
                <a:ext uri="{FF2B5EF4-FFF2-40B4-BE49-F238E27FC236}">
                  <a16:creationId xmlns:a16="http://schemas.microsoft.com/office/drawing/2014/main" id="{EE00433F-2440-4A08-A591-4B6F188F5521}"/>
                </a:ext>
              </a:extLst>
            </p:cNvPr>
            <p:cNvSpPr>
              <a:spLocks noChangeArrowheads="1"/>
            </p:cNvSpPr>
            <p:nvPr/>
          </p:nvSpPr>
          <p:spPr bwMode="auto">
            <a:xfrm>
              <a:off x="2862112" y="2077931"/>
              <a:ext cx="229479" cy="229479"/>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US" sz="1350" dirty="0"/>
            </a:p>
          </p:txBody>
        </p:sp>
      </p:grpSp>
      <p:sp>
        <p:nvSpPr>
          <p:cNvPr id="11" name="Rectangle 10">
            <a:extLst>
              <a:ext uri="{FF2B5EF4-FFF2-40B4-BE49-F238E27FC236}">
                <a16:creationId xmlns:a16="http://schemas.microsoft.com/office/drawing/2014/main" id="{6A8BE7F7-19D4-4E3A-A2AE-54607D4A3403}"/>
              </a:ext>
            </a:extLst>
          </p:cNvPr>
          <p:cNvSpPr>
            <a:spLocks noChangeArrowheads="1"/>
          </p:cNvSpPr>
          <p:nvPr/>
        </p:nvSpPr>
        <p:spPr bwMode="auto">
          <a:xfrm>
            <a:off x="1269904" y="3890309"/>
            <a:ext cx="2673575" cy="369332"/>
          </a:xfrm>
          <a:prstGeom prst="rect">
            <a:avLst/>
          </a:prstGeom>
          <a:ln>
            <a:headEnd/>
            <a:tailEnd/>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45720" rIns="45720" anchor="ctr">
            <a:spAutoFit/>
          </a:bodyPr>
          <a:lstStyle>
            <a:lvl1pPr algn="l">
              <a:defRPr sz="2400">
                <a:solidFill>
                  <a:schemeClr val="tx1"/>
                </a:solidFill>
                <a:latin typeface="Book Antiqua" panose="02040602050305030304" pitchFamily="18" charset="0"/>
              </a:defRPr>
            </a:lvl1pPr>
            <a:lvl2pPr indent="-228600" algn="l">
              <a:defRPr sz="2400">
                <a:solidFill>
                  <a:schemeClr val="tx1"/>
                </a:solidFill>
                <a:latin typeface="Book Antiqua" panose="02040602050305030304" pitchFamily="18" charset="0"/>
              </a:defRPr>
            </a:lvl2pPr>
            <a:lvl3pPr algn="l">
              <a:defRPr sz="2400">
                <a:solidFill>
                  <a:schemeClr val="tx1"/>
                </a:solidFill>
                <a:latin typeface="Book Antiqua" panose="02040602050305030304" pitchFamily="18" charset="0"/>
              </a:defRPr>
            </a:lvl3pPr>
            <a:lvl4pPr algn="l">
              <a:defRPr sz="2400">
                <a:solidFill>
                  <a:schemeClr val="tx1"/>
                </a:solidFill>
                <a:latin typeface="Book Antiqua" panose="02040602050305030304" pitchFamily="18" charset="0"/>
              </a:defRPr>
            </a:lvl4pPr>
            <a:lvl5pPr algn="l">
              <a:defRPr sz="2400">
                <a:solidFill>
                  <a:schemeClr val="tx1"/>
                </a:solidFill>
                <a:latin typeface="Book Antiqua" panose="02040602050305030304" pitchFamily="18" charset="0"/>
              </a:defRPr>
            </a:lvl5pPr>
            <a:lvl6pPr eaLnBrk="0" fontAlgn="base" hangingPunct="0">
              <a:spcBef>
                <a:spcPct val="0"/>
              </a:spcBef>
              <a:spcAft>
                <a:spcPct val="0"/>
              </a:spcAft>
              <a:defRPr sz="2400">
                <a:solidFill>
                  <a:schemeClr val="tx1"/>
                </a:solidFill>
                <a:latin typeface="Book Antiqua" panose="02040602050305030304" pitchFamily="18" charset="0"/>
              </a:defRPr>
            </a:lvl6pPr>
            <a:lvl7pPr eaLnBrk="0" fontAlgn="base" hangingPunct="0">
              <a:spcBef>
                <a:spcPct val="0"/>
              </a:spcBef>
              <a:spcAft>
                <a:spcPct val="0"/>
              </a:spcAft>
              <a:defRPr sz="2400">
                <a:solidFill>
                  <a:schemeClr val="tx1"/>
                </a:solidFill>
                <a:latin typeface="Book Antiqua" panose="02040602050305030304" pitchFamily="18" charset="0"/>
              </a:defRPr>
            </a:lvl7pPr>
            <a:lvl8pPr eaLnBrk="0" fontAlgn="base" hangingPunct="0">
              <a:spcBef>
                <a:spcPct val="0"/>
              </a:spcBef>
              <a:spcAft>
                <a:spcPct val="0"/>
              </a:spcAft>
              <a:defRPr sz="2400">
                <a:solidFill>
                  <a:schemeClr val="tx1"/>
                </a:solidFill>
                <a:latin typeface="Book Antiqua" panose="02040602050305030304" pitchFamily="18" charset="0"/>
              </a:defRPr>
            </a:lvl8pPr>
            <a:lvl9pPr eaLnBrk="0" fontAlgn="base" hangingPunct="0">
              <a:spcBef>
                <a:spcPct val="0"/>
              </a:spcBef>
              <a:spcAft>
                <a:spcPct val="0"/>
              </a:spcAft>
              <a:defRPr sz="2400">
                <a:solidFill>
                  <a:schemeClr val="tx1"/>
                </a:solidFill>
                <a:latin typeface="Book Antiqua" panose="02040602050305030304" pitchFamily="18" charset="0"/>
              </a:defRPr>
            </a:lvl9pPr>
          </a:lstStyle>
          <a:p>
            <a:pPr algn="ctr"/>
            <a:r>
              <a:rPr lang="en-US" altLang="en-US" sz="1800" dirty="0">
                <a:solidFill>
                  <a:schemeClr val="bg1"/>
                </a:solidFill>
                <a:latin typeface="+mn-lt"/>
              </a:rPr>
              <a:t>Household</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4689415" y="1285815"/>
            <a:ext cx="6631407" cy="4361223"/>
          </a:xfrm>
        </p:spPr>
        <p:txBody>
          <a:bodyPr>
            <a:normAutofit/>
          </a:bodyPr>
          <a:lstStyle/>
          <a:p>
            <a:pPr>
              <a:lnSpc>
                <a:spcPct val="100000"/>
              </a:lnSpc>
              <a:spcBef>
                <a:spcPts val="600"/>
              </a:spcBef>
            </a:pPr>
            <a:r>
              <a:rPr lang="en-US" sz="2600" dirty="0"/>
              <a:t>Call the Marketplace Call Center (1-800-318-2596) on the day you want the member’s coverage to end</a:t>
            </a:r>
          </a:p>
          <a:p>
            <a:pPr>
              <a:lnSpc>
                <a:spcPct val="100000"/>
              </a:lnSpc>
              <a:spcBef>
                <a:spcPts val="600"/>
              </a:spcBef>
            </a:pPr>
            <a:r>
              <a:rPr lang="en-US" sz="2600" dirty="0"/>
              <a:t>Don’t change or end Marketplace coverage online unless you’re ending coverage for </a:t>
            </a:r>
            <a:r>
              <a:rPr lang="en-US" sz="2600" i="1" dirty="0"/>
              <a:t>everyone</a:t>
            </a:r>
            <a:r>
              <a:rPr lang="en-US" sz="2600" dirty="0"/>
              <a:t> on the plan </a:t>
            </a:r>
          </a:p>
          <a:p>
            <a:pPr marL="463550" lvl="1" indent="-231775">
              <a:lnSpc>
                <a:spcPct val="100000"/>
              </a:lnSpc>
              <a:spcBef>
                <a:spcPts val="600"/>
              </a:spcBef>
            </a:pPr>
            <a:r>
              <a:rPr lang="en-US" sz="2200" dirty="0"/>
              <a:t>To end coverage for just some people, call the Marketplace to ensure the correct end date</a:t>
            </a:r>
          </a:p>
          <a:p>
            <a:pPr>
              <a:lnSpc>
                <a:spcPct val="100000"/>
              </a:lnSpc>
              <a:spcBef>
                <a:spcPts val="600"/>
              </a:spcBef>
            </a:pPr>
            <a:r>
              <a:rPr lang="en-US" sz="2600" dirty="0"/>
              <a:t>In most cases, the removed member’s coverage will end right away</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77822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br>
              <a:rPr lang="en-US" dirty="0"/>
            </a:br>
            <a:r>
              <a:rPr lang="en-US" sz="3600" dirty="0"/>
              <a:t>Keeping a Marketplace Plan and Medicare</a:t>
            </a:r>
            <a:br>
              <a:rPr lang="en-US" sz="3600" dirty="0"/>
            </a:br>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
        <p:nvSpPr>
          <p:cNvPr id="2" name="Content Placeholder 1"/>
          <p:cNvSpPr>
            <a:spLocks noGrp="1"/>
          </p:cNvSpPr>
          <p:nvPr>
            <p:ph idx="1"/>
          </p:nvPr>
        </p:nvSpPr>
        <p:spPr>
          <a:xfrm>
            <a:off x="609600" y="1182003"/>
            <a:ext cx="11317705" cy="5539471"/>
          </a:xfrm>
        </p:spPr>
        <p:txBody>
          <a:bodyPr>
            <a:normAutofit fontScale="62500" lnSpcReduction="20000"/>
          </a:bodyPr>
          <a:lstStyle/>
          <a:p>
            <a:pPr marL="0" indent="0">
              <a:lnSpc>
                <a:spcPct val="120000"/>
              </a:lnSpc>
              <a:spcBef>
                <a:spcPts val="600"/>
              </a:spcBef>
              <a:buNone/>
            </a:pPr>
            <a:r>
              <a:rPr lang="en-US" sz="4200" dirty="0"/>
              <a:t>If you have a Marketplace plan, you can keep it until your Medicare coverage starts</a:t>
            </a:r>
          </a:p>
          <a:p>
            <a:pPr marL="457200" lvl="1" indent="-228600">
              <a:lnSpc>
                <a:spcPct val="120000"/>
              </a:lnSpc>
              <a:spcBef>
                <a:spcPts val="600"/>
              </a:spcBef>
              <a:buFont typeface="Wingdings" panose="05000000000000000000" pitchFamily="2" charset="2"/>
              <a:buChar char="§"/>
            </a:pPr>
            <a:r>
              <a:rPr lang="en-US" sz="3500" dirty="0"/>
              <a:t>You can keep your Marketplace plan, too, but once your Part A coverage starts it’s important to consider:</a:t>
            </a:r>
          </a:p>
          <a:p>
            <a:pPr marL="690563" lvl="2" indent="-228600">
              <a:lnSpc>
                <a:spcPct val="120000"/>
              </a:lnSpc>
              <a:spcBef>
                <a:spcPts val="600"/>
              </a:spcBef>
              <a:buSzPct val="100000"/>
            </a:pPr>
            <a:r>
              <a:rPr lang="en-US" sz="2900" dirty="0">
                <a:solidFill>
                  <a:schemeClr val="tx1"/>
                </a:solidFill>
              </a:rPr>
              <a:t>Marketplace coverage duplicates the coverage you would get from Medicare</a:t>
            </a:r>
          </a:p>
          <a:p>
            <a:pPr marL="690563" lvl="2" indent="-228600">
              <a:lnSpc>
                <a:spcPct val="120000"/>
              </a:lnSpc>
              <a:spcBef>
                <a:spcPts val="600"/>
              </a:spcBef>
              <a:buSzPct val="100000"/>
            </a:pPr>
            <a:r>
              <a:rPr lang="en-US" sz="2900" dirty="0"/>
              <a:t>You no longer qualify for advance payment</a:t>
            </a:r>
            <a:r>
              <a:rPr lang="en-US" sz="2900" dirty="0">
                <a:solidFill>
                  <a:schemeClr val="tx1"/>
                </a:solidFill>
              </a:rPr>
              <a:t>s</a:t>
            </a:r>
            <a:r>
              <a:rPr lang="en-US" sz="2900" dirty="0"/>
              <a:t> of the premium tax credit (APTC) or other cost savings you may be getting for your Marketplace plan</a:t>
            </a:r>
          </a:p>
          <a:p>
            <a:pPr marL="690563" lvl="2" indent="-228600">
              <a:lnSpc>
                <a:spcPct val="120000"/>
              </a:lnSpc>
              <a:spcBef>
                <a:spcPts val="600"/>
              </a:spcBef>
              <a:buSzPct val="100000"/>
            </a:pPr>
            <a:r>
              <a:rPr lang="en-US" sz="2900" dirty="0"/>
              <a:t>You’d have to pay full price for your Marketplace plan</a:t>
            </a:r>
          </a:p>
          <a:p>
            <a:pPr marL="690563" lvl="2" indent="-228600">
              <a:lnSpc>
                <a:spcPct val="120000"/>
              </a:lnSpc>
              <a:spcBef>
                <a:spcPts val="600"/>
              </a:spcBef>
              <a:buSzPct val="100000"/>
            </a:pPr>
            <a:r>
              <a:rPr lang="en-US" sz="2900" dirty="0"/>
              <a:t>Medicare doesn’t coordinate benefits with Marketplace plans </a:t>
            </a:r>
            <a:r>
              <a:rPr lang="en-US" sz="2900" dirty="0">
                <a:solidFill>
                  <a:schemeClr val="tx1"/>
                </a:solidFill>
              </a:rPr>
              <a:t>and doesn’t work as </a:t>
            </a:r>
            <a:r>
              <a:rPr lang="en-US" sz="2900" dirty="0" err="1">
                <a:solidFill>
                  <a:schemeClr val="tx1"/>
                </a:solidFill>
              </a:rPr>
              <a:t>Medigap</a:t>
            </a:r>
            <a:r>
              <a:rPr lang="en-US" sz="2900" dirty="0">
                <a:solidFill>
                  <a:schemeClr val="tx1"/>
                </a:solidFill>
              </a:rPr>
              <a:t> coverage or secondary coverage</a:t>
            </a:r>
          </a:p>
          <a:p>
            <a:pPr marL="690563" lvl="2" indent="-228600">
              <a:lnSpc>
                <a:spcPct val="120000"/>
              </a:lnSpc>
              <a:spcBef>
                <a:spcPts val="600"/>
              </a:spcBef>
              <a:buSzPct val="100000"/>
            </a:pPr>
            <a:r>
              <a:rPr lang="en-US" sz="2900" dirty="0">
                <a:solidFill>
                  <a:schemeClr val="tx1"/>
                </a:solidFill>
              </a:rPr>
              <a:t>There is little to no benefit in keeping Marketplace coverage once you’re eligible to enroll in Medicare</a:t>
            </a:r>
            <a:endParaRPr lang="en-US" sz="2900" dirty="0"/>
          </a:p>
          <a:p>
            <a:pPr marL="457200" lvl="1" indent="-228600">
              <a:lnSpc>
                <a:spcPct val="120000"/>
              </a:lnSpc>
              <a:spcBef>
                <a:spcPts val="600"/>
              </a:spcBef>
              <a:buFont typeface="Wingdings" panose="05000000000000000000" pitchFamily="2" charset="2"/>
              <a:buChar char="§"/>
            </a:pPr>
            <a:r>
              <a:rPr lang="en-US" sz="3500" dirty="0"/>
              <a:t>If you aren’t eligible for premium-free Part A, you can choose to stay in the Individual Health Insurance Marketplace® to get your coverage</a:t>
            </a:r>
          </a:p>
          <a:p>
            <a:pPr marL="690563" lvl="2" indent="-228600">
              <a:lnSpc>
                <a:spcPct val="120000"/>
              </a:lnSpc>
              <a:spcBef>
                <a:spcPts val="600"/>
              </a:spcBef>
              <a:buSzPct val="100000"/>
            </a:pPr>
            <a:r>
              <a:rPr lang="en-US" sz="2900" dirty="0"/>
              <a:t>That coverage may cost less</a:t>
            </a:r>
          </a:p>
        </p:txBody>
      </p:sp>
    </p:spTree>
    <p:extLst>
      <p:ext uri="{BB962C8B-B14F-4D97-AF65-F5344CB8AC3E}">
        <p14:creationId xmlns:p14="http://schemas.microsoft.com/office/powerpoint/2010/main" val="359083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pPr>
              <a:lnSpc>
                <a:spcPct val="100000"/>
              </a:lnSpc>
            </a:pPr>
            <a:br>
              <a:rPr lang="en-US" dirty="0"/>
            </a:br>
            <a:r>
              <a:rPr lang="en-US" sz="3600" dirty="0"/>
              <a:t>Keeping a Marketplace Plan with Premium Tax Credit</a:t>
            </a:r>
            <a:br>
              <a:rPr lang="en-US" sz="3600" dirty="0"/>
            </a:br>
            <a:r>
              <a:rPr lang="en-US" sz="3600" dirty="0"/>
              <a:t>Instead of Having Medicare</a:t>
            </a:r>
            <a:br>
              <a:rPr lang="en-US" dirty="0"/>
            </a:br>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
        <p:nvSpPr>
          <p:cNvPr id="2" name="Content Placeholder 1"/>
          <p:cNvSpPr>
            <a:spLocks noGrp="1"/>
          </p:cNvSpPr>
          <p:nvPr>
            <p:ph idx="1"/>
          </p:nvPr>
        </p:nvSpPr>
        <p:spPr>
          <a:xfrm>
            <a:off x="152400" y="1182004"/>
            <a:ext cx="11887200" cy="5675996"/>
          </a:xfrm>
        </p:spPr>
        <p:txBody>
          <a:bodyPr>
            <a:normAutofit fontScale="55000" lnSpcReduction="20000"/>
          </a:bodyPr>
          <a:lstStyle/>
          <a:p>
            <a:pPr marL="0" indent="0">
              <a:lnSpc>
                <a:spcPct val="120000"/>
              </a:lnSpc>
              <a:spcBef>
                <a:spcPts val="600"/>
              </a:spcBef>
              <a:buNone/>
              <a:tabLst>
                <a:tab pos="228600" algn="l"/>
              </a:tabLst>
            </a:pPr>
            <a:r>
              <a:rPr lang="en-US" sz="4000" dirty="0"/>
              <a:t>There are some situations where you can keep your Marketplace plan with Premium Tax Credit, like:</a:t>
            </a:r>
          </a:p>
          <a:p>
            <a:pPr marL="457200" indent="-222250">
              <a:lnSpc>
                <a:spcPct val="120000"/>
              </a:lnSpc>
              <a:spcBef>
                <a:spcPts val="600"/>
              </a:spcBef>
              <a:tabLst>
                <a:tab pos="228600" algn="l"/>
              </a:tabLst>
            </a:pPr>
            <a:r>
              <a:rPr lang="en-US" sz="4000" dirty="0"/>
              <a:t>If you’re eligible for Medicare but haven’t enrolled in it because:</a:t>
            </a:r>
          </a:p>
          <a:p>
            <a:pPr marL="692150" lvl="1" indent="-234950">
              <a:lnSpc>
                <a:spcPct val="120000"/>
              </a:lnSpc>
              <a:spcBef>
                <a:spcPts val="600"/>
              </a:spcBef>
              <a:tabLst>
                <a:tab pos="228600" algn="l"/>
                <a:tab pos="287338" algn="l"/>
              </a:tabLst>
            </a:pPr>
            <a:r>
              <a:rPr lang="en-US" sz="3400" dirty="0"/>
              <a:t>You’d have to pay a premium for Part A</a:t>
            </a:r>
          </a:p>
          <a:p>
            <a:pPr marL="692150" lvl="1" indent="-234950">
              <a:lnSpc>
                <a:spcPct val="120000"/>
              </a:lnSpc>
              <a:spcBef>
                <a:spcPts val="600"/>
              </a:spcBef>
              <a:tabLst>
                <a:tab pos="228600" algn="l"/>
                <a:tab pos="287338" algn="l"/>
              </a:tabLst>
            </a:pPr>
            <a:r>
              <a:rPr lang="en-US" sz="3400" dirty="0"/>
              <a:t>You have a medical condition that qualifies you for Medicare, like ESRD, but haven’t applied for Medicare coverage </a:t>
            </a:r>
          </a:p>
          <a:p>
            <a:pPr marL="692150" lvl="1" indent="-234950">
              <a:lnSpc>
                <a:spcPct val="120000"/>
              </a:lnSpc>
              <a:spcBef>
                <a:spcPts val="600"/>
              </a:spcBef>
              <a:tabLst>
                <a:tab pos="228600" algn="l"/>
                <a:tab pos="287338" algn="l"/>
              </a:tabLst>
            </a:pPr>
            <a:r>
              <a:rPr lang="en-US" sz="3400" dirty="0"/>
              <a:t>You’re in your 24-month disability waiting period </a:t>
            </a:r>
          </a:p>
          <a:p>
            <a:pPr marL="512763" indent="-222250">
              <a:lnSpc>
                <a:spcPct val="120000"/>
              </a:lnSpc>
              <a:spcBef>
                <a:spcPts val="600"/>
              </a:spcBef>
              <a:tabLst>
                <a:tab pos="228600" algn="l"/>
              </a:tabLst>
            </a:pPr>
            <a:r>
              <a:rPr lang="en-US" sz="4000" dirty="0"/>
              <a:t>If you’re enrolled in Medicare and: </a:t>
            </a:r>
          </a:p>
          <a:p>
            <a:pPr marL="692150" lvl="1" indent="-222250">
              <a:lnSpc>
                <a:spcPct val="120000"/>
              </a:lnSpc>
              <a:spcBef>
                <a:spcPts val="600"/>
              </a:spcBef>
              <a:tabLst>
                <a:tab pos="228600" algn="l"/>
              </a:tabLst>
            </a:pPr>
            <a:r>
              <a:rPr lang="en-US" sz="3400" dirty="0"/>
              <a:t>You’re paying a premium for Part A</a:t>
            </a:r>
          </a:p>
          <a:p>
            <a:pPr marL="914400" lvl="2" indent="-222250">
              <a:lnSpc>
                <a:spcPct val="120000"/>
              </a:lnSpc>
              <a:spcBef>
                <a:spcPts val="600"/>
              </a:spcBef>
              <a:buSzPct val="50000"/>
              <a:buFont typeface="Wingdings" panose="05000000000000000000" pitchFamily="2" charset="2"/>
              <a:buChar char="q"/>
              <a:tabLst>
                <a:tab pos="228600" algn="l"/>
              </a:tabLst>
            </a:pPr>
            <a:r>
              <a:rPr lang="en-US" sz="3400" dirty="0"/>
              <a:t>You can drop your Part A and Part B coverage and get a Marketplace plan instead</a:t>
            </a:r>
          </a:p>
          <a:p>
            <a:pPr marL="914400" lvl="2" indent="-222250">
              <a:lnSpc>
                <a:spcPct val="120000"/>
              </a:lnSpc>
              <a:spcBef>
                <a:spcPts val="600"/>
              </a:spcBef>
              <a:buSzPct val="50000"/>
              <a:buFont typeface="Wingdings" panose="05000000000000000000" pitchFamily="2" charset="2"/>
              <a:buChar char="q"/>
              <a:tabLst>
                <a:tab pos="228600" algn="l"/>
              </a:tabLst>
            </a:pPr>
            <a:r>
              <a:rPr lang="en-US" sz="3400" dirty="0"/>
              <a:t>In most cases, Medicare will cost less than a Marketplace plan without advanced premium tax credits (APTC) </a:t>
            </a:r>
          </a:p>
          <a:p>
            <a:pPr marL="914400" lvl="2" indent="-222250">
              <a:lnSpc>
                <a:spcPct val="120000"/>
              </a:lnSpc>
              <a:spcBef>
                <a:spcPts val="600"/>
              </a:spcBef>
              <a:buSzPct val="50000"/>
              <a:buFont typeface="Wingdings" panose="05000000000000000000" pitchFamily="2" charset="2"/>
              <a:buChar char="q"/>
              <a:tabLst>
                <a:tab pos="228600" algn="l"/>
              </a:tabLst>
            </a:pPr>
            <a:r>
              <a:rPr lang="en-US" sz="3400" dirty="0"/>
              <a:t>You may have to pay back all or some of the APTC you received for months you were enrolled in both Marketplace coverage with APTC and Medicare</a:t>
            </a:r>
          </a:p>
          <a:p>
            <a:pPr marL="692150" lvl="1" indent="-222250">
              <a:lnSpc>
                <a:spcPct val="120000"/>
              </a:lnSpc>
              <a:spcBef>
                <a:spcPts val="600"/>
              </a:spcBef>
              <a:tabLst>
                <a:tab pos="228600" algn="l"/>
              </a:tabLst>
            </a:pPr>
            <a:r>
              <a:rPr lang="en-US" sz="3400" dirty="0"/>
              <a:t> You only have Part B, and would have to pay a premium for Part A</a:t>
            </a:r>
          </a:p>
          <a:p>
            <a:pPr marL="914400" lvl="2" indent="-222250">
              <a:lnSpc>
                <a:spcPct val="120000"/>
              </a:lnSpc>
              <a:spcBef>
                <a:spcPts val="600"/>
              </a:spcBef>
              <a:buSzPct val="50000"/>
              <a:buFont typeface="Wingdings" panose="05000000000000000000" pitchFamily="2" charset="2"/>
              <a:buChar char="q"/>
              <a:tabLst>
                <a:tab pos="228600" algn="l"/>
              </a:tabLst>
            </a:pPr>
            <a:r>
              <a:rPr lang="en-US" sz="3400" dirty="0"/>
              <a:t>You can drop Part B and get a Marketplace plan instead</a:t>
            </a:r>
          </a:p>
        </p:txBody>
      </p:sp>
    </p:spTree>
    <p:extLst>
      <p:ext uri="{BB962C8B-B14F-4D97-AF65-F5344CB8AC3E}">
        <p14:creationId xmlns:p14="http://schemas.microsoft.com/office/powerpoint/2010/main" val="179982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October 2021</a:t>
            </a:r>
            <a:endParaRPr lang="en-US" dirty="0"/>
          </a:p>
        </p:txBody>
      </p:sp>
      <p:sp>
        <p:nvSpPr>
          <p:cNvPr id="3" name="Footer Placeholder 2"/>
          <p:cNvSpPr>
            <a:spLocks noGrp="1"/>
          </p:cNvSpPr>
          <p:nvPr>
            <p:ph type="ftr" sz="quarter" idx="11"/>
          </p:nvPr>
        </p:nvSpPr>
        <p:spPr/>
        <p:txBody>
          <a:bodyPr/>
          <a:lstStyle/>
          <a:p>
            <a:r>
              <a:rPr lang="en-US"/>
              <a:t>Medicare and the Marketplace</a:t>
            </a:r>
            <a:endParaRPr lang="en-US" dirty="0"/>
          </a:p>
        </p:txBody>
      </p:sp>
      <p:sp>
        <p:nvSpPr>
          <p:cNvPr id="4" name="Title 3"/>
          <p:cNvSpPr>
            <a:spLocks noGrp="1"/>
          </p:cNvSpPr>
          <p:nvPr>
            <p:ph type="title"/>
          </p:nvPr>
        </p:nvSpPr>
        <p:spPr/>
        <p:txBody>
          <a:bodyPr/>
          <a:lstStyle/>
          <a:p>
            <a:r>
              <a:rPr lang="en-US" dirty="0"/>
              <a:t>Considerations</a:t>
            </a:r>
          </a:p>
        </p:txBody>
      </p:sp>
      <p:sp>
        <p:nvSpPr>
          <p:cNvPr id="5" name="Content Placeholder 4"/>
          <p:cNvSpPr>
            <a:spLocks noGrp="1"/>
          </p:cNvSpPr>
          <p:nvPr>
            <p:ph idx="1"/>
          </p:nvPr>
        </p:nvSpPr>
        <p:spPr>
          <a:xfrm>
            <a:off x="609601" y="1182004"/>
            <a:ext cx="10406742" cy="4870453"/>
          </a:xfrm>
        </p:spPr>
        <p:txBody>
          <a:bodyPr>
            <a:noAutofit/>
          </a:bodyPr>
          <a:lstStyle/>
          <a:p>
            <a:pPr lvl="0">
              <a:lnSpc>
                <a:spcPct val="100000"/>
              </a:lnSpc>
              <a:spcBef>
                <a:spcPts val="600"/>
              </a:spcBef>
            </a:pPr>
            <a:r>
              <a:rPr lang="en-US" sz="2800" dirty="0"/>
              <a:t>Marketplace plans may not pay claims that would be covered by Part B, if you’re eligible for Part B but didn’t sign up  </a:t>
            </a:r>
          </a:p>
          <a:p>
            <a:pPr lvl="0">
              <a:lnSpc>
                <a:spcPct val="100000"/>
              </a:lnSpc>
              <a:spcBef>
                <a:spcPts val="600"/>
              </a:spcBef>
            </a:pPr>
            <a:r>
              <a:rPr lang="en-US" sz="2800" dirty="0"/>
              <a:t>If you delay signing up for Medicare and decide to sign up later, you’ll likely:</a:t>
            </a:r>
          </a:p>
          <a:p>
            <a:pPr marL="461963" lvl="1" indent="-231775">
              <a:lnSpc>
                <a:spcPct val="100000"/>
              </a:lnSpc>
              <a:spcBef>
                <a:spcPts val="600"/>
              </a:spcBef>
            </a:pPr>
            <a:r>
              <a:rPr lang="en-US" sz="2400" dirty="0"/>
              <a:t>Need to sign up during the GEP or SEP, if you qualify</a:t>
            </a:r>
          </a:p>
          <a:p>
            <a:pPr marL="461963" lvl="1" indent="-231775">
              <a:lnSpc>
                <a:spcPct val="100000"/>
              </a:lnSpc>
              <a:spcBef>
                <a:spcPts val="600"/>
              </a:spcBef>
            </a:pPr>
            <a:r>
              <a:rPr lang="en-US" sz="2400" dirty="0"/>
              <a:t>Be responsible for a lifetime Medicare Part B late enrollment penalty</a:t>
            </a:r>
          </a:p>
          <a:p>
            <a:pPr lvl="0">
              <a:lnSpc>
                <a:spcPct val="100000"/>
              </a:lnSpc>
              <a:spcBef>
                <a:spcPts val="600"/>
              </a:spcBef>
            </a:pPr>
            <a:r>
              <a:rPr lang="en-US" sz="2800" dirty="0"/>
              <a:t>If you decide to end your Medicare and it’s ended retroactively, you’ll have to pay back any claims that Medicare paid during that time</a:t>
            </a:r>
          </a:p>
          <a:p>
            <a:pPr lvl="0">
              <a:lnSpc>
                <a:spcPct val="100000"/>
              </a:lnSpc>
              <a:spcBef>
                <a:spcPts val="600"/>
              </a:spcBef>
            </a:pPr>
            <a:r>
              <a:rPr lang="en-US" sz="2800" dirty="0"/>
              <a:t>There’s likely not much benefit to choosing Marketplace coverage instead of Medicare</a:t>
            </a:r>
          </a:p>
        </p:txBody>
      </p:sp>
    </p:spTree>
    <p:extLst>
      <p:ext uri="{BB962C8B-B14F-4D97-AF65-F5344CB8AC3E}">
        <p14:creationId xmlns:p14="http://schemas.microsoft.com/office/powerpoint/2010/main" val="417861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Knowledge: Lesson 1</a:t>
            </a:r>
          </a:p>
        </p:txBody>
      </p:sp>
      <p:sp>
        <p:nvSpPr>
          <p:cNvPr id="9" name="Content Placeholder 8"/>
          <p:cNvSpPr>
            <a:spLocks noGrp="1"/>
          </p:cNvSpPr>
          <p:nvPr>
            <p:ph idx="1"/>
          </p:nvPr>
        </p:nvSpPr>
        <p:spPr>
          <a:xfrm>
            <a:off x="1866142" y="1143000"/>
            <a:ext cx="9531960" cy="5021042"/>
          </a:xfrm>
        </p:spPr>
        <p:txBody>
          <a:bodyPr>
            <a:normAutofit/>
          </a:bodyPr>
          <a:lstStyle/>
          <a:p>
            <a:pPr marL="0" indent="0">
              <a:lnSpc>
                <a:spcPct val="100000"/>
              </a:lnSpc>
              <a:spcBef>
                <a:spcPts val="60"/>
              </a:spcBef>
              <a:buNone/>
            </a:pPr>
            <a:r>
              <a:rPr lang="en-US" dirty="0"/>
              <a:t>If you delay signing up for Medicare and decide to sign up later, you can</a:t>
            </a:r>
          </a:p>
          <a:p>
            <a:pPr marL="0" indent="0">
              <a:lnSpc>
                <a:spcPct val="100000"/>
              </a:lnSpc>
              <a:spcBef>
                <a:spcPts val="60"/>
              </a:spcBef>
              <a:buNone/>
            </a:pPr>
            <a:r>
              <a:rPr lang="en-US" dirty="0"/>
              <a:t>a. At anytime with no penalty</a:t>
            </a:r>
          </a:p>
          <a:p>
            <a:pPr marL="0" indent="0">
              <a:lnSpc>
                <a:spcPct val="100000"/>
              </a:lnSpc>
              <a:spcBef>
                <a:spcPts val="60"/>
              </a:spcBef>
              <a:buNone/>
            </a:pPr>
            <a:r>
              <a:rPr lang="en-US" dirty="0"/>
              <a:t>b. During certain times with no penalty</a:t>
            </a:r>
          </a:p>
          <a:p>
            <a:pPr marL="0" indent="0">
              <a:lnSpc>
                <a:spcPct val="100000"/>
              </a:lnSpc>
              <a:spcBef>
                <a:spcPts val="60"/>
              </a:spcBef>
              <a:buNone/>
            </a:pPr>
            <a:r>
              <a:rPr lang="en-US" dirty="0"/>
              <a:t>c. During certain times, if you qualify, but may have a late enrollment penalty</a:t>
            </a:r>
          </a:p>
          <a:p>
            <a:pPr marL="0" indent="0">
              <a:lnSpc>
                <a:spcPct val="100000"/>
              </a:lnSpc>
              <a:spcBef>
                <a:spcPts val="60"/>
              </a:spcBef>
              <a:buNone/>
            </a:pPr>
            <a:r>
              <a:rPr lang="en-US" dirty="0"/>
              <a:t>d. None of the above</a:t>
            </a:r>
          </a:p>
          <a:p>
            <a:pPr marL="0" indent="0">
              <a:buNone/>
            </a:pPr>
            <a:endParaRPr lang="en-US" dirty="0"/>
          </a:p>
        </p:txBody>
      </p:sp>
      <p:sp>
        <p:nvSpPr>
          <p:cNvPr id="3" name="Date Placeholder 2">
            <a:extLst>
              <a:ext uri="{FF2B5EF4-FFF2-40B4-BE49-F238E27FC236}">
                <a16:creationId xmlns:a16="http://schemas.microsoft.com/office/drawing/2014/main" id="{97F279D8-D622-4C4E-948B-E01B5942446D}"/>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5E31AE2E-7ECD-1E45-B025-327FAE160BDD}"/>
              </a:ext>
            </a:extLst>
          </p:cNvPr>
          <p:cNvSpPr>
            <a:spLocks noGrp="1"/>
          </p:cNvSpPr>
          <p:nvPr>
            <p:ph type="ftr" sz="quarter" idx="11"/>
          </p:nvPr>
        </p:nvSpPr>
        <p:spPr/>
        <p:txBody>
          <a:bodyPr/>
          <a:lstStyle/>
          <a:p>
            <a:r>
              <a:rPr lang="en-US" dirty="0"/>
              <a:t>Medicare and the Marketplace</a:t>
            </a:r>
          </a:p>
        </p:txBody>
      </p:sp>
      <p:sp>
        <p:nvSpPr>
          <p:cNvPr id="6" name="Rounded Rectangle 5" descr="indicates correct answer" title="Red rectangle"/>
          <p:cNvSpPr/>
          <p:nvPr/>
        </p:nvSpPr>
        <p:spPr>
          <a:xfrm>
            <a:off x="1866142" y="3120137"/>
            <a:ext cx="9015218" cy="10403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96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a:t>
            </a:r>
          </a:p>
        </p:txBody>
      </p:sp>
      <p:sp>
        <p:nvSpPr>
          <p:cNvPr id="5" name="Text Placeholder 4"/>
          <p:cNvSpPr>
            <a:spLocks noGrp="1"/>
          </p:cNvSpPr>
          <p:nvPr>
            <p:ph type="body" idx="1"/>
          </p:nvPr>
        </p:nvSpPr>
        <p:spPr>
          <a:xfrm>
            <a:off x="4038600" y="2449914"/>
            <a:ext cx="7467600" cy="1588685"/>
          </a:xfrm>
        </p:spPr>
        <p:txBody>
          <a:bodyPr>
            <a:normAutofit/>
          </a:bodyPr>
          <a:lstStyle/>
          <a:p>
            <a:pPr>
              <a:lnSpc>
                <a:spcPct val="100000"/>
              </a:lnSpc>
              <a:spcBef>
                <a:spcPts val="60"/>
              </a:spcBef>
            </a:pPr>
            <a:r>
              <a:rPr lang="en-US" sz="3600" cap="none" dirty="0"/>
              <a:t>Small Business Health Options Program (SHOP) and Medicare</a:t>
            </a:r>
          </a:p>
        </p:txBody>
      </p:sp>
      <p:sp>
        <p:nvSpPr>
          <p:cNvPr id="3" name="Date Placeholder 2">
            <a:extLst>
              <a:ext uri="{FF2B5EF4-FFF2-40B4-BE49-F238E27FC236}">
                <a16:creationId xmlns:a16="http://schemas.microsoft.com/office/drawing/2014/main" id="{3AC03561-822D-EA47-9C2D-8789A36A746C}"/>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DAEC6302-31EC-FD42-AF58-B1FFCE6A5365}"/>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65748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br>
              <a:rPr lang="en-US" dirty="0"/>
            </a:br>
            <a:r>
              <a:rPr lang="en-US" sz="3600" dirty="0"/>
              <a:t>Medicare and Small Business Health Options Program (SHOP) Coverage</a:t>
            </a:r>
            <a:br>
              <a:rPr lang="en-US" sz="3600" dirty="0"/>
            </a:br>
            <a:endParaRPr lang="en-US" sz="360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
        <p:nvSpPr>
          <p:cNvPr id="2" name="Content Placeholder 1"/>
          <p:cNvSpPr>
            <a:spLocks noGrp="1"/>
          </p:cNvSpPr>
          <p:nvPr>
            <p:ph idx="1"/>
          </p:nvPr>
        </p:nvSpPr>
        <p:spPr/>
        <p:txBody>
          <a:bodyPr/>
          <a:lstStyle/>
          <a:p>
            <a:pPr>
              <a:lnSpc>
                <a:spcPct val="100000"/>
              </a:lnSpc>
              <a:spcBef>
                <a:spcPts val="600"/>
              </a:spcBef>
            </a:pPr>
            <a:r>
              <a:rPr lang="en-US" dirty="0"/>
              <a:t>SHOP coverage is for small employers who want to provide health and/or dental insurance to their employees</a:t>
            </a:r>
          </a:p>
          <a:p>
            <a:pPr>
              <a:lnSpc>
                <a:spcPct val="100000"/>
              </a:lnSpc>
              <a:spcBef>
                <a:spcPts val="600"/>
              </a:spcBef>
            </a:pPr>
            <a:r>
              <a:rPr lang="en-US" dirty="0"/>
              <a:t>SHOP plans are available through issuers, agents, and brokers, not through </a:t>
            </a:r>
            <a:r>
              <a:rPr lang="en-US" dirty="0">
                <a:hlinkClick r:id="rId3"/>
              </a:rPr>
              <a:t>HealthCare.gov</a:t>
            </a:r>
            <a:r>
              <a:rPr lang="en-US" dirty="0"/>
              <a:t> </a:t>
            </a:r>
          </a:p>
          <a:p>
            <a:pPr>
              <a:lnSpc>
                <a:spcPct val="100000"/>
              </a:lnSpc>
              <a:spcBef>
                <a:spcPts val="600"/>
              </a:spcBef>
            </a:pPr>
            <a:r>
              <a:rPr lang="en-US" dirty="0"/>
              <a:t>You may delay your Medicare Part B (Medical Insurance) enrollment if you have SHOP coverage</a:t>
            </a:r>
          </a:p>
          <a:p>
            <a:pPr marL="463550" lvl="1" indent="-231775">
              <a:lnSpc>
                <a:spcPct val="100000"/>
              </a:lnSpc>
              <a:spcBef>
                <a:spcPts val="600"/>
              </a:spcBef>
            </a:pPr>
            <a:r>
              <a:rPr lang="en-US" dirty="0"/>
              <a:t>Coverage from an employer through SHOP is treated the same as coverage from an employer group health plan (GHP)</a:t>
            </a:r>
          </a:p>
        </p:txBody>
      </p:sp>
    </p:spTree>
    <p:extLst>
      <p:ext uri="{BB962C8B-B14F-4D97-AF65-F5344CB8AC3E}">
        <p14:creationId xmlns:p14="http://schemas.microsoft.com/office/powerpoint/2010/main" val="315733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6142" y="0"/>
            <a:ext cx="9837234" cy="1020646"/>
          </a:xfrm>
        </p:spPr>
        <p:txBody>
          <a:bodyPr/>
          <a:lstStyle/>
          <a:p>
            <a:r>
              <a:rPr lang="en-US" dirty="0"/>
              <a:t>Contents</a:t>
            </a:r>
          </a:p>
        </p:txBody>
      </p:sp>
      <p:sp>
        <p:nvSpPr>
          <p:cNvPr id="8" name="Content Placeholder 7"/>
          <p:cNvSpPr>
            <a:spLocks noGrp="1"/>
          </p:cNvSpPr>
          <p:nvPr>
            <p:ph idx="1"/>
          </p:nvPr>
        </p:nvSpPr>
        <p:spPr>
          <a:xfrm>
            <a:off x="1866142" y="1143000"/>
            <a:ext cx="8745151" cy="4021428"/>
          </a:xfrm>
        </p:spPr>
        <p:txBody>
          <a:bodyPr>
            <a:noAutofit/>
          </a:bodyPr>
          <a:lstStyle/>
          <a:p>
            <a:pPr marL="1489075" indent="-1489075">
              <a:lnSpc>
                <a:spcPct val="100000"/>
              </a:lnSpc>
              <a:spcBef>
                <a:spcPts val="600"/>
              </a:spcBef>
              <a:buNone/>
            </a:pPr>
            <a:r>
              <a:rPr lang="en-US" sz="2600" b="1" dirty="0"/>
              <a:t>Lesson 1</a:t>
            </a:r>
            <a:r>
              <a:rPr lang="en-US" sz="2600" dirty="0"/>
              <a:t>—Enrolled in a Marketplace Plan and Become Eligible for Medicare—Turning 65……………………………………</a:t>
            </a:r>
          </a:p>
          <a:p>
            <a:pPr marL="1489075" indent="-1489075">
              <a:lnSpc>
                <a:spcPct val="100000"/>
              </a:lnSpc>
              <a:spcBef>
                <a:spcPts val="600"/>
              </a:spcBef>
              <a:buNone/>
            </a:pPr>
            <a:r>
              <a:rPr lang="en-US" sz="2600" b="1" dirty="0"/>
              <a:t>Lesson 2</a:t>
            </a:r>
            <a:r>
              <a:rPr lang="en-US" sz="2600" dirty="0"/>
              <a:t>—Enrolled in the Small Business Health Options Program (SHOP) and Qualify for Medicare..............</a:t>
            </a:r>
          </a:p>
          <a:p>
            <a:pPr marL="0" indent="0">
              <a:lnSpc>
                <a:spcPct val="100000"/>
              </a:lnSpc>
              <a:spcBef>
                <a:spcPts val="600"/>
              </a:spcBef>
              <a:buNone/>
            </a:pPr>
            <a:r>
              <a:rPr lang="en-US" sz="2600" b="1" dirty="0"/>
              <a:t>Lesson 3</a:t>
            </a:r>
            <a:r>
              <a:rPr lang="en-US" sz="2600" dirty="0"/>
              <a:t>—Programs to Help You Pay for Medicare…………….....</a:t>
            </a:r>
          </a:p>
          <a:p>
            <a:pPr marL="0" indent="0">
              <a:lnSpc>
                <a:spcPct val="100000"/>
              </a:lnSpc>
              <a:spcBef>
                <a:spcPts val="600"/>
              </a:spcBef>
              <a:buNone/>
            </a:pPr>
            <a:r>
              <a:rPr lang="en-US" sz="2600" b="1" dirty="0"/>
              <a:t>Lesson 4</a:t>
            </a:r>
            <a:r>
              <a:rPr lang="en-US" sz="2600" dirty="0"/>
              <a:t>—Medicare Periodic Data Matching (PDM)…..............</a:t>
            </a:r>
          </a:p>
          <a:p>
            <a:pPr marL="0" indent="0">
              <a:lnSpc>
                <a:spcPct val="100000"/>
              </a:lnSpc>
              <a:spcBef>
                <a:spcPts val="600"/>
              </a:spcBef>
              <a:buNone/>
            </a:pPr>
            <a:r>
              <a:rPr lang="en-US" sz="2600" dirty="0"/>
              <a:t>Helpful Resources.....................................................................</a:t>
            </a:r>
          </a:p>
          <a:p>
            <a:pPr marL="0" indent="0">
              <a:lnSpc>
                <a:spcPct val="100000"/>
              </a:lnSpc>
              <a:spcBef>
                <a:spcPts val="600"/>
              </a:spcBef>
              <a:buNone/>
            </a:pPr>
            <a:r>
              <a:rPr lang="en-US" sz="2600" dirty="0"/>
              <a:t>Key Points to Remember ..........................................................</a:t>
            </a:r>
          </a:p>
          <a:p>
            <a:pPr marL="0" indent="0">
              <a:lnSpc>
                <a:spcPct val="100000"/>
              </a:lnSpc>
              <a:spcBef>
                <a:spcPts val="600"/>
              </a:spcBef>
              <a:buNone/>
            </a:pPr>
            <a:r>
              <a:rPr lang="en-US" sz="2600" dirty="0"/>
              <a:t>Acronyms..................................................................................</a:t>
            </a:r>
            <a:endParaRPr lang="en-US" sz="2600" b="1" dirty="0"/>
          </a:p>
        </p:txBody>
      </p:sp>
      <p:sp>
        <p:nvSpPr>
          <p:cNvPr id="4" name="TextBox 3"/>
          <p:cNvSpPr txBox="1"/>
          <p:nvPr/>
        </p:nvSpPr>
        <p:spPr>
          <a:xfrm>
            <a:off x="10611293" y="1123422"/>
            <a:ext cx="1442434" cy="4278094"/>
          </a:xfrm>
          <a:prstGeom prst="rect">
            <a:avLst/>
          </a:prstGeom>
          <a:noFill/>
        </p:spPr>
        <p:txBody>
          <a:bodyPr wrap="square" rtlCol="0">
            <a:spAutoFit/>
          </a:bodyPr>
          <a:lstStyle/>
          <a:p>
            <a:pPr>
              <a:spcBef>
                <a:spcPts val="600"/>
              </a:spcBef>
            </a:pPr>
            <a:endParaRPr lang="en-US" sz="2400" dirty="0"/>
          </a:p>
          <a:p>
            <a:pPr>
              <a:spcBef>
                <a:spcPts val="600"/>
              </a:spcBef>
            </a:pPr>
            <a:r>
              <a:rPr lang="en-US" sz="2600" dirty="0"/>
              <a:t>4</a:t>
            </a:r>
          </a:p>
          <a:p>
            <a:pPr>
              <a:spcBef>
                <a:spcPts val="600"/>
              </a:spcBef>
            </a:pPr>
            <a:endParaRPr lang="en-US" sz="2600" dirty="0"/>
          </a:p>
          <a:p>
            <a:pPr>
              <a:spcBef>
                <a:spcPts val="600"/>
              </a:spcBef>
            </a:pPr>
            <a:r>
              <a:rPr lang="en-US" sz="2600" dirty="0"/>
              <a:t>18</a:t>
            </a:r>
          </a:p>
          <a:p>
            <a:pPr>
              <a:spcBef>
                <a:spcPts val="600"/>
              </a:spcBef>
            </a:pPr>
            <a:r>
              <a:rPr lang="en-US" sz="2600" dirty="0"/>
              <a:t>22</a:t>
            </a:r>
          </a:p>
          <a:p>
            <a:pPr>
              <a:spcBef>
                <a:spcPts val="600"/>
              </a:spcBef>
            </a:pPr>
            <a:r>
              <a:rPr lang="en-US" sz="2600" dirty="0"/>
              <a:t>28</a:t>
            </a:r>
          </a:p>
          <a:p>
            <a:pPr>
              <a:spcBef>
                <a:spcPts val="600"/>
              </a:spcBef>
            </a:pPr>
            <a:r>
              <a:rPr lang="en-US" sz="2600" dirty="0"/>
              <a:t>33</a:t>
            </a:r>
          </a:p>
          <a:p>
            <a:pPr>
              <a:spcBef>
                <a:spcPts val="600"/>
              </a:spcBef>
            </a:pPr>
            <a:r>
              <a:rPr lang="en-US" sz="2600" dirty="0"/>
              <a:t>38</a:t>
            </a:r>
          </a:p>
          <a:p>
            <a:pPr>
              <a:spcBef>
                <a:spcPts val="600"/>
              </a:spcBef>
            </a:pPr>
            <a:r>
              <a:rPr lang="en-US" sz="2600" dirty="0"/>
              <a:t>40</a:t>
            </a:r>
          </a:p>
        </p:txBody>
      </p:sp>
      <p:sp>
        <p:nvSpPr>
          <p:cNvPr id="2" name="Date Placeholder 1">
            <a:extLst>
              <a:ext uri="{FF2B5EF4-FFF2-40B4-BE49-F238E27FC236}">
                <a16:creationId xmlns:a16="http://schemas.microsoft.com/office/drawing/2014/main" id="{B04D0148-BAB7-A547-9D22-39BCBAEDAD6D}"/>
              </a:ext>
            </a:extLst>
          </p:cNvPr>
          <p:cNvSpPr>
            <a:spLocks noGrp="1"/>
          </p:cNvSpPr>
          <p:nvPr>
            <p:ph type="dt" sz="half" idx="10"/>
          </p:nvPr>
        </p:nvSpPr>
        <p:spPr/>
        <p:txBody>
          <a:bodyPr/>
          <a:lstStyle/>
          <a:p>
            <a:r>
              <a:rPr lang="en-US"/>
              <a:t>October 2021</a:t>
            </a:r>
            <a:endParaRPr lang="en-US" dirty="0"/>
          </a:p>
        </p:txBody>
      </p:sp>
      <p:sp>
        <p:nvSpPr>
          <p:cNvPr id="3" name="Footer Placeholder 2">
            <a:extLst>
              <a:ext uri="{FF2B5EF4-FFF2-40B4-BE49-F238E27FC236}">
                <a16:creationId xmlns:a16="http://schemas.microsoft.com/office/drawing/2014/main" id="{87A1909C-8072-B843-A186-999E32FE69CC}"/>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216321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682B-3E8F-7F46-ACD1-9633BB0884BE}"/>
              </a:ext>
            </a:extLst>
          </p:cNvPr>
          <p:cNvSpPr>
            <a:spLocks noGrp="1"/>
          </p:cNvSpPr>
          <p:nvPr>
            <p:ph type="title"/>
          </p:nvPr>
        </p:nvSpPr>
        <p:spPr/>
        <p:txBody>
          <a:bodyPr/>
          <a:lstStyle/>
          <a:p>
            <a:r>
              <a:rPr lang="en-US" dirty="0"/>
              <a:t>Medicare and Small Business Health Options Program (SHOP) Coverage (continued)</a:t>
            </a:r>
          </a:p>
        </p:txBody>
      </p:sp>
      <p:sp>
        <p:nvSpPr>
          <p:cNvPr id="5" name="Content Placeholder 4">
            <a:extLst>
              <a:ext uri="{FF2B5EF4-FFF2-40B4-BE49-F238E27FC236}">
                <a16:creationId xmlns:a16="http://schemas.microsoft.com/office/drawing/2014/main" id="{E5C65317-351A-4B4B-B39D-DEE3CF8DF0A4}"/>
              </a:ext>
            </a:extLst>
          </p:cNvPr>
          <p:cNvSpPr>
            <a:spLocks noGrp="1"/>
          </p:cNvSpPr>
          <p:nvPr>
            <p:ph idx="1"/>
          </p:nvPr>
        </p:nvSpPr>
        <p:spPr>
          <a:xfrm>
            <a:off x="609600" y="1182004"/>
            <a:ext cx="11317705" cy="5021042"/>
          </a:xfrm>
        </p:spPr>
        <p:txBody>
          <a:bodyPr>
            <a:normAutofit fontScale="55000" lnSpcReduction="20000"/>
          </a:bodyPr>
          <a:lstStyle/>
          <a:p>
            <a:pPr>
              <a:lnSpc>
                <a:spcPct val="120000"/>
              </a:lnSpc>
              <a:spcBef>
                <a:spcPts val="600"/>
              </a:spcBef>
            </a:pPr>
            <a:r>
              <a:rPr lang="en-US" sz="5100" dirty="0"/>
              <a:t>When SHOP coverage ends, you’ll have a Special Enrollment Period (SEP) to sign up for Part B without penalty:</a:t>
            </a:r>
          </a:p>
          <a:p>
            <a:pPr marL="457200" lvl="1" indent="-228600">
              <a:lnSpc>
                <a:spcPct val="120000"/>
              </a:lnSpc>
              <a:spcBef>
                <a:spcPts val="600"/>
              </a:spcBef>
            </a:pPr>
            <a:r>
              <a:rPr lang="en-US" sz="4500" dirty="0"/>
              <a:t>Any time you’re still covered by a GHP through your/your spouse’s current employment</a:t>
            </a:r>
          </a:p>
          <a:p>
            <a:pPr marL="457200" lvl="1" indent="-228600">
              <a:lnSpc>
                <a:spcPct val="120000"/>
              </a:lnSpc>
              <a:spcBef>
                <a:spcPts val="600"/>
              </a:spcBef>
            </a:pPr>
            <a:r>
              <a:rPr lang="en-US" sz="4500" dirty="0"/>
              <a:t>During 8-month period </a:t>
            </a:r>
            <a:r>
              <a:rPr lang="en-US" sz="4800" dirty="0"/>
              <a:t>that begins the month after the current employment ends or the SHOP coverage ends, whichever happens first</a:t>
            </a:r>
            <a:r>
              <a:rPr lang="en-US" sz="4500" dirty="0"/>
              <a:t> </a:t>
            </a:r>
          </a:p>
          <a:p>
            <a:pPr>
              <a:lnSpc>
                <a:spcPct val="120000"/>
              </a:lnSpc>
              <a:spcBef>
                <a:spcPts val="600"/>
              </a:spcBef>
            </a:pPr>
            <a:r>
              <a:rPr lang="en-US" sz="5100" dirty="0"/>
              <a:t>If you don’t sign up during this SEP:</a:t>
            </a:r>
          </a:p>
          <a:p>
            <a:pPr marL="457200" lvl="1" indent="-228600">
              <a:lnSpc>
                <a:spcPct val="120000"/>
              </a:lnSpc>
              <a:spcBef>
                <a:spcPts val="600"/>
              </a:spcBef>
            </a:pPr>
            <a:r>
              <a:rPr lang="en-US" sz="4500" dirty="0"/>
              <a:t>You may have to pay a Part B late enrollment penalty for as long as you have Part B</a:t>
            </a:r>
          </a:p>
          <a:p>
            <a:pPr marL="457200" lvl="1" indent="-228600">
              <a:lnSpc>
                <a:spcPct val="120000"/>
              </a:lnSpc>
              <a:spcBef>
                <a:spcPts val="600"/>
              </a:spcBef>
            </a:pPr>
            <a:r>
              <a:rPr lang="en-US" sz="4500" dirty="0"/>
              <a:t>You can only sign up during Medicare’s General Enrollment Period (GEP)</a:t>
            </a:r>
          </a:p>
          <a:p>
            <a:pPr marL="0" indent="0">
              <a:buNone/>
            </a:pPr>
            <a:endParaRPr lang="en-US" dirty="0"/>
          </a:p>
        </p:txBody>
      </p:sp>
      <p:sp>
        <p:nvSpPr>
          <p:cNvPr id="3" name="Date Placeholder 2">
            <a:extLst>
              <a:ext uri="{FF2B5EF4-FFF2-40B4-BE49-F238E27FC236}">
                <a16:creationId xmlns:a16="http://schemas.microsoft.com/office/drawing/2014/main" id="{FB56857D-FC6E-5D4B-B42E-6C8087DDC92E}"/>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2D7F6FC0-AD57-384B-94B4-E6D99D6D8CB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0528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Knowledge: Lesson 2</a:t>
            </a:r>
          </a:p>
        </p:txBody>
      </p:sp>
      <p:sp>
        <p:nvSpPr>
          <p:cNvPr id="9" name="Content Placeholder 8"/>
          <p:cNvSpPr>
            <a:spLocks noGrp="1"/>
          </p:cNvSpPr>
          <p:nvPr>
            <p:ph idx="1"/>
          </p:nvPr>
        </p:nvSpPr>
        <p:spPr/>
        <p:txBody>
          <a:bodyPr/>
          <a:lstStyle/>
          <a:p>
            <a:pPr marL="0" indent="0">
              <a:lnSpc>
                <a:spcPct val="100000"/>
              </a:lnSpc>
              <a:spcBef>
                <a:spcPts val="600"/>
              </a:spcBef>
              <a:buNone/>
            </a:pPr>
            <a:r>
              <a:rPr lang="en-US" dirty="0"/>
              <a:t>You must also enroll in Medicare Part B (Medical Insurance) if you have Small Business Health Options Program (SHOP) coverage.</a:t>
            </a:r>
          </a:p>
          <a:p>
            <a:pPr marL="514350" indent="-514350">
              <a:lnSpc>
                <a:spcPct val="100000"/>
              </a:lnSpc>
              <a:spcBef>
                <a:spcPts val="600"/>
              </a:spcBef>
              <a:buAutoNum type="alphaLcPeriod"/>
            </a:pPr>
            <a:r>
              <a:rPr lang="en-US" dirty="0"/>
              <a:t>True</a:t>
            </a:r>
          </a:p>
          <a:p>
            <a:pPr marL="514350" indent="-514350">
              <a:lnSpc>
                <a:spcPct val="100000"/>
              </a:lnSpc>
              <a:spcBef>
                <a:spcPts val="600"/>
              </a:spcBef>
              <a:buAutoNum type="alphaLcPeriod"/>
            </a:pPr>
            <a:r>
              <a:rPr lang="en-US" dirty="0"/>
              <a:t>False</a:t>
            </a:r>
          </a:p>
        </p:txBody>
      </p:sp>
      <p:sp>
        <p:nvSpPr>
          <p:cNvPr id="3" name="Date Placeholder 2">
            <a:extLst>
              <a:ext uri="{FF2B5EF4-FFF2-40B4-BE49-F238E27FC236}">
                <a16:creationId xmlns:a16="http://schemas.microsoft.com/office/drawing/2014/main" id="{0FDD92F1-9739-834A-85A2-E4D2EEE86F73}"/>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1CBAF6EE-A535-D943-B272-41C3739A3EED}"/>
              </a:ext>
            </a:extLst>
          </p:cNvPr>
          <p:cNvSpPr>
            <a:spLocks noGrp="1"/>
          </p:cNvSpPr>
          <p:nvPr>
            <p:ph type="ftr" sz="quarter" idx="11"/>
          </p:nvPr>
        </p:nvSpPr>
        <p:spPr/>
        <p:txBody>
          <a:bodyPr/>
          <a:lstStyle/>
          <a:p>
            <a:r>
              <a:rPr lang="en-US" dirty="0"/>
              <a:t>Medicare and the Marketplace</a:t>
            </a:r>
          </a:p>
        </p:txBody>
      </p:sp>
      <p:sp>
        <p:nvSpPr>
          <p:cNvPr id="6" name="Rounded Rectangle 5" descr="indicates correct answer" title="Red rectangle"/>
          <p:cNvSpPr/>
          <p:nvPr/>
        </p:nvSpPr>
        <p:spPr>
          <a:xfrm>
            <a:off x="1800575" y="3255035"/>
            <a:ext cx="1780825" cy="617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820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#3</a:t>
            </a:r>
          </a:p>
        </p:txBody>
      </p:sp>
      <p:sp>
        <p:nvSpPr>
          <p:cNvPr id="5" name="Text Placeholder 4"/>
          <p:cNvSpPr>
            <a:spLocks noGrp="1"/>
          </p:cNvSpPr>
          <p:nvPr>
            <p:ph type="body" idx="1"/>
          </p:nvPr>
        </p:nvSpPr>
        <p:spPr/>
        <p:txBody>
          <a:bodyPr>
            <a:normAutofit/>
          </a:bodyPr>
          <a:lstStyle/>
          <a:p>
            <a:pPr>
              <a:lnSpc>
                <a:spcPct val="100000"/>
              </a:lnSpc>
              <a:spcBef>
                <a:spcPts val="60"/>
              </a:spcBef>
            </a:pPr>
            <a:r>
              <a:rPr lang="en-US" sz="3600" cap="none" dirty="0"/>
              <a:t>Programs to Help </a:t>
            </a:r>
            <a:br>
              <a:rPr lang="en-US" sz="3600" cap="none" dirty="0"/>
            </a:br>
            <a:r>
              <a:rPr lang="en-US" sz="3600" cap="none" dirty="0"/>
              <a:t>You Pay for Medicare</a:t>
            </a:r>
          </a:p>
        </p:txBody>
      </p:sp>
      <p:sp>
        <p:nvSpPr>
          <p:cNvPr id="3" name="Date Placeholder 2">
            <a:extLst>
              <a:ext uri="{FF2B5EF4-FFF2-40B4-BE49-F238E27FC236}">
                <a16:creationId xmlns:a16="http://schemas.microsoft.com/office/drawing/2014/main" id="{7CD5940D-5589-124D-902F-C62167E89B5A}"/>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68B978F1-BD75-104D-A130-BDE57EB1F202}"/>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1318935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br>
              <a:rPr lang="en-US" dirty="0"/>
            </a:br>
            <a:r>
              <a:rPr lang="en-US" sz="3600" dirty="0"/>
              <a:t>Medicare Savings Programs</a:t>
            </a:r>
            <a:br>
              <a:rPr lang="en-US" dirty="0"/>
            </a:br>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
        <p:nvSpPr>
          <p:cNvPr id="2" name="Content Placeholder 1"/>
          <p:cNvSpPr>
            <a:spLocks noGrp="1"/>
          </p:cNvSpPr>
          <p:nvPr>
            <p:ph idx="1"/>
          </p:nvPr>
        </p:nvSpPr>
        <p:spPr/>
        <p:txBody>
          <a:bodyPr/>
          <a:lstStyle/>
          <a:p>
            <a:pPr>
              <a:lnSpc>
                <a:spcPct val="100000"/>
              </a:lnSpc>
              <a:spcBef>
                <a:spcPts val="600"/>
              </a:spcBef>
            </a:pPr>
            <a:r>
              <a:rPr lang="en-US" sz="2800" dirty="0"/>
              <a:t>Get help from your state paying Medicare costs:</a:t>
            </a:r>
          </a:p>
          <a:p>
            <a:pPr marL="457200" lvl="1" indent="-228600">
              <a:lnSpc>
                <a:spcPct val="100000"/>
              </a:lnSpc>
              <a:spcBef>
                <a:spcPts val="600"/>
              </a:spcBef>
            </a:pPr>
            <a:r>
              <a:rPr lang="en-US" sz="2400" dirty="0"/>
              <a:t>If you have limited income and resources</a:t>
            </a:r>
          </a:p>
          <a:p>
            <a:pPr marL="457200" lvl="1" indent="-228600">
              <a:lnSpc>
                <a:spcPct val="100000"/>
              </a:lnSpc>
              <a:spcBef>
                <a:spcPts val="600"/>
              </a:spcBef>
            </a:pPr>
            <a:r>
              <a:rPr lang="en-US" sz="2400" dirty="0"/>
              <a:t>Often have higher income and resources than full Medicaid</a:t>
            </a:r>
          </a:p>
          <a:p>
            <a:pPr marL="457200" lvl="1" indent="-228600">
              <a:lnSpc>
                <a:spcPct val="100000"/>
              </a:lnSpc>
              <a:spcBef>
                <a:spcPts val="600"/>
              </a:spcBef>
            </a:pPr>
            <a:r>
              <a:rPr lang="en-US" sz="2400" dirty="0"/>
              <a:t>Helpful if you had premium tax credits or cost-sharing reductions in the Health Insurance Marketplace® </a:t>
            </a:r>
          </a:p>
          <a:p>
            <a:pPr>
              <a:lnSpc>
                <a:spcPct val="100000"/>
              </a:lnSpc>
              <a:spcBef>
                <a:spcPts val="600"/>
              </a:spcBef>
            </a:pPr>
            <a:r>
              <a:rPr lang="en-US" sz="2800" dirty="0"/>
              <a:t>Programs include:</a:t>
            </a:r>
          </a:p>
          <a:p>
            <a:pPr marL="457200" lvl="1" indent="-228600">
              <a:lnSpc>
                <a:spcPct val="100000"/>
              </a:lnSpc>
              <a:spcBef>
                <a:spcPts val="600"/>
              </a:spcBef>
            </a:pPr>
            <a:r>
              <a:rPr lang="en-US" sz="2400" dirty="0"/>
              <a:t>Qualified Medicare Beneficiary (QMB)</a:t>
            </a:r>
          </a:p>
          <a:p>
            <a:pPr marL="457200" lvl="1" indent="-228600">
              <a:lnSpc>
                <a:spcPct val="100000"/>
              </a:lnSpc>
              <a:spcBef>
                <a:spcPts val="600"/>
              </a:spcBef>
            </a:pPr>
            <a:r>
              <a:rPr lang="en-US" sz="2400" dirty="0"/>
              <a:t>Specified Low-income Medicare Beneficiary (SLMB)</a:t>
            </a:r>
          </a:p>
          <a:p>
            <a:pPr marL="457200" lvl="1" indent="-228600">
              <a:lnSpc>
                <a:spcPct val="100000"/>
              </a:lnSpc>
              <a:spcBef>
                <a:spcPts val="600"/>
              </a:spcBef>
            </a:pPr>
            <a:r>
              <a:rPr lang="en-US" sz="2400" dirty="0"/>
              <a:t>Qualifying Individual (QI)</a:t>
            </a:r>
          </a:p>
          <a:p>
            <a:pPr marL="457200" lvl="1" indent="-228600">
              <a:lnSpc>
                <a:spcPct val="100000"/>
              </a:lnSpc>
              <a:spcBef>
                <a:spcPts val="600"/>
              </a:spcBef>
            </a:pPr>
            <a:r>
              <a:rPr lang="en-US" sz="2400" dirty="0"/>
              <a:t>Qualified Disabled and Working Individuals (QDWI</a:t>
            </a:r>
            <a:r>
              <a:rPr lang="en-US" dirty="0"/>
              <a:t>)</a:t>
            </a:r>
          </a:p>
        </p:txBody>
      </p:sp>
    </p:spTree>
    <p:extLst>
      <p:ext uri="{BB962C8B-B14F-4D97-AF65-F5344CB8AC3E}">
        <p14:creationId xmlns:p14="http://schemas.microsoft.com/office/powerpoint/2010/main" val="2433400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br>
              <a:rPr lang="en-US" dirty="0"/>
            </a:br>
            <a:r>
              <a:rPr lang="en-US" sz="3600" dirty="0"/>
              <a:t>Extra Help for Drug Costs</a:t>
            </a:r>
            <a:br>
              <a:rPr lang="en-US" sz="3600" dirty="0"/>
            </a:br>
            <a:endParaRPr lang="en-US" sz="360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
        <p:nvSpPr>
          <p:cNvPr id="2" name="Content Placeholder 1"/>
          <p:cNvSpPr>
            <a:spLocks noGrp="1"/>
          </p:cNvSpPr>
          <p:nvPr>
            <p:ph idx="1"/>
          </p:nvPr>
        </p:nvSpPr>
        <p:spPr/>
        <p:txBody>
          <a:bodyPr>
            <a:normAutofit fontScale="92500"/>
          </a:bodyPr>
          <a:lstStyle/>
          <a:p>
            <a:pPr marL="231775" indent="-231775">
              <a:lnSpc>
                <a:spcPct val="100000"/>
              </a:lnSpc>
              <a:spcBef>
                <a:spcPts val="600"/>
              </a:spcBef>
            </a:pPr>
            <a:r>
              <a:rPr lang="en-US" dirty="0"/>
              <a:t>Program to help you pay for Medicare drug coverage (Part D) costs </a:t>
            </a:r>
          </a:p>
          <a:p>
            <a:pPr marL="231775" indent="-231775">
              <a:lnSpc>
                <a:spcPct val="100000"/>
              </a:lnSpc>
              <a:spcBef>
                <a:spcPts val="600"/>
              </a:spcBef>
            </a:pPr>
            <a:r>
              <a:rPr lang="en-US" dirty="0"/>
              <a:t>For people with limited income and resources</a:t>
            </a:r>
          </a:p>
          <a:p>
            <a:pPr marL="576263" lvl="1" indent="-231775">
              <a:lnSpc>
                <a:spcPct val="100000"/>
              </a:lnSpc>
              <a:spcBef>
                <a:spcPts val="600"/>
              </a:spcBef>
            </a:pPr>
            <a:r>
              <a:rPr lang="en-US" dirty="0"/>
              <a:t>Lowest income and resources:</a:t>
            </a:r>
          </a:p>
          <a:p>
            <a:pPr marL="803275" lvl="2" indent="-227013">
              <a:lnSpc>
                <a:spcPct val="100000"/>
              </a:lnSpc>
              <a:spcBef>
                <a:spcPts val="600"/>
              </a:spcBef>
              <a:buSzPct val="50000"/>
              <a:buFont typeface="Wingdings" panose="05000000000000000000" pitchFamily="2" charset="2"/>
              <a:buChar char="q"/>
            </a:pPr>
            <a:r>
              <a:rPr lang="en-US" dirty="0"/>
              <a:t>Pay no premiums or deductible</a:t>
            </a:r>
          </a:p>
          <a:p>
            <a:pPr marL="803275" lvl="2" indent="-227013">
              <a:lnSpc>
                <a:spcPct val="100000"/>
              </a:lnSpc>
              <a:spcBef>
                <a:spcPts val="600"/>
              </a:spcBef>
              <a:buSzPct val="50000"/>
              <a:buFont typeface="Wingdings" panose="05000000000000000000" pitchFamily="2" charset="2"/>
              <a:buChar char="q"/>
            </a:pPr>
            <a:r>
              <a:rPr lang="en-US" dirty="0"/>
              <a:t>Small or no copayments</a:t>
            </a:r>
          </a:p>
          <a:p>
            <a:pPr marL="576263" lvl="1" indent="-231775">
              <a:lnSpc>
                <a:spcPct val="100000"/>
              </a:lnSpc>
              <a:spcBef>
                <a:spcPts val="600"/>
              </a:spcBef>
            </a:pPr>
            <a:r>
              <a:rPr lang="en-US" dirty="0"/>
              <a:t>Slightly higher income and resources:</a:t>
            </a:r>
          </a:p>
          <a:p>
            <a:pPr marL="803275" lvl="2" indent="-227013">
              <a:lnSpc>
                <a:spcPct val="100000"/>
              </a:lnSpc>
              <a:spcBef>
                <a:spcPts val="600"/>
              </a:spcBef>
              <a:buSzPct val="50000"/>
              <a:buFont typeface="Wingdings" panose="05000000000000000000" pitchFamily="2" charset="2"/>
              <a:buChar char="q"/>
            </a:pPr>
            <a:r>
              <a:rPr lang="en-US" dirty="0"/>
              <a:t>Pay a reduced deductible and a little more out-of-pocket</a:t>
            </a:r>
            <a:endParaRPr lang="en-US" sz="2800" dirty="0"/>
          </a:p>
          <a:p>
            <a:pPr marL="231775" indent="-231775">
              <a:lnSpc>
                <a:spcPct val="100000"/>
              </a:lnSpc>
              <a:spcBef>
                <a:spcPts val="600"/>
              </a:spcBef>
            </a:pPr>
            <a:r>
              <a:rPr lang="en-US" dirty="0"/>
              <a:t>No coverage gap or late enrollment penalty if you qualify</a:t>
            </a:r>
          </a:p>
          <a:p>
            <a:pPr marL="231775" indent="-231775">
              <a:lnSpc>
                <a:spcPct val="100000"/>
              </a:lnSpc>
              <a:spcBef>
                <a:spcPts val="600"/>
              </a:spcBef>
            </a:pPr>
            <a:r>
              <a:rPr lang="en-US" dirty="0"/>
              <a:t>Continuous Special Enrollment Period (SEP)</a:t>
            </a:r>
          </a:p>
          <a:p>
            <a:pPr marL="576263" lvl="1" indent="-231775">
              <a:lnSpc>
                <a:spcPct val="100000"/>
              </a:lnSpc>
              <a:spcBef>
                <a:spcPts val="600"/>
              </a:spcBef>
            </a:pPr>
            <a:r>
              <a:rPr lang="en-US" dirty="0"/>
              <a:t>Once per calendar quarter during first 9 months each year </a:t>
            </a:r>
          </a:p>
        </p:txBody>
      </p:sp>
    </p:spTree>
    <p:extLst>
      <p:ext uri="{BB962C8B-B14F-4D97-AF65-F5344CB8AC3E}">
        <p14:creationId xmlns:p14="http://schemas.microsoft.com/office/powerpoint/2010/main" val="203582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br>
              <a:rPr lang="en-US" dirty="0"/>
            </a:br>
            <a:r>
              <a:rPr lang="en-US" sz="3600" dirty="0"/>
              <a:t>Qualifying for Extra Help</a:t>
            </a:r>
            <a:br>
              <a:rPr lang="en-US" sz="3600" dirty="0"/>
            </a:br>
            <a:endParaRPr lang="en-US" sz="360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
        <p:nvSpPr>
          <p:cNvPr id="2" name="Content Placeholder 1"/>
          <p:cNvSpPr>
            <a:spLocks noGrp="1"/>
          </p:cNvSpPr>
          <p:nvPr>
            <p:ph idx="1"/>
          </p:nvPr>
        </p:nvSpPr>
        <p:spPr>
          <a:xfrm>
            <a:off x="609601" y="1182004"/>
            <a:ext cx="11053010" cy="5021042"/>
          </a:xfrm>
        </p:spPr>
        <p:txBody>
          <a:bodyPr>
            <a:normAutofit fontScale="92500"/>
          </a:bodyPr>
          <a:lstStyle/>
          <a:p>
            <a:pPr marL="236538" indent="-236538">
              <a:lnSpc>
                <a:spcPct val="110000"/>
              </a:lnSpc>
              <a:spcBef>
                <a:spcPts val="600"/>
              </a:spcBef>
            </a:pPr>
            <a:r>
              <a:rPr lang="en-US" sz="2800" dirty="0"/>
              <a:t>You automatically qualify for Extra Help if you get:</a:t>
            </a:r>
          </a:p>
          <a:p>
            <a:pPr marL="457200" lvl="1" indent="-220663">
              <a:lnSpc>
                <a:spcPct val="110000"/>
              </a:lnSpc>
              <a:spcBef>
                <a:spcPts val="600"/>
              </a:spcBef>
            </a:pPr>
            <a:r>
              <a:rPr lang="en-US" sz="2400" dirty="0"/>
              <a:t>Full Medicaid coverage</a:t>
            </a:r>
          </a:p>
          <a:p>
            <a:pPr marL="457200" lvl="1" indent="-220663">
              <a:lnSpc>
                <a:spcPct val="110000"/>
              </a:lnSpc>
              <a:spcBef>
                <a:spcPts val="600"/>
              </a:spcBef>
            </a:pPr>
            <a:r>
              <a:rPr lang="en-US" sz="2400" dirty="0"/>
              <a:t>Supplemental Security Income (SSI)</a:t>
            </a:r>
          </a:p>
          <a:p>
            <a:pPr marL="457200" lvl="1" indent="-220663">
              <a:lnSpc>
                <a:spcPct val="110000"/>
              </a:lnSpc>
              <a:spcBef>
                <a:spcPts val="600"/>
              </a:spcBef>
            </a:pPr>
            <a:r>
              <a:rPr lang="en-US" sz="2400" dirty="0"/>
              <a:t>Help from Medicaid paying your Medicare Part B (Medical Insurance) premium (Medicare Savings Program (MSP))</a:t>
            </a:r>
          </a:p>
          <a:p>
            <a:pPr marL="236538" indent="-236538">
              <a:lnSpc>
                <a:spcPct val="110000"/>
              </a:lnSpc>
              <a:spcBef>
                <a:spcPts val="600"/>
              </a:spcBef>
            </a:pPr>
            <a:r>
              <a:rPr lang="en-US" sz="2800" dirty="0"/>
              <a:t>All others must apply:</a:t>
            </a:r>
          </a:p>
          <a:p>
            <a:pPr marL="457200" lvl="1" indent="-220663">
              <a:lnSpc>
                <a:spcPct val="110000"/>
              </a:lnSpc>
              <a:spcBef>
                <a:spcPts val="600"/>
              </a:spcBef>
            </a:pPr>
            <a:r>
              <a:rPr lang="en-US" sz="2400" dirty="0"/>
              <a:t>Online at </a:t>
            </a:r>
            <a:r>
              <a:rPr lang="en-US" sz="2400" dirty="0">
                <a:hlinkClick r:id="rId3"/>
              </a:rPr>
              <a:t>socialsecurity.gov/benefits/medicare/prescriptionhelp</a:t>
            </a:r>
            <a:r>
              <a:rPr lang="en-US" sz="2400" dirty="0"/>
              <a:t> </a:t>
            </a:r>
          </a:p>
          <a:p>
            <a:pPr marL="457200" lvl="1" indent="-220663">
              <a:lnSpc>
                <a:spcPct val="110000"/>
              </a:lnSpc>
              <a:spcBef>
                <a:spcPts val="600"/>
              </a:spcBef>
            </a:pPr>
            <a:r>
              <a:rPr lang="en-US" sz="2400" dirty="0"/>
              <a:t>Call Social Security at 1-800-772-1213; TTY: 1-800-325-0778</a:t>
            </a:r>
          </a:p>
          <a:p>
            <a:pPr marL="682625" lvl="2" indent="-225425">
              <a:lnSpc>
                <a:spcPct val="110000"/>
              </a:lnSpc>
              <a:spcBef>
                <a:spcPts val="600"/>
              </a:spcBef>
              <a:buSzPct val="50000"/>
              <a:buFont typeface="Wingdings" panose="05000000000000000000" pitchFamily="2" charset="2"/>
              <a:buChar char="q"/>
            </a:pPr>
            <a:r>
              <a:rPr lang="en-US" sz="2000" dirty="0"/>
              <a:t>Ask for “Application for Help With Medicare Prescription Drug Plan Costs” (SSA-1020)</a:t>
            </a:r>
          </a:p>
          <a:p>
            <a:pPr marL="457200" lvl="1" indent="-220663">
              <a:lnSpc>
                <a:spcPct val="110000"/>
              </a:lnSpc>
              <a:spcBef>
                <a:spcPts val="600"/>
              </a:spcBef>
            </a:pPr>
            <a:r>
              <a:rPr lang="en-US" sz="2400" dirty="0"/>
              <a:t>Contact your State Medical Assistance (Medicaid) office</a:t>
            </a:r>
          </a:p>
          <a:p>
            <a:pPr marL="457200" lvl="1" indent="-220663">
              <a:lnSpc>
                <a:spcPct val="110000"/>
              </a:lnSpc>
              <a:spcBef>
                <a:spcPts val="600"/>
              </a:spcBef>
            </a:pPr>
            <a:r>
              <a:rPr lang="en-US" sz="2400" dirty="0"/>
              <a:t>Work with a local organization, like a State Health Insurance Assistance Program (SHIP) </a:t>
            </a:r>
          </a:p>
          <a:p>
            <a:pPr marL="339725" lvl="1" indent="0">
              <a:lnSpc>
                <a:spcPct val="100000"/>
              </a:lnSpc>
              <a:spcBef>
                <a:spcPts val="600"/>
              </a:spcBef>
              <a:buNone/>
            </a:pPr>
            <a:endParaRPr lang="en-US" sz="2000" dirty="0"/>
          </a:p>
        </p:txBody>
      </p:sp>
    </p:spTree>
    <p:extLst>
      <p:ext uri="{BB962C8B-B14F-4D97-AF65-F5344CB8AC3E}">
        <p14:creationId xmlns:p14="http://schemas.microsoft.com/office/powerpoint/2010/main" val="3060887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pPr>
              <a:lnSpc>
                <a:spcPct val="100000"/>
              </a:lnSpc>
            </a:pPr>
            <a:br>
              <a:rPr lang="en-US" dirty="0"/>
            </a:br>
            <a:r>
              <a:rPr lang="en-US" dirty="0"/>
              <a:t>Steps You Can Take to Find Out if You </a:t>
            </a:r>
            <a:br>
              <a:rPr lang="en-US" dirty="0"/>
            </a:br>
            <a:r>
              <a:rPr lang="en-US" dirty="0"/>
              <a:t>Qualify for Help With Your Medicare Costs</a:t>
            </a:r>
            <a:br>
              <a:rPr lang="en-US" dirty="0"/>
            </a:br>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
        <p:nvSpPr>
          <p:cNvPr id="2" name="Content Placeholder 1"/>
          <p:cNvSpPr>
            <a:spLocks noGrp="1"/>
          </p:cNvSpPr>
          <p:nvPr>
            <p:ph idx="1"/>
          </p:nvPr>
        </p:nvSpPr>
        <p:spPr/>
        <p:txBody>
          <a:bodyPr/>
          <a:lstStyle/>
          <a:p>
            <a:pPr>
              <a:lnSpc>
                <a:spcPct val="100000"/>
              </a:lnSpc>
              <a:spcBef>
                <a:spcPts val="600"/>
              </a:spcBef>
            </a:pPr>
            <a:r>
              <a:rPr lang="en-US" dirty="0"/>
              <a:t>If you think you might qualify:</a:t>
            </a:r>
          </a:p>
          <a:p>
            <a:pPr marL="457200" lvl="1" indent="-228600">
              <a:lnSpc>
                <a:spcPct val="100000"/>
              </a:lnSpc>
              <a:spcBef>
                <a:spcPts val="600"/>
              </a:spcBef>
            </a:pPr>
            <a:r>
              <a:rPr lang="en-US" dirty="0"/>
              <a:t>Review the income and resource guidelines</a:t>
            </a:r>
          </a:p>
          <a:p>
            <a:pPr marL="457200" lvl="1" indent="-228600">
              <a:lnSpc>
                <a:spcPct val="100000"/>
              </a:lnSpc>
              <a:spcBef>
                <a:spcPts val="600"/>
              </a:spcBef>
            </a:pPr>
            <a:r>
              <a:rPr lang="en-US" dirty="0"/>
              <a:t>Collect your personal documents like your Medicare card, verification of identity, residence, and income</a:t>
            </a:r>
          </a:p>
          <a:p>
            <a:pPr>
              <a:lnSpc>
                <a:spcPct val="100000"/>
              </a:lnSpc>
              <a:spcBef>
                <a:spcPts val="600"/>
              </a:spcBef>
            </a:pPr>
            <a:r>
              <a:rPr lang="en-US" dirty="0"/>
              <a:t>To get more information, contact your:</a:t>
            </a:r>
          </a:p>
          <a:p>
            <a:pPr marL="457200" lvl="1" indent="-228600">
              <a:lnSpc>
                <a:spcPct val="100000"/>
              </a:lnSpc>
              <a:spcBef>
                <a:spcPts val="600"/>
              </a:spcBef>
            </a:pPr>
            <a:r>
              <a:rPr lang="en-US" dirty="0"/>
              <a:t>State Medical Assistance (Medicaid) office </a:t>
            </a:r>
            <a:r>
              <a:rPr lang="en-US" dirty="0">
                <a:hlinkClick r:id="rId3"/>
              </a:rPr>
              <a:t>Medicaid.gov/medicaid/by-state/by-state.html</a:t>
            </a:r>
            <a:endParaRPr lang="en-US" dirty="0"/>
          </a:p>
          <a:p>
            <a:pPr marL="457200" lvl="1" indent="-228600">
              <a:lnSpc>
                <a:spcPct val="100000"/>
              </a:lnSpc>
              <a:spcBef>
                <a:spcPts val="600"/>
              </a:spcBef>
            </a:pPr>
            <a:r>
              <a:rPr lang="en-US" dirty="0"/>
              <a:t>Local State Health Insurance Assistance Program (SHIP) </a:t>
            </a:r>
            <a:r>
              <a:rPr lang="en-US" u="sng" dirty="0">
                <a:hlinkClick r:id="rId4"/>
              </a:rPr>
              <a:t>shiptacenter.org/ship-resources#.html</a:t>
            </a:r>
            <a:endParaRPr lang="en-US" dirty="0"/>
          </a:p>
        </p:txBody>
      </p:sp>
    </p:spTree>
    <p:extLst>
      <p:ext uri="{BB962C8B-B14F-4D97-AF65-F5344CB8AC3E}">
        <p14:creationId xmlns:p14="http://schemas.microsoft.com/office/powerpoint/2010/main" val="3873407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Knowledge: Lesson 3</a:t>
            </a:r>
          </a:p>
        </p:txBody>
      </p:sp>
      <p:sp>
        <p:nvSpPr>
          <p:cNvPr id="9" name="Content Placeholder 8"/>
          <p:cNvSpPr>
            <a:spLocks noGrp="1"/>
          </p:cNvSpPr>
          <p:nvPr>
            <p:ph idx="1"/>
          </p:nvPr>
        </p:nvSpPr>
        <p:spPr/>
        <p:txBody>
          <a:bodyPr>
            <a:normAutofit/>
          </a:bodyPr>
          <a:lstStyle/>
          <a:p>
            <a:pPr marL="0" indent="0">
              <a:lnSpc>
                <a:spcPct val="100000"/>
              </a:lnSpc>
              <a:spcBef>
                <a:spcPts val="600"/>
              </a:spcBef>
              <a:buNone/>
            </a:pPr>
            <a:r>
              <a:rPr lang="en-US" dirty="0"/>
              <a:t>You automatically qualify for Extra Help for Medicare prescription drug costs if you get help from Medicaid paying your Medicare Part A (Hospital Insurance) and/or Part B (Medical Insurance) premiums.</a:t>
            </a:r>
          </a:p>
          <a:p>
            <a:pPr marL="514350" indent="-514350">
              <a:lnSpc>
                <a:spcPct val="100000"/>
              </a:lnSpc>
              <a:spcBef>
                <a:spcPts val="600"/>
              </a:spcBef>
              <a:buAutoNum type="alphaLcPeriod"/>
            </a:pPr>
            <a:r>
              <a:rPr lang="en-US" dirty="0"/>
              <a:t>True </a:t>
            </a:r>
          </a:p>
          <a:p>
            <a:pPr marL="514350" indent="-514350">
              <a:lnSpc>
                <a:spcPct val="100000"/>
              </a:lnSpc>
              <a:spcBef>
                <a:spcPts val="600"/>
              </a:spcBef>
              <a:buAutoNum type="alphaLcPeriod"/>
            </a:pPr>
            <a:r>
              <a:rPr lang="en-US" dirty="0"/>
              <a:t>False</a:t>
            </a:r>
          </a:p>
          <a:p>
            <a:pPr marL="0" indent="0">
              <a:lnSpc>
                <a:spcPct val="100000"/>
              </a:lnSpc>
              <a:spcBef>
                <a:spcPts val="600"/>
              </a:spcBef>
              <a:buNone/>
            </a:pPr>
            <a:endParaRPr lang="en-US" sz="2800" dirty="0"/>
          </a:p>
        </p:txBody>
      </p:sp>
      <p:sp>
        <p:nvSpPr>
          <p:cNvPr id="3" name="Date Placeholder 2">
            <a:extLst>
              <a:ext uri="{FF2B5EF4-FFF2-40B4-BE49-F238E27FC236}">
                <a16:creationId xmlns:a16="http://schemas.microsoft.com/office/drawing/2014/main" id="{AB42723D-EC3A-9142-A465-64C40B44D82B}"/>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82B29E6F-AF77-4147-91F2-07FB0DA3477B}"/>
              </a:ext>
            </a:extLst>
          </p:cNvPr>
          <p:cNvSpPr>
            <a:spLocks noGrp="1"/>
          </p:cNvSpPr>
          <p:nvPr>
            <p:ph type="ftr" sz="quarter" idx="11"/>
          </p:nvPr>
        </p:nvSpPr>
        <p:spPr/>
        <p:txBody>
          <a:bodyPr/>
          <a:lstStyle/>
          <a:p>
            <a:r>
              <a:rPr lang="en-US" dirty="0"/>
              <a:t>Medicare and the Marketplace</a:t>
            </a:r>
          </a:p>
        </p:txBody>
      </p:sp>
      <p:sp>
        <p:nvSpPr>
          <p:cNvPr id="6" name="Rounded Rectangle 5" descr="indicates correct answer" title="Red rectangle"/>
          <p:cNvSpPr/>
          <p:nvPr/>
        </p:nvSpPr>
        <p:spPr>
          <a:xfrm>
            <a:off x="1841333" y="3169976"/>
            <a:ext cx="1656779" cy="4769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5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#4</a:t>
            </a:r>
          </a:p>
        </p:txBody>
      </p:sp>
      <p:sp>
        <p:nvSpPr>
          <p:cNvPr id="5" name="Text Placeholder 4"/>
          <p:cNvSpPr>
            <a:spLocks noGrp="1"/>
          </p:cNvSpPr>
          <p:nvPr>
            <p:ph type="body" idx="1"/>
          </p:nvPr>
        </p:nvSpPr>
        <p:spPr/>
        <p:txBody>
          <a:bodyPr>
            <a:normAutofit/>
          </a:bodyPr>
          <a:lstStyle/>
          <a:p>
            <a:pPr>
              <a:lnSpc>
                <a:spcPct val="100000"/>
              </a:lnSpc>
              <a:spcBef>
                <a:spcPts val="60"/>
              </a:spcBef>
            </a:pPr>
            <a:r>
              <a:rPr lang="en-US" sz="3600" cap="none" dirty="0"/>
              <a:t>Medicare Periodic Data Matching (PDM)</a:t>
            </a:r>
          </a:p>
        </p:txBody>
      </p:sp>
      <p:sp>
        <p:nvSpPr>
          <p:cNvPr id="3" name="Date Placeholder 2">
            <a:extLst>
              <a:ext uri="{FF2B5EF4-FFF2-40B4-BE49-F238E27FC236}">
                <a16:creationId xmlns:a16="http://schemas.microsoft.com/office/drawing/2014/main" id="{33C0D68B-F4F6-144A-AF31-3CB80941E98E}"/>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9387F986-E384-5246-974E-F51BE462731A}"/>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1319667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B67B506-8DA9-BC46-A697-EBD5EB432098}"/>
              </a:ext>
            </a:extLst>
          </p:cNvPr>
          <p:cNvSpPr>
            <a:spLocks noGrp="1"/>
          </p:cNvSpPr>
          <p:nvPr>
            <p:ph type="title"/>
          </p:nvPr>
        </p:nvSpPr>
        <p:spPr/>
        <p:txBody>
          <a:bodyPr/>
          <a:lstStyle/>
          <a:p>
            <a:r>
              <a:rPr lang="en-US" dirty="0"/>
              <a:t>What’s Medicare Periodic Data Matching (PDM)?</a:t>
            </a:r>
          </a:p>
        </p:txBody>
      </p:sp>
      <p:sp>
        <p:nvSpPr>
          <p:cNvPr id="16" name="Content Placeholder 15">
            <a:extLst>
              <a:ext uri="{FF2B5EF4-FFF2-40B4-BE49-F238E27FC236}">
                <a16:creationId xmlns:a16="http://schemas.microsoft.com/office/drawing/2014/main" id="{BC623038-9FB4-1148-A647-AED453F8AA94}"/>
              </a:ext>
            </a:extLst>
          </p:cNvPr>
          <p:cNvSpPr>
            <a:spLocks noGrp="1"/>
          </p:cNvSpPr>
          <p:nvPr>
            <p:ph idx="1"/>
          </p:nvPr>
        </p:nvSpPr>
        <p:spPr>
          <a:xfrm>
            <a:off x="344906" y="1182005"/>
            <a:ext cx="11727824" cy="1998518"/>
          </a:xfrm>
        </p:spPr>
        <p:txBody>
          <a:bodyPr>
            <a:normAutofit/>
          </a:bodyPr>
          <a:lstStyle/>
          <a:p>
            <a:pPr marL="231775" indent="-231775">
              <a:lnSpc>
                <a:spcPct val="100000"/>
              </a:lnSpc>
              <a:spcBef>
                <a:spcPts val="600"/>
              </a:spcBef>
            </a:pPr>
            <a:r>
              <a:rPr lang="en-US" sz="2200" dirty="0"/>
              <a:t>A process that identifies whether you’re enrolled in Medicare Part A (Hospital Insurance) or a Medicare Advantage Plan and Health Insurance Marketplace® coverage by matching enrollment data </a:t>
            </a:r>
          </a:p>
          <a:p>
            <a:pPr marL="231775" indent="-231775">
              <a:lnSpc>
                <a:spcPct val="100000"/>
              </a:lnSpc>
              <a:spcBef>
                <a:spcPts val="600"/>
              </a:spcBef>
            </a:pPr>
            <a:r>
              <a:rPr lang="en-US" sz="2200" dirty="0"/>
              <a:t>You’re notified by the Marketplace if you have Medicare and a Marketplace plan and are getting premium tax credits and/or cost-sharing reductions</a:t>
            </a:r>
          </a:p>
        </p:txBody>
      </p:sp>
      <p:graphicFrame>
        <p:nvGraphicFramePr>
          <p:cNvPr id="6" name="Table 5" descr="- Names of consumers who were found to be dually-enrolled&#10;- A recommendation that individuals who are found to be enrolled in MEC Medicare (Part A) and a Marketplace plan should end their Marketplace coverage&#10;- Instruction on how to end Marketplace coverage or Marketplace financial help (for consumers enrolled in MEC Medicare (Part A)&#10;- Where to find contact information to confirm if they are enrolled or if they have any questions about Medicare&#10;&#10;" title="Chart outlining what the Medicare PDM notices will include"/>
          <p:cNvGraphicFramePr>
            <a:graphicFrameLocks noGrp="1"/>
          </p:cNvGraphicFramePr>
          <p:nvPr>
            <p:extLst>
              <p:ext uri="{D42A27DB-BD31-4B8C-83A1-F6EECF244321}">
                <p14:modId xmlns:p14="http://schemas.microsoft.com/office/powerpoint/2010/main" val="1248040357"/>
              </p:ext>
            </p:extLst>
          </p:nvPr>
        </p:nvGraphicFramePr>
        <p:xfrm>
          <a:off x="599719" y="2970026"/>
          <a:ext cx="10814762" cy="3207788"/>
        </p:xfrm>
        <a:graphic>
          <a:graphicData uri="http://schemas.openxmlformats.org/drawingml/2006/table">
            <a:tbl>
              <a:tblPr firstRow="1" bandRow="1">
                <a:tableStyleId>{5C22544A-7EE6-4342-B048-85BDC9FD1C3A}</a:tableStyleId>
              </a:tblPr>
              <a:tblGrid>
                <a:gridCol w="10814762">
                  <a:extLst>
                    <a:ext uri="{9D8B030D-6E8A-4147-A177-3AD203B41FA5}">
                      <a16:colId xmlns:a16="http://schemas.microsoft.com/office/drawing/2014/main" val="20000"/>
                    </a:ext>
                  </a:extLst>
                </a:gridCol>
              </a:tblGrid>
              <a:tr h="417969">
                <a:tc>
                  <a:txBody>
                    <a:bodyPr/>
                    <a:lstStyle/>
                    <a:p>
                      <a:pPr algn="ctr"/>
                      <a:r>
                        <a:rPr lang="en-US" sz="2200" dirty="0"/>
                        <a:t>Medicare PDM Notices Will Include:</a:t>
                      </a:r>
                    </a:p>
                  </a:txBody>
                  <a:tcPr/>
                </a:tc>
                <a:extLst>
                  <a:ext uri="{0D108BD9-81ED-4DB2-BD59-A6C34878D82A}">
                    <a16:rowId xmlns:a16="http://schemas.microsoft.com/office/drawing/2014/main" val="10000"/>
                  </a:ext>
                </a:extLst>
              </a:tr>
              <a:tr h="388115">
                <a:tc>
                  <a:txBody>
                    <a:bodyPr/>
                    <a:lstStyle/>
                    <a:p>
                      <a:pPr marL="342900" indent="-342900">
                        <a:buFont typeface="Wingdings" panose="05000000000000000000" pitchFamily="2" charset="2"/>
                        <a:buChar char="§"/>
                      </a:pPr>
                      <a:r>
                        <a:rPr lang="en-US" sz="2000" dirty="0"/>
                        <a:t>Your name</a:t>
                      </a:r>
                    </a:p>
                  </a:txBody>
                  <a:tcPr/>
                </a:tc>
                <a:extLst>
                  <a:ext uri="{0D108BD9-81ED-4DB2-BD59-A6C34878D82A}">
                    <a16:rowId xmlns:a16="http://schemas.microsoft.com/office/drawing/2014/main" val="10001"/>
                  </a:ext>
                </a:extLst>
              </a:tr>
              <a:tr h="388115">
                <a:tc>
                  <a:txBody>
                    <a:bodyPr/>
                    <a:lstStyle/>
                    <a:p>
                      <a:pPr marL="342900" indent="-342900">
                        <a:buFont typeface="Wingdings" panose="05000000000000000000" pitchFamily="2" charset="2"/>
                        <a:buChar char="§"/>
                      </a:pPr>
                      <a:r>
                        <a:rPr lang="en-US" sz="2000" dirty="0"/>
                        <a:t>A recommendation that you </a:t>
                      </a:r>
                      <a:r>
                        <a:rPr lang="en-US" sz="2000" baseline="0" dirty="0"/>
                        <a:t>should end your Marketplace coverage</a:t>
                      </a:r>
                      <a:endParaRPr lang="en-US" sz="2000" dirty="0"/>
                    </a:p>
                  </a:txBody>
                  <a:tcPr/>
                </a:tc>
                <a:extLst>
                  <a:ext uri="{0D108BD9-81ED-4DB2-BD59-A6C34878D82A}">
                    <a16:rowId xmlns:a16="http://schemas.microsoft.com/office/drawing/2014/main" val="10002"/>
                  </a:ext>
                </a:extLst>
              </a:tr>
              <a:tr h="686664">
                <a:tc>
                  <a:txBody>
                    <a:bodyPr/>
                    <a:lstStyle/>
                    <a:p>
                      <a:pPr marL="342900" indent="-342900">
                        <a:buFont typeface="Wingdings" panose="05000000000000000000" pitchFamily="2" charset="2"/>
                        <a:buChar char="§"/>
                      </a:pPr>
                      <a:r>
                        <a:rPr lang="en-US" sz="2000" dirty="0"/>
                        <a:t>Instructions on how</a:t>
                      </a:r>
                      <a:r>
                        <a:rPr lang="en-US" sz="2000" baseline="0" dirty="0"/>
                        <a:t> to end Marketplace coverage or Marketplace financial help if you’re signed up for Part A or a Medicare Advantage Plan</a:t>
                      </a:r>
                      <a:endParaRPr lang="en-US" sz="2000" dirty="0"/>
                    </a:p>
                  </a:txBody>
                  <a:tcPr/>
                </a:tc>
                <a:extLst>
                  <a:ext uri="{0D108BD9-81ED-4DB2-BD59-A6C34878D82A}">
                    <a16:rowId xmlns:a16="http://schemas.microsoft.com/office/drawing/2014/main" val="10003"/>
                  </a:ext>
                </a:extLst>
              </a:tr>
              <a:tr h="519934">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dirty="0"/>
                        <a:t>The date that you must reply to the notice before the Marketplace takes action on your behalf</a:t>
                      </a:r>
                    </a:p>
                  </a:txBody>
                  <a:tcPr/>
                </a:tc>
                <a:extLst>
                  <a:ext uri="{0D108BD9-81ED-4DB2-BD59-A6C34878D82A}">
                    <a16:rowId xmlns:a16="http://schemas.microsoft.com/office/drawing/2014/main" val="10004"/>
                  </a:ext>
                </a:extLst>
              </a:tr>
              <a:tr h="767614">
                <a:tc>
                  <a:txBody>
                    <a:bodyPr/>
                    <a:lstStyle/>
                    <a:p>
                      <a:pPr marL="342900" indent="-342900">
                        <a:buFont typeface="Wingdings" panose="05000000000000000000" pitchFamily="2" charset="2"/>
                        <a:buChar char="§"/>
                      </a:pPr>
                      <a:r>
                        <a:rPr lang="en-US" sz="2000" dirty="0"/>
                        <a:t>Where to find contact information to confirm</a:t>
                      </a:r>
                      <a:r>
                        <a:rPr lang="en-US" sz="2000" baseline="0" dirty="0"/>
                        <a:t> if you’re enrolled or if you have any questions about Medicare</a:t>
                      </a:r>
                      <a:endParaRPr lang="en-US" sz="2000" dirty="0"/>
                    </a:p>
                  </a:txBody>
                  <a:tcPr/>
                </a:tc>
                <a:extLst>
                  <a:ext uri="{0D108BD9-81ED-4DB2-BD59-A6C34878D82A}">
                    <a16:rowId xmlns:a16="http://schemas.microsoft.com/office/drawing/2014/main" val="2809150322"/>
                  </a:ext>
                </a:extLst>
              </a:tr>
            </a:tbl>
          </a:graphicData>
        </a:graphic>
      </p:graphicFrame>
      <p:sp>
        <p:nvSpPr>
          <p:cNvPr id="2" name="Date Placeholder 1">
            <a:extLst>
              <a:ext uri="{FF2B5EF4-FFF2-40B4-BE49-F238E27FC236}">
                <a16:creationId xmlns:a16="http://schemas.microsoft.com/office/drawing/2014/main" id="{AF5DDDB5-2251-D94E-99EC-DD7FE1A954D6}"/>
              </a:ext>
            </a:extLst>
          </p:cNvPr>
          <p:cNvSpPr>
            <a:spLocks noGrp="1"/>
          </p:cNvSpPr>
          <p:nvPr>
            <p:ph type="dt" sz="half" idx="10"/>
          </p:nvPr>
        </p:nvSpPr>
        <p:spPr/>
        <p:txBody>
          <a:bodyPr/>
          <a:lstStyle/>
          <a:p>
            <a:r>
              <a:rPr lang="en-US"/>
              <a:t>October 2021</a:t>
            </a:r>
            <a:endParaRPr lang="en-US" dirty="0"/>
          </a:p>
        </p:txBody>
      </p:sp>
      <p:sp>
        <p:nvSpPr>
          <p:cNvPr id="3" name="Footer Placeholder 2">
            <a:extLst>
              <a:ext uri="{FF2B5EF4-FFF2-40B4-BE49-F238E27FC236}">
                <a16:creationId xmlns:a16="http://schemas.microsoft.com/office/drawing/2014/main" id="{555F0308-7417-554E-B824-12D76BE3CB94}"/>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79121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306F-E941-274C-ADC2-9530AD918CA5}"/>
              </a:ext>
            </a:extLst>
          </p:cNvPr>
          <p:cNvSpPr>
            <a:spLocks noGrp="1"/>
          </p:cNvSpPr>
          <p:nvPr>
            <p:ph type="title"/>
          </p:nvPr>
        </p:nvSpPr>
        <p:spPr/>
        <p:txBody>
          <a:bodyPr/>
          <a:lstStyle/>
          <a:p>
            <a:r>
              <a:rPr lang="en-US" dirty="0"/>
              <a:t>Session Objectives</a:t>
            </a:r>
          </a:p>
        </p:txBody>
      </p:sp>
      <p:sp>
        <p:nvSpPr>
          <p:cNvPr id="13" name="Content Placeholder 12"/>
          <p:cNvSpPr>
            <a:spLocks noGrp="1"/>
          </p:cNvSpPr>
          <p:nvPr>
            <p:ph idx="1"/>
          </p:nvPr>
        </p:nvSpPr>
        <p:spPr/>
        <p:txBody>
          <a:bodyPr/>
          <a:lstStyle/>
          <a:p>
            <a:pPr marL="0" indent="0">
              <a:lnSpc>
                <a:spcPct val="100000"/>
              </a:lnSpc>
              <a:spcBef>
                <a:spcPts val="600"/>
              </a:spcBef>
              <a:buNone/>
            </a:pPr>
            <a:r>
              <a:rPr lang="en-US" dirty="0"/>
              <a:t>This session should help you:</a:t>
            </a:r>
          </a:p>
          <a:p>
            <a:pPr marL="457200" lvl="1" indent="-227013">
              <a:lnSpc>
                <a:spcPct val="100000"/>
              </a:lnSpc>
              <a:spcBef>
                <a:spcPts val="600"/>
              </a:spcBef>
              <a:buFont typeface="Wingdings" panose="05000000000000000000" pitchFamily="2" charset="2"/>
              <a:buChar char="§"/>
            </a:pPr>
            <a:r>
              <a:rPr lang="en-US" dirty="0"/>
              <a:t>Identify considerations if you’re:</a:t>
            </a:r>
          </a:p>
          <a:p>
            <a:pPr marL="690563" lvl="2" indent="-228600">
              <a:lnSpc>
                <a:spcPct val="100000"/>
              </a:lnSpc>
              <a:spcBef>
                <a:spcPts val="600"/>
              </a:spcBef>
              <a:buSzPct val="100000"/>
            </a:pPr>
            <a:r>
              <a:rPr lang="en-US" dirty="0"/>
              <a:t>Enrolled in a Marketplace plan and qualify for Medicare due to: </a:t>
            </a:r>
          </a:p>
          <a:p>
            <a:pPr marL="914400" lvl="3" indent="-225425">
              <a:lnSpc>
                <a:spcPct val="100000"/>
              </a:lnSpc>
              <a:spcBef>
                <a:spcPts val="600"/>
              </a:spcBef>
              <a:buSzPct val="50000"/>
              <a:buFont typeface="Wingdings" panose="05000000000000000000" pitchFamily="2" charset="2"/>
              <a:buChar char="q"/>
            </a:pPr>
            <a:r>
              <a:rPr lang="en-US" dirty="0"/>
              <a:t>Turning 65</a:t>
            </a:r>
          </a:p>
          <a:p>
            <a:pPr marL="914400" lvl="3" indent="-225425">
              <a:lnSpc>
                <a:spcPct val="100000"/>
              </a:lnSpc>
              <a:spcBef>
                <a:spcPts val="600"/>
              </a:spcBef>
              <a:buSzPct val="50000"/>
              <a:buFont typeface="Wingdings" panose="05000000000000000000" pitchFamily="2" charset="2"/>
              <a:buChar char="q"/>
            </a:pPr>
            <a:r>
              <a:rPr lang="en-US" dirty="0"/>
              <a:t>A disability or End-Stage Renal Disease (ESRD)</a:t>
            </a:r>
          </a:p>
          <a:p>
            <a:pPr marL="690563" lvl="2" indent="-228600">
              <a:lnSpc>
                <a:spcPct val="100000"/>
              </a:lnSpc>
              <a:spcBef>
                <a:spcPts val="600"/>
              </a:spcBef>
              <a:buSzPct val="100000"/>
            </a:pPr>
            <a:r>
              <a:rPr lang="en-US" dirty="0"/>
              <a:t>Enrolled in Small Business Health Options Program (SHOP) coverage and qualify for Medicare</a:t>
            </a:r>
          </a:p>
          <a:p>
            <a:pPr marL="457200" lvl="3" indent="-223838">
              <a:lnSpc>
                <a:spcPct val="100000"/>
              </a:lnSpc>
              <a:spcBef>
                <a:spcPts val="600"/>
              </a:spcBef>
              <a:buFont typeface="Wingdings" panose="05000000000000000000" pitchFamily="2" charset="2"/>
              <a:buChar char="§"/>
            </a:pPr>
            <a:r>
              <a:rPr lang="en-US" sz="2800" dirty="0"/>
              <a:t>Explain the programs that can help you pay for Medicare</a:t>
            </a:r>
          </a:p>
          <a:p>
            <a:pPr marL="457200" lvl="3" indent="-223838">
              <a:lnSpc>
                <a:spcPct val="100000"/>
              </a:lnSpc>
              <a:spcBef>
                <a:spcPts val="600"/>
              </a:spcBef>
              <a:buFont typeface="Wingdings" panose="05000000000000000000" pitchFamily="2" charset="2"/>
              <a:buChar char="§"/>
            </a:pPr>
            <a:r>
              <a:rPr lang="en-US" sz="2800" dirty="0"/>
              <a:t>Describe Periodic Data Matching (PDM)</a:t>
            </a:r>
          </a:p>
          <a:p>
            <a:pPr marL="457200" lvl="3" indent="-223838">
              <a:lnSpc>
                <a:spcPct val="100000"/>
              </a:lnSpc>
              <a:spcBef>
                <a:spcPts val="600"/>
              </a:spcBef>
              <a:buFont typeface="Wingdings" panose="05000000000000000000" pitchFamily="2" charset="2"/>
              <a:buChar char="§"/>
            </a:pPr>
            <a:r>
              <a:rPr lang="en-US" sz="2800" dirty="0"/>
              <a:t>Locate Medicare and the Marketplace resources</a:t>
            </a:r>
          </a:p>
          <a:p>
            <a:pPr marL="457200" indent="-223838"/>
            <a:endParaRPr lang="en-US" dirty="0"/>
          </a:p>
        </p:txBody>
      </p:sp>
      <p:sp>
        <p:nvSpPr>
          <p:cNvPr id="4" name="Date Placeholder 3">
            <a:extLst>
              <a:ext uri="{FF2B5EF4-FFF2-40B4-BE49-F238E27FC236}">
                <a16:creationId xmlns:a16="http://schemas.microsoft.com/office/drawing/2014/main" id="{30BEAB62-196E-E14C-A6ED-C01E478BF8F9}"/>
              </a:ext>
            </a:extLst>
          </p:cNvPr>
          <p:cNvSpPr>
            <a:spLocks noGrp="1"/>
          </p:cNvSpPr>
          <p:nvPr>
            <p:ph type="dt" sz="half" idx="10"/>
          </p:nvPr>
        </p:nvSpPr>
        <p:spPr/>
        <p:txBody>
          <a:bodyPr/>
          <a:lstStyle/>
          <a:p>
            <a:r>
              <a:rPr lang="en-US"/>
              <a:t>October 2021</a:t>
            </a:r>
            <a:endParaRPr lang="en-US" dirty="0"/>
          </a:p>
        </p:txBody>
      </p:sp>
      <p:sp>
        <p:nvSpPr>
          <p:cNvPr id="5" name="Footer Placeholder 4">
            <a:extLst>
              <a:ext uri="{FF2B5EF4-FFF2-40B4-BE49-F238E27FC236}">
                <a16:creationId xmlns:a16="http://schemas.microsoft.com/office/drawing/2014/main" id="{C56967E0-47FC-794B-AD9C-C3A29661824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3405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FF754E-58CC-3C43-8533-D23C41013130}"/>
              </a:ext>
            </a:extLst>
          </p:cNvPr>
          <p:cNvSpPr>
            <a:spLocks noGrp="1"/>
          </p:cNvSpPr>
          <p:nvPr>
            <p:ph type="title"/>
          </p:nvPr>
        </p:nvSpPr>
        <p:spPr/>
        <p:txBody>
          <a:bodyPr/>
          <a:lstStyle/>
          <a:p>
            <a:r>
              <a:rPr lang="en-US" dirty="0"/>
              <a:t>Medicare Periodic Data Matching (PDM)</a:t>
            </a:r>
          </a:p>
        </p:txBody>
      </p:sp>
      <p:sp>
        <p:nvSpPr>
          <p:cNvPr id="9" name="Content Placeholder 8">
            <a:extLst>
              <a:ext uri="{FF2B5EF4-FFF2-40B4-BE49-F238E27FC236}">
                <a16:creationId xmlns:a16="http://schemas.microsoft.com/office/drawing/2014/main" id="{92CA19A9-A12E-7742-90E7-DF27ED48EB5B}"/>
              </a:ext>
            </a:extLst>
          </p:cNvPr>
          <p:cNvSpPr>
            <a:spLocks noGrp="1"/>
          </p:cNvSpPr>
          <p:nvPr>
            <p:ph idx="1"/>
          </p:nvPr>
        </p:nvSpPr>
        <p:spPr>
          <a:xfrm>
            <a:off x="344906" y="1182004"/>
            <a:ext cx="11372173" cy="2170796"/>
          </a:xfrm>
        </p:spPr>
        <p:txBody>
          <a:bodyPr>
            <a:normAutofit fontScale="92500"/>
          </a:bodyPr>
          <a:lstStyle/>
          <a:p>
            <a:pPr marL="231775" indent="-231775">
              <a:lnSpc>
                <a:spcPct val="100000"/>
              </a:lnSpc>
              <a:spcBef>
                <a:spcPts val="600"/>
              </a:spcBef>
            </a:pPr>
            <a:r>
              <a:rPr lang="en-US" dirty="0"/>
              <a:t>The Marketplace will end premium tax credits and/or cost-sharing reductions for you if you’re enrolled in Medicare and the Marketplace </a:t>
            </a:r>
          </a:p>
          <a:p>
            <a:pPr marL="231775" indent="-231775">
              <a:lnSpc>
                <a:spcPct val="100000"/>
              </a:lnSpc>
              <a:spcBef>
                <a:spcPts val="600"/>
              </a:spcBef>
            </a:pPr>
            <a:r>
              <a:rPr lang="en-US" dirty="0"/>
              <a:t>The Federal Marketplace added a statement to the application to act on your behalf to end coverage</a:t>
            </a:r>
          </a:p>
          <a:p>
            <a:pPr marL="0" indent="0">
              <a:buNone/>
            </a:pPr>
            <a:endParaRPr lang="en-US" dirty="0"/>
          </a:p>
        </p:txBody>
      </p:sp>
      <p:pic>
        <p:nvPicPr>
          <p:cNvPr id="7" name="Picture 6" descr="The Marketplace application added an attestation statement to which you can agree or disagree. If you agree to the statement, you allow the Marketplace plan to end your Marketplace coverage if you are found to have other qualifying health coverage (including Medicare, Medicaid, and/or CHIP). If you disagree, you will stay enrolled in Marketplace coverage and will pay full cost for your Marketplace plan." title="Marketplace application attestation statement"/>
          <p:cNvPicPr>
            <a:picLocks noChangeAspect="1"/>
          </p:cNvPicPr>
          <p:nvPr/>
        </p:nvPicPr>
        <p:blipFill>
          <a:blip r:embed="rId3"/>
          <a:stretch>
            <a:fillRect/>
          </a:stretch>
        </p:blipFill>
        <p:spPr>
          <a:xfrm>
            <a:off x="2621306" y="3352800"/>
            <a:ext cx="7141219" cy="3003550"/>
          </a:xfrm>
          <a:prstGeom prst="rect">
            <a:avLst/>
          </a:prstGeom>
          <a:ln w="12700">
            <a:solidFill>
              <a:schemeClr val="accent5">
                <a:lumMod val="75000"/>
              </a:schemeClr>
            </a:solidFill>
          </a:ln>
        </p:spPr>
      </p:pic>
      <p:sp>
        <p:nvSpPr>
          <p:cNvPr id="2" name="Date Placeholder 1">
            <a:extLst>
              <a:ext uri="{FF2B5EF4-FFF2-40B4-BE49-F238E27FC236}">
                <a16:creationId xmlns:a16="http://schemas.microsoft.com/office/drawing/2014/main" id="{C6E7F8D9-CED2-CD4D-A286-87F1F7D1E672}"/>
              </a:ext>
            </a:extLst>
          </p:cNvPr>
          <p:cNvSpPr>
            <a:spLocks noGrp="1"/>
          </p:cNvSpPr>
          <p:nvPr>
            <p:ph type="dt" sz="half" idx="10"/>
          </p:nvPr>
        </p:nvSpPr>
        <p:spPr/>
        <p:txBody>
          <a:bodyPr/>
          <a:lstStyle/>
          <a:p>
            <a:r>
              <a:rPr lang="en-US"/>
              <a:t>October 2021</a:t>
            </a:r>
            <a:endParaRPr lang="en-US" dirty="0"/>
          </a:p>
        </p:txBody>
      </p:sp>
      <p:sp>
        <p:nvSpPr>
          <p:cNvPr id="3" name="Footer Placeholder 2">
            <a:extLst>
              <a:ext uri="{FF2B5EF4-FFF2-40B4-BE49-F238E27FC236}">
                <a16:creationId xmlns:a16="http://schemas.microsoft.com/office/drawing/2014/main" id="{06DE2F4C-04DF-364C-AEF2-DC82794718C5}"/>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633080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2CA19A9-A12E-7742-90E7-DF27ED48EB5B}"/>
              </a:ext>
            </a:extLst>
          </p:cNvPr>
          <p:cNvSpPr>
            <a:spLocks noGrp="1"/>
          </p:cNvSpPr>
          <p:nvPr>
            <p:ph idx="1"/>
          </p:nvPr>
        </p:nvSpPr>
        <p:spPr>
          <a:xfrm>
            <a:off x="402059" y="1182003"/>
            <a:ext cx="11525247" cy="5539471"/>
          </a:xfrm>
        </p:spPr>
        <p:txBody>
          <a:bodyPr>
            <a:normAutofit fontScale="92500" lnSpcReduction="10000"/>
          </a:bodyPr>
          <a:lstStyle/>
          <a:p>
            <a:pPr>
              <a:lnSpc>
                <a:spcPct val="110000"/>
              </a:lnSpc>
              <a:spcBef>
                <a:spcPts val="600"/>
              </a:spcBef>
            </a:pPr>
            <a:r>
              <a:rPr lang="en-US" sz="2800" dirty="0"/>
              <a:t>If you have both Medicare and a Marketplace plan, you’ll have 30 days to return to the Marketplace to either end:</a:t>
            </a:r>
          </a:p>
          <a:p>
            <a:pPr marL="457200" lvl="1" indent="-228600">
              <a:lnSpc>
                <a:spcPct val="110000"/>
              </a:lnSpc>
              <a:spcBef>
                <a:spcPts val="600"/>
              </a:spcBef>
            </a:pPr>
            <a:r>
              <a:rPr lang="en-US" sz="2400" dirty="0"/>
              <a:t>Premium tax credits/cost-sharing reductions, or </a:t>
            </a:r>
          </a:p>
          <a:p>
            <a:pPr marL="457200" lvl="1" indent="-228600">
              <a:lnSpc>
                <a:spcPct val="110000"/>
              </a:lnSpc>
              <a:spcBef>
                <a:spcPts val="600"/>
              </a:spcBef>
            </a:pPr>
            <a:r>
              <a:rPr lang="en-US" sz="2400" dirty="0"/>
              <a:t>Your Marketplace plan, if you so choose</a:t>
            </a:r>
          </a:p>
          <a:p>
            <a:pPr>
              <a:lnSpc>
                <a:spcPct val="110000"/>
              </a:lnSpc>
              <a:spcBef>
                <a:spcPts val="600"/>
              </a:spcBef>
            </a:pPr>
            <a:r>
              <a:rPr lang="en-US" sz="2800" dirty="0"/>
              <a:t>You’ll get specific instructions in your PDM notice based on your Medicare enrollment status</a:t>
            </a:r>
          </a:p>
          <a:p>
            <a:pPr>
              <a:lnSpc>
                <a:spcPct val="110000"/>
              </a:lnSpc>
              <a:spcBef>
                <a:spcPts val="600"/>
              </a:spcBef>
            </a:pPr>
            <a:r>
              <a:rPr lang="en-US" sz="2800" dirty="0"/>
              <a:t>You’ll also have the option to:</a:t>
            </a:r>
          </a:p>
          <a:p>
            <a:pPr marL="457200" lvl="1" indent="-228600">
              <a:lnSpc>
                <a:spcPct val="110000"/>
              </a:lnSpc>
              <a:spcBef>
                <a:spcPts val="600"/>
              </a:spcBef>
            </a:pPr>
            <a:r>
              <a:rPr lang="en-US" sz="2400" dirty="0"/>
              <a:t>Disagree with the results of the Medicare PDM notice if you think you aren’t enrolled in Medicare; or</a:t>
            </a:r>
          </a:p>
          <a:p>
            <a:pPr marL="457200" lvl="1" indent="-228600">
              <a:lnSpc>
                <a:spcPct val="110000"/>
              </a:lnSpc>
              <a:spcBef>
                <a:spcPts val="600"/>
              </a:spcBef>
            </a:pPr>
            <a:r>
              <a:rPr lang="en-US" sz="2400" dirty="0"/>
              <a:t>Change your response from agree to disagree if you no longer want the Marketplace to end your coverage</a:t>
            </a:r>
          </a:p>
          <a:p>
            <a:pPr marL="692150" lvl="2" indent="-231775">
              <a:lnSpc>
                <a:spcPct val="110000"/>
              </a:lnSpc>
              <a:spcBef>
                <a:spcPts val="600"/>
              </a:spcBef>
              <a:buSzPct val="50000"/>
              <a:buFont typeface="Wingdings" panose="05000000000000000000" pitchFamily="2" charset="2"/>
              <a:buChar char="q"/>
            </a:pPr>
            <a:r>
              <a:rPr lang="en-US" sz="2000" dirty="0"/>
              <a:t>If you take back permission for the Marketplace to end coverage, the Marketplace will end premium tax credits/cost-sharing reductions after 30 days</a:t>
            </a:r>
          </a:p>
        </p:txBody>
      </p:sp>
      <p:sp>
        <p:nvSpPr>
          <p:cNvPr id="8" name="Title 7">
            <a:extLst>
              <a:ext uri="{FF2B5EF4-FFF2-40B4-BE49-F238E27FC236}">
                <a16:creationId xmlns:a16="http://schemas.microsoft.com/office/drawing/2014/main" id="{B5FF754E-58CC-3C43-8533-D23C41013130}"/>
              </a:ext>
            </a:extLst>
          </p:cNvPr>
          <p:cNvSpPr>
            <a:spLocks noGrp="1"/>
          </p:cNvSpPr>
          <p:nvPr>
            <p:ph type="title"/>
          </p:nvPr>
        </p:nvSpPr>
        <p:spPr/>
        <p:txBody>
          <a:bodyPr>
            <a:normAutofit/>
          </a:bodyPr>
          <a:lstStyle/>
          <a:p>
            <a:pPr>
              <a:lnSpc>
                <a:spcPct val="100000"/>
              </a:lnSpc>
            </a:pPr>
            <a:r>
              <a:rPr lang="en-US" dirty="0"/>
              <a:t>Medicare Periodic Data Matching (PDM)—Process</a:t>
            </a:r>
          </a:p>
        </p:txBody>
      </p:sp>
      <p:sp>
        <p:nvSpPr>
          <p:cNvPr id="2" name="Date Placeholder 1">
            <a:extLst>
              <a:ext uri="{FF2B5EF4-FFF2-40B4-BE49-F238E27FC236}">
                <a16:creationId xmlns:a16="http://schemas.microsoft.com/office/drawing/2014/main" id="{C6E7F8D9-CED2-CD4D-A286-87F1F7D1E672}"/>
              </a:ext>
            </a:extLst>
          </p:cNvPr>
          <p:cNvSpPr>
            <a:spLocks noGrp="1"/>
          </p:cNvSpPr>
          <p:nvPr>
            <p:ph type="dt" sz="half" idx="10"/>
          </p:nvPr>
        </p:nvSpPr>
        <p:spPr/>
        <p:txBody>
          <a:bodyPr/>
          <a:lstStyle/>
          <a:p>
            <a:r>
              <a:rPr lang="en-US"/>
              <a:t>October 2021</a:t>
            </a:r>
            <a:endParaRPr lang="en-US" dirty="0"/>
          </a:p>
        </p:txBody>
      </p:sp>
      <p:sp>
        <p:nvSpPr>
          <p:cNvPr id="3" name="Footer Placeholder 2">
            <a:extLst>
              <a:ext uri="{FF2B5EF4-FFF2-40B4-BE49-F238E27FC236}">
                <a16:creationId xmlns:a16="http://schemas.microsoft.com/office/drawing/2014/main" id="{06DE2F4C-04DF-364C-AEF2-DC82794718C5}"/>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836383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Knowledge: Lesson 4</a:t>
            </a:r>
          </a:p>
        </p:txBody>
      </p:sp>
      <p:sp>
        <p:nvSpPr>
          <p:cNvPr id="8" name="Content Placeholder 7"/>
          <p:cNvSpPr>
            <a:spLocks noGrp="1"/>
          </p:cNvSpPr>
          <p:nvPr>
            <p:ph idx="1"/>
          </p:nvPr>
        </p:nvSpPr>
        <p:spPr/>
        <p:txBody>
          <a:bodyPr/>
          <a:lstStyle/>
          <a:p>
            <a:pPr marL="0" indent="0">
              <a:lnSpc>
                <a:spcPct val="100000"/>
              </a:lnSpc>
              <a:spcBef>
                <a:spcPts val="600"/>
              </a:spcBef>
              <a:buNone/>
            </a:pPr>
            <a:r>
              <a:rPr lang="en-US" dirty="0"/>
              <a:t>If you have a Marketplace plan, you’re eligible for premium tax credits/cost-sharing reductions, even if you also have Medicare.</a:t>
            </a:r>
          </a:p>
          <a:p>
            <a:pPr marL="514350" indent="-514350">
              <a:lnSpc>
                <a:spcPct val="100000"/>
              </a:lnSpc>
              <a:spcBef>
                <a:spcPts val="600"/>
              </a:spcBef>
              <a:buAutoNum type="alphaLcPeriod"/>
            </a:pPr>
            <a:r>
              <a:rPr lang="en-US" dirty="0"/>
              <a:t>True </a:t>
            </a:r>
          </a:p>
          <a:p>
            <a:pPr marL="514350" indent="-514350">
              <a:lnSpc>
                <a:spcPct val="100000"/>
              </a:lnSpc>
              <a:spcBef>
                <a:spcPts val="600"/>
              </a:spcBef>
              <a:buAutoNum type="alphaLcPeriod"/>
            </a:pPr>
            <a:r>
              <a:rPr lang="en-US" dirty="0"/>
              <a:t>False</a:t>
            </a:r>
          </a:p>
          <a:p>
            <a:pPr marL="0" indent="0">
              <a:lnSpc>
                <a:spcPct val="100000"/>
              </a:lnSpc>
              <a:buNone/>
            </a:pPr>
            <a:endParaRPr lang="en-US" dirty="0"/>
          </a:p>
        </p:txBody>
      </p:sp>
      <p:sp>
        <p:nvSpPr>
          <p:cNvPr id="3" name="Date Placeholder 2">
            <a:extLst>
              <a:ext uri="{FF2B5EF4-FFF2-40B4-BE49-F238E27FC236}">
                <a16:creationId xmlns:a16="http://schemas.microsoft.com/office/drawing/2014/main" id="{86CE6B55-698C-A64E-8BEF-10148667FE28}"/>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1254BAF3-E078-E647-880B-8F6E84E8DFF5}"/>
              </a:ext>
            </a:extLst>
          </p:cNvPr>
          <p:cNvSpPr>
            <a:spLocks noGrp="1"/>
          </p:cNvSpPr>
          <p:nvPr>
            <p:ph type="ftr" sz="quarter" idx="11"/>
          </p:nvPr>
        </p:nvSpPr>
        <p:spPr/>
        <p:txBody>
          <a:bodyPr/>
          <a:lstStyle/>
          <a:p>
            <a:r>
              <a:rPr lang="en-US" dirty="0"/>
              <a:t>Medicare and the Marketplace</a:t>
            </a:r>
          </a:p>
        </p:txBody>
      </p:sp>
      <p:sp>
        <p:nvSpPr>
          <p:cNvPr id="7" name="Rounded Rectangle 6" descr="indicates correct answer" title="Red rectangle"/>
          <p:cNvSpPr/>
          <p:nvPr/>
        </p:nvSpPr>
        <p:spPr>
          <a:xfrm>
            <a:off x="1866142" y="3308199"/>
            <a:ext cx="1656779" cy="4769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07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Resources</a:t>
            </a:r>
          </a:p>
        </p:txBody>
      </p:sp>
      <p:sp>
        <p:nvSpPr>
          <p:cNvPr id="6" name="Content Placeholder 4"/>
          <p:cNvSpPr txBox="1">
            <a:spLocks/>
          </p:cNvSpPr>
          <p:nvPr/>
        </p:nvSpPr>
        <p:spPr>
          <a:xfrm>
            <a:off x="1866142" y="998988"/>
            <a:ext cx="10325858" cy="5037095"/>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dirty="0"/>
              <a:t>Ways to connect with the Marketplace</a:t>
            </a:r>
          </a:p>
          <a:p>
            <a:pPr>
              <a:lnSpc>
                <a:spcPct val="100000"/>
              </a:lnSpc>
              <a:spcBef>
                <a:spcPts val="600"/>
              </a:spcBef>
            </a:pPr>
            <a:r>
              <a:rPr lang="en-US" dirty="0"/>
              <a:t>Medicare resources</a:t>
            </a:r>
          </a:p>
          <a:p>
            <a:pPr>
              <a:lnSpc>
                <a:spcPct val="100000"/>
              </a:lnSpc>
              <a:spcBef>
                <a:spcPts val="600"/>
              </a:spcBef>
            </a:pPr>
            <a:r>
              <a:rPr lang="en-US" dirty="0"/>
              <a:t>Other resources</a:t>
            </a:r>
          </a:p>
        </p:txBody>
      </p:sp>
      <p:sp>
        <p:nvSpPr>
          <p:cNvPr id="3" name="Date Placeholder 2">
            <a:extLst>
              <a:ext uri="{FF2B5EF4-FFF2-40B4-BE49-F238E27FC236}">
                <a16:creationId xmlns:a16="http://schemas.microsoft.com/office/drawing/2014/main" id="{49A77F86-43AA-D94B-892A-3AB508C46807}"/>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88936728-A2A4-B34A-BF63-D0FA68A1EC89}"/>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1415220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Connect with the Marketplace</a:t>
            </a:r>
          </a:p>
        </p:txBody>
      </p:sp>
      <p:sp>
        <p:nvSpPr>
          <p:cNvPr id="6" name="Content Placeholder 1"/>
          <p:cNvSpPr txBox="1">
            <a:spLocks/>
          </p:cNvSpPr>
          <p:nvPr/>
        </p:nvSpPr>
        <p:spPr>
          <a:xfrm>
            <a:off x="1866142" y="1189581"/>
            <a:ext cx="9837234" cy="5005889"/>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00000"/>
              </a:lnSpc>
              <a:spcBef>
                <a:spcPts val="600"/>
              </a:spcBef>
            </a:pPr>
            <a:r>
              <a:rPr lang="en-US" sz="2600" dirty="0">
                <a:cs typeface="Calibri" pitchFamily="34" charset="0"/>
              </a:rPr>
              <a:t>Sign up for updates at </a:t>
            </a:r>
            <a:r>
              <a:rPr lang="en-US" sz="2600" u="sng" dirty="0">
                <a:hlinkClick r:id="rId3"/>
              </a:rPr>
              <a:t>HealthCare.gov/subscribe/ </a:t>
            </a:r>
            <a:r>
              <a:rPr lang="en-US" sz="2600" dirty="0">
                <a:cs typeface="Calibri" pitchFamily="34" charset="0"/>
              </a:rPr>
              <a:t>or </a:t>
            </a:r>
            <a:r>
              <a:rPr lang="en-US" sz="2600" u="sng" dirty="0">
                <a:hlinkClick r:id="rId4"/>
              </a:rPr>
              <a:t>CuidadoDeSalud.gov/</a:t>
            </a:r>
            <a:r>
              <a:rPr lang="en-US" sz="2600" u="sng" dirty="0" err="1">
                <a:hlinkClick r:id="rId4"/>
              </a:rPr>
              <a:t>es</a:t>
            </a:r>
            <a:r>
              <a:rPr lang="en-US" sz="2600" u="sng" dirty="0">
                <a:hlinkClick r:id="rId4"/>
              </a:rPr>
              <a:t>/subscribe/</a:t>
            </a:r>
            <a:endParaRPr lang="en-US" sz="2600" dirty="0"/>
          </a:p>
          <a:p>
            <a:pPr marL="231775" indent="-231775">
              <a:lnSpc>
                <a:spcPct val="100000"/>
              </a:lnSpc>
              <a:spcBef>
                <a:spcPts val="600"/>
              </a:spcBef>
            </a:pPr>
            <a:r>
              <a:rPr lang="en-US" sz="2600" dirty="0">
                <a:hlinkClick r:id="rId5"/>
              </a:rPr>
              <a:t>Twitter.com/</a:t>
            </a:r>
            <a:r>
              <a:rPr lang="en-US" sz="2600" dirty="0" err="1">
                <a:hlinkClick r:id="rId5"/>
              </a:rPr>
              <a:t>HealthCareGov</a:t>
            </a:r>
            <a:r>
              <a:rPr lang="en-US" sz="2600" dirty="0">
                <a:cs typeface="Calibri" pitchFamily="34" charset="0"/>
              </a:rPr>
              <a:t> </a:t>
            </a:r>
            <a:r>
              <a:rPr lang="en-US" sz="2600" dirty="0">
                <a:latin typeface="Calibri" pitchFamily="34" charset="0"/>
                <a:cs typeface="Calibri" pitchFamily="34" charset="0"/>
              </a:rPr>
              <a:t>–</a:t>
            </a:r>
            <a:r>
              <a:rPr lang="en-US" sz="2600" dirty="0">
                <a:cs typeface="Calibri" pitchFamily="34" charset="0"/>
              </a:rPr>
              <a:t> Follow @HealthCareGov</a:t>
            </a:r>
          </a:p>
          <a:p>
            <a:pPr marL="231775" indent="-231775">
              <a:lnSpc>
                <a:spcPct val="100000"/>
              </a:lnSpc>
              <a:spcBef>
                <a:spcPts val="600"/>
              </a:spcBef>
            </a:pPr>
            <a:r>
              <a:rPr lang="en-US" sz="2600" dirty="0">
                <a:hlinkClick r:id="rId6"/>
              </a:rPr>
              <a:t>Facebook.com/HealthCare.gov</a:t>
            </a:r>
            <a:endParaRPr lang="en-US" sz="2600" dirty="0"/>
          </a:p>
          <a:p>
            <a:pPr marL="231775" indent="-231775">
              <a:lnSpc>
                <a:spcPct val="100000"/>
              </a:lnSpc>
              <a:spcBef>
                <a:spcPts val="600"/>
              </a:spcBef>
            </a:pPr>
            <a:r>
              <a:rPr lang="en-US" sz="2600" dirty="0">
                <a:hlinkClick r:id="rId7"/>
              </a:rPr>
              <a:t>Youtube.com/HealthCareGov</a:t>
            </a:r>
            <a:r>
              <a:rPr lang="en-US" sz="2600" dirty="0">
                <a:cs typeface="Calibri" pitchFamily="34" charset="0"/>
              </a:rPr>
              <a:t> </a:t>
            </a:r>
          </a:p>
          <a:p>
            <a:pPr marL="231775" indent="-231775">
              <a:lnSpc>
                <a:spcPct val="100000"/>
              </a:lnSpc>
              <a:spcBef>
                <a:spcPts val="600"/>
              </a:spcBef>
            </a:pPr>
            <a:r>
              <a:rPr lang="en-US" sz="2600" dirty="0">
                <a:cs typeface="Calibri" pitchFamily="34" charset="0"/>
              </a:rPr>
              <a:t>The Health Insurance Marketplace</a:t>
            </a:r>
            <a:r>
              <a:rPr lang="en-US" sz="2600" dirty="0"/>
              <a:t>®</a:t>
            </a:r>
            <a:r>
              <a:rPr lang="en-US" sz="2600" dirty="0">
                <a:cs typeface="Calibri" pitchFamily="34" charset="0"/>
              </a:rPr>
              <a:t> Blog: </a:t>
            </a:r>
            <a:r>
              <a:rPr lang="en-US" sz="2600" dirty="0">
                <a:cs typeface="Calibri" pitchFamily="34" charset="0"/>
                <a:hlinkClick r:id="rId8"/>
              </a:rPr>
              <a:t>HealthCare.gov/blog</a:t>
            </a:r>
            <a:endParaRPr lang="en-US" sz="2600" dirty="0">
              <a:cs typeface="Calibri" pitchFamily="34" charset="0"/>
            </a:endParaRPr>
          </a:p>
          <a:p>
            <a:pPr marL="231775" indent="-231775">
              <a:lnSpc>
                <a:spcPct val="100000"/>
              </a:lnSpc>
              <a:spcBef>
                <a:spcPts val="600"/>
              </a:spcBef>
            </a:pPr>
            <a:r>
              <a:rPr lang="en-US" sz="2600" dirty="0"/>
              <a:t>Training for agents, brokers, navigators, in-person assisters, or Certified Application Counselors in a Federally-facilitated or State Partnership Marketplace: </a:t>
            </a:r>
            <a:r>
              <a:rPr lang="en-US" sz="2600" u="sng" dirty="0">
                <a:hlinkClick r:id="rId9"/>
              </a:rPr>
              <a:t>Marketplace.cms.gov/technical-assistance-resources/training-materials/training.html</a:t>
            </a:r>
            <a:endParaRPr lang="en-US" sz="2600" dirty="0"/>
          </a:p>
        </p:txBody>
      </p:sp>
      <p:sp>
        <p:nvSpPr>
          <p:cNvPr id="3" name="Date Placeholder 2">
            <a:extLst>
              <a:ext uri="{FF2B5EF4-FFF2-40B4-BE49-F238E27FC236}">
                <a16:creationId xmlns:a16="http://schemas.microsoft.com/office/drawing/2014/main" id="{EE65AD23-8922-D94D-800B-4E71406353B4}"/>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9D69BEAE-FC18-A042-B6FE-BDFB25BD5EAA}"/>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193328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Marketplace Assisters and Navigators</a:t>
            </a:r>
          </a:p>
        </p:txBody>
      </p:sp>
      <p:sp>
        <p:nvSpPr>
          <p:cNvPr id="5" name="TextBox 4"/>
          <p:cNvSpPr txBox="1"/>
          <p:nvPr/>
        </p:nvSpPr>
        <p:spPr>
          <a:xfrm>
            <a:off x="1866141" y="903327"/>
            <a:ext cx="9992029" cy="5339923"/>
          </a:xfrm>
          <a:prstGeom prst="rect">
            <a:avLst/>
          </a:prstGeom>
          <a:noFill/>
        </p:spPr>
        <p:txBody>
          <a:bodyPr wrap="square" rtlCol="0">
            <a:spAutoFit/>
          </a:bodyPr>
          <a:lstStyle/>
          <a:p>
            <a:pPr marL="225425" indent="-225425">
              <a:spcBef>
                <a:spcPts val="600"/>
              </a:spcBef>
              <a:buFont typeface="Wingdings" panose="05000000000000000000" pitchFamily="2" charset="2"/>
              <a:buChar char="§"/>
            </a:pPr>
            <a:r>
              <a:rPr lang="en-US" sz="2400" dirty="0"/>
              <a:t>Trained navigators and assisters can help you at no cost if you:</a:t>
            </a:r>
          </a:p>
          <a:p>
            <a:pPr marL="463550" lvl="1" indent="-238125">
              <a:spcBef>
                <a:spcPts val="600"/>
              </a:spcBef>
              <a:buFont typeface="Arial" panose="020B0604020202020204" pitchFamily="34" charset="0"/>
              <a:buChar char="•"/>
            </a:pPr>
            <a:r>
              <a:rPr lang="en-US" sz="2000" dirty="0"/>
              <a:t>Aren’t eligible for Medicare and want to enroll in the Marketplace</a:t>
            </a:r>
          </a:p>
          <a:p>
            <a:pPr marL="463550" lvl="1" indent="-238125">
              <a:spcBef>
                <a:spcPts val="600"/>
              </a:spcBef>
              <a:buFont typeface="Arial" panose="020B0604020202020204" pitchFamily="34" charset="0"/>
              <a:buChar char="•"/>
            </a:pPr>
            <a:r>
              <a:rPr lang="en-US" sz="2000" dirty="0"/>
              <a:t>Need help understanding your options on when to transition from the Marketplace to Medicare</a:t>
            </a:r>
          </a:p>
          <a:p>
            <a:pPr marL="463550" lvl="1" indent="-238125">
              <a:spcBef>
                <a:spcPts val="600"/>
              </a:spcBef>
              <a:buFont typeface="Arial" panose="020B0604020202020204" pitchFamily="34" charset="0"/>
              <a:buChar char="•"/>
            </a:pPr>
            <a:r>
              <a:rPr lang="en-US" sz="2000" dirty="0"/>
              <a:t>Need help managing your Marketplace plan</a:t>
            </a:r>
          </a:p>
          <a:p>
            <a:pPr marL="225425" indent="-225425">
              <a:spcBef>
                <a:spcPts val="600"/>
              </a:spcBef>
              <a:buFont typeface="Wingdings" panose="05000000000000000000" pitchFamily="2" charset="2"/>
              <a:buChar char="§"/>
            </a:pPr>
            <a:r>
              <a:rPr lang="en-US" sz="2400" dirty="0"/>
              <a:t>They help you understand their options about:</a:t>
            </a:r>
          </a:p>
          <a:p>
            <a:pPr marL="461963" lvl="1" indent="-236538">
              <a:spcBef>
                <a:spcPts val="600"/>
              </a:spcBef>
              <a:buFont typeface="Arial" panose="020B0604020202020204" pitchFamily="34" charset="0"/>
              <a:buChar char="•"/>
            </a:pPr>
            <a:r>
              <a:rPr lang="en-US" sz="2000" dirty="0"/>
              <a:t>Enrolling in a Marketplace plan</a:t>
            </a:r>
          </a:p>
          <a:p>
            <a:pPr marL="461963" lvl="1" indent="-236538">
              <a:spcBef>
                <a:spcPts val="600"/>
              </a:spcBef>
              <a:buFont typeface="Arial" panose="020B0604020202020204" pitchFamily="34" charset="0"/>
              <a:buChar char="•"/>
            </a:pPr>
            <a:r>
              <a:rPr lang="en-US" sz="2000" dirty="0"/>
              <a:t>Understanding factors to consider when ending coverage</a:t>
            </a:r>
          </a:p>
          <a:p>
            <a:pPr marL="461963" lvl="1" indent="-236538">
              <a:spcBef>
                <a:spcPts val="600"/>
              </a:spcBef>
              <a:buFont typeface="Arial" panose="020B0604020202020204" pitchFamily="34" charset="0"/>
              <a:buChar char="•"/>
            </a:pPr>
            <a:r>
              <a:rPr lang="en-US" sz="2000" dirty="0"/>
              <a:t>Rules for ending a Marketplace plan if becoming eligible for Medicare</a:t>
            </a:r>
          </a:p>
          <a:p>
            <a:pPr marL="461963" lvl="1" indent="-236538">
              <a:spcBef>
                <a:spcPts val="600"/>
              </a:spcBef>
              <a:buFont typeface="Arial" panose="020B0604020202020204" pitchFamily="34" charset="0"/>
              <a:buChar char="•"/>
            </a:pPr>
            <a:r>
              <a:rPr lang="en-US" sz="2000" dirty="0"/>
              <a:t>Consequences for APTC if enrolled in the Marketplace and Medicare</a:t>
            </a:r>
          </a:p>
          <a:p>
            <a:pPr marL="461963" lvl="1" indent="-236538">
              <a:spcBef>
                <a:spcPts val="600"/>
              </a:spcBef>
              <a:buFont typeface="Arial" panose="020B0604020202020204" pitchFamily="34" charset="0"/>
              <a:buChar char="•"/>
            </a:pPr>
            <a:r>
              <a:rPr lang="en-US" sz="2000" dirty="0"/>
              <a:t>Refer you to State Health Insurance Assistance Program (SHIP) counselors for Medicare counseling</a:t>
            </a:r>
          </a:p>
          <a:p>
            <a:r>
              <a:rPr lang="en-US" sz="2400" dirty="0"/>
              <a:t>To find a navigator or assister in your area, you can refer to </a:t>
            </a:r>
            <a:r>
              <a:rPr lang="en-US" sz="2400" u="sng" dirty="0">
                <a:hlinkClick r:id="rId3"/>
              </a:rPr>
              <a:t>LocalHelp.HealthCare.gov</a:t>
            </a:r>
            <a:endParaRPr lang="en-US" sz="2400" dirty="0"/>
          </a:p>
        </p:txBody>
      </p:sp>
      <p:sp>
        <p:nvSpPr>
          <p:cNvPr id="3" name="Footer Placeholder 2"/>
          <p:cNvSpPr>
            <a:spLocks noGrp="1"/>
          </p:cNvSpPr>
          <p:nvPr>
            <p:ph type="ftr" sz="quarter" idx="11"/>
          </p:nvPr>
        </p:nvSpPr>
        <p:spPr/>
        <p:txBody>
          <a:bodyPr/>
          <a:lstStyle/>
          <a:p>
            <a:r>
              <a:rPr lang="en-US" dirty="0"/>
              <a:t>Medicare and the Marketplace</a:t>
            </a:r>
          </a:p>
        </p:txBody>
      </p:sp>
      <p:sp>
        <p:nvSpPr>
          <p:cNvPr id="4" name="Date Placeholder 3"/>
          <p:cNvSpPr>
            <a:spLocks noGrp="1"/>
          </p:cNvSpPr>
          <p:nvPr>
            <p:ph type="dt" sz="half" idx="10"/>
          </p:nvPr>
        </p:nvSpPr>
        <p:spPr/>
        <p:txBody>
          <a:bodyPr/>
          <a:lstStyle/>
          <a:p>
            <a:r>
              <a:rPr lang="en-US"/>
              <a:t>October 2021</a:t>
            </a:r>
            <a:endParaRPr lang="en-US" dirty="0"/>
          </a:p>
        </p:txBody>
      </p:sp>
    </p:spTree>
    <p:extLst>
      <p:ext uri="{BB962C8B-B14F-4D97-AF65-F5344CB8AC3E}">
        <p14:creationId xmlns:p14="http://schemas.microsoft.com/office/powerpoint/2010/main" val="2014939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Resources</a:t>
            </a:r>
          </a:p>
        </p:txBody>
      </p:sp>
      <p:sp>
        <p:nvSpPr>
          <p:cNvPr id="5" name="Content Placeholder 7"/>
          <p:cNvSpPr txBox="1">
            <a:spLocks/>
          </p:cNvSpPr>
          <p:nvPr/>
        </p:nvSpPr>
        <p:spPr>
          <a:xfrm>
            <a:off x="1866142" y="994146"/>
            <a:ext cx="8839200" cy="572732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20000"/>
              </a:lnSpc>
              <a:spcBef>
                <a:spcPts val="600"/>
              </a:spcBef>
            </a:pPr>
            <a:r>
              <a:rPr lang="en-US" sz="3800" dirty="0"/>
              <a:t>Your State Health Insurance Assistance Program (SHIP)  </a:t>
            </a:r>
          </a:p>
          <a:p>
            <a:pPr marL="465138" lvl="1" indent="-233363">
              <a:lnSpc>
                <a:spcPct val="120000"/>
              </a:lnSpc>
              <a:spcBef>
                <a:spcPts val="600"/>
              </a:spcBef>
            </a:pPr>
            <a:r>
              <a:rPr lang="en-US" sz="3200" dirty="0"/>
              <a:t>To get free, personalized help, find the contact information for your local SHIP at </a:t>
            </a:r>
            <a:r>
              <a:rPr lang="en-US" sz="3200" dirty="0">
                <a:hlinkClick r:id="rId3"/>
              </a:rPr>
              <a:t>shiptacenter.org</a:t>
            </a:r>
            <a:endParaRPr lang="en-US" sz="3200" dirty="0"/>
          </a:p>
          <a:p>
            <a:pPr marL="231775" indent="-231775">
              <a:lnSpc>
                <a:spcPct val="120000"/>
              </a:lnSpc>
              <a:spcBef>
                <a:spcPts val="600"/>
              </a:spcBef>
            </a:pPr>
            <a:r>
              <a:rPr lang="en-US" sz="3800" dirty="0"/>
              <a:t>Medicare – </a:t>
            </a:r>
            <a:r>
              <a:rPr lang="en-US" sz="3800" dirty="0">
                <a:hlinkClick r:id="rId4"/>
              </a:rPr>
              <a:t>Medicare.gov</a:t>
            </a:r>
            <a:r>
              <a:rPr lang="en-US" sz="3800" dirty="0"/>
              <a:t>; 1-800-MEDICARE </a:t>
            </a:r>
            <a:r>
              <a:rPr lang="en-US" sz="3800" dirty="0">
                <a:ea typeface="Calibri"/>
                <a:cs typeface="Times New Roman"/>
              </a:rPr>
              <a:t>(1-800-633-4227); TTY: 1-877-486-2048</a:t>
            </a:r>
            <a:endParaRPr lang="en-US" sz="3800" dirty="0"/>
          </a:p>
          <a:p>
            <a:pPr marL="231775" indent="-231775">
              <a:lnSpc>
                <a:spcPct val="120000"/>
              </a:lnSpc>
              <a:spcBef>
                <a:spcPts val="600"/>
              </a:spcBef>
            </a:pPr>
            <a:r>
              <a:rPr lang="en-US" sz="3800" dirty="0">
                <a:hlinkClick r:id="rId5"/>
              </a:rPr>
              <a:t>Facebook.com/Medicare.gov</a:t>
            </a:r>
            <a:endParaRPr lang="en-US" sz="3800" dirty="0"/>
          </a:p>
          <a:p>
            <a:pPr marL="231775" indent="-231775">
              <a:lnSpc>
                <a:spcPct val="120000"/>
              </a:lnSpc>
              <a:spcBef>
                <a:spcPts val="600"/>
              </a:spcBef>
            </a:pPr>
            <a:r>
              <a:rPr lang="en-US" sz="3800" dirty="0"/>
              <a:t>Medicare and the Marketplace FAQ – </a:t>
            </a:r>
            <a:r>
              <a:rPr lang="en-US" sz="3800" dirty="0">
                <a:hlinkClick r:id="rId6"/>
              </a:rPr>
              <a:t>CMS.gov/Medicare/Eligibility-and-Enrollment/Medicare-and-the-Marketplace/Overview1.html</a:t>
            </a:r>
            <a:r>
              <a:rPr lang="en-US" sz="3800" dirty="0"/>
              <a:t> </a:t>
            </a:r>
          </a:p>
          <a:p>
            <a:pPr marL="231775" indent="-231775">
              <a:lnSpc>
                <a:spcPct val="120000"/>
              </a:lnSpc>
              <a:spcBef>
                <a:spcPts val="600"/>
              </a:spcBef>
            </a:pPr>
            <a:r>
              <a:rPr lang="en-US" sz="3800" dirty="0"/>
              <a:t>Medicare &amp; the Health Insurance Marketplace® Fact Sheet – </a:t>
            </a:r>
            <a:r>
              <a:rPr lang="en-US" sz="3800" u="sng" dirty="0">
                <a:hlinkClick r:id="rId7"/>
              </a:rPr>
              <a:t>Medicare.gov/Pubs/pdf/11694-Medicare-and-Marketplace.pdf</a:t>
            </a:r>
            <a:endParaRPr lang="en-US" sz="3800" u="sng" dirty="0"/>
          </a:p>
          <a:p>
            <a:pPr marL="0" indent="0">
              <a:lnSpc>
                <a:spcPct val="120000"/>
              </a:lnSpc>
              <a:spcBef>
                <a:spcPts val="600"/>
              </a:spcBef>
              <a:buNone/>
            </a:pPr>
            <a:endParaRPr lang="en-US" dirty="0"/>
          </a:p>
        </p:txBody>
      </p:sp>
      <p:sp>
        <p:nvSpPr>
          <p:cNvPr id="3" name="Date Placeholder 2">
            <a:extLst>
              <a:ext uri="{FF2B5EF4-FFF2-40B4-BE49-F238E27FC236}">
                <a16:creationId xmlns:a16="http://schemas.microsoft.com/office/drawing/2014/main" id="{EE65AD23-8922-D94D-800B-4E71406353B4}"/>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9D69BEAE-FC18-A042-B6FE-BDFB25BD5EAA}"/>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1871497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a:t>
            </a:r>
          </a:p>
        </p:txBody>
      </p:sp>
      <p:sp>
        <p:nvSpPr>
          <p:cNvPr id="6" name="Content Placeholder 1"/>
          <p:cNvSpPr txBox="1">
            <a:spLocks/>
          </p:cNvSpPr>
          <p:nvPr/>
        </p:nvSpPr>
        <p:spPr>
          <a:xfrm>
            <a:off x="1790700" y="1028701"/>
            <a:ext cx="9809897" cy="5137151"/>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00000"/>
              </a:lnSpc>
              <a:spcBef>
                <a:spcPts val="600"/>
              </a:spcBef>
            </a:pPr>
            <a:r>
              <a:rPr lang="en-US" u="sng" dirty="0">
                <a:hlinkClick r:id="rId3"/>
              </a:rPr>
              <a:t>Marketplace.cms.gov/applications-and-forms/notices.html</a:t>
            </a:r>
            <a:endParaRPr lang="en-US" u="sng" dirty="0"/>
          </a:p>
          <a:p>
            <a:pPr marL="231775" indent="-231775">
              <a:lnSpc>
                <a:spcPct val="100000"/>
              </a:lnSpc>
              <a:spcBef>
                <a:spcPts val="600"/>
              </a:spcBef>
            </a:pPr>
            <a:r>
              <a:rPr lang="en-US" dirty="0">
                <a:hlinkClick r:id="rId4"/>
              </a:rPr>
              <a:t>HealthCare.gov</a:t>
            </a:r>
            <a:endParaRPr lang="en-US" dirty="0"/>
          </a:p>
          <a:p>
            <a:pPr marL="231775" indent="-231775">
              <a:lnSpc>
                <a:spcPct val="100000"/>
              </a:lnSpc>
              <a:spcBef>
                <a:spcPts val="600"/>
              </a:spcBef>
            </a:pPr>
            <a:r>
              <a:rPr lang="en-US" dirty="0">
                <a:hlinkClick r:id="rId5"/>
              </a:rPr>
              <a:t>Medicaid.gov</a:t>
            </a:r>
            <a:endParaRPr lang="en-US" dirty="0"/>
          </a:p>
          <a:p>
            <a:pPr marL="231775" indent="-231775">
              <a:lnSpc>
                <a:spcPct val="100000"/>
              </a:lnSpc>
              <a:spcBef>
                <a:spcPts val="600"/>
              </a:spcBef>
            </a:pPr>
            <a:r>
              <a:rPr lang="en-US" dirty="0">
                <a:hlinkClick r:id="rId6"/>
              </a:rPr>
              <a:t>InsureKidsNow.gov</a:t>
            </a:r>
            <a:endParaRPr lang="en-US" dirty="0"/>
          </a:p>
          <a:p>
            <a:pPr marL="231775" indent="-231775">
              <a:lnSpc>
                <a:spcPct val="100000"/>
              </a:lnSpc>
              <a:spcBef>
                <a:spcPts val="600"/>
              </a:spcBef>
            </a:pPr>
            <a:r>
              <a:rPr lang="en-US" dirty="0">
                <a:hlinkClick r:id="rId7"/>
              </a:rPr>
              <a:t>socialsecurity.gov</a:t>
            </a:r>
            <a:endParaRPr lang="en-US" dirty="0"/>
          </a:p>
          <a:p>
            <a:pPr marL="231775" indent="-231775" defTabSz="952144">
              <a:lnSpc>
                <a:spcPct val="100000"/>
              </a:lnSpc>
              <a:spcBef>
                <a:spcPts val="600"/>
              </a:spcBef>
              <a:defRPr/>
            </a:pPr>
            <a:r>
              <a:rPr lang="en-US" dirty="0">
                <a:hlinkClick r:id="rId8"/>
              </a:rPr>
              <a:t>CMSnationaltrainingprogram.cms.gov</a:t>
            </a:r>
            <a:endParaRPr lang="en-US" dirty="0"/>
          </a:p>
          <a:p>
            <a:pPr marL="404813" indent="-404813">
              <a:lnSpc>
                <a:spcPct val="120000"/>
              </a:lnSpc>
              <a:spcBef>
                <a:spcPts val="600"/>
              </a:spcBef>
              <a:buFont typeface="Wingdings" pitchFamily="2" charset="2"/>
              <a:buNone/>
            </a:pPr>
            <a:endParaRPr lang="en-US" dirty="0"/>
          </a:p>
        </p:txBody>
      </p:sp>
      <p:sp>
        <p:nvSpPr>
          <p:cNvPr id="3" name="Date Placeholder 2">
            <a:extLst>
              <a:ext uri="{FF2B5EF4-FFF2-40B4-BE49-F238E27FC236}">
                <a16:creationId xmlns:a16="http://schemas.microsoft.com/office/drawing/2014/main" id="{EE65AD23-8922-D94D-800B-4E71406353B4}"/>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9D69BEAE-FC18-A042-B6FE-BDFB25BD5EAA}"/>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1957542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7F8D9-CED2-CD4D-A286-87F1F7D1E672}"/>
              </a:ext>
            </a:extLst>
          </p:cNvPr>
          <p:cNvSpPr>
            <a:spLocks noGrp="1"/>
          </p:cNvSpPr>
          <p:nvPr>
            <p:ph type="dt" sz="half" idx="10"/>
          </p:nvPr>
        </p:nvSpPr>
        <p:spPr/>
        <p:txBody>
          <a:bodyPr/>
          <a:lstStyle/>
          <a:p>
            <a:r>
              <a:rPr lang="en-US"/>
              <a:t>October 2021</a:t>
            </a:r>
            <a:endParaRPr lang="en-US" dirty="0"/>
          </a:p>
        </p:txBody>
      </p:sp>
      <p:sp>
        <p:nvSpPr>
          <p:cNvPr id="3" name="Footer Placeholder 2">
            <a:extLst>
              <a:ext uri="{FF2B5EF4-FFF2-40B4-BE49-F238E27FC236}">
                <a16:creationId xmlns:a16="http://schemas.microsoft.com/office/drawing/2014/main" id="{06DE2F4C-04DF-364C-AEF2-DC82794718C5}"/>
              </a:ext>
            </a:extLst>
          </p:cNvPr>
          <p:cNvSpPr>
            <a:spLocks noGrp="1"/>
          </p:cNvSpPr>
          <p:nvPr>
            <p:ph type="ftr" sz="quarter" idx="11"/>
          </p:nvPr>
        </p:nvSpPr>
        <p:spPr/>
        <p:txBody>
          <a:bodyPr/>
          <a:lstStyle/>
          <a:p>
            <a:r>
              <a:rPr lang="en-US" dirty="0"/>
              <a:t>Medicare and the Marketplace</a:t>
            </a:r>
          </a:p>
        </p:txBody>
      </p:sp>
      <p:sp>
        <p:nvSpPr>
          <p:cNvPr id="8" name="Title 7">
            <a:extLst>
              <a:ext uri="{FF2B5EF4-FFF2-40B4-BE49-F238E27FC236}">
                <a16:creationId xmlns:a16="http://schemas.microsoft.com/office/drawing/2014/main" id="{B5FF754E-58CC-3C43-8533-D23C41013130}"/>
              </a:ext>
            </a:extLst>
          </p:cNvPr>
          <p:cNvSpPr>
            <a:spLocks noGrp="1"/>
          </p:cNvSpPr>
          <p:nvPr>
            <p:ph type="title"/>
          </p:nvPr>
        </p:nvSpPr>
        <p:spPr/>
        <p:txBody>
          <a:bodyPr/>
          <a:lstStyle/>
          <a:p>
            <a:r>
              <a:rPr lang="en-US" dirty="0"/>
              <a:t>Key Points to Remember—Medicare and the Marketplace </a:t>
            </a:r>
          </a:p>
        </p:txBody>
      </p:sp>
      <p:sp>
        <p:nvSpPr>
          <p:cNvPr id="11" name="Content Placeholder 10"/>
          <p:cNvSpPr>
            <a:spLocks noGrp="1"/>
          </p:cNvSpPr>
          <p:nvPr>
            <p:ph idx="1"/>
          </p:nvPr>
        </p:nvSpPr>
        <p:spPr/>
        <p:txBody>
          <a:bodyPr>
            <a:normAutofit/>
          </a:bodyPr>
          <a:lstStyle/>
          <a:p>
            <a:pPr>
              <a:lnSpc>
                <a:spcPct val="110000"/>
              </a:lnSpc>
              <a:spcBef>
                <a:spcPts val="600"/>
              </a:spcBef>
            </a:pPr>
            <a:r>
              <a:rPr lang="en-US" sz="3000" dirty="0"/>
              <a:t>If you have Marketplace coverage and later become eligible for premium-free Part A, you may: </a:t>
            </a:r>
          </a:p>
          <a:p>
            <a:pPr marL="461963" lvl="1" indent="-236538">
              <a:lnSpc>
                <a:spcPct val="110000"/>
              </a:lnSpc>
              <a:spcBef>
                <a:spcPts val="600"/>
              </a:spcBef>
            </a:pPr>
            <a:r>
              <a:rPr lang="en-US" sz="2600" dirty="0"/>
              <a:t>Be responsible for paying back </a:t>
            </a:r>
            <a:r>
              <a:rPr lang="en-US" sz="2600" dirty="0">
                <a:solidFill>
                  <a:schemeClr val="tx1"/>
                </a:solidFill>
              </a:rPr>
              <a:t>all or some of the </a:t>
            </a:r>
            <a:r>
              <a:rPr lang="en-US" sz="2600" dirty="0"/>
              <a:t>premium tax credits received after becoming eligible for premium-free Part A</a:t>
            </a:r>
            <a:endParaRPr lang="en-US" sz="3000" dirty="0"/>
          </a:p>
          <a:p>
            <a:pPr>
              <a:lnSpc>
                <a:spcPct val="100000"/>
              </a:lnSpc>
              <a:spcBef>
                <a:spcPts val="600"/>
              </a:spcBef>
              <a:buSzPct val="100000"/>
              <a:tabLst>
                <a:tab pos="462732" algn="l"/>
              </a:tabLst>
            </a:pPr>
            <a:r>
              <a:rPr lang="en-US" sz="3000" dirty="0"/>
              <a:t>If you have premium-free Medicare Part A (Hospital Insurance) and keep your Marketplace plan, you:</a:t>
            </a:r>
          </a:p>
          <a:p>
            <a:pPr marL="457200" lvl="1" indent="-228600">
              <a:lnSpc>
                <a:spcPct val="100000"/>
              </a:lnSpc>
              <a:spcBef>
                <a:spcPts val="600"/>
              </a:spcBef>
              <a:buSzPct val="100000"/>
              <a:tabLst>
                <a:tab pos="462732" algn="l"/>
              </a:tabLst>
            </a:pPr>
            <a:r>
              <a:rPr lang="en-US" sz="2600" dirty="0"/>
              <a:t>Have to pay the full price for your Marketplace plan premiums </a:t>
            </a:r>
          </a:p>
          <a:p>
            <a:pPr marL="457200" lvl="1" indent="-228600">
              <a:lnSpc>
                <a:spcPct val="100000"/>
              </a:lnSpc>
              <a:spcBef>
                <a:spcPts val="600"/>
              </a:spcBef>
              <a:buSzPct val="100000"/>
              <a:tabLst>
                <a:tab pos="462732" algn="l"/>
              </a:tabLst>
            </a:pPr>
            <a:r>
              <a:rPr lang="en-US" sz="2600" dirty="0"/>
              <a:t>May need to return to the Marketplace to end your premium tax credits</a:t>
            </a:r>
          </a:p>
          <a:p>
            <a:pPr marL="457200" lvl="1" indent="-228600">
              <a:lnSpc>
                <a:spcPct val="100000"/>
              </a:lnSpc>
              <a:spcBef>
                <a:spcPts val="600"/>
              </a:spcBef>
              <a:buSzPct val="100000"/>
              <a:tabLst>
                <a:tab pos="462732" algn="l"/>
              </a:tabLst>
            </a:pPr>
            <a:r>
              <a:rPr lang="en-US" sz="2600" dirty="0">
                <a:solidFill>
                  <a:schemeClr val="tx1"/>
                </a:solidFill>
              </a:rPr>
              <a:t>May have to pay back all or some of the premium tax credits paid on your behalf for months of overlapping coverage</a:t>
            </a:r>
          </a:p>
        </p:txBody>
      </p:sp>
    </p:spTree>
    <p:extLst>
      <p:ext uri="{BB962C8B-B14F-4D97-AF65-F5344CB8AC3E}">
        <p14:creationId xmlns:p14="http://schemas.microsoft.com/office/powerpoint/2010/main" val="159777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FF754E-58CC-3C43-8533-D23C41013130}"/>
              </a:ext>
            </a:extLst>
          </p:cNvPr>
          <p:cNvSpPr>
            <a:spLocks noGrp="1"/>
          </p:cNvSpPr>
          <p:nvPr>
            <p:ph type="title"/>
          </p:nvPr>
        </p:nvSpPr>
        <p:spPr/>
        <p:txBody>
          <a:bodyPr>
            <a:noAutofit/>
          </a:bodyPr>
          <a:lstStyle/>
          <a:p>
            <a:pPr>
              <a:lnSpc>
                <a:spcPct val="100000"/>
              </a:lnSpc>
            </a:pPr>
            <a:r>
              <a:rPr lang="en-US" dirty="0"/>
              <a:t>Key Points to Remember—Medicare and the Marketplace (continued)</a:t>
            </a:r>
          </a:p>
        </p:txBody>
      </p:sp>
      <p:sp>
        <p:nvSpPr>
          <p:cNvPr id="2" name="Date Placeholder 1">
            <a:extLst>
              <a:ext uri="{FF2B5EF4-FFF2-40B4-BE49-F238E27FC236}">
                <a16:creationId xmlns:a16="http://schemas.microsoft.com/office/drawing/2014/main" id="{C6E7F8D9-CED2-CD4D-A286-87F1F7D1E672}"/>
              </a:ext>
            </a:extLst>
          </p:cNvPr>
          <p:cNvSpPr>
            <a:spLocks noGrp="1"/>
          </p:cNvSpPr>
          <p:nvPr>
            <p:ph type="dt" sz="half" idx="10"/>
          </p:nvPr>
        </p:nvSpPr>
        <p:spPr/>
        <p:txBody>
          <a:bodyPr/>
          <a:lstStyle/>
          <a:p>
            <a:r>
              <a:rPr lang="en-US"/>
              <a:t>October 2021</a:t>
            </a:r>
            <a:endParaRPr lang="en-US" dirty="0"/>
          </a:p>
        </p:txBody>
      </p:sp>
      <p:sp>
        <p:nvSpPr>
          <p:cNvPr id="3" name="Footer Placeholder 2">
            <a:extLst>
              <a:ext uri="{FF2B5EF4-FFF2-40B4-BE49-F238E27FC236}">
                <a16:creationId xmlns:a16="http://schemas.microsoft.com/office/drawing/2014/main" id="{06DE2F4C-04DF-364C-AEF2-DC82794718C5}"/>
              </a:ext>
            </a:extLst>
          </p:cNvPr>
          <p:cNvSpPr>
            <a:spLocks noGrp="1"/>
          </p:cNvSpPr>
          <p:nvPr>
            <p:ph type="ftr" sz="quarter" idx="11"/>
          </p:nvPr>
        </p:nvSpPr>
        <p:spPr/>
        <p:txBody>
          <a:bodyPr/>
          <a:lstStyle/>
          <a:p>
            <a:r>
              <a:rPr lang="en-US" dirty="0"/>
              <a:t>Medicare and the Marketplace</a:t>
            </a:r>
          </a:p>
        </p:txBody>
      </p:sp>
      <p:sp>
        <p:nvSpPr>
          <p:cNvPr id="7" name="Content Placeholder 7"/>
          <p:cNvSpPr>
            <a:spLocks noGrp="1"/>
          </p:cNvSpPr>
          <p:nvPr>
            <p:ph idx="1"/>
          </p:nvPr>
        </p:nvSpPr>
        <p:spPr>
          <a:xfrm>
            <a:off x="590993" y="1221604"/>
            <a:ext cx="10509398" cy="5005889"/>
          </a:xfrm>
        </p:spPr>
        <p:txBody>
          <a:bodyPr>
            <a:normAutofit fontScale="92500" lnSpcReduction="10000"/>
          </a:bodyPr>
          <a:lstStyle/>
          <a:p>
            <a:pPr marL="225425" lvl="0" indent="-225425">
              <a:lnSpc>
                <a:spcPct val="110000"/>
              </a:lnSpc>
              <a:spcBef>
                <a:spcPts val="600"/>
              </a:spcBef>
              <a:buSzPct val="100000"/>
              <a:tabLst>
                <a:tab pos="462732" algn="l"/>
              </a:tabLst>
            </a:pPr>
            <a:r>
              <a:rPr lang="en-US" sz="3000" dirty="0"/>
              <a:t>If you don’t enroll in Part A (if you had to buy it) and Medicare Part B (Medical Insurance) during your Initial Enrollment Period you may have:</a:t>
            </a:r>
          </a:p>
          <a:p>
            <a:pPr marL="461963" lvl="1" indent="-236538">
              <a:lnSpc>
                <a:spcPct val="110000"/>
              </a:lnSpc>
              <a:spcBef>
                <a:spcPts val="600"/>
              </a:spcBef>
              <a:buSzPct val="100000"/>
              <a:tabLst>
                <a:tab pos="462732" algn="l"/>
              </a:tabLst>
            </a:pPr>
            <a:r>
              <a:rPr lang="en-US" sz="2600" dirty="0"/>
              <a:t>Late enrollment penalties when you decide to enroll</a:t>
            </a:r>
          </a:p>
          <a:p>
            <a:pPr marL="461963" lvl="1" indent="-236538">
              <a:lnSpc>
                <a:spcPct val="110000"/>
              </a:lnSpc>
              <a:spcBef>
                <a:spcPts val="600"/>
              </a:spcBef>
              <a:buSzPct val="100000"/>
              <a:tabLst>
                <a:tab pos="462732" algn="l"/>
              </a:tabLst>
            </a:pPr>
            <a:r>
              <a:rPr lang="en-US" sz="2600" dirty="0"/>
              <a:t>A gap in coverage if you have to wait until Medicare’s General Enrollment Period (GEP) to enroll</a:t>
            </a:r>
            <a:endParaRPr lang="en-US" sz="3000" dirty="0"/>
          </a:p>
          <a:p>
            <a:pPr>
              <a:lnSpc>
                <a:spcPct val="110000"/>
              </a:lnSpc>
              <a:spcBef>
                <a:spcPts val="600"/>
              </a:spcBef>
            </a:pPr>
            <a:r>
              <a:rPr lang="en-US" sz="3000" dirty="0"/>
              <a:t>Timing is important when canceling your Marketplace plan</a:t>
            </a:r>
          </a:p>
          <a:p>
            <a:pPr>
              <a:lnSpc>
                <a:spcPct val="100000"/>
              </a:lnSpc>
              <a:spcBef>
                <a:spcPts val="600"/>
              </a:spcBef>
            </a:pPr>
            <a:r>
              <a:rPr lang="en-US" sz="3000" dirty="0"/>
              <a:t>Medicare isn’t part of the Marketplace</a:t>
            </a:r>
          </a:p>
          <a:p>
            <a:pPr>
              <a:lnSpc>
                <a:spcPct val="100000"/>
              </a:lnSpc>
              <a:spcBef>
                <a:spcPts val="600"/>
              </a:spcBef>
            </a:pPr>
            <a:r>
              <a:rPr lang="en-US" sz="3000" dirty="0"/>
              <a:t>Most of the time, it’s best to have Medicare </a:t>
            </a:r>
          </a:p>
          <a:p>
            <a:pPr marL="225425" indent="-225425">
              <a:lnSpc>
                <a:spcPct val="100000"/>
              </a:lnSpc>
              <a:spcBef>
                <a:spcPts val="600"/>
              </a:spcBef>
            </a:pPr>
            <a:r>
              <a:rPr lang="en-US" sz="3000" dirty="0"/>
              <a:t>If you already have Medicare, you probably can’t enroll in the Marketplace</a:t>
            </a:r>
          </a:p>
          <a:p>
            <a:pPr marL="0" indent="0">
              <a:lnSpc>
                <a:spcPct val="110000"/>
              </a:lnSpc>
              <a:spcBef>
                <a:spcPts val="600"/>
              </a:spcBef>
              <a:buNone/>
            </a:pPr>
            <a:endParaRPr lang="en-US" sz="3000" dirty="0"/>
          </a:p>
        </p:txBody>
      </p:sp>
    </p:spTree>
    <p:extLst>
      <p:ext uri="{BB962C8B-B14F-4D97-AF65-F5344CB8AC3E}">
        <p14:creationId xmlns:p14="http://schemas.microsoft.com/office/powerpoint/2010/main" val="261706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a:t>
            </a:r>
          </a:p>
        </p:txBody>
      </p:sp>
      <p:sp>
        <p:nvSpPr>
          <p:cNvPr id="5" name="Text Placeholder 4"/>
          <p:cNvSpPr>
            <a:spLocks noGrp="1"/>
          </p:cNvSpPr>
          <p:nvPr>
            <p:ph type="body" idx="1"/>
          </p:nvPr>
        </p:nvSpPr>
        <p:spPr>
          <a:xfrm>
            <a:off x="4038600" y="2449914"/>
            <a:ext cx="7119257" cy="1588685"/>
          </a:xfrm>
        </p:spPr>
        <p:txBody>
          <a:bodyPr>
            <a:noAutofit/>
          </a:bodyPr>
          <a:lstStyle/>
          <a:p>
            <a:pPr>
              <a:lnSpc>
                <a:spcPct val="100000"/>
              </a:lnSpc>
              <a:spcBef>
                <a:spcPts val="600"/>
              </a:spcBef>
            </a:pPr>
            <a:r>
              <a:rPr lang="en-US" sz="3600" cap="none" dirty="0"/>
              <a:t>Enrolled in a Health Insurance Marketplace® Plan and Qualify for Medicare—Turning 65</a:t>
            </a:r>
          </a:p>
        </p:txBody>
      </p:sp>
      <p:sp>
        <p:nvSpPr>
          <p:cNvPr id="3" name="Date Placeholder 2">
            <a:extLst>
              <a:ext uri="{FF2B5EF4-FFF2-40B4-BE49-F238E27FC236}">
                <a16:creationId xmlns:a16="http://schemas.microsoft.com/office/drawing/2014/main" id="{B90AA63E-4747-7C40-A25C-FF3D7E89BE60}"/>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826444F0-BEC3-DA4B-BD88-D6D958CB87F7}"/>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1953698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a:t>
            </a:r>
          </a:p>
        </p:txBody>
      </p:sp>
      <p:sp>
        <p:nvSpPr>
          <p:cNvPr id="6" name="Content Placeholder 2"/>
          <p:cNvSpPr txBox="1">
            <a:spLocks/>
          </p:cNvSpPr>
          <p:nvPr/>
        </p:nvSpPr>
        <p:spPr>
          <a:xfrm>
            <a:off x="1866142" y="1028701"/>
            <a:ext cx="9837234" cy="5248777"/>
          </a:xfrm>
          <a:prstGeom prst="rect">
            <a:avLst/>
          </a:prstGeom>
        </p:spPr>
        <p:txBody>
          <a:bodyPr vert="horz" lIns="91440" tIns="45720" rIns="91440" bIns="45720" numCol="2" rtlCol="0">
            <a:normAutofit lnSpcReduction="10000"/>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Font typeface="Wingdings" pitchFamily="2" charset="2"/>
              <a:buNone/>
            </a:pPr>
            <a:r>
              <a:rPr lang="en-US" sz="2000" b="1" dirty="0"/>
              <a:t>ALS </a:t>
            </a:r>
            <a:r>
              <a:rPr lang="en-US" sz="2000" dirty="0"/>
              <a:t>Amyotrophic Lateral Sclerosis</a:t>
            </a:r>
            <a:endParaRPr lang="en-US" sz="2000" b="1" dirty="0"/>
          </a:p>
          <a:p>
            <a:pPr marL="0" indent="0">
              <a:lnSpc>
                <a:spcPct val="110000"/>
              </a:lnSpc>
              <a:spcBef>
                <a:spcPts val="600"/>
              </a:spcBef>
              <a:buFont typeface="Wingdings" pitchFamily="2" charset="2"/>
              <a:buNone/>
            </a:pPr>
            <a:r>
              <a:rPr lang="en-US" sz="2000" b="1" dirty="0"/>
              <a:t>CHAMPVA</a:t>
            </a:r>
            <a:r>
              <a:rPr lang="en-US" sz="2000" dirty="0"/>
              <a:t> Civilian Health and </a:t>
            </a:r>
            <a:br>
              <a:rPr lang="en-US" sz="2000" dirty="0"/>
            </a:br>
            <a:r>
              <a:rPr lang="en-US" sz="2000" dirty="0"/>
              <a:t>Medical Program of the Department </a:t>
            </a:r>
            <a:br>
              <a:rPr lang="en-US" sz="2000" dirty="0"/>
            </a:br>
            <a:r>
              <a:rPr lang="en-US" sz="2000" dirty="0"/>
              <a:t>of Veterans Affairs </a:t>
            </a:r>
          </a:p>
          <a:p>
            <a:pPr marL="0" indent="0">
              <a:lnSpc>
                <a:spcPct val="110000"/>
              </a:lnSpc>
              <a:spcBef>
                <a:spcPts val="600"/>
              </a:spcBef>
              <a:buFont typeface="Wingdings" pitchFamily="2" charset="2"/>
              <a:buNone/>
            </a:pPr>
            <a:r>
              <a:rPr lang="en-US" sz="2000" b="1" dirty="0"/>
              <a:t>CMS</a:t>
            </a:r>
            <a:r>
              <a:rPr lang="en-US" sz="2000" dirty="0"/>
              <a:t> Centers for Medicare &amp; Medicaid Services </a:t>
            </a:r>
          </a:p>
          <a:p>
            <a:pPr marL="0" indent="0">
              <a:lnSpc>
                <a:spcPct val="110000"/>
              </a:lnSpc>
              <a:spcBef>
                <a:spcPts val="600"/>
              </a:spcBef>
              <a:buFont typeface="Wingdings" pitchFamily="2" charset="2"/>
              <a:buNone/>
            </a:pPr>
            <a:r>
              <a:rPr lang="en-US" sz="2000" b="1" dirty="0"/>
              <a:t>ESRD</a:t>
            </a:r>
            <a:r>
              <a:rPr lang="en-US" sz="2000" dirty="0"/>
              <a:t> End-Stage Renal Disease </a:t>
            </a:r>
          </a:p>
          <a:p>
            <a:pPr marL="0" indent="0">
              <a:lnSpc>
                <a:spcPct val="110000"/>
              </a:lnSpc>
              <a:spcBef>
                <a:spcPts val="600"/>
              </a:spcBef>
              <a:buFont typeface="Wingdings" pitchFamily="2" charset="2"/>
              <a:buNone/>
            </a:pPr>
            <a:r>
              <a:rPr lang="en-US" sz="2000" b="1" dirty="0"/>
              <a:t>FPL</a:t>
            </a:r>
            <a:r>
              <a:rPr lang="en-US" sz="2000" dirty="0"/>
              <a:t> Federal Poverty Level </a:t>
            </a:r>
          </a:p>
          <a:p>
            <a:pPr marL="0" indent="0">
              <a:lnSpc>
                <a:spcPct val="110000"/>
              </a:lnSpc>
              <a:spcBef>
                <a:spcPts val="600"/>
              </a:spcBef>
              <a:buFont typeface="Wingdings" pitchFamily="2" charset="2"/>
              <a:buNone/>
            </a:pPr>
            <a:r>
              <a:rPr lang="en-US" sz="2000" b="1" dirty="0"/>
              <a:t>GEP</a:t>
            </a:r>
            <a:r>
              <a:rPr lang="en-US" sz="2000" dirty="0"/>
              <a:t> General Enrollment Period </a:t>
            </a:r>
          </a:p>
          <a:p>
            <a:pPr marL="0" indent="0">
              <a:lnSpc>
                <a:spcPct val="110000"/>
              </a:lnSpc>
              <a:spcBef>
                <a:spcPts val="600"/>
              </a:spcBef>
              <a:buFont typeface="Wingdings" pitchFamily="2" charset="2"/>
              <a:buNone/>
            </a:pPr>
            <a:r>
              <a:rPr lang="en-US" sz="2000" b="1" dirty="0"/>
              <a:t>HSA </a:t>
            </a:r>
            <a:r>
              <a:rPr lang="en-US" sz="2000" dirty="0"/>
              <a:t>Health Savings Account</a:t>
            </a:r>
          </a:p>
          <a:p>
            <a:pPr marL="0" indent="0">
              <a:lnSpc>
                <a:spcPct val="110000"/>
              </a:lnSpc>
              <a:spcBef>
                <a:spcPts val="600"/>
              </a:spcBef>
              <a:buFont typeface="Wingdings" pitchFamily="2" charset="2"/>
              <a:buNone/>
            </a:pPr>
            <a:r>
              <a:rPr lang="en-US" sz="2000" b="1" dirty="0"/>
              <a:t>IEP</a:t>
            </a:r>
            <a:r>
              <a:rPr lang="en-US" sz="2000" dirty="0"/>
              <a:t> Initial Enrollment Period </a:t>
            </a:r>
          </a:p>
          <a:p>
            <a:pPr marL="0" indent="0">
              <a:lnSpc>
                <a:spcPct val="110000"/>
              </a:lnSpc>
              <a:spcBef>
                <a:spcPts val="600"/>
              </a:spcBef>
              <a:buFont typeface="Wingdings" pitchFamily="2" charset="2"/>
              <a:buNone/>
            </a:pPr>
            <a:r>
              <a:rPr lang="en-US" sz="2000" b="1" dirty="0"/>
              <a:t>MEC </a:t>
            </a:r>
            <a:r>
              <a:rPr lang="en-US" sz="2000" dirty="0"/>
              <a:t>Minimum Essential Coverage</a:t>
            </a:r>
          </a:p>
          <a:p>
            <a:pPr marL="0" indent="0">
              <a:lnSpc>
                <a:spcPct val="110000"/>
              </a:lnSpc>
              <a:spcBef>
                <a:spcPts val="600"/>
              </a:spcBef>
              <a:buFont typeface="Wingdings" pitchFamily="2" charset="2"/>
              <a:buNone/>
            </a:pPr>
            <a:r>
              <a:rPr lang="en-US" sz="2000" b="1" dirty="0"/>
              <a:t>NTP</a:t>
            </a:r>
            <a:r>
              <a:rPr lang="en-US" sz="2000" dirty="0"/>
              <a:t> National Training Program </a:t>
            </a:r>
          </a:p>
          <a:p>
            <a:pPr marL="0" indent="0">
              <a:lnSpc>
                <a:spcPct val="110000"/>
              </a:lnSpc>
              <a:spcBef>
                <a:spcPts val="600"/>
              </a:spcBef>
              <a:buFont typeface="Wingdings" pitchFamily="2" charset="2"/>
              <a:buNone/>
            </a:pPr>
            <a:r>
              <a:rPr lang="en-US" sz="2000" b="1" dirty="0"/>
              <a:t>PDM</a:t>
            </a:r>
            <a:r>
              <a:rPr lang="en-US" sz="2000" dirty="0"/>
              <a:t> Periodic Data Matching</a:t>
            </a:r>
          </a:p>
          <a:p>
            <a:pPr marL="0" indent="0">
              <a:lnSpc>
                <a:spcPct val="110000"/>
              </a:lnSpc>
              <a:spcBef>
                <a:spcPts val="600"/>
              </a:spcBef>
              <a:buFont typeface="Wingdings" pitchFamily="2" charset="2"/>
              <a:buNone/>
            </a:pPr>
            <a:r>
              <a:rPr lang="en-US" sz="2000" b="1" dirty="0"/>
              <a:t>QHP</a:t>
            </a:r>
            <a:r>
              <a:rPr lang="en-US" sz="2000" dirty="0"/>
              <a:t> Qualified Health Plan </a:t>
            </a:r>
          </a:p>
          <a:p>
            <a:pPr marL="0" indent="0">
              <a:lnSpc>
                <a:spcPct val="110000"/>
              </a:lnSpc>
              <a:spcBef>
                <a:spcPts val="600"/>
              </a:spcBef>
              <a:buFont typeface="Wingdings" pitchFamily="2" charset="2"/>
              <a:buNone/>
            </a:pPr>
            <a:r>
              <a:rPr lang="en-US" sz="2000" b="1" dirty="0"/>
              <a:t>QI</a:t>
            </a:r>
            <a:r>
              <a:rPr lang="en-US" sz="2000" dirty="0"/>
              <a:t> Qualified Individual </a:t>
            </a:r>
          </a:p>
          <a:p>
            <a:pPr marL="0" indent="0">
              <a:lnSpc>
                <a:spcPct val="110000"/>
              </a:lnSpc>
              <a:spcBef>
                <a:spcPts val="600"/>
              </a:spcBef>
              <a:buFont typeface="Wingdings" pitchFamily="2" charset="2"/>
              <a:buNone/>
            </a:pPr>
            <a:r>
              <a:rPr lang="en-US" sz="2000" b="1" dirty="0"/>
              <a:t>QMB</a:t>
            </a:r>
            <a:r>
              <a:rPr lang="en-US" sz="2000" dirty="0"/>
              <a:t> Qualified Medicare Beneficiary </a:t>
            </a:r>
          </a:p>
          <a:p>
            <a:pPr marL="0" indent="0">
              <a:lnSpc>
                <a:spcPct val="110000"/>
              </a:lnSpc>
              <a:spcBef>
                <a:spcPts val="600"/>
              </a:spcBef>
              <a:buFont typeface="Wingdings" pitchFamily="2" charset="2"/>
              <a:buNone/>
            </a:pPr>
            <a:r>
              <a:rPr lang="en-US" sz="2000" b="1" dirty="0"/>
              <a:t>RRB</a:t>
            </a:r>
            <a:r>
              <a:rPr lang="en-US" sz="2000" dirty="0"/>
              <a:t> Railroad Retirement Board </a:t>
            </a:r>
          </a:p>
          <a:p>
            <a:pPr marL="0" indent="0">
              <a:lnSpc>
                <a:spcPct val="110000"/>
              </a:lnSpc>
              <a:spcBef>
                <a:spcPts val="600"/>
              </a:spcBef>
              <a:buFont typeface="Wingdings" pitchFamily="2" charset="2"/>
              <a:buNone/>
            </a:pPr>
            <a:r>
              <a:rPr lang="en-US" sz="2000" b="1" dirty="0"/>
              <a:t>SEP</a:t>
            </a:r>
            <a:r>
              <a:rPr lang="en-US" sz="2000" dirty="0"/>
              <a:t> Special Enrollment Period </a:t>
            </a:r>
          </a:p>
          <a:p>
            <a:pPr marL="0" indent="0">
              <a:lnSpc>
                <a:spcPct val="110000"/>
              </a:lnSpc>
              <a:spcBef>
                <a:spcPts val="600"/>
              </a:spcBef>
              <a:buFont typeface="Wingdings" pitchFamily="2" charset="2"/>
              <a:buNone/>
            </a:pPr>
            <a:r>
              <a:rPr lang="en-US" sz="2000" b="1" dirty="0"/>
              <a:t>SHIP</a:t>
            </a:r>
            <a:r>
              <a:rPr lang="en-US" sz="2000" dirty="0"/>
              <a:t> State Health Insurance Assistance Program</a:t>
            </a:r>
          </a:p>
          <a:p>
            <a:pPr marL="0" indent="0">
              <a:lnSpc>
                <a:spcPct val="110000"/>
              </a:lnSpc>
              <a:spcBef>
                <a:spcPts val="600"/>
              </a:spcBef>
              <a:buFont typeface="Wingdings" pitchFamily="2" charset="2"/>
              <a:buNone/>
            </a:pPr>
            <a:r>
              <a:rPr lang="en-US" sz="2000" b="1" dirty="0"/>
              <a:t>SHOP</a:t>
            </a:r>
            <a:r>
              <a:rPr lang="en-US" sz="2000" dirty="0"/>
              <a:t> Small Business Health Options Program </a:t>
            </a:r>
          </a:p>
          <a:p>
            <a:pPr marL="0" indent="0">
              <a:lnSpc>
                <a:spcPct val="110000"/>
              </a:lnSpc>
              <a:spcBef>
                <a:spcPts val="600"/>
              </a:spcBef>
              <a:buFont typeface="Wingdings" pitchFamily="2" charset="2"/>
              <a:buNone/>
            </a:pPr>
            <a:r>
              <a:rPr lang="en-US" sz="2000" b="1" dirty="0"/>
              <a:t>SLMB</a:t>
            </a:r>
            <a:r>
              <a:rPr lang="en-US" sz="2000" dirty="0"/>
              <a:t> Specified Low-income Medicare Beneficiary </a:t>
            </a:r>
          </a:p>
          <a:p>
            <a:pPr marL="0" indent="0">
              <a:lnSpc>
                <a:spcPct val="110000"/>
              </a:lnSpc>
              <a:spcBef>
                <a:spcPts val="600"/>
              </a:spcBef>
              <a:buFont typeface="Wingdings" pitchFamily="2" charset="2"/>
              <a:buNone/>
            </a:pPr>
            <a:r>
              <a:rPr lang="en-US" sz="2000" b="1" dirty="0"/>
              <a:t>SNF</a:t>
            </a:r>
            <a:r>
              <a:rPr lang="en-US" sz="2000" dirty="0"/>
              <a:t> Skilled Nursing Facility </a:t>
            </a:r>
          </a:p>
          <a:p>
            <a:pPr marL="0" indent="0">
              <a:lnSpc>
                <a:spcPct val="110000"/>
              </a:lnSpc>
              <a:spcBef>
                <a:spcPts val="600"/>
              </a:spcBef>
              <a:buFont typeface="Wingdings" pitchFamily="2" charset="2"/>
              <a:buNone/>
            </a:pPr>
            <a:r>
              <a:rPr lang="en-US" sz="2000" b="1" dirty="0"/>
              <a:t>SSA</a:t>
            </a:r>
            <a:r>
              <a:rPr lang="en-US" sz="2000" dirty="0"/>
              <a:t> Social Security Administration </a:t>
            </a:r>
          </a:p>
          <a:p>
            <a:pPr marL="0" indent="0">
              <a:lnSpc>
                <a:spcPct val="110000"/>
              </a:lnSpc>
              <a:spcBef>
                <a:spcPts val="600"/>
              </a:spcBef>
              <a:buFont typeface="Wingdings" pitchFamily="2" charset="2"/>
              <a:buNone/>
            </a:pPr>
            <a:r>
              <a:rPr lang="en-US" sz="2000" b="1" dirty="0"/>
              <a:t>SSDI</a:t>
            </a:r>
            <a:r>
              <a:rPr lang="en-US" sz="2000" dirty="0"/>
              <a:t> Social Security Disability Insurance </a:t>
            </a:r>
          </a:p>
          <a:p>
            <a:pPr marL="0" indent="0">
              <a:lnSpc>
                <a:spcPct val="110000"/>
              </a:lnSpc>
              <a:spcBef>
                <a:spcPts val="600"/>
              </a:spcBef>
              <a:buFont typeface="Wingdings" pitchFamily="2" charset="2"/>
              <a:buNone/>
            </a:pPr>
            <a:r>
              <a:rPr lang="en-US" sz="2000" b="1" dirty="0"/>
              <a:t>TFL</a:t>
            </a:r>
            <a:r>
              <a:rPr lang="en-US" sz="2000" dirty="0"/>
              <a:t> TRICARE for Life</a:t>
            </a:r>
          </a:p>
        </p:txBody>
      </p:sp>
      <p:sp>
        <p:nvSpPr>
          <p:cNvPr id="3" name="Date Placeholder 2">
            <a:extLst>
              <a:ext uri="{FF2B5EF4-FFF2-40B4-BE49-F238E27FC236}">
                <a16:creationId xmlns:a16="http://schemas.microsoft.com/office/drawing/2014/main" id="{C1D15B42-6C8F-3747-9887-1FBF678C9301}"/>
              </a:ext>
            </a:extLst>
          </p:cNvPr>
          <p:cNvSpPr>
            <a:spLocks noGrp="1"/>
          </p:cNvSpPr>
          <p:nvPr>
            <p:ph type="dt" sz="half" idx="10"/>
          </p:nvPr>
        </p:nvSpPr>
        <p:spPr/>
        <p:txBody>
          <a:bodyPr/>
          <a:lstStyle/>
          <a:p>
            <a:r>
              <a:rPr lang="en-US"/>
              <a:t>October 2021</a:t>
            </a:r>
            <a:endParaRPr lang="en-US" dirty="0"/>
          </a:p>
        </p:txBody>
      </p:sp>
      <p:sp>
        <p:nvSpPr>
          <p:cNvPr id="4" name="Footer Placeholder 3">
            <a:extLst>
              <a:ext uri="{FF2B5EF4-FFF2-40B4-BE49-F238E27FC236}">
                <a16:creationId xmlns:a16="http://schemas.microsoft.com/office/drawing/2014/main" id="{5D75ACC5-1B60-E24A-8618-13EFFFDEEDAB}"/>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1512346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92667F-B6EB-F84A-95CF-1B156979F98A}"/>
              </a:ext>
            </a:extLst>
          </p:cNvPr>
          <p:cNvSpPr>
            <a:spLocks noGrp="1"/>
          </p:cNvSpPr>
          <p:nvPr>
            <p:ph type="title"/>
          </p:nvPr>
        </p:nvSpPr>
        <p:spPr/>
        <p:txBody>
          <a:bodyPr/>
          <a:lstStyle/>
          <a:p>
            <a:r>
              <a:rPr lang="en-US" dirty="0"/>
              <a:t>CMS National Training Program (NTP)</a:t>
            </a:r>
          </a:p>
        </p:txBody>
      </p:sp>
      <p:sp>
        <p:nvSpPr>
          <p:cNvPr id="7" name="Content Placeholder 4"/>
          <p:cNvSpPr txBox="1">
            <a:spLocks/>
          </p:cNvSpPr>
          <p:nvPr/>
        </p:nvSpPr>
        <p:spPr>
          <a:xfrm>
            <a:off x="1866142" y="1382728"/>
            <a:ext cx="9837234" cy="5021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Wingdings" pitchFamily="2" charset="2"/>
              <a:buNone/>
            </a:pPr>
            <a:r>
              <a:rPr lang="en-US" dirty="0"/>
              <a:t>Stay connected. </a:t>
            </a:r>
          </a:p>
          <a:p>
            <a:pPr marL="0" indent="0">
              <a:lnSpc>
                <a:spcPct val="100000"/>
              </a:lnSpc>
              <a:spcBef>
                <a:spcPts val="600"/>
              </a:spcBef>
              <a:buFont typeface="Wingdings" pitchFamily="2" charset="2"/>
              <a:buNone/>
            </a:pPr>
            <a:endParaRPr lang="en-US" dirty="0"/>
          </a:p>
          <a:p>
            <a:pPr marL="0" indent="0">
              <a:lnSpc>
                <a:spcPct val="100000"/>
              </a:lnSpc>
              <a:spcBef>
                <a:spcPts val="600"/>
              </a:spcBef>
              <a:buFont typeface="Wingdings" pitchFamily="2" charset="2"/>
              <a:buNone/>
            </a:pPr>
            <a:r>
              <a:rPr lang="en-US" dirty="0"/>
              <a:t>Visit </a:t>
            </a:r>
            <a:r>
              <a:rPr lang="en-US" dirty="0">
                <a:hlinkClick r:id="rId3"/>
              </a:rPr>
              <a:t>CMSnationaltrainingprogram.cms.gov</a:t>
            </a:r>
            <a:r>
              <a:rPr lang="en-US" dirty="0"/>
              <a:t> to view NTP training materials and to subscribe to our email list. </a:t>
            </a:r>
          </a:p>
          <a:p>
            <a:pPr marL="0" indent="0">
              <a:lnSpc>
                <a:spcPct val="100000"/>
              </a:lnSpc>
              <a:spcBef>
                <a:spcPts val="600"/>
              </a:spcBef>
              <a:buFont typeface="Wingdings" pitchFamily="2" charset="2"/>
              <a:buNone/>
            </a:pPr>
            <a:endParaRPr lang="en-US" dirty="0"/>
          </a:p>
          <a:p>
            <a:pPr marL="0" indent="0">
              <a:lnSpc>
                <a:spcPct val="100000"/>
              </a:lnSpc>
              <a:spcBef>
                <a:spcPts val="600"/>
              </a:spcBef>
              <a:buFont typeface="Wingdings" pitchFamily="2" charset="2"/>
              <a:buNone/>
            </a:pPr>
            <a:r>
              <a:rPr lang="en-US" dirty="0"/>
              <a:t>Contact us at </a:t>
            </a:r>
            <a:r>
              <a:rPr lang="en-US" dirty="0">
                <a:hlinkClick r:id="rId4"/>
              </a:rPr>
              <a:t>training@cms.hhs.gov</a:t>
            </a:r>
            <a:r>
              <a:rPr lang="en-US" dirty="0"/>
              <a:t>.</a:t>
            </a:r>
          </a:p>
          <a:p>
            <a:pPr marL="0" indent="0">
              <a:buFont typeface="Wingdings" pitchFamily="2" charset="2"/>
              <a:buNone/>
            </a:pPr>
            <a:endParaRPr lang="en-US" dirty="0"/>
          </a:p>
        </p:txBody>
      </p:sp>
      <p:sp>
        <p:nvSpPr>
          <p:cNvPr id="2" name="Date Placeholder 1"/>
          <p:cNvSpPr>
            <a:spLocks noGrp="1"/>
          </p:cNvSpPr>
          <p:nvPr>
            <p:ph type="dt" sz="half" idx="10"/>
          </p:nvPr>
        </p:nvSpPr>
        <p:spPr/>
        <p:txBody>
          <a:bodyPr/>
          <a:lstStyle/>
          <a:p>
            <a:r>
              <a:rPr lang="en-US"/>
              <a:t>October 2021</a:t>
            </a:r>
            <a:endParaRPr lang="en-US" dirty="0"/>
          </a:p>
        </p:txBody>
      </p:sp>
      <p:sp>
        <p:nvSpPr>
          <p:cNvPr id="3" name="Footer Placeholder 2"/>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427905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br>
              <a:rPr lang="en-US" dirty="0"/>
            </a:br>
            <a:r>
              <a:rPr lang="en-US" sz="3600" dirty="0"/>
              <a:t>Special Medicare Notice Before You Turn 65</a:t>
            </a:r>
            <a:br>
              <a:rPr lang="en-US" b="0" dirty="0"/>
            </a:b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a:bodyPr>
          <a:lstStyle/>
          <a:p>
            <a:pPr marL="0" indent="0">
              <a:lnSpc>
                <a:spcPct val="100000"/>
              </a:lnSpc>
              <a:spcBef>
                <a:spcPts val="600"/>
              </a:spcBef>
              <a:buNone/>
            </a:pPr>
            <a:r>
              <a:rPr lang="en-US" dirty="0"/>
              <a:t>Mailed to you a few months before you turn 65 to inform you:</a:t>
            </a:r>
          </a:p>
          <a:p>
            <a:pPr marL="457200">
              <a:lnSpc>
                <a:spcPct val="100000"/>
              </a:lnSpc>
              <a:spcBef>
                <a:spcPts val="600"/>
              </a:spcBef>
            </a:pPr>
            <a:r>
              <a:rPr lang="en-US" sz="2800" dirty="0"/>
              <a:t>That you’ll soon turn 65 and may be eligible for Medicare and can change your health coverage</a:t>
            </a:r>
          </a:p>
          <a:p>
            <a:pPr marL="457200">
              <a:lnSpc>
                <a:spcPct val="100000"/>
              </a:lnSpc>
              <a:spcBef>
                <a:spcPts val="600"/>
              </a:spcBef>
            </a:pPr>
            <a:r>
              <a:rPr lang="en-US" sz="2800" dirty="0"/>
              <a:t>There are different ways to sign up for Medicare</a:t>
            </a:r>
          </a:p>
          <a:p>
            <a:pPr marL="457200">
              <a:lnSpc>
                <a:spcPct val="100000"/>
              </a:lnSpc>
              <a:spcBef>
                <a:spcPts val="600"/>
              </a:spcBef>
            </a:pPr>
            <a:r>
              <a:rPr lang="en-US" sz="2800" dirty="0"/>
              <a:t>There are Medicare enrollment periods and late enrollment penalties if you don’t sign up when you’re first eligible</a:t>
            </a:r>
          </a:p>
          <a:p>
            <a:pPr marL="457200">
              <a:lnSpc>
                <a:spcPct val="100000"/>
              </a:lnSpc>
              <a:spcBef>
                <a:spcPts val="600"/>
              </a:spcBef>
            </a:pPr>
            <a:r>
              <a:rPr lang="en-US" sz="2800" dirty="0"/>
              <a:t>You may cancel your Marketplace plan when you sign up for Medicare or if you keep it, you </a:t>
            </a:r>
            <a:r>
              <a:rPr lang="en-US" sz="2800" dirty="0">
                <a:solidFill>
                  <a:schemeClr val="tx1"/>
                </a:solidFill>
              </a:rPr>
              <a:t>may</a:t>
            </a:r>
            <a:r>
              <a:rPr lang="en-US" sz="2800" dirty="0">
                <a:solidFill>
                  <a:srgbClr val="FF0000"/>
                </a:solidFill>
              </a:rPr>
              <a:t> </a:t>
            </a:r>
            <a:r>
              <a:rPr lang="en-US" sz="2800" dirty="0"/>
              <a:t>lose your financial subsidies </a:t>
            </a:r>
          </a:p>
          <a:p>
            <a:pPr marL="457200">
              <a:lnSpc>
                <a:spcPct val="100000"/>
              </a:lnSpc>
              <a:spcBef>
                <a:spcPts val="600"/>
              </a:spcBef>
            </a:pPr>
            <a:r>
              <a:rPr lang="en-US" sz="2800" dirty="0"/>
              <a:t>You can access information in other languages and accessible formats, like large print, Braille, or audio, at no cost to you</a:t>
            </a:r>
          </a:p>
          <a:p>
            <a:pPr marL="457200" lvl="1" indent="-222250">
              <a:lnSpc>
                <a:spcPct val="100000"/>
              </a:lnSpc>
              <a:spcBef>
                <a:spcPts val="600"/>
              </a:spcBef>
            </a:pPr>
            <a:endParaRPr lang="en-US" dirty="0"/>
          </a:p>
          <a:p>
            <a:pPr marL="457200" indent="-222250">
              <a:lnSpc>
                <a:spcPct val="100000"/>
              </a:lnSpc>
              <a:spcBef>
                <a:spcPts val="600"/>
              </a:spcBef>
              <a:buNone/>
            </a:pPr>
            <a:endParaRPr lang="en-US" sz="280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49489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pPr>
              <a:lnSpc>
                <a:spcPct val="100000"/>
              </a:lnSpc>
            </a:pPr>
            <a:br>
              <a:rPr lang="en-US" dirty="0"/>
            </a:br>
            <a:r>
              <a:rPr lang="en-US" sz="3600" dirty="0"/>
              <a:t>What Should You Consider When Deciding</a:t>
            </a:r>
            <a:br>
              <a:rPr lang="en-US" sz="3600" dirty="0"/>
            </a:br>
            <a:r>
              <a:rPr lang="en-US" sz="3600" dirty="0"/>
              <a:t>to Enroll in Medicare Part A (Hospital Insurance)? </a:t>
            </a:r>
            <a:br>
              <a:rPr lang="en-US" dirty="0"/>
            </a:b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fontScale="77500" lnSpcReduction="20000"/>
          </a:bodyPr>
          <a:lstStyle/>
          <a:p>
            <a:pPr>
              <a:lnSpc>
                <a:spcPct val="120000"/>
              </a:lnSpc>
              <a:spcBef>
                <a:spcPts val="600"/>
              </a:spcBef>
            </a:pPr>
            <a:r>
              <a:rPr lang="en-US" sz="3300" dirty="0"/>
              <a:t>Most people don’t pay a premium for Part A</a:t>
            </a:r>
          </a:p>
          <a:p>
            <a:pPr>
              <a:lnSpc>
                <a:spcPct val="120000"/>
              </a:lnSpc>
              <a:spcBef>
                <a:spcPts val="600"/>
              </a:spcBef>
            </a:pPr>
            <a:r>
              <a:rPr lang="en-US" sz="3300" dirty="0"/>
              <a:t>You can no longer contribute to a Health Savings Account (HSA) if you have Medicare</a:t>
            </a:r>
          </a:p>
          <a:p>
            <a:pPr>
              <a:lnSpc>
                <a:spcPct val="120000"/>
              </a:lnSpc>
              <a:spcBef>
                <a:spcPts val="600"/>
              </a:spcBef>
            </a:pPr>
            <a:r>
              <a:rPr lang="en-US" sz="3300" dirty="0"/>
              <a:t>You’re not eligible for Marketplace premium tax credits and cost-sharing reductions (CSR) that lower your Marketplace plan deductible, copayment, and coinsurance when you have premium-free Part A</a:t>
            </a:r>
          </a:p>
          <a:p>
            <a:pPr>
              <a:lnSpc>
                <a:spcPct val="120000"/>
              </a:lnSpc>
              <a:spcBef>
                <a:spcPts val="600"/>
              </a:spcBef>
            </a:pPr>
            <a:r>
              <a:rPr lang="en-US" sz="3300" dirty="0"/>
              <a:t>If you aren't eligible for premium-free Part A, and you don't buy it when you're first eligible, your monthly premium may go up 10%</a:t>
            </a:r>
          </a:p>
          <a:p>
            <a:pPr marL="463550" lvl="1" indent="-233363">
              <a:lnSpc>
                <a:spcPct val="120000"/>
              </a:lnSpc>
              <a:spcBef>
                <a:spcPts val="600"/>
              </a:spcBef>
            </a:pPr>
            <a:r>
              <a:rPr lang="en-US" dirty="0"/>
              <a:t>You'll have to pay the higher premium for twice the number of years you could have had Part A, but didn't sign up </a:t>
            </a:r>
          </a:p>
          <a:p>
            <a:pPr>
              <a:lnSpc>
                <a:spcPct val="120000"/>
              </a:lnSpc>
              <a:spcBef>
                <a:spcPts val="600"/>
              </a:spcBef>
            </a:pPr>
            <a:r>
              <a:rPr lang="en-US" sz="3300" dirty="0">
                <a:solidFill>
                  <a:schemeClr val="tx1"/>
                </a:solidFill>
              </a:rPr>
              <a:t>Part A is considered qualifying health coverage</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6194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pPr>
              <a:lnSpc>
                <a:spcPct val="100000"/>
              </a:lnSpc>
            </a:pPr>
            <a:br>
              <a:rPr lang="en-US" dirty="0"/>
            </a:br>
            <a:r>
              <a:rPr lang="en-US" sz="3600" dirty="0"/>
              <a:t>What Should You Consider When Deciding</a:t>
            </a:r>
            <a:br>
              <a:rPr lang="en-US" sz="3600" dirty="0"/>
            </a:br>
            <a:r>
              <a:rPr lang="en-US" sz="3600" dirty="0"/>
              <a:t>to Enroll in Medicare Part B (Medical Insurance)? </a:t>
            </a:r>
            <a:br>
              <a:rPr lang="en-US" sz="3600" dirty="0"/>
            </a:br>
            <a:endParaRPr lang="en-US" sz="3600"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609601" y="1182003"/>
            <a:ext cx="11053010" cy="5347133"/>
          </a:xfrm>
        </p:spPr>
        <p:txBody>
          <a:bodyPr>
            <a:normAutofit fontScale="85000" lnSpcReduction="20000"/>
          </a:bodyPr>
          <a:lstStyle/>
          <a:p>
            <a:pPr>
              <a:lnSpc>
                <a:spcPct val="120000"/>
              </a:lnSpc>
              <a:spcBef>
                <a:spcPts val="600"/>
              </a:spcBef>
            </a:pPr>
            <a:r>
              <a:rPr lang="en-US" dirty="0"/>
              <a:t>Most people pay a Part B monthly premium</a:t>
            </a:r>
          </a:p>
          <a:p>
            <a:pPr marL="465138" lvl="1" indent="-233363">
              <a:lnSpc>
                <a:spcPct val="120000"/>
              </a:lnSpc>
              <a:spcBef>
                <a:spcPts val="600"/>
              </a:spcBef>
            </a:pPr>
            <a:r>
              <a:rPr lang="en-US" dirty="0"/>
              <a:t>If you get Social Security or Railroad Retirement Board (RRB) benefits, it’ll get deducted automatically from your benefit payment</a:t>
            </a:r>
          </a:p>
          <a:p>
            <a:pPr marL="465138" lvl="1" indent="-228600">
              <a:lnSpc>
                <a:spcPct val="120000"/>
              </a:lnSpc>
              <a:spcBef>
                <a:spcPts val="600"/>
              </a:spcBef>
            </a:pPr>
            <a:r>
              <a:rPr lang="en-US" dirty="0"/>
              <a:t>If you don’t get Social Security or Railroad Retirement Board (RRB) benefits, there are 4 ways to pay your premium bill:</a:t>
            </a:r>
          </a:p>
          <a:p>
            <a:pPr marL="682625" lvl="2" indent="-217488">
              <a:lnSpc>
                <a:spcPct val="120000"/>
              </a:lnSpc>
              <a:spcBef>
                <a:spcPts val="600"/>
              </a:spcBef>
              <a:buSzPct val="50000"/>
              <a:buFont typeface="Wingdings" panose="05000000000000000000" pitchFamily="2" charset="2"/>
              <a:buChar char="q"/>
            </a:pPr>
            <a:r>
              <a:rPr lang="en-US" dirty="0"/>
              <a:t>Pay online through your secure Medicare account by using your credit card or debit card</a:t>
            </a:r>
          </a:p>
          <a:p>
            <a:pPr marL="682625" lvl="2" indent="-217488">
              <a:lnSpc>
                <a:spcPct val="120000"/>
              </a:lnSpc>
              <a:spcBef>
                <a:spcPts val="600"/>
              </a:spcBef>
              <a:buSzPct val="50000"/>
              <a:buFont typeface="Wingdings" panose="05000000000000000000" pitchFamily="2" charset="2"/>
              <a:buChar char="q"/>
            </a:pPr>
            <a:r>
              <a:rPr lang="en-US" dirty="0"/>
              <a:t>Pay directly from your </a:t>
            </a:r>
            <a:r>
              <a:rPr lang="en-US" dirty="0">
                <a:solidFill>
                  <a:schemeClr val="tx1"/>
                </a:solidFill>
              </a:rPr>
              <a:t>savings or checking account through your bank's online bill payment service</a:t>
            </a:r>
          </a:p>
          <a:p>
            <a:pPr marL="682625" lvl="2" indent="-217488">
              <a:lnSpc>
                <a:spcPct val="120000"/>
              </a:lnSpc>
              <a:spcBef>
                <a:spcPts val="600"/>
              </a:spcBef>
              <a:buSzPct val="50000"/>
              <a:buFont typeface="Wingdings" panose="05000000000000000000" pitchFamily="2" charset="2"/>
              <a:buChar char="q"/>
            </a:pPr>
            <a:r>
              <a:rPr lang="en-US" dirty="0"/>
              <a:t>Sign up for </a:t>
            </a:r>
            <a:r>
              <a:rPr lang="en-US" u="sng" dirty="0">
                <a:hlinkClick r:id="rId3" tooltip="Medicare Easy Pay"/>
              </a:rPr>
              <a:t>Medicare Easy Pay</a:t>
            </a:r>
            <a:endParaRPr lang="en-US" u="sng" dirty="0"/>
          </a:p>
          <a:p>
            <a:pPr marL="682625" lvl="2" indent="-217488">
              <a:lnSpc>
                <a:spcPct val="120000"/>
              </a:lnSpc>
              <a:spcBef>
                <a:spcPts val="600"/>
              </a:spcBef>
              <a:buSzPct val="50000"/>
              <a:buFont typeface="Wingdings" panose="05000000000000000000" pitchFamily="2" charset="2"/>
              <a:buChar char="q"/>
            </a:pPr>
            <a:r>
              <a:rPr lang="en-US" dirty="0"/>
              <a:t>Mail your payment to Medicare</a:t>
            </a:r>
            <a:endParaRPr lang="en-US" dirty="0">
              <a:solidFill>
                <a:schemeClr val="tx1"/>
              </a:solidFill>
            </a:endParaRPr>
          </a:p>
          <a:p>
            <a:pPr marL="465138" lvl="1" indent="-233363">
              <a:lnSpc>
                <a:spcPct val="120000"/>
              </a:lnSpc>
              <a:spcBef>
                <a:spcPts val="600"/>
              </a:spcBef>
            </a:pPr>
            <a:r>
              <a:rPr lang="en-US" dirty="0"/>
              <a:t>Amount depends on income from 2 years ago</a:t>
            </a:r>
          </a:p>
          <a:p>
            <a:pPr marL="228600" lvl="1" indent="-228600">
              <a:lnSpc>
                <a:spcPct val="120000"/>
              </a:lnSpc>
              <a:spcBef>
                <a:spcPts val="600"/>
              </a:spcBef>
              <a:buFont typeface="Wingdings" panose="05000000000000000000" pitchFamily="2" charset="2"/>
              <a:buChar char="§"/>
            </a:pPr>
            <a:r>
              <a:rPr lang="en-US" sz="3200" dirty="0"/>
              <a:t>You don’t have to sign up for Part B, but if you get it later, you may have to pay a lifetime late enrollment penalty</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95786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pPr>
              <a:lnSpc>
                <a:spcPct val="100000"/>
              </a:lnSpc>
            </a:pPr>
            <a:br>
              <a:rPr lang="en-US" dirty="0"/>
            </a:br>
            <a:r>
              <a:rPr lang="en-US" sz="3600" dirty="0"/>
              <a:t>Enrolling in Medicare—Automatic Enrollment</a:t>
            </a:r>
            <a:br>
              <a:rPr lang="en-US" dirty="0"/>
            </a:b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609601" y="1182003"/>
            <a:ext cx="11053010" cy="5291367"/>
          </a:xfrm>
        </p:spPr>
        <p:txBody>
          <a:bodyPr>
            <a:normAutofit fontScale="92500" lnSpcReduction="20000"/>
          </a:bodyPr>
          <a:lstStyle/>
          <a:p>
            <a:pPr>
              <a:lnSpc>
                <a:spcPct val="110000"/>
              </a:lnSpc>
              <a:spcBef>
                <a:spcPts val="600"/>
              </a:spcBef>
            </a:pPr>
            <a:r>
              <a:rPr lang="en-US" dirty="0"/>
              <a:t>If you’re already getting Social Security or RRB benefits at least 4 months before you turn 65, you’ll be automatically signed up for Medicare</a:t>
            </a:r>
          </a:p>
          <a:p>
            <a:pPr marL="465138" lvl="1" indent="-234950">
              <a:lnSpc>
                <a:spcPct val="110000"/>
              </a:lnSpc>
              <a:spcBef>
                <a:spcPts val="600"/>
              </a:spcBef>
            </a:pPr>
            <a:r>
              <a:rPr lang="en-US" dirty="0"/>
              <a:t>You’ll get your Initial Enrollment Period package in the mail, along with your Medicare card, about 3 months before you turn 65</a:t>
            </a:r>
          </a:p>
          <a:p>
            <a:pPr marL="465138" lvl="1" indent="-234950">
              <a:lnSpc>
                <a:spcPct val="110000"/>
              </a:lnSpc>
              <a:spcBef>
                <a:spcPts val="600"/>
              </a:spcBef>
            </a:pPr>
            <a:r>
              <a:rPr lang="en-US" dirty="0"/>
              <a:t>Coverage begins the first day of the month you turn 65</a:t>
            </a:r>
          </a:p>
          <a:p>
            <a:pPr>
              <a:lnSpc>
                <a:spcPct val="110000"/>
              </a:lnSpc>
              <a:spcBef>
                <a:spcPts val="600"/>
              </a:spcBef>
            </a:pPr>
            <a:r>
              <a:rPr lang="en-US" dirty="0"/>
              <a:t>You may qualify for Medicare based on a disability</a:t>
            </a:r>
          </a:p>
          <a:p>
            <a:pPr marL="465138" lvl="1" indent="-234950">
              <a:lnSpc>
                <a:spcPct val="110000"/>
              </a:lnSpc>
              <a:spcBef>
                <a:spcPts val="600"/>
              </a:spcBef>
            </a:pPr>
            <a:r>
              <a:rPr lang="en-US" dirty="0"/>
              <a:t>You must be entitled to Social Security Disability Insurance (SSDI) benefits for 24 months</a:t>
            </a:r>
          </a:p>
          <a:p>
            <a:pPr marL="465138" lvl="1" indent="-234950">
              <a:lnSpc>
                <a:spcPct val="110000"/>
              </a:lnSpc>
              <a:spcBef>
                <a:spcPts val="600"/>
              </a:spcBef>
            </a:pPr>
            <a:r>
              <a:rPr lang="en-US" dirty="0"/>
              <a:t>On the 25th month, you’re automatically signed up for Part A and Part B</a:t>
            </a:r>
          </a:p>
          <a:p>
            <a:pPr marL="465138" lvl="1" indent="-234950">
              <a:lnSpc>
                <a:spcPct val="110000"/>
              </a:lnSpc>
              <a:spcBef>
                <a:spcPts val="600"/>
              </a:spcBef>
            </a:pPr>
            <a:r>
              <a:rPr lang="en-US" dirty="0">
                <a:solidFill>
                  <a:sysClr val="windowText" lastClr="000000"/>
                </a:solidFill>
              </a:rPr>
              <a:t>If you have ALS (Amyotrophic Lateral Sclerosis, also called Lou Gehrig’s disease), there’s no waiting period</a:t>
            </a:r>
            <a:endParaRPr lang="en-US" sz="220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16196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pPr>
              <a:lnSpc>
                <a:spcPct val="100000"/>
              </a:lnSpc>
            </a:pPr>
            <a:br>
              <a:rPr lang="en-US" dirty="0"/>
            </a:br>
            <a:r>
              <a:rPr lang="en-US" sz="3600" dirty="0"/>
              <a:t>Enrolling in Medicare—Your Initial Enrollment Period (IEP)</a:t>
            </a:r>
            <a:br>
              <a:rPr lang="en-US" dirty="0"/>
            </a:b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a:bodyPr>
          <a:lstStyle/>
          <a:p>
            <a:pPr>
              <a:lnSpc>
                <a:spcPct val="100000"/>
              </a:lnSpc>
              <a:spcBef>
                <a:spcPts val="600"/>
              </a:spcBef>
            </a:pPr>
            <a:r>
              <a:rPr lang="en-US" dirty="0"/>
              <a:t>If you’re </a:t>
            </a:r>
            <a:r>
              <a:rPr lang="en-US" b="1" dirty="0"/>
              <a:t>not</a:t>
            </a:r>
            <a:r>
              <a:rPr lang="en-US" dirty="0"/>
              <a:t> getting Social Security at least 4 months before turning 65, you can sign up for Part A (if you have to buy it) and Part B during your IEP</a:t>
            </a:r>
          </a:p>
          <a:p>
            <a:pPr marL="465138" lvl="1" indent="-234950">
              <a:lnSpc>
                <a:spcPct val="100000"/>
              </a:lnSpc>
              <a:spcBef>
                <a:spcPts val="600"/>
              </a:spcBef>
            </a:pPr>
            <a:r>
              <a:rPr lang="en-US" dirty="0"/>
              <a:t>It starts 3 months before your 65th birthday (including your birthday month) and ends 3 months after your 65th birthday</a:t>
            </a:r>
          </a:p>
          <a:p>
            <a:pPr marL="465138" lvl="1" indent="-234950">
              <a:lnSpc>
                <a:spcPct val="100000"/>
              </a:lnSpc>
              <a:spcBef>
                <a:spcPts val="600"/>
              </a:spcBef>
            </a:pPr>
            <a:r>
              <a:rPr lang="en-US" dirty="0"/>
              <a:t>Enroll with Social Security or the RRB</a:t>
            </a:r>
          </a:p>
          <a:p>
            <a:pPr marL="465138" lvl="1" indent="-234950">
              <a:lnSpc>
                <a:spcPct val="100000"/>
              </a:lnSpc>
              <a:spcBef>
                <a:spcPts val="600"/>
              </a:spcBef>
            </a:pPr>
            <a:r>
              <a:rPr lang="en-US" dirty="0"/>
              <a:t>Coverage begins based on the month you enrolled</a:t>
            </a:r>
          </a:p>
          <a:p>
            <a:pPr>
              <a:lnSpc>
                <a:spcPct val="100000"/>
              </a:lnSpc>
              <a:spcBef>
                <a:spcPts val="600"/>
              </a:spcBef>
            </a:pPr>
            <a:r>
              <a:rPr lang="en-US" dirty="0"/>
              <a:t>If you have ESRD, you may be eligible for premium-free Part A, but not required to sign up for Medicare</a:t>
            </a:r>
          </a:p>
          <a:p>
            <a:pPr marL="0" indent="0">
              <a:buNone/>
            </a:pPr>
            <a:endParaRPr lang="en-US" sz="320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October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Medicare and the Marketplace</a:t>
            </a:r>
          </a:p>
        </p:txBody>
      </p:sp>
    </p:spTree>
    <p:extLst>
      <p:ext uri="{BB962C8B-B14F-4D97-AF65-F5344CB8AC3E}">
        <p14:creationId xmlns:p14="http://schemas.microsoft.com/office/powerpoint/2010/main" val="3285471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SECTOMILLISECCONVERTED" val="1"/>
  <p:tag name="MMPROD_UIDATA" val="&lt;database version=&quot;11.0&quot;&gt;&lt;object type=&quot;1&quot; unique_id=&quot;10001&quot;&gt;&lt;object type=&quot;2&quot; unique_id=&quot;17349&quot;&gt;&lt;object type=&quot;3&quot; unique_id=&quot;17350&quot;&gt;&lt;property id=&quot;20148&quot; value=&quot;5&quot;/&gt;&lt;property id=&quot;20300&quot; value=&quot;Slide 1 - &amp;quot;Medicare &amp;amp;  the Health Insurance Marketplace® &amp;quot;&quot;/&gt;&lt;property id=&quot;20307&quot; value=&quot;359&quot;/&gt;&lt;/object&gt;&lt;object type=&quot;3&quot; unique_id=&quot;17351&quot;&gt;&lt;property id=&quot;20148&quot; value=&quot;5&quot;/&gt;&lt;property id=&quot;20300&quot; value=&quot;Slide 2 - &amp;quot;Contents&amp;quot;&quot;/&gt;&lt;property id=&quot;20307&quot; value=&quot;360&quot;/&gt;&lt;/object&gt;&lt;object type=&quot;3&quot; unique_id=&quot;17352&quot;&gt;&lt;property id=&quot;20148&quot; value=&quot;5&quot;/&gt;&lt;property id=&quot;20300&quot; value=&quot;Slide 3 - &amp;quot;Session Objectives&amp;quot;&quot;/&gt;&lt;property id=&quot;20307&quot; value=&quot;378&quot;/&gt;&lt;/object&gt;&lt;object type=&quot;3&quot; unique_id=&quot;17353&quot;&gt;&lt;property id=&quot;20148&quot; value=&quot;5&quot;/&gt;&lt;property id=&quot;20300&quot; value=&quot;Slide 4 - &amp;quot;Lesson #1&amp;quot;&quot;/&gt;&lt;property id=&quot;20307&quot; value=&quot;363&quot;/&gt;&lt;/object&gt;&lt;object type=&quot;3&quot; unique_id=&quot;17355&quot;&gt;&lt;property id=&quot;20148&quot; value=&quot;5&quot;/&gt;&lt;property id=&quot;20300&quot; value=&quot;Slide 17 - &amp;quot;Check Your Knowledge: Lesson 1&amp;quot;&quot;/&gt;&lt;property id=&quot;20307&quot; value=&quot;371&quot;/&gt;&lt;/object&gt;&lt;object type=&quot;3&quot; unique_id=&quot;17356&quot;&gt;&lt;property id=&quot;20148&quot; value=&quot;5&quot;/&gt;&lt;property id=&quot;20300&quot; value=&quot;Slide 18 - &amp;quot;Lesson #2&amp;quot;&quot;/&gt;&lt;property id=&quot;20307&quot; value=&quot;365&quot;/&gt;&lt;/object&gt;&lt;object type=&quot;3&quot; unique_id=&quot;17358&quot;&gt;&lt;property id=&quot;20148&quot; value=&quot;5&quot;/&gt;&lt;property id=&quot;20300&quot; value=&quot;Slide 21 - &amp;quot;Check Your Knowledge: Lesson 2&amp;quot;&quot;/&gt;&lt;property id=&quot;20307&quot; value=&quot;372&quot;/&gt;&lt;/object&gt;&lt;object type=&quot;3&quot; unique_id=&quot;17359&quot;&gt;&lt;property id=&quot;20148&quot; value=&quot;5&quot;/&gt;&lt;property id=&quot;20300&quot; value=&quot;Slide 22 - &amp;quot;Lesson #3&amp;quot;&quot;/&gt;&lt;property id=&quot;20307&quot; value=&quot;367&quot;/&gt;&lt;/object&gt;&lt;object type=&quot;3&quot; unique_id=&quot;17361&quot;&gt;&lt;property id=&quot;20148&quot; value=&quot;5&quot;/&gt;&lt;property id=&quot;20300&quot; value=&quot;Slide 27 - &amp;quot;Check Your Knowledge: Lesson 3&amp;quot;&quot;/&gt;&lt;property id=&quot;20307&quot; value=&quot;373&quot;/&gt;&lt;/object&gt;&lt;object type=&quot;3&quot; unique_id=&quot;17362&quot;&gt;&lt;property id=&quot;20148&quot; value=&quot;5&quot;/&gt;&lt;property id=&quot;20300&quot; value=&quot;Slide 28 - &amp;quot;Lesson #4&amp;quot;&quot;/&gt;&lt;property id=&quot;20307&quot; value=&quot;369&quot;/&gt;&lt;/object&gt;&lt;object type=&quot;3&quot; unique_id=&quot;17364&quot;&gt;&lt;property id=&quot;20148&quot; value=&quot;5&quot;/&gt;&lt;property id=&quot;20300&quot; value=&quot;Slide 32 - &amp;quot;Check Your Knowledge: Lesson 4&amp;quot;&quot;/&gt;&lt;property id=&quot;20307&quot; value=&quot;374&quot;/&gt;&lt;/object&gt;&lt;object type=&quot;3&quot; unique_id=&quot;17365&quot;&gt;&lt;property id=&quot;20148&quot; value=&quot;5&quot;/&gt;&lt;property id=&quot;20300&quot; value=&quot;Slide 33 - &amp;quot;Helpful Resources&amp;quot;&quot;/&gt;&lt;property id=&quot;20307&quot; value=&quot;375&quot;/&gt;&lt;/object&gt;&lt;object type=&quot;3&quot; unique_id=&quot;17366&quot;&gt;&lt;property id=&quot;20148&quot; value=&quot;5&quot;/&gt;&lt;property id=&quot;20300&quot; value=&quot;Slide 34 - &amp;quot;Ways to Connect with the Marketplace&amp;quot;&quot;/&gt;&lt;property id=&quot;20307&quot; value=&quot;377&quot;/&gt;&lt;/object&gt;&lt;object type=&quot;3&quot; unique_id=&quot;17367&quot;&gt;&lt;property id=&quot;20148&quot; value=&quot;5&quot;/&gt;&lt;property id=&quot;20300&quot; value=&quot;Slide 40 - &amp;quot;Acronyms&amp;quot;&quot;/&gt;&lt;property id=&quot;20307&quot; value=&quot;376&quot;/&gt;&lt;/object&gt;&lt;object type=&quot;3&quot; unique_id=&quot;17368&quot;&gt;&lt;property id=&quot;20148&quot; value=&quot;5&quot;/&gt;&lt;property id=&quot;20300&quot; value=&quot;Slide 41 - &amp;quot;CMS National Training Program (NTP)&amp;quot;&quot;/&gt;&lt;property id=&quot;20307&quot; value=&quot;362&quot;/&gt;&lt;/object&gt;&lt;object type=&quot;3&quot; unique_id=&quot;17434&quot;&gt;&lt;property id=&quot;20148&quot; value=&quot;5&quot;/&gt;&lt;property id=&quot;20300&quot; value=&quot;Slide 5 - &amp;quot; Special Medicare Notice Before You Turn 65 &amp;quot;&quot;/&gt;&lt;property id=&quot;20307&quot; value=&quot;396&quot;/&gt;&lt;/object&gt;&lt;object type=&quot;3&quot; unique_id=&quot;17435&quot;&gt;&lt;property id=&quot;20148&quot; value=&quot;5&quot;/&gt;&lt;property id=&quot;20300&quot; value=&quot;Slide 6 - &amp;quot; What Should You Consider When Deciding to Enroll in Medicare Part A (Hospital Insurance)?  &amp;quot;&quot;/&gt;&lt;property id=&quot;20307&quot; value=&quot;391&quot;/&gt;&lt;/object&gt;&lt;object type=&quot;3&quot; unique_id=&quot;17436&quot;&gt;&lt;property id=&quot;20148&quot; value=&quot;5&quot;/&gt;&lt;property id=&quot;20300&quot; value=&quot;Slide 7 - &amp;quot; What Should You Consider When Deciding to Enroll in Medicare Part B (Medical Insurance)?  &amp;quot;&quot;/&gt;&lt;property id=&quot;20307&quot; value=&quot;392&quot;/&gt;&lt;/object&gt;&lt;object type=&quot;3&quot; unique_id=&quot;17437&quot;&gt;&lt;property id=&quot;20148&quot; value=&quot;5&quot;/&gt;&lt;property id=&quot;20300&quot; value=&quot;Slide 8 - &amp;quot; Enrolling in Medicare—Automatic Enrollment &amp;quot;&quot;/&gt;&lt;property id=&quot;20307&quot; value=&quot;394&quot;/&gt;&lt;/object&gt;&lt;object type=&quot;3&quot; unique_id=&quot;17438&quot;&gt;&lt;property id=&quot;20148&quot; value=&quot;5&quot;/&gt;&lt;property id=&quot;20300&quot; value=&quot;Slide 9 - &amp;quot; Enrolling in Medicare—Your Initial Enrollment Period (IEP) &amp;quot;&quot;/&gt;&lt;property id=&quot;20307&quot; value=&quot;395&quot;/&gt;&lt;/object&gt;&lt;object type=&quot;3&quot; unique_id=&quot;17439&quot;&gt;&lt;property id=&quot;20148&quot; value=&quot;5&quot;/&gt;&lt;property id=&quot;20300&quot; value=&quot;Slide 10 - &amp;quot; What If You Miss Your Initial Enrollment Period (IEP)? &amp;quot;&quot;/&gt;&lt;property id=&quot;20307&quot; value=&quot;397&quot;/&gt;&lt;/object&gt;&lt;object type=&quot;3&quot; unique_id=&quot;17440&quot;&gt;&lt;property id=&quot;20148&quot; value=&quot;5&quot;/&gt;&lt;property id=&quot;20300&quot; value=&quot;Slide 11 - &amp;quot; Canceling Marketplace Coverage Due to Medicare Eligibility &amp;quot;&quot;/&gt;&lt;property id=&quot;20307&quot; value=&quot;398&quot;/&gt;&lt;/object&gt;&lt;object type=&quot;3&quot; unique_id=&quot;17441&quot;&gt;&lt;property id=&quot;20148&quot; value=&quot;5&quot;/&gt;&lt;property id=&quot;20300&quot; value=&quot;Slide 12 - &amp;quot; Canceling Your Marketplace Coverage—Self &amp;quot;&quot;/&gt;&lt;property id=&quot;20307&quot; value=&quot;399&quot;/&gt;&lt;/object&gt;&lt;object type=&quot;3&quot; unique_id=&quot;17442&quot;&gt;&lt;property id=&quot;20148&quot; value=&quot;5&quot;/&gt;&lt;property id=&quot;20300&quot; value=&quot;Slide 13 - &amp;quot; Canceling Your Marketplace Coverage—Household Plan &amp;quot;&quot;/&gt;&lt;property id=&quot;20307&quot; value=&quot;400&quot;/&gt;&lt;/object&gt;&lt;object type=&quot;3&quot; unique_id=&quot;17443&quot;&gt;&lt;property id=&quot;20148&quot; value=&quot;5&quot;/&gt;&lt;property id=&quot;20300&quot; value=&quot;Slide 14 - &amp;quot; Keeping a Marketplace Plan and Medicare &amp;quot;&quot;/&gt;&lt;property id=&quot;20307&quot; value=&quot;402&quot;/&gt;&lt;/object&gt;&lt;object type=&quot;3&quot; unique_id=&quot;17444&quot;&gt;&lt;property id=&quot;20148&quot; value=&quot;5&quot;/&gt;&lt;property id=&quot;20300&quot; value=&quot;Slide 15 - &amp;quot; Keeping a Marketplace Plan with Premium Tax Credit Instead of Having Medicare &amp;quot;&quot;/&gt;&lt;property id=&quot;20307&quot; value=&quot;403&quot;/&gt;&lt;/object&gt;&lt;object type=&quot;3&quot; unique_id=&quot;17445&quot;&gt;&lt;property id=&quot;20148&quot; value=&quot;5&quot;/&gt;&lt;property id=&quot;20300&quot; value=&quot;Slide 16 - &amp;quot;Considerations&amp;quot;&quot;/&gt;&lt;property id=&quot;20307&quot; value=&quot;417&quot;/&gt;&lt;/object&gt;&lt;object type=&quot;3&quot; unique_id=&quot;17446&quot;&gt;&lt;property id=&quot;20148&quot; value=&quot;5&quot;/&gt;&lt;property id=&quot;20300&quot; value=&quot;Slide 19 - &amp;quot; Medicare and Small Business Health Options Program (SHOP) Coverage &amp;quot;&quot;/&gt;&lt;property id=&quot;20307&quot; value=&quot;409&quot;/&gt;&lt;/object&gt;&lt;object type=&quot;3&quot; unique_id=&quot;17447&quot;&gt;&lt;property id=&quot;20148&quot; value=&quot;5&quot;/&gt;&lt;property id=&quot;20300&quot; value=&quot;Slide 20 - &amp;quot;Medicare and Small Business Health Options Program (SHOP) Coverage (continued)&amp;quot;&quot;/&gt;&lt;property id=&quot;20307&quot; value=&quot;387&quot;/&gt;&lt;/object&gt;&lt;object type=&quot;3&quot; unique_id=&quot;17448&quot;&gt;&lt;property id=&quot;20148&quot; value=&quot;5&quot;/&gt;&lt;property id=&quot;20300&quot; value=&quot;Slide 23 - &amp;quot; Medicare Savings Programs &amp;quot;&quot;/&gt;&lt;property id=&quot;20307&quot; value=&quot;408&quot;/&gt;&lt;/object&gt;&lt;object type=&quot;3&quot; unique_id=&quot;17449&quot;&gt;&lt;property id=&quot;20148&quot; value=&quot;5&quot;/&gt;&lt;property id=&quot;20300&quot; value=&quot;Slide 24 - &amp;quot; Extra Help for Drug Costs &amp;quot;&quot;/&gt;&lt;property id=&quot;20307&quot; value=&quot;405&quot;/&gt;&lt;/object&gt;&lt;object type=&quot;3&quot; unique_id=&quot;17450&quot;&gt;&lt;property id=&quot;20148&quot; value=&quot;5&quot;/&gt;&lt;property id=&quot;20300&quot; value=&quot;Slide 25 - &amp;quot; Qualifying for Extra Help &amp;quot;&quot;/&gt;&lt;property id=&quot;20307&quot; value=&quot;406&quot;/&gt;&lt;/object&gt;&lt;object type=&quot;3&quot; unique_id=&quot;17451&quot;&gt;&lt;property id=&quot;20148&quot; value=&quot;5&quot;/&gt;&lt;property id=&quot;20300&quot; value=&quot;Slide 26 - &amp;quot; Steps You Can Take to Find Out if You  Qualify for Help With Your Medicare Costs &amp;quot;&quot;/&gt;&lt;property id=&quot;20307&quot; value=&quot;407&quot;/&gt;&lt;/object&gt;&lt;object type=&quot;3&quot; unique_id=&quot;17452&quot;&gt;&lt;property id=&quot;20148&quot; value=&quot;5&quot;/&gt;&lt;property id=&quot;20300&quot; value=&quot;Slide 29 - &amp;quot;What’s Medicare Periodic Data Matching (PDM)?&amp;quot;&quot;/&gt;&lt;property id=&quot;20307&quot; value=&quot;389&quot;/&gt;&lt;/object&gt;&lt;object type=&quot;3&quot; unique_id=&quot;17453&quot;&gt;&lt;property id=&quot;20148&quot; value=&quot;5&quot;/&gt;&lt;property id=&quot;20300&quot; value=&quot;Slide 30 - &amp;quot;Medicare Periodic Data Matching (PDM)&amp;quot;&quot;/&gt;&lt;property id=&quot;20307&quot; value=&quot;390&quot;/&gt;&lt;/object&gt;&lt;object type=&quot;3&quot; unique_id=&quot;17454&quot;&gt;&lt;property id=&quot;20148&quot; value=&quot;5&quot;/&gt;&lt;property id=&quot;20300&quot; value=&quot;Slide 31 - &amp;quot;Medicare Periodic Data Matching (PDM)—Process&amp;quot;&quot;/&gt;&lt;property id=&quot;20307&quot; value=&quot;410&quot;/&gt;&lt;/object&gt;&lt;object type=&quot;3&quot; unique_id=&quot;17455&quot;&gt;&lt;property id=&quot;20148&quot; value=&quot;5&quot;/&gt;&lt;property id=&quot;20300&quot; value=&quot;Slide 35 - &amp;quot;Marketplace Assisters and Navigators&amp;quot;&quot;/&gt;&lt;property id=&quot;20307&quot; value=&quot;416&quot;/&gt;&lt;/object&gt;&lt;object type=&quot;3&quot; unique_id=&quot;17456&quot;&gt;&lt;property id=&quot;20148&quot; value=&quot;5&quot;/&gt;&lt;property id=&quot;20300&quot; value=&quot;Slide 36 - &amp;quot;Medicare Resources&amp;quot;&quot;/&gt;&lt;property id=&quot;20307&quot; value=&quot;412&quot;/&gt;&lt;/object&gt;&lt;object type=&quot;3&quot; unique_id=&quot;17457&quot;&gt;&lt;property id=&quot;20148&quot; value=&quot;5&quot;/&gt;&lt;property id=&quot;20300&quot; value=&quot;Slide 37 - &amp;quot;Other Resources&amp;quot;&quot;/&gt;&lt;property id=&quot;20307&quot; value=&quot;413&quot;/&gt;&lt;/object&gt;&lt;object type=&quot;3&quot; unique_id=&quot;17458&quot;&gt;&lt;property id=&quot;20148&quot; value=&quot;5&quot;/&gt;&lt;property id=&quot;20300&quot; value=&quot;Slide 38 - &amp;quot;Key Points to Remember—Medicare and the Health Insurance Marketplace® &amp;quot;&quot;/&gt;&lt;property id=&quot;20307&quot; value=&quot;415&quot;/&gt;&lt;/object&gt;&lt;object type=&quot;3&quot; unique_id=&quot;17459&quot;&gt;&lt;property id=&quot;20148&quot; value=&quot;5&quot;/&gt;&lt;property id=&quot;20300&quot; value=&quot;Slide 39 - &amp;quot;Key Points to Remember—Medicare and the Marketplace (continued)&amp;quot;&quot;/&gt;&lt;property id=&quot;20307&quot; value=&quot;414&quot;/&gt;&lt;/object&gt;&lt;/object&gt;&lt;object type=&quot;8&quot; unique_id=&quot;17389&quo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41545</TotalTime>
  <Words>9029</Words>
  <Application>Microsoft Office PowerPoint</Application>
  <PresentationFormat>Widescreen</PresentationFormat>
  <Paragraphs>619</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vt:lpstr>
      <vt:lpstr>Times New Roman</vt:lpstr>
      <vt:lpstr>Wingdings</vt:lpstr>
      <vt:lpstr>Office Theme</vt:lpstr>
      <vt:lpstr>Medicare &amp;  the Health Insurance Marketplace® </vt:lpstr>
      <vt:lpstr>Contents</vt:lpstr>
      <vt:lpstr>Session Objectives</vt:lpstr>
      <vt:lpstr>Lesson #1</vt:lpstr>
      <vt:lpstr> Special Medicare Notice Before You Turn 65 </vt:lpstr>
      <vt:lpstr> What Should You Consider When Deciding to Enroll in Medicare Part A (Hospital Insurance)?  </vt:lpstr>
      <vt:lpstr> What Should You Consider When Deciding to Enroll in Medicare Part B (Medical Insurance)?  </vt:lpstr>
      <vt:lpstr> Enrolling in Medicare—Automatic Enrollment </vt:lpstr>
      <vt:lpstr> Enrolling in Medicare—Your Initial Enrollment Period (IEP) </vt:lpstr>
      <vt:lpstr> What If You Miss Your Initial Enrollment Period (IEP)? </vt:lpstr>
      <vt:lpstr> Canceling Marketplace Coverage Due to Medicare Eligibility </vt:lpstr>
      <vt:lpstr> Canceling Your Marketplace Coverage—Self </vt:lpstr>
      <vt:lpstr> Canceling Your Marketplace Coverage—Household Plan </vt:lpstr>
      <vt:lpstr> Keeping a Marketplace Plan and Medicare </vt:lpstr>
      <vt:lpstr> Keeping a Marketplace Plan with Premium Tax Credit Instead of Having Medicare </vt:lpstr>
      <vt:lpstr>Considerations</vt:lpstr>
      <vt:lpstr>Check Your Knowledge: Lesson 1</vt:lpstr>
      <vt:lpstr>Lesson #2</vt:lpstr>
      <vt:lpstr> Medicare and Small Business Health Options Program (SHOP) Coverage </vt:lpstr>
      <vt:lpstr>Medicare and Small Business Health Options Program (SHOP) Coverage (continued)</vt:lpstr>
      <vt:lpstr>Check Your Knowledge: Lesson 2</vt:lpstr>
      <vt:lpstr>Lesson #3</vt:lpstr>
      <vt:lpstr> Medicare Savings Programs </vt:lpstr>
      <vt:lpstr> Extra Help for Drug Costs </vt:lpstr>
      <vt:lpstr> Qualifying for Extra Help </vt:lpstr>
      <vt:lpstr> Steps You Can Take to Find Out if You  Qualify for Help With Your Medicare Costs </vt:lpstr>
      <vt:lpstr>Check Your Knowledge: Lesson 3</vt:lpstr>
      <vt:lpstr>Lesson #4</vt:lpstr>
      <vt:lpstr>What’s Medicare Periodic Data Matching (PDM)?</vt:lpstr>
      <vt:lpstr>Medicare Periodic Data Matching (PDM)</vt:lpstr>
      <vt:lpstr>Medicare Periodic Data Matching (PDM)—Process</vt:lpstr>
      <vt:lpstr>Check Your Knowledge: Lesson 4</vt:lpstr>
      <vt:lpstr>Helpful Resources</vt:lpstr>
      <vt:lpstr>Ways to Connect with the Marketplace</vt:lpstr>
      <vt:lpstr>Marketplace Assisters and Navigators</vt:lpstr>
      <vt:lpstr>Medicare Resources</vt:lpstr>
      <vt:lpstr>Other Resources</vt:lpstr>
      <vt:lpstr>Key Points to Remember—Medicare and the Marketplace </vt:lpstr>
      <vt:lpstr>Key Points to Remember—Medicare and the Marketplace (continued)</vt:lpstr>
      <vt:lpstr>Acronyms</vt:lpstr>
      <vt:lpstr>CMS National Training Program (NTP)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Koelbl, Judith (CMS/OC)</dc:creator>
  <cp:lastModifiedBy>Karie Watson</cp:lastModifiedBy>
  <cp:revision>559</cp:revision>
  <cp:lastPrinted>2020-02-19T15:15:50Z</cp:lastPrinted>
  <dcterms:created xsi:type="dcterms:W3CDTF">2019-11-14T20:32:59Z</dcterms:created>
  <dcterms:modified xsi:type="dcterms:W3CDTF">2021-10-13T12:36:05Z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