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3" r:id="rId1"/>
  </p:sldMasterIdLst>
  <p:notesMasterIdLst>
    <p:notesMasterId r:id="rId45"/>
  </p:notesMasterIdLst>
  <p:handoutMasterIdLst>
    <p:handoutMasterId r:id="rId46"/>
  </p:handoutMasterIdLst>
  <p:sldIdLst>
    <p:sldId id="258" r:id="rId2"/>
    <p:sldId id="257" r:id="rId3"/>
    <p:sldId id="259" r:id="rId4"/>
    <p:sldId id="260" r:id="rId5"/>
    <p:sldId id="261" r:id="rId6"/>
    <p:sldId id="262" r:id="rId7"/>
    <p:sldId id="299" r:id="rId8"/>
    <p:sldId id="264" r:id="rId9"/>
    <p:sldId id="265" r:id="rId10"/>
    <p:sldId id="266" r:id="rId11"/>
    <p:sldId id="267" r:id="rId12"/>
    <p:sldId id="268" r:id="rId13"/>
    <p:sldId id="269" r:id="rId14"/>
    <p:sldId id="270" r:id="rId15"/>
    <p:sldId id="301" r:id="rId16"/>
    <p:sldId id="272" r:id="rId17"/>
    <p:sldId id="300" r:id="rId18"/>
    <p:sldId id="274" r:id="rId19"/>
    <p:sldId id="275" r:id="rId20"/>
    <p:sldId id="302" r:id="rId21"/>
    <p:sldId id="304" r:id="rId22"/>
    <p:sldId id="278" r:id="rId23"/>
    <p:sldId id="279" r:id="rId24"/>
    <p:sldId id="280" r:id="rId25"/>
    <p:sldId id="281" r:id="rId26"/>
    <p:sldId id="303" r:id="rId27"/>
    <p:sldId id="283" r:id="rId28"/>
    <p:sldId id="284" r:id="rId29"/>
    <p:sldId id="285" r:id="rId30"/>
    <p:sldId id="286" r:id="rId31"/>
    <p:sldId id="305"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4">
          <p15:clr>
            <a:srgbClr val="A4A3A4"/>
          </p15:clr>
        </p15:guide>
        <p15:guide id="2" pos="3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uk, Shannon" initials="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4A9C"/>
    <a:srgbClr val="99CCFF"/>
    <a:srgbClr val="FFD0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45" autoAdjust="0"/>
    <p:restoredTop sz="72905" autoAdjust="0"/>
  </p:normalViewPr>
  <p:slideViewPr>
    <p:cSldViewPr>
      <p:cViewPr varScale="1">
        <p:scale>
          <a:sx n="97" d="100"/>
          <a:sy n="97" d="100"/>
        </p:scale>
        <p:origin x="152" y="72"/>
      </p:cViewPr>
      <p:guideLst>
        <p:guide orient="horz" pos="2064"/>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C16B254-F755-154D-86D8-705F3C585905}" type="datetimeFigureOut">
              <a:rPr lang="en-US" smtClean="0"/>
              <a:pPr/>
              <a:t>10/1/2020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8B07BA0-83C1-274E-9BA1-643DFA6696FC}" type="slidenum">
              <a:rPr lang="en-US" smtClean="0"/>
              <a:pPr/>
              <a:t>‹#›</a:t>
            </a:fld>
            <a:endParaRPr lang="en-US" dirty="0"/>
          </a:p>
        </p:txBody>
      </p:sp>
    </p:spTree>
    <p:extLst>
      <p:ext uri="{BB962C8B-B14F-4D97-AF65-F5344CB8AC3E}">
        <p14:creationId xmlns:p14="http://schemas.microsoft.com/office/powerpoint/2010/main" val="40824873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242358-85E2-2545-8677-79B1E11E6ECD}" type="datetimeFigureOut">
              <a:rPr lang="en-US" smtClean="0"/>
              <a:pPr/>
              <a:t>10/1/2020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898A01-842B-0042-9AB7-55364486B929}" type="slidenum">
              <a:rPr lang="en-US" smtClean="0"/>
              <a:pPr/>
              <a:t>‹#›</a:t>
            </a:fld>
            <a:endParaRPr lang="en-US" dirty="0"/>
          </a:p>
        </p:txBody>
      </p:sp>
    </p:spTree>
    <p:extLst>
      <p:ext uri="{BB962C8B-B14F-4D97-AF65-F5344CB8AC3E}">
        <p14:creationId xmlns:p14="http://schemas.microsoft.com/office/powerpoint/2010/main" val="210190352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arketplace.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press@cms.hh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ms.gov/About-CMS/Agency-Information/OMH/equity-initiatives/ccm/product-orderin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healthcare.gov/subscribe/"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cuidadodesalud.gov/e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
                <a:srgbClr val="084A9C"/>
              </a:buClr>
              <a:buSzTx/>
              <a:buFont typeface="Wingdings" panose="05000000000000000000" pitchFamily="2" charset="2"/>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This “Marketplace 101” </a:t>
            </a: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presentation provides </a:t>
            </a: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a high-level overview of the Patient Protection and Affordable Care Act (PPACA) and the Health Insurance </a:t>
            </a: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Marketplace</a:t>
            </a:r>
            <a:r>
              <a:rPr lang="en-US" sz="1200" kern="1200" dirty="0" smtClean="0">
                <a:solidFill>
                  <a:schemeClr val="tx1"/>
                </a:solidFill>
                <a:effectLst/>
                <a:latin typeface="+mn-lt"/>
                <a:ea typeface="+mn-ea"/>
                <a:cs typeface="+mn-cs"/>
              </a:rPr>
              <a:t>®</a:t>
            </a: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but it focuses on the Federally-facilitated Marketplace (FFM), including </a:t>
            </a: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State Based Marketplaces </a:t>
            </a: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using the federal eligibility and enrollment platform. </a:t>
            </a: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This </a:t>
            </a: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training presentation was developed and approved by the Centers for Medicare &amp; Medicaid Services (CMS), the federal agency that administers Medicare, Medicaid, the Children’s Health Insurance Program (CHIP), and the Federally-facilitated Health Insurance Marketplace</a:t>
            </a: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The </a:t>
            </a: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information in this module is current as of </a:t>
            </a: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October </a:t>
            </a: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2020. To check for an updated version, visit </a:t>
            </a:r>
            <a:r>
              <a:rPr kumimoji="0" lang="en-US" sz="1800" b="0" i="0" u="sng" strike="noStrike" kern="1200" cap="none" spc="0" normalizeH="0" baseline="0" noProof="0" dirty="0" smtClean="0">
                <a:ln>
                  <a:noFill/>
                </a:ln>
                <a:solidFill>
                  <a:srgbClr val="0563C1"/>
                </a:solidFill>
                <a:effectLst/>
                <a:uLnTx/>
                <a:uFillTx/>
                <a:latin typeface="Calibri" panose="020F0502020204030204" pitchFamily="34" charset="0"/>
                <a:ea typeface="+mn-ea"/>
                <a:cs typeface="Calibri" panose="020F0502020204030204" pitchFamily="34" charset="0"/>
                <a:hlinkClick r:id="rId3"/>
              </a:rPr>
              <a:t>Marketplace.cms.gov</a:t>
            </a: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ct val="20000"/>
              </a:spcBef>
              <a:spcAft>
                <a:spcPts val="0"/>
              </a:spcAft>
              <a:buClr>
                <a:srgbClr val="084A9C"/>
              </a:buClr>
              <a:buSzTx/>
              <a:buFont typeface="Wingdings" panose="05000000000000000000" pitchFamily="2" charset="2"/>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
                <a:srgbClr val="084A9C"/>
              </a:buClr>
              <a:buSzTx/>
              <a:buFont typeface="Wingdings" panose="05000000000000000000" pitchFamily="2" charset="2"/>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This is an informational resource for our partners and doesn’t create any rights or impose any obligations. It’s not a legal document or intended for press purposes. Members of the press should contact the CMS Media Relations Group at </a:t>
            </a:r>
            <a:r>
              <a:rPr kumimoji="0" lang="en-US" sz="1800" b="0" i="0" u="sng" strike="noStrike" kern="1200" cap="none" spc="0" normalizeH="0" baseline="0" noProof="0" dirty="0" smtClean="0">
                <a:ln>
                  <a:noFill/>
                </a:ln>
                <a:solidFill>
                  <a:srgbClr val="0563C1"/>
                </a:solidFill>
                <a:effectLst/>
                <a:uLnTx/>
                <a:uFillTx/>
                <a:latin typeface="Calibri" panose="020F0502020204030204" pitchFamily="34" charset="0"/>
                <a:ea typeface="+mn-ea"/>
                <a:cs typeface="Calibri" panose="020F0502020204030204" pitchFamily="34" charset="0"/>
                <a:hlinkClick r:id="rId4"/>
              </a:rPr>
              <a:t>press@cms.hhs.gov</a:t>
            </a: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This is a summary of complex and technical legal standards. Official Medicare, Medicaid and Marketplace Program legal guidance is contained in the relevant statutes, regulations, and rulings.</a:t>
            </a:r>
          </a:p>
          <a:p>
            <a:endParaRPr lang="en-US" dirty="0" smtClean="0"/>
          </a:p>
          <a:p>
            <a:r>
              <a:rPr lang="en-US" sz="1200" kern="1200" dirty="0" smtClean="0">
                <a:solidFill>
                  <a:schemeClr val="tx1"/>
                </a:solidFill>
                <a:effectLst/>
                <a:latin typeface="+mn-lt"/>
                <a:ea typeface="+mn-ea"/>
                <a:cs typeface="+mn-cs"/>
              </a:rPr>
              <a:t>’Health Insurance Marketplace’ is a registered service mark of the U.S. Department of Health &amp; Human Services.</a:t>
            </a:r>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1</a:t>
            </a:fld>
            <a:endParaRPr lang="en-US" dirty="0"/>
          </a:p>
        </p:txBody>
      </p:sp>
    </p:spTree>
    <p:extLst>
      <p:ext uri="{BB962C8B-B14F-4D97-AF65-F5344CB8AC3E}">
        <p14:creationId xmlns:p14="http://schemas.microsoft.com/office/powerpoint/2010/main" val="3625672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nSpc>
                <a:spcPct val="107000"/>
              </a:lnSpc>
              <a:spcBef>
                <a:spcPts val="0"/>
              </a:spcBef>
              <a:spcAft>
                <a:spcPts val="0"/>
              </a:spcAft>
              <a:buFont typeface="Wingdings" panose="05000000000000000000" pitchFamily="2" charset="2"/>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If consumers have questions or need help applying for coverage, there are resources, including enrollment assisters, agents and brokers, and a toll-free Call Center. HealthCare.gov in English and CuidadoDeSalud.gov in Spanish have a lot of information about health insurance and the health insurance marketplace, as well as tools to help consumers compare options.</a:t>
            </a:r>
          </a:p>
          <a:p>
            <a:pPr marL="171450" marR="0" lvl="0" indent="-171450">
              <a:lnSpc>
                <a:spcPct val="107000"/>
              </a:lnSpc>
              <a:spcBef>
                <a:spcPts val="0"/>
              </a:spcBef>
              <a:spcAft>
                <a:spcPts val="0"/>
              </a:spcAft>
              <a:buFont typeface="Wingdings" panose="05000000000000000000" pitchFamily="2" charset="2"/>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Use the Find Local Help tool on HealthCare.gov to find contact information for Marketplace enrollment assisters and agents and brokers </a:t>
            </a:r>
          </a:p>
          <a:p>
            <a:pPr marL="171450" marR="0" lvl="0" indent="-171450">
              <a:lnSpc>
                <a:spcPct val="107000"/>
              </a:lnSpc>
              <a:spcBef>
                <a:spcPts val="0"/>
              </a:spcBef>
              <a:spcAft>
                <a:spcPts val="800"/>
              </a:spcAft>
              <a:buFont typeface="Wingdings" panose="05000000000000000000" pitchFamily="2" charset="2"/>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Language assistance is available through interpreters, Call Center support, print, and web resources </a:t>
            </a:r>
          </a:p>
          <a:p>
            <a:endParaRPr lang="en-US" b="1"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23</a:t>
            </a:fld>
            <a:endParaRPr lang="en-US" dirty="0"/>
          </a:p>
        </p:txBody>
      </p:sp>
    </p:spTree>
    <p:extLst>
      <p:ext uri="{BB962C8B-B14F-4D97-AF65-F5344CB8AC3E}">
        <p14:creationId xmlns:p14="http://schemas.microsoft.com/office/powerpoint/2010/main" val="230507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There’s a Marketplace Call Center for consumers who live in states with a Federally-facilitated Marketplace or </a:t>
            </a:r>
            <a:r>
              <a:rPr lang="en-US" dirty="0" smtClean="0">
                <a:effectLst/>
              </a:rPr>
              <a:t>State</a:t>
            </a:r>
            <a:r>
              <a:rPr lang="en-US" baseline="0" dirty="0" smtClean="0">
                <a:effectLst/>
              </a:rPr>
              <a:t> </a:t>
            </a:r>
            <a:r>
              <a:rPr lang="en-US" dirty="0" smtClean="0">
                <a:effectLst/>
              </a:rPr>
              <a:t>Based </a:t>
            </a:r>
            <a:r>
              <a:rPr lang="en-US" dirty="0" smtClean="0">
                <a:effectLst/>
              </a:rPr>
              <a:t>Marketplace on the Federal Platform. When consumers call, they’ll be asked what state they live in. </a:t>
            </a:r>
            <a:endParaRPr lang="en-US" dirty="0" smtClean="0">
              <a:effectLst/>
            </a:endParaRPr>
          </a:p>
          <a:p>
            <a:endParaRPr lang="en-US" dirty="0" smtClean="0">
              <a:effectLst/>
            </a:endParaRPr>
          </a:p>
          <a:p>
            <a:r>
              <a:rPr lang="en-US" dirty="0" smtClean="0">
                <a:effectLst/>
              </a:rPr>
              <a:t>Customer service representatives are available 24 hours a day, 7 days a week, including New Year's Day. The Call Center is closed on Memorial Day, the Fourth of July, Labor Day, Thanksgiving, and Christmas. </a:t>
            </a:r>
            <a:endParaRPr lang="en-US" dirty="0" smtClean="0">
              <a:effectLst/>
            </a:endParaRPr>
          </a:p>
          <a:p>
            <a:endParaRPr lang="en-US" dirty="0" smtClean="0">
              <a:effectLst/>
            </a:endParaRPr>
          </a:p>
          <a:p>
            <a:r>
              <a:rPr lang="en-US" dirty="0" smtClean="0">
                <a:effectLst/>
              </a:rPr>
              <a:t>Customer service representatives can help consumers complete the entire application and enrollment process from beginning to end with information they provide over the phone, including reviewing their options and helping them enroll in a plan.</a:t>
            </a:r>
          </a:p>
          <a:p>
            <a:r>
              <a:rPr lang="en-US" dirty="0" smtClean="0">
                <a:effectLst/>
              </a:rPr>
              <a:t> </a:t>
            </a:r>
          </a:p>
          <a:p>
            <a:r>
              <a:rPr lang="en-US" dirty="0" smtClean="0">
                <a:effectLst/>
              </a:rPr>
              <a:t>The Call Center provides objective information in English and in Spanish. It also uses a language line to provide assistance in more than 240 additional languages.</a:t>
            </a:r>
          </a:p>
          <a:p>
            <a:r>
              <a:rPr lang="en-US" dirty="0" smtClean="0">
                <a:effectLst/>
              </a:rPr>
              <a:t> </a:t>
            </a:r>
          </a:p>
          <a:p>
            <a:r>
              <a:rPr lang="en-US" dirty="0" smtClean="0">
                <a:effectLst/>
              </a:rPr>
              <a:t>Consumers may be referred to their State-based Marketplace if they are seeking coverage in a state that runs their own Marketplace or SHOP.</a:t>
            </a: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24</a:t>
            </a:fld>
            <a:endParaRPr lang="en-US" dirty="0"/>
          </a:p>
        </p:txBody>
      </p:sp>
    </p:spTree>
    <p:extLst>
      <p:ext uri="{BB962C8B-B14F-4D97-AF65-F5344CB8AC3E}">
        <p14:creationId xmlns:p14="http://schemas.microsoft.com/office/powerpoint/2010/main" val="1530062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Navigators </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and certified application counselors are prohibited from receiving compensation directly or indirectly from health insurers or stop-loss insurance issuers in connection with the enrollment of any individuals into Marketplace plans or non-Marketplace plans. In addition, assisters are required to provide information in a fair, accurate, and impartial manner and must inform consumers about all of the Marketplace plans and insurance affordability programs for which they are eligible. </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In some cases, consumers may find it helpful to discuss their health coverage options with a health insurance agent or broker, a private entity or individual that’s licensed and regulated by a state and typically gets a payment, or commission, from a health insurer with whom they have a contractual relationship for enrolling a consumer into the insurer’s plans. To the extent permitted by the state, a licensed health insurance agent or broker may assist consumers in applying for and enrolling in coverage and insurance affordability programs through the Marketplaces, including helping consumers find out if they may qualify for public programs such as Medicaid and CHIP, provided he or she has registered with the Marketplace and successfully completed required Marketplace training. </a:t>
            </a: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25</a:t>
            </a:fld>
            <a:endParaRPr lang="en-US" dirty="0"/>
          </a:p>
        </p:txBody>
      </p:sp>
    </p:spTree>
    <p:extLst>
      <p:ext uri="{BB962C8B-B14F-4D97-AF65-F5344CB8AC3E}">
        <p14:creationId xmlns:p14="http://schemas.microsoft.com/office/powerpoint/2010/main" val="2199391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26</a:t>
            </a:fld>
            <a:endParaRPr lang="en-US" dirty="0"/>
          </a:p>
        </p:txBody>
      </p:sp>
    </p:spTree>
    <p:extLst>
      <p:ext uri="{BB962C8B-B14F-4D97-AF65-F5344CB8AC3E}">
        <p14:creationId xmlns:p14="http://schemas.microsoft.com/office/powerpoint/2010/main" val="1336433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Once consumers select a plan, they must pay their first premium directly to the insurance company—not to the Marketplace. They will receive a link to the issuer’s payment site, if the issuer provided one. Marketplace plan issuers may, but aren’t required to, accept payment online at the time of plan selection. If there's no link, or if a consumer completes plan selection via the Call Center, they should contact the Marketplace plan issuer directly to inquire about other options to make premium payments. Consumers must pay their first month’s premium by the insurer’s deadline to get coverage. </a:t>
            </a:r>
          </a:p>
          <a:p>
            <a:r>
              <a:rPr lang="en-US" dirty="0" smtClean="0">
                <a:effectLst/>
              </a:rPr>
              <a:t> </a:t>
            </a:r>
          </a:p>
          <a:p>
            <a:r>
              <a:rPr lang="en-US" dirty="0" smtClean="0">
                <a:effectLst/>
              </a:rPr>
              <a:t>Issuers are required to accept a variety of payment methods, including paper checks, money orders, cashier's checks, electronic fund transfers (EFT), and all general-purpose pre-paid debit cards. They don’t have to accept credit card or debit card payments unless states make that a requirement, although many insurers currently accept all of these forms of payment. Therefore, it may vary from state to state and between insurers. </a:t>
            </a:r>
          </a:p>
          <a:p>
            <a:r>
              <a:rPr lang="en-US" dirty="0" smtClean="0">
                <a:effectLst/>
              </a:rPr>
              <a:t> </a:t>
            </a:r>
          </a:p>
          <a:p>
            <a:r>
              <a:rPr lang="en-US" dirty="0" smtClean="0">
                <a:effectLst/>
              </a:rPr>
              <a:t>Insurers set their own payment deadline, consistent with applicable regulations. Some insurers may accept consumers’ first payment after the date the coverage will become effective. Consumers should contact their insurer to find out when they need to make payment and what flexibility issuers are able to provide. </a:t>
            </a: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27</a:t>
            </a:fld>
            <a:endParaRPr lang="en-US" dirty="0"/>
          </a:p>
        </p:txBody>
      </p:sp>
    </p:spTree>
    <p:extLst>
      <p:ext uri="{BB962C8B-B14F-4D97-AF65-F5344CB8AC3E}">
        <p14:creationId xmlns:p14="http://schemas.microsoft.com/office/powerpoint/2010/main" val="84066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If consumers are ending coverage for everyone on the application, termination can take effect as soon as the day they request termination. Consumers can also set the Marketplace coverage end date to a future date. </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If consumers are ending coverage for just some people on the application, in most cases, their coverage will end immediately. In some cases, coverage will not end immediately, including when the household members who remain enrolled in coverage qualify for a Special Enrollment Period. For this reason, consumers should always call the Marketplace Call Center for help ending coverage for just some people on an application. </a:t>
            </a: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IMPORTANT: Consumers should not end their Marketplace plan until they know for sure when their new coverage starts. Once consumers end Marketplace coverage, they can’t re-enroll until the next Open Enrollment Period (unless they qualify for a Special Enrollment Period). </a:t>
            </a: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28</a:t>
            </a:fld>
            <a:endParaRPr lang="en-US" dirty="0"/>
          </a:p>
        </p:txBody>
      </p:sp>
    </p:spTree>
    <p:extLst>
      <p:ext uri="{BB962C8B-B14F-4D97-AF65-F5344CB8AC3E}">
        <p14:creationId xmlns:p14="http://schemas.microsoft.com/office/powerpoint/2010/main" val="467745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Once consumers obtain health insurance coverage, it’s important that they know how to use it to meet their needs. ‘From Coverage to Care’ (C2C) is an initiative to help consumers understand their health coverage and how can they access primary care and preventive services. It applies to any consumer and any type of health coverage.</a:t>
            </a:r>
          </a:p>
          <a:p>
            <a:r>
              <a:rPr lang="en-US" dirty="0" smtClean="0">
                <a:effectLst/>
              </a:rPr>
              <a:t> </a:t>
            </a:r>
          </a:p>
          <a:p>
            <a:r>
              <a:rPr lang="en-US" dirty="0" smtClean="0">
                <a:effectLst/>
              </a:rPr>
              <a:t>‘The Roadmap to Better Care and a Healthier You’ walks a consumer through 8 steps of using coverage, from understanding why it’s important to use insurance, and how to find a provider, to how to make an appointment. Resources are also available for partners, including a ‘Partnership Toolkit’ and a ‘Community Presentation’, each with ready-to-use language. There are also financial toolkits like ‘Manage Your Health Care Costs’ and the ‘Enrollment Toolkit’, which can help a person examine the costs associated with health coverage and how to choose the best plan. </a:t>
            </a:r>
          </a:p>
          <a:p>
            <a:r>
              <a:rPr lang="en-US" dirty="0" smtClean="0">
                <a:effectLst/>
              </a:rPr>
              <a:t> </a:t>
            </a:r>
          </a:p>
          <a:p>
            <a:r>
              <a:rPr lang="en-US" dirty="0" smtClean="0">
                <a:effectLst/>
              </a:rPr>
              <a:t>Materials are available online at go.cms.gov/c2c for print or download, or can be ordered at no cost from the CMS Product Ordering Website. Instructions for accessing that website are here: </a:t>
            </a:r>
            <a:r>
              <a:rPr lang="en-US" u="sng" dirty="0" smtClean="0">
                <a:solidFill>
                  <a:srgbClr val="0563C1"/>
                </a:solidFill>
                <a:effectLst/>
                <a:hlinkClick r:id="rId3"/>
              </a:rPr>
              <a:t>CMS.gov/About-CMS/Agency-Information/OMH/equity-initiatives/</a:t>
            </a:r>
            <a:r>
              <a:rPr lang="en-US" u="sng" dirty="0" err="1" smtClean="0">
                <a:solidFill>
                  <a:srgbClr val="0563C1"/>
                </a:solidFill>
                <a:effectLst/>
                <a:hlinkClick r:id="rId3"/>
              </a:rPr>
              <a:t>ccm</a:t>
            </a:r>
            <a:r>
              <a:rPr lang="en-US" u="sng" dirty="0" smtClean="0">
                <a:solidFill>
                  <a:srgbClr val="0563C1"/>
                </a:solidFill>
                <a:effectLst/>
                <a:hlinkClick r:id="rId3"/>
              </a:rPr>
              <a:t>/product-ordering</a:t>
            </a:r>
            <a:endParaRPr lang="en-US" dirty="0" smtClean="0">
              <a:effectLst/>
            </a:endParaRPr>
          </a:p>
          <a:p>
            <a:r>
              <a:rPr lang="en-US" dirty="0" smtClean="0">
                <a:effectLst/>
              </a:rPr>
              <a:t> </a:t>
            </a: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30</a:t>
            </a:fld>
            <a:endParaRPr lang="en-US" dirty="0"/>
          </a:p>
        </p:txBody>
      </p:sp>
    </p:spTree>
    <p:extLst>
      <p:ext uri="{BB962C8B-B14F-4D97-AF65-F5344CB8AC3E}">
        <p14:creationId xmlns:p14="http://schemas.microsoft.com/office/powerpoint/2010/main" val="2458914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Generally, consumers who are eligible for MEC either through a job, school, or a government program aren’t eligible for savings paying the cost of their Marketplace coverage.</a:t>
            </a:r>
          </a:p>
          <a:p>
            <a:r>
              <a:rPr lang="en-US" u="none" strike="noStrike" dirty="0" smtClean="0">
                <a:effectLst/>
              </a:rPr>
              <a:t>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33</a:t>
            </a:fld>
            <a:endParaRPr lang="en-US" dirty="0"/>
          </a:p>
        </p:txBody>
      </p:sp>
    </p:spTree>
    <p:extLst>
      <p:ext uri="{BB962C8B-B14F-4D97-AF65-F5344CB8AC3E}">
        <p14:creationId xmlns:p14="http://schemas.microsoft.com/office/powerpoint/2010/main" val="3114369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When consumers fill out a Marketplace </a:t>
            </a:r>
            <a:r>
              <a:rPr lang="en-US" dirty="0" smtClean="0">
                <a:effectLst/>
              </a:rPr>
              <a:t>application, </a:t>
            </a:r>
            <a:r>
              <a:rPr lang="en-US" dirty="0" smtClean="0">
                <a:effectLst/>
              </a:rPr>
              <a:t>they’ll be either determined or assessed eligible for Medicaid or CHIP, depending on their state’s process. If consumers are determined eligible for Medicaid or CHIP, their information will be sent to the Medicaid/CHIP Agency for enrollment in their state’s Medicaid or CHIP program. If they’re assessed eligible, their information will be sent to their state Medicaid/CHIP Agency for a final determination. </a:t>
            </a:r>
          </a:p>
          <a:p>
            <a:r>
              <a:rPr lang="en-US" dirty="0" smtClean="0">
                <a:effectLst/>
              </a:rPr>
              <a:t> </a:t>
            </a:r>
          </a:p>
          <a:p>
            <a:r>
              <a:rPr lang="en-US" dirty="0" smtClean="0">
                <a:effectLst/>
              </a:rPr>
              <a:t>States have a great deal of flexibility in designing and administering their Medicaid and CHIP programs. Each state operates its own program within federal guidelines to: </a:t>
            </a:r>
          </a:p>
          <a:p>
            <a:pPr marL="171450" lvl="0" indent="-171450">
              <a:buFont typeface="Wingdings" panose="05000000000000000000" pitchFamily="2" charset="2"/>
              <a:buChar char="§"/>
            </a:pPr>
            <a:r>
              <a:rPr lang="en-US" sz="1200" kern="1200" dirty="0" smtClean="0">
                <a:solidFill>
                  <a:schemeClr val="tx1"/>
                </a:solidFill>
                <a:effectLst/>
                <a:latin typeface="+mn-lt"/>
                <a:ea typeface="+mn-ea"/>
                <a:cs typeface="+mn-cs"/>
              </a:rPr>
              <a:t>Set eligibility standards </a:t>
            </a:r>
          </a:p>
          <a:p>
            <a:pPr marL="171450" lvl="0" indent="-171450">
              <a:buFont typeface="Wingdings" panose="05000000000000000000" pitchFamily="2" charset="2"/>
              <a:buChar char="§"/>
            </a:pPr>
            <a:r>
              <a:rPr lang="en-US" sz="1200" kern="1200" dirty="0" smtClean="0">
                <a:solidFill>
                  <a:schemeClr val="tx1"/>
                </a:solidFill>
                <a:effectLst/>
                <a:latin typeface="+mn-lt"/>
                <a:ea typeface="+mn-ea"/>
                <a:cs typeface="+mn-cs"/>
              </a:rPr>
              <a:t>Determine the type, amount, and scope of services provided </a:t>
            </a:r>
          </a:p>
          <a:p>
            <a:pPr marL="171450" lvl="0" indent="-171450">
              <a:buFont typeface="Wingdings" panose="05000000000000000000" pitchFamily="2" charset="2"/>
              <a:buChar char="§"/>
            </a:pPr>
            <a:r>
              <a:rPr lang="en-US" sz="1200" kern="1200" dirty="0" smtClean="0">
                <a:solidFill>
                  <a:schemeClr val="tx1"/>
                </a:solidFill>
                <a:effectLst/>
                <a:latin typeface="+mn-lt"/>
                <a:ea typeface="+mn-ea"/>
                <a:cs typeface="+mn-cs"/>
              </a:rPr>
              <a:t>Establish payment rates for Medicaid services </a:t>
            </a:r>
          </a:p>
          <a:p>
            <a:pPr marL="0" indent="0">
              <a:buFont typeface="Wingdings" panose="05000000000000000000" pitchFamily="2" charset="2"/>
              <a:buNone/>
            </a:pP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35</a:t>
            </a:fld>
            <a:endParaRPr lang="en-US" dirty="0"/>
          </a:p>
        </p:txBody>
      </p:sp>
    </p:spTree>
    <p:extLst>
      <p:ext uri="{BB962C8B-B14F-4D97-AF65-F5344CB8AC3E}">
        <p14:creationId xmlns:p14="http://schemas.microsoft.com/office/powerpoint/2010/main" val="1428377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Medicare isn’t a part of the Health Insurance Marketplaces. Medicare Part A and Part C (Medicare Advantage) are both considered  MEC, but Medicare Part B coverage by itself doesn’t qualify as MEC. If consumers have Medicare Part A or Part C, they don’t need Marketplace coverage. The Marketplace doesn’t change consumers’ Medicare plan choices or benefits. Medicare plans and supplemental (</a:t>
            </a:r>
            <a:r>
              <a:rPr lang="en-US" dirty="0" err="1" smtClean="0">
                <a:effectLst/>
              </a:rPr>
              <a:t>Medigap</a:t>
            </a:r>
            <a:r>
              <a:rPr lang="en-US" dirty="0" smtClean="0">
                <a:effectLst/>
              </a:rPr>
              <a:t>) policies aren’t available in the Marketplaces. </a:t>
            </a:r>
          </a:p>
          <a:p>
            <a:r>
              <a:rPr lang="en-US" dirty="0" smtClean="0">
                <a:effectLst/>
              </a:rPr>
              <a:t> </a:t>
            </a:r>
          </a:p>
          <a:p>
            <a:r>
              <a:rPr lang="en-US" dirty="0" smtClean="0">
                <a:effectLst/>
              </a:rPr>
              <a:t>It’s generally against the law for someone who knows that a consumer has Medicare to sell or issue him or her an individual market policy (including a Marketplace plan) with knowledge that the policy duplicates benefits the consumer has under Medicare. This is true even if the consumer only has Medicare Part A or only Part B. The exception is coverage from consumers’ employer.</a:t>
            </a: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36</a:t>
            </a:fld>
            <a:endParaRPr lang="en-US" dirty="0"/>
          </a:p>
        </p:txBody>
      </p:sp>
    </p:spTree>
    <p:extLst>
      <p:ext uri="{BB962C8B-B14F-4D97-AF65-F5344CB8AC3E}">
        <p14:creationId xmlns:p14="http://schemas.microsoft.com/office/powerpoint/2010/main" val="2602105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Generally, states are the primary regulators of health insurance companies. States are generally responsible for enforcing statutory requirements for health insurance and provisions of the PPACA—both inside and outside of the Marketplaces.</a:t>
            </a: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6</a:t>
            </a:fld>
            <a:endParaRPr lang="en-US" dirty="0"/>
          </a:p>
        </p:txBody>
      </p:sp>
    </p:spTree>
    <p:extLst>
      <p:ext uri="{BB962C8B-B14F-4D97-AF65-F5344CB8AC3E}">
        <p14:creationId xmlns:p14="http://schemas.microsoft.com/office/powerpoint/2010/main" val="1273191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Do you need more information about the Health Insurance Marketplace?</a:t>
            </a:r>
          </a:p>
          <a:p>
            <a:r>
              <a:rPr lang="en-US" dirty="0" smtClean="0">
                <a:effectLst/>
              </a:rPr>
              <a:t>Sign up to get email and text alerts at </a:t>
            </a:r>
            <a:r>
              <a:rPr lang="en-US" sz="1200" u="sng" kern="1200" dirty="0" smtClean="0">
                <a:solidFill>
                  <a:schemeClr val="tx1"/>
                </a:solidFill>
                <a:effectLst/>
                <a:latin typeface="+mn-lt"/>
                <a:ea typeface="+mn-ea"/>
                <a:cs typeface="+mn-cs"/>
                <a:hlinkClick r:id="rId3"/>
              </a:rPr>
              <a:t>HealthCare.gov/subscribe/</a:t>
            </a:r>
            <a:r>
              <a:rPr lang="en-US" dirty="0" smtClean="0">
                <a:effectLst/>
              </a:rPr>
              <a:t>.</a:t>
            </a:r>
          </a:p>
          <a:p>
            <a:r>
              <a:rPr lang="en-US" sz="1200" u="sng" kern="1200" dirty="0" smtClean="0">
                <a:solidFill>
                  <a:schemeClr val="tx1"/>
                </a:solidFill>
                <a:effectLst/>
                <a:latin typeface="+mn-lt"/>
                <a:ea typeface="+mn-ea"/>
                <a:cs typeface="+mn-cs"/>
                <a:hlinkClick r:id="rId4"/>
              </a:rPr>
              <a:t>CuidadoDeSalud.gov/</a:t>
            </a:r>
            <a:r>
              <a:rPr lang="en-US" dirty="0" smtClean="0">
                <a:effectLst/>
              </a:rPr>
              <a:t> is HealthCare.gov in Spanish.</a:t>
            </a:r>
          </a:p>
          <a:p>
            <a:r>
              <a:rPr lang="en-US" dirty="0" smtClean="0">
                <a:effectLst/>
              </a:rPr>
              <a:t>Updates and resources for partner and stakeholder organizations are available at Marketplace.cms.gov.</a:t>
            </a:r>
          </a:p>
          <a:p>
            <a:r>
              <a:rPr lang="en-US" dirty="0" smtClean="0">
                <a:effectLst/>
              </a:rPr>
              <a:t>Like us on Facebook and follow us on Twitter!</a:t>
            </a: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42</a:t>
            </a:fld>
            <a:endParaRPr lang="en-US" dirty="0"/>
          </a:p>
        </p:txBody>
      </p:sp>
    </p:spTree>
    <p:extLst>
      <p:ext uri="{BB962C8B-B14F-4D97-AF65-F5344CB8AC3E}">
        <p14:creationId xmlns:p14="http://schemas.microsoft.com/office/powerpoint/2010/main" val="2649946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The term “assisters” refers to certified application counselors (CACs) and Navigators who help consumers in the Federally-facilitated Marketplace.</a:t>
            </a:r>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7</a:t>
            </a:fld>
            <a:endParaRPr lang="en-US" dirty="0"/>
          </a:p>
        </p:txBody>
      </p:sp>
    </p:spTree>
    <p:extLst>
      <p:ext uri="{BB962C8B-B14F-4D97-AF65-F5344CB8AC3E}">
        <p14:creationId xmlns:p14="http://schemas.microsoft.com/office/powerpoint/2010/main" val="1191689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Note on dental coverage: Routine adult dental coverage </a:t>
            </a:r>
            <a:r>
              <a:rPr lang="en-US" sz="1200" b="1" dirty="0" smtClean="0">
                <a:solidFill>
                  <a:prstClr val="black"/>
                </a:solidFill>
                <a:latin typeface="Calibri" panose="020F0502020204030204" pitchFamily="34" charset="0"/>
                <a:ea typeface="Calibri" panose="020F0502020204030204" pitchFamily="34" charset="0"/>
                <a:cs typeface="Calibri" panose="020F0502020204030204" pitchFamily="34" charset="0"/>
              </a:rPr>
              <a:t>isn't</a:t>
            </a:r>
            <a:r>
              <a:rPr lang="en-US" sz="12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 included as an essential health benefit and most Marketplace plans don't offer it. However, consumers may purchase stand-alone dental plans if available.  Dental coverage </a:t>
            </a:r>
            <a:r>
              <a:rPr lang="en-US" sz="1200" b="1" dirty="0" smtClean="0">
                <a:solidFill>
                  <a:prstClr val="black"/>
                </a:solidFill>
                <a:latin typeface="Calibri" panose="020F0502020204030204" pitchFamily="34" charset="0"/>
                <a:ea typeface="Calibri" panose="020F0502020204030204" pitchFamily="34" charset="0"/>
                <a:cs typeface="Calibri" panose="020F0502020204030204" pitchFamily="34" charset="0"/>
              </a:rPr>
              <a:t>is</a:t>
            </a:r>
            <a:r>
              <a:rPr lang="en-US" sz="12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 an EHB for children. This means if you’re getting health coverage for someone 18 or younger, dental coverage must be available for your child either as part of a medical Marketplace plan or as a stand-alone plan.</a:t>
            </a: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12</a:t>
            </a:fld>
            <a:endParaRPr lang="en-US" dirty="0"/>
          </a:p>
        </p:txBody>
      </p:sp>
    </p:spTree>
    <p:extLst>
      <p:ext uri="{BB962C8B-B14F-4D97-AF65-F5344CB8AC3E}">
        <p14:creationId xmlns:p14="http://schemas.microsoft.com/office/powerpoint/2010/main" val="3872635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Plans sold through the Marketplace are primarily separated into 4 health plan categories—Bronze, Silver, Gold, and Platinum—based on the percentage the plan pays of the average overall cost of providing EHB to members. Which plan category consumers choose affects the total amount consumers will likely spend for EHB during the year. </a:t>
            </a:r>
          </a:p>
          <a:p>
            <a:r>
              <a:rPr lang="en-US" dirty="0" smtClean="0">
                <a:effectLst/>
              </a:rPr>
              <a:t> </a:t>
            </a:r>
          </a:p>
          <a:p>
            <a:r>
              <a:rPr lang="en-US" dirty="0" smtClean="0">
                <a:effectLst/>
              </a:rPr>
              <a:t>Each plan category is associated with an actuarial value (AV), which, when looking across an entire population, can be considered a general summary measure of what portion of health costs the health plan will pay. AV represents the percentage of the total allowed costs of benefits paid by plan on average, based on the provision of EHB. For example, if a plan has an AV of 70%, the consumer would be responsible on average for 30% of the costs of all covered EHB. </a:t>
            </a:r>
          </a:p>
          <a:p>
            <a:r>
              <a:rPr lang="en-US" dirty="0" smtClean="0">
                <a:effectLst/>
              </a:rPr>
              <a:t> </a:t>
            </a:r>
          </a:p>
          <a:p>
            <a:r>
              <a:rPr lang="en-US" dirty="0" smtClean="0">
                <a:effectLst/>
              </a:rPr>
              <a:t>However, consumers could be responsible for a higher or lower percentage of the total costs of covered services for the year, depending on their actual health care needs and the terms of their insurance policy. While premiums aren’t considered when calculating the AV, generally, plans with a higher AV and more generous cost sharing tend to have higher premiums.</a:t>
            </a:r>
          </a:p>
          <a:p>
            <a:endParaRPr lang="en-US" b="1"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13</a:t>
            </a:fld>
            <a:endParaRPr lang="en-US" dirty="0"/>
          </a:p>
        </p:txBody>
      </p:sp>
    </p:spTree>
    <p:extLst>
      <p:ext uri="{BB962C8B-B14F-4D97-AF65-F5344CB8AC3E}">
        <p14:creationId xmlns:p14="http://schemas.microsoft.com/office/powerpoint/2010/main" val="2217948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Catastrophic plans are health plans that meet all of the requirements applicable to other Marketplace plans but don't cover any benefits (other than at least </a:t>
            </a:r>
            <a:r>
              <a:rPr lang="en-US" dirty="0" smtClean="0">
                <a:effectLst/>
              </a:rPr>
              <a:t>three </a:t>
            </a:r>
            <a:r>
              <a:rPr lang="en-US" dirty="0" smtClean="0">
                <a:effectLst/>
              </a:rPr>
              <a:t>primary care visits per year and certain preventive services) before the plan's deductible is met. The premium amount consumers pay each month for health care is generally lower than for other Marketplace plans, but the out-of-pocket costs for deductibles, copayments, and coinsurance are generally higher. To qualify for a catastrophic plan, consumers must be under 30 years old before the beginning of the plan year, OR, get a “hardship exemption” or an “affordability exemption” because the Marketplace determined that the consumers were unable to afford health coverage. Each member of a family must meet the eligibility requirements each plan year to purchase a catastrophic plan. </a:t>
            </a:r>
          </a:p>
          <a:p>
            <a:r>
              <a:rPr lang="en-US" b="1" dirty="0" smtClean="0">
                <a:effectLst/>
              </a:rPr>
              <a:t> </a:t>
            </a:r>
            <a:endParaRPr lang="en-US" dirty="0" smtClean="0">
              <a:effectLst/>
            </a:endParaRPr>
          </a:p>
          <a:p>
            <a:r>
              <a:rPr lang="en-US" sz="900" dirty="0" smtClean="0">
                <a:effectLst/>
                <a:latin typeface="Calibri" panose="020F0502020204030204" pitchFamily="34" charset="0"/>
                <a:ea typeface="Calibri" panose="020F0502020204030204" pitchFamily="34" charset="0"/>
                <a:cs typeface="Times New Roman" panose="02020603050405020304" pitchFamily="18" charset="0"/>
              </a:rPr>
              <a:t>Consumers who enroll in catastrophic plans can’t use premium tax credits to lower their monthly premiums. Regardless of consumers’ income, they’ll pay the standard price for the catastrophic plan.</a:t>
            </a:r>
            <a:endParaRPr lang="en-US" b="1"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14</a:t>
            </a:fld>
            <a:endParaRPr lang="en-US" dirty="0"/>
          </a:p>
        </p:txBody>
      </p:sp>
    </p:spTree>
    <p:extLst>
      <p:ext uri="{BB962C8B-B14F-4D97-AF65-F5344CB8AC3E}">
        <p14:creationId xmlns:p14="http://schemas.microsoft.com/office/powerpoint/2010/main" val="495317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Consumers can save money on their monthly premium costs if their income falls between 100% and 400% of the federal poverty level through premium tax credits. When consumers complete and submit a Marketplace application, they can ask the Marketplace to determine whether they may be eligible for premium tax credits. If the Marketplace finds that the consumer may be eligible for premium tax credits the consumer can choose to use the credits in advance towards their monthly premiums. We refer to this as advance payments of the Premium Tax Credits (APTC). Or, they can choose to pay the full monthly costs of their premiums and receive a premium tax credit when they file their annual federal income tax return. </a:t>
            </a: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17</a:t>
            </a:fld>
            <a:endParaRPr lang="en-US" dirty="0"/>
          </a:p>
        </p:txBody>
      </p:sp>
    </p:spTree>
    <p:extLst>
      <p:ext uri="{BB962C8B-B14F-4D97-AF65-F5344CB8AC3E}">
        <p14:creationId xmlns:p14="http://schemas.microsoft.com/office/powerpoint/2010/main" val="3956255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Consumers who qualify for income-based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CSRs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and enroll in a Silver plan through a Marketplace may save money by paying less out of their own pocket when they get certain covered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services. If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consumers qualify for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CSRs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and enroll in a Silver Plan, they’ll generally have a lower deductible, copayment, coinsurance, and “out-of-pocket maximum</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AI/AN consumers with </a:t>
            </a:r>
            <a:r>
              <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incomes </a:t>
            </a:r>
            <a:r>
              <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between </a:t>
            </a:r>
            <a:r>
              <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100 percent </a:t>
            </a:r>
            <a:r>
              <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and </a:t>
            </a:r>
            <a:r>
              <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300 percent </a:t>
            </a:r>
            <a:r>
              <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of the FPL can enroll in a “zero cost-sharing” plan through the Marketplace and have no out-of-pocket costs—like deductibles, copayments, and coinsurance—when they get care. AI/AN consumers at any income level will have no out-of-pocket costs when they receive care from an Indian Health Care Provider. AI/AN consumers can enroll in a zero cost sharing or limited cost sharing </a:t>
            </a:r>
            <a:r>
              <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plan </a:t>
            </a:r>
            <a:r>
              <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any metal level.</a:t>
            </a: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20</a:t>
            </a:fld>
            <a:endParaRPr lang="en-US" dirty="0"/>
          </a:p>
        </p:txBody>
      </p:sp>
    </p:spTree>
    <p:extLst>
      <p:ext uri="{BB962C8B-B14F-4D97-AF65-F5344CB8AC3E}">
        <p14:creationId xmlns:p14="http://schemas.microsoft.com/office/powerpoint/2010/main" val="1968410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600"/>
              </a:spcAft>
              <a:buClr>
                <a:srgbClr val="084A9C"/>
              </a:buClr>
              <a:buSzTx/>
              <a:buFont typeface="Wingdings" panose="05000000000000000000" pitchFamily="2" charset="2"/>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Consumers can only enroll in or change a Marketplace plan for individuals and families during the OEP or during a SEP, if they qualify. </a:t>
            </a:r>
          </a:p>
          <a:p>
            <a:pPr marL="0" marR="0" lvl="0" indent="0" algn="l" defTabSz="914400" rtl="0" eaLnBrk="1" fontAlgn="auto" latinLnBrk="0" hangingPunct="1">
              <a:lnSpc>
                <a:spcPct val="100000"/>
              </a:lnSpc>
              <a:spcBef>
                <a:spcPct val="20000"/>
              </a:spcBef>
              <a:spcAft>
                <a:spcPts val="600"/>
              </a:spcAft>
              <a:buClr>
                <a:srgbClr val="084A9C"/>
              </a:buClr>
              <a:buSzTx/>
              <a:buFont typeface="Wingdings" panose="05000000000000000000" pitchFamily="2" charset="2"/>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If consumers are eligible for Medicaid or CHIP, they may enroll at any time during the year. </a:t>
            </a:r>
          </a:p>
          <a:p>
            <a:pPr marL="0" marR="0" lvl="0" indent="0" algn="l" defTabSz="914400" rtl="0" eaLnBrk="1" fontAlgn="auto" latinLnBrk="0" hangingPunct="1">
              <a:lnSpc>
                <a:spcPct val="100000"/>
              </a:lnSpc>
              <a:spcBef>
                <a:spcPct val="20000"/>
              </a:spcBef>
              <a:spcAft>
                <a:spcPts val="600"/>
              </a:spcAft>
              <a:buClr>
                <a:srgbClr val="084A9C"/>
              </a:buClr>
              <a:buSzTx/>
              <a:buFont typeface="Wingdings" panose="05000000000000000000" pitchFamily="2" charset="2"/>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If consumers are a member of a federally recognized Indian tribe or an Alaska native shareholder, they can sign up for or change plans once per month throughout the year. </a:t>
            </a: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22</a:t>
            </a:fld>
            <a:endParaRPr lang="en-US" dirty="0"/>
          </a:p>
        </p:txBody>
      </p:sp>
    </p:spTree>
    <p:extLst>
      <p:ext uri="{BB962C8B-B14F-4D97-AF65-F5344CB8AC3E}">
        <p14:creationId xmlns:p14="http://schemas.microsoft.com/office/powerpoint/2010/main" val="40992838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2_CMS title1">
    <p:bg>
      <p:bgPr>
        <a:solidFill>
          <a:schemeClr val="bg1"/>
        </a:solidFill>
        <a:effectLst/>
      </p:bgPr>
    </p:bg>
    <p:spTree>
      <p:nvGrpSpPr>
        <p:cNvPr id="1" name=""/>
        <p:cNvGrpSpPr/>
        <p:nvPr/>
      </p:nvGrpSpPr>
      <p:grpSpPr>
        <a:xfrm>
          <a:off x="0" y="0"/>
          <a:ext cx="0" cy="0"/>
          <a:chOff x="0" y="0"/>
          <a:chExt cx="0" cy="0"/>
        </a:xfrm>
      </p:grpSpPr>
      <p:pic>
        <p:nvPicPr>
          <p:cNvPr id="7" name="Picture 3" descr="An African American business woman standing with her arms crossed and a team of professionals behind her."/>
          <p:cNvPicPr>
            <a:picLocks noChangeAspect="1" noChangeArrowheads="1"/>
          </p:cNvPicPr>
          <p:nvPr/>
        </p:nvPicPr>
        <p:blipFill>
          <a:blip r:embed="rId2" cstate="print">
            <a:extLst>
              <a:ext uri="{28A0092B-C50C-407E-A947-70E740481C1C}">
                <a14:useLocalDpi xmlns:a14="http://schemas.microsoft.com/office/drawing/2010/main" val="0"/>
              </a:ext>
            </a:extLst>
          </a:blip>
          <a:srcRect l="7001"/>
          <a:stretch>
            <a:fillRect/>
          </a:stretch>
        </p:blipFill>
        <p:spPr bwMode="auto">
          <a:xfrm>
            <a:off x="13819" y="2438400"/>
            <a:ext cx="5243981" cy="4435856"/>
          </a:xfrm>
          <a:prstGeom prst="rect">
            <a:avLst/>
          </a:prstGeom>
          <a:noFill/>
          <a:ln w="9525">
            <a:noFill/>
            <a:miter lim="800000"/>
            <a:headEnd/>
            <a:tailEnd/>
          </a:ln>
          <a:effectLst/>
        </p:spPr>
      </p:pic>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smtClean="0"/>
              <a:t>Click to edit Master title style</a:t>
            </a:r>
            <a:endParaRPr lang="en-US" dirty="0"/>
          </a:p>
        </p:txBody>
      </p:sp>
      <p:sp>
        <p:nvSpPr>
          <p:cNvPr id="8" name="Text Placeholder 2"/>
          <p:cNvSpPr>
            <a:spLocks noGrp="1"/>
          </p:cNvSpPr>
          <p:nvPr>
            <p:ph type="body" sz="quarter" idx="10" hasCustomPrompt="1"/>
          </p:nvPr>
        </p:nvSpPr>
        <p:spPr>
          <a:xfrm>
            <a:off x="5943600" y="3048000"/>
            <a:ext cx="2971800" cy="914400"/>
          </a:xfrm>
        </p:spPr>
        <p:txBody>
          <a:bodyPr>
            <a:normAutofit/>
          </a:bodyPr>
          <a:lstStyle>
            <a:lvl1pPr marL="0" indent="0" algn="l">
              <a:buNone/>
              <a:defRPr sz="2400" b="1" i="1">
                <a:solidFill>
                  <a:srgbClr val="084A9C"/>
                </a:solidFill>
              </a:defRPr>
            </a:lvl1pPr>
          </a:lstStyle>
          <a:p>
            <a:pPr algn="l"/>
            <a:r>
              <a:rPr lang="en-US" sz="2400" b="1" i="1" dirty="0" smtClean="0">
                <a:solidFill>
                  <a:srgbClr val="084A9C"/>
                </a:solidFill>
              </a:rPr>
              <a:t>Subtitle</a:t>
            </a:r>
          </a:p>
          <a:p>
            <a:pPr algn="l"/>
            <a:endParaRPr lang="en-US" sz="2800" b="0" i="1" dirty="0" smtClean="0">
              <a:solidFill>
                <a:srgbClr val="084A9C"/>
              </a:solidFill>
            </a:endParaRPr>
          </a:p>
        </p:txBody>
      </p:sp>
      <p:sp>
        <p:nvSpPr>
          <p:cNvPr id="9" name="Text Placeholder 2"/>
          <p:cNvSpPr>
            <a:spLocks noGrp="1"/>
          </p:cNvSpPr>
          <p:nvPr>
            <p:ph type="body" sz="quarter" idx="11" hasCustomPrompt="1"/>
          </p:nvPr>
        </p:nvSpPr>
        <p:spPr>
          <a:xfrm>
            <a:off x="5943600" y="4267200"/>
            <a:ext cx="2971800" cy="838200"/>
          </a:xfrm>
        </p:spPr>
        <p:txBody>
          <a:bodyPr>
            <a:normAutofit/>
          </a:bodyPr>
          <a:lstStyle>
            <a:lvl1pPr marL="0" indent="0" algn="l">
              <a:buNone/>
              <a:defRPr sz="2400" b="1" i="1">
                <a:solidFill>
                  <a:srgbClr val="084A9C"/>
                </a:solidFill>
              </a:defRPr>
            </a:lvl1pPr>
          </a:lstStyle>
          <a:p>
            <a:pPr algn="l"/>
            <a:r>
              <a:rPr lang="en-US" sz="2400" b="0" i="1" dirty="0" smtClean="0">
                <a:solidFill>
                  <a:srgbClr val="084A9C"/>
                </a:solidFill>
              </a:rPr>
              <a:t>Presenter/Date</a:t>
            </a:r>
            <a:endParaRPr lang="en-US" sz="2800" b="0" i="1" dirty="0" smtClean="0">
              <a:solidFill>
                <a:srgbClr val="084A9C"/>
              </a:solidFill>
            </a:endParaRPr>
          </a:p>
        </p:txBody>
      </p:sp>
      <p:sp>
        <p:nvSpPr>
          <p:cNvPr id="14" name="TextBox 13"/>
          <p:cNvSpPr txBox="1"/>
          <p:nvPr userDrawn="1"/>
        </p:nvSpPr>
        <p:spPr>
          <a:xfrm>
            <a:off x="-1668146" y="4928188"/>
            <a:ext cx="184666" cy="369332"/>
          </a:xfrm>
          <a:prstGeom prst="rect">
            <a:avLst/>
          </a:prstGeom>
          <a:noFill/>
        </p:spPr>
        <p:txBody>
          <a:bodyPr wrap="none" rtlCol="0">
            <a:spAutoFit/>
          </a:bodyPr>
          <a:lstStyle/>
          <a:p>
            <a:endParaRPr lang="en-US" dirty="0"/>
          </a:p>
        </p:txBody>
      </p:sp>
      <p:pic>
        <p:nvPicPr>
          <p:cNvPr id="15" name="Picture 14"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2400" y="228600"/>
            <a:ext cx="2652325" cy="914400"/>
          </a:xfrm>
          <a:prstGeom prst="rect">
            <a:avLst/>
          </a:prstGeom>
        </p:spPr>
      </p:pic>
    </p:spTree>
    <p:extLst>
      <p:ext uri="{BB962C8B-B14F-4D97-AF65-F5344CB8AC3E}">
        <p14:creationId xmlns:p14="http://schemas.microsoft.com/office/powerpoint/2010/main" val="260717701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5_CMS title1">
    <p:bg>
      <p:bgPr>
        <a:solidFill>
          <a:schemeClr val="bg1"/>
        </a:solidFill>
        <a:effectLst/>
      </p:bgPr>
    </p:bg>
    <p:spTree>
      <p:nvGrpSpPr>
        <p:cNvPr id="1" name=""/>
        <p:cNvGrpSpPr/>
        <p:nvPr/>
      </p:nvGrpSpPr>
      <p:grpSpPr>
        <a:xfrm>
          <a:off x="0" y="0"/>
          <a:ext cx="0" cy="0"/>
          <a:chOff x="0" y="0"/>
          <a:chExt cx="0" cy="0"/>
        </a:xfrm>
      </p:grpSpPr>
      <p:pic>
        <p:nvPicPr>
          <p:cNvPr id="7" name="Picture 3" descr="A young woman helping a child at a computer."/>
          <p:cNvPicPr>
            <a:picLocks noChangeAspect="1" noChangeArrowheads="1"/>
          </p:cNvPicPr>
          <p:nvPr/>
        </p:nvPicPr>
        <p:blipFill>
          <a:blip r:embed="rId2" cstate="print"/>
          <a:srcRect l="9375" r="14062" b="3517"/>
          <a:stretch>
            <a:fillRect/>
          </a:stretch>
        </p:blipFill>
        <p:spPr bwMode="auto">
          <a:xfrm>
            <a:off x="16432" y="2514600"/>
            <a:ext cx="5165168" cy="4337683"/>
          </a:xfrm>
          <a:prstGeom prst="rect">
            <a:avLst/>
          </a:prstGeom>
          <a:noFill/>
          <a:ln w="9525">
            <a:noFill/>
            <a:miter lim="800000"/>
            <a:headEnd/>
            <a:tailEnd/>
          </a:ln>
          <a:effectLst/>
          <a:scene3d>
            <a:camera prst="orthographicFront">
              <a:rot lat="0" lon="10800000" rev="0"/>
            </a:camera>
            <a:lightRig rig="threePt" dir="t"/>
          </a:scene3d>
        </p:spPr>
      </p:pic>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smtClean="0"/>
              <a:t>Click to edit Master title style</a:t>
            </a:r>
            <a:endParaRPr lang="en-US" dirty="0"/>
          </a:p>
        </p:txBody>
      </p:sp>
      <p:sp>
        <p:nvSpPr>
          <p:cNvPr id="8" name="Text Placeholder 2"/>
          <p:cNvSpPr>
            <a:spLocks noGrp="1"/>
          </p:cNvSpPr>
          <p:nvPr>
            <p:ph type="body" sz="quarter" idx="10" hasCustomPrompt="1"/>
          </p:nvPr>
        </p:nvSpPr>
        <p:spPr>
          <a:xfrm>
            <a:off x="5486400" y="3048000"/>
            <a:ext cx="3429000" cy="914400"/>
          </a:xfrm>
        </p:spPr>
        <p:txBody>
          <a:bodyPr>
            <a:normAutofit/>
          </a:bodyPr>
          <a:lstStyle>
            <a:lvl1pPr marL="0" indent="0" algn="l">
              <a:buNone/>
              <a:defRPr sz="2400" b="1" i="1">
                <a:solidFill>
                  <a:srgbClr val="084A9C"/>
                </a:solidFill>
              </a:defRPr>
            </a:lvl1pPr>
          </a:lstStyle>
          <a:p>
            <a:pPr algn="l"/>
            <a:r>
              <a:rPr lang="en-US" sz="2400" b="1" i="1" dirty="0" smtClean="0">
                <a:solidFill>
                  <a:srgbClr val="084A9C"/>
                </a:solidFill>
              </a:rPr>
              <a:t>Subtitle</a:t>
            </a:r>
          </a:p>
          <a:p>
            <a:pPr algn="l"/>
            <a:endParaRPr lang="en-US" sz="2800" b="0" i="1" dirty="0" smtClean="0">
              <a:solidFill>
                <a:srgbClr val="084A9C"/>
              </a:solidFill>
            </a:endParaRPr>
          </a:p>
        </p:txBody>
      </p:sp>
      <p:sp>
        <p:nvSpPr>
          <p:cNvPr id="9" name="Text Placeholder 2"/>
          <p:cNvSpPr>
            <a:spLocks noGrp="1"/>
          </p:cNvSpPr>
          <p:nvPr>
            <p:ph type="body" sz="quarter" idx="11" hasCustomPrompt="1"/>
          </p:nvPr>
        </p:nvSpPr>
        <p:spPr>
          <a:xfrm>
            <a:off x="5486400" y="4267200"/>
            <a:ext cx="3429000" cy="838200"/>
          </a:xfrm>
        </p:spPr>
        <p:txBody>
          <a:bodyPr>
            <a:normAutofit/>
          </a:bodyPr>
          <a:lstStyle>
            <a:lvl1pPr marL="0" indent="0" algn="l">
              <a:buNone/>
              <a:defRPr sz="2400" b="1" i="1">
                <a:solidFill>
                  <a:srgbClr val="084A9C"/>
                </a:solidFill>
              </a:defRPr>
            </a:lvl1pPr>
          </a:lstStyle>
          <a:p>
            <a:pPr algn="l"/>
            <a:r>
              <a:rPr lang="en-US" sz="2400" b="0" i="1" dirty="0" smtClean="0">
                <a:solidFill>
                  <a:srgbClr val="084A9C"/>
                </a:solidFill>
              </a:rPr>
              <a:t>Presenter/Date</a:t>
            </a:r>
            <a:endParaRPr lang="en-US" sz="2800" b="0" i="1" dirty="0" smtClean="0">
              <a:solidFill>
                <a:srgbClr val="084A9C"/>
              </a:solidFill>
            </a:endParaRPr>
          </a:p>
        </p:txBody>
      </p:sp>
      <p:pic>
        <p:nvPicPr>
          <p:cNvPr id="11" name="Picture 10" descr="The Centers for Medicare and Medicaid log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595" y="228600"/>
            <a:ext cx="2652325" cy="914400"/>
          </a:xfrm>
          <a:prstGeom prst="rect">
            <a:avLst/>
          </a:prstGeom>
        </p:spPr>
      </p:pic>
      <p:sp>
        <p:nvSpPr>
          <p:cNvPr id="14" name="TextBox 13"/>
          <p:cNvSpPr txBox="1"/>
          <p:nvPr userDrawn="1"/>
        </p:nvSpPr>
        <p:spPr>
          <a:xfrm>
            <a:off x="-1668146" y="492818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0717701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MS title4">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smtClean="0"/>
              <a:t>Click to edit Master title style</a:t>
            </a:r>
            <a:endParaRPr lang="en-US" dirty="0"/>
          </a:p>
        </p:txBody>
      </p:sp>
      <p:pic>
        <p:nvPicPr>
          <p:cNvPr id="8" name="Picture 7" descr="A group of children standing with their school supplies in hand."/>
          <p:cNvPicPr>
            <a:picLocks noChangeAspect="1"/>
          </p:cNvPicPr>
          <p:nvPr/>
        </p:nvPicPr>
        <p:blipFill>
          <a:blip r:embed="rId2" cstate="print">
            <a:extLst>
              <a:ext uri="{28A0092B-C50C-407E-A947-70E740481C1C}">
                <a14:useLocalDpi xmlns:a14="http://schemas.microsoft.com/office/drawing/2010/main" val="0"/>
              </a:ext>
            </a:extLst>
          </a:blip>
          <a:srcRect l="5688"/>
          <a:stretch>
            <a:fillRect/>
          </a:stretch>
        </p:blipFill>
        <p:spPr>
          <a:xfrm>
            <a:off x="14600" y="2963450"/>
            <a:ext cx="5295431" cy="3891090"/>
          </a:xfrm>
          <a:prstGeom prst="rect">
            <a:avLst/>
          </a:prstGeom>
          <a:effectLst/>
        </p:spPr>
      </p:pic>
      <p:sp>
        <p:nvSpPr>
          <p:cNvPr id="14" name="Text Placeholder 2"/>
          <p:cNvSpPr>
            <a:spLocks noGrp="1"/>
          </p:cNvSpPr>
          <p:nvPr>
            <p:ph type="body" sz="quarter" idx="10" hasCustomPrompt="1"/>
          </p:nvPr>
        </p:nvSpPr>
        <p:spPr>
          <a:xfrm>
            <a:off x="5562600" y="3048000"/>
            <a:ext cx="3276600" cy="914400"/>
          </a:xfrm>
        </p:spPr>
        <p:txBody>
          <a:bodyPr>
            <a:normAutofit/>
          </a:bodyPr>
          <a:lstStyle>
            <a:lvl1pPr marL="0" indent="0" algn="l">
              <a:buNone/>
              <a:defRPr sz="2400" b="1" i="1">
                <a:solidFill>
                  <a:srgbClr val="084A9C"/>
                </a:solidFill>
              </a:defRPr>
            </a:lvl1pPr>
          </a:lstStyle>
          <a:p>
            <a:pPr algn="l"/>
            <a:r>
              <a:rPr lang="en-US" sz="2400" b="1" i="1" dirty="0" smtClean="0">
                <a:solidFill>
                  <a:srgbClr val="084A9C"/>
                </a:solidFill>
              </a:rPr>
              <a:t>Subtitle</a:t>
            </a:r>
          </a:p>
          <a:p>
            <a:pPr algn="l"/>
            <a:endParaRPr lang="en-US" sz="2800" b="0" i="1" dirty="0" smtClean="0">
              <a:solidFill>
                <a:srgbClr val="084A9C"/>
              </a:solidFill>
            </a:endParaRPr>
          </a:p>
        </p:txBody>
      </p:sp>
      <p:sp>
        <p:nvSpPr>
          <p:cNvPr id="7" name="Text Placeholder 2"/>
          <p:cNvSpPr>
            <a:spLocks noGrp="1"/>
          </p:cNvSpPr>
          <p:nvPr>
            <p:ph type="body" sz="quarter" idx="11" hasCustomPrompt="1"/>
          </p:nvPr>
        </p:nvSpPr>
        <p:spPr>
          <a:xfrm>
            <a:off x="5562600" y="4191000"/>
            <a:ext cx="3276600" cy="838200"/>
          </a:xfrm>
        </p:spPr>
        <p:txBody>
          <a:bodyPr>
            <a:normAutofit/>
          </a:bodyPr>
          <a:lstStyle>
            <a:lvl1pPr marL="0" indent="0" algn="l">
              <a:buNone/>
              <a:defRPr sz="2400" b="1" i="1">
                <a:solidFill>
                  <a:srgbClr val="084A9C"/>
                </a:solidFill>
              </a:defRPr>
            </a:lvl1pPr>
          </a:lstStyle>
          <a:p>
            <a:pPr algn="l"/>
            <a:r>
              <a:rPr lang="en-US" sz="2400" b="0" i="1" dirty="0" smtClean="0">
                <a:solidFill>
                  <a:srgbClr val="084A9C"/>
                </a:solidFill>
              </a:rPr>
              <a:t>Presenter/Date</a:t>
            </a:r>
            <a:endParaRPr lang="en-US" sz="2800" b="0" i="1" dirty="0" smtClean="0">
              <a:solidFill>
                <a:srgbClr val="084A9C"/>
              </a:solidFill>
            </a:endParaRPr>
          </a:p>
        </p:txBody>
      </p:sp>
      <p:pic>
        <p:nvPicPr>
          <p:cNvPr id="9" name="Picture 8" descr="The Centers for Medicare and Medicaid log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595" y="228600"/>
            <a:ext cx="2652325" cy="914400"/>
          </a:xfrm>
          <a:prstGeom prst="rect">
            <a:avLst/>
          </a:prstGeom>
        </p:spPr>
      </p:pic>
      <p:sp>
        <p:nvSpPr>
          <p:cNvPr id="10" name="TextBox 9"/>
          <p:cNvSpPr txBox="1"/>
          <p:nvPr userDrawn="1"/>
        </p:nvSpPr>
        <p:spPr>
          <a:xfrm>
            <a:off x="-1668146" y="492818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9420828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4_CMS title1">
    <p:bg>
      <p:bgPr>
        <a:solidFill>
          <a:schemeClr val="bg1"/>
        </a:solidFill>
        <a:effectLst/>
      </p:bgPr>
    </p:bg>
    <p:spTree>
      <p:nvGrpSpPr>
        <p:cNvPr id="1" name=""/>
        <p:cNvGrpSpPr/>
        <p:nvPr/>
      </p:nvGrpSpPr>
      <p:grpSpPr>
        <a:xfrm>
          <a:off x="0" y="0"/>
          <a:ext cx="0" cy="0"/>
          <a:chOff x="0" y="0"/>
          <a:chExt cx="0" cy="0"/>
        </a:xfrm>
      </p:grpSpPr>
      <p:pic>
        <p:nvPicPr>
          <p:cNvPr id="7" name="Picture 3" descr="An active adult couple riding bicycles in a park."/>
          <p:cNvPicPr>
            <a:picLocks noChangeAspect="1" noChangeArrowheads="1"/>
          </p:cNvPicPr>
          <p:nvPr/>
        </p:nvPicPr>
        <p:blipFill>
          <a:blip r:embed="rId2" cstate="print"/>
          <a:stretch>
            <a:fillRect/>
          </a:stretch>
        </p:blipFill>
        <p:spPr bwMode="auto">
          <a:xfrm>
            <a:off x="697" y="2438400"/>
            <a:ext cx="6629401" cy="4419600"/>
          </a:xfrm>
          <a:prstGeom prst="rect">
            <a:avLst/>
          </a:prstGeom>
          <a:noFill/>
          <a:ln w="9525">
            <a:noFill/>
            <a:miter lim="800000"/>
            <a:headEnd/>
            <a:tailEnd/>
          </a:ln>
          <a:effectLst/>
        </p:spPr>
      </p:pic>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smtClean="0"/>
              <a:t>Click to edit Master title style</a:t>
            </a:r>
            <a:endParaRPr lang="en-US" dirty="0"/>
          </a:p>
        </p:txBody>
      </p:sp>
      <p:sp>
        <p:nvSpPr>
          <p:cNvPr id="8" name="Text Placeholder 2"/>
          <p:cNvSpPr>
            <a:spLocks noGrp="1"/>
          </p:cNvSpPr>
          <p:nvPr>
            <p:ph type="body" sz="quarter" idx="10" hasCustomPrompt="1"/>
          </p:nvPr>
        </p:nvSpPr>
        <p:spPr>
          <a:xfrm>
            <a:off x="5410200" y="3048000"/>
            <a:ext cx="3505200" cy="914400"/>
          </a:xfrm>
        </p:spPr>
        <p:txBody>
          <a:bodyPr>
            <a:normAutofit/>
          </a:bodyPr>
          <a:lstStyle>
            <a:lvl1pPr marL="0" indent="0" algn="l">
              <a:buNone/>
              <a:defRPr sz="2400" b="1" i="1">
                <a:solidFill>
                  <a:srgbClr val="084A9C"/>
                </a:solidFill>
              </a:defRPr>
            </a:lvl1pPr>
          </a:lstStyle>
          <a:p>
            <a:pPr algn="l"/>
            <a:r>
              <a:rPr lang="en-US" sz="2400" b="1" i="1" dirty="0" smtClean="0">
                <a:solidFill>
                  <a:srgbClr val="084A9C"/>
                </a:solidFill>
              </a:rPr>
              <a:t>Subtitle</a:t>
            </a:r>
          </a:p>
          <a:p>
            <a:pPr algn="l"/>
            <a:endParaRPr lang="en-US" sz="2800" b="0" i="1" dirty="0" smtClean="0">
              <a:solidFill>
                <a:srgbClr val="084A9C"/>
              </a:solidFill>
            </a:endParaRPr>
          </a:p>
        </p:txBody>
      </p:sp>
      <p:sp>
        <p:nvSpPr>
          <p:cNvPr id="9" name="Text Placeholder 2"/>
          <p:cNvSpPr>
            <a:spLocks noGrp="1"/>
          </p:cNvSpPr>
          <p:nvPr>
            <p:ph type="body" sz="quarter" idx="11" hasCustomPrompt="1"/>
          </p:nvPr>
        </p:nvSpPr>
        <p:spPr>
          <a:xfrm>
            <a:off x="5410200" y="4267200"/>
            <a:ext cx="3505200" cy="838200"/>
          </a:xfrm>
        </p:spPr>
        <p:txBody>
          <a:bodyPr>
            <a:normAutofit/>
          </a:bodyPr>
          <a:lstStyle>
            <a:lvl1pPr marL="0" indent="0" algn="l">
              <a:buNone/>
              <a:defRPr sz="2400" b="1" i="1">
                <a:solidFill>
                  <a:srgbClr val="084A9C"/>
                </a:solidFill>
              </a:defRPr>
            </a:lvl1pPr>
          </a:lstStyle>
          <a:p>
            <a:pPr algn="l"/>
            <a:r>
              <a:rPr lang="en-US" sz="2400" b="0" i="1" dirty="0" smtClean="0">
                <a:solidFill>
                  <a:srgbClr val="084A9C"/>
                </a:solidFill>
              </a:rPr>
              <a:t>Presenter/Date</a:t>
            </a:r>
            <a:endParaRPr lang="en-US" sz="2800" b="0" i="1" dirty="0" smtClean="0">
              <a:solidFill>
                <a:srgbClr val="084A9C"/>
              </a:solidFill>
            </a:endParaRPr>
          </a:p>
        </p:txBody>
      </p:sp>
      <p:pic>
        <p:nvPicPr>
          <p:cNvPr id="11" name="Picture 10" descr="The Centers for Medicare and Medicaid log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595" y="228600"/>
            <a:ext cx="2652325" cy="914400"/>
          </a:xfrm>
          <a:prstGeom prst="rect">
            <a:avLst/>
          </a:prstGeom>
        </p:spPr>
      </p:pic>
      <p:sp>
        <p:nvSpPr>
          <p:cNvPr id="14" name="TextBox 13"/>
          <p:cNvSpPr txBox="1"/>
          <p:nvPr userDrawn="1"/>
        </p:nvSpPr>
        <p:spPr>
          <a:xfrm>
            <a:off x="-1668146" y="492818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0717701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MS title2">
    <p:bg>
      <p:bgPr>
        <a:solidFill>
          <a:schemeClr val="bg1"/>
        </a:solidFill>
        <a:effectLst/>
      </p:bgPr>
    </p:bg>
    <p:spTree>
      <p:nvGrpSpPr>
        <p:cNvPr id="1" name=""/>
        <p:cNvGrpSpPr/>
        <p:nvPr/>
      </p:nvGrpSpPr>
      <p:grpSpPr>
        <a:xfrm>
          <a:off x="0" y="0"/>
          <a:ext cx="0" cy="0"/>
          <a:chOff x="0" y="0"/>
          <a:chExt cx="0" cy="0"/>
        </a:xfrm>
      </p:grpSpPr>
      <p:pic>
        <p:nvPicPr>
          <p:cNvPr id="8" name="Picture 2" descr="A group of physicians reviewing x-rays."/>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2438400"/>
            <a:ext cx="4639734" cy="4419600"/>
          </a:xfrm>
          <a:prstGeom prst="rect">
            <a:avLst/>
          </a:prstGeom>
          <a:noFill/>
          <a:ln w="9525">
            <a:noFill/>
            <a:miter lim="800000"/>
            <a:headEnd/>
            <a:tailEnd/>
          </a:ln>
          <a:effectLst/>
        </p:spPr>
      </p:pic>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smtClean="0"/>
              <a:t>Click to edit Master title style</a:t>
            </a:r>
            <a:endParaRPr lang="en-US" dirty="0"/>
          </a:p>
        </p:txBody>
      </p:sp>
      <p:sp>
        <p:nvSpPr>
          <p:cNvPr id="7" name="Text Placeholder 2"/>
          <p:cNvSpPr>
            <a:spLocks noGrp="1"/>
          </p:cNvSpPr>
          <p:nvPr>
            <p:ph type="body" sz="quarter" idx="10" hasCustomPrompt="1"/>
          </p:nvPr>
        </p:nvSpPr>
        <p:spPr>
          <a:xfrm>
            <a:off x="4953000" y="3048000"/>
            <a:ext cx="3733800" cy="914400"/>
          </a:xfrm>
        </p:spPr>
        <p:txBody>
          <a:bodyPr>
            <a:normAutofit/>
          </a:bodyPr>
          <a:lstStyle>
            <a:lvl1pPr marL="0" indent="0" algn="l">
              <a:buNone/>
              <a:defRPr sz="2400" b="1" i="1">
                <a:solidFill>
                  <a:srgbClr val="084A9C"/>
                </a:solidFill>
              </a:defRPr>
            </a:lvl1pPr>
          </a:lstStyle>
          <a:p>
            <a:pPr algn="l"/>
            <a:r>
              <a:rPr lang="en-US" sz="2400" b="1" i="1" dirty="0" smtClean="0">
                <a:solidFill>
                  <a:srgbClr val="084A9C"/>
                </a:solidFill>
              </a:rPr>
              <a:t>Subtitle</a:t>
            </a:r>
          </a:p>
          <a:p>
            <a:pPr algn="l"/>
            <a:endParaRPr lang="en-US" sz="2800" b="0" i="1" dirty="0" smtClean="0">
              <a:solidFill>
                <a:srgbClr val="084A9C"/>
              </a:solidFill>
            </a:endParaRPr>
          </a:p>
        </p:txBody>
      </p:sp>
      <p:sp>
        <p:nvSpPr>
          <p:cNvPr id="9" name="Text Placeholder 2"/>
          <p:cNvSpPr>
            <a:spLocks noGrp="1"/>
          </p:cNvSpPr>
          <p:nvPr>
            <p:ph type="body" sz="quarter" idx="11" hasCustomPrompt="1"/>
          </p:nvPr>
        </p:nvSpPr>
        <p:spPr>
          <a:xfrm>
            <a:off x="4953000" y="4191000"/>
            <a:ext cx="3733800" cy="838200"/>
          </a:xfr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400" b="1" i="1">
                <a:solidFill>
                  <a:srgbClr val="084A9C"/>
                </a:solidFill>
              </a:defRPr>
            </a:lvl1pPr>
          </a:lstStyle>
          <a:p>
            <a:pPr algn="l"/>
            <a:r>
              <a:rPr lang="en-US" sz="2400" b="0" i="1" dirty="0" smtClean="0">
                <a:solidFill>
                  <a:srgbClr val="084A9C"/>
                </a:solidFill>
              </a:rPr>
              <a:t>Presenter/Date</a:t>
            </a:r>
            <a:endParaRPr lang="en-US" sz="2800" b="0" i="1" dirty="0" smtClean="0">
              <a:solidFill>
                <a:srgbClr val="084A9C"/>
              </a:solidFill>
            </a:endParaRPr>
          </a:p>
          <a:p>
            <a:pPr algn="l"/>
            <a:endParaRPr lang="en-US" sz="2800" b="0" i="1" dirty="0" smtClean="0">
              <a:solidFill>
                <a:srgbClr val="084A9C"/>
              </a:solidFill>
            </a:endParaRPr>
          </a:p>
        </p:txBody>
      </p:sp>
      <p:pic>
        <p:nvPicPr>
          <p:cNvPr id="11" name="Picture 10" descr="The Centers for Medicare and Medicaid log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595" y="228600"/>
            <a:ext cx="2652325" cy="914400"/>
          </a:xfrm>
          <a:prstGeom prst="rect">
            <a:avLst/>
          </a:prstGeom>
        </p:spPr>
      </p:pic>
      <p:sp>
        <p:nvSpPr>
          <p:cNvPr id="14" name="TextBox 13"/>
          <p:cNvSpPr txBox="1"/>
          <p:nvPr userDrawn="1"/>
        </p:nvSpPr>
        <p:spPr>
          <a:xfrm>
            <a:off x="-1668146" y="492818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6451719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5" name="Picture 4" descr="The Centers for Medicare and Medicaid logo."/>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7595" y="228600"/>
            <a:ext cx="2652325" cy="914400"/>
          </a:xfrm>
          <a:prstGeom prst="rect">
            <a:avLst/>
          </a:prstGeom>
        </p:spPr>
      </p:pic>
      <p:pic>
        <p:nvPicPr>
          <p:cNvPr id="6" name="Picture 5" descr="A group of seniors playing cards in a sunroom, sitting in wicker furnitur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 y="2514600"/>
            <a:ext cx="5615940" cy="4343400"/>
          </a:xfrm>
          <a:prstGeom prst="rect">
            <a:avLst/>
          </a:prstGeom>
          <a:ln>
            <a:noFill/>
          </a:ln>
        </p:spPr>
      </p:pic>
      <p:sp>
        <p:nvSpPr>
          <p:cNvPr id="7" name="Title 8"/>
          <p:cNvSpPr>
            <a:spLocks noGrp="1"/>
          </p:cNvSpPr>
          <p:nvPr>
            <p:ph type="title"/>
          </p:nvPr>
        </p:nvSpPr>
        <p:spPr>
          <a:xfrm>
            <a:off x="0" y="1371600"/>
            <a:ext cx="9144000" cy="1066800"/>
          </a:xfrm>
        </p:spPr>
        <p:txBody>
          <a:bodyPr/>
          <a:lstStyle/>
          <a:p>
            <a:r>
              <a:rPr lang="en-US" smtClean="0"/>
              <a:t>Click to edit Master title style</a:t>
            </a:r>
            <a:endParaRPr lang="en-US" dirty="0"/>
          </a:p>
        </p:txBody>
      </p:sp>
      <p:sp>
        <p:nvSpPr>
          <p:cNvPr id="10" name="Text Placeholder 2"/>
          <p:cNvSpPr>
            <a:spLocks noGrp="1"/>
          </p:cNvSpPr>
          <p:nvPr>
            <p:ph type="body" sz="quarter" idx="10" hasCustomPrompt="1"/>
          </p:nvPr>
        </p:nvSpPr>
        <p:spPr>
          <a:xfrm>
            <a:off x="5943600" y="3048000"/>
            <a:ext cx="2971800" cy="914400"/>
          </a:xfrm>
        </p:spPr>
        <p:txBody>
          <a:bodyPr>
            <a:normAutofit/>
          </a:bodyPr>
          <a:lstStyle>
            <a:lvl1pPr marL="0" indent="0" algn="l">
              <a:buNone/>
              <a:defRPr sz="2400" b="1" i="1">
                <a:solidFill>
                  <a:srgbClr val="084A9C"/>
                </a:solidFill>
              </a:defRPr>
            </a:lvl1pPr>
          </a:lstStyle>
          <a:p>
            <a:pPr algn="l"/>
            <a:r>
              <a:rPr lang="en-US" sz="2400" b="1" i="1" dirty="0" smtClean="0">
                <a:solidFill>
                  <a:srgbClr val="084A9C"/>
                </a:solidFill>
              </a:rPr>
              <a:t>Subtitle</a:t>
            </a:r>
          </a:p>
          <a:p>
            <a:pPr algn="l"/>
            <a:endParaRPr lang="en-US" sz="2800" b="0" i="1" dirty="0" smtClean="0">
              <a:solidFill>
                <a:srgbClr val="084A9C"/>
              </a:solidFill>
            </a:endParaRPr>
          </a:p>
        </p:txBody>
      </p:sp>
      <p:sp>
        <p:nvSpPr>
          <p:cNvPr id="11" name="Text Placeholder 2"/>
          <p:cNvSpPr>
            <a:spLocks noGrp="1"/>
          </p:cNvSpPr>
          <p:nvPr>
            <p:ph type="body" sz="quarter" idx="11" hasCustomPrompt="1"/>
          </p:nvPr>
        </p:nvSpPr>
        <p:spPr>
          <a:xfrm>
            <a:off x="5943600" y="4267200"/>
            <a:ext cx="2971800" cy="838200"/>
          </a:xfr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400" b="1" i="1">
                <a:solidFill>
                  <a:srgbClr val="084A9C"/>
                </a:solidFill>
              </a:defRPr>
            </a:lvl1pPr>
          </a:lstStyle>
          <a:p>
            <a:pPr algn="l"/>
            <a:r>
              <a:rPr lang="en-US" sz="2400" b="0" i="1" dirty="0" smtClean="0">
                <a:solidFill>
                  <a:srgbClr val="084A9C"/>
                </a:solidFill>
              </a:rPr>
              <a:t>Presenter/Date</a:t>
            </a:r>
            <a:endParaRPr lang="en-US" sz="2800" b="0" i="1" dirty="0" smtClean="0">
              <a:solidFill>
                <a:srgbClr val="084A9C"/>
              </a:solidFill>
            </a:endParaRPr>
          </a:p>
          <a:p>
            <a:pPr algn="l"/>
            <a:r>
              <a:rPr lang="en-US" sz="2400" b="0" i="1" dirty="0" smtClean="0">
                <a:solidFill>
                  <a:srgbClr val="084A9C"/>
                </a:solidFill>
              </a:rPr>
              <a:t>Date</a:t>
            </a:r>
            <a:endParaRPr lang="en-US" sz="2800" b="0" i="1" dirty="0" smtClean="0">
              <a:solidFill>
                <a:srgbClr val="084A9C"/>
              </a:solidFill>
            </a:endParaRPr>
          </a:p>
        </p:txBody>
      </p:sp>
    </p:spTree>
    <p:extLst>
      <p:ext uri="{BB962C8B-B14F-4D97-AF65-F5344CB8AC3E}">
        <p14:creationId xmlns:p14="http://schemas.microsoft.com/office/powerpoint/2010/main" val="138418924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_CMS title1">
    <p:bg>
      <p:bgPr>
        <a:solidFill>
          <a:schemeClr val="bg1"/>
        </a:solidFill>
        <a:effectLst/>
      </p:bgPr>
    </p:bg>
    <p:spTree>
      <p:nvGrpSpPr>
        <p:cNvPr id="1" name=""/>
        <p:cNvGrpSpPr/>
        <p:nvPr/>
      </p:nvGrpSpPr>
      <p:grpSpPr>
        <a:xfrm>
          <a:off x="0" y="0"/>
          <a:ext cx="0" cy="0"/>
          <a:chOff x="0" y="0"/>
          <a:chExt cx="0" cy="0"/>
        </a:xfrm>
      </p:grpSpPr>
      <p:pic>
        <p:nvPicPr>
          <p:cNvPr id="7" name="Picture 3" descr="A collage of photos. These photos are health professionals giving care to patients.&#10;"/>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2107"/>
          <a:stretch/>
        </p:blipFill>
        <p:spPr bwMode="auto">
          <a:xfrm>
            <a:off x="-8417" y="2438400"/>
            <a:ext cx="5647217" cy="4419600"/>
          </a:xfrm>
          <a:prstGeom prst="rect">
            <a:avLst/>
          </a:prstGeom>
          <a:noFill/>
          <a:ln w="9525">
            <a:noFill/>
            <a:miter lim="800000"/>
            <a:headEnd/>
            <a:tailEnd/>
          </a:ln>
          <a:effectLst/>
        </p:spPr>
      </p:pic>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smtClean="0"/>
              <a:t>Click to edit Master title style</a:t>
            </a:r>
            <a:endParaRPr lang="en-US" dirty="0"/>
          </a:p>
        </p:txBody>
      </p:sp>
      <p:sp>
        <p:nvSpPr>
          <p:cNvPr id="8" name="Text Placeholder 2"/>
          <p:cNvSpPr>
            <a:spLocks noGrp="1"/>
          </p:cNvSpPr>
          <p:nvPr>
            <p:ph type="body" sz="quarter" idx="10" hasCustomPrompt="1"/>
          </p:nvPr>
        </p:nvSpPr>
        <p:spPr>
          <a:xfrm>
            <a:off x="5943600" y="3048000"/>
            <a:ext cx="2971800" cy="914400"/>
          </a:xfrm>
        </p:spPr>
        <p:txBody>
          <a:bodyPr>
            <a:normAutofit/>
          </a:bodyPr>
          <a:lstStyle>
            <a:lvl1pPr marL="0" indent="0" algn="l">
              <a:buNone/>
              <a:defRPr sz="2400" b="1" i="1">
                <a:solidFill>
                  <a:srgbClr val="084A9C"/>
                </a:solidFill>
              </a:defRPr>
            </a:lvl1pPr>
          </a:lstStyle>
          <a:p>
            <a:pPr algn="l"/>
            <a:r>
              <a:rPr lang="en-US" sz="2400" b="1" i="1" dirty="0" smtClean="0">
                <a:solidFill>
                  <a:srgbClr val="084A9C"/>
                </a:solidFill>
              </a:rPr>
              <a:t>Subtitle</a:t>
            </a:r>
          </a:p>
          <a:p>
            <a:pPr algn="l"/>
            <a:endParaRPr lang="en-US" sz="2800" b="0" i="1" dirty="0" smtClean="0">
              <a:solidFill>
                <a:srgbClr val="084A9C"/>
              </a:solidFill>
            </a:endParaRPr>
          </a:p>
        </p:txBody>
      </p:sp>
      <p:sp>
        <p:nvSpPr>
          <p:cNvPr id="9" name="Text Placeholder 2"/>
          <p:cNvSpPr>
            <a:spLocks noGrp="1"/>
          </p:cNvSpPr>
          <p:nvPr>
            <p:ph type="body" sz="quarter" idx="11" hasCustomPrompt="1"/>
          </p:nvPr>
        </p:nvSpPr>
        <p:spPr>
          <a:xfrm>
            <a:off x="5943600" y="4267200"/>
            <a:ext cx="2971800" cy="838200"/>
          </a:xfrm>
        </p:spPr>
        <p:txBody>
          <a:bodyPr>
            <a:normAutofit/>
          </a:bodyPr>
          <a:lstStyle>
            <a:lvl1pPr marL="0" indent="0" algn="l">
              <a:buNone/>
              <a:defRPr sz="2400" b="1" i="1">
                <a:solidFill>
                  <a:srgbClr val="084A9C"/>
                </a:solidFill>
              </a:defRPr>
            </a:lvl1pPr>
          </a:lstStyle>
          <a:p>
            <a:pPr algn="l"/>
            <a:r>
              <a:rPr lang="en-US" sz="2400" b="0" i="1" dirty="0" smtClean="0">
                <a:solidFill>
                  <a:srgbClr val="084A9C"/>
                </a:solidFill>
              </a:rPr>
              <a:t>Presenter/Date</a:t>
            </a:r>
            <a:endParaRPr lang="en-US" sz="2800" b="0" i="1" dirty="0" smtClean="0">
              <a:solidFill>
                <a:srgbClr val="084A9C"/>
              </a:solidFill>
            </a:endParaRPr>
          </a:p>
        </p:txBody>
      </p:sp>
      <p:pic>
        <p:nvPicPr>
          <p:cNvPr id="11" name="Picture 10" descr="The Centers for Medicare and Medicaid log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595" y="228600"/>
            <a:ext cx="2652325" cy="914400"/>
          </a:xfrm>
          <a:prstGeom prst="rect">
            <a:avLst/>
          </a:prstGeom>
        </p:spPr>
      </p:pic>
      <p:sp>
        <p:nvSpPr>
          <p:cNvPr id="14" name="TextBox 13"/>
          <p:cNvSpPr txBox="1"/>
          <p:nvPr userDrawn="1"/>
        </p:nvSpPr>
        <p:spPr>
          <a:xfrm>
            <a:off x="-1668146" y="492818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7702625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MS title3">
    <p:bg>
      <p:bgPr>
        <a:solidFill>
          <a:schemeClr val="bg1"/>
        </a:solidFill>
        <a:effectLst/>
      </p:bgPr>
    </p:bg>
    <p:spTree>
      <p:nvGrpSpPr>
        <p:cNvPr id="1" name=""/>
        <p:cNvGrpSpPr/>
        <p:nvPr/>
      </p:nvGrpSpPr>
      <p:grpSpPr>
        <a:xfrm>
          <a:off x="0" y="0"/>
          <a:ext cx="0" cy="0"/>
          <a:chOff x="0" y="0"/>
          <a:chExt cx="0" cy="0"/>
        </a:xfrm>
      </p:grpSpPr>
      <p:pic>
        <p:nvPicPr>
          <p:cNvPr id="7" name="Picture 6" descr="A graphical design of 1's and 0's to represent technology."/>
          <p:cNvPicPr>
            <a:picLocks noChangeAspect="1"/>
          </p:cNvPicPr>
          <p:nvPr/>
        </p:nvPicPr>
        <p:blipFill rotWithShape="1">
          <a:blip r:embed="rId2" cstate="screen">
            <a:extLst>
              <a:ext uri="{28A0092B-C50C-407E-A947-70E740481C1C}">
                <a14:useLocalDpi xmlns:a14="http://schemas.microsoft.com/office/drawing/2010/main"/>
              </a:ext>
            </a:extLst>
          </a:blip>
          <a:srcRect l="-30564" t="-2980"/>
          <a:stretch/>
        </p:blipFill>
        <p:spPr>
          <a:xfrm>
            <a:off x="-1600200" y="2362200"/>
            <a:ext cx="6807107" cy="4477935"/>
          </a:xfrm>
          <a:prstGeom prst="rect">
            <a:avLst/>
          </a:prstGeom>
          <a:ln>
            <a:solidFill>
              <a:schemeClr val="tx1">
                <a:alpha val="77000"/>
              </a:schemeClr>
            </a:solidFill>
          </a:ln>
          <a:effectLst/>
        </p:spPr>
      </p:pic>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smtClean="0"/>
              <a:t>Click to edit Master title style</a:t>
            </a:r>
            <a:endParaRPr lang="en-US" dirty="0"/>
          </a:p>
        </p:txBody>
      </p:sp>
      <p:sp>
        <p:nvSpPr>
          <p:cNvPr id="8" name="Text Placeholder 2"/>
          <p:cNvSpPr>
            <a:spLocks noGrp="1"/>
          </p:cNvSpPr>
          <p:nvPr>
            <p:ph type="body" sz="quarter" idx="10" hasCustomPrompt="1"/>
          </p:nvPr>
        </p:nvSpPr>
        <p:spPr>
          <a:xfrm>
            <a:off x="5410200" y="3048000"/>
            <a:ext cx="3276600" cy="914400"/>
          </a:xfrm>
        </p:spPr>
        <p:txBody>
          <a:bodyPr>
            <a:normAutofit/>
          </a:bodyPr>
          <a:lstStyle>
            <a:lvl1pPr marL="0" indent="0" algn="l">
              <a:buNone/>
              <a:defRPr sz="2400" b="1" i="1">
                <a:solidFill>
                  <a:srgbClr val="084A9C"/>
                </a:solidFill>
              </a:defRPr>
            </a:lvl1pPr>
          </a:lstStyle>
          <a:p>
            <a:pPr algn="l"/>
            <a:r>
              <a:rPr lang="en-US" sz="2400" b="1" i="1" dirty="0" smtClean="0">
                <a:solidFill>
                  <a:srgbClr val="084A9C"/>
                </a:solidFill>
              </a:rPr>
              <a:t>Subtitle</a:t>
            </a:r>
          </a:p>
          <a:p>
            <a:pPr algn="l"/>
            <a:endParaRPr lang="en-US" sz="2800" b="0" i="1" dirty="0" smtClean="0">
              <a:solidFill>
                <a:srgbClr val="084A9C"/>
              </a:solidFill>
            </a:endParaRPr>
          </a:p>
        </p:txBody>
      </p:sp>
      <p:sp>
        <p:nvSpPr>
          <p:cNvPr id="9" name="Text Placeholder 2"/>
          <p:cNvSpPr>
            <a:spLocks noGrp="1"/>
          </p:cNvSpPr>
          <p:nvPr>
            <p:ph type="body" sz="quarter" idx="11" hasCustomPrompt="1"/>
          </p:nvPr>
        </p:nvSpPr>
        <p:spPr>
          <a:xfrm>
            <a:off x="5410200" y="4191000"/>
            <a:ext cx="3276600" cy="838200"/>
          </a:xfrm>
        </p:spPr>
        <p:txBody>
          <a:bodyPr>
            <a:normAutofit/>
          </a:bodyPr>
          <a:lstStyle>
            <a:lvl1pPr marL="0" indent="0" algn="l">
              <a:buNone/>
              <a:defRPr sz="2400" b="1" i="1">
                <a:solidFill>
                  <a:srgbClr val="084A9C"/>
                </a:solidFill>
              </a:defRPr>
            </a:lvl1pPr>
          </a:lstStyle>
          <a:p>
            <a:pPr algn="l"/>
            <a:r>
              <a:rPr lang="en-US" sz="2400" b="0" i="1" dirty="0" smtClean="0">
                <a:solidFill>
                  <a:srgbClr val="084A9C"/>
                </a:solidFill>
              </a:rPr>
              <a:t>Presenter/Date</a:t>
            </a:r>
            <a:endParaRPr lang="en-US" sz="2800" b="0" i="1" dirty="0" smtClean="0">
              <a:solidFill>
                <a:srgbClr val="084A9C"/>
              </a:solidFill>
            </a:endParaRPr>
          </a:p>
        </p:txBody>
      </p:sp>
      <p:pic>
        <p:nvPicPr>
          <p:cNvPr id="11" name="Picture 10"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7595" y="228600"/>
            <a:ext cx="2652325" cy="914400"/>
          </a:xfrm>
          <a:prstGeom prst="rect">
            <a:avLst/>
          </a:prstGeom>
        </p:spPr>
      </p:pic>
      <p:sp>
        <p:nvSpPr>
          <p:cNvPr id="14" name="TextBox 13"/>
          <p:cNvSpPr txBox="1"/>
          <p:nvPr userDrawn="1"/>
        </p:nvSpPr>
        <p:spPr>
          <a:xfrm>
            <a:off x="-1668146" y="492818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0721224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MS title5">
    <p:bg>
      <p:bgPr>
        <a:solidFill>
          <a:schemeClr val="bg1"/>
        </a:solidFill>
        <a:effectLst/>
      </p:bgPr>
    </p:bg>
    <p:spTree>
      <p:nvGrpSpPr>
        <p:cNvPr id="1" name=""/>
        <p:cNvGrpSpPr/>
        <p:nvPr/>
      </p:nvGrpSpPr>
      <p:grpSpPr>
        <a:xfrm>
          <a:off x="0" y="0"/>
          <a:ext cx="0" cy="0"/>
          <a:chOff x="0" y="0"/>
          <a:chExt cx="0" cy="0"/>
        </a:xfrm>
      </p:grpSpPr>
      <p:pic>
        <p:nvPicPr>
          <p:cNvPr id="7" name="Picture 6" descr="This is an image of a pill bottle on it's side with the lid off and a few of the pills lying on the table in front of it."/>
          <p:cNvPicPr>
            <a:picLocks noChangeAspect="1"/>
          </p:cNvPicPr>
          <p:nvPr/>
        </p:nvPicPr>
        <p:blipFill rotWithShape="1">
          <a:blip r:embed="rId2" cstate="screen">
            <a:extLst>
              <a:ext uri="{28A0092B-C50C-407E-A947-70E740481C1C}">
                <a14:useLocalDpi xmlns:a14="http://schemas.microsoft.com/office/drawing/2010/main"/>
              </a:ext>
            </a:extLst>
          </a:blip>
          <a:srcRect l="-967" t="1177" r="-182" b="3456"/>
          <a:stretch/>
        </p:blipFill>
        <p:spPr>
          <a:xfrm>
            <a:off x="-76201" y="2286000"/>
            <a:ext cx="5614737" cy="4572000"/>
          </a:xfrm>
          <a:prstGeom prst="rect">
            <a:avLst/>
          </a:prstGeom>
          <a:effectLst/>
        </p:spPr>
      </p:pic>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smtClean="0"/>
              <a:t>Click to edit Master title style</a:t>
            </a:r>
            <a:endParaRPr lang="en-US" dirty="0"/>
          </a:p>
        </p:txBody>
      </p:sp>
      <p:sp>
        <p:nvSpPr>
          <p:cNvPr id="8" name="Text Placeholder 2"/>
          <p:cNvSpPr>
            <a:spLocks noGrp="1"/>
          </p:cNvSpPr>
          <p:nvPr>
            <p:ph type="body" sz="quarter" idx="10" hasCustomPrompt="1"/>
          </p:nvPr>
        </p:nvSpPr>
        <p:spPr>
          <a:xfrm>
            <a:off x="5562600" y="3048000"/>
            <a:ext cx="3276600" cy="914400"/>
          </a:xfrm>
        </p:spPr>
        <p:txBody>
          <a:bodyPr>
            <a:normAutofit/>
          </a:bodyPr>
          <a:lstStyle>
            <a:lvl1pPr marL="0" indent="0" algn="l">
              <a:buNone/>
              <a:defRPr sz="2400" b="1" i="1">
                <a:solidFill>
                  <a:srgbClr val="084A9C"/>
                </a:solidFill>
              </a:defRPr>
            </a:lvl1pPr>
          </a:lstStyle>
          <a:p>
            <a:pPr algn="l"/>
            <a:r>
              <a:rPr lang="en-US" sz="2400" b="1" i="1" dirty="0" smtClean="0">
                <a:solidFill>
                  <a:srgbClr val="084A9C"/>
                </a:solidFill>
              </a:rPr>
              <a:t>Subtitle</a:t>
            </a:r>
          </a:p>
          <a:p>
            <a:pPr algn="l"/>
            <a:endParaRPr lang="en-US" sz="2800" b="0" i="1" dirty="0" smtClean="0">
              <a:solidFill>
                <a:srgbClr val="084A9C"/>
              </a:solidFill>
            </a:endParaRPr>
          </a:p>
        </p:txBody>
      </p:sp>
      <p:sp>
        <p:nvSpPr>
          <p:cNvPr id="9" name="Text Placeholder 2"/>
          <p:cNvSpPr>
            <a:spLocks noGrp="1"/>
          </p:cNvSpPr>
          <p:nvPr>
            <p:ph type="body" sz="quarter" idx="11" hasCustomPrompt="1"/>
          </p:nvPr>
        </p:nvSpPr>
        <p:spPr>
          <a:xfrm>
            <a:off x="5562600" y="4191000"/>
            <a:ext cx="3276600" cy="838200"/>
          </a:xfr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400" b="1" i="1">
                <a:solidFill>
                  <a:srgbClr val="084A9C"/>
                </a:solidFill>
              </a:defRPr>
            </a:lvl1pPr>
          </a:lstStyle>
          <a:p>
            <a:pPr algn="l"/>
            <a:r>
              <a:rPr lang="en-US" sz="2400" b="0" i="1" dirty="0" smtClean="0">
                <a:solidFill>
                  <a:srgbClr val="084A9C"/>
                </a:solidFill>
              </a:rPr>
              <a:t>Presenter/Date</a:t>
            </a:r>
            <a:endParaRPr lang="en-US" sz="2800" b="0" i="1" dirty="0" smtClean="0">
              <a:solidFill>
                <a:srgbClr val="084A9C"/>
              </a:solidFill>
            </a:endParaRPr>
          </a:p>
          <a:p>
            <a:pPr algn="l"/>
            <a:endParaRPr lang="en-US" sz="2800" b="0" i="1" dirty="0" smtClean="0">
              <a:solidFill>
                <a:srgbClr val="084A9C"/>
              </a:solidFill>
            </a:endParaRPr>
          </a:p>
        </p:txBody>
      </p:sp>
      <p:pic>
        <p:nvPicPr>
          <p:cNvPr id="11" name="Picture 10" descr="The Centers for Medicare and Medicaid log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595" y="228600"/>
            <a:ext cx="2652325" cy="914400"/>
          </a:xfrm>
          <a:prstGeom prst="rect">
            <a:avLst/>
          </a:prstGeom>
        </p:spPr>
      </p:pic>
      <p:sp>
        <p:nvSpPr>
          <p:cNvPr id="14" name="TextBox 13"/>
          <p:cNvSpPr txBox="1"/>
          <p:nvPr userDrawn="1"/>
        </p:nvSpPr>
        <p:spPr>
          <a:xfrm>
            <a:off x="-1668146" y="492818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5385445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MS title6">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76200" y="-28738"/>
            <a:ext cx="9244148" cy="1447800"/>
          </a:xfrm>
        </p:spPr>
        <p:txBody>
          <a:bodyPr/>
          <a:lstStyle/>
          <a:p>
            <a:r>
              <a:rPr lang="en-US" dirty="0" smtClean="0"/>
              <a:t>Click to edit Master title style</a:t>
            </a:r>
            <a:endParaRPr lang="en-US" dirty="0"/>
          </a:p>
        </p:txBody>
      </p:sp>
      <p:sp>
        <p:nvSpPr>
          <p:cNvPr id="8" name="TextBox 7"/>
          <p:cNvSpPr txBox="1"/>
          <p:nvPr userDrawn="1"/>
        </p:nvSpPr>
        <p:spPr>
          <a:xfrm>
            <a:off x="-1668146" y="4928188"/>
            <a:ext cx="184666" cy="369332"/>
          </a:xfrm>
          <a:prstGeom prst="rect">
            <a:avLst/>
          </a:prstGeom>
          <a:noFill/>
        </p:spPr>
        <p:txBody>
          <a:bodyPr wrap="none" rtlCol="0">
            <a:spAutoFit/>
          </a:bodyPr>
          <a:lstStyle/>
          <a:p>
            <a:endParaRPr lang="en-US" dirty="0"/>
          </a:p>
        </p:txBody>
      </p:sp>
      <p:pic>
        <p:nvPicPr>
          <p:cNvPr id="10" name="Picture 9" descr="The Centers for Medicare and Medicaid logo."/>
          <p:cNvPicPr>
            <a:picLocks noChangeAspect="1"/>
          </p:cNvPicPr>
          <p:nvPr userDrawn="1"/>
        </p:nvPicPr>
        <p:blipFill>
          <a:blip r:embed="rId2" cstate="print"/>
          <a:stretch>
            <a:fillRect/>
          </a:stretch>
        </p:blipFill>
        <p:spPr>
          <a:xfrm>
            <a:off x="76200" y="2550068"/>
            <a:ext cx="8915400" cy="3088732"/>
          </a:xfrm>
          <a:prstGeom prst="rect">
            <a:avLst/>
          </a:prstGeom>
        </p:spPr>
      </p:pic>
      <p:sp>
        <p:nvSpPr>
          <p:cNvPr id="14" name="Text Placeholder 2"/>
          <p:cNvSpPr>
            <a:spLocks noGrp="1"/>
          </p:cNvSpPr>
          <p:nvPr>
            <p:ph type="body" sz="quarter" idx="10" hasCustomPrompt="1"/>
          </p:nvPr>
        </p:nvSpPr>
        <p:spPr>
          <a:xfrm>
            <a:off x="304800" y="2819400"/>
            <a:ext cx="8534400" cy="1752600"/>
          </a:xfrm>
        </p:spPr>
        <p:txBody>
          <a:bodyPr>
            <a:normAutofit/>
          </a:bodyPr>
          <a:lstStyle>
            <a:lvl1pPr marL="0" indent="0" algn="l">
              <a:buNone/>
              <a:defRPr sz="2400" b="1" i="1">
                <a:solidFill>
                  <a:srgbClr val="084A9C"/>
                </a:solidFill>
              </a:defRPr>
            </a:lvl1pPr>
          </a:lstStyle>
          <a:p>
            <a:pPr algn="l"/>
            <a:r>
              <a:rPr lang="en-US" sz="2400" b="1" i="1" dirty="0" smtClean="0">
                <a:solidFill>
                  <a:srgbClr val="084A9C"/>
                </a:solidFill>
              </a:rPr>
              <a:t>Subtitle</a:t>
            </a:r>
          </a:p>
          <a:p>
            <a:pPr algn="l"/>
            <a:endParaRPr lang="en-US" sz="2800" b="0" i="1" dirty="0" smtClean="0">
              <a:solidFill>
                <a:srgbClr val="084A9C"/>
              </a:solidFill>
            </a:endParaRPr>
          </a:p>
        </p:txBody>
      </p:sp>
      <p:sp>
        <p:nvSpPr>
          <p:cNvPr id="15" name="Text Placeholder 2"/>
          <p:cNvSpPr>
            <a:spLocks noGrp="1"/>
          </p:cNvSpPr>
          <p:nvPr>
            <p:ph type="body" sz="quarter" idx="11" hasCustomPrompt="1"/>
          </p:nvPr>
        </p:nvSpPr>
        <p:spPr>
          <a:xfrm>
            <a:off x="304800" y="4724400"/>
            <a:ext cx="8534400" cy="838200"/>
          </a:xfrm>
        </p:spPr>
        <p:txBody>
          <a:bodyPr>
            <a:normAutofit/>
          </a:bodyPr>
          <a:lstStyle>
            <a:lvl1pPr marL="0" indent="0" algn="l">
              <a:buNone/>
              <a:defRPr sz="2400" b="1" i="1">
                <a:solidFill>
                  <a:srgbClr val="084A9C"/>
                </a:solidFill>
              </a:defRPr>
            </a:lvl1pPr>
          </a:lstStyle>
          <a:p>
            <a:pPr algn="l"/>
            <a:r>
              <a:rPr lang="en-US" sz="2400" b="0" i="1" dirty="0" smtClean="0">
                <a:solidFill>
                  <a:srgbClr val="084A9C"/>
                </a:solidFill>
              </a:rPr>
              <a:t>Presenter/Date</a:t>
            </a:r>
            <a:endParaRPr lang="en-US" sz="2800" b="0" i="1" dirty="0" smtClean="0">
              <a:solidFill>
                <a:srgbClr val="084A9C"/>
              </a:solidFill>
            </a:endParaRPr>
          </a:p>
        </p:txBody>
      </p:sp>
    </p:spTree>
    <p:extLst>
      <p:ext uri="{BB962C8B-B14F-4D97-AF65-F5344CB8AC3E}">
        <p14:creationId xmlns:p14="http://schemas.microsoft.com/office/powerpoint/2010/main" val="326471296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MS title6">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smtClean="0"/>
              <a:t>Click to edit Master title style</a:t>
            </a:r>
            <a:endParaRPr lang="en-US" dirty="0"/>
          </a:p>
        </p:txBody>
      </p:sp>
      <p:sp>
        <p:nvSpPr>
          <p:cNvPr id="7" name="Text Placeholder 2"/>
          <p:cNvSpPr>
            <a:spLocks noGrp="1"/>
          </p:cNvSpPr>
          <p:nvPr>
            <p:ph type="body" sz="quarter" idx="10" hasCustomPrompt="1"/>
          </p:nvPr>
        </p:nvSpPr>
        <p:spPr>
          <a:xfrm>
            <a:off x="4953000" y="3048000"/>
            <a:ext cx="3276600" cy="914400"/>
          </a:xfrm>
        </p:spPr>
        <p:txBody>
          <a:bodyPr>
            <a:normAutofit/>
          </a:bodyPr>
          <a:lstStyle>
            <a:lvl1pPr marL="0" indent="0" algn="l">
              <a:buNone/>
              <a:defRPr sz="2400" b="1" i="1">
                <a:solidFill>
                  <a:srgbClr val="084A9C"/>
                </a:solidFill>
              </a:defRPr>
            </a:lvl1pPr>
          </a:lstStyle>
          <a:p>
            <a:pPr algn="l"/>
            <a:r>
              <a:rPr lang="en-US" sz="2400" b="1" i="1" dirty="0" smtClean="0">
                <a:solidFill>
                  <a:srgbClr val="084A9C"/>
                </a:solidFill>
              </a:rPr>
              <a:t>Subtitle</a:t>
            </a:r>
          </a:p>
          <a:p>
            <a:pPr algn="l"/>
            <a:endParaRPr lang="en-US" sz="2800" b="0" i="1" dirty="0" smtClean="0">
              <a:solidFill>
                <a:srgbClr val="084A9C"/>
              </a:solidFill>
            </a:endParaRPr>
          </a:p>
        </p:txBody>
      </p:sp>
      <p:sp>
        <p:nvSpPr>
          <p:cNvPr id="11" name="Text Placeholder 2"/>
          <p:cNvSpPr>
            <a:spLocks noGrp="1"/>
          </p:cNvSpPr>
          <p:nvPr>
            <p:ph type="body" sz="quarter" idx="11" hasCustomPrompt="1"/>
          </p:nvPr>
        </p:nvSpPr>
        <p:spPr>
          <a:xfrm>
            <a:off x="4953000" y="4191000"/>
            <a:ext cx="3276600" cy="838200"/>
          </a:xfrm>
        </p:spPr>
        <p:txBody>
          <a:bodyPr>
            <a:normAutofit/>
          </a:bodyPr>
          <a:lstStyle>
            <a:lvl1pPr marL="0" indent="0" algn="l">
              <a:buNone/>
              <a:defRPr sz="2400" b="1" i="1">
                <a:solidFill>
                  <a:srgbClr val="084A9C"/>
                </a:solidFill>
              </a:defRPr>
            </a:lvl1pPr>
          </a:lstStyle>
          <a:p>
            <a:pPr algn="l"/>
            <a:r>
              <a:rPr lang="en-US" sz="2400" b="0" i="1" dirty="0" smtClean="0">
                <a:solidFill>
                  <a:srgbClr val="084A9C"/>
                </a:solidFill>
              </a:rPr>
              <a:t>Presenter/Date</a:t>
            </a:r>
            <a:endParaRPr lang="en-US" sz="2800" b="0" i="1" dirty="0" smtClean="0">
              <a:solidFill>
                <a:srgbClr val="084A9C"/>
              </a:solidFill>
            </a:endParaRPr>
          </a:p>
        </p:txBody>
      </p:sp>
      <p:pic>
        <p:nvPicPr>
          <p:cNvPr id="9" name="Picture 8" descr="The Centers for Medicare and Medicaid logo."/>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7595" y="228600"/>
            <a:ext cx="2652325" cy="914400"/>
          </a:xfrm>
          <a:prstGeom prst="rect">
            <a:avLst/>
          </a:prstGeom>
        </p:spPr>
      </p:pic>
      <p:sp>
        <p:nvSpPr>
          <p:cNvPr id="8" name="TextBox 7"/>
          <p:cNvSpPr txBox="1"/>
          <p:nvPr userDrawn="1"/>
        </p:nvSpPr>
        <p:spPr>
          <a:xfrm>
            <a:off x="-1668146" y="492818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2903627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CMS title1">
    <p:bg>
      <p:bgPr>
        <a:solidFill>
          <a:schemeClr val="bg1"/>
        </a:solidFill>
        <a:effectLst/>
      </p:bgPr>
    </p:bg>
    <p:spTree>
      <p:nvGrpSpPr>
        <p:cNvPr id="1" name=""/>
        <p:cNvGrpSpPr/>
        <p:nvPr/>
      </p:nvGrpSpPr>
      <p:grpSpPr>
        <a:xfrm>
          <a:off x="0" y="0"/>
          <a:ext cx="0" cy="0"/>
          <a:chOff x="0" y="0"/>
          <a:chExt cx="0" cy="0"/>
        </a:xfrm>
      </p:grpSpPr>
      <p:pic>
        <p:nvPicPr>
          <p:cNvPr id="7" name="Picture 3" descr="An African American business woman standing with her arms crossed and a team of professionals behind her."/>
          <p:cNvPicPr>
            <a:picLocks noChangeAspect="1" noChangeArrowheads="1"/>
          </p:cNvPicPr>
          <p:nvPr/>
        </p:nvPicPr>
        <p:blipFill>
          <a:blip r:embed="rId2" cstate="print">
            <a:extLst>
              <a:ext uri="{28A0092B-C50C-407E-A947-70E740481C1C}">
                <a14:useLocalDpi xmlns:a14="http://schemas.microsoft.com/office/drawing/2010/main" val="0"/>
              </a:ext>
            </a:extLst>
          </a:blip>
          <a:srcRect l="7001"/>
          <a:stretch>
            <a:fillRect/>
          </a:stretch>
        </p:blipFill>
        <p:spPr bwMode="auto">
          <a:xfrm>
            <a:off x="13819" y="2438400"/>
            <a:ext cx="5243981" cy="4435856"/>
          </a:xfrm>
          <a:prstGeom prst="rect">
            <a:avLst/>
          </a:prstGeom>
          <a:noFill/>
          <a:ln w="9525">
            <a:noFill/>
            <a:miter lim="800000"/>
            <a:headEnd/>
            <a:tailEnd/>
          </a:ln>
          <a:effectLst/>
        </p:spPr>
      </p:pic>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smtClean="0"/>
              <a:t>Click to edit Master title style</a:t>
            </a:r>
            <a:endParaRPr lang="en-US" dirty="0"/>
          </a:p>
        </p:txBody>
      </p:sp>
      <p:sp>
        <p:nvSpPr>
          <p:cNvPr id="8" name="Text Placeholder 2"/>
          <p:cNvSpPr>
            <a:spLocks noGrp="1"/>
          </p:cNvSpPr>
          <p:nvPr>
            <p:ph type="body" sz="quarter" idx="10" hasCustomPrompt="1"/>
          </p:nvPr>
        </p:nvSpPr>
        <p:spPr>
          <a:xfrm>
            <a:off x="5943600" y="3048000"/>
            <a:ext cx="2971800" cy="914400"/>
          </a:xfrm>
        </p:spPr>
        <p:txBody>
          <a:bodyPr>
            <a:normAutofit/>
          </a:bodyPr>
          <a:lstStyle>
            <a:lvl1pPr marL="0" indent="0" algn="l">
              <a:buNone/>
              <a:defRPr sz="2400" b="1" i="1">
                <a:solidFill>
                  <a:srgbClr val="084A9C"/>
                </a:solidFill>
              </a:defRPr>
            </a:lvl1pPr>
          </a:lstStyle>
          <a:p>
            <a:pPr algn="l"/>
            <a:r>
              <a:rPr lang="en-US" sz="2400" b="1" i="1" dirty="0" smtClean="0">
                <a:solidFill>
                  <a:srgbClr val="084A9C"/>
                </a:solidFill>
              </a:rPr>
              <a:t>Subtitle</a:t>
            </a:r>
          </a:p>
          <a:p>
            <a:pPr algn="l"/>
            <a:endParaRPr lang="en-US" sz="2800" b="0" i="1" dirty="0" smtClean="0">
              <a:solidFill>
                <a:srgbClr val="084A9C"/>
              </a:solidFill>
            </a:endParaRPr>
          </a:p>
        </p:txBody>
      </p:sp>
      <p:sp>
        <p:nvSpPr>
          <p:cNvPr id="9" name="Text Placeholder 2"/>
          <p:cNvSpPr>
            <a:spLocks noGrp="1"/>
          </p:cNvSpPr>
          <p:nvPr>
            <p:ph type="body" sz="quarter" idx="11" hasCustomPrompt="1"/>
          </p:nvPr>
        </p:nvSpPr>
        <p:spPr>
          <a:xfrm>
            <a:off x="5943600" y="4267200"/>
            <a:ext cx="2971800" cy="838200"/>
          </a:xfrm>
        </p:spPr>
        <p:txBody>
          <a:bodyPr>
            <a:normAutofit/>
          </a:bodyPr>
          <a:lstStyle>
            <a:lvl1pPr marL="0" indent="0" algn="l">
              <a:buNone/>
              <a:defRPr sz="2400" b="1" i="1">
                <a:solidFill>
                  <a:srgbClr val="084A9C"/>
                </a:solidFill>
              </a:defRPr>
            </a:lvl1pPr>
          </a:lstStyle>
          <a:p>
            <a:pPr algn="l"/>
            <a:r>
              <a:rPr lang="en-US" sz="2400" b="0" i="1" dirty="0" smtClean="0">
                <a:solidFill>
                  <a:srgbClr val="084A9C"/>
                </a:solidFill>
              </a:rPr>
              <a:t>Presenter/Date</a:t>
            </a:r>
            <a:endParaRPr lang="en-US" sz="2800" b="0" i="1" dirty="0" smtClean="0">
              <a:solidFill>
                <a:srgbClr val="084A9C"/>
              </a:solidFill>
            </a:endParaRPr>
          </a:p>
        </p:txBody>
      </p:sp>
      <p:sp>
        <p:nvSpPr>
          <p:cNvPr id="14" name="TextBox 13"/>
          <p:cNvSpPr txBox="1"/>
          <p:nvPr userDrawn="1"/>
        </p:nvSpPr>
        <p:spPr>
          <a:xfrm>
            <a:off x="-1668146" y="4928188"/>
            <a:ext cx="184666" cy="369332"/>
          </a:xfrm>
          <a:prstGeom prst="rect">
            <a:avLst/>
          </a:prstGeom>
          <a:noFill/>
        </p:spPr>
        <p:txBody>
          <a:bodyPr wrap="none" rtlCol="0">
            <a:spAutoFit/>
          </a:bodyPr>
          <a:lstStyle/>
          <a:p>
            <a:endParaRPr lang="en-US" dirty="0"/>
          </a:p>
        </p:txBody>
      </p:sp>
      <p:pic>
        <p:nvPicPr>
          <p:cNvPr id="15" name="Picture 14"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2400" y="228600"/>
            <a:ext cx="2652325" cy="914400"/>
          </a:xfrm>
          <a:prstGeom prst="rect">
            <a:avLst/>
          </a:prstGeom>
        </p:spPr>
      </p:pic>
      <p:sp>
        <p:nvSpPr>
          <p:cNvPr id="3" name="Content Placeholder 2"/>
          <p:cNvSpPr>
            <a:spLocks noGrp="1"/>
          </p:cNvSpPr>
          <p:nvPr>
            <p:ph sz="quarter" idx="12"/>
          </p:nvPr>
        </p:nvSpPr>
        <p:spPr>
          <a:xfrm>
            <a:off x="5943600" y="5297488"/>
            <a:ext cx="3048000" cy="110331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13"/>
          </p:nvPr>
        </p:nvSpPr>
        <p:spPr>
          <a:xfrm>
            <a:off x="7772400" y="6477000"/>
            <a:ext cx="1143000" cy="30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099165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CMS content2">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1417638"/>
          </a:xfrm>
          <a:prstGeom prst="rect">
            <a:avLst/>
          </a:prstGeom>
          <a:solidFill>
            <a:srgbClr val="084A9C"/>
          </a:solidFill>
          <a:effectLst>
            <a:outerShdw dist="76200" dir="5640000" algn="tl" rotWithShape="0">
              <a:srgbClr val="FFD004"/>
            </a:outerShdw>
          </a:effectLst>
        </p:spPr>
        <p:txBody>
          <a:bodyPr/>
          <a:lstStyle>
            <a:lvl1pPr>
              <a:defRPr>
                <a:solidFill>
                  <a:schemeClr val="bg1"/>
                </a:solidFill>
              </a:defRPr>
            </a:lvl1pPr>
          </a:lstStyle>
          <a:p>
            <a:r>
              <a:rPr lang="en-US" smtClean="0"/>
              <a:t>Click to edit Master title style</a:t>
            </a:r>
            <a:endParaRPr lang="en-US" dirty="0"/>
          </a:p>
        </p:txBody>
      </p:sp>
      <p:sp>
        <p:nvSpPr>
          <p:cNvPr id="6" name="Content Placeholder 2"/>
          <p:cNvSpPr>
            <a:spLocks noGrp="1"/>
          </p:cNvSpPr>
          <p:nvPr>
            <p:ph idx="1"/>
          </p:nvPr>
        </p:nvSpPr>
        <p:spPr>
          <a:xfrm>
            <a:off x="457200" y="1828800"/>
            <a:ext cx="8229600" cy="4297363"/>
          </a:xfrm>
        </p:spPr>
        <p:txBody>
          <a:bodyPr/>
          <a:lstStyle>
            <a:lvl1pPr marL="342900" indent="-342900">
              <a:buClr>
                <a:srgbClr val="084A9C"/>
              </a:buClr>
              <a:buFont typeface="Wingdings" panose="05000000000000000000" pitchFamily="2" charset="2"/>
              <a:buChar char="§"/>
              <a:defRPr/>
            </a:lvl1pPr>
            <a:lvl2pPr marL="742950" indent="-285750">
              <a:buClr>
                <a:srgbClr val="084A9C"/>
              </a:buClr>
              <a:buFont typeface="Wingdings" panose="05000000000000000000" pitchFamily="2" charset="2"/>
              <a:buChar char="Ø"/>
              <a:defRPr/>
            </a:lvl2pPr>
            <a:lvl3pPr marL="1143000" indent="-228600">
              <a:buClr>
                <a:srgbClr val="084A9C"/>
              </a:buClr>
              <a:buFont typeface="Arial" panose="020B0604020202020204" pitchFamily="34" charset="0"/>
              <a:buChar char="–"/>
              <a:defRPr/>
            </a:lvl3pPr>
            <a:lvl4pPr marL="1600200" indent="-228600">
              <a:buClr>
                <a:srgbClr val="084A9C"/>
              </a:buClr>
              <a:buFont typeface="Wingdings" panose="05000000000000000000" pitchFamily="2" charset="2"/>
              <a:buChar char="F"/>
              <a:defRPr/>
            </a:lvl4pPr>
            <a:lvl5pPr marL="2057400" indent="-228600">
              <a:buClr>
                <a:srgbClr val="084A9C"/>
              </a:buClr>
              <a:buFont typeface="Arial" panose="020B0604020202020204"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22FF3C-310F-4809-A5BE-BC5BA8AA108D}" type="slidenum">
              <a:rPr lang="en-US" smtClean="0"/>
              <a:t>‹#›</a:t>
            </a:fld>
            <a:endParaRPr lang="en-US" dirty="0"/>
          </a:p>
        </p:txBody>
      </p:sp>
    </p:spTree>
    <p:extLst>
      <p:ext uri="{BB962C8B-B14F-4D97-AF65-F5344CB8AC3E}">
        <p14:creationId xmlns:p14="http://schemas.microsoft.com/office/powerpoint/2010/main" val="189084463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CMS content2">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828800"/>
            <a:ext cx="8229600" cy="4297363"/>
          </a:xfrm>
        </p:spPr>
        <p:txBody>
          <a:bodyPr/>
          <a:lstStyle>
            <a:lvl1pPr marL="342900" indent="-342900">
              <a:buClr>
                <a:srgbClr val="084A9C"/>
              </a:buClr>
              <a:buFont typeface="Wingdings" panose="05000000000000000000" pitchFamily="2" charset="2"/>
              <a:buChar char="§"/>
              <a:defRPr/>
            </a:lvl1pPr>
            <a:lvl2pPr marL="742950" indent="-285750">
              <a:buClr>
                <a:srgbClr val="084A9C"/>
              </a:buClr>
              <a:buFont typeface="Wingdings" panose="05000000000000000000" pitchFamily="2" charset="2"/>
              <a:buChar char="Ø"/>
              <a:defRPr/>
            </a:lvl2pPr>
            <a:lvl3pPr marL="1143000" indent="-228600">
              <a:buClr>
                <a:srgbClr val="084A9C"/>
              </a:buClr>
              <a:buFont typeface="Arial" panose="020B0604020202020204" pitchFamily="34" charset="0"/>
              <a:buChar char="–"/>
              <a:defRPr/>
            </a:lvl3pPr>
            <a:lvl4pPr marL="1600200" indent="-228600">
              <a:buClr>
                <a:srgbClr val="084A9C"/>
              </a:buClr>
              <a:buFont typeface="Wingdings" panose="05000000000000000000" pitchFamily="2" charset="2"/>
              <a:buChar char=""/>
              <a:defRPr/>
            </a:lvl4pPr>
            <a:lvl5pPr marL="2057400" indent="-228600">
              <a:buClr>
                <a:srgbClr val="084A9C"/>
              </a:buClr>
              <a:buFont typeface="Arial" panose="020B0604020202020204"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8"/>
          <p:cNvSpPr>
            <a:spLocks noGrp="1"/>
          </p:cNvSpPr>
          <p:nvPr>
            <p:ph type="title"/>
          </p:nvPr>
        </p:nvSpPr>
        <p:spPr>
          <a:xfrm>
            <a:off x="0" y="0"/>
            <a:ext cx="9144000" cy="1447800"/>
          </a:xfrm>
          <a:prstGeom prst="rect">
            <a:avLst/>
          </a:prstGeom>
          <a:solidFill>
            <a:srgbClr val="FFD004"/>
          </a:solidFill>
          <a:effectLst>
            <a:outerShdw dist="76200" dir="5640000" algn="tl" rotWithShape="0">
              <a:srgbClr val="084A9C"/>
            </a:outerShdw>
          </a:effectLst>
        </p:spPr>
        <p:txBody>
          <a:bodyPr vert="horz" lIns="91440" tIns="45720" rIns="91440" bIns="45720" rtlCol="0" anchor="ctr">
            <a:noAutofit/>
          </a:bodyPr>
          <a:lstStyle/>
          <a:p>
            <a:r>
              <a:rPr lang="en-US" smtClean="0"/>
              <a:t>Click to edit Master title style</a:t>
            </a:r>
            <a:endParaRPr lang="en-US" dirty="0"/>
          </a:p>
        </p:txBody>
      </p:sp>
      <p:sp>
        <p:nvSpPr>
          <p:cNvPr id="4" name="Slide Number Placeholder 6"/>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22FF3C-310F-4809-A5BE-BC5BA8AA108D}" type="slidenum">
              <a:rPr lang="en-US" smtClean="0"/>
              <a:t>‹#›</a:t>
            </a:fld>
            <a:endParaRPr lang="en-US" dirty="0"/>
          </a:p>
        </p:txBody>
      </p:sp>
    </p:spTree>
    <p:extLst>
      <p:ext uri="{BB962C8B-B14F-4D97-AF65-F5344CB8AC3E}">
        <p14:creationId xmlns:p14="http://schemas.microsoft.com/office/powerpoint/2010/main" val="7477357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MS content2">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828801"/>
            <a:ext cx="8229600" cy="1371600"/>
          </a:xfrm>
        </p:spPr>
        <p:txBody>
          <a:bodyPr/>
          <a:lstStyle>
            <a:lvl1pPr marL="342900" indent="-342900">
              <a:buClr>
                <a:srgbClr val="084A9C"/>
              </a:buClr>
              <a:buFont typeface="Wingdings" panose="05000000000000000000" pitchFamily="2" charset="2"/>
              <a:buChar char="§"/>
              <a:defRPr/>
            </a:lvl1pPr>
            <a:lvl2pPr marL="742950" indent="-285750">
              <a:buClr>
                <a:srgbClr val="084A9C"/>
              </a:buClr>
              <a:buFont typeface="Wingdings" panose="05000000000000000000" pitchFamily="2" charset="2"/>
              <a:buChar char="Ø"/>
              <a:defRPr/>
            </a:lvl2pPr>
            <a:lvl3pPr marL="1143000" indent="-228600">
              <a:buClr>
                <a:srgbClr val="084A9C"/>
              </a:buClr>
              <a:buFont typeface="Arial" panose="020B0604020202020204" pitchFamily="34" charset="0"/>
              <a:buChar char="–"/>
              <a:defRPr/>
            </a:lvl3pPr>
            <a:lvl4pPr marL="1600200" indent="-228600">
              <a:buClr>
                <a:srgbClr val="084A9C"/>
              </a:buClr>
              <a:buFont typeface="Wingdings" panose="05000000000000000000" pitchFamily="2" charset="2"/>
              <a:buChar char=""/>
              <a:defRPr/>
            </a:lvl4pPr>
            <a:lvl5pPr marL="2057400" indent="-228600">
              <a:buClr>
                <a:srgbClr val="084A9C"/>
              </a:buClr>
              <a:buFont typeface="Arial" panose="020B0604020202020204"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8"/>
          <p:cNvSpPr>
            <a:spLocks noGrp="1"/>
          </p:cNvSpPr>
          <p:nvPr>
            <p:ph type="title"/>
          </p:nvPr>
        </p:nvSpPr>
        <p:spPr>
          <a:xfrm>
            <a:off x="0" y="0"/>
            <a:ext cx="9144000" cy="1447800"/>
          </a:xfrm>
          <a:prstGeom prst="rect">
            <a:avLst/>
          </a:prstGeom>
          <a:solidFill>
            <a:srgbClr val="FFD004"/>
          </a:solidFill>
          <a:effectLst>
            <a:outerShdw dist="76200" dir="5640000" algn="tl" rotWithShape="0">
              <a:srgbClr val="084A9C"/>
            </a:outerShdw>
          </a:effectLst>
        </p:spPr>
        <p:txBody>
          <a:bodyPr vert="horz" lIns="91440" tIns="45720" rIns="91440" bIns="45720" rtlCol="0" anchor="ctr">
            <a:noAutofit/>
          </a:bodyPr>
          <a:lstStyle/>
          <a:p>
            <a:r>
              <a:rPr lang="en-US" smtClean="0"/>
              <a:t>Click to edit Master title style</a:t>
            </a:r>
            <a:endParaRPr lang="en-US" dirty="0"/>
          </a:p>
        </p:txBody>
      </p:sp>
      <p:sp>
        <p:nvSpPr>
          <p:cNvPr id="4" name="Slide Number Placeholder 6"/>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22FF3C-310F-4809-A5BE-BC5BA8AA108D}" type="slidenum">
              <a:rPr lang="en-US" smtClean="0"/>
              <a:t>‹#›</a:t>
            </a:fld>
            <a:endParaRPr lang="en-US" dirty="0"/>
          </a:p>
        </p:txBody>
      </p:sp>
      <p:sp>
        <p:nvSpPr>
          <p:cNvPr id="3" name="Content Placeholder 2"/>
          <p:cNvSpPr>
            <a:spLocks noGrp="1"/>
          </p:cNvSpPr>
          <p:nvPr>
            <p:ph sz="quarter" idx="10"/>
          </p:nvPr>
        </p:nvSpPr>
        <p:spPr>
          <a:xfrm>
            <a:off x="457200" y="3276600"/>
            <a:ext cx="3429000" cy="3505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955090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0_CMS title1">
    <p:bg>
      <p:bgPr>
        <a:solidFill>
          <a:schemeClr val="bg1"/>
        </a:solidFill>
        <a:effectLst/>
      </p:bgPr>
    </p:bg>
    <p:spTree>
      <p:nvGrpSpPr>
        <p:cNvPr id="1" name=""/>
        <p:cNvGrpSpPr/>
        <p:nvPr/>
      </p:nvGrpSpPr>
      <p:grpSpPr>
        <a:xfrm>
          <a:off x="0" y="0"/>
          <a:ext cx="0" cy="0"/>
          <a:chOff x="0" y="0"/>
          <a:chExt cx="0" cy="0"/>
        </a:xfrm>
      </p:grpSpPr>
      <p:pic>
        <p:nvPicPr>
          <p:cNvPr id="7" name="Picture 3" descr="A woman standing in a meeting with her arms crossed with a team of professionals in the background at a table.&#10;"/>
          <p:cNvPicPr>
            <a:picLocks noChangeAspect="1" noChangeArrowheads="1"/>
          </p:cNvPicPr>
          <p:nvPr/>
        </p:nvPicPr>
        <p:blipFill>
          <a:blip r:embed="rId2" cstate="print"/>
          <a:stretch>
            <a:fillRect/>
          </a:stretch>
        </p:blipFill>
        <p:spPr bwMode="auto">
          <a:xfrm>
            <a:off x="0" y="2438400"/>
            <a:ext cx="3673984" cy="4435856"/>
          </a:xfrm>
          <a:prstGeom prst="rect">
            <a:avLst/>
          </a:prstGeom>
          <a:noFill/>
          <a:ln w="9525">
            <a:noFill/>
            <a:miter lim="800000"/>
            <a:headEnd/>
            <a:tailEnd/>
          </a:ln>
          <a:effectLst/>
        </p:spPr>
      </p:pic>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smtClean="0"/>
              <a:t>Click to edit Master title style</a:t>
            </a:r>
            <a:endParaRPr lang="en-US" dirty="0"/>
          </a:p>
        </p:txBody>
      </p:sp>
      <p:sp>
        <p:nvSpPr>
          <p:cNvPr id="8" name="Text Placeholder 2"/>
          <p:cNvSpPr>
            <a:spLocks noGrp="1"/>
          </p:cNvSpPr>
          <p:nvPr>
            <p:ph type="body" sz="quarter" idx="10" hasCustomPrompt="1"/>
          </p:nvPr>
        </p:nvSpPr>
        <p:spPr>
          <a:xfrm>
            <a:off x="4191000" y="3048000"/>
            <a:ext cx="4724400" cy="914400"/>
          </a:xfrm>
        </p:spPr>
        <p:txBody>
          <a:bodyPr>
            <a:normAutofit/>
          </a:bodyPr>
          <a:lstStyle>
            <a:lvl1pPr marL="0" indent="0" algn="l">
              <a:buNone/>
              <a:defRPr sz="2400" b="1" i="1">
                <a:solidFill>
                  <a:srgbClr val="084A9C"/>
                </a:solidFill>
              </a:defRPr>
            </a:lvl1pPr>
          </a:lstStyle>
          <a:p>
            <a:pPr algn="l"/>
            <a:r>
              <a:rPr lang="en-US" sz="2400" b="1" i="1" dirty="0" smtClean="0">
                <a:solidFill>
                  <a:srgbClr val="084A9C"/>
                </a:solidFill>
              </a:rPr>
              <a:t>Subtitle</a:t>
            </a:r>
          </a:p>
          <a:p>
            <a:pPr algn="l"/>
            <a:endParaRPr lang="en-US" sz="2800" b="0" i="1" dirty="0" smtClean="0">
              <a:solidFill>
                <a:srgbClr val="084A9C"/>
              </a:solidFill>
            </a:endParaRPr>
          </a:p>
        </p:txBody>
      </p:sp>
      <p:sp>
        <p:nvSpPr>
          <p:cNvPr id="9" name="Text Placeholder 2"/>
          <p:cNvSpPr>
            <a:spLocks noGrp="1"/>
          </p:cNvSpPr>
          <p:nvPr>
            <p:ph type="body" sz="quarter" idx="11" hasCustomPrompt="1"/>
          </p:nvPr>
        </p:nvSpPr>
        <p:spPr>
          <a:xfrm>
            <a:off x="4191000" y="4267200"/>
            <a:ext cx="4724400" cy="838200"/>
          </a:xfrm>
        </p:spPr>
        <p:txBody>
          <a:bodyPr>
            <a:normAutofit/>
          </a:bodyPr>
          <a:lstStyle>
            <a:lvl1pPr marL="0" indent="0" algn="l">
              <a:buNone/>
              <a:defRPr sz="2400" b="1" i="1">
                <a:solidFill>
                  <a:srgbClr val="084A9C"/>
                </a:solidFill>
              </a:defRPr>
            </a:lvl1pPr>
          </a:lstStyle>
          <a:p>
            <a:pPr algn="l"/>
            <a:r>
              <a:rPr lang="en-US" sz="2400" b="0" i="1" dirty="0" smtClean="0">
                <a:solidFill>
                  <a:srgbClr val="084A9C"/>
                </a:solidFill>
              </a:rPr>
              <a:t>Presenter/Date</a:t>
            </a:r>
            <a:endParaRPr lang="en-US" sz="2800" b="0" i="1" dirty="0" smtClean="0">
              <a:solidFill>
                <a:srgbClr val="084A9C"/>
              </a:solidFill>
            </a:endParaRPr>
          </a:p>
        </p:txBody>
      </p:sp>
      <p:sp>
        <p:nvSpPr>
          <p:cNvPr id="14" name="TextBox 13"/>
          <p:cNvSpPr txBox="1"/>
          <p:nvPr userDrawn="1"/>
        </p:nvSpPr>
        <p:spPr>
          <a:xfrm>
            <a:off x="-1668146" y="4928188"/>
            <a:ext cx="184666" cy="369332"/>
          </a:xfrm>
          <a:prstGeom prst="rect">
            <a:avLst/>
          </a:prstGeom>
          <a:noFill/>
        </p:spPr>
        <p:txBody>
          <a:bodyPr wrap="none" rtlCol="0">
            <a:spAutoFit/>
          </a:bodyPr>
          <a:lstStyle/>
          <a:p>
            <a:endParaRPr lang="en-US" dirty="0"/>
          </a:p>
        </p:txBody>
      </p:sp>
      <p:pic>
        <p:nvPicPr>
          <p:cNvPr id="15" name="Picture 14"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2400" y="228600"/>
            <a:ext cx="2652325" cy="914400"/>
          </a:xfrm>
          <a:prstGeom prst="rect">
            <a:avLst/>
          </a:prstGeom>
        </p:spPr>
      </p:pic>
    </p:spTree>
    <p:extLst>
      <p:ext uri="{BB962C8B-B14F-4D97-AF65-F5344CB8AC3E}">
        <p14:creationId xmlns:p14="http://schemas.microsoft.com/office/powerpoint/2010/main" val="260717701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1_CMS title1">
    <p:bg>
      <p:bgPr>
        <a:solidFill>
          <a:schemeClr val="bg1"/>
        </a:solidFill>
        <a:effectLst/>
      </p:bgPr>
    </p:bg>
    <p:spTree>
      <p:nvGrpSpPr>
        <p:cNvPr id="1" name=""/>
        <p:cNvGrpSpPr/>
        <p:nvPr/>
      </p:nvGrpSpPr>
      <p:grpSpPr>
        <a:xfrm>
          <a:off x="0" y="0"/>
          <a:ext cx="0" cy="0"/>
          <a:chOff x="0" y="0"/>
          <a:chExt cx="0" cy="0"/>
        </a:xfrm>
      </p:grpSpPr>
      <p:pic>
        <p:nvPicPr>
          <p:cNvPr id="7" name="Picture 3" descr="Two professional women at a laptop computer."/>
          <p:cNvPicPr>
            <a:picLocks noChangeAspect="1" noChangeArrowheads="1"/>
          </p:cNvPicPr>
          <p:nvPr/>
        </p:nvPicPr>
        <p:blipFill>
          <a:blip r:embed="rId2" cstate="print"/>
          <a:srcRect l="7702" r="6739"/>
          <a:stretch>
            <a:fillRect/>
          </a:stretch>
        </p:blipFill>
        <p:spPr bwMode="auto">
          <a:xfrm>
            <a:off x="3785960" y="2514600"/>
            <a:ext cx="5358040" cy="4343400"/>
          </a:xfrm>
          <a:prstGeom prst="rect">
            <a:avLst/>
          </a:prstGeom>
          <a:noFill/>
          <a:ln w="9525">
            <a:noFill/>
            <a:miter lim="800000"/>
            <a:headEnd/>
            <a:tailEnd/>
          </a:ln>
          <a:effectLst/>
        </p:spPr>
      </p:pic>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smtClean="0"/>
              <a:t>Click to edit Master title style</a:t>
            </a:r>
            <a:endParaRPr lang="en-US" dirty="0"/>
          </a:p>
        </p:txBody>
      </p:sp>
      <p:sp>
        <p:nvSpPr>
          <p:cNvPr id="8" name="Text Placeholder 2"/>
          <p:cNvSpPr>
            <a:spLocks noGrp="1"/>
          </p:cNvSpPr>
          <p:nvPr>
            <p:ph type="body" sz="quarter" idx="10" hasCustomPrompt="1"/>
          </p:nvPr>
        </p:nvSpPr>
        <p:spPr>
          <a:xfrm>
            <a:off x="228600" y="3048000"/>
            <a:ext cx="3352800" cy="914400"/>
          </a:xfrm>
        </p:spPr>
        <p:txBody>
          <a:bodyPr>
            <a:normAutofit/>
          </a:bodyPr>
          <a:lstStyle>
            <a:lvl1pPr marL="0" indent="0" algn="l">
              <a:buNone/>
              <a:defRPr sz="2400" b="1" i="1">
                <a:solidFill>
                  <a:srgbClr val="084A9C"/>
                </a:solidFill>
              </a:defRPr>
            </a:lvl1pPr>
          </a:lstStyle>
          <a:p>
            <a:pPr algn="l"/>
            <a:r>
              <a:rPr lang="en-US" sz="2400" b="1" i="1" dirty="0" smtClean="0">
                <a:solidFill>
                  <a:srgbClr val="084A9C"/>
                </a:solidFill>
              </a:rPr>
              <a:t>Subtitle</a:t>
            </a:r>
          </a:p>
          <a:p>
            <a:pPr algn="l"/>
            <a:endParaRPr lang="en-US" sz="2800" b="0" i="1" dirty="0" smtClean="0">
              <a:solidFill>
                <a:srgbClr val="084A9C"/>
              </a:solidFill>
            </a:endParaRPr>
          </a:p>
        </p:txBody>
      </p:sp>
      <p:sp>
        <p:nvSpPr>
          <p:cNvPr id="9" name="Text Placeholder 2"/>
          <p:cNvSpPr>
            <a:spLocks noGrp="1"/>
          </p:cNvSpPr>
          <p:nvPr>
            <p:ph type="body" sz="quarter" idx="11" hasCustomPrompt="1"/>
          </p:nvPr>
        </p:nvSpPr>
        <p:spPr>
          <a:xfrm>
            <a:off x="304800" y="4267200"/>
            <a:ext cx="3276600" cy="838200"/>
          </a:xfrm>
        </p:spPr>
        <p:txBody>
          <a:bodyPr>
            <a:normAutofit/>
          </a:bodyPr>
          <a:lstStyle>
            <a:lvl1pPr marL="0" indent="0" algn="l">
              <a:buNone/>
              <a:defRPr sz="2400" b="1" i="1">
                <a:solidFill>
                  <a:srgbClr val="084A9C"/>
                </a:solidFill>
              </a:defRPr>
            </a:lvl1pPr>
          </a:lstStyle>
          <a:p>
            <a:pPr algn="l"/>
            <a:r>
              <a:rPr lang="en-US" sz="2400" b="0" i="1" dirty="0" smtClean="0">
                <a:solidFill>
                  <a:srgbClr val="084A9C"/>
                </a:solidFill>
              </a:rPr>
              <a:t>Presenter/Date</a:t>
            </a:r>
            <a:endParaRPr lang="en-US" sz="2800" b="0" i="1" dirty="0" smtClean="0">
              <a:solidFill>
                <a:srgbClr val="084A9C"/>
              </a:solidFill>
            </a:endParaRPr>
          </a:p>
        </p:txBody>
      </p:sp>
      <p:sp>
        <p:nvSpPr>
          <p:cNvPr id="14" name="TextBox 13"/>
          <p:cNvSpPr txBox="1"/>
          <p:nvPr userDrawn="1"/>
        </p:nvSpPr>
        <p:spPr>
          <a:xfrm>
            <a:off x="-1668146" y="4928188"/>
            <a:ext cx="184666" cy="369332"/>
          </a:xfrm>
          <a:prstGeom prst="rect">
            <a:avLst/>
          </a:prstGeom>
          <a:noFill/>
        </p:spPr>
        <p:txBody>
          <a:bodyPr wrap="none" rtlCol="0">
            <a:spAutoFit/>
          </a:bodyPr>
          <a:lstStyle/>
          <a:p>
            <a:endParaRPr lang="en-US" dirty="0"/>
          </a:p>
        </p:txBody>
      </p:sp>
      <p:pic>
        <p:nvPicPr>
          <p:cNvPr id="15" name="Picture 14"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600" y="228600"/>
            <a:ext cx="2652325" cy="914400"/>
          </a:xfrm>
          <a:prstGeom prst="rect">
            <a:avLst/>
          </a:prstGeom>
        </p:spPr>
      </p:pic>
    </p:spTree>
    <p:extLst>
      <p:ext uri="{BB962C8B-B14F-4D97-AF65-F5344CB8AC3E}">
        <p14:creationId xmlns:p14="http://schemas.microsoft.com/office/powerpoint/2010/main" val="260717701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2_CMS title1">
    <p:bg>
      <p:bgPr>
        <a:solidFill>
          <a:schemeClr val="bg1"/>
        </a:solidFill>
        <a:effectLst/>
      </p:bgPr>
    </p:bg>
    <p:spTree>
      <p:nvGrpSpPr>
        <p:cNvPr id="1" name=""/>
        <p:cNvGrpSpPr/>
        <p:nvPr/>
      </p:nvGrpSpPr>
      <p:grpSpPr>
        <a:xfrm>
          <a:off x="0" y="0"/>
          <a:ext cx="0" cy="0"/>
          <a:chOff x="0" y="0"/>
          <a:chExt cx="0" cy="0"/>
        </a:xfrm>
      </p:grpSpPr>
      <p:pic>
        <p:nvPicPr>
          <p:cNvPr id="7" name="Picture 3" descr="A group of professional men and women discussing the documents they are holding."/>
          <p:cNvPicPr>
            <a:picLocks noChangeAspect="1" noChangeArrowheads="1"/>
          </p:cNvPicPr>
          <p:nvPr/>
        </p:nvPicPr>
        <p:blipFill>
          <a:blip r:embed="rId2" cstate="print"/>
          <a:srcRect l="6069"/>
          <a:stretch>
            <a:fillRect/>
          </a:stretch>
        </p:blipFill>
        <p:spPr bwMode="auto">
          <a:xfrm>
            <a:off x="-34899" y="2438401"/>
            <a:ext cx="5354484" cy="4419600"/>
          </a:xfrm>
          <a:prstGeom prst="rect">
            <a:avLst/>
          </a:prstGeom>
          <a:noFill/>
          <a:ln w="9525">
            <a:noFill/>
            <a:miter lim="800000"/>
            <a:headEnd/>
            <a:tailEnd/>
          </a:ln>
          <a:effectLst/>
        </p:spPr>
      </p:pic>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smtClean="0"/>
              <a:t>Click to edit Master title style</a:t>
            </a:r>
            <a:endParaRPr lang="en-US" dirty="0"/>
          </a:p>
        </p:txBody>
      </p:sp>
      <p:sp>
        <p:nvSpPr>
          <p:cNvPr id="8" name="Text Placeholder 2"/>
          <p:cNvSpPr>
            <a:spLocks noGrp="1"/>
          </p:cNvSpPr>
          <p:nvPr>
            <p:ph type="body" sz="quarter" idx="10" hasCustomPrompt="1"/>
          </p:nvPr>
        </p:nvSpPr>
        <p:spPr>
          <a:xfrm>
            <a:off x="5486400" y="3048000"/>
            <a:ext cx="3352800" cy="914400"/>
          </a:xfrm>
        </p:spPr>
        <p:txBody>
          <a:bodyPr>
            <a:normAutofit/>
          </a:bodyPr>
          <a:lstStyle>
            <a:lvl1pPr marL="0" indent="0" algn="l">
              <a:buNone/>
              <a:defRPr sz="2400" b="1" i="1">
                <a:solidFill>
                  <a:srgbClr val="084A9C"/>
                </a:solidFill>
              </a:defRPr>
            </a:lvl1pPr>
          </a:lstStyle>
          <a:p>
            <a:pPr algn="l"/>
            <a:r>
              <a:rPr lang="en-US" sz="2400" b="1" i="1" dirty="0" smtClean="0">
                <a:solidFill>
                  <a:srgbClr val="084A9C"/>
                </a:solidFill>
              </a:rPr>
              <a:t>Subtitle</a:t>
            </a:r>
          </a:p>
          <a:p>
            <a:pPr algn="l"/>
            <a:endParaRPr lang="en-US" sz="2800" b="0" i="1" dirty="0" smtClean="0">
              <a:solidFill>
                <a:srgbClr val="084A9C"/>
              </a:solidFill>
            </a:endParaRPr>
          </a:p>
        </p:txBody>
      </p:sp>
      <p:sp>
        <p:nvSpPr>
          <p:cNvPr id="9" name="Text Placeholder 2"/>
          <p:cNvSpPr>
            <a:spLocks noGrp="1"/>
          </p:cNvSpPr>
          <p:nvPr>
            <p:ph type="body" sz="quarter" idx="11" hasCustomPrompt="1"/>
          </p:nvPr>
        </p:nvSpPr>
        <p:spPr>
          <a:xfrm>
            <a:off x="5562600" y="4267200"/>
            <a:ext cx="3276600" cy="838200"/>
          </a:xfrm>
        </p:spPr>
        <p:txBody>
          <a:bodyPr>
            <a:normAutofit/>
          </a:bodyPr>
          <a:lstStyle>
            <a:lvl1pPr marL="0" indent="0" algn="l">
              <a:buNone/>
              <a:defRPr sz="2400" b="1" i="1">
                <a:solidFill>
                  <a:srgbClr val="084A9C"/>
                </a:solidFill>
              </a:defRPr>
            </a:lvl1pPr>
          </a:lstStyle>
          <a:p>
            <a:pPr algn="l"/>
            <a:r>
              <a:rPr lang="en-US" sz="2400" b="0" i="1" dirty="0" smtClean="0">
                <a:solidFill>
                  <a:srgbClr val="084A9C"/>
                </a:solidFill>
              </a:rPr>
              <a:t>Presenter/Date</a:t>
            </a:r>
            <a:endParaRPr lang="en-US" sz="2800" b="0" i="1" dirty="0" smtClean="0">
              <a:solidFill>
                <a:srgbClr val="084A9C"/>
              </a:solidFill>
            </a:endParaRPr>
          </a:p>
        </p:txBody>
      </p:sp>
      <p:sp>
        <p:nvSpPr>
          <p:cNvPr id="14" name="TextBox 13"/>
          <p:cNvSpPr txBox="1"/>
          <p:nvPr userDrawn="1"/>
        </p:nvSpPr>
        <p:spPr>
          <a:xfrm>
            <a:off x="-1668146" y="4928188"/>
            <a:ext cx="184666" cy="369332"/>
          </a:xfrm>
          <a:prstGeom prst="rect">
            <a:avLst/>
          </a:prstGeom>
          <a:noFill/>
        </p:spPr>
        <p:txBody>
          <a:bodyPr wrap="none" rtlCol="0">
            <a:spAutoFit/>
          </a:bodyPr>
          <a:lstStyle/>
          <a:p>
            <a:endParaRPr lang="en-US" dirty="0"/>
          </a:p>
        </p:txBody>
      </p:sp>
      <p:pic>
        <p:nvPicPr>
          <p:cNvPr id="15" name="Picture 14"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2400" y="228600"/>
            <a:ext cx="2652325" cy="914400"/>
          </a:xfrm>
          <a:prstGeom prst="rect">
            <a:avLst/>
          </a:prstGeom>
        </p:spPr>
      </p:pic>
    </p:spTree>
    <p:extLst>
      <p:ext uri="{BB962C8B-B14F-4D97-AF65-F5344CB8AC3E}">
        <p14:creationId xmlns:p14="http://schemas.microsoft.com/office/powerpoint/2010/main" val="260717701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9_CMS title1">
    <p:bg>
      <p:bgPr>
        <a:solidFill>
          <a:schemeClr val="bg1"/>
        </a:solidFill>
        <a:effectLst/>
      </p:bgPr>
    </p:bg>
    <p:spTree>
      <p:nvGrpSpPr>
        <p:cNvPr id="1" name=""/>
        <p:cNvGrpSpPr/>
        <p:nvPr/>
      </p:nvGrpSpPr>
      <p:grpSpPr>
        <a:xfrm>
          <a:off x="0" y="0"/>
          <a:ext cx="0" cy="0"/>
          <a:chOff x="0" y="0"/>
          <a:chExt cx="0" cy="0"/>
        </a:xfrm>
      </p:grpSpPr>
      <p:pic>
        <p:nvPicPr>
          <p:cNvPr id="7" name="Picture 3" descr="A team of professionals standing in a group."/>
          <p:cNvPicPr>
            <a:picLocks noChangeAspect="1" noChangeArrowheads="1"/>
          </p:cNvPicPr>
          <p:nvPr/>
        </p:nvPicPr>
        <p:blipFill>
          <a:blip r:embed="rId2" cstate="print"/>
          <a:srcRect l="7031" r="4688"/>
          <a:stretch>
            <a:fillRect/>
          </a:stretch>
        </p:blipFill>
        <p:spPr bwMode="auto">
          <a:xfrm>
            <a:off x="1055" y="2514600"/>
            <a:ext cx="5753840" cy="4343400"/>
          </a:xfrm>
          <a:prstGeom prst="rect">
            <a:avLst/>
          </a:prstGeom>
          <a:noFill/>
          <a:ln w="9525">
            <a:noFill/>
            <a:miter lim="800000"/>
            <a:headEnd/>
            <a:tailEnd/>
          </a:ln>
          <a:effectLst/>
        </p:spPr>
      </p:pic>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smtClean="0"/>
              <a:t>Click to edit Master title style</a:t>
            </a:r>
            <a:endParaRPr lang="en-US" dirty="0"/>
          </a:p>
        </p:txBody>
      </p:sp>
      <p:sp>
        <p:nvSpPr>
          <p:cNvPr id="8" name="Text Placeholder 2"/>
          <p:cNvSpPr>
            <a:spLocks noGrp="1"/>
          </p:cNvSpPr>
          <p:nvPr>
            <p:ph type="body" sz="quarter" idx="10" hasCustomPrompt="1"/>
          </p:nvPr>
        </p:nvSpPr>
        <p:spPr>
          <a:xfrm>
            <a:off x="5943600" y="3048000"/>
            <a:ext cx="2971800" cy="914400"/>
          </a:xfrm>
        </p:spPr>
        <p:txBody>
          <a:bodyPr>
            <a:normAutofit/>
          </a:bodyPr>
          <a:lstStyle>
            <a:lvl1pPr marL="0" indent="0" algn="l">
              <a:buNone/>
              <a:defRPr sz="2400" b="1" i="1">
                <a:solidFill>
                  <a:srgbClr val="084A9C"/>
                </a:solidFill>
              </a:defRPr>
            </a:lvl1pPr>
          </a:lstStyle>
          <a:p>
            <a:pPr algn="l"/>
            <a:r>
              <a:rPr lang="en-US" sz="2400" b="1" i="1" dirty="0" smtClean="0">
                <a:solidFill>
                  <a:srgbClr val="084A9C"/>
                </a:solidFill>
              </a:rPr>
              <a:t>Subtitle</a:t>
            </a:r>
          </a:p>
          <a:p>
            <a:pPr algn="l"/>
            <a:endParaRPr lang="en-US" sz="2800" b="0" i="1" dirty="0" smtClean="0">
              <a:solidFill>
                <a:srgbClr val="084A9C"/>
              </a:solidFill>
            </a:endParaRPr>
          </a:p>
        </p:txBody>
      </p:sp>
      <p:sp>
        <p:nvSpPr>
          <p:cNvPr id="9" name="Text Placeholder 2"/>
          <p:cNvSpPr>
            <a:spLocks noGrp="1"/>
          </p:cNvSpPr>
          <p:nvPr>
            <p:ph type="body" sz="quarter" idx="11" hasCustomPrompt="1"/>
          </p:nvPr>
        </p:nvSpPr>
        <p:spPr>
          <a:xfrm>
            <a:off x="5943600" y="4267200"/>
            <a:ext cx="2971800" cy="838200"/>
          </a:xfrm>
        </p:spPr>
        <p:txBody>
          <a:bodyPr>
            <a:normAutofit/>
          </a:bodyPr>
          <a:lstStyle>
            <a:lvl1pPr marL="0" indent="0" algn="l">
              <a:buNone/>
              <a:defRPr sz="2400" b="1" i="1">
                <a:solidFill>
                  <a:srgbClr val="084A9C"/>
                </a:solidFill>
              </a:defRPr>
            </a:lvl1pPr>
          </a:lstStyle>
          <a:p>
            <a:pPr algn="l"/>
            <a:r>
              <a:rPr lang="en-US" sz="2400" b="0" i="1" dirty="0" smtClean="0">
                <a:solidFill>
                  <a:srgbClr val="084A9C"/>
                </a:solidFill>
              </a:rPr>
              <a:t>Presenter/Date</a:t>
            </a:r>
            <a:endParaRPr lang="en-US" sz="2800" b="0" i="1" dirty="0" smtClean="0">
              <a:solidFill>
                <a:srgbClr val="084A9C"/>
              </a:solidFill>
            </a:endParaRPr>
          </a:p>
        </p:txBody>
      </p:sp>
      <p:pic>
        <p:nvPicPr>
          <p:cNvPr id="11" name="Picture 10"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2400" y="228600"/>
            <a:ext cx="2652325" cy="914400"/>
          </a:xfrm>
          <a:prstGeom prst="rect">
            <a:avLst/>
          </a:prstGeom>
        </p:spPr>
      </p:pic>
      <p:sp>
        <p:nvSpPr>
          <p:cNvPr id="14" name="TextBox 13"/>
          <p:cNvSpPr txBox="1"/>
          <p:nvPr userDrawn="1"/>
        </p:nvSpPr>
        <p:spPr>
          <a:xfrm>
            <a:off x="-1668146" y="492818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0717701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6_CMS title1">
    <p:bg>
      <p:bgPr>
        <a:solidFill>
          <a:schemeClr val="bg1"/>
        </a:solidFill>
        <a:effectLst/>
      </p:bgPr>
    </p:bg>
    <p:spTree>
      <p:nvGrpSpPr>
        <p:cNvPr id="1" name=""/>
        <p:cNvGrpSpPr/>
        <p:nvPr/>
      </p:nvGrpSpPr>
      <p:grpSpPr>
        <a:xfrm>
          <a:off x="0" y="0"/>
          <a:ext cx="0" cy="0"/>
          <a:chOff x="0" y="0"/>
          <a:chExt cx="0" cy="0"/>
        </a:xfrm>
      </p:grpSpPr>
      <p:pic>
        <p:nvPicPr>
          <p:cNvPr id="7" name="Picture 3" descr="A multi-cultural family standing against a white background. The family has two children, a mom and a dad."/>
          <p:cNvPicPr>
            <a:picLocks noChangeAspect="1" noChangeArrowheads="1"/>
          </p:cNvPicPr>
          <p:nvPr/>
        </p:nvPicPr>
        <p:blipFill>
          <a:blip r:embed="rId2" cstate="print"/>
          <a:srcRect l="16406" r="24141" b="1553"/>
          <a:stretch>
            <a:fillRect/>
          </a:stretch>
        </p:blipFill>
        <p:spPr bwMode="auto">
          <a:xfrm>
            <a:off x="5463038" y="2286000"/>
            <a:ext cx="3661776" cy="4576042"/>
          </a:xfrm>
          <a:prstGeom prst="rect">
            <a:avLst/>
          </a:prstGeom>
          <a:noFill/>
          <a:ln w="9525">
            <a:noFill/>
            <a:miter lim="800000"/>
            <a:headEnd/>
            <a:tailEnd/>
          </a:ln>
          <a:effectLst/>
        </p:spPr>
      </p:pic>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smtClean="0"/>
              <a:t>Click to edit Master title style</a:t>
            </a:r>
            <a:endParaRPr lang="en-US" dirty="0"/>
          </a:p>
        </p:txBody>
      </p:sp>
      <p:sp>
        <p:nvSpPr>
          <p:cNvPr id="8" name="Text Placeholder 2"/>
          <p:cNvSpPr>
            <a:spLocks noGrp="1"/>
          </p:cNvSpPr>
          <p:nvPr>
            <p:ph type="body" sz="quarter" idx="10" hasCustomPrompt="1"/>
          </p:nvPr>
        </p:nvSpPr>
        <p:spPr>
          <a:xfrm>
            <a:off x="381000" y="3048000"/>
            <a:ext cx="4876800" cy="914400"/>
          </a:xfrm>
        </p:spPr>
        <p:txBody>
          <a:bodyPr>
            <a:normAutofit/>
          </a:bodyPr>
          <a:lstStyle>
            <a:lvl1pPr marL="0" indent="0" algn="l">
              <a:buNone/>
              <a:defRPr sz="2400" b="1" i="1">
                <a:solidFill>
                  <a:srgbClr val="084A9C"/>
                </a:solidFill>
              </a:defRPr>
            </a:lvl1pPr>
          </a:lstStyle>
          <a:p>
            <a:pPr algn="l"/>
            <a:r>
              <a:rPr lang="en-US" sz="2400" b="1" i="1" dirty="0" smtClean="0">
                <a:solidFill>
                  <a:srgbClr val="084A9C"/>
                </a:solidFill>
              </a:rPr>
              <a:t>Subtitle</a:t>
            </a:r>
          </a:p>
          <a:p>
            <a:pPr algn="l"/>
            <a:endParaRPr lang="en-US" sz="2800" b="0" i="1" dirty="0" smtClean="0">
              <a:solidFill>
                <a:srgbClr val="084A9C"/>
              </a:solidFill>
            </a:endParaRPr>
          </a:p>
        </p:txBody>
      </p:sp>
      <p:sp>
        <p:nvSpPr>
          <p:cNvPr id="9" name="Text Placeholder 2"/>
          <p:cNvSpPr>
            <a:spLocks noGrp="1"/>
          </p:cNvSpPr>
          <p:nvPr>
            <p:ph type="body" sz="quarter" idx="11" hasCustomPrompt="1"/>
          </p:nvPr>
        </p:nvSpPr>
        <p:spPr>
          <a:xfrm>
            <a:off x="381000" y="4267200"/>
            <a:ext cx="4876800" cy="838200"/>
          </a:xfrm>
        </p:spPr>
        <p:txBody>
          <a:bodyPr>
            <a:normAutofit/>
          </a:bodyPr>
          <a:lstStyle>
            <a:lvl1pPr marL="0" indent="0" algn="l">
              <a:buNone/>
              <a:defRPr sz="2400" b="1" i="1">
                <a:solidFill>
                  <a:srgbClr val="084A9C"/>
                </a:solidFill>
              </a:defRPr>
            </a:lvl1pPr>
          </a:lstStyle>
          <a:p>
            <a:pPr algn="l"/>
            <a:r>
              <a:rPr lang="en-US" sz="2400" b="0" i="1" dirty="0" smtClean="0">
                <a:solidFill>
                  <a:srgbClr val="084A9C"/>
                </a:solidFill>
              </a:rPr>
              <a:t>Presenter/Date</a:t>
            </a:r>
            <a:endParaRPr lang="en-US" sz="2800" b="0" i="1" dirty="0" smtClean="0">
              <a:solidFill>
                <a:srgbClr val="084A9C"/>
              </a:solidFill>
            </a:endParaRPr>
          </a:p>
        </p:txBody>
      </p:sp>
      <p:pic>
        <p:nvPicPr>
          <p:cNvPr id="11" name="Picture 10" descr="The Centers for Medicare and Medicaid log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595" y="228600"/>
            <a:ext cx="2652325" cy="914400"/>
          </a:xfrm>
          <a:prstGeom prst="rect">
            <a:avLst/>
          </a:prstGeom>
        </p:spPr>
      </p:pic>
      <p:sp>
        <p:nvSpPr>
          <p:cNvPr id="14" name="TextBox 13"/>
          <p:cNvSpPr txBox="1"/>
          <p:nvPr userDrawn="1"/>
        </p:nvSpPr>
        <p:spPr>
          <a:xfrm>
            <a:off x="-1668146" y="492818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0717701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8_CMS title1">
    <p:bg>
      <p:bgPr>
        <a:solidFill>
          <a:schemeClr val="bg1"/>
        </a:solidFill>
        <a:effectLst/>
      </p:bgPr>
    </p:bg>
    <p:spTree>
      <p:nvGrpSpPr>
        <p:cNvPr id="1" name=""/>
        <p:cNvGrpSpPr/>
        <p:nvPr/>
      </p:nvGrpSpPr>
      <p:grpSpPr>
        <a:xfrm>
          <a:off x="0" y="0"/>
          <a:ext cx="0" cy="0"/>
          <a:chOff x="0" y="0"/>
          <a:chExt cx="0" cy="0"/>
        </a:xfrm>
      </p:grpSpPr>
      <p:pic>
        <p:nvPicPr>
          <p:cNvPr id="7" name="Picture 3" descr="A young woman dressed casually with a backpack on, walking in a park."/>
          <p:cNvPicPr>
            <a:picLocks noChangeAspect="1" noChangeArrowheads="1"/>
          </p:cNvPicPr>
          <p:nvPr/>
        </p:nvPicPr>
        <p:blipFill>
          <a:blip r:embed="rId2" cstate="print"/>
          <a:srcRect l="39844" r="4687"/>
          <a:stretch>
            <a:fillRect/>
          </a:stretch>
        </p:blipFill>
        <p:spPr bwMode="auto">
          <a:xfrm>
            <a:off x="0" y="2280607"/>
            <a:ext cx="3810000" cy="4577393"/>
          </a:xfrm>
          <a:prstGeom prst="rect">
            <a:avLst/>
          </a:prstGeom>
          <a:noFill/>
          <a:ln w="9525">
            <a:noFill/>
            <a:miter lim="800000"/>
            <a:headEnd/>
            <a:tailEnd/>
          </a:ln>
          <a:effectLst/>
        </p:spPr>
      </p:pic>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smtClean="0"/>
              <a:t>Click to edit Master title style</a:t>
            </a:r>
            <a:endParaRPr lang="en-US" dirty="0"/>
          </a:p>
        </p:txBody>
      </p:sp>
      <p:sp>
        <p:nvSpPr>
          <p:cNvPr id="8" name="Text Placeholder 2"/>
          <p:cNvSpPr>
            <a:spLocks noGrp="1"/>
          </p:cNvSpPr>
          <p:nvPr>
            <p:ph type="body" sz="quarter" idx="10" hasCustomPrompt="1"/>
          </p:nvPr>
        </p:nvSpPr>
        <p:spPr>
          <a:xfrm>
            <a:off x="4343400" y="3048000"/>
            <a:ext cx="4267200" cy="914400"/>
          </a:xfrm>
        </p:spPr>
        <p:txBody>
          <a:bodyPr>
            <a:normAutofit/>
          </a:bodyPr>
          <a:lstStyle>
            <a:lvl1pPr marL="0" indent="0" algn="l">
              <a:buNone/>
              <a:defRPr sz="2400" b="1" i="1">
                <a:solidFill>
                  <a:srgbClr val="084A9C"/>
                </a:solidFill>
              </a:defRPr>
            </a:lvl1pPr>
          </a:lstStyle>
          <a:p>
            <a:pPr algn="l"/>
            <a:r>
              <a:rPr lang="en-US" sz="2400" b="1" i="1" dirty="0" smtClean="0">
                <a:solidFill>
                  <a:srgbClr val="084A9C"/>
                </a:solidFill>
              </a:rPr>
              <a:t>Subtitle</a:t>
            </a:r>
          </a:p>
          <a:p>
            <a:pPr algn="l"/>
            <a:endParaRPr lang="en-US" sz="2800" b="0" i="1" dirty="0" smtClean="0">
              <a:solidFill>
                <a:srgbClr val="084A9C"/>
              </a:solidFill>
            </a:endParaRPr>
          </a:p>
        </p:txBody>
      </p:sp>
      <p:sp>
        <p:nvSpPr>
          <p:cNvPr id="9" name="Text Placeholder 2"/>
          <p:cNvSpPr>
            <a:spLocks noGrp="1"/>
          </p:cNvSpPr>
          <p:nvPr>
            <p:ph type="body" sz="quarter" idx="11" hasCustomPrompt="1"/>
          </p:nvPr>
        </p:nvSpPr>
        <p:spPr>
          <a:xfrm>
            <a:off x="4343400" y="4267200"/>
            <a:ext cx="4267200" cy="838200"/>
          </a:xfrm>
        </p:spPr>
        <p:txBody>
          <a:bodyPr>
            <a:normAutofit/>
          </a:bodyPr>
          <a:lstStyle>
            <a:lvl1pPr marL="0" indent="0" algn="l">
              <a:buNone/>
              <a:defRPr sz="2400" b="1" i="1">
                <a:solidFill>
                  <a:srgbClr val="084A9C"/>
                </a:solidFill>
              </a:defRPr>
            </a:lvl1pPr>
          </a:lstStyle>
          <a:p>
            <a:pPr algn="l"/>
            <a:r>
              <a:rPr lang="en-US" sz="2400" b="0" i="1" dirty="0" smtClean="0">
                <a:solidFill>
                  <a:srgbClr val="084A9C"/>
                </a:solidFill>
              </a:rPr>
              <a:t>Presenter/Date</a:t>
            </a:r>
            <a:endParaRPr lang="en-US" sz="2800" b="0" i="1" dirty="0" smtClean="0">
              <a:solidFill>
                <a:srgbClr val="084A9C"/>
              </a:solidFill>
            </a:endParaRPr>
          </a:p>
        </p:txBody>
      </p:sp>
      <p:pic>
        <p:nvPicPr>
          <p:cNvPr id="11" name="Picture 10" descr="The Centers for Medicare and Medicaid log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595" y="228600"/>
            <a:ext cx="2652325" cy="914400"/>
          </a:xfrm>
          <a:prstGeom prst="rect">
            <a:avLst/>
          </a:prstGeom>
        </p:spPr>
      </p:pic>
      <p:sp>
        <p:nvSpPr>
          <p:cNvPr id="14" name="TextBox 13"/>
          <p:cNvSpPr txBox="1"/>
          <p:nvPr userDrawn="1"/>
        </p:nvSpPr>
        <p:spPr>
          <a:xfrm>
            <a:off x="-1668146" y="492818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0717701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7_CMS title1">
    <p:bg>
      <p:bgPr>
        <a:solidFill>
          <a:schemeClr val="bg1"/>
        </a:solidFill>
        <a:effectLst/>
      </p:bgPr>
    </p:bg>
    <p:spTree>
      <p:nvGrpSpPr>
        <p:cNvPr id="1" name=""/>
        <p:cNvGrpSpPr/>
        <p:nvPr/>
      </p:nvGrpSpPr>
      <p:grpSpPr>
        <a:xfrm>
          <a:off x="0" y="0"/>
          <a:ext cx="0" cy="0"/>
          <a:chOff x="0" y="0"/>
          <a:chExt cx="0" cy="0"/>
        </a:xfrm>
      </p:grpSpPr>
      <p:pic>
        <p:nvPicPr>
          <p:cNvPr id="7" name="Picture 3" descr="A team of professionals standing in a group."/>
          <p:cNvPicPr>
            <a:picLocks noChangeAspect="1" noChangeArrowheads="1"/>
          </p:cNvPicPr>
          <p:nvPr/>
        </p:nvPicPr>
        <p:blipFill>
          <a:blip r:embed="rId2" cstate="print"/>
          <a:srcRect l="14062" r="7031"/>
          <a:stretch>
            <a:fillRect/>
          </a:stretch>
        </p:blipFill>
        <p:spPr bwMode="auto">
          <a:xfrm>
            <a:off x="3910920" y="2438401"/>
            <a:ext cx="5233080" cy="4419600"/>
          </a:xfrm>
          <a:prstGeom prst="rect">
            <a:avLst/>
          </a:prstGeom>
          <a:noFill/>
          <a:ln w="9525">
            <a:noFill/>
            <a:miter lim="800000"/>
            <a:headEnd/>
            <a:tailEnd/>
          </a:ln>
          <a:effectLst/>
        </p:spPr>
      </p:pic>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smtClean="0"/>
              <a:t>Click to edit Master title style</a:t>
            </a:r>
            <a:endParaRPr lang="en-US" dirty="0"/>
          </a:p>
        </p:txBody>
      </p:sp>
      <p:sp>
        <p:nvSpPr>
          <p:cNvPr id="8" name="Text Placeholder 2"/>
          <p:cNvSpPr>
            <a:spLocks noGrp="1"/>
          </p:cNvSpPr>
          <p:nvPr>
            <p:ph type="body" sz="quarter" idx="10" hasCustomPrompt="1"/>
          </p:nvPr>
        </p:nvSpPr>
        <p:spPr>
          <a:xfrm>
            <a:off x="304800" y="3048000"/>
            <a:ext cx="3276600" cy="914400"/>
          </a:xfrm>
        </p:spPr>
        <p:txBody>
          <a:bodyPr>
            <a:normAutofit/>
          </a:bodyPr>
          <a:lstStyle>
            <a:lvl1pPr marL="0" indent="0" algn="l">
              <a:buNone/>
              <a:defRPr sz="2400" b="1" i="1">
                <a:solidFill>
                  <a:srgbClr val="084A9C"/>
                </a:solidFill>
              </a:defRPr>
            </a:lvl1pPr>
          </a:lstStyle>
          <a:p>
            <a:pPr algn="l"/>
            <a:r>
              <a:rPr lang="en-US" sz="2400" b="1" i="1" dirty="0" smtClean="0">
                <a:solidFill>
                  <a:srgbClr val="084A9C"/>
                </a:solidFill>
              </a:rPr>
              <a:t>Subtitle</a:t>
            </a:r>
          </a:p>
          <a:p>
            <a:pPr algn="l"/>
            <a:endParaRPr lang="en-US" sz="2800" b="0" i="1" dirty="0" smtClean="0">
              <a:solidFill>
                <a:srgbClr val="084A9C"/>
              </a:solidFill>
            </a:endParaRPr>
          </a:p>
        </p:txBody>
      </p:sp>
      <p:sp>
        <p:nvSpPr>
          <p:cNvPr id="9" name="Text Placeholder 2"/>
          <p:cNvSpPr>
            <a:spLocks noGrp="1"/>
          </p:cNvSpPr>
          <p:nvPr>
            <p:ph type="body" sz="quarter" idx="11" hasCustomPrompt="1"/>
          </p:nvPr>
        </p:nvSpPr>
        <p:spPr>
          <a:xfrm>
            <a:off x="304800" y="4267200"/>
            <a:ext cx="3276600" cy="838200"/>
          </a:xfrm>
        </p:spPr>
        <p:txBody>
          <a:bodyPr>
            <a:normAutofit/>
          </a:bodyPr>
          <a:lstStyle>
            <a:lvl1pPr marL="0" indent="0" algn="l">
              <a:buNone/>
              <a:defRPr sz="2400" b="1" i="1">
                <a:solidFill>
                  <a:srgbClr val="084A9C"/>
                </a:solidFill>
              </a:defRPr>
            </a:lvl1pPr>
          </a:lstStyle>
          <a:p>
            <a:pPr algn="l"/>
            <a:r>
              <a:rPr lang="en-US" sz="2400" b="0" i="1" dirty="0" smtClean="0">
                <a:solidFill>
                  <a:srgbClr val="084A9C"/>
                </a:solidFill>
              </a:rPr>
              <a:t>Presenter/Date</a:t>
            </a:r>
            <a:endParaRPr lang="en-US" sz="2800" b="0" i="1" dirty="0" smtClean="0">
              <a:solidFill>
                <a:srgbClr val="084A9C"/>
              </a:solidFill>
            </a:endParaRPr>
          </a:p>
        </p:txBody>
      </p:sp>
      <p:pic>
        <p:nvPicPr>
          <p:cNvPr id="11" name="Picture 10" descr="The Centers for Medicare and Medicaid logo.&#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595" y="228600"/>
            <a:ext cx="2652325" cy="914400"/>
          </a:xfrm>
          <a:prstGeom prst="rect">
            <a:avLst/>
          </a:prstGeom>
        </p:spPr>
      </p:pic>
      <p:sp>
        <p:nvSpPr>
          <p:cNvPr id="14" name="TextBox 13"/>
          <p:cNvSpPr txBox="1"/>
          <p:nvPr userDrawn="1"/>
        </p:nvSpPr>
        <p:spPr>
          <a:xfrm>
            <a:off x="-1668146" y="492818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0717701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0" y="0"/>
            <a:ext cx="9144000" cy="1447800"/>
          </a:xfrm>
          <a:prstGeom prst="rect">
            <a:avLst/>
          </a:prstGeom>
          <a:solidFill>
            <a:srgbClr val="FFD004"/>
          </a:solidFill>
          <a:effectLst>
            <a:outerShdw dist="76200" dir="5640000" algn="tl" rotWithShape="0">
              <a:srgbClr val="084A9C"/>
            </a:outerShdw>
          </a:effectLst>
        </p:spPr>
        <p:txBody>
          <a:bodyPr vert="horz" lIns="91440" tIns="45720" rIns="91440" bIns="45720" rtlCol="0" anchor="ctr">
            <a:noAutofit/>
          </a:bodyPr>
          <a:lstStyle/>
          <a:p>
            <a:r>
              <a:rPr lang="en-US" dirty="0" smtClean="0"/>
              <a:t>Click to edit Master title style</a:t>
            </a:r>
            <a:endParaRPr lang="en-US" dirty="0"/>
          </a:p>
        </p:txBody>
      </p:sp>
      <p:sp>
        <p:nvSpPr>
          <p:cNvPr id="7" name="Slide Number Placeholder 6"/>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22FF3C-310F-4809-A5BE-BC5BA8AA108D}"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795" r:id="rId1"/>
    <p:sldLayoutId id="2147483816" r:id="rId2"/>
    <p:sldLayoutId id="2147483813" r:id="rId3"/>
    <p:sldLayoutId id="2147483814" r:id="rId4"/>
    <p:sldLayoutId id="2147483815" r:id="rId5"/>
    <p:sldLayoutId id="2147483812" r:id="rId6"/>
    <p:sldLayoutId id="2147483809" r:id="rId7"/>
    <p:sldLayoutId id="2147483811" r:id="rId8"/>
    <p:sldLayoutId id="2147483810" r:id="rId9"/>
    <p:sldLayoutId id="2147483808" r:id="rId10"/>
    <p:sldLayoutId id="2147483801" r:id="rId11"/>
    <p:sldLayoutId id="2147483807" r:id="rId12"/>
    <p:sldLayoutId id="2147483798" r:id="rId13"/>
    <p:sldLayoutId id="2147483797" r:id="rId14"/>
    <p:sldLayoutId id="2147483794" r:id="rId15"/>
    <p:sldLayoutId id="2147483799" r:id="rId16"/>
    <p:sldLayoutId id="2147483802" r:id="rId17"/>
    <p:sldLayoutId id="2147483806" r:id="rId18"/>
    <p:sldLayoutId id="2147483803" r:id="rId19"/>
    <p:sldLayoutId id="2147483804" r:id="rId20"/>
    <p:sldLayoutId id="2147483805" r:id="rId21"/>
    <p:sldLayoutId id="2147483817" r:id="rId22"/>
  </p:sldLayoutIdLst>
  <p:timing>
    <p:tnLst>
      <p:par>
        <p:cTn id="1" dur="indefinite" restart="never" nodeType="tmRoot"/>
      </p:par>
    </p:tnLst>
  </p:timing>
  <p:hf hdr="0" ftr="0" dt="0"/>
  <p:txStyles>
    <p:titleStyle>
      <a:lvl1pPr indent="0" algn="ctr" defTabSz="914400" rtl="0" eaLnBrk="1" latinLnBrk="0" hangingPunct="1">
        <a:spcBef>
          <a:spcPts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Ø"/>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Constantia" panose="02030602050306030303" pitchFamily="18"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hyperlink" Target="https://marketplace.cms.gov/applications-and-forms/individuals-and-families-forms.html" TargetMode="External"/><Relationship Id="rId5" Type="http://schemas.openxmlformats.org/officeDocument/2006/relationships/hyperlink" Target="https://www.cuidadodesalud.gov/es/" TargetMode="External"/><Relationship Id="rId4" Type="http://schemas.openxmlformats.org/officeDocument/2006/relationships/hyperlink" Target="https://www.healthcare.gov/"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hyperlink" Target="https://localhelp.healthcare.gov/#/" TargetMode="External"/><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hyperlink" Target="https://www.cms.gov/About-CMS/Agency-Information/OMH/equity-initiatives/from-coverage-to-care" TargetMode="External"/><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8" Type="http://schemas.openxmlformats.org/officeDocument/2006/relationships/hyperlink" Target="https://www.youtube.com/playlist?list=PLaV7m2-zFKpgZDNCz7rZ3Xx7q2cDmpAm7" TargetMode="External"/><Relationship Id="rId3" Type="http://schemas.openxmlformats.org/officeDocument/2006/relationships/hyperlink" Target="https://www.healthcare.gov/subscribe/" TargetMode="External"/><Relationship Id="rId7" Type="http://schemas.openxmlformats.org/officeDocument/2006/relationships/hyperlink" Target="https://www.facebook.com/Healthcare.gov?_rdr=p" TargetMode="External"/><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hyperlink" Target="mailto:Twitter@HealthCareGov" TargetMode="External"/><Relationship Id="rId5" Type="http://schemas.openxmlformats.org/officeDocument/2006/relationships/hyperlink" Target="https://marketplace.cms.gov/" TargetMode="External"/><Relationship Id="rId4" Type="http://schemas.openxmlformats.org/officeDocument/2006/relationships/hyperlink" Target="https://www.cuidadodesalud.gov/es/" TargetMode="External"/><Relationship Id="rId9" Type="http://schemas.openxmlformats.org/officeDocument/2006/relationships/image" Target="../media/image43.jpeg"/></Relationships>
</file>

<file path=ppt/slides/_rels/slide43.xml.rels><?xml version="1.0" encoding="UTF-8" standalone="yes"?>
<Relationships xmlns="http://schemas.openxmlformats.org/package/2006/relationships"><Relationship Id="rId2" Type="http://schemas.openxmlformats.org/officeDocument/2006/relationships/hyperlink" Target="https://www.healthcare.gov/marketplace-appeals/" TargetMode="Externa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hyperlink" Target="https://www.healthcare.gov/marketplace-in-your-state/" TargetMode="External"/><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Marketplace 101</a:t>
            </a:r>
            <a:endParaRPr lang="en-US" dirty="0"/>
          </a:p>
        </p:txBody>
      </p:sp>
      <p:sp>
        <p:nvSpPr>
          <p:cNvPr id="3" name="Text Placeholder 2"/>
          <p:cNvSpPr>
            <a:spLocks noGrp="1"/>
          </p:cNvSpPr>
          <p:nvPr>
            <p:ph type="body" sz="quarter" idx="10"/>
          </p:nvPr>
        </p:nvSpPr>
        <p:spPr>
          <a:xfrm>
            <a:off x="5486400" y="2957667"/>
            <a:ext cx="3352800" cy="1163676"/>
          </a:xfrm>
        </p:spPr>
        <p:txBody>
          <a:bodyPr>
            <a:normAutofit/>
          </a:bodyPr>
          <a:lstStyle/>
          <a:p>
            <a:pPr lvl="0" algn="ctr"/>
            <a:r>
              <a:rPr lang="en-US" sz="2000" dirty="0"/>
              <a:t>Find Health Options that Meet </a:t>
            </a:r>
            <a:r>
              <a:rPr lang="en-US" sz="2000" dirty="0" smtClean="0"/>
              <a:t>Consumers’ </a:t>
            </a:r>
            <a:r>
              <a:rPr lang="en-US" sz="2000" dirty="0"/>
              <a:t>Needs and Fit their </a:t>
            </a:r>
            <a:r>
              <a:rPr lang="en-US" sz="2000" dirty="0" smtClean="0"/>
              <a:t>Budgets </a:t>
            </a:r>
            <a:endParaRPr lang="en-US" sz="2000" dirty="0"/>
          </a:p>
          <a:p>
            <a:endParaRPr lang="en-US" dirty="0"/>
          </a:p>
        </p:txBody>
      </p:sp>
      <p:sp>
        <p:nvSpPr>
          <p:cNvPr id="4" name="Text Placeholder 3"/>
          <p:cNvSpPr>
            <a:spLocks noGrp="1"/>
          </p:cNvSpPr>
          <p:nvPr>
            <p:ph type="body" sz="quarter" idx="11"/>
          </p:nvPr>
        </p:nvSpPr>
        <p:spPr>
          <a:xfrm>
            <a:off x="5638800" y="4322181"/>
            <a:ext cx="2971800" cy="457200"/>
          </a:xfrm>
        </p:spPr>
        <p:txBody>
          <a:bodyPr/>
          <a:lstStyle/>
          <a:p>
            <a:pPr algn="ctr"/>
            <a:r>
              <a:rPr lang="en-US" dirty="0" smtClean="0"/>
              <a:t>October 2020</a:t>
            </a:r>
            <a:endParaRPr lang="en-US" dirty="0"/>
          </a:p>
        </p:txBody>
      </p:sp>
      <p:sp>
        <p:nvSpPr>
          <p:cNvPr id="5" name="Content Placeholder 4"/>
          <p:cNvSpPr>
            <a:spLocks noGrp="1"/>
          </p:cNvSpPr>
          <p:nvPr>
            <p:ph sz="quarter" idx="12"/>
          </p:nvPr>
        </p:nvSpPr>
        <p:spPr>
          <a:xfrm>
            <a:off x="5327500" y="5181058"/>
            <a:ext cx="3810000" cy="1599839"/>
          </a:xfrm>
        </p:spPr>
        <p:txBody>
          <a:bodyPr>
            <a:normAutofit fontScale="92500"/>
          </a:bodyPr>
          <a:lstStyle/>
          <a:p>
            <a:pPr marL="0" lvl="0" indent="0">
              <a:spcBef>
                <a:spcPts val="0"/>
              </a:spcBef>
              <a:buNone/>
              <a:defRPr/>
            </a:pPr>
            <a:r>
              <a:rPr lang="en-US" sz="1000" i="1" kern="0" dirty="0">
                <a:solidFill>
                  <a:srgbClr val="084A9C"/>
                </a:solidFill>
              </a:rPr>
              <a:t>The contents of this document do not have the force and effect of law and are not meant to bind the public in any way, unless specifically incorporated into a contract.  This document is intended only to provide clarity to the public regarding existing requirements under the law. The contents of this document do not have the force and effect of law and are not meant to bind the public in any way, unless specifically incorporated into a contract.  </a:t>
            </a:r>
            <a:r>
              <a:rPr lang="en-US" sz="1000" i="1" kern="0" dirty="0">
                <a:solidFill>
                  <a:srgbClr val="084A9C"/>
                </a:solidFill>
              </a:rPr>
              <a:t>This document is intended only to provide clarity to the public regarding existing requirements under the law</a:t>
            </a:r>
            <a:r>
              <a:rPr lang="en-US" sz="1000" i="1" kern="0" dirty="0" smtClean="0">
                <a:solidFill>
                  <a:srgbClr val="084A9C"/>
                </a:solidFill>
              </a:rPr>
              <a:t>. This </a:t>
            </a:r>
            <a:r>
              <a:rPr lang="en-US" sz="1000" i="1" kern="0" dirty="0">
                <a:solidFill>
                  <a:srgbClr val="084A9C"/>
                </a:solidFill>
              </a:rPr>
              <a:t>communication was </a:t>
            </a:r>
            <a:r>
              <a:rPr lang="en-US" sz="1000" i="1" kern="0" dirty="0" smtClean="0">
                <a:solidFill>
                  <a:srgbClr val="084A9C"/>
                </a:solidFill>
              </a:rPr>
              <a:t>printed, published, or produced</a:t>
            </a:r>
            <a:r>
              <a:rPr lang="en-US" sz="1000" i="1" kern="0" dirty="0">
                <a:solidFill>
                  <a:srgbClr val="084A9C"/>
                </a:solidFill>
              </a:rPr>
              <a:t> and disseminated at U.S. taxpayer expense. </a:t>
            </a:r>
          </a:p>
          <a:p>
            <a:pPr marL="0" indent="0">
              <a:buNone/>
            </a:pPr>
            <a:endParaRPr lang="en-US" dirty="0"/>
          </a:p>
        </p:txBody>
      </p:sp>
      <p:sp>
        <p:nvSpPr>
          <p:cNvPr id="6" name="Content Placeholder 5"/>
          <p:cNvSpPr>
            <a:spLocks noGrp="1"/>
          </p:cNvSpPr>
          <p:nvPr>
            <p:ph sz="quarter" idx="13"/>
          </p:nvPr>
        </p:nvSpPr>
        <p:spPr>
          <a:xfrm>
            <a:off x="8305800" y="6629039"/>
            <a:ext cx="838200" cy="228600"/>
          </a:xfrm>
        </p:spPr>
        <p:txBody>
          <a:bodyPr>
            <a:normAutofit lnSpcReduction="10000"/>
          </a:bodyPr>
          <a:lstStyle/>
          <a:p>
            <a:pPr marL="0" lvl="0" indent="0" algn="ctr">
              <a:spcBef>
                <a:spcPts val="0"/>
              </a:spcBef>
              <a:buNone/>
            </a:pPr>
            <a:r>
              <a:rPr lang="en-US" sz="1000" dirty="0" smtClean="0">
                <a:solidFill>
                  <a:prstClr val="black"/>
                </a:solidFill>
                <a:latin typeface="Calibri"/>
              </a:rPr>
              <a:t>CSG-202010</a:t>
            </a:r>
            <a:endParaRPr lang="en-US" sz="1000" dirty="0">
              <a:solidFill>
                <a:prstClr val="black"/>
              </a:solidFill>
              <a:latin typeface="Calibri"/>
            </a:endParaRPr>
          </a:p>
          <a:p>
            <a:pPr marL="0" indent="0">
              <a:buNone/>
            </a:pPr>
            <a:endParaRPr lang="en-US" dirty="0"/>
          </a:p>
        </p:txBody>
      </p:sp>
    </p:spTree>
    <p:extLst>
      <p:ext uri="{BB962C8B-B14F-4D97-AF65-F5344CB8AC3E}">
        <p14:creationId xmlns:p14="http://schemas.microsoft.com/office/powerpoint/2010/main" val="1040493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a:lnSpc>
                <a:spcPct val="110000"/>
              </a:lnSpc>
              <a:spcAft>
                <a:spcPts val="600"/>
              </a:spcAft>
            </a:pPr>
            <a:r>
              <a:rPr lang="en-US" dirty="0" smtClean="0">
                <a:latin typeface="Calibri" panose="020F0502020204030204" pitchFamily="34" charset="0"/>
                <a:cs typeface="Calibri" panose="020F0502020204030204" pitchFamily="34" charset="0"/>
              </a:rPr>
              <a:t>Marketplaces</a:t>
            </a:r>
            <a:r>
              <a:rPr lang="en-US" dirty="0" smtClean="0"/>
              <a:t> </a:t>
            </a:r>
            <a:r>
              <a:rPr lang="en-US" dirty="0" smtClean="0">
                <a:latin typeface="Calibri" panose="020F0502020204030204" pitchFamily="34" charset="0"/>
                <a:cs typeface="Calibri" panose="020F0502020204030204" pitchFamily="34" charset="0"/>
              </a:rPr>
              <a:t>offer Marketplace plans and certify each Marketplace plan sold in a state. </a:t>
            </a:r>
          </a:p>
          <a:p>
            <a:pPr>
              <a:lnSpc>
                <a:spcPct val="110000"/>
              </a:lnSpc>
              <a:spcAft>
                <a:spcPts val="600"/>
              </a:spcAft>
            </a:pPr>
            <a:r>
              <a:rPr lang="en-US" dirty="0" smtClean="0">
                <a:latin typeface="Calibri" panose="020F0502020204030204" pitchFamily="34" charset="0"/>
                <a:cs typeface="Calibri" panose="020F0502020204030204" pitchFamily="34" charset="0"/>
              </a:rPr>
              <a:t>Health insurance companies can sell Marketplace plans through the Marketplaces if: </a:t>
            </a:r>
          </a:p>
          <a:p>
            <a:pPr marL="971550" lvl="1" indent="-514350">
              <a:lnSpc>
                <a:spcPct val="110000"/>
              </a:lnSpc>
              <a:spcAft>
                <a:spcPts val="600"/>
              </a:spcAft>
              <a:buFont typeface="+mj-lt"/>
              <a:buAutoNum type="arabicPeriod"/>
            </a:pPr>
            <a:r>
              <a:rPr lang="en-US" dirty="0" smtClean="0">
                <a:latin typeface="Calibri" panose="020F0502020204030204" pitchFamily="34" charset="0"/>
                <a:cs typeface="Calibri" panose="020F0502020204030204" pitchFamily="34" charset="0"/>
              </a:rPr>
              <a:t>They’re licensed and in good standing in the state(s) where the plan is sold; and </a:t>
            </a:r>
          </a:p>
          <a:p>
            <a:pPr marL="971550" lvl="1" indent="-514350">
              <a:lnSpc>
                <a:spcPct val="110000"/>
              </a:lnSpc>
              <a:spcAft>
                <a:spcPts val="600"/>
              </a:spcAft>
              <a:buFont typeface="+mj-lt"/>
              <a:buAutoNum type="arabicPeriod"/>
            </a:pPr>
            <a:r>
              <a:rPr lang="en-US" dirty="0" smtClean="0">
                <a:latin typeface="Calibri" panose="020F0502020204030204" pitchFamily="34" charset="0"/>
                <a:cs typeface="Calibri" panose="020F0502020204030204" pitchFamily="34" charset="0"/>
              </a:rPr>
              <a:t>They offer at least one Silver level and one Gold level plan category option throughout each service area in which the health insurance company offers coverage through the Marketplace.  </a:t>
            </a:r>
            <a:endParaRPr lang="en-US"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sz="3600" dirty="0" smtClean="0"/>
              <a:t>Which Health Insurance Companies can Sell Marketplace Plans in the Marketplace </a:t>
            </a:r>
            <a:endParaRPr lang="en-US" sz="3600" dirty="0"/>
          </a:p>
        </p:txBody>
      </p:sp>
      <p:sp>
        <p:nvSpPr>
          <p:cNvPr id="4" name="Slide Number Placeholder 3"/>
          <p:cNvSpPr>
            <a:spLocks noGrp="1"/>
          </p:cNvSpPr>
          <p:nvPr>
            <p:ph type="sldNum" sz="quarter" idx="4"/>
          </p:nvPr>
        </p:nvSpPr>
        <p:spPr/>
        <p:txBody>
          <a:bodyPr/>
          <a:lstStyle/>
          <a:p>
            <a:fld id="{7022FF3C-310F-4809-A5BE-BC5BA8AA108D}" type="slidenum">
              <a:rPr lang="en-US" smtClean="0"/>
              <a:t>10</a:t>
            </a:fld>
            <a:endParaRPr lang="en-US" dirty="0"/>
          </a:p>
        </p:txBody>
      </p:sp>
    </p:spTree>
    <p:extLst>
      <p:ext uri="{BB962C8B-B14F-4D97-AF65-F5344CB8AC3E}">
        <p14:creationId xmlns:p14="http://schemas.microsoft.com/office/powerpoint/2010/main" val="11424429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 r="25000" b="29999"/>
          <a:stretch/>
        </p:blipFill>
        <p:spPr>
          <a:xfrm>
            <a:off x="6019800" y="1524000"/>
            <a:ext cx="3133676" cy="5257800"/>
          </a:xfrm>
          <a:prstGeom prst="rect">
            <a:avLst/>
          </a:prstGeom>
        </p:spPr>
      </p:pic>
      <p:sp>
        <p:nvSpPr>
          <p:cNvPr id="2" name="Content Placeholder 1"/>
          <p:cNvSpPr>
            <a:spLocks noGrp="1"/>
          </p:cNvSpPr>
          <p:nvPr>
            <p:ph idx="1"/>
          </p:nvPr>
        </p:nvSpPr>
        <p:spPr>
          <a:xfrm>
            <a:off x="76200" y="1676400"/>
            <a:ext cx="6096000" cy="4953000"/>
          </a:xfrm>
        </p:spPr>
        <p:txBody>
          <a:bodyPr>
            <a:normAutofit/>
          </a:bodyPr>
          <a:lstStyle/>
          <a:p>
            <a:pPr>
              <a:spcAft>
                <a:spcPts val="600"/>
              </a:spcAft>
            </a:pPr>
            <a:r>
              <a:rPr lang="en-US" sz="2800" dirty="0" smtClean="0">
                <a:latin typeface="Calibri" panose="020F0502020204030204" pitchFamily="34" charset="0"/>
                <a:cs typeface="Calibri" panose="020F0502020204030204" pitchFamily="34" charset="0"/>
              </a:rPr>
              <a:t>Marketplace plans must: </a:t>
            </a:r>
          </a:p>
          <a:p>
            <a:pPr lvl="1">
              <a:spcAft>
                <a:spcPts val="600"/>
              </a:spcAft>
            </a:pPr>
            <a:r>
              <a:rPr lang="en-US" sz="2400" dirty="0" smtClean="0">
                <a:latin typeface="Calibri" panose="020F0502020204030204" pitchFamily="34" charset="0"/>
                <a:cs typeface="Calibri" panose="020F0502020204030204" pitchFamily="34" charset="0"/>
              </a:rPr>
              <a:t>Provide qualifying health coverage, including a minimum set of comprehensive benefits called “Essential Health Benefits” (EHBs);</a:t>
            </a:r>
          </a:p>
          <a:p>
            <a:pPr lvl="1">
              <a:spcAft>
                <a:spcPts val="600"/>
              </a:spcAft>
            </a:pPr>
            <a:r>
              <a:rPr lang="en-US" sz="2400" dirty="0" smtClean="0">
                <a:latin typeface="Calibri" panose="020F0502020204030204" pitchFamily="34" charset="0"/>
                <a:cs typeface="Calibri" panose="020F0502020204030204" pitchFamily="34" charset="0"/>
              </a:rPr>
              <a:t>Follow established limits on cost sharing, such as deductibles, copayments, and out-of-pocket maximum amounts; and  </a:t>
            </a:r>
          </a:p>
          <a:p>
            <a:pPr lvl="1">
              <a:spcAft>
                <a:spcPts val="600"/>
              </a:spcAft>
            </a:pPr>
            <a:r>
              <a:rPr lang="en-US" sz="2400" dirty="0" smtClean="0">
                <a:latin typeface="Calibri" panose="020F0502020204030204" pitchFamily="34" charset="0"/>
                <a:cs typeface="Calibri" panose="020F0502020204030204" pitchFamily="34" charset="0"/>
              </a:rPr>
              <a:t>Meet nondiscrimination requirements, network adequacy requirements, and applicable state-specific requirements. </a:t>
            </a:r>
            <a:endParaRPr lang="en-US" sz="2400"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dirty="0" smtClean="0"/>
              <a:t>Marketplace Plan Requirements </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11</a:t>
            </a:fld>
            <a:endParaRPr lang="en-US" dirty="0"/>
          </a:p>
        </p:txBody>
      </p:sp>
    </p:spTree>
    <p:extLst>
      <p:ext uri="{BB962C8B-B14F-4D97-AF65-F5344CB8AC3E}">
        <p14:creationId xmlns:p14="http://schemas.microsoft.com/office/powerpoint/2010/main" val="30201364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600200"/>
            <a:ext cx="8839200" cy="5181600"/>
          </a:xfrm>
        </p:spPr>
        <p:txBody>
          <a:bodyPr>
            <a:normAutofit fontScale="47500" lnSpcReduction="20000"/>
          </a:bodyPr>
          <a:lstStyle/>
          <a:p>
            <a:pPr>
              <a:lnSpc>
                <a:spcPct val="120000"/>
              </a:lnSpc>
              <a:spcBef>
                <a:spcPts val="600"/>
              </a:spcBef>
              <a:spcAft>
                <a:spcPts val="600"/>
              </a:spcAft>
            </a:pPr>
            <a:r>
              <a:rPr lang="en-US" sz="4200" dirty="0" smtClean="0">
                <a:latin typeface="Calibri" panose="020F0502020204030204" pitchFamily="34" charset="0"/>
                <a:cs typeface="Calibri" panose="020F0502020204030204" pitchFamily="34" charset="0"/>
              </a:rPr>
              <a:t>Marketplace plans must provide coverage for the following items and services in the 10 EHB categories: </a:t>
            </a:r>
          </a:p>
          <a:p>
            <a:pPr lvl="0">
              <a:lnSpc>
                <a:spcPct val="120000"/>
              </a:lnSpc>
              <a:spcBef>
                <a:spcPts val="0"/>
              </a:spcBef>
              <a:spcAft>
                <a:spcPts val="600"/>
              </a:spcAft>
              <a:buFont typeface="+mj-lt"/>
              <a:buAutoNum type="arabicPeriod"/>
            </a:pPr>
            <a:r>
              <a:rPr lang="en-US" sz="3800" dirty="0">
                <a:latin typeface="Calibri" panose="020F0502020204030204" pitchFamily="34" charset="0"/>
                <a:ea typeface="Calibri" panose="020F0502020204030204" pitchFamily="34" charset="0"/>
                <a:cs typeface="Times New Roman" panose="02020603050405020304" pitchFamily="18" charset="0"/>
              </a:rPr>
              <a:t>Ambulatory patient services (like doctor and clinic visits) </a:t>
            </a:r>
          </a:p>
          <a:p>
            <a:pPr lvl="0">
              <a:lnSpc>
                <a:spcPct val="120000"/>
              </a:lnSpc>
              <a:spcBef>
                <a:spcPts val="0"/>
              </a:spcBef>
              <a:spcAft>
                <a:spcPts val="600"/>
              </a:spcAft>
              <a:buFont typeface="+mj-lt"/>
              <a:buAutoNum type="arabicPeriod"/>
            </a:pPr>
            <a:r>
              <a:rPr lang="en-US" sz="3800" dirty="0">
                <a:latin typeface="Calibri" panose="020F0502020204030204" pitchFamily="34" charset="0"/>
                <a:ea typeface="Calibri" panose="020F0502020204030204" pitchFamily="34" charset="0"/>
                <a:cs typeface="Times New Roman" panose="02020603050405020304" pitchFamily="18" charset="0"/>
              </a:rPr>
              <a:t>Emergency services (like ambulance, first aid, and rescue squad) </a:t>
            </a:r>
          </a:p>
          <a:p>
            <a:pPr lvl="0">
              <a:lnSpc>
                <a:spcPct val="120000"/>
              </a:lnSpc>
              <a:spcBef>
                <a:spcPts val="0"/>
              </a:spcBef>
              <a:spcAft>
                <a:spcPts val="600"/>
              </a:spcAft>
              <a:buFont typeface="+mj-lt"/>
              <a:buAutoNum type="arabicPeriod"/>
            </a:pPr>
            <a:r>
              <a:rPr lang="en-US" sz="3800" dirty="0">
                <a:latin typeface="Calibri" panose="020F0502020204030204" pitchFamily="34" charset="0"/>
                <a:ea typeface="Calibri" panose="020F0502020204030204" pitchFamily="34" charset="0"/>
                <a:cs typeface="Times New Roman" panose="02020603050405020304" pitchFamily="18" charset="0"/>
              </a:rPr>
              <a:t>Hospitalization </a:t>
            </a:r>
          </a:p>
          <a:p>
            <a:pPr lvl="0">
              <a:lnSpc>
                <a:spcPct val="120000"/>
              </a:lnSpc>
              <a:spcBef>
                <a:spcPts val="0"/>
              </a:spcBef>
              <a:spcAft>
                <a:spcPts val="600"/>
              </a:spcAft>
              <a:buFont typeface="+mj-lt"/>
              <a:buAutoNum type="arabicPeriod"/>
            </a:pPr>
            <a:r>
              <a:rPr lang="en-US" sz="3800" dirty="0">
                <a:latin typeface="Calibri" panose="020F0502020204030204" pitchFamily="34" charset="0"/>
                <a:ea typeface="Calibri" panose="020F0502020204030204" pitchFamily="34" charset="0"/>
                <a:cs typeface="Times New Roman" panose="02020603050405020304" pitchFamily="18" charset="0"/>
              </a:rPr>
              <a:t>Maternity and newborn care </a:t>
            </a:r>
          </a:p>
          <a:p>
            <a:pPr lvl="0">
              <a:lnSpc>
                <a:spcPct val="120000"/>
              </a:lnSpc>
              <a:spcBef>
                <a:spcPts val="0"/>
              </a:spcBef>
              <a:spcAft>
                <a:spcPts val="600"/>
              </a:spcAft>
              <a:buFont typeface="+mj-lt"/>
              <a:buAutoNum type="arabicPeriod"/>
            </a:pPr>
            <a:r>
              <a:rPr lang="en-US" sz="3800" dirty="0">
                <a:latin typeface="Calibri" panose="020F0502020204030204" pitchFamily="34" charset="0"/>
                <a:ea typeface="Calibri" panose="020F0502020204030204" pitchFamily="34" charset="0"/>
                <a:cs typeface="Times New Roman" panose="02020603050405020304" pitchFamily="18" charset="0"/>
              </a:rPr>
              <a:t>Mental health and substance use disorder services, including behavioral health treatment </a:t>
            </a:r>
          </a:p>
          <a:p>
            <a:pPr lvl="0">
              <a:lnSpc>
                <a:spcPct val="120000"/>
              </a:lnSpc>
              <a:spcBef>
                <a:spcPts val="0"/>
              </a:spcBef>
              <a:spcAft>
                <a:spcPts val="600"/>
              </a:spcAft>
              <a:buFont typeface="+mj-lt"/>
              <a:buAutoNum type="arabicPeriod"/>
            </a:pPr>
            <a:r>
              <a:rPr lang="en-US" sz="3800" dirty="0">
                <a:latin typeface="Calibri" panose="020F0502020204030204" pitchFamily="34" charset="0"/>
                <a:ea typeface="Calibri" panose="020F0502020204030204" pitchFamily="34" charset="0"/>
                <a:cs typeface="Times New Roman" panose="02020603050405020304" pitchFamily="18" charset="0"/>
              </a:rPr>
              <a:t>Prescription drugs </a:t>
            </a:r>
          </a:p>
          <a:p>
            <a:pPr lvl="0">
              <a:lnSpc>
                <a:spcPct val="120000"/>
              </a:lnSpc>
              <a:spcBef>
                <a:spcPts val="0"/>
              </a:spcBef>
              <a:spcAft>
                <a:spcPts val="600"/>
              </a:spcAft>
              <a:buFont typeface="+mj-lt"/>
              <a:buAutoNum type="arabicPeriod"/>
            </a:pPr>
            <a:r>
              <a:rPr lang="en-US" sz="3800" dirty="0">
                <a:latin typeface="Calibri" panose="020F0502020204030204" pitchFamily="34" charset="0"/>
                <a:ea typeface="Calibri" panose="020F0502020204030204" pitchFamily="34" charset="0"/>
                <a:cs typeface="Times New Roman" panose="02020603050405020304" pitchFamily="18" charset="0"/>
              </a:rPr>
              <a:t>Rehabilitative and </a:t>
            </a:r>
            <a:r>
              <a:rPr lang="en-US" sz="3800" dirty="0" err="1">
                <a:latin typeface="Calibri" panose="020F0502020204030204" pitchFamily="34" charset="0"/>
                <a:ea typeface="Calibri" panose="020F0502020204030204" pitchFamily="34" charset="0"/>
                <a:cs typeface="Times New Roman" panose="02020603050405020304" pitchFamily="18" charset="0"/>
              </a:rPr>
              <a:t>habilitative</a:t>
            </a:r>
            <a:r>
              <a:rPr lang="en-US" sz="3800" dirty="0">
                <a:latin typeface="Calibri" panose="020F0502020204030204" pitchFamily="34" charset="0"/>
                <a:ea typeface="Calibri" panose="020F0502020204030204" pitchFamily="34" charset="0"/>
                <a:cs typeface="Times New Roman" panose="02020603050405020304" pitchFamily="18" charset="0"/>
              </a:rPr>
              <a:t> services and devices (like, therapy sessions, wheelchairs, and oxygen) </a:t>
            </a:r>
          </a:p>
          <a:p>
            <a:pPr lvl="0">
              <a:lnSpc>
                <a:spcPct val="120000"/>
              </a:lnSpc>
              <a:spcBef>
                <a:spcPts val="0"/>
              </a:spcBef>
              <a:spcAft>
                <a:spcPts val="600"/>
              </a:spcAft>
              <a:buFont typeface="+mj-lt"/>
              <a:buAutoNum type="arabicPeriod"/>
            </a:pPr>
            <a:r>
              <a:rPr lang="en-US" sz="3800" dirty="0">
                <a:latin typeface="Calibri" panose="020F0502020204030204" pitchFamily="34" charset="0"/>
                <a:ea typeface="Calibri" panose="020F0502020204030204" pitchFamily="34" charset="0"/>
                <a:cs typeface="Times New Roman" panose="02020603050405020304" pitchFamily="18" charset="0"/>
              </a:rPr>
              <a:t>Laboratory services </a:t>
            </a:r>
          </a:p>
          <a:p>
            <a:pPr lvl="0">
              <a:lnSpc>
                <a:spcPct val="120000"/>
              </a:lnSpc>
              <a:spcBef>
                <a:spcPts val="0"/>
              </a:spcBef>
              <a:spcAft>
                <a:spcPts val="600"/>
              </a:spcAft>
              <a:buFont typeface="+mj-lt"/>
              <a:buAutoNum type="arabicPeriod"/>
            </a:pPr>
            <a:r>
              <a:rPr lang="en-US" sz="3800" dirty="0">
                <a:latin typeface="Calibri" panose="020F0502020204030204" pitchFamily="34" charset="0"/>
                <a:ea typeface="Calibri" panose="020F0502020204030204" pitchFamily="34" charset="0"/>
                <a:cs typeface="Times New Roman" panose="02020603050405020304" pitchFamily="18" charset="0"/>
              </a:rPr>
              <a:t>Preventive and wellness services and chronic disease management (like blood pressure screening, and immunizations) </a:t>
            </a:r>
          </a:p>
          <a:p>
            <a:pPr lvl="0">
              <a:lnSpc>
                <a:spcPct val="120000"/>
              </a:lnSpc>
              <a:spcBef>
                <a:spcPts val="0"/>
              </a:spcBef>
              <a:spcAft>
                <a:spcPts val="600"/>
              </a:spcAft>
              <a:buFont typeface="+mj-lt"/>
              <a:buAutoNum type="arabicPeriod"/>
            </a:pPr>
            <a:r>
              <a:rPr lang="en-US" sz="3800" dirty="0">
                <a:latin typeface="Calibri" panose="020F0502020204030204" pitchFamily="34" charset="0"/>
                <a:ea typeface="Calibri" panose="020F0502020204030204" pitchFamily="34" charset="0"/>
                <a:cs typeface="Times New Roman" panose="02020603050405020304" pitchFamily="18" charset="0"/>
              </a:rPr>
              <a:t>Pediatric services, including dental and vision care </a:t>
            </a:r>
            <a:endParaRPr lang="en-US" sz="3800" dirty="0" smtClean="0">
              <a:latin typeface="Calibri" panose="020F0502020204030204" pitchFamily="34" charset="0"/>
              <a:ea typeface="Calibri" panose="020F0502020204030204" pitchFamily="34" charset="0"/>
              <a:cs typeface="Times New Roman" panose="02020603050405020304" pitchFamily="18" charset="0"/>
            </a:endParaRPr>
          </a:p>
          <a:p>
            <a:pPr marL="0" lvl="0" indent="0" defTabSz="457200">
              <a:spcBef>
                <a:spcPts val="0"/>
              </a:spcBef>
              <a:buClrTx/>
              <a:buNone/>
            </a:pPr>
            <a:endParaRPr lang="en-US" sz="1200" dirty="0">
              <a:solidFill>
                <a:prstClr val="black"/>
              </a:solidFill>
              <a:latin typeface="Calibri"/>
            </a:endParaRPr>
          </a:p>
          <a:p>
            <a:pPr marL="0" lvl="0" indent="0">
              <a:lnSpc>
                <a:spcPct val="120000"/>
              </a:lnSpc>
              <a:spcBef>
                <a:spcPts val="0"/>
              </a:spcBef>
              <a:buNone/>
            </a:pPr>
            <a:endParaRPr lang="en-US" sz="3300" dirty="0">
              <a:latin typeface="Calibri" panose="020F0502020204030204" pitchFamily="34" charset="0"/>
              <a:ea typeface="Calibri" panose="020F0502020204030204" pitchFamily="34" charset="0"/>
              <a:cs typeface="Times New Roman" panose="02020603050405020304" pitchFamily="18" charset="0"/>
            </a:endParaRPr>
          </a:p>
          <a:p>
            <a:pPr marL="971550" lvl="1" indent="-514350">
              <a:buFont typeface="+mj-lt"/>
              <a:buAutoNum type="arabicPeriod"/>
            </a:pPr>
            <a:endParaRPr lang="en-US"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dirty="0" smtClean="0"/>
              <a:t>Essential Health Benefits</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12</a:t>
            </a:fld>
            <a:endParaRPr lang="en-US" dirty="0"/>
          </a:p>
        </p:txBody>
      </p:sp>
    </p:spTree>
    <p:extLst>
      <p:ext uri="{BB962C8B-B14F-4D97-AF65-F5344CB8AC3E}">
        <p14:creationId xmlns:p14="http://schemas.microsoft.com/office/powerpoint/2010/main" val="18597619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6546" y="1828800"/>
            <a:ext cx="8229600" cy="2971800"/>
          </a:xfrm>
        </p:spPr>
        <p:txBody>
          <a:bodyPr>
            <a:normAutofit/>
          </a:bodyPr>
          <a:lstStyle/>
          <a:p>
            <a:pPr>
              <a:spcAft>
                <a:spcPts val="600"/>
              </a:spcAft>
            </a:pPr>
            <a:r>
              <a:rPr lang="en-US" sz="2000" dirty="0" smtClean="0">
                <a:latin typeface="Calibri" panose="020F0502020204030204" pitchFamily="34" charset="0"/>
                <a:cs typeface="Calibri" panose="020F0502020204030204" pitchFamily="34" charset="0"/>
              </a:rPr>
              <a:t>Bronze level – a health plan that has an Actuarial Value (AV) of 60 percent (Consumers pay 40 percent of costs on average) </a:t>
            </a:r>
          </a:p>
          <a:p>
            <a:pPr>
              <a:spcAft>
                <a:spcPts val="600"/>
              </a:spcAft>
            </a:pPr>
            <a:r>
              <a:rPr lang="en-US" sz="2000" dirty="0" smtClean="0">
                <a:latin typeface="Calibri" panose="020F0502020204030204" pitchFamily="34" charset="0"/>
                <a:cs typeface="Calibri" panose="020F0502020204030204" pitchFamily="34" charset="0"/>
              </a:rPr>
              <a:t>Silver level – a health plan that has an AV of 70 percent (Consumers pay 30 percent on average)</a:t>
            </a:r>
          </a:p>
          <a:p>
            <a:pPr>
              <a:spcAft>
                <a:spcPts val="600"/>
              </a:spcAft>
            </a:pPr>
            <a:r>
              <a:rPr lang="en-US" sz="2000" dirty="0" smtClean="0">
                <a:latin typeface="Calibri" panose="020F0502020204030204" pitchFamily="34" charset="0"/>
                <a:cs typeface="Calibri" panose="020F0502020204030204" pitchFamily="34" charset="0"/>
              </a:rPr>
              <a:t>Gold level – a health plan that has an AV of 80 percent (Consumers pay 20 percent on average)</a:t>
            </a:r>
          </a:p>
          <a:p>
            <a:pPr>
              <a:spcAft>
                <a:spcPts val="600"/>
              </a:spcAft>
            </a:pPr>
            <a:r>
              <a:rPr lang="en-US" sz="2000" dirty="0" smtClean="0">
                <a:latin typeface="Calibri" panose="020F0502020204030204" pitchFamily="34" charset="0"/>
                <a:cs typeface="Calibri" panose="020F0502020204030204" pitchFamily="34" charset="0"/>
              </a:rPr>
              <a:t>Platinum level – a health plan that has an AV of 90 percent (Consumers pay 10 percent on average) </a:t>
            </a:r>
            <a:endParaRPr lang="en-US" sz="2000"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dirty="0" smtClean="0"/>
              <a:t>Health Plan Categories </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13</a:t>
            </a:fld>
            <a:endParaRPr lang="en-US" dirty="0"/>
          </a:p>
        </p:txBody>
      </p:sp>
      <p:pic>
        <p:nvPicPr>
          <p:cNvPr id="6" name="Picture 5" descr="&quot;&quot;"/>
          <p:cNvPicPr>
            <a:picLocks noChangeAspect="1"/>
          </p:cNvPicPr>
          <p:nvPr/>
        </p:nvPicPr>
        <p:blipFill rotWithShape="1">
          <a:blip r:embed="rId3"/>
          <a:srcRect l="2532" t="3596" r="5064" b="12092"/>
          <a:stretch/>
        </p:blipFill>
        <p:spPr>
          <a:xfrm>
            <a:off x="1828800" y="4876800"/>
            <a:ext cx="5410200" cy="1737597"/>
          </a:xfrm>
          <a:prstGeom prst="rect">
            <a:avLst/>
          </a:prstGeom>
        </p:spPr>
      </p:pic>
    </p:spTree>
    <p:extLst>
      <p:ext uri="{BB962C8B-B14F-4D97-AF65-F5344CB8AC3E}">
        <p14:creationId xmlns:p14="http://schemas.microsoft.com/office/powerpoint/2010/main" val="36956313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229600" cy="4679950"/>
          </a:xfrm>
        </p:spPr>
        <p:txBody>
          <a:bodyPr>
            <a:normAutofit fontScale="85000" lnSpcReduction="10000"/>
          </a:bodyPr>
          <a:lstStyle/>
          <a:p>
            <a:r>
              <a:rPr lang="en-US" dirty="0" smtClean="0">
                <a:latin typeface="Calibri" panose="020F0502020204030204" pitchFamily="34" charset="0"/>
                <a:cs typeface="Calibri" panose="020F0502020204030204" pitchFamily="34" charset="0"/>
              </a:rPr>
              <a:t>What is a </a:t>
            </a:r>
            <a:r>
              <a:rPr lang="en-US" dirty="0" smtClean="0">
                <a:latin typeface="Calibri" panose="020F0502020204030204" pitchFamily="34" charset="0"/>
                <a:cs typeface="Calibri" panose="020F0502020204030204" pitchFamily="34" charset="0"/>
              </a:rPr>
              <a:t>Catastrophic </a:t>
            </a:r>
            <a:r>
              <a:rPr lang="en-US" dirty="0" smtClean="0">
                <a:latin typeface="Calibri" panose="020F0502020204030204" pitchFamily="34" charset="0"/>
                <a:cs typeface="Calibri" panose="020F0502020204030204" pitchFamily="34" charset="0"/>
              </a:rPr>
              <a:t>plan? </a:t>
            </a:r>
          </a:p>
          <a:p>
            <a:pPr lvl="1"/>
            <a:r>
              <a:rPr lang="en-US" dirty="0" smtClean="0">
                <a:latin typeface="Calibri" panose="020F0502020204030204" pitchFamily="34" charset="0"/>
                <a:cs typeface="Calibri" panose="020F0502020204030204" pitchFamily="34" charset="0"/>
              </a:rPr>
              <a:t>Plans with high deductibles and generally lower premiums. </a:t>
            </a:r>
          </a:p>
          <a:p>
            <a:pPr lvl="1"/>
            <a:r>
              <a:rPr lang="en-US" dirty="0" smtClean="0">
                <a:latin typeface="Calibri" panose="020F0502020204030204" pitchFamily="34" charset="0"/>
                <a:cs typeface="Calibri" panose="020F0502020204030204" pitchFamily="34" charset="0"/>
              </a:rPr>
              <a:t>Consumers pay all medical costs for covered care up to the annual limit on cost sharing for the plan year. </a:t>
            </a:r>
          </a:p>
          <a:p>
            <a:pPr lvl="1"/>
            <a:r>
              <a:rPr lang="en-US" dirty="0" smtClean="0">
                <a:latin typeface="Calibri" panose="020F0502020204030204" pitchFamily="34" charset="0"/>
                <a:cs typeface="Calibri" panose="020F0502020204030204" pitchFamily="34" charset="0"/>
              </a:rPr>
              <a:t>Includes at least three primary care visits per year and certain recommended preventive services with no out-of-pocket costs before the plan's deductible is met. </a:t>
            </a:r>
          </a:p>
          <a:p>
            <a:pPr lvl="1"/>
            <a:r>
              <a:rPr lang="en-US" dirty="0" smtClean="0">
                <a:latin typeface="Calibri" panose="020F0502020204030204" pitchFamily="34" charset="0"/>
                <a:cs typeface="Calibri" panose="020F0502020204030204" pitchFamily="34" charset="0"/>
              </a:rPr>
              <a:t>Protects consumers from high out-of-pocket costs.</a:t>
            </a:r>
          </a:p>
          <a:p>
            <a:r>
              <a:rPr lang="en-US" dirty="0" smtClean="0">
                <a:latin typeface="Calibri" panose="020F0502020204030204" pitchFamily="34" charset="0"/>
                <a:cs typeface="Calibri" panose="020F0502020204030204" pitchFamily="34" charset="0"/>
              </a:rPr>
              <a:t>Who is eligible? </a:t>
            </a:r>
          </a:p>
          <a:p>
            <a:pPr lvl="1"/>
            <a:r>
              <a:rPr lang="en-US" dirty="0" smtClean="0">
                <a:latin typeface="Calibri" panose="020F0502020204030204" pitchFamily="34" charset="0"/>
                <a:cs typeface="Calibri" panose="020F0502020204030204" pitchFamily="34" charset="0"/>
              </a:rPr>
              <a:t>Young adults under 30 at the time they enroll or those who qualify for a hardship or affordability exemption.</a:t>
            </a:r>
          </a:p>
        </p:txBody>
      </p:sp>
      <p:sp>
        <p:nvSpPr>
          <p:cNvPr id="3" name="Title 2"/>
          <p:cNvSpPr>
            <a:spLocks noGrp="1"/>
          </p:cNvSpPr>
          <p:nvPr>
            <p:ph type="title"/>
          </p:nvPr>
        </p:nvSpPr>
        <p:spPr/>
        <p:txBody>
          <a:bodyPr/>
          <a:lstStyle/>
          <a:p>
            <a:r>
              <a:rPr lang="en-US" dirty="0" smtClean="0"/>
              <a:t>Catastrophic Health Plans </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14</a:t>
            </a:fld>
            <a:endParaRPr lang="en-US" dirty="0"/>
          </a:p>
        </p:txBody>
      </p:sp>
    </p:spTree>
    <p:extLst>
      <p:ext uri="{BB962C8B-B14F-4D97-AF65-F5344CB8AC3E}">
        <p14:creationId xmlns:p14="http://schemas.microsoft.com/office/powerpoint/2010/main" val="34005019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697218"/>
            <a:ext cx="8229600" cy="685799"/>
          </a:xfrm>
        </p:spPr>
        <p:txBody>
          <a:bodyPr/>
          <a:lstStyle/>
          <a:p>
            <a:pPr lvl="0">
              <a:spcAft>
                <a:spcPts val="600"/>
              </a:spcAft>
            </a:pPr>
            <a:r>
              <a:rPr lang="en-US" dirty="0">
                <a:solidFill>
                  <a:prstClr val="black"/>
                </a:solidFill>
                <a:latin typeface="Calibri" panose="020F0502020204030204" pitchFamily="34" charset="0"/>
                <a:cs typeface="Calibri" panose="020F0502020204030204" pitchFamily="34" charset="0"/>
              </a:rPr>
              <a:t>Eligibility &amp; Enrollment Basics </a:t>
            </a:r>
          </a:p>
        </p:txBody>
      </p:sp>
      <p:sp>
        <p:nvSpPr>
          <p:cNvPr id="3" name="Title 2"/>
          <p:cNvSpPr>
            <a:spLocks noGrp="1"/>
          </p:cNvSpPr>
          <p:nvPr>
            <p:ph type="title"/>
          </p:nvPr>
        </p:nvSpPr>
        <p:spPr/>
        <p:txBody>
          <a:bodyPr/>
          <a:lstStyle/>
          <a:p>
            <a:r>
              <a:rPr lang="en-US" sz="4000" dirty="0">
                <a:solidFill>
                  <a:prstClr val="black"/>
                </a:solidFill>
              </a:rPr>
              <a:t>Section 3: Eligibility &amp; Enrollment Basics </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15</a:t>
            </a:fld>
            <a:endParaRPr lang="en-US" dirty="0"/>
          </a:p>
        </p:txBody>
      </p:sp>
      <p:sp>
        <p:nvSpPr>
          <p:cNvPr id="5" name="Content Placeholder 4"/>
          <p:cNvSpPr>
            <a:spLocks noGrp="1"/>
          </p:cNvSpPr>
          <p:nvPr>
            <p:ph sz="quarter" idx="10"/>
          </p:nvPr>
        </p:nvSpPr>
        <p:spPr>
          <a:xfrm>
            <a:off x="209648" y="2286000"/>
            <a:ext cx="4743352" cy="4343400"/>
          </a:xfrm>
        </p:spPr>
        <p:txBody>
          <a:bodyPr>
            <a:normAutofit/>
          </a:bodyPr>
          <a:lstStyle/>
          <a:p>
            <a:pPr marL="914400" lvl="1" indent="-514350">
              <a:spcAft>
                <a:spcPts val="600"/>
              </a:spcAft>
              <a:buClr>
                <a:srgbClr val="084A9C"/>
              </a:buClr>
              <a:buFont typeface="+mj-lt"/>
              <a:buAutoNum type="alphaLcPeriod"/>
            </a:pPr>
            <a:r>
              <a:rPr lang="en-US" dirty="0">
                <a:solidFill>
                  <a:prstClr val="black"/>
                </a:solidFill>
                <a:latin typeface="Calibri" panose="020F0502020204030204" pitchFamily="34" charset="0"/>
                <a:cs typeface="Calibri" panose="020F0502020204030204" pitchFamily="34" charset="0"/>
              </a:rPr>
              <a:t>Who’s eligible for </a:t>
            </a:r>
            <a:r>
              <a:rPr lang="en-US" dirty="0" smtClean="0">
                <a:solidFill>
                  <a:prstClr val="black"/>
                </a:solidFill>
                <a:latin typeface="Calibri" panose="020F0502020204030204" pitchFamily="34" charset="0"/>
                <a:cs typeface="Calibri" panose="020F0502020204030204" pitchFamily="34" charset="0"/>
              </a:rPr>
              <a:t>coverage </a:t>
            </a:r>
            <a:endParaRPr lang="en-US" dirty="0">
              <a:solidFill>
                <a:prstClr val="black"/>
              </a:solidFill>
              <a:latin typeface="Calibri" panose="020F0502020204030204" pitchFamily="34" charset="0"/>
              <a:cs typeface="Calibri" panose="020F0502020204030204" pitchFamily="34" charset="0"/>
            </a:endParaRPr>
          </a:p>
          <a:p>
            <a:pPr marL="914400" lvl="1" indent="-514350">
              <a:spcAft>
                <a:spcPts val="600"/>
              </a:spcAft>
              <a:buClr>
                <a:srgbClr val="084A9C"/>
              </a:buClr>
              <a:buFont typeface="+mj-lt"/>
              <a:buAutoNum type="alphaLcPeriod"/>
            </a:pPr>
            <a:r>
              <a:rPr lang="en-US" dirty="0">
                <a:solidFill>
                  <a:prstClr val="black"/>
                </a:solidFill>
                <a:latin typeface="Calibri" panose="020F0502020204030204" pitchFamily="34" charset="0"/>
                <a:cs typeface="Calibri" panose="020F0502020204030204" pitchFamily="34" charset="0"/>
              </a:rPr>
              <a:t>Affordability </a:t>
            </a:r>
            <a:r>
              <a:rPr lang="en-US" dirty="0" smtClean="0">
                <a:solidFill>
                  <a:prstClr val="black"/>
                </a:solidFill>
                <a:latin typeface="Calibri" panose="020F0502020204030204" pitchFamily="34" charset="0"/>
                <a:cs typeface="Calibri" panose="020F0502020204030204" pitchFamily="34" charset="0"/>
              </a:rPr>
              <a:t>programs </a:t>
            </a:r>
            <a:endParaRPr lang="en-US" dirty="0">
              <a:solidFill>
                <a:prstClr val="black"/>
              </a:solidFill>
              <a:latin typeface="Calibri" panose="020F0502020204030204" pitchFamily="34" charset="0"/>
              <a:cs typeface="Calibri" panose="020F0502020204030204" pitchFamily="34" charset="0"/>
            </a:endParaRPr>
          </a:p>
          <a:p>
            <a:pPr marL="1371600" lvl="2" indent="-571500">
              <a:spcAft>
                <a:spcPts val="600"/>
              </a:spcAft>
              <a:buClr>
                <a:srgbClr val="084A9C"/>
              </a:buClr>
              <a:buFont typeface="+mj-lt"/>
              <a:buAutoNum type="romanLcPeriod"/>
            </a:pPr>
            <a:r>
              <a:rPr lang="en-US" dirty="0">
                <a:solidFill>
                  <a:prstClr val="black"/>
                </a:solidFill>
                <a:latin typeface="Calibri" panose="020F0502020204030204" pitchFamily="34" charset="0"/>
                <a:cs typeface="Calibri" panose="020F0502020204030204" pitchFamily="34" charset="0"/>
              </a:rPr>
              <a:t>Premium </a:t>
            </a:r>
            <a:r>
              <a:rPr lang="en-US" dirty="0" smtClean="0">
                <a:solidFill>
                  <a:prstClr val="black"/>
                </a:solidFill>
                <a:latin typeface="Calibri" panose="020F0502020204030204" pitchFamily="34" charset="0"/>
                <a:cs typeface="Calibri" panose="020F0502020204030204" pitchFamily="34" charset="0"/>
              </a:rPr>
              <a:t>tax credits </a:t>
            </a:r>
          </a:p>
          <a:p>
            <a:pPr marL="1371600" lvl="2" indent="-571500">
              <a:spcAft>
                <a:spcPts val="600"/>
              </a:spcAft>
              <a:buClr>
                <a:srgbClr val="084A9C"/>
              </a:buClr>
              <a:buFont typeface="+mj-lt"/>
              <a:buAutoNum type="romanLcPeriod"/>
            </a:pPr>
            <a:r>
              <a:rPr lang="en-US" dirty="0" smtClean="0">
                <a:solidFill>
                  <a:prstClr val="black"/>
                </a:solidFill>
                <a:latin typeface="Calibri" panose="020F0502020204030204" pitchFamily="34" charset="0"/>
                <a:cs typeface="Calibri" panose="020F0502020204030204" pitchFamily="34" charset="0"/>
              </a:rPr>
              <a:t>CSRs</a:t>
            </a:r>
            <a:endParaRPr lang="en-US" dirty="0">
              <a:solidFill>
                <a:prstClr val="black"/>
              </a:solidFill>
              <a:latin typeface="Calibri" panose="020F0502020204030204" pitchFamily="34" charset="0"/>
              <a:cs typeface="Calibri" panose="020F0502020204030204" pitchFamily="34" charset="0"/>
            </a:endParaRPr>
          </a:p>
          <a:p>
            <a:pPr marL="971550" lvl="1" indent="-571500">
              <a:spcAft>
                <a:spcPts val="600"/>
              </a:spcAft>
              <a:buClr>
                <a:srgbClr val="084A9C"/>
              </a:buClr>
              <a:buFont typeface="+mj-lt"/>
              <a:buAutoNum type="alphaLcPeriod"/>
            </a:pPr>
            <a:r>
              <a:rPr lang="en-US" dirty="0">
                <a:solidFill>
                  <a:prstClr val="black"/>
                </a:solidFill>
                <a:latin typeface="Calibri" panose="020F0502020204030204" pitchFamily="34" charset="0"/>
                <a:cs typeface="Calibri" panose="020F0502020204030204" pitchFamily="34" charset="0"/>
              </a:rPr>
              <a:t>Coverage </a:t>
            </a:r>
            <a:r>
              <a:rPr lang="en-US" dirty="0" smtClean="0">
                <a:solidFill>
                  <a:prstClr val="black"/>
                </a:solidFill>
                <a:latin typeface="Calibri" panose="020F0502020204030204" pitchFamily="34" charset="0"/>
                <a:cs typeface="Calibri" panose="020F0502020204030204" pitchFamily="34" charset="0"/>
              </a:rPr>
              <a:t>options </a:t>
            </a:r>
            <a:r>
              <a:rPr lang="en-US" dirty="0">
                <a:solidFill>
                  <a:prstClr val="black"/>
                </a:solidFill>
                <a:latin typeface="Calibri" panose="020F0502020204030204" pitchFamily="34" charset="0"/>
                <a:cs typeface="Calibri" panose="020F0502020204030204" pitchFamily="34" charset="0"/>
              </a:rPr>
              <a:t>for American Indians and Alaskan Natives (AI/ANs) </a:t>
            </a:r>
          </a:p>
          <a:p>
            <a:endParaRPr lang="en-US" dirty="0"/>
          </a:p>
        </p:txBody>
      </p:sp>
      <p:pic>
        <p:nvPicPr>
          <p:cNvPr id="6" name="Picture 5"/>
          <p:cNvPicPr>
            <a:picLocks noChangeAspect="1"/>
          </p:cNvPicPr>
          <p:nvPr/>
        </p:nvPicPr>
        <p:blipFill>
          <a:blip r:embed="rId2"/>
          <a:stretch>
            <a:fillRect/>
          </a:stretch>
        </p:blipFill>
        <p:spPr>
          <a:xfrm>
            <a:off x="5105400" y="2481223"/>
            <a:ext cx="3883476" cy="2773006"/>
          </a:xfrm>
          <a:prstGeom prst="rect">
            <a:avLst/>
          </a:prstGeom>
        </p:spPr>
      </p:pic>
    </p:spTree>
    <p:extLst>
      <p:ext uri="{BB962C8B-B14F-4D97-AF65-F5344CB8AC3E}">
        <p14:creationId xmlns:p14="http://schemas.microsoft.com/office/powerpoint/2010/main" val="33210147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702623"/>
            <a:ext cx="8763000" cy="4648200"/>
          </a:xfrm>
        </p:spPr>
        <p:txBody>
          <a:bodyPr>
            <a:normAutofit lnSpcReduction="10000"/>
          </a:bodyPr>
          <a:lstStyle/>
          <a:p>
            <a:pPr>
              <a:spcAft>
                <a:spcPts val="1200"/>
              </a:spcAft>
            </a:pPr>
            <a:r>
              <a:rPr lang="en-US" dirty="0" smtClean="0">
                <a:latin typeface="Calibri" panose="020F0502020204030204" pitchFamily="34" charset="0"/>
                <a:cs typeface="Calibri" panose="020F0502020204030204" pitchFamily="34" charset="0"/>
              </a:rPr>
              <a:t>To be eligible for coverage through a Marketplace, individuals and households must: </a:t>
            </a:r>
          </a:p>
          <a:p>
            <a:pPr marL="971550" lvl="1" indent="-514350">
              <a:spcAft>
                <a:spcPts val="1200"/>
              </a:spcAft>
              <a:buFont typeface="+mj-lt"/>
              <a:buAutoNum type="arabicPeriod"/>
            </a:pPr>
            <a:r>
              <a:rPr lang="en-US" dirty="0" smtClean="0">
                <a:latin typeface="Calibri" panose="020F0502020204030204" pitchFamily="34" charset="0"/>
                <a:cs typeface="Calibri" panose="020F0502020204030204" pitchFamily="34" charset="0"/>
              </a:rPr>
              <a:t>Live in the United States (U.S.) in a state served by the Marketplace where they’re applying;</a:t>
            </a:r>
          </a:p>
          <a:p>
            <a:pPr marL="971550" lvl="1" indent="-514350">
              <a:spcAft>
                <a:spcPts val="1200"/>
              </a:spcAft>
              <a:buFont typeface="+mj-lt"/>
              <a:buAutoNum type="arabicPeriod"/>
            </a:pPr>
            <a:r>
              <a:rPr lang="en-US" dirty="0" smtClean="0">
                <a:latin typeface="Calibri" panose="020F0502020204030204" pitchFamily="34" charset="0"/>
                <a:cs typeface="Calibri" panose="020F0502020204030204" pitchFamily="34" charset="0"/>
              </a:rPr>
              <a:t>Be U.S. citizens, U.S. nationals, or lawfully present immigrants for the entire time they plan to have coverage; and </a:t>
            </a:r>
          </a:p>
          <a:p>
            <a:pPr marL="971550" lvl="1" indent="-514350">
              <a:spcAft>
                <a:spcPts val="1200"/>
              </a:spcAft>
              <a:buFont typeface="+mj-lt"/>
              <a:buAutoNum type="arabicPeriod"/>
            </a:pPr>
            <a:r>
              <a:rPr lang="en-US" dirty="0" smtClean="0">
                <a:latin typeface="Calibri" panose="020F0502020204030204" pitchFamily="34" charset="0"/>
                <a:cs typeface="Calibri" panose="020F0502020204030204" pitchFamily="34" charset="0"/>
              </a:rPr>
              <a:t>Not be </a:t>
            </a:r>
            <a:r>
              <a:rPr lang="en-US" dirty="0" smtClean="0">
                <a:latin typeface="Calibri" panose="020F0502020204030204" pitchFamily="34" charset="0"/>
                <a:cs typeface="Calibri" panose="020F0502020204030204" pitchFamily="34" charset="0"/>
              </a:rPr>
              <a:t>incarcerated </a:t>
            </a:r>
            <a:r>
              <a:rPr lang="en-US" dirty="0" smtClean="0">
                <a:latin typeface="Calibri" panose="020F0502020204030204" pitchFamily="34" charset="0"/>
                <a:cs typeface="Calibri" panose="020F0502020204030204" pitchFamily="34" charset="0"/>
              </a:rPr>
              <a:t>(unless pending disposition of charges).</a:t>
            </a:r>
            <a:endParaRPr lang="en-US"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sz="4800" dirty="0" smtClean="0"/>
              <a:t>Who’s Eligible for Coverage through the Marketplace</a:t>
            </a:r>
            <a:endParaRPr lang="en-US" sz="4800" dirty="0"/>
          </a:p>
        </p:txBody>
      </p:sp>
      <p:sp>
        <p:nvSpPr>
          <p:cNvPr id="4" name="Slide Number Placeholder 3"/>
          <p:cNvSpPr>
            <a:spLocks noGrp="1"/>
          </p:cNvSpPr>
          <p:nvPr>
            <p:ph type="sldNum" sz="quarter" idx="4"/>
          </p:nvPr>
        </p:nvSpPr>
        <p:spPr/>
        <p:txBody>
          <a:bodyPr/>
          <a:lstStyle/>
          <a:p>
            <a:fld id="{7022FF3C-310F-4809-A5BE-BC5BA8AA108D}" type="slidenum">
              <a:rPr lang="en-US" smtClean="0"/>
              <a:t>16</a:t>
            </a:fld>
            <a:endParaRPr lang="en-US" dirty="0"/>
          </a:p>
        </p:txBody>
      </p:sp>
    </p:spTree>
    <p:extLst>
      <p:ext uri="{BB962C8B-B14F-4D97-AF65-F5344CB8AC3E}">
        <p14:creationId xmlns:p14="http://schemas.microsoft.com/office/powerpoint/2010/main" val="30045718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727" y="1676399"/>
            <a:ext cx="8991600" cy="1920875"/>
          </a:xfrm>
        </p:spPr>
        <p:txBody>
          <a:bodyPr>
            <a:normAutofit fontScale="25000" lnSpcReduction="20000"/>
          </a:bodyPr>
          <a:lstStyle/>
          <a:p>
            <a:pPr lvl="0">
              <a:lnSpc>
                <a:spcPct val="120000"/>
              </a:lnSpc>
              <a:spcBef>
                <a:spcPts val="600"/>
              </a:spcBef>
              <a:spcAft>
                <a:spcPts val="600"/>
              </a:spcAft>
              <a:buFont typeface="Wingdings" panose="05000000000000000000" pitchFamily="2" charset="2"/>
              <a:buChar char=""/>
            </a:pPr>
            <a:r>
              <a:rPr lang="en-US" sz="72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Consumers with certain household incomes who aren’t eligible for other qualifying coverage, like through a job, Medicare, most Medicaid coverage, or CHIP, may be eligible for savings through the Marketplace. </a:t>
            </a:r>
          </a:p>
          <a:p>
            <a:pPr lvl="0">
              <a:lnSpc>
                <a:spcPct val="120000"/>
              </a:lnSpc>
              <a:spcBef>
                <a:spcPts val="600"/>
              </a:spcBef>
              <a:spcAft>
                <a:spcPts val="600"/>
              </a:spcAft>
              <a:buFont typeface="Wingdings" panose="05000000000000000000" pitchFamily="2" charset="2"/>
              <a:buChar char=""/>
            </a:pPr>
            <a:r>
              <a:rPr lang="en-US" sz="7200" dirty="0">
                <a:solidFill>
                  <a:prstClr val="black"/>
                </a:solidFill>
                <a:latin typeface="Calibri" panose="020F0502020204030204" pitchFamily="34" charset="0"/>
                <a:ea typeface="Calibri" panose="020F0502020204030204" pitchFamily="34" charset="0"/>
                <a:cs typeface="Times New Roman" panose="02020603050405020304" pitchFamily="18" charset="0"/>
              </a:rPr>
              <a:t>If consumers' projected annual household income for the coverage year falls between </a:t>
            </a:r>
            <a:r>
              <a:rPr lang="en-US" sz="72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100 percent </a:t>
            </a:r>
            <a:r>
              <a:rPr lang="en-US" sz="7200" dirty="0">
                <a:solidFill>
                  <a:prstClr val="black"/>
                </a:solidFill>
                <a:latin typeface="Calibri" panose="020F0502020204030204" pitchFamily="34" charset="0"/>
                <a:ea typeface="Calibri" panose="020F0502020204030204" pitchFamily="34" charset="0"/>
                <a:cs typeface="Times New Roman" panose="02020603050405020304" pitchFamily="18" charset="0"/>
              </a:rPr>
              <a:t>and </a:t>
            </a:r>
            <a:r>
              <a:rPr lang="en-US" sz="72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400 percent </a:t>
            </a:r>
            <a:r>
              <a:rPr lang="en-US" sz="7200" dirty="0">
                <a:solidFill>
                  <a:prstClr val="black"/>
                </a:solidFill>
                <a:latin typeface="Calibri" panose="020F0502020204030204" pitchFamily="34" charset="0"/>
                <a:ea typeface="Calibri" panose="020F0502020204030204" pitchFamily="34" charset="0"/>
                <a:cs typeface="Times New Roman" panose="02020603050405020304" pitchFamily="18" charset="0"/>
              </a:rPr>
              <a:t>of the </a:t>
            </a:r>
            <a:r>
              <a:rPr lang="en-US" sz="72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Federal Poverty Level (FPL), </a:t>
            </a:r>
            <a:r>
              <a:rPr lang="en-US" sz="720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they may qualify for </a:t>
            </a:r>
            <a:r>
              <a:rPr lang="en-US" sz="72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a premium tax </a:t>
            </a:r>
            <a:r>
              <a:rPr lang="en-US" sz="72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credit (</a:t>
            </a:r>
            <a:r>
              <a:rPr lang="en-US" sz="72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PTC).</a:t>
            </a:r>
            <a:endParaRPr lang="en-US" sz="7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3" name="Title 2"/>
          <p:cNvSpPr>
            <a:spLocks noGrp="1"/>
          </p:cNvSpPr>
          <p:nvPr>
            <p:ph type="title"/>
          </p:nvPr>
        </p:nvSpPr>
        <p:spPr/>
        <p:txBody>
          <a:bodyPr/>
          <a:lstStyle/>
          <a:p>
            <a:r>
              <a:rPr lang="en-US" dirty="0">
                <a:solidFill>
                  <a:prstClr val="black"/>
                </a:solidFill>
              </a:rPr>
              <a:t>Affordability Program: Premium Tax </a:t>
            </a:r>
            <a:r>
              <a:rPr lang="en-US" dirty="0" smtClean="0">
                <a:solidFill>
                  <a:prstClr val="black"/>
                </a:solidFill>
              </a:rPr>
              <a:t>Credits</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17</a:t>
            </a:fld>
            <a:endParaRPr lang="en-US" dirty="0"/>
          </a:p>
        </p:txBody>
      </p:sp>
      <p:sp>
        <p:nvSpPr>
          <p:cNvPr id="5" name="Content Placeholder 4"/>
          <p:cNvSpPr>
            <a:spLocks noGrp="1"/>
          </p:cNvSpPr>
          <p:nvPr>
            <p:ph sz="quarter" idx="10"/>
          </p:nvPr>
        </p:nvSpPr>
        <p:spPr>
          <a:xfrm>
            <a:off x="117261" y="3414712"/>
            <a:ext cx="5328473" cy="3124200"/>
          </a:xfrm>
        </p:spPr>
        <p:txBody>
          <a:bodyPr>
            <a:normAutofit lnSpcReduction="10000"/>
          </a:bodyPr>
          <a:lstStyle/>
          <a:p>
            <a:pPr lvl="0">
              <a:spcBef>
                <a:spcPts val="600"/>
              </a:spcBef>
              <a:spcAft>
                <a:spcPts val="600"/>
              </a:spcAft>
              <a:buClr>
                <a:srgbClr val="084A9C"/>
              </a:buClr>
              <a:buFont typeface="Wingdings" panose="05000000000000000000" pitchFamily="2" charset="2"/>
              <a:buChar char=""/>
            </a:pPr>
            <a:r>
              <a:rPr lang="en-US" sz="1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PTCs are </a:t>
            </a:r>
            <a:r>
              <a:rPr lang="en-US" sz="1800" dirty="0">
                <a:solidFill>
                  <a:prstClr val="black"/>
                </a:solidFill>
                <a:latin typeface="Calibri" panose="020F0502020204030204" pitchFamily="34" charset="0"/>
                <a:ea typeface="Calibri" panose="020F0502020204030204" pitchFamily="34" charset="0"/>
                <a:cs typeface="Times New Roman" panose="02020603050405020304" pitchFamily="18" charset="0"/>
              </a:rPr>
              <a:t>only available to consumers who enroll in an individual market Marketplace plan through the Marketplace. </a:t>
            </a:r>
            <a:endParaRPr lang="en-US" sz="2800" dirty="0">
              <a:solidFill>
                <a:prstClr val="black"/>
              </a:solidFill>
              <a:latin typeface="Calibri" panose="020F0502020204030204" pitchFamily="34" charset="0"/>
              <a:cs typeface="Calibri" panose="020F0502020204030204" pitchFamily="34" charset="0"/>
            </a:endParaRPr>
          </a:p>
          <a:p>
            <a:pPr lvl="1">
              <a:spcBef>
                <a:spcPts val="600"/>
              </a:spcBef>
              <a:spcAft>
                <a:spcPts val="600"/>
              </a:spcAft>
              <a:buClr>
                <a:srgbClr val="084A9C"/>
              </a:buClr>
            </a:pPr>
            <a:r>
              <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rPr>
              <a:t>Eligible consumers can use all, some, or none of their PTCs in advance to lower their monthly premiums—these are called advance payments of the premium tax credit (APTC). </a:t>
            </a:r>
          </a:p>
          <a:p>
            <a:pPr lvl="0">
              <a:spcBef>
                <a:spcPts val="600"/>
              </a:spcBef>
              <a:spcAft>
                <a:spcPts val="600"/>
              </a:spcAft>
              <a:buClr>
                <a:srgbClr val="084A9C"/>
              </a:buClr>
            </a:pPr>
            <a:r>
              <a:rPr lang="en-US" sz="1800" dirty="0">
                <a:solidFill>
                  <a:prstClr val="black"/>
                </a:solidFill>
                <a:latin typeface="Calibri" panose="020F0502020204030204" pitchFamily="34" charset="0"/>
                <a:ea typeface="Calibri" panose="020F0502020204030204" pitchFamily="34" charset="0"/>
                <a:cs typeface="Times New Roman" panose="02020603050405020304" pitchFamily="18" charset="0"/>
              </a:rPr>
              <a:t>If a consumer is ineligible for Medicaid based on immigration status, they may be eligible to enroll in a Marketplace plan with PTC even if they’re under </a:t>
            </a:r>
            <a:r>
              <a:rPr lang="en-US" sz="1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100 percent </a:t>
            </a:r>
            <a:r>
              <a:rPr lang="en-US" sz="1800" dirty="0">
                <a:solidFill>
                  <a:prstClr val="black"/>
                </a:solidFill>
                <a:latin typeface="Calibri" panose="020F0502020204030204" pitchFamily="34" charset="0"/>
                <a:ea typeface="Calibri" panose="020F0502020204030204" pitchFamily="34" charset="0"/>
                <a:cs typeface="Times New Roman" panose="02020603050405020304" pitchFamily="18" charset="0"/>
              </a:rPr>
              <a:t>of the FPL, if otherwise eligible.  </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3505200"/>
            <a:ext cx="3200399" cy="2419402"/>
          </a:xfrm>
          <a:prstGeom prst="rect">
            <a:avLst/>
          </a:prstGeom>
        </p:spPr>
      </p:pic>
    </p:spTree>
    <p:extLst>
      <p:ext uri="{BB962C8B-B14F-4D97-AF65-F5344CB8AC3E}">
        <p14:creationId xmlns:p14="http://schemas.microsoft.com/office/powerpoint/2010/main" val="38733583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600200"/>
            <a:ext cx="8839200" cy="4876800"/>
          </a:xfrm>
        </p:spPr>
        <p:txBody>
          <a:bodyPr>
            <a:noAutofit/>
          </a:bodyPr>
          <a:lstStyle/>
          <a:p>
            <a:pPr>
              <a:spcAft>
                <a:spcPts val="600"/>
              </a:spcAft>
            </a:pPr>
            <a:r>
              <a:rPr lang="en-US" sz="2000" dirty="0" smtClean="0">
                <a:latin typeface="Calibri" panose="020F0502020204030204" pitchFamily="34" charset="0"/>
                <a:cs typeface="Calibri" panose="020F0502020204030204" pitchFamily="34" charset="0"/>
              </a:rPr>
              <a:t>Reconciling APTC: </a:t>
            </a:r>
          </a:p>
          <a:p>
            <a:pPr lvl="1">
              <a:spcAft>
                <a:spcPts val="600"/>
              </a:spcAft>
            </a:pPr>
            <a:r>
              <a:rPr lang="en-US" sz="1800" dirty="0" smtClean="0">
                <a:latin typeface="Calibri" panose="020F0502020204030204" pitchFamily="34" charset="0"/>
                <a:cs typeface="Calibri" panose="020F0502020204030204" pitchFamily="34" charset="0"/>
              </a:rPr>
              <a:t>The amount of </a:t>
            </a:r>
            <a:r>
              <a:rPr lang="en-US" sz="1800" dirty="0" smtClean="0">
                <a:latin typeface="Calibri" panose="020F0502020204030204" pitchFamily="34" charset="0"/>
                <a:cs typeface="Calibri" panose="020F0502020204030204" pitchFamily="34" charset="0"/>
              </a:rPr>
              <a:t>PTC </a:t>
            </a:r>
            <a:r>
              <a:rPr lang="en-US" sz="1800" dirty="0" smtClean="0">
                <a:latin typeface="Calibri" panose="020F0502020204030204" pitchFamily="34" charset="0"/>
                <a:cs typeface="Calibri" panose="020F0502020204030204" pitchFamily="34" charset="0"/>
              </a:rPr>
              <a:t>a consumer is eligible for may change throughout the coverage year, if there are changes to the consumer’s changes to the consumer’s household income, household income, household size, or other determining factors. </a:t>
            </a:r>
          </a:p>
          <a:p>
            <a:pPr lvl="1">
              <a:spcAft>
                <a:spcPts val="600"/>
              </a:spcAft>
            </a:pPr>
            <a:r>
              <a:rPr lang="en-US" sz="1800" dirty="0" smtClean="0">
                <a:latin typeface="Calibri" panose="020F0502020204030204" pitchFamily="34" charset="0"/>
                <a:cs typeface="Calibri" panose="020F0502020204030204" pitchFamily="34" charset="0"/>
              </a:rPr>
              <a:t>It’s very important that consumers report life changes to the Marketplace. </a:t>
            </a:r>
          </a:p>
          <a:p>
            <a:pPr lvl="1">
              <a:spcAft>
                <a:spcPts val="600"/>
              </a:spcAft>
            </a:pPr>
            <a:r>
              <a:rPr lang="en-US" sz="1800" dirty="0">
                <a:latin typeface="Calibri" panose="020F0502020204030204" pitchFamily="34" charset="0"/>
                <a:ea typeface="Calibri" panose="020F0502020204030204" pitchFamily="34" charset="0"/>
                <a:cs typeface="Times New Roman" panose="02020603050405020304" pitchFamily="18" charset="0"/>
              </a:rPr>
              <a:t>When consumers file their income </a:t>
            </a:r>
            <a:r>
              <a:rPr lang="en-US" sz="1800" dirty="0" smtClean="0">
                <a:latin typeface="Calibri" panose="020F0502020204030204" pitchFamily="34" charset="0"/>
                <a:ea typeface="Calibri" panose="020F0502020204030204" pitchFamily="34" charset="0"/>
                <a:cs typeface="Times New Roman" panose="02020603050405020304" pitchFamily="18" charset="0"/>
              </a:rPr>
              <a:t>taxes, </a:t>
            </a:r>
            <a:r>
              <a:rPr lang="en-US" sz="1800" dirty="0">
                <a:latin typeface="Calibri" panose="020F0502020204030204" pitchFamily="34" charset="0"/>
                <a:ea typeface="Calibri" panose="020F0502020204030204" pitchFamily="34" charset="0"/>
                <a:cs typeface="Times New Roman" panose="02020603050405020304" pitchFamily="18" charset="0"/>
              </a:rPr>
              <a:t>they‘ll have to reconcile any ATPC that were paid on their behalf to reduce their monthly premiums with the amount of </a:t>
            </a:r>
            <a:r>
              <a:rPr lang="en-US" sz="1800" dirty="0" smtClean="0">
                <a:latin typeface="Calibri" panose="020F0502020204030204" pitchFamily="34" charset="0"/>
                <a:ea typeface="Calibri" panose="020F0502020204030204" pitchFamily="34" charset="0"/>
                <a:cs typeface="Times New Roman" panose="02020603050405020304" pitchFamily="18" charset="0"/>
              </a:rPr>
              <a:t>PTC they </a:t>
            </a:r>
            <a:r>
              <a:rPr lang="en-US" sz="1800" dirty="0">
                <a:latin typeface="Calibri" panose="020F0502020204030204" pitchFamily="34" charset="0"/>
                <a:ea typeface="Calibri" panose="020F0502020204030204" pitchFamily="34" charset="0"/>
                <a:cs typeface="Times New Roman" panose="02020603050405020304" pitchFamily="18" charset="0"/>
              </a:rPr>
              <a:t>were ultimately eligible for based on their actual annual household </a:t>
            </a:r>
            <a:r>
              <a:rPr lang="en-US" sz="1800" dirty="0" smtClean="0">
                <a:latin typeface="Calibri" panose="020F0502020204030204" pitchFamily="34" charset="0"/>
                <a:ea typeface="Calibri" panose="020F0502020204030204" pitchFamily="34" charset="0"/>
                <a:cs typeface="Times New Roman" panose="02020603050405020304" pitchFamily="18" charset="0"/>
              </a:rPr>
              <a:t>income. </a:t>
            </a:r>
          </a:p>
          <a:p>
            <a:pPr>
              <a:spcAft>
                <a:spcPts val="600"/>
              </a:spcAft>
            </a:pPr>
            <a:r>
              <a:rPr lang="en-US" sz="2000" dirty="0" smtClean="0">
                <a:latin typeface="Calibri" panose="020F0502020204030204" pitchFamily="34" charset="0"/>
                <a:ea typeface="Calibri" panose="020F0502020204030204" pitchFamily="34" charset="0"/>
                <a:cs typeface="Times New Roman" panose="02020603050405020304" pitchFamily="18" charset="0"/>
              </a:rPr>
              <a:t>If </a:t>
            </a:r>
            <a:r>
              <a:rPr lang="en-US" sz="2000" dirty="0">
                <a:latin typeface="Calibri" panose="020F0502020204030204" pitchFamily="34" charset="0"/>
                <a:ea typeface="Calibri" panose="020F0502020204030204" pitchFamily="34" charset="0"/>
                <a:cs typeface="Times New Roman" panose="02020603050405020304" pitchFamily="18" charset="0"/>
              </a:rPr>
              <a:t>consumers use APTC in excess of the PTC they are determined eligible for, they may be required to repay all or some of the difference when they file their federal income tax </a:t>
            </a:r>
            <a:r>
              <a:rPr lang="en-US" sz="2000" dirty="0" smtClean="0">
                <a:latin typeface="Calibri" panose="020F0502020204030204" pitchFamily="34" charset="0"/>
                <a:ea typeface="Calibri" panose="020F0502020204030204" pitchFamily="34" charset="0"/>
                <a:cs typeface="Times New Roman" panose="02020603050405020304" pitchFamily="18" charset="0"/>
              </a:rPr>
              <a:t>return.</a:t>
            </a:r>
          </a:p>
          <a:p>
            <a:pPr>
              <a:spcAft>
                <a:spcPts val="600"/>
              </a:spcAft>
            </a:pPr>
            <a:r>
              <a:rPr lang="en-US" sz="2000" dirty="0" smtClean="0">
                <a:latin typeface="Calibri" panose="020F0502020204030204" pitchFamily="34" charset="0"/>
                <a:ea typeface="Calibri" panose="020F0502020204030204" pitchFamily="34" charset="0"/>
                <a:cs typeface="Times New Roman" panose="02020603050405020304" pitchFamily="18" charset="0"/>
              </a:rPr>
              <a:t>If consumers use less PTC than they’re determined eligible for when they file their federal income tax return, they may receive the difference as a refundable credit. </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2"/>
          <p:cNvSpPr>
            <a:spLocks noGrp="1"/>
          </p:cNvSpPr>
          <p:nvPr>
            <p:ph type="title"/>
          </p:nvPr>
        </p:nvSpPr>
        <p:spPr/>
        <p:txBody>
          <a:bodyPr/>
          <a:lstStyle/>
          <a:p>
            <a:r>
              <a:rPr lang="en-US" dirty="0" smtClean="0"/>
              <a:t>Affordability Program: Premium Tax </a:t>
            </a:r>
            <a:r>
              <a:rPr lang="en-US" dirty="0" smtClean="0"/>
              <a:t>Credits </a:t>
            </a:r>
            <a:r>
              <a:rPr lang="en-US" dirty="0" smtClean="0"/>
              <a:t>(Cont.)</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18</a:t>
            </a:fld>
            <a:endParaRPr lang="en-US" dirty="0"/>
          </a:p>
        </p:txBody>
      </p:sp>
    </p:spTree>
    <p:extLst>
      <p:ext uri="{BB962C8B-B14F-4D97-AF65-F5344CB8AC3E}">
        <p14:creationId xmlns:p14="http://schemas.microsoft.com/office/powerpoint/2010/main" val="3067177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31128" b="2190"/>
          <a:stretch/>
        </p:blipFill>
        <p:spPr>
          <a:xfrm>
            <a:off x="381000" y="4801235"/>
            <a:ext cx="8153400" cy="1667634"/>
          </a:xfrm>
          <a:prstGeom prst="rect">
            <a:avLst/>
          </a:prstGeom>
        </p:spPr>
      </p:pic>
      <p:sp>
        <p:nvSpPr>
          <p:cNvPr id="2" name="Content Placeholder 1"/>
          <p:cNvSpPr>
            <a:spLocks noGrp="1"/>
          </p:cNvSpPr>
          <p:nvPr>
            <p:ph idx="1"/>
          </p:nvPr>
        </p:nvSpPr>
        <p:spPr>
          <a:xfrm>
            <a:off x="228600" y="1600200"/>
            <a:ext cx="8763000" cy="3201035"/>
          </a:xfrm>
        </p:spPr>
        <p:txBody>
          <a:bodyPr>
            <a:noAutofit/>
          </a:bodyPr>
          <a:lstStyle/>
          <a:p>
            <a:pPr>
              <a:spcAft>
                <a:spcPts val="600"/>
              </a:spcAft>
            </a:pPr>
            <a:r>
              <a:rPr lang="en-US" sz="2200" dirty="0" smtClean="0">
                <a:latin typeface="Calibri" panose="020F0502020204030204" pitchFamily="34" charset="0"/>
                <a:cs typeface="Calibri" panose="020F0502020204030204" pitchFamily="34" charset="0"/>
              </a:rPr>
              <a:t>Some consumers who apply for coverage through the Marketplace and qualify for PTC might be also qualify for extra savings called cost-sharing reductions (CSRs). </a:t>
            </a:r>
          </a:p>
          <a:p>
            <a:pPr>
              <a:spcAft>
                <a:spcPts val="600"/>
              </a:spcAft>
            </a:pPr>
            <a:r>
              <a:rPr lang="en-US" sz="2200" dirty="0" smtClean="0">
                <a:latin typeface="Calibri" panose="020F0502020204030204" pitchFamily="34" charset="0"/>
                <a:cs typeface="Calibri" panose="020F0502020204030204" pitchFamily="34" charset="0"/>
              </a:rPr>
              <a:t>To be eligible for CSRs based on income, consumers must: </a:t>
            </a:r>
          </a:p>
          <a:p>
            <a:pPr lvl="1">
              <a:spcAft>
                <a:spcPts val="600"/>
              </a:spcAft>
            </a:pPr>
            <a:r>
              <a:rPr lang="en-US" sz="2000" dirty="0" smtClean="0">
                <a:latin typeface="Calibri" panose="020F0502020204030204" pitchFamily="34" charset="0"/>
                <a:cs typeface="Calibri" panose="020F0502020204030204" pitchFamily="34" charset="0"/>
              </a:rPr>
              <a:t>Have a household income between 100 percent and 250 percent of the FPL;</a:t>
            </a:r>
          </a:p>
          <a:p>
            <a:pPr lvl="1">
              <a:spcAft>
                <a:spcPts val="600"/>
              </a:spcAft>
            </a:pPr>
            <a:r>
              <a:rPr lang="en-US" sz="2000" dirty="0" smtClean="0">
                <a:latin typeface="Calibri" panose="020F0502020204030204" pitchFamily="34" charset="0"/>
                <a:cs typeface="Calibri" panose="020F0502020204030204" pitchFamily="34" charset="0"/>
              </a:rPr>
              <a:t>Be eligible for PTC; and </a:t>
            </a:r>
          </a:p>
          <a:p>
            <a:pPr lvl="1">
              <a:spcAft>
                <a:spcPts val="600"/>
              </a:spcAft>
            </a:pPr>
            <a:r>
              <a:rPr lang="en-US" sz="2000" dirty="0" smtClean="0">
                <a:latin typeface="Calibri" panose="020F0502020204030204" pitchFamily="34" charset="0"/>
                <a:cs typeface="Calibri" panose="020F0502020204030204" pitchFamily="34" charset="0"/>
              </a:rPr>
              <a:t>Enroll in a Silver plan through the Marketplace.</a:t>
            </a:r>
            <a:endParaRPr lang="en-US" sz="2000"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dirty="0" smtClean="0"/>
              <a:t>Affordability Programs: Cost-Sharing </a:t>
            </a:r>
            <a:r>
              <a:rPr lang="en-US" dirty="0" smtClean="0"/>
              <a:t>Reductions</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19</a:t>
            </a:fld>
            <a:endParaRPr lang="en-US" dirty="0"/>
          </a:p>
        </p:txBody>
      </p:sp>
    </p:spTree>
    <p:extLst>
      <p:ext uri="{BB962C8B-B14F-4D97-AF65-F5344CB8AC3E}">
        <p14:creationId xmlns:p14="http://schemas.microsoft.com/office/powerpoint/2010/main" val="38510409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 y="1600200"/>
            <a:ext cx="6515100" cy="5181600"/>
          </a:xfrm>
        </p:spPr>
        <p:txBody>
          <a:bodyPr>
            <a:normAutofit lnSpcReduction="10000"/>
          </a:bodyPr>
          <a:lstStyle/>
          <a:p>
            <a:pPr>
              <a:spcAft>
                <a:spcPts val="600"/>
              </a:spcAft>
            </a:pPr>
            <a:r>
              <a:rPr lang="en-US" sz="2400" dirty="0" smtClean="0">
                <a:latin typeface="Calibri" panose="020F0502020204030204" pitchFamily="34" charset="0"/>
                <a:cs typeface="Calibri" panose="020F0502020204030204" pitchFamily="34" charset="0"/>
              </a:rPr>
              <a:t>This resource will help you: </a:t>
            </a:r>
          </a:p>
          <a:p>
            <a:pPr marL="800100" lvl="1" indent="-342900">
              <a:lnSpc>
                <a:spcPct val="120000"/>
              </a:lnSpc>
              <a:spcAft>
                <a:spcPts val="600"/>
              </a:spcAft>
              <a:buFont typeface="+mj-lt"/>
              <a:buAutoNum type="arabicPeriod"/>
            </a:pPr>
            <a:r>
              <a:rPr lang="en-US" sz="2200" dirty="0" smtClean="0">
                <a:latin typeface="Calibri" panose="020F0502020204030204" pitchFamily="34" charset="0"/>
                <a:cs typeface="Calibri" panose="020F0502020204030204" pitchFamily="34" charset="0"/>
              </a:rPr>
              <a:t>Understand the Health Insurance Marketplace® (“Marketplace”)</a:t>
            </a:r>
          </a:p>
          <a:p>
            <a:pPr marL="800100" lvl="1" indent="-342900">
              <a:lnSpc>
                <a:spcPct val="120000"/>
              </a:lnSpc>
              <a:spcAft>
                <a:spcPts val="600"/>
              </a:spcAft>
              <a:buFont typeface="+mj-lt"/>
              <a:buAutoNum type="arabicPeriod"/>
            </a:pPr>
            <a:r>
              <a:rPr lang="en-US" sz="2200" dirty="0" smtClean="0">
                <a:latin typeface="Calibri" panose="020F0502020204030204" pitchFamily="34" charset="0"/>
                <a:cs typeface="Calibri" panose="020F0502020204030204" pitchFamily="34" charset="0"/>
              </a:rPr>
              <a:t>Define who might be eligible for Marketplace coverage and how much to apply </a:t>
            </a:r>
          </a:p>
          <a:p>
            <a:pPr marL="800100" lvl="1" indent="-342900">
              <a:lnSpc>
                <a:spcPct val="120000"/>
              </a:lnSpc>
              <a:spcAft>
                <a:spcPts val="600"/>
              </a:spcAft>
              <a:buFont typeface="+mj-lt"/>
              <a:buAutoNum type="arabicPeriod"/>
            </a:pPr>
            <a:r>
              <a:rPr lang="en-US" sz="2200" dirty="0" smtClean="0">
                <a:latin typeface="Calibri" panose="020F0502020204030204" pitchFamily="34" charset="0"/>
                <a:cs typeface="Calibri" panose="020F0502020204030204" pitchFamily="34" charset="0"/>
              </a:rPr>
              <a:t>Discuss options for consumers with limited income </a:t>
            </a:r>
          </a:p>
          <a:p>
            <a:pPr marL="800100" lvl="1" indent="-342900">
              <a:lnSpc>
                <a:spcPct val="120000"/>
              </a:lnSpc>
              <a:spcAft>
                <a:spcPts val="600"/>
              </a:spcAft>
              <a:buFont typeface="+mj-lt"/>
              <a:buAutoNum type="arabicPeriod"/>
            </a:pPr>
            <a:r>
              <a:rPr lang="en-US" sz="2200" dirty="0" smtClean="0">
                <a:latin typeface="Calibri" panose="020F0502020204030204" pitchFamily="34" charset="0"/>
                <a:cs typeface="Calibri" panose="020F0502020204030204" pitchFamily="34" charset="0"/>
              </a:rPr>
              <a:t>Describe the enrollment process </a:t>
            </a:r>
          </a:p>
          <a:p>
            <a:pPr marL="800100" lvl="1" indent="-342900">
              <a:lnSpc>
                <a:spcPct val="120000"/>
              </a:lnSpc>
              <a:spcAft>
                <a:spcPts val="600"/>
              </a:spcAft>
              <a:buFont typeface="+mj-lt"/>
              <a:buAutoNum type="arabicPeriod"/>
            </a:pPr>
            <a:r>
              <a:rPr lang="en-US" sz="2200" dirty="0" smtClean="0">
                <a:latin typeface="Calibri" panose="020F0502020204030204" pitchFamily="34" charset="0"/>
                <a:cs typeface="Calibri" panose="020F0502020204030204" pitchFamily="34" charset="0"/>
              </a:rPr>
              <a:t>Provide information about the other health coverage options </a:t>
            </a:r>
          </a:p>
          <a:p>
            <a:pPr marL="800100" lvl="1" indent="-342900">
              <a:lnSpc>
                <a:spcPct val="120000"/>
              </a:lnSpc>
              <a:spcAft>
                <a:spcPts val="600"/>
              </a:spcAft>
              <a:buFont typeface="+mj-lt"/>
              <a:buAutoNum type="arabicPeriod"/>
            </a:pPr>
            <a:r>
              <a:rPr lang="en-US" sz="2200" dirty="0" smtClean="0">
                <a:latin typeface="Calibri" panose="020F0502020204030204" pitchFamily="34" charset="0"/>
                <a:cs typeface="Calibri" panose="020F0502020204030204" pitchFamily="34" charset="0"/>
              </a:rPr>
              <a:t>Locate resources and assistance </a:t>
            </a:r>
            <a:endParaRPr lang="en-US" sz="2200"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dirty="0" smtClean="0"/>
              <a:t>Objectives </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2</a:t>
            </a:fld>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57500" r="9166"/>
          <a:stretch/>
        </p:blipFill>
        <p:spPr>
          <a:xfrm>
            <a:off x="6533064" y="2819400"/>
            <a:ext cx="2286000" cy="2707271"/>
          </a:xfrm>
          <a:prstGeom prst="rect">
            <a:avLst/>
          </a:prstGeom>
        </p:spPr>
      </p:pic>
    </p:spTree>
    <p:extLst>
      <p:ext uri="{BB962C8B-B14F-4D97-AF65-F5344CB8AC3E}">
        <p14:creationId xmlns:p14="http://schemas.microsoft.com/office/powerpoint/2010/main" val="19853270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535" r="12298" b="-535"/>
          <a:stretch/>
        </p:blipFill>
        <p:spPr>
          <a:xfrm>
            <a:off x="6364171" y="3048000"/>
            <a:ext cx="2740258" cy="2075233"/>
          </a:xfrm>
          <a:prstGeom prst="rect">
            <a:avLst/>
          </a:prstGeom>
        </p:spPr>
      </p:pic>
      <p:sp>
        <p:nvSpPr>
          <p:cNvPr id="2" name="Content Placeholder 1"/>
          <p:cNvSpPr>
            <a:spLocks noGrp="1"/>
          </p:cNvSpPr>
          <p:nvPr>
            <p:ph idx="1"/>
          </p:nvPr>
        </p:nvSpPr>
        <p:spPr>
          <a:xfrm>
            <a:off x="163454" y="1624639"/>
            <a:ext cx="8229600" cy="609599"/>
          </a:xfrm>
        </p:spPr>
        <p:txBody>
          <a:bodyPr>
            <a:normAutofit/>
          </a:bodyPr>
          <a:lstStyle/>
          <a:p>
            <a:pPr lvl="0">
              <a:lnSpc>
                <a:spcPct val="110000"/>
              </a:lnSpc>
              <a:spcAft>
                <a:spcPts val="600"/>
              </a:spcAft>
            </a:pPr>
            <a:r>
              <a:rPr lang="en-US" sz="2400" dirty="0">
                <a:solidFill>
                  <a:prstClr val="black"/>
                </a:solidFill>
                <a:latin typeface="Calibri" panose="020F0502020204030204" pitchFamily="34" charset="0"/>
                <a:cs typeface="Calibri" panose="020F0502020204030204" pitchFamily="34" charset="0"/>
              </a:rPr>
              <a:t>Special benefits for AI/AN consumers: </a:t>
            </a:r>
          </a:p>
        </p:txBody>
      </p:sp>
      <p:sp>
        <p:nvSpPr>
          <p:cNvPr id="3" name="Title 2"/>
          <p:cNvSpPr>
            <a:spLocks noGrp="1"/>
          </p:cNvSpPr>
          <p:nvPr>
            <p:ph type="title"/>
          </p:nvPr>
        </p:nvSpPr>
        <p:spPr/>
        <p:txBody>
          <a:bodyPr/>
          <a:lstStyle/>
          <a:p>
            <a:r>
              <a:rPr lang="en-US" dirty="0">
                <a:solidFill>
                  <a:prstClr val="black"/>
                </a:solidFill>
              </a:rPr>
              <a:t>Affordability Programs: Cost-Sharing </a:t>
            </a:r>
            <a:r>
              <a:rPr lang="en-US" dirty="0" smtClean="0">
                <a:solidFill>
                  <a:prstClr val="black"/>
                </a:solidFill>
              </a:rPr>
              <a:t>Reductions </a:t>
            </a:r>
            <a:r>
              <a:rPr lang="en-US" dirty="0">
                <a:solidFill>
                  <a:prstClr val="black"/>
                </a:solidFill>
              </a:rPr>
              <a:t>(Cont.)</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20</a:t>
            </a:fld>
            <a:endParaRPr lang="en-US" dirty="0"/>
          </a:p>
        </p:txBody>
      </p:sp>
      <p:sp>
        <p:nvSpPr>
          <p:cNvPr id="5" name="Content Placeholder 4"/>
          <p:cNvSpPr>
            <a:spLocks noGrp="1"/>
          </p:cNvSpPr>
          <p:nvPr>
            <p:ph sz="quarter" idx="10"/>
          </p:nvPr>
        </p:nvSpPr>
        <p:spPr>
          <a:xfrm>
            <a:off x="163454" y="2133600"/>
            <a:ext cx="6618346" cy="4497454"/>
          </a:xfrm>
        </p:spPr>
        <p:txBody>
          <a:bodyPr>
            <a:normAutofit/>
          </a:bodyPr>
          <a:lstStyle/>
          <a:p>
            <a:pPr lvl="1">
              <a:lnSpc>
                <a:spcPct val="120000"/>
              </a:lnSpc>
              <a:spcAft>
                <a:spcPts val="600"/>
              </a:spcAft>
              <a:buClr>
                <a:srgbClr val="084A9C"/>
              </a:buClr>
            </a:pPr>
            <a:r>
              <a:rPr lang="en-US" sz="2000" dirty="0">
                <a:solidFill>
                  <a:prstClr val="black"/>
                </a:solidFill>
                <a:latin typeface="Calibri" panose="020F0502020204030204" pitchFamily="34" charset="0"/>
                <a:cs typeface="Calibri" panose="020F0502020204030204" pitchFamily="34" charset="0"/>
              </a:rPr>
              <a:t>AI/AN consumers with income between </a:t>
            </a:r>
            <a:r>
              <a:rPr lang="en-US" sz="2000" dirty="0" smtClean="0">
                <a:solidFill>
                  <a:prstClr val="black"/>
                </a:solidFill>
                <a:latin typeface="Calibri" panose="020F0502020204030204" pitchFamily="34" charset="0"/>
                <a:cs typeface="Calibri" panose="020F0502020204030204" pitchFamily="34" charset="0"/>
              </a:rPr>
              <a:t>100 percent </a:t>
            </a:r>
            <a:r>
              <a:rPr lang="en-US" sz="2000" dirty="0">
                <a:solidFill>
                  <a:prstClr val="black"/>
                </a:solidFill>
                <a:latin typeface="Calibri" panose="020F0502020204030204" pitchFamily="34" charset="0"/>
                <a:cs typeface="Calibri" panose="020F0502020204030204" pitchFamily="34" charset="0"/>
              </a:rPr>
              <a:t>to </a:t>
            </a:r>
            <a:r>
              <a:rPr lang="en-US" sz="2000" dirty="0" smtClean="0">
                <a:solidFill>
                  <a:prstClr val="black"/>
                </a:solidFill>
                <a:latin typeface="Calibri" panose="020F0502020204030204" pitchFamily="34" charset="0"/>
                <a:cs typeface="Calibri" panose="020F0502020204030204" pitchFamily="34" charset="0"/>
              </a:rPr>
              <a:t>300 percent </a:t>
            </a:r>
            <a:r>
              <a:rPr lang="en-US" sz="2000" dirty="0">
                <a:solidFill>
                  <a:prstClr val="black"/>
                </a:solidFill>
                <a:latin typeface="Calibri" panose="020F0502020204030204" pitchFamily="34" charset="0"/>
                <a:cs typeface="Calibri" panose="020F0502020204030204" pitchFamily="34" charset="0"/>
              </a:rPr>
              <a:t>of the FPL can enroll in a “zero cost-sharing plan” through the Marketplace and have no out-of-pocket costs – like deductibles, copayments, and coinsurance – when they get care. </a:t>
            </a:r>
          </a:p>
          <a:p>
            <a:pPr lvl="1">
              <a:lnSpc>
                <a:spcPct val="120000"/>
              </a:lnSpc>
              <a:spcAft>
                <a:spcPts val="600"/>
              </a:spcAft>
              <a:buClr>
                <a:srgbClr val="084A9C"/>
              </a:buClr>
            </a:pPr>
            <a:r>
              <a:rPr lang="en-US" sz="2000" dirty="0">
                <a:solidFill>
                  <a:prstClr val="black"/>
                </a:solidFill>
                <a:latin typeface="Calibri" panose="020F0502020204030204" pitchFamily="34" charset="0"/>
                <a:cs typeface="Calibri" panose="020F0502020204030204" pitchFamily="34" charset="0"/>
              </a:rPr>
              <a:t>AI/AN consumers at any income level can enroll in a “limited cost-sharing plan” through the Marketplace </a:t>
            </a:r>
            <a:r>
              <a:rPr lang="en-US" sz="2000" dirty="0" smtClean="0">
                <a:solidFill>
                  <a:prstClr val="black"/>
                </a:solidFill>
                <a:latin typeface="Calibri" panose="020F0502020204030204" pitchFamily="34" charset="0"/>
                <a:cs typeface="Calibri" panose="020F0502020204030204" pitchFamily="34" charset="0"/>
              </a:rPr>
              <a:t>and will </a:t>
            </a:r>
            <a:r>
              <a:rPr lang="en-US" sz="2000" dirty="0">
                <a:solidFill>
                  <a:prstClr val="black"/>
                </a:solidFill>
                <a:latin typeface="Calibri" panose="020F0502020204030204" pitchFamily="34" charset="0"/>
                <a:cs typeface="Calibri" panose="020F0502020204030204" pitchFamily="34" charset="0"/>
              </a:rPr>
              <a:t>have no out-of-pocket costs when they receive care from an Indian health care provider. </a:t>
            </a:r>
          </a:p>
          <a:p>
            <a:pPr lvl="1">
              <a:lnSpc>
                <a:spcPct val="120000"/>
              </a:lnSpc>
              <a:spcAft>
                <a:spcPts val="600"/>
              </a:spcAft>
              <a:buClr>
                <a:srgbClr val="084A9C"/>
              </a:buClr>
            </a:pPr>
            <a:r>
              <a:rPr lang="en-US" sz="2000" dirty="0">
                <a:solidFill>
                  <a:prstClr val="black"/>
                </a:solidFill>
                <a:latin typeface="Calibri" panose="020F0502020204030204" pitchFamily="34" charset="0"/>
                <a:cs typeface="Calibri" panose="020F0502020204030204" pitchFamily="34" charset="0"/>
              </a:rPr>
              <a:t>Limited and zero cost-sharing plans are available to AI/AN consumers in any plan category. </a:t>
            </a:r>
          </a:p>
          <a:p>
            <a:endParaRPr lang="en-US" dirty="0"/>
          </a:p>
        </p:txBody>
      </p:sp>
    </p:spTree>
    <p:extLst>
      <p:ext uri="{BB962C8B-B14F-4D97-AF65-F5344CB8AC3E}">
        <p14:creationId xmlns:p14="http://schemas.microsoft.com/office/powerpoint/2010/main" val="35078784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105400" y="2421490"/>
            <a:ext cx="3644687" cy="3071950"/>
          </a:xfrm>
          <a:prstGeom prst="rect">
            <a:avLst/>
          </a:prstGeom>
        </p:spPr>
      </p:pic>
      <p:sp>
        <p:nvSpPr>
          <p:cNvPr id="2" name="Content Placeholder 1"/>
          <p:cNvSpPr>
            <a:spLocks noGrp="1"/>
          </p:cNvSpPr>
          <p:nvPr>
            <p:ph idx="1"/>
          </p:nvPr>
        </p:nvSpPr>
        <p:spPr>
          <a:xfrm>
            <a:off x="136607" y="1591745"/>
            <a:ext cx="8534400" cy="685799"/>
          </a:xfrm>
        </p:spPr>
        <p:txBody>
          <a:bodyPr/>
          <a:lstStyle/>
          <a:p>
            <a:r>
              <a:rPr lang="en-US" dirty="0" smtClean="0">
                <a:latin typeface="Calibri" panose="020F0502020204030204" pitchFamily="34" charset="0"/>
                <a:cs typeface="Calibri" panose="020F0502020204030204" pitchFamily="34" charset="0"/>
              </a:rPr>
              <a:t>Applying for coverage through the Marketplace </a:t>
            </a:r>
            <a:endParaRPr lang="en-US"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dirty="0" smtClean="0"/>
              <a:t>Section 4: Applying for Coverage through the Marketplace </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21</a:t>
            </a:fld>
            <a:endParaRPr lang="en-US" dirty="0"/>
          </a:p>
        </p:txBody>
      </p:sp>
      <p:sp>
        <p:nvSpPr>
          <p:cNvPr id="5" name="Content Placeholder 4"/>
          <p:cNvSpPr>
            <a:spLocks noGrp="1"/>
          </p:cNvSpPr>
          <p:nvPr>
            <p:ph sz="quarter" idx="10"/>
          </p:nvPr>
        </p:nvSpPr>
        <p:spPr>
          <a:xfrm>
            <a:off x="609600" y="2362200"/>
            <a:ext cx="4724400" cy="3730321"/>
          </a:xfrm>
        </p:spPr>
        <p:txBody>
          <a:bodyPr>
            <a:normAutofit/>
          </a:bodyPr>
          <a:lstStyle/>
          <a:p>
            <a:pPr marL="514350" indent="-514350">
              <a:spcAft>
                <a:spcPts val="1200"/>
              </a:spcAft>
              <a:buClr>
                <a:srgbClr val="084A9C"/>
              </a:buClr>
              <a:buFont typeface="+mj-lt"/>
              <a:buAutoNum type="alphaLcPeriod"/>
            </a:pPr>
            <a:r>
              <a:rPr lang="en-US" sz="2800" dirty="0" smtClean="0">
                <a:latin typeface="Calibri" panose="020F0502020204030204" pitchFamily="34" charset="0"/>
                <a:cs typeface="Calibri" panose="020F0502020204030204" pitchFamily="34" charset="0"/>
              </a:rPr>
              <a:t>When to enroll</a:t>
            </a:r>
          </a:p>
          <a:p>
            <a:pPr marL="514350" indent="-514350">
              <a:spcAft>
                <a:spcPts val="1200"/>
              </a:spcAft>
              <a:buClr>
                <a:srgbClr val="084A9C"/>
              </a:buClr>
              <a:buFont typeface="+mj-lt"/>
              <a:buAutoNum type="alphaLcPeriod"/>
            </a:pPr>
            <a:r>
              <a:rPr lang="en-US" sz="2800" dirty="0" smtClean="0">
                <a:latin typeface="Calibri" panose="020F0502020204030204" pitchFamily="34" charset="0"/>
                <a:cs typeface="Calibri" panose="020F0502020204030204" pitchFamily="34" charset="0"/>
              </a:rPr>
              <a:t>How to enroll</a:t>
            </a:r>
          </a:p>
          <a:p>
            <a:pPr marL="514350" indent="-514350">
              <a:spcAft>
                <a:spcPts val="1200"/>
              </a:spcAft>
              <a:buClr>
                <a:srgbClr val="084A9C"/>
              </a:buClr>
              <a:buFont typeface="+mj-lt"/>
              <a:buAutoNum type="alphaLcPeriod"/>
            </a:pPr>
            <a:r>
              <a:rPr lang="en-US" sz="2800" dirty="0" smtClean="0">
                <a:latin typeface="Calibri" panose="020F0502020204030204" pitchFamily="34" charset="0"/>
                <a:cs typeface="Calibri" panose="020F0502020204030204" pitchFamily="34" charset="0"/>
              </a:rPr>
              <a:t>Enrollment assistance </a:t>
            </a:r>
          </a:p>
          <a:p>
            <a:pPr marL="971550" lvl="1" indent="-571500">
              <a:spcAft>
                <a:spcPts val="1200"/>
              </a:spcAft>
              <a:buClr>
                <a:srgbClr val="084A9C"/>
              </a:buClr>
              <a:buFont typeface="+mj-lt"/>
              <a:buAutoNum type="romanLcPeriod"/>
            </a:pPr>
            <a:r>
              <a:rPr lang="en-US" sz="2400" dirty="0" smtClean="0">
                <a:latin typeface="Calibri" panose="020F0502020204030204" pitchFamily="34" charset="0"/>
                <a:cs typeface="Calibri" panose="020F0502020204030204" pitchFamily="34" charset="0"/>
              </a:rPr>
              <a:t>Marketplace Call Center </a:t>
            </a:r>
          </a:p>
          <a:p>
            <a:pPr marL="971550" lvl="1" indent="-571500">
              <a:spcAft>
                <a:spcPts val="1200"/>
              </a:spcAft>
              <a:buClr>
                <a:srgbClr val="084A9C"/>
              </a:buClr>
              <a:buFont typeface="+mj-lt"/>
              <a:buAutoNum type="romanLcPeriod"/>
            </a:pPr>
            <a:r>
              <a:rPr lang="en-US" sz="2400" dirty="0" smtClean="0">
                <a:latin typeface="Calibri" panose="020F0502020204030204" pitchFamily="34" charset="0"/>
                <a:cs typeface="Calibri" panose="020F0502020204030204" pitchFamily="34" charset="0"/>
              </a:rPr>
              <a:t>In-person help</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4322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600200"/>
            <a:ext cx="8458200" cy="4953000"/>
          </a:xfrm>
        </p:spPr>
        <p:txBody>
          <a:bodyPr>
            <a:normAutofit fontScale="25000" lnSpcReduction="20000"/>
          </a:bodyPr>
          <a:lstStyle/>
          <a:p>
            <a:pPr>
              <a:lnSpc>
                <a:spcPct val="120000"/>
              </a:lnSpc>
              <a:spcAft>
                <a:spcPts val="1200"/>
              </a:spcAft>
            </a:pPr>
            <a:r>
              <a:rPr lang="en-US" sz="8000" dirty="0" smtClean="0">
                <a:latin typeface="Calibri" panose="020F0502020204030204" pitchFamily="34" charset="0"/>
                <a:cs typeface="Calibri" panose="020F0502020204030204" pitchFamily="34" charset="0"/>
              </a:rPr>
              <a:t>Eligible consumers can enroll in or change Marketplace plans during the annual Open Enrollment Period (OEP) or during a Special Enrollment Period (SEP).</a:t>
            </a:r>
          </a:p>
          <a:p>
            <a:pPr lvl="1">
              <a:lnSpc>
                <a:spcPct val="120000"/>
              </a:lnSpc>
              <a:spcAft>
                <a:spcPts val="1200"/>
              </a:spcAft>
            </a:pPr>
            <a:r>
              <a:rPr lang="en-US" sz="7200" dirty="0" smtClean="0">
                <a:latin typeface="Calibri" panose="020F0502020204030204" pitchFamily="34" charset="0"/>
                <a:cs typeface="Calibri" panose="020F0502020204030204" pitchFamily="34" charset="0"/>
              </a:rPr>
              <a:t>Exception: AI/AN consumers can enroll in the Marketplace or change plans throughout the year, not just during the yearly OEP or during a SEP. </a:t>
            </a:r>
          </a:p>
          <a:p>
            <a:pPr>
              <a:lnSpc>
                <a:spcPct val="120000"/>
              </a:lnSpc>
              <a:spcAft>
                <a:spcPts val="1200"/>
              </a:spcAft>
            </a:pPr>
            <a:r>
              <a:rPr lang="en-US" sz="8000" dirty="0" smtClean="0">
                <a:latin typeface="Calibri" panose="020F0502020204030204" pitchFamily="34" charset="0"/>
                <a:cs typeface="Calibri" panose="020F0502020204030204" pitchFamily="34" charset="0"/>
              </a:rPr>
              <a:t>In the FFM for individuals and </a:t>
            </a:r>
            <a:r>
              <a:rPr lang="en-US" sz="8000" dirty="0" smtClean="0">
                <a:latin typeface="Calibri" panose="020F0502020204030204" pitchFamily="34" charset="0"/>
                <a:cs typeface="Calibri" panose="020F0502020204030204" pitchFamily="34" charset="0"/>
              </a:rPr>
              <a:t>families, </a:t>
            </a:r>
            <a:r>
              <a:rPr lang="en-US" sz="8000" dirty="0" smtClean="0">
                <a:latin typeface="Calibri" panose="020F0502020204030204" pitchFamily="34" charset="0"/>
                <a:cs typeface="Calibri" panose="020F0502020204030204" pitchFamily="34" charset="0"/>
              </a:rPr>
              <a:t>the OEP starts on November 1 and ends on December 15. </a:t>
            </a:r>
          </a:p>
          <a:p>
            <a:pPr lvl="1">
              <a:lnSpc>
                <a:spcPct val="120000"/>
              </a:lnSpc>
              <a:spcAft>
                <a:spcPts val="1200"/>
              </a:spcAft>
            </a:pPr>
            <a:r>
              <a:rPr lang="en-US" sz="7200" dirty="0" smtClean="0">
                <a:latin typeface="Calibri" panose="020F0502020204030204" pitchFamily="34" charset="0"/>
                <a:cs typeface="Calibri" panose="020F0502020204030204" pitchFamily="34" charset="0"/>
              </a:rPr>
              <a:t>In most cases, coverage can begin as soon as January 1 for consumers who enroll by December 15. </a:t>
            </a:r>
          </a:p>
          <a:p>
            <a:pPr>
              <a:lnSpc>
                <a:spcPct val="120000"/>
              </a:lnSpc>
              <a:spcAft>
                <a:spcPts val="1200"/>
              </a:spcAft>
            </a:pPr>
            <a:r>
              <a:rPr lang="en-US" sz="8000" dirty="0" smtClean="0">
                <a:latin typeface="Calibri" panose="020F0502020204030204" pitchFamily="34" charset="0"/>
                <a:cs typeface="Calibri" panose="020F0502020204030204" pitchFamily="34" charset="0"/>
              </a:rPr>
              <a:t>In the SHOP Marketplaces, eligible small employers determine their group’s annual OEP (for themselves and their eligible employees/dependents). </a:t>
            </a:r>
          </a:p>
          <a:p>
            <a:pPr lvl="1">
              <a:lnSpc>
                <a:spcPct val="120000"/>
              </a:lnSpc>
              <a:spcAft>
                <a:spcPts val="1200"/>
              </a:spcAft>
            </a:pPr>
            <a:r>
              <a:rPr lang="en-US" sz="7600" dirty="0" smtClean="0">
                <a:latin typeface="Calibri" panose="020F0502020204030204" pitchFamily="34" charset="0"/>
                <a:cs typeface="Calibri" panose="020F0502020204030204" pitchFamily="34" charset="0"/>
              </a:rPr>
              <a:t>Small employers can generally complete a group enrollment at any point throughout the year. </a:t>
            </a:r>
          </a:p>
          <a:p>
            <a:endParaRPr lang="en-US" dirty="0" smtClean="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dirty="0" smtClean="0"/>
              <a:t>When to Enroll </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22</a:t>
            </a:fld>
            <a:endParaRPr lang="en-US" dirty="0"/>
          </a:p>
        </p:txBody>
      </p:sp>
    </p:spTree>
    <p:extLst>
      <p:ext uri="{BB962C8B-B14F-4D97-AF65-F5344CB8AC3E}">
        <p14:creationId xmlns:p14="http://schemas.microsoft.com/office/powerpoint/2010/main" val="42199996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0000" t="8750"/>
          <a:stretch/>
        </p:blipFill>
        <p:spPr>
          <a:xfrm>
            <a:off x="6438379" y="2286000"/>
            <a:ext cx="2705621" cy="2743200"/>
          </a:xfrm>
          <a:prstGeom prst="rect">
            <a:avLst/>
          </a:prstGeom>
        </p:spPr>
      </p:pic>
      <p:sp>
        <p:nvSpPr>
          <p:cNvPr id="2" name="Content Placeholder 1"/>
          <p:cNvSpPr>
            <a:spLocks noGrp="1"/>
          </p:cNvSpPr>
          <p:nvPr>
            <p:ph idx="1"/>
          </p:nvPr>
        </p:nvSpPr>
        <p:spPr>
          <a:xfrm>
            <a:off x="76200" y="1600199"/>
            <a:ext cx="6781800" cy="5121275"/>
          </a:xfrm>
        </p:spPr>
        <p:txBody>
          <a:bodyPr>
            <a:noAutofit/>
          </a:bodyPr>
          <a:lstStyle/>
          <a:p>
            <a:pPr>
              <a:spcAft>
                <a:spcPts val="600"/>
              </a:spcAft>
            </a:pPr>
            <a:r>
              <a:rPr lang="en-US" sz="2000" dirty="0" smtClean="0">
                <a:latin typeface="Calibri" panose="020F0502020204030204" pitchFamily="34" charset="0"/>
                <a:cs typeface="Calibri" panose="020F0502020204030204" pitchFamily="34" charset="0"/>
              </a:rPr>
              <a:t>Consumers can apply for Marketplace coverage through:</a:t>
            </a:r>
          </a:p>
          <a:p>
            <a:pPr marL="914400" lvl="1" indent="-514350">
              <a:spcAft>
                <a:spcPts val="600"/>
              </a:spcAft>
              <a:buFont typeface="+mj-lt"/>
              <a:buAutoNum type="arabicPeriod"/>
            </a:pPr>
            <a:r>
              <a:rPr lang="en-US" sz="1800" dirty="0" smtClean="0">
                <a:latin typeface="Calibri" panose="020F0502020204030204" pitchFamily="34" charset="0"/>
                <a:cs typeface="Calibri" panose="020F0502020204030204" pitchFamily="34" charset="0"/>
              </a:rPr>
              <a:t>HealthCare.gov (</a:t>
            </a:r>
            <a:r>
              <a:rPr lang="en-US" sz="1800" dirty="0" smtClean="0">
                <a:latin typeface="Calibri" panose="020F0502020204030204" pitchFamily="34" charset="0"/>
                <a:cs typeface="Calibri" panose="020F0502020204030204" pitchFamily="34" charset="0"/>
                <a:hlinkClick r:id="rId4"/>
              </a:rPr>
              <a:t>English</a:t>
            </a:r>
            <a:r>
              <a:rPr lang="en-US" sz="1800" dirty="0" smtClean="0">
                <a:latin typeface="Calibri" panose="020F0502020204030204" pitchFamily="34" charset="0"/>
                <a:cs typeface="Calibri" panose="020F0502020204030204" pitchFamily="34" charset="0"/>
              </a:rPr>
              <a:t>) and CuidadoDeSalud.gov (</a:t>
            </a:r>
            <a:r>
              <a:rPr lang="en-US" sz="1800" dirty="0" smtClean="0">
                <a:latin typeface="Calibri" panose="020F0502020204030204" pitchFamily="34" charset="0"/>
                <a:cs typeface="Calibri" panose="020F0502020204030204" pitchFamily="34" charset="0"/>
                <a:hlinkClick r:id="rId5"/>
              </a:rPr>
              <a:t>Spanish</a:t>
            </a:r>
            <a:r>
              <a:rPr lang="en-US" sz="1800" dirty="0" smtClean="0">
                <a:latin typeface="Calibri" panose="020F0502020204030204" pitchFamily="34" charset="0"/>
                <a:cs typeface="Calibri" panose="020F0502020204030204" pitchFamily="34" charset="0"/>
              </a:rPr>
              <a:t>) </a:t>
            </a:r>
          </a:p>
          <a:p>
            <a:pPr marL="914400" lvl="1" indent="-514350">
              <a:spcAft>
                <a:spcPts val="600"/>
              </a:spcAft>
              <a:buFont typeface="+mj-lt"/>
              <a:buAutoNum type="arabicPeriod"/>
            </a:pPr>
            <a:r>
              <a:rPr lang="en-US" sz="1800" dirty="0" smtClean="0">
                <a:latin typeface="Calibri" panose="020F0502020204030204" pitchFamily="34" charset="0"/>
                <a:cs typeface="Calibri" panose="020F0502020204030204" pitchFamily="34" charset="0"/>
              </a:rPr>
              <a:t>Directly through some Marketplace plan issuers</a:t>
            </a:r>
          </a:p>
          <a:p>
            <a:pPr marL="914400" lvl="1" indent="-514350">
              <a:spcAft>
                <a:spcPts val="600"/>
              </a:spcAft>
              <a:buFont typeface="+mj-lt"/>
              <a:buAutoNum type="arabicPeriod"/>
            </a:pPr>
            <a:r>
              <a:rPr lang="en-US" sz="1800" dirty="0" smtClean="0">
                <a:latin typeface="Calibri" panose="020F0502020204030204" pitchFamily="34" charset="0"/>
                <a:cs typeface="Calibri" panose="020F0502020204030204" pitchFamily="34" charset="0"/>
              </a:rPr>
              <a:t>The Marketplace Call Center </a:t>
            </a:r>
          </a:p>
          <a:p>
            <a:pPr marL="914400" lvl="1" indent="-514350">
              <a:spcAft>
                <a:spcPts val="600"/>
              </a:spcAft>
              <a:buFont typeface="+mj-lt"/>
              <a:buAutoNum type="arabicPeriod"/>
            </a:pPr>
            <a:r>
              <a:rPr lang="en-US" sz="1800" dirty="0" smtClean="0">
                <a:latin typeface="Calibri" panose="020F0502020204030204" pitchFamily="34" charset="0"/>
                <a:cs typeface="Calibri" panose="020F0502020204030204" pitchFamily="34" charset="0"/>
              </a:rPr>
              <a:t>Marketplace </a:t>
            </a:r>
            <a:r>
              <a:rPr lang="en-US" sz="1800" dirty="0" smtClean="0">
                <a:latin typeface="Calibri" panose="020F0502020204030204" pitchFamily="34" charset="0"/>
                <a:cs typeface="Calibri" panose="020F0502020204030204" pitchFamily="34" charset="0"/>
              </a:rPr>
              <a:t>enrollment assisters </a:t>
            </a:r>
            <a:endParaRPr lang="en-US" sz="1800" dirty="0" smtClean="0">
              <a:latin typeface="Calibri" panose="020F0502020204030204" pitchFamily="34" charset="0"/>
              <a:cs typeface="Calibri" panose="020F0502020204030204" pitchFamily="34" charset="0"/>
            </a:endParaRPr>
          </a:p>
          <a:p>
            <a:pPr marL="914400" lvl="1" indent="-514350">
              <a:spcAft>
                <a:spcPts val="600"/>
              </a:spcAft>
              <a:buFont typeface="+mj-lt"/>
              <a:buAutoNum type="arabicPeriod"/>
            </a:pPr>
            <a:r>
              <a:rPr lang="en-US" sz="1800" dirty="0" smtClean="0">
                <a:latin typeface="Calibri" panose="020F0502020204030204" pitchFamily="34" charset="0"/>
                <a:cs typeface="Calibri" panose="020F0502020204030204" pitchFamily="34" charset="0"/>
              </a:rPr>
              <a:t>Marketplace-registered </a:t>
            </a:r>
            <a:r>
              <a:rPr lang="en-US" sz="1800" dirty="0" smtClean="0">
                <a:latin typeface="Calibri" panose="020F0502020204030204" pitchFamily="34" charset="0"/>
                <a:cs typeface="Calibri" panose="020F0502020204030204" pitchFamily="34" charset="0"/>
              </a:rPr>
              <a:t>agents </a:t>
            </a:r>
            <a:r>
              <a:rPr lang="en-US" sz="1800" dirty="0" smtClean="0">
                <a:latin typeface="Calibri" panose="020F0502020204030204" pitchFamily="34" charset="0"/>
                <a:cs typeface="Calibri" panose="020F0502020204030204" pitchFamily="34" charset="0"/>
              </a:rPr>
              <a:t>and </a:t>
            </a:r>
            <a:r>
              <a:rPr lang="en-US" sz="1800" dirty="0" smtClean="0">
                <a:latin typeface="Calibri" panose="020F0502020204030204" pitchFamily="34" charset="0"/>
                <a:cs typeface="Calibri" panose="020F0502020204030204" pitchFamily="34" charset="0"/>
              </a:rPr>
              <a:t>brokers</a:t>
            </a:r>
            <a:r>
              <a:rPr lang="en-US" sz="1800" dirty="0" smtClean="0">
                <a:latin typeface="Calibri" panose="020F0502020204030204" pitchFamily="34" charset="0"/>
                <a:cs typeface="Calibri" panose="020F0502020204030204" pitchFamily="34" charset="0"/>
              </a:rPr>
              <a:t>, or </a:t>
            </a:r>
            <a:r>
              <a:rPr lang="en-US" sz="1800" dirty="0" smtClean="0">
                <a:latin typeface="Calibri" panose="020F0502020204030204" pitchFamily="34" charset="0"/>
                <a:cs typeface="Calibri" panose="020F0502020204030204" pitchFamily="34" charset="0"/>
              </a:rPr>
              <a:t>web-broker </a:t>
            </a:r>
            <a:r>
              <a:rPr lang="en-US" sz="1800" dirty="0" smtClean="0">
                <a:latin typeface="Calibri" panose="020F0502020204030204" pitchFamily="34" charset="0"/>
                <a:cs typeface="Calibri" panose="020F0502020204030204" pitchFamily="34" charset="0"/>
              </a:rPr>
              <a:t>sites </a:t>
            </a:r>
          </a:p>
          <a:p>
            <a:pPr marL="914400" lvl="1" indent="-514350">
              <a:spcAft>
                <a:spcPts val="600"/>
              </a:spcAft>
              <a:buFont typeface="+mj-lt"/>
              <a:buAutoNum type="arabicPeriod"/>
            </a:pPr>
            <a:r>
              <a:rPr lang="en-US" sz="1800" dirty="0" smtClean="0">
                <a:latin typeface="Calibri" panose="020F0502020204030204" pitchFamily="34" charset="0"/>
                <a:cs typeface="Calibri" panose="020F0502020204030204" pitchFamily="34" charset="0"/>
              </a:rPr>
              <a:t>Paper Application </a:t>
            </a:r>
          </a:p>
          <a:p>
            <a:pPr>
              <a:spcAft>
                <a:spcPts val="600"/>
              </a:spcAft>
            </a:pPr>
            <a:r>
              <a:rPr lang="en-US" sz="2000" dirty="0" smtClean="0">
                <a:latin typeface="Calibri" panose="020F0502020204030204" pitchFamily="34" charset="0"/>
                <a:cs typeface="Calibri" panose="020F0502020204030204" pitchFamily="34" charset="0"/>
              </a:rPr>
              <a:t>Language assistance is available through interpreters, Call Center support, print, and web resources: </a:t>
            </a:r>
          </a:p>
          <a:p>
            <a:pPr lvl="1">
              <a:spcAft>
                <a:spcPts val="600"/>
              </a:spcAft>
            </a:pPr>
            <a:r>
              <a:rPr lang="en-US" sz="1800" dirty="0" smtClean="0">
                <a:latin typeface="Calibri" panose="020F0502020204030204" pitchFamily="34" charset="0"/>
                <a:cs typeface="Calibri" panose="020F0502020204030204" pitchFamily="34" charset="0"/>
              </a:rPr>
              <a:t>Help is available to complete an </a:t>
            </a:r>
            <a:r>
              <a:rPr lang="en-US" sz="1800" dirty="0" smtClean="0">
                <a:latin typeface="Calibri" panose="020F0502020204030204" pitchFamily="34" charset="0"/>
                <a:cs typeface="Calibri" panose="020F0502020204030204" pitchFamily="34" charset="0"/>
              </a:rPr>
              <a:t>application. </a:t>
            </a:r>
            <a:endParaRPr lang="en-US" sz="1800" dirty="0" smtClean="0">
              <a:latin typeface="Calibri" panose="020F0502020204030204" pitchFamily="34" charset="0"/>
              <a:cs typeface="Calibri" panose="020F0502020204030204" pitchFamily="34" charset="0"/>
            </a:endParaRPr>
          </a:p>
          <a:p>
            <a:pPr lvl="1">
              <a:spcAft>
                <a:spcPts val="600"/>
              </a:spcAft>
            </a:pPr>
            <a:r>
              <a:rPr lang="en-US" sz="1800" dirty="0" smtClean="0">
                <a:latin typeface="Calibri" panose="020F0502020204030204" pitchFamily="34" charset="0"/>
                <a:cs typeface="Calibri" panose="020F0502020204030204" pitchFamily="34" charset="0"/>
              </a:rPr>
              <a:t>Job aids in 33 </a:t>
            </a:r>
            <a:r>
              <a:rPr lang="en-US" sz="1800" dirty="0" smtClean="0">
                <a:latin typeface="Calibri" panose="020F0502020204030204" pitchFamily="34" charset="0"/>
                <a:cs typeface="Calibri" panose="020F0502020204030204" pitchFamily="34" charset="0"/>
              </a:rPr>
              <a:t>languages </a:t>
            </a:r>
            <a:r>
              <a:rPr lang="en-US" sz="1800" dirty="0" smtClean="0">
                <a:latin typeface="Calibri" panose="020F0502020204030204" pitchFamily="34" charset="0"/>
                <a:cs typeface="Calibri" panose="020F0502020204030204" pitchFamily="34" charset="0"/>
              </a:rPr>
              <a:t>can be found at: </a:t>
            </a:r>
            <a:r>
              <a:rPr lang="en-US" sz="1800"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Marketplace.CMS.gov/applications-and-forms/individuals-and-families-forms.html</a:t>
            </a:r>
            <a:r>
              <a:rPr lang="en-US" sz="1800" dirty="0" smtClean="0">
                <a:latin typeface="Calibri" panose="020F0502020204030204" pitchFamily="34" charset="0"/>
                <a:ea typeface="Calibri" panose="020F0502020204030204" pitchFamily="34" charset="0"/>
                <a:cs typeface="Times New Roman" panose="02020603050405020304" pitchFamily="18" charset="0"/>
              </a:rPr>
              <a:t>.</a:t>
            </a:r>
            <a:endParaRPr lang="en-US" sz="1800"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dirty="0" smtClean="0"/>
              <a:t>How to Apply </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23</a:t>
            </a:fld>
            <a:endParaRPr lang="en-US" dirty="0"/>
          </a:p>
        </p:txBody>
      </p:sp>
    </p:spTree>
    <p:extLst>
      <p:ext uri="{BB962C8B-B14F-4D97-AF65-F5344CB8AC3E}">
        <p14:creationId xmlns:p14="http://schemas.microsoft.com/office/powerpoint/2010/main" val="42159748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1667"/>
          <a:stretch/>
        </p:blipFill>
        <p:spPr>
          <a:xfrm flipH="1">
            <a:off x="5486400" y="1524000"/>
            <a:ext cx="3657600" cy="5334000"/>
          </a:xfrm>
          <a:prstGeom prst="rect">
            <a:avLst/>
          </a:prstGeom>
        </p:spPr>
      </p:pic>
      <p:sp>
        <p:nvSpPr>
          <p:cNvPr id="2" name="Content Placeholder 1"/>
          <p:cNvSpPr>
            <a:spLocks noGrp="1"/>
          </p:cNvSpPr>
          <p:nvPr>
            <p:ph idx="1"/>
          </p:nvPr>
        </p:nvSpPr>
        <p:spPr>
          <a:xfrm>
            <a:off x="76200" y="1600200"/>
            <a:ext cx="6248400" cy="5181600"/>
          </a:xfrm>
        </p:spPr>
        <p:txBody>
          <a:bodyPr>
            <a:normAutofit fontScale="92500" lnSpcReduction="10000"/>
          </a:bodyPr>
          <a:lstStyle/>
          <a:p>
            <a:pPr>
              <a:spcAft>
                <a:spcPts val="1200"/>
              </a:spcAft>
            </a:pPr>
            <a:r>
              <a:rPr lang="en-US" sz="2600" dirty="0" smtClean="0">
                <a:latin typeface="Calibri" panose="020F0502020204030204" pitchFamily="34" charset="0"/>
                <a:cs typeface="Calibri" panose="020F0502020204030204" pitchFamily="34" charset="0"/>
              </a:rPr>
              <a:t>Marketplace Call Center: </a:t>
            </a:r>
          </a:p>
          <a:p>
            <a:pPr lvl="1">
              <a:spcAft>
                <a:spcPts val="1200"/>
              </a:spcAft>
            </a:pPr>
            <a:r>
              <a:rPr lang="en-US" sz="2400" dirty="0" smtClean="0">
                <a:latin typeface="Calibri" panose="020F0502020204030204" pitchFamily="34" charset="0"/>
                <a:cs typeface="Calibri" panose="020F0502020204030204" pitchFamily="34" charset="0"/>
              </a:rPr>
              <a:t>Assists consumers in FFMs and SPMs: </a:t>
            </a:r>
          </a:p>
          <a:p>
            <a:pPr lvl="2">
              <a:spcAft>
                <a:spcPts val="1200"/>
              </a:spcAft>
            </a:pPr>
            <a:r>
              <a:rPr lang="en-US" sz="2000" dirty="0" smtClean="0">
                <a:latin typeface="Calibri" panose="020F0502020204030204" pitchFamily="34" charset="0"/>
                <a:cs typeface="Calibri" panose="020F0502020204030204" pitchFamily="34" charset="0"/>
              </a:rPr>
              <a:t>1-800-318-2596 (TTY: 1-855-889-4325)</a:t>
            </a:r>
          </a:p>
          <a:p>
            <a:pPr lvl="1">
              <a:spcAft>
                <a:spcPts val="1200"/>
              </a:spcAft>
            </a:pPr>
            <a:r>
              <a:rPr lang="en-US" sz="2400" dirty="0" smtClean="0">
                <a:latin typeface="Calibri" panose="020F0502020204030204" pitchFamily="34" charset="0"/>
                <a:cs typeface="Calibri" panose="020F0502020204030204" pitchFamily="34" charset="0"/>
              </a:rPr>
              <a:t>Customer service representatives are available 24/7</a:t>
            </a:r>
          </a:p>
          <a:p>
            <a:pPr lvl="1">
              <a:spcAft>
                <a:spcPts val="1200"/>
              </a:spcAft>
            </a:pPr>
            <a:r>
              <a:rPr lang="en-US" sz="2400" dirty="0" smtClean="0">
                <a:latin typeface="Calibri" panose="020F0502020204030204" pitchFamily="34" charset="0"/>
                <a:cs typeface="Calibri" panose="020F0502020204030204" pitchFamily="34" charset="0"/>
              </a:rPr>
              <a:t>Help with eligibility, enrollment, and referrals </a:t>
            </a:r>
          </a:p>
          <a:p>
            <a:pPr lvl="1">
              <a:spcAft>
                <a:spcPts val="1200"/>
              </a:spcAft>
            </a:pPr>
            <a:r>
              <a:rPr lang="en-US" sz="2400" dirty="0" smtClean="0">
                <a:latin typeface="Calibri" panose="020F0502020204030204" pitchFamily="34" charset="0"/>
                <a:cs typeface="Calibri" panose="020F0502020204030204" pitchFamily="34" charset="0"/>
              </a:rPr>
              <a:t>Assistance in English and Spanish </a:t>
            </a:r>
          </a:p>
          <a:p>
            <a:pPr lvl="1">
              <a:spcAft>
                <a:spcPts val="1200"/>
              </a:spcAft>
            </a:pPr>
            <a:r>
              <a:rPr lang="en-US" sz="2400" dirty="0" smtClean="0">
                <a:latin typeface="Calibri" panose="020F0502020204030204" pitchFamily="34" charset="0"/>
                <a:cs typeface="Calibri" panose="020F0502020204030204" pitchFamily="34" charset="0"/>
              </a:rPr>
              <a:t>Oral interpretations in 240+ additional languages </a:t>
            </a:r>
          </a:p>
          <a:p>
            <a:pPr lvl="1">
              <a:spcAft>
                <a:spcPts val="1200"/>
              </a:spcAft>
            </a:pPr>
            <a:r>
              <a:rPr lang="en-US" sz="2400" dirty="0" smtClean="0">
                <a:latin typeface="Calibri" panose="020F0502020204030204" pitchFamily="34" charset="0"/>
                <a:cs typeface="Calibri" panose="020F0502020204030204" pitchFamily="34" charset="0"/>
              </a:rPr>
              <a:t>State Based </a:t>
            </a:r>
            <a:r>
              <a:rPr lang="en-US" sz="2400" dirty="0" smtClean="0">
                <a:latin typeface="Calibri" panose="020F0502020204030204" pitchFamily="34" charset="0"/>
                <a:cs typeface="Calibri" panose="020F0502020204030204" pitchFamily="34" charset="0"/>
              </a:rPr>
              <a:t>Marketplaces have their own call centers </a:t>
            </a:r>
            <a:endParaRPr lang="en-US" sz="2400"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dirty="0" smtClean="0"/>
              <a:t>Marketplace Call Center </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24</a:t>
            </a:fld>
            <a:endParaRPr lang="en-US" dirty="0"/>
          </a:p>
        </p:txBody>
      </p:sp>
    </p:spTree>
    <p:extLst>
      <p:ext uri="{BB962C8B-B14F-4D97-AF65-F5344CB8AC3E}">
        <p14:creationId xmlns:p14="http://schemas.microsoft.com/office/powerpoint/2010/main" val="24389591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953000"/>
          </a:xfrm>
        </p:spPr>
        <p:txBody>
          <a:bodyPr>
            <a:normAutofit fontScale="92500"/>
          </a:bodyPr>
          <a:lstStyle/>
          <a:p>
            <a:pPr>
              <a:lnSpc>
                <a:spcPct val="110000"/>
              </a:lnSpc>
              <a:spcAft>
                <a:spcPts val="600"/>
              </a:spcAft>
            </a:pPr>
            <a:r>
              <a:rPr lang="en-US" sz="2200" dirty="0" smtClean="0">
                <a:latin typeface="Calibri" panose="020F0502020204030204" pitchFamily="34" charset="0"/>
                <a:cs typeface="Calibri" panose="020F0502020204030204" pitchFamily="34" charset="0"/>
              </a:rPr>
              <a:t>In-person assisters may provide face-to-face, one-on-one assistance to applicants and enrollees submitting Marketplace eligibility applications in their FFM service area. </a:t>
            </a:r>
          </a:p>
          <a:p>
            <a:pPr>
              <a:lnSpc>
                <a:spcPct val="110000"/>
              </a:lnSpc>
              <a:spcAft>
                <a:spcPts val="600"/>
              </a:spcAft>
            </a:pPr>
            <a:r>
              <a:rPr lang="en-US" sz="2200" dirty="0" smtClean="0">
                <a:latin typeface="Calibri" panose="020F0502020204030204" pitchFamily="34" charset="0"/>
                <a:cs typeface="Calibri" panose="020F0502020204030204" pitchFamily="34" charset="0"/>
              </a:rPr>
              <a:t>Marketplace-approved </a:t>
            </a:r>
            <a:r>
              <a:rPr lang="en-US" sz="2200" dirty="0" smtClean="0">
                <a:latin typeface="Calibri" panose="020F0502020204030204" pitchFamily="34" charset="0"/>
                <a:cs typeface="Calibri" panose="020F0502020204030204" pitchFamily="34" charset="0"/>
              </a:rPr>
              <a:t>in-person </a:t>
            </a:r>
            <a:r>
              <a:rPr lang="en-US" sz="2200" dirty="0" smtClean="0">
                <a:latin typeface="Calibri" panose="020F0502020204030204" pitchFamily="34" charset="0"/>
                <a:cs typeface="Calibri" panose="020F0502020204030204" pitchFamily="34" charset="0"/>
              </a:rPr>
              <a:t>help is available through several programs to help consumers with the process of applying for enrolling in health insurance coverage, including: </a:t>
            </a:r>
          </a:p>
          <a:p>
            <a:pPr marL="971550" lvl="1" indent="-514350">
              <a:lnSpc>
                <a:spcPct val="110000"/>
              </a:lnSpc>
              <a:spcAft>
                <a:spcPts val="600"/>
              </a:spcAft>
              <a:buFont typeface="+mj-lt"/>
              <a:buAutoNum type="arabicPeriod"/>
            </a:pPr>
            <a:r>
              <a:rPr lang="en-US" sz="2100" dirty="0" smtClean="0">
                <a:latin typeface="Calibri" panose="020F0502020204030204" pitchFamily="34" charset="0"/>
                <a:cs typeface="Calibri" panose="020F0502020204030204" pitchFamily="34" charset="0"/>
              </a:rPr>
              <a:t>Navigators </a:t>
            </a:r>
          </a:p>
          <a:p>
            <a:pPr marL="971550" lvl="1" indent="-514350">
              <a:lnSpc>
                <a:spcPct val="110000"/>
              </a:lnSpc>
              <a:spcAft>
                <a:spcPts val="600"/>
              </a:spcAft>
              <a:buFont typeface="+mj-lt"/>
              <a:buAutoNum type="arabicPeriod"/>
            </a:pPr>
            <a:r>
              <a:rPr lang="en-US" sz="2100" dirty="0" smtClean="0">
                <a:latin typeface="Calibri" panose="020F0502020204030204" pitchFamily="34" charset="0"/>
                <a:cs typeface="Calibri" panose="020F0502020204030204" pitchFamily="34" charset="0"/>
              </a:rPr>
              <a:t>Certified Application Counselors </a:t>
            </a:r>
          </a:p>
          <a:p>
            <a:pPr marL="971550" lvl="1" indent="-514350">
              <a:lnSpc>
                <a:spcPct val="110000"/>
              </a:lnSpc>
              <a:spcAft>
                <a:spcPts val="600"/>
              </a:spcAft>
              <a:buFont typeface="+mj-lt"/>
              <a:buAutoNum type="arabicPeriod"/>
            </a:pPr>
            <a:r>
              <a:rPr lang="en-US" sz="2100" dirty="0" smtClean="0">
                <a:latin typeface="Calibri" panose="020F0502020204030204" pitchFamily="34" charset="0"/>
                <a:cs typeface="Calibri" panose="020F0502020204030204" pitchFamily="34" charset="0"/>
              </a:rPr>
              <a:t>Agents and Brokers</a:t>
            </a:r>
          </a:p>
          <a:p>
            <a:pPr lvl="0">
              <a:lnSpc>
                <a:spcPct val="110000"/>
              </a:lnSpc>
              <a:spcAft>
                <a:spcPts val="600"/>
              </a:spcAft>
            </a:pPr>
            <a:r>
              <a:rPr lang="en-US" sz="2200" dirty="0" smtClean="0">
                <a:solidFill>
                  <a:prstClr val="black"/>
                </a:solidFill>
                <a:latin typeface="Calibri" panose="020F0502020204030204" pitchFamily="34" charset="0"/>
                <a:cs typeface="Calibri" panose="020F0502020204030204" pitchFamily="34" charset="0"/>
              </a:rPr>
              <a:t>Consumers </a:t>
            </a:r>
            <a:r>
              <a:rPr lang="en-US" sz="2200" dirty="0">
                <a:solidFill>
                  <a:prstClr val="black"/>
                </a:solidFill>
                <a:latin typeface="Calibri" panose="020F0502020204030204" pitchFamily="34" charset="0"/>
                <a:cs typeface="Calibri" panose="020F0502020204030204" pitchFamily="34" charset="0"/>
              </a:rPr>
              <a:t>can use the </a:t>
            </a:r>
            <a:r>
              <a:rPr lang="en-US" sz="2200" dirty="0">
                <a:solidFill>
                  <a:prstClr val="black"/>
                </a:solidFill>
                <a:latin typeface="Calibri" panose="020F0502020204030204" pitchFamily="34" charset="0"/>
                <a:cs typeface="Calibri" panose="020F0502020204030204" pitchFamily="34" charset="0"/>
                <a:hlinkClick r:id="rId3"/>
              </a:rPr>
              <a:t>Find Local Help tool (</a:t>
            </a:r>
            <a:r>
              <a:rPr lang="en-US" sz="2200" dirty="0" smtClean="0">
                <a:solidFill>
                  <a:prstClr val="black"/>
                </a:solidFill>
                <a:latin typeface="Calibri" panose="020F0502020204030204" pitchFamily="34" charset="0"/>
                <a:cs typeface="Calibri" panose="020F0502020204030204" pitchFamily="34" charset="0"/>
                <a:hlinkClick r:id="rId3"/>
              </a:rPr>
              <a:t>LocalHelp.HealthCare.gov</a:t>
            </a:r>
            <a:r>
              <a:rPr lang="en-US" sz="2200" dirty="0">
                <a:solidFill>
                  <a:prstClr val="black"/>
                </a:solidFill>
                <a:latin typeface="Calibri" panose="020F0502020204030204" pitchFamily="34" charset="0"/>
                <a:cs typeface="Calibri" panose="020F0502020204030204" pitchFamily="34" charset="0"/>
                <a:hlinkClick r:id="rId3"/>
              </a:rPr>
              <a:t>)</a:t>
            </a:r>
            <a:r>
              <a:rPr lang="en-US" sz="2200" dirty="0">
                <a:solidFill>
                  <a:prstClr val="black"/>
                </a:solidFill>
                <a:latin typeface="Calibri" panose="020F0502020204030204" pitchFamily="34" charset="0"/>
                <a:cs typeface="Calibri" panose="020F0502020204030204" pitchFamily="34" charset="0"/>
              </a:rPr>
              <a:t> to search for a list of local people and organizations who can help them apply, pick a plan, and enroll in Marketplace coverage. </a:t>
            </a:r>
          </a:p>
          <a:p>
            <a:pPr marL="0" indent="0">
              <a:buNone/>
            </a:pPr>
            <a:endParaRPr lang="en-US" sz="2100" dirty="0" smtClean="0">
              <a:latin typeface="Calibri" panose="020F0502020204030204" pitchFamily="34" charset="0"/>
              <a:cs typeface="Calibri" panose="020F0502020204030204" pitchFamily="34" charset="0"/>
            </a:endParaRPr>
          </a:p>
          <a:p>
            <a:pPr marL="57150" indent="0">
              <a:buNone/>
            </a:pPr>
            <a:endParaRPr lang="en-US"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dirty="0" smtClean="0"/>
              <a:t>In-Person Assistance </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25</a:t>
            </a:fld>
            <a:endParaRPr lang="en-US" dirty="0"/>
          </a:p>
        </p:txBody>
      </p:sp>
    </p:spTree>
    <p:extLst>
      <p:ext uri="{BB962C8B-B14F-4D97-AF65-F5344CB8AC3E}">
        <p14:creationId xmlns:p14="http://schemas.microsoft.com/office/powerpoint/2010/main" val="23393202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2500" t="16295" r="7500"/>
          <a:stretch/>
        </p:blipFill>
        <p:spPr>
          <a:xfrm>
            <a:off x="4267200" y="3910541"/>
            <a:ext cx="4330914" cy="2947459"/>
          </a:xfrm>
          <a:prstGeom prst="rect">
            <a:avLst/>
          </a:prstGeom>
        </p:spPr>
      </p:pic>
      <p:sp>
        <p:nvSpPr>
          <p:cNvPr id="2" name="Content Placeholder 1"/>
          <p:cNvSpPr>
            <a:spLocks noGrp="1"/>
          </p:cNvSpPr>
          <p:nvPr>
            <p:ph idx="1"/>
          </p:nvPr>
        </p:nvSpPr>
        <p:spPr>
          <a:xfrm>
            <a:off x="228600" y="1791293"/>
            <a:ext cx="8229600" cy="761999"/>
          </a:xfrm>
        </p:spPr>
        <p:txBody>
          <a:bodyPr>
            <a:normAutofit/>
          </a:bodyPr>
          <a:lstStyle/>
          <a:p>
            <a:pPr lvl="0"/>
            <a:r>
              <a:rPr lang="en-US" dirty="0">
                <a:solidFill>
                  <a:prstClr val="black"/>
                </a:solidFill>
                <a:latin typeface="Calibri" panose="020F0502020204030204" pitchFamily="34" charset="0"/>
                <a:cs typeface="Calibri" panose="020F0502020204030204" pitchFamily="34" charset="0"/>
              </a:rPr>
              <a:t>After Applying for Marketplace Coverage: </a:t>
            </a:r>
          </a:p>
        </p:txBody>
      </p:sp>
      <p:sp>
        <p:nvSpPr>
          <p:cNvPr id="3" name="Title 2"/>
          <p:cNvSpPr>
            <a:spLocks noGrp="1"/>
          </p:cNvSpPr>
          <p:nvPr>
            <p:ph type="title"/>
          </p:nvPr>
        </p:nvSpPr>
        <p:spPr/>
        <p:txBody>
          <a:bodyPr/>
          <a:lstStyle/>
          <a:p>
            <a:r>
              <a:rPr lang="en-US" dirty="0">
                <a:solidFill>
                  <a:prstClr val="black"/>
                </a:solidFill>
              </a:rPr>
              <a:t>Section 5: After Applying for Marketplace Coverage </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26</a:t>
            </a:fld>
            <a:endParaRPr lang="en-US" dirty="0"/>
          </a:p>
        </p:txBody>
      </p:sp>
      <p:sp>
        <p:nvSpPr>
          <p:cNvPr id="5" name="Content Placeholder 4"/>
          <p:cNvSpPr>
            <a:spLocks noGrp="1"/>
          </p:cNvSpPr>
          <p:nvPr>
            <p:ph sz="quarter" idx="10"/>
          </p:nvPr>
        </p:nvSpPr>
        <p:spPr>
          <a:xfrm>
            <a:off x="304800" y="2362200"/>
            <a:ext cx="4800600" cy="3429000"/>
          </a:xfrm>
        </p:spPr>
        <p:txBody>
          <a:bodyPr>
            <a:normAutofit/>
          </a:bodyPr>
          <a:lstStyle/>
          <a:p>
            <a:pPr marL="971550" lvl="1" indent="-514350">
              <a:lnSpc>
                <a:spcPct val="150000"/>
              </a:lnSpc>
              <a:buClr>
                <a:srgbClr val="084A9C"/>
              </a:buClr>
              <a:buFont typeface="+mj-lt"/>
              <a:buAutoNum type="alphaLcPeriod"/>
            </a:pPr>
            <a:r>
              <a:rPr lang="en-US" dirty="0">
                <a:solidFill>
                  <a:prstClr val="black"/>
                </a:solidFill>
                <a:latin typeface="Calibri" panose="020F0502020204030204" pitchFamily="34" charset="0"/>
                <a:cs typeface="Calibri" panose="020F0502020204030204" pitchFamily="34" charset="0"/>
              </a:rPr>
              <a:t>Premium </a:t>
            </a:r>
            <a:r>
              <a:rPr lang="en-US" dirty="0" smtClean="0">
                <a:solidFill>
                  <a:prstClr val="black"/>
                </a:solidFill>
                <a:latin typeface="Calibri" panose="020F0502020204030204" pitchFamily="34" charset="0"/>
                <a:cs typeface="Calibri" panose="020F0502020204030204" pitchFamily="34" charset="0"/>
              </a:rPr>
              <a:t>payments </a:t>
            </a:r>
            <a:endParaRPr lang="en-US" dirty="0">
              <a:solidFill>
                <a:prstClr val="black"/>
              </a:solidFill>
              <a:latin typeface="Calibri" panose="020F0502020204030204" pitchFamily="34" charset="0"/>
              <a:cs typeface="Calibri" panose="020F0502020204030204" pitchFamily="34" charset="0"/>
            </a:endParaRPr>
          </a:p>
          <a:p>
            <a:pPr marL="971550" lvl="1" indent="-514350">
              <a:lnSpc>
                <a:spcPct val="150000"/>
              </a:lnSpc>
              <a:buClr>
                <a:srgbClr val="084A9C"/>
              </a:buClr>
              <a:buFont typeface="+mj-lt"/>
              <a:buAutoNum type="alphaLcPeriod"/>
            </a:pPr>
            <a:r>
              <a:rPr lang="en-US" dirty="0">
                <a:solidFill>
                  <a:prstClr val="black"/>
                </a:solidFill>
                <a:latin typeface="Calibri" panose="020F0502020204030204" pitchFamily="34" charset="0"/>
                <a:cs typeface="Calibri" panose="020F0502020204030204" pitchFamily="34" charset="0"/>
              </a:rPr>
              <a:t>Cancellation of </a:t>
            </a:r>
            <a:r>
              <a:rPr lang="en-US" dirty="0" smtClean="0">
                <a:solidFill>
                  <a:prstClr val="black"/>
                </a:solidFill>
                <a:latin typeface="Calibri" panose="020F0502020204030204" pitchFamily="34" charset="0"/>
                <a:cs typeface="Calibri" panose="020F0502020204030204" pitchFamily="34" charset="0"/>
              </a:rPr>
              <a:t>coverage </a:t>
            </a:r>
            <a:endParaRPr lang="en-US" dirty="0">
              <a:solidFill>
                <a:prstClr val="black"/>
              </a:solidFill>
              <a:latin typeface="Calibri" panose="020F0502020204030204" pitchFamily="34" charset="0"/>
              <a:cs typeface="Calibri" panose="020F0502020204030204" pitchFamily="34" charset="0"/>
            </a:endParaRPr>
          </a:p>
          <a:p>
            <a:pPr marL="971550" lvl="1" indent="-514350">
              <a:lnSpc>
                <a:spcPct val="150000"/>
              </a:lnSpc>
              <a:buClr>
                <a:srgbClr val="084A9C"/>
              </a:buClr>
              <a:buFont typeface="+mj-lt"/>
              <a:buAutoNum type="alphaLcPeriod"/>
            </a:pPr>
            <a:r>
              <a:rPr lang="en-US" dirty="0">
                <a:solidFill>
                  <a:prstClr val="black"/>
                </a:solidFill>
                <a:latin typeface="Calibri" panose="020F0502020204030204" pitchFamily="34" charset="0"/>
                <a:cs typeface="Calibri" panose="020F0502020204030204" pitchFamily="34" charset="0"/>
              </a:rPr>
              <a:t>Marketplace </a:t>
            </a:r>
            <a:r>
              <a:rPr lang="en-US" dirty="0" smtClean="0">
                <a:solidFill>
                  <a:prstClr val="black"/>
                </a:solidFill>
                <a:latin typeface="Calibri" panose="020F0502020204030204" pitchFamily="34" charset="0"/>
                <a:cs typeface="Calibri" panose="020F0502020204030204" pitchFamily="34" charset="0"/>
              </a:rPr>
              <a:t>appeals </a:t>
            </a:r>
            <a:endParaRPr lang="en-US" dirty="0">
              <a:solidFill>
                <a:prstClr val="black"/>
              </a:solidFill>
              <a:latin typeface="Calibri" panose="020F0502020204030204" pitchFamily="34" charset="0"/>
              <a:cs typeface="Calibri" panose="020F0502020204030204" pitchFamily="34" charset="0"/>
            </a:endParaRPr>
          </a:p>
          <a:p>
            <a:pPr marL="971550" lvl="1" indent="-514350">
              <a:lnSpc>
                <a:spcPct val="150000"/>
              </a:lnSpc>
              <a:buClr>
                <a:srgbClr val="084A9C"/>
              </a:buClr>
              <a:buFont typeface="+mj-lt"/>
              <a:buAutoNum type="alphaLcPeriod"/>
            </a:pPr>
            <a:r>
              <a:rPr lang="en-US" dirty="0">
                <a:solidFill>
                  <a:prstClr val="black"/>
                </a:solidFill>
                <a:latin typeface="Calibri" panose="020F0502020204030204" pitchFamily="34" charset="0"/>
                <a:cs typeface="Calibri" panose="020F0502020204030204" pitchFamily="34" charset="0"/>
              </a:rPr>
              <a:t>Coverage to </a:t>
            </a:r>
            <a:r>
              <a:rPr lang="en-US" dirty="0" smtClean="0">
                <a:solidFill>
                  <a:prstClr val="black"/>
                </a:solidFill>
                <a:latin typeface="Calibri" panose="020F0502020204030204" pitchFamily="34" charset="0"/>
                <a:cs typeface="Calibri" panose="020F0502020204030204" pitchFamily="34" charset="0"/>
              </a:rPr>
              <a:t>care </a:t>
            </a:r>
            <a:endParaRPr lang="en-US" dirty="0">
              <a:solidFill>
                <a:prstClr val="black"/>
              </a:solidFill>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490280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5105400"/>
          </a:xfrm>
        </p:spPr>
        <p:txBody>
          <a:bodyPr>
            <a:noAutofit/>
          </a:bodyPr>
          <a:lstStyle/>
          <a:p>
            <a:pPr>
              <a:lnSpc>
                <a:spcPct val="120000"/>
              </a:lnSpc>
              <a:spcBef>
                <a:spcPts val="0"/>
              </a:spcBef>
            </a:pPr>
            <a:r>
              <a:rPr lang="en-US" sz="2000" dirty="0" smtClean="0">
                <a:latin typeface="Calibri" panose="020F0502020204030204" pitchFamily="34" charset="0"/>
                <a:cs typeface="Calibri" panose="020F0502020204030204" pitchFamily="34" charset="0"/>
              </a:rPr>
              <a:t>For coverage to become effective, consumers generally must pay the first month’s premium directly to their insurance company by the insurer’s deadline. </a:t>
            </a:r>
          </a:p>
          <a:p>
            <a:pPr>
              <a:lnSpc>
                <a:spcPct val="120000"/>
              </a:lnSpc>
              <a:spcBef>
                <a:spcPts val="0"/>
              </a:spcBef>
            </a:pPr>
            <a:r>
              <a:rPr lang="en-US" sz="2000" dirty="0" smtClean="0">
                <a:latin typeface="Calibri" panose="020F0502020204030204" pitchFamily="34" charset="0"/>
                <a:cs typeface="Calibri" panose="020F0502020204030204" pitchFamily="34" charset="0"/>
              </a:rPr>
              <a:t>Consumers must pay the premium each month or they could lose coverage. </a:t>
            </a:r>
          </a:p>
          <a:p>
            <a:pPr>
              <a:lnSpc>
                <a:spcPct val="120000"/>
              </a:lnSpc>
              <a:spcBef>
                <a:spcPts val="0"/>
              </a:spcBef>
            </a:pPr>
            <a:r>
              <a:rPr lang="en-US" sz="2000" dirty="0" smtClean="0">
                <a:latin typeface="Calibri" panose="020F0502020204030204" pitchFamily="34" charset="0"/>
                <a:cs typeface="Calibri" panose="020F0502020204030204" pitchFamily="34" charset="0"/>
              </a:rPr>
              <a:t>Issuers of individual and family Marketplace plans must accept at least these payment methods: </a:t>
            </a:r>
          </a:p>
          <a:p>
            <a:pPr lvl="1">
              <a:lnSpc>
                <a:spcPct val="120000"/>
              </a:lnSpc>
              <a:spcBef>
                <a:spcPts val="0"/>
              </a:spcBef>
            </a:pPr>
            <a:r>
              <a:rPr lang="en-US" sz="1800" dirty="0" smtClean="0">
                <a:latin typeface="Calibri" panose="020F0502020204030204" pitchFamily="34" charset="0"/>
                <a:cs typeface="Calibri" panose="020F0502020204030204" pitchFamily="34" charset="0"/>
              </a:rPr>
              <a:t>Paper check </a:t>
            </a:r>
          </a:p>
          <a:p>
            <a:pPr lvl="1">
              <a:lnSpc>
                <a:spcPct val="120000"/>
              </a:lnSpc>
              <a:spcBef>
                <a:spcPts val="0"/>
              </a:spcBef>
            </a:pPr>
            <a:r>
              <a:rPr lang="en-US" sz="1800" dirty="0" smtClean="0">
                <a:latin typeface="Calibri" panose="020F0502020204030204" pitchFamily="34" charset="0"/>
                <a:cs typeface="Calibri" panose="020F0502020204030204" pitchFamily="34" charset="0"/>
              </a:rPr>
              <a:t>Cashier’s check </a:t>
            </a:r>
          </a:p>
          <a:p>
            <a:pPr lvl="1">
              <a:lnSpc>
                <a:spcPct val="120000"/>
              </a:lnSpc>
              <a:spcBef>
                <a:spcPts val="0"/>
              </a:spcBef>
            </a:pPr>
            <a:r>
              <a:rPr lang="en-US" sz="1800" dirty="0" smtClean="0">
                <a:latin typeface="Calibri" panose="020F0502020204030204" pitchFamily="34" charset="0"/>
                <a:cs typeface="Calibri" panose="020F0502020204030204" pitchFamily="34" charset="0"/>
              </a:rPr>
              <a:t>Money order</a:t>
            </a:r>
          </a:p>
          <a:p>
            <a:pPr lvl="1">
              <a:lnSpc>
                <a:spcPct val="120000"/>
              </a:lnSpc>
              <a:spcBef>
                <a:spcPts val="0"/>
              </a:spcBef>
            </a:pPr>
            <a:r>
              <a:rPr lang="en-US" sz="1800" dirty="0" smtClean="0">
                <a:latin typeface="Calibri" panose="020F0502020204030204" pitchFamily="34" charset="0"/>
                <a:cs typeface="Calibri" panose="020F0502020204030204" pitchFamily="34" charset="0"/>
              </a:rPr>
              <a:t>Electronic fund transfer (EFT)</a:t>
            </a:r>
          </a:p>
          <a:p>
            <a:pPr lvl="1">
              <a:lnSpc>
                <a:spcPct val="120000"/>
              </a:lnSpc>
              <a:spcBef>
                <a:spcPts val="0"/>
              </a:spcBef>
            </a:pPr>
            <a:r>
              <a:rPr lang="en-US" sz="1800" dirty="0" smtClean="0">
                <a:latin typeface="Calibri" panose="020F0502020204030204" pitchFamily="34" charset="0"/>
                <a:cs typeface="Calibri" panose="020F0502020204030204" pitchFamily="34" charset="0"/>
              </a:rPr>
              <a:t>General-purpose pre-paid debit card </a:t>
            </a:r>
          </a:p>
          <a:p>
            <a:pPr>
              <a:lnSpc>
                <a:spcPct val="120000"/>
              </a:lnSpc>
              <a:spcBef>
                <a:spcPts val="0"/>
              </a:spcBef>
            </a:pPr>
            <a:r>
              <a:rPr lang="en-US" sz="2000" dirty="0" smtClean="0">
                <a:latin typeface="Calibri" panose="020F0502020204030204" pitchFamily="34" charset="0"/>
                <a:cs typeface="Calibri" panose="020F0502020204030204" pitchFamily="34" charset="0"/>
              </a:rPr>
              <a:t>Some issuers may also accept online, credit card, or debit card payments (check with the plan). </a:t>
            </a:r>
            <a:endParaRPr lang="en-US" sz="2000"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dirty="0" smtClean="0"/>
              <a:t>Premium Payment </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27</a:t>
            </a:fld>
            <a:endParaRPr lang="en-US" dirty="0"/>
          </a:p>
        </p:txBody>
      </p:sp>
    </p:spTree>
    <p:extLst>
      <p:ext uri="{BB962C8B-B14F-4D97-AF65-F5344CB8AC3E}">
        <p14:creationId xmlns:p14="http://schemas.microsoft.com/office/powerpoint/2010/main" val="2295585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500" y="1648302"/>
            <a:ext cx="8763000" cy="3184048"/>
          </a:xfrm>
        </p:spPr>
        <p:txBody>
          <a:bodyPr/>
          <a:lstStyle/>
          <a:p>
            <a:pPr>
              <a:spcAft>
                <a:spcPts val="1200"/>
              </a:spcAft>
            </a:pPr>
            <a:r>
              <a:rPr lang="en-US" sz="2400" dirty="0" smtClean="0">
                <a:latin typeface="Calibri" panose="020F0502020204030204" pitchFamily="34" charset="0"/>
                <a:cs typeface="Calibri" panose="020F0502020204030204" pitchFamily="34" charset="0"/>
              </a:rPr>
              <a:t>Consumers may want or need to end their Marketplace insurance plan if they get other health coverage, or for other reasons. </a:t>
            </a:r>
          </a:p>
          <a:p>
            <a:pPr>
              <a:spcAft>
                <a:spcPts val="1200"/>
              </a:spcAft>
            </a:pPr>
            <a:r>
              <a:rPr lang="en-US" sz="2400" dirty="0" smtClean="0">
                <a:latin typeface="Calibri" panose="020F0502020204030204" pitchFamily="34" charset="0"/>
                <a:cs typeface="Calibri" panose="020F0502020204030204" pitchFamily="34" charset="0"/>
              </a:rPr>
              <a:t>How consumers should end their Marketplace plan depends on whether the consumer is: </a:t>
            </a:r>
          </a:p>
          <a:p>
            <a:pPr marL="971550" lvl="1" indent="-514350">
              <a:spcAft>
                <a:spcPts val="1200"/>
              </a:spcAft>
              <a:buFont typeface="+mj-lt"/>
              <a:buAutoNum type="arabicPeriod"/>
            </a:pPr>
            <a:r>
              <a:rPr lang="en-US" sz="2000" dirty="0" smtClean="0">
                <a:latin typeface="Calibri" panose="020F0502020204030204" pitchFamily="34" charset="0"/>
                <a:cs typeface="Calibri" panose="020F0502020204030204" pitchFamily="34" charset="0"/>
              </a:rPr>
              <a:t>Terminating the plan for </a:t>
            </a:r>
            <a:r>
              <a:rPr lang="en-US" sz="2000" dirty="0" smtClean="0">
                <a:latin typeface="Calibri" panose="020F0502020204030204" pitchFamily="34" charset="0"/>
                <a:cs typeface="Calibri" panose="020F0502020204030204" pitchFamily="34" charset="0"/>
              </a:rPr>
              <a:t>everybody, </a:t>
            </a:r>
            <a:r>
              <a:rPr lang="en-US" sz="2000" dirty="0" smtClean="0">
                <a:latin typeface="Calibri" panose="020F0502020204030204" pitchFamily="34" charset="0"/>
                <a:cs typeface="Calibri" panose="020F0502020204030204" pitchFamily="34" charset="0"/>
              </a:rPr>
              <a:t>or </a:t>
            </a:r>
          </a:p>
          <a:p>
            <a:pPr marL="971550" lvl="1" indent="-514350">
              <a:spcAft>
                <a:spcPts val="1200"/>
              </a:spcAft>
              <a:buFont typeface="+mj-lt"/>
              <a:buAutoNum type="arabicPeriod"/>
            </a:pPr>
            <a:r>
              <a:rPr lang="en-US" sz="2000" dirty="0" smtClean="0">
                <a:latin typeface="Calibri" panose="020F0502020204030204" pitchFamily="34" charset="0"/>
                <a:cs typeface="Calibri" panose="020F0502020204030204" pitchFamily="34" charset="0"/>
              </a:rPr>
              <a:t>Terminating coverage for only some people on the application. </a:t>
            </a:r>
          </a:p>
          <a:p>
            <a:pPr marL="914400" lvl="2" indent="0">
              <a:buNone/>
            </a:pPr>
            <a:endParaRPr lang="en-US"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dirty="0" smtClean="0"/>
              <a:t>Termination of Coverage </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28</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4724400"/>
            <a:ext cx="5257799" cy="1930400"/>
          </a:xfrm>
          <a:prstGeom prst="rect">
            <a:avLst/>
          </a:prstGeom>
        </p:spPr>
      </p:pic>
    </p:spTree>
    <p:extLst>
      <p:ext uri="{BB962C8B-B14F-4D97-AF65-F5344CB8AC3E}">
        <p14:creationId xmlns:p14="http://schemas.microsoft.com/office/powerpoint/2010/main" val="2333899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876800"/>
          </a:xfrm>
        </p:spPr>
        <p:txBody>
          <a:bodyPr>
            <a:normAutofit fontScale="62500" lnSpcReduction="20000"/>
          </a:bodyPr>
          <a:lstStyle/>
          <a:p>
            <a:pPr>
              <a:lnSpc>
                <a:spcPct val="120000"/>
              </a:lnSpc>
              <a:spcAft>
                <a:spcPts val="600"/>
              </a:spcAft>
            </a:pPr>
            <a:r>
              <a:rPr lang="en-US" dirty="0" smtClean="0">
                <a:latin typeface="Calibri" panose="020F0502020204030204" pitchFamily="34" charset="0"/>
                <a:cs typeface="Calibri" panose="020F0502020204030204" pitchFamily="34" charset="0"/>
              </a:rPr>
              <a:t>Consumers can appeal the following Marketplace decisions if they don’t agree with the decision: </a:t>
            </a:r>
          </a:p>
          <a:p>
            <a:pPr lvl="1">
              <a:lnSpc>
                <a:spcPct val="120000"/>
              </a:lnSpc>
              <a:spcAft>
                <a:spcPts val="600"/>
              </a:spcAft>
            </a:pPr>
            <a:r>
              <a:rPr lang="en-US" sz="2900" dirty="0" smtClean="0">
                <a:latin typeface="Calibri" panose="020F0502020204030204" pitchFamily="34" charset="0"/>
                <a:cs typeface="Calibri" panose="020F0502020204030204" pitchFamily="34" charset="0"/>
              </a:rPr>
              <a:t>Whether they’re eligible to buy a Marketplace plan</a:t>
            </a:r>
          </a:p>
          <a:p>
            <a:pPr lvl="1">
              <a:lnSpc>
                <a:spcPct val="120000"/>
              </a:lnSpc>
              <a:spcAft>
                <a:spcPts val="600"/>
              </a:spcAft>
            </a:pPr>
            <a:r>
              <a:rPr lang="en-US" sz="2900" dirty="0" smtClean="0">
                <a:latin typeface="Calibri" panose="020F0502020204030204" pitchFamily="34" charset="0"/>
                <a:cs typeface="Calibri" panose="020F0502020204030204" pitchFamily="34" charset="0"/>
              </a:rPr>
              <a:t>Whether they can enroll in a Marketplace plan outside the regular OEP</a:t>
            </a:r>
          </a:p>
          <a:p>
            <a:pPr lvl="1">
              <a:lnSpc>
                <a:spcPct val="120000"/>
              </a:lnSpc>
              <a:spcAft>
                <a:spcPts val="600"/>
              </a:spcAft>
            </a:pPr>
            <a:r>
              <a:rPr lang="en-US" sz="2900" dirty="0" smtClean="0">
                <a:latin typeface="Calibri" panose="020F0502020204030204" pitchFamily="34" charset="0"/>
                <a:cs typeface="Calibri" panose="020F0502020204030204" pitchFamily="34" charset="0"/>
              </a:rPr>
              <a:t>Whether they’re eligible for financial assistance through the Marketplace </a:t>
            </a:r>
          </a:p>
          <a:p>
            <a:pPr lvl="1">
              <a:lnSpc>
                <a:spcPct val="120000"/>
              </a:lnSpc>
              <a:spcAft>
                <a:spcPts val="600"/>
              </a:spcAft>
            </a:pPr>
            <a:r>
              <a:rPr lang="en-US" sz="2900" dirty="0" smtClean="0">
                <a:latin typeface="Calibri" panose="020F0502020204030204" pitchFamily="34" charset="0"/>
                <a:cs typeface="Calibri" panose="020F0502020204030204" pitchFamily="34" charset="0"/>
              </a:rPr>
              <a:t>The amount of assistance they’re eligible for </a:t>
            </a:r>
          </a:p>
          <a:p>
            <a:pPr lvl="1">
              <a:lnSpc>
                <a:spcPct val="120000"/>
              </a:lnSpc>
              <a:spcAft>
                <a:spcPts val="600"/>
              </a:spcAft>
            </a:pPr>
            <a:r>
              <a:rPr lang="en-US" sz="2900" dirty="0" smtClean="0">
                <a:latin typeface="Calibri" panose="020F0502020204030204" pitchFamily="34" charset="0"/>
                <a:cs typeface="Calibri" panose="020F0502020204030204" pitchFamily="34" charset="0"/>
              </a:rPr>
              <a:t>Whether they’re eligible for Medicaid or CHIP </a:t>
            </a:r>
          </a:p>
          <a:p>
            <a:pPr lvl="1">
              <a:lnSpc>
                <a:spcPct val="120000"/>
              </a:lnSpc>
              <a:spcAft>
                <a:spcPts val="600"/>
              </a:spcAft>
            </a:pPr>
            <a:r>
              <a:rPr lang="en-US" sz="2900" dirty="0" smtClean="0">
                <a:latin typeface="Calibri" panose="020F0502020204030204" pitchFamily="34" charset="0"/>
                <a:cs typeface="Calibri" panose="020F0502020204030204" pitchFamily="34" charset="0"/>
              </a:rPr>
              <a:t>Whether they’re eligible for an exemption from the individual shared responsibility requirement*</a:t>
            </a:r>
          </a:p>
          <a:p>
            <a:pPr marL="0" indent="0">
              <a:lnSpc>
                <a:spcPct val="120000"/>
              </a:lnSpc>
              <a:spcAft>
                <a:spcPts val="600"/>
              </a:spcAft>
              <a:buNone/>
            </a:pPr>
            <a:r>
              <a:rPr lang="en-US" b="1" dirty="0" smtClean="0">
                <a:latin typeface="Calibri" panose="020F0502020204030204" pitchFamily="34" charset="0"/>
                <a:cs typeface="Calibri" panose="020F0502020204030204" pitchFamily="34" charset="0"/>
              </a:rPr>
              <a:t>*Note</a:t>
            </a:r>
            <a:r>
              <a:rPr lang="en-US" dirty="0" smtClean="0">
                <a:latin typeface="Calibri" panose="020F0502020204030204" pitchFamily="34" charset="0"/>
                <a:cs typeface="Calibri" panose="020F0502020204030204" pitchFamily="34" charset="0"/>
              </a:rPr>
              <a:t>: </a:t>
            </a:r>
            <a:r>
              <a:rPr lang="en-US" i="1" dirty="0" smtClean="0">
                <a:latin typeface="Calibri" panose="020F0502020204030204" pitchFamily="34" charset="0"/>
                <a:ea typeface="Calibri" panose="020F0502020204030204" pitchFamily="34" charset="0"/>
                <a:cs typeface="Times New Roman" panose="02020603050405020304" pitchFamily="18" charset="0"/>
              </a:rPr>
              <a:t>Starting </a:t>
            </a:r>
            <a:r>
              <a:rPr lang="en-US" i="1" dirty="0">
                <a:latin typeface="Calibri" panose="020F0502020204030204" pitchFamily="34" charset="0"/>
                <a:ea typeface="Calibri" panose="020F0502020204030204" pitchFamily="34" charset="0"/>
                <a:cs typeface="Times New Roman" panose="02020603050405020304" pitchFamily="18" charset="0"/>
              </a:rPr>
              <a:t>with tax year 2019, the penalty for not maintaining minimum essential </a:t>
            </a:r>
            <a:r>
              <a:rPr lang="en-US" i="1" dirty="0" smtClean="0">
                <a:latin typeface="Calibri" panose="020F0502020204030204" pitchFamily="34" charset="0"/>
                <a:ea typeface="Calibri" panose="020F0502020204030204" pitchFamily="34" charset="0"/>
                <a:cs typeface="Times New Roman" panose="02020603050405020304" pitchFamily="18" charset="0"/>
              </a:rPr>
              <a:t>coverage (MEC) </a:t>
            </a:r>
            <a:r>
              <a:rPr lang="en-US" i="1" dirty="0">
                <a:latin typeface="Calibri" panose="020F0502020204030204" pitchFamily="34" charset="0"/>
                <a:ea typeface="Calibri" panose="020F0502020204030204" pitchFamily="34" charset="0"/>
                <a:cs typeface="Times New Roman" panose="02020603050405020304" pitchFamily="18" charset="0"/>
              </a:rPr>
              <a:t>is now $</a:t>
            </a:r>
            <a:r>
              <a:rPr lang="en-US" i="1" dirty="0" smtClean="0">
                <a:latin typeface="Calibri" panose="020F0502020204030204" pitchFamily="34" charset="0"/>
                <a:ea typeface="Calibri" panose="020F0502020204030204" pitchFamily="34" charset="0"/>
                <a:cs typeface="Times New Roman" panose="02020603050405020304" pitchFamily="18" charset="0"/>
              </a:rPr>
              <a:t>0; however, </a:t>
            </a:r>
            <a:r>
              <a:rPr lang="en-US" i="1" dirty="0">
                <a:latin typeface="Calibri" panose="020F0502020204030204" pitchFamily="34" charset="0"/>
                <a:ea typeface="Calibri" panose="020F0502020204030204" pitchFamily="34" charset="0"/>
                <a:cs typeface="Times New Roman" panose="02020603050405020304" pitchFamily="18" charset="0"/>
              </a:rPr>
              <a:t>consumers who are 30 years old or older may still apply for a hardship or affordability exemption to qualify for </a:t>
            </a:r>
            <a:r>
              <a:rPr lang="en-US" i="1" dirty="0" smtClean="0">
                <a:latin typeface="Calibri" panose="020F0502020204030204" pitchFamily="34" charset="0"/>
                <a:ea typeface="Calibri" panose="020F0502020204030204" pitchFamily="34" charset="0"/>
                <a:cs typeface="Times New Roman" panose="02020603050405020304" pitchFamily="18" charset="0"/>
              </a:rPr>
              <a:t>Catastrophic </a:t>
            </a:r>
            <a:r>
              <a:rPr lang="en-US" i="1" dirty="0" smtClean="0">
                <a:latin typeface="Calibri" panose="020F0502020204030204" pitchFamily="34" charset="0"/>
                <a:ea typeface="Calibri" panose="020F0502020204030204" pitchFamily="34" charset="0"/>
                <a:cs typeface="Times New Roman" panose="02020603050405020304" pitchFamily="18" charset="0"/>
              </a:rPr>
              <a:t>coverage.</a:t>
            </a:r>
            <a:endParaRPr lang="en-US" dirty="0" smtClean="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dirty="0" smtClean="0"/>
              <a:t>Marketplace Appeals</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29</a:t>
            </a:fld>
            <a:endParaRPr lang="en-US" dirty="0"/>
          </a:p>
        </p:txBody>
      </p:sp>
    </p:spTree>
    <p:extLst>
      <p:ext uri="{BB962C8B-B14F-4D97-AF65-F5344CB8AC3E}">
        <p14:creationId xmlns:p14="http://schemas.microsoft.com/office/powerpoint/2010/main" val="2397705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708150"/>
            <a:ext cx="4648200" cy="4648200"/>
          </a:xfrm>
        </p:spPr>
        <p:txBody>
          <a:bodyPr>
            <a:normAutofit/>
          </a:bodyPr>
          <a:lstStyle/>
          <a:p>
            <a:r>
              <a:rPr lang="en-US" dirty="0" smtClean="0">
                <a:latin typeface="Calibri" panose="020F0502020204030204" pitchFamily="34" charset="0"/>
                <a:cs typeface="Calibri" panose="020F0502020204030204" pitchFamily="34" charset="0"/>
              </a:rPr>
              <a:t>Overview of the Health Insurance Marketplace®</a:t>
            </a:r>
          </a:p>
          <a:p>
            <a:pPr marL="971550" lvl="1" indent="-514350">
              <a:lnSpc>
                <a:spcPct val="110000"/>
              </a:lnSpc>
              <a:buFont typeface="+mj-lt"/>
              <a:buAutoNum type="alphaLcPeriod"/>
            </a:pPr>
            <a:r>
              <a:rPr lang="en-US" sz="3200" dirty="0" smtClean="0">
                <a:latin typeface="Calibri" panose="020F0502020204030204" pitchFamily="34" charset="0"/>
                <a:cs typeface="Calibri" panose="020F0502020204030204" pitchFamily="34" charset="0"/>
              </a:rPr>
              <a:t>What’s the Marketplace? </a:t>
            </a:r>
          </a:p>
          <a:p>
            <a:pPr marL="971550" lvl="1" indent="-514350">
              <a:lnSpc>
                <a:spcPct val="110000"/>
              </a:lnSpc>
              <a:buFont typeface="+mj-lt"/>
              <a:buAutoNum type="alphaLcPeriod"/>
            </a:pPr>
            <a:r>
              <a:rPr lang="en-US" sz="3200" dirty="0" smtClean="0">
                <a:latin typeface="Calibri" panose="020F0502020204030204" pitchFamily="34" charset="0"/>
                <a:cs typeface="Calibri" panose="020F0502020204030204" pitchFamily="34" charset="0"/>
              </a:rPr>
              <a:t>Operation of the Marketplace</a:t>
            </a:r>
          </a:p>
          <a:p>
            <a:pPr marL="971550" lvl="1" indent="-514350">
              <a:lnSpc>
                <a:spcPct val="110000"/>
              </a:lnSpc>
              <a:buFont typeface="+mj-lt"/>
              <a:buAutoNum type="alphaLcPeriod"/>
            </a:pPr>
            <a:r>
              <a:rPr lang="en-US" sz="3200" dirty="0" smtClean="0">
                <a:latin typeface="Calibri" panose="020F0502020204030204" pitchFamily="34" charset="0"/>
                <a:cs typeface="Calibri" panose="020F0502020204030204" pitchFamily="34" charset="0"/>
              </a:rPr>
              <a:t>How consumers use the Marketplace </a:t>
            </a:r>
            <a:endParaRPr lang="en-US" sz="3200"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dirty="0" smtClean="0"/>
              <a:t>Section 1: Overview of the Health Insurance Marketplace®</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3</a:t>
            </a:fld>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41667" t="7553" r="4167"/>
          <a:stretch/>
        </p:blipFill>
        <p:spPr>
          <a:xfrm>
            <a:off x="5257800" y="2286000"/>
            <a:ext cx="3264933" cy="3719512"/>
          </a:xfrm>
          <a:prstGeom prst="rect">
            <a:avLst/>
          </a:prstGeom>
        </p:spPr>
      </p:pic>
    </p:spTree>
    <p:extLst>
      <p:ext uri="{BB962C8B-B14F-4D97-AF65-F5344CB8AC3E}">
        <p14:creationId xmlns:p14="http://schemas.microsoft.com/office/powerpoint/2010/main" val="25849129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3516" y="1676400"/>
            <a:ext cx="8451883" cy="4572000"/>
          </a:xfrm>
        </p:spPr>
        <p:txBody>
          <a:bodyPr>
            <a:normAutofit fontScale="70000" lnSpcReduction="20000"/>
          </a:bodyPr>
          <a:lstStyle/>
          <a:p>
            <a:pPr>
              <a:lnSpc>
                <a:spcPct val="120000"/>
              </a:lnSpc>
              <a:spcAft>
                <a:spcPts val="600"/>
              </a:spcAft>
            </a:pPr>
            <a:r>
              <a:rPr lang="en-US" dirty="0" smtClean="0">
                <a:latin typeface="Calibri" panose="020F0502020204030204" pitchFamily="34" charset="0"/>
                <a:cs typeface="Calibri" panose="020F0502020204030204" pitchFamily="34" charset="0"/>
              </a:rPr>
              <a:t>Roadmap to Better Care and a Healthier You </a:t>
            </a:r>
          </a:p>
          <a:p>
            <a:pPr>
              <a:lnSpc>
                <a:spcPct val="120000"/>
              </a:lnSpc>
              <a:spcAft>
                <a:spcPts val="600"/>
              </a:spcAft>
            </a:pPr>
            <a:r>
              <a:rPr lang="en-US" dirty="0" smtClean="0">
                <a:latin typeface="Calibri" panose="020F0502020204030204" pitchFamily="34" charset="0"/>
                <a:cs typeface="Calibri" panose="020F0502020204030204" pitchFamily="34" charset="0"/>
              </a:rPr>
              <a:t>5 Ways to Make the Most of Your Coverage </a:t>
            </a:r>
          </a:p>
          <a:p>
            <a:pPr>
              <a:lnSpc>
                <a:spcPct val="120000"/>
              </a:lnSpc>
              <a:spcAft>
                <a:spcPts val="600"/>
              </a:spcAft>
            </a:pPr>
            <a:r>
              <a:rPr lang="en-US" dirty="0" smtClean="0">
                <a:latin typeface="Calibri" panose="020F0502020204030204" pitchFamily="34" charset="0"/>
                <a:cs typeface="Calibri" panose="020F0502020204030204" pitchFamily="34" charset="0"/>
              </a:rPr>
              <a:t>Manage Your Health Care Costs </a:t>
            </a:r>
          </a:p>
          <a:p>
            <a:pPr>
              <a:lnSpc>
                <a:spcPct val="120000"/>
              </a:lnSpc>
              <a:spcAft>
                <a:spcPts val="600"/>
              </a:spcAft>
            </a:pPr>
            <a:r>
              <a:rPr lang="en-US" dirty="0" smtClean="0">
                <a:latin typeface="Calibri" panose="020F0502020204030204" pitchFamily="34" charset="0"/>
                <a:cs typeface="Calibri" panose="020F0502020204030204" pitchFamily="34" charset="0"/>
              </a:rPr>
              <a:t>Videos </a:t>
            </a:r>
          </a:p>
          <a:p>
            <a:pPr>
              <a:lnSpc>
                <a:spcPct val="120000"/>
              </a:lnSpc>
              <a:spcAft>
                <a:spcPts val="600"/>
              </a:spcAft>
            </a:pPr>
            <a:r>
              <a:rPr lang="en-US" dirty="0" smtClean="0">
                <a:latin typeface="Calibri" panose="020F0502020204030204" pitchFamily="34" charset="0"/>
                <a:cs typeface="Calibri" panose="020F0502020204030204" pitchFamily="34" charset="0"/>
              </a:rPr>
              <a:t>Enrollment Toolkit </a:t>
            </a:r>
          </a:p>
          <a:p>
            <a:pPr>
              <a:lnSpc>
                <a:spcPct val="120000"/>
              </a:lnSpc>
              <a:spcAft>
                <a:spcPts val="600"/>
              </a:spcAft>
            </a:pPr>
            <a:r>
              <a:rPr lang="en-US" dirty="0" smtClean="0">
                <a:latin typeface="Calibri" panose="020F0502020204030204" pitchFamily="34" charset="0"/>
                <a:cs typeface="Calibri" panose="020F0502020204030204" pitchFamily="34" charset="0"/>
              </a:rPr>
              <a:t>Prevention Resources </a:t>
            </a:r>
          </a:p>
          <a:p>
            <a:pPr>
              <a:lnSpc>
                <a:spcPct val="120000"/>
              </a:lnSpc>
              <a:spcAft>
                <a:spcPts val="600"/>
              </a:spcAft>
            </a:pPr>
            <a:r>
              <a:rPr lang="en-US" dirty="0" smtClean="0">
                <a:latin typeface="Calibri" panose="020F0502020204030204" pitchFamily="34" charset="0"/>
                <a:cs typeface="Calibri" panose="020F0502020204030204" pitchFamily="34" charset="0"/>
              </a:rPr>
              <a:t>Partnership Toolkit </a:t>
            </a:r>
          </a:p>
          <a:p>
            <a:pPr>
              <a:lnSpc>
                <a:spcPct val="120000"/>
              </a:lnSpc>
              <a:spcAft>
                <a:spcPts val="2400"/>
              </a:spcAft>
            </a:pPr>
            <a:r>
              <a:rPr lang="en-US" dirty="0" smtClean="0">
                <a:latin typeface="Calibri" panose="020F0502020204030204" pitchFamily="34" charset="0"/>
                <a:cs typeface="Calibri" panose="020F0502020204030204" pitchFamily="34" charset="0"/>
              </a:rPr>
              <a:t>Community Presentation </a:t>
            </a:r>
          </a:p>
          <a:p>
            <a:pPr marL="0" indent="0">
              <a:lnSpc>
                <a:spcPct val="120000"/>
              </a:lnSpc>
              <a:spcAft>
                <a:spcPts val="2400"/>
              </a:spcAft>
              <a:buNone/>
            </a:pPr>
            <a:r>
              <a:rPr lang="en-US" dirty="0" smtClean="0">
                <a:latin typeface="Calibri" panose="020F0502020204030204" pitchFamily="34" charset="0"/>
                <a:cs typeface="Calibri" panose="020F0502020204030204" pitchFamily="34" charset="0"/>
              </a:rPr>
              <a:t>Materials are available online at </a:t>
            </a:r>
            <a:r>
              <a:rPr lang="en-US"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go.cms.gov/c2c</a:t>
            </a:r>
            <a:r>
              <a:rPr lang="en-US"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rPr>
              <a:t> </a:t>
            </a:r>
            <a:r>
              <a:rPr lang="en-US" dirty="0" smtClean="0">
                <a:latin typeface="Calibri" panose="020F0502020204030204" pitchFamily="34" charset="0"/>
                <a:ea typeface="Calibri" panose="020F0502020204030204" pitchFamily="34" charset="0"/>
                <a:cs typeface="Times New Roman" panose="02020603050405020304" pitchFamily="18" charset="0"/>
              </a:rPr>
              <a:t>for print or download. </a:t>
            </a:r>
            <a:endParaRPr lang="en-US"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dirty="0" smtClean="0"/>
              <a:t>From Coverage to Care (C2C)</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30</a:t>
            </a:fld>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2743200"/>
            <a:ext cx="3642336" cy="2601470"/>
          </a:xfrm>
          <a:prstGeom prst="rect">
            <a:avLst/>
          </a:prstGeom>
        </p:spPr>
      </p:pic>
    </p:spTree>
    <p:extLst>
      <p:ext uri="{BB962C8B-B14F-4D97-AF65-F5344CB8AC3E}">
        <p14:creationId xmlns:p14="http://schemas.microsoft.com/office/powerpoint/2010/main" val="3627882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676400"/>
            <a:ext cx="5782119" cy="4953000"/>
          </a:xfrm>
        </p:spPr>
        <p:txBody>
          <a:bodyPr>
            <a:normAutofit lnSpcReduction="10000"/>
          </a:bodyPr>
          <a:lstStyle/>
          <a:p>
            <a:pPr>
              <a:spcAft>
                <a:spcPts val="600"/>
              </a:spcAft>
            </a:pPr>
            <a:r>
              <a:rPr lang="en-US" sz="2800" dirty="0">
                <a:latin typeface="Calibri" panose="020F0502020204030204" pitchFamily="34" charset="0"/>
                <a:cs typeface="Calibri" panose="020F0502020204030204" pitchFamily="34" charset="0"/>
              </a:rPr>
              <a:t>Other Health Coverage Options:</a:t>
            </a:r>
          </a:p>
          <a:p>
            <a:pPr marL="914400" lvl="1" indent="-457200">
              <a:spcAft>
                <a:spcPts val="600"/>
              </a:spcAft>
              <a:buFont typeface="+mj-lt"/>
              <a:buAutoNum type="alphaLcPeriod"/>
            </a:pPr>
            <a:r>
              <a:rPr lang="en-US" sz="2400" dirty="0">
                <a:latin typeface="Calibri" panose="020F0502020204030204" pitchFamily="34" charset="0"/>
                <a:cs typeface="Calibri" panose="020F0502020204030204" pitchFamily="34" charset="0"/>
              </a:rPr>
              <a:t>Minimum </a:t>
            </a:r>
            <a:r>
              <a:rPr lang="en-US" sz="2400" dirty="0" smtClean="0">
                <a:latin typeface="Calibri" panose="020F0502020204030204" pitchFamily="34" charset="0"/>
                <a:cs typeface="Calibri" panose="020F0502020204030204" pitchFamily="34" charset="0"/>
              </a:rPr>
              <a:t>essential coverage </a:t>
            </a:r>
            <a:r>
              <a:rPr lang="en-US" sz="2400" dirty="0" smtClean="0">
                <a:latin typeface="Calibri" panose="020F0502020204030204" pitchFamily="34" charset="0"/>
                <a:cs typeface="Calibri" panose="020F0502020204030204" pitchFamily="34" charset="0"/>
              </a:rPr>
              <a:t>(MEC)</a:t>
            </a:r>
            <a:endParaRPr lang="en-US" sz="2400" dirty="0">
              <a:latin typeface="Calibri" panose="020F0502020204030204" pitchFamily="34" charset="0"/>
              <a:cs typeface="Calibri" panose="020F0502020204030204" pitchFamily="34" charset="0"/>
            </a:endParaRPr>
          </a:p>
          <a:p>
            <a:pPr marL="914400" lvl="1" indent="-457200">
              <a:spcAft>
                <a:spcPts val="600"/>
              </a:spcAft>
              <a:buFont typeface="+mj-lt"/>
              <a:buAutoNum type="alphaLcPeriod"/>
            </a:pPr>
            <a:r>
              <a:rPr lang="en-US" sz="2400" dirty="0">
                <a:latin typeface="Calibri" panose="020F0502020204030204" pitchFamily="34" charset="0"/>
                <a:cs typeface="Calibri" panose="020F0502020204030204" pitchFamily="34" charset="0"/>
              </a:rPr>
              <a:t>Medicaid and the Marketplace</a:t>
            </a:r>
          </a:p>
          <a:p>
            <a:pPr marL="914400" lvl="1" indent="-457200">
              <a:spcAft>
                <a:spcPts val="600"/>
              </a:spcAft>
              <a:buFont typeface="+mj-lt"/>
              <a:buAutoNum type="alphaLcPeriod"/>
            </a:pPr>
            <a:r>
              <a:rPr lang="en-US" sz="2400" dirty="0">
                <a:latin typeface="Calibri" panose="020F0502020204030204" pitchFamily="34" charset="0"/>
                <a:cs typeface="Calibri" panose="020F0502020204030204" pitchFamily="34" charset="0"/>
              </a:rPr>
              <a:t>Medicaid </a:t>
            </a:r>
            <a:r>
              <a:rPr lang="en-US" sz="2400" dirty="0" smtClean="0">
                <a:latin typeface="Calibri" panose="020F0502020204030204" pitchFamily="34" charset="0"/>
                <a:cs typeface="Calibri" panose="020F0502020204030204" pitchFamily="34" charset="0"/>
              </a:rPr>
              <a:t>eligibility based </a:t>
            </a:r>
            <a:r>
              <a:rPr lang="en-US" sz="2400" dirty="0">
                <a:latin typeface="Calibri" panose="020F0502020204030204" pitchFamily="34" charset="0"/>
                <a:cs typeface="Calibri" panose="020F0502020204030204" pitchFamily="34" charset="0"/>
              </a:rPr>
              <a:t>on </a:t>
            </a:r>
            <a:r>
              <a:rPr lang="en-US" sz="2400" dirty="0" smtClean="0">
                <a:latin typeface="Calibri" panose="020F0502020204030204" pitchFamily="34" charset="0"/>
                <a:cs typeface="Calibri" panose="020F0502020204030204" pitchFamily="34" charset="0"/>
              </a:rPr>
              <a:t>categorical requirements</a:t>
            </a:r>
            <a:endParaRPr lang="en-US" sz="2400" dirty="0">
              <a:latin typeface="Calibri" panose="020F0502020204030204" pitchFamily="34" charset="0"/>
              <a:cs typeface="Calibri" panose="020F0502020204030204" pitchFamily="34" charset="0"/>
            </a:endParaRPr>
          </a:p>
          <a:p>
            <a:pPr marL="914400" lvl="1" indent="-457200">
              <a:spcAft>
                <a:spcPts val="600"/>
              </a:spcAft>
              <a:buFont typeface="+mj-lt"/>
              <a:buAutoNum type="alphaLcPeriod"/>
            </a:pPr>
            <a:r>
              <a:rPr lang="en-US" sz="2400" dirty="0">
                <a:latin typeface="Calibri" panose="020F0502020204030204" pitchFamily="34" charset="0"/>
                <a:cs typeface="Calibri" panose="020F0502020204030204" pitchFamily="34" charset="0"/>
              </a:rPr>
              <a:t>Determining Medicaid </a:t>
            </a:r>
            <a:r>
              <a:rPr lang="en-US" sz="2400" dirty="0" smtClean="0">
                <a:latin typeface="Calibri" panose="020F0502020204030204" pitchFamily="34" charset="0"/>
                <a:cs typeface="Calibri" panose="020F0502020204030204" pitchFamily="34" charset="0"/>
              </a:rPr>
              <a:t>eligibility </a:t>
            </a:r>
            <a:r>
              <a:rPr lang="en-US" sz="2400" dirty="0">
                <a:latin typeface="Calibri" panose="020F0502020204030204" pitchFamily="34" charset="0"/>
                <a:cs typeface="Calibri" panose="020F0502020204030204" pitchFamily="34" charset="0"/>
              </a:rPr>
              <a:t>through the Marketplace</a:t>
            </a:r>
          </a:p>
          <a:p>
            <a:pPr marL="914400" lvl="1" indent="-457200">
              <a:spcAft>
                <a:spcPts val="600"/>
              </a:spcAft>
              <a:buFont typeface="+mj-lt"/>
              <a:buAutoNum type="alphaLcPeriod"/>
            </a:pPr>
            <a:r>
              <a:rPr lang="en-US" sz="2400" dirty="0">
                <a:latin typeface="Calibri" panose="020F0502020204030204" pitchFamily="34" charset="0"/>
                <a:cs typeface="Calibri" panose="020F0502020204030204" pitchFamily="34" charset="0"/>
              </a:rPr>
              <a:t>Marketplaces and </a:t>
            </a:r>
            <a:r>
              <a:rPr lang="en-US" sz="2400" dirty="0" smtClean="0">
                <a:latin typeface="Calibri" panose="020F0502020204030204" pitchFamily="34" charset="0"/>
                <a:cs typeface="Calibri" panose="020F0502020204030204" pitchFamily="34" charset="0"/>
              </a:rPr>
              <a:t>people </a:t>
            </a:r>
            <a:r>
              <a:rPr lang="en-US" sz="2400" dirty="0">
                <a:latin typeface="Calibri" panose="020F0502020204030204" pitchFamily="34" charset="0"/>
                <a:cs typeface="Calibri" panose="020F0502020204030204" pitchFamily="34" charset="0"/>
              </a:rPr>
              <a:t>with Medicare </a:t>
            </a:r>
          </a:p>
          <a:p>
            <a:pPr marL="914400" lvl="1" indent="-457200">
              <a:spcAft>
                <a:spcPts val="600"/>
              </a:spcAft>
              <a:buFont typeface="+mj-lt"/>
              <a:buAutoNum type="alphaLcPeriod"/>
            </a:pPr>
            <a:r>
              <a:rPr lang="en-US" sz="2400" dirty="0">
                <a:latin typeface="Calibri" panose="020F0502020204030204" pitchFamily="34" charset="0"/>
                <a:cs typeface="Calibri" panose="020F0502020204030204" pitchFamily="34" charset="0"/>
              </a:rPr>
              <a:t>Short-term, </a:t>
            </a:r>
            <a:r>
              <a:rPr lang="en-US" sz="2400" dirty="0" smtClean="0">
                <a:latin typeface="Calibri" panose="020F0502020204030204" pitchFamily="34" charset="0"/>
                <a:cs typeface="Calibri" panose="020F0502020204030204" pitchFamily="34" charset="0"/>
              </a:rPr>
              <a:t>limited-duration insurance </a:t>
            </a:r>
            <a:endParaRPr lang="en-US" sz="24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dirty="0" smtClean="0"/>
              <a:t>Section 6: Other Health Coverage </a:t>
            </a:r>
            <a:r>
              <a:rPr lang="en-US" dirty="0" smtClean="0"/>
              <a:t>Options </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31</a:t>
            </a:fld>
            <a:endParaRPr lang="en-US" dirty="0"/>
          </a:p>
        </p:txBody>
      </p:sp>
      <p:pic>
        <p:nvPicPr>
          <p:cNvPr id="5" name="Picture 4"/>
          <p:cNvPicPr>
            <a:picLocks noChangeAspect="1"/>
          </p:cNvPicPr>
          <p:nvPr/>
        </p:nvPicPr>
        <p:blipFill>
          <a:blip r:embed="rId2"/>
          <a:stretch>
            <a:fillRect/>
          </a:stretch>
        </p:blipFill>
        <p:spPr>
          <a:xfrm>
            <a:off x="5257800" y="2819400"/>
            <a:ext cx="3615241" cy="2926334"/>
          </a:xfrm>
          <a:prstGeom prst="rect">
            <a:avLst/>
          </a:prstGeom>
        </p:spPr>
      </p:pic>
    </p:spTree>
    <p:extLst>
      <p:ext uri="{BB962C8B-B14F-4D97-AF65-F5344CB8AC3E}">
        <p14:creationId xmlns:p14="http://schemas.microsoft.com/office/powerpoint/2010/main" val="9218326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600200"/>
            <a:ext cx="8763000" cy="2667000"/>
          </a:xfrm>
        </p:spPr>
        <p:txBody>
          <a:bodyPr>
            <a:normAutofit fontScale="92500" lnSpcReduction="20000"/>
          </a:bodyPr>
          <a:lstStyle/>
          <a:p>
            <a:pPr>
              <a:lnSpc>
                <a:spcPct val="150000"/>
              </a:lnSpc>
              <a:spcAft>
                <a:spcPts val="600"/>
              </a:spcAft>
            </a:pPr>
            <a:r>
              <a:rPr lang="en-US" sz="2800" dirty="0">
                <a:latin typeface="Calibri" panose="020F0502020204030204" pitchFamily="34" charset="0"/>
                <a:ea typeface="Calibri" panose="020F0502020204030204" pitchFamily="34" charset="0"/>
                <a:cs typeface="Times New Roman" panose="02020603050405020304" pitchFamily="18" charset="0"/>
              </a:rPr>
              <a:t>The </a:t>
            </a:r>
            <a:r>
              <a:rPr lang="en-US" sz="2800" dirty="0" smtClean="0">
                <a:latin typeface="Calibri" panose="020F0502020204030204" pitchFamily="34" charset="0"/>
                <a:ea typeface="Calibri" panose="020F0502020204030204" pitchFamily="34" charset="0"/>
                <a:cs typeface="Times New Roman" panose="02020603050405020304" pitchFamily="18" charset="0"/>
              </a:rPr>
              <a:t>Patient Protection and Affordable Care Act (PPACA) </a:t>
            </a:r>
            <a:r>
              <a:rPr lang="en-US" sz="2800" dirty="0">
                <a:latin typeface="Calibri" panose="020F0502020204030204" pitchFamily="34" charset="0"/>
                <a:ea typeface="Calibri" panose="020F0502020204030204" pitchFamily="34" charset="0"/>
                <a:cs typeface="Times New Roman" panose="02020603050405020304" pitchFamily="18" charset="0"/>
              </a:rPr>
              <a:t>requires consumers to have health coverage that is considered minimum essential coverage (MEC). Marketplace plans, most Medicaid coverage, and CHIP aren‘t the only programs </a:t>
            </a:r>
            <a:r>
              <a:rPr lang="en-US" sz="2800" dirty="0" smtClean="0">
                <a:latin typeface="Calibri" panose="020F0502020204030204" pitchFamily="34" charset="0"/>
                <a:ea typeface="Calibri" panose="020F0502020204030204" pitchFamily="34" charset="0"/>
                <a:cs typeface="Times New Roman" panose="02020603050405020304" pitchFamily="18" charset="0"/>
              </a:rPr>
              <a:t>that </a:t>
            </a:r>
            <a:r>
              <a:rPr lang="en-US" sz="2800" dirty="0">
                <a:latin typeface="Calibri" panose="020F0502020204030204" pitchFamily="34" charset="0"/>
                <a:ea typeface="Calibri" panose="020F0502020204030204" pitchFamily="34" charset="0"/>
                <a:cs typeface="Times New Roman" panose="02020603050405020304" pitchFamily="18" charset="0"/>
              </a:rPr>
              <a:t>provide MEC</a:t>
            </a:r>
            <a:r>
              <a:rPr lang="en-US" sz="2800" dirty="0" smtClean="0">
                <a:latin typeface="Calibri" panose="020F0502020204030204" pitchFamily="34" charset="0"/>
                <a:ea typeface="Calibri" panose="020F0502020204030204" pitchFamily="34" charset="0"/>
                <a:cs typeface="Times New Roman" panose="02020603050405020304" pitchFamily="18" charset="0"/>
              </a:rPr>
              <a:t>.</a:t>
            </a:r>
          </a:p>
        </p:txBody>
      </p:sp>
      <p:sp>
        <p:nvSpPr>
          <p:cNvPr id="3" name="Title 2"/>
          <p:cNvSpPr>
            <a:spLocks noGrp="1"/>
          </p:cNvSpPr>
          <p:nvPr>
            <p:ph type="title"/>
          </p:nvPr>
        </p:nvSpPr>
        <p:spPr/>
        <p:txBody>
          <a:bodyPr/>
          <a:lstStyle/>
          <a:p>
            <a:r>
              <a:rPr lang="en-US" dirty="0" smtClean="0"/>
              <a:t>Minimum Essential Coverage </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32</a:t>
            </a:fld>
            <a:endParaRPr lang="en-US" dirty="0"/>
          </a:p>
        </p:txBody>
      </p:sp>
      <p:pic>
        <p:nvPicPr>
          <p:cNvPr id="5" name="Picture 4"/>
          <p:cNvPicPr>
            <a:picLocks noChangeAspect="1"/>
          </p:cNvPicPr>
          <p:nvPr/>
        </p:nvPicPr>
        <p:blipFill>
          <a:blip r:embed="rId2"/>
          <a:stretch>
            <a:fillRect/>
          </a:stretch>
        </p:blipFill>
        <p:spPr>
          <a:xfrm>
            <a:off x="2743200" y="4288419"/>
            <a:ext cx="3652353" cy="2433055"/>
          </a:xfrm>
          <a:prstGeom prst="rect">
            <a:avLst/>
          </a:prstGeom>
        </p:spPr>
      </p:pic>
    </p:spTree>
    <p:extLst>
      <p:ext uri="{BB962C8B-B14F-4D97-AF65-F5344CB8AC3E}">
        <p14:creationId xmlns:p14="http://schemas.microsoft.com/office/powerpoint/2010/main" val="3879266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 y="1672452"/>
            <a:ext cx="8915400" cy="5045075"/>
          </a:xfrm>
        </p:spPr>
        <p:txBody>
          <a:bodyPr>
            <a:noAutofit/>
          </a:bodyPr>
          <a:lstStyle/>
          <a:p>
            <a:pPr lvl="0">
              <a:lnSpc>
                <a:spcPct val="120000"/>
              </a:lnSpc>
            </a:pPr>
            <a:r>
              <a:rPr lang="en-US" sz="2000" dirty="0">
                <a:solidFill>
                  <a:prstClr val="black"/>
                </a:solidFill>
                <a:latin typeface="Calibri" panose="020F0502020204030204" pitchFamily="34" charset="0"/>
                <a:cs typeface="Times New Roman" panose="02020603050405020304" pitchFamily="18" charset="0"/>
              </a:rPr>
              <a:t>These coverage types are also considered MEC: </a:t>
            </a:r>
          </a:p>
          <a:p>
            <a:pPr lvl="1">
              <a:lnSpc>
                <a:spcPct val="120000"/>
              </a:lnSpc>
            </a:pPr>
            <a:r>
              <a:rPr lang="en-US" sz="1600" dirty="0">
                <a:solidFill>
                  <a:prstClr val="black"/>
                </a:solidFill>
                <a:latin typeface="Calibri" panose="020F0502020204030204" pitchFamily="34" charset="0"/>
                <a:cs typeface="Calibri" panose="020F0502020204030204" pitchFamily="34" charset="0"/>
              </a:rPr>
              <a:t>Individual coverage (outside of the Marketplace)</a:t>
            </a:r>
          </a:p>
          <a:p>
            <a:pPr lvl="1">
              <a:lnSpc>
                <a:spcPct val="120000"/>
              </a:lnSpc>
            </a:pPr>
            <a:r>
              <a:rPr lang="en-US" sz="1600" dirty="0">
                <a:solidFill>
                  <a:prstClr val="black"/>
                </a:solidFill>
                <a:latin typeface="Calibri" panose="020F0502020204030204" pitchFamily="34" charset="0"/>
                <a:cs typeface="Calibri" panose="020F0502020204030204" pitchFamily="34" charset="0"/>
              </a:rPr>
              <a:t>Employer-sponsored coverage, including COBRA and retiree coverage</a:t>
            </a:r>
          </a:p>
          <a:p>
            <a:pPr lvl="1">
              <a:lnSpc>
                <a:spcPct val="120000"/>
              </a:lnSpc>
            </a:pPr>
            <a:r>
              <a:rPr lang="en-US" sz="1600" dirty="0">
                <a:solidFill>
                  <a:prstClr val="black"/>
                </a:solidFill>
                <a:latin typeface="Calibri" panose="020F0502020204030204" pitchFamily="34" charset="0"/>
                <a:cs typeface="Calibri" panose="020F0502020204030204" pitchFamily="34" charset="0"/>
              </a:rPr>
              <a:t>Medicare (Part A) and Medicare Advantage Plans (Part C)</a:t>
            </a:r>
          </a:p>
          <a:p>
            <a:pPr lvl="1">
              <a:lnSpc>
                <a:spcPct val="120000"/>
              </a:lnSpc>
            </a:pPr>
            <a:r>
              <a:rPr lang="en-US" sz="1600" dirty="0">
                <a:solidFill>
                  <a:prstClr val="black"/>
                </a:solidFill>
                <a:latin typeface="Calibri" panose="020F0502020204030204" pitchFamily="34" charset="0"/>
                <a:cs typeface="Calibri" panose="020F0502020204030204" pitchFamily="34" charset="0"/>
              </a:rPr>
              <a:t>Certain types of </a:t>
            </a:r>
            <a:r>
              <a:rPr lang="en-US" sz="1600" dirty="0" smtClean="0">
                <a:solidFill>
                  <a:prstClr val="black"/>
                </a:solidFill>
                <a:latin typeface="Calibri" panose="020F0502020204030204" pitchFamily="34" charset="0"/>
                <a:cs typeface="Calibri" panose="020F0502020204030204" pitchFamily="34" charset="0"/>
              </a:rPr>
              <a:t>veterans’ </a:t>
            </a:r>
            <a:r>
              <a:rPr lang="en-US" sz="1600" dirty="0">
                <a:solidFill>
                  <a:prstClr val="black"/>
                </a:solidFill>
                <a:latin typeface="Calibri" panose="020F0502020204030204" pitchFamily="34" charset="0"/>
                <a:cs typeface="Calibri" panose="020F0502020204030204" pitchFamily="34" charset="0"/>
              </a:rPr>
              <a:t>health coverage administered by the Department of Veterans Affairs</a:t>
            </a:r>
          </a:p>
          <a:p>
            <a:pPr lvl="1">
              <a:lnSpc>
                <a:spcPct val="120000"/>
              </a:lnSpc>
            </a:pPr>
            <a:r>
              <a:rPr lang="en-US" sz="1600" dirty="0">
                <a:solidFill>
                  <a:prstClr val="black"/>
                </a:solidFill>
                <a:latin typeface="Calibri" panose="020F0502020204030204" pitchFamily="34" charset="0"/>
                <a:cs typeface="Calibri" panose="020F0502020204030204" pitchFamily="34" charset="0"/>
              </a:rPr>
              <a:t>Most types of TRICARE coverage</a:t>
            </a:r>
          </a:p>
          <a:p>
            <a:pPr lvl="1">
              <a:lnSpc>
                <a:spcPct val="120000"/>
              </a:lnSpc>
            </a:pPr>
            <a:r>
              <a:rPr lang="en-US" sz="1600" dirty="0">
                <a:solidFill>
                  <a:prstClr val="black"/>
                </a:solidFill>
                <a:latin typeface="Calibri" panose="020F0502020204030204" pitchFamily="34" charset="0"/>
                <a:cs typeface="Calibri" panose="020F0502020204030204" pitchFamily="34" charset="0"/>
              </a:rPr>
              <a:t>Coverage provided to Peace </a:t>
            </a:r>
            <a:r>
              <a:rPr lang="en-US" sz="1600" dirty="0" smtClean="0">
                <a:solidFill>
                  <a:prstClr val="black"/>
                </a:solidFill>
                <a:latin typeface="Calibri" panose="020F0502020204030204" pitchFamily="34" charset="0"/>
                <a:cs typeface="Calibri" panose="020F0502020204030204" pitchFamily="34" charset="0"/>
              </a:rPr>
              <a:t>Corps </a:t>
            </a:r>
            <a:r>
              <a:rPr lang="en-US" sz="1600" dirty="0">
                <a:solidFill>
                  <a:prstClr val="black"/>
                </a:solidFill>
                <a:latin typeface="Calibri" panose="020F0502020204030204" pitchFamily="34" charset="0"/>
                <a:cs typeface="Calibri" panose="020F0502020204030204" pitchFamily="34" charset="0"/>
              </a:rPr>
              <a:t>volunteers</a:t>
            </a:r>
          </a:p>
          <a:p>
            <a:pPr lvl="1">
              <a:lnSpc>
                <a:spcPct val="120000"/>
              </a:lnSpc>
            </a:pPr>
            <a:r>
              <a:rPr lang="en-US" sz="1600" dirty="0">
                <a:solidFill>
                  <a:prstClr val="black"/>
                </a:solidFill>
                <a:latin typeface="Calibri" panose="020F0502020204030204" pitchFamily="34" charset="0"/>
                <a:cs typeface="Calibri" panose="020F0502020204030204" pitchFamily="34" charset="0"/>
              </a:rPr>
              <a:t>Coverage under the Non-appropriated Fund Health Benefit Program</a:t>
            </a:r>
          </a:p>
          <a:p>
            <a:pPr lvl="1">
              <a:lnSpc>
                <a:spcPct val="120000"/>
              </a:lnSpc>
            </a:pPr>
            <a:r>
              <a:rPr lang="en-US" sz="1600" dirty="0">
                <a:solidFill>
                  <a:prstClr val="black"/>
                </a:solidFill>
                <a:latin typeface="Calibri" panose="020F0502020204030204" pitchFamily="34" charset="0"/>
                <a:cs typeface="Calibri" panose="020F0502020204030204" pitchFamily="34" charset="0"/>
              </a:rPr>
              <a:t>Refugee Medical Assistance supported by the Administration for Children and Families</a:t>
            </a:r>
          </a:p>
          <a:p>
            <a:pPr lvl="1">
              <a:lnSpc>
                <a:spcPct val="120000"/>
              </a:lnSpc>
            </a:pPr>
            <a:r>
              <a:rPr lang="en-US" sz="1600" dirty="0">
                <a:solidFill>
                  <a:prstClr val="black"/>
                </a:solidFill>
                <a:latin typeface="Calibri" panose="020F0502020204030204" pitchFamily="34" charset="0"/>
                <a:cs typeface="Calibri" panose="020F0502020204030204" pitchFamily="34" charset="0"/>
              </a:rPr>
              <a:t>Grandfathered health plans </a:t>
            </a:r>
          </a:p>
          <a:p>
            <a:pPr lvl="1">
              <a:lnSpc>
                <a:spcPct val="120000"/>
              </a:lnSpc>
            </a:pPr>
            <a:r>
              <a:rPr lang="en-US" sz="1600" dirty="0">
                <a:solidFill>
                  <a:prstClr val="black"/>
                </a:solidFill>
                <a:latin typeface="Calibri" panose="020F0502020204030204" pitchFamily="34" charset="0"/>
                <a:cs typeface="Calibri" panose="020F0502020204030204" pitchFamily="34" charset="0"/>
              </a:rPr>
              <a:t>Other coverage recognized by the Secretary of HHS, including: </a:t>
            </a:r>
          </a:p>
          <a:p>
            <a:pPr lvl="2">
              <a:lnSpc>
                <a:spcPct val="120000"/>
              </a:lnSpc>
            </a:pPr>
            <a:r>
              <a:rPr lang="en-US" sz="1600" dirty="0">
                <a:solidFill>
                  <a:prstClr val="black"/>
                </a:solidFill>
                <a:latin typeface="Calibri" panose="020F0502020204030204" pitchFamily="34" charset="0"/>
                <a:cs typeface="Calibri" panose="020F0502020204030204" pitchFamily="34" charset="0"/>
              </a:rPr>
              <a:t>Certain self-funded health coverage offered to students by universities </a:t>
            </a:r>
          </a:p>
          <a:p>
            <a:pPr lvl="2">
              <a:lnSpc>
                <a:spcPct val="120000"/>
              </a:lnSpc>
            </a:pPr>
            <a:r>
              <a:rPr lang="en-US" sz="1600" dirty="0">
                <a:solidFill>
                  <a:prstClr val="black"/>
                </a:solidFill>
                <a:latin typeface="Calibri" panose="020F0502020204030204" pitchFamily="34" charset="0"/>
                <a:cs typeface="Calibri" panose="020F0502020204030204" pitchFamily="34" charset="0"/>
              </a:rPr>
              <a:t>Certain state high-risk </a:t>
            </a:r>
            <a:r>
              <a:rPr lang="en-US" sz="1600" dirty="0" smtClean="0">
                <a:solidFill>
                  <a:prstClr val="black"/>
                </a:solidFill>
                <a:latin typeface="Calibri" panose="020F0502020204030204" pitchFamily="34" charset="0"/>
                <a:cs typeface="Calibri" panose="020F0502020204030204" pitchFamily="34" charset="0"/>
              </a:rPr>
              <a:t>pools</a:t>
            </a:r>
            <a:endParaRPr lang="en-US" sz="1600" dirty="0">
              <a:solidFill>
                <a:prstClr val="black"/>
              </a:solidFill>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dirty="0" smtClean="0"/>
              <a:t>Minimum Essential Coverage (Cont.)</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33</a:t>
            </a:fld>
            <a:endParaRPr lang="en-US" dirty="0"/>
          </a:p>
        </p:txBody>
      </p:sp>
    </p:spTree>
    <p:extLst>
      <p:ext uri="{BB962C8B-B14F-4D97-AF65-F5344CB8AC3E}">
        <p14:creationId xmlns:p14="http://schemas.microsoft.com/office/powerpoint/2010/main" val="1090645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616075"/>
            <a:ext cx="8915400" cy="3336925"/>
          </a:xfrm>
        </p:spPr>
        <p:txBody>
          <a:bodyPr>
            <a:normAutofit/>
          </a:bodyPr>
          <a:lstStyle/>
          <a:p>
            <a:pPr>
              <a:spcAft>
                <a:spcPts val="1800"/>
              </a:spcAft>
            </a:pPr>
            <a:r>
              <a:rPr lang="en-US" sz="2200" dirty="0" smtClean="0">
                <a:latin typeface="Calibri" panose="020F0502020204030204" pitchFamily="34" charset="0"/>
                <a:cs typeface="Calibri" panose="020F0502020204030204" pitchFamily="34" charset="0"/>
              </a:rPr>
              <a:t>Medicaid and CHIP provide free or low-cost health coverage to millions of Americans, including some low-income people, families and children, pregnant women, the elderly, and people with disabilities. </a:t>
            </a:r>
          </a:p>
          <a:p>
            <a:pPr>
              <a:spcAft>
                <a:spcPts val="1800"/>
              </a:spcAft>
            </a:pPr>
            <a:r>
              <a:rPr lang="en-US" sz="2200" dirty="0" smtClean="0">
                <a:latin typeface="Calibri" panose="020F0502020204030204" pitchFamily="34" charset="0"/>
                <a:cs typeface="Calibri" panose="020F0502020204030204" pitchFamily="34" charset="0"/>
              </a:rPr>
              <a:t>Some states have expanded their Medicaid programs to cover all people at or below 133 percent of the FPL. </a:t>
            </a:r>
          </a:p>
          <a:p>
            <a:pPr>
              <a:spcAft>
                <a:spcPts val="1800"/>
              </a:spcAft>
            </a:pPr>
            <a:r>
              <a:rPr lang="en-US" sz="2200" dirty="0" smtClean="0">
                <a:latin typeface="Calibri" panose="020F0502020204030204" pitchFamily="34" charset="0"/>
                <a:cs typeface="Calibri" panose="020F0502020204030204" pitchFamily="34" charset="0"/>
              </a:rPr>
              <a:t>Consumers who are eligible for Medicaid or CHIP coverage are generally not eligible for financial assistance through the Marketplace. </a:t>
            </a:r>
            <a:endParaRPr lang="en-US" sz="2200"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dirty="0" smtClean="0"/>
              <a:t>Medicaid and the Marketplace </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34</a:t>
            </a:fld>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2500" t="21666" r="12500" b="41667"/>
          <a:stretch/>
        </p:blipFill>
        <p:spPr>
          <a:xfrm>
            <a:off x="1371600" y="4991948"/>
            <a:ext cx="6019800" cy="1471506"/>
          </a:xfrm>
          <a:prstGeom prst="rect">
            <a:avLst/>
          </a:prstGeom>
        </p:spPr>
      </p:pic>
    </p:spTree>
    <p:extLst>
      <p:ext uri="{BB962C8B-B14F-4D97-AF65-F5344CB8AC3E}">
        <p14:creationId xmlns:p14="http://schemas.microsoft.com/office/powerpoint/2010/main" val="9362604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Medicaid and the Marketplace (Cont.)</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35</a:t>
            </a:fld>
            <a:endParaRPr lang="en-US" dirty="0"/>
          </a:p>
        </p:txBody>
      </p:sp>
      <p:sp>
        <p:nvSpPr>
          <p:cNvPr id="7" name="Rounded Rectangle 6"/>
          <p:cNvSpPr/>
          <p:nvPr/>
        </p:nvSpPr>
        <p:spPr>
          <a:xfrm>
            <a:off x="694154" y="2630652"/>
            <a:ext cx="1509194" cy="1643213"/>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smtClean="0">
                <a:latin typeface="Calibri" panose="020F0502020204030204" pitchFamily="34" charset="0"/>
                <a:cs typeface="Calibri" panose="020F0502020204030204" pitchFamily="34" charset="0"/>
              </a:rPr>
              <a:t>Submit streamlined application to a Marketplace</a:t>
            </a:r>
            <a:endParaRPr lang="en-US" sz="1600" dirty="0">
              <a:latin typeface="Calibri" panose="020F0502020204030204" pitchFamily="34" charset="0"/>
              <a:cs typeface="Calibri" panose="020F0502020204030204" pitchFamily="34" charset="0"/>
            </a:endParaRPr>
          </a:p>
        </p:txBody>
      </p:sp>
      <p:cxnSp>
        <p:nvCxnSpPr>
          <p:cNvPr id="9" name="Straight Connector 8"/>
          <p:cNvCxnSpPr/>
          <p:nvPr/>
        </p:nvCxnSpPr>
        <p:spPr>
          <a:xfrm>
            <a:off x="1371600" y="4239838"/>
            <a:ext cx="1" cy="51912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617637" y="4753149"/>
            <a:ext cx="1524000" cy="1219200"/>
          </a:xfrm>
          <a:prstGeom prst="roundRect">
            <a:avLst/>
          </a:prstGeom>
          <a:solidFill>
            <a:srgbClr val="99CCFF"/>
          </a:solidFill>
        </p:spPr>
        <p:style>
          <a:lnRef idx="1">
            <a:schemeClr val="accent5"/>
          </a:lnRef>
          <a:fillRef idx="3">
            <a:schemeClr val="accent5"/>
          </a:fillRef>
          <a:effectRef idx="2">
            <a:schemeClr val="accent5"/>
          </a:effectRef>
          <a:fontRef idx="minor">
            <a:schemeClr val="lt1"/>
          </a:fontRef>
        </p:style>
        <p:txBody>
          <a:bodyPr rtlCol="0" anchor="ctr"/>
          <a:lstStyle/>
          <a:p>
            <a:pPr marL="285750" indent="-285750">
              <a:buFont typeface="Wingdings" panose="05000000000000000000" pitchFamily="2" charset="2"/>
              <a:buChar char="§"/>
            </a:pPr>
            <a:r>
              <a:rPr lang="en-US" sz="1600" dirty="0" smtClean="0">
                <a:solidFill>
                  <a:schemeClr val="tx1"/>
                </a:solidFill>
                <a:latin typeface="Calibri" panose="020F0502020204030204" pitchFamily="34" charset="0"/>
                <a:cs typeface="Calibri" panose="020F0502020204030204" pitchFamily="34" charset="0"/>
              </a:rPr>
              <a:t>Online</a:t>
            </a:r>
          </a:p>
          <a:p>
            <a:pPr marL="285750" indent="-285750">
              <a:buFont typeface="Wingdings" panose="05000000000000000000" pitchFamily="2" charset="2"/>
              <a:buChar char="§"/>
            </a:pPr>
            <a:r>
              <a:rPr lang="en-US" sz="1600" dirty="0" smtClean="0">
                <a:solidFill>
                  <a:schemeClr val="tx1"/>
                </a:solidFill>
                <a:latin typeface="Calibri" panose="020F0502020204030204" pitchFamily="34" charset="0"/>
                <a:cs typeface="Calibri" panose="020F0502020204030204" pitchFamily="34" charset="0"/>
              </a:rPr>
              <a:t>By phone</a:t>
            </a:r>
          </a:p>
          <a:p>
            <a:pPr marL="285750" indent="-285750">
              <a:buFont typeface="Wingdings" panose="05000000000000000000" pitchFamily="2" charset="2"/>
              <a:buChar char="§"/>
            </a:pPr>
            <a:r>
              <a:rPr lang="en-US" sz="1600" dirty="0" smtClean="0">
                <a:solidFill>
                  <a:schemeClr val="tx1"/>
                </a:solidFill>
                <a:latin typeface="Calibri" panose="020F0502020204030204" pitchFamily="34" charset="0"/>
                <a:cs typeface="Calibri" panose="020F0502020204030204" pitchFamily="34" charset="0"/>
              </a:rPr>
              <a:t>By mail </a:t>
            </a:r>
          </a:p>
          <a:p>
            <a:pPr marL="285750" indent="-285750">
              <a:buFont typeface="Wingdings" panose="05000000000000000000" pitchFamily="2" charset="2"/>
              <a:buChar char="§"/>
            </a:pPr>
            <a:r>
              <a:rPr lang="en-US" sz="1600" dirty="0" smtClean="0">
                <a:solidFill>
                  <a:schemeClr val="tx1"/>
                </a:solidFill>
                <a:latin typeface="Calibri" panose="020F0502020204030204" pitchFamily="34" charset="0"/>
                <a:cs typeface="Calibri" panose="020F0502020204030204" pitchFamily="34" charset="0"/>
              </a:rPr>
              <a:t>In person</a:t>
            </a:r>
            <a:endParaRPr lang="en-US" sz="1600" dirty="0">
              <a:solidFill>
                <a:schemeClr val="tx1"/>
              </a:solidFill>
              <a:latin typeface="Calibri" panose="020F0502020204030204" pitchFamily="34" charset="0"/>
              <a:cs typeface="Calibri" panose="020F0502020204030204" pitchFamily="34" charset="0"/>
            </a:endParaRPr>
          </a:p>
        </p:txBody>
      </p:sp>
      <p:sp>
        <p:nvSpPr>
          <p:cNvPr id="11" name="Right Arrow 10"/>
          <p:cNvSpPr/>
          <p:nvPr/>
        </p:nvSpPr>
        <p:spPr>
          <a:xfrm>
            <a:off x="2277607" y="3230722"/>
            <a:ext cx="281506" cy="304800"/>
          </a:xfrm>
          <a:prstGeom prst="right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ounded Rectangle 11"/>
          <p:cNvSpPr/>
          <p:nvPr/>
        </p:nvSpPr>
        <p:spPr>
          <a:xfrm>
            <a:off x="2633015" y="2635716"/>
            <a:ext cx="1487915" cy="164479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smtClean="0">
                <a:latin typeface="Calibri" panose="020F0502020204030204" pitchFamily="34" charset="0"/>
                <a:cs typeface="Calibri" panose="020F0502020204030204" pitchFamily="34" charset="0"/>
              </a:rPr>
              <a:t>Verify and determine eligibility </a:t>
            </a:r>
            <a:endParaRPr lang="en-US" sz="1600" dirty="0">
              <a:latin typeface="Calibri" panose="020F0502020204030204" pitchFamily="34" charset="0"/>
              <a:cs typeface="Calibri" panose="020F0502020204030204" pitchFamily="34" charset="0"/>
            </a:endParaRPr>
          </a:p>
        </p:txBody>
      </p:sp>
      <p:cxnSp>
        <p:nvCxnSpPr>
          <p:cNvPr id="14" name="Straight Connector 13"/>
          <p:cNvCxnSpPr/>
          <p:nvPr/>
        </p:nvCxnSpPr>
        <p:spPr>
          <a:xfrm flipH="1">
            <a:off x="3375394" y="4247734"/>
            <a:ext cx="1578" cy="56502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2700039" y="4753149"/>
            <a:ext cx="1371600" cy="1143392"/>
          </a:xfrm>
          <a:prstGeom prst="roundRect">
            <a:avLst/>
          </a:prstGeom>
          <a:solidFill>
            <a:srgbClr val="99CCFF"/>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00" dirty="0" smtClean="0">
                <a:solidFill>
                  <a:schemeClr val="tx1"/>
                </a:solidFill>
                <a:latin typeface="Calibri" panose="020F0502020204030204" pitchFamily="34" charset="0"/>
                <a:cs typeface="Calibri" panose="020F0502020204030204" pitchFamily="34" charset="0"/>
              </a:rPr>
              <a:t>Supported by Data Services Hub</a:t>
            </a:r>
            <a:endParaRPr lang="en-US" sz="1600" dirty="0">
              <a:solidFill>
                <a:schemeClr val="tx1"/>
              </a:solidFill>
              <a:latin typeface="Calibri" panose="020F0502020204030204" pitchFamily="34" charset="0"/>
              <a:cs typeface="Calibri" panose="020F0502020204030204" pitchFamily="34" charset="0"/>
            </a:endParaRPr>
          </a:p>
        </p:txBody>
      </p:sp>
      <p:sp>
        <p:nvSpPr>
          <p:cNvPr id="24" name="Rectangle 23"/>
          <p:cNvSpPr/>
          <p:nvPr/>
        </p:nvSpPr>
        <p:spPr>
          <a:xfrm>
            <a:off x="4572000" y="2845458"/>
            <a:ext cx="1210758" cy="144148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smtClean="0">
                <a:latin typeface="Calibri" panose="020F0502020204030204" pitchFamily="34" charset="0"/>
                <a:cs typeface="Calibri" panose="020F0502020204030204" pitchFamily="34" charset="0"/>
              </a:rPr>
              <a:t>Eligible for qualified health plan</a:t>
            </a:r>
            <a:endParaRPr lang="en-US" sz="1600" dirty="0">
              <a:latin typeface="Calibri" panose="020F0502020204030204" pitchFamily="34" charset="0"/>
              <a:cs typeface="Calibri" panose="020F0502020204030204" pitchFamily="34" charset="0"/>
            </a:endParaRPr>
          </a:p>
        </p:txBody>
      </p:sp>
      <p:sp>
        <p:nvSpPr>
          <p:cNvPr id="25" name="Rectangle 24"/>
          <p:cNvSpPr/>
          <p:nvPr/>
        </p:nvSpPr>
        <p:spPr>
          <a:xfrm>
            <a:off x="4606610" y="4599121"/>
            <a:ext cx="1198353" cy="1219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smtClean="0">
                <a:latin typeface="Calibri" panose="020F0502020204030204" pitchFamily="34" charset="0"/>
                <a:cs typeface="Calibri" panose="020F0502020204030204" pitchFamily="34" charset="0"/>
              </a:rPr>
              <a:t>Eligible for Medicaid, or CHIP</a:t>
            </a:r>
            <a:endParaRPr lang="en-US" sz="1600" dirty="0">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a:blip r:embed="rId3"/>
          <a:stretch>
            <a:fillRect/>
          </a:stretch>
        </p:blipFill>
        <p:spPr>
          <a:xfrm>
            <a:off x="4225320" y="3315073"/>
            <a:ext cx="286537" cy="304826"/>
          </a:xfrm>
          <a:prstGeom prst="rect">
            <a:avLst/>
          </a:prstGeom>
        </p:spPr>
      </p:pic>
      <p:sp>
        <p:nvSpPr>
          <p:cNvPr id="27" name="Right Arrow 26"/>
          <p:cNvSpPr/>
          <p:nvPr/>
        </p:nvSpPr>
        <p:spPr>
          <a:xfrm rot="3288237">
            <a:off x="3997235" y="4328883"/>
            <a:ext cx="698461" cy="332851"/>
          </a:xfrm>
          <a:prstGeom prst="right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9" name="Rounded Rectangle 28"/>
          <p:cNvSpPr/>
          <p:nvPr/>
        </p:nvSpPr>
        <p:spPr>
          <a:xfrm>
            <a:off x="6454517" y="2277929"/>
            <a:ext cx="1357044" cy="1407498"/>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smtClean="0">
                <a:latin typeface="Calibri" panose="020F0502020204030204" pitchFamily="34" charset="0"/>
                <a:cs typeface="Calibri" panose="020F0502020204030204" pitchFamily="34" charset="0"/>
              </a:rPr>
              <a:t>Enroll in Marketplace qualified health plan </a:t>
            </a:r>
            <a:endParaRPr lang="en-US" sz="1600" dirty="0">
              <a:latin typeface="Calibri" panose="020F0502020204030204" pitchFamily="34" charset="0"/>
              <a:cs typeface="Calibri" panose="020F0502020204030204" pitchFamily="34" charset="0"/>
            </a:endParaRPr>
          </a:p>
        </p:txBody>
      </p:sp>
      <p:sp>
        <p:nvSpPr>
          <p:cNvPr id="28" name="Right Arrow 27"/>
          <p:cNvSpPr/>
          <p:nvPr/>
        </p:nvSpPr>
        <p:spPr>
          <a:xfrm rot="19264885">
            <a:off x="5894813" y="3372619"/>
            <a:ext cx="640205" cy="533400"/>
          </a:xfrm>
          <a:prstGeom prst="right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smtClean="0">
                <a:solidFill>
                  <a:schemeClr val="tx1"/>
                </a:solidFill>
                <a:latin typeface="Calibri" panose="020F0502020204030204" pitchFamily="34" charset="0"/>
                <a:cs typeface="Calibri" panose="020F0502020204030204" pitchFamily="34" charset="0"/>
              </a:rPr>
              <a:t>Yes</a:t>
            </a:r>
            <a:endParaRPr lang="en-US" sz="1600" dirty="0">
              <a:solidFill>
                <a:schemeClr val="tx1"/>
              </a:solidFill>
              <a:latin typeface="Calibri" panose="020F0502020204030204" pitchFamily="34" charset="0"/>
              <a:cs typeface="Calibri" panose="020F0502020204030204" pitchFamily="34" charset="0"/>
            </a:endParaRPr>
          </a:p>
        </p:txBody>
      </p:sp>
      <p:cxnSp>
        <p:nvCxnSpPr>
          <p:cNvPr id="31" name="Straight Connector 30"/>
          <p:cNvCxnSpPr/>
          <p:nvPr/>
        </p:nvCxnSpPr>
        <p:spPr>
          <a:xfrm>
            <a:off x="7133039" y="3619899"/>
            <a:ext cx="0" cy="26571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6654634" y="3887286"/>
            <a:ext cx="1098088" cy="1005166"/>
          </a:xfrm>
          <a:prstGeom prst="roundRect">
            <a:avLst/>
          </a:prstGeom>
          <a:solidFill>
            <a:srgbClr val="99CCFF"/>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00" dirty="0" smtClean="0">
                <a:solidFill>
                  <a:schemeClr val="tx1"/>
                </a:solidFill>
                <a:latin typeface="Calibri" panose="020F0502020204030204" pitchFamily="34" charset="0"/>
                <a:cs typeface="Calibri" panose="020F0502020204030204" pitchFamily="34" charset="0"/>
              </a:rPr>
              <a:t>Pay first monthly premium</a:t>
            </a:r>
            <a:endParaRPr lang="en-US" sz="1600" dirty="0">
              <a:solidFill>
                <a:schemeClr val="tx1"/>
              </a:solidFill>
              <a:latin typeface="Calibri" panose="020F0502020204030204" pitchFamily="34" charset="0"/>
              <a:cs typeface="Calibri" panose="020F0502020204030204" pitchFamily="34" charset="0"/>
            </a:endParaRPr>
          </a:p>
        </p:txBody>
      </p:sp>
      <p:sp>
        <p:nvSpPr>
          <p:cNvPr id="35" name="Rounded Rectangle 34"/>
          <p:cNvSpPr/>
          <p:nvPr/>
        </p:nvSpPr>
        <p:spPr>
          <a:xfrm>
            <a:off x="6396079" y="5104264"/>
            <a:ext cx="1540417" cy="83820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smtClean="0">
                <a:latin typeface="Calibri" panose="020F0502020204030204" pitchFamily="34" charset="0"/>
                <a:cs typeface="Calibri" panose="020F0502020204030204" pitchFamily="34" charset="0"/>
              </a:rPr>
              <a:t>Enroll Medicaid/CHIP</a:t>
            </a:r>
            <a:endParaRPr lang="en-US" sz="1600" dirty="0">
              <a:latin typeface="Calibri" panose="020F0502020204030204" pitchFamily="34" charset="0"/>
              <a:cs typeface="Calibri" panose="020F0502020204030204" pitchFamily="34" charset="0"/>
            </a:endParaRPr>
          </a:p>
        </p:txBody>
      </p:sp>
      <p:sp>
        <p:nvSpPr>
          <p:cNvPr id="34" name="Right Arrow 33"/>
          <p:cNvSpPr/>
          <p:nvPr/>
        </p:nvSpPr>
        <p:spPr>
          <a:xfrm rot="2936103">
            <a:off x="5896184" y="4609917"/>
            <a:ext cx="686992" cy="533400"/>
          </a:xfrm>
          <a:prstGeom prst="right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smtClean="0">
                <a:solidFill>
                  <a:schemeClr val="tx1"/>
                </a:solidFill>
                <a:latin typeface="Calibri" panose="020F0502020204030204" pitchFamily="34" charset="0"/>
                <a:cs typeface="Calibri" panose="020F0502020204030204" pitchFamily="34" charset="0"/>
              </a:rPr>
              <a:t>Yes</a:t>
            </a:r>
            <a:endParaRPr lang="en-US" sz="1600" dirty="0">
              <a:solidFill>
                <a:schemeClr val="tx1"/>
              </a:solidFill>
              <a:latin typeface="Calibri" panose="020F0502020204030204" pitchFamily="34" charset="0"/>
              <a:cs typeface="Calibri" panose="020F0502020204030204" pitchFamily="34" charset="0"/>
            </a:endParaRPr>
          </a:p>
        </p:txBody>
      </p:sp>
      <p:cxnSp>
        <p:nvCxnSpPr>
          <p:cNvPr id="44" name="Straight Connector 43"/>
          <p:cNvCxnSpPr/>
          <p:nvPr/>
        </p:nvCxnSpPr>
        <p:spPr>
          <a:xfrm>
            <a:off x="5119180" y="2630652"/>
            <a:ext cx="0" cy="28909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3" name="Rounded Rectangle 42"/>
          <p:cNvSpPr/>
          <p:nvPr/>
        </p:nvSpPr>
        <p:spPr>
          <a:xfrm>
            <a:off x="4334483" y="1649111"/>
            <a:ext cx="1590850" cy="987975"/>
          </a:xfrm>
          <a:prstGeom prst="roundRect">
            <a:avLst/>
          </a:prstGeom>
          <a:solidFill>
            <a:srgbClr val="99CCFF"/>
          </a:solidFill>
        </p:spPr>
        <p:style>
          <a:lnRef idx="1">
            <a:schemeClr val="accent5"/>
          </a:lnRef>
          <a:fillRef idx="3">
            <a:schemeClr val="accent5"/>
          </a:fillRef>
          <a:effectRef idx="2">
            <a:schemeClr val="accent5"/>
          </a:effectRef>
          <a:fontRef idx="minor">
            <a:schemeClr val="lt1"/>
          </a:fontRef>
        </p:style>
        <p:txBody>
          <a:bodyPr rtlCol="0" anchor="ctr"/>
          <a:lstStyle/>
          <a:p>
            <a:pPr marL="285750" indent="-285750">
              <a:buFont typeface="Wingdings" panose="05000000000000000000" pitchFamily="2" charset="2"/>
              <a:buChar char="§"/>
            </a:pPr>
            <a:r>
              <a:rPr lang="en-US" sz="1600" dirty="0" smtClean="0">
                <a:solidFill>
                  <a:schemeClr val="tx1"/>
                </a:solidFill>
                <a:latin typeface="Calibri" panose="020F0502020204030204" pitchFamily="34" charset="0"/>
                <a:cs typeface="Calibri" panose="020F0502020204030204" pitchFamily="34" charset="0"/>
              </a:rPr>
              <a:t>Premium tax credit </a:t>
            </a:r>
          </a:p>
          <a:p>
            <a:pPr marL="285750" indent="-285750">
              <a:buFont typeface="Wingdings" panose="05000000000000000000" pitchFamily="2" charset="2"/>
              <a:buChar char="§"/>
            </a:pPr>
            <a:r>
              <a:rPr lang="en-US" sz="1600" dirty="0" smtClean="0">
                <a:solidFill>
                  <a:schemeClr val="tx1"/>
                </a:solidFill>
                <a:latin typeface="Calibri" panose="020F0502020204030204" pitchFamily="34" charset="0"/>
                <a:cs typeface="Calibri" panose="020F0502020204030204" pitchFamily="34" charset="0"/>
              </a:rPr>
              <a:t>Cost-sharing reduction</a:t>
            </a:r>
            <a:endParaRPr lang="en-US" sz="16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7279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229600" cy="4648200"/>
          </a:xfrm>
        </p:spPr>
        <p:txBody>
          <a:bodyPr>
            <a:normAutofit fontScale="55000" lnSpcReduction="20000"/>
          </a:bodyPr>
          <a:lstStyle/>
          <a:p>
            <a:pPr>
              <a:lnSpc>
                <a:spcPct val="120000"/>
              </a:lnSpc>
              <a:spcAft>
                <a:spcPts val="600"/>
              </a:spcAft>
            </a:pPr>
            <a:r>
              <a:rPr lang="en-US" dirty="0" smtClean="0">
                <a:latin typeface="Calibri" panose="020F0502020204030204" pitchFamily="34" charset="0"/>
                <a:cs typeface="Calibri" panose="020F0502020204030204" pitchFamily="34" charset="0"/>
              </a:rPr>
              <a:t>It’s important that consumes close to age 65 who are applying for coverage through a Marketplace know about the benefits of enrolling in Medicare as soon as they become eligible. </a:t>
            </a:r>
          </a:p>
          <a:p>
            <a:pPr>
              <a:lnSpc>
                <a:spcPct val="120000"/>
              </a:lnSpc>
              <a:spcAft>
                <a:spcPts val="600"/>
              </a:spcAft>
            </a:pPr>
            <a:r>
              <a:rPr lang="en-US" dirty="0" smtClean="0">
                <a:latin typeface="Calibri" panose="020F0502020204030204" pitchFamily="34" charset="0"/>
                <a:cs typeface="Calibri" panose="020F0502020204030204" pitchFamily="34" charset="0"/>
              </a:rPr>
              <a:t>Consumers who don’t sign up for Medicare during their Initial Enrollment Period (IEP) and don’t have job-based coverage based on current employment (or a spouse’s employment), including coverage through a SHOP Marketplace or an individual Health Reimbursement Arrangement (HRA), may have to pay higher premiums when they sign up for Medicare later. </a:t>
            </a:r>
          </a:p>
          <a:p>
            <a:pPr>
              <a:lnSpc>
                <a:spcPct val="120000"/>
              </a:lnSpc>
              <a:spcAft>
                <a:spcPts val="600"/>
              </a:spcAft>
            </a:pPr>
            <a:r>
              <a:rPr lang="en-US" dirty="0" smtClean="0">
                <a:latin typeface="Calibri" panose="020F0502020204030204" pitchFamily="34" charset="0"/>
                <a:cs typeface="Calibri" panose="020F0502020204030204" pitchFamily="34" charset="0"/>
              </a:rPr>
              <a:t>Consumers who already have Medicare generally can’t enroll in Marketplace plans through a Marketplace because it’s against the law for a private insurer to sell a Marketplace plan to someone who has Medicare coverage when the insurer knows the plan will provide duplicate benefits. </a:t>
            </a:r>
          </a:p>
          <a:p>
            <a:pPr>
              <a:lnSpc>
                <a:spcPct val="120000"/>
              </a:lnSpc>
              <a:spcAft>
                <a:spcPts val="600"/>
              </a:spcAft>
            </a:pPr>
            <a:r>
              <a:rPr lang="en-US" dirty="0" smtClean="0">
                <a:latin typeface="Calibri" panose="020F0502020204030204" pitchFamily="34" charset="0"/>
                <a:cs typeface="Calibri" panose="020F0502020204030204" pitchFamily="34" charset="0"/>
              </a:rPr>
              <a:t>Consumers who are considered eligible for MEC Medicare are generally not eligible for financial assistance through the Marketplace. </a:t>
            </a:r>
            <a:endParaRPr lang="en-US"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dirty="0" smtClean="0"/>
              <a:t>The Marketplace and Medicare</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36</a:t>
            </a:fld>
            <a:endParaRPr lang="en-US" dirty="0"/>
          </a:p>
        </p:txBody>
      </p:sp>
    </p:spTree>
    <p:extLst>
      <p:ext uri="{BB962C8B-B14F-4D97-AF65-F5344CB8AC3E}">
        <p14:creationId xmlns:p14="http://schemas.microsoft.com/office/powerpoint/2010/main" val="3875252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600200"/>
            <a:ext cx="8229600" cy="2872306"/>
          </a:xfrm>
        </p:spPr>
        <p:txBody>
          <a:bodyPr>
            <a:normAutofit fontScale="92500" lnSpcReduction="20000"/>
          </a:bodyPr>
          <a:lstStyle/>
          <a:p>
            <a:pPr>
              <a:lnSpc>
                <a:spcPct val="150000"/>
              </a:lnSpc>
              <a:spcAft>
                <a:spcPts val="600"/>
              </a:spcAft>
            </a:pPr>
            <a:r>
              <a:rPr lang="en-US" sz="2400" dirty="0" smtClean="0">
                <a:latin typeface="Calibri" panose="020F0502020204030204" pitchFamily="34" charset="0"/>
                <a:cs typeface="Calibri" panose="020F0502020204030204" pitchFamily="34" charset="0"/>
              </a:rPr>
              <a:t>Many Americans have health insurance through their </a:t>
            </a:r>
            <a:r>
              <a:rPr lang="en-US" sz="2400" dirty="0" smtClean="0">
                <a:latin typeface="Calibri" panose="020F0502020204030204" pitchFamily="34" charset="0"/>
                <a:cs typeface="Calibri" panose="020F0502020204030204" pitchFamily="34" charset="0"/>
              </a:rPr>
              <a:t>employer </a:t>
            </a:r>
            <a:r>
              <a:rPr lang="en-US" sz="2400" dirty="0" smtClean="0">
                <a:latin typeface="Calibri" panose="020F0502020204030204" pitchFamily="34" charset="0"/>
                <a:cs typeface="Calibri" panose="020F0502020204030204" pitchFamily="34" charset="0"/>
              </a:rPr>
              <a:t>or a family member’s employer. </a:t>
            </a:r>
          </a:p>
          <a:p>
            <a:pPr>
              <a:lnSpc>
                <a:spcPct val="150000"/>
              </a:lnSpc>
              <a:spcAft>
                <a:spcPts val="600"/>
              </a:spcAft>
            </a:pPr>
            <a:r>
              <a:rPr lang="en-US" sz="2400" dirty="0" smtClean="0">
                <a:latin typeface="Calibri" panose="020F0502020204030204" pitchFamily="34" charset="0"/>
                <a:cs typeface="Calibri" panose="020F0502020204030204" pitchFamily="34" charset="0"/>
              </a:rPr>
              <a:t>Consumers who are eligible for job-based coverage are generally not eligible for financial assistance through the Marketplace, unless their job-based coverage is considered unaffordable or doesn’t meet certain coverage standards. </a:t>
            </a:r>
            <a:endParaRPr lang="en-US" sz="2400"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sz="4000" dirty="0" smtClean="0"/>
              <a:t>Job-based Coverage and the Marketplace </a:t>
            </a:r>
            <a:endParaRPr lang="en-US" sz="4000" dirty="0"/>
          </a:p>
        </p:txBody>
      </p:sp>
      <p:sp>
        <p:nvSpPr>
          <p:cNvPr id="4" name="Slide Number Placeholder 3"/>
          <p:cNvSpPr>
            <a:spLocks noGrp="1"/>
          </p:cNvSpPr>
          <p:nvPr>
            <p:ph type="sldNum" sz="quarter" idx="4"/>
          </p:nvPr>
        </p:nvSpPr>
        <p:spPr/>
        <p:txBody>
          <a:bodyPr/>
          <a:lstStyle/>
          <a:p>
            <a:fld id="{7022FF3C-310F-4809-A5BE-BC5BA8AA108D}" type="slidenum">
              <a:rPr lang="en-US" smtClean="0"/>
              <a:t>37</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4600032"/>
            <a:ext cx="4038600" cy="2082800"/>
          </a:xfrm>
          <a:prstGeom prst="rect">
            <a:avLst/>
          </a:prstGeom>
        </p:spPr>
      </p:pic>
    </p:spTree>
    <p:extLst>
      <p:ext uri="{BB962C8B-B14F-4D97-AF65-F5344CB8AC3E}">
        <p14:creationId xmlns:p14="http://schemas.microsoft.com/office/powerpoint/2010/main" val="3221417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5181600"/>
          </a:xfrm>
        </p:spPr>
        <p:txBody>
          <a:bodyPr>
            <a:noAutofit/>
          </a:bodyPr>
          <a:lstStyle/>
          <a:p>
            <a:pPr>
              <a:spcAft>
                <a:spcPts val="1800"/>
              </a:spcAft>
            </a:pPr>
            <a:r>
              <a:rPr lang="en-US" sz="2400" dirty="0" smtClean="0">
                <a:latin typeface="Calibri" panose="020F0502020204030204" pitchFamily="34" charset="0"/>
                <a:cs typeface="Calibri" panose="020F0502020204030204" pitchFamily="34" charset="0"/>
              </a:rPr>
              <a:t>Short-term, limited-duration insurance is a type of health insurance coverage that’s designed to fill temporary gaps in coverage. </a:t>
            </a:r>
          </a:p>
          <a:p>
            <a:pPr>
              <a:spcAft>
                <a:spcPts val="1800"/>
              </a:spcAft>
            </a:pPr>
            <a:r>
              <a:rPr lang="en-US" sz="2400" dirty="0" smtClean="0">
                <a:latin typeface="Calibri" panose="020F0502020204030204" pitchFamily="34" charset="0"/>
                <a:cs typeface="Calibri" panose="020F0502020204030204" pitchFamily="34" charset="0"/>
              </a:rPr>
              <a:t>Generally, short-term plans offer coverage when an individual is transitioning from one plan or coverage to another form of coverage. </a:t>
            </a:r>
          </a:p>
          <a:p>
            <a:pPr>
              <a:spcAft>
                <a:spcPts val="1800"/>
              </a:spcAft>
            </a:pPr>
            <a:r>
              <a:rPr lang="en-US" sz="2400" dirty="0" smtClean="0">
                <a:latin typeface="Calibri" panose="020F0502020204030204" pitchFamily="34" charset="0"/>
                <a:cs typeface="Calibri" panose="020F0502020204030204" pitchFamily="34" charset="0"/>
              </a:rPr>
              <a:t>Short-term plans are exempted from the federal definition of individual health insurance coverage and aren’t subjected to PPACA individual market provisions. </a:t>
            </a:r>
          </a:p>
          <a:p>
            <a:pPr>
              <a:spcAft>
                <a:spcPts val="1800"/>
              </a:spcAft>
            </a:pPr>
            <a:r>
              <a:rPr lang="en-US" sz="2400" dirty="0" smtClean="0">
                <a:latin typeface="Calibri" panose="020F0502020204030204" pitchFamily="34" charset="0"/>
                <a:cs typeface="Calibri" panose="020F0502020204030204" pitchFamily="34" charset="0"/>
              </a:rPr>
              <a:t>Short-term plans aren’t considered MEC and aren’t sold through the Marketplaces. </a:t>
            </a:r>
            <a:endParaRPr lang="en-US" sz="2400"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sz="4000" dirty="0" smtClean="0"/>
              <a:t>Short-term, Limited-Duration Insurance </a:t>
            </a:r>
            <a:endParaRPr lang="en-US" sz="4000" dirty="0"/>
          </a:p>
        </p:txBody>
      </p:sp>
      <p:sp>
        <p:nvSpPr>
          <p:cNvPr id="4" name="Slide Number Placeholder 3"/>
          <p:cNvSpPr>
            <a:spLocks noGrp="1"/>
          </p:cNvSpPr>
          <p:nvPr>
            <p:ph type="sldNum" sz="quarter" idx="4"/>
          </p:nvPr>
        </p:nvSpPr>
        <p:spPr/>
        <p:txBody>
          <a:bodyPr/>
          <a:lstStyle/>
          <a:p>
            <a:fld id="{7022FF3C-310F-4809-A5BE-BC5BA8AA108D}" type="slidenum">
              <a:rPr lang="en-US" smtClean="0"/>
              <a:t>38</a:t>
            </a:fld>
            <a:endParaRPr lang="en-US" dirty="0"/>
          </a:p>
        </p:txBody>
      </p:sp>
    </p:spTree>
    <p:extLst>
      <p:ext uri="{BB962C8B-B14F-4D97-AF65-F5344CB8AC3E}">
        <p14:creationId xmlns:p14="http://schemas.microsoft.com/office/powerpoint/2010/main" val="1260212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600201"/>
            <a:ext cx="6172200" cy="4953000"/>
          </a:xfrm>
        </p:spPr>
        <p:txBody>
          <a:bodyPr>
            <a:normAutofit fontScale="92500" lnSpcReduction="10000"/>
          </a:bodyPr>
          <a:lstStyle/>
          <a:p>
            <a:pPr>
              <a:lnSpc>
                <a:spcPct val="110000"/>
              </a:lnSpc>
              <a:spcAft>
                <a:spcPts val="600"/>
              </a:spcAft>
            </a:pPr>
            <a:r>
              <a:rPr lang="en-US" sz="2400" dirty="0" smtClean="0">
                <a:latin typeface="Calibri" panose="020F0502020204030204" pitchFamily="34" charset="0"/>
                <a:cs typeface="Calibri" panose="020F0502020204030204" pitchFamily="34" charset="0"/>
              </a:rPr>
              <a:t>Small employers who don’t offer health coverage to their employees can help employees pay for medical expenses through a Qualified Small Employer Health Reimbursement Arrangement (QSEHRA). </a:t>
            </a:r>
          </a:p>
          <a:p>
            <a:pPr>
              <a:lnSpc>
                <a:spcPct val="110000"/>
              </a:lnSpc>
              <a:spcAft>
                <a:spcPts val="600"/>
              </a:spcAft>
            </a:pPr>
            <a:r>
              <a:rPr lang="en-US" sz="2400" dirty="0" smtClean="0">
                <a:latin typeface="Calibri" panose="020F0502020204030204" pitchFamily="34" charset="0"/>
                <a:cs typeface="Calibri" panose="020F0502020204030204" pitchFamily="34" charset="0"/>
              </a:rPr>
              <a:t>If a consumer’s employer offers the consumer a QSEHRA, they can use it to help pay their household’s health care costs (like monthly premiums) for qualifying health coverage, such as a Marketplace plan. </a:t>
            </a:r>
          </a:p>
          <a:p>
            <a:pPr>
              <a:lnSpc>
                <a:spcPct val="110000"/>
              </a:lnSpc>
              <a:spcAft>
                <a:spcPts val="600"/>
              </a:spcAft>
            </a:pPr>
            <a:r>
              <a:rPr lang="en-US" sz="2400" dirty="0" smtClean="0">
                <a:latin typeface="Calibri" panose="020F0502020204030204" pitchFamily="34" charset="0"/>
                <a:cs typeface="Calibri" panose="020F0502020204030204" pitchFamily="34" charset="0"/>
              </a:rPr>
              <a:t>The amount of QSEHRA a consumer gets will change the PTC amount they’re eligible for. They may either be eligible for some or no PTC. </a:t>
            </a:r>
          </a:p>
        </p:txBody>
      </p:sp>
      <p:sp>
        <p:nvSpPr>
          <p:cNvPr id="3" name="Title 2"/>
          <p:cNvSpPr>
            <a:spLocks noGrp="1"/>
          </p:cNvSpPr>
          <p:nvPr>
            <p:ph type="title"/>
          </p:nvPr>
        </p:nvSpPr>
        <p:spPr/>
        <p:txBody>
          <a:bodyPr/>
          <a:lstStyle/>
          <a:p>
            <a:r>
              <a:rPr lang="en-US" sz="4000" dirty="0" smtClean="0"/>
              <a:t>Qualified Small Employer Health Reimbursement Arrangement</a:t>
            </a:r>
            <a:endParaRPr lang="en-US" sz="4000" dirty="0"/>
          </a:p>
        </p:txBody>
      </p:sp>
      <p:sp>
        <p:nvSpPr>
          <p:cNvPr id="4" name="Slide Number Placeholder 3"/>
          <p:cNvSpPr>
            <a:spLocks noGrp="1"/>
          </p:cNvSpPr>
          <p:nvPr>
            <p:ph type="sldNum" sz="quarter" idx="4"/>
          </p:nvPr>
        </p:nvSpPr>
        <p:spPr/>
        <p:txBody>
          <a:bodyPr/>
          <a:lstStyle/>
          <a:p>
            <a:fld id="{7022FF3C-310F-4809-A5BE-BC5BA8AA108D}" type="slidenum">
              <a:rPr lang="en-US" smtClean="0"/>
              <a:t>39</a:t>
            </a:fld>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666" t="11250"/>
          <a:stretch/>
        </p:blipFill>
        <p:spPr>
          <a:xfrm>
            <a:off x="6400800" y="2641419"/>
            <a:ext cx="2590800" cy="2590800"/>
          </a:xfrm>
          <a:prstGeom prst="rect">
            <a:avLst/>
          </a:prstGeom>
        </p:spPr>
      </p:pic>
    </p:spTree>
    <p:extLst>
      <p:ext uri="{BB962C8B-B14F-4D97-AF65-F5344CB8AC3E}">
        <p14:creationId xmlns:p14="http://schemas.microsoft.com/office/powerpoint/2010/main" val="1629269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229600" cy="4800600"/>
          </a:xfrm>
        </p:spPr>
        <p:txBody>
          <a:bodyPr>
            <a:normAutofit/>
          </a:bodyPr>
          <a:lstStyle/>
          <a:p>
            <a:pPr>
              <a:lnSpc>
                <a:spcPct val="110000"/>
              </a:lnSpc>
              <a:spcBef>
                <a:spcPts val="600"/>
              </a:spcBef>
              <a:spcAft>
                <a:spcPts val="1800"/>
              </a:spcAft>
            </a:pPr>
            <a:r>
              <a:rPr lang="en-US" sz="2000" dirty="0" smtClean="0">
                <a:latin typeface="Calibri" panose="020F0502020204030204" pitchFamily="34" charset="0"/>
                <a:cs typeface="Calibri" panose="020F0502020204030204" pitchFamily="34" charset="0"/>
              </a:rPr>
              <a:t>The Health Insurance </a:t>
            </a:r>
            <a:r>
              <a:rPr lang="en-US" sz="2000" dirty="0" smtClean="0">
                <a:latin typeface="Calibri" panose="020F0502020204030204" pitchFamily="34" charset="0"/>
                <a:cs typeface="Calibri" panose="020F0502020204030204" pitchFamily="34" charset="0"/>
              </a:rPr>
              <a:t>Marketplace® </a:t>
            </a:r>
            <a:r>
              <a:rPr lang="en-US" sz="2000" dirty="0" smtClean="0">
                <a:latin typeface="Calibri" panose="020F0502020204030204" pitchFamily="34" charset="0"/>
                <a:cs typeface="Calibri" panose="020F0502020204030204" pitchFamily="34" charset="0"/>
              </a:rPr>
              <a:t>provides health plan shopping and enrollment services for individuals and families (the individual market), </a:t>
            </a:r>
            <a:r>
              <a:rPr lang="en-US" sz="2000" dirty="0" smtClean="0">
                <a:latin typeface="Calibri" panose="020F0502020204030204" pitchFamily="34" charset="0"/>
                <a:cs typeface="Calibri" panose="020F0502020204030204" pitchFamily="34" charset="0"/>
              </a:rPr>
              <a:t>as well as </a:t>
            </a:r>
            <a:r>
              <a:rPr lang="en-US" sz="2000" dirty="0" smtClean="0">
                <a:latin typeface="Calibri" panose="020F0502020204030204" pitchFamily="34" charset="0"/>
                <a:cs typeface="Calibri" panose="020F0502020204030204" pitchFamily="34" charset="0"/>
              </a:rPr>
              <a:t>employees of small businesses </a:t>
            </a:r>
            <a:r>
              <a:rPr lang="en-US" sz="2000" dirty="0" smtClean="0">
                <a:latin typeface="Calibri" panose="020F0502020204030204" pitchFamily="34" charset="0"/>
                <a:cs typeface="Calibri" panose="020F0502020204030204" pitchFamily="34" charset="0"/>
              </a:rPr>
              <a:t>[the </a:t>
            </a:r>
            <a:r>
              <a:rPr lang="en-US" sz="2000" dirty="0" smtClean="0">
                <a:latin typeface="Calibri" panose="020F0502020204030204" pitchFamily="34" charset="0"/>
                <a:cs typeface="Calibri" panose="020F0502020204030204" pitchFamily="34" charset="0"/>
              </a:rPr>
              <a:t>Small Business Health Operations Program (SHOP</a:t>
            </a:r>
            <a:r>
              <a:rPr lang="en-US" sz="2000" dirty="0" smtClean="0">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through websites, call </a:t>
            </a:r>
            <a:r>
              <a:rPr lang="en-US" sz="2000" dirty="0" smtClean="0">
                <a:latin typeface="Calibri" panose="020F0502020204030204" pitchFamily="34" charset="0"/>
                <a:cs typeface="Calibri" panose="020F0502020204030204" pitchFamily="34" charset="0"/>
              </a:rPr>
              <a:t>centers, </a:t>
            </a:r>
            <a:r>
              <a:rPr lang="en-US" sz="2000" dirty="0" smtClean="0">
                <a:latin typeface="Calibri" panose="020F0502020204030204" pitchFamily="34" charset="0"/>
                <a:cs typeface="Calibri" panose="020F0502020204030204" pitchFamily="34" charset="0"/>
              </a:rPr>
              <a:t>and in-person assistance. </a:t>
            </a:r>
          </a:p>
          <a:p>
            <a:pPr>
              <a:spcBef>
                <a:spcPts val="0"/>
              </a:spcBef>
              <a:spcAft>
                <a:spcPts val="600"/>
              </a:spcAft>
            </a:pPr>
            <a:r>
              <a:rPr lang="en-US" sz="2000" dirty="0" smtClean="0">
                <a:latin typeface="Calibri" panose="020F0502020204030204" pitchFamily="34" charset="0"/>
                <a:cs typeface="Calibri" panose="020F0502020204030204" pitchFamily="34" charset="0"/>
              </a:rPr>
              <a:t>The Marketplace will determine eligibility for: </a:t>
            </a:r>
          </a:p>
          <a:p>
            <a:pPr lvl="1">
              <a:spcBef>
                <a:spcPts val="0"/>
              </a:spcBef>
              <a:spcAft>
                <a:spcPts val="600"/>
              </a:spcAft>
            </a:pPr>
            <a:r>
              <a:rPr lang="en-US" sz="2000" dirty="0" smtClean="0">
                <a:latin typeface="Calibri" panose="020F0502020204030204" pitchFamily="34" charset="0"/>
                <a:cs typeface="Calibri" panose="020F0502020204030204" pitchFamily="34" charset="0"/>
              </a:rPr>
              <a:t>Coverage in Marketplace plans </a:t>
            </a:r>
          </a:p>
          <a:p>
            <a:pPr lvl="1">
              <a:spcBef>
                <a:spcPts val="600"/>
              </a:spcBef>
              <a:spcAft>
                <a:spcPts val="600"/>
              </a:spcAft>
            </a:pPr>
            <a:r>
              <a:rPr lang="en-US" sz="2000" dirty="0" smtClean="0">
                <a:latin typeface="Calibri" panose="020F0502020204030204" pitchFamily="34" charset="0"/>
                <a:cs typeface="Calibri" panose="020F0502020204030204" pitchFamily="34" charset="0"/>
              </a:rPr>
              <a:t>Advance payments of the premium tax credit (APTC) toward monthly premiums</a:t>
            </a:r>
          </a:p>
          <a:p>
            <a:pPr lvl="1">
              <a:spcBef>
                <a:spcPts val="600"/>
              </a:spcBef>
              <a:spcAft>
                <a:spcPts val="600"/>
              </a:spcAft>
            </a:pPr>
            <a:r>
              <a:rPr lang="en-US" sz="2000" dirty="0" smtClean="0">
                <a:latin typeface="Calibri" panose="020F0502020204030204" pitchFamily="34" charset="0"/>
                <a:ea typeface="Calibri" panose="020F0502020204030204" pitchFamily="34" charset="0"/>
                <a:cs typeface="Times New Roman" panose="02020603050405020304" pitchFamily="18" charset="0"/>
              </a:rPr>
              <a:t>Cost-sharing reductions (CSRs) to </a:t>
            </a:r>
            <a:r>
              <a:rPr lang="en-US" sz="2000" dirty="0">
                <a:latin typeface="Calibri" panose="020F0502020204030204" pitchFamily="34" charset="0"/>
                <a:ea typeface="Calibri" panose="020F0502020204030204" pitchFamily="34" charset="0"/>
                <a:cs typeface="Times New Roman" panose="02020603050405020304" pitchFamily="18" charset="0"/>
              </a:rPr>
              <a:t>lower what consumers pay for out-of-pocket costs, like deductibles, copayments, and </a:t>
            </a:r>
            <a:r>
              <a:rPr lang="en-US" sz="2000" dirty="0" smtClean="0">
                <a:latin typeface="Calibri" panose="020F0502020204030204" pitchFamily="34" charset="0"/>
                <a:ea typeface="Calibri" panose="020F0502020204030204" pitchFamily="34" charset="0"/>
                <a:cs typeface="Times New Roman" panose="02020603050405020304" pitchFamily="18" charset="0"/>
              </a:rPr>
              <a:t>coinsurance</a:t>
            </a:r>
          </a:p>
          <a:p>
            <a:pPr lvl="1">
              <a:spcBef>
                <a:spcPts val="600"/>
              </a:spcBef>
              <a:spcAft>
                <a:spcPts val="600"/>
              </a:spcAft>
            </a:pPr>
            <a:r>
              <a:rPr lang="en-US" sz="2000" dirty="0" smtClean="0">
                <a:latin typeface="Calibri" panose="020F0502020204030204" pitchFamily="34" charset="0"/>
                <a:ea typeface="Calibri" panose="020F0502020204030204" pitchFamily="34" charset="0"/>
                <a:cs typeface="Times New Roman" panose="02020603050405020304" pitchFamily="18" charset="0"/>
              </a:rPr>
              <a:t>Medicaid </a:t>
            </a:r>
            <a:r>
              <a:rPr lang="en-US" sz="2000" dirty="0">
                <a:latin typeface="Calibri" panose="020F0502020204030204" pitchFamily="34" charset="0"/>
                <a:ea typeface="Calibri" panose="020F0502020204030204" pitchFamily="34" charset="0"/>
                <a:cs typeface="Times New Roman" panose="02020603050405020304" pitchFamily="18" charset="0"/>
              </a:rPr>
              <a:t>and the Children’s Health Insurance Program (CHIP</a:t>
            </a:r>
            <a:r>
              <a:rPr lang="en-US" sz="2000" dirty="0" smtClean="0">
                <a:latin typeface="Calibri" panose="020F0502020204030204" pitchFamily="34"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457200" lvl="1" indent="0">
              <a:lnSpc>
                <a:spcPct val="107000"/>
              </a:lnSpc>
              <a:spcBef>
                <a:spcPts val="0"/>
              </a:spcBef>
              <a:spcAft>
                <a:spcPts val="800"/>
              </a:spcAft>
              <a:buNone/>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lvl="1"/>
            <a:endParaRPr lang="en-US" sz="1600" dirty="0" smtClean="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dirty="0" smtClean="0"/>
              <a:t>What’s the Marketplace?</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4</a:t>
            </a:fld>
            <a:endParaRPr lang="en-US" dirty="0"/>
          </a:p>
        </p:txBody>
      </p:sp>
    </p:spTree>
    <p:extLst>
      <p:ext uri="{BB962C8B-B14F-4D97-AF65-F5344CB8AC3E}">
        <p14:creationId xmlns:p14="http://schemas.microsoft.com/office/powerpoint/2010/main" val="28406375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5029200"/>
          </a:xfrm>
        </p:spPr>
        <p:txBody>
          <a:bodyPr>
            <a:noAutofit/>
          </a:bodyPr>
          <a:lstStyle/>
          <a:p>
            <a:pPr>
              <a:spcAft>
                <a:spcPts val="600"/>
              </a:spcAft>
            </a:pPr>
            <a:r>
              <a:rPr lang="en-US" sz="2000" dirty="0" smtClean="0">
                <a:latin typeface="Calibri" panose="020F0502020204030204" pitchFamily="34" charset="0"/>
                <a:cs typeface="Calibri" panose="020F0502020204030204" pitchFamily="34" charset="0"/>
              </a:rPr>
              <a:t>Individual coverage health reimbursement arrangement (ICHRA): </a:t>
            </a:r>
          </a:p>
          <a:p>
            <a:pPr lvl="1">
              <a:spcAft>
                <a:spcPts val="600"/>
              </a:spcAft>
            </a:pPr>
            <a:r>
              <a:rPr lang="en-US" sz="1800" dirty="0" smtClean="0">
                <a:latin typeface="Calibri" panose="020F0502020204030204" pitchFamily="34" charset="0"/>
                <a:cs typeface="Calibri" panose="020F0502020204030204" pitchFamily="34" charset="0"/>
              </a:rPr>
              <a:t>Since January 1, 2020, employers can offer employees an ICHRA instead of offering a traditional job-based health plan. </a:t>
            </a:r>
          </a:p>
          <a:p>
            <a:pPr>
              <a:spcAft>
                <a:spcPts val="600"/>
              </a:spcAft>
            </a:pPr>
            <a:r>
              <a:rPr lang="en-US" sz="2000" dirty="0" smtClean="0">
                <a:latin typeface="Calibri" panose="020F0502020204030204" pitchFamily="34" charset="0"/>
                <a:cs typeface="Calibri" panose="020F0502020204030204" pitchFamily="34" charset="0"/>
              </a:rPr>
              <a:t>This type of HRA is an alternative to traditional group health plan coverage and can be used to reimburse medical expenses, like monthly premiums and out-of-pocket costs like copayments and deductibles. </a:t>
            </a:r>
          </a:p>
          <a:p>
            <a:pPr>
              <a:spcAft>
                <a:spcPts val="600"/>
              </a:spcAft>
            </a:pPr>
            <a:r>
              <a:rPr lang="en-US" sz="2000" dirty="0" smtClean="0">
                <a:latin typeface="Calibri" panose="020F0502020204030204" pitchFamily="34" charset="0"/>
                <a:cs typeface="Calibri" panose="020F0502020204030204" pitchFamily="34" charset="0"/>
              </a:rPr>
              <a:t>In order to receive reimbursements for medical care expenses from an ICHRA, the employee and any covered dependents must be enrolled in individual health insurance coverage, such as through the Marketplace or Medicare Parts A and B, or Part C. </a:t>
            </a:r>
          </a:p>
          <a:p>
            <a:pPr>
              <a:spcAft>
                <a:spcPts val="600"/>
              </a:spcAft>
            </a:pPr>
            <a:r>
              <a:rPr lang="en-US" sz="2000" dirty="0" smtClean="0">
                <a:latin typeface="Calibri" panose="020F0502020204030204" pitchFamily="34" charset="0"/>
                <a:cs typeface="Calibri" panose="020F0502020204030204" pitchFamily="34" charset="0"/>
              </a:rPr>
              <a:t>Generally, consumers who are eligible for an ICHRA are not eligible for financial assistance through the Marketplace, unless the ICHRA doesn’t meet minimum standards for affordability </a:t>
            </a:r>
            <a:r>
              <a:rPr lang="en-US" sz="2000" b="1" i="1" u="sng" dirty="0" smtClean="0">
                <a:latin typeface="Calibri" panose="020F0502020204030204" pitchFamily="34" charset="0"/>
                <a:cs typeface="Calibri" panose="020F0502020204030204" pitchFamily="34" charset="0"/>
              </a:rPr>
              <a:t>and</a:t>
            </a:r>
            <a:r>
              <a:rPr lang="en-US" sz="2000" dirty="0" smtClean="0">
                <a:latin typeface="Calibri" panose="020F0502020204030204" pitchFamily="34" charset="0"/>
                <a:cs typeface="Calibri" panose="020F0502020204030204" pitchFamily="34" charset="0"/>
              </a:rPr>
              <a:t> the consumer opts out of the ICHRA. </a:t>
            </a:r>
            <a:endParaRPr lang="en-US" sz="2000"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sz="4000" dirty="0" smtClean="0"/>
              <a:t>Individual Coverage Health Reimbursement Arrangements</a:t>
            </a:r>
            <a:endParaRPr lang="en-US" sz="4000" dirty="0"/>
          </a:p>
        </p:txBody>
      </p:sp>
      <p:sp>
        <p:nvSpPr>
          <p:cNvPr id="4" name="Slide Number Placeholder 3"/>
          <p:cNvSpPr>
            <a:spLocks noGrp="1"/>
          </p:cNvSpPr>
          <p:nvPr>
            <p:ph type="sldNum" sz="quarter" idx="4"/>
          </p:nvPr>
        </p:nvSpPr>
        <p:spPr/>
        <p:txBody>
          <a:bodyPr/>
          <a:lstStyle/>
          <a:p>
            <a:fld id="{7022FF3C-310F-4809-A5BE-BC5BA8AA108D}" type="slidenum">
              <a:rPr lang="en-US" smtClean="0"/>
              <a:t>40</a:t>
            </a:fld>
            <a:endParaRPr lang="en-US" dirty="0"/>
          </a:p>
        </p:txBody>
      </p:sp>
    </p:spTree>
    <p:extLst>
      <p:ext uri="{BB962C8B-B14F-4D97-AF65-F5344CB8AC3E}">
        <p14:creationId xmlns:p14="http://schemas.microsoft.com/office/powerpoint/2010/main" val="18380260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898650"/>
            <a:ext cx="4267200" cy="4822825"/>
          </a:xfrm>
        </p:spPr>
        <p:txBody>
          <a:bodyPr>
            <a:normAutofit/>
          </a:bodyPr>
          <a:lstStyle/>
          <a:p>
            <a:pPr>
              <a:spcAft>
                <a:spcPts val="1800"/>
              </a:spcAft>
            </a:pPr>
            <a:r>
              <a:rPr lang="en-US" sz="3600" dirty="0" smtClean="0">
                <a:latin typeface="Calibri" panose="020F0502020204030204" pitchFamily="34" charset="0"/>
                <a:cs typeface="Calibri" panose="020F0502020204030204" pitchFamily="34" charset="0"/>
              </a:rPr>
              <a:t>Resources and Tips: </a:t>
            </a:r>
          </a:p>
          <a:p>
            <a:pPr marL="971550" lvl="1" indent="-514350">
              <a:spcAft>
                <a:spcPts val="1800"/>
              </a:spcAft>
              <a:buFont typeface="+mj-lt"/>
              <a:buAutoNum type="alphaLcPeriod"/>
            </a:pPr>
            <a:r>
              <a:rPr lang="en-US" sz="3200" dirty="0" smtClean="0">
                <a:latin typeface="Calibri" panose="020F0502020204030204" pitchFamily="34" charset="0"/>
                <a:cs typeface="Calibri" panose="020F0502020204030204" pitchFamily="34" charset="0"/>
              </a:rPr>
              <a:t>More information about the Marketplace </a:t>
            </a:r>
          </a:p>
          <a:p>
            <a:pPr marL="971550" lvl="1" indent="-514350">
              <a:spcAft>
                <a:spcPts val="1800"/>
              </a:spcAft>
              <a:buFont typeface="+mj-lt"/>
              <a:buAutoNum type="alphaLcPeriod"/>
            </a:pPr>
            <a:r>
              <a:rPr lang="en-US" sz="3200" dirty="0" smtClean="0">
                <a:latin typeface="Calibri" panose="020F0502020204030204" pitchFamily="34" charset="0"/>
                <a:cs typeface="Calibri" panose="020F0502020204030204" pitchFamily="34" charset="0"/>
              </a:rPr>
              <a:t>Key points to remember </a:t>
            </a:r>
            <a:endParaRPr lang="en-US" sz="3200"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dirty="0" smtClean="0"/>
              <a:t>Section 7: Resources &amp; Tips </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41</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2590800"/>
            <a:ext cx="4229443" cy="2822448"/>
          </a:xfrm>
          <a:prstGeom prst="rect">
            <a:avLst/>
          </a:prstGeom>
        </p:spPr>
      </p:pic>
    </p:spTree>
    <p:extLst>
      <p:ext uri="{BB962C8B-B14F-4D97-AF65-F5344CB8AC3E}">
        <p14:creationId xmlns:p14="http://schemas.microsoft.com/office/powerpoint/2010/main" val="455443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622474"/>
            <a:ext cx="8610600" cy="3254326"/>
          </a:xfrm>
        </p:spPr>
        <p:txBody>
          <a:bodyPr>
            <a:noAutofit/>
          </a:bodyPr>
          <a:lstStyle/>
          <a:p>
            <a:pPr lvl="0">
              <a:spcAft>
                <a:spcPts val="600"/>
              </a:spcAft>
            </a:pPr>
            <a:r>
              <a:rPr lang="en-US" sz="2200" dirty="0">
                <a:latin typeface="Calibri" panose="020F0502020204030204" pitchFamily="34" charset="0"/>
                <a:cs typeface="Calibri" panose="020F0502020204030204" pitchFamily="34" charset="0"/>
              </a:rPr>
              <a:t>Sign up to get email and text alerts at </a:t>
            </a:r>
            <a:r>
              <a:rPr lang="en-US" sz="2200" dirty="0">
                <a:latin typeface="Calibri" panose="020F0502020204030204" pitchFamily="34" charset="0"/>
                <a:cs typeface="Calibri" panose="020F0502020204030204" pitchFamily="34" charset="0"/>
                <a:hlinkClick r:id="rId3"/>
              </a:rPr>
              <a:t>HealthCare.gov/subscribe</a:t>
            </a:r>
            <a:endParaRPr lang="en-US" sz="2200" dirty="0">
              <a:latin typeface="Calibri" panose="020F0502020204030204" pitchFamily="34" charset="0"/>
              <a:cs typeface="Calibri" panose="020F0502020204030204" pitchFamily="34" charset="0"/>
            </a:endParaRPr>
          </a:p>
          <a:p>
            <a:pPr lvl="0">
              <a:spcAft>
                <a:spcPts val="600"/>
              </a:spcAft>
            </a:pPr>
            <a:r>
              <a:rPr lang="en-US" sz="2200" dirty="0">
                <a:latin typeface="Calibri" panose="020F0502020204030204" pitchFamily="34" charset="0"/>
                <a:cs typeface="Calibri" panose="020F0502020204030204" pitchFamily="34" charset="0"/>
                <a:hlinkClick r:id="rId4"/>
              </a:rPr>
              <a:t>CuidadoDeSalud.gov</a:t>
            </a:r>
            <a:r>
              <a:rPr lang="en-US" sz="2200" dirty="0">
                <a:latin typeface="Calibri" panose="020F0502020204030204" pitchFamily="34" charset="0"/>
                <a:cs typeface="Calibri" panose="020F0502020204030204" pitchFamily="34" charset="0"/>
              </a:rPr>
              <a:t> for Spanish</a:t>
            </a:r>
          </a:p>
          <a:p>
            <a:pPr lvl="0">
              <a:spcAft>
                <a:spcPts val="600"/>
              </a:spcAft>
            </a:pPr>
            <a:r>
              <a:rPr lang="en-US" sz="2200" dirty="0">
                <a:latin typeface="Calibri" panose="020F0502020204030204" pitchFamily="34" charset="0"/>
                <a:cs typeface="Calibri" panose="020F0502020204030204" pitchFamily="34" charset="0"/>
              </a:rPr>
              <a:t>Updates and resources for organizations are available at </a:t>
            </a:r>
            <a:r>
              <a:rPr lang="en-US" sz="2200" dirty="0">
                <a:latin typeface="Calibri" panose="020F0502020204030204" pitchFamily="34" charset="0"/>
                <a:cs typeface="Calibri" panose="020F0502020204030204" pitchFamily="34" charset="0"/>
                <a:hlinkClick r:id="rId5"/>
              </a:rPr>
              <a:t>Marketplace.cms.gov</a:t>
            </a:r>
            <a:endParaRPr lang="en-US" sz="2200" dirty="0">
              <a:latin typeface="Calibri" panose="020F0502020204030204" pitchFamily="34" charset="0"/>
              <a:cs typeface="Calibri" panose="020F0502020204030204" pitchFamily="34" charset="0"/>
            </a:endParaRPr>
          </a:p>
          <a:p>
            <a:pPr>
              <a:spcAft>
                <a:spcPts val="600"/>
              </a:spcAft>
            </a:pPr>
            <a:r>
              <a:rPr lang="en-US" sz="2200" u="sng" dirty="0" err="1" smtClean="0">
                <a:latin typeface="Calibri" panose="020F0502020204030204" pitchFamily="34" charset="0"/>
                <a:cs typeface="Calibri" panose="020F0502020204030204" pitchFamily="34" charset="0"/>
                <a:hlinkClick r:id="rId6"/>
              </a:rPr>
              <a:t>Twitter@HealthCareGov</a:t>
            </a:r>
            <a:endParaRPr lang="en-US" sz="2200" u="sng" dirty="0" smtClean="0">
              <a:latin typeface="Calibri" panose="020F0502020204030204" pitchFamily="34" charset="0"/>
              <a:cs typeface="Calibri" panose="020F0502020204030204" pitchFamily="34" charset="0"/>
            </a:endParaRPr>
          </a:p>
          <a:p>
            <a:pPr>
              <a:spcAft>
                <a:spcPts val="600"/>
              </a:spcAft>
            </a:pPr>
            <a:r>
              <a:rPr lang="en-US" sz="2200" u="sng" dirty="0">
                <a:latin typeface="Calibri" panose="020F0502020204030204" pitchFamily="34" charset="0"/>
                <a:cs typeface="Calibri" panose="020F0502020204030204" pitchFamily="34" charset="0"/>
                <a:hlinkClick r:id="rId7"/>
              </a:rPr>
              <a:t>Facebook.com/Healthcare.</a:t>
            </a:r>
            <a:r>
              <a:rPr lang="en-US" sz="2200" u="sng" dirty="0" err="1">
                <a:latin typeface="Calibri" panose="020F0502020204030204" pitchFamily="34" charset="0"/>
                <a:cs typeface="Calibri" panose="020F0502020204030204" pitchFamily="34" charset="0"/>
                <a:hlinkClick r:id="rId7"/>
              </a:rPr>
              <a:t>gov</a:t>
            </a:r>
            <a:r>
              <a:rPr lang="en-US" sz="2200" u="sng" dirty="0">
                <a:latin typeface="Calibri" panose="020F0502020204030204" pitchFamily="34" charset="0"/>
                <a:cs typeface="Calibri" panose="020F0502020204030204" pitchFamily="34" charset="0"/>
                <a:hlinkClick r:id="rId7"/>
              </a:rPr>
              <a:t>?_</a:t>
            </a:r>
            <a:r>
              <a:rPr lang="en-US" sz="2200" u="sng" dirty="0" err="1" smtClean="0">
                <a:latin typeface="Calibri" panose="020F0502020204030204" pitchFamily="34" charset="0"/>
                <a:cs typeface="Calibri" panose="020F0502020204030204" pitchFamily="34" charset="0"/>
                <a:hlinkClick r:id="rId7"/>
              </a:rPr>
              <a:t>rdr</a:t>
            </a:r>
            <a:r>
              <a:rPr lang="en-US" sz="2200" u="sng" dirty="0" smtClean="0">
                <a:latin typeface="Calibri" panose="020F0502020204030204" pitchFamily="34" charset="0"/>
                <a:cs typeface="Calibri" panose="020F0502020204030204" pitchFamily="34" charset="0"/>
                <a:hlinkClick r:id="rId7"/>
              </a:rPr>
              <a:t>=p</a:t>
            </a:r>
            <a:endParaRPr lang="en-US" sz="2200" u="sng" dirty="0" smtClean="0">
              <a:latin typeface="Calibri" panose="020F0502020204030204" pitchFamily="34" charset="0"/>
              <a:cs typeface="Calibri" panose="020F0502020204030204" pitchFamily="34" charset="0"/>
            </a:endParaRPr>
          </a:p>
          <a:p>
            <a:pPr>
              <a:spcAft>
                <a:spcPts val="600"/>
              </a:spcAft>
            </a:pPr>
            <a:r>
              <a:rPr lang="en-US" sz="2200" u="sng" dirty="0" smtClean="0">
                <a:latin typeface="Calibri" panose="020F0502020204030204" pitchFamily="34" charset="0"/>
                <a:cs typeface="Calibri" panose="020F0502020204030204" pitchFamily="34" charset="0"/>
                <a:hlinkClick r:id="rId8"/>
              </a:rPr>
              <a:t>YouTube.com/</a:t>
            </a:r>
            <a:r>
              <a:rPr lang="en-US" sz="2200" u="sng" dirty="0" err="1" smtClean="0">
                <a:latin typeface="Calibri" panose="020F0502020204030204" pitchFamily="34" charset="0"/>
                <a:cs typeface="Calibri" panose="020F0502020204030204" pitchFamily="34" charset="0"/>
                <a:hlinkClick r:id="rId8"/>
              </a:rPr>
              <a:t>playlist?list</a:t>
            </a:r>
            <a:r>
              <a:rPr lang="en-US" sz="2200" u="sng" dirty="0" smtClean="0">
                <a:latin typeface="Calibri" panose="020F0502020204030204" pitchFamily="34" charset="0"/>
                <a:cs typeface="Calibri" panose="020F0502020204030204" pitchFamily="34" charset="0"/>
                <a:hlinkClick r:id="rId8"/>
              </a:rPr>
              <a:t>=PLaV7m2-zFKpgZDNCz7rZ3Xx7q2cDmpAm7</a:t>
            </a:r>
            <a:endParaRPr lang="en-US" sz="2200"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dirty="0" smtClean="0"/>
              <a:t>More Information About the Marketplace </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42</a:t>
            </a:fld>
            <a:endParaRPr lang="en-US" dirty="0"/>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52600" y="4953000"/>
            <a:ext cx="5334000" cy="1737360"/>
          </a:xfrm>
          <a:prstGeom prst="rect">
            <a:avLst/>
          </a:prstGeom>
        </p:spPr>
      </p:pic>
    </p:spTree>
    <p:extLst>
      <p:ext uri="{BB962C8B-B14F-4D97-AF65-F5344CB8AC3E}">
        <p14:creationId xmlns:p14="http://schemas.microsoft.com/office/powerpoint/2010/main" val="28791467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600200"/>
            <a:ext cx="8534400" cy="4876800"/>
          </a:xfrm>
        </p:spPr>
        <p:txBody>
          <a:bodyPr>
            <a:normAutofit fontScale="92500" lnSpcReduction="20000"/>
          </a:bodyPr>
          <a:lstStyle/>
          <a:p>
            <a:pPr lvl="0">
              <a:lnSpc>
                <a:spcPct val="120000"/>
              </a:lnSpc>
              <a:spcAft>
                <a:spcPts val="600"/>
              </a:spcAft>
            </a:pPr>
            <a:r>
              <a:rPr lang="en-US" sz="2100" dirty="0">
                <a:latin typeface="Calibri" panose="020F0502020204030204" pitchFamily="34" charset="0"/>
                <a:cs typeface="Calibri" panose="020F0502020204030204" pitchFamily="34" charset="0"/>
              </a:rPr>
              <a:t>A Marketplace is a way for qualified individuals and families to find and buy health </a:t>
            </a:r>
            <a:r>
              <a:rPr lang="en-US" sz="2100" dirty="0" smtClean="0">
                <a:latin typeface="Calibri" panose="020F0502020204030204" pitchFamily="34" charset="0"/>
                <a:cs typeface="Calibri" panose="020F0502020204030204" pitchFamily="34" charset="0"/>
              </a:rPr>
              <a:t>insurance.</a:t>
            </a:r>
            <a:endParaRPr lang="en-US" sz="2100" dirty="0">
              <a:latin typeface="Calibri" panose="020F0502020204030204" pitchFamily="34" charset="0"/>
              <a:cs typeface="Calibri" panose="020F0502020204030204" pitchFamily="34" charset="0"/>
            </a:endParaRPr>
          </a:p>
          <a:p>
            <a:pPr lvl="0">
              <a:lnSpc>
                <a:spcPct val="120000"/>
              </a:lnSpc>
              <a:spcAft>
                <a:spcPts val="600"/>
              </a:spcAft>
            </a:pPr>
            <a:r>
              <a:rPr lang="en-US" sz="2100" dirty="0">
                <a:latin typeface="Calibri" panose="020F0502020204030204" pitchFamily="34" charset="0"/>
                <a:cs typeface="Calibri" panose="020F0502020204030204" pitchFamily="34" charset="0"/>
              </a:rPr>
              <a:t>The </a:t>
            </a:r>
            <a:r>
              <a:rPr lang="en-US" sz="2100" dirty="0" smtClean="0">
                <a:latin typeface="Calibri" panose="020F0502020204030204" pitchFamily="34" charset="0"/>
                <a:cs typeface="Calibri" panose="020F0502020204030204" pitchFamily="34" charset="0"/>
              </a:rPr>
              <a:t>OEP for </a:t>
            </a:r>
            <a:r>
              <a:rPr lang="en-US" sz="2100" dirty="0">
                <a:latin typeface="Calibri" panose="020F0502020204030204" pitchFamily="34" charset="0"/>
                <a:cs typeface="Calibri" panose="020F0502020204030204" pitchFamily="34" charset="0"/>
              </a:rPr>
              <a:t>individuals and families generally runs from November </a:t>
            </a:r>
            <a:r>
              <a:rPr lang="en-US" sz="2100" dirty="0" smtClean="0">
                <a:latin typeface="Calibri" panose="020F0502020204030204" pitchFamily="34" charset="0"/>
                <a:cs typeface="Calibri" panose="020F0502020204030204" pitchFamily="34" charset="0"/>
              </a:rPr>
              <a:t>1 </a:t>
            </a:r>
            <a:r>
              <a:rPr lang="en-US" sz="2100" dirty="0">
                <a:latin typeface="Calibri" panose="020F0502020204030204" pitchFamily="34" charset="0"/>
                <a:cs typeface="Calibri" panose="020F0502020204030204" pitchFamily="34" charset="0"/>
              </a:rPr>
              <a:t>to December </a:t>
            </a:r>
            <a:r>
              <a:rPr lang="en-US" sz="2100" dirty="0" smtClean="0">
                <a:latin typeface="Calibri" panose="020F0502020204030204" pitchFamily="34" charset="0"/>
                <a:cs typeface="Calibri" panose="020F0502020204030204" pitchFamily="34" charset="0"/>
              </a:rPr>
              <a:t>15 </a:t>
            </a:r>
            <a:r>
              <a:rPr lang="en-US" sz="2100" dirty="0">
                <a:latin typeface="Calibri" panose="020F0502020204030204" pitchFamily="34" charset="0"/>
                <a:cs typeface="Calibri" panose="020F0502020204030204" pitchFamily="34" charset="0"/>
              </a:rPr>
              <a:t>of the year prior to the year coverage begins. </a:t>
            </a:r>
            <a:r>
              <a:rPr lang="en-US" sz="2100" dirty="0" smtClean="0">
                <a:latin typeface="Calibri" panose="020F0502020204030204" pitchFamily="34" charset="0"/>
                <a:cs typeface="Calibri" panose="020F0502020204030204" pitchFamily="34" charset="0"/>
              </a:rPr>
              <a:t>The </a:t>
            </a:r>
            <a:r>
              <a:rPr lang="en-US" sz="2100" dirty="0" smtClean="0">
                <a:latin typeface="Calibri" panose="020F0502020204030204" pitchFamily="34" charset="0"/>
                <a:cs typeface="Calibri" panose="020F0502020204030204" pitchFamily="34" charset="0"/>
              </a:rPr>
              <a:t>enrollment period </a:t>
            </a:r>
            <a:r>
              <a:rPr lang="en-US" sz="2100" dirty="0">
                <a:latin typeface="Calibri" panose="020F0502020204030204" pitchFamily="34" charset="0"/>
                <a:cs typeface="Calibri" panose="020F0502020204030204" pitchFamily="34" charset="0"/>
              </a:rPr>
              <a:t>dates in </a:t>
            </a:r>
            <a:r>
              <a:rPr lang="en-US" sz="2100" dirty="0" smtClean="0">
                <a:latin typeface="Calibri" panose="020F0502020204030204" pitchFamily="34" charset="0"/>
                <a:cs typeface="Calibri" panose="020F0502020204030204" pitchFamily="34" charset="0"/>
              </a:rPr>
              <a:t>SBMs </a:t>
            </a:r>
            <a:r>
              <a:rPr lang="en-US" sz="2100" dirty="0">
                <a:latin typeface="Calibri" panose="020F0502020204030204" pitchFamily="34" charset="0"/>
                <a:cs typeface="Calibri" panose="020F0502020204030204" pitchFamily="34" charset="0"/>
              </a:rPr>
              <a:t>may </a:t>
            </a:r>
            <a:r>
              <a:rPr lang="en-US" sz="2100" dirty="0" smtClean="0">
                <a:latin typeface="Calibri" panose="020F0502020204030204" pitchFamily="34" charset="0"/>
                <a:cs typeface="Calibri" panose="020F0502020204030204" pitchFamily="34" charset="0"/>
              </a:rPr>
              <a:t>differ. </a:t>
            </a:r>
            <a:endParaRPr lang="en-US" sz="2100" dirty="0">
              <a:latin typeface="Calibri" panose="020F0502020204030204" pitchFamily="34" charset="0"/>
              <a:cs typeface="Calibri" panose="020F0502020204030204" pitchFamily="34" charset="0"/>
            </a:endParaRPr>
          </a:p>
          <a:p>
            <a:pPr lvl="0">
              <a:lnSpc>
                <a:spcPct val="120000"/>
              </a:lnSpc>
              <a:spcAft>
                <a:spcPts val="600"/>
              </a:spcAft>
            </a:pPr>
            <a:r>
              <a:rPr lang="en-US" sz="2100" dirty="0">
                <a:latin typeface="Calibri" panose="020F0502020204030204" pitchFamily="34" charset="0"/>
                <a:cs typeface="Calibri" panose="020F0502020204030204" pitchFamily="34" charset="0"/>
              </a:rPr>
              <a:t>Consumers may enroll </a:t>
            </a:r>
            <a:r>
              <a:rPr lang="en-US" sz="2100" dirty="0" smtClean="0">
                <a:latin typeface="Calibri" panose="020F0502020204030204" pitchFamily="34" charset="0"/>
                <a:cs typeface="Calibri" panose="020F0502020204030204" pitchFamily="34" charset="0"/>
              </a:rPr>
              <a:t>in or </a:t>
            </a:r>
            <a:r>
              <a:rPr lang="en-US" sz="2100" dirty="0">
                <a:latin typeface="Calibri" panose="020F0502020204030204" pitchFamily="34" charset="0"/>
                <a:cs typeface="Calibri" panose="020F0502020204030204" pitchFamily="34" charset="0"/>
              </a:rPr>
              <a:t>change plans during a </a:t>
            </a:r>
            <a:r>
              <a:rPr lang="en-US" sz="2100" dirty="0" smtClean="0">
                <a:latin typeface="Calibri" panose="020F0502020204030204" pitchFamily="34" charset="0"/>
                <a:cs typeface="Calibri" panose="020F0502020204030204" pitchFamily="34" charset="0"/>
              </a:rPr>
              <a:t>SEP </a:t>
            </a:r>
            <a:r>
              <a:rPr lang="en-US" sz="2100" dirty="0">
                <a:latin typeface="Calibri" panose="020F0502020204030204" pitchFamily="34" charset="0"/>
                <a:cs typeface="Calibri" panose="020F0502020204030204" pitchFamily="34" charset="0"/>
              </a:rPr>
              <a:t>if they qualify. </a:t>
            </a:r>
          </a:p>
          <a:p>
            <a:pPr lvl="0">
              <a:lnSpc>
                <a:spcPct val="120000"/>
              </a:lnSpc>
              <a:spcAft>
                <a:spcPts val="600"/>
              </a:spcAft>
            </a:pPr>
            <a:r>
              <a:rPr lang="en-US" sz="2100" dirty="0">
                <a:latin typeface="Calibri" panose="020F0502020204030204" pitchFamily="34" charset="0"/>
                <a:cs typeface="Calibri" panose="020F0502020204030204" pitchFamily="34" charset="0"/>
              </a:rPr>
              <a:t>States have flexibility to establish their own </a:t>
            </a:r>
            <a:r>
              <a:rPr lang="en-US" sz="2100" dirty="0" smtClean="0">
                <a:latin typeface="Calibri" panose="020F0502020204030204" pitchFamily="34" charset="0"/>
                <a:cs typeface="Calibri" panose="020F0502020204030204" pitchFamily="34" charset="0"/>
              </a:rPr>
              <a:t>Marketplace.</a:t>
            </a:r>
            <a:endParaRPr lang="en-US" sz="2100" dirty="0">
              <a:latin typeface="Calibri" panose="020F0502020204030204" pitchFamily="34" charset="0"/>
              <a:cs typeface="Calibri" panose="020F0502020204030204" pitchFamily="34" charset="0"/>
            </a:endParaRPr>
          </a:p>
          <a:p>
            <a:pPr lvl="0">
              <a:lnSpc>
                <a:spcPct val="120000"/>
              </a:lnSpc>
              <a:spcAft>
                <a:spcPts val="600"/>
              </a:spcAft>
            </a:pPr>
            <a:r>
              <a:rPr lang="en-US" sz="2100" dirty="0">
                <a:latin typeface="Calibri" panose="020F0502020204030204" pitchFamily="34" charset="0"/>
                <a:cs typeface="Calibri" panose="020F0502020204030204" pitchFamily="34" charset="0"/>
              </a:rPr>
              <a:t>Individuals and households may be eligible for lower costs on their monthly premiums and out-of-pocket </a:t>
            </a:r>
            <a:r>
              <a:rPr lang="en-US" sz="2100" dirty="0" smtClean="0">
                <a:latin typeface="Calibri" panose="020F0502020204030204" pitchFamily="34" charset="0"/>
                <a:cs typeface="Calibri" panose="020F0502020204030204" pitchFamily="34" charset="0"/>
              </a:rPr>
              <a:t>costs.</a:t>
            </a:r>
            <a:endParaRPr lang="en-US" sz="2100" dirty="0">
              <a:latin typeface="Calibri" panose="020F0502020204030204" pitchFamily="34" charset="0"/>
              <a:cs typeface="Calibri" panose="020F0502020204030204" pitchFamily="34" charset="0"/>
            </a:endParaRPr>
          </a:p>
          <a:p>
            <a:pPr lvl="0">
              <a:lnSpc>
                <a:spcPct val="120000"/>
              </a:lnSpc>
              <a:spcAft>
                <a:spcPts val="600"/>
              </a:spcAft>
            </a:pPr>
            <a:r>
              <a:rPr lang="en-US" sz="2100" dirty="0">
                <a:latin typeface="Calibri" panose="020F0502020204030204" pitchFamily="34" charset="0"/>
                <a:cs typeface="Calibri" panose="020F0502020204030204" pitchFamily="34" charset="0"/>
              </a:rPr>
              <a:t>There’s help available through the Marketplace Call Center at 1-800-318-2596 (TTY: 1-855-889-4325), Marketplace enrollment assisters, and agents and brokers. </a:t>
            </a:r>
            <a:endParaRPr lang="en-US" sz="2100" dirty="0" smtClean="0">
              <a:latin typeface="Calibri" panose="020F0502020204030204" pitchFamily="34" charset="0"/>
              <a:cs typeface="Calibri" panose="020F0502020204030204" pitchFamily="34" charset="0"/>
            </a:endParaRPr>
          </a:p>
          <a:p>
            <a:pPr lvl="0">
              <a:lnSpc>
                <a:spcPct val="120000"/>
              </a:lnSpc>
              <a:spcAft>
                <a:spcPts val="600"/>
              </a:spcAft>
            </a:pPr>
            <a:r>
              <a:rPr lang="en-US" sz="2100" dirty="0">
                <a:latin typeface="Calibri" panose="020F0502020204030204" pitchFamily="34" charset="0"/>
                <a:cs typeface="Calibri" panose="020F0502020204030204" pitchFamily="34" charset="0"/>
              </a:rPr>
              <a:t>If consumers don’t agree with a decision made by a Marketplace, they may be able to file an appeal </a:t>
            </a:r>
            <a:r>
              <a:rPr lang="en-US" sz="2100" dirty="0" smtClean="0">
                <a:latin typeface="Calibri" panose="020F0502020204030204" pitchFamily="34" charset="0"/>
                <a:cs typeface="Calibri" panose="020F0502020204030204" pitchFamily="34" charset="0"/>
              </a:rPr>
              <a:t>at </a:t>
            </a:r>
            <a:r>
              <a:rPr lang="en-US" sz="21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HealthCare.gov/marketplace-appeals</a:t>
            </a:r>
            <a:r>
              <a:rPr lang="en-US" sz="2100"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a:t>
            </a:r>
            <a:r>
              <a:rPr lang="en-US" sz="2100" dirty="0" smtClean="0">
                <a:latin typeface="Calibri" panose="020F0502020204030204" pitchFamily="34" charset="0"/>
                <a:ea typeface="Calibri" panose="020F0502020204030204" pitchFamily="34" charset="0"/>
                <a:cs typeface="Times New Roman" panose="02020603050405020304" pitchFamily="18" charset="0"/>
              </a:rPr>
              <a:t>.</a:t>
            </a:r>
            <a:endParaRPr lang="en-US" sz="2100"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dirty="0" smtClean="0"/>
              <a:t>Key Points to Remember </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43</a:t>
            </a:fld>
            <a:endParaRPr lang="en-US" dirty="0"/>
          </a:p>
        </p:txBody>
      </p:sp>
    </p:spTree>
    <p:extLst>
      <p:ext uri="{BB962C8B-B14F-4D97-AF65-F5344CB8AC3E}">
        <p14:creationId xmlns:p14="http://schemas.microsoft.com/office/powerpoint/2010/main" val="2403868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34333"/>
          <a:stretch/>
        </p:blipFill>
        <p:spPr>
          <a:xfrm>
            <a:off x="1" y="4953000"/>
            <a:ext cx="9144000" cy="1905000"/>
          </a:xfrm>
          <a:prstGeom prst="rect">
            <a:avLst/>
          </a:prstGeom>
        </p:spPr>
      </p:pic>
      <p:sp>
        <p:nvSpPr>
          <p:cNvPr id="2" name="Content Placeholder 1"/>
          <p:cNvSpPr>
            <a:spLocks noGrp="1"/>
          </p:cNvSpPr>
          <p:nvPr>
            <p:ph idx="1"/>
          </p:nvPr>
        </p:nvSpPr>
        <p:spPr>
          <a:xfrm>
            <a:off x="266700" y="1600200"/>
            <a:ext cx="8610600" cy="3352800"/>
          </a:xfrm>
        </p:spPr>
        <p:txBody>
          <a:bodyPr>
            <a:normAutofit lnSpcReduction="10000"/>
          </a:bodyPr>
          <a:lstStyle/>
          <a:p>
            <a:pPr>
              <a:spcAft>
                <a:spcPts val="600"/>
              </a:spcAft>
            </a:pPr>
            <a:r>
              <a:rPr lang="en-US" dirty="0" smtClean="0">
                <a:latin typeface="Calibri" panose="020F0502020204030204" pitchFamily="34" charset="0"/>
                <a:cs typeface="Calibri" panose="020F0502020204030204" pitchFamily="34" charset="0"/>
              </a:rPr>
              <a:t>A marketplace can be operated by a </a:t>
            </a:r>
            <a:r>
              <a:rPr lang="en-US" dirty="0">
                <a:latin typeface="Calibri" panose="020F0502020204030204" pitchFamily="34" charset="0"/>
                <a:cs typeface="Calibri" panose="020F0502020204030204" pitchFamily="34" charset="0"/>
              </a:rPr>
              <a:t>s</a:t>
            </a:r>
            <a:r>
              <a:rPr lang="en-US" dirty="0" smtClean="0">
                <a:latin typeface="Calibri" panose="020F0502020204030204" pitchFamily="34" charset="0"/>
                <a:cs typeface="Calibri" panose="020F0502020204030204" pitchFamily="34" charset="0"/>
              </a:rPr>
              <a:t>tate or the Federal </a:t>
            </a:r>
            <a:r>
              <a:rPr lang="en-US" dirty="0">
                <a:latin typeface="Calibri" panose="020F0502020204030204" pitchFamily="34" charset="0"/>
                <a:cs typeface="Calibri" panose="020F0502020204030204" pitchFamily="34" charset="0"/>
              </a:rPr>
              <a:t>G</a:t>
            </a:r>
            <a:r>
              <a:rPr lang="en-US" dirty="0" smtClean="0">
                <a:latin typeface="Calibri" panose="020F0502020204030204" pitchFamily="34" charset="0"/>
                <a:cs typeface="Calibri" panose="020F0502020204030204" pitchFamily="34" charset="0"/>
              </a:rPr>
              <a:t>overnment. </a:t>
            </a:r>
          </a:p>
          <a:p>
            <a:pPr>
              <a:spcAft>
                <a:spcPts val="600"/>
              </a:spcAft>
            </a:pPr>
            <a:r>
              <a:rPr lang="en-US" dirty="0" smtClean="0">
                <a:latin typeface="Calibri" panose="020F0502020204030204" pitchFamily="34" charset="0"/>
                <a:cs typeface="Calibri" panose="020F0502020204030204" pitchFamily="34" charset="0"/>
              </a:rPr>
              <a:t>There are key differences between Marketplace types including: </a:t>
            </a:r>
          </a:p>
          <a:p>
            <a:pPr marL="971550" lvl="1" indent="-514350">
              <a:spcAft>
                <a:spcPts val="600"/>
              </a:spcAft>
              <a:buFont typeface="+mj-lt"/>
              <a:buAutoNum type="arabicPeriod"/>
            </a:pPr>
            <a:r>
              <a:rPr lang="en-US" dirty="0" smtClean="0">
                <a:latin typeface="Calibri" panose="020F0502020204030204" pitchFamily="34" charset="0"/>
                <a:cs typeface="Calibri" panose="020F0502020204030204" pitchFamily="34" charset="0"/>
              </a:rPr>
              <a:t>State-based Marketplace (SBM)</a:t>
            </a:r>
          </a:p>
          <a:p>
            <a:pPr marL="971550" lvl="1" indent="-514350">
              <a:spcAft>
                <a:spcPts val="600"/>
              </a:spcAft>
              <a:buFont typeface="+mj-lt"/>
              <a:buAutoNum type="arabicPeriod"/>
            </a:pPr>
            <a:r>
              <a:rPr lang="en-US" dirty="0" smtClean="0">
                <a:latin typeface="Calibri" panose="020F0502020204030204" pitchFamily="34" charset="0"/>
                <a:cs typeface="Calibri" panose="020F0502020204030204" pitchFamily="34" charset="0"/>
              </a:rPr>
              <a:t>Federally-facilitated Marketplace (FFM)</a:t>
            </a:r>
          </a:p>
          <a:p>
            <a:pPr marL="0" indent="0">
              <a:buNone/>
            </a:pPr>
            <a:endParaRPr lang="en-US" dirty="0"/>
          </a:p>
        </p:txBody>
      </p:sp>
      <p:sp>
        <p:nvSpPr>
          <p:cNvPr id="3" name="Title 2"/>
          <p:cNvSpPr>
            <a:spLocks noGrp="1"/>
          </p:cNvSpPr>
          <p:nvPr>
            <p:ph type="title"/>
          </p:nvPr>
        </p:nvSpPr>
        <p:spPr/>
        <p:txBody>
          <a:bodyPr/>
          <a:lstStyle/>
          <a:p>
            <a:r>
              <a:rPr lang="en-US" dirty="0" smtClean="0"/>
              <a:t>Operation of the Marketplaces </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5</a:t>
            </a:fld>
            <a:endParaRPr lang="en-US" dirty="0"/>
          </a:p>
        </p:txBody>
      </p:sp>
    </p:spTree>
    <p:extLst>
      <p:ext uri="{BB962C8B-B14F-4D97-AF65-F5344CB8AC3E}">
        <p14:creationId xmlns:p14="http://schemas.microsoft.com/office/powerpoint/2010/main" val="37045843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600200"/>
            <a:ext cx="8382000" cy="4800600"/>
          </a:xfrm>
        </p:spPr>
        <p:txBody>
          <a:bodyPr>
            <a:normAutofit fontScale="92500" lnSpcReduction="20000"/>
          </a:bodyPr>
          <a:lstStyle/>
          <a:p>
            <a:pPr>
              <a:lnSpc>
                <a:spcPct val="110000"/>
              </a:lnSpc>
              <a:spcAft>
                <a:spcPts val="600"/>
              </a:spcAft>
            </a:pPr>
            <a:r>
              <a:rPr lang="en-US" sz="2400" dirty="0" smtClean="0">
                <a:latin typeface="Calibri" panose="020F0502020204030204" pitchFamily="34" charset="0"/>
                <a:cs typeface="Calibri" panose="020F0502020204030204" pitchFamily="34" charset="0"/>
              </a:rPr>
              <a:t>State Operated: </a:t>
            </a:r>
          </a:p>
          <a:p>
            <a:pPr lvl="1">
              <a:lnSpc>
                <a:spcPct val="110000"/>
              </a:lnSpc>
              <a:spcAft>
                <a:spcPts val="600"/>
              </a:spcAft>
            </a:pPr>
            <a:r>
              <a:rPr lang="en-US" sz="2000" dirty="0" smtClean="0">
                <a:latin typeface="Calibri" panose="020F0502020204030204" pitchFamily="34" charset="0"/>
                <a:cs typeface="Calibri" panose="020F0502020204030204" pitchFamily="34" charset="0"/>
              </a:rPr>
              <a:t>States that manage all Marketplace functions are SBMs. </a:t>
            </a:r>
          </a:p>
          <a:p>
            <a:pPr lvl="1">
              <a:lnSpc>
                <a:spcPct val="110000"/>
              </a:lnSpc>
              <a:spcAft>
                <a:spcPts val="600"/>
              </a:spcAft>
            </a:pPr>
            <a:r>
              <a:rPr lang="en-US" sz="2000" dirty="0" smtClean="0">
                <a:latin typeface="Calibri" panose="020F0502020204030204" pitchFamily="34" charset="0"/>
                <a:cs typeface="Calibri" panose="020F0502020204030204" pitchFamily="34" charset="0"/>
              </a:rPr>
              <a:t>Some states have an SBM that uses the federal platform (SBM-FPs), meaning they hold primary responsibility for managing Marketplace functions, but rely on the federal HealthCare.gov platform to manage their eligibility and enrollment functions. </a:t>
            </a:r>
          </a:p>
          <a:p>
            <a:pPr>
              <a:lnSpc>
                <a:spcPct val="110000"/>
              </a:lnSpc>
              <a:spcAft>
                <a:spcPts val="600"/>
              </a:spcAft>
            </a:pPr>
            <a:r>
              <a:rPr lang="en-US" sz="2400" dirty="0" smtClean="0">
                <a:latin typeface="Calibri" panose="020F0502020204030204" pitchFamily="34" charset="0"/>
                <a:cs typeface="Calibri" panose="020F0502020204030204" pitchFamily="34" charset="0"/>
              </a:rPr>
              <a:t>Federally Operated:</a:t>
            </a:r>
          </a:p>
          <a:p>
            <a:pPr lvl="1">
              <a:lnSpc>
                <a:spcPct val="110000"/>
              </a:lnSpc>
              <a:spcAft>
                <a:spcPts val="600"/>
              </a:spcAft>
            </a:pPr>
            <a:r>
              <a:rPr lang="en-US" sz="2000" dirty="0" smtClean="0">
                <a:latin typeface="Calibri" panose="020F0502020204030204" pitchFamily="34" charset="0"/>
                <a:cs typeface="Calibri" panose="020F0502020204030204" pitchFamily="34" charset="0"/>
              </a:rPr>
              <a:t>States that choose to have the </a:t>
            </a:r>
            <a:r>
              <a:rPr lang="en-US" sz="2000" dirty="0" smtClean="0">
                <a:latin typeface="Calibri" panose="020F0502020204030204" pitchFamily="34" charset="0"/>
                <a:cs typeface="Calibri" panose="020F0502020204030204" pitchFamily="34" charset="0"/>
              </a:rPr>
              <a:t>Federal Government </a:t>
            </a:r>
            <a:r>
              <a:rPr lang="en-US" sz="2000" dirty="0" smtClean="0">
                <a:latin typeface="Calibri" panose="020F0502020204030204" pitchFamily="34" charset="0"/>
                <a:cs typeface="Calibri" panose="020F0502020204030204" pitchFamily="34" charset="0"/>
              </a:rPr>
              <a:t>manage all Marketplace functions have an FFM.</a:t>
            </a:r>
          </a:p>
          <a:p>
            <a:pPr lvl="1">
              <a:lnSpc>
                <a:spcPct val="110000"/>
              </a:lnSpc>
              <a:spcAft>
                <a:spcPts val="600"/>
              </a:spcAft>
            </a:pPr>
            <a:r>
              <a:rPr lang="en-US" sz="2000" dirty="0" smtClean="0">
                <a:latin typeface="Calibri" panose="020F0502020204030204" pitchFamily="34" charset="0"/>
                <a:cs typeface="Calibri" panose="020F0502020204030204" pitchFamily="34" charset="0"/>
              </a:rPr>
              <a:t>Some states with an individual market FFM also operate their own SHOP Marketplace. </a:t>
            </a:r>
          </a:p>
          <a:p>
            <a:pPr>
              <a:lnSpc>
                <a:spcPct val="110000"/>
              </a:lnSpc>
              <a:spcAft>
                <a:spcPts val="600"/>
              </a:spcAft>
            </a:pPr>
            <a:r>
              <a:rPr lang="en-US" sz="2400" dirty="0" smtClean="0">
                <a:latin typeface="Calibri" panose="020F0502020204030204" pitchFamily="34" charset="0"/>
                <a:cs typeface="Calibri" panose="020F0502020204030204" pitchFamily="34" charset="0"/>
              </a:rPr>
              <a:t>For more information about the Marketplace in your state, visit </a:t>
            </a:r>
            <a:r>
              <a:rPr lang="en-U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Healthcare.gov/marketplace-in-your-state</a:t>
            </a:r>
            <a:r>
              <a:rPr lang="en-US" sz="2400"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a:t>
            </a:r>
            <a:r>
              <a:rPr lang="en-US" sz="2400" dirty="0" smtClean="0">
                <a:latin typeface="Calibri" panose="020F0502020204030204" pitchFamily="34" charset="0"/>
                <a:ea typeface="Calibri" panose="020F0502020204030204" pitchFamily="34" charset="0"/>
                <a:cs typeface="Times New Roman" panose="02020603050405020304" pitchFamily="18" charset="0"/>
              </a:rPr>
              <a:t>.</a:t>
            </a:r>
            <a:r>
              <a:rPr lang="en-US" sz="2400" u="sng" dirty="0" smtClean="0">
                <a:latin typeface="Calibri" panose="020F0502020204030204" pitchFamily="34" charset="0"/>
                <a:ea typeface="Calibri" panose="020F0502020204030204" pitchFamily="34" charset="0"/>
                <a:cs typeface="Times New Roman" panose="02020603050405020304" pitchFamily="18" charset="0"/>
              </a:rPr>
              <a:t> </a:t>
            </a:r>
            <a:endParaRPr lang="en-US" sz="2400" dirty="0" smtClean="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dirty="0" smtClean="0"/>
              <a:t>State Operated &amp; Federally Operated</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6</a:t>
            </a:fld>
            <a:endParaRPr lang="en-US" dirty="0"/>
          </a:p>
        </p:txBody>
      </p:sp>
    </p:spTree>
    <p:extLst>
      <p:ext uri="{BB962C8B-B14F-4D97-AF65-F5344CB8AC3E}">
        <p14:creationId xmlns:p14="http://schemas.microsoft.com/office/powerpoint/2010/main" val="40239544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638300"/>
            <a:ext cx="8534400" cy="761999"/>
          </a:xfrm>
        </p:spPr>
        <p:txBody>
          <a:bodyPr/>
          <a:lstStyle/>
          <a:p>
            <a:pPr lvl="0">
              <a:spcAft>
                <a:spcPts val="600"/>
              </a:spcAft>
            </a:pPr>
            <a:r>
              <a:rPr lang="en-US" sz="2000" dirty="0">
                <a:solidFill>
                  <a:prstClr val="black"/>
                </a:solidFill>
                <a:latin typeface="Calibri" panose="020F0502020204030204" pitchFamily="34" charset="0"/>
                <a:cs typeface="Calibri" panose="020F0502020204030204" pitchFamily="34" charset="0"/>
              </a:rPr>
              <a:t>Consumers can use the Marketplace to find and apply for health and dental coverage that fits their budgets and specific needs. </a:t>
            </a:r>
          </a:p>
        </p:txBody>
      </p:sp>
      <p:sp>
        <p:nvSpPr>
          <p:cNvPr id="3" name="Title 2"/>
          <p:cNvSpPr>
            <a:spLocks noGrp="1"/>
          </p:cNvSpPr>
          <p:nvPr>
            <p:ph type="title"/>
          </p:nvPr>
        </p:nvSpPr>
        <p:spPr/>
        <p:txBody>
          <a:bodyPr/>
          <a:lstStyle/>
          <a:p>
            <a:r>
              <a:rPr lang="en-US" dirty="0">
                <a:solidFill>
                  <a:prstClr val="black"/>
                </a:solidFill>
              </a:rPr>
              <a:t>How Consumers use the Marketplace </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7</a:t>
            </a:fld>
            <a:endParaRPr lang="en-US" dirty="0"/>
          </a:p>
        </p:txBody>
      </p:sp>
      <p:sp>
        <p:nvSpPr>
          <p:cNvPr id="5" name="Content Placeholder 4"/>
          <p:cNvSpPr>
            <a:spLocks noGrp="1"/>
          </p:cNvSpPr>
          <p:nvPr>
            <p:ph sz="quarter" idx="10"/>
          </p:nvPr>
        </p:nvSpPr>
        <p:spPr>
          <a:xfrm>
            <a:off x="304800" y="2362200"/>
            <a:ext cx="4724400" cy="4343400"/>
          </a:xfrm>
        </p:spPr>
        <p:txBody>
          <a:bodyPr>
            <a:normAutofit lnSpcReduction="10000"/>
          </a:bodyPr>
          <a:lstStyle/>
          <a:p>
            <a:pPr lvl="0">
              <a:spcAft>
                <a:spcPts val="600"/>
              </a:spcAft>
              <a:buClr>
                <a:srgbClr val="084A9C"/>
              </a:buClr>
            </a:pPr>
            <a:r>
              <a:rPr lang="en-US" sz="2000" dirty="0">
                <a:solidFill>
                  <a:prstClr val="black"/>
                </a:solidFill>
                <a:latin typeface="Calibri" panose="020F0502020204030204" pitchFamily="34" charset="0"/>
                <a:cs typeface="Calibri" panose="020F0502020204030204" pitchFamily="34" charset="0"/>
              </a:rPr>
              <a:t>Finding Coverage:</a:t>
            </a:r>
          </a:p>
          <a:p>
            <a:pPr lvl="1">
              <a:spcAft>
                <a:spcPts val="600"/>
              </a:spcAft>
              <a:buClr>
                <a:srgbClr val="084A9C"/>
              </a:buClr>
            </a:pPr>
            <a:r>
              <a:rPr lang="en-US" sz="1800" dirty="0" smtClean="0">
                <a:solidFill>
                  <a:prstClr val="black"/>
                </a:solidFill>
                <a:latin typeface="Calibri" panose="020F0502020204030204" pitchFamily="34" charset="0"/>
                <a:cs typeface="Calibri" panose="020F0502020204030204" pitchFamily="34" charset="0"/>
              </a:rPr>
              <a:t>Consumers </a:t>
            </a:r>
            <a:r>
              <a:rPr lang="en-US" sz="1800" dirty="0">
                <a:solidFill>
                  <a:prstClr val="black"/>
                </a:solidFill>
                <a:latin typeface="Calibri" panose="020F0502020204030204" pitchFamily="34" charset="0"/>
                <a:cs typeface="Calibri" panose="020F0502020204030204" pitchFamily="34" charset="0"/>
              </a:rPr>
              <a:t>in FFM and </a:t>
            </a:r>
            <a:r>
              <a:rPr lang="en-US" sz="1800" dirty="0" smtClean="0">
                <a:solidFill>
                  <a:prstClr val="black"/>
                </a:solidFill>
                <a:latin typeface="Calibri" panose="020F0502020204030204" pitchFamily="34" charset="0"/>
                <a:cs typeface="Calibri" panose="020F0502020204030204" pitchFamily="34" charset="0"/>
              </a:rPr>
              <a:t>SBM-FP </a:t>
            </a:r>
            <a:r>
              <a:rPr lang="en-US" sz="1800" dirty="0">
                <a:solidFill>
                  <a:prstClr val="black"/>
                </a:solidFill>
                <a:latin typeface="Calibri" panose="020F0502020204030204" pitchFamily="34" charset="0"/>
                <a:cs typeface="Calibri" panose="020F0502020204030204" pitchFamily="34" charset="0"/>
              </a:rPr>
              <a:t>states can find coverage through HealthCare.gov. </a:t>
            </a:r>
          </a:p>
          <a:p>
            <a:pPr lvl="1">
              <a:spcAft>
                <a:spcPts val="600"/>
              </a:spcAft>
              <a:buClr>
                <a:srgbClr val="084A9C"/>
              </a:buClr>
            </a:pPr>
            <a:r>
              <a:rPr lang="en-US" sz="1800" dirty="0">
                <a:solidFill>
                  <a:prstClr val="black"/>
                </a:solidFill>
                <a:latin typeface="Calibri" panose="020F0502020204030204" pitchFamily="34" charset="0"/>
                <a:cs typeface="Calibri" panose="020F0502020204030204" pitchFamily="34" charset="0"/>
              </a:rPr>
              <a:t>Consumers in SBMs can find coverage through the state’s Marketplace website (HealthCare.gov also links to each SBM’s website). </a:t>
            </a:r>
          </a:p>
          <a:p>
            <a:pPr lvl="0">
              <a:spcAft>
                <a:spcPts val="600"/>
              </a:spcAft>
              <a:buClr>
                <a:srgbClr val="084A9C"/>
              </a:buClr>
            </a:pPr>
            <a:r>
              <a:rPr lang="en-US" sz="2000" dirty="0">
                <a:solidFill>
                  <a:prstClr val="black"/>
                </a:solidFill>
                <a:latin typeface="Calibri" panose="020F0502020204030204" pitchFamily="34" charset="0"/>
                <a:cs typeface="Calibri" panose="020F0502020204030204" pitchFamily="34" charset="0"/>
              </a:rPr>
              <a:t>Applying for Coverage: </a:t>
            </a:r>
          </a:p>
          <a:p>
            <a:pPr lvl="1">
              <a:spcAft>
                <a:spcPts val="1800"/>
              </a:spcAft>
              <a:buClr>
                <a:srgbClr val="084A9C"/>
              </a:buClr>
            </a:pPr>
            <a:r>
              <a:rPr lang="en-US" sz="1800" dirty="0">
                <a:solidFill>
                  <a:prstClr val="black"/>
                </a:solidFill>
                <a:latin typeface="Calibri" panose="020F0502020204030204" pitchFamily="34" charset="0"/>
                <a:cs typeface="Calibri" panose="020F0502020204030204" pitchFamily="34" charset="0"/>
              </a:rPr>
              <a:t>Consumers can apply either online, by phone, or by mail, and may be able to get help from a Marketplace enrollment assister, agent, or broker in their area. </a:t>
            </a:r>
          </a:p>
          <a:p>
            <a:pPr marL="0" indent="0">
              <a:buNone/>
            </a:pP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2895600"/>
            <a:ext cx="3962442" cy="2641868"/>
          </a:xfrm>
          <a:prstGeom prst="rect">
            <a:avLst/>
          </a:prstGeom>
        </p:spPr>
      </p:pic>
    </p:spTree>
    <p:extLst>
      <p:ext uri="{BB962C8B-B14F-4D97-AF65-F5344CB8AC3E}">
        <p14:creationId xmlns:p14="http://schemas.microsoft.com/office/powerpoint/2010/main" val="24926802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28800"/>
            <a:ext cx="8229600" cy="4419600"/>
          </a:xfrm>
        </p:spPr>
        <p:txBody>
          <a:bodyPr>
            <a:normAutofit fontScale="77500" lnSpcReduction="20000"/>
          </a:bodyPr>
          <a:lstStyle/>
          <a:p>
            <a:pPr>
              <a:lnSpc>
                <a:spcPct val="120000"/>
              </a:lnSpc>
              <a:spcAft>
                <a:spcPts val="600"/>
              </a:spcAft>
            </a:pPr>
            <a:r>
              <a:rPr lang="en-US" dirty="0" smtClean="0">
                <a:latin typeface="Calibri" panose="020F0502020204030204" pitchFamily="34" charset="0"/>
                <a:cs typeface="Calibri" panose="020F0502020204030204" pitchFamily="34" charset="0"/>
              </a:rPr>
              <a:t>Consumers can also use the Marketplace to see if they may be eligible for coverage through Medicaid or CHIP. </a:t>
            </a:r>
          </a:p>
          <a:p>
            <a:pPr>
              <a:lnSpc>
                <a:spcPct val="120000"/>
              </a:lnSpc>
              <a:spcAft>
                <a:spcPts val="600"/>
              </a:spcAft>
            </a:pPr>
            <a:r>
              <a:rPr lang="en-US" dirty="0" smtClean="0">
                <a:latin typeface="Calibri" panose="020F0502020204030204" pitchFamily="34" charset="0"/>
                <a:cs typeface="Calibri" panose="020F0502020204030204" pitchFamily="34" charset="0"/>
              </a:rPr>
              <a:t>Eligible small employers and their employees can find health and dental coverage through the SHOP Marketplace. </a:t>
            </a:r>
          </a:p>
          <a:p>
            <a:pPr lvl="1">
              <a:lnSpc>
                <a:spcPct val="120000"/>
              </a:lnSpc>
              <a:spcAft>
                <a:spcPts val="600"/>
              </a:spcAft>
            </a:pPr>
            <a:r>
              <a:rPr lang="en-US" dirty="0" smtClean="0">
                <a:latin typeface="Calibri" panose="020F0502020204030204" pitchFamily="34" charset="0"/>
                <a:cs typeface="Calibri" panose="020F0502020204030204" pitchFamily="34" charset="0"/>
              </a:rPr>
              <a:t>Eligible small employers may also choose to offer coverage to dependents of employees. </a:t>
            </a:r>
          </a:p>
          <a:p>
            <a:pPr lvl="1">
              <a:lnSpc>
                <a:spcPct val="120000"/>
              </a:lnSpc>
              <a:spcAft>
                <a:spcPts val="600"/>
              </a:spcAft>
            </a:pPr>
            <a:r>
              <a:rPr lang="en-US" dirty="0" smtClean="0">
                <a:latin typeface="Calibri" panose="020F0502020204030204" pitchFamily="34" charset="0"/>
                <a:cs typeface="Calibri" panose="020F0502020204030204" pitchFamily="34" charset="0"/>
              </a:rPr>
              <a:t>In states with FF-SHOPs or SBM-FPs for SHOP, employers obtain a determination of eligibility from the SHOP. </a:t>
            </a:r>
          </a:p>
          <a:p>
            <a:pPr lvl="1">
              <a:lnSpc>
                <a:spcPct val="120000"/>
              </a:lnSpc>
              <a:spcAft>
                <a:spcPts val="600"/>
              </a:spcAft>
            </a:pPr>
            <a:r>
              <a:rPr lang="en-US" dirty="0" smtClean="0">
                <a:latin typeface="Calibri" panose="020F0502020204030204" pitchFamily="34" charset="0"/>
                <a:cs typeface="Calibri" panose="020F0502020204030204" pitchFamily="34" charset="0"/>
              </a:rPr>
              <a:t>Employers and their employees may work with an insurance company or an agent or broker to apply for and enroll in SHOP. </a:t>
            </a:r>
            <a:endParaRPr lang="en-US"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sz="3600" dirty="0" smtClean="0"/>
              <a:t>How Consumers use the Marketplace (Cont.)</a:t>
            </a:r>
            <a:endParaRPr lang="en-US" sz="3600" dirty="0"/>
          </a:p>
        </p:txBody>
      </p:sp>
      <p:sp>
        <p:nvSpPr>
          <p:cNvPr id="4" name="Slide Number Placeholder 3"/>
          <p:cNvSpPr>
            <a:spLocks noGrp="1"/>
          </p:cNvSpPr>
          <p:nvPr>
            <p:ph type="sldNum" sz="quarter" idx="4"/>
          </p:nvPr>
        </p:nvSpPr>
        <p:spPr/>
        <p:txBody>
          <a:bodyPr/>
          <a:lstStyle/>
          <a:p>
            <a:fld id="{7022FF3C-310F-4809-A5BE-BC5BA8AA108D}" type="slidenum">
              <a:rPr lang="en-US" smtClean="0"/>
              <a:t>8</a:t>
            </a:fld>
            <a:endParaRPr lang="en-US" dirty="0"/>
          </a:p>
        </p:txBody>
      </p:sp>
    </p:spTree>
    <p:extLst>
      <p:ext uri="{BB962C8B-B14F-4D97-AF65-F5344CB8AC3E}">
        <p14:creationId xmlns:p14="http://schemas.microsoft.com/office/powerpoint/2010/main" val="15250087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928" y="1573557"/>
            <a:ext cx="8915400" cy="4931006"/>
          </a:xfrm>
        </p:spPr>
        <p:txBody>
          <a:bodyPr>
            <a:normAutofit/>
          </a:bodyPr>
          <a:lstStyle/>
          <a:p>
            <a:pPr>
              <a:spcAft>
                <a:spcPts val="600"/>
              </a:spcAft>
            </a:pPr>
            <a:r>
              <a:rPr lang="en-US" dirty="0" smtClean="0">
                <a:latin typeface="Calibri" panose="020F0502020204030204" pitchFamily="34" charset="0"/>
                <a:cs typeface="Calibri" panose="020F0502020204030204" pitchFamily="34" charset="0"/>
              </a:rPr>
              <a:t>Overview of qualified </a:t>
            </a:r>
            <a:r>
              <a:rPr lang="en-US" dirty="0">
                <a:latin typeface="Calibri" panose="020F0502020204030204" pitchFamily="34" charset="0"/>
                <a:cs typeface="Calibri" panose="020F0502020204030204" pitchFamily="34" charset="0"/>
              </a:rPr>
              <a:t>h</a:t>
            </a:r>
            <a:r>
              <a:rPr lang="en-US" dirty="0" smtClean="0">
                <a:latin typeface="Calibri" panose="020F0502020204030204" pitchFamily="34" charset="0"/>
                <a:cs typeface="Calibri" panose="020F0502020204030204" pitchFamily="34" charset="0"/>
              </a:rPr>
              <a:t>ealth </a:t>
            </a:r>
            <a:r>
              <a:rPr lang="en-US" dirty="0">
                <a:latin typeface="Calibri" panose="020F0502020204030204" pitchFamily="34" charset="0"/>
                <a:cs typeface="Calibri" panose="020F0502020204030204" pitchFamily="34" charset="0"/>
              </a:rPr>
              <a:t>p</a:t>
            </a:r>
            <a:r>
              <a:rPr lang="en-US" dirty="0" smtClean="0">
                <a:latin typeface="Calibri" panose="020F0502020204030204" pitchFamily="34" charset="0"/>
                <a:cs typeface="Calibri" panose="020F0502020204030204" pitchFamily="34" charset="0"/>
              </a:rPr>
              <a:t>lans (QHP): </a:t>
            </a:r>
          </a:p>
          <a:p>
            <a:pPr marL="971550" lvl="1" indent="-514350">
              <a:spcAft>
                <a:spcPts val="600"/>
              </a:spcAft>
              <a:buFont typeface="+mj-lt"/>
              <a:buAutoNum type="alphaLcPeriod"/>
            </a:pPr>
            <a:r>
              <a:rPr lang="en-US" dirty="0" smtClean="0">
                <a:latin typeface="Calibri" panose="020F0502020204030204" pitchFamily="34" charset="0"/>
                <a:cs typeface="Calibri" panose="020F0502020204030204" pitchFamily="34" charset="0"/>
              </a:rPr>
              <a:t>Who can sell Marketplace plans in the Marketplace </a:t>
            </a:r>
          </a:p>
          <a:p>
            <a:pPr marL="971550" lvl="1" indent="-514350">
              <a:spcAft>
                <a:spcPts val="600"/>
              </a:spcAft>
              <a:buFont typeface="+mj-lt"/>
              <a:buAutoNum type="alphaLcPeriod"/>
            </a:pPr>
            <a:r>
              <a:rPr lang="en-US" dirty="0" smtClean="0">
                <a:latin typeface="Calibri" panose="020F0502020204030204" pitchFamily="34" charset="0"/>
                <a:cs typeface="Calibri" panose="020F0502020204030204" pitchFamily="34" charset="0"/>
              </a:rPr>
              <a:t>Marketplace plan requirements </a:t>
            </a:r>
          </a:p>
          <a:p>
            <a:pPr marL="971550" lvl="1" indent="-514350">
              <a:spcAft>
                <a:spcPts val="600"/>
              </a:spcAft>
              <a:buFont typeface="+mj-lt"/>
              <a:buAutoNum type="alphaLcPeriod"/>
            </a:pPr>
            <a:r>
              <a:rPr lang="en-US" dirty="0" smtClean="0">
                <a:latin typeface="Calibri" panose="020F0502020204030204" pitchFamily="34" charset="0"/>
                <a:cs typeface="Calibri" panose="020F0502020204030204" pitchFamily="34" charset="0"/>
              </a:rPr>
              <a:t>Essential Health Benefits (EHBs)</a:t>
            </a:r>
          </a:p>
          <a:p>
            <a:pPr marL="971550" lvl="1" indent="-514350">
              <a:spcAft>
                <a:spcPts val="600"/>
              </a:spcAft>
              <a:buFont typeface="+mj-lt"/>
              <a:buAutoNum type="alphaLcPeriod"/>
            </a:pPr>
            <a:r>
              <a:rPr lang="en-US" dirty="0" smtClean="0">
                <a:latin typeface="Calibri" panose="020F0502020204030204" pitchFamily="34" charset="0"/>
                <a:cs typeface="Calibri" panose="020F0502020204030204" pitchFamily="34" charset="0"/>
              </a:rPr>
              <a:t>Health Plan Categories </a:t>
            </a:r>
          </a:p>
          <a:p>
            <a:pPr marL="971550" lvl="1" indent="-514350">
              <a:spcAft>
                <a:spcPts val="600"/>
              </a:spcAft>
              <a:buFont typeface="+mj-lt"/>
              <a:buAutoNum type="alphaLcPeriod"/>
            </a:pPr>
            <a:r>
              <a:rPr lang="en-US" dirty="0" smtClean="0">
                <a:latin typeface="Calibri" panose="020F0502020204030204" pitchFamily="34" charset="0"/>
                <a:cs typeface="Calibri" panose="020F0502020204030204" pitchFamily="34" charset="0"/>
              </a:rPr>
              <a:t>Catastrophic Health Plans </a:t>
            </a:r>
            <a:endParaRPr lang="en-US"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dirty="0" smtClean="0"/>
              <a:t>Section 2: Overview of Qualified Health Plans </a:t>
            </a:r>
            <a:endParaRPr lang="en-US" dirty="0"/>
          </a:p>
        </p:txBody>
      </p:sp>
      <p:sp>
        <p:nvSpPr>
          <p:cNvPr id="4" name="Slide Number Placeholder 3"/>
          <p:cNvSpPr>
            <a:spLocks noGrp="1"/>
          </p:cNvSpPr>
          <p:nvPr>
            <p:ph type="sldNum" sz="quarter" idx="4"/>
          </p:nvPr>
        </p:nvSpPr>
        <p:spPr/>
        <p:txBody>
          <a:bodyPr/>
          <a:lstStyle/>
          <a:p>
            <a:fld id="{7022FF3C-310F-4809-A5BE-BC5BA8AA108D}" type="slidenum">
              <a:rPr lang="en-US" smtClean="0"/>
              <a:t>9</a:t>
            </a:fld>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20003" r="10834"/>
          <a:stretch/>
        </p:blipFill>
        <p:spPr>
          <a:xfrm>
            <a:off x="5867400" y="3478625"/>
            <a:ext cx="3048000" cy="2660813"/>
          </a:xfrm>
          <a:prstGeom prst="rect">
            <a:avLst/>
          </a:prstGeom>
        </p:spPr>
      </p:pic>
    </p:spTree>
    <p:extLst>
      <p:ext uri="{BB962C8B-B14F-4D97-AF65-F5344CB8AC3E}">
        <p14:creationId xmlns:p14="http://schemas.microsoft.com/office/powerpoint/2010/main" val="3277982360"/>
      </p:ext>
    </p:extLst>
  </p:cSld>
  <p:clrMapOvr>
    <a:masterClrMapping/>
  </p:clrMapOvr>
  <p:timing>
    <p:tnLst>
      <p:par>
        <p:cTn id="1" dur="indefinite" restart="never" nodeType="tmRoot"/>
      </p:par>
    </p:tnLst>
  </p:timing>
</p:sld>
</file>

<file path=ppt/theme/theme1.xml><?xml version="1.0" encoding="utf-8"?>
<a:theme xmlns:a="http://schemas.openxmlformats.org/drawingml/2006/main" name="CMS_template">
  <a:themeElements>
    <a:clrScheme name="Custom 3">
      <a:dk1>
        <a:sysClr val="windowText" lastClr="000000"/>
      </a:dk1>
      <a:lt1>
        <a:sysClr val="window" lastClr="FFFFFF"/>
      </a:lt1>
      <a:dk2>
        <a:srgbClr val="1F497D"/>
      </a:dk2>
      <a:lt2>
        <a:srgbClr val="6B94C7"/>
      </a:lt2>
      <a:accent1>
        <a:srgbClr val="2F527D"/>
      </a:accent1>
      <a:accent2>
        <a:srgbClr val="FAD94C"/>
      </a:accent2>
      <a:accent3>
        <a:srgbClr val="C0C0C0"/>
      </a:accent3>
      <a:accent4>
        <a:srgbClr val="FDF699"/>
      </a:accent4>
      <a:accent5>
        <a:srgbClr val="72A3C4"/>
      </a:accent5>
      <a:accent6>
        <a:srgbClr val="5C5C5C"/>
      </a:accent6>
      <a:hlink>
        <a:srgbClr val="1F497D"/>
      </a:hlink>
      <a:folHlink>
        <a:srgbClr val="00000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16960</TotalTime>
  <Words>6153</Words>
  <Application>Microsoft Office PowerPoint</Application>
  <PresentationFormat>On-screen Show (4:3)</PresentationFormat>
  <Paragraphs>430</Paragraphs>
  <Slides>43</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Constantia</vt:lpstr>
      <vt:lpstr>Times New Roman</vt:lpstr>
      <vt:lpstr>Wingdings</vt:lpstr>
      <vt:lpstr>CMS_template</vt:lpstr>
      <vt:lpstr>Marketplace 101</vt:lpstr>
      <vt:lpstr>Objectives </vt:lpstr>
      <vt:lpstr>Section 1: Overview of the Health Insurance Marketplace®</vt:lpstr>
      <vt:lpstr>What’s the Marketplace?</vt:lpstr>
      <vt:lpstr>Operation of the Marketplaces </vt:lpstr>
      <vt:lpstr>State Operated &amp; Federally Operated</vt:lpstr>
      <vt:lpstr>How Consumers use the Marketplace </vt:lpstr>
      <vt:lpstr>How Consumers use the Marketplace (Cont.)</vt:lpstr>
      <vt:lpstr>Section 2: Overview of Qualified Health Plans </vt:lpstr>
      <vt:lpstr>Which Health Insurance Companies can Sell Marketplace Plans in the Marketplace </vt:lpstr>
      <vt:lpstr>Marketplace Plan Requirements </vt:lpstr>
      <vt:lpstr>Essential Health Benefits</vt:lpstr>
      <vt:lpstr>Health Plan Categories </vt:lpstr>
      <vt:lpstr>Catastrophic Health Plans </vt:lpstr>
      <vt:lpstr>Section 3: Eligibility &amp; Enrollment Basics </vt:lpstr>
      <vt:lpstr>Who’s Eligible for Coverage through the Marketplace</vt:lpstr>
      <vt:lpstr>Affordability Program: Premium Tax Credits</vt:lpstr>
      <vt:lpstr>Affordability Program: Premium Tax Credits (Cont.)</vt:lpstr>
      <vt:lpstr>Affordability Programs: Cost-Sharing Reductions</vt:lpstr>
      <vt:lpstr>Affordability Programs: Cost-Sharing Reductions (Cont.)</vt:lpstr>
      <vt:lpstr>Section 4: Applying for Coverage through the Marketplace </vt:lpstr>
      <vt:lpstr>When to Enroll </vt:lpstr>
      <vt:lpstr>How to Apply </vt:lpstr>
      <vt:lpstr>Marketplace Call Center </vt:lpstr>
      <vt:lpstr>In-Person Assistance </vt:lpstr>
      <vt:lpstr>Section 5: After Applying for Marketplace Coverage </vt:lpstr>
      <vt:lpstr>Premium Payment </vt:lpstr>
      <vt:lpstr>Termination of Coverage </vt:lpstr>
      <vt:lpstr>Marketplace Appeals</vt:lpstr>
      <vt:lpstr>From Coverage to Care (C2C)</vt:lpstr>
      <vt:lpstr>Section 6: Other Health Coverage Options </vt:lpstr>
      <vt:lpstr>Minimum Essential Coverage </vt:lpstr>
      <vt:lpstr>Minimum Essential Coverage (Cont.)</vt:lpstr>
      <vt:lpstr>Medicaid and the Marketplace </vt:lpstr>
      <vt:lpstr>Medicaid and the Marketplace (Cont.)</vt:lpstr>
      <vt:lpstr>The Marketplace and Medicare</vt:lpstr>
      <vt:lpstr>Job-based Coverage and the Marketplace </vt:lpstr>
      <vt:lpstr>Short-term, Limited-Duration Insurance </vt:lpstr>
      <vt:lpstr>Qualified Small Employer Health Reimbursement Arrangement</vt:lpstr>
      <vt:lpstr>Individual Coverage Health Reimbursement Arrangements</vt:lpstr>
      <vt:lpstr>Section 7: Resources &amp; Tips </vt:lpstr>
      <vt:lpstr>More Information About the Marketplace </vt:lpstr>
      <vt:lpstr>Key Points to Remember </vt:lpstr>
    </vt:vector>
  </TitlesOfParts>
  <Company>CMS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CMS</dc:creator>
  <cp:lastModifiedBy>Goodwin, Nick</cp:lastModifiedBy>
  <cp:revision>696</cp:revision>
  <cp:lastPrinted>2012-04-18T14:42:39Z</cp:lastPrinted>
  <dcterms:created xsi:type="dcterms:W3CDTF">2012-02-10T20:51:24Z</dcterms:created>
  <dcterms:modified xsi:type="dcterms:W3CDTF">2020-10-01T20:46:52Z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