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9.xml" ContentType="application/vnd.openxmlformats-officedocument.theme+xml"/>
  <Override PartName="/ppt/tags/tag26.xml" ContentType="application/vnd.openxmlformats-officedocument.presentationml.tags+xml"/>
  <Override PartName="/ppt/theme/theme10.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63" r:id="rId7"/>
    <p:sldMasterId id="2147484065" r:id="rId8"/>
    <p:sldMasterId id="2147484159" r:id="rId9"/>
    <p:sldMasterId id="2147484256" r:id="rId10"/>
    <p:sldMasterId id="2147484271" r:id="rId11"/>
    <p:sldMasterId id="2147484281" r:id="rId12"/>
    <p:sldMasterId id="2147484288" r:id="rId13"/>
    <p:sldMasterId id="2147484296" r:id="rId14"/>
  </p:sldMasterIdLst>
  <p:notesMasterIdLst>
    <p:notesMasterId r:id="rId45"/>
  </p:notesMasterIdLst>
  <p:handoutMasterIdLst>
    <p:handoutMasterId r:id="rId46"/>
  </p:handoutMasterIdLst>
  <p:sldIdLst>
    <p:sldId id="1227" r:id="rId15"/>
    <p:sldId id="1690" r:id="rId16"/>
    <p:sldId id="1680" r:id="rId17"/>
    <p:sldId id="1681" r:id="rId18"/>
    <p:sldId id="1660" r:id="rId19"/>
    <p:sldId id="1657" r:id="rId20"/>
    <p:sldId id="1644" r:id="rId21"/>
    <p:sldId id="1661" r:id="rId22"/>
    <p:sldId id="1687" r:id="rId23"/>
    <p:sldId id="1673" r:id="rId24"/>
    <p:sldId id="1676" r:id="rId25"/>
    <p:sldId id="1662" r:id="rId26"/>
    <p:sldId id="1683" r:id="rId27"/>
    <p:sldId id="1663" r:id="rId28"/>
    <p:sldId id="1677" r:id="rId29"/>
    <p:sldId id="1671" r:id="rId30"/>
    <p:sldId id="1667" r:id="rId31"/>
    <p:sldId id="1668" r:id="rId32"/>
    <p:sldId id="1666" r:id="rId33"/>
    <p:sldId id="1691" r:id="rId34"/>
    <p:sldId id="1685" r:id="rId35"/>
    <p:sldId id="1635" r:id="rId36"/>
    <p:sldId id="1674" r:id="rId37"/>
    <p:sldId id="1692" r:id="rId38"/>
    <p:sldId id="1689" r:id="rId39"/>
    <p:sldId id="1642" r:id="rId40"/>
    <p:sldId id="1684" r:id="rId41"/>
    <p:sldId id="1650" r:id="rId42"/>
    <p:sldId id="1651" r:id="rId43"/>
    <p:sldId id="1675"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 Kendall" initials="PK" lastIdx="8" clrIdx="0"/>
  <p:cmAuthor id="1" name="Wysocki, Rich" initials="WR" lastIdx="1" clrIdx="1">
    <p:extLst/>
  </p:cmAuthor>
  <p:cmAuthor id="2" name="Wysocki, Rich" initials="WR [2]" lastIdx="1" clrIdx="2">
    <p:extLst/>
  </p:cmAuthor>
  <p:cmAuthor id="3" name="Wysocki, Rich" initials="WR [3]" lastIdx="1" clrIdx="3">
    <p:extLst/>
  </p:cmAuthor>
  <p:cmAuthor id="4" name="Julie Shadoan" initials="JS" lastIdx="1" clrIdx="4"/>
  <p:cmAuthor id="5" name="Keri Rantin" initials="KR" lastIdx="15" clrIdx="5">
    <p:extLst>
      <p:ext uri="{19B8F6BF-5375-455C-9EA6-DF929625EA0E}">
        <p15:presenceInfo xmlns:p15="http://schemas.microsoft.com/office/powerpoint/2012/main" userId="S-1-5-21-4095628063-3556742122-3606576086-9203" providerId="AD"/>
      </p:ext>
    </p:extLst>
  </p:cmAuthor>
  <p:cmAuthor id="6" name="Tony Calice" initials="TC" lastIdx="6" clrIdx="6">
    <p:extLst>
      <p:ext uri="{19B8F6BF-5375-455C-9EA6-DF929625EA0E}">
        <p15:presenceInfo xmlns:p15="http://schemas.microsoft.com/office/powerpoint/2012/main" userId="782e14ca48e0179a" providerId="Windows Live"/>
      </p:ext>
    </p:extLst>
  </p:cmAuthor>
  <p:cmAuthor id="7" name="William Sarmiento" initials="WS" lastIdx="1" clrIdx="7">
    <p:extLst>
      <p:ext uri="{19B8F6BF-5375-455C-9EA6-DF929625EA0E}">
        <p15:presenceInfo xmlns:p15="http://schemas.microsoft.com/office/powerpoint/2012/main" userId="William Sarmiento" providerId="None"/>
      </p:ext>
    </p:extLst>
  </p:cmAuthor>
  <p:cmAuthor id="8" name="Monica Kay" initials="MK" lastIdx="4" clrIdx="8">
    <p:extLst>
      <p:ext uri="{19B8F6BF-5375-455C-9EA6-DF929625EA0E}">
        <p15:presenceInfo xmlns:p15="http://schemas.microsoft.com/office/powerpoint/2012/main" userId="S-1-5-21-4095628063-3556742122-3606576086-9902" providerId="AD"/>
      </p:ext>
    </p:extLst>
  </p:cmAuthor>
  <p:cmAuthor id="9" name="Wheeler, Sharron" initials="WS" lastIdx="2" clrIdx="9">
    <p:extLst>
      <p:ext uri="{19B8F6BF-5375-455C-9EA6-DF929625EA0E}">
        <p15:presenceInfo xmlns:p15="http://schemas.microsoft.com/office/powerpoint/2012/main" userId="S-1-5-21-787266094-3808690464-1439387166-18808" providerId="AD"/>
      </p:ext>
    </p:extLst>
  </p:cmAuthor>
  <p:cmAuthor id="10" name="Lois Serio" initials="LS" lastIdx="9" clrIdx="10">
    <p:extLst>
      <p:ext uri="{19B8F6BF-5375-455C-9EA6-DF929625EA0E}">
        <p15:presenceInfo xmlns:p15="http://schemas.microsoft.com/office/powerpoint/2012/main" userId="S-1-5-21-4095628063-3556742122-3606576086-8657" providerId="AD"/>
      </p:ext>
    </p:extLst>
  </p:cmAuthor>
  <p:cmAuthor id="11" name="Tricia Rodgers" initials="TR" lastIdx="2" clrIdx="11">
    <p:extLst>
      <p:ext uri="{19B8F6BF-5375-455C-9EA6-DF929625EA0E}">
        <p15:presenceInfo xmlns:p15="http://schemas.microsoft.com/office/powerpoint/2012/main" userId="S-1-5-21-4095628063-3556742122-3606576086-6127" providerId="AD"/>
      </p:ext>
    </p:extLst>
  </p:cmAuthor>
  <p:cmAuthor id="12" name="Amy Miner" initials="AM" lastIdx="14" clrIdx="12">
    <p:extLst>
      <p:ext uri="{19B8F6BF-5375-455C-9EA6-DF929625EA0E}">
        <p15:presenceInfo xmlns:p15="http://schemas.microsoft.com/office/powerpoint/2012/main" userId="S-1-5-21-4095628063-3556742122-3606576086-8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4A9C"/>
    <a:srgbClr val="FFD004"/>
    <a:srgbClr val="FFEFBD"/>
    <a:srgbClr val="D2AA00"/>
    <a:srgbClr val="B3D4FB"/>
    <a:srgbClr val="DFE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07" autoAdjust="0"/>
    <p:restoredTop sz="81545" autoAdjust="0"/>
  </p:normalViewPr>
  <p:slideViewPr>
    <p:cSldViewPr snapToGrid="0">
      <p:cViewPr>
        <p:scale>
          <a:sx n="40" d="100"/>
          <a:sy n="40" d="100"/>
        </p:scale>
        <p:origin x="588" y="30"/>
      </p:cViewPr>
      <p:guideLst>
        <p:guide orient="horz" pos="2160"/>
        <p:guide pos="2880"/>
      </p:guideLst>
    </p:cSldViewPr>
  </p:slideViewPr>
  <p:outlineViewPr>
    <p:cViewPr>
      <p:scale>
        <a:sx n="33" d="100"/>
        <a:sy n="33" d="100"/>
      </p:scale>
      <p:origin x="0" y="-95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29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4.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commentAuthors" Target="commentAuthors.xml"/><Relationship Id="rId8" Type="http://schemas.openxmlformats.org/officeDocument/2006/relationships/slideMaster" Target="slideMasters/slideMaster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77A3B12A-B2AB-4296-876E-B23401F80E0F}" type="datetimeFigureOut">
              <a:rPr lang="en-US" smtClean="0"/>
              <a:t>9/10/2018</a:t>
            </a:fld>
            <a:endParaRPr lang="en-US"/>
          </a:p>
        </p:txBody>
      </p:sp>
      <p:sp>
        <p:nvSpPr>
          <p:cNvPr id="4" name="Footer Placeholder 3"/>
          <p:cNvSpPr>
            <a:spLocks noGrp="1"/>
          </p:cNvSpPr>
          <p:nvPr>
            <p:ph type="ftr" sz="quarter" idx="2"/>
            <p:custDataLst>
              <p:tags r:id="rId2"/>
            </p:custDataLst>
          </p:nvPr>
        </p:nvSpPr>
        <p:spPr>
          <a:xfrm>
            <a:off x="0" y="8830627"/>
            <a:ext cx="7010400" cy="465773"/>
          </a:xfrm>
          <a:prstGeom prst="rect">
            <a:avLst/>
          </a:prstGeom>
        </p:spPr>
        <p:txBody>
          <a:bodyPr vert="horz" lIns="91650" tIns="45825" rIns="91650" bIns="45825" rtlCol="0" anchor="b"/>
          <a:lstStyle>
            <a:lvl1pPr algn="l">
              <a:defRPr sz="1200"/>
            </a:lvl1pPr>
          </a:lstStyle>
          <a:p>
            <a:pPr algn="ctr"/>
            <a:r>
              <a:rPr lang="en-US" smtClean="0">
                <a:solidFill>
                  <a:srgbClr val="000000"/>
                </a:solidFill>
                <a:latin typeface="Times New Roman" panose="02020603050405020304" pitchFamily="18" charset="0"/>
              </a:rPr>
              <a:t>Authorized Use Only</a:t>
            </a:r>
            <a:endParaRPr lang="en-US">
              <a:solidFill>
                <a:srgbClr val="000000"/>
              </a:solidFill>
              <a:latin typeface="Times New Roman" panose="02020603050405020304" pitchFamily="18" charset="0"/>
            </a:endParaRPr>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96A2E62C-D037-4EA1-8275-F18DEDCFE9EA}" type="slidenum">
              <a:rPr lang="en-US" smtClean="0"/>
              <a:t>‹#›</a:t>
            </a:fld>
            <a:endParaRPr lang="en-US"/>
          </a:p>
        </p:txBody>
      </p:sp>
    </p:spTree>
    <p:extLst>
      <p:ext uri="{BB962C8B-B14F-4D97-AF65-F5344CB8AC3E}">
        <p14:creationId xmlns:p14="http://schemas.microsoft.com/office/powerpoint/2010/main" val="3225075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6.xml"/><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3156" tIns="46578" rIns="93156" bIns="465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0"/>
            <a:ext cx="3037523" cy="464662"/>
          </a:xfrm>
          <a:prstGeom prst="rect">
            <a:avLst/>
          </a:prstGeom>
        </p:spPr>
        <p:txBody>
          <a:bodyPr vert="horz" lIns="93156" tIns="46578" rIns="93156" bIns="46578" rtlCol="0"/>
          <a:lstStyle>
            <a:lvl1pPr algn="r" fontAlgn="auto">
              <a:spcBef>
                <a:spcPts val="0"/>
              </a:spcBef>
              <a:spcAft>
                <a:spcPts val="0"/>
              </a:spcAft>
              <a:defRPr sz="1200">
                <a:latin typeface="+mn-lt"/>
              </a:defRPr>
            </a:lvl1pPr>
          </a:lstStyle>
          <a:p>
            <a:pPr>
              <a:defRPr/>
            </a:pPr>
            <a:fld id="{085A4552-0DC5-49E3-8363-95B5F309C20D}" type="datetimeFigureOut">
              <a:rPr lang="en-US"/>
              <a:pPr>
                <a:defRPr/>
              </a:pPr>
              <a:t>9/10/2018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8" rIns="93156" bIns="46578"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3156" tIns="46578" rIns="93156"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30154"/>
            <a:ext cx="7010400" cy="464662"/>
          </a:xfrm>
          <a:prstGeom prst="rect">
            <a:avLst/>
          </a:prstGeom>
        </p:spPr>
        <p:txBody>
          <a:bodyPr vert="horz" lIns="93156" tIns="46578" rIns="93156" bIns="46578" rtlCol="0" anchor="b"/>
          <a:lstStyle>
            <a:lvl1pPr algn="ctr" fontAlgn="auto">
              <a:spcBef>
                <a:spcPts val="0"/>
              </a:spcBef>
              <a:spcAft>
                <a:spcPts val="0"/>
              </a:spcAft>
              <a:defRPr lang="en-US" sz="1200" b="0" i="0" u="none">
                <a:solidFill>
                  <a:srgbClr val="000000"/>
                </a:solidFill>
                <a:latin typeface="Times New Roman" panose="02020603050405020304" pitchFamily="18" charset="0"/>
              </a:defRPr>
            </a:lvl1pPr>
          </a:lstStyle>
          <a:p>
            <a:pPr>
              <a:defRPr/>
            </a:pPr>
            <a:r>
              <a:rPr lang="en-US" smtClean="0"/>
              <a:t>Authorized Use Only</a:t>
            </a:r>
            <a:endParaRPr lang="en-US"/>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3156" tIns="46578" rIns="93156" bIns="46578" rtlCol="0" anchor="b"/>
          <a:lstStyle>
            <a:lvl1pPr algn="r" fontAlgn="auto">
              <a:spcBef>
                <a:spcPts val="0"/>
              </a:spcBef>
              <a:spcAft>
                <a:spcPts val="0"/>
              </a:spcAft>
              <a:defRPr sz="1200">
                <a:latin typeface="+mn-lt"/>
              </a:defRPr>
            </a:lvl1pPr>
          </a:lstStyle>
          <a:p>
            <a:pPr>
              <a:defRPr/>
            </a:pPr>
            <a:fld id="{37EF2547-B5D8-4CE2-9238-0F78AA3EE1B0}" type="slidenum">
              <a:rPr lang="en-US"/>
              <a:pPr>
                <a:defRPr/>
              </a:pPr>
              <a:t>‹#›</a:t>
            </a:fld>
            <a:endParaRPr lang="en-US" dirty="0"/>
          </a:p>
        </p:txBody>
      </p:sp>
    </p:spTree>
    <p:extLst>
      <p:ext uri="{BB962C8B-B14F-4D97-AF65-F5344CB8AC3E}">
        <p14:creationId xmlns:p14="http://schemas.microsoft.com/office/powerpoint/2010/main" val="89589107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a:t>
            </a:fld>
            <a:endParaRPr lang="en-US" dirty="0"/>
          </a:p>
        </p:txBody>
      </p:sp>
    </p:spTree>
    <p:extLst>
      <p:ext uri="{BB962C8B-B14F-4D97-AF65-F5344CB8AC3E}">
        <p14:creationId xmlns:p14="http://schemas.microsoft.com/office/powerpoint/2010/main" val="332904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387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11</a:t>
            </a:fld>
            <a:endParaRPr lang="en-US" dirty="0"/>
          </a:p>
        </p:txBody>
      </p:sp>
    </p:spTree>
    <p:extLst>
      <p:ext uri="{BB962C8B-B14F-4D97-AF65-F5344CB8AC3E}">
        <p14:creationId xmlns:p14="http://schemas.microsoft.com/office/powerpoint/2010/main" val="25745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8481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13</a:t>
            </a:fld>
            <a:endParaRPr lang="en-US" dirty="0"/>
          </a:p>
        </p:txBody>
      </p:sp>
    </p:spTree>
    <p:extLst>
      <p:ext uri="{BB962C8B-B14F-4D97-AF65-F5344CB8AC3E}">
        <p14:creationId xmlns:p14="http://schemas.microsoft.com/office/powerpoint/2010/main" val="271844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5802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6705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8675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17</a:t>
            </a:fld>
            <a:endParaRPr lang="en-US" dirty="0"/>
          </a:p>
        </p:txBody>
      </p:sp>
    </p:spTree>
    <p:extLst>
      <p:ext uri="{BB962C8B-B14F-4D97-AF65-F5344CB8AC3E}">
        <p14:creationId xmlns:p14="http://schemas.microsoft.com/office/powerpoint/2010/main" val="144995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18</a:t>
            </a:fld>
            <a:endParaRPr lang="en-US" dirty="0"/>
          </a:p>
        </p:txBody>
      </p:sp>
    </p:spTree>
    <p:extLst>
      <p:ext uri="{BB962C8B-B14F-4D97-AF65-F5344CB8AC3E}">
        <p14:creationId xmlns:p14="http://schemas.microsoft.com/office/powerpoint/2010/main" val="412633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39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36193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21</a:t>
            </a:fld>
            <a:endParaRPr lang="en-US" dirty="0"/>
          </a:p>
        </p:txBody>
      </p:sp>
    </p:spTree>
    <p:extLst>
      <p:ext uri="{BB962C8B-B14F-4D97-AF65-F5344CB8AC3E}">
        <p14:creationId xmlns:p14="http://schemas.microsoft.com/office/powerpoint/2010/main" val="300463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22</a:t>
            </a:fld>
            <a:endParaRPr lang="en-US" dirty="0"/>
          </a:p>
        </p:txBody>
      </p:sp>
    </p:spTree>
    <p:extLst>
      <p:ext uri="{BB962C8B-B14F-4D97-AF65-F5344CB8AC3E}">
        <p14:creationId xmlns:p14="http://schemas.microsoft.com/office/powerpoint/2010/main" val="104857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11301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697280"/>
            <a:ext cx="7010400" cy="457669"/>
          </a:xfrm>
        </p:spPr>
        <p:txBody>
          <a:bodyPr/>
          <a:lstStyle/>
          <a:p>
            <a:pPr>
              <a:defRPr/>
            </a:pPr>
            <a:r>
              <a:rPr lang="en-US" smtClean="0"/>
              <a:t>Authorized Use Only</a:t>
            </a:r>
            <a:endParaRPr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4255791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25</a:t>
            </a:fld>
            <a:endParaRPr lang="en-US" dirty="0"/>
          </a:p>
        </p:txBody>
      </p:sp>
    </p:spTree>
    <p:extLst>
      <p:ext uri="{BB962C8B-B14F-4D97-AF65-F5344CB8AC3E}">
        <p14:creationId xmlns:p14="http://schemas.microsoft.com/office/powerpoint/2010/main" val="3200018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26</a:t>
            </a:fld>
            <a:endParaRPr lang="en-US" dirty="0"/>
          </a:p>
        </p:txBody>
      </p:sp>
    </p:spTree>
    <p:extLst>
      <p:ext uri="{BB962C8B-B14F-4D97-AF65-F5344CB8AC3E}">
        <p14:creationId xmlns:p14="http://schemas.microsoft.com/office/powerpoint/2010/main" val="3627762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697280"/>
            <a:ext cx="7010400" cy="457669"/>
          </a:xfrm>
        </p:spPr>
        <p:txBody>
          <a:bodyPr/>
          <a:lstStyle/>
          <a:p>
            <a:pPr>
              <a:defRPr/>
            </a:pPr>
            <a:r>
              <a:rPr lang="en-US" smtClean="0"/>
              <a:t>Authorized Use Only</a:t>
            </a:r>
            <a:endParaRPr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59387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172419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2CBA-AE12-4BFB-9DCC-DBE35052605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52960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1043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3</a:t>
            </a:fld>
            <a:endParaRPr lang="en-US" dirty="0"/>
          </a:p>
        </p:txBody>
      </p:sp>
    </p:spTree>
    <p:extLst>
      <p:ext uri="{BB962C8B-B14F-4D97-AF65-F5344CB8AC3E}">
        <p14:creationId xmlns:p14="http://schemas.microsoft.com/office/powerpoint/2010/main" val="357912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4</a:t>
            </a:fld>
            <a:endParaRPr lang="en-US" dirty="0"/>
          </a:p>
        </p:txBody>
      </p:sp>
    </p:spTree>
    <p:extLst>
      <p:ext uri="{BB962C8B-B14F-4D97-AF65-F5344CB8AC3E}">
        <p14:creationId xmlns:p14="http://schemas.microsoft.com/office/powerpoint/2010/main" val="214885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5</a:t>
            </a:fld>
            <a:endParaRPr lang="en-US" dirty="0"/>
          </a:p>
        </p:txBody>
      </p:sp>
    </p:spTree>
    <p:extLst>
      <p:ext uri="{BB962C8B-B14F-4D97-AF65-F5344CB8AC3E}">
        <p14:creationId xmlns:p14="http://schemas.microsoft.com/office/powerpoint/2010/main" val="387895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6</a:t>
            </a:fld>
            <a:endParaRPr lang="en-US" dirty="0"/>
          </a:p>
        </p:txBody>
      </p:sp>
    </p:spTree>
    <p:extLst>
      <p:ext uri="{BB962C8B-B14F-4D97-AF65-F5344CB8AC3E}">
        <p14:creationId xmlns:p14="http://schemas.microsoft.com/office/powerpoint/2010/main" val="62470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7</a:t>
            </a:fld>
            <a:endParaRPr lang="en-US" dirty="0"/>
          </a:p>
        </p:txBody>
      </p:sp>
    </p:spTree>
    <p:extLst>
      <p:ext uri="{BB962C8B-B14F-4D97-AF65-F5344CB8AC3E}">
        <p14:creationId xmlns:p14="http://schemas.microsoft.com/office/powerpoint/2010/main" val="398524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8358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9</a:t>
            </a:fld>
            <a:endParaRPr lang="en-US" dirty="0"/>
          </a:p>
        </p:txBody>
      </p:sp>
    </p:spTree>
    <p:extLst>
      <p:ext uri="{BB962C8B-B14F-4D97-AF65-F5344CB8AC3E}">
        <p14:creationId xmlns:p14="http://schemas.microsoft.com/office/powerpoint/2010/main" val="55601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350" y="3181350"/>
            <a:ext cx="4419600"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fontAlgn="auto">
              <a:spcAft>
                <a:spcPts val="0"/>
              </a:spcAft>
              <a:defRPr/>
            </a:pPr>
            <a:endParaRPr lang="en-US" dirty="0">
              <a:solidFill>
                <a:prstClr val="white"/>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28600"/>
            <a:ext cx="2361806"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794" y="2933844"/>
            <a:ext cx="3568700" cy="22476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81344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9264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a:solidFill>
                  <a:prstClr val="black">
                    <a:tint val="75000"/>
                  </a:prstClr>
                </a:solidFill>
              </a:rPr>
              <a:pPr>
                <a:defRPr/>
              </a:pPr>
              <a:t>‹#›</a:t>
            </a:fld>
            <a:endParaRPr dirty="0">
              <a:solidFill>
                <a:prstClr val="black">
                  <a:tint val="75000"/>
                </a:prstClr>
              </a:solidFill>
            </a:endParaRPr>
          </a:p>
        </p:txBody>
      </p:sp>
    </p:spTree>
    <p:extLst>
      <p:ext uri="{BB962C8B-B14F-4D97-AF65-F5344CB8AC3E}">
        <p14:creationId xmlns:p14="http://schemas.microsoft.com/office/powerpoint/2010/main" val="861278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342900"/>
          </a:xfrm>
          <a:prstGeom prst="rect">
            <a:avLst/>
          </a:prstGeo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2349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32973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p:spPr>
        <p:txBody>
          <a:bodyPr/>
          <a:lstStyle>
            <a:lvl1pPr>
              <a:defRPr>
                <a:latin typeface="+mj-lt"/>
              </a:defRPr>
            </a:lvl1pPr>
          </a:lstStyle>
          <a:p>
            <a:fld id="{7022FF3C-310F-4809-A5BE-BC5BA8AA108D}" type="slidenum">
              <a:rPr lang="en-US" smtClean="0"/>
              <a:pPr/>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dirty="0" smtClean="0"/>
              <a:t>2/28/2017</a:t>
            </a:r>
            <a:endParaRPr lang="en-US" dirty="0"/>
          </a:p>
        </p:txBody>
      </p:sp>
      <p:sp>
        <p:nvSpPr>
          <p:cNvPr id="11"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5086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1224947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911278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9035012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616668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780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87834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0565460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83399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6625063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MS content2">
    <p:spTree>
      <p:nvGrpSpPr>
        <p:cNvPr id="1" name=""/>
        <p:cNvGrpSpPr/>
        <p:nvPr/>
      </p:nvGrpSpPr>
      <p:grpSpPr>
        <a:xfrm>
          <a:off x="0" y="0"/>
          <a:ext cx="0" cy="0"/>
          <a:chOff x="0" y="0"/>
          <a:chExt cx="0" cy="0"/>
        </a:xfrm>
      </p:grpSpPr>
      <p:pic>
        <p:nvPicPr>
          <p:cNvPr id="4" name="Picture 6" descr="header.png"/>
          <p:cNvPicPr>
            <a:picLocks noChangeAspect="1"/>
          </p:cNvPicPr>
          <p:nvPr userDrawn="1"/>
        </p:nvPicPr>
        <p:blipFill>
          <a:blip r:embed="rId2">
            <a:extLst>
              <a:ext uri="{28A0092B-C50C-407E-A947-70E740481C1C}">
                <a14:useLocalDpi xmlns:a14="http://schemas.microsoft.com/office/drawing/2010/main" val="0"/>
              </a:ext>
            </a:extLst>
          </a:blip>
          <a:srcRect l="4855"/>
          <a:stretch>
            <a:fillRect/>
          </a:stretch>
        </p:blipFill>
        <p:spPr bwMode="auto">
          <a:xfrm>
            <a:off x="0" y="0"/>
            <a:ext cx="916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899160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Text Placeholder 2"/>
          <p:cNvSpPr>
            <a:spLocks noGrp="1"/>
          </p:cNvSpPr>
          <p:nvPr>
            <p:ph idx="1"/>
          </p:nvPr>
        </p:nvSpPr>
        <p:spPr>
          <a:xfrm>
            <a:off x="457200" y="1219200"/>
            <a:ext cx="8229600" cy="4906963"/>
          </a:xfrm>
          <a:prstGeom prst="rect">
            <a:avLst/>
          </a:prstGeom>
        </p:spPr>
        <p:txBody>
          <a:bodyPr rtlCol="0">
            <a:normAutofit/>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8"/>
          <p:cNvSpPr>
            <a:spLocks noGrp="1"/>
          </p:cNvSpPr>
          <p:nvPr>
            <p:ph type="title"/>
          </p:nvPr>
        </p:nvSpPr>
        <p:spPr>
          <a:xfrm>
            <a:off x="228600" y="0"/>
            <a:ext cx="8915400" cy="990600"/>
          </a:xfrm>
          <a:prstGeom prst="rect">
            <a:avLst/>
          </a:prstGeom>
          <a:noFill/>
          <a:effectLst/>
        </p:spPr>
        <p:txBody>
          <a:bodyPr rtlCol="0">
            <a:noAutofit/>
          </a:bodyPr>
          <a:lstStyle>
            <a:lvl1pPr>
              <a:defRPr sz="36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93478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
        <p:nvSpPr>
          <p:cNvPr id="7"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50800" y="1678311"/>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5425218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51" y="787400"/>
            <a:ext cx="8763000" cy="1016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2543373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5CAEE2-C9A9-44F8-AB8F-A68296BBFD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08504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83921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4" y="4406901"/>
            <a:ext cx="7772400" cy="1362075"/>
          </a:xfrm>
        </p:spPr>
        <p:txBody>
          <a:bodyPr anchor="t"/>
          <a:lstStyle>
            <a:lvl1pPr algn="l">
              <a:defRPr sz="4000" b="1" cap="all"/>
            </a:lvl1pPr>
          </a:lstStyle>
          <a:p>
            <a:r>
              <a:rPr lang="en-US" dirty="0" smtClean="0"/>
              <a:t>Master </a:t>
            </a:r>
            <a:r>
              <a:rPr lang="en-US" dirty="0"/>
              <a:t>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4911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9B980-BC8F-45D1-824D-30A5B7F0B6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62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20152913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24E5D47-8288-429D-92E6-14707037026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171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270CB5C-C8FE-4557-A9D7-402BB1FA36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413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B9B2D6-3F37-4CC7-9477-17A2AE266D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035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4"/>
            <a:ext cx="3008313" cy="399382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C57B50-417A-410B-956D-987AC1D152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066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3000"/>
            <a:ext cx="5486400" cy="3584575"/>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Footer Placeholder 4"/>
          <p:cNvSpPr>
            <a:spLocks noGrp="1"/>
          </p:cNvSpPr>
          <p:nvPr>
            <p:ph type="ftr" sz="quarter" idx="11"/>
            <p:custDataLst>
              <p:tags r:id="rId1"/>
            </p:custDataLst>
          </p:nvPr>
        </p:nvSpPr>
        <p:spPr>
          <a:xfrm>
            <a:off x="0" y="6356351"/>
            <a:ext cx="9144000" cy="365125"/>
          </a:xfrm>
          <a:prstGeom prst="rect">
            <a:avLst/>
          </a:prstGeom>
        </p:spPr>
        <p:txBody>
          <a:bodyPr/>
          <a:lstStyle>
            <a:lvl1pPr algn="ctr">
              <a:defRPr lang="en-US" sz="1200" b="0" i="0" u="none">
                <a:solidFill>
                  <a:srgbClr val="000000"/>
                </a:solidFill>
                <a:latin typeface="Times New Roman" panose="02020603050405020304" pitchFamily="18" charset="0"/>
              </a:defRPr>
            </a:lvl1pPr>
          </a:lstStyle>
          <a:p>
            <a:pPr>
              <a:defRPr/>
            </a:pPr>
            <a:r>
              <a:rPr lang="en-US" smtClean="0"/>
              <a:t>Authorized Use Only</a:t>
            </a:r>
            <a:endParaRPr lang="en-US"/>
          </a:p>
        </p:txBody>
      </p:sp>
      <p:sp>
        <p:nvSpPr>
          <p:cNvPr id="7" name="Slide Number Placeholder 5"/>
          <p:cNvSpPr>
            <a:spLocks noGrp="1"/>
          </p:cNvSpPr>
          <p:nvPr>
            <p:ph type="sldNum" sz="quarter" idx="12"/>
          </p:nvPr>
        </p:nvSpPr>
        <p:spPr/>
        <p:txBody>
          <a:bodyPr/>
          <a:lstStyle>
            <a:lvl1pPr>
              <a:defRPr/>
            </a:lvl1pPr>
          </a:lstStyle>
          <a:p>
            <a:pPr>
              <a:defRPr/>
            </a:pPr>
            <a:fld id="{8AFA206E-D31D-4C88-9D09-22E83E6D1E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927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Footer Placeholder 4"/>
          <p:cNvSpPr>
            <a:spLocks noGrp="1"/>
          </p:cNvSpPr>
          <p:nvPr>
            <p:ph type="ftr" sz="quarter" idx="11"/>
            <p:custDataLst>
              <p:tags r:id="rId1"/>
            </p:custDataLst>
          </p:nvPr>
        </p:nvSpPr>
        <p:spPr>
          <a:xfrm>
            <a:off x="0" y="6356351"/>
            <a:ext cx="9144000" cy="365125"/>
          </a:xfrm>
          <a:prstGeom prst="rect">
            <a:avLst/>
          </a:prstGeom>
        </p:spPr>
        <p:txBody>
          <a:bodyPr/>
          <a:lstStyle>
            <a:lvl1pPr algn="ctr">
              <a:defRPr lang="en-US" sz="1200" b="0" i="0" u="none">
                <a:solidFill>
                  <a:srgbClr val="000000"/>
                </a:solidFill>
                <a:latin typeface="Times New Roman" panose="02020603050405020304" pitchFamily="18" charset="0"/>
              </a:defRPr>
            </a:lvl1p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lvl1pPr>
              <a:defRPr/>
            </a:lvl1pPr>
          </a:lstStyle>
          <a:p>
            <a:pPr>
              <a:defRPr/>
            </a:pPr>
            <a:fld id="{48776E47-03E2-442F-812B-8FDFD48AE4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1473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Footer Placeholder 4"/>
          <p:cNvSpPr>
            <a:spLocks noGrp="1"/>
          </p:cNvSpPr>
          <p:nvPr>
            <p:ph type="ftr" sz="quarter" idx="11"/>
            <p:custDataLst>
              <p:tags r:id="rId1"/>
            </p:custDataLst>
          </p:nvPr>
        </p:nvSpPr>
        <p:spPr>
          <a:xfrm>
            <a:off x="0" y="6356351"/>
            <a:ext cx="9144000" cy="365125"/>
          </a:xfrm>
          <a:prstGeom prst="rect">
            <a:avLst/>
          </a:prstGeom>
        </p:spPr>
        <p:txBody>
          <a:bodyPr/>
          <a:lstStyle>
            <a:lvl1pPr algn="ctr">
              <a:defRPr lang="en-US" sz="1200" b="0" i="0" u="none">
                <a:solidFill>
                  <a:srgbClr val="000000"/>
                </a:solidFill>
                <a:latin typeface="Times New Roman" panose="02020603050405020304" pitchFamily="18" charset="0"/>
              </a:defRPr>
            </a:lvl1pPr>
          </a:lstStyle>
          <a:p>
            <a:pPr>
              <a:defRPr/>
            </a:pPr>
            <a:r>
              <a:rPr lang="en-US" smtClean="0"/>
              <a:t>Authorized Use Only</a:t>
            </a:r>
            <a:endParaRPr lang="en-US"/>
          </a:p>
        </p:txBody>
      </p:sp>
      <p:sp>
        <p:nvSpPr>
          <p:cNvPr id="6" name="Slide Number Placeholder 5"/>
          <p:cNvSpPr>
            <a:spLocks noGrp="1"/>
          </p:cNvSpPr>
          <p:nvPr>
            <p:ph type="sldNum" sz="quarter" idx="12"/>
          </p:nvPr>
        </p:nvSpPr>
        <p:spPr/>
        <p:txBody>
          <a:bodyPr/>
          <a:lstStyle>
            <a:lvl1pPr>
              <a:defRPr/>
            </a:lvl1pPr>
          </a:lstStyle>
          <a:p>
            <a:pPr>
              <a:defRPr/>
            </a:pPr>
            <a:fld id="{DEC6782D-6FA2-447D-80C3-52A94AC1F7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1533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p:cNvSpPr>
            <a:spLocks noGrp="1"/>
          </p:cNvSpPr>
          <p:nvPr>
            <p:ph type="sldNum" sz="quarter" idx="12"/>
          </p:nvPr>
        </p:nvSpPr>
        <p:spPr>
          <a:xfrm>
            <a:off x="6934200" y="6569075"/>
            <a:ext cx="2133600" cy="365125"/>
          </a:xfrm>
          <a:prstGeom prst="rect">
            <a:avLst/>
          </a:prstGeom>
        </p:spPr>
        <p:txBody>
          <a:bodyPr/>
          <a:lstStyle>
            <a:lvl1pPr algn="r" defTabSz="914400">
              <a:defRPr sz="1000" b="1">
                <a:solidFill>
                  <a:schemeClr val="tx1"/>
                </a:solidFill>
                <a:latin typeface="Calibri" charset="0"/>
                <a:ea typeface="ＭＳ Ｐゴシック" charset="-128"/>
              </a:defRPr>
            </a:lvl1pPr>
          </a:lstStyle>
          <a:p>
            <a:pPr>
              <a:defRPr/>
            </a:pPr>
            <a:fld id="{8BEA35CE-4224-468E-AC49-F674DB66CC2A}" type="slidenum">
              <a:rPr lang="en-US" smtClean="0">
                <a:solidFill>
                  <a:prstClr val="black"/>
                </a:solidFill>
              </a:rPr>
              <a:pPr>
                <a:defRPr/>
              </a:pPr>
              <a:t>‹#›</a:t>
            </a:fld>
            <a:endParaRPr lang="en-US" dirty="0">
              <a:solidFill>
                <a:prstClr val="black"/>
              </a:solidFill>
            </a:endParaRPr>
          </a:p>
        </p:txBody>
      </p:sp>
      <p:pic>
        <p:nvPicPr>
          <p:cNvPr id="1026" name="Picture 1"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527" y="2133600"/>
            <a:ext cx="3686175" cy="265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bwMode="auto">
          <a:xfrm>
            <a:off x="4648200" y="2133600"/>
            <a:ext cx="3505200" cy="304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Enter bullet</a:t>
            </a:r>
          </a:p>
          <a:p>
            <a:pPr lvl="0"/>
            <a:r>
              <a:rPr lang="en-US"/>
              <a:t>Enter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7481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261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1"/>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1786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72466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127101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8756" y="256794"/>
            <a:ext cx="3126486" cy="861774"/>
          </a:xfrm>
        </p:spPr>
        <p:txBody>
          <a:bodyPr/>
          <a:lstStyle/>
          <a:p>
            <a:r>
              <a:rPr lang="en-US"/>
              <a:t>Click to edit Master title style</a:t>
            </a:r>
          </a:p>
        </p:txBody>
      </p:sp>
      <p:sp>
        <p:nvSpPr>
          <p:cNvPr id="4" name="Slide Number Placeholder 2"/>
          <p:cNvSpPr txBox="1">
            <a:spLocks/>
          </p:cNvSpPr>
          <p:nvPr userDrawn="1"/>
        </p:nvSpPr>
        <p:spPr>
          <a:xfrm>
            <a:off x="7010400" y="6496051"/>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sz="900">
                <a:solidFill>
                  <a:prstClr val="black">
                    <a:tint val="75000"/>
                  </a:prstClr>
                </a:solidFill>
              </a:rPr>
              <a:pPr fontAlgn="auto">
                <a:spcBef>
                  <a:spcPts val="0"/>
                </a:spcBef>
                <a:spcAft>
                  <a:spcPts val="0"/>
                </a:spcAft>
              </a:pPr>
              <a:t>‹#›</a:t>
            </a:fld>
            <a:endParaRPr sz="900" dirty="0">
              <a:solidFill>
                <a:prstClr val="black">
                  <a:tint val="75000"/>
                </a:prstClr>
              </a:solidFill>
            </a:endParaRPr>
          </a:p>
        </p:txBody>
      </p:sp>
    </p:spTree>
    <p:extLst>
      <p:ext uri="{BB962C8B-B14F-4D97-AF65-F5344CB8AC3E}">
        <p14:creationId xmlns:p14="http://schemas.microsoft.com/office/powerpoint/2010/main" val="3966945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1"/>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664687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70"/>
            <a:ext cx="3126486" cy="369332"/>
          </a:xfrm>
        </p:spPr>
        <p:txBody>
          <a:bodyPr lIns="0" tIns="0" rIns="0" bIns="0"/>
          <a:lstStyle>
            <a:lvl1pPr algn="ctr">
              <a:defRPr sz="24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1"/>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7"/>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sz="900">
                <a:solidFill>
                  <a:prstClr val="black">
                    <a:tint val="75000"/>
                  </a:prstClr>
                </a:solidFill>
              </a:rPr>
              <a:pPr fontAlgn="auto">
                <a:spcBef>
                  <a:spcPts val="0"/>
                </a:spcBef>
                <a:spcAft>
                  <a:spcPts val="0"/>
                </a:spcAft>
              </a:pPr>
              <a:t>‹#›</a:t>
            </a:fld>
            <a:endParaRPr sz="900" dirty="0">
              <a:solidFill>
                <a:prstClr val="black">
                  <a:tint val="75000"/>
                </a:prstClr>
              </a:solidFill>
            </a:endParaRPr>
          </a:p>
        </p:txBody>
      </p:sp>
    </p:spTree>
    <p:extLst>
      <p:ext uri="{BB962C8B-B14F-4D97-AF65-F5344CB8AC3E}">
        <p14:creationId xmlns:p14="http://schemas.microsoft.com/office/powerpoint/2010/main" val="686872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1"/>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015010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1503"/>
            <a:ext cx="3008313" cy="230832"/>
          </a:xfrm>
        </p:spPr>
        <p:txBody>
          <a:bodyPr anchor="b"/>
          <a:lstStyle>
            <a:lvl1pPr algn="l">
              <a:defRPr sz="15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5"/>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477587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179231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796731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20970010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04238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29708230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571736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8430672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217313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59402060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106808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1745127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610402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54743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6285984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49665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80106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66616311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037566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8564406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smtClean="0"/>
              <a:t>Authorized Use Only</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98987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540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15402515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9989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48.xml"/><Relationship Id="rId7"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54.xml"/><Relationship Id="rId7"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60.xml"/><Relationship Id="rId7"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15248"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0731774"/>
      </p:ext>
    </p:extLst>
  </p:cSld>
  <p:clrMap bg1="lt1" tx1="dk1" bg2="lt2" tx2="dk2" accent1="accent1" accent2="accent2" accent3="accent3" accent4="accent4" accent5="accent5" accent6="accent6" hlink="hlink" folHlink="folHlink"/>
  <p:sldLayoutIdLst>
    <p:sldLayoutId id="2147484064" r:id="rId1"/>
    <p:sldLayoutId id="2147484279" r:id="rId2"/>
  </p:sldLayoutIdLst>
  <p:timing>
    <p:tnLst>
      <p:par>
        <p:cTn id="1" dur="indefinite" restart="never" nodeType="tmRoot"/>
      </p:par>
    </p:tnLst>
  </p:timing>
  <p:hf hd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75947652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255" r:id="rId10"/>
    <p:sldLayoutId id="2147484280" r:id="rId11"/>
    <p:sldLayoutId id="2147484303" r:id="rId12"/>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6114205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70" r:id="rId9"/>
    <p:sldLayoutId id="2147484240" r:id="rId10"/>
    <p:sldLayoutId id="2147484241"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grpSp>
        <p:nvGrpSpPr>
          <p:cNvPr id="8" name="Group 7"/>
          <p:cNvGrpSpPr/>
          <p:nvPr userDrawn="1"/>
        </p:nvGrpSpPr>
        <p:grpSpPr>
          <a:xfrm>
            <a:off x="-16932"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79479"/>
            <a:ext cx="876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7539317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9" r:id="rId12"/>
    <p:sldLayoutId id="2147484270" r:id="rId13"/>
  </p:sldLayoutIdLst>
  <p:timing>
    <p:tnLst>
      <p:par>
        <p:cTn id="1" dur="indefinite" restart="never" nodeType="tmRoot"/>
      </p:par>
    </p:tnLst>
  </p:timing>
  <p:hf hdr="0" dt="0"/>
  <p:txStyles>
    <p:titleStyle>
      <a:lvl1pPr algn="ctr" rtl="0" eaLnBrk="0" fontAlgn="base" hangingPunct="0">
        <a:spcBef>
          <a:spcPct val="0"/>
        </a:spcBef>
        <a:spcAft>
          <a:spcPct val="0"/>
        </a:spcAft>
        <a:defRPr sz="32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6" algn="ctr" rtl="0" fontAlgn="base">
        <a:spcBef>
          <a:spcPct val="0"/>
        </a:spcBef>
        <a:spcAft>
          <a:spcPct val="0"/>
        </a:spcAft>
        <a:defRPr sz="4400">
          <a:solidFill>
            <a:schemeClr val="tx1"/>
          </a:solidFill>
          <a:latin typeface="Calibri" pitchFamily="34" charset="0"/>
        </a:defRPr>
      </a:lvl6pPr>
      <a:lvl7pPr marL="914391" algn="ctr" rtl="0" fontAlgn="base">
        <a:spcBef>
          <a:spcPct val="0"/>
        </a:spcBef>
        <a:spcAft>
          <a:spcPct val="0"/>
        </a:spcAft>
        <a:defRPr sz="4400">
          <a:solidFill>
            <a:schemeClr val="tx1"/>
          </a:solidFill>
          <a:latin typeface="Calibri" pitchFamily="34" charset="0"/>
        </a:defRPr>
      </a:lvl7pPr>
      <a:lvl8pPr marL="1371587" algn="ctr" rtl="0" fontAlgn="base">
        <a:spcBef>
          <a:spcPct val="0"/>
        </a:spcBef>
        <a:spcAft>
          <a:spcPct val="0"/>
        </a:spcAft>
        <a:defRPr sz="4400">
          <a:solidFill>
            <a:schemeClr val="tx1"/>
          </a:solidFill>
          <a:latin typeface="Calibri" pitchFamily="34" charset="0"/>
        </a:defRPr>
      </a:lvl8pPr>
      <a:lvl9pPr marL="1828783" algn="ctr" rtl="0" fontAlgn="base">
        <a:spcBef>
          <a:spcPct val="0"/>
        </a:spcBef>
        <a:spcAft>
          <a:spcPct val="0"/>
        </a:spcAft>
        <a:defRPr sz="4400">
          <a:solidFill>
            <a:schemeClr val="tx1"/>
          </a:solidFill>
          <a:latin typeface="Calibri" pitchFamily="34" charset="0"/>
        </a:defRPr>
      </a:lvl9pPr>
    </p:titleStyle>
    <p:bodyStyle>
      <a:lvl1pPr marL="342897" indent="-342897" algn="l"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43" indent="-285747" algn="l" rtl="0" eaLnBrk="0" fontAlgn="base" hangingPunct="0">
        <a:spcBef>
          <a:spcPct val="20000"/>
        </a:spcBef>
        <a:spcAft>
          <a:spcPct val="0"/>
        </a:spcAft>
        <a:buFont typeface="Arial" charset="0"/>
        <a:buChar char="–"/>
        <a:defRPr sz="2800" b="0" i="0" u="none" kern="1200">
          <a:solidFill>
            <a:schemeClr val="tx1"/>
          </a:solidFill>
          <a:latin typeface="Times New Roman" panose="02020603050405020304" pitchFamily="18" charset="0"/>
          <a:ea typeface="+mn-ea"/>
          <a:cs typeface="Times New Roman" panose="02020603050405020304" pitchFamily="18" charset="0"/>
        </a:defRPr>
      </a:lvl2pPr>
      <a:lvl3pPr marL="1142989" indent="-228598" algn="l"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185" indent="-228598"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380" indent="-228598"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sz="1350" dirty="0">
              <a:solidFill>
                <a:prstClr val="black"/>
              </a:solidFill>
              <a:latin typeface="Calibri"/>
            </a:endParaRPr>
          </a:p>
        </p:txBody>
      </p:sp>
      <p:sp>
        <p:nvSpPr>
          <p:cNvPr id="17" name="bk object 17"/>
          <p:cNvSpPr/>
          <p:nvPr/>
        </p:nvSpPr>
        <p:spPr>
          <a:xfrm>
            <a:off x="0" y="931165"/>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sz="1350"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7" y="1104140"/>
            <a:ext cx="7953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9"/>
            </p:custDataLst>
          </p:nvPr>
        </p:nvSpPr>
        <p:spPr>
          <a:xfrm>
            <a:off x="0" y="6377941"/>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233398824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Lst>
  <p:hf hdr="0" dt="0"/>
  <p:txStyles>
    <p:titleStyle>
      <a:lvl1pPr algn="ctr">
        <a:defRPr sz="2400" b="1">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939785101"/>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414183990"/>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smtClean="0"/>
              <a:t>Authorized Use Only</a:t>
            </a:r>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59275625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hyperlink" Target="http://www.cms.gov/newcard" TargetMode="External"/><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Medicare/New-Medicare-Card/NMC-Mailing-Strategy.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ms.gov/newcard" TargetMode="External"/><Relationship Id="rId2" Type="http://schemas.openxmlformats.org/officeDocument/2006/relationships/notesSlide" Target="../notesSlides/notesSlide29.xml"/><Relationship Id="rId1" Type="http://schemas.openxmlformats.org/officeDocument/2006/relationships/slideLayout" Target="../slideLayouts/slideLayout59.xml"/><Relationship Id="rId4" Type="http://schemas.openxmlformats.org/officeDocument/2006/relationships/hyperlink" Target="https://www.medicare.gov/newcar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292818" y="3291712"/>
            <a:ext cx="4614698" cy="1564072"/>
          </a:xfrm>
        </p:spPr>
        <p:txBody>
          <a:bodyPr/>
          <a:lstStyle/>
          <a:p>
            <a:pPr>
              <a:spcBef>
                <a:spcPts val="0"/>
              </a:spcBef>
            </a:pPr>
            <a:r>
              <a:rPr lang="en-US" sz="2800" dirty="0" smtClean="0"/>
              <a:t>Open Door Forum</a:t>
            </a:r>
          </a:p>
          <a:p>
            <a:pPr>
              <a:spcBef>
                <a:spcPts val="0"/>
              </a:spcBef>
            </a:pPr>
            <a:r>
              <a:rPr lang="en-US" sz="2800" dirty="0" smtClean="0"/>
              <a:t>09/13/18</a:t>
            </a:r>
          </a:p>
        </p:txBody>
      </p:sp>
      <p:sp>
        <p:nvSpPr>
          <p:cNvPr id="6" name="Title 5"/>
          <p:cNvSpPr>
            <a:spLocks noGrp="1"/>
          </p:cNvSpPr>
          <p:nvPr>
            <p:ph type="ctrTitle"/>
          </p:nvPr>
        </p:nvSpPr>
        <p:spPr/>
        <p:txBody>
          <a:bodyPr/>
          <a:lstStyle/>
          <a:p>
            <a:r>
              <a:rPr lang="en-US" dirty="0" smtClean="0">
                <a:solidFill>
                  <a:prstClr val="white"/>
                </a:solidFill>
              </a:rPr>
              <a:t>New Medicare Card Project</a:t>
            </a:r>
            <a:endParaRPr lang="en-US" dirty="0"/>
          </a:p>
        </p:txBody>
      </p:sp>
    </p:spTree>
    <p:extLst>
      <p:ext uri="{BB962C8B-B14F-4D97-AF65-F5344CB8AC3E}">
        <p14:creationId xmlns:p14="http://schemas.microsoft.com/office/powerpoint/2010/main" val="35298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for Providers</a:t>
            </a:r>
            <a:endParaRPr lang="en-US" dirty="0"/>
          </a:p>
        </p:txBody>
      </p:sp>
      <p:sp>
        <p:nvSpPr>
          <p:cNvPr id="3" name="Content Placeholder 2"/>
          <p:cNvSpPr>
            <a:spLocks noGrp="1"/>
          </p:cNvSpPr>
          <p:nvPr>
            <p:ph idx="1"/>
          </p:nvPr>
        </p:nvSpPr>
        <p:spPr>
          <a:xfrm>
            <a:off x="628650" y="1107150"/>
            <a:ext cx="7886700" cy="4616648"/>
          </a:xfrm>
        </p:spPr>
        <p:txBody>
          <a:bodyPr/>
          <a:lstStyle/>
          <a:p>
            <a:pPr marL="12700" marR="6350" fontAlgn="auto">
              <a:spcBef>
                <a:spcPts val="0"/>
              </a:spcBef>
              <a:spcAft>
                <a:spcPts val="0"/>
              </a:spcAft>
              <a:buSzPct val="105000"/>
              <a:tabLst>
                <a:tab pos="354965" algn="l"/>
                <a:tab pos="355600" algn="l"/>
              </a:tabLst>
            </a:pPr>
            <a:r>
              <a:rPr lang="en-US" sz="2000" b="1" dirty="0" smtClean="0">
                <a:solidFill>
                  <a:prstClr val="black"/>
                </a:solidFill>
                <a:latin typeface="Times New Roman"/>
                <a:cs typeface="Times New Roman"/>
              </a:rPr>
              <a:t>				Providers</a:t>
            </a:r>
            <a:r>
              <a:rPr lang="en-US" sz="2000" dirty="0" smtClean="0">
                <a:solidFill>
                  <a:prstClr val="black"/>
                </a:solidFill>
                <a:latin typeface="Times New Roman"/>
                <a:cs typeface="Times New Roman"/>
              </a:rPr>
              <a:t> </a:t>
            </a:r>
            <a:r>
              <a:rPr lang="en-US" sz="2000" b="1" dirty="0">
                <a:solidFill>
                  <a:prstClr val="black"/>
                </a:solidFill>
                <a:latin typeface="Times New Roman"/>
                <a:cs typeface="Times New Roman"/>
              </a:rPr>
              <a:t>Should be Ready Now</a:t>
            </a:r>
            <a:r>
              <a:rPr lang="en-US" sz="2000" b="1" dirty="0" smtClean="0">
                <a:solidFill>
                  <a:prstClr val="black"/>
                </a:solidFill>
                <a:latin typeface="Times New Roman"/>
                <a:cs typeface="Times New Roman"/>
              </a:rPr>
              <a:t>!</a:t>
            </a:r>
          </a:p>
          <a:p>
            <a:pPr marL="12700" marR="6350" fontAlgn="auto">
              <a:spcBef>
                <a:spcPts val="0"/>
              </a:spcBef>
              <a:spcAft>
                <a:spcPts val="0"/>
              </a:spcAft>
              <a:buSzPct val="105000"/>
              <a:tabLst>
                <a:tab pos="354965" algn="l"/>
                <a:tab pos="355600" algn="l"/>
              </a:tabLst>
            </a:pPr>
            <a:endParaRPr lang="en-US" sz="2000" b="1" dirty="0">
              <a:solidFill>
                <a:prstClr val="black"/>
              </a:solidFill>
              <a:latin typeface="Times New Roman"/>
              <a:cs typeface="Times New Roman"/>
            </a:endParaRPr>
          </a:p>
          <a:p>
            <a:pPr marL="342900" lvl="0" indent="-342900" defTabSz="914400">
              <a:buFont typeface="Arial" panose="020B0604020202020204" pitchFamily="34" charset="0"/>
              <a:buChar char="•"/>
            </a:pPr>
            <a:r>
              <a:rPr lang="en-US" sz="2000" dirty="0" smtClean="0">
                <a:solidFill>
                  <a:prstClr val="black"/>
                </a:solidFill>
                <a:latin typeface="Times New Roman" panose="02020603050405020304" pitchFamily="18" charset="0"/>
                <a:cs typeface="Times New Roman" panose="02020603050405020304" pitchFamily="18" charset="0"/>
              </a:rPr>
              <a:t>Providers have 3 ways to get the new MBI:</a:t>
            </a:r>
          </a:p>
          <a:p>
            <a:pPr marL="914400" lvl="1" indent="-4572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rabicPeriod"/>
            </a:pPr>
            <a:r>
              <a:rPr lang="en-US" sz="2000" dirty="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marL="914400" lvl="1"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 </a:t>
            </a:r>
            <a:r>
              <a:rPr lang="en-US" sz="2000" dirty="0" smtClean="0">
                <a:solidFill>
                  <a:schemeClr val="tx1"/>
                </a:solidFill>
                <a:latin typeface="Times New Roman" panose="02020603050405020304" pitchFamily="18" charset="0"/>
                <a:cs typeface="Times New Roman" panose="02020603050405020304" pitchFamily="18" charset="0"/>
              </a:rPr>
              <a:t>starting in October 2018</a:t>
            </a:r>
          </a:p>
          <a:p>
            <a:pPr lvl="1"/>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 can receive and process all claims with either the </a:t>
            </a:r>
            <a:r>
              <a:rPr lang="en-US" sz="2000" u="sng" dirty="0" smtClean="0">
                <a:latin typeface="Times New Roman" panose="02020603050405020304" pitchFamily="18" charset="0"/>
                <a:cs typeface="Times New Roman" panose="02020603050405020304" pitchFamily="18" charset="0"/>
              </a:rPr>
              <a:t>HICN or MBI </a:t>
            </a:r>
            <a:r>
              <a:rPr lang="en-US" sz="2000" dirty="0" smtClean="0">
                <a:latin typeface="Times New Roman" panose="02020603050405020304" pitchFamily="18" charset="0"/>
                <a:cs typeface="Times New Roman" panose="02020603050405020304" pitchFamily="18" charset="0"/>
              </a:rPr>
              <a:t>until </a:t>
            </a:r>
            <a:r>
              <a:rPr lang="en-US" sz="2000" dirty="0">
                <a:latin typeface="Times New Roman" panose="02020603050405020304" pitchFamily="18" charset="0"/>
                <a:cs typeface="Times New Roman" panose="02020603050405020304" pitchFamily="18" charset="0"/>
              </a:rPr>
              <a:t>January 1, </a:t>
            </a:r>
            <a:r>
              <a:rPr lang="en-US"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 have resources when they talk </a:t>
            </a:r>
            <a:r>
              <a:rPr lang="en-US" sz="2000" dirty="0">
                <a:latin typeface="Times New Roman" panose="02020603050405020304" pitchFamily="18" charset="0"/>
                <a:cs typeface="Times New Roman" panose="02020603050405020304" pitchFamily="18" charset="0"/>
              </a:rPr>
              <a:t>to people with Medicare </a:t>
            </a:r>
            <a:r>
              <a:rPr lang="en-US" sz="2000" dirty="0">
                <a:solidFill>
                  <a:prstClr val="black"/>
                </a:solidFill>
                <a:latin typeface="Times New Roman" panose="02020603050405020304" pitchFamily="18" charset="0"/>
                <a:cs typeface="Times New Roman" panose="02020603050405020304" pitchFamily="18" charset="0"/>
              </a:rPr>
              <a:t>about the new Medicare cards: </a:t>
            </a:r>
            <a:r>
              <a:rPr lang="en-US" sz="2000" u="sng" dirty="0">
                <a:solidFill>
                  <a:srgbClr val="0000FF"/>
                </a:solidFill>
                <a:latin typeface="Times New Roman" panose="02020603050405020304" pitchFamily="18" charset="0"/>
                <a:cs typeface="Times New Roman" panose="02020603050405020304" pitchFamily="18" charset="0"/>
              </a:rPr>
              <a:t>https://</a:t>
            </a:r>
            <a:r>
              <a:rPr lang="en-US" sz="2000" u="sng" dirty="0" smtClean="0">
                <a:solidFill>
                  <a:srgbClr val="0000FF"/>
                </a:solidFill>
                <a:latin typeface="Times New Roman" panose="02020603050405020304" pitchFamily="18" charset="0"/>
                <a:cs typeface="Times New Roman" panose="02020603050405020304" pitchFamily="18" charset="0"/>
              </a:rPr>
              <a:t>www.cms.gov/Medicare/New-Medicare-Card/Outreach-and-Education/Products-to-share-with-beneficiaries.html </a:t>
            </a: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10</a:t>
            </a:fld>
            <a:endParaRPr dirty="0">
              <a:solidFill>
                <a:prstClr val="black">
                  <a:tint val="75000"/>
                </a:prstClr>
              </a:solidFill>
            </a:endParaRPr>
          </a:p>
        </p:txBody>
      </p:sp>
    </p:spTree>
    <p:extLst>
      <p:ext uri="{BB962C8B-B14F-4D97-AF65-F5344CB8AC3E}">
        <p14:creationId xmlns:p14="http://schemas.microsoft.com/office/powerpoint/2010/main" val="378987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8973" y="1016000"/>
            <a:ext cx="8492889" cy="5539978"/>
          </a:xfrm>
          <a:prstGeom prst="rect">
            <a:avLst/>
          </a:prstGeom>
        </p:spPr>
        <p:txBody>
          <a:bodyPr/>
          <a:lstStyle/>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Providers/Suppliers </a:t>
            </a:r>
            <a:r>
              <a:rPr lang="en-US" sz="2000" u="sng" dirty="0" smtClean="0">
                <a:latin typeface="Times New Roman" panose="02020603050405020304" pitchFamily="18" charset="0"/>
                <a:cs typeface="Times New Roman" panose="02020603050405020304" pitchFamily="18" charset="0"/>
              </a:rPr>
              <a:t>can now </a:t>
            </a:r>
            <a:r>
              <a:rPr lang="en-US" sz="2000" dirty="0" smtClean="0">
                <a:latin typeface="Times New Roman" panose="02020603050405020304" pitchFamily="18" charset="0"/>
                <a:cs typeface="Times New Roman" panose="02020603050405020304" pitchFamily="18" charset="0"/>
              </a:rPr>
              <a:t>look up the MBI </a:t>
            </a:r>
            <a:r>
              <a:rPr lang="en-US" sz="2000" dirty="0">
                <a:latin typeface="Times New Roman" panose="02020603050405020304" pitchFamily="18" charset="0"/>
                <a:cs typeface="Times New Roman" panose="02020603050405020304" pitchFamily="18" charset="0"/>
              </a:rPr>
              <a:t>on MAC </a:t>
            </a:r>
            <a:r>
              <a:rPr lang="en-US" sz="2000" dirty="0" smtClean="0">
                <a:latin typeface="Times New Roman" panose="02020603050405020304" pitchFamily="18" charset="0"/>
                <a:cs typeface="Times New Roman" panose="02020603050405020304" pitchFamily="18" charset="0"/>
              </a:rPr>
              <a:t>portals</a:t>
            </a:r>
          </a:p>
          <a:p>
            <a:pPr lvl="1"/>
            <a:endParaRPr lang="en-US" sz="20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 must enter a valid National Provider ID (NPI) and enter a valid user ID and password to look up a beneficiary’s MBI via the Provider Lookup Tool in the MAC </a:t>
            </a:r>
            <a:r>
              <a:rPr lang="en-US" sz="2000" dirty="0" smtClean="0">
                <a:latin typeface="Times New Roman" panose="02020603050405020304" pitchFamily="18" charset="0"/>
                <a:cs typeface="Times New Roman" panose="02020603050405020304" pitchFamily="18" charset="0"/>
              </a:rPr>
              <a:t>portals</a:t>
            </a:r>
          </a:p>
          <a:p>
            <a:pPr lvl="1"/>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Providers/Suppliers </a:t>
            </a:r>
            <a:r>
              <a:rPr lang="en-US" sz="2000" dirty="0">
                <a:latin typeface="Times New Roman" panose="02020603050405020304" pitchFamily="18" charset="0"/>
                <a:cs typeface="Times New Roman" panose="02020603050405020304" pitchFamily="18" charset="0"/>
              </a:rPr>
              <a:t>will need the following beneficiary information to look-up MBIs:</a:t>
            </a:r>
          </a:p>
          <a:p>
            <a:pPr lvl="2"/>
            <a:r>
              <a:rPr lang="en-US" sz="2000" dirty="0">
                <a:latin typeface="Times New Roman" panose="02020603050405020304" pitchFamily="18" charset="0"/>
                <a:cs typeface="Times New Roman" panose="02020603050405020304" pitchFamily="18" charset="0"/>
              </a:rPr>
              <a:t>Patient SSN</a:t>
            </a:r>
          </a:p>
          <a:p>
            <a:pPr lvl="2"/>
            <a:r>
              <a:rPr lang="en-US" sz="2000" dirty="0">
                <a:latin typeface="Times New Roman" panose="02020603050405020304" pitchFamily="18" charset="0"/>
                <a:cs typeface="Times New Roman" panose="02020603050405020304" pitchFamily="18" charset="0"/>
              </a:rPr>
              <a:t>Patient Last Name</a:t>
            </a:r>
          </a:p>
          <a:p>
            <a:pPr lvl="2"/>
            <a:r>
              <a:rPr lang="en-US" sz="2000" dirty="0">
                <a:latin typeface="Times New Roman" panose="02020603050405020304" pitchFamily="18" charset="0"/>
                <a:cs typeface="Times New Roman" panose="02020603050405020304" pitchFamily="18" charset="0"/>
              </a:rPr>
              <a:t>Patient First Name</a:t>
            </a:r>
          </a:p>
          <a:p>
            <a:pPr lvl="2"/>
            <a:r>
              <a:rPr lang="en-US" sz="2000" dirty="0">
                <a:latin typeface="Times New Roman" panose="02020603050405020304" pitchFamily="18" charset="0"/>
                <a:cs typeface="Times New Roman" panose="02020603050405020304" pitchFamily="18" charset="0"/>
              </a:rPr>
              <a:t>Patient Date of birth</a:t>
            </a:r>
          </a:p>
          <a:p>
            <a:pPr lvl="2"/>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Providers/Suppliers can use </a:t>
            </a:r>
            <a:r>
              <a:rPr lang="en-US" sz="2000" u="sng" dirty="0">
                <a:latin typeface="Times New Roman" panose="02020603050405020304" pitchFamily="18" charset="0"/>
                <a:cs typeface="Times New Roman" panose="02020603050405020304" pitchFamily="18" charset="0"/>
              </a:rPr>
              <a:t>any</a:t>
            </a:r>
            <a:r>
              <a:rPr lang="en-US" sz="2000" dirty="0">
                <a:latin typeface="Times New Roman" panose="02020603050405020304" pitchFamily="18" charset="0"/>
                <a:cs typeface="Times New Roman" panose="02020603050405020304" pitchFamily="18" charset="0"/>
              </a:rPr>
              <a:t> MAC </a:t>
            </a:r>
            <a:r>
              <a:rPr lang="en-US" sz="2000" dirty="0">
                <a:solidFill>
                  <a:schemeClr val="tx1"/>
                </a:solidFill>
                <a:latin typeface="Times New Roman" panose="02020603050405020304" pitchFamily="18" charset="0"/>
                <a:cs typeface="Times New Roman" panose="02020603050405020304" pitchFamily="18" charset="0"/>
              </a:rPr>
              <a:t>portal to look up </a:t>
            </a:r>
            <a:r>
              <a:rPr lang="en-US" sz="2000" dirty="0" smtClean="0">
                <a:solidFill>
                  <a:schemeClr val="tx1"/>
                </a:solidFill>
                <a:latin typeface="Times New Roman" panose="02020603050405020304" pitchFamily="18" charset="0"/>
                <a:cs typeface="Times New Roman" panose="02020603050405020304" pitchFamily="18" charset="0"/>
              </a:rPr>
              <a:t>a patient’s MBI</a:t>
            </a:r>
          </a:p>
          <a:p>
            <a:pPr lvl="1"/>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Additional </a:t>
            </a:r>
            <a:r>
              <a:rPr lang="en-US" sz="2000" dirty="0">
                <a:latin typeface="Times New Roman" panose="02020603050405020304" pitchFamily="18" charset="0"/>
                <a:cs typeface="Times New Roman" panose="02020603050405020304" pitchFamily="18" charset="0"/>
              </a:rPr>
              <a:t>information </a:t>
            </a:r>
            <a:r>
              <a:rPr lang="en-US" sz="2000" dirty="0" smtClean="0">
                <a:latin typeface="Times New Roman" panose="02020603050405020304" pitchFamily="18" charset="0"/>
                <a:cs typeface="Times New Roman" panose="02020603050405020304" pitchFamily="18" charset="0"/>
              </a:rPr>
              <a:t>can be found </a:t>
            </a:r>
            <a:r>
              <a:rPr lang="en-US" sz="2000" dirty="0" smtClean="0">
                <a:solidFill>
                  <a:schemeClr val="tx1"/>
                </a:solidFill>
                <a:latin typeface="Times New Roman" panose="02020603050405020304" pitchFamily="18" charset="0"/>
                <a:cs typeface="Times New Roman" panose="02020603050405020304" pitchFamily="18" charset="0"/>
              </a:rPr>
              <a:t>under the </a:t>
            </a:r>
            <a:r>
              <a:rPr lang="en-US" sz="2000" dirty="0">
                <a:solidFill>
                  <a:schemeClr val="tx1"/>
                </a:solidFill>
                <a:latin typeface="Times New Roman" panose="02020603050405020304" pitchFamily="18" charset="0"/>
                <a:cs typeface="Times New Roman" panose="02020603050405020304" pitchFamily="18" charset="0"/>
              </a:rPr>
              <a:t>P</a:t>
            </a:r>
            <a:r>
              <a:rPr lang="en-US" sz="2000" dirty="0" smtClean="0">
                <a:solidFill>
                  <a:schemeClr val="tx1"/>
                </a:solidFill>
                <a:latin typeface="Times New Roman" panose="02020603050405020304" pitchFamily="18" charset="0"/>
                <a:cs typeface="Times New Roman" panose="02020603050405020304" pitchFamily="18" charset="0"/>
              </a:rPr>
              <a:t>rovider </a:t>
            </a:r>
            <a:r>
              <a:rPr lang="en-US" sz="2000" dirty="0">
                <a:solidFill>
                  <a:schemeClr val="tx1"/>
                </a:solidFill>
                <a:latin typeface="Times New Roman" panose="02020603050405020304" pitchFamily="18" charset="0"/>
                <a:cs typeface="Times New Roman" panose="02020603050405020304" pitchFamily="18" charset="0"/>
              </a:rPr>
              <a:t>tab </a:t>
            </a:r>
            <a:r>
              <a:rPr lang="en-US" sz="2000" dirty="0" smtClean="0">
                <a:solidFill>
                  <a:schemeClr val="tx1"/>
                </a:solidFill>
                <a:latin typeface="Times New Roman" panose="02020603050405020304" pitchFamily="18" charset="0"/>
                <a:cs typeface="Times New Roman" panose="02020603050405020304" pitchFamily="18" charset="0"/>
              </a:rPr>
              <a:t>at </a:t>
            </a:r>
            <a:r>
              <a:rPr lang="en-US" sz="2000" dirty="0" smtClean="0">
                <a:solidFill>
                  <a:schemeClr val="tx1"/>
                </a:solidFill>
                <a:latin typeface="Times New Roman" panose="02020603050405020304" pitchFamily="18" charset="0"/>
                <a:cs typeface="Times New Roman" panose="02020603050405020304" pitchFamily="18" charset="0"/>
                <a:hlinkClick r:id="rId3"/>
              </a:rPr>
              <a:t>www.CMS.gov/newcard</a:t>
            </a:r>
            <a:r>
              <a:rPr lang="en-US" sz="2000" dirty="0" smtClean="0">
                <a:solidFill>
                  <a:schemeClr val="tx1"/>
                </a:solidFill>
                <a:latin typeface="Times New Roman" panose="02020603050405020304" pitchFamily="18" charset="0"/>
                <a:cs typeface="Times New Roman" panose="02020603050405020304" pitchFamily="18" charset="0"/>
              </a:rPr>
              <a:t> (providers can also </a:t>
            </a:r>
            <a:r>
              <a:rPr lang="en-US" sz="2000" dirty="0">
                <a:solidFill>
                  <a:schemeClr val="tx1"/>
                </a:solidFill>
                <a:latin typeface="Times New Roman" panose="02020603050405020304" pitchFamily="18" charset="0"/>
                <a:cs typeface="Times New Roman" panose="02020603050405020304" pitchFamily="18" charset="0"/>
              </a:rPr>
              <a:t>reference the portal instructions sent </a:t>
            </a:r>
            <a:r>
              <a:rPr lang="en-US" sz="2000" dirty="0" smtClean="0">
                <a:solidFill>
                  <a:schemeClr val="tx1"/>
                </a:solidFill>
                <a:latin typeface="Times New Roman" panose="02020603050405020304" pitchFamily="18" charset="0"/>
                <a:cs typeface="Times New Roman" panose="02020603050405020304" pitchFamily="18" charset="0"/>
              </a:rPr>
              <a:t>last September)</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358D3F3C-DE36-4CA1-9A7C-72BB7E1704A0}" type="slidenum">
              <a:rPr smtClean="0">
                <a:solidFill>
                  <a:prstClr val="black">
                    <a:tint val="75000"/>
                  </a:prstClr>
                </a:solidFill>
              </a:rPr>
              <a:pPr>
                <a:defRPr/>
              </a:pPr>
              <a:t>11</a:t>
            </a:fld>
            <a:endParaRPr dirty="0">
              <a:solidFill>
                <a:prstClr val="black">
                  <a:tint val="75000"/>
                </a:prstClr>
              </a:solidFill>
            </a:endParaRPr>
          </a:p>
        </p:txBody>
      </p:sp>
      <p:sp>
        <p:nvSpPr>
          <p:cNvPr id="6" name="object 3"/>
          <p:cNvSpPr txBox="1">
            <a:spLocks noGrp="1"/>
          </p:cNvSpPr>
          <p:nvPr>
            <p:ph type="title"/>
          </p:nvPr>
        </p:nvSpPr>
        <p:spPr>
          <a:xfrm>
            <a:off x="0" y="239145"/>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Providers </a:t>
            </a:r>
            <a:endParaRPr lang="en-US" spc="-5" dirty="0"/>
          </a:p>
        </p:txBody>
      </p:sp>
    </p:spTree>
    <p:extLst>
      <p:ext uri="{BB962C8B-B14F-4D97-AF65-F5344CB8AC3E}">
        <p14:creationId xmlns:p14="http://schemas.microsoft.com/office/powerpoint/2010/main" val="188880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4308872"/>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latin typeface="Times New Roman"/>
                <a:cs typeface="Times New Roman"/>
              </a:rPr>
              <a:t>When </a:t>
            </a:r>
            <a:r>
              <a:rPr lang="en-US" sz="2000" dirty="0">
                <a:latin typeface="Times New Roman"/>
                <a:cs typeface="Times New Roman"/>
              </a:rPr>
              <a:t>a provider checks a beneficiary’s eligibility, the CMS HIPAA Eligibility Transaction System (HETS) </a:t>
            </a:r>
            <a:r>
              <a:rPr lang="en-US" sz="2000" dirty="0" smtClean="0">
                <a:latin typeface="Times New Roman"/>
                <a:cs typeface="Times New Roman"/>
              </a:rPr>
              <a:t>returns a </a:t>
            </a:r>
            <a:r>
              <a:rPr lang="en-US" sz="2000" dirty="0">
                <a:latin typeface="Times New Roman"/>
                <a:cs typeface="Times New Roman"/>
              </a:rPr>
              <a:t>message on the response </a:t>
            </a:r>
            <a:r>
              <a:rPr lang="en-US" sz="2000" dirty="0" smtClean="0">
                <a:latin typeface="Times New Roman"/>
                <a:cs typeface="Times New Roman"/>
              </a:rPr>
              <a:t>if CMS already mailed </a:t>
            </a:r>
            <a:r>
              <a:rPr lang="en-US" sz="2000" dirty="0">
                <a:latin typeface="Times New Roman"/>
                <a:cs typeface="Times New Roman"/>
              </a:rPr>
              <a:t>that particular beneficiary’s new Medicare card</a:t>
            </a:r>
          </a:p>
          <a:p>
            <a:pPr marL="355600" marR="6350" indent="-342900" fontAlgn="auto">
              <a:spcBef>
                <a:spcPts val="0"/>
              </a:spcBef>
              <a:spcAft>
                <a:spcPts val="0"/>
              </a:spcAft>
              <a:buSzPct val="105000"/>
              <a:buFont typeface="Arial"/>
              <a:buChar char="•"/>
              <a:tabLst>
                <a:tab pos="354965" algn="l"/>
                <a:tab pos="355600" algn="l"/>
              </a:tabLst>
            </a:pPr>
            <a:endParaRPr lang="en-US" sz="2000" dirty="0">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dirty="0" smtClean="0">
                <a:latin typeface="Times New Roman"/>
                <a:cs typeface="Times New Roman"/>
              </a:rPr>
              <a:t>provider submits a </a:t>
            </a:r>
            <a:r>
              <a:rPr lang="en-US" sz="2000" b="1" dirty="0" smtClean="0">
                <a:latin typeface="Times New Roman"/>
                <a:cs typeface="Times New Roman"/>
              </a:rPr>
              <a:t>valid </a:t>
            </a:r>
            <a:r>
              <a:rPr lang="en-US" sz="2000" b="1" dirty="0">
                <a:latin typeface="Times New Roman"/>
                <a:cs typeface="Times New Roman"/>
              </a:rPr>
              <a:t>and active </a:t>
            </a:r>
            <a:r>
              <a:rPr lang="en-US" sz="2000" dirty="0">
                <a:latin typeface="Times New Roman"/>
                <a:cs typeface="Times New Roman"/>
              </a:rPr>
              <a:t>HICN </a:t>
            </a:r>
            <a:r>
              <a:rPr lang="en-US" sz="2000" dirty="0" smtClean="0">
                <a:latin typeface="Times New Roman"/>
                <a:cs typeface="Times New Roman"/>
              </a:rPr>
              <a:t>on </a:t>
            </a:r>
            <a:r>
              <a:rPr lang="en-US" sz="2000" dirty="0">
                <a:latin typeface="Times New Roman"/>
                <a:cs typeface="Times New Roman"/>
              </a:rPr>
              <a:t>Medicare </a:t>
            </a:r>
            <a:r>
              <a:rPr lang="en-US" sz="2000" spc="-5" dirty="0">
                <a:latin typeface="Times New Roman"/>
                <a:cs typeface="Times New Roman"/>
              </a:rPr>
              <a:t>fee-for-service </a:t>
            </a:r>
            <a:r>
              <a:rPr lang="en-US" sz="2000" spc="-10" dirty="0" smtClean="0">
                <a:latin typeface="Times New Roman"/>
                <a:cs typeface="Times New Roman"/>
              </a:rPr>
              <a:t>claims, CMS will return</a:t>
            </a:r>
            <a:r>
              <a:rPr lang="en-US" sz="2000" spc="-90" dirty="0" smtClean="0">
                <a:latin typeface="Times New Roman"/>
                <a:cs typeface="Times New Roman"/>
              </a:rPr>
              <a:t> </a:t>
            </a:r>
            <a:r>
              <a:rPr lang="en-US" sz="2000" b="1" dirty="0">
                <a:latin typeface="Times New Roman"/>
                <a:cs typeface="Times New Roman"/>
              </a:rPr>
              <a:t>both the HICN and the MBI </a:t>
            </a:r>
            <a:r>
              <a:rPr lang="en-US" sz="2000" dirty="0" smtClean="0">
                <a:latin typeface="Times New Roman"/>
                <a:cs typeface="Times New Roman"/>
              </a:rPr>
              <a:t>on </a:t>
            </a:r>
            <a:r>
              <a:rPr lang="en-US" sz="2000" dirty="0">
                <a:latin typeface="Times New Roman"/>
                <a:cs typeface="Times New Roman"/>
              </a:rPr>
              <a:t>the </a:t>
            </a:r>
            <a:r>
              <a:rPr lang="en-US" sz="2000" spc="-5" dirty="0">
                <a:latin typeface="Times New Roman"/>
                <a:cs typeface="Times New Roman"/>
              </a:rPr>
              <a:t>remittance</a:t>
            </a:r>
            <a:r>
              <a:rPr lang="en-US" sz="2000" spc="-160" dirty="0">
                <a:latin typeface="Times New Roman"/>
                <a:cs typeface="Times New Roman"/>
              </a:rPr>
              <a:t> </a:t>
            </a:r>
            <a:r>
              <a:rPr lang="en-US" sz="2000" dirty="0" smtClean="0">
                <a:latin typeface="Times New Roman"/>
                <a:cs typeface="Times New Roman"/>
              </a:rPr>
              <a:t>advice</a:t>
            </a: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Providers (2)</a:t>
            </a:r>
            <a:endParaRPr lang="en-US"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12</a:t>
            </a:fld>
            <a:endParaRPr dirty="0">
              <a:solidFill>
                <a:prstClr val="black">
                  <a:tint val="75000"/>
                </a:prstClr>
              </a:solidFill>
            </a:endParaRPr>
          </a:p>
        </p:txBody>
      </p:sp>
    </p:spTree>
    <p:extLst>
      <p:ext uri="{BB962C8B-B14F-4D97-AF65-F5344CB8AC3E}">
        <p14:creationId xmlns:p14="http://schemas.microsoft.com/office/powerpoint/2010/main" val="3624308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55194"/>
            <a:ext cx="7968342" cy="861774"/>
          </a:xfrm>
        </p:spPr>
        <p:txBody>
          <a:bodyPr/>
          <a:lstStyle/>
          <a:p>
            <a:r>
              <a:rPr lang="en-US" dirty="0" smtClean="0"/>
              <a:t>Important Clarifications for the New Medicare Card </a:t>
            </a:r>
            <a:endParaRPr lang="en-US" dirty="0"/>
          </a:p>
        </p:txBody>
      </p:sp>
      <p:sp>
        <p:nvSpPr>
          <p:cNvPr id="3" name="Text Placeholder 2"/>
          <p:cNvSpPr>
            <a:spLocks noGrp="1"/>
          </p:cNvSpPr>
          <p:nvPr>
            <p:ph type="body" idx="1"/>
          </p:nvPr>
        </p:nvSpPr>
        <p:spPr>
          <a:xfrm>
            <a:off x="581088" y="1389888"/>
            <a:ext cx="7953247" cy="4893647"/>
          </a:xfrm>
        </p:spPr>
        <p:txBody>
          <a:bodyPr/>
          <a:lstStyle/>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The new </a:t>
            </a:r>
            <a:r>
              <a:rPr lang="en-US" sz="2000" dirty="0">
                <a:latin typeface="Times New Roman" panose="02020603050405020304" pitchFamily="18" charset="0"/>
                <a:cs typeface="Times New Roman" panose="02020603050405020304" pitchFamily="18" charset="0"/>
              </a:rPr>
              <a:t>Medicare Number is a unique combination of numbers and letters. </a:t>
            </a:r>
            <a:r>
              <a:rPr lang="en-US" sz="2000" dirty="0" smtClean="0">
                <a:latin typeface="Times New Roman" panose="02020603050405020304" pitchFamily="18" charset="0"/>
                <a:cs typeface="Times New Roman" panose="02020603050405020304" pitchFamily="18" charset="0"/>
              </a:rPr>
              <a:t>The new </a:t>
            </a:r>
            <a:r>
              <a:rPr lang="en-US" sz="2000" dirty="0">
                <a:latin typeface="Times New Roman" panose="02020603050405020304" pitchFamily="18" charset="0"/>
                <a:cs typeface="Times New Roman" panose="02020603050405020304" pitchFamily="18" charset="0"/>
              </a:rPr>
              <a:t>number uses numbers 0 thru </a:t>
            </a:r>
            <a:r>
              <a:rPr lang="en-US" sz="2000" dirty="0" smtClean="0">
                <a:latin typeface="Times New Roman" panose="02020603050405020304" pitchFamily="18" charset="0"/>
                <a:cs typeface="Times New Roman" panose="02020603050405020304" pitchFamily="18" charset="0"/>
              </a:rPr>
              <a:t>9, and it never uses the </a:t>
            </a:r>
            <a:r>
              <a:rPr lang="en-US" sz="2000" dirty="0">
                <a:latin typeface="Times New Roman" panose="02020603050405020304" pitchFamily="18" charset="0"/>
                <a:cs typeface="Times New Roman" panose="02020603050405020304" pitchFamily="18" charset="0"/>
              </a:rPr>
              <a:t>letters S, L, O, I, B, and Z </a:t>
            </a: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An individual’s HICN may not always be their own SSN if benefits are tied to a spouse. Thus, using the numerical part of a HICN will not always return a response in the MBI look-up tools.  Instead, use the individual’s specific SSN</a:t>
            </a:r>
          </a:p>
          <a:p>
            <a:pPr marL="457200" indent="-457200">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Plans can return the MBIs to entities covered under the HIPAA standards if it was part of their normal business processes to return the HICN on the Plans’ 270/271 transactions</a:t>
            </a:r>
          </a:p>
          <a:p>
            <a:endParaRPr lang="en-US" sz="200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64676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678478"/>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Plans</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Medicare Advantage plans received a HICN to MBI crosswalk file prior to the start of the transition period (April 1, 2018) </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solidFill>
                  <a:prstClr val="black"/>
                </a:solidFill>
                <a:latin typeface="Times New Roman"/>
                <a:cs typeface="Times New Roman"/>
              </a:rPr>
              <a:t>The </a:t>
            </a:r>
            <a:r>
              <a:rPr lang="en-US" sz="1600" dirty="0" err="1">
                <a:solidFill>
                  <a:prstClr val="black"/>
                </a:solidFill>
                <a:latin typeface="Times New Roman"/>
                <a:cs typeface="Times New Roman"/>
              </a:rPr>
              <a:t>MARx</a:t>
            </a:r>
            <a:r>
              <a:rPr lang="en-US" sz="1600" dirty="0">
                <a:solidFill>
                  <a:prstClr val="black"/>
                </a:solidFill>
                <a:latin typeface="Times New Roman"/>
                <a:cs typeface="Times New Roman"/>
              </a:rPr>
              <a:t> </a:t>
            </a:r>
            <a:r>
              <a:rPr lang="en-US" sz="1600" dirty="0" smtClean="0">
                <a:solidFill>
                  <a:prstClr val="black"/>
                </a:solidFill>
                <a:latin typeface="Times New Roman"/>
                <a:cs typeface="Times New Roman"/>
              </a:rPr>
              <a:t>User Interface (UI) is now showing </a:t>
            </a:r>
            <a:r>
              <a:rPr lang="en-US" sz="1600" dirty="0">
                <a:solidFill>
                  <a:prstClr val="black"/>
                </a:solidFill>
                <a:latin typeface="Times New Roman"/>
                <a:cs typeface="Times New Roman"/>
              </a:rPr>
              <a:t>both the HICN and the MBI during the transition, but only the MBI when the transition’s </a:t>
            </a:r>
            <a:r>
              <a:rPr lang="en-US" sz="1600" dirty="0" smtClean="0">
                <a:solidFill>
                  <a:prstClr val="black"/>
                </a:solidFill>
                <a:latin typeface="Times New Roman"/>
                <a:cs typeface="Times New Roman"/>
              </a:rPr>
              <a:t>over</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Prescription </a:t>
            </a:r>
            <a:r>
              <a:rPr lang="en-US" sz="1600" dirty="0">
                <a:latin typeface="Times New Roman" panose="02020603050405020304" pitchFamily="18" charset="0"/>
                <a:cs typeface="Times New Roman" panose="02020603050405020304" pitchFamily="18" charset="0"/>
              </a:rPr>
              <a:t>Drug </a:t>
            </a:r>
            <a:r>
              <a:rPr lang="en-US" sz="1600" dirty="0" smtClean="0">
                <a:latin typeface="Times New Roman" panose="02020603050405020304" pitchFamily="18" charset="0"/>
                <a:cs typeface="Times New Roman" panose="02020603050405020304" pitchFamily="18" charset="0"/>
              </a:rPr>
              <a:t>(Part D) Plans may </a:t>
            </a:r>
            <a:r>
              <a:rPr lang="en-US" sz="1600" dirty="0">
                <a:latin typeface="Times New Roman" panose="02020603050405020304" pitchFamily="18" charset="0"/>
                <a:cs typeface="Times New Roman" panose="02020603050405020304" pitchFamily="18" charset="0"/>
              </a:rPr>
              <a:t>submit either the Health Insurance Claim Numbers (HICN) or Medicare Beneficiary Identifiers (MBI) both during and after the transition </a:t>
            </a:r>
            <a:r>
              <a:rPr lang="en-US" sz="1600" dirty="0" smtClean="0">
                <a:latin typeface="Times New Roman" panose="02020603050405020304" pitchFamily="18" charset="0"/>
                <a:cs typeface="Times New Roman" panose="02020603050405020304" pitchFamily="18" charset="0"/>
              </a:rPr>
              <a:t>period</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CMS </a:t>
            </a:r>
            <a:r>
              <a:rPr lang="en-US" sz="1600" dirty="0">
                <a:latin typeface="Times New Roman" panose="02020603050405020304" pitchFamily="18" charset="0"/>
                <a:cs typeface="Times New Roman" panose="02020603050405020304" pitchFamily="18" charset="0"/>
              </a:rPr>
              <a:t>has provided information regarding the systems changes via the Health Plan Management System (HPMS) memos that have been released for the systems </a:t>
            </a:r>
            <a:r>
              <a:rPr lang="en-US" sz="1600" dirty="0" smtClean="0">
                <a:latin typeface="Times New Roman" panose="02020603050405020304" pitchFamily="18" charset="0"/>
                <a:cs typeface="Times New Roman" panose="02020603050405020304" pitchFamily="18" charset="0"/>
              </a:rPr>
              <a:t>impacted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beneficiaries </a:t>
            </a:r>
            <a:r>
              <a:rPr lang="en-US" sz="1600" dirty="0">
                <a:latin typeface="Times New Roman" panose="02020603050405020304" pitchFamily="18" charset="0"/>
                <a:cs typeface="Times New Roman" panose="02020603050405020304" pitchFamily="18" charset="0"/>
              </a:rPr>
              <a:t>enrolled in Medicare Advantage Plans, once they receive their new Medicare card and number, they may use it to enroll in a Medicare Advantage or Prescription Drug Plan</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a:t>
            </a:r>
            <a:r>
              <a:rPr lang="en-US" sz="1600" dirty="0">
                <a:latin typeface="Times New Roman" panose="02020603050405020304" pitchFamily="18" charset="0"/>
                <a:cs typeface="Times New Roman" panose="02020603050405020304" pitchFamily="18" charset="0"/>
              </a:rPr>
              <a:t>Medicare beneficiaries who are enrolled in a  Medicare Advantage and/or a Prescription Drug Plan will still receive an insurance card from their Plan that they must continue to use when obtaining services while enrolled in the </a:t>
            </a:r>
            <a:r>
              <a:rPr lang="en-US" sz="1600" dirty="0" smtClean="0">
                <a:latin typeface="Times New Roman" panose="02020603050405020304" pitchFamily="18" charset="0"/>
                <a:cs typeface="Times New Roman" panose="02020603050405020304" pitchFamily="18" charset="0"/>
              </a:rPr>
              <a:t>Plan</a:t>
            </a: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b="1" dirty="0">
                <a:latin typeface="Times New Roman"/>
                <a:cs typeface="Times New Roman"/>
              </a:rPr>
              <a:t>E1 Transactions for Pharmacies</a:t>
            </a:r>
          </a:p>
          <a:p>
            <a:pPr marL="742950" lvl="1" indent="-285750">
              <a:buFont typeface="Arial" panose="020B0604020202020204" pitchFamily="34" charset="0"/>
              <a:buChar char="•"/>
            </a:pPr>
            <a:r>
              <a:rPr lang="en-US" sz="1600" dirty="0">
                <a:latin typeface="Times New Roman"/>
                <a:cs typeface="Times New Roman"/>
              </a:rPr>
              <a:t>Both the Part D and A/B E1 transactions will return the </a:t>
            </a:r>
            <a:r>
              <a:rPr lang="en-US" sz="1600" dirty="0" smtClean="0">
                <a:latin typeface="Times New Roman"/>
                <a:cs typeface="Times New Roman"/>
              </a:rPr>
              <a:t>MBI</a:t>
            </a:r>
          </a:p>
          <a:p>
            <a:pPr marL="742950" lvl="1" indent="-285750">
              <a:buFont typeface="Arial" panose="020B0604020202020204" pitchFamily="34" charset="0"/>
              <a:buChar char="•"/>
            </a:pPr>
            <a:r>
              <a:rPr lang="en-US" sz="1600" dirty="0" smtClean="0">
                <a:latin typeface="Times New Roman"/>
                <a:cs typeface="Times New Roman"/>
              </a:rPr>
              <a:t>Pharmacies </a:t>
            </a:r>
            <a:r>
              <a:rPr lang="en-US" sz="1600" dirty="0">
                <a:latin typeface="Times New Roman"/>
                <a:cs typeface="Times New Roman"/>
              </a:rPr>
              <a:t>may submit the HICN or MBI </a:t>
            </a:r>
            <a:r>
              <a:rPr lang="en-US" sz="1600" dirty="0" smtClean="0">
                <a:latin typeface="Times New Roman"/>
                <a:cs typeface="Times New Roman"/>
              </a:rPr>
              <a:t>now </a:t>
            </a:r>
            <a:r>
              <a:rPr lang="en-US" sz="1600" dirty="0">
                <a:latin typeface="Times New Roman"/>
                <a:cs typeface="Times New Roman"/>
              </a:rPr>
              <a:t>and after </a:t>
            </a:r>
            <a:r>
              <a:rPr lang="en-US" sz="1600" dirty="0" smtClean="0">
                <a:latin typeface="Times New Roman"/>
                <a:cs typeface="Times New Roman"/>
              </a:rPr>
              <a:t>the transition</a:t>
            </a:r>
            <a:endParaRPr lang="en-US" sz="1600" dirty="0">
              <a:latin typeface="Times New Roman"/>
              <a:cs typeface="Times New Roman"/>
            </a:endParaRPr>
          </a:p>
          <a:p>
            <a:pPr marL="812800" marR="6350" lvl="1" indent="-342900" fontAlgn="auto">
              <a:spcBef>
                <a:spcPts val="0"/>
              </a:spcBef>
              <a:spcAft>
                <a:spcPts val="60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a:t>
            </a:r>
            <a:r>
              <a:rPr lang="en-US" spc="-5" dirty="0" smtClean="0"/>
              <a:t>Plans / Pharmacies</a:t>
            </a:r>
            <a:endParaRPr lang="en-US"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14</a:t>
            </a:fld>
            <a:endParaRPr dirty="0">
              <a:solidFill>
                <a:prstClr val="black">
                  <a:tint val="75000"/>
                </a:prstClr>
              </a:solidFill>
            </a:endParaRPr>
          </a:p>
        </p:txBody>
      </p:sp>
    </p:spTree>
    <p:extLst>
      <p:ext uri="{BB962C8B-B14F-4D97-AF65-F5344CB8AC3E}">
        <p14:creationId xmlns:p14="http://schemas.microsoft.com/office/powerpoint/2010/main" val="383066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32256"/>
          </a:xfrm>
          <a:prstGeom prst="rect">
            <a:avLst/>
          </a:prstGeom>
        </p:spPr>
        <p:txBody>
          <a:bodyPr vert="horz" wrap="square" lIns="0" tIns="0" rIns="0" bIns="0" rtlCol="0">
            <a:spAutoFit/>
          </a:bodyPr>
          <a:lstStyle/>
          <a:p>
            <a:pPr marL="355600" marR="6350" indent="-342900" fontAlgn="auto">
              <a:spcBef>
                <a:spcPts val="0"/>
              </a:spcBef>
              <a:spcAft>
                <a:spcPts val="600"/>
              </a:spcAft>
              <a:buSzPct val="105000"/>
              <a:buFont typeface="Arial"/>
              <a:buChar char="•"/>
              <a:tabLst>
                <a:tab pos="354965" algn="l"/>
                <a:tab pos="355600" algn="l"/>
              </a:tabLst>
            </a:pPr>
            <a:r>
              <a:rPr lang="en-US" b="1" dirty="0">
                <a:solidFill>
                  <a:prstClr val="black"/>
                </a:solidFill>
                <a:latin typeface="Times New Roman" panose="02020603050405020304" pitchFamily="18" charset="0"/>
                <a:cs typeface="Times New Roman" panose="02020603050405020304" pitchFamily="18" charset="0"/>
              </a:rPr>
              <a:t>Accountable Care Organizations (ACOs)</a:t>
            </a:r>
          </a:p>
          <a:p>
            <a:pPr marL="812800" marR="6350" lvl="1" indent="-342900" fontAlgn="auto">
              <a:spcBef>
                <a:spcPts val="0"/>
              </a:spcBef>
              <a:spcAft>
                <a:spcPts val="600"/>
              </a:spcAft>
              <a:buSzPct val="105000"/>
              <a:buFont typeface="Arial"/>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ACOs </a:t>
            </a:r>
            <a:r>
              <a:rPr lang="en-US" dirty="0" smtClean="0">
                <a:solidFill>
                  <a:prstClr val="black"/>
                </a:solidFill>
                <a:latin typeface="Times New Roman" panose="02020603050405020304" pitchFamily="18" charset="0"/>
                <a:cs typeface="Times New Roman" panose="02020603050405020304" pitchFamily="18" charset="0"/>
              </a:rPr>
              <a:t>are receiving MBI information for their assigned Medicare beneficiary populations</a:t>
            </a:r>
            <a:endParaRPr lang="en-US"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solidFill>
                  <a:prstClr val="black"/>
                </a:solidFill>
                <a:latin typeface="Times New Roman" panose="02020603050405020304" pitchFamily="18" charset="0"/>
                <a:cs typeface="Times New Roman" panose="02020603050405020304" pitchFamily="18" charset="0"/>
              </a:rPr>
              <a:t>Both </a:t>
            </a:r>
            <a:r>
              <a:rPr lang="en-US" dirty="0">
                <a:solidFill>
                  <a:prstClr val="black"/>
                </a:solidFill>
                <a:latin typeface="Times New Roman" panose="02020603050405020304" pitchFamily="18" charset="0"/>
                <a:cs typeface="Times New Roman" panose="02020603050405020304" pitchFamily="18" charset="0"/>
              </a:rPr>
              <a:t>HICNs and MBIs </a:t>
            </a:r>
            <a:r>
              <a:rPr lang="en-US" dirty="0" smtClean="0">
                <a:solidFill>
                  <a:prstClr val="black"/>
                </a:solidFill>
                <a:latin typeface="Times New Roman" panose="02020603050405020304" pitchFamily="18" charset="0"/>
                <a:cs typeface="Times New Roman" panose="02020603050405020304" pitchFamily="18" charset="0"/>
              </a:rPr>
              <a:t>are included in the Claims and Claims Line Feed Files (CCLFs) until December 2019 </a:t>
            </a:r>
          </a:p>
          <a:p>
            <a:pPr marL="355600" marR="6350" indent="-342900" fontAlgn="auto">
              <a:spcBef>
                <a:spcPts val="0"/>
              </a:spcBef>
              <a:spcAft>
                <a:spcPts val="600"/>
              </a:spcAft>
              <a:buSzPct val="105000"/>
              <a:buFont typeface="Arial"/>
              <a:buChar char="•"/>
              <a:tabLst>
                <a:tab pos="354965" algn="l"/>
                <a:tab pos="355600" algn="l"/>
              </a:tabLst>
            </a:pPr>
            <a:endParaRPr lang="en-US" b="1"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600"/>
              </a:spcAft>
              <a:buSzPct val="105000"/>
              <a:buFont typeface="Arial"/>
              <a:buChar char="•"/>
              <a:tabLst>
                <a:tab pos="354965" algn="l"/>
                <a:tab pos="355600" algn="l"/>
              </a:tabLst>
            </a:pPr>
            <a:r>
              <a:rPr lang="en-US" b="1" dirty="0" smtClean="0">
                <a:solidFill>
                  <a:prstClr val="black"/>
                </a:solidFill>
                <a:latin typeface="Times New Roman" panose="02020603050405020304" pitchFamily="18" charset="0"/>
                <a:cs typeface="Times New Roman" panose="02020603050405020304" pitchFamily="18" charset="0"/>
              </a:rPr>
              <a:t>Crossover Claims Processing</a:t>
            </a:r>
            <a:endParaRPr lang="en-US" b="1"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transition period, </a:t>
            </a:r>
            <a:r>
              <a:rPr lang="en-US" dirty="0" smtClean="0">
                <a:latin typeface="Times New Roman" panose="02020603050405020304" pitchFamily="18" charset="0"/>
                <a:cs typeface="Times New Roman" panose="02020603050405020304" pitchFamily="18" charset="0"/>
              </a:rPr>
              <a:t>CMS is processing and transmitting </a:t>
            </a:r>
            <a:r>
              <a:rPr lang="en-US" dirty="0">
                <a:latin typeface="Times New Roman" panose="02020603050405020304" pitchFamily="18" charset="0"/>
                <a:cs typeface="Times New Roman" panose="02020603050405020304" pitchFamily="18" charset="0"/>
              </a:rPr>
              <a:t>Medicare crossover claims </a:t>
            </a:r>
            <a:r>
              <a:rPr lang="en-US" dirty="0" smtClean="0">
                <a:latin typeface="Times New Roman" panose="02020603050405020304" pitchFamily="18" charset="0"/>
                <a:cs typeface="Times New Roman" panose="02020603050405020304" pitchFamily="18" charset="0"/>
              </a:rPr>
              <a:t>using either </a:t>
            </a:r>
            <a:r>
              <a:rPr lang="en-US" dirty="0">
                <a:latin typeface="Times New Roman" panose="02020603050405020304" pitchFamily="18" charset="0"/>
                <a:cs typeface="Times New Roman" panose="02020603050405020304" pitchFamily="18" charset="0"/>
              </a:rPr>
              <a:t>the Health Insurance Claim Number (HICN) or Medicare Beneficiary </a:t>
            </a:r>
            <a:r>
              <a:rPr lang="en-US" dirty="0" smtClean="0">
                <a:latin typeface="Times New Roman" panose="02020603050405020304" pitchFamily="18" charset="0"/>
                <a:cs typeface="Times New Roman" panose="02020603050405020304" pitchFamily="18" charset="0"/>
              </a:rPr>
              <a:t>Identifier </a:t>
            </a:r>
            <a:r>
              <a:rPr lang="en-US" dirty="0">
                <a:latin typeface="Times New Roman" panose="02020603050405020304" pitchFamily="18" charset="0"/>
                <a:cs typeface="Times New Roman" panose="02020603050405020304" pitchFamily="18" charset="0"/>
              </a:rPr>
              <a:t>(MBI</a:t>
            </a:r>
            <a:r>
              <a:rPr lang="en-US" dirty="0" smtClean="0">
                <a:latin typeface="Times New Roman" panose="02020603050405020304" pitchFamily="18" charset="0"/>
                <a:cs typeface="Times New Roman" panose="02020603050405020304" pitchFamily="18" charset="0"/>
              </a:rPr>
              <a:t>)</a:t>
            </a:r>
            <a:r>
              <a:rPr lang="en-US" dirty="0" smtClean="0">
                <a:solidFill>
                  <a:prstClr val="black"/>
                </a:solidFill>
                <a:latin typeface="Times New Roman" panose="02020603050405020304" pitchFamily="18" charset="0"/>
                <a:cs typeface="Times New Roman" panose="02020603050405020304" pitchFamily="18" charset="0"/>
              </a:rPr>
              <a:t/>
            </a:r>
            <a:br>
              <a:rPr lang="en-US" dirty="0" smtClean="0">
                <a:solidFill>
                  <a:prstClr val="black"/>
                </a:solidFill>
                <a:latin typeface="Times New Roman" panose="02020603050405020304" pitchFamily="18" charset="0"/>
                <a:cs typeface="Times New Roman" panose="02020603050405020304" pitchFamily="18" charset="0"/>
              </a:rPr>
            </a:br>
            <a:endParaRPr lang="en-US"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600"/>
              </a:spcAft>
              <a:buSzPct val="105000"/>
              <a:buFont typeface="Arial"/>
              <a:buChar char="•"/>
              <a:tabLst>
                <a:tab pos="354965" algn="l"/>
                <a:tab pos="355600" algn="l"/>
              </a:tabLst>
            </a:pPr>
            <a:r>
              <a:rPr lang="en-US" b="1" dirty="0" smtClean="0">
                <a:solidFill>
                  <a:prstClr val="black"/>
                </a:solidFill>
                <a:latin typeface="Times New Roman" panose="02020603050405020304" pitchFamily="18" charset="0"/>
                <a:cs typeface="Times New Roman" panose="02020603050405020304" pitchFamily="18" charset="0"/>
              </a:rPr>
              <a:t>Medicaid Agencies – Dual Eligible Medicare and Medicaid beneficiaries</a:t>
            </a:r>
          </a:p>
          <a:p>
            <a:pPr marL="812800" marR="6350" lvl="1" indent="-342900" fontAlgn="auto">
              <a:spcBef>
                <a:spcPts val="0"/>
              </a:spcBef>
              <a:spcAft>
                <a:spcPts val="600"/>
              </a:spcAft>
              <a:buSzPct val="105000"/>
              <a:buFont typeface="Arial"/>
              <a:buChar char="•"/>
              <a:tabLst>
                <a:tab pos="354965" algn="l"/>
                <a:tab pos="355600" algn="l"/>
              </a:tabLst>
            </a:pPr>
            <a:r>
              <a:rPr lang="en-US" dirty="0" smtClean="0">
                <a:solidFill>
                  <a:prstClr val="black"/>
                </a:solidFill>
                <a:latin typeface="Times New Roman" panose="02020603050405020304" pitchFamily="18" charset="0"/>
                <a:cs typeface="Times New Roman" panose="02020603050405020304" pitchFamily="18" charset="0"/>
              </a:rPr>
              <a:t>State Medicaid Agencies are receiving both HICNs and MBIs in their system exchanges with CMS</a:t>
            </a:r>
          </a:p>
          <a:p>
            <a:pPr marL="1270000" marR="6350" lvl="2" indent="-342900" fontAlgn="auto">
              <a:spcBef>
                <a:spcPts val="0"/>
              </a:spcBef>
              <a:spcAft>
                <a:spcPts val="600"/>
              </a:spcAft>
              <a:buSzPct val="105000"/>
              <a:buFont typeface="Arial"/>
              <a:buChar char="•"/>
              <a:tabLst>
                <a:tab pos="354965" algn="l"/>
                <a:tab pos="355600" algn="l"/>
              </a:tabLst>
            </a:pPr>
            <a:r>
              <a:rPr lang="en-US" dirty="0" smtClean="0">
                <a:solidFill>
                  <a:prstClr val="black"/>
                </a:solidFill>
                <a:latin typeface="Times New Roman" panose="02020603050405020304" pitchFamily="18" charset="0"/>
                <a:cs typeface="Times New Roman" panose="02020603050405020304" pitchFamily="18" charset="0"/>
              </a:rPr>
              <a:t>State Third Party Buy-In Dual Eligible beneficiaries will continue to use HICN now and post transition</a:t>
            </a:r>
            <a:endParaRPr lang="en-US"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Other Stakeholders </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15</a:t>
            </a:fld>
            <a:endParaRPr dirty="0">
              <a:solidFill>
                <a:prstClr val="black">
                  <a:tint val="75000"/>
                </a:prstClr>
              </a:solidFill>
            </a:endParaRPr>
          </a:p>
        </p:txBody>
      </p:sp>
    </p:spTree>
    <p:extLst>
      <p:ext uri="{BB962C8B-B14F-4D97-AF65-F5344CB8AC3E}">
        <p14:creationId xmlns:p14="http://schemas.microsoft.com/office/powerpoint/2010/main" val="3269426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074" y="1269669"/>
            <a:ext cx="8277091" cy="5001369"/>
          </a:xfrm>
          <a:prstGeom prst="rect">
            <a:avLst/>
          </a:prstGeom>
        </p:spPr>
        <p:txBody>
          <a:bodyPr vert="horz" wrap="square" lIns="0" tIns="0" rIns="0" bIns="0" rtlCol="0">
            <a:spAutoFit/>
          </a:bodyPr>
          <a:lstStyle/>
          <a:p>
            <a:pPr marL="355600" marR="6350" indent="-342900" fontAlgn="auto">
              <a:spcBef>
                <a:spcPts val="0"/>
              </a:spcBef>
              <a:spcAft>
                <a:spcPts val="600"/>
              </a:spcAft>
              <a:buSzPct val="105000"/>
              <a:buFont typeface="Arial" panose="020B0604020202020204" pitchFamily="34" charset="0"/>
              <a:buChar char="•"/>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Private payers </a:t>
            </a: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non-Medicare business, private payers won’t have to use the MBI. For Medicare, we’ll continue to use supplemental insurer’s unique numbers to identify customers, but after the transition period, supplemental insurers must use the MBI for any Medicare transactions where they would have used the HICN</a:t>
            </a:r>
            <a:br>
              <a:rPr lang="en-US" sz="2000" dirty="0" smtClean="0">
                <a:solidFill>
                  <a:prstClr val="black"/>
                </a:solidFill>
                <a:latin typeface="Times New Roman" panose="02020603050405020304" pitchFamily="18" charset="0"/>
                <a:cs typeface="Times New Roman" panose="02020603050405020304" pitchFamily="18" charset="0"/>
              </a:rPr>
            </a:br>
            <a:endParaRPr lang="en-US" sz="2000"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0"/>
              </a:spcAft>
              <a:buSzPct val="105000"/>
              <a:buFont typeface="Arial"/>
              <a:buChar char="•"/>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Third Party Group (TPG) Payers</a:t>
            </a: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Third </a:t>
            </a:r>
            <a:r>
              <a:rPr lang="en-US" sz="2000" dirty="0">
                <a:solidFill>
                  <a:prstClr val="black"/>
                </a:solidFill>
                <a:latin typeface="Times New Roman" panose="02020603050405020304" pitchFamily="18" charset="0"/>
                <a:cs typeface="Times New Roman" panose="02020603050405020304" pitchFamily="18" charset="0"/>
              </a:rPr>
              <a:t>Party </a:t>
            </a:r>
            <a:r>
              <a:rPr lang="en-US" sz="2000" dirty="0" smtClean="0">
                <a:solidFill>
                  <a:prstClr val="black"/>
                </a:solidFill>
                <a:latin typeface="Times New Roman" panose="02020603050405020304" pitchFamily="18" charset="0"/>
                <a:cs typeface="Times New Roman" panose="02020603050405020304" pitchFamily="18" charset="0"/>
              </a:rPr>
              <a:t>Systems are allowing the submission </a:t>
            </a:r>
            <a:r>
              <a:rPr lang="en-US" sz="2000" dirty="0">
                <a:solidFill>
                  <a:prstClr val="black"/>
                </a:solidFill>
                <a:latin typeface="Times New Roman" panose="02020603050405020304" pitchFamily="18" charset="0"/>
                <a:cs typeface="Times New Roman" panose="02020603050405020304" pitchFamily="18" charset="0"/>
              </a:rPr>
              <a:t>of either the MBI or the </a:t>
            </a:r>
            <a:r>
              <a:rPr lang="en-US" sz="2000" dirty="0" smtClean="0">
                <a:solidFill>
                  <a:prstClr val="black"/>
                </a:solidFill>
                <a:latin typeface="Times New Roman" panose="02020603050405020304" pitchFamily="18" charset="0"/>
                <a:cs typeface="Times New Roman" panose="02020603050405020304" pitchFamily="18" charset="0"/>
              </a:rPr>
              <a:t>HICN throughout the transition period</a:t>
            </a:r>
            <a:endParaRPr lang="en-US" sz="2000" dirty="0">
              <a:solidFill>
                <a:prstClr val="black"/>
              </a:solidFill>
              <a:latin typeface="Times New Roman" panose="02020603050405020304" pitchFamily="18" charset="0"/>
              <a:cs typeface="Times New Roman" panose="02020603050405020304" pitchFamily="18" charset="0"/>
            </a:endParaRPr>
          </a:p>
          <a:p>
            <a:pPr marL="1270000" marR="6350" lvl="2"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However, after the transition period—as of January 1, 2020, TPG Payers must use the MBI for any Medicare transactions where they would have used the HICN</a:t>
            </a:r>
            <a:br>
              <a:rPr lang="en-US" sz="2000"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panose="02020603050405020304" pitchFamily="18" charset="0"/>
              <a:cs typeface="Times New Roman" panose="02020603050405020304" pitchFamily="18" charset="0"/>
            </a:endParaRPr>
          </a:p>
          <a:p>
            <a:pPr marL="355600" marR="6350"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a:t>
            </a:r>
            <a:r>
              <a:rPr lang="en-US" spc="-5" dirty="0" smtClean="0"/>
              <a:t>Other Stakeholders (2)</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16</a:t>
            </a:fld>
            <a:endParaRPr dirty="0">
              <a:solidFill>
                <a:prstClr val="black">
                  <a:tint val="75000"/>
                </a:prstClr>
              </a:solidFill>
            </a:endParaRPr>
          </a:p>
        </p:txBody>
      </p:sp>
    </p:spTree>
    <p:extLst>
      <p:ext uri="{BB962C8B-B14F-4D97-AF65-F5344CB8AC3E}">
        <p14:creationId xmlns:p14="http://schemas.microsoft.com/office/powerpoint/2010/main" val="106881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794"/>
            <a:ext cx="7162800" cy="430887"/>
          </a:xfrm>
        </p:spPr>
        <p:txBody>
          <a:bodyPr/>
          <a:lstStyle/>
          <a:p>
            <a:r>
              <a:rPr lang="en-US" dirty="0" smtClean="0"/>
              <a:t>Electronic Remittance Advice (ERA)</a:t>
            </a:r>
            <a:endParaRPr lang="en-US" dirty="0"/>
          </a:p>
        </p:txBody>
      </p:sp>
      <p:sp>
        <p:nvSpPr>
          <p:cNvPr id="3" name="Text Placeholder 2"/>
          <p:cNvSpPr>
            <a:spLocks noGrp="1"/>
          </p:cNvSpPr>
          <p:nvPr>
            <p:ph type="body" idx="1"/>
          </p:nvPr>
        </p:nvSpPr>
        <p:spPr>
          <a:xfrm>
            <a:off x="304800" y="1104139"/>
            <a:ext cx="8534400" cy="5386090"/>
          </a:xfrm>
        </p:spPr>
        <p:txBody>
          <a:bodyPr/>
          <a:lstStyle/>
          <a:p>
            <a:r>
              <a:rPr lang="en-US" sz="1900" b="1" dirty="0" smtClean="0">
                <a:latin typeface="Times New Roman" panose="02020603050405020304" pitchFamily="18" charset="0"/>
                <a:cs typeface="Times New Roman" panose="02020603050405020304" pitchFamily="18" charset="0"/>
              </a:rPr>
              <a:t>Starting October 1, 2018, CMS will update the following ERAs so that they also include the MBI when a valid and active HICN is submitted:</a:t>
            </a:r>
          </a:p>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900" b="1" dirty="0" smtClean="0">
                <a:latin typeface="Times New Roman" panose="02020603050405020304" pitchFamily="18" charset="0"/>
                <a:cs typeface="Times New Roman" panose="02020603050405020304" pitchFamily="18" charset="0"/>
              </a:rPr>
              <a:t>Medicare </a:t>
            </a:r>
            <a:r>
              <a:rPr lang="en-US" sz="1900" b="1" dirty="0">
                <a:latin typeface="Times New Roman" panose="02020603050405020304" pitchFamily="18" charset="0"/>
                <a:cs typeface="Times New Roman" panose="02020603050405020304" pitchFamily="18" charset="0"/>
              </a:rPr>
              <a:t>Remit Easy Print (MREP</a:t>
            </a:r>
            <a:r>
              <a:rPr lang="en-US" sz="1900" b="1"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We’re </a:t>
            </a:r>
            <a:r>
              <a:rPr lang="en-US" sz="1900" dirty="0">
                <a:latin typeface="Times New Roman" panose="02020603050405020304" pitchFamily="18" charset="0"/>
                <a:cs typeface="Times New Roman" panose="02020603050405020304" pitchFamily="18" charset="0"/>
              </a:rPr>
              <a:t>changing the current MREP Remittance Advice HICN label to Medicare ID (MID) and adding a new MID label and field that will show the MBI number </a:t>
            </a:r>
            <a:endParaRPr lang="en-US" sz="1900" dirty="0" smtClean="0">
              <a:latin typeface="Times New Roman" panose="02020603050405020304" pitchFamily="18" charset="0"/>
              <a:cs typeface="Times New Roman" panose="02020603050405020304" pitchFamily="18" charset="0"/>
            </a:endParaRPr>
          </a:p>
          <a:p>
            <a:pPr lvl="1"/>
            <a:r>
              <a:rPr lang="en-US" sz="1900" dirty="0" smtClean="0">
                <a:latin typeface="Times New Roman" panose="02020603050405020304" pitchFamily="18" charset="0"/>
                <a:cs typeface="Times New Roman" panose="02020603050405020304" pitchFamily="18" charset="0"/>
              </a:rPr>
              <a:t/>
            </a:r>
            <a:br>
              <a:rPr lang="en-US" sz="1900" dirty="0" smtClean="0">
                <a:latin typeface="Times New Roman" panose="02020603050405020304" pitchFamily="18" charset="0"/>
                <a:cs typeface="Times New Roman" panose="02020603050405020304" pitchFamily="18" charset="0"/>
              </a:rPr>
            </a:br>
            <a:endParaRPr lang="en-US" sz="19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PC Print (Medicare Part A Providers &amp; </a:t>
            </a:r>
            <a:r>
              <a:rPr lang="en-US" b="1" dirty="0">
                <a:latin typeface="Times New Roman" panose="02020603050405020304" pitchFamily="18" charset="0"/>
                <a:cs typeface="Times New Roman" panose="02020603050405020304" pitchFamily="18" charset="0"/>
              </a:rPr>
              <a:t>Facilities): </a:t>
            </a:r>
            <a:r>
              <a:rPr lang="en-US" dirty="0" smtClean="0">
                <a:latin typeface="Times New Roman" panose="02020603050405020304" pitchFamily="18" charset="0"/>
                <a:cs typeface="Times New Roman" panose="02020603050405020304" pitchFamily="18" charset="0"/>
              </a:rPr>
              <a:t>We’re </a:t>
            </a:r>
            <a:r>
              <a:rPr lang="en-US" dirty="0">
                <a:latin typeface="Times New Roman" panose="02020603050405020304" pitchFamily="18" charset="0"/>
                <a:cs typeface="Times New Roman" panose="02020603050405020304" pitchFamily="18" charset="0"/>
              </a:rPr>
              <a:t>changing the current </a:t>
            </a:r>
            <a:r>
              <a:rPr lang="en-US" dirty="0" smtClean="0">
                <a:latin typeface="Times New Roman" panose="02020603050405020304" pitchFamily="18" charset="0"/>
                <a:cs typeface="Times New Roman" panose="02020603050405020304" pitchFamily="18" charset="0"/>
              </a:rPr>
              <a:t>PC Print </a:t>
            </a:r>
            <a:r>
              <a:rPr lang="en-US" dirty="0">
                <a:latin typeface="Times New Roman" panose="02020603050405020304" pitchFamily="18" charset="0"/>
                <a:cs typeface="Times New Roman" panose="02020603050405020304" pitchFamily="18" charset="0"/>
              </a:rPr>
              <a:t>Remittance Advice HICN label to Medicare ID (MID) and adding a new MID Corrected (MID COR) label and field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Your </a:t>
            </a:r>
            <a:r>
              <a:rPr lang="en-US" dirty="0">
                <a:latin typeface="Times New Roman" panose="02020603050405020304" pitchFamily="18" charset="0"/>
                <a:cs typeface="Times New Roman" panose="02020603050405020304" pitchFamily="18" charset="0"/>
              </a:rPr>
              <a:t>MAC can give you access to free PC Print software so you can see and print remittance advice </a:t>
            </a:r>
            <a:r>
              <a:rPr lang="en-US" dirty="0" smtClean="0">
                <a:latin typeface="Times New Roman" panose="02020603050405020304" pitchFamily="18" charset="0"/>
                <a:cs typeface="Times New Roman" panose="02020603050405020304" pitchFamily="18" charset="0"/>
              </a:rPr>
              <a:t>information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Samples of the above can be found at: </a:t>
            </a:r>
            <a:r>
              <a:rPr lang="en-US" u="sng" dirty="0">
                <a:solidFill>
                  <a:srgbClr val="0000FF"/>
                </a:solidFill>
                <a:latin typeface="Times New Roman" panose="02020603050405020304" pitchFamily="18" charset="0"/>
                <a:cs typeface="Times New Roman" panose="02020603050405020304" pitchFamily="18" charset="0"/>
              </a:rPr>
              <a:t>https://</a:t>
            </a:r>
            <a:r>
              <a:rPr lang="en-US" u="sng" dirty="0" smtClean="0">
                <a:solidFill>
                  <a:srgbClr val="0000FF"/>
                </a:solidFill>
                <a:latin typeface="Times New Roman" panose="02020603050405020304" pitchFamily="18" charset="0"/>
                <a:cs typeface="Times New Roman" panose="02020603050405020304" pitchFamily="18" charset="0"/>
              </a:rPr>
              <a:t>www.cms.gov/Outreach-and-Education/Medicare-Learning-Network-MLN/MLNGenInfo/Downloads</a:t>
            </a:r>
            <a:endParaRPr lang="en-US" u="sng" dirty="0">
              <a:solidFill>
                <a:srgbClr val="0000FF"/>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4"/>
          </p:nvPr>
        </p:nvSpPr>
        <p:spPr>
          <a:xfrm>
            <a:off x="8153400" y="6490855"/>
            <a:ext cx="990600" cy="367145"/>
          </a:xfrm>
        </p:spPr>
        <p:txBody>
          <a:bodyPr/>
          <a:lstStyle/>
          <a:p>
            <a:fld id="{7022FF3C-310F-4809-A5BE-BC5BA8AA108D}" type="slidenum">
              <a:rPr>
                <a:solidFill>
                  <a:prstClr val="black">
                    <a:tint val="75000"/>
                  </a:prstClr>
                </a:solidFill>
              </a:rPr>
              <a:pPr/>
              <a:t>17</a:t>
            </a:fld>
            <a:endParaRPr dirty="0">
              <a:solidFill>
                <a:prstClr val="black">
                  <a:tint val="75000"/>
                </a:prstClr>
              </a:solidFill>
            </a:endParaRPr>
          </a:p>
        </p:txBody>
      </p:sp>
    </p:spTree>
    <p:extLst>
      <p:ext uri="{BB962C8B-B14F-4D97-AF65-F5344CB8AC3E}">
        <p14:creationId xmlns:p14="http://schemas.microsoft.com/office/powerpoint/2010/main" val="308014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794"/>
            <a:ext cx="7162800" cy="430887"/>
          </a:xfrm>
        </p:spPr>
        <p:txBody>
          <a:bodyPr/>
          <a:lstStyle/>
          <a:p>
            <a:r>
              <a:rPr lang="en-US" dirty="0" smtClean="0"/>
              <a:t>Paper Remittance Advice </a:t>
            </a:r>
            <a:endParaRPr lang="en-US" dirty="0"/>
          </a:p>
        </p:txBody>
      </p:sp>
      <p:sp>
        <p:nvSpPr>
          <p:cNvPr id="3" name="Text Placeholder 2"/>
          <p:cNvSpPr>
            <a:spLocks noGrp="1"/>
          </p:cNvSpPr>
          <p:nvPr>
            <p:ph type="body" idx="1"/>
          </p:nvPr>
        </p:nvSpPr>
        <p:spPr>
          <a:xfrm>
            <a:off x="304800" y="1104139"/>
            <a:ext cx="8534400" cy="2923877"/>
          </a:xfrm>
        </p:spPr>
        <p:txBody>
          <a:bodyPr/>
          <a:lstStyle/>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b="1" dirty="0" smtClean="0">
                <a:latin typeface="Times New Roman" panose="02020603050405020304" pitchFamily="18" charset="0"/>
                <a:cs typeface="Times New Roman" panose="02020603050405020304" pitchFamily="18" charset="0"/>
              </a:rPr>
              <a:t>Standard Paper Remits (SPRs): </a:t>
            </a:r>
            <a:r>
              <a:rPr lang="en-US" sz="1900" dirty="0">
                <a:latin typeface="Times New Roman" panose="02020603050405020304" pitchFamily="18" charset="0"/>
                <a:cs typeface="Times New Roman" panose="02020603050405020304" pitchFamily="18" charset="0"/>
              </a:rPr>
              <a:t>Starting October 1, 2018, we’ll update the SPRs so it also gives you the MBI when you submit a claim with a valid and active </a:t>
            </a:r>
            <a:r>
              <a:rPr lang="en-US" sz="1900" dirty="0" smtClean="0">
                <a:latin typeface="Times New Roman" panose="02020603050405020304" pitchFamily="18" charset="0"/>
                <a:cs typeface="Times New Roman" panose="02020603050405020304" pitchFamily="18" charset="0"/>
              </a:rPr>
              <a:t>HICN. </a:t>
            </a:r>
          </a:p>
          <a:p>
            <a:pPr marL="742950" lvl="1"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Samples of the above SPRs can be found at: </a:t>
            </a:r>
            <a:r>
              <a:rPr lang="en-US" sz="1900" u="sng" dirty="0">
                <a:solidFill>
                  <a:srgbClr val="0000FF"/>
                </a:solidFill>
                <a:latin typeface="Times New Roman" panose="02020603050405020304" pitchFamily="18" charset="0"/>
                <a:cs typeface="Times New Roman" panose="02020603050405020304" pitchFamily="18" charset="0"/>
              </a:rPr>
              <a:t>https://</a:t>
            </a:r>
            <a:r>
              <a:rPr lang="en-US" sz="1900" u="sng" dirty="0" smtClean="0">
                <a:solidFill>
                  <a:srgbClr val="0000FF"/>
                </a:solidFill>
                <a:latin typeface="Times New Roman" panose="02020603050405020304" pitchFamily="18" charset="0"/>
                <a:cs typeface="Times New Roman" panose="02020603050405020304" pitchFamily="18" charset="0"/>
              </a:rPr>
              <a:t>www.cms.gov/Outreach-and-Education/Medicare-Learning-Network-MLN/MLNGenInfo/Downloads</a:t>
            </a:r>
          </a:p>
          <a:p>
            <a:pPr lvl="1"/>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022FF3C-310F-4809-A5BE-BC5BA8AA108D}" type="slidenum">
              <a:rPr>
                <a:solidFill>
                  <a:prstClr val="black">
                    <a:tint val="75000"/>
                  </a:prstClr>
                </a:solidFill>
              </a:rPr>
              <a:pPr/>
              <a:t>18</a:t>
            </a:fld>
            <a:endParaRPr dirty="0">
              <a:solidFill>
                <a:prstClr val="black">
                  <a:tint val="75000"/>
                </a:prstClr>
              </a:solidFill>
            </a:endParaRPr>
          </a:p>
        </p:txBody>
      </p:sp>
    </p:spTree>
    <p:extLst>
      <p:ext uri="{BB962C8B-B14F-4D97-AF65-F5344CB8AC3E}">
        <p14:creationId xmlns:p14="http://schemas.microsoft.com/office/powerpoint/2010/main" val="134897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3323987"/>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dirty="0" smtClean="0">
                <a:solidFill>
                  <a:prstClr val="black"/>
                </a:solidFill>
                <a:latin typeface="Times New Roman"/>
                <a:cs typeface="Times New Roman"/>
              </a:rPr>
              <a:t>RRB mailed cards to </a:t>
            </a:r>
            <a:r>
              <a:rPr lang="en-US" dirty="0" smtClean="0">
                <a:latin typeface="Times New Roman"/>
                <a:cs typeface="Times New Roman"/>
              </a:rPr>
              <a:t>their beneficiaries, and </a:t>
            </a:r>
            <a:r>
              <a:rPr lang="en-US" dirty="0" smtClean="0">
                <a:solidFill>
                  <a:prstClr val="black"/>
                </a:solidFill>
                <a:latin typeface="Times New Roman"/>
                <a:cs typeface="Times New Roman"/>
              </a:rPr>
              <a:t>they will </a:t>
            </a:r>
            <a:r>
              <a:rPr lang="en-US" dirty="0">
                <a:solidFill>
                  <a:prstClr val="black"/>
                </a:solidFill>
                <a:latin typeface="Times New Roman"/>
                <a:cs typeface="Times New Roman"/>
              </a:rPr>
              <a:t>continue to send cards with the RRB logo, but you can’t tell from looking at the MBI if beneficiaries are eligible for Medicare because they’re railroad </a:t>
            </a:r>
            <a:r>
              <a:rPr lang="en-US" dirty="0" smtClean="0">
                <a:solidFill>
                  <a:prstClr val="black"/>
                </a:solidFill>
                <a:latin typeface="Times New Roman"/>
                <a:cs typeface="Times New Roman"/>
              </a:rPr>
              <a:t>retirees</a:t>
            </a:r>
          </a:p>
          <a:p>
            <a:pPr marL="812800" marR="6350" lvl="1" indent="-342900" fontAlgn="auto">
              <a:spcBef>
                <a:spcPts val="0"/>
              </a:spcBef>
              <a:spcAft>
                <a:spcPts val="0"/>
              </a:spcAft>
              <a:buSzPct val="105000"/>
              <a:buFont typeface="Arial"/>
              <a:buChar char="•"/>
              <a:tabLst>
                <a:tab pos="354965" algn="l"/>
                <a:tab pos="355600" algn="l"/>
              </a:tabLst>
            </a:pPr>
            <a:endParaRPr lang="en-US"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dirty="0" smtClean="0">
                <a:solidFill>
                  <a:prstClr val="black"/>
                </a:solidFill>
                <a:latin typeface="Times New Roman"/>
                <a:cs typeface="Times New Roman"/>
              </a:rPr>
              <a:t>We’ll  return </a:t>
            </a:r>
            <a:r>
              <a:rPr lang="en-US" dirty="0">
                <a:solidFill>
                  <a:prstClr val="black"/>
                </a:solidFill>
                <a:latin typeface="Times New Roman"/>
                <a:cs typeface="Times New Roman"/>
              </a:rPr>
              <a:t>a message on </a:t>
            </a:r>
            <a:r>
              <a:rPr lang="en-US" dirty="0" smtClean="0">
                <a:latin typeface="Times New Roman"/>
                <a:cs typeface="Times New Roman"/>
              </a:rPr>
              <a:t>the HETS eligibility </a:t>
            </a:r>
            <a:r>
              <a:rPr lang="en-US" dirty="0">
                <a:solidFill>
                  <a:prstClr val="black"/>
                </a:solidFill>
                <a:latin typeface="Times New Roman"/>
                <a:cs typeface="Times New Roman"/>
              </a:rPr>
              <a:t>transaction response </a:t>
            </a:r>
            <a:r>
              <a:rPr lang="en-US" dirty="0" smtClean="0">
                <a:solidFill>
                  <a:prstClr val="black"/>
                </a:solidFill>
                <a:latin typeface="Times New Roman"/>
                <a:cs typeface="Times New Roman"/>
              </a:rPr>
              <a:t>to alert the provider it’s an RRB </a:t>
            </a:r>
            <a:r>
              <a:rPr lang="en-US" dirty="0">
                <a:solidFill>
                  <a:prstClr val="black"/>
                </a:solidFill>
                <a:latin typeface="Times New Roman"/>
                <a:cs typeface="Times New Roman"/>
              </a:rPr>
              <a:t>patient.  The message </a:t>
            </a:r>
            <a:r>
              <a:rPr lang="en-US" dirty="0" smtClean="0">
                <a:solidFill>
                  <a:prstClr val="black"/>
                </a:solidFill>
                <a:latin typeface="Times New Roman"/>
                <a:cs typeface="Times New Roman"/>
              </a:rPr>
              <a:t>says, </a:t>
            </a:r>
            <a:r>
              <a:rPr lang="en-US" dirty="0">
                <a:solidFill>
                  <a:prstClr val="black"/>
                </a:solidFill>
                <a:latin typeface="Times New Roman"/>
                <a:cs typeface="Times New Roman"/>
              </a:rPr>
              <a:t>"Railroad Retirement Medicare </a:t>
            </a:r>
            <a:r>
              <a:rPr lang="en-US" dirty="0" smtClean="0">
                <a:solidFill>
                  <a:prstClr val="black"/>
                </a:solidFill>
                <a:latin typeface="Times New Roman"/>
                <a:cs typeface="Times New Roman"/>
              </a:rPr>
              <a:t>Beneficiary </a:t>
            </a:r>
            <a:endParaRPr lang="en-US"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dirty="0">
                <a:solidFill>
                  <a:prstClr val="black"/>
                </a:solidFill>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smtClean="0"/>
              <a:t>Railroad Retirement Board (RRB) Beneficiaries</a:t>
            </a:r>
            <a:endParaRPr lang="en-US"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19</a:t>
            </a:fld>
            <a:endParaRPr dirty="0">
              <a:solidFill>
                <a:prstClr val="black">
                  <a:tint val="75000"/>
                </a:prstClr>
              </a:solidFill>
            </a:endParaRPr>
          </a:p>
        </p:txBody>
      </p:sp>
    </p:spTree>
    <p:extLst>
      <p:ext uri="{BB962C8B-B14F-4D97-AF65-F5344CB8AC3E}">
        <p14:creationId xmlns:p14="http://schemas.microsoft.com/office/powerpoint/2010/main" val="401615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smtClean="0"/>
              <a:t>We Are </a:t>
            </a:r>
            <a:r>
              <a:rPr lang="en-US" b="1" spc="-5" dirty="0" smtClean="0">
                <a:solidFill>
                  <a:srgbClr val="FFD004"/>
                </a:solidFill>
              </a:rPr>
              <a:t>LIVE!</a:t>
            </a:r>
            <a:endParaRPr lang="en-US" b="1" spc="-5" dirty="0">
              <a:solidFill>
                <a:srgbClr val="FFD004"/>
              </a:solidFill>
            </a:endParaRPr>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
        <p:nvSpPr>
          <p:cNvPr id="8" name="TextBox 7"/>
          <p:cNvSpPr txBox="1"/>
          <p:nvPr/>
        </p:nvSpPr>
        <p:spPr>
          <a:xfrm>
            <a:off x="2165168" y="979441"/>
            <a:ext cx="4285147" cy="492443"/>
          </a:xfrm>
          <a:prstGeom prst="rect">
            <a:avLst/>
          </a:prstGeom>
          <a:noFill/>
        </p:spPr>
        <p:txBody>
          <a:bodyPr wrap="none" rtlCol="0">
            <a:spAutoFit/>
          </a:bodyPr>
          <a:lstStyle/>
          <a:p>
            <a:r>
              <a:rPr lang="en-US" sz="2600" dirty="0" smtClean="0">
                <a:solidFill>
                  <a:srgbClr val="084A9C"/>
                </a:solidFill>
                <a:latin typeface="Times New Roman" panose="02020603050405020304" pitchFamily="18" charset="0"/>
                <a:cs typeface="Times New Roman" panose="02020603050405020304" pitchFamily="18" charset="0"/>
              </a:rPr>
              <a:t>April 1, 2018- January 1, 2020</a:t>
            </a:r>
            <a:endParaRPr lang="en-US" sz="2600" dirty="0">
              <a:solidFill>
                <a:srgbClr val="084A9C"/>
              </a:solidFill>
              <a:latin typeface="Times New Roman" panose="02020603050405020304" pitchFamily="18" charset="0"/>
              <a:cs typeface="Times New Roman" panose="02020603050405020304" pitchFamily="18" charset="0"/>
            </a:endParaRP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MBI shared with downstream partners. &#10;April 16, 2019 - Deadline for issuance of new Medicare cards. &#10;January 1 2020 - End of tranistion period, Use the MBI on data exchanges. " title="Major Milestones"/>
          <p:cNvGrpSpPr/>
          <p:nvPr/>
        </p:nvGrpSpPr>
        <p:grpSpPr>
          <a:xfrm>
            <a:off x="353522" y="1676666"/>
            <a:ext cx="8561878" cy="4546531"/>
            <a:chOff x="142264" y="2063334"/>
            <a:chExt cx="7975041" cy="3982094"/>
          </a:xfrm>
        </p:grpSpPr>
        <p:sp>
          <p:nvSpPr>
            <p:cNvPr id="105" name="Freeform 104"/>
            <p:cNvSpPr/>
            <p:nvPr/>
          </p:nvSpPr>
          <p:spPr>
            <a:xfrm>
              <a:off x="3510517" y="2063334"/>
              <a:ext cx="372206" cy="3524197"/>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6" name="Oval 105"/>
            <p:cNvSpPr/>
            <p:nvPr/>
          </p:nvSpPr>
          <p:spPr bwMode="ltGray">
            <a:xfrm>
              <a:off x="3804001" y="5484155"/>
              <a:ext cx="189578" cy="177495"/>
            </a:xfrm>
            <a:prstGeom prst="ellipse">
              <a:avLst/>
            </a:prstGeom>
            <a:solidFill>
              <a:schemeClr val="bg1"/>
            </a:solidFill>
            <a:ln w="31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7" name="Rectangle 106"/>
            <p:cNvSpPr/>
            <p:nvPr/>
          </p:nvSpPr>
          <p:spPr>
            <a:xfrm>
              <a:off x="1694286" y="5107009"/>
              <a:ext cx="1795036" cy="463146"/>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Deadline for issuance of new Medicare cards</a:t>
              </a:r>
            </a:p>
          </p:txBody>
        </p:sp>
        <p:sp>
          <p:nvSpPr>
            <p:cNvPr id="108" name="Rectangle 107"/>
            <p:cNvSpPr/>
            <p:nvPr/>
          </p:nvSpPr>
          <p:spPr>
            <a:xfrm>
              <a:off x="3801665" y="4553235"/>
              <a:ext cx="3449310" cy="463146"/>
            </a:xfrm>
            <a:prstGeom prst="rect">
              <a:avLst/>
            </a:prstGeom>
          </p:spPr>
          <p:txBody>
            <a:bodyPr wrap="square" lIns="0" tIns="36000" rIns="0" bIns="0">
              <a:spAutoFit/>
            </a:bodyPr>
            <a:lstStyle/>
            <a:p>
              <a:pPr algn="r"/>
              <a:r>
                <a:rPr lang="en-US" sz="1600" dirty="0">
                  <a:solidFill>
                    <a:srgbClr val="084A9C"/>
                  </a:solidFill>
                  <a:latin typeface="Times New Roman" panose="02020603050405020304" pitchFamily="18" charset="0"/>
                  <a:cs typeface="Times New Roman" panose="02020603050405020304" pitchFamily="18" charset="0"/>
                </a:rPr>
                <a:t>Return MBI on remittance advice </a:t>
              </a:r>
              <a:endParaRPr lang="en-US" sz="1600" dirty="0" smtClean="0">
                <a:solidFill>
                  <a:srgbClr val="084A9C"/>
                </a:solidFill>
                <a:latin typeface="Times New Roman" panose="02020603050405020304" pitchFamily="18" charset="0"/>
                <a:cs typeface="Times New Roman" panose="02020603050405020304" pitchFamily="18" charset="0"/>
              </a:endParaRPr>
            </a:p>
            <a:p>
              <a:pPr algn="r"/>
              <a:r>
                <a:rPr lang="en-US" sz="1600" dirty="0" smtClean="0">
                  <a:solidFill>
                    <a:srgbClr val="084A9C"/>
                  </a:solidFill>
                  <a:latin typeface="Times New Roman" panose="02020603050405020304" pitchFamily="18" charset="0"/>
                  <a:cs typeface="Times New Roman" panose="02020603050405020304" pitchFamily="18" charset="0"/>
                </a:rPr>
                <a:t>MBI shared with downstream partners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09" name="Oval 108"/>
            <p:cNvSpPr/>
            <p:nvPr/>
          </p:nvSpPr>
          <p:spPr bwMode="ltGray">
            <a:xfrm>
              <a:off x="3602616" y="5015153"/>
              <a:ext cx="189578" cy="177495"/>
            </a:xfrm>
            <a:prstGeom prst="ellipse">
              <a:avLst/>
            </a:prstGeom>
            <a:solidFill>
              <a:schemeClr val="bg1"/>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0" name="Oval 109"/>
            <p:cNvSpPr/>
            <p:nvPr/>
          </p:nvSpPr>
          <p:spPr bwMode="ltGray">
            <a:xfrm>
              <a:off x="3496798" y="4454307"/>
              <a:ext cx="189578" cy="177495"/>
            </a:xfrm>
            <a:prstGeom prst="ellipse">
              <a:avLst/>
            </a:prstGeom>
            <a:solidFill>
              <a:schemeClr val="bg1"/>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1" name="Oval 110"/>
            <p:cNvSpPr/>
            <p:nvPr/>
          </p:nvSpPr>
          <p:spPr bwMode="ltGray">
            <a:xfrm>
              <a:off x="3497841" y="3913088"/>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p:cNvSpPr/>
            <p:nvPr/>
          </p:nvSpPr>
          <p:spPr bwMode="ltGray">
            <a:xfrm>
              <a:off x="3573066" y="3452162"/>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p:cNvSpPr/>
            <p:nvPr/>
          </p:nvSpPr>
          <p:spPr bwMode="ltGray">
            <a:xfrm>
              <a:off x="3686376" y="256362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a:stCxn id="110" idx="6"/>
            </p:cNvCxnSpPr>
            <p:nvPr/>
          </p:nvCxnSpPr>
          <p:spPr>
            <a:xfrm flipV="1">
              <a:off x="3686376" y="4541803"/>
              <a:ext cx="1763877" cy="1252"/>
            </a:xfrm>
            <a:prstGeom prst="line">
              <a:avLst/>
            </a:prstGeom>
            <a:noFill/>
            <a:ln w="9525" cap="flat" cmpd="sng" algn="ctr">
              <a:solidFill>
                <a:srgbClr val="084A9C"/>
              </a:solidFill>
              <a:prstDash val="sysDash"/>
            </a:ln>
            <a:effectLst/>
          </p:spPr>
        </p:cxnSp>
        <p:cxnSp>
          <p:nvCxnSpPr>
            <p:cNvPr id="115" name="Straight Connector 114"/>
            <p:cNvCxnSpPr>
              <a:endCxn id="109" idx="2"/>
            </p:cNvCxnSpPr>
            <p:nvPr/>
          </p:nvCxnSpPr>
          <p:spPr>
            <a:xfrm>
              <a:off x="1694286" y="5102649"/>
              <a:ext cx="1908330" cy="1252"/>
            </a:xfrm>
            <a:prstGeom prst="line">
              <a:avLst/>
            </a:prstGeom>
            <a:noFill/>
            <a:ln w="9525" cap="flat" cmpd="sng" algn="ctr">
              <a:solidFill>
                <a:srgbClr val="084A9C"/>
              </a:solidFill>
              <a:prstDash val="sysDash"/>
            </a:ln>
            <a:effectLst/>
          </p:spPr>
        </p:cxnSp>
        <p:sp>
          <p:nvSpPr>
            <p:cNvPr id="120" name="Rectangle 119"/>
            <p:cNvSpPr/>
            <p:nvPr/>
          </p:nvSpPr>
          <p:spPr>
            <a:xfrm>
              <a:off x="3958430" y="5582282"/>
              <a:ext cx="3292545" cy="463146"/>
            </a:xfrm>
            <a:prstGeom prst="rect">
              <a:avLst/>
            </a:prstGeom>
          </p:spPr>
          <p:txBody>
            <a:bodyPr wrap="square" lIns="0" tIns="36000" rIns="0" bIns="0">
              <a:spAutoFit/>
            </a:bodyPr>
            <a:lstStyle/>
            <a:p>
              <a:pPr indent="-274320" defTabSz="1018824"/>
              <a:r>
                <a:rPr lang="en-US" sz="1600" b="1" dirty="0" smtClean="0">
                  <a:solidFill>
                    <a:srgbClr val="084A9C"/>
                  </a:solidFill>
                  <a:latin typeface="Times New Roman" panose="02020603050405020304" pitchFamily="18" charset="0"/>
                  <a:cs typeface="Times New Roman" panose="02020603050405020304" pitchFamily="18" charset="0"/>
                </a:rPr>
                <a:t>END OF </a:t>
              </a:r>
              <a:r>
                <a:rPr lang="en-US" sz="1600" b="1" smtClean="0">
                  <a:solidFill>
                    <a:srgbClr val="084A9C"/>
                  </a:solidFill>
                  <a:latin typeface="Times New Roman" panose="02020603050405020304" pitchFamily="18" charset="0"/>
                  <a:cs typeface="Times New Roman" panose="02020603050405020304" pitchFamily="18" charset="0"/>
                </a:rPr>
                <a:t>TRANSITION PERIOD</a:t>
              </a:r>
              <a:r>
                <a:rPr lang="en-US" sz="1600" dirty="0">
                  <a:solidFill>
                    <a:srgbClr val="084A9C"/>
                  </a:solidFill>
                  <a:latin typeface="Times New Roman" panose="02020603050405020304" pitchFamily="18" charset="0"/>
                  <a:cs typeface="Times New Roman" panose="02020603050405020304" pitchFamily="18" charset="0"/>
                </a:rPr>
                <a:t>.</a:t>
              </a:r>
              <a:r>
                <a:rPr lang="en-US" sz="1600" smtClean="0">
                  <a:solidFill>
                    <a:srgbClr val="084A9C"/>
                  </a:solidFill>
                  <a:latin typeface="Times New Roman" panose="02020603050405020304" pitchFamily="18" charset="0"/>
                  <a:cs typeface="Times New Roman" panose="02020603050405020304" pitchFamily="18" charset="0"/>
                </a:rPr>
                <a:t> </a:t>
              </a:r>
              <a:r>
                <a:rPr lang="en-US" sz="1600" dirty="0">
                  <a:solidFill>
                    <a:srgbClr val="084A9C"/>
                  </a:solidFill>
                  <a:latin typeface="Times New Roman" panose="02020603050405020304" pitchFamily="18" charset="0"/>
                  <a:cs typeface="Times New Roman" panose="02020603050405020304" pitchFamily="18" charset="0"/>
                </a:rPr>
                <a:t>Use the MBI on data </a:t>
              </a:r>
              <a:r>
                <a:rPr lang="en-US" sz="1600" dirty="0" smtClean="0">
                  <a:solidFill>
                    <a:srgbClr val="084A9C"/>
                  </a:solidFill>
                  <a:latin typeface="Times New Roman" panose="02020603050405020304" pitchFamily="18" charset="0"/>
                  <a:cs typeface="Times New Roman" panose="02020603050405020304" pitchFamily="18" charset="0"/>
                </a:rPr>
                <a:t>exchanges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4519694" y="5383171"/>
              <a:ext cx="96514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Jan 1, 2020</a:t>
              </a:r>
              <a:endParaRPr lang="en-GB" sz="1600" dirty="0">
                <a:solidFill>
                  <a:srgbClr val="FF0000"/>
                </a:solidFill>
                <a:latin typeface="Times New Roman" panose="02020603050405020304" pitchFamily="18" charset="0"/>
                <a:cs typeface="Times New Roman" panose="02020603050405020304" pitchFamily="18" charset="0"/>
              </a:endParaRPr>
            </a:p>
          </p:txBody>
        </p:sp>
        <p:cxnSp>
          <p:nvCxnSpPr>
            <p:cNvPr id="122" name="Straight Connector 121"/>
            <p:cNvCxnSpPr>
              <a:stCxn id="106" idx="6"/>
            </p:cNvCxnSpPr>
            <p:nvPr/>
          </p:nvCxnSpPr>
          <p:spPr>
            <a:xfrm flipV="1">
              <a:off x="3993579" y="5572902"/>
              <a:ext cx="1465158" cy="1"/>
            </a:xfrm>
            <a:prstGeom prst="line">
              <a:avLst/>
            </a:prstGeom>
            <a:noFill/>
            <a:ln w="9525" cap="flat" cmpd="sng" algn="ctr">
              <a:solidFill>
                <a:srgbClr val="084A9C"/>
              </a:solidFill>
              <a:prstDash val="sysDash"/>
            </a:ln>
            <a:effectLst/>
          </p:spPr>
        </p:cxnSp>
        <p:cxnSp>
          <p:nvCxnSpPr>
            <p:cNvPr id="123" name="Straight Connector 122"/>
            <p:cNvCxnSpPr>
              <a:stCxn id="113" idx="2"/>
            </p:cNvCxnSpPr>
            <p:nvPr/>
          </p:nvCxnSpPr>
          <p:spPr>
            <a:xfrm flipH="1" flipV="1">
              <a:off x="1656186" y="2651117"/>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42264" y="2655477"/>
              <a:ext cx="3521303" cy="894454"/>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All systems &amp; processes able to accept </a:t>
              </a:r>
              <a:r>
                <a:rPr lang="en-US" sz="1600" dirty="0" smtClean="0">
                  <a:solidFill>
                    <a:srgbClr val="084A9C"/>
                  </a:solidFill>
                  <a:latin typeface="Times New Roman" panose="02020603050405020304" pitchFamily="18" charset="0"/>
                  <a:cs typeface="Times New Roman" panose="02020603050405020304" pitchFamily="18" charset="0"/>
                </a:rPr>
                <a:t>MBI. Mailing </a:t>
              </a:r>
              <a:r>
                <a:rPr lang="en-US" sz="1600" dirty="0">
                  <a:solidFill>
                    <a:srgbClr val="084A9C"/>
                  </a:solidFill>
                  <a:latin typeface="Times New Roman" panose="02020603050405020304" pitchFamily="18" charset="0"/>
                  <a:cs typeface="Times New Roman" panose="02020603050405020304" pitchFamily="18" charset="0"/>
                </a:rPr>
                <a:t>new Medicare </a:t>
              </a:r>
              <a:r>
                <a:rPr lang="en-US" sz="1600" dirty="0" smtClean="0">
                  <a:solidFill>
                    <a:srgbClr val="084A9C"/>
                  </a:solidFill>
                  <a:latin typeface="Times New Roman" panose="02020603050405020304" pitchFamily="18" charset="0"/>
                  <a:cs typeface="Times New Roman" panose="02020603050405020304" pitchFamily="18" charset="0"/>
                </a:rPr>
                <a:t>cards </a:t>
              </a:r>
              <a:r>
                <a:rPr lang="en-US" sz="1600" dirty="0">
                  <a:solidFill>
                    <a:srgbClr val="084A9C"/>
                  </a:solidFill>
                  <a:latin typeface="Times New Roman" panose="02020603050405020304" pitchFamily="18" charset="0"/>
                  <a:cs typeface="Times New Roman" panose="02020603050405020304" pitchFamily="18" charset="0"/>
                </a:rPr>
                <a:t>to </a:t>
              </a:r>
              <a:r>
                <a:rPr lang="en-US" sz="1600" dirty="0" smtClean="0">
                  <a:solidFill>
                    <a:srgbClr val="084A9C"/>
                  </a:solidFill>
                  <a:latin typeface="Times New Roman" panose="02020603050405020304" pitchFamily="18" charset="0"/>
                  <a:cs typeface="Times New Roman" panose="02020603050405020304" pitchFamily="18" charset="0"/>
                </a:rPr>
                <a:t>newly eligible people </a:t>
              </a:r>
              <a:r>
                <a:rPr lang="en-US" sz="1600" dirty="0">
                  <a:solidFill>
                    <a:srgbClr val="084A9C"/>
                  </a:solidFill>
                  <a:latin typeface="Times New Roman" panose="02020603050405020304" pitchFamily="18" charset="0"/>
                  <a:cs typeface="Times New Roman" panose="02020603050405020304" pitchFamily="18" charset="0"/>
                </a:rPr>
                <a:t>with </a:t>
              </a:r>
              <a:r>
                <a:rPr lang="en-US" sz="1600" dirty="0" smtClean="0">
                  <a:solidFill>
                    <a:srgbClr val="084A9C"/>
                  </a:solidFill>
                  <a:latin typeface="Times New Roman" panose="02020603050405020304" pitchFamily="18" charset="0"/>
                  <a:cs typeface="Times New Roman" panose="02020603050405020304" pitchFamily="18" charset="0"/>
                </a:rPr>
                <a:t>Medicare. </a:t>
              </a:r>
              <a:r>
                <a:rPr lang="en-US" sz="1600" b="1" dirty="0" smtClean="0">
                  <a:solidFill>
                    <a:srgbClr val="084A9C"/>
                  </a:solidFill>
                  <a:latin typeface="Times New Roman" panose="02020603050405020304" pitchFamily="18" charset="0"/>
                  <a:cs typeface="Times New Roman" panose="02020603050405020304" pitchFamily="18" charset="0"/>
                </a:rPr>
                <a:t>BEGIN TRANSITION PERIOD</a:t>
              </a:r>
              <a:endParaRPr lang="en-US" sz="1600" b="1" dirty="0">
                <a:solidFill>
                  <a:srgbClr val="084A9C"/>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1694285" y="2440496"/>
              <a:ext cx="2028914"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 </a:t>
              </a:r>
              <a:r>
                <a:rPr lang="en-GB" sz="1600" b="1" i="1" dirty="0" smtClean="0">
                  <a:solidFill>
                    <a:srgbClr val="084A9C"/>
                  </a:solidFill>
                  <a:latin typeface="Times New Roman" panose="02020603050405020304" pitchFamily="18" charset="0"/>
                  <a:cs typeface="Times New Roman" panose="02020603050405020304" pitchFamily="18" charset="0"/>
                </a:rPr>
                <a:t>April 1,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3825459" y="3544018"/>
              <a:ext cx="4291846" cy="463146"/>
            </a:xfrm>
            <a:prstGeom prst="rect">
              <a:avLst/>
            </a:prstGeom>
          </p:spPr>
          <p:txBody>
            <a:bodyPr wrap="square" lIns="0" tIns="36000" rIns="0" bIns="0">
              <a:spAutoFit/>
            </a:bodyPr>
            <a:lstStyle/>
            <a:p>
              <a:pPr algn="r"/>
              <a:r>
                <a:rPr lang="en-US" sz="1600" dirty="0" smtClean="0">
                  <a:solidFill>
                    <a:srgbClr val="084A9C"/>
                  </a:solidFill>
                  <a:latin typeface="Times New Roman" panose="02020603050405020304" pitchFamily="18" charset="0"/>
                  <a:cs typeface="Times New Roman" panose="02020603050405020304" pitchFamily="18" charset="0"/>
                </a:rPr>
                <a:t>Continue mailing </a:t>
              </a:r>
              <a:r>
                <a:rPr lang="en-US" sz="1600" dirty="0">
                  <a:solidFill>
                    <a:srgbClr val="084A9C"/>
                  </a:solidFill>
                  <a:latin typeface="Times New Roman" panose="02020603050405020304" pitchFamily="18" charset="0"/>
                  <a:cs typeface="Times New Roman" panose="02020603050405020304" pitchFamily="18" charset="0"/>
                </a:rPr>
                <a:t>new Medicare cards with MBI to 60M beneficiaries</a:t>
              </a:r>
            </a:p>
          </p:txBody>
        </p:sp>
        <p:cxnSp>
          <p:nvCxnSpPr>
            <p:cNvPr id="127" name="Straight Connector 126"/>
            <p:cNvCxnSpPr>
              <a:endCxn id="112" idx="6"/>
            </p:cNvCxnSpPr>
            <p:nvPr/>
          </p:nvCxnSpPr>
          <p:spPr>
            <a:xfrm flipH="1">
              <a:off x="3762644" y="3540910"/>
              <a:ext cx="1703998" cy="0"/>
            </a:xfrm>
            <a:prstGeom prst="line">
              <a:avLst/>
            </a:prstGeom>
            <a:noFill/>
            <a:ln w="9525" cap="flat" cmpd="sng" algn="ctr">
              <a:solidFill>
                <a:srgbClr val="084A9C"/>
              </a:solidFill>
              <a:prstDash val="sysDash"/>
            </a:ln>
            <a:effectLst/>
          </p:spPr>
        </p:cxnSp>
        <p:sp>
          <p:nvSpPr>
            <p:cNvPr id="128" name="Rectangle 127"/>
            <p:cNvSpPr/>
            <p:nvPr/>
          </p:nvSpPr>
          <p:spPr>
            <a:xfrm>
              <a:off x="4462544" y="3329037"/>
              <a:ext cx="964011"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May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1718217" y="4003017"/>
              <a:ext cx="1905839" cy="723727"/>
            </a:xfrm>
            <a:prstGeom prst="rect">
              <a:avLst/>
            </a:prstGeom>
          </p:spPr>
          <p:txBody>
            <a:bodyPr wrap="square" lIns="0" tIns="36000" rIns="0" bIns="0">
              <a:spAutoFit/>
            </a:bodyPr>
            <a:lstStyle/>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Launch </a:t>
              </a:r>
              <a:r>
                <a:rPr lang="en-US" sz="1600" dirty="0">
                  <a:solidFill>
                    <a:srgbClr val="084A9C"/>
                  </a:solidFill>
                  <a:latin typeface="Times New Roman" panose="02020603050405020304" pitchFamily="18" charset="0"/>
                  <a:cs typeface="Times New Roman" panose="02020603050405020304" pitchFamily="18" charset="0"/>
                </a:rPr>
                <a:t>of </a:t>
              </a:r>
              <a:r>
                <a:rPr lang="en-US" sz="1600" dirty="0" smtClean="0">
                  <a:solidFill>
                    <a:srgbClr val="084A9C"/>
                  </a:solidFill>
                  <a:latin typeface="Times New Roman" panose="02020603050405020304" pitchFamily="18" charset="0"/>
                  <a:cs typeface="Times New Roman" panose="02020603050405020304" pitchFamily="18" charset="0"/>
                </a:rPr>
                <a:t>provider</a:t>
              </a:r>
            </a:p>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look-up </a:t>
              </a:r>
              <a:r>
                <a:rPr lang="en-US" sz="1600" dirty="0">
                  <a:solidFill>
                    <a:srgbClr val="084A9C"/>
                  </a:solidFill>
                  <a:latin typeface="Times New Roman" panose="02020603050405020304" pitchFamily="18" charset="0"/>
                  <a:cs typeface="Times New Roman" panose="02020603050405020304" pitchFamily="18" charset="0"/>
                </a:rPr>
                <a:t>tool</a:t>
              </a:r>
            </a:p>
            <a:p>
              <a:pPr indent="-274320" defTabSz="1018824" fontAlgn="auto">
                <a:spcBef>
                  <a:spcPts val="0"/>
                </a:spcBef>
                <a:spcAft>
                  <a:spcPts val="150"/>
                </a:spcAft>
              </a:pPr>
              <a:endParaRPr lang="en-GB" sz="1600" dirty="0" smtClean="0">
                <a:solidFill>
                  <a:srgbClr val="084A9C"/>
                </a:solidFill>
                <a:latin typeface="Times New Roman" panose="02020603050405020304" pitchFamily="18" charset="0"/>
                <a:cs typeface="Times New Roman" panose="02020603050405020304" pitchFamily="18" charset="0"/>
              </a:endParaRPr>
            </a:p>
          </p:txBody>
        </p:sp>
        <p:cxnSp>
          <p:nvCxnSpPr>
            <p:cNvPr id="130" name="Straight Connector 129"/>
            <p:cNvCxnSpPr>
              <a:endCxn id="111" idx="2"/>
            </p:cNvCxnSpPr>
            <p:nvPr/>
          </p:nvCxnSpPr>
          <p:spPr>
            <a:xfrm>
              <a:off x="1694286" y="4000584"/>
              <a:ext cx="1803555" cy="1252"/>
            </a:xfrm>
            <a:prstGeom prst="line">
              <a:avLst/>
            </a:prstGeom>
            <a:noFill/>
            <a:ln w="9525" cap="flat" cmpd="sng" algn="ctr">
              <a:solidFill>
                <a:srgbClr val="084A9C"/>
              </a:solidFill>
              <a:prstDash val="sysDash"/>
            </a:ln>
            <a:effectLst/>
          </p:spPr>
        </p:cxnSp>
        <p:sp>
          <p:nvSpPr>
            <p:cNvPr id="131" name="Rectangle 130"/>
            <p:cNvSpPr/>
            <p:nvPr/>
          </p:nvSpPr>
          <p:spPr>
            <a:xfrm>
              <a:off x="1694285" y="3789963"/>
              <a:ext cx="100803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Jun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4724901" y="4332473"/>
              <a:ext cx="733774"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Oct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3" name="Rectangle 132"/>
            <p:cNvSpPr/>
            <p:nvPr/>
          </p:nvSpPr>
          <p:spPr>
            <a:xfrm>
              <a:off x="1694285" y="4892028"/>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Apr 16, 2019</a:t>
              </a:r>
              <a:endParaRPr lang="en-GB" sz="1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6220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0" y="0"/>
            <a:ext cx="9144000" cy="895350"/>
          </a:xfrm>
        </p:spPr>
        <p:txBody>
          <a:bodyPr/>
          <a:lstStyle/>
          <a:p>
            <a:pPr>
              <a:spcBef>
                <a:spcPts val="0"/>
              </a:spcBef>
            </a:pPr>
            <a:r>
              <a:rPr lang="en-US" b="1" dirty="0"/>
              <a:t>Card Mailing</a:t>
            </a:r>
            <a:br>
              <a:rPr lang="en-US" b="1" dirty="0"/>
            </a:br>
            <a:r>
              <a:rPr lang="en-US" b="1" dirty="0"/>
              <a:t>Began April 1, 2018</a:t>
            </a:r>
            <a:br>
              <a:rPr lang="en-US" b="1" dirty="0"/>
            </a:br>
            <a:endParaRPr lang="en-US" dirty="0"/>
          </a:p>
        </p:txBody>
      </p:sp>
      <p:sp>
        <p:nvSpPr>
          <p:cNvPr id="3" name="Text Placeholder 2"/>
          <p:cNvSpPr>
            <a:spLocks noGrp="1"/>
          </p:cNvSpPr>
          <p:nvPr>
            <p:ph type="body" idx="1"/>
          </p:nvPr>
        </p:nvSpPr>
        <p:spPr>
          <a:xfrm>
            <a:off x="595376" y="2821555"/>
            <a:ext cx="7953247" cy="1015663"/>
          </a:xfrm>
        </p:spPr>
        <p:txBody>
          <a:bodyPr anchor="ctr"/>
          <a:lstStyle/>
          <a:p>
            <a:pPr algn="ctr">
              <a:spcBef>
                <a:spcPts val="0"/>
              </a:spcBef>
            </a:pPr>
            <a:r>
              <a:rPr lang="en-US" sz="2400" b="1" dirty="0">
                <a:solidFill>
                  <a:srgbClr val="084A9C"/>
                </a:solidFill>
                <a:latin typeface="Times New Roman" panose="02020603050405020304" pitchFamily="18" charset="0"/>
                <a:cs typeface="Times New Roman" panose="02020603050405020304" pitchFamily="18" charset="0"/>
              </a:rPr>
              <a:t>Card Mailing</a:t>
            </a:r>
          </a:p>
          <a:p>
            <a:pPr algn="ctr">
              <a:spcBef>
                <a:spcPts val="0"/>
              </a:spcBef>
            </a:pPr>
            <a:r>
              <a:rPr lang="en-US" sz="2400" b="1" dirty="0">
                <a:solidFill>
                  <a:srgbClr val="084A9C"/>
                </a:solidFill>
                <a:latin typeface="Times New Roman" panose="02020603050405020304" pitchFamily="18" charset="0"/>
                <a:cs typeface="Times New Roman" panose="02020603050405020304" pitchFamily="18" charset="0"/>
              </a:rPr>
              <a:t>Began April 1, 2018</a:t>
            </a:r>
          </a:p>
          <a:p>
            <a:pPr algn="ct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3892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Card Mailing Update </a:t>
            </a:r>
          </a:p>
        </p:txBody>
      </p:sp>
      <p:sp>
        <p:nvSpPr>
          <p:cNvPr id="7" name="Content Placeholder 6"/>
          <p:cNvSpPr>
            <a:spLocks noGrp="1"/>
          </p:cNvSpPr>
          <p:nvPr>
            <p:ph idx="1"/>
          </p:nvPr>
        </p:nvSpPr>
        <p:spPr>
          <a:xfrm>
            <a:off x="228599" y="1054995"/>
            <a:ext cx="8771021" cy="5390392"/>
          </a:xfrm>
        </p:spPr>
        <p:txBody>
          <a:bodyPr/>
          <a:lstStyle/>
          <a:p>
            <a:pPr>
              <a:spcBef>
                <a:spcPts val="600"/>
              </a:spcBef>
              <a:spcAft>
                <a:spcPts val="600"/>
              </a:spcAft>
            </a:pPr>
            <a:r>
              <a:rPr lang="en-US" sz="1500" dirty="0"/>
              <a:t>Card Mailing Strategy: </a:t>
            </a:r>
            <a:r>
              <a:rPr lang="en-US" sz="1500" dirty="0">
                <a:hlinkClick r:id="rId3"/>
              </a:rPr>
              <a:t>https://www.cms.gov/Medicare/New-Medicare-Card/NMC-Mailing-Strategy.pdf</a:t>
            </a:r>
            <a:r>
              <a:rPr lang="en-US" sz="1500" dirty="0"/>
              <a:t>   </a:t>
            </a:r>
            <a:endParaRPr lang="en-US" sz="1500" dirty="0" smtClean="0"/>
          </a:p>
        </p:txBody>
      </p:sp>
      <p:sp>
        <p:nvSpPr>
          <p:cNvPr id="5" name="Slide Number Placeholder 4"/>
          <p:cNvSpPr>
            <a:spLocks noGrp="1"/>
          </p:cNvSpPr>
          <p:nvPr>
            <p:ph type="sldNum" sz="quarter" idx="10"/>
          </p:nvPr>
        </p:nvSpPr>
        <p:spPr>
          <a:xfrm>
            <a:off x="7010400" y="6492875"/>
            <a:ext cx="2133600" cy="365125"/>
          </a:xfrm>
        </p:spPr>
        <p:txBody>
          <a:bodyPr/>
          <a:lstStyle/>
          <a:p>
            <a:fld id="{7022FF3C-310F-4809-A5BE-BC5BA8AA108D}" type="slidenum">
              <a:rPr lang="en-US" smtClean="0"/>
              <a:pPr/>
              <a:t>21</a:t>
            </a:fld>
            <a:endParaRPr lang="en-US" dirty="0"/>
          </a:p>
        </p:txBody>
      </p:sp>
      <p:graphicFrame>
        <p:nvGraphicFramePr>
          <p:cNvPr id="8" name="Table 7" descr="Newly Eligible People with Medicare - All - Nationwide: April 2018 - Ongoing&#10;&#10;Wave 1 - Delaware, District of Columbia, Maryland, Pennsylvania, Virginia, West Virginia: Beginning May 2018 COMPLETE &#10;&#10;&#10;Wave 2 - Alaska, American Samoa, California, Guam, Hawaii, Northern Mariana Islands, Oregon: Beginning May 2018 COMPLETE&#10;&#10;Wave 3 - Arkansas, Illinois, Indiana, Iowa, Kansas, Minnesota, Nebraska, North Dakota, Oklahoma, South Dakota, Wisconsin: Beginning June 2018 COMPLETE &#10;&#10;Wave 4 - Connecticut, Maine, Massachusetts, New Hampshire, New Jersey, New York, Rhode Island, Vermont: Beginning July 2018&#10;&#10;Wave 5 - Alabama, Florida, Georgia, North Carolina, South Carolina: Beginning August 2018&#10;&#10;Wave 6 - Arizona, Colorado, Idaho, Montana, Nevada, New Mexico, Texas, Utah, Washington, Wyoming : After  August 2018&#10;&#10;Wave 7 - Kentucky, Louisiana, Michigan, Mississippi, Missouri, Ohio, Puerto Rico, Tennessee, Virgin Islands: After August 2018&#10;" title="Card Mailing Update"/>
          <p:cNvGraphicFramePr>
            <a:graphicFrameLocks noGrp="1"/>
          </p:cNvGraphicFramePr>
          <p:nvPr>
            <p:extLst>
              <p:ext uri="{D42A27DB-BD31-4B8C-83A1-F6EECF244321}">
                <p14:modId xmlns:p14="http://schemas.microsoft.com/office/powerpoint/2010/main" val="3521790330"/>
              </p:ext>
            </p:extLst>
          </p:nvPr>
        </p:nvGraphicFramePr>
        <p:xfrm>
          <a:off x="651709" y="1546830"/>
          <a:ext cx="7924800" cy="4738922"/>
        </p:xfrm>
        <a:graphic>
          <a:graphicData uri="http://schemas.openxmlformats.org/drawingml/2006/table">
            <a:tbl>
              <a:tblPr firstRow="1" bandRow="1">
                <a:tableStyleId>{5C22544A-7EE6-4342-B048-85BDC9FD1C3A}</a:tableStyleId>
              </a:tblPr>
              <a:tblGrid>
                <a:gridCol w="1336117">
                  <a:extLst>
                    <a:ext uri="{9D8B030D-6E8A-4147-A177-3AD203B41FA5}">
                      <a16:colId xmlns:a16="http://schemas.microsoft.com/office/drawing/2014/main" xmlns="" val="20000"/>
                    </a:ext>
                  </a:extLst>
                </a:gridCol>
                <a:gridCol w="4459229">
                  <a:extLst>
                    <a:ext uri="{9D8B030D-6E8A-4147-A177-3AD203B41FA5}">
                      <a16:colId xmlns:a16="http://schemas.microsoft.com/office/drawing/2014/main" xmlns="" val="20001"/>
                    </a:ext>
                  </a:extLst>
                </a:gridCol>
                <a:gridCol w="2129454">
                  <a:extLst>
                    <a:ext uri="{9D8B030D-6E8A-4147-A177-3AD203B41FA5}">
                      <a16:colId xmlns:a16="http://schemas.microsoft.com/office/drawing/2014/main" xmlns="" val="20002"/>
                    </a:ext>
                  </a:extLst>
                </a:gridCol>
              </a:tblGrid>
              <a:tr h="306305">
                <a:tc>
                  <a:txBody>
                    <a:bodyPr/>
                    <a:lstStyle/>
                    <a:p>
                      <a:pPr algn="ctr"/>
                      <a:r>
                        <a:rPr lang="en-US" sz="1300" dirty="0" smtClean="0">
                          <a:latin typeface="Times New Roman" panose="02020603050405020304" pitchFamily="18" charset="0"/>
                          <a:cs typeface="Times New Roman" panose="02020603050405020304" pitchFamily="18" charset="0"/>
                        </a:rPr>
                        <a:t>Wave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States Included</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Cards Mailing</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02943">
                <a:tc>
                  <a:txBody>
                    <a:bodyPr/>
                    <a:lstStyle/>
                    <a:p>
                      <a:pPr algn="ctr"/>
                      <a:r>
                        <a:rPr lang="en-US" sz="1300" dirty="0" smtClean="0">
                          <a:latin typeface="Times New Roman" panose="02020603050405020304" pitchFamily="18" charset="0"/>
                          <a:cs typeface="Times New Roman" panose="02020603050405020304" pitchFamily="18" charset="0"/>
                        </a:rPr>
                        <a:t>Newly Eligible People with Medicare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dirty="0" smtClean="0">
                          <a:latin typeface="Times New Roman" panose="02020603050405020304" pitchFamily="18" charset="0"/>
                          <a:cs typeface="Times New Roman" panose="02020603050405020304" pitchFamily="18" charset="0"/>
                        </a:rPr>
                        <a:t>All - Nationwide</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dirty="0" smtClean="0">
                          <a:latin typeface="Times New Roman" panose="02020603050405020304" pitchFamily="18" charset="0"/>
                          <a:cs typeface="Times New Roman" panose="02020603050405020304" pitchFamily="18" charset="0"/>
                        </a:rPr>
                        <a:t>April 2018 - Ongoing</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5051">
                <a:tc>
                  <a:txBody>
                    <a:bodyPr/>
                    <a:lstStyle/>
                    <a:p>
                      <a:pPr algn="ctr"/>
                      <a:r>
                        <a:rPr lang="en-US" sz="1300" dirty="0" smtClean="0">
                          <a:latin typeface="Times New Roman" panose="02020603050405020304" pitchFamily="18" charset="0"/>
                          <a:cs typeface="Times New Roman" panose="02020603050405020304" pitchFamily="18" charset="0"/>
                        </a:rPr>
                        <a:t>1</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Delaware, District of Columbia, Maryland, Pennsylvania, Virginia, West Virginia</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May 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4723">
                <a:tc>
                  <a:txBody>
                    <a:bodyPr/>
                    <a:lstStyle/>
                    <a:p>
                      <a:pPr algn="ctr"/>
                      <a:r>
                        <a:rPr lang="en-US" sz="1300" dirty="0" smtClean="0">
                          <a:latin typeface="Times New Roman" panose="02020603050405020304" pitchFamily="18" charset="0"/>
                          <a:cs typeface="Times New Roman" panose="02020603050405020304" pitchFamily="18" charset="0"/>
                        </a:rPr>
                        <a:t>2</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Alaska, American Samoa, California, Guam, Hawaii, Northern Mariana Islands, Oregon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May 2018</a:t>
                      </a:r>
                    </a:p>
                    <a:p>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85190">
                <a:tc>
                  <a:txBody>
                    <a:bodyPr/>
                    <a:lstStyle/>
                    <a:p>
                      <a:pPr algn="ctr"/>
                      <a:r>
                        <a:rPr lang="en-US" sz="1300" dirty="0" smtClean="0">
                          <a:latin typeface="Times New Roman" panose="02020603050405020304" pitchFamily="18" charset="0"/>
                          <a:cs typeface="Times New Roman" panose="02020603050405020304" pitchFamily="18" charset="0"/>
                        </a:rPr>
                        <a:t>3</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Arkansas, Illinois, Indiana, Iowa, Kansas, Minnesota, Nebraska, North Dakota, Oklahoma, South Dakota, Wisconsin</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June 2018</a:t>
                      </a:r>
                    </a:p>
                    <a:p>
                      <a:pPr marL="228600" indent="0" algn="l"/>
                      <a:r>
                        <a:rPr lang="en-US" sz="1300" b="1" dirty="0" smtClean="0">
                          <a:latin typeface="Times New Roman" panose="02020603050405020304" pitchFamily="18" charset="0"/>
                          <a:cs typeface="Times New Roman" panose="02020603050405020304" pitchFamily="18" charset="0"/>
                        </a:rPr>
                        <a:t>COMPLETE</a:t>
                      </a:r>
                      <a:r>
                        <a:rPr lang="en-US" sz="1300" dirty="0" smtClean="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4</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Connecticut, Maine, Massachusetts, New Hampshire, New Jersey, New York, Rhode Island, Vermont</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July 2018</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9579">
                <a:tc>
                  <a:txBody>
                    <a:bodyPr/>
                    <a:lstStyle/>
                    <a:p>
                      <a:pPr algn="ctr"/>
                      <a:r>
                        <a:rPr lang="en-US" sz="1300" dirty="0" smtClean="0">
                          <a:latin typeface="Times New Roman" panose="02020603050405020304" pitchFamily="18" charset="0"/>
                          <a:cs typeface="Times New Roman" panose="02020603050405020304" pitchFamily="18" charset="0"/>
                        </a:rPr>
                        <a:t>5</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Alabama, Florida, Georgia, North Carolina, South Carolina</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Beginning August</a:t>
                      </a:r>
                      <a:r>
                        <a:rPr lang="en-US" sz="1300" baseline="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2018</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6</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Arizona, Colorado, Idaho, Montana, Nevada, New Mexico, Texas, Utah, Washington, Wyoming </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After </a:t>
                      </a:r>
                      <a:r>
                        <a:rPr lang="en-US" sz="1300" baseline="0" dirty="0" smtClean="0">
                          <a:latin typeface="Times New Roman" panose="02020603050405020304" pitchFamily="18" charset="0"/>
                          <a:cs typeface="Times New Roman" panose="02020603050405020304" pitchFamily="18" charset="0"/>
                        </a:rPr>
                        <a:t> August</a:t>
                      </a:r>
                      <a:r>
                        <a:rPr lang="en-US" sz="1300" dirty="0" smtClean="0">
                          <a:latin typeface="Times New Roman" panose="02020603050405020304" pitchFamily="18" charset="0"/>
                          <a:cs typeface="Times New Roman" panose="02020603050405020304" pitchFamily="18" charset="0"/>
                        </a:rPr>
                        <a:t> 2018</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38377">
                <a:tc>
                  <a:txBody>
                    <a:bodyPr/>
                    <a:lstStyle/>
                    <a:p>
                      <a:pPr algn="ctr"/>
                      <a:r>
                        <a:rPr lang="en-US" sz="1300" dirty="0" smtClean="0">
                          <a:latin typeface="Times New Roman" panose="02020603050405020304" pitchFamily="18" charset="0"/>
                          <a:cs typeface="Times New Roman" panose="02020603050405020304" pitchFamily="18" charset="0"/>
                        </a:rPr>
                        <a:t>7</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300" dirty="0" smtClean="0">
                          <a:latin typeface="Times New Roman" panose="02020603050405020304" pitchFamily="18" charset="0"/>
                          <a:cs typeface="Times New Roman" panose="02020603050405020304" pitchFamily="18" charset="0"/>
                        </a:rPr>
                        <a:t>Kentucky, Louisiana, Michigan, Mississippi, Missouri, Ohio, Puerto Rico, Tennessee, Virgin Islands</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Times New Roman" panose="02020603050405020304" pitchFamily="18" charset="0"/>
                          <a:cs typeface="Times New Roman" panose="02020603050405020304" pitchFamily="18" charset="0"/>
                        </a:rPr>
                        <a:t>After August 2018</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98016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505206"/>
          </a:xfrm>
        </p:spPr>
        <p:txBody>
          <a:bodyPr/>
          <a:lstStyle/>
          <a:p>
            <a:r>
              <a:rPr lang="en-US" b="1" dirty="0" smtClean="0"/>
              <a:t>Card Mailing Update</a:t>
            </a:r>
            <a:endParaRPr lang="en-US" b="1" dirty="0"/>
          </a:p>
        </p:txBody>
      </p:sp>
      <p:sp>
        <p:nvSpPr>
          <p:cNvPr id="3" name="Text Placeholder 2"/>
          <p:cNvSpPr>
            <a:spLocks noGrp="1"/>
          </p:cNvSpPr>
          <p:nvPr>
            <p:ph type="body" idx="1"/>
          </p:nvPr>
        </p:nvSpPr>
        <p:spPr>
          <a:xfrm>
            <a:off x="595376" y="1104138"/>
            <a:ext cx="7953247" cy="4955203"/>
          </a:xfrm>
        </p:spPr>
        <p:txBody>
          <a:bodyPr/>
          <a:lstStyle/>
          <a:p>
            <a:r>
              <a:rPr lang="en-US" dirty="0" smtClean="0">
                <a:latin typeface="Times New Roman" panose="02020603050405020304" pitchFamily="18" charset="0"/>
                <a:cs typeface="Times New Roman" panose="02020603050405020304" pitchFamily="18" charset="0"/>
              </a:rPr>
              <a:t>The new Medicare card mailing will include the new Medicare card along with a letter with instructions on how to destroy the old card </a:t>
            </a:r>
          </a:p>
          <a:p>
            <a:endParaRPr lang="en-US" dirty="0"/>
          </a:p>
          <a:p>
            <a:r>
              <a:rPr lang="en-US" dirty="0" smtClean="0">
                <a:latin typeface="Times New Roman" panose="02020603050405020304" pitchFamily="18" charset="0"/>
                <a:cs typeface="Times New Roman" panose="02020603050405020304" pitchFamily="18" charset="0"/>
              </a:rPr>
              <a:t>There will be specialized </a:t>
            </a:r>
            <a:r>
              <a:rPr lang="en-US" dirty="0">
                <a:latin typeface="Times New Roman" panose="02020603050405020304" pitchFamily="18" charset="0"/>
                <a:cs typeface="Times New Roman" panose="02020603050405020304" pitchFamily="18" charset="0"/>
              </a:rPr>
              <a:t>communications for those with </a:t>
            </a:r>
            <a:r>
              <a:rPr lang="en-US" dirty="0" smtClean="0">
                <a:latin typeface="Times New Roman" panose="02020603050405020304" pitchFamily="18" charset="0"/>
                <a:cs typeface="Times New Roman" panose="02020603050405020304" pitchFamily="18" charset="0"/>
              </a:rPr>
              <a:t>alternative </a:t>
            </a:r>
            <a:r>
              <a:rPr lang="en-US" dirty="0">
                <a:latin typeface="Times New Roman" panose="02020603050405020304" pitchFamily="18" charset="0"/>
                <a:cs typeface="Times New Roman" panose="02020603050405020304" pitchFamily="18" charset="0"/>
              </a:rPr>
              <a:t>format </a:t>
            </a:r>
            <a:r>
              <a:rPr lang="en-US" dirty="0" smtClean="0">
                <a:latin typeface="Times New Roman" panose="02020603050405020304" pitchFamily="18" charset="0"/>
                <a:cs typeface="Times New Roman" panose="02020603050405020304" pitchFamily="18" charset="0"/>
              </a:rPr>
              <a:t>needs. These formats include large print, Braille, audio and data cd </a:t>
            </a:r>
          </a:p>
          <a:p>
            <a:pPr marL="285750" lvl="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People with alternate </a:t>
            </a:r>
            <a:r>
              <a:rPr lang="en-US" dirty="0">
                <a:latin typeface="Times New Roman" panose="02020603050405020304" pitchFamily="18" charset="0"/>
                <a:cs typeface="Times New Roman" panose="02020603050405020304" pitchFamily="18" charset="0"/>
              </a:rPr>
              <a:t>format preferences will be mailed their new cards and letters following the same schedule as those with no </a:t>
            </a:r>
            <a:r>
              <a:rPr lang="en-US" dirty="0" smtClean="0">
                <a:latin typeface="Times New Roman" panose="02020603050405020304" pitchFamily="18" charset="0"/>
                <a:cs typeface="Times New Roman" panose="02020603050405020304" pitchFamily="18" charset="0"/>
              </a:rPr>
              <a:t>preference</a:t>
            </a:r>
            <a:endParaRPr lang="en-US"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7010400" y="6490855"/>
            <a:ext cx="2133600" cy="365125"/>
          </a:xfrm>
          <a:prstGeom prst="rect">
            <a:avLst/>
          </a:prstGeo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22</a:t>
            </a:fld>
            <a:endParaRPr lang="en-US" dirty="0">
              <a:solidFill>
                <a:prstClr val="black">
                  <a:tint val="75000"/>
                </a:prstClr>
              </a:solidFill>
            </a:endParaRPr>
          </a:p>
        </p:txBody>
      </p:sp>
    </p:spTree>
    <p:extLst>
      <p:ext uri="{BB962C8B-B14F-4D97-AF65-F5344CB8AC3E}">
        <p14:creationId xmlns:p14="http://schemas.microsoft.com/office/powerpoint/2010/main" val="2395339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91643"/>
            <a:ext cx="6477000" cy="430887"/>
          </a:xfrm>
        </p:spPr>
        <p:txBody>
          <a:bodyPr anchor="ctr"/>
          <a:lstStyle/>
          <a:p>
            <a:r>
              <a:rPr lang="en-US" b="1" dirty="0" smtClean="0">
                <a:solidFill>
                  <a:prstClr val="white"/>
                </a:solidFill>
              </a:rPr>
              <a:t>Key Points to Reinforce with Beneficiaries</a:t>
            </a:r>
            <a:endParaRPr lang="en-US" b="1" dirty="0"/>
          </a:p>
        </p:txBody>
      </p:sp>
      <p:sp>
        <p:nvSpPr>
          <p:cNvPr id="3" name="Content Placeholder 2"/>
          <p:cNvSpPr>
            <a:spLocks noGrp="1"/>
          </p:cNvSpPr>
          <p:nvPr>
            <p:ph idx="1"/>
          </p:nvPr>
        </p:nvSpPr>
        <p:spPr>
          <a:xfrm>
            <a:off x="628650" y="1287624"/>
            <a:ext cx="7886700" cy="5539978"/>
          </a:xfrm>
        </p:spPr>
        <p:txBody>
          <a:bodyPr/>
          <a:lstStyle/>
          <a:p>
            <a:r>
              <a:rPr lang="en-US" sz="2000" dirty="0">
                <a:latin typeface="Times New Roman" panose="02020603050405020304" pitchFamily="18" charset="0"/>
                <a:cs typeface="Times New Roman" panose="02020603050405020304" pitchFamily="18" charset="0"/>
              </a:rPr>
              <a:t>Raise awareness that new cards are coming and direct people to </a:t>
            </a:r>
            <a:r>
              <a:rPr lang="en-US" sz="2000" b="1" dirty="0" smtClean="0">
                <a:latin typeface="Times New Roman" panose="02020603050405020304" pitchFamily="18" charset="0"/>
                <a:cs typeface="Times New Roman" panose="02020603050405020304" pitchFamily="18" charset="0"/>
              </a:rPr>
              <a:t>Medicare.gov/</a:t>
            </a:r>
            <a:r>
              <a:rPr lang="en-US" sz="2000" b="1" dirty="0" err="1">
                <a:latin typeface="Times New Roman" panose="02020603050405020304" pitchFamily="18" charset="0"/>
                <a:cs typeface="Times New Roman" panose="02020603050405020304" pitchFamily="18" charset="0"/>
              </a:rPr>
              <a:t>n</a:t>
            </a:r>
            <a:r>
              <a:rPr lang="en-US" sz="2000" b="1" dirty="0" err="1" smtClean="0">
                <a:latin typeface="Times New Roman" panose="02020603050405020304" pitchFamily="18" charset="0"/>
                <a:cs typeface="Times New Roman" panose="02020603050405020304" pitchFamily="18" charset="0"/>
              </a:rPr>
              <a:t>ewcard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find out when cards are coming to their area</a:t>
            </a:r>
          </a:p>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a:t>
            </a:r>
            <a:r>
              <a:rPr lang="en-US" sz="2000" kern="0" dirty="0" smtClean="0">
                <a:latin typeface="Times New Roman" panose="02020603050405020304" pitchFamily="18" charset="0"/>
                <a:cs typeface="Times New Roman" panose="02020603050405020304" pitchFamily="18" charset="0"/>
              </a:rPr>
              <a:t>Cards </a:t>
            </a:r>
            <a:r>
              <a:rPr lang="en-US" sz="2000" kern="0" dirty="0">
                <a:latin typeface="Times New Roman" panose="02020603050405020304" pitchFamily="18" charset="0"/>
                <a:cs typeface="Times New Roman" panose="02020603050405020304" pitchFamily="18" charset="0"/>
              </a:rPr>
              <a:t>might arrive at a different time than </a:t>
            </a:r>
            <a:r>
              <a:rPr lang="en-US" sz="2000" kern="0" dirty="0" smtClean="0">
                <a:latin typeface="Times New Roman" panose="02020603050405020304" pitchFamily="18" charset="0"/>
                <a:cs typeface="Times New Roman" panose="02020603050405020304" pitchFamily="18" charset="0"/>
              </a:rPr>
              <a:t>a friend’s </a:t>
            </a:r>
            <a:r>
              <a:rPr lang="en-US" sz="2000" kern="0" dirty="0">
                <a:latin typeface="Times New Roman" panose="02020603050405020304" pitchFamily="18" charset="0"/>
                <a:cs typeface="Times New Roman" panose="02020603050405020304" pitchFamily="18" charset="0"/>
              </a:rPr>
              <a:t>or </a:t>
            </a:r>
            <a:r>
              <a:rPr lang="en-US" sz="2000" kern="0" dirty="0" smtClean="0">
                <a:latin typeface="Times New Roman" panose="02020603050405020304" pitchFamily="18" charset="0"/>
                <a:cs typeface="Times New Roman" panose="02020603050405020304" pitchFamily="18" charset="0"/>
              </a:rPr>
              <a:t>neighbor’s </a:t>
            </a:r>
          </a:p>
          <a:p>
            <a:pPr lvl="0" defTabSz="914400"/>
            <a:endParaRPr lang="en-US" sz="2000" kern="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latin typeface="Times New Roman" panose="02020603050405020304" pitchFamily="18" charset="0"/>
                <a:cs typeface="Times New Roman" panose="02020603050405020304" pitchFamily="18" charset="0"/>
              </a:rPr>
              <a:t>Make sure </a:t>
            </a:r>
            <a:r>
              <a:rPr lang="en-US" sz="2000" kern="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beneficiaries’ </a:t>
            </a:r>
            <a:r>
              <a:rPr lang="en-US" sz="2000" kern="0" dirty="0" smtClean="0">
                <a:latin typeface="Times New Roman" panose="02020603050405020304" pitchFamily="18" charset="0"/>
                <a:cs typeface="Times New Roman" panose="02020603050405020304" pitchFamily="18" charset="0"/>
              </a:rPr>
              <a:t>mailing </a:t>
            </a:r>
            <a:r>
              <a:rPr lang="en-US" sz="2000" kern="0" dirty="0">
                <a:latin typeface="Times New Roman" panose="02020603050405020304" pitchFamily="18" charset="0"/>
                <a:cs typeface="Times New Roman" panose="02020603050405020304" pitchFamily="18" charset="0"/>
              </a:rPr>
              <a:t>address is </a:t>
            </a:r>
            <a:r>
              <a:rPr lang="en-US" sz="2000" kern="0" dirty="0" smtClean="0">
                <a:latin typeface="Times New Roman" panose="02020603050405020304" pitchFamily="18" charset="0"/>
                <a:cs typeface="Times New Roman" panose="02020603050405020304" pitchFamily="18" charset="0"/>
              </a:rPr>
              <a:t>up-to-date</a:t>
            </a:r>
            <a:r>
              <a:rPr lang="en-US" sz="2000" kern="0" dirty="0">
                <a:latin typeface="Times New Roman" panose="02020603050405020304" pitchFamily="18" charset="0"/>
                <a:cs typeface="Times New Roman" panose="02020603050405020304" pitchFamily="18" charset="0"/>
              </a:rPr>
              <a:t>. If </a:t>
            </a:r>
            <a:r>
              <a:rPr lang="en-US" sz="2000" kern="0" dirty="0" smtClean="0">
                <a:latin typeface="Times New Roman" panose="02020603050405020304" pitchFamily="18" charset="0"/>
                <a:cs typeface="Times New Roman" panose="02020603050405020304" pitchFamily="18" charset="0"/>
              </a:rPr>
              <a:t>beneficiaries’ need to correct an address, </a:t>
            </a:r>
            <a:r>
              <a:rPr lang="en-US" sz="2000" kern="0" dirty="0">
                <a:latin typeface="Times New Roman" panose="02020603050405020304" pitchFamily="18" charset="0"/>
                <a:cs typeface="Times New Roman" panose="02020603050405020304" pitchFamily="18" charset="0"/>
              </a:rPr>
              <a:t>contact Social Security at </a:t>
            </a:r>
            <a:r>
              <a:rPr lang="en-US" sz="2000" kern="0" dirty="0">
                <a:latin typeface="Times New Roman" panose="02020603050405020304" pitchFamily="18" charset="0"/>
                <a:cs typeface="Times New Roman" panose="02020603050405020304" pitchFamily="18" charset="0"/>
                <a:hlinkClick r:id="rId3"/>
              </a:rPr>
              <a:t>ssa.gov/</a:t>
            </a:r>
            <a:r>
              <a:rPr lang="en-US" sz="2000" kern="0" dirty="0" err="1">
                <a:latin typeface="Times New Roman" panose="02020603050405020304" pitchFamily="18" charset="0"/>
                <a:cs typeface="Times New Roman" panose="02020603050405020304" pitchFamily="18" charset="0"/>
                <a:hlinkClick r:id="rId3"/>
              </a:rPr>
              <a:t>myaccount</a:t>
            </a:r>
            <a:r>
              <a:rPr lang="en-US" sz="2000" kern="0" dirty="0">
                <a:latin typeface="Times New Roman" panose="02020603050405020304" pitchFamily="18" charset="0"/>
                <a:cs typeface="Times New Roman" panose="02020603050405020304" pitchFamily="18" charset="0"/>
              </a:rPr>
              <a:t> or 1-800-772-1213. TTY: </a:t>
            </a:r>
            <a:r>
              <a:rPr lang="en-US" sz="2000" kern="0" dirty="0" smtClean="0">
                <a:latin typeface="Times New Roman" panose="02020603050405020304" pitchFamily="18" charset="0"/>
                <a:cs typeface="Times New Roman" panose="02020603050405020304" pitchFamily="18" charset="0"/>
              </a:rPr>
              <a:t>1-800-325-0778</a:t>
            </a:r>
          </a:p>
          <a:p>
            <a:pPr lvl="0" defTabSz="914400"/>
            <a:endParaRPr lang="en-US" sz="2000" kern="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CMS will </a:t>
            </a:r>
            <a:r>
              <a:rPr lang="en-US" sz="2000" kern="0" dirty="0">
                <a:latin typeface="Times New Roman" panose="02020603050405020304" pitchFamily="18" charset="0"/>
                <a:cs typeface="Times New Roman" panose="02020603050405020304" pitchFamily="18" charset="0"/>
              </a:rPr>
              <a:t>never ask </a:t>
            </a:r>
            <a:r>
              <a:rPr lang="en-US" sz="2000" kern="0" dirty="0" smtClean="0">
                <a:latin typeface="Times New Roman" panose="02020603050405020304" pitchFamily="18" charset="0"/>
                <a:cs typeface="Times New Roman" panose="02020603050405020304" pitchFamily="18" charset="0"/>
              </a:rPr>
              <a:t>beneficiaries to </a:t>
            </a:r>
            <a:r>
              <a:rPr lang="en-US" sz="2000" kern="0" dirty="0">
                <a:latin typeface="Times New Roman" panose="02020603050405020304" pitchFamily="18" charset="0"/>
                <a:cs typeface="Times New Roman" panose="02020603050405020304" pitchFamily="18" charset="0"/>
              </a:rPr>
              <a:t>give </a:t>
            </a:r>
            <a:r>
              <a:rPr lang="en-US" sz="2000" kern="0" dirty="0" smtClean="0">
                <a:latin typeface="Times New Roman" panose="02020603050405020304" pitchFamily="18" charset="0"/>
                <a:cs typeface="Times New Roman" panose="02020603050405020304" pitchFamily="18" charset="0"/>
              </a:rPr>
              <a:t>personal </a:t>
            </a:r>
            <a:r>
              <a:rPr lang="en-US" sz="2000" kern="0" dirty="0">
                <a:latin typeface="Times New Roman" panose="02020603050405020304" pitchFamily="18" charset="0"/>
                <a:cs typeface="Times New Roman" panose="02020603050405020304" pitchFamily="18" charset="0"/>
              </a:rPr>
              <a:t>or private information to get </a:t>
            </a:r>
            <a:r>
              <a:rPr lang="en-US" sz="2000" kern="0" dirty="0" smtClean="0">
                <a:latin typeface="Times New Roman" panose="02020603050405020304" pitchFamily="18" charset="0"/>
                <a:cs typeface="Times New Roman" panose="02020603050405020304" pitchFamily="18" charset="0"/>
              </a:rPr>
              <a:t>a new </a:t>
            </a:r>
            <a:r>
              <a:rPr lang="en-US" sz="2000" kern="0" dirty="0">
                <a:latin typeface="Times New Roman" panose="02020603050405020304" pitchFamily="18" charset="0"/>
                <a:cs typeface="Times New Roman" panose="02020603050405020304" pitchFamily="18" charset="0"/>
              </a:rPr>
              <a:t>Medicare number and </a:t>
            </a:r>
            <a:r>
              <a:rPr lang="en-US" sz="2000" kern="0" dirty="0" smtClean="0">
                <a:latin typeface="Times New Roman" panose="02020603050405020304" pitchFamily="18" charset="0"/>
                <a:cs typeface="Times New Roman" panose="02020603050405020304" pitchFamily="18" charset="0"/>
              </a:rPr>
              <a:t>card</a:t>
            </a:r>
          </a:p>
          <a:p>
            <a:pPr lvl="0" defTabSz="914400"/>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letters O and I are never used in the new Medicare Number so they should not be confused with numbers 0 and 1 which may be included, when checking status on Mymedicare.gov </a:t>
            </a:r>
            <a:endParaRPr lang="en-US" sz="200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23</a:t>
            </a:fld>
            <a:endParaRPr dirty="0">
              <a:solidFill>
                <a:prstClr val="black">
                  <a:tint val="75000"/>
                </a:prstClr>
              </a:solidFill>
            </a:endParaRPr>
          </a:p>
        </p:txBody>
      </p:sp>
    </p:spTree>
    <p:extLst>
      <p:ext uri="{BB962C8B-B14F-4D97-AF65-F5344CB8AC3E}">
        <p14:creationId xmlns:p14="http://schemas.microsoft.com/office/powerpoint/2010/main" val="269291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p:cNvSpPr>
            <a:spLocks noGrp="1"/>
          </p:cNvSpPr>
          <p:nvPr>
            <p:ph type="title"/>
          </p:nvPr>
        </p:nvSpPr>
        <p:spPr>
          <a:xfrm>
            <a:off x="0" y="215443"/>
            <a:ext cx="9144000" cy="430887"/>
          </a:xfrm>
        </p:spPr>
        <p:txBody>
          <a:bodyPr anchor="ctr"/>
          <a:lstStyle/>
          <a:p>
            <a:r>
              <a:rPr lang="en-US" b="1" dirty="0"/>
              <a:t>Communications and </a:t>
            </a:r>
            <a:r>
              <a:rPr lang="en-US" b="1" dirty="0" smtClean="0"/>
              <a:t>Outreach</a:t>
            </a:r>
            <a:endParaRPr lang="en-US" b="1" dirty="0"/>
          </a:p>
        </p:txBody>
      </p:sp>
      <p:sp>
        <p:nvSpPr>
          <p:cNvPr id="4" name="Slide Number Placeholder 6"/>
          <p:cNvSpPr>
            <a:spLocks noGrp="1"/>
          </p:cNvSpPr>
          <p:nvPr>
            <p:ph type="sldNum" sz="quarter" idx="4294967295"/>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24</a:t>
            </a:fld>
            <a:endParaRPr lang="en-US" dirty="0">
              <a:solidFill>
                <a:prstClr val="black">
                  <a:tint val="75000"/>
                </a:prstClr>
              </a:solidFill>
            </a:endParaRPr>
          </a:p>
        </p:txBody>
      </p:sp>
      <p:sp>
        <p:nvSpPr>
          <p:cNvPr id="2" name="Text Placeholder 1"/>
          <p:cNvSpPr>
            <a:spLocks noGrp="1"/>
          </p:cNvSpPr>
          <p:nvPr>
            <p:ph type="body" idx="1"/>
          </p:nvPr>
        </p:nvSpPr>
        <p:spPr>
          <a:xfrm>
            <a:off x="595376" y="3237738"/>
            <a:ext cx="7953247" cy="646331"/>
          </a:xfrm>
        </p:spPr>
        <p:txBody>
          <a:bodyPr anchor="ctr"/>
          <a:lstStyle/>
          <a:p>
            <a:pPr algn="ctr"/>
            <a:r>
              <a:rPr lang="en-US" sz="2400" b="1" dirty="0">
                <a:solidFill>
                  <a:srgbClr val="084A9C"/>
                </a:solidFill>
              </a:rPr>
              <a:t>Communications and Outreach</a:t>
            </a:r>
            <a:endParaRPr lang="en-US" sz="2400" b="1" i="1" dirty="0">
              <a:solidFill>
                <a:srgbClr val="084A9C"/>
              </a:solidFill>
            </a:endParaRPr>
          </a:p>
          <a:p>
            <a:endParaRPr lang="en-US" dirty="0"/>
          </a:p>
        </p:txBody>
      </p:sp>
    </p:spTree>
    <p:extLst>
      <p:ext uri="{BB962C8B-B14F-4D97-AF65-F5344CB8AC3E}">
        <p14:creationId xmlns:p14="http://schemas.microsoft.com/office/powerpoint/2010/main" val="244444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59740" y="256794"/>
            <a:ext cx="8150860"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n-US" sz="2800" b="1" dirty="0" smtClean="0"/>
              <a:t>Medicare.gov/</a:t>
            </a:r>
            <a:r>
              <a:rPr lang="en-US" sz="2800" b="1" dirty="0" err="1"/>
              <a:t>N</a:t>
            </a:r>
            <a:r>
              <a:rPr lang="en-US" sz="2800" b="1" dirty="0" err="1" smtClean="0"/>
              <a:t>ewCard</a:t>
            </a:r>
            <a:r>
              <a:rPr lang="en-US" sz="2800" b="1" dirty="0" smtClean="0"/>
              <a:t> – Campaign page </a:t>
            </a:r>
            <a:endParaRPr lang="en-US" sz="2800" b="1" dirty="0"/>
          </a:p>
        </p:txBody>
      </p:sp>
      <p:sp>
        <p:nvSpPr>
          <p:cNvPr id="5" name="Content Placeholder 2"/>
          <p:cNvSpPr txBox="1">
            <a:spLocks/>
          </p:cNvSpPr>
          <p:nvPr/>
        </p:nvSpPr>
        <p:spPr>
          <a:xfrm>
            <a:off x="230604" y="1124792"/>
            <a:ext cx="8516353" cy="635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325" lvl="2" indent="-57150">
              <a:spcBef>
                <a:spcPts val="1000"/>
              </a:spcBef>
            </a:pPr>
            <a:r>
              <a:rPr lang="en-US" sz="2000" b="1" kern="0" dirty="0" smtClean="0">
                <a:solidFill>
                  <a:sysClr val="windowText" lastClr="000000"/>
                </a:solidFill>
                <a:latin typeface="Times" panose="02020603050405020304" pitchFamily="18" charset="0"/>
                <a:cs typeface="Times" panose="02020603050405020304" pitchFamily="18" charset="0"/>
              </a:rPr>
              <a:t>Individuals can track where CMS is mailing cards using the interactive map</a:t>
            </a:r>
            <a:endParaRPr lang="en-US" sz="2000" kern="0" dirty="0" smtClean="0">
              <a:solidFill>
                <a:sysClr val="windowText" lastClr="000000"/>
              </a:solidFill>
              <a:latin typeface="Times" panose="02020603050405020304" pitchFamily="18" charset="0"/>
              <a:cs typeface="Times" panose="02020603050405020304" pitchFamily="18" charset="0"/>
            </a:endParaRPr>
          </a:p>
          <a:p>
            <a:pPr marL="0" lvl="1">
              <a:spcBef>
                <a:spcPts val="1000"/>
              </a:spcBef>
            </a:pPr>
            <a:endParaRPr lang="en-US" sz="2000" kern="0" dirty="0">
              <a:solidFill>
                <a:sysClr val="windowText" lastClr="000000"/>
              </a:solidFill>
              <a:latin typeface="Times" panose="02020603050405020304" pitchFamily="18" charset="0"/>
              <a:ea typeface="Times New Roman" panose="02020603050405020304" pitchFamily="18" charset="0"/>
              <a:cs typeface="Times" panose="02020603050405020304" pitchFamily="18" charset="0"/>
            </a:endParaRPr>
          </a:p>
        </p:txBody>
      </p:sp>
      <p:pic>
        <p:nvPicPr>
          <p:cNvPr id="3" name="Picture 2" descr="Map displaying the status of the card mailing. &#10;&#10;Delaware, District of Columbia, Maryland, Pennsylvania, Virginia, West Virginia: Finished Mailing&#10;&#10;Alaska, American Samoa, California, Guam, Hawaii, Northern Mariana Islands, Oregon: Finished Mailing&#10;&#10;Arkansas, Illinois, Indiana, Iowa, Kansas, Minnesota, Nebraska, North Dakota, Oklahoma, South Dakota, Wisconsin: Finished Mailing&#10;&#10;Connecticut, Maine, Massachusetts, New Hampshire, New Jersey, New York, Rhode Island, Vermont: Mailing now (takes at least 1 month)&#10;&#10;Alabama, Florida, Georgia, North Carolina, South Carolina: Mailing now (takes at least 1 month)&#10;&#10;Arizona, Colorado, Idaho, Montana, Nevada, New Mexico, Texas, Utah, Washington, Wyoming : Mailing Soon&#10;&#10;Kentucky, Louisiana, Michigan, Mississippi, Missouri, Ohio, Puerto Rico, Tennessee, Virgin Islands: Mailing Soon&#10;&#10;" title="Medicare.gov/NewCard - Campaign Page"/>
          <p:cNvPicPr>
            <a:picLocks noChangeAspect="1"/>
          </p:cNvPicPr>
          <p:nvPr/>
        </p:nvPicPr>
        <p:blipFill rotWithShape="1">
          <a:blip r:embed="rId3"/>
          <a:srcRect l="12902" t="61160" r="52307" b="3862"/>
          <a:stretch/>
        </p:blipFill>
        <p:spPr>
          <a:xfrm>
            <a:off x="1022684" y="1653884"/>
            <a:ext cx="7129663" cy="4746916"/>
          </a:xfrm>
          <a:prstGeom prst="rect">
            <a:avLst/>
          </a:prstGeom>
        </p:spPr>
      </p:pic>
    </p:spTree>
    <p:extLst>
      <p:ext uri="{BB962C8B-B14F-4D97-AF65-F5344CB8AC3E}">
        <p14:creationId xmlns:p14="http://schemas.microsoft.com/office/powerpoint/2010/main" val="227798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59740" y="256794"/>
            <a:ext cx="8150860"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n-US" sz="2800" b="1" dirty="0" smtClean="0"/>
              <a:t>Medicare.gov/</a:t>
            </a:r>
            <a:r>
              <a:rPr lang="en-US" sz="2800" b="1" dirty="0" err="1" smtClean="0"/>
              <a:t>NewCard</a:t>
            </a:r>
            <a:r>
              <a:rPr lang="en-US" sz="2800" b="1" dirty="0" smtClean="0"/>
              <a:t> – Campaign page (cont.) </a:t>
            </a:r>
            <a:endParaRPr lang="en-US" sz="2800" b="1" dirty="0"/>
          </a:p>
        </p:txBody>
      </p:sp>
      <p:sp>
        <p:nvSpPr>
          <p:cNvPr id="5" name="Content Placeholder 2"/>
          <p:cNvSpPr txBox="1">
            <a:spLocks/>
          </p:cNvSpPr>
          <p:nvPr/>
        </p:nvSpPr>
        <p:spPr>
          <a:xfrm>
            <a:off x="269975" y="1060206"/>
            <a:ext cx="8530390" cy="635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2" indent="3175">
              <a:spcBef>
                <a:spcPts val="1000"/>
              </a:spcBef>
            </a:pPr>
            <a:r>
              <a:rPr lang="en-US" sz="2000" b="1" kern="0" dirty="0" smtClean="0">
                <a:solidFill>
                  <a:sysClr val="windowText" lastClr="000000"/>
                </a:solidFill>
                <a:latin typeface="Times" panose="02020603050405020304" pitchFamily="18" charset="0"/>
                <a:cs typeface="Times" panose="02020603050405020304" pitchFamily="18" charset="0"/>
              </a:rPr>
              <a:t>Individuals can sign up to receive email notifications when CMS starts mailing to their State</a:t>
            </a:r>
            <a:endParaRPr lang="en-US" sz="2000" kern="0" dirty="0" smtClean="0">
              <a:solidFill>
                <a:sysClr val="windowText" lastClr="000000"/>
              </a:solidFill>
              <a:latin typeface="Times" panose="02020603050405020304" pitchFamily="18" charset="0"/>
              <a:cs typeface="Times" panose="02020603050405020304" pitchFamily="18" charset="0"/>
            </a:endParaRPr>
          </a:p>
          <a:p>
            <a:pPr marL="0" lvl="1" algn="ctr">
              <a:spcBef>
                <a:spcPts val="1000"/>
              </a:spcBef>
            </a:pPr>
            <a:endParaRPr lang="en-US" sz="2000" kern="0" dirty="0">
              <a:solidFill>
                <a:sysClr val="windowText" lastClr="000000"/>
              </a:solidFill>
              <a:latin typeface="Times" panose="02020603050405020304" pitchFamily="18" charset="0"/>
              <a:ea typeface="Times New Roman" panose="02020603050405020304" pitchFamily="18" charset="0"/>
              <a:cs typeface="Times" panose="02020603050405020304" pitchFamily="18" charset="0"/>
            </a:endParaRPr>
          </a:p>
        </p:txBody>
      </p:sp>
      <p:pic>
        <p:nvPicPr>
          <p:cNvPr id="3" name="Picture 2" descr="Image showing the page on medicare.gov/newcard where you can get an email when your card is in the mail." title="New Medicare Cards are in the Mail"/>
          <p:cNvPicPr>
            <a:picLocks noChangeAspect="1"/>
          </p:cNvPicPr>
          <p:nvPr/>
        </p:nvPicPr>
        <p:blipFill rotWithShape="1">
          <a:blip r:embed="rId3"/>
          <a:srcRect l="15000" t="20356" r="17500" b="9980"/>
          <a:stretch/>
        </p:blipFill>
        <p:spPr>
          <a:xfrm>
            <a:off x="1449070" y="2067731"/>
            <a:ext cx="6172200" cy="3581401"/>
          </a:xfrm>
          <a:prstGeom prst="rect">
            <a:avLst/>
          </a:prstGeom>
        </p:spPr>
      </p:pic>
    </p:spTree>
    <p:extLst>
      <p:ext uri="{BB962C8B-B14F-4D97-AF65-F5344CB8AC3E}">
        <p14:creationId xmlns:p14="http://schemas.microsoft.com/office/powerpoint/2010/main" val="448234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br>
              <a:rPr lang="en-US" dirty="0"/>
            </a:br>
            <a:r>
              <a:rPr lang="en-US" sz="2800" b="1" dirty="0" smtClean="0"/>
              <a:t>Customer Service</a:t>
            </a:r>
            <a:r>
              <a:rPr lang="en-US" b="1" dirty="0"/>
              <a:t/>
            </a:r>
            <a:br>
              <a:rPr lang="en-US" b="1" dirty="0"/>
            </a:br>
            <a:endParaRPr lang="en-US" b="1" dirty="0"/>
          </a:p>
        </p:txBody>
      </p:sp>
      <p:sp>
        <p:nvSpPr>
          <p:cNvPr id="5" name="Content Placeholder 1"/>
          <p:cNvSpPr>
            <a:spLocks noGrp="1"/>
          </p:cNvSpPr>
          <p:nvPr>
            <p:ph idx="1"/>
          </p:nvPr>
        </p:nvSpPr>
        <p:spPr>
          <a:xfrm>
            <a:off x="457200" y="1340980"/>
            <a:ext cx="8229600" cy="4525963"/>
          </a:xfrm>
        </p:spPr>
        <p:txBody>
          <a:bodyPr>
            <a:normAutofit/>
          </a:bodyPr>
          <a:lstStyle/>
          <a:p>
            <a:pPr marL="0" indent="0">
              <a:buNone/>
            </a:pPr>
            <a:r>
              <a:rPr lang="en-US" sz="2000" dirty="0" smtClean="0"/>
              <a:t>If someone with Medicare says they didn’t get a card and their mailing wave has completed, ask them to:</a:t>
            </a:r>
          </a:p>
          <a:p>
            <a:endParaRPr lang="en-US" sz="2000" dirty="0" smtClean="0"/>
          </a:p>
          <a:p>
            <a:r>
              <a:rPr lang="en-US" sz="2000" dirty="0" smtClean="0"/>
              <a:t>Sign into MyMedicare.gov to see if we mailed their card.   If so they can print an official card.  They’ll need to create an account if they don’t already have one.</a:t>
            </a:r>
          </a:p>
          <a:p>
            <a:pPr marL="0" indent="0">
              <a:buNone/>
            </a:pPr>
            <a:endParaRPr lang="en-US" sz="2000" dirty="0" smtClean="0"/>
          </a:p>
          <a:p>
            <a:r>
              <a:rPr lang="en-US" sz="2000" dirty="0" smtClean="0"/>
              <a:t>Call 1-800-Medicare (1-800-633-4227).  There might be something that needs to be corrected, such as updating their mailing address</a:t>
            </a:r>
          </a:p>
          <a:p>
            <a:endParaRPr lang="en-US" sz="2000" dirty="0" smtClean="0"/>
          </a:p>
          <a:p>
            <a:r>
              <a:rPr lang="en-US" sz="2000" dirty="0" smtClean="0"/>
              <a:t>Use their current card to get health care services</a:t>
            </a:r>
            <a:endParaRPr lang="en-US" sz="2000" dirty="0"/>
          </a:p>
          <a:p>
            <a:pPr marL="457200" lvl="1" indent="0">
              <a:buNone/>
            </a:pPr>
            <a:endParaRPr lang="en-US" sz="2000" dirty="0"/>
          </a:p>
          <a:p>
            <a:pPr marL="457200" lvl="1" indent="0">
              <a:buNone/>
            </a:pPr>
            <a:endParaRPr lang="en-US" sz="2000" dirty="0"/>
          </a:p>
          <a:p>
            <a:pPr marL="0" indent="0">
              <a:buNone/>
            </a:pPr>
            <a:endParaRPr lang="en-US" sz="2400" dirty="0"/>
          </a:p>
        </p:txBody>
      </p:sp>
      <p:sp>
        <p:nvSpPr>
          <p:cNvPr id="4" name="Slide Number Placeholder 6"/>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21896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grab of MyMedicare.gov showing how to view or print your new Medicare card. "/>
          <p:cNvPicPr>
            <a:picLocks noChangeAspect="1"/>
          </p:cNvPicPr>
          <p:nvPr/>
        </p:nvPicPr>
        <p:blipFill rotWithShape="1">
          <a:blip r:embed="rId3"/>
          <a:srcRect t="413" b="1"/>
          <a:stretch/>
        </p:blipFill>
        <p:spPr>
          <a:xfrm>
            <a:off x="233775" y="1447800"/>
            <a:ext cx="5634875" cy="4255021"/>
          </a:xfrm>
          <a:prstGeom prst="rect">
            <a:avLst/>
          </a:prstGeom>
        </p:spPr>
      </p:pic>
      <p:sp>
        <p:nvSpPr>
          <p:cNvPr id="2" name="Title 1"/>
          <p:cNvSpPr>
            <a:spLocks noGrp="1"/>
          </p:cNvSpPr>
          <p:nvPr>
            <p:ph type="title"/>
          </p:nvPr>
        </p:nvSpPr>
        <p:spPr/>
        <p:txBody>
          <a:bodyPr/>
          <a:lstStyle/>
          <a:p>
            <a:r>
              <a:rPr lang="en-US" sz="2800" b="1" dirty="0" smtClean="0"/>
              <a:t>MyMedicare.gov - View </a:t>
            </a:r>
            <a:r>
              <a:rPr lang="en-US" sz="2800" b="1" dirty="0"/>
              <a:t>or Print </a:t>
            </a:r>
            <a:r>
              <a:rPr lang="en-US" sz="2800" b="1" dirty="0" smtClean="0"/>
              <a:t>new Medicare card</a:t>
            </a:r>
            <a:endParaRPr lang="en-US" sz="2800" b="1" dirty="0"/>
          </a:p>
        </p:txBody>
      </p:sp>
      <p:sp>
        <p:nvSpPr>
          <p:cNvPr id="6" name="Text Placeholder 2"/>
          <p:cNvSpPr>
            <a:spLocks noGrp="1"/>
          </p:cNvSpPr>
          <p:nvPr>
            <p:ph idx="1"/>
          </p:nvPr>
        </p:nvSpPr>
        <p:spPr>
          <a:xfrm>
            <a:off x="5983550" y="1447801"/>
            <a:ext cx="2703250" cy="4678364"/>
          </a:xfrm>
          <a:prstGeom prst="rect">
            <a:avLst/>
          </a:prstGeom>
        </p:spPr>
        <p:txBody>
          <a:bodyPr>
            <a:normAutofit fontScale="85000" lnSpcReduction="20000"/>
          </a:bodyPr>
          <a:lstStyle/>
          <a:p>
            <a:pPr marL="214313" indent="-214313" defTabSz="685800" fontAlgn="auto">
              <a:spcAft>
                <a:spcPts val="1200"/>
              </a:spcAft>
              <a:buFont typeface="Arial" panose="020B0604020202020204" pitchFamily="34" charset="0"/>
              <a:buChar char="•"/>
              <a:defRPr/>
            </a:pPr>
            <a:r>
              <a:rPr lang="en-US" sz="1900" dirty="0"/>
              <a:t>Sign into or sign up for MyMedicare.gov </a:t>
            </a:r>
          </a:p>
          <a:p>
            <a:pPr marL="214313" indent="-214313" defTabSz="685800" fontAlgn="auto">
              <a:spcAft>
                <a:spcPts val="1200"/>
              </a:spcAft>
              <a:buFont typeface="Arial" panose="020B0604020202020204" pitchFamily="34" charset="0"/>
              <a:buChar char="•"/>
              <a:defRPr/>
            </a:pPr>
            <a:r>
              <a:rPr lang="en-US" sz="1900" kern="0" dirty="0" smtClean="0">
                <a:solidFill>
                  <a:srgbClr val="000000"/>
                </a:solidFill>
              </a:rPr>
              <a:t>Card </a:t>
            </a:r>
            <a:r>
              <a:rPr lang="en-US" sz="1900" kern="0" dirty="0">
                <a:solidFill>
                  <a:srgbClr val="000000"/>
                </a:solidFill>
              </a:rPr>
              <a:t>status message is dynamic based on whether </a:t>
            </a:r>
            <a:r>
              <a:rPr lang="en-US" sz="1900" kern="0" dirty="0" smtClean="0">
                <a:solidFill>
                  <a:srgbClr val="000000"/>
                </a:solidFill>
              </a:rPr>
              <a:t>beneficiary’s card </a:t>
            </a:r>
            <a:r>
              <a:rPr lang="en-US" sz="1900" kern="0" dirty="0">
                <a:solidFill>
                  <a:srgbClr val="000000"/>
                </a:solidFill>
              </a:rPr>
              <a:t>has mailed yet:</a:t>
            </a:r>
          </a:p>
          <a:p>
            <a:pPr marL="671513" lvl="2" indent="-214313" defTabSz="685800" fontAlgn="auto">
              <a:spcAft>
                <a:spcPts val="1200"/>
              </a:spcAft>
              <a:buFont typeface="Arial" panose="020B0604020202020204" pitchFamily="34" charset="0"/>
              <a:buChar char="•"/>
              <a:defRPr/>
            </a:pPr>
            <a:r>
              <a:rPr lang="en-US" sz="1900" kern="0" dirty="0">
                <a:solidFill>
                  <a:srgbClr val="000000"/>
                </a:solidFill>
              </a:rPr>
              <a:t>“Your card has not yet mailed”</a:t>
            </a:r>
          </a:p>
          <a:p>
            <a:pPr marL="671513" lvl="2" indent="-214313" defTabSz="685800" fontAlgn="auto">
              <a:spcAft>
                <a:spcPts val="1200"/>
              </a:spcAft>
              <a:buFont typeface="Arial" panose="020B0604020202020204" pitchFamily="34" charset="0"/>
              <a:buChar char="•"/>
              <a:defRPr/>
            </a:pPr>
            <a:r>
              <a:rPr lang="en-US" sz="1900" kern="0" dirty="0">
                <a:solidFill>
                  <a:srgbClr val="000000"/>
                </a:solidFill>
              </a:rPr>
              <a:t>“Expected to mail on or around”</a:t>
            </a:r>
          </a:p>
          <a:p>
            <a:pPr marL="214313" indent="-214313" defTabSz="685800" fontAlgn="auto">
              <a:spcAft>
                <a:spcPts val="1200"/>
              </a:spcAft>
              <a:buFont typeface="Arial" panose="020B0604020202020204" pitchFamily="34" charset="0"/>
              <a:buChar char="•"/>
              <a:defRPr/>
            </a:pPr>
            <a:r>
              <a:rPr lang="en-US" sz="1900" kern="0" dirty="0" smtClean="0">
                <a:solidFill>
                  <a:srgbClr val="000000"/>
                </a:solidFill>
              </a:rPr>
              <a:t>“</a:t>
            </a:r>
            <a:r>
              <a:rPr lang="en-US" sz="1900" kern="0" dirty="0">
                <a:solidFill>
                  <a:srgbClr val="000000"/>
                </a:solidFill>
              </a:rPr>
              <a:t>View or print” link </a:t>
            </a:r>
            <a:r>
              <a:rPr lang="en-US" sz="1900" b="1" kern="0" dirty="0">
                <a:solidFill>
                  <a:srgbClr val="000000"/>
                </a:solidFill>
              </a:rPr>
              <a:t>only</a:t>
            </a:r>
            <a:r>
              <a:rPr lang="en-US" sz="1900" kern="0" dirty="0">
                <a:solidFill>
                  <a:srgbClr val="000000"/>
                </a:solidFill>
              </a:rPr>
              <a:t> displays for beneficiaries who have had their card mailed and have an </a:t>
            </a:r>
            <a:r>
              <a:rPr lang="en-US" sz="1900" kern="0" dirty="0" smtClean="0">
                <a:solidFill>
                  <a:srgbClr val="000000"/>
                </a:solidFill>
              </a:rPr>
              <a:t>MBI</a:t>
            </a:r>
            <a:endParaRPr lang="en-US" sz="1900" kern="0" dirty="0">
              <a:solidFill>
                <a:srgbClr val="000000"/>
              </a:solidFill>
            </a:endParaRPr>
          </a:p>
          <a:p>
            <a:pPr marL="0" indent="0">
              <a:buNone/>
            </a:pPr>
            <a:r>
              <a:rPr lang="en-US" sz="1900" dirty="0" smtClean="0"/>
              <a:t>This </a:t>
            </a:r>
            <a:r>
              <a:rPr lang="en-US" sz="1900" dirty="0"/>
              <a:t>page </a:t>
            </a:r>
            <a:r>
              <a:rPr lang="en-US" sz="1900" dirty="0" smtClean="0"/>
              <a:t>is </a:t>
            </a:r>
            <a:r>
              <a:rPr lang="en-US" sz="1900" dirty="0"/>
              <a:t>available to view on smaller devices like cell phones</a:t>
            </a:r>
            <a:r>
              <a:rPr lang="en-US" sz="1200" dirty="0"/>
              <a:t>. </a:t>
            </a:r>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358D3F3C-DE36-4CA1-9A7C-72BB7E1704A0}"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117881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256795"/>
            <a:ext cx="9144000" cy="430887"/>
          </a:xfrm>
        </p:spPr>
        <p:txBody>
          <a:bodyPr/>
          <a:lstStyle/>
          <a:p>
            <a:r>
              <a:rPr lang="en-US" sz="2800" b="1" dirty="0" smtClean="0"/>
              <a:t>Outreach Materials </a:t>
            </a:r>
            <a:r>
              <a:rPr lang="en-US" sz="2800" b="1" dirty="0"/>
              <a:t>on </a:t>
            </a:r>
            <a:r>
              <a:rPr lang="en-US" sz="2800" b="1" dirty="0" smtClean="0"/>
              <a:t>CMS.gov/</a:t>
            </a:r>
            <a:r>
              <a:rPr lang="en-US" sz="2800" b="1" dirty="0" err="1" smtClean="0"/>
              <a:t>NewCard</a:t>
            </a:r>
            <a:endParaRPr lang="en-US" b="1" dirty="0"/>
          </a:p>
        </p:txBody>
      </p:sp>
      <p:sp>
        <p:nvSpPr>
          <p:cNvPr id="3" name="object 3"/>
          <p:cNvSpPr txBox="1"/>
          <p:nvPr/>
        </p:nvSpPr>
        <p:spPr>
          <a:xfrm>
            <a:off x="324853" y="1028700"/>
            <a:ext cx="8361948" cy="5386090"/>
          </a:xfrm>
          <a:prstGeom prst="rect">
            <a:avLst/>
          </a:prstGeom>
        </p:spPr>
        <p:txBody>
          <a:bodyPr vert="horz" wrap="square" lIns="0" tIns="0" rIns="0" bIns="0" rtlCol="0">
            <a:spAutoFit/>
          </a:bodyPr>
          <a:lstStyle/>
          <a:p>
            <a:pPr marL="0" marR="142875" lvl="1" fontAlgn="auto">
              <a:spcBef>
                <a:spcPts val="0"/>
              </a:spcBef>
              <a:spcAft>
                <a:spcPts val="0"/>
              </a:spcAft>
              <a:tabLst>
                <a:tab pos="266224" algn="l"/>
                <a:tab pos="266700" algn="l"/>
              </a:tabLst>
            </a:pPr>
            <a:r>
              <a:rPr lang="en-US" sz="2000" dirty="0">
                <a:solidFill>
                  <a:prstClr val="black"/>
                </a:solidFill>
                <a:latin typeface="Times New Roman" panose="02020603050405020304" pitchFamily="18" charset="0"/>
                <a:cs typeface="Times New Roman" panose="02020603050405020304" pitchFamily="18" charset="0"/>
              </a:rPr>
              <a:t>O</a:t>
            </a:r>
            <a:r>
              <a:rPr lang="en-US" sz="2000" kern="0" dirty="0">
                <a:solidFill>
                  <a:sysClr val="windowText" lastClr="000000"/>
                </a:solidFill>
                <a:latin typeface="Times New Roman" panose="02020603050405020304" pitchFamily="18" charset="0"/>
                <a:cs typeface="Times New Roman" panose="02020603050405020304" pitchFamily="18" charset="0"/>
              </a:rPr>
              <a:t>rder free copies of most materials at Productordering.cms.hhs.gov</a:t>
            </a:r>
            <a:endParaRPr lang="en-US" sz="2000" dirty="0">
              <a:solidFill>
                <a:prstClr val="black"/>
              </a:solidFill>
              <a:latin typeface="Calibri"/>
            </a:endParaRPr>
          </a:p>
          <a:p>
            <a:pPr marL="352425" marR="142875" lvl="1" fontAlgn="auto">
              <a:spcBef>
                <a:spcPts val="0"/>
              </a:spcBef>
              <a:spcAft>
                <a:spcPts val="0"/>
              </a:spcAft>
              <a:tabLst>
                <a:tab pos="266224" algn="l"/>
                <a:tab pos="266700" algn="l"/>
              </a:tabLst>
            </a:pPr>
            <a:endParaRPr lang="en-US" sz="1400" b="1" dirty="0">
              <a:solidFill>
                <a:prstClr val="black"/>
              </a:solidFill>
              <a:latin typeface="Times New Roman" panose="02020603050405020304" pitchFamily="18" charset="0"/>
              <a:cs typeface="Times New Roman" panose="02020603050405020304" pitchFamily="18" charset="0"/>
            </a:endParaRPr>
          </a:p>
          <a:p>
            <a:pPr marL="633222" marR="142875" lvl="1"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Job </a:t>
            </a:r>
            <a:r>
              <a:rPr lang="en-US" b="1" dirty="0">
                <a:solidFill>
                  <a:prstClr val="black"/>
                </a:solidFill>
                <a:latin typeface="Times New Roman" panose="02020603050405020304" pitchFamily="18" charset="0"/>
                <a:cs typeface="Times New Roman" panose="02020603050405020304" pitchFamily="18" charset="0"/>
              </a:rPr>
              <a:t>aid for </a:t>
            </a:r>
            <a:r>
              <a:rPr lang="en-US" b="1" dirty="0" smtClean="0">
                <a:solidFill>
                  <a:prstClr val="black"/>
                </a:solidFill>
                <a:latin typeface="Times New Roman" panose="02020603050405020304" pitchFamily="18" charset="0"/>
                <a:cs typeface="Times New Roman" panose="02020603050405020304" pitchFamily="18" charset="0"/>
              </a:rPr>
              <a:t>Partners: </a:t>
            </a:r>
            <a:r>
              <a:rPr lang="en-US" dirty="0" smtClean="0">
                <a:solidFill>
                  <a:prstClr val="black"/>
                </a:solidFill>
                <a:latin typeface="Times New Roman" panose="02020603050405020304" pitchFamily="18" charset="0"/>
                <a:cs typeface="Times New Roman" panose="02020603050405020304" pitchFamily="18" charset="0"/>
              </a:rPr>
              <a:t>Includes </a:t>
            </a:r>
            <a:r>
              <a:rPr lang="en-US" dirty="0">
                <a:solidFill>
                  <a:prstClr val="black"/>
                </a:solidFill>
                <a:latin typeface="Times New Roman" panose="02020603050405020304" pitchFamily="18" charset="0"/>
                <a:cs typeface="Times New Roman" panose="02020603050405020304" pitchFamily="18" charset="0"/>
              </a:rPr>
              <a:t>key messages to communicate to people with Medicare</a:t>
            </a:r>
          </a:p>
          <a:p>
            <a:pPr marL="633222" marR="142875" lvl="1"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Tear-off </a:t>
            </a:r>
            <a:r>
              <a:rPr lang="en-US" b="1" dirty="0">
                <a:solidFill>
                  <a:prstClr val="black"/>
                </a:solidFill>
                <a:latin typeface="Times New Roman" panose="02020603050405020304" pitchFamily="18" charset="0"/>
                <a:cs typeface="Times New Roman" panose="02020603050405020304" pitchFamily="18" charset="0"/>
              </a:rPr>
              <a:t>Pads for Provider </a:t>
            </a:r>
            <a:r>
              <a:rPr lang="en-US" b="1" dirty="0" smtClean="0">
                <a:solidFill>
                  <a:prstClr val="black"/>
                </a:solidFill>
                <a:latin typeface="Times New Roman" panose="02020603050405020304" pitchFamily="18" charset="0"/>
                <a:cs typeface="Times New Roman" panose="02020603050405020304" pitchFamily="18" charset="0"/>
              </a:rPr>
              <a:t>Offices</a:t>
            </a:r>
            <a:endParaRPr lang="en-US" dirty="0" smtClean="0">
              <a:solidFill>
                <a:prstClr val="black"/>
              </a:solidFill>
              <a:latin typeface="Times New Roman" panose="02020603050405020304" pitchFamily="18" charset="0"/>
              <a:cs typeface="Times New Roman" panose="02020603050405020304" pitchFamily="18" charset="0"/>
            </a:endParaRPr>
          </a:p>
          <a:p>
            <a:pPr marL="1090422" marR="142875" lvl="2"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You’re Getting a New Medicare Card!: </a:t>
            </a:r>
            <a:r>
              <a:rPr lang="en-US" dirty="0" smtClean="0">
                <a:solidFill>
                  <a:prstClr val="black"/>
                </a:solidFill>
                <a:latin typeface="Times New Roman" panose="02020603050405020304" pitchFamily="18" charset="0"/>
                <a:cs typeface="Times New Roman" panose="02020603050405020304" pitchFamily="18" charset="0"/>
              </a:rPr>
              <a:t>Contains an image of the card and a reminder to make sure your mailing address is up to date with Social Security</a:t>
            </a:r>
          </a:p>
          <a:p>
            <a:pPr marL="1090422" marR="142875" lvl="2"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Still Waiting for Your New Card?: </a:t>
            </a:r>
            <a:r>
              <a:rPr lang="en-US" dirty="0" smtClean="0">
                <a:solidFill>
                  <a:prstClr val="black"/>
                </a:solidFill>
                <a:latin typeface="Times New Roman" panose="02020603050405020304" pitchFamily="18" charset="0"/>
                <a:cs typeface="Times New Roman" panose="02020603050405020304" pitchFamily="18" charset="0"/>
              </a:rPr>
              <a:t>Contains instructions for </a:t>
            </a:r>
            <a:r>
              <a:rPr lang="en-US" dirty="0" smtClean="0">
                <a:latin typeface="Times New Roman" panose="02020603050405020304" pitchFamily="18" charset="0"/>
                <a:cs typeface="Times New Roman" panose="02020603050405020304" pitchFamily="18" charset="0"/>
              </a:rPr>
              <a:t>beneficiaries </a:t>
            </a:r>
            <a:r>
              <a:rPr lang="en-US" dirty="0" smtClean="0">
                <a:solidFill>
                  <a:prstClr val="black"/>
                </a:solidFill>
                <a:latin typeface="Times New Roman" panose="02020603050405020304" pitchFamily="18" charset="0"/>
                <a:cs typeface="Times New Roman" panose="02020603050405020304" pitchFamily="18" charset="0"/>
              </a:rPr>
              <a:t>to call 1-800-MEDICARE if they still haven’t received their cards and card mailing is finished for their state. </a:t>
            </a:r>
            <a:endParaRPr lang="en-US" b="1" dirty="0" smtClean="0">
              <a:solidFill>
                <a:prstClr val="black"/>
              </a:solidFill>
              <a:latin typeface="Times New Roman" panose="02020603050405020304" pitchFamily="18" charset="0"/>
              <a:cs typeface="Times New Roman" panose="02020603050405020304" pitchFamily="18" charset="0"/>
            </a:endParaRPr>
          </a:p>
          <a:p>
            <a:pPr marL="633222" marR="142875" lvl="1"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Small </a:t>
            </a:r>
            <a:r>
              <a:rPr lang="en-US" b="1" dirty="0">
                <a:solidFill>
                  <a:prstClr val="black"/>
                </a:solidFill>
                <a:latin typeface="Times New Roman" panose="02020603050405020304" pitchFamily="18" charset="0"/>
                <a:cs typeface="Times New Roman" panose="02020603050405020304" pitchFamily="18" charset="0"/>
              </a:rPr>
              <a:t>Posters for Provider </a:t>
            </a:r>
            <a:r>
              <a:rPr lang="en-US" b="1" dirty="0" smtClean="0">
                <a:solidFill>
                  <a:prstClr val="black"/>
                </a:solidFill>
                <a:latin typeface="Times New Roman" panose="02020603050405020304" pitchFamily="18" charset="0"/>
                <a:cs typeface="Times New Roman" panose="02020603050405020304" pitchFamily="18" charset="0"/>
              </a:rPr>
              <a:t>Offices: </a:t>
            </a:r>
            <a:r>
              <a:rPr lang="en-US" dirty="0" smtClean="0">
                <a:solidFill>
                  <a:prstClr val="black"/>
                </a:solidFill>
                <a:latin typeface="Times New Roman" panose="02020603050405020304" pitchFamily="18" charset="0"/>
                <a:cs typeface="Times New Roman" panose="02020603050405020304" pitchFamily="18" charset="0"/>
              </a:rPr>
              <a:t>Messaging </a:t>
            </a:r>
            <a:r>
              <a:rPr lang="en-US" dirty="0">
                <a:solidFill>
                  <a:prstClr val="black"/>
                </a:solidFill>
                <a:latin typeface="Times New Roman" panose="02020603050405020304" pitchFamily="18" charset="0"/>
                <a:cs typeface="Times New Roman" panose="02020603050405020304" pitchFamily="18" charset="0"/>
              </a:rPr>
              <a:t>similar to tear-off sheets</a:t>
            </a:r>
          </a:p>
          <a:p>
            <a:pPr marL="633222" marR="142875" lvl="2"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Conference </a:t>
            </a:r>
            <a:r>
              <a:rPr lang="en-US" b="1" dirty="0">
                <a:solidFill>
                  <a:prstClr val="black"/>
                </a:solidFill>
                <a:latin typeface="Times New Roman" panose="02020603050405020304" pitchFamily="18" charset="0"/>
                <a:cs typeface="Times New Roman" panose="02020603050405020304" pitchFamily="18" charset="0"/>
              </a:rPr>
              <a:t>cards to hand out at </a:t>
            </a:r>
            <a:r>
              <a:rPr lang="en-US" b="1" dirty="0" smtClean="0">
                <a:solidFill>
                  <a:prstClr val="black"/>
                </a:solidFill>
                <a:latin typeface="Times New Roman" panose="02020603050405020304" pitchFamily="18" charset="0"/>
                <a:cs typeface="Times New Roman" panose="02020603050405020304" pitchFamily="18" charset="0"/>
              </a:rPr>
              <a:t>events </a:t>
            </a:r>
          </a:p>
          <a:p>
            <a:pPr marL="633222" marR="142875" lvl="2" indent="-285750" fontAlgn="auto">
              <a:spcBef>
                <a:spcPts val="0"/>
              </a:spcBef>
              <a:spcAft>
                <a:spcPts val="0"/>
              </a:spcAft>
              <a:buFont typeface="Arial" panose="020B0604020202020204" pitchFamily="34" charset="0"/>
              <a:buChar char="•"/>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 "10 Things to Know About Your New Medicare Card" </a:t>
            </a:r>
            <a:r>
              <a:rPr lang="en-US" b="1" dirty="0" smtClean="0">
                <a:solidFill>
                  <a:prstClr val="black"/>
                </a:solidFill>
                <a:latin typeface="Times New Roman" panose="02020603050405020304" pitchFamily="18" charset="0"/>
                <a:cs typeface="Times New Roman" panose="02020603050405020304" pitchFamily="18" charset="0"/>
              </a:rPr>
              <a:t>handout </a:t>
            </a:r>
            <a:endParaRPr lang="en-US" b="1" dirty="0">
              <a:solidFill>
                <a:prstClr val="black"/>
              </a:solidFill>
              <a:latin typeface="Times New Roman" panose="02020603050405020304" pitchFamily="18" charset="0"/>
              <a:cs typeface="Times New Roman" panose="02020603050405020304" pitchFamily="18" charset="0"/>
            </a:endParaRPr>
          </a:p>
          <a:p>
            <a:pPr marL="633222" marR="142875" lvl="1" indent="-285750" fontAlgn="auto">
              <a:spcBef>
                <a:spcPts val="0"/>
              </a:spcBef>
              <a:spcAft>
                <a:spcPts val="0"/>
              </a:spcAft>
              <a:buFont typeface="Arial" panose="020B0604020202020204" pitchFamily="34" charset="0"/>
              <a:buChar char="•"/>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Audio </a:t>
            </a:r>
            <a:r>
              <a:rPr lang="en-US" b="1" dirty="0" smtClean="0">
                <a:solidFill>
                  <a:prstClr val="black"/>
                </a:solidFill>
                <a:latin typeface="Times New Roman" panose="02020603050405020304" pitchFamily="18" charset="0"/>
                <a:cs typeface="Times New Roman" panose="02020603050405020304" pitchFamily="18" charset="0"/>
              </a:rPr>
              <a:t>Public </a:t>
            </a:r>
            <a:r>
              <a:rPr lang="en-US" b="1" dirty="0">
                <a:solidFill>
                  <a:prstClr val="black"/>
                </a:solidFill>
                <a:latin typeface="Times New Roman" panose="02020603050405020304" pitchFamily="18" charset="0"/>
                <a:cs typeface="Times New Roman" panose="02020603050405020304" pitchFamily="18" charset="0"/>
              </a:rPr>
              <a:t>S</a:t>
            </a:r>
            <a:r>
              <a:rPr lang="en-US" b="1" dirty="0" smtClean="0">
                <a:solidFill>
                  <a:prstClr val="black"/>
                </a:solidFill>
                <a:latin typeface="Times New Roman" panose="02020603050405020304" pitchFamily="18" charset="0"/>
                <a:cs typeface="Times New Roman" panose="02020603050405020304" pitchFamily="18" charset="0"/>
              </a:rPr>
              <a:t>ervice </a:t>
            </a:r>
            <a:r>
              <a:rPr lang="en-US" b="1" dirty="0">
                <a:solidFill>
                  <a:prstClr val="black"/>
                </a:solidFill>
                <a:latin typeface="Times New Roman" panose="02020603050405020304" pitchFamily="18" charset="0"/>
                <a:cs typeface="Times New Roman" panose="02020603050405020304" pitchFamily="18" charset="0"/>
              </a:rPr>
              <a:t>A</a:t>
            </a:r>
            <a:r>
              <a:rPr lang="en-US" b="1" dirty="0" smtClean="0">
                <a:solidFill>
                  <a:prstClr val="black"/>
                </a:solidFill>
                <a:latin typeface="Times New Roman" panose="02020603050405020304" pitchFamily="18" charset="0"/>
                <a:cs typeface="Times New Roman" panose="02020603050405020304" pitchFamily="18" charset="0"/>
              </a:rPr>
              <a:t>nnouncement: </a:t>
            </a:r>
            <a:r>
              <a:rPr lang="en-US" dirty="0" smtClean="0">
                <a:solidFill>
                  <a:prstClr val="black"/>
                </a:solidFill>
                <a:latin typeface="Times New Roman" panose="02020603050405020304" pitchFamily="18" charset="0"/>
                <a:cs typeface="Times New Roman" panose="02020603050405020304" pitchFamily="18" charset="0"/>
              </a:rPr>
              <a:t>To </a:t>
            </a:r>
            <a:r>
              <a:rPr lang="en-US" dirty="0">
                <a:solidFill>
                  <a:prstClr val="black"/>
                </a:solidFill>
                <a:latin typeface="Times New Roman" panose="02020603050405020304" pitchFamily="18" charset="0"/>
                <a:cs typeface="Times New Roman" panose="02020603050405020304" pitchFamily="18" charset="0"/>
              </a:rPr>
              <a:t>run in National pharmacy </a:t>
            </a:r>
            <a:r>
              <a:rPr lang="en-US" dirty="0" smtClean="0">
                <a:solidFill>
                  <a:prstClr val="black"/>
                </a:solidFill>
                <a:latin typeface="Times New Roman" panose="02020603050405020304" pitchFamily="18" charset="0"/>
                <a:cs typeface="Times New Roman" panose="02020603050405020304" pitchFamily="18" charset="0"/>
              </a:rPr>
              <a:t>chains</a:t>
            </a:r>
            <a:endParaRPr lang="en-US" b="1" dirty="0" smtClean="0">
              <a:solidFill>
                <a:prstClr val="black"/>
              </a:solidFill>
              <a:latin typeface="Times New Roman" panose="02020603050405020304" pitchFamily="18" charset="0"/>
              <a:cs typeface="Times New Roman" panose="02020603050405020304" pitchFamily="18" charset="0"/>
            </a:endParaRPr>
          </a:p>
          <a:p>
            <a:pPr marL="633222" marR="142875" lvl="1" indent="-285750" fontAlgn="auto">
              <a:spcBef>
                <a:spcPts val="0"/>
              </a:spcBef>
              <a:spcAft>
                <a:spcPts val="0"/>
              </a:spcAft>
              <a:buFont typeface="Arial" panose="020B0604020202020204" pitchFamily="34" charset="0"/>
              <a:buChar char="•"/>
              <a:tabLst>
                <a:tab pos="266224" algn="l"/>
                <a:tab pos="266700" algn="l"/>
              </a:tabLst>
            </a:pPr>
            <a:r>
              <a:rPr lang="en-US" b="1" dirty="0" smtClean="0">
                <a:solidFill>
                  <a:prstClr val="black"/>
                </a:solidFill>
                <a:latin typeface="Times New Roman" panose="02020603050405020304" pitchFamily="18" charset="0"/>
                <a:cs typeface="Times New Roman" panose="02020603050405020304" pitchFamily="18" charset="0"/>
              </a:rPr>
              <a:t>Widgets</a:t>
            </a:r>
            <a:r>
              <a:rPr lang="en-US" dirty="0" smtClean="0">
                <a:solidFill>
                  <a:prstClr val="black"/>
                </a:solidFill>
                <a:latin typeface="Times New Roman" panose="02020603050405020304" pitchFamily="18" charset="0"/>
                <a:cs typeface="Times New Roman" panose="02020603050405020304" pitchFamily="18" charset="0"/>
              </a:rPr>
              <a:t>: Partner focused with link to CMS.gov/</a:t>
            </a:r>
            <a:r>
              <a:rPr lang="en-US" dirty="0" err="1" smtClean="0">
                <a:solidFill>
                  <a:prstClr val="black"/>
                </a:solidFill>
                <a:latin typeface="Times New Roman" panose="02020603050405020304" pitchFamily="18" charset="0"/>
                <a:cs typeface="Times New Roman" panose="02020603050405020304" pitchFamily="18" charset="0"/>
              </a:rPr>
              <a:t>newcard</a:t>
            </a:r>
            <a:endParaRPr lang="en-US" dirty="0">
              <a:solidFill>
                <a:prstClr val="black"/>
              </a:solidFill>
              <a:latin typeface="Times New Roman" panose="02020603050405020304" pitchFamily="18" charset="0"/>
              <a:cs typeface="Times New Roman" panose="02020603050405020304" pitchFamily="18" charset="0"/>
            </a:endParaRPr>
          </a:p>
          <a:p>
            <a:pPr marL="347472" marR="142875" lvl="2" fontAlgn="auto">
              <a:spcBef>
                <a:spcPts val="0"/>
              </a:spcBef>
              <a:spcAft>
                <a:spcPts val="0"/>
              </a:spcAft>
              <a:tabLst>
                <a:tab pos="266224" algn="l"/>
                <a:tab pos="266700" algn="l"/>
              </a:tabLst>
            </a:pPr>
            <a:endParaRPr lang="en-US" sz="1400" b="1" dirty="0" smtClean="0">
              <a:solidFill>
                <a:prstClr val="black"/>
              </a:solidFill>
              <a:latin typeface="Times New Roman" panose="02020603050405020304" pitchFamily="18" charset="0"/>
              <a:cs typeface="Times New Roman" panose="02020603050405020304" pitchFamily="18" charset="0"/>
            </a:endParaRPr>
          </a:p>
          <a:p>
            <a:pPr marL="347472" marR="142875" lvl="2" fontAlgn="auto">
              <a:spcBef>
                <a:spcPts val="0"/>
              </a:spcBef>
              <a:spcAft>
                <a:spcPts val="0"/>
              </a:spcAft>
              <a:tabLst>
                <a:tab pos="266224" algn="l"/>
                <a:tab pos="266700" algn="l"/>
              </a:tabLst>
            </a:pPr>
            <a:r>
              <a:rPr lang="en-US" sz="1400" dirty="0" smtClean="0">
                <a:solidFill>
                  <a:prstClr val="black"/>
                </a:solidFill>
                <a:latin typeface="Times New Roman" panose="02020603050405020304" pitchFamily="18" charset="0"/>
                <a:cs typeface="Times New Roman" panose="02020603050405020304" pitchFamily="18" charset="0"/>
              </a:rPr>
              <a:t>Some products may be available in languages other than English and Spanish.  </a:t>
            </a:r>
            <a:endParaRPr lang="en-US" sz="1400" dirty="0">
              <a:solidFill>
                <a:prstClr val="black"/>
              </a:solidFill>
              <a:latin typeface="Times New Roman" panose="02020603050405020304" pitchFamily="18" charset="0"/>
              <a:cs typeface="Times New Roman" panose="02020603050405020304" pitchFamily="18" charset="0"/>
            </a:endParaRPr>
          </a:p>
          <a:p>
            <a:pPr marR="142875" lvl="2" indent="-210312" fontAlgn="auto">
              <a:spcBef>
                <a:spcPts val="0"/>
              </a:spcBef>
              <a:spcAft>
                <a:spcPts val="0"/>
              </a:spcAft>
              <a:buFont typeface="Arial" panose="020B0604020202020204" pitchFamily="34" charset="0"/>
              <a:buChar char="•"/>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a:p>
            <a:pPr marL="704088" marR="142875" lvl="2" fontAlgn="auto">
              <a:spcBef>
                <a:spcPts val="0"/>
              </a:spcBef>
              <a:spcAft>
                <a:spcPts val="0"/>
              </a:spcAft>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a:xfrm>
            <a:off x="7010400" y="6492875"/>
            <a:ext cx="2133600" cy="365125"/>
          </a:xfrm>
        </p:spPr>
        <p:txBody>
          <a:bodyPr/>
          <a:lstStyle/>
          <a:p>
            <a:fld id="{7022FF3C-310F-4809-A5BE-BC5BA8AA108D}" type="slidenum">
              <a:rPr sz="1200">
                <a:solidFill>
                  <a:prstClr val="black">
                    <a:tint val="75000"/>
                  </a:prstClr>
                </a:solidFill>
              </a:rPr>
              <a:pPr/>
              <a:t>29</a:t>
            </a:fld>
            <a:endParaRPr sz="1100" dirty="0">
              <a:solidFill>
                <a:prstClr val="black">
                  <a:tint val="75000"/>
                </a:prstClr>
              </a:solidFill>
            </a:endParaRPr>
          </a:p>
        </p:txBody>
      </p:sp>
    </p:spTree>
    <p:extLst>
      <p:ext uri="{BB962C8B-B14F-4D97-AF65-F5344CB8AC3E}">
        <p14:creationId xmlns:p14="http://schemas.microsoft.com/office/powerpoint/2010/main" val="2251964071"/>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3077766"/>
          </a:xfrm>
          <a:prstGeom prst="rect">
            <a:avLst/>
          </a:prstGeom>
        </p:spPr>
        <p:txBody>
          <a:bodyPr vert="horz" wrap="square" lIns="0" tIns="0" rIns="0" bIns="0" rtlCol="0">
            <a:spAutoFit/>
          </a:bodyPr>
          <a:lstStyle/>
          <a:p>
            <a:pPr marL="12700">
              <a:lnSpc>
                <a:spcPct val="100000"/>
              </a:lnSpc>
            </a:pPr>
            <a:r>
              <a:rPr lang="en-US" sz="2000" dirty="0" smtClean="0">
                <a:latin typeface="Times New Roman"/>
                <a:cs typeface="Times New Roman"/>
              </a:rPr>
              <a:t>CMS is providing the following:</a:t>
            </a:r>
            <a:endParaRPr sz="2000" dirty="0">
              <a:latin typeface="Times New Roman"/>
              <a:cs typeface="Times New Roman"/>
            </a:endParaRPr>
          </a:p>
          <a:p>
            <a:pPr marL="469900" marR="170815">
              <a:lnSpc>
                <a:spcPct val="100000"/>
              </a:lnSpc>
              <a:tabLst>
                <a:tab pos="927100" algn="l"/>
                <a:tab pos="927735" algn="l"/>
              </a:tabLst>
            </a:pPr>
            <a:endParaRPr lang="en-US" sz="2000" b="1" dirty="0" smtClean="0">
              <a:latin typeface="Times New Roman"/>
              <a:cs typeface="Times New Roman"/>
            </a:endParaRPr>
          </a:p>
          <a:p>
            <a:pPr marL="927100" marR="170815" indent="-457200">
              <a:lnSpc>
                <a:spcPct val="100000"/>
              </a:lnSpc>
              <a:buAutoNum type="arabicPeriod"/>
              <a:tabLst>
                <a:tab pos="927100" algn="l"/>
                <a:tab pos="927735" algn="l"/>
              </a:tabLst>
            </a:pPr>
            <a:r>
              <a:rPr sz="2000" dirty="0" smtClean="0">
                <a:latin typeface="Times New Roman"/>
                <a:cs typeface="Times New Roman"/>
              </a:rPr>
              <a:t>Generate </a:t>
            </a:r>
            <a:r>
              <a:rPr lang="en-US" sz="2000" dirty="0" smtClean="0">
                <a:latin typeface="Times New Roman"/>
                <a:cs typeface="Times New Roman"/>
              </a:rPr>
              <a:t>Medicare Beneficiary Identifiers (</a:t>
            </a:r>
            <a:r>
              <a:rPr sz="2000" dirty="0" smtClean="0">
                <a:latin typeface="Times New Roman"/>
                <a:cs typeface="Times New Roman"/>
              </a:rPr>
              <a:t>MBI</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for all </a:t>
            </a:r>
            <a:r>
              <a:rPr sz="2000" dirty="0" smtClean="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buFontTx/>
              <a:buAutoNum type="arabicPeriod"/>
              <a:tabLst>
                <a:tab pos="927100" algn="l"/>
                <a:tab pos="927735" algn="l"/>
              </a:tabLst>
            </a:pPr>
            <a:r>
              <a:rPr lang="en-US" sz="2000" dirty="0">
                <a:latin typeface="Times New Roman"/>
                <a:cs typeface="Times New Roman"/>
              </a:rPr>
              <a:t>Modify systems and business </a:t>
            </a:r>
            <a:r>
              <a:rPr lang="en-US" sz="2000" spc="-5" dirty="0">
                <a:latin typeface="Times New Roman"/>
                <a:cs typeface="Times New Roman"/>
              </a:rPr>
              <a:t>processes to</a:t>
            </a:r>
            <a:r>
              <a:rPr lang="en-US" sz="2000" dirty="0">
                <a:latin typeface="Times New Roman"/>
                <a:cs typeface="Times New Roman"/>
              </a:rPr>
              <a:t> </a:t>
            </a:r>
            <a:r>
              <a:rPr lang="en-US" sz="2000" spc="-5" dirty="0">
                <a:latin typeface="Times New Roman"/>
                <a:cs typeface="Times New Roman"/>
              </a:rPr>
              <a:t>accommodate </a:t>
            </a:r>
            <a:r>
              <a:rPr lang="en-US" sz="2000" dirty="0">
                <a:latin typeface="Times New Roman"/>
                <a:cs typeface="Times New Roman"/>
              </a:rPr>
              <a:t>receipt, </a:t>
            </a:r>
            <a:r>
              <a:rPr lang="en-US" sz="2000" spc="-5" dirty="0">
                <a:latin typeface="Times New Roman"/>
                <a:cs typeface="Times New Roman"/>
              </a:rPr>
              <a:t>transmission, </a:t>
            </a:r>
            <a:r>
              <a:rPr lang="en-US" sz="2000" spc="-20" dirty="0">
                <a:latin typeface="Times New Roman"/>
                <a:cs typeface="Times New Roman"/>
              </a:rPr>
              <a:t>display, </a:t>
            </a:r>
            <a:r>
              <a:rPr lang="en-US" sz="2000" dirty="0">
                <a:latin typeface="Times New Roman"/>
                <a:cs typeface="Times New Roman"/>
              </a:rPr>
              <a:t>and processing of the</a:t>
            </a:r>
            <a:r>
              <a:rPr lang="en-US" sz="2000" spc="-100" dirty="0">
                <a:latin typeface="Times New Roman"/>
                <a:cs typeface="Times New Roman"/>
              </a:rPr>
              <a:t> </a:t>
            </a:r>
            <a:r>
              <a:rPr lang="en-US" sz="2000" spc="-5" dirty="0" smtClean="0">
                <a:latin typeface="Times New Roman"/>
                <a:cs typeface="Times New Roman"/>
              </a:rPr>
              <a:t>MBI</a:t>
            </a:r>
          </a:p>
          <a:p>
            <a:pPr marL="927100" indent="-457200">
              <a:buFontTx/>
              <a:buAutoNum type="arabicPeriod"/>
              <a:tabLst>
                <a:tab pos="927100" algn="l"/>
                <a:tab pos="927735" algn="l"/>
              </a:tabLst>
            </a:pPr>
            <a:endParaRPr lang="en-US" sz="2000" spc="-5" dirty="0">
              <a:latin typeface="Times New Roman"/>
              <a:cs typeface="Times New Roman"/>
            </a:endParaRPr>
          </a:p>
          <a:p>
            <a:pPr marL="927100" indent="-457200">
              <a:buFontTx/>
              <a:buAutoNum type="arabicPeriod"/>
              <a:tabLst>
                <a:tab pos="927100" algn="l"/>
                <a:tab pos="927735" algn="l"/>
              </a:tabLst>
            </a:pPr>
            <a:r>
              <a:rPr sz="2000" dirty="0" smtClean="0">
                <a:latin typeface="Times New Roman"/>
                <a:cs typeface="Times New Roman"/>
              </a:rPr>
              <a:t>Issue </a:t>
            </a:r>
            <a:r>
              <a:rPr sz="2000" spc="-30" dirty="0">
                <a:latin typeface="Times New Roman"/>
                <a:cs typeface="Times New Roman"/>
              </a:rPr>
              <a:t>new, </a:t>
            </a:r>
            <a:r>
              <a:rPr sz="2000" spc="-5" dirty="0">
                <a:latin typeface="Times New Roman"/>
                <a:cs typeface="Times New Roman"/>
              </a:rPr>
              <a:t>redesigned Medicare </a:t>
            </a:r>
            <a:r>
              <a:rPr sz="2000" dirty="0" smtClean="0">
                <a:latin typeface="Times New Roman"/>
                <a:cs typeface="Times New Roman"/>
              </a:rPr>
              <a:t>cards</a:t>
            </a:r>
            <a:endParaRPr lang="en-US" sz="2000" dirty="0" smtClean="0">
              <a:latin typeface="Times New Roman"/>
              <a:cs typeface="Times New Roman"/>
            </a:endParaRPr>
          </a:p>
          <a:p>
            <a:pPr marL="469900">
              <a:lnSpc>
                <a:spcPct val="100000"/>
              </a:lnSpc>
              <a:tabLst>
                <a:tab pos="927100" algn="l"/>
                <a:tab pos="927735" algn="l"/>
              </a:tabLst>
            </a:pPr>
            <a:endParaRPr sz="2000" dirty="0">
              <a:latin typeface="Times New Roman"/>
              <a:cs typeface="Times New Roman"/>
            </a:endParaRPr>
          </a:p>
          <a:p>
            <a:pPr>
              <a:lnSpc>
                <a:spcPct val="100000"/>
              </a:lnSpc>
            </a:pP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a:xfrm>
            <a:off x="7010400" y="6492875"/>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116062105"/>
      </p:ext>
    </p:extLst>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3999" cy="430887"/>
          </a:xfrm>
          <a:prstGeom prst="rect">
            <a:avLst/>
          </a:prstGeom>
        </p:spPr>
        <p:txBody>
          <a:bodyPr vert="horz" wrap="square" lIns="0" tIns="0" rIns="0" bIns="0" rtlCol="0">
            <a:spAutoFit/>
          </a:bodyPr>
          <a:lstStyle/>
          <a:p>
            <a:pPr marL="12700">
              <a:lnSpc>
                <a:spcPct val="100000"/>
              </a:lnSpc>
            </a:pPr>
            <a:r>
              <a:rPr b="1" dirty="0"/>
              <a:t>Final</a:t>
            </a:r>
            <a:r>
              <a:rPr b="1" spc="-170" dirty="0"/>
              <a:t> </a:t>
            </a:r>
            <a:r>
              <a:rPr b="1" dirty="0" smtClean="0"/>
              <a:t>Thoughts</a:t>
            </a:r>
            <a:r>
              <a:rPr lang="en-US" b="1" dirty="0" smtClean="0"/>
              <a:t> </a:t>
            </a:r>
            <a:endParaRPr b="1"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Thank you for </a:t>
            </a:r>
            <a:r>
              <a:rPr sz="2000" spc="-5" dirty="0">
                <a:solidFill>
                  <a:prstClr val="black"/>
                </a:solidFill>
                <a:latin typeface="Times New Roman" panose="02020603050405020304" pitchFamily="18" charset="0"/>
                <a:cs typeface="Times New Roman" panose="02020603050405020304" pitchFamily="18" charset="0"/>
              </a:rPr>
              <a:t>participating </a:t>
            </a:r>
            <a:r>
              <a:rPr sz="2000" dirty="0">
                <a:solidFill>
                  <a:prstClr val="black"/>
                </a:solidFill>
                <a:latin typeface="Times New Roman" panose="02020603050405020304" pitchFamily="18" charset="0"/>
                <a:cs typeface="Times New Roman" panose="02020603050405020304" pitchFamily="18" charset="0"/>
              </a:rPr>
              <a:t>in this discussion</a:t>
            </a:r>
            <a:r>
              <a:rPr sz="2000" spc="-140" dirty="0">
                <a:solidFill>
                  <a:prstClr val="black"/>
                </a:solidFill>
                <a:latin typeface="Times New Roman" panose="02020603050405020304" pitchFamily="18" charset="0"/>
                <a:cs typeface="Times New Roman" panose="02020603050405020304" pitchFamily="18" charset="0"/>
              </a:rPr>
              <a:t> </a:t>
            </a:r>
            <a:r>
              <a:rPr sz="2000" dirty="0" smtClean="0">
                <a:solidFill>
                  <a:prstClr val="black"/>
                </a:solidFill>
                <a:latin typeface="Times New Roman" panose="02020603050405020304" pitchFamily="18" charset="0"/>
                <a:cs typeface="Times New Roman" panose="02020603050405020304" pitchFamily="18" charset="0"/>
              </a:rPr>
              <a:t>today</a:t>
            </a:r>
            <a:r>
              <a:rPr lang="en-US" sz="2000" dirty="0" smtClean="0">
                <a:solidFill>
                  <a:prstClr val="black"/>
                </a:solidFill>
                <a:latin typeface="Times New Roman" panose="02020603050405020304" pitchFamily="18" charset="0"/>
                <a:cs typeface="Times New Roman" panose="02020603050405020304" pitchFamily="18" charset="0"/>
              </a:rPr>
              <a:t>, to learn more about the New Medicare Card check out our websites:</a:t>
            </a: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stakeholder/operational information go to: </a:t>
            </a:r>
            <a:r>
              <a:rPr lang="en-US" sz="2000" u="sng" dirty="0" smtClean="0">
                <a:solidFill>
                  <a:prstClr val="black"/>
                </a:solidFill>
                <a:latin typeface="Times New Roman" panose="02020603050405020304" pitchFamily="18" charset="0"/>
                <a:cs typeface="Times New Roman" panose="02020603050405020304" pitchFamily="18" charset="0"/>
                <a:hlinkClick r:id="rId3"/>
              </a:rPr>
              <a:t>https</a:t>
            </a:r>
            <a:r>
              <a:rPr lang="en-US" sz="2000" u="sng" dirty="0">
                <a:solidFill>
                  <a:prstClr val="black"/>
                </a:solidFill>
                <a:latin typeface="Times New Roman" panose="02020603050405020304" pitchFamily="18" charset="0"/>
                <a:cs typeface="Times New Roman" panose="02020603050405020304" pitchFamily="18" charset="0"/>
                <a:hlinkClick r:id="rId3"/>
              </a:rPr>
              <a:t>://</a:t>
            </a:r>
            <a:r>
              <a:rPr lang="en-US" sz="2000" u="sng" dirty="0" smtClean="0">
                <a:solidFill>
                  <a:prstClr val="black"/>
                </a:solidFill>
                <a:latin typeface="Times New Roman" panose="02020603050405020304" pitchFamily="18" charset="0"/>
                <a:cs typeface="Times New Roman" panose="02020603050405020304" pitchFamily="18" charset="0"/>
                <a:hlinkClick r:id="rId3"/>
              </a:rPr>
              <a:t>www.cms.gov/newcard</a:t>
            </a:r>
            <a:endParaRPr lang="en-US" sz="2000" u="sng" dirty="0" smtClean="0">
              <a:solidFill>
                <a:prstClr val="black"/>
              </a:solidFill>
              <a:latin typeface="Times New Roman" panose="02020603050405020304" pitchFamily="18" charset="0"/>
              <a:cs typeface="Times New Roman" panose="02020603050405020304" pitchFamily="18" charset="0"/>
            </a:endParaRPr>
          </a:p>
          <a:p>
            <a:pPr marL="469900" lvl="1" fontAlgn="auto">
              <a:spcBef>
                <a:spcPts val="0"/>
              </a:spcBef>
              <a:spcAft>
                <a:spcPts val="0"/>
              </a:spcAft>
              <a:tabLst>
                <a:tab pos="354965" algn="l"/>
                <a:tab pos="355600" algn="l"/>
              </a:tabLst>
            </a:pPr>
            <a:endParaRPr lang="en-US" sz="2000" u="sng" dirty="0" smtClean="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beneficiary focused information go to: </a:t>
            </a:r>
            <a:r>
              <a:rPr lang="en-US" sz="2000" u="sng" dirty="0">
                <a:solidFill>
                  <a:prstClr val="black"/>
                </a:solidFill>
                <a:latin typeface="Times New Roman" panose="02020603050405020304" pitchFamily="18" charset="0"/>
                <a:cs typeface="Times New Roman" panose="02020603050405020304" pitchFamily="18" charset="0"/>
                <a:hlinkClick r:id="rId4"/>
              </a:rPr>
              <a:t>https://</a:t>
            </a:r>
            <a:r>
              <a:rPr lang="en-US" sz="2000" u="sng" dirty="0" smtClean="0">
                <a:solidFill>
                  <a:prstClr val="black"/>
                </a:solidFill>
                <a:latin typeface="Times New Roman" panose="02020603050405020304" pitchFamily="18" charset="0"/>
                <a:cs typeface="Times New Roman" panose="02020603050405020304" pitchFamily="18" charset="0"/>
                <a:hlinkClick r:id="rId4"/>
              </a:rPr>
              <a:t>www.medicare.gov/newcard</a:t>
            </a:r>
            <a:r>
              <a:rPr lang="en-US" sz="2000" u="sng" dirty="0" smtClean="0">
                <a:solidFill>
                  <a:prstClr val="black"/>
                </a:solidFill>
                <a:latin typeface="Times New Roman" panose="02020603050405020304" pitchFamily="18" charset="0"/>
                <a:cs typeface="Times New Roman" panose="02020603050405020304" pitchFamily="18" charset="0"/>
              </a:rPr>
              <a:t> </a:t>
            </a:r>
            <a:endParaRPr lang="en-US" sz="2000" dirty="0" smtClean="0">
              <a:solidFill>
                <a:prstClr val="black"/>
              </a:solidFill>
              <a:latin typeface="Times New Roman" panose="02020603050405020304" pitchFamily="18" charset="0"/>
              <a:cs typeface="Times New Roman" panose="02020603050405020304" pitchFamily="18" charset="0"/>
            </a:endParaRP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a:t>
            </a:r>
            <a:r>
              <a:rPr lang="en-US" sz="2000" dirty="0">
                <a:solidFill>
                  <a:prstClr val="black"/>
                </a:solidFill>
                <a:latin typeface="Times New Roman" panose="02020603050405020304" pitchFamily="18" charset="0"/>
                <a:cs typeface="Times New Roman" panose="02020603050405020304" pitchFamily="18" charset="0"/>
              </a:rPr>
              <a:t>resources </a:t>
            </a:r>
            <a:r>
              <a:rPr lang="en-US" sz="2000" dirty="0" smtClean="0">
                <a:solidFill>
                  <a:prstClr val="black"/>
                </a:solidFill>
                <a:latin typeface="Times New Roman" panose="02020603050405020304" pitchFamily="18" charset="0"/>
                <a:cs typeface="Times New Roman" panose="02020603050405020304" pitchFamily="18" charset="0"/>
              </a:rPr>
              <a:t>to </a:t>
            </a:r>
            <a:r>
              <a:rPr lang="en-US" sz="2000" dirty="0">
                <a:solidFill>
                  <a:prstClr val="black"/>
                </a:solidFill>
                <a:latin typeface="Times New Roman" panose="02020603050405020304" pitchFamily="18" charset="0"/>
                <a:cs typeface="Times New Roman" panose="02020603050405020304" pitchFamily="18" charset="0"/>
              </a:rPr>
              <a:t>use when you talk to people with Medicare about the new Medicare </a:t>
            </a:r>
            <a:r>
              <a:rPr lang="en-US" sz="2000" dirty="0" smtClean="0">
                <a:solidFill>
                  <a:prstClr val="black"/>
                </a:solidFill>
                <a:latin typeface="Times New Roman" panose="02020603050405020304" pitchFamily="18" charset="0"/>
                <a:cs typeface="Times New Roman" panose="02020603050405020304" pitchFamily="18" charset="0"/>
              </a:rPr>
              <a:t>cards: </a:t>
            </a:r>
            <a:r>
              <a:rPr lang="en-US" sz="2000" u="sng" dirty="0" smtClean="0">
                <a:solidFill>
                  <a:prstClr val="black"/>
                </a:solidFill>
                <a:latin typeface="Times New Roman" panose="02020603050405020304" pitchFamily="18" charset="0"/>
                <a:cs typeface="Times New Roman" panose="02020603050405020304" pitchFamily="18" charset="0"/>
              </a:rPr>
              <a:t>https</a:t>
            </a:r>
            <a:r>
              <a:rPr lang="en-US" sz="2000" u="sng" dirty="0">
                <a:solidFill>
                  <a:prstClr val="black"/>
                </a:solidFill>
                <a:latin typeface="Times New Roman" panose="02020603050405020304" pitchFamily="18" charset="0"/>
                <a:cs typeface="Times New Roman" panose="02020603050405020304" pitchFamily="18" charset="0"/>
              </a:rPr>
              <a:t>://</a:t>
            </a:r>
            <a:r>
              <a:rPr lang="en-US" sz="2000" u="sng"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Please </a:t>
            </a:r>
            <a:r>
              <a:rPr sz="2000" spc="-5" dirty="0">
                <a:solidFill>
                  <a:prstClr val="black"/>
                </a:solidFill>
                <a:latin typeface="Times New Roman" panose="02020603050405020304" pitchFamily="18" charset="0"/>
                <a:cs typeface="Times New Roman" panose="02020603050405020304" pitchFamily="18" charset="0"/>
              </a:rPr>
              <a:t>submit </a:t>
            </a:r>
            <a:r>
              <a:rPr sz="2000" dirty="0">
                <a:solidFill>
                  <a:prstClr val="black"/>
                </a:solidFill>
                <a:latin typeface="Times New Roman" panose="02020603050405020304" pitchFamily="18" charset="0"/>
                <a:cs typeface="Times New Roman" panose="02020603050405020304" pitchFamily="18" charset="0"/>
              </a:rPr>
              <a:t>any additional </a:t>
            </a:r>
            <a:r>
              <a:rPr lang="en-US" sz="2000" dirty="0" smtClean="0">
                <a:solidFill>
                  <a:prstClr val="black"/>
                </a:solidFill>
                <a:latin typeface="Times New Roman" panose="02020603050405020304" pitchFamily="18" charset="0"/>
                <a:cs typeface="Times New Roman" panose="02020603050405020304" pitchFamily="18" charset="0"/>
              </a:rPr>
              <a:t>comments or questions</a:t>
            </a:r>
            <a:r>
              <a:rPr sz="2000" dirty="0" smtClean="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to the </a:t>
            </a:r>
            <a:r>
              <a:rPr lang="en-US" sz="2000" dirty="0" smtClean="0">
                <a:solidFill>
                  <a:prstClr val="black"/>
                </a:solidFill>
                <a:latin typeface="Times New Roman" panose="02020603050405020304" pitchFamily="18" charset="0"/>
                <a:cs typeface="Times New Roman" panose="02020603050405020304" pitchFamily="18" charset="0"/>
              </a:rPr>
              <a:t>New </a:t>
            </a:r>
            <a:r>
              <a:rPr lang="en-US" sz="2000" dirty="0">
                <a:solidFill>
                  <a:prstClr val="black"/>
                </a:solidFill>
                <a:latin typeface="Times New Roman" panose="02020603050405020304" pitchFamily="18" charset="0"/>
                <a:cs typeface="Times New Roman" panose="02020603050405020304" pitchFamily="18" charset="0"/>
              </a:rPr>
              <a:t>Medicare Card </a:t>
            </a:r>
            <a:r>
              <a:rPr sz="2000" dirty="0" smtClean="0">
                <a:solidFill>
                  <a:prstClr val="black"/>
                </a:solidFill>
                <a:latin typeface="Times New Roman" panose="02020603050405020304" pitchFamily="18" charset="0"/>
                <a:cs typeface="Times New Roman" panose="02020603050405020304" pitchFamily="18" charset="0"/>
              </a:rPr>
              <a:t>team </a:t>
            </a:r>
            <a:r>
              <a:rPr sz="2000" spc="-5" dirty="0" smtClean="0">
                <a:solidFill>
                  <a:prstClr val="black"/>
                </a:solidFill>
                <a:latin typeface="Times New Roman" panose="02020603050405020304" pitchFamily="18" charset="0"/>
                <a:cs typeface="Times New Roman" panose="02020603050405020304" pitchFamily="18" charset="0"/>
              </a:rPr>
              <a:t>mailbox:</a:t>
            </a:r>
            <a:r>
              <a:rPr lang="en-US" sz="2000" spc="-5" dirty="0">
                <a:solidFill>
                  <a:prstClr val="black"/>
                </a:solidFill>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7022FF3C-310F-4809-A5BE-BC5BA8AA108D}" type="slidenum">
              <a:rPr>
                <a:solidFill>
                  <a:prstClr val="black">
                    <a:tint val="75000"/>
                  </a:prstClr>
                </a:solidFill>
              </a:rPr>
              <a:pPr/>
              <a:t>30</a:t>
            </a:fld>
            <a:endParaRPr dirty="0">
              <a:solidFill>
                <a:prstClr val="black">
                  <a:tint val="75000"/>
                </a:prstClr>
              </a:solidFill>
            </a:endParaRPr>
          </a:p>
        </p:txBody>
      </p:sp>
    </p:spTree>
    <p:extLst>
      <p:ext uri="{BB962C8B-B14F-4D97-AF65-F5344CB8AC3E}">
        <p14:creationId xmlns:p14="http://schemas.microsoft.com/office/powerpoint/2010/main" val="968383018"/>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has </a:t>
            </a:r>
            <a:r>
              <a:rPr sz="1900" spc="-5" dirty="0" smtClean="0">
                <a:latin typeface="Times New Roman"/>
                <a:cs typeface="Times New Roman"/>
              </a:rPr>
              <a:t>the </a:t>
            </a:r>
            <a:r>
              <a:rPr sz="1900" spc="-5" dirty="0">
                <a:latin typeface="Times New Roman"/>
                <a:cs typeface="Times New Roman"/>
              </a:rPr>
              <a:t>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lang="en-US" sz="1900" spc="-10" dirty="0" smtClean="0">
                <a:latin typeface="Times New Roman"/>
                <a:cs typeface="Times New Roman"/>
              </a:rPr>
              <a:t>has been</a:t>
            </a:r>
            <a:r>
              <a:rPr lang="en-US" sz="1900" spc="-5" dirty="0" smtClean="0">
                <a:latin typeface="Times New Roman"/>
                <a:cs typeface="Times New Roman"/>
              </a:rPr>
              <a:t> </a:t>
            </a:r>
            <a:r>
              <a:rPr sz="1900" spc="-5" dirty="0" smtClean="0">
                <a:latin typeface="Times New Roman"/>
                <a:cs typeface="Times New Roman"/>
              </a:rPr>
              <a:t>compromised</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294967295"/>
          </p:nvPr>
        </p:nvSpPr>
        <p:spPr>
          <a:xfrm>
            <a:off x="7010400" y="6492875"/>
            <a:ext cx="2133600" cy="365125"/>
          </a:xfrm>
          <a:prstGeom prst="rect">
            <a:avLst/>
          </a:prstGeo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4</a:t>
            </a:fld>
            <a:endParaRPr lang="en-US" dirty="0">
              <a:solidFill>
                <a:prstClr val="black">
                  <a:tint val="75000"/>
                </a:prstClr>
              </a:solidFill>
            </a:endParaRPr>
          </a:p>
        </p:txBody>
      </p:sp>
    </p:spTree>
    <p:extLst>
      <p:ext uri="{BB962C8B-B14F-4D97-AF65-F5344CB8AC3E}">
        <p14:creationId xmlns:p14="http://schemas.microsoft.com/office/powerpoint/2010/main" val="271159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294967295"/>
          </p:nvPr>
        </p:nvSpPr>
        <p:spPr>
          <a:xfrm>
            <a:off x="7010400" y="6492875"/>
            <a:ext cx="2133600" cy="365125"/>
          </a:xfrm>
          <a:prstGeom prst="rect">
            <a:avLst/>
          </a:prstGeo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extLst>
      <p:ext uri="{BB962C8B-B14F-4D97-AF65-F5344CB8AC3E}">
        <p14:creationId xmlns:p14="http://schemas.microsoft.com/office/powerpoint/2010/main" val="879265041"/>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bwMode="auto">
          <a:xfrm>
            <a:off x="1725464" y="2162437"/>
            <a:ext cx="5983355" cy="1564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196" indent="0" algn="l" rtl="0" eaLnBrk="0" fontAlgn="base" hangingPunct="0">
              <a:spcBef>
                <a:spcPct val="20000"/>
              </a:spcBef>
              <a:spcAft>
                <a:spcPct val="0"/>
              </a:spcAft>
              <a:buFont typeface="Arial" charset="0"/>
              <a:buNone/>
              <a:defRPr sz="1800" b="0" i="0" u="none"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391" indent="0" algn="l" rtl="0" eaLnBrk="0" fontAlgn="base" hangingPunct="0">
              <a:spcBef>
                <a:spcPct val="20000"/>
              </a:spcBef>
              <a:spcAft>
                <a:spcPct val="0"/>
              </a:spcAft>
              <a:buFont typeface="Arial" charset="0"/>
              <a:buNone/>
              <a:defRPr sz="16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587"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783"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5978"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174"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370"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565"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2400" b="1" dirty="0" smtClean="0">
                <a:solidFill>
                  <a:srgbClr val="084A9C"/>
                </a:solidFill>
              </a:rPr>
              <a:t>Transition Period </a:t>
            </a:r>
            <a:r>
              <a:rPr lang="en-US" sz="2400" b="1" dirty="0">
                <a:solidFill>
                  <a:srgbClr val="084A9C"/>
                </a:solidFill>
              </a:rPr>
              <a:t>(OCCURING NOW)</a:t>
            </a:r>
            <a:br>
              <a:rPr lang="en-US" sz="2400" b="1" dirty="0">
                <a:solidFill>
                  <a:srgbClr val="084A9C"/>
                </a:solidFill>
              </a:rPr>
            </a:br>
            <a:r>
              <a:rPr lang="en-US" sz="2400" b="1" dirty="0">
                <a:solidFill>
                  <a:srgbClr val="084A9C"/>
                </a:solidFill>
              </a:rPr>
              <a:t>April 1, 2018 – December 31, 2019 </a:t>
            </a:r>
          </a:p>
        </p:txBody>
      </p:sp>
      <p:sp>
        <p:nvSpPr>
          <p:cNvPr id="3" name="Title 2" hidden="1"/>
          <p:cNvSpPr>
            <a:spLocks noGrp="1"/>
          </p:cNvSpPr>
          <p:nvPr>
            <p:ph type="title"/>
          </p:nvPr>
        </p:nvSpPr>
        <p:spPr>
          <a:xfrm>
            <a:off x="0" y="1"/>
            <a:ext cx="9144000" cy="933450"/>
          </a:xfrm>
        </p:spPr>
        <p:txBody>
          <a:bodyPr/>
          <a:lstStyle/>
          <a:p>
            <a:pPr algn="ctr"/>
            <a:r>
              <a:rPr lang="en-US" sz="2800" dirty="0"/>
              <a:t>Transition Period (OCCURING NOW)</a:t>
            </a:r>
            <a:br>
              <a:rPr lang="en-US" sz="2800" dirty="0"/>
            </a:br>
            <a:r>
              <a:rPr lang="en-US" sz="2800" dirty="0"/>
              <a:t>April 1, 2018 – December 31, 2019 </a:t>
            </a:r>
            <a:endParaRPr lang="en-US" dirty="0"/>
          </a:p>
        </p:txBody>
      </p:sp>
    </p:spTree>
    <p:extLst>
      <p:ext uri="{BB962C8B-B14F-4D97-AF65-F5344CB8AC3E}">
        <p14:creationId xmlns:p14="http://schemas.microsoft.com/office/powerpoint/2010/main" val="346252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492875"/>
            <a:ext cx="2133600" cy="365125"/>
          </a:xfrm>
        </p:spPr>
        <p:txBody>
          <a:bodyPr/>
          <a:lstStyle/>
          <a:p>
            <a:fld id="{7022FF3C-310F-4809-A5BE-BC5BA8AA108D}" type="slidenum">
              <a:rPr lang="en-US" smtClean="0">
                <a:solidFill>
                  <a:prstClr val="black">
                    <a:tint val="75000"/>
                  </a:prstClr>
                </a:solidFill>
              </a:rPr>
              <a:pPr/>
              <a:t>7</a:t>
            </a:fld>
            <a:endParaRPr lang="en-US" dirty="0">
              <a:solidFill>
                <a:prstClr val="black">
                  <a:tint val="75000"/>
                </a:prstClr>
              </a:solidFill>
            </a:endParaRPr>
          </a:p>
        </p:txBody>
      </p:sp>
      <p:sp>
        <p:nvSpPr>
          <p:cNvPr id="7" name="Title 1"/>
          <p:cNvSpPr>
            <a:spLocks noGrp="1"/>
          </p:cNvSpPr>
          <p:nvPr>
            <p:ph type="title"/>
          </p:nvPr>
        </p:nvSpPr>
        <p:spPr>
          <a:xfrm>
            <a:off x="21744" y="111206"/>
            <a:ext cx="9144000" cy="694267"/>
          </a:xfrm>
        </p:spPr>
        <p:txBody>
          <a:bodyPr/>
          <a:lstStyle/>
          <a:p>
            <a:r>
              <a:rPr lang="en-US" b="1" dirty="0" smtClean="0">
                <a:latin typeface="Times New Roman" panose="02020603050405020304" pitchFamily="18" charset="0"/>
                <a:cs typeface="Times New Roman" panose="02020603050405020304" pitchFamily="18" charset="0"/>
              </a:rPr>
              <a:t>Transition Period Timeline</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1855849" y="1128350"/>
            <a:ext cx="5475790" cy="369332"/>
          </a:xfrm>
          <a:prstGeom prst="rect">
            <a:avLst/>
          </a:prstGeom>
        </p:spPr>
        <p:txBody>
          <a:bodyPr wrap="square">
            <a:spAutoFit/>
          </a:bodyPr>
          <a:lstStyle/>
          <a:p>
            <a:pPr algn="ctr" fontAlgn="auto">
              <a:spcBef>
                <a:spcPts val="0"/>
              </a:spcBef>
              <a:spcAft>
                <a:spcPts val="0"/>
              </a:spcAft>
            </a:pPr>
            <a:r>
              <a:rPr lang="en-US" b="1" dirty="0">
                <a:solidFill>
                  <a:prstClr val="black"/>
                </a:solidFill>
                <a:latin typeface="Times New Roman" panose="02020603050405020304" pitchFamily="18" charset="0"/>
                <a:cs typeface="Times New Roman" panose="02020603050405020304" pitchFamily="18" charset="0"/>
              </a:rPr>
              <a:t>Transition period</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April 1, 2018 – December 31, 2019</a:t>
            </a:r>
          </a:p>
        </p:txBody>
      </p:sp>
      <p:pic>
        <p:nvPicPr>
          <p:cNvPr id="6" name="Picture 5"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209422" y="2066668"/>
            <a:ext cx="8768644" cy="3737172"/>
          </a:xfrm>
          <a:prstGeom prst="rect">
            <a:avLst/>
          </a:prstGeom>
        </p:spPr>
      </p:pic>
    </p:spTree>
    <p:extLst>
      <p:ext uri="{BB962C8B-B14F-4D97-AF65-F5344CB8AC3E}">
        <p14:creationId xmlns:p14="http://schemas.microsoft.com/office/powerpoint/2010/main" val="305429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3693319"/>
          </a:xfrm>
          <a:prstGeom prst="rect">
            <a:avLst/>
          </a:prstGeom>
        </p:spPr>
        <p:txBody>
          <a:bodyPr vert="horz" wrap="square" lIns="0" tIns="0" rIns="0" bIns="0" rtlCol="0">
            <a:spAutoFit/>
          </a:bodyPr>
          <a:lstStyle/>
          <a:p>
            <a:pPr marL="355600"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The transition period </a:t>
            </a:r>
            <a:r>
              <a:rPr lang="en-US" sz="2000" spc="5" dirty="0" smtClean="0">
                <a:solidFill>
                  <a:prstClr val="black"/>
                </a:solidFill>
                <a:latin typeface="Times New Roman"/>
                <a:cs typeface="Times New Roman"/>
              </a:rPr>
              <a:t>run</a:t>
            </a:r>
            <a:r>
              <a:rPr lang="en-US" sz="2000" spc="5" dirty="0" smtClean="0">
                <a:latin typeface="Times New Roman"/>
                <a:cs typeface="Times New Roman"/>
              </a:rPr>
              <a:t>s</a:t>
            </a:r>
            <a:r>
              <a:rPr lang="en-US" sz="2000" spc="5" dirty="0" smtClean="0">
                <a:solidFill>
                  <a:prstClr val="black"/>
                </a:solidFill>
                <a:latin typeface="Times New Roman"/>
                <a:cs typeface="Times New Roman"/>
              </a:rPr>
              <a:t> </a:t>
            </a:r>
            <a:r>
              <a:rPr lang="en-US" sz="2000" dirty="0">
                <a:solidFill>
                  <a:prstClr val="black"/>
                </a:solidFill>
                <a:latin typeface="Times New Roman"/>
                <a:cs typeface="Times New Roman"/>
              </a:rPr>
              <a:t>from </a:t>
            </a:r>
            <a:r>
              <a:rPr lang="en-US" sz="2000" b="1" dirty="0">
                <a:solidFill>
                  <a:prstClr val="black"/>
                </a:solidFill>
                <a:latin typeface="Times New Roman"/>
                <a:cs typeface="Times New Roman"/>
              </a:rPr>
              <a:t>April </a:t>
            </a:r>
            <a:r>
              <a:rPr lang="en-US" sz="2000" b="1" spc="5" dirty="0">
                <a:solidFill>
                  <a:prstClr val="black"/>
                </a:solidFill>
                <a:latin typeface="Times New Roman"/>
                <a:cs typeface="Times New Roman"/>
              </a:rPr>
              <a:t>2018 </a:t>
            </a:r>
            <a:r>
              <a:rPr lang="en-US" sz="2000" b="1" dirty="0">
                <a:solidFill>
                  <a:prstClr val="black"/>
                </a:solidFill>
                <a:latin typeface="Times New Roman"/>
                <a:cs typeface="Times New Roman"/>
              </a:rPr>
              <a:t>through </a:t>
            </a:r>
            <a:r>
              <a:rPr lang="en-US" sz="2000" b="1" spc="-5" dirty="0">
                <a:solidFill>
                  <a:prstClr val="black"/>
                </a:solidFill>
                <a:latin typeface="Times New Roman"/>
                <a:cs typeface="Times New Roman"/>
              </a:rPr>
              <a:t>December </a:t>
            </a:r>
            <a:r>
              <a:rPr lang="en-US" sz="2000" b="1" spc="5" dirty="0">
                <a:solidFill>
                  <a:prstClr val="black"/>
                </a:solidFill>
                <a:latin typeface="Times New Roman"/>
                <a:cs typeface="Times New Roman"/>
              </a:rPr>
              <a:t>31,</a:t>
            </a:r>
            <a:r>
              <a:rPr lang="en-US" sz="2000" b="1" spc="-340" dirty="0">
                <a:solidFill>
                  <a:prstClr val="black"/>
                </a:solidFill>
                <a:latin typeface="Times New Roman"/>
                <a:cs typeface="Times New Roman"/>
              </a:rPr>
              <a:t>  </a:t>
            </a:r>
            <a:r>
              <a:rPr lang="en-US" sz="2000" b="1" spc="5" dirty="0">
                <a:solidFill>
                  <a:prstClr val="black"/>
                </a:solidFill>
                <a:latin typeface="Times New Roman"/>
                <a:cs typeface="Times New Roman"/>
              </a:rPr>
              <a:t>2019</a:t>
            </a:r>
          </a:p>
          <a:p>
            <a:pPr marL="12700" fontAlgn="auto">
              <a:spcBef>
                <a:spcPts val="0"/>
              </a:spcBef>
              <a:spcAft>
                <a:spcPts val="0"/>
              </a:spcAft>
              <a:buSzPct val="105000"/>
              <a:tabLst>
                <a:tab pos="354965" algn="l"/>
                <a:tab pos="355600" algn="l"/>
              </a:tabLst>
            </a:pPr>
            <a:endParaRPr lang="en-US" sz="2000" b="1" dirty="0">
              <a:solidFill>
                <a:prstClr val="black"/>
              </a:solidFill>
              <a:latin typeface="Times New Roman"/>
              <a:cs typeface="Times New Roman"/>
            </a:endParaRPr>
          </a:p>
          <a:p>
            <a:pPr marL="355600"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CMS </a:t>
            </a:r>
            <a:r>
              <a:rPr lang="en-US" sz="2000" dirty="0" smtClean="0">
                <a:solidFill>
                  <a:prstClr val="black"/>
                </a:solidFill>
                <a:latin typeface="Times New Roman" panose="02020603050405020304" pitchFamily="18" charset="0"/>
                <a:cs typeface="Times New Roman" panose="02020603050405020304" pitchFamily="18" charset="0"/>
              </a:rPr>
              <a:t>is accepting, using </a:t>
            </a:r>
            <a:r>
              <a:rPr lang="en-US" sz="2000" dirty="0">
                <a:solidFill>
                  <a:prstClr val="black"/>
                </a:solidFill>
                <a:latin typeface="Times New Roman" panose="02020603050405020304" pitchFamily="18" charset="0"/>
                <a:cs typeface="Times New Roman" panose="02020603050405020304" pitchFamily="18" charset="0"/>
              </a:rPr>
              <a:t>for processing, and </a:t>
            </a:r>
            <a:r>
              <a:rPr lang="en-US" sz="2000" dirty="0" smtClean="0">
                <a:solidFill>
                  <a:prstClr val="black"/>
                </a:solidFill>
                <a:latin typeface="Times New Roman" panose="02020603050405020304" pitchFamily="18" charset="0"/>
                <a:cs typeface="Times New Roman" panose="02020603050405020304" pitchFamily="18" charset="0"/>
              </a:rPr>
              <a:t>returning </a:t>
            </a:r>
            <a:r>
              <a:rPr lang="en-US" sz="2000" dirty="0">
                <a:solidFill>
                  <a:prstClr val="black"/>
                </a:solidFill>
                <a:latin typeface="Times New Roman" panose="02020603050405020304" pitchFamily="18" charset="0"/>
                <a:cs typeface="Times New Roman" panose="02020603050405020304" pitchFamily="18" charset="0"/>
              </a:rPr>
              <a:t>to stakeholders </a:t>
            </a:r>
            <a:r>
              <a:rPr lang="en-US" sz="2000" spc="-5" dirty="0">
                <a:solidFill>
                  <a:prstClr val="black"/>
                </a:solidFill>
                <a:latin typeface="Times New Roman" panose="02020603050405020304" pitchFamily="18" charset="0"/>
                <a:cs typeface="Times New Roman" panose="02020603050405020304" pitchFamily="18" charset="0"/>
              </a:rPr>
              <a:t>either</a:t>
            </a:r>
            <a:r>
              <a:rPr lang="en-US" sz="2000" spc="-195"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the</a:t>
            </a:r>
          </a:p>
          <a:p>
            <a:pPr marL="355600" fontAlgn="auto">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MBI or HICN, whichever is </a:t>
            </a:r>
            <a:r>
              <a:rPr lang="en-US" sz="2000" spc="-5" dirty="0">
                <a:solidFill>
                  <a:prstClr val="black"/>
                </a:solidFill>
                <a:latin typeface="Times New Roman" panose="02020603050405020304" pitchFamily="18" charset="0"/>
                <a:cs typeface="Times New Roman" panose="02020603050405020304" pitchFamily="18" charset="0"/>
              </a:rPr>
              <a:t>submitted on the claim, </a:t>
            </a:r>
            <a:r>
              <a:rPr lang="en-US" sz="2000" b="1" dirty="0">
                <a:solidFill>
                  <a:prstClr val="black"/>
                </a:solidFill>
                <a:latin typeface="Times New Roman" panose="02020603050405020304" pitchFamily="18" charset="0"/>
                <a:cs typeface="Times New Roman" panose="02020603050405020304" pitchFamily="18" charset="0"/>
              </a:rPr>
              <a:t>during the transition</a:t>
            </a:r>
            <a:r>
              <a:rPr lang="en-US" sz="2000" b="1" spc="-145" dirty="0">
                <a:solidFill>
                  <a:prstClr val="black"/>
                </a:solidFill>
                <a:latin typeface="Times New Roman" panose="02020603050405020304" pitchFamily="18" charset="0"/>
                <a:cs typeface="Times New Roman" panose="02020603050405020304" pitchFamily="18" charset="0"/>
              </a:rPr>
              <a:t> </a:t>
            </a:r>
            <a:r>
              <a:rPr lang="en-US" sz="2000" b="1" dirty="0" smtClean="0">
                <a:solidFill>
                  <a:prstClr val="black"/>
                </a:solidFill>
                <a:latin typeface="Times New Roman" panose="02020603050405020304" pitchFamily="18" charset="0"/>
                <a:cs typeface="Times New Roman" panose="02020603050405020304" pitchFamily="18" charset="0"/>
              </a:rPr>
              <a:t>period.</a:t>
            </a:r>
            <a:endParaRPr lang="en-US" sz="2000" b="1" dirty="0">
              <a:solidFill>
                <a:prstClr val="black"/>
              </a:solidFill>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a:cs typeface="Times New Roman"/>
              </a:rPr>
              <a:t>All </a:t>
            </a:r>
            <a:r>
              <a:rPr lang="en-US" sz="2000" dirty="0">
                <a:solidFill>
                  <a:prstClr val="black"/>
                </a:solidFill>
                <a:latin typeface="Times New Roman"/>
                <a:cs typeface="Times New Roman"/>
              </a:rPr>
              <a:t>stakeholders </a:t>
            </a:r>
            <a:r>
              <a:rPr lang="en-US" sz="2000" spc="5" dirty="0">
                <a:solidFill>
                  <a:prstClr val="black"/>
                </a:solidFill>
                <a:latin typeface="Times New Roman"/>
                <a:cs typeface="Times New Roman"/>
              </a:rPr>
              <a:t>who </a:t>
            </a:r>
            <a:r>
              <a:rPr lang="en-US" sz="2000" dirty="0">
                <a:solidFill>
                  <a:prstClr val="black"/>
                </a:solidFill>
                <a:latin typeface="Times New Roman"/>
                <a:cs typeface="Times New Roman"/>
              </a:rPr>
              <a:t>submit or receive transactions containing the HICN </a:t>
            </a:r>
            <a:r>
              <a:rPr lang="en-US" sz="2000" spc="-5" dirty="0" smtClean="0">
                <a:solidFill>
                  <a:prstClr val="black"/>
                </a:solidFill>
                <a:latin typeface="Times New Roman"/>
                <a:cs typeface="Times New Roman"/>
              </a:rPr>
              <a:t>should now </a:t>
            </a:r>
            <a:r>
              <a:rPr lang="en-US" sz="2000" dirty="0" smtClean="0">
                <a:solidFill>
                  <a:prstClr val="black"/>
                </a:solidFill>
                <a:latin typeface="Times New Roman"/>
                <a:cs typeface="Times New Roman"/>
              </a:rPr>
              <a:t>be </a:t>
            </a:r>
            <a:r>
              <a:rPr lang="en-US" sz="2000" dirty="0">
                <a:solidFill>
                  <a:prstClr val="black"/>
                </a:solidFill>
                <a:latin typeface="Times New Roman"/>
                <a:cs typeface="Times New Roman"/>
              </a:rPr>
              <a:t>ready to submit or</a:t>
            </a:r>
            <a:r>
              <a:rPr lang="en-US" sz="2000" spc="-110" dirty="0">
                <a:solidFill>
                  <a:prstClr val="black"/>
                </a:solidFill>
                <a:latin typeface="Times New Roman"/>
                <a:cs typeface="Times New Roman"/>
              </a:rPr>
              <a:t> </a:t>
            </a:r>
            <a:r>
              <a:rPr lang="en-US" sz="2000" dirty="0">
                <a:solidFill>
                  <a:prstClr val="black"/>
                </a:solidFill>
                <a:latin typeface="Times New Roman"/>
                <a:cs typeface="Times New Roman"/>
              </a:rPr>
              <a:t>exchange the </a:t>
            </a:r>
            <a:r>
              <a:rPr lang="en-US" sz="2000" dirty="0" smtClean="0">
                <a:solidFill>
                  <a:prstClr val="black"/>
                </a:solidFill>
                <a:latin typeface="Times New Roman"/>
                <a:cs typeface="Times New Roman"/>
              </a:rPr>
              <a:t>MBI</a:t>
            </a:r>
            <a:r>
              <a:rPr lang="en-US" sz="2000" spc="5" dirty="0" smtClean="0">
                <a:solidFill>
                  <a:prstClr val="black"/>
                </a:solidFill>
                <a:latin typeface="Times New Roman"/>
                <a:cs typeface="Times New Roman"/>
              </a:rPr>
              <a:t>. </a:t>
            </a:r>
            <a:endParaRPr lang="en-US" sz="2000" dirty="0">
              <a:solidFill>
                <a:prstClr val="black"/>
              </a:solidFill>
              <a:latin typeface="Times New Roman"/>
              <a:cs typeface="Times New Roman"/>
            </a:endParaRPr>
          </a:p>
          <a:p>
            <a:pPr marL="355600" fontAlgn="auto">
              <a:spcBef>
                <a:spcPts val="0"/>
              </a:spcBef>
              <a:spcAft>
                <a:spcPts val="0"/>
              </a:spcAft>
            </a:pPr>
            <a:endParaRPr lang="en-US" sz="2000" b="1"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a:t>
            </a:r>
            <a:r>
              <a:rPr lang="en-US" sz="2000" dirty="0" smtClean="0">
                <a:solidFill>
                  <a:prstClr val="black"/>
                </a:solidFill>
                <a:latin typeface="Times New Roman" panose="02020603050405020304" pitchFamily="18" charset="0"/>
                <a:cs typeface="Times New Roman" panose="02020603050405020304" pitchFamily="18" charset="0"/>
              </a:rPr>
              <a:t>2020</a:t>
            </a:r>
          </a:p>
          <a:p>
            <a:pPr marL="12700" fontAlgn="auto">
              <a:spcBef>
                <a:spcPts val="0"/>
              </a:spcBef>
              <a:spcAft>
                <a:spcPts val="0"/>
              </a:spcAft>
              <a:buSzPct val="105000"/>
              <a:tabLst>
                <a:tab pos="354965" algn="l"/>
                <a:tab pos="355600" algn="l"/>
              </a:tabLst>
            </a:pPr>
            <a:endParaRPr lang="en-US" sz="2000" dirty="0" smtClean="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8</a:t>
            </a:fld>
            <a:endParaRPr dirty="0">
              <a:solidFill>
                <a:prstClr val="black">
                  <a:tint val="75000"/>
                </a:prstClr>
              </a:solidFill>
            </a:endParaRPr>
          </a:p>
        </p:txBody>
      </p:sp>
    </p:spTree>
    <p:extLst>
      <p:ext uri="{BB962C8B-B14F-4D97-AF65-F5344CB8AC3E}">
        <p14:creationId xmlns:p14="http://schemas.microsoft.com/office/powerpoint/2010/main" val="1499866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010400" y="6492875"/>
            <a:ext cx="2133600" cy="365125"/>
          </a:xfrm>
        </p:spPr>
        <p:txBody>
          <a:bodyPr vert="horz" lIns="91440" tIns="45720" rIns="91440" bIns="45720" rtlCol="0" anchor="ctr"/>
          <a:lstStyle/>
          <a:p>
            <a:fld id="{7022FF3C-310F-4809-A5BE-BC5BA8AA108D}" type="slidenum">
              <a:rPr lang="en-US">
                <a:solidFill>
                  <a:prstClr val="black">
                    <a:tint val="75000"/>
                  </a:prstClr>
                </a:solidFill>
              </a:rPr>
              <a:pPr/>
              <a:t>9</a:t>
            </a:fld>
            <a:endParaRPr lang="en-US" dirty="0">
              <a:solidFill>
                <a:prstClr val="black">
                  <a:tint val="75000"/>
                </a:prstClr>
              </a:solidFill>
            </a:endParaRPr>
          </a:p>
        </p:txBody>
      </p:sp>
      <p:sp>
        <p:nvSpPr>
          <p:cNvPr id="18" name="Title 3"/>
          <p:cNvSpPr>
            <a:spLocks noGrp="1"/>
          </p:cNvSpPr>
          <p:nvPr>
            <p:ph type="title"/>
          </p:nvPr>
        </p:nvSpPr>
        <p:spPr>
          <a:xfrm>
            <a:off x="0" y="113166"/>
            <a:ext cx="9144000" cy="695325"/>
          </a:xfrm>
        </p:spPr>
        <p:txBody>
          <a:bodyPr/>
          <a:lstStyle/>
          <a:p>
            <a:r>
              <a:rPr lang="en-US" b="1" dirty="0"/>
              <a:t>New Medicare Number </a:t>
            </a:r>
            <a:r>
              <a:rPr lang="en-US" b="1" dirty="0" smtClean="0"/>
              <a:t>HICN Exception Usage</a:t>
            </a:r>
            <a:br>
              <a:rPr lang="en-US" b="1" dirty="0" smtClean="0"/>
            </a:br>
            <a:r>
              <a:rPr lang="en-US" b="1" dirty="0" smtClean="0"/>
              <a:t>After </a:t>
            </a:r>
            <a:r>
              <a:rPr lang="en-US" b="1" dirty="0"/>
              <a:t>the Transition Period</a:t>
            </a:r>
          </a:p>
        </p:txBody>
      </p:sp>
      <p:sp>
        <p:nvSpPr>
          <p:cNvPr id="4" name="TextBox 3"/>
          <p:cNvSpPr txBox="1"/>
          <p:nvPr/>
        </p:nvSpPr>
        <p:spPr>
          <a:xfrm>
            <a:off x="203635" y="1056868"/>
            <a:ext cx="8775692" cy="430887"/>
          </a:xfrm>
          <a:prstGeom prst="rect">
            <a:avLst/>
          </a:prstGeom>
          <a:solidFill>
            <a:schemeClr val="accent1"/>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Beginning January 1, 2020, CMS will only accept the MBI for external data exchanges. CMS will continue to accept the HICN on the following data exchanges after January 1, 2020. </a:t>
            </a:r>
          </a:p>
        </p:txBody>
      </p:sp>
      <p:sp>
        <p:nvSpPr>
          <p:cNvPr id="5" name="TextBox 4"/>
          <p:cNvSpPr txBox="1"/>
          <p:nvPr/>
        </p:nvSpPr>
        <p:spPr>
          <a:xfrm>
            <a:off x="151447" y="6140534"/>
            <a:ext cx="8763951" cy="261610"/>
          </a:xfrm>
          <a:prstGeom prst="rect">
            <a:avLst/>
          </a:prstGeom>
          <a:solidFill>
            <a:schemeClr val="accent1"/>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CMS, Federal Partners and States will continue to use HICN for internal processing during and after the transition period</a:t>
            </a:r>
            <a:r>
              <a:rPr lang="en-US" sz="1100" b="1" dirty="0" smtClean="0">
                <a:solidFill>
                  <a:schemeClr val="bg1"/>
                </a:solidFill>
                <a:latin typeface="Times New Roman" panose="02020603050405020304" pitchFamily="18" charset="0"/>
                <a:cs typeface="Times New Roman" panose="02020603050405020304" pitchFamily="18" charset="0"/>
              </a:rPr>
              <a:t>.</a:t>
            </a:r>
            <a:endParaRPr lang="en-US" sz="1100" b="1" dirty="0">
              <a:solidFill>
                <a:schemeClr val="bg1"/>
              </a:solidFill>
              <a:latin typeface="Times New Roman" panose="02020603050405020304" pitchFamily="18" charset="0"/>
              <a:cs typeface="Times New Roman" panose="02020603050405020304" pitchFamily="18" charset="0"/>
            </a:endParaRPr>
          </a:p>
        </p:txBody>
      </p:sp>
      <p:pic>
        <p:nvPicPr>
          <p:cNvPr id="6" name="Picture 5" descr="Appeals&#10;Part C/D&#10;CMMI Models&#10;Reports&#10;Premiums&#10;Information Requests&#10;COBA&#10;Claims&#10;" title="New Medicare Number HICN Exception Usage After the Transition Period"/>
          <p:cNvPicPr>
            <a:picLocks noChangeAspect="1"/>
          </p:cNvPicPr>
          <p:nvPr/>
        </p:nvPicPr>
        <p:blipFill>
          <a:blip r:embed="rId3"/>
          <a:stretch>
            <a:fillRect/>
          </a:stretch>
        </p:blipFill>
        <p:spPr>
          <a:xfrm>
            <a:off x="106251" y="1578485"/>
            <a:ext cx="8958875" cy="4514989"/>
          </a:xfrm>
          <a:prstGeom prst="rect">
            <a:avLst/>
          </a:prstGeom>
        </p:spPr>
      </p:pic>
    </p:spTree>
    <p:extLst>
      <p:ext uri="{BB962C8B-B14F-4D97-AF65-F5344CB8AC3E}">
        <p14:creationId xmlns:p14="http://schemas.microsoft.com/office/powerpoint/2010/main" val="1004032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ocial Security Number Removal Initiative Program Update&amp;quot;&quot;/&gt;&lt;property id=&quot;20307&quot; value=&quot;270&quot;/&gt;&lt;/object&gt;&lt;object type=&quot;3&quot; unique_id=&quot;10004&quot;&gt;&lt;property id=&quot;20148&quot; value=&quot;5&quot;/&gt;&lt;property id=&quot;20300&quot; value=&quot;Slide 2 - &amp;quot;Agenda&amp;quot;&quot;/&gt;&lt;property id=&quot;20307&quot; value=&quot;305&quot;/&gt;&lt;/object&gt;&lt;object type=&quot;3&quot; unique_id=&quot;10763&quot;&gt;&lt;property id=&quot;20148&quot; value=&quot;5&quot;/&gt;&lt;property id=&quot;20300&quot; value=&quot;Slide 16 - &amp;quot;Administrative Update&amp;quot;&quot;/&gt;&lt;property id=&quot;20307&quot; value=&quot;370&quot;/&gt;&lt;/object&gt;&lt;object type=&quot;3&quot; unique_id=&quot;10765&quot;&gt;&lt;property id=&quot;20148&quot; value=&quot;5&quot;/&gt;&lt;property id=&quot;20300&quot; value=&quot;Slide 3 - &amp;quot;Key Work Product Updates Document Reviews and Updates&amp;quot;&quot;/&gt;&lt;property id=&quot;20307&quot; value=&quot;460&quot;/&gt;&lt;/object&gt;&lt;object type=&quot;3&quot; unique_id=&quot;10766&quot;&gt;&lt;property id=&quot;20148&quot; value=&quot;5&quot;/&gt;&lt;property id=&quot;20300&quot; value=&quot;Slide 4 - &amp;quot;Change Management Plan&amp;quot;&quot;/&gt;&lt;property id=&quot;20307&quot; value=&quot;474&quot;/&gt;&lt;/object&gt;&lt;object type=&quot;3&quot; unique_id=&quot;10767&quot;&gt;&lt;property id=&quot;20148&quot; value=&quot;5&quot;/&gt;&lt;property id=&quot;20300&quot; value=&quot;Slide 5 - &amp;quot;Change Management Plan IT System CCBs&amp;quot;&quot;/&gt;&lt;property id=&quot;20307&quot; value=&quot;475&quot;/&gt;&lt;/object&gt;&lt;object type=&quot;3&quot; unique_id=&quot;10768&quot;&gt;&lt;property id=&quot;20148&quot; value=&quot;5&quot;/&gt;&lt;property id=&quot;20300&quot; value=&quot;Slide 6 - &amp;quot;Change Management Plan IT System CCBs (continued)&amp;quot;&quot;/&gt;&lt;property id=&quot;20307&quot; value=&quot;476&quot;/&gt;&lt;/object&gt;&lt;object type=&quot;3&quot; unique_id=&quot;10769&quot;&gt;&lt;property id=&quot;20148&quot; value=&quot;5&quot;/&gt;&lt;property id=&quot;20300&quot; value=&quot;Slide 7 - &amp;quot;Project Portfolio Management Plan&amp;quot;&quot;/&gt;&lt;property id=&quot;20307&quot; value=&quot;477&quot;/&gt;&lt;/object&gt;&lt;object type=&quot;3&quot; unique_id=&quot;10770&quot;&gt;&lt;property id=&quot;20148&quot; value=&quot;5&quot;/&gt;&lt;property id=&quot;20300&quot; value=&quot;Slide 8 - &amp;quot;Program Management Plan and Program Performance Management Plan&amp;quot;&quot;/&gt;&lt;property id=&quot;20307&quot; value=&quot;478&quot;/&gt;&lt;/object&gt;&lt;object type=&quot;3&quot; unique_id=&quot;10771&quot;&gt;&lt;property id=&quot;20148&quot; value=&quot;5&quot;/&gt;&lt;property id=&quot;20300&quot; value=&quot;Slide 9 - &amp;quot;Schedule Management Plan&amp;quot;&quot;/&gt;&lt;property id=&quot;20307&quot; value=&quot;480&quot;/&gt;&lt;/object&gt;&lt;object type=&quot;3&quot; unique_id=&quot;10772&quot;&gt;&lt;property id=&quot;20148&quot; value=&quot;5&quot;/&gt;&lt;property id=&quot;20300&quot; value=&quot;Slide 10 - &amp;quot;Key Work Product Updates SSNRI Cost Workbooks&amp;quot;&quot;/&gt;&lt;property id=&quot;20307&quot; value=&quot;473&quot;/&gt;&lt;/object&gt;&lt;object type=&quot;3&quot; unique_id=&quot;10773&quot;&gt;&lt;property id=&quot;20148&quot; value=&quot;5&quot;/&gt;&lt;property id=&quot;20300&quot; value=&quot;Slide 11 - &amp;quot;Key Work Product Updates SSNRI Cost Workbooks (continued)&amp;quot;&quot;/&gt;&lt;property id=&quot;20307&quot; value=&quot;462&quot;/&gt;&lt;/object&gt;&lt;object type=&quot;3&quot; unique_id=&quot;10774&quot;&gt;&lt;property id=&quot;20148&quot; value=&quot;5&quot;/&gt;&lt;property id=&quot;20300&quot; value=&quot;Slide 12 - &amp;quot;Key Work Product Updates  Cost Workbooks Change Management&amp;quot;&quot;/&gt;&lt;property id=&quot;20307&quot; value=&quot;481&quot;/&gt;&lt;/object&gt;&lt;object type=&quot;3&quot; unique_id=&quot;10775&quot;&gt;&lt;property id=&quot;20148&quot; value=&quot;5&quot;/&gt;&lt;property id=&quot;20300&quot; value=&quot;Slide 13 - &amp;quot;Key Work Product Updates Requirements Update&amp;quot;&quot;/&gt;&lt;property id=&quot;20307&quot; value=&quot;454&quot;/&gt;&lt;/object&gt;&lt;object type=&quot;3&quot; unique_id=&quot;10776&quot;&gt;&lt;property id=&quot;20148&quot; value=&quot;5&quot;/&gt;&lt;property id=&quot;20300&quot; value=&quot;Slide 14 - &amp;quot;Key Work Product Updates Transition Period Exceptions&amp;quot;&quot;/&gt;&lt;property id=&quot;20307&quot; value=&quot;472&quot;/&gt;&lt;/object&gt;&lt;object type=&quot;3&quot; unique_id=&quot;10777&quot;&gt;&lt;property id=&quot;20148&quot; value=&quot;5&quot;/&gt;&lt;property id=&quot;20300&quot; value=&quot;Slide 15 - &amp;quot;ESC Future Discussion Topics&amp;quot;&quot;/&gt;&lt;property id=&quot;20307&quot; value=&quot;413&quot;/&gt;&lt;/object&gt;&lt;object type=&quot;3&quot; unique_id=&quot;10778&quot;&gt;&lt;property id=&quot;20148&quot; value=&quot;5&quot;/&gt;&lt;property id=&quot;20300&quot; value=&quot;Slide 17 - &amp;quot;IPT Tasks&amp;quot;&quot;/&gt;&lt;property id=&quot;20307&quot; value=&quot;452&quot;/&gt;&lt;/object&gt;&lt;/object&gt;&lt;object type=&quot;8&quot; unique_id=&quot;1006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c8d5760e-638a-47e8-9e2e-1226c2cb268d" origin="userSelected">
  <element uid="8935ac63-702f-4c65-b397-2d3f3e0964be" value=""/>
</sisl>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ct:contentTypeSchema xmlns:ct="http://schemas.microsoft.com/office/2006/metadata/contentType" xmlns:ma="http://schemas.microsoft.com/office/2006/metadata/properties/metaAttributes" ct:_="" ma:_="" ma:contentTypeName="Document" ma:contentTypeID="0x010100D2E98530EAEF6A47A53E1C69953DC8A3" ma:contentTypeVersion="4" ma:contentTypeDescription="Create a new document." ma:contentTypeScope="" ma:versionID="c08e502559ee3466a1679f85820f62c9">
  <xsd:schema xmlns:xsd="http://www.w3.org/2001/XMLSchema" xmlns:xs="http://www.w3.org/2001/XMLSchema" xmlns:p="http://schemas.microsoft.com/office/2006/metadata/properties" xmlns:ns2="53007b49-20c0-41e6-9fba-1d655d994bb9" targetNamespace="http://schemas.microsoft.com/office/2006/metadata/properties" ma:root="true" ma:fieldsID="89412515c39669ef1e920ffe80447c8d" ns2:_="">
    <xsd:import namespace="53007b49-20c0-41e6-9fba-1d655d994bb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07b49-20c0-41e6-9fba-1d655d994b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E558B6-5780-4945-8319-BCCF3659A63C}">
  <ds:schemaRefs>
    <ds:schemaRef ds:uri="http://schemas.microsoft.com/office/2006/metadata/customXsn"/>
  </ds:schemaRefs>
</ds:datastoreItem>
</file>

<file path=customXml/itemProps2.xml><?xml version="1.0" encoding="utf-8"?>
<ds:datastoreItem xmlns:ds="http://schemas.openxmlformats.org/officeDocument/2006/customXml" ds:itemID="{F5260C0E-CB91-4D39-B8A1-3E69BD096142}">
  <ds:schemaRefs>
    <ds:schemaRef ds:uri="http://schemas.microsoft.com/sharepoint/v3/contenttype/forms"/>
  </ds:schemaRefs>
</ds:datastoreItem>
</file>

<file path=customXml/itemProps3.xml><?xml version="1.0" encoding="utf-8"?>
<ds:datastoreItem xmlns:ds="http://schemas.openxmlformats.org/officeDocument/2006/customXml" ds:itemID="{5ECA001F-9C9D-4111-8C55-9F2335682BB4}">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79D0343-32C1-4106-BBEE-9CF3CBAFF7AE}">
  <ds:schemaRefs>
    <ds:schemaRef ds:uri="http://schemas.microsoft.com/sharepoint/events"/>
  </ds:schemaRefs>
</ds:datastoreItem>
</file>

<file path=customXml/itemProps5.xml><?xml version="1.0" encoding="utf-8"?>
<ds:datastoreItem xmlns:ds="http://schemas.openxmlformats.org/officeDocument/2006/customXml" ds:itemID="{15C362A5-0A9F-4572-829D-FCD28288B021}">
  <ds:schemaRefs>
    <ds:schemaRef ds:uri="http://www.w3.org/XML/1998/namespace"/>
    <ds:schemaRef ds:uri="http://schemas.openxmlformats.org/package/2006/metadata/core-properties"/>
    <ds:schemaRef ds:uri="53007b49-20c0-41e6-9fba-1d655d994bb9"/>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6.xml><?xml version="1.0" encoding="utf-8"?>
<ds:datastoreItem xmlns:ds="http://schemas.openxmlformats.org/officeDocument/2006/customXml" ds:itemID="{F07EB206-1886-47D8-98F0-52C7E285C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07b49-20c0-41e6-9fba-1d655d994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47680</TotalTime>
  <Words>2387</Words>
  <Application>Microsoft Office PowerPoint</Application>
  <PresentationFormat>On-screen Show (4:3)</PresentationFormat>
  <Paragraphs>328</Paragraphs>
  <Slides>30</Slides>
  <Notes>29</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30</vt:i4>
      </vt:variant>
    </vt:vector>
  </HeadingPairs>
  <TitlesOfParts>
    <vt:vector size="44" baseType="lpstr">
      <vt:lpstr>ＭＳ Ｐゴシック</vt:lpstr>
      <vt:lpstr>ＭＳ Ｐゴシック</vt:lpstr>
      <vt:lpstr>Arial</vt:lpstr>
      <vt:lpstr>Calibri</vt:lpstr>
      <vt:lpstr>Times</vt:lpstr>
      <vt:lpstr>Times New Roman</vt:lpstr>
      <vt:lpstr>Office Theme</vt:lpstr>
      <vt:lpstr>6_Office Theme</vt:lpstr>
      <vt:lpstr>13_Office Theme</vt:lpstr>
      <vt:lpstr>9_Office Theme</vt:lpstr>
      <vt:lpstr>1_Office Theme</vt:lpstr>
      <vt:lpstr>2_Office Theme</vt:lpstr>
      <vt:lpstr>3_Office Theme</vt:lpstr>
      <vt:lpstr>4_Office Theme</vt:lpstr>
      <vt:lpstr>New Medicare Card Project</vt:lpstr>
      <vt:lpstr>We Are LIVE!</vt:lpstr>
      <vt:lpstr>Solution Concept for the New Medicare Cards</vt:lpstr>
      <vt:lpstr>New Medicare Number Characteristics</vt:lpstr>
      <vt:lpstr>HICN and MBI Number</vt:lpstr>
      <vt:lpstr>Transition Period (OCCURING NOW) April 1, 2018 – December 31, 2019 </vt:lpstr>
      <vt:lpstr>Transition Period Timeline</vt:lpstr>
      <vt:lpstr>Using the New Medicare Number – During Transition</vt:lpstr>
      <vt:lpstr>New Medicare Number HICN Exception Usage After the Transition Period</vt:lpstr>
      <vt:lpstr>Key Points for Providers</vt:lpstr>
      <vt:lpstr>Using the New Medicare Number – Providers </vt:lpstr>
      <vt:lpstr>Using the New Medicare Number – Providers (2)</vt:lpstr>
      <vt:lpstr>Important Clarifications for the New Medicare Card </vt:lpstr>
      <vt:lpstr>Using the New Medicare Number – Plans / Pharmacies</vt:lpstr>
      <vt:lpstr>Using the New Medicare Number – Other Stakeholders </vt:lpstr>
      <vt:lpstr>Using the New Medicare Number – Other Stakeholders (2)</vt:lpstr>
      <vt:lpstr>Electronic Remittance Advice (ERA)</vt:lpstr>
      <vt:lpstr>Paper Remittance Advice </vt:lpstr>
      <vt:lpstr>Railroad Retirement Board (RRB) Beneficiaries</vt:lpstr>
      <vt:lpstr>Card Mailing Began April 1, 2018 </vt:lpstr>
      <vt:lpstr>Card Mailing Update </vt:lpstr>
      <vt:lpstr>Card Mailing Update</vt:lpstr>
      <vt:lpstr>Key Points to Reinforce with Beneficiaries</vt:lpstr>
      <vt:lpstr>Communications and Outreach</vt:lpstr>
      <vt:lpstr>Medicare.gov/NewCard – Campaign page </vt:lpstr>
      <vt:lpstr>Medicare.gov/NewCard – Campaign page (cont.) </vt:lpstr>
      <vt:lpstr>   Customer Service </vt:lpstr>
      <vt:lpstr>MyMedicare.gov - View or Print new Medicare card</vt:lpstr>
      <vt:lpstr>Outreach Materials on CMS.gov/NewCard</vt:lpstr>
      <vt:lpstr>Final Thoughts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keywords>[AUOa:/b:/c:/d:/e:/f:/g:/h:/i:/j:/k:/l:/m:/n:/o:/p:/q:/r:/s:/t:/u:/v:/w:]</cp:keywords>
  <cp:lastModifiedBy>Wojnowski, Nicholas</cp:lastModifiedBy>
  <cp:revision>1990</cp:revision>
  <cp:lastPrinted>2018-08-08T20:44:36Z</cp:lastPrinted>
  <dcterms:created xsi:type="dcterms:W3CDTF">2012-06-28T19:49:56Z</dcterms:created>
  <dcterms:modified xsi:type="dcterms:W3CDTF">2018-09-10T18:01:14Z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0x010100D2E98530EAEF6A47A53E1C69953DC8A3</vt:lpwstr>
  </property>
  <property fmtid="{D5CDD505-2E9C-101B-9397-08002B2CF9AE}" pid="4" name="Short Topic">
    <vt:lpwstr>This template should be used for presentations related to the SSNRI project.</vt:lpwstr>
  </property>
  <property fmtid="{D5CDD505-2E9C-101B-9397-08002B2CF9AE}" pid="5" name="docIndexRef">
    <vt:lpwstr>ae8e4695-e0e9-416a-8068-bd049643ee53</vt:lpwstr>
  </property>
  <property fmtid="{D5CDD505-2E9C-101B-9397-08002B2CF9AE}" pid="6" name="bjSaver">
    <vt:lpwstr>/svf5avIV1vJ3tEcndiCncVXAkZlKLGa</vt:lpwstr>
  </property>
  <property fmtid="{D5CDD505-2E9C-101B-9397-08002B2CF9AE}" pid="7"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8" name="bjDocumentLabelXML-0">
    <vt:lpwstr>ames.com/2008/01/sie/internal/label"&gt;&lt;element uid="8935ac63-702f-4c65-b397-2d3f3e0964be" value="" /&gt;&lt;/sisl&gt;</vt:lpwstr>
  </property>
  <property fmtid="{D5CDD505-2E9C-101B-9397-08002B2CF9AE}" pid="9" name="bjDocumentSecurityLabel">
    <vt:lpwstr>AUTHORIZED USE ONLY</vt:lpwstr>
  </property>
  <property fmtid="{D5CDD505-2E9C-101B-9397-08002B2CF9AE}" pid="10" name="bjSlideMasterFooterText">
    <vt:lpwstr>Authorized Use Only</vt:lpwstr>
  </property>
</Properties>
</file>