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3"/>
    <p:restoredTop sz="94643"/>
  </p:normalViewPr>
  <p:slideViewPr>
    <p:cSldViewPr snapToGrid="0" snapToObjects="1">
      <p:cViewPr varScale="1">
        <p:scale>
          <a:sx n="49" d="100"/>
          <a:sy n="49" d="100"/>
        </p:scale>
        <p:origin x="72" y="9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BC6D1C7-F705-BB4E-AE1D-2A5BC72EB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7071CE0E-CFA3-134F-B338-A1FEE5DBD1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BAE3699-7C2B-6743-86B4-5150A5E28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D4AC-6FB4-0545-9CDE-5F6D4287626B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9372D95-FF28-B74D-B0F8-FE3F22527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E3E6134-F736-EB48-82EC-3E8617C3A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7CE1-B2DB-BA49-A513-37E3A1CB1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5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7C802DD-1790-E342-A40E-B36E4133E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48D9E6B-25BB-AB4B-A8BB-EDCCF0808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3BDD3B6-68C0-3B4C-96E6-39C6C2B26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D4AC-6FB4-0545-9CDE-5F6D4287626B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7079B1B-E7BF-F348-9351-E9D736CC0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FB2CEFA-3604-674B-A989-9A99391F7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7CE1-B2DB-BA49-A513-37E3A1CB1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59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66C4001-F5A1-5D4C-8480-0D1D2A3CA2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6F13EBA-4E33-9346-AD7D-3FCDB87FB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C37FFEE-F9D2-7642-AA78-9F63CE731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D4AC-6FB4-0545-9CDE-5F6D4287626B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0A51B68-A0E2-5B48-B30E-7141FE174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789B91F-EFAC-2146-8B23-B9BFE7C8C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7CE1-B2DB-BA49-A513-37E3A1CB1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00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Placeholder 51"/>
          <p:cNvSpPr>
            <a:spLocks noGrp="1"/>
          </p:cNvSpPr>
          <p:nvPr>
            <p:ph type="body" idx="10"/>
          </p:nvPr>
        </p:nvSpPr>
        <p:spPr>
          <a:xfrm>
            <a:off x="0" y="929641"/>
            <a:ext cx="12192000" cy="88265"/>
          </a:xfrm>
          <a:prstGeom prst="rect">
            <a:avLst/>
          </a:prstGeom>
          <a:solidFill>
            <a:srgbClr val="FFD004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idx="10"/>
          </p:nvPr>
        </p:nvSpPr>
        <p:spPr>
          <a:xfrm>
            <a:off x="0" y="0"/>
            <a:ext cx="12192000" cy="929640"/>
          </a:xfrm>
          <a:prstGeom prst="rect">
            <a:avLst/>
          </a:prstGeom>
          <a:solidFill>
            <a:srgbClr val="07499C"/>
          </a:solidFill>
          <a:ln w="0" cmpd="sng">
            <a:noFill/>
            <a:prstDash val="solid"/>
          </a:ln>
        </p:spPr>
        <p:txBody>
          <a:bodyPr vert="horz" lIns="0" tIns="200660" rIns="0" bIns="0" anchor="t"/>
          <a:lstStyle>
            <a:lvl1pPr marL="0" marR="0" indent="0" algn="ctr">
              <a:lnSpc>
                <a:spcPts val="4800"/>
              </a:lnSpc>
              <a:spcAft>
                <a:spcPts val="860"/>
              </a:spcAft>
              <a:defRPr/>
            </a:lvl1pPr>
          </a:lstStyle>
          <a:p>
            <a:pPr marL="0" marR="0" indent="0" algn="ctr">
              <a:lnSpc>
                <a:spcPts val="4800"/>
              </a:lnSpc>
              <a:spcAft>
                <a:spcPts val="860"/>
              </a:spcAft>
            </a:pPr>
            <a:r>
              <a:rPr lang="en-US" sz="4300" b="1" spc="-15">
                <a:solidFill>
                  <a:srgbClr val="FFFFFF"/>
                </a:solidFill>
                <a:latin typeface="Calibri" panose="02020603050405020304" pitchFamily="1"/>
              </a:rPr>
              <a:t>HEART </a:t>
            </a:r>
          </a:p>
        </p:txBody>
      </p:sp>
      <p:sp>
        <p:nvSpPr>
          <p:cNvPr id="54" name="Text Placeholder 53"/>
          <p:cNvSpPr>
            <a:spLocks noGrp="1"/>
          </p:cNvSpPr>
          <p:nvPr>
            <p:ph type="body" idx="10"/>
          </p:nvPr>
        </p:nvSpPr>
        <p:spPr>
          <a:xfrm>
            <a:off x="7425267" y="1017906"/>
            <a:ext cx="1879600" cy="6178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9540" rIns="0" bIns="0" anchor="t"/>
          <a:lstStyle>
            <a:lvl1pPr marL="0" marR="0" indent="0" algn="l">
              <a:lnSpc>
                <a:spcPts val="3100"/>
              </a:lnSpc>
              <a:spcAft>
                <a:spcPts val="705"/>
              </a:spcAft>
              <a:defRPr/>
            </a:lvl1pPr>
          </a:lstStyle>
          <a:p>
            <a:pPr marL="0" marR="0" indent="0" algn="l">
              <a:lnSpc>
                <a:spcPts val="3100"/>
              </a:lnSpc>
              <a:spcAft>
                <a:spcPts val="705"/>
              </a:spcAft>
            </a:pPr>
            <a:r>
              <a:rPr lang="en-US" sz="2550" b="1" spc="-65">
                <a:solidFill>
                  <a:srgbClr val="1F487C"/>
                </a:solidFill>
                <a:latin typeface="Constantia" panose="02020603050405020304" pitchFamily="1"/>
              </a:rPr>
              <a:t>Our Goal </a:t>
            </a:r>
          </a:p>
        </p:txBody>
      </p:sp>
      <p:sp>
        <p:nvSpPr>
          <p:cNvPr id="55" name="Text Placeholder 54"/>
          <p:cNvSpPr>
            <a:spLocks noGrp="1"/>
          </p:cNvSpPr>
          <p:nvPr>
            <p:ph type="body" idx="10"/>
          </p:nvPr>
        </p:nvSpPr>
        <p:spPr>
          <a:xfrm>
            <a:off x="5075767" y="1635761"/>
            <a:ext cx="6570133" cy="48088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540" rIns="0" bIns="0" anchor="t"/>
          <a:lstStyle>
            <a:lvl1pPr marL="274320" marR="0" indent="0" algn="just">
              <a:lnSpc>
                <a:spcPts val="2000"/>
              </a:lnSpc>
              <a:spcBef>
                <a:spcPts val="0"/>
              </a:spcBef>
              <a:spcAft>
                <a:spcPts val="6115"/>
              </a:spcAft>
              <a:buFont typeface="Symbol"/>
              <a:buChar char="·"/>
              <a:defRPr/>
            </a:lvl1pPr>
          </a:lstStyle>
          <a:p>
            <a:pPr marL="0" marR="0" indent="274320" algn="just">
              <a:lnSpc>
                <a:spcPts val="2000"/>
              </a:lnSpc>
              <a:spcAft>
                <a:spcPts val="0"/>
              </a:spcAft>
              <a:buFont typeface="Symbol"/>
              <a:buChar char="·"/>
            </a:pPr>
            <a:r>
              <a:rPr lang="en-US" sz="1650" spc="-10">
                <a:solidFill>
                  <a:srgbClr val="000000"/>
                </a:solidFill>
                <a:latin typeface="Constantia" panose="02020603050405020304" pitchFamily="1"/>
              </a:rPr>
              <a:t>As a comprehensive patient assessment tool, </a:t>
            </a:r>
          </a:p>
          <a:p>
            <a:pPr marL="274320" marR="0" indent="0" algn="just">
              <a:lnSpc>
                <a:spcPts val="2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50" spc="-10">
                <a:solidFill>
                  <a:srgbClr val="000000"/>
                </a:solidFill>
                <a:latin typeface="Constantia" panose="02020603050405020304" pitchFamily="1"/>
              </a:rPr>
              <a:t>HEART’s goal is to understand the care needs </a:t>
            </a:r>
          </a:p>
          <a:p>
            <a:pPr marL="274320" marR="0" indent="0" algn="just">
              <a:lnSpc>
                <a:spcPts val="20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1650" spc="-20">
                <a:solidFill>
                  <a:srgbClr val="000000"/>
                </a:solidFill>
                <a:latin typeface="Constantia" panose="02020603050405020304" pitchFamily="1"/>
              </a:rPr>
              <a:t>throughout the patient’s dying process, and provide </a:t>
            </a:r>
          </a:p>
          <a:p>
            <a:pPr marL="274320" marR="0" indent="0" algn="just">
              <a:lnSpc>
                <a:spcPts val="2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50" spc="-5">
                <a:solidFill>
                  <a:srgbClr val="000000"/>
                </a:solidFill>
                <a:latin typeface="Constantia" panose="02020603050405020304" pitchFamily="1"/>
              </a:rPr>
              <a:t>hospices with important information to help them </a:t>
            </a:r>
          </a:p>
          <a:p>
            <a:pPr marL="274320" marR="0" indent="0" algn="just">
              <a:lnSpc>
                <a:spcPts val="20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1650" spc="-5">
                <a:solidFill>
                  <a:srgbClr val="000000"/>
                </a:solidFill>
                <a:latin typeface="Constantia" panose="02020603050405020304" pitchFamily="1"/>
              </a:rPr>
              <a:t>understand and address patient and family needs, </a:t>
            </a:r>
          </a:p>
          <a:p>
            <a:pPr marL="274320" marR="0" indent="0" algn="just">
              <a:lnSpc>
                <a:spcPts val="2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50" spc="-15">
                <a:solidFill>
                  <a:srgbClr val="000000"/>
                </a:solidFill>
                <a:latin typeface="Constantia" panose="02020603050405020304" pitchFamily="1"/>
              </a:rPr>
              <a:t>and ensure delivery of high quality care throughout </a:t>
            </a:r>
          </a:p>
          <a:p>
            <a:pPr marL="274320" marR="0" indent="0" algn="just">
              <a:lnSpc>
                <a:spcPts val="20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1650" spc="-20">
                <a:solidFill>
                  <a:srgbClr val="000000"/>
                </a:solidFill>
                <a:latin typeface="Constantia" panose="02020603050405020304" pitchFamily="1"/>
              </a:rPr>
              <a:t>the patient stay. </a:t>
            </a:r>
          </a:p>
          <a:p>
            <a:pPr marL="0" marR="0" indent="274320" algn="just">
              <a:lnSpc>
                <a:spcPts val="2000"/>
              </a:lnSpc>
              <a:spcBef>
                <a:spcPts val="1950"/>
              </a:spcBef>
              <a:spcAft>
                <a:spcPts val="0"/>
              </a:spcAft>
              <a:buFont typeface="Symbol"/>
              <a:buChar char="·"/>
            </a:pPr>
            <a:r>
              <a:rPr lang="en-US" sz="1650" spc="-20">
                <a:solidFill>
                  <a:srgbClr val="000000"/>
                </a:solidFill>
                <a:latin typeface="Constantia" panose="02020603050405020304" pitchFamily="1"/>
              </a:rPr>
              <a:t>HEART is intended to be multifunctional, such that </a:t>
            </a:r>
          </a:p>
          <a:p>
            <a:pPr marL="274320" marR="0" indent="0" algn="just">
              <a:lnSpc>
                <a:spcPts val="2000"/>
              </a:lnSpc>
              <a:spcBef>
                <a:spcPts val="20"/>
              </a:spcBef>
              <a:spcAft>
                <a:spcPts val="0"/>
              </a:spcAft>
            </a:pPr>
            <a:r>
              <a:rPr lang="en-US" sz="1650" spc="-10">
                <a:solidFill>
                  <a:srgbClr val="000000"/>
                </a:solidFill>
                <a:latin typeface="Constantia" panose="02020603050405020304" pitchFamily="1"/>
              </a:rPr>
              <a:t>it is used by hospices as part of their plan of care </a:t>
            </a:r>
          </a:p>
          <a:p>
            <a:pPr marL="274320" marR="0" indent="0" algn="just">
              <a:lnSpc>
                <a:spcPts val="20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1650" spc="-5">
                <a:solidFill>
                  <a:srgbClr val="000000"/>
                </a:solidFill>
                <a:latin typeface="Constantia" panose="02020603050405020304" pitchFamily="1"/>
              </a:rPr>
              <a:t>and by CMS for quality measure calculation. </a:t>
            </a:r>
          </a:p>
          <a:p>
            <a:pPr marL="0" marR="0" indent="274320" algn="just">
              <a:lnSpc>
                <a:spcPts val="2000"/>
              </a:lnSpc>
              <a:spcBef>
                <a:spcPts val="1980"/>
              </a:spcBef>
              <a:spcAft>
                <a:spcPts val="0"/>
              </a:spcAft>
              <a:buFont typeface="Symbol"/>
              <a:buChar char="·"/>
            </a:pPr>
            <a:r>
              <a:rPr lang="en-US" sz="1650" spc="-5">
                <a:solidFill>
                  <a:srgbClr val="000000"/>
                </a:solidFill>
                <a:latin typeface="Constantia" panose="02020603050405020304" pitchFamily="1"/>
              </a:rPr>
              <a:t>Replacement of the HIS, which captures data at </a:t>
            </a:r>
          </a:p>
          <a:p>
            <a:pPr marL="274320" marR="0" indent="0" algn="just">
              <a:lnSpc>
                <a:spcPts val="2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50" spc="-10">
                <a:solidFill>
                  <a:srgbClr val="000000"/>
                </a:solidFill>
                <a:latin typeface="Constantia" panose="02020603050405020304" pitchFamily="1"/>
              </a:rPr>
              <a:t>admission and discharge, to also capture interim </a:t>
            </a:r>
          </a:p>
          <a:p>
            <a:pPr marL="274320" marR="0" indent="0" algn="just">
              <a:lnSpc>
                <a:spcPts val="20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1650" spc="-5">
                <a:solidFill>
                  <a:srgbClr val="000000"/>
                </a:solidFill>
                <a:latin typeface="Constantia" panose="02020603050405020304" pitchFamily="1"/>
              </a:rPr>
              <a:t>data and achieve a fuller understanding of patient </a:t>
            </a:r>
          </a:p>
          <a:p>
            <a:pPr marL="274320" marR="0" indent="0" algn="just">
              <a:lnSpc>
                <a:spcPts val="2000"/>
              </a:lnSpc>
              <a:spcBef>
                <a:spcPts val="0"/>
              </a:spcBef>
              <a:spcAft>
                <a:spcPts val="6115"/>
              </a:spcAft>
            </a:pPr>
            <a:r>
              <a:rPr lang="en-US" sz="1650" spc="-15">
                <a:solidFill>
                  <a:srgbClr val="000000"/>
                </a:solidFill>
                <a:latin typeface="Constantia" panose="02020603050405020304" pitchFamily="1"/>
              </a:rPr>
              <a:t>care needs throughout the hospice stay. </a:t>
            </a:r>
          </a:p>
        </p:txBody>
      </p:sp>
      <p:sp>
        <p:nvSpPr>
          <p:cNvPr id="56" name="Text Placeholder 55"/>
          <p:cNvSpPr>
            <a:spLocks noGrp="1"/>
          </p:cNvSpPr>
          <p:nvPr>
            <p:ph type="body" idx="10"/>
          </p:nvPr>
        </p:nvSpPr>
        <p:spPr>
          <a:xfrm>
            <a:off x="483447" y="1319530"/>
            <a:ext cx="4064000" cy="52247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171575" rIns="0" bIns="0" anchor="t"/>
          <a:lstStyle>
            <a:lvl1pPr marL="0" marR="0" indent="0" algn="just">
              <a:lnSpc>
                <a:spcPts val="2100"/>
              </a:lnSpc>
              <a:spcBef>
                <a:spcPts val="0"/>
              </a:spcBef>
              <a:spcAft>
                <a:spcPts val="16505"/>
              </a:spcAft>
              <a:defRPr/>
            </a:lvl1pPr>
          </a:lstStyle>
          <a:p>
            <a:pPr marL="0" marR="0" indent="0" algn="just">
              <a:lnSpc>
                <a:spcPts val="1900"/>
              </a:lnSpc>
              <a:spcAft>
                <a:spcPts val="0"/>
              </a:spcAft>
            </a:pPr>
            <a:r>
              <a:rPr lang="en-US" sz="1900" spc="20">
                <a:solidFill>
                  <a:srgbClr val="000000"/>
                </a:solidFill>
                <a:latin typeface="Constantia" panose="02020603050405020304" pitchFamily="1"/>
              </a:rPr>
              <a:t>The Centers for Medicare &amp; </a:t>
            </a:r>
          </a:p>
          <a:p>
            <a:pPr marL="0" marR="0" indent="0" algn="just">
              <a:lnSpc>
                <a:spcPts val="1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spc="35">
                <a:solidFill>
                  <a:srgbClr val="000000"/>
                </a:solidFill>
                <a:latin typeface="Constantia" panose="02020603050405020304" pitchFamily="1"/>
              </a:rPr>
              <a:t>Medicaid Services (CMS) </a:t>
            </a:r>
          </a:p>
          <a:p>
            <a:pPr marL="0" marR="0" indent="0" algn="just">
              <a:lnSpc>
                <a:spcPts val="1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spc="10">
                <a:solidFill>
                  <a:srgbClr val="000000"/>
                </a:solidFill>
                <a:latin typeface="Constantia" panose="02020603050405020304" pitchFamily="1"/>
              </a:rPr>
              <a:t>interested in a standardized </a:t>
            </a:r>
          </a:p>
          <a:p>
            <a:pPr marL="0" marR="0" indent="0" algn="just">
              <a:lnSpc>
                <a:spcPts val="1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spc="30">
                <a:solidFill>
                  <a:srgbClr val="000000"/>
                </a:solidFill>
                <a:latin typeface="Constantia" panose="02020603050405020304" pitchFamily="1"/>
              </a:rPr>
              <a:t>patient assessment tool for </a:t>
            </a:r>
          </a:p>
          <a:p>
            <a:pPr marL="0" marR="0" indent="0" algn="just">
              <a:lnSpc>
                <a:spcPts val="1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spc="30">
                <a:solidFill>
                  <a:srgbClr val="000000"/>
                </a:solidFill>
                <a:latin typeface="Constantia" panose="02020603050405020304" pitchFamily="1"/>
              </a:rPr>
              <a:t>hospices entitled the </a:t>
            </a:r>
          </a:p>
          <a:p>
            <a:pPr marL="0" marR="0" indent="0" algn="just">
              <a:lnSpc>
                <a:spcPts val="1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900" spc="25">
                <a:solidFill>
                  <a:srgbClr val="000000"/>
                </a:solidFill>
                <a:latin typeface="Constantia" panose="02020603050405020304" pitchFamily="1"/>
              </a:rPr>
              <a:t>Hospice Evaluation &amp; </a:t>
            </a:r>
          </a:p>
          <a:p>
            <a:pPr marL="0" marR="0" indent="0" algn="just">
              <a:lnSpc>
                <a:spcPts val="1700"/>
              </a:lnSpc>
              <a:spcBef>
                <a:spcPts val="15"/>
              </a:spcBef>
              <a:spcAft>
                <a:spcPts val="0"/>
              </a:spcAft>
            </a:pPr>
            <a:r>
              <a:rPr lang="en-US" sz="1900" spc="35">
                <a:solidFill>
                  <a:srgbClr val="000000"/>
                </a:solidFill>
                <a:latin typeface="Constantia" panose="02020603050405020304" pitchFamily="1"/>
              </a:rPr>
              <a:t>Assessment Reporting Tool </a:t>
            </a:r>
          </a:p>
          <a:p>
            <a:pPr marL="0" marR="0" indent="0" algn="just">
              <a:lnSpc>
                <a:spcPts val="2100"/>
              </a:lnSpc>
              <a:spcBef>
                <a:spcPts val="0"/>
              </a:spcBef>
              <a:spcAft>
                <a:spcPts val="16505"/>
              </a:spcAft>
            </a:pPr>
            <a:r>
              <a:rPr lang="en-US" sz="1900" spc="10">
                <a:solidFill>
                  <a:srgbClr val="000000"/>
                </a:solidFill>
                <a:latin typeface="Constantia" panose="02020603050405020304" pitchFamily="1"/>
              </a:rPr>
              <a:t>(HEART). </a:t>
            </a:r>
          </a:p>
        </p:txBody>
      </p:sp>
      <p:sp>
        <p:nvSpPr>
          <p:cNvPr id="57" name="Text Placeholder 56"/>
          <p:cNvSpPr>
            <a:spLocks noGrp="1"/>
          </p:cNvSpPr>
          <p:nvPr>
            <p:ph type="body" idx="10"/>
          </p:nvPr>
        </p:nvSpPr>
        <p:spPr>
          <a:xfrm>
            <a:off x="11283527" y="6444616"/>
            <a:ext cx="260773" cy="1784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7620" rIns="0" bIns="0" anchor="t"/>
          <a:lstStyle>
            <a:lvl1pPr marL="0" marR="0" indent="0" algn="l">
              <a:lnSpc>
                <a:spcPts val="1300"/>
              </a:lnSpc>
              <a:spcAft>
                <a:spcPts val="0"/>
              </a:spcAft>
              <a:defRPr/>
            </a:lvl1pPr>
          </a:lstStyle>
          <a:p>
            <a:pPr marL="0" marR="0" indent="0" algn="l">
              <a:lnSpc>
                <a:spcPts val="1300"/>
              </a:lnSpc>
              <a:spcAft>
                <a:spcPts val="0"/>
              </a:spcAft>
            </a:pPr>
            <a:r>
              <a:rPr lang="en-US" sz="1200" spc="0">
                <a:solidFill>
                  <a:srgbClr val="888888"/>
                </a:solidFill>
                <a:latin typeface="Constantia" panose="02020603050405020304" pitchFamily="1"/>
              </a:rPr>
              <a:t>7 </a:t>
            </a:r>
          </a:p>
        </p:txBody>
      </p:sp>
    </p:spTree>
    <p:extLst>
      <p:ext uri="{BB962C8B-B14F-4D97-AF65-F5344CB8AC3E}">
        <p14:creationId xmlns:p14="http://schemas.microsoft.com/office/powerpoint/2010/main" val="2527038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"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 Placeholder 200"/>
          <p:cNvSpPr>
            <a:spLocks noGrp="1"/>
          </p:cNvSpPr>
          <p:nvPr>
            <p:ph type="body" idx="10"/>
          </p:nvPr>
        </p:nvSpPr>
        <p:spPr>
          <a:xfrm>
            <a:off x="0" y="0"/>
            <a:ext cx="568960" cy="1118870"/>
          </a:xfrm>
          <a:prstGeom prst="rect">
            <a:avLst/>
          </a:prstGeom>
          <a:solidFill>
            <a:srgbClr val="EEC20D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202" name="Text Placeholder 201"/>
          <p:cNvSpPr>
            <a:spLocks noGrp="1"/>
          </p:cNvSpPr>
          <p:nvPr>
            <p:ph type="body" idx="10"/>
          </p:nvPr>
        </p:nvSpPr>
        <p:spPr>
          <a:xfrm>
            <a:off x="1" y="1319530"/>
            <a:ext cx="544407" cy="5538470"/>
          </a:xfrm>
          <a:prstGeom prst="rect">
            <a:avLst/>
          </a:prstGeom>
          <a:solidFill>
            <a:srgbClr val="1F487C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203" name="Text Placeholder 202"/>
          <p:cNvSpPr>
            <a:spLocks noGrp="1"/>
          </p:cNvSpPr>
          <p:nvPr>
            <p:ph type="body" idx="10"/>
          </p:nvPr>
        </p:nvSpPr>
        <p:spPr>
          <a:xfrm>
            <a:off x="11428307" y="113031"/>
            <a:ext cx="198967" cy="819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>
            <a:lvl1pPr marL="0" marR="0" indent="0" algn="l">
              <a:lnSpc>
                <a:spcPts val="600"/>
              </a:lnSpc>
              <a:spcAft>
                <a:spcPts val="0"/>
              </a:spcAft>
              <a:defRPr/>
            </a:lvl1pPr>
          </a:lstStyle>
          <a:p>
            <a:pPr marL="0" marR="0" indent="0" algn="l">
              <a:lnSpc>
                <a:spcPts val="600"/>
              </a:lnSpc>
              <a:spcAft>
                <a:spcPts val="0"/>
              </a:spcAft>
            </a:pPr>
            <a:r>
              <a:rPr lang="en-US" sz="1200" spc="-204">
                <a:solidFill>
                  <a:srgbClr val="7E7E7E"/>
                </a:solidFill>
                <a:latin typeface="Constantia" panose="02020603050405020304" pitchFamily="1"/>
              </a:rPr>
              <a:t>20 </a:t>
            </a:r>
          </a:p>
        </p:txBody>
      </p:sp>
      <p:sp>
        <p:nvSpPr>
          <p:cNvPr id="204" name="Text Placeholder 203"/>
          <p:cNvSpPr>
            <a:spLocks noGrp="1"/>
          </p:cNvSpPr>
          <p:nvPr>
            <p:ph type="body" idx="10"/>
          </p:nvPr>
        </p:nvSpPr>
        <p:spPr>
          <a:xfrm>
            <a:off x="938108" y="714375"/>
            <a:ext cx="10961793" cy="4572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85000"/>
          </a:bodyPr>
          <a:lstStyle>
            <a:lvl1pPr marL="0" marR="0" indent="0" algn="ctr">
              <a:lnSpc>
                <a:spcPts val="2600"/>
              </a:lnSpc>
              <a:spcAft>
                <a:spcPts val="1030"/>
              </a:spcAft>
              <a:defRPr/>
            </a:lvl1pPr>
          </a:lstStyle>
          <a:p>
            <a:pPr marL="0" marR="0" indent="0" algn="ctr">
              <a:lnSpc>
                <a:spcPts val="2600"/>
              </a:lnSpc>
              <a:spcAft>
                <a:spcPts val="1030"/>
              </a:spcAft>
            </a:pPr>
            <a:r>
              <a:rPr lang="en-US" sz="2350" b="1" spc="145">
                <a:solidFill>
                  <a:srgbClr val="000000"/>
                </a:solidFill>
                <a:latin typeface="Arial" panose="02020603050405020304" pitchFamily="2"/>
              </a:rPr>
              <a:t>Focus Questions </a:t>
            </a:r>
          </a:p>
        </p:txBody>
      </p:sp>
      <p:sp>
        <p:nvSpPr>
          <p:cNvPr id="205" name="Text Placeholder 204"/>
          <p:cNvSpPr>
            <a:spLocks noGrp="1"/>
          </p:cNvSpPr>
          <p:nvPr>
            <p:ph type="body" idx="10"/>
          </p:nvPr>
        </p:nvSpPr>
        <p:spPr>
          <a:xfrm>
            <a:off x="938108" y="1171576"/>
            <a:ext cx="10961793" cy="56864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922020" rIns="0" bIns="0" anchor="t"/>
          <a:lstStyle>
            <a:lvl1pPr marL="228600" marR="0" indent="228600" algn="l">
              <a:lnSpc>
                <a:spcPts val="2500"/>
              </a:lnSpc>
              <a:spcBef>
                <a:spcPts val="3485"/>
              </a:spcBef>
              <a:spcAft>
                <a:spcPts val="6220"/>
              </a:spcAft>
              <a:buFont typeface="Symbol"/>
              <a:buChar char="·"/>
              <a:defRPr/>
            </a:lvl1pPr>
          </a:lstStyle>
          <a:p>
            <a:pPr marL="228600" marR="0" indent="228600" algn="l">
              <a:lnSpc>
                <a:spcPts val="2500"/>
              </a:lnSpc>
              <a:spcAft>
                <a:spcPts val="0"/>
              </a:spcAft>
              <a:buFont typeface="Symbol"/>
              <a:buChar char="·"/>
            </a:pPr>
            <a:r>
              <a:rPr lang="en-US" sz="2000" b="1" spc="-40">
                <a:solidFill>
                  <a:srgbClr val="000000"/>
                </a:solidFill>
                <a:latin typeface="Arial" panose="02020603050405020304" pitchFamily="2"/>
              </a:rPr>
              <a:t>What are your initial thoughts on a hospice assessment tool </a:t>
            </a:r>
          </a:p>
          <a:p>
            <a:pPr marL="457200" marR="0" indent="0" algn="l">
              <a:lnSpc>
                <a:spcPts val="2300"/>
              </a:lnSpc>
              <a:spcBef>
                <a:spcPts val="105"/>
              </a:spcBef>
              <a:spcAft>
                <a:spcPts val="0"/>
              </a:spcAft>
            </a:pPr>
            <a:r>
              <a:rPr lang="en-US" sz="2000" b="1" spc="-40">
                <a:solidFill>
                  <a:srgbClr val="000000"/>
                </a:solidFill>
                <a:latin typeface="Arial" panose="02020603050405020304" pitchFamily="2"/>
              </a:rPr>
              <a:t>that covers the complete hospice patient stay? </a:t>
            </a:r>
          </a:p>
          <a:p>
            <a:pPr marL="228600" marR="0" indent="228600" algn="l">
              <a:lnSpc>
                <a:spcPts val="2500"/>
              </a:lnSpc>
              <a:spcBef>
                <a:spcPts val="3505"/>
              </a:spcBef>
              <a:spcAft>
                <a:spcPts val="0"/>
              </a:spcAft>
              <a:buFont typeface="Symbol"/>
              <a:buChar char="·"/>
            </a:pPr>
            <a:r>
              <a:rPr lang="en-US" sz="2000" b="1" spc="-50">
                <a:solidFill>
                  <a:srgbClr val="000000"/>
                </a:solidFill>
                <a:latin typeface="Arial" panose="02020603050405020304" pitchFamily="2"/>
              </a:rPr>
              <a:t>Related Questions: </a:t>
            </a:r>
          </a:p>
          <a:p>
            <a:pPr marL="457200" marR="0" indent="0" algn="l">
              <a:lnSpc>
                <a:spcPts val="2300"/>
              </a:lnSpc>
              <a:spcBef>
                <a:spcPts val="705"/>
              </a:spcBef>
              <a:spcAft>
                <a:spcPts val="0"/>
              </a:spcAft>
            </a:pPr>
            <a:r>
              <a:rPr lang="en-US" sz="2000" spc="0">
                <a:solidFill>
                  <a:srgbClr val="1F487C"/>
                </a:solidFill>
                <a:latin typeface="Arial" panose="02020603050405020304" pitchFamily="2"/>
              </a:rPr>
              <a:t>–</a:t>
            </a:r>
            <a:r>
              <a:rPr lang="en-US" sz="2000" spc="0">
                <a:solidFill>
                  <a:srgbClr val="000000"/>
                </a:solidFill>
                <a:latin typeface="Arial" panose="02020603050405020304" pitchFamily="2"/>
              </a:rPr>
              <a:t> What would you like to see in an admission assessment? </a:t>
            </a:r>
          </a:p>
          <a:p>
            <a:pPr marL="457200" marR="0" indent="0" algn="l">
              <a:lnSpc>
                <a:spcPts val="2300"/>
              </a:lnSpc>
              <a:spcBef>
                <a:spcPts val="685"/>
              </a:spcBef>
              <a:spcAft>
                <a:spcPts val="0"/>
              </a:spcAft>
            </a:pPr>
            <a:r>
              <a:rPr lang="en-US" sz="2000" spc="0">
                <a:solidFill>
                  <a:srgbClr val="1F487C"/>
                </a:solidFill>
                <a:latin typeface="Arial" panose="02020603050405020304" pitchFamily="2"/>
              </a:rPr>
              <a:t>–</a:t>
            </a:r>
            <a:r>
              <a:rPr lang="en-US" sz="2000" spc="0">
                <a:solidFill>
                  <a:srgbClr val="000000"/>
                </a:solidFill>
                <a:latin typeface="Arial" panose="02020603050405020304" pitchFamily="2"/>
              </a:rPr>
              <a:t> What would you like to see in an interim assessment? </a:t>
            </a:r>
          </a:p>
          <a:p>
            <a:pPr marL="457200" marR="0" indent="0" algn="l">
              <a:lnSpc>
                <a:spcPts val="2300"/>
              </a:lnSpc>
              <a:spcBef>
                <a:spcPts val="685"/>
              </a:spcBef>
              <a:spcAft>
                <a:spcPts val="0"/>
              </a:spcAft>
            </a:pPr>
            <a:r>
              <a:rPr lang="en-US" sz="2000" spc="0">
                <a:solidFill>
                  <a:srgbClr val="1F487C"/>
                </a:solidFill>
                <a:latin typeface="Arial" panose="02020603050405020304" pitchFamily="2"/>
              </a:rPr>
              <a:t>–</a:t>
            </a:r>
            <a:r>
              <a:rPr lang="en-US" sz="2000" spc="0">
                <a:solidFill>
                  <a:srgbClr val="000000"/>
                </a:solidFill>
                <a:latin typeface="Arial" panose="02020603050405020304" pitchFamily="2"/>
              </a:rPr>
              <a:t> What would you include in a checklist to identify patients who are </a:t>
            </a:r>
          </a:p>
          <a:p>
            <a:pPr marL="731520" marR="0" indent="0" algn="l">
              <a:lnSpc>
                <a:spcPts val="2300"/>
              </a:lnSpc>
              <a:spcBef>
                <a:spcPts val="85"/>
              </a:spcBef>
              <a:spcAft>
                <a:spcPts val="0"/>
              </a:spcAft>
            </a:pPr>
            <a:r>
              <a:rPr lang="en-US" sz="2000" spc="-5">
                <a:solidFill>
                  <a:srgbClr val="000000"/>
                </a:solidFill>
                <a:latin typeface="Arial" panose="02020603050405020304" pitchFamily="2"/>
              </a:rPr>
              <a:t>imminently dying? </a:t>
            </a:r>
          </a:p>
          <a:p>
            <a:pPr marL="457200" marR="0" indent="0" algn="l">
              <a:lnSpc>
                <a:spcPts val="2300"/>
              </a:lnSpc>
              <a:spcBef>
                <a:spcPts val="685"/>
              </a:spcBef>
              <a:spcAft>
                <a:spcPts val="0"/>
              </a:spcAft>
            </a:pPr>
            <a:r>
              <a:rPr lang="en-US" sz="2000" spc="0">
                <a:solidFill>
                  <a:srgbClr val="1F487C"/>
                </a:solidFill>
                <a:latin typeface="Arial" panose="02020603050405020304" pitchFamily="2"/>
              </a:rPr>
              <a:t>–</a:t>
            </a:r>
            <a:r>
              <a:rPr lang="en-US" sz="2000" spc="0">
                <a:solidFill>
                  <a:srgbClr val="000000"/>
                </a:solidFill>
                <a:latin typeface="Arial" panose="02020603050405020304" pitchFamily="2"/>
              </a:rPr>
              <a:t> What would you like to see in a discharge assessment? </a:t>
            </a:r>
          </a:p>
          <a:p>
            <a:pPr marL="228600" marR="0" indent="228600" algn="l">
              <a:lnSpc>
                <a:spcPts val="2500"/>
              </a:lnSpc>
              <a:spcBef>
                <a:spcPts val="3485"/>
              </a:spcBef>
              <a:spcAft>
                <a:spcPts val="6220"/>
              </a:spcAft>
              <a:buFont typeface="Symbol"/>
              <a:buChar char="·"/>
            </a:pPr>
            <a:r>
              <a:rPr lang="en-US" sz="2000" b="1" spc="-40">
                <a:solidFill>
                  <a:srgbClr val="000000"/>
                </a:solidFill>
                <a:latin typeface="Arial" panose="02020603050405020304" pitchFamily="2"/>
              </a:rPr>
              <a:t>What else should be addressed in a hospice assessment tool? </a:t>
            </a:r>
          </a:p>
        </p:txBody>
      </p:sp>
    </p:spTree>
    <p:extLst>
      <p:ext uri="{BB962C8B-B14F-4D97-AF65-F5344CB8AC3E}">
        <p14:creationId xmlns:p14="http://schemas.microsoft.com/office/powerpoint/2010/main" val="19410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92C81C6-555E-5848-9498-3508865A4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0EB5A69-2DE0-B94A-984D-948735571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02F8ADB-DA42-F643-ABEB-BEAA5BCB0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D4AC-6FB4-0545-9CDE-5F6D4287626B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0C9B2A5-0A91-B54E-9211-3EE0483D6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1958EE-F8EA-A54D-B327-A94BF9BDB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7CE1-B2DB-BA49-A513-37E3A1CB1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57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F2C347-07E6-EF47-BD53-A0CA9D804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749ED04-F19A-814F-B9EB-F45349935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F642D30-C67F-C345-9546-5DFEA162B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D4AC-6FB4-0545-9CDE-5F6D4287626B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31E861D-6227-344E-99BC-493572F1B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0A1B6EE-F12F-E44C-AD7A-FE39F5CFA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7CE1-B2DB-BA49-A513-37E3A1CB1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85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9B116AD-AA93-AA49-8ED4-6498A6D44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C8A2503-3923-BC43-AE60-4CE4FF129E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260A03B-8112-0542-B9DD-176C551FB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ADACD05-DBAC-3149-BAAB-C28F2B542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D4AC-6FB4-0545-9CDE-5F6D4287626B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2BEFE4F-DC3B-9F4D-B829-FCB7F8713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89E14DA-8BEC-2140-9FEA-C17381F2C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7CE1-B2DB-BA49-A513-37E3A1CB1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0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AA76D0-A667-2147-AD87-17DB342A8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C9AE5DF-5D4E-A74A-A2C3-4DC115150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CF6FFA7-B801-CE4C-8241-141779898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5CA7A3D7-B3EC-9142-9B5E-49A9895EB1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B4385BB-A63C-FD4B-BD6D-FEE5F46F8A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DDDAF150-3B4E-B149-8345-755299A6F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D4AC-6FB4-0545-9CDE-5F6D4287626B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088D07C-D6C4-AD4A-9DCF-ACD2611C1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7EB9AD1-B1F9-2A43-9C1A-AE4598A78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7CE1-B2DB-BA49-A513-37E3A1CB1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18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55A9BF-E32F-D849-94C9-31042093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EA78A1C-53C5-2D41-9BEA-C8499643F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D4AC-6FB4-0545-9CDE-5F6D4287626B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5E0E900-BC25-714B-A05F-1EE4C1B21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506E23B5-52A2-8548-846F-FB434E48C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7CE1-B2DB-BA49-A513-37E3A1CB1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4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F0EFA4B-A864-6242-BB20-458CA2E4C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D4AC-6FB4-0545-9CDE-5F6D4287626B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0C42BC1-6C45-3B42-8F03-FD2CA8304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1418CF2-C60D-B249-9974-B536FB518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7CE1-B2DB-BA49-A513-37E3A1CB1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07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9919F3-8443-1A4F-B9D0-5521607BD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B57EC15-17E9-8841-B5D8-E205F7CAD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058B587-9E47-B440-9A7A-BBFF5B6FA4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FAF559C-319B-7A41-9630-86DF40C4B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D4AC-6FB4-0545-9CDE-5F6D4287626B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49E73BB-1B6F-6F44-9FCA-F227A8979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AE22083-EC1A-1442-80D7-EE7DCD3A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7CE1-B2DB-BA49-A513-37E3A1CB1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75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BDB8E92-140A-0B4B-8244-990E88759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ED9367AD-CEDA-7543-9C84-358AD25A14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B17E1F2-FD95-8045-B484-2DDA3ABC5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1EF69BF-699D-B94A-929A-AE74D7AA1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3D4AC-6FB4-0545-9CDE-5F6D4287626B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3101BF1-B65B-0C48-80EC-B42D13B2E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C72D9F0-8BA6-4C42-ACD9-3E35E0D9D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67CE1-B2DB-BA49-A513-37E3A1CB1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533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21C6BC2-CDCC-AE45-9BCB-FB5ECCF68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CDC283F-156F-664D-89B1-792541573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BBCB8DB-D2F8-D14B-9571-2EFDF46527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3D4AC-6FB4-0545-9CDE-5F6D4287626B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8BEA308-2013-614C-BD9F-2EB2944758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498B563-7B7B-774E-98BF-D5FC9E1682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67CE1-B2DB-BA49-A513-37E3A1CB1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53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0194B9-9FF3-F842-AB9B-958B637294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Special Open Door Forum Slides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5141C6F-C4AA-9943-AB38-2DF234646E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March 13,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100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 Placeholder 51"/>
          <p:cNvSpPr>
            <a:spLocks noGrp="1"/>
          </p:cNvSpPr>
          <p:nvPr>
            <p:ph type="body" idx="10"/>
          </p:nvPr>
        </p:nvSpPr>
        <p:spPr>
          <a:xfrm>
            <a:off x="1524000" y="929641"/>
            <a:ext cx="9144000" cy="88265"/>
          </a:xfrm>
          <a:prstGeom prst="rect">
            <a:avLst/>
          </a:prstGeom>
          <a:solidFill>
            <a:srgbClr val="FFD004"/>
          </a:solidFill>
          <a:ln w="0" cmpd="sng">
            <a:noFill/>
            <a:prstDash val="solid"/>
          </a:ln>
        </p:spPr>
        <p:txBody>
          <a:bodyPr vert="horz" lIns="0" tIns="0" rIns="0" bIns="0" rtlCol="0" anchor="t">
            <a:normAutofit/>
          </a:bodyPr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idx="10"/>
          </p:nvPr>
        </p:nvSpPr>
        <p:spPr>
          <a:xfrm>
            <a:off x="1524000" y="0"/>
            <a:ext cx="9144000" cy="929640"/>
          </a:xfrm>
          <a:prstGeom prst="rect">
            <a:avLst/>
          </a:prstGeom>
          <a:solidFill>
            <a:srgbClr val="07499C"/>
          </a:solidFill>
          <a:ln w="0" cmpd="sng">
            <a:noFill/>
            <a:prstDash val="solid"/>
          </a:ln>
        </p:spPr>
        <p:txBody>
          <a:bodyPr vert="horz" lIns="0" tIns="200660" rIns="0" bIns="0" rtlCol="0" anchor="t">
            <a:normAutofit/>
          </a:bodyPr>
          <a:lstStyle/>
          <a:p>
            <a:pPr marL="0" indent="0" algn="ctr">
              <a:lnSpc>
                <a:spcPts val="4800"/>
              </a:lnSpc>
              <a:spcAft>
                <a:spcPts val="860"/>
              </a:spcAft>
              <a:buNone/>
            </a:pPr>
            <a:r>
              <a:rPr lang="en-US" sz="4300" b="1" spc="-15" dirty="0">
                <a:solidFill>
                  <a:srgbClr val="FFFFFF"/>
                </a:solidFill>
                <a:latin typeface="Calibri" panose="02020603050405020304" pitchFamily="1"/>
              </a:rPr>
              <a:t>HEART </a:t>
            </a:r>
          </a:p>
        </p:txBody>
      </p:sp>
      <p:sp>
        <p:nvSpPr>
          <p:cNvPr id="54" name="Text Placeholder 53"/>
          <p:cNvSpPr>
            <a:spLocks noGrp="1"/>
          </p:cNvSpPr>
          <p:nvPr>
            <p:ph type="body" idx="10"/>
          </p:nvPr>
        </p:nvSpPr>
        <p:spPr>
          <a:xfrm>
            <a:off x="6385368" y="1017906"/>
            <a:ext cx="2117283" cy="6178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9540" rIns="0" bIns="0" rtlCol="0" anchor="t">
            <a:normAutofit/>
          </a:bodyPr>
          <a:lstStyle/>
          <a:p>
            <a:pPr marL="0" indent="0">
              <a:lnSpc>
                <a:spcPts val="3100"/>
              </a:lnSpc>
              <a:spcAft>
                <a:spcPts val="705"/>
              </a:spcAft>
            </a:pPr>
            <a:r>
              <a:rPr lang="en-US" sz="2550" b="1" spc="-65">
                <a:solidFill>
                  <a:srgbClr val="1F487C"/>
                </a:solidFill>
                <a:latin typeface="Constantia" panose="02020603050405020304" pitchFamily="1"/>
              </a:rPr>
              <a:t>Our Goal </a:t>
            </a:r>
          </a:p>
        </p:txBody>
      </p:sp>
      <p:sp>
        <p:nvSpPr>
          <p:cNvPr id="55" name="Text Placeholder 54"/>
          <p:cNvSpPr>
            <a:spLocks noGrp="1"/>
          </p:cNvSpPr>
          <p:nvPr>
            <p:ph type="body" idx="10"/>
          </p:nvPr>
        </p:nvSpPr>
        <p:spPr>
          <a:xfrm>
            <a:off x="5330825" y="1635761"/>
            <a:ext cx="4927600" cy="48088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540" rIns="0" bIns="0" rtlCol="0" anchor="t">
            <a:normAutofit/>
          </a:bodyPr>
          <a:lstStyle/>
          <a:p>
            <a:pPr marL="0" indent="274320" algn="just">
              <a:lnSpc>
                <a:spcPts val="2000"/>
              </a:lnSpc>
              <a:buFont typeface="Symbol"/>
              <a:buChar char="·"/>
            </a:pPr>
            <a:r>
              <a:rPr lang="en-US" sz="1650" spc="-10" dirty="0">
                <a:solidFill>
                  <a:srgbClr val="000000"/>
                </a:solidFill>
                <a:latin typeface="Constantia" panose="02020603050405020304" pitchFamily="1"/>
              </a:rPr>
              <a:t>As a comprehensive patient assessment tool, </a:t>
            </a:r>
          </a:p>
          <a:p>
            <a:pPr marL="274320" indent="0" algn="just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1650" spc="-10" dirty="0">
                <a:solidFill>
                  <a:srgbClr val="000000"/>
                </a:solidFill>
                <a:latin typeface="Constantia" panose="02020603050405020304" pitchFamily="1"/>
              </a:rPr>
              <a:t>HEART’s goal is to understand the care </a:t>
            </a:r>
            <a:r>
              <a:rPr lang="en-US" sz="1650" spc="-10" dirty="0" smtClean="0">
                <a:solidFill>
                  <a:srgbClr val="000000"/>
                </a:solidFill>
                <a:latin typeface="Constantia" panose="02020603050405020304" pitchFamily="1"/>
              </a:rPr>
              <a:t>needs</a:t>
            </a:r>
            <a:endParaRPr lang="en-US" sz="1650" spc="-10" dirty="0">
              <a:solidFill>
                <a:srgbClr val="000000"/>
              </a:solidFill>
              <a:latin typeface="Constantia" panose="02020603050405020304" pitchFamily="1"/>
            </a:endParaRPr>
          </a:p>
          <a:p>
            <a:pPr marL="274320" indent="0" algn="just">
              <a:lnSpc>
                <a:spcPts val="2000"/>
              </a:lnSpc>
              <a:spcBef>
                <a:spcPts val="10"/>
              </a:spcBef>
              <a:buNone/>
            </a:pPr>
            <a:r>
              <a:rPr lang="en-US" sz="1650" spc="-20" dirty="0">
                <a:solidFill>
                  <a:srgbClr val="000000"/>
                </a:solidFill>
                <a:latin typeface="Constantia" panose="02020603050405020304" pitchFamily="1"/>
              </a:rPr>
              <a:t>throughout the patient’s dying process, and </a:t>
            </a:r>
            <a:r>
              <a:rPr lang="en-US" sz="1650" spc="-20" dirty="0" smtClean="0">
                <a:solidFill>
                  <a:srgbClr val="000000"/>
                </a:solidFill>
                <a:latin typeface="Constantia" panose="02020603050405020304" pitchFamily="1"/>
              </a:rPr>
              <a:t>provide </a:t>
            </a:r>
            <a:r>
              <a:rPr lang="en-US" sz="1650" spc="-5" dirty="0" smtClean="0">
                <a:solidFill>
                  <a:srgbClr val="000000"/>
                </a:solidFill>
                <a:latin typeface="Constantia" panose="02020603050405020304" pitchFamily="1"/>
              </a:rPr>
              <a:t>hospices </a:t>
            </a:r>
            <a:r>
              <a:rPr lang="en-US" sz="1650" spc="-5" dirty="0">
                <a:solidFill>
                  <a:srgbClr val="000000"/>
                </a:solidFill>
                <a:latin typeface="Constantia" panose="02020603050405020304" pitchFamily="1"/>
              </a:rPr>
              <a:t>with important information to help </a:t>
            </a:r>
            <a:r>
              <a:rPr lang="en-US" sz="1650" spc="-5" dirty="0" smtClean="0">
                <a:solidFill>
                  <a:srgbClr val="000000"/>
                </a:solidFill>
                <a:latin typeface="Constantia" panose="02020603050405020304" pitchFamily="1"/>
              </a:rPr>
              <a:t>them understand </a:t>
            </a:r>
            <a:r>
              <a:rPr lang="en-US" sz="1650" spc="-5" dirty="0">
                <a:solidFill>
                  <a:srgbClr val="000000"/>
                </a:solidFill>
                <a:latin typeface="Constantia" panose="02020603050405020304" pitchFamily="1"/>
              </a:rPr>
              <a:t>and address patient and family needs, </a:t>
            </a:r>
            <a:r>
              <a:rPr lang="en-US" sz="1650" spc="-15" dirty="0" smtClean="0">
                <a:solidFill>
                  <a:srgbClr val="000000"/>
                </a:solidFill>
                <a:latin typeface="Constantia" panose="02020603050405020304" pitchFamily="1"/>
              </a:rPr>
              <a:t>and </a:t>
            </a:r>
            <a:r>
              <a:rPr lang="en-US" sz="1650" spc="-15" dirty="0">
                <a:solidFill>
                  <a:srgbClr val="000000"/>
                </a:solidFill>
                <a:latin typeface="Constantia" panose="02020603050405020304" pitchFamily="1"/>
              </a:rPr>
              <a:t>ensure delivery of high quality care </a:t>
            </a:r>
            <a:r>
              <a:rPr lang="en-US" sz="1650" spc="-15" dirty="0" smtClean="0">
                <a:solidFill>
                  <a:srgbClr val="000000"/>
                </a:solidFill>
                <a:latin typeface="Constantia" panose="02020603050405020304" pitchFamily="1"/>
              </a:rPr>
              <a:t>throughout</a:t>
            </a:r>
            <a:endParaRPr lang="en-US" sz="1650" spc="-15" dirty="0">
              <a:solidFill>
                <a:srgbClr val="000000"/>
              </a:solidFill>
              <a:latin typeface="Constantia" panose="02020603050405020304" pitchFamily="1"/>
            </a:endParaRPr>
          </a:p>
          <a:p>
            <a:pPr marL="274320" indent="0" algn="just">
              <a:lnSpc>
                <a:spcPts val="2000"/>
              </a:lnSpc>
              <a:spcBef>
                <a:spcPts val="10"/>
              </a:spcBef>
              <a:buNone/>
            </a:pPr>
            <a:r>
              <a:rPr lang="en-US" sz="1650" spc="-20" dirty="0">
                <a:solidFill>
                  <a:srgbClr val="000000"/>
                </a:solidFill>
                <a:latin typeface="Constantia" panose="02020603050405020304" pitchFamily="1"/>
              </a:rPr>
              <a:t>the patient stay. </a:t>
            </a:r>
          </a:p>
          <a:p>
            <a:pPr marL="0" indent="274320" algn="just">
              <a:lnSpc>
                <a:spcPts val="2000"/>
              </a:lnSpc>
              <a:spcBef>
                <a:spcPts val="1950"/>
              </a:spcBef>
              <a:buFont typeface="Symbol"/>
              <a:buChar char="·"/>
            </a:pPr>
            <a:r>
              <a:rPr lang="en-US" sz="1650" spc="-20" dirty="0">
                <a:solidFill>
                  <a:srgbClr val="000000"/>
                </a:solidFill>
                <a:latin typeface="Constantia" panose="02020603050405020304" pitchFamily="1"/>
              </a:rPr>
              <a:t>HEART is intended to be multifunctional, such </a:t>
            </a:r>
            <a:r>
              <a:rPr lang="en-US" sz="1650" spc="-20" dirty="0" smtClean="0">
                <a:solidFill>
                  <a:srgbClr val="000000"/>
                </a:solidFill>
                <a:latin typeface="Constantia" panose="02020603050405020304" pitchFamily="1"/>
              </a:rPr>
              <a:t>that </a:t>
            </a:r>
          </a:p>
          <a:p>
            <a:pPr marL="274320" indent="0" algn="just">
              <a:lnSpc>
                <a:spcPts val="2000"/>
              </a:lnSpc>
              <a:spcBef>
                <a:spcPts val="20"/>
              </a:spcBef>
              <a:buNone/>
            </a:pPr>
            <a:r>
              <a:rPr lang="en-US" sz="1650" spc="-10" dirty="0" smtClean="0">
                <a:solidFill>
                  <a:srgbClr val="000000"/>
                </a:solidFill>
                <a:latin typeface="Constantia" panose="02020603050405020304" pitchFamily="1"/>
              </a:rPr>
              <a:t>it is used by hospices as part of their plan of care </a:t>
            </a:r>
          </a:p>
          <a:p>
            <a:pPr marL="274320" indent="0" algn="just">
              <a:lnSpc>
                <a:spcPts val="2000"/>
              </a:lnSpc>
              <a:spcBef>
                <a:spcPts val="10"/>
              </a:spcBef>
              <a:buNone/>
            </a:pPr>
            <a:r>
              <a:rPr lang="en-US" sz="1650" spc="-5" dirty="0" smtClean="0">
                <a:solidFill>
                  <a:srgbClr val="000000"/>
                </a:solidFill>
                <a:latin typeface="Constantia" panose="02020603050405020304" pitchFamily="1"/>
              </a:rPr>
              <a:t>and </a:t>
            </a:r>
            <a:r>
              <a:rPr lang="en-US" sz="1650" spc="-5" dirty="0">
                <a:solidFill>
                  <a:srgbClr val="000000"/>
                </a:solidFill>
                <a:latin typeface="Constantia" panose="02020603050405020304" pitchFamily="1"/>
              </a:rPr>
              <a:t>by CMS for quality measure calculation. </a:t>
            </a:r>
          </a:p>
          <a:p>
            <a:pPr marL="0" indent="274320" algn="just">
              <a:lnSpc>
                <a:spcPts val="2000"/>
              </a:lnSpc>
              <a:spcBef>
                <a:spcPts val="1980"/>
              </a:spcBef>
              <a:buFont typeface="Symbol"/>
              <a:buChar char="·"/>
            </a:pPr>
            <a:r>
              <a:rPr lang="en-US" sz="1650" spc="-5" dirty="0">
                <a:solidFill>
                  <a:srgbClr val="000000"/>
                </a:solidFill>
                <a:latin typeface="Constantia" panose="02020603050405020304" pitchFamily="1"/>
              </a:rPr>
              <a:t>Replacement of the HIS, which captures data at </a:t>
            </a:r>
          </a:p>
          <a:p>
            <a:pPr marL="274320" indent="0" algn="just">
              <a:lnSpc>
                <a:spcPts val="2000"/>
              </a:lnSpc>
              <a:spcBef>
                <a:spcPts val="0"/>
              </a:spcBef>
              <a:buNone/>
            </a:pPr>
            <a:r>
              <a:rPr lang="en-US" sz="1650" spc="-10" dirty="0">
                <a:solidFill>
                  <a:srgbClr val="000000"/>
                </a:solidFill>
                <a:latin typeface="Constantia" panose="02020603050405020304" pitchFamily="1"/>
              </a:rPr>
              <a:t>admission and discharge, to also capture interim </a:t>
            </a:r>
          </a:p>
          <a:p>
            <a:pPr marL="274320" indent="0" algn="just">
              <a:lnSpc>
                <a:spcPts val="2000"/>
              </a:lnSpc>
              <a:spcBef>
                <a:spcPts val="10"/>
              </a:spcBef>
              <a:buNone/>
            </a:pPr>
            <a:r>
              <a:rPr lang="en-US" sz="1650" spc="-5" dirty="0">
                <a:solidFill>
                  <a:srgbClr val="000000"/>
                </a:solidFill>
                <a:latin typeface="Constantia" panose="02020603050405020304" pitchFamily="1"/>
              </a:rPr>
              <a:t>data and achieve a fuller understanding of patient </a:t>
            </a:r>
          </a:p>
          <a:p>
            <a:pPr marL="274320" indent="0" algn="just">
              <a:lnSpc>
                <a:spcPts val="2000"/>
              </a:lnSpc>
              <a:spcBef>
                <a:spcPts val="0"/>
              </a:spcBef>
              <a:spcAft>
                <a:spcPts val="6115"/>
              </a:spcAft>
              <a:buNone/>
            </a:pPr>
            <a:r>
              <a:rPr lang="en-US" sz="1650" spc="-15" dirty="0">
                <a:solidFill>
                  <a:srgbClr val="000000"/>
                </a:solidFill>
                <a:latin typeface="Constantia" panose="02020603050405020304" pitchFamily="1"/>
              </a:rPr>
              <a:t>care needs throughout the hospice stay. </a:t>
            </a:r>
          </a:p>
        </p:txBody>
      </p:sp>
      <p:sp>
        <p:nvSpPr>
          <p:cNvPr id="56" name="Text Placeholder 55"/>
          <p:cNvSpPr>
            <a:spLocks noGrp="1"/>
          </p:cNvSpPr>
          <p:nvPr>
            <p:ph type="body" idx="10"/>
          </p:nvPr>
        </p:nvSpPr>
        <p:spPr>
          <a:xfrm>
            <a:off x="1886585" y="1319530"/>
            <a:ext cx="3048000" cy="522478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171575" rIns="0" bIns="0" rtlCol="0" anchor="t">
            <a:normAutofit/>
          </a:bodyPr>
          <a:lstStyle/>
          <a:p>
            <a:pPr marL="0" indent="0" algn="just">
              <a:lnSpc>
                <a:spcPts val="1900"/>
              </a:lnSpc>
              <a:buNone/>
            </a:pPr>
            <a:r>
              <a:rPr lang="en-US" sz="1900" spc="20" dirty="0">
                <a:solidFill>
                  <a:srgbClr val="000000"/>
                </a:solidFill>
                <a:latin typeface="Constantia" panose="02020603050405020304" pitchFamily="1"/>
              </a:rPr>
              <a:t>The Centers for Medicare &amp; </a:t>
            </a:r>
          </a:p>
          <a:p>
            <a:pPr marL="0" indent="0" algn="just">
              <a:lnSpc>
                <a:spcPts val="1900"/>
              </a:lnSpc>
              <a:spcBef>
                <a:spcPts val="0"/>
              </a:spcBef>
              <a:buNone/>
            </a:pPr>
            <a:r>
              <a:rPr lang="en-US" sz="1900" spc="35" dirty="0">
                <a:solidFill>
                  <a:srgbClr val="000000"/>
                </a:solidFill>
                <a:latin typeface="Constantia" panose="02020603050405020304" pitchFamily="1"/>
              </a:rPr>
              <a:t>Medicaid Services (CMS) </a:t>
            </a:r>
          </a:p>
          <a:p>
            <a:pPr marL="0" indent="0" algn="just">
              <a:lnSpc>
                <a:spcPts val="1900"/>
              </a:lnSpc>
              <a:spcBef>
                <a:spcPts val="0"/>
              </a:spcBef>
              <a:buNone/>
            </a:pPr>
            <a:r>
              <a:rPr lang="en-US" sz="1900" spc="10" dirty="0">
                <a:solidFill>
                  <a:srgbClr val="000000"/>
                </a:solidFill>
                <a:latin typeface="Constantia" panose="02020603050405020304" pitchFamily="1"/>
              </a:rPr>
              <a:t>interested in a standardized </a:t>
            </a:r>
          </a:p>
          <a:p>
            <a:pPr marL="0" indent="0" algn="just">
              <a:lnSpc>
                <a:spcPts val="1900"/>
              </a:lnSpc>
              <a:spcBef>
                <a:spcPts val="0"/>
              </a:spcBef>
              <a:buNone/>
            </a:pPr>
            <a:r>
              <a:rPr lang="en-US" sz="1900" spc="30" dirty="0">
                <a:solidFill>
                  <a:srgbClr val="000000"/>
                </a:solidFill>
                <a:latin typeface="Constantia" panose="02020603050405020304" pitchFamily="1"/>
              </a:rPr>
              <a:t>patient assessment tool for </a:t>
            </a:r>
          </a:p>
          <a:p>
            <a:pPr marL="0" indent="0" algn="just">
              <a:lnSpc>
                <a:spcPts val="1900"/>
              </a:lnSpc>
              <a:spcBef>
                <a:spcPts val="0"/>
              </a:spcBef>
              <a:buNone/>
            </a:pPr>
            <a:r>
              <a:rPr lang="en-US" sz="1900" spc="30" dirty="0">
                <a:solidFill>
                  <a:srgbClr val="000000"/>
                </a:solidFill>
                <a:latin typeface="Constantia" panose="02020603050405020304" pitchFamily="1"/>
              </a:rPr>
              <a:t>hospices entitled the </a:t>
            </a:r>
          </a:p>
          <a:p>
            <a:pPr marL="0" indent="0" algn="just">
              <a:lnSpc>
                <a:spcPts val="1900"/>
              </a:lnSpc>
              <a:spcBef>
                <a:spcPts val="0"/>
              </a:spcBef>
              <a:buNone/>
            </a:pPr>
            <a:r>
              <a:rPr lang="en-US" sz="1900" spc="25" dirty="0">
                <a:solidFill>
                  <a:srgbClr val="000000"/>
                </a:solidFill>
                <a:latin typeface="Constantia" panose="02020603050405020304" pitchFamily="1"/>
              </a:rPr>
              <a:t>Hospice Evaluation &amp; </a:t>
            </a:r>
          </a:p>
          <a:p>
            <a:pPr marL="0" indent="0" algn="just">
              <a:lnSpc>
                <a:spcPts val="1700"/>
              </a:lnSpc>
              <a:spcBef>
                <a:spcPts val="15"/>
              </a:spcBef>
              <a:buNone/>
            </a:pPr>
            <a:r>
              <a:rPr lang="en-US" sz="1900" spc="35" dirty="0">
                <a:solidFill>
                  <a:srgbClr val="000000"/>
                </a:solidFill>
                <a:latin typeface="Constantia" panose="02020603050405020304" pitchFamily="1"/>
              </a:rPr>
              <a:t>Assessment Reporting Tool </a:t>
            </a:r>
          </a:p>
          <a:p>
            <a:pPr marL="0" indent="0" algn="just">
              <a:lnSpc>
                <a:spcPts val="2100"/>
              </a:lnSpc>
              <a:spcBef>
                <a:spcPts val="0"/>
              </a:spcBef>
              <a:spcAft>
                <a:spcPts val="16505"/>
              </a:spcAft>
              <a:buNone/>
            </a:pPr>
            <a:r>
              <a:rPr lang="en-US" sz="1900" spc="10" dirty="0">
                <a:solidFill>
                  <a:srgbClr val="000000"/>
                </a:solidFill>
                <a:latin typeface="Constantia" panose="02020603050405020304" pitchFamily="1"/>
              </a:rPr>
              <a:t>(HEART). </a:t>
            </a:r>
          </a:p>
        </p:txBody>
      </p:sp>
      <p:sp>
        <p:nvSpPr>
          <p:cNvPr id="57" name="Text Placeholder 56"/>
          <p:cNvSpPr>
            <a:spLocks noGrp="1"/>
          </p:cNvSpPr>
          <p:nvPr>
            <p:ph type="body" idx="10"/>
          </p:nvPr>
        </p:nvSpPr>
        <p:spPr>
          <a:xfrm>
            <a:off x="9986645" y="6444616"/>
            <a:ext cx="195580" cy="1784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7620" rIns="0" bIns="0" rtlCol="0" anchor="t">
            <a:normAutofit/>
          </a:bodyPr>
          <a:lstStyle/>
          <a:p>
            <a:pPr marL="0" indent="0">
              <a:lnSpc>
                <a:spcPts val="1300"/>
              </a:lnSpc>
            </a:pPr>
            <a:r>
              <a:rPr lang="en-US" sz="1200">
                <a:solidFill>
                  <a:srgbClr val="888888"/>
                </a:solidFill>
                <a:latin typeface="Constantia" panose="02020603050405020304" pitchFamily="1"/>
              </a:rPr>
              <a:t>7 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5193665" y="1319531"/>
            <a:ext cx="0" cy="5225415"/>
          </a:xfrm>
          <a:prstGeom prst="line">
            <a:avLst/>
          </a:prstGeom>
          <a:ln w="6350" cmpd="sng">
            <a:solidFill>
              <a:srgbClr val="2C507B"/>
            </a:solidFill>
          </a:ln>
        </p:spPr>
      </p:cxnSp>
    </p:spTree>
    <p:extLst>
      <p:ext uri="{BB962C8B-B14F-4D97-AF65-F5344CB8AC3E}">
        <p14:creationId xmlns:p14="http://schemas.microsoft.com/office/powerpoint/2010/main" val="3782719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 Placeholder 200"/>
          <p:cNvSpPr>
            <a:spLocks noGrp="1"/>
          </p:cNvSpPr>
          <p:nvPr>
            <p:ph type="body" idx="10"/>
          </p:nvPr>
        </p:nvSpPr>
        <p:spPr>
          <a:xfrm>
            <a:off x="1524000" y="0"/>
            <a:ext cx="426720" cy="1118870"/>
          </a:xfrm>
          <a:prstGeom prst="rect">
            <a:avLst/>
          </a:prstGeom>
          <a:solidFill>
            <a:srgbClr val="EEC20D"/>
          </a:solidFill>
          <a:ln w="0" cmpd="sng">
            <a:noFill/>
            <a:prstDash val="solid"/>
          </a:ln>
        </p:spPr>
        <p:txBody>
          <a:bodyPr vert="horz" lIns="0" tIns="0" rIns="0" bIns="0" rtlCol="0" anchor="t">
            <a:normAutofit/>
          </a:bodyPr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202" name="Text Placeholder 201"/>
          <p:cNvSpPr>
            <a:spLocks noGrp="1"/>
          </p:cNvSpPr>
          <p:nvPr>
            <p:ph type="body" idx="10"/>
          </p:nvPr>
        </p:nvSpPr>
        <p:spPr>
          <a:xfrm>
            <a:off x="1524001" y="1319530"/>
            <a:ext cx="408305" cy="5538470"/>
          </a:xfrm>
          <a:prstGeom prst="rect">
            <a:avLst/>
          </a:prstGeom>
          <a:solidFill>
            <a:srgbClr val="1F487C"/>
          </a:solidFill>
          <a:ln w="0" cmpd="sng">
            <a:noFill/>
            <a:prstDash val="solid"/>
          </a:ln>
        </p:spPr>
        <p:txBody>
          <a:bodyPr vert="horz" lIns="0" tIns="0" rIns="0" bIns="0" rtlCol="0" anchor="t">
            <a:normAutofit/>
          </a:bodyPr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203" name="Text Placeholder 202"/>
          <p:cNvSpPr>
            <a:spLocks noGrp="1"/>
          </p:cNvSpPr>
          <p:nvPr>
            <p:ph type="body" idx="10"/>
          </p:nvPr>
        </p:nvSpPr>
        <p:spPr>
          <a:xfrm>
            <a:off x="10095231" y="113031"/>
            <a:ext cx="149225" cy="819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rtlCol="0" anchor="t">
            <a:normAutofit fontScale="92500"/>
          </a:bodyPr>
          <a:lstStyle/>
          <a:p>
            <a:pPr marL="0" indent="0">
              <a:lnSpc>
                <a:spcPts val="600"/>
              </a:lnSpc>
            </a:pPr>
            <a:r>
              <a:rPr lang="en-US" sz="1200" spc="-204">
                <a:solidFill>
                  <a:srgbClr val="7E7E7E"/>
                </a:solidFill>
                <a:latin typeface="Constantia" panose="02020603050405020304" pitchFamily="1"/>
              </a:rPr>
              <a:t>20 </a:t>
            </a:r>
          </a:p>
        </p:txBody>
      </p:sp>
      <p:sp>
        <p:nvSpPr>
          <p:cNvPr id="204" name="Text Placeholder 203"/>
          <p:cNvSpPr>
            <a:spLocks noGrp="1"/>
          </p:cNvSpPr>
          <p:nvPr>
            <p:ph type="body" idx="10"/>
          </p:nvPr>
        </p:nvSpPr>
        <p:spPr>
          <a:xfrm>
            <a:off x="2227581" y="714375"/>
            <a:ext cx="8221345" cy="4572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rtlCol="0" anchor="t">
            <a:normAutofit/>
          </a:bodyPr>
          <a:lstStyle/>
          <a:p>
            <a:pPr marL="0" indent="0" algn="ctr">
              <a:lnSpc>
                <a:spcPts val="2600"/>
              </a:lnSpc>
              <a:spcAft>
                <a:spcPts val="1030"/>
              </a:spcAft>
              <a:buNone/>
            </a:pPr>
            <a:r>
              <a:rPr lang="en-US" sz="2350" b="1" spc="145" dirty="0">
                <a:solidFill>
                  <a:srgbClr val="000000"/>
                </a:solidFill>
                <a:latin typeface="Arial" panose="02020603050405020304" pitchFamily="2"/>
              </a:rPr>
              <a:t>Focus Questions </a:t>
            </a:r>
          </a:p>
        </p:txBody>
      </p:sp>
      <p:sp>
        <p:nvSpPr>
          <p:cNvPr id="205" name="Text Placeholder 204"/>
          <p:cNvSpPr>
            <a:spLocks noGrp="1"/>
          </p:cNvSpPr>
          <p:nvPr>
            <p:ph type="body" idx="10"/>
          </p:nvPr>
        </p:nvSpPr>
        <p:spPr>
          <a:xfrm>
            <a:off x="2227581" y="1171576"/>
            <a:ext cx="8221345" cy="56864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922020" rIns="0" bIns="0" rtlCol="0" anchor="t">
            <a:normAutofit/>
          </a:bodyPr>
          <a:lstStyle/>
          <a:p>
            <a:pPr indent="228600">
              <a:lnSpc>
                <a:spcPts val="2500"/>
              </a:lnSpc>
              <a:buFont typeface="Symbol"/>
              <a:buChar char="·"/>
            </a:pPr>
            <a:r>
              <a:rPr lang="en-US" sz="2000" b="1" spc="-40" dirty="0">
                <a:solidFill>
                  <a:srgbClr val="000000"/>
                </a:solidFill>
                <a:latin typeface="Arial" panose="02020603050405020304" pitchFamily="2"/>
              </a:rPr>
              <a:t>What are your initial thoughts on a hospice assessment tool </a:t>
            </a:r>
          </a:p>
          <a:p>
            <a:pPr marL="457200" indent="0">
              <a:lnSpc>
                <a:spcPts val="2300"/>
              </a:lnSpc>
              <a:spcBef>
                <a:spcPts val="105"/>
              </a:spcBef>
              <a:buNone/>
            </a:pPr>
            <a:r>
              <a:rPr lang="en-US" sz="2000" b="1" spc="-40" dirty="0">
                <a:solidFill>
                  <a:srgbClr val="000000"/>
                </a:solidFill>
                <a:latin typeface="Arial" panose="02020603050405020304" pitchFamily="2"/>
              </a:rPr>
              <a:t>that covers the complete hospice patient stay? </a:t>
            </a:r>
          </a:p>
          <a:p>
            <a:pPr indent="228600">
              <a:lnSpc>
                <a:spcPts val="2500"/>
              </a:lnSpc>
              <a:spcBef>
                <a:spcPts val="3505"/>
              </a:spcBef>
              <a:buFont typeface="Symbol"/>
              <a:buChar char="·"/>
            </a:pPr>
            <a:r>
              <a:rPr lang="en-US" sz="2000" b="1" spc="-50" dirty="0">
                <a:solidFill>
                  <a:srgbClr val="000000"/>
                </a:solidFill>
                <a:latin typeface="Arial" panose="02020603050405020304" pitchFamily="2"/>
              </a:rPr>
              <a:t>Related Questions: </a:t>
            </a:r>
          </a:p>
          <a:p>
            <a:pPr marL="457200" indent="0">
              <a:lnSpc>
                <a:spcPts val="2300"/>
              </a:lnSpc>
              <a:spcBef>
                <a:spcPts val="705"/>
              </a:spcBef>
              <a:buNone/>
            </a:pPr>
            <a:r>
              <a:rPr lang="en-US" sz="2000" dirty="0">
                <a:solidFill>
                  <a:srgbClr val="1F487C"/>
                </a:solidFill>
                <a:latin typeface="Arial" panose="02020603050405020304" pitchFamily="2"/>
              </a:rPr>
              <a:t>–</a:t>
            </a:r>
            <a:r>
              <a:rPr lang="en-US" sz="2000" dirty="0">
                <a:solidFill>
                  <a:srgbClr val="000000"/>
                </a:solidFill>
                <a:latin typeface="Arial" panose="02020603050405020304" pitchFamily="2"/>
              </a:rPr>
              <a:t> What would you like to see in an admission assessment? </a:t>
            </a:r>
          </a:p>
          <a:p>
            <a:pPr marL="457200" indent="0">
              <a:lnSpc>
                <a:spcPts val="2300"/>
              </a:lnSpc>
              <a:spcBef>
                <a:spcPts val="685"/>
              </a:spcBef>
              <a:buNone/>
            </a:pPr>
            <a:r>
              <a:rPr lang="en-US" sz="2000" dirty="0">
                <a:solidFill>
                  <a:srgbClr val="1F487C"/>
                </a:solidFill>
                <a:latin typeface="Arial" panose="02020603050405020304" pitchFamily="2"/>
              </a:rPr>
              <a:t>–</a:t>
            </a:r>
            <a:r>
              <a:rPr lang="en-US" sz="2000" dirty="0">
                <a:solidFill>
                  <a:srgbClr val="000000"/>
                </a:solidFill>
                <a:latin typeface="Arial" panose="02020603050405020304" pitchFamily="2"/>
              </a:rPr>
              <a:t> What would you like to see in an interim assessment? </a:t>
            </a:r>
          </a:p>
          <a:p>
            <a:pPr marL="457200" indent="0">
              <a:lnSpc>
                <a:spcPts val="2300"/>
              </a:lnSpc>
              <a:spcBef>
                <a:spcPts val="685"/>
              </a:spcBef>
              <a:buNone/>
            </a:pPr>
            <a:r>
              <a:rPr lang="en-US" sz="2000" dirty="0">
                <a:solidFill>
                  <a:srgbClr val="1F487C"/>
                </a:solidFill>
                <a:latin typeface="Arial" panose="02020603050405020304" pitchFamily="2"/>
              </a:rPr>
              <a:t>–</a:t>
            </a:r>
            <a:r>
              <a:rPr lang="en-US" sz="2000" dirty="0">
                <a:solidFill>
                  <a:srgbClr val="000000"/>
                </a:solidFill>
                <a:latin typeface="Arial" panose="02020603050405020304" pitchFamily="2"/>
              </a:rPr>
              <a:t> What would you include in a checklist to identify patients who are </a:t>
            </a:r>
          </a:p>
          <a:p>
            <a:pPr marL="731520" indent="0">
              <a:lnSpc>
                <a:spcPts val="2300"/>
              </a:lnSpc>
              <a:spcBef>
                <a:spcPts val="85"/>
              </a:spcBef>
              <a:buNone/>
            </a:pPr>
            <a:r>
              <a:rPr lang="en-US" sz="2000" spc="-5" dirty="0">
                <a:solidFill>
                  <a:srgbClr val="000000"/>
                </a:solidFill>
                <a:latin typeface="Arial" panose="02020603050405020304" pitchFamily="2"/>
              </a:rPr>
              <a:t>imminently dying? </a:t>
            </a:r>
          </a:p>
          <a:p>
            <a:pPr marL="457200" indent="0">
              <a:lnSpc>
                <a:spcPts val="2300"/>
              </a:lnSpc>
              <a:spcBef>
                <a:spcPts val="685"/>
              </a:spcBef>
              <a:buNone/>
            </a:pPr>
            <a:r>
              <a:rPr lang="en-US" sz="2000" dirty="0">
                <a:solidFill>
                  <a:srgbClr val="1F487C"/>
                </a:solidFill>
                <a:latin typeface="Arial" panose="02020603050405020304" pitchFamily="2"/>
              </a:rPr>
              <a:t>–</a:t>
            </a:r>
            <a:r>
              <a:rPr lang="en-US" sz="2000" dirty="0">
                <a:solidFill>
                  <a:srgbClr val="000000"/>
                </a:solidFill>
                <a:latin typeface="Arial" panose="02020603050405020304" pitchFamily="2"/>
              </a:rPr>
              <a:t> What would you like to see in a discharge assessment? </a:t>
            </a:r>
          </a:p>
          <a:p>
            <a:pPr indent="228600">
              <a:lnSpc>
                <a:spcPts val="2500"/>
              </a:lnSpc>
              <a:spcBef>
                <a:spcPts val="3485"/>
              </a:spcBef>
              <a:spcAft>
                <a:spcPts val="6220"/>
              </a:spcAft>
              <a:buFont typeface="Symbol"/>
              <a:buChar char="·"/>
            </a:pPr>
            <a:r>
              <a:rPr lang="en-US" sz="2000" b="1" spc="-40" dirty="0">
                <a:solidFill>
                  <a:srgbClr val="000000"/>
                </a:solidFill>
                <a:latin typeface="Arial" panose="02020603050405020304" pitchFamily="2"/>
              </a:rPr>
              <a:t>What else should be addressed in a hospice assessment tool? </a:t>
            </a:r>
          </a:p>
        </p:txBody>
      </p:sp>
      <p:cxnSp>
        <p:nvCxnSpPr>
          <p:cNvPr id="206" name="Straight Connector 205"/>
          <p:cNvCxnSpPr/>
          <p:nvPr/>
        </p:nvCxnSpPr>
        <p:spPr>
          <a:xfrm>
            <a:off x="2365375" y="1176655"/>
            <a:ext cx="7946390" cy="0"/>
          </a:xfrm>
          <a:prstGeom prst="line">
            <a:avLst/>
          </a:prstGeom>
          <a:ln w="8890" cmpd="sng">
            <a:solidFill>
              <a:srgbClr val="EEC20D"/>
            </a:solidFill>
          </a:ln>
        </p:spPr>
      </p:cxnSp>
    </p:spTree>
    <p:extLst>
      <p:ext uri="{BB962C8B-B14F-4D97-AF65-F5344CB8AC3E}">
        <p14:creationId xmlns:p14="http://schemas.microsoft.com/office/powerpoint/2010/main" val="446889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244</Words>
  <Application>Microsoft Office PowerPoint</Application>
  <PresentationFormat>Widescreen</PresentationFormat>
  <Paragraphs>38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Constantia</vt:lpstr>
      <vt:lpstr>Symbol</vt:lpstr>
      <vt:lpstr>Office Theme</vt:lpstr>
      <vt:lpstr>Special Open Door Forum Slides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Potential Heart Slides</dc:title>
  <dc:creator>Joan Teno</dc:creator>
  <cp:lastModifiedBy>Sharon Nakhimovsky</cp:lastModifiedBy>
  <cp:revision>7</cp:revision>
  <dcterms:created xsi:type="dcterms:W3CDTF">2019-03-04T23:32:14Z</dcterms:created>
  <dcterms:modified xsi:type="dcterms:W3CDTF">2019-03-06T13:45:26Z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710995823</vt:i4>
  </property>
  <property fmtid="{D5CDD505-2E9C-101B-9397-08002B2CF9AE}" pid="3" name="_NewReviewCycle">
    <vt:lpwstr/>
  </property>
  <property fmtid="{D5CDD505-2E9C-101B-9397-08002B2CF9AE}" pid="4" name="_EmailSubject">
    <vt:lpwstr>SODF Announcement for HQRP Website---HIGH Priority</vt:lpwstr>
  </property>
  <property fmtid="{D5CDD505-2E9C-101B-9397-08002B2CF9AE}" pid="5" name="_AuthorEmail">
    <vt:lpwstr>Cindy.Massuda@cms.hhs.gov</vt:lpwstr>
  </property>
  <property fmtid="{D5CDD505-2E9C-101B-9397-08002B2CF9AE}" pid="6" name="_AuthorEmailDisplayName">
    <vt:lpwstr>Massuda, Cindy A. (CMS/CCSQ)</vt:lpwstr>
  </property>
</Properties>
</file>