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93" r:id="rId1"/>
  </p:sldMasterIdLst>
  <p:notesMasterIdLst>
    <p:notesMasterId r:id="rId24"/>
  </p:notesMasterIdLst>
  <p:handoutMasterIdLst>
    <p:handoutMasterId r:id="rId25"/>
  </p:handoutMasterIdLst>
  <p:sldIdLst>
    <p:sldId id="290" r:id="rId2"/>
    <p:sldId id="294" r:id="rId3"/>
    <p:sldId id="387" r:id="rId4"/>
    <p:sldId id="388" r:id="rId5"/>
    <p:sldId id="402" r:id="rId6"/>
    <p:sldId id="389" r:id="rId7"/>
    <p:sldId id="403" r:id="rId8"/>
    <p:sldId id="407" r:id="rId9"/>
    <p:sldId id="390" r:id="rId10"/>
    <p:sldId id="383" r:id="rId11"/>
    <p:sldId id="379" r:id="rId12"/>
    <p:sldId id="386" r:id="rId13"/>
    <p:sldId id="381" r:id="rId14"/>
    <p:sldId id="382" r:id="rId15"/>
    <p:sldId id="398" r:id="rId16"/>
    <p:sldId id="384" r:id="rId17"/>
    <p:sldId id="405" r:id="rId18"/>
    <p:sldId id="385" r:id="rId19"/>
    <p:sldId id="391" r:id="rId20"/>
    <p:sldId id="399" r:id="rId21"/>
    <p:sldId id="400" r:id="rId22"/>
    <p:sldId id="350" r:id="rId23"/>
  </p:sldIdLst>
  <p:sldSz cx="9144000" cy="6858000" type="screen4x3"/>
  <p:notesSz cx="6954838"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6" clrIdx="7"/>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66CC"/>
    <a:srgbClr val="FFD004"/>
    <a:srgbClr val="084A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51" autoAdjust="0"/>
    <p:restoredTop sz="57459" autoAdjust="0"/>
  </p:normalViewPr>
  <p:slideViewPr>
    <p:cSldViewPr>
      <p:cViewPr varScale="1">
        <p:scale>
          <a:sx n="41" d="100"/>
          <a:sy n="41" d="100"/>
        </p:scale>
        <p:origin x="2010" y="60"/>
      </p:cViewPr>
      <p:guideLst>
        <p:guide orient="horz" pos="2064"/>
        <p:guide pos="312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 d="1"/>
        <a:sy n="1" d="1"/>
      </p:scale>
      <p:origin x="0" y="0"/>
    </p:cViewPr>
  </p:sorterViewPr>
  <p:notesViewPr>
    <p:cSldViewPr>
      <p:cViewPr>
        <p:scale>
          <a:sx n="100" d="100"/>
          <a:sy n="100" d="100"/>
        </p:scale>
        <p:origin x="1776" y="-3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9F64AE-321B-459B-8D8C-97079E1C415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E7ACC2E-F301-44E4-AE30-AE37F575DC19}">
      <dgm:prSet/>
      <dgm:spPr/>
      <dgm:t>
        <a:bodyPr/>
        <a:lstStyle/>
        <a:p>
          <a:r>
            <a:rPr lang="en-US" dirty="0"/>
            <a:t>TEP members may include</a:t>
          </a:r>
        </a:p>
      </dgm:t>
    </dgm:pt>
    <dgm:pt modelId="{B1CF8065-AED6-4325-B2C6-B797465513EC}" type="parTrans" cxnId="{E30D2798-BD1B-440A-B37C-B5ABDBF5E8C8}">
      <dgm:prSet/>
      <dgm:spPr/>
      <dgm:t>
        <a:bodyPr/>
        <a:lstStyle/>
        <a:p>
          <a:endParaRPr lang="en-US"/>
        </a:p>
      </dgm:t>
    </dgm:pt>
    <dgm:pt modelId="{56004FC6-D9D5-4B02-8EAA-04470E438D49}" type="sibTrans" cxnId="{E30D2798-BD1B-440A-B37C-B5ABDBF5E8C8}">
      <dgm:prSet/>
      <dgm:spPr/>
      <dgm:t>
        <a:bodyPr/>
        <a:lstStyle/>
        <a:p>
          <a:endParaRPr lang="en-US"/>
        </a:p>
      </dgm:t>
    </dgm:pt>
    <dgm:pt modelId="{514070D6-9D40-4B98-80BE-6368191A3179}">
      <dgm:prSet/>
      <dgm:spPr/>
      <dgm:t>
        <a:bodyPr/>
        <a:lstStyle/>
        <a:p>
          <a:r>
            <a:rPr lang="en-US" dirty="0"/>
            <a:t>Patients and family members (caregivers)</a:t>
          </a:r>
        </a:p>
      </dgm:t>
    </dgm:pt>
    <dgm:pt modelId="{56BED250-3CFC-4D0C-B296-149491094811}" type="parTrans" cxnId="{2F9D701C-5599-4F50-897C-5818ED971E67}">
      <dgm:prSet/>
      <dgm:spPr/>
      <dgm:t>
        <a:bodyPr/>
        <a:lstStyle/>
        <a:p>
          <a:endParaRPr lang="en-US"/>
        </a:p>
      </dgm:t>
    </dgm:pt>
    <dgm:pt modelId="{AE6F446E-E58B-4B9C-A6B4-349BD7B18F52}" type="sibTrans" cxnId="{2F9D701C-5599-4F50-897C-5818ED971E67}">
      <dgm:prSet/>
      <dgm:spPr/>
      <dgm:t>
        <a:bodyPr/>
        <a:lstStyle/>
        <a:p>
          <a:endParaRPr lang="en-US"/>
        </a:p>
      </dgm:t>
    </dgm:pt>
    <dgm:pt modelId="{2E5B72C1-5FD8-4CA6-B3D9-4C29C4C0DE7B}">
      <dgm:prSet/>
      <dgm:spPr/>
      <dgm:t>
        <a:bodyPr/>
        <a:lstStyle/>
        <a:p>
          <a:r>
            <a:rPr lang="en-US" dirty="0"/>
            <a:t>Clinicians</a:t>
          </a:r>
        </a:p>
      </dgm:t>
    </dgm:pt>
    <dgm:pt modelId="{55AD2C74-C32E-47C3-9690-4ADE44B4FEAB}" type="parTrans" cxnId="{940F80B6-3795-4B04-B9ED-73B3F6F36581}">
      <dgm:prSet/>
      <dgm:spPr/>
      <dgm:t>
        <a:bodyPr/>
        <a:lstStyle/>
        <a:p>
          <a:endParaRPr lang="en-US"/>
        </a:p>
      </dgm:t>
    </dgm:pt>
    <dgm:pt modelId="{02D617C4-EAB2-4DE8-851E-F0D27F0C6EE2}" type="sibTrans" cxnId="{940F80B6-3795-4B04-B9ED-73B3F6F36581}">
      <dgm:prSet/>
      <dgm:spPr/>
      <dgm:t>
        <a:bodyPr/>
        <a:lstStyle/>
        <a:p>
          <a:endParaRPr lang="en-US"/>
        </a:p>
      </dgm:t>
    </dgm:pt>
    <dgm:pt modelId="{2FD4731C-67E9-4379-B9EE-2564686B70BD}">
      <dgm:prSet/>
      <dgm:spPr/>
      <dgm:t>
        <a:bodyPr/>
        <a:lstStyle/>
        <a:p>
          <a:r>
            <a:rPr lang="en-US" dirty="0"/>
            <a:t>Statisticians</a:t>
          </a:r>
        </a:p>
      </dgm:t>
    </dgm:pt>
    <dgm:pt modelId="{3ECE3AA4-6F60-4536-8ED8-09137A8A0E2C}" type="parTrans" cxnId="{AA49AD2A-D79B-4E57-A88B-A67C1C1FFF4E}">
      <dgm:prSet/>
      <dgm:spPr/>
      <dgm:t>
        <a:bodyPr/>
        <a:lstStyle/>
        <a:p>
          <a:endParaRPr lang="en-US"/>
        </a:p>
      </dgm:t>
    </dgm:pt>
    <dgm:pt modelId="{DB385779-34AE-42D3-BF25-0785482E7F24}" type="sibTrans" cxnId="{AA49AD2A-D79B-4E57-A88B-A67C1C1FFF4E}">
      <dgm:prSet/>
      <dgm:spPr/>
      <dgm:t>
        <a:bodyPr/>
        <a:lstStyle/>
        <a:p>
          <a:endParaRPr lang="en-US"/>
        </a:p>
      </dgm:t>
    </dgm:pt>
    <dgm:pt modelId="{CCB69C07-F79D-43D4-987F-42F3B7AE00EB}">
      <dgm:prSet/>
      <dgm:spPr/>
      <dgm:t>
        <a:bodyPr/>
        <a:lstStyle/>
        <a:p>
          <a:r>
            <a:rPr lang="en-US" dirty="0"/>
            <a:t>Quality improvement experts</a:t>
          </a:r>
        </a:p>
      </dgm:t>
    </dgm:pt>
    <dgm:pt modelId="{7C279E7C-F8B2-407F-BDE2-1E6595D09570}" type="parTrans" cxnId="{2527B99D-05F1-4292-A03C-81D15CFBFF26}">
      <dgm:prSet/>
      <dgm:spPr/>
      <dgm:t>
        <a:bodyPr/>
        <a:lstStyle/>
        <a:p>
          <a:endParaRPr lang="en-US"/>
        </a:p>
      </dgm:t>
    </dgm:pt>
    <dgm:pt modelId="{FC9698A1-5F53-44E5-8122-2E60F7F494F0}" type="sibTrans" cxnId="{2527B99D-05F1-4292-A03C-81D15CFBFF26}">
      <dgm:prSet/>
      <dgm:spPr/>
      <dgm:t>
        <a:bodyPr/>
        <a:lstStyle/>
        <a:p>
          <a:endParaRPr lang="en-US"/>
        </a:p>
      </dgm:t>
    </dgm:pt>
    <dgm:pt modelId="{C31A239D-9CEF-4190-B765-98153E07CD95}">
      <dgm:prSet/>
      <dgm:spPr/>
      <dgm:t>
        <a:bodyPr/>
        <a:lstStyle/>
        <a:p>
          <a:r>
            <a:rPr lang="en-US" dirty="0"/>
            <a:t>Methodologists</a:t>
          </a:r>
        </a:p>
      </dgm:t>
    </dgm:pt>
    <dgm:pt modelId="{BFEABE98-8589-43CD-BB4E-031512FABB7A}" type="parTrans" cxnId="{1DD7C1F8-368E-4E67-9745-9E666A48A1B0}">
      <dgm:prSet/>
      <dgm:spPr/>
      <dgm:t>
        <a:bodyPr/>
        <a:lstStyle/>
        <a:p>
          <a:endParaRPr lang="en-US"/>
        </a:p>
      </dgm:t>
    </dgm:pt>
    <dgm:pt modelId="{733246AB-CE7D-4A4D-B54B-98AEE61B0AAA}" type="sibTrans" cxnId="{1DD7C1F8-368E-4E67-9745-9E666A48A1B0}">
      <dgm:prSet/>
      <dgm:spPr/>
      <dgm:t>
        <a:bodyPr/>
        <a:lstStyle/>
        <a:p>
          <a:endParaRPr lang="en-US"/>
        </a:p>
      </dgm:t>
    </dgm:pt>
    <dgm:pt modelId="{0494C4AF-EFE7-4559-8CBB-81C1D8ABEA3D}">
      <dgm:prSet/>
      <dgm:spPr/>
      <dgm:t>
        <a:bodyPr/>
        <a:lstStyle/>
        <a:p>
          <a:r>
            <a:rPr lang="en-US" dirty="0"/>
            <a:t>Measure developers</a:t>
          </a:r>
        </a:p>
      </dgm:t>
    </dgm:pt>
    <dgm:pt modelId="{524255E8-A0C3-43E8-852B-86B42BE47206}" type="parTrans" cxnId="{612B29F3-6A32-4524-9B4A-BCEBF1DBB350}">
      <dgm:prSet/>
      <dgm:spPr/>
      <dgm:t>
        <a:bodyPr/>
        <a:lstStyle/>
        <a:p>
          <a:endParaRPr lang="en-US"/>
        </a:p>
      </dgm:t>
    </dgm:pt>
    <dgm:pt modelId="{0E007681-1303-4E16-BC38-30F059D5F8F3}" type="sibTrans" cxnId="{612B29F3-6A32-4524-9B4A-BCEBF1DBB350}">
      <dgm:prSet/>
      <dgm:spPr/>
      <dgm:t>
        <a:bodyPr/>
        <a:lstStyle/>
        <a:p>
          <a:endParaRPr lang="en-US"/>
        </a:p>
      </dgm:t>
    </dgm:pt>
    <dgm:pt modelId="{FE612E67-15F5-40E2-A129-D3B0AE69EEF1}" type="pres">
      <dgm:prSet presAssocID="{9F9F64AE-321B-459B-8D8C-97079E1C4150}" presName="Name0" presStyleCnt="0">
        <dgm:presLayoutVars>
          <dgm:dir/>
          <dgm:animLvl val="lvl"/>
          <dgm:resizeHandles val="exact"/>
        </dgm:presLayoutVars>
      </dgm:prSet>
      <dgm:spPr/>
    </dgm:pt>
    <dgm:pt modelId="{6C5DE671-ECB7-4288-84EC-72C95685DD65}" type="pres">
      <dgm:prSet presAssocID="{1E7ACC2E-F301-44E4-AE30-AE37F575DC19}" presName="linNode" presStyleCnt="0"/>
      <dgm:spPr/>
    </dgm:pt>
    <dgm:pt modelId="{19C7750C-BFB6-4817-AF22-5539B0810081}" type="pres">
      <dgm:prSet presAssocID="{1E7ACC2E-F301-44E4-AE30-AE37F575DC19}" presName="parentText" presStyleLbl="node1" presStyleIdx="0" presStyleCnt="1" custScaleX="74897" custScaleY="93876" custLinFactNeighborX="-7060">
        <dgm:presLayoutVars>
          <dgm:chMax val="1"/>
          <dgm:bulletEnabled val="1"/>
        </dgm:presLayoutVars>
      </dgm:prSet>
      <dgm:spPr/>
    </dgm:pt>
    <dgm:pt modelId="{638C3803-11CB-4923-AA50-C7EA145830AB}" type="pres">
      <dgm:prSet presAssocID="{1E7ACC2E-F301-44E4-AE30-AE37F575DC19}" presName="descendantText" presStyleLbl="alignAccFollowNode1" presStyleIdx="0" presStyleCnt="1" custScaleX="111587" custScaleY="117345">
        <dgm:presLayoutVars>
          <dgm:bulletEnabled val="1"/>
        </dgm:presLayoutVars>
      </dgm:prSet>
      <dgm:spPr/>
    </dgm:pt>
  </dgm:ptLst>
  <dgm:cxnLst>
    <dgm:cxn modelId="{3EAD350A-7046-492A-9B94-D44DA982F4DE}" type="presOf" srcId="{1E7ACC2E-F301-44E4-AE30-AE37F575DC19}" destId="{19C7750C-BFB6-4817-AF22-5539B0810081}" srcOrd="0" destOrd="0" presId="urn:microsoft.com/office/officeart/2005/8/layout/vList5"/>
    <dgm:cxn modelId="{2F9D701C-5599-4F50-897C-5818ED971E67}" srcId="{1E7ACC2E-F301-44E4-AE30-AE37F575DC19}" destId="{514070D6-9D40-4B98-80BE-6368191A3179}" srcOrd="0" destOrd="0" parTransId="{56BED250-3CFC-4D0C-B296-149491094811}" sibTransId="{AE6F446E-E58B-4B9C-A6B4-349BD7B18F52}"/>
    <dgm:cxn modelId="{AA49AD2A-D79B-4E57-A88B-A67C1C1FFF4E}" srcId="{1E7ACC2E-F301-44E4-AE30-AE37F575DC19}" destId="{2FD4731C-67E9-4379-B9EE-2564686B70BD}" srcOrd="2" destOrd="0" parTransId="{3ECE3AA4-6F60-4536-8ED8-09137A8A0E2C}" sibTransId="{DB385779-34AE-42D3-BF25-0785482E7F24}"/>
    <dgm:cxn modelId="{81E35C5B-5F0C-43D4-81C3-FE7E3482C214}" type="presOf" srcId="{2FD4731C-67E9-4379-B9EE-2564686B70BD}" destId="{638C3803-11CB-4923-AA50-C7EA145830AB}" srcOrd="0" destOrd="2" presId="urn:microsoft.com/office/officeart/2005/8/layout/vList5"/>
    <dgm:cxn modelId="{3073C54C-BC8C-4DA7-ADFA-8751638E5EC8}" type="presOf" srcId="{CCB69C07-F79D-43D4-987F-42F3B7AE00EB}" destId="{638C3803-11CB-4923-AA50-C7EA145830AB}" srcOrd="0" destOrd="3" presId="urn:microsoft.com/office/officeart/2005/8/layout/vList5"/>
    <dgm:cxn modelId="{E638BD6D-0289-4D19-B530-20549283AF44}" type="presOf" srcId="{514070D6-9D40-4B98-80BE-6368191A3179}" destId="{638C3803-11CB-4923-AA50-C7EA145830AB}" srcOrd="0" destOrd="0" presId="urn:microsoft.com/office/officeart/2005/8/layout/vList5"/>
    <dgm:cxn modelId="{E30D2798-BD1B-440A-B37C-B5ABDBF5E8C8}" srcId="{9F9F64AE-321B-459B-8D8C-97079E1C4150}" destId="{1E7ACC2E-F301-44E4-AE30-AE37F575DC19}" srcOrd="0" destOrd="0" parTransId="{B1CF8065-AED6-4325-B2C6-B797465513EC}" sibTransId="{56004FC6-D9D5-4B02-8EAA-04470E438D49}"/>
    <dgm:cxn modelId="{2527B99D-05F1-4292-A03C-81D15CFBFF26}" srcId="{1E7ACC2E-F301-44E4-AE30-AE37F575DC19}" destId="{CCB69C07-F79D-43D4-987F-42F3B7AE00EB}" srcOrd="3" destOrd="0" parTransId="{7C279E7C-F8B2-407F-BDE2-1E6595D09570}" sibTransId="{FC9698A1-5F53-44E5-8122-2E60F7F494F0}"/>
    <dgm:cxn modelId="{43FA71A1-24CE-4083-87B5-4E4416AB5AC7}" type="presOf" srcId="{0494C4AF-EFE7-4559-8CBB-81C1D8ABEA3D}" destId="{638C3803-11CB-4923-AA50-C7EA145830AB}" srcOrd="0" destOrd="5" presId="urn:microsoft.com/office/officeart/2005/8/layout/vList5"/>
    <dgm:cxn modelId="{4AC24AA8-2F6A-4086-A220-33D464347C75}" type="presOf" srcId="{9F9F64AE-321B-459B-8D8C-97079E1C4150}" destId="{FE612E67-15F5-40E2-A129-D3B0AE69EEF1}" srcOrd="0" destOrd="0" presId="urn:microsoft.com/office/officeart/2005/8/layout/vList5"/>
    <dgm:cxn modelId="{940F80B6-3795-4B04-B9ED-73B3F6F36581}" srcId="{1E7ACC2E-F301-44E4-AE30-AE37F575DC19}" destId="{2E5B72C1-5FD8-4CA6-B3D9-4C29C4C0DE7B}" srcOrd="1" destOrd="0" parTransId="{55AD2C74-C32E-47C3-9690-4ADE44B4FEAB}" sibTransId="{02D617C4-EAB2-4DE8-851E-F0D27F0C6EE2}"/>
    <dgm:cxn modelId="{A26392DE-045B-47A9-952E-176A5DC1766F}" type="presOf" srcId="{2E5B72C1-5FD8-4CA6-B3D9-4C29C4C0DE7B}" destId="{638C3803-11CB-4923-AA50-C7EA145830AB}" srcOrd="0" destOrd="1" presId="urn:microsoft.com/office/officeart/2005/8/layout/vList5"/>
    <dgm:cxn modelId="{74C585EC-1919-454D-A747-EB3405B4A4E6}" type="presOf" srcId="{C31A239D-9CEF-4190-B765-98153E07CD95}" destId="{638C3803-11CB-4923-AA50-C7EA145830AB}" srcOrd="0" destOrd="4" presId="urn:microsoft.com/office/officeart/2005/8/layout/vList5"/>
    <dgm:cxn modelId="{612B29F3-6A32-4524-9B4A-BCEBF1DBB350}" srcId="{1E7ACC2E-F301-44E4-AE30-AE37F575DC19}" destId="{0494C4AF-EFE7-4559-8CBB-81C1D8ABEA3D}" srcOrd="5" destOrd="0" parTransId="{524255E8-A0C3-43E8-852B-86B42BE47206}" sibTransId="{0E007681-1303-4E16-BC38-30F059D5F8F3}"/>
    <dgm:cxn modelId="{1DD7C1F8-368E-4E67-9745-9E666A48A1B0}" srcId="{1E7ACC2E-F301-44E4-AE30-AE37F575DC19}" destId="{C31A239D-9CEF-4190-B765-98153E07CD95}" srcOrd="4" destOrd="0" parTransId="{BFEABE98-8589-43CD-BB4E-031512FABB7A}" sibTransId="{733246AB-CE7D-4A4D-B54B-98AEE61B0AAA}"/>
    <dgm:cxn modelId="{190CD8C8-D65C-40DF-A4AA-19BA4955CEA4}" type="presParOf" srcId="{FE612E67-15F5-40E2-A129-D3B0AE69EEF1}" destId="{6C5DE671-ECB7-4288-84EC-72C95685DD65}" srcOrd="0" destOrd="0" presId="urn:microsoft.com/office/officeart/2005/8/layout/vList5"/>
    <dgm:cxn modelId="{31333D5B-39E1-4E77-9B71-321CA536619E}" type="presParOf" srcId="{6C5DE671-ECB7-4288-84EC-72C95685DD65}" destId="{19C7750C-BFB6-4817-AF22-5539B0810081}" srcOrd="0" destOrd="0" presId="urn:microsoft.com/office/officeart/2005/8/layout/vList5"/>
    <dgm:cxn modelId="{41A7F8A4-2C9D-4306-B314-2A633389C687}" type="presParOf" srcId="{6C5DE671-ECB7-4288-84EC-72C95685DD65}" destId="{638C3803-11CB-4923-AA50-C7EA145830A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F26D03-6A9F-4E6E-8C5B-4D78BF50497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4C20D26B-8257-4096-88C9-E10AD504A035}">
      <dgm:prSet/>
      <dgm:spPr/>
      <dgm:t>
        <a:bodyPr/>
        <a:lstStyle/>
        <a:p>
          <a:r>
            <a:rPr lang="en-US"/>
            <a:t>Review</a:t>
          </a:r>
        </a:p>
      </dgm:t>
    </dgm:pt>
    <dgm:pt modelId="{1E6DE705-4F9D-48E4-A4F3-0C0421993638}" type="parTrans" cxnId="{33993FDD-525D-4290-A249-D2C31B34639B}">
      <dgm:prSet/>
      <dgm:spPr/>
      <dgm:t>
        <a:bodyPr/>
        <a:lstStyle/>
        <a:p>
          <a:endParaRPr lang="en-US"/>
        </a:p>
      </dgm:t>
    </dgm:pt>
    <dgm:pt modelId="{F479714E-A547-4B67-9BF6-33DD77C30200}" type="sibTrans" cxnId="{33993FDD-525D-4290-A249-D2C31B34639B}">
      <dgm:prSet/>
      <dgm:spPr/>
      <dgm:t>
        <a:bodyPr/>
        <a:lstStyle/>
        <a:p>
          <a:endParaRPr lang="en-US"/>
        </a:p>
      </dgm:t>
    </dgm:pt>
    <dgm:pt modelId="{10D94B8B-A722-4BA8-A62C-F30D4A6D4F24}">
      <dgm:prSet/>
      <dgm:spPr/>
      <dgm:t>
        <a:bodyPr/>
        <a:lstStyle/>
        <a:p>
          <a:pPr>
            <a:buNone/>
          </a:pPr>
          <a:r>
            <a:rPr lang="en-US" dirty="0"/>
            <a:t>New measure concepts to help determine which ones should be selected for further development</a:t>
          </a:r>
        </a:p>
      </dgm:t>
    </dgm:pt>
    <dgm:pt modelId="{55A7306C-770B-4DD3-ADAD-88AD373E6232}" type="parTrans" cxnId="{88B43190-9B39-4A98-8D5D-87EE70F60B8A}">
      <dgm:prSet/>
      <dgm:spPr/>
      <dgm:t>
        <a:bodyPr/>
        <a:lstStyle/>
        <a:p>
          <a:endParaRPr lang="en-US"/>
        </a:p>
      </dgm:t>
    </dgm:pt>
    <dgm:pt modelId="{7740185D-1D4C-42F6-8F8F-EBE8C2EC2BB2}" type="sibTrans" cxnId="{88B43190-9B39-4A98-8D5D-87EE70F60B8A}">
      <dgm:prSet/>
      <dgm:spPr/>
      <dgm:t>
        <a:bodyPr/>
        <a:lstStyle/>
        <a:p>
          <a:endParaRPr lang="en-US"/>
        </a:p>
      </dgm:t>
    </dgm:pt>
    <dgm:pt modelId="{AF7EBFB6-DCC4-4BCE-A168-C3A42204024A}">
      <dgm:prSet/>
      <dgm:spPr/>
      <dgm:t>
        <a:bodyPr/>
        <a:lstStyle/>
        <a:p>
          <a:r>
            <a:rPr lang="en-US"/>
            <a:t>Review</a:t>
          </a:r>
        </a:p>
      </dgm:t>
    </dgm:pt>
    <dgm:pt modelId="{58C3B4BF-C4FB-4613-8FDB-0E42636BB5CA}" type="parTrans" cxnId="{B8355FE4-7DD3-46F5-BFC5-F752A6B846DD}">
      <dgm:prSet/>
      <dgm:spPr/>
      <dgm:t>
        <a:bodyPr/>
        <a:lstStyle/>
        <a:p>
          <a:endParaRPr lang="en-US"/>
        </a:p>
      </dgm:t>
    </dgm:pt>
    <dgm:pt modelId="{D0CD39E0-C57E-483D-A434-B05B18D5E454}" type="sibTrans" cxnId="{B8355FE4-7DD3-46F5-BFC5-F752A6B846DD}">
      <dgm:prSet/>
      <dgm:spPr/>
      <dgm:t>
        <a:bodyPr/>
        <a:lstStyle/>
        <a:p>
          <a:endParaRPr lang="en-US"/>
        </a:p>
      </dgm:t>
    </dgm:pt>
    <dgm:pt modelId="{F72085E2-7D92-45B1-8237-0ADDF25759B7}">
      <dgm:prSet/>
      <dgm:spPr/>
      <dgm:t>
        <a:bodyPr/>
        <a:lstStyle/>
        <a:p>
          <a:pPr>
            <a:buNone/>
          </a:pPr>
          <a:r>
            <a:rPr lang="en-US" dirty="0"/>
            <a:t>The findings from testing for measures under development</a:t>
          </a:r>
        </a:p>
      </dgm:t>
    </dgm:pt>
    <dgm:pt modelId="{2BE95B15-5A88-43AB-BC35-31E995223490}" type="parTrans" cxnId="{E6891FB3-7242-40F6-8C03-97F4739458D7}">
      <dgm:prSet/>
      <dgm:spPr/>
      <dgm:t>
        <a:bodyPr/>
        <a:lstStyle/>
        <a:p>
          <a:endParaRPr lang="en-US"/>
        </a:p>
      </dgm:t>
    </dgm:pt>
    <dgm:pt modelId="{E223295B-55AA-484D-9E0A-F1492B495C94}" type="sibTrans" cxnId="{E6891FB3-7242-40F6-8C03-97F4739458D7}">
      <dgm:prSet/>
      <dgm:spPr/>
      <dgm:t>
        <a:bodyPr/>
        <a:lstStyle/>
        <a:p>
          <a:endParaRPr lang="en-US"/>
        </a:p>
      </dgm:t>
    </dgm:pt>
    <dgm:pt modelId="{FD612E59-795F-4C1F-A292-923DE9C6BF31}">
      <dgm:prSet/>
      <dgm:spPr/>
      <dgm:t>
        <a:bodyPr/>
        <a:lstStyle/>
        <a:p>
          <a:r>
            <a:rPr lang="en-US"/>
            <a:t>Advise</a:t>
          </a:r>
        </a:p>
      </dgm:t>
    </dgm:pt>
    <dgm:pt modelId="{2770BB77-1A2B-4174-8127-6B0F90DD9462}" type="parTrans" cxnId="{ADF9E0EF-D7A3-4EA2-92F6-8E7E7334EBA7}">
      <dgm:prSet/>
      <dgm:spPr/>
      <dgm:t>
        <a:bodyPr/>
        <a:lstStyle/>
        <a:p>
          <a:endParaRPr lang="en-US"/>
        </a:p>
      </dgm:t>
    </dgm:pt>
    <dgm:pt modelId="{86E68801-974F-4E81-B03A-D0E5A4E2A6E0}" type="sibTrans" cxnId="{ADF9E0EF-D7A3-4EA2-92F6-8E7E7334EBA7}">
      <dgm:prSet/>
      <dgm:spPr/>
      <dgm:t>
        <a:bodyPr/>
        <a:lstStyle/>
        <a:p>
          <a:endParaRPr lang="en-US"/>
        </a:p>
      </dgm:t>
    </dgm:pt>
    <dgm:pt modelId="{554EADCC-F631-4A80-BEF7-27D7635CDB09}">
      <dgm:prSet/>
      <dgm:spPr/>
      <dgm:t>
        <a:bodyPr/>
        <a:lstStyle/>
        <a:p>
          <a:pPr>
            <a:buNone/>
          </a:pPr>
          <a:r>
            <a:rPr lang="en-US" dirty="0"/>
            <a:t>The measure developer on which measures should be recommended to CMS</a:t>
          </a:r>
        </a:p>
      </dgm:t>
    </dgm:pt>
    <dgm:pt modelId="{C0DE8E0E-482B-4912-A860-AAA37DADB6D0}" type="parTrans" cxnId="{FBEC6B23-7052-4A5D-90F5-6D7A2BC2A899}">
      <dgm:prSet/>
      <dgm:spPr/>
      <dgm:t>
        <a:bodyPr/>
        <a:lstStyle/>
        <a:p>
          <a:endParaRPr lang="en-US"/>
        </a:p>
      </dgm:t>
    </dgm:pt>
    <dgm:pt modelId="{E00A83FD-C6E7-4B34-B052-AAF508798CD7}" type="sibTrans" cxnId="{FBEC6B23-7052-4A5D-90F5-6D7A2BC2A899}">
      <dgm:prSet/>
      <dgm:spPr/>
      <dgm:t>
        <a:bodyPr/>
        <a:lstStyle/>
        <a:p>
          <a:endParaRPr lang="en-US"/>
        </a:p>
      </dgm:t>
    </dgm:pt>
    <dgm:pt modelId="{EADF8E10-D2AA-4C82-8FEC-923DC56F9271}" type="pres">
      <dgm:prSet presAssocID="{30F26D03-6A9F-4E6E-8C5B-4D78BF504970}" presName="linearFlow" presStyleCnt="0">
        <dgm:presLayoutVars>
          <dgm:dir/>
          <dgm:animLvl val="lvl"/>
          <dgm:resizeHandles val="exact"/>
        </dgm:presLayoutVars>
      </dgm:prSet>
      <dgm:spPr/>
    </dgm:pt>
    <dgm:pt modelId="{CB521DEB-6A86-4201-8477-45473F8BE621}" type="pres">
      <dgm:prSet presAssocID="{4C20D26B-8257-4096-88C9-E10AD504A035}" presName="composite" presStyleCnt="0"/>
      <dgm:spPr/>
    </dgm:pt>
    <dgm:pt modelId="{B8B04CD0-CAAB-4D33-9D8E-AC96CB367C9E}" type="pres">
      <dgm:prSet presAssocID="{4C20D26B-8257-4096-88C9-E10AD504A035}" presName="parentText" presStyleLbl="alignNode1" presStyleIdx="0" presStyleCnt="3">
        <dgm:presLayoutVars>
          <dgm:chMax val="1"/>
          <dgm:bulletEnabled val="1"/>
        </dgm:presLayoutVars>
      </dgm:prSet>
      <dgm:spPr/>
    </dgm:pt>
    <dgm:pt modelId="{A6DF741F-07CD-45E5-86E2-90080A9E3CB4}" type="pres">
      <dgm:prSet presAssocID="{4C20D26B-8257-4096-88C9-E10AD504A035}" presName="descendantText" presStyleLbl="alignAcc1" presStyleIdx="0" presStyleCnt="3">
        <dgm:presLayoutVars>
          <dgm:bulletEnabled val="1"/>
        </dgm:presLayoutVars>
      </dgm:prSet>
      <dgm:spPr/>
    </dgm:pt>
    <dgm:pt modelId="{A27503CB-5612-4DBB-926B-DE9DD3F2BD99}" type="pres">
      <dgm:prSet presAssocID="{F479714E-A547-4B67-9BF6-33DD77C30200}" presName="sp" presStyleCnt="0"/>
      <dgm:spPr/>
    </dgm:pt>
    <dgm:pt modelId="{0C6FE6C9-EBF2-4263-B61F-6937CA489FD8}" type="pres">
      <dgm:prSet presAssocID="{AF7EBFB6-DCC4-4BCE-A168-C3A42204024A}" presName="composite" presStyleCnt="0"/>
      <dgm:spPr/>
    </dgm:pt>
    <dgm:pt modelId="{823633C8-F939-4B92-B553-B92394F93D7A}" type="pres">
      <dgm:prSet presAssocID="{AF7EBFB6-DCC4-4BCE-A168-C3A42204024A}" presName="parentText" presStyleLbl="alignNode1" presStyleIdx="1" presStyleCnt="3">
        <dgm:presLayoutVars>
          <dgm:chMax val="1"/>
          <dgm:bulletEnabled val="1"/>
        </dgm:presLayoutVars>
      </dgm:prSet>
      <dgm:spPr/>
    </dgm:pt>
    <dgm:pt modelId="{E08ED670-6EC8-4A3E-998C-F807D2F5992A}" type="pres">
      <dgm:prSet presAssocID="{AF7EBFB6-DCC4-4BCE-A168-C3A42204024A}" presName="descendantText" presStyleLbl="alignAcc1" presStyleIdx="1" presStyleCnt="3">
        <dgm:presLayoutVars>
          <dgm:bulletEnabled val="1"/>
        </dgm:presLayoutVars>
      </dgm:prSet>
      <dgm:spPr/>
    </dgm:pt>
    <dgm:pt modelId="{26A7EE40-15CC-4A52-8813-9C7DEBDE4648}" type="pres">
      <dgm:prSet presAssocID="{D0CD39E0-C57E-483D-A434-B05B18D5E454}" presName="sp" presStyleCnt="0"/>
      <dgm:spPr/>
    </dgm:pt>
    <dgm:pt modelId="{2AB5FDE0-887F-498E-B377-0873511A7149}" type="pres">
      <dgm:prSet presAssocID="{FD612E59-795F-4C1F-A292-923DE9C6BF31}" presName="composite" presStyleCnt="0"/>
      <dgm:spPr/>
    </dgm:pt>
    <dgm:pt modelId="{E33ED7B1-32FA-4CF5-AC50-BAFDBC4229F2}" type="pres">
      <dgm:prSet presAssocID="{FD612E59-795F-4C1F-A292-923DE9C6BF31}" presName="parentText" presStyleLbl="alignNode1" presStyleIdx="2" presStyleCnt="3">
        <dgm:presLayoutVars>
          <dgm:chMax val="1"/>
          <dgm:bulletEnabled val="1"/>
        </dgm:presLayoutVars>
      </dgm:prSet>
      <dgm:spPr/>
    </dgm:pt>
    <dgm:pt modelId="{D69D6991-694F-477D-A931-7B7AFCBCD2DB}" type="pres">
      <dgm:prSet presAssocID="{FD612E59-795F-4C1F-A292-923DE9C6BF31}" presName="descendantText" presStyleLbl="alignAcc1" presStyleIdx="2" presStyleCnt="3">
        <dgm:presLayoutVars>
          <dgm:bulletEnabled val="1"/>
        </dgm:presLayoutVars>
      </dgm:prSet>
      <dgm:spPr/>
    </dgm:pt>
  </dgm:ptLst>
  <dgm:cxnLst>
    <dgm:cxn modelId="{147BC410-B520-40B2-B849-ABD3606E3C29}" type="presOf" srcId="{FD612E59-795F-4C1F-A292-923DE9C6BF31}" destId="{E33ED7B1-32FA-4CF5-AC50-BAFDBC4229F2}" srcOrd="0" destOrd="0" presId="urn:microsoft.com/office/officeart/2005/8/layout/chevron2"/>
    <dgm:cxn modelId="{FBEC6B23-7052-4A5D-90F5-6D7A2BC2A899}" srcId="{FD612E59-795F-4C1F-A292-923DE9C6BF31}" destId="{554EADCC-F631-4A80-BEF7-27D7635CDB09}" srcOrd="0" destOrd="0" parTransId="{C0DE8E0E-482B-4912-A860-AAA37DADB6D0}" sibTransId="{E00A83FD-C6E7-4B34-B052-AAF508798CD7}"/>
    <dgm:cxn modelId="{27176338-4B7E-4495-9807-1EEE914E87B2}" type="presOf" srcId="{4C20D26B-8257-4096-88C9-E10AD504A035}" destId="{B8B04CD0-CAAB-4D33-9D8E-AC96CB367C9E}" srcOrd="0" destOrd="0" presId="urn:microsoft.com/office/officeart/2005/8/layout/chevron2"/>
    <dgm:cxn modelId="{A3324139-ED9C-43A6-9A0A-234D0FE8581E}" type="presOf" srcId="{F72085E2-7D92-45B1-8237-0ADDF25759B7}" destId="{E08ED670-6EC8-4A3E-998C-F807D2F5992A}" srcOrd="0" destOrd="0" presId="urn:microsoft.com/office/officeart/2005/8/layout/chevron2"/>
    <dgm:cxn modelId="{016B764F-2ADC-4EF1-BE9F-364D8878CD79}" type="presOf" srcId="{30F26D03-6A9F-4E6E-8C5B-4D78BF504970}" destId="{EADF8E10-D2AA-4C82-8FEC-923DC56F9271}" srcOrd="0" destOrd="0" presId="urn:microsoft.com/office/officeart/2005/8/layout/chevron2"/>
    <dgm:cxn modelId="{52B02586-92E6-482E-8709-FDF4E7AC8F62}" type="presOf" srcId="{AF7EBFB6-DCC4-4BCE-A168-C3A42204024A}" destId="{823633C8-F939-4B92-B553-B92394F93D7A}" srcOrd="0" destOrd="0" presId="urn:microsoft.com/office/officeart/2005/8/layout/chevron2"/>
    <dgm:cxn modelId="{88B43190-9B39-4A98-8D5D-87EE70F60B8A}" srcId="{4C20D26B-8257-4096-88C9-E10AD504A035}" destId="{10D94B8B-A722-4BA8-A62C-F30D4A6D4F24}" srcOrd="0" destOrd="0" parTransId="{55A7306C-770B-4DD3-ADAD-88AD373E6232}" sibTransId="{7740185D-1D4C-42F6-8F8F-EBE8C2EC2BB2}"/>
    <dgm:cxn modelId="{E6891FB3-7242-40F6-8C03-97F4739458D7}" srcId="{AF7EBFB6-DCC4-4BCE-A168-C3A42204024A}" destId="{F72085E2-7D92-45B1-8237-0ADDF25759B7}" srcOrd="0" destOrd="0" parTransId="{2BE95B15-5A88-43AB-BC35-31E995223490}" sibTransId="{E223295B-55AA-484D-9E0A-F1492B495C94}"/>
    <dgm:cxn modelId="{352862D1-F038-4CC6-9B5D-EC58048701D3}" type="presOf" srcId="{10D94B8B-A722-4BA8-A62C-F30D4A6D4F24}" destId="{A6DF741F-07CD-45E5-86E2-90080A9E3CB4}" srcOrd="0" destOrd="0" presId="urn:microsoft.com/office/officeart/2005/8/layout/chevron2"/>
    <dgm:cxn modelId="{C36524D5-33E7-4700-B4A4-51883C6A315D}" type="presOf" srcId="{554EADCC-F631-4A80-BEF7-27D7635CDB09}" destId="{D69D6991-694F-477D-A931-7B7AFCBCD2DB}" srcOrd="0" destOrd="0" presId="urn:microsoft.com/office/officeart/2005/8/layout/chevron2"/>
    <dgm:cxn modelId="{33993FDD-525D-4290-A249-D2C31B34639B}" srcId="{30F26D03-6A9F-4E6E-8C5B-4D78BF504970}" destId="{4C20D26B-8257-4096-88C9-E10AD504A035}" srcOrd="0" destOrd="0" parTransId="{1E6DE705-4F9D-48E4-A4F3-0C0421993638}" sibTransId="{F479714E-A547-4B67-9BF6-33DD77C30200}"/>
    <dgm:cxn modelId="{B8355FE4-7DD3-46F5-BFC5-F752A6B846DD}" srcId="{30F26D03-6A9F-4E6E-8C5B-4D78BF504970}" destId="{AF7EBFB6-DCC4-4BCE-A168-C3A42204024A}" srcOrd="1" destOrd="0" parTransId="{58C3B4BF-C4FB-4613-8FDB-0E42636BB5CA}" sibTransId="{D0CD39E0-C57E-483D-A434-B05B18D5E454}"/>
    <dgm:cxn modelId="{ADF9E0EF-D7A3-4EA2-92F6-8E7E7334EBA7}" srcId="{30F26D03-6A9F-4E6E-8C5B-4D78BF504970}" destId="{FD612E59-795F-4C1F-A292-923DE9C6BF31}" srcOrd="2" destOrd="0" parTransId="{2770BB77-1A2B-4174-8127-6B0F90DD9462}" sibTransId="{86E68801-974F-4E81-B03A-D0E5A4E2A6E0}"/>
    <dgm:cxn modelId="{17AB0ED9-627B-4367-8F3B-F82B0E0502B7}" type="presParOf" srcId="{EADF8E10-D2AA-4C82-8FEC-923DC56F9271}" destId="{CB521DEB-6A86-4201-8477-45473F8BE621}" srcOrd="0" destOrd="0" presId="urn:microsoft.com/office/officeart/2005/8/layout/chevron2"/>
    <dgm:cxn modelId="{DAAC7A95-5D29-4D9B-A69E-DC237475498F}" type="presParOf" srcId="{CB521DEB-6A86-4201-8477-45473F8BE621}" destId="{B8B04CD0-CAAB-4D33-9D8E-AC96CB367C9E}" srcOrd="0" destOrd="0" presId="urn:microsoft.com/office/officeart/2005/8/layout/chevron2"/>
    <dgm:cxn modelId="{96BAC54B-C594-43BB-A83F-80F53FC9CDD3}" type="presParOf" srcId="{CB521DEB-6A86-4201-8477-45473F8BE621}" destId="{A6DF741F-07CD-45E5-86E2-90080A9E3CB4}" srcOrd="1" destOrd="0" presId="urn:microsoft.com/office/officeart/2005/8/layout/chevron2"/>
    <dgm:cxn modelId="{099E1F98-9F1A-421A-B5E7-770D0E1DBA40}" type="presParOf" srcId="{EADF8E10-D2AA-4C82-8FEC-923DC56F9271}" destId="{A27503CB-5612-4DBB-926B-DE9DD3F2BD99}" srcOrd="1" destOrd="0" presId="urn:microsoft.com/office/officeart/2005/8/layout/chevron2"/>
    <dgm:cxn modelId="{3C8FD2F2-8DF0-4209-8AA6-C8D76E85DF04}" type="presParOf" srcId="{EADF8E10-D2AA-4C82-8FEC-923DC56F9271}" destId="{0C6FE6C9-EBF2-4263-B61F-6937CA489FD8}" srcOrd="2" destOrd="0" presId="urn:microsoft.com/office/officeart/2005/8/layout/chevron2"/>
    <dgm:cxn modelId="{CCA343EA-223F-433F-9760-33652ABBEA18}" type="presParOf" srcId="{0C6FE6C9-EBF2-4263-B61F-6937CA489FD8}" destId="{823633C8-F939-4B92-B553-B92394F93D7A}" srcOrd="0" destOrd="0" presId="urn:microsoft.com/office/officeart/2005/8/layout/chevron2"/>
    <dgm:cxn modelId="{C6F5AE3F-D555-4B12-B12C-0D46A8A7622B}" type="presParOf" srcId="{0C6FE6C9-EBF2-4263-B61F-6937CA489FD8}" destId="{E08ED670-6EC8-4A3E-998C-F807D2F5992A}" srcOrd="1" destOrd="0" presId="urn:microsoft.com/office/officeart/2005/8/layout/chevron2"/>
    <dgm:cxn modelId="{EA8BF190-D59F-473B-9422-E8FF6CD1F088}" type="presParOf" srcId="{EADF8E10-D2AA-4C82-8FEC-923DC56F9271}" destId="{26A7EE40-15CC-4A52-8813-9C7DEBDE4648}" srcOrd="3" destOrd="0" presId="urn:microsoft.com/office/officeart/2005/8/layout/chevron2"/>
    <dgm:cxn modelId="{B90368D8-6730-4394-B2B5-75C7F504CDC3}" type="presParOf" srcId="{EADF8E10-D2AA-4C82-8FEC-923DC56F9271}" destId="{2AB5FDE0-887F-498E-B377-0873511A7149}" srcOrd="4" destOrd="0" presId="urn:microsoft.com/office/officeart/2005/8/layout/chevron2"/>
    <dgm:cxn modelId="{01D81C29-3FFA-46AD-948F-3C5F2AEF33C0}" type="presParOf" srcId="{2AB5FDE0-887F-498E-B377-0873511A7149}" destId="{E33ED7B1-32FA-4CF5-AC50-BAFDBC4229F2}" srcOrd="0" destOrd="0" presId="urn:microsoft.com/office/officeart/2005/8/layout/chevron2"/>
    <dgm:cxn modelId="{B6BA6D6B-CBB2-475D-A395-B5D2F91C5D38}" type="presParOf" srcId="{2AB5FDE0-887F-498E-B377-0873511A7149}" destId="{D69D6991-694F-477D-A931-7B7AFCBCD2D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935DFC-D1FC-4030-BF9F-BD849950E3B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043AE76C-4466-4BD9-8B1C-3CBF29EDA396}">
      <dgm:prSet custT="1"/>
      <dgm:spPr/>
      <dgm:t>
        <a:bodyPr/>
        <a:lstStyle/>
        <a:p>
          <a:r>
            <a:rPr lang="en-US" sz="3600" dirty="0"/>
            <a:t>1</a:t>
          </a:r>
        </a:p>
      </dgm:t>
    </dgm:pt>
    <dgm:pt modelId="{7122621F-8029-4A52-B97A-B0C30EF3BB17}" type="parTrans" cxnId="{837A36DC-1FDF-4645-82CB-04627456F01B}">
      <dgm:prSet/>
      <dgm:spPr/>
      <dgm:t>
        <a:bodyPr/>
        <a:lstStyle/>
        <a:p>
          <a:endParaRPr lang="en-US"/>
        </a:p>
      </dgm:t>
    </dgm:pt>
    <dgm:pt modelId="{545AC105-8032-4BCC-9500-324C75550840}" type="sibTrans" cxnId="{837A36DC-1FDF-4645-82CB-04627456F01B}">
      <dgm:prSet/>
      <dgm:spPr/>
      <dgm:t>
        <a:bodyPr/>
        <a:lstStyle/>
        <a:p>
          <a:endParaRPr lang="en-US"/>
        </a:p>
      </dgm:t>
    </dgm:pt>
    <dgm:pt modelId="{D22BBBA6-D4E1-4CBA-86EC-D9FD8A956B0D}">
      <dgm:prSet custT="1"/>
      <dgm:spPr/>
      <dgm:t>
        <a:bodyPr/>
        <a:lstStyle/>
        <a:p>
          <a:r>
            <a:rPr lang="en-US" sz="3600" dirty="0"/>
            <a:t>2</a:t>
          </a:r>
        </a:p>
      </dgm:t>
    </dgm:pt>
    <dgm:pt modelId="{4BDC5F39-2D33-4443-8469-5A421F319411}" type="parTrans" cxnId="{2ECD0746-E9F3-469A-8C64-41730F07D5C7}">
      <dgm:prSet/>
      <dgm:spPr/>
      <dgm:t>
        <a:bodyPr/>
        <a:lstStyle/>
        <a:p>
          <a:endParaRPr lang="en-US"/>
        </a:p>
      </dgm:t>
    </dgm:pt>
    <dgm:pt modelId="{493C5DB6-D5F7-4E4B-A790-7EE3E0224171}" type="sibTrans" cxnId="{2ECD0746-E9F3-469A-8C64-41730F07D5C7}">
      <dgm:prSet/>
      <dgm:spPr/>
      <dgm:t>
        <a:bodyPr/>
        <a:lstStyle/>
        <a:p>
          <a:endParaRPr lang="en-US"/>
        </a:p>
      </dgm:t>
    </dgm:pt>
    <dgm:pt modelId="{01FF12B7-9C8B-4016-9FB6-14482FD06164}">
      <dgm:prSet custT="1"/>
      <dgm:spPr/>
      <dgm:t>
        <a:bodyPr/>
        <a:lstStyle/>
        <a:p>
          <a:r>
            <a:rPr lang="en-US" sz="3600" dirty="0"/>
            <a:t>3</a:t>
          </a:r>
        </a:p>
      </dgm:t>
    </dgm:pt>
    <dgm:pt modelId="{DFCFE626-B193-4B26-AB42-6132C3A18122}" type="parTrans" cxnId="{F98DACE0-4516-41AC-8189-872D8897E4DF}">
      <dgm:prSet/>
      <dgm:spPr/>
      <dgm:t>
        <a:bodyPr/>
        <a:lstStyle/>
        <a:p>
          <a:endParaRPr lang="en-US"/>
        </a:p>
      </dgm:t>
    </dgm:pt>
    <dgm:pt modelId="{C0AA834D-EB23-4EB7-AFD7-1F6C608CD78D}" type="sibTrans" cxnId="{F98DACE0-4516-41AC-8189-872D8897E4DF}">
      <dgm:prSet/>
      <dgm:spPr/>
      <dgm:t>
        <a:bodyPr/>
        <a:lstStyle/>
        <a:p>
          <a:endParaRPr lang="en-US"/>
        </a:p>
      </dgm:t>
    </dgm:pt>
    <dgm:pt modelId="{0BC55AA5-C783-4E6C-9E97-346CB1CC0487}">
      <dgm:prSet custT="1"/>
      <dgm:spPr/>
      <dgm:t>
        <a:bodyPr/>
        <a:lstStyle/>
        <a:p>
          <a:r>
            <a:rPr lang="en-US" sz="3600" dirty="0"/>
            <a:t>4</a:t>
          </a:r>
        </a:p>
      </dgm:t>
    </dgm:pt>
    <dgm:pt modelId="{16958DB8-2877-4F0D-9280-ADDC04453FB3}" type="parTrans" cxnId="{B74DED48-3FCB-421B-AAAC-D69A97E5075B}">
      <dgm:prSet/>
      <dgm:spPr/>
      <dgm:t>
        <a:bodyPr/>
        <a:lstStyle/>
        <a:p>
          <a:endParaRPr lang="en-US"/>
        </a:p>
      </dgm:t>
    </dgm:pt>
    <dgm:pt modelId="{12FF9C1E-27B6-469A-AC36-6EB70C6507C1}" type="sibTrans" cxnId="{B74DED48-3FCB-421B-AAAC-D69A97E5075B}">
      <dgm:prSet/>
      <dgm:spPr/>
      <dgm:t>
        <a:bodyPr/>
        <a:lstStyle/>
        <a:p>
          <a:endParaRPr lang="en-US"/>
        </a:p>
      </dgm:t>
    </dgm:pt>
    <dgm:pt modelId="{B0DF7603-D81D-41A3-851B-633AB952358B}">
      <dgm:prSet custT="1"/>
      <dgm:spPr/>
      <dgm:t>
        <a:bodyPr/>
        <a:lstStyle/>
        <a:p>
          <a:r>
            <a:rPr lang="en-US" sz="3600" dirty="0"/>
            <a:t>5</a:t>
          </a:r>
        </a:p>
      </dgm:t>
    </dgm:pt>
    <dgm:pt modelId="{0A2AB5D8-CD21-4C86-9E50-6B9D9B62E746}" type="parTrans" cxnId="{5957FB76-559F-41EF-B933-577EBBFA6697}">
      <dgm:prSet/>
      <dgm:spPr/>
      <dgm:t>
        <a:bodyPr/>
        <a:lstStyle/>
        <a:p>
          <a:endParaRPr lang="en-US"/>
        </a:p>
      </dgm:t>
    </dgm:pt>
    <dgm:pt modelId="{D251409C-5712-44B0-A961-C913A0068785}" type="sibTrans" cxnId="{5957FB76-559F-41EF-B933-577EBBFA6697}">
      <dgm:prSet/>
      <dgm:spPr/>
      <dgm:t>
        <a:bodyPr/>
        <a:lstStyle/>
        <a:p>
          <a:endParaRPr lang="en-US"/>
        </a:p>
      </dgm:t>
    </dgm:pt>
    <dgm:pt modelId="{B80B42B5-C0C4-4AF7-8475-645BECD8C48C}">
      <dgm:prSet custT="1"/>
      <dgm:spPr/>
      <dgm:t>
        <a:bodyPr/>
        <a:lstStyle/>
        <a:p>
          <a:r>
            <a:rPr lang="en-US" sz="3600" dirty="0"/>
            <a:t>6</a:t>
          </a:r>
        </a:p>
      </dgm:t>
    </dgm:pt>
    <dgm:pt modelId="{09BD0969-B7A4-4958-A799-A63A1A743937}" type="parTrans" cxnId="{7E77B694-E93A-4897-B28C-E573B28B7022}">
      <dgm:prSet/>
      <dgm:spPr/>
      <dgm:t>
        <a:bodyPr/>
        <a:lstStyle/>
        <a:p>
          <a:endParaRPr lang="en-US"/>
        </a:p>
      </dgm:t>
    </dgm:pt>
    <dgm:pt modelId="{6F67B065-D821-4DC8-811D-7251EF58A346}" type="sibTrans" cxnId="{7E77B694-E93A-4897-B28C-E573B28B7022}">
      <dgm:prSet/>
      <dgm:spPr/>
      <dgm:t>
        <a:bodyPr/>
        <a:lstStyle/>
        <a:p>
          <a:endParaRPr lang="en-US"/>
        </a:p>
      </dgm:t>
    </dgm:pt>
    <dgm:pt modelId="{3D35F434-61CF-4418-9F05-9A20E67781E2}">
      <dgm:prSet/>
      <dgm:spPr/>
      <dgm:t>
        <a:bodyPr/>
        <a:lstStyle/>
        <a:p>
          <a:pPr>
            <a:buNone/>
          </a:pPr>
          <a:r>
            <a:rPr lang="en-US" dirty="0"/>
            <a:t>Draft the TEP Charter and consider potential TEP members for recruitment</a:t>
          </a:r>
        </a:p>
      </dgm:t>
    </dgm:pt>
    <dgm:pt modelId="{4827859E-10CA-43AC-8323-E572BC6C8147}" type="parTrans" cxnId="{461AF8B1-AC38-4E0D-9E90-0F18D68F535D}">
      <dgm:prSet/>
      <dgm:spPr/>
      <dgm:t>
        <a:bodyPr/>
        <a:lstStyle/>
        <a:p>
          <a:endParaRPr lang="en-US"/>
        </a:p>
      </dgm:t>
    </dgm:pt>
    <dgm:pt modelId="{4C584711-5DFD-4D4B-8AC9-F63E14A827B6}" type="sibTrans" cxnId="{461AF8B1-AC38-4E0D-9E90-0F18D68F535D}">
      <dgm:prSet/>
      <dgm:spPr/>
      <dgm:t>
        <a:bodyPr/>
        <a:lstStyle/>
        <a:p>
          <a:endParaRPr lang="en-US"/>
        </a:p>
      </dgm:t>
    </dgm:pt>
    <dgm:pt modelId="{DD4A1609-101B-4864-94D9-CA1D400084AD}">
      <dgm:prSet/>
      <dgm:spPr/>
      <dgm:t>
        <a:bodyPr/>
        <a:lstStyle/>
        <a:p>
          <a:pPr>
            <a:buNone/>
          </a:pPr>
          <a:r>
            <a:rPr lang="en-US" dirty="0"/>
            <a:t>Complete the Call for TEP Web Page Posting form</a:t>
          </a:r>
        </a:p>
      </dgm:t>
    </dgm:pt>
    <dgm:pt modelId="{F2E44AE7-33DC-44AD-BE72-823B5E90CB8C}" type="parTrans" cxnId="{55AECCA4-9F80-4CCC-A603-90680C26C3E1}">
      <dgm:prSet/>
      <dgm:spPr/>
      <dgm:t>
        <a:bodyPr/>
        <a:lstStyle/>
        <a:p>
          <a:endParaRPr lang="en-US"/>
        </a:p>
      </dgm:t>
    </dgm:pt>
    <dgm:pt modelId="{81485F9B-2398-41EF-B3D3-BAE317BE8716}" type="sibTrans" cxnId="{55AECCA4-9F80-4CCC-A603-90680C26C3E1}">
      <dgm:prSet/>
      <dgm:spPr/>
      <dgm:t>
        <a:bodyPr/>
        <a:lstStyle/>
        <a:p>
          <a:endParaRPr lang="en-US"/>
        </a:p>
      </dgm:t>
    </dgm:pt>
    <dgm:pt modelId="{E43E21A5-F98B-4CA5-B956-4F1956FAFAB1}">
      <dgm:prSet/>
      <dgm:spPr/>
      <dgm:t>
        <a:bodyPr/>
        <a:lstStyle/>
        <a:p>
          <a:pPr>
            <a:buNone/>
          </a:pPr>
          <a:r>
            <a:rPr lang="en-US" dirty="0"/>
            <a:t>Notify relevant stakeholder organizations</a:t>
          </a:r>
        </a:p>
      </dgm:t>
    </dgm:pt>
    <dgm:pt modelId="{F460B752-B078-44F5-86FC-AA246F1D05C1}" type="parTrans" cxnId="{3E64EE8B-3379-4DEC-A0C8-75D0A45D7B86}">
      <dgm:prSet/>
      <dgm:spPr/>
      <dgm:t>
        <a:bodyPr/>
        <a:lstStyle/>
        <a:p>
          <a:endParaRPr lang="en-US"/>
        </a:p>
      </dgm:t>
    </dgm:pt>
    <dgm:pt modelId="{EA1C9B53-1428-4AEE-BDBB-9ECB4714EDFE}" type="sibTrans" cxnId="{3E64EE8B-3379-4DEC-A0C8-75D0A45D7B86}">
      <dgm:prSet/>
      <dgm:spPr/>
      <dgm:t>
        <a:bodyPr/>
        <a:lstStyle/>
        <a:p>
          <a:endParaRPr lang="en-US"/>
        </a:p>
      </dgm:t>
    </dgm:pt>
    <dgm:pt modelId="{6E839922-260D-49DD-AF21-628971B31883}">
      <dgm:prSet/>
      <dgm:spPr/>
      <dgm:t>
        <a:bodyPr/>
        <a:lstStyle/>
        <a:p>
          <a:pPr>
            <a:buNone/>
          </a:pPr>
          <a:r>
            <a:rPr lang="en-US" dirty="0"/>
            <a:t>Post the Call for Nominations following the CMS contracting officer’s representative (COR) review</a:t>
          </a:r>
        </a:p>
      </dgm:t>
    </dgm:pt>
    <dgm:pt modelId="{8BA7DA30-0125-474C-AAB2-57B56EE8326D}" type="parTrans" cxnId="{937AFB2A-30C8-40A2-9835-1E5E5C3CD701}">
      <dgm:prSet/>
      <dgm:spPr/>
      <dgm:t>
        <a:bodyPr/>
        <a:lstStyle/>
        <a:p>
          <a:endParaRPr lang="en-US"/>
        </a:p>
      </dgm:t>
    </dgm:pt>
    <dgm:pt modelId="{D241F932-A76B-4968-839E-FD78F1D871EC}" type="sibTrans" cxnId="{937AFB2A-30C8-40A2-9835-1E5E5C3CD701}">
      <dgm:prSet/>
      <dgm:spPr/>
      <dgm:t>
        <a:bodyPr/>
        <a:lstStyle/>
        <a:p>
          <a:endParaRPr lang="en-US"/>
        </a:p>
      </dgm:t>
    </dgm:pt>
    <dgm:pt modelId="{62FD4FAE-A61D-467D-A9AD-976E64544494}">
      <dgm:prSet/>
      <dgm:spPr/>
      <dgm:t>
        <a:bodyPr/>
        <a:lstStyle/>
        <a:p>
          <a:pPr>
            <a:buNone/>
          </a:pPr>
          <a:r>
            <a:rPr lang="en-US" dirty="0"/>
            <a:t>Select the TEP and notify the COR of the membership list</a:t>
          </a:r>
        </a:p>
      </dgm:t>
    </dgm:pt>
    <dgm:pt modelId="{52BFC85B-C6CA-4C55-A9B5-FB2B0FA126AB}" type="parTrans" cxnId="{F43EF24D-D646-4563-B67B-E1AC6193BDC3}">
      <dgm:prSet/>
      <dgm:spPr/>
      <dgm:t>
        <a:bodyPr/>
        <a:lstStyle/>
        <a:p>
          <a:endParaRPr lang="en-US"/>
        </a:p>
      </dgm:t>
    </dgm:pt>
    <dgm:pt modelId="{0EB66BA3-4E5B-438D-80A7-792B1C8C5A2F}" type="sibTrans" cxnId="{F43EF24D-D646-4563-B67B-E1AC6193BDC3}">
      <dgm:prSet/>
      <dgm:spPr/>
      <dgm:t>
        <a:bodyPr/>
        <a:lstStyle/>
        <a:p>
          <a:endParaRPr lang="en-US"/>
        </a:p>
      </dgm:t>
    </dgm:pt>
    <dgm:pt modelId="{47A6A6EB-6108-468A-AED7-073ABDD3D011}">
      <dgm:prSet/>
      <dgm:spPr/>
      <dgm:t>
        <a:bodyPr/>
        <a:lstStyle/>
        <a:p>
          <a:pPr>
            <a:buNone/>
          </a:pPr>
          <a:r>
            <a:rPr lang="en-US" dirty="0"/>
            <a:t>Select a chair or meeting facilitator</a:t>
          </a:r>
        </a:p>
      </dgm:t>
    </dgm:pt>
    <dgm:pt modelId="{E513EC07-5127-47C9-A227-B38EC4475AED}" type="parTrans" cxnId="{E00EA948-7F93-420C-8A14-75989CD786A6}">
      <dgm:prSet/>
      <dgm:spPr/>
      <dgm:t>
        <a:bodyPr/>
        <a:lstStyle/>
        <a:p>
          <a:endParaRPr lang="en-US"/>
        </a:p>
      </dgm:t>
    </dgm:pt>
    <dgm:pt modelId="{1A5864D2-9500-4C99-91C3-D8E255334BC4}" type="sibTrans" cxnId="{E00EA948-7F93-420C-8A14-75989CD786A6}">
      <dgm:prSet/>
      <dgm:spPr/>
      <dgm:t>
        <a:bodyPr/>
        <a:lstStyle/>
        <a:p>
          <a:endParaRPr lang="en-US"/>
        </a:p>
      </dgm:t>
    </dgm:pt>
    <dgm:pt modelId="{34FD48BA-726A-49B2-91AA-30280059F2BE}" type="pres">
      <dgm:prSet presAssocID="{61935DFC-D1FC-4030-BF9F-BD849950E3B8}" presName="linearFlow" presStyleCnt="0">
        <dgm:presLayoutVars>
          <dgm:dir/>
          <dgm:animLvl val="lvl"/>
          <dgm:resizeHandles val="exact"/>
        </dgm:presLayoutVars>
      </dgm:prSet>
      <dgm:spPr/>
    </dgm:pt>
    <dgm:pt modelId="{37C9054C-9152-4A8E-8C90-8D2F9E74F691}" type="pres">
      <dgm:prSet presAssocID="{043AE76C-4466-4BD9-8B1C-3CBF29EDA396}" presName="composite" presStyleCnt="0"/>
      <dgm:spPr/>
    </dgm:pt>
    <dgm:pt modelId="{5D138C6F-1811-4CFC-A91E-959755B9C8FE}" type="pres">
      <dgm:prSet presAssocID="{043AE76C-4466-4BD9-8B1C-3CBF29EDA396}" presName="parentText" presStyleLbl="alignNode1" presStyleIdx="0" presStyleCnt="6">
        <dgm:presLayoutVars>
          <dgm:chMax val="1"/>
          <dgm:bulletEnabled val="1"/>
        </dgm:presLayoutVars>
      </dgm:prSet>
      <dgm:spPr/>
    </dgm:pt>
    <dgm:pt modelId="{686A5273-CF88-42EA-8F55-3F53DCFD650A}" type="pres">
      <dgm:prSet presAssocID="{043AE76C-4466-4BD9-8B1C-3CBF29EDA396}" presName="descendantText" presStyleLbl="alignAcc1" presStyleIdx="0" presStyleCnt="6">
        <dgm:presLayoutVars>
          <dgm:bulletEnabled val="1"/>
        </dgm:presLayoutVars>
      </dgm:prSet>
      <dgm:spPr/>
    </dgm:pt>
    <dgm:pt modelId="{DCE77B1E-0E0E-4E75-BD84-8C1AEA4EAEB3}" type="pres">
      <dgm:prSet presAssocID="{545AC105-8032-4BCC-9500-324C75550840}" presName="sp" presStyleCnt="0"/>
      <dgm:spPr/>
    </dgm:pt>
    <dgm:pt modelId="{8E2E10C6-C7E4-4090-8899-74EA84B572A6}" type="pres">
      <dgm:prSet presAssocID="{D22BBBA6-D4E1-4CBA-86EC-D9FD8A956B0D}" presName="composite" presStyleCnt="0"/>
      <dgm:spPr/>
    </dgm:pt>
    <dgm:pt modelId="{17717D27-FC45-4697-8843-7DA82B961D66}" type="pres">
      <dgm:prSet presAssocID="{D22BBBA6-D4E1-4CBA-86EC-D9FD8A956B0D}" presName="parentText" presStyleLbl="alignNode1" presStyleIdx="1" presStyleCnt="6">
        <dgm:presLayoutVars>
          <dgm:chMax val="1"/>
          <dgm:bulletEnabled val="1"/>
        </dgm:presLayoutVars>
      </dgm:prSet>
      <dgm:spPr/>
    </dgm:pt>
    <dgm:pt modelId="{832C53C6-1E0E-45EE-9396-E80F3697ED1A}" type="pres">
      <dgm:prSet presAssocID="{D22BBBA6-D4E1-4CBA-86EC-D9FD8A956B0D}" presName="descendantText" presStyleLbl="alignAcc1" presStyleIdx="1" presStyleCnt="6">
        <dgm:presLayoutVars>
          <dgm:bulletEnabled val="1"/>
        </dgm:presLayoutVars>
      </dgm:prSet>
      <dgm:spPr/>
    </dgm:pt>
    <dgm:pt modelId="{138A2D61-D54E-4973-89C1-A2F69E0FA65A}" type="pres">
      <dgm:prSet presAssocID="{493C5DB6-D5F7-4E4B-A790-7EE3E0224171}" presName="sp" presStyleCnt="0"/>
      <dgm:spPr/>
    </dgm:pt>
    <dgm:pt modelId="{C59A863F-AF10-4C76-913D-C40610ED83BC}" type="pres">
      <dgm:prSet presAssocID="{01FF12B7-9C8B-4016-9FB6-14482FD06164}" presName="composite" presStyleCnt="0"/>
      <dgm:spPr/>
    </dgm:pt>
    <dgm:pt modelId="{6584468B-C6CC-4BD9-AA45-C1C8C98A6BE3}" type="pres">
      <dgm:prSet presAssocID="{01FF12B7-9C8B-4016-9FB6-14482FD06164}" presName="parentText" presStyleLbl="alignNode1" presStyleIdx="2" presStyleCnt="6">
        <dgm:presLayoutVars>
          <dgm:chMax val="1"/>
          <dgm:bulletEnabled val="1"/>
        </dgm:presLayoutVars>
      </dgm:prSet>
      <dgm:spPr/>
    </dgm:pt>
    <dgm:pt modelId="{D618F931-4B26-41B9-A047-AE00764D257E}" type="pres">
      <dgm:prSet presAssocID="{01FF12B7-9C8B-4016-9FB6-14482FD06164}" presName="descendantText" presStyleLbl="alignAcc1" presStyleIdx="2" presStyleCnt="6">
        <dgm:presLayoutVars>
          <dgm:bulletEnabled val="1"/>
        </dgm:presLayoutVars>
      </dgm:prSet>
      <dgm:spPr/>
    </dgm:pt>
    <dgm:pt modelId="{C78544D8-7550-41CE-B864-0602549F3957}" type="pres">
      <dgm:prSet presAssocID="{C0AA834D-EB23-4EB7-AFD7-1F6C608CD78D}" presName="sp" presStyleCnt="0"/>
      <dgm:spPr/>
    </dgm:pt>
    <dgm:pt modelId="{11AAD97A-CB6A-43AB-9B28-C29E0A48212E}" type="pres">
      <dgm:prSet presAssocID="{0BC55AA5-C783-4E6C-9E97-346CB1CC0487}" presName="composite" presStyleCnt="0"/>
      <dgm:spPr/>
    </dgm:pt>
    <dgm:pt modelId="{B015C7F5-ED2D-471C-9143-E7CE66604087}" type="pres">
      <dgm:prSet presAssocID="{0BC55AA5-C783-4E6C-9E97-346CB1CC0487}" presName="parentText" presStyleLbl="alignNode1" presStyleIdx="3" presStyleCnt="6">
        <dgm:presLayoutVars>
          <dgm:chMax val="1"/>
          <dgm:bulletEnabled val="1"/>
        </dgm:presLayoutVars>
      </dgm:prSet>
      <dgm:spPr/>
    </dgm:pt>
    <dgm:pt modelId="{F7C4B5E6-7580-492F-B025-CA4CEBD1B6C4}" type="pres">
      <dgm:prSet presAssocID="{0BC55AA5-C783-4E6C-9E97-346CB1CC0487}" presName="descendantText" presStyleLbl="alignAcc1" presStyleIdx="3" presStyleCnt="6">
        <dgm:presLayoutVars>
          <dgm:bulletEnabled val="1"/>
        </dgm:presLayoutVars>
      </dgm:prSet>
      <dgm:spPr/>
    </dgm:pt>
    <dgm:pt modelId="{46C3DA2A-9D82-4BBB-A789-88DE8611CA96}" type="pres">
      <dgm:prSet presAssocID="{12FF9C1E-27B6-469A-AC36-6EB70C6507C1}" presName="sp" presStyleCnt="0"/>
      <dgm:spPr/>
    </dgm:pt>
    <dgm:pt modelId="{E69107EF-63C5-4295-8D56-DD2043EF7839}" type="pres">
      <dgm:prSet presAssocID="{B0DF7603-D81D-41A3-851B-633AB952358B}" presName="composite" presStyleCnt="0"/>
      <dgm:spPr/>
    </dgm:pt>
    <dgm:pt modelId="{5B8FFF89-14DE-45CC-8B9E-77FA80FA9684}" type="pres">
      <dgm:prSet presAssocID="{B0DF7603-D81D-41A3-851B-633AB952358B}" presName="parentText" presStyleLbl="alignNode1" presStyleIdx="4" presStyleCnt="6">
        <dgm:presLayoutVars>
          <dgm:chMax val="1"/>
          <dgm:bulletEnabled val="1"/>
        </dgm:presLayoutVars>
      </dgm:prSet>
      <dgm:spPr/>
    </dgm:pt>
    <dgm:pt modelId="{DA2BB057-9ACE-4FA1-A50E-F212197F62FB}" type="pres">
      <dgm:prSet presAssocID="{B0DF7603-D81D-41A3-851B-633AB952358B}" presName="descendantText" presStyleLbl="alignAcc1" presStyleIdx="4" presStyleCnt="6">
        <dgm:presLayoutVars>
          <dgm:bulletEnabled val="1"/>
        </dgm:presLayoutVars>
      </dgm:prSet>
      <dgm:spPr/>
    </dgm:pt>
    <dgm:pt modelId="{2E17B7AF-06C2-4FFE-BC46-66C784961B44}" type="pres">
      <dgm:prSet presAssocID="{D251409C-5712-44B0-A961-C913A0068785}" presName="sp" presStyleCnt="0"/>
      <dgm:spPr/>
    </dgm:pt>
    <dgm:pt modelId="{A5442602-1F55-45FB-BC05-2C3CD3AA49F0}" type="pres">
      <dgm:prSet presAssocID="{B80B42B5-C0C4-4AF7-8475-645BECD8C48C}" presName="composite" presStyleCnt="0"/>
      <dgm:spPr/>
    </dgm:pt>
    <dgm:pt modelId="{060734F4-09A3-4B5D-B0DA-CE52586E9DB8}" type="pres">
      <dgm:prSet presAssocID="{B80B42B5-C0C4-4AF7-8475-645BECD8C48C}" presName="parentText" presStyleLbl="alignNode1" presStyleIdx="5" presStyleCnt="6">
        <dgm:presLayoutVars>
          <dgm:chMax val="1"/>
          <dgm:bulletEnabled val="1"/>
        </dgm:presLayoutVars>
      </dgm:prSet>
      <dgm:spPr/>
    </dgm:pt>
    <dgm:pt modelId="{488BAFE3-C448-4E65-B466-690D3EBEA532}" type="pres">
      <dgm:prSet presAssocID="{B80B42B5-C0C4-4AF7-8475-645BECD8C48C}" presName="descendantText" presStyleLbl="alignAcc1" presStyleIdx="5" presStyleCnt="6">
        <dgm:presLayoutVars>
          <dgm:bulletEnabled val="1"/>
        </dgm:presLayoutVars>
      </dgm:prSet>
      <dgm:spPr/>
    </dgm:pt>
  </dgm:ptLst>
  <dgm:cxnLst>
    <dgm:cxn modelId="{6F923609-6E0E-4B89-9B2C-7566CB325AB9}" type="presOf" srcId="{6E839922-260D-49DD-AF21-628971B31883}" destId="{F7C4B5E6-7580-492F-B025-CA4CEBD1B6C4}" srcOrd="0" destOrd="0" presId="urn:microsoft.com/office/officeart/2005/8/layout/chevron2"/>
    <dgm:cxn modelId="{01209A0E-3DD9-4166-B569-8D89E233E48C}" type="presOf" srcId="{61935DFC-D1FC-4030-BF9F-BD849950E3B8}" destId="{34FD48BA-726A-49B2-91AA-30280059F2BE}" srcOrd="0" destOrd="0" presId="urn:microsoft.com/office/officeart/2005/8/layout/chevron2"/>
    <dgm:cxn modelId="{7D91011D-B346-4519-BD0B-220706A45B42}" type="presOf" srcId="{B80B42B5-C0C4-4AF7-8475-645BECD8C48C}" destId="{060734F4-09A3-4B5D-B0DA-CE52586E9DB8}" srcOrd="0" destOrd="0" presId="urn:microsoft.com/office/officeart/2005/8/layout/chevron2"/>
    <dgm:cxn modelId="{D9A6551F-8AB9-4E10-BA3A-A6314B502709}" type="presOf" srcId="{3D35F434-61CF-4418-9F05-9A20E67781E2}" destId="{686A5273-CF88-42EA-8F55-3F53DCFD650A}" srcOrd="0" destOrd="0" presId="urn:microsoft.com/office/officeart/2005/8/layout/chevron2"/>
    <dgm:cxn modelId="{CA9EA828-FA5C-422D-9D91-A5BD29248E5A}" type="presOf" srcId="{D22BBBA6-D4E1-4CBA-86EC-D9FD8A956B0D}" destId="{17717D27-FC45-4697-8843-7DA82B961D66}" srcOrd="0" destOrd="0" presId="urn:microsoft.com/office/officeart/2005/8/layout/chevron2"/>
    <dgm:cxn modelId="{937AFB2A-30C8-40A2-9835-1E5E5C3CD701}" srcId="{0BC55AA5-C783-4E6C-9E97-346CB1CC0487}" destId="{6E839922-260D-49DD-AF21-628971B31883}" srcOrd="0" destOrd="0" parTransId="{8BA7DA30-0125-474C-AAB2-57B56EE8326D}" sibTransId="{D241F932-A76B-4968-839E-FD78F1D871EC}"/>
    <dgm:cxn modelId="{1CF08A5D-15AD-48AF-B1C3-3FC6AC20EC6F}" type="presOf" srcId="{DD4A1609-101B-4864-94D9-CA1D400084AD}" destId="{832C53C6-1E0E-45EE-9396-E80F3697ED1A}" srcOrd="0" destOrd="0" presId="urn:microsoft.com/office/officeart/2005/8/layout/chevron2"/>
    <dgm:cxn modelId="{2ECD0746-E9F3-469A-8C64-41730F07D5C7}" srcId="{61935DFC-D1FC-4030-BF9F-BD849950E3B8}" destId="{D22BBBA6-D4E1-4CBA-86EC-D9FD8A956B0D}" srcOrd="1" destOrd="0" parTransId="{4BDC5F39-2D33-4443-8469-5A421F319411}" sibTransId="{493C5DB6-D5F7-4E4B-A790-7EE3E0224171}"/>
    <dgm:cxn modelId="{75CEBB46-8433-4932-B1E5-95B99E1E4134}" type="presOf" srcId="{E43E21A5-F98B-4CA5-B956-4F1956FAFAB1}" destId="{D618F931-4B26-41B9-A047-AE00764D257E}" srcOrd="0" destOrd="0" presId="urn:microsoft.com/office/officeart/2005/8/layout/chevron2"/>
    <dgm:cxn modelId="{57FB2647-9D26-4606-A03D-677E5F94B485}" type="presOf" srcId="{01FF12B7-9C8B-4016-9FB6-14482FD06164}" destId="{6584468B-C6CC-4BD9-AA45-C1C8C98A6BE3}" srcOrd="0" destOrd="0" presId="urn:microsoft.com/office/officeart/2005/8/layout/chevron2"/>
    <dgm:cxn modelId="{E00EA948-7F93-420C-8A14-75989CD786A6}" srcId="{B80B42B5-C0C4-4AF7-8475-645BECD8C48C}" destId="{47A6A6EB-6108-468A-AED7-073ABDD3D011}" srcOrd="0" destOrd="0" parTransId="{E513EC07-5127-47C9-A227-B38EC4475AED}" sibTransId="{1A5864D2-9500-4C99-91C3-D8E255334BC4}"/>
    <dgm:cxn modelId="{863FC968-EADD-44D3-BC4B-376F22B724C2}" type="presOf" srcId="{0BC55AA5-C783-4E6C-9E97-346CB1CC0487}" destId="{B015C7F5-ED2D-471C-9143-E7CE66604087}" srcOrd="0" destOrd="0" presId="urn:microsoft.com/office/officeart/2005/8/layout/chevron2"/>
    <dgm:cxn modelId="{B74DED48-3FCB-421B-AAAC-D69A97E5075B}" srcId="{61935DFC-D1FC-4030-BF9F-BD849950E3B8}" destId="{0BC55AA5-C783-4E6C-9E97-346CB1CC0487}" srcOrd="3" destOrd="0" parTransId="{16958DB8-2877-4F0D-9280-ADDC04453FB3}" sibTransId="{12FF9C1E-27B6-469A-AC36-6EB70C6507C1}"/>
    <dgm:cxn modelId="{5858406D-26E5-41E5-A68C-57786863F09A}" type="presOf" srcId="{B0DF7603-D81D-41A3-851B-633AB952358B}" destId="{5B8FFF89-14DE-45CC-8B9E-77FA80FA9684}" srcOrd="0" destOrd="0" presId="urn:microsoft.com/office/officeart/2005/8/layout/chevron2"/>
    <dgm:cxn modelId="{F43EF24D-D646-4563-B67B-E1AC6193BDC3}" srcId="{B0DF7603-D81D-41A3-851B-633AB952358B}" destId="{62FD4FAE-A61D-467D-A9AD-976E64544494}" srcOrd="0" destOrd="0" parTransId="{52BFC85B-C6CA-4C55-A9B5-FB2B0FA126AB}" sibTransId="{0EB66BA3-4E5B-438D-80A7-792B1C8C5A2F}"/>
    <dgm:cxn modelId="{7190E471-F855-4481-A672-E4B184560222}" type="presOf" srcId="{47A6A6EB-6108-468A-AED7-073ABDD3D011}" destId="{488BAFE3-C448-4E65-B466-690D3EBEA532}" srcOrd="0" destOrd="0" presId="urn:microsoft.com/office/officeart/2005/8/layout/chevron2"/>
    <dgm:cxn modelId="{5957FB76-559F-41EF-B933-577EBBFA6697}" srcId="{61935DFC-D1FC-4030-BF9F-BD849950E3B8}" destId="{B0DF7603-D81D-41A3-851B-633AB952358B}" srcOrd="4" destOrd="0" parTransId="{0A2AB5D8-CD21-4C86-9E50-6B9D9B62E746}" sibTransId="{D251409C-5712-44B0-A961-C913A0068785}"/>
    <dgm:cxn modelId="{3E64EE8B-3379-4DEC-A0C8-75D0A45D7B86}" srcId="{01FF12B7-9C8B-4016-9FB6-14482FD06164}" destId="{E43E21A5-F98B-4CA5-B956-4F1956FAFAB1}" srcOrd="0" destOrd="0" parTransId="{F460B752-B078-44F5-86FC-AA246F1D05C1}" sibTransId="{EA1C9B53-1428-4AEE-BDBB-9ECB4714EDFE}"/>
    <dgm:cxn modelId="{7E77B694-E93A-4897-B28C-E573B28B7022}" srcId="{61935DFC-D1FC-4030-BF9F-BD849950E3B8}" destId="{B80B42B5-C0C4-4AF7-8475-645BECD8C48C}" srcOrd="5" destOrd="0" parTransId="{09BD0969-B7A4-4958-A799-A63A1A743937}" sibTransId="{6F67B065-D821-4DC8-811D-7251EF58A346}"/>
    <dgm:cxn modelId="{55AECCA4-9F80-4CCC-A603-90680C26C3E1}" srcId="{D22BBBA6-D4E1-4CBA-86EC-D9FD8A956B0D}" destId="{DD4A1609-101B-4864-94D9-CA1D400084AD}" srcOrd="0" destOrd="0" parTransId="{F2E44AE7-33DC-44AD-BE72-823B5E90CB8C}" sibTransId="{81485F9B-2398-41EF-B3D3-BAE317BE8716}"/>
    <dgm:cxn modelId="{92E4EDAE-4400-4201-AAE0-7B86F6244EBC}" type="presOf" srcId="{043AE76C-4466-4BD9-8B1C-3CBF29EDA396}" destId="{5D138C6F-1811-4CFC-A91E-959755B9C8FE}" srcOrd="0" destOrd="0" presId="urn:microsoft.com/office/officeart/2005/8/layout/chevron2"/>
    <dgm:cxn modelId="{461AF8B1-AC38-4E0D-9E90-0F18D68F535D}" srcId="{043AE76C-4466-4BD9-8B1C-3CBF29EDA396}" destId="{3D35F434-61CF-4418-9F05-9A20E67781E2}" srcOrd="0" destOrd="0" parTransId="{4827859E-10CA-43AC-8323-E572BC6C8147}" sibTransId="{4C584711-5DFD-4D4B-8AC9-F63E14A827B6}"/>
    <dgm:cxn modelId="{524C7CCC-5275-4550-ADF7-6FE219E0C1C3}" type="presOf" srcId="{62FD4FAE-A61D-467D-A9AD-976E64544494}" destId="{DA2BB057-9ACE-4FA1-A50E-F212197F62FB}" srcOrd="0" destOrd="0" presId="urn:microsoft.com/office/officeart/2005/8/layout/chevron2"/>
    <dgm:cxn modelId="{837A36DC-1FDF-4645-82CB-04627456F01B}" srcId="{61935DFC-D1FC-4030-BF9F-BD849950E3B8}" destId="{043AE76C-4466-4BD9-8B1C-3CBF29EDA396}" srcOrd="0" destOrd="0" parTransId="{7122621F-8029-4A52-B97A-B0C30EF3BB17}" sibTransId="{545AC105-8032-4BCC-9500-324C75550840}"/>
    <dgm:cxn modelId="{F98DACE0-4516-41AC-8189-872D8897E4DF}" srcId="{61935DFC-D1FC-4030-BF9F-BD849950E3B8}" destId="{01FF12B7-9C8B-4016-9FB6-14482FD06164}" srcOrd="2" destOrd="0" parTransId="{DFCFE626-B193-4B26-AB42-6132C3A18122}" sibTransId="{C0AA834D-EB23-4EB7-AFD7-1F6C608CD78D}"/>
    <dgm:cxn modelId="{DAE6B529-175B-4BA0-B27E-4CD24201EB24}" type="presParOf" srcId="{34FD48BA-726A-49B2-91AA-30280059F2BE}" destId="{37C9054C-9152-4A8E-8C90-8D2F9E74F691}" srcOrd="0" destOrd="0" presId="urn:microsoft.com/office/officeart/2005/8/layout/chevron2"/>
    <dgm:cxn modelId="{EBBF6DDA-97CD-4922-8F15-A36A1B982067}" type="presParOf" srcId="{37C9054C-9152-4A8E-8C90-8D2F9E74F691}" destId="{5D138C6F-1811-4CFC-A91E-959755B9C8FE}" srcOrd="0" destOrd="0" presId="urn:microsoft.com/office/officeart/2005/8/layout/chevron2"/>
    <dgm:cxn modelId="{E4395A71-25DD-4E55-8403-05D295772FBC}" type="presParOf" srcId="{37C9054C-9152-4A8E-8C90-8D2F9E74F691}" destId="{686A5273-CF88-42EA-8F55-3F53DCFD650A}" srcOrd="1" destOrd="0" presId="urn:microsoft.com/office/officeart/2005/8/layout/chevron2"/>
    <dgm:cxn modelId="{7A060F18-09FE-4467-BAC7-96303BD97907}" type="presParOf" srcId="{34FD48BA-726A-49B2-91AA-30280059F2BE}" destId="{DCE77B1E-0E0E-4E75-BD84-8C1AEA4EAEB3}" srcOrd="1" destOrd="0" presId="urn:microsoft.com/office/officeart/2005/8/layout/chevron2"/>
    <dgm:cxn modelId="{E2479C4B-F8A9-41BC-A4E9-71DAE2B51877}" type="presParOf" srcId="{34FD48BA-726A-49B2-91AA-30280059F2BE}" destId="{8E2E10C6-C7E4-4090-8899-74EA84B572A6}" srcOrd="2" destOrd="0" presId="urn:microsoft.com/office/officeart/2005/8/layout/chevron2"/>
    <dgm:cxn modelId="{8E342249-394C-4E16-9AA7-41CD9A4B04D9}" type="presParOf" srcId="{8E2E10C6-C7E4-4090-8899-74EA84B572A6}" destId="{17717D27-FC45-4697-8843-7DA82B961D66}" srcOrd="0" destOrd="0" presId="urn:microsoft.com/office/officeart/2005/8/layout/chevron2"/>
    <dgm:cxn modelId="{DEAD43CE-6458-4C38-9F4F-B306B2D61079}" type="presParOf" srcId="{8E2E10C6-C7E4-4090-8899-74EA84B572A6}" destId="{832C53C6-1E0E-45EE-9396-E80F3697ED1A}" srcOrd="1" destOrd="0" presId="urn:microsoft.com/office/officeart/2005/8/layout/chevron2"/>
    <dgm:cxn modelId="{88EE47D8-FBCB-4584-9A13-7B26AEE2B45C}" type="presParOf" srcId="{34FD48BA-726A-49B2-91AA-30280059F2BE}" destId="{138A2D61-D54E-4973-89C1-A2F69E0FA65A}" srcOrd="3" destOrd="0" presId="urn:microsoft.com/office/officeart/2005/8/layout/chevron2"/>
    <dgm:cxn modelId="{09DB55D4-D954-47D6-A18E-6071A1DFA115}" type="presParOf" srcId="{34FD48BA-726A-49B2-91AA-30280059F2BE}" destId="{C59A863F-AF10-4C76-913D-C40610ED83BC}" srcOrd="4" destOrd="0" presId="urn:microsoft.com/office/officeart/2005/8/layout/chevron2"/>
    <dgm:cxn modelId="{CCC341BC-57BD-47A3-9E6F-F532BB81E2E1}" type="presParOf" srcId="{C59A863F-AF10-4C76-913D-C40610ED83BC}" destId="{6584468B-C6CC-4BD9-AA45-C1C8C98A6BE3}" srcOrd="0" destOrd="0" presId="urn:microsoft.com/office/officeart/2005/8/layout/chevron2"/>
    <dgm:cxn modelId="{96CEC64A-59FF-4C3D-A6F2-606BFD6392CB}" type="presParOf" srcId="{C59A863F-AF10-4C76-913D-C40610ED83BC}" destId="{D618F931-4B26-41B9-A047-AE00764D257E}" srcOrd="1" destOrd="0" presId="urn:microsoft.com/office/officeart/2005/8/layout/chevron2"/>
    <dgm:cxn modelId="{11C5A51C-AED8-4DF0-9BD9-405016881F01}" type="presParOf" srcId="{34FD48BA-726A-49B2-91AA-30280059F2BE}" destId="{C78544D8-7550-41CE-B864-0602549F3957}" srcOrd="5" destOrd="0" presId="urn:microsoft.com/office/officeart/2005/8/layout/chevron2"/>
    <dgm:cxn modelId="{501A1E0E-6E0D-4B12-AA40-90CA8219711E}" type="presParOf" srcId="{34FD48BA-726A-49B2-91AA-30280059F2BE}" destId="{11AAD97A-CB6A-43AB-9B28-C29E0A48212E}" srcOrd="6" destOrd="0" presId="urn:microsoft.com/office/officeart/2005/8/layout/chevron2"/>
    <dgm:cxn modelId="{A0849684-B4A0-45AF-9052-0CB1BD205F26}" type="presParOf" srcId="{11AAD97A-CB6A-43AB-9B28-C29E0A48212E}" destId="{B015C7F5-ED2D-471C-9143-E7CE66604087}" srcOrd="0" destOrd="0" presId="urn:microsoft.com/office/officeart/2005/8/layout/chevron2"/>
    <dgm:cxn modelId="{AD83BFCF-8115-485F-B49F-01C78402D9D5}" type="presParOf" srcId="{11AAD97A-CB6A-43AB-9B28-C29E0A48212E}" destId="{F7C4B5E6-7580-492F-B025-CA4CEBD1B6C4}" srcOrd="1" destOrd="0" presId="urn:microsoft.com/office/officeart/2005/8/layout/chevron2"/>
    <dgm:cxn modelId="{FA4C285B-671A-4AB5-8090-133BF7C51B4B}" type="presParOf" srcId="{34FD48BA-726A-49B2-91AA-30280059F2BE}" destId="{46C3DA2A-9D82-4BBB-A789-88DE8611CA96}" srcOrd="7" destOrd="0" presId="urn:microsoft.com/office/officeart/2005/8/layout/chevron2"/>
    <dgm:cxn modelId="{BD17BA23-22CB-4C1F-9FB5-F64E56F47D21}" type="presParOf" srcId="{34FD48BA-726A-49B2-91AA-30280059F2BE}" destId="{E69107EF-63C5-4295-8D56-DD2043EF7839}" srcOrd="8" destOrd="0" presId="urn:microsoft.com/office/officeart/2005/8/layout/chevron2"/>
    <dgm:cxn modelId="{537EFB52-9CD2-48E2-968E-D29E592FA955}" type="presParOf" srcId="{E69107EF-63C5-4295-8D56-DD2043EF7839}" destId="{5B8FFF89-14DE-45CC-8B9E-77FA80FA9684}" srcOrd="0" destOrd="0" presId="urn:microsoft.com/office/officeart/2005/8/layout/chevron2"/>
    <dgm:cxn modelId="{8103AEC2-CADB-49F7-A6F3-7839389C9F2A}" type="presParOf" srcId="{E69107EF-63C5-4295-8D56-DD2043EF7839}" destId="{DA2BB057-9ACE-4FA1-A50E-F212197F62FB}" srcOrd="1" destOrd="0" presId="urn:microsoft.com/office/officeart/2005/8/layout/chevron2"/>
    <dgm:cxn modelId="{61225DBD-8ACA-4DE7-8168-63D8A07DC8AE}" type="presParOf" srcId="{34FD48BA-726A-49B2-91AA-30280059F2BE}" destId="{2E17B7AF-06C2-4FFE-BC46-66C784961B44}" srcOrd="9" destOrd="0" presId="urn:microsoft.com/office/officeart/2005/8/layout/chevron2"/>
    <dgm:cxn modelId="{99325BF4-4390-457D-8C72-E927D6251EA0}" type="presParOf" srcId="{34FD48BA-726A-49B2-91AA-30280059F2BE}" destId="{A5442602-1F55-45FB-BC05-2C3CD3AA49F0}" srcOrd="10" destOrd="0" presId="urn:microsoft.com/office/officeart/2005/8/layout/chevron2"/>
    <dgm:cxn modelId="{3C744017-EF09-4C4B-BB83-CB115387B198}" type="presParOf" srcId="{A5442602-1F55-45FB-BC05-2C3CD3AA49F0}" destId="{060734F4-09A3-4B5D-B0DA-CE52586E9DB8}" srcOrd="0" destOrd="0" presId="urn:microsoft.com/office/officeart/2005/8/layout/chevron2"/>
    <dgm:cxn modelId="{741A6469-9969-4805-8515-6280E25CFBAB}" type="presParOf" srcId="{A5442602-1F55-45FB-BC05-2C3CD3AA49F0}" destId="{488BAFE3-C448-4E65-B466-690D3EBEA53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1A93D4-0D13-43B8-A98D-AF2CD52B88D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C753254A-70C3-441E-A7D1-47AAD1655D96}">
      <dgm:prSet custT="1"/>
      <dgm:spPr/>
      <dgm:t>
        <a:bodyPr/>
        <a:lstStyle/>
        <a:p>
          <a:r>
            <a:rPr lang="en-US" sz="3600" dirty="0"/>
            <a:t>7</a:t>
          </a:r>
        </a:p>
      </dgm:t>
    </dgm:pt>
    <dgm:pt modelId="{79E3C3FD-17BC-4F12-A213-84DA995ADF79}" type="parTrans" cxnId="{F014C84D-360C-4B49-80BA-17DB1BF7A60D}">
      <dgm:prSet/>
      <dgm:spPr/>
      <dgm:t>
        <a:bodyPr/>
        <a:lstStyle/>
        <a:p>
          <a:endParaRPr lang="en-US"/>
        </a:p>
      </dgm:t>
    </dgm:pt>
    <dgm:pt modelId="{BD579F7C-D37F-483D-8DB7-5BE63F737C31}" type="sibTrans" cxnId="{F014C84D-360C-4B49-80BA-17DB1BF7A60D}">
      <dgm:prSet/>
      <dgm:spPr/>
      <dgm:t>
        <a:bodyPr/>
        <a:lstStyle/>
        <a:p>
          <a:endParaRPr lang="en-US"/>
        </a:p>
      </dgm:t>
    </dgm:pt>
    <dgm:pt modelId="{96AFFEE8-FA8A-4CE6-9321-220F5736C6C3}">
      <dgm:prSet custT="1"/>
      <dgm:spPr/>
      <dgm:t>
        <a:bodyPr/>
        <a:lstStyle/>
        <a:p>
          <a:r>
            <a:rPr lang="en-US" sz="3600" dirty="0"/>
            <a:t>8</a:t>
          </a:r>
        </a:p>
      </dgm:t>
    </dgm:pt>
    <dgm:pt modelId="{D61FF9E8-FE00-4FA8-83D7-54C20DEA94B9}" type="parTrans" cxnId="{40106066-DDCC-467D-BA62-42C75B274732}">
      <dgm:prSet/>
      <dgm:spPr/>
      <dgm:t>
        <a:bodyPr/>
        <a:lstStyle/>
        <a:p>
          <a:endParaRPr lang="en-US"/>
        </a:p>
      </dgm:t>
    </dgm:pt>
    <dgm:pt modelId="{AC29F7B4-BF1E-4135-84E5-CF437B3D76F4}" type="sibTrans" cxnId="{40106066-DDCC-467D-BA62-42C75B274732}">
      <dgm:prSet/>
      <dgm:spPr/>
      <dgm:t>
        <a:bodyPr/>
        <a:lstStyle/>
        <a:p>
          <a:endParaRPr lang="en-US"/>
        </a:p>
      </dgm:t>
    </dgm:pt>
    <dgm:pt modelId="{EDCAED20-D0BA-4193-AA39-94B3BFDFFDB1}">
      <dgm:prSet custT="1"/>
      <dgm:spPr/>
      <dgm:t>
        <a:bodyPr/>
        <a:lstStyle/>
        <a:p>
          <a:r>
            <a:rPr lang="en-US" sz="3600" dirty="0"/>
            <a:t>9</a:t>
          </a:r>
        </a:p>
      </dgm:t>
    </dgm:pt>
    <dgm:pt modelId="{E5E517F8-FE35-4554-863D-962DA996764A}" type="parTrans" cxnId="{AD0C3EA8-90EA-4B4A-81D5-4D3410F867A7}">
      <dgm:prSet/>
      <dgm:spPr/>
      <dgm:t>
        <a:bodyPr/>
        <a:lstStyle/>
        <a:p>
          <a:endParaRPr lang="en-US"/>
        </a:p>
      </dgm:t>
    </dgm:pt>
    <dgm:pt modelId="{1F4AF99B-B0AD-4DB4-8877-E88A04836A4D}" type="sibTrans" cxnId="{AD0C3EA8-90EA-4B4A-81D5-4D3410F867A7}">
      <dgm:prSet/>
      <dgm:spPr/>
      <dgm:t>
        <a:bodyPr/>
        <a:lstStyle/>
        <a:p>
          <a:endParaRPr lang="en-US"/>
        </a:p>
      </dgm:t>
    </dgm:pt>
    <dgm:pt modelId="{69E5772F-05D2-4BC8-BB8C-BD784A3131D1}">
      <dgm:prSet custT="1"/>
      <dgm:spPr/>
      <dgm:t>
        <a:bodyPr/>
        <a:lstStyle/>
        <a:p>
          <a:r>
            <a:rPr lang="en-US" sz="3600" dirty="0"/>
            <a:t>10</a:t>
          </a:r>
        </a:p>
      </dgm:t>
    </dgm:pt>
    <dgm:pt modelId="{AD91F9A6-09E5-445D-8101-BA05B9739003}" type="parTrans" cxnId="{22245D77-FCE3-48F6-8C9E-B798E3A51CE7}">
      <dgm:prSet/>
      <dgm:spPr/>
      <dgm:t>
        <a:bodyPr/>
        <a:lstStyle/>
        <a:p>
          <a:endParaRPr lang="en-US"/>
        </a:p>
      </dgm:t>
    </dgm:pt>
    <dgm:pt modelId="{70BDD443-F31A-4ACB-80B6-EDBDC996242C}" type="sibTrans" cxnId="{22245D77-FCE3-48F6-8C9E-B798E3A51CE7}">
      <dgm:prSet/>
      <dgm:spPr/>
      <dgm:t>
        <a:bodyPr/>
        <a:lstStyle/>
        <a:p>
          <a:endParaRPr lang="en-US"/>
        </a:p>
      </dgm:t>
    </dgm:pt>
    <dgm:pt modelId="{D2403E77-15C9-4DA9-9829-F6F9C9B6B7EA}">
      <dgm:prSet custT="1"/>
      <dgm:spPr/>
      <dgm:t>
        <a:bodyPr/>
        <a:lstStyle/>
        <a:p>
          <a:r>
            <a:rPr lang="en-US" sz="3600" dirty="0"/>
            <a:t>11</a:t>
          </a:r>
        </a:p>
      </dgm:t>
    </dgm:pt>
    <dgm:pt modelId="{2EF1C2C6-F8F5-41A3-8CCD-CB12E71E151D}" type="parTrans" cxnId="{C891A64D-AA7B-49D1-98DD-3D06578717A6}">
      <dgm:prSet/>
      <dgm:spPr/>
      <dgm:t>
        <a:bodyPr/>
        <a:lstStyle/>
        <a:p>
          <a:endParaRPr lang="en-US"/>
        </a:p>
      </dgm:t>
    </dgm:pt>
    <dgm:pt modelId="{881F7913-1DFA-4B78-A186-798656EF7583}" type="sibTrans" cxnId="{C891A64D-AA7B-49D1-98DD-3D06578717A6}">
      <dgm:prSet/>
      <dgm:spPr/>
      <dgm:t>
        <a:bodyPr/>
        <a:lstStyle/>
        <a:p>
          <a:endParaRPr lang="en-US"/>
        </a:p>
      </dgm:t>
    </dgm:pt>
    <dgm:pt modelId="{6DC5195B-1258-40D2-82E6-7C3DE07C73E1}">
      <dgm:prSet custT="1"/>
      <dgm:spPr/>
      <dgm:t>
        <a:bodyPr/>
        <a:lstStyle/>
        <a:p>
          <a:r>
            <a:rPr lang="en-US" sz="3600" dirty="0"/>
            <a:t>12</a:t>
          </a:r>
        </a:p>
      </dgm:t>
    </dgm:pt>
    <dgm:pt modelId="{6BD33865-2E66-445C-99FD-AD649BC9A39A}" type="parTrans" cxnId="{74AC0B6B-27D3-41F7-B364-4CAAD3DF4B6D}">
      <dgm:prSet/>
      <dgm:spPr/>
      <dgm:t>
        <a:bodyPr/>
        <a:lstStyle/>
        <a:p>
          <a:endParaRPr lang="en-US"/>
        </a:p>
      </dgm:t>
    </dgm:pt>
    <dgm:pt modelId="{D834B2A0-027E-41E4-A04A-3FA669310440}" type="sibTrans" cxnId="{74AC0B6B-27D3-41F7-B364-4CAAD3DF4B6D}">
      <dgm:prSet/>
      <dgm:spPr/>
      <dgm:t>
        <a:bodyPr/>
        <a:lstStyle/>
        <a:p>
          <a:endParaRPr lang="en-US"/>
        </a:p>
      </dgm:t>
    </dgm:pt>
    <dgm:pt modelId="{EF535538-7CB7-4174-AD12-F91C32473E66}">
      <dgm:prSet custT="1"/>
      <dgm:spPr/>
      <dgm:t>
        <a:bodyPr/>
        <a:lstStyle/>
        <a:p>
          <a:pPr>
            <a:buNone/>
          </a:pPr>
          <a:r>
            <a:rPr lang="en-US" sz="1800" dirty="0"/>
            <a:t>Post the TEP composition documentation (membership) list and projected meeting dates</a:t>
          </a:r>
        </a:p>
      </dgm:t>
    </dgm:pt>
    <dgm:pt modelId="{B9E5004D-8E84-4C14-9D89-6D4693D145B6}" type="parTrans" cxnId="{0DBE97AB-97BC-4BA5-9B92-32C8072EC2CE}">
      <dgm:prSet/>
      <dgm:spPr/>
      <dgm:t>
        <a:bodyPr/>
        <a:lstStyle/>
        <a:p>
          <a:endParaRPr lang="en-US"/>
        </a:p>
      </dgm:t>
    </dgm:pt>
    <dgm:pt modelId="{26D99F7E-46CC-48EC-B7AE-3D0BF5853A0B}" type="sibTrans" cxnId="{0DBE97AB-97BC-4BA5-9B92-32C8072EC2CE}">
      <dgm:prSet/>
      <dgm:spPr/>
      <dgm:t>
        <a:bodyPr/>
        <a:lstStyle/>
        <a:p>
          <a:endParaRPr lang="en-US"/>
        </a:p>
      </dgm:t>
    </dgm:pt>
    <dgm:pt modelId="{698D89B1-CCBC-41B4-850E-CFD87518670C}">
      <dgm:prSet custT="1"/>
      <dgm:spPr/>
      <dgm:t>
        <a:bodyPr/>
        <a:lstStyle/>
        <a:p>
          <a:pPr>
            <a:buNone/>
          </a:pPr>
          <a:r>
            <a:rPr lang="en-US" sz="1800" dirty="0"/>
            <a:t>Arrange TEP meetings</a:t>
          </a:r>
        </a:p>
      </dgm:t>
    </dgm:pt>
    <dgm:pt modelId="{2B883CD0-2B34-4AD2-94AE-5E0A8381D80E}" type="parTrans" cxnId="{AA871488-B285-45A1-A419-7A8F5351984B}">
      <dgm:prSet/>
      <dgm:spPr/>
      <dgm:t>
        <a:bodyPr/>
        <a:lstStyle/>
        <a:p>
          <a:endParaRPr lang="en-US"/>
        </a:p>
      </dgm:t>
    </dgm:pt>
    <dgm:pt modelId="{9E13BBC2-EB1B-404F-9786-29ED42673AEC}" type="sibTrans" cxnId="{AA871488-B285-45A1-A419-7A8F5351984B}">
      <dgm:prSet/>
      <dgm:spPr/>
      <dgm:t>
        <a:bodyPr/>
        <a:lstStyle/>
        <a:p>
          <a:endParaRPr lang="en-US"/>
        </a:p>
      </dgm:t>
    </dgm:pt>
    <dgm:pt modelId="{08357C45-2E69-4C0F-8CD6-87E8ADF75F0D}">
      <dgm:prSet custT="1"/>
      <dgm:spPr/>
      <dgm:t>
        <a:bodyPr/>
        <a:lstStyle/>
        <a:p>
          <a:pPr>
            <a:buNone/>
          </a:pPr>
          <a:r>
            <a:rPr lang="en-US" sz="1800" dirty="0"/>
            <a:t>Send materials to the TEP</a:t>
          </a:r>
        </a:p>
      </dgm:t>
    </dgm:pt>
    <dgm:pt modelId="{6A52C247-12EF-49D5-8E73-786D4CB0C109}" type="parTrans" cxnId="{99143E48-2D93-4252-AB86-DBFEEFD60F9A}">
      <dgm:prSet/>
      <dgm:spPr/>
      <dgm:t>
        <a:bodyPr/>
        <a:lstStyle/>
        <a:p>
          <a:endParaRPr lang="en-US"/>
        </a:p>
      </dgm:t>
    </dgm:pt>
    <dgm:pt modelId="{81622BD5-CFFF-47B2-A283-29E7EDAA6CB3}" type="sibTrans" cxnId="{99143E48-2D93-4252-AB86-DBFEEFD60F9A}">
      <dgm:prSet/>
      <dgm:spPr/>
      <dgm:t>
        <a:bodyPr/>
        <a:lstStyle/>
        <a:p>
          <a:endParaRPr lang="en-US"/>
        </a:p>
      </dgm:t>
    </dgm:pt>
    <dgm:pt modelId="{2ED41876-0527-4B03-80F6-56EE39632FFB}">
      <dgm:prSet custT="1"/>
      <dgm:spPr/>
      <dgm:t>
        <a:bodyPr/>
        <a:lstStyle/>
        <a:p>
          <a:pPr>
            <a:buNone/>
          </a:pPr>
          <a:r>
            <a:rPr lang="en-US" sz="1800" dirty="0"/>
            <a:t>Conduct TEP meetings and take minutes</a:t>
          </a:r>
        </a:p>
      </dgm:t>
    </dgm:pt>
    <dgm:pt modelId="{D9D6941B-A7AF-4285-B3F8-7BA4EAB234A9}" type="parTrans" cxnId="{C488BEEC-EEFC-4A39-BDBD-7546E9E59762}">
      <dgm:prSet/>
      <dgm:spPr/>
      <dgm:t>
        <a:bodyPr/>
        <a:lstStyle/>
        <a:p>
          <a:endParaRPr lang="en-US"/>
        </a:p>
      </dgm:t>
    </dgm:pt>
    <dgm:pt modelId="{8C276C5E-2F91-4886-9361-C59933BDA85C}" type="sibTrans" cxnId="{C488BEEC-EEFC-4A39-BDBD-7546E9E59762}">
      <dgm:prSet/>
      <dgm:spPr/>
      <dgm:t>
        <a:bodyPr/>
        <a:lstStyle/>
        <a:p>
          <a:endParaRPr lang="en-US"/>
        </a:p>
      </dgm:t>
    </dgm:pt>
    <dgm:pt modelId="{AEEDD527-1618-4EA3-A2F1-B42C2B340C61}">
      <dgm:prSet custT="1"/>
      <dgm:spPr/>
      <dgm:t>
        <a:bodyPr/>
        <a:lstStyle/>
        <a:p>
          <a:pPr>
            <a:buNone/>
          </a:pPr>
          <a:r>
            <a:rPr lang="en-US" sz="1800" dirty="0"/>
            <a:t>Prepare a TEP summary report and propose a recommended set of candidate measures</a:t>
          </a:r>
        </a:p>
      </dgm:t>
    </dgm:pt>
    <dgm:pt modelId="{D2FD5060-4A52-42F9-83D9-CAD907B8AE37}" type="parTrans" cxnId="{77F311ED-781E-4C8C-9F91-E10C5F9C067D}">
      <dgm:prSet/>
      <dgm:spPr/>
      <dgm:t>
        <a:bodyPr/>
        <a:lstStyle/>
        <a:p>
          <a:endParaRPr lang="en-US"/>
        </a:p>
      </dgm:t>
    </dgm:pt>
    <dgm:pt modelId="{62064054-CF9A-4E2C-B5BB-F06C00C9C43C}" type="sibTrans" cxnId="{77F311ED-781E-4C8C-9F91-E10C5F9C067D}">
      <dgm:prSet/>
      <dgm:spPr/>
      <dgm:t>
        <a:bodyPr/>
        <a:lstStyle/>
        <a:p>
          <a:endParaRPr lang="en-US"/>
        </a:p>
      </dgm:t>
    </dgm:pt>
    <dgm:pt modelId="{46389B5A-3FE8-4455-8306-0A2B1F5B751C}">
      <dgm:prSet custT="1"/>
      <dgm:spPr/>
      <dgm:t>
        <a:bodyPr/>
        <a:lstStyle/>
        <a:p>
          <a:pPr>
            <a:buNone/>
          </a:pPr>
          <a:r>
            <a:rPr lang="en-US" sz="1800" dirty="0"/>
            <a:t>Post the TEP summary report</a:t>
          </a:r>
        </a:p>
      </dgm:t>
    </dgm:pt>
    <dgm:pt modelId="{F4D730EF-DB6E-4204-A264-D25C024C836A}" type="parTrans" cxnId="{1D3169F8-26BD-431F-9FE1-AF14A42A2718}">
      <dgm:prSet/>
      <dgm:spPr/>
      <dgm:t>
        <a:bodyPr/>
        <a:lstStyle/>
        <a:p>
          <a:endParaRPr lang="en-US"/>
        </a:p>
      </dgm:t>
    </dgm:pt>
    <dgm:pt modelId="{04F40D95-E292-4DD1-9DEE-715BC95F3DE9}" type="sibTrans" cxnId="{1D3169F8-26BD-431F-9FE1-AF14A42A2718}">
      <dgm:prSet/>
      <dgm:spPr/>
      <dgm:t>
        <a:bodyPr/>
        <a:lstStyle/>
        <a:p>
          <a:endParaRPr lang="en-US"/>
        </a:p>
      </dgm:t>
    </dgm:pt>
    <dgm:pt modelId="{4650630D-5130-4024-8BD9-B954C666304D}" type="pres">
      <dgm:prSet presAssocID="{031A93D4-0D13-43B8-A98D-AF2CD52B88DB}" presName="linearFlow" presStyleCnt="0">
        <dgm:presLayoutVars>
          <dgm:dir/>
          <dgm:animLvl val="lvl"/>
          <dgm:resizeHandles val="exact"/>
        </dgm:presLayoutVars>
      </dgm:prSet>
      <dgm:spPr/>
    </dgm:pt>
    <dgm:pt modelId="{79C570BF-6678-4859-AACC-56F3921A8336}" type="pres">
      <dgm:prSet presAssocID="{C753254A-70C3-441E-A7D1-47AAD1655D96}" presName="composite" presStyleCnt="0"/>
      <dgm:spPr/>
    </dgm:pt>
    <dgm:pt modelId="{274B9328-9BCF-4CDA-AA8D-BF923FDEF1A3}" type="pres">
      <dgm:prSet presAssocID="{C753254A-70C3-441E-A7D1-47AAD1655D96}" presName="parentText" presStyleLbl="alignNode1" presStyleIdx="0" presStyleCnt="6">
        <dgm:presLayoutVars>
          <dgm:chMax val="1"/>
          <dgm:bulletEnabled val="1"/>
        </dgm:presLayoutVars>
      </dgm:prSet>
      <dgm:spPr/>
    </dgm:pt>
    <dgm:pt modelId="{7ABB5D68-2EC3-439C-9A6F-E6114428ABB6}" type="pres">
      <dgm:prSet presAssocID="{C753254A-70C3-441E-A7D1-47AAD1655D96}" presName="descendantText" presStyleLbl="alignAcc1" presStyleIdx="0" presStyleCnt="6">
        <dgm:presLayoutVars>
          <dgm:bulletEnabled val="1"/>
        </dgm:presLayoutVars>
      </dgm:prSet>
      <dgm:spPr/>
    </dgm:pt>
    <dgm:pt modelId="{38A573AD-2B32-4E68-88F5-04AA422D9090}" type="pres">
      <dgm:prSet presAssocID="{BD579F7C-D37F-483D-8DB7-5BE63F737C31}" presName="sp" presStyleCnt="0"/>
      <dgm:spPr/>
    </dgm:pt>
    <dgm:pt modelId="{65881C81-F496-47FC-B786-9649C19D9414}" type="pres">
      <dgm:prSet presAssocID="{96AFFEE8-FA8A-4CE6-9321-220F5736C6C3}" presName="composite" presStyleCnt="0"/>
      <dgm:spPr/>
    </dgm:pt>
    <dgm:pt modelId="{DF5BD2FD-BC46-4580-BFCF-6A284396E61A}" type="pres">
      <dgm:prSet presAssocID="{96AFFEE8-FA8A-4CE6-9321-220F5736C6C3}" presName="parentText" presStyleLbl="alignNode1" presStyleIdx="1" presStyleCnt="6">
        <dgm:presLayoutVars>
          <dgm:chMax val="1"/>
          <dgm:bulletEnabled val="1"/>
        </dgm:presLayoutVars>
      </dgm:prSet>
      <dgm:spPr/>
    </dgm:pt>
    <dgm:pt modelId="{78A4A7B7-424D-4667-A7C8-61874BDD08A2}" type="pres">
      <dgm:prSet presAssocID="{96AFFEE8-FA8A-4CE6-9321-220F5736C6C3}" presName="descendantText" presStyleLbl="alignAcc1" presStyleIdx="1" presStyleCnt="6">
        <dgm:presLayoutVars>
          <dgm:bulletEnabled val="1"/>
        </dgm:presLayoutVars>
      </dgm:prSet>
      <dgm:spPr/>
    </dgm:pt>
    <dgm:pt modelId="{B8F71FBE-0380-48B2-B87A-1F7A97E3204D}" type="pres">
      <dgm:prSet presAssocID="{AC29F7B4-BF1E-4135-84E5-CF437B3D76F4}" presName="sp" presStyleCnt="0"/>
      <dgm:spPr/>
    </dgm:pt>
    <dgm:pt modelId="{E126B72F-A960-4865-9C59-624D83948FA6}" type="pres">
      <dgm:prSet presAssocID="{EDCAED20-D0BA-4193-AA39-94B3BFDFFDB1}" presName="composite" presStyleCnt="0"/>
      <dgm:spPr/>
    </dgm:pt>
    <dgm:pt modelId="{5B3C29C2-69EE-4DF7-97D7-1451FAD97B68}" type="pres">
      <dgm:prSet presAssocID="{EDCAED20-D0BA-4193-AA39-94B3BFDFFDB1}" presName="parentText" presStyleLbl="alignNode1" presStyleIdx="2" presStyleCnt="6">
        <dgm:presLayoutVars>
          <dgm:chMax val="1"/>
          <dgm:bulletEnabled val="1"/>
        </dgm:presLayoutVars>
      </dgm:prSet>
      <dgm:spPr/>
    </dgm:pt>
    <dgm:pt modelId="{3E78DC05-0E0E-4F29-9F2D-908C9306F8AA}" type="pres">
      <dgm:prSet presAssocID="{EDCAED20-D0BA-4193-AA39-94B3BFDFFDB1}" presName="descendantText" presStyleLbl="alignAcc1" presStyleIdx="2" presStyleCnt="6">
        <dgm:presLayoutVars>
          <dgm:bulletEnabled val="1"/>
        </dgm:presLayoutVars>
      </dgm:prSet>
      <dgm:spPr/>
    </dgm:pt>
    <dgm:pt modelId="{AF09B1F6-C326-4776-B6C0-AA36B1242058}" type="pres">
      <dgm:prSet presAssocID="{1F4AF99B-B0AD-4DB4-8877-E88A04836A4D}" presName="sp" presStyleCnt="0"/>
      <dgm:spPr/>
    </dgm:pt>
    <dgm:pt modelId="{4E596F97-2943-4440-BDAD-252A25ABDE46}" type="pres">
      <dgm:prSet presAssocID="{69E5772F-05D2-4BC8-BB8C-BD784A3131D1}" presName="composite" presStyleCnt="0"/>
      <dgm:spPr/>
    </dgm:pt>
    <dgm:pt modelId="{6391B006-B32F-43D7-9A43-2488079DE11B}" type="pres">
      <dgm:prSet presAssocID="{69E5772F-05D2-4BC8-BB8C-BD784A3131D1}" presName="parentText" presStyleLbl="alignNode1" presStyleIdx="3" presStyleCnt="6">
        <dgm:presLayoutVars>
          <dgm:chMax val="1"/>
          <dgm:bulletEnabled val="1"/>
        </dgm:presLayoutVars>
      </dgm:prSet>
      <dgm:spPr/>
    </dgm:pt>
    <dgm:pt modelId="{4447F70E-A05B-4C8E-8FDF-22CBA468268B}" type="pres">
      <dgm:prSet presAssocID="{69E5772F-05D2-4BC8-BB8C-BD784A3131D1}" presName="descendantText" presStyleLbl="alignAcc1" presStyleIdx="3" presStyleCnt="6">
        <dgm:presLayoutVars>
          <dgm:bulletEnabled val="1"/>
        </dgm:presLayoutVars>
      </dgm:prSet>
      <dgm:spPr/>
    </dgm:pt>
    <dgm:pt modelId="{D8925B5F-23D9-44C1-A0AB-2816C7E2FD06}" type="pres">
      <dgm:prSet presAssocID="{70BDD443-F31A-4ACB-80B6-EDBDC996242C}" presName="sp" presStyleCnt="0"/>
      <dgm:spPr/>
    </dgm:pt>
    <dgm:pt modelId="{8ABD089E-0876-4E4A-BB55-4A5EEFCEA80A}" type="pres">
      <dgm:prSet presAssocID="{D2403E77-15C9-4DA9-9829-F6F9C9B6B7EA}" presName="composite" presStyleCnt="0"/>
      <dgm:spPr/>
    </dgm:pt>
    <dgm:pt modelId="{5739A07F-FDF1-4CC0-8A32-6EF9F3AA8270}" type="pres">
      <dgm:prSet presAssocID="{D2403E77-15C9-4DA9-9829-F6F9C9B6B7EA}" presName="parentText" presStyleLbl="alignNode1" presStyleIdx="4" presStyleCnt="6">
        <dgm:presLayoutVars>
          <dgm:chMax val="1"/>
          <dgm:bulletEnabled val="1"/>
        </dgm:presLayoutVars>
      </dgm:prSet>
      <dgm:spPr/>
    </dgm:pt>
    <dgm:pt modelId="{325EC6C4-A9E3-45DC-A3E3-C74A4978CE5A}" type="pres">
      <dgm:prSet presAssocID="{D2403E77-15C9-4DA9-9829-F6F9C9B6B7EA}" presName="descendantText" presStyleLbl="alignAcc1" presStyleIdx="4" presStyleCnt="6">
        <dgm:presLayoutVars>
          <dgm:bulletEnabled val="1"/>
        </dgm:presLayoutVars>
      </dgm:prSet>
      <dgm:spPr/>
    </dgm:pt>
    <dgm:pt modelId="{D62FF4E4-42C9-4097-A5E7-DFE12A25219C}" type="pres">
      <dgm:prSet presAssocID="{881F7913-1DFA-4B78-A186-798656EF7583}" presName="sp" presStyleCnt="0"/>
      <dgm:spPr/>
    </dgm:pt>
    <dgm:pt modelId="{45229C9A-B302-4E90-95C5-2B841C593693}" type="pres">
      <dgm:prSet presAssocID="{6DC5195B-1258-40D2-82E6-7C3DE07C73E1}" presName="composite" presStyleCnt="0"/>
      <dgm:spPr/>
    </dgm:pt>
    <dgm:pt modelId="{26A571B6-CFAC-4F2C-8092-B111C90F19F0}" type="pres">
      <dgm:prSet presAssocID="{6DC5195B-1258-40D2-82E6-7C3DE07C73E1}" presName="parentText" presStyleLbl="alignNode1" presStyleIdx="5" presStyleCnt="6">
        <dgm:presLayoutVars>
          <dgm:chMax val="1"/>
          <dgm:bulletEnabled val="1"/>
        </dgm:presLayoutVars>
      </dgm:prSet>
      <dgm:spPr/>
    </dgm:pt>
    <dgm:pt modelId="{57F1AE06-4409-4435-8B0D-554FA0EED41A}" type="pres">
      <dgm:prSet presAssocID="{6DC5195B-1258-40D2-82E6-7C3DE07C73E1}" presName="descendantText" presStyleLbl="alignAcc1" presStyleIdx="5" presStyleCnt="6">
        <dgm:presLayoutVars>
          <dgm:bulletEnabled val="1"/>
        </dgm:presLayoutVars>
      </dgm:prSet>
      <dgm:spPr/>
    </dgm:pt>
  </dgm:ptLst>
  <dgm:cxnLst>
    <dgm:cxn modelId="{D4956312-F03A-4B20-933F-1954DEEAE246}" type="presOf" srcId="{D2403E77-15C9-4DA9-9829-F6F9C9B6B7EA}" destId="{5739A07F-FDF1-4CC0-8A32-6EF9F3AA8270}" srcOrd="0" destOrd="0" presId="urn:microsoft.com/office/officeart/2005/8/layout/chevron2"/>
    <dgm:cxn modelId="{A17E133F-A34A-4835-BDF9-642088655C49}" type="presOf" srcId="{08357C45-2E69-4C0F-8CD6-87E8ADF75F0D}" destId="{3E78DC05-0E0E-4F29-9F2D-908C9306F8AA}" srcOrd="0" destOrd="0" presId="urn:microsoft.com/office/officeart/2005/8/layout/chevron2"/>
    <dgm:cxn modelId="{DDCA8D3F-E979-4E78-988C-0BCCD7CC7EA4}" type="presOf" srcId="{EF535538-7CB7-4174-AD12-F91C32473E66}" destId="{7ABB5D68-2EC3-439C-9A6F-E6114428ABB6}" srcOrd="0" destOrd="0" presId="urn:microsoft.com/office/officeart/2005/8/layout/chevron2"/>
    <dgm:cxn modelId="{212FAC3F-D7C2-4E43-907A-00FA60CEC560}" type="presOf" srcId="{C753254A-70C3-441E-A7D1-47AAD1655D96}" destId="{274B9328-9BCF-4CDA-AA8D-BF923FDEF1A3}" srcOrd="0" destOrd="0" presId="urn:microsoft.com/office/officeart/2005/8/layout/chevron2"/>
    <dgm:cxn modelId="{C88DB15C-998D-4F52-B871-0674C94932CC}" type="presOf" srcId="{031A93D4-0D13-43B8-A98D-AF2CD52B88DB}" destId="{4650630D-5130-4024-8BD9-B954C666304D}" srcOrd="0" destOrd="0" presId="urn:microsoft.com/office/officeart/2005/8/layout/chevron2"/>
    <dgm:cxn modelId="{40106066-DDCC-467D-BA62-42C75B274732}" srcId="{031A93D4-0D13-43B8-A98D-AF2CD52B88DB}" destId="{96AFFEE8-FA8A-4CE6-9321-220F5736C6C3}" srcOrd="1" destOrd="0" parTransId="{D61FF9E8-FE00-4FA8-83D7-54C20DEA94B9}" sibTransId="{AC29F7B4-BF1E-4135-84E5-CF437B3D76F4}"/>
    <dgm:cxn modelId="{99143E48-2D93-4252-AB86-DBFEEFD60F9A}" srcId="{EDCAED20-D0BA-4193-AA39-94B3BFDFFDB1}" destId="{08357C45-2E69-4C0F-8CD6-87E8ADF75F0D}" srcOrd="0" destOrd="0" parTransId="{6A52C247-12EF-49D5-8E73-786D4CB0C109}" sibTransId="{81622BD5-CFFF-47B2-A283-29E7EDAA6CB3}"/>
    <dgm:cxn modelId="{74AC0B6B-27D3-41F7-B364-4CAAD3DF4B6D}" srcId="{031A93D4-0D13-43B8-A98D-AF2CD52B88DB}" destId="{6DC5195B-1258-40D2-82E6-7C3DE07C73E1}" srcOrd="5" destOrd="0" parTransId="{6BD33865-2E66-445C-99FD-AD649BC9A39A}" sibTransId="{D834B2A0-027E-41E4-A04A-3FA669310440}"/>
    <dgm:cxn modelId="{C891A64D-AA7B-49D1-98DD-3D06578717A6}" srcId="{031A93D4-0D13-43B8-A98D-AF2CD52B88DB}" destId="{D2403E77-15C9-4DA9-9829-F6F9C9B6B7EA}" srcOrd="4" destOrd="0" parTransId="{2EF1C2C6-F8F5-41A3-8CCD-CB12E71E151D}" sibTransId="{881F7913-1DFA-4B78-A186-798656EF7583}"/>
    <dgm:cxn modelId="{F014C84D-360C-4B49-80BA-17DB1BF7A60D}" srcId="{031A93D4-0D13-43B8-A98D-AF2CD52B88DB}" destId="{C753254A-70C3-441E-A7D1-47AAD1655D96}" srcOrd="0" destOrd="0" parTransId="{79E3C3FD-17BC-4F12-A213-84DA995ADF79}" sibTransId="{BD579F7C-D37F-483D-8DB7-5BE63F737C31}"/>
    <dgm:cxn modelId="{22245D77-FCE3-48F6-8C9E-B798E3A51CE7}" srcId="{031A93D4-0D13-43B8-A98D-AF2CD52B88DB}" destId="{69E5772F-05D2-4BC8-BB8C-BD784A3131D1}" srcOrd="3" destOrd="0" parTransId="{AD91F9A6-09E5-445D-8101-BA05B9739003}" sibTransId="{70BDD443-F31A-4ACB-80B6-EDBDC996242C}"/>
    <dgm:cxn modelId="{9BE81886-1765-44E5-973D-80A89EBCA0F3}" type="presOf" srcId="{698D89B1-CCBC-41B4-850E-CFD87518670C}" destId="{78A4A7B7-424D-4667-A7C8-61874BDD08A2}" srcOrd="0" destOrd="0" presId="urn:microsoft.com/office/officeart/2005/8/layout/chevron2"/>
    <dgm:cxn modelId="{AA871488-B285-45A1-A419-7A8F5351984B}" srcId="{96AFFEE8-FA8A-4CE6-9321-220F5736C6C3}" destId="{698D89B1-CCBC-41B4-850E-CFD87518670C}" srcOrd="0" destOrd="0" parTransId="{2B883CD0-2B34-4AD2-94AE-5E0A8381D80E}" sibTransId="{9E13BBC2-EB1B-404F-9786-29ED42673AEC}"/>
    <dgm:cxn modelId="{50C1709B-8F84-4008-A1DC-81B200AC7BED}" type="presOf" srcId="{AEEDD527-1618-4EA3-A2F1-B42C2B340C61}" destId="{325EC6C4-A9E3-45DC-A3E3-C74A4978CE5A}" srcOrd="0" destOrd="0" presId="urn:microsoft.com/office/officeart/2005/8/layout/chevron2"/>
    <dgm:cxn modelId="{34CB889E-43DE-406A-8198-A39AE00D9566}" type="presOf" srcId="{6DC5195B-1258-40D2-82E6-7C3DE07C73E1}" destId="{26A571B6-CFAC-4F2C-8092-B111C90F19F0}" srcOrd="0" destOrd="0" presId="urn:microsoft.com/office/officeart/2005/8/layout/chevron2"/>
    <dgm:cxn modelId="{AD0C3EA8-90EA-4B4A-81D5-4D3410F867A7}" srcId="{031A93D4-0D13-43B8-A98D-AF2CD52B88DB}" destId="{EDCAED20-D0BA-4193-AA39-94B3BFDFFDB1}" srcOrd="2" destOrd="0" parTransId="{E5E517F8-FE35-4554-863D-962DA996764A}" sibTransId="{1F4AF99B-B0AD-4DB4-8877-E88A04836A4D}"/>
    <dgm:cxn modelId="{0DBE97AB-97BC-4BA5-9B92-32C8072EC2CE}" srcId="{C753254A-70C3-441E-A7D1-47AAD1655D96}" destId="{EF535538-7CB7-4174-AD12-F91C32473E66}" srcOrd="0" destOrd="0" parTransId="{B9E5004D-8E84-4C14-9D89-6D4693D145B6}" sibTransId="{26D99F7E-46CC-48EC-B7AE-3D0BF5853A0B}"/>
    <dgm:cxn modelId="{01C8B1C2-2F1E-422B-9EBB-8328017FA887}" type="presOf" srcId="{EDCAED20-D0BA-4193-AA39-94B3BFDFFDB1}" destId="{5B3C29C2-69EE-4DF7-97D7-1451FAD97B68}" srcOrd="0" destOrd="0" presId="urn:microsoft.com/office/officeart/2005/8/layout/chevron2"/>
    <dgm:cxn modelId="{0F7A91D2-0826-4EFF-B51D-7B697B2C2170}" type="presOf" srcId="{46389B5A-3FE8-4455-8306-0A2B1F5B751C}" destId="{57F1AE06-4409-4435-8B0D-554FA0EED41A}" srcOrd="0" destOrd="0" presId="urn:microsoft.com/office/officeart/2005/8/layout/chevron2"/>
    <dgm:cxn modelId="{764074D3-8084-4CAE-93EC-82347A71FE10}" type="presOf" srcId="{69E5772F-05D2-4BC8-BB8C-BD784A3131D1}" destId="{6391B006-B32F-43D7-9A43-2488079DE11B}" srcOrd="0" destOrd="0" presId="urn:microsoft.com/office/officeart/2005/8/layout/chevron2"/>
    <dgm:cxn modelId="{03B0FFE3-29F0-454C-8A9C-F35A6C5110CA}" type="presOf" srcId="{2ED41876-0527-4B03-80F6-56EE39632FFB}" destId="{4447F70E-A05B-4C8E-8FDF-22CBA468268B}" srcOrd="0" destOrd="0" presId="urn:microsoft.com/office/officeart/2005/8/layout/chevron2"/>
    <dgm:cxn modelId="{C488BEEC-EEFC-4A39-BDBD-7546E9E59762}" srcId="{69E5772F-05D2-4BC8-BB8C-BD784A3131D1}" destId="{2ED41876-0527-4B03-80F6-56EE39632FFB}" srcOrd="0" destOrd="0" parTransId="{D9D6941B-A7AF-4285-B3F8-7BA4EAB234A9}" sibTransId="{8C276C5E-2F91-4886-9361-C59933BDA85C}"/>
    <dgm:cxn modelId="{77F311ED-781E-4C8C-9F91-E10C5F9C067D}" srcId="{D2403E77-15C9-4DA9-9829-F6F9C9B6B7EA}" destId="{AEEDD527-1618-4EA3-A2F1-B42C2B340C61}" srcOrd="0" destOrd="0" parTransId="{D2FD5060-4A52-42F9-83D9-CAD907B8AE37}" sibTransId="{62064054-CF9A-4E2C-B5BB-F06C00C9C43C}"/>
    <dgm:cxn modelId="{66FA00F3-EEA5-4B9D-AF3D-24CA17EFD7FE}" type="presOf" srcId="{96AFFEE8-FA8A-4CE6-9321-220F5736C6C3}" destId="{DF5BD2FD-BC46-4580-BFCF-6A284396E61A}" srcOrd="0" destOrd="0" presId="urn:microsoft.com/office/officeart/2005/8/layout/chevron2"/>
    <dgm:cxn modelId="{1D3169F8-26BD-431F-9FE1-AF14A42A2718}" srcId="{6DC5195B-1258-40D2-82E6-7C3DE07C73E1}" destId="{46389B5A-3FE8-4455-8306-0A2B1F5B751C}" srcOrd="0" destOrd="0" parTransId="{F4D730EF-DB6E-4204-A264-D25C024C836A}" sibTransId="{04F40D95-E292-4DD1-9DEE-715BC95F3DE9}"/>
    <dgm:cxn modelId="{D5F82ED8-23C7-4521-B491-F4525DFD5B1B}" type="presParOf" srcId="{4650630D-5130-4024-8BD9-B954C666304D}" destId="{79C570BF-6678-4859-AACC-56F3921A8336}" srcOrd="0" destOrd="0" presId="urn:microsoft.com/office/officeart/2005/8/layout/chevron2"/>
    <dgm:cxn modelId="{52637239-0221-4A51-8361-33CB368B7C18}" type="presParOf" srcId="{79C570BF-6678-4859-AACC-56F3921A8336}" destId="{274B9328-9BCF-4CDA-AA8D-BF923FDEF1A3}" srcOrd="0" destOrd="0" presId="urn:microsoft.com/office/officeart/2005/8/layout/chevron2"/>
    <dgm:cxn modelId="{3DF4B955-F2CE-46E0-8F05-6C93404161A5}" type="presParOf" srcId="{79C570BF-6678-4859-AACC-56F3921A8336}" destId="{7ABB5D68-2EC3-439C-9A6F-E6114428ABB6}" srcOrd="1" destOrd="0" presId="urn:microsoft.com/office/officeart/2005/8/layout/chevron2"/>
    <dgm:cxn modelId="{CAECACC1-AF13-416B-B556-0E4A0D3AEB9F}" type="presParOf" srcId="{4650630D-5130-4024-8BD9-B954C666304D}" destId="{38A573AD-2B32-4E68-88F5-04AA422D9090}" srcOrd="1" destOrd="0" presId="urn:microsoft.com/office/officeart/2005/8/layout/chevron2"/>
    <dgm:cxn modelId="{4303742B-AAA9-48DE-BDAB-17BC97F47095}" type="presParOf" srcId="{4650630D-5130-4024-8BD9-B954C666304D}" destId="{65881C81-F496-47FC-B786-9649C19D9414}" srcOrd="2" destOrd="0" presId="urn:microsoft.com/office/officeart/2005/8/layout/chevron2"/>
    <dgm:cxn modelId="{7C2E4968-287F-4E70-8E2A-78019F2C2B2C}" type="presParOf" srcId="{65881C81-F496-47FC-B786-9649C19D9414}" destId="{DF5BD2FD-BC46-4580-BFCF-6A284396E61A}" srcOrd="0" destOrd="0" presId="urn:microsoft.com/office/officeart/2005/8/layout/chevron2"/>
    <dgm:cxn modelId="{0623101E-696C-44B8-9DB8-8484966BE7D5}" type="presParOf" srcId="{65881C81-F496-47FC-B786-9649C19D9414}" destId="{78A4A7B7-424D-4667-A7C8-61874BDD08A2}" srcOrd="1" destOrd="0" presId="urn:microsoft.com/office/officeart/2005/8/layout/chevron2"/>
    <dgm:cxn modelId="{FD544BC3-02E6-47B6-A102-4F3E479DA1D1}" type="presParOf" srcId="{4650630D-5130-4024-8BD9-B954C666304D}" destId="{B8F71FBE-0380-48B2-B87A-1F7A97E3204D}" srcOrd="3" destOrd="0" presId="urn:microsoft.com/office/officeart/2005/8/layout/chevron2"/>
    <dgm:cxn modelId="{C42F26E1-599D-4DBA-B688-A57E1212F8BF}" type="presParOf" srcId="{4650630D-5130-4024-8BD9-B954C666304D}" destId="{E126B72F-A960-4865-9C59-624D83948FA6}" srcOrd="4" destOrd="0" presId="urn:microsoft.com/office/officeart/2005/8/layout/chevron2"/>
    <dgm:cxn modelId="{E6176FD4-4EE3-4EC9-B1E6-78436BD70286}" type="presParOf" srcId="{E126B72F-A960-4865-9C59-624D83948FA6}" destId="{5B3C29C2-69EE-4DF7-97D7-1451FAD97B68}" srcOrd="0" destOrd="0" presId="urn:microsoft.com/office/officeart/2005/8/layout/chevron2"/>
    <dgm:cxn modelId="{0AD7694C-0A8E-4BB9-838D-948BEAF0B164}" type="presParOf" srcId="{E126B72F-A960-4865-9C59-624D83948FA6}" destId="{3E78DC05-0E0E-4F29-9F2D-908C9306F8AA}" srcOrd="1" destOrd="0" presId="urn:microsoft.com/office/officeart/2005/8/layout/chevron2"/>
    <dgm:cxn modelId="{8B9B891D-6380-4B1A-9AB1-2366B01EA081}" type="presParOf" srcId="{4650630D-5130-4024-8BD9-B954C666304D}" destId="{AF09B1F6-C326-4776-B6C0-AA36B1242058}" srcOrd="5" destOrd="0" presId="urn:microsoft.com/office/officeart/2005/8/layout/chevron2"/>
    <dgm:cxn modelId="{B030EE02-5175-43D0-99EF-851536279752}" type="presParOf" srcId="{4650630D-5130-4024-8BD9-B954C666304D}" destId="{4E596F97-2943-4440-BDAD-252A25ABDE46}" srcOrd="6" destOrd="0" presId="urn:microsoft.com/office/officeart/2005/8/layout/chevron2"/>
    <dgm:cxn modelId="{04C437AC-0E71-4B79-8BD2-2EF1FAEC6E95}" type="presParOf" srcId="{4E596F97-2943-4440-BDAD-252A25ABDE46}" destId="{6391B006-B32F-43D7-9A43-2488079DE11B}" srcOrd="0" destOrd="0" presId="urn:microsoft.com/office/officeart/2005/8/layout/chevron2"/>
    <dgm:cxn modelId="{7B33974B-7FDC-48AE-999C-FE8044174DC3}" type="presParOf" srcId="{4E596F97-2943-4440-BDAD-252A25ABDE46}" destId="{4447F70E-A05B-4C8E-8FDF-22CBA468268B}" srcOrd="1" destOrd="0" presId="urn:microsoft.com/office/officeart/2005/8/layout/chevron2"/>
    <dgm:cxn modelId="{DC0E7877-C20A-4222-8381-D5505DB75DEE}" type="presParOf" srcId="{4650630D-5130-4024-8BD9-B954C666304D}" destId="{D8925B5F-23D9-44C1-A0AB-2816C7E2FD06}" srcOrd="7" destOrd="0" presId="urn:microsoft.com/office/officeart/2005/8/layout/chevron2"/>
    <dgm:cxn modelId="{4AE2A422-D4CC-4E95-B7EC-933D178728B2}" type="presParOf" srcId="{4650630D-5130-4024-8BD9-B954C666304D}" destId="{8ABD089E-0876-4E4A-BB55-4A5EEFCEA80A}" srcOrd="8" destOrd="0" presId="urn:microsoft.com/office/officeart/2005/8/layout/chevron2"/>
    <dgm:cxn modelId="{82B107D3-A709-44C8-85FE-D608CA9DE8CE}" type="presParOf" srcId="{8ABD089E-0876-4E4A-BB55-4A5EEFCEA80A}" destId="{5739A07F-FDF1-4CC0-8A32-6EF9F3AA8270}" srcOrd="0" destOrd="0" presId="urn:microsoft.com/office/officeart/2005/8/layout/chevron2"/>
    <dgm:cxn modelId="{595E5B6D-C8AB-4909-8326-E345A6A40395}" type="presParOf" srcId="{8ABD089E-0876-4E4A-BB55-4A5EEFCEA80A}" destId="{325EC6C4-A9E3-45DC-A3E3-C74A4978CE5A}" srcOrd="1" destOrd="0" presId="urn:microsoft.com/office/officeart/2005/8/layout/chevron2"/>
    <dgm:cxn modelId="{13E347C8-8E2A-47EC-9B09-C7CA4FA153A4}" type="presParOf" srcId="{4650630D-5130-4024-8BD9-B954C666304D}" destId="{D62FF4E4-42C9-4097-A5E7-DFE12A25219C}" srcOrd="9" destOrd="0" presId="urn:microsoft.com/office/officeart/2005/8/layout/chevron2"/>
    <dgm:cxn modelId="{6E8E5832-2841-479F-B381-0121E1ABD6BD}" type="presParOf" srcId="{4650630D-5130-4024-8BD9-B954C666304D}" destId="{45229C9A-B302-4E90-95C5-2B841C593693}" srcOrd="10" destOrd="0" presId="urn:microsoft.com/office/officeart/2005/8/layout/chevron2"/>
    <dgm:cxn modelId="{FEB35A49-AF59-4E3F-BC2E-317C9989A78B}" type="presParOf" srcId="{45229C9A-B302-4E90-95C5-2B841C593693}" destId="{26A571B6-CFAC-4F2C-8092-B111C90F19F0}" srcOrd="0" destOrd="0" presId="urn:microsoft.com/office/officeart/2005/8/layout/chevron2"/>
    <dgm:cxn modelId="{22F62AE7-03A1-41DA-A9E1-AF2BDF8F3BCE}" type="presParOf" srcId="{45229C9A-B302-4E90-95C5-2B841C593693}" destId="{57F1AE06-4409-4435-8B0D-554FA0EED41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14821E-A851-45C5-8255-46640DBE6D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B8193E1-28D7-46AA-AC05-DF864358073E}">
      <dgm:prSet/>
      <dgm:spPr/>
      <dgm:t>
        <a:bodyPr/>
        <a:lstStyle/>
        <a:p>
          <a:r>
            <a:rPr lang="en-US" i="1" dirty="0"/>
            <a:t>Strategies:</a:t>
          </a:r>
          <a:endParaRPr lang="en-US" dirty="0"/>
        </a:p>
      </dgm:t>
    </dgm:pt>
    <dgm:pt modelId="{C068F8ED-1EA8-4A64-8508-79351381CEED}" type="parTrans" cxnId="{E9808234-A221-4B23-B9CE-C2323FEE8DDA}">
      <dgm:prSet/>
      <dgm:spPr/>
      <dgm:t>
        <a:bodyPr/>
        <a:lstStyle/>
        <a:p>
          <a:endParaRPr lang="en-US"/>
        </a:p>
      </dgm:t>
    </dgm:pt>
    <dgm:pt modelId="{0235B4E2-CC88-4A43-A98F-1EA9FA8DE55A}" type="sibTrans" cxnId="{E9808234-A221-4B23-B9CE-C2323FEE8DDA}">
      <dgm:prSet/>
      <dgm:spPr/>
      <dgm:t>
        <a:bodyPr/>
        <a:lstStyle/>
        <a:p>
          <a:endParaRPr lang="en-US"/>
        </a:p>
      </dgm:t>
    </dgm:pt>
    <dgm:pt modelId="{D9EAF325-984D-4C24-9682-E7A3A0CD9908}">
      <dgm:prSet/>
      <dgm:spPr/>
      <dgm:t>
        <a:bodyPr/>
        <a:lstStyle/>
        <a:p>
          <a:r>
            <a:rPr lang="en-US"/>
            <a:t>Recruit from multiple sources</a:t>
          </a:r>
        </a:p>
      </dgm:t>
    </dgm:pt>
    <dgm:pt modelId="{447D192F-B5A6-4699-BBB5-1B39B3D29F94}" type="parTrans" cxnId="{4BB3F91C-3A1B-4145-A48C-E82E82C7173D}">
      <dgm:prSet/>
      <dgm:spPr/>
      <dgm:t>
        <a:bodyPr/>
        <a:lstStyle/>
        <a:p>
          <a:endParaRPr lang="en-US"/>
        </a:p>
      </dgm:t>
    </dgm:pt>
    <dgm:pt modelId="{DD6070D2-754C-4F74-BAD3-3984EF562D70}" type="sibTrans" cxnId="{4BB3F91C-3A1B-4145-A48C-E82E82C7173D}">
      <dgm:prSet/>
      <dgm:spPr/>
      <dgm:t>
        <a:bodyPr/>
        <a:lstStyle/>
        <a:p>
          <a:endParaRPr lang="en-US"/>
        </a:p>
      </dgm:t>
    </dgm:pt>
    <dgm:pt modelId="{180BA106-EDEA-4571-A9D2-49EC0A153BD6}">
      <dgm:prSet/>
      <dgm:spPr/>
      <dgm:t>
        <a:bodyPr/>
        <a:lstStyle/>
        <a:p>
          <a:r>
            <a:rPr lang="en-US"/>
            <a:t>Re-open TEP announcement if needed to obtain a larger pool of prospective participants</a:t>
          </a:r>
        </a:p>
      </dgm:t>
    </dgm:pt>
    <dgm:pt modelId="{F406412A-8EF4-41D1-BF82-F2FAC5FA1321}" type="parTrans" cxnId="{EAC9426B-9A6C-4B64-8666-86DFC2481E8B}">
      <dgm:prSet/>
      <dgm:spPr/>
      <dgm:t>
        <a:bodyPr/>
        <a:lstStyle/>
        <a:p>
          <a:endParaRPr lang="en-US"/>
        </a:p>
      </dgm:t>
    </dgm:pt>
    <dgm:pt modelId="{E366E18D-AA2A-434C-AA6E-A3689A8AD8E5}" type="sibTrans" cxnId="{EAC9426B-9A6C-4B64-8666-86DFC2481E8B}">
      <dgm:prSet/>
      <dgm:spPr/>
      <dgm:t>
        <a:bodyPr/>
        <a:lstStyle/>
        <a:p>
          <a:endParaRPr lang="en-US"/>
        </a:p>
      </dgm:t>
    </dgm:pt>
    <dgm:pt modelId="{C41E9920-F99C-49B8-9237-DD8F6C31C51C}" type="pres">
      <dgm:prSet presAssocID="{8E14821E-A851-45C5-8255-46640DBE6D25}" presName="linear" presStyleCnt="0">
        <dgm:presLayoutVars>
          <dgm:animLvl val="lvl"/>
          <dgm:resizeHandles val="exact"/>
        </dgm:presLayoutVars>
      </dgm:prSet>
      <dgm:spPr/>
    </dgm:pt>
    <dgm:pt modelId="{D5C00F7D-29F9-4C4C-B4B4-7DD39EFBF093}" type="pres">
      <dgm:prSet presAssocID="{2B8193E1-28D7-46AA-AC05-DF864358073E}" presName="parentText" presStyleLbl="node1" presStyleIdx="0" presStyleCnt="1">
        <dgm:presLayoutVars>
          <dgm:chMax val="0"/>
          <dgm:bulletEnabled val="1"/>
        </dgm:presLayoutVars>
      </dgm:prSet>
      <dgm:spPr/>
    </dgm:pt>
    <dgm:pt modelId="{CAC2E887-4581-4BBB-A7C1-411BA992C49B}" type="pres">
      <dgm:prSet presAssocID="{2B8193E1-28D7-46AA-AC05-DF864358073E}" presName="childText" presStyleLbl="revTx" presStyleIdx="0" presStyleCnt="1">
        <dgm:presLayoutVars>
          <dgm:bulletEnabled val="1"/>
        </dgm:presLayoutVars>
      </dgm:prSet>
      <dgm:spPr/>
    </dgm:pt>
  </dgm:ptLst>
  <dgm:cxnLst>
    <dgm:cxn modelId="{4BB3F91C-3A1B-4145-A48C-E82E82C7173D}" srcId="{2B8193E1-28D7-46AA-AC05-DF864358073E}" destId="{D9EAF325-984D-4C24-9682-E7A3A0CD9908}" srcOrd="0" destOrd="0" parTransId="{447D192F-B5A6-4699-BBB5-1B39B3D29F94}" sibTransId="{DD6070D2-754C-4F74-BAD3-3984EF562D70}"/>
    <dgm:cxn modelId="{E9808234-A221-4B23-B9CE-C2323FEE8DDA}" srcId="{8E14821E-A851-45C5-8255-46640DBE6D25}" destId="{2B8193E1-28D7-46AA-AC05-DF864358073E}" srcOrd="0" destOrd="0" parTransId="{C068F8ED-1EA8-4A64-8508-79351381CEED}" sibTransId="{0235B4E2-CC88-4A43-A98F-1EA9FA8DE55A}"/>
    <dgm:cxn modelId="{E119BC34-E558-4A5A-AE8D-D14639047034}" type="presOf" srcId="{D9EAF325-984D-4C24-9682-E7A3A0CD9908}" destId="{CAC2E887-4581-4BBB-A7C1-411BA992C49B}" srcOrd="0" destOrd="0" presId="urn:microsoft.com/office/officeart/2005/8/layout/vList2"/>
    <dgm:cxn modelId="{EAC9426B-9A6C-4B64-8666-86DFC2481E8B}" srcId="{2B8193E1-28D7-46AA-AC05-DF864358073E}" destId="{180BA106-EDEA-4571-A9D2-49EC0A153BD6}" srcOrd="1" destOrd="0" parTransId="{F406412A-8EF4-41D1-BF82-F2FAC5FA1321}" sibTransId="{E366E18D-AA2A-434C-AA6E-A3689A8AD8E5}"/>
    <dgm:cxn modelId="{5DB71B50-95B4-45F2-A366-1F1441FF49E4}" type="presOf" srcId="{8E14821E-A851-45C5-8255-46640DBE6D25}" destId="{C41E9920-F99C-49B8-9237-DD8F6C31C51C}" srcOrd="0" destOrd="0" presId="urn:microsoft.com/office/officeart/2005/8/layout/vList2"/>
    <dgm:cxn modelId="{80708091-BE47-4AF7-AD6D-2E51BEB64E60}" type="presOf" srcId="{180BA106-EDEA-4571-A9D2-49EC0A153BD6}" destId="{CAC2E887-4581-4BBB-A7C1-411BA992C49B}" srcOrd="0" destOrd="1" presId="urn:microsoft.com/office/officeart/2005/8/layout/vList2"/>
    <dgm:cxn modelId="{49C396A9-DD00-4255-8F1A-69CB0313F6B7}" type="presOf" srcId="{2B8193E1-28D7-46AA-AC05-DF864358073E}" destId="{D5C00F7D-29F9-4C4C-B4B4-7DD39EFBF093}" srcOrd="0" destOrd="0" presId="urn:microsoft.com/office/officeart/2005/8/layout/vList2"/>
    <dgm:cxn modelId="{B1616411-5E6F-4785-B46C-D789063D20D8}" type="presParOf" srcId="{C41E9920-F99C-49B8-9237-DD8F6C31C51C}" destId="{D5C00F7D-29F9-4C4C-B4B4-7DD39EFBF093}" srcOrd="0" destOrd="0" presId="urn:microsoft.com/office/officeart/2005/8/layout/vList2"/>
    <dgm:cxn modelId="{673B72EC-37A1-4EA5-97B7-CD6A8C310F90}" type="presParOf" srcId="{C41E9920-F99C-49B8-9237-DD8F6C31C51C}" destId="{CAC2E887-4581-4BBB-A7C1-411BA992C49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C9EDB9-94BD-4057-B5B9-86858A374E1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1E3EC95-51AE-460B-A9E5-D7115882FBCE}">
      <dgm:prSet/>
      <dgm:spPr/>
      <dgm:t>
        <a:bodyPr/>
        <a:lstStyle/>
        <a:p>
          <a:r>
            <a:rPr lang="en-US" i="1" dirty="0"/>
            <a:t>Strategies:</a:t>
          </a:r>
          <a:endParaRPr lang="en-US" dirty="0"/>
        </a:p>
      </dgm:t>
    </dgm:pt>
    <dgm:pt modelId="{D0F4D762-5C01-4229-874A-0B43444E2641}" type="parTrans" cxnId="{FB99F2CB-3988-4A47-B313-71B8EA6A2BD9}">
      <dgm:prSet/>
      <dgm:spPr/>
      <dgm:t>
        <a:bodyPr/>
        <a:lstStyle/>
        <a:p>
          <a:endParaRPr lang="en-US"/>
        </a:p>
      </dgm:t>
    </dgm:pt>
    <dgm:pt modelId="{47A9C04F-A5B3-44AB-92E0-1E3BFA634055}" type="sibTrans" cxnId="{FB99F2CB-3988-4A47-B313-71B8EA6A2BD9}">
      <dgm:prSet/>
      <dgm:spPr/>
      <dgm:t>
        <a:bodyPr/>
        <a:lstStyle/>
        <a:p>
          <a:endParaRPr lang="en-US"/>
        </a:p>
      </dgm:t>
    </dgm:pt>
    <dgm:pt modelId="{BCB6B740-5D48-4AB5-A112-A69381A16865}">
      <dgm:prSet/>
      <dgm:spPr/>
      <dgm:t>
        <a:bodyPr/>
        <a:lstStyle/>
        <a:p>
          <a:r>
            <a:rPr lang="en-US"/>
            <a:t>Provide read-ahead materials </a:t>
          </a:r>
        </a:p>
      </dgm:t>
    </dgm:pt>
    <dgm:pt modelId="{85472ACD-FC51-4F61-AA58-D186F54391B6}" type="parTrans" cxnId="{3FE0D1E4-64FF-43EB-9A57-88B422D35588}">
      <dgm:prSet/>
      <dgm:spPr/>
      <dgm:t>
        <a:bodyPr/>
        <a:lstStyle/>
        <a:p>
          <a:endParaRPr lang="en-US"/>
        </a:p>
      </dgm:t>
    </dgm:pt>
    <dgm:pt modelId="{9847DC5B-7EE4-4A01-9F85-72381D5DF46D}" type="sibTrans" cxnId="{3FE0D1E4-64FF-43EB-9A57-88B422D35588}">
      <dgm:prSet/>
      <dgm:spPr/>
      <dgm:t>
        <a:bodyPr/>
        <a:lstStyle/>
        <a:p>
          <a:endParaRPr lang="en-US"/>
        </a:p>
      </dgm:t>
    </dgm:pt>
    <dgm:pt modelId="{9803F09F-A250-43F7-9D62-3386F77EA628}">
      <dgm:prSet/>
      <dgm:spPr/>
      <dgm:t>
        <a:bodyPr/>
        <a:lstStyle/>
        <a:p>
          <a:r>
            <a:rPr lang="en-US"/>
            <a:t>Use recorded webinars to provide background/orientation</a:t>
          </a:r>
        </a:p>
      </dgm:t>
    </dgm:pt>
    <dgm:pt modelId="{4C6E323D-F93A-4636-8C79-3879DD709031}" type="parTrans" cxnId="{A5F19ED8-5F66-4C78-B25F-114A4F2C9B95}">
      <dgm:prSet/>
      <dgm:spPr/>
      <dgm:t>
        <a:bodyPr/>
        <a:lstStyle/>
        <a:p>
          <a:endParaRPr lang="en-US"/>
        </a:p>
      </dgm:t>
    </dgm:pt>
    <dgm:pt modelId="{09E22ABF-1CFA-4FFD-9BBB-E7F347B492B4}" type="sibTrans" cxnId="{A5F19ED8-5F66-4C78-B25F-114A4F2C9B95}">
      <dgm:prSet/>
      <dgm:spPr/>
      <dgm:t>
        <a:bodyPr/>
        <a:lstStyle/>
        <a:p>
          <a:endParaRPr lang="en-US"/>
        </a:p>
      </dgm:t>
    </dgm:pt>
    <dgm:pt modelId="{998AA26D-C386-400A-AA30-0DB6D5E9A73F}">
      <dgm:prSet/>
      <dgm:spPr/>
      <dgm:t>
        <a:bodyPr/>
        <a:lstStyle/>
        <a:p>
          <a:r>
            <a:rPr lang="en-US" dirty="0"/>
            <a:t>Organize TEP workgroups on volunteer basis to cover detailed topics (for example, measure specifications)</a:t>
          </a:r>
        </a:p>
      </dgm:t>
    </dgm:pt>
    <dgm:pt modelId="{6A9D9FEA-0C95-457C-9471-4FFE4AEEE309}" type="parTrans" cxnId="{89A73FEA-FA09-4F98-9EBA-52DCB946D541}">
      <dgm:prSet/>
      <dgm:spPr/>
      <dgm:t>
        <a:bodyPr/>
        <a:lstStyle/>
        <a:p>
          <a:endParaRPr lang="en-US"/>
        </a:p>
      </dgm:t>
    </dgm:pt>
    <dgm:pt modelId="{98A01EDE-4079-403C-A68B-D6ABA07801C2}" type="sibTrans" cxnId="{89A73FEA-FA09-4F98-9EBA-52DCB946D541}">
      <dgm:prSet/>
      <dgm:spPr/>
      <dgm:t>
        <a:bodyPr/>
        <a:lstStyle/>
        <a:p>
          <a:endParaRPr lang="en-US"/>
        </a:p>
      </dgm:t>
    </dgm:pt>
    <dgm:pt modelId="{43F9A4A2-0023-4A15-9A7D-276AA6FB5ABF}" type="pres">
      <dgm:prSet presAssocID="{3AC9EDB9-94BD-4057-B5B9-86858A374E11}" presName="linear" presStyleCnt="0">
        <dgm:presLayoutVars>
          <dgm:animLvl val="lvl"/>
          <dgm:resizeHandles val="exact"/>
        </dgm:presLayoutVars>
      </dgm:prSet>
      <dgm:spPr/>
    </dgm:pt>
    <dgm:pt modelId="{FF942B45-E4D8-4EFB-AD4C-D4E93434B931}" type="pres">
      <dgm:prSet presAssocID="{91E3EC95-51AE-460B-A9E5-D7115882FBCE}" presName="parentText" presStyleLbl="node1" presStyleIdx="0" presStyleCnt="1">
        <dgm:presLayoutVars>
          <dgm:chMax val="0"/>
          <dgm:bulletEnabled val="1"/>
        </dgm:presLayoutVars>
      </dgm:prSet>
      <dgm:spPr/>
    </dgm:pt>
    <dgm:pt modelId="{EE9AC4B4-D980-4180-943C-C7508AAEDBF3}" type="pres">
      <dgm:prSet presAssocID="{91E3EC95-51AE-460B-A9E5-D7115882FBCE}" presName="childText" presStyleLbl="revTx" presStyleIdx="0" presStyleCnt="1">
        <dgm:presLayoutVars>
          <dgm:bulletEnabled val="1"/>
        </dgm:presLayoutVars>
      </dgm:prSet>
      <dgm:spPr/>
    </dgm:pt>
  </dgm:ptLst>
  <dgm:cxnLst>
    <dgm:cxn modelId="{5E787508-8505-4DD2-8C6F-B76192973BB3}" type="presOf" srcId="{998AA26D-C386-400A-AA30-0DB6D5E9A73F}" destId="{EE9AC4B4-D980-4180-943C-C7508AAEDBF3}" srcOrd="0" destOrd="2" presId="urn:microsoft.com/office/officeart/2005/8/layout/vList2"/>
    <dgm:cxn modelId="{56591B4D-3477-49FB-BF19-770D0D9EB5FC}" type="presOf" srcId="{3AC9EDB9-94BD-4057-B5B9-86858A374E11}" destId="{43F9A4A2-0023-4A15-9A7D-276AA6FB5ABF}" srcOrd="0" destOrd="0" presId="urn:microsoft.com/office/officeart/2005/8/layout/vList2"/>
    <dgm:cxn modelId="{4800A478-DF9C-4452-B77F-89190D56C193}" type="presOf" srcId="{BCB6B740-5D48-4AB5-A112-A69381A16865}" destId="{EE9AC4B4-D980-4180-943C-C7508AAEDBF3}" srcOrd="0" destOrd="0" presId="urn:microsoft.com/office/officeart/2005/8/layout/vList2"/>
    <dgm:cxn modelId="{03FB5F96-727D-4DA3-8F9F-B2E594EBFF53}" type="presOf" srcId="{91E3EC95-51AE-460B-A9E5-D7115882FBCE}" destId="{FF942B45-E4D8-4EFB-AD4C-D4E93434B931}" srcOrd="0" destOrd="0" presId="urn:microsoft.com/office/officeart/2005/8/layout/vList2"/>
    <dgm:cxn modelId="{250455C2-6DCF-40FC-B7CD-E710E13F2B92}" type="presOf" srcId="{9803F09F-A250-43F7-9D62-3386F77EA628}" destId="{EE9AC4B4-D980-4180-943C-C7508AAEDBF3}" srcOrd="0" destOrd="1" presId="urn:microsoft.com/office/officeart/2005/8/layout/vList2"/>
    <dgm:cxn modelId="{FB99F2CB-3988-4A47-B313-71B8EA6A2BD9}" srcId="{3AC9EDB9-94BD-4057-B5B9-86858A374E11}" destId="{91E3EC95-51AE-460B-A9E5-D7115882FBCE}" srcOrd="0" destOrd="0" parTransId="{D0F4D762-5C01-4229-874A-0B43444E2641}" sibTransId="{47A9C04F-A5B3-44AB-92E0-1E3BFA634055}"/>
    <dgm:cxn modelId="{A5F19ED8-5F66-4C78-B25F-114A4F2C9B95}" srcId="{91E3EC95-51AE-460B-A9E5-D7115882FBCE}" destId="{9803F09F-A250-43F7-9D62-3386F77EA628}" srcOrd="1" destOrd="0" parTransId="{4C6E323D-F93A-4636-8C79-3879DD709031}" sibTransId="{09E22ABF-1CFA-4FFD-9BBB-E7F347B492B4}"/>
    <dgm:cxn modelId="{3FE0D1E4-64FF-43EB-9A57-88B422D35588}" srcId="{91E3EC95-51AE-460B-A9E5-D7115882FBCE}" destId="{BCB6B740-5D48-4AB5-A112-A69381A16865}" srcOrd="0" destOrd="0" parTransId="{85472ACD-FC51-4F61-AA58-D186F54391B6}" sibTransId="{9847DC5B-7EE4-4A01-9F85-72381D5DF46D}"/>
    <dgm:cxn modelId="{89A73FEA-FA09-4F98-9EBA-52DCB946D541}" srcId="{91E3EC95-51AE-460B-A9E5-D7115882FBCE}" destId="{998AA26D-C386-400A-AA30-0DB6D5E9A73F}" srcOrd="2" destOrd="0" parTransId="{6A9D9FEA-0C95-457C-9471-4FFE4AEEE309}" sibTransId="{98A01EDE-4079-403C-A68B-D6ABA07801C2}"/>
    <dgm:cxn modelId="{F03426D7-1219-40EF-90FA-9567EA37E3EE}" type="presParOf" srcId="{43F9A4A2-0023-4A15-9A7D-276AA6FB5ABF}" destId="{FF942B45-E4D8-4EFB-AD4C-D4E93434B931}" srcOrd="0" destOrd="0" presId="urn:microsoft.com/office/officeart/2005/8/layout/vList2"/>
    <dgm:cxn modelId="{29CF2DB0-3A2D-4EA2-9AA0-AB6FDD4915F7}" type="presParOf" srcId="{43F9A4A2-0023-4A15-9A7D-276AA6FB5ABF}" destId="{EE9AC4B4-D980-4180-943C-C7508AAEDBF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F2B3AD-7894-4E39-AA35-9D41E3EB1E8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8ADA0FF-1803-48AA-8C5E-75AF10064ABB}">
      <dgm:prSet/>
      <dgm:spPr/>
      <dgm:t>
        <a:bodyPr/>
        <a:lstStyle/>
        <a:p>
          <a:r>
            <a:rPr lang="en-US" i="1" dirty="0"/>
            <a:t>Strategies prior to meeting:</a:t>
          </a:r>
          <a:endParaRPr lang="en-US" dirty="0"/>
        </a:p>
      </dgm:t>
    </dgm:pt>
    <dgm:pt modelId="{A1231BF4-D638-4EC4-AF75-F9024AF2AEBF}" type="parTrans" cxnId="{94D5E62D-5A67-45A0-9541-DA556E6E1163}">
      <dgm:prSet/>
      <dgm:spPr/>
      <dgm:t>
        <a:bodyPr/>
        <a:lstStyle/>
        <a:p>
          <a:endParaRPr lang="en-US"/>
        </a:p>
      </dgm:t>
    </dgm:pt>
    <dgm:pt modelId="{836ED86A-72DD-4726-97AA-5FC31222121B}" type="sibTrans" cxnId="{94D5E62D-5A67-45A0-9541-DA556E6E1163}">
      <dgm:prSet/>
      <dgm:spPr/>
      <dgm:t>
        <a:bodyPr/>
        <a:lstStyle/>
        <a:p>
          <a:endParaRPr lang="en-US"/>
        </a:p>
      </dgm:t>
    </dgm:pt>
    <dgm:pt modelId="{00C72348-3514-455C-8245-F3C73D21DB2F}">
      <dgm:prSet/>
      <dgm:spPr/>
      <dgm:t>
        <a:bodyPr/>
        <a:lstStyle/>
        <a:p>
          <a:r>
            <a:rPr lang="en-US"/>
            <a:t>Use pre-assessments prior to the meeting</a:t>
          </a:r>
        </a:p>
      </dgm:t>
    </dgm:pt>
    <dgm:pt modelId="{F203988C-9A5D-4405-8695-9696AD9B891D}" type="parTrans" cxnId="{C5865B91-B51F-434F-8E91-96ED26CB707B}">
      <dgm:prSet/>
      <dgm:spPr/>
      <dgm:t>
        <a:bodyPr/>
        <a:lstStyle/>
        <a:p>
          <a:endParaRPr lang="en-US"/>
        </a:p>
      </dgm:t>
    </dgm:pt>
    <dgm:pt modelId="{3EDBE4D2-97EC-4934-A88F-ECBA20B692DF}" type="sibTrans" cxnId="{C5865B91-B51F-434F-8E91-96ED26CB707B}">
      <dgm:prSet/>
      <dgm:spPr/>
      <dgm:t>
        <a:bodyPr/>
        <a:lstStyle/>
        <a:p>
          <a:endParaRPr lang="en-US"/>
        </a:p>
      </dgm:t>
    </dgm:pt>
    <dgm:pt modelId="{B7BF1CF8-23CC-4EBE-850B-287FADF3E9AB}">
      <dgm:prSet/>
      <dgm:spPr/>
      <dgm:t>
        <a:bodyPr/>
        <a:lstStyle/>
        <a:p>
          <a:r>
            <a:rPr lang="en-US"/>
            <a:t>Provide clear discussion questions</a:t>
          </a:r>
        </a:p>
      </dgm:t>
    </dgm:pt>
    <dgm:pt modelId="{79612C33-5CB3-4326-84E7-58002B090D9F}" type="parTrans" cxnId="{23C86CBA-ED8F-4967-B4A4-55E4CFFF8B09}">
      <dgm:prSet/>
      <dgm:spPr/>
      <dgm:t>
        <a:bodyPr/>
        <a:lstStyle/>
        <a:p>
          <a:endParaRPr lang="en-US"/>
        </a:p>
      </dgm:t>
    </dgm:pt>
    <dgm:pt modelId="{EEA253AC-E583-40E2-80DA-B47153E4C115}" type="sibTrans" cxnId="{23C86CBA-ED8F-4967-B4A4-55E4CFFF8B09}">
      <dgm:prSet/>
      <dgm:spPr/>
      <dgm:t>
        <a:bodyPr/>
        <a:lstStyle/>
        <a:p>
          <a:endParaRPr lang="en-US"/>
        </a:p>
      </dgm:t>
    </dgm:pt>
    <dgm:pt modelId="{B7432C7C-6A3B-440A-9165-8BD0585B8E34}">
      <dgm:prSet/>
      <dgm:spPr/>
      <dgm:t>
        <a:bodyPr/>
        <a:lstStyle/>
        <a:p>
          <a:r>
            <a:rPr lang="en-US"/>
            <a:t>Establish moderator guidelines</a:t>
          </a:r>
        </a:p>
      </dgm:t>
    </dgm:pt>
    <dgm:pt modelId="{7B4BB9DD-5087-40D6-BA7E-E2BDBF216B50}" type="parTrans" cxnId="{C12D2DDE-D4F7-41F8-8BBE-09963A0B068D}">
      <dgm:prSet/>
      <dgm:spPr/>
      <dgm:t>
        <a:bodyPr/>
        <a:lstStyle/>
        <a:p>
          <a:endParaRPr lang="en-US"/>
        </a:p>
      </dgm:t>
    </dgm:pt>
    <dgm:pt modelId="{ABE5A6E4-FA1B-4DEE-85A2-5FC5099DE384}" type="sibTrans" cxnId="{C12D2DDE-D4F7-41F8-8BBE-09963A0B068D}">
      <dgm:prSet/>
      <dgm:spPr/>
      <dgm:t>
        <a:bodyPr/>
        <a:lstStyle/>
        <a:p>
          <a:endParaRPr lang="en-US"/>
        </a:p>
      </dgm:t>
    </dgm:pt>
    <dgm:pt modelId="{61B84D5F-8EFF-4A2C-BC95-FB118B2BFF2B}">
      <dgm:prSet/>
      <dgm:spPr/>
      <dgm:t>
        <a:bodyPr/>
        <a:lstStyle/>
        <a:p>
          <a:r>
            <a:rPr lang="en-US" i="1" dirty="0"/>
            <a:t>Strategies during the meeting:</a:t>
          </a:r>
          <a:endParaRPr lang="en-US" dirty="0"/>
        </a:p>
      </dgm:t>
    </dgm:pt>
    <dgm:pt modelId="{CFCBECCC-5403-45C1-8A1E-37E5D81A9072}" type="parTrans" cxnId="{0020C764-8E81-4866-8AFD-4755CAE3261E}">
      <dgm:prSet/>
      <dgm:spPr/>
      <dgm:t>
        <a:bodyPr/>
        <a:lstStyle/>
        <a:p>
          <a:endParaRPr lang="en-US"/>
        </a:p>
      </dgm:t>
    </dgm:pt>
    <dgm:pt modelId="{116D726D-760F-4A62-B28F-03971728E297}" type="sibTrans" cxnId="{0020C764-8E81-4866-8AFD-4755CAE3261E}">
      <dgm:prSet/>
      <dgm:spPr/>
      <dgm:t>
        <a:bodyPr/>
        <a:lstStyle/>
        <a:p>
          <a:endParaRPr lang="en-US"/>
        </a:p>
      </dgm:t>
    </dgm:pt>
    <dgm:pt modelId="{2AC038A1-852B-41E6-ADEA-9A6800514B10}">
      <dgm:prSet/>
      <dgm:spPr/>
      <dgm:t>
        <a:bodyPr/>
        <a:lstStyle/>
        <a:p>
          <a:r>
            <a:rPr lang="en-US"/>
            <a:t>Try to hold face-to-face meetings when contract resources permit</a:t>
          </a:r>
        </a:p>
      </dgm:t>
    </dgm:pt>
    <dgm:pt modelId="{2F1EDAD8-FB2A-4AAD-9586-F8D8E2C90FD5}" type="parTrans" cxnId="{A13B4EF7-6C42-4803-B687-533F9FADB3FF}">
      <dgm:prSet/>
      <dgm:spPr/>
      <dgm:t>
        <a:bodyPr/>
        <a:lstStyle/>
        <a:p>
          <a:endParaRPr lang="en-US"/>
        </a:p>
      </dgm:t>
    </dgm:pt>
    <dgm:pt modelId="{830F3CF9-1626-4B7E-973F-5F528D228FC0}" type="sibTrans" cxnId="{A13B4EF7-6C42-4803-B687-533F9FADB3FF}">
      <dgm:prSet/>
      <dgm:spPr/>
      <dgm:t>
        <a:bodyPr/>
        <a:lstStyle/>
        <a:p>
          <a:endParaRPr lang="en-US"/>
        </a:p>
      </dgm:t>
    </dgm:pt>
    <dgm:pt modelId="{529CF634-6815-4F8E-A52B-D74402442512}">
      <dgm:prSet/>
      <dgm:spPr/>
      <dgm:t>
        <a:bodyPr/>
        <a:lstStyle/>
        <a:p>
          <a:r>
            <a:rPr lang="en-US"/>
            <a:t>Use a combination of large and small group discussions and activities</a:t>
          </a:r>
        </a:p>
      </dgm:t>
    </dgm:pt>
    <dgm:pt modelId="{16F5B0D6-80AF-43D6-8277-8D3A09BA7060}" type="parTrans" cxnId="{FFE0B7DE-F369-4894-AC98-424DEC450199}">
      <dgm:prSet/>
      <dgm:spPr/>
      <dgm:t>
        <a:bodyPr/>
        <a:lstStyle/>
        <a:p>
          <a:endParaRPr lang="en-US"/>
        </a:p>
      </dgm:t>
    </dgm:pt>
    <dgm:pt modelId="{3B8C9820-3F6D-4D29-88CA-4EE6BF044630}" type="sibTrans" cxnId="{FFE0B7DE-F369-4894-AC98-424DEC450199}">
      <dgm:prSet/>
      <dgm:spPr/>
      <dgm:t>
        <a:bodyPr/>
        <a:lstStyle/>
        <a:p>
          <a:endParaRPr lang="en-US"/>
        </a:p>
      </dgm:t>
    </dgm:pt>
    <dgm:pt modelId="{3FE31861-66CC-4953-8232-4A4AB4DEFC0F}">
      <dgm:prSet/>
      <dgm:spPr/>
      <dgm:t>
        <a:bodyPr/>
        <a:lstStyle/>
        <a:p>
          <a:r>
            <a:rPr lang="en-US"/>
            <a:t>Allow for networking breaks</a:t>
          </a:r>
        </a:p>
      </dgm:t>
    </dgm:pt>
    <dgm:pt modelId="{4C351682-5DAA-4FF0-AC2A-AF1BC27A52B7}" type="parTrans" cxnId="{30E059A7-0061-45FE-8625-6F7E5A43F9B4}">
      <dgm:prSet/>
      <dgm:spPr/>
      <dgm:t>
        <a:bodyPr/>
        <a:lstStyle/>
        <a:p>
          <a:endParaRPr lang="en-US"/>
        </a:p>
      </dgm:t>
    </dgm:pt>
    <dgm:pt modelId="{C00A1428-95B5-4873-981D-7D88ABAE3C63}" type="sibTrans" cxnId="{30E059A7-0061-45FE-8625-6F7E5A43F9B4}">
      <dgm:prSet/>
      <dgm:spPr/>
      <dgm:t>
        <a:bodyPr/>
        <a:lstStyle/>
        <a:p>
          <a:endParaRPr lang="en-US"/>
        </a:p>
      </dgm:t>
    </dgm:pt>
    <dgm:pt modelId="{77ABEA9F-BD98-4FC5-9AFA-0F4847BF7FCA}" type="pres">
      <dgm:prSet presAssocID="{F7F2B3AD-7894-4E39-AA35-9D41E3EB1E8A}" presName="linear" presStyleCnt="0">
        <dgm:presLayoutVars>
          <dgm:animLvl val="lvl"/>
          <dgm:resizeHandles val="exact"/>
        </dgm:presLayoutVars>
      </dgm:prSet>
      <dgm:spPr/>
    </dgm:pt>
    <dgm:pt modelId="{BEC28F4B-971F-44CD-826F-BE7DE0523E21}" type="pres">
      <dgm:prSet presAssocID="{58ADA0FF-1803-48AA-8C5E-75AF10064ABB}" presName="parentText" presStyleLbl="node1" presStyleIdx="0" presStyleCnt="2">
        <dgm:presLayoutVars>
          <dgm:chMax val="0"/>
          <dgm:bulletEnabled val="1"/>
        </dgm:presLayoutVars>
      </dgm:prSet>
      <dgm:spPr/>
    </dgm:pt>
    <dgm:pt modelId="{146A1F2D-08B0-4095-A5A5-B08C3B681C15}" type="pres">
      <dgm:prSet presAssocID="{58ADA0FF-1803-48AA-8C5E-75AF10064ABB}" presName="childText" presStyleLbl="revTx" presStyleIdx="0" presStyleCnt="2">
        <dgm:presLayoutVars>
          <dgm:bulletEnabled val="1"/>
        </dgm:presLayoutVars>
      </dgm:prSet>
      <dgm:spPr/>
    </dgm:pt>
    <dgm:pt modelId="{F8AD9E20-063F-4DAE-8E55-FB6F4F23DE6B}" type="pres">
      <dgm:prSet presAssocID="{61B84D5F-8EFF-4A2C-BC95-FB118B2BFF2B}" presName="parentText" presStyleLbl="node1" presStyleIdx="1" presStyleCnt="2">
        <dgm:presLayoutVars>
          <dgm:chMax val="0"/>
          <dgm:bulletEnabled val="1"/>
        </dgm:presLayoutVars>
      </dgm:prSet>
      <dgm:spPr/>
    </dgm:pt>
    <dgm:pt modelId="{A23C0D49-7B29-491F-BD53-FA0C63672DC4}" type="pres">
      <dgm:prSet presAssocID="{61B84D5F-8EFF-4A2C-BC95-FB118B2BFF2B}" presName="childText" presStyleLbl="revTx" presStyleIdx="1" presStyleCnt="2">
        <dgm:presLayoutVars>
          <dgm:bulletEnabled val="1"/>
        </dgm:presLayoutVars>
      </dgm:prSet>
      <dgm:spPr/>
    </dgm:pt>
  </dgm:ptLst>
  <dgm:cxnLst>
    <dgm:cxn modelId="{3B570D14-70A7-409F-989F-A9F06BFD67F5}" type="presOf" srcId="{F7F2B3AD-7894-4E39-AA35-9D41E3EB1E8A}" destId="{77ABEA9F-BD98-4FC5-9AFA-0F4847BF7FCA}" srcOrd="0" destOrd="0" presId="urn:microsoft.com/office/officeart/2005/8/layout/vList2"/>
    <dgm:cxn modelId="{0B18FC21-D9CC-437D-A2B6-1B0B30EB6D4E}" type="presOf" srcId="{B7BF1CF8-23CC-4EBE-850B-287FADF3E9AB}" destId="{146A1F2D-08B0-4095-A5A5-B08C3B681C15}" srcOrd="0" destOrd="1" presId="urn:microsoft.com/office/officeart/2005/8/layout/vList2"/>
    <dgm:cxn modelId="{94D5E62D-5A67-45A0-9541-DA556E6E1163}" srcId="{F7F2B3AD-7894-4E39-AA35-9D41E3EB1E8A}" destId="{58ADA0FF-1803-48AA-8C5E-75AF10064ABB}" srcOrd="0" destOrd="0" parTransId="{A1231BF4-D638-4EC4-AF75-F9024AF2AEBF}" sibTransId="{836ED86A-72DD-4726-97AA-5FC31222121B}"/>
    <dgm:cxn modelId="{47F1763C-0F35-49B6-ACB4-7E6DD44CA8FC}" type="presOf" srcId="{61B84D5F-8EFF-4A2C-BC95-FB118B2BFF2B}" destId="{F8AD9E20-063F-4DAE-8E55-FB6F4F23DE6B}" srcOrd="0" destOrd="0" presId="urn:microsoft.com/office/officeart/2005/8/layout/vList2"/>
    <dgm:cxn modelId="{93E29243-B411-4515-A105-ADFC4079E608}" type="presOf" srcId="{00C72348-3514-455C-8245-F3C73D21DB2F}" destId="{146A1F2D-08B0-4095-A5A5-B08C3B681C15}" srcOrd="0" destOrd="0" presId="urn:microsoft.com/office/officeart/2005/8/layout/vList2"/>
    <dgm:cxn modelId="{0020C764-8E81-4866-8AFD-4755CAE3261E}" srcId="{F7F2B3AD-7894-4E39-AA35-9D41E3EB1E8A}" destId="{61B84D5F-8EFF-4A2C-BC95-FB118B2BFF2B}" srcOrd="1" destOrd="0" parTransId="{CFCBECCC-5403-45C1-8A1E-37E5D81A9072}" sibTransId="{116D726D-760F-4A62-B28F-03971728E297}"/>
    <dgm:cxn modelId="{C5865B91-B51F-434F-8E91-96ED26CB707B}" srcId="{58ADA0FF-1803-48AA-8C5E-75AF10064ABB}" destId="{00C72348-3514-455C-8245-F3C73D21DB2F}" srcOrd="0" destOrd="0" parTransId="{F203988C-9A5D-4405-8695-9696AD9B891D}" sibTransId="{3EDBE4D2-97EC-4934-A88F-ECBA20B692DF}"/>
    <dgm:cxn modelId="{EFD66A97-2F31-4155-948F-EC7479A939F9}" type="presOf" srcId="{58ADA0FF-1803-48AA-8C5E-75AF10064ABB}" destId="{BEC28F4B-971F-44CD-826F-BE7DE0523E21}" srcOrd="0" destOrd="0" presId="urn:microsoft.com/office/officeart/2005/8/layout/vList2"/>
    <dgm:cxn modelId="{30E059A7-0061-45FE-8625-6F7E5A43F9B4}" srcId="{61B84D5F-8EFF-4A2C-BC95-FB118B2BFF2B}" destId="{3FE31861-66CC-4953-8232-4A4AB4DEFC0F}" srcOrd="2" destOrd="0" parTransId="{4C351682-5DAA-4FF0-AC2A-AF1BC27A52B7}" sibTransId="{C00A1428-95B5-4873-981D-7D88ABAE3C63}"/>
    <dgm:cxn modelId="{23C86CBA-ED8F-4967-B4A4-55E4CFFF8B09}" srcId="{58ADA0FF-1803-48AA-8C5E-75AF10064ABB}" destId="{B7BF1CF8-23CC-4EBE-850B-287FADF3E9AB}" srcOrd="1" destOrd="0" parTransId="{79612C33-5CB3-4326-84E7-58002B090D9F}" sibTransId="{EEA253AC-E583-40E2-80DA-B47153E4C115}"/>
    <dgm:cxn modelId="{491F35BD-6E6A-4EB1-925E-19046F803B1E}" type="presOf" srcId="{3FE31861-66CC-4953-8232-4A4AB4DEFC0F}" destId="{A23C0D49-7B29-491F-BD53-FA0C63672DC4}" srcOrd="0" destOrd="2" presId="urn:microsoft.com/office/officeart/2005/8/layout/vList2"/>
    <dgm:cxn modelId="{D0FB33BE-5F5C-4616-89ED-82AD4BDD9C22}" type="presOf" srcId="{2AC038A1-852B-41E6-ADEA-9A6800514B10}" destId="{A23C0D49-7B29-491F-BD53-FA0C63672DC4}" srcOrd="0" destOrd="0" presId="urn:microsoft.com/office/officeart/2005/8/layout/vList2"/>
    <dgm:cxn modelId="{C12D2DDE-D4F7-41F8-8BBE-09963A0B068D}" srcId="{58ADA0FF-1803-48AA-8C5E-75AF10064ABB}" destId="{B7432C7C-6A3B-440A-9165-8BD0585B8E34}" srcOrd="2" destOrd="0" parTransId="{7B4BB9DD-5087-40D6-BA7E-E2BDBF216B50}" sibTransId="{ABE5A6E4-FA1B-4DEE-85A2-5FC5099DE384}"/>
    <dgm:cxn modelId="{FFE0B7DE-F369-4894-AC98-424DEC450199}" srcId="{61B84D5F-8EFF-4A2C-BC95-FB118B2BFF2B}" destId="{529CF634-6815-4F8E-A52B-D74402442512}" srcOrd="1" destOrd="0" parTransId="{16F5B0D6-80AF-43D6-8277-8D3A09BA7060}" sibTransId="{3B8C9820-3F6D-4D29-88CA-4EE6BF044630}"/>
    <dgm:cxn modelId="{408F80EE-8BD0-48E8-9214-3D06E00F90FD}" type="presOf" srcId="{B7432C7C-6A3B-440A-9165-8BD0585B8E34}" destId="{146A1F2D-08B0-4095-A5A5-B08C3B681C15}" srcOrd="0" destOrd="2" presId="urn:microsoft.com/office/officeart/2005/8/layout/vList2"/>
    <dgm:cxn modelId="{A13B4EF7-6C42-4803-B687-533F9FADB3FF}" srcId="{61B84D5F-8EFF-4A2C-BC95-FB118B2BFF2B}" destId="{2AC038A1-852B-41E6-ADEA-9A6800514B10}" srcOrd="0" destOrd="0" parTransId="{2F1EDAD8-FB2A-4AAD-9586-F8D8E2C90FD5}" sibTransId="{830F3CF9-1626-4B7E-973F-5F528D228FC0}"/>
    <dgm:cxn modelId="{D0034EFE-9861-413C-8BA2-D6153258F6FD}" type="presOf" srcId="{529CF634-6815-4F8E-A52B-D74402442512}" destId="{A23C0D49-7B29-491F-BD53-FA0C63672DC4}" srcOrd="0" destOrd="1" presId="urn:microsoft.com/office/officeart/2005/8/layout/vList2"/>
    <dgm:cxn modelId="{7B1E3257-EE7B-4D16-9D3A-09D8878D9D4E}" type="presParOf" srcId="{77ABEA9F-BD98-4FC5-9AFA-0F4847BF7FCA}" destId="{BEC28F4B-971F-44CD-826F-BE7DE0523E21}" srcOrd="0" destOrd="0" presId="urn:microsoft.com/office/officeart/2005/8/layout/vList2"/>
    <dgm:cxn modelId="{6C3DF0BB-F25E-467A-BC0A-2063904E7A6B}" type="presParOf" srcId="{77ABEA9F-BD98-4FC5-9AFA-0F4847BF7FCA}" destId="{146A1F2D-08B0-4095-A5A5-B08C3B681C15}" srcOrd="1" destOrd="0" presId="urn:microsoft.com/office/officeart/2005/8/layout/vList2"/>
    <dgm:cxn modelId="{4A9F20DE-3ED1-4409-8C58-4085AF014FEB}" type="presParOf" srcId="{77ABEA9F-BD98-4FC5-9AFA-0F4847BF7FCA}" destId="{F8AD9E20-063F-4DAE-8E55-FB6F4F23DE6B}" srcOrd="2" destOrd="0" presId="urn:microsoft.com/office/officeart/2005/8/layout/vList2"/>
    <dgm:cxn modelId="{3F4376B5-7D24-4257-935E-324F62F02744}" type="presParOf" srcId="{77ABEA9F-BD98-4FC5-9AFA-0F4847BF7FCA}" destId="{A23C0D49-7B29-491F-BD53-FA0C63672DC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2A7A1BC-6364-4706-81CE-DB5D0582691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82DC6A3-A375-4826-B193-2DF4A4D0EDB2}">
      <dgm:prSet/>
      <dgm:spPr/>
      <dgm:t>
        <a:bodyPr/>
        <a:lstStyle/>
        <a:p>
          <a:r>
            <a:rPr lang="en-US" i="1" dirty="0"/>
            <a:t>Strategies:</a:t>
          </a:r>
          <a:endParaRPr lang="en-US" dirty="0"/>
        </a:p>
      </dgm:t>
    </dgm:pt>
    <dgm:pt modelId="{48DB8A8D-8AB5-4E0C-8495-6566F225EA6B}" type="parTrans" cxnId="{D1189655-9163-4B5D-AD03-AAD42FAAF59D}">
      <dgm:prSet/>
      <dgm:spPr/>
      <dgm:t>
        <a:bodyPr/>
        <a:lstStyle/>
        <a:p>
          <a:endParaRPr lang="en-US"/>
        </a:p>
      </dgm:t>
    </dgm:pt>
    <dgm:pt modelId="{6E4C7339-FBCD-4591-BCE9-86E502284210}" type="sibTrans" cxnId="{D1189655-9163-4B5D-AD03-AAD42FAAF59D}">
      <dgm:prSet/>
      <dgm:spPr/>
      <dgm:t>
        <a:bodyPr/>
        <a:lstStyle/>
        <a:p>
          <a:endParaRPr lang="en-US"/>
        </a:p>
      </dgm:t>
    </dgm:pt>
    <dgm:pt modelId="{AB7AF34A-C9F5-4705-AE18-7BD1DA53409C}">
      <dgm:prSet/>
      <dgm:spPr/>
      <dgm:t>
        <a:bodyPr/>
        <a:lstStyle/>
        <a:p>
          <a:r>
            <a:rPr lang="en-US"/>
            <a:t>To the extent possible, provide materials that are easy to understand; written in plain language</a:t>
          </a:r>
        </a:p>
      </dgm:t>
    </dgm:pt>
    <dgm:pt modelId="{00B14B83-AAD1-44A2-B141-01F5C19D7EDD}" type="parTrans" cxnId="{70239CAE-E7D5-4E56-A1CE-95DC875907C1}">
      <dgm:prSet/>
      <dgm:spPr/>
      <dgm:t>
        <a:bodyPr/>
        <a:lstStyle/>
        <a:p>
          <a:endParaRPr lang="en-US"/>
        </a:p>
      </dgm:t>
    </dgm:pt>
    <dgm:pt modelId="{C9703733-D2FF-41CB-955A-00824A7376B3}" type="sibTrans" cxnId="{70239CAE-E7D5-4E56-A1CE-95DC875907C1}">
      <dgm:prSet/>
      <dgm:spPr/>
      <dgm:t>
        <a:bodyPr/>
        <a:lstStyle/>
        <a:p>
          <a:endParaRPr lang="en-US"/>
        </a:p>
      </dgm:t>
    </dgm:pt>
    <dgm:pt modelId="{B7B23023-9E6D-4700-A80C-CF4A39A76FF3}">
      <dgm:prSet/>
      <dgm:spPr/>
      <dgm:t>
        <a:bodyPr/>
        <a:lstStyle/>
        <a:p>
          <a:r>
            <a:rPr lang="en-US"/>
            <a:t>Provide a glossary for unfamiliar terms or acronyms</a:t>
          </a:r>
        </a:p>
      </dgm:t>
    </dgm:pt>
    <dgm:pt modelId="{67CA9A44-0732-4943-BE55-2BC94C8F5D06}" type="parTrans" cxnId="{32F3D03B-6C59-4D5F-9437-5BD8EA3F45DA}">
      <dgm:prSet/>
      <dgm:spPr/>
      <dgm:t>
        <a:bodyPr/>
        <a:lstStyle/>
        <a:p>
          <a:endParaRPr lang="en-US"/>
        </a:p>
      </dgm:t>
    </dgm:pt>
    <dgm:pt modelId="{55261362-2874-4DF5-B4C4-4514A24EF0C2}" type="sibTrans" cxnId="{32F3D03B-6C59-4D5F-9437-5BD8EA3F45DA}">
      <dgm:prSet/>
      <dgm:spPr/>
      <dgm:t>
        <a:bodyPr/>
        <a:lstStyle/>
        <a:p>
          <a:endParaRPr lang="en-US"/>
        </a:p>
      </dgm:t>
    </dgm:pt>
    <dgm:pt modelId="{A0417C8A-4010-44E8-9FA6-54E91E05236A}">
      <dgm:prSet/>
      <dgm:spPr/>
      <dgm:t>
        <a:bodyPr/>
        <a:lstStyle/>
        <a:p>
          <a:r>
            <a:rPr lang="en-US"/>
            <a:t>Use graphs	</a:t>
          </a:r>
        </a:p>
      </dgm:t>
    </dgm:pt>
    <dgm:pt modelId="{46A1903D-D2AD-4D81-A752-8DDF43922E28}" type="parTrans" cxnId="{7C105D01-4924-4C1D-BFBD-62714AEEDB33}">
      <dgm:prSet/>
      <dgm:spPr/>
      <dgm:t>
        <a:bodyPr/>
        <a:lstStyle/>
        <a:p>
          <a:endParaRPr lang="en-US"/>
        </a:p>
      </dgm:t>
    </dgm:pt>
    <dgm:pt modelId="{D7FC3AC0-7113-4A74-91F3-8DD849DE878F}" type="sibTrans" cxnId="{7C105D01-4924-4C1D-BFBD-62714AEEDB33}">
      <dgm:prSet/>
      <dgm:spPr/>
      <dgm:t>
        <a:bodyPr/>
        <a:lstStyle/>
        <a:p>
          <a:endParaRPr lang="en-US"/>
        </a:p>
      </dgm:t>
    </dgm:pt>
    <dgm:pt modelId="{8335C357-F103-4520-8B88-A008B0929C82}">
      <dgm:prSet/>
      <dgm:spPr/>
      <dgm:t>
        <a:bodyPr/>
        <a:lstStyle/>
        <a:p>
          <a:r>
            <a:rPr lang="en-US" dirty="0"/>
            <a:t>Include interpretation of analyses</a:t>
          </a:r>
        </a:p>
      </dgm:t>
    </dgm:pt>
    <dgm:pt modelId="{6675316A-6BC3-4E30-BA36-B6DE965C1C44}" type="parTrans" cxnId="{D4A688B5-4955-480E-9197-414A262D2289}">
      <dgm:prSet/>
      <dgm:spPr/>
      <dgm:t>
        <a:bodyPr/>
        <a:lstStyle/>
        <a:p>
          <a:endParaRPr lang="en-US"/>
        </a:p>
      </dgm:t>
    </dgm:pt>
    <dgm:pt modelId="{8A7DA033-A50B-4C51-9E06-1BFDDEEAC2E1}" type="sibTrans" cxnId="{D4A688B5-4955-480E-9197-414A262D2289}">
      <dgm:prSet/>
      <dgm:spPr/>
      <dgm:t>
        <a:bodyPr/>
        <a:lstStyle/>
        <a:p>
          <a:endParaRPr lang="en-US"/>
        </a:p>
      </dgm:t>
    </dgm:pt>
    <dgm:pt modelId="{5A5CB2A0-AE61-4766-8145-AC9633584481}">
      <dgm:prSet/>
      <dgm:spPr/>
      <dgm:t>
        <a:bodyPr/>
        <a:lstStyle/>
        <a:p>
          <a:r>
            <a:rPr lang="en-US"/>
            <a:t>Provide team recommendations</a:t>
          </a:r>
        </a:p>
      </dgm:t>
    </dgm:pt>
    <dgm:pt modelId="{181D0F87-3707-42D5-909B-0445A4AEB6DA}" type="parTrans" cxnId="{646A4D86-6184-49CA-9819-4E28A9CAE1F7}">
      <dgm:prSet/>
      <dgm:spPr/>
      <dgm:t>
        <a:bodyPr/>
        <a:lstStyle/>
        <a:p>
          <a:endParaRPr lang="en-US"/>
        </a:p>
      </dgm:t>
    </dgm:pt>
    <dgm:pt modelId="{91329C02-C965-43C2-B088-29516851A386}" type="sibTrans" cxnId="{646A4D86-6184-49CA-9819-4E28A9CAE1F7}">
      <dgm:prSet/>
      <dgm:spPr/>
      <dgm:t>
        <a:bodyPr/>
        <a:lstStyle/>
        <a:p>
          <a:endParaRPr lang="en-US"/>
        </a:p>
      </dgm:t>
    </dgm:pt>
    <dgm:pt modelId="{44B9108E-8CCE-4D98-AB01-BCC135B2B528}">
      <dgm:prSet/>
      <dgm:spPr/>
      <dgm:t>
        <a:bodyPr/>
        <a:lstStyle/>
        <a:p>
          <a:r>
            <a:rPr lang="en-US" dirty="0"/>
            <a:t>Pivot rapidly if needed to improve process</a:t>
          </a:r>
        </a:p>
      </dgm:t>
    </dgm:pt>
    <dgm:pt modelId="{04879726-EAF2-49FA-B41E-EE1D65BDE985}" type="parTrans" cxnId="{2540CADA-227D-410B-87AB-9F5A88D43D82}">
      <dgm:prSet/>
      <dgm:spPr/>
      <dgm:t>
        <a:bodyPr/>
        <a:lstStyle/>
        <a:p>
          <a:endParaRPr lang="en-US"/>
        </a:p>
      </dgm:t>
    </dgm:pt>
    <dgm:pt modelId="{0FFB632A-B8DD-4118-B236-CC0024051D2D}" type="sibTrans" cxnId="{2540CADA-227D-410B-87AB-9F5A88D43D82}">
      <dgm:prSet/>
      <dgm:spPr/>
      <dgm:t>
        <a:bodyPr/>
        <a:lstStyle/>
        <a:p>
          <a:endParaRPr lang="en-US"/>
        </a:p>
      </dgm:t>
    </dgm:pt>
    <dgm:pt modelId="{E6C08C85-6E60-4365-A943-8D9FFB7097B3}">
      <dgm:prSet/>
      <dgm:spPr/>
      <dgm:t>
        <a:bodyPr/>
        <a:lstStyle/>
        <a:p>
          <a:r>
            <a:rPr lang="en-US" dirty="0"/>
            <a:t>Small breakout groups</a:t>
          </a:r>
        </a:p>
      </dgm:t>
    </dgm:pt>
    <dgm:pt modelId="{794F7CFB-1E18-4283-ACDA-2855F2888B45}" type="parTrans" cxnId="{C8D5ED14-C552-45C1-BC44-C01C041287F5}">
      <dgm:prSet/>
      <dgm:spPr/>
      <dgm:t>
        <a:bodyPr/>
        <a:lstStyle/>
        <a:p>
          <a:endParaRPr lang="en-US"/>
        </a:p>
      </dgm:t>
    </dgm:pt>
    <dgm:pt modelId="{83CB88B7-3655-4DC3-BC05-887472957688}" type="sibTrans" cxnId="{C8D5ED14-C552-45C1-BC44-C01C041287F5}">
      <dgm:prSet/>
      <dgm:spPr/>
      <dgm:t>
        <a:bodyPr/>
        <a:lstStyle/>
        <a:p>
          <a:endParaRPr lang="en-US"/>
        </a:p>
      </dgm:t>
    </dgm:pt>
    <dgm:pt modelId="{A872BA89-3B8D-41D2-BD97-894C9A264D95}" type="pres">
      <dgm:prSet presAssocID="{82A7A1BC-6364-4706-81CE-DB5D0582691C}" presName="linear" presStyleCnt="0">
        <dgm:presLayoutVars>
          <dgm:animLvl val="lvl"/>
          <dgm:resizeHandles val="exact"/>
        </dgm:presLayoutVars>
      </dgm:prSet>
      <dgm:spPr/>
    </dgm:pt>
    <dgm:pt modelId="{87A1050A-77ED-4FC9-B5C7-600927AFEA9B}" type="pres">
      <dgm:prSet presAssocID="{782DC6A3-A375-4826-B193-2DF4A4D0EDB2}" presName="parentText" presStyleLbl="node1" presStyleIdx="0" presStyleCnt="1">
        <dgm:presLayoutVars>
          <dgm:chMax val="0"/>
          <dgm:bulletEnabled val="1"/>
        </dgm:presLayoutVars>
      </dgm:prSet>
      <dgm:spPr/>
    </dgm:pt>
    <dgm:pt modelId="{7F5334B1-900A-4D61-8C68-7C2171E911EA}" type="pres">
      <dgm:prSet presAssocID="{782DC6A3-A375-4826-B193-2DF4A4D0EDB2}" presName="childText" presStyleLbl="revTx" presStyleIdx="0" presStyleCnt="1">
        <dgm:presLayoutVars>
          <dgm:bulletEnabled val="1"/>
        </dgm:presLayoutVars>
      </dgm:prSet>
      <dgm:spPr/>
    </dgm:pt>
  </dgm:ptLst>
  <dgm:cxnLst>
    <dgm:cxn modelId="{7C105D01-4924-4C1D-BFBD-62714AEEDB33}" srcId="{782DC6A3-A375-4826-B193-2DF4A4D0EDB2}" destId="{A0417C8A-4010-44E8-9FA6-54E91E05236A}" srcOrd="2" destOrd="0" parTransId="{46A1903D-D2AD-4D81-A752-8DDF43922E28}" sibTransId="{D7FC3AC0-7113-4A74-91F3-8DD849DE878F}"/>
    <dgm:cxn modelId="{B9328111-484D-4505-95AE-00F6574730E0}" type="presOf" srcId="{B7B23023-9E6D-4700-A80C-CF4A39A76FF3}" destId="{7F5334B1-900A-4D61-8C68-7C2171E911EA}" srcOrd="0" destOrd="1" presId="urn:microsoft.com/office/officeart/2005/8/layout/vList2"/>
    <dgm:cxn modelId="{C8D5ED14-C552-45C1-BC44-C01C041287F5}" srcId="{782DC6A3-A375-4826-B193-2DF4A4D0EDB2}" destId="{E6C08C85-6E60-4365-A943-8D9FFB7097B3}" srcOrd="6" destOrd="0" parTransId="{794F7CFB-1E18-4283-ACDA-2855F2888B45}" sibTransId="{83CB88B7-3655-4DC3-BC05-887472957688}"/>
    <dgm:cxn modelId="{32848323-9F45-4EBC-A1EC-DFA6DF6E7E49}" type="presOf" srcId="{AB7AF34A-C9F5-4705-AE18-7BD1DA53409C}" destId="{7F5334B1-900A-4D61-8C68-7C2171E911EA}" srcOrd="0" destOrd="0" presId="urn:microsoft.com/office/officeart/2005/8/layout/vList2"/>
    <dgm:cxn modelId="{32F3D03B-6C59-4D5F-9437-5BD8EA3F45DA}" srcId="{782DC6A3-A375-4826-B193-2DF4A4D0EDB2}" destId="{B7B23023-9E6D-4700-A80C-CF4A39A76FF3}" srcOrd="1" destOrd="0" parTransId="{67CA9A44-0732-4943-BE55-2BC94C8F5D06}" sibTransId="{55261362-2874-4DF5-B4C4-4514A24EF0C2}"/>
    <dgm:cxn modelId="{DC7F953C-3926-4DF0-A7B7-4F34FD7BE532}" type="presOf" srcId="{44B9108E-8CCE-4D98-AB01-BCC135B2B528}" destId="{7F5334B1-900A-4D61-8C68-7C2171E911EA}" srcOrd="0" destOrd="5" presId="urn:microsoft.com/office/officeart/2005/8/layout/vList2"/>
    <dgm:cxn modelId="{DEA99B40-C8DC-4832-B716-C84FE80F4CD2}" type="presOf" srcId="{82A7A1BC-6364-4706-81CE-DB5D0582691C}" destId="{A872BA89-3B8D-41D2-BD97-894C9A264D95}" srcOrd="0" destOrd="0" presId="urn:microsoft.com/office/officeart/2005/8/layout/vList2"/>
    <dgm:cxn modelId="{B085A168-7F31-4F36-B1A8-943784E55E45}" type="presOf" srcId="{782DC6A3-A375-4826-B193-2DF4A4D0EDB2}" destId="{87A1050A-77ED-4FC9-B5C7-600927AFEA9B}" srcOrd="0" destOrd="0" presId="urn:microsoft.com/office/officeart/2005/8/layout/vList2"/>
    <dgm:cxn modelId="{D1189655-9163-4B5D-AD03-AAD42FAAF59D}" srcId="{82A7A1BC-6364-4706-81CE-DB5D0582691C}" destId="{782DC6A3-A375-4826-B193-2DF4A4D0EDB2}" srcOrd="0" destOrd="0" parTransId="{48DB8A8D-8AB5-4E0C-8495-6566F225EA6B}" sibTransId="{6E4C7339-FBCD-4591-BCE9-86E502284210}"/>
    <dgm:cxn modelId="{BDE7D076-A9C5-4BE2-BD7F-0551A2DD8BE1}" type="presOf" srcId="{A0417C8A-4010-44E8-9FA6-54E91E05236A}" destId="{7F5334B1-900A-4D61-8C68-7C2171E911EA}" srcOrd="0" destOrd="2" presId="urn:microsoft.com/office/officeart/2005/8/layout/vList2"/>
    <dgm:cxn modelId="{646A4D86-6184-49CA-9819-4E28A9CAE1F7}" srcId="{782DC6A3-A375-4826-B193-2DF4A4D0EDB2}" destId="{5A5CB2A0-AE61-4766-8145-AC9633584481}" srcOrd="4" destOrd="0" parTransId="{181D0F87-3707-42D5-909B-0445A4AEB6DA}" sibTransId="{91329C02-C965-43C2-B088-29516851A386}"/>
    <dgm:cxn modelId="{5FC8DB9F-627D-498B-B6C2-A12153F199F5}" type="presOf" srcId="{E6C08C85-6E60-4365-A943-8D9FFB7097B3}" destId="{7F5334B1-900A-4D61-8C68-7C2171E911EA}" srcOrd="0" destOrd="6" presId="urn:microsoft.com/office/officeart/2005/8/layout/vList2"/>
    <dgm:cxn modelId="{70239CAE-E7D5-4E56-A1CE-95DC875907C1}" srcId="{782DC6A3-A375-4826-B193-2DF4A4D0EDB2}" destId="{AB7AF34A-C9F5-4705-AE18-7BD1DA53409C}" srcOrd="0" destOrd="0" parTransId="{00B14B83-AAD1-44A2-B141-01F5C19D7EDD}" sibTransId="{C9703733-D2FF-41CB-955A-00824A7376B3}"/>
    <dgm:cxn modelId="{D4A688B5-4955-480E-9197-414A262D2289}" srcId="{782DC6A3-A375-4826-B193-2DF4A4D0EDB2}" destId="{8335C357-F103-4520-8B88-A008B0929C82}" srcOrd="3" destOrd="0" parTransId="{6675316A-6BC3-4E30-BA36-B6DE965C1C44}" sibTransId="{8A7DA033-A50B-4C51-9E06-1BFDDEEAC2E1}"/>
    <dgm:cxn modelId="{6901E3C9-2CFE-4D2B-9DB5-C79282770F05}" type="presOf" srcId="{5A5CB2A0-AE61-4766-8145-AC9633584481}" destId="{7F5334B1-900A-4D61-8C68-7C2171E911EA}" srcOrd="0" destOrd="4" presId="urn:microsoft.com/office/officeart/2005/8/layout/vList2"/>
    <dgm:cxn modelId="{2540CADA-227D-410B-87AB-9F5A88D43D82}" srcId="{782DC6A3-A375-4826-B193-2DF4A4D0EDB2}" destId="{44B9108E-8CCE-4D98-AB01-BCC135B2B528}" srcOrd="5" destOrd="0" parTransId="{04879726-EAF2-49FA-B41E-EE1D65BDE985}" sibTransId="{0FFB632A-B8DD-4118-B236-CC0024051D2D}"/>
    <dgm:cxn modelId="{57537DE7-3C6E-4962-A790-1B3DA143C506}" type="presOf" srcId="{8335C357-F103-4520-8B88-A008B0929C82}" destId="{7F5334B1-900A-4D61-8C68-7C2171E911EA}" srcOrd="0" destOrd="3" presId="urn:microsoft.com/office/officeart/2005/8/layout/vList2"/>
    <dgm:cxn modelId="{70D1A374-F8B4-422F-8844-4508B0FAED20}" type="presParOf" srcId="{A872BA89-3B8D-41D2-BD97-894C9A264D95}" destId="{87A1050A-77ED-4FC9-B5C7-600927AFEA9B}" srcOrd="0" destOrd="0" presId="urn:microsoft.com/office/officeart/2005/8/layout/vList2"/>
    <dgm:cxn modelId="{DCF92325-843B-428C-AC59-9B849E1F99A7}" type="presParOf" srcId="{A872BA89-3B8D-41D2-BD97-894C9A264D95}" destId="{7F5334B1-900A-4D61-8C68-7C2171E911E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C3803-11CB-4923-AA50-C7EA145830AB}">
      <dsp:nvSpPr>
        <dsp:cNvPr id="0" name=""/>
        <dsp:cNvSpPr/>
      </dsp:nvSpPr>
      <dsp:spPr>
        <a:xfrm rot="5400000">
          <a:off x="4056206" y="-1694349"/>
          <a:ext cx="2336127" cy="5877224"/>
        </a:xfrm>
        <a:prstGeom prst="round2Same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Patients and family members (caregivers)</a:t>
          </a:r>
        </a:p>
        <a:p>
          <a:pPr marL="228600" lvl="1" indent="-228600" algn="l" defTabSz="933450">
            <a:lnSpc>
              <a:spcPct val="90000"/>
            </a:lnSpc>
            <a:spcBef>
              <a:spcPct val="0"/>
            </a:spcBef>
            <a:spcAft>
              <a:spcPct val="15000"/>
            </a:spcAft>
            <a:buChar char="•"/>
          </a:pPr>
          <a:r>
            <a:rPr lang="en-US" sz="2100" kern="1200" dirty="0"/>
            <a:t>Clinicians</a:t>
          </a:r>
        </a:p>
        <a:p>
          <a:pPr marL="228600" lvl="1" indent="-228600" algn="l" defTabSz="933450">
            <a:lnSpc>
              <a:spcPct val="90000"/>
            </a:lnSpc>
            <a:spcBef>
              <a:spcPct val="0"/>
            </a:spcBef>
            <a:spcAft>
              <a:spcPct val="15000"/>
            </a:spcAft>
            <a:buChar char="•"/>
          </a:pPr>
          <a:r>
            <a:rPr lang="en-US" sz="2100" kern="1200" dirty="0"/>
            <a:t>Statisticians</a:t>
          </a:r>
        </a:p>
        <a:p>
          <a:pPr marL="228600" lvl="1" indent="-228600" algn="l" defTabSz="933450">
            <a:lnSpc>
              <a:spcPct val="90000"/>
            </a:lnSpc>
            <a:spcBef>
              <a:spcPct val="0"/>
            </a:spcBef>
            <a:spcAft>
              <a:spcPct val="15000"/>
            </a:spcAft>
            <a:buChar char="•"/>
          </a:pPr>
          <a:r>
            <a:rPr lang="en-US" sz="2100" kern="1200" dirty="0"/>
            <a:t>Quality improvement experts</a:t>
          </a:r>
        </a:p>
        <a:p>
          <a:pPr marL="228600" lvl="1" indent="-228600" algn="l" defTabSz="933450">
            <a:lnSpc>
              <a:spcPct val="90000"/>
            </a:lnSpc>
            <a:spcBef>
              <a:spcPct val="0"/>
            </a:spcBef>
            <a:spcAft>
              <a:spcPct val="15000"/>
            </a:spcAft>
            <a:buChar char="•"/>
          </a:pPr>
          <a:r>
            <a:rPr lang="en-US" sz="2100" kern="1200" dirty="0"/>
            <a:t>Methodologists</a:t>
          </a:r>
        </a:p>
        <a:p>
          <a:pPr marL="228600" lvl="1" indent="-228600" algn="l" defTabSz="933450">
            <a:lnSpc>
              <a:spcPct val="90000"/>
            </a:lnSpc>
            <a:spcBef>
              <a:spcPct val="0"/>
            </a:spcBef>
            <a:spcAft>
              <a:spcPct val="15000"/>
            </a:spcAft>
            <a:buChar char="•"/>
          </a:pPr>
          <a:r>
            <a:rPr lang="en-US" sz="2100" kern="1200" dirty="0"/>
            <a:t>Measure developers</a:t>
          </a:r>
        </a:p>
      </dsp:txBody>
      <dsp:txXfrm rot="-5400000">
        <a:off x="2285658" y="190239"/>
        <a:ext cx="5763184" cy="2108047"/>
      </dsp:txXfrm>
    </dsp:sp>
    <dsp:sp modelId="{19C7750C-BFB6-4817-AF22-5539B0810081}">
      <dsp:nvSpPr>
        <dsp:cNvPr id="0" name=""/>
        <dsp:cNvSpPr/>
      </dsp:nvSpPr>
      <dsp:spPr>
        <a:xfrm>
          <a:off x="0" y="76198"/>
          <a:ext cx="2218940" cy="2336127"/>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TEP members may include</a:t>
          </a:r>
        </a:p>
      </dsp:txBody>
      <dsp:txXfrm>
        <a:off x="108320" y="184518"/>
        <a:ext cx="2002300" cy="21194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04CD0-CAAB-4D33-9D8E-AC96CB367C9E}">
      <dsp:nvSpPr>
        <dsp:cNvPr id="0" name=""/>
        <dsp:cNvSpPr/>
      </dsp:nvSpPr>
      <dsp:spPr>
        <a:xfrm rot="5400000">
          <a:off x="-263745" y="265135"/>
          <a:ext cx="1758305" cy="1230813"/>
        </a:xfrm>
        <a:prstGeom prst="chevron">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a:t>Review</a:t>
          </a:r>
        </a:p>
      </dsp:txBody>
      <dsp:txXfrm rot="-5400000">
        <a:off x="2" y="616796"/>
        <a:ext cx="1230813" cy="527492"/>
      </dsp:txXfrm>
    </dsp:sp>
    <dsp:sp modelId="{A6DF741F-07CD-45E5-86E2-90080A9E3CB4}">
      <dsp:nvSpPr>
        <dsp:cNvPr id="0" name=""/>
        <dsp:cNvSpPr/>
      </dsp:nvSpPr>
      <dsp:spPr>
        <a:xfrm rot="5400000">
          <a:off x="4158757" y="-2926554"/>
          <a:ext cx="1142898" cy="6998786"/>
        </a:xfrm>
        <a:prstGeom prst="round2Same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US" sz="2400" kern="1200" dirty="0"/>
            <a:t>New measure concepts to help determine which ones should be selected for further development</a:t>
          </a:r>
        </a:p>
      </dsp:txBody>
      <dsp:txXfrm rot="-5400000">
        <a:off x="1230813" y="57182"/>
        <a:ext cx="6942994" cy="1031314"/>
      </dsp:txXfrm>
    </dsp:sp>
    <dsp:sp modelId="{823633C8-F939-4B92-B553-B92394F93D7A}">
      <dsp:nvSpPr>
        <dsp:cNvPr id="0" name=""/>
        <dsp:cNvSpPr/>
      </dsp:nvSpPr>
      <dsp:spPr>
        <a:xfrm rot="5400000">
          <a:off x="-263745" y="1830930"/>
          <a:ext cx="1758305" cy="1230813"/>
        </a:xfrm>
        <a:prstGeom prst="chevron">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a:t>Review</a:t>
          </a:r>
        </a:p>
      </dsp:txBody>
      <dsp:txXfrm rot="-5400000">
        <a:off x="2" y="2182591"/>
        <a:ext cx="1230813" cy="527492"/>
      </dsp:txXfrm>
    </dsp:sp>
    <dsp:sp modelId="{E08ED670-6EC8-4A3E-998C-F807D2F5992A}">
      <dsp:nvSpPr>
        <dsp:cNvPr id="0" name=""/>
        <dsp:cNvSpPr/>
      </dsp:nvSpPr>
      <dsp:spPr>
        <a:xfrm rot="5400000">
          <a:off x="4158757" y="-1360759"/>
          <a:ext cx="1142898" cy="6998786"/>
        </a:xfrm>
        <a:prstGeom prst="round2Same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US" sz="2400" kern="1200" dirty="0"/>
            <a:t>The findings from testing for measures under development</a:t>
          </a:r>
        </a:p>
      </dsp:txBody>
      <dsp:txXfrm rot="-5400000">
        <a:off x="1230813" y="1622977"/>
        <a:ext cx="6942994" cy="1031314"/>
      </dsp:txXfrm>
    </dsp:sp>
    <dsp:sp modelId="{E33ED7B1-32FA-4CF5-AC50-BAFDBC4229F2}">
      <dsp:nvSpPr>
        <dsp:cNvPr id="0" name=""/>
        <dsp:cNvSpPr/>
      </dsp:nvSpPr>
      <dsp:spPr>
        <a:xfrm rot="5400000">
          <a:off x="-263745" y="3396725"/>
          <a:ext cx="1758305" cy="1230813"/>
        </a:xfrm>
        <a:prstGeom prst="chevron">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a:t>Advise</a:t>
          </a:r>
        </a:p>
      </dsp:txBody>
      <dsp:txXfrm rot="-5400000">
        <a:off x="2" y="3748386"/>
        <a:ext cx="1230813" cy="527492"/>
      </dsp:txXfrm>
    </dsp:sp>
    <dsp:sp modelId="{D69D6991-694F-477D-A931-7B7AFCBCD2DB}">
      <dsp:nvSpPr>
        <dsp:cNvPr id="0" name=""/>
        <dsp:cNvSpPr/>
      </dsp:nvSpPr>
      <dsp:spPr>
        <a:xfrm rot="5400000">
          <a:off x="4158757" y="205035"/>
          <a:ext cx="1142898" cy="6998786"/>
        </a:xfrm>
        <a:prstGeom prst="round2Same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US" sz="2400" kern="1200" dirty="0"/>
            <a:t>The measure developer on which measures should be recommended to CMS</a:t>
          </a:r>
        </a:p>
      </dsp:txBody>
      <dsp:txXfrm rot="-5400000">
        <a:off x="1230813" y="3188771"/>
        <a:ext cx="6942994" cy="10313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38C6F-1811-4CFC-A91E-959755B9C8FE}">
      <dsp:nvSpPr>
        <dsp:cNvPr id="0" name=""/>
        <dsp:cNvSpPr/>
      </dsp:nvSpPr>
      <dsp:spPr>
        <a:xfrm rot="5400000">
          <a:off x="-134429" y="137486"/>
          <a:ext cx="896194" cy="627335"/>
        </a:xfrm>
        <a:prstGeom prst="chevron">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1</a:t>
          </a:r>
        </a:p>
      </dsp:txBody>
      <dsp:txXfrm rot="-5400000">
        <a:off x="1" y="316725"/>
        <a:ext cx="627335" cy="268859"/>
      </dsp:txXfrm>
    </dsp:sp>
    <dsp:sp modelId="{686A5273-CF88-42EA-8F55-3F53DCFD650A}">
      <dsp:nvSpPr>
        <dsp:cNvPr id="0" name=""/>
        <dsp:cNvSpPr/>
      </dsp:nvSpPr>
      <dsp:spPr>
        <a:xfrm rot="5400000">
          <a:off x="4137051" y="-3506658"/>
          <a:ext cx="582832" cy="7602264"/>
        </a:xfrm>
        <a:prstGeom prst="round2Same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None/>
          </a:pPr>
          <a:r>
            <a:rPr lang="en-US" sz="1800" kern="1200" dirty="0"/>
            <a:t>Draft the TEP Charter and consider potential TEP members for recruitment</a:t>
          </a:r>
        </a:p>
      </dsp:txBody>
      <dsp:txXfrm rot="-5400000">
        <a:off x="627335" y="31510"/>
        <a:ext cx="7573812" cy="525928"/>
      </dsp:txXfrm>
    </dsp:sp>
    <dsp:sp modelId="{17717D27-FC45-4697-8843-7DA82B961D66}">
      <dsp:nvSpPr>
        <dsp:cNvPr id="0" name=""/>
        <dsp:cNvSpPr/>
      </dsp:nvSpPr>
      <dsp:spPr>
        <a:xfrm rot="5400000">
          <a:off x="-134429" y="935559"/>
          <a:ext cx="896194" cy="627335"/>
        </a:xfrm>
        <a:prstGeom prst="chevron">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2</a:t>
          </a:r>
        </a:p>
      </dsp:txBody>
      <dsp:txXfrm rot="-5400000">
        <a:off x="1" y="1114798"/>
        <a:ext cx="627335" cy="268859"/>
      </dsp:txXfrm>
    </dsp:sp>
    <dsp:sp modelId="{832C53C6-1E0E-45EE-9396-E80F3697ED1A}">
      <dsp:nvSpPr>
        <dsp:cNvPr id="0" name=""/>
        <dsp:cNvSpPr/>
      </dsp:nvSpPr>
      <dsp:spPr>
        <a:xfrm rot="5400000">
          <a:off x="4137204" y="-2708738"/>
          <a:ext cx="582526" cy="7602264"/>
        </a:xfrm>
        <a:prstGeom prst="round2Same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None/>
          </a:pPr>
          <a:r>
            <a:rPr lang="en-US" sz="1800" kern="1200" dirty="0"/>
            <a:t>Complete the Call for TEP Web Page Posting form</a:t>
          </a:r>
        </a:p>
      </dsp:txBody>
      <dsp:txXfrm rot="-5400000">
        <a:off x="627336" y="829567"/>
        <a:ext cx="7573827" cy="525652"/>
      </dsp:txXfrm>
    </dsp:sp>
    <dsp:sp modelId="{6584468B-C6CC-4BD9-AA45-C1C8C98A6BE3}">
      <dsp:nvSpPr>
        <dsp:cNvPr id="0" name=""/>
        <dsp:cNvSpPr/>
      </dsp:nvSpPr>
      <dsp:spPr>
        <a:xfrm rot="5400000">
          <a:off x="-134429" y="1733632"/>
          <a:ext cx="896194" cy="627335"/>
        </a:xfrm>
        <a:prstGeom prst="chevron">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3</a:t>
          </a:r>
        </a:p>
      </dsp:txBody>
      <dsp:txXfrm rot="-5400000">
        <a:off x="1" y="1912871"/>
        <a:ext cx="627335" cy="268859"/>
      </dsp:txXfrm>
    </dsp:sp>
    <dsp:sp modelId="{D618F931-4B26-41B9-A047-AE00764D257E}">
      <dsp:nvSpPr>
        <dsp:cNvPr id="0" name=""/>
        <dsp:cNvSpPr/>
      </dsp:nvSpPr>
      <dsp:spPr>
        <a:xfrm rot="5400000">
          <a:off x="4137204" y="-1910665"/>
          <a:ext cx="582526" cy="7602264"/>
        </a:xfrm>
        <a:prstGeom prst="round2Same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None/>
          </a:pPr>
          <a:r>
            <a:rPr lang="en-US" sz="1800" kern="1200" dirty="0"/>
            <a:t>Notify relevant stakeholder organizations</a:t>
          </a:r>
        </a:p>
      </dsp:txBody>
      <dsp:txXfrm rot="-5400000">
        <a:off x="627336" y="1627640"/>
        <a:ext cx="7573827" cy="525652"/>
      </dsp:txXfrm>
    </dsp:sp>
    <dsp:sp modelId="{B015C7F5-ED2D-471C-9143-E7CE66604087}">
      <dsp:nvSpPr>
        <dsp:cNvPr id="0" name=""/>
        <dsp:cNvSpPr/>
      </dsp:nvSpPr>
      <dsp:spPr>
        <a:xfrm rot="5400000">
          <a:off x="-134429" y="2531706"/>
          <a:ext cx="896194" cy="627335"/>
        </a:xfrm>
        <a:prstGeom prst="chevron">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4</a:t>
          </a:r>
        </a:p>
      </dsp:txBody>
      <dsp:txXfrm rot="-5400000">
        <a:off x="1" y="2710945"/>
        <a:ext cx="627335" cy="268859"/>
      </dsp:txXfrm>
    </dsp:sp>
    <dsp:sp modelId="{F7C4B5E6-7580-492F-B025-CA4CEBD1B6C4}">
      <dsp:nvSpPr>
        <dsp:cNvPr id="0" name=""/>
        <dsp:cNvSpPr/>
      </dsp:nvSpPr>
      <dsp:spPr>
        <a:xfrm rot="5400000">
          <a:off x="4137204" y="-1112591"/>
          <a:ext cx="582526" cy="7602264"/>
        </a:xfrm>
        <a:prstGeom prst="round2Same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None/>
          </a:pPr>
          <a:r>
            <a:rPr lang="en-US" sz="1800" kern="1200" dirty="0"/>
            <a:t>Post the Call for Nominations following the CMS contracting officer’s representative (COR) review</a:t>
          </a:r>
        </a:p>
      </dsp:txBody>
      <dsp:txXfrm rot="-5400000">
        <a:off x="627336" y="2425714"/>
        <a:ext cx="7573827" cy="525652"/>
      </dsp:txXfrm>
    </dsp:sp>
    <dsp:sp modelId="{5B8FFF89-14DE-45CC-8B9E-77FA80FA9684}">
      <dsp:nvSpPr>
        <dsp:cNvPr id="0" name=""/>
        <dsp:cNvSpPr/>
      </dsp:nvSpPr>
      <dsp:spPr>
        <a:xfrm rot="5400000">
          <a:off x="-134429" y="3329779"/>
          <a:ext cx="896194" cy="627335"/>
        </a:xfrm>
        <a:prstGeom prst="chevron">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5</a:t>
          </a:r>
        </a:p>
      </dsp:txBody>
      <dsp:txXfrm rot="-5400000">
        <a:off x="1" y="3509018"/>
        <a:ext cx="627335" cy="268859"/>
      </dsp:txXfrm>
    </dsp:sp>
    <dsp:sp modelId="{DA2BB057-9ACE-4FA1-A50E-F212197F62FB}">
      <dsp:nvSpPr>
        <dsp:cNvPr id="0" name=""/>
        <dsp:cNvSpPr/>
      </dsp:nvSpPr>
      <dsp:spPr>
        <a:xfrm rot="5400000">
          <a:off x="4137204" y="-314518"/>
          <a:ext cx="582526" cy="7602264"/>
        </a:xfrm>
        <a:prstGeom prst="round2Same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None/>
          </a:pPr>
          <a:r>
            <a:rPr lang="en-US" sz="1800" kern="1200" dirty="0"/>
            <a:t>Select the TEP and notify the COR of the membership list</a:t>
          </a:r>
        </a:p>
      </dsp:txBody>
      <dsp:txXfrm rot="-5400000">
        <a:off x="627336" y="3223787"/>
        <a:ext cx="7573827" cy="525652"/>
      </dsp:txXfrm>
    </dsp:sp>
    <dsp:sp modelId="{060734F4-09A3-4B5D-B0DA-CE52586E9DB8}">
      <dsp:nvSpPr>
        <dsp:cNvPr id="0" name=""/>
        <dsp:cNvSpPr/>
      </dsp:nvSpPr>
      <dsp:spPr>
        <a:xfrm rot="5400000">
          <a:off x="-134429" y="4127852"/>
          <a:ext cx="896194" cy="627335"/>
        </a:xfrm>
        <a:prstGeom prst="chevron">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6</a:t>
          </a:r>
        </a:p>
      </dsp:txBody>
      <dsp:txXfrm rot="-5400000">
        <a:off x="1" y="4307091"/>
        <a:ext cx="627335" cy="268859"/>
      </dsp:txXfrm>
    </dsp:sp>
    <dsp:sp modelId="{488BAFE3-C448-4E65-B466-690D3EBEA532}">
      <dsp:nvSpPr>
        <dsp:cNvPr id="0" name=""/>
        <dsp:cNvSpPr/>
      </dsp:nvSpPr>
      <dsp:spPr>
        <a:xfrm rot="5400000">
          <a:off x="4137204" y="483554"/>
          <a:ext cx="582526" cy="7602264"/>
        </a:xfrm>
        <a:prstGeom prst="round2Same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None/>
          </a:pPr>
          <a:r>
            <a:rPr lang="en-US" sz="1800" kern="1200" dirty="0"/>
            <a:t>Select a chair or meeting facilitator</a:t>
          </a:r>
        </a:p>
      </dsp:txBody>
      <dsp:txXfrm rot="-5400000">
        <a:off x="627336" y="4021860"/>
        <a:ext cx="7573827" cy="5256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B9328-9BCF-4CDA-AA8D-BF923FDEF1A3}">
      <dsp:nvSpPr>
        <dsp:cNvPr id="0" name=""/>
        <dsp:cNvSpPr/>
      </dsp:nvSpPr>
      <dsp:spPr>
        <a:xfrm rot="5400000">
          <a:off x="-132074" y="136505"/>
          <a:ext cx="880499" cy="616349"/>
        </a:xfrm>
        <a:prstGeom prst="chevron">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7</a:t>
          </a:r>
        </a:p>
      </dsp:txBody>
      <dsp:txXfrm rot="-5400000">
        <a:off x="2" y="312605"/>
        <a:ext cx="616349" cy="264150"/>
      </dsp:txXfrm>
    </dsp:sp>
    <dsp:sp modelId="{7ABB5D68-2EC3-439C-9A6F-E6114428ABB6}">
      <dsp:nvSpPr>
        <dsp:cNvPr id="0" name=""/>
        <dsp:cNvSpPr/>
      </dsp:nvSpPr>
      <dsp:spPr>
        <a:xfrm rot="5400000">
          <a:off x="4136662" y="-3515882"/>
          <a:ext cx="572625" cy="7613250"/>
        </a:xfrm>
        <a:prstGeom prst="round2Same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None/>
          </a:pPr>
          <a:r>
            <a:rPr lang="en-US" sz="1800" kern="1200" dirty="0"/>
            <a:t>Post the TEP composition documentation (membership) list and projected meeting dates</a:t>
          </a:r>
        </a:p>
      </dsp:txBody>
      <dsp:txXfrm rot="-5400000">
        <a:off x="616350" y="32383"/>
        <a:ext cx="7585297" cy="516719"/>
      </dsp:txXfrm>
    </dsp:sp>
    <dsp:sp modelId="{DF5BD2FD-BC46-4580-BFCF-6A284396E61A}">
      <dsp:nvSpPr>
        <dsp:cNvPr id="0" name=""/>
        <dsp:cNvSpPr/>
      </dsp:nvSpPr>
      <dsp:spPr>
        <a:xfrm rot="5400000">
          <a:off x="-132074" y="918753"/>
          <a:ext cx="880499" cy="616349"/>
        </a:xfrm>
        <a:prstGeom prst="chevron">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8</a:t>
          </a:r>
        </a:p>
      </dsp:txBody>
      <dsp:txXfrm rot="-5400000">
        <a:off x="2" y="1094853"/>
        <a:ext cx="616349" cy="264150"/>
      </dsp:txXfrm>
    </dsp:sp>
    <dsp:sp modelId="{78A4A7B7-424D-4667-A7C8-61874BDD08A2}">
      <dsp:nvSpPr>
        <dsp:cNvPr id="0" name=""/>
        <dsp:cNvSpPr/>
      </dsp:nvSpPr>
      <dsp:spPr>
        <a:xfrm rot="5400000">
          <a:off x="4136812" y="-2733784"/>
          <a:ext cx="572324" cy="7613250"/>
        </a:xfrm>
        <a:prstGeom prst="round2Same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None/>
          </a:pPr>
          <a:r>
            <a:rPr lang="en-US" sz="1800" kern="1200" dirty="0"/>
            <a:t>Arrange TEP meetings</a:t>
          </a:r>
        </a:p>
      </dsp:txBody>
      <dsp:txXfrm rot="-5400000">
        <a:off x="616350" y="814617"/>
        <a:ext cx="7585311" cy="516446"/>
      </dsp:txXfrm>
    </dsp:sp>
    <dsp:sp modelId="{5B3C29C2-69EE-4DF7-97D7-1451FAD97B68}">
      <dsp:nvSpPr>
        <dsp:cNvPr id="0" name=""/>
        <dsp:cNvSpPr/>
      </dsp:nvSpPr>
      <dsp:spPr>
        <a:xfrm rot="5400000">
          <a:off x="-132074" y="1701001"/>
          <a:ext cx="880499" cy="616349"/>
        </a:xfrm>
        <a:prstGeom prst="chevron">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9</a:t>
          </a:r>
        </a:p>
      </dsp:txBody>
      <dsp:txXfrm rot="-5400000">
        <a:off x="2" y="1877101"/>
        <a:ext cx="616349" cy="264150"/>
      </dsp:txXfrm>
    </dsp:sp>
    <dsp:sp modelId="{3E78DC05-0E0E-4F29-9F2D-908C9306F8AA}">
      <dsp:nvSpPr>
        <dsp:cNvPr id="0" name=""/>
        <dsp:cNvSpPr/>
      </dsp:nvSpPr>
      <dsp:spPr>
        <a:xfrm rot="5400000">
          <a:off x="4136812" y="-1951536"/>
          <a:ext cx="572324" cy="7613250"/>
        </a:xfrm>
        <a:prstGeom prst="round2Same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None/>
          </a:pPr>
          <a:r>
            <a:rPr lang="en-US" sz="1800" kern="1200" dirty="0"/>
            <a:t>Send materials to the TEP</a:t>
          </a:r>
        </a:p>
      </dsp:txBody>
      <dsp:txXfrm rot="-5400000">
        <a:off x="616350" y="1596865"/>
        <a:ext cx="7585311" cy="516446"/>
      </dsp:txXfrm>
    </dsp:sp>
    <dsp:sp modelId="{6391B006-B32F-43D7-9A43-2488079DE11B}">
      <dsp:nvSpPr>
        <dsp:cNvPr id="0" name=""/>
        <dsp:cNvSpPr/>
      </dsp:nvSpPr>
      <dsp:spPr>
        <a:xfrm rot="5400000">
          <a:off x="-132074" y="2483249"/>
          <a:ext cx="880499" cy="616349"/>
        </a:xfrm>
        <a:prstGeom prst="chevron">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10</a:t>
          </a:r>
        </a:p>
      </dsp:txBody>
      <dsp:txXfrm rot="-5400000">
        <a:off x="2" y="2659349"/>
        <a:ext cx="616349" cy="264150"/>
      </dsp:txXfrm>
    </dsp:sp>
    <dsp:sp modelId="{4447F70E-A05B-4C8E-8FDF-22CBA468268B}">
      <dsp:nvSpPr>
        <dsp:cNvPr id="0" name=""/>
        <dsp:cNvSpPr/>
      </dsp:nvSpPr>
      <dsp:spPr>
        <a:xfrm rot="5400000">
          <a:off x="4136812" y="-1169288"/>
          <a:ext cx="572324" cy="7613250"/>
        </a:xfrm>
        <a:prstGeom prst="round2Same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None/>
          </a:pPr>
          <a:r>
            <a:rPr lang="en-US" sz="1800" kern="1200" dirty="0"/>
            <a:t>Conduct TEP meetings and take minutes</a:t>
          </a:r>
        </a:p>
      </dsp:txBody>
      <dsp:txXfrm rot="-5400000">
        <a:off x="616350" y="2379113"/>
        <a:ext cx="7585311" cy="516446"/>
      </dsp:txXfrm>
    </dsp:sp>
    <dsp:sp modelId="{5739A07F-FDF1-4CC0-8A32-6EF9F3AA8270}">
      <dsp:nvSpPr>
        <dsp:cNvPr id="0" name=""/>
        <dsp:cNvSpPr/>
      </dsp:nvSpPr>
      <dsp:spPr>
        <a:xfrm rot="5400000">
          <a:off x="-132074" y="3265497"/>
          <a:ext cx="880499" cy="616349"/>
        </a:xfrm>
        <a:prstGeom prst="chevron">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11</a:t>
          </a:r>
        </a:p>
      </dsp:txBody>
      <dsp:txXfrm rot="-5400000">
        <a:off x="2" y="3441597"/>
        <a:ext cx="616349" cy="264150"/>
      </dsp:txXfrm>
    </dsp:sp>
    <dsp:sp modelId="{325EC6C4-A9E3-45DC-A3E3-C74A4978CE5A}">
      <dsp:nvSpPr>
        <dsp:cNvPr id="0" name=""/>
        <dsp:cNvSpPr/>
      </dsp:nvSpPr>
      <dsp:spPr>
        <a:xfrm rot="5400000">
          <a:off x="4136812" y="-387040"/>
          <a:ext cx="572324" cy="7613250"/>
        </a:xfrm>
        <a:prstGeom prst="round2Same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None/>
          </a:pPr>
          <a:r>
            <a:rPr lang="en-US" sz="1800" kern="1200" dirty="0"/>
            <a:t>Prepare a TEP summary report and propose a recommended set of candidate measures</a:t>
          </a:r>
        </a:p>
      </dsp:txBody>
      <dsp:txXfrm rot="-5400000">
        <a:off x="616350" y="3161361"/>
        <a:ext cx="7585311" cy="516446"/>
      </dsp:txXfrm>
    </dsp:sp>
    <dsp:sp modelId="{26A571B6-CFAC-4F2C-8092-B111C90F19F0}">
      <dsp:nvSpPr>
        <dsp:cNvPr id="0" name=""/>
        <dsp:cNvSpPr/>
      </dsp:nvSpPr>
      <dsp:spPr>
        <a:xfrm rot="5400000">
          <a:off x="-132074" y="4047745"/>
          <a:ext cx="880499" cy="616349"/>
        </a:xfrm>
        <a:prstGeom prst="chevron">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12</a:t>
          </a:r>
        </a:p>
      </dsp:txBody>
      <dsp:txXfrm rot="-5400000">
        <a:off x="2" y="4223845"/>
        <a:ext cx="616349" cy="264150"/>
      </dsp:txXfrm>
    </dsp:sp>
    <dsp:sp modelId="{57F1AE06-4409-4435-8B0D-554FA0EED41A}">
      <dsp:nvSpPr>
        <dsp:cNvPr id="0" name=""/>
        <dsp:cNvSpPr/>
      </dsp:nvSpPr>
      <dsp:spPr>
        <a:xfrm rot="5400000">
          <a:off x="4136812" y="395207"/>
          <a:ext cx="572324" cy="7613250"/>
        </a:xfrm>
        <a:prstGeom prst="round2Same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None/>
          </a:pPr>
          <a:r>
            <a:rPr lang="en-US" sz="1800" kern="1200" dirty="0"/>
            <a:t>Post the TEP summary report</a:t>
          </a:r>
        </a:p>
      </dsp:txBody>
      <dsp:txXfrm rot="-5400000">
        <a:off x="616350" y="3943609"/>
        <a:ext cx="7585311" cy="5164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0F7D-29F9-4C4C-B4B4-7DD39EFBF093}">
      <dsp:nvSpPr>
        <dsp:cNvPr id="0" name=""/>
        <dsp:cNvSpPr/>
      </dsp:nvSpPr>
      <dsp:spPr>
        <a:xfrm>
          <a:off x="0" y="316065"/>
          <a:ext cx="7391400" cy="1175264"/>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i="1" kern="1200" dirty="0"/>
            <a:t>Strategies:</a:t>
          </a:r>
          <a:endParaRPr lang="en-US" sz="4900" kern="1200" dirty="0"/>
        </a:p>
      </dsp:txBody>
      <dsp:txXfrm>
        <a:off x="57372" y="373437"/>
        <a:ext cx="7276656" cy="1060520"/>
      </dsp:txXfrm>
    </dsp:sp>
    <dsp:sp modelId="{CAC2E887-4581-4BBB-A7C1-411BA992C49B}">
      <dsp:nvSpPr>
        <dsp:cNvPr id="0" name=""/>
        <dsp:cNvSpPr/>
      </dsp:nvSpPr>
      <dsp:spPr>
        <a:xfrm>
          <a:off x="0" y="1491330"/>
          <a:ext cx="7391400" cy="238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77" tIns="62230" rIns="348488" bIns="62230" numCol="1" spcCol="1270" anchor="t" anchorCtr="0">
          <a:noAutofit/>
        </a:bodyPr>
        <a:lstStyle/>
        <a:p>
          <a:pPr marL="285750" lvl="1" indent="-285750" algn="l" defTabSz="1689100">
            <a:lnSpc>
              <a:spcPct val="90000"/>
            </a:lnSpc>
            <a:spcBef>
              <a:spcPct val="0"/>
            </a:spcBef>
            <a:spcAft>
              <a:spcPct val="20000"/>
            </a:spcAft>
            <a:buChar char="•"/>
          </a:pPr>
          <a:r>
            <a:rPr lang="en-US" sz="3800" kern="1200"/>
            <a:t>Recruit from multiple sources</a:t>
          </a:r>
        </a:p>
        <a:p>
          <a:pPr marL="285750" lvl="1" indent="-285750" algn="l" defTabSz="1689100">
            <a:lnSpc>
              <a:spcPct val="90000"/>
            </a:lnSpc>
            <a:spcBef>
              <a:spcPct val="0"/>
            </a:spcBef>
            <a:spcAft>
              <a:spcPct val="20000"/>
            </a:spcAft>
            <a:buChar char="•"/>
          </a:pPr>
          <a:r>
            <a:rPr lang="en-US" sz="3800" kern="1200"/>
            <a:t>Re-open TEP announcement if needed to obtain a larger pool of prospective participants</a:t>
          </a:r>
        </a:p>
      </dsp:txBody>
      <dsp:txXfrm>
        <a:off x="0" y="1491330"/>
        <a:ext cx="7391400" cy="23836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42B45-E4D8-4EFB-AD4C-D4E93434B931}">
      <dsp:nvSpPr>
        <dsp:cNvPr id="0" name=""/>
        <dsp:cNvSpPr/>
      </dsp:nvSpPr>
      <dsp:spPr>
        <a:xfrm>
          <a:off x="0" y="38047"/>
          <a:ext cx="7696200" cy="983384"/>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i="1" kern="1200" dirty="0"/>
            <a:t>Strategies:</a:t>
          </a:r>
          <a:endParaRPr lang="en-US" sz="4100" kern="1200" dirty="0"/>
        </a:p>
      </dsp:txBody>
      <dsp:txXfrm>
        <a:off x="48005" y="86052"/>
        <a:ext cx="7600190" cy="887374"/>
      </dsp:txXfrm>
    </dsp:sp>
    <dsp:sp modelId="{EE9AC4B4-D980-4180-943C-C7508AAEDBF3}">
      <dsp:nvSpPr>
        <dsp:cNvPr id="0" name=""/>
        <dsp:cNvSpPr/>
      </dsp:nvSpPr>
      <dsp:spPr>
        <a:xfrm>
          <a:off x="0" y="1021432"/>
          <a:ext cx="7696200" cy="3055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354"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n-US" sz="3200" kern="1200"/>
            <a:t>Provide read-ahead materials </a:t>
          </a:r>
        </a:p>
        <a:p>
          <a:pPr marL="285750" lvl="1" indent="-285750" algn="l" defTabSz="1422400">
            <a:lnSpc>
              <a:spcPct val="90000"/>
            </a:lnSpc>
            <a:spcBef>
              <a:spcPct val="0"/>
            </a:spcBef>
            <a:spcAft>
              <a:spcPct val="20000"/>
            </a:spcAft>
            <a:buChar char="•"/>
          </a:pPr>
          <a:r>
            <a:rPr lang="en-US" sz="3200" kern="1200"/>
            <a:t>Use recorded webinars to provide background/orientation</a:t>
          </a:r>
        </a:p>
        <a:p>
          <a:pPr marL="285750" lvl="1" indent="-285750" algn="l" defTabSz="1422400">
            <a:lnSpc>
              <a:spcPct val="90000"/>
            </a:lnSpc>
            <a:spcBef>
              <a:spcPct val="0"/>
            </a:spcBef>
            <a:spcAft>
              <a:spcPct val="20000"/>
            </a:spcAft>
            <a:buChar char="•"/>
          </a:pPr>
          <a:r>
            <a:rPr lang="en-US" sz="3200" kern="1200" dirty="0"/>
            <a:t>Organize TEP workgroups on volunteer basis to cover detailed topics (for example, measure specifications)</a:t>
          </a:r>
        </a:p>
      </dsp:txBody>
      <dsp:txXfrm>
        <a:off x="0" y="1021432"/>
        <a:ext cx="7696200" cy="30553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C28F4B-971F-44CD-826F-BE7DE0523E21}">
      <dsp:nvSpPr>
        <dsp:cNvPr id="0" name=""/>
        <dsp:cNvSpPr/>
      </dsp:nvSpPr>
      <dsp:spPr>
        <a:xfrm>
          <a:off x="0" y="68557"/>
          <a:ext cx="8229600" cy="743535"/>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i="1" kern="1200" dirty="0"/>
            <a:t>Strategies prior to meeting:</a:t>
          </a:r>
          <a:endParaRPr lang="en-US" sz="3100" kern="1200" dirty="0"/>
        </a:p>
      </dsp:txBody>
      <dsp:txXfrm>
        <a:off x="36296" y="104853"/>
        <a:ext cx="8157008" cy="670943"/>
      </dsp:txXfrm>
    </dsp:sp>
    <dsp:sp modelId="{146A1F2D-08B0-4095-A5A5-B08C3B681C15}">
      <dsp:nvSpPr>
        <dsp:cNvPr id="0" name=""/>
        <dsp:cNvSpPr/>
      </dsp:nvSpPr>
      <dsp:spPr>
        <a:xfrm>
          <a:off x="0" y="812092"/>
          <a:ext cx="8229600" cy="1251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Use pre-assessments prior to the meeting</a:t>
          </a:r>
        </a:p>
        <a:p>
          <a:pPr marL="228600" lvl="1" indent="-228600" algn="l" defTabSz="1066800">
            <a:lnSpc>
              <a:spcPct val="90000"/>
            </a:lnSpc>
            <a:spcBef>
              <a:spcPct val="0"/>
            </a:spcBef>
            <a:spcAft>
              <a:spcPct val="20000"/>
            </a:spcAft>
            <a:buChar char="•"/>
          </a:pPr>
          <a:r>
            <a:rPr lang="en-US" sz="2400" kern="1200"/>
            <a:t>Provide clear discussion questions</a:t>
          </a:r>
        </a:p>
        <a:p>
          <a:pPr marL="228600" lvl="1" indent="-228600" algn="l" defTabSz="1066800">
            <a:lnSpc>
              <a:spcPct val="90000"/>
            </a:lnSpc>
            <a:spcBef>
              <a:spcPct val="0"/>
            </a:spcBef>
            <a:spcAft>
              <a:spcPct val="20000"/>
            </a:spcAft>
            <a:buChar char="•"/>
          </a:pPr>
          <a:r>
            <a:rPr lang="en-US" sz="2400" kern="1200"/>
            <a:t>Establish moderator guidelines</a:t>
          </a:r>
        </a:p>
      </dsp:txBody>
      <dsp:txXfrm>
        <a:off x="0" y="812092"/>
        <a:ext cx="8229600" cy="1251315"/>
      </dsp:txXfrm>
    </dsp:sp>
    <dsp:sp modelId="{F8AD9E20-063F-4DAE-8E55-FB6F4F23DE6B}">
      <dsp:nvSpPr>
        <dsp:cNvPr id="0" name=""/>
        <dsp:cNvSpPr/>
      </dsp:nvSpPr>
      <dsp:spPr>
        <a:xfrm>
          <a:off x="0" y="2063407"/>
          <a:ext cx="8229600" cy="743535"/>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i="1" kern="1200" dirty="0"/>
            <a:t>Strategies during the meeting:</a:t>
          </a:r>
          <a:endParaRPr lang="en-US" sz="3100" kern="1200" dirty="0"/>
        </a:p>
      </dsp:txBody>
      <dsp:txXfrm>
        <a:off x="36296" y="2099703"/>
        <a:ext cx="8157008" cy="670943"/>
      </dsp:txXfrm>
    </dsp:sp>
    <dsp:sp modelId="{A23C0D49-7B29-491F-BD53-FA0C63672DC4}">
      <dsp:nvSpPr>
        <dsp:cNvPr id="0" name=""/>
        <dsp:cNvSpPr/>
      </dsp:nvSpPr>
      <dsp:spPr>
        <a:xfrm>
          <a:off x="0" y="2806942"/>
          <a:ext cx="8229600" cy="1925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Try to hold face-to-face meetings when contract resources permit</a:t>
          </a:r>
        </a:p>
        <a:p>
          <a:pPr marL="228600" lvl="1" indent="-228600" algn="l" defTabSz="1066800">
            <a:lnSpc>
              <a:spcPct val="90000"/>
            </a:lnSpc>
            <a:spcBef>
              <a:spcPct val="0"/>
            </a:spcBef>
            <a:spcAft>
              <a:spcPct val="20000"/>
            </a:spcAft>
            <a:buChar char="•"/>
          </a:pPr>
          <a:r>
            <a:rPr lang="en-US" sz="2400" kern="1200"/>
            <a:t>Use a combination of large and small group discussions and activities</a:t>
          </a:r>
        </a:p>
        <a:p>
          <a:pPr marL="228600" lvl="1" indent="-228600" algn="l" defTabSz="1066800">
            <a:lnSpc>
              <a:spcPct val="90000"/>
            </a:lnSpc>
            <a:spcBef>
              <a:spcPct val="0"/>
            </a:spcBef>
            <a:spcAft>
              <a:spcPct val="20000"/>
            </a:spcAft>
            <a:buChar char="•"/>
          </a:pPr>
          <a:r>
            <a:rPr lang="en-US" sz="2400" kern="1200"/>
            <a:t>Allow for networking breaks</a:t>
          </a:r>
        </a:p>
      </dsp:txBody>
      <dsp:txXfrm>
        <a:off x="0" y="2806942"/>
        <a:ext cx="8229600" cy="19251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A1050A-77ED-4FC9-B5C7-600927AFEA9B}">
      <dsp:nvSpPr>
        <dsp:cNvPr id="0" name=""/>
        <dsp:cNvSpPr/>
      </dsp:nvSpPr>
      <dsp:spPr>
        <a:xfrm>
          <a:off x="0" y="262642"/>
          <a:ext cx="8229600" cy="791505"/>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i="1" kern="1200" dirty="0"/>
            <a:t>Strategies:</a:t>
          </a:r>
          <a:endParaRPr lang="en-US" sz="3300" kern="1200" dirty="0"/>
        </a:p>
      </dsp:txBody>
      <dsp:txXfrm>
        <a:off x="38638" y="301280"/>
        <a:ext cx="8152324" cy="714229"/>
      </dsp:txXfrm>
    </dsp:sp>
    <dsp:sp modelId="{7F5334B1-900A-4D61-8C68-7C2171E911EA}">
      <dsp:nvSpPr>
        <dsp:cNvPr id="0" name=""/>
        <dsp:cNvSpPr/>
      </dsp:nvSpPr>
      <dsp:spPr>
        <a:xfrm>
          <a:off x="0" y="1054147"/>
          <a:ext cx="8229600" cy="3483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a:t>To the extent possible, provide materials that are easy to understand; written in plain language</a:t>
          </a:r>
        </a:p>
        <a:p>
          <a:pPr marL="228600" lvl="1" indent="-228600" algn="l" defTabSz="1155700">
            <a:lnSpc>
              <a:spcPct val="90000"/>
            </a:lnSpc>
            <a:spcBef>
              <a:spcPct val="0"/>
            </a:spcBef>
            <a:spcAft>
              <a:spcPct val="20000"/>
            </a:spcAft>
            <a:buChar char="•"/>
          </a:pPr>
          <a:r>
            <a:rPr lang="en-US" sz="2600" kern="1200"/>
            <a:t>Provide a glossary for unfamiliar terms or acronyms</a:t>
          </a:r>
        </a:p>
        <a:p>
          <a:pPr marL="228600" lvl="1" indent="-228600" algn="l" defTabSz="1155700">
            <a:lnSpc>
              <a:spcPct val="90000"/>
            </a:lnSpc>
            <a:spcBef>
              <a:spcPct val="0"/>
            </a:spcBef>
            <a:spcAft>
              <a:spcPct val="20000"/>
            </a:spcAft>
            <a:buChar char="•"/>
          </a:pPr>
          <a:r>
            <a:rPr lang="en-US" sz="2600" kern="1200"/>
            <a:t>Use graphs	</a:t>
          </a:r>
        </a:p>
        <a:p>
          <a:pPr marL="228600" lvl="1" indent="-228600" algn="l" defTabSz="1155700">
            <a:lnSpc>
              <a:spcPct val="90000"/>
            </a:lnSpc>
            <a:spcBef>
              <a:spcPct val="0"/>
            </a:spcBef>
            <a:spcAft>
              <a:spcPct val="20000"/>
            </a:spcAft>
            <a:buChar char="•"/>
          </a:pPr>
          <a:r>
            <a:rPr lang="en-US" sz="2600" kern="1200" dirty="0"/>
            <a:t>Include interpretation of analyses</a:t>
          </a:r>
        </a:p>
        <a:p>
          <a:pPr marL="228600" lvl="1" indent="-228600" algn="l" defTabSz="1155700">
            <a:lnSpc>
              <a:spcPct val="90000"/>
            </a:lnSpc>
            <a:spcBef>
              <a:spcPct val="0"/>
            </a:spcBef>
            <a:spcAft>
              <a:spcPct val="20000"/>
            </a:spcAft>
            <a:buChar char="•"/>
          </a:pPr>
          <a:r>
            <a:rPr lang="en-US" sz="2600" kern="1200"/>
            <a:t>Provide team recommendations</a:t>
          </a:r>
        </a:p>
        <a:p>
          <a:pPr marL="228600" lvl="1" indent="-228600" algn="l" defTabSz="1155700">
            <a:lnSpc>
              <a:spcPct val="90000"/>
            </a:lnSpc>
            <a:spcBef>
              <a:spcPct val="0"/>
            </a:spcBef>
            <a:spcAft>
              <a:spcPct val="20000"/>
            </a:spcAft>
            <a:buChar char="•"/>
          </a:pPr>
          <a:r>
            <a:rPr lang="en-US" sz="2600" kern="1200" dirty="0"/>
            <a:t>Pivot rapidly if needed to improve process</a:t>
          </a:r>
        </a:p>
        <a:p>
          <a:pPr marL="228600" lvl="1" indent="-228600" algn="l" defTabSz="1155700">
            <a:lnSpc>
              <a:spcPct val="90000"/>
            </a:lnSpc>
            <a:spcBef>
              <a:spcPct val="0"/>
            </a:spcBef>
            <a:spcAft>
              <a:spcPct val="20000"/>
            </a:spcAft>
            <a:buChar char="•"/>
          </a:pPr>
          <a:r>
            <a:rPr lang="en-US" sz="2600" kern="1200" dirty="0"/>
            <a:t>Small breakout groups</a:t>
          </a:r>
        </a:p>
      </dsp:txBody>
      <dsp:txXfrm>
        <a:off x="0" y="1054147"/>
        <a:ext cx="8229600" cy="348381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180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39466" y="0"/>
            <a:ext cx="3013763" cy="461804"/>
          </a:xfrm>
          <a:prstGeom prst="rect">
            <a:avLst/>
          </a:prstGeom>
        </p:spPr>
        <p:txBody>
          <a:bodyPr vert="horz" lIns="91440" tIns="45720" rIns="91440" bIns="45720" rtlCol="0"/>
          <a:lstStyle>
            <a:lvl1pPr algn="r">
              <a:defRPr sz="1200"/>
            </a:lvl1pPr>
          </a:lstStyle>
          <a:p>
            <a:fld id="{CC16B254-F755-154D-86D8-705F3C585905}" type="datetimeFigureOut">
              <a:rPr lang="en-US" smtClean="0"/>
              <a:pPr/>
              <a:t>9/13/2018</a:t>
            </a:fld>
            <a:endParaRPr lang="en-US" dirty="0"/>
          </a:p>
        </p:txBody>
      </p:sp>
      <p:sp>
        <p:nvSpPr>
          <p:cNvPr id="4" name="Footer Placeholder 3"/>
          <p:cNvSpPr>
            <a:spLocks noGrp="1"/>
          </p:cNvSpPr>
          <p:nvPr>
            <p:ph type="ftr" sz="quarter" idx="2"/>
          </p:nvPr>
        </p:nvSpPr>
        <p:spPr>
          <a:xfrm>
            <a:off x="0" y="8772668"/>
            <a:ext cx="3013763" cy="46180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9466" y="8772668"/>
            <a:ext cx="3013763" cy="461804"/>
          </a:xfrm>
          <a:prstGeom prst="rect">
            <a:avLst/>
          </a:prstGeom>
        </p:spPr>
        <p:txBody>
          <a:bodyPr vert="horz" lIns="91440" tIns="45720" rIns="91440" bIns="45720" rtlCol="0" anchor="b"/>
          <a:lstStyle>
            <a:lvl1pPr algn="r">
              <a:defRPr sz="1200"/>
            </a:lvl1pPr>
          </a:lstStyle>
          <a:p>
            <a:fld id="{D8B07BA0-83C1-274E-9BA1-643DFA6696FC}" type="slidenum">
              <a:rPr lang="en-US" smtClean="0"/>
              <a:pPr/>
              <a:t>‹#›</a:t>
            </a:fld>
            <a:endParaRPr lang="en-US" dirty="0"/>
          </a:p>
        </p:txBody>
      </p:sp>
    </p:spTree>
    <p:extLst>
      <p:ext uri="{BB962C8B-B14F-4D97-AF65-F5344CB8AC3E}">
        <p14:creationId xmlns:p14="http://schemas.microsoft.com/office/powerpoint/2010/main" val="4082487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180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39466" y="0"/>
            <a:ext cx="3013763" cy="461804"/>
          </a:xfrm>
          <a:prstGeom prst="rect">
            <a:avLst/>
          </a:prstGeom>
        </p:spPr>
        <p:txBody>
          <a:bodyPr vert="horz" lIns="91440" tIns="45720" rIns="91440" bIns="45720" rtlCol="0"/>
          <a:lstStyle>
            <a:lvl1pPr algn="r">
              <a:defRPr sz="1200"/>
            </a:lvl1pPr>
          </a:lstStyle>
          <a:p>
            <a:fld id="{70242358-85E2-2545-8677-79B1E11E6ECD}" type="datetimeFigureOut">
              <a:rPr lang="en-US" smtClean="0"/>
              <a:pPr/>
              <a:t>9/13/2018</a:t>
            </a:fld>
            <a:endParaRPr lang="en-US" dirty="0"/>
          </a:p>
        </p:txBody>
      </p:sp>
      <p:sp>
        <p:nvSpPr>
          <p:cNvPr id="4" name="Slide Image Placeholder 3"/>
          <p:cNvSpPr>
            <a:spLocks noGrp="1" noRot="1" noChangeAspect="1"/>
          </p:cNvSpPr>
          <p:nvPr>
            <p:ph type="sldImg" idx="2"/>
          </p:nvPr>
        </p:nvSpPr>
        <p:spPr>
          <a:xfrm>
            <a:off x="1168400" y="693738"/>
            <a:ext cx="4618038" cy="346233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484" y="4387136"/>
            <a:ext cx="5563870" cy="41562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3763" cy="46180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772668"/>
            <a:ext cx="3013763" cy="461804"/>
          </a:xfrm>
          <a:prstGeom prst="rect">
            <a:avLst/>
          </a:prstGeom>
        </p:spPr>
        <p:txBody>
          <a:bodyPr vert="horz" lIns="91440" tIns="45720" rIns="91440" bIns="45720" rtlCol="0" anchor="b"/>
          <a:lstStyle>
            <a:lvl1pPr algn="r">
              <a:defRPr sz="1200"/>
            </a:lvl1pPr>
          </a:lstStyle>
          <a:p>
            <a:fld id="{7B898A01-842B-0042-9AB7-55364486B929}" type="slidenum">
              <a:rPr lang="en-US" smtClean="0"/>
              <a:pPr/>
              <a:t>‹#›</a:t>
            </a:fld>
            <a:endParaRPr lang="en-US" dirty="0"/>
          </a:p>
        </p:txBody>
      </p:sp>
    </p:spTree>
    <p:extLst>
      <p:ext uri="{BB962C8B-B14F-4D97-AF65-F5344CB8AC3E}">
        <p14:creationId xmlns:p14="http://schemas.microsoft.com/office/powerpoint/2010/main" val="21019035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MMS/Downloads/Blueprint-130.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a:t>
            </a:fld>
            <a:endParaRPr lang="en-US" dirty="0"/>
          </a:p>
        </p:txBody>
      </p:sp>
    </p:spTree>
    <p:extLst>
      <p:ext uri="{BB962C8B-B14F-4D97-AF65-F5344CB8AC3E}">
        <p14:creationId xmlns:p14="http://schemas.microsoft.com/office/powerpoint/2010/main" val="1950050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During </a:t>
            </a:r>
            <a:r>
              <a:rPr lang="en-US" sz="1200" i="1" kern="1200" dirty="0">
                <a:solidFill>
                  <a:schemeClr val="tx1"/>
                </a:solidFill>
                <a:effectLst/>
                <a:latin typeface="+mn-lt"/>
                <a:ea typeface="+mn-ea"/>
                <a:cs typeface="+mn-cs"/>
              </a:rPr>
              <a:t>recruitment,</a:t>
            </a:r>
            <a:r>
              <a:rPr lang="en-US" sz="1200" kern="1200" dirty="0">
                <a:solidFill>
                  <a:schemeClr val="tx1"/>
                </a:solidFill>
                <a:effectLst/>
                <a:latin typeface="+mn-lt"/>
                <a:ea typeface="+mn-ea"/>
                <a:cs typeface="+mn-cs"/>
              </a:rPr>
              <a:t> strive for a well-balanced and highly experienced TEP and disseminate your announcement as widely as possible to various stakeholder groups.  For example, if working with acute inpatient hospitals, reach out through one of CMS’ listservs that those inpatient hospitals subscribe to and notify all the hospitals in the country that currently participate say in the inpatient quality reporting program (QRP).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Consider working closely with professional societies in your clinical areas of focus.  Various specialty societies typically have an outreach contact you can link to that can disseminate your announcement further throughout their membership. Typical the Health Services Advisory Group (HSAG) candidate pools range from 50-200 individuals.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the objective </a:t>
            </a:r>
            <a:r>
              <a:rPr lang="en-US" sz="1200" b="0" i="1" kern="1200" dirty="0">
                <a:solidFill>
                  <a:schemeClr val="tx1"/>
                </a:solidFill>
                <a:effectLst/>
                <a:latin typeface="+mn-lt"/>
                <a:ea typeface="+mn-ea"/>
                <a:cs typeface="+mn-cs"/>
              </a:rPr>
              <a:t>ranking</a:t>
            </a:r>
            <a:r>
              <a:rPr lang="en-US" sz="1200" kern="1200" dirty="0">
                <a:solidFill>
                  <a:schemeClr val="tx1"/>
                </a:solidFill>
                <a:effectLst/>
                <a:latin typeface="+mn-lt"/>
                <a:ea typeface="+mn-ea"/>
                <a:cs typeface="+mn-cs"/>
              </a:rPr>
              <a:t> process for candidates; for example, if seeking three clinicians and three representatives from hospital administration, you would categorize folks into those different categories, and then try to rate the candidates within those categories.  In looking at criteria for </a:t>
            </a:r>
            <a:r>
              <a:rPr lang="en-US" sz="1200" i="1" kern="1200" dirty="0">
                <a:solidFill>
                  <a:schemeClr val="tx1"/>
                </a:solidFill>
                <a:effectLst/>
                <a:latin typeface="+mn-lt"/>
                <a:ea typeface="+mn-ea"/>
                <a:cs typeface="+mn-cs"/>
              </a:rPr>
              <a:t>co-chair </a:t>
            </a:r>
            <a:r>
              <a:rPr lang="en-US" sz="1200" kern="1200" dirty="0">
                <a:solidFill>
                  <a:schemeClr val="tx1"/>
                </a:solidFill>
                <a:effectLst/>
                <a:latin typeface="+mn-lt"/>
                <a:ea typeface="+mn-ea"/>
                <a:cs typeface="+mn-cs"/>
              </a:rPr>
              <a:t>selection, we typically select from the TEP membership.  We look at previous leadership experience facilitating review panels.  They may have participated with the National Quality Forum (NQF) and steering committees or with the Measures Application Partnership (MAP), but any indication you can glean that they have experience with sort of managing or moderating a group of stakeholders is helpful.</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10</a:t>
            </a:fld>
            <a:endParaRPr lang="en-US" dirty="0"/>
          </a:p>
        </p:txBody>
      </p:sp>
    </p:spTree>
    <p:extLst>
      <p:ext uri="{BB962C8B-B14F-4D97-AF65-F5344CB8AC3E}">
        <p14:creationId xmlns:p14="http://schemas.microsoft.com/office/powerpoint/2010/main" val="108122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image, a patient TEP member is conveying to the Measure Development Plan (MDP) panel her patient story and challenges encountered with the healthcare system. Patients are at the center of everything that CMS does.  We want to make certain that their </a:t>
            </a:r>
            <a:r>
              <a:rPr lang="en-US" sz="1200" i="0" kern="1200" dirty="0">
                <a:solidFill>
                  <a:schemeClr val="tx1"/>
                </a:solidFill>
                <a:effectLst/>
                <a:latin typeface="+mn-lt"/>
                <a:ea typeface="+mn-ea"/>
                <a:cs typeface="+mn-cs"/>
              </a:rPr>
              <a:t>voice</a:t>
            </a:r>
            <a:r>
              <a:rPr lang="en-US" sz="1200" kern="1200" dirty="0">
                <a:solidFill>
                  <a:schemeClr val="tx1"/>
                </a:solidFill>
                <a:effectLst/>
                <a:latin typeface="+mn-lt"/>
                <a:ea typeface="+mn-ea"/>
                <a:cs typeface="+mn-cs"/>
              </a:rPr>
              <a:t> is at the table when discussing measure evaluation, measure policy or ideas for measure development.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identify patients for participation, consider outreach to national patient organizations like the Patient-Centered Outcome Research Institute (PCORI)and PatientsLikeMe.  Depending on your clinical topic of interest, consider outreach to patient organizations that focus on that particular disease or condition.  Consider doing one-on-one telephone calls with patient candidates to gauge their comfort level in sharing experiences with the panel and for availability.  Also important is to establish a staff </a:t>
            </a:r>
            <a:r>
              <a:rPr lang="en-US" sz="1200" i="0" kern="1200" dirty="0">
                <a:solidFill>
                  <a:schemeClr val="tx1"/>
                </a:solidFill>
                <a:effectLst/>
                <a:latin typeface="+mn-lt"/>
                <a:ea typeface="+mn-ea"/>
                <a:cs typeface="+mn-cs"/>
              </a:rPr>
              <a:t>mentor</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involved in the screening process.  After patient/caregiver selection, they will work with patients throughout the TEP process, if they have questions or comments and to encourage their sharing of experiences with the panel.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HSAG’s work, over and over again we have seen that patient </a:t>
            </a:r>
            <a:r>
              <a:rPr lang="en-US" sz="1200" i="0" kern="1200" dirty="0">
                <a:solidFill>
                  <a:schemeClr val="tx1"/>
                </a:solidFill>
                <a:effectLst/>
                <a:latin typeface="+mn-lt"/>
                <a:ea typeface="+mn-ea"/>
                <a:cs typeface="+mn-cs"/>
              </a:rPr>
              <a:t>stories</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are very powerful, and the panelists are very moved by the stories and patient input.  Additionally, you may want to consider an </a:t>
            </a:r>
            <a:r>
              <a:rPr lang="en-US" sz="1200" i="0" kern="1200" dirty="0">
                <a:solidFill>
                  <a:schemeClr val="tx1"/>
                </a:solidFill>
                <a:effectLst/>
                <a:latin typeface="+mn-lt"/>
                <a:ea typeface="+mn-ea"/>
                <a:cs typeface="+mn-cs"/>
              </a:rPr>
              <a:t>honorarium</a:t>
            </a:r>
            <a:r>
              <a:rPr lang="en-US" sz="1200" kern="1200" dirty="0">
                <a:solidFill>
                  <a:schemeClr val="tx1"/>
                </a:solidFill>
                <a:effectLst/>
                <a:latin typeface="+mn-lt"/>
                <a:ea typeface="+mn-ea"/>
                <a:cs typeface="+mn-cs"/>
              </a:rPr>
              <a:t> for patients, since they typically are not paid by their home institution to participate.</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11</a:t>
            </a:fld>
            <a:endParaRPr lang="en-US" dirty="0"/>
          </a:p>
        </p:txBody>
      </p:sp>
    </p:spTree>
    <p:extLst>
      <p:ext uri="{BB962C8B-B14F-4D97-AF65-F5344CB8AC3E}">
        <p14:creationId xmlns:p14="http://schemas.microsoft.com/office/powerpoint/2010/main" val="3850203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Consider expanding patient/caregiver participation </a:t>
            </a:r>
            <a:r>
              <a:rPr lang="en-US" sz="1200" i="0" kern="1200" dirty="0">
                <a:solidFill>
                  <a:schemeClr val="tx1"/>
                </a:solidFill>
                <a:effectLst/>
                <a:latin typeface="+mn-lt"/>
                <a:ea typeface="+mn-ea"/>
                <a:cs typeface="+mn-cs"/>
              </a:rPr>
              <a:t>beyond</a:t>
            </a:r>
            <a:r>
              <a:rPr lang="en-US" sz="1200" kern="1200" dirty="0">
                <a:solidFill>
                  <a:schemeClr val="tx1"/>
                </a:solidFill>
                <a:effectLst/>
                <a:latin typeface="+mn-lt"/>
                <a:ea typeface="+mn-ea"/>
                <a:cs typeface="+mn-cs"/>
              </a:rPr>
              <a:t> your technical expert panel (TEP).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typical panel may have three or four slots reserved for the patient/caregiver perspective. Given that limited number of patient perspectives, provide one-on-one </a:t>
            </a:r>
            <a:r>
              <a:rPr lang="en-US" sz="1200" i="1" kern="1200" dirty="0">
                <a:solidFill>
                  <a:schemeClr val="tx1"/>
                </a:solidFill>
                <a:effectLst/>
                <a:latin typeface="+mn-lt"/>
                <a:ea typeface="+mn-ea"/>
                <a:cs typeface="+mn-cs"/>
              </a:rPr>
              <a:t>interviews </a:t>
            </a:r>
            <a:r>
              <a:rPr lang="en-US" sz="1200" kern="1200" dirty="0">
                <a:solidFill>
                  <a:schemeClr val="tx1"/>
                </a:solidFill>
                <a:effectLst/>
                <a:latin typeface="+mn-lt"/>
                <a:ea typeface="+mn-ea"/>
                <a:cs typeface="+mn-cs"/>
              </a:rPr>
              <a:t>and </a:t>
            </a:r>
            <a:r>
              <a:rPr lang="en-US" sz="1200" i="1" kern="1200" dirty="0">
                <a:solidFill>
                  <a:schemeClr val="tx1"/>
                </a:solidFill>
                <a:effectLst/>
                <a:latin typeface="+mn-lt"/>
                <a:ea typeface="+mn-ea"/>
                <a:cs typeface="+mn-cs"/>
              </a:rPr>
              <a:t>focus groups</a:t>
            </a:r>
            <a:r>
              <a:rPr lang="en-US" sz="1200" kern="1200" dirty="0">
                <a:solidFill>
                  <a:schemeClr val="tx1"/>
                </a:solidFill>
                <a:effectLst/>
                <a:latin typeface="+mn-lt"/>
                <a:ea typeface="+mn-ea"/>
                <a:cs typeface="+mn-cs"/>
              </a:rPr>
              <a:t> at various stages of the measure development process.  This allows for more diverse perspectives and the ability to hear more of the patient’s story and things the patient finds important and meaningful with regard to measure development.  The information-gathering process when starting to formulate your priorities for measurement is a good time to do this, as well as after alpha testing when your measure specifications are still malleable.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12</a:t>
            </a:fld>
            <a:endParaRPr lang="en-US" dirty="0"/>
          </a:p>
        </p:txBody>
      </p:sp>
    </p:spTree>
    <p:extLst>
      <p:ext uri="{BB962C8B-B14F-4D97-AF65-F5344CB8AC3E}">
        <p14:creationId xmlns:p14="http://schemas.microsoft.com/office/powerpoint/2010/main" val="1058613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you see Maria Durham, Division Director of Program and Measurement Support, and Kate Goodrich, Director of CMS' Center for Clinical Standards &amp; Quality (CCSQ).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Depending on your project scope — working closely with your COR — will determine the level of leadership that is appropriate to include in your panel.  They will provide important project background to align the contract goals, objectives and expectations with CMS’ strategic direction.  Holding various TEPs over the years and having talked to various members, they appreciate the CMS leadership perspective, and this is encouraged if it is feasible in the beginning of the TEP process.</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13</a:t>
            </a:fld>
            <a:endParaRPr lang="en-US" dirty="0"/>
          </a:p>
        </p:txBody>
      </p:sp>
    </p:spTree>
    <p:extLst>
      <p:ext uri="{BB962C8B-B14F-4D97-AF65-F5344CB8AC3E}">
        <p14:creationId xmlns:p14="http://schemas.microsoft.com/office/powerpoint/2010/main" val="1850739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t>
            </a:r>
            <a:r>
              <a:rPr lang="en-US" sz="1200" i="0" kern="1200" dirty="0">
                <a:solidFill>
                  <a:schemeClr val="tx1"/>
                </a:solidFill>
                <a:effectLst/>
                <a:latin typeface="+mn-lt"/>
                <a:ea typeface="+mn-ea"/>
                <a:cs typeface="+mn-cs"/>
              </a:rPr>
              <a:t>contractor</a:t>
            </a:r>
            <a:r>
              <a:rPr lang="en-US" sz="1200" kern="1200" dirty="0">
                <a:solidFill>
                  <a:schemeClr val="tx1"/>
                </a:solidFill>
                <a:effectLst/>
                <a:latin typeface="+mn-lt"/>
                <a:ea typeface="+mn-ea"/>
                <a:cs typeface="+mn-cs"/>
              </a:rPr>
              <a:t> will assist with the content and framing for the presentation, such as linking project goals to broader CMS strategies like Meaningful Measures. You may need to do this leadership presentation as a video recording.  Enough advance time will be necessary to prepare a script with your COR.  Sometimes an onsite TEP in Baltimore may not require a video, so somebody from CMS can attend your TEP and give their remarks in-person.</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14</a:t>
            </a:fld>
            <a:endParaRPr lang="en-US" dirty="0"/>
          </a:p>
        </p:txBody>
      </p:sp>
    </p:spTree>
    <p:extLst>
      <p:ext uri="{BB962C8B-B14F-4D97-AF65-F5344CB8AC3E}">
        <p14:creationId xmlns:p14="http://schemas.microsoft.com/office/powerpoint/2010/main" val="3652874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Strive to recruit a diverse pool and from multiple sources.  You may also wish to </a:t>
            </a:r>
            <a:r>
              <a:rPr lang="en-US" sz="1200" i="1" kern="1200" dirty="0">
                <a:solidFill>
                  <a:schemeClr val="tx1"/>
                </a:solidFill>
                <a:effectLst/>
                <a:latin typeface="+mn-lt"/>
                <a:ea typeface="+mn-ea"/>
                <a:cs typeface="+mn-cs"/>
              </a:rPr>
              <a:t>reopen</a:t>
            </a:r>
            <a:r>
              <a:rPr lang="en-US" sz="1200" kern="1200" dirty="0">
                <a:solidFill>
                  <a:schemeClr val="tx1"/>
                </a:solidFill>
                <a:effectLst/>
                <a:latin typeface="+mn-lt"/>
                <a:ea typeface="+mn-ea"/>
                <a:cs typeface="+mn-cs"/>
              </a:rPr>
              <a:t> a TEP announcement, if you do not have an adequate number of candidates for a particular stakeholder perspective.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15</a:t>
            </a:fld>
            <a:endParaRPr lang="en-US" dirty="0"/>
          </a:p>
        </p:txBody>
      </p:sp>
    </p:spTree>
    <p:extLst>
      <p:ext uri="{BB962C8B-B14F-4D97-AF65-F5344CB8AC3E}">
        <p14:creationId xmlns:p14="http://schemas.microsoft.com/office/powerpoint/2010/main" val="1164667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Strategies to mitigate </a:t>
            </a:r>
            <a:r>
              <a:rPr lang="en-US" sz="1200" i="1" kern="1200" dirty="0">
                <a:solidFill>
                  <a:schemeClr val="tx1"/>
                </a:solidFill>
                <a:effectLst/>
                <a:latin typeface="+mn-lt"/>
                <a:ea typeface="+mn-ea"/>
                <a:cs typeface="+mn-cs"/>
              </a:rPr>
              <a:t>limited </a:t>
            </a:r>
            <a:r>
              <a:rPr lang="en-US" sz="1200" kern="1200" dirty="0">
                <a:solidFill>
                  <a:schemeClr val="tx1"/>
                </a:solidFill>
                <a:effectLst/>
                <a:latin typeface="+mn-lt"/>
                <a:ea typeface="+mn-ea"/>
                <a:cs typeface="+mn-cs"/>
              </a:rPr>
              <a:t>meeting time may include providing succinct read-ahead materials that prepare the panel.  Secondly, the use of recorded webinars to provide background and orientation. This can be useful if you have any </a:t>
            </a:r>
            <a:r>
              <a:rPr lang="en-US" sz="1200" i="0" kern="1200" dirty="0">
                <a:solidFill>
                  <a:schemeClr val="tx1"/>
                </a:solidFill>
                <a:effectLst/>
                <a:latin typeface="+mn-lt"/>
                <a:ea typeface="+mn-ea"/>
                <a:cs typeface="+mn-cs"/>
              </a:rPr>
              <a:t>turnover</a:t>
            </a:r>
            <a:r>
              <a:rPr lang="en-US" sz="1200" kern="1200" dirty="0">
                <a:solidFill>
                  <a:schemeClr val="tx1"/>
                </a:solidFill>
                <a:effectLst/>
                <a:latin typeface="+mn-lt"/>
                <a:ea typeface="+mn-ea"/>
                <a:cs typeface="+mn-cs"/>
              </a:rPr>
              <a:t> within your TEP.  You may direct them to the orientation link and therefore be better prepared when they do come into a meeting.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Another strategy to maximize time is to organize TEP </a:t>
            </a:r>
            <a:r>
              <a:rPr lang="en-US" sz="1200" i="1" kern="1200" dirty="0">
                <a:solidFill>
                  <a:schemeClr val="tx1"/>
                </a:solidFill>
                <a:effectLst/>
                <a:latin typeface="+mn-lt"/>
                <a:ea typeface="+mn-ea"/>
                <a:cs typeface="+mn-cs"/>
              </a:rPr>
              <a:t>workgroups</a:t>
            </a:r>
            <a:r>
              <a:rPr lang="en-US" sz="1200" kern="1200" dirty="0">
                <a:solidFill>
                  <a:schemeClr val="tx1"/>
                </a:solidFill>
                <a:effectLst/>
                <a:latin typeface="+mn-lt"/>
                <a:ea typeface="+mn-ea"/>
                <a:cs typeface="+mn-cs"/>
              </a:rPr>
              <a:t>, which can be done on a volunteer basis.  Let us say you have a measure; for example, in our case, on schizophrenia along with a certain group of TEP members with expertise and interest in that.  You can convene them in a workgroup for two to three sessions outside of your larger TEP.  That group can then bring recommendations back to the full panel, which allows you to maximize the expertise on your panel to solve some of the more granular details of measure development.</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16</a:t>
            </a:fld>
            <a:endParaRPr lang="en-US" dirty="0"/>
          </a:p>
        </p:txBody>
      </p:sp>
    </p:spTree>
    <p:extLst>
      <p:ext uri="{BB962C8B-B14F-4D97-AF65-F5344CB8AC3E}">
        <p14:creationId xmlns:p14="http://schemas.microsoft.com/office/powerpoint/2010/main" val="2927758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Particularly effective is the use of </a:t>
            </a:r>
            <a:r>
              <a:rPr lang="en-US" sz="1200" i="1" kern="1200" dirty="0">
                <a:solidFill>
                  <a:schemeClr val="tx1"/>
                </a:solidFill>
                <a:effectLst/>
                <a:latin typeface="+mn-lt"/>
                <a:ea typeface="+mn-ea"/>
                <a:cs typeface="+mn-cs"/>
              </a:rPr>
              <a:t>pre-assessments</a:t>
            </a:r>
            <a:r>
              <a:rPr lang="en-US" sz="1200" kern="1200" dirty="0">
                <a:solidFill>
                  <a:schemeClr val="tx1"/>
                </a:solidFill>
                <a:effectLst/>
                <a:latin typeface="+mn-lt"/>
                <a:ea typeface="+mn-ea"/>
                <a:cs typeface="+mn-cs"/>
              </a:rPr>
              <a:t> prior to the meeting.  When looking to get input on the importance of measure concepts — with several concepts in consideration — do a pre-assessment where you ask members to rate the overall importance of those concepts to the clinical area or setting of focus, and then give opportunity to comment from a qualitative perspective.  This can also provide some initial background information to aid with the construction of your TEP materials.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Provide clear discussion questions when asking for TEP input.  Also work with your co-chairs to establish moderator guidelines that set the rules of engagement for your interactions, either in-person or via webinar.  For strategies during the meeting, face-to-face meetings are very valuable, contract resources permitting, and of most value when convening your initial TEP meeting.  Sometimes you can </a:t>
            </a:r>
            <a:r>
              <a:rPr lang="en-US" sz="1200" i="1" kern="1200" dirty="0">
                <a:solidFill>
                  <a:schemeClr val="tx1"/>
                </a:solidFill>
                <a:effectLst/>
                <a:latin typeface="+mn-lt"/>
                <a:ea typeface="+mn-ea"/>
                <a:cs typeface="+mn-cs"/>
              </a:rPr>
              <a:t>only</a:t>
            </a:r>
            <a:r>
              <a:rPr lang="en-US" sz="1200" kern="1200" dirty="0">
                <a:solidFill>
                  <a:schemeClr val="tx1"/>
                </a:solidFill>
                <a:effectLst/>
                <a:latin typeface="+mn-lt"/>
                <a:ea typeface="+mn-ea"/>
                <a:cs typeface="+mn-cs"/>
              </a:rPr>
              <a:t> do the webinar series, and if you do the appropriate orientation that can work equally as well.  Use a combination of large/small group discussions and activities, and then allow enough time for networking breaks.  This is most important for face-to-face meetings that you give folks an opportunity to bond and get to know each other.</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17</a:t>
            </a:fld>
            <a:endParaRPr lang="en-US" dirty="0"/>
          </a:p>
        </p:txBody>
      </p:sp>
    </p:spTree>
    <p:extLst>
      <p:ext uri="{BB962C8B-B14F-4D97-AF65-F5344CB8AC3E}">
        <p14:creationId xmlns:p14="http://schemas.microsoft.com/office/powerpoint/2010/main" val="3276147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Present materials that are easily digestible and written in plain language. Also provide a glossary for unfamiliar terms and acronyms.  When presenting scientific data or analyses, when possible use pictures, graphs and charts. For the contractor perspective, include the take-home message and interpretation of analyses, and then formulate a recommendation and have your TEP react to that recommendation.  Oftentimes, the TEP will look at the data and the team’s recommendation and 100% agree; other times they bring different perspectives. They are there to help you interpret the data in light of the various stakeholder perspectives.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times you may need to pivot rapidly in order to improve process.  At a recent onsite CMS MDP TEP, there was discussion of the different measure development concepts for the QPP.  It just was not working, because we were not able to get the desired input.  As a result, we put that whole process </a:t>
            </a:r>
            <a:r>
              <a:rPr lang="en-US" sz="1200" i="1" kern="1200" dirty="0">
                <a:solidFill>
                  <a:schemeClr val="tx1"/>
                </a:solidFill>
                <a:effectLst/>
                <a:latin typeface="+mn-lt"/>
                <a:ea typeface="+mn-ea"/>
                <a:cs typeface="+mn-cs"/>
              </a:rPr>
              <a:t>online</a:t>
            </a:r>
            <a:r>
              <a:rPr lang="en-US" sz="1200" kern="1200" dirty="0">
                <a:solidFill>
                  <a:schemeClr val="tx1"/>
                </a:solidFill>
                <a:effectLst/>
                <a:latin typeface="+mn-lt"/>
                <a:ea typeface="+mn-ea"/>
                <a:cs typeface="+mn-cs"/>
              </a:rPr>
              <a:t> through the WebEx so that people could see in real time the concepts that people were generating as well as the feedback.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18</a:t>
            </a:fld>
            <a:endParaRPr lang="en-US" dirty="0"/>
          </a:p>
        </p:txBody>
      </p:sp>
    </p:spTree>
    <p:extLst>
      <p:ext uri="{BB962C8B-B14F-4D97-AF65-F5344CB8AC3E}">
        <p14:creationId xmlns:p14="http://schemas.microsoft.com/office/powerpoint/2010/main" val="1507940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19</a:t>
            </a:fld>
            <a:endParaRPr lang="en-US" dirty="0"/>
          </a:p>
        </p:txBody>
      </p:sp>
    </p:spTree>
    <p:extLst>
      <p:ext uri="{BB962C8B-B14F-4D97-AF65-F5344CB8AC3E}">
        <p14:creationId xmlns:p14="http://schemas.microsoft.com/office/powerpoint/2010/main" val="1690392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a:t>
            </a:fld>
            <a:endParaRPr lang="en-US" dirty="0"/>
          </a:p>
        </p:txBody>
      </p:sp>
    </p:spTree>
    <p:extLst>
      <p:ext uri="{BB962C8B-B14F-4D97-AF65-F5344CB8AC3E}">
        <p14:creationId xmlns:p14="http://schemas.microsoft.com/office/powerpoint/2010/main" val="1850516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20</a:t>
            </a:fld>
            <a:endParaRPr lang="en-US" dirty="0"/>
          </a:p>
        </p:txBody>
      </p:sp>
    </p:spTree>
    <p:extLst>
      <p:ext uri="{BB962C8B-B14F-4D97-AF65-F5344CB8AC3E}">
        <p14:creationId xmlns:p14="http://schemas.microsoft.com/office/powerpoint/2010/main" val="3560005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more information about TEPs and best practices for convening TEPs, you may wish to consult the CMS </a:t>
            </a:r>
            <a:r>
              <a:rPr lang="en-US" sz="1200" i="1" kern="1200" dirty="0">
                <a:solidFill>
                  <a:schemeClr val="tx1"/>
                </a:solidFill>
                <a:effectLst/>
                <a:latin typeface="+mn-lt"/>
                <a:ea typeface="+mn-ea"/>
                <a:cs typeface="+mn-cs"/>
              </a:rPr>
              <a:t>Blueprint</a:t>
            </a:r>
            <a:r>
              <a:rPr lang="en-US" sz="1200" kern="1200" dirty="0">
                <a:solidFill>
                  <a:schemeClr val="tx1"/>
                </a:solidFill>
                <a:effectLst/>
                <a:latin typeface="+mn-lt"/>
                <a:ea typeface="+mn-ea"/>
                <a:cs typeface="+mn-cs"/>
              </a:rPr>
              <a:t>.  This slide references version 14.0, which will not officially be out until next month.  Version 13.0 is available.  In particular Section 3 Chapter 12 titled:  </a:t>
            </a:r>
            <a:r>
              <a:rPr lang="en-US" sz="1200" i="1" kern="1200" dirty="0">
                <a:solidFill>
                  <a:schemeClr val="tx1"/>
                </a:solidFill>
                <a:effectLst/>
                <a:latin typeface="+mn-lt"/>
                <a:ea typeface="+mn-ea"/>
                <a:cs typeface="+mn-cs"/>
              </a:rPr>
              <a:t>Technical Expert Panel</a:t>
            </a:r>
            <a:r>
              <a:rPr lang="en-US" sz="1200" kern="1200" dirty="0">
                <a:solidFill>
                  <a:schemeClr val="tx1"/>
                </a:solidFill>
                <a:effectLst/>
                <a:latin typeface="+mn-lt"/>
                <a:ea typeface="+mn-ea"/>
                <a:cs typeface="+mn-cs"/>
              </a:rPr>
              <a:t> would be useful.  This covers the topics of the timing of TEP input, TEP structure, steps of the TEP, preparing the TEP summary report and proposing the recommended set of candidate measures.  The forms and templates section of the </a:t>
            </a:r>
            <a:r>
              <a:rPr lang="en-US" sz="1200" i="1" kern="1200" dirty="0">
                <a:solidFill>
                  <a:schemeClr val="tx1"/>
                </a:solidFill>
                <a:effectLst/>
                <a:latin typeface="+mn-lt"/>
                <a:ea typeface="+mn-ea"/>
                <a:cs typeface="+mn-cs"/>
              </a:rPr>
              <a:t>Blueprint</a:t>
            </a:r>
            <a:r>
              <a:rPr lang="en-US" sz="1200" kern="1200" dirty="0">
                <a:solidFill>
                  <a:schemeClr val="tx1"/>
                </a:solidFill>
                <a:effectLst/>
                <a:latin typeface="+mn-lt"/>
                <a:ea typeface="+mn-ea"/>
                <a:cs typeface="+mn-cs"/>
              </a:rPr>
              <a:t> is also a key section for TEP organizers.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Other resources that may be useful to individuals convening TEPs include books and articles on qualitative research methods containing information about focus group moderation, recruitment and interviewing techniques.  For those new to the process of convening TEPs, also consult CMS’ MMS webpage which contains information about established TEPs including membership lists, meeting agendas and summary reports.  There is a section on the webpage that includes instructions for panels that are currently accepting nominations.</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21</a:t>
            </a:fld>
            <a:endParaRPr lang="en-US" dirty="0"/>
          </a:p>
        </p:txBody>
      </p:sp>
    </p:spTree>
    <p:extLst>
      <p:ext uri="{BB962C8B-B14F-4D97-AF65-F5344CB8AC3E}">
        <p14:creationId xmlns:p14="http://schemas.microsoft.com/office/powerpoint/2010/main" val="1824544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22</a:t>
            </a:fld>
            <a:endParaRPr lang="en-US" dirty="0"/>
          </a:p>
        </p:txBody>
      </p:sp>
    </p:spTree>
    <p:extLst>
      <p:ext uri="{BB962C8B-B14F-4D97-AF65-F5344CB8AC3E}">
        <p14:creationId xmlns:p14="http://schemas.microsoft.com/office/powerpoint/2010/main" val="3027491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Although many examples provided today allude to the Technical Expert Panel (TEP) as informing measure development, on occasion TEP input is sought for other purposes — such as to inform measure evaluation and policy, or the measure development process more globally.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terms of </a:t>
            </a:r>
            <a:r>
              <a:rPr lang="en-US" sz="1200" i="1" kern="1200" dirty="0">
                <a:solidFill>
                  <a:schemeClr val="tx1"/>
                </a:solidFill>
                <a:effectLst/>
                <a:latin typeface="+mn-lt"/>
                <a:ea typeface="+mn-ea"/>
                <a:cs typeface="+mn-cs"/>
              </a:rPr>
              <a:t>composition</a:t>
            </a:r>
            <a:r>
              <a:rPr lang="en-US" sz="1200" kern="1200" dirty="0">
                <a:solidFill>
                  <a:schemeClr val="tx1"/>
                </a:solidFill>
                <a:effectLst/>
                <a:latin typeface="+mn-lt"/>
                <a:ea typeface="+mn-ea"/>
                <a:cs typeface="+mn-cs"/>
              </a:rPr>
              <a:t>, TEP members may include patients and family members, caregivers, clinicians such as physicians, pharmacists and registered nurses (RNs), statisticians, quality improvement experts, methodologists and measure developers who provide direction and guidance to the measure developer.  TEPs for electronic clinical quality measures (eCQMs) may also include implementers of electronic health record systems (EHRs), clinical informaticists, EHR information technology vendors, programmers, coding experts and current EHR users.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a:t>
            </a:fld>
            <a:endParaRPr lang="en-US" dirty="0"/>
          </a:p>
        </p:txBody>
      </p:sp>
    </p:spTree>
    <p:extLst>
      <p:ext uri="{BB962C8B-B14F-4D97-AF65-F5344CB8AC3E}">
        <p14:creationId xmlns:p14="http://schemas.microsoft.com/office/powerpoint/2010/main" val="744259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most typical scenario is for the TEP to provide input to the measure developer while the developer is </a:t>
            </a:r>
            <a:r>
              <a:rPr lang="en-US" sz="1200" i="0" kern="1200" dirty="0">
                <a:solidFill>
                  <a:schemeClr val="tx1"/>
                </a:solidFill>
                <a:effectLst/>
                <a:latin typeface="+mn-lt"/>
                <a:ea typeface="+mn-ea"/>
                <a:cs typeface="+mn-cs"/>
              </a:rPr>
              <a:t>creating</a:t>
            </a:r>
            <a:r>
              <a:rPr lang="en-US" sz="1200" kern="1200" dirty="0">
                <a:solidFill>
                  <a:schemeClr val="tx1"/>
                </a:solidFill>
                <a:effectLst/>
                <a:latin typeface="+mn-lt"/>
                <a:ea typeface="+mn-ea"/>
                <a:cs typeface="+mn-cs"/>
              </a:rPr>
              <a:t> measures/sets of measures to be used in the Centers for Medicare &amp; Medicaid Services (CMS) programs.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TEP members are often involved with reviewing new measure concepts to help determine which are selected for further development.  The TEP may later be involved with reviewing findings from testing from Measures Under Development (MUD) to help the developer prioritize or rule out concepts for future development.  TEP members may also advise on which measures should be recommended to CMS based on criteria such as whether patients will find the measures </a:t>
            </a:r>
            <a:r>
              <a:rPr lang="en-US" sz="1200" i="1" kern="1200" dirty="0">
                <a:solidFill>
                  <a:schemeClr val="tx1"/>
                </a:solidFill>
                <a:effectLst/>
                <a:latin typeface="+mn-lt"/>
                <a:ea typeface="+mn-ea"/>
                <a:cs typeface="+mn-cs"/>
              </a:rPr>
              <a:t>meaningful</a:t>
            </a:r>
            <a:r>
              <a:rPr lang="en-US" sz="1200" kern="1200" dirty="0">
                <a:solidFill>
                  <a:schemeClr val="tx1"/>
                </a:solidFill>
                <a:effectLst/>
                <a:latin typeface="+mn-lt"/>
                <a:ea typeface="+mn-ea"/>
                <a:cs typeface="+mn-cs"/>
              </a:rPr>
              <a:t> and important.</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4</a:t>
            </a:fld>
            <a:endParaRPr lang="en-US" dirty="0"/>
          </a:p>
        </p:txBody>
      </p:sp>
    </p:spTree>
    <p:extLst>
      <p:ext uri="{BB962C8B-B14F-4D97-AF65-F5344CB8AC3E}">
        <p14:creationId xmlns:p14="http://schemas.microsoft.com/office/powerpoint/2010/main" val="3628704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convening a group of stakeholders external to the development team and sharing their recommendations, we improve the level of </a:t>
            </a:r>
            <a:r>
              <a:rPr lang="en-US" sz="1200" i="1" kern="1200" dirty="0">
                <a:solidFill>
                  <a:schemeClr val="tx1"/>
                </a:solidFill>
                <a:effectLst/>
                <a:latin typeface="+mn-lt"/>
                <a:ea typeface="+mn-ea"/>
                <a:cs typeface="+mn-cs"/>
              </a:rPr>
              <a:t>transparency </a:t>
            </a:r>
            <a:r>
              <a:rPr lang="en-US" sz="1200" kern="1200" dirty="0">
                <a:solidFill>
                  <a:schemeClr val="tx1"/>
                </a:solidFill>
                <a:effectLst/>
                <a:latin typeface="+mn-lt"/>
                <a:ea typeface="+mn-ea"/>
                <a:cs typeface="+mn-cs"/>
              </a:rPr>
              <a:t>in the measure development process. The qualitative nature of TEP meetings and the careful preparation of meeting materials and discussion questions help to promote thoughtful discussions about quality issues important to stakeholders.  The TEP provides an opportunity to make measures that truly reflect the needs and preferences of patients, caregivers and other stakeholders.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5</a:t>
            </a:fld>
            <a:endParaRPr lang="en-US" dirty="0"/>
          </a:p>
        </p:txBody>
      </p:sp>
    </p:spTree>
    <p:extLst>
      <p:ext uri="{BB962C8B-B14F-4D97-AF65-F5344CB8AC3E}">
        <p14:creationId xmlns:p14="http://schemas.microsoft.com/office/powerpoint/2010/main" val="4149494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u="none" dirty="0">
                <a:solidFill>
                  <a:srgbClr val="FF0000"/>
                </a:solidFill>
              </a:rPr>
              <a:t>When convening a TEP, measure developers typically follow 12 steps. </a:t>
            </a:r>
            <a:r>
              <a:rPr lang="en-US" dirty="0">
                <a:solidFill>
                  <a:srgbClr val="FF0000"/>
                </a:solidFill>
              </a:rPr>
              <a:t>The order of the steps and the way they are implemented may vary by measure development phase. Each step is described in the </a:t>
            </a:r>
            <a:r>
              <a:rPr lang="en-US" i="1" u="none" dirty="0">
                <a:solidFill>
                  <a:srgbClr val="FF0000"/>
                </a:solidFill>
                <a:hlinkClick r:id="rId3"/>
              </a:rPr>
              <a:t>Measures Management System (MMS) Blueprint</a:t>
            </a:r>
            <a:r>
              <a:rPr lang="en-US" i="1" u="none" dirty="0">
                <a:solidFill>
                  <a:srgbClr val="FF0000"/>
                </a:solidFill>
              </a:rPr>
              <a:t> </a:t>
            </a:r>
            <a:r>
              <a:rPr lang="en-US" u="sng" dirty="0">
                <a:solidFill>
                  <a:srgbClr val="FF0000"/>
                </a:solidFill>
              </a:rPr>
              <a:t>(https://www.cms.gov/Medicare/Quality-Initiatives-Patient-Assessment-Instruments/MMS/Downloads/BlueprintVer14.pdf)</a:t>
            </a:r>
            <a:r>
              <a:rPr lang="en-US" dirty="0">
                <a:solidFill>
                  <a:srgbClr val="FF0000"/>
                </a:solidFill>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r>
              <a:rPr lang="en-US" sz="1200" kern="1200" dirty="0">
                <a:solidFill>
                  <a:schemeClr val="tx1"/>
                </a:solidFill>
                <a:effectLst/>
                <a:latin typeface="+mn-lt"/>
                <a:ea typeface="+mn-ea"/>
                <a:cs typeface="+mn-cs"/>
              </a:rPr>
              <a:t>For step </a:t>
            </a:r>
            <a:r>
              <a:rPr lang="en-US" sz="1200" i="1" kern="1200" dirty="0">
                <a:solidFill>
                  <a:schemeClr val="tx1"/>
                </a:solidFill>
                <a:effectLst/>
                <a:latin typeface="+mn-lt"/>
                <a:ea typeface="+mn-ea"/>
                <a:cs typeface="+mn-cs"/>
              </a:rPr>
              <a:t>one</a:t>
            </a:r>
            <a:r>
              <a:rPr lang="en-US" sz="1200" kern="1200" dirty="0">
                <a:solidFill>
                  <a:schemeClr val="tx1"/>
                </a:solidFill>
                <a:effectLst/>
                <a:latin typeface="+mn-lt"/>
                <a:ea typeface="+mn-ea"/>
                <a:cs typeface="+mn-cs"/>
              </a:rPr>
              <a:t>, the charter includes key details such as the goals and objectives of the TEP, TEP members’ responsibilities, and how TEP feedback will be used.  For step </a:t>
            </a:r>
            <a:r>
              <a:rPr lang="en-US" sz="1200" i="1" kern="1200" dirty="0">
                <a:solidFill>
                  <a:schemeClr val="tx1"/>
                </a:solidFill>
                <a:effectLst/>
                <a:latin typeface="+mn-lt"/>
                <a:ea typeface="+mn-ea"/>
                <a:cs typeface="+mn-cs"/>
              </a:rPr>
              <a:t>two</a:t>
            </a:r>
            <a:r>
              <a:rPr lang="en-US" sz="1200" kern="1200" dirty="0">
                <a:solidFill>
                  <a:schemeClr val="tx1"/>
                </a:solidFill>
                <a:effectLst/>
                <a:latin typeface="+mn-lt"/>
                <a:ea typeface="+mn-ea"/>
                <a:cs typeface="+mn-cs"/>
              </a:rPr>
              <a:t>, the organizer completes the call for TEP webpage posting form which provides an overview and objectives; types of expertise being sought; TEP member responsibility, anticipated meeting dates and TEP nominee application materials which typically include a nomination form, curriculum vitae (CV), and nomination letter.  At the time the web posting goes live, or before, the TEP organizer should notify relevant stakeholder organizations able to assist with nominating prospective TEP members.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the </a:t>
            </a:r>
            <a:r>
              <a:rPr lang="en-US" sz="1200" i="1" kern="1200" dirty="0">
                <a:solidFill>
                  <a:schemeClr val="tx1"/>
                </a:solidFill>
                <a:effectLst/>
                <a:latin typeface="+mn-lt"/>
                <a:ea typeface="+mn-ea"/>
                <a:cs typeface="+mn-cs"/>
              </a:rPr>
              <a:t>fifth</a:t>
            </a:r>
            <a:r>
              <a:rPr lang="en-US" sz="1200" kern="1200" dirty="0">
                <a:solidFill>
                  <a:schemeClr val="tx1"/>
                </a:solidFill>
                <a:effectLst/>
                <a:latin typeface="+mn-lt"/>
                <a:ea typeface="+mn-ea"/>
                <a:cs typeface="+mn-cs"/>
              </a:rPr>
              <a:t> step, the average TEP ranges from 8-15 members.  The organizers should select a panel that is balanced in terms of key characteristics and is void of individuals with conflicts of interest (COI) that cannot easily be mitigated.  The </a:t>
            </a:r>
            <a:r>
              <a:rPr lang="en-US" sz="1200" i="1" kern="1200" dirty="0">
                <a:solidFill>
                  <a:schemeClr val="tx1"/>
                </a:solidFill>
                <a:effectLst/>
                <a:latin typeface="+mn-lt"/>
                <a:ea typeface="+mn-ea"/>
                <a:cs typeface="+mn-cs"/>
              </a:rPr>
              <a:t>sixth</a:t>
            </a:r>
            <a:r>
              <a:rPr lang="en-US" sz="1200" kern="1200" dirty="0">
                <a:solidFill>
                  <a:schemeClr val="tx1"/>
                </a:solidFill>
                <a:effectLst/>
                <a:latin typeface="+mn-lt"/>
                <a:ea typeface="+mn-ea"/>
                <a:cs typeface="+mn-cs"/>
              </a:rPr>
              <a:t> step happens prior to the first TEP meeting.  The chair or meeting facilitator should be someone who has either content or measure development expertise and strong facilitation skills. </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6</a:t>
            </a:fld>
            <a:endParaRPr lang="en-US" dirty="0"/>
          </a:p>
        </p:txBody>
      </p:sp>
    </p:spTree>
    <p:extLst>
      <p:ext uri="{BB962C8B-B14F-4D97-AF65-F5344CB8AC3E}">
        <p14:creationId xmlns:p14="http://schemas.microsoft.com/office/powerpoint/2010/main" val="3323039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steps </a:t>
            </a:r>
            <a:r>
              <a:rPr lang="en-US" sz="1200" i="1" kern="1200" dirty="0">
                <a:solidFill>
                  <a:schemeClr val="tx1"/>
                </a:solidFill>
                <a:effectLst/>
                <a:latin typeface="+mn-lt"/>
                <a:ea typeface="+mn-ea"/>
                <a:cs typeface="+mn-cs"/>
              </a:rPr>
              <a:t>seven</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eight</a:t>
            </a:r>
            <a:r>
              <a:rPr lang="en-US" sz="1200" kern="1200" dirty="0">
                <a:solidFill>
                  <a:schemeClr val="tx1"/>
                </a:solidFill>
                <a:effectLst/>
                <a:latin typeface="+mn-lt"/>
                <a:ea typeface="+mn-ea"/>
                <a:cs typeface="+mn-cs"/>
              </a:rPr>
              <a:t>, if an in-person meeting is required, it is the organizer’s responsibility to reserve meeting space and help participants with travel and hotel arrangements as needed.  In step </a:t>
            </a:r>
            <a:r>
              <a:rPr lang="en-US" sz="1200" i="1" kern="1200" dirty="0">
                <a:solidFill>
                  <a:schemeClr val="tx1"/>
                </a:solidFill>
                <a:effectLst/>
                <a:latin typeface="+mn-lt"/>
                <a:ea typeface="+mn-ea"/>
                <a:cs typeface="+mn-cs"/>
              </a:rPr>
              <a:t>nine</a:t>
            </a:r>
            <a:r>
              <a:rPr lang="en-US" sz="1200" kern="1200" dirty="0">
                <a:solidFill>
                  <a:schemeClr val="tx1"/>
                </a:solidFill>
                <a:effectLst/>
                <a:latin typeface="+mn-lt"/>
                <a:ea typeface="+mn-ea"/>
                <a:cs typeface="+mn-cs"/>
              </a:rPr>
              <a:t>, at least one week before the TEP meeting, the organizer should send meeting materials to the Contracting Officer Representative (COR) and TEP.  These materials include the agenda and read-ahead materials to help members prepare for the discussion.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the </a:t>
            </a:r>
            <a:r>
              <a:rPr lang="en-US" sz="1200" i="1" kern="1200" dirty="0">
                <a:solidFill>
                  <a:schemeClr val="tx1"/>
                </a:solidFill>
                <a:effectLst/>
                <a:latin typeface="+mn-lt"/>
                <a:ea typeface="+mn-ea"/>
                <a:cs typeface="+mn-cs"/>
              </a:rPr>
              <a:t>tenth </a:t>
            </a:r>
            <a:r>
              <a:rPr lang="en-US" sz="1200" kern="1200" dirty="0">
                <a:solidFill>
                  <a:schemeClr val="tx1"/>
                </a:solidFill>
                <a:effectLst/>
                <a:latin typeface="+mn-lt"/>
                <a:ea typeface="+mn-ea"/>
                <a:cs typeface="+mn-cs"/>
              </a:rPr>
              <a:t>step, the organizer’s responsibility is to take detailed minutes during TEP meetings.  It has previously proved helpful to record and transcribe the meeting discussion.  In step </a:t>
            </a:r>
            <a:r>
              <a:rPr lang="en-US" sz="1200" i="1" kern="1200" dirty="0">
                <a:solidFill>
                  <a:schemeClr val="tx1"/>
                </a:solidFill>
                <a:effectLst/>
                <a:latin typeface="+mn-lt"/>
                <a:ea typeface="+mn-ea"/>
                <a:cs typeface="+mn-cs"/>
              </a:rPr>
              <a:t>eleven, </a:t>
            </a:r>
            <a:r>
              <a:rPr lang="en-US" sz="1200" kern="1200" dirty="0">
                <a:solidFill>
                  <a:schemeClr val="tx1"/>
                </a:solidFill>
                <a:effectLst/>
                <a:latin typeface="+mn-lt"/>
                <a:ea typeface="+mn-ea"/>
                <a:cs typeface="+mn-cs"/>
              </a:rPr>
              <a:t>following the TEP meeting, the TEP organizers prepare the TEP summary report and proposed recommended set of candidate measures.  Step </a:t>
            </a:r>
            <a:r>
              <a:rPr lang="en-US" sz="1200" i="1" kern="1200" dirty="0">
                <a:solidFill>
                  <a:schemeClr val="tx1"/>
                </a:solidFill>
                <a:effectLst/>
                <a:latin typeface="+mn-lt"/>
                <a:ea typeface="+mn-ea"/>
                <a:cs typeface="+mn-cs"/>
              </a:rPr>
              <a:t>twelve</a:t>
            </a:r>
            <a:r>
              <a:rPr lang="en-US" sz="1200" kern="1200" dirty="0">
                <a:solidFill>
                  <a:schemeClr val="tx1"/>
                </a:solidFill>
                <a:effectLst/>
                <a:latin typeface="+mn-lt"/>
                <a:ea typeface="+mn-ea"/>
                <a:cs typeface="+mn-cs"/>
              </a:rPr>
              <a:t> is to post the CMS COR-approved version of the TEP summary report on the CMS webpage.  The report should remain on the website for at least 21 days, or as directed by the COR.  After the public comment period, the measure developer and the TEP review the comments received and recommend next steps.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u="sng"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7</a:t>
            </a:fld>
            <a:endParaRPr lang="en-US" dirty="0"/>
          </a:p>
        </p:txBody>
      </p:sp>
    </p:spTree>
    <p:extLst>
      <p:ext uri="{BB962C8B-B14F-4D97-AF65-F5344CB8AC3E}">
        <p14:creationId xmlns:p14="http://schemas.microsoft.com/office/powerpoint/2010/main" val="1427581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8</a:t>
            </a:fld>
            <a:endParaRPr lang="en-US" dirty="0"/>
          </a:p>
        </p:txBody>
      </p:sp>
    </p:spTree>
    <p:extLst>
      <p:ext uri="{BB962C8B-B14F-4D97-AF65-F5344CB8AC3E}">
        <p14:creationId xmlns:p14="http://schemas.microsoft.com/office/powerpoint/2010/main" val="3617405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basis for best practices is with our collective experience in leading TEPs related to measure development for CMS programs, the measure development process and measure evaluation and policy. </a:t>
            </a:r>
          </a:p>
          <a:p>
            <a:endParaRPr lang="en-US" dirty="0"/>
          </a:p>
          <a:p>
            <a:r>
              <a:rPr lang="en-US" i="1" dirty="0"/>
              <a:t>Examples</a:t>
            </a:r>
            <a:r>
              <a:rPr lang="en-US" dirty="0"/>
              <a:t>:</a:t>
            </a:r>
          </a:p>
          <a:p>
            <a:endParaRPr lang="en-US" dirty="0"/>
          </a:p>
          <a:p>
            <a:pPr marL="228600" indent="-228600">
              <a:buAutoNum type="arabicPeriod"/>
            </a:pPr>
            <a:r>
              <a:rPr lang="en-US" dirty="0"/>
              <a:t>Measure development TEPs for over 10 years including inpatient psychiatric facilities, acute inpatient facilities, and medication measures across settings.</a:t>
            </a:r>
          </a:p>
          <a:p>
            <a:pPr marL="228600" indent="-228600">
              <a:buAutoNum type="arabicPeriod"/>
            </a:pPr>
            <a:r>
              <a:rPr lang="en-US" dirty="0"/>
              <a:t>Battelle-Measures Management System (MMS) TEP.</a:t>
            </a:r>
          </a:p>
          <a:p>
            <a:pPr marL="228600" indent="-228600">
              <a:buAutoNum type="arabicPeriod"/>
            </a:pPr>
            <a:r>
              <a:rPr lang="en-US" dirty="0"/>
              <a:t>National Impact assessment TEP focused on the evaluation of impact of the use of quality measures in CMS programs; the CMS Measure Development Plan (MDP) TEP focused on developing the strategic framework, and reporting on progress for measure development for the Quality Payment Program (QPP).</a:t>
            </a:r>
          </a:p>
          <a:p>
            <a:pPr marL="0" indent="0">
              <a:buNone/>
            </a:pP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9</a:t>
            </a:fld>
            <a:endParaRPr lang="en-US" dirty="0"/>
          </a:p>
        </p:txBody>
      </p:sp>
    </p:spTree>
    <p:extLst>
      <p:ext uri="{BB962C8B-B14F-4D97-AF65-F5344CB8AC3E}">
        <p14:creationId xmlns:p14="http://schemas.microsoft.com/office/powerpoint/2010/main" val="32345949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descr="An African American business woman standing with her arms crossed and a team of professionals behind h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19" y="2438400"/>
            <a:ext cx="5243981"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pic>
        <p:nvPicPr>
          <p:cNvPr id="8" name="Picture 7" descr="A group of children standing with their school supplies in hand."/>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4600" y="2963450"/>
            <a:ext cx="5295431" cy="3891090"/>
          </a:xfrm>
          <a:prstGeom prst="rect">
            <a:avLst/>
          </a:prstGeom>
          <a:effectLst/>
        </p:spPr>
      </p:pic>
      <p:sp>
        <p:nvSpPr>
          <p:cNvPr id="14"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7"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9" name="Picture 8"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0" name="TextBox 9"/>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94208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4_CMS title1">
    <p:bg>
      <p:bgPr>
        <a:solidFill>
          <a:schemeClr val="bg1"/>
        </a:solidFill>
        <a:effectLst/>
      </p:bgPr>
    </p:bg>
    <p:spTree>
      <p:nvGrpSpPr>
        <p:cNvPr id="1" name=""/>
        <p:cNvGrpSpPr/>
        <p:nvPr/>
      </p:nvGrpSpPr>
      <p:grpSpPr>
        <a:xfrm>
          <a:off x="0" y="0"/>
          <a:ext cx="0" cy="0"/>
          <a:chOff x="0" y="0"/>
          <a:chExt cx="0" cy="0"/>
        </a:xfrm>
      </p:grpSpPr>
      <p:pic>
        <p:nvPicPr>
          <p:cNvPr id="7" name="Picture 3" descr="An active adult couple riding bicycles in a park."/>
          <p:cNvPicPr>
            <a:picLocks noChangeAspect="1" noChangeArrowheads="1"/>
          </p:cNvPicPr>
          <p:nvPr/>
        </p:nvPicPr>
        <p:blipFill>
          <a:blip r:embed="rId2" cstate="print"/>
          <a:stretch>
            <a:fillRect/>
          </a:stretch>
        </p:blipFill>
        <p:spPr bwMode="auto">
          <a:xfrm>
            <a:off x="697" y="2438400"/>
            <a:ext cx="6629401"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410200" y="3048000"/>
            <a:ext cx="35052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410200" y="4267200"/>
            <a:ext cx="35052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descr="A group of physicians reviewing x-rays."/>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463973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7" name="Text Placeholder 2"/>
          <p:cNvSpPr>
            <a:spLocks noGrp="1"/>
          </p:cNvSpPr>
          <p:nvPr>
            <p:ph type="body" sz="quarter" idx="10" hasCustomPrompt="1"/>
          </p:nvPr>
        </p:nvSpPr>
        <p:spPr>
          <a:xfrm>
            <a:off x="4953000" y="3048000"/>
            <a:ext cx="3733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4953000" y="4191000"/>
            <a:ext cx="3733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a:p>
            <a:pPr algn="l"/>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64517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4" descr="The Centers for Medicare and Medicaid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pic>
        <p:nvPicPr>
          <p:cNvPr id="6" name="Picture 5" descr="A group of seniors playing cards in a sunroom, sitting in wicker furnitu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 y="2514600"/>
            <a:ext cx="5615940" cy="4343400"/>
          </a:xfrm>
          <a:prstGeom prst="rect">
            <a:avLst/>
          </a:prstGeom>
          <a:ln>
            <a:noFill/>
          </a:ln>
        </p:spPr>
      </p:pic>
      <p:sp>
        <p:nvSpPr>
          <p:cNvPr id="7" name="Title 8"/>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10"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1"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a:p>
            <a:pPr algn="l"/>
            <a:r>
              <a:rPr lang="en-US" sz="2400" b="0" i="1" dirty="0">
                <a:solidFill>
                  <a:srgbClr val="084A9C"/>
                </a:solidFill>
              </a:rPr>
              <a:t>Date</a:t>
            </a:r>
            <a:endParaRPr lang="en-US" sz="2800" b="0" i="1" dirty="0">
              <a:solidFill>
                <a:srgbClr val="084A9C"/>
              </a:solidFill>
            </a:endParaRPr>
          </a:p>
        </p:txBody>
      </p:sp>
    </p:spTree>
    <p:extLst>
      <p:ext uri="{BB962C8B-B14F-4D97-AF65-F5344CB8AC3E}">
        <p14:creationId xmlns:p14="http://schemas.microsoft.com/office/powerpoint/2010/main" val="1384189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descr="A collage of photos. These photos are health professionals giving care to patients.&#10;"/>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2107"/>
          <a:stretch/>
        </p:blipFill>
        <p:spPr bwMode="auto">
          <a:xfrm>
            <a:off x="-8417" y="2438400"/>
            <a:ext cx="5647217"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77026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A graphical design of 1's and 0's to represent technology."/>
          <p:cNvPicPr>
            <a:picLocks noChangeAspect="1"/>
          </p:cNvPicPr>
          <p:nvPr/>
        </p:nvPicPr>
        <p:blipFill rotWithShape="1">
          <a:blip r:embed="rId2" cstate="screen">
            <a:extLst>
              <a:ext uri="{28A0092B-C50C-407E-A947-70E740481C1C}">
                <a14:useLocalDpi xmlns:a14="http://schemas.microsoft.com/office/drawing/2010/main"/>
              </a:ext>
            </a:extLst>
          </a:blip>
          <a:srcRect l="-30564" t="-2980"/>
          <a:stretch/>
        </p:blipFill>
        <p:spPr>
          <a:xfrm>
            <a:off x="-1600200" y="2362200"/>
            <a:ext cx="6807107" cy="4477935"/>
          </a:xfrm>
          <a:prstGeom prst="rect">
            <a:avLst/>
          </a:prstGeom>
          <a:ln>
            <a:solidFill>
              <a:schemeClr val="tx1">
                <a:alpha val="77000"/>
              </a:schemeClr>
            </a:solidFill>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410200" y="3048000"/>
            <a:ext cx="32766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410200" y="4191000"/>
            <a:ext cx="3276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07212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descr="This is an image of a pill bottle on it's side with the lid off and a few of the pills lying on the table in front of it."/>
          <p:cNvPicPr>
            <a:picLocks noChangeAspect="1"/>
          </p:cNvPicPr>
          <p:nvPr/>
        </p:nvPicPr>
        <p:blipFill rotWithShape="1">
          <a:blip r:embed="rId2" cstate="screen">
            <a:extLst>
              <a:ext uri="{28A0092B-C50C-407E-A947-70E740481C1C}">
                <a14:useLocalDpi xmlns:a14="http://schemas.microsoft.com/office/drawing/2010/main"/>
              </a:ext>
            </a:extLst>
          </a:blip>
          <a:srcRect l="-967" t="1177" r="-182" b="3456"/>
          <a:stretch/>
        </p:blipFill>
        <p:spPr>
          <a:xfrm>
            <a:off x="-76201" y="2286000"/>
            <a:ext cx="5614737" cy="4572000"/>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5626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a:p>
            <a:pPr algn="l"/>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53854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76200" y="-28738"/>
            <a:ext cx="9244148" cy="1447800"/>
          </a:xfrm>
        </p:spPr>
        <p:txBody>
          <a:bodyPr/>
          <a:lstStyle/>
          <a:p>
            <a:r>
              <a:rPr lang="en-US" dirty="0"/>
              <a:t>Click to edit Master title style</a:t>
            </a:r>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descr="The Centers for Medicare and Medicaid logo."/>
          <p:cNvPicPr>
            <a:picLocks noChangeAspect="1"/>
          </p:cNvPicPr>
          <p:nvPr userDrawn="1"/>
        </p:nvPicPr>
        <p:blipFill>
          <a:blip r:embed="rId2" cstate="print"/>
          <a:stretch>
            <a:fillRect/>
          </a:stretch>
        </p:blipFill>
        <p:spPr>
          <a:xfrm>
            <a:off x="76200" y="2550068"/>
            <a:ext cx="8915400" cy="3088732"/>
          </a:xfrm>
          <a:prstGeom prst="rect">
            <a:avLst/>
          </a:prstGeom>
        </p:spPr>
      </p:pic>
      <p:sp>
        <p:nvSpPr>
          <p:cNvPr id="14" name="Text Placeholder 2"/>
          <p:cNvSpPr>
            <a:spLocks noGrp="1"/>
          </p:cNvSpPr>
          <p:nvPr>
            <p:ph type="body" sz="quarter" idx="10" hasCustomPrompt="1"/>
          </p:nvPr>
        </p:nvSpPr>
        <p:spPr>
          <a:xfrm>
            <a:off x="304800" y="2819400"/>
            <a:ext cx="8534400" cy="17526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5" name="Text Placeholder 2"/>
          <p:cNvSpPr>
            <a:spLocks noGrp="1"/>
          </p:cNvSpPr>
          <p:nvPr>
            <p:ph type="body" sz="quarter" idx="11" hasCustomPrompt="1"/>
          </p:nvPr>
        </p:nvSpPr>
        <p:spPr>
          <a:xfrm>
            <a:off x="304800" y="4724400"/>
            <a:ext cx="85344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Tree>
    <p:extLst>
      <p:ext uri="{BB962C8B-B14F-4D97-AF65-F5344CB8AC3E}">
        <p14:creationId xmlns:p14="http://schemas.microsoft.com/office/powerpoint/2010/main" val="3264712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9" name="Picture 8" descr="The Centers for Medicare and Medicaid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90362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pPr/>
              <a:t>‹#›</a:t>
            </a:fld>
            <a:endParaRPr lang="en-US" dirty="0"/>
          </a:p>
        </p:txBody>
      </p:sp>
    </p:spTree>
    <p:extLst>
      <p:ext uri="{BB962C8B-B14F-4D97-AF65-F5344CB8AC3E}">
        <p14:creationId xmlns:p14="http://schemas.microsoft.com/office/powerpoint/2010/main" val="189084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0_CMS title1">
    <p:bg>
      <p:bgPr>
        <a:solidFill>
          <a:schemeClr val="bg1"/>
        </a:solidFill>
        <a:effectLst/>
      </p:bgPr>
    </p:bg>
    <p:spTree>
      <p:nvGrpSpPr>
        <p:cNvPr id="1" name=""/>
        <p:cNvGrpSpPr/>
        <p:nvPr/>
      </p:nvGrpSpPr>
      <p:grpSpPr>
        <a:xfrm>
          <a:off x="0" y="0"/>
          <a:ext cx="0" cy="0"/>
          <a:chOff x="0" y="0"/>
          <a:chExt cx="0" cy="0"/>
        </a:xfrm>
      </p:grpSpPr>
      <p:pic>
        <p:nvPicPr>
          <p:cNvPr id="7" name="Picture 3" descr="A woman standing in a meeting with her arms crossed with a team of professionals in the background at a table.&#10;"/>
          <p:cNvPicPr>
            <a:picLocks noChangeAspect="1" noChangeArrowheads="1"/>
          </p:cNvPicPr>
          <p:nvPr/>
        </p:nvPicPr>
        <p:blipFill>
          <a:blip r:embed="rId2" cstate="print"/>
          <a:stretch>
            <a:fillRect/>
          </a:stretch>
        </p:blipFill>
        <p:spPr bwMode="auto">
          <a:xfrm>
            <a:off x="0" y="2438400"/>
            <a:ext cx="3673984"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4191000" y="3048000"/>
            <a:ext cx="47244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4191000" y="4267200"/>
            <a:ext cx="47244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
        <p:nvSpPr>
          <p:cNvPr id="4"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pPr/>
              <a:t>‹#›</a:t>
            </a:fld>
            <a:endParaRPr lang="en-US" dirty="0"/>
          </a:p>
        </p:txBody>
      </p:sp>
    </p:spTree>
    <p:extLst>
      <p:ext uri="{BB962C8B-B14F-4D97-AF65-F5344CB8AC3E}">
        <p14:creationId xmlns:p14="http://schemas.microsoft.com/office/powerpoint/2010/main" val="74773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1_CMS title1">
    <p:bg>
      <p:bgPr>
        <a:solidFill>
          <a:schemeClr val="bg1"/>
        </a:solidFill>
        <a:effectLst/>
      </p:bgPr>
    </p:bg>
    <p:spTree>
      <p:nvGrpSpPr>
        <p:cNvPr id="1" name=""/>
        <p:cNvGrpSpPr/>
        <p:nvPr/>
      </p:nvGrpSpPr>
      <p:grpSpPr>
        <a:xfrm>
          <a:off x="0" y="0"/>
          <a:ext cx="0" cy="0"/>
          <a:chOff x="0" y="0"/>
          <a:chExt cx="0" cy="0"/>
        </a:xfrm>
      </p:grpSpPr>
      <p:pic>
        <p:nvPicPr>
          <p:cNvPr id="7" name="Picture 3" descr="Two professional women at a laptop computer."/>
          <p:cNvPicPr>
            <a:picLocks noChangeAspect="1" noChangeArrowheads="1"/>
          </p:cNvPicPr>
          <p:nvPr/>
        </p:nvPicPr>
        <p:blipFill>
          <a:blip r:embed="rId2" cstate="print"/>
          <a:srcRect l="7702" r="6739"/>
          <a:stretch>
            <a:fillRect/>
          </a:stretch>
        </p:blipFill>
        <p:spPr bwMode="auto">
          <a:xfrm>
            <a:off x="3785960" y="2514600"/>
            <a:ext cx="5358040" cy="43434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228600" y="3048000"/>
            <a:ext cx="3352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304800" y="4267200"/>
            <a:ext cx="3276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600"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2_CMS title1">
    <p:bg>
      <p:bgPr>
        <a:solidFill>
          <a:schemeClr val="bg1"/>
        </a:solidFill>
        <a:effectLst/>
      </p:bgPr>
    </p:bg>
    <p:spTree>
      <p:nvGrpSpPr>
        <p:cNvPr id="1" name=""/>
        <p:cNvGrpSpPr/>
        <p:nvPr/>
      </p:nvGrpSpPr>
      <p:grpSpPr>
        <a:xfrm>
          <a:off x="0" y="0"/>
          <a:ext cx="0" cy="0"/>
          <a:chOff x="0" y="0"/>
          <a:chExt cx="0" cy="0"/>
        </a:xfrm>
      </p:grpSpPr>
      <p:pic>
        <p:nvPicPr>
          <p:cNvPr id="7" name="Picture 3" descr="A group of professional men and women discussing the documents they are holding."/>
          <p:cNvPicPr>
            <a:picLocks noChangeAspect="1" noChangeArrowheads="1"/>
          </p:cNvPicPr>
          <p:nvPr/>
        </p:nvPicPr>
        <p:blipFill>
          <a:blip r:embed="rId2" cstate="print"/>
          <a:srcRect l="6069"/>
          <a:stretch>
            <a:fillRect/>
          </a:stretch>
        </p:blipFill>
        <p:spPr bwMode="auto">
          <a:xfrm>
            <a:off x="-34899" y="2438401"/>
            <a:ext cx="535448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486400" y="3048000"/>
            <a:ext cx="3352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562600" y="4267200"/>
            <a:ext cx="3276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9_CMS title1">
    <p:bg>
      <p:bgPr>
        <a:solidFill>
          <a:schemeClr val="bg1"/>
        </a:solidFill>
        <a:effectLst/>
      </p:bgPr>
    </p:bg>
    <p:spTree>
      <p:nvGrpSpPr>
        <p:cNvPr id="1" name=""/>
        <p:cNvGrpSpPr/>
        <p:nvPr/>
      </p:nvGrpSpPr>
      <p:grpSpPr>
        <a:xfrm>
          <a:off x="0" y="0"/>
          <a:ext cx="0" cy="0"/>
          <a:chOff x="0" y="0"/>
          <a:chExt cx="0" cy="0"/>
        </a:xfrm>
      </p:grpSpPr>
      <p:pic>
        <p:nvPicPr>
          <p:cNvPr id="7" name="Picture 3" descr="A team of professionals standing in a group."/>
          <p:cNvPicPr>
            <a:picLocks noChangeAspect="1" noChangeArrowheads="1"/>
          </p:cNvPicPr>
          <p:nvPr/>
        </p:nvPicPr>
        <p:blipFill>
          <a:blip r:embed="rId2" cstate="print"/>
          <a:srcRect l="7031" r="4688"/>
          <a:stretch>
            <a:fillRect/>
          </a:stretch>
        </p:blipFill>
        <p:spPr bwMode="auto">
          <a:xfrm>
            <a:off x="1055" y="2514600"/>
            <a:ext cx="5753840" cy="43434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6_CMS title1">
    <p:bg>
      <p:bgPr>
        <a:solidFill>
          <a:schemeClr val="bg1"/>
        </a:solidFill>
        <a:effectLst/>
      </p:bgPr>
    </p:bg>
    <p:spTree>
      <p:nvGrpSpPr>
        <p:cNvPr id="1" name=""/>
        <p:cNvGrpSpPr/>
        <p:nvPr/>
      </p:nvGrpSpPr>
      <p:grpSpPr>
        <a:xfrm>
          <a:off x="0" y="0"/>
          <a:ext cx="0" cy="0"/>
          <a:chOff x="0" y="0"/>
          <a:chExt cx="0" cy="0"/>
        </a:xfrm>
      </p:grpSpPr>
      <p:pic>
        <p:nvPicPr>
          <p:cNvPr id="7" name="Picture 3" descr="A multi-cultural family standing against a white background. The family has two children, a mom and a dad."/>
          <p:cNvPicPr>
            <a:picLocks noChangeAspect="1" noChangeArrowheads="1"/>
          </p:cNvPicPr>
          <p:nvPr/>
        </p:nvPicPr>
        <p:blipFill>
          <a:blip r:embed="rId2" cstate="print"/>
          <a:srcRect l="16406" r="24141" b="1553"/>
          <a:stretch>
            <a:fillRect/>
          </a:stretch>
        </p:blipFill>
        <p:spPr bwMode="auto">
          <a:xfrm>
            <a:off x="5463038" y="2286000"/>
            <a:ext cx="3661776" cy="4576042"/>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381000" y="3048000"/>
            <a:ext cx="4876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381000" y="4267200"/>
            <a:ext cx="4876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8_CMS title1">
    <p:bg>
      <p:bgPr>
        <a:solidFill>
          <a:schemeClr val="bg1"/>
        </a:solidFill>
        <a:effectLst/>
      </p:bgPr>
    </p:bg>
    <p:spTree>
      <p:nvGrpSpPr>
        <p:cNvPr id="1" name=""/>
        <p:cNvGrpSpPr/>
        <p:nvPr/>
      </p:nvGrpSpPr>
      <p:grpSpPr>
        <a:xfrm>
          <a:off x="0" y="0"/>
          <a:ext cx="0" cy="0"/>
          <a:chOff x="0" y="0"/>
          <a:chExt cx="0" cy="0"/>
        </a:xfrm>
      </p:grpSpPr>
      <p:pic>
        <p:nvPicPr>
          <p:cNvPr id="7" name="Picture 3" descr="A young woman dressed casually with a backpack on, walking in a park."/>
          <p:cNvPicPr>
            <a:picLocks noChangeAspect="1" noChangeArrowheads="1"/>
          </p:cNvPicPr>
          <p:nvPr/>
        </p:nvPicPr>
        <p:blipFill>
          <a:blip r:embed="rId2" cstate="print"/>
          <a:srcRect l="39844" r="4687"/>
          <a:stretch>
            <a:fillRect/>
          </a:stretch>
        </p:blipFill>
        <p:spPr bwMode="auto">
          <a:xfrm>
            <a:off x="0" y="2280607"/>
            <a:ext cx="3810000" cy="4577393"/>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4343400" y="3048000"/>
            <a:ext cx="42672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4343400" y="4267200"/>
            <a:ext cx="42672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7_CMS title1">
    <p:bg>
      <p:bgPr>
        <a:solidFill>
          <a:schemeClr val="bg1"/>
        </a:solidFill>
        <a:effectLst/>
      </p:bgPr>
    </p:bg>
    <p:spTree>
      <p:nvGrpSpPr>
        <p:cNvPr id="1" name=""/>
        <p:cNvGrpSpPr/>
        <p:nvPr/>
      </p:nvGrpSpPr>
      <p:grpSpPr>
        <a:xfrm>
          <a:off x="0" y="0"/>
          <a:ext cx="0" cy="0"/>
          <a:chOff x="0" y="0"/>
          <a:chExt cx="0" cy="0"/>
        </a:xfrm>
      </p:grpSpPr>
      <p:pic>
        <p:nvPicPr>
          <p:cNvPr id="7" name="Picture 3" descr="A team of professionals standing in a group."/>
          <p:cNvPicPr>
            <a:picLocks noChangeAspect="1" noChangeArrowheads="1"/>
          </p:cNvPicPr>
          <p:nvPr/>
        </p:nvPicPr>
        <p:blipFill>
          <a:blip r:embed="rId2" cstate="print"/>
          <a:srcRect l="14062" r="7031"/>
          <a:stretch>
            <a:fillRect/>
          </a:stretch>
        </p:blipFill>
        <p:spPr bwMode="auto">
          <a:xfrm>
            <a:off x="3910920" y="2438401"/>
            <a:ext cx="5233080"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304800" y="3048000"/>
            <a:ext cx="32766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304800" y="4267200"/>
            <a:ext cx="3276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5_CMS title1">
    <p:bg>
      <p:bgPr>
        <a:solidFill>
          <a:schemeClr val="bg1"/>
        </a:solidFill>
        <a:effectLst/>
      </p:bgPr>
    </p:bg>
    <p:spTree>
      <p:nvGrpSpPr>
        <p:cNvPr id="1" name=""/>
        <p:cNvGrpSpPr/>
        <p:nvPr/>
      </p:nvGrpSpPr>
      <p:grpSpPr>
        <a:xfrm>
          <a:off x="0" y="0"/>
          <a:ext cx="0" cy="0"/>
          <a:chOff x="0" y="0"/>
          <a:chExt cx="0" cy="0"/>
        </a:xfrm>
      </p:grpSpPr>
      <p:pic>
        <p:nvPicPr>
          <p:cNvPr id="7" name="Picture 3" descr="A young woman helping a child at a computer."/>
          <p:cNvPicPr>
            <a:picLocks noChangeAspect="1" noChangeArrowheads="1"/>
          </p:cNvPicPr>
          <p:nvPr/>
        </p:nvPicPr>
        <p:blipFill>
          <a:blip r:embed="rId2" cstate="print"/>
          <a:srcRect l="9375" r="14062" b="3517"/>
          <a:stretch>
            <a:fillRect/>
          </a:stretch>
        </p:blipFill>
        <p:spPr bwMode="auto">
          <a:xfrm>
            <a:off x="16432" y="2514600"/>
            <a:ext cx="5165168" cy="4337683"/>
          </a:xfrm>
          <a:prstGeom prst="rect">
            <a:avLst/>
          </a:prstGeom>
          <a:noFill/>
          <a:ln w="9525">
            <a:noFill/>
            <a:miter lim="800000"/>
            <a:headEnd/>
            <a:tailEnd/>
          </a:ln>
          <a:effectLst/>
          <a:scene3d>
            <a:camera prst="orthographicFront">
              <a:rot lat="0" lon="10800000" rev="0"/>
            </a:camera>
            <a:lightRig rig="threePt" dir="t"/>
          </a:scene3d>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486400" y="3048000"/>
            <a:ext cx="34290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486400" y="4267200"/>
            <a:ext cx="34290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dirty="0"/>
              <a:t>Click to edit Master title style</a:t>
            </a:r>
          </a:p>
        </p:txBody>
      </p:sp>
      <p:sp>
        <p:nvSpPr>
          <p:cNvPr id="7"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5" r:id="rId1"/>
    <p:sldLayoutId id="2147483813" r:id="rId2"/>
    <p:sldLayoutId id="2147483814" r:id="rId3"/>
    <p:sldLayoutId id="2147483815" r:id="rId4"/>
    <p:sldLayoutId id="2147483812" r:id="rId5"/>
    <p:sldLayoutId id="2147483809" r:id="rId6"/>
    <p:sldLayoutId id="2147483811" r:id="rId7"/>
    <p:sldLayoutId id="2147483810" r:id="rId8"/>
    <p:sldLayoutId id="2147483808" r:id="rId9"/>
    <p:sldLayoutId id="2147483801" r:id="rId10"/>
    <p:sldLayoutId id="2147483807" r:id="rId11"/>
    <p:sldLayoutId id="2147483798" r:id="rId12"/>
    <p:sldLayoutId id="2147483797" r:id="rId13"/>
    <p:sldLayoutId id="2147483794" r:id="rId14"/>
    <p:sldLayoutId id="2147483799" r:id="rId15"/>
    <p:sldLayoutId id="2147483802" r:id="rId16"/>
    <p:sldLayoutId id="2147483806" r:id="rId17"/>
    <p:sldLayoutId id="2147483803" r:id="rId18"/>
    <p:sldLayoutId id="2147483804" r:id="rId19"/>
    <p:sldLayoutId id="2147483805" r:id="rId20"/>
  </p:sldLayoutIdLst>
  <p:hf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MMS/Downloads/Blueprint-130.pdf" TargetMode="External"/><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hyperlink" Target="mailto:MMSsupport@battelle.org" TargetMode="External"/><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CMS Measures Management System (MMS)</a:t>
            </a:r>
            <a:br>
              <a:rPr lang="en-US" sz="2800" dirty="0"/>
            </a:br>
            <a:r>
              <a:rPr lang="en-US" sz="2800" dirty="0"/>
              <a:t>Best Practices for Technical Expert Panels</a:t>
            </a:r>
          </a:p>
        </p:txBody>
      </p:sp>
      <p:sp>
        <p:nvSpPr>
          <p:cNvPr id="4" name="Text Placeholder 3"/>
          <p:cNvSpPr>
            <a:spLocks noGrp="1"/>
          </p:cNvSpPr>
          <p:nvPr>
            <p:ph type="body" sz="quarter" idx="11"/>
          </p:nvPr>
        </p:nvSpPr>
        <p:spPr>
          <a:xfrm>
            <a:off x="304800" y="3581400"/>
            <a:ext cx="3505200" cy="2667000"/>
          </a:xfrm>
        </p:spPr>
        <p:txBody>
          <a:bodyPr>
            <a:normAutofit fontScale="77500" lnSpcReduction="20000"/>
          </a:bodyPr>
          <a:lstStyle/>
          <a:p>
            <a:r>
              <a:rPr lang="en-US" dirty="0"/>
              <a:t>Jennifer Brustrom, PhD, PMP</a:t>
            </a:r>
          </a:p>
          <a:p>
            <a:r>
              <a:rPr lang="en-US" dirty="0"/>
              <a:t>Battelle</a:t>
            </a:r>
          </a:p>
          <a:p>
            <a:endParaRPr lang="en-US" dirty="0"/>
          </a:p>
          <a:p>
            <a:r>
              <a:rPr lang="en-US" dirty="0"/>
              <a:t>Kyle Campbell, PharmD	</a:t>
            </a:r>
          </a:p>
          <a:p>
            <a:r>
              <a:rPr lang="en-US" dirty="0"/>
              <a:t>Health Services Advisory Group (HSAG)</a:t>
            </a:r>
          </a:p>
          <a:p>
            <a:endParaRPr lang="en-US" dirty="0"/>
          </a:p>
          <a:p>
            <a:r>
              <a:rPr lang="en-US" dirty="0"/>
              <a:t>August 23,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337" y="0"/>
            <a:ext cx="9144000" cy="1447800"/>
          </a:xfrm>
        </p:spPr>
        <p:txBody>
          <a:bodyPr/>
          <a:lstStyle/>
          <a:p>
            <a:r>
              <a:rPr lang="en-US" dirty="0"/>
              <a:t>Recruitment</a:t>
            </a:r>
          </a:p>
        </p:txBody>
      </p:sp>
      <p:sp>
        <p:nvSpPr>
          <p:cNvPr id="6" name="Content Placeholder 5"/>
          <p:cNvSpPr>
            <a:spLocks noGrp="1"/>
          </p:cNvSpPr>
          <p:nvPr>
            <p:ph idx="1"/>
          </p:nvPr>
        </p:nvSpPr>
        <p:spPr/>
        <p:txBody>
          <a:bodyPr>
            <a:normAutofit fontScale="92500" lnSpcReduction="10000"/>
          </a:bodyPr>
          <a:lstStyle/>
          <a:p>
            <a:r>
              <a:rPr lang="en-US" dirty="0"/>
              <a:t>Cast a wide net announcing TEP</a:t>
            </a:r>
          </a:p>
          <a:p>
            <a:pPr lvl="1"/>
            <a:r>
              <a:rPr lang="en-US" dirty="0"/>
              <a:t>HSAG applicant pool ranges from ~50-200 nominations</a:t>
            </a:r>
          </a:p>
          <a:p>
            <a:r>
              <a:rPr lang="en-US" dirty="0"/>
              <a:t>Establish objective ranking process for candidates</a:t>
            </a:r>
          </a:p>
          <a:p>
            <a:pPr lvl="1"/>
            <a:r>
              <a:rPr lang="en-US" dirty="0"/>
              <a:t>At least 2-3 team experts to rate candidates</a:t>
            </a:r>
          </a:p>
          <a:p>
            <a:pPr lvl="1"/>
            <a:r>
              <a:rPr lang="en-US" dirty="0"/>
              <a:t>Consider qualifications / letters of interest</a:t>
            </a:r>
          </a:p>
          <a:p>
            <a:pPr lvl="1"/>
            <a:r>
              <a:rPr lang="en-US" dirty="0"/>
              <a:t>Balance perspectives</a:t>
            </a:r>
          </a:p>
          <a:p>
            <a:pPr lvl="1"/>
            <a:r>
              <a:rPr lang="en-US" dirty="0"/>
              <a:t>Choose co-chairs based on leadership experience</a:t>
            </a:r>
          </a:p>
          <a:p>
            <a:endParaRPr lang="en-US" dirty="0"/>
          </a:p>
          <a:p>
            <a:pPr lvl="1"/>
            <a:endParaRPr lang="en-US" dirty="0"/>
          </a:p>
          <a:p>
            <a:pPr lvl="1"/>
            <a:endParaRPr lang="en-US" dirty="0"/>
          </a:p>
          <a:p>
            <a:endParaRPr lang="en-US" dirty="0"/>
          </a:p>
        </p:txBody>
      </p:sp>
      <p:sp>
        <p:nvSpPr>
          <p:cNvPr id="9" name="Slide Number Placeholder 8"/>
          <p:cNvSpPr>
            <a:spLocks noGrp="1"/>
          </p:cNvSpPr>
          <p:nvPr>
            <p:ph type="sldNum" sz="quarter" idx="4"/>
          </p:nvPr>
        </p:nvSpPr>
        <p:spPr/>
        <p:txBody>
          <a:bodyPr/>
          <a:lstStyle/>
          <a:p>
            <a:fld id="{7022FF3C-310F-4809-A5BE-BC5BA8AA108D}" type="slidenum">
              <a:rPr lang="en-US" smtClean="0"/>
              <a:pPr/>
              <a:t>10</a:t>
            </a:fld>
            <a:endParaRPr lang="en-US" dirty="0"/>
          </a:p>
        </p:txBody>
      </p:sp>
    </p:spTree>
    <p:extLst>
      <p:ext uri="{BB962C8B-B14F-4D97-AF65-F5344CB8AC3E}">
        <p14:creationId xmlns:p14="http://schemas.microsoft.com/office/powerpoint/2010/main" val="2901837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447800"/>
          </a:xfrm>
        </p:spPr>
        <p:txBody>
          <a:bodyPr/>
          <a:lstStyle/>
          <a:p>
            <a:r>
              <a:rPr lang="en-US" dirty="0"/>
              <a:t>Patient / Caregiver Participation</a:t>
            </a:r>
          </a:p>
        </p:txBody>
      </p:sp>
      <p:pic>
        <p:nvPicPr>
          <p:cNvPr id="7" name="Picture 6" descr="Video screenshot of a patient TEP member talking to the MDP panel.">
            <a:extLst>
              <a:ext uri="{FF2B5EF4-FFF2-40B4-BE49-F238E27FC236}">
                <a16:creationId xmlns:a16="http://schemas.microsoft.com/office/drawing/2014/main" id="{6CC2FE7D-87D1-6F4A-9DD1-691D8A70B9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05778"/>
            <a:ext cx="4076700" cy="2514600"/>
          </a:xfrm>
          <a:prstGeom prst="rect">
            <a:avLst/>
          </a:prstGeom>
        </p:spPr>
      </p:pic>
      <p:sp>
        <p:nvSpPr>
          <p:cNvPr id="2" name="Content Placeholder 1"/>
          <p:cNvSpPr>
            <a:spLocks noGrp="1"/>
          </p:cNvSpPr>
          <p:nvPr>
            <p:ph idx="1"/>
          </p:nvPr>
        </p:nvSpPr>
        <p:spPr>
          <a:xfrm>
            <a:off x="4197074" y="1447800"/>
            <a:ext cx="4946926" cy="5105400"/>
          </a:xfrm>
        </p:spPr>
        <p:txBody>
          <a:bodyPr>
            <a:noAutofit/>
          </a:bodyPr>
          <a:lstStyle/>
          <a:p>
            <a:r>
              <a:rPr lang="en-US" dirty="0"/>
              <a:t>Outreach to national patient organizations</a:t>
            </a:r>
          </a:p>
          <a:p>
            <a:r>
              <a:rPr lang="en-US" dirty="0"/>
              <a:t>Conduct interview / ranking process</a:t>
            </a:r>
          </a:p>
          <a:p>
            <a:r>
              <a:rPr lang="en-US" dirty="0"/>
              <a:t>Establish staff mentor</a:t>
            </a:r>
          </a:p>
          <a:p>
            <a:r>
              <a:rPr lang="en-US" dirty="0"/>
              <a:t>Encourage sharing experiences with panel</a:t>
            </a:r>
          </a:p>
          <a:p>
            <a:r>
              <a:rPr lang="en-US" dirty="0"/>
              <a:t>Consider honorarium</a:t>
            </a:r>
          </a:p>
          <a:p>
            <a:endParaRPr lang="en-US" dirty="0"/>
          </a:p>
          <a:p>
            <a:endParaRPr lang="en-US" dirty="0"/>
          </a:p>
        </p:txBody>
      </p:sp>
      <p:sp>
        <p:nvSpPr>
          <p:cNvPr id="8" name="Slide Number Placeholder 7"/>
          <p:cNvSpPr>
            <a:spLocks noGrp="1"/>
          </p:cNvSpPr>
          <p:nvPr>
            <p:ph type="sldNum" sz="quarter" idx="4"/>
          </p:nvPr>
        </p:nvSpPr>
        <p:spPr/>
        <p:txBody>
          <a:bodyPr/>
          <a:lstStyle/>
          <a:p>
            <a:fld id="{7022FF3C-310F-4809-A5BE-BC5BA8AA108D}" type="slidenum">
              <a:rPr lang="en-US" smtClean="0"/>
              <a:pPr/>
              <a:t>11</a:t>
            </a:fld>
            <a:endParaRPr lang="en-US" dirty="0"/>
          </a:p>
        </p:txBody>
      </p:sp>
    </p:spTree>
    <p:extLst>
      <p:ext uri="{BB962C8B-B14F-4D97-AF65-F5344CB8AC3E}">
        <p14:creationId xmlns:p14="http://schemas.microsoft.com/office/powerpoint/2010/main" val="2945574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12B15C-D302-9342-839D-F5BC6E88FC0C}"/>
              </a:ext>
            </a:extLst>
          </p:cNvPr>
          <p:cNvSpPr>
            <a:spLocks noGrp="1"/>
          </p:cNvSpPr>
          <p:nvPr>
            <p:ph type="title"/>
          </p:nvPr>
        </p:nvSpPr>
        <p:spPr/>
        <p:txBody>
          <a:bodyPr/>
          <a:lstStyle/>
          <a:p>
            <a:r>
              <a:rPr lang="en-US" dirty="0"/>
              <a:t>Patient / Caregiver Participation</a:t>
            </a:r>
          </a:p>
        </p:txBody>
      </p:sp>
      <p:sp>
        <p:nvSpPr>
          <p:cNvPr id="2" name="Content Placeholder 1">
            <a:extLst>
              <a:ext uri="{FF2B5EF4-FFF2-40B4-BE49-F238E27FC236}">
                <a16:creationId xmlns:a16="http://schemas.microsoft.com/office/drawing/2014/main" id="{AE4D09C4-54B3-F547-BF3D-4CECD40CF55A}"/>
              </a:ext>
            </a:extLst>
          </p:cNvPr>
          <p:cNvSpPr>
            <a:spLocks noGrp="1"/>
          </p:cNvSpPr>
          <p:nvPr>
            <p:ph idx="1"/>
          </p:nvPr>
        </p:nvSpPr>
        <p:spPr/>
        <p:txBody>
          <a:bodyPr/>
          <a:lstStyle/>
          <a:p>
            <a:pPr marL="0" indent="0">
              <a:buNone/>
            </a:pPr>
            <a:r>
              <a:rPr lang="en-US" dirty="0"/>
              <a:t>Expand patient engagement beyond TEP</a:t>
            </a:r>
          </a:p>
          <a:p>
            <a:pPr lvl="1"/>
            <a:r>
              <a:rPr lang="en-US" dirty="0"/>
              <a:t>1:1 Interviews / focus groups</a:t>
            </a:r>
          </a:p>
          <a:p>
            <a:pPr lvl="1"/>
            <a:r>
              <a:rPr lang="en-US" dirty="0"/>
              <a:t>Allows more diverse perspectives</a:t>
            </a:r>
          </a:p>
          <a:p>
            <a:pPr lvl="1"/>
            <a:r>
              <a:rPr lang="en-US" dirty="0"/>
              <a:t>Early in development process</a:t>
            </a:r>
          </a:p>
          <a:p>
            <a:pPr lvl="2"/>
            <a:r>
              <a:rPr lang="en-US" dirty="0"/>
              <a:t>Information Gathering</a:t>
            </a:r>
          </a:p>
          <a:p>
            <a:pPr lvl="2"/>
            <a:r>
              <a:rPr lang="en-US" dirty="0"/>
              <a:t>Alpha Testing</a:t>
            </a:r>
          </a:p>
          <a:p>
            <a:endParaRPr lang="en-US" dirty="0"/>
          </a:p>
        </p:txBody>
      </p:sp>
      <p:sp>
        <p:nvSpPr>
          <p:cNvPr id="4" name="Slide Number Placeholder 3">
            <a:extLst>
              <a:ext uri="{FF2B5EF4-FFF2-40B4-BE49-F238E27FC236}">
                <a16:creationId xmlns:a16="http://schemas.microsoft.com/office/drawing/2014/main" id="{BF4B642B-A825-9445-B9E4-F4426047366B}"/>
              </a:ext>
            </a:extLst>
          </p:cNvPr>
          <p:cNvSpPr>
            <a:spLocks noGrp="1"/>
          </p:cNvSpPr>
          <p:nvPr>
            <p:ph type="sldNum" sz="quarter" idx="4"/>
          </p:nvPr>
        </p:nvSpPr>
        <p:spPr/>
        <p:txBody>
          <a:bodyPr/>
          <a:lstStyle/>
          <a:p>
            <a:fld id="{7022FF3C-310F-4809-A5BE-BC5BA8AA108D}" type="slidenum">
              <a:rPr lang="en-US" smtClean="0"/>
              <a:pPr/>
              <a:t>12</a:t>
            </a:fld>
            <a:endParaRPr lang="en-US" dirty="0"/>
          </a:p>
        </p:txBody>
      </p:sp>
    </p:spTree>
    <p:extLst>
      <p:ext uri="{BB962C8B-B14F-4D97-AF65-F5344CB8AC3E}">
        <p14:creationId xmlns:p14="http://schemas.microsoft.com/office/powerpoint/2010/main" val="1499491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Leadership Involvement</a:t>
            </a:r>
          </a:p>
        </p:txBody>
      </p:sp>
      <p:pic>
        <p:nvPicPr>
          <p:cNvPr id="7" name="Picture 6" descr="Photo of Maria Durham, CMS Division Director of Program and Measurement Support">
            <a:extLst>
              <a:ext uri="{FF2B5EF4-FFF2-40B4-BE49-F238E27FC236}">
                <a16:creationId xmlns:a16="http://schemas.microsoft.com/office/drawing/2014/main" id="{0402033F-25B2-6446-A1FC-74B044C6BF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569419"/>
            <a:ext cx="4280827" cy="2240581"/>
          </a:xfrm>
          <a:prstGeom prst="rect">
            <a:avLst/>
          </a:prstGeom>
        </p:spPr>
      </p:pic>
      <p:pic>
        <p:nvPicPr>
          <p:cNvPr id="10" name="Picture 9" descr="Photo of Kate Goodrich, CMS Director of CCSQ.">
            <a:extLst>
              <a:ext uri="{FF2B5EF4-FFF2-40B4-BE49-F238E27FC236}">
                <a16:creationId xmlns:a16="http://schemas.microsoft.com/office/drawing/2014/main" id="{1CD107B7-466B-DF4F-990D-D7081BA656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5851" y="1548688"/>
            <a:ext cx="4267575" cy="2261312"/>
          </a:xfrm>
          <a:prstGeom prst="rect">
            <a:avLst/>
          </a:prstGeom>
        </p:spPr>
      </p:pic>
      <p:sp>
        <p:nvSpPr>
          <p:cNvPr id="2" name="Content Placeholder 1"/>
          <p:cNvSpPr>
            <a:spLocks noGrp="1"/>
          </p:cNvSpPr>
          <p:nvPr>
            <p:ph idx="1"/>
          </p:nvPr>
        </p:nvSpPr>
        <p:spPr>
          <a:xfrm>
            <a:off x="457200" y="1447800"/>
            <a:ext cx="8229600" cy="5105400"/>
          </a:xfrm>
        </p:spPr>
        <p:txBody>
          <a:bodyPr>
            <a:noAutofit/>
          </a:bodyPr>
          <a:lstStyle/>
          <a:p>
            <a:endParaRPr lang="en-US" dirty="0"/>
          </a:p>
          <a:p>
            <a:endParaRPr lang="en-US" dirty="0"/>
          </a:p>
          <a:p>
            <a:endParaRPr lang="en-US" dirty="0"/>
          </a:p>
          <a:p>
            <a:endParaRPr lang="en-US" dirty="0"/>
          </a:p>
          <a:p>
            <a:r>
              <a:rPr lang="en-US" dirty="0"/>
              <a:t>CMS leadership may provide important project background:</a:t>
            </a:r>
          </a:p>
          <a:p>
            <a:pPr lvl="1"/>
            <a:r>
              <a:rPr lang="en-US" dirty="0"/>
              <a:t>Contract goals, objectives, expectations</a:t>
            </a:r>
          </a:p>
          <a:p>
            <a:pPr lvl="1"/>
            <a:r>
              <a:rPr lang="en-US" dirty="0"/>
              <a:t>Alignment with agency strategic goals </a:t>
            </a:r>
          </a:p>
          <a:p>
            <a:r>
              <a:rPr lang="en-US" dirty="0"/>
              <a:t>TEP Members appreciate leadership remarks</a:t>
            </a:r>
          </a:p>
        </p:txBody>
      </p:sp>
      <p:sp>
        <p:nvSpPr>
          <p:cNvPr id="8" name="Slide Number Placeholder 7"/>
          <p:cNvSpPr>
            <a:spLocks noGrp="1"/>
          </p:cNvSpPr>
          <p:nvPr>
            <p:ph type="sldNum" sz="quarter" idx="4"/>
          </p:nvPr>
        </p:nvSpPr>
        <p:spPr/>
        <p:txBody>
          <a:bodyPr/>
          <a:lstStyle/>
          <a:p>
            <a:fld id="{7022FF3C-310F-4809-A5BE-BC5BA8AA108D}" type="slidenum">
              <a:rPr lang="en-US" smtClean="0"/>
              <a:pPr/>
              <a:t>13</a:t>
            </a:fld>
            <a:endParaRPr lang="en-US" dirty="0"/>
          </a:p>
        </p:txBody>
      </p:sp>
    </p:spTree>
    <p:extLst>
      <p:ext uri="{BB962C8B-B14F-4D97-AF65-F5344CB8AC3E}">
        <p14:creationId xmlns:p14="http://schemas.microsoft.com/office/powerpoint/2010/main" val="2808439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t>How to Engage CMS Leadership for TEP</a:t>
            </a:r>
          </a:p>
        </p:txBody>
      </p:sp>
      <p:sp>
        <p:nvSpPr>
          <p:cNvPr id="2" name="Content Placeholder 1"/>
          <p:cNvSpPr>
            <a:spLocks noGrp="1"/>
          </p:cNvSpPr>
          <p:nvPr>
            <p:ph idx="1"/>
          </p:nvPr>
        </p:nvSpPr>
        <p:spPr>
          <a:xfrm>
            <a:off x="342900" y="1866507"/>
            <a:ext cx="8458200" cy="4527550"/>
          </a:xfrm>
        </p:spPr>
        <p:txBody>
          <a:bodyPr>
            <a:noAutofit/>
          </a:bodyPr>
          <a:lstStyle/>
          <a:p>
            <a:pPr marL="0" indent="0">
              <a:buNone/>
            </a:pPr>
            <a:r>
              <a:rPr lang="en-US" dirty="0"/>
              <a:t>Coordinate with COR to: </a:t>
            </a:r>
          </a:p>
          <a:p>
            <a:pPr lvl="1"/>
            <a:r>
              <a:rPr lang="en-US" dirty="0"/>
              <a:t>Assist with content and framing for presentation</a:t>
            </a:r>
          </a:p>
          <a:p>
            <a:pPr lvl="1"/>
            <a:r>
              <a:rPr lang="en-US" dirty="0"/>
              <a:t>Ensure that the contracting team’s presentation reinforces but does not duplicate leadership presentations</a:t>
            </a:r>
          </a:p>
          <a:p>
            <a:pPr lvl="1"/>
            <a:r>
              <a:rPr lang="en-US" dirty="0"/>
              <a:t>Explain the TEP role is to advise the contractor-- not CMS directly</a:t>
            </a:r>
          </a:p>
          <a:p>
            <a:pPr lvl="1"/>
            <a:r>
              <a:rPr lang="en-US" dirty="0"/>
              <a:t>Allow ample time to complete video recording or scheduling of onsite presentation</a:t>
            </a:r>
          </a:p>
          <a:p>
            <a:pPr marL="0" indent="0">
              <a:buNone/>
            </a:pPr>
            <a:endParaRPr lang="en-US" dirty="0"/>
          </a:p>
        </p:txBody>
      </p:sp>
      <p:sp>
        <p:nvSpPr>
          <p:cNvPr id="8" name="Slide Number Placeholder 7"/>
          <p:cNvSpPr>
            <a:spLocks noGrp="1"/>
          </p:cNvSpPr>
          <p:nvPr>
            <p:ph type="sldNum" sz="quarter" idx="4"/>
          </p:nvPr>
        </p:nvSpPr>
        <p:spPr/>
        <p:txBody>
          <a:bodyPr/>
          <a:lstStyle/>
          <a:p>
            <a:fld id="{7022FF3C-310F-4809-A5BE-BC5BA8AA108D}" type="slidenum">
              <a:rPr lang="en-US" smtClean="0"/>
              <a:pPr/>
              <a:t>14</a:t>
            </a:fld>
            <a:endParaRPr lang="en-US" dirty="0"/>
          </a:p>
        </p:txBody>
      </p:sp>
    </p:spTree>
    <p:extLst>
      <p:ext uri="{BB962C8B-B14F-4D97-AF65-F5344CB8AC3E}">
        <p14:creationId xmlns:p14="http://schemas.microsoft.com/office/powerpoint/2010/main" val="1520428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17CC4F-F2E1-40DB-B2DC-610024243BC1}"/>
              </a:ext>
            </a:extLst>
          </p:cNvPr>
          <p:cNvSpPr>
            <a:spLocks noGrp="1"/>
          </p:cNvSpPr>
          <p:nvPr>
            <p:ph type="title"/>
          </p:nvPr>
        </p:nvSpPr>
        <p:spPr/>
        <p:txBody>
          <a:bodyPr/>
          <a:lstStyle/>
          <a:p>
            <a:r>
              <a:rPr lang="en-US" dirty="0"/>
              <a:t>Challenge: Recruiting a Diverse Pool</a:t>
            </a:r>
          </a:p>
        </p:txBody>
      </p:sp>
      <p:graphicFrame>
        <p:nvGraphicFramePr>
          <p:cNvPr id="5" name="Content Placeholder 4" descr="Strategies for recruiting a diverse pool: recruit from multiple sources, and re-open the announcement if needed to obtain a larger pool of prospective participants.">
            <a:extLst>
              <a:ext uri="{FF2B5EF4-FFF2-40B4-BE49-F238E27FC236}">
                <a16:creationId xmlns:a16="http://schemas.microsoft.com/office/drawing/2014/main" id="{9A593BBC-D72F-4301-86CE-426B4960D629}"/>
              </a:ext>
            </a:extLst>
          </p:cNvPr>
          <p:cNvGraphicFramePr>
            <a:graphicFrameLocks noGrp="1"/>
          </p:cNvGraphicFramePr>
          <p:nvPr>
            <p:ph idx="1"/>
            <p:extLst>
              <p:ext uri="{D42A27DB-BD31-4B8C-83A1-F6EECF244321}">
                <p14:modId xmlns:p14="http://schemas.microsoft.com/office/powerpoint/2010/main" val="2038246364"/>
              </p:ext>
            </p:extLst>
          </p:nvPr>
        </p:nvGraphicFramePr>
        <p:xfrm>
          <a:off x="876300" y="1828800"/>
          <a:ext cx="73914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EC140CE-1DF0-46C8-9294-E282926A9F97}"/>
              </a:ext>
            </a:extLst>
          </p:cNvPr>
          <p:cNvSpPr>
            <a:spLocks noGrp="1"/>
          </p:cNvSpPr>
          <p:nvPr>
            <p:ph type="sldNum" sz="quarter" idx="4"/>
          </p:nvPr>
        </p:nvSpPr>
        <p:spPr/>
        <p:txBody>
          <a:bodyPr/>
          <a:lstStyle/>
          <a:p>
            <a:fld id="{7022FF3C-310F-4809-A5BE-BC5BA8AA108D}" type="slidenum">
              <a:rPr lang="en-US" smtClean="0"/>
              <a:pPr/>
              <a:t>15</a:t>
            </a:fld>
            <a:endParaRPr lang="en-US" dirty="0"/>
          </a:p>
        </p:txBody>
      </p:sp>
    </p:spTree>
    <p:extLst>
      <p:ext uri="{BB962C8B-B14F-4D97-AF65-F5344CB8AC3E}">
        <p14:creationId xmlns:p14="http://schemas.microsoft.com/office/powerpoint/2010/main" val="3075071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447800"/>
          </a:xfrm>
        </p:spPr>
        <p:txBody>
          <a:bodyPr/>
          <a:lstStyle/>
          <a:p>
            <a:r>
              <a:rPr lang="en-US" dirty="0"/>
              <a:t>Challenge: Limited Meeting Time</a:t>
            </a:r>
          </a:p>
        </p:txBody>
      </p:sp>
      <p:graphicFrame>
        <p:nvGraphicFramePr>
          <p:cNvPr id="4" name="Content Placeholder 3" descr="Strategies to mitigate limited meeting time include: provide read-ahead materials, use recorded webinars to provide background, organize TEP workgroups to cover detailed topics.">
            <a:extLst>
              <a:ext uri="{FF2B5EF4-FFF2-40B4-BE49-F238E27FC236}">
                <a16:creationId xmlns:a16="http://schemas.microsoft.com/office/drawing/2014/main" id="{7DDB1280-FD62-4D50-AA99-3812B757F9E5}"/>
              </a:ext>
            </a:extLst>
          </p:cNvPr>
          <p:cNvGraphicFramePr>
            <a:graphicFrameLocks noGrp="1"/>
          </p:cNvGraphicFramePr>
          <p:nvPr>
            <p:ph idx="1"/>
            <p:extLst>
              <p:ext uri="{D42A27DB-BD31-4B8C-83A1-F6EECF244321}">
                <p14:modId xmlns:p14="http://schemas.microsoft.com/office/powerpoint/2010/main" val="909509177"/>
              </p:ext>
            </p:extLst>
          </p:nvPr>
        </p:nvGraphicFramePr>
        <p:xfrm>
          <a:off x="723900" y="1828800"/>
          <a:ext cx="76962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7"/>
          <p:cNvSpPr>
            <a:spLocks noGrp="1"/>
          </p:cNvSpPr>
          <p:nvPr>
            <p:ph type="sldNum" sz="quarter" idx="4"/>
          </p:nvPr>
        </p:nvSpPr>
        <p:spPr/>
        <p:txBody>
          <a:bodyPr/>
          <a:lstStyle/>
          <a:p>
            <a:fld id="{7022FF3C-310F-4809-A5BE-BC5BA8AA108D}" type="slidenum">
              <a:rPr lang="en-US" smtClean="0"/>
              <a:pPr/>
              <a:t>16</a:t>
            </a:fld>
            <a:endParaRPr lang="en-US" dirty="0"/>
          </a:p>
        </p:txBody>
      </p:sp>
    </p:spTree>
    <p:extLst>
      <p:ext uri="{BB962C8B-B14F-4D97-AF65-F5344CB8AC3E}">
        <p14:creationId xmlns:p14="http://schemas.microsoft.com/office/powerpoint/2010/main" val="1950124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447800"/>
          </a:xfrm>
        </p:spPr>
        <p:txBody>
          <a:bodyPr/>
          <a:lstStyle/>
          <a:p>
            <a:r>
              <a:rPr lang="en-US" dirty="0"/>
              <a:t>Challenge: Engaging Members</a:t>
            </a:r>
          </a:p>
        </p:txBody>
      </p:sp>
      <p:graphicFrame>
        <p:nvGraphicFramePr>
          <p:cNvPr id="4" name="Content Placeholder 3" descr="Strategies to engage TEP members prior to meeting include: using pre=assessments, providing clear discussion questions, and establishing moderator guidelines. During the meeting strategies include: trying to hold face-to-face meetings when resources permit, using a combination of large and small group discussions and activities, and allowing for networking breaks.">
            <a:extLst>
              <a:ext uri="{FF2B5EF4-FFF2-40B4-BE49-F238E27FC236}">
                <a16:creationId xmlns:a16="http://schemas.microsoft.com/office/drawing/2014/main" id="{008C81F6-D10E-444A-BF6B-48146B5013C9}"/>
              </a:ext>
            </a:extLst>
          </p:cNvPr>
          <p:cNvGraphicFramePr>
            <a:graphicFrameLocks noGrp="1"/>
          </p:cNvGraphicFramePr>
          <p:nvPr>
            <p:ph idx="1"/>
            <p:extLst>
              <p:ext uri="{D42A27DB-BD31-4B8C-83A1-F6EECF244321}">
                <p14:modId xmlns:p14="http://schemas.microsoft.com/office/powerpoint/2010/main" val="2060650541"/>
              </p:ext>
            </p:extLst>
          </p:nvPr>
        </p:nvGraphicFramePr>
        <p:xfrm>
          <a:off x="457200" y="17526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7"/>
          <p:cNvSpPr>
            <a:spLocks noGrp="1"/>
          </p:cNvSpPr>
          <p:nvPr>
            <p:ph type="sldNum" sz="quarter" idx="4"/>
          </p:nvPr>
        </p:nvSpPr>
        <p:spPr/>
        <p:txBody>
          <a:bodyPr/>
          <a:lstStyle/>
          <a:p>
            <a:fld id="{7022FF3C-310F-4809-A5BE-BC5BA8AA108D}" type="slidenum">
              <a:rPr lang="en-US" smtClean="0"/>
              <a:pPr/>
              <a:t>17</a:t>
            </a:fld>
            <a:endParaRPr lang="en-US" dirty="0"/>
          </a:p>
        </p:txBody>
      </p:sp>
    </p:spTree>
    <p:extLst>
      <p:ext uri="{BB962C8B-B14F-4D97-AF65-F5344CB8AC3E}">
        <p14:creationId xmlns:p14="http://schemas.microsoft.com/office/powerpoint/2010/main" val="1263499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447800"/>
          </a:xfrm>
        </p:spPr>
        <p:txBody>
          <a:bodyPr/>
          <a:lstStyle/>
          <a:p>
            <a:r>
              <a:rPr lang="en-US" sz="4000" dirty="0"/>
              <a:t>Challenge: Discussing Complex Material</a:t>
            </a:r>
          </a:p>
        </p:txBody>
      </p:sp>
      <p:graphicFrame>
        <p:nvGraphicFramePr>
          <p:cNvPr id="4" name="Content Placeholder 3" descr="Strategies for discussing complex material include: providing materials that are written in plain language when possible, providing a glossary for unfamiliar terms or acronyms, using graphs, including interpretation of analyses, providing team recommendations, pivoting rapidly if needed to improve the process, and using small breakout groups.">
            <a:extLst>
              <a:ext uri="{FF2B5EF4-FFF2-40B4-BE49-F238E27FC236}">
                <a16:creationId xmlns:a16="http://schemas.microsoft.com/office/drawing/2014/main" id="{1CFC1C38-03B7-4702-AC69-9F9808B89A98}"/>
              </a:ext>
            </a:extLst>
          </p:cNvPr>
          <p:cNvGraphicFramePr>
            <a:graphicFrameLocks noGrp="1"/>
          </p:cNvGraphicFramePr>
          <p:nvPr>
            <p:ph idx="1"/>
            <p:extLst>
              <p:ext uri="{D42A27DB-BD31-4B8C-83A1-F6EECF244321}">
                <p14:modId xmlns:p14="http://schemas.microsoft.com/office/powerpoint/2010/main" val="4194850413"/>
              </p:ext>
            </p:extLst>
          </p:nvPr>
        </p:nvGraphicFramePr>
        <p:xfrm>
          <a:off x="457200" y="17526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7"/>
          <p:cNvSpPr>
            <a:spLocks noGrp="1"/>
          </p:cNvSpPr>
          <p:nvPr>
            <p:ph type="sldNum" sz="quarter" idx="4"/>
          </p:nvPr>
        </p:nvSpPr>
        <p:spPr/>
        <p:txBody>
          <a:bodyPr/>
          <a:lstStyle/>
          <a:p>
            <a:fld id="{7022FF3C-310F-4809-A5BE-BC5BA8AA108D}" type="slidenum">
              <a:rPr lang="en-US" smtClean="0"/>
              <a:pPr/>
              <a:t>18</a:t>
            </a:fld>
            <a:endParaRPr lang="en-US" dirty="0"/>
          </a:p>
        </p:txBody>
      </p:sp>
    </p:spTree>
    <p:extLst>
      <p:ext uri="{BB962C8B-B14F-4D97-AF65-F5344CB8AC3E}">
        <p14:creationId xmlns:p14="http://schemas.microsoft.com/office/powerpoint/2010/main" val="3964300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Questions, Suggestions, Discussion</a:t>
            </a:r>
          </a:p>
        </p:txBody>
      </p:sp>
      <p:sp>
        <p:nvSpPr>
          <p:cNvPr id="7" name="TextBox 6" descr="Graphic of question mark on discussion slide.">
            <a:extLst>
              <a:ext uri="{FF2B5EF4-FFF2-40B4-BE49-F238E27FC236}">
                <a16:creationId xmlns:a16="http://schemas.microsoft.com/office/drawing/2014/main" id="{C2D1AFB8-D307-4DDA-B5E5-9D46A310FB95}"/>
              </a:ext>
            </a:extLst>
          </p:cNvPr>
          <p:cNvSpPr txBox="1"/>
          <p:nvPr/>
        </p:nvSpPr>
        <p:spPr>
          <a:xfrm>
            <a:off x="1143000" y="1676400"/>
            <a:ext cx="6705600" cy="4679950"/>
          </a:xfrm>
          <a:prstGeom prst="rect">
            <a:avLst/>
          </a:prstGeom>
          <a:noFill/>
        </p:spPr>
        <p:txBody>
          <a:bodyPr wrap="square" rtlCol="0">
            <a:normAutofit/>
          </a:bodyPr>
          <a:lstStyle/>
          <a:p>
            <a:pPr marL="457200" lvl="0" indent="-457200">
              <a:buFont typeface="Arial" panose="020B0604020202020204" pitchFamily="34" charset="0"/>
              <a:buChar char="•"/>
            </a:pPr>
            <a:endParaRPr lang="en-US" sz="3000" dirty="0"/>
          </a:p>
        </p:txBody>
      </p:sp>
      <p:pic>
        <p:nvPicPr>
          <p:cNvPr id="5" name="Content Placeholder 4" descr="Graphic of question mark on discussion slide. "/>
          <p:cNvPicPr>
            <a:picLocks noGrp="1" noChangeAspect="1"/>
          </p:cNvPicPr>
          <p:nvPr>
            <p:ph idx="1"/>
          </p:nvPr>
        </p:nvPicPr>
        <p:blipFill>
          <a:blip r:embed="rId3" cstate="print"/>
          <a:stretch>
            <a:fillRect/>
          </a:stretch>
        </p:blipFill>
        <p:spPr>
          <a:xfrm>
            <a:off x="1143000" y="1676400"/>
            <a:ext cx="6858000" cy="5050270"/>
          </a:xfrm>
          <a:prstGeom prst="rect">
            <a:avLst/>
          </a:prstGeom>
        </p:spPr>
      </p:pic>
      <p:sp>
        <p:nvSpPr>
          <p:cNvPr id="4" name="Slide Number Placeholder 3"/>
          <p:cNvSpPr>
            <a:spLocks noGrp="1"/>
          </p:cNvSpPr>
          <p:nvPr>
            <p:ph type="sldNum" sz="quarter" idx="4"/>
          </p:nvPr>
        </p:nvSpPr>
        <p:spPr/>
        <p:txBody>
          <a:bodyPr/>
          <a:lstStyle/>
          <a:p>
            <a:fld id="{7022FF3C-310F-4809-A5BE-BC5BA8AA108D}" type="slidenum">
              <a:rPr lang="en-US" smtClean="0"/>
              <a:pPr/>
              <a:t>19</a:t>
            </a:fld>
            <a:endParaRPr lang="en-US" dirty="0"/>
          </a:p>
        </p:txBody>
      </p:sp>
    </p:spTree>
    <p:extLst>
      <p:ext uri="{BB962C8B-B14F-4D97-AF65-F5344CB8AC3E}">
        <p14:creationId xmlns:p14="http://schemas.microsoft.com/office/powerpoint/2010/main" val="1088913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337" y="0"/>
            <a:ext cx="9144000" cy="1447800"/>
          </a:xfrm>
        </p:spPr>
        <p:txBody>
          <a:bodyPr/>
          <a:lstStyle/>
          <a:p>
            <a:r>
              <a:rPr lang="en-US" dirty="0"/>
              <a:t>Overview</a:t>
            </a:r>
          </a:p>
        </p:txBody>
      </p:sp>
      <p:sp>
        <p:nvSpPr>
          <p:cNvPr id="6" name="Content Placeholder 5"/>
          <p:cNvSpPr>
            <a:spLocks noGrp="1"/>
          </p:cNvSpPr>
          <p:nvPr>
            <p:ph idx="1"/>
          </p:nvPr>
        </p:nvSpPr>
        <p:spPr/>
        <p:txBody>
          <a:bodyPr>
            <a:normAutofit fontScale="92500" lnSpcReduction="20000"/>
          </a:bodyPr>
          <a:lstStyle/>
          <a:p>
            <a:r>
              <a:rPr lang="en-US" dirty="0"/>
              <a:t>Background information about Technical Expert Panels (TEPs)</a:t>
            </a:r>
            <a:br>
              <a:rPr lang="en-US" dirty="0">
                <a:solidFill>
                  <a:schemeClr val="bg2"/>
                </a:solidFill>
              </a:rPr>
            </a:br>
            <a:endParaRPr lang="en-US" dirty="0">
              <a:solidFill>
                <a:schemeClr val="bg2"/>
              </a:solidFill>
            </a:endParaRPr>
          </a:p>
          <a:p>
            <a:r>
              <a:rPr lang="en-US" dirty="0"/>
              <a:t>TEP best practices </a:t>
            </a:r>
          </a:p>
          <a:p>
            <a:pPr lvl="1"/>
            <a:r>
              <a:rPr lang="en-US" dirty="0"/>
              <a:t>Recruitment</a:t>
            </a:r>
          </a:p>
          <a:p>
            <a:pPr lvl="1"/>
            <a:r>
              <a:rPr lang="en-US" dirty="0"/>
              <a:t>Patient/caregiver participation</a:t>
            </a:r>
          </a:p>
          <a:p>
            <a:pPr lvl="1"/>
            <a:r>
              <a:rPr lang="en-US" dirty="0"/>
              <a:t>Leadership involvement; how to engage CMS leadership</a:t>
            </a:r>
          </a:p>
          <a:p>
            <a:pPr lvl="1"/>
            <a:endParaRPr lang="en-US" dirty="0"/>
          </a:p>
          <a:p>
            <a:r>
              <a:rPr lang="en-US" dirty="0"/>
              <a:t>Challenges and mitigation strategies</a:t>
            </a:r>
          </a:p>
          <a:p>
            <a:pPr lvl="1"/>
            <a:endParaRPr lang="en-US" dirty="0"/>
          </a:p>
          <a:p>
            <a:pPr lvl="1"/>
            <a:endParaRPr lang="en-US" dirty="0"/>
          </a:p>
          <a:p>
            <a:endParaRPr lang="en-US" dirty="0"/>
          </a:p>
        </p:txBody>
      </p:sp>
      <p:sp>
        <p:nvSpPr>
          <p:cNvPr id="9" name="Slide Number Placeholder 8"/>
          <p:cNvSpPr>
            <a:spLocks noGrp="1"/>
          </p:cNvSpPr>
          <p:nvPr>
            <p:ph type="sldNum" sz="quarter" idx="4"/>
          </p:nvPr>
        </p:nvSpPr>
        <p:spPr/>
        <p:txBody>
          <a:bodyPr/>
          <a:lstStyle/>
          <a:p>
            <a:fld id="{7022FF3C-310F-4809-A5BE-BC5BA8AA108D}" type="slidenum">
              <a:rPr lang="en-US" smtClean="0"/>
              <a:pPr/>
              <a:t>2</a:t>
            </a:fld>
            <a:endParaRPr lang="en-US" dirty="0"/>
          </a:p>
        </p:txBody>
      </p:sp>
    </p:spTree>
    <p:extLst>
      <p:ext uri="{BB962C8B-B14F-4D97-AF65-F5344CB8AC3E}">
        <p14:creationId xmlns:p14="http://schemas.microsoft.com/office/powerpoint/2010/main" val="656807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17CC4F-F2E1-40DB-B2DC-610024243BC1}"/>
              </a:ext>
            </a:extLst>
          </p:cNvPr>
          <p:cNvSpPr>
            <a:spLocks noGrp="1"/>
          </p:cNvSpPr>
          <p:nvPr>
            <p:ph type="title"/>
          </p:nvPr>
        </p:nvSpPr>
        <p:spPr/>
        <p:txBody>
          <a:bodyPr/>
          <a:lstStyle/>
          <a:p>
            <a:r>
              <a:rPr lang="en-US" dirty="0"/>
              <a:t>Conclusion</a:t>
            </a:r>
          </a:p>
        </p:txBody>
      </p:sp>
      <p:sp>
        <p:nvSpPr>
          <p:cNvPr id="2" name="Content Placeholder 1">
            <a:extLst>
              <a:ext uri="{FF2B5EF4-FFF2-40B4-BE49-F238E27FC236}">
                <a16:creationId xmlns:a16="http://schemas.microsoft.com/office/drawing/2014/main" id="{28CC8759-F50A-4E82-98CE-0A2F5BD98F6B}"/>
              </a:ext>
            </a:extLst>
          </p:cNvPr>
          <p:cNvSpPr>
            <a:spLocks noGrp="1"/>
          </p:cNvSpPr>
          <p:nvPr>
            <p:ph idx="1"/>
          </p:nvPr>
        </p:nvSpPr>
        <p:spPr/>
        <p:txBody>
          <a:bodyPr>
            <a:normAutofit fontScale="85000" lnSpcReduction="10000"/>
          </a:bodyPr>
          <a:lstStyle/>
          <a:p>
            <a:r>
              <a:rPr lang="en-US" dirty="0"/>
              <a:t>Convening the TEP ensures transparency in the measure development process and provides developers with input from multiple stakeholders</a:t>
            </a:r>
          </a:p>
          <a:p>
            <a:endParaRPr lang="en-US" dirty="0"/>
          </a:p>
          <a:p>
            <a:pPr defTabSz="457200">
              <a:spcBef>
                <a:spcPts val="0"/>
              </a:spcBef>
              <a:defRPr/>
            </a:pPr>
            <a:r>
              <a:rPr lang="en-US" dirty="0"/>
              <a:t>Best practices help to ensure</a:t>
            </a:r>
          </a:p>
          <a:p>
            <a:pPr marL="571500" lvl="1" indent="-171450" defTabSz="457200">
              <a:spcBef>
                <a:spcPts val="0"/>
              </a:spcBef>
              <a:defRPr/>
            </a:pPr>
            <a:r>
              <a:rPr lang="en-US" sz="3200" dirty="0"/>
              <a:t>A diverse and highly qualified panel is selected using an objective process</a:t>
            </a:r>
          </a:p>
          <a:p>
            <a:pPr marL="571500" lvl="1" indent="-171450" defTabSz="457200">
              <a:spcBef>
                <a:spcPts val="0"/>
              </a:spcBef>
              <a:defRPr/>
            </a:pPr>
            <a:r>
              <a:rPr lang="en-US" sz="3200" dirty="0"/>
              <a:t>Patients and caregivers are central to the process</a:t>
            </a:r>
          </a:p>
          <a:p>
            <a:pPr marL="571500" lvl="1" indent="-171450" defTabSz="457200">
              <a:spcBef>
                <a:spcPts val="0"/>
              </a:spcBef>
              <a:defRPr/>
            </a:pPr>
            <a:r>
              <a:rPr lang="en-US" sz="3200" dirty="0"/>
              <a:t>Members can connect TEP objectives to agency goals </a:t>
            </a:r>
          </a:p>
          <a:p>
            <a:pPr marL="571500" lvl="1" indent="-171450" defTabSz="457200">
              <a:spcBef>
                <a:spcPts val="0"/>
              </a:spcBef>
              <a:defRPr/>
            </a:pPr>
            <a:r>
              <a:rPr lang="en-US" sz="3200" dirty="0"/>
              <a:t>TEP members are highly engaged in the work</a:t>
            </a:r>
          </a:p>
          <a:p>
            <a:endParaRPr lang="en-US" dirty="0"/>
          </a:p>
        </p:txBody>
      </p:sp>
      <p:sp>
        <p:nvSpPr>
          <p:cNvPr id="4" name="Slide Number Placeholder 3">
            <a:extLst>
              <a:ext uri="{FF2B5EF4-FFF2-40B4-BE49-F238E27FC236}">
                <a16:creationId xmlns:a16="http://schemas.microsoft.com/office/drawing/2014/main" id="{FEC140CE-1DF0-46C8-9294-E282926A9F97}"/>
              </a:ext>
            </a:extLst>
          </p:cNvPr>
          <p:cNvSpPr>
            <a:spLocks noGrp="1"/>
          </p:cNvSpPr>
          <p:nvPr>
            <p:ph type="sldNum" sz="quarter" idx="4"/>
          </p:nvPr>
        </p:nvSpPr>
        <p:spPr/>
        <p:txBody>
          <a:bodyPr/>
          <a:lstStyle/>
          <a:p>
            <a:fld id="{7022FF3C-310F-4809-A5BE-BC5BA8AA108D}" type="slidenum">
              <a:rPr lang="en-US" smtClean="0"/>
              <a:pPr/>
              <a:t>20</a:t>
            </a:fld>
            <a:endParaRPr lang="en-US" dirty="0"/>
          </a:p>
        </p:txBody>
      </p:sp>
    </p:spTree>
    <p:extLst>
      <p:ext uri="{BB962C8B-B14F-4D97-AF65-F5344CB8AC3E}">
        <p14:creationId xmlns:p14="http://schemas.microsoft.com/office/powerpoint/2010/main" val="2465451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17CC4F-F2E1-40DB-B2DC-610024243BC1}"/>
              </a:ext>
            </a:extLst>
          </p:cNvPr>
          <p:cNvSpPr>
            <a:spLocks noGrp="1"/>
          </p:cNvSpPr>
          <p:nvPr>
            <p:ph type="title"/>
          </p:nvPr>
        </p:nvSpPr>
        <p:spPr/>
        <p:txBody>
          <a:bodyPr/>
          <a:lstStyle/>
          <a:p>
            <a:r>
              <a:rPr lang="en-US" dirty="0"/>
              <a:t>Reference</a:t>
            </a:r>
          </a:p>
        </p:txBody>
      </p:sp>
      <p:sp>
        <p:nvSpPr>
          <p:cNvPr id="2" name="Content Placeholder 1">
            <a:extLst>
              <a:ext uri="{FF2B5EF4-FFF2-40B4-BE49-F238E27FC236}">
                <a16:creationId xmlns:a16="http://schemas.microsoft.com/office/drawing/2014/main" id="{28CC8759-F50A-4E82-98CE-0A2F5BD98F6B}"/>
              </a:ext>
            </a:extLst>
          </p:cNvPr>
          <p:cNvSpPr>
            <a:spLocks noGrp="1"/>
          </p:cNvSpPr>
          <p:nvPr>
            <p:ph idx="1"/>
          </p:nvPr>
        </p:nvSpPr>
        <p:spPr/>
        <p:txBody>
          <a:bodyPr/>
          <a:lstStyle/>
          <a:p>
            <a:r>
              <a:rPr lang="en-US" dirty="0">
                <a:cs typeface="Arial" panose="020B0604020202020204" pitchFamily="34" charset="0"/>
              </a:rPr>
              <a:t>Centers for Medicare &amp; Medicaid Services.  </a:t>
            </a:r>
            <a:r>
              <a:rPr lang="en-US" dirty="0">
                <a:cs typeface="Arial" panose="020B0604020202020204" pitchFamily="34" charset="0"/>
                <a:hlinkClick r:id="rId3"/>
              </a:rPr>
              <a:t>Blueprint for the CMS Measures Management System</a:t>
            </a:r>
            <a:r>
              <a:rPr lang="en-US" dirty="0">
                <a:cs typeface="Arial" panose="020B0604020202020204" pitchFamily="34" charset="0"/>
              </a:rPr>
              <a:t> (version 14.0). Baltimore, MD: CMS.</a:t>
            </a:r>
            <a:endParaRPr lang="en-US" dirty="0"/>
          </a:p>
        </p:txBody>
      </p:sp>
      <p:sp>
        <p:nvSpPr>
          <p:cNvPr id="4" name="Slide Number Placeholder 3">
            <a:extLst>
              <a:ext uri="{FF2B5EF4-FFF2-40B4-BE49-F238E27FC236}">
                <a16:creationId xmlns:a16="http://schemas.microsoft.com/office/drawing/2014/main" id="{FEC140CE-1DF0-46C8-9294-E282926A9F97}"/>
              </a:ext>
            </a:extLst>
          </p:cNvPr>
          <p:cNvSpPr>
            <a:spLocks noGrp="1"/>
          </p:cNvSpPr>
          <p:nvPr>
            <p:ph type="sldNum" sz="quarter" idx="4"/>
          </p:nvPr>
        </p:nvSpPr>
        <p:spPr/>
        <p:txBody>
          <a:bodyPr/>
          <a:lstStyle/>
          <a:p>
            <a:fld id="{7022FF3C-310F-4809-A5BE-BC5BA8AA108D}" type="slidenum">
              <a:rPr lang="en-US" smtClean="0"/>
              <a:pPr/>
              <a:t>21</a:t>
            </a:fld>
            <a:endParaRPr lang="en-US" dirty="0"/>
          </a:p>
        </p:txBody>
      </p:sp>
    </p:spTree>
    <p:extLst>
      <p:ext uri="{BB962C8B-B14F-4D97-AF65-F5344CB8AC3E}">
        <p14:creationId xmlns:p14="http://schemas.microsoft.com/office/powerpoint/2010/main" val="2636364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Upcoming Webinars</a:t>
            </a:r>
          </a:p>
        </p:txBody>
      </p:sp>
      <p:sp>
        <p:nvSpPr>
          <p:cNvPr id="2" name="Content Placeholder 1"/>
          <p:cNvSpPr>
            <a:spLocks noGrp="1"/>
          </p:cNvSpPr>
          <p:nvPr>
            <p:ph idx="1"/>
          </p:nvPr>
        </p:nvSpPr>
        <p:spPr>
          <a:xfrm>
            <a:off x="457200" y="1828800"/>
            <a:ext cx="8229600" cy="4114800"/>
          </a:xfrm>
        </p:spPr>
        <p:txBody>
          <a:bodyPr>
            <a:normAutofit/>
          </a:bodyPr>
          <a:lstStyle/>
          <a:p>
            <a:pPr marL="0" indent="0">
              <a:buNone/>
            </a:pPr>
            <a:r>
              <a:rPr lang="en-US" sz="4000" dirty="0"/>
              <a:t>Planned Upcoming Webinars:</a:t>
            </a:r>
          </a:p>
          <a:p>
            <a:pPr marL="457200" lvl="1" indent="0">
              <a:buNone/>
            </a:pPr>
            <a:r>
              <a:rPr lang="en-US" dirty="0"/>
              <a:t>- </a:t>
            </a:r>
            <a:r>
              <a:rPr lang="en-US" sz="3200" dirty="0"/>
              <a:t>September 27 - Blueprint 14.0</a:t>
            </a:r>
            <a:br>
              <a:rPr lang="en-US" sz="3200" dirty="0"/>
            </a:br>
            <a:endParaRPr lang="en-US" sz="4000" dirty="0"/>
          </a:p>
          <a:p>
            <a:pPr marL="57150" indent="0">
              <a:buNone/>
            </a:pPr>
            <a:r>
              <a:rPr lang="en-US" sz="4000" dirty="0"/>
              <a:t>Suggestions for future topics?</a:t>
            </a:r>
          </a:p>
          <a:p>
            <a:pPr marL="57150" indent="0">
              <a:buNone/>
            </a:pPr>
            <a:r>
              <a:rPr lang="en-US" dirty="0"/>
              <a:t>Email: </a:t>
            </a:r>
            <a:r>
              <a:rPr lang="en-US" dirty="0">
                <a:solidFill>
                  <a:schemeClr val="bg2">
                    <a:lumMod val="60000"/>
                    <a:lumOff val="40000"/>
                  </a:schemeClr>
                </a:solidFill>
                <a:hlinkClick r:id="rId3"/>
              </a:rPr>
              <a:t>MMSsupport@battelle.org</a:t>
            </a:r>
            <a:r>
              <a:rPr lang="en-US" dirty="0">
                <a:solidFill>
                  <a:srgbClr val="3333FF"/>
                </a:solidFill>
              </a:rPr>
              <a:t> </a:t>
            </a:r>
          </a:p>
        </p:txBody>
      </p:sp>
      <p:sp>
        <p:nvSpPr>
          <p:cNvPr id="8" name="Slide Number Placeholder 7"/>
          <p:cNvSpPr>
            <a:spLocks noGrp="1"/>
          </p:cNvSpPr>
          <p:nvPr>
            <p:ph type="sldNum" sz="quarter" idx="4"/>
          </p:nvPr>
        </p:nvSpPr>
        <p:spPr/>
        <p:txBody>
          <a:bodyPr/>
          <a:lstStyle/>
          <a:p>
            <a:fld id="{7022FF3C-310F-4809-A5BE-BC5BA8AA108D}" type="slidenum">
              <a:rPr lang="en-US" smtClean="0"/>
              <a:pPr/>
              <a:t>22</a:t>
            </a:fld>
            <a:endParaRPr lang="en-US" dirty="0"/>
          </a:p>
        </p:txBody>
      </p:sp>
    </p:spTree>
    <p:extLst>
      <p:ext uri="{BB962C8B-B14F-4D97-AF65-F5344CB8AC3E}">
        <p14:creationId xmlns:p14="http://schemas.microsoft.com/office/powerpoint/2010/main" val="374499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337" y="0"/>
            <a:ext cx="9144000" cy="1447800"/>
          </a:xfrm>
        </p:spPr>
        <p:txBody>
          <a:bodyPr/>
          <a:lstStyle/>
          <a:p>
            <a:r>
              <a:rPr lang="en-US" dirty="0"/>
              <a:t>TEP Background</a:t>
            </a:r>
          </a:p>
        </p:txBody>
      </p:sp>
      <p:sp>
        <p:nvSpPr>
          <p:cNvPr id="6" name="Content Placeholder 5"/>
          <p:cNvSpPr>
            <a:spLocks noGrp="1"/>
          </p:cNvSpPr>
          <p:nvPr>
            <p:ph idx="1"/>
          </p:nvPr>
        </p:nvSpPr>
        <p:spPr>
          <a:xfrm>
            <a:off x="457200" y="1828801"/>
            <a:ext cx="8229600" cy="1981199"/>
          </a:xfrm>
        </p:spPr>
        <p:txBody>
          <a:bodyPr>
            <a:normAutofit fontScale="92500" lnSpcReduction="20000"/>
          </a:bodyPr>
          <a:lstStyle/>
          <a:p>
            <a:r>
              <a:rPr lang="en-US" b="1" dirty="0"/>
              <a:t>A </a:t>
            </a:r>
            <a:r>
              <a:rPr lang="en-US" b="1" i="1" dirty="0"/>
              <a:t>Technical Expert Panel (TEP)</a:t>
            </a:r>
            <a:r>
              <a:rPr lang="en-US" b="1" dirty="0"/>
              <a:t> </a:t>
            </a:r>
            <a:r>
              <a:rPr lang="en-US" dirty="0"/>
              <a:t>is a group of stakeholders and experts who contribute direction and input to the measure developer in every phase of the measure development process</a:t>
            </a:r>
          </a:p>
          <a:p>
            <a:pPr marL="914400" lvl="2" indent="0">
              <a:buNone/>
            </a:pPr>
            <a:endParaRPr lang="en-US" dirty="0"/>
          </a:p>
          <a:p>
            <a:endParaRPr lang="en-US" dirty="0"/>
          </a:p>
          <a:p>
            <a:pPr lvl="1"/>
            <a:endParaRPr lang="en-US" dirty="0"/>
          </a:p>
          <a:p>
            <a:endParaRPr lang="en-US" dirty="0"/>
          </a:p>
        </p:txBody>
      </p:sp>
      <p:graphicFrame>
        <p:nvGraphicFramePr>
          <p:cNvPr id="3" name="Diagram 2" descr="Graphic listing types of TEP members, including the following: patients and caregivers, clinicians, statisticians, quality improvement experts, methodologists, and measure developers.">
            <a:extLst>
              <a:ext uri="{FF2B5EF4-FFF2-40B4-BE49-F238E27FC236}">
                <a16:creationId xmlns:a16="http://schemas.microsoft.com/office/drawing/2014/main" id="{58D26DA9-6CAD-4952-A940-E4EE7C2A3630}"/>
              </a:ext>
            </a:extLst>
          </p:cNvPr>
          <p:cNvGraphicFramePr/>
          <p:nvPr>
            <p:extLst>
              <p:ext uri="{D42A27DB-BD31-4B8C-83A1-F6EECF244321}">
                <p14:modId xmlns:p14="http://schemas.microsoft.com/office/powerpoint/2010/main" val="3324850653"/>
              </p:ext>
            </p:extLst>
          </p:nvPr>
        </p:nvGraphicFramePr>
        <p:xfrm>
          <a:off x="457200" y="3733800"/>
          <a:ext cx="8229600" cy="2488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8"/>
          <p:cNvSpPr>
            <a:spLocks noGrp="1"/>
          </p:cNvSpPr>
          <p:nvPr>
            <p:ph type="sldNum" sz="quarter" idx="4"/>
          </p:nvPr>
        </p:nvSpPr>
        <p:spPr/>
        <p:txBody>
          <a:bodyPr/>
          <a:lstStyle/>
          <a:p>
            <a:fld id="{7022FF3C-310F-4809-A5BE-BC5BA8AA108D}" type="slidenum">
              <a:rPr lang="en-US" smtClean="0"/>
              <a:pPr/>
              <a:t>3</a:t>
            </a:fld>
            <a:endParaRPr lang="en-US" dirty="0"/>
          </a:p>
        </p:txBody>
      </p:sp>
    </p:spTree>
    <p:extLst>
      <p:ext uri="{BB962C8B-B14F-4D97-AF65-F5344CB8AC3E}">
        <p14:creationId xmlns:p14="http://schemas.microsoft.com/office/powerpoint/2010/main" val="1273488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337" y="0"/>
            <a:ext cx="9144000" cy="1447800"/>
          </a:xfrm>
        </p:spPr>
        <p:txBody>
          <a:bodyPr/>
          <a:lstStyle/>
          <a:p>
            <a:r>
              <a:rPr lang="en-US" dirty="0"/>
              <a:t>During the measure development process, TEP members</a:t>
            </a:r>
          </a:p>
        </p:txBody>
      </p:sp>
      <p:graphicFrame>
        <p:nvGraphicFramePr>
          <p:cNvPr id="8" name="Content Placeholder 7" descr="Graphic depicting the process TEP members go through in reviewing new measure concepts, findings from testing, and advising recommendations to the developer.">
            <a:extLst>
              <a:ext uri="{FF2B5EF4-FFF2-40B4-BE49-F238E27FC236}">
                <a16:creationId xmlns:a16="http://schemas.microsoft.com/office/drawing/2014/main" id="{C4DAD128-8823-4B0B-87E9-2C970C1A8419}"/>
              </a:ext>
            </a:extLst>
          </p:cNvPr>
          <p:cNvGraphicFramePr>
            <a:graphicFrameLocks noGrp="1"/>
          </p:cNvGraphicFramePr>
          <p:nvPr>
            <p:ph idx="1"/>
            <p:extLst>
              <p:ext uri="{D42A27DB-BD31-4B8C-83A1-F6EECF244321}">
                <p14:modId xmlns:p14="http://schemas.microsoft.com/office/powerpoint/2010/main" val="306706448"/>
              </p:ext>
            </p:extLst>
          </p:nvPr>
        </p:nvGraphicFramePr>
        <p:xfrm>
          <a:off x="457200" y="1828800"/>
          <a:ext cx="8229600" cy="4892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8"/>
          <p:cNvSpPr>
            <a:spLocks noGrp="1"/>
          </p:cNvSpPr>
          <p:nvPr>
            <p:ph type="sldNum" sz="quarter" idx="4"/>
          </p:nvPr>
        </p:nvSpPr>
        <p:spPr/>
        <p:txBody>
          <a:bodyPr/>
          <a:lstStyle/>
          <a:p>
            <a:fld id="{7022FF3C-310F-4809-A5BE-BC5BA8AA108D}" type="slidenum">
              <a:rPr lang="en-US" smtClean="0"/>
              <a:pPr/>
              <a:t>4</a:t>
            </a:fld>
            <a:endParaRPr lang="en-US" dirty="0"/>
          </a:p>
        </p:txBody>
      </p:sp>
    </p:spTree>
    <p:extLst>
      <p:ext uri="{BB962C8B-B14F-4D97-AF65-F5344CB8AC3E}">
        <p14:creationId xmlns:p14="http://schemas.microsoft.com/office/powerpoint/2010/main" val="1196211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337" y="0"/>
            <a:ext cx="9144000" cy="1447800"/>
          </a:xfrm>
        </p:spPr>
        <p:txBody>
          <a:bodyPr/>
          <a:lstStyle/>
          <a:p>
            <a:r>
              <a:rPr lang="en-US" dirty="0"/>
              <a:t>TEP Background</a:t>
            </a:r>
          </a:p>
        </p:txBody>
      </p:sp>
      <p:sp>
        <p:nvSpPr>
          <p:cNvPr id="6" name="Content Placeholder 5"/>
          <p:cNvSpPr>
            <a:spLocks noGrp="1"/>
          </p:cNvSpPr>
          <p:nvPr>
            <p:ph idx="1"/>
          </p:nvPr>
        </p:nvSpPr>
        <p:spPr>
          <a:xfrm>
            <a:off x="457200" y="1828800"/>
            <a:ext cx="8229600" cy="4892675"/>
          </a:xfrm>
        </p:spPr>
        <p:txBody>
          <a:bodyPr>
            <a:normAutofit/>
          </a:bodyPr>
          <a:lstStyle/>
          <a:p>
            <a:r>
              <a:rPr lang="en-US" dirty="0"/>
              <a:t>TEPs</a:t>
            </a:r>
          </a:p>
          <a:p>
            <a:pPr lvl="1"/>
            <a:r>
              <a:rPr lang="en-US" dirty="0"/>
              <a:t>Promote transparency</a:t>
            </a:r>
          </a:p>
          <a:p>
            <a:pPr lvl="1"/>
            <a:r>
              <a:rPr lang="en-US" dirty="0"/>
              <a:t>Foster the inclusion of diverse perspectives</a:t>
            </a:r>
          </a:p>
          <a:p>
            <a:pPr lvl="1"/>
            <a:r>
              <a:rPr lang="en-US" dirty="0"/>
              <a:t>Ensure that quality issues critical to patients, caregivers, and other stakeholders are carefully considered in the measure development process</a:t>
            </a:r>
            <a:br>
              <a:rPr lang="en-US" dirty="0"/>
            </a:br>
            <a:endParaRPr lang="en-US" dirty="0"/>
          </a:p>
          <a:p>
            <a:endParaRPr lang="en-US" dirty="0">
              <a:solidFill>
                <a:schemeClr val="bg2"/>
              </a:solidFill>
            </a:endParaRPr>
          </a:p>
          <a:p>
            <a:pPr marL="457200" lvl="1" indent="0">
              <a:buNone/>
            </a:pPr>
            <a:endParaRPr lang="en-US" dirty="0"/>
          </a:p>
          <a:p>
            <a:pPr lvl="1"/>
            <a:endParaRPr lang="en-US" dirty="0"/>
          </a:p>
          <a:p>
            <a:endParaRPr lang="en-US" dirty="0"/>
          </a:p>
        </p:txBody>
      </p:sp>
      <p:sp>
        <p:nvSpPr>
          <p:cNvPr id="9" name="Slide Number Placeholder 8"/>
          <p:cNvSpPr>
            <a:spLocks noGrp="1"/>
          </p:cNvSpPr>
          <p:nvPr>
            <p:ph type="sldNum" sz="quarter" idx="4"/>
          </p:nvPr>
        </p:nvSpPr>
        <p:spPr/>
        <p:txBody>
          <a:bodyPr/>
          <a:lstStyle/>
          <a:p>
            <a:fld id="{7022FF3C-310F-4809-A5BE-BC5BA8AA108D}" type="slidenum">
              <a:rPr lang="en-US" smtClean="0"/>
              <a:pPr/>
              <a:t>5</a:t>
            </a:fld>
            <a:endParaRPr lang="en-US" dirty="0"/>
          </a:p>
        </p:txBody>
      </p:sp>
    </p:spTree>
    <p:extLst>
      <p:ext uri="{BB962C8B-B14F-4D97-AF65-F5344CB8AC3E}">
        <p14:creationId xmlns:p14="http://schemas.microsoft.com/office/powerpoint/2010/main" val="3751605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337" y="0"/>
            <a:ext cx="9144000" cy="1447800"/>
          </a:xfrm>
        </p:spPr>
        <p:txBody>
          <a:bodyPr/>
          <a:lstStyle/>
          <a:p>
            <a:r>
              <a:rPr lang="en-US" dirty="0"/>
              <a:t>Steps to Convening a TEP</a:t>
            </a:r>
          </a:p>
        </p:txBody>
      </p:sp>
      <p:graphicFrame>
        <p:nvGraphicFramePr>
          <p:cNvPr id="2" name="Content Placeholder 1" descr="Graphic depicting the steps to convening a TEP. 1. draft the charter and consider potential TEP members; 2. Complete the call for TEP web page posting form; 3. notify relevant stakeholder organizations; 4. post the call for nominations following COR review; 5. select the TEP and notify the COR of membership list; 6. select a chair or facilitator.">
            <a:extLst>
              <a:ext uri="{FF2B5EF4-FFF2-40B4-BE49-F238E27FC236}">
                <a16:creationId xmlns:a16="http://schemas.microsoft.com/office/drawing/2014/main" id="{246BA29E-2A64-4AC2-BCDC-B68830C88C72}"/>
              </a:ext>
            </a:extLst>
          </p:cNvPr>
          <p:cNvGraphicFramePr>
            <a:graphicFrameLocks noGrp="1"/>
          </p:cNvGraphicFramePr>
          <p:nvPr>
            <p:ph idx="1"/>
            <p:extLst>
              <p:ext uri="{D42A27DB-BD31-4B8C-83A1-F6EECF244321}">
                <p14:modId xmlns:p14="http://schemas.microsoft.com/office/powerpoint/2010/main" val="1273746624"/>
              </p:ext>
            </p:extLst>
          </p:nvPr>
        </p:nvGraphicFramePr>
        <p:xfrm>
          <a:off x="457200" y="1828799"/>
          <a:ext cx="8229600" cy="4892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8"/>
          <p:cNvSpPr>
            <a:spLocks noGrp="1"/>
          </p:cNvSpPr>
          <p:nvPr>
            <p:ph type="sldNum" sz="quarter" idx="4"/>
          </p:nvPr>
        </p:nvSpPr>
        <p:spPr/>
        <p:txBody>
          <a:bodyPr/>
          <a:lstStyle/>
          <a:p>
            <a:fld id="{7022FF3C-310F-4809-A5BE-BC5BA8AA108D}" type="slidenum">
              <a:rPr lang="en-US" smtClean="0"/>
              <a:pPr/>
              <a:t>6</a:t>
            </a:fld>
            <a:endParaRPr lang="en-US" dirty="0"/>
          </a:p>
        </p:txBody>
      </p:sp>
    </p:spTree>
    <p:extLst>
      <p:ext uri="{BB962C8B-B14F-4D97-AF65-F5344CB8AC3E}">
        <p14:creationId xmlns:p14="http://schemas.microsoft.com/office/powerpoint/2010/main" val="1181229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descr="Steps to convening a TEP continued&quot; 7. post the TEP membership list and meeting dates; 8. arrange TEP meetings; 9. send materials to the TEP; 10. conduct TEP meetings and take minutes; 11. prepare a TEP summary report and propose a recommended set of candidate measures; 12. post the TEP summary report.">
            <a:extLst>
              <a:ext uri="{FF2B5EF4-FFF2-40B4-BE49-F238E27FC236}">
                <a16:creationId xmlns:a16="http://schemas.microsoft.com/office/drawing/2014/main" id="{3345B8FA-191C-4AD3-AB0B-47547AEE0E13}"/>
              </a:ext>
            </a:extLst>
          </p:cNvPr>
          <p:cNvGraphicFramePr>
            <a:graphicFrameLocks noGrp="1"/>
          </p:cNvGraphicFramePr>
          <p:nvPr>
            <p:ph idx="1"/>
            <p:extLst>
              <p:ext uri="{D42A27DB-BD31-4B8C-83A1-F6EECF244321}">
                <p14:modId xmlns:p14="http://schemas.microsoft.com/office/powerpoint/2010/main" val="3165546440"/>
              </p:ext>
            </p:extLst>
          </p:nvPr>
        </p:nvGraphicFramePr>
        <p:xfrm>
          <a:off x="457200" y="18288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33337" y="0"/>
            <a:ext cx="9144000" cy="1447800"/>
          </a:xfrm>
        </p:spPr>
        <p:txBody>
          <a:bodyPr/>
          <a:lstStyle/>
          <a:p>
            <a:r>
              <a:rPr lang="en-US" dirty="0"/>
              <a:t>Steps to Convening a TEP</a:t>
            </a:r>
          </a:p>
        </p:txBody>
      </p:sp>
      <p:sp>
        <p:nvSpPr>
          <p:cNvPr id="9" name="Slide Number Placeholder 8"/>
          <p:cNvSpPr>
            <a:spLocks noGrp="1"/>
          </p:cNvSpPr>
          <p:nvPr>
            <p:ph type="sldNum" sz="quarter" idx="4"/>
          </p:nvPr>
        </p:nvSpPr>
        <p:spPr/>
        <p:txBody>
          <a:bodyPr/>
          <a:lstStyle/>
          <a:p>
            <a:fld id="{7022FF3C-310F-4809-A5BE-BC5BA8AA108D}" type="slidenum">
              <a:rPr lang="en-US" smtClean="0"/>
              <a:pPr/>
              <a:t>7</a:t>
            </a:fld>
            <a:endParaRPr lang="en-US" dirty="0"/>
          </a:p>
        </p:txBody>
      </p:sp>
    </p:spTree>
    <p:extLst>
      <p:ext uri="{BB962C8B-B14F-4D97-AF65-F5344CB8AC3E}">
        <p14:creationId xmlns:p14="http://schemas.microsoft.com/office/powerpoint/2010/main" val="3887713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Questions, Suggestions, Discussion</a:t>
            </a:r>
          </a:p>
        </p:txBody>
      </p:sp>
      <p:sp>
        <p:nvSpPr>
          <p:cNvPr id="7" name="TextBox 6" descr="Graphic with a question mark on discussion slide.">
            <a:extLst>
              <a:ext uri="{FF2B5EF4-FFF2-40B4-BE49-F238E27FC236}">
                <a16:creationId xmlns:a16="http://schemas.microsoft.com/office/drawing/2014/main" id="{C2D1AFB8-D307-4DDA-B5E5-9D46A310FB95}"/>
              </a:ext>
            </a:extLst>
          </p:cNvPr>
          <p:cNvSpPr txBox="1"/>
          <p:nvPr/>
        </p:nvSpPr>
        <p:spPr>
          <a:xfrm>
            <a:off x="1143000" y="1676400"/>
            <a:ext cx="6705600" cy="4679950"/>
          </a:xfrm>
          <a:prstGeom prst="rect">
            <a:avLst/>
          </a:prstGeom>
          <a:noFill/>
        </p:spPr>
        <p:txBody>
          <a:bodyPr wrap="square" rtlCol="0">
            <a:normAutofit/>
          </a:bodyPr>
          <a:lstStyle/>
          <a:p>
            <a:pPr marL="457200" lvl="0" indent="-457200">
              <a:buFont typeface="Arial" panose="020B0604020202020204" pitchFamily="34" charset="0"/>
              <a:buChar char="•"/>
            </a:pPr>
            <a:endParaRPr lang="en-US" sz="3000" dirty="0"/>
          </a:p>
        </p:txBody>
      </p:sp>
      <p:pic>
        <p:nvPicPr>
          <p:cNvPr id="5" name="Content Placeholder 4" descr="Graphic with a question mark on discussion slide."/>
          <p:cNvPicPr>
            <a:picLocks noGrp="1" noChangeAspect="1"/>
          </p:cNvPicPr>
          <p:nvPr>
            <p:ph idx="1"/>
          </p:nvPr>
        </p:nvPicPr>
        <p:blipFill>
          <a:blip r:embed="rId3" cstate="print"/>
          <a:stretch>
            <a:fillRect/>
          </a:stretch>
        </p:blipFill>
        <p:spPr>
          <a:xfrm>
            <a:off x="1143000" y="1676400"/>
            <a:ext cx="6858000" cy="5050270"/>
          </a:xfrm>
          <a:prstGeom prst="rect">
            <a:avLst/>
          </a:prstGeom>
        </p:spPr>
      </p:pic>
      <p:sp>
        <p:nvSpPr>
          <p:cNvPr id="4" name="Slide Number Placeholder 3"/>
          <p:cNvSpPr>
            <a:spLocks noGrp="1"/>
          </p:cNvSpPr>
          <p:nvPr>
            <p:ph type="sldNum" sz="quarter" idx="4"/>
          </p:nvPr>
        </p:nvSpPr>
        <p:spPr/>
        <p:txBody>
          <a:bodyPr/>
          <a:lstStyle/>
          <a:p>
            <a:fld id="{7022FF3C-310F-4809-A5BE-BC5BA8AA108D}" type="slidenum">
              <a:rPr lang="en-US" smtClean="0"/>
              <a:pPr/>
              <a:t>8</a:t>
            </a:fld>
            <a:endParaRPr lang="en-US" dirty="0"/>
          </a:p>
        </p:txBody>
      </p:sp>
    </p:spTree>
    <p:extLst>
      <p:ext uri="{BB962C8B-B14F-4D97-AF65-F5344CB8AC3E}">
        <p14:creationId xmlns:p14="http://schemas.microsoft.com/office/powerpoint/2010/main" val="4099621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447800"/>
          </a:xfrm>
        </p:spPr>
        <p:txBody>
          <a:bodyPr/>
          <a:lstStyle/>
          <a:p>
            <a:r>
              <a:rPr lang="en-US" sz="4000" dirty="0"/>
              <a:t>TEP Best Practices</a:t>
            </a:r>
            <a:endParaRPr lang="en-US" sz="4000" i="1" dirty="0"/>
          </a:p>
        </p:txBody>
      </p:sp>
      <p:sp>
        <p:nvSpPr>
          <p:cNvPr id="6" name="Content Placeholder 5"/>
          <p:cNvSpPr>
            <a:spLocks noGrp="1"/>
          </p:cNvSpPr>
          <p:nvPr>
            <p:ph idx="1"/>
          </p:nvPr>
        </p:nvSpPr>
        <p:spPr>
          <a:xfrm>
            <a:off x="457200" y="1828800"/>
            <a:ext cx="8229600" cy="4527550"/>
          </a:xfrm>
        </p:spPr>
        <p:txBody>
          <a:bodyPr>
            <a:normAutofit/>
          </a:bodyPr>
          <a:lstStyle/>
          <a:p>
            <a:r>
              <a:rPr lang="en-US" dirty="0"/>
              <a:t>Basis for illustrative best practices is our experience leading TEPs on the topics of</a:t>
            </a:r>
          </a:p>
          <a:p>
            <a:pPr lvl="1"/>
            <a:r>
              <a:rPr lang="en-US" dirty="0"/>
              <a:t>Measure development for various CMS programs</a:t>
            </a:r>
          </a:p>
          <a:p>
            <a:pPr lvl="1"/>
            <a:r>
              <a:rPr lang="en-US" dirty="0"/>
              <a:t>The measure development process</a:t>
            </a:r>
          </a:p>
          <a:p>
            <a:pPr lvl="1"/>
            <a:r>
              <a:rPr lang="en-US" dirty="0"/>
              <a:t>Measure evaluation and policy</a:t>
            </a:r>
          </a:p>
        </p:txBody>
      </p:sp>
      <p:sp>
        <p:nvSpPr>
          <p:cNvPr id="9" name="Slide Number Placeholder 8"/>
          <p:cNvSpPr>
            <a:spLocks noGrp="1"/>
          </p:cNvSpPr>
          <p:nvPr>
            <p:ph type="sldNum" sz="quarter" idx="4"/>
          </p:nvPr>
        </p:nvSpPr>
        <p:spPr/>
        <p:txBody>
          <a:bodyPr/>
          <a:lstStyle/>
          <a:p>
            <a:fld id="{7022FF3C-310F-4809-A5BE-BC5BA8AA108D}" type="slidenum">
              <a:rPr lang="en-US" smtClean="0"/>
              <a:pPr/>
              <a:t>9</a:t>
            </a:fld>
            <a:endParaRPr lang="en-US" dirty="0"/>
          </a:p>
        </p:txBody>
      </p:sp>
    </p:spTree>
    <p:extLst>
      <p:ext uri="{BB962C8B-B14F-4D97-AF65-F5344CB8AC3E}">
        <p14:creationId xmlns:p14="http://schemas.microsoft.com/office/powerpoint/2010/main" val="95196541"/>
      </p:ext>
    </p:extLst>
  </p:cSld>
  <p:clrMapOvr>
    <a:masterClrMapping/>
  </p:clrMapOvr>
</p:sld>
</file>

<file path=ppt/theme/theme1.xml><?xml version="1.0" encoding="utf-8"?>
<a:theme xmlns:a="http://schemas.openxmlformats.org/drawingml/2006/main" name="CMS_template">
  <a:themeElements>
    <a:clrScheme name="CMS">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2226</Words>
  <Application>Microsoft Office PowerPoint</Application>
  <PresentationFormat>On-screen Show (4:3)</PresentationFormat>
  <Paragraphs>250</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Constantia</vt:lpstr>
      <vt:lpstr>CMS_template</vt:lpstr>
      <vt:lpstr>CMS Measures Management System (MMS) Best Practices for Technical Expert Panels</vt:lpstr>
      <vt:lpstr>Overview</vt:lpstr>
      <vt:lpstr>TEP Background</vt:lpstr>
      <vt:lpstr>During the measure development process, TEP members</vt:lpstr>
      <vt:lpstr>TEP Background</vt:lpstr>
      <vt:lpstr>Steps to Convening a TEP</vt:lpstr>
      <vt:lpstr>Steps to Convening a TEP</vt:lpstr>
      <vt:lpstr>Questions, Suggestions, Discussion</vt:lpstr>
      <vt:lpstr>TEP Best Practices</vt:lpstr>
      <vt:lpstr>Recruitment</vt:lpstr>
      <vt:lpstr>Patient / Caregiver Participation</vt:lpstr>
      <vt:lpstr>Patient / Caregiver Participation</vt:lpstr>
      <vt:lpstr>Leadership Involvement</vt:lpstr>
      <vt:lpstr>How to Engage CMS Leadership for TEP</vt:lpstr>
      <vt:lpstr>Challenge: Recruiting a Diverse Pool</vt:lpstr>
      <vt:lpstr>Challenge: Limited Meeting Time</vt:lpstr>
      <vt:lpstr>Challenge: Engaging Members</vt:lpstr>
      <vt:lpstr>Challenge: Discussing Complex Material</vt:lpstr>
      <vt:lpstr>Questions, Suggestions, Discussion</vt:lpstr>
      <vt:lpstr>Conclusion</vt:lpstr>
      <vt:lpstr>Reference</vt:lpstr>
      <vt:lpstr>Upcoming Webinars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2018-06-28T17:33:18Z</dcterms:created>
  <dcterms:modified xsi:type="dcterms:W3CDTF">2018-09-13T15:33:49Z</dcterms:modified>
</cp:coreProperties>
</file>