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Lst>
  <p:notesMasterIdLst>
    <p:notesMasterId r:id="rId38"/>
  </p:notesMasterIdLst>
  <p:handoutMasterIdLst>
    <p:handoutMasterId r:id="rId39"/>
  </p:handoutMasterIdLst>
  <p:sldIdLst>
    <p:sldId id="415" r:id="rId5"/>
    <p:sldId id="294" r:id="rId6"/>
    <p:sldId id="379" r:id="rId7"/>
    <p:sldId id="388" r:id="rId8"/>
    <p:sldId id="389" r:id="rId9"/>
    <p:sldId id="381" r:id="rId10"/>
    <p:sldId id="382" r:id="rId11"/>
    <p:sldId id="390" r:id="rId12"/>
    <p:sldId id="391" r:id="rId13"/>
    <p:sldId id="393" r:id="rId14"/>
    <p:sldId id="383" r:id="rId15"/>
    <p:sldId id="394" r:id="rId16"/>
    <p:sldId id="380"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yfield, Christopher" initials="LC" lastIdx="28" clrIdx="0">
    <p:extLst>
      <p:ext uri="{19B8F6BF-5375-455C-9EA6-DF929625EA0E}">
        <p15:presenceInfo xmlns:p15="http://schemas.microsoft.com/office/powerpoint/2012/main" userId="S-1-5-21-129458132-137175273-21523540-113399" providerId="AD"/>
      </p:ext>
    </p:extLst>
  </p:cmAuthor>
  <p:cmAuthor id="2" name="Berkowitz, Judy M" initials="BJM" lastIdx="12" clrIdx="1">
    <p:extLst>
      <p:ext uri="{19B8F6BF-5375-455C-9EA6-DF929625EA0E}">
        <p15:presenceInfo xmlns:p15="http://schemas.microsoft.com/office/powerpoint/2012/main" userId="S-1-5-21-129458132-137175273-21523540-122569" providerId="AD"/>
      </p:ext>
    </p:extLst>
  </p:cmAuthor>
  <p:cmAuthor id="3" name="nikitask" initials="KAN" lastIdx="9" clrIdx="2">
    <p:extLst>
      <p:ext uri="{19B8F6BF-5375-455C-9EA6-DF929625EA0E}">
        <p15:presenceInfo xmlns:p15="http://schemas.microsoft.com/office/powerpoint/2012/main" userId="nikitask" providerId="None"/>
      </p:ext>
    </p:extLst>
  </p:cmAuthor>
  <p:cmAuthor id="4" name="Kim Nikitas" initials="KAN" lastIdx="12" clrIdx="3">
    <p:extLst>
      <p:ext uri="{19B8F6BF-5375-455C-9EA6-DF929625EA0E}">
        <p15:presenceInfo xmlns:p15="http://schemas.microsoft.com/office/powerpoint/2012/main" userId="Kim Nikitas" providerId="None"/>
      </p:ext>
    </p:extLst>
  </p:cmAuthor>
  <p:cmAuthor id="5" name="Hammer, Maureen" initials="HM" lastIdx="4" clrIdx="4">
    <p:extLst>
      <p:ext uri="{19B8F6BF-5375-455C-9EA6-DF929625EA0E}">
        <p15:presenceInfo xmlns:p15="http://schemas.microsoft.com/office/powerpoint/2012/main" userId="S-1-5-21-129458132-137175273-21523540-179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CC"/>
    <a:srgbClr val="FFD004"/>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6" autoAdjust="0"/>
    <p:restoredTop sz="94280" autoAdjust="0"/>
  </p:normalViewPr>
  <p:slideViewPr>
    <p:cSldViewPr>
      <p:cViewPr varScale="1">
        <p:scale>
          <a:sx n="107" d="100"/>
          <a:sy n="107" d="100"/>
        </p:scale>
        <p:origin x="1194" y="114"/>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776"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AA0FF-B503-4F7D-ACDD-1B89A0B4EDCA}"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DC8D0010-A4F2-4838-9BEB-E4F25EFC71F5}">
      <dgm:prSet phldrT="[Text]" custT="1"/>
      <dgm:spPr>
        <a:solidFill>
          <a:srgbClr val="8BB6F5"/>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n-US" sz="1400" b="0" dirty="0">
              <a:solidFill>
                <a:schemeClr val="tx1"/>
              </a:solidFill>
              <a:latin typeface="Iskoola Pota" panose="020B0502040204020203" pitchFamily="34" charset="0"/>
              <a:cs typeface="Iskoola Pota" panose="020B0502040204020203" pitchFamily="34" charset="0"/>
            </a:rPr>
            <a:t>NC</a:t>
          </a:r>
          <a:r>
            <a:rPr lang="en-US" sz="1400" b="0" dirty="0">
              <a:solidFill>
                <a:srgbClr val="FF0000"/>
              </a:solidFill>
              <a:latin typeface="Iskoola Pota" panose="020B0502040204020203" pitchFamily="34" charset="0"/>
              <a:cs typeface="Iskoola Pota" panose="020B0502040204020203" pitchFamily="34" charset="0"/>
            </a:rPr>
            <a:t>Q</a:t>
          </a:r>
          <a:r>
            <a:rPr lang="en-US" sz="1400" b="0" dirty="0">
              <a:solidFill>
                <a:schemeClr val="tx1"/>
              </a:solidFill>
              <a:latin typeface="Iskoola Pota" panose="020B0502040204020203" pitchFamily="34" charset="0"/>
              <a:cs typeface="Iskoola Pota" panose="020B0502040204020203" pitchFamily="34" charset="0"/>
            </a:rPr>
            <a:t>A Posts Test Decks Online</a:t>
          </a:r>
        </a:p>
      </dgm:t>
    </dgm:pt>
    <dgm:pt modelId="{84A45D65-D7E2-40EB-B457-5EC24EA84A10}" type="parTrans" cxnId="{8E68C328-8EB5-4A29-801F-9546B4B57CAA}">
      <dgm:prSet/>
      <dgm:spPr/>
      <dgm:t>
        <a:bodyPr/>
        <a:lstStyle/>
        <a:p>
          <a:endParaRPr lang="en-US"/>
        </a:p>
      </dgm:t>
    </dgm:pt>
    <dgm:pt modelId="{96AAC324-5D13-4D1C-BBA5-641C896840DB}" type="sibTrans" cxnId="{8E68C328-8EB5-4A29-801F-9546B4B57CAA}">
      <dgm:prSet/>
      <dgm:spPr>
        <a:ln>
          <a:solidFill>
            <a:srgbClr val="0033CC"/>
          </a:solidFill>
        </a:ln>
      </dgm:spPr>
      <dgm:t>
        <a:bodyPr/>
        <a:lstStyle/>
        <a:p>
          <a:endParaRPr lang="en-US"/>
        </a:p>
      </dgm:t>
    </dgm:pt>
    <dgm:pt modelId="{578A058F-FCD8-4CC5-BD89-DA2C4781F6D3}">
      <dgm:prSet phldrT="[Text]" custT="1"/>
      <dgm:spPr>
        <a:solidFill>
          <a:srgbClr val="FED776"/>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0" dirty="0">
              <a:solidFill>
                <a:schemeClr val="tx1"/>
              </a:solidFill>
              <a:latin typeface="Iskoola Pota" panose="020B0502040204020203" pitchFamily="34" charset="0"/>
              <a:cs typeface="Iskoola Pota" panose="020B0502040204020203" pitchFamily="34" charset="0"/>
            </a:rPr>
            <a:t>Vendor Downloads Test Deck(s)</a:t>
          </a:r>
        </a:p>
        <a:p>
          <a:r>
            <a:rPr lang="en-US" sz="900" b="0" i="1" dirty="0">
              <a:solidFill>
                <a:schemeClr val="tx1"/>
              </a:solidFill>
              <a:latin typeface="Iskoola Pota" panose="020B0502040204020203" pitchFamily="34" charset="0"/>
              <a:cs typeface="Iskoola Pota" panose="020B0502040204020203" pitchFamily="34" charset="0"/>
            </a:rPr>
            <a:t>Zip files of </a:t>
          </a:r>
          <a:r>
            <a:rPr lang="en-US" sz="900" b="1" i="1" dirty="0">
              <a:solidFill>
                <a:srgbClr val="0033CC"/>
              </a:solidFill>
              <a:latin typeface="Iskoola Pota" panose="020B0502040204020203" pitchFamily="34" charset="0"/>
              <a:cs typeface="Iskoola Pota" panose="020B0502040204020203" pitchFamily="34" charset="0"/>
            </a:rPr>
            <a:t>CCDs</a:t>
          </a:r>
        </a:p>
      </dgm:t>
    </dgm:pt>
    <dgm:pt modelId="{F1963949-D459-42F3-A626-D32A1D75FF44}" type="parTrans" cxnId="{4F01CC4B-4643-4E36-A1AF-D0F0C104ADDB}">
      <dgm:prSet/>
      <dgm:spPr/>
      <dgm:t>
        <a:bodyPr/>
        <a:lstStyle/>
        <a:p>
          <a:endParaRPr lang="en-US"/>
        </a:p>
      </dgm:t>
    </dgm:pt>
    <dgm:pt modelId="{8A2134C6-E2C4-4B49-9CF7-36B6BBEA7B89}" type="sibTrans" cxnId="{4F01CC4B-4643-4E36-A1AF-D0F0C104ADDB}">
      <dgm:prSet/>
      <dgm:spPr>
        <a:ln>
          <a:solidFill>
            <a:srgbClr val="0033CC"/>
          </a:solidFill>
        </a:ln>
      </dgm:spPr>
      <dgm:t>
        <a:bodyPr/>
        <a:lstStyle/>
        <a:p>
          <a:endParaRPr lang="en-US"/>
        </a:p>
      </dgm:t>
    </dgm:pt>
    <dgm:pt modelId="{209329F4-C2B7-45D6-8C61-F6990940D5B7}">
      <dgm:prSet phldrT="[Text]" custT="1"/>
      <dgm:spPr>
        <a:solidFill>
          <a:srgbClr val="FED776"/>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endParaRPr lang="en-US" sz="500" b="0" dirty="0">
            <a:solidFill>
              <a:schemeClr val="tx1"/>
            </a:solidFill>
            <a:latin typeface="Iskoola Pota" panose="020B0502040204020203" pitchFamily="34" charset="0"/>
            <a:cs typeface="Iskoola Pota" panose="020B0502040204020203" pitchFamily="34" charset="0"/>
          </a:endParaRPr>
        </a:p>
        <a:p>
          <a:pPr>
            <a:lnSpc>
              <a:spcPct val="100000"/>
            </a:lnSpc>
            <a:spcAft>
              <a:spcPts val="0"/>
            </a:spcAft>
          </a:pPr>
          <a:r>
            <a:rPr lang="en-US" sz="1400" b="0" dirty="0">
              <a:solidFill>
                <a:schemeClr val="tx1"/>
              </a:solidFill>
              <a:latin typeface="Iskoola Pota" panose="020B0502040204020203" pitchFamily="34" charset="0"/>
              <a:cs typeface="Iskoola Pota" panose="020B0502040204020203" pitchFamily="34" charset="0"/>
            </a:rPr>
            <a:t>Vendor Processes Test Deck</a:t>
          </a:r>
        </a:p>
        <a:p>
          <a:pPr>
            <a:lnSpc>
              <a:spcPct val="100000"/>
            </a:lnSpc>
            <a:spcAft>
              <a:spcPts val="0"/>
            </a:spcAft>
          </a:pPr>
          <a:r>
            <a:rPr lang="en-US" sz="900" b="0" i="1" dirty="0">
              <a:solidFill>
                <a:schemeClr val="tx1"/>
              </a:solidFill>
              <a:latin typeface="Iskoola Pota" panose="020B0502040204020203" pitchFamily="34" charset="0"/>
              <a:cs typeface="Iskoola Pota" panose="020B0502040204020203" pitchFamily="34" charset="0"/>
            </a:rPr>
            <a:t>Loads </a:t>
          </a:r>
          <a:r>
            <a:rPr lang="en-US" sz="900" b="1" i="1" dirty="0">
              <a:solidFill>
                <a:srgbClr val="0033CC"/>
              </a:solidFill>
              <a:latin typeface="Iskoola Pota" panose="020B0502040204020203" pitchFamily="34" charset="0"/>
              <a:cs typeface="Iskoola Pota" panose="020B0502040204020203" pitchFamily="34" charset="0"/>
            </a:rPr>
            <a:t>CCD</a:t>
          </a:r>
          <a:r>
            <a:rPr lang="en-US" sz="900" b="0" i="1" dirty="0">
              <a:solidFill>
                <a:schemeClr val="tx1"/>
              </a:solidFill>
              <a:latin typeface="Iskoola Pota" panose="020B0502040204020203" pitchFamily="34" charset="0"/>
              <a:cs typeface="Iskoola Pota" panose="020B0502040204020203" pitchFamily="34" charset="0"/>
            </a:rPr>
            <a:t> files and runs measure logic</a:t>
          </a:r>
        </a:p>
      </dgm:t>
    </dgm:pt>
    <dgm:pt modelId="{17040ABF-F5FF-4630-ADE1-3F4F8DDD743B}" type="parTrans" cxnId="{7935F87D-E419-41B4-BECA-B6A51F93BDDE}">
      <dgm:prSet/>
      <dgm:spPr/>
      <dgm:t>
        <a:bodyPr/>
        <a:lstStyle/>
        <a:p>
          <a:endParaRPr lang="en-US"/>
        </a:p>
      </dgm:t>
    </dgm:pt>
    <dgm:pt modelId="{EE400AE3-B2F9-4F52-8656-D2AF3B7DDFCD}" type="sibTrans" cxnId="{7935F87D-E419-41B4-BECA-B6A51F93BDDE}">
      <dgm:prSet/>
      <dgm:spPr>
        <a:ln>
          <a:solidFill>
            <a:srgbClr val="0033CC"/>
          </a:solidFill>
        </a:ln>
      </dgm:spPr>
      <dgm:t>
        <a:bodyPr/>
        <a:lstStyle/>
        <a:p>
          <a:endParaRPr lang="en-US"/>
        </a:p>
      </dgm:t>
    </dgm:pt>
    <dgm:pt modelId="{CAE468AC-C2FD-47DD-BC3A-19BC1E9A82BE}">
      <dgm:prSet phldrT="[Text]" custT="1"/>
      <dgm:spPr>
        <a:solidFill>
          <a:srgbClr val="FED776"/>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n-US" sz="1400" b="0" dirty="0">
              <a:solidFill>
                <a:schemeClr val="tx1"/>
              </a:solidFill>
              <a:latin typeface="Iskoola Pota" panose="020B0502040204020203" pitchFamily="34" charset="0"/>
              <a:cs typeface="Iskoola Pota" panose="020B0502040204020203" pitchFamily="34" charset="0"/>
            </a:rPr>
            <a:t>Vendor Uploads Results</a:t>
          </a:r>
        </a:p>
        <a:p>
          <a:pPr>
            <a:lnSpc>
              <a:spcPct val="100000"/>
            </a:lnSpc>
            <a:spcAft>
              <a:spcPts val="0"/>
            </a:spcAft>
          </a:pPr>
          <a:r>
            <a:rPr lang="en-US" sz="900" b="0" i="1" dirty="0">
              <a:solidFill>
                <a:schemeClr val="tx1"/>
              </a:solidFill>
              <a:latin typeface="Iskoola Pota" panose="020B0502040204020203" pitchFamily="34" charset="0"/>
              <a:cs typeface="Iskoola Pota" panose="020B0502040204020203" pitchFamily="34" charset="0"/>
            </a:rPr>
            <a:t>QRDA Category I and III Reports</a:t>
          </a:r>
        </a:p>
      </dgm:t>
    </dgm:pt>
    <dgm:pt modelId="{46648C72-7201-4CF2-8118-49DA3B2604DD}" type="parTrans" cxnId="{B2683F81-430B-4DF6-901C-F95B7472830F}">
      <dgm:prSet/>
      <dgm:spPr/>
      <dgm:t>
        <a:bodyPr/>
        <a:lstStyle/>
        <a:p>
          <a:endParaRPr lang="en-US"/>
        </a:p>
      </dgm:t>
    </dgm:pt>
    <dgm:pt modelId="{09216040-25DD-44DA-9EEA-85CA2EA57D84}" type="sibTrans" cxnId="{B2683F81-430B-4DF6-901C-F95B7472830F}">
      <dgm:prSet/>
      <dgm:spPr/>
      <dgm:t>
        <a:bodyPr/>
        <a:lstStyle/>
        <a:p>
          <a:endParaRPr lang="en-US"/>
        </a:p>
      </dgm:t>
    </dgm:pt>
    <dgm:pt modelId="{55761AA9-8530-434F-8253-B9DF523782E7}" type="pres">
      <dgm:prSet presAssocID="{F67AA0FF-B503-4F7D-ACDD-1B89A0B4EDCA}" presName="Name0" presStyleCnt="0">
        <dgm:presLayoutVars>
          <dgm:dir/>
          <dgm:resizeHandles val="exact"/>
        </dgm:presLayoutVars>
      </dgm:prSet>
      <dgm:spPr/>
    </dgm:pt>
    <dgm:pt modelId="{77CB3447-4109-430C-8B28-742AE2F0167E}" type="pres">
      <dgm:prSet presAssocID="{DC8D0010-A4F2-4838-9BEB-E4F25EFC71F5}" presName="node" presStyleLbl="node1" presStyleIdx="0" presStyleCnt="4">
        <dgm:presLayoutVars>
          <dgm:bulletEnabled val="1"/>
        </dgm:presLayoutVars>
      </dgm:prSet>
      <dgm:spPr/>
    </dgm:pt>
    <dgm:pt modelId="{0F59E7EF-D01A-4C8C-A331-0B57ADE65FBC}" type="pres">
      <dgm:prSet presAssocID="{96AAC324-5D13-4D1C-BBA5-641C896840DB}" presName="sibTrans" presStyleLbl="sibTrans1D1" presStyleIdx="0" presStyleCnt="3"/>
      <dgm:spPr/>
    </dgm:pt>
    <dgm:pt modelId="{F1367B92-9179-4917-885B-452D852F0BD5}" type="pres">
      <dgm:prSet presAssocID="{96AAC324-5D13-4D1C-BBA5-641C896840DB}" presName="connectorText" presStyleLbl="sibTrans1D1" presStyleIdx="0" presStyleCnt="3"/>
      <dgm:spPr/>
    </dgm:pt>
    <dgm:pt modelId="{03EEC208-8103-4F3A-A4E3-889DA72D71D1}" type="pres">
      <dgm:prSet presAssocID="{578A058F-FCD8-4CC5-BD89-DA2C4781F6D3}" presName="node" presStyleLbl="node1" presStyleIdx="1" presStyleCnt="4">
        <dgm:presLayoutVars>
          <dgm:bulletEnabled val="1"/>
        </dgm:presLayoutVars>
      </dgm:prSet>
      <dgm:spPr/>
    </dgm:pt>
    <dgm:pt modelId="{DDF5ACE9-D649-42B2-9A3A-6966D7A78D3D}" type="pres">
      <dgm:prSet presAssocID="{8A2134C6-E2C4-4B49-9CF7-36B6BBEA7B89}" presName="sibTrans" presStyleLbl="sibTrans1D1" presStyleIdx="1" presStyleCnt="3"/>
      <dgm:spPr/>
    </dgm:pt>
    <dgm:pt modelId="{873D95FC-B8E5-4F1E-8E44-CCB88400F09B}" type="pres">
      <dgm:prSet presAssocID="{8A2134C6-E2C4-4B49-9CF7-36B6BBEA7B89}" presName="connectorText" presStyleLbl="sibTrans1D1" presStyleIdx="1" presStyleCnt="3"/>
      <dgm:spPr/>
    </dgm:pt>
    <dgm:pt modelId="{6015F7BF-D44E-4C78-89B9-3C94B6E48AB5}" type="pres">
      <dgm:prSet presAssocID="{209329F4-C2B7-45D6-8C61-F6990940D5B7}" presName="node" presStyleLbl="node1" presStyleIdx="2" presStyleCnt="4">
        <dgm:presLayoutVars>
          <dgm:bulletEnabled val="1"/>
        </dgm:presLayoutVars>
      </dgm:prSet>
      <dgm:spPr>
        <a:prstGeom prst="can">
          <a:avLst/>
        </a:prstGeom>
      </dgm:spPr>
    </dgm:pt>
    <dgm:pt modelId="{D3F7FC50-FAFF-4425-8FC0-2CD8C2AE60F5}" type="pres">
      <dgm:prSet presAssocID="{EE400AE3-B2F9-4F52-8656-D2AF3B7DDFCD}" presName="sibTrans" presStyleLbl="sibTrans1D1" presStyleIdx="2" presStyleCnt="3"/>
      <dgm:spPr/>
    </dgm:pt>
    <dgm:pt modelId="{B3298E03-A291-45B6-8DEE-DA20411BF546}" type="pres">
      <dgm:prSet presAssocID="{EE400AE3-B2F9-4F52-8656-D2AF3B7DDFCD}" presName="connectorText" presStyleLbl="sibTrans1D1" presStyleIdx="2" presStyleCnt="3"/>
      <dgm:spPr/>
    </dgm:pt>
    <dgm:pt modelId="{495A0034-4F2B-4294-9D7A-6F893A2D22B4}" type="pres">
      <dgm:prSet presAssocID="{CAE468AC-C2FD-47DD-BC3A-19BC1E9A82BE}" presName="node" presStyleLbl="node1" presStyleIdx="3" presStyleCnt="4">
        <dgm:presLayoutVars>
          <dgm:bulletEnabled val="1"/>
        </dgm:presLayoutVars>
      </dgm:prSet>
      <dgm:spPr/>
    </dgm:pt>
  </dgm:ptLst>
  <dgm:cxnLst>
    <dgm:cxn modelId="{A4BF0100-9E35-447D-BEB3-EE0DAC01F177}" type="presOf" srcId="{8A2134C6-E2C4-4B49-9CF7-36B6BBEA7B89}" destId="{DDF5ACE9-D649-42B2-9A3A-6966D7A78D3D}" srcOrd="0" destOrd="0" presId="urn:microsoft.com/office/officeart/2005/8/layout/bProcess3"/>
    <dgm:cxn modelId="{62818C03-B364-487A-B1AC-0F490D3D7C66}" type="presOf" srcId="{CAE468AC-C2FD-47DD-BC3A-19BC1E9A82BE}" destId="{495A0034-4F2B-4294-9D7A-6F893A2D22B4}" srcOrd="0" destOrd="0" presId="urn:microsoft.com/office/officeart/2005/8/layout/bProcess3"/>
    <dgm:cxn modelId="{8E68C328-8EB5-4A29-801F-9546B4B57CAA}" srcId="{F67AA0FF-B503-4F7D-ACDD-1B89A0B4EDCA}" destId="{DC8D0010-A4F2-4838-9BEB-E4F25EFC71F5}" srcOrd="0" destOrd="0" parTransId="{84A45D65-D7E2-40EB-B457-5EC24EA84A10}" sibTransId="{96AAC324-5D13-4D1C-BBA5-641C896840DB}"/>
    <dgm:cxn modelId="{BC1FB845-1B60-411B-A871-D1C29B96C04D}" type="presOf" srcId="{DC8D0010-A4F2-4838-9BEB-E4F25EFC71F5}" destId="{77CB3447-4109-430C-8B28-742AE2F0167E}" srcOrd="0" destOrd="0" presId="urn:microsoft.com/office/officeart/2005/8/layout/bProcess3"/>
    <dgm:cxn modelId="{4F01CC4B-4643-4E36-A1AF-D0F0C104ADDB}" srcId="{F67AA0FF-B503-4F7D-ACDD-1B89A0B4EDCA}" destId="{578A058F-FCD8-4CC5-BD89-DA2C4781F6D3}" srcOrd="1" destOrd="0" parTransId="{F1963949-D459-42F3-A626-D32A1D75FF44}" sibTransId="{8A2134C6-E2C4-4B49-9CF7-36B6BBEA7B89}"/>
    <dgm:cxn modelId="{7935F87D-E419-41B4-BECA-B6A51F93BDDE}" srcId="{F67AA0FF-B503-4F7D-ACDD-1B89A0B4EDCA}" destId="{209329F4-C2B7-45D6-8C61-F6990940D5B7}" srcOrd="2" destOrd="0" parTransId="{17040ABF-F5FF-4630-ADE1-3F4F8DDD743B}" sibTransId="{EE400AE3-B2F9-4F52-8656-D2AF3B7DDFCD}"/>
    <dgm:cxn modelId="{B2683F81-430B-4DF6-901C-F95B7472830F}" srcId="{F67AA0FF-B503-4F7D-ACDD-1B89A0B4EDCA}" destId="{CAE468AC-C2FD-47DD-BC3A-19BC1E9A82BE}" srcOrd="3" destOrd="0" parTransId="{46648C72-7201-4CF2-8118-49DA3B2604DD}" sibTransId="{09216040-25DD-44DA-9EEA-85CA2EA57D84}"/>
    <dgm:cxn modelId="{331ADC85-D737-466E-8F8C-105226ED28CB}" type="presOf" srcId="{EE400AE3-B2F9-4F52-8656-D2AF3B7DDFCD}" destId="{B3298E03-A291-45B6-8DEE-DA20411BF546}" srcOrd="1" destOrd="0" presId="urn:microsoft.com/office/officeart/2005/8/layout/bProcess3"/>
    <dgm:cxn modelId="{544BF488-8362-47FE-A9BC-4A3A62CF320B}" type="presOf" srcId="{F67AA0FF-B503-4F7D-ACDD-1B89A0B4EDCA}" destId="{55761AA9-8530-434F-8253-B9DF523782E7}" srcOrd="0" destOrd="0" presId="urn:microsoft.com/office/officeart/2005/8/layout/bProcess3"/>
    <dgm:cxn modelId="{00F9508A-F17A-4508-90D9-5D43BBC2A4CD}" type="presOf" srcId="{578A058F-FCD8-4CC5-BD89-DA2C4781F6D3}" destId="{03EEC208-8103-4F3A-A4E3-889DA72D71D1}" srcOrd="0" destOrd="0" presId="urn:microsoft.com/office/officeart/2005/8/layout/bProcess3"/>
    <dgm:cxn modelId="{D5FADA9E-F2A8-48F5-87FD-1E5981356AE8}" type="presOf" srcId="{8A2134C6-E2C4-4B49-9CF7-36B6BBEA7B89}" destId="{873D95FC-B8E5-4F1E-8E44-CCB88400F09B}" srcOrd="1" destOrd="0" presId="urn:microsoft.com/office/officeart/2005/8/layout/bProcess3"/>
    <dgm:cxn modelId="{73B50EB0-9AA0-41EE-B2A0-56C85A690554}" type="presOf" srcId="{209329F4-C2B7-45D6-8C61-F6990940D5B7}" destId="{6015F7BF-D44E-4C78-89B9-3C94B6E48AB5}" srcOrd="0" destOrd="0" presId="urn:microsoft.com/office/officeart/2005/8/layout/bProcess3"/>
    <dgm:cxn modelId="{FDB4AFB2-F664-4D15-99E8-37D1D88AFD65}" type="presOf" srcId="{96AAC324-5D13-4D1C-BBA5-641C896840DB}" destId="{F1367B92-9179-4917-885B-452D852F0BD5}" srcOrd="1" destOrd="0" presId="urn:microsoft.com/office/officeart/2005/8/layout/bProcess3"/>
    <dgm:cxn modelId="{346056B6-3B93-40D9-A909-4A40B7026EA1}" type="presOf" srcId="{EE400AE3-B2F9-4F52-8656-D2AF3B7DDFCD}" destId="{D3F7FC50-FAFF-4425-8FC0-2CD8C2AE60F5}" srcOrd="0" destOrd="0" presId="urn:microsoft.com/office/officeart/2005/8/layout/bProcess3"/>
    <dgm:cxn modelId="{D7A892F8-FEAF-4CC3-BB3D-013455AD26EB}" type="presOf" srcId="{96AAC324-5D13-4D1C-BBA5-641C896840DB}" destId="{0F59E7EF-D01A-4C8C-A331-0B57ADE65FBC}" srcOrd="0" destOrd="0" presId="urn:microsoft.com/office/officeart/2005/8/layout/bProcess3"/>
    <dgm:cxn modelId="{883E23A7-2355-4F65-8623-638B808B4267}" type="presParOf" srcId="{55761AA9-8530-434F-8253-B9DF523782E7}" destId="{77CB3447-4109-430C-8B28-742AE2F0167E}" srcOrd="0" destOrd="0" presId="urn:microsoft.com/office/officeart/2005/8/layout/bProcess3"/>
    <dgm:cxn modelId="{F7DFC3FB-6B6B-48AA-BCDD-A0FB9DCCD531}" type="presParOf" srcId="{55761AA9-8530-434F-8253-B9DF523782E7}" destId="{0F59E7EF-D01A-4C8C-A331-0B57ADE65FBC}" srcOrd="1" destOrd="0" presId="urn:microsoft.com/office/officeart/2005/8/layout/bProcess3"/>
    <dgm:cxn modelId="{FDE8ED23-FF59-42CB-8768-E50662D5EB58}" type="presParOf" srcId="{0F59E7EF-D01A-4C8C-A331-0B57ADE65FBC}" destId="{F1367B92-9179-4917-885B-452D852F0BD5}" srcOrd="0" destOrd="0" presId="urn:microsoft.com/office/officeart/2005/8/layout/bProcess3"/>
    <dgm:cxn modelId="{8E634406-DDA6-47E1-9527-2A487CEFC212}" type="presParOf" srcId="{55761AA9-8530-434F-8253-B9DF523782E7}" destId="{03EEC208-8103-4F3A-A4E3-889DA72D71D1}" srcOrd="2" destOrd="0" presId="urn:microsoft.com/office/officeart/2005/8/layout/bProcess3"/>
    <dgm:cxn modelId="{B753BF8B-420C-4198-8D89-AA61DB57D9C9}" type="presParOf" srcId="{55761AA9-8530-434F-8253-B9DF523782E7}" destId="{DDF5ACE9-D649-42B2-9A3A-6966D7A78D3D}" srcOrd="3" destOrd="0" presId="urn:microsoft.com/office/officeart/2005/8/layout/bProcess3"/>
    <dgm:cxn modelId="{C0BFB214-2D4E-4A24-A9FC-02252A4C9D47}" type="presParOf" srcId="{DDF5ACE9-D649-42B2-9A3A-6966D7A78D3D}" destId="{873D95FC-B8E5-4F1E-8E44-CCB88400F09B}" srcOrd="0" destOrd="0" presId="urn:microsoft.com/office/officeart/2005/8/layout/bProcess3"/>
    <dgm:cxn modelId="{7CFB609D-D686-443A-A338-837C592410B0}" type="presParOf" srcId="{55761AA9-8530-434F-8253-B9DF523782E7}" destId="{6015F7BF-D44E-4C78-89B9-3C94B6E48AB5}" srcOrd="4" destOrd="0" presId="urn:microsoft.com/office/officeart/2005/8/layout/bProcess3"/>
    <dgm:cxn modelId="{75D0F816-3A67-44F2-8673-F43513BC3C58}" type="presParOf" srcId="{55761AA9-8530-434F-8253-B9DF523782E7}" destId="{D3F7FC50-FAFF-4425-8FC0-2CD8C2AE60F5}" srcOrd="5" destOrd="0" presId="urn:microsoft.com/office/officeart/2005/8/layout/bProcess3"/>
    <dgm:cxn modelId="{49244E2D-8DEB-4CFF-87A1-5167145EE449}" type="presParOf" srcId="{D3F7FC50-FAFF-4425-8FC0-2CD8C2AE60F5}" destId="{B3298E03-A291-45B6-8DEE-DA20411BF546}" srcOrd="0" destOrd="0" presId="urn:microsoft.com/office/officeart/2005/8/layout/bProcess3"/>
    <dgm:cxn modelId="{1B921536-A435-495B-B57E-78941C7C7A31}" type="presParOf" srcId="{55761AA9-8530-434F-8253-B9DF523782E7}" destId="{495A0034-4F2B-4294-9D7A-6F893A2D22B4}"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AA0FF-B503-4F7D-ACDD-1B89A0B4EDCA}"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DC8D0010-A4F2-4838-9BEB-E4F25EFC71F5}">
      <dgm:prSet phldrT="[Text]" custT="1"/>
      <dgm:spPr>
        <a:solidFill>
          <a:srgbClr val="8BB6F5"/>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n-US" sz="1400" b="0" dirty="0">
              <a:solidFill>
                <a:schemeClr val="tx1"/>
              </a:solidFill>
              <a:latin typeface="Iskoola Pota" panose="020B0502040204020203" pitchFamily="34" charset="0"/>
              <a:cs typeface="Iskoola Pota" panose="020B0502040204020203" pitchFamily="34" charset="0"/>
            </a:rPr>
            <a:t>NC</a:t>
          </a:r>
          <a:r>
            <a:rPr lang="en-US" sz="1400" b="0" dirty="0">
              <a:solidFill>
                <a:srgbClr val="FF0000"/>
              </a:solidFill>
              <a:latin typeface="Iskoola Pota" panose="020B0502040204020203" pitchFamily="34" charset="0"/>
              <a:cs typeface="Iskoola Pota" panose="020B0502040204020203" pitchFamily="34" charset="0"/>
            </a:rPr>
            <a:t>Q</a:t>
          </a:r>
          <a:r>
            <a:rPr lang="en-US" sz="1400" b="0" dirty="0">
              <a:solidFill>
                <a:schemeClr val="tx1"/>
              </a:solidFill>
              <a:latin typeface="Iskoola Pota" panose="020B0502040204020203" pitchFamily="34" charset="0"/>
              <a:cs typeface="Iskoola Pota" panose="020B0502040204020203" pitchFamily="34" charset="0"/>
            </a:rPr>
            <a:t>A Scores Vendor’s Results</a:t>
          </a:r>
        </a:p>
        <a:p>
          <a:pPr>
            <a:lnSpc>
              <a:spcPct val="100000"/>
            </a:lnSpc>
            <a:spcAft>
              <a:spcPts val="0"/>
            </a:spcAft>
          </a:pPr>
          <a:r>
            <a:rPr lang="en-US" sz="900" b="0" i="1" dirty="0">
              <a:solidFill>
                <a:schemeClr val="tx1"/>
              </a:solidFill>
              <a:latin typeface="Iskoola Pota" panose="020B0502040204020203" pitchFamily="34" charset="0"/>
              <a:cs typeface="Iskoola Pota" panose="020B0502040204020203" pitchFamily="34" charset="0"/>
            </a:rPr>
            <a:t>Compares NCQA’s expected results and vendor’s results</a:t>
          </a:r>
        </a:p>
      </dgm:t>
    </dgm:pt>
    <dgm:pt modelId="{84A45D65-D7E2-40EB-B457-5EC24EA84A10}" type="parTrans" cxnId="{8E68C328-8EB5-4A29-801F-9546B4B57CAA}">
      <dgm:prSet/>
      <dgm:spPr/>
      <dgm:t>
        <a:bodyPr/>
        <a:lstStyle/>
        <a:p>
          <a:endParaRPr lang="en-US"/>
        </a:p>
      </dgm:t>
    </dgm:pt>
    <dgm:pt modelId="{96AAC324-5D13-4D1C-BBA5-641C896840DB}" type="sibTrans" cxnId="{8E68C328-8EB5-4A29-801F-9546B4B57CAA}">
      <dgm:prSet/>
      <dgm:spPr>
        <a:ln>
          <a:solidFill>
            <a:srgbClr val="0033CC"/>
          </a:solidFill>
        </a:ln>
      </dgm:spPr>
      <dgm:t>
        <a:bodyPr/>
        <a:lstStyle/>
        <a:p>
          <a:endParaRPr lang="en-US"/>
        </a:p>
      </dgm:t>
    </dgm:pt>
    <dgm:pt modelId="{209329F4-C2B7-45D6-8C61-F6990940D5B7}">
      <dgm:prSet phldrT="[Text]" custT="1"/>
      <dgm:spPr>
        <a:solidFill>
          <a:srgbClr val="F3F73F"/>
        </a:solidFill>
        <a:ln>
          <a:noFill/>
        </a:ln>
        <a:effectLst>
          <a:glow rad="63500">
            <a:schemeClr val="accent6">
              <a:lumMod val="20000"/>
              <a:lumOff val="80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n-US" sz="1400" b="0" dirty="0">
              <a:solidFill>
                <a:schemeClr val="tx1"/>
              </a:solidFill>
              <a:latin typeface="Iskoola Pota" panose="020B0502040204020203" pitchFamily="34" charset="0"/>
              <a:cs typeface="Iskoola Pota" panose="020B0502040204020203" pitchFamily="34" charset="0"/>
            </a:rPr>
            <a:t>100 % Match?</a:t>
          </a:r>
          <a:endParaRPr lang="en-US" sz="900" b="0" i="1" dirty="0">
            <a:solidFill>
              <a:schemeClr val="tx1"/>
            </a:solidFill>
            <a:latin typeface="Iskoola Pota" panose="020B0502040204020203" pitchFamily="34" charset="0"/>
            <a:cs typeface="Iskoola Pota" panose="020B0502040204020203" pitchFamily="34" charset="0"/>
          </a:endParaRPr>
        </a:p>
      </dgm:t>
    </dgm:pt>
    <dgm:pt modelId="{17040ABF-F5FF-4630-ADE1-3F4F8DDD743B}" type="parTrans" cxnId="{7935F87D-E419-41B4-BECA-B6A51F93BDDE}">
      <dgm:prSet/>
      <dgm:spPr/>
      <dgm:t>
        <a:bodyPr/>
        <a:lstStyle/>
        <a:p>
          <a:endParaRPr lang="en-US"/>
        </a:p>
      </dgm:t>
    </dgm:pt>
    <dgm:pt modelId="{EE400AE3-B2F9-4F52-8656-D2AF3B7DDFCD}" type="sibTrans" cxnId="{7935F87D-E419-41B4-BECA-B6A51F93BDDE}">
      <dgm:prSet/>
      <dgm:spPr>
        <a:ln w="28575">
          <a:noFill/>
        </a:ln>
      </dgm:spPr>
      <dgm:t>
        <a:bodyPr/>
        <a:lstStyle/>
        <a:p>
          <a:endParaRPr lang="en-US"/>
        </a:p>
      </dgm:t>
    </dgm:pt>
    <dgm:pt modelId="{CAE468AC-C2FD-47DD-BC3A-19BC1E9A82BE}">
      <dgm:prSet phldrT="[Text]" custT="1"/>
      <dgm:spPr>
        <a:noFill/>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contrasting" dir="t">
            <a:rot lat="0" lon="0" rev="1200000"/>
          </a:lightRig>
        </a:scene3d>
      </dgm:spPr>
      <dgm:t>
        <a:bodyPr/>
        <a:lstStyle/>
        <a:p>
          <a:pPr>
            <a:lnSpc>
              <a:spcPct val="100000"/>
            </a:lnSpc>
            <a:spcAft>
              <a:spcPts val="0"/>
            </a:spcAft>
          </a:pPr>
          <a:endParaRPr lang="en-US" sz="700" b="0" dirty="0">
            <a:solidFill>
              <a:schemeClr val="tx1"/>
            </a:solidFill>
            <a:latin typeface="Iskoola Pota" panose="020B0502040204020203" pitchFamily="34" charset="0"/>
            <a:cs typeface="Iskoola Pota" panose="020B0502040204020203" pitchFamily="34" charset="0"/>
          </a:endParaRPr>
        </a:p>
      </dgm:t>
    </dgm:pt>
    <dgm:pt modelId="{46648C72-7201-4CF2-8118-49DA3B2604DD}" type="parTrans" cxnId="{B2683F81-430B-4DF6-901C-F95B7472830F}">
      <dgm:prSet/>
      <dgm:spPr/>
      <dgm:t>
        <a:bodyPr/>
        <a:lstStyle/>
        <a:p>
          <a:endParaRPr lang="en-US"/>
        </a:p>
      </dgm:t>
    </dgm:pt>
    <dgm:pt modelId="{09216040-25DD-44DA-9EEA-85CA2EA57D84}" type="sibTrans" cxnId="{B2683F81-430B-4DF6-901C-F95B7472830F}">
      <dgm:prSet/>
      <dgm:spPr/>
      <dgm:t>
        <a:bodyPr/>
        <a:lstStyle/>
        <a:p>
          <a:endParaRPr lang="en-US"/>
        </a:p>
      </dgm:t>
    </dgm:pt>
    <dgm:pt modelId="{212A558F-0C70-4B86-8E00-A6808CA88C27}">
      <dgm:prSet phldrT="[Text]" custT="1"/>
      <dgm:spPr>
        <a:solidFill>
          <a:srgbClr val="8BB6F5"/>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0" dirty="0">
              <a:solidFill>
                <a:schemeClr val="tx1"/>
              </a:solidFill>
              <a:latin typeface="Iskoola Pota" panose="020B0502040204020203" pitchFamily="34" charset="0"/>
              <a:cs typeface="Iskoola Pota" panose="020B0502040204020203" pitchFamily="34" charset="0"/>
            </a:rPr>
            <a:t>NC</a:t>
          </a:r>
          <a:r>
            <a:rPr lang="en-US" sz="1400" b="0" dirty="0">
              <a:solidFill>
                <a:srgbClr val="FF0000"/>
              </a:solidFill>
              <a:latin typeface="Iskoola Pota" panose="020B0502040204020203" pitchFamily="34" charset="0"/>
              <a:cs typeface="Iskoola Pota" panose="020B0502040204020203" pitchFamily="34" charset="0"/>
            </a:rPr>
            <a:t>Q</a:t>
          </a:r>
          <a:r>
            <a:rPr lang="en-US" sz="1400" b="0" dirty="0">
              <a:solidFill>
                <a:schemeClr val="tx1"/>
              </a:solidFill>
              <a:latin typeface="Iskoola Pota" panose="020B0502040204020203" pitchFamily="34" charset="0"/>
              <a:cs typeface="Iskoola Pota" panose="020B0502040204020203" pitchFamily="34" charset="0"/>
            </a:rPr>
            <a:t>A Review</a:t>
          </a:r>
        </a:p>
        <a:p>
          <a:r>
            <a:rPr lang="en-US" sz="900" b="0" i="1" dirty="0">
              <a:solidFill>
                <a:schemeClr val="tx1"/>
              </a:solidFill>
              <a:latin typeface="Iskoola Pota" panose="020B0502040204020203" pitchFamily="34" charset="0"/>
              <a:cs typeface="Iskoola Pota" panose="020B0502040204020203" pitchFamily="34" charset="0"/>
            </a:rPr>
            <a:t>NCQA and vendor work to understand discrepancies, if any</a:t>
          </a:r>
        </a:p>
      </dgm:t>
    </dgm:pt>
    <dgm:pt modelId="{AC0044FB-7C60-4045-A9AD-7E68E0E61163}" type="parTrans" cxnId="{A0781075-84AB-4B6C-9EDF-CBBAEB163024}">
      <dgm:prSet/>
      <dgm:spPr/>
      <dgm:t>
        <a:bodyPr/>
        <a:lstStyle/>
        <a:p>
          <a:endParaRPr lang="en-US"/>
        </a:p>
      </dgm:t>
    </dgm:pt>
    <dgm:pt modelId="{5A379F59-1AC3-4154-A8C8-30A25EFF1048}" type="sibTrans" cxnId="{A0781075-84AB-4B6C-9EDF-CBBAEB163024}">
      <dgm:prSet/>
      <dgm:spPr>
        <a:ln>
          <a:solidFill>
            <a:schemeClr val="accent2"/>
          </a:solidFill>
        </a:ln>
      </dgm:spPr>
      <dgm:t>
        <a:bodyPr/>
        <a:lstStyle/>
        <a:p>
          <a:endParaRPr lang="en-US"/>
        </a:p>
      </dgm:t>
    </dgm:pt>
    <dgm:pt modelId="{55761AA9-8530-434F-8253-B9DF523782E7}" type="pres">
      <dgm:prSet presAssocID="{F67AA0FF-B503-4F7D-ACDD-1B89A0B4EDCA}" presName="Name0" presStyleCnt="0">
        <dgm:presLayoutVars>
          <dgm:dir/>
          <dgm:resizeHandles val="exact"/>
        </dgm:presLayoutVars>
      </dgm:prSet>
      <dgm:spPr/>
    </dgm:pt>
    <dgm:pt modelId="{77CB3447-4109-430C-8B28-742AE2F0167E}" type="pres">
      <dgm:prSet presAssocID="{DC8D0010-A4F2-4838-9BEB-E4F25EFC71F5}" presName="node" presStyleLbl="node1" presStyleIdx="0" presStyleCnt="4">
        <dgm:presLayoutVars>
          <dgm:bulletEnabled val="1"/>
        </dgm:presLayoutVars>
      </dgm:prSet>
      <dgm:spPr/>
    </dgm:pt>
    <dgm:pt modelId="{0F59E7EF-D01A-4C8C-A331-0B57ADE65FBC}" type="pres">
      <dgm:prSet presAssocID="{96AAC324-5D13-4D1C-BBA5-641C896840DB}" presName="sibTrans" presStyleLbl="sibTrans1D1" presStyleIdx="0" presStyleCnt="3"/>
      <dgm:spPr/>
    </dgm:pt>
    <dgm:pt modelId="{F1367B92-9179-4917-885B-452D852F0BD5}" type="pres">
      <dgm:prSet presAssocID="{96AAC324-5D13-4D1C-BBA5-641C896840DB}" presName="connectorText" presStyleLbl="sibTrans1D1" presStyleIdx="0" presStyleCnt="3"/>
      <dgm:spPr/>
    </dgm:pt>
    <dgm:pt modelId="{2CB2728E-252A-4A29-BD1B-C148819B2E87}" type="pres">
      <dgm:prSet presAssocID="{212A558F-0C70-4B86-8E00-A6808CA88C27}" presName="node" presStyleLbl="node1" presStyleIdx="1" presStyleCnt="4">
        <dgm:presLayoutVars>
          <dgm:bulletEnabled val="1"/>
        </dgm:presLayoutVars>
      </dgm:prSet>
      <dgm:spPr/>
    </dgm:pt>
    <dgm:pt modelId="{744B6E82-DC8D-4BE8-B1B5-6728EAA44773}" type="pres">
      <dgm:prSet presAssocID="{5A379F59-1AC3-4154-A8C8-30A25EFF1048}" presName="sibTrans" presStyleLbl="sibTrans1D1" presStyleIdx="1" presStyleCnt="3"/>
      <dgm:spPr/>
    </dgm:pt>
    <dgm:pt modelId="{3FAC8902-8AB4-43B3-B112-0BE452572771}" type="pres">
      <dgm:prSet presAssocID="{5A379F59-1AC3-4154-A8C8-30A25EFF1048}" presName="connectorText" presStyleLbl="sibTrans1D1" presStyleIdx="1" presStyleCnt="3"/>
      <dgm:spPr/>
    </dgm:pt>
    <dgm:pt modelId="{6015F7BF-D44E-4C78-89B9-3C94B6E48AB5}" type="pres">
      <dgm:prSet presAssocID="{209329F4-C2B7-45D6-8C61-F6990940D5B7}" presName="node" presStyleLbl="node1" presStyleIdx="2" presStyleCnt="4" custScaleX="116648" custScaleY="124066">
        <dgm:presLayoutVars>
          <dgm:bulletEnabled val="1"/>
        </dgm:presLayoutVars>
      </dgm:prSet>
      <dgm:spPr>
        <a:prstGeom prst="flowChartDecision">
          <a:avLst/>
        </a:prstGeom>
      </dgm:spPr>
    </dgm:pt>
    <dgm:pt modelId="{D3F7FC50-FAFF-4425-8FC0-2CD8C2AE60F5}" type="pres">
      <dgm:prSet presAssocID="{EE400AE3-B2F9-4F52-8656-D2AF3B7DDFCD}" presName="sibTrans" presStyleLbl="sibTrans1D1" presStyleIdx="2" presStyleCnt="3"/>
      <dgm:spPr/>
    </dgm:pt>
    <dgm:pt modelId="{B3298E03-A291-45B6-8DEE-DA20411BF546}" type="pres">
      <dgm:prSet presAssocID="{EE400AE3-B2F9-4F52-8656-D2AF3B7DDFCD}" presName="connectorText" presStyleLbl="sibTrans1D1" presStyleIdx="2" presStyleCnt="3"/>
      <dgm:spPr/>
    </dgm:pt>
    <dgm:pt modelId="{495A0034-4F2B-4294-9D7A-6F893A2D22B4}" type="pres">
      <dgm:prSet presAssocID="{CAE468AC-C2FD-47DD-BC3A-19BC1E9A82BE}" presName="node" presStyleLbl="node1" presStyleIdx="3" presStyleCnt="4" custLinFactNeighborX="4844">
        <dgm:presLayoutVars>
          <dgm:bulletEnabled val="1"/>
        </dgm:presLayoutVars>
      </dgm:prSet>
      <dgm:spPr>
        <a:prstGeom prst="verticalScroll">
          <a:avLst/>
        </a:prstGeom>
      </dgm:spPr>
    </dgm:pt>
  </dgm:ptLst>
  <dgm:cxnLst>
    <dgm:cxn modelId="{4893F917-6426-4902-A329-2B9FA8E13883}" type="presOf" srcId="{5A379F59-1AC3-4154-A8C8-30A25EFF1048}" destId="{3FAC8902-8AB4-43B3-B112-0BE452572771}" srcOrd="1" destOrd="0" presId="urn:microsoft.com/office/officeart/2005/8/layout/bProcess3"/>
    <dgm:cxn modelId="{51072521-D636-4317-9293-50BDEE7A5A73}" type="presOf" srcId="{96AAC324-5D13-4D1C-BBA5-641C896840DB}" destId="{F1367B92-9179-4917-885B-452D852F0BD5}" srcOrd="1" destOrd="0" presId="urn:microsoft.com/office/officeart/2005/8/layout/bProcess3"/>
    <dgm:cxn modelId="{8E68C328-8EB5-4A29-801F-9546B4B57CAA}" srcId="{F67AA0FF-B503-4F7D-ACDD-1B89A0B4EDCA}" destId="{DC8D0010-A4F2-4838-9BEB-E4F25EFC71F5}" srcOrd="0" destOrd="0" parTransId="{84A45D65-D7E2-40EB-B457-5EC24EA84A10}" sibTransId="{96AAC324-5D13-4D1C-BBA5-641C896840DB}"/>
    <dgm:cxn modelId="{4AA20D2F-9A10-4C30-A96A-C9B02D9C2FAE}" type="presOf" srcId="{DC8D0010-A4F2-4838-9BEB-E4F25EFC71F5}" destId="{77CB3447-4109-430C-8B28-742AE2F0167E}" srcOrd="0" destOrd="0" presId="urn:microsoft.com/office/officeart/2005/8/layout/bProcess3"/>
    <dgm:cxn modelId="{EB77E064-0CCA-42CE-9387-F7B8A0519107}" type="presOf" srcId="{EE400AE3-B2F9-4F52-8656-D2AF3B7DDFCD}" destId="{B3298E03-A291-45B6-8DEE-DA20411BF546}" srcOrd="1" destOrd="0" presId="urn:microsoft.com/office/officeart/2005/8/layout/bProcess3"/>
    <dgm:cxn modelId="{4E01BF6B-B1A5-4BD5-87DC-67C9D6A8BD4F}" type="presOf" srcId="{EE400AE3-B2F9-4F52-8656-D2AF3B7DDFCD}" destId="{D3F7FC50-FAFF-4425-8FC0-2CD8C2AE60F5}" srcOrd="0" destOrd="0" presId="urn:microsoft.com/office/officeart/2005/8/layout/bProcess3"/>
    <dgm:cxn modelId="{8AEAF84C-4DEB-45D3-9771-5A1CABF829F0}" type="presOf" srcId="{F67AA0FF-B503-4F7D-ACDD-1B89A0B4EDCA}" destId="{55761AA9-8530-434F-8253-B9DF523782E7}" srcOrd="0" destOrd="0" presId="urn:microsoft.com/office/officeart/2005/8/layout/bProcess3"/>
    <dgm:cxn modelId="{A0781075-84AB-4B6C-9EDF-CBBAEB163024}" srcId="{F67AA0FF-B503-4F7D-ACDD-1B89A0B4EDCA}" destId="{212A558F-0C70-4B86-8E00-A6808CA88C27}" srcOrd="1" destOrd="0" parTransId="{AC0044FB-7C60-4045-A9AD-7E68E0E61163}" sibTransId="{5A379F59-1AC3-4154-A8C8-30A25EFF1048}"/>
    <dgm:cxn modelId="{86CCF75A-0E5B-4500-983C-6841875C16CB}" type="presOf" srcId="{5A379F59-1AC3-4154-A8C8-30A25EFF1048}" destId="{744B6E82-DC8D-4BE8-B1B5-6728EAA44773}" srcOrd="0" destOrd="0" presId="urn:microsoft.com/office/officeart/2005/8/layout/bProcess3"/>
    <dgm:cxn modelId="{7935F87D-E419-41B4-BECA-B6A51F93BDDE}" srcId="{F67AA0FF-B503-4F7D-ACDD-1B89A0B4EDCA}" destId="{209329F4-C2B7-45D6-8C61-F6990940D5B7}" srcOrd="2" destOrd="0" parTransId="{17040ABF-F5FF-4630-ADE1-3F4F8DDD743B}" sibTransId="{EE400AE3-B2F9-4F52-8656-D2AF3B7DDFCD}"/>
    <dgm:cxn modelId="{B2683F81-430B-4DF6-901C-F95B7472830F}" srcId="{F67AA0FF-B503-4F7D-ACDD-1B89A0B4EDCA}" destId="{CAE468AC-C2FD-47DD-BC3A-19BC1E9A82BE}" srcOrd="3" destOrd="0" parTransId="{46648C72-7201-4CF2-8118-49DA3B2604DD}" sibTransId="{09216040-25DD-44DA-9EEA-85CA2EA57D84}"/>
    <dgm:cxn modelId="{3277199C-F3B2-4D90-8932-077E1FDDA21C}" type="presOf" srcId="{212A558F-0C70-4B86-8E00-A6808CA88C27}" destId="{2CB2728E-252A-4A29-BD1B-C148819B2E87}" srcOrd="0" destOrd="0" presId="urn:microsoft.com/office/officeart/2005/8/layout/bProcess3"/>
    <dgm:cxn modelId="{CBCC88C0-58F2-4443-B7A1-3122ADAD00BD}" type="presOf" srcId="{209329F4-C2B7-45D6-8C61-F6990940D5B7}" destId="{6015F7BF-D44E-4C78-89B9-3C94B6E48AB5}" srcOrd="0" destOrd="0" presId="urn:microsoft.com/office/officeart/2005/8/layout/bProcess3"/>
    <dgm:cxn modelId="{C1EC84DB-E5EA-434B-AC7B-0EE8660A523A}" type="presOf" srcId="{CAE468AC-C2FD-47DD-BC3A-19BC1E9A82BE}" destId="{495A0034-4F2B-4294-9D7A-6F893A2D22B4}" srcOrd="0" destOrd="0" presId="urn:microsoft.com/office/officeart/2005/8/layout/bProcess3"/>
    <dgm:cxn modelId="{DE8257FD-C166-434E-9FA0-B8588FE69FF1}" type="presOf" srcId="{96AAC324-5D13-4D1C-BBA5-641C896840DB}" destId="{0F59E7EF-D01A-4C8C-A331-0B57ADE65FBC}" srcOrd="0" destOrd="0" presId="urn:microsoft.com/office/officeart/2005/8/layout/bProcess3"/>
    <dgm:cxn modelId="{A6103957-FF95-4380-8B87-383885FD310B}" type="presParOf" srcId="{55761AA9-8530-434F-8253-B9DF523782E7}" destId="{77CB3447-4109-430C-8B28-742AE2F0167E}" srcOrd="0" destOrd="0" presId="urn:microsoft.com/office/officeart/2005/8/layout/bProcess3"/>
    <dgm:cxn modelId="{2E70FA87-D37A-4D0E-BFC4-8565E9FDC498}" type="presParOf" srcId="{55761AA9-8530-434F-8253-B9DF523782E7}" destId="{0F59E7EF-D01A-4C8C-A331-0B57ADE65FBC}" srcOrd="1" destOrd="0" presId="urn:microsoft.com/office/officeart/2005/8/layout/bProcess3"/>
    <dgm:cxn modelId="{CE8F48CA-0BD7-4B2E-B8BA-699B101D6F39}" type="presParOf" srcId="{0F59E7EF-D01A-4C8C-A331-0B57ADE65FBC}" destId="{F1367B92-9179-4917-885B-452D852F0BD5}" srcOrd="0" destOrd="0" presId="urn:microsoft.com/office/officeart/2005/8/layout/bProcess3"/>
    <dgm:cxn modelId="{F507C63F-6F0C-4C73-8628-50FFE145FDDF}" type="presParOf" srcId="{55761AA9-8530-434F-8253-B9DF523782E7}" destId="{2CB2728E-252A-4A29-BD1B-C148819B2E87}" srcOrd="2" destOrd="0" presId="urn:microsoft.com/office/officeart/2005/8/layout/bProcess3"/>
    <dgm:cxn modelId="{D6A033DD-821D-45F7-AA7C-59A652018261}" type="presParOf" srcId="{55761AA9-8530-434F-8253-B9DF523782E7}" destId="{744B6E82-DC8D-4BE8-B1B5-6728EAA44773}" srcOrd="3" destOrd="0" presId="urn:microsoft.com/office/officeart/2005/8/layout/bProcess3"/>
    <dgm:cxn modelId="{E7C12DA5-C5E9-4B4A-BBA7-9C9C75638B2E}" type="presParOf" srcId="{744B6E82-DC8D-4BE8-B1B5-6728EAA44773}" destId="{3FAC8902-8AB4-43B3-B112-0BE452572771}" srcOrd="0" destOrd="0" presId="urn:microsoft.com/office/officeart/2005/8/layout/bProcess3"/>
    <dgm:cxn modelId="{1900CF20-1425-4092-A01F-23EF40111123}" type="presParOf" srcId="{55761AA9-8530-434F-8253-B9DF523782E7}" destId="{6015F7BF-D44E-4C78-89B9-3C94B6E48AB5}" srcOrd="4" destOrd="0" presId="urn:microsoft.com/office/officeart/2005/8/layout/bProcess3"/>
    <dgm:cxn modelId="{977B2FD3-D3E5-4D98-86EB-9E72213E6067}" type="presParOf" srcId="{55761AA9-8530-434F-8253-B9DF523782E7}" destId="{D3F7FC50-FAFF-4425-8FC0-2CD8C2AE60F5}" srcOrd="5" destOrd="0" presId="urn:microsoft.com/office/officeart/2005/8/layout/bProcess3"/>
    <dgm:cxn modelId="{2A51FB4B-D8B4-4C22-9A5E-89C6D9DC479B}" type="presParOf" srcId="{D3F7FC50-FAFF-4425-8FC0-2CD8C2AE60F5}" destId="{B3298E03-A291-45B6-8DEE-DA20411BF546}" srcOrd="0" destOrd="0" presId="urn:microsoft.com/office/officeart/2005/8/layout/bProcess3"/>
    <dgm:cxn modelId="{C8AE91EB-CD3B-4424-9B5C-D6DF1F3180C0}" type="presParOf" srcId="{55761AA9-8530-434F-8253-B9DF523782E7}" destId="{495A0034-4F2B-4294-9D7A-6F893A2D22B4}" srcOrd="6"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9E7EF-D01A-4C8C-A331-0B57ADE65FBC}">
      <dsp:nvSpPr>
        <dsp:cNvPr id="0" name=""/>
        <dsp:cNvSpPr/>
      </dsp:nvSpPr>
      <dsp:spPr>
        <a:xfrm>
          <a:off x="1658491" y="716280"/>
          <a:ext cx="350038" cy="91440"/>
        </a:xfrm>
        <a:custGeom>
          <a:avLst/>
          <a:gdLst/>
          <a:ahLst/>
          <a:cxnLst/>
          <a:rect l="0" t="0" r="0" b="0"/>
          <a:pathLst>
            <a:path>
              <a:moveTo>
                <a:pt x="0" y="45720"/>
              </a:moveTo>
              <a:lnTo>
                <a:pt x="350038" y="45720"/>
              </a:lnTo>
            </a:path>
          </a:pathLst>
        </a:custGeom>
        <a:noFill/>
        <a:ln w="6350" cap="rnd" cmpd="sng" algn="ctr">
          <a:solidFill>
            <a:srgbClr val="0033CC"/>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3994" y="760094"/>
        <a:ext cx="19031" cy="3810"/>
      </dsp:txXfrm>
    </dsp:sp>
    <dsp:sp modelId="{77CB3447-4109-430C-8B28-742AE2F0167E}">
      <dsp:nvSpPr>
        <dsp:cNvPr id="0" name=""/>
        <dsp:cNvSpPr/>
      </dsp:nvSpPr>
      <dsp:spPr>
        <a:xfrm>
          <a:off x="5340" y="265514"/>
          <a:ext cx="1654950" cy="992970"/>
        </a:xfrm>
        <a:prstGeom prst="rect">
          <a:avLst/>
        </a:prstGeom>
        <a:solidFill>
          <a:srgbClr val="8BB6F5"/>
        </a:solidFill>
        <a:ln>
          <a:noFill/>
        </a:ln>
        <a:effectLst>
          <a:glow rad="635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ts val="0"/>
            </a:spcAft>
            <a:buNone/>
          </a:pPr>
          <a:r>
            <a:rPr lang="en-US" sz="1400" b="0" kern="1200" dirty="0">
              <a:solidFill>
                <a:schemeClr val="tx1"/>
              </a:solidFill>
              <a:latin typeface="Iskoola Pota" panose="020B0502040204020203" pitchFamily="34" charset="0"/>
              <a:cs typeface="Iskoola Pota" panose="020B0502040204020203" pitchFamily="34" charset="0"/>
            </a:rPr>
            <a:t>NC</a:t>
          </a:r>
          <a:r>
            <a:rPr lang="en-US" sz="1400" b="0" kern="1200" dirty="0">
              <a:solidFill>
                <a:srgbClr val="FF0000"/>
              </a:solidFill>
              <a:latin typeface="Iskoola Pota" panose="020B0502040204020203" pitchFamily="34" charset="0"/>
              <a:cs typeface="Iskoola Pota" panose="020B0502040204020203" pitchFamily="34" charset="0"/>
            </a:rPr>
            <a:t>Q</a:t>
          </a:r>
          <a:r>
            <a:rPr lang="en-US" sz="1400" b="0" kern="1200" dirty="0">
              <a:solidFill>
                <a:schemeClr val="tx1"/>
              </a:solidFill>
              <a:latin typeface="Iskoola Pota" panose="020B0502040204020203" pitchFamily="34" charset="0"/>
              <a:cs typeface="Iskoola Pota" panose="020B0502040204020203" pitchFamily="34" charset="0"/>
            </a:rPr>
            <a:t>A Posts Test Decks Online</a:t>
          </a:r>
        </a:p>
      </dsp:txBody>
      <dsp:txXfrm>
        <a:off x="5340" y="265514"/>
        <a:ext cx="1654950" cy="992970"/>
      </dsp:txXfrm>
    </dsp:sp>
    <dsp:sp modelId="{DDF5ACE9-D649-42B2-9A3A-6966D7A78D3D}">
      <dsp:nvSpPr>
        <dsp:cNvPr id="0" name=""/>
        <dsp:cNvSpPr/>
      </dsp:nvSpPr>
      <dsp:spPr>
        <a:xfrm>
          <a:off x="3694080" y="716280"/>
          <a:ext cx="350038" cy="91440"/>
        </a:xfrm>
        <a:custGeom>
          <a:avLst/>
          <a:gdLst/>
          <a:ahLst/>
          <a:cxnLst/>
          <a:rect l="0" t="0" r="0" b="0"/>
          <a:pathLst>
            <a:path>
              <a:moveTo>
                <a:pt x="0" y="45720"/>
              </a:moveTo>
              <a:lnTo>
                <a:pt x="350038" y="45720"/>
              </a:lnTo>
            </a:path>
          </a:pathLst>
        </a:custGeom>
        <a:noFill/>
        <a:ln w="6350" cap="rnd" cmpd="sng" algn="ctr">
          <a:solidFill>
            <a:srgbClr val="0033CC"/>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9584" y="760094"/>
        <a:ext cx="19031" cy="3810"/>
      </dsp:txXfrm>
    </dsp:sp>
    <dsp:sp modelId="{03EEC208-8103-4F3A-A4E3-889DA72D71D1}">
      <dsp:nvSpPr>
        <dsp:cNvPr id="0" name=""/>
        <dsp:cNvSpPr/>
      </dsp:nvSpPr>
      <dsp:spPr>
        <a:xfrm>
          <a:off x="2040929" y="265514"/>
          <a:ext cx="1654950" cy="992970"/>
        </a:xfrm>
        <a:prstGeom prst="rect">
          <a:avLst/>
        </a:prstGeom>
        <a:solidFill>
          <a:srgbClr val="FED776"/>
        </a:solidFill>
        <a:ln>
          <a:noFill/>
        </a:ln>
        <a:effectLst>
          <a:glow rad="635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latin typeface="Iskoola Pota" panose="020B0502040204020203" pitchFamily="34" charset="0"/>
              <a:cs typeface="Iskoola Pota" panose="020B0502040204020203" pitchFamily="34" charset="0"/>
            </a:rPr>
            <a:t>Vendor Downloads Test Deck(s)</a:t>
          </a:r>
        </a:p>
        <a:p>
          <a:pPr marL="0" lvl="0" indent="0" algn="ctr" defTabSz="622300">
            <a:lnSpc>
              <a:spcPct val="90000"/>
            </a:lnSpc>
            <a:spcBef>
              <a:spcPct val="0"/>
            </a:spcBef>
            <a:spcAft>
              <a:spcPct val="35000"/>
            </a:spcAft>
            <a:buNone/>
          </a:pPr>
          <a:r>
            <a:rPr lang="en-US" sz="900" b="0" i="1" kern="1200" dirty="0">
              <a:solidFill>
                <a:schemeClr val="tx1"/>
              </a:solidFill>
              <a:latin typeface="Iskoola Pota" panose="020B0502040204020203" pitchFamily="34" charset="0"/>
              <a:cs typeface="Iskoola Pota" panose="020B0502040204020203" pitchFamily="34" charset="0"/>
            </a:rPr>
            <a:t>Zip files of </a:t>
          </a:r>
          <a:r>
            <a:rPr lang="en-US" sz="900" b="1" i="1" kern="1200" dirty="0">
              <a:solidFill>
                <a:srgbClr val="0033CC"/>
              </a:solidFill>
              <a:latin typeface="Iskoola Pota" panose="020B0502040204020203" pitchFamily="34" charset="0"/>
              <a:cs typeface="Iskoola Pota" panose="020B0502040204020203" pitchFamily="34" charset="0"/>
            </a:rPr>
            <a:t>CCDs</a:t>
          </a:r>
        </a:p>
      </dsp:txBody>
      <dsp:txXfrm>
        <a:off x="2040929" y="265514"/>
        <a:ext cx="1654950" cy="992970"/>
      </dsp:txXfrm>
    </dsp:sp>
    <dsp:sp modelId="{D3F7FC50-FAFF-4425-8FC0-2CD8C2AE60F5}">
      <dsp:nvSpPr>
        <dsp:cNvPr id="0" name=""/>
        <dsp:cNvSpPr/>
      </dsp:nvSpPr>
      <dsp:spPr>
        <a:xfrm>
          <a:off x="5729670" y="716280"/>
          <a:ext cx="350038" cy="91440"/>
        </a:xfrm>
        <a:custGeom>
          <a:avLst/>
          <a:gdLst/>
          <a:ahLst/>
          <a:cxnLst/>
          <a:rect l="0" t="0" r="0" b="0"/>
          <a:pathLst>
            <a:path>
              <a:moveTo>
                <a:pt x="0" y="45720"/>
              </a:moveTo>
              <a:lnTo>
                <a:pt x="350038" y="45720"/>
              </a:lnTo>
            </a:path>
          </a:pathLst>
        </a:custGeom>
        <a:noFill/>
        <a:ln w="6350" cap="rnd" cmpd="sng" algn="ctr">
          <a:solidFill>
            <a:srgbClr val="0033CC"/>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95173" y="760094"/>
        <a:ext cx="19031" cy="3810"/>
      </dsp:txXfrm>
    </dsp:sp>
    <dsp:sp modelId="{6015F7BF-D44E-4C78-89B9-3C94B6E48AB5}">
      <dsp:nvSpPr>
        <dsp:cNvPr id="0" name=""/>
        <dsp:cNvSpPr/>
      </dsp:nvSpPr>
      <dsp:spPr>
        <a:xfrm>
          <a:off x="4076519" y="265514"/>
          <a:ext cx="1654950" cy="992970"/>
        </a:xfrm>
        <a:prstGeom prst="can">
          <a:avLst/>
        </a:prstGeom>
        <a:solidFill>
          <a:srgbClr val="FED776"/>
        </a:solidFill>
        <a:ln>
          <a:noFill/>
        </a:ln>
        <a:effectLst>
          <a:glow rad="635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100000"/>
            </a:lnSpc>
            <a:spcBef>
              <a:spcPct val="0"/>
            </a:spcBef>
            <a:spcAft>
              <a:spcPts val="0"/>
            </a:spcAft>
            <a:buNone/>
          </a:pPr>
          <a:endParaRPr lang="en-US" sz="500" b="0" kern="1200" dirty="0">
            <a:solidFill>
              <a:schemeClr val="tx1"/>
            </a:solidFill>
            <a:latin typeface="Iskoola Pota" panose="020B0502040204020203" pitchFamily="34" charset="0"/>
            <a:cs typeface="Iskoola Pota" panose="020B0502040204020203" pitchFamily="34" charset="0"/>
          </a:endParaRPr>
        </a:p>
        <a:p>
          <a:pPr marL="0" lvl="0" indent="0" algn="ctr" defTabSz="222250">
            <a:lnSpc>
              <a:spcPct val="100000"/>
            </a:lnSpc>
            <a:spcBef>
              <a:spcPct val="0"/>
            </a:spcBef>
            <a:spcAft>
              <a:spcPts val="0"/>
            </a:spcAft>
            <a:buNone/>
          </a:pPr>
          <a:r>
            <a:rPr lang="en-US" sz="1400" b="0" kern="1200" dirty="0">
              <a:solidFill>
                <a:schemeClr val="tx1"/>
              </a:solidFill>
              <a:latin typeface="Iskoola Pota" panose="020B0502040204020203" pitchFamily="34" charset="0"/>
              <a:cs typeface="Iskoola Pota" panose="020B0502040204020203" pitchFamily="34" charset="0"/>
            </a:rPr>
            <a:t>Vendor Processes Test Deck</a:t>
          </a:r>
        </a:p>
        <a:p>
          <a:pPr marL="0" lvl="0" indent="0" algn="ctr" defTabSz="222250">
            <a:lnSpc>
              <a:spcPct val="100000"/>
            </a:lnSpc>
            <a:spcBef>
              <a:spcPct val="0"/>
            </a:spcBef>
            <a:spcAft>
              <a:spcPts val="0"/>
            </a:spcAft>
            <a:buNone/>
          </a:pPr>
          <a:r>
            <a:rPr lang="en-US" sz="900" b="0" i="1" kern="1200" dirty="0">
              <a:solidFill>
                <a:schemeClr val="tx1"/>
              </a:solidFill>
              <a:latin typeface="Iskoola Pota" panose="020B0502040204020203" pitchFamily="34" charset="0"/>
              <a:cs typeface="Iskoola Pota" panose="020B0502040204020203" pitchFamily="34" charset="0"/>
            </a:rPr>
            <a:t>Loads </a:t>
          </a:r>
          <a:r>
            <a:rPr lang="en-US" sz="900" b="1" i="1" kern="1200" dirty="0">
              <a:solidFill>
                <a:srgbClr val="0033CC"/>
              </a:solidFill>
              <a:latin typeface="Iskoola Pota" panose="020B0502040204020203" pitchFamily="34" charset="0"/>
              <a:cs typeface="Iskoola Pota" panose="020B0502040204020203" pitchFamily="34" charset="0"/>
            </a:rPr>
            <a:t>CCD</a:t>
          </a:r>
          <a:r>
            <a:rPr lang="en-US" sz="900" b="0" i="1" kern="1200" dirty="0">
              <a:solidFill>
                <a:schemeClr val="tx1"/>
              </a:solidFill>
              <a:latin typeface="Iskoola Pota" panose="020B0502040204020203" pitchFamily="34" charset="0"/>
              <a:cs typeface="Iskoola Pota" panose="020B0502040204020203" pitchFamily="34" charset="0"/>
            </a:rPr>
            <a:t> files and runs measure logic</a:t>
          </a:r>
        </a:p>
      </dsp:txBody>
      <dsp:txXfrm>
        <a:off x="4076519" y="513757"/>
        <a:ext cx="1654950" cy="620606"/>
      </dsp:txXfrm>
    </dsp:sp>
    <dsp:sp modelId="{495A0034-4F2B-4294-9D7A-6F893A2D22B4}">
      <dsp:nvSpPr>
        <dsp:cNvPr id="0" name=""/>
        <dsp:cNvSpPr/>
      </dsp:nvSpPr>
      <dsp:spPr>
        <a:xfrm>
          <a:off x="6112108" y="265514"/>
          <a:ext cx="1654950" cy="992970"/>
        </a:xfrm>
        <a:prstGeom prst="rect">
          <a:avLst/>
        </a:prstGeom>
        <a:solidFill>
          <a:srgbClr val="FED776"/>
        </a:solidFill>
        <a:ln>
          <a:noFill/>
        </a:ln>
        <a:effectLst>
          <a:glow rad="635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ts val="0"/>
            </a:spcAft>
            <a:buNone/>
          </a:pPr>
          <a:r>
            <a:rPr lang="en-US" sz="1400" b="0" kern="1200" dirty="0">
              <a:solidFill>
                <a:schemeClr val="tx1"/>
              </a:solidFill>
              <a:latin typeface="Iskoola Pota" panose="020B0502040204020203" pitchFamily="34" charset="0"/>
              <a:cs typeface="Iskoola Pota" panose="020B0502040204020203" pitchFamily="34" charset="0"/>
            </a:rPr>
            <a:t>Vendor Uploads Results</a:t>
          </a:r>
        </a:p>
        <a:p>
          <a:pPr marL="0" lvl="0" indent="0" algn="ctr" defTabSz="622300">
            <a:lnSpc>
              <a:spcPct val="100000"/>
            </a:lnSpc>
            <a:spcBef>
              <a:spcPct val="0"/>
            </a:spcBef>
            <a:spcAft>
              <a:spcPts val="0"/>
            </a:spcAft>
            <a:buNone/>
          </a:pPr>
          <a:r>
            <a:rPr lang="en-US" sz="900" b="0" i="1" kern="1200" dirty="0">
              <a:solidFill>
                <a:schemeClr val="tx1"/>
              </a:solidFill>
              <a:latin typeface="Iskoola Pota" panose="020B0502040204020203" pitchFamily="34" charset="0"/>
              <a:cs typeface="Iskoola Pota" panose="020B0502040204020203" pitchFamily="34" charset="0"/>
            </a:rPr>
            <a:t>QRDA Category I and III Reports</a:t>
          </a:r>
        </a:p>
      </dsp:txBody>
      <dsp:txXfrm>
        <a:off x="6112108" y="265514"/>
        <a:ext cx="1654950" cy="992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9E7EF-D01A-4C8C-A331-0B57ADE65FBC}">
      <dsp:nvSpPr>
        <dsp:cNvPr id="0" name=""/>
        <dsp:cNvSpPr/>
      </dsp:nvSpPr>
      <dsp:spPr>
        <a:xfrm>
          <a:off x="1601958" y="716280"/>
          <a:ext cx="336958" cy="91440"/>
        </a:xfrm>
        <a:custGeom>
          <a:avLst/>
          <a:gdLst/>
          <a:ahLst/>
          <a:cxnLst/>
          <a:rect l="0" t="0" r="0" b="0"/>
          <a:pathLst>
            <a:path>
              <a:moveTo>
                <a:pt x="0" y="45720"/>
              </a:moveTo>
              <a:lnTo>
                <a:pt x="336958" y="45720"/>
              </a:lnTo>
            </a:path>
          </a:pathLst>
        </a:custGeom>
        <a:noFill/>
        <a:ln w="6350" cap="rnd" cmpd="sng" algn="ctr">
          <a:solidFill>
            <a:srgbClr val="0033CC"/>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1248" y="760160"/>
        <a:ext cx="18377" cy="3679"/>
      </dsp:txXfrm>
    </dsp:sp>
    <dsp:sp modelId="{77CB3447-4109-430C-8B28-742AE2F0167E}">
      <dsp:nvSpPr>
        <dsp:cNvPr id="0" name=""/>
        <dsp:cNvSpPr/>
      </dsp:nvSpPr>
      <dsp:spPr>
        <a:xfrm>
          <a:off x="5678" y="282576"/>
          <a:ext cx="1598079" cy="958847"/>
        </a:xfrm>
        <a:prstGeom prst="rect">
          <a:avLst/>
        </a:prstGeom>
        <a:solidFill>
          <a:srgbClr val="8BB6F5"/>
        </a:solidFill>
        <a:ln>
          <a:noFill/>
        </a:ln>
        <a:effectLst>
          <a:glow rad="635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ts val="0"/>
            </a:spcAft>
            <a:buNone/>
          </a:pPr>
          <a:r>
            <a:rPr lang="en-US" sz="1400" b="0" kern="1200" dirty="0">
              <a:solidFill>
                <a:schemeClr val="tx1"/>
              </a:solidFill>
              <a:latin typeface="Iskoola Pota" panose="020B0502040204020203" pitchFamily="34" charset="0"/>
              <a:cs typeface="Iskoola Pota" panose="020B0502040204020203" pitchFamily="34" charset="0"/>
            </a:rPr>
            <a:t>NC</a:t>
          </a:r>
          <a:r>
            <a:rPr lang="en-US" sz="1400" b="0" kern="1200" dirty="0">
              <a:solidFill>
                <a:srgbClr val="FF0000"/>
              </a:solidFill>
              <a:latin typeface="Iskoola Pota" panose="020B0502040204020203" pitchFamily="34" charset="0"/>
              <a:cs typeface="Iskoola Pota" panose="020B0502040204020203" pitchFamily="34" charset="0"/>
            </a:rPr>
            <a:t>Q</a:t>
          </a:r>
          <a:r>
            <a:rPr lang="en-US" sz="1400" b="0" kern="1200" dirty="0">
              <a:solidFill>
                <a:schemeClr val="tx1"/>
              </a:solidFill>
              <a:latin typeface="Iskoola Pota" panose="020B0502040204020203" pitchFamily="34" charset="0"/>
              <a:cs typeface="Iskoola Pota" panose="020B0502040204020203" pitchFamily="34" charset="0"/>
            </a:rPr>
            <a:t>A Scores Vendor’s Results</a:t>
          </a:r>
        </a:p>
        <a:p>
          <a:pPr marL="0" lvl="0" indent="0" algn="ctr" defTabSz="622300">
            <a:lnSpc>
              <a:spcPct val="100000"/>
            </a:lnSpc>
            <a:spcBef>
              <a:spcPct val="0"/>
            </a:spcBef>
            <a:spcAft>
              <a:spcPts val="0"/>
            </a:spcAft>
            <a:buNone/>
          </a:pPr>
          <a:r>
            <a:rPr lang="en-US" sz="900" b="0" i="1" kern="1200" dirty="0">
              <a:solidFill>
                <a:schemeClr val="tx1"/>
              </a:solidFill>
              <a:latin typeface="Iskoola Pota" panose="020B0502040204020203" pitchFamily="34" charset="0"/>
              <a:cs typeface="Iskoola Pota" panose="020B0502040204020203" pitchFamily="34" charset="0"/>
            </a:rPr>
            <a:t>Compares NCQA’s expected results and vendor’s results</a:t>
          </a:r>
        </a:p>
      </dsp:txBody>
      <dsp:txXfrm>
        <a:off x="5678" y="282576"/>
        <a:ext cx="1598079" cy="958847"/>
      </dsp:txXfrm>
    </dsp:sp>
    <dsp:sp modelId="{744B6E82-DC8D-4BE8-B1B5-6728EAA44773}">
      <dsp:nvSpPr>
        <dsp:cNvPr id="0" name=""/>
        <dsp:cNvSpPr/>
      </dsp:nvSpPr>
      <dsp:spPr>
        <a:xfrm>
          <a:off x="3567596" y="716280"/>
          <a:ext cx="336958" cy="91440"/>
        </a:xfrm>
        <a:custGeom>
          <a:avLst/>
          <a:gdLst/>
          <a:ahLst/>
          <a:cxnLst/>
          <a:rect l="0" t="0" r="0" b="0"/>
          <a:pathLst>
            <a:path>
              <a:moveTo>
                <a:pt x="0" y="45720"/>
              </a:moveTo>
              <a:lnTo>
                <a:pt x="336958" y="45720"/>
              </a:lnTo>
            </a:path>
          </a:pathLst>
        </a:custGeom>
        <a:noFill/>
        <a:ln w="6350" cap="rnd" cmpd="sng" algn="ctr">
          <a:solidFill>
            <a:schemeClr val="accent2"/>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6886" y="760160"/>
        <a:ext cx="18377" cy="3679"/>
      </dsp:txXfrm>
    </dsp:sp>
    <dsp:sp modelId="{2CB2728E-252A-4A29-BD1B-C148819B2E87}">
      <dsp:nvSpPr>
        <dsp:cNvPr id="0" name=""/>
        <dsp:cNvSpPr/>
      </dsp:nvSpPr>
      <dsp:spPr>
        <a:xfrm>
          <a:off x="1971316" y="282576"/>
          <a:ext cx="1598079" cy="958847"/>
        </a:xfrm>
        <a:prstGeom prst="rect">
          <a:avLst/>
        </a:prstGeom>
        <a:solidFill>
          <a:srgbClr val="8BB6F5"/>
        </a:solidFill>
        <a:ln>
          <a:noFill/>
        </a:ln>
        <a:effectLst>
          <a:glow rad="635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latin typeface="Iskoola Pota" panose="020B0502040204020203" pitchFamily="34" charset="0"/>
              <a:cs typeface="Iskoola Pota" panose="020B0502040204020203" pitchFamily="34" charset="0"/>
            </a:rPr>
            <a:t>NC</a:t>
          </a:r>
          <a:r>
            <a:rPr lang="en-US" sz="1400" b="0" kern="1200" dirty="0">
              <a:solidFill>
                <a:srgbClr val="FF0000"/>
              </a:solidFill>
              <a:latin typeface="Iskoola Pota" panose="020B0502040204020203" pitchFamily="34" charset="0"/>
              <a:cs typeface="Iskoola Pota" panose="020B0502040204020203" pitchFamily="34" charset="0"/>
            </a:rPr>
            <a:t>Q</a:t>
          </a:r>
          <a:r>
            <a:rPr lang="en-US" sz="1400" b="0" kern="1200" dirty="0">
              <a:solidFill>
                <a:schemeClr val="tx1"/>
              </a:solidFill>
              <a:latin typeface="Iskoola Pota" panose="020B0502040204020203" pitchFamily="34" charset="0"/>
              <a:cs typeface="Iskoola Pota" panose="020B0502040204020203" pitchFamily="34" charset="0"/>
            </a:rPr>
            <a:t>A Review</a:t>
          </a:r>
        </a:p>
        <a:p>
          <a:pPr marL="0" lvl="0" indent="0" algn="ctr" defTabSz="622300">
            <a:lnSpc>
              <a:spcPct val="90000"/>
            </a:lnSpc>
            <a:spcBef>
              <a:spcPct val="0"/>
            </a:spcBef>
            <a:spcAft>
              <a:spcPct val="35000"/>
            </a:spcAft>
            <a:buNone/>
          </a:pPr>
          <a:r>
            <a:rPr lang="en-US" sz="900" b="0" i="1" kern="1200" dirty="0">
              <a:solidFill>
                <a:schemeClr val="tx1"/>
              </a:solidFill>
              <a:latin typeface="Iskoola Pota" panose="020B0502040204020203" pitchFamily="34" charset="0"/>
              <a:cs typeface="Iskoola Pota" panose="020B0502040204020203" pitchFamily="34" charset="0"/>
            </a:rPr>
            <a:t>NCQA and vendor work to understand discrepancies, if any</a:t>
          </a:r>
        </a:p>
      </dsp:txBody>
      <dsp:txXfrm>
        <a:off x="1971316" y="282576"/>
        <a:ext cx="1598079" cy="958847"/>
      </dsp:txXfrm>
    </dsp:sp>
    <dsp:sp modelId="{D3F7FC50-FAFF-4425-8FC0-2CD8C2AE60F5}">
      <dsp:nvSpPr>
        <dsp:cNvPr id="0" name=""/>
        <dsp:cNvSpPr/>
      </dsp:nvSpPr>
      <dsp:spPr>
        <a:xfrm>
          <a:off x="5799283" y="716280"/>
          <a:ext cx="342637" cy="91440"/>
        </a:xfrm>
        <a:custGeom>
          <a:avLst/>
          <a:gdLst/>
          <a:ahLst/>
          <a:cxnLst/>
          <a:rect l="0" t="0" r="0" b="0"/>
          <a:pathLst>
            <a:path>
              <a:moveTo>
                <a:pt x="0" y="45720"/>
              </a:moveTo>
              <a:lnTo>
                <a:pt x="342637" y="45720"/>
              </a:lnTo>
            </a:path>
          </a:pathLst>
        </a:custGeom>
        <a:noFill/>
        <a:ln w="28575" cap="rnd" cmpd="sng" algn="ctr">
          <a:no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1270" y="760160"/>
        <a:ext cx="18661" cy="3679"/>
      </dsp:txXfrm>
    </dsp:sp>
    <dsp:sp modelId="{6015F7BF-D44E-4C78-89B9-3C94B6E48AB5}">
      <dsp:nvSpPr>
        <dsp:cNvPr id="0" name=""/>
        <dsp:cNvSpPr/>
      </dsp:nvSpPr>
      <dsp:spPr>
        <a:xfrm>
          <a:off x="3936955" y="167197"/>
          <a:ext cx="1864128" cy="1189604"/>
        </a:xfrm>
        <a:prstGeom prst="flowChartDecision">
          <a:avLst/>
        </a:prstGeom>
        <a:solidFill>
          <a:srgbClr val="F3F73F"/>
        </a:solidFill>
        <a:ln>
          <a:noFill/>
        </a:ln>
        <a:effectLst>
          <a:glow rad="63500">
            <a:schemeClr val="accent6">
              <a:lumMod val="20000"/>
              <a:lumOff val="80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ts val="0"/>
            </a:spcAft>
            <a:buNone/>
          </a:pPr>
          <a:r>
            <a:rPr lang="en-US" sz="1400" b="0" kern="1200" dirty="0">
              <a:solidFill>
                <a:schemeClr val="tx1"/>
              </a:solidFill>
              <a:latin typeface="Iskoola Pota" panose="020B0502040204020203" pitchFamily="34" charset="0"/>
              <a:cs typeface="Iskoola Pota" panose="020B0502040204020203" pitchFamily="34" charset="0"/>
            </a:rPr>
            <a:t>100 % Match?</a:t>
          </a:r>
          <a:endParaRPr lang="en-US" sz="900" b="0" i="1" kern="1200" dirty="0">
            <a:solidFill>
              <a:schemeClr val="tx1"/>
            </a:solidFill>
            <a:latin typeface="Iskoola Pota" panose="020B0502040204020203" pitchFamily="34" charset="0"/>
            <a:cs typeface="Iskoola Pota" panose="020B0502040204020203" pitchFamily="34" charset="0"/>
          </a:endParaRPr>
        </a:p>
      </dsp:txBody>
      <dsp:txXfrm>
        <a:off x="4402987" y="464598"/>
        <a:ext cx="932064" cy="594802"/>
      </dsp:txXfrm>
    </dsp:sp>
    <dsp:sp modelId="{495A0034-4F2B-4294-9D7A-6F893A2D22B4}">
      <dsp:nvSpPr>
        <dsp:cNvPr id="0" name=""/>
        <dsp:cNvSpPr/>
      </dsp:nvSpPr>
      <dsp:spPr>
        <a:xfrm>
          <a:off x="6174320" y="282576"/>
          <a:ext cx="1598079" cy="958847"/>
        </a:xfrm>
        <a:prstGeom prst="verticalScroll">
          <a:avLst/>
        </a:prstGeom>
        <a:noFill/>
        <a:ln>
          <a:noFill/>
        </a:ln>
        <a:effectLst>
          <a:glow rad="1016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100000"/>
            </a:lnSpc>
            <a:spcBef>
              <a:spcPct val="0"/>
            </a:spcBef>
            <a:spcAft>
              <a:spcPts val="0"/>
            </a:spcAft>
            <a:buNone/>
          </a:pPr>
          <a:endParaRPr lang="en-US" sz="700" b="0" kern="1200" dirty="0">
            <a:solidFill>
              <a:schemeClr val="tx1"/>
            </a:solidFill>
            <a:latin typeface="Iskoola Pota" panose="020B0502040204020203" pitchFamily="34" charset="0"/>
            <a:cs typeface="Iskoola Pota" panose="020B0502040204020203" pitchFamily="34" charset="0"/>
          </a:endParaRPr>
        </a:p>
      </dsp:txBody>
      <dsp:txXfrm>
        <a:off x="6294176" y="402432"/>
        <a:ext cx="1358367" cy="77906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1804"/>
          </a:xfrm>
          <a:prstGeom prst="rect">
            <a:avLst/>
          </a:prstGeom>
        </p:spPr>
        <p:txBody>
          <a:bodyPr vert="horz" lIns="91440" tIns="45720" rIns="91440" bIns="45720" rtlCol="0"/>
          <a:lstStyle>
            <a:lvl1pPr algn="r">
              <a:defRPr sz="1200"/>
            </a:lvl1pPr>
          </a:lstStyle>
          <a:p>
            <a:fld id="{CC16B254-F755-154D-86D8-705F3C585905}" type="datetimeFigureOut">
              <a:rPr lang="en-US" smtClean="0"/>
              <a:pPr/>
              <a:t>3/9/2018</a:t>
            </a:fld>
            <a:endParaRPr lang="en-US" dirty="0"/>
          </a:p>
        </p:txBody>
      </p:sp>
      <p:sp>
        <p:nvSpPr>
          <p:cNvPr id="4" name="Footer Placeholder 3"/>
          <p:cNvSpPr>
            <a:spLocks noGrp="1"/>
          </p:cNvSpPr>
          <p:nvPr>
            <p:ph type="ftr" sz="quarter" idx="2"/>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2668"/>
            <a:ext cx="3013763" cy="461804"/>
          </a:xfrm>
          <a:prstGeom prst="rect">
            <a:avLst/>
          </a:prstGeom>
        </p:spPr>
        <p:txBody>
          <a:bodyPr vert="horz" lIns="91440" tIns="45720" rIns="91440" bIns="45720"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0"/>
            <a:ext cx="3013763" cy="461804"/>
          </a:xfrm>
          <a:prstGeom prst="rect">
            <a:avLst/>
          </a:prstGeom>
        </p:spPr>
        <p:txBody>
          <a:bodyPr vert="horz" lIns="91440" tIns="45720" rIns="91440" bIns="45720" rtlCol="0"/>
          <a:lstStyle>
            <a:lvl1pPr algn="r">
              <a:defRPr sz="1200"/>
            </a:lvl1pPr>
          </a:lstStyle>
          <a:p>
            <a:fld id="{70242358-85E2-2545-8677-79B1E11E6ECD}" type="datetimeFigureOut">
              <a:rPr lang="en-US" smtClean="0"/>
              <a:pPr/>
              <a:t>3/9/2018</a:t>
            </a:fld>
            <a:endParaRPr lang="en-US" dirty="0"/>
          </a:p>
        </p:txBody>
      </p:sp>
      <p:sp>
        <p:nvSpPr>
          <p:cNvPr id="4" name="Slide Image Placeholder 3"/>
          <p:cNvSpPr>
            <a:spLocks noGrp="1" noRot="1" noChangeAspect="1"/>
          </p:cNvSpPr>
          <p:nvPr>
            <p:ph type="sldImg" idx="2"/>
          </p:nvPr>
        </p:nvSpPr>
        <p:spPr>
          <a:xfrm>
            <a:off x="1168400" y="693738"/>
            <a:ext cx="4618038"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1440" tIns="45720" rIns="91440" bIns="45720"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joining this </a:t>
            </a:r>
            <a:r>
              <a:rPr lang="en-US" sz="1200" i="1" kern="1200" dirty="0">
                <a:solidFill>
                  <a:schemeClr val="tx1"/>
                </a:solidFill>
                <a:effectLst/>
                <a:latin typeface="+mn-lt"/>
                <a:ea typeface="+mn-ea"/>
                <a:cs typeface="+mn-cs"/>
              </a:rPr>
              <a:t>Information Session</a:t>
            </a:r>
            <a:r>
              <a:rPr lang="en-US" sz="1200" kern="1200" dirty="0">
                <a:solidFill>
                  <a:schemeClr val="tx1"/>
                </a:solidFill>
                <a:effectLst/>
                <a:latin typeface="+mn-lt"/>
                <a:ea typeface="+mn-ea"/>
                <a:cs typeface="+mn-cs"/>
              </a:rPr>
              <a:t>.  My name is Martin Alvarado and I am with Battelle.  Today’s presentation is titled:  </a:t>
            </a:r>
            <a:r>
              <a:rPr lang="en-US" sz="1200" i="1" kern="1200" dirty="0">
                <a:solidFill>
                  <a:schemeClr val="tx1"/>
                </a:solidFill>
                <a:effectLst/>
                <a:latin typeface="+mn-lt"/>
                <a:ea typeface="+mn-ea"/>
                <a:cs typeface="+mn-cs"/>
              </a:rPr>
              <a:t>CMS Measures Management System (MMS) Testing Tools </a:t>
            </a:r>
            <a:r>
              <a:rPr lang="en-US" sz="1200" kern="1200" dirty="0">
                <a:solidFill>
                  <a:schemeClr val="tx1"/>
                </a:solidFill>
                <a:effectLst/>
                <a:latin typeface="+mn-lt"/>
                <a:ea typeface="+mn-ea"/>
                <a:cs typeface="+mn-cs"/>
              </a:rPr>
              <a:t>and will be presented by Lizzie Charbonneau who will be talking about the eCQM testing tool Bonnie; David </a:t>
            </a:r>
            <a:r>
              <a:rPr lang="en-US" sz="1200" kern="1200" dirty="0" err="1">
                <a:solidFill>
                  <a:schemeClr val="tx1"/>
                </a:solidFill>
                <a:effectLst/>
                <a:latin typeface="+mn-lt"/>
                <a:ea typeface="+mn-ea"/>
                <a:cs typeface="+mn-cs"/>
              </a:rPr>
              <a:t>Czulada</a:t>
            </a:r>
            <a:r>
              <a:rPr lang="en-US" sz="1200" kern="1200" dirty="0">
                <a:solidFill>
                  <a:schemeClr val="tx1"/>
                </a:solidFill>
                <a:effectLst/>
                <a:latin typeface="+mn-lt"/>
                <a:ea typeface="+mn-ea"/>
                <a:cs typeface="+mn-cs"/>
              </a:rPr>
              <a:t> who will talk about a second eCQM testing tool called Cypress and Anne Smith, Director of Measure Validation who will talk about the NCQA testing tool that has been approved as an alternate method to test eCQMs. I would like to turn things over to Lizzie.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Martin.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63216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measure </a:t>
            </a:r>
            <a:r>
              <a:rPr lang="en-US" sz="1200" i="0" kern="1200" dirty="0">
                <a:solidFill>
                  <a:schemeClr val="tx1"/>
                </a:solidFill>
                <a:effectLst/>
                <a:latin typeface="+mn-lt"/>
                <a:ea typeface="+mn-ea"/>
                <a:cs typeface="+mn-cs"/>
              </a:rPr>
              <a:t>details</a:t>
            </a:r>
            <a:r>
              <a:rPr lang="en-US" sz="1200" kern="1200" dirty="0">
                <a:solidFill>
                  <a:schemeClr val="tx1"/>
                </a:solidFill>
                <a:effectLst/>
                <a:latin typeface="+mn-lt"/>
                <a:ea typeface="+mn-ea"/>
                <a:cs typeface="+mn-cs"/>
              </a:rPr>
              <a:t> view of code coverage, with the logic highlighted </a:t>
            </a:r>
            <a:r>
              <a:rPr lang="en-US" sz="1200" i="0" kern="1200" dirty="0">
                <a:solidFill>
                  <a:schemeClr val="tx1"/>
                </a:solidFill>
                <a:effectLst/>
                <a:latin typeface="+mn-lt"/>
                <a:ea typeface="+mn-ea"/>
                <a:cs typeface="+mn-cs"/>
              </a:rPr>
              <a:t>in blue</a:t>
            </a:r>
            <a:r>
              <a:rPr lang="en-US" sz="1200" kern="1200" dirty="0">
                <a:solidFill>
                  <a:schemeClr val="tx1"/>
                </a:solidFill>
                <a:effectLst/>
                <a:latin typeface="+mn-lt"/>
                <a:ea typeface="+mn-ea"/>
                <a:cs typeface="+mn-cs"/>
              </a:rPr>
              <a:t>.  Measure developers have a test deck comprised of many synthetic patients – usually between 50 and 100 — and use the coverage indicator (upper right) to ensure 100% coverage. If the coverage is not at 100%, as in this example, developers can look for what is not highlighted to pinpoint the gaps.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325468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Health Quality Measure Format (HQMF) is a standards-based representation of quality measures as electronic documents.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Clinical Quality Language (CQL) is part of the effort to harmonize eCQMs and clinical decision support. It also provides the ability to express logic that is both human readable and allows for electronic queries.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Quality Data Model (QDM) is the model representation of the measure. It defines what a data element looks like and attributes such as relevant period, author, date, or time.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support the Quality Reporting Document Architecture (QRDA) format.  After a test deck has been created and once a QRDA update is released for latest QDM model, Bonnie enables measure developers to </a:t>
            </a:r>
            <a:r>
              <a:rPr lang="en-US" sz="1200" i="0" kern="1200" dirty="0">
                <a:solidFill>
                  <a:schemeClr val="tx1"/>
                </a:solidFill>
                <a:effectLst/>
                <a:latin typeface="+mn-lt"/>
                <a:ea typeface="+mn-ea"/>
                <a:cs typeface="+mn-cs"/>
              </a:rPr>
              <a:t>export</a:t>
            </a:r>
            <a:r>
              <a:rPr lang="en-US" sz="1200" kern="1200" dirty="0">
                <a:solidFill>
                  <a:schemeClr val="tx1"/>
                </a:solidFill>
                <a:effectLst/>
                <a:latin typeface="+mn-lt"/>
                <a:ea typeface="+mn-ea"/>
                <a:cs typeface="+mn-cs"/>
              </a:rPr>
              <a:t> patient packages in the QRDA format.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210311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188918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410936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 I am David </a:t>
            </a:r>
            <a:r>
              <a:rPr lang="en-US" sz="1200" kern="1200" dirty="0" err="1">
                <a:solidFill>
                  <a:schemeClr val="tx1"/>
                </a:solidFill>
                <a:effectLst/>
                <a:latin typeface="+mn-lt"/>
                <a:ea typeface="+mn-ea"/>
                <a:cs typeface="+mn-cs"/>
              </a:rPr>
              <a:t>Czulada</a:t>
            </a:r>
            <a:r>
              <a:rPr lang="en-US" sz="1200" kern="1200" dirty="0">
                <a:solidFill>
                  <a:schemeClr val="tx1"/>
                </a:solidFill>
                <a:effectLst/>
                <a:latin typeface="+mn-lt"/>
                <a:ea typeface="+mn-ea"/>
                <a:cs typeface="+mn-cs"/>
              </a:rPr>
              <a:t>.  I am the software development lead for a tool called Cypress.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7554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134790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287197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Lizzie mentioned that there is a pretty drastic change this year in moving from QDM-based eCQMs to CQL-based eCQMs. Due to all of these changes, certified systems need to update their systems to comply with the updated eCQMs and the standards that define and report on eCQMs.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4096147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Cypress tests </a:t>
            </a:r>
            <a:r>
              <a:rPr lang="en-US" sz="1200" i="0" kern="1200" dirty="0">
                <a:solidFill>
                  <a:schemeClr val="tx1"/>
                </a:solidFill>
                <a:effectLst/>
                <a:latin typeface="+mn-lt"/>
                <a:ea typeface="+mn-ea"/>
                <a:cs typeface="+mn-cs"/>
              </a:rPr>
              <a:t>five</a:t>
            </a:r>
            <a:r>
              <a:rPr lang="en-US" sz="1200" kern="1200" dirty="0">
                <a:solidFill>
                  <a:schemeClr val="tx1"/>
                </a:solidFill>
                <a:effectLst/>
                <a:latin typeface="+mn-lt"/>
                <a:ea typeface="+mn-ea"/>
                <a:cs typeface="+mn-cs"/>
              </a:rPr>
              <a:t> things. Given a set of test patients and eCQMs, Cypress tests the ability of an EHR to capture the information required to calculate the selected eCQM.  Cypress tests the ability of an EHR to export the information required to calculate eCQMs.  Cypress tests the ability of an EHR to calculate the results of selected eCQMs.  Cypress tests the ability of an EHR system to report the calculated results of the selected eCQMs, to include reporting the eCQMs to CMS and so complying with the CMS standards and implementation guide.  Finally, Cypress tests the ability of the EHR to report filtered eCQM data.</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19338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i="0" kern="1200" dirty="0">
                <a:solidFill>
                  <a:schemeClr val="tx1"/>
                </a:solidFill>
                <a:effectLst/>
                <a:latin typeface="+mn-lt"/>
                <a:ea typeface="+mn-ea"/>
                <a:cs typeface="+mn-cs"/>
              </a:rPr>
              <a:t>workflow</a:t>
            </a:r>
            <a:r>
              <a:rPr lang="en-US" sz="1200" kern="1200" dirty="0">
                <a:solidFill>
                  <a:schemeClr val="tx1"/>
                </a:solidFill>
                <a:effectLst/>
                <a:latin typeface="+mn-lt"/>
                <a:ea typeface="+mn-ea"/>
                <a:cs typeface="+mn-cs"/>
              </a:rPr>
              <a:t> for testing with Cypress is relatively straightforward, and it is facilitated by a test proctor who is operating the Cypress web interface.  The test proctor will create a set of certification tests.  They will send data to a vendor that is going through certification.  That vendor will upload all of the test data that the test proctor has provided them.  The vendor will then send back to the test proctor their results of entering that information into their system.  The test proctor then loads that information back into Cypress at which case Cypress will verify that the information is </a:t>
            </a:r>
            <a:r>
              <a:rPr lang="en-US" sz="1200" i="0" kern="1200" dirty="0">
                <a:solidFill>
                  <a:schemeClr val="tx1"/>
                </a:solidFill>
                <a:effectLst/>
                <a:latin typeface="+mn-lt"/>
                <a:ea typeface="+mn-ea"/>
                <a:cs typeface="+mn-cs"/>
              </a:rPr>
              <a:t>valid</a:t>
            </a:r>
            <a:r>
              <a:rPr lang="en-US" sz="1200" kern="1200" dirty="0">
                <a:solidFill>
                  <a:schemeClr val="tx1"/>
                </a:solidFill>
                <a:effectLst/>
                <a:latin typeface="+mn-lt"/>
                <a:ea typeface="+mn-ea"/>
                <a:cs typeface="+mn-cs"/>
              </a:rPr>
              <a:t> and will output results of those tests. Cypress is available to vendors to test on their own. The vendor can take the role of the test proctor and they can perform these tests internally within their own firewalls and their own development environments, but generally the workflow will have a test proctor facilitating the test effect.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285022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85051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Cypress is similar to the eCQMs.  Cypress is developed and released on an annual basis to include the latest versions of eCQMs, as well as the latest versions of standards used to report on those eCQMs.  The annual update measures are generally made available in the spring.  The most recent annual update measures were released May 2017.  Cypress is generally released in the summer following the annual update measures.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Cypress version 3.2 was released on July 27, 2017.  So then after the annual update measures, and it includes the updated standards for QRDA as well as the implementation guide from HL7 as well as CMS.  Cypress can be used to test all versions, or the most recent annual updates starting from 2015.  We can test with the 2015 eCQMs, the 2016 eCQMs as well as the 2017 eCQMs.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2213628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mentioned on slide 18 that one of the key components of testing in Cypress is a set of test patients that is given to the vendor system to enter into their EHR, and that test deck is actually generated using the Bonnie tool.  The 2016 test deck included 93 measures which had 81 eligible clinician patients and 81 eligible hospital patients.  In that bundle we had a minimum coverage of 80% of the logic for all of those measures.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remember Lizzie’s presentation where the measure developers strive to have 100% logic coverage in their test patients, Cypress similarly strives to have as much coverage as possible, but in the 2016 timeframe we had a minimum coverage of 80% of all measures using 162 patients.  The bundle that we released in 2017 was for 71 measures and included just under 300 patients.  We increased our minimum coverage from 80% to 95% coverage.  Many of those measures actually had 100% coverage with the minimum being 95%, but that does not mean that all of them had 95%.  Every patient population is covered in the test deck, and so that means that every population-defining eCQM has a patient that corresponds with that logic.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3371771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4240256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2766082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302606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 I am Anne Smith.  I am here to tell you a little bit about our alternate test tool, NCQA’s testing tool.  We were just recently approved by the Office of the National Coordinator for Health Information Technology (ONC) to test those electronic clinical quality measures (eCQMs) that are in the annual update. If you go back to David’s graphic  </a:t>
            </a:r>
            <a:r>
              <a:rPr lang="en-US" sz="1200" b="1" kern="1200" dirty="0">
                <a:solidFill>
                  <a:schemeClr val="tx1"/>
                </a:solidFill>
                <a:effectLst/>
                <a:latin typeface="+mn-lt"/>
                <a:ea typeface="+mn-ea"/>
                <a:cs typeface="+mn-cs"/>
              </a:rPr>
              <a:t>[REVISIT SLIDE 18]</a:t>
            </a:r>
            <a:r>
              <a:rPr lang="en-US" sz="1200" kern="1200" dirty="0">
                <a:solidFill>
                  <a:schemeClr val="tx1"/>
                </a:solidFill>
                <a:effectLst/>
                <a:latin typeface="+mn-lt"/>
                <a:ea typeface="+mn-ea"/>
                <a:cs typeface="+mn-cs"/>
              </a:rPr>
              <a:t> which I am very happy he put up — he had five different things that Cypress tests.  On the top he had two things — imports and exports.  And then on the bottom he had the three pieces that talked about the actual logic within the eCQM and the reporting of the eCQM and the filtering of the eCQM.  Those are the three things that our tool tests as well, and so we do not really test the export and import features, but we focus on the bottom of that graphic with the actual calculations of the measures.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1744201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3241586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test deck development process is a little different. We generate synthetic test patients and we do it by measure, and then we actually look at that measure-- so we take the logic for that measure.  We look at all of the decision points within that measure.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think about common programming errors that could happen with that particular measure and because NCQA is one of the measure developers, we have some insights into where vendors are having problems with programming or understanding where and how a measure works.  We do receive those questions, and so for those measures we can go through and say, “Where are people having problems?  Where are there issues with the logic?  Where is the logic either not clear or complicated and people are having a problem understanding how that logic works?”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aggregate all of those things and we create a flow diagram for the measure.  This flow diagram shows all of the decision points within the measure as well as decision points that we would like to test to make sure that people have the measure appropriately calculated.  For instance, we would generate a decision point for sex — either male or female — even if the measure requires both males and females, because we would want to make sure that a vendor is not inadvertently excluding either males or females from the measure.  We program paths that we know will end up being a </a:t>
            </a:r>
            <a:r>
              <a:rPr lang="en-US" sz="1200" i="0" kern="1200" dirty="0">
                <a:solidFill>
                  <a:schemeClr val="tx1"/>
                </a:solidFill>
                <a:effectLst/>
                <a:latin typeface="+mn-lt"/>
                <a:ea typeface="+mn-ea"/>
                <a:cs typeface="+mn-cs"/>
              </a:rPr>
              <a:t>miss</a:t>
            </a:r>
            <a:r>
              <a:rPr lang="en-US" sz="1200" kern="1200" dirty="0">
                <a:solidFill>
                  <a:schemeClr val="tx1"/>
                </a:solidFill>
                <a:effectLst/>
                <a:latin typeface="+mn-lt"/>
                <a:ea typeface="+mn-ea"/>
                <a:cs typeface="+mn-cs"/>
              </a:rPr>
              <a:t> where the person, or the patient, will not be in the measure at all, or they will miss a certain part of the measure.  There will not be a denominator exclusion or not be a numerator hit, because we want to make sure we are testing all of those possible paths through that measure and all of those possible decision points.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we have generated this flow diagram, we have a set of </a:t>
            </a:r>
            <a:r>
              <a:rPr lang="en-US" sz="1200" i="0" kern="1200" dirty="0">
                <a:solidFill>
                  <a:schemeClr val="tx1"/>
                </a:solidFill>
                <a:effectLst/>
                <a:latin typeface="+mn-lt"/>
                <a:ea typeface="+mn-ea"/>
                <a:cs typeface="+mn-cs"/>
              </a:rPr>
              <a:t>three</a:t>
            </a:r>
            <a:r>
              <a:rPr lang="en-US" sz="1200" kern="1200" dirty="0">
                <a:solidFill>
                  <a:schemeClr val="tx1"/>
                </a:solidFill>
                <a:effectLst/>
                <a:latin typeface="+mn-lt"/>
                <a:ea typeface="+mn-ea"/>
                <a:cs typeface="+mn-cs"/>
              </a:rPr>
              <a:t> programs that run.  The first one ensures that every patient is going through the flow diagram on a different path, and that all possible paths are hit by at least one patient within our set of test data.  The second program then takes those patients and follows their path through the flow diagram and actually generates the patient data.  For instance, if we have a patient flowing down a path that says they are 18-85, then our second program will generate somebody who is 18-85.  Maybe the first run-through it will generate somebody who is 56; maybe the second run-through it will generate somebody who is 25, but that birthdate will fit within the parameter specified within the flow diagram.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a:t>
            </a:r>
            <a:r>
              <a:rPr lang="en-US" sz="1200" i="0" kern="1200" dirty="0">
                <a:solidFill>
                  <a:schemeClr val="tx1"/>
                </a:solidFill>
                <a:effectLst/>
                <a:latin typeface="+mn-lt"/>
                <a:ea typeface="+mn-ea"/>
                <a:cs typeface="+mn-cs"/>
              </a:rPr>
              <a:t>third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program formats the data to send to the vendors.  We use the standard formats provided by HL7 to send our patient data to the vendors.  What this means overall is that we can generate many, many sets of test data.  Each set of test data for a measure will look completely </a:t>
            </a:r>
            <a:r>
              <a:rPr lang="en-US" sz="1200" i="0" kern="1200" dirty="0">
                <a:solidFill>
                  <a:schemeClr val="tx1"/>
                </a:solidFill>
                <a:effectLst/>
                <a:latin typeface="+mn-lt"/>
                <a:ea typeface="+mn-ea"/>
                <a:cs typeface="+mn-cs"/>
              </a:rPr>
              <a:t>different</a:t>
            </a:r>
            <a:r>
              <a:rPr lang="en-US" sz="1200" kern="1200" dirty="0">
                <a:solidFill>
                  <a:schemeClr val="tx1"/>
                </a:solidFill>
                <a:effectLst/>
                <a:latin typeface="+mn-lt"/>
                <a:ea typeface="+mn-ea"/>
                <a:cs typeface="+mn-cs"/>
              </a:rPr>
              <a:t>.  In the first set of test data we generate perhaps the first person in that data will be a numerator hit.  They will be the right age and have the right services for the numerator.  Maybe the second time we run that program things will generate in a different order, and the first patient will be a miss.  They will not even be in the measure, but we can generate as many sets of test data as we want.  The answers will always be different, but we know that we are testing each set of test data out of all of those paths that are in that flow diagram.  So then we know even though we are generating a different set of test data that we are testing the vendor on the same decision points — regardless of what set of data they’re running.</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2603601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typically generate anywhere from 800-1,500 patients per measure to make sure that we are testing all of the possible paths through that measure — as well as testing as many of the codes and value sets as we can for each of the measures.  Once we generate our test deck, we take that test deck and we zip it up.  We put it online in our online scoring program.  I will show that on the next slide, but we take that data and post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vendors who are testing with us have an account online.  They can go and work at their own pace through as many measures as they want to test with us. They will download the set of test data for that particular measure.  They will run it through their measure logic and they will upload the results, and then we will score those results.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typically look at the aggregate report </a:t>
            </a:r>
            <a:r>
              <a:rPr lang="en-US" sz="1200" i="0"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We make sure that we agree on the counts for the denominator and numerator.  And then we look at the individual members or patients that they are saying belong in the measure or belong in a certain portion of the measure, and we will look and make sure that we agree with that.  If they say that this person should be in the denominator and this person had a service for the numerator, we will look at that and say, “Yes, we agree, that person is in the denominator and in the numerator.”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the vendor has generated their result files, they upload them on our website and they are scored immediately on the website.  That scoring report will return just a simple pass if we agree on everything.  If we disagree on some things and the match is not 100%, then the vendor can take a look at their data.  They can ask us questions.  We can explain to them why certain people were hits or misses depending on what was in the data file.  And then the vendor can get a completely new set of data.  As I explained, it is all generated based on the flow diagrams so that we can generate a new set of data.  We can give them answers to the first set of data, because once we do that we are not going to pass them on that set of data.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are going to have to load and run a completely new set of data to be able to pass the measure, and so they may make fixes to their programs and whatever they need to do.  And then they will run a completely new set of data and that data will scored.  We will repeat the process until there is a 100% match!  That is how it works.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214426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our online interface for vendors.  As you can see, the vendor can filter and test as many measures as they want.  Right now we offer 25 measures in our program, and we are building out the rest of the measures.  Right now we offer 25 of the EP measures for the eligible providers, so they can test anywhere from 1-25 of those measures.  They will get a different set of test data for each of those measures.  They will be able to come here to their website and filter.  They will see where they are and track their progress.  They will be able to download the test decks and upload their results, and do all of their testing within this online scoring program.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416820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3850203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our website on the NCQA family of websites that talk about our ONC health IT testing, the link is at the bottom.  That is a great place to start.</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853242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Setting up with us is very </a:t>
            </a:r>
            <a:r>
              <a:rPr lang="en-US" sz="1200" i="0" kern="1200" dirty="0">
                <a:solidFill>
                  <a:schemeClr val="tx1"/>
                </a:solidFill>
                <a:effectLst/>
                <a:latin typeface="+mn-lt"/>
                <a:ea typeface="+mn-ea"/>
                <a:cs typeface="+mn-cs"/>
              </a:rPr>
              <a:t>easy</a:t>
            </a:r>
            <a:r>
              <a:rPr lang="en-US" sz="1200" kern="1200" dirty="0">
                <a:solidFill>
                  <a:schemeClr val="tx1"/>
                </a:solidFill>
                <a:effectLst/>
                <a:latin typeface="+mn-lt"/>
                <a:ea typeface="+mn-ea"/>
                <a:cs typeface="+mn-cs"/>
              </a:rPr>
              <a:t>.  There is an application form that you can submit that will help us identify how many measures you want to test, and what version of the specifications you want to test on.  We will contract with you, including processing that application and setting up a license agreement, and then we can give you access to the website to test.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77313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3273569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198852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108151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223327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9750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a:t>
            </a:r>
            <a:r>
              <a:rPr lang="en-US" sz="1200" i="0" kern="1200" dirty="0">
                <a:solidFill>
                  <a:schemeClr val="tx1"/>
                </a:solidFill>
                <a:effectLst/>
                <a:latin typeface="+mn-lt"/>
                <a:ea typeface="+mn-ea"/>
                <a:cs typeface="+mn-cs"/>
              </a:rPr>
              <a:t>view</a:t>
            </a:r>
            <a:r>
              <a:rPr lang="en-US" sz="1200" kern="1200" dirty="0">
                <a:solidFill>
                  <a:schemeClr val="tx1"/>
                </a:solidFill>
                <a:effectLst/>
                <a:latin typeface="+mn-lt"/>
                <a:ea typeface="+mn-ea"/>
                <a:cs typeface="+mn-cs"/>
              </a:rPr>
              <a:t> you would see if you upload a measure into Bonnie.  There is summary information on the measure, the title, the description, the complexity, and the measure logic.  It is divided into the populations included within the measure, and below that is each definition within the measure.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99370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view when creating a synthetic test record/patient. You can add metadata and any other descriptions to help you remember what exactly this patient should be testing. You also would add the expected value 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expected calculation results are also shown. If the patient calculates differently from what you expected, Bonnie will show you a </a:t>
            </a:r>
            <a:r>
              <a:rPr lang="en-US" sz="1200" i="0" kern="1200" dirty="0">
                <a:solidFill>
                  <a:schemeClr val="tx1"/>
                </a:solidFill>
                <a:effectLst/>
                <a:latin typeface="+mn-lt"/>
                <a:ea typeface="+mn-ea"/>
                <a:cs typeface="+mn-cs"/>
              </a:rPr>
              <a:t>failed</a:t>
            </a:r>
            <a:r>
              <a:rPr lang="en-US" sz="1200" kern="1200" dirty="0">
                <a:solidFill>
                  <a:schemeClr val="tx1"/>
                </a:solidFill>
                <a:effectLst/>
                <a:latin typeface="+mn-lt"/>
                <a:ea typeface="+mn-ea"/>
                <a:cs typeface="+mn-cs"/>
              </a:rPr>
              <a:t> patient calculation. This likely means that there is an issue within the measure logic and that will indicate to the measure developer to go back and address any logic issues they have discovered through this testing process.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49328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same view as the previous slide, scrolled down.  Some of the patient history data elements have populated.  You can see on the right-hand side that Bonnie </a:t>
            </a:r>
            <a:r>
              <a:rPr lang="en-US" sz="1200" i="0" kern="1200" dirty="0">
                <a:solidFill>
                  <a:schemeClr val="tx1"/>
                </a:solidFill>
                <a:effectLst/>
                <a:latin typeface="+mn-lt"/>
                <a:ea typeface="+mn-ea"/>
                <a:cs typeface="+mn-cs"/>
              </a:rPr>
              <a:t>color codes</a:t>
            </a:r>
            <a:r>
              <a:rPr lang="en-US" sz="1200" kern="1200" dirty="0">
                <a:solidFill>
                  <a:schemeClr val="tx1"/>
                </a:solidFill>
                <a:effectLst/>
                <a:latin typeface="+mn-lt"/>
                <a:ea typeface="+mn-ea"/>
                <a:cs typeface="+mn-cs"/>
              </a:rPr>
              <a:t> the logic to help the measure developer understand what pieces of the logic are returning true based off of the patient’s history, or returning false based off of the patient’s history.  </a:t>
            </a:r>
            <a:r>
              <a:rPr lang="en-US" sz="1200" i="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his gives the measure developers the granularity to understand the calculation results when they are investigating any discrepancies they might find.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3182451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05" r:id="rId20"/>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bonnie.healthit.gov/"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hyperlink" Target="https://github.com/projecttacoma/bonnie" TargetMode="External"/><Relationship Id="rId4" Type="http://schemas.openxmlformats.org/officeDocument/2006/relationships/hyperlink" Target="https://bonnie.healthit.gov/resource/Bonnie_user_guid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cypress.healthit.gov/"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hyperlink" Target="https://cypressvalidator.healthit.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ttendee.gotowebinar.com/register/8110364277730751489" TargetMode="External"/><Relationship Id="rId7" Type="http://schemas.openxmlformats.org/officeDocument/2006/relationships/hyperlink" Target="https://oncprojectracking.healthit.gov/support/browse/CYPRESS"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mailto:project-cypress-talk@googlegroups.com" TargetMode="External"/><Relationship Id="rId5" Type="http://schemas.openxmlformats.org/officeDocument/2006/relationships/hyperlink" Target="mailto:talk@projectcypress.org" TargetMode="External"/><Relationship Id="rId4" Type="http://schemas.openxmlformats.org/officeDocument/2006/relationships/hyperlink" Target="https://www.healthit.gov/cypress/techtalk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4.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CMS Measures Management System (MMS)</a:t>
            </a:r>
            <a:br>
              <a:rPr lang="en-US" sz="2800" dirty="0"/>
            </a:br>
            <a:r>
              <a:rPr lang="en-US" sz="3600" i="1" dirty="0">
                <a:solidFill>
                  <a:srgbClr val="084A9C"/>
                </a:solidFill>
              </a:rPr>
              <a:t>Testing Tools</a:t>
            </a:r>
          </a:p>
        </p:txBody>
      </p:sp>
      <p:sp>
        <p:nvSpPr>
          <p:cNvPr id="4" name="Text Placeholder 3"/>
          <p:cNvSpPr>
            <a:spLocks noGrp="1"/>
          </p:cNvSpPr>
          <p:nvPr>
            <p:ph type="body" sz="quarter" idx="11"/>
          </p:nvPr>
        </p:nvSpPr>
        <p:spPr>
          <a:xfrm>
            <a:off x="304800" y="3200400"/>
            <a:ext cx="3429000" cy="2743200"/>
          </a:xfrm>
        </p:spPr>
        <p:txBody>
          <a:bodyPr>
            <a:normAutofit fontScale="92500" lnSpcReduction="20000"/>
          </a:bodyPr>
          <a:lstStyle/>
          <a:p>
            <a:r>
              <a:rPr lang="en-US" dirty="0"/>
              <a:t>Lizzie Charbonneau &amp; David </a:t>
            </a:r>
            <a:r>
              <a:rPr lang="en-US" dirty="0" err="1"/>
              <a:t>Czulada</a:t>
            </a:r>
            <a:r>
              <a:rPr lang="en-US" dirty="0"/>
              <a:t>  - MITRE</a:t>
            </a:r>
          </a:p>
          <a:p>
            <a:endParaRPr lang="en-US" dirty="0"/>
          </a:p>
          <a:p>
            <a:r>
              <a:rPr lang="en-US" dirty="0"/>
              <a:t>Anne Smith, Director of Measure Validation – NCQA</a:t>
            </a:r>
          </a:p>
          <a:p>
            <a:endParaRPr lang="en-US" dirty="0"/>
          </a:p>
          <a:p>
            <a:r>
              <a:rPr lang="en-US" dirty="0"/>
              <a:t>February 22, 2018</a:t>
            </a:r>
          </a:p>
        </p:txBody>
      </p:sp>
    </p:spTree>
    <p:extLst>
      <p:ext uri="{BB962C8B-B14F-4D97-AF65-F5344CB8AC3E}">
        <p14:creationId xmlns:p14="http://schemas.microsoft.com/office/powerpoint/2010/main" val="421315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745FC-4790-E745-B4DB-8782D01BABCC}"/>
              </a:ext>
            </a:extLst>
          </p:cNvPr>
          <p:cNvSpPr>
            <a:spLocks noGrp="1"/>
          </p:cNvSpPr>
          <p:nvPr>
            <p:ph type="title"/>
          </p:nvPr>
        </p:nvSpPr>
        <p:spPr/>
        <p:txBody>
          <a:bodyPr/>
          <a:lstStyle/>
          <a:p>
            <a:r>
              <a:rPr lang="en-US" dirty="0"/>
              <a:t>Using Bonnie (cont.)</a:t>
            </a:r>
          </a:p>
        </p:txBody>
      </p:sp>
      <p:sp>
        <p:nvSpPr>
          <p:cNvPr id="5" name="Content Placeholder 2">
            <a:extLst>
              <a:ext uri="{FF2B5EF4-FFF2-40B4-BE49-F238E27FC236}">
                <a16:creationId xmlns:a16="http://schemas.microsoft.com/office/drawing/2014/main" id="{CC510B54-1F8B-C248-9314-BC71C896ABFB}"/>
              </a:ext>
            </a:extLst>
          </p:cNvPr>
          <p:cNvSpPr txBox="1">
            <a:spLocks/>
          </p:cNvSpPr>
          <p:nvPr/>
        </p:nvSpPr>
        <p:spPr>
          <a:xfrm>
            <a:off x="437359" y="1676400"/>
            <a:ext cx="8229600" cy="36771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a:t>Viewing code coverage</a:t>
            </a:r>
            <a:endParaRPr lang="en-US" sz="1600" dirty="0"/>
          </a:p>
          <a:p>
            <a:endParaRPr lang="en-US" dirty="0"/>
          </a:p>
        </p:txBody>
      </p:sp>
      <p:pic>
        <p:nvPicPr>
          <p:cNvPr id="6" name="Picture 5" descr="Using Bonnie to view code coverage - screen shows information percent code coverage, complexity, and whether it passes. Shows code on initial population, denominator, denominator exclusion, etc. " title="Using Bonnie - Viewing code coverage">
            <a:extLst>
              <a:ext uri="{FF2B5EF4-FFF2-40B4-BE49-F238E27FC236}">
                <a16:creationId xmlns:a16="http://schemas.microsoft.com/office/drawing/2014/main" id="{413B575C-1A46-D24D-9F86-D8C63565BF47}"/>
              </a:ext>
            </a:extLst>
          </p:cNvPr>
          <p:cNvPicPr>
            <a:picLocks noChangeAspect="1"/>
          </p:cNvPicPr>
          <p:nvPr/>
        </p:nvPicPr>
        <p:blipFill>
          <a:blip r:embed="rId3"/>
          <a:stretch>
            <a:fillRect/>
          </a:stretch>
        </p:blipFill>
        <p:spPr>
          <a:xfrm>
            <a:off x="673100" y="2388755"/>
            <a:ext cx="7797800" cy="4483100"/>
          </a:xfrm>
          <a:prstGeom prst="rect">
            <a:avLst/>
          </a:prstGeom>
        </p:spPr>
      </p:pic>
    </p:spTree>
    <p:extLst>
      <p:ext uri="{BB962C8B-B14F-4D97-AF65-F5344CB8AC3E}">
        <p14:creationId xmlns:p14="http://schemas.microsoft.com/office/powerpoint/2010/main" val="326262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Standards in Bonnie</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11</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r>
              <a:rPr lang="en-US" sz="2800" dirty="0"/>
              <a:t>Bonnie uses the following eCQM-related standards:</a:t>
            </a:r>
          </a:p>
          <a:p>
            <a:pPr lvl="1"/>
            <a:r>
              <a:rPr lang="en-US" sz="2400" dirty="0"/>
              <a:t>Health Quality Measure Format (HQMF)</a:t>
            </a:r>
          </a:p>
          <a:p>
            <a:pPr lvl="1"/>
            <a:r>
              <a:rPr lang="en-US" sz="2400" dirty="0"/>
              <a:t>Clinical Quality Language (CQL)</a:t>
            </a:r>
          </a:p>
          <a:p>
            <a:pPr lvl="1"/>
            <a:r>
              <a:rPr lang="en-US" sz="2400" dirty="0"/>
              <a:t>Quality Data Model (QDM)</a:t>
            </a:r>
          </a:p>
          <a:p>
            <a:pPr lvl="1"/>
            <a:r>
              <a:rPr lang="en-US" sz="2400" dirty="0"/>
              <a:t>Quality Reporting Document Architecture (QRDA)</a:t>
            </a:r>
          </a:p>
          <a:p>
            <a:pPr lvl="1"/>
            <a:endParaRPr lang="en-US" sz="2700" dirty="0"/>
          </a:p>
          <a:p>
            <a:r>
              <a:rPr lang="en-US" sz="2800" dirty="0"/>
              <a:t>Bonnie is regularly updated to align with the latest versions of the standards.</a:t>
            </a:r>
          </a:p>
          <a:p>
            <a:pPr marL="0" indent="0">
              <a:buNone/>
            </a:pPr>
            <a:endParaRPr lang="en-US" sz="2400" dirty="0"/>
          </a:p>
        </p:txBody>
      </p:sp>
    </p:spTree>
    <p:extLst>
      <p:ext uri="{BB962C8B-B14F-4D97-AF65-F5344CB8AC3E}">
        <p14:creationId xmlns:p14="http://schemas.microsoft.com/office/powerpoint/2010/main" val="294293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12</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r>
              <a:rPr lang="en-US" sz="2800" dirty="0"/>
              <a:t>Public website: </a:t>
            </a:r>
            <a:r>
              <a:rPr lang="en-US" sz="2800" dirty="0">
                <a:hlinkClick r:id="rId3"/>
              </a:rPr>
              <a:t>https://bonnie.healthit.gov/</a:t>
            </a:r>
            <a:r>
              <a:rPr lang="en-US" sz="2800" dirty="0"/>
              <a:t> </a:t>
            </a:r>
          </a:p>
          <a:p>
            <a:endParaRPr lang="en-US" sz="2800" dirty="0"/>
          </a:p>
          <a:p>
            <a:r>
              <a:rPr lang="en-US" sz="2800" dirty="0"/>
              <a:t>User guide: </a:t>
            </a:r>
            <a:r>
              <a:rPr lang="en-US" sz="2800" dirty="0">
                <a:hlinkClick r:id="rId4"/>
              </a:rPr>
              <a:t>https://bonnie.healthit.gov/resource/Bonnie_user_guide.pdf</a:t>
            </a:r>
            <a:r>
              <a:rPr lang="en-US" sz="2800" dirty="0"/>
              <a:t> </a:t>
            </a:r>
          </a:p>
          <a:p>
            <a:endParaRPr lang="en-US" sz="2800" dirty="0"/>
          </a:p>
          <a:p>
            <a:r>
              <a:rPr lang="en-US" sz="2800" dirty="0"/>
              <a:t>Git repository: </a:t>
            </a:r>
            <a:r>
              <a:rPr lang="en-US" sz="2800" dirty="0">
                <a:hlinkClick r:id="rId5"/>
              </a:rPr>
              <a:t>https://github.com/projecttacoma/bonnie</a:t>
            </a:r>
            <a:r>
              <a:rPr lang="en-US" sz="2800" dirty="0"/>
              <a:t>  </a:t>
            </a:r>
          </a:p>
          <a:p>
            <a:pPr marL="0" indent="0">
              <a:buNone/>
            </a:pPr>
            <a:endParaRPr lang="en-US" sz="2400" dirty="0"/>
          </a:p>
        </p:txBody>
      </p:sp>
    </p:spTree>
    <p:extLst>
      <p:ext uri="{BB962C8B-B14F-4D97-AF65-F5344CB8AC3E}">
        <p14:creationId xmlns:p14="http://schemas.microsoft.com/office/powerpoint/2010/main" val="227455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Suggestions, Discussion</a:t>
            </a:r>
          </a:p>
        </p:txBody>
      </p:sp>
      <p:pic>
        <p:nvPicPr>
          <p:cNvPr id="5" name="Content Placeholder 4" descr="Question logo" title="Question logo "/>
          <p:cNvPicPr>
            <a:picLocks noGrp="1" noChangeAspect="1"/>
          </p:cNvPicPr>
          <p:nvPr>
            <p:ph idx="1"/>
          </p:nvPr>
        </p:nvPicPr>
        <p:blipFill>
          <a:blip r:embed="rId3" cstate="print"/>
          <a:stretch>
            <a:fillRect/>
          </a:stretch>
        </p:blipFill>
        <p:spPr>
          <a:xfrm>
            <a:off x="1143000" y="1676400"/>
            <a:ext cx="6858000" cy="5050270"/>
          </a:xfrm>
          <a:prstGeom prst="rect">
            <a:avLst/>
          </a:prstGeom>
        </p:spPr>
      </p:pic>
      <p:sp>
        <p:nvSpPr>
          <p:cNvPr id="7" name="TextBox 6" descr="Question logo" title="Question logo">
            <a:extLst>
              <a:ext uri="{FF2B5EF4-FFF2-40B4-BE49-F238E27FC236}">
                <a16:creationId xmlns:a16="http://schemas.microsoft.com/office/drawing/2014/main" id="{C2D1AFB8-D307-4DDA-B5E5-9D46A310FB95}"/>
              </a:ext>
            </a:extLst>
          </p:cNvPr>
          <p:cNvSpPr txBox="1"/>
          <p:nvPr/>
        </p:nvSpPr>
        <p:spPr>
          <a:xfrm>
            <a:off x="1143000" y="1676400"/>
            <a:ext cx="6705600" cy="4679950"/>
          </a:xfrm>
          <a:prstGeom prst="rect">
            <a:avLst/>
          </a:prstGeom>
          <a:noFill/>
        </p:spPr>
        <p:txBody>
          <a:bodyPr wrap="square" rtlCol="0">
            <a:normAutofit/>
          </a:bodyPr>
          <a:lstStyle/>
          <a:p>
            <a:pPr marL="457200" lvl="0" indent="-457200">
              <a:buFont typeface="Arial" panose="020B0604020202020204" pitchFamily="34" charset="0"/>
              <a:buChar char="•"/>
            </a:pPr>
            <a:endParaRPr lang="en-US" sz="3000"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13</a:t>
            </a:fld>
            <a:endParaRPr lang="en-US" dirty="0"/>
          </a:p>
        </p:txBody>
      </p:sp>
    </p:spTree>
    <p:extLst>
      <p:ext uri="{BB962C8B-B14F-4D97-AF65-F5344CB8AC3E}">
        <p14:creationId xmlns:p14="http://schemas.microsoft.com/office/powerpoint/2010/main" val="196817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CMS Measures Management System (MMS)</a:t>
            </a:r>
            <a:br>
              <a:rPr lang="en-US" sz="2800" dirty="0"/>
            </a:br>
            <a:r>
              <a:rPr lang="en-US" sz="3600" i="1" dirty="0">
                <a:solidFill>
                  <a:srgbClr val="084A9C"/>
                </a:solidFill>
                <a:ea typeface="+mn-ea"/>
                <a:cs typeface="+mn-cs"/>
              </a:rPr>
              <a:t>Cypress</a:t>
            </a:r>
          </a:p>
        </p:txBody>
      </p:sp>
      <p:sp>
        <p:nvSpPr>
          <p:cNvPr id="4" name="Text Placeholder 3"/>
          <p:cNvSpPr>
            <a:spLocks noGrp="1"/>
          </p:cNvSpPr>
          <p:nvPr>
            <p:ph type="body" sz="quarter" idx="11"/>
          </p:nvPr>
        </p:nvSpPr>
        <p:spPr>
          <a:xfrm>
            <a:off x="304800" y="3886200"/>
            <a:ext cx="3276600" cy="1828800"/>
          </a:xfrm>
        </p:spPr>
        <p:txBody>
          <a:bodyPr>
            <a:normAutofit/>
          </a:bodyPr>
          <a:lstStyle/>
          <a:p>
            <a:r>
              <a:rPr lang="en-US" dirty="0"/>
              <a:t>David Czulada</a:t>
            </a:r>
          </a:p>
          <a:p>
            <a:r>
              <a:rPr lang="en-US" dirty="0"/>
              <a:t>MITRE</a:t>
            </a:r>
          </a:p>
          <a:p>
            <a:r>
              <a:rPr lang="en-US" dirty="0"/>
              <a:t>February 22, 2018</a:t>
            </a:r>
          </a:p>
        </p:txBody>
      </p:sp>
    </p:spTree>
    <p:extLst>
      <p:ext uri="{BB962C8B-B14F-4D97-AF65-F5344CB8AC3E}">
        <p14:creationId xmlns:p14="http://schemas.microsoft.com/office/powerpoint/2010/main" val="829685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spcBef>
                <a:spcPts val="1200"/>
              </a:spcBef>
            </a:pPr>
            <a:r>
              <a:rPr lang="en-US" sz="2400" dirty="0"/>
              <a:t>What is Cypress?</a:t>
            </a:r>
          </a:p>
          <a:p>
            <a:pPr>
              <a:spcBef>
                <a:spcPts val="1200"/>
              </a:spcBef>
            </a:pPr>
            <a:r>
              <a:rPr lang="en-US" sz="2400" dirty="0"/>
              <a:t>The Continual Need for Certification and Testing</a:t>
            </a:r>
          </a:p>
          <a:p>
            <a:pPr>
              <a:spcBef>
                <a:spcPts val="1200"/>
              </a:spcBef>
            </a:pPr>
            <a:r>
              <a:rPr lang="en-US" sz="2400" dirty="0"/>
              <a:t>Cypress Certification Testing</a:t>
            </a:r>
          </a:p>
          <a:p>
            <a:pPr>
              <a:spcBef>
                <a:spcPts val="1200"/>
              </a:spcBef>
            </a:pPr>
            <a:r>
              <a:rPr lang="en-US" sz="2400" dirty="0"/>
              <a:t>How is Cypress Made Available?</a:t>
            </a:r>
          </a:p>
          <a:p>
            <a:pPr>
              <a:spcBef>
                <a:spcPts val="1200"/>
              </a:spcBef>
            </a:pPr>
            <a:r>
              <a:rPr lang="en-US" sz="2400" dirty="0"/>
              <a:t>Engagement with the User Community</a:t>
            </a:r>
          </a:p>
          <a:p>
            <a:pPr>
              <a:spcBef>
                <a:spcPts val="1200"/>
              </a:spcBef>
            </a:pPr>
            <a:r>
              <a:rPr lang="en-US" sz="2400" dirty="0"/>
              <a:t>Questions, Suggestions, Discussion</a:t>
            </a:r>
          </a:p>
          <a:p>
            <a:endParaRPr lang="en-US" sz="2400" dirty="0"/>
          </a:p>
          <a:p>
            <a:endParaRPr lang="en-US" sz="2400" dirty="0"/>
          </a:p>
          <a:p>
            <a:endParaRPr lang="en-US" sz="2400" dirty="0"/>
          </a:p>
        </p:txBody>
      </p:sp>
      <p:sp>
        <p:nvSpPr>
          <p:cNvPr id="5" name="Title 4"/>
          <p:cNvSpPr>
            <a:spLocks noGrp="1"/>
          </p:cNvSpPr>
          <p:nvPr>
            <p:ph type="title"/>
          </p:nvPr>
        </p:nvSpPr>
        <p:spPr>
          <a:xfrm>
            <a:off x="33337" y="0"/>
            <a:ext cx="9144000" cy="1447800"/>
          </a:xfrm>
        </p:spPr>
        <p:txBody>
          <a:bodyPr/>
          <a:lstStyle/>
          <a:p>
            <a:r>
              <a:rPr lang="en-US" dirty="0"/>
              <a:t>Overview</a:t>
            </a:r>
          </a:p>
        </p:txBody>
      </p:sp>
      <p:sp>
        <p:nvSpPr>
          <p:cNvPr id="9" name="Slide Number Placeholder 8"/>
          <p:cNvSpPr>
            <a:spLocks noGrp="1"/>
          </p:cNvSpPr>
          <p:nvPr>
            <p:ph type="sldNum" sz="quarter" idx="4"/>
          </p:nvPr>
        </p:nvSpPr>
        <p:spPr/>
        <p:txBody>
          <a:bodyPr/>
          <a:lstStyle/>
          <a:p>
            <a:fld id="{7022FF3C-310F-4809-A5BE-BC5BA8AA108D}" type="slidenum">
              <a:rPr lang="en-US" smtClean="0"/>
              <a:pPr/>
              <a:t>15</a:t>
            </a:fld>
            <a:endParaRPr lang="en-US" dirty="0"/>
          </a:p>
        </p:txBody>
      </p:sp>
    </p:spTree>
    <p:extLst>
      <p:ext uri="{BB962C8B-B14F-4D97-AF65-F5344CB8AC3E}">
        <p14:creationId xmlns:p14="http://schemas.microsoft.com/office/powerpoint/2010/main" val="56496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8190" y="1616075"/>
            <a:ext cx="8229600" cy="5105400"/>
          </a:xfrm>
        </p:spPr>
        <p:txBody>
          <a:bodyPr>
            <a:noAutofit/>
          </a:bodyPr>
          <a:lstStyle/>
          <a:p>
            <a:r>
              <a:rPr lang="en-US" sz="2400" dirty="0"/>
              <a:t>A testing tool</a:t>
            </a:r>
          </a:p>
          <a:p>
            <a:pPr lvl="1"/>
            <a:r>
              <a:rPr lang="en-US" sz="2000" dirty="0"/>
              <a:t>Validates electronic health record (EHR) system’s ability to correctly calculate electronic Clinical Quality Measures (eCQM).</a:t>
            </a:r>
          </a:p>
          <a:p>
            <a:pPr>
              <a:spcBef>
                <a:spcPts val="1800"/>
              </a:spcBef>
            </a:pPr>
            <a:r>
              <a:rPr lang="en-US" sz="2400" dirty="0"/>
              <a:t>The official testing tool for the 2014 and 2015 EHR Certification Program </a:t>
            </a:r>
          </a:p>
          <a:p>
            <a:pPr lvl="1"/>
            <a:r>
              <a:rPr lang="en-US" sz="2000" dirty="0"/>
              <a:t>Supported by the Office of the National Coordinator for Health Information Technology (ONC).</a:t>
            </a:r>
          </a:p>
          <a:p>
            <a:pPr>
              <a:spcBef>
                <a:spcPts val="1800"/>
              </a:spcBef>
            </a:pPr>
            <a:r>
              <a:rPr lang="en-US" sz="2400" dirty="0"/>
              <a:t>An open-source project </a:t>
            </a:r>
          </a:p>
          <a:p>
            <a:pPr lvl="1"/>
            <a:r>
              <a:rPr lang="en-US" sz="2000" dirty="0"/>
              <a:t>Freely available for use or adoption by the health information technology (IT) community, including EHR vendors and testing labs.</a:t>
            </a:r>
          </a:p>
          <a:p>
            <a:pPr marL="0" indent="0">
              <a:buNone/>
            </a:pPr>
            <a:endParaRPr lang="en-US" sz="2000" dirty="0"/>
          </a:p>
        </p:txBody>
      </p:sp>
      <p:sp>
        <p:nvSpPr>
          <p:cNvPr id="3" name="Title 2"/>
          <p:cNvSpPr>
            <a:spLocks noGrp="1"/>
          </p:cNvSpPr>
          <p:nvPr>
            <p:ph type="title"/>
          </p:nvPr>
        </p:nvSpPr>
        <p:spPr/>
        <p:txBody>
          <a:bodyPr/>
          <a:lstStyle/>
          <a:p>
            <a:r>
              <a:rPr lang="en-US" dirty="0"/>
              <a:t>What is Cypress?</a:t>
            </a:r>
          </a:p>
        </p:txBody>
      </p:sp>
      <p:sp>
        <p:nvSpPr>
          <p:cNvPr id="8" name="Slide Number Placeholder 7"/>
          <p:cNvSpPr>
            <a:spLocks noGrp="1"/>
          </p:cNvSpPr>
          <p:nvPr>
            <p:ph type="sldNum" sz="quarter" idx="4"/>
          </p:nvPr>
        </p:nvSpPr>
        <p:spPr/>
        <p:txBody>
          <a:bodyPr/>
          <a:lstStyle/>
          <a:p>
            <a:fld id="{7022FF3C-310F-4809-A5BE-BC5BA8AA108D}" type="slidenum">
              <a:rPr lang="en-US" smtClean="0"/>
              <a:pPr/>
              <a:t>16</a:t>
            </a:fld>
            <a:endParaRPr lang="en-US" dirty="0"/>
          </a:p>
        </p:txBody>
      </p:sp>
    </p:spTree>
    <p:extLst>
      <p:ext uri="{BB962C8B-B14F-4D97-AF65-F5344CB8AC3E}">
        <p14:creationId xmlns:p14="http://schemas.microsoft.com/office/powerpoint/2010/main" val="152478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D08F86-373F-C848-B0C3-E2BAC76594FD}"/>
              </a:ext>
            </a:extLst>
          </p:cNvPr>
          <p:cNvSpPr>
            <a:spLocks noGrp="1"/>
          </p:cNvSpPr>
          <p:nvPr>
            <p:ph idx="1"/>
          </p:nvPr>
        </p:nvSpPr>
        <p:spPr/>
        <p:txBody>
          <a:bodyPr>
            <a:normAutofit fontScale="77500" lnSpcReduction="20000"/>
          </a:bodyPr>
          <a:lstStyle/>
          <a:p>
            <a:r>
              <a:rPr lang="en-US" dirty="0"/>
              <a:t>eCQMs exist in a fluid environment</a:t>
            </a:r>
          </a:p>
          <a:p>
            <a:pPr lvl="1"/>
            <a:r>
              <a:rPr lang="en-US" dirty="0"/>
              <a:t>eCQMs are updated in a yearly cycle to address</a:t>
            </a:r>
          </a:p>
          <a:p>
            <a:pPr lvl="2"/>
            <a:r>
              <a:rPr lang="en-US" dirty="0"/>
              <a:t>Changes in clinical practices</a:t>
            </a:r>
          </a:p>
          <a:p>
            <a:pPr lvl="2"/>
            <a:r>
              <a:rPr lang="en-US" dirty="0"/>
              <a:t>The addition and removal of codes</a:t>
            </a:r>
          </a:p>
          <a:p>
            <a:pPr lvl="2"/>
            <a:r>
              <a:rPr lang="en-US" dirty="0"/>
              <a:t>Bugs in measure logic</a:t>
            </a:r>
          </a:p>
          <a:p>
            <a:pPr lvl="2"/>
            <a:r>
              <a:rPr lang="en-US" dirty="0"/>
              <a:t>New and retired measures</a:t>
            </a:r>
          </a:p>
          <a:p>
            <a:pPr lvl="2"/>
            <a:r>
              <a:rPr lang="en-US" dirty="0"/>
              <a:t>eCQM standards updates</a:t>
            </a:r>
          </a:p>
          <a:p>
            <a:pPr lvl="1"/>
            <a:endParaRPr lang="en-US" dirty="0"/>
          </a:p>
          <a:p>
            <a:r>
              <a:rPr lang="en-US" dirty="0"/>
              <a:t>Each year, certified systems need to update their systems to comply with the updates to eCQMs and standards.</a:t>
            </a:r>
          </a:p>
          <a:p>
            <a:pPr lvl="1"/>
            <a:r>
              <a:rPr lang="en-US" dirty="0"/>
              <a:t>Even though recertification is not required, vendors retest their systems using Cypress.</a:t>
            </a:r>
          </a:p>
          <a:p>
            <a:pPr marL="0" indent="0">
              <a:buNone/>
            </a:pPr>
            <a:endParaRPr lang="en-US" dirty="0"/>
          </a:p>
        </p:txBody>
      </p:sp>
      <p:sp>
        <p:nvSpPr>
          <p:cNvPr id="3" name="Title 2">
            <a:extLst>
              <a:ext uri="{FF2B5EF4-FFF2-40B4-BE49-F238E27FC236}">
                <a16:creationId xmlns:a16="http://schemas.microsoft.com/office/drawing/2014/main" id="{FD00F99D-A927-9C4E-9C1A-154481ADAE6C}"/>
              </a:ext>
            </a:extLst>
          </p:cNvPr>
          <p:cNvSpPr>
            <a:spLocks noGrp="1"/>
          </p:cNvSpPr>
          <p:nvPr>
            <p:ph type="title"/>
          </p:nvPr>
        </p:nvSpPr>
        <p:spPr/>
        <p:txBody>
          <a:bodyPr/>
          <a:lstStyle/>
          <a:p>
            <a:r>
              <a:rPr lang="en-US" dirty="0"/>
              <a:t>The Continual Need for Certification and Testing</a:t>
            </a:r>
          </a:p>
        </p:txBody>
      </p:sp>
      <p:sp>
        <p:nvSpPr>
          <p:cNvPr id="4" name="Slide Number Placeholder 3">
            <a:extLst>
              <a:ext uri="{FF2B5EF4-FFF2-40B4-BE49-F238E27FC236}">
                <a16:creationId xmlns:a16="http://schemas.microsoft.com/office/drawing/2014/main" id="{790AB376-43ED-5A4D-AD1B-77B390599D0A}"/>
              </a:ext>
            </a:extLst>
          </p:cNvPr>
          <p:cNvSpPr>
            <a:spLocks noGrp="1"/>
          </p:cNvSpPr>
          <p:nvPr>
            <p:ph type="sldNum" sz="quarter" idx="4"/>
          </p:nvPr>
        </p:nvSpPr>
        <p:spPr/>
        <p:txBody>
          <a:bodyPr/>
          <a:lstStyle/>
          <a:p>
            <a:fld id="{7022FF3C-310F-4809-A5BE-BC5BA8AA108D}" type="slidenum">
              <a:rPr lang="en-US" smtClean="0"/>
              <a:pPr/>
              <a:t>17</a:t>
            </a:fld>
            <a:endParaRPr lang="en-US" dirty="0"/>
          </a:p>
        </p:txBody>
      </p:sp>
    </p:spTree>
    <p:extLst>
      <p:ext uri="{BB962C8B-B14F-4D97-AF65-F5344CB8AC3E}">
        <p14:creationId xmlns:p14="http://schemas.microsoft.com/office/powerpoint/2010/main" val="182417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745FC-4790-E745-B4DB-8782D01BABCC}"/>
              </a:ext>
            </a:extLst>
          </p:cNvPr>
          <p:cNvSpPr>
            <a:spLocks noGrp="1"/>
          </p:cNvSpPr>
          <p:nvPr>
            <p:ph type="title"/>
          </p:nvPr>
        </p:nvSpPr>
        <p:spPr/>
        <p:txBody>
          <a:bodyPr/>
          <a:lstStyle/>
          <a:p>
            <a:r>
              <a:rPr lang="en-US" sz="2800" dirty="0"/>
              <a:t>Cypress Certification Testing</a:t>
            </a:r>
            <a:br>
              <a:rPr lang="en-US" dirty="0"/>
            </a:br>
            <a:r>
              <a:rPr lang="en-US" dirty="0"/>
              <a:t>What does Cypress test?</a:t>
            </a:r>
          </a:p>
        </p:txBody>
      </p:sp>
      <p:sp>
        <p:nvSpPr>
          <p:cNvPr id="4" name="Slide Number Placeholder 3">
            <a:extLst>
              <a:ext uri="{FF2B5EF4-FFF2-40B4-BE49-F238E27FC236}">
                <a16:creationId xmlns:a16="http://schemas.microsoft.com/office/drawing/2014/main" id="{F9F376DF-C255-C344-AA67-043E4448F7B0}"/>
              </a:ext>
            </a:extLst>
          </p:cNvPr>
          <p:cNvSpPr>
            <a:spLocks noGrp="1"/>
          </p:cNvSpPr>
          <p:nvPr>
            <p:ph type="sldNum" sz="quarter" idx="4"/>
          </p:nvPr>
        </p:nvSpPr>
        <p:spPr/>
        <p:txBody>
          <a:bodyPr/>
          <a:lstStyle/>
          <a:p>
            <a:fld id="{7022FF3C-310F-4809-A5BE-BC5BA8AA108D}" type="slidenum">
              <a:rPr lang="en-US" smtClean="0"/>
              <a:pPr/>
              <a:t>18</a:t>
            </a:fld>
            <a:endParaRPr lang="en-US" dirty="0"/>
          </a:p>
        </p:txBody>
      </p:sp>
      <p:sp>
        <p:nvSpPr>
          <p:cNvPr id="5" name="Content Placeholder 2">
            <a:extLst>
              <a:ext uri="{FF2B5EF4-FFF2-40B4-BE49-F238E27FC236}">
                <a16:creationId xmlns:a16="http://schemas.microsoft.com/office/drawing/2014/main" id="{CC510B54-1F8B-C248-9314-BC71C896ABFB}"/>
              </a:ext>
            </a:extLst>
          </p:cNvPr>
          <p:cNvSpPr txBox="1">
            <a:spLocks/>
          </p:cNvSpPr>
          <p:nvPr/>
        </p:nvSpPr>
        <p:spPr>
          <a:xfrm>
            <a:off x="437359" y="1676400"/>
            <a:ext cx="8229600" cy="36771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Given a set of patients and eCQMs, Cypress tests the ability of an EHR to</a:t>
            </a:r>
            <a:r>
              <a:rPr lang="en-US" sz="1400" dirty="0"/>
              <a:t>:</a:t>
            </a:r>
          </a:p>
          <a:p>
            <a:pPr marL="0" indent="0">
              <a:buNone/>
            </a:pPr>
            <a:endParaRPr lang="en-US" sz="2800" dirty="0"/>
          </a:p>
        </p:txBody>
      </p:sp>
      <p:pic>
        <p:nvPicPr>
          <p:cNvPr id="6" name="Picture 9" descr="Digital animation of a group of people.">
            <a:extLst>
              <a:ext uri="{FF2B5EF4-FFF2-40B4-BE49-F238E27FC236}">
                <a16:creationId xmlns:a16="http://schemas.microsoft.com/office/drawing/2014/main" id="{50FAF565-BD22-854B-907E-B1A41DF26132}"/>
              </a:ext>
            </a:extLst>
          </p:cNvPr>
          <p:cNvPicPr>
            <a:picLocks noChangeAspect="1" noChangeArrowheads="1"/>
          </p:cNvPicPr>
          <p:nvPr/>
        </p:nvPicPr>
        <p:blipFill>
          <a:blip r:embed="rId3" cstate="print"/>
          <a:srcRect/>
          <a:stretch>
            <a:fillRect/>
          </a:stretch>
        </p:blipFill>
        <p:spPr bwMode="auto">
          <a:xfrm>
            <a:off x="946788" y="2901553"/>
            <a:ext cx="472898" cy="540022"/>
          </a:xfrm>
          <a:prstGeom prst="rect">
            <a:avLst/>
          </a:prstGeom>
          <a:noFill/>
        </p:spPr>
      </p:pic>
      <p:pic>
        <p:nvPicPr>
          <p:cNvPr id="7" name="Picture 8" descr="Picture of an animated person.">
            <a:extLst>
              <a:ext uri="{FF2B5EF4-FFF2-40B4-BE49-F238E27FC236}">
                <a16:creationId xmlns:a16="http://schemas.microsoft.com/office/drawing/2014/main" id="{48DEAB59-52D6-CA45-99DC-A33B1CEC55B6}"/>
              </a:ext>
            </a:extLst>
          </p:cNvPr>
          <p:cNvPicPr>
            <a:picLocks noChangeAspect="1" noChangeArrowheads="1"/>
          </p:cNvPicPr>
          <p:nvPr/>
        </p:nvPicPr>
        <p:blipFill>
          <a:blip r:embed="rId4" cstate="print"/>
          <a:srcRect/>
          <a:stretch>
            <a:fillRect/>
          </a:stretch>
        </p:blipFill>
        <p:spPr bwMode="auto">
          <a:xfrm>
            <a:off x="1241852" y="2873373"/>
            <a:ext cx="468923" cy="535483"/>
          </a:xfrm>
          <a:prstGeom prst="rect">
            <a:avLst/>
          </a:prstGeom>
          <a:noFill/>
        </p:spPr>
      </p:pic>
      <p:pic>
        <p:nvPicPr>
          <p:cNvPr id="8" name="Picture 22" descr="Picture of an animated person.">
            <a:extLst>
              <a:ext uri="{FF2B5EF4-FFF2-40B4-BE49-F238E27FC236}">
                <a16:creationId xmlns:a16="http://schemas.microsoft.com/office/drawing/2014/main" id="{A6E2CBF0-DF04-7445-8E04-05057F08729F}"/>
              </a:ext>
            </a:extLst>
          </p:cNvPr>
          <p:cNvPicPr>
            <a:picLocks noChangeAspect="1" noChangeArrowheads="1"/>
          </p:cNvPicPr>
          <p:nvPr/>
        </p:nvPicPr>
        <p:blipFill>
          <a:blip r:embed="rId5" cstate="print"/>
          <a:srcRect/>
          <a:stretch>
            <a:fillRect/>
          </a:stretch>
        </p:blipFill>
        <p:spPr bwMode="auto">
          <a:xfrm flipH="1">
            <a:off x="681031" y="3144873"/>
            <a:ext cx="468923" cy="511552"/>
          </a:xfrm>
          <a:prstGeom prst="rect">
            <a:avLst/>
          </a:prstGeom>
          <a:noFill/>
        </p:spPr>
      </p:pic>
      <p:pic>
        <p:nvPicPr>
          <p:cNvPr id="9" name="Picture 21" descr="Picture of an animated person.">
            <a:extLst>
              <a:ext uri="{FF2B5EF4-FFF2-40B4-BE49-F238E27FC236}">
                <a16:creationId xmlns:a16="http://schemas.microsoft.com/office/drawing/2014/main" id="{FBC6C471-A417-ED46-851C-DEFBDBF355D9}"/>
              </a:ext>
            </a:extLst>
          </p:cNvPr>
          <p:cNvPicPr>
            <a:picLocks noChangeAspect="1" noChangeArrowheads="1"/>
          </p:cNvPicPr>
          <p:nvPr/>
        </p:nvPicPr>
        <p:blipFill>
          <a:blip r:embed="rId6" cstate="print"/>
          <a:srcRect/>
          <a:stretch>
            <a:fillRect/>
          </a:stretch>
        </p:blipFill>
        <p:spPr bwMode="auto">
          <a:xfrm>
            <a:off x="1183237" y="3129524"/>
            <a:ext cx="586154" cy="586154"/>
          </a:xfrm>
          <a:prstGeom prst="rect">
            <a:avLst/>
          </a:prstGeom>
          <a:noFill/>
        </p:spPr>
      </p:pic>
      <p:pic>
        <p:nvPicPr>
          <p:cNvPr id="10" name="Picture 9" descr="Picture of an animated person.">
            <a:extLst>
              <a:ext uri="{FF2B5EF4-FFF2-40B4-BE49-F238E27FC236}">
                <a16:creationId xmlns:a16="http://schemas.microsoft.com/office/drawing/2014/main" id="{35B405BF-3BFA-A048-9190-459E85A0B58B}"/>
              </a:ext>
            </a:extLst>
          </p:cNvPr>
          <p:cNvPicPr>
            <a:picLocks noChangeAspect="1" noChangeArrowheads="1"/>
          </p:cNvPicPr>
          <p:nvPr/>
        </p:nvPicPr>
        <p:blipFill>
          <a:blip r:embed="rId7" cstate="print"/>
          <a:srcRect/>
          <a:stretch>
            <a:fillRect/>
          </a:stretch>
        </p:blipFill>
        <p:spPr bwMode="auto">
          <a:xfrm flipH="1">
            <a:off x="915492" y="3203488"/>
            <a:ext cx="553381" cy="611430"/>
          </a:xfrm>
          <a:prstGeom prst="rect">
            <a:avLst/>
          </a:prstGeom>
          <a:noFill/>
        </p:spPr>
      </p:pic>
      <p:sp>
        <p:nvSpPr>
          <p:cNvPr id="11" name="Rectangle 10">
            <a:extLst>
              <a:ext uri="{FF2B5EF4-FFF2-40B4-BE49-F238E27FC236}">
                <a16:creationId xmlns:a16="http://schemas.microsoft.com/office/drawing/2014/main" id="{D92C5B53-E82F-964F-85F3-65B78738E882}"/>
              </a:ext>
            </a:extLst>
          </p:cNvPr>
          <p:cNvSpPr/>
          <p:nvPr/>
        </p:nvSpPr>
        <p:spPr>
          <a:xfrm>
            <a:off x="3346184" y="2698603"/>
            <a:ext cx="2008520" cy="646331"/>
          </a:xfrm>
          <a:prstGeom prst="rect">
            <a:avLst/>
          </a:prstGeom>
        </p:spPr>
        <p:txBody>
          <a:bodyPr wrap="square">
            <a:spAutoFit/>
          </a:bodyPr>
          <a:lstStyle/>
          <a:p>
            <a:r>
              <a:rPr lang="en-US" sz="1200" dirty="0"/>
              <a:t>Capture the information required to calculate the selected eCQM</a:t>
            </a:r>
          </a:p>
        </p:txBody>
      </p:sp>
      <p:pic>
        <p:nvPicPr>
          <p:cNvPr id="12" name="Picture 29" descr="Picture of an animated person looking at a computer monitor.">
            <a:extLst>
              <a:ext uri="{FF2B5EF4-FFF2-40B4-BE49-F238E27FC236}">
                <a16:creationId xmlns:a16="http://schemas.microsoft.com/office/drawing/2014/main" id="{24D81F6F-B95D-6740-9B43-9116181A2608}"/>
              </a:ext>
            </a:extLst>
          </p:cNvPr>
          <p:cNvPicPr>
            <a:picLocks noChangeAspect="1" noChangeArrowheads="1"/>
          </p:cNvPicPr>
          <p:nvPr/>
        </p:nvPicPr>
        <p:blipFill>
          <a:blip r:embed="rId8" cstate="print"/>
          <a:srcRect/>
          <a:stretch>
            <a:fillRect/>
          </a:stretch>
        </p:blipFill>
        <p:spPr bwMode="auto">
          <a:xfrm>
            <a:off x="4806387" y="3129524"/>
            <a:ext cx="879231" cy="879231"/>
          </a:xfrm>
          <a:prstGeom prst="rect">
            <a:avLst/>
          </a:prstGeom>
          <a:noFill/>
        </p:spPr>
      </p:pic>
      <p:pic>
        <p:nvPicPr>
          <p:cNvPr id="13" name="Picture 3" descr="Animated picture of a computer.">
            <a:extLst>
              <a:ext uri="{FF2B5EF4-FFF2-40B4-BE49-F238E27FC236}">
                <a16:creationId xmlns:a16="http://schemas.microsoft.com/office/drawing/2014/main" id="{C40F862D-7C5C-A143-A638-09B7F1463B1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91206" y="3443786"/>
            <a:ext cx="354978" cy="6256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Animated picture of a computer.">
            <a:extLst>
              <a:ext uri="{FF2B5EF4-FFF2-40B4-BE49-F238E27FC236}">
                <a16:creationId xmlns:a16="http://schemas.microsoft.com/office/drawing/2014/main" id="{A0BC365E-D7B8-A045-B271-A93F2A567AB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98813" y="3440196"/>
            <a:ext cx="354978" cy="6256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descr="An arrow pointer.&#10;">
            <a:extLst>
              <a:ext uri="{FF2B5EF4-FFF2-40B4-BE49-F238E27FC236}">
                <a16:creationId xmlns:a16="http://schemas.microsoft.com/office/drawing/2014/main" id="{732086CF-50F8-904A-898F-C9B4A0532B32}"/>
              </a:ext>
            </a:extLst>
          </p:cNvPr>
          <p:cNvCxnSpPr>
            <a:cxnSpLocks/>
            <a:stCxn id="29" idx="3"/>
          </p:cNvCxnSpPr>
          <p:nvPr/>
        </p:nvCxnSpPr>
        <p:spPr bwMode="auto">
          <a:xfrm flipV="1">
            <a:off x="3346185" y="3756602"/>
            <a:ext cx="506827" cy="1"/>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sp>
        <p:nvSpPr>
          <p:cNvPr id="16" name="Folded Corner 15">
            <a:extLst>
              <a:ext uri="{FF2B5EF4-FFF2-40B4-BE49-F238E27FC236}">
                <a16:creationId xmlns:a16="http://schemas.microsoft.com/office/drawing/2014/main" id="{17877020-9036-1642-B358-E9163002F19B}"/>
              </a:ext>
            </a:extLst>
          </p:cNvPr>
          <p:cNvSpPr/>
          <p:nvPr/>
        </p:nvSpPr>
        <p:spPr bwMode="auto">
          <a:xfrm>
            <a:off x="3440727" y="3567997"/>
            <a:ext cx="295054" cy="37721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r>
              <a:rPr lang="en-US" sz="769" b="1" dirty="0">
                <a:latin typeface="Arial" charset="0"/>
              </a:rPr>
              <a:t>QRDA</a:t>
            </a:r>
            <a:endParaRPr lang="en-US" sz="1385" b="1" dirty="0">
              <a:latin typeface="Arial" charset="0"/>
            </a:endParaRPr>
          </a:p>
        </p:txBody>
      </p:sp>
      <p:sp>
        <p:nvSpPr>
          <p:cNvPr id="17" name="Folded Corner 16" descr="An animation of a piece of paper.">
            <a:extLst>
              <a:ext uri="{FF2B5EF4-FFF2-40B4-BE49-F238E27FC236}">
                <a16:creationId xmlns:a16="http://schemas.microsoft.com/office/drawing/2014/main" id="{E68775DE-8E7A-9340-9BEE-A2B10F477F6E}"/>
              </a:ext>
            </a:extLst>
          </p:cNvPr>
          <p:cNvSpPr/>
          <p:nvPr/>
        </p:nvSpPr>
        <p:spPr bwMode="auto">
          <a:xfrm>
            <a:off x="1769391" y="2917148"/>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18" name="Folded Corner 17" descr="An animation of a piece of paper.">
            <a:extLst>
              <a:ext uri="{FF2B5EF4-FFF2-40B4-BE49-F238E27FC236}">
                <a16:creationId xmlns:a16="http://schemas.microsoft.com/office/drawing/2014/main" id="{9BC40483-6D4D-514A-9B43-3945E28060CC}"/>
              </a:ext>
            </a:extLst>
          </p:cNvPr>
          <p:cNvSpPr/>
          <p:nvPr/>
        </p:nvSpPr>
        <p:spPr bwMode="auto">
          <a:xfrm>
            <a:off x="1828006" y="3008861"/>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19" name="Folded Corner 18" descr="An animation of a piece of paper.">
            <a:extLst>
              <a:ext uri="{FF2B5EF4-FFF2-40B4-BE49-F238E27FC236}">
                <a16:creationId xmlns:a16="http://schemas.microsoft.com/office/drawing/2014/main" id="{06801829-ACD5-AA47-B1C5-A14F98C8BC2E}"/>
              </a:ext>
            </a:extLst>
          </p:cNvPr>
          <p:cNvSpPr/>
          <p:nvPr/>
        </p:nvSpPr>
        <p:spPr bwMode="auto">
          <a:xfrm>
            <a:off x="1904297" y="3073820"/>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20" name="Folded Corner 19" descr="An animation of a piece of paper.">
            <a:extLst>
              <a:ext uri="{FF2B5EF4-FFF2-40B4-BE49-F238E27FC236}">
                <a16:creationId xmlns:a16="http://schemas.microsoft.com/office/drawing/2014/main" id="{D66F1E60-0A0F-CB40-BDF0-60C20E44D3B9}"/>
              </a:ext>
            </a:extLst>
          </p:cNvPr>
          <p:cNvSpPr/>
          <p:nvPr/>
        </p:nvSpPr>
        <p:spPr bwMode="auto">
          <a:xfrm>
            <a:off x="1980588" y="3151611"/>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21" name="Folded Corner 20" descr="An animation of a piece of paper.">
            <a:extLst>
              <a:ext uri="{FF2B5EF4-FFF2-40B4-BE49-F238E27FC236}">
                <a16:creationId xmlns:a16="http://schemas.microsoft.com/office/drawing/2014/main" id="{B016EA01-64EB-F84E-BD01-BA64634C9BA2}"/>
              </a:ext>
            </a:extLst>
          </p:cNvPr>
          <p:cNvSpPr/>
          <p:nvPr/>
        </p:nvSpPr>
        <p:spPr bwMode="auto">
          <a:xfrm>
            <a:off x="2047878" y="3210226"/>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846" b="1" dirty="0">
              <a:latin typeface="Arial" charset="0"/>
            </a:endParaRPr>
          </a:p>
        </p:txBody>
      </p:sp>
      <p:sp>
        <p:nvSpPr>
          <p:cNvPr id="22" name="Rectangle 21" descr="Black rectangular border around a diagram.">
            <a:extLst>
              <a:ext uri="{FF2B5EF4-FFF2-40B4-BE49-F238E27FC236}">
                <a16:creationId xmlns:a16="http://schemas.microsoft.com/office/drawing/2014/main" id="{43366328-7A2B-5946-B278-5E1D3A665A8B}"/>
              </a:ext>
            </a:extLst>
          </p:cNvPr>
          <p:cNvSpPr/>
          <p:nvPr/>
        </p:nvSpPr>
        <p:spPr bwMode="auto">
          <a:xfrm>
            <a:off x="685621" y="2598552"/>
            <a:ext cx="1895278" cy="1613841"/>
          </a:xfrm>
          <a:prstGeom prst="rect">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23" name="Rectangle 22" descr="Black box around a diagram.">
            <a:extLst>
              <a:ext uri="{FF2B5EF4-FFF2-40B4-BE49-F238E27FC236}">
                <a16:creationId xmlns:a16="http://schemas.microsoft.com/office/drawing/2014/main" id="{F9C92090-F527-6843-B511-30327737773B}"/>
              </a:ext>
            </a:extLst>
          </p:cNvPr>
          <p:cNvSpPr/>
          <p:nvPr/>
        </p:nvSpPr>
        <p:spPr bwMode="auto">
          <a:xfrm>
            <a:off x="2898076" y="2598553"/>
            <a:ext cx="2852983" cy="1616950"/>
          </a:xfrm>
          <a:prstGeom prst="rect">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24" name="Rectangle 23">
            <a:extLst>
              <a:ext uri="{FF2B5EF4-FFF2-40B4-BE49-F238E27FC236}">
                <a16:creationId xmlns:a16="http://schemas.microsoft.com/office/drawing/2014/main" id="{FFA8E109-5749-D841-8429-848758E46D56}"/>
              </a:ext>
            </a:extLst>
          </p:cNvPr>
          <p:cNvSpPr/>
          <p:nvPr/>
        </p:nvSpPr>
        <p:spPr>
          <a:xfrm>
            <a:off x="6374205" y="2646990"/>
            <a:ext cx="2014546" cy="646331"/>
          </a:xfrm>
          <a:prstGeom prst="rect">
            <a:avLst/>
          </a:prstGeom>
        </p:spPr>
        <p:txBody>
          <a:bodyPr wrap="square">
            <a:spAutoFit/>
          </a:bodyPr>
          <a:lstStyle/>
          <a:p>
            <a:r>
              <a:rPr lang="en-US" sz="1200" dirty="0"/>
              <a:t>Export the information required to calculate the selected eCQM</a:t>
            </a:r>
          </a:p>
        </p:txBody>
      </p:sp>
      <p:pic>
        <p:nvPicPr>
          <p:cNvPr id="25" name="Picture 29" descr="Animated picture of a person looking at a computer screen.">
            <a:extLst>
              <a:ext uri="{FF2B5EF4-FFF2-40B4-BE49-F238E27FC236}">
                <a16:creationId xmlns:a16="http://schemas.microsoft.com/office/drawing/2014/main" id="{2568FF7D-8DE6-D04D-B407-4868A4B1D03F}"/>
              </a:ext>
            </a:extLst>
          </p:cNvPr>
          <p:cNvPicPr>
            <a:picLocks noChangeAspect="1" noChangeArrowheads="1"/>
          </p:cNvPicPr>
          <p:nvPr/>
        </p:nvPicPr>
        <p:blipFill>
          <a:blip r:embed="rId8" cstate="print"/>
          <a:srcRect/>
          <a:stretch>
            <a:fillRect/>
          </a:stretch>
        </p:blipFill>
        <p:spPr bwMode="auto">
          <a:xfrm>
            <a:off x="7271955" y="3302440"/>
            <a:ext cx="879231" cy="879231"/>
          </a:xfrm>
          <a:prstGeom prst="rect">
            <a:avLst/>
          </a:prstGeom>
          <a:noFill/>
        </p:spPr>
      </p:pic>
      <p:cxnSp>
        <p:nvCxnSpPr>
          <p:cNvPr id="26" name="Straight Arrow Connector 25" descr="Straight arrow connector.">
            <a:extLst>
              <a:ext uri="{FF2B5EF4-FFF2-40B4-BE49-F238E27FC236}">
                <a16:creationId xmlns:a16="http://schemas.microsoft.com/office/drawing/2014/main" id="{1D823B88-8A3C-2244-890F-9257AE412E14}"/>
              </a:ext>
            </a:extLst>
          </p:cNvPr>
          <p:cNvCxnSpPr/>
          <p:nvPr/>
        </p:nvCxnSpPr>
        <p:spPr bwMode="auto">
          <a:xfrm flipH="1" flipV="1">
            <a:off x="6513060" y="3883599"/>
            <a:ext cx="778499" cy="309"/>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sp>
        <p:nvSpPr>
          <p:cNvPr id="27" name="Folded Corner 26" descr="Animated picture of a sheet of paper.">
            <a:extLst>
              <a:ext uri="{FF2B5EF4-FFF2-40B4-BE49-F238E27FC236}">
                <a16:creationId xmlns:a16="http://schemas.microsoft.com/office/drawing/2014/main" id="{7B6C581F-44EC-6743-8069-8874E74664B1}"/>
              </a:ext>
            </a:extLst>
          </p:cNvPr>
          <p:cNvSpPr/>
          <p:nvPr/>
        </p:nvSpPr>
        <p:spPr bwMode="auto">
          <a:xfrm>
            <a:off x="6741619" y="3513251"/>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846" b="1" dirty="0">
              <a:latin typeface="Arial" charset="0"/>
            </a:endParaRPr>
          </a:p>
        </p:txBody>
      </p:sp>
      <p:sp>
        <p:nvSpPr>
          <p:cNvPr id="28" name="Rectangle 27">
            <a:extLst>
              <a:ext uri="{FF2B5EF4-FFF2-40B4-BE49-F238E27FC236}">
                <a16:creationId xmlns:a16="http://schemas.microsoft.com/office/drawing/2014/main" id="{2D67D402-2663-F44F-93F9-616DC25F0501}"/>
              </a:ext>
            </a:extLst>
          </p:cNvPr>
          <p:cNvSpPr/>
          <p:nvPr/>
        </p:nvSpPr>
        <p:spPr>
          <a:xfrm>
            <a:off x="1950050" y="3352053"/>
            <a:ext cx="595777" cy="340991"/>
          </a:xfrm>
          <a:prstGeom prst="rect">
            <a:avLst/>
          </a:prstGeom>
        </p:spPr>
        <p:txBody>
          <a:bodyPr wrap="square">
            <a:spAutoFit/>
          </a:bodyPr>
          <a:lstStyle/>
          <a:p>
            <a:pPr algn="ctr" eaLnBrk="0" fontAlgn="base" hangingPunct="0">
              <a:spcBef>
                <a:spcPct val="0"/>
              </a:spcBef>
              <a:spcAft>
                <a:spcPts val="769"/>
              </a:spcAft>
              <a:buClr>
                <a:srgbClr val="FDAA03"/>
              </a:buClr>
            </a:pPr>
            <a:r>
              <a:rPr lang="en-US" sz="808" b="1" dirty="0">
                <a:latin typeface="Arial" charset="0"/>
              </a:rPr>
              <a:t>Patient record</a:t>
            </a:r>
          </a:p>
        </p:txBody>
      </p:sp>
      <p:sp>
        <p:nvSpPr>
          <p:cNvPr id="29" name="Rectangle 28">
            <a:extLst>
              <a:ext uri="{FF2B5EF4-FFF2-40B4-BE49-F238E27FC236}">
                <a16:creationId xmlns:a16="http://schemas.microsoft.com/office/drawing/2014/main" id="{56CF469A-8793-C744-82DE-71E9B16552FE}"/>
              </a:ext>
            </a:extLst>
          </p:cNvPr>
          <p:cNvSpPr/>
          <p:nvPr/>
        </p:nvSpPr>
        <p:spPr>
          <a:xfrm>
            <a:off x="6635413" y="3531250"/>
            <a:ext cx="595777" cy="567912"/>
          </a:xfrm>
          <a:prstGeom prst="rect">
            <a:avLst/>
          </a:prstGeom>
        </p:spPr>
        <p:txBody>
          <a:bodyPr wrap="square">
            <a:spAutoFit/>
          </a:bodyPr>
          <a:lstStyle/>
          <a:p>
            <a:pPr algn="ctr" eaLnBrk="0" fontAlgn="base" hangingPunct="0">
              <a:spcBef>
                <a:spcPct val="0"/>
              </a:spcBef>
              <a:spcAft>
                <a:spcPts val="769"/>
              </a:spcAft>
              <a:buClr>
                <a:srgbClr val="FDAA03"/>
              </a:buClr>
            </a:pPr>
            <a:r>
              <a:rPr lang="en-US" sz="808" b="1" dirty="0">
                <a:latin typeface="Arial" charset="0"/>
              </a:rPr>
              <a:t>Patient record</a:t>
            </a:r>
          </a:p>
          <a:p>
            <a:pPr algn="ctr" eaLnBrk="0" fontAlgn="base" hangingPunct="0">
              <a:spcBef>
                <a:spcPct val="0"/>
              </a:spcBef>
              <a:spcAft>
                <a:spcPts val="769"/>
              </a:spcAft>
              <a:buClr>
                <a:srgbClr val="FDAA03"/>
              </a:buClr>
            </a:pPr>
            <a:r>
              <a:rPr lang="en-US" sz="808" b="1" dirty="0">
                <a:latin typeface="Arial" charset="0"/>
              </a:rPr>
              <a:t>QRDA</a:t>
            </a:r>
          </a:p>
        </p:txBody>
      </p:sp>
      <p:sp>
        <p:nvSpPr>
          <p:cNvPr id="30" name="Rectangle 29" descr="Rectangle box around a diagram.">
            <a:extLst>
              <a:ext uri="{FF2B5EF4-FFF2-40B4-BE49-F238E27FC236}">
                <a16:creationId xmlns:a16="http://schemas.microsoft.com/office/drawing/2014/main" id="{DE26708A-88B3-B042-9AE9-B7BC4F9E375D}"/>
              </a:ext>
            </a:extLst>
          </p:cNvPr>
          <p:cNvSpPr/>
          <p:nvPr/>
        </p:nvSpPr>
        <p:spPr bwMode="auto">
          <a:xfrm>
            <a:off x="6327076" y="2598553"/>
            <a:ext cx="2061675" cy="1619842"/>
          </a:xfrm>
          <a:prstGeom prst="rect">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31" name="Rectangle 30">
            <a:extLst>
              <a:ext uri="{FF2B5EF4-FFF2-40B4-BE49-F238E27FC236}">
                <a16:creationId xmlns:a16="http://schemas.microsoft.com/office/drawing/2014/main" id="{480BC363-C7F0-774B-8191-9AA3F745C4FB}"/>
              </a:ext>
            </a:extLst>
          </p:cNvPr>
          <p:cNvSpPr/>
          <p:nvPr/>
        </p:nvSpPr>
        <p:spPr>
          <a:xfrm>
            <a:off x="1425527" y="4532284"/>
            <a:ext cx="1979081" cy="461665"/>
          </a:xfrm>
          <a:prstGeom prst="rect">
            <a:avLst/>
          </a:prstGeom>
        </p:spPr>
        <p:txBody>
          <a:bodyPr wrap="square">
            <a:spAutoFit/>
          </a:bodyPr>
          <a:lstStyle/>
          <a:p>
            <a:r>
              <a:rPr lang="en-US" sz="1200" dirty="0"/>
              <a:t>Calculate the results of the selected eCQM</a:t>
            </a:r>
          </a:p>
        </p:txBody>
      </p:sp>
      <p:sp>
        <p:nvSpPr>
          <p:cNvPr id="32" name="Folded Corner 31" descr="Picture of a piece of paper.">
            <a:extLst>
              <a:ext uri="{FF2B5EF4-FFF2-40B4-BE49-F238E27FC236}">
                <a16:creationId xmlns:a16="http://schemas.microsoft.com/office/drawing/2014/main" id="{B5E0B6E8-742D-4B42-A6C2-95188BBF6A50}"/>
              </a:ext>
            </a:extLst>
          </p:cNvPr>
          <p:cNvSpPr/>
          <p:nvPr/>
        </p:nvSpPr>
        <p:spPr bwMode="auto">
          <a:xfrm>
            <a:off x="790201" y="5116822"/>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33" name="Folded Corner 32" descr="Picture of a piece of paper.">
            <a:extLst>
              <a:ext uri="{FF2B5EF4-FFF2-40B4-BE49-F238E27FC236}">
                <a16:creationId xmlns:a16="http://schemas.microsoft.com/office/drawing/2014/main" id="{5DEF7A49-B0DE-694E-8784-1C0EC0248A11}"/>
              </a:ext>
            </a:extLst>
          </p:cNvPr>
          <p:cNvSpPr/>
          <p:nvPr/>
        </p:nvSpPr>
        <p:spPr bwMode="auto">
          <a:xfrm>
            <a:off x="848816" y="5208535"/>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34" name="Folded Corner 33" descr="Picture of a piece of paper.">
            <a:extLst>
              <a:ext uri="{FF2B5EF4-FFF2-40B4-BE49-F238E27FC236}">
                <a16:creationId xmlns:a16="http://schemas.microsoft.com/office/drawing/2014/main" id="{69173B6E-B19A-D442-9562-A91A5CE569DE}"/>
              </a:ext>
            </a:extLst>
          </p:cNvPr>
          <p:cNvSpPr/>
          <p:nvPr/>
        </p:nvSpPr>
        <p:spPr bwMode="auto">
          <a:xfrm>
            <a:off x="925107" y="5273494"/>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35" name="Folded Corner 34" descr="Picture of a piece of paper.">
            <a:extLst>
              <a:ext uri="{FF2B5EF4-FFF2-40B4-BE49-F238E27FC236}">
                <a16:creationId xmlns:a16="http://schemas.microsoft.com/office/drawing/2014/main" id="{6AB38675-6289-794A-90F3-D8C21AA07B6E}"/>
              </a:ext>
            </a:extLst>
          </p:cNvPr>
          <p:cNvSpPr/>
          <p:nvPr/>
        </p:nvSpPr>
        <p:spPr bwMode="auto">
          <a:xfrm>
            <a:off x="1001398" y="5351285"/>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36" name="Folded Corner 35" descr="Picture of a piece of paper.">
            <a:extLst>
              <a:ext uri="{FF2B5EF4-FFF2-40B4-BE49-F238E27FC236}">
                <a16:creationId xmlns:a16="http://schemas.microsoft.com/office/drawing/2014/main" id="{812F8599-89FE-4948-8706-95CBFAA3401F}"/>
              </a:ext>
            </a:extLst>
          </p:cNvPr>
          <p:cNvSpPr/>
          <p:nvPr/>
        </p:nvSpPr>
        <p:spPr bwMode="auto">
          <a:xfrm>
            <a:off x="1068688" y="5409900"/>
            <a:ext cx="424130" cy="58497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846" b="1" dirty="0">
              <a:latin typeface="Arial" charset="0"/>
            </a:endParaRPr>
          </a:p>
        </p:txBody>
      </p:sp>
      <p:sp>
        <p:nvSpPr>
          <p:cNvPr id="37" name="Rectangle 36">
            <a:extLst>
              <a:ext uri="{FF2B5EF4-FFF2-40B4-BE49-F238E27FC236}">
                <a16:creationId xmlns:a16="http://schemas.microsoft.com/office/drawing/2014/main" id="{0A27F060-2C75-4243-AF8F-80F69A3E5300}"/>
              </a:ext>
            </a:extLst>
          </p:cNvPr>
          <p:cNvSpPr/>
          <p:nvPr/>
        </p:nvSpPr>
        <p:spPr>
          <a:xfrm>
            <a:off x="970859" y="5551727"/>
            <a:ext cx="595777" cy="340991"/>
          </a:xfrm>
          <a:prstGeom prst="rect">
            <a:avLst/>
          </a:prstGeom>
        </p:spPr>
        <p:txBody>
          <a:bodyPr wrap="square">
            <a:spAutoFit/>
          </a:bodyPr>
          <a:lstStyle/>
          <a:p>
            <a:pPr algn="ctr" eaLnBrk="0" fontAlgn="base" hangingPunct="0">
              <a:spcBef>
                <a:spcPct val="0"/>
              </a:spcBef>
              <a:spcAft>
                <a:spcPts val="769"/>
              </a:spcAft>
              <a:buClr>
                <a:srgbClr val="FDAA03"/>
              </a:buClr>
            </a:pPr>
            <a:r>
              <a:rPr lang="en-US" sz="808" b="1" dirty="0">
                <a:latin typeface="Arial" charset="0"/>
              </a:rPr>
              <a:t>Patient record</a:t>
            </a:r>
          </a:p>
        </p:txBody>
      </p:sp>
      <p:pic>
        <p:nvPicPr>
          <p:cNvPr id="38" name="Picture 3" descr="Picture of a computer tower.">
            <a:extLst>
              <a:ext uri="{FF2B5EF4-FFF2-40B4-BE49-F238E27FC236}">
                <a16:creationId xmlns:a16="http://schemas.microsoft.com/office/drawing/2014/main" id="{A4E23142-BB12-9D4D-9919-AFB1CAB781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52078" y="5342810"/>
            <a:ext cx="354978" cy="625632"/>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descr="Straight arrow connector.">
            <a:extLst>
              <a:ext uri="{FF2B5EF4-FFF2-40B4-BE49-F238E27FC236}">
                <a16:creationId xmlns:a16="http://schemas.microsoft.com/office/drawing/2014/main" id="{5DBE79D2-7934-9D44-81D4-C8EEE37E0D7D}"/>
              </a:ext>
            </a:extLst>
          </p:cNvPr>
          <p:cNvCxnSpPr/>
          <p:nvPr/>
        </p:nvCxnSpPr>
        <p:spPr bwMode="auto">
          <a:xfrm flipV="1">
            <a:off x="1587651" y="5623652"/>
            <a:ext cx="200928" cy="1758"/>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cxnSp>
        <p:nvCxnSpPr>
          <p:cNvPr id="40" name="Straight Arrow Connector 39" descr="Straight arrow connector.">
            <a:extLst>
              <a:ext uri="{FF2B5EF4-FFF2-40B4-BE49-F238E27FC236}">
                <a16:creationId xmlns:a16="http://schemas.microsoft.com/office/drawing/2014/main" id="{C643218A-4E1C-5D46-B653-4783B760ABFA}"/>
              </a:ext>
            </a:extLst>
          </p:cNvPr>
          <p:cNvCxnSpPr/>
          <p:nvPr/>
        </p:nvCxnSpPr>
        <p:spPr bwMode="auto">
          <a:xfrm flipV="1">
            <a:off x="2248664" y="5612803"/>
            <a:ext cx="200928" cy="1758"/>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sp>
        <p:nvSpPr>
          <p:cNvPr id="41" name="Oval 40" descr="Large oval.">
            <a:extLst>
              <a:ext uri="{FF2B5EF4-FFF2-40B4-BE49-F238E27FC236}">
                <a16:creationId xmlns:a16="http://schemas.microsoft.com/office/drawing/2014/main" id="{EBD41D58-AE01-FA43-BE6E-DA24A5119642}"/>
              </a:ext>
            </a:extLst>
          </p:cNvPr>
          <p:cNvSpPr/>
          <p:nvPr/>
        </p:nvSpPr>
        <p:spPr bwMode="auto">
          <a:xfrm>
            <a:off x="2507853" y="5215207"/>
            <a:ext cx="1168572" cy="776650"/>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42" name="Oval 41" descr="Oval around two people.&#10;">
            <a:extLst>
              <a:ext uri="{FF2B5EF4-FFF2-40B4-BE49-F238E27FC236}">
                <a16:creationId xmlns:a16="http://schemas.microsoft.com/office/drawing/2014/main" id="{1E76586E-D272-544C-9C73-B9E9FEAC482B}"/>
              </a:ext>
            </a:extLst>
          </p:cNvPr>
          <p:cNvSpPr/>
          <p:nvPr/>
        </p:nvSpPr>
        <p:spPr bwMode="auto">
          <a:xfrm>
            <a:off x="2686392" y="5480508"/>
            <a:ext cx="291435" cy="264588"/>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43" name="Oval 42" descr="Oval around one person.&#10;">
            <a:extLst>
              <a:ext uri="{FF2B5EF4-FFF2-40B4-BE49-F238E27FC236}">
                <a16:creationId xmlns:a16="http://schemas.microsoft.com/office/drawing/2014/main" id="{9D4D2151-5D28-2943-8498-97B94A6D6D80}"/>
              </a:ext>
            </a:extLst>
          </p:cNvPr>
          <p:cNvSpPr/>
          <p:nvPr/>
        </p:nvSpPr>
        <p:spPr bwMode="auto">
          <a:xfrm>
            <a:off x="3092138" y="5559995"/>
            <a:ext cx="329755" cy="241779"/>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lvl="1"/>
            <a:endParaRPr lang="en-US" sz="1231" dirty="0">
              <a:latin typeface="Helvetica" charset="0"/>
              <a:ea typeface="Helvetica" charset="0"/>
              <a:cs typeface="Helvetica" charset="0"/>
            </a:endParaRPr>
          </a:p>
        </p:txBody>
      </p:sp>
      <p:sp>
        <p:nvSpPr>
          <p:cNvPr id="44" name="Oval 43" descr="Oval around a group of people.&#10;">
            <a:extLst>
              <a:ext uri="{FF2B5EF4-FFF2-40B4-BE49-F238E27FC236}">
                <a16:creationId xmlns:a16="http://schemas.microsoft.com/office/drawing/2014/main" id="{3601AA4C-EC49-4349-9F9D-E71B2BF91FE9}"/>
              </a:ext>
            </a:extLst>
          </p:cNvPr>
          <p:cNvSpPr/>
          <p:nvPr/>
        </p:nvSpPr>
        <p:spPr bwMode="auto">
          <a:xfrm>
            <a:off x="2585564" y="5315570"/>
            <a:ext cx="1013150" cy="594464"/>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pic>
        <p:nvPicPr>
          <p:cNvPr id="45" name="Picture 9" descr="Cartoon of a person.&#10;">
            <a:extLst>
              <a:ext uri="{FF2B5EF4-FFF2-40B4-BE49-F238E27FC236}">
                <a16:creationId xmlns:a16="http://schemas.microsoft.com/office/drawing/2014/main" id="{84D5ACCF-2262-4644-A12F-72C351864526}"/>
              </a:ext>
            </a:extLst>
          </p:cNvPr>
          <p:cNvPicPr>
            <a:picLocks noChangeAspect="1" noChangeArrowheads="1"/>
          </p:cNvPicPr>
          <p:nvPr/>
        </p:nvPicPr>
        <p:blipFill>
          <a:blip r:embed="rId3" cstate="print"/>
          <a:srcRect/>
          <a:stretch>
            <a:fillRect/>
          </a:stretch>
        </p:blipFill>
        <p:spPr bwMode="auto">
          <a:xfrm>
            <a:off x="2692200" y="5527206"/>
            <a:ext cx="148012" cy="169021"/>
          </a:xfrm>
          <a:prstGeom prst="rect">
            <a:avLst/>
          </a:prstGeom>
          <a:noFill/>
        </p:spPr>
      </p:pic>
      <p:pic>
        <p:nvPicPr>
          <p:cNvPr id="46" name="Picture 8" descr="Cartoon of a person.">
            <a:extLst>
              <a:ext uri="{FF2B5EF4-FFF2-40B4-BE49-F238E27FC236}">
                <a16:creationId xmlns:a16="http://schemas.microsoft.com/office/drawing/2014/main" id="{1A3E33FA-CA4F-3C48-B41A-5313FE6E22FA}"/>
              </a:ext>
            </a:extLst>
          </p:cNvPr>
          <p:cNvPicPr>
            <a:picLocks noChangeAspect="1" noChangeArrowheads="1"/>
          </p:cNvPicPr>
          <p:nvPr/>
        </p:nvPicPr>
        <p:blipFill>
          <a:blip r:embed="rId4" cstate="print"/>
          <a:srcRect/>
          <a:stretch>
            <a:fillRect/>
          </a:stretch>
        </p:blipFill>
        <p:spPr bwMode="auto">
          <a:xfrm>
            <a:off x="3092425" y="5351079"/>
            <a:ext cx="177648" cy="202864"/>
          </a:xfrm>
          <a:prstGeom prst="rect">
            <a:avLst/>
          </a:prstGeom>
          <a:noFill/>
        </p:spPr>
      </p:pic>
      <p:pic>
        <p:nvPicPr>
          <p:cNvPr id="47" name="Picture 7" descr="Cartoon animation of a person.">
            <a:extLst>
              <a:ext uri="{FF2B5EF4-FFF2-40B4-BE49-F238E27FC236}">
                <a16:creationId xmlns:a16="http://schemas.microsoft.com/office/drawing/2014/main" id="{CBE0182E-9DF4-6047-BDA1-2CC135C907B6}"/>
              </a:ext>
            </a:extLst>
          </p:cNvPr>
          <p:cNvPicPr>
            <a:picLocks noChangeAspect="1" noChangeArrowheads="1"/>
          </p:cNvPicPr>
          <p:nvPr/>
        </p:nvPicPr>
        <p:blipFill>
          <a:blip r:embed="rId7" cstate="print"/>
          <a:srcRect/>
          <a:stretch>
            <a:fillRect/>
          </a:stretch>
        </p:blipFill>
        <p:spPr bwMode="auto">
          <a:xfrm flipH="1">
            <a:off x="3195978" y="5630446"/>
            <a:ext cx="155062" cy="171328"/>
          </a:xfrm>
          <a:prstGeom prst="rect">
            <a:avLst/>
          </a:prstGeom>
          <a:noFill/>
        </p:spPr>
      </p:pic>
      <p:pic>
        <p:nvPicPr>
          <p:cNvPr id="48" name="Picture 22" descr="Cartoon animation of a person.&#10;">
            <a:extLst>
              <a:ext uri="{FF2B5EF4-FFF2-40B4-BE49-F238E27FC236}">
                <a16:creationId xmlns:a16="http://schemas.microsoft.com/office/drawing/2014/main" id="{5E1E35D3-B4F9-494B-9668-2E65B89839D2}"/>
              </a:ext>
            </a:extLst>
          </p:cNvPr>
          <p:cNvPicPr>
            <a:picLocks noChangeAspect="1" noChangeArrowheads="1"/>
          </p:cNvPicPr>
          <p:nvPr/>
        </p:nvPicPr>
        <p:blipFill>
          <a:blip r:embed="rId5" cstate="print"/>
          <a:srcRect/>
          <a:stretch>
            <a:fillRect/>
          </a:stretch>
        </p:blipFill>
        <p:spPr bwMode="auto">
          <a:xfrm flipH="1">
            <a:off x="2812926" y="5524077"/>
            <a:ext cx="148666" cy="162181"/>
          </a:xfrm>
          <a:prstGeom prst="rect">
            <a:avLst/>
          </a:prstGeom>
          <a:noFill/>
        </p:spPr>
      </p:pic>
      <p:pic>
        <p:nvPicPr>
          <p:cNvPr id="49" name="Picture 21" descr="Cartoon animation of a person.">
            <a:extLst>
              <a:ext uri="{FF2B5EF4-FFF2-40B4-BE49-F238E27FC236}">
                <a16:creationId xmlns:a16="http://schemas.microsoft.com/office/drawing/2014/main" id="{05CBC2BB-ECDE-8048-ADFD-E3656C7380B8}"/>
              </a:ext>
            </a:extLst>
          </p:cNvPr>
          <p:cNvPicPr>
            <a:picLocks noChangeAspect="1" noChangeArrowheads="1"/>
          </p:cNvPicPr>
          <p:nvPr/>
        </p:nvPicPr>
        <p:blipFill>
          <a:blip r:embed="rId6" cstate="print"/>
          <a:srcRect/>
          <a:stretch>
            <a:fillRect/>
          </a:stretch>
        </p:blipFill>
        <p:spPr bwMode="auto">
          <a:xfrm>
            <a:off x="2920632" y="5364286"/>
            <a:ext cx="171506" cy="152326"/>
          </a:xfrm>
          <a:prstGeom prst="rect">
            <a:avLst/>
          </a:prstGeom>
          <a:noFill/>
        </p:spPr>
      </p:pic>
      <p:sp>
        <p:nvSpPr>
          <p:cNvPr id="50" name="Rectangle 49" descr="Black rectangle that is part of a diagram.&#10;">
            <a:extLst>
              <a:ext uri="{FF2B5EF4-FFF2-40B4-BE49-F238E27FC236}">
                <a16:creationId xmlns:a16="http://schemas.microsoft.com/office/drawing/2014/main" id="{0187F016-A4C6-234E-A7DC-D2A9D5116328}"/>
              </a:ext>
            </a:extLst>
          </p:cNvPr>
          <p:cNvSpPr/>
          <p:nvPr/>
        </p:nvSpPr>
        <p:spPr bwMode="auto">
          <a:xfrm>
            <a:off x="685800" y="4419600"/>
            <a:ext cx="3074052" cy="1753785"/>
          </a:xfrm>
          <a:prstGeom prst="rect">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51" name="Rectangle 50">
            <a:extLst>
              <a:ext uri="{FF2B5EF4-FFF2-40B4-BE49-F238E27FC236}">
                <a16:creationId xmlns:a16="http://schemas.microsoft.com/office/drawing/2014/main" id="{FD1D4858-5ECB-3542-91D0-82D3FA73D560}"/>
              </a:ext>
            </a:extLst>
          </p:cNvPr>
          <p:cNvSpPr/>
          <p:nvPr/>
        </p:nvSpPr>
        <p:spPr>
          <a:xfrm>
            <a:off x="4122125" y="4486477"/>
            <a:ext cx="1730907" cy="646331"/>
          </a:xfrm>
          <a:prstGeom prst="rect">
            <a:avLst/>
          </a:prstGeom>
        </p:spPr>
        <p:txBody>
          <a:bodyPr wrap="square">
            <a:spAutoFit/>
          </a:bodyPr>
          <a:lstStyle/>
          <a:p>
            <a:r>
              <a:rPr lang="en-US" sz="1200" dirty="0"/>
              <a:t>Report the calculated result of the selected eCQM</a:t>
            </a:r>
          </a:p>
        </p:txBody>
      </p:sp>
      <p:sp>
        <p:nvSpPr>
          <p:cNvPr id="52" name="Oval 51" descr="Oval around a group of people which is part of a diagram. ">
            <a:extLst>
              <a:ext uri="{FF2B5EF4-FFF2-40B4-BE49-F238E27FC236}">
                <a16:creationId xmlns:a16="http://schemas.microsoft.com/office/drawing/2014/main" id="{DC6C410A-D525-2447-A590-D1BAA64201D5}"/>
              </a:ext>
            </a:extLst>
          </p:cNvPr>
          <p:cNvSpPr/>
          <p:nvPr/>
        </p:nvSpPr>
        <p:spPr bwMode="auto">
          <a:xfrm>
            <a:off x="4030358" y="5288662"/>
            <a:ext cx="1168572" cy="776650"/>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53" name="Oval 52" descr="Cartoon animation of a person.">
            <a:extLst>
              <a:ext uri="{FF2B5EF4-FFF2-40B4-BE49-F238E27FC236}">
                <a16:creationId xmlns:a16="http://schemas.microsoft.com/office/drawing/2014/main" id="{AFB29806-6242-8E43-BB20-0A9A96367A62}"/>
              </a:ext>
            </a:extLst>
          </p:cNvPr>
          <p:cNvSpPr/>
          <p:nvPr/>
        </p:nvSpPr>
        <p:spPr bwMode="auto">
          <a:xfrm>
            <a:off x="4208897" y="5553962"/>
            <a:ext cx="291435" cy="264588"/>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54" name="Oval 53" descr="Cartoon animation of a person.">
            <a:extLst>
              <a:ext uri="{FF2B5EF4-FFF2-40B4-BE49-F238E27FC236}">
                <a16:creationId xmlns:a16="http://schemas.microsoft.com/office/drawing/2014/main" id="{2622BA3F-8DD6-4747-8B1D-9127D71C98C6}"/>
              </a:ext>
            </a:extLst>
          </p:cNvPr>
          <p:cNvSpPr/>
          <p:nvPr/>
        </p:nvSpPr>
        <p:spPr bwMode="auto">
          <a:xfrm>
            <a:off x="4614644" y="5633450"/>
            <a:ext cx="329755" cy="241779"/>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lvl="1"/>
            <a:endParaRPr lang="en-US" sz="1231" dirty="0">
              <a:latin typeface="Helvetica" charset="0"/>
              <a:ea typeface="Helvetica" charset="0"/>
              <a:cs typeface="Helvetica" charset="0"/>
            </a:endParaRPr>
          </a:p>
        </p:txBody>
      </p:sp>
      <p:sp>
        <p:nvSpPr>
          <p:cNvPr id="55" name="Oval 54" descr="Oval that is part of a diagram.">
            <a:extLst>
              <a:ext uri="{FF2B5EF4-FFF2-40B4-BE49-F238E27FC236}">
                <a16:creationId xmlns:a16="http://schemas.microsoft.com/office/drawing/2014/main" id="{A779941D-F7BE-AF4F-80C6-4934A378A35E}"/>
              </a:ext>
            </a:extLst>
          </p:cNvPr>
          <p:cNvSpPr/>
          <p:nvPr/>
        </p:nvSpPr>
        <p:spPr bwMode="auto">
          <a:xfrm>
            <a:off x="4108069" y="5389025"/>
            <a:ext cx="1013150" cy="594464"/>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pic>
        <p:nvPicPr>
          <p:cNvPr id="56" name="Picture 9" descr="Cartoon animation of a person.">
            <a:extLst>
              <a:ext uri="{FF2B5EF4-FFF2-40B4-BE49-F238E27FC236}">
                <a16:creationId xmlns:a16="http://schemas.microsoft.com/office/drawing/2014/main" id="{DA739CA3-900E-224D-B563-80CFF5E220AD}"/>
              </a:ext>
            </a:extLst>
          </p:cNvPr>
          <p:cNvPicPr>
            <a:picLocks noChangeAspect="1" noChangeArrowheads="1"/>
          </p:cNvPicPr>
          <p:nvPr/>
        </p:nvPicPr>
        <p:blipFill>
          <a:blip r:embed="rId3" cstate="print"/>
          <a:srcRect/>
          <a:stretch>
            <a:fillRect/>
          </a:stretch>
        </p:blipFill>
        <p:spPr bwMode="auto">
          <a:xfrm>
            <a:off x="4214706" y="5600660"/>
            <a:ext cx="148012" cy="169021"/>
          </a:xfrm>
          <a:prstGeom prst="rect">
            <a:avLst/>
          </a:prstGeom>
          <a:noFill/>
        </p:spPr>
      </p:pic>
      <p:pic>
        <p:nvPicPr>
          <p:cNvPr id="57" name="Picture 8" descr="Cartoon animation of a person.">
            <a:extLst>
              <a:ext uri="{FF2B5EF4-FFF2-40B4-BE49-F238E27FC236}">
                <a16:creationId xmlns:a16="http://schemas.microsoft.com/office/drawing/2014/main" id="{CB2BD7E6-D4D6-2545-A2B9-8FE3CBD9CD5B}"/>
              </a:ext>
            </a:extLst>
          </p:cNvPr>
          <p:cNvPicPr>
            <a:picLocks noChangeAspect="1" noChangeArrowheads="1"/>
          </p:cNvPicPr>
          <p:nvPr/>
        </p:nvPicPr>
        <p:blipFill>
          <a:blip r:embed="rId4" cstate="print"/>
          <a:srcRect/>
          <a:stretch>
            <a:fillRect/>
          </a:stretch>
        </p:blipFill>
        <p:spPr bwMode="auto">
          <a:xfrm>
            <a:off x="4614931" y="5424533"/>
            <a:ext cx="177648" cy="202864"/>
          </a:xfrm>
          <a:prstGeom prst="rect">
            <a:avLst/>
          </a:prstGeom>
          <a:noFill/>
        </p:spPr>
      </p:pic>
      <p:pic>
        <p:nvPicPr>
          <p:cNvPr id="58" name="Picture 57" descr="Cartoon animaiton of a person.&#10;">
            <a:extLst>
              <a:ext uri="{FF2B5EF4-FFF2-40B4-BE49-F238E27FC236}">
                <a16:creationId xmlns:a16="http://schemas.microsoft.com/office/drawing/2014/main" id="{D116B729-1FFC-5846-AE51-222F38CEAB5B}"/>
              </a:ext>
            </a:extLst>
          </p:cNvPr>
          <p:cNvPicPr>
            <a:picLocks noChangeAspect="1" noChangeArrowheads="1"/>
          </p:cNvPicPr>
          <p:nvPr/>
        </p:nvPicPr>
        <p:blipFill>
          <a:blip r:embed="rId7" cstate="print"/>
          <a:srcRect/>
          <a:stretch>
            <a:fillRect/>
          </a:stretch>
        </p:blipFill>
        <p:spPr bwMode="auto">
          <a:xfrm flipH="1">
            <a:off x="4718484" y="5703901"/>
            <a:ext cx="155062" cy="171328"/>
          </a:xfrm>
          <a:prstGeom prst="rect">
            <a:avLst/>
          </a:prstGeom>
          <a:noFill/>
        </p:spPr>
      </p:pic>
      <p:pic>
        <p:nvPicPr>
          <p:cNvPr id="59" name="Picture 22" descr="Cartoon animation of a person.">
            <a:extLst>
              <a:ext uri="{FF2B5EF4-FFF2-40B4-BE49-F238E27FC236}">
                <a16:creationId xmlns:a16="http://schemas.microsoft.com/office/drawing/2014/main" id="{AF815E1A-162B-4C49-BA89-1687AFA0907A}"/>
              </a:ext>
            </a:extLst>
          </p:cNvPr>
          <p:cNvPicPr>
            <a:picLocks noChangeAspect="1" noChangeArrowheads="1"/>
          </p:cNvPicPr>
          <p:nvPr/>
        </p:nvPicPr>
        <p:blipFill>
          <a:blip r:embed="rId5" cstate="print"/>
          <a:srcRect/>
          <a:stretch>
            <a:fillRect/>
          </a:stretch>
        </p:blipFill>
        <p:spPr bwMode="auto">
          <a:xfrm flipH="1">
            <a:off x="4335432" y="5597531"/>
            <a:ext cx="148666" cy="162181"/>
          </a:xfrm>
          <a:prstGeom prst="rect">
            <a:avLst/>
          </a:prstGeom>
          <a:noFill/>
        </p:spPr>
      </p:pic>
      <p:pic>
        <p:nvPicPr>
          <p:cNvPr id="60" name="Picture 21" descr="Cartoon animation of a person.">
            <a:extLst>
              <a:ext uri="{FF2B5EF4-FFF2-40B4-BE49-F238E27FC236}">
                <a16:creationId xmlns:a16="http://schemas.microsoft.com/office/drawing/2014/main" id="{1C0A769C-3050-844A-BF7E-BDC7143387BD}"/>
              </a:ext>
            </a:extLst>
          </p:cNvPr>
          <p:cNvPicPr>
            <a:picLocks noChangeAspect="1" noChangeArrowheads="1"/>
          </p:cNvPicPr>
          <p:nvPr/>
        </p:nvPicPr>
        <p:blipFill>
          <a:blip r:embed="rId6" cstate="print"/>
          <a:srcRect/>
          <a:stretch>
            <a:fillRect/>
          </a:stretch>
        </p:blipFill>
        <p:spPr bwMode="auto">
          <a:xfrm>
            <a:off x="4443137" y="5437741"/>
            <a:ext cx="171506" cy="152326"/>
          </a:xfrm>
          <a:prstGeom prst="rect">
            <a:avLst/>
          </a:prstGeom>
          <a:noFill/>
        </p:spPr>
      </p:pic>
      <p:cxnSp>
        <p:nvCxnSpPr>
          <p:cNvPr id="61" name="Straight Arrow Connector 60" descr="Straight arrow connector.">
            <a:extLst>
              <a:ext uri="{FF2B5EF4-FFF2-40B4-BE49-F238E27FC236}">
                <a16:creationId xmlns:a16="http://schemas.microsoft.com/office/drawing/2014/main" id="{A6CF38B7-D450-3040-9153-4AB802758E33}"/>
              </a:ext>
            </a:extLst>
          </p:cNvPr>
          <p:cNvCxnSpPr/>
          <p:nvPr/>
        </p:nvCxnSpPr>
        <p:spPr bwMode="auto">
          <a:xfrm flipV="1">
            <a:off x="5274285" y="5653867"/>
            <a:ext cx="200928" cy="1758"/>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sp>
        <p:nvSpPr>
          <p:cNvPr id="62" name="Folded Corner 61">
            <a:extLst>
              <a:ext uri="{FF2B5EF4-FFF2-40B4-BE49-F238E27FC236}">
                <a16:creationId xmlns:a16="http://schemas.microsoft.com/office/drawing/2014/main" id="{56B93B28-C63B-934A-A95A-26890F33E148}"/>
              </a:ext>
            </a:extLst>
          </p:cNvPr>
          <p:cNvSpPr/>
          <p:nvPr/>
        </p:nvSpPr>
        <p:spPr bwMode="auto">
          <a:xfrm>
            <a:off x="5557978" y="5441339"/>
            <a:ext cx="295054" cy="37721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r>
              <a:rPr lang="en-US" sz="769" b="1" dirty="0">
                <a:latin typeface="Arial" charset="0"/>
              </a:rPr>
              <a:t>QRDA</a:t>
            </a:r>
            <a:endParaRPr lang="en-US" sz="1385" b="1" dirty="0">
              <a:latin typeface="Arial" charset="0"/>
            </a:endParaRPr>
          </a:p>
        </p:txBody>
      </p:sp>
      <p:sp>
        <p:nvSpPr>
          <p:cNvPr id="63" name="Rectangle 62" descr="Rectanlge border in a diagram.">
            <a:extLst>
              <a:ext uri="{FF2B5EF4-FFF2-40B4-BE49-F238E27FC236}">
                <a16:creationId xmlns:a16="http://schemas.microsoft.com/office/drawing/2014/main" id="{188CD6C3-5BB9-2B4A-9E10-71D084F68EB2}"/>
              </a:ext>
            </a:extLst>
          </p:cNvPr>
          <p:cNvSpPr/>
          <p:nvPr/>
        </p:nvSpPr>
        <p:spPr bwMode="auto">
          <a:xfrm>
            <a:off x="3958055" y="4419600"/>
            <a:ext cx="2012208" cy="1753785"/>
          </a:xfrm>
          <a:prstGeom prst="rect">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64" name="Oval 63">
            <a:extLst>
              <a:ext uri="{FF2B5EF4-FFF2-40B4-BE49-F238E27FC236}">
                <a16:creationId xmlns:a16="http://schemas.microsoft.com/office/drawing/2014/main" id="{C04E82B8-01CA-DF4F-ADC8-959AB64230F8}"/>
              </a:ext>
            </a:extLst>
          </p:cNvPr>
          <p:cNvSpPr/>
          <p:nvPr/>
        </p:nvSpPr>
        <p:spPr>
          <a:xfrm>
            <a:off x="5516487" y="2508660"/>
            <a:ext cx="349441" cy="318595"/>
          </a:xfrm>
          <a:prstGeom prst="ellipse">
            <a:avLst/>
          </a:prstGeom>
          <a:solidFill>
            <a:srgbClr val="0070C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5" name="Oval 64">
            <a:extLst>
              <a:ext uri="{FF2B5EF4-FFF2-40B4-BE49-F238E27FC236}">
                <a16:creationId xmlns:a16="http://schemas.microsoft.com/office/drawing/2014/main" id="{705E9931-C744-8248-BB4E-075640985819}"/>
              </a:ext>
            </a:extLst>
          </p:cNvPr>
          <p:cNvSpPr/>
          <p:nvPr/>
        </p:nvSpPr>
        <p:spPr>
          <a:xfrm>
            <a:off x="8151819" y="2519594"/>
            <a:ext cx="349441" cy="318595"/>
          </a:xfrm>
          <a:prstGeom prst="ellipse">
            <a:avLst/>
          </a:prstGeom>
          <a:solidFill>
            <a:srgbClr val="0070C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6" name="Oval 65">
            <a:extLst>
              <a:ext uri="{FF2B5EF4-FFF2-40B4-BE49-F238E27FC236}">
                <a16:creationId xmlns:a16="http://schemas.microsoft.com/office/drawing/2014/main" id="{E4B4D1DB-459C-DA42-A7BA-506AB52A2DB7}"/>
              </a:ext>
            </a:extLst>
          </p:cNvPr>
          <p:cNvSpPr/>
          <p:nvPr/>
        </p:nvSpPr>
        <p:spPr>
          <a:xfrm>
            <a:off x="3551459" y="4326408"/>
            <a:ext cx="349441" cy="318595"/>
          </a:xfrm>
          <a:prstGeom prst="ellipse">
            <a:avLst/>
          </a:prstGeom>
          <a:solidFill>
            <a:srgbClr val="0070C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67" name="Oval 66">
            <a:extLst>
              <a:ext uri="{FF2B5EF4-FFF2-40B4-BE49-F238E27FC236}">
                <a16:creationId xmlns:a16="http://schemas.microsoft.com/office/drawing/2014/main" id="{3526EA52-E62E-E84B-B05F-CCCECDBC5C1F}"/>
              </a:ext>
            </a:extLst>
          </p:cNvPr>
          <p:cNvSpPr/>
          <p:nvPr/>
        </p:nvSpPr>
        <p:spPr>
          <a:xfrm>
            <a:off x="5752039" y="4337687"/>
            <a:ext cx="349441" cy="318595"/>
          </a:xfrm>
          <a:prstGeom prst="ellipse">
            <a:avLst/>
          </a:prstGeom>
          <a:solidFill>
            <a:srgbClr val="0070C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68" name="Rectangle 67">
            <a:extLst>
              <a:ext uri="{FF2B5EF4-FFF2-40B4-BE49-F238E27FC236}">
                <a16:creationId xmlns:a16="http://schemas.microsoft.com/office/drawing/2014/main" id="{FA5352EA-9F9F-A44A-87E4-953541BD3470}"/>
              </a:ext>
            </a:extLst>
          </p:cNvPr>
          <p:cNvSpPr/>
          <p:nvPr/>
        </p:nvSpPr>
        <p:spPr>
          <a:xfrm>
            <a:off x="6641692" y="4496985"/>
            <a:ext cx="1803550" cy="461665"/>
          </a:xfrm>
          <a:prstGeom prst="rect">
            <a:avLst/>
          </a:prstGeom>
        </p:spPr>
        <p:txBody>
          <a:bodyPr wrap="square">
            <a:spAutoFit/>
          </a:bodyPr>
          <a:lstStyle/>
          <a:p>
            <a:r>
              <a:rPr lang="en-US" sz="1200" dirty="0"/>
              <a:t>Report eCQM data that has been filtered </a:t>
            </a:r>
          </a:p>
        </p:txBody>
      </p:sp>
      <p:sp>
        <p:nvSpPr>
          <p:cNvPr id="69" name="Oval 68" descr="Oval boarder in a diagram.">
            <a:extLst>
              <a:ext uri="{FF2B5EF4-FFF2-40B4-BE49-F238E27FC236}">
                <a16:creationId xmlns:a16="http://schemas.microsoft.com/office/drawing/2014/main" id="{12651334-98CE-A64B-BE3B-323DBF832C9A}"/>
              </a:ext>
            </a:extLst>
          </p:cNvPr>
          <p:cNvSpPr/>
          <p:nvPr/>
        </p:nvSpPr>
        <p:spPr bwMode="auto">
          <a:xfrm>
            <a:off x="6109803" y="4913892"/>
            <a:ext cx="1168572" cy="776650"/>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70" name="Oval 69" descr="Oval border in a diagram.">
            <a:extLst>
              <a:ext uri="{FF2B5EF4-FFF2-40B4-BE49-F238E27FC236}">
                <a16:creationId xmlns:a16="http://schemas.microsoft.com/office/drawing/2014/main" id="{DEACA603-8B5C-C74A-A68A-F0BA4AFB23E2}"/>
              </a:ext>
            </a:extLst>
          </p:cNvPr>
          <p:cNvSpPr/>
          <p:nvPr/>
        </p:nvSpPr>
        <p:spPr bwMode="auto">
          <a:xfrm>
            <a:off x="6288342" y="5179192"/>
            <a:ext cx="291435" cy="264588"/>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71" name="Oval 70" descr="Oval border in a diagram.&#10;">
            <a:extLst>
              <a:ext uri="{FF2B5EF4-FFF2-40B4-BE49-F238E27FC236}">
                <a16:creationId xmlns:a16="http://schemas.microsoft.com/office/drawing/2014/main" id="{38DCDE8F-B7B7-744E-8497-76B28E8A199B}"/>
              </a:ext>
            </a:extLst>
          </p:cNvPr>
          <p:cNvSpPr/>
          <p:nvPr/>
        </p:nvSpPr>
        <p:spPr bwMode="auto">
          <a:xfrm>
            <a:off x="6694089" y="5258680"/>
            <a:ext cx="329755" cy="241779"/>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lvl="1"/>
            <a:endParaRPr lang="en-US" sz="1231" dirty="0">
              <a:latin typeface="Helvetica" charset="0"/>
              <a:ea typeface="Helvetica" charset="0"/>
              <a:cs typeface="Helvetica" charset="0"/>
            </a:endParaRPr>
          </a:p>
        </p:txBody>
      </p:sp>
      <p:sp>
        <p:nvSpPr>
          <p:cNvPr id="72" name="Oval 71" descr="Oval border in a diagram.">
            <a:extLst>
              <a:ext uri="{FF2B5EF4-FFF2-40B4-BE49-F238E27FC236}">
                <a16:creationId xmlns:a16="http://schemas.microsoft.com/office/drawing/2014/main" id="{A0246EEC-B275-A24F-85F8-3C982E530BB0}"/>
              </a:ext>
            </a:extLst>
          </p:cNvPr>
          <p:cNvSpPr/>
          <p:nvPr/>
        </p:nvSpPr>
        <p:spPr bwMode="auto">
          <a:xfrm>
            <a:off x="6187514" y="5014255"/>
            <a:ext cx="1013150" cy="594464"/>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pic>
        <p:nvPicPr>
          <p:cNvPr id="73" name="Picture 9" descr="Cartoon animation of a person.">
            <a:extLst>
              <a:ext uri="{FF2B5EF4-FFF2-40B4-BE49-F238E27FC236}">
                <a16:creationId xmlns:a16="http://schemas.microsoft.com/office/drawing/2014/main" id="{1CFDF409-8A14-054A-A23E-67D937FE0AD4}"/>
              </a:ext>
            </a:extLst>
          </p:cNvPr>
          <p:cNvPicPr>
            <a:picLocks noChangeAspect="1" noChangeArrowheads="1"/>
          </p:cNvPicPr>
          <p:nvPr/>
        </p:nvPicPr>
        <p:blipFill>
          <a:blip r:embed="rId3" cstate="print"/>
          <a:srcRect/>
          <a:stretch>
            <a:fillRect/>
          </a:stretch>
        </p:blipFill>
        <p:spPr bwMode="auto">
          <a:xfrm>
            <a:off x="6294151" y="5225890"/>
            <a:ext cx="148012" cy="169021"/>
          </a:xfrm>
          <a:prstGeom prst="rect">
            <a:avLst/>
          </a:prstGeom>
          <a:noFill/>
        </p:spPr>
      </p:pic>
      <p:pic>
        <p:nvPicPr>
          <p:cNvPr id="74" name="Picture 8" descr="Cartoon animation of a person.">
            <a:extLst>
              <a:ext uri="{FF2B5EF4-FFF2-40B4-BE49-F238E27FC236}">
                <a16:creationId xmlns:a16="http://schemas.microsoft.com/office/drawing/2014/main" id="{9225EEE2-1F0D-C14D-8156-FAE2F1189041}"/>
              </a:ext>
            </a:extLst>
          </p:cNvPr>
          <p:cNvPicPr>
            <a:picLocks noChangeAspect="1" noChangeArrowheads="1"/>
          </p:cNvPicPr>
          <p:nvPr/>
        </p:nvPicPr>
        <p:blipFill>
          <a:blip r:embed="rId4" cstate="print"/>
          <a:srcRect/>
          <a:stretch>
            <a:fillRect/>
          </a:stretch>
        </p:blipFill>
        <p:spPr bwMode="auto">
          <a:xfrm>
            <a:off x="6694376" y="5049763"/>
            <a:ext cx="177648" cy="202864"/>
          </a:xfrm>
          <a:prstGeom prst="rect">
            <a:avLst/>
          </a:prstGeom>
          <a:noFill/>
        </p:spPr>
      </p:pic>
      <p:pic>
        <p:nvPicPr>
          <p:cNvPr id="75" name="Picture 74" descr="Cartoon animation of a person.">
            <a:extLst>
              <a:ext uri="{FF2B5EF4-FFF2-40B4-BE49-F238E27FC236}">
                <a16:creationId xmlns:a16="http://schemas.microsoft.com/office/drawing/2014/main" id="{3F0A1949-A421-FB4F-BCE0-99A68F07758F}"/>
              </a:ext>
            </a:extLst>
          </p:cNvPr>
          <p:cNvPicPr>
            <a:picLocks noChangeAspect="1" noChangeArrowheads="1"/>
          </p:cNvPicPr>
          <p:nvPr/>
        </p:nvPicPr>
        <p:blipFill>
          <a:blip r:embed="rId7" cstate="print"/>
          <a:srcRect/>
          <a:stretch>
            <a:fillRect/>
          </a:stretch>
        </p:blipFill>
        <p:spPr bwMode="auto">
          <a:xfrm flipH="1">
            <a:off x="6797929" y="5329131"/>
            <a:ext cx="155062" cy="171328"/>
          </a:xfrm>
          <a:prstGeom prst="rect">
            <a:avLst/>
          </a:prstGeom>
          <a:noFill/>
        </p:spPr>
      </p:pic>
      <p:pic>
        <p:nvPicPr>
          <p:cNvPr id="76" name="Picture 22" descr="Cartoon animation of a person.">
            <a:extLst>
              <a:ext uri="{FF2B5EF4-FFF2-40B4-BE49-F238E27FC236}">
                <a16:creationId xmlns:a16="http://schemas.microsoft.com/office/drawing/2014/main" id="{77FA6D16-E4E9-F54C-9D6B-215DC8DF2FA1}"/>
              </a:ext>
            </a:extLst>
          </p:cNvPr>
          <p:cNvPicPr>
            <a:picLocks noChangeAspect="1" noChangeArrowheads="1"/>
          </p:cNvPicPr>
          <p:nvPr/>
        </p:nvPicPr>
        <p:blipFill>
          <a:blip r:embed="rId5" cstate="print"/>
          <a:srcRect/>
          <a:stretch>
            <a:fillRect/>
          </a:stretch>
        </p:blipFill>
        <p:spPr bwMode="auto">
          <a:xfrm flipH="1">
            <a:off x="6414877" y="5222761"/>
            <a:ext cx="148666" cy="162181"/>
          </a:xfrm>
          <a:prstGeom prst="rect">
            <a:avLst/>
          </a:prstGeom>
          <a:noFill/>
        </p:spPr>
      </p:pic>
      <p:pic>
        <p:nvPicPr>
          <p:cNvPr id="77" name="Picture 21" descr="Cartoon animation of a person.">
            <a:extLst>
              <a:ext uri="{FF2B5EF4-FFF2-40B4-BE49-F238E27FC236}">
                <a16:creationId xmlns:a16="http://schemas.microsoft.com/office/drawing/2014/main" id="{5531B41E-FA18-824A-B017-019D5C8F6197}"/>
              </a:ext>
            </a:extLst>
          </p:cNvPr>
          <p:cNvPicPr>
            <a:picLocks noChangeAspect="1" noChangeArrowheads="1"/>
          </p:cNvPicPr>
          <p:nvPr/>
        </p:nvPicPr>
        <p:blipFill>
          <a:blip r:embed="rId6" cstate="print"/>
          <a:srcRect/>
          <a:stretch>
            <a:fillRect/>
          </a:stretch>
        </p:blipFill>
        <p:spPr bwMode="auto">
          <a:xfrm>
            <a:off x="6522582" y="5062971"/>
            <a:ext cx="171506" cy="152326"/>
          </a:xfrm>
          <a:prstGeom prst="rect">
            <a:avLst/>
          </a:prstGeom>
          <a:noFill/>
        </p:spPr>
      </p:pic>
      <p:sp>
        <p:nvSpPr>
          <p:cNvPr id="78" name="Oval 77" descr="Oval border in a diagram.">
            <a:extLst>
              <a:ext uri="{FF2B5EF4-FFF2-40B4-BE49-F238E27FC236}">
                <a16:creationId xmlns:a16="http://schemas.microsoft.com/office/drawing/2014/main" id="{6CC9DB53-812F-654D-8D6B-BCD306E304A3}"/>
              </a:ext>
            </a:extLst>
          </p:cNvPr>
          <p:cNvSpPr/>
          <p:nvPr/>
        </p:nvSpPr>
        <p:spPr bwMode="auto">
          <a:xfrm>
            <a:off x="7707238" y="4912900"/>
            <a:ext cx="1168572" cy="776650"/>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79" name="Oval 78" descr="Oval border in a diagram.">
            <a:extLst>
              <a:ext uri="{FF2B5EF4-FFF2-40B4-BE49-F238E27FC236}">
                <a16:creationId xmlns:a16="http://schemas.microsoft.com/office/drawing/2014/main" id="{D121472C-7799-D543-A6E4-D9A69F69091B}"/>
              </a:ext>
            </a:extLst>
          </p:cNvPr>
          <p:cNvSpPr/>
          <p:nvPr/>
        </p:nvSpPr>
        <p:spPr bwMode="auto">
          <a:xfrm>
            <a:off x="7885778" y="5178200"/>
            <a:ext cx="291435" cy="264588"/>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80" name="Oval 79" descr="Oval border in a diagram.">
            <a:extLst>
              <a:ext uri="{FF2B5EF4-FFF2-40B4-BE49-F238E27FC236}">
                <a16:creationId xmlns:a16="http://schemas.microsoft.com/office/drawing/2014/main" id="{4010AFA3-9262-8246-9D91-9ADB93B56FD3}"/>
              </a:ext>
            </a:extLst>
          </p:cNvPr>
          <p:cNvSpPr/>
          <p:nvPr/>
        </p:nvSpPr>
        <p:spPr bwMode="auto">
          <a:xfrm>
            <a:off x="8291524" y="5257688"/>
            <a:ext cx="329755" cy="241779"/>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lvl="1"/>
            <a:endParaRPr lang="en-US" sz="1231" dirty="0">
              <a:latin typeface="Helvetica" charset="0"/>
              <a:ea typeface="Helvetica" charset="0"/>
              <a:cs typeface="Helvetica" charset="0"/>
            </a:endParaRPr>
          </a:p>
        </p:txBody>
      </p:sp>
      <p:sp>
        <p:nvSpPr>
          <p:cNvPr id="81" name="Oval 80" descr="Oval border in a diagram.">
            <a:extLst>
              <a:ext uri="{FF2B5EF4-FFF2-40B4-BE49-F238E27FC236}">
                <a16:creationId xmlns:a16="http://schemas.microsoft.com/office/drawing/2014/main" id="{986BF60B-68FB-4F4C-801A-99C085082D79}"/>
              </a:ext>
            </a:extLst>
          </p:cNvPr>
          <p:cNvSpPr/>
          <p:nvPr/>
        </p:nvSpPr>
        <p:spPr bwMode="auto">
          <a:xfrm>
            <a:off x="7784949" y="5013263"/>
            <a:ext cx="1013150" cy="594464"/>
          </a:xfrm>
          <a:prstGeom prst="ellipse">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pic>
        <p:nvPicPr>
          <p:cNvPr id="82" name="Picture 9" descr="Animated cartoon of a person.">
            <a:extLst>
              <a:ext uri="{FF2B5EF4-FFF2-40B4-BE49-F238E27FC236}">
                <a16:creationId xmlns:a16="http://schemas.microsoft.com/office/drawing/2014/main" id="{711DCD39-1842-5B4D-A68B-28FC87A4607E}"/>
              </a:ext>
            </a:extLst>
          </p:cNvPr>
          <p:cNvPicPr>
            <a:picLocks noChangeAspect="1" noChangeArrowheads="1"/>
          </p:cNvPicPr>
          <p:nvPr/>
        </p:nvPicPr>
        <p:blipFill>
          <a:blip r:embed="rId3" cstate="print"/>
          <a:srcRect/>
          <a:stretch>
            <a:fillRect/>
          </a:stretch>
        </p:blipFill>
        <p:spPr bwMode="auto">
          <a:xfrm>
            <a:off x="7891586" y="5224898"/>
            <a:ext cx="148012" cy="169021"/>
          </a:xfrm>
          <a:prstGeom prst="rect">
            <a:avLst/>
          </a:prstGeom>
          <a:noFill/>
        </p:spPr>
      </p:pic>
      <p:pic>
        <p:nvPicPr>
          <p:cNvPr id="83" name="Picture 8" descr="Animated cartoon of a person.">
            <a:extLst>
              <a:ext uri="{FF2B5EF4-FFF2-40B4-BE49-F238E27FC236}">
                <a16:creationId xmlns:a16="http://schemas.microsoft.com/office/drawing/2014/main" id="{2B9070F7-904E-894F-969A-155E698075FD}"/>
              </a:ext>
            </a:extLst>
          </p:cNvPr>
          <p:cNvPicPr>
            <a:picLocks noChangeAspect="1" noChangeArrowheads="1"/>
          </p:cNvPicPr>
          <p:nvPr/>
        </p:nvPicPr>
        <p:blipFill>
          <a:blip r:embed="rId4" cstate="print"/>
          <a:srcRect/>
          <a:stretch>
            <a:fillRect/>
          </a:stretch>
        </p:blipFill>
        <p:spPr bwMode="auto">
          <a:xfrm>
            <a:off x="8291811" y="5048771"/>
            <a:ext cx="177648" cy="202864"/>
          </a:xfrm>
          <a:prstGeom prst="rect">
            <a:avLst/>
          </a:prstGeom>
          <a:noFill/>
        </p:spPr>
      </p:pic>
      <p:pic>
        <p:nvPicPr>
          <p:cNvPr id="84" name="Picture 21" descr="Animated cartoon of a person.">
            <a:extLst>
              <a:ext uri="{FF2B5EF4-FFF2-40B4-BE49-F238E27FC236}">
                <a16:creationId xmlns:a16="http://schemas.microsoft.com/office/drawing/2014/main" id="{205A9A2F-31BF-8741-BEA4-0970398AA195}"/>
              </a:ext>
            </a:extLst>
          </p:cNvPr>
          <p:cNvPicPr>
            <a:picLocks noChangeAspect="1" noChangeArrowheads="1"/>
          </p:cNvPicPr>
          <p:nvPr/>
        </p:nvPicPr>
        <p:blipFill>
          <a:blip r:embed="rId6" cstate="print"/>
          <a:srcRect/>
          <a:stretch>
            <a:fillRect/>
          </a:stretch>
        </p:blipFill>
        <p:spPr bwMode="auto">
          <a:xfrm>
            <a:off x="8120018" y="5061979"/>
            <a:ext cx="171506" cy="152326"/>
          </a:xfrm>
          <a:prstGeom prst="rect">
            <a:avLst/>
          </a:prstGeom>
          <a:noFill/>
        </p:spPr>
      </p:pic>
      <p:pic>
        <p:nvPicPr>
          <p:cNvPr id="85" name="Picture 29" descr="Animatrd cartoon of a person looking at a monitor.">
            <a:extLst>
              <a:ext uri="{FF2B5EF4-FFF2-40B4-BE49-F238E27FC236}">
                <a16:creationId xmlns:a16="http://schemas.microsoft.com/office/drawing/2014/main" id="{9D0D449C-F896-9847-9518-48D8060B8CF6}"/>
              </a:ext>
            </a:extLst>
          </p:cNvPr>
          <p:cNvPicPr>
            <a:picLocks noChangeAspect="1" noChangeArrowheads="1"/>
          </p:cNvPicPr>
          <p:nvPr/>
        </p:nvPicPr>
        <p:blipFill>
          <a:blip r:embed="rId8" cstate="print"/>
          <a:srcRect/>
          <a:stretch>
            <a:fillRect/>
          </a:stretch>
        </p:blipFill>
        <p:spPr bwMode="auto">
          <a:xfrm>
            <a:off x="7200664" y="5650745"/>
            <a:ext cx="442785" cy="442785"/>
          </a:xfrm>
          <a:prstGeom prst="rect">
            <a:avLst/>
          </a:prstGeom>
          <a:noFill/>
        </p:spPr>
      </p:pic>
      <p:cxnSp>
        <p:nvCxnSpPr>
          <p:cNvPr id="86" name="Straight Arrow Connector 85" descr="Straight arrow connecting two parts of a diagram.">
            <a:extLst>
              <a:ext uri="{FF2B5EF4-FFF2-40B4-BE49-F238E27FC236}">
                <a16:creationId xmlns:a16="http://schemas.microsoft.com/office/drawing/2014/main" id="{99E10AA1-714F-F54E-A609-DD1D7E060021}"/>
              </a:ext>
            </a:extLst>
          </p:cNvPr>
          <p:cNvCxnSpPr/>
          <p:nvPr/>
        </p:nvCxnSpPr>
        <p:spPr bwMode="auto">
          <a:xfrm>
            <a:off x="6694089" y="5690542"/>
            <a:ext cx="506575" cy="181596"/>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cxnSp>
        <p:nvCxnSpPr>
          <p:cNvPr id="87" name="Straight Arrow Connector 86" descr="Straight arrow connecting two parts of a diagram.">
            <a:extLst>
              <a:ext uri="{FF2B5EF4-FFF2-40B4-BE49-F238E27FC236}">
                <a16:creationId xmlns:a16="http://schemas.microsoft.com/office/drawing/2014/main" id="{78B623EE-A850-2047-BEB0-761F537BFC15}"/>
              </a:ext>
            </a:extLst>
          </p:cNvPr>
          <p:cNvCxnSpPr/>
          <p:nvPr/>
        </p:nvCxnSpPr>
        <p:spPr bwMode="auto">
          <a:xfrm flipV="1">
            <a:off x="7643449" y="5689550"/>
            <a:ext cx="648076" cy="182588"/>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sp>
        <p:nvSpPr>
          <p:cNvPr id="88" name="Folded Corner 87">
            <a:extLst>
              <a:ext uri="{FF2B5EF4-FFF2-40B4-BE49-F238E27FC236}">
                <a16:creationId xmlns:a16="http://schemas.microsoft.com/office/drawing/2014/main" id="{7C4ECDEC-3BAF-3E42-A79D-0571AEC97F2C}"/>
              </a:ext>
            </a:extLst>
          </p:cNvPr>
          <p:cNvSpPr/>
          <p:nvPr/>
        </p:nvSpPr>
        <p:spPr bwMode="auto">
          <a:xfrm>
            <a:off x="8277195" y="5738265"/>
            <a:ext cx="295054" cy="377211"/>
          </a:xfrm>
          <a:prstGeom prst="foldedCorner">
            <a:avLst/>
          </a:prstGeom>
          <a:solidFill>
            <a:schemeClr val="accent1">
              <a:lumMod val="60000"/>
              <a:lumOff val="40000"/>
            </a:schemeClr>
          </a:solid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r>
              <a:rPr lang="en-US" sz="769" b="1" dirty="0">
                <a:latin typeface="Arial" charset="0"/>
              </a:rPr>
              <a:t>QRDA</a:t>
            </a:r>
            <a:endParaRPr lang="en-US" sz="1385" b="1" dirty="0">
              <a:latin typeface="Arial" charset="0"/>
            </a:endParaRPr>
          </a:p>
        </p:txBody>
      </p:sp>
      <p:cxnSp>
        <p:nvCxnSpPr>
          <p:cNvPr id="89" name="Straight Arrow Connector 88" descr="Straight arrow connecting two parts of a diagram.">
            <a:extLst>
              <a:ext uri="{FF2B5EF4-FFF2-40B4-BE49-F238E27FC236}">
                <a16:creationId xmlns:a16="http://schemas.microsoft.com/office/drawing/2014/main" id="{C57C0FB5-14BC-F24F-B431-C021D9D926ED}"/>
              </a:ext>
            </a:extLst>
          </p:cNvPr>
          <p:cNvCxnSpPr/>
          <p:nvPr/>
        </p:nvCxnSpPr>
        <p:spPr bwMode="auto">
          <a:xfrm>
            <a:off x="7643449" y="5872138"/>
            <a:ext cx="633747" cy="54733"/>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sp>
        <p:nvSpPr>
          <p:cNvPr id="90" name="Rectangle 89" descr="Rectangle border in a diagram.">
            <a:extLst>
              <a:ext uri="{FF2B5EF4-FFF2-40B4-BE49-F238E27FC236}">
                <a16:creationId xmlns:a16="http://schemas.microsoft.com/office/drawing/2014/main" id="{E3E39545-4CDD-C64C-9FA3-8010D4988A7B}"/>
              </a:ext>
            </a:extLst>
          </p:cNvPr>
          <p:cNvSpPr/>
          <p:nvPr/>
        </p:nvSpPr>
        <p:spPr bwMode="auto">
          <a:xfrm>
            <a:off x="6053028" y="4419600"/>
            <a:ext cx="2883249" cy="1753785"/>
          </a:xfrm>
          <a:prstGeom prst="rect">
            <a:avLst/>
          </a:prstGeom>
          <a:noFill/>
          <a:ln w="12700" cap="flat" cmpd="sng" algn="ctr">
            <a:solidFill>
              <a:srgbClr val="000000"/>
            </a:solidFill>
            <a:prstDash val="solid"/>
            <a:round/>
            <a:headEnd type="none" w="med" len="med"/>
            <a:tailEnd type="none" w="med" len="med"/>
          </a:ln>
          <a:effectLst/>
        </p:spPr>
        <p:txBody>
          <a:bodyPr vert="horz" wrap="none" lIns="70338" tIns="35169" rIns="70338" bIns="35169" numCol="1" rtlCol="0" anchor="ctr" anchorCtr="0" compatLnSpc="1">
            <a:prstTxWarp prst="textNoShape">
              <a:avLst/>
            </a:prstTxWarp>
          </a:bodyPr>
          <a:lstStyle/>
          <a:p>
            <a:pPr algn="ctr" defTabSz="703356" eaLnBrk="0" fontAlgn="base" hangingPunct="0">
              <a:lnSpc>
                <a:spcPts val="1923"/>
              </a:lnSpc>
              <a:spcBef>
                <a:spcPct val="0"/>
              </a:spcBef>
              <a:spcAft>
                <a:spcPts val="769"/>
              </a:spcAft>
              <a:buClr>
                <a:srgbClr val="FDAA03"/>
              </a:buClr>
            </a:pPr>
            <a:endParaRPr lang="en-US" sz="1385" b="1" dirty="0">
              <a:latin typeface="Arial" charset="0"/>
            </a:endParaRPr>
          </a:p>
        </p:txBody>
      </p:sp>
      <p:sp>
        <p:nvSpPr>
          <p:cNvPr id="91" name="Oval 90">
            <a:extLst>
              <a:ext uri="{FF2B5EF4-FFF2-40B4-BE49-F238E27FC236}">
                <a16:creationId xmlns:a16="http://schemas.microsoft.com/office/drawing/2014/main" id="{C3104A2C-AF40-2D44-90FC-361E26D04E85}"/>
              </a:ext>
            </a:extLst>
          </p:cNvPr>
          <p:cNvSpPr/>
          <p:nvPr/>
        </p:nvSpPr>
        <p:spPr>
          <a:xfrm>
            <a:off x="8640554" y="4298683"/>
            <a:ext cx="349441" cy="318595"/>
          </a:xfrm>
          <a:prstGeom prst="ellipse">
            <a:avLst/>
          </a:prstGeom>
          <a:solidFill>
            <a:srgbClr val="0070C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2" name="Content Placeholder 2">
            <a:extLst>
              <a:ext uri="{FF2B5EF4-FFF2-40B4-BE49-F238E27FC236}">
                <a16:creationId xmlns:a16="http://schemas.microsoft.com/office/drawing/2014/main" id="{22479ABD-6C09-4A73-85E1-6F88C497A8E9}"/>
              </a:ext>
            </a:extLst>
          </p:cNvPr>
          <p:cNvSpPr txBox="1">
            <a:spLocks/>
          </p:cNvSpPr>
          <p:nvPr/>
        </p:nvSpPr>
        <p:spPr>
          <a:xfrm>
            <a:off x="369298" y="6487764"/>
            <a:ext cx="8229600" cy="2914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a:t>Note - QRDA=Quality Reporting Document Architecture</a:t>
            </a:r>
            <a:endParaRPr lang="en-US" sz="700" dirty="0"/>
          </a:p>
        </p:txBody>
      </p:sp>
    </p:spTree>
    <p:extLst>
      <p:ext uri="{BB962C8B-B14F-4D97-AF65-F5344CB8AC3E}">
        <p14:creationId xmlns:p14="http://schemas.microsoft.com/office/powerpoint/2010/main" val="220662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211503-59B3-7646-9D77-83BE5105B431}"/>
              </a:ext>
            </a:extLst>
          </p:cNvPr>
          <p:cNvSpPr>
            <a:spLocks noGrp="1"/>
          </p:cNvSpPr>
          <p:nvPr>
            <p:ph type="title"/>
          </p:nvPr>
        </p:nvSpPr>
        <p:spPr>
          <a:xfrm>
            <a:off x="0" y="0"/>
            <a:ext cx="9144000" cy="1447800"/>
          </a:xfrm>
        </p:spPr>
        <p:txBody>
          <a:bodyPr/>
          <a:lstStyle/>
          <a:p>
            <a:r>
              <a:rPr lang="en-US" sz="2800" dirty="0"/>
              <a:t>Cypress Certification Testing</a:t>
            </a:r>
            <a:br>
              <a:rPr lang="en-US" dirty="0"/>
            </a:br>
            <a:r>
              <a:rPr lang="en-US" dirty="0"/>
              <a:t>Testing Workflow</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19</a:t>
            </a:fld>
            <a:endParaRPr lang="en-US" dirty="0"/>
          </a:p>
        </p:txBody>
      </p:sp>
      <p:pic>
        <p:nvPicPr>
          <p:cNvPr id="5" name="Picture 4" descr="This figure provides a general workflow of a test performed with Cypress. This test is centered on the open source software tool, Cypress, represented in the middle of the figure.  The vendor interacts with the vendor system.  An ATL test proctor interacts with the Cypress web interface. The test proctor downloads test data from Cypress. The test data is sent from Cypress and entered into the vendor system.  The vendor returns test results to Cypress. Cypress then generates reports reflecting assessment of certification testing." title="Figure 3: Cypress Workflow in an Authorized Testing Lab">
            <a:extLst>
              <a:ext uri="{FF2B5EF4-FFF2-40B4-BE49-F238E27FC236}">
                <a16:creationId xmlns:a16="http://schemas.microsoft.com/office/drawing/2014/main" id="{60564FD2-DDEF-7C4C-B928-D9BDF800D880}"/>
              </a:ext>
            </a:extLst>
          </p:cNvPr>
          <p:cNvPicPr/>
          <p:nvPr/>
        </p:nvPicPr>
        <p:blipFill>
          <a:blip r:embed="rId3"/>
          <a:stretch>
            <a:fillRect/>
          </a:stretch>
        </p:blipFill>
        <p:spPr>
          <a:xfrm>
            <a:off x="1143000" y="2453481"/>
            <a:ext cx="6858000" cy="3048000"/>
          </a:xfrm>
          <a:prstGeom prst="rect">
            <a:avLst/>
          </a:prstGeom>
        </p:spPr>
      </p:pic>
    </p:spTree>
    <p:extLst>
      <p:ext uri="{BB962C8B-B14F-4D97-AF65-F5344CB8AC3E}">
        <p14:creationId xmlns:p14="http://schemas.microsoft.com/office/powerpoint/2010/main" val="105776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spcBef>
                <a:spcPts val="1200"/>
              </a:spcBef>
            </a:pPr>
            <a:r>
              <a:rPr lang="en-US" sz="2400" dirty="0"/>
              <a:t>Bonnie Background</a:t>
            </a:r>
          </a:p>
          <a:p>
            <a:pPr>
              <a:spcBef>
                <a:spcPts val="1200"/>
              </a:spcBef>
            </a:pPr>
            <a:r>
              <a:rPr lang="en-US" sz="2400" dirty="0"/>
              <a:t>Bonnie History</a:t>
            </a:r>
          </a:p>
          <a:p>
            <a:pPr>
              <a:spcBef>
                <a:spcPts val="1200"/>
              </a:spcBef>
            </a:pPr>
            <a:r>
              <a:rPr lang="en-US" sz="2400" dirty="0"/>
              <a:t>Using Bonnie</a:t>
            </a:r>
          </a:p>
          <a:p>
            <a:pPr>
              <a:spcBef>
                <a:spcPts val="1200"/>
              </a:spcBef>
            </a:pPr>
            <a:r>
              <a:rPr lang="en-US" sz="2400" dirty="0"/>
              <a:t>Standards in Bonnie</a:t>
            </a:r>
          </a:p>
          <a:p>
            <a:pPr>
              <a:spcBef>
                <a:spcPts val="1200"/>
              </a:spcBef>
            </a:pPr>
            <a:r>
              <a:rPr lang="en-US" sz="2400" dirty="0"/>
              <a:t>Resources</a:t>
            </a:r>
          </a:p>
          <a:p>
            <a:pPr>
              <a:spcBef>
                <a:spcPts val="1200"/>
              </a:spcBef>
            </a:pPr>
            <a:r>
              <a:rPr lang="en-US" sz="2400" dirty="0"/>
              <a:t>Questions, Suggestions, Discussion</a:t>
            </a:r>
          </a:p>
          <a:p>
            <a:pPr>
              <a:spcBef>
                <a:spcPts val="1200"/>
              </a:spcBef>
            </a:pPr>
            <a:endParaRPr lang="en-US" sz="2400" dirty="0"/>
          </a:p>
        </p:txBody>
      </p:sp>
      <p:sp>
        <p:nvSpPr>
          <p:cNvPr id="5" name="Title 4"/>
          <p:cNvSpPr>
            <a:spLocks noGrp="1"/>
          </p:cNvSpPr>
          <p:nvPr>
            <p:ph type="title"/>
          </p:nvPr>
        </p:nvSpPr>
        <p:spPr>
          <a:xfrm>
            <a:off x="33337" y="0"/>
            <a:ext cx="9144000" cy="1447800"/>
          </a:xfrm>
        </p:spPr>
        <p:txBody>
          <a:bodyPr/>
          <a:lstStyle/>
          <a:p>
            <a:r>
              <a:rPr lang="en-US" dirty="0"/>
              <a:t>Overview</a:t>
            </a:r>
          </a:p>
        </p:txBody>
      </p:sp>
      <p:sp>
        <p:nvSpPr>
          <p:cNvPr id="9" name="Slide Number Placeholder 8"/>
          <p:cNvSpPr>
            <a:spLocks noGrp="1"/>
          </p:cNvSpPr>
          <p:nvPr>
            <p:ph type="sldNum" sz="quarter" idx="4"/>
          </p:nvPr>
        </p:nvSpPr>
        <p:spPr/>
        <p:txBody>
          <a:bodyPr/>
          <a:lstStyle/>
          <a:p>
            <a:fld id="{7022FF3C-310F-4809-A5BE-BC5BA8AA108D}" type="slidenum">
              <a:rPr lang="en-US" smtClean="0"/>
              <a:pPr/>
              <a:t>2</a:t>
            </a:fld>
            <a:endParaRPr lang="en-US" dirty="0"/>
          </a:p>
        </p:txBody>
      </p:sp>
    </p:spTree>
    <p:extLst>
      <p:ext uri="{BB962C8B-B14F-4D97-AF65-F5344CB8AC3E}">
        <p14:creationId xmlns:p14="http://schemas.microsoft.com/office/powerpoint/2010/main" val="65680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64C87-DED0-0B48-A06C-EF2B2CF75945}"/>
              </a:ext>
            </a:extLst>
          </p:cNvPr>
          <p:cNvSpPr>
            <a:spLocks noGrp="1"/>
          </p:cNvSpPr>
          <p:nvPr>
            <p:ph type="title"/>
          </p:nvPr>
        </p:nvSpPr>
        <p:spPr/>
        <p:txBody>
          <a:bodyPr/>
          <a:lstStyle/>
          <a:p>
            <a:r>
              <a:rPr lang="en-US" sz="2800" dirty="0"/>
              <a:t>Cypress Certification Testing</a:t>
            </a:r>
            <a:br>
              <a:rPr lang="en-US" sz="4000" dirty="0"/>
            </a:br>
            <a:r>
              <a:rPr lang="en-US" sz="4000" dirty="0"/>
              <a:t>Standards Supported </a:t>
            </a:r>
            <a:br>
              <a:rPr lang="en-US" sz="4000" dirty="0"/>
            </a:br>
            <a:r>
              <a:rPr lang="en-US" sz="2800" dirty="0"/>
              <a:t>(Cypress and Cypress Validation Utility)</a:t>
            </a:r>
            <a:endParaRPr lang="en-US" sz="4000" dirty="0"/>
          </a:p>
        </p:txBody>
      </p:sp>
      <p:sp>
        <p:nvSpPr>
          <p:cNvPr id="4" name="Slide Number Placeholder 3">
            <a:extLst>
              <a:ext uri="{FF2B5EF4-FFF2-40B4-BE49-F238E27FC236}">
                <a16:creationId xmlns:a16="http://schemas.microsoft.com/office/drawing/2014/main" id="{5F166DAB-7D0C-2546-BD28-9EC441950281}"/>
              </a:ext>
            </a:extLst>
          </p:cNvPr>
          <p:cNvSpPr>
            <a:spLocks noGrp="1"/>
          </p:cNvSpPr>
          <p:nvPr>
            <p:ph type="sldNum" sz="quarter" idx="4"/>
          </p:nvPr>
        </p:nvSpPr>
        <p:spPr/>
        <p:txBody>
          <a:bodyPr/>
          <a:lstStyle/>
          <a:p>
            <a:fld id="{7022FF3C-310F-4809-A5BE-BC5BA8AA108D}" type="slidenum">
              <a:rPr lang="en-US" smtClean="0"/>
              <a:pPr/>
              <a:t>20</a:t>
            </a:fld>
            <a:endParaRPr lang="en-US" dirty="0"/>
          </a:p>
        </p:txBody>
      </p:sp>
      <p:graphicFrame>
        <p:nvGraphicFramePr>
          <p:cNvPr id="5" name="Table 4">
            <a:extLst>
              <a:ext uri="{FF2B5EF4-FFF2-40B4-BE49-F238E27FC236}">
                <a16:creationId xmlns:a16="http://schemas.microsoft.com/office/drawing/2014/main" id="{6EA8FEE0-3B21-494D-86BF-247BE6ADAE39}"/>
              </a:ext>
            </a:extLst>
          </p:cNvPr>
          <p:cNvGraphicFramePr>
            <a:graphicFrameLocks noGrp="1"/>
          </p:cNvGraphicFramePr>
          <p:nvPr>
            <p:extLst/>
          </p:nvPr>
        </p:nvGraphicFramePr>
        <p:xfrm>
          <a:off x="516636" y="1817063"/>
          <a:ext cx="8170164" cy="4721849"/>
        </p:xfrm>
        <a:graphic>
          <a:graphicData uri="http://schemas.openxmlformats.org/drawingml/2006/table">
            <a:tbl>
              <a:tblPr firstRow="1" bandRow="1">
                <a:tableStyleId>{5C22544A-7EE6-4342-B048-85BDC9FD1C3A}</a:tableStyleId>
              </a:tblPr>
              <a:tblGrid>
                <a:gridCol w="2372994">
                  <a:extLst>
                    <a:ext uri="{9D8B030D-6E8A-4147-A177-3AD203B41FA5}">
                      <a16:colId xmlns:a16="http://schemas.microsoft.com/office/drawing/2014/main" val="20000"/>
                    </a:ext>
                  </a:extLst>
                </a:gridCol>
                <a:gridCol w="5797170">
                  <a:extLst>
                    <a:ext uri="{9D8B030D-6E8A-4147-A177-3AD203B41FA5}">
                      <a16:colId xmlns:a16="http://schemas.microsoft.com/office/drawing/2014/main" val="20001"/>
                    </a:ext>
                  </a:extLst>
                </a:gridCol>
              </a:tblGrid>
              <a:tr h="600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CMS Measure</a:t>
                      </a:r>
                      <a:r>
                        <a:rPr lang="en-US" sz="1600" baseline="0" dirty="0"/>
                        <a:t> Specification</a:t>
                      </a:r>
                      <a:endParaRPr lang="en-US" sz="1600" dirty="0">
                        <a:solidFill>
                          <a:srgbClr val="002060"/>
                        </a:solidFill>
                        <a:latin typeface="Arial" panose="020B0604020202020204" pitchFamily="34" charset="0"/>
                        <a:cs typeface="Arial" panose="020B0604020202020204" pitchFamily="34" charset="0"/>
                      </a:endParaRPr>
                    </a:p>
                  </a:txBody>
                  <a:tcPr anchor="ctr" anchorCtr="1"/>
                </a:tc>
                <a:tc>
                  <a:txBody>
                    <a:bodyPr/>
                    <a:lstStyle/>
                    <a:p>
                      <a:r>
                        <a:rPr lang="en-US" sz="1600" dirty="0"/>
                        <a:t>QRDA Implementation</a:t>
                      </a:r>
                      <a:r>
                        <a:rPr lang="en-US" sz="1600" baseline="0" dirty="0"/>
                        <a:t> Guides</a:t>
                      </a:r>
                      <a:endParaRPr lang="en-US" sz="1600" dirty="0">
                        <a:solidFill>
                          <a:srgbClr val="002060"/>
                        </a:solidFill>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val="10000"/>
                  </a:ext>
                </a:extLst>
              </a:tr>
              <a:tr h="963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t>eCQM Specifications for Eligible Professionals May 2017</a:t>
                      </a:r>
                      <a:endParaRPr lang="en-US" sz="12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a:effectLst/>
                        </a:rPr>
                        <a:t>CMS Implementation Guide for Quality Reporting Document Architecture Category III,</a:t>
                      </a:r>
                      <a:r>
                        <a:rPr lang="en-US" sz="1100" kern="1200" baseline="0" dirty="0">
                          <a:effectLst/>
                        </a:rPr>
                        <a:t> Implementation Guide for 2018</a:t>
                      </a:r>
                      <a:endParaRPr lang="en-US" sz="1100" kern="1200" dirty="0">
                        <a:effectLst/>
                      </a:endParaRPr>
                    </a:p>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a:effectLst/>
                        </a:rPr>
                        <a:t>HL7 CDA</a:t>
                      </a:r>
                      <a:r>
                        <a:rPr lang="en-US" sz="1100" kern="1200" baseline="30000" dirty="0">
                          <a:effectLst/>
                        </a:rPr>
                        <a:t>®</a:t>
                      </a:r>
                      <a:r>
                        <a:rPr lang="en-US" sz="1100" kern="1200" dirty="0">
                          <a:effectLst/>
                        </a:rPr>
                        <a:t> R2 IG: Quality Reporting Document Architecture Category I (QRDA I); Release 1, DSTU Release 4</a:t>
                      </a:r>
                    </a:p>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a:effectLst/>
                        </a:rPr>
                        <a:t>HL7 CDA</a:t>
                      </a:r>
                      <a:r>
                        <a:rPr lang="en-US" sz="1100" kern="1200" baseline="30000" dirty="0">
                          <a:effectLst/>
                        </a:rPr>
                        <a:t>®</a:t>
                      </a:r>
                      <a:r>
                        <a:rPr lang="en-US" sz="1100" kern="1200" dirty="0">
                          <a:effectLst/>
                        </a:rPr>
                        <a:t> R2 Implementation Guide: Quality Reporting Document Architecture (QRDA III), Release 1, STU Release 2.1</a:t>
                      </a:r>
                      <a:endParaRPr lang="en-US" sz="11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r h="963529">
                <a:tc>
                  <a:txBody>
                    <a:bodyPr/>
                    <a:lstStyle/>
                    <a:p>
                      <a:pPr lvl="0"/>
                      <a:r>
                        <a:rPr lang="en-US" sz="1200" dirty="0"/>
                        <a:t>eCQM Specifications for Eligible Hospitals May 2017</a:t>
                      </a:r>
                      <a:endParaRPr lang="en-US" sz="1200" dirty="0">
                        <a:latin typeface="Arial" panose="020B0604020202020204" pitchFamily="34" charset="0"/>
                        <a:cs typeface="Arial" panose="020B0604020202020204" pitchFamily="34" charset="0"/>
                      </a:endParaRPr>
                    </a:p>
                  </a:txBody>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dirty="0"/>
                        <a:t>CMS Implementation Guide for Quality Reporting Document Architecture Category I</a:t>
                      </a:r>
                      <a:r>
                        <a:rPr lang="en-US" sz="1100" baseline="0" dirty="0"/>
                        <a:t>, </a:t>
                      </a:r>
                      <a:r>
                        <a:rPr lang="en-US" sz="1100" dirty="0"/>
                        <a:t>Implementation Guide for 2018 </a:t>
                      </a:r>
                    </a:p>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a:effectLst/>
                        </a:rPr>
                        <a:t>HL7 CDA</a:t>
                      </a:r>
                      <a:r>
                        <a:rPr lang="en-US" sz="1100" kern="1200" baseline="30000" dirty="0">
                          <a:effectLst/>
                        </a:rPr>
                        <a:t>®</a:t>
                      </a:r>
                      <a:r>
                        <a:rPr lang="en-US" sz="1100" kern="1200" dirty="0">
                          <a:effectLst/>
                        </a:rPr>
                        <a:t> R2 IG: Quality Reporting Document Architecture Category I (QRDA I); Release 1, DSTU Release 4</a:t>
                      </a:r>
                    </a:p>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a:effectLst/>
                        </a:rPr>
                        <a:t>HL7 CDA</a:t>
                      </a:r>
                      <a:r>
                        <a:rPr lang="en-US" sz="1100" kern="1200" baseline="30000" dirty="0">
                          <a:effectLst/>
                        </a:rPr>
                        <a:t>®</a:t>
                      </a:r>
                      <a:r>
                        <a:rPr lang="en-US" sz="1100" kern="1200" dirty="0">
                          <a:effectLst/>
                        </a:rPr>
                        <a:t> R2 Implementation Guide: Quality Reporting Document Architecture (QRDA III), Release 1, STU Release 2.1</a:t>
                      </a:r>
                      <a:endParaRPr lang="en-US" sz="11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r h="963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t>eCQM Specifications for Eligible Professionals April 2016</a:t>
                      </a:r>
                      <a:endParaRPr lang="en-US" sz="12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a:effectLst/>
                        </a:rPr>
                        <a:t>2017 CMS QRDA III Implementation Guide for Eligible Clinicians Reporting v1</a:t>
                      </a:r>
                    </a:p>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a:effectLst/>
                        </a:rPr>
                        <a:t>HL7 CDA</a:t>
                      </a:r>
                      <a:r>
                        <a:rPr lang="en-US" sz="1100" kern="1200" baseline="30000" dirty="0">
                          <a:effectLst/>
                        </a:rPr>
                        <a:t>®</a:t>
                      </a:r>
                      <a:r>
                        <a:rPr lang="en-US" sz="1100" kern="1200" dirty="0">
                          <a:effectLst/>
                        </a:rPr>
                        <a:t> R2 IG: Quality Reporting Document Architecture Category I (QRDA I); Release 1, DSTU Release 3.1</a:t>
                      </a:r>
                    </a:p>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a:effectLst/>
                        </a:rPr>
                        <a:t>HL7 CDA</a:t>
                      </a:r>
                      <a:r>
                        <a:rPr lang="en-US" sz="1100" kern="1200" baseline="30000" dirty="0">
                          <a:effectLst/>
                        </a:rPr>
                        <a:t>®</a:t>
                      </a:r>
                      <a:r>
                        <a:rPr lang="en-US" sz="1100" kern="1200" dirty="0">
                          <a:effectLst/>
                        </a:rPr>
                        <a:t> R2 Implementation Guide: Quality Reporting Document Architecture (QRDA III), Release 1, STU Release 2.1</a:t>
                      </a:r>
                      <a:endParaRPr lang="en-US" sz="11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963529">
                <a:tc>
                  <a:txBody>
                    <a:bodyPr/>
                    <a:lstStyle/>
                    <a:p>
                      <a:pPr lvl="0"/>
                      <a:r>
                        <a:rPr lang="en-US" sz="1200" dirty="0"/>
                        <a:t>eCQM Specifications for Eligible Hospitals April 2016</a:t>
                      </a:r>
                      <a:endParaRPr lang="en-US" sz="1200" dirty="0">
                        <a:latin typeface="Arial" panose="020B0604020202020204" pitchFamily="34" charset="0"/>
                        <a:cs typeface="Arial" panose="020B0604020202020204" pitchFamily="34" charset="0"/>
                      </a:endParaRPr>
                    </a:p>
                  </a:txBody>
                  <a:tcPr/>
                </a:tc>
                <a:tc>
                  <a:txBody>
                    <a:bodyPr/>
                    <a:lstStyle/>
                    <a:p>
                      <a:pPr marL="115888" lvl="0" indent="-115888">
                        <a:buFont typeface="Arial" charset="0"/>
                        <a:buChar char="•"/>
                      </a:pPr>
                      <a:r>
                        <a:rPr lang="en-US" sz="1100" dirty="0"/>
                        <a:t>2017 CMS QRDA Implementation Guide for Hospital Quality Reporting</a:t>
                      </a:r>
                    </a:p>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a:effectLst/>
                        </a:rPr>
                        <a:t>HL7 CDA</a:t>
                      </a:r>
                      <a:r>
                        <a:rPr lang="en-US" sz="1100" kern="1200" baseline="30000" dirty="0">
                          <a:effectLst/>
                        </a:rPr>
                        <a:t>®</a:t>
                      </a:r>
                      <a:r>
                        <a:rPr lang="en-US" sz="1100" kern="1200" dirty="0">
                          <a:effectLst/>
                        </a:rPr>
                        <a:t> R2 IG: Quality Reporting Document Architecture Category I (QRDA I); Release 1, DSTU Release 3.1</a:t>
                      </a:r>
                    </a:p>
                    <a:p>
                      <a:pPr marL="115888" marR="0" lvl="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a:effectLst/>
                        </a:rPr>
                        <a:t>HL7 CDA</a:t>
                      </a:r>
                      <a:r>
                        <a:rPr lang="en-US" sz="1100" kern="1200" baseline="30000" dirty="0">
                          <a:effectLst/>
                        </a:rPr>
                        <a:t>®</a:t>
                      </a:r>
                      <a:r>
                        <a:rPr lang="en-US" sz="1100" kern="1200" dirty="0">
                          <a:effectLst/>
                        </a:rPr>
                        <a:t> R2 Implementation Guide: Quality Reporting Document Architecture (QRDA III), Release 1, STU Release 2.1</a:t>
                      </a:r>
                      <a:endParaRPr lang="en-US" sz="11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9157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64C87-DED0-0B48-A06C-EF2B2CF75945}"/>
              </a:ext>
            </a:extLst>
          </p:cNvPr>
          <p:cNvSpPr>
            <a:spLocks noGrp="1"/>
          </p:cNvSpPr>
          <p:nvPr>
            <p:ph type="title"/>
          </p:nvPr>
        </p:nvSpPr>
        <p:spPr/>
        <p:txBody>
          <a:bodyPr/>
          <a:lstStyle/>
          <a:p>
            <a:r>
              <a:rPr lang="en-US" sz="2800" dirty="0"/>
              <a:t>Cypress Certification Testing</a:t>
            </a:r>
            <a:br>
              <a:rPr lang="en-US" dirty="0"/>
            </a:br>
            <a:r>
              <a:rPr lang="en-US" dirty="0"/>
              <a:t>Cypress Test Desk</a:t>
            </a:r>
          </a:p>
        </p:txBody>
      </p:sp>
      <p:sp>
        <p:nvSpPr>
          <p:cNvPr id="4" name="Slide Number Placeholder 3">
            <a:extLst>
              <a:ext uri="{FF2B5EF4-FFF2-40B4-BE49-F238E27FC236}">
                <a16:creationId xmlns:a16="http://schemas.microsoft.com/office/drawing/2014/main" id="{5F166DAB-7D0C-2546-BD28-9EC441950281}"/>
              </a:ext>
            </a:extLst>
          </p:cNvPr>
          <p:cNvSpPr>
            <a:spLocks noGrp="1"/>
          </p:cNvSpPr>
          <p:nvPr>
            <p:ph type="sldNum" sz="quarter" idx="4"/>
          </p:nvPr>
        </p:nvSpPr>
        <p:spPr/>
        <p:txBody>
          <a:bodyPr/>
          <a:lstStyle/>
          <a:p>
            <a:fld id="{7022FF3C-310F-4809-A5BE-BC5BA8AA108D}" type="slidenum">
              <a:rPr lang="en-US" smtClean="0"/>
              <a:pPr/>
              <a:t>21</a:t>
            </a:fld>
            <a:endParaRPr lang="en-US" dirty="0"/>
          </a:p>
        </p:txBody>
      </p:sp>
      <p:graphicFrame>
        <p:nvGraphicFramePr>
          <p:cNvPr id="5" name="Content Placeholder 4" descr="Table describing data from the cypress help desk in 2016 and 2017." title="Cypress Testing">
            <a:extLst>
              <a:ext uri="{FF2B5EF4-FFF2-40B4-BE49-F238E27FC236}">
                <a16:creationId xmlns:a16="http://schemas.microsoft.com/office/drawing/2014/main" id="{C33C53B5-EF74-D14B-8E6D-7861B7E90325}"/>
              </a:ext>
            </a:extLst>
          </p:cNvPr>
          <p:cNvGraphicFramePr>
            <a:graphicFrameLocks/>
          </p:cNvGraphicFramePr>
          <p:nvPr>
            <p:extLst>
              <p:ext uri="{D42A27DB-BD31-4B8C-83A1-F6EECF244321}">
                <p14:modId xmlns:p14="http://schemas.microsoft.com/office/powerpoint/2010/main" val="1338515686"/>
              </p:ext>
            </p:extLst>
          </p:nvPr>
        </p:nvGraphicFramePr>
        <p:xfrm>
          <a:off x="1840927" y="2209800"/>
          <a:ext cx="5462145" cy="3081474"/>
        </p:xfrm>
        <a:graphic>
          <a:graphicData uri="http://schemas.openxmlformats.org/drawingml/2006/table">
            <a:tbl>
              <a:tblPr firstRow="1" bandRow="1">
                <a:tableStyleId>{5C22544A-7EE6-4342-B048-85BDC9FD1C3A}</a:tableStyleId>
              </a:tblPr>
              <a:tblGrid>
                <a:gridCol w="1940264">
                  <a:extLst>
                    <a:ext uri="{9D8B030D-6E8A-4147-A177-3AD203B41FA5}">
                      <a16:colId xmlns:a16="http://schemas.microsoft.com/office/drawing/2014/main" val="20000"/>
                    </a:ext>
                  </a:extLst>
                </a:gridCol>
                <a:gridCol w="1510333">
                  <a:extLst>
                    <a:ext uri="{9D8B030D-6E8A-4147-A177-3AD203B41FA5}">
                      <a16:colId xmlns:a16="http://schemas.microsoft.com/office/drawing/2014/main" val="20001"/>
                    </a:ext>
                  </a:extLst>
                </a:gridCol>
                <a:gridCol w="2011548">
                  <a:extLst>
                    <a:ext uri="{9D8B030D-6E8A-4147-A177-3AD203B41FA5}">
                      <a16:colId xmlns:a16="http://schemas.microsoft.com/office/drawing/2014/main" val="20002"/>
                    </a:ext>
                  </a:extLst>
                </a:gridCol>
              </a:tblGrid>
              <a:tr h="602434">
                <a:tc>
                  <a:txBody>
                    <a:bodyPr/>
                    <a:lstStyle/>
                    <a:p>
                      <a:endParaRPr lang="en-US" sz="1600" dirty="0">
                        <a:solidFill>
                          <a:srgbClr val="002060"/>
                        </a:solidFill>
                        <a:latin typeface="Arial" panose="020B0604020202020204" pitchFamily="34" charset="0"/>
                        <a:cs typeface="Arial" panose="020B0604020202020204" pitchFamily="34" charset="0"/>
                      </a:endParaRPr>
                    </a:p>
                  </a:txBody>
                  <a:tcPr anchor="ctr" anchorCtr="1"/>
                </a:tc>
                <a:tc>
                  <a:txBody>
                    <a:bodyPr/>
                    <a:lstStyle/>
                    <a:p>
                      <a:r>
                        <a:rPr lang="en-US" sz="1600" dirty="0"/>
                        <a:t>2016</a:t>
                      </a:r>
                      <a:endParaRPr lang="en-US" sz="1600" dirty="0">
                        <a:solidFill>
                          <a:srgbClr val="002060"/>
                        </a:solidFill>
                        <a:latin typeface="Arial" panose="020B0604020202020204" pitchFamily="34" charset="0"/>
                        <a:cs typeface="Arial" panose="020B0604020202020204" pitchFamily="34" charset="0"/>
                      </a:endParaRPr>
                    </a:p>
                  </a:txBody>
                  <a:tcPr anchor="ctr" anchorCtr="1"/>
                </a:tc>
                <a:tc>
                  <a:txBody>
                    <a:bodyPr/>
                    <a:lstStyle/>
                    <a:p>
                      <a:r>
                        <a:rPr lang="en-US" sz="1600" dirty="0"/>
                        <a:t>2017</a:t>
                      </a:r>
                      <a:endParaRPr lang="en-US" sz="1600" dirty="0">
                        <a:solidFill>
                          <a:srgbClr val="002060"/>
                        </a:solidFill>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val="10000"/>
                  </a:ext>
                </a:extLst>
              </a:tr>
              <a:tr h="370840">
                <a:tc>
                  <a:txBody>
                    <a:bodyPr/>
                    <a:lstStyle/>
                    <a:p>
                      <a:r>
                        <a:rPr lang="en-US" sz="1600" dirty="0"/>
                        <a:t># of Measures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t>93</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t>71</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1600" dirty="0"/>
                        <a:t>Eligible</a:t>
                      </a:r>
                      <a:r>
                        <a:rPr lang="en-US" sz="1600" baseline="0" dirty="0"/>
                        <a:t> Clinicians Patients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t>81</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t>205</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1600" dirty="0"/>
                        <a:t>Eligible</a:t>
                      </a:r>
                      <a:r>
                        <a:rPr lang="en-US" sz="1600" baseline="0" dirty="0"/>
                        <a:t> Hospitals Patients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t>81</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t>78</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1600" dirty="0"/>
                        <a:t>Minimum</a:t>
                      </a:r>
                      <a:r>
                        <a:rPr lang="en-US" sz="1600" baseline="0" dirty="0"/>
                        <a:t> Coverage</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t>80%</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t>95%</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16009">
                <a:tc>
                  <a:txBody>
                    <a:bodyPr/>
                    <a:lstStyle/>
                    <a:p>
                      <a:r>
                        <a:rPr lang="en-US" sz="1600" dirty="0"/>
                        <a:t>Populations</a:t>
                      </a:r>
                      <a:endParaRPr lang="en-US" sz="1600" dirty="0">
                        <a:latin typeface="Arial" panose="020B0604020202020204" pitchFamily="34" charset="0"/>
                        <a:cs typeface="Arial" panose="020B0604020202020204" pitchFamily="34" charset="0"/>
                      </a:endParaRPr>
                    </a:p>
                  </a:txBody>
                  <a:tcPr/>
                </a:tc>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Every patient population covered by test deck</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9544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32BE29-2864-3046-AFBD-90E9B33AFB0E}"/>
              </a:ext>
            </a:extLst>
          </p:cNvPr>
          <p:cNvSpPr>
            <a:spLocks noGrp="1"/>
          </p:cNvSpPr>
          <p:nvPr>
            <p:ph idx="1"/>
          </p:nvPr>
        </p:nvSpPr>
        <p:spPr/>
        <p:txBody>
          <a:bodyPr>
            <a:normAutofit fontScale="70000" lnSpcReduction="20000"/>
          </a:bodyPr>
          <a:lstStyle/>
          <a:p>
            <a:r>
              <a:rPr lang="en-US" dirty="0"/>
              <a:t>Cypress is developed as Open Source</a:t>
            </a:r>
          </a:p>
          <a:p>
            <a:pPr lvl="1"/>
            <a:r>
              <a:rPr lang="en-US" dirty="0"/>
              <a:t>Source code is made freely available and may be redistributed and modified</a:t>
            </a:r>
          </a:p>
          <a:p>
            <a:pPr>
              <a:spcBef>
                <a:spcPts val="1800"/>
              </a:spcBef>
            </a:pPr>
            <a:r>
              <a:rPr lang="en-US" dirty="0"/>
              <a:t>Cypress releases are distributed as a:</a:t>
            </a:r>
          </a:p>
          <a:p>
            <a:pPr lvl="1"/>
            <a:r>
              <a:rPr lang="en-US" dirty="0"/>
              <a:t>Virtual Machine</a:t>
            </a:r>
          </a:p>
          <a:p>
            <a:pPr lvl="2"/>
            <a:r>
              <a:rPr lang="en-US" dirty="0"/>
              <a:t>A fully enclosed version which can be installed as-is on an organization’s network.</a:t>
            </a:r>
          </a:p>
          <a:p>
            <a:pPr lvl="1"/>
            <a:r>
              <a:rPr lang="en-US" dirty="0"/>
              <a:t>Amazon Machine Imagine</a:t>
            </a:r>
          </a:p>
          <a:p>
            <a:pPr lvl="2"/>
            <a:r>
              <a:rPr lang="en-US" dirty="0"/>
              <a:t>A virtual machine that can be run on Amazon’s Elastic Compute Cloud.</a:t>
            </a:r>
          </a:p>
          <a:p>
            <a:pPr lvl="1"/>
            <a:r>
              <a:rPr lang="en-US" dirty="0"/>
              <a:t>Demo Server</a:t>
            </a:r>
          </a:p>
          <a:p>
            <a:pPr lvl="2"/>
            <a:r>
              <a:rPr lang="en-US" dirty="0"/>
              <a:t>Publicly available instances of Cypress </a:t>
            </a:r>
          </a:p>
          <a:p>
            <a:pPr lvl="3"/>
            <a:r>
              <a:rPr lang="en-US" dirty="0">
                <a:hlinkClick r:id="rId3"/>
              </a:rPr>
              <a:t>https://cypress.healthit.gov/</a:t>
            </a:r>
            <a:endParaRPr lang="en-US" dirty="0"/>
          </a:p>
          <a:p>
            <a:pPr lvl="3"/>
            <a:r>
              <a:rPr lang="en-US" dirty="0">
                <a:hlinkClick r:id="rId4"/>
              </a:rPr>
              <a:t>https://cypressvalidator.healthit.gov/</a:t>
            </a:r>
            <a:endParaRPr lang="en-US" dirty="0"/>
          </a:p>
          <a:p>
            <a:pPr lvl="2"/>
            <a:r>
              <a:rPr lang="en-US" dirty="0"/>
              <a:t>Distribution model allows for EHR vendors to install and use Cypress locally within their organization’s firewalls, prior to certification.</a:t>
            </a:r>
          </a:p>
          <a:p>
            <a:endParaRPr lang="en-US" dirty="0"/>
          </a:p>
        </p:txBody>
      </p:sp>
      <p:sp>
        <p:nvSpPr>
          <p:cNvPr id="3" name="Title 2">
            <a:extLst>
              <a:ext uri="{FF2B5EF4-FFF2-40B4-BE49-F238E27FC236}">
                <a16:creationId xmlns:a16="http://schemas.microsoft.com/office/drawing/2014/main" id="{B1754D57-AF36-DA46-83A7-F749A405F05D}"/>
              </a:ext>
            </a:extLst>
          </p:cNvPr>
          <p:cNvSpPr>
            <a:spLocks noGrp="1"/>
          </p:cNvSpPr>
          <p:nvPr>
            <p:ph type="title"/>
          </p:nvPr>
        </p:nvSpPr>
        <p:spPr/>
        <p:txBody>
          <a:bodyPr/>
          <a:lstStyle/>
          <a:p>
            <a:r>
              <a:rPr lang="en-US" dirty="0"/>
              <a:t>How is Cypress made available?</a:t>
            </a:r>
          </a:p>
        </p:txBody>
      </p:sp>
      <p:sp>
        <p:nvSpPr>
          <p:cNvPr id="4" name="Slide Number Placeholder 3">
            <a:extLst>
              <a:ext uri="{FF2B5EF4-FFF2-40B4-BE49-F238E27FC236}">
                <a16:creationId xmlns:a16="http://schemas.microsoft.com/office/drawing/2014/main" id="{99D2F4DC-4D07-634A-8391-27B278B91D11}"/>
              </a:ext>
            </a:extLst>
          </p:cNvPr>
          <p:cNvSpPr>
            <a:spLocks noGrp="1"/>
          </p:cNvSpPr>
          <p:nvPr>
            <p:ph type="sldNum" sz="quarter" idx="4"/>
          </p:nvPr>
        </p:nvSpPr>
        <p:spPr/>
        <p:txBody>
          <a:bodyPr/>
          <a:lstStyle/>
          <a:p>
            <a:fld id="{7022FF3C-310F-4809-A5BE-BC5BA8AA108D}" type="slidenum">
              <a:rPr lang="en-US" smtClean="0"/>
              <a:pPr/>
              <a:t>22</a:t>
            </a:fld>
            <a:endParaRPr lang="en-US" dirty="0"/>
          </a:p>
        </p:txBody>
      </p:sp>
    </p:spTree>
    <p:extLst>
      <p:ext uri="{BB962C8B-B14F-4D97-AF65-F5344CB8AC3E}">
        <p14:creationId xmlns:p14="http://schemas.microsoft.com/office/powerpoint/2010/main" val="343912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FC5036-8EA8-DA4E-BFAA-8DC12195093D}"/>
              </a:ext>
            </a:extLst>
          </p:cNvPr>
          <p:cNvSpPr>
            <a:spLocks noGrp="1"/>
          </p:cNvSpPr>
          <p:nvPr>
            <p:ph idx="1"/>
          </p:nvPr>
        </p:nvSpPr>
        <p:spPr/>
        <p:txBody>
          <a:bodyPr>
            <a:normAutofit fontScale="62500" lnSpcReduction="20000"/>
          </a:bodyPr>
          <a:lstStyle/>
          <a:p>
            <a:r>
              <a:rPr lang="en-US" dirty="0"/>
              <a:t>The Cypress development team is continually engaged with its user community (certification bodies and EHR vendors):</a:t>
            </a:r>
          </a:p>
          <a:p>
            <a:pPr lvl="1"/>
            <a:r>
              <a:rPr lang="en-US" dirty="0"/>
              <a:t>Cypress hosts a bi-weekly tech talk.</a:t>
            </a:r>
          </a:p>
          <a:p>
            <a:pPr lvl="2"/>
            <a:r>
              <a:rPr lang="en-US" dirty="0"/>
              <a:t>Register at </a:t>
            </a:r>
            <a:r>
              <a:rPr lang="en-US" dirty="0">
                <a:hlinkClick r:id="rId3"/>
              </a:rPr>
              <a:t>https://attendee.gotowebinar.com/register/8110364277730751489 </a:t>
            </a:r>
            <a:endParaRPr lang="en-US" dirty="0"/>
          </a:p>
          <a:p>
            <a:pPr lvl="1"/>
            <a:r>
              <a:rPr lang="en-US" dirty="0"/>
              <a:t>All tech talks and webinars are posted on the Cypress website.</a:t>
            </a:r>
          </a:p>
          <a:p>
            <a:pPr lvl="2"/>
            <a:r>
              <a:rPr lang="en-US" dirty="0">
                <a:hlinkClick r:id="rId4"/>
              </a:rPr>
              <a:t>https://www.healthit.gov/cypress/techtalks.html</a:t>
            </a:r>
            <a:endParaRPr lang="en-US" dirty="0"/>
          </a:p>
          <a:p>
            <a:pPr lvl="1"/>
            <a:r>
              <a:rPr lang="en-US" dirty="0"/>
              <a:t>The team continually engages with the EHR community.</a:t>
            </a:r>
          </a:p>
          <a:p>
            <a:pPr lvl="2"/>
            <a:r>
              <a:rPr lang="en-US" dirty="0"/>
              <a:t>Google Group forum/discussion board</a:t>
            </a:r>
            <a:endParaRPr lang="en-US" dirty="0">
              <a:hlinkClick r:id="rId5"/>
            </a:endParaRPr>
          </a:p>
          <a:p>
            <a:pPr lvl="3"/>
            <a:r>
              <a:rPr lang="en-US" dirty="0">
                <a:hlinkClick r:id="rId6"/>
              </a:rPr>
              <a:t>project-cypress-talk@googlegroups.com</a:t>
            </a:r>
            <a:endParaRPr lang="en-US" dirty="0"/>
          </a:p>
          <a:p>
            <a:pPr lvl="2"/>
            <a:r>
              <a:rPr lang="en-US" dirty="0"/>
              <a:t>Public Issue tracking</a:t>
            </a:r>
          </a:p>
          <a:p>
            <a:pPr lvl="3"/>
            <a:r>
              <a:rPr lang="en-US" dirty="0">
                <a:hlinkClick r:id="rId7"/>
              </a:rPr>
              <a:t>https://oncprojectracking.healthit.gov/support/browse/CYPRESS</a:t>
            </a:r>
            <a:endParaRPr lang="en-US" dirty="0"/>
          </a:p>
          <a:p>
            <a:pPr>
              <a:spcBef>
                <a:spcPts val="1800"/>
              </a:spcBef>
            </a:pPr>
            <a:r>
              <a:rPr lang="en-US" dirty="0"/>
              <a:t>Cypress releases Beta versions prior to each official release, seeking inputs from user community.</a:t>
            </a:r>
          </a:p>
          <a:p>
            <a:pPr>
              <a:spcBef>
                <a:spcPts val="1800"/>
              </a:spcBef>
            </a:pPr>
            <a:r>
              <a:rPr lang="en-US" dirty="0"/>
              <a:t>Many usability enhancements proposed from the user community have been included in a Cypress release.</a:t>
            </a:r>
          </a:p>
          <a:p>
            <a:endParaRPr lang="en-US" dirty="0"/>
          </a:p>
        </p:txBody>
      </p:sp>
      <p:sp>
        <p:nvSpPr>
          <p:cNvPr id="3" name="Title 2">
            <a:extLst>
              <a:ext uri="{FF2B5EF4-FFF2-40B4-BE49-F238E27FC236}">
                <a16:creationId xmlns:a16="http://schemas.microsoft.com/office/drawing/2014/main" id="{DADD3957-EFC2-324E-8ACA-C223DCF4E7FD}"/>
              </a:ext>
            </a:extLst>
          </p:cNvPr>
          <p:cNvSpPr>
            <a:spLocks noGrp="1"/>
          </p:cNvSpPr>
          <p:nvPr>
            <p:ph type="title"/>
          </p:nvPr>
        </p:nvSpPr>
        <p:spPr/>
        <p:txBody>
          <a:bodyPr/>
          <a:lstStyle/>
          <a:p>
            <a:r>
              <a:rPr lang="en-US" sz="4000" dirty="0"/>
              <a:t>Engagement with the User Community</a:t>
            </a:r>
          </a:p>
        </p:txBody>
      </p:sp>
      <p:sp>
        <p:nvSpPr>
          <p:cNvPr id="4" name="Slide Number Placeholder 3">
            <a:extLst>
              <a:ext uri="{FF2B5EF4-FFF2-40B4-BE49-F238E27FC236}">
                <a16:creationId xmlns:a16="http://schemas.microsoft.com/office/drawing/2014/main" id="{99E5D805-1E71-4E45-98D4-7444F817E2E9}"/>
              </a:ext>
            </a:extLst>
          </p:cNvPr>
          <p:cNvSpPr>
            <a:spLocks noGrp="1"/>
          </p:cNvSpPr>
          <p:nvPr>
            <p:ph type="sldNum" sz="quarter" idx="4"/>
          </p:nvPr>
        </p:nvSpPr>
        <p:spPr/>
        <p:txBody>
          <a:bodyPr/>
          <a:lstStyle/>
          <a:p>
            <a:fld id="{7022FF3C-310F-4809-A5BE-BC5BA8AA108D}" type="slidenum">
              <a:rPr lang="en-US" smtClean="0"/>
              <a:pPr/>
              <a:t>23</a:t>
            </a:fld>
            <a:endParaRPr lang="en-US" dirty="0"/>
          </a:p>
        </p:txBody>
      </p:sp>
    </p:spTree>
    <p:extLst>
      <p:ext uri="{BB962C8B-B14F-4D97-AF65-F5344CB8AC3E}">
        <p14:creationId xmlns:p14="http://schemas.microsoft.com/office/powerpoint/2010/main" val="3939344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Text box containing a quesiton mark button.">
            <a:extLst>
              <a:ext uri="{FF2B5EF4-FFF2-40B4-BE49-F238E27FC236}">
                <a16:creationId xmlns:a16="http://schemas.microsoft.com/office/drawing/2014/main" id="{C2D1AFB8-D307-4DDA-B5E5-9D46A310FB95}"/>
              </a:ext>
            </a:extLst>
          </p:cNvPr>
          <p:cNvSpPr txBox="1"/>
          <p:nvPr/>
        </p:nvSpPr>
        <p:spPr>
          <a:xfrm>
            <a:off x="1143000" y="1676400"/>
            <a:ext cx="6705600" cy="4679950"/>
          </a:xfrm>
          <a:prstGeom prst="rect">
            <a:avLst/>
          </a:prstGeom>
          <a:noFill/>
        </p:spPr>
        <p:txBody>
          <a:bodyPr wrap="square" rtlCol="0">
            <a:normAutofit/>
          </a:bodyPr>
          <a:lstStyle/>
          <a:p>
            <a:pPr marL="457200" lvl="0" indent="-457200">
              <a:buFont typeface="Arial" panose="020B0604020202020204" pitchFamily="34" charset="0"/>
              <a:buChar char="•"/>
            </a:pPr>
            <a:endParaRPr lang="en-US" sz="3000" dirty="0"/>
          </a:p>
        </p:txBody>
      </p:sp>
      <p:sp>
        <p:nvSpPr>
          <p:cNvPr id="3" name="Title 2"/>
          <p:cNvSpPr>
            <a:spLocks noGrp="1"/>
          </p:cNvSpPr>
          <p:nvPr>
            <p:ph type="title"/>
          </p:nvPr>
        </p:nvSpPr>
        <p:spPr/>
        <p:txBody>
          <a:bodyPr/>
          <a:lstStyle/>
          <a:p>
            <a:r>
              <a:rPr lang="en-US" dirty="0"/>
              <a:t>Questions, Suggestions, Discussion</a:t>
            </a:r>
          </a:p>
        </p:txBody>
      </p:sp>
      <p:sp>
        <p:nvSpPr>
          <p:cNvPr id="4" name="Slide Number Placeholder 3"/>
          <p:cNvSpPr>
            <a:spLocks noGrp="1"/>
          </p:cNvSpPr>
          <p:nvPr>
            <p:ph type="sldNum" sz="quarter" idx="4"/>
          </p:nvPr>
        </p:nvSpPr>
        <p:spPr/>
        <p:txBody>
          <a:bodyPr/>
          <a:lstStyle/>
          <a:p>
            <a:fld id="{7022FF3C-310F-4809-A5BE-BC5BA8AA108D}" type="slidenum">
              <a:rPr lang="en-US" smtClean="0"/>
              <a:pPr/>
              <a:t>24</a:t>
            </a:fld>
            <a:endParaRPr lang="en-US" dirty="0"/>
          </a:p>
        </p:txBody>
      </p:sp>
      <p:pic>
        <p:nvPicPr>
          <p:cNvPr id="5" name="Content Placeholder 4" descr="Text box containing a quesiton mark button."/>
          <p:cNvPicPr>
            <a:picLocks noGrp="1" noChangeAspect="1"/>
          </p:cNvPicPr>
          <p:nvPr>
            <p:ph idx="1"/>
          </p:nvPr>
        </p:nvPicPr>
        <p:blipFill>
          <a:blip r:embed="rId3" cstate="print"/>
          <a:stretch>
            <a:fillRect/>
          </a:stretch>
        </p:blipFill>
        <p:spPr>
          <a:xfrm>
            <a:off x="1143000" y="1676400"/>
            <a:ext cx="6858000" cy="5050270"/>
          </a:xfrm>
          <a:prstGeom prst="rect">
            <a:avLst/>
          </a:prstGeom>
        </p:spPr>
      </p:pic>
    </p:spTree>
    <p:extLst>
      <p:ext uri="{BB962C8B-B14F-4D97-AF65-F5344CB8AC3E}">
        <p14:creationId xmlns:p14="http://schemas.microsoft.com/office/powerpoint/2010/main" val="299073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CMS Measures Management System (MMS)</a:t>
            </a:r>
            <a:br>
              <a:rPr lang="en-US" sz="2800" dirty="0"/>
            </a:br>
            <a:r>
              <a:rPr lang="en-US" sz="2800" dirty="0"/>
              <a:t> </a:t>
            </a:r>
            <a:r>
              <a:rPr lang="en-US" sz="3600" i="1" dirty="0">
                <a:solidFill>
                  <a:srgbClr val="084A9C"/>
                </a:solidFill>
              </a:rPr>
              <a:t>NCQA’s Testing Tool</a:t>
            </a:r>
          </a:p>
        </p:txBody>
      </p:sp>
      <p:sp>
        <p:nvSpPr>
          <p:cNvPr id="4" name="Text Placeholder 3"/>
          <p:cNvSpPr>
            <a:spLocks noGrp="1"/>
          </p:cNvSpPr>
          <p:nvPr>
            <p:ph type="body" sz="quarter" idx="11"/>
          </p:nvPr>
        </p:nvSpPr>
        <p:spPr>
          <a:xfrm>
            <a:off x="304800" y="3886200"/>
            <a:ext cx="3276600" cy="1828800"/>
          </a:xfrm>
        </p:spPr>
        <p:txBody>
          <a:bodyPr>
            <a:normAutofit/>
          </a:bodyPr>
          <a:lstStyle/>
          <a:p>
            <a:r>
              <a:rPr lang="en-US" dirty="0"/>
              <a:t>Anne Smith</a:t>
            </a:r>
          </a:p>
          <a:p>
            <a:r>
              <a:rPr lang="en-US" dirty="0"/>
              <a:t>NCQA</a:t>
            </a:r>
          </a:p>
          <a:p>
            <a:r>
              <a:rPr lang="en-US" dirty="0"/>
              <a:t>February 22, 2018</a:t>
            </a:r>
          </a:p>
        </p:txBody>
      </p:sp>
    </p:spTree>
    <p:extLst>
      <p:ext uri="{BB962C8B-B14F-4D97-AF65-F5344CB8AC3E}">
        <p14:creationId xmlns:p14="http://schemas.microsoft.com/office/powerpoint/2010/main" val="2190389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Test Deck Development</a:t>
            </a:r>
          </a:p>
          <a:p>
            <a:r>
              <a:rPr lang="en-US" dirty="0"/>
              <a:t>Testing Process</a:t>
            </a:r>
          </a:p>
          <a:p>
            <a:r>
              <a:rPr lang="en-US" dirty="0"/>
              <a:t>Online Scoring Program</a:t>
            </a:r>
          </a:p>
          <a:p>
            <a:r>
              <a:rPr lang="en-US" dirty="0"/>
              <a:t>Starting the Process</a:t>
            </a:r>
          </a:p>
        </p:txBody>
      </p:sp>
      <p:sp>
        <p:nvSpPr>
          <p:cNvPr id="5" name="Title 4"/>
          <p:cNvSpPr>
            <a:spLocks noGrp="1"/>
          </p:cNvSpPr>
          <p:nvPr>
            <p:ph type="title"/>
          </p:nvPr>
        </p:nvSpPr>
        <p:spPr>
          <a:xfrm>
            <a:off x="33337" y="0"/>
            <a:ext cx="9144000" cy="1447800"/>
          </a:xfrm>
        </p:spPr>
        <p:txBody>
          <a:bodyPr/>
          <a:lstStyle/>
          <a:p>
            <a:r>
              <a:rPr lang="en-US" dirty="0"/>
              <a:t>Overview</a:t>
            </a:r>
          </a:p>
        </p:txBody>
      </p:sp>
      <p:sp>
        <p:nvSpPr>
          <p:cNvPr id="9" name="Slide Number Placeholder 8"/>
          <p:cNvSpPr>
            <a:spLocks noGrp="1"/>
          </p:cNvSpPr>
          <p:nvPr>
            <p:ph type="sldNum" sz="quarter" idx="4"/>
          </p:nvPr>
        </p:nvSpPr>
        <p:spPr/>
        <p:txBody>
          <a:bodyPr/>
          <a:lstStyle/>
          <a:p>
            <a:fld id="{7022FF3C-310F-4809-A5BE-BC5BA8AA108D}" type="slidenum">
              <a:rPr lang="en-US" smtClean="0"/>
              <a:pPr/>
              <a:t>26</a:t>
            </a:fld>
            <a:endParaRPr lang="en-US" dirty="0"/>
          </a:p>
        </p:txBody>
      </p:sp>
    </p:spTree>
    <p:extLst>
      <p:ext uri="{BB962C8B-B14F-4D97-AF65-F5344CB8AC3E}">
        <p14:creationId xmlns:p14="http://schemas.microsoft.com/office/powerpoint/2010/main" val="994355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3EA4F-E6E8-4C6A-8A51-F1BC9E33BCD6}"/>
              </a:ext>
            </a:extLst>
          </p:cNvPr>
          <p:cNvSpPr>
            <a:spLocks noGrp="1"/>
          </p:cNvSpPr>
          <p:nvPr>
            <p:ph type="title"/>
          </p:nvPr>
        </p:nvSpPr>
        <p:spPr>
          <a:xfrm>
            <a:off x="0" y="0"/>
            <a:ext cx="9144000" cy="1447800"/>
          </a:xfrm>
        </p:spPr>
        <p:txBody>
          <a:bodyPr/>
          <a:lstStyle/>
          <a:p>
            <a:r>
              <a:rPr lang="en-US"/>
              <a:t>Test Deck Development</a:t>
            </a:r>
            <a:endParaRPr lang="en-US" dirty="0"/>
          </a:p>
        </p:txBody>
      </p:sp>
      <p:sp>
        <p:nvSpPr>
          <p:cNvPr id="4" name="Slide Number Placeholder 3">
            <a:extLst>
              <a:ext uri="{FF2B5EF4-FFF2-40B4-BE49-F238E27FC236}">
                <a16:creationId xmlns:a16="http://schemas.microsoft.com/office/drawing/2014/main" id="{0AC5D761-2C31-4DD8-AE81-B839CB30B373}"/>
              </a:ext>
            </a:extLst>
          </p:cNvPr>
          <p:cNvSpPr>
            <a:spLocks noGrp="1"/>
          </p:cNvSpPr>
          <p:nvPr>
            <p:ph type="sldNum" sz="quarter" idx="4"/>
          </p:nvPr>
        </p:nvSpPr>
        <p:spPr>
          <a:xfrm>
            <a:off x="6553200" y="6356350"/>
            <a:ext cx="2133600" cy="365125"/>
          </a:xfrm>
        </p:spPr>
        <p:txBody>
          <a:bodyPr/>
          <a:lstStyle/>
          <a:p>
            <a:fld id="{7022FF3C-310F-4809-A5BE-BC5BA8AA108D}" type="slidenum">
              <a:rPr lang="en-US" smtClean="0"/>
              <a:pPr/>
              <a:t>27</a:t>
            </a:fld>
            <a:endParaRPr lang="en-US" dirty="0"/>
          </a:p>
        </p:txBody>
      </p:sp>
      <p:pic>
        <p:nvPicPr>
          <p:cNvPr id="6" name="Picture 5" descr="Controlling high blood pressure showing flow of identifying the population" title="Test Deck Development example">
            <a:extLst>
              <a:ext uri="{FF2B5EF4-FFF2-40B4-BE49-F238E27FC236}">
                <a16:creationId xmlns:a16="http://schemas.microsoft.com/office/drawing/2014/main" id="{02178EF4-839E-495A-855F-CC4C632C0C46}"/>
              </a:ext>
            </a:extLst>
          </p:cNvPr>
          <p:cNvPicPr>
            <a:picLocks noChangeAspect="1"/>
          </p:cNvPicPr>
          <p:nvPr/>
        </p:nvPicPr>
        <p:blipFill rotWithShape="1">
          <a:blip r:embed="rId3"/>
          <a:srcRect l="17084" t="17407" r="37917" b="33066"/>
          <a:stretch/>
        </p:blipFill>
        <p:spPr>
          <a:xfrm>
            <a:off x="1663042" y="1739159"/>
            <a:ext cx="7176158" cy="4594537"/>
          </a:xfrm>
          <a:prstGeom prst="rect">
            <a:avLst/>
          </a:prstGeom>
        </p:spPr>
      </p:pic>
      <p:pic>
        <p:nvPicPr>
          <p:cNvPr id="5" name="Picture 4" descr="Lists out the initial population, demoninator and dennominator exclusion of measure being tested" title="Population Criteria">
            <a:extLst>
              <a:ext uri="{FF2B5EF4-FFF2-40B4-BE49-F238E27FC236}">
                <a16:creationId xmlns:a16="http://schemas.microsoft.com/office/drawing/2014/main" id="{A05B11DB-C956-49B0-89D0-4966184089B3}"/>
              </a:ext>
            </a:extLst>
          </p:cNvPr>
          <p:cNvPicPr>
            <a:picLocks noChangeAspect="1"/>
          </p:cNvPicPr>
          <p:nvPr/>
        </p:nvPicPr>
        <p:blipFill>
          <a:blip r:embed="rId4"/>
          <a:stretch>
            <a:fillRect/>
          </a:stretch>
        </p:blipFill>
        <p:spPr>
          <a:xfrm>
            <a:off x="304800" y="2971800"/>
            <a:ext cx="3840601" cy="2288538"/>
          </a:xfrm>
          <a:prstGeom prst="rect">
            <a:avLst/>
          </a:prstGeom>
        </p:spPr>
      </p:pic>
    </p:spTree>
    <p:extLst>
      <p:ext uri="{BB962C8B-B14F-4D97-AF65-F5344CB8AC3E}">
        <p14:creationId xmlns:p14="http://schemas.microsoft.com/office/powerpoint/2010/main" val="345113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Testing Process</a:t>
            </a:r>
          </a:p>
        </p:txBody>
      </p:sp>
      <p:sp>
        <p:nvSpPr>
          <p:cNvPr id="8" name="Slide Number Placeholder 7"/>
          <p:cNvSpPr>
            <a:spLocks noGrp="1"/>
          </p:cNvSpPr>
          <p:nvPr>
            <p:ph type="sldNum" sz="quarter" idx="4"/>
          </p:nvPr>
        </p:nvSpPr>
        <p:spPr/>
        <p:txBody>
          <a:bodyPr/>
          <a:lstStyle/>
          <a:p>
            <a:fld id="{7022FF3C-310F-4809-A5BE-BC5BA8AA108D}" type="slidenum">
              <a:rPr lang="en-US" smtClean="0"/>
              <a:pPr/>
              <a:t>28</a:t>
            </a:fld>
            <a:endParaRPr lang="en-US" dirty="0"/>
          </a:p>
        </p:txBody>
      </p:sp>
      <p:sp>
        <p:nvSpPr>
          <p:cNvPr id="27" name="Slide Number Placeholder 4">
            <a:extLst>
              <a:ext uri="{FF2B5EF4-FFF2-40B4-BE49-F238E27FC236}">
                <a16:creationId xmlns:a16="http://schemas.microsoft.com/office/drawing/2014/main" id="{63319B42-C108-4A54-BA28-CF7617FE34F8}"/>
              </a:ext>
            </a:extLst>
          </p:cNvPr>
          <p:cNvSpPr txBox="1">
            <a:spLocks/>
          </p:cNvSpPr>
          <p:nvPr/>
        </p:nvSpPr>
        <p:spPr>
          <a:xfrm>
            <a:off x="7569745" y="6430910"/>
            <a:ext cx="539751" cy="168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9A96B2-702C-084E-9060-05751DBF82B0}" type="slidenum">
              <a:rPr lang="en-US" smtClean="0"/>
              <a:pPr/>
              <a:t>28</a:t>
            </a:fld>
            <a:endParaRPr lang="en-US" dirty="0"/>
          </a:p>
        </p:txBody>
      </p:sp>
      <p:graphicFrame>
        <p:nvGraphicFramePr>
          <p:cNvPr id="28" name="Content Placeholder 3" descr="NCQA Posts Test Decks Online&#10;Vendor downloads test decks&#10;Vendor processes test deck&#10;vendor uploads results" title="Cendor Processing diagram">
            <a:extLst>
              <a:ext uri="{FF2B5EF4-FFF2-40B4-BE49-F238E27FC236}">
                <a16:creationId xmlns:a16="http://schemas.microsoft.com/office/drawing/2014/main" id="{043D3A5D-7760-46C8-80E1-C45214A52AFD}"/>
              </a:ext>
            </a:extLst>
          </p:cNvPr>
          <p:cNvGraphicFramePr>
            <a:graphicFrameLocks noGrp="1"/>
          </p:cNvGraphicFramePr>
          <p:nvPr>
            <p:ph idx="1"/>
            <p:extLst/>
          </p:nvPr>
        </p:nvGraphicFramePr>
        <p:xfrm>
          <a:off x="990600" y="1647825"/>
          <a:ext cx="77724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Left Brace 28" title="Left Brace for Vendor processing diagram">
            <a:extLst>
              <a:ext uri="{FF2B5EF4-FFF2-40B4-BE49-F238E27FC236}">
                <a16:creationId xmlns:a16="http://schemas.microsoft.com/office/drawing/2014/main" id="{4627AC77-D7FF-4A0C-8C6A-D53C89E5157F}"/>
              </a:ext>
            </a:extLst>
          </p:cNvPr>
          <p:cNvSpPr/>
          <p:nvPr/>
        </p:nvSpPr>
        <p:spPr bwMode="auto">
          <a:xfrm>
            <a:off x="457200" y="1647825"/>
            <a:ext cx="300023" cy="1580064"/>
          </a:xfrm>
          <a:prstGeom prst="leftBrace">
            <a:avLst/>
          </a:prstGeom>
          <a:solidFill>
            <a:srgbClr val="F8F4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3F84B734-F706-4AC6-BD5C-9839E003E84C}"/>
              </a:ext>
            </a:extLst>
          </p:cNvPr>
          <p:cNvSpPr txBox="1"/>
          <p:nvPr/>
        </p:nvSpPr>
        <p:spPr>
          <a:xfrm>
            <a:off x="71735" y="1261486"/>
            <a:ext cx="461665" cy="2352742"/>
          </a:xfrm>
          <a:prstGeom prst="rect">
            <a:avLst/>
          </a:prstGeom>
          <a:noFill/>
        </p:spPr>
        <p:txBody>
          <a:bodyPr vert="vert270" wrap="square" rtlCol="0">
            <a:spAutoFit/>
          </a:bodyPr>
          <a:lstStyle/>
          <a:p>
            <a:pPr algn="ctr"/>
            <a:r>
              <a:rPr lang="en-US">
                <a:latin typeface="Iskoola Pota" panose="020B0502040204020203" pitchFamily="34" charset="0"/>
                <a:cs typeface="Iskoola Pota" panose="020B0502040204020203" pitchFamily="34" charset="0"/>
              </a:rPr>
              <a:t>Vendor Processing</a:t>
            </a:r>
          </a:p>
        </p:txBody>
      </p:sp>
      <p:cxnSp>
        <p:nvCxnSpPr>
          <p:cNvPr id="31" name="Straight Arrow Connector 30" descr="Goes from NCQA scoring diagram, 100% match decision box with answer of no back to Vendor donwloads test decks" title="Arrow">
            <a:extLst>
              <a:ext uri="{FF2B5EF4-FFF2-40B4-BE49-F238E27FC236}">
                <a16:creationId xmlns:a16="http://schemas.microsoft.com/office/drawing/2014/main" id="{2205167C-EFEE-4239-9702-83BD796611A0}"/>
              </a:ext>
            </a:extLst>
          </p:cNvPr>
          <p:cNvCxnSpPr/>
          <p:nvPr/>
        </p:nvCxnSpPr>
        <p:spPr bwMode="auto">
          <a:xfrm>
            <a:off x="6798262" y="4619625"/>
            <a:ext cx="669338" cy="0"/>
          </a:xfrm>
          <a:prstGeom prst="straightConnector1">
            <a:avLst/>
          </a:prstGeom>
          <a:solidFill>
            <a:schemeClr val="accent1"/>
          </a:solidFill>
          <a:ln w="25400" cap="flat" cmpd="sng" algn="ctr">
            <a:solidFill>
              <a:srgbClr val="00B050"/>
            </a:solidFill>
            <a:prstDash val="solid"/>
            <a:round/>
            <a:headEnd type="none" w="med" len="med"/>
            <a:tailEnd type="triangle"/>
          </a:ln>
          <a:effectLst/>
        </p:spPr>
      </p:cxnSp>
      <p:cxnSp>
        <p:nvCxnSpPr>
          <p:cNvPr id="32" name="Straight Arrow Connector 31" descr="from NCQA scorekey to NCQA scores vendors results box" title="arrow">
            <a:extLst>
              <a:ext uri="{FF2B5EF4-FFF2-40B4-BE49-F238E27FC236}">
                <a16:creationId xmlns:a16="http://schemas.microsoft.com/office/drawing/2014/main" id="{FE004A25-81E2-4BE3-9DDC-0D2D7C9B91E9}"/>
              </a:ext>
            </a:extLst>
          </p:cNvPr>
          <p:cNvCxnSpPr/>
          <p:nvPr/>
        </p:nvCxnSpPr>
        <p:spPr bwMode="auto">
          <a:xfrm flipV="1">
            <a:off x="1801404" y="5138227"/>
            <a:ext cx="0" cy="226666"/>
          </a:xfrm>
          <a:prstGeom prst="straightConnector1">
            <a:avLst/>
          </a:prstGeom>
          <a:ln>
            <a:solidFill>
              <a:srgbClr val="0033CC"/>
            </a:solidFill>
            <a:headEnd type="none" w="med" len="med"/>
            <a:tailEnd type="triangle"/>
          </a:ln>
        </p:spPr>
        <p:style>
          <a:lnRef idx="2">
            <a:schemeClr val="dk1"/>
          </a:lnRef>
          <a:fillRef idx="0">
            <a:schemeClr val="dk1"/>
          </a:fillRef>
          <a:effectRef idx="1">
            <a:schemeClr val="dk1"/>
          </a:effectRef>
          <a:fontRef idx="minor">
            <a:schemeClr val="tx1"/>
          </a:fontRef>
        </p:style>
      </p:cxnSp>
      <p:grpSp>
        <p:nvGrpSpPr>
          <p:cNvPr id="33" name="Group 32" descr="NCQA scores vendor's results (compares NCQA's expected results  and vendor's results)  with input from NCQA scorekey&#10;NQCQ reviews (NCQA and vendor work to understand discrepancies, if any)&#10;Decision on whether 100% match (process repeats until results match)&#10;if no goes back to vendor downlads test decks&#10;if yes, goes to onC testing report" title="Diagram of NCQA scoring process">
            <a:extLst>
              <a:ext uri="{FF2B5EF4-FFF2-40B4-BE49-F238E27FC236}">
                <a16:creationId xmlns:a16="http://schemas.microsoft.com/office/drawing/2014/main" id="{09AC0443-FF91-4D10-9065-F2FD800A19D4}"/>
              </a:ext>
            </a:extLst>
          </p:cNvPr>
          <p:cNvGrpSpPr/>
          <p:nvPr/>
        </p:nvGrpSpPr>
        <p:grpSpPr>
          <a:xfrm>
            <a:off x="76200" y="2409825"/>
            <a:ext cx="8820717" cy="3429000"/>
            <a:chOff x="76200" y="2409825"/>
            <a:chExt cx="8820717" cy="3429000"/>
          </a:xfrm>
        </p:grpSpPr>
        <p:sp>
          <p:nvSpPr>
            <p:cNvPr id="34" name="TextBox 33">
              <a:extLst>
                <a:ext uri="{FF2B5EF4-FFF2-40B4-BE49-F238E27FC236}">
                  <a16:creationId xmlns:a16="http://schemas.microsoft.com/office/drawing/2014/main" id="{A17F8162-C599-465B-B1A8-845CAFB43AE8}"/>
                </a:ext>
              </a:extLst>
            </p:cNvPr>
            <p:cNvSpPr txBox="1"/>
            <p:nvPr/>
          </p:nvSpPr>
          <p:spPr>
            <a:xfrm>
              <a:off x="76200" y="3486083"/>
              <a:ext cx="461665" cy="2352742"/>
            </a:xfrm>
            <a:prstGeom prst="rect">
              <a:avLst/>
            </a:prstGeom>
            <a:noFill/>
          </p:spPr>
          <p:txBody>
            <a:bodyPr vert="vert270" wrap="square" rtlCol="0">
              <a:spAutoFit/>
            </a:bodyPr>
            <a:lstStyle/>
            <a:p>
              <a:pPr algn="ctr"/>
              <a:r>
                <a:rPr lang="en-US" dirty="0">
                  <a:latin typeface="Iskoola Pota" panose="020B0502040204020203" pitchFamily="34" charset="0"/>
                  <a:cs typeface="Iskoola Pota" panose="020B0502040204020203" pitchFamily="34" charset="0"/>
                </a:rPr>
                <a:t>NC</a:t>
              </a:r>
              <a:r>
                <a:rPr lang="en-US" dirty="0">
                  <a:solidFill>
                    <a:srgbClr val="FF0000"/>
                  </a:solidFill>
                  <a:latin typeface="Iskoola Pota" panose="020B0502040204020203" pitchFamily="34" charset="0"/>
                  <a:cs typeface="Iskoola Pota" panose="020B0502040204020203" pitchFamily="34" charset="0"/>
                </a:rPr>
                <a:t>Q</a:t>
              </a:r>
              <a:r>
                <a:rPr lang="en-US" dirty="0">
                  <a:latin typeface="Iskoola Pota" panose="020B0502040204020203" pitchFamily="34" charset="0"/>
                  <a:cs typeface="Iskoola Pota" panose="020B0502040204020203" pitchFamily="34" charset="0"/>
                </a:rPr>
                <a:t>A Scoring </a:t>
              </a:r>
            </a:p>
          </p:txBody>
        </p:sp>
        <p:grpSp>
          <p:nvGrpSpPr>
            <p:cNvPr id="35" name="Group 34">
              <a:extLst>
                <a:ext uri="{FF2B5EF4-FFF2-40B4-BE49-F238E27FC236}">
                  <a16:creationId xmlns:a16="http://schemas.microsoft.com/office/drawing/2014/main" id="{394E5D8E-6F3A-4E0C-9272-302299861AD0}"/>
                </a:ext>
              </a:extLst>
            </p:cNvPr>
            <p:cNvGrpSpPr/>
            <p:nvPr/>
          </p:nvGrpSpPr>
          <p:grpSpPr>
            <a:xfrm>
              <a:off x="461665" y="2409825"/>
              <a:ext cx="8435252" cy="3379113"/>
              <a:chOff x="461665" y="2409825"/>
              <a:chExt cx="8435252" cy="3379113"/>
            </a:xfrm>
          </p:grpSpPr>
          <p:sp>
            <p:nvSpPr>
              <p:cNvPr id="36" name="TextBox 35">
                <a:extLst>
                  <a:ext uri="{FF2B5EF4-FFF2-40B4-BE49-F238E27FC236}">
                    <a16:creationId xmlns:a16="http://schemas.microsoft.com/office/drawing/2014/main" id="{1A49812E-D2F8-4EA6-9DC0-B0A19C281D12}"/>
                  </a:ext>
                </a:extLst>
              </p:cNvPr>
              <p:cNvSpPr txBox="1"/>
              <p:nvPr/>
            </p:nvSpPr>
            <p:spPr>
              <a:xfrm>
                <a:off x="1219200" y="5378349"/>
                <a:ext cx="1219200" cy="384721"/>
              </a:xfrm>
              <a:prstGeom prst="rect">
                <a:avLst/>
              </a:prstGeom>
              <a:solidFill>
                <a:srgbClr val="E3EEFD"/>
              </a:solidFill>
              <a:ln>
                <a:solidFill>
                  <a:schemeClr val="accent2"/>
                </a:solidFill>
              </a:ln>
              <a:effectLst>
                <a:glow rad="63500">
                  <a:schemeClr val="accent2">
                    <a:alpha val="40000"/>
                  </a:schemeClr>
                </a:glow>
              </a:effectLst>
            </p:spPr>
            <p:txBody>
              <a:bodyPr wrap="square" rtlCol="0">
                <a:spAutoFit/>
              </a:bodyPr>
              <a:lstStyle/>
              <a:p>
                <a:pPr algn="ctr"/>
                <a:r>
                  <a:rPr lang="en-US" sz="1200" b="0" i="1" u="none">
                    <a:latin typeface="Iskoola Pota" panose="020B0502040204020203" pitchFamily="34" charset="0"/>
                    <a:cs typeface="Iskoola Pota" panose="020B0502040204020203" pitchFamily="34" charset="0"/>
                  </a:rPr>
                  <a:t>NC</a:t>
                </a:r>
                <a:r>
                  <a:rPr lang="en-US" sz="1200" b="0" i="1" u="none">
                    <a:solidFill>
                      <a:srgbClr val="FF0000"/>
                    </a:solidFill>
                    <a:latin typeface="Iskoola Pota" panose="020B0502040204020203" pitchFamily="34" charset="0"/>
                    <a:cs typeface="Iskoola Pota" panose="020B0502040204020203" pitchFamily="34" charset="0"/>
                  </a:rPr>
                  <a:t>Q</a:t>
                </a:r>
                <a:r>
                  <a:rPr lang="en-US" sz="1200" b="0" i="1" u="none">
                    <a:latin typeface="Iskoola Pota" panose="020B0502040204020203" pitchFamily="34" charset="0"/>
                    <a:cs typeface="Iskoola Pota" panose="020B0502040204020203" pitchFamily="34" charset="0"/>
                  </a:rPr>
                  <a:t>A Scorekey</a:t>
                </a:r>
              </a:p>
              <a:p>
                <a:pPr algn="ctr"/>
                <a:endParaRPr lang="en-US" sz="700" b="0" i="1" u="none"/>
              </a:p>
            </p:txBody>
          </p:sp>
          <p:sp>
            <p:nvSpPr>
              <p:cNvPr id="37" name="Left Brace 36">
                <a:extLst>
                  <a:ext uri="{FF2B5EF4-FFF2-40B4-BE49-F238E27FC236}">
                    <a16:creationId xmlns:a16="http://schemas.microsoft.com/office/drawing/2014/main" id="{8681ED93-07DC-43FA-914A-42F03949E5D8}"/>
                  </a:ext>
                </a:extLst>
              </p:cNvPr>
              <p:cNvSpPr/>
              <p:nvPr/>
            </p:nvSpPr>
            <p:spPr bwMode="auto">
              <a:xfrm>
                <a:off x="461665" y="3872422"/>
                <a:ext cx="295558" cy="1580064"/>
              </a:xfrm>
              <a:prstGeom prst="leftBrace">
                <a:avLst/>
              </a:prstGeom>
              <a:solidFill>
                <a:srgbClr val="F8F4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8" name="Group 37">
                <a:extLst>
                  <a:ext uri="{FF2B5EF4-FFF2-40B4-BE49-F238E27FC236}">
                    <a16:creationId xmlns:a16="http://schemas.microsoft.com/office/drawing/2014/main" id="{CBAC9A17-2E58-483A-9464-369506E1CBC7}"/>
                  </a:ext>
                </a:extLst>
              </p:cNvPr>
              <p:cNvGrpSpPr/>
              <p:nvPr/>
            </p:nvGrpSpPr>
            <p:grpSpPr>
              <a:xfrm>
                <a:off x="995065" y="2409825"/>
                <a:ext cx="7901852" cy="3379113"/>
                <a:chOff x="995065" y="2409825"/>
                <a:chExt cx="7901852" cy="3379113"/>
              </a:xfrm>
            </p:grpSpPr>
            <p:grpSp>
              <p:nvGrpSpPr>
                <p:cNvPr id="39" name="Group 38">
                  <a:extLst>
                    <a:ext uri="{FF2B5EF4-FFF2-40B4-BE49-F238E27FC236}">
                      <a16:creationId xmlns:a16="http://schemas.microsoft.com/office/drawing/2014/main" id="{DA3DC247-67BF-42F2-9576-7272F9071CD6}"/>
                    </a:ext>
                  </a:extLst>
                </p:cNvPr>
                <p:cNvGrpSpPr/>
                <p:nvPr/>
              </p:nvGrpSpPr>
              <p:grpSpPr>
                <a:xfrm>
                  <a:off x="995065" y="2409825"/>
                  <a:ext cx="7901852" cy="3250287"/>
                  <a:chOff x="995065" y="2409825"/>
                  <a:chExt cx="7901852" cy="3250287"/>
                </a:xfrm>
              </p:grpSpPr>
              <p:sp>
                <p:nvSpPr>
                  <p:cNvPr id="41" name="TextBox 40">
                    <a:extLst>
                      <a:ext uri="{FF2B5EF4-FFF2-40B4-BE49-F238E27FC236}">
                        <a16:creationId xmlns:a16="http://schemas.microsoft.com/office/drawing/2014/main" id="{5B64591E-0809-42F7-A371-AD803F2C6591}"/>
                      </a:ext>
                    </a:extLst>
                  </p:cNvPr>
                  <p:cNvSpPr txBox="1"/>
                  <p:nvPr/>
                </p:nvSpPr>
                <p:spPr>
                  <a:xfrm>
                    <a:off x="4914900" y="5229225"/>
                    <a:ext cx="1883362" cy="430887"/>
                  </a:xfrm>
                  <a:prstGeom prst="rect">
                    <a:avLst/>
                  </a:prstGeom>
                  <a:noFill/>
                  <a:ln>
                    <a:noFill/>
                  </a:ln>
                  <a:effectLst>
                    <a:glow rad="63500">
                      <a:schemeClr val="accent1">
                        <a:alpha val="40000"/>
                      </a:schemeClr>
                    </a:glow>
                  </a:effectLst>
                </p:spPr>
                <p:txBody>
                  <a:bodyPr wrap="square" rtlCol="0">
                    <a:spAutoFit/>
                  </a:bodyPr>
                  <a:lstStyle/>
                  <a:p>
                    <a:pPr algn="ctr"/>
                    <a:r>
                      <a:rPr lang="en-US" sz="1100" b="0" i="1" u="none" dirty="0"/>
                      <a:t>Process repeats until results match</a:t>
                    </a:r>
                    <a:endParaRPr lang="en-US" sz="1400" b="0" i="1" u="none" dirty="0"/>
                  </a:p>
                </p:txBody>
              </p:sp>
              <p:grpSp>
                <p:nvGrpSpPr>
                  <p:cNvPr id="42" name="Group 41">
                    <a:extLst>
                      <a:ext uri="{FF2B5EF4-FFF2-40B4-BE49-F238E27FC236}">
                        <a16:creationId xmlns:a16="http://schemas.microsoft.com/office/drawing/2014/main" id="{E82CDD80-35E2-4005-92E5-8CAD921D4C18}"/>
                      </a:ext>
                    </a:extLst>
                  </p:cNvPr>
                  <p:cNvGrpSpPr/>
                  <p:nvPr/>
                </p:nvGrpSpPr>
                <p:grpSpPr>
                  <a:xfrm>
                    <a:off x="995065" y="2409825"/>
                    <a:ext cx="7901852" cy="2986597"/>
                    <a:chOff x="995065" y="2409825"/>
                    <a:chExt cx="7901852" cy="2986597"/>
                  </a:xfrm>
                </p:grpSpPr>
                <p:cxnSp>
                  <p:nvCxnSpPr>
                    <p:cNvPr id="43" name="Elbow Connector 15">
                      <a:extLst>
                        <a:ext uri="{FF2B5EF4-FFF2-40B4-BE49-F238E27FC236}">
                          <a16:creationId xmlns:a16="http://schemas.microsoft.com/office/drawing/2014/main" id="{593F4D0B-012C-4D0D-815C-B18DD0BA92D8}"/>
                        </a:ext>
                      </a:extLst>
                    </p:cNvPr>
                    <p:cNvCxnSpPr/>
                    <p:nvPr/>
                  </p:nvCxnSpPr>
                  <p:spPr bwMode="auto">
                    <a:xfrm rot="16200000" flipV="1">
                      <a:off x="4312920" y="2486025"/>
                      <a:ext cx="1097280" cy="2011680"/>
                    </a:xfrm>
                    <a:prstGeom prst="bentConnector3">
                      <a:avLst>
                        <a:gd name="adj1" fmla="val 50000"/>
                      </a:avLst>
                    </a:prstGeom>
                    <a:solidFill>
                      <a:schemeClr val="accent1"/>
                    </a:solidFill>
                    <a:ln w="25400" cap="flat" cmpd="sng" algn="ctr">
                      <a:solidFill>
                        <a:srgbClr val="FF0000"/>
                      </a:solidFill>
                      <a:prstDash val="solid"/>
                      <a:round/>
                      <a:headEnd type="none" w="med" len="med"/>
                      <a:tailEnd type="triangle"/>
                    </a:ln>
                    <a:effectLst/>
                  </p:spPr>
                </p:cxnSp>
                <p:sp>
                  <p:nvSpPr>
                    <p:cNvPr id="44" name="TextBox 43">
                      <a:extLst>
                        <a:ext uri="{FF2B5EF4-FFF2-40B4-BE49-F238E27FC236}">
                          <a16:creationId xmlns:a16="http://schemas.microsoft.com/office/drawing/2014/main" id="{6DDF2745-41F0-4DFA-B9A7-8302C423779F}"/>
                        </a:ext>
                      </a:extLst>
                    </p:cNvPr>
                    <p:cNvSpPr txBox="1"/>
                    <p:nvPr/>
                  </p:nvSpPr>
                  <p:spPr>
                    <a:xfrm>
                      <a:off x="5638800" y="3629025"/>
                      <a:ext cx="457200" cy="307777"/>
                    </a:xfrm>
                    <a:prstGeom prst="rect">
                      <a:avLst/>
                    </a:prstGeom>
                    <a:solidFill>
                      <a:schemeClr val="bg1"/>
                    </a:solidFill>
                    <a:ln>
                      <a:solidFill>
                        <a:srgbClr val="FF0000"/>
                      </a:solidFill>
                    </a:ln>
                    <a:effectLst>
                      <a:glow rad="63500">
                        <a:srgbClr val="FF0000">
                          <a:alpha val="40000"/>
                        </a:srgbClr>
                      </a:glow>
                    </a:effectLst>
                  </p:spPr>
                  <p:txBody>
                    <a:bodyPr wrap="square" rtlCol="0">
                      <a:spAutoFit/>
                    </a:bodyPr>
                    <a:lstStyle/>
                    <a:p>
                      <a:r>
                        <a:rPr lang="en-US" sz="1400" dirty="0"/>
                        <a:t>No</a:t>
                      </a:r>
                      <a:endParaRPr lang="en-US" dirty="0"/>
                    </a:p>
                  </p:txBody>
                </p:sp>
                <p:grpSp>
                  <p:nvGrpSpPr>
                    <p:cNvPr id="45" name="Group 44">
                      <a:extLst>
                        <a:ext uri="{FF2B5EF4-FFF2-40B4-BE49-F238E27FC236}">
                          <a16:creationId xmlns:a16="http://schemas.microsoft.com/office/drawing/2014/main" id="{D22EF7CB-ADFB-4B49-AC3F-CFC0AFAEAC73}"/>
                        </a:ext>
                      </a:extLst>
                    </p:cNvPr>
                    <p:cNvGrpSpPr/>
                    <p:nvPr/>
                  </p:nvGrpSpPr>
                  <p:grpSpPr>
                    <a:xfrm>
                      <a:off x="995065" y="3872422"/>
                      <a:ext cx="7901852" cy="1524000"/>
                      <a:chOff x="995065" y="3872422"/>
                      <a:chExt cx="7901852" cy="1524000"/>
                    </a:xfrm>
                  </p:grpSpPr>
                  <p:grpSp>
                    <p:nvGrpSpPr>
                      <p:cNvPr id="47" name="Group 46">
                        <a:extLst>
                          <a:ext uri="{FF2B5EF4-FFF2-40B4-BE49-F238E27FC236}">
                            <a16:creationId xmlns:a16="http://schemas.microsoft.com/office/drawing/2014/main" id="{4ADB85E8-47B6-4546-958B-7B81428C435C}"/>
                          </a:ext>
                        </a:extLst>
                      </p:cNvPr>
                      <p:cNvGrpSpPr/>
                      <p:nvPr/>
                    </p:nvGrpSpPr>
                    <p:grpSpPr>
                      <a:xfrm>
                        <a:off x="995065" y="3872422"/>
                        <a:ext cx="7901852" cy="1524000"/>
                        <a:chOff x="995065" y="3672397"/>
                        <a:chExt cx="7901852" cy="1524000"/>
                      </a:xfrm>
                    </p:grpSpPr>
                    <p:sp>
                      <p:nvSpPr>
                        <p:cNvPr id="50" name="Vertical Scroll 12">
                          <a:extLst>
                            <a:ext uri="{FF2B5EF4-FFF2-40B4-BE49-F238E27FC236}">
                              <a16:creationId xmlns:a16="http://schemas.microsoft.com/office/drawing/2014/main" id="{2D18496F-522B-4854-9758-6904954A1FFD}"/>
                            </a:ext>
                          </a:extLst>
                        </p:cNvPr>
                        <p:cNvSpPr/>
                        <p:nvPr/>
                      </p:nvSpPr>
                      <p:spPr bwMode="auto">
                        <a:xfrm>
                          <a:off x="7315200" y="3672397"/>
                          <a:ext cx="1581717" cy="1356803"/>
                        </a:xfrm>
                        <a:prstGeom prst="verticalScroll">
                          <a:avLst/>
                        </a:prstGeom>
                        <a:solidFill>
                          <a:schemeClr val="bg1"/>
                        </a:soli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a:ln>
                              <a:noFill/>
                            </a:ln>
                            <a:solidFill>
                              <a:schemeClr val="tx1"/>
                            </a:solidFill>
                            <a:effectLst/>
                            <a:latin typeface="Arial" charset="0"/>
                          </a:endParaRPr>
                        </a:p>
                      </p:txBody>
                    </p:sp>
                    <p:graphicFrame>
                      <p:nvGraphicFramePr>
                        <p:cNvPr id="51" name="Content Placeholder 3" descr="box within a box" title="Alignment of boxes for NCQA scoring">
                          <a:extLst>
                            <a:ext uri="{FF2B5EF4-FFF2-40B4-BE49-F238E27FC236}">
                              <a16:creationId xmlns:a16="http://schemas.microsoft.com/office/drawing/2014/main" id="{05CDFA03-D856-4656-99B8-887ADABB3907}"/>
                            </a:ext>
                          </a:extLst>
                        </p:cNvPr>
                        <p:cNvGraphicFramePr>
                          <a:graphicFrameLocks/>
                        </p:cNvGraphicFramePr>
                        <p:nvPr>
                          <p:extLst/>
                        </p:nvPr>
                      </p:nvGraphicFramePr>
                      <p:xfrm>
                        <a:off x="995065" y="3672397"/>
                        <a:ext cx="7772400" cy="152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48" name="TextBox 47">
                        <a:extLst>
                          <a:ext uri="{FF2B5EF4-FFF2-40B4-BE49-F238E27FC236}">
                            <a16:creationId xmlns:a16="http://schemas.microsoft.com/office/drawing/2014/main" id="{259D320A-1674-4417-8791-A3E0F7689F58}"/>
                          </a:ext>
                        </a:extLst>
                      </p:cNvPr>
                      <p:cNvSpPr txBox="1"/>
                      <p:nvPr/>
                    </p:nvSpPr>
                    <p:spPr>
                      <a:xfrm>
                        <a:off x="6858000" y="4235648"/>
                        <a:ext cx="533400" cy="307777"/>
                      </a:xfrm>
                      <a:prstGeom prst="rect">
                        <a:avLst/>
                      </a:prstGeom>
                      <a:solidFill>
                        <a:schemeClr val="bg1"/>
                      </a:solidFill>
                      <a:ln>
                        <a:solidFill>
                          <a:srgbClr val="00B050"/>
                        </a:solidFill>
                      </a:ln>
                      <a:effectLst>
                        <a:glow rad="63500">
                          <a:srgbClr val="00B050">
                            <a:alpha val="40000"/>
                          </a:srgbClr>
                        </a:glow>
                      </a:effectLst>
                    </p:spPr>
                    <p:txBody>
                      <a:bodyPr wrap="square" rtlCol="0">
                        <a:spAutoFit/>
                      </a:bodyPr>
                      <a:lstStyle/>
                      <a:p>
                        <a:r>
                          <a:rPr lang="en-US" sz="1400"/>
                          <a:t>Yes</a:t>
                        </a:r>
                        <a:endParaRPr lang="en-US"/>
                      </a:p>
                    </p:txBody>
                  </p:sp>
                  <p:sp>
                    <p:nvSpPr>
                      <p:cNvPr id="49" name="TextBox 48">
                        <a:extLst>
                          <a:ext uri="{FF2B5EF4-FFF2-40B4-BE49-F238E27FC236}">
                            <a16:creationId xmlns:a16="http://schemas.microsoft.com/office/drawing/2014/main" id="{415F8DDC-F105-479E-83DE-F4EDEF522A22}"/>
                          </a:ext>
                        </a:extLst>
                      </p:cNvPr>
                      <p:cNvSpPr txBox="1"/>
                      <p:nvPr/>
                    </p:nvSpPr>
                    <p:spPr>
                      <a:xfrm>
                        <a:off x="7534558" y="4444395"/>
                        <a:ext cx="1143000" cy="523220"/>
                      </a:xfrm>
                      <a:prstGeom prst="rect">
                        <a:avLst/>
                      </a:prstGeom>
                      <a:noFill/>
                    </p:spPr>
                    <p:txBody>
                      <a:bodyPr wrap="square" rtlCol="0">
                        <a:spAutoFit/>
                      </a:bodyPr>
                      <a:lstStyle/>
                      <a:p>
                        <a:pPr lvl="0" algn="ctr">
                          <a:lnSpc>
                            <a:spcPct val="100000"/>
                          </a:lnSpc>
                          <a:spcAft>
                            <a:spcPts val="0"/>
                          </a:spcAft>
                        </a:pPr>
                        <a:r>
                          <a:rPr lang="en-US" sz="1400" b="0" i="1" dirty="0">
                            <a:latin typeface="Iskoola Pota" panose="020B0502040204020203" pitchFamily="34" charset="0"/>
                            <a:cs typeface="Iskoola Pota" panose="020B0502040204020203" pitchFamily="34" charset="0"/>
                          </a:rPr>
                          <a:t>ONC Testing Report</a:t>
                        </a:r>
                      </a:p>
                    </p:txBody>
                  </p:sp>
                </p:grpSp>
                <p:cxnSp>
                  <p:nvCxnSpPr>
                    <p:cNvPr id="46" name="Elbow Connector 21">
                      <a:extLst>
                        <a:ext uri="{FF2B5EF4-FFF2-40B4-BE49-F238E27FC236}">
                          <a16:creationId xmlns:a16="http://schemas.microsoft.com/office/drawing/2014/main" id="{0B75A89E-834C-4994-94F2-AB7B7877FDE0}"/>
                        </a:ext>
                      </a:extLst>
                    </p:cNvPr>
                    <p:cNvCxnSpPr>
                      <a:stCxn id="28" idx="3"/>
                      <a:endCxn id="51" idx="1"/>
                    </p:cNvCxnSpPr>
                    <p:nvPr/>
                  </p:nvCxnSpPr>
                  <p:spPr bwMode="auto">
                    <a:xfrm flipH="1">
                      <a:off x="995065" y="2409825"/>
                      <a:ext cx="7767935" cy="2224597"/>
                    </a:xfrm>
                    <a:prstGeom prst="bentConnector5">
                      <a:avLst>
                        <a:gd name="adj1" fmla="val -1736"/>
                        <a:gd name="adj2" fmla="val 39461"/>
                        <a:gd name="adj3" fmla="val 101736"/>
                      </a:avLst>
                    </a:prstGeom>
                    <a:solidFill>
                      <a:schemeClr val="accent1"/>
                    </a:solidFill>
                    <a:ln w="25400" cap="flat" cmpd="sng" algn="ctr">
                      <a:solidFill>
                        <a:srgbClr val="0033CC"/>
                      </a:solidFill>
                      <a:prstDash val="solid"/>
                      <a:round/>
                      <a:headEnd type="none" w="med" len="med"/>
                      <a:tailEnd type="triangle"/>
                    </a:ln>
                    <a:effectLst/>
                  </p:spPr>
                </p:cxnSp>
              </p:grpSp>
            </p:grpSp>
            <p:pic>
              <p:nvPicPr>
                <p:cNvPr id="40" name="Picture 39" title="Picture of key">
                  <a:extLst>
                    <a:ext uri="{FF2B5EF4-FFF2-40B4-BE49-F238E27FC236}">
                      <a16:creationId xmlns:a16="http://schemas.microsoft.com/office/drawing/2014/main" id="{1B789653-9671-48EF-B60E-9F8D7CAF4949}"/>
                    </a:ext>
                  </a:extLst>
                </p:cNvPr>
                <p:cNvPicPr>
                  <a:picLocks noChangeAspect="1"/>
                </p:cNvPicPr>
                <p:nvPr/>
              </p:nvPicPr>
              <p:blipFill>
                <a:blip r:embed="rId13"/>
                <a:stretch>
                  <a:fillRect/>
                </a:stretch>
              </p:blipFill>
              <p:spPr>
                <a:xfrm rot="16200000">
                  <a:off x="1727782" y="5406443"/>
                  <a:ext cx="254913" cy="510077"/>
                </a:xfrm>
                <a:prstGeom prst="rect">
                  <a:avLst/>
                </a:prstGeom>
                <a:ln>
                  <a:noFill/>
                </a:ln>
              </p:spPr>
            </p:pic>
          </p:grpSp>
        </p:grpSp>
      </p:grpSp>
    </p:spTree>
    <p:extLst>
      <p:ext uri="{BB962C8B-B14F-4D97-AF65-F5344CB8AC3E}">
        <p14:creationId xmlns:p14="http://schemas.microsoft.com/office/powerpoint/2010/main" val="288876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923B0A-BBE8-4CF8-A3A4-03A6D9681032}"/>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26F37314-964F-4819-A43B-AED299787337}"/>
              </a:ext>
            </a:extLst>
          </p:cNvPr>
          <p:cNvSpPr>
            <a:spLocks noGrp="1"/>
          </p:cNvSpPr>
          <p:nvPr>
            <p:ph type="title"/>
          </p:nvPr>
        </p:nvSpPr>
        <p:spPr/>
        <p:txBody>
          <a:bodyPr/>
          <a:lstStyle/>
          <a:p>
            <a:r>
              <a:rPr lang="en-US" dirty="0"/>
              <a:t>Online Scoring Program</a:t>
            </a:r>
          </a:p>
        </p:txBody>
      </p:sp>
      <p:sp>
        <p:nvSpPr>
          <p:cNvPr id="4" name="Slide Number Placeholder 3">
            <a:extLst>
              <a:ext uri="{FF2B5EF4-FFF2-40B4-BE49-F238E27FC236}">
                <a16:creationId xmlns:a16="http://schemas.microsoft.com/office/drawing/2014/main" id="{168C1206-42FA-4F8A-86D2-CB122D69E0FA}"/>
              </a:ext>
            </a:extLst>
          </p:cNvPr>
          <p:cNvSpPr>
            <a:spLocks noGrp="1"/>
          </p:cNvSpPr>
          <p:nvPr>
            <p:ph type="sldNum" sz="quarter" idx="4"/>
          </p:nvPr>
        </p:nvSpPr>
        <p:spPr/>
        <p:txBody>
          <a:bodyPr/>
          <a:lstStyle/>
          <a:p>
            <a:fld id="{7022FF3C-310F-4809-A5BE-BC5BA8AA108D}" type="slidenum">
              <a:rPr lang="en-US" smtClean="0"/>
              <a:pPr/>
              <a:t>29</a:t>
            </a:fld>
            <a:endParaRPr lang="en-US" dirty="0"/>
          </a:p>
        </p:txBody>
      </p:sp>
      <p:pic>
        <p:nvPicPr>
          <p:cNvPr id="5" name="Picture 4" title="Screenshot of vendor submissions page">
            <a:extLst>
              <a:ext uri="{FF2B5EF4-FFF2-40B4-BE49-F238E27FC236}">
                <a16:creationId xmlns:a16="http://schemas.microsoft.com/office/drawing/2014/main" id="{2E848A48-33D4-4BD7-9A0B-06318C5304A1}"/>
              </a:ext>
            </a:extLst>
          </p:cNvPr>
          <p:cNvPicPr>
            <a:picLocks noChangeAspect="1"/>
          </p:cNvPicPr>
          <p:nvPr/>
        </p:nvPicPr>
        <p:blipFill rotWithShape="1">
          <a:blip r:embed="rId3"/>
          <a:srcRect t="7177"/>
          <a:stretch/>
        </p:blipFill>
        <p:spPr>
          <a:xfrm>
            <a:off x="327124" y="1786270"/>
            <a:ext cx="8489748" cy="3698248"/>
          </a:xfrm>
          <a:prstGeom prst="rect">
            <a:avLst/>
          </a:prstGeom>
        </p:spPr>
      </p:pic>
    </p:spTree>
    <p:extLst>
      <p:ext uri="{BB962C8B-B14F-4D97-AF65-F5344CB8AC3E}">
        <p14:creationId xmlns:p14="http://schemas.microsoft.com/office/powerpoint/2010/main" val="61755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3345" y="1609148"/>
            <a:ext cx="8229600" cy="5105400"/>
          </a:xfrm>
        </p:spPr>
        <p:txBody>
          <a:bodyPr>
            <a:noAutofit/>
          </a:bodyPr>
          <a:lstStyle/>
          <a:p>
            <a:r>
              <a:rPr lang="en-US" sz="2800" dirty="0"/>
              <a:t>Bonnie is an electronic Clinical Quality Measure (eCQM) testing tool that allows users to:</a:t>
            </a:r>
          </a:p>
          <a:p>
            <a:pPr marL="914400" lvl="1" indent="-457200">
              <a:spcBef>
                <a:spcPts val="1200"/>
              </a:spcBef>
              <a:buFont typeface="Arial" charset="0"/>
              <a:buChar char="•"/>
            </a:pPr>
            <a:r>
              <a:rPr lang="en-US" sz="2400" b="1" dirty="0">
                <a:solidFill>
                  <a:schemeClr val="tx2"/>
                </a:solidFill>
              </a:rPr>
              <a:t>Load eCQMs </a:t>
            </a:r>
            <a:r>
              <a:rPr lang="en-US" sz="2400" dirty="0"/>
              <a:t>exported from Measure Authoring Tool (MAT).</a:t>
            </a:r>
          </a:p>
          <a:p>
            <a:pPr marL="914400" lvl="1" indent="-457200">
              <a:spcBef>
                <a:spcPts val="1200"/>
              </a:spcBef>
              <a:buFont typeface="Arial" charset="0"/>
              <a:buChar char="•"/>
            </a:pPr>
            <a:r>
              <a:rPr lang="en-US" sz="2400" b="1" dirty="0">
                <a:solidFill>
                  <a:schemeClr val="tx2"/>
                </a:solidFill>
              </a:rPr>
              <a:t>Build synthetic patients</a:t>
            </a:r>
            <a:r>
              <a:rPr lang="en-US" sz="2400" dirty="0"/>
              <a:t> using data elements defined as part of the measure definition.</a:t>
            </a:r>
          </a:p>
          <a:p>
            <a:pPr marL="914400" lvl="1" indent="-457200">
              <a:spcBef>
                <a:spcPts val="1200"/>
              </a:spcBef>
              <a:buFont typeface="Arial" charset="0"/>
              <a:buChar char="•"/>
            </a:pPr>
            <a:r>
              <a:rPr lang="en-US" sz="2400" b="1" dirty="0">
                <a:solidFill>
                  <a:schemeClr val="tx2"/>
                </a:solidFill>
              </a:rPr>
              <a:t>Test new and updated eCQMs </a:t>
            </a:r>
            <a:r>
              <a:rPr lang="en-US" sz="2400" dirty="0"/>
              <a:t>using synthetic patients.</a:t>
            </a:r>
          </a:p>
          <a:p>
            <a:pPr marL="914400" lvl="1" indent="-457200">
              <a:spcBef>
                <a:spcPts val="1200"/>
              </a:spcBef>
              <a:buFont typeface="Arial" charset="0"/>
              <a:buChar char="•"/>
            </a:pPr>
            <a:r>
              <a:rPr lang="en-US" sz="2400" b="1" dirty="0">
                <a:solidFill>
                  <a:schemeClr val="tx2"/>
                </a:solidFill>
              </a:rPr>
              <a:t>Explore the behavior and complexity </a:t>
            </a:r>
            <a:r>
              <a:rPr lang="en-US" sz="2400" dirty="0"/>
              <a:t>characteristics of eCQMs.</a:t>
            </a:r>
          </a:p>
          <a:p>
            <a:pPr marL="0" indent="0">
              <a:buNone/>
            </a:pPr>
            <a:endParaRPr lang="en-US" sz="2800" dirty="0"/>
          </a:p>
        </p:txBody>
      </p:sp>
      <p:sp>
        <p:nvSpPr>
          <p:cNvPr id="3" name="Title 2"/>
          <p:cNvSpPr>
            <a:spLocks noGrp="1"/>
          </p:cNvSpPr>
          <p:nvPr>
            <p:ph type="title"/>
          </p:nvPr>
        </p:nvSpPr>
        <p:spPr/>
        <p:txBody>
          <a:bodyPr/>
          <a:lstStyle/>
          <a:p>
            <a:r>
              <a:rPr lang="en-US" dirty="0"/>
              <a:t>Bonnie Background</a:t>
            </a:r>
          </a:p>
        </p:txBody>
      </p:sp>
      <p:sp>
        <p:nvSpPr>
          <p:cNvPr id="8" name="Slide Number Placeholder 7"/>
          <p:cNvSpPr>
            <a:spLocks noGrp="1"/>
          </p:cNvSpPr>
          <p:nvPr>
            <p:ph type="sldNum" sz="quarter" idx="4"/>
          </p:nvPr>
        </p:nvSpPr>
        <p:spPr/>
        <p:txBody>
          <a:bodyPr/>
          <a:lstStyle/>
          <a:p>
            <a:fld id="{7022FF3C-310F-4809-A5BE-BC5BA8AA108D}" type="slidenum">
              <a:rPr lang="en-US" smtClean="0"/>
              <a:pPr/>
              <a:t>3</a:t>
            </a:fld>
            <a:endParaRPr lang="en-US" dirty="0"/>
          </a:p>
        </p:txBody>
      </p:sp>
    </p:spTree>
    <p:extLst>
      <p:ext uri="{BB962C8B-B14F-4D97-AF65-F5344CB8AC3E}">
        <p14:creationId xmlns:p14="http://schemas.microsoft.com/office/powerpoint/2010/main" val="2945574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3BE787-FC61-40B7-B994-C351FE72F148}"/>
              </a:ext>
            </a:extLst>
          </p:cNvPr>
          <p:cNvSpPr>
            <a:spLocks noGrp="1"/>
          </p:cNvSpPr>
          <p:nvPr>
            <p:ph type="title"/>
          </p:nvPr>
        </p:nvSpPr>
        <p:spPr/>
        <p:txBody>
          <a:bodyPr/>
          <a:lstStyle/>
          <a:p>
            <a:r>
              <a:rPr lang="en-US" dirty="0"/>
              <a:t>Starting the Process</a:t>
            </a:r>
          </a:p>
        </p:txBody>
      </p:sp>
      <p:sp>
        <p:nvSpPr>
          <p:cNvPr id="4" name="Slide Number Placeholder 3">
            <a:extLst>
              <a:ext uri="{FF2B5EF4-FFF2-40B4-BE49-F238E27FC236}">
                <a16:creationId xmlns:a16="http://schemas.microsoft.com/office/drawing/2014/main" id="{8CE214D8-2232-4F77-A01D-9CB8FAB56BDB}"/>
              </a:ext>
            </a:extLst>
          </p:cNvPr>
          <p:cNvSpPr>
            <a:spLocks noGrp="1"/>
          </p:cNvSpPr>
          <p:nvPr>
            <p:ph type="sldNum" sz="quarter" idx="4"/>
          </p:nvPr>
        </p:nvSpPr>
        <p:spPr/>
        <p:txBody>
          <a:bodyPr/>
          <a:lstStyle/>
          <a:p>
            <a:fld id="{7022FF3C-310F-4809-A5BE-BC5BA8AA108D}" type="slidenum">
              <a:rPr lang="en-US" smtClean="0"/>
              <a:pPr/>
              <a:t>30</a:t>
            </a:fld>
            <a:endParaRPr lang="en-US" dirty="0"/>
          </a:p>
        </p:txBody>
      </p:sp>
      <p:pic>
        <p:nvPicPr>
          <p:cNvPr id="5" name="Picture 4" title="screenshot of NCQA ONC Health IT testing page">
            <a:extLst>
              <a:ext uri="{FF2B5EF4-FFF2-40B4-BE49-F238E27FC236}">
                <a16:creationId xmlns:a16="http://schemas.microsoft.com/office/drawing/2014/main" id="{37CE0060-95CC-4485-9563-E157F0CBCAAB}"/>
              </a:ext>
            </a:extLst>
          </p:cNvPr>
          <p:cNvPicPr>
            <a:picLocks noChangeAspect="1"/>
          </p:cNvPicPr>
          <p:nvPr/>
        </p:nvPicPr>
        <p:blipFill>
          <a:blip r:embed="rId3"/>
          <a:stretch>
            <a:fillRect/>
          </a:stretch>
        </p:blipFill>
        <p:spPr>
          <a:xfrm>
            <a:off x="1196578" y="1620157"/>
            <a:ext cx="6750844" cy="4100067"/>
          </a:xfrm>
          <a:prstGeom prst="rect">
            <a:avLst/>
          </a:prstGeom>
        </p:spPr>
      </p:pic>
      <p:sp>
        <p:nvSpPr>
          <p:cNvPr id="6" name="Rectangle 5">
            <a:extLst>
              <a:ext uri="{FF2B5EF4-FFF2-40B4-BE49-F238E27FC236}">
                <a16:creationId xmlns:a16="http://schemas.microsoft.com/office/drawing/2014/main" id="{23398A07-B4CE-42E0-BD7C-BB4FE17F36B5}"/>
              </a:ext>
            </a:extLst>
          </p:cNvPr>
          <p:cNvSpPr/>
          <p:nvPr/>
        </p:nvSpPr>
        <p:spPr>
          <a:xfrm>
            <a:off x="319392" y="5892581"/>
            <a:ext cx="8505216" cy="646331"/>
          </a:xfrm>
          <a:prstGeom prst="rect">
            <a:avLst/>
          </a:prstGeom>
        </p:spPr>
        <p:txBody>
          <a:bodyPr wrap="square">
            <a:spAutoFit/>
          </a:bodyPr>
          <a:lstStyle/>
          <a:p>
            <a:pPr algn="ctr"/>
            <a:r>
              <a:rPr lang="en-US" dirty="0">
                <a:solidFill>
                  <a:srgbClr val="FF0000"/>
                </a:solidFill>
              </a:rPr>
              <a:t>http://www.ncqa.org/hedis-quality-measurement/data-reporting-services/emeasure-certification/onc-health-it-testing</a:t>
            </a:r>
          </a:p>
        </p:txBody>
      </p:sp>
    </p:spTree>
    <p:extLst>
      <p:ext uri="{BB962C8B-B14F-4D97-AF65-F5344CB8AC3E}">
        <p14:creationId xmlns:p14="http://schemas.microsoft.com/office/powerpoint/2010/main" val="1046299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BDF00-CE10-4363-A1F6-2A390BC113C6}"/>
              </a:ext>
            </a:extLst>
          </p:cNvPr>
          <p:cNvSpPr>
            <a:spLocks noGrp="1"/>
          </p:cNvSpPr>
          <p:nvPr>
            <p:ph type="title"/>
          </p:nvPr>
        </p:nvSpPr>
        <p:spPr/>
        <p:txBody>
          <a:bodyPr/>
          <a:lstStyle/>
          <a:p>
            <a:r>
              <a:rPr lang="en-US" dirty="0"/>
              <a:t>Starting the Process (cont.)</a:t>
            </a:r>
          </a:p>
        </p:txBody>
      </p:sp>
      <p:sp>
        <p:nvSpPr>
          <p:cNvPr id="4" name="Slide Number Placeholder 3">
            <a:extLst>
              <a:ext uri="{FF2B5EF4-FFF2-40B4-BE49-F238E27FC236}">
                <a16:creationId xmlns:a16="http://schemas.microsoft.com/office/drawing/2014/main" id="{9C6B15F3-FDC5-4AF0-88A8-14E2083DDF72}"/>
              </a:ext>
            </a:extLst>
          </p:cNvPr>
          <p:cNvSpPr>
            <a:spLocks noGrp="1"/>
          </p:cNvSpPr>
          <p:nvPr>
            <p:ph type="sldNum" sz="quarter" idx="4"/>
          </p:nvPr>
        </p:nvSpPr>
        <p:spPr/>
        <p:txBody>
          <a:bodyPr/>
          <a:lstStyle/>
          <a:p>
            <a:fld id="{7022FF3C-310F-4809-A5BE-BC5BA8AA108D}" type="slidenum">
              <a:rPr lang="en-US" smtClean="0"/>
              <a:pPr/>
              <a:t>31</a:t>
            </a:fld>
            <a:endParaRPr lang="en-US" dirty="0"/>
          </a:p>
        </p:txBody>
      </p:sp>
      <p:sp>
        <p:nvSpPr>
          <p:cNvPr id="5" name="object 4" title="Step 1: Apply">
            <a:extLst>
              <a:ext uri="{FF2B5EF4-FFF2-40B4-BE49-F238E27FC236}">
                <a16:creationId xmlns:a16="http://schemas.microsoft.com/office/drawing/2014/main" id="{3428FA94-A78A-456F-B7F3-B3F950B4B91D}"/>
              </a:ext>
            </a:extLst>
          </p:cNvPr>
          <p:cNvSpPr/>
          <p:nvPr/>
        </p:nvSpPr>
        <p:spPr>
          <a:xfrm>
            <a:off x="3113804" y="2076887"/>
            <a:ext cx="1834895" cy="1952243"/>
          </a:xfrm>
          <a:prstGeom prst="rect">
            <a:avLst/>
          </a:prstGeom>
          <a:blipFill>
            <a:blip r:embed="rId3" cstate="print"/>
            <a:stretch>
              <a:fillRect/>
            </a:stretch>
          </a:blipFill>
        </p:spPr>
        <p:txBody>
          <a:bodyPr wrap="square" lIns="0" tIns="0" rIns="0" bIns="0" rtlCol="0"/>
          <a:lstStyle/>
          <a:p>
            <a:endParaRPr/>
          </a:p>
        </p:txBody>
      </p:sp>
      <p:sp>
        <p:nvSpPr>
          <p:cNvPr id="6" name="object 5" title="Icon for Step 1">
            <a:extLst>
              <a:ext uri="{FF2B5EF4-FFF2-40B4-BE49-F238E27FC236}">
                <a16:creationId xmlns:a16="http://schemas.microsoft.com/office/drawing/2014/main" id="{7F717BF5-CFD0-4301-8F91-D4419127038F}"/>
              </a:ext>
            </a:extLst>
          </p:cNvPr>
          <p:cNvSpPr/>
          <p:nvPr/>
        </p:nvSpPr>
        <p:spPr>
          <a:xfrm>
            <a:off x="3156222" y="2096445"/>
            <a:ext cx="1754628" cy="1870964"/>
          </a:xfrm>
          <a:prstGeom prst="rect">
            <a:avLst/>
          </a:prstGeom>
          <a:blipFill>
            <a:blip r:embed="rId4"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EC23BCC0-8A4C-4DEC-9F75-089432A7D044}"/>
              </a:ext>
            </a:extLst>
          </p:cNvPr>
          <p:cNvSpPr txBox="1"/>
          <p:nvPr/>
        </p:nvSpPr>
        <p:spPr>
          <a:xfrm>
            <a:off x="4910787" y="2360400"/>
            <a:ext cx="2938145" cy="889987"/>
          </a:xfrm>
          <a:prstGeom prst="rect">
            <a:avLst/>
          </a:prstGeom>
        </p:spPr>
        <p:txBody>
          <a:bodyPr vert="horz" wrap="square" lIns="0" tIns="0" rIns="0" bIns="0" rtlCol="0">
            <a:spAutoFit/>
          </a:bodyPr>
          <a:lstStyle/>
          <a:p>
            <a:pPr marL="127000" marR="736600" indent="-114300">
              <a:lnSpc>
                <a:spcPts val="1320"/>
              </a:lnSpc>
              <a:buFont typeface="Century Gothic"/>
              <a:buChar char="•"/>
              <a:tabLst>
                <a:tab pos="127000" algn="l"/>
              </a:tabLst>
            </a:pPr>
            <a:r>
              <a:rPr lang="en-US" sz="1200" b="1" spc="-10" dirty="0">
                <a:latin typeface="Century Gothic"/>
                <a:cs typeface="Century Gothic"/>
              </a:rPr>
              <a:t>Complete</a:t>
            </a:r>
            <a:r>
              <a:rPr lang="en-US" sz="1200" b="1" spc="-5" dirty="0">
                <a:latin typeface="Century Gothic"/>
                <a:cs typeface="Century Gothic"/>
              </a:rPr>
              <a:t> application</a:t>
            </a:r>
            <a:endParaRPr lang="en-US" sz="1200" dirty="0">
              <a:latin typeface="Century Gothic"/>
              <a:cs typeface="Century Gothic"/>
            </a:endParaRPr>
          </a:p>
          <a:p>
            <a:pPr marL="127000" marR="736600" indent="-114300">
              <a:lnSpc>
                <a:spcPts val="1320"/>
              </a:lnSpc>
              <a:buFont typeface="Century Gothic"/>
              <a:buChar char="•"/>
              <a:tabLst>
                <a:tab pos="127000" algn="l"/>
              </a:tabLst>
            </a:pPr>
            <a:r>
              <a:rPr sz="1200" b="1" dirty="0">
                <a:latin typeface="Century Gothic"/>
                <a:cs typeface="Century Gothic"/>
              </a:rPr>
              <a:t>Schedule</a:t>
            </a:r>
            <a:r>
              <a:rPr sz="1200" b="1" spc="-5" dirty="0">
                <a:latin typeface="Century Gothic"/>
                <a:cs typeface="Century Gothic"/>
              </a:rPr>
              <a:t> a</a:t>
            </a:r>
            <a:r>
              <a:rPr sz="1200" b="1" dirty="0">
                <a:latin typeface="Century Gothic"/>
                <a:cs typeface="Century Gothic"/>
              </a:rPr>
              <a:t>n </a:t>
            </a:r>
            <a:r>
              <a:rPr sz="1200" b="1" spc="-15" dirty="0">
                <a:latin typeface="Century Gothic"/>
                <a:cs typeface="Century Gothic"/>
              </a:rPr>
              <a:t>eM</a:t>
            </a:r>
            <a:r>
              <a:rPr sz="1200" b="1" spc="-10" dirty="0">
                <a:latin typeface="Century Gothic"/>
                <a:cs typeface="Century Gothic"/>
              </a:rPr>
              <a:t>C</a:t>
            </a:r>
            <a:r>
              <a:rPr sz="1200" b="1" dirty="0">
                <a:latin typeface="Century Gothic"/>
                <a:cs typeface="Century Gothic"/>
              </a:rPr>
              <a:t> </a:t>
            </a:r>
            <a:r>
              <a:rPr sz="1200" b="1" spc="-10" dirty="0">
                <a:latin typeface="Century Gothic"/>
                <a:cs typeface="Century Gothic"/>
              </a:rPr>
              <a:t>Overview</a:t>
            </a:r>
            <a:r>
              <a:rPr sz="1200" b="1" spc="-5" dirty="0">
                <a:latin typeface="Century Gothic"/>
                <a:cs typeface="Century Gothic"/>
              </a:rPr>
              <a:t> presentatio</a:t>
            </a:r>
            <a:r>
              <a:rPr sz="1200" b="1" dirty="0">
                <a:latin typeface="Century Gothic"/>
                <a:cs typeface="Century Gothic"/>
              </a:rPr>
              <a:t>n meeting</a:t>
            </a:r>
            <a:endParaRPr sz="1200" dirty="0">
              <a:latin typeface="Century Gothic"/>
              <a:cs typeface="Century Gothic"/>
            </a:endParaRPr>
          </a:p>
          <a:p>
            <a:pPr marL="127000" indent="-114300">
              <a:lnSpc>
                <a:spcPts val="1385"/>
              </a:lnSpc>
              <a:spcBef>
                <a:spcPts val="85"/>
              </a:spcBef>
              <a:buFont typeface="Century Gothic"/>
              <a:buChar char="•"/>
              <a:tabLst>
                <a:tab pos="127000" algn="l"/>
              </a:tabLst>
            </a:pPr>
            <a:r>
              <a:rPr sz="1200" b="1" spc="-5" dirty="0">
                <a:latin typeface="Century Gothic"/>
                <a:cs typeface="Century Gothic"/>
              </a:rPr>
              <a:t>Discus</a:t>
            </a:r>
            <a:r>
              <a:rPr sz="1200" b="1" dirty="0">
                <a:latin typeface="Century Gothic"/>
                <a:cs typeface="Century Gothic"/>
              </a:rPr>
              <a:t>s the</a:t>
            </a:r>
            <a:r>
              <a:rPr sz="1200" b="1" spc="-5" dirty="0">
                <a:latin typeface="Century Gothic"/>
                <a:cs typeface="Century Gothic"/>
              </a:rPr>
              <a:t> progra</a:t>
            </a:r>
            <a:r>
              <a:rPr sz="1200" b="1" dirty="0">
                <a:latin typeface="Century Gothic"/>
                <a:cs typeface="Century Gothic"/>
              </a:rPr>
              <a:t>m </a:t>
            </a:r>
            <a:r>
              <a:rPr sz="1200" b="1" spc="-5" dirty="0">
                <a:latin typeface="Century Gothic"/>
                <a:cs typeface="Century Gothic"/>
              </a:rPr>
              <a:t>an</a:t>
            </a:r>
            <a:r>
              <a:rPr sz="1200" b="1" dirty="0">
                <a:latin typeface="Century Gothic"/>
                <a:cs typeface="Century Gothic"/>
              </a:rPr>
              <a:t>d </a:t>
            </a:r>
            <a:r>
              <a:rPr sz="1200" b="1" spc="-5" dirty="0">
                <a:latin typeface="Century Gothic"/>
                <a:cs typeface="Century Gothic"/>
              </a:rPr>
              <a:t>hav</a:t>
            </a:r>
            <a:r>
              <a:rPr sz="1200" b="1" dirty="0">
                <a:latin typeface="Century Gothic"/>
                <a:cs typeface="Century Gothic"/>
              </a:rPr>
              <a:t>e your</a:t>
            </a:r>
            <a:endParaRPr sz="1200" dirty="0">
              <a:latin typeface="Century Gothic"/>
              <a:cs typeface="Century Gothic"/>
            </a:endParaRPr>
          </a:p>
          <a:p>
            <a:pPr marL="127000">
              <a:lnSpc>
                <a:spcPts val="1385"/>
              </a:lnSpc>
            </a:pPr>
            <a:r>
              <a:rPr sz="1200" b="1" spc="-5" dirty="0">
                <a:latin typeface="Century Gothic"/>
                <a:cs typeface="Century Gothic"/>
              </a:rPr>
              <a:t>que</a:t>
            </a:r>
            <a:r>
              <a:rPr sz="1200" b="1" dirty="0">
                <a:latin typeface="Century Gothic"/>
                <a:cs typeface="Century Gothic"/>
              </a:rPr>
              <a:t>sti</a:t>
            </a:r>
            <a:r>
              <a:rPr sz="1200" b="1" spc="-5" dirty="0">
                <a:latin typeface="Century Gothic"/>
                <a:cs typeface="Century Gothic"/>
              </a:rPr>
              <a:t>on</a:t>
            </a:r>
            <a:r>
              <a:rPr sz="1200" b="1" dirty="0">
                <a:latin typeface="Century Gothic"/>
                <a:cs typeface="Century Gothic"/>
              </a:rPr>
              <a:t>s </a:t>
            </a:r>
            <a:r>
              <a:rPr sz="1200" b="1" spc="-5" dirty="0">
                <a:latin typeface="Century Gothic"/>
                <a:cs typeface="Century Gothic"/>
              </a:rPr>
              <a:t>answere</a:t>
            </a:r>
            <a:r>
              <a:rPr sz="1200" b="1" dirty="0">
                <a:latin typeface="Century Gothic"/>
                <a:cs typeface="Century Gothic"/>
              </a:rPr>
              <a:t>d </a:t>
            </a:r>
            <a:r>
              <a:rPr sz="1200" b="1" spc="-5" dirty="0">
                <a:latin typeface="Century Gothic"/>
                <a:cs typeface="Century Gothic"/>
              </a:rPr>
              <a:t>b</a:t>
            </a:r>
            <a:r>
              <a:rPr sz="1200" b="1" dirty="0">
                <a:latin typeface="Century Gothic"/>
                <a:cs typeface="Century Gothic"/>
              </a:rPr>
              <a:t>y t</a:t>
            </a:r>
            <a:r>
              <a:rPr sz="1200" b="1" spc="-5" dirty="0">
                <a:latin typeface="Century Gothic"/>
                <a:cs typeface="Century Gothic"/>
              </a:rPr>
              <a:t>h</a:t>
            </a:r>
            <a:r>
              <a:rPr sz="1200" b="1" dirty="0">
                <a:latin typeface="Century Gothic"/>
                <a:cs typeface="Century Gothic"/>
              </a:rPr>
              <a:t>e </a:t>
            </a:r>
            <a:r>
              <a:rPr sz="1200" b="1" spc="-5" dirty="0">
                <a:latin typeface="Century Gothic"/>
                <a:cs typeface="Century Gothic"/>
              </a:rPr>
              <a:t>e</a:t>
            </a:r>
            <a:r>
              <a:rPr sz="1200" b="1" dirty="0">
                <a:latin typeface="Century Gothic"/>
                <a:cs typeface="Century Gothic"/>
              </a:rPr>
              <a:t>MC</a:t>
            </a:r>
            <a:r>
              <a:rPr sz="1200" b="1" spc="-5" dirty="0">
                <a:latin typeface="Century Gothic"/>
                <a:cs typeface="Century Gothic"/>
              </a:rPr>
              <a:t> </a:t>
            </a:r>
            <a:r>
              <a:rPr sz="1200" b="1" dirty="0">
                <a:latin typeface="Century Gothic"/>
                <a:cs typeface="Century Gothic"/>
              </a:rPr>
              <a:t>te</a:t>
            </a:r>
            <a:r>
              <a:rPr sz="1200" b="1" spc="-10" dirty="0">
                <a:latin typeface="Century Gothic"/>
                <a:cs typeface="Century Gothic"/>
              </a:rPr>
              <a:t>a</a:t>
            </a:r>
            <a:r>
              <a:rPr sz="1200" b="1" dirty="0">
                <a:latin typeface="Century Gothic"/>
                <a:cs typeface="Century Gothic"/>
              </a:rPr>
              <a:t>m</a:t>
            </a:r>
            <a:endParaRPr sz="1200" dirty="0">
              <a:latin typeface="Century Gothic"/>
              <a:cs typeface="Century Gothic"/>
            </a:endParaRPr>
          </a:p>
        </p:txBody>
      </p:sp>
      <p:sp>
        <p:nvSpPr>
          <p:cNvPr id="8" name="object 8">
            <a:extLst>
              <a:ext uri="{FF2B5EF4-FFF2-40B4-BE49-F238E27FC236}">
                <a16:creationId xmlns:a16="http://schemas.microsoft.com/office/drawing/2014/main" id="{25EF5480-DC88-4B0E-9804-648CE609FFE1}"/>
              </a:ext>
            </a:extLst>
          </p:cNvPr>
          <p:cNvSpPr txBox="1"/>
          <p:nvPr/>
        </p:nvSpPr>
        <p:spPr>
          <a:xfrm>
            <a:off x="3369002" y="2583224"/>
            <a:ext cx="1280283" cy="553998"/>
          </a:xfrm>
          <a:prstGeom prst="rect">
            <a:avLst/>
          </a:prstGeom>
        </p:spPr>
        <p:txBody>
          <a:bodyPr vert="horz" wrap="square" lIns="0" tIns="0" rIns="0" bIns="0" rtlCol="0">
            <a:spAutoFit/>
          </a:bodyPr>
          <a:lstStyle/>
          <a:p>
            <a:pPr marL="12700" algn="ctr">
              <a:lnSpc>
                <a:spcPct val="100000"/>
              </a:lnSpc>
            </a:pPr>
            <a:r>
              <a:rPr b="1" spc="-20" dirty="0">
                <a:latin typeface="Century Gothic"/>
                <a:cs typeface="Century Gothic"/>
              </a:rPr>
              <a:t>St</a:t>
            </a:r>
            <a:r>
              <a:rPr b="1" spc="-30" dirty="0">
                <a:latin typeface="Century Gothic"/>
                <a:cs typeface="Century Gothic"/>
              </a:rPr>
              <a:t>e</a:t>
            </a:r>
            <a:r>
              <a:rPr b="1" spc="-20" dirty="0">
                <a:latin typeface="Century Gothic"/>
                <a:cs typeface="Century Gothic"/>
              </a:rPr>
              <a:t>p</a:t>
            </a:r>
            <a:r>
              <a:rPr b="1" spc="10" dirty="0">
                <a:latin typeface="Century Gothic"/>
                <a:cs typeface="Century Gothic"/>
              </a:rPr>
              <a:t> </a:t>
            </a:r>
            <a:r>
              <a:rPr b="1" spc="-20" dirty="0">
                <a:latin typeface="Century Gothic"/>
                <a:cs typeface="Century Gothic"/>
              </a:rPr>
              <a:t>1</a:t>
            </a:r>
            <a:endParaRPr lang="en-US" b="1" spc="-20" dirty="0">
              <a:latin typeface="Century Gothic"/>
              <a:cs typeface="Century Gothic"/>
            </a:endParaRPr>
          </a:p>
          <a:p>
            <a:pPr marL="12700" algn="ctr">
              <a:lnSpc>
                <a:spcPct val="100000"/>
              </a:lnSpc>
            </a:pPr>
            <a:r>
              <a:rPr lang="en-US" spc="-20" dirty="0">
                <a:latin typeface="Century Gothic"/>
                <a:cs typeface="Century Gothic"/>
              </a:rPr>
              <a:t>Apply</a:t>
            </a:r>
            <a:endParaRPr dirty="0">
              <a:latin typeface="Century Gothic"/>
              <a:cs typeface="Century Gothic"/>
            </a:endParaRPr>
          </a:p>
        </p:txBody>
      </p:sp>
      <p:sp>
        <p:nvSpPr>
          <p:cNvPr id="9" name="object 9" title="Step 2: Contract">
            <a:extLst>
              <a:ext uri="{FF2B5EF4-FFF2-40B4-BE49-F238E27FC236}">
                <a16:creationId xmlns:a16="http://schemas.microsoft.com/office/drawing/2014/main" id="{291D2D1F-3E9E-4E48-AC77-AA3EC75DE899}"/>
              </a:ext>
            </a:extLst>
          </p:cNvPr>
          <p:cNvSpPr/>
          <p:nvPr/>
        </p:nvSpPr>
        <p:spPr>
          <a:xfrm>
            <a:off x="2548400" y="3248843"/>
            <a:ext cx="1577339" cy="1952244"/>
          </a:xfrm>
          <a:prstGeom prst="rect">
            <a:avLst/>
          </a:prstGeom>
          <a:blipFill>
            <a:blip r:embed="rId5" cstate="print"/>
            <a:stretch>
              <a:fillRect/>
            </a:stretch>
          </a:blipFill>
        </p:spPr>
        <p:txBody>
          <a:bodyPr wrap="square" lIns="0" tIns="0" rIns="0" bIns="0" rtlCol="0"/>
          <a:lstStyle/>
          <a:p>
            <a:endParaRPr/>
          </a:p>
        </p:txBody>
      </p:sp>
      <p:sp>
        <p:nvSpPr>
          <p:cNvPr id="10" name="object 10" title="Icon for Step 2">
            <a:extLst>
              <a:ext uri="{FF2B5EF4-FFF2-40B4-BE49-F238E27FC236}">
                <a16:creationId xmlns:a16="http://schemas.microsoft.com/office/drawing/2014/main" id="{7428EF09-CB9A-4C79-A848-82BE3BDCFE40}"/>
              </a:ext>
            </a:extLst>
          </p:cNvPr>
          <p:cNvSpPr/>
          <p:nvPr/>
        </p:nvSpPr>
        <p:spPr>
          <a:xfrm>
            <a:off x="2590800" y="3268350"/>
            <a:ext cx="1496713" cy="1870887"/>
          </a:xfrm>
          <a:prstGeom prst="rect">
            <a:avLst/>
          </a:prstGeom>
          <a:blipFill>
            <a:blip r:embed="rId6" cstate="print"/>
            <a:stretch>
              <a:fillRect/>
            </a:stretch>
          </a:blipFill>
        </p:spPr>
        <p:txBody>
          <a:bodyPr wrap="square" lIns="0" tIns="0" rIns="0" bIns="0" rtlCol="0"/>
          <a:lstStyle/>
          <a:p>
            <a:endParaRPr/>
          </a:p>
        </p:txBody>
      </p:sp>
      <p:sp>
        <p:nvSpPr>
          <p:cNvPr id="11" name="object 11">
            <a:extLst>
              <a:ext uri="{FF2B5EF4-FFF2-40B4-BE49-F238E27FC236}">
                <a16:creationId xmlns:a16="http://schemas.microsoft.com/office/drawing/2014/main" id="{6C57A6F1-4B7F-42BF-89D1-2265BDC436AD}"/>
              </a:ext>
            </a:extLst>
          </p:cNvPr>
          <p:cNvSpPr txBox="1"/>
          <p:nvPr/>
        </p:nvSpPr>
        <p:spPr>
          <a:xfrm>
            <a:off x="4444420" y="3821343"/>
            <a:ext cx="3074035" cy="571500"/>
          </a:xfrm>
          <a:prstGeom prst="rect">
            <a:avLst/>
          </a:prstGeom>
        </p:spPr>
        <p:txBody>
          <a:bodyPr vert="horz" wrap="square" lIns="0" tIns="0" rIns="0" bIns="0" rtlCol="0">
            <a:spAutoFit/>
          </a:bodyPr>
          <a:lstStyle/>
          <a:p>
            <a:pPr marL="127000" indent="-114300">
              <a:lnSpc>
                <a:spcPct val="100000"/>
              </a:lnSpc>
              <a:buFont typeface="Century Gothic"/>
              <a:buChar char="•"/>
              <a:tabLst>
                <a:tab pos="127000" algn="l"/>
              </a:tabLst>
            </a:pPr>
            <a:r>
              <a:rPr sz="1200" b="1" spc="-10" dirty="0">
                <a:latin typeface="Century Gothic"/>
                <a:cs typeface="Century Gothic"/>
              </a:rPr>
              <a:t>NCQA</a:t>
            </a:r>
            <a:r>
              <a:rPr sz="1200" b="1" spc="-5" dirty="0">
                <a:latin typeface="Century Gothic"/>
                <a:cs typeface="Century Gothic"/>
              </a:rPr>
              <a:t> will proces</a:t>
            </a:r>
            <a:r>
              <a:rPr sz="1200" b="1" dirty="0">
                <a:latin typeface="Century Gothic"/>
                <a:cs typeface="Century Gothic"/>
              </a:rPr>
              <a:t>s </a:t>
            </a:r>
            <a:r>
              <a:rPr sz="1200" b="1" spc="-5" dirty="0">
                <a:latin typeface="Century Gothic"/>
                <a:cs typeface="Century Gothic"/>
              </a:rPr>
              <a:t>applicatio</a:t>
            </a:r>
            <a:r>
              <a:rPr sz="1200" b="1" dirty="0">
                <a:latin typeface="Century Gothic"/>
                <a:cs typeface="Century Gothic"/>
              </a:rPr>
              <a:t>n</a:t>
            </a:r>
            <a:r>
              <a:rPr sz="1200" b="1" spc="-10" dirty="0">
                <a:latin typeface="Century Gothic"/>
                <a:cs typeface="Century Gothic"/>
              </a:rPr>
              <a:t> </a:t>
            </a:r>
            <a:r>
              <a:rPr sz="1200" b="1" spc="-5" dirty="0">
                <a:latin typeface="Century Gothic"/>
                <a:cs typeface="Century Gothic"/>
              </a:rPr>
              <a:t>an</a:t>
            </a:r>
            <a:r>
              <a:rPr sz="1200" b="1" dirty="0">
                <a:latin typeface="Century Gothic"/>
                <a:cs typeface="Century Gothic"/>
              </a:rPr>
              <a:t>d fees</a:t>
            </a:r>
            <a:endParaRPr sz="1200" dirty="0">
              <a:latin typeface="Century Gothic"/>
              <a:cs typeface="Century Gothic"/>
            </a:endParaRPr>
          </a:p>
          <a:p>
            <a:pPr marL="127000" indent="-114300">
              <a:lnSpc>
                <a:spcPct val="100000"/>
              </a:lnSpc>
              <a:spcBef>
                <a:spcPts val="105"/>
              </a:spcBef>
              <a:buFont typeface="Century Gothic"/>
              <a:buChar char="•"/>
              <a:tabLst>
                <a:tab pos="127000" algn="l"/>
              </a:tabLst>
            </a:pPr>
            <a:r>
              <a:rPr sz="1200" b="1" dirty="0">
                <a:latin typeface="Century Gothic"/>
                <a:cs typeface="Century Gothic"/>
              </a:rPr>
              <a:t>Sign </a:t>
            </a:r>
            <a:r>
              <a:rPr sz="1200" b="1" spc="-10" dirty="0">
                <a:latin typeface="Century Gothic"/>
                <a:cs typeface="Century Gothic"/>
              </a:rPr>
              <a:t>license</a:t>
            </a:r>
            <a:r>
              <a:rPr sz="1200" b="1" spc="-5" dirty="0">
                <a:latin typeface="Century Gothic"/>
                <a:cs typeface="Century Gothic"/>
              </a:rPr>
              <a:t> agreement</a:t>
            </a:r>
            <a:endParaRPr sz="1200" dirty="0">
              <a:latin typeface="Century Gothic"/>
              <a:cs typeface="Century Gothic"/>
            </a:endParaRPr>
          </a:p>
          <a:p>
            <a:pPr marL="127000" indent="-114300">
              <a:lnSpc>
                <a:spcPct val="100000"/>
              </a:lnSpc>
              <a:spcBef>
                <a:spcPts val="105"/>
              </a:spcBef>
              <a:buFont typeface="Century Gothic"/>
              <a:buChar char="•"/>
              <a:tabLst>
                <a:tab pos="127000" algn="l"/>
              </a:tabLst>
            </a:pPr>
            <a:r>
              <a:rPr sz="1200" b="1" spc="-10" dirty="0">
                <a:latin typeface="Century Gothic"/>
                <a:cs typeface="Century Gothic"/>
              </a:rPr>
              <a:t>Complete</a:t>
            </a:r>
            <a:r>
              <a:rPr sz="1200" b="1" spc="-5" dirty="0">
                <a:latin typeface="Century Gothic"/>
                <a:cs typeface="Century Gothic"/>
              </a:rPr>
              <a:t> </a:t>
            </a:r>
            <a:r>
              <a:rPr sz="1200" b="1" dirty="0">
                <a:latin typeface="Century Gothic"/>
                <a:cs typeface="Century Gothic"/>
              </a:rPr>
              <a:t>invoice</a:t>
            </a:r>
            <a:r>
              <a:rPr sz="1200" b="1" spc="-5" dirty="0">
                <a:latin typeface="Century Gothic"/>
                <a:cs typeface="Century Gothic"/>
              </a:rPr>
              <a:t> payment</a:t>
            </a:r>
            <a:endParaRPr sz="1200" dirty="0">
              <a:latin typeface="Century Gothic"/>
              <a:cs typeface="Century Gothic"/>
            </a:endParaRPr>
          </a:p>
        </p:txBody>
      </p:sp>
      <p:sp>
        <p:nvSpPr>
          <p:cNvPr id="12" name="object 13" title="step 3 Test">
            <a:extLst>
              <a:ext uri="{FF2B5EF4-FFF2-40B4-BE49-F238E27FC236}">
                <a16:creationId xmlns:a16="http://schemas.microsoft.com/office/drawing/2014/main" id="{89EEF309-83E1-4D9A-8CB0-9E41D4020F89}"/>
              </a:ext>
            </a:extLst>
          </p:cNvPr>
          <p:cNvSpPr/>
          <p:nvPr/>
        </p:nvSpPr>
        <p:spPr>
          <a:xfrm>
            <a:off x="3369837" y="4425371"/>
            <a:ext cx="1578864" cy="1952244"/>
          </a:xfrm>
          <a:prstGeom prst="rect">
            <a:avLst/>
          </a:prstGeom>
          <a:blipFill>
            <a:blip r:embed="rId7" cstate="print"/>
            <a:stretch>
              <a:fillRect/>
            </a:stretch>
          </a:blipFill>
        </p:spPr>
        <p:txBody>
          <a:bodyPr wrap="square" lIns="0" tIns="0" rIns="0" bIns="0" rtlCol="0"/>
          <a:lstStyle/>
          <a:p>
            <a:endParaRPr/>
          </a:p>
        </p:txBody>
      </p:sp>
      <p:sp>
        <p:nvSpPr>
          <p:cNvPr id="13" name="object 14" title="icon for step 3">
            <a:extLst>
              <a:ext uri="{FF2B5EF4-FFF2-40B4-BE49-F238E27FC236}">
                <a16:creationId xmlns:a16="http://schemas.microsoft.com/office/drawing/2014/main" id="{BF1F654C-A12F-438B-AEBC-509064883F79}"/>
              </a:ext>
            </a:extLst>
          </p:cNvPr>
          <p:cNvSpPr/>
          <p:nvPr/>
        </p:nvSpPr>
        <p:spPr>
          <a:xfrm>
            <a:off x="3413270" y="4444992"/>
            <a:ext cx="1497517" cy="1870900"/>
          </a:xfrm>
          <a:prstGeom prst="rect">
            <a:avLst/>
          </a:prstGeom>
          <a:blipFill>
            <a:blip r:embed="rId8" cstate="print">
              <a:duotone>
                <a:schemeClr val="accent2">
                  <a:shade val="45000"/>
                  <a:satMod val="135000"/>
                </a:schemeClr>
                <a:prstClr val="white"/>
              </a:duotone>
            </a:blip>
            <a:stretch>
              <a:fillRect/>
            </a:stretch>
          </a:blipFill>
        </p:spPr>
        <p:txBody>
          <a:bodyPr wrap="square" lIns="0" tIns="0" rIns="0" bIns="0" rtlCol="0"/>
          <a:lstStyle/>
          <a:p>
            <a:endParaRPr dirty="0"/>
          </a:p>
        </p:txBody>
      </p:sp>
      <p:sp>
        <p:nvSpPr>
          <p:cNvPr id="14" name="object 15">
            <a:extLst>
              <a:ext uri="{FF2B5EF4-FFF2-40B4-BE49-F238E27FC236}">
                <a16:creationId xmlns:a16="http://schemas.microsoft.com/office/drawing/2014/main" id="{14F917B6-AD81-4EF8-847F-4B8ABD273338}"/>
              </a:ext>
            </a:extLst>
          </p:cNvPr>
          <p:cNvSpPr txBox="1"/>
          <p:nvPr/>
        </p:nvSpPr>
        <p:spPr>
          <a:xfrm>
            <a:off x="4913653" y="4999440"/>
            <a:ext cx="2094230" cy="571500"/>
          </a:xfrm>
          <a:prstGeom prst="rect">
            <a:avLst/>
          </a:prstGeom>
        </p:spPr>
        <p:txBody>
          <a:bodyPr vert="horz" wrap="square" lIns="0" tIns="0" rIns="0" bIns="0" rtlCol="0">
            <a:spAutoFit/>
          </a:bodyPr>
          <a:lstStyle/>
          <a:p>
            <a:pPr marL="127000" indent="-114300">
              <a:lnSpc>
                <a:spcPct val="100000"/>
              </a:lnSpc>
              <a:buFont typeface="Century Gothic"/>
              <a:buChar char="•"/>
              <a:tabLst>
                <a:tab pos="127000" algn="l"/>
              </a:tabLst>
            </a:pPr>
            <a:r>
              <a:rPr sz="1200" b="1" spc="-15" dirty="0">
                <a:latin typeface="Century Gothic"/>
                <a:cs typeface="Century Gothic"/>
              </a:rPr>
              <a:t>Revie</a:t>
            </a:r>
            <a:r>
              <a:rPr sz="1200" b="1" spc="-10" dirty="0">
                <a:latin typeface="Century Gothic"/>
                <a:cs typeface="Century Gothic"/>
              </a:rPr>
              <a:t>w</a:t>
            </a:r>
            <a:r>
              <a:rPr sz="1200" b="1" dirty="0">
                <a:latin typeface="Century Gothic"/>
                <a:cs typeface="Century Gothic"/>
              </a:rPr>
              <a:t> </a:t>
            </a:r>
            <a:r>
              <a:rPr sz="1200" b="1" spc="-10" dirty="0">
                <a:latin typeface="Century Gothic"/>
                <a:cs typeface="Century Gothic"/>
              </a:rPr>
              <a:t>testing</a:t>
            </a:r>
            <a:r>
              <a:rPr sz="1200" b="1" spc="-5" dirty="0">
                <a:latin typeface="Century Gothic"/>
                <a:cs typeface="Century Gothic"/>
              </a:rPr>
              <a:t> process</a:t>
            </a:r>
            <a:endParaRPr sz="1200" dirty="0">
              <a:latin typeface="Century Gothic"/>
              <a:cs typeface="Century Gothic"/>
            </a:endParaRPr>
          </a:p>
          <a:p>
            <a:pPr marL="127000" indent="-114300">
              <a:lnSpc>
                <a:spcPct val="100000"/>
              </a:lnSpc>
              <a:spcBef>
                <a:spcPts val="105"/>
              </a:spcBef>
              <a:buFont typeface="Century Gothic"/>
              <a:buChar char="•"/>
              <a:tabLst>
                <a:tab pos="127000" algn="l"/>
              </a:tabLst>
            </a:pPr>
            <a:r>
              <a:rPr sz="1200" b="1" dirty="0">
                <a:latin typeface="Century Gothic"/>
                <a:cs typeface="Century Gothic"/>
              </a:rPr>
              <a:t>Ga</a:t>
            </a:r>
            <a:r>
              <a:rPr sz="1200" b="1" spc="-5" dirty="0">
                <a:latin typeface="Century Gothic"/>
                <a:cs typeface="Century Gothic"/>
              </a:rPr>
              <a:t>i</a:t>
            </a:r>
            <a:r>
              <a:rPr sz="1200" b="1" dirty="0">
                <a:latin typeface="Century Gothic"/>
                <a:cs typeface="Century Gothic"/>
              </a:rPr>
              <a:t>n </a:t>
            </a:r>
            <a:r>
              <a:rPr sz="1200" b="1" spc="-5" dirty="0">
                <a:latin typeface="Century Gothic"/>
                <a:cs typeface="Century Gothic"/>
              </a:rPr>
              <a:t>acce</a:t>
            </a:r>
            <a:r>
              <a:rPr sz="1200" b="1" dirty="0">
                <a:latin typeface="Century Gothic"/>
                <a:cs typeface="Century Gothic"/>
              </a:rPr>
              <a:t>ss to</a:t>
            </a:r>
            <a:r>
              <a:rPr sz="1200" b="1" spc="-5" dirty="0">
                <a:latin typeface="Century Gothic"/>
                <a:cs typeface="Century Gothic"/>
              </a:rPr>
              <a:t> </a:t>
            </a:r>
            <a:r>
              <a:rPr sz="1200" b="1" dirty="0">
                <a:latin typeface="Century Gothic"/>
                <a:cs typeface="Century Gothic"/>
              </a:rPr>
              <a:t>te</a:t>
            </a:r>
            <a:r>
              <a:rPr sz="1200" b="1" spc="-5" dirty="0">
                <a:latin typeface="Century Gothic"/>
                <a:cs typeface="Century Gothic"/>
              </a:rPr>
              <a:t>s</a:t>
            </a:r>
            <a:r>
              <a:rPr sz="1200" b="1" dirty="0">
                <a:latin typeface="Century Gothic"/>
                <a:cs typeface="Century Gothic"/>
              </a:rPr>
              <a:t>ting</a:t>
            </a:r>
            <a:r>
              <a:rPr sz="1200" b="1" spc="-5" dirty="0">
                <a:latin typeface="Century Gothic"/>
                <a:cs typeface="Century Gothic"/>
              </a:rPr>
              <a:t> </a:t>
            </a:r>
            <a:r>
              <a:rPr sz="1200" b="1" dirty="0">
                <a:latin typeface="Century Gothic"/>
                <a:cs typeface="Century Gothic"/>
              </a:rPr>
              <a:t>site</a:t>
            </a:r>
            <a:endParaRPr sz="1200" dirty="0">
              <a:latin typeface="Century Gothic"/>
              <a:cs typeface="Century Gothic"/>
            </a:endParaRPr>
          </a:p>
          <a:p>
            <a:pPr marL="127000" indent="-114300">
              <a:lnSpc>
                <a:spcPct val="100000"/>
              </a:lnSpc>
              <a:spcBef>
                <a:spcPts val="110"/>
              </a:spcBef>
              <a:buFont typeface="Century Gothic"/>
              <a:buChar char="•"/>
              <a:tabLst>
                <a:tab pos="127000" algn="l"/>
              </a:tabLst>
            </a:pPr>
            <a:r>
              <a:rPr sz="1200" b="1" spc="-10" dirty="0">
                <a:latin typeface="Century Gothic"/>
                <a:cs typeface="Century Gothic"/>
              </a:rPr>
              <a:t>Complete</a:t>
            </a:r>
            <a:r>
              <a:rPr sz="1200" b="1" spc="-5" dirty="0">
                <a:latin typeface="Century Gothic"/>
                <a:cs typeface="Century Gothic"/>
              </a:rPr>
              <a:t> </a:t>
            </a:r>
            <a:r>
              <a:rPr sz="1200" b="1" dirty="0">
                <a:latin typeface="Century Gothic"/>
                <a:cs typeface="Century Gothic"/>
              </a:rPr>
              <a:t>measure</a:t>
            </a:r>
            <a:r>
              <a:rPr sz="1200" b="1" spc="-5" dirty="0">
                <a:latin typeface="Century Gothic"/>
                <a:cs typeface="Century Gothic"/>
              </a:rPr>
              <a:t> </a:t>
            </a:r>
            <a:r>
              <a:rPr sz="1200" b="1" spc="-10" dirty="0">
                <a:latin typeface="Century Gothic"/>
                <a:cs typeface="Century Gothic"/>
              </a:rPr>
              <a:t>testing</a:t>
            </a:r>
            <a:endParaRPr sz="1200" dirty="0">
              <a:latin typeface="Century Gothic"/>
              <a:cs typeface="Century Gothic"/>
            </a:endParaRPr>
          </a:p>
        </p:txBody>
      </p:sp>
      <p:sp>
        <p:nvSpPr>
          <p:cNvPr id="15" name="object 8">
            <a:extLst>
              <a:ext uri="{FF2B5EF4-FFF2-40B4-BE49-F238E27FC236}">
                <a16:creationId xmlns:a16="http://schemas.microsoft.com/office/drawing/2014/main" id="{9D32E1F0-62BE-4B66-B04E-677F2AF90A54}"/>
              </a:ext>
            </a:extLst>
          </p:cNvPr>
          <p:cNvSpPr txBox="1"/>
          <p:nvPr/>
        </p:nvSpPr>
        <p:spPr>
          <a:xfrm>
            <a:off x="2758379" y="3772059"/>
            <a:ext cx="1280283" cy="553998"/>
          </a:xfrm>
          <a:prstGeom prst="rect">
            <a:avLst/>
          </a:prstGeom>
        </p:spPr>
        <p:txBody>
          <a:bodyPr vert="horz" wrap="square" lIns="0" tIns="0" rIns="0" bIns="0" rtlCol="0">
            <a:spAutoFit/>
          </a:bodyPr>
          <a:lstStyle/>
          <a:p>
            <a:pPr marL="12700" algn="ctr">
              <a:lnSpc>
                <a:spcPct val="100000"/>
              </a:lnSpc>
            </a:pPr>
            <a:r>
              <a:rPr b="1" spc="-20" dirty="0">
                <a:latin typeface="Century Gothic"/>
                <a:cs typeface="Century Gothic"/>
              </a:rPr>
              <a:t>St</a:t>
            </a:r>
            <a:r>
              <a:rPr b="1" spc="-30" dirty="0">
                <a:latin typeface="Century Gothic"/>
                <a:cs typeface="Century Gothic"/>
              </a:rPr>
              <a:t>e</a:t>
            </a:r>
            <a:r>
              <a:rPr b="1" spc="-20" dirty="0">
                <a:latin typeface="Century Gothic"/>
                <a:cs typeface="Century Gothic"/>
              </a:rPr>
              <a:t>p</a:t>
            </a:r>
            <a:r>
              <a:rPr b="1" spc="10" dirty="0">
                <a:latin typeface="Century Gothic"/>
                <a:cs typeface="Century Gothic"/>
              </a:rPr>
              <a:t> </a:t>
            </a:r>
            <a:r>
              <a:rPr lang="en-US" b="1" spc="-20" dirty="0">
                <a:latin typeface="Century Gothic"/>
                <a:cs typeface="Century Gothic"/>
              </a:rPr>
              <a:t>2</a:t>
            </a:r>
          </a:p>
          <a:p>
            <a:pPr marL="12700" algn="ctr">
              <a:lnSpc>
                <a:spcPct val="100000"/>
              </a:lnSpc>
            </a:pPr>
            <a:r>
              <a:rPr lang="en-US" spc="-20" dirty="0">
                <a:latin typeface="Century Gothic"/>
                <a:cs typeface="Century Gothic"/>
              </a:rPr>
              <a:t>Contract</a:t>
            </a:r>
            <a:endParaRPr dirty="0">
              <a:latin typeface="Century Gothic"/>
              <a:cs typeface="Century Gothic"/>
            </a:endParaRPr>
          </a:p>
        </p:txBody>
      </p:sp>
      <p:sp>
        <p:nvSpPr>
          <p:cNvPr id="16" name="object 8">
            <a:extLst>
              <a:ext uri="{FF2B5EF4-FFF2-40B4-BE49-F238E27FC236}">
                <a16:creationId xmlns:a16="http://schemas.microsoft.com/office/drawing/2014/main" id="{AE7CD63D-D91F-4F08-85BA-B8B257FC16C2}"/>
              </a:ext>
            </a:extLst>
          </p:cNvPr>
          <p:cNvSpPr txBox="1"/>
          <p:nvPr/>
        </p:nvSpPr>
        <p:spPr>
          <a:xfrm>
            <a:off x="3408589" y="5029649"/>
            <a:ext cx="1280283" cy="553998"/>
          </a:xfrm>
          <a:prstGeom prst="rect">
            <a:avLst/>
          </a:prstGeom>
        </p:spPr>
        <p:txBody>
          <a:bodyPr vert="horz" wrap="square" lIns="0" tIns="0" rIns="0" bIns="0" rtlCol="0">
            <a:spAutoFit/>
          </a:bodyPr>
          <a:lstStyle/>
          <a:p>
            <a:pPr marL="12700" algn="ctr">
              <a:lnSpc>
                <a:spcPct val="100000"/>
              </a:lnSpc>
            </a:pPr>
            <a:r>
              <a:rPr b="1" spc="-20" dirty="0">
                <a:latin typeface="Century Gothic"/>
                <a:cs typeface="Century Gothic"/>
              </a:rPr>
              <a:t>St</a:t>
            </a:r>
            <a:r>
              <a:rPr b="1" spc="-30" dirty="0">
                <a:latin typeface="Century Gothic"/>
                <a:cs typeface="Century Gothic"/>
              </a:rPr>
              <a:t>e</a:t>
            </a:r>
            <a:r>
              <a:rPr b="1" spc="-20" dirty="0">
                <a:latin typeface="Century Gothic"/>
                <a:cs typeface="Century Gothic"/>
              </a:rPr>
              <a:t>p</a:t>
            </a:r>
            <a:r>
              <a:rPr b="1" spc="10" dirty="0">
                <a:latin typeface="Century Gothic"/>
                <a:cs typeface="Century Gothic"/>
              </a:rPr>
              <a:t> </a:t>
            </a:r>
            <a:r>
              <a:rPr lang="en-US" b="1" spc="-20" dirty="0">
                <a:latin typeface="Century Gothic"/>
                <a:cs typeface="Century Gothic"/>
              </a:rPr>
              <a:t>3</a:t>
            </a:r>
          </a:p>
          <a:p>
            <a:pPr marL="12700" algn="ctr">
              <a:lnSpc>
                <a:spcPct val="100000"/>
              </a:lnSpc>
            </a:pPr>
            <a:r>
              <a:rPr lang="en-US" spc="-20" dirty="0">
                <a:latin typeface="Century Gothic"/>
                <a:cs typeface="Century Gothic"/>
              </a:rPr>
              <a:t>Test</a:t>
            </a:r>
            <a:endParaRPr dirty="0">
              <a:latin typeface="Century Gothic"/>
              <a:cs typeface="Century Gothic"/>
            </a:endParaRPr>
          </a:p>
        </p:txBody>
      </p:sp>
    </p:spTree>
    <p:extLst>
      <p:ext uri="{BB962C8B-B14F-4D97-AF65-F5344CB8AC3E}">
        <p14:creationId xmlns:p14="http://schemas.microsoft.com/office/powerpoint/2010/main" val="1513520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title="Question button icon">
            <a:extLst>
              <a:ext uri="{FF2B5EF4-FFF2-40B4-BE49-F238E27FC236}">
                <a16:creationId xmlns:a16="http://schemas.microsoft.com/office/drawing/2014/main" id="{C2D1AFB8-D307-4DDA-B5E5-9D46A310FB95}"/>
              </a:ext>
            </a:extLst>
          </p:cNvPr>
          <p:cNvSpPr txBox="1"/>
          <p:nvPr/>
        </p:nvSpPr>
        <p:spPr>
          <a:xfrm>
            <a:off x="1143000" y="1676400"/>
            <a:ext cx="6705600" cy="4679950"/>
          </a:xfrm>
          <a:prstGeom prst="rect">
            <a:avLst/>
          </a:prstGeom>
          <a:noFill/>
        </p:spPr>
        <p:txBody>
          <a:bodyPr wrap="square" rtlCol="0">
            <a:normAutofit/>
          </a:bodyPr>
          <a:lstStyle/>
          <a:p>
            <a:pPr marL="457200" lvl="0" indent="-457200">
              <a:buFont typeface="Arial" panose="020B0604020202020204" pitchFamily="34" charset="0"/>
              <a:buChar char="•"/>
            </a:pPr>
            <a:endParaRPr lang="en-US" sz="3000" dirty="0"/>
          </a:p>
        </p:txBody>
      </p:sp>
      <p:sp>
        <p:nvSpPr>
          <p:cNvPr id="3" name="Title 2"/>
          <p:cNvSpPr>
            <a:spLocks noGrp="1"/>
          </p:cNvSpPr>
          <p:nvPr>
            <p:ph type="title"/>
          </p:nvPr>
        </p:nvSpPr>
        <p:spPr/>
        <p:txBody>
          <a:bodyPr/>
          <a:lstStyle/>
          <a:p>
            <a:r>
              <a:rPr lang="en-US" dirty="0"/>
              <a:t>Questions, Suggestions, Discussion</a:t>
            </a:r>
          </a:p>
        </p:txBody>
      </p:sp>
      <p:sp>
        <p:nvSpPr>
          <p:cNvPr id="4" name="Slide Number Placeholder 3"/>
          <p:cNvSpPr>
            <a:spLocks noGrp="1"/>
          </p:cNvSpPr>
          <p:nvPr>
            <p:ph type="sldNum" sz="quarter" idx="4"/>
          </p:nvPr>
        </p:nvSpPr>
        <p:spPr/>
        <p:txBody>
          <a:bodyPr/>
          <a:lstStyle/>
          <a:p>
            <a:fld id="{7022FF3C-310F-4809-A5BE-BC5BA8AA108D}" type="slidenum">
              <a:rPr lang="en-US" smtClean="0"/>
              <a:pPr/>
              <a:t>32</a:t>
            </a:fld>
            <a:endParaRPr lang="en-US" dirty="0"/>
          </a:p>
        </p:txBody>
      </p:sp>
      <p:pic>
        <p:nvPicPr>
          <p:cNvPr id="5" name="Content Placeholder 4" descr="MC900433165.JPG" title="Question button icon"/>
          <p:cNvPicPr>
            <a:picLocks noGrp="1" noChangeAspect="1"/>
          </p:cNvPicPr>
          <p:nvPr>
            <p:ph idx="1"/>
          </p:nvPr>
        </p:nvPicPr>
        <p:blipFill>
          <a:blip r:embed="rId3" cstate="print"/>
          <a:stretch>
            <a:fillRect/>
          </a:stretch>
        </p:blipFill>
        <p:spPr>
          <a:xfrm>
            <a:off x="1143000" y="1676400"/>
            <a:ext cx="6858000" cy="5050270"/>
          </a:xfrm>
          <a:prstGeom prst="rect">
            <a:avLst/>
          </a:prstGeom>
        </p:spPr>
      </p:pic>
    </p:spTree>
    <p:extLst>
      <p:ext uri="{BB962C8B-B14F-4D97-AF65-F5344CB8AC3E}">
        <p14:creationId xmlns:p14="http://schemas.microsoft.com/office/powerpoint/2010/main" val="1457287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sz="4500" dirty="0"/>
              <a:t>Planned Upcoming Webinars:</a:t>
            </a:r>
          </a:p>
          <a:p>
            <a:r>
              <a:rPr lang="en-US" sz="3800" dirty="0"/>
              <a:t>March 19, 1:00 – 2:00 PM EST: Measure Submission Criteria, NQF</a:t>
            </a:r>
            <a:endParaRPr lang="en-US" sz="3400" dirty="0"/>
          </a:p>
          <a:p>
            <a:pPr marL="457200" lvl="1" indent="0">
              <a:buNone/>
            </a:pPr>
            <a:endParaRPr lang="en-US" dirty="0"/>
          </a:p>
          <a:p>
            <a:pPr marL="57150" indent="0">
              <a:buNone/>
            </a:pPr>
            <a:r>
              <a:rPr lang="en-US" sz="4500" dirty="0"/>
              <a:t>Suggestions for future topics?</a:t>
            </a:r>
          </a:p>
          <a:p>
            <a:pPr marL="57150" indent="0">
              <a:buNone/>
            </a:pPr>
            <a:endParaRPr lang="en-US" dirty="0"/>
          </a:p>
          <a:p>
            <a:pPr marL="57150" indent="0">
              <a:buNone/>
            </a:pPr>
            <a:r>
              <a:rPr lang="en-US" sz="4500" dirty="0"/>
              <a:t>Email: </a:t>
            </a:r>
            <a:r>
              <a:rPr lang="en-US" sz="4500" dirty="0">
                <a:solidFill>
                  <a:schemeClr val="bg2">
                    <a:lumMod val="60000"/>
                    <a:lumOff val="40000"/>
                  </a:schemeClr>
                </a:solidFill>
                <a:hlinkClick r:id="rId3"/>
              </a:rPr>
              <a:t>MMSsupport@battelle.org</a:t>
            </a:r>
            <a:r>
              <a:rPr lang="en-US" sz="4500" dirty="0">
                <a:solidFill>
                  <a:srgbClr val="3333FF"/>
                </a:solidFill>
              </a:rPr>
              <a:t> </a:t>
            </a:r>
          </a:p>
        </p:txBody>
      </p:sp>
      <p:sp>
        <p:nvSpPr>
          <p:cNvPr id="3" name="Title 2"/>
          <p:cNvSpPr>
            <a:spLocks noGrp="1"/>
          </p:cNvSpPr>
          <p:nvPr>
            <p:ph type="title"/>
          </p:nvPr>
        </p:nvSpPr>
        <p:spPr/>
        <p:txBody>
          <a:bodyPr/>
          <a:lstStyle/>
          <a:p>
            <a:r>
              <a:rPr lang="en-US" dirty="0"/>
              <a:t>Upcoming Webinars</a:t>
            </a:r>
          </a:p>
        </p:txBody>
      </p:sp>
      <p:sp>
        <p:nvSpPr>
          <p:cNvPr id="8" name="Slide Number Placeholder 7"/>
          <p:cNvSpPr>
            <a:spLocks noGrp="1"/>
          </p:cNvSpPr>
          <p:nvPr>
            <p:ph type="sldNum" sz="quarter" idx="4"/>
          </p:nvPr>
        </p:nvSpPr>
        <p:spPr/>
        <p:txBody>
          <a:bodyPr/>
          <a:lstStyle/>
          <a:p>
            <a:fld id="{7022FF3C-310F-4809-A5BE-BC5BA8AA108D}" type="slidenum">
              <a:rPr lang="en-US" smtClean="0"/>
              <a:pPr/>
              <a:t>33</a:t>
            </a:fld>
            <a:endParaRPr lang="en-US" dirty="0"/>
          </a:p>
        </p:txBody>
      </p:sp>
    </p:spTree>
    <p:extLst>
      <p:ext uri="{BB962C8B-B14F-4D97-AF65-F5344CB8AC3E}">
        <p14:creationId xmlns:p14="http://schemas.microsoft.com/office/powerpoint/2010/main" val="37449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16075"/>
            <a:ext cx="8229600" cy="5105400"/>
          </a:xfrm>
        </p:spPr>
        <p:txBody>
          <a:bodyPr>
            <a:noAutofit/>
          </a:bodyPr>
          <a:lstStyle/>
          <a:p>
            <a:pPr>
              <a:spcAft>
                <a:spcPts val="1200"/>
              </a:spcAft>
            </a:pPr>
            <a:r>
              <a:rPr lang="en-US" sz="2800" dirty="0"/>
              <a:t>Prior to Bonnie, the only way to test eCQMs was by hand.</a:t>
            </a:r>
          </a:p>
          <a:p>
            <a:pPr lvl="1">
              <a:spcAft>
                <a:spcPts val="1200"/>
              </a:spcAft>
            </a:pPr>
            <a:r>
              <a:rPr lang="en-US" sz="2400" dirty="0"/>
              <a:t>eCQMs are </a:t>
            </a:r>
            <a:r>
              <a:rPr lang="en-US" sz="2400" b="1" dirty="0">
                <a:solidFill>
                  <a:schemeClr val="tx2"/>
                </a:solidFill>
              </a:rPr>
              <a:t>large and complex</a:t>
            </a:r>
            <a:r>
              <a:rPr lang="en-US" sz="2400" dirty="0"/>
              <a:t>.</a:t>
            </a:r>
          </a:p>
          <a:p>
            <a:pPr lvl="1">
              <a:spcAft>
                <a:spcPts val="1200"/>
              </a:spcAft>
            </a:pPr>
            <a:r>
              <a:rPr lang="en-US" sz="2400" dirty="0"/>
              <a:t>Checking by hand is </a:t>
            </a:r>
            <a:r>
              <a:rPr lang="en-US" sz="2400" b="1" dirty="0">
                <a:solidFill>
                  <a:schemeClr val="tx2"/>
                </a:solidFill>
              </a:rPr>
              <a:t>time consuming and error prone</a:t>
            </a:r>
            <a:r>
              <a:rPr lang="en-US" sz="2400" dirty="0"/>
              <a:t>.</a:t>
            </a:r>
          </a:p>
          <a:p>
            <a:pPr>
              <a:spcAft>
                <a:spcPts val="1200"/>
              </a:spcAft>
            </a:pPr>
            <a:r>
              <a:rPr lang="en-US" sz="2800" dirty="0"/>
              <a:t>Before Bonnie was in use, </a:t>
            </a:r>
            <a:r>
              <a:rPr lang="en-US" sz="2800" b="1" dirty="0">
                <a:solidFill>
                  <a:schemeClr val="tx2"/>
                </a:solidFill>
              </a:rPr>
              <a:t>381 logic errors </a:t>
            </a:r>
            <a:r>
              <a:rPr lang="en-US" sz="2800" dirty="0"/>
              <a:t>were reported by implementers. </a:t>
            </a:r>
            <a:r>
              <a:rPr lang="en-US" sz="2800" b="1" dirty="0">
                <a:solidFill>
                  <a:schemeClr val="tx2"/>
                </a:solidFill>
              </a:rPr>
              <a:t>Each eCQM had at least one error</a:t>
            </a:r>
            <a:r>
              <a:rPr lang="en-US" sz="2800" dirty="0"/>
              <a:t>.</a:t>
            </a:r>
          </a:p>
          <a:p>
            <a:pPr marL="0" indent="0">
              <a:buNone/>
            </a:pPr>
            <a:endParaRPr lang="en-US" sz="2400" dirty="0"/>
          </a:p>
        </p:txBody>
      </p:sp>
      <p:sp>
        <p:nvSpPr>
          <p:cNvPr id="3" name="Title 2"/>
          <p:cNvSpPr>
            <a:spLocks noGrp="1"/>
          </p:cNvSpPr>
          <p:nvPr>
            <p:ph type="title"/>
          </p:nvPr>
        </p:nvSpPr>
        <p:spPr/>
        <p:txBody>
          <a:bodyPr/>
          <a:lstStyle/>
          <a:p>
            <a:r>
              <a:rPr lang="en-US" dirty="0"/>
              <a:t>Bonnie Background (cont.)</a:t>
            </a:r>
          </a:p>
        </p:txBody>
      </p:sp>
      <p:sp>
        <p:nvSpPr>
          <p:cNvPr id="8" name="Slide Number Placeholder 7"/>
          <p:cNvSpPr>
            <a:spLocks noGrp="1"/>
          </p:cNvSpPr>
          <p:nvPr>
            <p:ph type="sldNum" sz="quarter" idx="4"/>
          </p:nvPr>
        </p:nvSpPr>
        <p:spPr/>
        <p:txBody>
          <a:bodyPr/>
          <a:lstStyle/>
          <a:p>
            <a:fld id="{7022FF3C-310F-4809-A5BE-BC5BA8AA108D}" type="slidenum">
              <a:rPr lang="en-US" smtClean="0"/>
              <a:pPr/>
              <a:t>4</a:t>
            </a:fld>
            <a:endParaRPr lang="en-US" dirty="0"/>
          </a:p>
        </p:txBody>
      </p:sp>
    </p:spTree>
    <p:extLst>
      <p:ext uri="{BB962C8B-B14F-4D97-AF65-F5344CB8AC3E}">
        <p14:creationId xmlns:p14="http://schemas.microsoft.com/office/powerpoint/2010/main" val="238951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5293"/>
            <a:ext cx="8229600" cy="5105400"/>
          </a:xfrm>
        </p:spPr>
        <p:txBody>
          <a:bodyPr>
            <a:noAutofit/>
          </a:bodyPr>
          <a:lstStyle/>
          <a:p>
            <a:pPr marL="0" indent="0">
              <a:spcAft>
                <a:spcPts val="1200"/>
              </a:spcAft>
              <a:buNone/>
            </a:pPr>
            <a:r>
              <a:rPr lang="en-US" sz="2800" dirty="0"/>
              <a:t>Bonnie </a:t>
            </a:r>
            <a:r>
              <a:rPr lang="en-US" sz="2800" b="1" dirty="0">
                <a:solidFill>
                  <a:schemeClr val="tx2"/>
                </a:solidFill>
              </a:rPr>
              <a:t>enabled automated testing of eCQMs</a:t>
            </a:r>
            <a:r>
              <a:rPr lang="en-US" sz="2800" dirty="0">
                <a:solidFill>
                  <a:schemeClr val="tx2"/>
                </a:solidFill>
              </a:rPr>
              <a:t> </a:t>
            </a:r>
            <a:r>
              <a:rPr lang="en-US" sz="2800" dirty="0"/>
              <a:t>prior to publication.</a:t>
            </a:r>
          </a:p>
          <a:p>
            <a:pPr marL="0" indent="0">
              <a:spcAft>
                <a:spcPts val="1200"/>
              </a:spcAft>
              <a:buNone/>
            </a:pPr>
            <a:r>
              <a:rPr lang="en-US" sz="2800" dirty="0"/>
              <a:t>This led to:</a:t>
            </a:r>
          </a:p>
          <a:p>
            <a:pPr>
              <a:spcAft>
                <a:spcPts val="1200"/>
              </a:spcAft>
            </a:pPr>
            <a:r>
              <a:rPr lang="en-US" sz="2400" dirty="0"/>
              <a:t>A </a:t>
            </a:r>
            <a:r>
              <a:rPr lang="en-US" sz="2400" b="1" dirty="0">
                <a:solidFill>
                  <a:schemeClr val="tx2"/>
                </a:solidFill>
              </a:rPr>
              <a:t>reduction in errors </a:t>
            </a:r>
            <a:r>
              <a:rPr lang="en-US" sz="2400" dirty="0"/>
              <a:t>in published eCQMs.</a:t>
            </a:r>
          </a:p>
          <a:p>
            <a:pPr>
              <a:spcAft>
                <a:spcPts val="1200"/>
              </a:spcAft>
            </a:pPr>
            <a:r>
              <a:rPr lang="en-US" sz="2400" b="1" dirty="0">
                <a:solidFill>
                  <a:schemeClr val="tx2"/>
                </a:solidFill>
              </a:rPr>
              <a:t>Faster measure testing.</a:t>
            </a:r>
            <a:endParaRPr lang="en-US" sz="2400" dirty="0"/>
          </a:p>
          <a:p>
            <a:pPr>
              <a:spcAft>
                <a:spcPts val="1200"/>
              </a:spcAft>
            </a:pPr>
            <a:r>
              <a:rPr lang="en-US" sz="2400" b="1" dirty="0">
                <a:solidFill>
                  <a:schemeClr val="tx2"/>
                </a:solidFill>
              </a:rPr>
              <a:t>Greater confidence </a:t>
            </a:r>
            <a:r>
              <a:rPr lang="en-US" sz="2400" dirty="0"/>
              <a:t>by CMS, measure developers, and the community that measures calculate as intended.</a:t>
            </a:r>
          </a:p>
          <a:p>
            <a:pPr marL="0" indent="0">
              <a:buNone/>
            </a:pPr>
            <a:endParaRPr lang="en-US" sz="2400" dirty="0"/>
          </a:p>
        </p:txBody>
      </p:sp>
      <p:sp>
        <p:nvSpPr>
          <p:cNvPr id="3" name="Title 2"/>
          <p:cNvSpPr>
            <a:spLocks noGrp="1"/>
          </p:cNvSpPr>
          <p:nvPr>
            <p:ph type="title"/>
          </p:nvPr>
        </p:nvSpPr>
        <p:spPr/>
        <p:txBody>
          <a:bodyPr/>
          <a:lstStyle/>
          <a:p>
            <a:r>
              <a:rPr lang="en-US" dirty="0"/>
              <a:t>Bonnie Background (cont.)</a:t>
            </a:r>
          </a:p>
        </p:txBody>
      </p:sp>
      <p:sp>
        <p:nvSpPr>
          <p:cNvPr id="8" name="Slide Number Placeholder 7"/>
          <p:cNvSpPr>
            <a:spLocks noGrp="1"/>
          </p:cNvSpPr>
          <p:nvPr>
            <p:ph type="sldNum" sz="quarter" idx="4"/>
          </p:nvPr>
        </p:nvSpPr>
        <p:spPr/>
        <p:txBody>
          <a:bodyPr/>
          <a:lstStyle/>
          <a:p>
            <a:fld id="{7022FF3C-310F-4809-A5BE-BC5BA8AA108D}" type="slidenum">
              <a:rPr lang="en-US" smtClean="0"/>
              <a:pPr/>
              <a:t>5</a:t>
            </a:fld>
            <a:endParaRPr lang="en-US" dirty="0"/>
          </a:p>
        </p:txBody>
      </p:sp>
    </p:spTree>
    <p:extLst>
      <p:ext uri="{BB962C8B-B14F-4D97-AF65-F5344CB8AC3E}">
        <p14:creationId xmlns:p14="http://schemas.microsoft.com/office/powerpoint/2010/main" val="7125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D08F86-373F-C848-B0C3-E2BAC76594FD}"/>
              </a:ext>
            </a:extLst>
          </p:cNvPr>
          <p:cNvSpPr>
            <a:spLocks noGrp="1"/>
          </p:cNvSpPr>
          <p:nvPr>
            <p:ph idx="1"/>
          </p:nvPr>
        </p:nvSpPr>
        <p:spPr>
          <a:xfrm>
            <a:off x="381000" y="1599767"/>
            <a:ext cx="8763000" cy="4953000"/>
          </a:xfrm>
        </p:spPr>
        <p:txBody>
          <a:bodyPr>
            <a:normAutofit/>
          </a:bodyPr>
          <a:lstStyle/>
          <a:p>
            <a:r>
              <a:rPr lang="en-US" sz="2600" dirty="0"/>
              <a:t>First released April 2014.</a:t>
            </a:r>
          </a:p>
          <a:p>
            <a:r>
              <a:rPr lang="en-US" sz="2600" dirty="0"/>
              <a:t>Used for 2015, 2016, and 2017 annual update eCQMs:</a:t>
            </a:r>
          </a:p>
          <a:p>
            <a:pPr lvl="1">
              <a:lnSpc>
                <a:spcPct val="100000"/>
              </a:lnSpc>
            </a:pPr>
            <a:r>
              <a:rPr lang="en-US" sz="2600" b="1" dirty="0">
                <a:solidFill>
                  <a:schemeClr val="tx2"/>
                </a:solidFill>
              </a:rPr>
              <a:t>2015</a:t>
            </a:r>
            <a:r>
              <a:rPr lang="en-US" sz="2600" dirty="0"/>
              <a:t>: </a:t>
            </a:r>
            <a:r>
              <a:rPr lang="en-US" sz="2600" b="1" dirty="0">
                <a:solidFill>
                  <a:schemeClr val="tx2"/>
                </a:solidFill>
              </a:rPr>
              <a:t>5,000+</a:t>
            </a:r>
            <a:r>
              <a:rPr lang="en-US" sz="2600" dirty="0"/>
              <a:t> synthetic test records, </a:t>
            </a:r>
            <a:r>
              <a:rPr lang="en-US" sz="2600" b="1" dirty="0">
                <a:solidFill>
                  <a:schemeClr val="tx2"/>
                </a:solidFill>
              </a:rPr>
              <a:t>80%</a:t>
            </a:r>
            <a:r>
              <a:rPr lang="en-US" sz="2600" dirty="0"/>
              <a:t> logic coverage</a:t>
            </a:r>
          </a:p>
          <a:p>
            <a:pPr lvl="1">
              <a:lnSpc>
                <a:spcPct val="100000"/>
              </a:lnSpc>
            </a:pPr>
            <a:r>
              <a:rPr lang="en-US" sz="2600" b="1" dirty="0">
                <a:solidFill>
                  <a:schemeClr val="tx2"/>
                </a:solidFill>
              </a:rPr>
              <a:t>2016</a:t>
            </a:r>
            <a:r>
              <a:rPr lang="en-US" sz="2600" dirty="0"/>
              <a:t>: </a:t>
            </a:r>
            <a:r>
              <a:rPr lang="en-US" sz="2600" b="1" dirty="0">
                <a:solidFill>
                  <a:schemeClr val="tx2"/>
                </a:solidFill>
              </a:rPr>
              <a:t>10,000+</a:t>
            </a:r>
            <a:r>
              <a:rPr lang="en-US" sz="2600" dirty="0"/>
              <a:t> synthetic test records, </a:t>
            </a:r>
            <a:r>
              <a:rPr lang="en-US" sz="2600" b="1" dirty="0">
                <a:solidFill>
                  <a:schemeClr val="tx2"/>
                </a:solidFill>
              </a:rPr>
              <a:t>100%</a:t>
            </a:r>
            <a:r>
              <a:rPr lang="en-US" sz="2600" dirty="0"/>
              <a:t> logic coverage</a:t>
            </a:r>
          </a:p>
          <a:p>
            <a:pPr lvl="1">
              <a:lnSpc>
                <a:spcPct val="100000"/>
              </a:lnSpc>
            </a:pPr>
            <a:r>
              <a:rPr lang="en-US" sz="2600" b="1" dirty="0">
                <a:solidFill>
                  <a:schemeClr val="tx2"/>
                </a:solidFill>
              </a:rPr>
              <a:t>2017</a:t>
            </a:r>
            <a:r>
              <a:rPr lang="en-US" sz="2600" dirty="0"/>
              <a:t>: </a:t>
            </a:r>
            <a:r>
              <a:rPr lang="en-US" sz="2600" b="1" dirty="0">
                <a:solidFill>
                  <a:schemeClr val="tx2"/>
                </a:solidFill>
              </a:rPr>
              <a:t>16,000+</a:t>
            </a:r>
            <a:r>
              <a:rPr lang="en-US" sz="2600" dirty="0"/>
              <a:t> synthetic test records, </a:t>
            </a:r>
            <a:r>
              <a:rPr lang="en-US" sz="2600" b="1" dirty="0">
                <a:solidFill>
                  <a:schemeClr val="tx2"/>
                </a:solidFill>
              </a:rPr>
              <a:t>100%</a:t>
            </a:r>
            <a:r>
              <a:rPr lang="en-US" sz="2600" dirty="0"/>
              <a:t> logic coverage</a:t>
            </a:r>
            <a:endParaRPr lang="en-US" sz="2600" b="1" dirty="0">
              <a:solidFill>
                <a:schemeClr val="tx2"/>
              </a:solidFill>
            </a:endParaRPr>
          </a:p>
          <a:p>
            <a:r>
              <a:rPr lang="en-US" sz="2600" b="1" dirty="0">
                <a:solidFill>
                  <a:schemeClr val="tx2"/>
                </a:solidFill>
              </a:rPr>
              <a:t>Transitioned to Clinical Quality Language (CQL)</a:t>
            </a:r>
            <a:r>
              <a:rPr lang="en-US" sz="2600" dirty="0"/>
              <a:t> for 2018 annual update to eCQMs.</a:t>
            </a:r>
          </a:p>
          <a:p>
            <a:r>
              <a:rPr lang="en-US" sz="2600" dirty="0"/>
              <a:t>National Quality Forum (NQF) recommends use of Bonnie to </a:t>
            </a:r>
            <a:r>
              <a:rPr lang="en-US" sz="2600" b="1" dirty="0">
                <a:solidFill>
                  <a:schemeClr val="tx2"/>
                </a:solidFill>
              </a:rPr>
              <a:t>support NQF eCQM endorsement.</a:t>
            </a:r>
          </a:p>
          <a:p>
            <a:pPr marL="0" indent="0">
              <a:buNone/>
            </a:pPr>
            <a:endParaRPr lang="en-US" dirty="0"/>
          </a:p>
        </p:txBody>
      </p:sp>
      <p:sp>
        <p:nvSpPr>
          <p:cNvPr id="3" name="Title 2">
            <a:extLst>
              <a:ext uri="{FF2B5EF4-FFF2-40B4-BE49-F238E27FC236}">
                <a16:creationId xmlns:a16="http://schemas.microsoft.com/office/drawing/2014/main" id="{FD00F99D-A927-9C4E-9C1A-154481ADAE6C}"/>
              </a:ext>
            </a:extLst>
          </p:cNvPr>
          <p:cNvSpPr>
            <a:spLocks noGrp="1"/>
          </p:cNvSpPr>
          <p:nvPr>
            <p:ph type="title"/>
          </p:nvPr>
        </p:nvSpPr>
        <p:spPr/>
        <p:txBody>
          <a:bodyPr/>
          <a:lstStyle/>
          <a:p>
            <a:r>
              <a:rPr lang="en-US" dirty="0"/>
              <a:t>Bonnie History</a:t>
            </a:r>
          </a:p>
        </p:txBody>
      </p:sp>
      <p:sp>
        <p:nvSpPr>
          <p:cNvPr id="4" name="Slide Number Placeholder 3">
            <a:extLst>
              <a:ext uri="{FF2B5EF4-FFF2-40B4-BE49-F238E27FC236}">
                <a16:creationId xmlns:a16="http://schemas.microsoft.com/office/drawing/2014/main" id="{790AB376-43ED-5A4D-AD1B-77B390599D0A}"/>
              </a:ext>
            </a:extLst>
          </p:cNvPr>
          <p:cNvSpPr>
            <a:spLocks noGrp="1"/>
          </p:cNvSpPr>
          <p:nvPr>
            <p:ph type="sldNum" sz="quarter" idx="4"/>
          </p:nvPr>
        </p:nvSpPr>
        <p:spPr/>
        <p:txBody>
          <a:bodyPr/>
          <a:lstStyle/>
          <a:p>
            <a:fld id="{7022FF3C-310F-4809-A5BE-BC5BA8AA108D}" type="slidenum">
              <a:rPr lang="en-US" smtClean="0"/>
              <a:pPr/>
              <a:t>6</a:t>
            </a:fld>
            <a:endParaRPr lang="en-US" dirty="0"/>
          </a:p>
        </p:txBody>
      </p:sp>
    </p:spTree>
    <p:extLst>
      <p:ext uri="{BB962C8B-B14F-4D97-AF65-F5344CB8AC3E}">
        <p14:creationId xmlns:p14="http://schemas.microsoft.com/office/powerpoint/2010/main" val="370330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745FC-4790-E745-B4DB-8782D01BABCC}"/>
              </a:ext>
            </a:extLst>
          </p:cNvPr>
          <p:cNvSpPr>
            <a:spLocks noGrp="1"/>
          </p:cNvSpPr>
          <p:nvPr>
            <p:ph type="title"/>
          </p:nvPr>
        </p:nvSpPr>
        <p:spPr/>
        <p:txBody>
          <a:bodyPr/>
          <a:lstStyle/>
          <a:p>
            <a:r>
              <a:rPr lang="en-US" dirty="0"/>
              <a:t>Using Bonnie</a:t>
            </a:r>
          </a:p>
        </p:txBody>
      </p:sp>
      <p:sp>
        <p:nvSpPr>
          <p:cNvPr id="5" name="Content Placeholder 2">
            <a:extLst>
              <a:ext uri="{FF2B5EF4-FFF2-40B4-BE49-F238E27FC236}">
                <a16:creationId xmlns:a16="http://schemas.microsoft.com/office/drawing/2014/main" id="{CC510B54-1F8B-C248-9314-BC71C896ABFB}"/>
              </a:ext>
            </a:extLst>
          </p:cNvPr>
          <p:cNvSpPr txBox="1">
            <a:spLocks/>
          </p:cNvSpPr>
          <p:nvPr/>
        </p:nvSpPr>
        <p:spPr>
          <a:xfrm>
            <a:off x="437359" y="1676400"/>
            <a:ext cx="8229600" cy="36771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a:t>Viewing a measure</a:t>
            </a:r>
            <a:endParaRPr lang="en-US" sz="1600" dirty="0"/>
          </a:p>
          <a:p>
            <a:endParaRPr lang="en-US" dirty="0"/>
          </a:p>
        </p:txBody>
      </p:sp>
      <p:pic>
        <p:nvPicPr>
          <p:cNvPr id="93" name="Picture 92" descr="Using Bonnie to view a measure - provides measure details (measure name, population, denominator, test patients, etc)" title="Using Bonnie - Viewing a measure">
            <a:extLst>
              <a:ext uri="{FF2B5EF4-FFF2-40B4-BE49-F238E27FC236}">
                <a16:creationId xmlns:a16="http://schemas.microsoft.com/office/drawing/2014/main" id="{52D200A3-7945-0E4B-B132-D93CE56149E7}"/>
              </a:ext>
            </a:extLst>
          </p:cNvPr>
          <p:cNvPicPr>
            <a:picLocks noChangeAspect="1"/>
          </p:cNvPicPr>
          <p:nvPr/>
        </p:nvPicPr>
        <p:blipFill>
          <a:blip r:embed="rId3"/>
          <a:stretch>
            <a:fillRect/>
          </a:stretch>
        </p:blipFill>
        <p:spPr>
          <a:xfrm>
            <a:off x="673100" y="2133600"/>
            <a:ext cx="7797800" cy="4533900"/>
          </a:xfrm>
          <a:prstGeom prst="rect">
            <a:avLst/>
          </a:prstGeom>
        </p:spPr>
      </p:pic>
    </p:spTree>
    <p:extLst>
      <p:ext uri="{BB962C8B-B14F-4D97-AF65-F5344CB8AC3E}">
        <p14:creationId xmlns:p14="http://schemas.microsoft.com/office/powerpoint/2010/main" val="338746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745FC-4790-E745-B4DB-8782D01BABCC}"/>
              </a:ext>
            </a:extLst>
          </p:cNvPr>
          <p:cNvSpPr>
            <a:spLocks noGrp="1"/>
          </p:cNvSpPr>
          <p:nvPr>
            <p:ph type="title"/>
          </p:nvPr>
        </p:nvSpPr>
        <p:spPr/>
        <p:txBody>
          <a:bodyPr/>
          <a:lstStyle/>
          <a:p>
            <a:r>
              <a:rPr lang="en-US" dirty="0"/>
              <a:t>Using Bonnie (cont.)</a:t>
            </a:r>
          </a:p>
        </p:txBody>
      </p:sp>
      <p:sp>
        <p:nvSpPr>
          <p:cNvPr id="5" name="Content Placeholder 2">
            <a:extLst>
              <a:ext uri="{FF2B5EF4-FFF2-40B4-BE49-F238E27FC236}">
                <a16:creationId xmlns:a16="http://schemas.microsoft.com/office/drawing/2014/main" id="{CC510B54-1F8B-C248-9314-BC71C896ABFB}"/>
              </a:ext>
            </a:extLst>
          </p:cNvPr>
          <p:cNvSpPr txBox="1">
            <a:spLocks/>
          </p:cNvSpPr>
          <p:nvPr/>
        </p:nvSpPr>
        <p:spPr>
          <a:xfrm>
            <a:off x="437359" y="1676400"/>
            <a:ext cx="8229600" cy="36771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a:t>Creating a synthetic test record</a:t>
            </a:r>
            <a:endParaRPr lang="en-US" sz="1600" dirty="0"/>
          </a:p>
          <a:p>
            <a:endParaRPr lang="en-US" dirty="0"/>
          </a:p>
        </p:txBody>
      </p:sp>
      <p:pic>
        <p:nvPicPr>
          <p:cNvPr id="2" name="Picture 1" descr="Using Bonnie to create a synthetic test record - screen shows measure name and description and information on test patient (first and last name), patient description, date of birth, living status, race, gender, ethnicity, payer, and patient history.  Also areas to report expected values for IPP, denom, denex, number, denexcep." title="Using Bonnie - Creating a synthetic test record">
            <a:extLst>
              <a:ext uri="{FF2B5EF4-FFF2-40B4-BE49-F238E27FC236}">
                <a16:creationId xmlns:a16="http://schemas.microsoft.com/office/drawing/2014/main" id="{2C38429A-666C-D34C-8435-296ECC73541A}"/>
              </a:ext>
            </a:extLst>
          </p:cNvPr>
          <p:cNvPicPr>
            <a:picLocks noChangeAspect="1"/>
          </p:cNvPicPr>
          <p:nvPr/>
        </p:nvPicPr>
        <p:blipFill>
          <a:blip r:embed="rId3"/>
          <a:stretch>
            <a:fillRect/>
          </a:stretch>
        </p:blipFill>
        <p:spPr>
          <a:xfrm>
            <a:off x="692150" y="2225964"/>
            <a:ext cx="7759700" cy="4597400"/>
          </a:xfrm>
          <a:prstGeom prst="rect">
            <a:avLst/>
          </a:prstGeom>
        </p:spPr>
      </p:pic>
    </p:spTree>
    <p:extLst>
      <p:ext uri="{BB962C8B-B14F-4D97-AF65-F5344CB8AC3E}">
        <p14:creationId xmlns:p14="http://schemas.microsoft.com/office/powerpoint/2010/main" val="216333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745FC-4790-E745-B4DB-8782D01BABCC}"/>
              </a:ext>
            </a:extLst>
          </p:cNvPr>
          <p:cNvSpPr>
            <a:spLocks noGrp="1"/>
          </p:cNvSpPr>
          <p:nvPr>
            <p:ph type="title"/>
          </p:nvPr>
        </p:nvSpPr>
        <p:spPr/>
        <p:txBody>
          <a:bodyPr/>
          <a:lstStyle/>
          <a:p>
            <a:r>
              <a:rPr lang="en-US" dirty="0"/>
              <a:t>Using Bonnie (cont.)</a:t>
            </a:r>
          </a:p>
        </p:txBody>
      </p:sp>
      <p:sp>
        <p:nvSpPr>
          <p:cNvPr id="5" name="Content Placeholder 2">
            <a:extLst>
              <a:ext uri="{FF2B5EF4-FFF2-40B4-BE49-F238E27FC236}">
                <a16:creationId xmlns:a16="http://schemas.microsoft.com/office/drawing/2014/main" id="{CC510B54-1F8B-C248-9314-BC71C896ABFB}"/>
              </a:ext>
            </a:extLst>
          </p:cNvPr>
          <p:cNvSpPr txBox="1">
            <a:spLocks/>
          </p:cNvSpPr>
          <p:nvPr/>
        </p:nvSpPr>
        <p:spPr>
          <a:xfrm>
            <a:off x="437359" y="1676400"/>
            <a:ext cx="8229600" cy="36771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a:t>Seeing logic calculations</a:t>
            </a:r>
            <a:endParaRPr lang="en-US" sz="1600" dirty="0"/>
          </a:p>
          <a:p>
            <a:endParaRPr lang="en-US" dirty="0"/>
          </a:p>
        </p:txBody>
      </p:sp>
      <p:pic>
        <p:nvPicPr>
          <p:cNvPr id="2" name="Picture 1" descr="Using Bonnie to see logic calculations - screen shows information on patient history (start/end period, codes, field values and references).  Also CQL calculation results (IPP, Denom, Denex, Denexcep, Number) - initial population, denominator, denominator exclusion, etc." title="Using Bonnie - Seeing logic calculations ">
            <a:extLst>
              <a:ext uri="{FF2B5EF4-FFF2-40B4-BE49-F238E27FC236}">
                <a16:creationId xmlns:a16="http://schemas.microsoft.com/office/drawing/2014/main" id="{66B80C33-320D-6743-9F31-47EE105AF17A}"/>
              </a:ext>
            </a:extLst>
          </p:cNvPr>
          <p:cNvPicPr>
            <a:picLocks noChangeAspect="1"/>
          </p:cNvPicPr>
          <p:nvPr/>
        </p:nvPicPr>
        <p:blipFill>
          <a:blip r:embed="rId3"/>
          <a:stretch>
            <a:fillRect/>
          </a:stretch>
        </p:blipFill>
        <p:spPr>
          <a:xfrm>
            <a:off x="730250" y="2336800"/>
            <a:ext cx="7683500" cy="4521200"/>
          </a:xfrm>
          <a:prstGeom prst="rect">
            <a:avLst/>
          </a:prstGeom>
        </p:spPr>
      </p:pic>
    </p:spTree>
    <p:extLst>
      <p:ext uri="{BB962C8B-B14F-4D97-AF65-F5344CB8AC3E}">
        <p14:creationId xmlns:p14="http://schemas.microsoft.com/office/powerpoint/2010/main" val="207010067"/>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14A0DFAABA6C4EACA48BF9AB17A35A" ma:contentTypeVersion="0" ma:contentTypeDescription="Create a new document." ma:contentTypeScope="" ma:versionID="6b95439efac53e992e4f905c2a8ccf0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6AD25D-842E-4E07-B989-D8145269A45F}">
  <ds:schemaRefs>
    <ds:schemaRef ds:uri="http://schemas.microsoft.com/sharepoint/v3/contenttype/forms"/>
  </ds:schemaRefs>
</ds:datastoreItem>
</file>

<file path=customXml/itemProps2.xml><?xml version="1.0" encoding="utf-8"?>
<ds:datastoreItem xmlns:ds="http://schemas.openxmlformats.org/officeDocument/2006/customXml" ds:itemID="{6C2006AB-7C62-4B6F-8E6B-BB892A6E4BA6}">
  <ds:schemaRefs>
    <ds:schemaRef ds:uri="http://purl.org/dc/dcmitype/"/>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071BC2-0531-46DF-95E4-0379D3566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29712</TotalTime>
  <Words>3207</Words>
  <Application>Microsoft Office PowerPoint</Application>
  <PresentationFormat>On-screen Show (4:3)</PresentationFormat>
  <Paragraphs>343</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Constantia</vt:lpstr>
      <vt:lpstr>Helvetica</vt:lpstr>
      <vt:lpstr>Iskoola Pota</vt:lpstr>
      <vt:lpstr>CMS_template</vt:lpstr>
      <vt:lpstr>CMS Measures Management System (MMS) Testing Tools</vt:lpstr>
      <vt:lpstr>Overview</vt:lpstr>
      <vt:lpstr>Bonnie Background</vt:lpstr>
      <vt:lpstr>Bonnie Background (cont.)</vt:lpstr>
      <vt:lpstr>Bonnie Background (cont.)</vt:lpstr>
      <vt:lpstr>Bonnie History</vt:lpstr>
      <vt:lpstr>Using Bonnie</vt:lpstr>
      <vt:lpstr>Using Bonnie (cont.)</vt:lpstr>
      <vt:lpstr>Using Bonnie (cont.)</vt:lpstr>
      <vt:lpstr>Using Bonnie (cont.)</vt:lpstr>
      <vt:lpstr>Standards in Bonnie</vt:lpstr>
      <vt:lpstr>Resources</vt:lpstr>
      <vt:lpstr>Questions, Suggestions, Discussion</vt:lpstr>
      <vt:lpstr>CMS Measures Management System (MMS) Cypress</vt:lpstr>
      <vt:lpstr>Overview</vt:lpstr>
      <vt:lpstr>What is Cypress?</vt:lpstr>
      <vt:lpstr>The Continual Need for Certification and Testing</vt:lpstr>
      <vt:lpstr>Cypress Certification Testing What does Cypress test?</vt:lpstr>
      <vt:lpstr>Cypress Certification Testing Testing Workflow</vt:lpstr>
      <vt:lpstr>Cypress Certification Testing Standards Supported  (Cypress and Cypress Validation Utility)</vt:lpstr>
      <vt:lpstr>Cypress Certification Testing Cypress Test Desk</vt:lpstr>
      <vt:lpstr>How is Cypress made available?</vt:lpstr>
      <vt:lpstr>Engagement with the User Community</vt:lpstr>
      <vt:lpstr>Questions, Suggestions, Discussion</vt:lpstr>
      <vt:lpstr>CMS Measures Management System (MMS)  NCQA’s Testing Tool</vt:lpstr>
      <vt:lpstr>Overview</vt:lpstr>
      <vt:lpstr>Test Deck Development</vt:lpstr>
      <vt:lpstr>Testing Process</vt:lpstr>
      <vt:lpstr>Online Scoring Program</vt:lpstr>
      <vt:lpstr>Starting the Process</vt:lpstr>
      <vt:lpstr>Starting the Process (cont.)</vt:lpstr>
      <vt:lpstr>Questions, Suggestions, Discussion</vt:lpstr>
      <vt:lpstr>Upcoming Webinars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 testing</dc:title>
  <dc:creator>CMS</dc:creator>
  <cp:lastModifiedBy>Wilson, Sara J</cp:lastModifiedBy>
  <cp:revision>1240</cp:revision>
  <cp:lastPrinted>2016-05-23T17:38:59Z</cp:lastPrinted>
  <dcterms:created xsi:type="dcterms:W3CDTF">2012-02-10T20:51:24Z</dcterms:created>
  <dcterms:modified xsi:type="dcterms:W3CDTF">2018-03-13T14:17:16Z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0x0101007414A0DFAABA6C4EACA48BF9AB17A35A</vt:lpwstr>
  </property>
</Properties>
</file>