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p:sldMasterIdLst>
    <p:sldMasterId id="2147483867" r:id="rId4"/>
  </p:sldMasterIdLst>
  <p:notesMasterIdLst>
    <p:notesMasterId r:id="rId41"/>
  </p:notesMasterIdLst>
  <p:handoutMasterIdLst>
    <p:handoutMasterId r:id="rId42"/>
  </p:handoutMasterIdLst>
  <p:sldIdLst>
    <p:sldId id="493" r:id="rId5"/>
    <p:sldId id="475" r:id="rId6"/>
    <p:sldId id="506" r:id="rId7"/>
    <p:sldId id="536" r:id="rId8"/>
    <p:sldId id="504" r:id="rId9"/>
    <p:sldId id="505" r:id="rId10"/>
    <p:sldId id="507" r:id="rId11"/>
    <p:sldId id="510" r:id="rId12"/>
    <p:sldId id="511" r:id="rId13"/>
    <p:sldId id="509" r:id="rId14"/>
    <p:sldId id="508" r:id="rId15"/>
    <p:sldId id="515" r:id="rId16"/>
    <p:sldId id="474" r:id="rId17"/>
    <p:sldId id="513" r:id="rId18"/>
    <p:sldId id="516" r:id="rId19"/>
    <p:sldId id="512" r:id="rId20"/>
    <p:sldId id="519" r:id="rId21"/>
    <p:sldId id="518" r:id="rId22"/>
    <p:sldId id="524" r:id="rId23"/>
    <p:sldId id="517" r:id="rId24"/>
    <p:sldId id="523" r:id="rId25"/>
    <p:sldId id="522" r:id="rId26"/>
    <p:sldId id="525" r:id="rId27"/>
    <p:sldId id="521" r:id="rId28"/>
    <p:sldId id="527" r:id="rId29"/>
    <p:sldId id="520" r:id="rId30"/>
    <p:sldId id="526" r:id="rId31"/>
    <p:sldId id="529" r:id="rId32"/>
    <p:sldId id="530" r:id="rId33"/>
    <p:sldId id="531" r:id="rId34"/>
    <p:sldId id="528" r:id="rId35"/>
    <p:sldId id="533" r:id="rId36"/>
    <p:sldId id="485" r:id="rId37"/>
    <p:sldId id="535" r:id="rId38"/>
    <p:sldId id="532" r:id="rId39"/>
    <p:sldId id="481" r:id="rId4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64" userDrawn="1">
          <p15:clr>
            <a:srgbClr val="A4A3A4"/>
          </p15:clr>
        </p15:guide>
        <p15:guide id="2" pos="4160"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5" name="Author" initials="A" lastIdx="268" clrIdx="5"/>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986"/>
    <a:srgbClr val="093E8D"/>
    <a:srgbClr val="0A3F8D"/>
    <a:srgbClr val="006699"/>
    <a:srgbClr val="6692B5"/>
    <a:srgbClr val="00529C"/>
    <a:srgbClr val="4F81BD"/>
    <a:srgbClr val="084A9C"/>
    <a:srgbClr val="00529B"/>
    <a:srgbClr val="0152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550" autoAdjust="0"/>
    <p:restoredTop sz="86376" autoAdjust="0"/>
  </p:normalViewPr>
  <p:slideViewPr>
    <p:cSldViewPr>
      <p:cViewPr varScale="1">
        <p:scale>
          <a:sx n="51" d="100"/>
          <a:sy n="51" d="100"/>
        </p:scale>
        <p:origin x="96" y="798"/>
      </p:cViewPr>
      <p:guideLst>
        <p:guide orient="horz" pos="2064"/>
        <p:guide pos="4160"/>
      </p:guideLst>
    </p:cSldViewPr>
  </p:slideViewPr>
  <p:outlineViewPr>
    <p:cViewPr>
      <p:scale>
        <a:sx n="33" d="100"/>
        <a:sy n="33" d="100"/>
      </p:scale>
      <p:origin x="0" y="0"/>
    </p:cViewPr>
  </p:outlineViewPr>
  <p:notesTextViewPr>
    <p:cViewPr>
      <p:scale>
        <a:sx n="200" d="100"/>
        <a:sy n="200" d="100"/>
      </p:scale>
      <p:origin x="0" y="0"/>
    </p:cViewPr>
  </p:notesTextViewPr>
  <p:sorterViewPr>
    <p:cViewPr varScale="1">
      <p:scale>
        <a:sx n="1" d="1"/>
        <a:sy n="1" d="1"/>
      </p:scale>
      <p:origin x="0" y="0"/>
    </p:cViewPr>
  </p:sorterViewPr>
  <p:notesViewPr>
    <p:cSldViewPr>
      <p:cViewPr varScale="1">
        <p:scale>
          <a:sx n="87" d="100"/>
          <a:sy n="87" d="100"/>
        </p:scale>
        <p:origin x="3804"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a:defRPr sz="2160" b="1" i="0" u="none" strike="noStrike" kern="1200" spc="0" baseline="0">
                <a:solidFill>
                  <a:schemeClr val="tx1"/>
                </a:solidFill>
                <a:latin typeface="+mn-lt"/>
                <a:ea typeface="+mn-ea"/>
                <a:cs typeface="+mn-cs"/>
              </a:defRPr>
            </a:pPr>
            <a:r>
              <a:rPr lang="en-US"/>
              <a:t>Results by Measure Type</a:t>
            </a:r>
          </a:p>
          <a:p>
            <a:pPr algn="ctr">
              <a:defRPr/>
            </a:pPr>
            <a:r>
              <a:rPr lang="en-US" sz="1600" b="0" i="1"/>
              <a:t>(n = 247)</a:t>
            </a:r>
          </a:p>
        </c:rich>
      </c:tx>
      <c:overlay val="0"/>
      <c:spPr>
        <a:solidFill>
          <a:schemeClr val="bg1"/>
        </a:solidFill>
        <a:ln>
          <a:noFill/>
        </a:ln>
        <a:effectLst/>
      </c:spPr>
      <c:txPr>
        <a:bodyPr rot="0" spcFirstLastPara="1" vertOverflow="ellipsis" vert="horz" wrap="square" anchor="ctr" anchorCtr="1"/>
        <a:lstStyle/>
        <a:p>
          <a:pPr algn="ctr">
            <a:defRPr sz="2160"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Improving</c:v>
                </c:pt>
              </c:strCache>
            </c:strRef>
          </c:tx>
          <c:spPr>
            <a:solidFill>
              <a:schemeClr val="accent3"/>
            </a:solidFill>
            <a:ln>
              <a:noFill/>
            </a:ln>
            <a:effectLst/>
          </c:spPr>
          <c:invertIfNegative val="0"/>
          <c:cat>
            <c:strRef>
              <c:f>Sheet1!$A$2:$A$4</c:f>
              <c:strCache>
                <c:ptCount val="3"/>
                <c:pt idx="0">
                  <c:v>Outcome</c:v>
                </c:pt>
                <c:pt idx="1">
                  <c:v>Process</c:v>
                </c:pt>
                <c:pt idx="2">
                  <c:v>Structure</c:v>
                </c:pt>
              </c:strCache>
            </c:strRef>
          </c:cat>
          <c:val>
            <c:numRef>
              <c:f>Sheet1!$B$2:$B$4</c:f>
              <c:numCache>
                <c:formatCode>0%</c:formatCode>
                <c:ptCount val="3"/>
                <c:pt idx="0">
                  <c:v>0.55000000000000004</c:v>
                </c:pt>
                <c:pt idx="1">
                  <c:v>0.64</c:v>
                </c:pt>
                <c:pt idx="2">
                  <c:v>1</c:v>
                </c:pt>
              </c:numCache>
            </c:numRef>
          </c:val>
          <c:extLst>
            <c:ext xmlns:c16="http://schemas.microsoft.com/office/drawing/2014/chart" uri="{C3380CC4-5D6E-409C-BE32-E72D297353CC}">
              <c16:uniqueId val="{00000000-32C1-45A4-88A2-F585A0639243}"/>
            </c:ext>
          </c:extLst>
        </c:ser>
        <c:ser>
          <c:idx val="1"/>
          <c:order val="1"/>
          <c:tx>
            <c:strRef>
              <c:f>Sheet1!$C$1</c:f>
              <c:strCache>
                <c:ptCount val="1"/>
                <c:pt idx="0">
                  <c:v>Stable</c:v>
                </c:pt>
              </c:strCache>
            </c:strRef>
          </c:tx>
          <c:spPr>
            <a:solidFill>
              <a:schemeClr val="accent2"/>
            </a:solidFill>
            <a:ln>
              <a:noFill/>
            </a:ln>
            <a:effectLst/>
          </c:spPr>
          <c:invertIfNegative val="0"/>
          <c:cat>
            <c:strRef>
              <c:f>Sheet1!$A$2:$A$4</c:f>
              <c:strCache>
                <c:ptCount val="3"/>
                <c:pt idx="0">
                  <c:v>Outcome</c:v>
                </c:pt>
                <c:pt idx="1">
                  <c:v>Process</c:v>
                </c:pt>
                <c:pt idx="2">
                  <c:v>Structure</c:v>
                </c:pt>
              </c:strCache>
            </c:strRef>
          </c:cat>
          <c:val>
            <c:numRef>
              <c:f>Sheet1!$C$2:$C$4</c:f>
              <c:numCache>
                <c:formatCode>0%</c:formatCode>
                <c:ptCount val="3"/>
                <c:pt idx="0">
                  <c:v>0.36</c:v>
                </c:pt>
                <c:pt idx="1">
                  <c:v>0.28000000000000003</c:v>
                </c:pt>
                <c:pt idx="2" formatCode="General">
                  <c:v>0</c:v>
                </c:pt>
              </c:numCache>
            </c:numRef>
          </c:val>
          <c:extLst>
            <c:ext xmlns:c16="http://schemas.microsoft.com/office/drawing/2014/chart" uri="{C3380CC4-5D6E-409C-BE32-E72D297353CC}">
              <c16:uniqueId val="{00000001-32C1-45A4-88A2-F585A0639243}"/>
            </c:ext>
          </c:extLst>
        </c:ser>
        <c:ser>
          <c:idx val="2"/>
          <c:order val="2"/>
          <c:tx>
            <c:strRef>
              <c:f>Sheet1!$D$1</c:f>
              <c:strCache>
                <c:ptCount val="1"/>
                <c:pt idx="0">
                  <c:v>Declining</c:v>
                </c:pt>
              </c:strCache>
            </c:strRef>
          </c:tx>
          <c:spPr>
            <a:solidFill>
              <a:schemeClr val="accent4"/>
            </a:solidFill>
            <a:ln>
              <a:noFill/>
            </a:ln>
            <a:effectLst/>
          </c:spPr>
          <c:invertIfNegative val="0"/>
          <c:cat>
            <c:strRef>
              <c:f>Sheet1!$A$2:$A$4</c:f>
              <c:strCache>
                <c:ptCount val="3"/>
                <c:pt idx="0">
                  <c:v>Outcome</c:v>
                </c:pt>
                <c:pt idx="1">
                  <c:v>Process</c:v>
                </c:pt>
                <c:pt idx="2">
                  <c:v>Structure</c:v>
                </c:pt>
              </c:strCache>
            </c:strRef>
          </c:cat>
          <c:val>
            <c:numRef>
              <c:f>Sheet1!$D$2:$D$4</c:f>
              <c:numCache>
                <c:formatCode>0%</c:formatCode>
                <c:ptCount val="3"/>
                <c:pt idx="0">
                  <c:v>0.09</c:v>
                </c:pt>
                <c:pt idx="1">
                  <c:v>0.09</c:v>
                </c:pt>
                <c:pt idx="2" formatCode="General">
                  <c:v>0</c:v>
                </c:pt>
              </c:numCache>
            </c:numRef>
          </c:val>
          <c:extLst>
            <c:ext xmlns:c16="http://schemas.microsoft.com/office/drawing/2014/chart" uri="{C3380CC4-5D6E-409C-BE32-E72D297353CC}">
              <c16:uniqueId val="{00000002-32C1-45A4-88A2-F585A0639243}"/>
            </c:ext>
          </c:extLst>
        </c:ser>
        <c:dLbls>
          <c:showLegendKey val="0"/>
          <c:showVal val="0"/>
          <c:showCatName val="0"/>
          <c:showSerName val="0"/>
          <c:showPercent val="0"/>
          <c:showBubbleSize val="0"/>
        </c:dLbls>
        <c:gapWidth val="219"/>
        <c:overlap val="-27"/>
        <c:axId val="419914968"/>
        <c:axId val="419918104"/>
      </c:barChart>
      <c:catAx>
        <c:axId val="419914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crossAx val="419918104"/>
        <c:crosses val="autoZero"/>
        <c:auto val="1"/>
        <c:lblAlgn val="ctr"/>
        <c:lblOffset val="100"/>
        <c:noMultiLvlLbl val="0"/>
      </c:catAx>
      <c:valAx>
        <c:axId val="419918104"/>
        <c:scaling>
          <c:orientation val="minMax"/>
        </c:scaling>
        <c:delete val="0"/>
        <c:axPos val="l"/>
        <c:majorGridlines>
          <c:spPr>
            <a:ln w="9525" cap="flat" cmpd="sng" algn="ctr">
              <a:solidFill>
                <a:schemeClr val="tx1"/>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crossAx val="419914968"/>
        <c:crosses val="autoZero"/>
        <c:crossBetween val="between"/>
      </c:valAx>
      <c:spPr>
        <a:solidFill>
          <a:schemeClr val="accent6">
            <a:lumMod val="20000"/>
            <a:lumOff val="80000"/>
          </a:schemeClr>
        </a:solidFill>
        <a:ln>
          <a:solidFill>
            <a:schemeClr val="bg2"/>
          </a:solidFill>
        </a:ln>
        <a:effectLst/>
      </c:spPr>
    </c:plotArea>
    <c:legend>
      <c:legendPos val="b"/>
      <c:layout>
        <c:manualLayout>
          <c:xMode val="edge"/>
          <c:yMode val="edge"/>
          <c:x val="0.2832163167104112"/>
          <c:y val="0.91890095767993363"/>
          <c:w val="0.44899946534460966"/>
          <c:h val="6.557008887167072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28575">
      <a:solidFill>
        <a:schemeClr val="tx1"/>
      </a:solidFill>
    </a:ln>
    <a:effectLst/>
  </c:spPr>
  <c:txPr>
    <a:bodyPr/>
    <a:lstStyle/>
    <a:p>
      <a:pPr>
        <a:defRPr sz="1800" b="1" i="0" baseline="0">
          <a:solidFill>
            <a:schemeClr val="tx1"/>
          </a:solidFill>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CC16B254-F755-154D-86D8-705F3C585905}" type="datetimeFigureOut">
              <a:rPr lang="en-US" smtClean="0"/>
              <a:pPr/>
              <a:t>7/29/2019</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D8B07BA0-83C1-274E-9BA1-643DFA6696FC}" type="slidenum">
              <a:rPr lang="en-US" smtClean="0"/>
              <a:pPr/>
              <a:t>‹#›</a:t>
            </a:fld>
            <a:endParaRPr lang="en-US" dirty="0"/>
          </a:p>
        </p:txBody>
      </p:sp>
    </p:spTree>
    <p:extLst>
      <p:ext uri="{BB962C8B-B14F-4D97-AF65-F5344CB8AC3E}">
        <p14:creationId xmlns:p14="http://schemas.microsoft.com/office/powerpoint/2010/main" val="40824873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0242358-85E2-2545-8677-79B1E11E6ECD}" type="datetimeFigureOut">
              <a:rPr lang="en-US" smtClean="0"/>
              <a:pPr/>
              <a:t>7/29/2019</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B898A01-842B-0042-9AB7-55364486B929}" type="slidenum">
              <a:rPr lang="en-US" smtClean="0"/>
              <a:pPr/>
              <a:t>‹#›</a:t>
            </a:fld>
            <a:endParaRPr lang="en-US" dirty="0"/>
          </a:p>
        </p:txBody>
      </p:sp>
    </p:spTree>
    <p:extLst>
      <p:ext uri="{BB962C8B-B14F-4D97-AF65-F5344CB8AC3E}">
        <p14:creationId xmlns:p14="http://schemas.microsoft.com/office/powerpoint/2010/main" val="210190352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presentation will address the topic of evaluating measures in CMS’ programs.  We will begin with how CMS and its contractors evaluate measures as part of the measure maintenance process.  Later in this slide deck, Noni Bodkin from CMS and Kyle Campbell from the Health Services Advisory Group will present information from the National Impact Assessment which is another way that CMS evaluates its measures.  </a:t>
            </a:r>
          </a:p>
          <a:p>
            <a:endParaRPr lang="en-US" dirty="0"/>
          </a:p>
        </p:txBody>
      </p:sp>
      <p:sp>
        <p:nvSpPr>
          <p:cNvPr id="4" name="Slide Number Placeholder 3"/>
          <p:cNvSpPr>
            <a:spLocks noGrp="1"/>
          </p:cNvSpPr>
          <p:nvPr>
            <p:ph type="sldNum" sz="quarter" idx="5"/>
          </p:nvPr>
        </p:nvSpPr>
        <p:spPr/>
        <p:txBody>
          <a:bodyPr/>
          <a:lstStyle/>
          <a:p>
            <a:fld id="{7B898A01-842B-0042-9AB7-55364486B929}" type="slidenum">
              <a:rPr lang="en-US" smtClean="0"/>
              <a:pPr/>
              <a:t>0</a:t>
            </a:fld>
            <a:endParaRPr lang="en-US" dirty="0"/>
          </a:p>
        </p:txBody>
      </p:sp>
    </p:spTree>
    <p:extLst>
      <p:ext uri="{BB962C8B-B14F-4D97-AF65-F5344CB8AC3E}">
        <p14:creationId xmlns:p14="http://schemas.microsoft.com/office/powerpoint/2010/main" val="8333072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measure evaluation criteria and subcriteria are detailed in the </a:t>
            </a:r>
            <a:r>
              <a:rPr lang="en-US" sz="1200" i="1" kern="1200" dirty="0">
                <a:solidFill>
                  <a:schemeClr val="tx1"/>
                </a:solidFill>
                <a:effectLst/>
                <a:latin typeface="+mn-lt"/>
                <a:ea typeface="+mn-ea"/>
                <a:cs typeface="+mn-cs"/>
              </a:rPr>
              <a:t>Blueprint</a:t>
            </a:r>
            <a:r>
              <a:rPr lang="en-US" sz="1200" kern="1200" dirty="0">
                <a:solidFill>
                  <a:schemeClr val="tx1"/>
                </a:solidFill>
                <a:effectLst/>
                <a:latin typeface="+mn-lt"/>
                <a:ea typeface="+mn-ea"/>
                <a:cs typeface="+mn-cs"/>
              </a:rPr>
              <a:t> which also contains a blank Measure Evaluation Report (MER).  The MER is how developers report their findings from their evaluation efforts to CMS. </a:t>
            </a:r>
            <a:endParaRPr lang="en-US" dirty="0">
              <a:effectLst/>
            </a:endParaRPr>
          </a:p>
        </p:txBody>
      </p:sp>
      <p:sp>
        <p:nvSpPr>
          <p:cNvPr id="4" name="Slide Number Placeholder 3"/>
          <p:cNvSpPr>
            <a:spLocks noGrp="1"/>
          </p:cNvSpPr>
          <p:nvPr>
            <p:ph type="sldNum" sz="quarter" idx="5"/>
          </p:nvPr>
        </p:nvSpPr>
        <p:spPr/>
        <p:txBody>
          <a:bodyPr/>
          <a:lstStyle/>
          <a:p>
            <a:fld id="{7B898A01-842B-0042-9AB7-55364486B929}" type="slidenum">
              <a:rPr lang="en-US" smtClean="0"/>
              <a:pPr/>
              <a:t>10</a:t>
            </a:fld>
            <a:endParaRPr lang="en-US" dirty="0"/>
          </a:p>
        </p:txBody>
      </p:sp>
    </p:spTree>
    <p:extLst>
      <p:ext uri="{BB962C8B-B14F-4D97-AF65-F5344CB8AC3E}">
        <p14:creationId xmlns:p14="http://schemas.microsoft.com/office/powerpoint/2010/main" val="27539374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an example, the IPPS rule outlined the following removal criteria: </a:t>
            </a:r>
          </a:p>
          <a:p>
            <a:endParaRPr lang="en-US" dirty="0"/>
          </a:p>
          <a:p>
            <a:pPr lvl="0"/>
            <a:r>
              <a:rPr lang="en-US" sz="1200" b="1" u="sng" kern="1200" dirty="0">
                <a:solidFill>
                  <a:schemeClr val="tx1"/>
                </a:solidFill>
                <a:effectLst/>
                <a:latin typeface="+mn-lt"/>
                <a:ea typeface="+mn-ea"/>
                <a:cs typeface="+mn-cs"/>
              </a:rPr>
              <a:t>Factor 1:</a:t>
            </a:r>
          </a:p>
          <a:p>
            <a:pPr lvl="0"/>
            <a:r>
              <a:rPr lang="en-US" sz="1200" kern="1200" dirty="0">
                <a:solidFill>
                  <a:schemeClr val="tx1"/>
                </a:solidFill>
                <a:effectLst/>
                <a:latin typeface="+mn-lt"/>
                <a:ea typeface="+mn-ea"/>
                <a:cs typeface="+mn-cs"/>
              </a:rPr>
              <a:t>Measure performance among IPFs is so high and unvarying that meaningful distinctions and improvements in performance can no longer be made (‘‘topped-out’’ measures)</a:t>
            </a:r>
          </a:p>
          <a:p>
            <a:pPr marL="628650" lvl="1" indent="-171450">
              <a:buFont typeface="Courier New" panose="02070309020205020404" pitchFamily="49" charset="0"/>
              <a:buChar char="o"/>
            </a:pPr>
            <a:r>
              <a:rPr lang="en-US" sz="1200" kern="1200" dirty="0">
                <a:solidFill>
                  <a:schemeClr val="tx1"/>
                </a:solidFill>
                <a:effectLst/>
                <a:latin typeface="+mn-lt"/>
                <a:ea typeface="+mn-ea"/>
                <a:cs typeface="+mn-cs"/>
              </a:rPr>
              <a:t>A measure is ‘‘topped out’’ if there is statistically indistinguishable performance at the 75th and 90th percentiles and the truncated coefficient of variation is less than or equal to 0.10.</a:t>
            </a:r>
          </a:p>
          <a:p>
            <a:pPr lvl="0"/>
            <a:endParaRPr lang="en-US" sz="1200" b="1" kern="1200" dirty="0">
              <a:solidFill>
                <a:schemeClr val="tx1"/>
              </a:solidFill>
              <a:effectLst/>
              <a:latin typeface="+mn-lt"/>
              <a:ea typeface="+mn-ea"/>
              <a:cs typeface="+mn-cs"/>
            </a:endParaRPr>
          </a:p>
          <a:p>
            <a:pPr lvl="0"/>
            <a:r>
              <a:rPr lang="en-US" sz="1200" b="1" u="sng" kern="1200" dirty="0">
                <a:solidFill>
                  <a:schemeClr val="tx1"/>
                </a:solidFill>
                <a:effectLst/>
                <a:latin typeface="+mn-lt"/>
                <a:ea typeface="+mn-ea"/>
                <a:cs typeface="+mn-cs"/>
              </a:rPr>
              <a:t>Factor 2:  </a:t>
            </a:r>
          </a:p>
          <a:p>
            <a:pPr lvl="0"/>
            <a:r>
              <a:rPr lang="en-US" sz="1200" kern="1200" dirty="0">
                <a:solidFill>
                  <a:schemeClr val="tx1"/>
                </a:solidFill>
                <a:effectLst/>
                <a:latin typeface="+mn-lt"/>
                <a:ea typeface="+mn-ea"/>
                <a:cs typeface="+mn-cs"/>
              </a:rPr>
              <a:t>Measure does not align with current clinical guidelines or practice.</a:t>
            </a:r>
          </a:p>
          <a:p>
            <a:pPr lvl="0"/>
            <a:endParaRPr lang="en-US" sz="1200" kern="1200" dirty="0">
              <a:solidFill>
                <a:schemeClr val="tx1"/>
              </a:solidFill>
              <a:effectLst/>
              <a:latin typeface="+mn-lt"/>
              <a:ea typeface="+mn-ea"/>
              <a:cs typeface="+mn-cs"/>
            </a:endParaRPr>
          </a:p>
          <a:p>
            <a:pPr lvl="0"/>
            <a:r>
              <a:rPr lang="en-US" sz="1200" b="1" u="sng" kern="1200" dirty="0">
                <a:solidFill>
                  <a:schemeClr val="tx1"/>
                </a:solidFill>
                <a:effectLst/>
                <a:latin typeface="+mn-lt"/>
                <a:ea typeface="+mn-ea"/>
                <a:cs typeface="+mn-cs"/>
              </a:rPr>
              <a:t>Factor 3:</a:t>
            </a:r>
          </a:p>
          <a:p>
            <a:pPr lvl="0"/>
            <a:r>
              <a:rPr lang="en-US" sz="1200" kern="1200" dirty="0">
                <a:solidFill>
                  <a:schemeClr val="tx1"/>
                </a:solidFill>
                <a:effectLst/>
                <a:latin typeface="+mn-lt"/>
                <a:ea typeface="+mn-ea"/>
                <a:cs typeface="+mn-cs"/>
              </a:rPr>
              <a:t>Measure can be replaced by a more broadly applicable measure (across settings or populations) or a measure that is more proximal in time to desired patient outcomes for the particular topic.</a:t>
            </a:r>
          </a:p>
          <a:p>
            <a:pPr lvl="0"/>
            <a:endParaRPr lang="en-US" sz="1200" b="1" kern="1200" dirty="0">
              <a:solidFill>
                <a:schemeClr val="tx1"/>
              </a:solidFill>
              <a:effectLst/>
              <a:latin typeface="+mn-lt"/>
              <a:ea typeface="+mn-ea"/>
              <a:cs typeface="+mn-cs"/>
            </a:endParaRPr>
          </a:p>
          <a:p>
            <a:pPr lvl="0"/>
            <a:r>
              <a:rPr lang="en-US" sz="1200" b="1" u="sng" kern="1200" dirty="0">
                <a:solidFill>
                  <a:schemeClr val="tx1"/>
                </a:solidFill>
                <a:effectLst/>
                <a:latin typeface="+mn-lt"/>
                <a:ea typeface="+mn-ea"/>
                <a:cs typeface="+mn-cs"/>
              </a:rPr>
              <a:t>Factor 4:</a:t>
            </a:r>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Measure performance or improvement does not result in better patient outcomes.</a:t>
            </a:r>
          </a:p>
          <a:p>
            <a:pPr lvl="0"/>
            <a:endParaRPr lang="en-US" sz="1200" kern="1200" dirty="0">
              <a:solidFill>
                <a:schemeClr val="tx1"/>
              </a:solidFill>
              <a:effectLst/>
              <a:latin typeface="+mn-lt"/>
              <a:ea typeface="+mn-ea"/>
              <a:cs typeface="+mn-cs"/>
            </a:endParaRPr>
          </a:p>
          <a:p>
            <a:pPr lvl="0"/>
            <a:r>
              <a:rPr lang="en-US" sz="1200" b="1" u="sng" kern="1200" dirty="0">
                <a:solidFill>
                  <a:schemeClr val="tx1"/>
                </a:solidFill>
                <a:effectLst/>
                <a:latin typeface="+mn-lt"/>
                <a:ea typeface="+mn-ea"/>
                <a:cs typeface="+mn-cs"/>
              </a:rPr>
              <a:t>Factor 5:</a:t>
            </a:r>
            <a:r>
              <a:rPr lang="en-US" sz="1200" u="sng"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Measure can be replaced by a measure that is more strongly associated with desired patient outcomes for the particular topic.</a:t>
            </a:r>
          </a:p>
          <a:p>
            <a:pPr lvl="0"/>
            <a:endParaRPr lang="en-US" sz="1200" kern="1200" dirty="0">
              <a:solidFill>
                <a:schemeClr val="tx1"/>
              </a:solidFill>
              <a:effectLst/>
              <a:latin typeface="+mn-lt"/>
              <a:ea typeface="+mn-ea"/>
              <a:cs typeface="+mn-cs"/>
            </a:endParaRPr>
          </a:p>
          <a:p>
            <a:pPr lvl="0"/>
            <a:r>
              <a:rPr lang="en-US" sz="1200" b="1" u="sng" kern="1200" dirty="0">
                <a:solidFill>
                  <a:schemeClr val="tx1"/>
                </a:solidFill>
                <a:effectLst/>
                <a:latin typeface="+mn-lt"/>
                <a:ea typeface="+mn-ea"/>
                <a:cs typeface="+mn-cs"/>
              </a:rPr>
              <a:t>Factor 6:</a:t>
            </a:r>
          </a:p>
          <a:p>
            <a:pPr lvl="0"/>
            <a:r>
              <a:rPr lang="en-US" sz="1200" kern="1200" dirty="0">
                <a:solidFill>
                  <a:schemeClr val="tx1"/>
                </a:solidFill>
                <a:effectLst/>
                <a:latin typeface="+mn-lt"/>
                <a:ea typeface="+mn-ea"/>
                <a:cs typeface="+mn-cs"/>
              </a:rPr>
              <a:t>Measure collection or public reporting leads to negative unintended consequences other than patient harm.</a:t>
            </a:r>
          </a:p>
          <a:p>
            <a:pPr lvl="0"/>
            <a:endParaRPr lang="en-US" sz="1200" kern="1200" dirty="0">
              <a:solidFill>
                <a:schemeClr val="tx1"/>
              </a:solidFill>
              <a:effectLst/>
              <a:latin typeface="+mn-lt"/>
              <a:ea typeface="+mn-ea"/>
              <a:cs typeface="+mn-cs"/>
            </a:endParaRPr>
          </a:p>
          <a:p>
            <a:pPr lvl="0"/>
            <a:r>
              <a:rPr lang="en-US" sz="1200" b="1" u="sng" kern="1200" dirty="0">
                <a:solidFill>
                  <a:schemeClr val="tx1"/>
                </a:solidFill>
                <a:effectLst/>
                <a:latin typeface="+mn-lt"/>
                <a:ea typeface="+mn-ea"/>
                <a:cs typeface="+mn-cs"/>
              </a:rPr>
              <a:t>Factor 7:</a:t>
            </a:r>
          </a:p>
          <a:p>
            <a:pPr lvl="0"/>
            <a:r>
              <a:rPr lang="en-US" sz="1200" kern="1200" dirty="0">
                <a:solidFill>
                  <a:schemeClr val="tx1"/>
                </a:solidFill>
                <a:effectLst/>
                <a:latin typeface="+mn-lt"/>
                <a:ea typeface="+mn-ea"/>
                <a:cs typeface="+mn-cs"/>
              </a:rPr>
              <a:t>Measure is not feasible to implement as specified.</a:t>
            </a:r>
          </a:p>
          <a:p>
            <a:pPr lvl="0"/>
            <a:endParaRPr lang="en-US" sz="1200" kern="1200" dirty="0">
              <a:solidFill>
                <a:schemeClr val="tx1"/>
              </a:solidFill>
              <a:effectLst/>
              <a:latin typeface="+mn-lt"/>
              <a:ea typeface="+mn-ea"/>
              <a:cs typeface="+mn-cs"/>
            </a:endParaRPr>
          </a:p>
          <a:p>
            <a:pPr lvl="0"/>
            <a:r>
              <a:rPr lang="en-US" sz="1200" b="1" u="sng" kern="1200" dirty="0">
                <a:solidFill>
                  <a:schemeClr val="tx1"/>
                </a:solidFill>
                <a:effectLst/>
                <a:latin typeface="+mn-lt"/>
                <a:ea typeface="+mn-ea"/>
                <a:cs typeface="+mn-cs"/>
              </a:rPr>
              <a:t>Factor 8:</a:t>
            </a:r>
          </a:p>
          <a:p>
            <a:pPr lvl="0"/>
            <a:r>
              <a:rPr lang="en-US" sz="1200" kern="1200" dirty="0">
                <a:solidFill>
                  <a:schemeClr val="tx1"/>
                </a:solidFill>
                <a:effectLst/>
                <a:latin typeface="+mn-lt"/>
                <a:ea typeface="+mn-ea"/>
                <a:cs typeface="+mn-cs"/>
              </a:rPr>
              <a:t>The costs associated with a measure outweigh the benefit of its continued use in the program.</a:t>
            </a:r>
          </a:p>
          <a:p>
            <a:pPr lvl="0"/>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Lastly, any measure can be proposed for removal from that program, if it’s found to be associated with any of those factors which ensures that at both the measure level and the program level, the measures used in CMS programs continue to drive progress toward improved healthcare quality.</a:t>
            </a:r>
          </a:p>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7B898A01-842B-0042-9AB7-55364486B929}" type="slidenum">
              <a:rPr lang="en-US" smtClean="0"/>
              <a:pPr/>
              <a:t>11</a:t>
            </a:fld>
            <a:endParaRPr lang="en-US" dirty="0"/>
          </a:p>
        </p:txBody>
      </p:sp>
    </p:spTree>
    <p:extLst>
      <p:ext uri="{BB962C8B-B14F-4D97-AF65-F5344CB8AC3E}">
        <p14:creationId xmlns:p14="http://schemas.microsoft.com/office/powerpoint/2010/main" val="15265612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Impact Assessment project carries out work statutorily required under the Social Security Act, Section 1890A.  This work is to produce and publicly post a triennial report that represents the assessment of the quality and efficiency impact of measures in CMS reporting programs.  Provided will be a background on some of the methodology and highlights of our most recent CMS Impact Assessment Report posted by March 1, 2018. </a:t>
            </a:r>
            <a:endParaRPr lang="en-US" dirty="0">
              <a:effectLst/>
            </a:endParaRPr>
          </a:p>
        </p:txBody>
      </p:sp>
      <p:sp>
        <p:nvSpPr>
          <p:cNvPr id="4" name="Slide Number Placeholder 3"/>
          <p:cNvSpPr>
            <a:spLocks noGrp="1"/>
          </p:cNvSpPr>
          <p:nvPr>
            <p:ph type="sldNum" sz="quarter" idx="5"/>
          </p:nvPr>
        </p:nvSpPr>
        <p:spPr/>
        <p:txBody>
          <a:bodyPr/>
          <a:lstStyle/>
          <a:p>
            <a:fld id="{7B898A01-842B-0042-9AB7-55364486B929}" type="slidenum">
              <a:rPr lang="en-US" smtClean="0"/>
              <a:pPr/>
              <a:t>12</a:t>
            </a:fld>
            <a:endParaRPr lang="en-US" dirty="0"/>
          </a:p>
        </p:txBody>
      </p:sp>
    </p:spTree>
    <p:extLst>
      <p:ext uri="{BB962C8B-B14F-4D97-AF65-F5344CB8AC3E}">
        <p14:creationId xmlns:p14="http://schemas.microsoft.com/office/powerpoint/2010/main" val="33744290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Additional objectives include providing an overview of where the Impact Assessment fits into some of the activities presented earlier in the slide deck, as well as providing a review at a high level of the methods and key findings from the 2018 Impact Report. </a:t>
            </a:r>
          </a:p>
        </p:txBody>
      </p:sp>
      <p:sp>
        <p:nvSpPr>
          <p:cNvPr id="4" name="Slide Number Placeholder 3"/>
          <p:cNvSpPr>
            <a:spLocks noGrp="1"/>
          </p:cNvSpPr>
          <p:nvPr>
            <p:ph type="sldNum" sz="quarter" idx="5"/>
          </p:nvPr>
        </p:nvSpPr>
        <p:spPr/>
        <p:txBody>
          <a:bodyPr/>
          <a:lstStyle/>
          <a:p>
            <a:fld id="{7B898A01-842B-0042-9AB7-55364486B929}" type="slidenum">
              <a:rPr lang="en-US" smtClean="0"/>
              <a:pPr/>
              <a:t>13</a:t>
            </a:fld>
            <a:endParaRPr lang="en-US" dirty="0"/>
          </a:p>
        </p:txBody>
      </p:sp>
    </p:spTree>
    <p:extLst>
      <p:ext uri="{BB962C8B-B14F-4D97-AF65-F5344CB8AC3E}">
        <p14:creationId xmlns:p14="http://schemas.microsoft.com/office/powerpoint/2010/main" val="13987162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each iteration of the reports we have worked extensively with stakeholders from public and private sector, patients and caregivers, and others to give input on improvements to the report and ensure that the analyses are more robust.</a:t>
            </a:r>
          </a:p>
          <a:p>
            <a:endParaRPr lang="en-US" dirty="0"/>
          </a:p>
        </p:txBody>
      </p:sp>
      <p:sp>
        <p:nvSpPr>
          <p:cNvPr id="4" name="Slide Number Placeholder 3"/>
          <p:cNvSpPr>
            <a:spLocks noGrp="1"/>
          </p:cNvSpPr>
          <p:nvPr>
            <p:ph type="sldNum" sz="quarter" idx="5"/>
          </p:nvPr>
        </p:nvSpPr>
        <p:spPr/>
        <p:txBody>
          <a:bodyPr/>
          <a:lstStyle/>
          <a:p>
            <a:fld id="{7B898A01-842B-0042-9AB7-55364486B929}" type="slidenum">
              <a:rPr lang="en-US" smtClean="0"/>
              <a:pPr/>
              <a:t>14</a:t>
            </a:fld>
            <a:endParaRPr lang="en-US" dirty="0"/>
          </a:p>
        </p:txBody>
      </p:sp>
    </p:spTree>
    <p:extLst>
      <p:ext uri="{BB962C8B-B14F-4D97-AF65-F5344CB8AC3E}">
        <p14:creationId xmlns:p14="http://schemas.microsoft.com/office/powerpoint/2010/main" val="37053844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endParaRPr lang="en-US" dirty="0">
              <a:effectLst/>
            </a:endParaRPr>
          </a:p>
        </p:txBody>
      </p:sp>
      <p:sp>
        <p:nvSpPr>
          <p:cNvPr id="4" name="Slide Number Placeholder 3"/>
          <p:cNvSpPr>
            <a:spLocks noGrp="1"/>
          </p:cNvSpPr>
          <p:nvPr>
            <p:ph type="sldNum" sz="quarter" idx="5"/>
          </p:nvPr>
        </p:nvSpPr>
        <p:spPr/>
        <p:txBody>
          <a:bodyPr/>
          <a:lstStyle/>
          <a:p>
            <a:fld id="{7B898A01-842B-0042-9AB7-55364486B929}" type="slidenum">
              <a:rPr lang="en-US" smtClean="0"/>
              <a:pPr/>
              <a:t>15</a:t>
            </a:fld>
            <a:endParaRPr lang="en-US" dirty="0"/>
          </a:p>
        </p:txBody>
      </p:sp>
    </p:spTree>
    <p:extLst>
      <p:ext uri="{BB962C8B-B14F-4D97-AF65-F5344CB8AC3E}">
        <p14:creationId xmlns:p14="http://schemas.microsoft.com/office/powerpoint/2010/main" val="30089707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Impact Assessment is at the 30,000-foot level, above program evaluation and looks broadly across all the included reporting programs. We want to try to align that with CMS’ quality priorities, including the Meaningful Measures Initiative. </a:t>
            </a:r>
          </a:p>
          <a:p>
            <a:endParaRPr lang="en-US" sz="1200" kern="1200" dirty="0">
              <a:solidFill>
                <a:schemeClr val="tx1"/>
              </a:solidFill>
              <a:effectLst/>
              <a:latin typeface="+mn-lt"/>
              <a:ea typeface="+mn-ea"/>
              <a:cs typeface="+mn-cs"/>
            </a:endParaRPr>
          </a:p>
          <a:p>
            <a:r>
              <a:rPr lang="en-US" sz="1200" b="1" u="sng" kern="1200" dirty="0">
                <a:solidFill>
                  <a:schemeClr val="tx1"/>
                </a:solidFill>
                <a:effectLst/>
                <a:latin typeface="+mn-lt"/>
                <a:ea typeface="+mn-ea"/>
                <a:cs typeface="+mn-cs"/>
              </a:rPr>
              <a:t>Considerations:</a:t>
            </a:r>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How are we moving the needle in the national healthcare system?</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What are the national rates?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What is occurring with regard to disparities across reporting programs?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What is the impact to patients?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What is the impact of costs in terms of the implementation of use of these measures?  </a:t>
            </a:r>
            <a:endParaRPr lang="en-US" dirty="0"/>
          </a:p>
        </p:txBody>
      </p:sp>
      <p:sp>
        <p:nvSpPr>
          <p:cNvPr id="4" name="Slide Number Placeholder 3"/>
          <p:cNvSpPr>
            <a:spLocks noGrp="1"/>
          </p:cNvSpPr>
          <p:nvPr>
            <p:ph type="sldNum" sz="quarter" idx="5"/>
          </p:nvPr>
        </p:nvSpPr>
        <p:spPr/>
        <p:txBody>
          <a:bodyPr/>
          <a:lstStyle/>
          <a:p>
            <a:fld id="{7B898A01-842B-0042-9AB7-55364486B929}" type="slidenum">
              <a:rPr lang="en-US" smtClean="0"/>
              <a:pPr/>
              <a:t>16</a:t>
            </a:fld>
            <a:endParaRPr lang="en-US" dirty="0"/>
          </a:p>
        </p:txBody>
      </p:sp>
    </p:spTree>
    <p:extLst>
      <p:ext uri="{BB962C8B-B14F-4D97-AF65-F5344CB8AC3E}">
        <p14:creationId xmlns:p14="http://schemas.microsoft.com/office/powerpoint/2010/main" val="3844203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Additionally, the nursing homes and hospitals were picked as the initial settings to work in for a national provider survey due to the legacy of how long those quality reporting programs (QRPs) have been around and potentially changing care. </a:t>
            </a:r>
          </a:p>
        </p:txBody>
      </p:sp>
      <p:sp>
        <p:nvSpPr>
          <p:cNvPr id="4" name="Slide Number Placeholder 3"/>
          <p:cNvSpPr>
            <a:spLocks noGrp="1"/>
          </p:cNvSpPr>
          <p:nvPr>
            <p:ph type="sldNum" sz="quarter" idx="5"/>
          </p:nvPr>
        </p:nvSpPr>
        <p:spPr/>
        <p:txBody>
          <a:bodyPr/>
          <a:lstStyle/>
          <a:p>
            <a:fld id="{7B898A01-842B-0042-9AB7-55364486B929}" type="slidenum">
              <a:rPr lang="en-US" smtClean="0"/>
              <a:pPr/>
              <a:t>17</a:t>
            </a:fld>
            <a:endParaRPr lang="en-US" dirty="0"/>
          </a:p>
        </p:txBody>
      </p:sp>
    </p:spTree>
    <p:extLst>
      <p:ext uri="{BB962C8B-B14F-4D97-AF65-F5344CB8AC3E}">
        <p14:creationId xmlns:p14="http://schemas.microsoft.com/office/powerpoint/2010/main" val="8400268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Meaningful Measure Area (MMA) may include admissions and readmissions to hospitals; therefore, we have a key indicator related to all-cause readmissions in the report.  Throughout the report are key indicators and how they specifically align to a quality priority, but also to the specific MMAs.  These are displayed in quality dashboards associated with the healthcare quality priorities, i.e., patient safety and coordination of care. </a:t>
            </a:r>
          </a:p>
          <a:p>
            <a:endParaRPr lang="en-US" dirty="0"/>
          </a:p>
        </p:txBody>
      </p:sp>
      <p:sp>
        <p:nvSpPr>
          <p:cNvPr id="4" name="Slide Number Placeholder 3"/>
          <p:cNvSpPr>
            <a:spLocks noGrp="1"/>
          </p:cNvSpPr>
          <p:nvPr>
            <p:ph type="sldNum" sz="quarter" idx="5"/>
          </p:nvPr>
        </p:nvSpPr>
        <p:spPr/>
        <p:txBody>
          <a:bodyPr/>
          <a:lstStyle/>
          <a:p>
            <a:fld id="{7B898A01-842B-0042-9AB7-55364486B929}" type="slidenum">
              <a:rPr lang="en-US" smtClean="0"/>
              <a:pPr/>
              <a:t>18</a:t>
            </a:fld>
            <a:endParaRPr lang="en-US" dirty="0"/>
          </a:p>
        </p:txBody>
      </p:sp>
    </p:spTree>
    <p:extLst>
      <p:ext uri="{BB962C8B-B14F-4D97-AF65-F5344CB8AC3E}">
        <p14:creationId xmlns:p14="http://schemas.microsoft.com/office/powerpoint/2010/main" val="42620385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898A01-842B-0042-9AB7-55364486B929}" type="slidenum">
              <a:rPr lang="en-US" smtClean="0"/>
              <a:pPr/>
              <a:t>19</a:t>
            </a:fld>
            <a:endParaRPr lang="en-US" dirty="0"/>
          </a:p>
        </p:txBody>
      </p:sp>
    </p:spTree>
    <p:extLst>
      <p:ext uri="{BB962C8B-B14F-4D97-AF65-F5344CB8AC3E}">
        <p14:creationId xmlns:p14="http://schemas.microsoft.com/office/powerpoint/2010/main" val="25760890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CMS is committed to providing </a:t>
            </a:r>
            <a:r>
              <a:rPr lang="en-US" sz="1200" i="1" kern="1200" dirty="0">
                <a:solidFill>
                  <a:schemeClr val="tx1"/>
                </a:solidFill>
                <a:effectLst/>
                <a:latin typeface="+mn-lt"/>
                <a:ea typeface="+mn-ea"/>
                <a:cs typeface="+mn-cs"/>
              </a:rPr>
              <a:t>Education and Outreach </a:t>
            </a:r>
            <a:r>
              <a:rPr lang="en-US" sz="1200" kern="1200" dirty="0">
                <a:solidFill>
                  <a:schemeClr val="tx1"/>
                </a:solidFill>
                <a:effectLst/>
                <a:latin typeface="+mn-lt"/>
                <a:ea typeface="+mn-ea"/>
                <a:cs typeface="+mn-cs"/>
              </a:rPr>
              <a:t>opportunities about the quality measure development process to interested stakeholders to improve understanding of the process. CMS also seeks continual feedback to improve and/or expand its offerings to the healthcare quality measure development community and interested stakeholders.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To date, CMS has implemented an </a:t>
            </a:r>
            <a:r>
              <a:rPr lang="en-US" sz="1200" i="1" kern="1200" dirty="0">
                <a:solidFill>
                  <a:schemeClr val="tx1"/>
                </a:solidFill>
                <a:effectLst/>
                <a:latin typeface="+mn-lt"/>
                <a:ea typeface="+mn-ea"/>
                <a:cs typeface="+mn-cs"/>
              </a:rPr>
              <a:t>Education and Outreach </a:t>
            </a:r>
            <a:r>
              <a:rPr lang="en-US" sz="1200" kern="1200" dirty="0">
                <a:solidFill>
                  <a:schemeClr val="tx1"/>
                </a:solidFill>
                <a:effectLst/>
                <a:latin typeface="+mn-lt"/>
                <a:ea typeface="+mn-ea"/>
                <a:cs typeface="+mn-cs"/>
              </a:rPr>
              <a:t>webinar series and has created resource materials that break down and explain various components and challenges in the measure development process. There are dedicated websites, listservs, and roadmap documents that are available to support those that are working in quality measure development, or are just curious and want to learn more about how it is done.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7B898A01-842B-0042-9AB7-55364486B929}" type="slidenum">
              <a:rPr lang="en-US" smtClean="0"/>
              <a:pPr/>
              <a:t>1</a:t>
            </a:fld>
            <a:endParaRPr lang="en-US" dirty="0"/>
          </a:p>
        </p:txBody>
      </p:sp>
    </p:spTree>
    <p:extLst>
      <p:ext uri="{BB962C8B-B14F-4D97-AF65-F5344CB8AC3E}">
        <p14:creationId xmlns:p14="http://schemas.microsoft.com/office/powerpoint/2010/main" val="4935491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appendix on the website goes into further detail on each of these methods:</a:t>
            </a:r>
          </a:p>
          <a:p>
            <a:r>
              <a:rPr lang="en-US" sz="1200" kern="1200" dirty="0">
                <a:solidFill>
                  <a:schemeClr val="tx1"/>
                </a:solidFill>
                <a:effectLst/>
                <a:latin typeface="+mn-lt"/>
                <a:ea typeface="+mn-ea"/>
                <a:cs typeface="+mn-cs"/>
              </a:rPr>
              <a:t> </a:t>
            </a:r>
          </a:p>
          <a:p>
            <a:r>
              <a:rPr lang="en-US" sz="1200" b="1" u="sng" kern="1200" dirty="0">
                <a:solidFill>
                  <a:schemeClr val="tx1"/>
                </a:solidFill>
                <a:effectLst/>
                <a:latin typeface="+mn-lt"/>
                <a:ea typeface="+mn-ea"/>
                <a:cs typeface="+mn-cs"/>
              </a:rPr>
              <a:t>Key Indicators</a:t>
            </a:r>
            <a:r>
              <a:rPr lang="en-US" sz="1200" kern="1200" dirty="0">
                <a:solidFill>
                  <a:schemeClr val="tx1"/>
                </a:solidFill>
                <a:effectLst/>
                <a:latin typeface="+mn-lt"/>
                <a:ea typeface="+mn-ea"/>
                <a:cs typeface="+mn-cs"/>
              </a:rPr>
              <a:t>:</a:t>
            </a:r>
            <a:endParaRPr lang="en-US" dirty="0">
              <a:effectLst/>
            </a:endParaRPr>
          </a:p>
          <a:p>
            <a:r>
              <a:rPr lang="en-US" sz="1200" kern="1200" dirty="0">
                <a:solidFill>
                  <a:schemeClr val="tx1"/>
                </a:solidFill>
                <a:effectLst/>
                <a:latin typeface="+mn-lt"/>
                <a:ea typeface="+mn-ea"/>
                <a:cs typeface="+mn-cs"/>
              </a:rPr>
              <a:t>Multi-stakeholder input from a technical expert panel (TEP), and a federal assessment steering committee composed of various federal agencies.  We worked with CMS on the final selection of those indicators highlighted in the report.</a:t>
            </a:r>
            <a:endParaRPr lang="en-US" dirty="0">
              <a:effectLst/>
            </a:endParaRPr>
          </a:p>
          <a:p>
            <a:r>
              <a:rPr lang="en-US" sz="1200" kern="1200" dirty="0">
                <a:solidFill>
                  <a:schemeClr val="tx1"/>
                </a:solidFill>
                <a:effectLst/>
                <a:latin typeface="+mn-lt"/>
                <a:ea typeface="+mn-ea"/>
                <a:cs typeface="+mn-cs"/>
              </a:rPr>
              <a:t> </a:t>
            </a:r>
          </a:p>
          <a:p>
            <a:r>
              <a:rPr lang="en-US" sz="1200" b="1" u="sng" kern="1200" dirty="0">
                <a:solidFill>
                  <a:schemeClr val="tx1"/>
                </a:solidFill>
                <a:effectLst/>
                <a:latin typeface="+mn-lt"/>
                <a:ea typeface="+mn-ea"/>
                <a:cs typeface="+mn-cs"/>
              </a:rPr>
              <a:t>Trend analysis</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For example, if you look at the report in 2018, if you said, “I don’t see the measure here in the appendix, a measure that I know has been implemented,” it’s possible that you don’t see it because it hasn’t been implemented for at least three years.  That is the inclusion criteria for the trend analysis.</a:t>
            </a:r>
            <a:endParaRPr lang="en-US" dirty="0">
              <a:effectLst/>
            </a:endParaRPr>
          </a:p>
          <a:p>
            <a:endParaRPr lang="en-US" sz="1200" kern="1200" dirty="0">
              <a:solidFill>
                <a:schemeClr val="tx1"/>
              </a:solidFill>
              <a:effectLst/>
              <a:latin typeface="+mn-lt"/>
              <a:ea typeface="+mn-ea"/>
              <a:cs typeface="+mn-cs"/>
            </a:endParaRPr>
          </a:p>
          <a:p>
            <a:r>
              <a:rPr lang="en-US" sz="1200" b="1" u="sng" kern="1200" dirty="0">
                <a:solidFill>
                  <a:schemeClr val="tx1"/>
                </a:solidFill>
                <a:effectLst/>
                <a:latin typeface="+mn-lt"/>
                <a:ea typeface="+mn-ea"/>
                <a:cs typeface="+mn-cs"/>
              </a:rPr>
              <a:t>Patient Impact</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 suggestion voiced from our patients/caregivers was the ability to understand the number of patients affected by the various measures in the reporting programs.  Our methodology looks at the difference between the “observed and expected” rates from measures from which we can determine the number of patients having benefited from a given process or outcome. </a:t>
            </a:r>
            <a:endParaRPr lang="en-US" dirty="0"/>
          </a:p>
        </p:txBody>
      </p:sp>
      <p:sp>
        <p:nvSpPr>
          <p:cNvPr id="4" name="Slide Number Placeholder 3"/>
          <p:cNvSpPr>
            <a:spLocks noGrp="1"/>
          </p:cNvSpPr>
          <p:nvPr>
            <p:ph type="sldNum" sz="quarter" idx="5"/>
          </p:nvPr>
        </p:nvSpPr>
        <p:spPr/>
        <p:txBody>
          <a:bodyPr/>
          <a:lstStyle/>
          <a:p>
            <a:fld id="{7B898A01-842B-0042-9AB7-55364486B929}" type="slidenum">
              <a:rPr lang="en-US" smtClean="0"/>
              <a:pPr/>
              <a:t>20</a:t>
            </a:fld>
            <a:endParaRPr lang="en-US" dirty="0"/>
          </a:p>
        </p:txBody>
      </p:sp>
    </p:spTree>
    <p:extLst>
      <p:ext uri="{BB962C8B-B14F-4D97-AF65-F5344CB8AC3E}">
        <p14:creationId xmlns:p14="http://schemas.microsoft.com/office/powerpoint/2010/main" val="42344293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a:solidFill>
                  <a:schemeClr val="tx1"/>
                </a:solidFill>
                <a:effectLst/>
                <a:latin typeface="+mn-lt"/>
                <a:ea typeface="+mn-ea"/>
                <a:cs typeface="+mn-cs"/>
              </a:rPr>
              <a:t>Costs avoided: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There is robust literature on quality measures with some economic models that have been estimated.  We derive a value per event from that published literature and convert the cost to 2015 dollars in the case of the 2018 report using the Medical Care Services Index, the standard economic adjustment for healthcare.  </a:t>
            </a:r>
          </a:p>
        </p:txBody>
      </p:sp>
      <p:sp>
        <p:nvSpPr>
          <p:cNvPr id="4" name="Slide Number Placeholder 3"/>
          <p:cNvSpPr>
            <a:spLocks noGrp="1"/>
          </p:cNvSpPr>
          <p:nvPr>
            <p:ph type="sldNum" sz="quarter" idx="5"/>
          </p:nvPr>
        </p:nvSpPr>
        <p:spPr/>
        <p:txBody>
          <a:bodyPr/>
          <a:lstStyle/>
          <a:p>
            <a:fld id="{7B898A01-842B-0042-9AB7-55364486B929}" type="slidenum">
              <a:rPr lang="en-US" smtClean="0"/>
              <a:pPr/>
              <a:t>21</a:t>
            </a:fld>
            <a:endParaRPr lang="en-US" dirty="0"/>
          </a:p>
        </p:txBody>
      </p:sp>
    </p:spTree>
    <p:extLst>
      <p:ext uri="{BB962C8B-B14F-4D97-AF65-F5344CB8AC3E}">
        <p14:creationId xmlns:p14="http://schemas.microsoft.com/office/powerpoint/2010/main" val="24424530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a:solidFill>
                  <a:schemeClr val="tx1"/>
                </a:solidFill>
                <a:effectLst/>
                <a:latin typeface="+mn-lt"/>
                <a:ea typeface="+mn-ea"/>
                <a:cs typeface="+mn-cs"/>
              </a:rPr>
              <a:t>Key indicators</a:t>
            </a:r>
            <a:r>
              <a:rPr lang="en-US" sz="1200" kern="1200" dirty="0">
                <a:solidFill>
                  <a:schemeClr val="tx1"/>
                </a:solidFill>
                <a:effectLst/>
                <a:latin typeface="+mn-lt"/>
                <a:ea typeface="+mn-ea"/>
                <a:cs typeface="+mn-cs"/>
              </a:rPr>
              <a:t>:</a:t>
            </a:r>
          </a:p>
          <a:p>
            <a:pPr marL="0" indent="0">
              <a:buFont typeface="Arial" panose="020B0604020202020204" pitchFamily="34" charset="0"/>
              <a:buNone/>
            </a:pPr>
            <a:r>
              <a:rPr lang="en-US" sz="1200" kern="1200" dirty="0">
                <a:solidFill>
                  <a:schemeClr val="tx1"/>
                </a:solidFill>
                <a:effectLst/>
                <a:latin typeface="+mn-lt"/>
                <a:ea typeface="+mn-ea"/>
                <a:cs typeface="+mn-cs"/>
              </a:rPr>
              <a:t>Controlling blood pressure:  NQF #0018</a:t>
            </a:r>
          </a:p>
          <a:p>
            <a:pPr marL="0" indent="0">
              <a:buFont typeface="Arial" panose="020B0604020202020204" pitchFamily="34" charset="0"/>
              <a:buNone/>
            </a:pPr>
            <a:r>
              <a:rPr lang="en-US" sz="1200" kern="1200" dirty="0">
                <a:solidFill>
                  <a:schemeClr val="tx1"/>
                </a:solidFill>
                <a:effectLst/>
                <a:latin typeface="+mn-lt"/>
                <a:ea typeface="+mn-ea"/>
                <a:cs typeface="+mn-cs"/>
              </a:rPr>
              <a:t>Hemoglobin A1c poor control:  NQF #0059  </a:t>
            </a:r>
          </a:p>
          <a:p>
            <a:endParaRPr lang="en-US" sz="1200" kern="1200" dirty="0">
              <a:solidFill>
                <a:schemeClr val="tx1"/>
              </a:solidFill>
              <a:effectLst/>
              <a:latin typeface="+mn-lt"/>
              <a:ea typeface="+mn-ea"/>
              <a:cs typeface="+mn-cs"/>
            </a:endParaRPr>
          </a:p>
          <a:p>
            <a:r>
              <a:rPr lang="en-US" sz="1200" b="1" u="sng" kern="1200" dirty="0">
                <a:solidFill>
                  <a:schemeClr val="tx1"/>
                </a:solidFill>
                <a:effectLst/>
                <a:latin typeface="+mn-lt"/>
                <a:ea typeface="+mn-ea"/>
                <a:cs typeface="+mn-cs"/>
              </a:rPr>
              <a:t>First column</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programs for which this measure is currently being reported, i.e., legacy systems  </a:t>
            </a:r>
          </a:p>
          <a:p>
            <a:pPr marL="628650" lvl="1" indent="-171450">
              <a:buFont typeface="Courier New" panose="02070309020205020404" pitchFamily="49" charset="0"/>
              <a:buChar char="o"/>
            </a:pPr>
            <a:r>
              <a:rPr lang="en-US" sz="1200" kern="1200" dirty="0">
                <a:solidFill>
                  <a:schemeClr val="tx1"/>
                </a:solidFill>
                <a:effectLst/>
                <a:latin typeface="+mn-lt"/>
                <a:ea typeface="+mn-ea"/>
                <a:cs typeface="+mn-cs"/>
              </a:rPr>
              <a:t>PQRS and physician value modifier (VBM)  </a:t>
            </a:r>
          </a:p>
          <a:p>
            <a:pPr marL="628650" lvl="1" indent="-171450">
              <a:buFont typeface="Courier New" panose="02070309020205020404" pitchFamily="49" charset="0"/>
              <a:buChar char="o"/>
            </a:pPr>
            <a:r>
              <a:rPr lang="en-US" sz="1200" kern="1200" dirty="0">
                <a:solidFill>
                  <a:schemeClr val="tx1"/>
                </a:solidFill>
                <a:effectLst/>
                <a:latin typeface="+mn-lt"/>
                <a:ea typeface="+mn-ea"/>
                <a:cs typeface="+mn-cs"/>
              </a:rPr>
              <a:t>Medicare Shared Savings (MSSP) and Part C</a:t>
            </a:r>
          </a:p>
          <a:p>
            <a:endParaRPr lang="en-US" sz="1200" kern="1200" dirty="0">
              <a:solidFill>
                <a:schemeClr val="tx1"/>
              </a:solidFill>
              <a:effectLst/>
              <a:latin typeface="+mn-lt"/>
              <a:ea typeface="+mn-ea"/>
              <a:cs typeface="+mn-cs"/>
            </a:endParaRPr>
          </a:p>
          <a:p>
            <a:r>
              <a:rPr lang="en-US" sz="1200" b="1" u="sng" kern="1200" dirty="0">
                <a:solidFill>
                  <a:schemeClr val="tx1"/>
                </a:solidFill>
                <a:effectLst/>
                <a:latin typeface="+mn-lt"/>
                <a:ea typeface="+mn-ea"/>
                <a:cs typeface="+mn-cs"/>
              </a:rPr>
              <a:t>Second column</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The average annual percentage change:</a:t>
            </a:r>
          </a:p>
          <a:p>
            <a:pPr marL="628650" lvl="1" indent="-171450">
              <a:buFont typeface="Courier New" panose="02070309020205020404" pitchFamily="49" charset="0"/>
              <a:buChar char="o"/>
            </a:pPr>
            <a:r>
              <a:rPr lang="en-US" sz="1200" kern="1200" dirty="0">
                <a:solidFill>
                  <a:schemeClr val="tx1"/>
                </a:solidFill>
                <a:effectLst/>
                <a:latin typeface="+mn-lt"/>
                <a:ea typeface="+mn-ea"/>
                <a:cs typeface="+mn-cs"/>
              </a:rPr>
              <a:t>If the measure is going in the right direction, that icon shows up in </a:t>
            </a:r>
            <a:r>
              <a:rPr lang="en-US" sz="1200" i="0" kern="1200" dirty="0">
                <a:solidFill>
                  <a:schemeClr val="tx1"/>
                </a:solidFill>
                <a:effectLst/>
                <a:latin typeface="+mn-lt"/>
                <a:ea typeface="+mn-ea"/>
                <a:cs typeface="+mn-cs"/>
              </a:rPr>
              <a:t>green</a:t>
            </a:r>
            <a:r>
              <a:rPr lang="en-US" sz="1200" kern="1200" dirty="0">
                <a:solidFill>
                  <a:schemeClr val="tx1"/>
                </a:solidFill>
                <a:effectLst/>
                <a:latin typeface="+mn-lt"/>
                <a:ea typeface="+mn-ea"/>
                <a:cs typeface="+mn-cs"/>
              </a:rPr>
              <a:t>.  </a:t>
            </a:r>
          </a:p>
          <a:p>
            <a:pPr marL="628650" lvl="1" indent="-171450">
              <a:buFont typeface="Courier New" panose="02070309020205020404" pitchFamily="49" charset="0"/>
              <a:buChar char="o"/>
            </a:pPr>
            <a:r>
              <a:rPr lang="en-US" sz="1200" kern="1200" dirty="0">
                <a:solidFill>
                  <a:schemeClr val="tx1"/>
                </a:solidFill>
                <a:effectLst/>
                <a:latin typeface="+mn-lt"/>
                <a:ea typeface="+mn-ea"/>
                <a:cs typeface="+mn-cs"/>
              </a:rPr>
              <a:t>If the measure is stable, the icon shows up as </a:t>
            </a:r>
            <a:r>
              <a:rPr lang="en-US" sz="1200" i="0" kern="1200" dirty="0">
                <a:solidFill>
                  <a:schemeClr val="tx1"/>
                </a:solidFill>
                <a:effectLst/>
                <a:latin typeface="+mn-lt"/>
                <a:ea typeface="+mn-ea"/>
                <a:cs typeface="+mn-cs"/>
              </a:rPr>
              <a:t>amber</a:t>
            </a:r>
            <a:r>
              <a:rPr lang="en-US" sz="1200" kern="1200" dirty="0">
                <a:solidFill>
                  <a:schemeClr val="tx1"/>
                </a:solidFill>
                <a:effectLst/>
                <a:latin typeface="+mn-lt"/>
                <a:ea typeface="+mn-ea"/>
                <a:cs typeface="+mn-cs"/>
              </a:rPr>
              <a:t>.  </a:t>
            </a:r>
          </a:p>
          <a:p>
            <a:pPr marL="628650" lvl="1" indent="-171450">
              <a:buFont typeface="Courier New" panose="02070309020205020404" pitchFamily="49" charset="0"/>
              <a:buChar char="o"/>
            </a:pPr>
            <a:r>
              <a:rPr lang="en-US" sz="1200" kern="1200" dirty="0">
                <a:solidFill>
                  <a:schemeClr val="tx1"/>
                </a:solidFill>
                <a:effectLst/>
                <a:latin typeface="+mn-lt"/>
                <a:ea typeface="+mn-ea"/>
                <a:cs typeface="+mn-cs"/>
              </a:rPr>
              <a:t>If the measure is in the wrong direction — which fortunately here none of the measures we show you are going in the opposite direction — that indicator would show up as </a:t>
            </a:r>
            <a:r>
              <a:rPr lang="en-US" sz="1200" i="0" kern="1200" dirty="0">
                <a:solidFill>
                  <a:schemeClr val="tx1"/>
                </a:solidFill>
                <a:effectLst/>
                <a:latin typeface="+mn-lt"/>
                <a:ea typeface="+mn-ea"/>
                <a:cs typeface="+mn-cs"/>
              </a:rPr>
              <a:t>red</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b="1" u="sng" kern="1200" dirty="0">
                <a:solidFill>
                  <a:schemeClr val="tx1"/>
                </a:solidFill>
                <a:effectLst/>
                <a:latin typeface="+mn-lt"/>
                <a:ea typeface="+mn-ea"/>
                <a:cs typeface="+mn-cs"/>
              </a:rPr>
              <a:t>Third column</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Number of providers included in that particular measurement:</a:t>
            </a:r>
          </a:p>
          <a:p>
            <a:pPr marL="628650" lvl="1" indent="-171450">
              <a:buFont typeface="Courier New" panose="02070309020205020404" pitchFamily="49" charset="0"/>
              <a:buChar char="o"/>
            </a:pPr>
            <a:r>
              <a:rPr lang="en-US" sz="1200" kern="1200" dirty="0">
                <a:solidFill>
                  <a:schemeClr val="tx1"/>
                </a:solidFill>
                <a:effectLst/>
                <a:latin typeface="+mn-lt"/>
                <a:ea typeface="+mn-ea"/>
                <a:cs typeface="+mn-cs"/>
              </a:rPr>
              <a:t>Physician measure, 392 ACOs</a:t>
            </a:r>
          </a:p>
          <a:p>
            <a:pPr marL="628650" lvl="1" indent="-171450">
              <a:buFont typeface="Courier New" panose="02070309020205020404" pitchFamily="49" charset="0"/>
              <a:buChar char="o"/>
            </a:pPr>
            <a:r>
              <a:rPr lang="en-US" sz="1200" kern="1200" dirty="0">
                <a:solidFill>
                  <a:schemeClr val="tx1"/>
                </a:solidFill>
                <a:effectLst/>
                <a:latin typeface="+mn-lt"/>
                <a:ea typeface="+mn-ea"/>
                <a:cs typeface="+mn-cs"/>
              </a:rPr>
              <a:t>High blood pressure, 292 group practices</a:t>
            </a:r>
          </a:p>
          <a:p>
            <a:endParaRPr lang="en-US" sz="1200" kern="1200" dirty="0">
              <a:solidFill>
                <a:schemeClr val="tx1"/>
              </a:solidFill>
              <a:effectLst/>
              <a:latin typeface="+mn-lt"/>
              <a:ea typeface="+mn-ea"/>
              <a:cs typeface="+mn-cs"/>
            </a:endParaRPr>
          </a:p>
          <a:p>
            <a:r>
              <a:rPr lang="en-US" sz="1200" b="1" u="sng" kern="1200" dirty="0">
                <a:solidFill>
                  <a:schemeClr val="tx1"/>
                </a:solidFill>
                <a:effectLst/>
                <a:latin typeface="+mn-lt"/>
                <a:ea typeface="+mn-ea"/>
                <a:cs typeface="+mn-cs"/>
              </a:rPr>
              <a:t>Fourth column</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Number of patients included in the sample for that measure</a:t>
            </a:r>
          </a:p>
          <a:p>
            <a:endParaRPr lang="en-US" sz="1200" kern="1200" dirty="0">
              <a:solidFill>
                <a:schemeClr val="tx1"/>
              </a:solidFill>
              <a:effectLst/>
              <a:latin typeface="+mn-lt"/>
              <a:ea typeface="+mn-ea"/>
              <a:cs typeface="+mn-cs"/>
            </a:endParaRPr>
          </a:p>
          <a:p>
            <a:r>
              <a:rPr lang="en-US" sz="1200" b="1" u="sng" kern="1200" dirty="0">
                <a:solidFill>
                  <a:schemeClr val="tx1"/>
                </a:solidFill>
                <a:effectLst/>
                <a:latin typeface="+mn-lt"/>
                <a:ea typeface="+mn-ea"/>
                <a:cs typeface="+mn-cs"/>
              </a:rPr>
              <a:t>Fifth and sixth columns</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Provides a baseline result in year and a most recent result in year.  </a:t>
            </a:r>
          </a:p>
          <a:p>
            <a:endParaRPr lang="en-US" sz="1200" kern="1200" dirty="0">
              <a:solidFill>
                <a:schemeClr val="tx1"/>
              </a:solidFill>
              <a:effectLst/>
              <a:latin typeface="+mn-lt"/>
              <a:ea typeface="+mn-ea"/>
              <a:cs typeface="+mn-cs"/>
            </a:endParaRPr>
          </a:p>
          <a:p>
            <a:r>
              <a:rPr lang="en-US" sz="1200" b="1" u="sng" kern="1200" dirty="0">
                <a:solidFill>
                  <a:schemeClr val="tx1"/>
                </a:solidFill>
                <a:effectLst/>
                <a:latin typeface="+mn-lt"/>
                <a:ea typeface="+mn-ea"/>
                <a:cs typeface="+mn-cs"/>
              </a:rPr>
              <a:t>Seventh/final column</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Achievable result at the national level, employing what’s called an “achievable benchmark of care” looking at distribution and performance between providers and the measure in an attempt to move the needle towards higher-performing providers.</a:t>
            </a:r>
          </a:p>
        </p:txBody>
      </p:sp>
      <p:sp>
        <p:nvSpPr>
          <p:cNvPr id="4" name="Slide Number Placeholder 3"/>
          <p:cNvSpPr>
            <a:spLocks noGrp="1"/>
          </p:cNvSpPr>
          <p:nvPr>
            <p:ph type="sldNum" sz="quarter" idx="5"/>
          </p:nvPr>
        </p:nvSpPr>
        <p:spPr/>
        <p:txBody>
          <a:bodyPr/>
          <a:lstStyle/>
          <a:p>
            <a:fld id="{7B898A01-842B-0042-9AB7-55364486B929}" type="slidenum">
              <a:rPr lang="en-US" smtClean="0"/>
              <a:pPr/>
              <a:t>22</a:t>
            </a:fld>
            <a:endParaRPr lang="en-US" dirty="0"/>
          </a:p>
        </p:txBody>
      </p:sp>
    </p:spTree>
    <p:extLst>
      <p:ext uri="{BB962C8B-B14F-4D97-AF65-F5344CB8AC3E}">
        <p14:creationId xmlns:p14="http://schemas.microsoft.com/office/powerpoint/2010/main" val="9119857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Looking globally across all measures analyzed in the 2018 report, the majority of outcome and process in all of the structural measures showed improvement.  A relatively smaller number of outcome and process measures were </a:t>
            </a:r>
            <a:r>
              <a:rPr lang="en-US" sz="1200" i="0" kern="1200" dirty="0">
                <a:solidFill>
                  <a:schemeClr val="tx1"/>
                </a:solidFill>
                <a:effectLst/>
                <a:latin typeface="+mn-lt"/>
                <a:ea typeface="+mn-ea"/>
                <a:cs typeface="+mn-cs"/>
              </a:rPr>
              <a:t>stable</a:t>
            </a:r>
            <a:r>
              <a:rPr lang="en-US" sz="1200" kern="1200" dirty="0">
                <a:solidFill>
                  <a:schemeClr val="tx1"/>
                </a:solidFill>
                <a:effectLst/>
                <a:latin typeface="+mn-lt"/>
                <a:ea typeface="+mn-ea"/>
                <a:cs typeface="+mn-cs"/>
              </a:rPr>
              <a:t>, meaning no change in annual percentage change.  </a:t>
            </a:r>
          </a:p>
          <a:p>
            <a:r>
              <a:rPr lang="en-US" sz="1200" kern="1200" dirty="0">
                <a:solidFill>
                  <a:schemeClr val="tx1"/>
                </a:solidFill>
                <a:effectLst/>
                <a:latin typeface="+mn-lt"/>
                <a:ea typeface="+mn-ea"/>
                <a:cs typeface="+mn-cs"/>
              </a:rPr>
              <a:t> </a:t>
            </a:r>
          </a:p>
          <a:p>
            <a:r>
              <a:rPr lang="en-US" sz="1200" b="1" u="sng" kern="1200" dirty="0">
                <a:solidFill>
                  <a:schemeClr val="tx1"/>
                </a:solidFill>
                <a:effectLst/>
                <a:latin typeface="+mn-lt"/>
                <a:ea typeface="+mn-ea"/>
                <a:cs typeface="+mn-cs"/>
              </a:rPr>
              <a:t>Improving measure</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The rates for screening for clinical depression and follow-up plan improved by 60% for clinician group practices between 2013-’15.  The rate doubled for ACOs in that same period. </a:t>
            </a:r>
          </a:p>
          <a:p>
            <a:endParaRPr lang="en-US" sz="1200" kern="1200" dirty="0">
              <a:solidFill>
                <a:schemeClr val="tx1"/>
              </a:solidFill>
              <a:effectLst/>
              <a:latin typeface="+mn-lt"/>
              <a:ea typeface="+mn-ea"/>
              <a:cs typeface="+mn-cs"/>
            </a:endParaRPr>
          </a:p>
          <a:p>
            <a:r>
              <a:rPr lang="en-US" sz="1200" b="1" u="sng" kern="1200" dirty="0">
                <a:solidFill>
                  <a:schemeClr val="tx1"/>
                </a:solidFill>
                <a:effectLst/>
                <a:latin typeface="+mn-lt"/>
                <a:ea typeface="+mn-ea"/>
                <a:cs typeface="+mn-cs"/>
              </a:rPr>
              <a:t>Declining measure</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The rates for colorectal cancer screening in the PQRS, physician-based modifier program (VBM).</a:t>
            </a:r>
          </a:p>
        </p:txBody>
      </p:sp>
      <p:sp>
        <p:nvSpPr>
          <p:cNvPr id="4" name="Slide Number Placeholder 3"/>
          <p:cNvSpPr>
            <a:spLocks noGrp="1"/>
          </p:cNvSpPr>
          <p:nvPr>
            <p:ph type="sldNum" sz="quarter" idx="5"/>
          </p:nvPr>
        </p:nvSpPr>
        <p:spPr/>
        <p:txBody>
          <a:bodyPr/>
          <a:lstStyle/>
          <a:p>
            <a:fld id="{7B898A01-842B-0042-9AB7-55364486B929}" type="slidenum">
              <a:rPr lang="en-US" smtClean="0"/>
              <a:pPr/>
              <a:t>23</a:t>
            </a:fld>
            <a:endParaRPr lang="en-US" dirty="0"/>
          </a:p>
        </p:txBody>
      </p:sp>
    </p:spTree>
    <p:extLst>
      <p:ext uri="{BB962C8B-B14F-4D97-AF65-F5344CB8AC3E}">
        <p14:creationId xmlns:p14="http://schemas.microsoft.com/office/powerpoint/2010/main" val="39794768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Depicted here are the key findings from the Impact Assessment. The highest actual costs avoided related to medication adherence for commonly prescribed chronic medications for diabetes and blood pressure and statins.  The reason for the overall bounded estimates are due to the literature review to establish the models.  Models were chosen at both ends of the spectrum.  An estimate of the expected range for the true value of the cost to be avoided is somewhere between below or an upper bound shown here. </a:t>
            </a:r>
          </a:p>
        </p:txBody>
      </p:sp>
      <p:sp>
        <p:nvSpPr>
          <p:cNvPr id="4" name="Slide Number Placeholder 3"/>
          <p:cNvSpPr>
            <a:spLocks noGrp="1"/>
          </p:cNvSpPr>
          <p:nvPr>
            <p:ph type="sldNum" sz="quarter" idx="5"/>
          </p:nvPr>
        </p:nvSpPr>
        <p:spPr/>
        <p:txBody>
          <a:bodyPr/>
          <a:lstStyle/>
          <a:p>
            <a:fld id="{7B898A01-842B-0042-9AB7-55364486B929}" type="slidenum">
              <a:rPr lang="en-US" smtClean="0"/>
              <a:pPr/>
              <a:t>24</a:t>
            </a:fld>
            <a:endParaRPr lang="en-US" dirty="0"/>
          </a:p>
        </p:txBody>
      </p:sp>
    </p:spTree>
    <p:extLst>
      <p:ext uri="{BB962C8B-B14F-4D97-AF65-F5344CB8AC3E}">
        <p14:creationId xmlns:p14="http://schemas.microsoft.com/office/powerpoint/2010/main" val="4694177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a:solidFill>
                  <a:schemeClr val="tx1"/>
                </a:solidFill>
                <a:effectLst/>
                <a:latin typeface="+mn-lt"/>
                <a:ea typeface="+mn-ea"/>
                <a:cs typeface="+mn-cs"/>
              </a:rPr>
              <a:t>Race/ethnicity:</a:t>
            </a:r>
          </a:p>
          <a:p>
            <a:r>
              <a:rPr lang="en-US" sz="1200" kern="1200" dirty="0">
                <a:solidFill>
                  <a:schemeClr val="tx1"/>
                </a:solidFill>
                <a:effectLst/>
                <a:latin typeface="+mn-lt"/>
                <a:ea typeface="+mn-ea"/>
                <a:cs typeface="+mn-cs"/>
              </a:rPr>
              <a:t>For Native Hawaiian, Pacific-Islanders and black patients, there were 46% of the measures we analyzed and 41% of the measures we analyzed respectfully where those groups had lower performance on the measure than the reference group. Medication adherence for diabetes medications were approximately 36% lower for Hispanics in the Medicare Advantage population, and 66% lower for black patients in prescription drug plans when compared to the white reference group. </a:t>
            </a:r>
            <a:endParaRPr lang="en-US" dirty="0">
              <a:effectLst/>
            </a:endParaRPr>
          </a:p>
          <a:p>
            <a:r>
              <a:rPr lang="en-US" sz="1200" kern="1200" dirty="0">
                <a:solidFill>
                  <a:schemeClr val="tx1"/>
                </a:solidFill>
                <a:effectLst/>
                <a:latin typeface="+mn-lt"/>
                <a:ea typeface="+mn-ea"/>
                <a:cs typeface="+mn-cs"/>
              </a:rPr>
              <a:t> </a:t>
            </a:r>
            <a:endParaRPr lang="en-US" dirty="0">
              <a:effectLst/>
            </a:endParaRPr>
          </a:p>
          <a:p>
            <a:r>
              <a:rPr lang="en-US" sz="1200" b="1" u="sng" kern="1200" dirty="0">
                <a:solidFill>
                  <a:schemeClr val="tx1"/>
                </a:solidFill>
                <a:effectLst/>
                <a:latin typeface="+mn-lt"/>
                <a:ea typeface="+mn-ea"/>
                <a:cs typeface="+mn-cs"/>
              </a:rPr>
              <a:t>Income:</a:t>
            </a:r>
          </a:p>
          <a:p>
            <a:r>
              <a:rPr lang="en-US" sz="1200" kern="1200" dirty="0">
                <a:solidFill>
                  <a:schemeClr val="tx1"/>
                </a:solidFill>
                <a:effectLst/>
                <a:latin typeface="+mn-lt"/>
                <a:ea typeface="+mn-ea"/>
                <a:cs typeface="+mn-cs"/>
              </a:rPr>
              <a:t>There were 42% of the measures; female patients 24%, and for rural patients 23% of those individuals having lower scores than their counterparts within the urban area.  For specific measures highlighted in the report, 30-day mortality following heart failure (HF) hospitalization rates were 23% and 18% higher for the most rural populations, non-core and micropolitan when compared to the most urban category.  </a:t>
            </a:r>
            <a:endParaRPr lang="en-US" dirty="0">
              <a:effectLst/>
            </a:endParaRPr>
          </a:p>
        </p:txBody>
      </p:sp>
      <p:sp>
        <p:nvSpPr>
          <p:cNvPr id="4" name="Slide Number Placeholder 3"/>
          <p:cNvSpPr>
            <a:spLocks noGrp="1"/>
          </p:cNvSpPr>
          <p:nvPr>
            <p:ph type="sldNum" sz="quarter" idx="5"/>
          </p:nvPr>
        </p:nvSpPr>
        <p:spPr/>
        <p:txBody>
          <a:bodyPr/>
          <a:lstStyle/>
          <a:p>
            <a:fld id="{7B898A01-842B-0042-9AB7-55364486B929}" type="slidenum">
              <a:rPr lang="en-US" smtClean="0"/>
              <a:pPr/>
              <a:t>25</a:t>
            </a:fld>
            <a:endParaRPr lang="en-US" dirty="0"/>
          </a:p>
        </p:txBody>
      </p:sp>
    </p:spTree>
    <p:extLst>
      <p:ext uri="{BB962C8B-B14F-4D97-AF65-F5344CB8AC3E}">
        <p14:creationId xmlns:p14="http://schemas.microsoft.com/office/powerpoint/2010/main" val="36120905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7B898A01-842B-0042-9AB7-55364486B929}" type="slidenum">
              <a:rPr lang="en-US" smtClean="0"/>
              <a:pPr/>
              <a:t>26</a:t>
            </a:fld>
            <a:endParaRPr lang="en-US" dirty="0"/>
          </a:p>
        </p:txBody>
      </p:sp>
    </p:spTree>
    <p:extLst>
      <p:ext uri="{BB962C8B-B14F-4D97-AF65-F5344CB8AC3E}">
        <p14:creationId xmlns:p14="http://schemas.microsoft.com/office/powerpoint/2010/main" val="42377609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a:solidFill>
                  <a:schemeClr val="tx1"/>
                </a:solidFill>
                <a:effectLst/>
                <a:latin typeface="+mn-lt"/>
                <a:ea typeface="+mn-ea"/>
                <a:cs typeface="+mn-cs"/>
              </a:rPr>
              <a:t>Improvements:</a:t>
            </a:r>
          </a:p>
          <a:p>
            <a:endParaRPr lang="en-US" sz="1200" b="1" u="sng"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Hospitals cited most useful the adoption of standardized care protocols and focusing specifically on quality improvement for targeted measures.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Nursing homes cited quality improvement initiatives around specific measures most frequently.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Nursing homes cited the institution of interdisciplinary rounds as instrumental in this work.  </a:t>
            </a:r>
          </a:p>
          <a:p>
            <a:r>
              <a:rPr lang="en-US" sz="1200" kern="1200" dirty="0">
                <a:solidFill>
                  <a:schemeClr val="tx1"/>
                </a:solidFill>
                <a:effectLst/>
                <a:latin typeface="+mn-lt"/>
                <a:ea typeface="+mn-ea"/>
                <a:cs typeface="+mn-cs"/>
              </a:rPr>
              <a:t> </a:t>
            </a:r>
          </a:p>
          <a:p>
            <a:r>
              <a:rPr lang="en-US" sz="1200" b="1" u="sng" kern="1200" dirty="0">
                <a:solidFill>
                  <a:schemeClr val="tx1"/>
                </a:solidFill>
                <a:effectLst/>
                <a:latin typeface="+mn-lt"/>
                <a:ea typeface="+mn-ea"/>
                <a:cs typeface="+mn-cs"/>
              </a:rPr>
              <a:t>Barriers:</a:t>
            </a:r>
          </a:p>
          <a:p>
            <a:endParaRPr lang="en-US" sz="1200" b="1" u="sng"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Hospitals cited difficulties with changes in measure specifications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Hospitals cited limitations of electronic health records (EHRs)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Hospitals and nursing homes cited changing frontline clinician behavior and a difficult patient mix</a:t>
            </a:r>
          </a:p>
          <a:p>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Nursing homes cited staff understanding of measure specifications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Nursing homes cited applying the measure specifications correctly</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Nursing homes also experienced high rates of staff turnover</a:t>
            </a:r>
          </a:p>
          <a:p>
            <a:endParaRPr lang="en-US" dirty="0"/>
          </a:p>
        </p:txBody>
      </p:sp>
      <p:sp>
        <p:nvSpPr>
          <p:cNvPr id="4" name="Slide Number Placeholder 3"/>
          <p:cNvSpPr>
            <a:spLocks noGrp="1"/>
          </p:cNvSpPr>
          <p:nvPr>
            <p:ph type="sldNum" sz="quarter" idx="5"/>
          </p:nvPr>
        </p:nvSpPr>
        <p:spPr/>
        <p:txBody>
          <a:bodyPr/>
          <a:lstStyle/>
          <a:p>
            <a:fld id="{7B898A01-842B-0042-9AB7-55364486B929}" type="slidenum">
              <a:rPr lang="en-US" smtClean="0"/>
              <a:pPr/>
              <a:t>27</a:t>
            </a:fld>
            <a:endParaRPr lang="en-US" dirty="0"/>
          </a:p>
        </p:txBody>
      </p:sp>
    </p:spTree>
    <p:extLst>
      <p:ext uri="{BB962C8B-B14F-4D97-AF65-F5344CB8AC3E}">
        <p14:creationId xmlns:p14="http://schemas.microsoft.com/office/powerpoint/2010/main" val="36496539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These findings were based on available data from quality reporting programs (QRPs) and CMS contractors.  There are many local and federal and nonprofit organization initiatives in quality, and we recognize that gains from the Impact Assessment report cannot be solely attributed to the measure implementation itself.  However, “if you don’t measure it, you can’t improve it.”  If the measures didn’t exist, it’s very unlikely that we would have seen all of the improvements.</a:t>
            </a:r>
          </a:p>
          <a:p>
            <a:endParaRPr lang="en-US" dirty="0"/>
          </a:p>
        </p:txBody>
      </p:sp>
      <p:sp>
        <p:nvSpPr>
          <p:cNvPr id="4" name="Slide Number Placeholder 3"/>
          <p:cNvSpPr>
            <a:spLocks noGrp="1"/>
          </p:cNvSpPr>
          <p:nvPr>
            <p:ph type="sldNum" sz="quarter" idx="5"/>
          </p:nvPr>
        </p:nvSpPr>
        <p:spPr/>
        <p:txBody>
          <a:bodyPr/>
          <a:lstStyle/>
          <a:p>
            <a:fld id="{7B898A01-842B-0042-9AB7-55364486B929}" type="slidenum">
              <a:rPr lang="en-US" smtClean="0"/>
              <a:pPr/>
              <a:t>28</a:t>
            </a:fld>
            <a:endParaRPr lang="en-US" dirty="0"/>
          </a:p>
        </p:txBody>
      </p:sp>
    </p:spTree>
    <p:extLst>
      <p:ext uri="{BB962C8B-B14F-4D97-AF65-F5344CB8AC3E}">
        <p14:creationId xmlns:p14="http://schemas.microsoft.com/office/powerpoint/2010/main" val="28779770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key indicators were selected with multidisciplinary, multi-stakeholder input and are vital to providing high quality care and improving outcomes.  </a:t>
            </a:r>
            <a:endParaRPr lang="en-US" dirty="0"/>
          </a:p>
        </p:txBody>
      </p:sp>
      <p:sp>
        <p:nvSpPr>
          <p:cNvPr id="4" name="Slide Number Placeholder 3"/>
          <p:cNvSpPr>
            <a:spLocks noGrp="1"/>
          </p:cNvSpPr>
          <p:nvPr>
            <p:ph type="sldNum" sz="quarter" idx="5"/>
          </p:nvPr>
        </p:nvSpPr>
        <p:spPr/>
        <p:txBody>
          <a:bodyPr/>
          <a:lstStyle/>
          <a:p>
            <a:fld id="{7B898A01-842B-0042-9AB7-55364486B929}" type="slidenum">
              <a:rPr lang="en-US" smtClean="0"/>
              <a:pPr/>
              <a:t>29</a:t>
            </a:fld>
            <a:endParaRPr lang="en-US" dirty="0"/>
          </a:p>
        </p:txBody>
      </p:sp>
    </p:spTree>
    <p:extLst>
      <p:ext uri="{BB962C8B-B14F-4D97-AF65-F5344CB8AC3E}">
        <p14:creationId xmlns:p14="http://schemas.microsoft.com/office/powerpoint/2010/main" val="5821592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There are five phases to the measure lifecycle:</a:t>
            </a:r>
          </a:p>
          <a:p>
            <a:endParaRPr lang="en-US" sz="1200" kern="1200" dirty="0">
              <a:solidFill>
                <a:schemeClr val="tx1"/>
              </a:solidFill>
              <a:effectLst/>
              <a:latin typeface="+mn-lt"/>
              <a:ea typeface="+mn-ea"/>
              <a:cs typeface="+mn-cs"/>
            </a:endParaRPr>
          </a:p>
          <a:p>
            <a:r>
              <a:rPr lang="en-US" sz="1200" b="1" u="sng" kern="1200" dirty="0">
                <a:solidFill>
                  <a:schemeClr val="tx1"/>
                </a:solidFill>
                <a:effectLst/>
                <a:latin typeface="+mn-lt"/>
                <a:ea typeface="+mn-ea"/>
                <a:cs typeface="+mn-cs"/>
              </a:rPr>
              <a:t>Conceptualization:</a:t>
            </a:r>
          </a:p>
          <a:p>
            <a:r>
              <a:rPr lang="en-US" sz="1200" kern="1200" dirty="0">
                <a:solidFill>
                  <a:schemeClr val="tx1"/>
                </a:solidFill>
                <a:effectLst/>
                <a:latin typeface="+mn-lt"/>
                <a:ea typeface="+mn-ea"/>
                <a:cs typeface="+mn-cs"/>
              </a:rPr>
              <a:t>The initial phase when an important issue or need is identified and researched to determine if and how to develop a quality measure to address that issue.  </a:t>
            </a:r>
          </a:p>
          <a:p>
            <a:endParaRPr lang="en-US" sz="1200" kern="1200" dirty="0">
              <a:solidFill>
                <a:schemeClr val="tx1"/>
              </a:solidFill>
              <a:effectLst/>
              <a:latin typeface="+mn-lt"/>
              <a:ea typeface="+mn-ea"/>
              <a:cs typeface="+mn-cs"/>
            </a:endParaRPr>
          </a:p>
          <a:p>
            <a:r>
              <a:rPr lang="en-US" sz="1200" b="1" u="sng" kern="1200" dirty="0">
                <a:solidFill>
                  <a:schemeClr val="tx1"/>
                </a:solidFill>
                <a:effectLst/>
                <a:latin typeface="+mn-lt"/>
                <a:ea typeface="+mn-ea"/>
                <a:cs typeface="+mn-cs"/>
              </a:rPr>
              <a:t>Specification:</a:t>
            </a:r>
          </a:p>
          <a:p>
            <a:r>
              <a:rPr lang="en-US" sz="1200" kern="1200" dirty="0">
                <a:solidFill>
                  <a:schemeClr val="tx1"/>
                </a:solidFill>
                <a:effectLst/>
                <a:latin typeface="+mn-lt"/>
                <a:ea typeface="+mn-ea"/>
                <a:cs typeface="+mn-cs"/>
              </a:rPr>
              <a:t>The phase where that initial idea really becomes a measure.  It’s the point at which a measure developer fleshes out the measure details and thinks about how the measure could actually be calculated and tested.  </a:t>
            </a:r>
          </a:p>
          <a:p>
            <a:r>
              <a:rPr lang="en-US" sz="1200" kern="1200" dirty="0">
                <a:solidFill>
                  <a:schemeClr val="tx1"/>
                </a:solidFill>
                <a:effectLst/>
                <a:latin typeface="+mn-lt"/>
                <a:ea typeface="+mn-ea"/>
                <a:cs typeface="+mn-cs"/>
              </a:rPr>
              <a:t> </a:t>
            </a:r>
          </a:p>
          <a:p>
            <a:r>
              <a:rPr lang="en-US" sz="1200" b="1" u="sng" kern="1200" dirty="0">
                <a:solidFill>
                  <a:schemeClr val="tx1"/>
                </a:solidFill>
                <a:effectLst/>
                <a:latin typeface="+mn-lt"/>
                <a:ea typeface="+mn-ea"/>
                <a:cs typeface="+mn-cs"/>
              </a:rPr>
              <a:t>Testing:</a:t>
            </a:r>
          </a:p>
          <a:p>
            <a:r>
              <a:rPr lang="en-US" sz="1200" kern="1200" dirty="0">
                <a:solidFill>
                  <a:schemeClr val="tx1"/>
                </a:solidFill>
                <a:effectLst/>
                <a:latin typeface="+mn-lt"/>
                <a:ea typeface="+mn-ea"/>
                <a:cs typeface="+mn-cs"/>
              </a:rPr>
              <a:t>The phase where a measure is first evaluated to determine whether it meets the criteria for use in a program.  The information from testing leads to refinements in the measure specifications, and then those refinements may be retested.  In other words, it’s an iterative process between specification and testing.  </a:t>
            </a:r>
          </a:p>
          <a:p>
            <a:endParaRPr lang="en-US" sz="1200" kern="1200" dirty="0">
              <a:solidFill>
                <a:schemeClr val="tx1"/>
              </a:solidFill>
              <a:effectLst/>
              <a:latin typeface="+mn-lt"/>
              <a:ea typeface="+mn-ea"/>
              <a:cs typeface="+mn-cs"/>
            </a:endParaRPr>
          </a:p>
          <a:p>
            <a:r>
              <a:rPr lang="en-US" sz="1200" b="1" i="0" u="sng" kern="1200" dirty="0">
                <a:solidFill>
                  <a:schemeClr val="tx1"/>
                </a:solidFill>
                <a:effectLst/>
                <a:latin typeface="+mn-lt"/>
                <a:ea typeface="+mn-ea"/>
                <a:cs typeface="+mn-cs"/>
              </a:rPr>
              <a:t>Implementation:</a:t>
            </a:r>
          </a:p>
          <a:p>
            <a:r>
              <a:rPr lang="en-US" sz="1200" kern="1200" dirty="0">
                <a:solidFill>
                  <a:schemeClr val="tx1"/>
                </a:solidFill>
                <a:effectLst/>
                <a:latin typeface="+mn-lt"/>
                <a:ea typeface="+mn-ea"/>
                <a:cs typeface="+mn-cs"/>
              </a:rPr>
              <a:t>The phase at which if the measure meets CMS criteria — after the public has had an opportunity to weigh in on the measure — CMS may accept that measure into one or more of its programs.  </a:t>
            </a:r>
          </a:p>
          <a:p>
            <a:endParaRPr lang="en-US" sz="1200" kern="1200" dirty="0">
              <a:solidFill>
                <a:schemeClr val="tx1"/>
              </a:solidFill>
              <a:effectLst/>
              <a:latin typeface="+mn-lt"/>
              <a:ea typeface="+mn-ea"/>
              <a:cs typeface="+mn-cs"/>
            </a:endParaRPr>
          </a:p>
          <a:p>
            <a:r>
              <a:rPr lang="en-US" sz="1200" b="1" u="sng" kern="1200" dirty="0">
                <a:solidFill>
                  <a:schemeClr val="tx1"/>
                </a:solidFill>
                <a:effectLst/>
                <a:latin typeface="+mn-lt"/>
                <a:ea typeface="+mn-ea"/>
                <a:cs typeface="+mn-cs"/>
              </a:rPr>
              <a:t>Maintenance: </a:t>
            </a:r>
          </a:p>
          <a:p>
            <a:r>
              <a:rPr lang="en-US" sz="1200" kern="1200" dirty="0">
                <a:solidFill>
                  <a:schemeClr val="tx1"/>
                </a:solidFill>
                <a:effectLst/>
                <a:latin typeface="+mn-lt"/>
                <a:ea typeface="+mn-ea"/>
                <a:cs typeface="+mn-cs"/>
              </a:rPr>
              <a:t>The last phase that encompasses everything that measures undergo, once they’re implemented in a program with key activities such as updating and comparing against the business case, gathering stakeholder feedback and doing additional analysis.</a:t>
            </a:r>
          </a:p>
          <a:p>
            <a:endParaRPr lang="en-US" dirty="0"/>
          </a:p>
        </p:txBody>
      </p:sp>
      <p:sp>
        <p:nvSpPr>
          <p:cNvPr id="4" name="Slide Number Placeholder 3"/>
          <p:cNvSpPr>
            <a:spLocks noGrp="1"/>
          </p:cNvSpPr>
          <p:nvPr>
            <p:ph type="sldNum" sz="quarter" idx="5"/>
          </p:nvPr>
        </p:nvSpPr>
        <p:spPr/>
        <p:txBody>
          <a:bodyPr/>
          <a:lstStyle/>
          <a:p>
            <a:fld id="{7B898A01-842B-0042-9AB7-55364486B929}" type="slidenum">
              <a:rPr lang="en-US" smtClean="0"/>
              <a:pPr/>
              <a:t>3</a:t>
            </a:fld>
            <a:endParaRPr lang="en-US" dirty="0"/>
          </a:p>
        </p:txBody>
      </p:sp>
    </p:spTree>
    <p:extLst>
      <p:ext uri="{BB962C8B-B14F-4D97-AF65-F5344CB8AC3E}">
        <p14:creationId xmlns:p14="http://schemas.microsoft.com/office/powerpoint/2010/main" val="23082453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898A01-842B-0042-9AB7-55364486B929}" type="slidenum">
              <a:rPr lang="en-US" smtClean="0"/>
              <a:pPr/>
              <a:t>30</a:t>
            </a:fld>
            <a:endParaRPr lang="en-US" dirty="0"/>
          </a:p>
        </p:txBody>
      </p:sp>
    </p:spTree>
    <p:extLst>
      <p:ext uri="{BB962C8B-B14F-4D97-AF65-F5344CB8AC3E}">
        <p14:creationId xmlns:p14="http://schemas.microsoft.com/office/powerpoint/2010/main" val="30760405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898A01-842B-0042-9AB7-55364486B929}" type="slidenum">
              <a:rPr lang="en-US" smtClean="0"/>
              <a:pPr/>
              <a:t>32</a:t>
            </a:fld>
            <a:endParaRPr lang="en-US" dirty="0"/>
          </a:p>
        </p:txBody>
      </p:sp>
    </p:spTree>
    <p:extLst>
      <p:ext uri="{BB962C8B-B14F-4D97-AF65-F5344CB8AC3E}">
        <p14:creationId xmlns:p14="http://schemas.microsoft.com/office/powerpoint/2010/main" val="13297737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898A01-842B-0042-9AB7-55364486B929}" type="slidenum">
              <a:rPr lang="en-US" smtClean="0"/>
              <a:pPr/>
              <a:t>33</a:t>
            </a:fld>
            <a:endParaRPr lang="en-US" dirty="0"/>
          </a:p>
        </p:txBody>
      </p:sp>
    </p:spTree>
    <p:extLst>
      <p:ext uri="{BB962C8B-B14F-4D97-AF65-F5344CB8AC3E}">
        <p14:creationId xmlns:p14="http://schemas.microsoft.com/office/powerpoint/2010/main" val="17177601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898A01-842B-0042-9AB7-55364486B929}" type="slidenum">
              <a:rPr lang="en-US" smtClean="0"/>
              <a:pPr/>
              <a:t>34</a:t>
            </a:fld>
            <a:endParaRPr lang="en-US" dirty="0"/>
          </a:p>
        </p:txBody>
      </p:sp>
    </p:spTree>
    <p:extLst>
      <p:ext uri="{BB962C8B-B14F-4D97-AF65-F5344CB8AC3E}">
        <p14:creationId xmlns:p14="http://schemas.microsoft.com/office/powerpoint/2010/main" val="6366973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1" u="sng" kern="1200" dirty="0">
                <a:solidFill>
                  <a:schemeClr val="tx1"/>
                </a:solidFill>
                <a:effectLst/>
                <a:latin typeface="+mn-lt"/>
                <a:ea typeface="+mn-ea"/>
                <a:cs typeface="+mn-cs"/>
              </a:rPr>
              <a:t>During Measure Maintenance</a:t>
            </a:r>
            <a:r>
              <a:rPr lang="en-US" sz="1200" kern="1200" dirty="0">
                <a:solidFill>
                  <a:schemeClr val="tx1"/>
                </a:solidFill>
                <a:effectLst/>
                <a:latin typeface="+mn-lt"/>
                <a:ea typeface="+mn-ea"/>
                <a:cs typeface="+mn-cs"/>
              </a:rPr>
              <a:t>:</a:t>
            </a:r>
          </a:p>
          <a:p>
            <a:pPr marL="0" indent="0">
              <a:buFont typeface="Arial" panose="020B0604020202020204" pitchFamily="34" charset="0"/>
              <a:buNone/>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Measure developers use a continuing evaluation process to determine if measures in use continue to meet CMS criteria. </a:t>
            </a:r>
          </a:p>
          <a:p>
            <a:r>
              <a:rPr lang="en-US" sz="1200" kern="1200" dirty="0">
                <a:solidFill>
                  <a:schemeClr val="tx1"/>
                </a:solidFill>
                <a:effectLst/>
                <a:latin typeface="+mn-lt"/>
                <a:ea typeface="+mn-ea"/>
                <a:cs typeface="+mn-cs"/>
              </a:rPr>
              <a:t>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At annual updates, the review of stakeholder feedback about the measure specifications or scientific acceptability.  </a:t>
            </a:r>
          </a:p>
          <a:p>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Comprehensive reevaluation occurs triennially and is a more in-depth and thorough review to ensure that the CMS measures continue to be of the highest caliber.  </a:t>
            </a:r>
          </a:p>
          <a:p>
            <a:endParaRPr lang="en-US" sz="1200" kern="1200" dirty="0">
              <a:solidFill>
                <a:schemeClr val="tx1"/>
              </a:solidFill>
              <a:effectLst/>
              <a:latin typeface="+mn-lt"/>
              <a:ea typeface="+mn-ea"/>
              <a:cs typeface="+mn-cs"/>
            </a:endParaRPr>
          </a:p>
          <a:p>
            <a:pPr marL="628650" lvl="1" indent="-171450">
              <a:buFont typeface="Courier New" panose="02070309020205020404" pitchFamily="49" charset="0"/>
              <a:buChar char="o"/>
            </a:pPr>
            <a:r>
              <a:rPr lang="en-US" sz="1200" kern="1200" dirty="0">
                <a:solidFill>
                  <a:schemeClr val="tx1"/>
                </a:solidFill>
                <a:effectLst/>
                <a:latin typeface="+mn-lt"/>
                <a:ea typeface="+mn-ea"/>
                <a:cs typeface="+mn-cs"/>
              </a:rPr>
              <a:t>Gathering information generated since the measure’s development or since the last comprehensive reevaluation, whichever one occurred most recently.</a:t>
            </a:r>
          </a:p>
          <a:p>
            <a:pPr marL="628650" lvl="1" indent="-171450">
              <a:buFont typeface="Courier New" panose="02070309020205020404" pitchFamily="49" charset="0"/>
              <a:buChar char="o"/>
            </a:pPr>
            <a:r>
              <a:rPr lang="en-US" sz="1200" kern="1200" dirty="0">
                <a:solidFill>
                  <a:schemeClr val="tx1"/>
                </a:solidFill>
                <a:effectLst/>
                <a:latin typeface="+mn-lt"/>
                <a:ea typeface="+mn-ea"/>
                <a:cs typeface="+mn-cs"/>
              </a:rPr>
              <a:t>Evaluating the measure and recommending action based on the evaluation, and then approving and implementing that action. </a:t>
            </a:r>
          </a:p>
          <a:p>
            <a:endParaRPr lang="en-US" dirty="0"/>
          </a:p>
        </p:txBody>
      </p:sp>
      <p:sp>
        <p:nvSpPr>
          <p:cNvPr id="4" name="Slide Number Placeholder 3"/>
          <p:cNvSpPr>
            <a:spLocks noGrp="1"/>
          </p:cNvSpPr>
          <p:nvPr>
            <p:ph type="sldNum" sz="quarter" idx="5"/>
          </p:nvPr>
        </p:nvSpPr>
        <p:spPr/>
        <p:txBody>
          <a:bodyPr/>
          <a:lstStyle/>
          <a:p>
            <a:fld id="{7B898A01-842B-0042-9AB7-55364486B929}" type="slidenum">
              <a:rPr lang="en-US" smtClean="0"/>
              <a:pPr/>
              <a:t>4</a:t>
            </a:fld>
            <a:endParaRPr lang="en-US" dirty="0"/>
          </a:p>
        </p:txBody>
      </p:sp>
    </p:spTree>
    <p:extLst>
      <p:ext uri="{BB962C8B-B14F-4D97-AF65-F5344CB8AC3E}">
        <p14:creationId xmlns:p14="http://schemas.microsoft.com/office/powerpoint/2010/main" val="16413266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0" kern="1200" dirty="0">
                <a:solidFill>
                  <a:schemeClr val="tx1"/>
                </a:solidFill>
                <a:effectLst/>
                <a:latin typeface="+mn-lt"/>
                <a:ea typeface="+mn-ea"/>
                <a:cs typeface="+mn-cs"/>
              </a:rPr>
              <a:t>Additionally, for suspended</a:t>
            </a:r>
            <a:r>
              <a:rPr lang="en-US" sz="1200" kern="1200" dirty="0">
                <a:solidFill>
                  <a:schemeClr val="tx1"/>
                </a:solidFill>
                <a:effectLst/>
                <a:latin typeface="+mn-lt"/>
                <a:ea typeface="+mn-ea"/>
                <a:cs typeface="+mn-cs"/>
              </a:rPr>
              <a:t> measures, the data collection and submission may continue as directed by CMS, but it won't be reported.  This option may be used by CMS for topped-out measures where there’s a concern that rates may decline after data collection for reporting ceases. </a:t>
            </a:r>
            <a:r>
              <a:rPr lang="en-US" sz="1200" i="0" kern="1200" dirty="0">
                <a:solidFill>
                  <a:schemeClr val="tx1"/>
                </a:solidFill>
                <a:effectLst/>
                <a:latin typeface="+mn-lt"/>
                <a:ea typeface="+mn-ea"/>
                <a:cs typeface="+mn-cs"/>
              </a:rPr>
              <a:t> For removed</a:t>
            </a:r>
            <a:r>
              <a:rPr lang="en-US" sz="1200" kern="1200" dirty="0">
                <a:solidFill>
                  <a:schemeClr val="tx1"/>
                </a:solidFill>
                <a:effectLst/>
                <a:latin typeface="+mn-lt"/>
                <a:ea typeface="+mn-ea"/>
                <a:cs typeface="+mn-cs"/>
              </a:rPr>
              <a:t> measures, the measure is no longer included in a specific CMS program set for one or more reasons, but this doesn't imply that other payers, purchasers, or programs should cease using a measure.</a:t>
            </a:r>
            <a:endParaRPr lang="en-US" dirty="0">
              <a:effectLst/>
            </a:endParaRPr>
          </a:p>
          <a:p>
            <a:endParaRPr lang="en-US" dirty="0"/>
          </a:p>
        </p:txBody>
      </p:sp>
      <p:sp>
        <p:nvSpPr>
          <p:cNvPr id="4" name="Slide Number Placeholder 3"/>
          <p:cNvSpPr>
            <a:spLocks noGrp="1"/>
          </p:cNvSpPr>
          <p:nvPr>
            <p:ph type="sldNum" sz="quarter" idx="5"/>
          </p:nvPr>
        </p:nvSpPr>
        <p:spPr/>
        <p:txBody>
          <a:bodyPr/>
          <a:lstStyle/>
          <a:p>
            <a:fld id="{7B898A01-842B-0042-9AB7-55364486B929}" type="slidenum">
              <a:rPr lang="en-US" smtClean="0"/>
              <a:pPr/>
              <a:t>5</a:t>
            </a:fld>
            <a:endParaRPr lang="en-US" dirty="0"/>
          </a:p>
        </p:txBody>
      </p:sp>
    </p:spTree>
    <p:extLst>
      <p:ext uri="{BB962C8B-B14F-4D97-AF65-F5344CB8AC3E}">
        <p14:creationId xmlns:p14="http://schemas.microsoft.com/office/powerpoint/2010/main" val="17196565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As during measure development, measure developers, technical expert panel (TEP) members, and other stakeholders work towards ensuring that sound measures can be used to drive healthcare quality improvement and to inform consumer choice. The steps depicted on this slide help CMS ensure that its measures continue to be of the highest caliber, and that they retain their NQF endorsement if endorsed.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aseline="0" dirty="0"/>
          </a:p>
        </p:txBody>
      </p:sp>
      <p:sp>
        <p:nvSpPr>
          <p:cNvPr id="4" name="Slide Number Placeholder 3"/>
          <p:cNvSpPr>
            <a:spLocks noGrp="1"/>
          </p:cNvSpPr>
          <p:nvPr>
            <p:ph type="sldNum" sz="quarter" idx="5"/>
          </p:nvPr>
        </p:nvSpPr>
        <p:spPr/>
        <p:txBody>
          <a:bodyPr/>
          <a:lstStyle/>
          <a:p>
            <a:fld id="{7B898A01-842B-0042-9AB7-55364486B929}" type="slidenum">
              <a:rPr lang="en-US" smtClean="0"/>
              <a:pPr/>
              <a:t>6</a:t>
            </a:fld>
            <a:endParaRPr lang="en-US" dirty="0"/>
          </a:p>
        </p:txBody>
      </p:sp>
    </p:spTree>
    <p:extLst>
      <p:ext uri="{BB962C8B-B14F-4D97-AF65-F5344CB8AC3E}">
        <p14:creationId xmlns:p14="http://schemas.microsoft.com/office/powerpoint/2010/main" val="16369463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figure on this slide depicts the two parallel processes.  CMS scheduled maintenance reviews are in the top row with the parallel NQF maintenance submissions listed as subprocesses below.</a:t>
            </a:r>
          </a:p>
          <a:p>
            <a:endParaRPr lang="en-US" dirty="0"/>
          </a:p>
        </p:txBody>
      </p:sp>
      <p:sp>
        <p:nvSpPr>
          <p:cNvPr id="4" name="Slide Number Placeholder 3"/>
          <p:cNvSpPr>
            <a:spLocks noGrp="1"/>
          </p:cNvSpPr>
          <p:nvPr>
            <p:ph type="sldNum" sz="quarter" idx="5"/>
          </p:nvPr>
        </p:nvSpPr>
        <p:spPr/>
        <p:txBody>
          <a:bodyPr/>
          <a:lstStyle/>
          <a:p>
            <a:fld id="{7B898A01-842B-0042-9AB7-55364486B929}" type="slidenum">
              <a:rPr lang="en-US" smtClean="0"/>
              <a:pPr/>
              <a:t>7</a:t>
            </a:fld>
            <a:endParaRPr lang="en-US" dirty="0"/>
          </a:p>
        </p:txBody>
      </p:sp>
    </p:spTree>
    <p:extLst>
      <p:ext uri="{BB962C8B-B14F-4D97-AF65-F5344CB8AC3E}">
        <p14:creationId xmlns:p14="http://schemas.microsoft.com/office/powerpoint/2010/main" val="27516890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a:solidFill>
                  <a:schemeClr val="tx1"/>
                </a:solidFill>
                <a:effectLst/>
                <a:latin typeface="+mn-lt"/>
                <a:ea typeface="+mn-ea"/>
                <a:cs typeface="+mn-cs"/>
              </a:rPr>
              <a:t>Importance to measure and report</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The extent to which the measure focus is evidence-based and important to making significant gains in healthcare quality; that where there is variation in or overall less than optimal performance.</a:t>
            </a:r>
          </a:p>
          <a:p>
            <a:endParaRPr lang="en-US" sz="1200" kern="1200" dirty="0">
              <a:solidFill>
                <a:schemeClr val="tx1"/>
              </a:solidFill>
              <a:effectLst/>
              <a:latin typeface="+mn-lt"/>
              <a:ea typeface="+mn-ea"/>
              <a:cs typeface="+mn-cs"/>
            </a:endParaRPr>
          </a:p>
          <a:p>
            <a:pPr marL="628650" lvl="1" indent="-171450">
              <a:buFont typeface="Courier New" panose="02070309020205020404" pitchFamily="49" charset="0"/>
              <a:buChar char="o"/>
            </a:pPr>
            <a:r>
              <a:rPr lang="en-US" sz="1200" kern="1200" dirty="0">
                <a:solidFill>
                  <a:schemeClr val="tx1"/>
                </a:solidFill>
                <a:effectLst/>
                <a:latin typeface="+mn-lt"/>
                <a:ea typeface="+mn-ea"/>
                <a:cs typeface="+mn-cs"/>
              </a:rPr>
              <a:t>Evidence, which refers to the strength of the evidence on which the measure is based.</a:t>
            </a:r>
          </a:p>
          <a:p>
            <a:pPr marL="628650" lvl="1" indent="-171450">
              <a:buFont typeface="Courier New" panose="02070309020205020404" pitchFamily="49" charset="0"/>
              <a:buChar char="o"/>
            </a:pPr>
            <a:r>
              <a:rPr lang="en-US" sz="1200" kern="1200" dirty="0">
                <a:solidFill>
                  <a:schemeClr val="tx1"/>
                </a:solidFill>
                <a:effectLst/>
                <a:latin typeface="+mn-lt"/>
                <a:ea typeface="+mn-ea"/>
                <a:cs typeface="+mn-cs"/>
              </a:rPr>
              <a:t>Performance gap, which refers to the extent to which the measure is addressing an important gap or area of need.  </a:t>
            </a:r>
          </a:p>
          <a:p>
            <a:endParaRPr lang="en-US" sz="1200" b="1" u="sng" kern="1200" dirty="0">
              <a:solidFill>
                <a:schemeClr val="tx1"/>
              </a:solidFill>
              <a:effectLst/>
              <a:latin typeface="+mn-lt"/>
              <a:ea typeface="+mn-ea"/>
              <a:cs typeface="+mn-cs"/>
            </a:endParaRPr>
          </a:p>
          <a:p>
            <a:r>
              <a:rPr lang="en-US" sz="1200" b="1" u="sng" kern="1200" dirty="0">
                <a:solidFill>
                  <a:schemeClr val="tx1"/>
                </a:solidFill>
                <a:effectLst/>
                <a:latin typeface="+mn-lt"/>
                <a:ea typeface="+mn-ea"/>
                <a:cs typeface="+mn-cs"/>
              </a:rPr>
              <a:t>Scientific acceptability:</a:t>
            </a:r>
          </a:p>
          <a:p>
            <a:r>
              <a:rPr lang="en-US" sz="1200" kern="1200" dirty="0">
                <a:solidFill>
                  <a:schemeClr val="tx1"/>
                </a:solidFill>
                <a:effectLst/>
                <a:latin typeface="+mn-lt"/>
                <a:ea typeface="+mn-ea"/>
                <a:cs typeface="+mn-cs"/>
              </a:rPr>
              <a:t>The extent to which the measure produces consistent and credible results about the quality of care when implemented, which encompasses the subcriteria of reliability and validity.</a:t>
            </a:r>
          </a:p>
          <a:p>
            <a:r>
              <a:rPr lang="en-US" sz="1200" kern="1200" dirty="0">
                <a:solidFill>
                  <a:schemeClr val="tx1"/>
                </a:solidFill>
                <a:effectLst/>
                <a:latin typeface="+mn-lt"/>
                <a:ea typeface="+mn-ea"/>
                <a:cs typeface="+mn-cs"/>
              </a:rPr>
              <a:t> </a:t>
            </a:r>
          </a:p>
          <a:p>
            <a:r>
              <a:rPr lang="en-US" sz="1200" b="1" u="sng" kern="1200" dirty="0">
                <a:solidFill>
                  <a:schemeClr val="tx1"/>
                </a:solidFill>
                <a:effectLst/>
                <a:latin typeface="+mn-lt"/>
                <a:ea typeface="+mn-ea"/>
                <a:cs typeface="+mn-cs"/>
              </a:rPr>
              <a:t>Feasibility:</a:t>
            </a:r>
          </a:p>
          <a:p>
            <a:r>
              <a:rPr lang="en-US" sz="1200" kern="1200" dirty="0">
                <a:solidFill>
                  <a:schemeClr val="tx1"/>
                </a:solidFill>
                <a:effectLst/>
                <a:latin typeface="+mn-lt"/>
                <a:ea typeface="+mn-ea"/>
                <a:cs typeface="+mn-cs"/>
              </a:rPr>
              <a:t>The extent to which the specifications, including the measure logic, require data that are readily available or could be captured without undue burden and can be implemented for performance measurement.  </a:t>
            </a:r>
          </a:p>
          <a:p>
            <a:endParaRPr lang="en-US" sz="1200" kern="1200" dirty="0">
              <a:solidFill>
                <a:schemeClr val="tx1"/>
              </a:solidFill>
              <a:effectLst/>
              <a:latin typeface="+mn-lt"/>
              <a:ea typeface="+mn-ea"/>
              <a:cs typeface="+mn-cs"/>
            </a:endParaRPr>
          </a:p>
          <a:p>
            <a:r>
              <a:rPr lang="en-US" sz="1200" b="1" u="sng" kern="1200" dirty="0">
                <a:solidFill>
                  <a:schemeClr val="tx1"/>
                </a:solidFill>
                <a:effectLst/>
                <a:latin typeface="+mn-lt"/>
                <a:ea typeface="+mn-ea"/>
                <a:cs typeface="+mn-cs"/>
              </a:rPr>
              <a:t>Usability and use:</a:t>
            </a:r>
          </a:p>
          <a:p>
            <a:r>
              <a:rPr lang="en-US" sz="1200" kern="1200" dirty="0">
                <a:solidFill>
                  <a:schemeClr val="tx1"/>
                </a:solidFill>
                <a:effectLst/>
                <a:latin typeface="+mn-lt"/>
                <a:ea typeface="+mn-ea"/>
                <a:cs typeface="+mn-cs"/>
              </a:rPr>
              <a:t>The extent to which the potential audiences are using, or could use performance results for both accountability and performance improvement to achieve the goal of high quality and efficient healthcare for individuals, or for the population.</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400" dirty="0"/>
          </a:p>
        </p:txBody>
      </p:sp>
      <p:sp>
        <p:nvSpPr>
          <p:cNvPr id="4" name="Slide Number Placeholder 3"/>
          <p:cNvSpPr>
            <a:spLocks noGrp="1"/>
          </p:cNvSpPr>
          <p:nvPr>
            <p:ph type="sldNum" sz="quarter" idx="5"/>
          </p:nvPr>
        </p:nvSpPr>
        <p:spPr/>
        <p:txBody>
          <a:bodyPr/>
          <a:lstStyle/>
          <a:p>
            <a:fld id="{7B898A01-842B-0042-9AB7-55364486B929}" type="slidenum">
              <a:rPr lang="en-US" smtClean="0"/>
              <a:pPr/>
              <a:t>8</a:t>
            </a:fld>
            <a:endParaRPr lang="en-US" dirty="0"/>
          </a:p>
        </p:txBody>
      </p:sp>
    </p:spTree>
    <p:extLst>
      <p:ext uri="{BB962C8B-B14F-4D97-AF65-F5344CB8AC3E}">
        <p14:creationId xmlns:p14="http://schemas.microsoft.com/office/powerpoint/2010/main" val="12142935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a:solidFill>
                  <a:schemeClr val="tx1"/>
                </a:solidFill>
                <a:effectLst/>
                <a:latin typeface="+mn-lt"/>
                <a:ea typeface="+mn-ea"/>
                <a:cs typeface="+mn-cs"/>
              </a:rPr>
              <a:t>Developers ensure the following</a:t>
            </a:r>
            <a:r>
              <a:rPr lang="en-US" sz="1200" kern="1200" dirty="0">
                <a:solidFill>
                  <a:schemeClr val="tx1"/>
                </a:solidFill>
                <a:effectLst/>
                <a:latin typeface="+mn-lt"/>
                <a:ea typeface="+mn-ea"/>
                <a:cs typeface="+mn-cs"/>
              </a:rPr>
              <a:t>:</a:t>
            </a:r>
          </a:p>
          <a:p>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Determine that aspects of care included in the specifications continue to be highly important to measure and report; that they supply meaningful information to consumers and healthcare providers and drive significant improvements in healthcare quality and health outcomes.  </a:t>
            </a:r>
          </a:p>
          <a:p>
            <a:r>
              <a:rPr lang="en-US" sz="1200" kern="1200" dirty="0">
                <a:solidFill>
                  <a:schemeClr val="tx1"/>
                </a:solidFill>
                <a:effectLst/>
                <a:latin typeface="+mn-lt"/>
                <a:ea typeface="+mn-ea"/>
                <a:cs typeface="+mn-cs"/>
              </a:rPr>
              <a:t>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Demonstrate that data elements, codes and parameters included in the specifications are best to quantify the specific measure; that data collection doesn't cause undue burden on resources or staff. </a:t>
            </a:r>
          </a:p>
          <a:p>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Demonstrate that calculations in the specifications represent a clear and accurate reflection of the variation and the health outcome of interest, or the quality or efficiency of the care delivered.</a:t>
            </a:r>
          </a:p>
          <a:p>
            <a:endParaRPr lang="en-US" dirty="0"/>
          </a:p>
        </p:txBody>
      </p:sp>
      <p:sp>
        <p:nvSpPr>
          <p:cNvPr id="4" name="Slide Number Placeholder 3"/>
          <p:cNvSpPr>
            <a:spLocks noGrp="1"/>
          </p:cNvSpPr>
          <p:nvPr>
            <p:ph type="sldNum" sz="quarter" idx="5"/>
          </p:nvPr>
        </p:nvSpPr>
        <p:spPr/>
        <p:txBody>
          <a:bodyPr/>
          <a:lstStyle/>
          <a:p>
            <a:fld id="{7B898A01-842B-0042-9AB7-55364486B929}" type="slidenum">
              <a:rPr lang="en-US" smtClean="0"/>
              <a:pPr/>
              <a:t>9</a:t>
            </a:fld>
            <a:endParaRPr lang="en-US" dirty="0"/>
          </a:p>
        </p:txBody>
      </p:sp>
    </p:spTree>
    <p:extLst>
      <p:ext uri="{BB962C8B-B14F-4D97-AF65-F5344CB8AC3E}">
        <p14:creationId xmlns:p14="http://schemas.microsoft.com/office/powerpoint/2010/main" val="2453317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1">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8EAA6A8-7136-450F-B747-6B704F9B78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6" name="Picture 5">
            <a:extLst>
              <a:ext uri="{FF2B5EF4-FFF2-40B4-BE49-F238E27FC236}">
                <a16:creationId xmlns:a16="http://schemas.microsoft.com/office/drawing/2014/main" id="{B8D89B5B-8361-4FD6-9DDE-60BC4E73303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143" y="0"/>
            <a:ext cx="12192000" cy="6858000"/>
          </a:xfrm>
          <a:prstGeom prst="rect">
            <a:avLst/>
          </a:prstGeom>
        </p:spPr>
      </p:pic>
      <p:sp>
        <p:nvSpPr>
          <p:cNvPr id="12" name="Title 7"/>
          <p:cNvSpPr>
            <a:spLocks noGrp="1"/>
          </p:cNvSpPr>
          <p:nvPr>
            <p:ph type="title"/>
          </p:nvPr>
        </p:nvSpPr>
        <p:spPr>
          <a:xfrm>
            <a:off x="457200" y="533400"/>
            <a:ext cx="8534400" cy="1295400"/>
          </a:xfrm>
          <a:prstGeom prst="rect">
            <a:avLst/>
          </a:prstGeom>
        </p:spPr>
        <p:txBody>
          <a:bodyPr anchor="b"/>
          <a:lstStyle>
            <a:lvl1pPr algn="l">
              <a:lnSpc>
                <a:spcPts val="5000"/>
              </a:lnSpc>
              <a:defRPr sz="4800">
                <a:solidFill>
                  <a:srgbClr val="093E8D"/>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7" name="Subtitle 2">
            <a:extLst>
              <a:ext uri="{FF2B5EF4-FFF2-40B4-BE49-F238E27FC236}">
                <a16:creationId xmlns:a16="http://schemas.microsoft.com/office/drawing/2014/main" id="{17124986-68A1-4CC3-988B-CD54F444819A}"/>
              </a:ext>
            </a:extLst>
          </p:cNvPr>
          <p:cNvSpPr>
            <a:spLocks noGrp="1"/>
          </p:cNvSpPr>
          <p:nvPr>
            <p:ph type="subTitle" idx="1" hasCustomPrompt="1"/>
          </p:nvPr>
        </p:nvSpPr>
        <p:spPr>
          <a:xfrm>
            <a:off x="9448800" y="5105400"/>
            <a:ext cx="2286000" cy="1219200"/>
          </a:xfrm>
        </p:spPr>
        <p:txBody>
          <a:bodyPr>
            <a:normAutofit/>
          </a:bodyPr>
          <a:lstStyle>
            <a:lvl1pPr marL="0" indent="0" algn="l">
              <a:buNone/>
              <a:defRPr sz="1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a:t>
            </a:r>
            <a:br>
              <a:rPr lang="en-US" dirty="0"/>
            </a:br>
            <a:r>
              <a:rPr lang="en-US" dirty="0"/>
              <a:t>Presenter</a:t>
            </a:r>
          </a:p>
          <a:p>
            <a:r>
              <a:rPr lang="en-US" dirty="0"/>
              <a:t>Date</a:t>
            </a:r>
          </a:p>
        </p:txBody>
      </p:sp>
    </p:spTree>
    <p:extLst>
      <p:ext uri="{BB962C8B-B14F-4D97-AF65-F5344CB8AC3E}">
        <p14:creationId xmlns:p14="http://schemas.microsoft.com/office/powerpoint/2010/main" val="3160573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Section Header 3: working">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59C1641-2A9F-4119-A493-6A9AB87B667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id="{A4C12751-86D7-4DA0-B924-82E1EB7BA92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Slide Number Placeholder 4">
            <a:extLst>
              <a:ext uri="{FF2B5EF4-FFF2-40B4-BE49-F238E27FC236}">
                <a16:creationId xmlns:a16="http://schemas.microsoft.com/office/drawing/2014/main" id="{BE29069C-1699-4461-8D8D-AE2CF0DB4EB8}"/>
              </a:ext>
            </a:extLst>
          </p:cNvPr>
          <p:cNvSpPr>
            <a:spLocks noGrp="1"/>
          </p:cNvSpPr>
          <p:nvPr>
            <p:ph type="sldNum" sz="quarter" idx="12"/>
          </p:nvPr>
        </p:nvSpPr>
        <p:spPr>
          <a:xfrm>
            <a:off x="457200" y="6324600"/>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7" name="Date Placeholder 2">
            <a:extLst>
              <a:ext uri="{FF2B5EF4-FFF2-40B4-BE49-F238E27FC236}">
                <a16:creationId xmlns:a16="http://schemas.microsoft.com/office/drawing/2014/main" id="{27364C23-CF0F-4943-8F51-DE581C5EC28C}"/>
              </a:ext>
            </a:extLst>
          </p:cNvPr>
          <p:cNvSpPr>
            <a:spLocks noGrp="1"/>
          </p:cNvSpPr>
          <p:nvPr>
            <p:ph type="dt" sz="half" idx="10"/>
          </p:nvPr>
        </p:nvSpPr>
        <p:spPr>
          <a:xfrm>
            <a:off x="10210800" y="6324600"/>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fld id="{B60F94EE-6983-4E58-82D4-AEC852659FA8}" type="datetime1">
              <a:rPr lang="en-US" smtClean="0"/>
              <a:t>7/29/2019</a:t>
            </a:fld>
            <a:endParaRPr lang="en-US" dirty="0"/>
          </a:p>
        </p:txBody>
      </p:sp>
      <p:sp>
        <p:nvSpPr>
          <p:cNvPr id="11" name="Title 1">
            <a:extLst>
              <a:ext uri="{FF2B5EF4-FFF2-40B4-BE49-F238E27FC236}">
                <a16:creationId xmlns:a16="http://schemas.microsoft.com/office/drawing/2014/main" id="{A5B12EBA-C8D6-45A2-82BA-3ACAA051CF53}"/>
              </a:ext>
            </a:extLst>
          </p:cNvPr>
          <p:cNvSpPr>
            <a:spLocks noGrp="1"/>
          </p:cNvSpPr>
          <p:nvPr>
            <p:ph type="ctrTitle" hasCustomPrompt="1"/>
          </p:nvPr>
        </p:nvSpPr>
        <p:spPr>
          <a:xfrm>
            <a:off x="457200" y="4419600"/>
            <a:ext cx="11277600" cy="1905000"/>
          </a:xfrm>
          <a:prstGeom prst="rect">
            <a:avLst/>
          </a:prstGeom>
        </p:spPr>
        <p:txBody>
          <a:bodyPr anchor="t"/>
          <a:lstStyle>
            <a:lvl1pPr algn="l">
              <a:defRPr sz="4000">
                <a:solidFill>
                  <a:schemeClr val="bg1"/>
                </a:solidFill>
                <a:latin typeface="Arial" panose="020B0604020202020204" pitchFamily="34" charset="0"/>
                <a:cs typeface="Arial" panose="020B0604020202020204" pitchFamily="34" charset="0"/>
              </a:defRPr>
            </a:lvl1pPr>
          </a:lstStyle>
          <a:p>
            <a:r>
              <a:rPr lang="en-US" dirty="0"/>
              <a:t>Click to edit section header</a:t>
            </a:r>
          </a:p>
        </p:txBody>
      </p:sp>
    </p:spTree>
    <p:extLst>
      <p:ext uri="{BB962C8B-B14F-4D97-AF65-F5344CB8AC3E}">
        <p14:creationId xmlns:p14="http://schemas.microsoft.com/office/powerpoint/2010/main" val="2953346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Section Header 4: meeting">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7D0C645-177A-4CF8-AC37-6677D40A7A7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id="{A4C12751-86D7-4DA0-B924-82E1EB7BA92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Slide Number Placeholder 4">
            <a:extLst>
              <a:ext uri="{FF2B5EF4-FFF2-40B4-BE49-F238E27FC236}">
                <a16:creationId xmlns:a16="http://schemas.microsoft.com/office/drawing/2014/main" id="{8FFDA772-1B8A-41FF-A7F6-66145EECFD1E}"/>
              </a:ext>
            </a:extLst>
          </p:cNvPr>
          <p:cNvSpPr>
            <a:spLocks noGrp="1"/>
          </p:cNvSpPr>
          <p:nvPr>
            <p:ph type="sldNum" sz="quarter" idx="12"/>
          </p:nvPr>
        </p:nvSpPr>
        <p:spPr>
          <a:xfrm>
            <a:off x="457200" y="6324600"/>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7" name="Date Placeholder 2">
            <a:extLst>
              <a:ext uri="{FF2B5EF4-FFF2-40B4-BE49-F238E27FC236}">
                <a16:creationId xmlns:a16="http://schemas.microsoft.com/office/drawing/2014/main" id="{6C6CD289-21A7-482A-9BC5-582DF148CE1F}"/>
              </a:ext>
            </a:extLst>
          </p:cNvPr>
          <p:cNvSpPr>
            <a:spLocks noGrp="1"/>
          </p:cNvSpPr>
          <p:nvPr>
            <p:ph type="dt" sz="half" idx="10"/>
          </p:nvPr>
        </p:nvSpPr>
        <p:spPr>
          <a:xfrm>
            <a:off x="10210800" y="6324600"/>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fld id="{B60F94EE-6983-4E58-82D4-AEC852659FA8}" type="datetime1">
              <a:rPr lang="en-US" smtClean="0"/>
              <a:t>7/29/2019</a:t>
            </a:fld>
            <a:endParaRPr lang="en-US" dirty="0"/>
          </a:p>
        </p:txBody>
      </p:sp>
      <p:sp>
        <p:nvSpPr>
          <p:cNvPr id="11" name="Title 1">
            <a:extLst>
              <a:ext uri="{FF2B5EF4-FFF2-40B4-BE49-F238E27FC236}">
                <a16:creationId xmlns:a16="http://schemas.microsoft.com/office/drawing/2014/main" id="{A5B12EBA-C8D6-45A2-82BA-3ACAA051CF53}"/>
              </a:ext>
            </a:extLst>
          </p:cNvPr>
          <p:cNvSpPr>
            <a:spLocks noGrp="1"/>
          </p:cNvSpPr>
          <p:nvPr>
            <p:ph type="ctrTitle" hasCustomPrompt="1"/>
          </p:nvPr>
        </p:nvSpPr>
        <p:spPr>
          <a:xfrm>
            <a:off x="457200" y="4419600"/>
            <a:ext cx="11277600" cy="1905000"/>
          </a:xfrm>
          <a:prstGeom prst="rect">
            <a:avLst/>
          </a:prstGeom>
        </p:spPr>
        <p:txBody>
          <a:bodyPr anchor="t"/>
          <a:lstStyle>
            <a:lvl1pPr algn="l">
              <a:defRPr sz="4000">
                <a:solidFill>
                  <a:schemeClr val="bg1"/>
                </a:solidFill>
                <a:latin typeface="Arial" panose="020B0604020202020204" pitchFamily="34" charset="0"/>
                <a:cs typeface="Arial" panose="020B0604020202020204" pitchFamily="34" charset="0"/>
              </a:defRPr>
            </a:lvl1pPr>
          </a:lstStyle>
          <a:p>
            <a:r>
              <a:rPr lang="en-US" dirty="0"/>
              <a:t>Click to edit section header</a:t>
            </a:r>
          </a:p>
        </p:txBody>
      </p:sp>
    </p:spTree>
    <p:extLst>
      <p:ext uri="{BB962C8B-B14F-4D97-AF65-F5344CB8AC3E}">
        <p14:creationId xmlns:p14="http://schemas.microsoft.com/office/powerpoint/2010/main" val="32306891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Section Header 5: clinician">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596C418-FFF4-4F85-80D4-2CD36B86A15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id="{A4C12751-86D7-4DA0-B924-82E1EB7BA92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8" name="Slide Number Placeholder 4">
            <a:extLst>
              <a:ext uri="{FF2B5EF4-FFF2-40B4-BE49-F238E27FC236}">
                <a16:creationId xmlns:a16="http://schemas.microsoft.com/office/drawing/2014/main" id="{CF909008-3E7D-49F1-8BF2-E23A5A04F796}"/>
              </a:ext>
            </a:extLst>
          </p:cNvPr>
          <p:cNvSpPr>
            <a:spLocks noGrp="1"/>
          </p:cNvSpPr>
          <p:nvPr>
            <p:ph type="sldNum" sz="quarter" idx="12"/>
          </p:nvPr>
        </p:nvSpPr>
        <p:spPr>
          <a:xfrm>
            <a:off x="457200" y="6324600"/>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7" name="Date Placeholder 2">
            <a:extLst>
              <a:ext uri="{FF2B5EF4-FFF2-40B4-BE49-F238E27FC236}">
                <a16:creationId xmlns:a16="http://schemas.microsoft.com/office/drawing/2014/main" id="{D18058B3-30EF-4627-974F-57C4B7B511BC}"/>
              </a:ext>
            </a:extLst>
          </p:cNvPr>
          <p:cNvSpPr>
            <a:spLocks noGrp="1"/>
          </p:cNvSpPr>
          <p:nvPr>
            <p:ph type="dt" sz="half" idx="10"/>
          </p:nvPr>
        </p:nvSpPr>
        <p:spPr>
          <a:xfrm>
            <a:off x="10210800" y="6324600"/>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fld id="{B60F94EE-6983-4E58-82D4-AEC852659FA8}" type="datetime1">
              <a:rPr lang="en-US" smtClean="0"/>
              <a:t>7/29/2019</a:t>
            </a:fld>
            <a:endParaRPr lang="en-US" dirty="0"/>
          </a:p>
        </p:txBody>
      </p:sp>
      <p:sp>
        <p:nvSpPr>
          <p:cNvPr id="11" name="Title 1">
            <a:extLst>
              <a:ext uri="{FF2B5EF4-FFF2-40B4-BE49-F238E27FC236}">
                <a16:creationId xmlns:a16="http://schemas.microsoft.com/office/drawing/2014/main" id="{A5B12EBA-C8D6-45A2-82BA-3ACAA051CF53}"/>
              </a:ext>
            </a:extLst>
          </p:cNvPr>
          <p:cNvSpPr>
            <a:spLocks noGrp="1"/>
          </p:cNvSpPr>
          <p:nvPr>
            <p:ph type="ctrTitle" hasCustomPrompt="1"/>
          </p:nvPr>
        </p:nvSpPr>
        <p:spPr>
          <a:xfrm>
            <a:off x="457200" y="4419600"/>
            <a:ext cx="11277600" cy="1905000"/>
          </a:xfrm>
          <a:prstGeom prst="rect">
            <a:avLst/>
          </a:prstGeom>
        </p:spPr>
        <p:txBody>
          <a:bodyPr anchor="t"/>
          <a:lstStyle>
            <a:lvl1pPr algn="l">
              <a:defRPr sz="4000">
                <a:solidFill>
                  <a:schemeClr val="bg1"/>
                </a:solidFill>
                <a:latin typeface="Arial" panose="020B0604020202020204" pitchFamily="34" charset="0"/>
                <a:cs typeface="Arial" panose="020B0604020202020204" pitchFamily="34" charset="0"/>
              </a:defRPr>
            </a:lvl1pPr>
          </a:lstStyle>
          <a:p>
            <a:r>
              <a:rPr lang="en-US" dirty="0"/>
              <a:t>Click to edit section header</a:t>
            </a:r>
          </a:p>
        </p:txBody>
      </p:sp>
    </p:spTree>
    <p:extLst>
      <p:ext uri="{BB962C8B-B14F-4D97-AF65-F5344CB8AC3E}">
        <p14:creationId xmlns:p14="http://schemas.microsoft.com/office/powerpoint/2010/main" val="25694428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Section Header 6: clinical">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0941DC6-D372-429F-BCE9-0DE248B01D9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F72A354D-299D-4270-BBF7-73A86B2E258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Slide Number Placeholder 4">
            <a:extLst>
              <a:ext uri="{FF2B5EF4-FFF2-40B4-BE49-F238E27FC236}">
                <a16:creationId xmlns:a16="http://schemas.microsoft.com/office/drawing/2014/main" id="{F77B9378-F322-44B7-8E28-344EE8E774C2}"/>
              </a:ext>
            </a:extLst>
          </p:cNvPr>
          <p:cNvSpPr>
            <a:spLocks noGrp="1"/>
          </p:cNvSpPr>
          <p:nvPr>
            <p:ph type="sldNum" sz="quarter" idx="12"/>
          </p:nvPr>
        </p:nvSpPr>
        <p:spPr>
          <a:xfrm>
            <a:off x="457200" y="6324600"/>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7" name="Date Placeholder 2">
            <a:extLst>
              <a:ext uri="{FF2B5EF4-FFF2-40B4-BE49-F238E27FC236}">
                <a16:creationId xmlns:a16="http://schemas.microsoft.com/office/drawing/2014/main" id="{873CE4DE-C8BF-491B-B5E2-BC3AD41485B3}"/>
              </a:ext>
            </a:extLst>
          </p:cNvPr>
          <p:cNvSpPr>
            <a:spLocks noGrp="1"/>
          </p:cNvSpPr>
          <p:nvPr>
            <p:ph type="dt" sz="half" idx="10"/>
          </p:nvPr>
        </p:nvSpPr>
        <p:spPr>
          <a:xfrm>
            <a:off x="10210800" y="6324600"/>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fld id="{B60F94EE-6983-4E58-82D4-AEC852659FA8}" type="datetime1">
              <a:rPr lang="en-US" smtClean="0"/>
              <a:t>7/29/2019</a:t>
            </a:fld>
            <a:endParaRPr lang="en-US" dirty="0"/>
          </a:p>
        </p:txBody>
      </p:sp>
      <p:sp>
        <p:nvSpPr>
          <p:cNvPr id="11" name="Title 1">
            <a:extLst>
              <a:ext uri="{FF2B5EF4-FFF2-40B4-BE49-F238E27FC236}">
                <a16:creationId xmlns:a16="http://schemas.microsoft.com/office/drawing/2014/main" id="{A5B12EBA-C8D6-45A2-82BA-3ACAA051CF53}"/>
              </a:ext>
            </a:extLst>
          </p:cNvPr>
          <p:cNvSpPr>
            <a:spLocks noGrp="1"/>
          </p:cNvSpPr>
          <p:nvPr>
            <p:ph type="ctrTitle" hasCustomPrompt="1"/>
          </p:nvPr>
        </p:nvSpPr>
        <p:spPr>
          <a:xfrm>
            <a:off x="457200" y="4419600"/>
            <a:ext cx="11277600" cy="1905000"/>
          </a:xfrm>
          <a:prstGeom prst="rect">
            <a:avLst/>
          </a:prstGeom>
        </p:spPr>
        <p:txBody>
          <a:bodyPr anchor="t"/>
          <a:lstStyle>
            <a:lvl1pPr algn="l">
              <a:defRPr sz="4000">
                <a:solidFill>
                  <a:schemeClr val="bg1"/>
                </a:solidFill>
                <a:latin typeface="Arial" panose="020B0604020202020204" pitchFamily="34" charset="0"/>
                <a:cs typeface="Arial" panose="020B0604020202020204" pitchFamily="34" charset="0"/>
              </a:defRPr>
            </a:lvl1pPr>
          </a:lstStyle>
          <a:p>
            <a:r>
              <a:rPr lang="en-US" dirty="0"/>
              <a:t>Click to edit section header</a:t>
            </a:r>
          </a:p>
        </p:txBody>
      </p:sp>
    </p:spTree>
    <p:extLst>
      <p:ext uri="{BB962C8B-B14F-4D97-AF65-F5344CB8AC3E}">
        <p14:creationId xmlns:p14="http://schemas.microsoft.com/office/powerpoint/2010/main" val="39735611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Section Header 7: family in woods">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77E66D6-1B3E-48F0-800F-A6E1FE4AD97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755C18C1-69B6-4042-8E20-FF173837E6E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Slide Number Placeholder 4">
            <a:extLst>
              <a:ext uri="{FF2B5EF4-FFF2-40B4-BE49-F238E27FC236}">
                <a16:creationId xmlns:a16="http://schemas.microsoft.com/office/drawing/2014/main" id="{BE29069C-1699-4461-8D8D-AE2CF0DB4EB8}"/>
              </a:ext>
            </a:extLst>
          </p:cNvPr>
          <p:cNvSpPr>
            <a:spLocks noGrp="1"/>
          </p:cNvSpPr>
          <p:nvPr>
            <p:ph type="sldNum" sz="quarter" idx="12"/>
          </p:nvPr>
        </p:nvSpPr>
        <p:spPr>
          <a:xfrm>
            <a:off x="457200" y="6324600"/>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7" name="Date Placeholder 2">
            <a:extLst>
              <a:ext uri="{FF2B5EF4-FFF2-40B4-BE49-F238E27FC236}">
                <a16:creationId xmlns:a16="http://schemas.microsoft.com/office/drawing/2014/main" id="{B904F7F6-9BF5-47A4-B05A-E6180968912A}"/>
              </a:ext>
            </a:extLst>
          </p:cNvPr>
          <p:cNvSpPr>
            <a:spLocks noGrp="1"/>
          </p:cNvSpPr>
          <p:nvPr>
            <p:ph type="dt" sz="half" idx="10"/>
          </p:nvPr>
        </p:nvSpPr>
        <p:spPr>
          <a:xfrm>
            <a:off x="10210800" y="6324600"/>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fld id="{B60F94EE-6983-4E58-82D4-AEC852659FA8}" type="datetime1">
              <a:rPr lang="en-US" smtClean="0"/>
              <a:t>7/29/2019</a:t>
            </a:fld>
            <a:endParaRPr lang="en-US" dirty="0"/>
          </a:p>
        </p:txBody>
      </p:sp>
      <p:sp>
        <p:nvSpPr>
          <p:cNvPr id="11" name="Title 1">
            <a:extLst>
              <a:ext uri="{FF2B5EF4-FFF2-40B4-BE49-F238E27FC236}">
                <a16:creationId xmlns:a16="http://schemas.microsoft.com/office/drawing/2014/main" id="{A5B12EBA-C8D6-45A2-82BA-3ACAA051CF53}"/>
              </a:ext>
            </a:extLst>
          </p:cNvPr>
          <p:cNvSpPr>
            <a:spLocks noGrp="1"/>
          </p:cNvSpPr>
          <p:nvPr>
            <p:ph type="ctrTitle" hasCustomPrompt="1"/>
          </p:nvPr>
        </p:nvSpPr>
        <p:spPr>
          <a:xfrm>
            <a:off x="457200" y="4419600"/>
            <a:ext cx="11277600" cy="1905000"/>
          </a:xfrm>
          <a:prstGeom prst="rect">
            <a:avLst/>
          </a:prstGeom>
        </p:spPr>
        <p:txBody>
          <a:bodyPr anchor="t"/>
          <a:lstStyle>
            <a:lvl1pPr algn="l">
              <a:defRPr sz="4000">
                <a:solidFill>
                  <a:schemeClr val="bg1"/>
                </a:solidFill>
                <a:latin typeface="Arial" panose="020B0604020202020204" pitchFamily="34" charset="0"/>
                <a:cs typeface="Arial" panose="020B0604020202020204" pitchFamily="34" charset="0"/>
              </a:defRPr>
            </a:lvl1pPr>
          </a:lstStyle>
          <a:p>
            <a:r>
              <a:rPr lang="en-US" dirty="0"/>
              <a:t>Click to edit section header</a:t>
            </a:r>
          </a:p>
        </p:txBody>
      </p:sp>
    </p:spTree>
    <p:extLst>
      <p:ext uri="{BB962C8B-B14F-4D97-AF65-F5344CB8AC3E}">
        <p14:creationId xmlns:p14="http://schemas.microsoft.com/office/powerpoint/2010/main" val="15540779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Section Header 8: family reading">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61A842C-AFD6-45B3-85DF-9D08BF9F895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8BFEC55E-08C0-4605-98A3-3582E2A3E99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Slide Number Placeholder 4">
            <a:extLst>
              <a:ext uri="{FF2B5EF4-FFF2-40B4-BE49-F238E27FC236}">
                <a16:creationId xmlns:a16="http://schemas.microsoft.com/office/drawing/2014/main" id="{8FFDA772-1B8A-41FF-A7F6-66145EECFD1E}"/>
              </a:ext>
            </a:extLst>
          </p:cNvPr>
          <p:cNvSpPr>
            <a:spLocks noGrp="1"/>
          </p:cNvSpPr>
          <p:nvPr>
            <p:ph type="sldNum" sz="quarter" idx="12"/>
          </p:nvPr>
        </p:nvSpPr>
        <p:spPr>
          <a:xfrm>
            <a:off x="457200" y="6324600"/>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7" name="Date Placeholder 2">
            <a:extLst>
              <a:ext uri="{FF2B5EF4-FFF2-40B4-BE49-F238E27FC236}">
                <a16:creationId xmlns:a16="http://schemas.microsoft.com/office/drawing/2014/main" id="{D660898A-9AEA-4DB5-B6EB-73835F7058F3}"/>
              </a:ext>
            </a:extLst>
          </p:cNvPr>
          <p:cNvSpPr>
            <a:spLocks noGrp="1"/>
          </p:cNvSpPr>
          <p:nvPr>
            <p:ph type="dt" sz="half" idx="10"/>
          </p:nvPr>
        </p:nvSpPr>
        <p:spPr>
          <a:xfrm>
            <a:off x="10210800" y="6324600"/>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fld id="{B60F94EE-6983-4E58-82D4-AEC852659FA8}" type="datetime1">
              <a:rPr lang="en-US" smtClean="0"/>
              <a:t>7/29/2019</a:t>
            </a:fld>
            <a:endParaRPr lang="en-US" dirty="0"/>
          </a:p>
        </p:txBody>
      </p:sp>
      <p:sp>
        <p:nvSpPr>
          <p:cNvPr id="11" name="Title 1">
            <a:extLst>
              <a:ext uri="{FF2B5EF4-FFF2-40B4-BE49-F238E27FC236}">
                <a16:creationId xmlns:a16="http://schemas.microsoft.com/office/drawing/2014/main" id="{A5B12EBA-C8D6-45A2-82BA-3ACAA051CF53}"/>
              </a:ext>
            </a:extLst>
          </p:cNvPr>
          <p:cNvSpPr>
            <a:spLocks noGrp="1"/>
          </p:cNvSpPr>
          <p:nvPr>
            <p:ph type="ctrTitle" hasCustomPrompt="1"/>
          </p:nvPr>
        </p:nvSpPr>
        <p:spPr>
          <a:xfrm>
            <a:off x="457200" y="4419600"/>
            <a:ext cx="11277600" cy="1905000"/>
          </a:xfrm>
          <a:prstGeom prst="rect">
            <a:avLst/>
          </a:prstGeom>
        </p:spPr>
        <p:txBody>
          <a:bodyPr anchor="t"/>
          <a:lstStyle>
            <a:lvl1pPr algn="l">
              <a:defRPr sz="4000">
                <a:solidFill>
                  <a:schemeClr val="bg1"/>
                </a:solidFill>
                <a:latin typeface="Arial" panose="020B0604020202020204" pitchFamily="34" charset="0"/>
                <a:cs typeface="Arial" panose="020B0604020202020204" pitchFamily="34" charset="0"/>
              </a:defRPr>
            </a:lvl1pPr>
          </a:lstStyle>
          <a:p>
            <a:r>
              <a:rPr lang="en-US" dirty="0"/>
              <a:t>Click to edit section header</a:t>
            </a:r>
          </a:p>
        </p:txBody>
      </p:sp>
    </p:spTree>
    <p:extLst>
      <p:ext uri="{BB962C8B-B14F-4D97-AF65-F5344CB8AC3E}">
        <p14:creationId xmlns:p14="http://schemas.microsoft.com/office/powerpoint/2010/main" val="507472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Section Header 9: technology">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50ED6CF-2613-46A0-8FA9-9BB2BD84232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E7D048D2-6BA3-49B9-92B9-BFC9A51B3C1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Slide Number Placeholder 4">
            <a:extLst>
              <a:ext uri="{FF2B5EF4-FFF2-40B4-BE49-F238E27FC236}">
                <a16:creationId xmlns:a16="http://schemas.microsoft.com/office/drawing/2014/main" id="{8FFDA772-1B8A-41FF-A7F6-66145EECFD1E}"/>
              </a:ext>
            </a:extLst>
          </p:cNvPr>
          <p:cNvSpPr>
            <a:spLocks noGrp="1"/>
          </p:cNvSpPr>
          <p:nvPr>
            <p:ph type="sldNum" sz="quarter" idx="12"/>
          </p:nvPr>
        </p:nvSpPr>
        <p:spPr>
          <a:xfrm>
            <a:off x="457200" y="6324600"/>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4" name="Date Placeholder 2">
            <a:extLst>
              <a:ext uri="{FF2B5EF4-FFF2-40B4-BE49-F238E27FC236}">
                <a16:creationId xmlns:a16="http://schemas.microsoft.com/office/drawing/2014/main" id="{39E5205C-7546-4B7B-BC6D-1DC161296100}"/>
              </a:ext>
            </a:extLst>
          </p:cNvPr>
          <p:cNvSpPr>
            <a:spLocks noGrp="1"/>
          </p:cNvSpPr>
          <p:nvPr>
            <p:ph type="dt" sz="half" idx="10"/>
          </p:nvPr>
        </p:nvSpPr>
        <p:spPr>
          <a:xfrm>
            <a:off x="10210800" y="6324600"/>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fld id="{B60F94EE-6983-4E58-82D4-AEC852659FA8}" type="datetime1">
              <a:rPr lang="en-US" smtClean="0"/>
              <a:t>7/29/2019</a:t>
            </a:fld>
            <a:endParaRPr lang="en-US" dirty="0"/>
          </a:p>
        </p:txBody>
      </p:sp>
      <p:sp>
        <p:nvSpPr>
          <p:cNvPr id="11" name="Title 1">
            <a:extLst>
              <a:ext uri="{FF2B5EF4-FFF2-40B4-BE49-F238E27FC236}">
                <a16:creationId xmlns:a16="http://schemas.microsoft.com/office/drawing/2014/main" id="{A5B12EBA-C8D6-45A2-82BA-3ACAA051CF53}"/>
              </a:ext>
            </a:extLst>
          </p:cNvPr>
          <p:cNvSpPr>
            <a:spLocks noGrp="1"/>
          </p:cNvSpPr>
          <p:nvPr>
            <p:ph type="ctrTitle" hasCustomPrompt="1"/>
          </p:nvPr>
        </p:nvSpPr>
        <p:spPr>
          <a:xfrm>
            <a:off x="457200" y="4419600"/>
            <a:ext cx="11277600" cy="1905000"/>
          </a:xfrm>
          <a:prstGeom prst="rect">
            <a:avLst/>
          </a:prstGeom>
        </p:spPr>
        <p:txBody>
          <a:bodyPr anchor="t"/>
          <a:lstStyle>
            <a:lvl1pPr algn="l">
              <a:defRPr sz="4000">
                <a:solidFill>
                  <a:schemeClr val="bg1"/>
                </a:solidFill>
                <a:latin typeface="Arial" panose="020B0604020202020204" pitchFamily="34" charset="0"/>
                <a:cs typeface="Arial" panose="020B0604020202020204" pitchFamily="34" charset="0"/>
              </a:defRPr>
            </a:lvl1pPr>
          </a:lstStyle>
          <a:p>
            <a:r>
              <a:rPr lang="en-US" dirty="0"/>
              <a:t>Click to edit section header</a:t>
            </a:r>
          </a:p>
        </p:txBody>
      </p:sp>
    </p:spTree>
    <p:extLst>
      <p:ext uri="{BB962C8B-B14F-4D97-AF65-F5344CB8AC3E}">
        <p14:creationId xmlns:p14="http://schemas.microsoft.com/office/powerpoint/2010/main" val="21736728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Title and Conten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7247863-F1FF-4498-811C-C3A2CCCE046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88952" cy="1946847"/>
          </a:xfrm>
          <a:prstGeom prst="rect">
            <a:avLst/>
          </a:prstGeom>
        </p:spPr>
      </p:pic>
      <p:sp>
        <p:nvSpPr>
          <p:cNvPr id="6" name="Content Placeholder 2"/>
          <p:cNvSpPr>
            <a:spLocks noGrp="1"/>
          </p:cNvSpPr>
          <p:nvPr>
            <p:ph idx="1"/>
          </p:nvPr>
        </p:nvSpPr>
        <p:spPr>
          <a:xfrm>
            <a:off x="457200" y="1752601"/>
            <a:ext cx="11277600" cy="457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a:extLst>
              <a:ext uri="{FF2B5EF4-FFF2-40B4-BE49-F238E27FC236}">
                <a16:creationId xmlns:a16="http://schemas.microsoft.com/office/drawing/2014/main" id="{A54F3E46-441B-4313-83EA-E692FF57C16A}"/>
              </a:ext>
            </a:extLst>
          </p:cNvPr>
          <p:cNvSpPr>
            <a:spLocks noGrp="1"/>
          </p:cNvSpPr>
          <p:nvPr>
            <p:ph type="title" hasCustomPrompt="1"/>
          </p:nvPr>
        </p:nvSpPr>
        <p:spPr>
          <a:xfrm>
            <a:off x="457200" y="76200"/>
            <a:ext cx="11277600" cy="1371600"/>
          </a:xfrm>
          <a:prstGeom prst="rect">
            <a:avLst/>
          </a:prstGeom>
        </p:spPr>
        <p:txBody>
          <a:bodyPr anchor="ctr"/>
          <a:lstStyle>
            <a:lvl1pPr>
              <a:defRPr>
                <a:solidFill>
                  <a:schemeClr val="bg1"/>
                </a:solidFill>
                <a:latin typeface="Arial" panose="020B0604020202020204" pitchFamily="34" charset="0"/>
                <a:cs typeface="Arial" panose="020B0604020202020204" pitchFamily="34" charset="0"/>
              </a:defRPr>
            </a:lvl1pPr>
          </a:lstStyle>
          <a:p>
            <a:r>
              <a:rPr lang="en-US" dirty="0"/>
              <a:t>Click to edit title</a:t>
            </a:r>
          </a:p>
        </p:txBody>
      </p:sp>
      <p:sp>
        <p:nvSpPr>
          <p:cNvPr id="10" name="Date Placeholder 2">
            <a:extLst>
              <a:ext uri="{FF2B5EF4-FFF2-40B4-BE49-F238E27FC236}">
                <a16:creationId xmlns:a16="http://schemas.microsoft.com/office/drawing/2014/main" id="{AFBCD2D7-9EC8-4B72-875A-27A384D5AB02}"/>
              </a:ext>
            </a:extLst>
          </p:cNvPr>
          <p:cNvSpPr>
            <a:spLocks noGrp="1"/>
          </p:cNvSpPr>
          <p:nvPr>
            <p:ph type="dt" sz="half" idx="10"/>
          </p:nvPr>
        </p:nvSpPr>
        <p:spPr>
          <a:xfrm>
            <a:off x="10210800" y="6324600"/>
            <a:ext cx="1524000" cy="365125"/>
          </a:xfrm>
          <a:prstGeom prst="rect">
            <a:avLst/>
          </a:prstGeom>
        </p:spPr>
        <p:txBody>
          <a:bodyPr/>
          <a:lstStyle>
            <a:lvl1pPr algn="r">
              <a:defRPr>
                <a:latin typeface="Arial" panose="020B0604020202020204" pitchFamily="34" charset="0"/>
                <a:cs typeface="Arial" panose="020B0604020202020204" pitchFamily="34" charset="0"/>
              </a:defRPr>
            </a:lvl1pPr>
          </a:lstStyle>
          <a:p>
            <a:fld id="{3FFB6E61-D33C-43D6-8177-77963B92D708}" type="datetime1">
              <a:rPr lang="en-US" smtClean="0"/>
              <a:t>7/29/2019</a:t>
            </a:fld>
            <a:endParaRPr lang="en-US" dirty="0"/>
          </a:p>
        </p:txBody>
      </p:sp>
      <p:sp>
        <p:nvSpPr>
          <p:cNvPr id="11" name="Slide Number Placeholder 4">
            <a:extLst>
              <a:ext uri="{FF2B5EF4-FFF2-40B4-BE49-F238E27FC236}">
                <a16:creationId xmlns:a16="http://schemas.microsoft.com/office/drawing/2014/main" id="{1286FE28-AA8C-4892-89D5-571ECC7E78A8}"/>
              </a:ext>
            </a:extLst>
          </p:cNvPr>
          <p:cNvSpPr>
            <a:spLocks noGrp="1"/>
          </p:cNvSpPr>
          <p:nvPr>
            <p:ph type="sldNum" sz="quarter" idx="12"/>
          </p:nvPr>
        </p:nvSpPr>
        <p:spPr>
          <a:xfrm>
            <a:off x="457200" y="6324600"/>
            <a:ext cx="1371600" cy="365125"/>
          </a:xfrm>
          <a:prstGeom prst="rect">
            <a:avLst/>
          </a:prstGeom>
        </p:spPr>
        <p:txBody>
          <a:bodyPr/>
          <a:lstStyle>
            <a:lvl1pPr algn="l">
              <a:defRPr>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Tree>
    <p:extLst>
      <p:ext uri="{BB962C8B-B14F-4D97-AF65-F5344CB8AC3E}">
        <p14:creationId xmlns:p14="http://schemas.microsoft.com/office/powerpoint/2010/main" val="42839601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7F28BD-3C2D-486A-ACFB-FB032BB6F368}"/>
              </a:ext>
            </a:extLst>
          </p:cNvPr>
          <p:cNvSpPr>
            <a:spLocks noGrp="1"/>
          </p:cNvSpPr>
          <p:nvPr>
            <p:ph sz="half" idx="1"/>
          </p:nvPr>
        </p:nvSpPr>
        <p:spPr>
          <a:xfrm>
            <a:off x="457200" y="1752600"/>
            <a:ext cx="5562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3459330-E2A2-4DCD-BCF4-F4204C2D5D49}"/>
              </a:ext>
            </a:extLst>
          </p:cNvPr>
          <p:cNvSpPr>
            <a:spLocks noGrp="1"/>
          </p:cNvSpPr>
          <p:nvPr>
            <p:ph sz="half" idx="2"/>
          </p:nvPr>
        </p:nvSpPr>
        <p:spPr>
          <a:xfrm>
            <a:off x="6172200" y="1752600"/>
            <a:ext cx="5562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a:extLst>
              <a:ext uri="{FF2B5EF4-FFF2-40B4-BE49-F238E27FC236}">
                <a16:creationId xmlns:a16="http://schemas.microsoft.com/office/drawing/2014/main" id="{57DDF36E-C13F-4160-9B17-611E098C40C1}"/>
              </a:ext>
            </a:extLst>
          </p:cNvPr>
          <p:cNvSpPr>
            <a:spLocks noGrp="1"/>
          </p:cNvSpPr>
          <p:nvPr>
            <p:ph type="title"/>
          </p:nvPr>
        </p:nvSpPr>
        <p:spPr>
          <a:xfrm>
            <a:off x="457200" y="76200"/>
            <a:ext cx="11277600" cy="1371600"/>
          </a:xfrm>
          <a:prstGeom prst="rect">
            <a:avLst/>
          </a:prstGeom>
        </p:spPr>
        <p:txBody>
          <a:bodyPr anchor="ctr"/>
          <a:lstStyle>
            <a:lvl1pPr>
              <a:defRPr>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1" name="Date Placeholder 2">
            <a:extLst>
              <a:ext uri="{FF2B5EF4-FFF2-40B4-BE49-F238E27FC236}">
                <a16:creationId xmlns:a16="http://schemas.microsoft.com/office/drawing/2014/main" id="{CC69E292-0F3B-4C54-8AC3-6F5D285BBB7C}"/>
              </a:ext>
            </a:extLst>
          </p:cNvPr>
          <p:cNvSpPr>
            <a:spLocks noGrp="1"/>
          </p:cNvSpPr>
          <p:nvPr>
            <p:ph type="dt" sz="half" idx="10"/>
          </p:nvPr>
        </p:nvSpPr>
        <p:spPr>
          <a:xfrm>
            <a:off x="10210800" y="6324600"/>
            <a:ext cx="1524000" cy="365125"/>
          </a:xfrm>
          <a:prstGeom prst="rect">
            <a:avLst/>
          </a:prstGeom>
        </p:spPr>
        <p:txBody>
          <a:bodyPr/>
          <a:lstStyle>
            <a:lvl1pPr algn="r">
              <a:defRPr>
                <a:latin typeface="Arial" panose="020B0604020202020204" pitchFamily="34" charset="0"/>
                <a:cs typeface="Arial" panose="020B0604020202020204" pitchFamily="34" charset="0"/>
              </a:defRPr>
            </a:lvl1pPr>
          </a:lstStyle>
          <a:p>
            <a:fld id="{C68CAD19-CB00-4994-91EE-0D62D72B7FAB}" type="datetime1">
              <a:rPr lang="en-US" smtClean="0"/>
              <a:t>7/29/2019</a:t>
            </a:fld>
            <a:endParaRPr lang="en-US" dirty="0"/>
          </a:p>
        </p:txBody>
      </p:sp>
      <p:sp>
        <p:nvSpPr>
          <p:cNvPr id="12" name="Slide Number Placeholder 4">
            <a:extLst>
              <a:ext uri="{FF2B5EF4-FFF2-40B4-BE49-F238E27FC236}">
                <a16:creationId xmlns:a16="http://schemas.microsoft.com/office/drawing/2014/main" id="{6EB1DCC9-25D5-426F-A2B7-D421876F4C3A}"/>
              </a:ext>
            </a:extLst>
          </p:cNvPr>
          <p:cNvSpPr>
            <a:spLocks noGrp="1"/>
          </p:cNvSpPr>
          <p:nvPr>
            <p:ph type="sldNum" sz="quarter" idx="12"/>
          </p:nvPr>
        </p:nvSpPr>
        <p:spPr>
          <a:xfrm>
            <a:off x="457200" y="6324600"/>
            <a:ext cx="1371600" cy="365125"/>
          </a:xfrm>
          <a:prstGeom prst="rect">
            <a:avLst/>
          </a:prstGeom>
        </p:spPr>
        <p:txBody>
          <a:bodyPr/>
          <a:lstStyle>
            <a:lvl1pPr algn="l">
              <a:defRPr>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Tree>
    <p:extLst>
      <p:ext uri="{BB962C8B-B14F-4D97-AF65-F5344CB8AC3E}">
        <p14:creationId xmlns:p14="http://schemas.microsoft.com/office/powerpoint/2010/main" val="41592527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mparison">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8E97876-4960-4497-B6AF-12F35794F323}"/>
              </a:ext>
            </a:extLst>
          </p:cNvPr>
          <p:cNvSpPr>
            <a:spLocks noGrp="1"/>
          </p:cNvSpPr>
          <p:nvPr>
            <p:ph type="body" idx="1"/>
          </p:nvPr>
        </p:nvSpPr>
        <p:spPr>
          <a:xfrm>
            <a:off x="457200" y="1752599"/>
            <a:ext cx="5540375" cy="7524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C079382-2E6C-4E1E-A86D-8714C6B689E3}"/>
              </a:ext>
            </a:extLst>
          </p:cNvPr>
          <p:cNvSpPr>
            <a:spLocks noGrp="1"/>
          </p:cNvSpPr>
          <p:nvPr>
            <p:ph sz="half" idx="2"/>
          </p:nvPr>
        </p:nvSpPr>
        <p:spPr>
          <a:xfrm>
            <a:off x="457200" y="2505074"/>
            <a:ext cx="5540375" cy="3819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A843035-396D-4C01-A415-B14AE78D21D9}"/>
              </a:ext>
            </a:extLst>
          </p:cNvPr>
          <p:cNvSpPr>
            <a:spLocks noGrp="1"/>
          </p:cNvSpPr>
          <p:nvPr>
            <p:ph type="body" sz="quarter" idx="3"/>
          </p:nvPr>
        </p:nvSpPr>
        <p:spPr>
          <a:xfrm>
            <a:off x="6172200" y="1752599"/>
            <a:ext cx="5562600" cy="7524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588D1D9-9D1B-4687-886A-2BD6D963F346}"/>
              </a:ext>
            </a:extLst>
          </p:cNvPr>
          <p:cNvSpPr>
            <a:spLocks noGrp="1"/>
          </p:cNvSpPr>
          <p:nvPr>
            <p:ph sz="quarter" idx="4"/>
          </p:nvPr>
        </p:nvSpPr>
        <p:spPr>
          <a:xfrm>
            <a:off x="6172200" y="2505074"/>
            <a:ext cx="5562600" cy="3819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a:extLst>
              <a:ext uri="{FF2B5EF4-FFF2-40B4-BE49-F238E27FC236}">
                <a16:creationId xmlns:a16="http://schemas.microsoft.com/office/drawing/2014/main" id="{0BB75815-AE2D-4432-8758-7C5BB021D781}"/>
              </a:ext>
            </a:extLst>
          </p:cNvPr>
          <p:cNvSpPr>
            <a:spLocks noGrp="1"/>
          </p:cNvSpPr>
          <p:nvPr>
            <p:ph type="title"/>
          </p:nvPr>
        </p:nvSpPr>
        <p:spPr>
          <a:xfrm>
            <a:off x="457200" y="76200"/>
            <a:ext cx="11277600" cy="1371600"/>
          </a:xfrm>
          <a:prstGeom prst="rect">
            <a:avLst/>
          </a:prstGeom>
        </p:spPr>
        <p:txBody>
          <a:bodyPr anchor="ctr"/>
          <a:lstStyle>
            <a:lvl1pPr>
              <a:defRPr>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3" name="Date Placeholder 2">
            <a:extLst>
              <a:ext uri="{FF2B5EF4-FFF2-40B4-BE49-F238E27FC236}">
                <a16:creationId xmlns:a16="http://schemas.microsoft.com/office/drawing/2014/main" id="{05431EBF-80AB-485C-B91D-AC7B5DDDC187}"/>
              </a:ext>
            </a:extLst>
          </p:cNvPr>
          <p:cNvSpPr>
            <a:spLocks noGrp="1"/>
          </p:cNvSpPr>
          <p:nvPr>
            <p:ph type="dt" sz="half" idx="10"/>
          </p:nvPr>
        </p:nvSpPr>
        <p:spPr>
          <a:xfrm>
            <a:off x="10210800" y="6324600"/>
            <a:ext cx="1524000" cy="365125"/>
          </a:xfrm>
          <a:prstGeom prst="rect">
            <a:avLst/>
          </a:prstGeom>
        </p:spPr>
        <p:txBody>
          <a:bodyPr/>
          <a:lstStyle>
            <a:lvl1pPr algn="r">
              <a:defRPr>
                <a:latin typeface="Arial" panose="020B0604020202020204" pitchFamily="34" charset="0"/>
                <a:cs typeface="Arial" panose="020B0604020202020204" pitchFamily="34" charset="0"/>
              </a:defRPr>
            </a:lvl1pPr>
          </a:lstStyle>
          <a:p>
            <a:fld id="{F3BFAF3B-7670-484D-9B0D-4E5E53AB0511}" type="datetime1">
              <a:rPr lang="en-US" smtClean="0"/>
              <a:t>7/29/2019</a:t>
            </a:fld>
            <a:endParaRPr lang="en-US" dirty="0"/>
          </a:p>
        </p:txBody>
      </p:sp>
      <p:sp>
        <p:nvSpPr>
          <p:cNvPr id="14" name="Slide Number Placeholder 4">
            <a:extLst>
              <a:ext uri="{FF2B5EF4-FFF2-40B4-BE49-F238E27FC236}">
                <a16:creationId xmlns:a16="http://schemas.microsoft.com/office/drawing/2014/main" id="{D9F14025-8E17-4E57-9996-B28608CF7FB4}"/>
              </a:ext>
            </a:extLst>
          </p:cNvPr>
          <p:cNvSpPr>
            <a:spLocks noGrp="1"/>
          </p:cNvSpPr>
          <p:nvPr>
            <p:ph type="sldNum" sz="quarter" idx="12"/>
          </p:nvPr>
        </p:nvSpPr>
        <p:spPr>
          <a:xfrm>
            <a:off x="457200" y="6324600"/>
            <a:ext cx="1371600" cy="365125"/>
          </a:xfrm>
          <a:prstGeom prst="rect">
            <a:avLst/>
          </a:prstGeom>
        </p:spPr>
        <p:txBody>
          <a:bodyPr/>
          <a:lstStyle>
            <a:lvl1pPr algn="l">
              <a:defRPr>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Tree>
    <p:extLst>
      <p:ext uri="{BB962C8B-B14F-4D97-AF65-F5344CB8AC3E}">
        <p14:creationId xmlns:p14="http://schemas.microsoft.com/office/powerpoint/2010/main" val="3266361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2">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7F3B559-6865-45C5-94C1-009550CD638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1D830EF4-ADF3-4B14-B252-50F51A28D24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8CBD755F-EC1C-40CC-AD48-C131FDAB1956}"/>
              </a:ext>
            </a:extLst>
          </p:cNvPr>
          <p:cNvSpPr/>
          <p:nvPr/>
        </p:nvSpPr>
        <p:spPr>
          <a:xfrm>
            <a:off x="8915400" y="3276600"/>
            <a:ext cx="3276600" cy="3581400"/>
          </a:xfrm>
          <a:prstGeom prst="rect">
            <a:avLst/>
          </a:prstGeom>
          <a:gradFill flip="none" rotWithShape="1">
            <a:gsLst>
              <a:gs pos="0">
                <a:schemeClr val="bg1">
                  <a:alpha val="0"/>
                </a:schemeClr>
              </a:gs>
              <a:gs pos="55726">
                <a:srgbClr val="FFFFFF">
                  <a:alpha val="75000"/>
                </a:srgbClr>
              </a:gs>
              <a:gs pos="24000">
                <a:schemeClr val="bg1">
                  <a:alpha val="50000"/>
                </a:schemeClr>
              </a:gs>
              <a:gs pos="82000">
                <a:srgbClr val="FFFFFF"/>
              </a:gs>
              <a:gs pos="100000">
                <a:schemeClr val="bg1">
                  <a:shade val="100000"/>
                  <a:satMod val="115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7"/>
          <p:cNvSpPr>
            <a:spLocks noGrp="1"/>
          </p:cNvSpPr>
          <p:nvPr>
            <p:ph type="title"/>
          </p:nvPr>
        </p:nvSpPr>
        <p:spPr>
          <a:xfrm>
            <a:off x="457200" y="533400"/>
            <a:ext cx="8534400" cy="1295400"/>
          </a:xfrm>
          <a:prstGeom prst="rect">
            <a:avLst/>
          </a:prstGeom>
        </p:spPr>
        <p:txBody>
          <a:bodyPr anchor="b"/>
          <a:lstStyle>
            <a:lvl1pPr algn="l">
              <a:lnSpc>
                <a:spcPts val="5000"/>
              </a:lnSpc>
              <a:defRPr sz="4800">
                <a:solidFill>
                  <a:schemeClr val="tx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9" name="Rectangle 8">
            <a:extLst>
              <a:ext uri="{FF2B5EF4-FFF2-40B4-BE49-F238E27FC236}">
                <a16:creationId xmlns:a16="http://schemas.microsoft.com/office/drawing/2014/main" id="{E3FC3EC0-E0FB-44FD-9216-53815C99ACBB}"/>
              </a:ext>
            </a:extLst>
          </p:cNvPr>
          <p:cNvSpPr/>
          <p:nvPr userDrawn="1"/>
        </p:nvSpPr>
        <p:spPr>
          <a:xfrm>
            <a:off x="8915400" y="3276600"/>
            <a:ext cx="3276600" cy="3581400"/>
          </a:xfrm>
          <a:prstGeom prst="rect">
            <a:avLst/>
          </a:prstGeom>
          <a:gradFill flip="none" rotWithShape="1">
            <a:gsLst>
              <a:gs pos="0">
                <a:schemeClr val="bg1">
                  <a:alpha val="0"/>
                </a:schemeClr>
              </a:gs>
              <a:gs pos="55726">
                <a:srgbClr val="FFFFFF">
                  <a:alpha val="75000"/>
                </a:srgbClr>
              </a:gs>
              <a:gs pos="24000">
                <a:schemeClr val="bg1">
                  <a:alpha val="50000"/>
                </a:schemeClr>
              </a:gs>
              <a:gs pos="82000">
                <a:srgbClr val="FFFFFF"/>
              </a:gs>
              <a:gs pos="100000">
                <a:schemeClr val="bg1">
                  <a:shade val="100000"/>
                  <a:satMod val="115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Subtitle 2">
            <a:extLst>
              <a:ext uri="{FF2B5EF4-FFF2-40B4-BE49-F238E27FC236}">
                <a16:creationId xmlns:a16="http://schemas.microsoft.com/office/drawing/2014/main" id="{17124986-68A1-4CC3-988B-CD54F444819A}"/>
              </a:ext>
            </a:extLst>
          </p:cNvPr>
          <p:cNvSpPr>
            <a:spLocks noGrp="1"/>
          </p:cNvSpPr>
          <p:nvPr>
            <p:ph type="subTitle" idx="1" hasCustomPrompt="1"/>
          </p:nvPr>
        </p:nvSpPr>
        <p:spPr>
          <a:xfrm>
            <a:off x="9448800" y="5088309"/>
            <a:ext cx="2286000" cy="1219200"/>
          </a:xfrm>
        </p:spPr>
        <p:txBody>
          <a:bodyPr>
            <a:normAutofit/>
          </a:bodyPr>
          <a:lstStyle>
            <a:lvl1pPr marL="0" indent="0" algn="l">
              <a:buNone/>
              <a:defRPr sz="13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a:t>
            </a:r>
            <a:br>
              <a:rPr lang="en-US" dirty="0"/>
            </a:br>
            <a:r>
              <a:rPr lang="en-US" dirty="0"/>
              <a:t>Presenter</a:t>
            </a:r>
          </a:p>
          <a:p>
            <a:r>
              <a:rPr lang="en-US" dirty="0"/>
              <a:t>Date</a:t>
            </a:r>
          </a:p>
        </p:txBody>
      </p:sp>
    </p:spTree>
    <p:extLst>
      <p:ext uri="{BB962C8B-B14F-4D97-AF65-F5344CB8AC3E}">
        <p14:creationId xmlns:p14="http://schemas.microsoft.com/office/powerpoint/2010/main" val="42080066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F669AC8-C826-4D23-B7BC-7EBC0E54D449}"/>
              </a:ext>
            </a:extLst>
          </p:cNvPr>
          <p:cNvSpPr>
            <a:spLocks noGrp="1"/>
          </p:cNvSpPr>
          <p:nvPr>
            <p:ph type="title" hasCustomPrompt="1"/>
          </p:nvPr>
        </p:nvSpPr>
        <p:spPr>
          <a:xfrm>
            <a:off x="457200" y="76200"/>
            <a:ext cx="11277600" cy="1371600"/>
          </a:xfrm>
          <a:prstGeom prst="rect">
            <a:avLst/>
          </a:prstGeom>
        </p:spPr>
        <p:txBody>
          <a:bodyPr anchor="ctr"/>
          <a:lstStyle>
            <a:lvl1pPr>
              <a:defRPr>
                <a:solidFill>
                  <a:schemeClr val="bg1"/>
                </a:solidFill>
                <a:latin typeface="Arial" panose="020B0604020202020204" pitchFamily="34" charset="0"/>
                <a:cs typeface="Arial" panose="020B0604020202020204" pitchFamily="34" charset="0"/>
              </a:defRPr>
            </a:lvl1pPr>
          </a:lstStyle>
          <a:p>
            <a:r>
              <a:rPr lang="en-US" dirty="0"/>
              <a:t>Click to edit title</a:t>
            </a:r>
          </a:p>
        </p:txBody>
      </p:sp>
      <p:sp>
        <p:nvSpPr>
          <p:cNvPr id="7" name="Date Placeholder 2">
            <a:extLst>
              <a:ext uri="{FF2B5EF4-FFF2-40B4-BE49-F238E27FC236}">
                <a16:creationId xmlns:a16="http://schemas.microsoft.com/office/drawing/2014/main" id="{98C68DA7-DD4E-4363-99A3-6C7AE644CE0E}"/>
              </a:ext>
            </a:extLst>
          </p:cNvPr>
          <p:cNvSpPr>
            <a:spLocks noGrp="1"/>
          </p:cNvSpPr>
          <p:nvPr>
            <p:ph type="dt" sz="half" idx="10"/>
          </p:nvPr>
        </p:nvSpPr>
        <p:spPr>
          <a:xfrm>
            <a:off x="10210800" y="6324600"/>
            <a:ext cx="1524000" cy="365125"/>
          </a:xfrm>
          <a:prstGeom prst="rect">
            <a:avLst/>
          </a:prstGeom>
        </p:spPr>
        <p:txBody>
          <a:bodyPr/>
          <a:lstStyle>
            <a:lvl1pPr algn="r">
              <a:defRPr>
                <a:latin typeface="Arial" panose="020B0604020202020204" pitchFamily="34" charset="0"/>
                <a:cs typeface="Arial" panose="020B0604020202020204" pitchFamily="34" charset="0"/>
              </a:defRPr>
            </a:lvl1pPr>
          </a:lstStyle>
          <a:p>
            <a:fld id="{50377BD5-AAA9-457D-8621-4790AB739393}" type="datetime1">
              <a:rPr lang="en-US" smtClean="0"/>
              <a:t>7/29/2019</a:t>
            </a:fld>
            <a:endParaRPr lang="en-US" dirty="0"/>
          </a:p>
        </p:txBody>
      </p:sp>
      <p:sp>
        <p:nvSpPr>
          <p:cNvPr id="8" name="Slide Number Placeholder 4">
            <a:extLst>
              <a:ext uri="{FF2B5EF4-FFF2-40B4-BE49-F238E27FC236}">
                <a16:creationId xmlns:a16="http://schemas.microsoft.com/office/drawing/2014/main" id="{E49B125E-EA0A-42AF-BBF1-2277EE893B11}"/>
              </a:ext>
            </a:extLst>
          </p:cNvPr>
          <p:cNvSpPr>
            <a:spLocks noGrp="1"/>
          </p:cNvSpPr>
          <p:nvPr>
            <p:ph type="sldNum" sz="quarter" idx="12"/>
          </p:nvPr>
        </p:nvSpPr>
        <p:spPr>
          <a:xfrm>
            <a:off x="457200" y="6324600"/>
            <a:ext cx="1371600" cy="365125"/>
          </a:xfrm>
          <a:prstGeom prst="rect">
            <a:avLst/>
          </a:prstGeom>
        </p:spPr>
        <p:txBody>
          <a:bodyPr/>
          <a:lstStyle>
            <a:lvl1pPr algn="l">
              <a:defRPr>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Tree>
    <p:extLst>
      <p:ext uri="{BB962C8B-B14F-4D97-AF65-F5344CB8AC3E}">
        <p14:creationId xmlns:p14="http://schemas.microsoft.com/office/powerpoint/2010/main" val="28693188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Blank 1">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3EEB168-1BFF-4218-82FE-5A04BAF13EBF}"/>
              </a:ext>
            </a:extLst>
          </p:cNvPr>
          <p:cNvSpPr/>
          <p:nvPr/>
        </p:nvSpPr>
        <p:spPr>
          <a:xfrm>
            <a:off x="0" y="0"/>
            <a:ext cx="12192000"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7CB841ED-EDE1-4643-97E7-ED747B564C8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296400" y="5410200"/>
            <a:ext cx="2438400" cy="838200"/>
          </a:xfrm>
          <a:prstGeom prst="rect">
            <a:avLst/>
          </a:prstGeom>
        </p:spPr>
      </p:pic>
      <p:sp>
        <p:nvSpPr>
          <p:cNvPr id="11" name="Date Placeholder 2">
            <a:extLst>
              <a:ext uri="{FF2B5EF4-FFF2-40B4-BE49-F238E27FC236}">
                <a16:creationId xmlns:a16="http://schemas.microsoft.com/office/drawing/2014/main" id="{C471EEBC-38DE-4DC1-B1A1-B7F7409BDF9E}"/>
              </a:ext>
            </a:extLst>
          </p:cNvPr>
          <p:cNvSpPr>
            <a:spLocks noGrp="1"/>
          </p:cNvSpPr>
          <p:nvPr>
            <p:ph type="dt" sz="half" idx="10"/>
          </p:nvPr>
        </p:nvSpPr>
        <p:spPr>
          <a:xfrm>
            <a:off x="10210800" y="6324600"/>
            <a:ext cx="1524000" cy="365125"/>
          </a:xfrm>
          <a:prstGeom prst="rect">
            <a:avLst/>
          </a:prstGeom>
        </p:spPr>
        <p:txBody>
          <a:bodyPr/>
          <a:lstStyle>
            <a:lvl1pPr algn="r">
              <a:defRPr>
                <a:latin typeface="Arial" panose="020B0604020202020204" pitchFamily="34" charset="0"/>
                <a:cs typeface="Arial" panose="020B0604020202020204" pitchFamily="34" charset="0"/>
              </a:defRPr>
            </a:lvl1pPr>
          </a:lstStyle>
          <a:p>
            <a:fld id="{DE365550-7E36-4DD3-BAED-AA1983309E5D}" type="datetime1">
              <a:rPr lang="en-US" smtClean="0"/>
              <a:t>7/29/2019</a:t>
            </a:fld>
            <a:endParaRPr lang="en-US" dirty="0"/>
          </a:p>
        </p:txBody>
      </p:sp>
      <p:sp>
        <p:nvSpPr>
          <p:cNvPr id="12" name="Slide Number Placeholder 4">
            <a:extLst>
              <a:ext uri="{FF2B5EF4-FFF2-40B4-BE49-F238E27FC236}">
                <a16:creationId xmlns:a16="http://schemas.microsoft.com/office/drawing/2014/main" id="{F3AC48A3-A066-445D-93F4-D83D64C08F13}"/>
              </a:ext>
            </a:extLst>
          </p:cNvPr>
          <p:cNvSpPr>
            <a:spLocks noGrp="1"/>
          </p:cNvSpPr>
          <p:nvPr>
            <p:ph type="sldNum" sz="quarter" idx="12"/>
          </p:nvPr>
        </p:nvSpPr>
        <p:spPr>
          <a:xfrm>
            <a:off x="457200" y="6324600"/>
            <a:ext cx="1371600" cy="365125"/>
          </a:xfrm>
          <a:prstGeom prst="rect">
            <a:avLst/>
          </a:prstGeom>
        </p:spPr>
        <p:txBody>
          <a:bodyPr/>
          <a:lstStyle>
            <a:lvl1pPr algn="l">
              <a:defRPr>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14" name="Title 1">
            <a:extLst>
              <a:ext uri="{FF2B5EF4-FFF2-40B4-BE49-F238E27FC236}">
                <a16:creationId xmlns:a16="http://schemas.microsoft.com/office/drawing/2014/main" id="{89A6E6E8-FC11-471F-B289-7148AAFC10A0}"/>
              </a:ext>
            </a:extLst>
          </p:cNvPr>
          <p:cNvSpPr>
            <a:spLocks noGrp="1"/>
          </p:cNvSpPr>
          <p:nvPr>
            <p:ph type="title" hasCustomPrompt="1"/>
          </p:nvPr>
        </p:nvSpPr>
        <p:spPr>
          <a:xfrm>
            <a:off x="457200" y="76200"/>
            <a:ext cx="11277600" cy="1371600"/>
          </a:xfrm>
          <a:prstGeom prst="rect">
            <a:avLst/>
          </a:prstGeom>
        </p:spPr>
        <p:txBody>
          <a:bodyPr anchor="ctr"/>
          <a:lstStyle>
            <a:lvl1pPr algn="l">
              <a:defRPr>
                <a:solidFill>
                  <a:srgbClr val="093E8D"/>
                </a:solidFill>
                <a:latin typeface="Arial" panose="020B0604020202020204" pitchFamily="34" charset="0"/>
                <a:cs typeface="Arial" panose="020B0604020202020204" pitchFamily="34" charset="0"/>
              </a:defRPr>
            </a:lvl1pPr>
          </a:lstStyle>
          <a:p>
            <a:r>
              <a:rPr lang="en-US" dirty="0"/>
              <a:t>Click to edit title</a:t>
            </a:r>
          </a:p>
        </p:txBody>
      </p:sp>
      <p:sp>
        <p:nvSpPr>
          <p:cNvPr id="13" name="Content Placeholder 2">
            <a:extLst>
              <a:ext uri="{FF2B5EF4-FFF2-40B4-BE49-F238E27FC236}">
                <a16:creationId xmlns:a16="http://schemas.microsoft.com/office/drawing/2014/main" id="{85134F6D-97BE-4090-987F-B7E6E7EF4F3E}"/>
              </a:ext>
            </a:extLst>
          </p:cNvPr>
          <p:cNvSpPr>
            <a:spLocks noGrp="1"/>
          </p:cNvSpPr>
          <p:nvPr>
            <p:ph idx="1"/>
          </p:nvPr>
        </p:nvSpPr>
        <p:spPr>
          <a:xfrm>
            <a:off x="457200" y="1752601"/>
            <a:ext cx="11277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151298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Blank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3EEB168-1BFF-4218-82FE-5A04BAF13EBF}"/>
              </a:ext>
            </a:extLst>
          </p:cNvPr>
          <p:cNvSpPr/>
          <p:nvPr/>
        </p:nvSpPr>
        <p:spPr>
          <a:xfrm>
            <a:off x="0" y="0"/>
            <a:ext cx="12192000"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7CB841ED-EDE1-4643-97E7-ED747B564C8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296400" y="304800"/>
            <a:ext cx="2438400" cy="838200"/>
          </a:xfrm>
          <a:prstGeom prst="rect">
            <a:avLst/>
          </a:prstGeom>
        </p:spPr>
      </p:pic>
      <p:sp>
        <p:nvSpPr>
          <p:cNvPr id="11" name="Date Placeholder 2">
            <a:extLst>
              <a:ext uri="{FF2B5EF4-FFF2-40B4-BE49-F238E27FC236}">
                <a16:creationId xmlns:a16="http://schemas.microsoft.com/office/drawing/2014/main" id="{C471EEBC-38DE-4DC1-B1A1-B7F7409BDF9E}"/>
              </a:ext>
            </a:extLst>
          </p:cNvPr>
          <p:cNvSpPr>
            <a:spLocks noGrp="1"/>
          </p:cNvSpPr>
          <p:nvPr>
            <p:ph type="dt" sz="half" idx="10"/>
          </p:nvPr>
        </p:nvSpPr>
        <p:spPr>
          <a:xfrm>
            <a:off x="10210800" y="6324600"/>
            <a:ext cx="1524000" cy="365125"/>
          </a:xfrm>
          <a:prstGeom prst="rect">
            <a:avLst/>
          </a:prstGeom>
        </p:spPr>
        <p:txBody>
          <a:bodyPr/>
          <a:lstStyle>
            <a:lvl1pPr algn="r">
              <a:defRPr>
                <a:latin typeface="Arial" panose="020B0604020202020204" pitchFamily="34" charset="0"/>
                <a:cs typeface="Arial" panose="020B0604020202020204" pitchFamily="34" charset="0"/>
              </a:defRPr>
            </a:lvl1pPr>
          </a:lstStyle>
          <a:p>
            <a:fld id="{DE365550-7E36-4DD3-BAED-AA1983309E5D}" type="datetime1">
              <a:rPr lang="en-US" smtClean="0"/>
              <a:t>7/29/2019</a:t>
            </a:fld>
            <a:endParaRPr lang="en-US" dirty="0"/>
          </a:p>
        </p:txBody>
      </p:sp>
      <p:sp>
        <p:nvSpPr>
          <p:cNvPr id="12" name="Slide Number Placeholder 4">
            <a:extLst>
              <a:ext uri="{FF2B5EF4-FFF2-40B4-BE49-F238E27FC236}">
                <a16:creationId xmlns:a16="http://schemas.microsoft.com/office/drawing/2014/main" id="{F3AC48A3-A066-445D-93F4-D83D64C08F13}"/>
              </a:ext>
            </a:extLst>
          </p:cNvPr>
          <p:cNvSpPr>
            <a:spLocks noGrp="1"/>
          </p:cNvSpPr>
          <p:nvPr>
            <p:ph type="sldNum" sz="quarter" idx="12"/>
          </p:nvPr>
        </p:nvSpPr>
        <p:spPr>
          <a:xfrm>
            <a:off x="457200" y="6324600"/>
            <a:ext cx="1371600" cy="365125"/>
          </a:xfrm>
          <a:prstGeom prst="rect">
            <a:avLst/>
          </a:prstGeom>
        </p:spPr>
        <p:txBody>
          <a:bodyPr/>
          <a:lstStyle>
            <a:lvl1pPr algn="l">
              <a:defRPr>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14" name="Title 1">
            <a:extLst>
              <a:ext uri="{FF2B5EF4-FFF2-40B4-BE49-F238E27FC236}">
                <a16:creationId xmlns:a16="http://schemas.microsoft.com/office/drawing/2014/main" id="{89A6E6E8-FC11-471F-B289-7148AAFC10A0}"/>
              </a:ext>
            </a:extLst>
          </p:cNvPr>
          <p:cNvSpPr>
            <a:spLocks noGrp="1"/>
          </p:cNvSpPr>
          <p:nvPr>
            <p:ph type="title" hasCustomPrompt="1"/>
          </p:nvPr>
        </p:nvSpPr>
        <p:spPr>
          <a:xfrm>
            <a:off x="457200" y="76200"/>
            <a:ext cx="8610600" cy="1371600"/>
          </a:xfrm>
          <a:prstGeom prst="rect">
            <a:avLst/>
          </a:prstGeom>
        </p:spPr>
        <p:txBody>
          <a:bodyPr anchor="ctr"/>
          <a:lstStyle>
            <a:lvl1pPr algn="l">
              <a:defRPr>
                <a:solidFill>
                  <a:srgbClr val="093E8D"/>
                </a:solidFill>
                <a:latin typeface="Arial" panose="020B0604020202020204" pitchFamily="34" charset="0"/>
                <a:cs typeface="Arial" panose="020B0604020202020204" pitchFamily="34" charset="0"/>
              </a:defRPr>
            </a:lvl1pPr>
          </a:lstStyle>
          <a:p>
            <a:r>
              <a:rPr lang="en-US" dirty="0"/>
              <a:t>Click to edit title</a:t>
            </a:r>
          </a:p>
        </p:txBody>
      </p:sp>
      <p:sp>
        <p:nvSpPr>
          <p:cNvPr id="13" name="Content Placeholder 2">
            <a:extLst>
              <a:ext uri="{FF2B5EF4-FFF2-40B4-BE49-F238E27FC236}">
                <a16:creationId xmlns:a16="http://schemas.microsoft.com/office/drawing/2014/main" id="{85134F6D-97BE-4090-987F-B7E6E7EF4F3E}"/>
              </a:ext>
            </a:extLst>
          </p:cNvPr>
          <p:cNvSpPr>
            <a:spLocks noGrp="1"/>
          </p:cNvSpPr>
          <p:nvPr>
            <p:ph idx="1"/>
          </p:nvPr>
        </p:nvSpPr>
        <p:spPr>
          <a:xfrm>
            <a:off x="457200" y="1752601"/>
            <a:ext cx="11277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a:extLst>
              <a:ext uri="{FF2B5EF4-FFF2-40B4-BE49-F238E27FC236}">
                <a16:creationId xmlns:a16="http://schemas.microsoft.com/office/drawing/2014/main" id="{F69C45C5-0F80-4719-A1F0-6E033104A70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296400" y="304800"/>
            <a:ext cx="2438400" cy="838200"/>
          </a:xfrm>
          <a:prstGeom prst="rect">
            <a:avLst/>
          </a:prstGeom>
        </p:spPr>
      </p:pic>
    </p:spTree>
    <p:extLst>
      <p:ext uri="{BB962C8B-B14F-4D97-AF65-F5344CB8AC3E}">
        <p14:creationId xmlns:p14="http://schemas.microsoft.com/office/powerpoint/2010/main" val="30204173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ustom Layout 1">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121025A-97D9-4A13-82C5-26430289BD65}"/>
              </a:ext>
            </a:extLst>
          </p:cNvPr>
          <p:cNvSpPr>
            <a:spLocks noGrp="1"/>
          </p:cNvSpPr>
          <p:nvPr>
            <p:ph type="title" hasCustomPrompt="1"/>
          </p:nvPr>
        </p:nvSpPr>
        <p:spPr>
          <a:xfrm>
            <a:off x="457200" y="76200"/>
            <a:ext cx="11277600" cy="1371600"/>
          </a:xfrm>
          <a:prstGeom prst="rect">
            <a:avLst/>
          </a:prstGeom>
        </p:spPr>
        <p:txBody>
          <a:bodyPr anchor="ctr"/>
          <a:lstStyle>
            <a:lvl1pPr>
              <a:defRPr>
                <a:solidFill>
                  <a:schemeClr val="bg1"/>
                </a:solidFill>
                <a:latin typeface="Arial" panose="020B0604020202020204" pitchFamily="34" charset="0"/>
                <a:cs typeface="Arial" panose="020B0604020202020204" pitchFamily="34" charset="0"/>
              </a:defRPr>
            </a:lvl1pPr>
          </a:lstStyle>
          <a:p>
            <a:r>
              <a:rPr lang="en-US" dirty="0"/>
              <a:t>Click to edit title</a:t>
            </a:r>
          </a:p>
        </p:txBody>
      </p:sp>
      <p:sp>
        <p:nvSpPr>
          <p:cNvPr id="8" name="Date Placeholder 2">
            <a:extLst>
              <a:ext uri="{FF2B5EF4-FFF2-40B4-BE49-F238E27FC236}">
                <a16:creationId xmlns:a16="http://schemas.microsoft.com/office/drawing/2014/main" id="{DB50B8FB-1D76-4A99-970E-AD9E61526EA2}"/>
              </a:ext>
            </a:extLst>
          </p:cNvPr>
          <p:cNvSpPr>
            <a:spLocks noGrp="1"/>
          </p:cNvSpPr>
          <p:nvPr>
            <p:ph type="dt" sz="half" idx="10"/>
          </p:nvPr>
        </p:nvSpPr>
        <p:spPr>
          <a:xfrm>
            <a:off x="10210800" y="6324600"/>
            <a:ext cx="1524000" cy="365125"/>
          </a:xfrm>
          <a:prstGeom prst="rect">
            <a:avLst/>
          </a:prstGeom>
        </p:spPr>
        <p:txBody>
          <a:bodyPr/>
          <a:lstStyle>
            <a:lvl1pPr algn="r">
              <a:defRPr>
                <a:latin typeface="Arial" panose="020B0604020202020204" pitchFamily="34" charset="0"/>
                <a:cs typeface="Arial" panose="020B0604020202020204" pitchFamily="34" charset="0"/>
              </a:defRPr>
            </a:lvl1pPr>
          </a:lstStyle>
          <a:p>
            <a:fld id="{6E238B4D-89B6-49F3-8905-D44A78E52B25}" type="datetime1">
              <a:rPr lang="en-US" smtClean="0"/>
              <a:t>7/29/2019</a:t>
            </a:fld>
            <a:endParaRPr lang="en-US" dirty="0"/>
          </a:p>
        </p:txBody>
      </p:sp>
      <p:sp>
        <p:nvSpPr>
          <p:cNvPr id="9" name="Slide Number Placeholder 4">
            <a:extLst>
              <a:ext uri="{FF2B5EF4-FFF2-40B4-BE49-F238E27FC236}">
                <a16:creationId xmlns:a16="http://schemas.microsoft.com/office/drawing/2014/main" id="{0A8A78AC-E7E8-4B37-963D-44C7A7B84A9F}"/>
              </a:ext>
            </a:extLst>
          </p:cNvPr>
          <p:cNvSpPr>
            <a:spLocks noGrp="1"/>
          </p:cNvSpPr>
          <p:nvPr>
            <p:ph type="sldNum" sz="quarter" idx="12"/>
          </p:nvPr>
        </p:nvSpPr>
        <p:spPr>
          <a:xfrm>
            <a:off x="457200" y="6324600"/>
            <a:ext cx="1371600" cy="365125"/>
          </a:xfrm>
          <a:prstGeom prst="rect">
            <a:avLst/>
          </a:prstGeom>
        </p:spPr>
        <p:txBody>
          <a:bodyPr/>
          <a:lstStyle>
            <a:lvl1pPr algn="l">
              <a:defRPr>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Tree>
    <p:extLst>
      <p:ext uri="{BB962C8B-B14F-4D97-AF65-F5344CB8AC3E}">
        <p14:creationId xmlns:p14="http://schemas.microsoft.com/office/powerpoint/2010/main" val="41901424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estions Slid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727A524-2180-4FB2-96F9-A141F65B1116}"/>
              </a:ext>
            </a:extLst>
          </p:cNvPr>
          <p:cNvSpPr>
            <a:spLocks noGrp="1"/>
          </p:cNvSpPr>
          <p:nvPr>
            <p:ph type="title" hasCustomPrompt="1"/>
          </p:nvPr>
        </p:nvSpPr>
        <p:spPr>
          <a:xfrm>
            <a:off x="457200" y="76200"/>
            <a:ext cx="11277600" cy="1371600"/>
          </a:xfrm>
          <a:prstGeom prst="rect">
            <a:avLst/>
          </a:prstGeom>
        </p:spPr>
        <p:txBody>
          <a:bodyPr anchor="ctr"/>
          <a:lstStyle>
            <a:lvl1pPr>
              <a:defRPr>
                <a:solidFill>
                  <a:schemeClr val="bg1"/>
                </a:solidFill>
                <a:latin typeface="Arial" panose="020B0604020202020204" pitchFamily="34" charset="0"/>
                <a:cs typeface="Arial" panose="020B0604020202020204" pitchFamily="34" charset="0"/>
              </a:defRPr>
            </a:lvl1pPr>
          </a:lstStyle>
          <a:p>
            <a:r>
              <a:rPr lang="en-US" dirty="0"/>
              <a:t>Click to edit title</a:t>
            </a:r>
          </a:p>
        </p:txBody>
      </p:sp>
      <p:sp>
        <p:nvSpPr>
          <p:cNvPr id="13" name="Slide Number Placeholder 4">
            <a:extLst>
              <a:ext uri="{FF2B5EF4-FFF2-40B4-BE49-F238E27FC236}">
                <a16:creationId xmlns:a16="http://schemas.microsoft.com/office/drawing/2014/main" id="{7B8A3CAE-1E5D-4BB3-9F53-E5FFA921357E}"/>
              </a:ext>
            </a:extLst>
          </p:cNvPr>
          <p:cNvSpPr>
            <a:spLocks noGrp="1"/>
          </p:cNvSpPr>
          <p:nvPr>
            <p:ph type="sldNum" sz="quarter" idx="12"/>
          </p:nvPr>
        </p:nvSpPr>
        <p:spPr>
          <a:xfrm>
            <a:off x="457200" y="6324600"/>
            <a:ext cx="1371600" cy="365125"/>
          </a:xfrm>
          <a:prstGeom prst="rect">
            <a:avLst/>
          </a:prstGeom>
        </p:spPr>
        <p:txBody>
          <a:bodyPr/>
          <a:lstStyle>
            <a:lvl1pPr algn="l">
              <a:defRPr>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pic>
        <p:nvPicPr>
          <p:cNvPr id="3" name="Picture 2" descr="A close up of a logo&#10;&#10;Description automatically generated">
            <a:extLst>
              <a:ext uri="{FF2B5EF4-FFF2-40B4-BE49-F238E27FC236}">
                <a16:creationId xmlns:a16="http://schemas.microsoft.com/office/drawing/2014/main" id="{181AB3D3-F706-49DC-8D61-02BA60EFAEA8}"/>
              </a:ext>
            </a:extLst>
          </p:cNvPr>
          <p:cNvPicPr>
            <a:picLocks noChangeAspect="1"/>
          </p:cNvPicPr>
          <p:nvPr/>
        </p:nvPicPr>
        <p:blipFill rotWithShape="1">
          <a:blip r:embed="rId2" cstate="screen">
            <a:alphaModFix amt="50000"/>
            <a:extLst>
              <a:ext uri="{28A0092B-C50C-407E-A947-70E740481C1C}">
                <a14:useLocalDpi xmlns:a14="http://schemas.microsoft.com/office/drawing/2010/main"/>
              </a:ext>
            </a:extLst>
          </a:blip>
          <a:srcRect/>
          <a:stretch/>
        </p:blipFill>
        <p:spPr>
          <a:xfrm>
            <a:off x="6941234" y="1447800"/>
            <a:ext cx="5250766" cy="5410200"/>
          </a:xfrm>
          <a:prstGeom prst="rect">
            <a:avLst/>
          </a:prstGeom>
        </p:spPr>
      </p:pic>
      <p:sp>
        <p:nvSpPr>
          <p:cNvPr id="12" name="Date Placeholder 2">
            <a:extLst>
              <a:ext uri="{FF2B5EF4-FFF2-40B4-BE49-F238E27FC236}">
                <a16:creationId xmlns:a16="http://schemas.microsoft.com/office/drawing/2014/main" id="{4487D99D-1B75-4A13-99D2-D66715851073}"/>
              </a:ext>
            </a:extLst>
          </p:cNvPr>
          <p:cNvSpPr>
            <a:spLocks noGrp="1"/>
          </p:cNvSpPr>
          <p:nvPr>
            <p:ph type="dt" sz="half" idx="10"/>
          </p:nvPr>
        </p:nvSpPr>
        <p:spPr>
          <a:xfrm>
            <a:off x="10210800" y="6324600"/>
            <a:ext cx="1524000" cy="365125"/>
          </a:xfrm>
          <a:prstGeom prst="rect">
            <a:avLst/>
          </a:prstGeom>
        </p:spPr>
        <p:txBody>
          <a:bodyPr/>
          <a:lstStyle>
            <a:lvl1pPr algn="r">
              <a:defRPr>
                <a:latin typeface="Arial" panose="020B0604020202020204" pitchFamily="34" charset="0"/>
                <a:cs typeface="Arial" panose="020B0604020202020204" pitchFamily="34" charset="0"/>
              </a:defRPr>
            </a:lvl1pPr>
          </a:lstStyle>
          <a:p>
            <a:fld id="{FC87FDFD-1427-4E3F-9708-40C6B67EC370}" type="datetime1">
              <a:rPr lang="en-US" smtClean="0"/>
              <a:t>7/29/2019</a:t>
            </a:fld>
            <a:endParaRPr lang="en-US" dirty="0"/>
          </a:p>
        </p:txBody>
      </p:sp>
      <p:pic>
        <p:nvPicPr>
          <p:cNvPr id="7" name="Picture 6" descr="A close up of a logo&#10;&#10;Description automatically generated">
            <a:extLst>
              <a:ext uri="{FF2B5EF4-FFF2-40B4-BE49-F238E27FC236}">
                <a16:creationId xmlns:a16="http://schemas.microsoft.com/office/drawing/2014/main" id="{1CA055BE-0424-484A-B98E-D8E7A7631F7C}"/>
              </a:ext>
            </a:extLst>
          </p:cNvPr>
          <p:cNvPicPr>
            <a:picLocks noChangeAspect="1"/>
          </p:cNvPicPr>
          <p:nvPr userDrawn="1"/>
        </p:nvPicPr>
        <p:blipFill rotWithShape="1">
          <a:blip r:embed="rId2" cstate="screen">
            <a:alphaModFix amt="50000"/>
            <a:extLst>
              <a:ext uri="{28A0092B-C50C-407E-A947-70E740481C1C}">
                <a14:useLocalDpi xmlns:a14="http://schemas.microsoft.com/office/drawing/2010/main"/>
              </a:ext>
            </a:extLst>
          </a:blip>
          <a:srcRect/>
          <a:stretch/>
        </p:blipFill>
        <p:spPr>
          <a:xfrm>
            <a:off x="6941234" y="1447800"/>
            <a:ext cx="5250766" cy="5410200"/>
          </a:xfrm>
          <a:prstGeom prst="rect">
            <a:avLst/>
          </a:prstGeom>
        </p:spPr>
      </p:pic>
    </p:spTree>
    <p:extLst>
      <p:ext uri="{BB962C8B-B14F-4D97-AF65-F5344CB8AC3E}">
        <p14:creationId xmlns:p14="http://schemas.microsoft.com/office/powerpoint/2010/main" val="129416464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B3EA0A4-C0BE-49AD-8A04-215BDD5521D5}"/>
              </a:ext>
            </a:extLst>
          </p:cNvPr>
          <p:cNvSpPr/>
          <p:nvPr/>
        </p:nvSpPr>
        <p:spPr>
          <a:xfrm>
            <a:off x="0" y="0"/>
            <a:ext cx="12192000" cy="6858000"/>
          </a:xfrm>
          <a:prstGeom prst="rect">
            <a:avLst/>
          </a:prstGeom>
          <a:solidFill>
            <a:srgbClr val="0152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8C5FFEB5-0C74-4778-83CC-F8C8543C4B7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81200" y="685800"/>
            <a:ext cx="7848600" cy="3399471"/>
          </a:xfrm>
          <a:prstGeom prst="rect">
            <a:avLst/>
          </a:prstGeom>
        </p:spPr>
      </p:pic>
      <p:sp>
        <p:nvSpPr>
          <p:cNvPr id="4" name="Rectangle 3">
            <a:extLst>
              <a:ext uri="{FF2B5EF4-FFF2-40B4-BE49-F238E27FC236}">
                <a16:creationId xmlns:a16="http://schemas.microsoft.com/office/drawing/2014/main" id="{7E0B8CD4-E08D-4B77-8481-3C2736F00FE4}"/>
              </a:ext>
            </a:extLst>
          </p:cNvPr>
          <p:cNvSpPr/>
          <p:nvPr userDrawn="1"/>
        </p:nvSpPr>
        <p:spPr>
          <a:xfrm>
            <a:off x="0" y="0"/>
            <a:ext cx="12192000" cy="6858000"/>
          </a:xfrm>
          <a:prstGeom prst="rect">
            <a:avLst/>
          </a:prstGeom>
          <a:solidFill>
            <a:srgbClr val="0049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805D453F-A9D0-4C67-AE41-95DDBE50602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981200" y="685800"/>
            <a:ext cx="7848600" cy="3399471"/>
          </a:xfrm>
          <a:prstGeom prst="rect">
            <a:avLst/>
          </a:prstGeom>
        </p:spPr>
      </p:pic>
    </p:spTree>
    <p:extLst>
      <p:ext uri="{BB962C8B-B14F-4D97-AF65-F5344CB8AC3E}">
        <p14:creationId xmlns:p14="http://schemas.microsoft.com/office/powerpoint/2010/main" val="3563867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3">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9CA4B5F-AB32-4D2D-B7C2-40FEFAE075A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AF641C36-E00E-4011-BF82-01D1FE7319F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Title 7"/>
          <p:cNvSpPr>
            <a:spLocks noGrp="1"/>
          </p:cNvSpPr>
          <p:nvPr>
            <p:ph type="title"/>
          </p:nvPr>
        </p:nvSpPr>
        <p:spPr>
          <a:xfrm>
            <a:off x="457200" y="533400"/>
            <a:ext cx="8534400" cy="1295400"/>
          </a:xfrm>
          <a:prstGeom prst="rect">
            <a:avLst/>
          </a:prstGeom>
        </p:spPr>
        <p:txBody>
          <a:bodyPr anchor="b"/>
          <a:lstStyle>
            <a:lvl1pPr algn="l">
              <a:lnSpc>
                <a:spcPts val="5000"/>
              </a:lnSpc>
              <a:defRPr sz="4800">
                <a:solidFill>
                  <a:schemeClr val="tx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7" name="Subtitle 2">
            <a:extLst>
              <a:ext uri="{FF2B5EF4-FFF2-40B4-BE49-F238E27FC236}">
                <a16:creationId xmlns:a16="http://schemas.microsoft.com/office/drawing/2014/main" id="{17124986-68A1-4CC3-988B-CD54F444819A}"/>
              </a:ext>
            </a:extLst>
          </p:cNvPr>
          <p:cNvSpPr>
            <a:spLocks noGrp="1"/>
          </p:cNvSpPr>
          <p:nvPr>
            <p:ph type="subTitle" idx="1" hasCustomPrompt="1"/>
          </p:nvPr>
        </p:nvSpPr>
        <p:spPr>
          <a:xfrm>
            <a:off x="9448800" y="5105400"/>
            <a:ext cx="2286000" cy="1219200"/>
          </a:xfrm>
        </p:spPr>
        <p:txBody>
          <a:bodyPr>
            <a:normAutofit/>
          </a:bodyPr>
          <a:lstStyle>
            <a:lvl1pPr marL="0" indent="0" algn="l">
              <a:buNone/>
              <a:defRPr sz="1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a:t>
            </a:r>
            <a:br>
              <a:rPr lang="en-US" dirty="0"/>
            </a:br>
            <a:r>
              <a:rPr lang="en-US" dirty="0"/>
              <a:t>Presenter</a:t>
            </a:r>
          </a:p>
          <a:p>
            <a:r>
              <a:rPr lang="en-US" dirty="0"/>
              <a:t>Date</a:t>
            </a:r>
          </a:p>
        </p:txBody>
      </p:sp>
    </p:spTree>
    <p:extLst>
      <p:ext uri="{BB962C8B-B14F-4D97-AF65-F5344CB8AC3E}">
        <p14:creationId xmlns:p14="http://schemas.microsoft.com/office/powerpoint/2010/main" val="2004161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lide 4">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50D1625-6EAD-4EFD-8737-2E729F62F66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6" name="Picture 5">
            <a:extLst>
              <a:ext uri="{FF2B5EF4-FFF2-40B4-BE49-F238E27FC236}">
                <a16:creationId xmlns:a16="http://schemas.microsoft.com/office/drawing/2014/main" id="{2AB7BAC6-5DE5-4F50-8E6B-B7979E59E66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Title 7"/>
          <p:cNvSpPr>
            <a:spLocks noGrp="1"/>
          </p:cNvSpPr>
          <p:nvPr>
            <p:ph type="title"/>
          </p:nvPr>
        </p:nvSpPr>
        <p:spPr>
          <a:xfrm>
            <a:off x="457200" y="533400"/>
            <a:ext cx="8534400" cy="1295400"/>
          </a:xfrm>
          <a:prstGeom prst="rect">
            <a:avLst/>
          </a:prstGeom>
        </p:spPr>
        <p:txBody>
          <a:bodyPr anchor="b"/>
          <a:lstStyle>
            <a:lvl1pPr algn="l">
              <a:lnSpc>
                <a:spcPts val="5000"/>
              </a:lnSpc>
              <a:defRPr sz="4800">
                <a:solidFill>
                  <a:schemeClr val="tx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7" name="Subtitle 2">
            <a:extLst>
              <a:ext uri="{FF2B5EF4-FFF2-40B4-BE49-F238E27FC236}">
                <a16:creationId xmlns:a16="http://schemas.microsoft.com/office/drawing/2014/main" id="{17124986-68A1-4CC3-988B-CD54F444819A}"/>
              </a:ext>
            </a:extLst>
          </p:cNvPr>
          <p:cNvSpPr>
            <a:spLocks noGrp="1"/>
          </p:cNvSpPr>
          <p:nvPr>
            <p:ph type="subTitle" idx="1" hasCustomPrompt="1"/>
          </p:nvPr>
        </p:nvSpPr>
        <p:spPr>
          <a:xfrm>
            <a:off x="9448800" y="5105400"/>
            <a:ext cx="2286000" cy="1219200"/>
          </a:xfrm>
        </p:spPr>
        <p:txBody>
          <a:bodyPr>
            <a:normAutofit/>
          </a:bodyPr>
          <a:lstStyle>
            <a:lvl1pPr marL="0" indent="0" algn="l">
              <a:buNone/>
              <a:defRPr sz="1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a:t>
            </a:r>
            <a:br>
              <a:rPr lang="en-US" dirty="0"/>
            </a:br>
            <a:r>
              <a:rPr lang="en-US" dirty="0"/>
              <a:t>Presenter</a:t>
            </a:r>
          </a:p>
          <a:p>
            <a:r>
              <a:rPr lang="en-US" dirty="0"/>
              <a:t>Date</a:t>
            </a:r>
          </a:p>
        </p:txBody>
      </p:sp>
    </p:spTree>
    <p:extLst>
      <p:ext uri="{BB962C8B-B14F-4D97-AF65-F5344CB8AC3E}">
        <p14:creationId xmlns:p14="http://schemas.microsoft.com/office/powerpoint/2010/main" val="41190724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Slide 5">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30A112A-3841-43C9-9451-A0067ED4B00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027D82CF-AD3E-4CF9-A92A-94EF40DE0E1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Title 7"/>
          <p:cNvSpPr>
            <a:spLocks noGrp="1"/>
          </p:cNvSpPr>
          <p:nvPr>
            <p:ph type="title"/>
          </p:nvPr>
        </p:nvSpPr>
        <p:spPr>
          <a:xfrm>
            <a:off x="457200" y="533400"/>
            <a:ext cx="8534400" cy="1295400"/>
          </a:xfrm>
          <a:prstGeom prst="rect">
            <a:avLst/>
          </a:prstGeom>
        </p:spPr>
        <p:txBody>
          <a:bodyPr anchor="b"/>
          <a:lstStyle>
            <a:lvl1pPr algn="l">
              <a:lnSpc>
                <a:spcPts val="5000"/>
              </a:lnSpc>
              <a:defRPr sz="4800">
                <a:solidFill>
                  <a:schemeClr val="tx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7" name="Subtitle 2">
            <a:extLst>
              <a:ext uri="{FF2B5EF4-FFF2-40B4-BE49-F238E27FC236}">
                <a16:creationId xmlns:a16="http://schemas.microsoft.com/office/drawing/2014/main" id="{17124986-68A1-4CC3-988B-CD54F444819A}"/>
              </a:ext>
            </a:extLst>
          </p:cNvPr>
          <p:cNvSpPr>
            <a:spLocks noGrp="1"/>
          </p:cNvSpPr>
          <p:nvPr>
            <p:ph type="subTitle" idx="1" hasCustomPrompt="1"/>
          </p:nvPr>
        </p:nvSpPr>
        <p:spPr>
          <a:xfrm>
            <a:off x="9448800" y="5105400"/>
            <a:ext cx="2286000" cy="1219200"/>
          </a:xfrm>
        </p:spPr>
        <p:txBody>
          <a:bodyPr>
            <a:normAutofit/>
          </a:bodyPr>
          <a:lstStyle>
            <a:lvl1pPr marL="0" indent="0" algn="l">
              <a:buNone/>
              <a:defRPr sz="1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a:t>
            </a:r>
            <a:br>
              <a:rPr lang="en-US" dirty="0"/>
            </a:br>
            <a:r>
              <a:rPr lang="en-US" dirty="0"/>
              <a:t>Presenter</a:t>
            </a:r>
          </a:p>
          <a:p>
            <a:r>
              <a:rPr lang="en-US" dirty="0"/>
              <a:t>Date</a:t>
            </a:r>
          </a:p>
        </p:txBody>
      </p:sp>
    </p:spTree>
    <p:extLst>
      <p:ext uri="{BB962C8B-B14F-4D97-AF65-F5344CB8AC3E}">
        <p14:creationId xmlns:p14="http://schemas.microsoft.com/office/powerpoint/2010/main" val="1229497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le Slide 6">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A8FEFD2-6F4A-4DE5-A445-EB1B601DC53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B4B2B952-0A13-47CD-92BF-1E6AC000594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2" name="Title 7"/>
          <p:cNvSpPr>
            <a:spLocks noGrp="1"/>
          </p:cNvSpPr>
          <p:nvPr>
            <p:ph type="title"/>
          </p:nvPr>
        </p:nvSpPr>
        <p:spPr>
          <a:xfrm>
            <a:off x="457200" y="533400"/>
            <a:ext cx="8534400" cy="1295400"/>
          </a:xfrm>
          <a:prstGeom prst="rect">
            <a:avLst/>
          </a:prstGeom>
        </p:spPr>
        <p:txBody>
          <a:bodyPr anchor="b"/>
          <a:lstStyle>
            <a:lvl1pPr algn="l">
              <a:lnSpc>
                <a:spcPts val="5000"/>
              </a:lnSpc>
              <a:defRPr sz="4800">
                <a:solidFill>
                  <a:schemeClr val="tx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7" name="Subtitle 2">
            <a:extLst>
              <a:ext uri="{FF2B5EF4-FFF2-40B4-BE49-F238E27FC236}">
                <a16:creationId xmlns:a16="http://schemas.microsoft.com/office/drawing/2014/main" id="{17124986-68A1-4CC3-988B-CD54F444819A}"/>
              </a:ext>
            </a:extLst>
          </p:cNvPr>
          <p:cNvSpPr>
            <a:spLocks noGrp="1"/>
          </p:cNvSpPr>
          <p:nvPr>
            <p:ph type="subTitle" idx="1" hasCustomPrompt="1"/>
          </p:nvPr>
        </p:nvSpPr>
        <p:spPr>
          <a:xfrm>
            <a:off x="9448800" y="5105400"/>
            <a:ext cx="2286000" cy="1219200"/>
          </a:xfrm>
        </p:spPr>
        <p:txBody>
          <a:bodyPr>
            <a:normAutofit/>
          </a:bodyPr>
          <a:lstStyle>
            <a:lvl1pPr marL="0" indent="0" algn="l">
              <a:buNone/>
              <a:defRPr sz="1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a:t>
            </a:r>
            <a:br>
              <a:rPr lang="en-US" dirty="0"/>
            </a:br>
            <a:r>
              <a:rPr lang="en-US" dirty="0"/>
              <a:t>Presenter</a:t>
            </a:r>
          </a:p>
          <a:p>
            <a:r>
              <a:rPr lang="en-US" dirty="0"/>
              <a:t>Date</a:t>
            </a:r>
          </a:p>
        </p:txBody>
      </p:sp>
    </p:spTree>
    <p:extLst>
      <p:ext uri="{BB962C8B-B14F-4D97-AF65-F5344CB8AC3E}">
        <p14:creationId xmlns:p14="http://schemas.microsoft.com/office/powerpoint/2010/main" val="17752051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le Slide 7">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84B04EC-5AD3-4B01-81BE-8A9AFB885E9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CC247D7E-F5B6-4350-BE36-BC2AB868C2E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Title 7"/>
          <p:cNvSpPr>
            <a:spLocks noGrp="1"/>
          </p:cNvSpPr>
          <p:nvPr>
            <p:ph type="title"/>
          </p:nvPr>
        </p:nvSpPr>
        <p:spPr>
          <a:xfrm>
            <a:off x="457200" y="533400"/>
            <a:ext cx="8534400" cy="1295400"/>
          </a:xfrm>
          <a:prstGeom prst="rect">
            <a:avLst/>
          </a:prstGeom>
        </p:spPr>
        <p:txBody>
          <a:bodyPr anchor="b"/>
          <a:lstStyle>
            <a:lvl1pPr algn="l">
              <a:lnSpc>
                <a:spcPts val="5000"/>
              </a:lnSpc>
              <a:defRPr sz="4800">
                <a:solidFill>
                  <a:srgbClr val="00529C"/>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7" name="Subtitle 2">
            <a:extLst>
              <a:ext uri="{FF2B5EF4-FFF2-40B4-BE49-F238E27FC236}">
                <a16:creationId xmlns:a16="http://schemas.microsoft.com/office/drawing/2014/main" id="{17124986-68A1-4CC3-988B-CD54F444819A}"/>
              </a:ext>
            </a:extLst>
          </p:cNvPr>
          <p:cNvSpPr>
            <a:spLocks noGrp="1"/>
          </p:cNvSpPr>
          <p:nvPr>
            <p:ph type="subTitle" idx="1" hasCustomPrompt="1"/>
          </p:nvPr>
        </p:nvSpPr>
        <p:spPr>
          <a:xfrm>
            <a:off x="9448800" y="5105400"/>
            <a:ext cx="2286000" cy="1219200"/>
          </a:xfrm>
        </p:spPr>
        <p:txBody>
          <a:bodyPr>
            <a:normAutofit/>
          </a:bodyPr>
          <a:lstStyle>
            <a:lvl1pPr marL="0" indent="0" algn="l">
              <a:buNone/>
              <a:defRPr sz="1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a:t>
            </a:r>
            <a:br>
              <a:rPr lang="en-US" dirty="0"/>
            </a:br>
            <a:r>
              <a:rPr lang="en-US" dirty="0"/>
              <a:t>Presenter</a:t>
            </a:r>
          </a:p>
          <a:p>
            <a:r>
              <a:rPr lang="en-US" dirty="0"/>
              <a:t>Date</a:t>
            </a:r>
          </a:p>
        </p:txBody>
      </p:sp>
    </p:spTree>
    <p:extLst>
      <p:ext uri="{BB962C8B-B14F-4D97-AF65-F5344CB8AC3E}">
        <p14:creationId xmlns:p14="http://schemas.microsoft.com/office/powerpoint/2010/main" val="3653789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Section Header 1: group talking">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3328813-C5DB-41A3-89FE-AC3017E409E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id="{A4C12751-86D7-4DA0-B924-82E1EB7BA92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8" name="Slide Number Placeholder 4">
            <a:extLst>
              <a:ext uri="{FF2B5EF4-FFF2-40B4-BE49-F238E27FC236}">
                <a16:creationId xmlns:a16="http://schemas.microsoft.com/office/drawing/2014/main" id="{CF909008-3E7D-49F1-8BF2-E23A5A04F796}"/>
              </a:ext>
            </a:extLst>
          </p:cNvPr>
          <p:cNvSpPr>
            <a:spLocks noGrp="1"/>
          </p:cNvSpPr>
          <p:nvPr>
            <p:ph type="sldNum" sz="quarter" idx="12"/>
          </p:nvPr>
        </p:nvSpPr>
        <p:spPr>
          <a:xfrm>
            <a:off x="457200" y="6324600"/>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7" name="Date Placeholder 2">
            <a:extLst>
              <a:ext uri="{FF2B5EF4-FFF2-40B4-BE49-F238E27FC236}">
                <a16:creationId xmlns:a16="http://schemas.microsoft.com/office/drawing/2014/main" id="{E4D1A0A8-ECDB-4D05-A600-19658E0ABB66}"/>
              </a:ext>
            </a:extLst>
          </p:cNvPr>
          <p:cNvSpPr>
            <a:spLocks noGrp="1"/>
          </p:cNvSpPr>
          <p:nvPr>
            <p:ph type="dt" sz="half" idx="10"/>
          </p:nvPr>
        </p:nvSpPr>
        <p:spPr>
          <a:xfrm>
            <a:off x="10210800" y="6324600"/>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fld id="{B60F94EE-6983-4E58-82D4-AEC852659FA8}" type="datetime1">
              <a:rPr lang="en-US" smtClean="0"/>
              <a:t>7/29/2019</a:t>
            </a:fld>
            <a:endParaRPr lang="en-US" dirty="0"/>
          </a:p>
        </p:txBody>
      </p:sp>
      <p:sp>
        <p:nvSpPr>
          <p:cNvPr id="11" name="Title 1">
            <a:extLst>
              <a:ext uri="{FF2B5EF4-FFF2-40B4-BE49-F238E27FC236}">
                <a16:creationId xmlns:a16="http://schemas.microsoft.com/office/drawing/2014/main" id="{A5B12EBA-C8D6-45A2-82BA-3ACAA051CF53}"/>
              </a:ext>
            </a:extLst>
          </p:cNvPr>
          <p:cNvSpPr>
            <a:spLocks noGrp="1"/>
          </p:cNvSpPr>
          <p:nvPr>
            <p:ph type="ctrTitle" hasCustomPrompt="1"/>
          </p:nvPr>
        </p:nvSpPr>
        <p:spPr>
          <a:xfrm>
            <a:off x="457200" y="4419600"/>
            <a:ext cx="11277600" cy="1905000"/>
          </a:xfrm>
          <a:prstGeom prst="rect">
            <a:avLst/>
          </a:prstGeom>
        </p:spPr>
        <p:txBody>
          <a:bodyPr anchor="t"/>
          <a:lstStyle>
            <a:lvl1pPr algn="l">
              <a:defRPr sz="4000">
                <a:solidFill>
                  <a:schemeClr val="bg1"/>
                </a:solidFill>
                <a:latin typeface="Arial" panose="020B0604020202020204" pitchFamily="34" charset="0"/>
                <a:cs typeface="Arial" panose="020B0604020202020204" pitchFamily="34" charset="0"/>
              </a:defRPr>
            </a:lvl1pPr>
          </a:lstStyle>
          <a:p>
            <a:r>
              <a:rPr lang="en-US" dirty="0"/>
              <a:t>Click to edit section header</a:t>
            </a:r>
          </a:p>
        </p:txBody>
      </p:sp>
    </p:spTree>
    <p:extLst>
      <p:ext uri="{BB962C8B-B14F-4D97-AF65-F5344CB8AC3E}">
        <p14:creationId xmlns:p14="http://schemas.microsoft.com/office/powerpoint/2010/main" val="3660827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Section Header 2: communication">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D40FCDE-7783-4393-8FD8-DE6B6DAC2B8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id="{A4C12751-86D7-4DA0-B924-82E1EB7BA92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Slide Number Placeholder 4">
            <a:extLst>
              <a:ext uri="{FF2B5EF4-FFF2-40B4-BE49-F238E27FC236}">
                <a16:creationId xmlns:a16="http://schemas.microsoft.com/office/drawing/2014/main" id="{F77B9378-F322-44B7-8E28-344EE8E774C2}"/>
              </a:ext>
            </a:extLst>
          </p:cNvPr>
          <p:cNvSpPr>
            <a:spLocks noGrp="1"/>
          </p:cNvSpPr>
          <p:nvPr>
            <p:ph type="sldNum" sz="quarter" idx="12"/>
          </p:nvPr>
        </p:nvSpPr>
        <p:spPr>
          <a:xfrm>
            <a:off x="457200" y="6324600"/>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7" name="Date Placeholder 2">
            <a:extLst>
              <a:ext uri="{FF2B5EF4-FFF2-40B4-BE49-F238E27FC236}">
                <a16:creationId xmlns:a16="http://schemas.microsoft.com/office/drawing/2014/main" id="{F30439C2-F0D6-47E2-8C39-244E0B85DB71}"/>
              </a:ext>
            </a:extLst>
          </p:cNvPr>
          <p:cNvSpPr>
            <a:spLocks noGrp="1"/>
          </p:cNvSpPr>
          <p:nvPr>
            <p:ph type="dt" sz="half" idx="10"/>
          </p:nvPr>
        </p:nvSpPr>
        <p:spPr>
          <a:xfrm>
            <a:off x="10210800" y="6324600"/>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fld id="{B60F94EE-6983-4E58-82D4-AEC852659FA8}" type="datetime1">
              <a:rPr lang="en-US" smtClean="0"/>
              <a:t>7/29/2019</a:t>
            </a:fld>
            <a:endParaRPr lang="en-US" dirty="0"/>
          </a:p>
        </p:txBody>
      </p:sp>
      <p:sp>
        <p:nvSpPr>
          <p:cNvPr id="11" name="Title 1">
            <a:extLst>
              <a:ext uri="{FF2B5EF4-FFF2-40B4-BE49-F238E27FC236}">
                <a16:creationId xmlns:a16="http://schemas.microsoft.com/office/drawing/2014/main" id="{A5B12EBA-C8D6-45A2-82BA-3ACAA051CF53}"/>
              </a:ext>
            </a:extLst>
          </p:cNvPr>
          <p:cNvSpPr>
            <a:spLocks noGrp="1"/>
          </p:cNvSpPr>
          <p:nvPr>
            <p:ph type="ctrTitle" hasCustomPrompt="1"/>
          </p:nvPr>
        </p:nvSpPr>
        <p:spPr>
          <a:xfrm>
            <a:off x="457200" y="4419600"/>
            <a:ext cx="11277600" cy="1905000"/>
          </a:xfrm>
          <a:prstGeom prst="rect">
            <a:avLst/>
          </a:prstGeom>
        </p:spPr>
        <p:txBody>
          <a:bodyPr anchor="t"/>
          <a:lstStyle>
            <a:lvl1pPr algn="l">
              <a:defRPr sz="4000">
                <a:solidFill>
                  <a:schemeClr val="bg1"/>
                </a:solidFill>
                <a:latin typeface="Arial" panose="020B0604020202020204" pitchFamily="34" charset="0"/>
                <a:cs typeface="Arial" panose="020B0604020202020204" pitchFamily="34" charset="0"/>
              </a:defRPr>
            </a:lvl1pPr>
          </a:lstStyle>
          <a:p>
            <a:r>
              <a:rPr lang="en-US" dirty="0"/>
              <a:t>Click to edit section header</a:t>
            </a:r>
          </a:p>
        </p:txBody>
      </p:sp>
    </p:spTree>
    <p:extLst>
      <p:ext uri="{BB962C8B-B14F-4D97-AF65-F5344CB8AC3E}">
        <p14:creationId xmlns:p14="http://schemas.microsoft.com/office/powerpoint/2010/main" val="33759378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B9568B0-1C15-47B3-B9D9-05A6C71B4E64}"/>
              </a:ext>
            </a:extLst>
          </p:cNvPr>
          <p:cNvPicPr>
            <a:picLocks noChangeAspect="1"/>
          </p:cNvPicPr>
          <p:nvPr/>
        </p:nvPicPr>
        <p:blipFill>
          <a:blip r:embed="rId27" cstate="screen">
            <a:extLst>
              <a:ext uri="{28A0092B-C50C-407E-A947-70E740481C1C}">
                <a14:useLocalDpi xmlns:a14="http://schemas.microsoft.com/office/drawing/2010/main"/>
              </a:ext>
            </a:extLst>
          </a:blip>
          <a:stretch>
            <a:fillRect/>
          </a:stretch>
        </p:blipFill>
        <p:spPr>
          <a:xfrm>
            <a:off x="0" y="0"/>
            <a:ext cx="12188952" cy="1946847"/>
          </a:xfrm>
          <a:prstGeom prst="rect">
            <a:avLst/>
          </a:prstGeom>
        </p:spPr>
      </p:pic>
      <p:sp>
        <p:nvSpPr>
          <p:cNvPr id="3" name="Text Placeholder 2"/>
          <p:cNvSpPr>
            <a:spLocks noGrp="1"/>
          </p:cNvSpPr>
          <p:nvPr>
            <p:ph type="body" idx="1"/>
          </p:nvPr>
        </p:nvSpPr>
        <p:spPr>
          <a:xfrm>
            <a:off x="457200" y="1752600"/>
            <a:ext cx="11277600" cy="4572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2">
            <a:extLst>
              <a:ext uri="{FF2B5EF4-FFF2-40B4-BE49-F238E27FC236}">
                <a16:creationId xmlns:a16="http://schemas.microsoft.com/office/drawing/2014/main" id="{97C3D564-D972-4621-90DC-17FA56A0CC37}"/>
              </a:ext>
            </a:extLst>
          </p:cNvPr>
          <p:cNvSpPr>
            <a:spLocks noGrp="1"/>
          </p:cNvSpPr>
          <p:nvPr>
            <p:ph type="dt" sz="half" idx="2"/>
          </p:nvPr>
        </p:nvSpPr>
        <p:spPr>
          <a:xfrm>
            <a:off x="10210800" y="6324600"/>
            <a:ext cx="1524000" cy="365125"/>
          </a:xfrm>
          <a:prstGeom prst="rect">
            <a:avLst/>
          </a:prstGeom>
        </p:spPr>
        <p:txBody>
          <a:bodyPr anchor="ctr"/>
          <a:lstStyle>
            <a:lvl1pPr algn="r">
              <a:defRPr sz="1200">
                <a:solidFill>
                  <a:schemeClr val="bg1">
                    <a:lumMod val="50000"/>
                  </a:schemeClr>
                </a:solidFill>
                <a:latin typeface="Arial" panose="020B0604020202020204" pitchFamily="34" charset="0"/>
                <a:cs typeface="Arial" panose="020B0604020202020204" pitchFamily="34" charset="0"/>
              </a:defRPr>
            </a:lvl1pPr>
          </a:lstStyle>
          <a:p>
            <a:fld id="{4F0169B1-54D5-437E-8ED2-9C243C5D23C0}" type="datetime1">
              <a:rPr lang="en-US" smtClean="0"/>
              <a:t>7/29/2019</a:t>
            </a:fld>
            <a:endParaRPr lang="en-US" dirty="0"/>
          </a:p>
        </p:txBody>
      </p:sp>
      <p:sp>
        <p:nvSpPr>
          <p:cNvPr id="11" name="Slide Number Placeholder 4">
            <a:extLst>
              <a:ext uri="{FF2B5EF4-FFF2-40B4-BE49-F238E27FC236}">
                <a16:creationId xmlns:a16="http://schemas.microsoft.com/office/drawing/2014/main" id="{02F710FD-B978-4DEA-B86D-651DBD4B60F6}"/>
              </a:ext>
            </a:extLst>
          </p:cNvPr>
          <p:cNvSpPr>
            <a:spLocks noGrp="1"/>
          </p:cNvSpPr>
          <p:nvPr>
            <p:ph type="sldNum" sz="quarter" idx="4"/>
          </p:nvPr>
        </p:nvSpPr>
        <p:spPr>
          <a:xfrm>
            <a:off x="457200" y="6324600"/>
            <a:ext cx="1371600" cy="365125"/>
          </a:xfrm>
          <a:prstGeom prst="rect">
            <a:avLst/>
          </a:prstGeom>
        </p:spPr>
        <p:txBody>
          <a:bodyPr anchor="ctr"/>
          <a:lstStyle>
            <a:lvl1pPr algn="l">
              <a:defRPr sz="1200">
                <a:solidFill>
                  <a:schemeClr val="bg1">
                    <a:lumMod val="50000"/>
                  </a:schemeClr>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Tree>
    <p:extLst>
      <p:ext uri="{BB962C8B-B14F-4D97-AF65-F5344CB8AC3E}">
        <p14:creationId xmlns:p14="http://schemas.microsoft.com/office/powerpoint/2010/main" val="3858154645"/>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 id="2147483879" r:id="rId12"/>
    <p:sldLayoutId id="2147483880" r:id="rId13"/>
    <p:sldLayoutId id="2147483881" r:id="rId14"/>
    <p:sldLayoutId id="2147483882" r:id="rId15"/>
    <p:sldLayoutId id="2147483883" r:id="rId16"/>
    <p:sldLayoutId id="2147483884" r:id="rId17"/>
    <p:sldLayoutId id="2147483885" r:id="rId18"/>
    <p:sldLayoutId id="2147483886" r:id="rId19"/>
    <p:sldLayoutId id="2147483887" r:id="rId20"/>
    <p:sldLayoutId id="2147483888" r:id="rId21"/>
    <p:sldLayoutId id="2147483889" r:id="rId22"/>
    <p:sldLayoutId id="2147483890" r:id="rId23"/>
    <p:sldLayoutId id="2147483891" r:id="rId24"/>
    <p:sldLayoutId id="2147483892" r:id="rId25"/>
  </p:sldLayoutIdLst>
  <p:hf hdr="0" ftr="0"/>
  <p:txStyles>
    <p:titleStyle>
      <a:lvl1pPr indent="0" algn="ctr" defTabSz="914400" rtl="0" eaLnBrk="1" latinLnBrk="0" hangingPunct="1">
        <a:spcBef>
          <a:spcPts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7" orient="horz" pos="2160" userDrawn="1">
          <p15:clr>
            <a:srgbClr val="F26B43"/>
          </p15:clr>
        </p15:guide>
        <p15:guide id="8" pos="288" userDrawn="1">
          <p15:clr>
            <a:srgbClr val="F26B43"/>
          </p15:clr>
        </p15:guide>
        <p15:guide id="9" pos="7392" userDrawn="1">
          <p15:clr>
            <a:srgbClr val="F26B43"/>
          </p15:clr>
        </p15:guide>
        <p15:guide id="10" orient="horz" pos="3984" userDrawn="1">
          <p15:clr>
            <a:srgbClr val="F26B43"/>
          </p15:clr>
        </p15:guide>
        <p15:guide id="11" pos="3840" userDrawn="1">
          <p15:clr>
            <a:srgbClr val="F26B43"/>
          </p15:clr>
        </p15:guide>
        <p15:guide id="12" orient="horz" pos="110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0.xml"/><Relationship Id="rId1" Type="http://schemas.openxmlformats.org/officeDocument/2006/relationships/slideLayout" Target="../slideLayouts/slideLayout17.xml"/><Relationship Id="rId5" Type="http://schemas.openxmlformats.org/officeDocument/2006/relationships/image" Target="../media/image60.svg"/><Relationship Id="rId4" Type="http://schemas.openxmlformats.org/officeDocument/2006/relationships/image" Target="../media/image5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2.xml"/><Relationship Id="rId1" Type="http://schemas.openxmlformats.org/officeDocument/2006/relationships/slideLayout" Target="../slideLayouts/slideLayout17.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hyperlink" Target="https://www.cms.gov/Medicare/Quality-Initiatives-Patient-Assessment-Instruments/QualityMeasures/National-Impact-Assessment-of-the-Centers-for-Medicare-and-Medicaid-Services-CMS-Quality-Measures-Reports.html" TargetMode="External"/><Relationship Id="rId2" Type="http://schemas.openxmlformats.org/officeDocument/2006/relationships/notesSlide" Target="../notesSlides/notesSlide30.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hyperlink" Target="mailto:noni.bodkin@cms.hhs.gov" TargetMode="External"/><Relationship Id="rId2" Type="http://schemas.openxmlformats.org/officeDocument/2006/relationships/hyperlink" Target="mailto:kcampbell@hsag.com" TargetMode="Externa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31.xml"/><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3" Type="http://schemas.openxmlformats.org/officeDocument/2006/relationships/hyperlink" Target="mailto:MMSsupport@battelle.org" TargetMode="External"/><Relationship Id="rId2" Type="http://schemas.openxmlformats.org/officeDocument/2006/relationships/notesSlide" Target="../notesSlides/notesSlide32.xml"/><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40.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svg"/></Relationships>
</file>

<file path=ppt/slides/_rels/slide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8" Type="http://schemas.openxmlformats.org/officeDocument/2006/relationships/image" Target="../media/image54.sv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notesSlide" Target="../notesSlides/notesSlide8.xml"/><Relationship Id="rId1" Type="http://schemas.openxmlformats.org/officeDocument/2006/relationships/slideLayout" Target="../slideLayouts/slideLayout17.xml"/><Relationship Id="rId6" Type="http://schemas.openxmlformats.org/officeDocument/2006/relationships/image" Target="../media/image52.svg"/><Relationship Id="rId5" Type="http://schemas.openxmlformats.org/officeDocument/2006/relationships/image" Target="../media/image51.png"/><Relationship Id="rId10" Type="http://schemas.openxmlformats.org/officeDocument/2006/relationships/image" Target="../media/image56.svg"/><Relationship Id="rId4" Type="http://schemas.openxmlformats.org/officeDocument/2006/relationships/image" Target="../media/image50.svg"/><Relationship Id="rId9" Type="http://schemas.openxmlformats.org/officeDocument/2006/relationships/image" Target="../media/image5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8C6D59A0-49EE-47EC-A5ED-B747BFF120FB}"/>
              </a:ext>
            </a:extLst>
          </p:cNvPr>
          <p:cNvSpPr>
            <a:spLocks noGrp="1"/>
          </p:cNvSpPr>
          <p:nvPr>
            <p:ph type="subTitle" idx="1"/>
          </p:nvPr>
        </p:nvSpPr>
        <p:spPr>
          <a:xfrm>
            <a:off x="9525000" y="4191000"/>
            <a:ext cx="2362200" cy="1828800"/>
          </a:xfrm>
        </p:spPr>
        <p:txBody>
          <a:bodyPr>
            <a:normAutofit fontScale="77500" lnSpcReduction="20000"/>
          </a:bodyPr>
          <a:lstStyle/>
          <a:p>
            <a:pPr algn="ctr"/>
            <a:r>
              <a:rPr lang="en-US" sz="2300" b="1" dirty="0"/>
              <a:t>Presenters:</a:t>
            </a:r>
            <a:br>
              <a:rPr lang="en-US" sz="2400" b="1" dirty="0"/>
            </a:br>
            <a:endParaRPr lang="en-US" sz="2400" b="1" dirty="0"/>
          </a:p>
          <a:p>
            <a:pPr algn="ctr"/>
            <a:r>
              <a:rPr lang="en-US" sz="2100" b="1" dirty="0"/>
              <a:t>Brenna Rabel, Battelle</a:t>
            </a:r>
          </a:p>
          <a:p>
            <a:pPr algn="ctr"/>
            <a:r>
              <a:rPr lang="en-US" sz="2100" b="1" dirty="0"/>
              <a:t>Kyle Campbell, HSAG</a:t>
            </a:r>
          </a:p>
          <a:p>
            <a:pPr algn="ctr"/>
            <a:endParaRPr lang="en-US" sz="2100" b="1" dirty="0"/>
          </a:p>
          <a:p>
            <a:pPr algn="ctr"/>
            <a:r>
              <a:rPr lang="en-US" sz="2100" b="1" dirty="0"/>
              <a:t>July 17, 2019</a:t>
            </a:r>
          </a:p>
          <a:p>
            <a:pPr algn="ctr"/>
            <a:r>
              <a:rPr lang="en-US" sz="2100" b="1" dirty="0"/>
              <a:t>2:00-3:00pm ET</a:t>
            </a:r>
          </a:p>
        </p:txBody>
      </p:sp>
      <p:sp>
        <p:nvSpPr>
          <p:cNvPr id="4" name="Text Placeholder 9">
            <a:extLst>
              <a:ext uri="{FF2B5EF4-FFF2-40B4-BE49-F238E27FC236}">
                <a16:creationId xmlns:a16="http://schemas.microsoft.com/office/drawing/2014/main" id="{FB436B66-5398-40AA-B125-C22767CB8FA1}"/>
              </a:ext>
            </a:extLst>
          </p:cNvPr>
          <p:cNvSpPr txBox="1">
            <a:spLocks/>
          </p:cNvSpPr>
          <p:nvPr/>
        </p:nvSpPr>
        <p:spPr>
          <a:xfrm>
            <a:off x="457200" y="1905000"/>
            <a:ext cx="11201400" cy="914400"/>
          </a:xfrm>
          <a:prstGeom prst="rect">
            <a:avLst/>
          </a:prstGeom>
        </p:spPr>
        <p:txBody>
          <a:bodyPr>
            <a:normAutofit lnSpcReduction="10000"/>
          </a:bodyPr>
          <a:lstStyle>
            <a:lvl1pPr marL="0" indent="0" algn="l" defTabSz="914400" rtl="0" eaLnBrk="1" latinLnBrk="0" hangingPunct="1">
              <a:spcBef>
                <a:spcPct val="20000"/>
              </a:spcBef>
              <a:buFontTx/>
              <a:buNone/>
              <a:defRPr sz="30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b="1" dirty="0"/>
              <a:t>Measure Evaluation During Maintenance &amp; the CMS National Impact Assessment</a:t>
            </a:r>
          </a:p>
        </p:txBody>
      </p:sp>
      <p:sp>
        <p:nvSpPr>
          <p:cNvPr id="2" name="Title 1">
            <a:extLst>
              <a:ext uri="{FF2B5EF4-FFF2-40B4-BE49-F238E27FC236}">
                <a16:creationId xmlns:a16="http://schemas.microsoft.com/office/drawing/2014/main" id="{510F9A8C-F6AF-466D-B222-8557E0874AC7}"/>
              </a:ext>
            </a:extLst>
          </p:cNvPr>
          <p:cNvSpPr>
            <a:spLocks noGrp="1"/>
          </p:cNvSpPr>
          <p:nvPr>
            <p:ph type="title"/>
          </p:nvPr>
        </p:nvSpPr>
        <p:spPr>
          <a:xfrm>
            <a:off x="457200" y="457200"/>
            <a:ext cx="9677400" cy="1295400"/>
          </a:xfrm>
        </p:spPr>
        <p:txBody>
          <a:bodyPr/>
          <a:lstStyle/>
          <a:p>
            <a:r>
              <a:rPr lang="en-US" sz="3800" dirty="0">
                <a:solidFill>
                  <a:schemeClr val="tx2"/>
                </a:solidFill>
              </a:rPr>
              <a:t>MACRA Info Session #10</a:t>
            </a:r>
            <a:br>
              <a:rPr lang="en-US" sz="3800" dirty="0"/>
            </a:br>
            <a:r>
              <a:rPr lang="en-US" sz="2800" dirty="0">
                <a:solidFill>
                  <a:schemeClr val="tx2"/>
                </a:solidFill>
              </a:rPr>
              <a:t>CMS Measure Development Education &amp; Outreach</a:t>
            </a:r>
            <a:endParaRPr lang="en-US" dirty="0">
              <a:solidFill>
                <a:schemeClr val="tx2"/>
              </a:solidFill>
            </a:endParaRPr>
          </a:p>
        </p:txBody>
      </p:sp>
    </p:spTree>
    <p:extLst>
      <p:ext uri="{BB962C8B-B14F-4D97-AF65-F5344CB8AC3E}">
        <p14:creationId xmlns:p14="http://schemas.microsoft.com/office/powerpoint/2010/main" val="2763845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2180208-5D2D-486C-ACF9-110E1192D9F0}"/>
              </a:ext>
            </a:extLst>
          </p:cNvPr>
          <p:cNvSpPr>
            <a:spLocks noGrp="1"/>
          </p:cNvSpPr>
          <p:nvPr>
            <p:ph type="sldNum" sz="quarter" idx="12"/>
          </p:nvPr>
        </p:nvSpPr>
        <p:spPr/>
        <p:txBody>
          <a:bodyPr/>
          <a:lstStyle/>
          <a:p>
            <a:fld id="{F6B8A4A2-F29A-4651-AFA7-54DA4950AAC7}" type="slidenum">
              <a:rPr lang="en-US" smtClean="0"/>
              <a:pPr/>
              <a:t>9</a:t>
            </a:fld>
            <a:endParaRPr lang="en-US" dirty="0"/>
          </a:p>
        </p:txBody>
      </p:sp>
      <p:pic>
        <p:nvPicPr>
          <p:cNvPr id="6" name="Picture 5" descr="Decorative image of a man reviewing charts on a tablet.">
            <a:extLst>
              <a:ext uri="{FF2B5EF4-FFF2-40B4-BE49-F238E27FC236}">
                <a16:creationId xmlns:a16="http://schemas.microsoft.com/office/drawing/2014/main" id="{285E0080-1E61-4050-8400-2BF54AEA99E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36405" y="3593226"/>
            <a:ext cx="4398395" cy="2913936"/>
          </a:xfrm>
          <a:prstGeom prst="rect">
            <a:avLst/>
          </a:prstGeom>
          <a:ln>
            <a:noFill/>
          </a:ln>
          <a:effectLst>
            <a:outerShdw blurRad="292100" dist="139700" dir="2700000" algn="tl" rotWithShape="0">
              <a:srgbClr val="333333">
                <a:alpha val="65000"/>
              </a:srgbClr>
            </a:outerShdw>
          </a:effectLst>
        </p:spPr>
      </p:pic>
      <p:sp>
        <p:nvSpPr>
          <p:cNvPr id="2" name="Content Placeholder 1">
            <a:extLst>
              <a:ext uri="{FF2B5EF4-FFF2-40B4-BE49-F238E27FC236}">
                <a16:creationId xmlns:a16="http://schemas.microsoft.com/office/drawing/2014/main" id="{0648F47A-FFCE-49F3-8CC7-271E4016C376}"/>
              </a:ext>
            </a:extLst>
          </p:cNvPr>
          <p:cNvSpPr>
            <a:spLocks noGrp="1"/>
          </p:cNvSpPr>
          <p:nvPr>
            <p:ph idx="1"/>
          </p:nvPr>
        </p:nvSpPr>
        <p:spPr/>
        <p:txBody>
          <a:bodyPr/>
          <a:lstStyle/>
          <a:p>
            <a:pPr marL="285750" indent="-285750"/>
            <a:r>
              <a:rPr lang="en-US" dirty="0"/>
              <a:t>How does the measure perform compared to the trajectory projected in the business case?</a:t>
            </a:r>
          </a:p>
          <a:p>
            <a:pPr marL="285750" indent="-285750"/>
            <a:r>
              <a:rPr lang="en-US" dirty="0"/>
              <a:t>Update justification for the measure and any changes to the technical specifications</a:t>
            </a:r>
          </a:p>
          <a:p>
            <a:endParaRPr lang="en-US" dirty="0"/>
          </a:p>
        </p:txBody>
      </p:sp>
      <p:sp>
        <p:nvSpPr>
          <p:cNvPr id="3" name="Title 2">
            <a:extLst>
              <a:ext uri="{FF2B5EF4-FFF2-40B4-BE49-F238E27FC236}">
                <a16:creationId xmlns:a16="http://schemas.microsoft.com/office/drawing/2014/main" id="{EB68CC55-F7C8-47C9-B438-F25D25CFAC0D}"/>
              </a:ext>
            </a:extLst>
          </p:cNvPr>
          <p:cNvSpPr>
            <a:spLocks noGrp="1"/>
          </p:cNvSpPr>
          <p:nvPr>
            <p:ph type="title"/>
          </p:nvPr>
        </p:nvSpPr>
        <p:spPr/>
        <p:txBody>
          <a:bodyPr/>
          <a:lstStyle/>
          <a:p>
            <a:r>
              <a:rPr lang="en-US" dirty="0"/>
              <a:t>Comparing Against Business Case</a:t>
            </a:r>
          </a:p>
        </p:txBody>
      </p:sp>
    </p:spTree>
    <p:extLst>
      <p:ext uri="{BB962C8B-B14F-4D97-AF65-F5344CB8AC3E}">
        <p14:creationId xmlns:p14="http://schemas.microsoft.com/office/powerpoint/2010/main" val="2594547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5E13A0E-B022-4720-A601-EB2076FE1EC6}"/>
              </a:ext>
            </a:extLst>
          </p:cNvPr>
          <p:cNvSpPr>
            <a:spLocks noGrp="1"/>
          </p:cNvSpPr>
          <p:nvPr>
            <p:ph type="sldNum" sz="quarter" idx="12"/>
          </p:nvPr>
        </p:nvSpPr>
        <p:spPr/>
        <p:txBody>
          <a:bodyPr/>
          <a:lstStyle/>
          <a:p>
            <a:fld id="{F6B8A4A2-F29A-4651-AFA7-54DA4950AAC7}" type="slidenum">
              <a:rPr lang="en-US" smtClean="0"/>
              <a:pPr/>
              <a:t>10</a:t>
            </a:fld>
            <a:endParaRPr lang="en-US" dirty="0"/>
          </a:p>
        </p:txBody>
      </p:sp>
      <p:pic>
        <p:nvPicPr>
          <p:cNvPr id="7" name="Picture 6" descr="Icon of a graph on an easel">
            <a:extLst>
              <a:ext uri="{FF2B5EF4-FFF2-40B4-BE49-F238E27FC236}">
                <a16:creationId xmlns:a16="http://schemas.microsoft.com/office/drawing/2014/main" id="{C224749D-6589-42F2-84D9-0A71ABAF30AC}"/>
              </a:ext>
            </a:extLst>
          </p:cNvPr>
          <p:cNvPicPr>
            <a:picLocks noChangeAspect="1"/>
          </p:cNvPicPr>
          <p:nvPr/>
        </p:nvPicPr>
        <p:blipFill>
          <a:blip r:embed="rId3"/>
          <a:stretch>
            <a:fillRect/>
          </a:stretch>
        </p:blipFill>
        <p:spPr>
          <a:xfrm>
            <a:off x="10137549" y="2895601"/>
            <a:ext cx="1140051" cy="1140051"/>
          </a:xfrm>
          <a:prstGeom prst="rect">
            <a:avLst/>
          </a:prstGeom>
        </p:spPr>
      </p:pic>
      <p:pic>
        <p:nvPicPr>
          <p:cNvPr id="6" name="Graphic 5" descr="Icon of a Pencil">
            <a:extLst>
              <a:ext uri="{FF2B5EF4-FFF2-40B4-BE49-F238E27FC236}">
                <a16:creationId xmlns:a16="http://schemas.microsoft.com/office/drawing/2014/main" id="{C6190043-F514-4DA2-9002-6ACF321D2A99}"/>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363200" y="1752601"/>
            <a:ext cx="914400" cy="914400"/>
          </a:xfrm>
          <a:prstGeom prst="rect">
            <a:avLst/>
          </a:prstGeom>
        </p:spPr>
      </p:pic>
      <p:sp>
        <p:nvSpPr>
          <p:cNvPr id="2" name="Content Placeholder 1">
            <a:extLst>
              <a:ext uri="{FF2B5EF4-FFF2-40B4-BE49-F238E27FC236}">
                <a16:creationId xmlns:a16="http://schemas.microsoft.com/office/drawing/2014/main" id="{11BD7801-40F0-4F7C-A3BC-65949B2FC20E}"/>
              </a:ext>
            </a:extLst>
          </p:cNvPr>
          <p:cNvSpPr>
            <a:spLocks noGrp="1"/>
          </p:cNvSpPr>
          <p:nvPr>
            <p:ph idx="1"/>
          </p:nvPr>
        </p:nvSpPr>
        <p:spPr>
          <a:xfrm>
            <a:off x="457200" y="1752601"/>
            <a:ext cx="9448800" cy="4572000"/>
          </a:xfrm>
        </p:spPr>
        <p:txBody>
          <a:bodyPr/>
          <a:lstStyle/>
          <a:p>
            <a:pPr marL="285750" indent="-285750"/>
            <a:r>
              <a:rPr lang="en-US" sz="2800" dirty="0"/>
              <a:t>Developers should submit a separate Measure Evaluation Report (MER) for each measure to CMS:</a:t>
            </a:r>
          </a:p>
          <a:p>
            <a:pPr marL="685800" lvl="1"/>
            <a:r>
              <a:rPr lang="en-US" sz="2400" dirty="0"/>
              <a:t>When recommending disposition of the measure after comprehensive reevaluation</a:t>
            </a:r>
          </a:p>
          <a:p>
            <a:pPr marL="685800" lvl="1"/>
            <a:r>
              <a:rPr lang="en-US" sz="2400" dirty="0"/>
              <a:t>When recommending disposition of the measure after an ad hoc review</a:t>
            </a:r>
          </a:p>
          <a:p>
            <a:pPr marL="685800" lvl="1"/>
            <a:r>
              <a:rPr lang="en-US" sz="2400" dirty="0"/>
              <a:t>When completing the MER during maintenance, the current rating of each </a:t>
            </a:r>
            <a:r>
              <a:rPr lang="en-US" sz="2400" dirty="0" err="1"/>
              <a:t>subcriterion</a:t>
            </a:r>
            <a:r>
              <a:rPr lang="en-US" sz="2400" dirty="0"/>
              <a:t> should be compared to the prior measure evaluation</a:t>
            </a:r>
          </a:p>
          <a:p>
            <a:endParaRPr lang="en-US" dirty="0"/>
          </a:p>
        </p:txBody>
      </p:sp>
      <p:sp>
        <p:nvSpPr>
          <p:cNvPr id="3" name="Title 2">
            <a:extLst>
              <a:ext uri="{FF2B5EF4-FFF2-40B4-BE49-F238E27FC236}">
                <a16:creationId xmlns:a16="http://schemas.microsoft.com/office/drawing/2014/main" id="{6DBF6D2B-63EB-4876-A082-8384E9E9D876}"/>
              </a:ext>
            </a:extLst>
          </p:cNvPr>
          <p:cNvSpPr>
            <a:spLocks noGrp="1"/>
          </p:cNvSpPr>
          <p:nvPr>
            <p:ph type="title"/>
          </p:nvPr>
        </p:nvSpPr>
        <p:spPr/>
        <p:txBody>
          <a:bodyPr/>
          <a:lstStyle/>
          <a:p>
            <a:r>
              <a:rPr lang="en-US" dirty="0"/>
              <a:t>Report Results of Evaluation</a:t>
            </a:r>
          </a:p>
        </p:txBody>
      </p:sp>
    </p:spTree>
    <p:extLst>
      <p:ext uri="{BB962C8B-B14F-4D97-AF65-F5344CB8AC3E}">
        <p14:creationId xmlns:p14="http://schemas.microsoft.com/office/powerpoint/2010/main" val="9958707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EAEC9B3-78CE-43CD-A614-40EA26B3FF0F}"/>
              </a:ext>
            </a:extLst>
          </p:cNvPr>
          <p:cNvSpPr>
            <a:spLocks noGrp="1"/>
          </p:cNvSpPr>
          <p:nvPr>
            <p:ph idx="1"/>
          </p:nvPr>
        </p:nvSpPr>
        <p:spPr/>
        <p:txBody>
          <a:bodyPr>
            <a:normAutofit fontScale="70000" lnSpcReduction="20000"/>
          </a:bodyPr>
          <a:lstStyle/>
          <a:p>
            <a:r>
              <a:rPr lang="en-US" sz="4000" dirty="0"/>
              <a:t>Measures are evaluated within the program annually and changes proposed in rulemaking and other technical guidance.</a:t>
            </a:r>
          </a:p>
          <a:p>
            <a:r>
              <a:rPr lang="en-US" sz="4000" dirty="0"/>
              <a:t>Factors considered in measure removal: </a:t>
            </a:r>
          </a:p>
          <a:p>
            <a:pPr lvl="1"/>
            <a:r>
              <a:rPr lang="en-US" sz="3100" dirty="0"/>
              <a:t>Performance is high and unvarying (‘‘topped-out’’ measures)</a:t>
            </a:r>
          </a:p>
          <a:p>
            <a:pPr lvl="1"/>
            <a:r>
              <a:rPr lang="en-US" sz="3100" dirty="0"/>
              <a:t>Measure does not align with current clinical guidelines </a:t>
            </a:r>
          </a:p>
          <a:p>
            <a:pPr lvl="1"/>
            <a:r>
              <a:rPr lang="en-US" sz="3100" dirty="0"/>
              <a:t>More broadly applicable measure (ex. across settings) is available</a:t>
            </a:r>
          </a:p>
          <a:p>
            <a:pPr lvl="1"/>
            <a:r>
              <a:rPr lang="en-US" sz="3100" dirty="0"/>
              <a:t>Improvement or performance does not result in better patient outcomes</a:t>
            </a:r>
          </a:p>
          <a:p>
            <a:pPr lvl="1"/>
            <a:r>
              <a:rPr lang="en-US" sz="3100" dirty="0"/>
              <a:t>Measure can be replaced by a measure that is more strongly associated with desired patient outcomes for the particular topic</a:t>
            </a:r>
          </a:p>
          <a:p>
            <a:pPr lvl="1"/>
            <a:r>
              <a:rPr lang="en-US" sz="3100" dirty="0"/>
              <a:t>Collection or public reporting leads to negative unintended consequences </a:t>
            </a:r>
          </a:p>
          <a:p>
            <a:pPr lvl="1"/>
            <a:r>
              <a:rPr lang="en-US" sz="3100" dirty="0"/>
              <a:t>Implementation is not feasible</a:t>
            </a:r>
          </a:p>
          <a:p>
            <a:pPr lvl="1"/>
            <a:r>
              <a:rPr lang="en-US" sz="3100" dirty="0"/>
              <a:t>Reporting and/or maintenance costs associated with a measure outweigh the benefit</a:t>
            </a:r>
          </a:p>
        </p:txBody>
      </p:sp>
      <p:sp>
        <p:nvSpPr>
          <p:cNvPr id="3" name="Title 2">
            <a:extLst>
              <a:ext uri="{FF2B5EF4-FFF2-40B4-BE49-F238E27FC236}">
                <a16:creationId xmlns:a16="http://schemas.microsoft.com/office/drawing/2014/main" id="{13D89A30-2F51-4369-AFF7-98A925988A28}"/>
              </a:ext>
            </a:extLst>
          </p:cNvPr>
          <p:cNvSpPr>
            <a:spLocks noGrp="1"/>
          </p:cNvSpPr>
          <p:nvPr>
            <p:ph type="title"/>
          </p:nvPr>
        </p:nvSpPr>
        <p:spPr/>
        <p:txBody>
          <a:bodyPr/>
          <a:lstStyle/>
          <a:p>
            <a:r>
              <a:rPr lang="en-US" dirty="0"/>
              <a:t>Annual Program Evaluation</a:t>
            </a:r>
          </a:p>
        </p:txBody>
      </p:sp>
      <p:sp>
        <p:nvSpPr>
          <p:cNvPr id="5" name="Slide Number Placeholder 4">
            <a:extLst>
              <a:ext uri="{FF2B5EF4-FFF2-40B4-BE49-F238E27FC236}">
                <a16:creationId xmlns:a16="http://schemas.microsoft.com/office/drawing/2014/main" id="{5E09E6E0-724F-4D96-A04E-EC9C68B59F92}"/>
              </a:ext>
            </a:extLst>
          </p:cNvPr>
          <p:cNvSpPr>
            <a:spLocks noGrp="1"/>
          </p:cNvSpPr>
          <p:nvPr>
            <p:ph type="sldNum" sz="quarter" idx="12"/>
          </p:nvPr>
        </p:nvSpPr>
        <p:spPr/>
        <p:txBody>
          <a:bodyPr/>
          <a:lstStyle/>
          <a:p>
            <a:fld id="{F6B8A4A2-F29A-4651-AFA7-54DA4950AAC7}" type="slidenum">
              <a:rPr lang="en-US" smtClean="0"/>
              <a:pPr/>
              <a:t>11</a:t>
            </a:fld>
            <a:endParaRPr lang="en-US" dirty="0"/>
          </a:p>
        </p:txBody>
      </p:sp>
    </p:spTree>
    <p:extLst>
      <p:ext uri="{BB962C8B-B14F-4D97-AF65-F5344CB8AC3E}">
        <p14:creationId xmlns:p14="http://schemas.microsoft.com/office/powerpoint/2010/main" val="32284557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59C8839F-8AC4-41D0-BA5A-5D23B1B6670E}"/>
              </a:ext>
            </a:extLst>
          </p:cNvPr>
          <p:cNvSpPr>
            <a:spLocks noGrp="1"/>
          </p:cNvSpPr>
          <p:nvPr>
            <p:ph type="ctrTitle"/>
          </p:nvPr>
        </p:nvSpPr>
        <p:spPr>
          <a:xfrm>
            <a:off x="533400" y="4191000"/>
            <a:ext cx="11277600" cy="1905000"/>
          </a:xfrm>
        </p:spPr>
        <p:txBody>
          <a:bodyPr/>
          <a:lstStyle/>
          <a:p>
            <a:r>
              <a:rPr lang="en-US" sz="3200" dirty="0"/>
              <a:t>2018 Impact Assessment of CMS Quality and Efficiency Measures</a:t>
            </a:r>
            <a:br>
              <a:rPr lang="en-US" sz="2400" dirty="0"/>
            </a:br>
            <a:br>
              <a:rPr lang="en-US" sz="2400" dirty="0"/>
            </a:br>
            <a:r>
              <a:rPr lang="en-US" sz="1800" dirty="0"/>
              <a:t>Kyle Campbell</a:t>
            </a:r>
            <a:r>
              <a:rPr lang="en-US" sz="1800" b="0" dirty="0"/>
              <a:t>, PharmD  					</a:t>
            </a:r>
            <a:r>
              <a:rPr lang="en-US" sz="1800" dirty="0"/>
              <a:t>Noni Bodkin</a:t>
            </a:r>
            <a:r>
              <a:rPr lang="en-US" sz="1800" b="0" dirty="0"/>
              <a:t>, PhD, RN</a:t>
            </a:r>
            <a:br>
              <a:rPr lang="en-US" sz="1800" b="0" dirty="0"/>
            </a:br>
            <a:r>
              <a:rPr lang="en-US" sz="1800" b="0" dirty="0"/>
              <a:t>Vice President, Pharmacy &amp; Quality 			CMS Contracting Officer’s Representative</a:t>
            </a:r>
            <a:br>
              <a:rPr lang="en-US" sz="1800" b="0" dirty="0"/>
            </a:br>
            <a:r>
              <a:rPr lang="en-US" sz="1800" b="0" dirty="0"/>
              <a:t>Measurement, HSAG	 				and Technical Lead, QMVIG</a:t>
            </a:r>
            <a:br>
              <a:rPr lang="en-US" sz="1800" dirty="0"/>
            </a:br>
            <a:br>
              <a:rPr lang="en-US" sz="1800" b="0" dirty="0"/>
            </a:br>
            <a:endParaRPr lang="en-US" sz="1800" b="0" dirty="0"/>
          </a:p>
        </p:txBody>
      </p:sp>
    </p:spTree>
    <p:extLst>
      <p:ext uri="{BB962C8B-B14F-4D97-AF65-F5344CB8AC3E}">
        <p14:creationId xmlns:p14="http://schemas.microsoft.com/office/powerpoint/2010/main" val="34674099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BBE4F9D-5A1C-4BF0-82C9-43F4FC0E0710}"/>
              </a:ext>
            </a:extLst>
          </p:cNvPr>
          <p:cNvSpPr>
            <a:spLocks noGrp="1"/>
          </p:cNvSpPr>
          <p:nvPr>
            <p:ph idx="1"/>
          </p:nvPr>
        </p:nvSpPr>
        <p:spPr/>
        <p:txBody>
          <a:bodyPr/>
          <a:lstStyle/>
          <a:p>
            <a:pPr fontAlgn="base"/>
            <a:r>
              <a:rPr lang="en-US" dirty="0"/>
              <a:t>Provide project background and objectives​</a:t>
            </a:r>
          </a:p>
          <a:p>
            <a:pPr fontAlgn="base"/>
            <a:r>
              <a:rPr lang="en-US" dirty="0"/>
              <a:t>Present strategic approach​</a:t>
            </a:r>
          </a:p>
          <a:p>
            <a:pPr fontAlgn="base"/>
            <a:r>
              <a:rPr lang="en-US" dirty="0"/>
              <a:t>Review methods</a:t>
            </a:r>
          </a:p>
          <a:p>
            <a:pPr fontAlgn="base"/>
            <a:r>
              <a:rPr lang="en-US" dirty="0"/>
              <a:t>Highlight results</a:t>
            </a:r>
          </a:p>
          <a:p>
            <a:endParaRPr lang="en-US" dirty="0"/>
          </a:p>
        </p:txBody>
      </p:sp>
      <p:sp>
        <p:nvSpPr>
          <p:cNvPr id="3" name="Title 2">
            <a:extLst>
              <a:ext uri="{FF2B5EF4-FFF2-40B4-BE49-F238E27FC236}">
                <a16:creationId xmlns:a16="http://schemas.microsoft.com/office/drawing/2014/main" id="{906075D5-D767-4D4C-A4A8-3C87A535C3C9}"/>
              </a:ext>
            </a:extLst>
          </p:cNvPr>
          <p:cNvSpPr>
            <a:spLocks noGrp="1"/>
          </p:cNvSpPr>
          <p:nvPr>
            <p:ph type="title"/>
          </p:nvPr>
        </p:nvSpPr>
        <p:spPr/>
        <p:txBody>
          <a:bodyPr/>
          <a:lstStyle/>
          <a:p>
            <a:r>
              <a:rPr lang="en-US" dirty="0"/>
              <a:t>Presentation Objectives</a:t>
            </a:r>
          </a:p>
        </p:txBody>
      </p:sp>
      <p:sp>
        <p:nvSpPr>
          <p:cNvPr id="5" name="Slide Number Placeholder 4">
            <a:extLst>
              <a:ext uri="{FF2B5EF4-FFF2-40B4-BE49-F238E27FC236}">
                <a16:creationId xmlns:a16="http://schemas.microsoft.com/office/drawing/2014/main" id="{86BEEC08-63C6-4AA3-A653-EB6759FC28BA}"/>
              </a:ext>
            </a:extLst>
          </p:cNvPr>
          <p:cNvSpPr>
            <a:spLocks noGrp="1"/>
          </p:cNvSpPr>
          <p:nvPr>
            <p:ph type="sldNum" sz="quarter" idx="12"/>
          </p:nvPr>
        </p:nvSpPr>
        <p:spPr/>
        <p:txBody>
          <a:bodyPr/>
          <a:lstStyle/>
          <a:p>
            <a:fld id="{F6B8A4A2-F29A-4651-AFA7-54DA4950AAC7}" type="slidenum">
              <a:rPr lang="en-US" smtClean="0"/>
              <a:pPr/>
              <a:t>13</a:t>
            </a:fld>
            <a:endParaRPr lang="en-US" dirty="0"/>
          </a:p>
        </p:txBody>
      </p:sp>
    </p:spTree>
    <p:extLst>
      <p:ext uri="{BB962C8B-B14F-4D97-AF65-F5344CB8AC3E}">
        <p14:creationId xmlns:p14="http://schemas.microsoft.com/office/powerpoint/2010/main" val="40951911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577C83A-DF7C-4A33-8DE2-EFE980A07DCD}"/>
              </a:ext>
            </a:extLst>
          </p:cNvPr>
          <p:cNvSpPr>
            <a:spLocks noGrp="1"/>
          </p:cNvSpPr>
          <p:nvPr>
            <p:ph idx="1"/>
          </p:nvPr>
        </p:nvSpPr>
        <p:spPr/>
        <p:txBody>
          <a:bodyPr/>
          <a:lstStyle/>
          <a:p>
            <a:pPr marL="228600" indent="0">
              <a:spcBef>
                <a:spcPts val="0"/>
              </a:spcBef>
              <a:buNone/>
            </a:pPr>
            <a:r>
              <a:rPr lang="en-US" sz="2200" dirty="0"/>
              <a:t>An assessment of impact of CMS quality measures is mandated by </a:t>
            </a:r>
            <a:r>
              <a:rPr lang="en-US" sz="2200" baseline="30000" dirty="0"/>
              <a:t> </a:t>
            </a:r>
            <a:r>
              <a:rPr lang="en-US" sz="2200" dirty="0"/>
              <a:t>Section 1890A(a)(6) of the Social Security Act:</a:t>
            </a:r>
          </a:p>
          <a:p>
            <a:pPr marL="0" indent="0">
              <a:lnSpc>
                <a:spcPct val="120000"/>
              </a:lnSpc>
              <a:spcBef>
                <a:spcPts val="1200"/>
              </a:spcBef>
              <a:buNone/>
            </a:pPr>
            <a:r>
              <a:rPr lang="en-US" sz="2200" dirty="0"/>
              <a:t>          The Secretary shall: </a:t>
            </a:r>
          </a:p>
          <a:p>
            <a:pPr marL="0" indent="0">
              <a:lnSpc>
                <a:spcPct val="120000"/>
              </a:lnSpc>
              <a:spcBef>
                <a:spcPts val="1200"/>
              </a:spcBef>
              <a:buNone/>
            </a:pPr>
            <a:endParaRPr lang="en-US" sz="700" dirty="0"/>
          </a:p>
          <a:p>
            <a:pPr marL="855663" lvl="1" indent="-455613">
              <a:spcBef>
                <a:spcPts val="0"/>
              </a:spcBef>
              <a:buAutoNum type="alphaUcParenBoth"/>
            </a:pPr>
            <a:r>
              <a:rPr lang="en-US" sz="2200" dirty="0"/>
              <a:t>conduct an assessment of the quality and efficiency impact of the use of endorsed measures</a:t>
            </a:r>
          </a:p>
          <a:p>
            <a:pPr marL="855663" lvl="1" indent="-455613">
              <a:spcBef>
                <a:spcPts val="0"/>
              </a:spcBef>
              <a:buAutoNum type="alphaUcParenBoth"/>
            </a:pPr>
            <a:endParaRPr lang="en-US" sz="2200" dirty="0"/>
          </a:p>
          <a:p>
            <a:pPr marL="855663" lvl="1" indent="-455613">
              <a:spcBef>
                <a:spcPts val="0"/>
              </a:spcBef>
              <a:buNone/>
            </a:pPr>
            <a:r>
              <a:rPr lang="en-US" sz="2200" dirty="0"/>
              <a:t>(B) make such assessment available to the public, not later than March 1, 2012, and at least </a:t>
            </a:r>
            <a:r>
              <a:rPr lang="en-US" sz="2200" b="1" dirty="0"/>
              <a:t>once every three</a:t>
            </a:r>
            <a:r>
              <a:rPr lang="en-US" sz="2200" dirty="0"/>
              <a:t> years thereafter.</a:t>
            </a:r>
          </a:p>
          <a:p>
            <a:pPr marL="855663" lvl="1" indent="-455613">
              <a:spcBef>
                <a:spcPts val="0"/>
              </a:spcBef>
              <a:buNone/>
            </a:pPr>
            <a:endParaRPr lang="en-US" sz="2200" dirty="0"/>
          </a:p>
          <a:p>
            <a:pPr marL="855663" lvl="1" indent="-455613">
              <a:spcBef>
                <a:spcPts val="0"/>
              </a:spcBef>
              <a:buNone/>
            </a:pPr>
            <a:r>
              <a:rPr lang="en-US" sz="2200" dirty="0"/>
              <a:t>Prior Reports: 2012, 2015, 2018</a:t>
            </a:r>
          </a:p>
          <a:p>
            <a:pPr marL="0" indent="0">
              <a:buNone/>
            </a:pPr>
            <a:endParaRPr lang="en-US" dirty="0"/>
          </a:p>
        </p:txBody>
      </p:sp>
      <p:sp>
        <p:nvSpPr>
          <p:cNvPr id="3" name="Title 2">
            <a:extLst>
              <a:ext uri="{FF2B5EF4-FFF2-40B4-BE49-F238E27FC236}">
                <a16:creationId xmlns:a16="http://schemas.microsoft.com/office/drawing/2014/main" id="{9119CB93-B45F-4018-AAD6-063651D96D87}"/>
              </a:ext>
            </a:extLst>
          </p:cNvPr>
          <p:cNvSpPr>
            <a:spLocks noGrp="1"/>
          </p:cNvSpPr>
          <p:nvPr>
            <p:ph type="title"/>
          </p:nvPr>
        </p:nvSpPr>
        <p:spPr/>
        <p:txBody>
          <a:bodyPr/>
          <a:lstStyle/>
          <a:p>
            <a:r>
              <a:rPr lang="en-US" dirty="0"/>
              <a:t>Statutory Authority</a:t>
            </a:r>
          </a:p>
        </p:txBody>
      </p:sp>
      <p:sp>
        <p:nvSpPr>
          <p:cNvPr id="5" name="Slide Number Placeholder 4">
            <a:extLst>
              <a:ext uri="{FF2B5EF4-FFF2-40B4-BE49-F238E27FC236}">
                <a16:creationId xmlns:a16="http://schemas.microsoft.com/office/drawing/2014/main" id="{BD6FF09D-5FD8-4E10-9F3D-610C1E8A3CA7}"/>
              </a:ext>
            </a:extLst>
          </p:cNvPr>
          <p:cNvSpPr>
            <a:spLocks noGrp="1"/>
          </p:cNvSpPr>
          <p:nvPr>
            <p:ph type="sldNum" sz="quarter" idx="12"/>
          </p:nvPr>
        </p:nvSpPr>
        <p:spPr/>
        <p:txBody>
          <a:bodyPr/>
          <a:lstStyle/>
          <a:p>
            <a:fld id="{F6B8A4A2-F29A-4651-AFA7-54DA4950AAC7}" type="slidenum">
              <a:rPr lang="en-US" smtClean="0"/>
              <a:pPr/>
              <a:t>14</a:t>
            </a:fld>
            <a:endParaRPr lang="en-US" dirty="0"/>
          </a:p>
        </p:txBody>
      </p:sp>
    </p:spTree>
    <p:extLst>
      <p:ext uri="{BB962C8B-B14F-4D97-AF65-F5344CB8AC3E}">
        <p14:creationId xmlns:p14="http://schemas.microsoft.com/office/powerpoint/2010/main" val="41406353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0BC3492-43D5-495D-B5D5-322D6918E101}"/>
              </a:ext>
            </a:extLst>
          </p:cNvPr>
          <p:cNvSpPr>
            <a:spLocks noGrp="1"/>
          </p:cNvSpPr>
          <p:nvPr>
            <p:ph type="sldNum" sz="quarter" idx="12"/>
          </p:nvPr>
        </p:nvSpPr>
        <p:spPr/>
        <p:txBody>
          <a:bodyPr/>
          <a:lstStyle/>
          <a:p>
            <a:fld id="{F6B8A4A2-F29A-4651-AFA7-54DA4950AAC7}" type="slidenum">
              <a:rPr lang="en-US" smtClean="0"/>
              <a:pPr/>
              <a:t>15</a:t>
            </a:fld>
            <a:endParaRPr lang="en-US" dirty="0"/>
          </a:p>
        </p:txBody>
      </p:sp>
      <p:pic>
        <p:nvPicPr>
          <p:cNvPr id="6" name="Picture 5" descr="A graphic showing five objectives of the Impact Assessment report.">
            <a:extLst>
              <a:ext uri="{FF2B5EF4-FFF2-40B4-BE49-F238E27FC236}">
                <a16:creationId xmlns:a16="http://schemas.microsoft.com/office/drawing/2014/main" id="{0B44CD76-29D5-48F7-B9A0-5B69B65BE47D}"/>
              </a:ext>
            </a:extLst>
          </p:cNvPr>
          <p:cNvPicPr>
            <a:picLocks noChangeAspect="1"/>
          </p:cNvPicPr>
          <p:nvPr/>
        </p:nvPicPr>
        <p:blipFill>
          <a:blip r:embed="rId3"/>
          <a:stretch>
            <a:fillRect/>
          </a:stretch>
        </p:blipFill>
        <p:spPr>
          <a:xfrm>
            <a:off x="1925594" y="1774315"/>
            <a:ext cx="8340811" cy="4915410"/>
          </a:xfrm>
          <a:prstGeom prst="rect">
            <a:avLst/>
          </a:prstGeom>
        </p:spPr>
      </p:pic>
      <p:sp>
        <p:nvSpPr>
          <p:cNvPr id="3" name="Title 2">
            <a:extLst>
              <a:ext uri="{FF2B5EF4-FFF2-40B4-BE49-F238E27FC236}">
                <a16:creationId xmlns:a16="http://schemas.microsoft.com/office/drawing/2014/main" id="{81D8892C-7A24-4558-B3A8-0BB6B57D03B1}"/>
              </a:ext>
            </a:extLst>
          </p:cNvPr>
          <p:cNvSpPr>
            <a:spLocks noGrp="1"/>
          </p:cNvSpPr>
          <p:nvPr>
            <p:ph type="title"/>
          </p:nvPr>
        </p:nvSpPr>
        <p:spPr/>
        <p:txBody>
          <a:bodyPr/>
          <a:lstStyle/>
          <a:p>
            <a:r>
              <a:rPr lang="en-US" dirty="0"/>
              <a:t>Report Objectives</a:t>
            </a:r>
          </a:p>
        </p:txBody>
      </p:sp>
    </p:spTree>
    <p:extLst>
      <p:ext uri="{BB962C8B-B14F-4D97-AF65-F5344CB8AC3E}">
        <p14:creationId xmlns:p14="http://schemas.microsoft.com/office/powerpoint/2010/main" val="39914430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FAA3FA2-CB11-44FE-88A0-33A7D5E2BC5A}"/>
              </a:ext>
            </a:extLst>
          </p:cNvPr>
          <p:cNvSpPr>
            <a:spLocks noGrp="1"/>
          </p:cNvSpPr>
          <p:nvPr>
            <p:ph type="sldNum" sz="quarter" idx="12"/>
          </p:nvPr>
        </p:nvSpPr>
        <p:spPr/>
        <p:txBody>
          <a:bodyPr/>
          <a:lstStyle/>
          <a:p>
            <a:fld id="{F6B8A4A2-F29A-4651-AFA7-54DA4950AAC7}" type="slidenum">
              <a:rPr lang="en-US" smtClean="0"/>
              <a:pPr/>
              <a:t>16</a:t>
            </a:fld>
            <a:endParaRPr lang="en-US" dirty="0"/>
          </a:p>
        </p:txBody>
      </p:sp>
      <p:grpSp>
        <p:nvGrpSpPr>
          <p:cNvPr id="40" name="Group 39" descr="A pyramid graphic showing the strategic approach. Measure evaluation is at the ground level, program evaluation is at the mid-level, and impact assessment is the highest level.">
            <a:extLst>
              <a:ext uri="{FF2B5EF4-FFF2-40B4-BE49-F238E27FC236}">
                <a16:creationId xmlns:a16="http://schemas.microsoft.com/office/drawing/2014/main" id="{01F3C4CB-AB64-4114-A9A6-94AE99F5D10E}"/>
              </a:ext>
            </a:extLst>
          </p:cNvPr>
          <p:cNvGrpSpPr/>
          <p:nvPr/>
        </p:nvGrpSpPr>
        <p:grpSpPr>
          <a:xfrm>
            <a:off x="1533267" y="1635636"/>
            <a:ext cx="9125465" cy="5014228"/>
            <a:chOff x="1447748" y="1447800"/>
            <a:chExt cx="9125465" cy="5014228"/>
          </a:xfrm>
        </p:grpSpPr>
        <p:sp>
          <p:nvSpPr>
            <p:cNvPr id="24" name="Isosceles Triangle 23">
              <a:extLst>
                <a:ext uri="{FF2B5EF4-FFF2-40B4-BE49-F238E27FC236}">
                  <a16:creationId xmlns:a16="http://schemas.microsoft.com/office/drawing/2014/main" id="{804CE24E-BC0F-44DC-B6C2-909031A67BF2}"/>
                </a:ext>
              </a:extLst>
            </p:cNvPr>
            <p:cNvSpPr/>
            <p:nvPr/>
          </p:nvSpPr>
          <p:spPr>
            <a:xfrm>
              <a:off x="1536291" y="1458887"/>
              <a:ext cx="5737994" cy="5003141"/>
            </a:xfrm>
            <a:prstGeom prst="triangle">
              <a:avLst>
                <a:gd name="adj" fmla="val 49793"/>
              </a:avLst>
            </a:prstGeom>
            <a:gradFill>
              <a:gsLst>
                <a:gs pos="47000">
                  <a:srgbClr val="E0EDF7"/>
                </a:gs>
                <a:gs pos="0">
                  <a:schemeClr val="accent1">
                    <a:lumMod val="5000"/>
                    <a:lumOff val="95000"/>
                  </a:schemeClr>
                </a:gs>
                <a:gs pos="84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id="{5364F097-1F0B-4435-ABDD-725ABEA6BEC7}"/>
                </a:ext>
              </a:extLst>
            </p:cNvPr>
            <p:cNvCxnSpPr>
              <a:cxnSpLocks/>
            </p:cNvCxnSpPr>
            <p:nvPr/>
          </p:nvCxnSpPr>
          <p:spPr>
            <a:xfrm>
              <a:off x="2217534" y="1918476"/>
              <a:ext cx="0" cy="185502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79F066E-8113-4A21-9AE9-BCCFDD4AC8B3}"/>
                </a:ext>
              </a:extLst>
            </p:cNvPr>
            <p:cNvCxnSpPr>
              <a:cxnSpLocks/>
            </p:cNvCxnSpPr>
            <p:nvPr/>
          </p:nvCxnSpPr>
          <p:spPr>
            <a:xfrm>
              <a:off x="2217534" y="4064182"/>
              <a:ext cx="0" cy="204235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31CA2FB-50A1-42FF-BFD3-981A98BFB0C0}"/>
                </a:ext>
              </a:extLst>
            </p:cNvPr>
            <p:cNvCxnSpPr>
              <a:cxnSpLocks/>
            </p:cNvCxnSpPr>
            <p:nvPr/>
          </p:nvCxnSpPr>
          <p:spPr>
            <a:xfrm>
              <a:off x="3476674" y="3095491"/>
              <a:ext cx="7096539"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D562137A-C9BF-458F-BEFE-2799EB31D4B8}"/>
                </a:ext>
              </a:extLst>
            </p:cNvPr>
            <p:cNvCxnSpPr>
              <a:cxnSpLocks/>
            </p:cNvCxnSpPr>
            <p:nvPr/>
          </p:nvCxnSpPr>
          <p:spPr>
            <a:xfrm>
              <a:off x="2512578" y="4744182"/>
              <a:ext cx="8060635"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4DB9A27B-0BF9-4245-9A5A-50A36B5A31C1}"/>
                </a:ext>
              </a:extLst>
            </p:cNvPr>
            <p:cNvSpPr txBox="1"/>
            <p:nvPr/>
          </p:nvSpPr>
          <p:spPr>
            <a:xfrm>
              <a:off x="3312537" y="2143633"/>
              <a:ext cx="2184285" cy="830997"/>
            </a:xfrm>
            <a:prstGeom prst="rect">
              <a:avLst/>
            </a:prstGeom>
            <a:noFill/>
          </p:spPr>
          <p:txBody>
            <a:bodyPr wrap="square" rtlCol="0">
              <a:spAutoFit/>
            </a:bodyPr>
            <a:lstStyle/>
            <a:p>
              <a:pPr algn="ctr"/>
              <a:r>
                <a:rPr lang="en-US" sz="2400" b="1" dirty="0">
                  <a:solidFill>
                    <a:schemeClr val="tx1">
                      <a:lumMod val="85000"/>
                      <a:lumOff val="15000"/>
                    </a:schemeClr>
                  </a:solidFill>
                </a:rPr>
                <a:t>Impact Assessment</a:t>
              </a:r>
            </a:p>
          </p:txBody>
        </p:sp>
        <p:sp>
          <p:nvSpPr>
            <p:cNvPr id="30" name="TextBox 29">
              <a:extLst>
                <a:ext uri="{FF2B5EF4-FFF2-40B4-BE49-F238E27FC236}">
                  <a16:creationId xmlns:a16="http://schemas.microsoft.com/office/drawing/2014/main" id="{FB1D8662-F096-44BC-8ACE-7CD300C6BDDC}"/>
                </a:ext>
              </a:extLst>
            </p:cNvPr>
            <p:cNvSpPr txBox="1"/>
            <p:nvPr/>
          </p:nvSpPr>
          <p:spPr>
            <a:xfrm>
              <a:off x="5668543" y="1880736"/>
              <a:ext cx="4252224" cy="1661993"/>
            </a:xfrm>
            <a:prstGeom prst="rect">
              <a:avLst/>
            </a:prstGeom>
            <a:noFill/>
          </p:spPr>
          <p:txBody>
            <a:bodyPr wrap="square" rtlCol="0">
              <a:spAutoFit/>
            </a:bodyPr>
            <a:lstStyle/>
            <a:p>
              <a:pPr marL="285750" indent="-285750">
                <a:buFont typeface="Arial" panose="020B0604020202020204" pitchFamily="34" charset="0"/>
                <a:buChar char="•"/>
              </a:pPr>
              <a:r>
                <a:rPr lang="en-US" sz="1700" dirty="0">
                  <a:solidFill>
                    <a:schemeClr val="tx1">
                      <a:lumMod val="85000"/>
                      <a:lumOff val="15000"/>
                    </a:schemeClr>
                  </a:solidFill>
                </a:rPr>
                <a:t>All included reporting programs</a:t>
              </a:r>
            </a:p>
            <a:p>
              <a:pPr marL="285750" indent="-285750">
                <a:buFont typeface="Arial" panose="020B0604020202020204" pitchFamily="34" charset="0"/>
                <a:buChar char="•"/>
              </a:pPr>
              <a:r>
                <a:rPr lang="en-US" sz="1700" dirty="0">
                  <a:solidFill>
                    <a:schemeClr val="tx1">
                      <a:lumMod val="85000"/>
                      <a:lumOff val="15000"/>
                    </a:schemeClr>
                  </a:solidFill>
                </a:rPr>
                <a:t>National rates and disparities</a:t>
              </a:r>
            </a:p>
            <a:p>
              <a:pPr marL="285750" indent="-285750">
                <a:buFont typeface="Arial" panose="020B0604020202020204" pitchFamily="34" charset="0"/>
                <a:buChar char="•"/>
              </a:pPr>
              <a:r>
                <a:rPr lang="en-US" sz="1700" dirty="0">
                  <a:solidFill>
                    <a:schemeClr val="tx1">
                      <a:lumMod val="85000"/>
                      <a:lumOff val="15000"/>
                    </a:schemeClr>
                  </a:solidFill>
                </a:rPr>
                <a:t>Assess national patient and cost impacts</a:t>
              </a:r>
            </a:p>
            <a:p>
              <a:pPr marL="285750" indent="-285750">
                <a:buFont typeface="Arial" panose="020B0604020202020204" pitchFamily="34" charset="0"/>
                <a:buChar char="•"/>
              </a:pPr>
              <a:r>
                <a:rPr lang="en-US" sz="1700" dirty="0"/>
                <a:t>Aligns with Meaningful Measure Initiative</a:t>
              </a:r>
            </a:p>
            <a:p>
              <a:pPr marL="285750" indent="-285750">
                <a:buFont typeface="Arial" panose="020B0604020202020204" pitchFamily="34" charset="0"/>
                <a:buChar char="•"/>
              </a:pPr>
              <a:endParaRPr lang="en-US" sz="1700" dirty="0">
                <a:solidFill>
                  <a:schemeClr val="tx1">
                    <a:lumMod val="85000"/>
                    <a:lumOff val="15000"/>
                  </a:schemeClr>
                </a:solidFill>
              </a:endParaRPr>
            </a:p>
            <a:p>
              <a:endParaRPr lang="en-US" sz="1700" dirty="0">
                <a:solidFill>
                  <a:schemeClr val="tx1">
                    <a:lumMod val="85000"/>
                    <a:lumOff val="15000"/>
                  </a:schemeClr>
                </a:solidFill>
              </a:endParaRPr>
            </a:p>
          </p:txBody>
        </p:sp>
        <p:sp>
          <p:nvSpPr>
            <p:cNvPr id="31" name="TextBox 30">
              <a:extLst>
                <a:ext uri="{FF2B5EF4-FFF2-40B4-BE49-F238E27FC236}">
                  <a16:creationId xmlns:a16="http://schemas.microsoft.com/office/drawing/2014/main" id="{33AC3E70-5466-4A00-8A26-262FD0A3C98C}"/>
                </a:ext>
              </a:extLst>
            </p:cNvPr>
            <p:cNvSpPr txBox="1"/>
            <p:nvPr/>
          </p:nvSpPr>
          <p:spPr>
            <a:xfrm>
              <a:off x="6197042" y="3470361"/>
              <a:ext cx="4163321" cy="877163"/>
            </a:xfrm>
            <a:prstGeom prst="rect">
              <a:avLst/>
            </a:prstGeom>
            <a:noFill/>
          </p:spPr>
          <p:txBody>
            <a:bodyPr wrap="square" rtlCol="0">
              <a:spAutoFit/>
            </a:bodyPr>
            <a:lstStyle/>
            <a:p>
              <a:pPr marL="285750" indent="-285750">
                <a:buFont typeface="Arial" panose="020B0604020202020204" pitchFamily="34" charset="0"/>
                <a:buChar char="•"/>
              </a:pPr>
              <a:r>
                <a:rPr lang="en-US" sz="1700">
                  <a:solidFill>
                    <a:schemeClr val="tx1">
                      <a:lumMod val="85000"/>
                      <a:lumOff val="15000"/>
                    </a:schemeClr>
                  </a:solidFill>
                </a:rPr>
                <a:t>CMS reporting programs</a:t>
              </a:r>
            </a:p>
            <a:p>
              <a:pPr marL="285750" indent="-285750">
                <a:buFont typeface="Arial" panose="020B0604020202020204" pitchFamily="34" charset="0"/>
                <a:buChar char="•"/>
              </a:pPr>
              <a:r>
                <a:rPr lang="en-US" sz="1700">
                  <a:solidFill>
                    <a:schemeClr val="tx1">
                      <a:lumMod val="85000"/>
                      <a:lumOff val="15000"/>
                    </a:schemeClr>
                  </a:solidFill>
                </a:rPr>
                <a:t>Clinician and provider profiling/rates</a:t>
              </a:r>
            </a:p>
            <a:p>
              <a:pPr marL="283464" indent="-283464">
                <a:buFont typeface="Arial" panose="020B0604020202020204" pitchFamily="34" charset="0"/>
                <a:buChar char="•"/>
              </a:pPr>
              <a:r>
                <a:rPr lang="en-US" sz="1700">
                  <a:solidFill>
                    <a:schemeClr val="tx1">
                      <a:lumMod val="85000"/>
                      <a:lumOff val="15000"/>
                    </a:schemeClr>
                  </a:solidFill>
                </a:rPr>
                <a:t>Assess implementation of program design</a:t>
              </a:r>
            </a:p>
          </p:txBody>
        </p:sp>
        <p:sp>
          <p:nvSpPr>
            <p:cNvPr id="32" name="TextBox 31">
              <a:extLst>
                <a:ext uri="{FF2B5EF4-FFF2-40B4-BE49-F238E27FC236}">
                  <a16:creationId xmlns:a16="http://schemas.microsoft.com/office/drawing/2014/main" id="{111BA58F-15AB-4BD1-92C1-205E824B6666}"/>
                </a:ext>
              </a:extLst>
            </p:cNvPr>
            <p:cNvSpPr txBox="1"/>
            <p:nvPr/>
          </p:nvSpPr>
          <p:spPr>
            <a:xfrm>
              <a:off x="3378263" y="3539217"/>
              <a:ext cx="2010143" cy="830997"/>
            </a:xfrm>
            <a:prstGeom prst="rect">
              <a:avLst/>
            </a:prstGeom>
            <a:noFill/>
          </p:spPr>
          <p:txBody>
            <a:bodyPr wrap="square" rtlCol="0">
              <a:spAutoFit/>
            </a:bodyPr>
            <a:lstStyle/>
            <a:p>
              <a:pPr algn="ctr"/>
              <a:r>
                <a:rPr lang="en-US" sz="2400" b="1">
                  <a:solidFill>
                    <a:schemeClr val="tx1">
                      <a:lumMod val="85000"/>
                      <a:lumOff val="15000"/>
                    </a:schemeClr>
                  </a:solidFill>
                </a:rPr>
                <a:t>Program </a:t>
              </a:r>
            </a:p>
            <a:p>
              <a:pPr algn="ctr"/>
              <a:r>
                <a:rPr lang="en-US" sz="2400" b="1">
                  <a:solidFill>
                    <a:schemeClr val="tx1">
                      <a:lumMod val="85000"/>
                      <a:lumOff val="15000"/>
                    </a:schemeClr>
                  </a:solidFill>
                </a:rPr>
                <a:t>Evaluation</a:t>
              </a:r>
            </a:p>
          </p:txBody>
        </p:sp>
        <p:sp>
          <p:nvSpPr>
            <p:cNvPr id="33" name="TextBox 32">
              <a:extLst>
                <a:ext uri="{FF2B5EF4-FFF2-40B4-BE49-F238E27FC236}">
                  <a16:creationId xmlns:a16="http://schemas.microsoft.com/office/drawing/2014/main" id="{D3C957FF-4C64-4997-B6C2-7D6E23C7F628}"/>
                </a:ext>
              </a:extLst>
            </p:cNvPr>
            <p:cNvSpPr txBox="1"/>
            <p:nvPr/>
          </p:nvSpPr>
          <p:spPr>
            <a:xfrm>
              <a:off x="3139285" y="5153345"/>
              <a:ext cx="2529258" cy="830997"/>
            </a:xfrm>
            <a:prstGeom prst="rect">
              <a:avLst/>
            </a:prstGeom>
            <a:noFill/>
          </p:spPr>
          <p:txBody>
            <a:bodyPr wrap="square" rtlCol="0">
              <a:spAutoFit/>
            </a:bodyPr>
            <a:lstStyle/>
            <a:p>
              <a:pPr algn="ctr"/>
              <a:r>
                <a:rPr lang="en-US" sz="2400" b="1">
                  <a:solidFill>
                    <a:schemeClr val="tx1">
                      <a:lumMod val="85000"/>
                      <a:lumOff val="15000"/>
                    </a:schemeClr>
                  </a:solidFill>
                </a:rPr>
                <a:t>Measure</a:t>
              </a:r>
            </a:p>
            <a:p>
              <a:pPr algn="ctr"/>
              <a:r>
                <a:rPr lang="en-US" sz="2400" b="1">
                  <a:solidFill>
                    <a:schemeClr val="tx1">
                      <a:lumMod val="85000"/>
                      <a:lumOff val="15000"/>
                    </a:schemeClr>
                  </a:solidFill>
                </a:rPr>
                <a:t>Evaluation</a:t>
              </a:r>
            </a:p>
          </p:txBody>
        </p:sp>
        <p:sp>
          <p:nvSpPr>
            <p:cNvPr id="34" name="TextBox 33">
              <a:extLst>
                <a:ext uri="{FF2B5EF4-FFF2-40B4-BE49-F238E27FC236}">
                  <a16:creationId xmlns:a16="http://schemas.microsoft.com/office/drawing/2014/main" id="{A670EA8D-45E8-40E0-AEEB-BAB429C94F68}"/>
                </a:ext>
              </a:extLst>
            </p:cNvPr>
            <p:cNvSpPr txBox="1"/>
            <p:nvPr/>
          </p:nvSpPr>
          <p:spPr>
            <a:xfrm>
              <a:off x="6902787" y="4789328"/>
              <a:ext cx="3631916" cy="1661993"/>
            </a:xfrm>
            <a:prstGeom prst="rect">
              <a:avLst/>
            </a:prstGeom>
            <a:noFill/>
          </p:spPr>
          <p:txBody>
            <a:bodyPr wrap="square" rtlCol="0">
              <a:spAutoFit/>
            </a:bodyPr>
            <a:lstStyle/>
            <a:p>
              <a:pPr marL="282575" indent="-282575">
                <a:buFont typeface="Arial" panose="020B0604020202020204" pitchFamily="34" charset="0"/>
                <a:buChar char="•"/>
                <a:tabLst>
                  <a:tab pos="119063" algn="l"/>
                </a:tabLst>
              </a:pPr>
              <a:r>
                <a:rPr lang="en-US" sz="1700" dirty="0">
                  <a:solidFill>
                    <a:schemeClr val="tx1">
                      <a:lumMod val="85000"/>
                      <a:lumOff val="15000"/>
                    </a:schemeClr>
                  </a:solidFill>
                </a:rPr>
                <a:t>Individual measures</a:t>
              </a:r>
            </a:p>
            <a:p>
              <a:pPr marL="283464" indent="-283464">
                <a:buFont typeface="Arial" panose="020B0604020202020204" pitchFamily="34" charset="0"/>
                <a:buChar char="•"/>
              </a:pPr>
              <a:r>
                <a:rPr lang="en-US" sz="1700" dirty="0">
                  <a:solidFill>
                    <a:schemeClr val="tx1">
                      <a:lumMod val="85000"/>
                      <a:lumOff val="15000"/>
                    </a:schemeClr>
                  </a:solidFill>
                </a:rPr>
                <a:t>Clinical/scientific updates,</a:t>
              </a:r>
            </a:p>
            <a:p>
              <a:pPr marL="288925" indent="-282575">
                <a:tabLst>
                  <a:tab pos="288925" algn="l"/>
                </a:tabLst>
              </a:pPr>
              <a:r>
                <a:rPr lang="en-US" sz="1700" dirty="0">
                  <a:solidFill>
                    <a:schemeClr val="tx1">
                      <a:lumMod val="85000"/>
                      <a:lumOff val="15000"/>
                    </a:schemeClr>
                  </a:solidFill>
                </a:rPr>
                <a:t>     measure maintenance</a:t>
              </a:r>
            </a:p>
            <a:p>
              <a:pPr marL="288925" indent="-288925">
                <a:buFont typeface="Arial" panose="020B0604020202020204" pitchFamily="34" charset="0"/>
                <a:buChar char="•"/>
              </a:pPr>
              <a:r>
                <a:rPr lang="en-US" sz="1700" dirty="0">
                  <a:solidFill>
                    <a:schemeClr val="tx1">
                      <a:lumMod val="85000"/>
                      <a:lumOff val="15000"/>
                    </a:schemeClr>
                  </a:solidFill>
                </a:rPr>
                <a:t>Evaluate according to criteria:</a:t>
              </a:r>
            </a:p>
            <a:p>
              <a:pPr marL="288925" indent="-288925"/>
              <a:r>
                <a:rPr lang="en-US" sz="1700" dirty="0">
                  <a:solidFill>
                    <a:schemeClr val="tx1">
                      <a:lumMod val="85000"/>
                      <a:lumOff val="15000"/>
                    </a:schemeClr>
                  </a:solidFill>
                </a:rPr>
                <a:t>      usability, scientific acceptability,         importance, feasibility</a:t>
              </a:r>
            </a:p>
          </p:txBody>
        </p:sp>
        <p:sp>
          <p:nvSpPr>
            <p:cNvPr id="35" name="TextBox 34">
              <a:extLst>
                <a:ext uri="{FF2B5EF4-FFF2-40B4-BE49-F238E27FC236}">
                  <a16:creationId xmlns:a16="http://schemas.microsoft.com/office/drawing/2014/main" id="{20347E26-460A-4FA5-AC61-48DC4F650D6D}"/>
                </a:ext>
              </a:extLst>
            </p:cNvPr>
            <p:cNvSpPr txBox="1"/>
            <p:nvPr/>
          </p:nvSpPr>
          <p:spPr>
            <a:xfrm>
              <a:off x="1447748" y="1598690"/>
              <a:ext cx="2287805" cy="369332"/>
            </a:xfrm>
            <a:prstGeom prst="rect">
              <a:avLst/>
            </a:prstGeom>
            <a:noFill/>
          </p:spPr>
          <p:txBody>
            <a:bodyPr wrap="square" rtlCol="0">
              <a:spAutoFit/>
            </a:bodyPr>
            <a:lstStyle/>
            <a:p>
              <a:r>
                <a:rPr lang="en-US" sz="1700">
                  <a:solidFill>
                    <a:schemeClr val="tx1">
                      <a:lumMod val="85000"/>
                      <a:lumOff val="15000"/>
                    </a:schemeClr>
                  </a:solidFill>
                </a:rPr>
                <a:t>Strategic</a:t>
              </a:r>
              <a:r>
                <a:rPr lang="en-US">
                  <a:solidFill>
                    <a:schemeClr val="tx1">
                      <a:lumMod val="85000"/>
                      <a:lumOff val="15000"/>
                    </a:schemeClr>
                  </a:solidFill>
                </a:rPr>
                <a:t> Altitude</a:t>
              </a:r>
            </a:p>
          </p:txBody>
        </p:sp>
        <p:sp>
          <p:nvSpPr>
            <p:cNvPr id="36" name="TextBox 35">
              <a:extLst>
                <a:ext uri="{FF2B5EF4-FFF2-40B4-BE49-F238E27FC236}">
                  <a16:creationId xmlns:a16="http://schemas.microsoft.com/office/drawing/2014/main" id="{BED97851-3371-4C52-9A4B-34BC9EB23538}"/>
                </a:ext>
              </a:extLst>
            </p:cNvPr>
            <p:cNvSpPr txBox="1"/>
            <p:nvPr/>
          </p:nvSpPr>
          <p:spPr>
            <a:xfrm>
              <a:off x="1662565" y="3734012"/>
              <a:ext cx="1304689" cy="353943"/>
            </a:xfrm>
            <a:prstGeom prst="rect">
              <a:avLst/>
            </a:prstGeom>
            <a:noFill/>
          </p:spPr>
          <p:txBody>
            <a:bodyPr wrap="square" rtlCol="0">
              <a:spAutoFit/>
            </a:bodyPr>
            <a:lstStyle/>
            <a:p>
              <a:r>
                <a:rPr lang="en-US" sz="1700">
                  <a:solidFill>
                    <a:schemeClr val="tx1">
                      <a:lumMod val="85000"/>
                      <a:lumOff val="15000"/>
                    </a:schemeClr>
                  </a:solidFill>
                </a:rPr>
                <a:t>15,000 Feet</a:t>
              </a:r>
            </a:p>
          </p:txBody>
        </p:sp>
        <p:sp>
          <p:nvSpPr>
            <p:cNvPr id="37" name="TextBox 36">
              <a:extLst>
                <a:ext uri="{FF2B5EF4-FFF2-40B4-BE49-F238E27FC236}">
                  <a16:creationId xmlns:a16="http://schemas.microsoft.com/office/drawing/2014/main" id="{97E60125-DADF-48C6-9C0B-44CCA8800728}"/>
                </a:ext>
              </a:extLst>
            </p:cNvPr>
            <p:cNvSpPr txBox="1"/>
            <p:nvPr/>
          </p:nvSpPr>
          <p:spPr>
            <a:xfrm>
              <a:off x="1467601" y="6087287"/>
              <a:ext cx="1890127" cy="353943"/>
            </a:xfrm>
            <a:prstGeom prst="rect">
              <a:avLst/>
            </a:prstGeom>
            <a:noFill/>
          </p:spPr>
          <p:txBody>
            <a:bodyPr wrap="square" rtlCol="0">
              <a:spAutoFit/>
            </a:bodyPr>
            <a:lstStyle/>
            <a:p>
              <a:r>
                <a:rPr lang="en-US" sz="1700">
                  <a:solidFill>
                    <a:schemeClr val="tx1">
                      <a:lumMod val="85000"/>
                      <a:lumOff val="15000"/>
                    </a:schemeClr>
                  </a:solidFill>
                </a:rPr>
                <a:t>Ground Level</a:t>
              </a:r>
            </a:p>
          </p:txBody>
        </p:sp>
        <p:cxnSp>
          <p:nvCxnSpPr>
            <p:cNvPr id="38" name="Straight Connector 37">
              <a:extLst>
                <a:ext uri="{FF2B5EF4-FFF2-40B4-BE49-F238E27FC236}">
                  <a16:creationId xmlns:a16="http://schemas.microsoft.com/office/drawing/2014/main" id="{57D5EBA4-9B8D-4F36-8AFF-C979843FBD3A}"/>
                </a:ext>
              </a:extLst>
            </p:cNvPr>
            <p:cNvCxnSpPr>
              <a:cxnSpLocks/>
            </p:cNvCxnSpPr>
            <p:nvPr/>
          </p:nvCxnSpPr>
          <p:spPr>
            <a:xfrm flipH="1" flipV="1">
              <a:off x="4393526" y="1447800"/>
              <a:ext cx="2830552" cy="4948058"/>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36AD70FB-C7EB-4B2F-B70B-FDAE08A46CC9}"/>
                </a:ext>
              </a:extLst>
            </p:cNvPr>
            <p:cNvCxnSpPr>
              <a:cxnSpLocks/>
              <a:stCxn id="24" idx="0"/>
            </p:cNvCxnSpPr>
            <p:nvPr/>
          </p:nvCxnSpPr>
          <p:spPr>
            <a:xfrm flipH="1">
              <a:off x="1584710" y="1458887"/>
              <a:ext cx="2808700" cy="4963038"/>
            </a:xfrm>
            <a:prstGeom prst="line">
              <a:avLst/>
            </a:prstGeom>
          </p:spPr>
          <p:style>
            <a:lnRef idx="1">
              <a:schemeClr val="accent1"/>
            </a:lnRef>
            <a:fillRef idx="0">
              <a:schemeClr val="accent1"/>
            </a:fillRef>
            <a:effectRef idx="0">
              <a:schemeClr val="accent1"/>
            </a:effectRef>
            <a:fontRef idx="minor">
              <a:schemeClr val="tx1"/>
            </a:fontRef>
          </p:style>
        </p:cxnSp>
      </p:grpSp>
      <p:sp>
        <p:nvSpPr>
          <p:cNvPr id="3" name="Title 2">
            <a:extLst>
              <a:ext uri="{FF2B5EF4-FFF2-40B4-BE49-F238E27FC236}">
                <a16:creationId xmlns:a16="http://schemas.microsoft.com/office/drawing/2014/main" id="{0D061079-7DED-40FE-B499-A4D4D38A1D4F}"/>
              </a:ext>
            </a:extLst>
          </p:cNvPr>
          <p:cNvSpPr>
            <a:spLocks noGrp="1"/>
          </p:cNvSpPr>
          <p:nvPr>
            <p:ph type="title"/>
          </p:nvPr>
        </p:nvSpPr>
        <p:spPr/>
        <p:txBody>
          <a:bodyPr/>
          <a:lstStyle/>
          <a:p>
            <a:r>
              <a:rPr lang="en-US" dirty="0"/>
              <a:t>Strategic Approach </a:t>
            </a:r>
          </a:p>
        </p:txBody>
      </p:sp>
    </p:spTree>
    <p:extLst>
      <p:ext uri="{BB962C8B-B14F-4D97-AF65-F5344CB8AC3E}">
        <p14:creationId xmlns:p14="http://schemas.microsoft.com/office/powerpoint/2010/main" val="1027551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99CD680-398B-4E25-9ABB-B5D0EE3D29EC}"/>
              </a:ext>
            </a:extLst>
          </p:cNvPr>
          <p:cNvSpPr>
            <a:spLocks noGrp="1"/>
          </p:cNvSpPr>
          <p:nvPr>
            <p:ph idx="1"/>
          </p:nvPr>
        </p:nvSpPr>
        <p:spPr/>
        <p:txBody>
          <a:bodyPr>
            <a:normAutofit lnSpcReduction="10000"/>
          </a:bodyPr>
          <a:lstStyle/>
          <a:p>
            <a:r>
              <a:rPr lang="en-US" dirty="0"/>
              <a:t>For the 2018 Report, impact is defined as progress toward achieving goals and objectives related to the CMS quality priorities, demonstrated by</a:t>
            </a:r>
          </a:p>
          <a:p>
            <a:pPr lvl="1"/>
            <a:r>
              <a:rPr lang="en-US" dirty="0"/>
              <a:t>Trends in performance and disparities on Key Indicators</a:t>
            </a:r>
          </a:p>
          <a:p>
            <a:pPr lvl="1"/>
            <a:r>
              <a:rPr lang="en-US" dirty="0"/>
              <a:t>Estimated patient impact and costs avoided associated with changes in performance rates of Key Indicators</a:t>
            </a:r>
          </a:p>
          <a:p>
            <a:pPr lvl="1"/>
            <a:r>
              <a:rPr lang="en-US" dirty="0"/>
              <a:t>Aggregate trends in performance and disparities on measures used in CMS Medicare programs</a:t>
            </a:r>
          </a:p>
          <a:p>
            <a:pPr lvl="1"/>
            <a:r>
              <a:rPr lang="en-US" dirty="0"/>
              <a:t>Actions taken by hospitals and nursing homes in response to the use of performance measures, as identified from national surveys</a:t>
            </a:r>
          </a:p>
          <a:p>
            <a:endParaRPr lang="en-US" dirty="0"/>
          </a:p>
        </p:txBody>
      </p:sp>
      <p:sp>
        <p:nvSpPr>
          <p:cNvPr id="3" name="Title 2">
            <a:extLst>
              <a:ext uri="{FF2B5EF4-FFF2-40B4-BE49-F238E27FC236}">
                <a16:creationId xmlns:a16="http://schemas.microsoft.com/office/drawing/2014/main" id="{DB02CD36-CB31-4EA5-B256-4D643DD1C229}"/>
              </a:ext>
            </a:extLst>
          </p:cNvPr>
          <p:cNvSpPr>
            <a:spLocks noGrp="1"/>
          </p:cNvSpPr>
          <p:nvPr>
            <p:ph type="title"/>
          </p:nvPr>
        </p:nvSpPr>
        <p:spPr/>
        <p:txBody>
          <a:bodyPr/>
          <a:lstStyle/>
          <a:p>
            <a:r>
              <a:rPr lang="en-US" dirty="0"/>
              <a:t>Definition of “Impact”</a:t>
            </a:r>
          </a:p>
        </p:txBody>
      </p:sp>
      <p:sp>
        <p:nvSpPr>
          <p:cNvPr id="5" name="Slide Number Placeholder 4">
            <a:extLst>
              <a:ext uri="{FF2B5EF4-FFF2-40B4-BE49-F238E27FC236}">
                <a16:creationId xmlns:a16="http://schemas.microsoft.com/office/drawing/2014/main" id="{4EA5EBAC-FB67-45F9-97B0-B04F6600E194}"/>
              </a:ext>
            </a:extLst>
          </p:cNvPr>
          <p:cNvSpPr>
            <a:spLocks noGrp="1"/>
          </p:cNvSpPr>
          <p:nvPr>
            <p:ph type="sldNum" sz="quarter" idx="12"/>
          </p:nvPr>
        </p:nvSpPr>
        <p:spPr/>
        <p:txBody>
          <a:bodyPr/>
          <a:lstStyle/>
          <a:p>
            <a:fld id="{F6B8A4A2-F29A-4651-AFA7-54DA4950AAC7}" type="slidenum">
              <a:rPr lang="en-US" smtClean="0"/>
              <a:pPr/>
              <a:t>17</a:t>
            </a:fld>
            <a:endParaRPr lang="en-US" dirty="0"/>
          </a:p>
        </p:txBody>
      </p:sp>
    </p:spTree>
    <p:extLst>
      <p:ext uri="{BB962C8B-B14F-4D97-AF65-F5344CB8AC3E}">
        <p14:creationId xmlns:p14="http://schemas.microsoft.com/office/powerpoint/2010/main" val="18421847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4C6CD2A-06BE-46ED-B222-B662B4F349A1}"/>
              </a:ext>
            </a:extLst>
          </p:cNvPr>
          <p:cNvSpPr>
            <a:spLocks noGrp="1"/>
          </p:cNvSpPr>
          <p:nvPr>
            <p:ph type="sldNum" sz="quarter" idx="12"/>
          </p:nvPr>
        </p:nvSpPr>
        <p:spPr/>
        <p:txBody>
          <a:bodyPr/>
          <a:lstStyle/>
          <a:p>
            <a:fld id="{F6B8A4A2-F29A-4651-AFA7-54DA4950AAC7}" type="slidenum">
              <a:rPr lang="en-US" smtClean="0"/>
              <a:pPr/>
              <a:t>18</a:t>
            </a:fld>
            <a:endParaRPr lang="en-US" dirty="0"/>
          </a:p>
        </p:txBody>
      </p:sp>
      <p:pic>
        <p:nvPicPr>
          <p:cNvPr id="6" name="Content Placeholder 8" descr="Decorative Image&#10;&#10;">
            <a:extLst>
              <a:ext uri="{FF2B5EF4-FFF2-40B4-BE49-F238E27FC236}">
                <a16:creationId xmlns:a16="http://schemas.microsoft.com/office/drawing/2014/main" id="{21D136DC-6A26-4EB9-AD07-7DBFA0C940BF}"/>
              </a:ext>
            </a:extLst>
          </p:cNvPr>
          <p:cNvPicPr>
            <a:picLocks noChangeAspect="1"/>
          </p:cNvPicPr>
          <p:nvPr/>
        </p:nvPicPr>
        <p:blipFill rotWithShape="1">
          <a:blip r:embed="rId3">
            <a:extLst>
              <a:ext uri="{28A0092B-C50C-407E-A947-70E740481C1C}">
                <a14:useLocalDpi xmlns:a14="http://schemas.microsoft.com/office/drawing/2010/main"/>
              </a:ext>
            </a:extLst>
          </a:blip>
          <a:srcRect l="9916" r="9916"/>
          <a:stretch/>
        </p:blipFill>
        <p:spPr>
          <a:xfrm>
            <a:off x="7467600" y="1447800"/>
            <a:ext cx="3663950" cy="4572000"/>
          </a:xfrm>
          <a:prstGeom prst="rect">
            <a:avLst/>
          </a:prstGeom>
        </p:spPr>
      </p:pic>
      <p:sp>
        <p:nvSpPr>
          <p:cNvPr id="2" name="Content Placeholder 1">
            <a:extLst>
              <a:ext uri="{FF2B5EF4-FFF2-40B4-BE49-F238E27FC236}">
                <a16:creationId xmlns:a16="http://schemas.microsoft.com/office/drawing/2014/main" id="{6CBF2C5C-BF4C-4069-9A2B-569B3E97A42B}"/>
              </a:ext>
            </a:extLst>
          </p:cNvPr>
          <p:cNvSpPr>
            <a:spLocks noGrp="1"/>
          </p:cNvSpPr>
          <p:nvPr>
            <p:ph idx="1"/>
          </p:nvPr>
        </p:nvSpPr>
        <p:spPr>
          <a:xfrm>
            <a:off x="457200" y="1752601"/>
            <a:ext cx="5867400" cy="4572000"/>
          </a:xfrm>
        </p:spPr>
        <p:txBody>
          <a:bodyPr>
            <a:normAutofit/>
          </a:bodyPr>
          <a:lstStyle/>
          <a:p>
            <a:r>
              <a:rPr lang="en-US" sz="2800" b="1" u="sng" dirty="0"/>
              <a:t>Key Indicators</a:t>
            </a:r>
            <a:r>
              <a:rPr lang="en-US" sz="2800" dirty="0"/>
              <a:t>: Measures or groups of measures used to gauge performance on aspects of CMS healthcare quality priorities </a:t>
            </a:r>
          </a:p>
          <a:p>
            <a:r>
              <a:rPr lang="en-US" sz="2800" dirty="0"/>
              <a:t>Aligned with the CMS Meaningful Measures initiative</a:t>
            </a:r>
          </a:p>
          <a:p>
            <a:r>
              <a:rPr lang="en-US" sz="2800" dirty="0"/>
              <a:t>28 Key Indicators displayed in Quality Dashboards assigned to healthcare quality priorities </a:t>
            </a:r>
          </a:p>
        </p:txBody>
      </p:sp>
      <p:sp>
        <p:nvSpPr>
          <p:cNvPr id="3" name="Title 2">
            <a:extLst>
              <a:ext uri="{FF2B5EF4-FFF2-40B4-BE49-F238E27FC236}">
                <a16:creationId xmlns:a16="http://schemas.microsoft.com/office/drawing/2014/main" id="{1EC5A682-22FB-44F9-89AD-BEB90B0EF484}"/>
              </a:ext>
            </a:extLst>
          </p:cNvPr>
          <p:cNvSpPr>
            <a:spLocks noGrp="1"/>
          </p:cNvSpPr>
          <p:nvPr>
            <p:ph type="title"/>
          </p:nvPr>
        </p:nvSpPr>
        <p:spPr/>
        <p:txBody>
          <a:bodyPr/>
          <a:lstStyle/>
          <a:p>
            <a:r>
              <a:rPr lang="en-US" dirty="0"/>
              <a:t>Key Indicators</a:t>
            </a:r>
          </a:p>
        </p:txBody>
      </p:sp>
    </p:spTree>
    <p:extLst>
      <p:ext uri="{BB962C8B-B14F-4D97-AF65-F5344CB8AC3E}">
        <p14:creationId xmlns:p14="http://schemas.microsoft.com/office/powerpoint/2010/main" val="29369113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6C67EBB-426B-40DA-9758-A4E036FBB898}"/>
              </a:ext>
            </a:extLst>
          </p:cNvPr>
          <p:cNvSpPr>
            <a:spLocks noGrp="1"/>
          </p:cNvSpPr>
          <p:nvPr>
            <p:ph type="sldNum" sz="quarter" idx="12"/>
          </p:nvPr>
        </p:nvSpPr>
        <p:spPr/>
        <p:txBody>
          <a:bodyPr/>
          <a:lstStyle/>
          <a:p>
            <a:fld id="{F6B8A4A2-F29A-4651-AFA7-54DA4950AAC7}" type="slidenum">
              <a:rPr lang="en-US" smtClean="0"/>
              <a:pPr/>
              <a:t>1</a:t>
            </a:fld>
            <a:endParaRPr lang="en-US" dirty="0"/>
          </a:p>
        </p:txBody>
      </p:sp>
      <p:pic>
        <p:nvPicPr>
          <p:cNvPr id="7" name="Picture 6" descr="Graphic of a group of people together brainstorming.">
            <a:extLst>
              <a:ext uri="{FF2B5EF4-FFF2-40B4-BE49-F238E27FC236}">
                <a16:creationId xmlns:a16="http://schemas.microsoft.com/office/drawing/2014/main" id="{F7D418AA-26C0-4D2D-BE87-4607C35A3508}"/>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344833" y="3276600"/>
            <a:ext cx="3627967" cy="2612136"/>
          </a:xfrm>
          <a:prstGeom prst="rect">
            <a:avLst/>
          </a:prstGeom>
          <a:ln>
            <a:noFill/>
          </a:ln>
          <a:effectLst>
            <a:outerShdw blurRad="292100" dist="139700" dir="2700000" algn="tl" rotWithShape="0">
              <a:srgbClr val="333333">
                <a:alpha val="65000"/>
              </a:srgbClr>
            </a:outerShdw>
          </a:effectLst>
        </p:spPr>
      </p:pic>
      <p:sp>
        <p:nvSpPr>
          <p:cNvPr id="4" name="Content Placeholder 3">
            <a:extLst>
              <a:ext uri="{FF2B5EF4-FFF2-40B4-BE49-F238E27FC236}">
                <a16:creationId xmlns:a16="http://schemas.microsoft.com/office/drawing/2014/main" id="{535D81FD-A836-4280-878E-E247D09EA877}"/>
              </a:ext>
            </a:extLst>
          </p:cNvPr>
          <p:cNvSpPr>
            <a:spLocks noGrp="1"/>
          </p:cNvSpPr>
          <p:nvPr>
            <p:ph idx="1"/>
          </p:nvPr>
        </p:nvSpPr>
        <p:spPr/>
        <p:txBody>
          <a:bodyPr/>
          <a:lstStyle/>
          <a:p>
            <a:r>
              <a:rPr lang="en-US" sz="2400" dirty="0"/>
              <a:t>An ongoing process to engage the public in quality measure development. </a:t>
            </a:r>
          </a:p>
          <a:p>
            <a:r>
              <a:rPr lang="en-US" sz="2400" dirty="0"/>
              <a:t>Elicit feedback that will help CMS design resources that can help all of those interested in healthcare quality improvement better understand the goals of quality measurement. </a:t>
            </a:r>
          </a:p>
          <a:p>
            <a:pPr marL="800100" lvl="1" indent="-342900">
              <a:spcBef>
                <a:spcPts val="300"/>
              </a:spcBef>
              <a:buFont typeface="Arial" panose="020B0604020202020204" pitchFamily="34" charset="0"/>
              <a:buChar char="•"/>
            </a:pPr>
            <a:r>
              <a:rPr lang="en-US" sz="2400" dirty="0"/>
              <a:t>Education </a:t>
            </a:r>
          </a:p>
          <a:p>
            <a:pPr marL="800100" lvl="1" indent="-342900">
              <a:spcBef>
                <a:spcPts val="300"/>
              </a:spcBef>
              <a:buFont typeface="Arial" panose="020B0604020202020204" pitchFamily="34" charset="0"/>
              <a:buChar char="•"/>
            </a:pPr>
            <a:r>
              <a:rPr lang="en-US" sz="2400" dirty="0"/>
              <a:t>Outreach</a:t>
            </a:r>
          </a:p>
          <a:p>
            <a:pPr marL="800100" lvl="1" indent="-342900">
              <a:spcBef>
                <a:spcPts val="300"/>
              </a:spcBef>
              <a:buFont typeface="Arial" panose="020B0604020202020204" pitchFamily="34" charset="0"/>
              <a:buChar char="•"/>
            </a:pPr>
            <a:r>
              <a:rPr lang="en-US" sz="2400" dirty="0">
                <a:solidFill>
                  <a:prstClr val="black"/>
                </a:solidFill>
              </a:rPr>
              <a:t>Dedicated Websites</a:t>
            </a:r>
          </a:p>
          <a:p>
            <a:pPr marL="800100" lvl="1" indent="-342900">
              <a:spcBef>
                <a:spcPts val="300"/>
              </a:spcBef>
              <a:buFont typeface="Arial" panose="020B0604020202020204" pitchFamily="34" charset="0"/>
              <a:buChar char="•"/>
            </a:pPr>
            <a:r>
              <a:rPr lang="en-US" sz="2400" dirty="0">
                <a:solidFill>
                  <a:prstClr val="black"/>
                </a:solidFill>
              </a:rPr>
              <a:t>Measure Development </a:t>
            </a:r>
            <a:br>
              <a:rPr lang="en-US" sz="2400" dirty="0">
                <a:solidFill>
                  <a:prstClr val="black"/>
                </a:solidFill>
              </a:rPr>
            </a:br>
            <a:r>
              <a:rPr lang="en-US" sz="2400" dirty="0">
                <a:solidFill>
                  <a:prstClr val="black"/>
                </a:solidFill>
              </a:rPr>
              <a:t>Roadmaps</a:t>
            </a:r>
          </a:p>
          <a:p>
            <a:pPr marL="800100" lvl="1" indent="-342900">
              <a:spcBef>
                <a:spcPts val="300"/>
              </a:spcBef>
              <a:buFont typeface="Arial" panose="020B0604020202020204" pitchFamily="34" charset="0"/>
              <a:buChar char="•"/>
            </a:pPr>
            <a:r>
              <a:rPr lang="en-US" sz="2400" dirty="0">
                <a:solidFill>
                  <a:prstClr val="black"/>
                </a:solidFill>
              </a:rPr>
              <a:t>Listserv opportunities</a:t>
            </a:r>
            <a:endParaRPr lang="en-US" sz="2400" dirty="0"/>
          </a:p>
          <a:p>
            <a:endParaRPr lang="en-US" dirty="0"/>
          </a:p>
        </p:txBody>
      </p:sp>
      <p:sp>
        <p:nvSpPr>
          <p:cNvPr id="3" name="Title 2">
            <a:extLst>
              <a:ext uri="{FF2B5EF4-FFF2-40B4-BE49-F238E27FC236}">
                <a16:creationId xmlns:a16="http://schemas.microsoft.com/office/drawing/2014/main" id="{1BD61D93-DEE8-4FFE-B37F-FBA6D41533C7}"/>
              </a:ext>
            </a:extLst>
          </p:cNvPr>
          <p:cNvSpPr>
            <a:spLocks noGrp="1"/>
          </p:cNvSpPr>
          <p:nvPr>
            <p:ph type="title"/>
          </p:nvPr>
        </p:nvSpPr>
        <p:spPr/>
        <p:txBody>
          <a:bodyPr/>
          <a:lstStyle/>
          <a:p>
            <a:r>
              <a:rPr lang="en-US" dirty="0"/>
              <a:t>Vision and Goals: </a:t>
            </a:r>
            <a:r>
              <a:rPr lang="en-US" dirty="0">
                <a:solidFill>
                  <a:prstClr val="white"/>
                </a:solidFill>
              </a:rPr>
              <a:t>MACRA Info Sessions</a:t>
            </a:r>
            <a:endParaRPr lang="en-US" dirty="0"/>
          </a:p>
        </p:txBody>
      </p:sp>
    </p:spTree>
    <p:extLst>
      <p:ext uri="{BB962C8B-B14F-4D97-AF65-F5344CB8AC3E}">
        <p14:creationId xmlns:p14="http://schemas.microsoft.com/office/powerpoint/2010/main" val="32996197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AB81DFD-95C3-4D97-ABB9-8ADB9E686D4D}"/>
              </a:ext>
            </a:extLst>
          </p:cNvPr>
          <p:cNvSpPr>
            <a:spLocks noGrp="1"/>
          </p:cNvSpPr>
          <p:nvPr>
            <p:ph type="sldNum" sz="quarter" idx="12"/>
          </p:nvPr>
        </p:nvSpPr>
        <p:spPr/>
        <p:txBody>
          <a:bodyPr/>
          <a:lstStyle/>
          <a:p>
            <a:fld id="{F6B8A4A2-F29A-4651-AFA7-54DA4950AAC7}" type="slidenum">
              <a:rPr lang="en-US" smtClean="0"/>
              <a:pPr/>
              <a:t>19</a:t>
            </a:fld>
            <a:endParaRPr lang="en-US" dirty="0"/>
          </a:p>
        </p:txBody>
      </p:sp>
      <p:pic>
        <p:nvPicPr>
          <p:cNvPr id="6" name="Picture 5" descr="Image of the 2018 National Impact Assessment report cover">
            <a:extLst>
              <a:ext uri="{FF2B5EF4-FFF2-40B4-BE49-F238E27FC236}">
                <a16:creationId xmlns:a16="http://schemas.microsoft.com/office/drawing/2014/main" id="{7C9E3201-08F2-47FB-AD46-82CECAE8861A}"/>
              </a:ext>
            </a:extLst>
          </p:cNvPr>
          <p:cNvPicPr>
            <a:picLocks noChangeAspect="1"/>
          </p:cNvPicPr>
          <p:nvPr/>
        </p:nvPicPr>
        <p:blipFill>
          <a:blip r:embed="rId3"/>
          <a:stretch>
            <a:fillRect/>
          </a:stretch>
        </p:blipFill>
        <p:spPr>
          <a:xfrm>
            <a:off x="7620000" y="1438275"/>
            <a:ext cx="3789547" cy="4819388"/>
          </a:xfrm>
          <a:prstGeom prst="rect">
            <a:avLst/>
          </a:prstGeom>
        </p:spPr>
      </p:pic>
      <p:sp>
        <p:nvSpPr>
          <p:cNvPr id="2" name="Content Placeholder 1">
            <a:extLst>
              <a:ext uri="{FF2B5EF4-FFF2-40B4-BE49-F238E27FC236}">
                <a16:creationId xmlns:a16="http://schemas.microsoft.com/office/drawing/2014/main" id="{38C4FB6F-047C-4F23-99E9-E06CC16BE096}"/>
              </a:ext>
            </a:extLst>
          </p:cNvPr>
          <p:cNvSpPr>
            <a:spLocks noGrp="1"/>
          </p:cNvSpPr>
          <p:nvPr>
            <p:ph idx="1"/>
          </p:nvPr>
        </p:nvSpPr>
        <p:spPr>
          <a:xfrm>
            <a:off x="457200" y="1752601"/>
            <a:ext cx="6400800" cy="4571999"/>
          </a:xfrm>
        </p:spPr>
        <p:txBody>
          <a:bodyPr>
            <a:normAutofit fontScale="77500" lnSpcReduction="20000"/>
          </a:bodyPr>
          <a:lstStyle/>
          <a:p>
            <a:pPr marL="347472" indent="-347472"/>
            <a:r>
              <a:rPr lang="en-US" dirty="0"/>
              <a:t>762 unique measures in 24 Reporting Programs reviewed</a:t>
            </a:r>
          </a:p>
          <a:p>
            <a:pPr marL="347472" indent="-347472"/>
            <a:r>
              <a:rPr lang="en-US" dirty="0"/>
              <a:t>Over 300 quality measures analyzed</a:t>
            </a:r>
          </a:p>
          <a:p>
            <a:pPr marL="347472" indent="-347472"/>
            <a:r>
              <a:rPr lang="en-US" dirty="0"/>
              <a:t>Trend analysis included 247 measures reported as early as 2006 and as recently as 2015</a:t>
            </a:r>
          </a:p>
          <a:p>
            <a:pPr marL="347472" indent="-347472"/>
            <a:r>
              <a:rPr lang="en-US" dirty="0"/>
              <a:t>Disparity analyses on all measures with available data</a:t>
            </a:r>
          </a:p>
          <a:p>
            <a:pPr marL="347472" indent="-347472"/>
            <a:r>
              <a:rPr lang="en-US" dirty="0"/>
              <a:t>Patient impact and cost-avoided analyses for select  Key Indicator measures</a:t>
            </a:r>
          </a:p>
          <a:p>
            <a:pPr marL="347472" indent="-347472"/>
            <a:r>
              <a:rPr lang="en-US" dirty="0"/>
              <a:t>Nationally representative surveys in hospitals and nursing homes </a:t>
            </a:r>
          </a:p>
          <a:p>
            <a:endParaRPr lang="en-US" dirty="0"/>
          </a:p>
        </p:txBody>
      </p:sp>
      <p:sp>
        <p:nvSpPr>
          <p:cNvPr id="3" name="Title 2">
            <a:extLst>
              <a:ext uri="{FF2B5EF4-FFF2-40B4-BE49-F238E27FC236}">
                <a16:creationId xmlns:a16="http://schemas.microsoft.com/office/drawing/2014/main" id="{8F157731-7C55-411E-9A60-F0CB264D9F27}"/>
              </a:ext>
            </a:extLst>
          </p:cNvPr>
          <p:cNvSpPr>
            <a:spLocks noGrp="1"/>
          </p:cNvSpPr>
          <p:nvPr>
            <p:ph type="title"/>
          </p:nvPr>
        </p:nvSpPr>
        <p:spPr/>
        <p:txBody>
          <a:bodyPr/>
          <a:lstStyle/>
          <a:p>
            <a:r>
              <a:rPr lang="en-US" dirty="0"/>
              <a:t>2018 Impact Assessment Report Structure</a:t>
            </a:r>
          </a:p>
        </p:txBody>
      </p:sp>
    </p:spTree>
    <p:extLst>
      <p:ext uri="{BB962C8B-B14F-4D97-AF65-F5344CB8AC3E}">
        <p14:creationId xmlns:p14="http://schemas.microsoft.com/office/powerpoint/2010/main" val="20935041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BB04D51-0BF8-419E-9D0E-2A4E92550FDA}"/>
              </a:ext>
            </a:extLst>
          </p:cNvPr>
          <p:cNvSpPr>
            <a:spLocks noGrp="1"/>
          </p:cNvSpPr>
          <p:nvPr>
            <p:ph idx="1"/>
          </p:nvPr>
        </p:nvSpPr>
        <p:spPr/>
        <p:txBody>
          <a:bodyPr/>
          <a:lstStyle/>
          <a:p>
            <a:pPr marL="347472" indent="-347472"/>
            <a:r>
              <a:rPr lang="en-US" sz="2800" dirty="0"/>
              <a:t>Selection of Key Indicators</a:t>
            </a:r>
          </a:p>
          <a:p>
            <a:pPr marL="740664" lvl="1"/>
            <a:r>
              <a:rPr lang="en-US" sz="2400" dirty="0"/>
              <a:t>Multi-stakeholder input from diverse experts and federal agencies</a:t>
            </a:r>
          </a:p>
          <a:p>
            <a:pPr marL="347472" indent="-347472"/>
            <a:r>
              <a:rPr lang="en-US" sz="2800" dirty="0"/>
              <a:t>Trend analysis</a:t>
            </a:r>
          </a:p>
          <a:p>
            <a:pPr marL="740664" lvl="1"/>
            <a:r>
              <a:rPr lang="en-US" sz="2400" dirty="0"/>
              <a:t>Measures with at least 3 annual data points included</a:t>
            </a:r>
          </a:p>
          <a:p>
            <a:pPr marL="740664" lvl="1"/>
            <a:r>
              <a:rPr lang="en-US" sz="2400" dirty="0"/>
              <a:t>Log linear regression model</a:t>
            </a:r>
          </a:p>
          <a:p>
            <a:pPr marL="740664" lvl="1"/>
            <a:r>
              <a:rPr lang="en-US" sz="2400" dirty="0"/>
              <a:t>Percentage change calculated to determine trend</a:t>
            </a:r>
            <a:endParaRPr lang="en-US" dirty="0"/>
          </a:p>
          <a:p>
            <a:pPr marL="347472" indent="-347472"/>
            <a:r>
              <a:rPr lang="en-US" sz="2800" dirty="0"/>
              <a:t>Patient impact</a:t>
            </a:r>
          </a:p>
          <a:p>
            <a:pPr marL="740664" lvl="1"/>
            <a:r>
              <a:rPr lang="en-US" sz="2400" dirty="0"/>
              <a:t>Number of patients affected</a:t>
            </a:r>
          </a:p>
          <a:p>
            <a:pPr marL="740664" lvl="1"/>
            <a:r>
              <a:rPr lang="en-US" sz="2400" dirty="0"/>
              <a:t>Difference between observed and expected (assuming measure rate was unchanged) rates for measures</a:t>
            </a:r>
          </a:p>
          <a:p>
            <a:endParaRPr lang="en-US" dirty="0"/>
          </a:p>
        </p:txBody>
      </p:sp>
      <p:sp>
        <p:nvSpPr>
          <p:cNvPr id="3" name="Title 2">
            <a:extLst>
              <a:ext uri="{FF2B5EF4-FFF2-40B4-BE49-F238E27FC236}">
                <a16:creationId xmlns:a16="http://schemas.microsoft.com/office/drawing/2014/main" id="{41E65C2D-8068-4000-883B-22AF1206F341}"/>
              </a:ext>
            </a:extLst>
          </p:cNvPr>
          <p:cNvSpPr>
            <a:spLocks noGrp="1"/>
          </p:cNvSpPr>
          <p:nvPr>
            <p:ph type="title"/>
          </p:nvPr>
        </p:nvSpPr>
        <p:spPr/>
        <p:txBody>
          <a:bodyPr/>
          <a:lstStyle/>
          <a:p>
            <a:r>
              <a:rPr lang="en-US" dirty="0"/>
              <a:t>Methods</a:t>
            </a:r>
          </a:p>
        </p:txBody>
      </p:sp>
      <p:sp>
        <p:nvSpPr>
          <p:cNvPr id="5" name="Slide Number Placeholder 4">
            <a:extLst>
              <a:ext uri="{FF2B5EF4-FFF2-40B4-BE49-F238E27FC236}">
                <a16:creationId xmlns:a16="http://schemas.microsoft.com/office/drawing/2014/main" id="{5356D50E-1D3C-4083-B250-E8F1A146E92D}"/>
              </a:ext>
            </a:extLst>
          </p:cNvPr>
          <p:cNvSpPr>
            <a:spLocks noGrp="1"/>
          </p:cNvSpPr>
          <p:nvPr>
            <p:ph type="sldNum" sz="quarter" idx="12"/>
          </p:nvPr>
        </p:nvSpPr>
        <p:spPr/>
        <p:txBody>
          <a:bodyPr/>
          <a:lstStyle/>
          <a:p>
            <a:fld id="{F6B8A4A2-F29A-4651-AFA7-54DA4950AAC7}" type="slidenum">
              <a:rPr lang="en-US" smtClean="0"/>
              <a:pPr/>
              <a:t>20</a:t>
            </a:fld>
            <a:endParaRPr lang="en-US" dirty="0"/>
          </a:p>
        </p:txBody>
      </p:sp>
    </p:spTree>
    <p:extLst>
      <p:ext uri="{BB962C8B-B14F-4D97-AF65-F5344CB8AC3E}">
        <p14:creationId xmlns:p14="http://schemas.microsoft.com/office/powerpoint/2010/main" val="42155927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A264107-0941-498C-8AAB-BD9B05F07E9A}"/>
              </a:ext>
            </a:extLst>
          </p:cNvPr>
          <p:cNvSpPr>
            <a:spLocks noGrp="1"/>
          </p:cNvSpPr>
          <p:nvPr>
            <p:ph idx="1"/>
          </p:nvPr>
        </p:nvSpPr>
        <p:spPr/>
        <p:txBody>
          <a:bodyPr/>
          <a:lstStyle/>
          <a:p>
            <a:pPr marL="347472" indent="-347472"/>
            <a:r>
              <a:rPr lang="en-US" sz="2800" dirty="0"/>
              <a:t>Costs avoided</a:t>
            </a:r>
          </a:p>
          <a:p>
            <a:pPr marL="740664" lvl="1"/>
            <a:r>
              <a:rPr lang="en-US" sz="2400" dirty="0"/>
              <a:t>Value per event estimated from published literature</a:t>
            </a:r>
          </a:p>
          <a:p>
            <a:pPr marL="740664" lvl="1"/>
            <a:r>
              <a:rPr lang="en-US" sz="2400" dirty="0"/>
              <a:t>Costs converted to 2015 dollars through the Medical Care Services Index</a:t>
            </a:r>
          </a:p>
          <a:p>
            <a:pPr marL="347472" indent="-347472"/>
            <a:r>
              <a:rPr lang="en-US" sz="2800" dirty="0"/>
              <a:t>Disparities analysis</a:t>
            </a:r>
          </a:p>
          <a:p>
            <a:pPr marL="747522" lvl="1" indent="-347472"/>
            <a:r>
              <a:rPr lang="en-US" sz="2400" dirty="0"/>
              <a:t>Defined as relative difference </a:t>
            </a:r>
            <a:r>
              <a:rPr lang="en-US" sz="2400" dirty="0">
                <a:sym typeface="Symbol" panose="05050102010706020507" pitchFamily="18" charset="2"/>
              </a:rPr>
              <a:t></a:t>
            </a:r>
            <a:r>
              <a:rPr lang="en-US" sz="2400" dirty="0"/>
              <a:t> to 0.10 and statistical significance (</a:t>
            </a:r>
            <a:r>
              <a:rPr lang="el-GR" sz="2400" dirty="0"/>
              <a:t>α</a:t>
            </a:r>
            <a:r>
              <a:rPr lang="en-US" sz="2400" dirty="0"/>
              <a:t> = 0.05)</a:t>
            </a:r>
          </a:p>
          <a:p>
            <a:pPr marL="747522" lvl="1" indent="-347472"/>
            <a:r>
              <a:rPr lang="en-US" sz="2400" dirty="0"/>
              <a:t>Compared race/ethnicity, sex, age group, urbanicity, income, and census region</a:t>
            </a:r>
          </a:p>
          <a:p>
            <a:pPr marL="347472" indent="-347472"/>
            <a:r>
              <a:rPr lang="en-US" sz="2800" dirty="0"/>
              <a:t>Nationally representative surveys of quality leaders</a:t>
            </a:r>
          </a:p>
          <a:p>
            <a:pPr marL="740664" lvl="1"/>
            <a:r>
              <a:rPr lang="en-US" sz="2400" dirty="0"/>
              <a:t>Nursing Homes (n = 1,182)</a:t>
            </a:r>
          </a:p>
          <a:p>
            <a:pPr marL="740664" lvl="1"/>
            <a:r>
              <a:rPr lang="en-US" sz="2400" dirty="0"/>
              <a:t>Hospitals (n = 1,313)</a:t>
            </a:r>
          </a:p>
          <a:p>
            <a:endParaRPr lang="en-US" dirty="0"/>
          </a:p>
        </p:txBody>
      </p:sp>
      <p:sp>
        <p:nvSpPr>
          <p:cNvPr id="3" name="Title 2">
            <a:extLst>
              <a:ext uri="{FF2B5EF4-FFF2-40B4-BE49-F238E27FC236}">
                <a16:creationId xmlns:a16="http://schemas.microsoft.com/office/drawing/2014/main" id="{E35A06F6-CCA1-4790-A42C-BFDF1AC1891A}"/>
              </a:ext>
            </a:extLst>
          </p:cNvPr>
          <p:cNvSpPr>
            <a:spLocks noGrp="1"/>
          </p:cNvSpPr>
          <p:nvPr>
            <p:ph type="title"/>
          </p:nvPr>
        </p:nvSpPr>
        <p:spPr/>
        <p:txBody>
          <a:bodyPr/>
          <a:lstStyle/>
          <a:p>
            <a:r>
              <a:rPr lang="en-US" dirty="0"/>
              <a:t>Methods</a:t>
            </a:r>
          </a:p>
        </p:txBody>
      </p:sp>
      <p:sp>
        <p:nvSpPr>
          <p:cNvPr id="5" name="Slide Number Placeholder 4">
            <a:extLst>
              <a:ext uri="{FF2B5EF4-FFF2-40B4-BE49-F238E27FC236}">
                <a16:creationId xmlns:a16="http://schemas.microsoft.com/office/drawing/2014/main" id="{B353969B-DEA5-4DA4-B9C8-8139BCF53B84}"/>
              </a:ext>
            </a:extLst>
          </p:cNvPr>
          <p:cNvSpPr>
            <a:spLocks noGrp="1"/>
          </p:cNvSpPr>
          <p:nvPr>
            <p:ph type="sldNum" sz="quarter" idx="12"/>
          </p:nvPr>
        </p:nvSpPr>
        <p:spPr/>
        <p:txBody>
          <a:bodyPr/>
          <a:lstStyle/>
          <a:p>
            <a:fld id="{F6B8A4A2-F29A-4651-AFA7-54DA4950AAC7}" type="slidenum">
              <a:rPr lang="en-US" smtClean="0"/>
              <a:pPr/>
              <a:t>21</a:t>
            </a:fld>
            <a:endParaRPr lang="en-US" dirty="0"/>
          </a:p>
        </p:txBody>
      </p:sp>
    </p:spTree>
    <p:extLst>
      <p:ext uri="{BB962C8B-B14F-4D97-AF65-F5344CB8AC3E}">
        <p14:creationId xmlns:p14="http://schemas.microsoft.com/office/powerpoint/2010/main" val="37479370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B058C87-9F22-4ACF-86E3-E5BE71898CB0}"/>
              </a:ext>
            </a:extLst>
          </p:cNvPr>
          <p:cNvSpPr>
            <a:spLocks noGrp="1"/>
          </p:cNvSpPr>
          <p:nvPr>
            <p:ph type="sldNum" sz="quarter" idx="12"/>
          </p:nvPr>
        </p:nvSpPr>
        <p:spPr/>
        <p:txBody>
          <a:bodyPr/>
          <a:lstStyle/>
          <a:p>
            <a:fld id="{F6B8A4A2-F29A-4651-AFA7-54DA4950AAC7}" type="slidenum">
              <a:rPr lang="en-US" smtClean="0"/>
              <a:pPr/>
              <a:t>22</a:t>
            </a:fld>
            <a:endParaRPr lang="en-US" dirty="0"/>
          </a:p>
        </p:txBody>
      </p:sp>
      <p:pic>
        <p:nvPicPr>
          <p:cNvPr id="6" name="Picture 5" descr="The slide shows an example of a Quality Dashboard that was used in the 2018 Impact Assessment Report. The Dashboard shows the two Key Indicators that were selected to focus on the management of hypertension and diabetes. They are, Controlling High Blood pressure, and Hemoglobin A1c Poor Control (&gt;9%). ">
            <a:extLst>
              <a:ext uri="{FF2B5EF4-FFF2-40B4-BE49-F238E27FC236}">
                <a16:creationId xmlns:a16="http://schemas.microsoft.com/office/drawing/2014/main" id="{44CC8014-3315-4820-8254-232D98D3CE96}"/>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3000"/>
                    </a14:imgEffect>
                    <a14:imgEffect>
                      <a14:brightnessContrast contrast="3000"/>
                    </a14:imgEffect>
                  </a14:imgLayer>
                </a14:imgProps>
              </a:ext>
            </a:extLst>
          </a:blip>
          <a:stretch>
            <a:fillRect/>
          </a:stretch>
        </p:blipFill>
        <p:spPr>
          <a:xfrm>
            <a:off x="2508030" y="1600200"/>
            <a:ext cx="7340013" cy="5060950"/>
          </a:xfrm>
          <a:prstGeom prst="rect">
            <a:avLst/>
          </a:prstGeom>
        </p:spPr>
      </p:pic>
      <p:sp>
        <p:nvSpPr>
          <p:cNvPr id="3" name="Title 2">
            <a:extLst>
              <a:ext uri="{FF2B5EF4-FFF2-40B4-BE49-F238E27FC236}">
                <a16:creationId xmlns:a16="http://schemas.microsoft.com/office/drawing/2014/main" id="{6F7CF190-BC12-42CE-BA62-3CDF8FA29150}"/>
              </a:ext>
            </a:extLst>
          </p:cNvPr>
          <p:cNvSpPr>
            <a:spLocks noGrp="1"/>
          </p:cNvSpPr>
          <p:nvPr>
            <p:ph type="title"/>
          </p:nvPr>
        </p:nvSpPr>
        <p:spPr/>
        <p:txBody>
          <a:bodyPr/>
          <a:lstStyle/>
          <a:p>
            <a:r>
              <a:rPr lang="en-US" dirty="0"/>
              <a:t>Results: Quality Dashboard Example</a:t>
            </a:r>
          </a:p>
        </p:txBody>
      </p:sp>
    </p:spTree>
    <p:extLst>
      <p:ext uri="{BB962C8B-B14F-4D97-AF65-F5344CB8AC3E}">
        <p14:creationId xmlns:p14="http://schemas.microsoft.com/office/powerpoint/2010/main" val="20850532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7574798-DFCB-4070-A6B4-F0990B459B3F}"/>
              </a:ext>
            </a:extLst>
          </p:cNvPr>
          <p:cNvSpPr>
            <a:spLocks noGrp="1"/>
          </p:cNvSpPr>
          <p:nvPr>
            <p:ph type="sldNum" sz="quarter" idx="12"/>
          </p:nvPr>
        </p:nvSpPr>
        <p:spPr/>
        <p:txBody>
          <a:bodyPr/>
          <a:lstStyle/>
          <a:p>
            <a:fld id="{F6B8A4A2-F29A-4651-AFA7-54DA4950AAC7}" type="slidenum">
              <a:rPr lang="en-US" smtClean="0"/>
              <a:pPr/>
              <a:t>23</a:t>
            </a:fld>
            <a:endParaRPr lang="en-US" dirty="0"/>
          </a:p>
        </p:txBody>
      </p:sp>
      <p:graphicFrame>
        <p:nvGraphicFramePr>
          <p:cNvPr id="7" name="Content Placeholder 4" descr="A graph showing results by measure type (outcome, process, and structure). 100% of structure measures are improving. Over 60% of process measures are improving, over 20% are stable, and about 10% are declining. About 50% of outcome measures are improving, under 40% are stable, and about 10% are declining.">
            <a:extLst>
              <a:ext uri="{FF2B5EF4-FFF2-40B4-BE49-F238E27FC236}">
                <a16:creationId xmlns:a16="http://schemas.microsoft.com/office/drawing/2014/main" id="{696A26FC-1B08-4315-A25C-2241D7088F1E}"/>
              </a:ext>
            </a:extLst>
          </p:cNvPr>
          <p:cNvGraphicFramePr>
            <a:graphicFrameLocks/>
          </p:cNvGraphicFramePr>
          <p:nvPr>
            <p:extLst>
              <p:ext uri="{D42A27DB-BD31-4B8C-83A1-F6EECF244321}">
                <p14:modId xmlns:p14="http://schemas.microsoft.com/office/powerpoint/2010/main" val="241104108"/>
              </p:ext>
            </p:extLst>
          </p:nvPr>
        </p:nvGraphicFramePr>
        <p:xfrm>
          <a:off x="1981200" y="1828800"/>
          <a:ext cx="8229600" cy="4297363"/>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a:extLst>
              <a:ext uri="{FF2B5EF4-FFF2-40B4-BE49-F238E27FC236}">
                <a16:creationId xmlns:a16="http://schemas.microsoft.com/office/drawing/2014/main" id="{4BC0D542-0610-4630-9F37-4077F58D977D}"/>
              </a:ext>
            </a:extLst>
          </p:cNvPr>
          <p:cNvSpPr>
            <a:spLocks noGrp="1"/>
          </p:cNvSpPr>
          <p:nvPr>
            <p:ph type="title"/>
          </p:nvPr>
        </p:nvSpPr>
        <p:spPr/>
        <p:txBody>
          <a:bodyPr/>
          <a:lstStyle/>
          <a:p>
            <a:r>
              <a:rPr lang="en-US" dirty="0"/>
              <a:t>Trend Analysis Results</a:t>
            </a:r>
          </a:p>
        </p:txBody>
      </p:sp>
    </p:spTree>
    <p:extLst>
      <p:ext uri="{BB962C8B-B14F-4D97-AF65-F5344CB8AC3E}">
        <p14:creationId xmlns:p14="http://schemas.microsoft.com/office/powerpoint/2010/main" val="35609926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C85D501-1287-46B8-9EE0-ABB41AA5F165}"/>
              </a:ext>
            </a:extLst>
          </p:cNvPr>
          <p:cNvSpPr>
            <a:spLocks noGrp="1"/>
          </p:cNvSpPr>
          <p:nvPr>
            <p:ph type="title"/>
          </p:nvPr>
        </p:nvSpPr>
        <p:spPr/>
        <p:txBody>
          <a:bodyPr/>
          <a:lstStyle/>
          <a:p>
            <a:r>
              <a:rPr lang="en-US" dirty="0"/>
              <a:t>Patient Impacts and Costs Avoided</a:t>
            </a:r>
          </a:p>
        </p:txBody>
      </p:sp>
      <p:sp>
        <p:nvSpPr>
          <p:cNvPr id="5" name="Slide Number Placeholder 4">
            <a:extLst>
              <a:ext uri="{FF2B5EF4-FFF2-40B4-BE49-F238E27FC236}">
                <a16:creationId xmlns:a16="http://schemas.microsoft.com/office/drawing/2014/main" id="{049643F6-0849-4777-B847-ABD0C533D53F}"/>
              </a:ext>
            </a:extLst>
          </p:cNvPr>
          <p:cNvSpPr>
            <a:spLocks noGrp="1"/>
          </p:cNvSpPr>
          <p:nvPr>
            <p:ph type="sldNum" sz="quarter" idx="12"/>
          </p:nvPr>
        </p:nvSpPr>
        <p:spPr/>
        <p:txBody>
          <a:bodyPr/>
          <a:lstStyle/>
          <a:p>
            <a:fld id="{F6B8A4A2-F29A-4651-AFA7-54DA4950AAC7}" type="slidenum">
              <a:rPr lang="en-US" smtClean="0"/>
              <a:pPr/>
              <a:t>24</a:t>
            </a:fld>
            <a:endParaRPr lang="en-US" dirty="0"/>
          </a:p>
        </p:txBody>
      </p:sp>
      <p:sp>
        <p:nvSpPr>
          <p:cNvPr id="6" name="Content Placeholder 2" descr="Patient impacts estimated from improved national rates for Key Indicators&#10;670,000 additional patients with controlled blood pressure (2006–2015)&#10;510,000 fewer patients with poor diabetes control (2006–2015)&#10;12,000 fewer deaths following hospitalization for a heart attack (2008–2015) &#10;70,000 fewer unplanned readmissions (2011–2015) &#10;840,000 fewer pressure ulcers among nursing home residents (2011–2015) &#10;Nearly 9 million more hospitalized patients with a highly favorable experience with their hospital (2008–2015) &#10;Significant costs avoided for a subset of Key Indicators&#10;$4.2 billion–$26.9 billion estimated for increased medication adherence (2011–2015) &#10;$2.8 billion–$20.0 billion estimated for fewer pressure ulcers (2011–2015) &#10;$6.5 billion–$10.4 billion estimated for fewer patients with poor diabetes control (2006–2015)&#10;">
            <a:extLst>
              <a:ext uri="{FF2B5EF4-FFF2-40B4-BE49-F238E27FC236}">
                <a16:creationId xmlns:a16="http://schemas.microsoft.com/office/drawing/2014/main" id="{9962B3AC-DD20-4C81-B0D4-EFCD9009FFD1}"/>
              </a:ext>
            </a:extLst>
          </p:cNvPr>
          <p:cNvSpPr>
            <a:spLocks noGrp="1"/>
          </p:cNvSpPr>
          <p:nvPr>
            <p:ph idx="1"/>
          </p:nvPr>
        </p:nvSpPr>
        <p:spPr>
          <a:xfrm>
            <a:off x="457200" y="1828800"/>
            <a:ext cx="11277600" cy="4343400"/>
          </a:xfrm>
          <a:solidFill>
            <a:schemeClr val="tx2">
              <a:lumMod val="20000"/>
              <a:lumOff val="80000"/>
            </a:schemeClr>
          </a:solidFill>
          <a:ln w="12700">
            <a:solidFill>
              <a:schemeClr val="tx1"/>
            </a:solidFill>
          </a:ln>
        </p:spPr>
        <p:txBody>
          <a:bodyPr>
            <a:normAutofit/>
          </a:bodyPr>
          <a:lstStyle/>
          <a:p>
            <a:r>
              <a:rPr lang="en-US" sz="2400" b="1" dirty="0">
                <a:solidFill>
                  <a:schemeClr val="tx1"/>
                </a:solidFill>
              </a:rPr>
              <a:t>Patient impacts estimated from improved national rates for Key Indicators</a:t>
            </a:r>
          </a:p>
          <a:p>
            <a:pPr lvl="1"/>
            <a:r>
              <a:rPr lang="en-US" sz="1900" dirty="0">
                <a:solidFill>
                  <a:schemeClr val="tx1"/>
                </a:solidFill>
              </a:rPr>
              <a:t>670,000 additional patients with controlled blood pressure (2006–2015)</a:t>
            </a:r>
          </a:p>
          <a:p>
            <a:pPr lvl="1"/>
            <a:r>
              <a:rPr lang="en-US" sz="1900" dirty="0">
                <a:solidFill>
                  <a:schemeClr val="tx1"/>
                </a:solidFill>
              </a:rPr>
              <a:t>510,000 fewer patients with poor diabetes control (2006–2015)</a:t>
            </a:r>
          </a:p>
          <a:p>
            <a:pPr lvl="1"/>
            <a:r>
              <a:rPr lang="en-US" sz="1900" dirty="0">
                <a:solidFill>
                  <a:schemeClr val="tx1"/>
                </a:solidFill>
              </a:rPr>
              <a:t>12,000 fewer deaths following hospitalization for a heart attack (2008–2015) </a:t>
            </a:r>
          </a:p>
          <a:p>
            <a:pPr lvl="1"/>
            <a:r>
              <a:rPr lang="en-US" sz="1900" dirty="0">
                <a:solidFill>
                  <a:schemeClr val="tx1"/>
                </a:solidFill>
              </a:rPr>
              <a:t>70,000 fewer unplanned readmissions (2011–2015) </a:t>
            </a:r>
          </a:p>
          <a:p>
            <a:pPr lvl="1"/>
            <a:r>
              <a:rPr lang="en-US" sz="1900" dirty="0">
                <a:solidFill>
                  <a:schemeClr val="tx1"/>
                </a:solidFill>
              </a:rPr>
              <a:t>840,000 fewer pressure ulcers among nursing home residents (2011–2015) </a:t>
            </a:r>
          </a:p>
          <a:p>
            <a:pPr lvl="1"/>
            <a:r>
              <a:rPr lang="en-US" sz="1900" dirty="0">
                <a:solidFill>
                  <a:schemeClr val="tx1"/>
                </a:solidFill>
              </a:rPr>
              <a:t>Nearly 9 million more hospitalized patients with a highly favorable experience with their hospital (2008–2015) </a:t>
            </a:r>
          </a:p>
          <a:p>
            <a:pPr marL="347472" lvl="1" indent="-347472">
              <a:buFont typeface="Arial" panose="020B0604020202020204" pitchFamily="34" charset="0"/>
              <a:buChar char="•"/>
            </a:pPr>
            <a:r>
              <a:rPr lang="en-US" sz="2400" b="1" dirty="0">
                <a:solidFill>
                  <a:schemeClr val="tx1"/>
                </a:solidFill>
              </a:rPr>
              <a:t>Significant costs avoided for a subset of Key Indicators</a:t>
            </a:r>
          </a:p>
          <a:p>
            <a:pPr lvl="1"/>
            <a:r>
              <a:rPr lang="en-US" sz="1900" dirty="0">
                <a:solidFill>
                  <a:schemeClr val="tx1"/>
                </a:solidFill>
              </a:rPr>
              <a:t>$4.2 billion–$26.9 billion estimated for increased medication adherence (2011–2015) </a:t>
            </a:r>
          </a:p>
          <a:p>
            <a:pPr lvl="1"/>
            <a:r>
              <a:rPr lang="en-US" sz="1900" dirty="0">
                <a:solidFill>
                  <a:schemeClr val="tx1"/>
                </a:solidFill>
              </a:rPr>
              <a:t>$2.8 billion–$20.0 billion estimated for fewer pressure ulcers (2011–2015) </a:t>
            </a:r>
          </a:p>
          <a:p>
            <a:pPr lvl="1"/>
            <a:r>
              <a:rPr lang="en-US" sz="1900" dirty="0">
                <a:solidFill>
                  <a:schemeClr val="tx1"/>
                </a:solidFill>
              </a:rPr>
              <a:t>$6.5 billion–$10.4 billion estimated for fewer patients with poor diabetes control (2006–2015)</a:t>
            </a:r>
          </a:p>
          <a:p>
            <a:endParaRPr lang="en-US" dirty="0"/>
          </a:p>
        </p:txBody>
      </p:sp>
    </p:spTree>
    <p:extLst>
      <p:ext uri="{BB962C8B-B14F-4D97-AF65-F5344CB8AC3E}">
        <p14:creationId xmlns:p14="http://schemas.microsoft.com/office/powerpoint/2010/main" val="19088938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B9FC38B-234B-4041-AF00-112D6C188D1B}"/>
              </a:ext>
            </a:extLst>
          </p:cNvPr>
          <p:cNvSpPr>
            <a:spLocks noGrp="1"/>
          </p:cNvSpPr>
          <p:nvPr>
            <p:ph type="sldNum" sz="quarter" idx="12"/>
          </p:nvPr>
        </p:nvSpPr>
        <p:spPr/>
        <p:txBody>
          <a:bodyPr/>
          <a:lstStyle/>
          <a:p>
            <a:fld id="{F6B8A4A2-F29A-4651-AFA7-54DA4950AAC7}" type="slidenum">
              <a:rPr lang="en-US" smtClean="0"/>
              <a:pPr/>
              <a:t>25</a:t>
            </a:fld>
            <a:endParaRPr lang="en-US" dirty="0"/>
          </a:p>
        </p:txBody>
      </p:sp>
      <p:pic>
        <p:nvPicPr>
          <p:cNvPr id="6" name="Picture 5" descr="Table shows four disparity categories: race/ethnicity, income, sex, and urbanicity. Performance is lower among non-white groups, especially native island/pacific islanders, with 46% lower performance and blacks, with 41% lower performance. The low income group had 42% lower performance than the reference group, with the difference decreasing as the income level increases. Noncore rural groups performed 24% lower than the reference group. Performance improves slightly as urbanicity increases.">
            <a:extLst>
              <a:ext uri="{FF2B5EF4-FFF2-40B4-BE49-F238E27FC236}">
                <a16:creationId xmlns:a16="http://schemas.microsoft.com/office/drawing/2014/main" id="{E65352BF-9B72-4299-860A-AD5014CE995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42967" y="2392195"/>
            <a:ext cx="7706065" cy="4237205"/>
          </a:xfrm>
          <a:prstGeom prst="rect">
            <a:avLst/>
          </a:prstGeom>
        </p:spPr>
      </p:pic>
      <p:sp>
        <p:nvSpPr>
          <p:cNvPr id="2" name="Content Placeholder 1">
            <a:extLst>
              <a:ext uri="{FF2B5EF4-FFF2-40B4-BE49-F238E27FC236}">
                <a16:creationId xmlns:a16="http://schemas.microsoft.com/office/drawing/2014/main" id="{763BA4A9-BA5A-44FD-B3BD-F05D6A0E856F}"/>
              </a:ext>
            </a:extLst>
          </p:cNvPr>
          <p:cNvSpPr>
            <a:spLocks noGrp="1"/>
          </p:cNvSpPr>
          <p:nvPr>
            <p:ph idx="1"/>
          </p:nvPr>
        </p:nvSpPr>
        <p:spPr>
          <a:xfrm>
            <a:off x="457200" y="1600200"/>
            <a:ext cx="11277600" cy="4572000"/>
          </a:xfrm>
        </p:spPr>
        <p:txBody>
          <a:bodyPr/>
          <a:lstStyle/>
          <a:p>
            <a:pPr marL="0" indent="0">
              <a:buNone/>
            </a:pPr>
            <a:r>
              <a:rPr lang="en-US" sz="2400" dirty="0">
                <a:solidFill>
                  <a:prstClr val="black">
                    <a:lumMod val="85000"/>
                    <a:lumOff val="15000"/>
                  </a:prstClr>
                </a:solidFill>
                <a:latin typeface="Calibri" panose="020F0502020204030204" pitchFamily="34" charset="0"/>
                <a:ea typeface="Tahoma" panose="020B0604030504040204" pitchFamily="34" charset="0"/>
                <a:cs typeface="Tahoma" panose="020B0604030504040204" pitchFamily="34" charset="0"/>
              </a:rPr>
              <a:t>Percentages of measures for each comparison group with significantly lower performance than for the reference group:</a:t>
            </a:r>
          </a:p>
          <a:p>
            <a:endParaRPr lang="en-US" dirty="0"/>
          </a:p>
        </p:txBody>
      </p:sp>
      <p:sp>
        <p:nvSpPr>
          <p:cNvPr id="3" name="Title 2">
            <a:extLst>
              <a:ext uri="{FF2B5EF4-FFF2-40B4-BE49-F238E27FC236}">
                <a16:creationId xmlns:a16="http://schemas.microsoft.com/office/drawing/2014/main" id="{1A62B8AF-CA93-4677-9876-D18A050176EE}"/>
              </a:ext>
            </a:extLst>
          </p:cNvPr>
          <p:cNvSpPr>
            <a:spLocks noGrp="1"/>
          </p:cNvSpPr>
          <p:nvPr>
            <p:ph type="title"/>
          </p:nvPr>
        </p:nvSpPr>
        <p:spPr/>
        <p:txBody>
          <a:bodyPr/>
          <a:lstStyle/>
          <a:p>
            <a:r>
              <a:rPr lang="en-US" dirty="0"/>
              <a:t>Select Disparities Results</a:t>
            </a:r>
          </a:p>
        </p:txBody>
      </p:sp>
    </p:spTree>
    <p:extLst>
      <p:ext uri="{BB962C8B-B14F-4D97-AF65-F5344CB8AC3E}">
        <p14:creationId xmlns:p14="http://schemas.microsoft.com/office/powerpoint/2010/main" val="30847806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F2E5C8F-474A-468C-827B-6A40B91C93F2}"/>
              </a:ext>
            </a:extLst>
          </p:cNvPr>
          <p:cNvSpPr>
            <a:spLocks noGrp="1"/>
          </p:cNvSpPr>
          <p:nvPr>
            <p:ph type="title"/>
          </p:nvPr>
        </p:nvSpPr>
        <p:spPr/>
        <p:txBody>
          <a:bodyPr/>
          <a:lstStyle/>
          <a:p>
            <a:r>
              <a:rPr lang="en-US" dirty="0"/>
              <a:t>National Provider Survey Results</a:t>
            </a:r>
          </a:p>
        </p:txBody>
      </p:sp>
      <p:sp>
        <p:nvSpPr>
          <p:cNvPr id="5" name="Slide Number Placeholder 4">
            <a:extLst>
              <a:ext uri="{FF2B5EF4-FFF2-40B4-BE49-F238E27FC236}">
                <a16:creationId xmlns:a16="http://schemas.microsoft.com/office/drawing/2014/main" id="{C67B5D00-5E25-466B-AB52-0B97E9F36DE9}"/>
              </a:ext>
            </a:extLst>
          </p:cNvPr>
          <p:cNvSpPr>
            <a:spLocks noGrp="1"/>
          </p:cNvSpPr>
          <p:nvPr>
            <p:ph type="sldNum" sz="quarter" idx="12"/>
          </p:nvPr>
        </p:nvSpPr>
        <p:spPr/>
        <p:txBody>
          <a:bodyPr/>
          <a:lstStyle/>
          <a:p>
            <a:fld id="{F6B8A4A2-F29A-4651-AFA7-54DA4950AAC7}" type="slidenum">
              <a:rPr lang="en-US" smtClean="0"/>
              <a:pPr/>
              <a:t>26</a:t>
            </a:fld>
            <a:endParaRPr lang="en-US" dirty="0"/>
          </a:p>
        </p:txBody>
      </p:sp>
      <p:sp>
        <p:nvSpPr>
          <p:cNvPr id="6" name="Content Placeholder 2" descr="CMS measures were considered clinically important by respondents in both settings &#10;92% of hospitals &#10;91% of nursing homes&#10;Performance on CMS measures reflected improvements in care that both hospitals (90%) and nursing homes (83%) had made&#10;Majority of hospitals (89%) and nursing homes  (81%) responded “yes” or “mostly yes” that they should be held responsible for performance on CMS measures&#10;">
            <a:extLst>
              <a:ext uri="{FF2B5EF4-FFF2-40B4-BE49-F238E27FC236}">
                <a16:creationId xmlns:a16="http://schemas.microsoft.com/office/drawing/2014/main" id="{57829E23-062C-4F21-9AD0-8A7FD469464C}"/>
              </a:ext>
            </a:extLst>
          </p:cNvPr>
          <p:cNvSpPr>
            <a:spLocks noGrp="1"/>
          </p:cNvSpPr>
          <p:nvPr>
            <p:ph idx="1"/>
          </p:nvPr>
        </p:nvSpPr>
        <p:spPr>
          <a:xfrm>
            <a:off x="457200" y="1828800"/>
            <a:ext cx="11277600" cy="4297363"/>
          </a:xfrm>
          <a:solidFill>
            <a:schemeClr val="tx2">
              <a:lumMod val="20000"/>
              <a:lumOff val="80000"/>
            </a:schemeClr>
          </a:solidFill>
          <a:ln w="12700">
            <a:solidFill>
              <a:schemeClr val="tx1"/>
            </a:solidFill>
          </a:ln>
        </p:spPr>
        <p:txBody>
          <a:bodyPr>
            <a:normAutofit/>
          </a:bodyPr>
          <a:lstStyle/>
          <a:p>
            <a:r>
              <a:rPr lang="en-US" sz="2800" dirty="0">
                <a:solidFill>
                  <a:schemeClr val="tx1"/>
                </a:solidFill>
              </a:rPr>
              <a:t>CMS measures were considered clinically important by respondents in both settings </a:t>
            </a:r>
          </a:p>
          <a:p>
            <a:pPr lvl="1"/>
            <a:r>
              <a:rPr lang="en-US" sz="2400" dirty="0">
                <a:solidFill>
                  <a:schemeClr val="tx1"/>
                </a:solidFill>
              </a:rPr>
              <a:t>92% of hospitals </a:t>
            </a:r>
          </a:p>
          <a:p>
            <a:pPr lvl="1"/>
            <a:r>
              <a:rPr lang="en-US" sz="2400" dirty="0">
                <a:solidFill>
                  <a:schemeClr val="tx1"/>
                </a:solidFill>
              </a:rPr>
              <a:t>91% of nursing homes</a:t>
            </a:r>
          </a:p>
          <a:p>
            <a:r>
              <a:rPr lang="en-US" sz="2800" dirty="0">
                <a:solidFill>
                  <a:schemeClr val="tx1"/>
                </a:solidFill>
              </a:rPr>
              <a:t>Performance on CMS measures reflected improvements in care that both hospitals (90%) and nursing homes (83%) had made</a:t>
            </a:r>
          </a:p>
          <a:p>
            <a:r>
              <a:rPr lang="en-US" sz="2800" dirty="0">
                <a:solidFill>
                  <a:schemeClr val="tx1"/>
                </a:solidFill>
              </a:rPr>
              <a:t>Majority of hospitals (89%) and nursing homes  (81%) responded “yes” or “mostly yes” that they should be held responsible for performance on CMS measures</a:t>
            </a:r>
          </a:p>
          <a:p>
            <a:endParaRPr lang="en-US" dirty="0"/>
          </a:p>
        </p:txBody>
      </p:sp>
    </p:spTree>
    <p:extLst>
      <p:ext uri="{BB962C8B-B14F-4D97-AF65-F5344CB8AC3E}">
        <p14:creationId xmlns:p14="http://schemas.microsoft.com/office/powerpoint/2010/main" val="16725069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AE980C1-346B-459F-A9EF-358DD62A7B8D}"/>
              </a:ext>
            </a:extLst>
          </p:cNvPr>
          <p:cNvSpPr>
            <a:spLocks noGrp="1"/>
          </p:cNvSpPr>
          <p:nvPr>
            <p:ph type="title"/>
          </p:nvPr>
        </p:nvSpPr>
        <p:spPr/>
        <p:txBody>
          <a:bodyPr/>
          <a:lstStyle/>
          <a:p>
            <a:r>
              <a:rPr lang="en-US" dirty="0"/>
              <a:t>National Provider Survey Results</a:t>
            </a:r>
          </a:p>
        </p:txBody>
      </p:sp>
      <p:sp>
        <p:nvSpPr>
          <p:cNvPr id="5" name="Slide Number Placeholder 4">
            <a:extLst>
              <a:ext uri="{FF2B5EF4-FFF2-40B4-BE49-F238E27FC236}">
                <a16:creationId xmlns:a16="http://schemas.microsoft.com/office/drawing/2014/main" id="{541EB295-E157-42E6-9106-F8DD25A236D5}"/>
              </a:ext>
            </a:extLst>
          </p:cNvPr>
          <p:cNvSpPr>
            <a:spLocks noGrp="1"/>
          </p:cNvSpPr>
          <p:nvPr>
            <p:ph type="sldNum" sz="quarter" idx="12"/>
          </p:nvPr>
        </p:nvSpPr>
        <p:spPr/>
        <p:txBody>
          <a:bodyPr/>
          <a:lstStyle/>
          <a:p>
            <a:fld id="{F6B8A4A2-F29A-4651-AFA7-54DA4950AAC7}" type="slidenum">
              <a:rPr lang="en-US" smtClean="0"/>
              <a:pPr/>
              <a:t>27</a:t>
            </a:fld>
            <a:endParaRPr lang="en-US" dirty="0"/>
          </a:p>
        </p:txBody>
      </p:sp>
      <p:sp>
        <p:nvSpPr>
          <p:cNvPr id="6" name="Content Placeholder 2" descr="Nearly all (&gt; 99%) hospitals and nursing homes made at least 1 change to improve performance on CMS measures in response to the measures:​&#10;Average hospital made 17 of 23 changes (74%)​&#10;Average nursing home made 13 of 22 changes (60%).&#10;30% of hospitals and 12% of nursing homes noted barriers to reporting on CMS measures​.&#10;92% of hospitals and 85% of nursing homes indicated barriers to improving performance on CMS measures&#10;">
            <a:extLst>
              <a:ext uri="{FF2B5EF4-FFF2-40B4-BE49-F238E27FC236}">
                <a16:creationId xmlns:a16="http://schemas.microsoft.com/office/drawing/2014/main" id="{ED5B7ACD-7348-4A8A-ADA8-790348F68597}"/>
              </a:ext>
            </a:extLst>
          </p:cNvPr>
          <p:cNvSpPr>
            <a:spLocks noGrp="1"/>
          </p:cNvSpPr>
          <p:nvPr>
            <p:ph idx="1"/>
          </p:nvPr>
        </p:nvSpPr>
        <p:spPr>
          <a:xfrm>
            <a:off x="457200" y="1828800"/>
            <a:ext cx="11277600" cy="4419600"/>
          </a:xfrm>
          <a:solidFill>
            <a:schemeClr val="tx2">
              <a:lumMod val="20000"/>
              <a:lumOff val="80000"/>
            </a:schemeClr>
          </a:solidFill>
          <a:ln w="12700">
            <a:solidFill>
              <a:schemeClr val="tx1"/>
            </a:solidFill>
          </a:ln>
        </p:spPr>
        <p:txBody>
          <a:bodyPr>
            <a:normAutofit/>
          </a:bodyPr>
          <a:lstStyle/>
          <a:p>
            <a:pPr fontAlgn="base"/>
            <a:r>
              <a:rPr lang="en-US" sz="2800" dirty="0">
                <a:solidFill>
                  <a:schemeClr val="tx1"/>
                </a:solidFill>
              </a:rPr>
              <a:t>Nearly all (&gt; 99%) hospitals and nursing homes made at least 1 change to improve performance on CMS measures in response to the measures:​</a:t>
            </a:r>
          </a:p>
          <a:p>
            <a:pPr lvl="1" fontAlgn="base"/>
            <a:r>
              <a:rPr lang="en-US" sz="2400" dirty="0">
                <a:solidFill>
                  <a:schemeClr val="tx1"/>
                </a:solidFill>
              </a:rPr>
              <a:t>Average hospital made 17 of 23 changes (74%)​</a:t>
            </a:r>
          </a:p>
          <a:p>
            <a:pPr lvl="1" fontAlgn="base"/>
            <a:r>
              <a:rPr lang="en-US" sz="2400" dirty="0">
                <a:solidFill>
                  <a:schemeClr val="tx1"/>
                </a:solidFill>
              </a:rPr>
              <a:t>Average nursing home made 13 of 22 changes (60%)</a:t>
            </a:r>
          </a:p>
          <a:p>
            <a:pPr fontAlgn="base"/>
            <a:r>
              <a:rPr lang="en-US" sz="2800" dirty="0">
                <a:solidFill>
                  <a:schemeClr val="tx1"/>
                </a:solidFill>
              </a:rPr>
              <a:t>30% of hospitals and 12% of nursing homes noted </a:t>
            </a:r>
            <a:r>
              <a:rPr lang="en-US" sz="2800" u="sng" dirty="0">
                <a:solidFill>
                  <a:schemeClr val="tx1"/>
                </a:solidFill>
              </a:rPr>
              <a:t>barriers to reporting</a:t>
            </a:r>
            <a:r>
              <a:rPr lang="en-US" sz="2800" dirty="0">
                <a:solidFill>
                  <a:schemeClr val="tx1"/>
                </a:solidFill>
              </a:rPr>
              <a:t> on CMS measures​</a:t>
            </a:r>
          </a:p>
          <a:p>
            <a:pPr fontAlgn="base"/>
            <a:r>
              <a:rPr lang="en-US" sz="2800" dirty="0">
                <a:solidFill>
                  <a:schemeClr val="tx1"/>
                </a:solidFill>
              </a:rPr>
              <a:t>92% of hospitals and 85% of nursing homes indicated </a:t>
            </a:r>
            <a:r>
              <a:rPr lang="en-US" sz="2800" u="sng" dirty="0">
                <a:solidFill>
                  <a:schemeClr val="tx1"/>
                </a:solidFill>
              </a:rPr>
              <a:t>barriers to improving performance</a:t>
            </a:r>
            <a:r>
              <a:rPr lang="en-US" sz="2800" dirty="0">
                <a:solidFill>
                  <a:schemeClr val="tx1"/>
                </a:solidFill>
              </a:rPr>
              <a:t> on CMS measures</a:t>
            </a:r>
          </a:p>
        </p:txBody>
      </p:sp>
    </p:spTree>
    <p:extLst>
      <p:ext uri="{BB962C8B-B14F-4D97-AF65-F5344CB8AC3E}">
        <p14:creationId xmlns:p14="http://schemas.microsoft.com/office/powerpoint/2010/main" val="20964766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B9C1964-717F-48EF-A311-3478AA7F798D}"/>
              </a:ext>
            </a:extLst>
          </p:cNvPr>
          <p:cNvSpPr>
            <a:spLocks noGrp="1"/>
          </p:cNvSpPr>
          <p:nvPr>
            <p:ph idx="1"/>
          </p:nvPr>
        </p:nvSpPr>
        <p:spPr/>
        <p:txBody>
          <a:bodyPr>
            <a:normAutofit fontScale="92500" lnSpcReduction="10000"/>
          </a:bodyPr>
          <a:lstStyle/>
          <a:p>
            <a:r>
              <a:rPr lang="en-US" dirty="0"/>
              <a:t>Quality improvement gains highlighted in this report cannot be solely attributed to the implementation of quality measures and were estimated based on available data.</a:t>
            </a:r>
          </a:p>
          <a:p>
            <a:r>
              <a:rPr lang="en-US" dirty="0"/>
              <a:t>Attribution and quantitative analyses regarding the factors contributing to measure performance rate changes were beyond the scope of this assessment.</a:t>
            </a:r>
          </a:p>
          <a:p>
            <a:r>
              <a:rPr lang="en-US" dirty="0"/>
              <a:t>Quality measurement is a key component of most quality improvement efforts, and it is likely that measurement contributed to at least some of the observed improvements characterized in the report.</a:t>
            </a:r>
          </a:p>
          <a:p>
            <a:endParaRPr lang="en-US" dirty="0"/>
          </a:p>
        </p:txBody>
      </p:sp>
      <p:sp>
        <p:nvSpPr>
          <p:cNvPr id="3" name="Title 2">
            <a:extLst>
              <a:ext uri="{FF2B5EF4-FFF2-40B4-BE49-F238E27FC236}">
                <a16:creationId xmlns:a16="http://schemas.microsoft.com/office/drawing/2014/main" id="{DCB98197-C570-4677-B8BE-C6C0966E8643}"/>
              </a:ext>
            </a:extLst>
          </p:cNvPr>
          <p:cNvSpPr>
            <a:spLocks noGrp="1"/>
          </p:cNvSpPr>
          <p:nvPr>
            <p:ph type="title"/>
          </p:nvPr>
        </p:nvSpPr>
        <p:spPr/>
        <p:txBody>
          <a:bodyPr/>
          <a:lstStyle/>
          <a:p>
            <a:r>
              <a:rPr lang="en-US" dirty="0"/>
              <a:t>Study Limitations</a:t>
            </a:r>
          </a:p>
        </p:txBody>
      </p:sp>
      <p:sp>
        <p:nvSpPr>
          <p:cNvPr id="5" name="Slide Number Placeholder 4">
            <a:extLst>
              <a:ext uri="{FF2B5EF4-FFF2-40B4-BE49-F238E27FC236}">
                <a16:creationId xmlns:a16="http://schemas.microsoft.com/office/drawing/2014/main" id="{7B1D127F-B031-4575-967D-CA03B3023AF1}"/>
              </a:ext>
            </a:extLst>
          </p:cNvPr>
          <p:cNvSpPr>
            <a:spLocks noGrp="1"/>
          </p:cNvSpPr>
          <p:nvPr>
            <p:ph type="sldNum" sz="quarter" idx="12"/>
          </p:nvPr>
        </p:nvSpPr>
        <p:spPr/>
        <p:txBody>
          <a:bodyPr/>
          <a:lstStyle/>
          <a:p>
            <a:fld id="{F6B8A4A2-F29A-4651-AFA7-54DA4950AAC7}" type="slidenum">
              <a:rPr lang="en-US" smtClean="0"/>
              <a:pPr/>
              <a:t>28</a:t>
            </a:fld>
            <a:endParaRPr lang="en-US" dirty="0"/>
          </a:p>
        </p:txBody>
      </p:sp>
    </p:spTree>
    <p:extLst>
      <p:ext uri="{BB962C8B-B14F-4D97-AF65-F5344CB8AC3E}">
        <p14:creationId xmlns:p14="http://schemas.microsoft.com/office/powerpoint/2010/main" val="1560137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CC64A44-E627-446B-98FC-4FCEB97ECB47}"/>
              </a:ext>
            </a:extLst>
          </p:cNvPr>
          <p:cNvSpPr>
            <a:spLocks noGrp="1"/>
          </p:cNvSpPr>
          <p:nvPr>
            <p:ph idx="1"/>
          </p:nvPr>
        </p:nvSpPr>
        <p:spPr/>
        <p:txBody>
          <a:bodyPr/>
          <a:lstStyle/>
          <a:p>
            <a:pPr marL="514350" indent="-514350">
              <a:spcAft>
                <a:spcPts val="1200"/>
              </a:spcAft>
              <a:buFont typeface="+mj-lt"/>
              <a:buAutoNum type="arabicPeriod"/>
            </a:pPr>
            <a:r>
              <a:rPr lang="en-US" dirty="0"/>
              <a:t>Background on measure maintenance</a:t>
            </a:r>
          </a:p>
          <a:p>
            <a:pPr marL="514350" indent="-514350">
              <a:spcAft>
                <a:spcPts val="1200"/>
              </a:spcAft>
              <a:buFont typeface="+mj-lt"/>
              <a:buAutoNum type="arabicPeriod"/>
            </a:pPr>
            <a:r>
              <a:rPr lang="en-US" dirty="0"/>
              <a:t>Measure evaluation during maintenance</a:t>
            </a:r>
          </a:p>
          <a:p>
            <a:pPr marL="514350" indent="-514350">
              <a:spcAft>
                <a:spcPts val="1200"/>
              </a:spcAft>
              <a:buFont typeface="+mj-lt"/>
              <a:buAutoNum type="arabicPeriod"/>
            </a:pPr>
            <a:r>
              <a:rPr lang="en-US" dirty="0"/>
              <a:t>Overview of Impact Assessments methods and findings</a:t>
            </a:r>
          </a:p>
          <a:p>
            <a:endParaRPr lang="en-US" dirty="0"/>
          </a:p>
        </p:txBody>
      </p:sp>
      <p:sp>
        <p:nvSpPr>
          <p:cNvPr id="3" name="Title 2">
            <a:extLst>
              <a:ext uri="{FF2B5EF4-FFF2-40B4-BE49-F238E27FC236}">
                <a16:creationId xmlns:a16="http://schemas.microsoft.com/office/drawing/2014/main" id="{ADD2CAFD-EC2D-42DD-8F22-80AEC5D63409}"/>
              </a:ext>
            </a:extLst>
          </p:cNvPr>
          <p:cNvSpPr>
            <a:spLocks noGrp="1"/>
          </p:cNvSpPr>
          <p:nvPr>
            <p:ph type="title"/>
          </p:nvPr>
        </p:nvSpPr>
        <p:spPr>
          <a:xfrm>
            <a:off x="457200" y="0"/>
            <a:ext cx="11277600" cy="1371600"/>
          </a:xfrm>
        </p:spPr>
        <p:txBody>
          <a:bodyPr/>
          <a:lstStyle/>
          <a:p>
            <a:r>
              <a:rPr lang="en-US" dirty="0"/>
              <a:t>Agenda</a:t>
            </a:r>
          </a:p>
        </p:txBody>
      </p:sp>
      <p:sp>
        <p:nvSpPr>
          <p:cNvPr id="5" name="Slide Number Placeholder 4">
            <a:extLst>
              <a:ext uri="{FF2B5EF4-FFF2-40B4-BE49-F238E27FC236}">
                <a16:creationId xmlns:a16="http://schemas.microsoft.com/office/drawing/2014/main" id="{BC389AAB-A19E-47F4-8AC5-47C003CDDF61}"/>
              </a:ext>
            </a:extLst>
          </p:cNvPr>
          <p:cNvSpPr>
            <a:spLocks noGrp="1"/>
          </p:cNvSpPr>
          <p:nvPr>
            <p:ph type="sldNum" sz="quarter" idx="12"/>
          </p:nvPr>
        </p:nvSpPr>
        <p:spPr/>
        <p:txBody>
          <a:bodyPr/>
          <a:lstStyle/>
          <a:p>
            <a:fld id="{F6B8A4A2-F29A-4651-AFA7-54DA4950AAC7}" type="slidenum">
              <a:rPr lang="en-US" smtClean="0"/>
              <a:pPr/>
              <a:t>2</a:t>
            </a:fld>
            <a:endParaRPr lang="en-US" dirty="0"/>
          </a:p>
        </p:txBody>
      </p:sp>
    </p:spTree>
    <p:extLst>
      <p:ext uri="{BB962C8B-B14F-4D97-AF65-F5344CB8AC3E}">
        <p14:creationId xmlns:p14="http://schemas.microsoft.com/office/powerpoint/2010/main" val="1544555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E38AEBD-6AE0-48B0-AD40-CC49A3B87281}"/>
              </a:ext>
            </a:extLst>
          </p:cNvPr>
          <p:cNvSpPr>
            <a:spLocks noGrp="1"/>
          </p:cNvSpPr>
          <p:nvPr>
            <p:ph idx="1"/>
          </p:nvPr>
        </p:nvSpPr>
        <p:spPr/>
        <p:txBody>
          <a:bodyPr>
            <a:normAutofit fontScale="92500" lnSpcReduction="20000"/>
          </a:bodyPr>
          <a:lstStyle/>
          <a:p>
            <a:r>
              <a:rPr lang="en-US" sz="3600" dirty="0"/>
              <a:t>CMS quality measures have likely contributed to improvements in national health care.</a:t>
            </a:r>
          </a:p>
          <a:p>
            <a:r>
              <a:rPr lang="en-US" sz="3600" dirty="0"/>
              <a:t>Key Indicators are vital to providing high-quality care and improving outcomes.</a:t>
            </a:r>
          </a:p>
          <a:p>
            <a:r>
              <a:rPr lang="en-US" sz="3600" dirty="0"/>
              <a:t>National provider survey findings indicate:</a:t>
            </a:r>
          </a:p>
          <a:p>
            <a:pPr marL="740664" indent="-283464">
              <a:buNone/>
            </a:pPr>
            <a:r>
              <a:rPr lang="en-US" dirty="0">
                <a:cs typeface="Calibri" panose="020F0502020204030204" pitchFamily="34" charset="0"/>
              </a:rPr>
              <a:t>–  </a:t>
            </a:r>
            <a:r>
              <a:rPr lang="en-US" dirty="0"/>
              <a:t>Hospital and nursing home quality leaders recognize importance of quality measures</a:t>
            </a:r>
          </a:p>
          <a:p>
            <a:pPr marL="740664" indent="-283464">
              <a:buNone/>
            </a:pPr>
            <a:r>
              <a:rPr lang="en-US" dirty="0">
                <a:cs typeface="Calibri" panose="020F0502020204030204" pitchFamily="34" charset="0"/>
              </a:rPr>
              <a:t>–  </a:t>
            </a:r>
            <a:r>
              <a:rPr lang="en-US" dirty="0"/>
              <a:t>These leaders have made changes in response to measures to improve care</a:t>
            </a:r>
          </a:p>
          <a:p>
            <a:pPr marL="740664" indent="-283464">
              <a:buNone/>
            </a:pPr>
            <a:r>
              <a:rPr lang="en-US" dirty="0">
                <a:cs typeface="Calibri" panose="020F0502020204030204" pitchFamily="34" charset="0"/>
              </a:rPr>
              <a:t>–  </a:t>
            </a:r>
            <a:r>
              <a:rPr lang="en-US" dirty="0"/>
              <a:t>Barriers remain to reporting and improving performance</a:t>
            </a:r>
          </a:p>
          <a:p>
            <a:endParaRPr lang="en-US" dirty="0"/>
          </a:p>
        </p:txBody>
      </p:sp>
      <p:sp>
        <p:nvSpPr>
          <p:cNvPr id="3" name="Title 2">
            <a:extLst>
              <a:ext uri="{FF2B5EF4-FFF2-40B4-BE49-F238E27FC236}">
                <a16:creationId xmlns:a16="http://schemas.microsoft.com/office/drawing/2014/main" id="{009C8457-63EF-4330-9159-1432C9A9C4EB}"/>
              </a:ext>
            </a:extLst>
          </p:cNvPr>
          <p:cNvSpPr>
            <a:spLocks noGrp="1"/>
          </p:cNvSpPr>
          <p:nvPr>
            <p:ph type="title"/>
          </p:nvPr>
        </p:nvSpPr>
        <p:spPr/>
        <p:txBody>
          <a:bodyPr/>
          <a:lstStyle/>
          <a:p>
            <a:r>
              <a:rPr lang="en-US" dirty="0"/>
              <a:t>Conclusion</a:t>
            </a:r>
          </a:p>
        </p:txBody>
      </p:sp>
      <p:sp>
        <p:nvSpPr>
          <p:cNvPr id="5" name="Slide Number Placeholder 4">
            <a:extLst>
              <a:ext uri="{FF2B5EF4-FFF2-40B4-BE49-F238E27FC236}">
                <a16:creationId xmlns:a16="http://schemas.microsoft.com/office/drawing/2014/main" id="{510C976A-7B1C-4198-B7C2-DF5B0BE58060}"/>
              </a:ext>
            </a:extLst>
          </p:cNvPr>
          <p:cNvSpPr>
            <a:spLocks noGrp="1"/>
          </p:cNvSpPr>
          <p:nvPr>
            <p:ph type="sldNum" sz="quarter" idx="12"/>
          </p:nvPr>
        </p:nvSpPr>
        <p:spPr/>
        <p:txBody>
          <a:bodyPr/>
          <a:lstStyle/>
          <a:p>
            <a:fld id="{F6B8A4A2-F29A-4651-AFA7-54DA4950AAC7}" type="slidenum">
              <a:rPr lang="en-US" smtClean="0"/>
              <a:pPr/>
              <a:t>29</a:t>
            </a:fld>
            <a:endParaRPr lang="en-US" dirty="0"/>
          </a:p>
        </p:txBody>
      </p:sp>
    </p:spTree>
    <p:extLst>
      <p:ext uri="{BB962C8B-B14F-4D97-AF65-F5344CB8AC3E}">
        <p14:creationId xmlns:p14="http://schemas.microsoft.com/office/powerpoint/2010/main" val="6696609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01896B8-4B87-4914-B798-9A37DD5D8D53}"/>
              </a:ext>
            </a:extLst>
          </p:cNvPr>
          <p:cNvSpPr>
            <a:spLocks noGrp="1"/>
          </p:cNvSpPr>
          <p:nvPr>
            <p:ph idx="1"/>
          </p:nvPr>
        </p:nvSpPr>
        <p:spPr/>
        <p:txBody>
          <a:bodyPr/>
          <a:lstStyle/>
          <a:p>
            <a:r>
              <a:rPr lang="en-US" dirty="0"/>
              <a:t>The 2018 Impact Assessment Report and its appendices are posted on the CMS Impact Assessment website: (</a:t>
            </a:r>
            <a:r>
              <a:rPr lang="en-US" dirty="0">
                <a:hlinkClick r:id="rId3"/>
              </a:rPr>
              <a:t>https://www.cms.gov/Medicare/Quality-Initiatives-Patient-Assessment-Instruments/QualityMeasures/National-Impact-Assessment-of-the-Centers-for-Medicare-and-Medicaid-Services-CMS-Quality-Measures-Reports.html</a:t>
            </a:r>
            <a:r>
              <a:rPr lang="en-US" dirty="0"/>
              <a:t>) </a:t>
            </a:r>
          </a:p>
          <a:p>
            <a:endParaRPr lang="en-US" dirty="0"/>
          </a:p>
        </p:txBody>
      </p:sp>
      <p:sp>
        <p:nvSpPr>
          <p:cNvPr id="3" name="Title 2">
            <a:extLst>
              <a:ext uri="{FF2B5EF4-FFF2-40B4-BE49-F238E27FC236}">
                <a16:creationId xmlns:a16="http://schemas.microsoft.com/office/drawing/2014/main" id="{9E4E5C4F-16FD-4AD8-AB74-9DD5F4A66D17}"/>
              </a:ext>
            </a:extLst>
          </p:cNvPr>
          <p:cNvSpPr>
            <a:spLocks noGrp="1"/>
          </p:cNvSpPr>
          <p:nvPr>
            <p:ph type="title"/>
          </p:nvPr>
        </p:nvSpPr>
        <p:spPr/>
        <p:txBody>
          <a:bodyPr/>
          <a:lstStyle/>
          <a:p>
            <a:r>
              <a:rPr lang="en-US" dirty="0"/>
              <a:t>Reference Links</a:t>
            </a:r>
          </a:p>
        </p:txBody>
      </p:sp>
      <p:sp>
        <p:nvSpPr>
          <p:cNvPr id="5" name="Slide Number Placeholder 4">
            <a:extLst>
              <a:ext uri="{FF2B5EF4-FFF2-40B4-BE49-F238E27FC236}">
                <a16:creationId xmlns:a16="http://schemas.microsoft.com/office/drawing/2014/main" id="{8F70F0F6-6DBB-4C5B-971E-A0B47DA8C4DE}"/>
              </a:ext>
            </a:extLst>
          </p:cNvPr>
          <p:cNvSpPr>
            <a:spLocks noGrp="1"/>
          </p:cNvSpPr>
          <p:nvPr>
            <p:ph type="sldNum" sz="quarter" idx="12"/>
          </p:nvPr>
        </p:nvSpPr>
        <p:spPr/>
        <p:txBody>
          <a:bodyPr/>
          <a:lstStyle/>
          <a:p>
            <a:fld id="{F6B8A4A2-F29A-4651-AFA7-54DA4950AAC7}" type="slidenum">
              <a:rPr lang="en-US" smtClean="0"/>
              <a:pPr/>
              <a:t>30</a:t>
            </a:fld>
            <a:endParaRPr lang="en-US" dirty="0"/>
          </a:p>
        </p:txBody>
      </p:sp>
    </p:spTree>
    <p:extLst>
      <p:ext uri="{BB962C8B-B14F-4D97-AF65-F5344CB8AC3E}">
        <p14:creationId xmlns:p14="http://schemas.microsoft.com/office/powerpoint/2010/main" val="29963141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42A10FB-5BE9-42B6-947B-79AEF5354D40}"/>
              </a:ext>
            </a:extLst>
          </p:cNvPr>
          <p:cNvSpPr>
            <a:spLocks noGrp="1"/>
          </p:cNvSpPr>
          <p:nvPr>
            <p:ph idx="1"/>
          </p:nvPr>
        </p:nvSpPr>
        <p:spPr/>
        <p:txBody>
          <a:bodyPr>
            <a:normAutofit lnSpcReduction="10000"/>
          </a:bodyPr>
          <a:lstStyle/>
          <a:p>
            <a:pPr marL="0" indent="0" algn="ctr">
              <a:lnSpc>
                <a:spcPct val="120000"/>
              </a:lnSpc>
              <a:buNone/>
            </a:pPr>
            <a:r>
              <a:rPr lang="en-US" b="1" dirty="0">
                <a:solidFill>
                  <a:schemeClr val="tx1">
                    <a:lumMod val="85000"/>
                    <a:lumOff val="15000"/>
                  </a:schemeClr>
                </a:solidFill>
              </a:rPr>
              <a:t>HSAG Project Director</a:t>
            </a:r>
          </a:p>
          <a:p>
            <a:pPr marL="0" indent="0" algn="ctr">
              <a:lnSpc>
                <a:spcPct val="120000"/>
              </a:lnSpc>
              <a:buNone/>
            </a:pPr>
            <a:r>
              <a:rPr lang="en-US" dirty="0">
                <a:solidFill>
                  <a:schemeClr val="tx1">
                    <a:lumMod val="85000"/>
                    <a:lumOff val="15000"/>
                  </a:schemeClr>
                </a:solidFill>
              </a:rPr>
              <a:t>Kyle Campbell </a:t>
            </a:r>
          </a:p>
          <a:p>
            <a:pPr marL="0" indent="0" algn="ctr">
              <a:lnSpc>
                <a:spcPct val="120000"/>
              </a:lnSpc>
              <a:buNone/>
            </a:pPr>
            <a:r>
              <a:rPr lang="en-US" dirty="0">
                <a:hlinkClick r:id="rId2"/>
              </a:rPr>
              <a:t>kcampbell@hsag.com</a:t>
            </a:r>
            <a:endParaRPr lang="en-US" dirty="0"/>
          </a:p>
          <a:p>
            <a:pPr marL="0" indent="0" algn="ctr">
              <a:lnSpc>
                <a:spcPct val="150000"/>
              </a:lnSpc>
              <a:buNone/>
            </a:pPr>
            <a:endParaRPr lang="en-US" sz="2400" dirty="0"/>
          </a:p>
          <a:p>
            <a:pPr marL="0" indent="0" algn="ctr">
              <a:lnSpc>
                <a:spcPct val="120000"/>
              </a:lnSpc>
              <a:buNone/>
            </a:pPr>
            <a:r>
              <a:rPr lang="en-US" b="1" dirty="0">
                <a:solidFill>
                  <a:schemeClr val="tx1">
                    <a:lumMod val="85000"/>
                    <a:lumOff val="15000"/>
                  </a:schemeClr>
                </a:solidFill>
              </a:rPr>
              <a:t>CMS COR</a:t>
            </a:r>
          </a:p>
          <a:p>
            <a:pPr marL="0" indent="0" algn="ctr">
              <a:lnSpc>
                <a:spcPct val="120000"/>
              </a:lnSpc>
              <a:buNone/>
            </a:pPr>
            <a:r>
              <a:rPr lang="en-US" dirty="0">
                <a:solidFill>
                  <a:schemeClr val="tx1">
                    <a:lumMod val="85000"/>
                    <a:lumOff val="15000"/>
                  </a:schemeClr>
                </a:solidFill>
              </a:rPr>
              <a:t>Noni Bodkin </a:t>
            </a:r>
          </a:p>
          <a:p>
            <a:pPr marL="0" indent="0" algn="ctr">
              <a:lnSpc>
                <a:spcPct val="120000"/>
              </a:lnSpc>
              <a:buNone/>
            </a:pPr>
            <a:r>
              <a:rPr lang="en-US" dirty="0">
                <a:hlinkClick r:id="rId3"/>
              </a:rPr>
              <a:t>noni.bodkin@cms.hhs.gov</a:t>
            </a:r>
            <a:endParaRPr lang="en-US" dirty="0"/>
          </a:p>
          <a:p>
            <a:endParaRPr lang="en-US" dirty="0"/>
          </a:p>
        </p:txBody>
      </p:sp>
      <p:sp>
        <p:nvSpPr>
          <p:cNvPr id="3" name="Title 2">
            <a:extLst>
              <a:ext uri="{FF2B5EF4-FFF2-40B4-BE49-F238E27FC236}">
                <a16:creationId xmlns:a16="http://schemas.microsoft.com/office/drawing/2014/main" id="{900CD03A-FE0D-4CB2-BE78-C6D32C268068}"/>
              </a:ext>
            </a:extLst>
          </p:cNvPr>
          <p:cNvSpPr>
            <a:spLocks noGrp="1"/>
          </p:cNvSpPr>
          <p:nvPr>
            <p:ph type="title"/>
          </p:nvPr>
        </p:nvSpPr>
        <p:spPr/>
        <p:txBody>
          <a:bodyPr/>
          <a:lstStyle/>
          <a:p>
            <a:r>
              <a:rPr lang="en-US" dirty="0"/>
              <a:t>Thank you!</a:t>
            </a:r>
          </a:p>
        </p:txBody>
      </p:sp>
      <p:sp>
        <p:nvSpPr>
          <p:cNvPr id="5" name="Slide Number Placeholder 4">
            <a:extLst>
              <a:ext uri="{FF2B5EF4-FFF2-40B4-BE49-F238E27FC236}">
                <a16:creationId xmlns:a16="http://schemas.microsoft.com/office/drawing/2014/main" id="{F77E501C-350E-4641-A078-4FD18FACD42D}"/>
              </a:ext>
            </a:extLst>
          </p:cNvPr>
          <p:cNvSpPr>
            <a:spLocks noGrp="1"/>
          </p:cNvSpPr>
          <p:nvPr>
            <p:ph type="sldNum" sz="quarter" idx="12"/>
          </p:nvPr>
        </p:nvSpPr>
        <p:spPr/>
        <p:txBody>
          <a:bodyPr/>
          <a:lstStyle/>
          <a:p>
            <a:fld id="{F6B8A4A2-F29A-4651-AFA7-54DA4950AAC7}" type="slidenum">
              <a:rPr lang="en-US" smtClean="0"/>
              <a:pPr/>
              <a:t>31</a:t>
            </a:fld>
            <a:endParaRPr lang="en-US" dirty="0"/>
          </a:p>
        </p:txBody>
      </p:sp>
    </p:spTree>
    <p:extLst>
      <p:ext uri="{BB962C8B-B14F-4D97-AF65-F5344CB8AC3E}">
        <p14:creationId xmlns:p14="http://schemas.microsoft.com/office/powerpoint/2010/main" val="8412997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1605D15-7489-4649-9656-83CB79D3E757}"/>
              </a:ext>
            </a:extLst>
          </p:cNvPr>
          <p:cNvSpPr>
            <a:spLocks noGrp="1"/>
          </p:cNvSpPr>
          <p:nvPr>
            <p:ph type="sldNum" sz="quarter" idx="12"/>
          </p:nvPr>
        </p:nvSpPr>
        <p:spPr/>
        <p:txBody>
          <a:bodyPr/>
          <a:lstStyle/>
          <a:p>
            <a:fld id="{F6B8A4A2-F29A-4651-AFA7-54DA4950AAC7}" type="slidenum">
              <a:rPr lang="en-US" smtClean="0"/>
              <a:pPr/>
              <a:t>32</a:t>
            </a:fld>
            <a:endParaRPr lang="en-US" dirty="0"/>
          </a:p>
        </p:txBody>
      </p:sp>
      <p:pic>
        <p:nvPicPr>
          <p:cNvPr id="6" name="Content Placeholder 6" descr="Question mark button graphic.">
            <a:extLst>
              <a:ext uri="{FF2B5EF4-FFF2-40B4-BE49-F238E27FC236}">
                <a16:creationId xmlns:a16="http://schemas.microsoft.com/office/drawing/2014/main" id="{A37E08B3-F5C1-43BB-834D-1CDF695576DB}"/>
              </a:ext>
              <a:ext uri="{C183D7F6-B498-43B3-948B-1728B52AA6E4}">
                <adec:decorative xmlns:adec="http://schemas.microsoft.com/office/drawing/2017/decorative" val="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81500" y="2743200"/>
            <a:ext cx="3429000" cy="2572789"/>
          </a:xfrm>
          <a:prstGeom prst="rect">
            <a:avLst/>
          </a:prstGeom>
        </p:spPr>
      </p:pic>
      <p:sp>
        <p:nvSpPr>
          <p:cNvPr id="5" name="Title 4">
            <a:extLst>
              <a:ext uri="{FF2B5EF4-FFF2-40B4-BE49-F238E27FC236}">
                <a16:creationId xmlns:a16="http://schemas.microsoft.com/office/drawing/2014/main" id="{1B908372-1E91-4885-BC9B-06109A4F9183}"/>
              </a:ext>
            </a:extLst>
          </p:cNvPr>
          <p:cNvSpPr>
            <a:spLocks noGrp="1"/>
          </p:cNvSpPr>
          <p:nvPr>
            <p:ph type="title"/>
          </p:nvPr>
        </p:nvSpPr>
        <p:spPr/>
        <p:txBody>
          <a:bodyPr/>
          <a:lstStyle/>
          <a:p>
            <a:r>
              <a:rPr lang="en-US" dirty="0"/>
              <a:t>Discussion Questions</a:t>
            </a:r>
          </a:p>
        </p:txBody>
      </p:sp>
    </p:spTree>
    <p:extLst>
      <p:ext uri="{BB962C8B-B14F-4D97-AF65-F5344CB8AC3E}">
        <p14:creationId xmlns:p14="http://schemas.microsoft.com/office/powerpoint/2010/main" val="24173625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71E54D3-9187-4F98-89DD-E7FD112A0A53}"/>
              </a:ext>
            </a:extLst>
          </p:cNvPr>
          <p:cNvSpPr>
            <a:spLocks noGrp="1"/>
          </p:cNvSpPr>
          <p:nvPr>
            <p:ph idx="1"/>
          </p:nvPr>
        </p:nvSpPr>
        <p:spPr/>
        <p:txBody>
          <a:bodyPr/>
          <a:lstStyle/>
          <a:p>
            <a:pPr marL="0" indent="0">
              <a:buNone/>
            </a:pPr>
            <a:r>
              <a:rPr lang="en-US" b="1" dirty="0"/>
              <a:t>Planned Upcoming Webinars:</a:t>
            </a:r>
          </a:p>
          <a:p>
            <a:pPr marL="514350" indent="-457200"/>
            <a:r>
              <a:rPr lang="en-US" dirty="0"/>
              <a:t>August 2019 – Merit-based Incentive Payment System (MIPS): Insights from CMS</a:t>
            </a:r>
          </a:p>
          <a:p>
            <a:pPr marL="514350" indent="-457200"/>
            <a:r>
              <a:rPr lang="en-US" dirty="0"/>
              <a:t>September – TBD</a:t>
            </a:r>
          </a:p>
          <a:p>
            <a:pPr marL="57150" indent="0">
              <a:buNone/>
            </a:pPr>
            <a:endParaRPr lang="en-US" dirty="0"/>
          </a:p>
          <a:p>
            <a:pPr marL="57150" indent="0">
              <a:buNone/>
            </a:pPr>
            <a:endParaRPr lang="en-US" dirty="0"/>
          </a:p>
          <a:p>
            <a:pPr marL="57150" indent="0">
              <a:buNone/>
            </a:pPr>
            <a:r>
              <a:rPr lang="en-US" dirty="0"/>
              <a:t>To suggest topics for upcoming Info Sessions, email: </a:t>
            </a:r>
            <a:r>
              <a:rPr lang="en-US" dirty="0">
                <a:solidFill>
                  <a:schemeClr val="bg2">
                    <a:lumMod val="60000"/>
                    <a:lumOff val="40000"/>
                  </a:schemeClr>
                </a:solidFill>
                <a:hlinkClick r:id="rId3"/>
              </a:rPr>
              <a:t>MMSsupport@battelle.org</a:t>
            </a:r>
            <a:r>
              <a:rPr lang="en-US" dirty="0">
                <a:solidFill>
                  <a:srgbClr val="3333FF"/>
                </a:solidFill>
              </a:rPr>
              <a:t> </a:t>
            </a:r>
          </a:p>
          <a:p>
            <a:endParaRPr lang="en-US" dirty="0"/>
          </a:p>
        </p:txBody>
      </p:sp>
      <p:sp>
        <p:nvSpPr>
          <p:cNvPr id="3" name="Title 2">
            <a:extLst>
              <a:ext uri="{FF2B5EF4-FFF2-40B4-BE49-F238E27FC236}">
                <a16:creationId xmlns:a16="http://schemas.microsoft.com/office/drawing/2014/main" id="{A136FA62-66B1-4B71-8564-4BB9A418CE6C}"/>
              </a:ext>
            </a:extLst>
          </p:cNvPr>
          <p:cNvSpPr>
            <a:spLocks noGrp="1"/>
          </p:cNvSpPr>
          <p:nvPr>
            <p:ph type="title"/>
          </p:nvPr>
        </p:nvSpPr>
        <p:spPr/>
        <p:txBody>
          <a:bodyPr/>
          <a:lstStyle/>
          <a:p>
            <a:r>
              <a:rPr lang="en-US" dirty="0"/>
              <a:t>Upcoming MACRA Info Sessions</a:t>
            </a:r>
          </a:p>
        </p:txBody>
      </p:sp>
      <p:sp>
        <p:nvSpPr>
          <p:cNvPr id="5" name="Slide Number Placeholder 4">
            <a:extLst>
              <a:ext uri="{FF2B5EF4-FFF2-40B4-BE49-F238E27FC236}">
                <a16:creationId xmlns:a16="http://schemas.microsoft.com/office/drawing/2014/main" id="{304E7E1B-4491-49D1-9663-BDBCC8366953}"/>
              </a:ext>
            </a:extLst>
          </p:cNvPr>
          <p:cNvSpPr>
            <a:spLocks noGrp="1"/>
          </p:cNvSpPr>
          <p:nvPr>
            <p:ph type="sldNum" sz="quarter" idx="12"/>
          </p:nvPr>
        </p:nvSpPr>
        <p:spPr/>
        <p:txBody>
          <a:bodyPr/>
          <a:lstStyle/>
          <a:p>
            <a:fld id="{F6B8A4A2-F29A-4651-AFA7-54DA4950AAC7}" type="slidenum">
              <a:rPr lang="en-US" smtClean="0"/>
              <a:pPr/>
              <a:t>33</a:t>
            </a:fld>
            <a:endParaRPr lang="en-US" dirty="0"/>
          </a:p>
        </p:txBody>
      </p:sp>
    </p:spTree>
    <p:extLst>
      <p:ext uri="{BB962C8B-B14F-4D97-AF65-F5344CB8AC3E}">
        <p14:creationId xmlns:p14="http://schemas.microsoft.com/office/powerpoint/2010/main" val="14210859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90D5919-D5F8-46A2-8EE2-E152C400EF1D}"/>
              </a:ext>
            </a:extLst>
          </p:cNvPr>
          <p:cNvSpPr>
            <a:spLocks noGrp="1"/>
          </p:cNvSpPr>
          <p:nvPr>
            <p:ph idx="1"/>
          </p:nvPr>
        </p:nvSpPr>
        <p:spPr/>
        <p:txBody>
          <a:bodyPr/>
          <a:lstStyle/>
          <a:p>
            <a:pPr marL="0" indent="0">
              <a:buNone/>
            </a:pPr>
            <a:r>
              <a:rPr lang="en-US" b="1" dirty="0"/>
              <a:t>Planned Upcoming Webinars:</a:t>
            </a:r>
          </a:p>
          <a:p>
            <a:pPr marL="514350" indent="-457200"/>
            <a:r>
              <a:rPr lang="en-US" dirty="0"/>
              <a:t>July 24, 2019 and July 25, 2019 – </a:t>
            </a:r>
            <a:r>
              <a:rPr lang="en-US" i="1" dirty="0"/>
              <a:t>Patient-Centered Quality Measurement: What It Is and How to Get Involved</a:t>
            </a:r>
          </a:p>
          <a:p>
            <a:endParaRPr lang="en-US" dirty="0"/>
          </a:p>
        </p:txBody>
      </p:sp>
      <p:sp>
        <p:nvSpPr>
          <p:cNvPr id="3" name="Title 2">
            <a:extLst>
              <a:ext uri="{FF2B5EF4-FFF2-40B4-BE49-F238E27FC236}">
                <a16:creationId xmlns:a16="http://schemas.microsoft.com/office/drawing/2014/main" id="{3B5B5592-69D5-4EC5-95AC-AB0D577E968B}"/>
              </a:ext>
            </a:extLst>
          </p:cNvPr>
          <p:cNvSpPr>
            <a:spLocks noGrp="1"/>
          </p:cNvSpPr>
          <p:nvPr>
            <p:ph type="title"/>
          </p:nvPr>
        </p:nvSpPr>
        <p:spPr/>
        <p:txBody>
          <a:bodyPr/>
          <a:lstStyle/>
          <a:p>
            <a:r>
              <a:rPr lang="en-US" dirty="0"/>
              <a:t>Upcoming Public Webinars</a:t>
            </a:r>
          </a:p>
        </p:txBody>
      </p:sp>
      <p:sp>
        <p:nvSpPr>
          <p:cNvPr id="5" name="Slide Number Placeholder 4">
            <a:extLst>
              <a:ext uri="{FF2B5EF4-FFF2-40B4-BE49-F238E27FC236}">
                <a16:creationId xmlns:a16="http://schemas.microsoft.com/office/drawing/2014/main" id="{EB1B518C-C2EA-4024-914A-83979107DA58}"/>
              </a:ext>
            </a:extLst>
          </p:cNvPr>
          <p:cNvSpPr>
            <a:spLocks noGrp="1"/>
          </p:cNvSpPr>
          <p:nvPr>
            <p:ph type="sldNum" sz="quarter" idx="12"/>
          </p:nvPr>
        </p:nvSpPr>
        <p:spPr/>
        <p:txBody>
          <a:bodyPr/>
          <a:lstStyle/>
          <a:p>
            <a:fld id="{F6B8A4A2-F29A-4651-AFA7-54DA4950AAC7}" type="slidenum">
              <a:rPr lang="en-US" smtClean="0"/>
              <a:pPr/>
              <a:t>34</a:t>
            </a:fld>
            <a:endParaRPr lang="en-US" dirty="0"/>
          </a:p>
        </p:txBody>
      </p:sp>
    </p:spTree>
    <p:extLst>
      <p:ext uri="{BB962C8B-B14F-4D97-AF65-F5344CB8AC3E}">
        <p14:creationId xmlns:p14="http://schemas.microsoft.com/office/powerpoint/2010/main" val="33560877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236C949-B20E-4714-837B-7F5CF7D32262}"/>
              </a:ext>
            </a:extLst>
          </p:cNvPr>
          <p:cNvSpPr txBox="1"/>
          <p:nvPr/>
        </p:nvSpPr>
        <p:spPr>
          <a:xfrm>
            <a:off x="6553200" y="5370493"/>
            <a:ext cx="4572000" cy="954107"/>
          </a:xfrm>
          <a:prstGeom prst="rect">
            <a:avLst/>
          </a:prstGeom>
          <a:noFill/>
        </p:spPr>
        <p:txBody>
          <a:bodyPr wrap="square" rtlCol="0">
            <a:spAutoFit/>
          </a:bodyPr>
          <a:lstStyle/>
          <a:p>
            <a:pPr algn="ctr"/>
            <a:r>
              <a:rPr lang="en-US" sz="2000" b="1" dirty="0">
                <a:solidFill>
                  <a:schemeClr val="bg1"/>
                </a:solidFill>
                <a:latin typeface="Arial" panose="020B0604020202020204" pitchFamily="34" charset="0"/>
                <a:cs typeface="Arial" panose="020B0604020202020204" pitchFamily="34" charset="0"/>
              </a:rPr>
              <a:t>CMS</a:t>
            </a:r>
          </a:p>
          <a:p>
            <a:pPr algn="ctr"/>
            <a:r>
              <a:rPr lang="en-US" dirty="0">
                <a:solidFill>
                  <a:schemeClr val="bg1"/>
                </a:solidFill>
                <a:latin typeface="Arial" panose="020B0604020202020204" pitchFamily="34" charset="0"/>
                <a:cs typeface="Arial" panose="020B0604020202020204" pitchFamily="34" charset="0"/>
              </a:rPr>
              <a:t>Kimberly Rawlings (CMS COR)</a:t>
            </a:r>
          </a:p>
          <a:p>
            <a:pPr algn="ctr"/>
            <a:r>
              <a:rPr lang="en-US" dirty="0">
                <a:solidFill>
                  <a:schemeClr val="bg1"/>
                </a:solidFill>
                <a:latin typeface="Arial" panose="020B0604020202020204" pitchFamily="34" charset="0"/>
                <a:cs typeface="Arial" panose="020B0604020202020204" pitchFamily="34" charset="0"/>
              </a:rPr>
              <a:t>Contact: Kimberly.Rawlings@cms.hhs.gov</a:t>
            </a:r>
          </a:p>
        </p:txBody>
      </p:sp>
      <p:sp>
        <p:nvSpPr>
          <p:cNvPr id="2" name="TextBox 1">
            <a:extLst>
              <a:ext uri="{FF2B5EF4-FFF2-40B4-BE49-F238E27FC236}">
                <a16:creationId xmlns:a16="http://schemas.microsoft.com/office/drawing/2014/main" id="{2D165ED4-7B28-4829-B523-B77A2E04D4EE}"/>
              </a:ext>
            </a:extLst>
          </p:cNvPr>
          <p:cNvSpPr txBox="1"/>
          <p:nvPr/>
        </p:nvSpPr>
        <p:spPr>
          <a:xfrm>
            <a:off x="1143000" y="5370493"/>
            <a:ext cx="4160519" cy="954107"/>
          </a:xfrm>
          <a:prstGeom prst="rect">
            <a:avLst/>
          </a:prstGeom>
          <a:noFill/>
        </p:spPr>
        <p:txBody>
          <a:bodyPr wrap="square" rtlCol="0">
            <a:spAutoFit/>
          </a:bodyPr>
          <a:lstStyle/>
          <a:p>
            <a:pPr algn="ctr"/>
            <a:r>
              <a:rPr lang="en-US" sz="2000" b="1" dirty="0">
                <a:solidFill>
                  <a:schemeClr val="bg1"/>
                </a:solidFill>
                <a:latin typeface="Arial" panose="020B0604020202020204" pitchFamily="34" charset="0"/>
                <a:cs typeface="Arial" panose="020B0604020202020204" pitchFamily="34" charset="0"/>
              </a:rPr>
              <a:t>Battelle</a:t>
            </a:r>
          </a:p>
          <a:p>
            <a:pPr algn="ctr"/>
            <a:r>
              <a:rPr lang="en-US" dirty="0">
                <a:solidFill>
                  <a:schemeClr val="bg1"/>
                </a:solidFill>
                <a:latin typeface="Arial" panose="020B0604020202020204" pitchFamily="34" charset="0"/>
                <a:cs typeface="Arial" panose="020B0604020202020204" pitchFamily="34" charset="0"/>
              </a:rPr>
              <a:t>Measures Manager</a:t>
            </a:r>
          </a:p>
          <a:p>
            <a:pPr algn="ctr"/>
            <a:r>
              <a:rPr lang="en-US" dirty="0">
                <a:solidFill>
                  <a:schemeClr val="bg1"/>
                </a:solidFill>
                <a:latin typeface="Arial" panose="020B0604020202020204" pitchFamily="34" charset="0"/>
                <a:cs typeface="Arial" panose="020B0604020202020204" pitchFamily="34" charset="0"/>
              </a:rPr>
              <a:t>Contact: MMSsupport@Battelle.org</a:t>
            </a:r>
          </a:p>
        </p:txBody>
      </p:sp>
      <p:sp>
        <p:nvSpPr>
          <p:cNvPr id="4" name="Title 3" hidden="1">
            <a:extLst>
              <a:ext uri="{FF2B5EF4-FFF2-40B4-BE49-F238E27FC236}">
                <a16:creationId xmlns:a16="http://schemas.microsoft.com/office/drawing/2014/main" id="{671EF6EC-DE9C-4775-92C4-5311EE0B66D3}"/>
              </a:ext>
            </a:extLst>
          </p:cNvPr>
          <p:cNvSpPr>
            <a:spLocks noGrp="1"/>
          </p:cNvSpPr>
          <p:nvPr>
            <p:ph type="title" idx="4294967295"/>
          </p:nvPr>
        </p:nvSpPr>
        <p:spPr>
          <a:xfrm>
            <a:off x="838200" y="365125"/>
            <a:ext cx="10515600" cy="1325563"/>
          </a:xfrm>
          <a:prstGeom prst="rect">
            <a:avLst/>
          </a:prstGeom>
        </p:spPr>
        <p:txBody>
          <a:bodyPr/>
          <a:lstStyle/>
          <a:p>
            <a:r>
              <a:rPr lang="en-US" dirty="0"/>
              <a:t>Final</a:t>
            </a:r>
            <a:r>
              <a:rPr lang="en-US" baseline="0" dirty="0"/>
              <a:t> Slide with CMS and Battelle Contact Information</a:t>
            </a:r>
            <a:endParaRPr lang="en-US" dirty="0"/>
          </a:p>
        </p:txBody>
      </p:sp>
    </p:spTree>
    <p:extLst>
      <p:ext uri="{BB962C8B-B14F-4D97-AF65-F5344CB8AC3E}">
        <p14:creationId xmlns:p14="http://schemas.microsoft.com/office/powerpoint/2010/main" val="42457731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6861FCA-6F83-400A-BF26-7717CA54ED3B}"/>
              </a:ext>
            </a:extLst>
          </p:cNvPr>
          <p:cNvSpPr>
            <a:spLocks noGrp="1"/>
          </p:cNvSpPr>
          <p:nvPr>
            <p:ph type="title"/>
          </p:nvPr>
        </p:nvSpPr>
        <p:spPr/>
        <p:txBody>
          <a:bodyPr/>
          <a:lstStyle/>
          <a:p>
            <a:r>
              <a:rPr lang="en-US" dirty="0"/>
              <a:t>Measure Lifecycle</a:t>
            </a:r>
          </a:p>
        </p:txBody>
      </p:sp>
      <p:sp>
        <p:nvSpPr>
          <p:cNvPr id="5" name="Slide Number Placeholder 4">
            <a:extLst>
              <a:ext uri="{FF2B5EF4-FFF2-40B4-BE49-F238E27FC236}">
                <a16:creationId xmlns:a16="http://schemas.microsoft.com/office/drawing/2014/main" id="{A0823308-D85E-4F65-B3D9-A40136909311}"/>
              </a:ext>
            </a:extLst>
          </p:cNvPr>
          <p:cNvSpPr>
            <a:spLocks noGrp="1"/>
          </p:cNvSpPr>
          <p:nvPr>
            <p:ph type="sldNum" sz="quarter" idx="12"/>
          </p:nvPr>
        </p:nvSpPr>
        <p:spPr/>
        <p:txBody>
          <a:bodyPr/>
          <a:lstStyle/>
          <a:p>
            <a:fld id="{F6B8A4A2-F29A-4651-AFA7-54DA4950AAC7}" type="slidenum">
              <a:rPr lang="en-US" smtClean="0"/>
              <a:pPr/>
              <a:t>3</a:t>
            </a:fld>
            <a:endParaRPr lang="en-US" dirty="0"/>
          </a:p>
        </p:txBody>
      </p:sp>
      <p:pic>
        <p:nvPicPr>
          <p:cNvPr id="12" name="Content Placeholder 11" descr="A graphic showing the five stages of the measure lifecycle: conceptualization, specification, testing, implementation, and measure use, continuing evaluation, and maintenance.">
            <a:extLst>
              <a:ext uri="{FF2B5EF4-FFF2-40B4-BE49-F238E27FC236}">
                <a16:creationId xmlns:a16="http://schemas.microsoft.com/office/drawing/2014/main" id="{AED50E0E-BE26-4F32-A636-4BB7D28432F3}"/>
              </a:ext>
            </a:extLst>
          </p:cNvPr>
          <p:cNvPicPr>
            <a:picLocks noGrp="1" noChangeAspect="1"/>
          </p:cNvPicPr>
          <p:nvPr>
            <p:ph idx="1"/>
          </p:nvPr>
        </p:nvPicPr>
        <p:blipFill>
          <a:blip r:embed="rId3"/>
          <a:stretch>
            <a:fillRect/>
          </a:stretch>
        </p:blipFill>
        <p:spPr>
          <a:xfrm>
            <a:off x="1633537" y="3200400"/>
            <a:ext cx="8924925" cy="1476375"/>
          </a:xfrm>
          <a:prstGeom prst="rect">
            <a:avLst/>
          </a:prstGeom>
        </p:spPr>
      </p:pic>
    </p:spTree>
    <p:extLst>
      <p:ext uri="{BB962C8B-B14F-4D97-AF65-F5344CB8AC3E}">
        <p14:creationId xmlns:p14="http://schemas.microsoft.com/office/powerpoint/2010/main" val="10152245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0823308-D85E-4F65-B3D9-A40136909311}"/>
              </a:ext>
            </a:extLst>
          </p:cNvPr>
          <p:cNvSpPr>
            <a:spLocks noGrp="1"/>
          </p:cNvSpPr>
          <p:nvPr>
            <p:ph type="sldNum" sz="quarter" idx="12"/>
          </p:nvPr>
        </p:nvSpPr>
        <p:spPr/>
        <p:txBody>
          <a:bodyPr/>
          <a:lstStyle/>
          <a:p>
            <a:fld id="{F6B8A4A2-F29A-4651-AFA7-54DA4950AAC7}" type="slidenum">
              <a:rPr lang="en-US" smtClean="0"/>
              <a:pPr/>
              <a:t>4</a:t>
            </a:fld>
            <a:endParaRPr lang="en-US" dirty="0"/>
          </a:p>
        </p:txBody>
      </p:sp>
      <p:sp>
        <p:nvSpPr>
          <p:cNvPr id="2" name="Content Placeholder 1">
            <a:extLst>
              <a:ext uri="{FF2B5EF4-FFF2-40B4-BE49-F238E27FC236}">
                <a16:creationId xmlns:a16="http://schemas.microsoft.com/office/drawing/2014/main" id="{1D5CFC74-AE2C-4173-A506-679C6B2459D1}"/>
              </a:ext>
            </a:extLst>
          </p:cNvPr>
          <p:cNvSpPr>
            <a:spLocks noGrp="1"/>
          </p:cNvSpPr>
          <p:nvPr>
            <p:ph idx="1"/>
          </p:nvPr>
        </p:nvSpPr>
        <p:spPr>
          <a:xfrm>
            <a:off x="1752600" y="1752601"/>
            <a:ext cx="9982200" cy="4572000"/>
          </a:xfrm>
        </p:spPr>
        <p:txBody>
          <a:bodyPr/>
          <a:lstStyle/>
          <a:p>
            <a:pPr marL="228600" lvl="0" indent="-228600">
              <a:lnSpc>
                <a:spcPct val="90000"/>
              </a:lnSpc>
              <a:spcBef>
                <a:spcPts val="1000"/>
              </a:spcBef>
            </a:pPr>
            <a:r>
              <a:rPr lang="en-US" sz="2400" dirty="0">
                <a:solidFill>
                  <a:prstClr val="black"/>
                </a:solidFill>
              </a:rPr>
              <a:t>After measures are implemented, measure developers monitor performance of the measures</a:t>
            </a:r>
          </a:p>
          <a:p>
            <a:pPr marL="228600" lvl="0" indent="-228600">
              <a:lnSpc>
                <a:spcPct val="90000"/>
              </a:lnSpc>
              <a:spcBef>
                <a:spcPts val="1000"/>
              </a:spcBef>
            </a:pPr>
            <a:r>
              <a:rPr lang="en-US" sz="2400" dirty="0">
                <a:solidFill>
                  <a:prstClr val="black"/>
                </a:solidFill>
              </a:rPr>
              <a:t>Two measure maintenance activities that apply to every measure: annual update and triennial comprehensive reevaluation</a:t>
            </a:r>
          </a:p>
          <a:p>
            <a:pPr marL="628650" lvl="1" indent="-228600">
              <a:lnSpc>
                <a:spcPct val="90000"/>
              </a:lnSpc>
              <a:spcBef>
                <a:spcPts val="1000"/>
              </a:spcBef>
            </a:pPr>
            <a:r>
              <a:rPr lang="en-US" sz="2000" dirty="0">
                <a:solidFill>
                  <a:prstClr val="black"/>
                </a:solidFill>
              </a:rPr>
              <a:t>Ad hoc review occurs only if there are significant unforeseen problems with the measure</a:t>
            </a:r>
          </a:p>
          <a:p>
            <a:pPr marL="228600" lvl="0" indent="-228600">
              <a:lnSpc>
                <a:spcPct val="90000"/>
              </a:lnSpc>
              <a:spcBef>
                <a:spcPts val="1000"/>
              </a:spcBef>
            </a:pPr>
            <a:r>
              <a:rPr lang="en-US" sz="2400" dirty="0">
                <a:solidFill>
                  <a:prstClr val="black"/>
                </a:solidFill>
              </a:rPr>
              <a:t>Five possible outcomes following maintenance review</a:t>
            </a:r>
          </a:p>
          <a:p>
            <a:pPr marL="0" indent="0">
              <a:buNone/>
            </a:pPr>
            <a:endParaRPr lang="en-US" dirty="0"/>
          </a:p>
        </p:txBody>
      </p:sp>
      <p:pic>
        <p:nvPicPr>
          <p:cNvPr id="6" name="Graphic 5" descr="Spoke graphic indicating outcomes.">
            <a:extLst>
              <a:ext uri="{FF2B5EF4-FFF2-40B4-BE49-F238E27FC236}">
                <a16:creationId xmlns:a16="http://schemas.microsoft.com/office/drawing/2014/main" id="{EC16684B-93AC-4251-AE32-3792D78C7207}"/>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78176" y="3967277"/>
            <a:ext cx="914400" cy="914400"/>
          </a:xfrm>
          <a:prstGeom prst="rect">
            <a:avLst/>
          </a:prstGeom>
        </p:spPr>
      </p:pic>
      <p:pic>
        <p:nvPicPr>
          <p:cNvPr id="7" name="Graphic 6" descr="List graphic">
            <a:extLst>
              <a:ext uri="{FF2B5EF4-FFF2-40B4-BE49-F238E27FC236}">
                <a16:creationId xmlns:a16="http://schemas.microsoft.com/office/drawing/2014/main" id="{266C4F8D-3408-4895-9D66-7E8596C42C0E}"/>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78176" y="2709977"/>
            <a:ext cx="914400" cy="914400"/>
          </a:xfrm>
          <a:prstGeom prst="rect">
            <a:avLst/>
          </a:prstGeom>
        </p:spPr>
      </p:pic>
      <p:pic>
        <p:nvPicPr>
          <p:cNvPr id="8" name="Picture 7" descr="Graphic of measurement device">
            <a:extLst>
              <a:ext uri="{FF2B5EF4-FFF2-40B4-BE49-F238E27FC236}">
                <a16:creationId xmlns:a16="http://schemas.microsoft.com/office/drawing/2014/main" id="{59EDF143-5F13-49E8-9E9D-CCA5D989CC81}"/>
              </a:ext>
              <a:ext uri="{C183D7F6-B498-43B3-948B-1728B52AA6E4}">
                <adec:decorative xmlns:adec="http://schemas.microsoft.com/office/drawing/2017/decorative" val="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60943" y="1609955"/>
            <a:ext cx="914400" cy="914400"/>
          </a:xfrm>
          <a:prstGeom prst="rect">
            <a:avLst/>
          </a:prstGeom>
        </p:spPr>
      </p:pic>
      <p:sp>
        <p:nvSpPr>
          <p:cNvPr id="3" name="Title 2">
            <a:extLst>
              <a:ext uri="{FF2B5EF4-FFF2-40B4-BE49-F238E27FC236}">
                <a16:creationId xmlns:a16="http://schemas.microsoft.com/office/drawing/2014/main" id="{F6861FCA-6F83-400A-BF26-7717CA54ED3B}"/>
              </a:ext>
            </a:extLst>
          </p:cNvPr>
          <p:cNvSpPr>
            <a:spLocks noGrp="1"/>
          </p:cNvSpPr>
          <p:nvPr>
            <p:ph type="title"/>
          </p:nvPr>
        </p:nvSpPr>
        <p:spPr/>
        <p:txBody>
          <a:bodyPr/>
          <a:lstStyle/>
          <a:p>
            <a:r>
              <a:rPr lang="en-US" dirty="0"/>
              <a:t>Measure Maintenance</a:t>
            </a:r>
          </a:p>
        </p:txBody>
      </p:sp>
    </p:spTree>
    <p:extLst>
      <p:ext uri="{BB962C8B-B14F-4D97-AF65-F5344CB8AC3E}">
        <p14:creationId xmlns:p14="http://schemas.microsoft.com/office/powerpoint/2010/main" val="14336108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3DDDCD7-516F-4217-A059-36AFACE46647}"/>
              </a:ext>
            </a:extLst>
          </p:cNvPr>
          <p:cNvSpPr>
            <a:spLocks noGrp="1"/>
          </p:cNvSpPr>
          <p:nvPr>
            <p:ph type="sldNum" sz="quarter" idx="12"/>
          </p:nvPr>
        </p:nvSpPr>
        <p:spPr/>
        <p:txBody>
          <a:bodyPr/>
          <a:lstStyle/>
          <a:p>
            <a:fld id="{F6B8A4A2-F29A-4651-AFA7-54DA4950AAC7}" type="slidenum">
              <a:rPr lang="en-US" smtClean="0"/>
              <a:pPr/>
              <a:t>5</a:t>
            </a:fld>
            <a:endParaRPr lang="en-US" dirty="0"/>
          </a:p>
        </p:txBody>
      </p:sp>
      <p:graphicFrame>
        <p:nvGraphicFramePr>
          <p:cNvPr id="6" name="Table 5" descr="Table: Five different outcomes are possible following maintenance review of CMS measures: &#10;• Retain—Keep the measure active with its current specifications and minor changes &#10;• Revise—Update the measure’s current specifications to reflect new information &#10;• Retire—Cease to collect or report the measure indefinitely. This applies to measures that are not owned or maintained by any measure steward. If it is necessary to retire a measure from a set, consider that there may be other replacement measures to complement the remaining measures in the set. &#10;• Suspend—Temporarily cease to report a measure. Data collection and submission may continue, as directed by CMS. This option may be used by CMS for topped-out measures where there is concern that rates may decline after data collection or reporting ceases. &#10;• Remove—A measure is no longer included in a specific CMS program set for one or more reasons. This does not imply that other payers/purchasers/programs should cease using the measure. If CMS is the measure steward and another CMS program continues to use the measure, CMS will continue maintaining the specific measure. If another entity is the steward, the other payers/purchasers/programs that may be using the measure are responsible for determining if the steward is continuing to maintain the measure.&#10;">
            <a:extLst>
              <a:ext uri="{FF2B5EF4-FFF2-40B4-BE49-F238E27FC236}">
                <a16:creationId xmlns:a16="http://schemas.microsoft.com/office/drawing/2014/main" id="{980B478D-3859-4221-A481-822916474BFF}"/>
              </a:ext>
            </a:extLst>
          </p:cNvPr>
          <p:cNvGraphicFramePr>
            <a:graphicFrameLocks noGrp="1"/>
          </p:cNvGraphicFramePr>
          <p:nvPr>
            <p:extLst>
              <p:ext uri="{D42A27DB-BD31-4B8C-83A1-F6EECF244321}">
                <p14:modId xmlns:p14="http://schemas.microsoft.com/office/powerpoint/2010/main" val="967886570"/>
              </p:ext>
            </p:extLst>
          </p:nvPr>
        </p:nvGraphicFramePr>
        <p:xfrm>
          <a:off x="2552700" y="1981200"/>
          <a:ext cx="7086600" cy="4038601"/>
        </p:xfrm>
        <a:graphic>
          <a:graphicData uri="http://schemas.openxmlformats.org/drawingml/2006/table">
            <a:tbl>
              <a:tblPr firstRow="1" bandRow="1">
                <a:tableStyleId>{5C22544A-7EE6-4342-B048-85BDC9FD1C3A}</a:tableStyleId>
              </a:tblPr>
              <a:tblGrid>
                <a:gridCol w="2125980">
                  <a:extLst>
                    <a:ext uri="{9D8B030D-6E8A-4147-A177-3AD203B41FA5}">
                      <a16:colId xmlns:a16="http://schemas.microsoft.com/office/drawing/2014/main" val="4282644381"/>
                    </a:ext>
                  </a:extLst>
                </a:gridCol>
                <a:gridCol w="4960620">
                  <a:extLst>
                    <a:ext uri="{9D8B030D-6E8A-4147-A177-3AD203B41FA5}">
                      <a16:colId xmlns:a16="http://schemas.microsoft.com/office/drawing/2014/main" val="1820874455"/>
                    </a:ext>
                  </a:extLst>
                </a:gridCol>
              </a:tblGrid>
              <a:tr h="418775">
                <a:tc>
                  <a:txBody>
                    <a:bodyPr/>
                    <a:lstStyle/>
                    <a:p>
                      <a:pPr algn="ctr"/>
                      <a:r>
                        <a:rPr lang="en-US" sz="2000" dirty="0"/>
                        <a:t>Outcome</a:t>
                      </a:r>
                    </a:p>
                  </a:txBody>
                  <a:tcPr/>
                </a:tc>
                <a:tc>
                  <a:txBody>
                    <a:bodyPr/>
                    <a:lstStyle/>
                    <a:p>
                      <a:pPr algn="ctr"/>
                      <a:r>
                        <a:rPr lang="en-US" sz="2000" dirty="0"/>
                        <a:t>Description</a:t>
                      </a:r>
                    </a:p>
                  </a:txBody>
                  <a:tcPr/>
                </a:tc>
                <a:extLst>
                  <a:ext uri="{0D108BD9-81ED-4DB2-BD59-A6C34878D82A}">
                    <a16:rowId xmlns:a16="http://schemas.microsoft.com/office/drawing/2014/main" val="2824694656"/>
                  </a:ext>
                </a:extLst>
              </a:tr>
              <a:tr h="722818">
                <a:tc>
                  <a:txBody>
                    <a:bodyPr/>
                    <a:lstStyle/>
                    <a:p>
                      <a:pPr algn="ctr"/>
                      <a:r>
                        <a:rPr lang="en-US" sz="2000" dirty="0"/>
                        <a:t>Retain</a:t>
                      </a:r>
                    </a:p>
                  </a:txBody>
                  <a:tcPr/>
                </a:tc>
                <a:tc>
                  <a:txBody>
                    <a:bodyPr/>
                    <a:lstStyle/>
                    <a:p>
                      <a:r>
                        <a:rPr lang="en-US" sz="2000" dirty="0"/>
                        <a:t>Keep the measure active with its current specifications and minor changes</a:t>
                      </a:r>
                    </a:p>
                  </a:txBody>
                  <a:tcPr/>
                </a:tc>
                <a:extLst>
                  <a:ext uri="{0D108BD9-81ED-4DB2-BD59-A6C34878D82A}">
                    <a16:rowId xmlns:a16="http://schemas.microsoft.com/office/drawing/2014/main" val="754159822"/>
                  </a:ext>
                </a:extLst>
              </a:tr>
              <a:tr h="722818">
                <a:tc>
                  <a:txBody>
                    <a:bodyPr/>
                    <a:lstStyle/>
                    <a:p>
                      <a:pPr algn="ctr"/>
                      <a:r>
                        <a:rPr lang="en-US" sz="2000" dirty="0"/>
                        <a:t>Revise</a:t>
                      </a:r>
                    </a:p>
                  </a:txBody>
                  <a:tcPr/>
                </a:tc>
                <a:tc>
                  <a:txBody>
                    <a:bodyPr/>
                    <a:lstStyle/>
                    <a:p>
                      <a:r>
                        <a:rPr lang="en-US" sz="2000" dirty="0"/>
                        <a:t>Update the measure’s current specifications to reflect new information</a:t>
                      </a:r>
                    </a:p>
                  </a:txBody>
                  <a:tcPr/>
                </a:tc>
                <a:extLst>
                  <a:ext uri="{0D108BD9-81ED-4DB2-BD59-A6C34878D82A}">
                    <a16:rowId xmlns:a16="http://schemas.microsoft.com/office/drawing/2014/main" val="958893763"/>
                  </a:ext>
                </a:extLst>
              </a:tr>
              <a:tr h="722818">
                <a:tc>
                  <a:txBody>
                    <a:bodyPr/>
                    <a:lstStyle/>
                    <a:p>
                      <a:pPr algn="ctr"/>
                      <a:r>
                        <a:rPr lang="en-US" sz="2000" dirty="0"/>
                        <a:t>Retire</a:t>
                      </a:r>
                    </a:p>
                  </a:txBody>
                  <a:tcPr/>
                </a:tc>
                <a:tc>
                  <a:txBody>
                    <a:bodyPr/>
                    <a:lstStyle/>
                    <a:p>
                      <a:r>
                        <a:rPr lang="en-US" sz="2000" dirty="0"/>
                        <a:t>Cease to collect or report the measure indefinitely</a:t>
                      </a:r>
                    </a:p>
                  </a:txBody>
                  <a:tcPr/>
                </a:tc>
                <a:extLst>
                  <a:ext uri="{0D108BD9-81ED-4DB2-BD59-A6C34878D82A}">
                    <a16:rowId xmlns:a16="http://schemas.microsoft.com/office/drawing/2014/main" val="3471738298"/>
                  </a:ext>
                </a:extLst>
              </a:tr>
              <a:tr h="418775">
                <a:tc>
                  <a:txBody>
                    <a:bodyPr/>
                    <a:lstStyle/>
                    <a:p>
                      <a:pPr algn="ctr"/>
                      <a:r>
                        <a:rPr lang="en-US" sz="2000" dirty="0"/>
                        <a:t>Suspend</a:t>
                      </a:r>
                    </a:p>
                  </a:txBody>
                  <a:tcPr/>
                </a:tc>
                <a:tc>
                  <a:txBody>
                    <a:bodyPr/>
                    <a:lstStyle/>
                    <a:p>
                      <a:r>
                        <a:rPr lang="en-US" sz="2000" dirty="0"/>
                        <a:t>Temporarily cease to report a measure</a:t>
                      </a:r>
                    </a:p>
                  </a:txBody>
                  <a:tcPr/>
                </a:tc>
                <a:extLst>
                  <a:ext uri="{0D108BD9-81ED-4DB2-BD59-A6C34878D82A}">
                    <a16:rowId xmlns:a16="http://schemas.microsoft.com/office/drawing/2014/main" val="1840241713"/>
                  </a:ext>
                </a:extLst>
              </a:tr>
              <a:tr h="1032597">
                <a:tc>
                  <a:txBody>
                    <a:bodyPr/>
                    <a:lstStyle/>
                    <a:p>
                      <a:pPr algn="ctr"/>
                      <a:r>
                        <a:rPr lang="en-US" sz="2000" dirty="0"/>
                        <a:t>Remove</a:t>
                      </a:r>
                    </a:p>
                  </a:txBody>
                  <a:tcPr/>
                </a:tc>
                <a:tc>
                  <a:txBody>
                    <a:bodyPr/>
                    <a:lstStyle/>
                    <a:p>
                      <a:r>
                        <a:rPr lang="en-US" sz="2000" dirty="0"/>
                        <a:t>A measure is no longer included in a specific CMS program set for one or more reasons</a:t>
                      </a:r>
                    </a:p>
                  </a:txBody>
                  <a:tcPr/>
                </a:tc>
                <a:extLst>
                  <a:ext uri="{0D108BD9-81ED-4DB2-BD59-A6C34878D82A}">
                    <a16:rowId xmlns:a16="http://schemas.microsoft.com/office/drawing/2014/main" val="3996495091"/>
                  </a:ext>
                </a:extLst>
              </a:tr>
            </a:tbl>
          </a:graphicData>
        </a:graphic>
      </p:graphicFrame>
      <p:sp>
        <p:nvSpPr>
          <p:cNvPr id="3" name="Title 2">
            <a:extLst>
              <a:ext uri="{FF2B5EF4-FFF2-40B4-BE49-F238E27FC236}">
                <a16:creationId xmlns:a16="http://schemas.microsoft.com/office/drawing/2014/main" id="{16476CB5-EE4E-403C-B802-5660B48E7592}"/>
              </a:ext>
            </a:extLst>
          </p:cNvPr>
          <p:cNvSpPr>
            <a:spLocks noGrp="1"/>
          </p:cNvSpPr>
          <p:nvPr>
            <p:ph type="title"/>
          </p:nvPr>
        </p:nvSpPr>
        <p:spPr/>
        <p:txBody>
          <a:bodyPr/>
          <a:lstStyle/>
          <a:p>
            <a:r>
              <a:rPr lang="en-US" dirty="0"/>
              <a:t>Outcomes of Maintenance Review</a:t>
            </a:r>
          </a:p>
        </p:txBody>
      </p:sp>
    </p:spTree>
    <p:extLst>
      <p:ext uri="{BB962C8B-B14F-4D97-AF65-F5344CB8AC3E}">
        <p14:creationId xmlns:p14="http://schemas.microsoft.com/office/powerpoint/2010/main" val="41610776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953290B-E063-45D9-8CE3-184F20FDA08F}"/>
              </a:ext>
            </a:extLst>
          </p:cNvPr>
          <p:cNvSpPr>
            <a:spLocks noGrp="1"/>
          </p:cNvSpPr>
          <p:nvPr>
            <p:ph type="sldNum" sz="quarter" idx="12"/>
          </p:nvPr>
        </p:nvSpPr>
        <p:spPr/>
        <p:txBody>
          <a:bodyPr/>
          <a:lstStyle/>
          <a:p>
            <a:fld id="{F6B8A4A2-F29A-4651-AFA7-54DA4950AAC7}" type="slidenum">
              <a:rPr lang="en-US" smtClean="0"/>
              <a:pPr/>
              <a:t>6</a:t>
            </a:fld>
            <a:endParaRPr lang="en-US" dirty="0"/>
          </a:p>
        </p:txBody>
      </p:sp>
      <p:pic>
        <p:nvPicPr>
          <p:cNvPr id="8" name="Graphic 7" descr="Ribbon graphic">
            <a:extLst>
              <a:ext uri="{FF2B5EF4-FFF2-40B4-BE49-F238E27FC236}">
                <a16:creationId xmlns:a16="http://schemas.microsoft.com/office/drawing/2014/main" id="{58361E90-37CB-46A1-90FE-1D2B42D42AA1}"/>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466119" y="4383550"/>
            <a:ext cx="914400" cy="914400"/>
          </a:xfrm>
          <a:prstGeom prst="rect">
            <a:avLst/>
          </a:prstGeom>
        </p:spPr>
      </p:pic>
      <p:pic>
        <p:nvPicPr>
          <p:cNvPr id="6" name="Picture 5" descr="Graphic of patient in bed.">
            <a:extLst>
              <a:ext uri="{FF2B5EF4-FFF2-40B4-BE49-F238E27FC236}">
                <a16:creationId xmlns:a16="http://schemas.microsoft.com/office/drawing/2014/main" id="{0A2EE35D-ACA4-4546-8761-6F4AFA986B3B}"/>
              </a:ext>
              <a:ext uri="{C183D7F6-B498-43B3-948B-1728B52AA6E4}">
                <adec:decorative xmlns:adec="http://schemas.microsoft.com/office/drawing/2017/decorative" val="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439400" y="1752601"/>
            <a:ext cx="914401" cy="914401"/>
          </a:xfrm>
          <a:prstGeom prst="rect">
            <a:avLst/>
          </a:prstGeom>
        </p:spPr>
      </p:pic>
      <p:pic>
        <p:nvPicPr>
          <p:cNvPr id="7" name="Picture 6" descr="Graphic of person with pro and con lists">
            <a:extLst>
              <a:ext uri="{FF2B5EF4-FFF2-40B4-BE49-F238E27FC236}">
                <a16:creationId xmlns:a16="http://schemas.microsoft.com/office/drawing/2014/main" id="{73962F83-7991-43E7-8DE4-B7D6B6540117}"/>
              </a:ext>
              <a:ext uri="{C183D7F6-B498-43B3-948B-1728B52AA6E4}">
                <adec:decorative xmlns:adec="http://schemas.microsoft.com/office/drawing/2017/decorative" val="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439401" y="3068076"/>
            <a:ext cx="914400" cy="914400"/>
          </a:xfrm>
          <a:prstGeom prst="rect">
            <a:avLst/>
          </a:prstGeom>
        </p:spPr>
      </p:pic>
      <p:sp>
        <p:nvSpPr>
          <p:cNvPr id="2" name="Content Placeholder 1">
            <a:extLst>
              <a:ext uri="{FF2B5EF4-FFF2-40B4-BE49-F238E27FC236}">
                <a16:creationId xmlns:a16="http://schemas.microsoft.com/office/drawing/2014/main" id="{03BCD6AC-FA7D-468E-8786-A3103CE78A9F}"/>
              </a:ext>
            </a:extLst>
          </p:cNvPr>
          <p:cNvSpPr>
            <a:spLocks noGrp="1"/>
          </p:cNvSpPr>
          <p:nvPr>
            <p:ph idx="1"/>
          </p:nvPr>
        </p:nvSpPr>
        <p:spPr>
          <a:xfrm>
            <a:off x="457200" y="1828800"/>
            <a:ext cx="9448800" cy="4572000"/>
          </a:xfrm>
        </p:spPr>
        <p:txBody>
          <a:bodyPr/>
          <a:lstStyle/>
          <a:p>
            <a:pPr marL="285750" indent="-285750"/>
            <a:r>
              <a:rPr lang="en-US" dirty="0"/>
              <a:t>Ensures that CMS programs are using sound measures to drive healthcare quality improvement</a:t>
            </a:r>
          </a:p>
          <a:p>
            <a:pPr marL="285750" indent="-285750"/>
            <a:r>
              <a:rPr lang="en-US" dirty="0"/>
              <a:t>Confirms that measures continue to add value to quality reporting programs</a:t>
            </a:r>
          </a:p>
          <a:p>
            <a:pPr marL="285750" indent="-285750"/>
            <a:r>
              <a:rPr lang="en-US" dirty="0"/>
              <a:t>Helps ensure that CMS measures retain NQF endorsement</a:t>
            </a:r>
          </a:p>
          <a:p>
            <a:endParaRPr lang="en-US" dirty="0"/>
          </a:p>
        </p:txBody>
      </p:sp>
      <p:sp>
        <p:nvSpPr>
          <p:cNvPr id="3" name="Title 2">
            <a:extLst>
              <a:ext uri="{FF2B5EF4-FFF2-40B4-BE49-F238E27FC236}">
                <a16:creationId xmlns:a16="http://schemas.microsoft.com/office/drawing/2014/main" id="{E7603504-29C0-4CE3-8E8E-9639D9682FB3}"/>
              </a:ext>
            </a:extLst>
          </p:cNvPr>
          <p:cNvSpPr>
            <a:spLocks noGrp="1"/>
          </p:cNvSpPr>
          <p:nvPr>
            <p:ph type="title"/>
          </p:nvPr>
        </p:nvSpPr>
        <p:spPr/>
        <p:txBody>
          <a:bodyPr/>
          <a:lstStyle/>
          <a:p>
            <a:r>
              <a:rPr lang="en-US" dirty="0"/>
              <a:t>Purpose of Evaluation during Maintenance</a:t>
            </a:r>
          </a:p>
        </p:txBody>
      </p:sp>
    </p:spTree>
    <p:extLst>
      <p:ext uri="{BB962C8B-B14F-4D97-AF65-F5344CB8AC3E}">
        <p14:creationId xmlns:p14="http://schemas.microsoft.com/office/powerpoint/2010/main" val="31567545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9C605FA-73D9-42B3-9AD1-0831625659BA}"/>
              </a:ext>
            </a:extLst>
          </p:cNvPr>
          <p:cNvSpPr>
            <a:spLocks noGrp="1"/>
          </p:cNvSpPr>
          <p:nvPr>
            <p:ph type="title"/>
          </p:nvPr>
        </p:nvSpPr>
        <p:spPr/>
        <p:txBody>
          <a:bodyPr/>
          <a:lstStyle/>
          <a:p>
            <a:r>
              <a:rPr lang="en-US" dirty="0"/>
              <a:t>Ongoing Maintenance Timeline</a:t>
            </a:r>
          </a:p>
        </p:txBody>
      </p:sp>
      <p:sp>
        <p:nvSpPr>
          <p:cNvPr id="5" name="Slide Number Placeholder 4">
            <a:extLst>
              <a:ext uri="{FF2B5EF4-FFF2-40B4-BE49-F238E27FC236}">
                <a16:creationId xmlns:a16="http://schemas.microsoft.com/office/drawing/2014/main" id="{10AAFA30-7D51-424C-B485-2084167EC8F4}"/>
              </a:ext>
            </a:extLst>
          </p:cNvPr>
          <p:cNvSpPr>
            <a:spLocks noGrp="1"/>
          </p:cNvSpPr>
          <p:nvPr>
            <p:ph type="sldNum" sz="quarter" idx="12"/>
          </p:nvPr>
        </p:nvSpPr>
        <p:spPr/>
        <p:txBody>
          <a:bodyPr/>
          <a:lstStyle/>
          <a:p>
            <a:fld id="{F6B8A4A2-F29A-4651-AFA7-54DA4950AAC7}" type="slidenum">
              <a:rPr lang="en-US" smtClean="0"/>
              <a:pPr/>
              <a:t>7</a:t>
            </a:fld>
            <a:endParaRPr lang="en-US" dirty="0"/>
          </a:p>
        </p:txBody>
      </p:sp>
      <p:pic>
        <p:nvPicPr>
          <p:cNvPr id="6" name="Content Placeholder 4" descr="Ongoing maintenance timeline graphic showing years 0-6. Year 0 = Developed; Year 1 = Annual Update; Year 2 = Annual Update; Year 3 = Comprehensive Reevaluation; Year 4 = Annual Update; Year 5 = Annual Update; Year 6 = Comprehensive Reevaluation.">
            <a:extLst>
              <a:ext uri="{FF2B5EF4-FFF2-40B4-BE49-F238E27FC236}">
                <a16:creationId xmlns:a16="http://schemas.microsoft.com/office/drawing/2014/main" id="{0866D9F0-5A64-403F-B61C-BB0967403944}"/>
              </a:ext>
            </a:extLst>
          </p:cNvPr>
          <p:cNvPicPr>
            <a:picLocks noGrp="1" noChangeAspect="1"/>
          </p:cNvPicPr>
          <p:nvPr>
            <p:ph idx="1"/>
          </p:nvPr>
        </p:nvPicPr>
        <p:blipFill>
          <a:blip r:embed="rId3"/>
          <a:stretch>
            <a:fillRect/>
          </a:stretch>
        </p:blipFill>
        <p:spPr>
          <a:xfrm>
            <a:off x="2273129" y="1905000"/>
            <a:ext cx="7645742" cy="4201319"/>
          </a:xfrm>
          <a:prstGeom prst="rect">
            <a:avLst/>
          </a:prstGeom>
        </p:spPr>
      </p:pic>
    </p:spTree>
    <p:extLst>
      <p:ext uri="{BB962C8B-B14F-4D97-AF65-F5344CB8AC3E}">
        <p14:creationId xmlns:p14="http://schemas.microsoft.com/office/powerpoint/2010/main" val="21132887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0AAFA30-7D51-424C-B485-2084167EC8F4}"/>
              </a:ext>
            </a:extLst>
          </p:cNvPr>
          <p:cNvSpPr>
            <a:spLocks noGrp="1"/>
          </p:cNvSpPr>
          <p:nvPr>
            <p:ph type="sldNum" sz="quarter" idx="12"/>
          </p:nvPr>
        </p:nvSpPr>
        <p:spPr/>
        <p:txBody>
          <a:bodyPr/>
          <a:lstStyle/>
          <a:p>
            <a:fld id="{F6B8A4A2-F29A-4651-AFA7-54DA4950AAC7}" type="slidenum">
              <a:rPr lang="en-US" smtClean="0"/>
              <a:pPr/>
              <a:t>8</a:t>
            </a:fld>
            <a:endParaRPr lang="en-US" dirty="0"/>
          </a:p>
        </p:txBody>
      </p:sp>
      <p:pic>
        <p:nvPicPr>
          <p:cNvPr id="6" name="Graphic 5" descr="Magnifying glass graphic.">
            <a:extLst>
              <a:ext uri="{FF2B5EF4-FFF2-40B4-BE49-F238E27FC236}">
                <a16:creationId xmlns:a16="http://schemas.microsoft.com/office/drawing/2014/main" id="{D94E910A-0A76-4A2E-A2B8-678D2038D2A9}"/>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30236" y="5410200"/>
            <a:ext cx="914400" cy="914400"/>
          </a:xfrm>
          <a:prstGeom prst="rect">
            <a:avLst/>
          </a:prstGeom>
        </p:spPr>
      </p:pic>
      <p:pic>
        <p:nvPicPr>
          <p:cNvPr id="8" name="Graphic 7" descr="People asking questions graphic">
            <a:extLst>
              <a:ext uri="{FF2B5EF4-FFF2-40B4-BE49-F238E27FC236}">
                <a16:creationId xmlns:a16="http://schemas.microsoft.com/office/drawing/2014/main" id="{84215035-6BAE-42AD-8B7F-91534FFFE873}"/>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830285" y="4495800"/>
            <a:ext cx="914400" cy="914400"/>
          </a:xfrm>
          <a:prstGeom prst="rect">
            <a:avLst/>
          </a:prstGeom>
        </p:spPr>
      </p:pic>
      <p:pic>
        <p:nvPicPr>
          <p:cNvPr id="9" name="Graphic 8" descr="Mathematics graphic">
            <a:extLst>
              <a:ext uri="{FF2B5EF4-FFF2-40B4-BE49-F238E27FC236}">
                <a16:creationId xmlns:a16="http://schemas.microsoft.com/office/drawing/2014/main" id="{7036DD58-A307-4E13-9C4B-3B7F0D93D175}"/>
              </a:ext>
            </a:extLst>
          </p:cNvPr>
          <p:cNvPicPr>
            <a:picLocks noChangeAspect="1"/>
          </p:cNvPicPr>
          <p:nvPr/>
        </p:nvPicPr>
        <p:blipFill>
          <a:blip r:embed="rId7" cstate="print">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792679" y="3106316"/>
            <a:ext cx="1143000" cy="1143000"/>
          </a:xfrm>
          <a:prstGeom prst="rect">
            <a:avLst/>
          </a:prstGeom>
        </p:spPr>
      </p:pic>
      <p:pic>
        <p:nvPicPr>
          <p:cNvPr id="7" name="Graphic 6" descr="Checklist graphic">
            <a:extLst>
              <a:ext uri="{FF2B5EF4-FFF2-40B4-BE49-F238E27FC236}">
                <a16:creationId xmlns:a16="http://schemas.microsoft.com/office/drawing/2014/main" id="{440C28B5-9A1F-4D76-95FB-4B2EAC39300C}"/>
              </a:ext>
            </a:extLst>
          </p:cNvPr>
          <p:cNvPicPr>
            <a:picLocks noChangeAspect="1"/>
          </p:cNvPicPr>
          <p:nvPr/>
        </p:nvPicPr>
        <p:blipFill>
          <a:blip r:embed="rId9" cstate="print">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777836" y="1849016"/>
            <a:ext cx="914400" cy="914400"/>
          </a:xfrm>
          <a:prstGeom prst="rect">
            <a:avLst/>
          </a:prstGeom>
        </p:spPr>
      </p:pic>
      <p:sp>
        <p:nvSpPr>
          <p:cNvPr id="2" name="Content Placeholder 1">
            <a:extLst>
              <a:ext uri="{FF2B5EF4-FFF2-40B4-BE49-F238E27FC236}">
                <a16:creationId xmlns:a16="http://schemas.microsoft.com/office/drawing/2014/main" id="{32885167-C4D8-4C97-9C5A-B641885A6968}"/>
              </a:ext>
            </a:extLst>
          </p:cNvPr>
          <p:cNvSpPr>
            <a:spLocks noGrp="1"/>
          </p:cNvSpPr>
          <p:nvPr>
            <p:ph idx="1"/>
          </p:nvPr>
        </p:nvSpPr>
        <p:spPr>
          <a:xfrm>
            <a:off x="2057400" y="1752601"/>
            <a:ext cx="9677400" cy="4572000"/>
          </a:xfrm>
        </p:spPr>
        <p:txBody>
          <a:bodyPr>
            <a:normAutofit fontScale="77500" lnSpcReduction="20000"/>
          </a:bodyPr>
          <a:lstStyle/>
          <a:p>
            <a:pPr marL="0" lvl="0" indent="0">
              <a:buNone/>
            </a:pPr>
            <a:endParaRPr lang="en-US" sz="2400" dirty="0">
              <a:solidFill>
                <a:prstClr val="black"/>
              </a:solidFill>
            </a:endParaRPr>
          </a:p>
          <a:p>
            <a:pPr marL="400050"/>
            <a:r>
              <a:rPr lang="en-US" sz="4000" dirty="0">
                <a:solidFill>
                  <a:prstClr val="black"/>
                </a:solidFill>
              </a:rPr>
              <a:t>Importance to measure and report</a:t>
            </a:r>
          </a:p>
          <a:p>
            <a:pPr marL="800100" lvl="1"/>
            <a:r>
              <a:rPr lang="en-US" sz="3600" dirty="0">
                <a:solidFill>
                  <a:prstClr val="black"/>
                </a:solidFill>
              </a:rPr>
              <a:t>Evidence, performance gap</a:t>
            </a:r>
          </a:p>
          <a:p>
            <a:pPr lvl="1"/>
            <a:endParaRPr lang="en-US" sz="3600" dirty="0">
              <a:solidFill>
                <a:prstClr val="black"/>
              </a:solidFill>
            </a:endParaRPr>
          </a:p>
          <a:p>
            <a:pPr marL="400050"/>
            <a:r>
              <a:rPr lang="en-US" sz="4000" dirty="0">
                <a:solidFill>
                  <a:prstClr val="black"/>
                </a:solidFill>
              </a:rPr>
              <a:t>Scientific Acceptability</a:t>
            </a:r>
          </a:p>
          <a:p>
            <a:pPr marL="800100" lvl="1"/>
            <a:r>
              <a:rPr lang="en-US" sz="3600" dirty="0">
                <a:solidFill>
                  <a:prstClr val="black"/>
                </a:solidFill>
              </a:rPr>
              <a:t>Reliability, validity</a:t>
            </a:r>
          </a:p>
          <a:p>
            <a:pPr lvl="1"/>
            <a:endParaRPr lang="en-US" sz="3600" dirty="0">
              <a:solidFill>
                <a:prstClr val="black"/>
              </a:solidFill>
            </a:endParaRPr>
          </a:p>
          <a:p>
            <a:pPr marL="400050"/>
            <a:r>
              <a:rPr lang="en-US" sz="4000" dirty="0">
                <a:solidFill>
                  <a:prstClr val="black"/>
                </a:solidFill>
              </a:rPr>
              <a:t>Feasibility</a:t>
            </a:r>
          </a:p>
          <a:p>
            <a:endParaRPr lang="en-US" sz="4000" dirty="0">
              <a:solidFill>
                <a:prstClr val="black"/>
              </a:solidFill>
            </a:endParaRPr>
          </a:p>
          <a:p>
            <a:pPr marL="400050"/>
            <a:r>
              <a:rPr lang="en-US" sz="4000" dirty="0">
                <a:solidFill>
                  <a:prstClr val="black"/>
                </a:solidFill>
              </a:rPr>
              <a:t>Usability and Use</a:t>
            </a:r>
          </a:p>
          <a:p>
            <a:endParaRPr lang="en-US" dirty="0"/>
          </a:p>
        </p:txBody>
      </p:sp>
      <p:sp>
        <p:nvSpPr>
          <p:cNvPr id="3" name="Title 2">
            <a:extLst>
              <a:ext uri="{FF2B5EF4-FFF2-40B4-BE49-F238E27FC236}">
                <a16:creationId xmlns:a16="http://schemas.microsoft.com/office/drawing/2014/main" id="{29C605FA-73D9-42B3-9AD1-0831625659BA}"/>
              </a:ext>
            </a:extLst>
          </p:cNvPr>
          <p:cNvSpPr>
            <a:spLocks noGrp="1"/>
          </p:cNvSpPr>
          <p:nvPr>
            <p:ph type="title"/>
          </p:nvPr>
        </p:nvSpPr>
        <p:spPr/>
        <p:txBody>
          <a:bodyPr/>
          <a:lstStyle/>
          <a:p>
            <a:r>
              <a:rPr lang="en-US" dirty="0"/>
              <a:t>Measure Evaluation Criteria</a:t>
            </a:r>
          </a:p>
        </p:txBody>
      </p:sp>
    </p:spTree>
    <p:extLst>
      <p:ext uri="{BB962C8B-B14F-4D97-AF65-F5344CB8AC3E}">
        <p14:creationId xmlns:p14="http://schemas.microsoft.com/office/powerpoint/2010/main" val="1327543828"/>
      </p:ext>
    </p:extLst>
  </p:cSld>
  <p:clrMapOvr>
    <a:masterClrMapping/>
  </p:clrMapOvr>
</p:sld>
</file>

<file path=ppt/theme/theme1.xml><?xml version="1.0" encoding="utf-8"?>
<a:theme xmlns:a="http://schemas.openxmlformats.org/drawingml/2006/main" name="CMS theme 2019">
  <a:themeElements>
    <a:clrScheme name="CMS template 2">
      <a:dk1>
        <a:sysClr val="windowText" lastClr="000000"/>
      </a:dk1>
      <a:lt1>
        <a:sysClr val="window" lastClr="FFFFFF"/>
      </a:lt1>
      <a:dk2>
        <a:srgbClr val="1F497D"/>
      </a:dk2>
      <a:lt2>
        <a:srgbClr val="6B94C7"/>
      </a:lt2>
      <a:accent1>
        <a:srgbClr val="2F527D"/>
      </a:accent1>
      <a:accent2>
        <a:srgbClr val="FAD94C"/>
      </a:accent2>
      <a:accent3>
        <a:srgbClr val="C0C0C0"/>
      </a:accent3>
      <a:accent4>
        <a:srgbClr val="FDF699"/>
      </a:accent4>
      <a:accent5>
        <a:srgbClr val="72A3C4"/>
      </a:accent5>
      <a:accent6>
        <a:srgbClr val="5C5C5C"/>
      </a:accent6>
      <a:hlink>
        <a:srgbClr val="00000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MS theme 2019" id="{79C7E797-5B6B-418E-B251-680398C49799}" vid="{70020F90-4DC5-4A06-8A98-D5096461E46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8B44BA2626C9D4E866311178902B167" ma:contentTypeVersion="4" ma:contentTypeDescription="Create a new document." ma:contentTypeScope="" ma:versionID="066de2a32ec27da7a9b406a4a5d0c621">
  <xsd:schema xmlns:xsd="http://www.w3.org/2001/XMLSchema" xmlns:xs="http://www.w3.org/2001/XMLSchema" xmlns:p="http://schemas.microsoft.com/office/2006/metadata/properties" xmlns:ns2="c85f45de-9781-4f9c-a476-faa529bf8047" targetNamespace="http://schemas.microsoft.com/office/2006/metadata/properties" ma:root="true" ma:fieldsID="e34ff02e782245196d10dba890e4e3e8" ns2:_="">
    <xsd:import namespace="c85f45de-9781-4f9c-a476-faa529bf8047"/>
    <xsd:element name="properties">
      <xsd:complexType>
        <xsd:sequence>
          <xsd:element name="documentManagement">
            <xsd:complexType>
              <xsd:all>
                <xsd:element ref="ns2:Comments_x0020_Due_x0020_Date" minOccurs="0"/>
                <xsd:element ref="ns2:Program" minOccurs="0"/>
                <xsd:element ref="ns2:Assigned" minOccurs="0"/>
                <xsd:element ref="ns2:Reviewe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5f45de-9781-4f9c-a476-faa529bf8047" elementFormDefault="qualified">
    <xsd:import namespace="http://schemas.microsoft.com/office/2006/documentManagement/types"/>
    <xsd:import namespace="http://schemas.microsoft.com/office/infopath/2007/PartnerControls"/>
    <xsd:element name="Comments_x0020_Due_x0020_Date" ma:index="8" nillable="true" ma:displayName="Comments Due Date" ma:format="DateOnly" ma:internalName="Comments_x0020_Due_x0020_Date">
      <xsd:simpleType>
        <xsd:restriction base="dms:DateTime"/>
      </xsd:simpleType>
    </xsd:element>
    <xsd:element name="Program" ma:index="9" nillable="true" ma:displayName="Program" ma:default="Other" ma:format="Dropdown" ma:internalName="Program">
      <xsd:simpleType>
        <xsd:restriction base="dms:Choice">
          <xsd:enumeration value="Blueprint"/>
          <xsd:enumeration value="Measures Inventory/CMIT"/>
          <xsd:enumeration value="Pre-Rulemaking"/>
          <xsd:enumeration value="MIDS Coordination"/>
          <xsd:enumeration value="Environmental Scan"/>
          <xsd:enumeration value="Other"/>
        </xsd:restriction>
      </xsd:simpleType>
    </xsd:element>
    <xsd:element name="Assigned" ma:index="10" nillable="true" ma:displayName="Assigned" ma:internalName="Assigned">
      <xsd:simpleType>
        <xsd:restriction base="dms:Note">
          <xsd:maxLength value="255"/>
        </xsd:restriction>
      </xsd:simpleType>
    </xsd:element>
    <xsd:element name="Reviewed" ma:index="11" nillable="true" ma:displayName="Reviewed" ma:format="Dropdown" ma:internalName="Reviewed">
      <xsd:simpleType>
        <xsd:restriction base="dms:Choice">
          <xsd:enumeration value="Noni Bodkin"/>
          <xsd:enumeration value="Corette Byrd"/>
          <xsd:enumeration value="Laura deNobel"/>
          <xsd:enumeration value="Melissa Evans"/>
          <xsd:enumeration value="Helen Dollar-Maples"/>
          <xsd:enumeration value="Michelle Geppi"/>
          <xsd:enumeration value="Kimberly Kufel"/>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Reviewed xmlns="c85f45de-9781-4f9c-a476-faa529bf8047" xsi:nil="true"/>
    <Comments_x0020_Due_x0020_Date xmlns="c85f45de-9781-4f9c-a476-faa529bf8047" xsi:nil="true"/>
    <Program xmlns="c85f45de-9781-4f9c-a476-faa529bf8047">Other</Program>
    <Assigned xmlns="c85f45de-9781-4f9c-a476-faa529bf8047" xsi:nil="true"/>
  </documentManagement>
</p:properties>
</file>

<file path=customXml/itemProps1.xml><?xml version="1.0" encoding="utf-8"?>
<ds:datastoreItem xmlns:ds="http://schemas.openxmlformats.org/officeDocument/2006/customXml" ds:itemID="{D496F362-5B79-4E46-94AA-C998950EA94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85f45de-9781-4f9c-a476-faa529bf80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585CBEC-A503-46BF-AF4D-401CB55F2CF2}">
  <ds:schemaRefs>
    <ds:schemaRef ds:uri="http://schemas.microsoft.com/sharepoint/v3/contenttype/forms"/>
  </ds:schemaRefs>
</ds:datastoreItem>
</file>

<file path=customXml/itemProps3.xml><?xml version="1.0" encoding="utf-8"?>
<ds:datastoreItem xmlns:ds="http://schemas.openxmlformats.org/officeDocument/2006/customXml" ds:itemID="{A3F2D517-FCF4-4B15-BD46-23B9AA4BB45C}">
  <ds:schemaRefs>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c85f45de-9781-4f9c-a476-faa529bf8047"/>
    <ds:schemaRef ds:uri="http://purl.org/dc/elements/1.1/"/>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0</TotalTime>
  <Words>3431</Words>
  <Application>Microsoft Office PowerPoint</Application>
  <PresentationFormat>Widescreen</PresentationFormat>
  <Paragraphs>452</Paragraphs>
  <Slides>36</Slides>
  <Notes>33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36</vt:i4>
      </vt:variant>
    </vt:vector>
  </HeadingPairs>
  <TitlesOfParts>
    <vt:vector size="40" baseType="lpstr">
      <vt:lpstr>Arial</vt:lpstr>
      <vt:lpstr>Calibri</vt:lpstr>
      <vt:lpstr>Courier New</vt:lpstr>
      <vt:lpstr>CMS theme 2019</vt:lpstr>
      <vt:lpstr>MACRA Info Session #10 CMS Measure Development Education &amp; Outreach</vt:lpstr>
      <vt:lpstr>Vision and Goals: MACRA Info Sessions</vt:lpstr>
      <vt:lpstr>Agenda</vt:lpstr>
      <vt:lpstr>Measure Lifecycle</vt:lpstr>
      <vt:lpstr>Measure Maintenance</vt:lpstr>
      <vt:lpstr>Outcomes of Maintenance Review</vt:lpstr>
      <vt:lpstr>Purpose of Evaluation during Maintenance</vt:lpstr>
      <vt:lpstr>Ongoing Maintenance Timeline</vt:lpstr>
      <vt:lpstr>Measure Evaluation Criteria</vt:lpstr>
      <vt:lpstr>Comparing Against Business Case</vt:lpstr>
      <vt:lpstr>Report Results of Evaluation</vt:lpstr>
      <vt:lpstr>Annual Program Evaluation</vt:lpstr>
      <vt:lpstr>2018 Impact Assessment of CMS Quality and Efficiency Measures  Kyle Campbell, PharmD       Noni Bodkin, PhD, RN Vice President, Pharmacy &amp; Quality    CMS Contracting Officer’s Representative Measurement, HSAG      and Technical Lead, QMVIG  </vt:lpstr>
      <vt:lpstr>Presentation Objectives</vt:lpstr>
      <vt:lpstr>Statutory Authority</vt:lpstr>
      <vt:lpstr>Report Objectives</vt:lpstr>
      <vt:lpstr>Strategic Approach </vt:lpstr>
      <vt:lpstr>Definition of “Impact”</vt:lpstr>
      <vt:lpstr>Key Indicators</vt:lpstr>
      <vt:lpstr>2018 Impact Assessment Report Structure</vt:lpstr>
      <vt:lpstr>Methods</vt:lpstr>
      <vt:lpstr>Methods</vt:lpstr>
      <vt:lpstr>Results: Quality Dashboard Example</vt:lpstr>
      <vt:lpstr>Trend Analysis Results</vt:lpstr>
      <vt:lpstr>Patient Impacts and Costs Avoided</vt:lpstr>
      <vt:lpstr>Select Disparities Results</vt:lpstr>
      <vt:lpstr>National Provider Survey Results</vt:lpstr>
      <vt:lpstr>National Provider Survey Results</vt:lpstr>
      <vt:lpstr>Study Limitations</vt:lpstr>
      <vt:lpstr>Conclusion</vt:lpstr>
      <vt:lpstr>Reference Links</vt:lpstr>
      <vt:lpstr>Thank you!</vt:lpstr>
      <vt:lpstr>Discussion Questions</vt:lpstr>
      <vt:lpstr>Upcoming MACRA Info Sessions</vt:lpstr>
      <vt:lpstr>Upcoming Public Webinars</vt:lpstr>
      <vt:lpstr>Final Slide with CMS and Battelle Contact Information</vt:lpstr>
    </vt:vector>
  </TitlesOfParts>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2016-08-30T18:54:20Z</dcterms:created>
  <dcterms:modified xsi:type="dcterms:W3CDTF">2019-07-29T17:53:27Z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0x010100F8B44BA2626C9D4E866311178902B167</vt:lpwstr>
  </property>
  <property fmtid="{D5CDD505-2E9C-101B-9397-08002B2CF9AE}" pid="3" name="_NewReviewCycle">
    <vt:lpwstr/>
  </property>
  <property fmtid="{D5CDD505-2E9C-101B-9397-08002B2CF9AE}" pid="4" name="Order">
    <vt:r8>5600</vt:r8>
  </property>
  <property fmtid="{D5CDD505-2E9C-101B-9397-08002B2CF9AE}" pid="5" name="_CopySource">
    <vt:lpwstr>http://websps31.battelle.org/sites/MIDSMMS/MACRA/Stakeholder Engagement/Webinars/Previous versions of webinar documentation/CMS MDEO Web Series _ presenters guide_ EVM. 2016.pptx</vt:lpwstr>
  </property>
  <property fmtid="{D5CDD505-2E9C-101B-9397-08002B2CF9AE}" pid="6" name="xd_ProgID">
    <vt:lpwstr/>
  </property>
  <property fmtid="{D5CDD505-2E9C-101B-9397-08002B2CF9AE}" pid="7" name="TemplateUrl">
    <vt:lpwstr/>
  </property>
</Properties>
</file>