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93" r:id="rId4"/>
  </p:sldMasterIdLst>
  <p:notesMasterIdLst>
    <p:notesMasterId r:id="rId45"/>
  </p:notesMasterIdLst>
  <p:handoutMasterIdLst>
    <p:handoutMasterId r:id="rId46"/>
  </p:handoutMasterIdLst>
  <p:sldIdLst>
    <p:sldId id="303" r:id="rId5"/>
    <p:sldId id="304" r:id="rId6"/>
    <p:sldId id="305" r:id="rId7"/>
    <p:sldId id="377" r:id="rId8"/>
    <p:sldId id="307" r:id="rId9"/>
    <p:sldId id="308" r:id="rId10"/>
    <p:sldId id="341" r:id="rId11"/>
    <p:sldId id="342" r:id="rId12"/>
    <p:sldId id="343" r:id="rId13"/>
    <p:sldId id="344" r:id="rId14"/>
    <p:sldId id="345" r:id="rId15"/>
    <p:sldId id="364" r:id="rId16"/>
    <p:sldId id="366" r:id="rId17"/>
    <p:sldId id="375" r:id="rId18"/>
    <p:sldId id="365" r:id="rId19"/>
    <p:sldId id="368" r:id="rId20"/>
    <p:sldId id="370" r:id="rId21"/>
    <p:sldId id="371" r:id="rId22"/>
    <p:sldId id="372" r:id="rId23"/>
    <p:sldId id="374" r:id="rId24"/>
    <p:sldId id="373" r:id="rId25"/>
    <p:sldId id="358" r:id="rId26"/>
    <p:sldId id="306" r:id="rId27"/>
    <p:sldId id="379" r:id="rId28"/>
    <p:sldId id="381" r:id="rId29"/>
    <p:sldId id="382" r:id="rId30"/>
    <p:sldId id="383" r:id="rId31"/>
    <p:sldId id="384" r:id="rId32"/>
    <p:sldId id="385" r:id="rId33"/>
    <p:sldId id="386" r:id="rId34"/>
    <p:sldId id="387" r:id="rId35"/>
    <p:sldId id="388" r:id="rId36"/>
    <p:sldId id="389" r:id="rId37"/>
    <p:sldId id="390" r:id="rId38"/>
    <p:sldId id="311" r:id="rId39"/>
    <p:sldId id="333" r:id="rId40"/>
    <p:sldId id="376" r:id="rId41"/>
    <p:sldId id="336" r:id="rId42"/>
    <p:sldId id="337" r:id="rId43"/>
    <p:sldId id="338" r:id="rId44"/>
  </p:sldIdLst>
  <p:sldSz cx="9144000" cy="6858000" type="screen4x3"/>
  <p:notesSz cx="6858000"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 uri="{2D200454-40CA-4A62-9FC3-DE9A4176ACB9}">
      <p15:notesGuideLst xmlns:p15="http://schemas.microsoft.com/office/powerpoint/2012/main">
        <p15:guide id="1" orient="horz" pos="2911"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21"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4A9C"/>
    <a:srgbClr val="0000FF"/>
    <a:srgbClr val="095193"/>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43" autoAdjust="0"/>
    <p:restoredTop sz="74200" autoAdjust="0"/>
  </p:normalViewPr>
  <p:slideViewPr>
    <p:cSldViewPr>
      <p:cViewPr varScale="1">
        <p:scale>
          <a:sx n="63" d="100"/>
          <a:sy n="63" d="100"/>
        </p:scale>
        <p:origin x="2004" y="48"/>
      </p:cViewPr>
      <p:guideLst>
        <p:guide orient="horz" pos="2064"/>
        <p:guide pos="3120"/>
      </p:guideLst>
    </p:cSldViewPr>
  </p:slideViewPr>
  <p:outlineViewPr>
    <p:cViewPr>
      <p:scale>
        <a:sx n="33" d="100"/>
        <a:sy n="33" d="100"/>
      </p:scale>
      <p:origin x="0" y="-10836"/>
    </p:cViewPr>
  </p:outlineViewPr>
  <p:notesTextViewPr>
    <p:cViewPr>
      <p:scale>
        <a:sx n="100" d="100"/>
        <a:sy n="100" d="100"/>
      </p:scale>
      <p:origin x="0" y="0"/>
    </p:cViewPr>
  </p:notesTextViewPr>
  <p:sorterViewPr>
    <p:cViewPr>
      <p:scale>
        <a:sx n="115" d="100"/>
        <a:sy n="115" d="100"/>
      </p:scale>
      <p:origin x="0" y="0"/>
    </p:cViewPr>
  </p:sorterViewPr>
  <p:notesViewPr>
    <p:cSldViewPr>
      <p:cViewPr varScale="1">
        <p:scale>
          <a:sx n="83" d="100"/>
          <a:sy n="83" d="100"/>
        </p:scale>
        <p:origin x="3894" y="84"/>
      </p:cViewPr>
      <p:guideLst>
        <p:guide orient="horz" pos="2911"/>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60837E-7AD1-4141-A952-6A4CA35A1AE2}" type="doc">
      <dgm:prSet loTypeId="urn:microsoft.com/office/officeart/2005/8/layout/hierarchy4" loCatId="pyramid" qsTypeId="urn:microsoft.com/office/officeart/2005/8/quickstyle/3D3" qsCatId="3D" csTypeId="urn:microsoft.com/office/officeart/2005/8/colors/accent1_2" csCatId="accent1" phldr="1"/>
      <dgm:spPr/>
      <dgm:t>
        <a:bodyPr/>
        <a:lstStyle/>
        <a:p>
          <a:endParaRPr lang="en-US"/>
        </a:p>
      </dgm:t>
    </dgm:pt>
    <dgm:pt modelId="{071CF7DB-4411-F64B-97DB-ECE642CA5DE0}">
      <dgm:prSet phldrT="[Text]" custT="1"/>
      <dgm:spPr/>
      <dgm:t>
        <a:bodyPr/>
        <a:lstStyle/>
        <a:p>
          <a:r>
            <a:rPr lang="en-US" sz="2800" b="1" dirty="0"/>
            <a:t>Section 101</a:t>
          </a:r>
        </a:p>
      </dgm:t>
    </dgm:pt>
    <dgm:pt modelId="{C8833A3A-887E-E849-8D53-B5CD160ACEB3}" type="parTrans" cxnId="{6ADCC86F-D61C-CB4F-8191-13CBB1490392}">
      <dgm:prSet/>
      <dgm:spPr/>
      <dgm:t>
        <a:bodyPr/>
        <a:lstStyle/>
        <a:p>
          <a:endParaRPr lang="en-US"/>
        </a:p>
      </dgm:t>
    </dgm:pt>
    <dgm:pt modelId="{E2461668-A3B2-6048-84E8-8CEBAEFC1DE7}" type="sibTrans" cxnId="{6ADCC86F-D61C-CB4F-8191-13CBB1490392}">
      <dgm:prSet/>
      <dgm:spPr/>
      <dgm:t>
        <a:bodyPr/>
        <a:lstStyle/>
        <a:p>
          <a:endParaRPr lang="en-US"/>
        </a:p>
      </dgm:t>
    </dgm:pt>
    <dgm:pt modelId="{5F29B63C-2179-2744-9FF2-CC5DAE595AA5}">
      <dgm:prSet phldrT="[Text]" custT="1"/>
      <dgm:spPr/>
      <dgm:t>
        <a:bodyPr/>
        <a:lstStyle/>
        <a:p>
          <a:r>
            <a:rPr lang="en-US" sz="2000" b="1" dirty="0"/>
            <a:t>Advanced Alternative Payment Models (APMs)</a:t>
          </a:r>
        </a:p>
      </dgm:t>
    </dgm:pt>
    <dgm:pt modelId="{889091B0-E854-8443-8FA8-A1DB91F287A5}" type="parTrans" cxnId="{21D715C6-939D-0942-917B-9952EB24AB38}">
      <dgm:prSet/>
      <dgm:spPr/>
      <dgm:t>
        <a:bodyPr/>
        <a:lstStyle/>
        <a:p>
          <a:endParaRPr lang="en-US"/>
        </a:p>
      </dgm:t>
    </dgm:pt>
    <dgm:pt modelId="{F734C2EC-ED7A-B340-A8B2-5BDDDFD5D79E}" type="sibTrans" cxnId="{21D715C6-939D-0942-917B-9952EB24AB38}">
      <dgm:prSet/>
      <dgm:spPr/>
      <dgm:t>
        <a:bodyPr/>
        <a:lstStyle/>
        <a:p>
          <a:endParaRPr lang="en-US"/>
        </a:p>
      </dgm:t>
    </dgm:pt>
    <dgm:pt modelId="{9F8F394A-2966-BC43-B131-66E316F35C36}">
      <dgm:prSet phldrT="[Text]" custT="1"/>
      <dgm:spPr/>
      <dgm:t>
        <a:bodyPr/>
        <a:lstStyle/>
        <a:p>
          <a:r>
            <a:rPr lang="en-US" sz="2000" b="1" dirty="0"/>
            <a:t>Merit-based Incentive Payment System (MIPS)</a:t>
          </a:r>
        </a:p>
      </dgm:t>
    </dgm:pt>
    <dgm:pt modelId="{8B135FA7-032B-3E43-879D-8E08CB39789A}" type="parTrans" cxnId="{B8786231-D0FD-734B-8AC5-816F238D9BEB}">
      <dgm:prSet/>
      <dgm:spPr/>
      <dgm:t>
        <a:bodyPr/>
        <a:lstStyle/>
        <a:p>
          <a:endParaRPr lang="en-US"/>
        </a:p>
      </dgm:t>
    </dgm:pt>
    <dgm:pt modelId="{E447FBCB-6897-534C-988B-7BAB928607AA}" type="sibTrans" cxnId="{B8786231-D0FD-734B-8AC5-816F238D9BEB}">
      <dgm:prSet/>
      <dgm:spPr/>
      <dgm:t>
        <a:bodyPr/>
        <a:lstStyle/>
        <a:p>
          <a:endParaRPr lang="en-US"/>
        </a:p>
      </dgm:t>
    </dgm:pt>
    <dgm:pt modelId="{9C40C00F-F1B9-C14C-8F17-5A0893AB67E5}">
      <dgm:prSet phldrT="[Text]" custT="1"/>
      <dgm:spPr/>
      <dgm:t>
        <a:bodyPr/>
        <a:lstStyle/>
        <a:p>
          <a:r>
            <a:rPr lang="en-US" sz="2800" b="1" dirty="0"/>
            <a:t>Section 102</a:t>
          </a:r>
        </a:p>
      </dgm:t>
    </dgm:pt>
    <dgm:pt modelId="{6DFC4DBA-2B35-4446-9677-D09793F7D875}" type="parTrans" cxnId="{F18965E3-D5D2-2E42-8F68-1C96A69CE5CB}">
      <dgm:prSet/>
      <dgm:spPr/>
      <dgm:t>
        <a:bodyPr/>
        <a:lstStyle/>
        <a:p>
          <a:endParaRPr lang="en-US"/>
        </a:p>
      </dgm:t>
    </dgm:pt>
    <dgm:pt modelId="{2DA93DF5-3EF8-DD45-BFD3-B84C8F0D8F51}" type="sibTrans" cxnId="{F18965E3-D5D2-2E42-8F68-1C96A69CE5CB}">
      <dgm:prSet/>
      <dgm:spPr/>
      <dgm:t>
        <a:bodyPr/>
        <a:lstStyle/>
        <a:p>
          <a:endParaRPr lang="en-US"/>
        </a:p>
      </dgm:t>
    </dgm:pt>
    <dgm:pt modelId="{7913BD0B-3218-4E4A-8227-FB0E3CC096D0}">
      <dgm:prSet phldrT="[Text]" custT="1"/>
      <dgm:spPr/>
      <dgm:t>
        <a:bodyPr/>
        <a:lstStyle/>
        <a:p>
          <a:r>
            <a:rPr lang="en-US" sz="2300" b="1" dirty="0">
              <a:solidFill>
                <a:srgbClr val="FFFF00"/>
              </a:solidFill>
            </a:rPr>
            <a:t>Measure Development Plan (MDP)</a:t>
          </a:r>
        </a:p>
      </dgm:t>
    </dgm:pt>
    <dgm:pt modelId="{55124283-2ED7-334E-A1B2-0079CF7FD403}" type="parTrans" cxnId="{387B08DD-877E-EA45-8923-24DE894A574F}">
      <dgm:prSet/>
      <dgm:spPr/>
      <dgm:t>
        <a:bodyPr/>
        <a:lstStyle/>
        <a:p>
          <a:endParaRPr lang="en-US"/>
        </a:p>
      </dgm:t>
    </dgm:pt>
    <dgm:pt modelId="{2FB3A6ED-C3E4-5E4D-9CE2-3DDB82C2B0AC}" type="sibTrans" cxnId="{387B08DD-877E-EA45-8923-24DE894A574F}">
      <dgm:prSet/>
      <dgm:spPr/>
      <dgm:t>
        <a:bodyPr/>
        <a:lstStyle/>
        <a:p>
          <a:endParaRPr lang="en-US"/>
        </a:p>
      </dgm:t>
    </dgm:pt>
    <dgm:pt modelId="{CC46C150-5C47-E74B-A809-612BB0572444}">
      <dgm:prSet phldrT="[Text]" custT="1"/>
      <dgm:spPr/>
      <dgm:t>
        <a:bodyPr/>
        <a:lstStyle/>
        <a:p>
          <a:r>
            <a:rPr lang="en-US" sz="2300" b="1" dirty="0">
              <a:solidFill>
                <a:srgbClr val="FFFF00"/>
              </a:solidFill>
            </a:rPr>
            <a:t>MDP Annual Report</a:t>
          </a:r>
        </a:p>
      </dgm:t>
    </dgm:pt>
    <dgm:pt modelId="{ABB09AB4-5723-8D42-B175-2B0EE2D30566}" type="parTrans" cxnId="{DA801773-8BA5-9745-B219-3453C4D4288D}">
      <dgm:prSet/>
      <dgm:spPr/>
      <dgm:t>
        <a:bodyPr/>
        <a:lstStyle/>
        <a:p>
          <a:endParaRPr lang="en-US"/>
        </a:p>
      </dgm:t>
    </dgm:pt>
    <dgm:pt modelId="{6A540E92-1B85-1043-A770-F6A7B12FB300}" type="sibTrans" cxnId="{DA801773-8BA5-9745-B219-3453C4D4288D}">
      <dgm:prSet/>
      <dgm:spPr/>
      <dgm:t>
        <a:bodyPr/>
        <a:lstStyle/>
        <a:p>
          <a:endParaRPr lang="en-US"/>
        </a:p>
      </dgm:t>
    </dgm:pt>
    <dgm:pt modelId="{ABD86955-9FF9-6C4F-8ED4-D8D2D87A1B58}" type="pres">
      <dgm:prSet presAssocID="{8760837E-7AD1-4141-A952-6A4CA35A1AE2}" presName="Name0" presStyleCnt="0">
        <dgm:presLayoutVars>
          <dgm:chPref val="1"/>
          <dgm:dir/>
          <dgm:animOne val="branch"/>
          <dgm:animLvl val="lvl"/>
          <dgm:resizeHandles/>
        </dgm:presLayoutVars>
      </dgm:prSet>
      <dgm:spPr/>
    </dgm:pt>
    <dgm:pt modelId="{A946DBE1-F360-EF4C-BADB-78860A52261C}" type="pres">
      <dgm:prSet presAssocID="{071CF7DB-4411-F64B-97DB-ECE642CA5DE0}" presName="vertOne" presStyleCnt="0"/>
      <dgm:spPr/>
    </dgm:pt>
    <dgm:pt modelId="{1464FCCD-DE21-CB40-BF4F-FC53CA7A35AB}" type="pres">
      <dgm:prSet presAssocID="{071CF7DB-4411-F64B-97DB-ECE642CA5DE0}" presName="txOne" presStyleLbl="node0" presStyleIdx="0" presStyleCnt="2" custScaleY="47716" custLinFactNeighborX="664" custLinFactNeighborY="37825">
        <dgm:presLayoutVars>
          <dgm:chPref val="3"/>
        </dgm:presLayoutVars>
      </dgm:prSet>
      <dgm:spPr/>
    </dgm:pt>
    <dgm:pt modelId="{4DE00E4F-7D53-9643-819E-6A19251D2C47}" type="pres">
      <dgm:prSet presAssocID="{071CF7DB-4411-F64B-97DB-ECE642CA5DE0}" presName="parTransOne" presStyleCnt="0"/>
      <dgm:spPr/>
    </dgm:pt>
    <dgm:pt modelId="{91815BDE-916B-F842-BF89-7F754DEC0306}" type="pres">
      <dgm:prSet presAssocID="{071CF7DB-4411-F64B-97DB-ECE642CA5DE0}" presName="horzOne" presStyleCnt="0"/>
      <dgm:spPr/>
    </dgm:pt>
    <dgm:pt modelId="{26A40986-CD2F-1C47-AC38-1677ED0E6832}" type="pres">
      <dgm:prSet presAssocID="{5F29B63C-2179-2744-9FF2-CC5DAE595AA5}" presName="vertTwo" presStyleCnt="0"/>
      <dgm:spPr/>
    </dgm:pt>
    <dgm:pt modelId="{8773FC07-9563-AC40-A963-5EEE01DBF492}" type="pres">
      <dgm:prSet presAssocID="{5F29B63C-2179-2744-9FF2-CC5DAE595AA5}" presName="txTwo" presStyleLbl="node2" presStyleIdx="0" presStyleCnt="4" custScaleY="79028" custLinFactNeighborX="-1072" custLinFactNeighborY="14959">
        <dgm:presLayoutVars>
          <dgm:chPref val="3"/>
        </dgm:presLayoutVars>
      </dgm:prSet>
      <dgm:spPr/>
    </dgm:pt>
    <dgm:pt modelId="{8C5D5242-48AC-8243-B7FA-9B46235C3FF2}" type="pres">
      <dgm:prSet presAssocID="{5F29B63C-2179-2744-9FF2-CC5DAE595AA5}" presName="horzTwo" presStyleCnt="0"/>
      <dgm:spPr/>
    </dgm:pt>
    <dgm:pt modelId="{517E82A8-7F61-9443-BCFE-605CF4C19326}" type="pres">
      <dgm:prSet presAssocID="{F734C2EC-ED7A-B340-A8B2-5BDDDFD5D79E}" presName="sibSpaceTwo" presStyleCnt="0"/>
      <dgm:spPr/>
    </dgm:pt>
    <dgm:pt modelId="{C09BE4F9-F88C-3440-96BC-FE3139157E40}" type="pres">
      <dgm:prSet presAssocID="{9F8F394A-2966-BC43-B131-66E316F35C36}" presName="vertTwo" presStyleCnt="0"/>
      <dgm:spPr/>
    </dgm:pt>
    <dgm:pt modelId="{26CCFBF8-A17F-FE42-8410-C895552611D9}" type="pres">
      <dgm:prSet presAssocID="{9F8F394A-2966-BC43-B131-66E316F35C36}" presName="txTwo" presStyleLbl="node2" presStyleIdx="1" presStyleCnt="4" custScaleY="79028" custLinFactNeighborX="-1995" custLinFactNeighborY="14959">
        <dgm:presLayoutVars>
          <dgm:chPref val="3"/>
        </dgm:presLayoutVars>
      </dgm:prSet>
      <dgm:spPr/>
    </dgm:pt>
    <dgm:pt modelId="{D27B3C77-082E-8148-8D2B-B58F832ACC9B}" type="pres">
      <dgm:prSet presAssocID="{9F8F394A-2966-BC43-B131-66E316F35C36}" presName="horzTwo" presStyleCnt="0"/>
      <dgm:spPr/>
    </dgm:pt>
    <dgm:pt modelId="{7E6ADAF2-5187-4540-9905-CF3C66D064C0}" type="pres">
      <dgm:prSet presAssocID="{E2461668-A3B2-6048-84E8-8CEBAEFC1DE7}" presName="sibSpaceOne" presStyleCnt="0"/>
      <dgm:spPr/>
    </dgm:pt>
    <dgm:pt modelId="{C5BC1BBC-0426-9B4C-80FB-58E5C079F9BF}" type="pres">
      <dgm:prSet presAssocID="{9C40C00F-F1B9-C14C-8F17-5A0893AB67E5}" presName="vertOne" presStyleCnt="0"/>
      <dgm:spPr/>
    </dgm:pt>
    <dgm:pt modelId="{2ACFE229-ACF5-FB49-BBC5-5FEEA4058680}" type="pres">
      <dgm:prSet presAssocID="{9C40C00F-F1B9-C14C-8F17-5A0893AB67E5}" presName="txOne" presStyleLbl="node0" presStyleIdx="1" presStyleCnt="2" custScaleY="47716" custLinFactNeighborY="38151">
        <dgm:presLayoutVars>
          <dgm:chPref val="3"/>
        </dgm:presLayoutVars>
      </dgm:prSet>
      <dgm:spPr/>
    </dgm:pt>
    <dgm:pt modelId="{CD638C9C-CE1C-5445-84B5-FF1A289DB005}" type="pres">
      <dgm:prSet presAssocID="{9C40C00F-F1B9-C14C-8F17-5A0893AB67E5}" presName="parTransOne" presStyleCnt="0"/>
      <dgm:spPr/>
    </dgm:pt>
    <dgm:pt modelId="{D8161301-A2E9-9E42-A217-B048347D36F5}" type="pres">
      <dgm:prSet presAssocID="{9C40C00F-F1B9-C14C-8F17-5A0893AB67E5}" presName="horzOne" presStyleCnt="0"/>
      <dgm:spPr/>
    </dgm:pt>
    <dgm:pt modelId="{FBB3AFB5-BAE5-304F-A2A4-B9936C688926}" type="pres">
      <dgm:prSet presAssocID="{7913BD0B-3218-4E4A-8227-FB0E3CC096D0}" presName="vertTwo" presStyleCnt="0"/>
      <dgm:spPr/>
    </dgm:pt>
    <dgm:pt modelId="{DFF21B80-7B59-F443-A297-9F561FB8458F}" type="pres">
      <dgm:prSet presAssocID="{7913BD0B-3218-4E4A-8227-FB0E3CC096D0}" presName="txTwo" presStyleLbl="node2" presStyleIdx="2" presStyleCnt="4" custScaleY="79028" custLinFactNeighborX="-1995" custLinFactNeighborY="14959">
        <dgm:presLayoutVars>
          <dgm:chPref val="3"/>
        </dgm:presLayoutVars>
      </dgm:prSet>
      <dgm:spPr/>
    </dgm:pt>
    <dgm:pt modelId="{50EF83FC-B18D-EB4B-8C29-A3E15EC19B6A}" type="pres">
      <dgm:prSet presAssocID="{7913BD0B-3218-4E4A-8227-FB0E3CC096D0}" presName="horzTwo" presStyleCnt="0"/>
      <dgm:spPr/>
    </dgm:pt>
    <dgm:pt modelId="{02A8E75B-9165-CF4B-AB9E-4F7B8D366A93}" type="pres">
      <dgm:prSet presAssocID="{2FB3A6ED-C3E4-5E4D-9CE2-3DDB82C2B0AC}" presName="sibSpaceTwo" presStyleCnt="0"/>
      <dgm:spPr/>
    </dgm:pt>
    <dgm:pt modelId="{69C0FD07-B4DF-214B-8F17-E39AC5CABE22}" type="pres">
      <dgm:prSet presAssocID="{CC46C150-5C47-E74B-A809-612BB0572444}" presName="vertTwo" presStyleCnt="0"/>
      <dgm:spPr/>
    </dgm:pt>
    <dgm:pt modelId="{BA175DAB-E16F-8A43-9BDD-7680C72D0DB2}" type="pres">
      <dgm:prSet presAssocID="{CC46C150-5C47-E74B-A809-612BB0572444}" presName="txTwo" presStyleLbl="node2" presStyleIdx="3" presStyleCnt="4" custScaleY="79028" custLinFactNeighborX="-1995" custLinFactNeighborY="14959">
        <dgm:presLayoutVars>
          <dgm:chPref val="3"/>
        </dgm:presLayoutVars>
      </dgm:prSet>
      <dgm:spPr/>
    </dgm:pt>
    <dgm:pt modelId="{5616D825-C3FE-6B4F-ACBF-A154E14D5A33}" type="pres">
      <dgm:prSet presAssocID="{CC46C150-5C47-E74B-A809-612BB0572444}" presName="horzTwo" presStyleCnt="0"/>
      <dgm:spPr/>
    </dgm:pt>
  </dgm:ptLst>
  <dgm:cxnLst>
    <dgm:cxn modelId="{4362E70E-CF02-D649-B497-6F887B1ED78C}" type="presOf" srcId="{071CF7DB-4411-F64B-97DB-ECE642CA5DE0}" destId="{1464FCCD-DE21-CB40-BF4F-FC53CA7A35AB}" srcOrd="0" destOrd="0" presId="urn:microsoft.com/office/officeart/2005/8/layout/hierarchy4"/>
    <dgm:cxn modelId="{87326C13-2BDE-E24D-A5BE-B14A08C36303}" type="presOf" srcId="{9C40C00F-F1B9-C14C-8F17-5A0893AB67E5}" destId="{2ACFE229-ACF5-FB49-BBC5-5FEEA4058680}" srcOrd="0" destOrd="0" presId="urn:microsoft.com/office/officeart/2005/8/layout/hierarchy4"/>
    <dgm:cxn modelId="{B8786231-D0FD-734B-8AC5-816F238D9BEB}" srcId="{071CF7DB-4411-F64B-97DB-ECE642CA5DE0}" destId="{9F8F394A-2966-BC43-B131-66E316F35C36}" srcOrd="1" destOrd="0" parTransId="{8B135FA7-032B-3E43-879D-8E08CB39789A}" sibTransId="{E447FBCB-6897-534C-988B-7BAB928607AA}"/>
    <dgm:cxn modelId="{9CDD0345-59A4-3C4E-BDBF-3A82F94CAB94}" type="presOf" srcId="{8760837E-7AD1-4141-A952-6A4CA35A1AE2}" destId="{ABD86955-9FF9-6C4F-8ED4-D8D2D87A1B58}" srcOrd="0" destOrd="0" presId="urn:microsoft.com/office/officeart/2005/8/layout/hierarchy4"/>
    <dgm:cxn modelId="{6ADCC86F-D61C-CB4F-8191-13CBB1490392}" srcId="{8760837E-7AD1-4141-A952-6A4CA35A1AE2}" destId="{071CF7DB-4411-F64B-97DB-ECE642CA5DE0}" srcOrd="0" destOrd="0" parTransId="{C8833A3A-887E-E849-8D53-B5CD160ACEB3}" sibTransId="{E2461668-A3B2-6048-84E8-8CEBAEFC1DE7}"/>
    <dgm:cxn modelId="{DA801773-8BA5-9745-B219-3453C4D4288D}" srcId="{9C40C00F-F1B9-C14C-8F17-5A0893AB67E5}" destId="{CC46C150-5C47-E74B-A809-612BB0572444}" srcOrd="1" destOrd="0" parTransId="{ABB09AB4-5723-8D42-B175-2B0EE2D30566}" sibTransId="{6A540E92-1B85-1043-A770-F6A7B12FB300}"/>
    <dgm:cxn modelId="{7B822F78-F82A-9C46-AAD3-F29AD2BACD63}" type="presOf" srcId="{5F29B63C-2179-2744-9FF2-CC5DAE595AA5}" destId="{8773FC07-9563-AC40-A963-5EEE01DBF492}" srcOrd="0" destOrd="0" presId="urn:microsoft.com/office/officeart/2005/8/layout/hierarchy4"/>
    <dgm:cxn modelId="{442EF399-F0E5-7C43-8D98-E88537F6BC46}" type="presOf" srcId="{7913BD0B-3218-4E4A-8227-FB0E3CC096D0}" destId="{DFF21B80-7B59-F443-A297-9F561FB8458F}" srcOrd="0" destOrd="0" presId="urn:microsoft.com/office/officeart/2005/8/layout/hierarchy4"/>
    <dgm:cxn modelId="{0A8E79B5-3F73-2143-9B82-932BE44622CC}" type="presOf" srcId="{CC46C150-5C47-E74B-A809-612BB0572444}" destId="{BA175DAB-E16F-8A43-9BDD-7680C72D0DB2}" srcOrd="0" destOrd="0" presId="urn:microsoft.com/office/officeart/2005/8/layout/hierarchy4"/>
    <dgm:cxn modelId="{21D715C6-939D-0942-917B-9952EB24AB38}" srcId="{071CF7DB-4411-F64B-97DB-ECE642CA5DE0}" destId="{5F29B63C-2179-2744-9FF2-CC5DAE595AA5}" srcOrd="0" destOrd="0" parTransId="{889091B0-E854-8443-8FA8-A1DB91F287A5}" sibTransId="{F734C2EC-ED7A-B340-A8B2-5BDDDFD5D79E}"/>
    <dgm:cxn modelId="{387B08DD-877E-EA45-8923-24DE894A574F}" srcId="{9C40C00F-F1B9-C14C-8F17-5A0893AB67E5}" destId="{7913BD0B-3218-4E4A-8227-FB0E3CC096D0}" srcOrd="0" destOrd="0" parTransId="{55124283-2ED7-334E-A1B2-0079CF7FD403}" sibTransId="{2FB3A6ED-C3E4-5E4D-9CE2-3DDB82C2B0AC}"/>
    <dgm:cxn modelId="{F18965E3-D5D2-2E42-8F68-1C96A69CE5CB}" srcId="{8760837E-7AD1-4141-A952-6A4CA35A1AE2}" destId="{9C40C00F-F1B9-C14C-8F17-5A0893AB67E5}" srcOrd="1" destOrd="0" parTransId="{6DFC4DBA-2B35-4446-9677-D09793F7D875}" sibTransId="{2DA93DF5-3EF8-DD45-BFD3-B84C8F0D8F51}"/>
    <dgm:cxn modelId="{B766D2F5-D10F-F44E-B3AB-C42DBA8ECAA2}" type="presOf" srcId="{9F8F394A-2966-BC43-B131-66E316F35C36}" destId="{26CCFBF8-A17F-FE42-8410-C895552611D9}" srcOrd="0" destOrd="0" presId="urn:microsoft.com/office/officeart/2005/8/layout/hierarchy4"/>
    <dgm:cxn modelId="{DB6B09B0-FE28-BF46-AA19-7A96100EDA45}" type="presParOf" srcId="{ABD86955-9FF9-6C4F-8ED4-D8D2D87A1B58}" destId="{A946DBE1-F360-EF4C-BADB-78860A52261C}" srcOrd="0" destOrd="0" presId="urn:microsoft.com/office/officeart/2005/8/layout/hierarchy4"/>
    <dgm:cxn modelId="{647D01A8-9C75-B64A-ADF4-7C9700E0665D}" type="presParOf" srcId="{A946DBE1-F360-EF4C-BADB-78860A52261C}" destId="{1464FCCD-DE21-CB40-BF4F-FC53CA7A35AB}" srcOrd="0" destOrd="0" presId="urn:microsoft.com/office/officeart/2005/8/layout/hierarchy4"/>
    <dgm:cxn modelId="{F480A4C5-CF93-264F-B761-2F5742021D96}" type="presParOf" srcId="{A946DBE1-F360-EF4C-BADB-78860A52261C}" destId="{4DE00E4F-7D53-9643-819E-6A19251D2C47}" srcOrd="1" destOrd="0" presId="urn:microsoft.com/office/officeart/2005/8/layout/hierarchy4"/>
    <dgm:cxn modelId="{390B8126-EC4C-1440-8EE7-C96126C931AD}" type="presParOf" srcId="{A946DBE1-F360-EF4C-BADB-78860A52261C}" destId="{91815BDE-916B-F842-BF89-7F754DEC0306}" srcOrd="2" destOrd="0" presId="urn:microsoft.com/office/officeart/2005/8/layout/hierarchy4"/>
    <dgm:cxn modelId="{F5B8CFF5-A043-E842-B114-AD420ECC5A63}" type="presParOf" srcId="{91815BDE-916B-F842-BF89-7F754DEC0306}" destId="{26A40986-CD2F-1C47-AC38-1677ED0E6832}" srcOrd="0" destOrd="0" presId="urn:microsoft.com/office/officeart/2005/8/layout/hierarchy4"/>
    <dgm:cxn modelId="{12A21F9E-3636-4643-819A-102A81D9EA78}" type="presParOf" srcId="{26A40986-CD2F-1C47-AC38-1677ED0E6832}" destId="{8773FC07-9563-AC40-A963-5EEE01DBF492}" srcOrd="0" destOrd="0" presId="urn:microsoft.com/office/officeart/2005/8/layout/hierarchy4"/>
    <dgm:cxn modelId="{8388349C-085D-564C-A461-9CDC06C5D158}" type="presParOf" srcId="{26A40986-CD2F-1C47-AC38-1677ED0E6832}" destId="{8C5D5242-48AC-8243-B7FA-9B46235C3FF2}" srcOrd="1" destOrd="0" presId="urn:microsoft.com/office/officeart/2005/8/layout/hierarchy4"/>
    <dgm:cxn modelId="{2DF9AF0B-4967-D345-AE6C-4C300803C9C2}" type="presParOf" srcId="{91815BDE-916B-F842-BF89-7F754DEC0306}" destId="{517E82A8-7F61-9443-BCFE-605CF4C19326}" srcOrd="1" destOrd="0" presId="urn:microsoft.com/office/officeart/2005/8/layout/hierarchy4"/>
    <dgm:cxn modelId="{1710A4CE-DDF2-594E-9A5E-2A7D34927B3E}" type="presParOf" srcId="{91815BDE-916B-F842-BF89-7F754DEC0306}" destId="{C09BE4F9-F88C-3440-96BC-FE3139157E40}" srcOrd="2" destOrd="0" presId="urn:microsoft.com/office/officeart/2005/8/layout/hierarchy4"/>
    <dgm:cxn modelId="{6C60372F-EDA5-6D49-9C77-3EB5488C8664}" type="presParOf" srcId="{C09BE4F9-F88C-3440-96BC-FE3139157E40}" destId="{26CCFBF8-A17F-FE42-8410-C895552611D9}" srcOrd="0" destOrd="0" presId="urn:microsoft.com/office/officeart/2005/8/layout/hierarchy4"/>
    <dgm:cxn modelId="{BC483D24-97FB-0E46-89F9-7D6119160C6E}" type="presParOf" srcId="{C09BE4F9-F88C-3440-96BC-FE3139157E40}" destId="{D27B3C77-082E-8148-8D2B-B58F832ACC9B}" srcOrd="1" destOrd="0" presId="urn:microsoft.com/office/officeart/2005/8/layout/hierarchy4"/>
    <dgm:cxn modelId="{6FF59F2E-5C94-0A43-A59E-BC3F7A275B7D}" type="presParOf" srcId="{ABD86955-9FF9-6C4F-8ED4-D8D2D87A1B58}" destId="{7E6ADAF2-5187-4540-9905-CF3C66D064C0}" srcOrd="1" destOrd="0" presId="urn:microsoft.com/office/officeart/2005/8/layout/hierarchy4"/>
    <dgm:cxn modelId="{1BA5B80C-5A82-DC4A-8755-A3FFB22C0594}" type="presParOf" srcId="{ABD86955-9FF9-6C4F-8ED4-D8D2D87A1B58}" destId="{C5BC1BBC-0426-9B4C-80FB-58E5C079F9BF}" srcOrd="2" destOrd="0" presId="urn:microsoft.com/office/officeart/2005/8/layout/hierarchy4"/>
    <dgm:cxn modelId="{46C8132A-5BB7-764C-9A02-B09895ED628E}" type="presParOf" srcId="{C5BC1BBC-0426-9B4C-80FB-58E5C079F9BF}" destId="{2ACFE229-ACF5-FB49-BBC5-5FEEA4058680}" srcOrd="0" destOrd="0" presId="urn:microsoft.com/office/officeart/2005/8/layout/hierarchy4"/>
    <dgm:cxn modelId="{97003925-8181-4145-A3DE-C43A586D1D1C}" type="presParOf" srcId="{C5BC1BBC-0426-9B4C-80FB-58E5C079F9BF}" destId="{CD638C9C-CE1C-5445-84B5-FF1A289DB005}" srcOrd="1" destOrd="0" presId="urn:microsoft.com/office/officeart/2005/8/layout/hierarchy4"/>
    <dgm:cxn modelId="{EB5EDAF3-0448-8E48-A8DA-60E1B82F941F}" type="presParOf" srcId="{C5BC1BBC-0426-9B4C-80FB-58E5C079F9BF}" destId="{D8161301-A2E9-9E42-A217-B048347D36F5}" srcOrd="2" destOrd="0" presId="urn:microsoft.com/office/officeart/2005/8/layout/hierarchy4"/>
    <dgm:cxn modelId="{8EB4A431-9587-3B4C-8EA5-EE955B546772}" type="presParOf" srcId="{D8161301-A2E9-9E42-A217-B048347D36F5}" destId="{FBB3AFB5-BAE5-304F-A2A4-B9936C688926}" srcOrd="0" destOrd="0" presId="urn:microsoft.com/office/officeart/2005/8/layout/hierarchy4"/>
    <dgm:cxn modelId="{8D10F0FF-A6A6-7745-9221-70DF0AF85B0F}" type="presParOf" srcId="{FBB3AFB5-BAE5-304F-A2A4-B9936C688926}" destId="{DFF21B80-7B59-F443-A297-9F561FB8458F}" srcOrd="0" destOrd="0" presId="urn:microsoft.com/office/officeart/2005/8/layout/hierarchy4"/>
    <dgm:cxn modelId="{5E6BB58E-C6CE-1F45-87B9-C28662B452A8}" type="presParOf" srcId="{FBB3AFB5-BAE5-304F-A2A4-B9936C688926}" destId="{50EF83FC-B18D-EB4B-8C29-A3E15EC19B6A}" srcOrd="1" destOrd="0" presId="urn:microsoft.com/office/officeart/2005/8/layout/hierarchy4"/>
    <dgm:cxn modelId="{FAD5E086-33D1-C746-B88D-F33C3FB9C874}" type="presParOf" srcId="{D8161301-A2E9-9E42-A217-B048347D36F5}" destId="{02A8E75B-9165-CF4B-AB9E-4F7B8D366A93}" srcOrd="1" destOrd="0" presId="urn:microsoft.com/office/officeart/2005/8/layout/hierarchy4"/>
    <dgm:cxn modelId="{8ECE2E59-3701-9F41-A983-8BDEAC614FFA}" type="presParOf" srcId="{D8161301-A2E9-9E42-A217-B048347D36F5}" destId="{69C0FD07-B4DF-214B-8F17-E39AC5CABE22}" srcOrd="2" destOrd="0" presId="urn:microsoft.com/office/officeart/2005/8/layout/hierarchy4"/>
    <dgm:cxn modelId="{061E0DAD-1381-3349-8117-255C0D67428E}" type="presParOf" srcId="{69C0FD07-B4DF-214B-8F17-E39AC5CABE22}" destId="{BA175DAB-E16F-8A43-9BDD-7680C72D0DB2}" srcOrd="0" destOrd="0" presId="urn:microsoft.com/office/officeart/2005/8/layout/hierarchy4"/>
    <dgm:cxn modelId="{C55BD412-C853-8949-AF12-97AA8CEFF884}" type="presParOf" srcId="{69C0FD07-B4DF-214B-8F17-E39AC5CABE22}" destId="{5616D825-C3FE-6B4F-ACBF-A154E14D5A33}"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EA8871-AFDD-0049-910F-3FED15515B54}" type="doc">
      <dgm:prSet loTypeId="urn:microsoft.com/office/officeart/2005/8/layout/funnel1" loCatId="" qsTypeId="urn:microsoft.com/office/officeart/2005/8/quickstyle/simple5" qsCatId="simple" csTypeId="urn:microsoft.com/office/officeart/2005/8/colors/accent1_2" csCatId="accent1" phldr="1"/>
      <dgm:spPr/>
      <dgm:t>
        <a:bodyPr/>
        <a:lstStyle/>
        <a:p>
          <a:endParaRPr lang="en-US"/>
        </a:p>
      </dgm:t>
    </dgm:pt>
    <dgm:pt modelId="{40487532-BF1D-4F49-AC7F-040948B39B0A}">
      <dgm:prSet phldrT="[Text]"/>
      <dgm:spPr/>
      <dgm:t>
        <a:bodyPr/>
        <a:lstStyle/>
        <a:p>
          <a:r>
            <a:rPr lang="en-US" dirty="0"/>
            <a:t>CMS Quality Priorities</a:t>
          </a:r>
        </a:p>
      </dgm:t>
    </dgm:pt>
    <dgm:pt modelId="{EE1F3E0B-9764-A045-A5CB-243087E078EB}" type="parTrans" cxnId="{B9403D73-D24A-2540-B90B-B628DFF1556A}">
      <dgm:prSet/>
      <dgm:spPr/>
      <dgm:t>
        <a:bodyPr/>
        <a:lstStyle/>
        <a:p>
          <a:endParaRPr lang="en-US"/>
        </a:p>
      </dgm:t>
    </dgm:pt>
    <dgm:pt modelId="{B6E401F0-E1D8-A14A-8AF7-F61686551459}" type="sibTrans" cxnId="{B9403D73-D24A-2540-B90B-B628DFF1556A}">
      <dgm:prSet/>
      <dgm:spPr/>
      <dgm:t>
        <a:bodyPr/>
        <a:lstStyle/>
        <a:p>
          <a:endParaRPr lang="en-US"/>
        </a:p>
      </dgm:t>
    </dgm:pt>
    <dgm:pt modelId="{4E7D2703-B1CC-5E44-82B1-1569DE958D41}">
      <dgm:prSet phldrT="[Text]"/>
      <dgm:spPr/>
      <dgm:t>
        <a:bodyPr/>
        <a:lstStyle/>
        <a:p>
          <a:r>
            <a:rPr lang="en-US" dirty="0"/>
            <a:t>MMS</a:t>
          </a:r>
        </a:p>
        <a:p>
          <a:r>
            <a:rPr lang="en-US" dirty="0"/>
            <a:t>Blueprint</a:t>
          </a:r>
        </a:p>
      </dgm:t>
    </dgm:pt>
    <dgm:pt modelId="{AE692236-D052-CA40-AA5E-A49A5A6FE332}" type="parTrans" cxnId="{F9CAF537-CCCF-B640-BE76-F6525C58F44C}">
      <dgm:prSet/>
      <dgm:spPr/>
      <dgm:t>
        <a:bodyPr/>
        <a:lstStyle/>
        <a:p>
          <a:endParaRPr lang="en-US"/>
        </a:p>
      </dgm:t>
    </dgm:pt>
    <dgm:pt modelId="{7ED3CFFE-C9A8-AB49-9727-E075810274C7}" type="sibTrans" cxnId="{F9CAF537-CCCF-B640-BE76-F6525C58F44C}">
      <dgm:prSet/>
      <dgm:spPr/>
      <dgm:t>
        <a:bodyPr/>
        <a:lstStyle/>
        <a:p>
          <a:endParaRPr lang="en-US"/>
        </a:p>
      </dgm:t>
    </dgm:pt>
    <dgm:pt modelId="{55A441C0-1EDA-BD46-98A4-CA46AF3DDCFB}">
      <dgm:prSet phldrT="[Text]"/>
      <dgm:spPr/>
      <dgm:t>
        <a:bodyPr/>
        <a:lstStyle/>
        <a:p>
          <a:r>
            <a:rPr lang="en-US" dirty="0"/>
            <a:t>General Technical Principles</a:t>
          </a:r>
        </a:p>
      </dgm:t>
    </dgm:pt>
    <dgm:pt modelId="{9965EC26-D33A-4C40-BBDE-D627F1EEBC02}" type="parTrans" cxnId="{C20E39A8-8CFF-3544-9BCF-818E885BE0C9}">
      <dgm:prSet/>
      <dgm:spPr/>
      <dgm:t>
        <a:bodyPr/>
        <a:lstStyle/>
        <a:p>
          <a:endParaRPr lang="en-US"/>
        </a:p>
      </dgm:t>
    </dgm:pt>
    <dgm:pt modelId="{705AD35F-53FB-3344-9BD9-E00E954C529D}" type="sibTrans" cxnId="{C20E39A8-8CFF-3544-9BCF-818E885BE0C9}">
      <dgm:prSet/>
      <dgm:spPr/>
      <dgm:t>
        <a:bodyPr/>
        <a:lstStyle/>
        <a:p>
          <a:endParaRPr lang="en-US"/>
        </a:p>
      </dgm:t>
    </dgm:pt>
    <dgm:pt modelId="{C2DC1864-52D9-0F42-ABA9-8FA640B78954}">
      <dgm:prSet phldrT="[Text]" custT="1"/>
      <dgm:spPr/>
      <dgm:t>
        <a:bodyPr/>
        <a:lstStyle/>
        <a:p>
          <a:r>
            <a:rPr lang="en-US" sz="2400" b="1" dirty="0"/>
            <a:t>Quality Measure Development Plan</a:t>
          </a:r>
        </a:p>
      </dgm:t>
    </dgm:pt>
    <dgm:pt modelId="{1703A71F-BAB1-3C4F-AAFD-39FC4B9B7F6B}" type="parTrans" cxnId="{A65EB842-8252-124F-8C7B-FBEE1FF0EC22}">
      <dgm:prSet/>
      <dgm:spPr/>
      <dgm:t>
        <a:bodyPr/>
        <a:lstStyle/>
        <a:p>
          <a:endParaRPr lang="en-US"/>
        </a:p>
      </dgm:t>
    </dgm:pt>
    <dgm:pt modelId="{075C682F-3154-724E-BBFC-F4D60E6795BB}" type="sibTrans" cxnId="{A65EB842-8252-124F-8C7B-FBEE1FF0EC22}">
      <dgm:prSet/>
      <dgm:spPr/>
      <dgm:t>
        <a:bodyPr/>
        <a:lstStyle/>
        <a:p>
          <a:endParaRPr lang="en-US"/>
        </a:p>
      </dgm:t>
    </dgm:pt>
    <dgm:pt modelId="{0437CE79-CC69-8A48-AD91-03349B99BEF5}" type="pres">
      <dgm:prSet presAssocID="{EDEA8871-AFDD-0049-910F-3FED15515B54}" presName="Name0" presStyleCnt="0">
        <dgm:presLayoutVars>
          <dgm:chMax val="4"/>
          <dgm:resizeHandles val="exact"/>
        </dgm:presLayoutVars>
      </dgm:prSet>
      <dgm:spPr/>
    </dgm:pt>
    <dgm:pt modelId="{54C090F3-8D03-174A-94F2-027FBD58C16A}" type="pres">
      <dgm:prSet presAssocID="{EDEA8871-AFDD-0049-910F-3FED15515B54}" presName="ellipse" presStyleLbl="trBgShp" presStyleIdx="0" presStyleCnt="1"/>
      <dgm:spPr/>
    </dgm:pt>
    <dgm:pt modelId="{FEDD396F-C4EA-5B4C-BC75-86E798013AB4}" type="pres">
      <dgm:prSet presAssocID="{EDEA8871-AFDD-0049-910F-3FED15515B54}" presName="arrow1" presStyleLbl="fgShp" presStyleIdx="0" presStyleCnt="1"/>
      <dgm:spPr/>
    </dgm:pt>
    <dgm:pt modelId="{15E4E44F-33A3-F049-9735-5BCF6920CFA1}" type="pres">
      <dgm:prSet presAssocID="{EDEA8871-AFDD-0049-910F-3FED15515B54}" presName="rectangle" presStyleLbl="revTx" presStyleIdx="0" presStyleCnt="1" custScaleX="95258">
        <dgm:presLayoutVars>
          <dgm:bulletEnabled val="1"/>
        </dgm:presLayoutVars>
      </dgm:prSet>
      <dgm:spPr/>
    </dgm:pt>
    <dgm:pt modelId="{55E37FB5-F3DA-4247-A71F-D1388215110A}" type="pres">
      <dgm:prSet presAssocID="{4E7D2703-B1CC-5E44-82B1-1569DE958D41}" presName="item1" presStyleLbl="node1" presStyleIdx="0" presStyleCnt="3">
        <dgm:presLayoutVars>
          <dgm:bulletEnabled val="1"/>
        </dgm:presLayoutVars>
      </dgm:prSet>
      <dgm:spPr/>
    </dgm:pt>
    <dgm:pt modelId="{9DCA8096-74C2-D04A-8623-CD43C32E225B}" type="pres">
      <dgm:prSet presAssocID="{55A441C0-1EDA-BD46-98A4-CA46AF3DDCFB}" presName="item2" presStyleLbl="node1" presStyleIdx="1" presStyleCnt="3" custLinFactNeighborY="5997">
        <dgm:presLayoutVars>
          <dgm:bulletEnabled val="1"/>
        </dgm:presLayoutVars>
      </dgm:prSet>
      <dgm:spPr/>
    </dgm:pt>
    <dgm:pt modelId="{3D62DCC6-CD56-F041-AB74-BAEB1752FBA1}" type="pres">
      <dgm:prSet presAssocID="{C2DC1864-52D9-0F42-ABA9-8FA640B78954}" presName="item3" presStyleLbl="node1" presStyleIdx="2" presStyleCnt="3">
        <dgm:presLayoutVars>
          <dgm:bulletEnabled val="1"/>
        </dgm:presLayoutVars>
      </dgm:prSet>
      <dgm:spPr/>
    </dgm:pt>
    <dgm:pt modelId="{62867B08-91A2-AD45-953F-5665A0442E18}" type="pres">
      <dgm:prSet presAssocID="{EDEA8871-AFDD-0049-910F-3FED15515B54}" presName="funnel" presStyleLbl="trAlignAcc1" presStyleIdx="0" presStyleCnt="1" custLinFactNeighborX="307" custLinFactNeighborY="-893"/>
      <dgm:spPr/>
    </dgm:pt>
  </dgm:ptLst>
  <dgm:cxnLst>
    <dgm:cxn modelId="{F9CAF537-CCCF-B640-BE76-F6525C58F44C}" srcId="{EDEA8871-AFDD-0049-910F-3FED15515B54}" destId="{4E7D2703-B1CC-5E44-82B1-1569DE958D41}" srcOrd="1" destOrd="0" parTransId="{AE692236-D052-CA40-AA5E-A49A5A6FE332}" sibTransId="{7ED3CFFE-C9A8-AB49-9727-E075810274C7}"/>
    <dgm:cxn modelId="{A65EB842-8252-124F-8C7B-FBEE1FF0EC22}" srcId="{EDEA8871-AFDD-0049-910F-3FED15515B54}" destId="{C2DC1864-52D9-0F42-ABA9-8FA640B78954}" srcOrd="3" destOrd="0" parTransId="{1703A71F-BAB1-3C4F-AAFD-39FC4B9B7F6B}" sibTransId="{075C682F-3154-724E-BBFC-F4D60E6795BB}"/>
    <dgm:cxn modelId="{C191504D-1765-BF46-9253-2CDE5577F351}" type="presOf" srcId="{40487532-BF1D-4F49-AC7F-040948B39B0A}" destId="{3D62DCC6-CD56-F041-AB74-BAEB1752FBA1}" srcOrd="0" destOrd="0" presId="urn:microsoft.com/office/officeart/2005/8/layout/funnel1"/>
    <dgm:cxn modelId="{B9403D73-D24A-2540-B90B-B628DFF1556A}" srcId="{EDEA8871-AFDD-0049-910F-3FED15515B54}" destId="{40487532-BF1D-4F49-AC7F-040948B39B0A}" srcOrd="0" destOrd="0" parTransId="{EE1F3E0B-9764-A045-A5CB-243087E078EB}" sibTransId="{B6E401F0-E1D8-A14A-8AF7-F61686551459}"/>
    <dgm:cxn modelId="{50612289-E1A6-C841-8063-5E5DEB2FCE64}" type="presOf" srcId="{C2DC1864-52D9-0F42-ABA9-8FA640B78954}" destId="{15E4E44F-33A3-F049-9735-5BCF6920CFA1}" srcOrd="0" destOrd="0" presId="urn:microsoft.com/office/officeart/2005/8/layout/funnel1"/>
    <dgm:cxn modelId="{564700A1-541C-7946-86E2-21C567BBDCBE}" type="presOf" srcId="{4E7D2703-B1CC-5E44-82B1-1569DE958D41}" destId="{9DCA8096-74C2-D04A-8623-CD43C32E225B}" srcOrd="0" destOrd="0" presId="urn:microsoft.com/office/officeart/2005/8/layout/funnel1"/>
    <dgm:cxn modelId="{C20E39A8-8CFF-3544-9BCF-818E885BE0C9}" srcId="{EDEA8871-AFDD-0049-910F-3FED15515B54}" destId="{55A441C0-1EDA-BD46-98A4-CA46AF3DDCFB}" srcOrd="2" destOrd="0" parTransId="{9965EC26-D33A-4C40-BBDE-D627F1EEBC02}" sibTransId="{705AD35F-53FB-3344-9BD9-E00E954C529D}"/>
    <dgm:cxn modelId="{7C3DDFD0-F789-B24A-8FCE-348DB45171DE}" type="presOf" srcId="{55A441C0-1EDA-BD46-98A4-CA46AF3DDCFB}" destId="{55E37FB5-F3DA-4247-A71F-D1388215110A}" srcOrd="0" destOrd="0" presId="urn:microsoft.com/office/officeart/2005/8/layout/funnel1"/>
    <dgm:cxn modelId="{4880E8D7-B57B-1A4A-8AB5-8C0687C551B8}" type="presOf" srcId="{EDEA8871-AFDD-0049-910F-3FED15515B54}" destId="{0437CE79-CC69-8A48-AD91-03349B99BEF5}" srcOrd="0" destOrd="0" presId="urn:microsoft.com/office/officeart/2005/8/layout/funnel1"/>
    <dgm:cxn modelId="{D5EF93C7-8DDC-5B41-90D1-95C67F1096BE}" type="presParOf" srcId="{0437CE79-CC69-8A48-AD91-03349B99BEF5}" destId="{54C090F3-8D03-174A-94F2-027FBD58C16A}" srcOrd="0" destOrd="0" presId="urn:microsoft.com/office/officeart/2005/8/layout/funnel1"/>
    <dgm:cxn modelId="{14667B4C-94D7-254F-BB09-8D2D4E030B81}" type="presParOf" srcId="{0437CE79-CC69-8A48-AD91-03349B99BEF5}" destId="{FEDD396F-C4EA-5B4C-BC75-86E798013AB4}" srcOrd="1" destOrd="0" presId="urn:microsoft.com/office/officeart/2005/8/layout/funnel1"/>
    <dgm:cxn modelId="{9D306D4F-3C43-8A4D-801D-B962A8273314}" type="presParOf" srcId="{0437CE79-CC69-8A48-AD91-03349B99BEF5}" destId="{15E4E44F-33A3-F049-9735-5BCF6920CFA1}" srcOrd="2" destOrd="0" presId="urn:microsoft.com/office/officeart/2005/8/layout/funnel1"/>
    <dgm:cxn modelId="{B4A07661-2073-9247-8A59-E487B4AA6057}" type="presParOf" srcId="{0437CE79-CC69-8A48-AD91-03349B99BEF5}" destId="{55E37FB5-F3DA-4247-A71F-D1388215110A}" srcOrd="3" destOrd="0" presId="urn:microsoft.com/office/officeart/2005/8/layout/funnel1"/>
    <dgm:cxn modelId="{9408FCBC-68AA-894B-9526-36F423F870FC}" type="presParOf" srcId="{0437CE79-CC69-8A48-AD91-03349B99BEF5}" destId="{9DCA8096-74C2-D04A-8623-CD43C32E225B}" srcOrd="4" destOrd="0" presId="urn:microsoft.com/office/officeart/2005/8/layout/funnel1"/>
    <dgm:cxn modelId="{51C92453-627C-014A-921B-D7BC710FCAE0}" type="presParOf" srcId="{0437CE79-CC69-8A48-AD91-03349B99BEF5}" destId="{3D62DCC6-CD56-F041-AB74-BAEB1752FBA1}" srcOrd="5" destOrd="0" presId="urn:microsoft.com/office/officeart/2005/8/layout/funnel1"/>
    <dgm:cxn modelId="{7E408044-972A-7542-8ED6-5AF6D7E9D9CB}" type="presParOf" srcId="{0437CE79-CC69-8A48-AD91-03349B99BEF5}" destId="{62867B08-91A2-AD45-953F-5665A0442E18}"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4FCCD-DE21-CB40-BF4F-FC53CA7A35AB}">
      <dsp:nvSpPr>
        <dsp:cNvPr id="0" name=""/>
        <dsp:cNvSpPr/>
      </dsp:nvSpPr>
      <dsp:spPr>
        <a:xfrm>
          <a:off x="29612" y="120803"/>
          <a:ext cx="4025848" cy="747477"/>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t>Section 101</a:t>
          </a:r>
        </a:p>
      </dsp:txBody>
      <dsp:txXfrm>
        <a:off x="51505" y="142696"/>
        <a:ext cx="3982062" cy="703691"/>
      </dsp:txXfrm>
    </dsp:sp>
    <dsp:sp modelId="{8773FC07-9563-AC40-A963-5EEE01DBF492}">
      <dsp:nvSpPr>
        <dsp:cNvPr id="0" name=""/>
        <dsp:cNvSpPr/>
      </dsp:nvSpPr>
      <dsp:spPr>
        <a:xfrm>
          <a:off x="0" y="1066771"/>
          <a:ext cx="1931789" cy="1237984"/>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Advanced Alternative Payment Models (APMs)</a:t>
          </a:r>
        </a:p>
      </dsp:txBody>
      <dsp:txXfrm>
        <a:off x="36259" y="1103030"/>
        <a:ext cx="1859271" cy="1165466"/>
      </dsp:txXfrm>
    </dsp:sp>
    <dsp:sp modelId="{26CCFBF8-A17F-FE42-8410-C895552611D9}">
      <dsp:nvSpPr>
        <dsp:cNvPr id="0" name=""/>
        <dsp:cNvSpPr/>
      </dsp:nvSpPr>
      <dsp:spPr>
        <a:xfrm>
          <a:off x="2058401" y="1066771"/>
          <a:ext cx="1931789" cy="1237984"/>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Merit-based Incentive Payment System (MIPS)</a:t>
          </a:r>
        </a:p>
      </dsp:txBody>
      <dsp:txXfrm>
        <a:off x="2094660" y="1103030"/>
        <a:ext cx="1859271" cy="1165466"/>
      </dsp:txXfrm>
    </dsp:sp>
    <dsp:sp modelId="{2ACFE229-ACF5-FB49-BBC5-5FEEA4058680}">
      <dsp:nvSpPr>
        <dsp:cNvPr id="0" name=""/>
        <dsp:cNvSpPr/>
      </dsp:nvSpPr>
      <dsp:spPr>
        <a:xfrm>
          <a:off x="4353270" y="121843"/>
          <a:ext cx="4025848" cy="747477"/>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t>Section 102</a:t>
          </a:r>
        </a:p>
      </dsp:txBody>
      <dsp:txXfrm>
        <a:off x="4375163" y="143736"/>
        <a:ext cx="3982062" cy="703691"/>
      </dsp:txXfrm>
    </dsp:sp>
    <dsp:sp modelId="{DFF21B80-7B59-F443-A297-9F561FB8458F}">
      <dsp:nvSpPr>
        <dsp:cNvPr id="0" name=""/>
        <dsp:cNvSpPr/>
      </dsp:nvSpPr>
      <dsp:spPr>
        <a:xfrm>
          <a:off x="4314731" y="1066771"/>
          <a:ext cx="1931789" cy="1237984"/>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FFFF00"/>
              </a:solidFill>
            </a:rPr>
            <a:t>Measure Development Plan (MDP)</a:t>
          </a:r>
        </a:p>
      </dsp:txBody>
      <dsp:txXfrm>
        <a:off x="4350990" y="1103030"/>
        <a:ext cx="1859271" cy="1165466"/>
      </dsp:txXfrm>
    </dsp:sp>
    <dsp:sp modelId="{BA175DAB-E16F-8A43-9BDD-7680C72D0DB2}">
      <dsp:nvSpPr>
        <dsp:cNvPr id="0" name=""/>
        <dsp:cNvSpPr/>
      </dsp:nvSpPr>
      <dsp:spPr>
        <a:xfrm>
          <a:off x="6408790" y="1066771"/>
          <a:ext cx="1931789" cy="1237984"/>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FFFF00"/>
              </a:solidFill>
            </a:rPr>
            <a:t>MDP Annual Report</a:t>
          </a:r>
        </a:p>
      </dsp:txBody>
      <dsp:txXfrm>
        <a:off x="6445049" y="1103030"/>
        <a:ext cx="1859271" cy="11654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C090F3-8D03-174A-94F2-027FBD58C16A}">
      <dsp:nvSpPr>
        <dsp:cNvPr id="0" name=""/>
        <dsp:cNvSpPr/>
      </dsp:nvSpPr>
      <dsp:spPr>
        <a:xfrm>
          <a:off x="2262753" y="174580"/>
          <a:ext cx="3464748" cy="1203261"/>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DD396F-C4EA-5B4C-BC75-86E798013AB4}">
      <dsp:nvSpPr>
        <dsp:cNvPr id="0" name=""/>
        <dsp:cNvSpPr/>
      </dsp:nvSpPr>
      <dsp:spPr>
        <a:xfrm>
          <a:off x="3664768" y="3120959"/>
          <a:ext cx="671462" cy="429736"/>
        </a:xfrm>
        <a:prstGeom prst="downArrow">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 modelId="{15E4E44F-33A3-F049-9735-5BCF6920CFA1}">
      <dsp:nvSpPr>
        <dsp:cNvPr id="0" name=""/>
        <dsp:cNvSpPr/>
      </dsp:nvSpPr>
      <dsp:spPr>
        <a:xfrm>
          <a:off x="2465406" y="3464748"/>
          <a:ext cx="3070186" cy="805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b="1" kern="1200" dirty="0"/>
            <a:t>Quality Measure Development Plan</a:t>
          </a:r>
        </a:p>
      </dsp:txBody>
      <dsp:txXfrm>
        <a:off x="2465406" y="3464748"/>
        <a:ext cx="3070186" cy="805755"/>
      </dsp:txXfrm>
    </dsp:sp>
    <dsp:sp modelId="{55E37FB5-F3DA-4247-A71F-D1388215110A}">
      <dsp:nvSpPr>
        <dsp:cNvPr id="0" name=""/>
        <dsp:cNvSpPr/>
      </dsp:nvSpPr>
      <dsp:spPr>
        <a:xfrm>
          <a:off x="3522418" y="1470772"/>
          <a:ext cx="1208633" cy="12086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General Technical Principles</a:t>
          </a:r>
        </a:p>
      </dsp:txBody>
      <dsp:txXfrm>
        <a:off x="3699418" y="1647772"/>
        <a:ext cx="854633" cy="854633"/>
      </dsp:txXfrm>
    </dsp:sp>
    <dsp:sp modelId="{9DCA8096-74C2-D04A-8623-CD43C32E225B}">
      <dsp:nvSpPr>
        <dsp:cNvPr id="0" name=""/>
        <dsp:cNvSpPr/>
      </dsp:nvSpPr>
      <dsp:spPr>
        <a:xfrm>
          <a:off x="2657574" y="636510"/>
          <a:ext cx="1208633" cy="12086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MMS</a:t>
          </a:r>
        </a:p>
        <a:p>
          <a:pPr marL="0" lvl="0" indent="0" algn="ctr" defTabSz="711200">
            <a:lnSpc>
              <a:spcPct val="90000"/>
            </a:lnSpc>
            <a:spcBef>
              <a:spcPct val="0"/>
            </a:spcBef>
            <a:spcAft>
              <a:spcPct val="35000"/>
            </a:spcAft>
            <a:buNone/>
          </a:pPr>
          <a:r>
            <a:rPr lang="en-US" sz="1600" kern="1200" dirty="0"/>
            <a:t>Blueprint</a:t>
          </a:r>
        </a:p>
      </dsp:txBody>
      <dsp:txXfrm>
        <a:off x="2834574" y="813510"/>
        <a:ext cx="854633" cy="854633"/>
      </dsp:txXfrm>
    </dsp:sp>
    <dsp:sp modelId="{3D62DCC6-CD56-F041-AB74-BAEB1752FBA1}">
      <dsp:nvSpPr>
        <dsp:cNvPr id="0" name=""/>
        <dsp:cNvSpPr/>
      </dsp:nvSpPr>
      <dsp:spPr>
        <a:xfrm>
          <a:off x="3893065" y="271808"/>
          <a:ext cx="1208633" cy="12086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CMS Quality Priorities</a:t>
          </a:r>
        </a:p>
      </dsp:txBody>
      <dsp:txXfrm>
        <a:off x="4070065" y="448808"/>
        <a:ext cx="854633" cy="854633"/>
      </dsp:txXfrm>
    </dsp:sp>
    <dsp:sp modelId="{62867B08-91A2-AD45-953F-5665A0442E18}">
      <dsp:nvSpPr>
        <dsp:cNvPr id="0" name=""/>
        <dsp:cNvSpPr/>
      </dsp:nvSpPr>
      <dsp:spPr>
        <a:xfrm>
          <a:off x="2131947" y="0"/>
          <a:ext cx="3760192" cy="3008154"/>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4" tIns="45993" rIns="91984" bIns="45993"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2042"/>
          </a:xfrm>
          <a:prstGeom prst="rect">
            <a:avLst/>
          </a:prstGeom>
        </p:spPr>
        <p:txBody>
          <a:bodyPr vert="horz" lIns="91984" tIns="45993" rIns="91984" bIns="45993" rtlCol="0"/>
          <a:lstStyle>
            <a:lvl1pPr algn="r">
              <a:defRPr sz="1200"/>
            </a:lvl1pPr>
          </a:lstStyle>
          <a:p>
            <a:fld id="{CC16B254-F755-154D-86D8-705F3C585905}" type="datetimeFigureOut">
              <a:rPr lang="en-US" smtClean="0"/>
              <a:pPr/>
              <a:t>3/2/2018</a:t>
            </a:fld>
            <a:endParaRPr lang="en-US" dirty="0"/>
          </a:p>
        </p:txBody>
      </p:sp>
      <p:sp>
        <p:nvSpPr>
          <p:cNvPr id="4" name="Footer Placeholder 3"/>
          <p:cNvSpPr>
            <a:spLocks noGrp="1"/>
          </p:cNvSpPr>
          <p:nvPr>
            <p:ph type="ftr" sz="quarter" idx="2"/>
          </p:nvPr>
        </p:nvSpPr>
        <p:spPr>
          <a:xfrm>
            <a:off x="0" y="8777193"/>
            <a:ext cx="2971800" cy="462042"/>
          </a:xfrm>
          <a:prstGeom prst="rect">
            <a:avLst/>
          </a:prstGeom>
        </p:spPr>
        <p:txBody>
          <a:bodyPr vert="horz" lIns="91984" tIns="45993" rIns="91984" bIns="4599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777193"/>
            <a:ext cx="2971800" cy="462042"/>
          </a:xfrm>
          <a:prstGeom prst="rect">
            <a:avLst/>
          </a:prstGeom>
        </p:spPr>
        <p:txBody>
          <a:bodyPr vert="horz" lIns="91984" tIns="45993" rIns="91984" bIns="45993"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4" tIns="45993" rIns="91984" bIns="45993" rtlCol="0"/>
          <a:lstStyle>
            <a:lvl1pPr algn="l">
              <a:defRPr sz="1200"/>
            </a:lvl1pPr>
          </a:lstStyle>
          <a:p>
            <a:endParaRPr lang="en-US" dirty="0"/>
          </a:p>
        </p:txBody>
      </p:sp>
      <p:sp>
        <p:nvSpPr>
          <p:cNvPr id="3" name="Date Placeholder 2"/>
          <p:cNvSpPr>
            <a:spLocks noGrp="1"/>
          </p:cNvSpPr>
          <p:nvPr>
            <p:ph type="dt" idx="1"/>
          </p:nvPr>
        </p:nvSpPr>
        <p:spPr>
          <a:xfrm>
            <a:off x="3884613" y="0"/>
            <a:ext cx="2971800" cy="462042"/>
          </a:xfrm>
          <a:prstGeom prst="rect">
            <a:avLst/>
          </a:prstGeom>
        </p:spPr>
        <p:txBody>
          <a:bodyPr vert="horz" lIns="91984" tIns="45993" rIns="91984" bIns="45993" rtlCol="0"/>
          <a:lstStyle>
            <a:lvl1pPr algn="r">
              <a:defRPr sz="1200"/>
            </a:lvl1pPr>
          </a:lstStyle>
          <a:p>
            <a:fld id="{70242358-85E2-2545-8677-79B1E11E6ECD}" type="datetimeFigureOut">
              <a:rPr lang="en-US" smtClean="0"/>
              <a:pPr/>
              <a:t>3/2/2018</a:t>
            </a:fld>
            <a:endParaRPr lang="en-US" dirty="0"/>
          </a:p>
        </p:txBody>
      </p:sp>
      <p:sp>
        <p:nvSpPr>
          <p:cNvPr id="4" name="Slide Image Placeholder 3"/>
          <p:cNvSpPr>
            <a:spLocks noGrp="1" noRot="1" noChangeAspect="1"/>
          </p:cNvSpPr>
          <p:nvPr>
            <p:ph type="sldImg" idx="2"/>
          </p:nvPr>
        </p:nvSpPr>
        <p:spPr>
          <a:xfrm>
            <a:off x="1119188" y="692150"/>
            <a:ext cx="4619625" cy="3465513"/>
          </a:xfrm>
          <a:prstGeom prst="rect">
            <a:avLst/>
          </a:prstGeom>
          <a:noFill/>
          <a:ln w="12700">
            <a:solidFill>
              <a:prstClr val="black"/>
            </a:solidFill>
          </a:ln>
        </p:spPr>
        <p:txBody>
          <a:bodyPr vert="horz" lIns="91984" tIns="45993" rIns="91984" bIns="45993" rtlCol="0" anchor="ctr"/>
          <a:lstStyle/>
          <a:p>
            <a:endParaRPr lang="en-US" dirty="0"/>
          </a:p>
        </p:txBody>
      </p:sp>
      <p:sp>
        <p:nvSpPr>
          <p:cNvPr id="5" name="Notes Placeholder 4"/>
          <p:cNvSpPr>
            <a:spLocks noGrp="1"/>
          </p:cNvSpPr>
          <p:nvPr>
            <p:ph type="body" sz="quarter" idx="3"/>
          </p:nvPr>
        </p:nvSpPr>
        <p:spPr>
          <a:xfrm>
            <a:off x="685800" y="4389398"/>
            <a:ext cx="5486400" cy="4158377"/>
          </a:xfrm>
          <a:prstGeom prst="rect">
            <a:avLst/>
          </a:prstGeom>
        </p:spPr>
        <p:txBody>
          <a:bodyPr vert="horz" lIns="91984" tIns="45993" rIns="91984" bIns="459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2971800" cy="462042"/>
          </a:xfrm>
          <a:prstGeom prst="rect">
            <a:avLst/>
          </a:prstGeom>
        </p:spPr>
        <p:txBody>
          <a:bodyPr vert="horz" lIns="91984" tIns="45993" rIns="91984" bIns="4599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777193"/>
            <a:ext cx="2971800" cy="462042"/>
          </a:xfrm>
          <a:prstGeom prst="rect">
            <a:avLst/>
          </a:prstGeom>
        </p:spPr>
        <p:txBody>
          <a:bodyPr vert="horz" lIns="91984" tIns="45993" rIns="91984" bIns="45993"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Today’s presentation will cover two different, but very valuable topics.  First we will hear from the Health Services Advisory Group (HSAG) about the CMS Measure Development Plan and the MDP Annual Report.  Then we will hear from the National Quality Forum (NQF) on the 2017 consensus development process (CDP) redesign that they are implementing.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1194113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Using these core components, the CMS Measures Management System (MMS) </a:t>
            </a:r>
            <a:r>
              <a:rPr lang="en-US" sz="1200" i="0"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the CMS Quality Priorities, and CMS General and Technical Principles for measure development — the MDP articulates CMS’ vision and framework for meaningful measure development that will ultimately result in measures that address high impact measure areas that are patient-centered and meaningful to patients, are outcome-based where possible, and are relevant and meaningful to providers.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goal is to minimize the level of burden for providers; provide a significant opportunity for improvement; address measure needs for population-based payments or Alternative Payment Models (APMs); and align across payment programs, and other payers like Medicaid and commercial payers.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1474112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3558275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4013176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399819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993426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3139995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3565798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813439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r>
              <a:rPr lang="en-US" sz="1200" kern="1200" dirty="0">
                <a:solidFill>
                  <a:schemeClr val="tx1"/>
                </a:solidFill>
                <a:effectLst/>
                <a:latin typeface="+mn-lt"/>
                <a:ea typeface="+mn-ea"/>
                <a:cs typeface="+mn-cs"/>
              </a:rPr>
              <a:t>The TEP ensures that the MDP and Annual Report are not developed in a silo.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32233632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1312666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45571">
              <a:defRPr/>
            </a:pPr>
            <a:r>
              <a:rPr lang="en-US" dirty="0"/>
              <a:t>Battelle has been working with our Measures Management System contract to not only develop these webinars, but to engage you in communications through newsletters, websites, and emails, as well as develop materials that will benefit agencies interested in developing quality measures.  </a:t>
            </a:r>
          </a:p>
          <a:p>
            <a:pPr defTabSz="445571">
              <a:defRPr/>
            </a:pPr>
            <a:endParaRPr lang="en-US" dirty="0"/>
          </a:p>
          <a:p>
            <a:r>
              <a:rPr lang="en-US" dirty="0"/>
              <a:t>Webinars will occur at least monthly, but have several months where we have multiple topics to share and will be providing two sessions in a month. The topics will be focused on a wide range of issues, challenges, and processes related to quality measure development. </a:t>
            </a:r>
          </a:p>
          <a:p>
            <a:endParaRPr lang="en-US" dirty="0"/>
          </a:p>
          <a:p>
            <a:r>
              <a:rPr lang="en-US" dirty="0"/>
              <a:t>We hope that these opportunities will encourage you to engage with CMS on measure development, and to spur innovation in measure development within your organizations.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235684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33455255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1661485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7481957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now turn it over to Elisa Munthali and Wunmi Isijola from NQF to outline the Consensus Development Process Redesign.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6834844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 would often have gaps of three to four years between measure review cycles so we were trying to offer more opportunities for measure review so that our committees were not </a:t>
            </a:r>
            <a:r>
              <a:rPr lang="en-US" sz="1200" i="0" kern="1200" dirty="0">
                <a:solidFill>
                  <a:schemeClr val="tx1"/>
                </a:solidFill>
                <a:effectLst/>
                <a:latin typeface="+mn-lt"/>
                <a:ea typeface="+mn-ea"/>
                <a:cs typeface="+mn-cs"/>
              </a:rPr>
              <a:t>dormant.</a:t>
            </a:r>
            <a:r>
              <a:rPr lang="en-US" sz="1200" kern="1200" dirty="0">
                <a:solidFill>
                  <a:schemeClr val="tx1"/>
                </a:solidFill>
                <a:effectLst/>
                <a:latin typeface="+mn-lt"/>
                <a:ea typeface="+mn-ea"/>
                <a:cs typeface="+mn-cs"/>
              </a:rPr>
              <a:t>  Those that wanted to submit measures could do so more frequently. Previous to this redesign, the cycle time of the CDP was nine months. We wanted to reduce the cycle time by two or three months.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dirty="0"/>
          </a:p>
        </p:txBody>
      </p:sp>
    </p:spTree>
    <p:extLst>
      <p:ext uri="{BB962C8B-B14F-4D97-AF65-F5344CB8AC3E}">
        <p14:creationId xmlns:p14="http://schemas.microsoft.com/office/powerpoint/2010/main" val="41680193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Almost every aspect of the CDP was touched through this redesign. It offers more opportunities for review and submission.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dirty="0"/>
          </a:p>
        </p:txBody>
      </p:sp>
    </p:spTree>
    <p:extLst>
      <p:ext uri="{BB962C8B-B14F-4D97-AF65-F5344CB8AC3E}">
        <p14:creationId xmlns:p14="http://schemas.microsoft.com/office/powerpoint/2010/main" val="20971229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25</a:t>
            </a:fld>
            <a:endParaRPr lang="en-US" dirty="0"/>
          </a:p>
        </p:txBody>
      </p:sp>
    </p:spTree>
    <p:extLst>
      <p:ext uri="{BB962C8B-B14F-4D97-AF65-F5344CB8AC3E}">
        <p14:creationId xmlns:p14="http://schemas.microsoft.com/office/powerpoint/2010/main" val="2024277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order to roll out this new process, we needed to streamline how we utilized our standing committees.  The standing committees are the experts around the table — consumers, purchasers, developers — those steeped in measure evaluation experience.  They are applying our criteria against these measures and we needed to make sure that we did not </a:t>
            </a:r>
            <a:r>
              <a:rPr lang="en-US" sz="1200" i="0" kern="1200" dirty="0">
                <a:solidFill>
                  <a:schemeClr val="tx1"/>
                </a:solidFill>
                <a:effectLst/>
                <a:latin typeface="+mn-lt"/>
                <a:ea typeface="+mn-ea"/>
                <a:cs typeface="+mn-cs"/>
              </a:rPr>
              <a:t>overburden </a:t>
            </a:r>
            <a:r>
              <a:rPr lang="en-US" sz="1200" kern="1200" dirty="0">
                <a:solidFill>
                  <a:schemeClr val="tx1"/>
                </a:solidFill>
                <a:effectLst/>
                <a:latin typeface="+mn-lt"/>
                <a:ea typeface="+mn-ea"/>
                <a:cs typeface="+mn-cs"/>
              </a:rPr>
              <a:t>them; that we were able to condense the number of standing committees in our portfolio.  </a:t>
            </a:r>
          </a:p>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26</a:t>
            </a:fld>
            <a:endParaRPr lang="en-US" dirty="0"/>
          </a:p>
        </p:txBody>
      </p:sp>
    </p:spTree>
    <p:extLst>
      <p:ext uri="{BB962C8B-B14F-4D97-AF65-F5344CB8AC3E}">
        <p14:creationId xmlns:p14="http://schemas.microsoft.com/office/powerpoint/2010/main" val="346324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intent to submit is a way for NQF to understand what measures will be coming up for endorsement review.  These deadlines will be the same every year, giving us a high-level overview of what will be submitted.  </a:t>
            </a:r>
          </a:p>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27</a:t>
            </a:fld>
            <a:endParaRPr lang="en-US" dirty="0"/>
          </a:p>
        </p:txBody>
      </p:sp>
    </p:spTree>
    <p:extLst>
      <p:ext uri="{BB962C8B-B14F-4D97-AF65-F5344CB8AC3E}">
        <p14:creationId xmlns:p14="http://schemas.microsoft.com/office/powerpoint/2010/main" val="38975183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term “complex measures” refers to outcome-based measures or risk-adjusted measures.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Stakeholders have asked for a more </a:t>
            </a:r>
            <a:r>
              <a:rPr lang="en-US" sz="1200" i="0" kern="1200" dirty="0">
                <a:solidFill>
                  <a:schemeClr val="tx1"/>
                </a:solidFill>
                <a:effectLst/>
                <a:latin typeface="+mn-lt"/>
                <a:ea typeface="+mn-ea"/>
                <a:cs typeface="+mn-cs"/>
              </a:rPr>
              <a:t>consistent</a:t>
            </a:r>
            <a:r>
              <a:rPr lang="en-US" sz="1200" kern="1200" dirty="0">
                <a:solidFill>
                  <a:schemeClr val="tx1"/>
                </a:solidFill>
                <a:effectLst/>
                <a:latin typeface="+mn-lt"/>
                <a:ea typeface="+mn-ea"/>
                <a:cs typeface="+mn-cs"/>
              </a:rPr>
              <a:t> evaluation of this criteria.  Sometimes the committees do not have the right expertise to do this assessment, so this panel was put together to create a more consistent approach to that review and to reduce standing committee </a:t>
            </a:r>
            <a:r>
              <a:rPr lang="en-US" sz="1200" i="0" kern="1200" dirty="0">
                <a:solidFill>
                  <a:schemeClr val="tx1"/>
                </a:solidFill>
                <a:effectLst/>
                <a:latin typeface="+mn-lt"/>
                <a:ea typeface="+mn-ea"/>
                <a:cs typeface="+mn-cs"/>
              </a:rPr>
              <a:t>burden</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28</a:t>
            </a:fld>
            <a:endParaRPr lang="en-US" dirty="0"/>
          </a:p>
        </p:txBody>
      </p:sp>
    </p:spTree>
    <p:extLst>
      <p:ext uri="{BB962C8B-B14F-4D97-AF65-F5344CB8AC3E}">
        <p14:creationId xmlns:p14="http://schemas.microsoft.com/office/powerpoint/2010/main" val="3005188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10582865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29</a:t>
            </a:fld>
            <a:endParaRPr lang="en-US" dirty="0"/>
          </a:p>
        </p:txBody>
      </p:sp>
    </p:spTree>
    <p:extLst>
      <p:ext uri="{BB962C8B-B14F-4D97-AF65-F5344CB8AC3E}">
        <p14:creationId xmlns:p14="http://schemas.microsoft.com/office/powerpoint/2010/main" val="3430340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Regarding the commenting period, there used to be a 15-day </a:t>
            </a:r>
            <a:r>
              <a:rPr lang="en-US" sz="1200" i="0" kern="1200" dirty="0">
                <a:solidFill>
                  <a:schemeClr val="tx1"/>
                </a:solidFill>
                <a:effectLst/>
                <a:latin typeface="+mn-lt"/>
                <a:ea typeface="+mn-ea"/>
                <a:cs typeface="+mn-cs"/>
              </a:rPr>
              <a:t>voting</a:t>
            </a:r>
            <a:r>
              <a:rPr lang="en-US" sz="1200" kern="1200" dirty="0">
                <a:solidFill>
                  <a:schemeClr val="tx1"/>
                </a:solidFill>
                <a:effectLst/>
                <a:latin typeface="+mn-lt"/>
                <a:ea typeface="+mn-ea"/>
                <a:cs typeface="+mn-cs"/>
              </a:rPr>
              <a:t> period that took place past the actual measure evaluation meeting.  Now members can provide feedback prior to committee deliberations.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Content from previous technical reports will be available on the NQF website.  </a:t>
            </a:r>
          </a:p>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30</a:t>
            </a:fld>
            <a:endParaRPr lang="en-US" dirty="0"/>
          </a:p>
        </p:txBody>
      </p:sp>
    </p:spTree>
    <p:extLst>
      <p:ext uri="{BB962C8B-B14F-4D97-AF65-F5344CB8AC3E}">
        <p14:creationId xmlns:p14="http://schemas.microsoft.com/office/powerpoint/2010/main" val="7167545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31</a:t>
            </a:fld>
            <a:endParaRPr lang="en-US" dirty="0"/>
          </a:p>
        </p:txBody>
      </p:sp>
    </p:spTree>
    <p:extLst>
      <p:ext uri="{BB962C8B-B14F-4D97-AF65-F5344CB8AC3E}">
        <p14:creationId xmlns:p14="http://schemas.microsoft.com/office/powerpoint/2010/main" val="15706123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32</a:t>
            </a:fld>
            <a:endParaRPr lang="en-US" dirty="0"/>
          </a:p>
        </p:txBody>
      </p:sp>
    </p:spTree>
    <p:extLst>
      <p:ext uri="{BB962C8B-B14F-4D97-AF65-F5344CB8AC3E}">
        <p14:creationId xmlns:p14="http://schemas.microsoft.com/office/powerpoint/2010/main" val="7412488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33</a:t>
            </a:fld>
            <a:endParaRPr lang="en-US" dirty="0"/>
          </a:p>
        </p:txBody>
      </p:sp>
    </p:spTree>
    <p:extLst>
      <p:ext uri="{BB962C8B-B14F-4D97-AF65-F5344CB8AC3E}">
        <p14:creationId xmlns:p14="http://schemas.microsoft.com/office/powerpoint/2010/main" val="42676608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34</a:t>
            </a:fld>
            <a:endParaRPr lang="en-US" dirty="0"/>
          </a:p>
        </p:txBody>
      </p:sp>
    </p:spTree>
    <p:extLst>
      <p:ext uri="{BB962C8B-B14F-4D97-AF65-F5344CB8AC3E}">
        <p14:creationId xmlns:p14="http://schemas.microsoft.com/office/powerpoint/2010/main" val="15540139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35</a:t>
            </a:fld>
            <a:endParaRPr lang="en-US" dirty="0"/>
          </a:p>
        </p:txBody>
      </p:sp>
    </p:spTree>
    <p:extLst>
      <p:ext uri="{BB962C8B-B14F-4D97-AF65-F5344CB8AC3E}">
        <p14:creationId xmlns:p14="http://schemas.microsoft.com/office/powerpoint/2010/main" val="25653909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36</a:t>
            </a:fld>
            <a:endParaRPr lang="en-US" dirty="0"/>
          </a:p>
        </p:txBody>
      </p:sp>
    </p:spTree>
    <p:extLst>
      <p:ext uri="{BB962C8B-B14F-4D97-AF65-F5344CB8AC3E}">
        <p14:creationId xmlns:p14="http://schemas.microsoft.com/office/powerpoint/2010/main" val="22290241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37</a:t>
            </a:fld>
            <a:endParaRPr lang="en-US" dirty="0"/>
          </a:p>
        </p:txBody>
      </p:sp>
    </p:spTree>
    <p:extLst>
      <p:ext uri="{BB962C8B-B14F-4D97-AF65-F5344CB8AC3E}">
        <p14:creationId xmlns:p14="http://schemas.microsoft.com/office/powerpoint/2010/main" val="38459213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38</a:t>
            </a:fld>
            <a:endParaRPr lang="en-US" dirty="0"/>
          </a:p>
        </p:txBody>
      </p:sp>
    </p:spTree>
    <p:extLst>
      <p:ext uri="{BB962C8B-B14F-4D97-AF65-F5344CB8AC3E}">
        <p14:creationId xmlns:p14="http://schemas.microsoft.com/office/powerpoint/2010/main" val="1776146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 behalf of our CMS core, Noni Bodkin, and our CMS team lead, Nidhi Singh-Shah, thank you for joining us today to review the Measure Development Plan (MDP) and the MDP Annual Report.  My name is Anita </a:t>
            </a:r>
            <a:r>
              <a:rPr lang="en-US" sz="1200" kern="1200" dirty="0" err="1">
                <a:solidFill>
                  <a:schemeClr val="tx1"/>
                </a:solidFill>
                <a:effectLst/>
                <a:latin typeface="+mn-lt"/>
                <a:ea typeface="+mn-ea"/>
                <a:cs typeface="+mn-cs"/>
              </a:rPr>
              <a:t>Somplasky</a:t>
            </a:r>
            <a:r>
              <a:rPr lang="en-US" sz="1200" kern="1200" dirty="0">
                <a:solidFill>
                  <a:schemeClr val="tx1"/>
                </a:solidFill>
                <a:effectLst/>
                <a:latin typeface="+mn-lt"/>
                <a:ea typeface="+mn-ea"/>
                <a:cs typeface="+mn-cs"/>
              </a:rPr>
              <a:t> and I am a team lead with the Health Services Advisory Group (HSAG).</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24905038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39</a:t>
            </a:fld>
            <a:endParaRPr lang="en-US" dirty="0"/>
          </a:p>
        </p:txBody>
      </p:sp>
    </p:spTree>
    <p:extLst>
      <p:ext uri="{BB962C8B-B14F-4D97-AF65-F5344CB8AC3E}">
        <p14:creationId xmlns:p14="http://schemas.microsoft.com/office/powerpoint/2010/main" val="3534257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2830033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2480650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426163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3295192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MACRA has provided both a mandate and an opportunity for CMS to leverage quality measure development as a key driver to further the goals of CMS priorities for better care, smarter spending, and healthier people.  The Measure Development Plan (MDP) puts forth a strategic vision and operational approach that will help to leverage existing CMS measurement strategies, policies, and principles to support the implementation of MIPS and Alternative Payment Models (APMs).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CMS ensures that measure developers integrate the goals of the CMS quality priorities and other foundational principles into the development of measures with funding in Section 102 of MACRA.  This process ensures CMS’ commitment to reducing clinician burden through the use of measures that are aligned across federal and private payer quality programs. Incorporating the voices of patients and consumers throughout the development process ensures that measures will yield publicly reported results that people can use to make informed decisions about their healthcare.  </a:t>
            </a:r>
          </a:p>
          <a:p>
            <a:endParaRPr lang="en-US" b="1" i="1"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41369252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50444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
        <p:nvSpPr>
          <p:cNvPr id="3" name="Date Placeholder 2"/>
          <p:cNvSpPr>
            <a:spLocks noGrp="1"/>
          </p:cNvSpPr>
          <p:nvPr>
            <p:ph type="dt" sz="half" idx="10"/>
          </p:nvPr>
        </p:nvSpPr>
        <p:spPr>
          <a:xfrm>
            <a:off x="1828800" y="5534794"/>
            <a:ext cx="2133600" cy="365125"/>
          </a:xfrm>
        </p:spPr>
        <p:txBody>
          <a:bodyPr/>
          <a:lstStyle/>
          <a:p>
            <a:endParaRPr lang="en-US" dirty="0"/>
          </a:p>
        </p:txBody>
      </p:sp>
      <p:sp>
        <p:nvSpPr>
          <p:cNvPr id="7" name="Slide Number Placeholder 6"/>
          <p:cNvSpPr>
            <a:spLocks noGrp="1"/>
          </p:cNvSpPr>
          <p:nvPr>
            <p:ph type="sldNum" sz="quarter" idx="11"/>
          </p:nvPr>
        </p:nvSpPr>
        <p:spPr/>
        <p:txBody>
          <a:body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ransition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419100" y="2362200"/>
            <a:ext cx="8305800" cy="1524000"/>
          </a:xfrm>
        </p:spPr>
        <p:txBody>
          <a:bodyPr>
            <a:noAutofit/>
          </a:bodyPr>
          <a:lstStyle>
            <a:lvl1pPr>
              <a:defRPr sz="4000">
                <a:solidFill>
                  <a:schemeClr val="tx1"/>
                </a:solidFill>
                <a:latin typeface="Calibri" panose="020F0502020204030204" pitchFamily="34" charset="0"/>
                <a:ea typeface="Tahoma" panose="020B0604030504040204" pitchFamily="34" charset="0"/>
                <a:cs typeface="Tahoma" panose="020B0604030504040204" pitchFamily="34" charset="0"/>
              </a:defRPr>
            </a:lvl1pPr>
          </a:lstStyle>
          <a:p>
            <a:r>
              <a:rPr lang="en-US"/>
              <a:t>Click to edit Master title style</a:t>
            </a:r>
            <a:endParaRPr lang="en-US" dirty="0"/>
          </a:p>
        </p:txBody>
      </p:sp>
      <p:sp>
        <p:nvSpPr>
          <p:cNvPr id="7" name="Subtitle 2"/>
          <p:cNvSpPr>
            <a:spLocks noGrp="1"/>
          </p:cNvSpPr>
          <p:nvPr>
            <p:ph type="subTitle" idx="1"/>
          </p:nvPr>
        </p:nvSpPr>
        <p:spPr>
          <a:xfrm>
            <a:off x="419100" y="3962400"/>
            <a:ext cx="8305800" cy="1752600"/>
          </a:xfrm>
        </p:spPr>
        <p:txBody>
          <a:bodyPr>
            <a:normAutofit/>
          </a:bodyPr>
          <a:lstStyle>
            <a:lvl1pPr marL="0" indent="0" algn="ctr">
              <a:buNone/>
              <a:defRPr sz="3200">
                <a:solidFill>
                  <a:schemeClr val="tx1"/>
                </a:solidFill>
                <a:latin typeface="Calibri" panose="020F0502020204030204" pitchFamily="34" charset="0"/>
                <a:ea typeface="Tahoma" panose="020B0604030504040204" pitchFamily="34" charset="0"/>
                <a:cs typeface="Tahom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p:cNvSpPr>
            <a:spLocks noGrp="1"/>
          </p:cNvSpPr>
          <p:nvPr>
            <p:ph type="sldNum" sz="quarter" idx="12"/>
          </p:nvPr>
        </p:nvSpPr>
        <p:spPr>
          <a:xfrm>
            <a:off x="457200" y="6248400"/>
            <a:ext cx="762000" cy="533400"/>
          </a:xfrm>
        </p:spPr>
        <p:txBody>
          <a:bodyPr/>
          <a:lstStyle>
            <a:lvl1pPr algn="l">
              <a:defRPr sz="14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lvl1pPr>
          </a:lstStyle>
          <a:p>
            <a:fld id="{E46D2427-4AE7-4AFA-820A-FD7DD64A314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8962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08" r:id="rId2"/>
    <p:sldLayoutId id="2147483806" r:id="rId3"/>
    <p:sldLayoutId id="2147483804" r:id="rId4"/>
    <p:sldLayoutId id="2147483805" r:id="rId5"/>
    <p:sldLayoutId id="2147483809" r:id="rId6"/>
  </p:sldLayoutIdLst>
  <p:hf sldNum="0"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www.qualityforum.org/Measuring_Performance/Consensus_Development_Process.aspx"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hyperlink" Target="mailto:Measuremaintenance@qualityforum.org" TargetMode="External"/><Relationship Id="rId4" Type="http://schemas.openxmlformats.org/officeDocument/2006/relationships/hyperlink" Target="http://www.qualityforum.org/Measuring_Performance/Submitting_Standards.aspx"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emunthali@qualityforum.org"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hyperlink" Target="mailto:wisijola@qualityforum.or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Value-Based-Programs/MACRA-MIPS-and-APMs/Final-MDP.pdf"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hyperlink" Target="https://www.cms.gov/Medicare/Quality-Initiatives-Patient-Assessment-Instruments/Value-Based-Programs/MACRA-MIPS-and-APMs/2017-CMS-MDP-Annual-Report.pdf"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www.qualityforum.org/Measuring_Performance/Consensus_Development_Process.aspx"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hyperlink" Target="http://www.qualityforum.org/Measuring_Performance/Submitting_Standards.aspx"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 Id="rId5" Type="http://schemas.openxmlformats.org/officeDocument/2006/relationships/hyperlink" Target="mailto:Kimberly.Rawlings@cms.hhs.gov" TargetMode="External"/><Relationship Id="rId4" Type="http://schemas.openxmlformats.org/officeDocument/2006/relationships/hyperlink" Target="mailto:Golden.Horton@cms.hhs.gov"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Value-Based-Programs/MACRA-MIPS-and-APMs/Final-MDP.pdf"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BB4C6195-7AED-4963-AD58-99CD392C68BA}"/>
              </a:ext>
            </a:extLst>
          </p:cNvPr>
          <p:cNvSpPr txBox="1">
            <a:spLocks/>
          </p:cNvSpPr>
          <p:nvPr/>
        </p:nvSpPr>
        <p:spPr>
          <a:xfrm>
            <a:off x="5257800" y="4572000"/>
            <a:ext cx="3886200" cy="2133600"/>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2400" b="1" i="1" kern="1200">
                <a:solidFill>
                  <a:srgbClr val="084A9C"/>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2800" dirty="0"/>
              <a:t>2) 2017 Consensus Development Process Redesign</a:t>
            </a:r>
          </a:p>
          <a:p>
            <a:pPr algn="ctr">
              <a:spcBef>
                <a:spcPts val="0"/>
              </a:spcBef>
            </a:pPr>
            <a:r>
              <a:rPr lang="en-US" sz="2000" dirty="0"/>
              <a:t>Presenters: National Quality Forum </a:t>
            </a:r>
          </a:p>
          <a:p>
            <a:pPr algn="ctr">
              <a:spcBef>
                <a:spcPts val="0"/>
              </a:spcBef>
            </a:pPr>
            <a:r>
              <a:rPr lang="en-US" sz="2000" dirty="0"/>
              <a:t>Elisa Munthali</a:t>
            </a:r>
          </a:p>
          <a:p>
            <a:pPr algn="ctr">
              <a:spcBef>
                <a:spcPts val="0"/>
              </a:spcBef>
            </a:pPr>
            <a:r>
              <a:rPr lang="en-US" sz="2000" dirty="0"/>
              <a:t>Wunmi Isijola</a:t>
            </a:r>
          </a:p>
        </p:txBody>
      </p:sp>
      <p:sp>
        <p:nvSpPr>
          <p:cNvPr id="6" name="Text Placeholder 2"/>
          <p:cNvSpPr>
            <a:spLocks noGrp="1"/>
          </p:cNvSpPr>
          <p:nvPr>
            <p:ph type="body" sz="quarter" idx="10"/>
          </p:nvPr>
        </p:nvSpPr>
        <p:spPr>
          <a:xfrm>
            <a:off x="5257800" y="2514600"/>
            <a:ext cx="3886200" cy="2133600"/>
          </a:xfrm>
        </p:spPr>
        <p:txBody>
          <a:bodyPr>
            <a:noAutofit/>
          </a:bodyPr>
          <a:lstStyle/>
          <a:p>
            <a:pPr>
              <a:spcBef>
                <a:spcPts val="0"/>
              </a:spcBef>
            </a:pPr>
            <a:r>
              <a:rPr lang="en-US" sz="2800" dirty="0"/>
              <a:t>1) CMS Measure Development Plan</a:t>
            </a:r>
          </a:p>
          <a:p>
            <a:pPr>
              <a:spcBef>
                <a:spcPts val="0"/>
              </a:spcBef>
            </a:pPr>
            <a:r>
              <a:rPr lang="en-US" sz="2000" dirty="0"/>
              <a:t>Presenters: Health Services Advisory Group</a:t>
            </a:r>
          </a:p>
          <a:p>
            <a:pPr algn="ctr">
              <a:spcBef>
                <a:spcPts val="0"/>
              </a:spcBef>
            </a:pPr>
            <a:r>
              <a:rPr lang="en-US" sz="2000" dirty="0"/>
              <a:t>Anita Somplasky</a:t>
            </a:r>
          </a:p>
          <a:p>
            <a:pPr algn="ctr">
              <a:spcBef>
                <a:spcPts val="0"/>
              </a:spcBef>
            </a:pPr>
            <a:r>
              <a:rPr lang="en-US" sz="2000" dirty="0"/>
              <a:t>Kendra Hanley</a:t>
            </a:r>
          </a:p>
        </p:txBody>
      </p:sp>
      <p:sp>
        <p:nvSpPr>
          <p:cNvPr id="5" name="Title 4"/>
          <p:cNvSpPr>
            <a:spLocks noGrp="1"/>
          </p:cNvSpPr>
          <p:nvPr>
            <p:ph type="title"/>
          </p:nvPr>
        </p:nvSpPr>
        <p:spPr/>
        <p:txBody>
          <a:bodyPr/>
          <a:lstStyle/>
          <a:p>
            <a:r>
              <a:rPr lang="en-US" sz="3200" dirty="0"/>
              <a:t>Measure Development Education &amp; Outreach for Specialty Societies &amp; Patient Advocacy Groups</a:t>
            </a:r>
          </a:p>
        </p:txBody>
      </p:sp>
      <p:sp>
        <p:nvSpPr>
          <p:cNvPr id="3" name="Rectangle 2"/>
          <p:cNvSpPr/>
          <p:nvPr/>
        </p:nvSpPr>
        <p:spPr>
          <a:xfrm>
            <a:off x="5334000" y="303616"/>
            <a:ext cx="2747547" cy="707886"/>
          </a:xfrm>
          <a:prstGeom prst="rect">
            <a:avLst/>
          </a:prstGeom>
        </p:spPr>
        <p:txBody>
          <a:bodyPr wrap="none">
            <a:spAutoFit/>
          </a:bodyPr>
          <a:lstStyle/>
          <a:p>
            <a:r>
              <a:rPr lang="en-US" sz="4000" b="1" i="1" dirty="0">
                <a:solidFill>
                  <a:srgbClr val="084A9C"/>
                </a:solidFill>
              </a:rPr>
              <a:t>Webinar # 5</a:t>
            </a:r>
          </a:p>
        </p:txBody>
      </p:sp>
    </p:spTree>
    <p:extLst>
      <p:ext uri="{BB962C8B-B14F-4D97-AF65-F5344CB8AC3E}">
        <p14:creationId xmlns:p14="http://schemas.microsoft.com/office/powerpoint/2010/main" val="266364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3" title="text box">
            <a:extLst>
              <a:ext uri="{FF2B5EF4-FFF2-40B4-BE49-F238E27FC236}">
                <a16:creationId xmlns:a16="http://schemas.microsoft.com/office/drawing/2014/main" id="{5F7396D7-7E53-4980-9969-05095E226CAD}"/>
              </a:ext>
            </a:extLst>
          </p:cNvPr>
          <p:cNvGraphicFramePr>
            <a:graphicFrameLocks/>
          </p:cNvGraphicFramePr>
          <p:nvPr>
            <p:extLst>
              <p:ext uri="{D42A27DB-BD31-4B8C-83A1-F6EECF244321}">
                <p14:modId xmlns:p14="http://schemas.microsoft.com/office/powerpoint/2010/main" val="1711376972"/>
              </p:ext>
            </p:extLst>
          </p:nvPr>
        </p:nvGraphicFramePr>
        <p:xfrm>
          <a:off x="457200" y="1828800"/>
          <a:ext cx="8001000" cy="4297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Core Components of the MDP</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810951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Make care safter by reducing harm casued in the delivery of care. Strengthen persons and their families as partners in their care. Promote effective communication and coordination of care. Promote effective prevention and treatment of disease. Work with communities to promote healthy living. Make care affordable." title="CMS Quality Priorities">
            <a:extLst>
              <a:ext uri="{FF2B5EF4-FFF2-40B4-BE49-F238E27FC236}">
                <a16:creationId xmlns:a16="http://schemas.microsoft.com/office/drawing/2014/main" id="{E1314550-A250-4FB2-ABC8-8321FE00471C}"/>
              </a:ext>
            </a:extLst>
          </p:cNvPr>
          <p:cNvPicPr>
            <a:picLocks noChangeAspect="1"/>
          </p:cNvPicPr>
          <p:nvPr/>
        </p:nvPicPr>
        <p:blipFill>
          <a:blip r:embed="rId3"/>
          <a:stretch>
            <a:fillRect/>
          </a:stretch>
        </p:blipFill>
        <p:spPr>
          <a:xfrm>
            <a:off x="1219200" y="2971800"/>
            <a:ext cx="6400800" cy="3616744"/>
          </a:xfrm>
          <a:prstGeom prst="rect">
            <a:avLst/>
          </a:prstGeom>
        </p:spPr>
      </p:pic>
      <p:sp>
        <p:nvSpPr>
          <p:cNvPr id="8" name="Content Placeholder 3"/>
          <p:cNvSpPr txBox="1">
            <a:spLocks noGrp="1"/>
          </p:cNvSpPr>
          <p:nvPr>
            <p:ph idx="1"/>
          </p:nvPr>
        </p:nvSpPr>
        <p:spPr>
          <a:xfrm>
            <a:off x="260166" y="2071654"/>
            <a:ext cx="8623667" cy="1366528"/>
          </a:xfrm>
          <a:prstGeom prst="rect">
            <a:avLst/>
          </a:prstGeom>
          <a:noFill/>
        </p:spPr>
        <p:txBody>
          <a:bodyPr wrap="square" rtlCol="0">
            <a:spAutoFit/>
          </a:bodyPr>
          <a:lstStyle/>
          <a:p>
            <a:r>
              <a:rPr lang="en-US" sz="2700" dirty="0"/>
              <a:t>Articulates six goals to improve the quality of care in our health system</a:t>
            </a:r>
            <a:r>
              <a:rPr lang="en-US" sz="2400" dirty="0"/>
              <a:t>:</a:t>
            </a:r>
          </a:p>
          <a:p>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Quality Priorities</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638134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4145750"/>
          </a:xfrm>
          <a:prstGeom prst="rect">
            <a:avLst/>
          </a:prstGeom>
          <a:noFill/>
        </p:spPr>
        <p:txBody>
          <a:bodyPr wrap="square" rtlCol="0">
            <a:spAutoFit/>
          </a:bodyPr>
          <a:lstStyle/>
          <a:p>
            <a:r>
              <a:rPr lang="en-US" sz="2700" dirty="0"/>
              <a:t>In 2005, CMS introduced the MMS Blueprint as a standardized approach for developing and maintaining quality measures</a:t>
            </a:r>
          </a:p>
          <a:p>
            <a:pPr lvl="1"/>
            <a:r>
              <a:rPr lang="en-US" sz="2400" dirty="0"/>
              <a:t>The approach addressed the need to manage an ever-increasing demand for quality measures in CMS public reporting and quality programs</a:t>
            </a:r>
          </a:p>
          <a:p>
            <a:pPr lvl="1"/>
            <a:r>
              <a:rPr lang="en-US" sz="2400" dirty="0"/>
              <a:t>The primary goals of the MMS Blueprint are to provide clinical technical information to ensure that measure developers consistently produce high-caliber, person-centered measures</a:t>
            </a:r>
          </a:p>
          <a:p>
            <a:pPr marL="0" indent="0" algn="ctr">
              <a:buNone/>
            </a:pPr>
            <a:r>
              <a:rPr lang="en-US" sz="2400" dirty="0"/>
              <a:t> </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Measures Management System (MMS)</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802631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3194721"/>
          </a:xfrm>
          <a:prstGeom prst="rect">
            <a:avLst/>
          </a:prstGeom>
          <a:noFill/>
        </p:spPr>
        <p:txBody>
          <a:bodyPr wrap="square" rtlCol="0">
            <a:spAutoFit/>
          </a:bodyPr>
          <a:lstStyle/>
          <a:p>
            <a:r>
              <a:rPr lang="en-US" sz="2700" dirty="0"/>
              <a:t>CMS has identified a number of measure development principles to guide the development of quality measures</a:t>
            </a:r>
          </a:p>
          <a:p>
            <a:r>
              <a:rPr lang="en-US" sz="2700" dirty="0"/>
              <a:t>CMS intends to require organizations that develop measures for MIPS and APMs to embrace these principles</a:t>
            </a:r>
          </a:p>
          <a:p>
            <a:r>
              <a:rPr lang="en-US" sz="2700" dirty="0"/>
              <a:t>CMS general and technical principles may be found in Appendix I of the Measure Development Plan</a:t>
            </a:r>
          </a:p>
          <a:p>
            <a:pPr algn="ctr"/>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General &amp; Technical Principles</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1885486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title="MDP Annual Report graphic">
            <a:extLst>
              <a:ext uri="{FF2B5EF4-FFF2-40B4-BE49-F238E27FC236}">
                <a16:creationId xmlns:a16="http://schemas.microsoft.com/office/drawing/2014/main" id="{336BCFCA-AB29-4C5D-A5FE-20DEB43884F0}"/>
              </a:ext>
            </a:extLst>
          </p:cNvPr>
          <p:cNvPicPr>
            <a:picLocks noChangeAspect="1"/>
          </p:cNvPicPr>
          <p:nvPr/>
        </p:nvPicPr>
        <p:blipFill rotWithShape="1">
          <a:blip r:embed="rId3"/>
          <a:srcRect l="14166" t="7489" r="65000" b="35185"/>
          <a:stretch/>
        </p:blipFill>
        <p:spPr>
          <a:xfrm>
            <a:off x="2209800" y="2971800"/>
            <a:ext cx="4114800" cy="3184354"/>
          </a:xfrm>
          <a:prstGeom prst="rect">
            <a:avLst/>
          </a:prstGeom>
        </p:spPr>
      </p:pic>
      <p:sp>
        <p:nvSpPr>
          <p:cNvPr id="3" name="TextBox 2"/>
          <p:cNvSpPr txBox="1"/>
          <p:nvPr/>
        </p:nvSpPr>
        <p:spPr>
          <a:xfrm>
            <a:off x="1828800" y="2298440"/>
            <a:ext cx="4876800" cy="523220"/>
          </a:xfrm>
          <a:prstGeom prst="rect">
            <a:avLst/>
          </a:prstGeom>
          <a:noFill/>
        </p:spPr>
        <p:txBody>
          <a:bodyPr wrap="square" rtlCol="0">
            <a:spAutoFit/>
          </a:bodyPr>
          <a:lstStyle/>
          <a:p>
            <a:pPr algn="ctr"/>
            <a:r>
              <a:rPr lang="en-US" sz="2700" b="1" dirty="0"/>
              <a:t>The MDP Annual Report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Measure Development Plan (MDP) </a:t>
            </a:r>
          </a:p>
          <a:p>
            <a:r>
              <a:rPr lang="en-US" dirty="0"/>
              <a:t>&amp; MDP Annual Report</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endParaRPr lang="en-US" sz="4000" dirty="0"/>
          </a:p>
        </p:txBody>
      </p:sp>
    </p:spTree>
    <p:extLst>
      <p:ext uri="{BB962C8B-B14F-4D97-AF65-F5344CB8AC3E}">
        <p14:creationId xmlns:p14="http://schemas.microsoft.com/office/powerpoint/2010/main" val="2267045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4275016"/>
          </a:xfrm>
          <a:prstGeom prst="rect">
            <a:avLst/>
          </a:prstGeom>
          <a:noFill/>
        </p:spPr>
        <p:txBody>
          <a:bodyPr wrap="square" rtlCol="0">
            <a:spAutoFit/>
          </a:bodyPr>
          <a:lstStyle/>
          <a:p>
            <a:r>
              <a:rPr lang="en-US" sz="2400" dirty="0"/>
              <a:t> </a:t>
            </a:r>
            <a:r>
              <a:rPr lang="en-US" sz="2700" dirty="0"/>
              <a:t>Report on progress made in:</a:t>
            </a:r>
          </a:p>
          <a:p>
            <a:pPr lvl="1"/>
            <a:r>
              <a:rPr lang="en-US" sz="2400" dirty="0"/>
              <a:t>Developing measures for the Quality Payment Program</a:t>
            </a:r>
          </a:p>
          <a:p>
            <a:pPr lvl="1"/>
            <a:r>
              <a:rPr lang="en-US" sz="2400" dirty="0"/>
              <a:t>Implementing the MDP</a:t>
            </a:r>
          </a:p>
          <a:p>
            <a:r>
              <a:rPr lang="en-US" sz="2700" dirty="0"/>
              <a:t>Detail updates to the MDP, including newly identified gaps and previously identified gaps</a:t>
            </a:r>
          </a:p>
          <a:p>
            <a:r>
              <a:rPr lang="en-US" sz="2700" dirty="0"/>
              <a:t>Describe quality measures developed and in development during the previous year </a:t>
            </a:r>
          </a:p>
          <a:p>
            <a:r>
              <a:rPr lang="en-US" sz="2700" dirty="0"/>
              <a:t>Provide an inventory of applicable quality measures </a:t>
            </a:r>
          </a:p>
          <a:p>
            <a:pPr algn="ctr"/>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Statutory Requirements of the MDP Annual Report</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677138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2945422"/>
          </a:xfrm>
          <a:prstGeom prst="rect">
            <a:avLst/>
          </a:prstGeom>
          <a:noFill/>
        </p:spPr>
        <p:txBody>
          <a:bodyPr wrap="square" rtlCol="0">
            <a:spAutoFit/>
          </a:bodyPr>
          <a:lstStyle/>
          <a:p>
            <a:r>
              <a:rPr lang="en-US" sz="2700" dirty="0"/>
              <a:t>Goals of the MDP Environmental Scan </a:t>
            </a:r>
          </a:p>
          <a:p>
            <a:r>
              <a:rPr lang="en-US" sz="2400" dirty="0"/>
              <a:t>Determine how many existing measures are applicable to the priority domains, topics, and specialties identified as CMS MDP priorities</a:t>
            </a:r>
            <a:endParaRPr lang="en-US" sz="2000" dirty="0"/>
          </a:p>
          <a:p>
            <a:r>
              <a:rPr lang="en-US" sz="2400" dirty="0"/>
              <a:t>Identify gaps in measurement areas for future measure development</a:t>
            </a:r>
          </a:p>
          <a:p>
            <a:pPr algn="ctr"/>
            <a:endParaRPr lang="en-US" sz="2400" dirty="0"/>
          </a:p>
        </p:txBody>
      </p:sp>
      <p:sp>
        <p:nvSpPr>
          <p:cNvPr id="5" name="Title 4"/>
          <p:cNvSpPr txBox="1">
            <a:spLocks/>
          </p:cNvSpPr>
          <p:nvPr/>
        </p:nvSpPr>
        <p:spPr>
          <a:xfrm>
            <a:off x="0" y="696943"/>
            <a:ext cx="9144000" cy="1041919"/>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Updates to the MDP, including Gaps (Previously &amp; Newly Identified Gaps)</a:t>
            </a:r>
          </a:p>
        </p:txBody>
      </p:sp>
      <p:sp>
        <p:nvSpPr>
          <p:cNvPr id="2" name="Title 1"/>
          <p:cNvSpPr>
            <a:spLocks noGrp="1"/>
          </p:cNvSpPr>
          <p:nvPr>
            <p:ph type="title"/>
          </p:nvPr>
        </p:nvSpPr>
        <p:spPr>
          <a:xfrm>
            <a:off x="0" y="0"/>
            <a:ext cx="9144000" cy="696943"/>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256388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6" descr="Identify Scope, defined by initial priority topics from MDP. Develop conceptual framework. Identify quality measure subtopics. Map measure subtopics to conceptual framework. Scan existing measures. Classify existing measures by topic/subtopic/specialty. Identify measure gap areas. Present results to TEP and identify priority topics and subtopics." title="Environmental Scan and Gap Analysis Process">
            <a:extLst>
              <a:ext uri="{FF2B5EF4-FFF2-40B4-BE49-F238E27FC236}">
                <a16:creationId xmlns:a16="http://schemas.microsoft.com/office/drawing/2014/main" id="{67769BC7-B942-4F54-B03B-B7497281263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2069880"/>
            <a:ext cx="7128055" cy="3997633"/>
          </a:xfr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Environmental Scan &amp; Gap Analysis Process</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3602399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2723823"/>
          </a:xfrm>
          <a:prstGeom prst="rect">
            <a:avLst/>
          </a:prstGeom>
          <a:noFill/>
        </p:spPr>
        <p:txBody>
          <a:bodyPr wrap="square" rtlCol="0">
            <a:spAutoFit/>
          </a:bodyPr>
          <a:lstStyle/>
          <a:p>
            <a:pPr marL="0" indent="0">
              <a:buNone/>
            </a:pPr>
            <a:r>
              <a:rPr lang="en-US" sz="2700" dirty="0"/>
              <a:t>The purpose of the Technical Expert Panel (TEP) is to:</a:t>
            </a:r>
          </a:p>
          <a:p>
            <a:r>
              <a:rPr lang="en-US" sz="2400" dirty="0"/>
              <a:t>Provide direction for the MDP</a:t>
            </a:r>
          </a:p>
          <a:p>
            <a:r>
              <a:rPr lang="en-US" sz="2400" dirty="0"/>
              <a:t>Review and provide input on findings of the environmental scans</a:t>
            </a:r>
          </a:p>
          <a:p>
            <a:r>
              <a:rPr lang="en-US" sz="2400" dirty="0"/>
              <a:t>Prioritize future measure development </a:t>
            </a:r>
          </a:p>
          <a:p>
            <a:endParaRPr lang="en-US" sz="2400" dirty="0"/>
          </a:p>
          <a:p>
            <a:pPr marL="0" indent="0" algn="ctr">
              <a:buNone/>
            </a:pPr>
            <a:endParaRPr lang="en-US" sz="2400" dirty="0"/>
          </a:p>
        </p:txBody>
      </p:sp>
      <p:sp>
        <p:nvSpPr>
          <p:cNvPr id="5" name="Title 4"/>
          <p:cNvSpPr txBox="1">
            <a:spLocks/>
          </p:cNvSpPr>
          <p:nvPr/>
        </p:nvSpPr>
        <p:spPr>
          <a:xfrm>
            <a:off x="-36689" y="62371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Convene a Technical Expert Panel</a:t>
            </a:r>
          </a:p>
        </p:txBody>
      </p:sp>
      <p:sp>
        <p:nvSpPr>
          <p:cNvPr id="2" name="Title 1"/>
          <p:cNvSpPr>
            <a:spLocks noGrp="1"/>
          </p:cNvSpPr>
          <p:nvPr>
            <p:ph type="title"/>
          </p:nvPr>
        </p:nvSpPr>
        <p:spPr>
          <a:xfrm>
            <a:off x="0" y="0"/>
            <a:ext cx="9144000" cy="62371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3760623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152400" y="1701281"/>
            <a:ext cx="8731433" cy="4552015"/>
          </a:xfrm>
          <a:prstGeom prst="rect">
            <a:avLst/>
          </a:prstGeom>
          <a:noFill/>
        </p:spPr>
        <p:txBody>
          <a:bodyPr wrap="square" rtlCol="0">
            <a:spAutoFit/>
          </a:bodyPr>
          <a:lstStyle/>
          <a:p>
            <a:r>
              <a:rPr lang="en-US" sz="2700" dirty="0"/>
              <a:t> Quality measures developed</a:t>
            </a:r>
          </a:p>
          <a:p>
            <a:pPr lvl="1"/>
            <a:r>
              <a:rPr lang="en-US" sz="2400" dirty="0"/>
              <a:t>Number that completed development </a:t>
            </a:r>
          </a:p>
          <a:p>
            <a:pPr lvl="1"/>
            <a:r>
              <a:rPr lang="en-US" sz="2400" dirty="0"/>
              <a:t>CMS Priority category</a:t>
            </a:r>
          </a:p>
          <a:p>
            <a:pPr lvl="1"/>
            <a:r>
              <a:rPr lang="en-US" sz="2400" dirty="0"/>
              <a:t>How the measure is specified</a:t>
            </a:r>
          </a:p>
          <a:p>
            <a:pPr lvl="1"/>
            <a:r>
              <a:rPr lang="en-US" sz="2400" dirty="0"/>
              <a:t>Annual expenditures</a:t>
            </a:r>
          </a:p>
          <a:p>
            <a:r>
              <a:rPr lang="en-US" sz="2700" dirty="0"/>
              <a:t>Quality measures in development </a:t>
            </a:r>
          </a:p>
          <a:p>
            <a:pPr lvl="1"/>
            <a:r>
              <a:rPr lang="en-US" sz="2400" dirty="0"/>
              <a:t>Number in some stage of development</a:t>
            </a:r>
          </a:p>
          <a:p>
            <a:pPr lvl="1"/>
            <a:r>
              <a:rPr lang="en-US" sz="2400" dirty="0"/>
              <a:t>Clinical priorities</a:t>
            </a:r>
          </a:p>
          <a:p>
            <a:pPr lvl="1"/>
            <a:r>
              <a:rPr lang="en-US" sz="2400" dirty="0"/>
              <a:t>How the measure is specified</a:t>
            </a:r>
          </a:p>
          <a:p>
            <a:pPr lvl="1"/>
            <a:r>
              <a:rPr lang="en-US" sz="2400" dirty="0"/>
              <a:t>Combined expenditures</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Report on Measures Developed or in Development</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1756252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9067" y="3898806"/>
            <a:ext cx="8205866" cy="2677656"/>
          </a:xfrm>
          <a:prstGeom prst="rect">
            <a:avLst/>
          </a:prstGeom>
        </p:spPr>
        <p:txBody>
          <a:bodyPr wrap="square" numCol="2">
            <a:spAutoFit/>
          </a:bodyPr>
          <a:lstStyle/>
          <a:p>
            <a:pPr marL="742950" lvl="1" indent="-285750">
              <a:spcBef>
                <a:spcPct val="20000"/>
              </a:spcBef>
              <a:buFont typeface="Wingdings" panose="05000000000000000000" pitchFamily="2" charset="2"/>
              <a:buChar char="ü"/>
            </a:pPr>
            <a:r>
              <a:rPr lang="en-US" sz="2400" dirty="0">
                <a:solidFill>
                  <a:prstClr val="black"/>
                </a:solidFill>
              </a:rPr>
              <a:t>Education </a:t>
            </a:r>
          </a:p>
          <a:p>
            <a:pPr marL="742950" lvl="1" indent="-285750">
              <a:spcBef>
                <a:spcPct val="20000"/>
              </a:spcBef>
              <a:buFont typeface="Wingdings" panose="05000000000000000000" pitchFamily="2" charset="2"/>
              <a:buChar char="ü"/>
            </a:pPr>
            <a:r>
              <a:rPr lang="en-US" sz="2400" dirty="0">
                <a:solidFill>
                  <a:prstClr val="black"/>
                </a:solidFill>
              </a:rPr>
              <a:t>Outreach</a:t>
            </a:r>
          </a:p>
          <a:p>
            <a:pPr marL="742950" lvl="1" indent="-285750">
              <a:spcBef>
                <a:spcPct val="20000"/>
              </a:spcBef>
              <a:buFont typeface="Wingdings" panose="05000000000000000000" pitchFamily="2" charset="2"/>
              <a:buChar char="ü"/>
            </a:pPr>
            <a:r>
              <a:rPr lang="en-US" sz="2400" dirty="0">
                <a:solidFill>
                  <a:prstClr val="black"/>
                </a:solidFill>
              </a:rPr>
              <a:t>Frequent Communication</a:t>
            </a:r>
          </a:p>
          <a:p>
            <a:pPr marL="742950" lvl="1" indent="-285750">
              <a:spcBef>
                <a:spcPct val="20000"/>
              </a:spcBef>
              <a:buFont typeface="Wingdings" panose="05000000000000000000" pitchFamily="2" charset="2"/>
              <a:buChar char="ü"/>
            </a:pPr>
            <a:r>
              <a:rPr lang="en-US" sz="2400" dirty="0">
                <a:solidFill>
                  <a:prstClr val="black"/>
                </a:solidFill>
              </a:rPr>
              <a:t>Enduring Materials</a:t>
            </a:r>
          </a:p>
          <a:p>
            <a:pPr marL="742950" lvl="1" indent="-285750">
              <a:spcBef>
                <a:spcPct val="20000"/>
              </a:spcBef>
              <a:buFont typeface="Wingdings" panose="05000000000000000000" pitchFamily="2" charset="2"/>
              <a:buChar char="ü"/>
            </a:pPr>
            <a:r>
              <a:rPr lang="en-US" sz="2400" dirty="0">
                <a:solidFill>
                  <a:prstClr val="black"/>
                </a:solidFill>
              </a:rPr>
              <a:t>Dedicated Websites</a:t>
            </a:r>
          </a:p>
          <a:p>
            <a:pPr lvl="1">
              <a:spcBef>
                <a:spcPct val="20000"/>
              </a:spcBef>
            </a:pP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Measure Development Roadmaps</a:t>
            </a:r>
          </a:p>
          <a:p>
            <a:pPr marL="742950" lvl="1" indent="-285750">
              <a:spcBef>
                <a:spcPct val="20000"/>
              </a:spcBef>
              <a:buFont typeface="Wingdings" panose="05000000000000000000" pitchFamily="2" charset="2"/>
              <a:buChar char="ü"/>
            </a:pPr>
            <a:r>
              <a:rPr lang="en-US" sz="2400" dirty="0">
                <a:solidFill>
                  <a:prstClr val="black"/>
                </a:solidFill>
              </a:rPr>
              <a:t>Targeted Newsletters and Communication</a:t>
            </a:r>
          </a:p>
          <a:p>
            <a:pPr marL="742950" lvl="1" indent="-285750">
              <a:spcBef>
                <a:spcPct val="20000"/>
              </a:spcBef>
              <a:buFont typeface="Wingdings" panose="05000000000000000000" pitchFamily="2" charset="2"/>
              <a:buChar char="ü"/>
            </a:pPr>
            <a:r>
              <a:rPr lang="en-US" sz="2400" dirty="0"/>
              <a:t>Showcase Opportunities</a:t>
            </a:r>
            <a:endParaRPr lang="en-US" dirty="0"/>
          </a:p>
        </p:txBody>
      </p:sp>
      <p:sp>
        <p:nvSpPr>
          <p:cNvPr id="4" name="Content Placeholder 3"/>
          <p:cNvSpPr txBox="1">
            <a:spLocks noGrp="1"/>
          </p:cNvSpPr>
          <p:nvPr>
            <p:ph idx="1"/>
          </p:nvPr>
        </p:nvSpPr>
        <p:spPr>
          <a:xfrm>
            <a:off x="23734" y="1701281"/>
            <a:ext cx="8967866" cy="2197525"/>
          </a:xfrm>
          <a:prstGeom prst="rect">
            <a:avLst/>
          </a:prstGeom>
          <a:noFill/>
        </p:spPr>
        <p:txBody>
          <a:bodyPr wrap="square" rtlCol="0">
            <a:spAutoFit/>
          </a:bodyPr>
          <a:lstStyle/>
          <a:p>
            <a:r>
              <a:rPr lang="en-US" sz="2400" dirty="0"/>
              <a:t>An ongoing process to engage clinical specialty societies and patient advocacy groups in quality measure development. </a:t>
            </a:r>
          </a:p>
          <a:p>
            <a:r>
              <a:rPr lang="en-US" sz="2400" dirty="0"/>
              <a:t>Elicit feedback that will help CMS design toolkits and enduring materials specifically for specialty societies and patient advocacy groups interested in measure development. </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Vision and Goals: </a:t>
            </a:r>
            <a:r>
              <a:rPr lang="en-US" sz="4000" dirty="0">
                <a:solidFill>
                  <a:prstClr val="white"/>
                </a:solidFill>
              </a:rPr>
              <a:t>Webinar Series</a:t>
            </a:r>
            <a:endParaRPr lang="en-US" sz="4000" dirty="0"/>
          </a:p>
        </p:txBody>
      </p:sp>
    </p:spTree>
    <p:extLst>
      <p:ext uri="{BB962C8B-B14F-4D97-AF65-F5344CB8AC3E}">
        <p14:creationId xmlns:p14="http://schemas.microsoft.com/office/powerpoint/2010/main" val="3604049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4142673"/>
          </a:xfrm>
          <a:prstGeom prst="rect">
            <a:avLst/>
          </a:prstGeom>
          <a:noFill/>
        </p:spPr>
        <p:txBody>
          <a:bodyPr wrap="square" rtlCol="0">
            <a:spAutoFit/>
          </a:bodyPr>
          <a:lstStyle/>
          <a:p>
            <a:r>
              <a:rPr lang="en-US" sz="2800" dirty="0"/>
              <a:t>The Annual Report informs measure developers and stakeholders regarding:</a:t>
            </a:r>
          </a:p>
          <a:p>
            <a:pPr lvl="1"/>
            <a:r>
              <a:rPr lang="en-US" sz="2400" dirty="0"/>
              <a:t>The number of  MIPS measures for the Quality Payment Program reporting year</a:t>
            </a:r>
          </a:p>
          <a:p>
            <a:pPr lvl="1"/>
            <a:r>
              <a:rPr lang="en-US" sz="2400" dirty="0"/>
              <a:t>Measures included in Advanced Alternative Payment Models (APMs) </a:t>
            </a:r>
          </a:p>
          <a:p>
            <a:pPr lvl="1"/>
            <a:r>
              <a:rPr lang="en-US" sz="2400" dirty="0"/>
              <a:t>Available Qualified Clinical Data Registries (QCDRs) </a:t>
            </a:r>
          </a:p>
          <a:p>
            <a:pPr lvl="2"/>
            <a:r>
              <a:rPr lang="en-US" sz="2000" dirty="0"/>
              <a:t>Number of QCDRs that can report MIPS measures in addition to CMS-approved measures specific to each registry</a:t>
            </a:r>
          </a:p>
          <a:p>
            <a:pPr algn="ctr"/>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Inventory of Applicable Measures </a:t>
            </a:r>
          </a:p>
          <a:p>
            <a:r>
              <a:rPr lang="en-US" dirty="0"/>
              <a:t>in the Quality Payment  Program</a:t>
            </a:r>
          </a:p>
        </p:txBody>
      </p:sp>
      <p:sp>
        <p:nvSpPr>
          <p:cNvPr id="2" name="Title 1"/>
          <p:cNvSpPr>
            <a:spLocks noGrp="1"/>
          </p:cNvSpPr>
          <p:nvPr>
            <p:ph type="title"/>
          </p:nvPr>
        </p:nvSpPr>
        <p:spPr>
          <a:xfrm>
            <a:off x="0" y="0"/>
            <a:ext cx="9144000" cy="643673"/>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3391053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4782848"/>
          </a:xfrm>
          <a:prstGeom prst="rect">
            <a:avLst/>
          </a:prstGeom>
          <a:noFill/>
        </p:spPr>
        <p:txBody>
          <a:bodyPr wrap="square" rtlCol="0">
            <a:spAutoFit/>
          </a:bodyPr>
          <a:lstStyle/>
          <a:p>
            <a:r>
              <a:rPr lang="en-US" sz="2700" dirty="0"/>
              <a:t>The CMS MDP is the strategic framework for the future of clinician quality measure development to support the Quality Payment Program</a:t>
            </a:r>
          </a:p>
          <a:p>
            <a:r>
              <a:rPr lang="en-US" sz="2700" dirty="0"/>
              <a:t>The MDP Annual Report</a:t>
            </a:r>
          </a:p>
          <a:p>
            <a:pPr lvl="1"/>
            <a:r>
              <a:rPr lang="en-US" sz="2400" dirty="0"/>
              <a:t>Focuses on prioritized measurement gaps for future measure development</a:t>
            </a:r>
          </a:p>
          <a:p>
            <a:pPr lvl="1"/>
            <a:r>
              <a:rPr lang="en-US" sz="2400" dirty="0"/>
              <a:t>Evaluates the measurement portfolio to ensure measures function as intended and reflect clinical practice</a:t>
            </a:r>
          </a:p>
          <a:p>
            <a:pPr lvl="1"/>
            <a:r>
              <a:rPr lang="en-US" sz="2400" dirty="0"/>
              <a:t>Assesses measures applicable to MDP priorities for potential inclusion in the Quality Payment Program</a:t>
            </a:r>
          </a:p>
          <a:p>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Conclusions &amp; Next Steps</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192282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46D2427-4AE7-4AFA-820A-FD7DD64A3144}" type="slidenum">
              <a:rPr lang="en-US" smtClean="0">
                <a:solidFill>
                  <a:prstClr val="black">
                    <a:tint val="75000"/>
                  </a:prstClr>
                </a:solidFill>
              </a:rPr>
              <a:pPr/>
              <a:t>21</a:t>
            </a:fld>
            <a:endParaRPr lang="en-US" dirty="0">
              <a:solidFill>
                <a:prstClr val="black">
                  <a:tint val="75000"/>
                </a:prstClr>
              </a:solidFill>
            </a:endParaRPr>
          </a:p>
        </p:txBody>
      </p:sp>
      <p:pic>
        <p:nvPicPr>
          <p:cNvPr id="5" name="Picture 2" title="Questions graphi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3250" y="6248400"/>
            <a:ext cx="896699" cy="403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p:txBody>
          <a:bodyPr/>
          <a:lstStyle/>
          <a:p>
            <a:r>
              <a:rPr lang="en-US" dirty="0"/>
              <a:t>Questions?</a:t>
            </a:r>
          </a:p>
        </p:txBody>
      </p:sp>
      <p:sp>
        <p:nvSpPr>
          <p:cNvPr id="7" name="Title 4">
            <a:extLst>
              <a:ext uri="{FF2B5EF4-FFF2-40B4-BE49-F238E27FC236}">
                <a16:creationId xmlns:a16="http://schemas.microsoft.com/office/drawing/2014/main" id="{02EF449D-AF0D-4491-BDE0-23BC0B63082C}"/>
              </a:ext>
            </a:extLst>
          </p:cNvPr>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Measure Development Plan and MDP Annual Report</a:t>
            </a:r>
          </a:p>
        </p:txBody>
      </p:sp>
      <p:sp>
        <p:nvSpPr>
          <p:cNvPr id="6" name="Title 1">
            <a:extLst>
              <a:ext uri="{FF2B5EF4-FFF2-40B4-BE49-F238E27FC236}">
                <a16:creationId xmlns:a16="http://schemas.microsoft.com/office/drawing/2014/main" id="{BC55E4CF-E449-49F8-A36F-DD9E045604C8}"/>
              </a:ext>
            </a:extLst>
          </p:cNvPr>
          <p:cNvSpPr txBox="1">
            <a:spLocks/>
          </p:cNvSpPr>
          <p:nvPr/>
        </p:nvSpPr>
        <p:spPr>
          <a:xfrm>
            <a:off x="0" y="0"/>
            <a:ext cx="9144000" cy="634481"/>
          </a:xfrm>
          <a:prstGeom prst="rect">
            <a:avLst/>
          </a:prstGeom>
          <a:solidFill>
            <a:srgbClr val="084A9C"/>
          </a:solidFill>
          <a:effectLst>
            <a:outerShdw dist="76200" dir="5640000" algn="tl" rotWithShape="0">
              <a:srgbClr val="084A9C"/>
            </a:outerShdw>
          </a:effectLst>
        </p:spPr>
        <p:txBody>
          <a:bodyPr vert="horz" lIns="91440" tIns="45720" rIns="91440" bIns="45720" rtlCol="0" anchor="t">
            <a:noAutofit/>
          </a:bodyPr>
          <a:lstStyle>
            <a:lvl1pPr indent="0" algn="ctr" defTabSz="914400" rtl="0" eaLnBrk="1" latinLnBrk="0" hangingPunct="1">
              <a:spcBef>
                <a:spcPts val="0"/>
              </a:spcBef>
              <a:buNone/>
              <a:defRPr sz="4000" b="1" kern="1200">
                <a:solidFill>
                  <a:schemeClr val="tx1"/>
                </a:solidFill>
                <a:latin typeface="Calibri" panose="020F0502020204030204" pitchFamily="34" charset="0"/>
                <a:ea typeface="Tahoma" panose="020B0604030504040204" pitchFamily="34" charset="0"/>
                <a:cs typeface="Tahoma" panose="020B0604030504040204" pitchFamily="34" charset="0"/>
              </a:defRPr>
            </a:lvl1pPr>
          </a:lstStyle>
          <a:p>
            <a:r>
              <a:rPr lang="en-US" dirty="0">
                <a:solidFill>
                  <a:schemeClr val="bg1"/>
                </a:solidFill>
              </a:rPr>
              <a:t>Measure Development Plan Webinar # 5</a:t>
            </a:r>
            <a:br>
              <a:rPr lang="en-US" dirty="0"/>
            </a:br>
            <a:endParaRPr lang="en-US" dirty="0"/>
          </a:p>
        </p:txBody>
      </p:sp>
    </p:spTree>
    <p:extLst>
      <p:ext uri="{BB962C8B-B14F-4D97-AF65-F5344CB8AC3E}">
        <p14:creationId xmlns:p14="http://schemas.microsoft.com/office/powerpoint/2010/main" val="2072634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8F54C465-3569-4581-B353-36EE648C4BFF}"/>
              </a:ext>
            </a:extLst>
          </p:cNvPr>
          <p:cNvSpPr txBox="1">
            <a:spLocks/>
          </p:cNvSpPr>
          <p:nvPr/>
        </p:nvSpPr>
        <p:spPr>
          <a:xfrm>
            <a:off x="2681688" y="5334128"/>
            <a:ext cx="3780623" cy="1219200"/>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2400" b="1" i="1" kern="1200">
                <a:solidFill>
                  <a:srgbClr val="084A9C"/>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2000" b="1" i="1" u="none" strike="noStrike" kern="1200" cap="none" spc="0" normalizeH="0" baseline="0" noProof="0" dirty="0">
              <a:ln>
                <a:noFill/>
              </a:ln>
              <a:solidFill>
                <a:srgbClr val="084A9C"/>
              </a:solidFill>
              <a:effectLst/>
              <a:uLnTx/>
              <a:uFillTx/>
              <a:latin typeface="Constantia"/>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000" b="1" i="1" u="none" strike="noStrike" kern="1200" cap="none" spc="0" normalizeH="0" baseline="0" noProof="0" dirty="0">
                <a:ln>
                  <a:noFill/>
                </a:ln>
                <a:solidFill>
                  <a:srgbClr val="084A9C"/>
                </a:solidFill>
                <a:effectLst/>
                <a:uLnTx/>
                <a:uFillTx/>
                <a:latin typeface="Constantia"/>
                <a:ea typeface="+mn-ea"/>
                <a:cs typeface="+mn-cs"/>
              </a:rPr>
              <a:t>Elisa Munthali, MPH</a:t>
            </a: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000" b="1" i="1" u="none" strike="noStrike" kern="1200" cap="none" spc="0" normalizeH="0" baseline="0" noProof="0" dirty="0">
                <a:ln>
                  <a:noFill/>
                </a:ln>
                <a:solidFill>
                  <a:srgbClr val="084A9C"/>
                </a:solidFill>
                <a:effectLst/>
                <a:uLnTx/>
                <a:uFillTx/>
                <a:latin typeface="Constantia"/>
                <a:ea typeface="+mn-ea"/>
                <a:cs typeface="+mn-cs"/>
              </a:rPr>
              <a:t>Wunmi Isijola, MPH</a:t>
            </a:r>
          </a:p>
        </p:txBody>
      </p:sp>
      <p:sp>
        <p:nvSpPr>
          <p:cNvPr id="3" name="TextBox 2">
            <a:extLst>
              <a:ext uri="{FF2B5EF4-FFF2-40B4-BE49-F238E27FC236}">
                <a16:creationId xmlns:a16="http://schemas.microsoft.com/office/drawing/2014/main" id="{C2B8DBA8-4A34-4017-86F1-6FE72EB5411E}"/>
              </a:ext>
            </a:extLst>
          </p:cNvPr>
          <p:cNvSpPr txBox="1"/>
          <p:nvPr/>
        </p:nvSpPr>
        <p:spPr>
          <a:xfrm>
            <a:off x="1333500" y="4572064"/>
            <a:ext cx="6477000" cy="867930"/>
          </a:xfrm>
          <a:prstGeom prst="rect">
            <a:avLst/>
          </a:prstGeom>
          <a:noFill/>
        </p:spPr>
        <p:txBody>
          <a:bodyPr wrap="square" rtlCol="0">
            <a:spAutoFit/>
          </a:bodyPr>
          <a:lstStyle/>
          <a:p>
            <a:pPr lvl="0" algn="ctr">
              <a:spcBef>
                <a:spcPct val="20000"/>
              </a:spcBef>
            </a:pPr>
            <a:r>
              <a:rPr lang="en-US" sz="2400" b="1" i="1" dirty="0">
                <a:solidFill>
                  <a:srgbClr val="084A9C"/>
                </a:solidFill>
              </a:rPr>
              <a:t>National Quality Forum: </a:t>
            </a:r>
          </a:p>
          <a:p>
            <a:pPr lvl="0" algn="ctr">
              <a:spcBef>
                <a:spcPct val="20000"/>
              </a:spcBef>
            </a:pPr>
            <a:r>
              <a:rPr lang="en-US" sz="2200" b="1" i="1" dirty="0">
                <a:solidFill>
                  <a:srgbClr val="084A9C"/>
                </a:solidFill>
              </a:rPr>
              <a:t>2017 Consensus Development Process Redesign</a:t>
            </a:r>
          </a:p>
        </p:txBody>
      </p:sp>
      <p:pic>
        <p:nvPicPr>
          <p:cNvPr id="7" name="Picture 6" title="NQF logo">
            <a:extLst>
              <a:ext uri="{FF2B5EF4-FFF2-40B4-BE49-F238E27FC236}">
                <a16:creationId xmlns:a16="http://schemas.microsoft.com/office/drawing/2014/main" id="{948C5660-3FA5-474C-B760-AD8CC29B6D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9868" y="2667000"/>
            <a:ext cx="3624264" cy="1981264"/>
          </a:xfrm>
          <a:prstGeom prst="rect">
            <a:avLst/>
          </a:prstGeom>
        </p:spPr>
      </p:pic>
      <p:sp>
        <p:nvSpPr>
          <p:cNvPr id="2" name="Title 1"/>
          <p:cNvSpPr>
            <a:spLocks noGrp="1"/>
          </p:cNvSpPr>
          <p:nvPr>
            <p:ph type="title"/>
          </p:nvPr>
        </p:nvSpPr>
        <p:spPr>
          <a:xfrm>
            <a:off x="0" y="1371600"/>
            <a:ext cx="9144000" cy="1143000"/>
          </a:xfrm>
        </p:spPr>
        <p:txBody>
          <a:bodyPr/>
          <a:lstStyle/>
          <a:p>
            <a:r>
              <a:rPr lang="en-US" sz="4000" dirty="0"/>
              <a:t>NQF Consensus Development Process Redesign</a:t>
            </a:r>
          </a:p>
        </p:txBody>
      </p:sp>
    </p:spTree>
    <p:extLst>
      <p:ext uri="{BB962C8B-B14F-4D97-AF65-F5344CB8AC3E}">
        <p14:creationId xmlns:p14="http://schemas.microsoft.com/office/powerpoint/2010/main" val="2516991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E513AA41-9C50-40F0-BCA9-8A9D6A8F837E}"/>
              </a:ext>
            </a:extLst>
          </p:cNvPr>
          <p:cNvSpPr txBox="1">
            <a:spLocks/>
          </p:cNvSpPr>
          <p:nvPr/>
        </p:nvSpPr>
        <p:spPr>
          <a:xfrm>
            <a:off x="457200" y="1828799"/>
            <a:ext cx="8534400" cy="44777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NQF hosted a Kaizen event on May 18-19, 2017 to explore opportunities for a more agile and efficient Consensus Development Process (CDP)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NQF, in collaboration with CMS, sought to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Improve coordination among CMS, developers, and NQF to better facilitate timely evaluation of measures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Increase opportunities for submission and timely review of measures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Reduce cycle time of the CDP</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Improve flow of information between the CDP and Measure Applications Partnership (MAP) processes</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Background</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35161466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8B59D99C-FEFF-43C7-86E9-7318B94B2475}"/>
              </a:ext>
            </a:extLst>
          </p:cNvPr>
          <p:cNvSpPr txBox="1">
            <a:spLocks/>
          </p:cNvSpPr>
          <p:nvPr/>
        </p:nvSpPr>
        <p:spPr>
          <a:xfrm>
            <a:off x="543340" y="2034073"/>
            <a:ext cx="8057319" cy="38431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All changes effective October 2017</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More frequent measure submission opportunities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New intent to submit process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A newly-formed NQF Scientific Methods Panel to augment committees’ review of reliability and validity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Expanded and continuous commenting period—with support/non-support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Change in the content and structure of the measure evaluation technical report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Enhancements in stakeholder training and education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Changes to the Consensus Development Process</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19560575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036DDB35-3A9F-4D08-8657-7064DC1811B2}"/>
              </a:ext>
            </a:extLst>
          </p:cNvPr>
          <p:cNvSpPr txBox="1">
            <a:spLocks/>
          </p:cNvSpPr>
          <p:nvPr/>
        </p:nvSpPr>
        <p:spPr>
          <a:xfrm>
            <a:off x="304800" y="1948781"/>
            <a:ext cx="8382000" cy="476091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2400" dirty="0">
                <a:solidFill>
                  <a:prstClr val="black"/>
                </a:solidFill>
              </a:rPr>
              <a:t>Intent to Submit*</a:t>
            </a:r>
          </a:p>
          <a:p>
            <a:pPr>
              <a:spcBef>
                <a:spcPts val="0"/>
              </a:spcBef>
            </a:pPr>
            <a:r>
              <a:rPr lang="en-US" sz="2400" dirty="0">
                <a:solidFill>
                  <a:prstClr val="black"/>
                </a:solidFill>
              </a:rPr>
              <a:t>Call for Nominations</a:t>
            </a:r>
          </a:p>
          <a:p>
            <a:pPr>
              <a:spcBef>
                <a:spcPts val="0"/>
              </a:spcBef>
            </a:pPr>
            <a:r>
              <a:rPr lang="en-US" sz="2400" dirty="0">
                <a:solidFill>
                  <a:prstClr val="black"/>
                </a:solidFill>
              </a:rPr>
              <a:t>Measure Evaluation*</a:t>
            </a:r>
          </a:p>
          <a:p>
            <a:pPr lvl="1">
              <a:spcBef>
                <a:spcPts val="0"/>
              </a:spcBef>
            </a:pPr>
            <a:r>
              <a:rPr lang="en-US" sz="2400" dirty="0">
                <a:solidFill>
                  <a:prstClr val="black"/>
                </a:solidFill>
              </a:rPr>
              <a:t>New structure/process</a:t>
            </a:r>
          </a:p>
          <a:p>
            <a:pPr lvl="1">
              <a:spcBef>
                <a:spcPts val="0"/>
              </a:spcBef>
            </a:pPr>
            <a:r>
              <a:rPr lang="en-US" sz="2400" dirty="0">
                <a:solidFill>
                  <a:prstClr val="black"/>
                </a:solidFill>
              </a:rPr>
              <a:t>Newly formed NQF Scientific Methods Panel</a:t>
            </a:r>
          </a:p>
          <a:p>
            <a:pPr lvl="1">
              <a:spcBef>
                <a:spcPts val="0"/>
              </a:spcBef>
            </a:pPr>
            <a:r>
              <a:rPr lang="en-US" sz="2400" dirty="0">
                <a:solidFill>
                  <a:prstClr val="black"/>
                </a:solidFill>
              </a:rPr>
              <a:t>Measure Evaluation Technical Report</a:t>
            </a:r>
          </a:p>
          <a:p>
            <a:pPr>
              <a:spcBef>
                <a:spcPts val="0"/>
              </a:spcBef>
            </a:pPr>
            <a:r>
              <a:rPr lang="en-US" sz="2400" dirty="0">
                <a:solidFill>
                  <a:prstClr val="black"/>
                </a:solidFill>
              </a:rPr>
              <a:t>Public Commenting Period with Member Support*</a:t>
            </a:r>
          </a:p>
          <a:p>
            <a:pPr>
              <a:spcBef>
                <a:spcPts val="0"/>
              </a:spcBef>
            </a:pPr>
            <a:r>
              <a:rPr lang="en-US" sz="2400" dirty="0">
                <a:solidFill>
                  <a:prstClr val="black"/>
                </a:solidFill>
              </a:rPr>
              <a:t>Measure Endorsement</a:t>
            </a:r>
          </a:p>
          <a:p>
            <a:pPr>
              <a:spcBef>
                <a:spcPts val="0"/>
              </a:spcBef>
            </a:pPr>
            <a:r>
              <a:rPr lang="en-US" sz="2400" dirty="0">
                <a:solidFill>
                  <a:prstClr val="black"/>
                </a:solidFill>
              </a:rPr>
              <a:t>Measure Appeals</a:t>
            </a:r>
          </a:p>
          <a:p>
            <a:pPr marL="274320" lvl="1" indent="0">
              <a:buFont typeface="Arial" pitchFamily="34" charset="0"/>
              <a:buNone/>
            </a:pPr>
            <a:r>
              <a:rPr lang="en-US" sz="2400" dirty="0">
                <a:solidFill>
                  <a:prstClr val="black"/>
                </a:solidFill>
              </a:rPr>
              <a:t>* New improvements </a:t>
            </a:r>
          </a:p>
          <a:p>
            <a:endParaRPr lang="en-US" dirty="0">
              <a:solidFill>
                <a:prstClr val="black"/>
              </a:solidFill>
              <a:latin typeface="Constantia"/>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NQF Consensus Development Process (CDP)</a:t>
            </a:r>
          </a:p>
          <a:p>
            <a:r>
              <a:rPr lang="en-US" dirty="0"/>
              <a:t>6 Steps for Measure Endorsement</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39154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912792A0-C303-4F2A-9213-40F0CAFAD818}"/>
              </a:ext>
            </a:extLst>
          </p:cNvPr>
          <p:cNvSpPr txBox="1">
            <a:spLocks/>
          </p:cNvSpPr>
          <p:nvPr/>
        </p:nvSpPr>
        <p:spPr>
          <a:xfrm>
            <a:off x="685800" y="2057400"/>
            <a:ext cx="8057319" cy="384313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Two measure submission opportunities (cycles) for every topic area, each year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November and April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Number of measures evaluated by standing committees in each cycle limited to a maximum of 12</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8 maintenance measures and 4 newly-submitted measures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Consolidated measure review topical areas from 22 to 15</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Balance the size of various NQF portfolios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Group cross-cutting clinical areas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Re-distribute measures to committees with needed expertise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ysClr val="windowText" lastClr="000000"/>
              </a:solidFill>
              <a:effectLst/>
              <a:uLnTx/>
              <a:uFillTx/>
              <a:latin typeface="Constantia"/>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More Frequent Measure Submission Opportunities</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25549251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9398F25A-3720-461D-92A1-9F7ADD0C49B4}"/>
              </a:ext>
            </a:extLst>
          </p:cNvPr>
          <p:cNvSpPr txBox="1">
            <a:spLocks/>
          </p:cNvSpPr>
          <p:nvPr/>
        </p:nvSpPr>
        <p:spPr>
          <a:xfrm>
            <a:off x="685800" y="2057400"/>
            <a:ext cx="8057319" cy="384313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Measure stewards/developers required to notify NQF at least 3 months prior to the measure submission deadline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Requirements include, numerator and denominator statements, measure type and level of complexity, planned submission date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Implementation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Soft launch – Cycle 1 2017 (November 2017 submission deadlines)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Full launch – Cycle 2 2018 (April 2018 submission deadlines)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latin typeface="Constantia"/>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ysClr val="windowText" lastClr="000000"/>
              </a:solidFill>
              <a:effectLst/>
              <a:uLnTx/>
              <a:uFillTx/>
              <a:latin typeface="Constantia"/>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Intent to Submit</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23026763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F94744D1-922F-4AC8-8CDA-E6816EB51567}"/>
              </a:ext>
            </a:extLst>
          </p:cNvPr>
          <p:cNvSpPr txBox="1">
            <a:spLocks/>
          </p:cNvSpPr>
          <p:nvPr/>
        </p:nvSpPr>
        <p:spPr>
          <a:xfrm>
            <a:off x="685800" y="2057400"/>
            <a:ext cx="8057319" cy="38431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Conduct evaluation of complex measures for the criterion of Scientific Acceptability, with a focus on reliability and validity analyses and results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Promote more consistent evaluations of Scientific Acceptability criterion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Reduce standing committee burden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Promote greater participation of consumers, patients, and purchasers on NQF standing committees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Serve in an advisory capacity to NQF on methodologic issues, including those related to measure testing, risk adjustment, and measurement approaches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Scientific Methods Panel</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2331165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38200" y="2294945"/>
            <a:ext cx="7467600" cy="3000821"/>
          </a:xfrm>
          <a:prstGeom prst="rect">
            <a:avLst/>
          </a:prstGeom>
        </p:spPr>
        <p:txBody>
          <a:bodyPr wrap="square">
            <a:spAutoFit/>
          </a:bodyPr>
          <a:lstStyle/>
          <a:p>
            <a:pPr marL="514350" indent="-514350">
              <a:buFont typeface="+mj-lt"/>
              <a:buAutoNum type="arabicPeriod"/>
            </a:pPr>
            <a:r>
              <a:rPr lang="en-US" sz="2700" dirty="0"/>
              <a:t>Review the CMS Measure Development Plan and the MDP Annual Report</a:t>
            </a:r>
          </a:p>
          <a:p>
            <a:pPr marL="514350" indent="-514350">
              <a:buFont typeface="+mj-lt"/>
              <a:buAutoNum type="arabicPeriod"/>
            </a:pPr>
            <a:r>
              <a:rPr lang="en-US" sz="2700" dirty="0"/>
              <a:t>Share the updated Consensus Development Process that NQF uses for measure endorsement</a:t>
            </a:r>
          </a:p>
          <a:p>
            <a:pPr marL="514350" indent="-514350">
              <a:buFont typeface="+mj-lt"/>
              <a:buAutoNum type="arabicPeriod"/>
            </a:pPr>
            <a:r>
              <a:rPr lang="en-US" sz="2700" dirty="0"/>
              <a:t>Questions and Answers</a:t>
            </a:r>
          </a:p>
          <a:p>
            <a:pPr marL="514350" indent="-514350">
              <a:buFont typeface="+mj-lt"/>
              <a:buAutoNum type="arabicPeriod"/>
            </a:pPr>
            <a:r>
              <a:rPr lang="en-US" sz="2700" dirty="0"/>
              <a:t>Announcements and Updates</a:t>
            </a:r>
          </a:p>
        </p:txBody>
      </p:sp>
      <p:sp>
        <p:nvSpPr>
          <p:cNvPr id="6" name="Content Placeholder 2"/>
          <p:cNvSpPr txBox="1">
            <a:spLocks/>
          </p:cNvSpPr>
          <p:nvPr/>
        </p:nvSpPr>
        <p:spPr>
          <a:xfrm>
            <a:off x="457200" y="1887507"/>
            <a:ext cx="8229600" cy="53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a:t>Agenda Webinar # 5:</a:t>
            </a:r>
          </a:p>
          <a:p>
            <a:pPr marL="0" indent="0">
              <a:buNone/>
            </a:pPr>
            <a:endParaRPr lang="en-US" sz="28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MDP &amp; CDP Webinar # 5</a:t>
            </a:r>
            <a:br>
              <a:rPr lang="en-US" sz="4000" dirty="0"/>
            </a:br>
            <a:endParaRPr lang="en-US" sz="4000" dirty="0"/>
          </a:p>
        </p:txBody>
      </p:sp>
    </p:spTree>
    <p:extLst>
      <p:ext uri="{BB962C8B-B14F-4D97-AF65-F5344CB8AC3E}">
        <p14:creationId xmlns:p14="http://schemas.microsoft.com/office/powerpoint/2010/main" val="1606964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5" title="measure workflow graphic">
            <a:extLst>
              <a:ext uri="{FF2B5EF4-FFF2-40B4-BE49-F238E27FC236}">
                <a16:creationId xmlns:a16="http://schemas.microsoft.com/office/drawing/2014/main" id="{E66EF4C9-F240-4FF7-BF67-988FC58D8665}"/>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1978089"/>
            <a:ext cx="7028153" cy="4876800"/>
          </a:xfrm>
          <a:prstGeom prst="rect">
            <a:avLst/>
          </a:prstGeom>
          <a:noFill/>
          <a:ln>
            <a:noFill/>
          </a:ln>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Scientific Acceptability Review</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34925558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6CF5C947-EEBD-4B38-9308-18BF3A0D5264}"/>
              </a:ext>
            </a:extLst>
          </p:cNvPr>
          <p:cNvSpPr txBox="1">
            <a:spLocks/>
          </p:cNvSpPr>
          <p:nvPr/>
        </p:nvSpPr>
        <p:spPr>
          <a:xfrm>
            <a:off x="685800" y="2057400"/>
            <a:ext cx="8057319" cy="441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One extended commenting period</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NQF members will have the opportunity to express their support/or not for each measure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Technical report less dense and will include most relevant information (e.g. measure summaries, specifications)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More training and education opportunities for all stakeholders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Commenting, Technical Report, and Training and Education</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13972771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ar chart of Consensus Development Process">
            <a:extLst>
              <a:ext uri="{FF2B5EF4-FFF2-40B4-BE49-F238E27FC236}">
                <a16:creationId xmlns:a16="http://schemas.microsoft.com/office/drawing/2014/main" id="{70D2FDFA-435C-4B8E-8533-04B36528A9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950" y="1978090"/>
            <a:ext cx="8579850" cy="4691554"/>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2017 Consensus Development Process (CDP) Redesign</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12856255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EABF9BBF-C471-479F-A9D6-40D28B1968BE}"/>
              </a:ext>
            </a:extLst>
          </p:cNvPr>
          <p:cNvSpPr txBox="1">
            <a:spLocks/>
          </p:cNvSpPr>
          <p:nvPr/>
        </p:nvSpPr>
        <p:spPr>
          <a:xfrm>
            <a:off x="685800" y="2057400"/>
            <a:ext cx="8057319" cy="441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a:ln>
                  <a:noFill/>
                </a:ln>
                <a:solidFill>
                  <a:sysClr val="windowText" lastClr="000000"/>
                </a:solidFill>
                <a:effectLst/>
                <a:uLnTx/>
                <a:uFillTx/>
                <a:ea typeface="+mn-ea"/>
                <a:cs typeface="+mn-cs"/>
              </a:rPr>
              <a:t>Consensus Development Process: </a:t>
            </a:r>
            <a:r>
              <a:rPr kumimoji="0" lang="en-US" sz="2000" b="0" i="0" u="none" strike="noStrike" kern="1200" cap="none" spc="0" normalizeH="0" baseline="0" noProof="0">
                <a:ln>
                  <a:noFill/>
                </a:ln>
                <a:solidFill>
                  <a:sysClr val="windowText" lastClr="000000"/>
                </a:solidFill>
                <a:effectLst/>
                <a:uLnTx/>
                <a:uFillTx/>
                <a:ea typeface="+mn-ea"/>
                <a:cs typeface="+mn-cs"/>
                <a:hlinkClick r:id="rId3"/>
              </a:rPr>
              <a:t>http://www.qualityforum.org/Measuring_Performance/Consensus_Development_Process.aspx</a:t>
            </a:r>
            <a:r>
              <a:rPr kumimoji="0" lang="en-US" sz="2000" b="0" i="0" u="none" strike="noStrike" kern="1200" cap="none" spc="0" normalizeH="0" baseline="0" noProof="0">
                <a:ln>
                  <a:noFill/>
                </a:ln>
                <a:solidFill>
                  <a:sysClr val="windowText" lastClr="000000"/>
                </a:solidFill>
                <a:effectLst/>
                <a:uLnTx/>
                <a:uFillTx/>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a:ln>
                  <a:noFill/>
                </a:ln>
                <a:solidFill>
                  <a:sysClr val="windowText" lastClr="000000"/>
                </a:solidFill>
                <a:effectLst/>
                <a:uLnTx/>
                <a:uFillTx/>
                <a:ea typeface="+mn-ea"/>
                <a:cs typeface="+mn-cs"/>
              </a:rPr>
              <a:t>Submitting Standards: </a:t>
            </a:r>
            <a:r>
              <a:rPr kumimoji="0" lang="en-US" sz="2000" b="0" i="0" u="none" strike="noStrike" kern="1200" cap="none" spc="0" normalizeH="0" baseline="0" noProof="0">
                <a:ln>
                  <a:noFill/>
                </a:ln>
                <a:solidFill>
                  <a:sysClr val="windowText" lastClr="000000"/>
                </a:solidFill>
                <a:effectLst/>
                <a:uLnTx/>
                <a:uFillTx/>
                <a:ea typeface="+mn-ea"/>
                <a:cs typeface="+mn-cs"/>
                <a:hlinkClick r:id="rId4"/>
              </a:rPr>
              <a:t>http://www.qualityforum.org/Measuring_Performance/Submitting_Standards.aspx</a:t>
            </a:r>
            <a:endParaRPr kumimoji="0" lang="en-US" sz="2000" b="0" i="0" u="none" strike="noStrike" kern="1200" cap="none" spc="0" normalizeH="0" baseline="0" noProof="0">
              <a:ln>
                <a:noFill/>
              </a:ln>
              <a:solidFill>
                <a:sysClr val="windowText" lastClr="000000"/>
              </a:solidFill>
              <a:effectLst/>
              <a:uLnTx/>
              <a:uFillTx/>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a:ln>
                  <a:noFill/>
                </a:ln>
                <a:solidFill>
                  <a:sysClr val="windowText" lastClr="000000"/>
                </a:solidFill>
                <a:effectLst/>
                <a:uLnTx/>
                <a:uFillTx/>
                <a:ea typeface="+mn-ea"/>
                <a:cs typeface="+mn-cs"/>
              </a:rPr>
              <a:t>2017 Measure Evaluation Criteria</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a:ln>
                  <a:noFill/>
                </a:ln>
                <a:solidFill>
                  <a:sysClr val="windowText" lastClr="000000"/>
                </a:solidFill>
                <a:effectLst/>
                <a:uLnTx/>
                <a:uFillTx/>
                <a:ea typeface="+mn-ea"/>
                <a:cs typeface="+mn-cs"/>
              </a:rPr>
              <a:t>Developer Guidebook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a:ln>
                <a:noFill/>
              </a:ln>
              <a:solidFill>
                <a:sysClr val="windowText" lastClr="000000"/>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a:ln>
                  <a:noFill/>
                </a:ln>
                <a:solidFill>
                  <a:sysClr val="windowText" lastClr="000000"/>
                </a:solidFill>
                <a:effectLst/>
                <a:uLnTx/>
                <a:uFillTx/>
                <a:ea typeface="+mn-ea"/>
                <a:cs typeface="+mn-cs"/>
                <a:hlinkClick r:id="rId5"/>
              </a:rPr>
              <a:t>Measuremaintenance@qualityforum.org</a:t>
            </a:r>
            <a:endParaRPr kumimoji="0" lang="en-US" sz="2400" b="0" i="0" u="none" strike="noStrike" kern="1200" cap="none" spc="0" normalizeH="0" baseline="0" noProof="0">
              <a:ln>
                <a:noFill/>
              </a:ln>
              <a:solidFill>
                <a:sysClr val="windowText" lastClr="000000"/>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a:ln>
                <a:noFill/>
              </a:ln>
              <a:solidFill>
                <a:sysClr val="windowText" lastClr="000000"/>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ysClr val="windowText" lastClr="000000"/>
              </a:solidFill>
              <a:effectLst/>
              <a:uLnTx/>
              <a:uFillTx/>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Resources</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1218187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9">
            <a:extLst>
              <a:ext uri="{FF2B5EF4-FFF2-40B4-BE49-F238E27FC236}">
                <a16:creationId xmlns:a16="http://schemas.microsoft.com/office/drawing/2014/main" id="{5EC0EEA6-285B-4A03-AC16-93BDE6AD41CB}"/>
              </a:ext>
            </a:extLst>
          </p:cNvPr>
          <p:cNvSpPr txBox="1">
            <a:spLocks/>
          </p:cNvSpPr>
          <p:nvPr/>
        </p:nvSpPr>
        <p:spPr>
          <a:xfrm>
            <a:off x="352840" y="1978089"/>
            <a:ext cx="8438319" cy="463532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a:ln>
                  <a:noFill/>
                </a:ln>
                <a:solidFill>
                  <a:sysClr val="windowText" lastClr="000000"/>
                </a:solidFill>
                <a:effectLst/>
                <a:uLnTx/>
                <a:uFillTx/>
                <a:latin typeface="Constantia"/>
                <a:ea typeface="+mn-ea"/>
                <a:cs typeface="+mn-cs"/>
              </a:rPr>
              <a:t>Elisa Munthali, Acting Senior Vice President, Quality Measurement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Constantia"/>
                <a:ea typeface="+mn-ea"/>
                <a:cs typeface="+mn-cs"/>
                <a:hlinkClick r:id="rId3"/>
              </a:rPr>
              <a:t>emunthali@qualityforum.org</a:t>
            </a:r>
            <a:endParaRPr kumimoji="0" lang="en-US" sz="2400" b="0" i="0" u="none" strike="noStrike" kern="1200" cap="none" spc="0" normalizeH="0" baseline="0" noProof="0">
              <a:ln>
                <a:noFill/>
              </a:ln>
              <a:solidFill>
                <a:sysClr val="windowText" lastClr="000000"/>
              </a:solidFill>
              <a:effectLst/>
              <a:uLnTx/>
              <a:uFillTx/>
              <a:latin typeface="Constantia"/>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a:ln>
                <a:noFill/>
              </a:ln>
              <a:solidFill>
                <a:sysClr val="windowText" lastClr="000000"/>
              </a:solidFill>
              <a:effectLst/>
              <a:uLnTx/>
              <a:uFillTx/>
              <a:latin typeface="Constantia"/>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a:ln>
                  <a:noFill/>
                </a:ln>
                <a:solidFill>
                  <a:sysClr val="windowText" lastClr="000000"/>
                </a:solidFill>
                <a:effectLst/>
                <a:uLnTx/>
                <a:uFillTx/>
                <a:latin typeface="Constantia"/>
                <a:ea typeface="+mn-ea"/>
                <a:cs typeface="+mn-cs"/>
              </a:rPr>
              <a:t>Wunmi Isijola, Managing Director, Quality Measurement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Constantia"/>
                <a:ea typeface="+mn-ea"/>
                <a:cs typeface="+mn-cs"/>
                <a:hlinkClick r:id="rId4"/>
              </a:rPr>
              <a:t>wisijola@qualityforum.org</a:t>
            </a:r>
            <a:r>
              <a:rPr kumimoji="0" lang="en-US" sz="2400" b="0" i="0" u="none" strike="noStrike" kern="1200" cap="none" spc="0" normalizeH="0" baseline="0" noProof="0">
                <a:ln>
                  <a:noFill/>
                </a:ln>
                <a:solidFill>
                  <a:sysClr val="windowText" lastClr="000000"/>
                </a:solidFill>
                <a:effectLst/>
                <a:uLnTx/>
                <a:uFillTx/>
                <a:latin typeface="Constantia"/>
                <a:ea typeface="+mn-ea"/>
                <a:cs typeface="+mn-cs"/>
              </a:rPr>
              <a:t> </a:t>
            </a:r>
          </a:p>
          <a:p>
            <a:pPr marL="594360" marR="0" lvl="2"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ysClr val="windowText" lastClr="000000"/>
              </a:solidFill>
              <a:effectLst/>
              <a:uLnTx/>
              <a:uFillTx/>
              <a:latin typeface="Constantia"/>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Points of Contact</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2504889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title="questions graphic"/>
          <p:cNvPicPr>
            <a:picLocks noChangeAspect="1"/>
          </p:cNvPicPr>
          <p:nvPr/>
        </p:nvPicPr>
        <p:blipFill>
          <a:blip r:embed="rId3" cstate="print"/>
          <a:stretch>
            <a:fillRect/>
          </a:stretch>
        </p:blipFill>
        <p:spPr>
          <a:xfrm>
            <a:off x="2286000" y="2005517"/>
            <a:ext cx="4724400" cy="3545549"/>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Questions For Our Presenters?</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p>
        </p:txBody>
      </p:sp>
    </p:spTree>
    <p:extLst>
      <p:ext uri="{BB962C8B-B14F-4D97-AF65-F5344CB8AC3E}">
        <p14:creationId xmlns:p14="http://schemas.microsoft.com/office/powerpoint/2010/main" val="39460812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p:txBody>
          <a:bodyPr>
            <a:normAutofit/>
          </a:bodyPr>
          <a:lstStyle/>
          <a:p>
            <a:r>
              <a:rPr lang="en-US" dirty="0"/>
              <a:t>CMS Measure Development Plan</a:t>
            </a:r>
          </a:p>
          <a:p>
            <a:pPr lvl="1"/>
            <a:r>
              <a:rPr lang="en-US" sz="2700" dirty="0">
                <a:hlinkClick r:id="rId3"/>
              </a:rPr>
              <a:t>https://www.cms.gov/Medicare/Quality-Initiatives-Patient-Assessment-Instruments/Value-Based-Programs/MACRA-MIPS-and-APMs/Final-MDP.pdf</a:t>
            </a:r>
            <a:endParaRPr lang="en-US" sz="2700" dirty="0"/>
          </a:p>
          <a:p>
            <a:r>
              <a:rPr lang="en-US" dirty="0"/>
              <a:t>CMS MDP Annual Report</a:t>
            </a:r>
          </a:p>
          <a:p>
            <a:pPr lvl="1"/>
            <a:r>
              <a:rPr lang="en-US" sz="2700" dirty="0">
                <a:hlinkClick r:id="rId4"/>
              </a:rPr>
              <a:t>https://www.cms.gov/Medicare/Quality-Initiatives-Patient-Assessment-Instruments/Value-Based-Programs/MACRA-MIPS-and-APMs/2017-CMS-MDP-Annual-Report.pdf</a:t>
            </a:r>
            <a:endParaRPr lang="en-US" sz="2700" dirty="0"/>
          </a:p>
          <a:p>
            <a:pPr lvl="1"/>
            <a:endParaRPr lang="en-US" sz="27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References</a:t>
            </a:r>
          </a:p>
        </p:txBody>
      </p:sp>
      <p:sp>
        <p:nvSpPr>
          <p:cNvPr id="2" name="Title 1"/>
          <p:cNvSpPr>
            <a:spLocks noGrp="1"/>
          </p:cNvSpPr>
          <p:nvPr>
            <p:ph type="title"/>
          </p:nvPr>
        </p:nvSpPr>
        <p:spPr>
          <a:xfrm>
            <a:off x="0" y="0"/>
            <a:ext cx="9144000" cy="634481"/>
          </a:xfrm>
        </p:spPr>
        <p:txBody>
          <a:bodyPr anchor="t"/>
          <a:lstStyle/>
          <a:p>
            <a:r>
              <a:rPr lang="en-US" sz="4000" dirty="0"/>
              <a:t>MDP &amp; CDP Webinar # 5</a:t>
            </a:r>
            <a:br>
              <a:rPr lang="en-US" sz="4000" dirty="0"/>
            </a:br>
            <a:endParaRPr lang="en-US" sz="4000" dirty="0"/>
          </a:p>
        </p:txBody>
      </p:sp>
    </p:spTree>
    <p:extLst>
      <p:ext uri="{BB962C8B-B14F-4D97-AF65-F5344CB8AC3E}">
        <p14:creationId xmlns:p14="http://schemas.microsoft.com/office/powerpoint/2010/main" val="34414280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p:txBody>
          <a:bodyPr>
            <a:normAutofit/>
          </a:bodyPr>
          <a:lstStyle/>
          <a:p>
            <a:r>
              <a:rPr lang="en-US" dirty="0"/>
              <a:t>NQF Consensus Development Process</a:t>
            </a:r>
          </a:p>
          <a:p>
            <a:pPr lvl="1"/>
            <a:r>
              <a:rPr lang="en-US" sz="2400" dirty="0">
                <a:hlinkClick r:id="rId3"/>
              </a:rPr>
              <a:t>https://www.qualityforum.org/Measuring_Performance/Consensus_Development_Process.aspx</a:t>
            </a:r>
            <a:endParaRPr lang="en-US" sz="2400" dirty="0"/>
          </a:p>
          <a:p>
            <a:r>
              <a:rPr lang="en-US" dirty="0"/>
              <a:t>Submitting Standards</a:t>
            </a:r>
            <a:endParaRPr lang="en-US" sz="2800" dirty="0"/>
          </a:p>
          <a:p>
            <a:pPr lvl="1"/>
            <a:r>
              <a:rPr lang="en-US" sz="2400" dirty="0">
                <a:hlinkClick r:id="rId4"/>
              </a:rPr>
              <a:t>http://www.qualityforum.org/Measuring_Performance/Submitting_Standards.aspx</a:t>
            </a:r>
            <a:endParaRPr lang="en-US" sz="2400" dirty="0"/>
          </a:p>
          <a:p>
            <a:endParaRPr lang="en-US"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References</a:t>
            </a:r>
          </a:p>
        </p:txBody>
      </p:sp>
      <p:sp>
        <p:nvSpPr>
          <p:cNvPr id="2" name="Title 1"/>
          <p:cNvSpPr>
            <a:spLocks noGrp="1"/>
          </p:cNvSpPr>
          <p:nvPr>
            <p:ph type="title"/>
          </p:nvPr>
        </p:nvSpPr>
        <p:spPr>
          <a:xfrm>
            <a:off x="0" y="0"/>
            <a:ext cx="9144000" cy="634481"/>
          </a:xfrm>
        </p:spPr>
        <p:txBody>
          <a:bodyPr anchor="t"/>
          <a:lstStyle/>
          <a:p>
            <a:r>
              <a:rPr lang="en-US" sz="4000" dirty="0"/>
              <a:t>MDP &amp; CDP Webinar # 5</a:t>
            </a:r>
            <a:br>
              <a:rPr lang="en-US" sz="4000" dirty="0"/>
            </a:br>
            <a:endParaRPr lang="en-US" sz="4000" dirty="0"/>
          </a:p>
        </p:txBody>
      </p:sp>
    </p:spTree>
    <p:extLst>
      <p:ext uri="{BB962C8B-B14F-4D97-AF65-F5344CB8AC3E}">
        <p14:creationId xmlns:p14="http://schemas.microsoft.com/office/powerpoint/2010/main" val="5507033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28800"/>
            <a:ext cx="8991599" cy="4297363"/>
          </a:xfrm>
        </p:spPr>
        <p:txBody>
          <a:bodyPr>
            <a:normAutofit/>
          </a:bodyPr>
          <a:lstStyle/>
          <a:p>
            <a:pPr marL="457200" lvl="1" indent="0">
              <a:buNone/>
            </a:pPr>
            <a:r>
              <a:rPr lang="en-US" sz="2700" b="1" dirty="0"/>
              <a:t>Reminder: </a:t>
            </a:r>
          </a:p>
          <a:p>
            <a:pPr marL="457200" lvl="1" indent="0">
              <a:buNone/>
            </a:pPr>
            <a:endParaRPr lang="en-US" sz="2700" dirty="0"/>
          </a:p>
          <a:p>
            <a:pPr marL="457200" lvl="1" indent="0">
              <a:buNone/>
            </a:pPr>
            <a:r>
              <a:rPr lang="en-US" sz="2700" dirty="0"/>
              <a:t>If you are currently developing quality measures that you would like to present to CMS, contact the MMS Support Desk at </a:t>
            </a:r>
            <a:r>
              <a:rPr lang="en-US" sz="2700" dirty="0">
                <a:hlinkClick r:id="rId3"/>
              </a:rPr>
              <a:t>MMSsupport@Battelle.org</a:t>
            </a:r>
            <a:endParaRPr lang="en-US" sz="2700" dirty="0"/>
          </a:p>
          <a:p>
            <a:pPr marL="457200" lvl="1" indent="0">
              <a:buNone/>
            </a:pPr>
            <a:endParaRPr lang="en-US" sz="3200" dirty="0"/>
          </a:p>
          <a:p>
            <a:endParaRPr lang="en-US" dirty="0"/>
          </a:p>
        </p:txBody>
      </p:sp>
      <p:sp>
        <p:nvSpPr>
          <p:cNvPr id="7"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dirty="0"/>
              <a:t>CMS Showcase Opportunities</a:t>
            </a:r>
          </a:p>
        </p:txBody>
      </p:sp>
    </p:spTree>
    <p:extLst>
      <p:ext uri="{BB962C8B-B14F-4D97-AF65-F5344CB8AC3E}">
        <p14:creationId xmlns:p14="http://schemas.microsoft.com/office/powerpoint/2010/main" val="13298432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p:txBody>
          <a:bodyPr>
            <a:normAutofit lnSpcReduction="10000"/>
          </a:bodyPr>
          <a:lstStyle/>
          <a:p>
            <a:pPr marL="0" indent="0">
              <a:buNone/>
            </a:pPr>
            <a:r>
              <a:rPr lang="en-US" sz="2700" b="1" dirty="0"/>
              <a:t>Planned Upcoming Webinars:</a:t>
            </a:r>
          </a:p>
          <a:p>
            <a:pPr marL="0" indent="0">
              <a:buNone/>
            </a:pPr>
            <a:endParaRPr lang="en-US" sz="2700" b="1" dirty="0"/>
          </a:p>
          <a:p>
            <a:r>
              <a:rPr lang="en-US" sz="2700" b="1" dirty="0"/>
              <a:t>January 17, 2018: CMIT and the CMS Measures Inventory</a:t>
            </a:r>
          </a:p>
          <a:p>
            <a:r>
              <a:rPr lang="en-US" sz="2700" b="1" dirty="0"/>
              <a:t>February 7, 2018: The Measure Development Process: Conceptualization</a:t>
            </a:r>
          </a:p>
          <a:p>
            <a:pPr marL="457200" lvl="1" indent="0">
              <a:buNone/>
            </a:pPr>
            <a:endParaRPr lang="en-US" sz="2700" b="1" dirty="0"/>
          </a:p>
          <a:p>
            <a:pPr marL="514350" indent="-457200"/>
            <a:r>
              <a:rPr lang="en-US" sz="2700" dirty="0"/>
              <a:t>Suggestions for future topics?</a:t>
            </a:r>
          </a:p>
          <a:p>
            <a:pPr marL="514350" indent="-457200"/>
            <a:endParaRPr lang="en-US" sz="1050" dirty="0"/>
          </a:p>
          <a:p>
            <a:pPr marL="514350" indent="-457200"/>
            <a:r>
              <a:rPr lang="en-US" sz="2700" dirty="0"/>
              <a:t>Email: </a:t>
            </a:r>
            <a:r>
              <a:rPr lang="en-US" sz="2700" dirty="0">
                <a:solidFill>
                  <a:schemeClr val="bg2">
                    <a:lumMod val="60000"/>
                    <a:lumOff val="40000"/>
                  </a:schemeClr>
                </a:solidFill>
                <a:hlinkClick r:id="rId3"/>
              </a:rPr>
              <a:t>MMSsupport@battelle.org</a:t>
            </a:r>
            <a:r>
              <a:rPr lang="en-US" sz="2700" dirty="0">
                <a:solidFill>
                  <a:srgbClr val="3333FF"/>
                </a:solidFill>
              </a:rPr>
              <a:t> </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MDP &amp; CDP Webinar # 5</a:t>
            </a:r>
            <a:br>
              <a:rPr lang="en-US" sz="4000" dirty="0"/>
            </a:br>
            <a:endParaRPr lang="en-US" sz="4000" dirty="0"/>
          </a:p>
        </p:txBody>
      </p:sp>
    </p:spTree>
    <p:extLst>
      <p:ext uri="{BB962C8B-B14F-4D97-AF65-F5344CB8AC3E}">
        <p14:creationId xmlns:p14="http://schemas.microsoft.com/office/powerpoint/2010/main" val="712566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8F54C465-3569-4581-B353-36EE648C4BFF}"/>
              </a:ext>
            </a:extLst>
          </p:cNvPr>
          <p:cNvSpPr txBox="1">
            <a:spLocks/>
          </p:cNvSpPr>
          <p:nvPr/>
        </p:nvSpPr>
        <p:spPr>
          <a:xfrm>
            <a:off x="2681688" y="5334128"/>
            <a:ext cx="3780623" cy="1219200"/>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2400" b="1" i="1" kern="1200">
                <a:solidFill>
                  <a:srgbClr val="084A9C"/>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2000" b="1" i="1" u="none" strike="noStrike" kern="1200" cap="none" spc="0" normalizeH="0" baseline="0" noProof="0" dirty="0">
              <a:ln>
                <a:noFill/>
              </a:ln>
              <a:solidFill>
                <a:srgbClr val="084A9C"/>
              </a:solidFill>
              <a:effectLst/>
              <a:uLnTx/>
              <a:uFillTx/>
              <a:latin typeface="Constantia"/>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000" b="1" i="1" u="none" strike="noStrike" kern="1200" cap="none" spc="0" normalizeH="0" baseline="0" noProof="0" dirty="0">
                <a:ln>
                  <a:noFill/>
                </a:ln>
                <a:solidFill>
                  <a:srgbClr val="084A9C"/>
                </a:solidFill>
                <a:effectLst/>
                <a:uLnTx/>
                <a:uFillTx/>
                <a:latin typeface="Constantia"/>
                <a:ea typeface="+mn-ea"/>
                <a:cs typeface="+mn-cs"/>
              </a:rPr>
              <a:t>Anita Somplasky</a:t>
            </a: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000" b="1" i="1" u="none" strike="noStrike" kern="1200" cap="none" spc="0" normalizeH="0" baseline="0" noProof="0" dirty="0">
                <a:ln>
                  <a:noFill/>
                </a:ln>
                <a:solidFill>
                  <a:srgbClr val="084A9C"/>
                </a:solidFill>
                <a:effectLst/>
                <a:uLnTx/>
                <a:uFillTx/>
                <a:latin typeface="Constantia"/>
                <a:ea typeface="+mn-ea"/>
                <a:cs typeface="+mn-cs"/>
              </a:rPr>
              <a:t>Kendra Hanley</a:t>
            </a:r>
          </a:p>
        </p:txBody>
      </p:sp>
      <p:sp>
        <p:nvSpPr>
          <p:cNvPr id="3" name="TextBox 2">
            <a:extLst>
              <a:ext uri="{FF2B5EF4-FFF2-40B4-BE49-F238E27FC236}">
                <a16:creationId xmlns:a16="http://schemas.microsoft.com/office/drawing/2014/main" id="{C2B8DBA8-4A34-4017-86F1-6FE72EB5411E}"/>
              </a:ext>
            </a:extLst>
          </p:cNvPr>
          <p:cNvSpPr txBox="1"/>
          <p:nvPr/>
        </p:nvSpPr>
        <p:spPr>
          <a:xfrm>
            <a:off x="1333500" y="4572064"/>
            <a:ext cx="6477000" cy="867930"/>
          </a:xfrm>
          <a:prstGeom prst="rect">
            <a:avLst/>
          </a:prstGeom>
          <a:noFill/>
        </p:spPr>
        <p:txBody>
          <a:bodyPr wrap="square" rtlCol="0">
            <a:spAutoFit/>
          </a:bodyPr>
          <a:lstStyle/>
          <a:p>
            <a:pPr lvl="0" algn="ctr">
              <a:spcBef>
                <a:spcPct val="20000"/>
              </a:spcBef>
            </a:pPr>
            <a:r>
              <a:rPr lang="en-US" sz="2400" b="1" i="1" dirty="0">
                <a:solidFill>
                  <a:srgbClr val="084A9C"/>
                </a:solidFill>
              </a:rPr>
              <a:t>Health Services Advisory Group: </a:t>
            </a:r>
          </a:p>
          <a:p>
            <a:pPr lvl="0" algn="ctr">
              <a:spcBef>
                <a:spcPct val="20000"/>
              </a:spcBef>
            </a:pPr>
            <a:r>
              <a:rPr lang="en-US" sz="2200" b="1" i="1" dirty="0">
                <a:solidFill>
                  <a:srgbClr val="084A9C"/>
                </a:solidFill>
              </a:rPr>
              <a:t>2017 Measure Development Plan and Annual Report</a:t>
            </a:r>
          </a:p>
        </p:txBody>
      </p:sp>
      <p:pic>
        <p:nvPicPr>
          <p:cNvPr id="6" name="Picture 5" descr="HSAG logo">
            <a:extLst>
              <a:ext uri="{FF2B5EF4-FFF2-40B4-BE49-F238E27FC236}">
                <a16:creationId xmlns:a16="http://schemas.microsoft.com/office/drawing/2014/main" id="{0D7FF709-8E9F-4D12-BE61-E63588E15B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5600" y="2971800"/>
            <a:ext cx="3381375" cy="1249639"/>
          </a:xfrm>
          <a:prstGeom prst="rect">
            <a:avLst/>
          </a:prstGeom>
        </p:spPr>
      </p:pic>
      <p:sp>
        <p:nvSpPr>
          <p:cNvPr id="2" name="Title 1"/>
          <p:cNvSpPr>
            <a:spLocks noGrp="1"/>
          </p:cNvSpPr>
          <p:nvPr>
            <p:ph type="title"/>
          </p:nvPr>
        </p:nvSpPr>
        <p:spPr>
          <a:xfrm>
            <a:off x="0" y="1371600"/>
            <a:ext cx="9144000" cy="1143000"/>
          </a:xfrm>
        </p:spPr>
        <p:txBody>
          <a:bodyPr/>
          <a:lstStyle/>
          <a:p>
            <a:r>
              <a:rPr lang="en-US" sz="4000" dirty="0"/>
              <a:t>HSAG Measure Development Plan</a:t>
            </a:r>
          </a:p>
        </p:txBody>
      </p:sp>
    </p:spTree>
    <p:extLst>
      <p:ext uri="{BB962C8B-B14F-4D97-AF65-F5344CB8AC3E}">
        <p14:creationId xmlns:p14="http://schemas.microsoft.com/office/powerpoint/2010/main" val="18479752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txBox="1">
            <a:spLocks/>
          </p:cNvSpPr>
          <p:nvPr/>
        </p:nvSpPr>
        <p:spPr>
          <a:xfrm>
            <a:off x="25998" y="1828800"/>
            <a:ext cx="9118002"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700" b="1" dirty="0"/>
              <a:t>Contact information:</a:t>
            </a:r>
          </a:p>
          <a:p>
            <a:r>
              <a:rPr lang="en-US" sz="2700" b="1" u="sng" dirty="0"/>
              <a:t>Battelle</a:t>
            </a:r>
          </a:p>
          <a:p>
            <a:pPr marL="0" indent="0">
              <a:buNone/>
            </a:pPr>
            <a:r>
              <a:rPr lang="en-US" sz="2700" dirty="0"/>
              <a:t>Measures Management System Contract Holder:  Battelle</a:t>
            </a:r>
          </a:p>
          <a:p>
            <a:pPr marL="0" indent="0">
              <a:buNone/>
            </a:pPr>
            <a:r>
              <a:rPr lang="en-US" sz="2700" dirty="0"/>
              <a:t>Contact:  </a:t>
            </a:r>
            <a:r>
              <a:rPr lang="en-US" sz="2700" dirty="0">
                <a:hlinkClick r:id="rId3"/>
              </a:rPr>
              <a:t>MMSsupport@Battelle.org</a:t>
            </a:r>
            <a:endParaRPr lang="en-US" sz="2700" dirty="0"/>
          </a:p>
          <a:p>
            <a:endParaRPr lang="en-US" sz="2700" u="sng" dirty="0"/>
          </a:p>
          <a:p>
            <a:r>
              <a:rPr lang="en-US" sz="2700" b="1" u="sng" dirty="0"/>
              <a:t>CMS</a:t>
            </a:r>
          </a:p>
          <a:p>
            <a:pPr marL="0" indent="0">
              <a:buNone/>
            </a:pPr>
            <a:r>
              <a:rPr lang="en-US" sz="2700" dirty="0"/>
              <a:t>Golden Horton: </a:t>
            </a:r>
            <a:r>
              <a:rPr lang="en-US" sz="2700" dirty="0">
                <a:hlinkClick r:id="rId4"/>
              </a:rPr>
              <a:t>Golden.Horton@cms.hhs.gov</a:t>
            </a:r>
            <a:endParaRPr lang="en-US" sz="2700" dirty="0"/>
          </a:p>
          <a:p>
            <a:pPr marL="0" indent="0">
              <a:buNone/>
            </a:pPr>
            <a:r>
              <a:rPr lang="en-US" sz="2700" dirty="0"/>
              <a:t>Kimberly Rawlings: </a:t>
            </a:r>
            <a:r>
              <a:rPr lang="en-US" sz="2700" dirty="0">
                <a:hlinkClick r:id="rId5"/>
              </a:rPr>
              <a:t>Kimberly.Rawlings@cms.hhs.gov</a:t>
            </a:r>
            <a:endParaRPr lang="en-US" sz="2700" dirty="0"/>
          </a:p>
          <a:p>
            <a:pPr marL="0" indent="0">
              <a:buNone/>
            </a:pPr>
            <a:endParaRPr lang="en-US" sz="2700" dirty="0"/>
          </a:p>
          <a:p>
            <a:pPr marL="0" indent="0">
              <a:buNone/>
            </a:pPr>
            <a:r>
              <a:rPr lang="en-US" sz="2700" dirty="0"/>
              <a:t> </a:t>
            </a:r>
          </a:p>
        </p:txBody>
      </p:sp>
      <p:sp>
        <p:nvSpPr>
          <p:cNvPr id="5" name="Title 4"/>
          <p:cNvSpPr txBox="1">
            <a:spLocks/>
          </p:cNvSpPr>
          <p:nvPr/>
        </p:nvSpPr>
        <p:spPr>
          <a:xfrm>
            <a:off x="0" y="685799"/>
            <a:ext cx="9144000" cy="1015481"/>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4" name="Title 3"/>
          <p:cNvSpPr>
            <a:spLocks noGrp="1"/>
          </p:cNvSpPr>
          <p:nvPr>
            <p:ph type="title"/>
          </p:nvPr>
        </p:nvSpPr>
        <p:spPr>
          <a:xfrm>
            <a:off x="25998" y="0"/>
            <a:ext cx="9118002" cy="685799"/>
          </a:xfrm>
        </p:spPr>
        <p:txBody>
          <a:bodyPr anchor="t"/>
          <a:lstStyle/>
          <a:p>
            <a:r>
              <a:rPr lang="en-US" sz="4000" dirty="0"/>
              <a:t>MDP &amp; CDP Webinar # 5</a:t>
            </a:r>
            <a:br>
              <a:rPr lang="en-US" sz="4000" dirty="0"/>
            </a:br>
            <a:endParaRPr lang="en-US" sz="4000" dirty="0"/>
          </a:p>
        </p:txBody>
      </p:sp>
    </p:spTree>
    <p:extLst>
      <p:ext uri="{BB962C8B-B14F-4D97-AF65-F5344CB8AC3E}">
        <p14:creationId xmlns:p14="http://schemas.microsoft.com/office/powerpoint/2010/main" val="2753706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descr="Objectives and Background" title="Objectives and Background"/>
          <p:cNvSpPr txBox="1"/>
          <p:nvPr/>
        </p:nvSpPr>
        <p:spPr>
          <a:xfrm>
            <a:off x="1752600" y="2895600"/>
            <a:ext cx="4876800" cy="523220"/>
          </a:xfrm>
          <a:prstGeom prst="rect">
            <a:avLst/>
          </a:prstGeom>
          <a:noFill/>
        </p:spPr>
        <p:txBody>
          <a:bodyPr wrap="square" rtlCol="0">
            <a:spAutoFit/>
          </a:bodyPr>
          <a:lstStyle/>
          <a:p>
            <a:pPr algn="ctr"/>
            <a:r>
              <a:rPr lang="en-US" sz="2700" b="1" dirty="0"/>
              <a:t>Objectives and Background</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Measure Development Plan (MDP) </a:t>
            </a:r>
          </a:p>
          <a:p>
            <a:r>
              <a:rPr lang="en-US" dirty="0"/>
              <a:t>&amp; MDP Annual Report</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endParaRPr lang="en-US" sz="4000" dirty="0"/>
          </a:p>
        </p:txBody>
      </p:sp>
    </p:spTree>
    <p:extLst>
      <p:ext uri="{BB962C8B-B14F-4D97-AF65-F5344CB8AC3E}">
        <p14:creationId xmlns:p14="http://schemas.microsoft.com/office/powerpoint/2010/main" val="3784629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4358116"/>
          </a:xfrm>
          <a:prstGeom prst="rect">
            <a:avLst/>
          </a:prstGeom>
          <a:noFill/>
        </p:spPr>
        <p:txBody>
          <a:bodyPr wrap="square" rtlCol="0">
            <a:spAutoFit/>
          </a:bodyPr>
          <a:lstStyle/>
          <a:p>
            <a:r>
              <a:rPr lang="en-US" sz="2700" dirty="0"/>
              <a:t>Review the purpose of the Measure Development Plan (MDP) and the MDP Annual Report required under the Medicare and CHIP Reauthorization Act of 2015 (MACRA)</a:t>
            </a:r>
          </a:p>
          <a:p>
            <a:r>
              <a:rPr lang="en-US" sz="2700" dirty="0"/>
              <a:t>Provide overviews of key components and processes described in the MDP, and the MDP Annual Report posted on the CMS.gov website: </a:t>
            </a:r>
            <a:r>
              <a:rPr lang="en-US" sz="2700" dirty="0">
                <a:hlinkClick r:id="rId3"/>
              </a:rPr>
              <a:t>https://www.cms.gov/Medicare/Quality-Initiatives-Patient-Assessment-Instruments/Value-Based-Programs/MACRA-MIPS-and-APMs/Final-MDP.pdf</a:t>
            </a:r>
            <a:r>
              <a:rPr lang="en-US" sz="2700" dirty="0"/>
              <a:t> </a:t>
            </a:r>
          </a:p>
          <a:p>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Objectives for Today</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3723327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Diagram group" title="Clinician Measures">
            <a:extLst>
              <a:ext uri="{FF2B5EF4-FFF2-40B4-BE49-F238E27FC236}">
                <a16:creationId xmlns:a16="http://schemas.microsoft.com/office/drawing/2014/main" id="{E119059A-6758-4B98-B421-47CF0589FD4C}"/>
              </a:ext>
            </a:extLst>
          </p:cNvPr>
          <p:cNvGrpSpPr/>
          <p:nvPr/>
        </p:nvGrpSpPr>
        <p:grpSpPr>
          <a:xfrm>
            <a:off x="4953000" y="4953000"/>
            <a:ext cx="3733800" cy="1078183"/>
            <a:chOff x="3561766" y="1843548"/>
            <a:chExt cx="1580554" cy="1660177"/>
          </a:xfrm>
          <a:scene3d>
            <a:camera prst="perspectiveRelaxedModerately" fov="0" zoom="92000">
              <a:rot lat="20880000" lon="0" rev="0"/>
            </a:camera>
            <a:lightRig rig="balanced" dir="t">
              <a:rot lat="0" lon="0" rev="12700000"/>
            </a:lightRig>
          </a:scene3d>
        </p:grpSpPr>
        <p:grpSp>
          <p:nvGrpSpPr>
            <p:cNvPr id="18" name="Group 14">
              <a:extLst>
                <a:ext uri="{FF2B5EF4-FFF2-40B4-BE49-F238E27FC236}">
                  <a16:creationId xmlns:a16="http://schemas.microsoft.com/office/drawing/2014/main" id="{3C3BA40C-33B9-42F2-AD56-AA1D6011CDD6}"/>
                </a:ext>
              </a:extLst>
            </p:cNvPr>
            <p:cNvGrpSpPr/>
            <p:nvPr/>
          </p:nvGrpSpPr>
          <p:grpSpPr>
            <a:xfrm>
              <a:off x="3561766" y="1843548"/>
              <a:ext cx="1580554" cy="1660177"/>
              <a:chOff x="3561766" y="1843548"/>
              <a:chExt cx="1580554" cy="1660177"/>
            </a:xfrm>
          </p:grpSpPr>
          <p:sp>
            <p:nvSpPr>
              <p:cNvPr id="19" name="Rounded Rectangle 15">
                <a:extLst>
                  <a:ext uri="{FF2B5EF4-FFF2-40B4-BE49-F238E27FC236}">
                    <a16:creationId xmlns:a16="http://schemas.microsoft.com/office/drawing/2014/main" id="{883694D7-3E29-4546-A377-718F58FA3C55}"/>
                  </a:ext>
                </a:extLst>
              </p:cNvPr>
              <p:cNvSpPr/>
              <p:nvPr/>
            </p:nvSpPr>
            <p:spPr>
              <a:xfrm>
                <a:off x="3561766" y="1843548"/>
                <a:ext cx="1580554" cy="1660177"/>
              </a:xfrm>
              <a:prstGeom prst="roundRect">
                <a:avLst>
                  <a:gd name="adj" fmla="val 10000"/>
                </a:avLst>
              </a:prstGeom>
              <a:sp3d prstMaterial="plastic">
                <a:bevelT w="50800" h="50800"/>
                <a:bevelB w="50800" h="508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Rounded Rectangle 4">
                <a:extLst>
                  <a:ext uri="{FF2B5EF4-FFF2-40B4-BE49-F238E27FC236}">
                    <a16:creationId xmlns:a16="http://schemas.microsoft.com/office/drawing/2014/main" id="{0A4659C8-B678-4ED1-9DE2-E6DFDEAA09C2}"/>
                  </a:ext>
                </a:extLst>
              </p:cNvPr>
              <p:cNvSpPr/>
              <p:nvPr/>
            </p:nvSpPr>
            <p:spPr>
              <a:xfrm>
                <a:off x="3608059" y="1889841"/>
                <a:ext cx="1487968" cy="156759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2400" b="1" kern="1200" dirty="0"/>
                  <a:t>Clinician Measures</a:t>
                </a:r>
              </a:p>
            </p:txBody>
          </p:sp>
        </p:grpSp>
      </p:grpSp>
      <p:sp>
        <p:nvSpPr>
          <p:cNvPr id="21" name="Left-Right Arrow 9" title="arrow">
            <a:extLst>
              <a:ext uri="{FF2B5EF4-FFF2-40B4-BE49-F238E27FC236}">
                <a16:creationId xmlns:a16="http://schemas.microsoft.com/office/drawing/2014/main" id="{051DA2A7-8D35-4447-87D8-BD111FC98761}"/>
              </a:ext>
            </a:extLst>
          </p:cNvPr>
          <p:cNvSpPr/>
          <p:nvPr/>
        </p:nvSpPr>
        <p:spPr>
          <a:xfrm>
            <a:off x="4133203" y="5369572"/>
            <a:ext cx="732163" cy="24503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Diagram group" title="QPP">
            <a:extLst>
              <a:ext uri="{FF2B5EF4-FFF2-40B4-BE49-F238E27FC236}">
                <a16:creationId xmlns:a16="http://schemas.microsoft.com/office/drawing/2014/main" id="{FFBACB82-0BA8-4ABE-8EB5-68BBFD6EE5B9}"/>
              </a:ext>
            </a:extLst>
          </p:cNvPr>
          <p:cNvGrpSpPr/>
          <p:nvPr/>
        </p:nvGrpSpPr>
        <p:grpSpPr>
          <a:xfrm>
            <a:off x="281932" y="4932994"/>
            <a:ext cx="3711089" cy="1078184"/>
            <a:chOff x="2357" y="1843548"/>
            <a:chExt cx="1580554" cy="1660177"/>
          </a:xfrm>
          <a:scene3d>
            <a:camera prst="perspectiveRelaxedModerately" fov="0" zoom="92000">
              <a:rot lat="0" lon="0" rev="0"/>
            </a:camera>
            <a:lightRig rig="balanced" dir="t">
              <a:rot lat="0" lon="0" rev="12700000"/>
            </a:lightRig>
          </a:scene3d>
        </p:grpSpPr>
        <p:grpSp>
          <p:nvGrpSpPr>
            <p:cNvPr id="14" name="Group 17">
              <a:extLst>
                <a:ext uri="{FF2B5EF4-FFF2-40B4-BE49-F238E27FC236}">
                  <a16:creationId xmlns:a16="http://schemas.microsoft.com/office/drawing/2014/main" id="{5B6AD99A-CEFF-4613-BDAA-F383F9D6A562}"/>
                </a:ext>
              </a:extLst>
            </p:cNvPr>
            <p:cNvGrpSpPr/>
            <p:nvPr/>
          </p:nvGrpSpPr>
          <p:grpSpPr>
            <a:xfrm>
              <a:off x="2357" y="1843548"/>
              <a:ext cx="1580554" cy="1660177"/>
              <a:chOff x="2357" y="1843548"/>
              <a:chExt cx="1580554" cy="1660177"/>
            </a:xfrm>
          </p:grpSpPr>
          <p:sp>
            <p:nvSpPr>
              <p:cNvPr id="15" name="Rounded Rectangle 18">
                <a:extLst>
                  <a:ext uri="{FF2B5EF4-FFF2-40B4-BE49-F238E27FC236}">
                    <a16:creationId xmlns:a16="http://schemas.microsoft.com/office/drawing/2014/main" id="{3F036EE4-4237-4EE1-9759-7DF3A361D550}"/>
                  </a:ext>
                </a:extLst>
              </p:cNvPr>
              <p:cNvSpPr/>
              <p:nvPr/>
            </p:nvSpPr>
            <p:spPr>
              <a:xfrm>
                <a:off x="2357" y="1843548"/>
                <a:ext cx="1580554" cy="1660177"/>
              </a:xfrm>
              <a:prstGeom prst="roundRect">
                <a:avLst>
                  <a:gd name="adj" fmla="val 10000"/>
                </a:avLst>
              </a:prstGeom>
              <a:sp3d prstMaterial="plastic">
                <a:bevelT w="50800" h="50800"/>
                <a:bevelB w="50800" h="508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6" name="Rounded Rectangle 4">
                <a:extLst>
                  <a:ext uri="{FF2B5EF4-FFF2-40B4-BE49-F238E27FC236}">
                    <a16:creationId xmlns:a16="http://schemas.microsoft.com/office/drawing/2014/main" id="{472268A1-9DC8-45F3-9C94-E0389E2D20B1}"/>
                  </a:ext>
                </a:extLst>
              </p:cNvPr>
              <p:cNvSpPr/>
              <p:nvPr/>
            </p:nvSpPr>
            <p:spPr>
              <a:xfrm>
                <a:off x="48650" y="1889841"/>
                <a:ext cx="1487968" cy="156759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2400" b="1" kern="1200" dirty="0"/>
                  <a:t>Quality Payment Program</a:t>
                </a:r>
              </a:p>
            </p:txBody>
          </p:sp>
        </p:grpSp>
      </p:grpSp>
      <p:graphicFrame>
        <p:nvGraphicFramePr>
          <p:cNvPr id="12" name="Diagram 6" descr="MACRA diagram" title="MACRA">
            <a:extLst>
              <a:ext uri="{FF2B5EF4-FFF2-40B4-BE49-F238E27FC236}">
                <a16:creationId xmlns:a16="http://schemas.microsoft.com/office/drawing/2014/main" id="{458D6BC4-867B-45ED-AA10-2B9AD29FAFC1}"/>
              </a:ext>
            </a:extLst>
          </p:cNvPr>
          <p:cNvGraphicFramePr/>
          <p:nvPr>
            <p:extLst>
              <p:ext uri="{D42A27DB-BD31-4B8C-83A1-F6EECF244321}">
                <p14:modId xmlns:p14="http://schemas.microsoft.com/office/powerpoint/2010/main" val="3044493526"/>
              </p:ext>
            </p:extLst>
          </p:nvPr>
        </p:nvGraphicFramePr>
        <p:xfrm>
          <a:off x="381000" y="2533319"/>
          <a:ext cx="8382000" cy="23047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Diagram group" title="MACRA">
            <a:extLst>
              <a:ext uri="{FF2B5EF4-FFF2-40B4-BE49-F238E27FC236}">
                <a16:creationId xmlns:a16="http://schemas.microsoft.com/office/drawing/2014/main" id="{734D6569-A58E-4A34-B1BA-5657939549B8}"/>
              </a:ext>
            </a:extLst>
          </p:cNvPr>
          <p:cNvGrpSpPr/>
          <p:nvPr/>
        </p:nvGrpSpPr>
        <p:grpSpPr>
          <a:xfrm>
            <a:off x="1" y="1828799"/>
            <a:ext cx="9144000" cy="609601"/>
            <a:chOff x="2357" y="1843538"/>
            <a:chExt cx="1580554" cy="1660177"/>
          </a:xfrm>
          <a:scene3d>
            <a:camera prst="perspectiveRelaxedModerately" fov="0" zoom="92000">
              <a:rot lat="0" lon="0" rev="0"/>
            </a:camera>
            <a:lightRig rig="balanced" dir="t">
              <a:rot lat="0" lon="0" rev="12700000"/>
            </a:lightRig>
          </a:scene3d>
        </p:grpSpPr>
        <p:grpSp>
          <p:nvGrpSpPr>
            <p:cNvPr id="9" name="Group 11">
              <a:extLst>
                <a:ext uri="{FF2B5EF4-FFF2-40B4-BE49-F238E27FC236}">
                  <a16:creationId xmlns:a16="http://schemas.microsoft.com/office/drawing/2014/main" id="{F56E55E8-381E-40BE-9FBA-A0E48602987D}"/>
                </a:ext>
              </a:extLst>
            </p:cNvPr>
            <p:cNvGrpSpPr/>
            <p:nvPr/>
          </p:nvGrpSpPr>
          <p:grpSpPr>
            <a:xfrm>
              <a:off x="2357" y="1843538"/>
              <a:ext cx="1580554" cy="1660177"/>
              <a:chOff x="2357" y="1843538"/>
              <a:chExt cx="1580554" cy="1660177"/>
            </a:xfrm>
          </p:grpSpPr>
          <p:sp>
            <p:nvSpPr>
              <p:cNvPr id="10" name="Rounded Rectangle 12">
                <a:extLst>
                  <a:ext uri="{FF2B5EF4-FFF2-40B4-BE49-F238E27FC236}">
                    <a16:creationId xmlns:a16="http://schemas.microsoft.com/office/drawing/2014/main" id="{7F0329F6-B659-471F-8109-68BAB00D3224}"/>
                  </a:ext>
                </a:extLst>
              </p:cNvPr>
              <p:cNvSpPr/>
              <p:nvPr/>
            </p:nvSpPr>
            <p:spPr>
              <a:xfrm>
                <a:off x="2357" y="1843538"/>
                <a:ext cx="1580554" cy="1660177"/>
              </a:xfrm>
              <a:prstGeom prst="roundRect">
                <a:avLst>
                  <a:gd name="adj" fmla="val 10000"/>
                </a:avLst>
              </a:prstGeom>
              <a:sp3d prstMaterial="plastic">
                <a:bevelT w="50800" h="50800"/>
                <a:bevelB w="50800" h="508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Rounded Rectangle 4">
                <a:extLst>
                  <a:ext uri="{FF2B5EF4-FFF2-40B4-BE49-F238E27FC236}">
                    <a16:creationId xmlns:a16="http://schemas.microsoft.com/office/drawing/2014/main" id="{062EA2EE-7053-46AF-BE34-CF1468948A4F}"/>
                  </a:ext>
                </a:extLst>
              </p:cNvPr>
              <p:cNvSpPr/>
              <p:nvPr/>
            </p:nvSpPr>
            <p:spPr>
              <a:xfrm>
                <a:off x="48650" y="1889841"/>
                <a:ext cx="1487968" cy="156759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3200" b="1" kern="1200" dirty="0"/>
                  <a:t>Medicare and CHIP Reauthorization Act (MACRA)</a:t>
                </a:r>
              </a:p>
            </p:txBody>
          </p:sp>
        </p:grpSp>
      </p:gr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Background – MACRA Snapshot</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4118728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5" y="1982700"/>
            <a:ext cx="8623667" cy="2991588"/>
          </a:xfrm>
          <a:prstGeom prst="rect">
            <a:avLst/>
          </a:prstGeom>
          <a:noFill/>
        </p:spPr>
        <p:txBody>
          <a:bodyPr wrap="square" rtlCol="0">
            <a:spAutoFit/>
          </a:bodyPr>
          <a:lstStyle/>
          <a:p>
            <a:pPr marL="0" indent="0">
              <a:buNone/>
            </a:pPr>
            <a:r>
              <a:rPr lang="en-US" sz="2700" dirty="0"/>
              <a:t>The purpose of the MDP is to meet the requirements of the statute and:</a:t>
            </a:r>
          </a:p>
          <a:p>
            <a:r>
              <a:rPr lang="en-US" sz="2400" dirty="0"/>
              <a:t>Serve as a strategic framework for the future of clinician quality measure development to support the Quality Payment Program</a:t>
            </a:r>
          </a:p>
          <a:p>
            <a:r>
              <a:rPr lang="en-US" sz="2400" dirty="0"/>
              <a:t>Recommend prioritized approaches to close measure and performance gaps </a:t>
            </a:r>
          </a:p>
          <a:p>
            <a:endParaRPr lang="en-US" sz="2400" dirty="0"/>
          </a:p>
        </p:txBody>
      </p:sp>
      <p:sp>
        <p:nvSpPr>
          <p:cNvPr id="5" name="Title 4"/>
          <p:cNvSpPr txBox="1">
            <a:spLocks/>
          </p:cNvSpPr>
          <p:nvPr/>
        </p:nvSpPr>
        <p:spPr>
          <a:xfrm>
            <a:off x="0" y="762000"/>
            <a:ext cx="9143999" cy="826688"/>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Plan &amp; Purpose</a:t>
            </a:r>
          </a:p>
        </p:txBody>
      </p:sp>
      <p:sp>
        <p:nvSpPr>
          <p:cNvPr id="2" name="Title 1"/>
          <p:cNvSpPr>
            <a:spLocks noGrp="1"/>
          </p:cNvSpPr>
          <p:nvPr>
            <p:ph type="title"/>
          </p:nvPr>
        </p:nvSpPr>
        <p:spPr>
          <a:xfrm>
            <a:off x="0" y="0"/>
            <a:ext cx="9144000" cy="762000"/>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932238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3998018"/>
          </a:xfrm>
          <a:prstGeom prst="rect">
            <a:avLst/>
          </a:prstGeom>
          <a:noFill/>
        </p:spPr>
        <p:txBody>
          <a:bodyPr wrap="square" rtlCol="0">
            <a:spAutoFit/>
          </a:bodyPr>
          <a:lstStyle/>
          <a:p>
            <a:r>
              <a:rPr lang="en-US" sz="2700" dirty="0"/>
              <a:t>CMS will evaluate and build upon existing quality measure sets to develop a person-centered portfolio of measures that can drive improvement in health outcomes</a:t>
            </a:r>
          </a:p>
          <a:p>
            <a:r>
              <a:rPr lang="en-US" sz="2700" dirty="0"/>
              <a:t>The strategic vision draws from the CMS Quality Priorities, the Blueprint for the CMS Measures Management System (MMS Blueprint), as well as CMS general and technical principles for measure developers</a:t>
            </a:r>
          </a:p>
          <a:p>
            <a:r>
              <a:rPr lang="en-US" sz="2700" dirty="0"/>
              <a:t>The MDP integrates recommendations from recent relevant publications and stakeholders, where applicable</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Vision for the MDP</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1677112156"/>
      </p:ext>
    </p:extLst>
  </p:cSld>
  <p:clrMapOvr>
    <a:masterClrMapping/>
  </p:clrMapOvr>
</p:sld>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6c05d57-8d76-4d86-b705-341ba9f7df7c"/>
    <_ip_UnifiedCompliancePolicyUIAction xmlns="http://schemas.microsoft.com/sharepoint/v3" xsi:nil="true"/>
    <Active xmlns="ec5bd67c-9dfc-4adb-a99e-f785d0279959">false</Active>
    <IconOverlay xmlns="http://schemas.microsoft.com/sharepoint/v4" xsi:nil="true"/>
    <d8de44e546444f1ba4a4455b68133a3f xmlns="ec5bd67c-9dfc-4adb-a99e-f785d0279959" xsi:nil="true"/>
    <_ip_UnifiedCompliancePolicyProperties xmlns="http://schemas.microsoft.com/sharepoint/v3" xsi:nil="true"/>
    <Working_x0020_Ver_x0020_Y_x002d_N xmlns="771b2b1f-51c2-4dc6-842f-acb06eb30cba">
      <Url xsi:nil="true"/>
      <Description xsi:nil="true"/>
    </Working_x0020_Ver_x0020_Y_x002d_N>
    <Mark_x0020_Document_x0020_Incomplete xmlns="771b2b1f-51c2-4dc6-842f-acb06eb30cba">
      <Url xsi:nil="true"/>
      <Description xsi:nil="true"/>
    </Mark_x0020_Document_x0020_Incomplete>
    <Notes0 xmlns="771b2b1f-51c2-4dc6-842f-acb06eb30cba" xsi:nil="true"/>
    <_dlc_ExpireDateSaved xmlns="http://schemas.microsoft.com/sharepoint/v3" xsi:nil="true"/>
    <_dlc_ExpireDate xmlns="http://schemas.microsoft.com/sharepoint/v3">2017-11-14T21:06:24+00:00</_dlc_ExpireDa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32503946E5C9C46AD0B104BF2E5ABE5" ma:contentTypeVersion="33" ma:contentTypeDescription="Create a new document." ma:contentTypeScope="" ma:versionID="a0c9b49fc4ffece4b94ea217ad7a47e9">
  <xsd:schema xmlns:xsd="http://www.w3.org/2001/XMLSchema" xmlns:xs="http://www.w3.org/2001/XMLSchema" xmlns:p="http://schemas.microsoft.com/office/2006/metadata/properties" xmlns:ns1="http://schemas.microsoft.com/sharepoint/v3" xmlns:ns3="ec5bd67c-9dfc-4adb-a99e-f785d0279959" xmlns:ns4="96c05d57-8d76-4d86-b705-341ba9f7df7c" xmlns:ns5="771b2b1f-51c2-4dc6-842f-acb06eb30cba" xmlns:ns6="http://schemas.microsoft.com/sharepoint/v4" targetNamespace="http://schemas.microsoft.com/office/2006/metadata/properties" ma:root="true" ma:fieldsID="986da6b81c91c026b516c667c507b87b" ns1:_="" ns3:_="" ns4:_="" ns5:_="" ns6:_="">
    <xsd:import namespace="http://schemas.microsoft.com/sharepoint/v3"/>
    <xsd:import namespace="ec5bd67c-9dfc-4adb-a99e-f785d0279959"/>
    <xsd:import namespace="96c05d57-8d76-4d86-b705-341ba9f7df7c"/>
    <xsd:import namespace="771b2b1f-51c2-4dc6-842f-acb06eb30cba"/>
    <xsd:import namespace="http://schemas.microsoft.com/sharepoint/v4"/>
    <xsd:element name="properties">
      <xsd:complexType>
        <xsd:sequence>
          <xsd:element name="documentManagement">
            <xsd:complexType>
              <xsd:all>
                <xsd:element ref="ns3:Active" minOccurs="0"/>
                <xsd:element ref="ns3:d8de44e546444f1ba4a4455b68133a3f" minOccurs="0"/>
                <xsd:element ref="ns4:TaxCatchAll" minOccurs="0"/>
                <xsd:element ref="ns4:SharedWithUsers" minOccurs="0"/>
                <xsd:element ref="ns4:SharedWithDetails" minOccurs="0"/>
                <xsd:element ref="ns4:LastSharedByUser" minOccurs="0"/>
                <xsd:element ref="ns4:LastSharedByTime" minOccurs="0"/>
                <xsd:element ref="ns1:_ip_UnifiedCompliancePolicyProperties" minOccurs="0"/>
                <xsd:element ref="ns1:_ip_UnifiedCompliancePolicyUIAction" minOccurs="0"/>
                <xsd:element ref="ns5:Mark_x0020_Document_x0020_Incomplete" minOccurs="0"/>
                <xsd:element ref="ns5:Working_x0020_Ver_x0020_Y_x002d_N" minOccurs="0"/>
                <xsd:element ref="ns5:Notes0" minOccurs="0"/>
                <xsd:element ref="ns6:IconOverlay" minOccurs="0"/>
                <xsd:element ref="ns1:_vti_ItemDeclaredRecord" minOccurs="0"/>
                <xsd:element ref="ns1:_vti_ItemHoldRecordStatus" minOccurs="0"/>
                <xsd:element ref="ns1:_dlc_Exempt" minOccurs="0"/>
                <xsd:element ref="ns1:_dlc_ExpireDateSaved" minOccurs="0"/>
                <xsd:element ref="ns1:_dlc_ExpireDate" minOccurs="0"/>
                <xsd:element ref="ns5:MediaServiceMetadata" minOccurs="0"/>
                <xsd:element ref="ns5: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description="" ma:hidden="true" ma:internalName="_ip_UnifiedCompliancePolicyProperties">
      <xsd:simpleType>
        <xsd:restriction base="dms:Note"/>
      </xsd:simpleType>
    </xsd:element>
    <xsd:element name="_ip_UnifiedCompliancePolicyUIAction" ma:index="18" nillable="true" ma:displayName="Unified Compliance Policy UI Action" ma:description="" ma:hidden="true" ma:internalName="_ip_UnifiedCompliancePolicyUIAction">
      <xsd:simpleType>
        <xsd:restriction base="dms:Text"/>
      </xsd:simpleType>
    </xsd:element>
    <xsd:element name="_vti_ItemDeclaredRecord" ma:index="23" nillable="true" ma:displayName="Declared Record" ma:description="" ma:hidden="true" ma:internalName="_vti_ItemDeclaredRecord" ma:readOnly="true">
      <xsd:simpleType>
        <xsd:restriction base="dms:DateTime"/>
      </xsd:simpleType>
    </xsd:element>
    <xsd:element name="_vti_ItemHoldRecordStatus" ma:index="24" nillable="true" ma:displayName="Hold and Record Status" ma:decimals="0" ma:description="" ma:hidden="true" ma:indexed="true" ma:internalName="_vti_ItemHoldRecordStatus" ma:readOnly="true">
      <xsd:simpleType>
        <xsd:restriction base="dms:Unknown"/>
      </xsd:simpleType>
    </xsd:element>
    <xsd:element name="_dlc_Exempt" ma:index="27" nillable="true" ma:displayName="Exempt from Policy" ma:description="" ma:hidden="true" ma:internalName="_dlc_Exempt" ma:readOnly="true">
      <xsd:simpleType>
        <xsd:restriction base="dms:Unknown"/>
      </xsd:simpleType>
    </xsd:element>
    <xsd:element name="_dlc_ExpireDateSaved" ma:index="28" nillable="true" ma:displayName="Original Expiration Date" ma:description="" ma:hidden="true" ma:internalName="_dlc_ExpireDateSaved" ma:readOnly="true">
      <xsd:simpleType>
        <xsd:restriction base="dms:DateTime"/>
      </xsd:simpleType>
    </xsd:element>
    <xsd:element name="_dlc_ExpireDate" ma:index="29" nillable="true" ma:displayName="Expiration Date" ma:description="" ma:hidden="true" ma:indexed="true" ma:internalName="_dlc_ExpireDat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c5bd67c-9dfc-4adb-a99e-f785d0279959" elementFormDefault="qualified">
    <xsd:import namespace="http://schemas.microsoft.com/office/2006/documentManagement/types"/>
    <xsd:import namespace="http://schemas.microsoft.com/office/infopath/2007/PartnerControls"/>
    <xsd:element name="Active" ma:index="6" nillable="true" ma:displayName="Active" ma:default="0" ma:internalName="Active" ma:readOnly="false">
      <xsd:simpleType>
        <xsd:restriction base="dms:Boolean"/>
      </xsd:simpleType>
    </xsd:element>
    <xsd:element name="d8de44e546444f1ba4a4455b68133a3f" ma:index="7" nillable="true" ma:displayName="TEP_0" ma:hidden="true" ma:internalName="d8de44e546444f1ba4a4455b68133a3f"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6c05d57-8d76-4d86-b705-341ba9f7df7c" elementFormDefault="qualified">
    <xsd:import namespace="http://schemas.microsoft.com/office/2006/documentManagement/types"/>
    <xsd:import namespace="http://schemas.microsoft.com/office/infopath/2007/PartnerControls"/>
    <xsd:element name="TaxCatchAll" ma:index="8" nillable="true" ma:displayName="Taxonomy Catch All Column" ma:description="" ma:hidden="true" ma:list="{c5b559da-38c1-4c72-b9eb-d7d6f6850618}" ma:internalName="TaxCatchAll" ma:showField="CatchAllData" ma:web="96c05d57-8d76-4d86-b705-341ba9f7df7c">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description="" ma:internalName="SharedWithDetails" ma:readOnly="true">
      <xsd:simpleType>
        <xsd:restriction base="dms:Note">
          <xsd:maxLength value="255"/>
        </xsd:restriction>
      </xsd:simpleType>
    </xsd:element>
    <xsd:element name="LastSharedByUser" ma:index="15" nillable="true" ma:displayName="Last Shared By User" ma:description="" ma:internalName="LastSharedByUser" ma:readOnly="true">
      <xsd:simpleType>
        <xsd:restriction base="dms:Note">
          <xsd:maxLength value="255"/>
        </xsd:restriction>
      </xsd:simpleType>
    </xsd:element>
    <xsd:element name="LastSharedByTime" ma:index="16"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771b2b1f-51c2-4dc6-842f-acb06eb30cba" elementFormDefault="qualified">
    <xsd:import namespace="http://schemas.microsoft.com/office/2006/documentManagement/types"/>
    <xsd:import namespace="http://schemas.microsoft.com/office/infopath/2007/PartnerControls"/>
    <xsd:element name="Mark_x0020_Document_x0020_Incomplete" ma:index="19" nillable="true" ma:displayName="Tracker Y-N" ma:format="Hyperlink" ma:internalName="Mark_x0020_Document_x0020_Incomplete">
      <xsd:complexType>
        <xsd:complexContent>
          <xsd:extension base="dms:URL">
            <xsd:sequence>
              <xsd:element name="Url" type="dms:ValidUrl" minOccurs="0" nillable="true"/>
              <xsd:element name="Description" type="xsd:string" nillable="true"/>
            </xsd:sequence>
          </xsd:extension>
        </xsd:complexContent>
      </xsd:complexType>
    </xsd:element>
    <xsd:element name="Working_x0020_Ver_x0020_Y_x002d_N" ma:index="20" nillable="true" ma:displayName="Working Ver Y-N" ma:internalName="Working_x0020_Ver_x0020_Y_x002d_N">
      <xsd:complexType>
        <xsd:complexContent>
          <xsd:extension base="dms:URL">
            <xsd:sequence>
              <xsd:element name="Url" type="dms:ValidUrl" minOccurs="0" nillable="true"/>
              <xsd:element name="Description" type="xsd:string" nillable="true"/>
            </xsd:sequence>
          </xsd:extension>
        </xsd:complexContent>
      </xsd:complexType>
    </xsd:element>
    <xsd:element name="Notes0" ma:index="21" nillable="true" ma:displayName="Notes" ma:internalName="Notes0">
      <xsd:simpleType>
        <xsd:restriction base="dms:Note">
          <xsd:maxLength value="255"/>
        </xsd:restriction>
      </xsd:simpleType>
    </xsd:element>
    <xsd:element name="MediaServiceMetadata" ma:index="30" nillable="true" ma:displayName="MediaServiceMetadata" ma:description="" ma:hidden="true" ma:internalName="MediaServiceMetadata" ma:readOnly="true">
      <xsd:simpleType>
        <xsd:restriction base="dms:Note"/>
      </xsd:simpleType>
    </xsd:element>
    <xsd:element name="MediaServiceFastMetadata" ma:index="31"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2"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9" ma:displayName="Content Type"/>
        <xsd:element ref="dc:title" minOccurs="0" maxOccurs="1" ma:index="3" ma:displayName="Title"/>
        <xsd:element ref="dc:subject" minOccurs="0" maxOccurs="1" ma:index="5" ma:displayName="Subtask"/>
        <xsd:element ref="dc:description" minOccurs="0" maxOccurs="1"/>
        <xsd:element name="keywords" minOccurs="0" maxOccurs="1" type="xsd:string"/>
        <xsd:element ref="dc:language" minOccurs="0" maxOccurs="1"/>
        <xsd:element name="category" minOccurs="0" maxOccurs="1" type="xsd:string" ma:index="4"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F2D517-FCF4-4B15-BD46-23B9AA4BB45C}">
  <ds:schemaRefs>
    <ds:schemaRef ds:uri="96c05d57-8d76-4d86-b705-341ba9f7df7c"/>
    <ds:schemaRef ds:uri="http://www.w3.org/XML/1998/namespace"/>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sharepoint/v4"/>
    <ds:schemaRef ds:uri="http://schemas.microsoft.com/office/2006/documentManagement/types"/>
    <ds:schemaRef ds:uri="771b2b1f-51c2-4dc6-842f-acb06eb30cba"/>
    <ds:schemaRef ds:uri="ec5bd67c-9dfc-4adb-a99e-f785d0279959"/>
    <ds:schemaRef ds:uri="http://schemas.microsoft.com/sharepoint/v3"/>
  </ds:schemaRefs>
</ds:datastoreItem>
</file>

<file path=customXml/itemProps2.xml><?xml version="1.0" encoding="utf-8"?>
<ds:datastoreItem xmlns:ds="http://schemas.openxmlformats.org/officeDocument/2006/customXml" ds:itemID="{F585CBEC-A503-46BF-AF4D-401CB55F2CF2}">
  <ds:schemaRefs>
    <ds:schemaRef ds:uri="http://schemas.microsoft.com/sharepoint/v3/contenttype/forms"/>
  </ds:schemaRefs>
</ds:datastoreItem>
</file>

<file path=customXml/itemProps3.xml><?xml version="1.0" encoding="utf-8"?>
<ds:datastoreItem xmlns:ds="http://schemas.openxmlformats.org/officeDocument/2006/customXml" ds:itemID="{B1395B59-1CE5-459F-BE07-8CDF908310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c5bd67c-9dfc-4adb-a99e-f785d0279959"/>
    <ds:schemaRef ds:uri="96c05d57-8d76-4d86-b705-341ba9f7df7c"/>
    <ds:schemaRef ds:uri="771b2b1f-51c2-4dc6-842f-acb06eb30cba"/>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2721</Words>
  <Application>Microsoft Office PowerPoint</Application>
  <PresentationFormat>On-screen Show (4:3)</PresentationFormat>
  <Paragraphs>340</Paragraphs>
  <Slides>40</Slides>
  <Notes>40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Constantia</vt:lpstr>
      <vt:lpstr>Tahoma</vt:lpstr>
      <vt:lpstr>Wingdings</vt:lpstr>
      <vt:lpstr>CMS_template</vt:lpstr>
      <vt:lpstr>Measure Development Education &amp; Outreach for Specialty Societies &amp; Patient Advocacy Groups</vt:lpstr>
      <vt:lpstr>Vision and Goals: Webinar Series</vt:lpstr>
      <vt:lpstr>MDP &amp; CDP Webinar # 5 </vt:lpstr>
      <vt:lpstr>HSAG Measure Development Plan</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Questions?</vt:lpstr>
      <vt:lpstr>NQF Consensus Development Process Redesign</vt:lpstr>
      <vt:lpstr>CDP Redesign Webinar # 5 </vt:lpstr>
      <vt:lpstr>CDP Redesign Webinar # 5 </vt:lpstr>
      <vt:lpstr>CDP Redesign Webinar # 5 </vt:lpstr>
      <vt:lpstr>CDP Redesign Webinar # 5 </vt:lpstr>
      <vt:lpstr>CDP Redesign Webinar # 5 </vt:lpstr>
      <vt:lpstr>CDP Redesign Webinar # 5 </vt:lpstr>
      <vt:lpstr>CDP Redesign Webinar # 5 </vt:lpstr>
      <vt:lpstr>CDP Redesign Webinar # 5 </vt:lpstr>
      <vt:lpstr>CDP Redesign Webinar # 5 </vt:lpstr>
      <vt:lpstr>CDP Redesign Webinar # 5 </vt:lpstr>
      <vt:lpstr>CDP Redesign Webinar # 5 </vt:lpstr>
      <vt:lpstr>CDP Redesign Webinar # 5</vt:lpstr>
      <vt:lpstr>MDP &amp; CDP Webinar # 5 </vt:lpstr>
      <vt:lpstr>MDP &amp; CDP Webinar # 5 </vt:lpstr>
      <vt:lpstr>CMS Showcase Opportunities</vt:lpstr>
      <vt:lpstr>MDP &amp; CDP Webinar # 5 </vt:lpstr>
      <vt:lpstr>MDP &amp; CDP Webinar # 5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Centers for Medicare &amp; Medicaid Services Measure Development Education &amp; Outreach for Specialty Societies &amp; Patient Advocacy Groups Webinar # 5 CMS Measure Development Plan and 2017 Consensus Development Process Redesign</dc:title>
  <dc:subject>Centers for Medicare &amp; Medicaid Services Measure Development Education &amp; Outreach for Specialty Societies &amp; Patient Advocacy Groups Webinar # 5 CMS Measure Development Plan and 2017 Consensus Development Process Redesign</dc:subject>
  <dc:creator/>
  <cp:lastModifiedBy/>
  <cp:revision>1</cp:revision>
  <cp:lastPrinted>2017-11-13T21:21:52Z</cp:lastPrinted>
  <dcterms:created xsi:type="dcterms:W3CDTF">2016-08-30T18:54:20Z</dcterms:created>
  <dcterms:modified xsi:type="dcterms:W3CDTF">2018-03-02T16:26:57Z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0x010100B32503946E5C9C46AD0B104BF2E5ABE5</vt:lpwstr>
  </property>
  <property fmtid="{D5CDD505-2E9C-101B-9397-08002B2CF9AE}" pid="3" name="_NewReviewCycle">
    <vt:lpwstr/>
  </property>
  <property fmtid="{D5CDD505-2E9C-101B-9397-08002B2CF9AE}" pid="4" name="Order">
    <vt:r8>5600</vt:r8>
  </property>
  <property fmtid="{D5CDD505-2E9C-101B-9397-08002B2CF9AE}" pid="5" name="_CopySource">
    <vt:lpwstr>http://websps31.battelle.org/sites/MIDSMMS/MACRA/Stakeholder Engagement/Webinars/Previous versions of webinar documentation/CMS MDEO Web Series _ presenters guide_ EVM. 2016.pptx</vt:lpwstr>
  </property>
  <property fmtid="{D5CDD505-2E9C-101B-9397-08002B2CF9AE}" pid="6" name="xd_ProgID">
    <vt:lpwstr/>
  </property>
  <property fmtid="{D5CDD505-2E9C-101B-9397-08002B2CF9AE}" pid="7" name="TemplateUrl">
    <vt:lpwstr/>
  </property>
  <property fmtid="{D5CDD505-2E9C-101B-9397-08002B2CF9AE}" pid="8" name="_dlc_policyId">
    <vt:lpwstr>0x010100B32503946E5C9C46AD0B104BF2E5ABE5|1418358090</vt:lpwstr>
  </property>
  <property fmtid="{D5CDD505-2E9C-101B-9397-08002B2CF9AE}" pid="9" name="ItemRetentionFormula">
    <vt:lpwstr>&lt;formula id="Microsoft.Office.RecordsManagement.PolicyFeatures.Expiration.Formula.BuiltIn"&gt;&lt;number&gt;1&lt;/number&gt;&lt;property&gt;Created&lt;/property&gt;&lt;propertyId&gt;8c06beca-0777-48f7-91c7-6da68bc07b69&lt;/propertyId&gt;&lt;period&gt;days&lt;/period&gt;&lt;/formula&gt;</vt:lpwstr>
  </property>
</Properties>
</file>