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93" r:id="rId4"/>
  </p:sldMasterIdLst>
  <p:notesMasterIdLst>
    <p:notesMasterId r:id="rId40"/>
  </p:notesMasterIdLst>
  <p:handoutMasterIdLst>
    <p:handoutMasterId r:id="rId41"/>
  </p:handoutMasterIdLst>
  <p:sldIdLst>
    <p:sldId id="552" r:id="rId5"/>
    <p:sldId id="510" r:id="rId6"/>
    <p:sldId id="475" r:id="rId7"/>
    <p:sldId id="532" r:id="rId8"/>
    <p:sldId id="515" r:id="rId9"/>
    <p:sldId id="551" r:id="rId10"/>
    <p:sldId id="517" r:id="rId11"/>
    <p:sldId id="516" r:id="rId12"/>
    <p:sldId id="507" r:id="rId13"/>
    <p:sldId id="549" r:id="rId14"/>
    <p:sldId id="534" r:id="rId15"/>
    <p:sldId id="509" r:id="rId16"/>
    <p:sldId id="506" r:id="rId17"/>
    <p:sldId id="505" r:id="rId18"/>
    <p:sldId id="539" r:id="rId19"/>
    <p:sldId id="512" r:id="rId20"/>
    <p:sldId id="540" r:id="rId21"/>
    <p:sldId id="545" r:id="rId22"/>
    <p:sldId id="538" r:id="rId23"/>
    <p:sldId id="537" r:id="rId24"/>
    <p:sldId id="546" r:id="rId25"/>
    <p:sldId id="536" r:id="rId26"/>
    <p:sldId id="535" r:id="rId27"/>
    <p:sldId id="541" r:id="rId28"/>
    <p:sldId id="548" r:id="rId29"/>
    <p:sldId id="502" r:id="rId30"/>
    <p:sldId id="527" r:id="rId31"/>
    <p:sldId id="526" r:id="rId32"/>
    <p:sldId id="543" r:id="rId33"/>
    <p:sldId id="544" r:id="rId34"/>
    <p:sldId id="525" r:id="rId35"/>
    <p:sldId id="523" r:id="rId36"/>
    <p:sldId id="530" r:id="rId37"/>
    <p:sldId id="529" r:id="rId38"/>
    <p:sldId id="48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98"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388"/>
    <a:srgbClr val="4F81BD"/>
    <a:srgbClr val="084A9C"/>
    <a:srgbClr val="00529B"/>
    <a:srgbClr val="01529A"/>
    <a:srgbClr val="00529C"/>
    <a:srgbClr val="112E51"/>
    <a:srgbClr val="205493"/>
    <a:srgbClr val="06529B"/>
    <a:srgbClr val="08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6" autoAdjust="0"/>
  </p:normalViewPr>
  <p:slideViewPr>
    <p:cSldViewPr>
      <p:cViewPr varScale="1">
        <p:scale>
          <a:sx n="54" d="100"/>
          <a:sy n="54" d="100"/>
        </p:scale>
        <p:origin x="400" y="52"/>
      </p:cViewPr>
      <p:guideLst>
        <p:guide orient="horz" pos="2064"/>
        <p:guide pos="4160"/>
      </p:guideLst>
    </p:cSldViewPr>
  </p:slideViewPr>
  <p:outlineViewPr>
    <p:cViewPr>
      <p:scale>
        <a:sx n="33" d="100"/>
        <a:sy n="33" d="100"/>
      </p:scale>
      <p:origin x="0" y="-27948"/>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43" d="100"/>
          <a:sy n="43" d="100"/>
        </p:scale>
        <p:origin x="1984" y="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Listserv.html" TargetMode="External"/><Relationship Id="rId2" Type="http://schemas.openxmlformats.org/officeDocument/2006/relationships/hyperlink" Target="https://www.cms.gov/Medicare/Quality-Initiatives-Patient-Assessment-Instruments/MMS/Public-Comments.html" TargetMode="External"/><Relationship Id="rId1" Type="http://schemas.openxmlformats.org/officeDocument/2006/relationships/hyperlink" Target="https://www.cms.gov/Medicare/Quality-Initiatives-Patient-Assessment-Instruments/MMS/Technical-Expert-Panel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Listserv.html" TargetMode="External"/><Relationship Id="rId2" Type="http://schemas.openxmlformats.org/officeDocument/2006/relationships/hyperlink" Target="https://www.cms.gov/Medicare/Quality-Initiatives-Patient-Assessment-Instruments/MMS/Public-Comments.html" TargetMode="External"/><Relationship Id="rId1" Type="http://schemas.openxmlformats.org/officeDocument/2006/relationships/hyperlink" Target="https://www.cms.gov/Medicare/Quality-Initiatives-Patient-Assessment-Instruments/MMS/Technical-Expert-Panel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19A23-6D7B-43C0-8F47-A2672B22E6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7F21DD-1F20-4AF1-B212-68AEEAD5BCF4}">
      <dgm:prSet phldrT="[Text]" custT="1"/>
      <dgm:spPr>
        <a:solidFill>
          <a:srgbClr val="3A6388"/>
        </a:solidFill>
        <a:ln>
          <a:solidFill>
            <a:srgbClr val="3A6388"/>
          </a:solidFill>
        </a:ln>
      </dgm:spPr>
      <dgm:t>
        <a:bodyPr/>
        <a:lstStyle/>
        <a:p>
          <a:r>
            <a:rPr lang="en-US" sz="3200" b="1" dirty="0"/>
            <a:t>Technical Expert Panels (TEPs) / patient panels</a:t>
          </a:r>
        </a:p>
      </dgm:t>
    </dgm:pt>
    <dgm:pt modelId="{09F36601-F067-41CE-9E0A-32F1EBCDD032}" type="parTrans" cxnId="{BE7C692F-0200-4692-8D3A-AA16D8D43BE0}">
      <dgm:prSet/>
      <dgm:spPr/>
      <dgm:t>
        <a:bodyPr/>
        <a:lstStyle/>
        <a:p>
          <a:endParaRPr lang="en-US"/>
        </a:p>
      </dgm:t>
    </dgm:pt>
    <dgm:pt modelId="{779709C1-84A1-4FAA-89E5-6978F5710518}" type="sibTrans" cxnId="{BE7C692F-0200-4692-8D3A-AA16D8D43BE0}">
      <dgm:prSet/>
      <dgm:spPr/>
      <dgm:t>
        <a:bodyPr/>
        <a:lstStyle/>
        <a:p>
          <a:endParaRPr lang="en-US"/>
        </a:p>
      </dgm:t>
    </dgm:pt>
    <dgm:pt modelId="{C73AA1F3-5843-4E2C-A08C-FCB93171F729}">
      <dgm:prSet/>
      <dgm:spPr/>
      <dgm:t>
        <a:bodyPr/>
        <a:lstStyle/>
        <a:p>
          <a:r>
            <a:rPr lang="en-US" dirty="0"/>
            <a:t>Convened by measure developers to support measure development</a:t>
          </a:r>
        </a:p>
      </dgm:t>
      <dgm:extLst>
        <a:ext uri="{E40237B7-FDA0-4F09-8148-C483321AD2D9}">
          <dgm14:cNvPr xmlns:dgm14="http://schemas.microsoft.com/office/drawing/2010/diagram" id="0" name="" descr="SmartArt graphic describing Technical Expert Panels, Public Comment opportunities, and Testing."/>
        </a:ext>
      </dgm:extLst>
    </dgm:pt>
    <dgm:pt modelId="{96DEB6C4-3175-491D-A3FB-5A4200C4E8B1}" type="parTrans" cxnId="{5B520A0C-7394-40DA-8E8B-38539459AC49}">
      <dgm:prSet/>
      <dgm:spPr/>
      <dgm:t>
        <a:bodyPr/>
        <a:lstStyle/>
        <a:p>
          <a:endParaRPr lang="en-US"/>
        </a:p>
      </dgm:t>
    </dgm:pt>
    <dgm:pt modelId="{8CB9DDF8-CB59-4605-9800-2C411BB1B6AD}" type="sibTrans" cxnId="{5B520A0C-7394-40DA-8E8B-38539459AC49}">
      <dgm:prSet/>
      <dgm:spPr/>
      <dgm:t>
        <a:bodyPr/>
        <a:lstStyle/>
        <a:p>
          <a:endParaRPr lang="en-US"/>
        </a:p>
      </dgm:t>
    </dgm:pt>
    <dgm:pt modelId="{C8370666-2CE5-49A1-8999-44A761B3C150}">
      <dgm:prSet/>
      <dgm:spPr/>
      <dgm:t>
        <a:bodyPr/>
        <a:lstStyle/>
        <a:p>
          <a:r>
            <a:rPr lang="en-US" dirty="0"/>
            <a:t>Opportunities posted here: </a:t>
          </a:r>
          <a:r>
            <a:rPr lang="en-US" dirty="0">
              <a:hlinkClick xmlns:r="http://schemas.openxmlformats.org/officeDocument/2006/relationships" r:id="rId1"/>
            </a:rPr>
            <a:t>https://www.cms.gov/Medicare/Quality-Initiatives-Patient-Assessment-Instruments/MMS/Technical-Expert-Panels.html</a:t>
          </a:r>
          <a:endParaRPr lang="en-US" dirty="0"/>
        </a:p>
      </dgm:t>
    </dgm:pt>
    <dgm:pt modelId="{08B7DD81-C9AF-4985-B7AD-F6604D2292F7}" type="parTrans" cxnId="{BBEA529C-B9CE-4E00-B649-B893687D8965}">
      <dgm:prSet/>
      <dgm:spPr/>
      <dgm:t>
        <a:bodyPr/>
        <a:lstStyle/>
        <a:p>
          <a:endParaRPr lang="en-US"/>
        </a:p>
      </dgm:t>
    </dgm:pt>
    <dgm:pt modelId="{A6F98D9E-ECAF-4403-AE3E-067ECC94736A}" type="sibTrans" cxnId="{BBEA529C-B9CE-4E00-B649-B893687D8965}">
      <dgm:prSet/>
      <dgm:spPr/>
      <dgm:t>
        <a:bodyPr/>
        <a:lstStyle/>
        <a:p>
          <a:endParaRPr lang="en-US"/>
        </a:p>
      </dgm:t>
    </dgm:pt>
    <dgm:pt modelId="{2DCD919C-8DCF-4A51-87DA-D7EBA6196E2C}">
      <dgm:prSet custT="1"/>
      <dgm:spPr>
        <a:solidFill>
          <a:srgbClr val="3A6388"/>
        </a:solidFill>
        <a:ln>
          <a:solidFill>
            <a:srgbClr val="3A6388"/>
          </a:solidFill>
        </a:ln>
      </dgm:spPr>
      <dgm:t>
        <a:bodyPr/>
        <a:lstStyle/>
        <a:p>
          <a:r>
            <a:rPr lang="en-US" sz="3200" b="1" dirty="0"/>
            <a:t>Public comment</a:t>
          </a:r>
        </a:p>
      </dgm:t>
    </dgm:pt>
    <dgm:pt modelId="{582F9841-CE5B-4532-A79C-19364960570B}" type="parTrans" cxnId="{864D64F6-79A8-4704-8317-8B46DE0A960C}">
      <dgm:prSet/>
      <dgm:spPr/>
      <dgm:t>
        <a:bodyPr/>
        <a:lstStyle/>
        <a:p>
          <a:endParaRPr lang="en-US"/>
        </a:p>
      </dgm:t>
    </dgm:pt>
    <dgm:pt modelId="{2AEDCF45-89F9-4C10-B7B8-0CE8CAD43B43}" type="sibTrans" cxnId="{864D64F6-79A8-4704-8317-8B46DE0A960C}">
      <dgm:prSet/>
      <dgm:spPr/>
      <dgm:t>
        <a:bodyPr/>
        <a:lstStyle/>
        <a:p>
          <a:endParaRPr lang="en-US"/>
        </a:p>
      </dgm:t>
    </dgm:pt>
    <dgm:pt modelId="{550B2BDF-4EC0-4258-A778-AE3F50388B21}">
      <dgm:prSet/>
      <dgm:spPr/>
      <dgm:t>
        <a:bodyPr/>
        <a:lstStyle/>
        <a:p>
          <a:r>
            <a:rPr lang="en-US" dirty="0"/>
            <a:t>Provide opportunities for the public to provide feedback on measures under development or maintenance</a:t>
          </a:r>
        </a:p>
      </dgm:t>
    </dgm:pt>
    <dgm:pt modelId="{CCA785B1-69A1-4E65-BE34-730B56A5D8BC}" type="parTrans" cxnId="{9296CBDC-663D-4A8A-9A45-965A25DDF09C}">
      <dgm:prSet/>
      <dgm:spPr/>
      <dgm:t>
        <a:bodyPr/>
        <a:lstStyle/>
        <a:p>
          <a:endParaRPr lang="en-US"/>
        </a:p>
      </dgm:t>
    </dgm:pt>
    <dgm:pt modelId="{357B80E3-7656-4FE6-821B-2FDF457CF691}" type="sibTrans" cxnId="{9296CBDC-663D-4A8A-9A45-965A25DDF09C}">
      <dgm:prSet/>
      <dgm:spPr/>
      <dgm:t>
        <a:bodyPr/>
        <a:lstStyle/>
        <a:p>
          <a:endParaRPr lang="en-US"/>
        </a:p>
      </dgm:t>
    </dgm:pt>
    <dgm:pt modelId="{3041D5BD-FCC7-48E2-83E8-67C378E142A6}">
      <dgm:prSet/>
      <dgm:spPr/>
      <dgm:t>
        <a:bodyPr/>
        <a:lstStyle/>
        <a:p>
          <a:r>
            <a:rPr lang="en-US"/>
            <a:t>Opportunities posted here: </a:t>
          </a:r>
          <a:r>
            <a:rPr lang="en-US">
              <a:hlinkClick xmlns:r="http://schemas.openxmlformats.org/officeDocument/2006/relationships" r:id="rId2"/>
            </a:rPr>
            <a:t>https://www.cms.gov/Medicare/Quality-Initiatives-Patient-Assessment-Instruments/MMS/Public-Comments.html</a:t>
          </a:r>
          <a:endParaRPr lang="en-US" dirty="0"/>
        </a:p>
      </dgm:t>
    </dgm:pt>
    <dgm:pt modelId="{1E328BC8-C7E6-48EB-A6B1-7EA4DF001DDD}" type="parTrans" cxnId="{F8013D9F-5CB8-4D5A-BD83-01464DD4BD86}">
      <dgm:prSet/>
      <dgm:spPr/>
      <dgm:t>
        <a:bodyPr/>
        <a:lstStyle/>
        <a:p>
          <a:endParaRPr lang="en-US"/>
        </a:p>
      </dgm:t>
    </dgm:pt>
    <dgm:pt modelId="{0DEC19F1-086E-4035-980A-FA92D7075E05}" type="sibTrans" cxnId="{F8013D9F-5CB8-4D5A-BD83-01464DD4BD86}">
      <dgm:prSet/>
      <dgm:spPr/>
      <dgm:t>
        <a:bodyPr/>
        <a:lstStyle/>
        <a:p>
          <a:endParaRPr lang="en-US"/>
        </a:p>
      </dgm:t>
    </dgm:pt>
    <dgm:pt modelId="{FCD9E9F0-4060-4DD7-850D-45E73E80EB9D}">
      <dgm:prSet custT="1"/>
      <dgm:spPr>
        <a:solidFill>
          <a:srgbClr val="3A6388"/>
        </a:solidFill>
        <a:ln>
          <a:solidFill>
            <a:srgbClr val="3A6388"/>
          </a:solidFill>
        </a:ln>
      </dgm:spPr>
      <dgm:t>
        <a:bodyPr/>
        <a:lstStyle/>
        <a:p>
          <a:r>
            <a:rPr lang="en-US" sz="3200" b="1" dirty="0"/>
            <a:t>Testing</a:t>
          </a:r>
        </a:p>
      </dgm:t>
    </dgm:pt>
    <dgm:pt modelId="{F7616A69-BD0B-47D4-9ABE-494B8927E96C}" type="parTrans" cxnId="{A8E746D6-F24A-45D7-971F-7762197F8F56}">
      <dgm:prSet/>
      <dgm:spPr/>
      <dgm:t>
        <a:bodyPr/>
        <a:lstStyle/>
        <a:p>
          <a:endParaRPr lang="en-US"/>
        </a:p>
      </dgm:t>
    </dgm:pt>
    <dgm:pt modelId="{89FF1B64-B174-471A-9524-6A38BFD7686C}" type="sibTrans" cxnId="{A8E746D6-F24A-45D7-971F-7762197F8F56}">
      <dgm:prSet/>
      <dgm:spPr/>
      <dgm:t>
        <a:bodyPr/>
        <a:lstStyle/>
        <a:p>
          <a:endParaRPr lang="en-US"/>
        </a:p>
      </dgm:t>
    </dgm:pt>
    <dgm:pt modelId="{A04306B2-4498-4C37-91E4-6F03537830E6}">
      <dgm:prSet/>
      <dgm:spPr/>
      <dgm:t>
        <a:bodyPr/>
        <a:lstStyle/>
        <a:p>
          <a:r>
            <a:rPr lang="en-US"/>
            <a:t>Measure developers may recruit patients or clinicians to participate in measure testing</a:t>
          </a:r>
          <a:endParaRPr lang="en-US" dirty="0"/>
        </a:p>
      </dgm:t>
    </dgm:pt>
    <dgm:pt modelId="{0E4F4BE0-DF59-4BC5-8248-873C4AEEB278}" type="parTrans" cxnId="{A5BE1012-15E1-4DB9-9A42-0C5CACED5A4B}">
      <dgm:prSet/>
      <dgm:spPr/>
      <dgm:t>
        <a:bodyPr/>
        <a:lstStyle/>
        <a:p>
          <a:endParaRPr lang="en-US"/>
        </a:p>
      </dgm:t>
    </dgm:pt>
    <dgm:pt modelId="{542F9048-388B-4E88-8F16-FA8C59CDF6C1}" type="sibTrans" cxnId="{A5BE1012-15E1-4DB9-9A42-0C5CACED5A4B}">
      <dgm:prSet/>
      <dgm:spPr/>
      <dgm:t>
        <a:bodyPr/>
        <a:lstStyle/>
        <a:p>
          <a:endParaRPr lang="en-US"/>
        </a:p>
      </dgm:t>
    </dgm:pt>
    <dgm:pt modelId="{DF83981A-DF50-4EB5-A39D-7C4D8017053D}">
      <dgm:prSet/>
      <dgm:spPr/>
      <dgm:t>
        <a:bodyPr/>
        <a:lstStyle/>
        <a:p>
          <a:r>
            <a:rPr lang="en-US"/>
            <a:t>Frequently advertised via the MMS Newsletter (sign up here: </a:t>
          </a:r>
          <a:r>
            <a:rPr lang="en-US">
              <a:hlinkClick xmlns:r="http://schemas.openxmlformats.org/officeDocument/2006/relationships" r:id="rId3"/>
            </a:rPr>
            <a:t>https://www.cms.gov/Medicare/Quality-Initiatives-Patient-Assessment-Instruments/MMS/MMS-Listserv.html</a:t>
          </a:r>
          <a:r>
            <a:rPr lang="en-US"/>
            <a:t>)</a:t>
          </a:r>
          <a:endParaRPr lang="en-US" dirty="0"/>
        </a:p>
      </dgm:t>
    </dgm:pt>
    <dgm:pt modelId="{89A4C244-CDA5-4122-A4BB-821DA2BF36F2}" type="parTrans" cxnId="{B2D1D30A-79DF-47C3-BC01-7E0B48A290EE}">
      <dgm:prSet/>
      <dgm:spPr/>
      <dgm:t>
        <a:bodyPr/>
        <a:lstStyle/>
        <a:p>
          <a:endParaRPr lang="en-US"/>
        </a:p>
      </dgm:t>
    </dgm:pt>
    <dgm:pt modelId="{F7A6C3AF-8064-4786-A3B7-1FD21D62B9BE}" type="sibTrans" cxnId="{B2D1D30A-79DF-47C3-BC01-7E0B48A290EE}">
      <dgm:prSet/>
      <dgm:spPr/>
      <dgm:t>
        <a:bodyPr/>
        <a:lstStyle/>
        <a:p>
          <a:endParaRPr lang="en-US"/>
        </a:p>
      </dgm:t>
    </dgm:pt>
    <dgm:pt modelId="{CBBA1B7C-27F8-4A2F-8652-E074EAAE0007}" type="pres">
      <dgm:prSet presAssocID="{F8019A23-6D7B-43C0-8F47-A2672B22E640}" presName="linear" presStyleCnt="0">
        <dgm:presLayoutVars>
          <dgm:dir/>
          <dgm:animLvl val="lvl"/>
          <dgm:resizeHandles val="exact"/>
        </dgm:presLayoutVars>
      </dgm:prSet>
      <dgm:spPr/>
    </dgm:pt>
    <dgm:pt modelId="{52BB4F0A-11EA-430C-9568-F94A555639CB}" type="pres">
      <dgm:prSet presAssocID="{097F21DD-1F20-4AF1-B212-68AEEAD5BCF4}" presName="parentLin" presStyleCnt="0"/>
      <dgm:spPr/>
    </dgm:pt>
    <dgm:pt modelId="{78DB2E77-7BF3-4A93-A85E-D30AD47F80B3}" type="pres">
      <dgm:prSet presAssocID="{097F21DD-1F20-4AF1-B212-68AEEAD5BCF4}" presName="parentLeftMargin" presStyleLbl="node1" presStyleIdx="0" presStyleCnt="3"/>
      <dgm:spPr/>
    </dgm:pt>
    <dgm:pt modelId="{C3C597AC-43D9-445E-9AB8-CAD1E6353769}" type="pres">
      <dgm:prSet presAssocID="{097F21DD-1F20-4AF1-B212-68AEEAD5BCF4}" presName="parentText" presStyleLbl="node1" presStyleIdx="0" presStyleCnt="3" custScaleX="111583">
        <dgm:presLayoutVars>
          <dgm:chMax val="0"/>
          <dgm:bulletEnabled val="1"/>
        </dgm:presLayoutVars>
      </dgm:prSet>
      <dgm:spPr/>
    </dgm:pt>
    <dgm:pt modelId="{9B2597A3-CA31-497B-8D49-1C835AE000B7}" type="pres">
      <dgm:prSet presAssocID="{097F21DD-1F20-4AF1-B212-68AEEAD5BCF4}" presName="negativeSpace" presStyleCnt="0"/>
      <dgm:spPr/>
    </dgm:pt>
    <dgm:pt modelId="{981AD68D-24AD-4816-9FD3-1E5233D224BB}" type="pres">
      <dgm:prSet presAssocID="{097F21DD-1F20-4AF1-B212-68AEEAD5BCF4}" presName="childText" presStyleLbl="conFgAcc1" presStyleIdx="0" presStyleCnt="3">
        <dgm:presLayoutVars>
          <dgm:bulletEnabled val="1"/>
        </dgm:presLayoutVars>
      </dgm:prSet>
      <dgm:spPr/>
    </dgm:pt>
    <dgm:pt modelId="{93931074-C1EF-4D00-91A1-44F7066707AE}" type="pres">
      <dgm:prSet presAssocID="{779709C1-84A1-4FAA-89E5-6978F5710518}" presName="spaceBetweenRectangles" presStyleCnt="0"/>
      <dgm:spPr/>
    </dgm:pt>
    <dgm:pt modelId="{01CB6ED5-F218-4C09-B9DB-3AAD19EB656A}" type="pres">
      <dgm:prSet presAssocID="{2DCD919C-8DCF-4A51-87DA-D7EBA6196E2C}" presName="parentLin" presStyleCnt="0"/>
      <dgm:spPr/>
    </dgm:pt>
    <dgm:pt modelId="{4D99C6AD-62A9-4540-B149-8DAF0E7A60DE}" type="pres">
      <dgm:prSet presAssocID="{2DCD919C-8DCF-4A51-87DA-D7EBA6196E2C}" presName="parentLeftMargin" presStyleLbl="node1" presStyleIdx="0" presStyleCnt="3"/>
      <dgm:spPr/>
    </dgm:pt>
    <dgm:pt modelId="{EE32A561-370E-438E-ADE1-6A19AA1E3907}" type="pres">
      <dgm:prSet presAssocID="{2DCD919C-8DCF-4A51-87DA-D7EBA6196E2C}" presName="parentText" presStyleLbl="node1" presStyleIdx="1" presStyleCnt="3" custScaleX="111544">
        <dgm:presLayoutVars>
          <dgm:chMax val="0"/>
          <dgm:bulletEnabled val="1"/>
        </dgm:presLayoutVars>
      </dgm:prSet>
      <dgm:spPr/>
    </dgm:pt>
    <dgm:pt modelId="{4BDF475C-E6E9-4567-972B-EEBF0705F190}" type="pres">
      <dgm:prSet presAssocID="{2DCD919C-8DCF-4A51-87DA-D7EBA6196E2C}" presName="negativeSpace" presStyleCnt="0"/>
      <dgm:spPr/>
    </dgm:pt>
    <dgm:pt modelId="{A7E847ED-8A79-4B9A-89D8-9F9CE3521E62}" type="pres">
      <dgm:prSet presAssocID="{2DCD919C-8DCF-4A51-87DA-D7EBA6196E2C}" presName="childText" presStyleLbl="conFgAcc1" presStyleIdx="1" presStyleCnt="3">
        <dgm:presLayoutVars>
          <dgm:bulletEnabled val="1"/>
        </dgm:presLayoutVars>
      </dgm:prSet>
      <dgm:spPr/>
    </dgm:pt>
    <dgm:pt modelId="{86DB4F15-7392-4043-91CD-B334698B6B91}" type="pres">
      <dgm:prSet presAssocID="{2AEDCF45-89F9-4C10-B7B8-0CE8CAD43B43}" presName="spaceBetweenRectangles" presStyleCnt="0"/>
      <dgm:spPr/>
    </dgm:pt>
    <dgm:pt modelId="{14EBFC6E-F871-4E0D-B2C1-D28591576B34}" type="pres">
      <dgm:prSet presAssocID="{FCD9E9F0-4060-4DD7-850D-45E73E80EB9D}" presName="parentLin" presStyleCnt="0"/>
      <dgm:spPr/>
    </dgm:pt>
    <dgm:pt modelId="{608707FB-2B0A-42BC-B456-5F8E54CE15B6}" type="pres">
      <dgm:prSet presAssocID="{FCD9E9F0-4060-4DD7-850D-45E73E80EB9D}" presName="parentLeftMargin" presStyleLbl="node1" presStyleIdx="1" presStyleCnt="3"/>
      <dgm:spPr/>
    </dgm:pt>
    <dgm:pt modelId="{59AE0E3C-E7BA-426C-BF36-D02160E2B61E}" type="pres">
      <dgm:prSet presAssocID="{FCD9E9F0-4060-4DD7-850D-45E73E80EB9D}" presName="parentText" presStyleLbl="node1" presStyleIdx="2" presStyleCnt="3" custScaleX="111544">
        <dgm:presLayoutVars>
          <dgm:chMax val="0"/>
          <dgm:bulletEnabled val="1"/>
        </dgm:presLayoutVars>
      </dgm:prSet>
      <dgm:spPr/>
    </dgm:pt>
    <dgm:pt modelId="{4AE6FD04-C28C-4059-9D9C-35AC5F91EE0F}" type="pres">
      <dgm:prSet presAssocID="{FCD9E9F0-4060-4DD7-850D-45E73E80EB9D}" presName="negativeSpace" presStyleCnt="0"/>
      <dgm:spPr/>
    </dgm:pt>
    <dgm:pt modelId="{7A14035F-CFB8-40CC-AE43-80C837652E76}" type="pres">
      <dgm:prSet presAssocID="{FCD9E9F0-4060-4DD7-850D-45E73E80EB9D}" presName="childText" presStyleLbl="conFgAcc1" presStyleIdx="2" presStyleCnt="3">
        <dgm:presLayoutVars>
          <dgm:bulletEnabled val="1"/>
        </dgm:presLayoutVars>
      </dgm:prSet>
      <dgm:spPr/>
    </dgm:pt>
  </dgm:ptLst>
  <dgm:cxnLst>
    <dgm:cxn modelId="{B2D1D30A-79DF-47C3-BC01-7E0B48A290EE}" srcId="{FCD9E9F0-4060-4DD7-850D-45E73E80EB9D}" destId="{DF83981A-DF50-4EB5-A39D-7C4D8017053D}" srcOrd="1" destOrd="0" parTransId="{89A4C244-CDA5-4122-A4BB-821DA2BF36F2}" sibTransId="{F7A6C3AF-8064-4786-A3B7-1FD21D62B9BE}"/>
    <dgm:cxn modelId="{5B520A0C-7394-40DA-8E8B-38539459AC49}" srcId="{097F21DD-1F20-4AF1-B212-68AEEAD5BCF4}" destId="{C73AA1F3-5843-4E2C-A08C-FCB93171F729}" srcOrd="0" destOrd="0" parTransId="{96DEB6C4-3175-491D-A3FB-5A4200C4E8B1}" sibTransId="{8CB9DDF8-CB59-4605-9800-2C411BB1B6AD}"/>
    <dgm:cxn modelId="{A5BE1012-15E1-4DB9-9A42-0C5CACED5A4B}" srcId="{FCD9E9F0-4060-4DD7-850D-45E73E80EB9D}" destId="{A04306B2-4498-4C37-91E4-6F03537830E6}" srcOrd="0" destOrd="0" parTransId="{0E4F4BE0-DF59-4BC5-8248-873C4AEEB278}" sibTransId="{542F9048-388B-4E88-8F16-FA8C59CDF6C1}"/>
    <dgm:cxn modelId="{BE7C692F-0200-4692-8D3A-AA16D8D43BE0}" srcId="{F8019A23-6D7B-43C0-8F47-A2672B22E640}" destId="{097F21DD-1F20-4AF1-B212-68AEEAD5BCF4}" srcOrd="0" destOrd="0" parTransId="{09F36601-F067-41CE-9E0A-32F1EBCDD032}" sibTransId="{779709C1-84A1-4FAA-89E5-6978F5710518}"/>
    <dgm:cxn modelId="{C6371C31-4763-4F0D-BA91-D7B1369BF750}" type="presOf" srcId="{097F21DD-1F20-4AF1-B212-68AEEAD5BCF4}" destId="{C3C597AC-43D9-445E-9AB8-CAD1E6353769}" srcOrd="1" destOrd="0" presId="urn:microsoft.com/office/officeart/2005/8/layout/list1"/>
    <dgm:cxn modelId="{6918333B-5A69-4DD3-BC6C-5578C365EB6C}" type="presOf" srcId="{F8019A23-6D7B-43C0-8F47-A2672B22E640}" destId="{CBBA1B7C-27F8-4A2F-8652-E074EAAE0007}" srcOrd="0" destOrd="0" presId="urn:microsoft.com/office/officeart/2005/8/layout/list1"/>
    <dgm:cxn modelId="{CABC445E-41DF-4C2B-99F2-08C9893F36C2}" type="presOf" srcId="{FCD9E9F0-4060-4DD7-850D-45E73E80EB9D}" destId="{59AE0E3C-E7BA-426C-BF36-D02160E2B61E}" srcOrd="1" destOrd="0" presId="urn:microsoft.com/office/officeart/2005/8/layout/list1"/>
    <dgm:cxn modelId="{840CBB66-8C85-4D7C-B1CA-02F8910F242C}" type="presOf" srcId="{3041D5BD-FCC7-48E2-83E8-67C378E142A6}" destId="{A7E847ED-8A79-4B9A-89D8-9F9CE3521E62}" srcOrd="0" destOrd="1" presId="urn:microsoft.com/office/officeart/2005/8/layout/list1"/>
    <dgm:cxn modelId="{8E440248-8347-4755-A1D1-4D6DFFCA61A6}" type="presOf" srcId="{A04306B2-4498-4C37-91E4-6F03537830E6}" destId="{7A14035F-CFB8-40CC-AE43-80C837652E76}" srcOrd="0" destOrd="0" presId="urn:microsoft.com/office/officeart/2005/8/layout/list1"/>
    <dgm:cxn modelId="{5D5AD074-DBF3-429F-A46E-801DAEE352F4}" type="presOf" srcId="{2DCD919C-8DCF-4A51-87DA-D7EBA6196E2C}" destId="{4D99C6AD-62A9-4540-B149-8DAF0E7A60DE}" srcOrd="0" destOrd="0" presId="urn:microsoft.com/office/officeart/2005/8/layout/list1"/>
    <dgm:cxn modelId="{92C0877C-3FEC-45FC-A165-388444FC1DD5}" type="presOf" srcId="{C8370666-2CE5-49A1-8999-44A761B3C150}" destId="{981AD68D-24AD-4816-9FD3-1E5233D224BB}" srcOrd="0" destOrd="1" presId="urn:microsoft.com/office/officeart/2005/8/layout/list1"/>
    <dgm:cxn modelId="{423DE789-7D08-4CF5-84F0-6C35A277D7B0}" type="presOf" srcId="{550B2BDF-4EC0-4258-A778-AE3F50388B21}" destId="{A7E847ED-8A79-4B9A-89D8-9F9CE3521E62}" srcOrd="0" destOrd="0" presId="urn:microsoft.com/office/officeart/2005/8/layout/list1"/>
    <dgm:cxn modelId="{BBEA529C-B9CE-4E00-B649-B893687D8965}" srcId="{097F21DD-1F20-4AF1-B212-68AEEAD5BCF4}" destId="{C8370666-2CE5-49A1-8999-44A761B3C150}" srcOrd="1" destOrd="0" parTransId="{08B7DD81-C9AF-4985-B7AD-F6604D2292F7}" sibTransId="{A6F98D9E-ECAF-4403-AE3E-067ECC94736A}"/>
    <dgm:cxn modelId="{F8013D9F-5CB8-4D5A-BD83-01464DD4BD86}" srcId="{2DCD919C-8DCF-4A51-87DA-D7EBA6196E2C}" destId="{3041D5BD-FCC7-48E2-83E8-67C378E142A6}" srcOrd="1" destOrd="0" parTransId="{1E328BC8-C7E6-48EB-A6B1-7EA4DF001DDD}" sibTransId="{0DEC19F1-086E-4035-980A-FA92D7075E05}"/>
    <dgm:cxn modelId="{4192DDAE-1A40-4F22-B119-B299D690D796}" type="presOf" srcId="{DF83981A-DF50-4EB5-A39D-7C4D8017053D}" destId="{7A14035F-CFB8-40CC-AE43-80C837652E76}" srcOrd="0" destOrd="1" presId="urn:microsoft.com/office/officeart/2005/8/layout/list1"/>
    <dgm:cxn modelId="{4C284FB8-19CD-46AB-ACD5-28A13ADA9846}" type="presOf" srcId="{FCD9E9F0-4060-4DD7-850D-45E73E80EB9D}" destId="{608707FB-2B0A-42BC-B456-5F8E54CE15B6}" srcOrd="0" destOrd="0" presId="urn:microsoft.com/office/officeart/2005/8/layout/list1"/>
    <dgm:cxn modelId="{A8E746D6-F24A-45D7-971F-7762197F8F56}" srcId="{F8019A23-6D7B-43C0-8F47-A2672B22E640}" destId="{FCD9E9F0-4060-4DD7-850D-45E73E80EB9D}" srcOrd="2" destOrd="0" parTransId="{F7616A69-BD0B-47D4-9ABE-494B8927E96C}" sibTransId="{89FF1B64-B174-471A-9524-6A38BFD7686C}"/>
    <dgm:cxn modelId="{9296CBDC-663D-4A8A-9A45-965A25DDF09C}" srcId="{2DCD919C-8DCF-4A51-87DA-D7EBA6196E2C}" destId="{550B2BDF-4EC0-4258-A778-AE3F50388B21}" srcOrd="0" destOrd="0" parTransId="{CCA785B1-69A1-4E65-BE34-730B56A5D8BC}" sibTransId="{357B80E3-7656-4FE6-821B-2FDF457CF691}"/>
    <dgm:cxn modelId="{895958E6-B64C-4033-9892-F845B1BA4728}" type="presOf" srcId="{C73AA1F3-5843-4E2C-A08C-FCB93171F729}" destId="{981AD68D-24AD-4816-9FD3-1E5233D224BB}" srcOrd="0" destOrd="0" presId="urn:microsoft.com/office/officeart/2005/8/layout/list1"/>
    <dgm:cxn modelId="{2C1038E9-2F99-4575-AE57-7C7DA2BC46B9}" type="presOf" srcId="{097F21DD-1F20-4AF1-B212-68AEEAD5BCF4}" destId="{78DB2E77-7BF3-4A93-A85E-D30AD47F80B3}" srcOrd="0" destOrd="0" presId="urn:microsoft.com/office/officeart/2005/8/layout/list1"/>
    <dgm:cxn modelId="{864D64F6-79A8-4704-8317-8B46DE0A960C}" srcId="{F8019A23-6D7B-43C0-8F47-A2672B22E640}" destId="{2DCD919C-8DCF-4A51-87DA-D7EBA6196E2C}" srcOrd="1" destOrd="0" parTransId="{582F9841-CE5B-4532-A79C-19364960570B}" sibTransId="{2AEDCF45-89F9-4C10-B7B8-0CE8CAD43B43}"/>
    <dgm:cxn modelId="{8802FDF7-7220-474B-8292-5F0B547318BF}" type="presOf" srcId="{2DCD919C-8DCF-4A51-87DA-D7EBA6196E2C}" destId="{EE32A561-370E-438E-ADE1-6A19AA1E3907}" srcOrd="1" destOrd="0" presId="urn:microsoft.com/office/officeart/2005/8/layout/list1"/>
    <dgm:cxn modelId="{64677D15-41FF-43BF-8006-DFB0044215FE}" type="presParOf" srcId="{CBBA1B7C-27F8-4A2F-8652-E074EAAE0007}" destId="{52BB4F0A-11EA-430C-9568-F94A555639CB}" srcOrd="0" destOrd="0" presId="urn:microsoft.com/office/officeart/2005/8/layout/list1"/>
    <dgm:cxn modelId="{64D4D3BB-92CC-4D52-A4C6-B3F14ADD2039}" type="presParOf" srcId="{52BB4F0A-11EA-430C-9568-F94A555639CB}" destId="{78DB2E77-7BF3-4A93-A85E-D30AD47F80B3}" srcOrd="0" destOrd="0" presId="urn:microsoft.com/office/officeart/2005/8/layout/list1"/>
    <dgm:cxn modelId="{4CB543EF-8E67-4E29-8D84-52D425FE5187}" type="presParOf" srcId="{52BB4F0A-11EA-430C-9568-F94A555639CB}" destId="{C3C597AC-43D9-445E-9AB8-CAD1E6353769}" srcOrd="1" destOrd="0" presId="urn:microsoft.com/office/officeart/2005/8/layout/list1"/>
    <dgm:cxn modelId="{EE2611F6-40BF-4531-94CE-4A5D9F633C30}" type="presParOf" srcId="{CBBA1B7C-27F8-4A2F-8652-E074EAAE0007}" destId="{9B2597A3-CA31-497B-8D49-1C835AE000B7}" srcOrd="1" destOrd="0" presId="urn:microsoft.com/office/officeart/2005/8/layout/list1"/>
    <dgm:cxn modelId="{27074F92-2F1A-470A-805D-9688DD8DD6C6}" type="presParOf" srcId="{CBBA1B7C-27F8-4A2F-8652-E074EAAE0007}" destId="{981AD68D-24AD-4816-9FD3-1E5233D224BB}" srcOrd="2" destOrd="0" presId="urn:microsoft.com/office/officeart/2005/8/layout/list1"/>
    <dgm:cxn modelId="{BCDBDFE7-51C3-496E-9473-9F44B649035A}" type="presParOf" srcId="{CBBA1B7C-27F8-4A2F-8652-E074EAAE0007}" destId="{93931074-C1EF-4D00-91A1-44F7066707AE}" srcOrd="3" destOrd="0" presId="urn:microsoft.com/office/officeart/2005/8/layout/list1"/>
    <dgm:cxn modelId="{ABD015E3-A3BF-401D-8667-EDF92DEA6282}" type="presParOf" srcId="{CBBA1B7C-27F8-4A2F-8652-E074EAAE0007}" destId="{01CB6ED5-F218-4C09-B9DB-3AAD19EB656A}" srcOrd="4" destOrd="0" presId="urn:microsoft.com/office/officeart/2005/8/layout/list1"/>
    <dgm:cxn modelId="{1181F7FC-0C14-4073-84B9-59AB23ADDE44}" type="presParOf" srcId="{01CB6ED5-F218-4C09-B9DB-3AAD19EB656A}" destId="{4D99C6AD-62A9-4540-B149-8DAF0E7A60DE}" srcOrd="0" destOrd="0" presId="urn:microsoft.com/office/officeart/2005/8/layout/list1"/>
    <dgm:cxn modelId="{52E6298F-B515-4E5B-BA37-883DDF9A241A}" type="presParOf" srcId="{01CB6ED5-F218-4C09-B9DB-3AAD19EB656A}" destId="{EE32A561-370E-438E-ADE1-6A19AA1E3907}" srcOrd="1" destOrd="0" presId="urn:microsoft.com/office/officeart/2005/8/layout/list1"/>
    <dgm:cxn modelId="{05F9289C-80A4-40A0-8860-1E21CE072C02}" type="presParOf" srcId="{CBBA1B7C-27F8-4A2F-8652-E074EAAE0007}" destId="{4BDF475C-E6E9-4567-972B-EEBF0705F190}" srcOrd="5" destOrd="0" presId="urn:microsoft.com/office/officeart/2005/8/layout/list1"/>
    <dgm:cxn modelId="{8F8E91F4-CABD-4227-AB41-C5B0CC11BC68}" type="presParOf" srcId="{CBBA1B7C-27F8-4A2F-8652-E074EAAE0007}" destId="{A7E847ED-8A79-4B9A-89D8-9F9CE3521E62}" srcOrd="6" destOrd="0" presId="urn:microsoft.com/office/officeart/2005/8/layout/list1"/>
    <dgm:cxn modelId="{39B900F1-2B42-4CAB-8EEF-F875101F9305}" type="presParOf" srcId="{CBBA1B7C-27F8-4A2F-8652-E074EAAE0007}" destId="{86DB4F15-7392-4043-91CD-B334698B6B91}" srcOrd="7" destOrd="0" presId="urn:microsoft.com/office/officeart/2005/8/layout/list1"/>
    <dgm:cxn modelId="{754A3ADA-480A-4A88-A883-F00A8C34E499}" type="presParOf" srcId="{CBBA1B7C-27F8-4A2F-8652-E074EAAE0007}" destId="{14EBFC6E-F871-4E0D-B2C1-D28591576B34}" srcOrd="8" destOrd="0" presId="urn:microsoft.com/office/officeart/2005/8/layout/list1"/>
    <dgm:cxn modelId="{29984153-57B0-4476-B11D-27956591048E}" type="presParOf" srcId="{14EBFC6E-F871-4E0D-B2C1-D28591576B34}" destId="{608707FB-2B0A-42BC-B456-5F8E54CE15B6}" srcOrd="0" destOrd="0" presId="urn:microsoft.com/office/officeart/2005/8/layout/list1"/>
    <dgm:cxn modelId="{9993317C-D760-4C13-84E7-ECCC50490E52}" type="presParOf" srcId="{14EBFC6E-F871-4E0D-B2C1-D28591576B34}" destId="{59AE0E3C-E7BA-426C-BF36-D02160E2B61E}" srcOrd="1" destOrd="0" presId="urn:microsoft.com/office/officeart/2005/8/layout/list1"/>
    <dgm:cxn modelId="{97DF2807-8164-4BF7-88BF-E24E32658FA5}" type="presParOf" srcId="{CBBA1B7C-27F8-4A2F-8652-E074EAAE0007}" destId="{4AE6FD04-C28C-4059-9D9C-35AC5F91EE0F}" srcOrd="9" destOrd="0" presId="urn:microsoft.com/office/officeart/2005/8/layout/list1"/>
    <dgm:cxn modelId="{A4817446-0FF2-4105-883C-F9797072F027}" type="presParOf" srcId="{CBBA1B7C-27F8-4A2F-8652-E074EAAE0007}" destId="{7A14035F-CFB8-40CC-AE43-80C837652E7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AD68D-24AD-4816-9FD3-1E5233D224BB}">
      <dsp:nvSpPr>
        <dsp:cNvPr id="0" name=""/>
        <dsp:cNvSpPr/>
      </dsp:nvSpPr>
      <dsp:spPr>
        <a:xfrm>
          <a:off x="0" y="373665"/>
          <a:ext cx="112776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354076" rIns="8752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Convened by measure developers to support measure development</a:t>
          </a:r>
        </a:p>
        <a:p>
          <a:pPr marL="171450" lvl="1" indent="-171450" algn="l" defTabSz="755650">
            <a:lnSpc>
              <a:spcPct val="90000"/>
            </a:lnSpc>
            <a:spcBef>
              <a:spcPct val="0"/>
            </a:spcBef>
            <a:spcAft>
              <a:spcPct val="15000"/>
            </a:spcAft>
            <a:buChar char="•"/>
          </a:pPr>
          <a:r>
            <a:rPr lang="en-US" sz="1700" kern="1200" dirty="0"/>
            <a:t>Opportunities posted here: </a:t>
          </a:r>
          <a:r>
            <a:rPr lang="en-US" sz="1700" kern="1200" dirty="0">
              <a:hlinkClick xmlns:r="http://schemas.openxmlformats.org/officeDocument/2006/relationships" r:id="rId1"/>
            </a:rPr>
            <a:t>https://www.cms.gov/Medicare/Quality-Initiatives-Patient-Assessment-Instruments/MMS/Technical-Expert-Panels.html</a:t>
          </a:r>
          <a:endParaRPr lang="en-US" sz="1700" kern="1200" dirty="0"/>
        </a:p>
      </dsp:txBody>
      <dsp:txXfrm>
        <a:off x="0" y="373665"/>
        <a:ext cx="11277600" cy="1231650"/>
      </dsp:txXfrm>
    </dsp:sp>
    <dsp:sp modelId="{C3C597AC-43D9-445E-9AB8-CAD1E6353769}">
      <dsp:nvSpPr>
        <dsp:cNvPr id="0" name=""/>
        <dsp:cNvSpPr/>
      </dsp:nvSpPr>
      <dsp:spPr>
        <a:xfrm>
          <a:off x="563880" y="122745"/>
          <a:ext cx="8808719" cy="50184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Technical Expert Panels (TEPs) / patient panels</a:t>
          </a:r>
        </a:p>
      </dsp:txBody>
      <dsp:txXfrm>
        <a:off x="588378" y="147243"/>
        <a:ext cx="8759723" cy="452844"/>
      </dsp:txXfrm>
    </dsp:sp>
    <dsp:sp modelId="{A7E847ED-8A79-4B9A-89D8-9F9CE3521E62}">
      <dsp:nvSpPr>
        <dsp:cNvPr id="0" name=""/>
        <dsp:cNvSpPr/>
      </dsp:nvSpPr>
      <dsp:spPr>
        <a:xfrm>
          <a:off x="0" y="1948035"/>
          <a:ext cx="112776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354076" rIns="8752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Provide opportunities for the public to provide feedback on measures under development or maintenance</a:t>
          </a:r>
        </a:p>
        <a:p>
          <a:pPr marL="171450" lvl="1" indent="-171450" algn="l" defTabSz="755650">
            <a:lnSpc>
              <a:spcPct val="90000"/>
            </a:lnSpc>
            <a:spcBef>
              <a:spcPct val="0"/>
            </a:spcBef>
            <a:spcAft>
              <a:spcPct val="15000"/>
            </a:spcAft>
            <a:buChar char="•"/>
          </a:pPr>
          <a:r>
            <a:rPr lang="en-US" sz="1700" kern="1200"/>
            <a:t>Opportunities posted here: </a:t>
          </a:r>
          <a:r>
            <a:rPr lang="en-US" sz="1700" kern="1200">
              <a:hlinkClick xmlns:r="http://schemas.openxmlformats.org/officeDocument/2006/relationships" r:id="rId2"/>
            </a:rPr>
            <a:t>https://www.cms.gov/Medicare/Quality-Initiatives-Patient-Assessment-Instruments/MMS/Public-Comments.html</a:t>
          </a:r>
          <a:endParaRPr lang="en-US" sz="1700" kern="1200" dirty="0"/>
        </a:p>
      </dsp:txBody>
      <dsp:txXfrm>
        <a:off x="0" y="1948035"/>
        <a:ext cx="11277600" cy="1231650"/>
      </dsp:txXfrm>
    </dsp:sp>
    <dsp:sp modelId="{EE32A561-370E-438E-ADE1-6A19AA1E3907}">
      <dsp:nvSpPr>
        <dsp:cNvPr id="0" name=""/>
        <dsp:cNvSpPr/>
      </dsp:nvSpPr>
      <dsp:spPr>
        <a:xfrm>
          <a:off x="563880" y="1697115"/>
          <a:ext cx="8805640" cy="50184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Public comment</a:t>
          </a:r>
        </a:p>
      </dsp:txBody>
      <dsp:txXfrm>
        <a:off x="588378" y="1721613"/>
        <a:ext cx="8756644" cy="452844"/>
      </dsp:txXfrm>
    </dsp:sp>
    <dsp:sp modelId="{7A14035F-CFB8-40CC-AE43-80C837652E76}">
      <dsp:nvSpPr>
        <dsp:cNvPr id="0" name=""/>
        <dsp:cNvSpPr/>
      </dsp:nvSpPr>
      <dsp:spPr>
        <a:xfrm>
          <a:off x="0" y="3522405"/>
          <a:ext cx="112776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267" tIns="354076" rIns="8752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Measure developers may recruit patients or clinicians to participate in measure testing</a:t>
          </a:r>
          <a:endParaRPr lang="en-US" sz="1700" kern="1200" dirty="0"/>
        </a:p>
        <a:p>
          <a:pPr marL="171450" lvl="1" indent="-171450" algn="l" defTabSz="755650">
            <a:lnSpc>
              <a:spcPct val="90000"/>
            </a:lnSpc>
            <a:spcBef>
              <a:spcPct val="0"/>
            </a:spcBef>
            <a:spcAft>
              <a:spcPct val="15000"/>
            </a:spcAft>
            <a:buChar char="•"/>
          </a:pPr>
          <a:r>
            <a:rPr lang="en-US" sz="1700" kern="1200"/>
            <a:t>Frequently advertised via the MMS Newsletter (sign up here: </a:t>
          </a:r>
          <a:r>
            <a:rPr lang="en-US" sz="1700" kern="1200">
              <a:hlinkClick xmlns:r="http://schemas.openxmlformats.org/officeDocument/2006/relationships" r:id="rId3"/>
            </a:rPr>
            <a:t>https://www.cms.gov/Medicare/Quality-Initiatives-Patient-Assessment-Instruments/MMS/MMS-Listserv.html</a:t>
          </a:r>
          <a:r>
            <a:rPr lang="en-US" sz="1700" kern="1200"/>
            <a:t>)</a:t>
          </a:r>
          <a:endParaRPr lang="en-US" sz="1700" kern="1200" dirty="0"/>
        </a:p>
      </dsp:txBody>
      <dsp:txXfrm>
        <a:off x="0" y="3522405"/>
        <a:ext cx="11277600" cy="1231650"/>
      </dsp:txXfrm>
    </dsp:sp>
    <dsp:sp modelId="{59AE0E3C-E7BA-426C-BF36-D02160E2B61E}">
      <dsp:nvSpPr>
        <dsp:cNvPr id="0" name=""/>
        <dsp:cNvSpPr/>
      </dsp:nvSpPr>
      <dsp:spPr>
        <a:xfrm>
          <a:off x="563880" y="3271485"/>
          <a:ext cx="8805640" cy="501840"/>
        </a:xfrm>
        <a:prstGeom prst="roundRect">
          <a:avLst/>
        </a:prstGeom>
        <a:solidFill>
          <a:srgbClr val="3A6388"/>
        </a:solidFill>
        <a:ln w="25400" cap="flat" cmpd="sng" algn="ctr">
          <a:solidFill>
            <a:srgbClr val="3A638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1422400">
            <a:lnSpc>
              <a:spcPct val="90000"/>
            </a:lnSpc>
            <a:spcBef>
              <a:spcPct val="0"/>
            </a:spcBef>
            <a:spcAft>
              <a:spcPct val="35000"/>
            </a:spcAft>
            <a:buNone/>
          </a:pPr>
          <a:r>
            <a:rPr lang="en-US" sz="3200" b="1" kern="1200" dirty="0"/>
            <a:t>Testing</a:t>
          </a:r>
        </a:p>
      </dsp:txBody>
      <dsp:txXfrm>
        <a:off x="588378" y="3295983"/>
        <a:ext cx="875664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7/22/2019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7/22/2019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will provide an overview of clinical quality measures (CQMs) and how patients and other stakeholders are considered and involved in the process of developing them. It will cover the various phases of the measure lifecycle and describe the ways in which stakeholder feedback is collected and used throughout each phase.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300749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TEPs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TEP is a group of experts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Patients are experts of their lived experiences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Calls for TEPs are posted on the MMS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Search opportunities to join TEPs and self-nominate, if your experience aligns with the needs of that particular project.  As a member, patients are invited to talk about their experiences with the healthcare system and provide important perspectives that may balance or provide context around the perspectives of clinicians or methodology experts also on those panels.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Public comment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formal opportunity for members of the public to provide feedback on measures that are under development (MUD) or maintenance.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Measures are posted online for around 30 days, during which time anyone can review the measure information and submit a comment with feedback about the measure.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Jira provides an online ticketing system to log comments.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Testing</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May include focus groups or interviews with clinicians or patients.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May include onsite testing at hospitals or clinician practices.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opportunity for clinicians and patients to contribute to how measures are specified.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Opportunities are advertised via the MMS Newsletter.</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Patient advocacy groups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Are plugged into quality measurement and other policy issues that impact patients.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Serve as a conduit between patients and CMS measure developers.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Helps you stay informed about public comment opportunities and upcoming webinars.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receive announcements of opportunities, get signed up for the MMS Newsletter, or for information about patient advocacy organizations email us at </a:t>
            </a:r>
            <a:r>
              <a:rPr lang="en-US" sz="1200" u="sng" kern="1200" dirty="0">
                <a:solidFill>
                  <a:schemeClr val="tx1"/>
                </a:solidFill>
                <a:effectLst/>
                <a:latin typeface="+mn-lt"/>
                <a:ea typeface="+mn-ea"/>
                <a:cs typeface="+mn-cs"/>
                <a:hlinkClick r:id="rId3"/>
              </a:rPr>
              <a:t>MMSsupport@battelle.org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15389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1</a:t>
            </a:r>
            <a:r>
              <a:rPr lang="en-US" sz="1200" b="1" u="sng" kern="1200" baseline="30000" dirty="0">
                <a:solidFill>
                  <a:schemeClr val="tx1"/>
                </a:solidFill>
                <a:effectLst/>
                <a:latin typeface="+mn-lt"/>
                <a:ea typeface="+mn-ea"/>
                <a:cs typeface="+mn-cs"/>
              </a:rPr>
              <a:t>st</a:t>
            </a:r>
            <a:r>
              <a:rPr lang="en-US" sz="1200" b="1" u="sng" kern="1200" dirty="0">
                <a:solidFill>
                  <a:schemeClr val="tx1"/>
                </a:solidFill>
                <a:effectLst/>
                <a:latin typeface="+mn-lt"/>
                <a:ea typeface="+mn-ea"/>
                <a:cs typeface="+mn-cs"/>
              </a:rPr>
              <a:t> Phase—Conceptualization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CMS and measure developers identify an important issue or area of need.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Research begins to better understand the problem, possible solutions, and gaps.</a:t>
            </a:r>
            <a:endParaRPr lang="en-US" dirty="0">
              <a:effectLst/>
            </a:endParaRP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2nd Phase—Specification</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r>
              <a:rPr lang="en-US" sz="1200" kern="1200" dirty="0">
                <a:solidFill>
                  <a:schemeClr val="tx1"/>
                </a:solidFill>
                <a:effectLst/>
                <a:latin typeface="+mn-lt"/>
                <a:ea typeface="+mn-ea"/>
                <a:cs typeface="+mn-cs"/>
              </a:rPr>
              <a:t>The point at which the initial idea becomes a measure where developers flesh out measure details and specifications: </a:t>
            </a:r>
          </a:p>
          <a:p>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Nail down the population the measure will target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the different parts of the measure will be defined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the measure will be scored or calculated</a:t>
            </a:r>
            <a:endParaRPr lang="en-US" dirty="0">
              <a:effectLst/>
            </a:endParaRP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3</a:t>
            </a:r>
            <a:r>
              <a:rPr lang="en-US" sz="1200" b="1" u="sng" kern="1200" baseline="30000" dirty="0">
                <a:solidFill>
                  <a:schemeClr val="tx1"/>
                </a:solidFill>
                <a:effectLst/>
                <a:latin typeface="+mn-lt"/>
                <a:ea typeface="+mn-ea"/>
                <a:cs typeface="+mn-cs"/>
              </a:rPr>
              <a:t>rd</a:t>
            </a:r>
            <a:r>
              <a:rPr lang="en-US" sz="1200" b="1" u="sng" kern="1200" dirty="0">
                <a:solidFill>
                  <a:schemeClr val="tx1"/>
                </a:solidFill>
                <a:effectLst/>
                <a:latin typeface="+mn-lt"/>
                <a:ea typeface="+mn-ea"/>
                <a:cs typeface="+mn-cs"/>
              </a:rPr>
              <a:t> Phase—Testing</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Specification and testing is an iterative process.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 developers assess how to prove the measure is sound and usable, and continually identify changes that may improve the measure.  </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 developers produce a list of research questions and do a series of activities to answer those questions:  </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i="1" kern="1200" dirty="0">
                <a:solidFill>
                  <a:schemeClr val="tx1"/>
                </a:solidFill>
                <a:effectLst/>
                <a:latin typeface="+mn-lt"/>
                <a:ea typeface="+mn-ea"/>
                <a:cs typeface="+mn-cs"/>
              </a:rPr>
              <a:t>Qualitative</a:t>
            </a:r>
            <a:r>
              <a:rPr lang="en-US" sz="1200" kern="1200" dirty="0">
                <a:solidFill>
                  <a:schemeClr val="tx1"/>
                </a:solidFill>
                <a:effectLst/>
                <a:latin typeface="+mn-lt"/>
                <a:ea typeface="+mn-ea"/>
                <a:cs typeface="+mn-cs"/>
              </a:rPr>
              <a:t> research, such as talking to patients, clinicians or technical experts.</a:t>
            </a:r>
          </a:p>
          <a:p>
            <a:pPr marL="628650" lvl="1" indent="-171450">
              <a:buFont typeface="Courier New" panose="02070309020205020404" pitchFamily="49" charset="0"/>
              <a:buChar char="o"/>
            </a:pPr>
            <a:r>
              <a:rPr lang="en-US" sz="1200" i="1" kern="1200" dirty="0">
                <a:solidFill>
                  <a:schemeClr val="tx1"/>
                </a:solidFill>
                <a:effectLst/>
                <a:latin typeface="+mn-lt"/>
                <a:ea typeface="+mn-ea"/>
                <a:cs typeface="+mn-cs"/>
              </a:rPr>
              <a:t>Quantitative </a:t>
            </a:r>
            <a:r>
              <a:rPr lang="en-US" sz="1200" i="0" kern="1200" dirty="0">
                <a:solidFill>
                  <a:schemeClr val="tx1"/>
                </a:solidFill>
                <a:effectLst/>
                <a:latin typeface="+mn-lt"/>
                <a:ea typeface="+mn-ea"/>
                <a:cs typeface="+mn-cs"/>
              </a:rPr>
              <a:t>research</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collecting real data from hospitals or practices to see whether the measure results reflect the actual quality of care provided at those places.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Data gathered throughout testing is used to make changes to the specifications; ensure that measures are scientifically sound, unlikely to result in negative unintended consequences, and useful and important to patients and providers.  </a:t>
            </a:r>
            <a:endParaRPr lang="en-US" dirty="0">
              <a:effectLst/>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4</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Phase—Implementation</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effectLst/>
              </a:rPr>
              <a:t>The point at which measures prove promising</a:t>
            </a:r>
          </a:p>
          <a:p>
            <a:pPr marL="171450" indent="-171450">
              <a:buFont typeface="Arial" panose="020B0604020202020204" pitchFamily="34" charset="0"/>
              <a:buChar char="•"/>
            </a:pPr>
            <a:r>
              <a:rPr lang="en-US" dirty="0">
                <a:effectLst/>
              </a:rPr>
              <a:t>Measures undergo public comment</a:t>
            </a:r>
          </a:p>
          <a:p>
            <a:pPr marL="171450" indent="-171450">
              <a:buFont typeface="Arial" panose="020B0604020202020204" pitchFamily="34" charset="0"/>
              <a:buChar char="•"/>
            </a:pPr>
            <a:r>
              <a:rPr lang="en-US" dirty="0">
                <a:effectLst/>
              </a:rPr>
              <a:t>Measures are approved by CMS for use in a program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CMS takes into consideration patient/public comment feedback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NQF endorsement is not a requirement but viewed favorably by CMS as a signifier that the measure meets the desired criteria.</a:t>
            </a:r>
            <a:endParaRPr lang="en-US" dirty="0">
              <a:effectLst/>
            </a:endParaRP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5</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Phase—Maintenance</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Measures that have been accepted for use in a CMS program.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Measures are reviewed and updated annually to ensure that they continue to align with the most up-to-date information available.  </a:t>
            </a:r>
          </a:p>
          <a:p>
            <a:pPr marL="171450" indent="-171450">
              <a:buFont typeface="Arial" panose="020B0604020202020204" pitchFamily="34" charset="0"/>
              <a:buChar char="•"/>
            </a:pPr>
            <a:endParaRPr lang="en-US" dirty="0">
              <a:effectLst/>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Re-endorsement</a:t>
            </a:r>
            <a:r>
              <a:rPr lang="en-US"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changes result in substantive changes to the measure, measures undergo another public comment period.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Stakeholders weigh in on the proposed changes before they’re enacted.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Measures receiving NQF endorsement are reevaluated every three years to ensure that they still meet the criteria for endorsement.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08878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1</a:t>
            </a:r>
            <a:r>
              <a:rPr lang="en-US" sz="1200" b="1" u="sng" kern="1200" baseline="30000" dirty="0">
                <a:solidFill>
                  <a:schemeClr val="tx1"/>
                </a:solidFill>
                <a:effectLst/>
                <a:latin typeface="+mn-lt"/>
                <a:ea typeface="+mn-ea"/>
                <a:cs typeface="+mn-cs"/>
              </a:rPr>
              <a:t>st</a:t>
            </a:r>
            <a:r>
              <a:rPr lang="en-US" sz="1200" b="1" u="sng" kern="1200" dirty="0">
                <a:solidFill>
                  <a:schemeClr val="tx1"/>
                </a:solidFill>
                <a:effectLst/>
                <a:latin typeface="+mn-lt"/>
                <a:ea typeface="+mn-ea"/>
                <a:cs typeface="+mn-cs"/>
              </a:rPr>
              <a:t> Phase—Conceptualization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Measure developers build the evidence base for the measure concept and basic elements of the measure — population to be included, disease or condition of interest, relevant interventions or screening.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in-depth process, including information-gathering, typically a literature review.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Includes a gap analysis, the process that measure developers use to identify similar or related measures that already exist and to identify gaps.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Developers make the business case for the measure, assessing how the implementation of the measure would impact healthcare costs and quality — as well as the phase where initial stakeholder input is collected (TEPs/public comment/interviews).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41087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1</a:t>
            </a:r>
            <a:r>
              <a:rPr lang="en-US" sz="1200" b="1" u="sng" kern="1200" baseline="30000" dirty="0">
                <a:solidFill>
                  <a:schemeClr val="tx1"/>
                </a:solidFill>
                <a:effectLst/>
                <a:latin typeface="+mn-lt"/>
                <a:ea typeface="+mn-ea"/>
                <a:cs typeface="+mn-cs"/>
              </a:rPr>
              <a:t>st</a:t>
            </a:r>
            <a:r>
              <a:rPr lang="en-US" sz="1200" b="1" u="sng" kern="1200" dirty="0">
                <a:solidFill>
                  <a:schemeClr val="tx1"/>
                </a:solidFill>
                <a:effectLst/>
                <a:latin typeface="+mn-lt"/>
                <a:ea typeface="+mn-ea"/>
                <a:cs typeface="+mn-cs"/>
              </a:rPr>
              <a:t> Phase—Conceptualization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Patients providing lived experiences with conditions, treatments or outcomes being proposed as a measure can provide useful context and contours to the measure development team that can inform the measure ultimately being developed.  Through patient experiences with the healthcare system, patients are in a crucial position to point out when the measure focus is misaligned with expectations or needs.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42472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1</a:t>
            </a:r>
            <a:r>
              <a:rPr lang="en-US" sz="1200" b="1" u="sng" kern="1200" baseline="30000" dirty="0">
                <a:solidFill>
                  <a:schemeClr val="tx1"/>
                </a:solidFill>
                <a:effectLst/>
                <a:latin typeface="+mn-lt"/>
                <a:ea typeface="+mn-ea"/>
                <a:cs typeface="+mn-cs"/>
              </a:rPr>
              <a:t>st</a:t>
            </a:r>
            <a:r>
              <a:rPr lang="en-US" sz="1200" b="1" u="sng" kern="1200" dirty="0">
                <a:solidFill>
                  <a:schemeClr val="tx1"/>
                </a:solidFill>
                <a:effectLst/>
                <a:latin typeface="+mn-lt"/>
                <a:ea typeface="+mn-ea"/>
                <a:cs typeface="+mn-cs"/>
              </a:rPr>
              <a:t> Phase—Conceptualization (cont’d)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general, this is the point at which developers are looking for diverse perspectives from all kinds of stakeholders to ensure that they and CMS are </a:t>
            </a:r>
            <a:r>
              <a:rPr lang="en-US" sz="1200" i="0"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investing resources to develop measures that are likely to be feasible and useful to those stakeholders.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65640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2nd Phase—Specification</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the measure use information from Medicare claims?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 it going to be based on clinical data from the electronic health record (EHR)?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the point at which developers think through the coding systems they’re going to use to define clinical concepts.  This is a technical phase that calls upon quite a lot of methodological expertise to do well, but the result of this phase is a detailed measure specification that can be used for testing.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53014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2nd Phase—Specification:</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visual depiction of a measure composition and structure is shown on this slide. For example, in some Medicare measures the </a:t>
            </a:r>
            <a:r>
              <a:rPr lang="en-US" sz="1200" i="0" kern="1200" dirty="0">
                <a:solidFill>
                  <a:schemeClr val="tx1"/>
                </a:solidFill>
                <a:effectLst/>
                <a:latin typeface="+mn-lt"/>
                <a:ea typeface="+mn-ea"/>
                <a:cs typeface="+mn-cs"/>
              </a:rPr>
              <a:t>denominator</a:t>
            </a:r>
            <a:r>
              <a:rPr lang="en-US" sz="1200" kern="1200" dirty="0">
                <a:solidFill>
                  <a:schemeClr val="tx1"/>
                </a:solidFill>
                <a:effectLst/>
                <a:latin typeface="+mn-lt"/>
                <a:ea typeface="+mn-ea"/>
                <a:cs typeface="+mn-cs"/>
              </a:rPr>
              <a:t> is all patients 65 years of age and older.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257617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2nd Phase—Specification: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the measure incentivize providers to use a specific questionnaire or diagnostic tool?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Will that improve or worsen the quality of care received from providers?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might a patient use or interpret a provider’s score on a measure?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Might a measure related to shorter wait times for wellness visits result in less time with your doctor once you’re in the exam room?  Would that be a good or a bad thing?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69671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2nd Phase—Specification</a:t>
            </a:r>
            <a:r>
              <a:rPr lang="en-US" sz="1200" kern="1200" dirty="0">
                <a:solidFill>
                  <a:schemeClr val="tx1"/>
                </a:solidFill>
                <a:effectLst/>
                <a:latin typeface="+mn-lt"/>
                <a:ea typeface="+mn-ea"/>
                <a:cs typeface="+mn-cs"/>
              </a:rPr>
              <a:t>:</a:t>
            </a:r>
            <a:endParaRPr lang="en-US" dirty="0">
              <a:effectLst/>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Clinical knowledge is leveraged to shape and refine the measure prior to testing.</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Clinicians provide insight into how the measure as specified fits into existing clinical workflows; whether it creates feasibility challenges or result in efficiencies or improvement.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Clinicians weigh in on the measure’s </a:t>
            </a:r>
            <a:r>
              <a:rPr lang="en-US" sz="1200" i="0" kern="1200" dirty="0">
                <a:solidFill>
                  <a:schemeClr val="tx1"/>
                </a:solidFill>
                <a:effectLst/>
                <a:latin typeface="+mn-lt"/>
                <a:ea typeface="+mn-ea"/>
                <a:cs typeface="+mn-cs"/>
              </a:rPr>
              <a:t>face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validity; whether a high score on the measure would be an indicator of higher quality care.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1719197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3</a:t>
            </a:r>
            <a:r>
              <a:rPr lang="en-US" sz="1200" b="1" u="sng" kern="1200" baseline="30000" dirty="0">
                <a:solidFill>
                  <a:schemeClr val="tx1"/>
                </a:solidFill>
                <a:effectLst/>
                <a:latin typeface="+mn-lt"/>
                <a:ea typeface="+mn-ea"/>
                <a:cs typeface="+mn-cs"/>
              </a:rPr>
              <a:t>rd</a:t>
            </a:r>
            <a:r>
              <a:rPr lang="en-US" sz="1200" b="1" u="sng" kern="1200" dirty="0">
                <a:solidFill>
                  <a:schemeClr val="tx1"/>
                </a:solidFill>
                <a:effectLst/>
                <a:latin typeface="+mn-lt"/>
                <a:ea typeface="+mn-ea"/>
                <a:cs typeface="+mn-cs"/>
              </a:rPr>
              <a:t> Phase—Testing</a:t>
            </a:r>
            <a:r>
              <a:rPr lang="en-US" sz="1200" kern="1200" dirty="0">
                <a:solidFill>
                  <a:schemeClr val="tx1"/>
                </a:solidFill>
                <a:effectLst/>
                <a:latin typeface="+mn-lt"/>
                <a:ea typeface="+mn-ea"/>
                <a:cs typeface="+mn-cs"/>
              </a:rPr>
              <a:t>:</a:t>
            </a:r>
            <a:endParaRPr lang="en-US" dirty="0">
              <a:effectLst/>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Involves qualitative and quantitative assessments of the measure to demonstrate its readiness for use in a program.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begins with the development of a test plan in two phases — alpha and beta testing.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Alpha </a:t>
            </a:r>
            <a:r>
              <a:rPr lang="en-US" sz="1200" kern="1200" dirty="0">
                <a:solidFill>
                  <a:schemeClr val="tx1"/>
                </a:solidFill>
                <a:effectLst/>
                <a:latin typeface="+mn-lt"/>
                <a:ea typeface="+mn-ea"/>
                <a:cs typeface="+mn-cs"/>
              </a:rPr>
              <a:t>testing involves collecting feedback from patients, clinicians, and any other experts about the measure’s feasibility; the extent to which it can reasonably be implemented without creating a lot of burden at practices.  And then its usability both to patients and clinicians.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Face validity, the extent to which it measures what it’s supposed to measure, and then using that information to further refine the specifications before launching into full beta testing</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Beta </a:t>
            </a:r>
            <a:r>
              <a:rPr lang="en-US" sz="1200" kern="1200" dirty="0">
                <a:solidFill>
                  <a:schemeClr val="tx1"/>
                </a:solidFill>
                <a:effectLst/>
                <a:latin typeface="+mn-lt"/>
                <a:ea typeface="+mn-ea"/>
                <a:cs typeface="+mn-cs"/>
              </a:rPr>
              <a:t>testing involves rigorous quantitative testing using real data to assess whether the measure can quantify what it’s supposed to quantify, and to ensure the measure can accurately detect differences in performance between clinicians or hospitals. These results are used to further refine specifications and provide information to CMS about any potential challenges associated with implementation.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63204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webinars are part of an ongoing effort to engage measure developers, consumers, and other stakeholders in quality measurement topics — an effort that also includes a series of newsletters and bulletins, monthly </a:t>
            </a:r>
            <a:r>
              <a:rPr lang="en-US" sz="1200" i="1" kern="1200" dirty="0">
                <a:solidFill>
                  <a:schemeClr val="tx1"/>
                </a:solidFill>
                <a:effectLst/>
                <a:latin typeface="+mn-lt"/>
                <a:ea typeface="+mn-ea"/>
                <a:cs typeface="+mn-cs"/>
              </a:rPr>
              <a:t>Information Sessions</a:t>
            </a:r>
            <a:r>
              <a:rPr lang="en-US" sz="1200" kern="1200" dirty="0">
                <a:solidFill>
                  <a:schemeClr val="tx1"/>
                </a:solidFill>
                <a:effectLst/>
                <a:latin typeface="+mn-lt"/>
                <a:ea typeface="+mn-ea"/>
                <a:cs typeface="+mn-cs"/>
              </a:rPr>
              <a:t> and routine updates to the Measures Management System (MMS) website.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public </a:t>
            </a:r>
            <a:r>
              <a:rPr lang="en-US" sz="1200" kern="1200" dirty="0">
                <a:solidFill>
                  <a:schemeClr val="tx1"/>
                </a:solidFill>
                <a:effectLst/>
                <a:latin typeface="+mn-lt"/>
                <a:ea typeface="+mn-ea"/>
                <a:cs typeface="+mn-cs"/>
              </a:rPr>
              <a:t>webinars typically occur over the summer and focus on broad topics related to quality development, intended to help introduce those who are new to measure development to key concepts and to orient stakeholders such as patients and frontline clinicians to the work being done around quality measures.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42625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3</a:t>
            </a:r>
            <a:r>
              <a:rPr lang="en-US" sz="1200" b="1" u="sng" kern="1200" baseline="30000" dirty="0">
                <a:solidFill>
                  <a:schemeClr val="tx1"/>
                </a:solidFill>
                <a:effectLst/>
                <a:latin typeface="+mn-lt"/>
                <a:ea typeface="+mn-ea"/>
                <a:cs typeface="+mn-cs"/>
              </a:rPr>
              <a:t>rd</a:t>
            </a:r>
            <a:r>
              <a:rPr lang="en-US" sz="1200" b="1" u="sng" kern="1200" dirty="0">
                <a:solidFill>
                  <a:schemeClr val="tx1"/>
                </a:solidFill>
                <a:effectLst/>
                <a:latin typeface="+mn-lt"/>
                <a:ea typeface="+mn-ea"/>
                <a:cs typeface="+mn-cs"/>
              </a:rPr>
              <a:t> Phase—Testing</a:t>
            </a:r>
            <a:r>
              <a:rPr lang="en-US" sz="1200" kern="1200" dirty="0">
                <a:solidFill>
                  <a:schemeClr val="tx1"/>
                </a:solidFill>
                <a:effectLst/>
                <a:latin typeface="+mn-lt"/>
                <a:ea typeface="+mn-ea"/>
                <a:cs typeface="+mn-cs"/>
              </a:rPr>
              <a:t>:</a:t>
            </a: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Presents opportunities to participate in patient interviews or focus groups.  Being a member of a patient advocacy group is helpful, since it’s one way that measure developers seek to identify patients to participate in these activities.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testing the feedback that measure developers are seeking from patients is an opportunity to think through how the measure may impact the care a patient would receive and to discuss whether the measure is useful or important relative to other aspects of care.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618609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dirty="0">
                <a:solidFill>
                  <a:schemeClr val="tx1"/>
                </a:solidFill>
                <a:effectLst/>
                <a:latin typeface="+mn-lt"/>
                <a:ea typeface="+mn-ea"/>
                <a:cs typeface="+mn-cs"/>
              </a:rPr>
              <a:t>3</a:t>
            </a:r>
            <a:r>
              <a:rPr lang="en-US" sz="1200" b="1" u="sng" kern="1200" baseline="30000" dirty="0">
                <a:solidFill>
                  <a:schemeClr val="tx1"/>
                </a:solidFill>
                <a:effectLst/>
                <a:latin typeface="+mn-lt"/>
                <a:ea typeface="+mn-ea"/>
                <a:cs typeface="+mn-cs"/>
              </a:rPr>
              <a:t>rd</a:t>
            </a:r>
            <a:r>
              <a:rPr lang="en-US" sz="1200" b="1" u="sng" kern="1200" dirty="0">
                <a:solidFill>
                  <a:schemeClr val="tx1"/>
                </a:solidFill>
                <a:effectLst/>
                <a:latin typeface="+mn-lt"/>
                <a:ea typeface="+mn-ea"/>
                <a:cs typeface="+mn-cs"/>
              </a:rPr>
              <a:t> Phase—Testing</a:t>
            </a:r>
            <a:r>
              <a:rPr lang="en-US" sz="1200" kern="1200" dirty="0">
                <a:solidFill>
                  <a:schemeClr val="tx1"/>
                </a:solidFill>
                <a:effectLst/>
                <a:latin typeface="+mn-lt"/>
                <a:ea typeface="+mn-ea"/>
                <a:cs typeface="+mn-cs"/>
              </a:rPr>
              <a:t>:</a:t>
            </a:r>
            <a:endParaRPr lang="en-US" dirty="0">
              <a:effectLst/>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test site participating during </a:t>
            </a:r>
            <a:r>
              <a:rPr lang="en-US" sz="1200" i="0" kern="1200" dirty="0">
                <a:solidFill>
                  <a:schemeClr val="tx1"/>
                </a:solidFill>
                <a:effectLst/>
                <a:latin typeface="+mn-lt"/>
                <a:ea typeface="+mn-ea"/>
                <a:cs typeface="+mn-cs"/>
              </a:rPr>
              <a:t>beta</a:t>
            </a:r>
            <a:r>
              <a:rPr lang="en-US" sz="1200" kern="1200" dirty="0">
                <a:solidFill>
                  <a:schemeClr val="tx1"/>
                </a:solidFill>
                <a:effectLst/>
                <a:latin typeface="+mn-lt"/>
                <a:ea typeface="+mn-ea"/>
                <a:cs typeface="+mn-cs"/>
              </a:rPr>
              <a:t> testing provides a more in-depth view of how the measure functions in the clinical environment, allowing one to provide more informed information about how such a measure might be implemented in that setting.  </a:t>
            </a:r>
            <a:endParaRPr lang="en-US" dirty="0">
              <a:effectLst/>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TEP members with a clinical background are instrumental in helping developers interpret findings from site testing and provide insight into the generalizability of these findings.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 measure works well at a test site, will it work at other practices as well?  If not, why?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7548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4</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Phase—Implementation</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Measure </a:t>
            </a:r>
            <a:r>
              <a:rPr lang="en-US" sz="1200" i="0" kern="1200" dirty="0">
                <a:solidFill>
                  <a:schemeClr val="tx1"/>
                </a:solidFill>
                <a:effectLst/>
                <a:latin typeface="+mn-lt"/>
                <a:ea typeface="+mn-ea"/>
                <a:cs typeface="+mn-cs"/>
              </a:rPr>
              <a:t>implementation</a:t>
            </a:r>
            <a:r>
              <a:rPr lang="en-US" sz="1200" kern="1200" dirty="0">
                <a:solidFill>
                  <a:schemeClr val="tx1"/>
                </a:solidFill>
                <a:effectLst/>
                <a:latin typeface="+mn-lt"/>
                <a:ea typeface="+mn-ea"/>
                <a:cs typeface="+mn-cs"/>
              </a:rPr>
              <a:t> refers to the transparent process by which a measure is submitted for use by CMS and is subject to stakeholder and public review.  It involves submitting the measure to CMS for consideration via the pre-rulemaking process. Measures proposed for CMS programs undergo detailed review by external experts to determine their suitability for CMS programs, and then once again undergo public comment to allow stakeholders to weigh in on them.</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181524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4</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Phase—Implementation</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public comment process is specifically designed to promote </a:t>
            </a:r>
            <a:r>
              <a:rPr lang="en-US" sz="1200" i="0" kern="1200" dirty="0">
                <a:solidFill>
                  <a:schemeClr val="tx1"/>
                </a:solidFill>
                <a:effectLst/>
                <a:latin typeface="+mn-lt"/>
                <a:ea typeface="+mn-ea"/>
                <a:cs typeface="+mn-cs"/>
              </a:rPr>
              <a:t>transparency a</a:t>
            </a:r>
            <a:r>
              <a:rPr lang="en-US" sz="1200" kern="1200" dirty="0">
                <a:solidFill>
                  <a:schemeClr val="tx1"/>
                </a:solidFill>
                <a:effectLst/>
                <a:latin typeface="+mn-lt"/>
                <a:ea typeface="+mn-ea"/>
                <a:cs typeface="+mn-cs"/>
              </a:rPr>
              <a:t>nd to allow the public to weigh in on the types of measures being proposed for use in CMS programs.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2260536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5</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Phase—Maintenance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Measure </a:t>
            </a:r>
            <a:r>
              <a:rPr lang="en-US" sz="1200" i="0" kern="1200" dirty="0">
                <a:solidFill>
                  <a:schemeClr val="tx1"/>
                </a:solidFill>
                <a:effectLst/>
                <a:latin typeface="+mn-lt"/>
                <a:ea typeface="+mn-ea"/>
                <a:cs typeface="+mn-cs"/>
              </a:rPr>
              <a:t>stewards</a:t>
            </a:r>
            <a:r>
              <a:rPr lang="en-US" sz="1200" kern="1200" dirty="0">
                <a:solidFill>
                  <a:schemeClr val="tx1"/>
                </a:solidFill>
                <a:effectLst/>
                <a:latin typeface="+mn-lt"/>
                <a:ea typeface="+mn-ea"/>
                <a:cs typeface="+mn-cs"/>
              </a:rPr>
              <a:t> must evaluate the measure’s business case to determine whether the measure is performing as expected based on initial predictions, and where deemed necessary measures may need to be updated or revised.  This is an ongoing process that ensures that CMS measures continue to meet the criteria required for inclusion in their programs.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62743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5</a:t>
            </a:r>
            <a:r>
              <a:rPr lang="en-US" sz="1200" b="1" u="sng" kern="1200" baseline="30000" dirty="0">
                <a:solidFill>
                  <a:schemeClr val="tx1"/>
                </a:solidFill>
                <a:effectLst/>
                <a:latin typeface="+mn-lt"/>
                <a:ea typeface="+mn-ea"/>
                <a:cs typeface="+mn-cs"/>
              </a:rPr>
              <a:t>th</a:t>
            </a:r>
            <a:r>
              <a:rPr lang="en-US" sz="1200" b="1" u="sng" kern="1200" dirty="0">
                <a:solidFill>
                  <a:schemeClr val="tx1"/>
                </a:solidFill>
                <a:effectLst/>
                <a:latin typeface="+mn-lt"/>
                <a:ea typeface="+mn-ea"/>
                <a:cs typeface="+mn-cs"/>
              </a:rPr>
              <a:t> Phase—Maintenance</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measure implementation, the best way for clinicians and patients and other stakeholders to participate in measure maintenance is via the </a:t>
            </a:r>
            <a:r>
              <a:rPr lang="en-US" sz="1200" i="0" kern="1200" dirty="0">
                <a:solidFill>
                  <a:schemeClr val="tx1"/>
                </a:solidFill>
                <a:effectLst/>
                <a:latin typeface="+mn-lt"/>
                <a:ea typeface="+mn-ea"/>
                <a:cs typeface="+mn-cs"/>
              </a:rPr>
              <a:t>public comment </a:t>
            </a:r>
            <a:r>
              <a:rPr lang="en-US" sz="1200" kern="1200" dirty="0">
                <a:solidFill>
                  <a:schemeClr val="tx1"/>
                </a:solidFill>
                <a:effectLst/>
                <a:latin typeface="+mn-lt"/>
                <a:ea typeface="+mn-ea"/>
                <a:cs typeface="+mn-cs"/>
              </a:rPr>
              <a:t>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measure is being considered for </a:t>
            </a:r>
            <a:r>
              <a:rPr lang="en-US" sz="1200" i="0" kern="1200" dirty="0">
                <a:solidFill>
                  <a:schemeClr val="tx1"/>
                </a:solidFill>
                <a:effectLst/>
                <a:latin typeface="+mn-lt"/>
                <a:ea typeface="+mn-ea"/>
                <a:cs typeface="+mn-cs"/>
              </a:rPr>
              <a:t>removal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a program, the public has an opportunity to comment.  For clinicians directly impacted and accountable for measures in a given program, this can be a crucial way to have your voice heard.</a:t>
            </a:r>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870508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534354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selecting the “get involved” tab, you would locate a list regarding technical expert panels (TEPs), which one TEP currently is actively recruiting new members. On this site you can search measures open for public comment, as well as ways to link to our newsletters.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4071897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CMIT provides information about measures contained within the CMS portfolio.  You can sort by any number of </a:t>
            </a:r>
            <a:r>
              <a:rPr lang="en-US" sz="1200" i="0" kern="1200" dirty="0">
                <a:solidFill>
                  <a:schemeClr val="tx1"/>
                </a:solidFill>
                <a:effectLst/>
                <a:latin typeface="+mn-lt"/>
                <a:ea typeface="+mn-ea"/>
                <a:cs typeface="+mn-cs"/>
              </a:rPr>
              <a:t>filters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through the inventory to locate measures of interest.  Let’s say you are interested in learning about measures related to a specific TEP.  You could create a filter based off measures perhaps on </a:t>
            </a:r>
            <a:r>
              <a:rPr lang="en-US" sz="1200" i="0" kern="1200" dirty="0">
                <a:solidFill>
                  <a:schemeClr val="tx1"/>
                </a:solidFill>
                <a:effectLst/>
                <a:latin typeface="+mn-lt"/>
                <a:ea typeface="+mn-ea"/>
                <a:cs typeface="+mn-cs"/>
              </a:rPr>
              <a:t>depression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other behavioral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know that a measure is being proposed to be </a:t>
            </a:r>
            <a:r>
              <a:rPr lang="en-US" sz="1200" i="0" kern="1200" dirty="0">
                <a:solidFill>
                  <a:schemeClr val="tx1"/>
                </a:solidFill>
                <a:effectLst/>
                <a:latin typeface="+mn-lt"/>
                <a:ea typeface="+mn-ea"/>
                <a:cs typeface="+mn-cs"/>
              </a:rPr>
              <a:t>removed</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a program — you want to know a little bit more about the history of that measure — you can find the measure here in the inventory and learn when it was initially proposed for a program; in what programs it’s currently being utilized and when it’s scheduled for being retired from the inventory.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16601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MMS Newsletter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Provides updates on TEPs seeking new members.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Provides new rules, as well as information about new or finalized measures.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Provides information regarding upcoming webinars and their topics. </a:t>
            </a:r>
          </a:p>
          <a:p>
            <a:endParaRPr lang="en-US" sz="1200" i="1"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MACRA Bulletin</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Contains real-time updates for TEPs and other opportunities.</a:t>
            </a:r>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414620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392480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Jira is a platform that measure developers use when submitting measures to CMS for the measures under consideration (MUC) list.  If you have an interest in submitting a measure to CMS in the next cycle, you can access the link here.  It will send you to a Quick Start Guide on how to gain access to Jira and what other resources you might need when submitting a measure to CMS, or to a program for them to consider putting into a rule or sending for additional scientific review to be put into one of the rulemaking programs.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3886163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376-page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is not designed to be read from front to back, and therefore is best utilized as a guide to the measure development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Section 1 &amp; 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Provides a high-level overview of MMS and the measure lifecycle.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Section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begins a deeper dive into topics such as “person and family engagement, or measure testing or measure evaluation.”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Section 4:</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Provides the necessary </a:t>
            </a:r>
            <a:r>
              <a:rPr lang="en-US" sz="1200" i="0" kern="1200" dirty="0">
                <a:solidFill>
                  <a:schemeClr val="tx1"/>
                </a:solidFill>
                <a:effectLst/>
                <a:latin typeface="+mn-lt"/>
                <a:ea typeface="+mn-ea"/>
                <a:cs typeface="+mn-cs"/>
              </a:rPr>
              <a:t>forms</a:t>
            </a:r>
            <a:r>
              <a:rPr lang="en-US" sz="1200" kern="1200" dirty="0">
                <a:solidFill>
                  <a:schemeClr val="tx1"/>
                </a:solidFill>
                <a:effectLst/>
                <a:latin typeface="+mn-lt"/>
                <a:ea typeface="+mn-ea"/>
                <a:cs typeface="+mn-cs"/>
              </a:rPr>
              <a:t> for developers.  When developing a measure on behalf of perhaps a specialty society, you can access these forms for insights on how to develop a business case for your measure and what kind of information is required, if you were to submit the measure for CMS consideration into one of their programs.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Section 5:</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Contains a glossary and a list of the acronyms that you’ll see throughout the </a:t>
            </a:r>
            <a:r>
              <a:rPr lang="en-US" sz="1200" i="1" kern="1200" dirty="0">
                <a:solidFill>
                  <a:schemeClr val="tx1"/>
                </a:solidFill>
                <a:effectLst/>
                <a:latin typeface="+mn-lt"/>
                <a:ea typeface="+mn-ea"/>
                <a:cs typeface="+mn-cs"/>
              </a:rPr>
              <a:t>Blueprint.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721186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eCQI Resource Center is a great resource for those developing electronic quality measures.  It is considered a one-stop shop for stakeholders engaging in electronic quality improvement.  The site contains resources from CMS, as well as contributing agencies such as the Agency for Healthcare Research and Quality (AHRQ) and the National Academy of Medicine (NAM).  You will find resources used at various stages of eCQM development such as testing, certification, as well as continuous evaluation.</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2767472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National Impact Assessment </a:t>
            </a:r>
            <a:r>
              <a:rPr lang="en-US" sz="1200" kern="1200" dirty="0">
                <a:solidFill>
                  <a:schemeClr val="tx1"/>
                </a:solidFill>
                <a:effectLst/>
                <a:latin typeface="+mn-lt"/>
                <a:ea typeface="+mn-ea"/>
                <a:cs typeface="+mn-cs"/>
              </a:rPr>
              <a:t>is published by CMS at least once every three years.  The 2018 report was divided into nine chapters looking at the impact of specific measure types, such as measures addressing “person and family engagement,” including a discussion on the overall trends for CMS quality measures and how they impact the nation.  It also includes key indicators and how they were selected by technical expert panels (TEPs) and how patients helped inform that process.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506284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Meaningful Measures Framework website you will find videos and additional resources that delve more in-depth on the Meaningful Measures and how they’re currently being used throughout CMS.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4230453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429224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main goal at CMS is to improve healthcare outcomes by ensuring that patients are achieving good results; that care received is aligned with the most up-to-date and evidence-based guidelines available.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Percentage of diabetic patients receiving a “foot exam” during annual wellness visit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measure may track patient experience, whether the patient was able to get the necessary appointment and care as quickly as needed.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measure could track diabetes outcomes looking at the number of hospitalizations or deaths attributable to poorly controlled blood sugar.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different type of measure may look at organizational structures, whether healthcare facilities have appropriate lab equipment or staff to process required lab tests.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CMS measures are used for public reporting and payment programs.  It is crucial that measures are tested to demonstrate the relationship to provisions of high-quality care and/or related to healthcare quality goals.  Also supported by good evidence, through peer-reviewed literature or in clinical guidelines demonstrating alignment with the measure’s intent.</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40755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Goal 2:  Empower patient to make informed decisions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quality measure results are publicly reported and found in places such as Physician Compare, Hospital Compare, Nursing Home Compare, et cetera.  This information can be used to help guide the patients, their family members or caregivers in decision-making when selecting a provider for a specific condition or treatment; however, not </a:t>
            </a:r>
            <a:r>
              <a:rPr lang="en-US" sz="1200" i="0" kern="1200" dirty="0">
                <a:solidFill>
                  <a:schemeClr val="tx1"/>
                </a:solidFill>
                <a:effectLst/>
                <a:latin typeface="+mn-lt"/>
                <a:ea typeface="+mn-ea"/>
                <a:cs typeface="+mn-cs"/>
              </a:rPr>
              <a:t>every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quality measure is used for this purpose.  CMS is continually working on improving ways that patients can use measures for this purpose.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81629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Legislative Mandates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CMS quality incentive reporting programs are borne out of legislation.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Legislation outlines specific measure requirements that need to be considered when developing measures for that program.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Patients, Public, Other Stakeholders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receive input and feedback from patients, clinicians, advocacy organizations, specialty societies and other stakeholders through public comment, technical expert panels (TEPs), MAP workgroups, et cetera.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1" u="sng" kern="1200" dirty="0">
                <a:solidFill>
                  <a:schemeClr val="tx1"/>
                </a:solidFill>
                <a:effectLst/>
                <a:latin typeface="+mn-lt"/>
                <a:ea typeface="+mn-ea"/>
                <a:cs typeface="+mn-cs"/>
              </a:rPr>
              <a:t>Other Reports/Documents</a:t>
            </a:r>
            <a:r>
              <a:rPr lang="en-US" sz="1200" kern="1200" dirty="0">
                <a:solidFill>
                  <a:schemeClr val="tx1"/>
                </a:solidFill>
                <a:effectLst/>
                <a:latin typeface="+mn-lt"/>
                <a:ea typeface="+mn-ea"/>
                <a:cs typeface="+mn-cs"/>
              </a:rPr>
              <a:t>:</a:t>
            </a:r>
          </a:p>
          <a:p>
            <a:pPr marL="0" indent="0">
              <a:buFont typeface="Arial" panose="020B0604020202020204" pitchFamily="34" charset="0"/>
              <a:buNone/>
            </a:pP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scans and a gap analysis are standard in the beginning stages of measure development for any specific program.</a:t>
            </a:r>
            <a:endParaRPr lang="en-US" dirty="0">
              <a:effectLst/>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80408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CMS we believe that achieving these objectives will guide us to having measurable improvements for the nation, while encouraging the use of more parsimonious measure results and working to reduce the burden of measurement for clinicians and providers, and ultimately improving the quality of care for our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CMS introduced over the past several years a comprehensive approach using the Meaningful Measures Framework to identify those areas of highest priority of quality measurement improvement, and to assess those core issues most critical to providing high quality care and improving individual outcomes. </a:t>
            </a:r>
          </a:p>
          <a:p>
            <a:r>
              <a:rPr lang="en-US" dirty="0"/>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00287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center of this Meaningful Measures Framework are our </a:t>
            </a:r>
            <a:r>
              <a:rPr lang="en-US" sz="1200" i="1" kern="1200" dirty="0">
                <a:solidFill>
                  <a:schemeClr val="tx1"/>
                </a:solidFill>
                <a:effectLst/>
                <a:latin typeface="+mn-lt"/>
                <a:ea typeface="+mn-ea"/>
                <a:cs typeface="+mn-cs"/>
              </a:rPr>
              <a:t>four </a:t>
            </a:r>
            <a:r>
              <a:rPr lang="en-US" sz="1200" kern="1200" dirty="0">
                <a:solidFill>
                  <a:schemeClr val="tx1"/>
                </a:solidFill>
                <a:effectLst/>
                <a:latin typeface="+mn-lt"/>
                <a:ea typeface="+mn-ea"/>
                <a:cs typeface="+mn-cs"/>
              </a:rPr>
              <a:t>CMS strategic goals along with a pictorial depiction of the provider and patients, which again emphasizes that that relationship is at the core of this strategy.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crosscutting criteria are to eliminate disparities, track to measurable outcomes and impact, safeguard public health, achieve cost savings, improve access for rural communities and reduce burden.  By crosscutting criteria we infer that these are criteria that all measures should touch upon when implemented into our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bolded list are our </a:t>
            </a:r>
            <a:r>
              <a:rPr lang="en-US" sz="1200" i="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healthcare priorities — promote effective communication and coordination, promote effective prevention and treatment of chronic disease, work with communities to promote best practices of healthy living, make care affordable, make care safer by reducing harm caused in the delivery of care, and strengthen person and family engagement as partners in their 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Underneath those are 19 Meaningful Measure Areas (MMAs).  The MMAs make this link between this very broad quality priority such as “make care affordable” and the actual measure.  Think of it as a couple of categories underneath “make care affordable” that are a bit more specific to help make the connection.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6653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Chronic pain management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treatment options would be the most valuable to patients?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measures would be the most meaningful or usable?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measure related to alternative therapies?  One that looks at opioid prescribing?</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Patient-centered measurement</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Should factor in patient perspectives.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Should balance them against clinical guidelines or evidence to create measures that are useful and meaningful to patients; that promote healthcare practices that align with information available in the clinical literature.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b="1" u="sng" kern="1200" dirty="0">
                <a:solidFill>
                  <a:schemeClr val="tx1"/>
                </a:solidFill>
                <a:effectLst/>
                <a:latin typeface="+mn-lt"/>
                <a:ea typeface="+mn-ea"/>
                <a:cs typeface="+mn-cs"/>
              </a:rPr>
              <a:t>Patient-reported outcomes (PROs):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 experience; information gathered directly from patients about their symptoms or experiences with the healthcare system; direct information is used to determine the quality of care being delivered to patients.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376593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ED3FEF3D-4D74-4F55-A57A-FAFEC76809CF}"/>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3EA6C47-F056-40DC-89AE-158C2E4901A9}"/>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5100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ADEA2B7F-216A-4BE1-9880-FE93CFA70040}"/>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540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5: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A927E3E-7EDA-418B-8014-B6FA110E0C7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76219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6: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4BCC8F15-0D3C-46A7-90A6-920041118A22}"/>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44972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7: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E3CF6F36-5D0B-411F-A64C-8F64B6BD387F}"/>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5546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8: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C43EC8BF-D2F6-4E83-9F70-E08D6229A8D7}"/>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98823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832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8C858396-009C-4512-8563-3A450F086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FFB6E61-D33C-43D6-8177-77963B92D708}" type="datetime1">
              <a:rPr lang="en-US" smtClean="0"/>
              <a:t>7/22/2019</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68CAD19-CB00-4994-91EE-0D62D72B7FAB}" type="datetime1">
              <a:rPr lang="en-US" smtClean="0"/>
              <a:t>7/22/2019</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21701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3BFAF3B-7670-484D-9B0D-4E5E53AB0511}" type="datetime1">
              <a:rPr lang="en-US" smtClean="0"/>
              <a:t>7/22/2019</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0655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31735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0377BD5-AAA9-457D-8621-4790AB739393}" type="datetime1">
              <a:rPr lang="en-US" smtClean="0"/>
              <a:t>7/22/2019</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54097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7/22/2019</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13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userDrawn="1"/>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E365550-7E36-4DD3-BAED-AA1983309E5D}" type="datetime1">
              <a:rPr lang="en-US" smtClean="0"/>
              <a:t>7/22/2019</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1529A"/>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5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E238B4D-89B6-49F3-8905-D44A78E52B25}" type="datetime1">
              <a:rPr lang="en-US" smtClean="0"/>
              <a:t>7/22/2019</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5721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t="21761"/>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C87FDFD-1427-4E3F-9708-40C6B67EC370}" type="datetime1">
              <a:rPr lang="en-US" smtClean="0"/>
              <a:t>7/22/2019</a:t>
            </a:fld>
            <a:endParaRPr lang="en-US"/>
          </a:p>
        </p:txBody>
      </p:sp>
    </p:spTree>
    <p:extLst>
      <p:ext uri="{BB962C8B-B14F-4D97-AF65-F5344CB8AC3E}">
        <p14:creationId xmlns:p14="http://schemas.microsoft.com/office/powerpoint/2010/main" val="264496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3EA0A4-C0BE-49AD-8A04-215BDD5521D5}"/>
              </a:ext>
            </a:extLst>
          </p:cNvPr>
          <p:cNvSpPr/>
          <p:nvPr userDrawn="1"/>
        </p:nvSpPr>
        <p:spPr>
          <a:xfrm>
            <a:off x="0" y="0"/>
            <a:ext cx="12192000" cy="6858000"/>
          </a:xfrm>
          <a:prstGeom prst="rect">
            <a:avLst/>
          </a:prstGeom>
          <a:solidFill>
            <a:srgbClr val="015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5FFEB5-0C74-4778-83CC-F8C8543C4B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Tree>
    <p:extLst>
      <p:ext uri="{BB962C8B-B14F-4D97-AF65-F5344CB8AC3E}">
        <p14:creationId xmlns:p14="http://schemas.microsoft.com/office/powerpoint/2010/main" val="32699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25CDD-EB32-4405-B506-2522EDD99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6139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E5046C-3BE5-4723-BE4E-C8D4AC393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143"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9807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0A112A-3841-43C9-9451-A0067ED4B0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5497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8FEFD2-6F4A-4DE5-A445-EB1B601DC5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6096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B04EC-5AD3-4B01-81BE-8A9AFB885E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969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0A56159D-1256-4374-98B7-8CF2F118DBFE}"/>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647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
        <p:nvSpPr>
          <p:cNvPr id="6" name="Rectangle 5">
            <a:extLst>
              <a:ext uri="{FF2B5EF4-FFF2-40B4-BE49-F238E27FC236}">
                <a16:creationId xmlns:a16="http://schemas.microsoft.com/office/drawing/2014/main" id="{5E51DFE2-3B88-43D1-86F2-4E68FED8ECE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7/22/2019</a:t>
            </a:fld>
            <a:endParaRPr lang="en-US"/>
          </a:p>
        </p:txBody>
      </p:sp>
    </p:spTree>
    <p:extLst>
      <p:ext uri="{BB962C8B-B14F-4D97-AF65-F5344CB8AC3E}">
        <p14:creationId xmlns:p14="http://schemas.microsoft.com/office/powerpoint/2010/main" val="27098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4F0169B1-54D5-437E-8ED2-9C243C5D23C0}" type="datetime1">
              <a:rPr lang="en-US" smtClean="0"/>
              <a:t>7/22/2019</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9B9568B0-1C15-47B3-B9D9-05A6C71B4E64}"/>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829" r:id="rId2"/>
    <p:sldLayoutId id="2147483830" r:id="rId3"/>
    <p:sldLayoutId id="2147483831" r:id="rId4"/>
    <p:sldLayoutId id="2147483832" r:id="rId5"/>
    <p:sldLayoutId id="2147483833" r:id="rId6"/>
    <p:sldLayoutId id="2147483834" r:id="rId7"/>
    <p:sldLayoutId id="2147483806" r:id="rId8"/>
    <p:sldLayoutId id="2147483825" r:id="rId9"/>
    <p:sldLayoutId id="2147483826" r:id="rId10"/>
    <p:sldLayoutId id="2147483827" r:id="rId11"/>
    <p:sldLayoutId id="2147483835" r:id="rId12"/>
    <p:sldLayoutId id="2147483836" r:id="rId13"/>
    <p:sldLayoutId id="2147483837" r:id="rId14"/>
    <p:sldLayoutId id="2147483838" r:id="rId15"/>
    <p:sldLayoutId id="2147483839" r:id="rId16"/>
    <p:sldLayoutId id="2147483804" r:id="rId17"/>
    <p:sldLayoutId id="2147483821" r:id="rId18"/>
    <p:sldLayoutId id="2147483822" r:id="rId19"/>
    <p:sldLayoutId id="2147483823" r:id="rId20"/>
    <p:sldLayoutId id="2147483824" r:id="rId21"/>
    <p:sldLayoutId id="2147483840" r:id="rId22"/>
    <p:sldLayoutId id="2147483814" r:id="rId23"/>
    <p:sldLayoutId id="2147483828" r:id="rId24"/>
    <p:sldLayoutId id="2147483816"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guide id="3" pos="7392" userDrawn="1">
          <p15:clr>
            <a:srgbClr val="F26B43"/>
          </p15:clr>
        </p15:guide>
        <p15:guide id="4" orient="horz" pos="3984" userDrawn="1">
          <p15:clr>
            <a:srgbClr val="F26B43"/>
          </p15:clr>
        </p15:guide>
        <p15:guide id="5" pos="3840" userDrawn="1">
          <p15:clr>
            <a:srgbClr val="F26B43"/>
          </p15:clr>
        </p15:guide>
        <p15:guide id="6"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hyperlink" Target="mailto:MMSSupport@Battelle.org" TargetMode="External"/><Relationship Id="rId4" Type="http://schemas.openxmlformats.org/officeDocument/2006/relationships/hyperlink" Target="https://www.cms.gov/Medicare/Quality-Initiatives-Patient-Assessment-Instruments/MMS/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cmit.cms.gov/CMIT_public/ListMeasur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hyperlink" Target="mailto:MMSsupport@battelle.org" TargetMode="External"/><Relationship Id="rId5" Type="http://schemas.openxmlformats.org/officeDocument/2006/relationships/image" Target="../media/image59.jpeg"/><Relationship Id="rId4" Type="http://schemas.openxmlformats.org/officeDocument/2006/relationships/hyperlink" Target="https://public.govdelivery.com/accounts/USCMS/subscriber/n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hyperlink" Target="https://www.cms.gov/Medicare/Quality-Initiatives-Patient-Assessment-Instruments/QualityMeasures/Downloads/CMS_Jira_Quick_Start_2019.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pdf"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hyperlink" Target="https://www.cms.gov/Medicare/Quality-Initiatives-Patient-Assessment-Instruments/MMS/MMS-Blueprint.html" TargetMode="Externa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hyperlink" Target="https://ecqi.healthit.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www.cms.gov/medicare/quality-initiatives-patient-assessment-instruments/qualitymeasures/national-impact-assessment-of-the-centers-for-medicare-and-medicaid-services-cms-quality-measures-report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hyperlink" Target="https://www.cms.gov/Medicare/Quality-Initiatives-Patient-Assessment-Instruments/QualityInitiativesGenInfo/CMS-Quality-Strategy.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D45BE319-0460-4177-9A86-578A4BF0FEE4}"/>
              </a:ext>
            </a:extLst>
          </p:cNvPr>
          <p:cNvSpPr txBox="1">
            <a:spLocks/>
          </p:cNvSpPr>
          <p:nvPr/>
        </p:nvSpPr>
        <p:spPr>
          <a:xfrm>
            <a:off x="9144000" y="4343400"/>
            <a:ext cx="2819400" cy="1752600"/>
          </a:xfrm>
          <a:prstGeom prst="rect">
            <a:avLst/>
          </a:prstGeom>
          <a:solidFill>
            <a:schemeClr val="bg1">
              <a:alpha val="55000"/>
            </a:schemeClr>
          </a:solidFill>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sz="13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ctr">
              <a:spcBef>
                <a:spcPts val="0"/>
              </a:spcBef>
            </a:pPr>
            <a:r>
              <a:rPr lang="en-US" sz="1600" b="1" dirty="0">
                <a:solidFill>
                  <a:srgbClr val="00529B"/>
                </a:solidFill>
              </a:rPr>
              <a:t>Presenters:</a:t>
            </a:r>
          </a:p>
          <a:p>
            <a:pPr algn="ctr">
              <a:spcBef>
                <a:spcPts val="0"/>
              </a:spcBef>
            </a:pPr>
            <a:r>
              <a:rPr lang="en-US" sz="1600" b="1" dirty="0">
                <a:solidFill>
                  <a:srgbClr val="00529B"/>
                </a:solidFill>
              </a:rPr>
              <a:t>Kim Rawlings, CMS</a:t>
            </a:r>
          </a:p>
          <a:p>
            <a:pPr algn="ctr">
              <a:spcBef>
                <a:spcPts val="0"/>
              </a:spcBef>
            </a:pPr>
            <a:r>
              <a:rPr lang="en-US" sz="1600" b="1" dirty="0">
                <a:solidFill>
                  <a:srgbClr val="00529B"/>
                </a:solidFill>
              </a:rPr>
              <a:t>Brenna Rabel, Battelle</a:t>
            </a:r>
          </a:p>
          <a:p>
            <a:pPr algn="ctr">
              <a:spcBef>
                <a:spcPts val="0"/>
              </a:spcBef>
            </a:pPr>
            <a:r>
              <a:rPr lang="en-US" sz="1600" b="1" dirty="0">
                <a:solidFill>
                  <a:srgbClr val="00529B"/>
                </a:solidFill>
              </a:rPr>
              <a:t>Dr. Nicole Brennan, Battelle</a:t>
            </a:r>
          </a:p>
          <a:p>
            <a:pPr algn="ctr">
              <a:spcBef>
                <a:spcPts val="0"/>
              </a:spcBef>
            </a:pPr>
            <a:endParaRPr lang="en-US" sz="1400" b="1" dirty="0">
              <a:solidFill>
                <a:srgbClr val="00529B"/>
              </a:solidFill>
            </a:endParaRPr>
          </a:p>
          <a:p>
            <a:pPr algn="ctr">
              <a:spcBef>
                <a:spcPts val="0"/>
              </a:spcBef>
            </a:pPr>
            <a:r>
              <a:rPr lang="en-US" sz="1400" b="1" dirty="0">
                <a:solidFill>
                  <a:srgbClr val="00529B"/>
                </a:solidFill>
              </a:rPr>
              <a:t>July 24</a:t>
            </a:r>
            <a:r>
              <a:rPr lang="en-US" sz="1400" b="1" baseline="30000" dirty="0">
                <a:solidFill>
                  <a:srgbClr val="00529B"/>
                </a:solidFill>
              </a:rPr>
              <a:t>th</a:t>
            </a:r>
            <a:r>
              <a:rPr lang="en-US" sz="1400" b="1" dirty="0">
                <a:solidFill>
                  <a:srgbClr val="00529B"/>
                </a:solidFill>
              </a:rPr>
              <a:t> &amp; 25</a:t>
            </a:r>
            <a:r>
              <a:rPr lang="en-US" sz="1400" b="1" baseline="30000" dirty="0">
                <a:solidFill>
                  <a:srgbClr val="00529B"/>
                </a:solidFill>
              </a:rPr>
              <a:t>th</a:t>
            </a:r>
            <a:r>
              <a:rPr lang="en-US" sz="1400" b="1" dirty="0">
                <a:solidFill>
                  <a:srgbClr val="00529B"/>
                </a:solidFill>
              </a:rPr>
              <a:t>, 2019</a:t>
            </a:r>
          </a:p>
          <a:p>
            <a:pPr algn="ctr">
              <a:spcBef>
                <a:spcPts val="0"/>
              </a:spcBef>
            </a:pPr>
            <a:r>
              <a:rPr lang="en-US" sz="1400" b="1" dirty="0">
                <a:solidFill>
                  <a:srgbClr val="00529B"/>
                </a:solidFill>
              </a:rPr>
              <a:t> 2:00-3:00pm EDT</a:t>
            </a:r>
          </a:p>
          <a:p>
            <a:endParaRPr lang="en-US" dirty="0"/>
          </a:p>
        </p:txBody>
      </p:sp>
      <p:sp>
        <p:nvSpPr>
          <p:cNvPr id="5" name="Text Placeholder 9">
            <a:extLst>
              <a:ext uri="{FF2B5EF4-FFF2-40B4-BE49-F238E27FC236}">
                <a16:creationId xmlns:a16="http://schemas.microsoft.com/office/drawing/2014/main" id="{42E02930-744D-431C-8749-66464F3D8514}"/>
              </a:ext>
            </a:extLst>
          </p:cNvPr>
          <p:cNvSpPr txBox="1">
            <a:spLocks/>
          </p:cNvSpPr>
          <p:nvPr/>
        </p:nvSpPr>
        <p:spPr>
          <a:xfrm>
            <a:off x="457200" y="1905000"/>
            <a:ext cx="11201400" cy="914400"/>
          </a:xfrm>
          <a:prstGeom prst="rect">
            <a:avLst/>
          </a:prstGeom>
        </p:spPr>
        <p:txBody>
          <a:bodyPr>
            <a:normAutofit lnSpcReduction="10000"/>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Patient-Centered Quality Measurement: What It Is and How to Get Involved</a:t>
            </a:r>
            <a:endParaRPr lang="en-US" sz="2800" dirty="0"/>
          </a:p>
        </p:txBody>
      </p:sp>
      <p:sp>
        <p:nvSpPr>
          <p:cNvPr id="6" name="Title 1">
            <a:extLst>
              <a:ext uri="{FF2B5EF4-FFF2-40B4-BE49-F238E27FC236}">
                <a16:creationId xmlns:a16="http://schemas.microsoft.com/office/drawing/2014/main" id="{9F9DCE07-63AF-4312-957A-917C8CC81ED6}"/>
              </a:ext>
            </a:extLst>
          </p:cNvPr>
          <p:cNvSpPr txBox="1">
            <a:spLocks/>
          </p:cNvSpPr>
          <p:nvPr/>
        </p:nvSpPr>
        <p:spPr>
          <a:xfrm>
            <a:off x="457200" y="533400"/>
            <a:ext cx="9753600" cy="1295400"/>
          </a:xfrm>
          <a:prstGeom prst="rect">
            <a:avLst/>
          </a:prstGeom>
        </p:spPr>
        <p:txBody>
          <a:bodyPr anchor="b"/>
          <a:lstStyle>
            <a:lvl1pPr indent="0" algn="l" defTabSz="914400" rtl="0" eaLnBrk="1" latinLnBrk="0" hangingPunct="1">
              <a:lnSpc>
                <a:spcPts val="5000"/>
              </a:lnSpc>
              <a:spcBef>
                <a:spcPts val="0"/>
              </a:spcBef>
              <a:buNone/>
              <a:defRPr sz="4800" b="1" kern="1200">
                <a:solidFill>
                  <a:srgbClr val="00529C"/>
                </a:solidFill>
                <a:latin typeface="Arial" panose="020B0604020202020204" pitchFamily="34" charset="0"/>
                <a:ea typeface="+mj-ea"/>
                <a:cs typeface="Arial" panose="020B0604020202020204" pitchFamily="34" charset="0"/>
              </a:defRPr>
            </a:lvl1pPr>
          </a:lstStyle>
          <a:p>
            <a:r>
              <a:rPr lang="en-US" sz="3600" dirty="0"/>
              <a:t>Public Webinar</a:t>
            </a:r>
            <a:br>
              <a:rPr lang="en-US" sz="2800" dirty="0"/>
            </a:br>
            <a:r>
              <a:rPr lang="en-US" sz="2800" dirty="0"/>
              <a:t>CMS Measure Development Education &amp; Outreach</a:t>
            </a:r>
          </a:p>
        </p:txBody>
      </p:sp>
      <p:sp>
        <p:nvSpPr>
          <p:cNvPr id="2" name="Title 1" hidden="1">
            <a:extLst>
              <a:ext uri="{FF2B5EF4-FFF2-40B4-BE49-F238E27FC236}">
                <a16:creationId xmlns:a16="http://schemas.microsoft.com/office/drawing/2014/main" id="{85A50C08-432F-44CC-B35D-0592CBF38664}"/>
              </a:ext>
            </a:extLst>
          </p:cNvPr>
          <p:cNvSpPr>
            <a:spLocks noGrp="1"/>
          </p:cNvSpPr>
          <p:nvPr>
            <p:ph type="title"/>
          </p:nvPr>
        </p:nvSpPr>
        <p:spPr>
          <a:xfrm>
            <a:off x="457200" y="762000"/>
            <a:ext cx="8534400" cy="1295400"/>
          </a:xfrm>
        </p:spPr>
        <p:txBody>
          <a:bodyPr/>
          <a:lstStyle/>
          <a:p>
            <a:pPr marL="0" marR="0" lvl="0" indent="0" algn="l" defTabSz="914400" rtl="0" eaLnBrk="1" fontAlgn="auto" latinLnBrk="0" hangingPunct="1">
              <a:lnSpc>
                <a:spcPts val="5000"/>
              </a:lnSpc>
              <a:spcBef>
                <a:spcPts val="0"/>
              </a:spcBef>
              <a:spcAft>
                <a:spcPts val="0"/>
              </a:spcAft>
              <a:buClrTx/>
              <a:buSzTx/>
              <a:buFontTx/>
              <a:buNone/>
              <a:tabLst/>
              <a:defRPr/>
            </a:pPr>
            <a:r>
              <a:rPr lang="en-US" dirty="0"/>
              <a:t>Title Page: </a:t>
            </a:r>
            <a:r>
              <a:rPr lang="en-US" sz="4800" b="1" kern="1200" dirty="0">
                <a:solidFill>
                  <a:srgbClr val="00529C"/>
                </a:solidFill>
                <a:effectLst/>
                <a:latin typeface="Arial" panose="020B0604020202020204" pitchFamily="34" charset="0"/>
                <a:ea typeface="+mj-ea"/>
                <a:cs typeface="Arial" panose="020B0604020202020204" pitchFamily="34" charset="0"/>
              </a:rPr>
              <a:t>Patient-Centered Quality Measurement: What It Is and How to Get Involved</a:t>
            </a:r>
            <a:endParaRPr lang="en-US" dirty="0"/>
          </a:p>
        </p:txBody>
      </p:sp>
    </p:spTree>
    <p:extLst>
      <p:ext uri="{BB962C8B-B14F-4D97-AF65-F5344CB8AC3E}">
        <p14:creationId xmlns:p14="http://schemas.microsoft.com/office/powerpoint/2010/main" val="88699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Ways to be involved in quality measurement include Technical Expert Panels/patient panels. Public Comment periods, and measure testing.">
            <a:extLst>
              <a:ext uri="{FF2B5EF4-FFF2-40B4-BE49-F238E27FC236}">
                <a16:creationId xmlns:a16="http://schemas.microsoft.com/office/drawing/2014/main" id="{12A9BF4A-5E23-4C1E-8CA3-00CE9181023B}"/>
              </a:ext>
            </a:extLst>
          </p:cNvPr>
          <p:cNvGraphicFramePr>
            <a:graphicFrameLocks noGrp="1"/>
          </p:cNvGraphicFramePr>
          <p:nvPr>
            <p:ph idx="1"/>
            <p:extLst>
              <p:ext uri="{D42A27DB-BD31-4B8C-83A1-F6EECF244321}">
                <p14:modId xmlns:p14="http://schemas.microsoft.com/office/powerpoint/2010/main" val="879037822"/>
              </p:ext>
            </p:extLst>
          </p:nvPr>
        </p:nvGraphicFramePr>
        <p:xfrm>
          <a:off x="457200" y="1752600"/>
          <a:ext cx="1127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A3B68F2-FFC6-416B-9267-941E0EE2A39F}"/>
              </a:ext>
            </a:extLst>
          </p:cNvPr>
          <p:cNvSpPr>
            <a:spLocks noGrp="1"/>
          </p:cNvSpPr>
          <p:nvPr>
            <p:ph type="title"/>
          </p:nvPr>
        </p:nvSpPr>
        <p:spPr/>
        <p:txBody>
          <a:bodyPr/>
          <a:lstStyle/>
          <a:p>
            <a:r>
              <a:rPr lang="en-US" dirty="0"/>
              <a:t>Ways to be Involved in Quality Measurement</a:t>
            </a:r>
          </a:p>
        </p:txBody>
      </p:sp>
      <p:sp>
        <p:nvSpPr>
          <p:cNvPr id="5" name="Slide Number Placeholder 4">
            <a:extLst>
              <a:ext uri="{FF2B5EF4-FFF2-40B4-BE49-F238E27FC236}">
                <a16:creationId xmlns:a16="http://schemas.microsoft.com/office/drawing/2014/main" id="{BEEB8CAA-8D3D-47D3-B716-25C730DEF038}"/>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50018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3FB203-BFA8-47DF-913A-D18A01EE7AC1}"/>
              </a:ext>
            </a:extLst>
          </p:cNvPr>
          <p:cNvSpPr>
            <a:spLocks noGrp="1"/>
          </p:cNvSpPr>
          <p:nvPr>
            <p:ph type="title"/>
          </p:nvPr>
        </p:nvSpPr>
        <p:spPr/>
        <p:txBody>
          <a:bodyPr/>
          <a:lstStyle/>
          <a:p>
            <a:r>
              <a:rPr lang="en-US" dirty="0"/>
              <a:t>Measure Lifecycle</a:t>
            </a:r>
          </a:p>
        </p:txBody>
      </p:sp>
      <p:sp>
        <p:nvSpPr>
          <p:cNvPr id="5" name="Slide Number Placeholder 4">
            <a:extLst>
              <a:ext uri="{FF2B5EF4-FFF2-40B4-BE49-F238E27FC236}">
                <a16:creationId xmlns:a16="http://schemas.microsoft.com/office/drawing/2014/main" id="{237208CF-CE79-47B2-86BD-BD2139B6C78E}"/>
              </a:ext>
            </a:extLst>
          </p:cNvPr>
          <p:cNvSpPr>
            <a:spLocks noGrp="1"/>
          </p:cNvSpPr>
          <p:nvPr>
            <p:ph type="sldNum" sz="quarter" idx="12"/>
          </p:nvPr>
        </p:nvSpPr>
        <p:spPr/>
        <p:txBody>
          <a:bodyPr/>
          <a:lstStyle/>
          <a:p>
            <a:fld id="{F6B8A4A2-F29A-4651-AFA7-54DA4950AAC7}" type="slidenum">
              <a:rPr lang="en-US" smtClean="0"/>
              <a:pPr/>
              <a:t>10</a:t>
            </a:fld>
            <a:endParaRPr lang="en-US" dirty="0"/>
          </a:p>
        </p:txBody>
      </p:sp>
      <p:pic>
        <p:nvPicPr>
          <p:cNvPr id="7" name="Content Placeholder 6" descr="Graphic depicting the stages and activities of the Measure Lifecycle.">
            <a:extLst>
              <a:ext uri="{FF2B5EF4-FFF2-40B4-BE49-F238E27FC236}">
                <a16:creationId xmlns:a16="http://schemas.microsoft.com/office/drawing/2014/main" id="{F037286E-E8E7-4D9A-9186-63D2977865C9}"/>
              </a:ext>
            </a:extLst>
          </p:cNvPr>
          <p:cNvPicPr>
            <a:picLocks noGrp="1" noChangeAspect="1"/>
          </p:cNvPicPr>
          <p:nvPr>
            <p:ph idx="1"/>
          </p:nvPr>
        </p:nvPicPr>
        <p:blipFill>
          <a:blip r:embed="rId3"/>
          <a:stretch>
            <a:fillRect/>
          </a:stretch>
        </p:blipFill>
        <p:spPr>
          <a:xfrm>
            <a:off x="2209801" y="1524000"/>
            <a:ext cx="7924799" cy="5277049"/>
          </a:xfrm>
          <a:prstGeom prst="rect">
            <a:avLst/>
          </a:prstGeom>
        </p:spPr>
      </p:pic>
    </p:spTree>
    <p:extLst>
      <p:ext uri="{BB962C8B-B14F-4D97-AF65-F5344CB8AC3E}">
        <p14:creationId xmlns:p14="http://schemas.microsoft.com/office/powerpoint/2010/main" val="204145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4B5663-78CD-4BB9-B2AF-5255D515A3FC}"/>
              </a:ext>
            </a:extLst>
          </p:cNvPr>
          <p:cNvSpPr>
            <a:spLocks noGrp="1"/>
          </p:cNvSpPr>
          <p:nvPr>
            <p:ph type="sldNum" sz="quarter" idx="12"/>
          </p:nvPr>
        </p:nvSpPr>
        <p:spPr/>
        <p:txBody>
          <a:bodyPr/>
          <a:lstStyle/>
          <a:p>
            <a:fld id="{F6B8A4A2-F29A-4651-AFA7-54DA4950AAC7}" type="slidenum">
              <a:rPr lang="en-US" smtClean="0"/>
              <a:pPr/>
              <a:t>11</a:t>
            </a:fld>
            <a:endParaRPr lang="en-US" dirty="0"/>
          </a:p>
        </p:txBody>
      </p:sp>
      <p:pic>
        <p:nvPicPr>
          <p:cNvPr id="7" name="Graphic 6" descr="List graphic">
            <a:extLst>
              <a:ext uri="{FF2B5EF4-FFF2-40B4-BE49-F238E27FC236}">
                <a16:creationId xmlns:a16="http://schemas.microsoft.com/office/drawing/2014/main" id="{0D0603CD-0DCF-4FA0-8FC2-DD49F60B847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 y="2971800"/>
            <a:ext cx="914400" cy="914400"/>
          </a:xfrm>
          <a:prstGeom prst="rect">
            <a:avLst/>
          </a:prstGeom>
        </p:spPr>
      </p:pic>
      <p:pic>
        <p:nvPicPr>
          <p:cNvPr id="9" name="Graphic 8" descr="Target Audience graphic">
            <a:extLst>
              <a:ext uri="{FF2B5EF4-FFF2-40B4-BE49-F238E27FC236}">
                <a16:creationId xmlns:a16="http://schemas.microsoft.com/office/drawing/2014/main" id="{AB792855-9B01-4972-AB52-C45B4512142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0914" y="1781629"/>
            <a:ext cx="914400" cy="914400"/>
          </a:xfrm>
          <a:prstGeom prst="rect">
            <a:avLst/>
          </a:prstGeom>
        </p:spPr>
      </p:pic>
      <p:sp>
        <p:nvSpPr>
          <p:cNvPr id="2" name="Content Placeholder 1">
            <a:extLst>
              <a:ext uri="{FF2B5EF4-FFF2-40B4-BE49-F238E27FC236}">
                <a16:creationId xmlns:a16="http://schemas.microsoft.com/office/drawing/2014/main" id="{EB30BBC0-6628-4AA2-969F-566D83927D55}"/>
              </a:ext>
            </a:extLst>
          </p:cNvPr>
          <p:cNvSpPr>
            <a:spLocks noGrp="1"/>
          </p:cNvSpPr>
          <p:nvPr>
            <p:ph idx="1"/>
          </p:nvPr>
        </p:nvSpPr>
        <p:spPr>
          <a:xfrm>
            <a:off x="1335314" y="1752601"/>
            <a:ext cx="10399486" cy="4572000"/>
          </a:xfrm>
        </p:spPr>
        <p:txBody>
          <a:bodyPr>
            <a:normAutofit/>
          </a:bodyPr>
          <a:lstStyle/>
          <a:p>
            <a:r>
              <a:rPr lang="en-US" dirty="0"/>
              <a:t>Building the evidence base for the measure concept and basic elements of the measure</a:t>
            </a:r>
          </a:p>
          <a:p>
            <a:r>
              <a:rPr lang="en-US" dirty="0"/>
              <a:t>Steps to be completed in this phase:</a:t>
            </a:r>
          </a:p>
          <a:p>
            <a:pPr lvl="1"/>
            <a:r>
              <a:rPr lang="en-US" dirty="0"/>
              <a:t>Information Gathering</a:t>
            </a:r>
          </a:p>
          <a:p>
            <a:pPr lvl="1"/>
            <a:r>
              <a:rPr lang="en-US" dirty="0"/>
              <a:t>Gap Analysis</a:t>
            </a:r>
          </a:p>
          <a:p>
            <a:pPr lvl="1"/>
            <a:r>
              <a:rPr lang="en-US" dirty="0"/>
              <a:t>Initial Business Case</a:t>
            </a:r>
          </a:p>
          <a:p>
            <a:pPr lvl="1"/>
            <a:r>
              <a:rPr lang="en-US" dirty="0"/>
              <a:t>Stakeholder Input</a:t>
            </a:r>
          </a:p>
          <a:p>
            <a:pPr lvl="1"/>
            <a:r>
              <a:rPr lang="en-US" dirty="0"/>
              <a:t>Public Comment</a:t>
            </a:r>
          </a:p>
          <a:p>
            <a:endParaRPr lang="en-US" dirty="0"/>
          </a:p>
        </p:txBody>
      </p:sp>
      <p:sp>
        <p:nvSpPr>
          <p:cNvPr id="3" name="Title 2">
            <a:extLst>
              <a:ext uri="{FF2B5EF4-FFF2-40B4-BE49-F238E27FC236}">
                <a16:creationId xmlns:a16="http://schemas.microsoft.com/office/drawing/2014/main" id="{5EA9CF5C-6860-4513-B4DC-7E577A2E0F35}"/>
              </a:ext>
            </a:extLst>
          </p:cNvPr>
          <p:cNvSpPr>
            <a:spLocks noGrp="1"/>
          </p:cNvSpPr>
          <p:nvPr>
            <p:ph type="title"/>
          </p:nvPr>
        </p:nvSpPr>
        <p:spPr/>
        <p:txBody>
          <a:bodyPr/>
          <a:lstStyle/>
          <a:p>
            <a:r>
              <a:rPr lang="en-US" dirty="0"/>
              <a:t>Measure Conceptualization</a:t>
            </a:r>
          </a:p>
        </p:txBody>
      </p:sp>
    </p:spTree>
    <p:extLst>
      <p:ext uri="{BB962C8B-B14F-4D97-AF65-F5344CB8AC3E}">
        <p14:creationId xmlns:p14="http://schemas.microsoft.com/office/powerpoint/2010/main" val="276419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1B1C3A-2566-4435-B566-5CC40112565E}"/>
              </a:ext>
            </a:extLst>
          </p:cNvPr>
          <p:cNvSpPr>
            <a:spLocks noGrp="1"/>
          </p:cNvSpPr>
          <p:nvPr>
            <p:ph type="sldNum" sz="quarter" idx="12"/>
          </p:nvPr>
        </p:nvSpPr>
        <p:spPr/>
        <p:txBody>
          <a:bodyPr/>
          <a:lstStyle/>
          <a:p>
            <a:fld id="{F6B8A4A2-F29A-4651-AFA7-54DA4950AAC7}" type="slidenum">
              <a:rPr lang="en-US" smtClean="0"/>
              <a:pPr/>
              <a:t>12</a:t>
            </a:fld>
            <a:endParaRPr lang="en-US" dirty="0"/>
          </a:p>
        </p:txBody>
      </p:sp>
      <p:pic>
        <p:nvPicPr>
          <p:cNvPr id="6" name="Graphic 5" descr="Clipboard">
            <a:extLst>
              <a:ext uri="{FF2B5EF4-FFF2-40B4-BE49-F238E27FC236}">
                <a16:creationId xmlns:a16="http://schemas.microsoft.com/office/drawing/2014/main" id="{E7C0BFC9-72C6-4D29-B07B-53C6BF2DDB1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20399" y="2676360"/>
            <a:ext cx="914400" cy="914400"/>
          </a:xfrm>
          <a:prstGeom prst="rect">
            <a:avLst/>
          </a:prstGeom>
        </p:spPr>
      </p:pic>
      <p:pic>
        <p:nvPicPr>
          <p:cNvPr id="8" name="Graphic 7" descr="Group brainstorm">
            <a:extLst>
              <a:ext uri="{FF2B5EF4-FFF2-40B4-BE49-F238E27FC236}">
                <a16:creationId xmlns:a16="http://schemas.microsoft.com/office/drawing/2014/main" id="{83182D5E-023B-475C-98DA-B1514E11AEB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20399" y="1604880"/>
            <a:ext cx="914400" cy="914400"/>
          </a:xfrm>
          <a:prstGeom prst="rect">
            <a:avLst/>
          </a:prstGeom>
        </p:spPr>
      </p:pic>
      <p:pic>
        <p:nvPicPr>
          <p:cNvPr id="14" name="Graphic 13" descr="Presentation with checklist">
            <a:extLst>
              <a:ext uri="{FF2B5EF4-FFF2-40B4-BE49-F238E27FC236}">
                <a16:creationId xmlns:a16="http://schemas.microsoft.com/office/drawing/2014/main" id="{9EDC4151-166B-4534-BF02-C34457592BF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20399" y="4038601"/>
            <a:ext cx="914400" cy="914400"/>
          </a:xfrm>
          <a:prstGeom prst="rect">
            <a:avLst/>
          </a:prstGeom>
        </p:spPr>
      </p:pic>
      <p:sp>
        <p:nvSpPr>
          <p:cNvPr id="2" name="Content Placeholder 1">
            <a:extLst>
              <a:ext uri="{FF2B5EF4-FFF2-40B4-BE49-F238E27FC236}">
                <a16:creationId xmlns:a16="http://schemas.microsoft.com/office/drawing/2014/main" id="{59B14879-647A-405F-9C0C-E0ED12647B4A}"/>
              </a:ext>
            </a:extLst>
          </p:cNvPr>
          <p:cNvSpPr>
            <a:spLocks noGrp="1"/>
          </p:cNvSpPr>
          <p:nvPr>
            <p:ph idx="1"/>
          </p:nvPr>
        </p:nvSpPr>
        <p:spPr>
          <a:xfrm>
            <a:off x="457200" y="1752601"/>
            <a:ext cx="10363199" cy="4572000"/>
          </a:xfrm>
        </p:spPr>
        <p:txBody>
          <a:bodyPr>
            <a:normAutofit fontScale="92500" lnSpcReduction="20000"/>
          </a:bodyPr>
          <a:lstStyle/>
          <a:p>
            <a:r>
              <a:rPr lang="en-US" dirty="0"/>
              <a:t>Participate in a Technical expert panel (TEP) or Patient and Family Advisory Councils or Boards, or even by working as part of a measure development team</a:t>
            </a:r>
          </a:p>
          <a:p>
            <a:r>
              <a:rPr lang="en-US" dirty="0"/>
              <a:t>Submit feedback via Public Comment</a:t>
            </a:r>
          </a:p>
          <a:p>
            <a:r>
              <a:rPr lang="en-US" dirty="0"/>
              <a:t>Types of </a:t>
            </a:r>
            <a:r>
              <a:rPr lang="en-US" u="sng" dirty="0"/>
              <a:t>patient</a:t>
            </a:r>
            <a:r>
              <a:rPr lang="en-US" dirty="0"/>
              <a:t> feedback needed during conceptualization:</a:t>
            </a:r>
          </a:p>
          <a:p>
            <a:pPr lvl="1"/>
            <a:r>
              <a:rPr lang="en-US" dirty="0"/>
              <a:t>Information about the patient experience with a given condition/treatment/outcome</a:t>
            </a:r>
          </a:p>
          <a:p>
            <a:pPr lvl="1"/>
            <a:r>
              <a:rPr lang="en-US" dirty="0"/>
              <a:t>Patient perceptions of what makes “quality” care for a given condition/treatment/outcome</a:t>
            </a:r>
          </a:p>
          <a:p>
            <a:pPr lvl="1"/>
            <a:r>
              <a:rPr lang="en-US" dirty="0"/>
              <a:t>Help prioritizing potential measure concepts</a:t>
            </a:r>
          </a:p>
          <a:p>
            <a:endParaRPr lang="en-US" dirty="0"/>
          </a:p>
        </p:txBody>
      </p:sp>
      <p:sp>
        <p:nvSpPr>
          <p:cNvPr id="3" name="Title 2">
            <a:extLst>
              <a:ext uri="{FF2B5EF4-FFF2-40B4-BE49-F238E27FC236}">
                <a16:creationId xmlns:a16="http://schemas.microsoft.com/office/drawing/2014/main" id="{A06CB858-F935-48F7-8B7F-74E28717A06C}"/>
              </a:ext>
            </a:extLst>
          </p:cNvPr>
          <p:cNvSpPr>
            <a:spLocks noGrp="1"/>
          </p:cNvSpPr>
          <p:nvPr>
            <p:ph type="title"/>
          </p:nvPr>
        </p:nvSpPr>
        <p:spPr/>
        <p:txBody>
          <a:bodyPr/>
          <a:lstStyle/>
          <a:p>
            <a:r>
              <a:rPr lang="en-US" dirty="0"/>
              <a:t>Measure Conceptualization: Stakeholder Involvement</a:t>
            </a:r>
          </a:p>
        </p:txBody>
      </p:sp>
    </p:spTree>
    <p:extLst>
      <p:ext uri="{BB962C8B-B14F-4D97-AF65-F5344CB8AC3E}">
        <p14:creationId xmlns:p14="http://schemas.microsoft.com/office/powerpoint/2010/main" val="114632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52E5AF-4BD6-4010-A50C-3427E6DCA42D}"/>
              </a:ext>
            </a:extLst>
          </p:cNvPr>
          <p:cNvSpPr>
            <a:spLocks noGrp="1"/>
          </p:cNvSpPr>
          <p:nvPr>
            <p:ph type="sldNum" sz="quarter" idx="12"/>
          </p:nvPr>
        </p:nvSpPr>
        <p:spPr/>
        <p:txBody>
          <a:bodyPr/>
          <a:lstStyle/>
          <a:p>
            <a:fld id="{F6B8A4A2-F29A-4651-AFA7-54DA4950AAC7}" type="slidenum">
              <a:rPr lang="en-US" smtClean="0"/>
              <a:pPr/>
              <a:t>13</a:t>
            </a:fld>
            <a:endParaRPr lang="en-US" dirty="0"/>
          </a:p>
        </p:txBody>
      </p:sp>
      <p:pic>
        <p:nvPicPr>
          <p:cNvPr id="6" name="Picture 5" descr="Photograph of clinicians meeting at a conference table.">
            <a:extLst>
              <a:ext uri="{FF2B5EF4-FFF2-40B4-BE49-F238E27FC236}">
                <a16:creationId xmlns:a16="http://schemas.microsoft.com/office/drawing/2014/main" id="{B1307B39-DBE3-4ED2-8828-0F1C24C63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3443" y="3048000"/>
            <a:ext cx="4541357" cy="3027571"/>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1D55DE3D-DABD-47FB-A61A-0F147BB24FC2}"/>
              </a:ext>
            </a:extLst>
          </p:cNvPr>
          <p:cNvSpPr>
            <a:spLocks noGrp="1"/>
          </p:cNvSpPr>
          <p:nvPr>
            <p:ph idx="1"/>
          </p:nvPr>
        </p:nvSpPr>
        <p:spPr>
          <a:xfrm>
            <a:off x="457200" y="1752601"/>
            <a:ext cx="11277600" cy="4572000"/>
          </a:xfrm>
        </p:spPr>
        <p:txBody>
          <a:bodyPr>
            <a:normAutofit fontScale="92500" lnSpcReduction="10000"/>
          </a:bodyPr>
          <a:lstStyle/>
          <a:p>
            <a:r>
              <a:rPr lang="en-US" dirty="0"/>
              <a:t>Types of </a:t>
            </a:r>
            <a:r>
              <a:rPr lang="en-US" u="sng" dirty="0"/>
              <a:t>clinician</a:t>
            </a:r>
            <a:r>
              <a:rPr lang="en-US" dirty="0"/>
              <a:t> feedback needed during conceptualization:</a:t>
            </a:r>
          </a:p>
          <a:p>
            <a:pPr lvl="1"/>
            <a:r>
              <a:rPr lang="en-US" dirty="0"/>
              <a:t>Information about clinical workflows, clinician burden, and other feasibility considerations</a:t>
            </a:r>
          </a:p>
          <a:p>
            <a:pPr lvl="1"/>
            <a:r>
              <a:rPr lang="en-US" dirty="0"/>
              <a:t>Perceptions about existing clinical </a:t>
            </a:r>
            <a:br>
              <a:rPr lang="en-US" dirty="0"/>
            </a:br>
            <a:r>
              <a:rPr lang="en-US" dirty="0"/>
              <a:t>guidelines or evidence that might </a:t>
            </a:r>
            <a:br>
              <a:rPr lang="en-US" dirty="0"/>
            </a:br>
            <a:r>
              <a:rPr lang="en-US" dirty="0"/>
              <a:t>influence their use in a measure</a:t>
            </a:r>
          </a:p>
          <a:p>
            <a:pPr lvl="1"/>
            <a:r>
              <a:rPr lang="en-US" dirty="0"/>
              <a:t>Help prioritizing potential measure </a:t>
            </a:r>
            <a:br>
              <a:rPr lang="en-US" dirty="0"/>
            </a:br>
            <a:r>
              <a:rPr lang="en-US" dirty="0"/>
              <a:t>concepts</a:t>
            </a:r>
          </a:p>
          <a:p>
            <a:r>
              <a:rPr lang="en-US" dirty="0"/>
              <a:t>Other considerations:</a:t>
            </a:r>
          </a:p>
          <a:p>
            <a:pPr lvl="1"/>
            <a:r>
              <a:rPr lang="en-US" dirty="0"/>
              <a:t>Diversity of stakeholder perspectives</a:t>
            </a:r>
          </a:p>
          <a:p>
            <a:endParaRPr lang="en-US" dirty="0"/>
          </a:p>
        </p:txBody>
      </p:sp>
      <p:sp>
        <p:nvSpPr>
          <p:cNvPr id="3" name="Title 2">
            <a:extLst>
              <a:ext uri="{FF2B5EF4-FFF2-40B4-BE49-F238E27FC236}">
                <a16:creationId xmlns:a16="http://schemas.microsoft.com/office/drawing/2014/main" id="{22709A2F-F5D0-4B9B-895D-6717072C6A56}"/>
              </a:ext>
            </a:extLst>
          </p:cNvPr>
          <p:cNvSpPr>
            <a:spLocks noGrp="1"/>
          </p:cNvSpPr>
          <p:nvPr>
            <p:ph type="title"/>
          </p:nvPr>
        </p:nvSpPr>
        <p:spPr/>
        <p:txBody>
          <a:bodyPr/>
          <a:lstStyle/>
          <a:p>
            <a:r>
              <a:rPr lang="en-US" dirty="0"/>
              <a:t>Measure Conceptualization: Stakeholder Feedback (cont’d)</a:t>
            </a:r>
          </a:p>
        </p:txBody>
      </p:sp>
    </p:spTree>
    <p:extLst>
      <p:ext uri="{BB962C8B-B14F-4D97-AF65-F5344CB8AC3E}">
        <p14:creationId xmlns:p14="http://schemas.microsoft.com/office/powerpoint/2010/main" val="384011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01EEED-0B02-4401-BA7B-8E40F33B33B4}"/>
              </a:ext>
            </a:extLst>
          </p:cNvPr>
          <p:cNvSpPr>
            <a:spLocks noGrp="1"/>
          </p:cNvSpPr>
          <p:nvPr>
            <p:ph type="sldNum" sz="quarter" idx="12"/>
          </p:nvPr>
        </p:nvSpPr>
        <p:spPr>
          <a:xfrm>
            <a:off x="457200" y="6473371"/>
            <a:ext cx="1371600" cy="365125"/>
          </a:xfrm>
        </p:spPr>
        <p:txBody>
          <a:bodyPr/>
          <a:lstStyle/>
          <a:p>
            <a:fld id="{F6B8A4A2-F29A-4651-AFA7-54DA4950AAC7}" type="slidenum">
              <a:rPr lang="en-US" smtClean="0"/>
              <a:pPr/>
              <a:t>14</a:t>
            </a:fld>
            <a:endParaRPr lang="en-US" dirty="0"/>
          </a:p>
        </p:txBody>
      </p:sp>
      <p:sp>
        <p:nvSpPr>
          <p:cNvPr id="8" name="Content Placeholder 1">
            <a:extLst>
              <a:ext uri="{FF2B5EF4-FFF2-40B4-BE49-F238E27FC236}">
                <a16:creationId xmlns:a16="http://schemas.microsoft.com/office/drawing/2014/main" id="{13514D80-8FD3-4654-A7A9-1D15C2636221}"/>
              </a:ext>
            </a:extLst>
          </p:cNvPr>
          <p:cNvSpPr txBox="1">
            <a:spLocks/>
          </p:cNvSpPr>
          <p:nvPr/>
        </p:nvSpPr>
        <p:spPr>
          <a:xfrm>
            <a:off x="6125028" y="2785864"/>
            <a:ext cx="5638800" cy="4141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Steps to be completed in this phase:</a:t>
            </a:r>
          </a:p>
          <a:p>
            <a:pPr lvl="1"/>
            <a:r>
              <a:rPr lang="en-US" sz="2400" dirty="0"/>
              <a:t>Develop candidate measure list</a:t>
            </a:r>
          </a:p>
          <a:p>
            <a:pPr lvl="1"/>
            <a:r>
              <a:rPr lang="en-US" sz="2400" dirty="0"/>
              <a:t>Develop precise technical specifications and update the Measure Information Form (MIF)</a:t>
            </a:r>
          </a:p>
          <a:p>
            <a:pPr lvl="1"/>
            <a:r>
              <a:rPr lang="en-US" sz="2400" dirty="0"/>
              <a:t>Define the data source</a:t>
            </a:r>
          </a:p>
          <a:p>
            <a:pPr lvl="1"/>
            <a:r>
              <a:rPr lang="en-US" sz="2400" dirty="0"/>
              <a:t>Specify code systems and construct data protocol</a:t>
            </a:r>
          </a:p>
          <a:p>
            <a:endParaRPr lang="en-US" sz="1800" dirty="0"/>
          </a:p>
          <a:p>
            <a:endParaRPr lang="en-US" dirty="0"/>
          </a:p>
        </p:txBody>
      </p:sp>
      <p:sp>
        <p:nvSpPr>
          <p:cNvPr id="2" name="Content Placeholder 1">
            <a:extLst>
              <a:ext uri="{FF2B5EF4-FFF2-40B4-BE49-F238E27FC236}">
                <a16:creationId xmlns:a16="http://schemas.microsoft.com/office/drawing/2014/main" id="{BAA677B2-668E-4211-8EB3-E3A4F0452E89}"/>
              </a:ext>
            </a:extLst>
          </p:cNvPr>
          <p:cNvSpPr>
            <a:spLocks noGrp="1"/>
          </p:cNvSpPr>
          <p:nvPr>
            <p:ph idx="1"/>
          </p:nvPr>
        </p:nvSpPr>
        <p:spPr>
          <a:xfrm>
            <a:off x="471714" y="2785864"/>
            <a:ext cx="5638800" cy="3909775"/>
          </a:xfrm>
        </p:spPr>
        <p:txBody>
          <a:bodyPr>
            <a:normAutofit/>
          </a:bodyPr>
          <a:lstStyle/>
          <a:p>
            <a:r>
              <a:rPr lang="en-US" sz="2800" dirty="0"/>
              <a:t>Measure Attributes</a:t>
            </a:r>
          </a:p>
          <a:p>
            <a:pPr lvl="1"/>
            <a:r>
              <a:rPr lang="en-US" sz="2400" dirty="0"/>
              <a:t>Description</a:t>
            </a:r>
          </a:p>
          <a:p>
            <a:pPr lvl="1"/>
            <a:r>
              <a:rPr lang="en-US" sz="2400" dirty="0"/>
              <a:t>Numerator</a:t>
            </a:r>
          </a:p>
          <a:p>
            <a:pPr lvl="1"/>
            <a:r>
              <a:rPr lang="en-US" sz="2400" dirty="0"/>
              <a:t>Denominator</a:t>
            </a:r>
          </a:p>
          <a:p>
            <a:pPr lvl="1"/>
            <a:r>
              <a:rPr lang="en-US" sz="2400" dirty="0"/>
              <a:t>Denominator Exclusions</a:t>
            </a:r>
          </a:p>
          <a:p>
            <a:pPr lvl="1"/>
            <a:r>
              <a:rPr lang="en-US" sz="2400" dirty="0"/>
              <a:t>Rationale</a:t>
            </a:r>
          </a:p>
          <a:p>
            <a:pPr lvl="1"/>
            <a:r>
              <a:rPr lang="en-US" sz="2400" dirty="0"/>
              <a:t>Evidence</a:t>
            </a:r>
          </a:p>
          <a:p>
            <a:endParaRPr lang="en-US" sz="1800" dirty="0"/>
          </a:p>
          <a:p>
            <a:endParaRPr lang="en-US" dirty="0"/>
          </a:p>
        </p:txBody>
      </p:sp>
      <p:sp>
        <p:nvSpPr>
          <p:cNvPr id="9" name="TextBox 8">
            <a:extLst>
              <a:ext uri="{FF2B5EF4-FFF2-40B4-BE49-F238E27FC236}">
                <a16:creationId xmlns:a16="http://schemas.microsoft.com/office/drawing/2014/main" id="{214D5062-9142-49B8-AB8F-2A77E93AB4A2}"/>
              </a:ext>
            </a:extLst>
          </p:cNvPr>
          <p:cNvSpPr txBox="1"/>
          <p:nvPr/>
        </p:nvSpPr>
        <p:spPr>
          <a:xfrm>
            <a:off x="457200" y="1600200"/>
            <a:ext cx="112776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Specifications provide the comprehensive details that allow the measure to be collected and implemented consistently, reliably, and effectively</a:t>
            </a:r>
          </a:p>
        </p:txBody>
      </p:sp>
      <p:sp>
        <p:nvSpPr>
          <p:cNvPr id="3" name="Title 2">
            <a:extLst>
              <a:ext uri="{FF2B5EF4-FFF2-40B4-BE49-F238E27FC236}">
                <a16:creationId xmlns:a16="http://schemas.microsoft.com/office/drawing/2014/main" id="{9E69F751-D86F-45C0-94EA-AAEDE3679308}"/>
              </a:ext>
            </a:extLst>
          </p:cNvPr>
          <p:cNvSpPr>
            <a:spLocks noGrp="1"/>
          </p:cNvSpPr>
          <p:nvPr>
            <p:ph type="title"/>
          </p:nvPr>
        </p:nvSpPr>
        <p:spPr/>
        <p:txBody>
          <a:bodyPr/>
          <a:lstStyle/>
          <a:p>
            <a:r>
              <a:rPr lang="en-US" dirty="0"/>
              <a:t>Measure Specification</a:t>
            </a:r>
          </a:p>
        </p:txBody>
      </p:sp>
    </p:spTree>
    <p:extLst>
      <p:ext uri="{BB962C8B-B14F-4D97-AF65-F5344CB8AC3E}">
        <p14:creationId xmlns:p14="http://schemas.microsoft.com/office/powerpoint/2010/main" val="143889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524DE2E-1795-40D1-927D-7BBA39521740}"/>
                  </a:ext>
                </a:extLst>
              </p:cNvPr>
              <p:cNvSpPr>
                <a:spLocks noGrp="1"/>
              </p:cNvSpPr>
              <p:nvPr>
                <p:ph idx="1"/>
              </p:nvPr>
            </p:nvSpPr>
            <p:spPr/>
            <p:txBody>
              <a:bodyPr>
                <a:normAutofit lnSpcReduction="10000"/>
              </a:bodyPr>
              <a:lstStyle/>
              <a:p>
                <a:r>
                  <a:rPr lang="en-US" b="1" dirty="0"/>
                  <a:t>Numerator</a:t>
                </a:r>
                <a:r>
                  <a:rPr lang="en-US" dirty="0"/>
                  <a:t>: Measure focus, aka the target process, condition, event, or outcome</a:t>
                </a:r>
              </a:p>
              <a:p>
                <a:r>
                  <a:rPr lang="en-US" b="1" dirty="0"/>
                  <a:t>Denominator</a:t>
                </a:r>
                <a:r>
                  <a:rPr lang="en-US" dirty="0"/>
                  <a:t>: The population evaluated by the measure</a:t>
                </a:r>
              </a:p>
              <a:p>
                <a:r>
                  <a:rPr lang="en-US" b="1" dirty="0"/>
                  <a:t>Exclusions</a:t>
                </a:r>
                <a:r>
                  <a:rPr lang="en-US" dirty="0"/>
                  <a:t>: Patients who should be removed from the measure population before determining if numerator criteria are met</a:t>
                </a:r>
                <a:br>
                  <a:rPr lang="en-US" sz="2800" dirty="0"/>
                </a:br>
                <a:endParaRPr lang="en-US" sz="2800" dirty="0"/>
              </a:p>
              <a:p>
                <a:pPr marL="0" indent="0">
                  <a:buNone/>
                </a:pPr>
                <a14:m>
                  <m:oMathPara xmlns:m="http://schemas.openxmlformats.org/officeDocument/2006/math">
                    <m:oMathParaPr>
                      <m:jc m:val="center"/>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𝑁𝑢𝑚𝑒𝑟𝑎𝑡𝑜𝑟</m:t>
                          </m:r>
                        </m:num>
                        <m:den>
                          <m:r>
                            <a:rPr lang="en-US" i="1">
                              <a:latin typeface="Cambria Math" panose="02040503050406030204" pitchFamily="18" charset="0"/>
                            </a:rPr>
                            <m:t>(</m:t>
                          </m:r>
                          <m:r>
                            <a:rPr lang="en-US" i="1">
                              <a:latin typeface="Cambria Math" panose="02040503050406030204" pitchFamily="18" charset="0"/>
                            </a:rPr>
                            <m:t>𝐷𝑒𝑛𝑜𝑚𝑖𝑛𝑎𝑡𝑜𝑟</m:t>
                          </m:r>
                          <m:r>
                            <a:rPr lang="en-US" i="1">
                              <a:latin typeface="Cambria Math" panose="02040503050406030204" pitchFamily="18" charset="0"/>
                            </a:rPr>
                            <m:t> − </m:t>
                          </m:r>
                          <m:r>
                            <a:rPr lang="en-US" i="1">
                              <a:latin typeface="Cambria Math" panose="02040503050406030204" pitchFamily="18" charset="0"/>
                            </a:rPr>
                            <m:t>𝐸𝑥𝑐𝑙𝑢𝑠𝑖𝑜𝑛𝑠</m:t>
                          </m:r>
                          <m:r>
                            <a:rPr lang="en-US" i="1">
                              <a:latin typeface="Cambria Math" panose="02040503050406030204" pitchFamily="18" charset="0"/>
                            </a:rPr>
                            <m:t>)</m:t>
                          </m:r>
                        </m:den>
                      </m:f>
                    </m:oMath>
                  </m:oMathPara>
                </a14:m>
                <a:endParaRPr lang="en-US" dirty="0"/>
              </a:p>
            </p:txBody>
          </p:sp>
        </mc:Choice>
        <mc:Fallback xmlns="">
          <p:sp>
            <p:nvSpPr>
              <p:cNvPr id="2" name="Content Placeholder 1">
                <a:extLst>
                  <a:ext uri="{FF2B5EF4-FFF2-40B4-BE49-F238E27FC236}">
                    <a16:creationId xmlns:a16="http://schemas.microsoft.com/office/drawing/2014/main" id="{5524DE2E-1795-40D1-927D-7BBA39521740}"/>
                  </a:ext>
                </a:extLst>
              </p:cNvPr>
              <p:cNvSpPr>
                <a:spLocks noGrp="1" noRot="1" noChangeAspect="1" noMove="1" noResize="1" noEditPoints="1" noAdjustHandles="1" noChangeArrowheads="1" noChangeShapeType="1" noTextEdit="1"/>
              </p:cNvSpPr>
              <p:nvPr>
                <p:ph idx="1"/>
              </p:nvPr>
            </p:nvSpPr>
            <p:spPr>
              <a:blipFill>
                <a:blip r:embed="rId3"/>
                <a:stretch>
                  <a:fillRect l="-1243" t="-2800" r="-15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F3DEA6C-66BF-4F70-BDC3-2DE2BFE69F42}"/>
              </a:ext>
            </a:extLst>
          </p:cNvPr>
          <p:cNvSpPr>
            <a:spLocks noGrp="1"/>
          </p:cNvSpPr>
          <p:nvPr>
            <p:ph type="title"/>
          </p:nvPr>
        </p:nvSpPr>
        <p:spPr/>
        <p:txBody>
          <a:bodyPr/>
          <a:lstStyle/>
          <a:p>
            <a:r>
              <a:rPr lang="en-US" dirty="0"/>
              <a:t>Measure Attributes</a:t>
            </a:r>
          </a:p>
        </p:txBody>
      </p:sp>
      <p:sp>
        <p:nvSpPr>
          <p:cNvPr id="5" name="Slide Number Placeholder 4">
            <a:extLst>
              <a:ext uri="{FF2B5EF4-FFF2-40B4-BE49-F238E27FC236}">
                <a16:creationId xmlns:a16="http://schemas.microsoft.com/office/drawing/2014/main" id="{7569137A-9334-4893-83DD-3281934A2857}"/>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398368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2778A-7EB0-4D2D-9753-25D38D70C521}"/>
              </a:ext>
            </a:extLst>
          </p:cNvPr>
          <p:cNvSpPr>
            <a:spLocks noGrp="1"/>
          </p:cNvSpPr>
          <p:nvPr>
            <p:ph idx="1"/>
          </p:nvPr>
        </p:nvSpPr>
        <p:spPr/>
        <p:txBody>
          <a:bodyPr>
            <a:normAutofit/>
          </a:bodyPr>
          <a:lstStyle/>
          <a:p>
            <a:r>
              <a:rPr lang="en-US" dirty="0"/>
              <a:t>Same roles as for conceptualization</a:t>
            </a:r>
          </a:p>
          <a:p>
            <a:r>
              <a:rPr lang="en-US" dirty="0"/>
              <a:t>Types of </a:t>
            </a:r>
            <a:r>
              <a:rPr lang="en-US" u="sng" dirty="0"/>
              <a:t>patient</a:t>
            </a:r>
            <a:r>
              <a:rPr lang="en-US" dirty="0"/>
              <a:t> feedback needed during specification:</a:t>
            </a:r>
          </a:p>
          <a:p>
            <a:pPr lvl="1"/>
            <a:r>
              <a:rPr lang="en-US" dirty="0"/>
              <a:t>Feedback about how a given measure might positively or negatively impact their interactions with doctors </a:t>
            </a:r>
          </a:p>
          <a:p>
            <a:pPr lvl="1"/>
            <a:r>
              <a:rPr lang="en-US" dirty="0"/>
              <a:t>Feedback on whether the specified measure is meaningful and important</a:t>
            </a:r>
          </a:p>
          <a:p>
            <a:pPr lvl="1"/>
            <a:r>
              <a:rPr lang="en-US" dirty="0"/>
              <a:t>Considerations related to potential unintended consequences</a:t>
            </a:r>
          </a:p>
          <a:p>
            <a:endParaRPr lang="en-US" dirty="0"/>
          </a:p>
        </p:txBody>
      </p:sp>
      <p:sp>
        <p:nvSpPr>
          <p:cNvPr id="3" name="Title 2">
            <a:extLst>
              <a:ext uri="{FF2B5EF4-FFF2-40B4-BE49-F238E27FC236}">
                <a16:creationId xmlns:a16="http://schemas.microsoft.com/office/drawing/2014/main" id="{E490B905-51C5-4077-9468-1E3A9C3D8147}"/>
              </a:ext>
            </a:extLst>
          </p:cNvPr>
          <p:cNvSpPr>
            <a:spLocks noGrp="1"/>
          </p:cNvSpPr>
          <p:nvPr>
            <p:ph type="title"/>
          </p:nvPr>
        </p:nvSpPr>
        <p:spPr/>
        <p:txBody>
          <a:bodyPr/>
          <a:lstStyle/>
          <a:p>
            <a:r>
              <a:rPr lang="en-US" dirty="0"/>
              <a:t>Measure Specification: Stakeholder Involvement</a:t>
            </a:r>
          </a:p>
        </p:txBody>
      </p:sp>
      <p:sp>
        <p:nvSpPr>
          <p:cNvPr id="5" name="Slide Number Placeholder 4">
            <a:extLst>
              <a:ext uri="{FF2B5EF4-FFF2-40B4-BE49-F238E27FC236}">
                <a16:creationId xmlns:a16="http://schemas.microsoft.com/office/drawing/2014/main" id="{94144081-BC2A-4653-82A2-8393B8DEE30C}"/>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Tree>
    <p:extLst>
      <p:ext uri="{BB962C8B-B14F-4D97-AF65-F5344CB8AC3E}">
        <p14:creationId xmlns:p14="http://schemas.microsoft.com/office/powerpoint/2010/main" val="242264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52E5AF-4BD6-4010-A50C-3427E6DCA42D}"/>
              </a:ext>
            </a:extLst>
          </p:cNvPr>
          <p:cNvSpPr>
            <a:spLocks noGrp="1"/>
          </p:cNvSpPr>
          <p:nvPr>
            <p:ph type="sldNum" sz="quarter" idx="12"/>
          </p:nvPr>
        </p:nvSpPr>
        <p:spPr/>
        <p:txBody>
          <a:bodyPr/>
          <a:lstStyle/>
          <a:p>
            <a:fld id="{F6B8A4A2-F29A-4651-AFA7-54DA4950AAC7}" type="slidenum">
              <a:rPr lang="en-US" smtClean="0"/>
              <a:pPr/>
              <a:t>17</a:t>
            </a:fld>
            <a:endParaRPr lang="en-US" dirty="0"/>
          </a:p>
        </p:txBody>
      </p:sp>
      <p:pic>
        <p:nvPicPr>
          <p:cNvPr id="6" name="Picture 5" descr="Stock photo of a clinician working at a computer">
            <a:extLst>
              <a:ext uri="{FF2B5EF4-FFF2-40B4-BE49-F238E27FC236}">
                <a16:creationId xmlns:a16="http://schemas.microsoft.com/office/drawing/2014/main" id="{136EB4A6-F91A-4617-97ED-F8BB40C543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3048000"/>
            <a:ext cx="4495800" cy="2997199"/>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1D55DE3D-DABD-47FB-A61A-0F147BB24FC2}"/>
              </a:ext>
            </a:extLst>
          </p:cNvPr>
          <p:cNvSpPr>
            <a:spLocks noGrp="1"/>
          </p:cNvSpPr>
          <p:nvPr>
            <p:ph idx="1"/>
          </p:nvPr>
        </p:nvSpPr>
        <p:spPr>
          <a:xfrm>
            <a:off x="457200" y="1752601"/>
            <a:ext cx="11277600" cy="4572000"/>
          </a:xfrm>
        </p:spPr>
        <p:txBody>
          <a:bodyPr>
            <a:normAutofit lnSpcReduction="10000"/>
          </a:bodyPr>
          <a:lstStyle/>
          <a:p>
            <a:r>
              <a:rPr lang="en-US" dirty="0"/>
              <a:t>Types of </a:t>
            </a:r>
            <a:r>
              <a:rPr lang="en-US" u="sng" dirty="0"/>
              <a:t>clinician</a:t>
            </a:r>
            <a:r>
              <a:rPr lang="en-US" dirty="0"/>
              <a:t> feedback needed during specification:</a:t>
            </a:r>
          </a:p>
          <a:p>
            <a:pPr lvl="1"/>
            <a:r>
              <a:rPr lang="en-US" dirty="0"/>
              <a:t>Information about how the measure might impact or fit into existing clinical workflows </a:t>
            </a:r>
          </a:p>
          <a:p>
            <a:pPr lvl="1"/>
            <a:r>
              <a:rPr lang="en-US" dirty="0"/>
              <a:t>Feedback about the measure’s face </a:t>
            </a:r>
            <a:br>
              <a:rPr lang="en-US" dirty="0"/>
            </a:br>
            <a:r>
              <a:rPr lang="en-US" dirty="0"/>
              <a:t>validity </a:t>
            </a:r>
          </a:p>
          <a:p>
            <a:pPr lvl="1"/>
            <a:r>
              <a:rPr lang="en-US" dirty="0"/>
              <a:t>Input on measure exclusions, risk </a:t>
            </a:r>
            <a:br>
              <a:rPr lang="en-US" dirty="0"/>
            </a:br>
            <a:r>
              <a:rPr lang="en-US" dirty="0"/>
              <a:t>adjustment, and other measure </a:t>
            </a:r>
            <a:br>
              <a:rPr lang="en-US" dirty="0"/>
            </a:br>
            <a:r>
              <a:rPr lang="en-US" dirty="0"/>
              <a:t>details</a:t>
            </a:r>
          </a:p>
          <a:p>
            <a:pPr lvl="1"/>
            <a:r>
              <a:rPr lang="en-US" dirty="0"/>
              <a:t>Considerations related to potential </a:t>
            </a:r>
            <a:br>
              <a:rPr lang="en-US" dirty="0"/>
            </a:br>
            <a:r>
              <a:rPr lang="en-US" dirty="0"/>
              <a:t>unintended consequences</a:t>
            </a:r>
          </a:p>
          <a:p>
            <a:pPr marL="0" indent="0">
              <a:buNone/>
            </a:pPr>
            <a:endParaRPr lang="en-US" dirty="0"/>
          </a:p>
        </p:txBody>
      </p:sp>
      <p:sp>
        <p:nvSpPr>
          <p:cNvPr id="3" name="Title 2">
            <a:extLst>
              <a:ext uri="{FF2B5EF4-FFF2-40B4-BE49-F238E27FC236}">
                <a16:creationId xmlns:a16="http://schemas.microsoft.com/office/drawing/2014/main" id="{22709A2F-F5D0-4B9B-895D-6717072C6A56}"/>
              </a:ext>
            </a:extLst>
          </p:cNvPr>
          <p:cNvSpPr>
            <a:spLocks noGrp="1"/>
          </p:cNvSpPr>
          <p:nvPr>
            <p:ph type="title"/>
          </p:nvPr>
        </p:nvSpPr>
        <p:spPr/>
        <p:txBody>
          <a:bodyPr/>
          <a:lstStyle/>
          <a:p>
            <a:r>
              <a:rPr lang="en-US" dirty="0"/>
              <a:t>Measure Specification: Stakeholder Feedback (cont’d)</a:t>
            </a:r>
          </a:p>
        </p:txBody>
      </p:sp>
    </p:spTree>
    <p:extLst>
      <p:ext uri="{BB962C8B-B14F-4D97-AF65-F5344CB8AC3E}">
        <p14:creationId xmlns:p14="http://schemas.microsoft.com/office/powerpoint/2010/main" val="249669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AD0B6F-7F13-4BC9-B3D6-852BE41E3CED}"/>
              </a:ext>
            </a:extLst>
          </p:cNvPr>
          <p:cNvSpPr>
            <a:spLocks noGrp="1"/>
          </p:cNvSpPr>
          <p:nvPr>
            <p:ph type="sldNum" sz="quarter" idx="12"/>
          </p:nvPr>
        </p:nvSpPr>
        <p:spPr/>
        <p:txBody>
          <a:bodyPr/>
          <a:lstStyle/>
          <a:p>
            <a:fld id="{F6B8A4A2-F29A-4651-AFA7-54DA4950AAC7}" type="slidenum">
              <a:rPr lang="en-US" smtClean="0"/>
              <a:pPr/>
              <a:t>18</a:t>
            </a:fld>
            <a:endParaRPr lang="en-US" dirty="0"/>
          </a:p>
        </p:txBody>
      </p:sp>
      <p:pic>
        <p:nvPicPr>
          <p:cNvPr id="7" name="Graphic 6" descr="Head with gears graphic">
            <a:extLst>
              <a:ext uri="{FF2B5EF4-FFF2-40B4-BE49-F238E27FC236}">
                <a16:creationId xmlns:a16="http://schemas.microsoft.com/office/drawing/2014/main" id="{5FC1CE9F-1CA9-49DA-BA36-BAC37BE97C1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686" y="1752601"/>
            <a:ext cx="914400" cy="914400"/>
          </a:xfrm>
          <a:prstGeom prst="rect">
            <a:avLst/>
          </a:prstGeom>
        </p:spPr>
      </p:pic>
      <p:pic>
        <p:nvPicPr>
          <p:cNvPr id="9" name="Graphic 8" descr="Checklist graphic">
            <a:extLst>
              <a:ext uri="{FF2B5EF4-FFF2-40B4-BE49-F238E27FC236}">
                <a16:creationId xmlns:a16="http://schemas.microsoft.com/office/drawing/2014/main" id="{280EE27E-7905-45E4-8372-B2B00A31F27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200" y="3124200"/>
            <a:ext cx="914400" cy="914400"/>
          </a:xfrm>
          <a:prstGeom prst="rect">
            <a:avLst/>
          </a:prstGeom>
        </p:spPr>
      </p:pic>
      <p:sp>
        <p:nvSpPr>
          <p:cNvPr id="2" name="Content Placeholder 1">
            <a:extLst>
              <a:ext uri="{FF2B5EF4-FFF2-40B4-BE49-F238E27FC236}">
                <a16:creationId xmlns:a16="http://schemas.microsoft.com/office/drawing/2014/main" id="{3A785EE6-4213-4C6A-9EEF-396EA6C5A8A0}"/>
              </a:ext>
            </a:extLst>
          </p:cNvPr>
          <p:cNvSpPr>
            <a:spLocks noGrp="1"/>
          </p:cNvSpPr>
          <p:nvPr>
            <p:ph idx="1"/>
          </p:nvPr>
        </p:nvSpPr>
        <p:spPr>
          <a:xfrm>
            <a:off x="1219200" y="1752601"/>
            <a:ext cx="10515600" cy="4572000"/>
          </a:xfrm>
        </p:spPr>
        <p:txBody>
          <a:bodyPr>
            <a:normAutofit lnSpcReduction="10000"/>
          </a:bodyPr>
          <a:lstStyle/>
          <a:p>
            <a:r>
              <a:rPr lang="en-US" dirty="0"/>
              <a:t>Testing quality measures, including the components of the measure such as the data elements, the scale, and the performance score</a:t>
            </a:r>
          </a:p>
          <a:p>
            <a:r>
              <a:rPr lang="en-US" dirty="0"/>
              <a:t>Steps to be completed in this phase:</a:t>
            </a:r>
          </a:p>
          <a:p>
            <a:pPr lvl="1"/>
            <a:r>
              <a:rPr lang="en-US" dirty="0"/>
              <a:t>Develop testing work plan</a:t>
            </a:r>
          </a:p>
          <a:p>
            <a:pPr lvl="1"/>
            <a:r>
              <a:rPr lang="en-US" dirty="0"/>
              <a:t>Implement Alpha and Beta testing</a:t>
            </a:r>
          </a:p>
          <a:p>
            <a:pPr lvl="1"/>
            <a:r>
              <a:rPr lang="en-US" dirty="0"/>
              <a:t>Analyze testing results and refine measure specs</a:t>
            </a:r>
          </a:p>
          <a:p>
            <a:pPr lvl="1"/>
            <a:r>
              <a:rPr lang="en-US" dirty="0"/>
              <a:t>Report on measure testing results</a:t>
            </a:r>
          </a:p>
          <a:p>
            <a:pPr lvl="1"/>
            <a:r>
              <a:rPr lang="en-US" dirty="0"/>
              <a:t>Continued stakeholder engagement</a:t>
            </a:r>
          </a:p>
          <a:p>
            <a:endParaRPr lang="en-US" dirty="0"/>
          </a:p>
        </p:txBody>
      </p:sp>
      <p:sp>
        <p:nvSpPr>
          <p:cNvPr id="3" name="Title 2">
            <a:extLst>
              <a:ext uri="{FF2B5EF4-FFF2-40B4-BE49-F238E27FC236}">
                <a16:creationId xmlns:a16="http://schemas.microsoft.com/office/drawing/2014/main" id="{6A40AB79-6A88-423A-A242-353E173DC5B4}"/>
              </a:ext>
            </a:extLst>
          </p:cNvPr>
          <p:cNvSpPr>
            <a:spLocks noGrp="1"/>
          </p:cNvSpPr>
          <p:nvPr>
            <p:ph type="title"/>
          </p:nvPr>
        </p:nvSpPr>
        <p:spPr/>
        <p:txBody>
          <a:bodyPr/>
          <a:lstStyle/>
          <a:p>
            <a:r>
              <a:rPr lang="en-US" dirty="0"/>
              <a:t>Measure Testing</a:t>
            </a:r>
          </a:p>
        </p:txBody>
      </p:sp>
    </p:spTree>
    <p:extLst>
      <p:ext uri="{BB962C8B-B14F-4D97-AF65-F5344CB8AC3E}">
        <p14:creationId xmlns:p14="http://schemas.microsoft.com/office/powerpoint/2010/main" val="23624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A2DA2-4C99-4CA8-8548-6C57AEDAD8CC}"/>
              </a:ext>
            </a:extLst>
          </p:cNvPr>
          <p:cNvSpPr>
            <a:spLocks noGrp="1"/>
          </p:cNvSpPr>
          <p:nvPr>
            <p:ph idx="1"/>
          </p:nvPr>
        </p:nvSpPr>
        <p:spPr/>
        <p:txBody>
          <a:bodyPr>
            <a:normAutofit/>
          </a:bodyPr>
          <a:lstStyle/>
          <a:p>
            <a:pPr marL="285750" indent="-285750"/>
            <a:r>
              <a:rPr lang="en-US" b="1" dirty="0"/>
              <a:t>Welcome! </a:t>
            </a:r>
            <a:r>
              <a:rPr lang="en-US" dirty="0"/>
              <a:t>This is the second of a two part series to engage the public in the work CMS is doing around quality measurement</a:t>
            </a:r>
          </a:p>
          <a:p>
            <a:pPr marL="285750" indent="-285750"/>
            <a:r>
              <a:rPr lang="en-US" dirty="0"/>
              <a:t>Aim to shed light on the processes and function of quality measurement in CMS programs and initiatives</a:t>
            </a:r>
          </a:p>
          <a:p>
            <a:pPr marL="285750" indent="-285750"/>
            <a:r>
              <a:rPr lang="en-US" dirty="0"/>
              <a:t>If you are new to quality measurement, stay tuned for available resources that can help navigate development and use</a:t>
            </a:r>
          </a:p>
          <a:p>
            <a:endParaRPr lang="en-US" dirty="0"/>
          </a:p>
        </p:txBody>
      </p:sp>
      <p:sp>
        <p:nvSpPr>
          <p:cNvPr id="3" name="Title 2">
            <a:extLst>
              <a:ext uri="{FF2B5EF4-FFF2-40B4-BE49-F238E27FC236}">
                <a16:creationId xmlns:a16="http://schemas.microsoft.com/office/drawing/2014/main" id="{28408DB8-1F78-4841-976C-7F17A42A0745}"/>
              </a:ext>
            </a:extLst>
          </p:cNvPr>
          <p:cNvSpPr>
            <a:spLocks noGrp="1"/>
          </p:cNvSpPr>
          <p:nvPr>
            <p:ph type="title"/>
          </p:nvPr>
        </p:nvSpPr>
        <p:spPr/>
        <p:txBody>
          <a:bodyPr/>
          <a:lstStyle/>
          <a:p>
            <a:r>
              <a:rPr lang="en-US" dirty="0"/>
              <a:t>Introduction to CMS Quality Goals</a:t>
            </a:r>
          </a:p>
        </p:txBody>
      </p:sp>
      <p:sp>
        <p:nvSpPr>
          <p:cNvPr id="5" name="Slide Number Placeholder 4">
            <a:extLst>
              <a:ext uri="{FF2B5EF4-FFF2-40B4-BE49-F238E27FC236}">
                <a16:creationId xmlns:a16="http://schemas.microsoft.com/office/drawing/2014/main" id="{A2D6882D-C77C-43EE-8CBB-7FA03F1ED8CC}"/>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Tree>
    <p:extLst>
      <p:ext uri="{BB962C8B-B14F-4D97-AF65-F5344CB8AC3E}">
        <p14:creationId xmlns:p14="http://schemas.microsoft.com/office/powerpoint/2010/main" val="228311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0D059B-5677-4685-8AE6-F5320EBBCC3D}"/>
              </a:ext>
            </a:extLst>
          </p:cNvPr>
          <p:cNvSpPr>
            <a:spLocks noGrp="1"/>
          </p:cNvSpPr>
          <p:nvPr>
            <p:ph type="sldNum" sz="quarter" idx="12"/>
          </p:nvPr>
        </p:nvSpPr>
        <p:spPr/>
        <p:txBody>
          <a:bodyPr/>
          <a:lstStyle/>
          <a:p>
            <a:fld id="{F6B8A4A2-F29A-4651-AFA7-54DA4950AAC7}" type="slidenum">
              <a:rPr lang="en-US" smtClean="0"/>
              <a:pPr/>
              <a:t>19</a:t>
            </a:fld>
            <a:endParaRPr lang="en-US" dirty="0"/>
          </a:p>
        </p:txBody>
      </p:sp>
      <p:pic>
        <p:nvPicPr>
          <p:cNvPr id="6" name="Picture 5" descr="Decorative image of a large group in a conversation">
            <a:extLst>
              <a:ext uri="{FF2B5EF4-FFF2-40B4-BE49-F238E27FC236}">
                <a16:creationId xmlns:a16="http://schemas.microsoft.com/office/drawing/2014/main" id="{5B1506AE-AFD3-405D-8B0C-65C92A28D63F}"/>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127" b="3062"/>
          <a:stretch/>
        </p:blipFill>
        <p:spPr>
          <a:xfrm>
            <a:off x="6934200" y="1771996"/>
            <a:ext cx="4800600" cy="2746304"/>
          </a:xfrm>
          <a:prstGeom prst="rect">
            <a:avLst/>
          </a:prstGeom>
        </p:spPr>
      </p:pic>
      <p:sp>
        <p:nvSpPr>
          <p:cNvPr id="2" name="Content Placeholder 1">
            <a:extLst>
              <a:ext uri="{FF2B5EF4-FFF2-40B4-BE49-F238E27FC236}">
                <a16:creationId xmlns:a16="http://schemas.microsoft.com/office/drawing/2014/main" id="{D1ADE2BF-7019-4E25-81B2-B5115D95A56A}"/>
              </a:ext>
            </a:extLst>
          </p:cNvPr>
          <p:cNvSpPr>
            <a:spLocks noGrp="1"/>
          </p:cNvSpPr>
          <p:nvPr>
            <p:ph idx="1"/>
          </p:nvPr>
        </p:nvSpPr>
        <p:spPr>
          <a:xfrm>
            <a:off x="457200" y="1752601"/>
            <a:ext cx="11277600" cy="4572000"/>
          </a:xfrm>
        </p:spPr>
        <p:txBody>
          <a:bodyPr>
            <a:normAutofit lnSpcReduction="10000"/>
          </a:bodyPr>
          <a:lstStyle/>
          <a:p>
            <a:r>
              <a:rPr lang="en-US" dirty="0"/>
              <a:t>In addition to TEPs and PFABs, </a:t>
            </a:r>
            <a:br>
              <a:rPr lang="en-US" dirty="0"/>
            </a:br>
            <a:r>
              <a:rPr lang="en-US" dirty="0"/>
              <a:t>testing also presents </a:t>
            </a:r>
            <a:br>
              <a:rPr lang="en-US" dirty="0"/>
            </a:br>
            <a:r>
              <a:rPr lang="en-US" dirty="0"/>
              <a:t>opportunities to participate in </a:t>
            </a:r>
            <a:br>
              <a:rPr lang="en-US" dirty="0"/>
            </a:br>
            <a:r>
              <a:rPr lang="en-US" dirty="0"/>
              <a:t>patient focus groups</a:t>
            </a:r>
          </a:p>
          <a:p>
            <a:r>
              <a:rPr lang="en-US" dirty="0"/>
              <a:t>Types of </a:t>
            </a:r>
            <a:r>
              <a:rPr lang="en-US" u="sng" dirty="0"/>
              <a:t>patient</a:t>
            </a:r>
            <a:r>
              <a:rPr lang="en-US" dirty="0"/>
              <a:t> feedback </a:t>
            </a:r>
            <a:br>
              <a:rPr lang="en-US" dirty="0"/>
            </a:br>
            <a:r>
              <a:rPr lang="en-US" dirty="0"/>
              <a:t>needed during testing:</a:t>
            </a:r>
          </a:p>
          <a:p>
            <a:pPr lvl="1"/>
            <a:r>
              <a:rPr lang="en-US" dirty="0"/>
              <a:t>Similar to feedback during specification (and if participating on a TEP, you may only need to weigh in after both preliminary specification and testing have been completed, so that you can react to a more fleshed out version of the specifications)</a:t>
            </a:r>
          </a:p>
          <a:p>
            <a:endParaRPr lang="en-US" dirty="0"/>
          </a:p>
        </p:txBody>
      </p:sp>
      <p:sp>
        <p:nvSpPr>
          <p:cNvPr id="3" name="Title 2">
            <a:extLst>
              <a:ext uri="{FF2B5EF4-FFF2-40B4-BE49-F238E27FC236}">
                <a16:creationId xmlns:a16="http://schemas.microsoft.com/office/drawing/2014/main" id="{BD9A6858-CBEC-4621-8D2F-C27EFB18694E}"/>
              </a:ext>
            </a:extLst>
          </p:cNvPr>
          <p:cNvSpPr>
            <a:spLocks noGrp="1"/>
          </p:cNvSpPr>
          <p:nvPr>
            <p:ph type="title"/>
          </p:nvPr>
        </p:nvSpPr>
        <p:spPr/>
        <p:txBody>
          <a:bodyPr/>
          <a:lstStyle/>
          <a:p>
            <a:r>
              <a:rPr lang="en-US" dirty="0"/>
              <a:t>Measure Testing: Stakeholder Involvement</a:t>
            </a:r>
          </a:p>
        </p:txBody>
      </p:sp>
    </p:spTree>
    <p:extLst>
      <p:ext uri="{BB962C8B-B14F-4D97-AF65-F5344CB8AC3E}">
        <p14:creationId xmlns:p14="http://schemas.microsoft.com/office/powerpoint/2010/main" val="102582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52E5AF-4BD6-4010-A50C-3427E6DCA42D}"/>
              </a:ext>
            </a:extLst>
          </p:cNvPr>
          <p:cNvSpPr>
            <a:spLocks noGrp="1"/>
          </p:cNvSpPr>
          <p:nvPr>
            <p:ph type="sldNum" sz="quarter" idx="12"/>
          </p:nvPr>
        </p:nvSpPr>
        <p:spPr/>
        <p:txBody>
          <a:bodyPr/>
          <a:lstStyle/>
          <a:p>
            <a:fld id="{F6B8A4A2-F29A-4651-AFA7-54DA4950AAC7}" type="slidenum">
              <a:rPr lang="en-US" smtClean="0"/>
              <a:pPr/>
              <a:t>20</a:t>
            </a:fld>
            <a:endParaRPr lang="en-US" dirty="0"/>
          </a:p>
        </p:txBody>
      </p:sp>
      <p:pic>
        <p:nvPicPr>
          <p:cNvPr id="6" name="Picture 5" descr="A graphic of people brainstorming">
            <a:extLst>
              <a:ext uri="{FF2B5EF4-FFF2-40B4-BE49-F238E27FC236}">
                <a16:creationId xmlns:a16="http://schemas.microsoft.com/office/drawing/2014/main" id="{77E70DC7-5B18-47F1-ABD9-9110B16CDB2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96400" y="2590800"/>
            <a:ext cx="1981200" cy="1981200"/>
          </a:xfrm>
          <a:prstGeom prst="rect">
            <a:avLst/>
          </a:prstGeom>
        </p:spPr>
      </p:pic>
      <p:sp>
        <p:nvSpPr>
          <p:cNvPr id="2" name="Content Placeholder 1">
            <a:extLst>
              <a:ext uri="{FF2B5EF4-FFF2-40B4-BE49-F238E27FC236}">
                <a16:creationId xmlns:a16="http://schemas.microsoft.com/office/drawing/2014/main" id="{1D55DE3D-DABD-47FB-A61A-0F147BB24FC2}"/>
              </a:ext>
            </a:extLst>
          </p:cNvPr>
          <p:cNvSpPr>
            <a:spLocks noGrp="1"/>
          </p:cNvSpPr>
          <p:nvPr>
            <p:ph idx="1"/>
          </p:nvPr>
        </p:nvSpPr>
        <p:spPr>
          <a:xfrm>
            <a:off x="457200" y="1752601"/>
            <a:ext cx="10363200" cy="4572000"/>
          </a:xfrm>
        </p:spPr>
        <p:txBody>
          <a:bodyPr>
            <a:normAutofit/>
          </a:bodyPr>
          <a:lstStyle/>
          <a:p>
            <a:r>
              <a:rPr lang="en-US" dirty="0"/>
              <a:t>Types of </a:t>
            </a:r>
            <a:r>
              <a:rPr lang="en-US" u="sng" dirty="0"/>
              <a:t>clinician</a:t>
            </a:r>
            <a:r>
              <a:rPr lang="en-US" dirty="0"/>
              <a:t> feedback needed during testing:</a:t>
            </a:r>
          </a:p>
          <a:p>
            <a:pPr lvl="1"/>
            <a:r>
              <a:rPr lang="en-US" dirty="0"/>
              <a:t>Help interpreting findings from site testing</a:t>
            </a:r>
          </a:p>
          <a:p>
            <a:pPr lvl="1"/>
            <a:r>
              <a:rPr lang="en-US" dirty="0"/>
              <a:t>Insight into the generalizability of findings</a:t>
            </a:r>
          </a:p>
          <a:p>
            <a:pPr lvl="1"/>
            <a:r>
              <a:rPr lang="en-US" dirty="0"/>
              <a:t>Input on potential refinements to measure details</a:t>
            </a:r>
          </a:p>
          <a:p>
            <a:pPr lvl="1"/>
            <a:r>
              <a:rPr lang="en-US" dirty="0"/>
              <a:t>Considerations related to potential unintended consequences</a:t>
            </a:r>
          </a:p>
          <a:p>
            <a:pPr marL="0" indent="0">
              <a:buNone/>
            </a:pPr>
            <a:endParaRPr lang="en-US" dirty="0"/>
          </a:p>
        </p:txBody>
      </p:sp>
      <p:sp>
        <p:nvSpPr>
          <p:cNvPr id="3" name="Title 2">
            <a:extLst>
              <a:ext uri="{FF2B5EF4-FFF2-40B4-BE49-F238E27FC236}">
                <a16:creationId xmlns:a16="http://schemas.microsoft.com/office/drawing/2014/main" id="{22709A2F-F5D0-4B9B-895D-6717072C6A56}"/>
              </a:ext>
            </a:extLst>
          </p:cNvPr>
          <p:cNvSpPr>
            <a:spLocks noGrp="1"/>
          </p:cNvSpPr>
          <p:nvPr>
            <p:ph type="title"/>
          </p:nvPr>
        </p:nvSpPr>
        <p:spPr/>
        <p:txBody>
          <a:bodyPr/>
          <a:lstStyle/>
          <a:p>
            <a:r>
              <a:rPr lang="en-US" dirty="0"/>
              <a:t>Measure Testing: Stakeholder Feedback (cont’d)</a:t>
            </a:r>
          </a:p>
        </p:txBody>
      </p:sp>
    </p:spTree>
    <p:extLst>
      <p:ext uri="{BB962C8B-B14F-4D97-AF65-F5344CB8AC3E}">
        <p14:creationId xmlns:p14="http://schemas.microsoft.com/office/powerpoint/2010/main" val="317999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4DCE89-1005-448D-BDCC-1D71B547C10D}"/>
              </a:ext>
            </a:extLst>
          </p:cNvPr>
          <p:cNvSpPr>
            <a:spLocks noGrp="1"/>
          </p:cNvSpPr>
          <p:nvPr>
            <p:ph type="sldNum" sz="quarter" idx="12"/>
          </p:nvPr>
        </p:nvSpPr>
        <p:spPr/>
        <p:txBody>
          <a:bodyPr/>
          <a:lstStyle/>
          <a:p>
            <a:fld id="{F6B8A4A2-F29A-4651-AFA7-54DA4950AAC7}" type="slidenum">
              <a:rPr lang="en-US" smtClean="0"/>
              <a:pPr/>
              <a:t>21</a:t>
            </a:fld>
            <a:endParaRPr lang="en-US" dirty="0"/>
          </a:p>
        </p:txBody>
      </p:sp>
      <p:pic>
        <p:nvPicPr>
          <p:cNvPr id="6" name="Picture 5" descr="Stock photo of one clinician and one patient.&#10;">
            <a:extLst>
              <a:ext uri="{FF2B5EF4-FFF2-40B4-BE49-F238E27FC236}">
                <a16:creationId xmlns:a16="http://schemas.microsoft.com/office/drawing/2014/main" id="{9B4156FF-4942-41DC-9F5A-8D07AF2D2E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2971800"/>
            <a:ext cx="4800600" cy="3200399"/>
          </a:xfrm>
          <a:prstGeom prst="rect">
            <a:avLst/>
          </a:prstGeom>
          <a:ln>
            <a:no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81B41276-5D81-4270-8284-70B0FB8CD9EB}"/>
              </a:ext>
            </a:extLst>
          </p:cNvPr>
          <p:cNvSpPr>
            <a:spLocks noGrp="1"/>
          </p:cNvSpPr>
          <p:nvPr>
            <p:ph idx="1"/>
          </p:nvPr>
        </p:nvSpPr>
        <p:spPr>
          <a:xfrm>
            <a:off x="457200" y="1752601"/>
            <a:ext cx="11277600" cy="4724400"/>
          </a:xfrm>
        </p:spPr>
        <p:txBody>
          <a:bodyPr>
            <a:normAutofit/>
          </a:bodyPr>
          <a:lstStyle/>
          <a:p>
            <a:r>
              <a:rPr lang="en-US" dirty="0"/>
              <a:t>Refers to the transparent process by which a measure is submitted for use by CMS, and is subject to stakeholder and public review</a:t>
            </a:r>
          </a:p>
          <a:p>
            <a:pPr lvl="1"/>
            <a:r>
              <a:rPr lang="en-US" dirty="0"/>
              <a:t>Steps to be completed in this </a:t>
            </a:r>
            <a:br>
              <a:rPr lang="en-US" dirty="0"/>
            </a:br>
            <a:r>
              <a:rPr lang="en-US" dirty="0"/>
              <a:t>phase:</a:t>
            </a:r>
          </a:p>
          <a:p>
            <a:pPr lvl="2"/>
            <a:r>
              <a:rPr lang="en-US" dirty="0"/>
              <a:t>Submit measure specifications to </a:t>
            </a:r>
            <a:br>
              <a:rPr lang="en-US" dirty="0"/>
            </a:br>
            <a:r>
              <a:rPr lang="en-US" dirty="0"/>
              <a:t>CMS Pre-Rulemaking Process</a:t>
            </a:r>
          </a:p>
          <a:p>
            <a:pPr lvl="2"/>
            <a:r>
              <a:rPr lang="en-US" dirty="0"/>
              <a:t>MAP Workgroup recommendations</a:t>
            </a:r>
          </a:p>
          <a:p>
            <a:pPr lvl="2"/>
            <a:r>
              <a:rPr lang="en-US" dirty="0"/>
              <a:t>CMS rulemaking processes</a:t>
            </a:r>
          </a:p>
          <a:p>
            <a:pPr lvl="2"/>
            <a:r>
              <a:rPr lang="en-US" dirty="0"/>
              <a:t>Continued stakeholder engagement</a:t>
            </a:r>
          </a:p>
          <a:p>
            <a:endParaRPr lang="en-US" dirty="0"/>
          </a:p>
        </p:txBody>
      </p:sp>
      <p:sp>
        <p:nvSpPr>
          <p:cNvPr id="3" name="Title 2">
            <a:extLst>
              <a:ext uri="{FF2B5EF4-FFF2-40B4-BE49-F238E27FC236}">
                <a16:creationId xmlns:a16="http://schemas.microsoft.com/office/drawing/2014/main" id="{F4E60B2A-6AC8-4A03-8B46-6C510CD94710}"/>
              </a:ext>
            </a:extLst>
          </p:cNvPr>
          <p:cNvSpPr>
            <a:spLocks noGrp="1"/>
          </p:cNvSpPr>
          <p:nvPr>
            <p:ph type="title"/>
          </p:nvPr>
        </p:nvSpPr>
        <p:spPr/>
        <p:txBody>
          <a:bodyPr/>
          <a:lstStyle/>
          <a:p>
            <a:r>
              <a:rPr lang="en-US" dirty="0"/>
              <a:t>Measure Implementation</a:t>
            </a:r>
          </a:p>
        </p:txBody>
      </p:sp>
    </p:spTree>
    <p:extLst>
      <p:ext uri="{BB962C8B-B14F-4D97-AF65-F5344CB8AC3E}">
        <p14:creationId xmlns:p14="http://schemas.microsoft.com/office/powerpoint/2010/main" val="57868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85AC1D-CB2C-4038-A58E-891ECA84EDD3}"/>
              </a:ext>
            </a:extLst>
          </p:cNvPr>
          <p:cNvSpPr>
            <a:spLocks noGrp="1"/>
          </p:cNvSpPr>
          <p:nvPr>
            <p:ph idx="1"/>
          </p:nvPr>
        </p:nvSpPr>
        <p:spPr/>
        <p:txBody>
          <a:bodyPr/>
          <a:lstStyle/>
          <a:p>
            <a:r>
              <a:rPr lang="en-US" dirty="0"/>
              <a:t>Patients, clinicians, and other stakeholders can participate in measure implementation via the public comment process</a:t>
            </a:r>
          </a:p>
          <a:p>
            <a:pPr lvl="1"/>
            <a:r>
              <a:rPr lang="en-US" dirty="0"/>
              <a:t>Presents an opportunity to weigh in on measures being proposed for use in CMS programs</a:t>
            </a:r>
          </a:p>
          <a:p>
            <a:pPr lvl="1"/>
            <a:r>
              <a:rPr lang="en-US" dirty="0"/>
              <a:t>Example types of feedback:</a:t>
            </a:r>
          </a:p>
          <a:p>
            <a:pPr lvl="2"/>
            <a:r>
              <a:rPr lang="en-US" dirty="0"/>
              <a:t>Support for a proposed measure that addresses an area of interest or concern</a:t>
            </a:r>
          </a:p>
          <a:p>
            <a:pPr lvl="2"/>
            <a:r>
              <a:rPr lang="en-US" dirty="0"/>
              <a:t>Concerns about potential for unintended consequences or harms related to a proposed measure</a:t>
            </a:r>
          </a:p>
          <a:p>
            <a:pPr lvl="2"/>
            <a:endParaRPr lang="en-US" dirty="0"/>
          </a:p>
          <a:p>
            <a:pPr marL="457200" lvl="1" indent="0">
              <a:buNone/>
            </a:pPr>
            <a:endParaRPr lang="en-US" dirty="0"/>
          </a:p>
        </p:txBody>
      </p:sp>
      <p:sp>
        <p:nvSpPr>
          <p:cNvPr id="3" name="Title 2">
            <a:extLst>
              <a:ext uri="{FF2B5EF4-FFF2-40B4-BE49-F238E27FC236}">
                <a16:creationId xmlns:a16="http://schemas.microsoft.com/office/drawing/2014/main" id="{97CB187F-C207-467B-BE0F-685964DDDB94}"/>
              </a:ext>
            </a:extLst>
          </p:cNvPr>
          <p:cNvSpPr>
            <a:spLocks noGrp="1"/>
          </p:cNvSpPr>
          <p:nvPr>
            <p:ph type="title"/>
          </p:nvPr>
        </p:nvSpPr>
        <p:spPr/>
        <p:txBody>
          <a:bodyPr/>
          <a:lstStyle/>
          <a:p>
            <a:r>
              <a:rPr lang="en-US" dirty="0"/>
              <a:t>Measure Implementation: Stakeholder Involvement</a:t>
            </a:r>
          </a:p>
        </p:txBody>
      </p:sp>
      <p:sp>
        <p:nvSpPr>
          <p:cNvPr id="5" name="Slide Number Placeholder 4">
            <a:extLst>
              <a:ext uri="{FF2B5EF4-FFF2-40B4-BE49-F238E27FC236}">
                <a16:creationId xmlns:a16="http://schemas.microsoft.com/office/drawing/2014/main" id="{F56E05F6-2322-445C-957E-F6EFE8236A33}"/>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Tree>
    <p:extLst>
      <p:ext uri="{BB962C8B-B14F-4D97-AF65-F5344CB8AC3E}">
        <p14:creationId xmlns:p14="http://schemas.microsoft.com/office/powerpoint/2010/main" val="331676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0C6931-FA4A-41A6-BB2C-4D3171087BE3}"/>
              </a:ext>
            </a:extLst>
          </p:cNvPr>
          <p:cNvSpPr>
            <a:spLocks noGrp="1"/>
          </p:cNvSpPr>
          <p:nvPr>
            <p:ph type="sldNum" sz="quarter" idx="12"/>
          </p:nvPr>
        </p:nvSpPr>
        <p:spPr/>
        <p:txBody>
          <a:bodyPr/>
          <a:lstStyle/>
          <a:p>
            <a:fld id="{F6B8A4A2-F29A-4651-AFA7-54DA4950AAC7}" type="slidenum">
              <a:rPr lang="en-US" smtClean="0"/>
              <a:pPr/>
              <a:t>23</a:t>
            </a:fld>
            <a:endParaRPr lang="en-US" dirty="0"/>
          </a:p>
        </p:txBody>
      </p:sp>
      <p:pic>
        <p:nvPicPr>
          <p:cNvPr id="7" name="Graphic 6" descr="List graphic">
            <a:extLst>
              <a:ext uri="{FF2B5EF4-FFF2-40B4-BE49-F238E27FC236}">
                <a16:creationId xmlns:a16="http://schemas.microsoft.com/office/drawing/2014/main" id="{31191CBF-E232-4A8F-948B-D11A4EC308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 y="2895600"/>
            <a:ext cx="914400" cy="914400"/>
          </a:xfrm>
          <a:prstGeom prst="rect">
            <a:avLst/>
          </a:prstGeom>
        </p:spPr>
      </p:pic>
      <p:pic>
        <p:nvPicPr>
          <p:cNvPr id="9" name="Graphic 8" descr="Open folder graphic">
            <a:extLst>
              <a:ext uri="{FF2B5EF4-FFF2-40B4-BE49-F238E27FC236}">
                <a16:creationId xmlns:a16="http://schemas.microsoft.com/office/drawing/2014/main" id="{18B9A884-EBC3-4AE8-84A0-CF5C4C96B2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200" y="1752601"/>
            <a:ext cx="914400" cy="914400"/>
          </a:xfrm>
          <a:prstGeom prst="rect">
            <a:avLst/>
          </a:prstGeom>
        </p:spPr>
      </p:pic>
      <p:sp>
        <p:nvSpPr>
          <p:cNvPr id="2" name="Content Placeholder 1">
            <a:extLst>
              <a:ext uri="{FF2B5EF4-FFF2-40B4-BE49-F238E27FC236}">
                <a16:creationId xmlns:a16="http://schemas.microsoft.com/office/drawing/2014/main" id="{3D55CD04-B2E0-4E05-A02F-6825A7C7C8D9}"/>
              </a:ext>
            </a:extLst>
          </p:cNvPr>
          <p:cNvSpPr>
            <a:spLocks noGrp="1"/>
          </p:cNvSpPr>
          <p:nvPr>
            <p:ph idx="1"/>
          </p:nvPr>
        </p:nvSpPr>
        <p:spPr>
          <a:xfrm>
            <a:off x="1371600" y="1752601"/>
            <a:ext cx="10363200" cy="4572000"/>
          </a:xfrm>
        </p:spPr>
        <p:txBody>
          <a:bodyPr/>
          <a:lstStyle/>
          <a:p>
            <a:r>
              <a:rPr lang="en-US" dirty="0"/>
              <a:t>The processes and data collection used to ensure the continued soundness of the measure</a:t>
            </a:r>
          </a:p>
          <a:p>
            <a:r>
              <a:rPr lang="en-US" dirty="0"/>
              <a:t>Steps to be completed in this phase:</a:t>
            </a:r>
          </a:p>
          <a:p>
            <a:pPr lvl="1"/>
            <a:r>
              <a:rPr lang="en-US" dirty="0"/>
              <a:t>Data collection and literature reviews</a:t>
            </a:r>
          </a:p>
          <a:p>
            <a:pPr lvl="1"/>
            <a:r>
              <a:rPr lang="en-US" dirty="0"/>
              <a:t>Evaluate Business Case</a:t>
            </a:r>
          </a:p>
          <a:p>
            <a:pPr lvl="1"/>
            <a:r>
              <a:rPr lang="en-US" dirty="0"/>
              <a:t>Measure Updates</a:t>
            </a:r>
          </a:p>
          <a:p>
            <a:pPr lvl="1"/>
            <a:r>
              <a:rPr lang="en-US" dirty="0"/>
              <a:t>Comprehensive Reevaluation</a:t>
            </a:r>
          </a:p>
          <a:p>
            <a:pPr lvl="1"/>
            <a:r>
              <a:rPr lang="en-US" dirty="0"/>
              <a:t>Ad Hoc Review</a:t>
            </a:r>
          </a:p>
          <a:p>
            <a:endParaRPr lang="en-US" dirty="0"/>
          </a:p>
        </p:txBody>
      </p:sp>
      <p:sp>
        <p:nvSpPr>
          <p:cNvPr id="3" name="Title 2">
            <a:extLst>
              <a:ext uri="{FF2B5EF4-FFF2-40B4-BE49-F238E27FC236}">
                <a16:creationId xmlns:a16="http://schemas.microsoft.com/office/drawing/2014/main" id="{E7792DB5-93FE-47F8-B2A3-448BD00F4A93}"/>
              </a:ext>
            </a:extLst>
          </p:cNvPr>
          <p:cNvSpPr>
            <a:spLocks noGrp="1"/>
          </p:cNvSpPr>
          <p:nvPr>
            <p:ph type="title"/>
          </p:nvPr>
        </p:nvSpPr>
        <p:spPr/>
        <p:txBody>
          <a:bodyPr/>
          <a:lstStyle/>
          <a:p>
            <a:r>
              <a:rPr lang="en-US" dirty="0"/>
              <a:t>Measure Use, Continuing Evaluation, and Maintenance </a:t>
            </a:r>
          </a:p>
        </p:txBody>
      </p:sp>
    </p:spTree>
    <p:extLst>
      <p:ext uri="{BB962C8B-B14F-4D97-AF65-F5344CB8AC3E}">
        <p14:creationId xmlns:p14="http://schemas.microsoft.com/office/powerpoint/2010/main" val="139429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6E05F6-2322-445C-957E-F6EFE8236A33}"/>
              </a:ext>
            </a:extLst>
          </p:cNvPr>
          <p:cNvSpPr>
            <a:spLocks noGrp="1"/>
          </p:cNvSpPr>
          <p:nvPr>
            <p:ph type="sldNum" sz="quarter" idx="12"/>
          </p:nvPr>
        </p:nvSpPr>
        <p:spPr/>
        <p:txBody>
          <a:bodyPr/>
          <a:lstStyle/>
          <a:p>
            <a:fld id="{F6B8A4A2-F29A-4651-AFA7-54DA4950AAC7}" type="slidenum">
              <a:rPr lang="en-US" smtClean="0"/>
              <a:pPr/>
              <a:t>24</a:t>
            </a:fld>
            <a:endParaRPr lang="en-US" dirty="0"/>
          </a:p>
        </p:txBody>
      </p:sp>
      <p:pic>
        <p:nvPicPr>
          <p:cNvPr id="6" name="Picture 5" descr="Photograph of people conversing ">
            <a:extLst>
              <a:ext uri="{FF2B5EF4-FFF2-40B4-BE49-F238E27FC236}">
                <a16:creationId xmlns:a16="http://schemas.microsoft.com/office/drawing/2014/main" id="{05E706F9-C44B-482A-8877-87A62EDDD063}"/>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826" t="7105"/>
          <a:stretch/>
        </p:blipFill>
        <p:spPr>
          <a:xfrm>
            <a:off x="7391400" y="2754800"/>
            <a:ext cx="4343400" cy="3837195"/>
          </a:xfrm>
          <a:prstGeom prst="rect">
            <a:avLst/>
          </a:prstGeom>
        </p:spPr>
      </p:pic>
      <p:sp>
        <p:nvSpPr>
          <p:cNvPr id="2" name="Content Placeholder 1">
            <a:extLst>
              <a:ext uri="{FF2B5EF4-FFF2-40B4-BE49-F238E27FC236}">
                <a16:creationId xmlns:a16="http://schemas.microsoft.com/office/drawing/2014/main" id="{A585AC1D-CB2C-4038-A58E-891ECA84EDD3}"/>
              </a:ext>
            </a:extLst>
          </p:cNvPr>
          <p:cNvSpPr>
            <a:spLocks noGrp="1"/>
          </p:cNvSpPr>
          <p:nvPr>
            <p:ph idx="1"/>
          </p:nvPr>
        </p:nvSpPr>
        <p:spPr/>
        <p:txBody>
          <a:bodyPr>
            <a:normAutofit/>
          </a:bodyPr>
          <a:lstStyle/>
          <a:p>
            <a:r>
              <a:rPr lang="en-US" dirty="0"/>
              <a:t>Patients, clinicians, and other stakeholders can participate in measure maintenance via the public comment process</a:t>
            </a:r>
          </a:p>
          <a:p>
            <a:pPr lvl="1"/>
            <a:r>
              <a:rPr lang="en-US" dirty="0"/>
              <a:t>When measures are considered for </a:t>
            </a:r>
            <a:br>
              <a:rPr lang="en-US" dirty="0"/>
            </a:br>
            <a:r>
              <a:rPr lang="en-US" dirty="0"/>
              <a:t>removal from programs, the public has </a:t>
            </a:r>
            <a:br>
              <a:rPr lang="en-US" dirty="0"/>
            </a:br>
            <a:r>
              <a:rPr lang="en-US" dirty="0"/>
              <a:t>an opportunity to comment</a:t>
            </a:r>
          </a:p>
          <a:p>
            <a:pPr lvl="1"/>
            <a:r>
              <a:rPr lang="en-US" dirty="0"/>
              <a:t>Example types of feedback:</a:t>
            </a:r>
          </a:p>
          <a:p>
            <a:pPr lvl="2"/>
            <a:r>
              <a:rPr lang="en-US" dirty="0"/>
              <a:t>Support or concern for a proposed </a:t>
            </a:r>
            <a:br>
              <a:rPr lang="en-US" dirty="0"/>
            </a:br>
            <a:r>
              <a:rPr lang="en-US" dirty="0"/>
              <a:t>measure removal</a:t>
            </a:r>
          </a:p>
          <a:p>
            <a:pPr marL="457200" lvl="1" indent="0">
              <a:buNone/>
            </a:pPr>
            <a:endParaRPr lang="en-US" dirty="0"/>
          </a:p>
        </p:txBody>
      </p:sp>
      <p:sp>
        <p:nvSpPr>
          <p:cNvPr id="3" name="Title 2">
            <a:extLst>
              <a:ext uri="{FF2B5EF4-FFF2-40B4-BE49-F238E27FC236}">
                <a16:creationId xmlns:a16="http://schemas.microsoft.com/office/drawing/2014/main" id="{97CB187F-C207-467B-BE0F-685964DDDB94}"/>
              </a:ext>
            </a:extLst>
          </p:cNvPr>
          <p:cNvSpPr>
            <a:spLocks noGrp="1"/>
          </p:cNvSpPr>
          <p:nvPr>
            <p:ph type="title"/>
          </p:nvPr>
        </p:nvSpPr>
        <p:spPr/>
        <p:txBody>
          <a:bodyPr/>
          <a:lstStyle/>
          <a:p>
            <a:r>
              <a:rPr lang="en-US" dirty="0"/>
              <a:t>Measure Maintenance: Stakeholder Involvement</a:t>
            </a:r>
          </a:p>
        </p:txBody>
      </p:sp>
    </p:spTree>
    <p:extLst>
      <p:ext uri="{BB962C8B-B14F-4D97-AF65-F5344CB8AC3E}">
        <p14:creationId xmlns:p14="http://schemas.microsoft.com/office/powerpoint/2010/main" val="186019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97A1D-4FDB-4A88-B58A-7B54CE960D0C}"/>
              </a:ext>
            </a:extLst>
          </p:cNvPr>
          <p:cNvSpPr>
            <a:spLocks noGrp="1"/>
          </p:cNvSpPr>
          <p:nvPr>
            <p:ph type="ctrTitle"/>
          </p:nvPr>
        </p:nvSpPr>
        <p:spPr/>
        <p:txBody>
          <a:bodyPr/>
          <a:lstStyle/>
          <a:p>
            <a:r>
              <a:rPr lang="en-US" dirty="0"/>
              <a:t>Resources for More Information</a:t>
            </a:r>
          </a:p>
        </p:txBody>
      </p:sp>
      <p:sp>
        <p:nvSpPr>
          <p:cNvPr id="4" name="Slide Number Placeholder 3">
            <a:extLst>
              <a:ext uri="{FF2B5EF4-FFF2-40B4-BE49-F238E27FC236}">
                <a16:creationId xmlns:a16="http://schemas.microsoft.com/office/drawing/2014/main" id="{575B7689-CE8A-4D12-855A-DE5D7544EBF2}"/>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Tree>
    <p:extLst>
      <p:ext uri="{BB962C8B-B14F-4D97-AF65-F5344CB8AC3E}">
        <p14:creationId xmlns:p14="http://schemas.microsoft.com/office/powerpoint/2010/main" val="358262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95EBAD-296C-4EBA-894F-F7E1C8281D00}"/>
              </a:ext>
            </a:extLst>
          </p:cNvPr>
          <p:cNvSpPr>
            <a:spLocks noGrp="1"/>
          </p:cNvSpPr>
          <p:nvPr>
            <p:ph type="sldNum" sz="quarter" idx="12"/>
          </p:nvPr>
        </p:nvSpPr>
        <p:spPr/>
        <p:txBody>
          <a:bodyPr/>
          <a:lstStyle/>
          <a:p>
            <a:fld id="{F6B8A4A2-F29A-4651-AFA7-54DA4950AAC7}" type="slidenum">
              <a:rPr lang="en-US" smtClean="0"/>
              <a:pPr/>
              <a:t>26</a:t>
            </a:fld>
            <a:endParaRPr lang="en-US" dirty="0"/>
          </a:p>
        </p:txBody>
      </p:sp>
      <p:pic>
        <p:nvPicPr>
          <p:cNvPr id="6" name="Picture 5" descr="Screenshot of the main MMS website.&#10;&#10;">
            <a:extLst>
              <a:ext uri="{FF2B5EF4-FFF2-40B4-BE49-F238E27FC236}">
                <a16:creationId xmlns:a16="http://schemas.microsoft.com/office/drawing/2014/main" id="{F32656C4-1A5F-41DA-8888-684B50728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031904"/>
            <a:ext cx="7162800" cy="3597496"/>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67AA2991-9DF1-4186-BB45-5D9C5B9BB6B2}"/>
              </a:ext>
            </a:extLst>
          </p:cNvPr>
          <p:cNvSpPr>
            <a:spLocks noGrp="1"/>
          </p:cNvSpPr>
          <p:nvPr>
            <p:ph idx="1"/>
          </p:nvPr>
        </p:nvSpPr>
        <p:spPr/>
        <p:txBody>
          <a:bodyPr/>
          <a:lstStyle/>
          <a:p>
            <a:r>
              <a:rPr lang="en-US" sz="2800" dirty="0"/>
              <a:t>Go to our </a:t>
            </a:r>
            <a:r>
              <a:rPr lang="en-US" sz="2800" dirty="0">
                <a:hlinkClick r:id="rId4"/>
              </a:rPr>
              <a:t>Measures Management System </a:t>
            </a:r>
            <a:r>
              <a:rPr lang="en-US" sz="2800" dirty="0"/>
              <a:t>website</a:t>
            </a:r>
          </a:p>
          <a:p>
            <a:r>
              <a:rPr lang="en-US" sz="2800" dirty="0"/>
              <a:t>Contact us at: </a:t>
            </a:r>
            <a:r>
              <a:rPr lang="en-US" sz="2800" b="1" dirty="0">
                <a:hlinkClick r:id="rId5"/>
              </a:rPr>
              <a:t>MMSSupport@Battelle.org</a:t>
            </a:r>
            <a:endParaRPr lang="en-US" sz="2800" b="1" dirty="0"/>
          </a:p>
          <a:p>
            <a:endParaRPr lang="en-US" dirty="0"/>
          </a:p>
        </p:txBody>
      </p:sp>
      <p:sp>
        <p:nvSpPr>
          <p:cNvPr id="3" name="Title 2">
            <a:extLst>
              <a:ext uri="{FF2B5EF4-FFF2-40B4-BE49-F238E27FC236}">
                <a16:creationId xmlns:a16="http://schemas.microsoft.com/office/drawing/2014/main" id="{EAE18EB8-283F-4BFF-AB24-5CA291AB3013}"/>
              </a:ext>
            </a:extLst>
          </p:cNvPr>
          <p:cNvSpPr>
            <a:spLocks noGrp="1"/>
          </p:cNvSpPr>
          <p:nvPr>
            <p:ph type="title"/>
          </p:nvPr>
        </p:nvSpPr>
        <p:spPr/>
        <p:txBody>
          <a:bodyPr/>
          <a:lstStyle/>
          <a:p>
            <a:r>
              <a:rPr lang="en-US" dirty="0"/>
              <a:t>For more information and support:</a:t>
            </a:r>
          </a:p>
        </p:txBody>
      </p:sp>
    </p:spTree>
    <p:extLst>
      <p:ext uri="{BB962C8B-B14F-4D97-AF65-F5344CB8AC3E}">
        <p14:creationId xmlns:p14="http://schemas.microsoft.com/office/powerpoint/2010/main" val="120068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E6EDF1-4CDE-4E4A-8B7D-8CF151949A10}"/>
              </a:ext>
            </a:extLst>
          </p:cNvPr>
          <p:cNvSpPr>
            <a:spLocks noGrp="1"/>
          </p:cNvSpPr>
          <p:nvPr>
            <p:ph type="sldNum" sz="quarter" idx="12"/>
          </p:nvPr>
        </p:nvSpPr>
        <p:spPr/>
        <p:txBody>
          <a:bodyPr/>
          <a:lstStyle/>
          <a:p>
            <a:fld id="{F6B8A4A2-F29A-4651-AFA7-54DA4950AAC7}" type="slidenum">
              <a:rPr lang="en-US" smtClean="0"/>
              <a:pPr/>
              <a:t>27</a:t>
            </a:fld>
            <a:endParaRPr lang="en-US" dirty="0"/>
          </a:p>
        </p:txBody>
      </p:sp>
      <p:pic>
        <p:nvPicPr>
          <p:cNvPr id="6" name="Picture 5" descr="Partial screenshot of CMIT website, showing measure statuses by program.">
            <a:extLst>
              <a:ext uri="{FF2B5EF4-FFF2-40B4-BE49-F238E27FC236}">
                <a16:creationId xmlns:a16="http://schemas.microsoft.com/office/drawing/2014/main" id="{14F63951-2AE2-4015-A36B-2708336CE3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8400" y="3028281"/>
            <a:ext cx="7476065" cy="3524919"/>
          </a:xfrm>
          <a:prstGeom prst="rect">
            <a:avLst/>
          </a:prstGeom>
        </p:spPr>
      </p:pic>
      <p:sp>
        <p:nvSpPr>
          <p:cNvPr id="2" name="Content Placeholder 1">
            <a:extLst>
              <a:ext uri="{FF2B5EF4-FFF2-40B4-BE49-F238E27FC236}">
                <a16:creationId xmlns:a16="http://schemas.microsoft.com/office/drawing/2014/main" id="{C2532DE9-8575-4ED9-BC9F-8521C99A3EA1}"/>
              </a:ext>
            </a:extLst>
          </p:cNvPr>
          <p:cNvSpPr>
            <a:spLocks noGrp="1"/>
          </p:cNvSpPr>
          <p:nvPr>
            <p:ph idx="1"/>
          </p:nvPr>
        </p:nvSpPr>
        <p:spPr/>
        <p:txBody>
          <a:bodyPr/>
          <a:lstStyle/>
          <a:p>
            <a:r>
              <a:rPr lang="en-US" sz="2800" dirty="0"/>
              <a:t>The </a:t>
            </a:r>
            <a:r>
              <a:rPr lang="en-US" sz="2800" dirty="0">
                <a:hlinkClick r:id="rId4"/>
              </a:rPr>
              <a:t>CMS Measures Inventory Tool (CMIT)</a:t>
            </a:r>
            <a:r>
              <a:rPr lang="en-US" sz="2800" dirty="0"/>
              <a:t> provides a searchable repository of the measures used across CMS quality programs and initiatives.</a:t>
            </a:r>
          </a:p>
          <a:p>
            <a:endParaRPr lang="en-US" dirty="0"/>
          </a:p>
        </p:txBody>
      </p:sp>
      <p:sp>
        <p:nvSpPr>
          <p:cNvPr id="3" name="Title 2">
            <a:extLst>
              <a:ext uri="{FF2B5EF4-FFF2-40B4-BE49-F238E27FC236}">
                <a16:creationId xmlns:a16="http://schemas.microsoft.com/office/drawing/2014/main" id="{5014FA4E-A107-4BB2-BD0F-9C6D81CEF60B}"/>
              </a:ext>
            </a:extLst>
          </p:cNvPr>
          <p:cNvSpPr>
            <a:spLocks noGrp="1"/>
          </p:cNvSpPr>
          <p:nvPr>
            <p:ph type="title"/>
          </p:nvPr>
        </p:nvSpPr>
        <p:spPr/>
        <p:txBody>
          <a:bodyPr/>
          <a:lstStyle/>
          <a:p>
            <a:r>
              <a:rPr lang="en-US" dirty="0"/>
              <a:t>CMIT</a:t>
            </a:r>
          </a:p>
        </p:txBody>
      </p:sp>
    </p:spTree>
    <p:extLst>
      <p:ext uri="{BB962C8B-B14F-4D97-AF65-F5344CB8AC3E}">
        <p14:creationId xmlns:p14="http://schemas.microsoft.com/office/powerpoint/2010/main" val="182138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1DD696-867A-41E1-AF40-48B3C89BD79D}"/>
              </a:ext>
            </a:extLst>
          </p:cNvPr>
          <p:cNvSpPr>
            <a:spLocks noGrp="1"/>
          </p:cNvSpPr>
          <p:nvPr>
            <p:ph type="sldNum" sz="quarter" idx="12"/>
          </p:nvPr>
        </p:nvSpPr>
        <p:spPr/>
        <p:txBody>
          <a:bodyPr/>
          <a:lstStyle/>
          <a:p>
            <a:fld id="{F6B8A4A2-F29A-4651-AFA7-54DA4950AAC7}" type="slidenum">
              <a:rPr lang="en-US" smtClean="0"/>
              <a:pPr/>
              <a:t>28</a:t>
            </a:fld>
            <a:endParaRPr lang="en-US" dirty="0"/>
          </a:p>
        </p:txBody>
      </p:sp>
      <p:pic>
        <p:nvPicPr>
          <p:cNvPr id="4" name="Picture 3" descr="Image of the May MMS Newsletter">
            <a:extLst>
              <a:ext uri="{FF2B5EF4-FFF2-40B4-BE49-F238E27FC236}">
                <a16:creationId xmlns:a16="http://schemas.microsoft.com/office/drawing/2014/main" id="{7502FFA7-AC6E-4281-BD19-172B2681A6ED}"/>
              </a:ext>
            </a:extLst>
          </p:cNvPr>
          <p:cNvPicPr>
            <a:picLocks noChangeAspect="1"/>
          </p:cNvPicPr>
          <p:nvPr/>
        </p:nvPicPr>
        <p:blipFill>
          <a:blip r:embed="rId3"/>
          <a:stretch>
            <a:fillRect/>
          </a:stretch>
        </p:blipFill>
        <p:spPr>
          <a:xfrm>
            <a:off x="6102485" y="3142617"/>
            <a:ext cx="5479915" cy="3105783"/>
          </a:xfrm>
          <a:prstGeom prst="rect">
            <a:avLst/>
          </a:prstGeom>
          <a:effectLst>
            <a:outerShdw blurRad="50800" dist="38100" dir="5400000" algn="t" rotWithShape="0">
              <a:prstClr val="black">
                <a:alpha val="40000"/>
              </a:prstClr>
            </a:outerShdw>
          </a:effectLst>
        </p:spPr>
      </p:pic>
      <p:sp>
        <p:nvSpPr>
          <p:cNvPr id="7" name="Content Placeholder 1">
            <a:extLst>
              <a:ext uri="{FF2B5EF4-FFF2-40B4-BE49-F238E27FC236}">
                <a16:creationId xmlns:a16="http://schemas.microsoft.com/office/drawing/2014/main" id="{6CD0D153-48A4-470F-9E97-AD353F1CC1FE}"/>
              </a:ext>
            </a:extLst>
          </p:cNvPr>
          <p:cNvSpPr txBox="1">
            <a:spLocks/>
          </p:cNvSpPr>
          <p:nvPr/>
        </p:nvSpPr>
        <p:spPr>
          <a:xfrm>
            <a:off x="6019800" y="1752601"/>
            <a:ext cx="5562600" cy="12191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MMS Newsletter</a:t>
            </a:r>
          </a:p>
          <a:p>
            <a:pPr lvl="1"/>
            <a:r>
              <a:rPr lang="en-US" dirty="0"/>
              <a:t>Sign up here: </a:t>
            </a:r>
            <a:r>
              <a:rPr lang="en-US" dirty="0">
                <a:hlinkClick r:id="rId4"/>
              </a:rPr>
              <a:t>https://public.govdelivery.com/accounts/USCMS/subscriber/new</a:t>
            </a:r>
            <a:endParaRPr lang="en-US" dirty="0"/>
          </a:p>
        </p:txBody>
      </p:sp>
      <p:pic>
        <p:nvPicPr>
          <p:cNvPr id="6" name="Picture 5" descr="Image of the MACRA Bulletin">
            <a:extLst>
              <a:ext uri="{FF2B5EF4-FFF2-40B4-BE49-F238E27FC236}">
                <a16:creationId xmlns:a16="http://schemas.microsoft.com/office/drawing/2014/main" id="{B91678C6-6B1B-4250-8A4F-ADA2C1F87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3112289"/>
            <a:ext cx="3733800" cy="3136111"/>
          </a:xfrm>
          <a:prstGeom prst="rect">
            <a:avLst/>
          </a:prstGeom>
          <a:effectLst>
            <a:outerShdw blurRad="50800" dist="38100" dir="5400000" algn="t" rotWithShape="0">
              <a:prstClr val="black">
                <a:alpha val="40000"/>
              </a:prstClr>
            </a:outerShdw>
          </a:effectLst>
        </p:spPr>
      </p:pic>
      <p:sp>
        <p:nvSpPr>
          <p:cNvPr id="2" name="Content Placeholder 1">
            <a:extLst>
              <a:ext uri="{FF2B5EF4-FFF2-40B4-BE49-F238E27FC236}">
                <a16:creationId xmlns:a16="http://schemas.microsoft.com/office/drawing/2014/main" id="{43381F5F-11D9-4664-A45B-1534D0F4D31F}"/>
              </a:ext>
            </a:extLst>
          </p:cNvPr>
          <p:cNvSpPr>
            <a:spLocks noGrp="1"/>
          </p:cNvSpPr>
          <p:nvPr>
            <p:ph idx="1"/>
          </p:nvPr>
        </p:nvSpPr>
        <p:spPr>
          <a:xfrm>
            <a:off x="457200" y="1752601"/>
            <a:ext cx="5257800" cy="1390016"/>
          </a:xfrm>
        </p:spPr>
        <p:txBody>
          <a:bodyPr>
            <a:normAutofit/>
          </a:bodyPr>
          <a:lstStyle/>
          <a:p>
            <a:r>
              <a:rPr lang="en-US" sz="2200" dirty="0"/>
              <a:t>MACRA Bulletin</a:t>
            </a:r>
          </a:p>
          <a:p>
            <a:pPr lvl="1"/>
            <a:r>
              <a:rPr lang="en-US" sz="2000" dirty="0"/>
              <a:t>Email </a:t>
            </a:r>
            <a:r>
              <a:rPr lang="en-US" sz="2000" dirty="0">
                <a:hlinkClick r:id="rId6"/>
              </a:rPr>
              <a:t>MMSsupport@battelle.org</a:t>
            </a:r>
            <a:r>
              <a:rPr lang="en-US" sz="2000" dirty="0"/>
              <a:t> to sign up</a:t>
            </a:r>
          </a:p>
        </p:txBody>
      </p:sp>
      <p:sp>
        <p:nvSpPr>
          <p:cNvPr id="3" name="Title 2">
            <a:extLst>
              <a:ext uri="{FF2B5EF4-FFF2-40B4-BE49-F238E27FC236}">
                <a16:creationId xmlns:a16="http://schemas.microsoft.com/office/drawing/2014/main" id="{C0D000BF-C187-48F3-B40C-2CF24FB6B350}"/>
              </a:ext>
            </a:extLst>
          </p:cNvPr>
          <p:cNvSpPr>
            <a:spLocks noGrp="1"/>
          </p:cNvSpPr>
          <p:nvPr>
            <p:ph type="title"/>
          </p:nvPr>
        </p:nvSpPr>
        <p:spPr/>
        <p:txBody>
          <a:bodyPr/>
          <a:lstStyle/>
          <a:p>
            <a:r>
              <a:rPr lang="en-US" dirty="0"/>
              <a:t>MACRA Bulletin/MMS Newsletter</a:t>
            </a:r>
          </a:p>
        </p:txBody>
      </p:sp>
    </p:spTree>
    <p:extLst>
      <p:ext uri="{BB962C8B-B14F-4D97-AF65-F5344CB8AC3E}">
        <p14:creationId xmlns:p14="http://schemas.microsoft.com/office/powerpoint/2010/main" val="100801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pPr marL="514350" indent="-514350">
              <a:lnSpc>
                <a:spcPct val="114000"/>
              </a:lnSpc>
              <a:spcAft>
                <a:spcPts val="1200"/>
              </a:spcAft>
              <a:buFont typeface="+mj-lt"/>
              <a:buAutoNum type="arabicPeriod"/>
            </a:pPr>
            <a:r>
              <a:rPr lang="en-US" dirty="0"/>
              <a:t>Introduction to CMS and Quality Goals</a:t>
            </a:r>
          </a:p>
          <a:p>
            <a:pPr marL="514350" indent="-514350">
              <a:lnSpc>
                <a:spcPct val="114000"/>
              </a:lnSpc>
              <a:spcAft>
                <a:spcPts val="1200"/>
              </a:spcAft>
              <a:buFont typeface="+mj-lt"/>
              <a:buAutoNum type="arabicPeriod"/>
            </a:pPr>
            <a:r>
              <a:rPr lang="en-US" dirty="0"/>
              <a:t>What quality measures are used and how they are used</a:t>
            </a:r>
          </a:p>
          <a:p>
            <a:pPr marL="514350" indent="-514350">
              <a:lnSpc>
                <a:spcPct val="114000"/>
              </a:lnSpc>
              <a:spcAft>
                <a:spcPts val="1200"/>
              </a:spcAft>
              <a:buFont typeface="+mj-lt"/>
              <a:buAutoNum type="arabicPeriod"/>
            </a:pPr>
            <a:r>
              <a:rPr lang="en-US" dirty="0"/>
              <a:t>Meaningful Measures</a:t>
            </a:r>
          </a:p>
          <a:p>
            <a:pPr marL="514350" indent="-514350">
              <a:lnSpc>
                <a:spcPct val="114000"/>
              </a:lnSpc>
              <a:spcAft>
                <a:spcPts val="1200"/>
              </a:spcAft>
              <a:buFont typeface="+mj-lt"/>
              <a:buAutoNum type="arabicPeriod"/>
            </a:pPr>
            <a:r>
              <a:rPr lang="en-US" dirty="0"/>
              <a:t>Stakeholder involvement throughout the quality measure lifecycle</a:t>
            </a:r>
          </a:p>
          <a:p>
            <a:pPr marL="514350" indent="-514350">
              <a:lnSpc>
                <a:spcPct val="114000"/>
              </a:lnSpc>
              <a:spcAft>
                <a:spcPts val="1200"/>
              </a:spcAft>
              <a:buFont typeface="+mj-lt"/>
              <a:buAutoNum type="arabicPeriod"/>
            </a:pPr>
            <a:endParaRPr lang="en-US" dirty="0"/>
          </a:p>
          <a:p>
            <a:endParaRPr lang="en-US" dirty="0"/>
          </a:p>
        </p:txBody>
      </p:sp>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Agenda</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329961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614871-675F-40A4-88CD-52521C823247}"/>
              </a:ext>
            </a:extLst>
          </p:cNvPr>
          <p:cNvSpPr>
            <a:spLocks noGrp="1"/>
          </p:cNvSpPr>
          <p:nvPr>
            <p:ph type="sldNum" sz="quarter" idx="12"/>
          </p:nvPr>
        </p:nvSpPr>
        <p:spPr/>
        <p:txBody>
          <a:bodyPr/>
          <a:lstStyle/>
          <a:p>
            <a:fld id="{F6B8A4A2-F29A-4651-AFA7-54DA4950AAC7}" type="slidenum">
              <a:rPr lang="en-US" smtClean="0"/>
              <a:pPr/>
              <a:t>29</a:t>
            </a:fld>
            <a:endParaRPr lang="en-US" dirty="0"/>
          </a:p>
        </p:txBody>
      </p:sp>
      <p:pic>
        <p:nvPicPr>
          <p:cNvPr id="6" name="Picture 5" descr="Screen grab of the ONC project tracking system, aka Jira.">
            <a:extLst>
              <a:ext uri="{FF2B5EF4-FFF2-40B4-BE49-F238E27FC236}">
                <a16:creationId xmlns:a16="http://schemas.microsoft.com/office/drawing/2014/main" id="{284F257B-4E6D-4D30-828A-B0C240A099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3429000"/>
            <a:ext cx="7275397" cy="2962964"/>
          </a:xfrm>
          <a:prstGeom prst="rect">
            <a:avLst/>
          </a:prstGeom>
          <a:effectLst>
            <a:outerShdw blurRad="50800" dist="38100" dir="5400000" algn="t" rotWithShape="0">
              <a:prstClr val="black">
                <a:alpha val="40000"/>
              </a:prstClr>
            </a:outerShdw>
          </a:effectLst>
        </p:spPr>
      </p:pic>
      <p:sp>
        <p:nvSpPr>
          <p:cNvPr id="2" name="Content Placeholder 1">
            <a:extLst>
              <a:ext uri="{FF2B5EF4-FFF2-40B4-BE49-F238E27FC236}">
                <a16:creationId xmlns:a16="http://schemas.microsoft.com/office/drawing/2014/main" id="{A9E127BF-016C-41D9-BDE2-767DEE4C267C}"/>
              </a:ext>
            </a:extLst>
          </p:cNvPr>
          <p:cNvSpPr>
            <a:spLocks noGrp="1"/>
          </p:cNvSpPr>
          <p:nvPr>
            <p:ph idx="1"/>
          </p:nvPr>
        </p:nvSpPr>
        <p:spPr>
          <a:xfrm>
            <a:off x="457200" y="1752600"/>
            <a:ext cx="11277600" cy="1955799"/>
          </a:xfrm>
        </p:spPr>
        <p:txBody>
          <a:bodyPr>
            <a:normAutofit fontScale="85000" lnSpcReduction="20000"/>
          </a:bodyPr>
          <a:lstStyle/>
          <a:p>
            <a:r>
              <a:rPr lang="en-US" dirty="0"/>
              <a:t>Jira is the platform for commenting on measures under consideration</a:t>
            </a:r>
          </a:p>
          <a:p>
            <a:r>
              <a:rPr lang="en-US" dirty="0"/>
              <a:t>Quick Start Guide available here: </a:t>
            </a:r>
            <a:r>
              <a:rPr lang="en-US" dirty="0">
                <a:hlinkClick r:id="rId4"/>
              </a:rPr>
              <a:t>https://www.cms.gov/Medicare/Quality-Initiatives-Patient-Assessment-Instruments/QualityMeasures/Downloads/CMS_Jira_Quick_Start_2019.pdf</a:t>
            </a:r>
            <a:endParaRPr lang="en-US" dirty="0"/>
          </a:p>
        </p:txBody>
      </p:sp>
      <p:sp>
        <p:nvSpPr>
          <p:cNvPr id="3" name="Title 2">
            <a:extLst>
              <a:ext uri="{FF2B5EF4-FFF2-40B4-BE49-F238E27FC236}">
                <a16:creationId xmlns:a16="http://schemas.microsoft.com/office/drawing/2014/main" id="{17548439-F19D-49DF-B962-6BABA0093EF5}"/>
              </a:ext>
            </a:extLst>
          </p:cNvPr>
          <p:cNvSpPr>
            <a:spLocks noGrp="1"/>
          </p:cNvSpPr>
          <p:nvPr>
            <p:ph type="title"/>
          </p:nvPr>
        </p:nvSpPr>
        <p:spPr/>
        <p:txBody>
          <a:bodyPr/>
          <a:lstStyle/>
          <a:p>
            <a:r>
              <a:rPr lang="en-US" dirty="0"/>
              <a:t>Jira</a:t>
            </a:r>
          </a:p>
        </p:txBody>
      </p:sp>
    </p:spTree>
    <p:extLst>
      <p:ext uri="{BB962C8B-B14F-4D97-AF65-F5344CB8AC3E}">
        <p14:creationId xmlns:p14="http://schemas.microsoft.com/office/powerpoint/2010/main" val="38048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462341-7CD9-4DD5-820E-F19501BB64B0}"/>
              </a:ext>
            </a:extLst>
          </p:cNvPr>
          <p:cNvSpPr>
            <a:spLocks noGrp="1"/>
          </p:cNvSpPr>
          <p:nvPr>
            <p:ph type="sldNum" sz="quarter" idx="12"/>
          </p:nvPr>
        </p:nvSpPr>
        <p:spPr/>
        <p:txBody>
          <a:bodyPr/>
          <a:lstStyle/>
          <a:p>
            <a:fld id="{F6B8A4A2-F29A-4651-AFA7-54DA4950AAC7}" type="slidenum">
              <a:rPr lang="en-US" smtClean="0"/>
              <a:pPr/>
              <a:t>30</a:t>
            </a:fld>
            <a:endParaRPr lang="en-US" dirty="0"/>
          </a:p>
        </p:txBody>
      </p:sp>
      <p:sp>
        <p:nvSpPr>
          <p:cNvPr id="4" name="Placeholder 3">
            <a:extLst>
              <a:ext uri="{FF2B5EF4-FFF2-40B4-BE49-F238E27FC236}">
                <a16:creationId xmlns:a16="http://schemas.microsoft.com/office/drawing/2014/main" id="{61F4F7CB-BD9A-4FBA-B84E-A0D9004ACAD5}"/>
              </a:ext>
            </a:extLst>
          </p:cNvPr>
          <p:cNvSpPr>
            <a:spLocks noGrp="1"/>
          </p:cNvSpPr>
          <p:nvPr>
            <p:ph type="dt" sz="half" idx="10"/>
          </p:nvPr>
        </p:nvSpPr>
        <p:spPr>
          <a:xfrm>
            <a:off x="2119312" y="6416675"/>
            <a:ext cx="7953375" cy="365125"/>
          </a:xfrm>
        </p:spPr>
        <p:txBody>
          <a:bodyPr/>
          <a:lstStyle/>
          <a:p>
            <a:pPr algn="l"/>
            <a:r>
              <a:rPr lang="en-US" dirty="0">
                <a:solidFill>
                  <a:prstClr val="black"/>
                </a:solidFill>
                <a:latin typeface="Calibri" panose="020F0502020204030204"/>
                <a:hlinkClick r:id="rId3"/>
              </a:rPr>
              <a:t>https://www.cms.gov/Medicare/Quality-Initiatives-Patient-Assessment-Instruments/MMS/Downloads/Blueprint.pdf</a:t>
            </a:r>
            <a:endParaRPr lang="en-US" dirty="0">
              <a:solidFill>
                <a:prstClr val="black"/>
              </a:solidFill>
              <a:latin typeface="Calibri" panose="020F0502020204030204"/>
            </a:endParaRPr>
          </a:p>
          <a:p>
            <a:endParaRPr lang="en-US" dirty="0"/>
          </a:p>
        </p:txBody>
      </p:sp>
      <p:pic>
        <p:nvPicPr>
          <p:cNvPr id="6" name="Picture 5" descr="This is an image of the cover page of Blueprint 14.1.">
            <a:extLst>
              <a:ext uri="{FF2B5EF4-FFF2-40B4-BE49-F238E27FC236}">
                <a16:creationId xmlns:a16="http://schemas.microsoft.com/office/drawing/2014/main" id="{E9CFE223-2A51-4E3E-A8FA-13264D3F65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1746192"/>
            <a:ext cx="3536394" cy="4584817"/>
          </a:xfrm>
          <a:prstGeom prst="rect">
            <a:avLst/>
          </a:prstGeom>
          <a:effectLst>
            <a:outerShdw blurRad="50800" dist="38100" dir="5400000" algn="t" rotWithShape="0">
              <a:prstClr val="black">
                <a:alpha val="40000"/>
              </a:prstClr>
            </a:outerShdw>
          </a:effectLst>
        </p:spPr>
      </p:pic>
      <p:sp>
        <p:nvSpPr>
          <p:cNvPr id="2" name="Content Placeholder 1">
            <a:extLst>
              <a:ext uri="{FF2B5EF4-FFF2-40B4-BE49-F238E27FC236}">
                <a16:creationId xmlns:a16="http://schemas.microsoft.com/office/drawing/2014/main" id="{366C144A-E238-4A7B-A56A-27F718C9C89F}"/>
              </a:ext>
            </a:extLst>
          </p:cNvPr>
          <p:cNvSpPr>
            <a:spLocks noGrp="1"/>
          </p:cNvSpPr>
          <p:nvPr>
            <p:ph idx="1"/>
          </p:nvPr>
        </p:nvSpPr>
        <p:spPr>
          <a:xfrm>
            <a:off x="457200" y="1752601"/>
            <a:ext cx="5638800" cy="4572000"/>
          </a:xfrm>
        </p:spPr>
        <p:txBody>
          <a:bodyPr>
            <a:normAutofit fontScale="92500" lnSpcReduction="20000"/>
          </a:bodyPr>
          <a:lstStyle/>
          <a:p>
            <a:r>
              <a:rPr lang="en-US" dirty="0"/>
              <a:t>The </a:t>
            </a:r>
            <a:r>
              <a:rPr lang="en-US" dirty="0">
                <a:hlinkClick r:id="rId5"/>
              </a:rPr>
              <a:t>Blueprint</a:t>
            </a:r>
            <a:r>
              <a:rPr lang="en-US" dirty="0"/>
              <a:t> is a helpful resource whether your interest is in developing measures or in understanding the measure development process.</a:t>
            </a:r>
            <a:endParaRPr lang="en-US" sz="2800" dirty="0">
              <a:solidFill>
                <a:srgbClr val="3333FF"/>
              </a:solidFill>
            </a:endParaRPr>
          </a:p>
          <a:p>
            <a:pPr lvl="1"/>
            <a:r>
              <a:rPr lang="en-US" dirty="0"/>
              <a:t>Six sections to guide measure development</a:t>
            </a:r>
          </a:p>
          <a:p>
            <a:pPr lvl="1"/>
            <a:r>
              <a:rPr lang="en-US" dirty="0"/>
              <a:t>Measure lifecycle</a:t>
            </a:r>
          </a:p>
          <a:p>
            <a:pPr lvl="1"/>
            <a:r>
              <a:rPr lang="en-US" dirty="0"/>
              <a:t>In-depth look on each step of the process</a:t>
            </a:r>
          </a:p>
          <a:p>
            <a:pPr lvl="1"/>
            <a:r>
              <a:rPr lang="en-US" dirty="0"/>
              <a:t>Forms and templates</a:t>
            </a:r>
          </a:p>
          <a:p>
            <a:pPr lvl="1"/>
            <a:endParaRPr lang="en-US" dirty="0"/>
          </a:p>
        </p:txBody>
      </p:sp>
      <p:sp>
        <p:nvSpPr>
          <p:cNvPr id="3" name="Title 2">
            <a:extLst>
              <a:ext uri="{FF2B5EF4-FFF2-40B4-BE49-F238E27FC236}">
                <a16:creationId xmlns:a16="http://schemas.microsoft.com/office/drawing/2014/main" id="{D9AFA9DF-D03A-4E22-BD23-73783DA3F30A}"/>
              </a:ext>
            </a:extLst>
          </p:cNvPr>
          <p:cNvSpPr>
            <a:spLocks noGrp="1"/>
          </p:cNvSpPr>
          <p:nvPr>
            <p:ph type="title"/>
          </p:nvPr>
        </p:nvSpPr>
        <p:spPr/>
        <p:txBody>
          <a:bodyPr/>
          <a:lstStyle/>
          <a:p>
            <a:r>
              <a:rPr lang="en-US" dirty="0"/>
              <a:t>CMS Quality Measurement</a:t>
            </a:r>
            <a:br>
              <a:rPr lang="en-US" dirty="0"/>
            </a:br>
            <a:r>
              <a:rPr lang="en-US" dirty="0"/>
              <a:t>CMS MMS Blueprint</a:t>
            </a:r>
          </a:p>
        </p:txBody>
      </p:sp>
    </p:spTree>
    <p:extLst>
      <p:ext uri="{BB962C8B-B14F-4D97-AF65-F5344CB8AC3E}">
        <p14:creationId xmlns:p14="http://schemas.microsoft.com/office/powerpoint/2010/main" val="420245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990BA-8732-45A5-866B-7BC6ABE5DD76}"/>
              </a:ext>
            </a:extLst>
          </p:cNvPr>
          <p:cNvSpPr>
            <a:spLocks noGrp="1"/>
          </p:cNvSpPr>
          <p:nvPr>
            <p:ph type="sldNum" sz="quarter" idx="12"/>
          </p:nvPr>
        </p:nvSpPr>
        <p:spPr/>
        <p:txBody>
          <a:bodyPr/>
          <a:lstStyle/>
          <a:p>
            <a:fld id="{F6B8A4A2-F29A-4651-AFA7-54DA4950AAC7}" type="slidenum">
              <a:rPr lang="en-US" smtClean="0"/>
              <a:pPr/>
              <a:t>31</a:t>
            </a:fld>
            <a:endParaRPr lang="en-US" dirty="0"/>
          </a:p>
        </p:txBody>
      </p:sp>
      <p:pic>
        <p:nvPicPr>
          <p:cNvPr id="6" name="Picture 5" descr="Partial screenshot of eCQI Resource Center website.">
            <a:extLst>
              <a:ext uri="{FF2B5EF4-FFF2-40B4-BE49-F238E27FC236}">
                <a16:creationId xmlns:a16="http://schemas.microsoft.com/office/drawing/2014/main" id="{54D476A6-51CE-4063-B201-1534281ED4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919248"/>
            <a:ext cx="8001000" cy="3862552"/>
          </a:xfrm>
          <a:prstGeom prst="rect">
            <a:avLst/>
          </a:prstGeom>
        </p:spPr>
      </p:pic>
      <p:sp>
        <p:nvSpPr>
          <p:cNvPr id="2" name="Content Placeholder 1">
            <a:extLst>
              <a:ext uri="{FF2B5EF4-FFF2-40B4-BE49-F238E27FC236}">
                <a16:creationId xmlns:a16="http://schemas.microsoft.com/office/drawing/2014/main" id="{9AEACC40-8A8E-45AC-A6FA-879CAC0CD039}"/>
              </a:ext>
            </a:extLst>
          </p:cNvPr>
          <p:cNvSpPr>
            <a:spLocks noGrp="1"/>
          </p:cNvSpPr>
          <p:nvPr>
            <p:ph idx="1"/>
          </p:nvPr>
        </p:nvSpPr>
        <p:spPr/>
        <p:txBody>
          <a:bodyPr/>
          <a:lstStyle/>
          <a:p>
            <a:r>
              <a:rPr lang="en-US" sz="2400" dirty="0"/>
              <a:t>The </a:t>
            </a:r>
            <a:r>
              <a:rPr lang="en-US" sz="2400" dirty="0">
                <a:hlinkClick r:id="rId4"/>
              </a:rPr>
              <a:t>eCQI Resource Center </a:t>
            </a:r>
            <a:r>
              <a:rPr lang="en-US" sz="2400" dirty="0"/>
              <a:t>brings together stakeholders from across the eCQI community and provide a centralized location for news, information, tools, and standards related to eCQI and electronic clinical quality measures (eCQMs).</a:t>
            </a:r>
          </a:p>
          <a:p>
            <a:endParaRPr lang="en-US" dirty="0"/>
          </a:p>
        </p:txBody>
      </p:sp>
      <p:sp>
        <p:nvSpPr>
          <p:cNvPr id="3" name="Title 2">
            <a:extLst>
              <a:ext uri="{FF2B5EF4-FFF2-40B4-BE49-F238E27FC236}">
                <a16:creationId xmlns:a16="http://schemas.microsoft.com/office/drawing/2014/main" id="{2E385A6D-7986-40A8-B742-9FFE3E68567A}"/>
              </a:ext>
            </a:extLst>
          </p:cNvPr>
          <p:cNvSpPr>
            <a:spLocks noGrp="1"/>
          </p:cNvSpPr>
          <p:nvPr>
            <p:ph type="title"/>
          </p:nvPr>
        </p:nvSpPr>
        <p:spPr/>
        <p:txBody>
          <a:bodyPr/>
          <a:lstStyle/>
          <a:p>
            <a:r>
              <a:rPr lang="en-US" dirty="0"/>
              <a:t>eCQI Resource Center</a:t>
            </a:r>
          </a:p>
        </p:txBody>
      </p:sp>
    </p:spTree>
    <p:extLst>
      <p:ext uri="{BB962C8B-B14F-4D97-AF65-F5344CB8AC3E}">
        <p14:creationId xmlns:p14="http://schemas.microsoft.com/office/powerpoint/2010/main" val="19337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8B4004-F608-44EA-B544-1DEBE0FAFD30}"/>
              </a:ext>
            </a:extLst>
          </p:cNvPr>
          <p:cNvSpPr>
            <a:spLocks noGrp="1"/>
          </p:cNvSpPr>
          <p:nvPr>
            <p:ph type="sldNum" sz="quarter" idx="12"/>
          </p:nvPr>
        </p:nvSpPr>
        <p:spPr/>
        <p:txBody>
          <a:bodyPr/>
          <a:lstStyle/>
          <a:p>
            <a:fld id="{F6B8A4A2-F29A-4651-AFA7-54DA4950AAC7}" type="slidenum">
              <a:rPr lang="en-US" smtClean="0"/>
              <a:pPr/>
              <a:t>32</a:t>
            </a:fld>
            <a:endParaRPr lang="en-US" dirty="0"/>
          </a:p>
        </p:txBody>
      </p:sp>
      <p:pic>
        <p:nvPicPr>
          <p:cNvPr id="6" name="Picture 5" descr="Picture of the cover page of the CMS 2018 National Impact Assessment Quality Measures Report. ">
            <a:extLst>
              <a:ext uri="{FF2B5EF4-FFF2-40B4-BE49-F238E27FC236}">
                <a16:creationId xmlns:a16="http://schemas.microsoft.com/office/drawing/2014/main" id="{62781E42-06F2-486B-8246-DD3A1B398C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6600" y="1543051"/>
            <a:ext cx="3838575" cy="4991100"/>
          </a:xfrm>
          <a:prstGeom prst="rect">
            <a:avLst/>
          </a:prstGeom>
          <a:effectLst>
            <a:outerShdw blurRad="50800" dist="38100" dir="8100000" algn="tr" rotWithShape="0">
              <a:prstClr val="black">
                <a:alpha val="40000"/>
              </a:prstClr>
            </a:outerShdw>
          </a:effectLst>
        </p:spPr>
      </p:pic>
      <p:sp>
        <p:nvSpPr>
          <p:cNvPr id="2" name="Content Placeholder 1">
            <a:extLst>
              <a:ext uri="{FF2B5EF4-FFF2-40B4-BE49-F238E27FC236}">
                <a16:creationId xmlns:a16="http://schemas.microsoft.com/office/drawing/2014/main" id="{271E5B7B-C49D-45DD-8204-69CF58F441F9}"/>
              </a:ext>
            </a:extLst>
          </p:cNvPr>
          <p:cNvSpPr>
            <a:spLocks noGrp="1"/>
          </p:cNvSpPr>
          <p:nvPr>
            <p:ph idx="1"/>
          </p:nvPr>
        </p:nvSpPr>
        <p:spPr>
          <a:xfrm>
            <a:off x="457200" y="1752601"/>
            <a:ext cx="5638800" cy="4572000"/>
          </a:xfrm>
        </p:spPr>
        <p:txBody>
          <a:bodyPr/>
          <a:lstStyle/>
          <a:p>
            <a:r>
              <a:rPr lang="en-US" dirty="0">
                <a:hlinkClick r:id="rId4"/>
              </a:rPr>
              <a:t>Impact Assessment Reports</a:t>
            </a:r>
            <a:r>
              <a:rPr lang="en-US" dirty="0"/>
              <a:t> are written every three years. They assess the quality and efficiency impact of measures used in CMS programs.</a:t>
            </a:r>
            <a:endParaRPr lang="en-US" sz="2800" dirty="0"/>
          </a:p>
          <a:p>
            <a:endParaRPr lang="en-US" dirty="0"/>
          </a:p>
        </p:txBody>
      </p:sp>
      <p:sp>
        <p:nvSpPr>
          <p:cNvPr id="3" name="Title 2">
            <a:extLst>
              <a:ext uri="{FF2B5EF4-FFF2-40B4-BE49-F238E27FC236}">
                <a16:creationId xmlns:a16="http://schemas.microsoft.com/office/drawing/2014/main" id="{44CF71DB-BCB5-4BD8-BE47-88AD22908529}"/>
              </a:ext>
            </a:extLst>
          </p:cNvPr>
          <p:cNvSpPr>
            <a:spLocks noGrp="1"/>
          </p:cNvSpPr>
          <p:nvPr>
            <p:ph type="title"/>
          </p:nvPr>
        </p:nvSpPr>
        <p:spPr/>
        <p:txBody>
          <a:bodyPr/>
          <a:lstStyle/>
          <a:p>
            <a:r>
              <a:rPr lang="en-US" dirty="0"/>
              <a:t>Impact Assessment Reports</a:t>
            </a:r>
          </a:p>
        </p:txBody>
      </p:sp>
    </p:spTree>
    <p:extLst>
      <p:ext uri="{BB962C8B-B14F-4D97-AF65-F5344CB8AC3E}">
        <p14:creationId xmlns:p14="http://schemas.microsoft.com/office/powerpoint/2010/main" val="128329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5990BA-8732-45A5-866B-7BC6ABE5DD76}"/>
              </a:ext>
            </a:extLst>
          </p:cNvPr>
          <p:cNvSpPr>
            <a:spLocks noGrp="1"/>
          </p:cNvSpPr>
          <p:nvPr>
            <p:ph type="sldNum" sz="quarter" idx="12"/>
          </p:nvPr>
        </p:nvSpPr>
        <p:spPr/>
        <p:txBody>
          <a:bodyPr/>
          <a:lstStyle/>
          <a:p>
            <a:fld id="{F6B8A4A2-F29A-4651-AFA7-54DA4950AAC7}" type="slidenum">
              <a:rPr lang="en-US" smtClean="0"/>
              <a:pPr/>
              <a:t>33</a:t>
            </a:fld>
            <a:endParaRPr lang="en-US" dirty="0"/>
          </a:p>
        </p:txBody>
      </p:sp>
      <p:pic>
        <p:nvPicPr>
          <p:cNvPr id="6" name="Picture 5" descr="Meaningful Measures website screenshot">
            <a:extLst>
              <a:ext uri="{FF2B5EF4-FFF2-40B4-BE49-F238E27FC236}">
                <a16:creationId xmlns:a16="http://schemas.microsoft.com/office/drawing/2014/main" id="{084B0EA2-0FB9-4B53-B3EE-160DFC22F9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3829" y="1752600"/>
            <a:ext cx="5050971" cy="4660761"/>
          </a:xfrm>
          <a:prstGeom prst="rect">
            <a:avLst/>
          </a:prstGeom>
          <a:ln w="19050">
            <a:solidFill>
              <a:schemeClr val="bg1">
                <a:lumMod val="50000"/>
              </a:schemeClr>
            </a:solidFill>
          </a:ln>
        </p:spPr>
      </p:pic>
      <p:sp>
        <p:nvSpPr>
          <p:cNvPr id="2" name="Content Placeholder 1">
            <a:extLst>
              <a:ext uri="{FF2B5EF4-FFF2-40B4-BE49-F238E27FC236}">
                <a16:creationId xmlns:a16="http://schemas.microsoft.com/office/drawing/2014/main" id="{9AEACC40-8A8E-45AC-A6FA-879CAC0CD039}"/>
              </a:ext>
            </a:extLst>
          </p:cNvPr>
          <p:cNvSpPr>
            <a:spLocks noGrp="1"/>
          </p:cNvSpPr>
          <p:nvPr>
            <p:ph idx="1"/>
          </p:nvPr>
        </p:nvSpPr>
        <p:spPr>
          <a:xfrm>
            <a:off x="457200" y="1752601"/>
            <a:ext cx="5638800" cy="4572000"/>
          </a:xfrm>
        </p:spPr>
        <p:txBody>
          <a:bodyPr/>
          <a:lstStyle/>
          <a:p>
            <a:r>
              <a:rPr lang="en-US" dirty="0"/>
              <a:t>This website serves as a hub for information on the </a:t>
            </a:r>
            <a:r>
              <a:rPr lang="en-US" dirty="0">
                <a:hlinkClick r:id="rId4"/>
              </a:rPr>
              <a:t>Meaningful Measures Framework</a:t>
            </a:r>
            <a:r>
              <a:rPr lang="en-US" dirty="0"/>
              <a:t>. There are several resources including videos, fact sheets, and Q&amp;As which provide more detail on the 19 Meaningful Measure Areas.</a:t>
            </a:r>
          </a:p>
          <a:p>
            <a:endParaRPr lang="en-US" dirty="0"/>
          </a:p>
        </p:txBody>
      </p:sp>
      <p:sp>
        <p:nvSpPr>
          <p:cNvPr id="3" name="Title 2">
            <a:extLst>
              <a:ext uri="{FF2B5EF4-FFF2-40B4-BE49-F238E27FC236}">
                <a16:creationId xmlns:a16="http://schemas.microsoft.com/office/drawing/2014/main" id="{2E385A6D-7986-40A8-B742-9FFE3E68567A}"/>
              </a:ext>
            </a:extLst>
          </p:cNvPr>
          <p:cNvSpPr>
            <a:spLocks noGrp="1"/>
          </p:cNvSpPr>
          <p:nvPr>
            <p:ph type="title"/>
          </p:nvPr>
        </p:nvSpPr>
        <p:spPr/>
        <p:txBody>
          <a:bodyPr/>
          <a:lstStyle/>
          <a:p>
            <a:r>
              <a:rPr lang="en-US" dirty="0"/>
              <a:t>Meaningful Measures Framework</a:t>
            </a:r>
          </a:p>
        </p:txBody>
      </p:sp>
    </p:spTree>
    <p:extLst>
      <p:ext uri="{BB962C8B-B14F-4D97-AF65-F5344CB8AC3E}">
        <p14:creationId xmlns:p14="http://schemas.microsoft.com/office/powerpoint/2010/main" val="211366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6C949-B20E-4714-837B-7F5CF7D32262}"/>
              </a:ext>
            </a:extLst>
          </p:cNvPr>
          <p:cNvSpPr txBox="1"/>
          <p:nvPr/>
        </p:nvSpPr>
        <p:spPr>
          <a:xfrm>
            <a:off x="6553200" y="5370493"/>
            <a:ext cx="45720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Kimberly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2" name="TextBox 1">
            <a:extLst>
              <a:ext uri="{FF2B5EF4-FFF2-40B4-BE49-F238E27FC236}">
                <a16:creationId xmlns:a16="http://schemas.microsoft.com/office/drawing/2014/main" id="{2D165ED4-7B28-4829-B523-B77A2E04D4EE}"/>
              </a:ext>
            </a:extLst>
          </p:cNvPr>
          <p:cNvSpPr txBox="1"/>
          <p:nvPr/>
        </p:nvSpPr>
        <p:spPr>
          <a:xfrm>
            <a:off x="1143000" y="5370493"/>
            <a:ext cx="4160519"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Measures Manager</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4" name="Title 3">
            <a:extLst>
              <a:ext uri="{FF2B5EF4-FFF2-40B4-BE49-F238E27FC236}">
                <a16:creationId xmlns:a16="http://schemas.microsoft.com/office/drawing/2014/main" id="{BEF33BEF-94BA-46C9-A4ED-4D7CE31F5A13}"/>
              </a:ext>
            </a:extLst>
          </p:cNvPr>
          <p:cNvSpPr>
            <a:spLocks noGrp="1"/>
          </p:cNvSpPr>
          <p:nvPr>
            <p:ph type="title" idx="4294967295"/>
          </p:nvPr>
        </p:nvSpPr>
        <p:spPr>
          <a:xfrm>
            <a:off x="838200" y="365125"/>
            <a:ext cx="10515600" cy="1325563"/>
          </a:xfrm>
          <a:prstGeom prst="rect">
            <a:avLst/>
          </a:prstGeom>
        </p:spPr>
        <p:txBody>
          <a:bodyPr/>
          <a:lstStyle/>
          <a:p>
            <a:r>
              <a:rPr lang="en-US" dirty="0"/>
              <a:t>Final Page with Contact Information</a:t>
            </a:r>
          </a:p>
        </p:txBody>
      </p:sp>
    </p:spTree>
    <p:extLst>
      <p:ext uri="{BB962C8B-B14F-4D97-AF65-F5344CB8AC3E}">
        <p14:creationId xmlns:p14="http://schemas.microsoft.com/office/powerpoint/2010/main" val="424577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836A66-2877-42B6-B36A-07C941FAE870}"/>
              </a:ext>
            </a:extLst>
          </p:cNvPr>
          <p:cNvSpPr>
            <a:spLocks noGrp="1"/>
          </p:cNvSpPr>
          <p:nvPr>
            <p:ph type="sldNum" sz="quarter" idx="12"/>
          </p:nvPr>
        </p:nvSpPr>
        <p:spPr/>
        <p:txBody>
          <a:bodyPr/>
          <a:lstStyle/>
          <a:p>
            <a:fld id="{F6B8A4A2-F29A-4651-AFA7-54DA4950AAC7}" type="slidenum">
              <a:rPr lang="en-US" smtClean="0"/>
              <a:pPr/>
              <a:t>3</a:t>
            </a:fld>
            <a:endParaRPr lang="en-US" dirty="0"/>
          </a:p>
        </p:txBody>
      </p:sp>
      <p:pic>
        <p:nvPicPr>
          <p:cNvPr id="6" name="Picture 5" descr="Graphic of a magnifying glass and paper">
            <a:extLst>
              <a:ext uri="{FF2B5EF4-FFF2-40B4-BE49-F238E27FC236}">
                <a16:creationId xmlns:a16="http://schemas.microsoft.com/office/drawing/2014/main" id="{224B4EA8-D6E3-4AB7-BB3A-338290D3DCA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648200"/>
            <a:ext cx="821406" cy="821406"/>
          </a:xfrm>
          <a:prstGeom prst="rect">
            <a:avLst/>
          </a:prstGeom>
        </p:spPr>
      </p:pic>
      <p:pic>
        <p:nvPicPr>
          <p:cNvPr id="9" name="Graphic 8" descr="First aid kit graphic">
            <a:extLst>
              <a:ext uri="{FF2B5EF4-FFF2-40B4-BE49-F238E27FC236}">
                <a16:creationId xmlns:a16="http://schemas.microsoft.com/office/drawing/2014/main" id="{ECC0BAC5-8982-4F77-97F8-6CAEB7373F5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206" y="3336006"/>
            <a:ext cx="914400" cy="914400"/>
          </a:xfrm>
          <a:prstGeom prst="rect">
            <a:avLst/>
          </a:prstGeom>
        </p:spPr>
      </p:pic>
      <p:sp>
        <p:nvSpPr>
          <p:cNvPr id="2" name="Content Placeholder 1">
            <a:extLst>
              <a:ext uri="{FF2B5EF4-FFF2-40B4-BE49-F238E27FC236}">
                <a16:creationId xmlns:a16="http://schemas.microsoft.com/office/drawing/2014/main" id="{742E0E0C-D83E-434D-8BD0-FD0946A9864D}"/>
              </a:ext>
            </a:extLst>
          </p:cNvPr>
          <p:cNvSpPr>
            <a:spLocks noGrp="1"/>
          </p:cNvSpPr>
          <p:nvPr>
            <p:ph idx="1"/>
          </p:nvPr>
        </p:nvSpPr>
        <p:spPr>
          <a:xfrm>
            <a:off x="457200" y="1752601"/>
            <a:ext cx="11277600" cy="4572000"/>
          </a:xfrm>
        </p:spPr>
        <p:txBody>
          <a:bodyPr/>
          <a:lstStyle/>
          <a:p>
            <a:pPr lvl="0">
              <a:spcAft>
                <a:spcPts val="600"/>
              </a:spcAft>
            </a:pPr>
            <a:r>
              <a:rPr lang="en-US" dirty="0"/>
              <a:t>A Clinical Quality Measure (CQM) is a tool that quantifies healthcare processes, outcomes, patient perceptions, and organizational structure and/or systems and:</a:t>
            </a:r>
          </a:p>
          <a:p>
            <a:pPr marL="1314450" lvl="2" indent="-514350">
              <a:spcAft>
                <a:spcPts val="600"/>
              </a:spcAft>
              <a:buFont typeface="+mj-lt"/>
              <a:buAutoNum type="arabicPeriod"/>
            </a:pPr>
            <a:r>
              <a:rPr lang="en-US" sz="2800" dirty="0"/>
              <a:t>Is associated with the ability to provide high-quality health care and/or that relate to one or more quality goals for health care</a:t>
            </a:r>
          </a:p>
          <a:p>
            <a:pPr marL="1314450" lvl="2" indent="-514350">
              <a:spcAft>
                <a:spcPts val="600"/>
              </a:spcAft>
              <a:buFont typeface="+mj-lt"/>
              <a:buAutoNum type="arabicPeriod"/>
            </a:pPr>
            <a:r>
              <a:rPr lang="en-US" sz="2800" dirty="0"/>
              <a:t>Is supported by evidence</a:t>
            </a:r>
          </a:p>
          <a:p>
            <a:endParaRPr lang="en-US" dirty="0"/>
          </a:p>
        </p:txBody>
      </p:sp>
      <p:sp>
        <p:nvSpPr>
          <p:cNvPr id="3" name="Title 2">
            <a:extLst>
              <a:ext uri="{FF2B5EF4-FFF2-40B4-BE49-F238E27FC236}">
                <a16:creationId xmlns:a16="http://schemas.microsoft.com/office/drawing/2014/main" id="{F06B7F45-FBD6-4EAB-BF80-55DF9A970132}"/>
              </a:ext>
            </a:extLst>
          </p:cNvPr>
          <p:cNvSpPr>
            <a:spLocks noGrp="1"/>
          </p:cNvSpPr>
          <p:nvPr>
            <p:ph type="title"/>
          </p:nvPr>
        </p:nvSpPr>
        <p:spPr/>
        <p:txBody>
          <a:bodyPr/>
          <a:lstStyle/>
          <a:p>
            <a:r>
              <a:rPr lang="en-US" dirty="0"/>
              <a:t>What is a Clinical Quality Measure?</a:t>
            </a:r>
          </a:p>
        </p:txBody>
      </p:sp>
    </p:spTree>
    <p:extLst>
      <p:ext uri="{BB962C8B-B14F-4D97-AF65-F5344CB8AC3E}">
        <p14:creationId xmlns:p14="http://schemas.microsoft.com/office/powerpoint/2010/main" val="348188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4BDD0-095B-4514-ADC5-C718A9D0E7DC}"/>
              </a:ext>
            </a:extLst>
          </p:cNvPr>
          <p:cNvSpPr>
            <a:spLocks noGrp="1"/>
          </p:cNvSpPr>
          <p:nvPr>
            <p:ph idx="1"/>
          </p:nvPr>
        </p:nvSpPr>
        <p:spPr/>
        <p:txBody>
          <a:bodyPr>
            <a:normAutofit fontScale="92500"/>
          </a:bodyPr>
          <a:lstStyle/>
          <a:p>
            <a:r>
              <a:rPr lang="en-US" dirty="0"/>
              <a:t>Goal 1: Improve the quality of healthcare provided to patients</a:t>
            </a:r>
          </a:p>
          <a:p>
            <a:pPr lvl="1"/>
            <a:r>
              <a:rPr lang="en-US" dirty="0"/>
              <a:t>A tool for making “good decisions”</a:t>
            </a:r>
          </a:p>
          <a:p>
            <a:pPr lvl="2"/>
            <a:r>
              <a:rPr lang="en-US" dirty="0"/>
              <a:t>One that makes it more likely that patients/providers will experience a good result and</a:t>
            </a:r>
          </a:p>
          <a:p>
            <a:pPr lvl="2"/>
            <a:r>
              <a:rPr lang="en-US" dirty="0"/>
              <a:t>Makes it less likely that the provider/patient will experience an adverse result</a:t>
            </a:r>
          </a:p>
          <a:p>
            <a:pPr lvl="2"/>
            <a:r>
              <a:rPr lang="en-US" dirty="0"/>
              <a:t>Low performing clinicians can choose to allocate resources to becoming high-performing</a:t>
            </a:r>
          </a:p>
          <a:p>
            <a:r>
              <a:rPr lang="en-US" dirty="0"/>
              <a:t>Goal 2: Empower patients to make informed decisions</a:t>
            </a:r>
          </a:p>
          <a:p>
            <a:pPr lvl="1"/>
            <a:r>
              <a:rPr lang="en-US" dirty="0"/>
              <a:t>Patients can use quality measures to select high-performing clinicians</a:t>
            </a:r>
          </a:p>
          <a:p>
            <a:pPr lvl="2"/>
            <a:r>
              <a:rPr lang="en-US" dirty="0"/>
              <a:t>Ex., using Physician Compare or Hospital Compare</a:t>
            </a:r>
          </a:p>
          <a:p>
            <a:pPr lvl="1"/>
            <a:endParaRPr lang="en-US" u="sng" dirty="0"/>
          </a:p>
          <a:p>
            <a:pPr lvl="2"/>
            <a:endParaRPr lang="en-US" dirty="0"/>
          </a:p>
        </p:txBody>
      </p:sp>
      <p:sp>
        <p:nvSpPr>
          <p:cNvPr id="3" name="Title 2">
            <a:extLst>
              <a:ext uri="{FF2B5EF4-FFF2-40B4-BE49-F238E27FC236}">
                <a16:creationId xmlns:a16="http://schemas.microsoft.com/office/drawing/2014/main" id="{5E485DA4-FC9B-4DF3-9EAC-496E1DE8C63B}"/>
              </a:ext>
            </a:extLst>
          </p:cNvPr>
          <p:cNvSpPr>
            <a:spLocks noGrp="1"/>
          </p:cNvSpPr>
          <p:nvPr>
            <p:ph type="title"/>
          </p:nvPr>
        </p:nvSpPr>
        <p:spPr/>
        <p:txBody>
          <a:bodyPr/>
          <a:lstStyle/>
          <a:p>
            <a:r>
              <a:rPr lang="en-US" dirty="0"/>
              <a:t>Purpose of CQMs</a:t>
            </a:r>
          </a:p>
        </p:txBody>
      </p:sp>
      <p:sp>
        <p:nvSpPr>
          <p:cNvPr id="5" name="Slide Number Placeholder 4">
            <a:extLst>
              <a:ext uri="{FF2B5EF4-FFF2-40B4-BE49-F238E27FC236}">
                <a16:creationId xmlns:a16="http://schemas.microsoft.com/office/drawing/2014/main" id="{33D7BEBB-0B1A-4581-84BB-6CD092F32E31}"/>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Tree>
    <p:extLst>
      <p:ext uri="{BB962C8B-B14F-4D97-AF65-F5344CB8AC3E}">
        <p14:creationId xmlns:p14="http://schemas.microsoft.com/office/powerpoint/2010/main" val="12651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CMS CQM Prioritization</a:t>
            </a:r>
          </a:p>
        </p:txBody>
      </p:sp>
      <p:sp>
        <p:nvSpPr>
          <p:cNvPr id="5" name="Content Placeholder 4"/>
          <p:cNvSpPr>
            <a:spLocks noGrp="1"/>
          </p:cNvSpPr>
          <p:nvPr>
            <p:ph idx="1"/>
          </p:nvPr>
        </p:nvSpPr>
        <p:spPr/>
        <p:txBody>
          <a:bodyPr>
            <a:normAutofit fontScale="92500"/>
          </a:bodyPr>
          <a:lstStyle/>
          <a:p>
            <a:r>
              <a:rPr lang="en-US" dirty="0"/>
              <a:t>Meaningful Measures Initiative</a:t>
            </a:r>
          </a:p>
          <a:p>
            <a:r>
              <a:rPr lang="en-US" dirty="0"/>
              <a:t>Legislative Mandates</a:t>
            </a:r>
          </a:p>
          <a:p>
            <a:r>
              <a:rPr lang="en-US" dirty="0"/>
              <a:t>Patients, Public, and Other Stakeholders</a:t>
            </a:r>
          </a:p>
          <a:p>
            <a:r>
              <a:rPr lang="en-US" dirty="0"/>
              <a:t>Other Reports/ Documents</a:t>
            </a:r>
          </a:p>
          <a:p>
            <a:pPr lvl="1"/>
            <a:r>
              <a:rPr lang="en-US" dirty="0"/>
              <a:t>Quality Measure Development Plan (MDP)</a:t>
            </a:r>
          </a:p>
          <a:p>
            <a:pPr lvl="1"/>
            <a:r>
              <a:rPr lang="en-US" dirty="0"/>
              <a:t>Medicare Payment Advisory Committee (</a:t>
            </a:r>
            <a:r>
              <a:rPr lang="en-US" dirty="0" err="1"/>
              <a:t>MedPAC</a:t>
            </a:r>
            <a:r>
              <a:rPr lang="en-US" dirty="0"/>
              <a:t>) and Medicaid and CHIP Payment and Access Commission (</a:t>
            </a:r>
            <a:r>
              <a:rPr lang="en-US" dirty="0" err="1"/>
              <a:t>MacPAC</a:t>
            </a:r>
            <a:r>
              <a:rPr lang="en-US" dirty="0"/>
              <a:t>) quality reports </a:t>
            </a:r>
          </a:p>
          <a:p>
            <a:pPr lvl="1"/>
            <a:r>
              <a:rPr lang="en-US" dirty="0"/>
              <a:t>Agency for Healthcare Research and Quality (AHRQ) National Healthcare Quality and Disparities Reports </a:t>
            </a:r>
          </a:p>
          <a:p>
            <a:pPr lvl="1"/>
            <a:endParaRPr lang="en-US" dirty="0"/>
          </a:p>
        </p:txBody>
      </p:sp>
    </p:spTree>
    <p:extLst>
      <p:ext uri="{BB962C8B-B14F-4D97-AF65-F5344CB8AC3E}">
        <p14:creationId xmlns:p14="http://schemas.microsoft.com/office/powerpoint/2010/main" val="385622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746530-7922-4C7F-AF64-7F9FC8F210A8}"/>
              </a:ext>
            </a:extLst>
          </p:cNvPr>
          <p:cNvSpPr>
            <a:spLocks noGrp="1"/>
          </p:cNvSpPr>
          <p:nvPr>
            <p:ph type="sldNum" sz="quarter" idx="12"/>
          </p:nvPr>
        </p:nvSpPr>
        <p:spPr/>
        <p:txBody>
          <a:bodyPr/>
          <a:lstStyle/>
          <a:p>
            <a:fld id="{F6B8A4A2-F29A-4651-AFA7-54DA4950AAC7}" type="slidenum">
              <a:rPr lang="en-US" smtClean="0"/>
              <a:pPr/>
              <a:t>6</a:t>
            </a:fld>
            <a:endParaRPr lang="en-US" dirty="0"/>
          </a:p>
        </p:txBody>
      </p:sp>
      <p:grpSp>
        <p:nvGrpSpPr>
          <p:cNvPr id="6" name="Group 5" descr="Graphic showing the Meaningful Measures objectives">
            <a:extLst>
              <a:ext uri="{FF2B5EF4-FFF2-40B4-BE49-F238E27FC236}">
                <a16:creationId xmlns:a16="http://schemas.microsoft.com/office/drawing/2014/main" id="{551FB2C0-028B-4F02-BEB2-C26F5433ECE7}"/>
              </a:ext>
            </a:extLst>
          </p:cNvPr>
          <p:cNvGrpSpPr/>
          <p:nvPr/>
        </p:nvGrpSpPr>
        <p:grpSpPr>
          <a:xfrm>
            <a:off x="1772619" y="2590800"/>
            <a:ext cx="8646762" cy="4267200"/>
            <a:chOff x="151109" y="2231861"/>
            <a:chExt cx="8853407" cy="3542224"/>
          </a:xfrm>
        </p:grpSpPr>
        <p:cxnSp>
          <p:nvCxnSpPr>
            <p:cNvPr id="23" name="Straight Connector 22">
              <a:extLst>
                <a:ext uri="{FF2B5EF4-FFF2-40B4-BE49-F238E27FC236}">
                  <a16:creationId xmlns:a16="http://schemas.microsoft.com/office/drawing/2014/main" id="{8FD37055-CF50-48F9-A321-235E2B64E770}"/>
                </a:ext>
              </a:extLst>
            </p:cNvPr>
            <p:cNvCxnSpPr/>
            <p:nvPr/>
          </p:nvCxnSpPr>
          <p:spPr>
            <a:xfrm>
              <a:off x="197604" y="3798056"/>
              <a:ext cx="19876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4DA8BE-BF9B-4233-9F8C-6353D235EA95}"/>
                </a:ext>
              </a:extLst>
            </p:cNvPr>
            <p:cNvCxnSpPr/>
            <p:nvPr/>
          </p:nvCxnSpPr>
          <p:spPr>
            <a:xfrm>
              <a:off x="2382865" y="3798056"/>
              <a:ext cx="19876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AB54E6-1444-4940-86DB-78C24A396F60}"/>
                </a:ext>
              </a:extLst>
            </p:cNvPr>
            <p:cNvCxnSpPr/>
            <p:nvPr/>
          </p:nvCxnSpPr>
          <p:spPr>
            <a:xfrm>
              <a:off x="4719235" y="3798056"/>
              <a:ext cx="19876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8921CF-B771-48F7-AC63-0107B6167611}"/>
                </a:ext>
              </a:extLst>
            </p:cNvPr>
            <p:cNvCxnSpPr/>
            <p:nvPr/>
          </p:nvCxnSpPr>
          <p:spPr>
            <a:xfrm>
              <a:off x="6904496" y="3798056"/>
              <a:ext cx="19876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1CF95B-E299-4DC0-B68E-A16AF684B3F9}"/>
                </a:ext>
              </a:extLst>
            </p:cNvPr>
            <p:cNvCxnSpPr/>
            <p:nvPr/>
          </p:nvCxnSpPr>
          <p:spPr>
            <a:xfrm>
              <a:off x="4539944" y="2263721"/>
              <a:ext cx="0" cy="33708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66E273-5ACF-4C87-81CB-7813ADAB34E2}"/>
                </a:ext>
              </a:extLst>
            </p:cNvPr>
            <p:cNvCxnSpPr/>
            <p:nvPr/>
          </p:nvCxnSpPr>
          <p:spPr>
            <a:xfrm>
              <a:off x="6794947" y="2263721"/>
              <a:ext cx="0" cy="33708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Component of larger Meaningful Measures Objectives graphic">
              <a:extLst>
                <a:ext uri="{FF2B5EF4-FFF2-40B4-BE49-F238E27FC236}">
                  <a16:creationId xmlns:a16="http://schemas.microsoft.com/office/drawing/2014/main" id="{6B8B295C-3AD4-4C10-8270-4C0A827D1786}"/>
                </a:ext>
              </a:extLst>
            </p:cNvPr>
            <p:cNvCxnSpPr/>
            <p:nvPr/>
          </p:nvCxnSpPr>
          <p:spPr>
            <a:xfrm>
              <a:off x="2284940" y="2263721"/>
              <a:ext cx="0" cy="33708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omponent of Meaningful Measures objectives graphic- mountaintop">
              <a:extLst>
                <a:ext uri="{FF2B5EF4-FFF2-40B4-BE49-F238E27FC236}">
                  <a16:creationId xmlns:a16="http://schemas.microsoft.com/office/drawing/2014/main" id="{31DAF79E-BE42-48FC-B586-3E6EB022D8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1424" y="3945905"/>
              <a:ext cx="616637" cy="570264"/>
            </a:xfrm>
            <a:prstGeom prst="rect">
              <a:avLst/>
            </a:prstGeom>
          </p:spPr>
        </p:pic>
        <p:sp>
          <p:nvSpPr>
            <p:cNvPr id="14" name="Text Placeholder 3">
              <a:extLst>
                <a:ext uri="{FF2B5EF4-FFF2-40B4-BE49-F238E27FC236}">
                  <a16:creationId xmlns:a16="http://schemas.microsoft.com/office/drawing/2014/main" id="{9416CC25-C910-4616-B6BF-422A2E467E0F}"/>
                </a:ext>
              </a:extLst>
            </p:cNvPr>
            <p:cNvSpPr txBox="1">
              <a:spLocks/>
            </p:cNvSpPr>
            <p:nvPr/>
          </p:nvSpPr>
          <p:spPr>
            <a:xfrm>
              <a:off x="6994971" y="4611715"/>
              <a:ext cx="2009545" cy="9066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Align across programs and/or with other payers</a:t>
              </a:r>
            </a:p>
          </p:txBody>
        </p:sp>
        <p:pic>
          <p:nvPicPr>
            <p:cNvPr id="22" name="Picture 21" descr="Component of Meaningful Measures objectives graphic- graph">
              <a:extLst>
                <a:ext uri="{FF2B5EF4-FFF2-40B4-BE49-F238E27FC236}">
                  <a16:creationId xmlns:a16="http://schemas.microsoft.com/office/drawing/2014/main" id="{CC55B3F1-AD41-4B70-BA47-EA2735BE0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3398" y="4024107"/>
              <a:ext cx="759417" cy="483597"/>
            </a:xfrm>
            <a:prstGeom prst="rect">
              <a:avLst/>
            </a:prstGeom>
          </p:spPr>
        </p:pic>
        <p:sp>
          <p:nvSpPr>
            <p:cNvPr id="13" name="Text Placeholder 3">
              <a:extLst>
                <a:ext uri="{FF2B5EF4-FFF2-40B4-BE49-F238E27FC236}">
                  <a16:creationId xmlns:a16="http://schemas.microsoft.com/office/drawing/2014/main" id="{DA195AD9-1655-42DB-9BA5-1B81D3349173}"/>
                </a:ext>
              </a:extLst>
            </p:cNvPr>
            <p:cNvSpPr txBox="1">
              <a:spLocks/>
            </p:cNvSpPr>
            <p:nvPr/>
          </p:nvSpPr>
          <p:spPr>
            <a:xfrm>
              <a:off x="4739321" y="4611715"/>
              <a:ext cx="1967570" cy="1162370"/>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Address measure </a:t>
              </a:r>
              <a:br>
                <a:rPr lang="en-US" sz="1350" dirty="0"/>
              </a:br>
              <a:r>
                <a:rPr lang="en-US" sz="1350" dirty="0"/>
                <a:t>needs for population </a:t>
              </a:r>
              <a:br>
                <a:rPr lang="en-US" sz="1350" dirty="0"/>
              </a:br>
              <a:r>
                <a:rPr lang="en-US" sz="1350" dirty="0"/>
                <a:t>based payment through alternative payment models</a:t>
              </a:r>
            </a:p>
          </p:txBody>
        </p:sp>
        <p:pic>
          <p:nvPicPr>
            <p:cNvPr id="19" name="Picture 18" descr="Component of Meaningful Measures objectives graphic- bullseye">
              <a:extLst>
                <a:ext uri="{FF2B5EF4-FFF2-40B4-BE49-F238E27FC236}">
                  <a16:creationId xmlns:a16="http://schemas.microsoft.com/office/drawing/2014/main" id="{F0D03315-D30B-4F4E-8063-2781C83893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0564" y="3972409"/>
              <a:ext cx="598877" cy="586994"/>
            </a:xfrm>
            <a:prstGeom prst="rect">
              <a:avLst/>
            </a:prstGeom>
          </p:spPr>
        </p:pic>
        <p:sp>
          <p:nvSpPr>
            <p:cNvPr id="12" name="Text Placeholder 3">
              <a:extLst>
                <a:ext uri="{FF2B5EF4-FFF2-40B4-BE49-F238E27FC236}">
                  <a16:creationId xmlns:a16="http://schemas.microsoft.com/office/drawing/2014/main" id="{B25EB90D-F301-4C28-B76C-ED958451D7DB}"/>
                </a:ext>
              </a:extLst>
            </p:cNvPr>
            <p:cNvSpPr txBox="1">
              <a:spLocks/>
            </p:cNvSpPr>
            <p:nvPr/>
          </p:nvSpPr>
          <p:spPr>
            <a:xfrm>
              <a:off x="2326752" y="4600091"/>
              <a:ext cx="2206502" cy="976393"/>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Identify significant opportunity for improvement</a:t>
              </a:r>
            </a:p>
          </p:txBody>
        </p:sp>
        <p:pic>
          <p:nvPicPr>
            <p:cNvPr id="18" name="Picture 17" descr="Component of Meaningful Measures objectives graphic- thumbs up">
              <a:extLst>
                <a:ext uri="{FF2B5EF4-FFF2-40B4-BE49-F238E27FC236}">
                  <a16:creationId xmlns:a16="http://schemas.microsoft.com/office/drawing/2014/main" id="{8F716A33-3C33-4FBD-A49B-C329660A509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9843" y="4013737"/>
              <a:ext cx="550191" cy="504342"/>
            </a:xfrm>
            <a:prstGeom prst="rect">
              <a:avLst/>
            </a:prstGeom>
          </p:spPr>
        </p:pic>
        <p:sp>
          <p:nvSpPr>
            <p:cNvPr id="11" name="Text Placeholder 3">
              <a:extLst>
                <a:ext uri="{FF2B5EF4-FFF2-40B4-BE49-F238E27FC236}">
                  <a16:creationId xmlns:a16="http://schemas.microsoft.com/office/drawing/2014/main" id="{3ABA97A6-667D-47FE-938E-42314CFF1316}"/>
                </a:ext>
              </a:extLst>
            </p:cNvPr>
            <p:cNvSpPr txBox="1">
              <a:spLocks/>
            </p:cNvSpPr>
            <p:nvPr/>
          </p:nvSpPr>
          <p:spPr>
            <a:xfrm>
              <a:off x="253498" y="4611715"/>
              <a:ext cx="1782881" cy="9647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Minimize level of burden for providers</a:t>
              </a:r>
            </a:p>
          </p:txBody>
        </p:sp>
        <p:pic>
          <p:nvPicPr>
            <p:cNvPr id="17" name="Picture 16" descr="Component of Meaningful Measures objectives graphic- check mark">
              <a:extLst>
                <a:ext uri="{FF2B5EF4-FFF2-40B4-BE49-F238E27FC236}">
                  <a16:creationId xmlns:a16="http://schemas.microsoft.com/office/drawing/2014/main" id="{FF6BBF29-B5AB-49A8-A814-558DD202B67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727553" y="2519992"/>
              <a:ext cx="596685" cy="492914"/>
            </a:xfrm>
            <a:prstGeom prst="rect">
              <a:avLst/>
            </a:prstGeom>
          </p:spPr>
        </p:pic>
        <p:sp>
          <p:nvSpPr>
            <p:cNvPr id="10" name="Text Placeholder 3">
              <a:extLst>
                <a:ext uri="{FF2B5EF4-FFF2-40B4-BE49-F238E27FC236}">
                  <a16:creationId xmlns:a16="http://schemas.microsoft.com/office/drawing/2014/main" id="{E076CEA3-EE28-491F-8D76-746463E529DA}"/>
                </a:ext>
              </a:extLst>
            </p:cNvPr>
            <p:cNvSpPr txBox="1">
              <a:spLocks/>
            </p:cNvSpPr>
            <p:nvPr/>
          </p:nvSpPr>
          <p:spPr>
            <a:xfrm>
              <a:off x="7134456" y="3042511"/>
              <a:ext cx="1782881" cy="9647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Fulfill requirements </a:t>
              </a:r>
              <a:br>
                <a:rPr lang="en-US" sz="1350" dirty="0"/>
              </a:br>
              <a:r>
                <a:rPr lang="en-US" sz="1350" dirty="0"/>
                <a:t>in programs’ statutes</a:t>
              </a:r>
            </a:p>
          </p:txBody>
        </p:sp>
        <p:pic>
          <p:nvPicPr>
            <p:cNvPr id="20" name="Picture 19" descr="Component of Meaningful Measures objectives graphic- end of race">
              <a:extLst>
                <a:ext uri="{FF2B5EF4-FFF2-40B4-BE49-F238E27FC236}">
                  <a16:creationId xmlns:a16="http://schemas.microsoft.com/office/drawing/2014/main" id="{A39678C3-48D4-414D-A300-C4C20E8BEE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8269" y="2368704"/>
              <a:ext cx="689675" cy="609512"/>
            </a:xfrm>
            <a:prstGeom prst="rect">
              <a:avLst/>
            </a:prstGeom>
          </p:spPr>
        </p:pic>
        <p:sp>
          <p:nvSpPr>
            <p:cNvPr id="9" name="Text Placeholder 3">
              <a:extLst>
                <a:ext uri="{FF2B5EF4-FFF2-40B4-BE49-F238E27FC236}">
                  <a16:creationId xmlns:a16="http://schemas.microsoft.com/office/drawing/2014/main" id="{C5A7EB4B-73DF-4ABC-B175-D4FF582B467F}"/>
                </a:ext>
              </a:extLst>
            </p:cNvPr>
            <p:cNvSpPr txBox="1">
              <a:spLocks/>
            </p:cNvSpPr>
            <p:nvPr/>
          </p:nvSpPr>
          <p:spPr>
            <a:xfrm>
              <a:off x="4831666" y="3042511"/>
              <a:ext cx="1782881" cy="9647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Are outcome-based where possible</a:t>
              </a:r>
            </a:p>
          </p:txBody>
        </p:sp>
        <p:pic>
          <p:nvPicPr>
            <p:cNvPr id="16" name="Picture 15" descr="Component of Meaningful Measures objectives graphic- hands holding a heart">
              <a:extLst>
                <a:ext uri="{FF2B5EF4-FFF2-40B4-BE49-F238E27FC236}">
                  <a16:creationId xmlns:a16="http://schemas.microsoft.com/office/drawing/2014/main" id="{B8631C48-D9FE-4ED5-A3CF-6C29FEE26BE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120037" y="2231861"/>
              <a:ext cx="619932" cy="720462"/>
            </a:xfrm>
            <a:prstGeom prst="rect">
              <a:avLst/>
            </a:prstGeom>
          </p:spPr>
        </p:pic>
        <p:sp>
          <p:nvSpPr>
            <p:cNvPr id="8" name="Text Placeholder 3">
              <a:extLst>
                <a:ext uri="{FF2B5EF4-FFF2-40B4-BE49-F238E27FC236}">
                  <a16:creationId xmlns:a16="http://schemas.microsoft.com/office/drawing/2014/main" id="{93A95ABB-9BC8-4F01-91FD-B01BAA8AA87A}"/>
                </a:ext>
              </a:extLst>
            </p:cNvPr>
            <p:cNvSpPr txBox="1">
              <a:spLocks/>
            </p:cNvSpPr>
            <p:nvPr/>
          </p:nvSpPr>
          <p:spPr>
            <a:xfrm>
              <a:off x="2338375" y="3042511"/>
              <a:ext cx="2183255" cy="883403"/>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Are patient-centered </a:t>
              </a:r>
              <a:br>
                <a:rPr lang="en-US" sz="1350" dirty="0"/>
              </a:br>
              <a:r>
                <a:rPr lang="en-US" sz="1350" dirty="0"/>
                <a:t>and meaningful to patients, clinicians and providers</a:t>
              </a:r>
            </a:p>
          </p:txBody>
        </p:sp>
        <p:pic>
          <p:nvPicPr>
            <p:cNvPr id="15" name="Picture 14" descr="Component of Meaningful Measures objectives graphic- graph icon">
              <a:extLst>
                <a:ext uri="{FF2B5EF4-FFF2-40B4-BE49-F238E27FC236}">
                  <a16:creationId xmlns:a16="http://schemas.microsoft.com/office/drawing/2014/main" id="{D95F19D4-104A-46DE-BF0A-1AA0A755626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26179" y="2438078"/>
              <a:ext cx="637518" cy="540504"/>
            </a:xfrm>
            <a:prstGeom prst="rect">
              <a:avLst/>
            </a:prstGeom>
          </p:spPr>
        </p:pic>
        <p:sp>
          <p:nvSpPr>
            <p:cNvPr id="7" name="Text Placeholder 3">
              <a:extLst>
                <a:ext uri="{FF2B5EF4-FFF2-40B4-BE49-F238E27FC236}">
                  <a16:creationId xmlns:a16="http://schemas.microsoft.com/office/drawing/2014/main" id="{190D5CB8-F075-4582-8A78-0FF48F159D02}"/>
                </a:ext>
              </a:extLst>
            </p:cNvPr>
            <p:cNvSpPr txBox="1">
              <a:spLocks/>
            </p:cNvSpPr>
            <p:nvPr/>
          </p:nvSpPr>
          <p:spPr>
            <a:xfrm>
              <a:off x="151109" y="3042511"/>
              <a:ext cx="1987658" cy="8485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sz="1350" dirty="0"/>
                <a:t>Address high-impact measure areas that safeguard public health</a:t>
              </a:r>
            </a:p>
          </p:txBody>
        </p:sp>
      </p:grpSp>
      <p:sp>
        <p:nvSpPr>
          <p:cNvPr id="2" name="Content Placeholder 1" descr="Graphic highlighting the objectives of Meaningful Measures">
            <a:extLst>
              <a:ext uri="{FF2B5EF4-FFF2-40B4-BE49-F238E27FC236}">
                <a16:creationId xmlns:a16="http://schemas.microsoft.com/office/drawing/2014/main" id="{9C2DE189-B536-45F5-B481-AEB0989BD4C3}"/>
              </a:ext>
            </a:extLst>
          </p:cNvPr>
          <p:cNvSpPr>
            <a:spLocks noGrp="1"/>
          </p:cNvSpPr>
          <p:nvPr>
            <p:ph idx="1"/>
          </p:nvPr>
        </p:nvSpPr>
        <p:spPr>
          <a:xfrm>
            <a:off x="457200" y="1752601"/>
            <a:ext cx="11277600" cy="4572000"/>
          </a:xfrm>
        </p:spPr>
        <p:txBody>
          <a:bodyPr/>
          <a:lstStyle/>
          <a:p>
            <a:pPr marL="0" indent="0">
              <a:buNone/>
            </a:pPr>
            <a:r>
              <a:rPr lang="en-US" sz="2000" b="1" dirty="0">
                <a:solidFill>
                  <a:srgbClr val="004986"/>
                </a:solidFill>
              </a:rPr>
              <a:t>Meaningful Measures focus everyone’s efforts on the same quality areas and lend specificity, which can help identify measures that:</a:t>
            </a:r>
          </a:p>
          <a:p>
            <a:endParaRPr lang="en-US" dirty="0"/>
          </a:p>
        </p:txBody>
      </p:sp>
      <p:sp>
        <p:nvSpPr>
          <p:cNvPr id="3" name="Title 2">
            <a:extLst>
              <a:ext uri="{FF2B5EF4-FFF2-40B4-BE49-F238E27FC236}">
                <a16:creationId xmlns:a16="http://schemas.microsoft.com/office/drawing/2014/main" id="{A38669A6-A798-4B81-BDE0-8A750DF420FA}"/>
              </a:ext>
            </a:extLst>
          </p:cNvPr>
          <p:cNvSpPr>
            <a:spLocks noGrp="1"/>
          </p:cNvSpPr>
          <p:nvPr>
            <p:ph type="title"/>
          </p:nvPr>
        </p:nvSpPr>
        <p:spPr/>
        <p:txBody>
          <a:bodyPr/>
          <a:lstStyle/>
          <a:p>
            <a:r>
              <a:rPr lang="en-US" dirty="0"/>
              <a:t>Meaningful Measures Objectives</a:t>
            </a:r>
          </a:p>
        </p:txBody>
      </p:sp>
    </p:spTree>
    <p:extLst>
      <p:ext uri="{BB962C8B-B14F-4D97-AF65-F5344CB8AC3E}">
        <p14:creationId xmlns:p14="http://schemas.microsoft.com/office/powerpoint/2010/main" val="137333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E31313-F5B1-4CDA-BFBC-F58B93315F37}"/>
              </a:ext>
            </a:extLst>
          </p:cNvPr>
          <p:cNvSpPr>
            <a:spLocks noGrp="1"/>
          </p:cNvSpPr>
          <p:nvPr>
            <p:ph type="sldNum" sz="quarter" idx="12"/>
          </p:nvPr>
        </p:nvSpPr>
        <p:spPr/>
        <p:txBody>
          <a:bodyPr/>
          <a:lstStyle/>
          <a:p>
            <a:fld id="{F6B8A4A2-F29A-4651-AFA7-54DA4950AAC7}" type="slidenum">
              <a:rPr lang="en-US" smtClean="0"/>
              <a:pPr/>
              <a:t>7</a:t>
            </a:fld>
            <a:endParaRPr lang="en-US" dirty="0"/>
          </a:p>
        </p:txBody>
      </p:sp>
      <p:pic>
        <p:nvPicPr>
          <p:cNvPr id="6" name="Picture 5" descr="Graphic describing the Meaningful Measures Framework">
            <a:extLst>
              <a:ext uri="{FF2B5EF4-FFF2-40B4-BE49-F238E27FC236}">
                <a16:creationId xmlns:a16="http://schemas.microsoft.com/office/drawing/2014/main" id="{7A70A5E3-7866-4BE0-B0EE-F6B63F7A43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44089" y="1610379"/>
            <a:ext cx="7703821" cy="5079346"/>
          </a:xfrm>
          <a:prstGeom prst="round2DiagRect">
            <a:avLst>
              <a:gd name="adj1" fmla="val 50000"/>
              <a:gd name="adj2" fmla="val 0"/>
            </a:avLst>
          </a:prstGeom>
        </p:spPr>
      </p:pic>
      <p:sp>
        <p:nvSpPr>
          <p:cNvPr id="3" name="Title 2" descr="Graphic describing the Meaningful Measures Framework">
            <a:extLst>
              <a:ext uri="{FF2B5EF4-FFF2-40B4-BE49-F238E27FC236}">
                <a16:creationId xmlns:a16="http://schemas.microsoft.com/office/drawing/2014/main" id="{F9299784-C895-447A-8D15-4C6C9822D589}"/>
              </a:ext>
            </a:extLst>
          </p:cNvPr>
          <p:cNvSpPr>
            <a:spLocks noGrp="1"/>
          </p:cNvSpPr>
          <p:nvPr>
            <p:ph type="title"/>
          </p:nvPr>
        </p:nvSpPr>
        <p:spPr/>
        <p:txBody>
          <a:bodyPr/>
          <a:lstStyle/>
          <a:p>
            <a:r>
              <a:rPr lang="en-US" dirty="0"/>
              <a:t>Meaningful Measures Framework</a:t>
            </a:r>
          </a:p>
        </p:txBody>
      </p:sp>
    </p:spTree>
    <p:extLst>
      <p:ext uri="{BB962C8B-B14F-4D97-AF65-F5344CB8AC3E}">
        <p14:creationId xmlns:p14="http://schemas.microsoft.com/office/powerpoint/2010/main" val="188392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EB8CAA-8D3D-47D3-B716-25C730DEF038}"/>
              </a:ext>
            </a:extLst>
          </p:cNvPr>
          <p:cNvSpPr>
            <a:spLocks noGrp="1"/>
          </p:cNvSpPr>
          <p:nvPr>
            <p:ph type="sldNum" sz="quarter" idx="12"/>
          </p:nvPr>
        </p:nvSpPr>
        <p:spPr/>
        <p:txBody>
          <a:bodyPr/>
          <a:lstStyle/>
          <a:p>
            <a:fld id="{F6B8A4A2-F29A-4651-AFA7-54DA4950AAC7}" type="slidenum">
              <a:rPr lang="en-US" smtClean="0"/>
              <a:pPr/>
              <a:t>8</a:t>
            </a:fld>
            <a:endParaRPr lang="en-US" dirty="0"/>
          </a:p>
        </p:txBody>
      </p:sp>
      <p:pic>
        <p:nvPicPr>
          <p:cNvPr id="6" name="Picture 5" descr="Stock photo of one clinician and one patient.&#10;">
            <a:extLst>
              <a:ext uri="{FF2B5EF4-FFF2-40B4-BE49-F238E27FC236}">
                <a16:creationId xmlns:a16="http://schemas.microsoft.com/office/drawing/2014/main" id="{C74F039C-CD3C-46F0-ADE2-6F5E0CB7D3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057400"/>
            <a:ext cx="5486400" cy="3657599"/>
          </a:xfrm>
          <a:prstGeom prst="rect">
            <a:avLst/>
          </a:prstGeom>
          <a:ln>
            <a:no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BDD42F41-CA13-4F1C-A8BC-A1546310F9D4}"/>
              </a:ext>
            </a:extLst>
          </p:cNvPr>
          <p:cNvSpPr>
            <a:spLocks noGrp="1"/>
          </p:cNvSpPr>
          <p:nvPr>
            <p:ph idx="1"/>
          </p:nvPr>
        </p:nvSpPr>
        <p:spPr>
          <a:xfrm>
            <a:off x="457200" y="1752601"/>
            <a:ext cx="5638800" cy="4572000"/>
          </a:xfrm>
        </p:spPr>
        <p:txBody>
          <a:bodyPr>
            <a:normAutofit lnSpcReduction="10000"/>
          </a:bodyPr>
          <a:lstStyle/>
          <a:p>
            <a:r>
              <a:rPr lang="en-US" dirty="0"/>
              <a:t>Measures developed with input from patients </a:t>
            </a:r>
          </a:p>
          <a:p>
            <a:r>
              <a:rPr lang="en-US" dirty="0"/>
              <a:t>Focus on measures that are important or meaningful to patients</a:t>
            </a:r>
          </a:p>
          <a:p>
            <a:r>
              <a:rPr lang="en-US" dirty="0"/>
              <a:t>May also include measures of patient-reported outcomes or patient experience</a:t>
            </a:r>
          </a:p>
        </p:txBody>
      </p:sp>
      <p:sp>
        <p:nvSpPr>
          <p:cNvPr id="3" name="Title 2">
            <a:extLst>
              <a:ext uri="{FF2B5EF4-FFF2-40B4-BE49-F238E27FC236}">
                <a16:creationId xmlns:a16="http://schemas.microsoft.com/office/drawing/2014/main" id="{EA3B68F2-FFC6-416B-9267-941E0EE2A39F}"/>
              </a:ext>
            </a:extLst>
          </p:cNvPr>
          <p:cNvSpPr>
            <a:spLocks noGrp="1"/>
          </p:cNvSpPr>
          <p:nvPr>
            <p:ph type="title"/>
          </p:nvPr>
        </p:nvSpPr>
        <p:spPr/>
        <p:txBody>
          <a:bodyPr/>
          <a:lstStyle/>
          <a:p>
            <a:r>
              <a:rPr lang="en-US" dirty="0"/>
              <a:t>What is a Patient-Centered Quality Measurement?</a:t>
            </a:r>
          </a:p>
        </p:txBody>
      </p:sp>
    </p:spTree>
    <p:extLst>
      <p:ext uri="{BB962C8B-B14F-4D97-AF65-F5344CB8AC3E}">
        <p14:creationId xmlns:p14="http://schemas.microsoft.com/office/powerpoint/2010/main" val="2605973576"/>
      </p:ext>
    </p:extLst>
  </p:cSld>
  <p:clrMapOvr>
    <a:masterClrMapping/>
  </p:clrMapOvr>
</p:sld>
</file>

<file path=ppt/theme/theme1.xml><?xml version="1.0" encoding="utf-8"?>
<a:theme xmlns:a="http://schemas.openxmlformats.org/drawingml/2006/main" name="CMS_template">
  <a:themeElements>
    <a:clrScheme name="CMS PP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schemas.openxmlformats.org/package/2006/metadata/core-properties"/>
    <ds:schemaRef ds:uri="http://purl.org/dc/dcmitype/"/>
    <ds:schemaRef ds:uri="http://schemas.microsoft.com/office/infopath/2007/PartnerControls"/>
    <ds:schemaRef ds:uri="c85f45de-9781-4f9c-a476-faa529bf8047"/>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3717</Words>
  <Application>Microsoft Office PowerPoint</Application>
  <PresentationFormat>Widescreen</PresentationFormat>
  <Paragraphs>499</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Courier New</vt:lpstr>
      <vt:lpstr>CMS_template</vt:lpstr>
      <vt:lpstr>Title Page: Patient-Centered Quality Measurement: What It Is and How to Get Involved</vt:lpstr>
      <vt:lpstr>Introduction to CMS Quality Goals</vt:lpstr>
      <vt:lpstr>Agenda</vt:lpstr>
      <vt:lpstr>What is a Clinical Quality Measure?</vt:lpstr>
      <vt:lpstr>Purpose of CQMs</vt:lpstr>
      <vt:lpstr>CMS CQM Prioritization</vt:lpstr>
      <vt:lpstr>Meaningful Measures Objectives</vt:lpstr>
      <vt:lpstr>Meaningful Measures Framework</vt:lpstr>
      <vt:lpstr>What is a Patient-Centered Quality Measurement?</vt:lpstr>
      <vt:lpstr>Ways to be Involved in Quality Measurement</vt:lpstr>
      <vt:lpstr>Measure Lifecycle</vt:lpstr>
      <vt:lpstr>Measure Conceptualization</vt:lpstr>
      <vt:lpstr>Measure Conceptualization: Stakeholder Involvement</vt:lpstr>
      <vt:lpstr>Measure Conceptualization: Stakeholder Feedback (cont’d)</vt:lpstr>
      <vt:lpstr>Measure Specification</vt:lpstr>
      <vt:lpstr>Measure Attributes</vt:lpstr>
      <vt:lpstr>Measure Specification: Stakeholder Involvement</vt:lpstr>
      <vt:lpstr>Measure Specification: Stakeholder Feedback (cont’d)</vt:lpstr>
      <vt:lpstr>Measure Testing</vt:lpstr>
      <vt:lpstr>Measure Testing: Stakeholder Involvement</vt:lpstr>
      <vt:lpstr>Measure Testing: Stakeholder Feedback (cont’d)</vt:lpstr>
      <vt:lpstr>Measure Implementation</vt:lpstr>
      <vt:lpstr>Measure Implementation: Stakeholder Involvement</vt:lpstr>
      <vt:lpstr>Measure Use, Continuing Evaluation, and Maintenance </vt:lpstr>
      <vt:lpstr>Measure Maintenance: Stakeholder Involvement</vt:lpstr>
      <vt:lpstr>Resources for More Information</vt:lpstr>
      <vt:lpstr>For more information and support:</vt:lpstr>
      <vt:lpstr>CMIT</vt:lpstr>
      <vt:lpstr>MACRA Bulletin/MMS Newsletter</vt:lpstr>
      <vt:lpstr>Jira</vt:lpstr>
      <vt:lpstr>CMS Quality Measurement CMS MMS Blueprint</vt:lpstr>
      <vt:lpstr>eCQI Resource Center</vt:lpstr>
      <vt:lpstr>Impact Assessment Reports</vt:lpstr>
      <vt:lpstr>Meaningful Measures Framework</vt:lpstr>
      <vt:lpstr>Final Page with 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2019-07-22T18:57:08Z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