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39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Kandilov, Amy" initials="KA" lastIdx="2" clrIdx="6">
    <p:extLst>
      <p:ext uri="{19B8F6BF-5375-455C-9EA6-DF929625EA0E}">
        <p15:presenceInfo xmlns:p15="http://schemas.microsoft.com/office/powerpoint/2012/main" userId="S-1-5-21-2101533902-423532799-1776743176-5639" providerId="AD"/>
      </p:ext>
    </p:extLst>
  </p:cmAuthor>
  <p:cmAuthor id="1" name="Kleinberg, Rachel" initials="KR" lastIdx="3" clrIdx="0">
    <p:extLst>
      <p:ext uri="{19B8F6BF-5375-455C-9EA6-DF929625EA0E}">
        <p15:presenceInfo xmlns:p15="http://schemas.microsoft.com/office/powerpoint/2012/main" userId="S-1-5-21-1940666338-227100268-1349548132-255479" providerId="AD"/>
      </p:ext>
    </p:extLst>
  </p:cmAuthor>
  <p:cmAuthor id="8" name="Palmer, Lauren" initials="PL" lastIdx="9" clrIdx="7">
    <p:extLst>
      <p:ext uri="{19B8F6BF-5375-455C-9EA6-DF929625EA0E}">
        <p15:presenceInfo xmlns:p15="http://schemas.microsoft.com/office/powerpoint/2012/main" userId="S-1-5-21-2101533902-423532799-1776743176-2476998" providerId="AD"/>
      </p:ext>
    </p:extLst>
  </p:cmAuthor>
  <p:cmAuthor id="2" name="Carey, Elizabeth" initials="CE" lastIdx="35" clrIdx="1">
    <p:extLst>
      <p:ext uri="{19B8F6BF-5375-455C-9EA6-DF929625EA0E}">
        <p15:presenceInfo xmlns:p15="http://schemas.microsoft.com/office/powerpoint/2012/main" userId="S-1-5-21-1940666338-227100268-1349548132-239576" providerId="AD"/>
      </p:ext>
    </p:extLst>
  </p:cmAuthor>
  <p:cmAuthor id="9" name="RTI" initials="RTI" lastIdx="7" clrIdx="8">
    <p:extLst>
      <p:ext uri="{19B8F6BF-5375-455C-9EA6-DF929625EA0E}">
        <p15:presenceInfo xmlns:p15="http://schemas.microsoft.com/office/powerpoint/2012/main" userId="RTI" providerId="None"/>
      </p:ext>
    </p:extLst>
  </p:cmAuthor>
  <p:cmAuthor id="3" name="STELLA MANDL" initials="SM" lastIdx="20" clrIdx="2">
    <p:extLst>
      <p:ext uri="{19B8F6BF-5375-455C-9EA6-DF929625EA0E}">
        <p15:presenceInfo xmlns:p15="http://schemas.microsoft.com/office/powerpoint/2012/main" userId="S-1-5-21-4095628063-3556742122-3606576086-70153" providerId="AD"/>
      </p:ext>
    </p:extLst>
  </p:cmAuthor>
  <p:cmAuthor id="4" name="Fabian, Lacy A" initials="FLA" lastIdx="7" clrIdx="3">
    <p:extLst>
      <p:ext uri="{19B8F6BF-5375-455C-9EA6-DF929625EA0E}">
        <p15:presenceInfo xmlns:p15="http://schemas.microsoft.com/office/powerpoint/2012/main" userId="S-1-5-21-1940666338-227100268-1349548132-240576" providerId="AD"/>
      </p:ext>
    </p:extLst>
  </p:cmAuthor>
  <p:cmAuthor id="5" name="Ludwig, Allison M" initials="LAM" lastIdx="4" clrIdx="4">
    <p:extLst>
      <p:ext uri="{19B8F6BF-5375-455C-9EA6-DF929625EA0E}">
        <p15:presenceInfo xmlns:p15="http://schemas.microsoft.com/office/powerpoint/2012/main" userId="S-1-5-21-1940666338-227100268-1349548132-242232" providerId="AD"/>
      </p:ext>
    </p:extLst>
  </p:cmAuthor>
  <p:cmAuthor id="6" name="Alan Levitt" initials="AL" lastIdx="4" clrIdx="5">
    <p:extLst>
      <p:ext uri="{19B8F6BF-5375-455C-9EA6-DF929625EA0E}">
        <p15:presenceInfo xmlns:p15="http://schemas.microsoft.com/office/powerpoint/2012/main" userId="S-1-5-21-4095628063-3556742122-3606576086-1007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0D"/>
    <a:srgbClr val="739CB1"/>
    <a:srgbClr val="ECD208"/>
    <a:srgbClr val="0D4C97"/>
    <a:srgbClr val="E4C009"/>
    <a:srgbClr val="F2CD07"/>
    <a:srgbClr val="FFD0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122" autoAdjust="0"/>
    <p:restoredTop sz="94291" autoAdjust="0"/>
  </p:normalViewPr>
  <p:slideViewPr>
    <p:cSldViewPr snapToGrid="0">
      <p:cViewPr varScale="1">
        <p:scale>
          <a:sx n="107" d="100"/>
          <a:sy n="107" d="100"/>
        </p:scale>
        <p:origin x="162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E1B1C-A9C4-4FDB-A5F4-6F4E67802040}" type="datetimeFigureOut">
              <a:rPr lang="en-US" smtClean="0"/>
              <a:t>8/6/2018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935584-BCF5-481B-8726-9852BBC6C2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435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935584-BCF5-481B-8726-9852BBC6C23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890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kg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26" y="3148262"/>
            <a:ext cx="7242048" cy="36504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78" y="1527524"/>
            <a:ext cx="8989596" cy="1527160"/>
          </a:xfrm>
          <a:prstGeom prst="rect">
            <a:avLst/>
          </a:prstGeom>
          <a:solidFill>
            <a:srgbClr val="F2CD07"/>
          </a:solidFill>
          <a:effectLst/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74780" y="6443568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3A9F9FE-655D-436A-9377-3367C112F3B8}" type="datetime1">
              <a:rPr lang="en-US" smtClean="0"/>
              <a:t>8/6/2018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879" y="6461427"/>
            <a:ext cx="498642" cy="365125"/>
          </a:xfrm>
          <a:prstGeom prst="rect">
            <a:avLst/>
          </a:prstGeom>
        </p:spPr>
        <p:txBody>
          <a:bodyPr/>
          <a:lstStyle/>
          <a:p>
            <a:fld id="{39C3531D-B253-2543-B33C-943C155A8F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2693988" y="3604418"/>
            <a:ext cx="5907087" cy="1604963"/>
          </a:xfrm>
        </p:spPr>
        <p:txBody>
          <a:bodyPr/>
          <a:lstStyle>
            <a:lvl1pPr>
              <a:defRPr sz="2800" b="1"/>
            </a:lvl1pPr>
            <a:lvl2pPr>
              <a:defRPr sz="2400"/>
            </a:lvl2pPr>
          </a:lstStyle>
          <a:p>
            <a:pPr marL="0" indent="0" algn="r">
              <a:buNone/>
            </a:pPr>
            <a:r>
              <a:rPr lang="en-US">
                <a:solidFill>
                  <a:schemeClr val="bg1"/>
                </a:solidFill>
                <a:latin typeface="Myriad Pro" charset="0"/>
                <a:ea typeface="ＭＳ Ｐゴシック" charset="0"/>
                <a:cs typeface="ＭＳ Ｐゴシック" charset="0"/>
              </a:rPr>
              <a:t>Enter Name of Subtitle</a:t>
            </a:r>
          </a:p>
          <a:p>
            <a:pPr marL="400050" lvl="1" indent="0" algn="r">
              <a:buNone/>
            </a:pPr>
            <a:r>
              <a:rPr lang="en-US">
                <a:solidFill>
                  <a:schemeClr val="bg1"/>
                </a:solidFill>
                <a:latin typeface="Myriad Pro" charset="0"/>
                <a:ea typeface="ＭＳ Ｐゴシック" charset="0"/>
                <a:cs typeface="ＭＳ Ｐゴシック" charset="0"/>
              </a:rPr>
              <a:t>Centers for Medicare &amp; Medicaid Services</a:t>
            </a:r>
          </a:p>
        </p:txBody>
      </p:sp>
      <p:pic>
        <p:nvPicPr>
          <p:cNvPr id="14" name="Picture 13" descr="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2" y="3148262"/>
            <a:ext cx="1662832" cy="1147680"/>
          </a:xfrm>
          <a:prstGeom prst="rect">
            <a:avLst/>
          </a:prstGeom>
          <a:effectLst>
            <a:outerShdw blurRad="50800" dist="38100" dir="2700000" sx="49000" sy="49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7" name="Picture 16" descr="2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2" y="4406900"/>
            <a:ext cx="1662832" cy="1147680"/>
          </a:xfrm>
          <a:prstGeom prst="rect">
            <a:avLst/>
          </a:prstGeom>
          <a:effectLst>
            <a:outerShdw blurRad="50800" dist="38100" dir="2700000" sx="49000" sy="49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Picture 17" descr="3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2" y="5650992"/>
            <a:ext cx="1662832" cy="1147680"/>
          </a:xfrm>
          <a:prstGeom prst="rect">
            <a:avLst/>
          </a:prstGeom>
          <a:effectLst>
            <a:outerShdw blurRad="50800" dist="38100" dir="2700000" sx="49000" sy="49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3376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Placeholder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prstGeom prst="rect">
            <a:avLst/>
          </a:prstGeom>
          <a:solidFill>
            <a:srgbClr val="0D4C97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7974525" y="6382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8555075-F7D8-774D-92CE-0FFE5404D3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7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7974525" y="6382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8555075-F7D8-774D-92CE-0FFE5404D3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440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72411" y="646711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49C535B-762F-43DF-8A48-F85BEAEB9D62}" type="datetime1">
              <a:rPr lang="en-US" smtClean="0"/>
              <a:t>8/6/2018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879" y="6461427"/>
            <a:ext cx="49864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9C3531D-B253-2543-B33C-943C155A8F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004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735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1711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7735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1711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172411" y="6467116"/>
            <a:ext cx="2133600" cy="365125"/>
          </a:xfrm>
          <a:prstGeom prst="rect">
            <a:avLst/>
          </a:prstGeom>
        </p:spPr>
        <p:txBody>
          <a:bodyPr/>
          <a:lstStyle/>
          <a:p>
            <a:fld id="{5669F953-C964-440D-A9C1-655B53F50A10}" type="datetime1">
              <a:rPr lang="en-US" smtClean="0"/>
              <a:t>8/6/2018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879" y="6461427"/>
            <a:ext cx="498642" cy="365125"/>
          </a:xfrm>
          <a:prstGeom prst="rect">
            <a:avLst/>
          </a:prstGeom>
        </p:spPr>
        <p:txBody>
          <a:bodyPr/>
          <a:lstStyle/>
          <a:p>
            <a:fld id="{39C3531D-B253-2543-B33C-943C155A8F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619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-12" y="663217"/>
            <a:ext cx="9144000" cy="0"/>
          </a:xfrm>
          <a:prstGeom prst="line">
            <a:avLst/>
          </a:prstGeom>
          <a:ln w="76200">
            <a:solidFill>
              <a:srgbClr val="ECD20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63191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55075-F7D8-774D-92CE-0FFE5404D3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558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55075-F7D8-774D-92CE-0FFE5404D3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861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55075-F7D8-774D-92CE-0FFE5404D3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56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prstGeom prst="rect">
            <a:avLst/>
          </a:prstGeom>
          <a:solidFill>
            <a:srgbClr val="0D4C97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-12" y="1436913"/>
            <a:ext cx="9144000" cy="0"/>
          </a:xfrm>
          <a:prstGeom prst="line">
            <a:avLst/>
          </a:prstGeom>
          <a:ln w="76200">
            <a:solidFill>
              <a:srgbClr val="ECD20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7974525" y="6382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8555075-F7D8-774D-92CE-0FFE5404D3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13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2" r:id="rId4"/>
    <p:sldLayoutId id="2147483653" r:id="rId5"/>
    <p:sldLayoutId id="2147483658" r:id="rId6"/>
    <p:sldLayoutId id="2147483656" r:id="rId7"/>
    <p:sldLayoutId id="2147483660" r:id="rId8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b="1" i="0" kern="1200">
          <a:solidFill>
            <a:schemeClr val="bg1"/>
          </a:solidFill>
          <a:latin typeface="+mj-lt"/>
          <a:ea typeface="+mj-ea"/>
          <a:cs typeface="Myriad 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Myriad 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Myriad Pr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Myriad 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Myriad 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Myriad 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slideLayout" Target="../slideLayouts/slideLayout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notesSlide" Target="../notesSlides/notesSlide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itle 1"/>
          <p:cNvSpPr txBox="1">
            <a:spLocks/>
          </p:cNvSpPr>
          <p:nvPr/>
        </p:nvSpPr>
        <p:spPr>
          <a:xfrm>
            <a:off x="86969" y="105562"/>
            <a:ext cx="8970060" cy="1256030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kern="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Journey to Standardization</a:t>
            </a:r>
          </a:p>
        </p:txBody>
      </p:sp>
      <p:sp>
        <p:nvSpPr>
          <p:cNvPr id="4012" name="OTLSHAPE_TB_00000000000000000000000000000000_ElapsedTime" hidden="1"/>
          <p:cNvSpPr/>
          <p:nvPr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13" name="OTLSHAPE_TB_00000000000000000000000000000000_TodayMarkerShape" hidden="1"/>
          <p:cNvSpPr/>
          <p:nvPr>
            <p:custDataLst>
              <p:tags r:id="rId3"/>
            </p:custDataLst>
          </p:nvPr>
        </p:nvSpPr>
        <p:spPr>
          <a:xfrm>
            <a:off x="2084161" y="4464050"/>
            <a:ext cx="72571" cy="846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14" name="OTLSHAPE_TB_00000000000000000000000000000000_TodayMarkerText" hidden="1"/>
          <p:cNvSpPr txBox="1"/>
          <p:nvPr>
            <p:custDataLst>
              <p:tags r:id="rId4"/>
            </p:custDataLst>
          </p:nvPr>
        </p:nvSpPr>
        <p:spPr>
          <a:xfrm>
            <a:off x="2120447" y="4548717"/>
            <a:ext cx="315792" cy="15388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00" dirty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4058" name="OTLSHAPE_T_8ad3a759e9d9409dbc0d04b1b52b8c91_ShapePercentage" hidden="1"/>
          <p:cNvSpPr/>
          <p:nvPr>
            <p:custDataLst>
              <p:tags r:id="rId5"/>
            </p:custDataLst>
          </p:nvPr>
        </p:nvSpPr>
        <p:spPr>
          <a:xfrm>
            <a:off x="1201793" y="225502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59" name="OTLSHAPE_T_8ad3a759e9d9409dbc0d04b1b52b8c91_Duration" hidden="1"/>
          <p:cNvSpPr txBox="1"/>
          <p:nvPr>
            <p:custDataLst>
              <p:tags r:id="rId6"/>
            </p:custDataLst>
          </p:nvPr>
        </p:nvSpPr>
        <p:spPr>
          <a:xfrm>
            <a:off x="0" y="2225132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dirty="0">
                <a:solidFill>
                  <a:srgbClr val="ED7D31"/>
                </a:solidFill>
                <a:latin typeface="Calibri" panose="020F0502020204030204" pitchFamily="34" charset="0"/>
              </a:rPr>
              <a:t>5 days</a:t>
            </a:r>
          </a:p>
        </p:txBody>
      </p:sp>
      <p:sp>
        <p:nvSpPr>
          <p:cNvPr id="4060" name="OTLSHAPE_T_8ad3a759e9d9409dbc0d04b1b52b8c91_TextPercentage" hidden="1"/>
          <p:cNvSpPr txBox="1"/>
          <p:nvPr>
            <p:custDataLst>
              <p:tags r:id="rId7"/>
            </p:custDataLst>
          </p:nvPr>
        </p:nvSpPr>
        <p:spPr>
          <a:xfrm>
            <a:off x="0" y="238015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4061" name="OTLSHAPE_T_8ad3a759e9d9409dbc0d04b1b52b8c91_StartDate" hidden="1"/>
          <p:cNvSpPr txBox="1"/>
          <p:nvPr>
            <p:custDataLst>
              <p:tags r:id="rId8"/>
            </p:custDataLst>
          </p:nvPr>
        </p:nvSpPr>
        <p:spPr>
          <a:xfrm>
            <a:off x="0" y="2380157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062" name="OTLSHAPE_T_8ad3a759e9d9409dbc0d04b1b52b8c91_EndDate" hidden="1"/>
          <p:cNvSpPr txBox="1"/>
          <p:nvPr>
            <p:custDataLst>
              <p:tags r:id="rId9"/>
            </p:custDataLst>
          </p:nvPr>
        </p:nvSpPr>
        <p:spPr>
          <a:xfrm>
            <a:off x="0" y="2380157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066" name="OTLSHAPE_T_ed0553e4a2e841f9b04b8b5134134ea6_ShapePercentage" hidden="1"/>
          <p:cNvSpPr/>
          <p:nvPr>
            <p:custDataLst>
              <p:tags r:id="rId10"/>
            </p:custDataLst>
          </p:nvPr>
        </p:nvSpPr>
        <p:spPr>
          <a:xfrm>
            <a:off x="1311540" y="2448145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67" name="OTLSHAPE_T_ed0553e4a2e841f9b04b8b5134134ea6_Duration" hidden="1"/>
          <p:cNvSpPr txBox="1"/>
          <p:nvPr>
            <p:custDataLst>
              <p:tags r:id="rId11"/>
            </p:custDataLst>
          </p:nvPr>
        </p:nvSpPr>
        <p:spPr>
          <a:xfrm>
            <a:off x="0" y="2418257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dirty="0">
                <a:solidFill>
                  <a:srgbClr val="ED7D31"/>
                </a:solidFill>
                <a:latin typeface="Calibri" panose="020F0502020204030204" pitchFamily="34" charset="0"/>
              </a:rPr>
              <a:t>39 days</a:t>
            </a:r>
          </a:p>
        </p:txBody>
      </p:sp>
      <p:sp>
        <p:nvSpPr>
          <p:cNvPr id="4068" name="OTLSHAPE_T_ed0553e4a2e841f9b04b8b5134134ea6_TextPercentage" hidden="1"/>
          <p:cNvSpPr txBox="1"/>
          <p:nvPr>
            <p:custDataLst>
              <p:tags r:id="rId12"/>
            </p:custDataLst>
          </p:nvPr>
        </p:nvSpPr>
        <p:spPr>
          <a:xfrm>
            <a:off x="0" y="257328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4069" name="OTLSHAPE_T_ed0553e4a2e841f9b04b8b5134134ea6_StartDate" hidden="1"/>
          <p:cNvSpPr txBox="1"/>
          <p:nvPr>
            <p:custDataLst>
              <p:tags r:id="rId13"/>
            </p:custDataLst>
          </p:nvPr>
        </p:nvSpPr>
        <p:spPr>
          <a:xfrm>
            <a:off x="0" y="2573282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070" name="OTLSHAPE_T_ed0553e4a2e841f9b04b8b5134134ea6_EndDate" hidden="1"/>
          <p:cNvSpPr txBox="1"/>
          <p:nvPr>
            <p:custDataLst>
              <p:tags r:id="rId14"/>
            </p:custDataLst>
          </p:nvPr>
        </p:nvSpPr>
        <p:spPr>
          <a:xfrm>
            <a:off x="0" y="2573282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074" name="OTLSHAPE_T_6f8fdcc1207c46279485c36cf3174e22_ShapePercentage" hidden="1"/>
          <p:cNvSpPr/>
          <p:nvPr>
            <p:custDataLst>
              <p:tags r:id="rId15"/>
            </p:custDataLst>
          </p:nvPr>
        </p:nvSpPr>
        <p:spPr>
          <a:xfrm>
            <a:off x="1531034" y="2641269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75" name="OTLSHAPE_T_6f8fdcc1207c46279485c36cf3174e22_Duration" hidden="1"/>
          <p:cNvSpPr txBox="1"/>
          <p:nvPr>
            <p:custDataLst>
              <p:tags r:id="rId16"/>
            </p:custDataLst>
          </p:nvPr>
        </p:nvSpPr>
        <p:spPr>
          <a:xfrm>
            <a:off x="0" y="2611382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dirty="0">
                <a:solidFill>
                  <a:srgbClr val="ED7D31"/>
                </a:solidFill>
                <a:latin typeface="Calibri" panose="020F0502020204030204" pitchFamily="34" charset="0"/>
              </a:rPr>
              <a:t>155 days</a:t>
            </a:r>
          </a:p>
        </p:txBody>
      </p:sp>
      <p:sp>
        <p:nvSpPr>
          <p:cNvPr id="4076" name="OTLSHAPE_T_6f8fdcc1207c46279485c36cf3174e22_TextPercentage" hidden="1"/>
          <p:cNvSpPr txBox="1"/>
          <p:nvPr>
            <p:custDataLst>
              <p:tags r:id="rId17"/>
            </p:custDataLst>
          </p:nvPr>
        </p:nvSpPr>
        <p:spPr>
          <a:xfrm>
            <a:off x="0" y="276640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4077" name="OTLSHAPE_T_6f8fdcc1207c46279485c36cf3174e22_StartDate" hidden="1"/>
          <p:cNvSpPr txBox="1"/>
          <p:nvPr>
            <p:custDataLst>
              <p:tags r:id="rId18"/>
            </p:custDataLst>
          </p:nvPr>
        </p:nvSpPr>
        <p:spPr>
          <a:xfrm>
            <a:off x="0" y="2766407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078" name="OTLSHAPE_T_6f8fdcc1207c46279485c36cf3174e22_EndDate" hidden="1"/>
          <p:cNvSpPr txBox="1"/>
          <p:nvPr>
            <p:custDataLst>
              <p:tags r:id="rId19"/>
            </p:custDataLst>
          </p:nvPr>
        </p:nvSpPr>
        <p:spPr>
          <a:xfrm>
            <a:off x="0" y="2766407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082" name="OTLSHAPE_T_2214bd27d25f4f7d82c216f4fa15aa06_ShapePercentage" hidden="1"/>
          <p:cNvSpPr/>
          <p:nvPr>
            <p:custDataLst>
              <p:tags r:id="rId20"/>
            </p:custDataLst>
          </p:nvPr>
        </p:nvSpPr>
        <p:spPr>
          <a:xfrm>
            <a:off x="2628502" y="283439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83" name="OTLSHAPE_T_2214bd27d25f4f7d82c216f4fa15aa06_Duration" hidden="1"/>
          <p:cNvSpPr txBox="1"/>
          <p:nvPr>
            <p:custDataLst>
              <p:tags r:id="rId21"/>
            </p:custDataLst>
          </p:nvPr>
        </p:nvSpPr>
        <p:spPr>
          <a:xfrm>
            <a:off x="0" y="2804507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dirty="0">
                <a:solidFill>
                  <a:srgbClr val="ED7D31"/>
                </a:solidFill>
                <a:latin typeface="Calibri" panose="020F0502020204030204" pitchFamily="34" charset="0"/>
              </a:rPr>
              <a:t>261 days</a:t>
            </a:r>
          </a:p>
        </p:txBody>
      </p:sp>
      <p:sp>
        <p:nvSpPr>
          <p:cNvPr id="4084" name="OTLSHAPE_T_2214bd27d25f4f7d82c216f4fa15aa06_TextPercentage" hidden="1"/>
          <p:cNvSpPr txBox="1"/>
          <p:nvPr>
            <p:custDataLst>
              <p:tags r:id="rId22"/>
            </p:custDataLst>
          </p:nvPr>
        </p:nvSpPr>
        <p:spPr>
          <a:xfrm>
            <a:off x="0" y="295953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4085" name="OTLSHAPE_T_2214bd27d25f4f7d82c216f4fa15aa06_StartDate" hidden="1"/>
          <p:cNvSpPr txBox="1"/>
          <p:nvPr>
            <p:custDataLst>
              <p:tags r:id="rId23"/>
            </p:custDataLst>
          </p:nvPr>
        </p:nvSpPr>
        <p:spPr>
          <a:xfrm>
            <a:off x="0" y="2959531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086" name="OTLSHAPE_T_2214bd27d25f4f7d82c216f4fa15aa06_EndDate" hidden="1"/>
          <p:cNvSpPr txBox="1"/>
          <p:nvPr>
            <p:custDataLst>
              <p:tags r:id="rId24"/>
            </p:custDataLst>
          </p:nvPr>
        </p:nvSpPr>
        <p:spPr>
          <a:xfrm>
            <a:off x="0" y="2959531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itle 1" descr="&quot;&quot;"/>
          <p:cNvSpPr>
            <a:spLocks noGrp="1"/>
          </p:cNvSpPr>
          <p:nvPr>
            <p:ph type="title"/>
          </p:nvPr>
        </p:nvSpPr>
        <p:spPr>
          <a:xfrm>
            <a:off x="-15656" y="-78775"/>
            <a:ext cx="9159656" cy="1417638"/>
          </a:xfrm>
        </p:spPr>
        <p:txBody>
          <a:bodyPr>
            <a:normAutofit fontScale="90000"/>
          </a:bodyPr>
          <a:lstStyle/>
          <a:p>
            <a:br>
              <a:rPr lang="en-US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Journey to Standardization</a:t>
            </a:r>
            <a:br>
              <a:rPr lang="en-US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cxnSp>
        <p:nvCxnSpPr>
          <p:cNvPr id="80" name="OTLSHAPE_M_9dbf05f433864c6e9e86d2c277d154b2_Connector1" descr="Line going up from Center bar to an arrow pointing to the right">
            <a:extLst>
              <a:ext uri="{FF2B5EF4-FFF2-40B4-BE49-F238E27FC236}">
                <a16:creationId xmlns:a16="http://schemas.microsoft.com/office/drawing/2014/main" id="{563E0E51-0F3E-4484-AD6D-9855ED080083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5142819" y="2584202"/>
            <a:ext cx="7900" cy="868722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OTLSHAPE_M_c38bd65ba9f246d3b5d61aeaa08eb275_Connector1" descr="Line going down from Center bar to an arrow pointing to the right">
            <a:extLst>
              <a:ext uri="{FF2B5EF4-FFF2-40B4-BE49-F238E27FC236}">
                <a16:creationId xmlns:a16="http://schemas.microsoft.com/office/drawing/2014/main" id="{55215943-A5E5-4ECF-BA30-9F64E1597814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5873424" y="3656512"/>
            <a:ext cx="3240" cy="495312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OTLSHAPE_M_38b00a90c7a2445ba22da247ca625bf8_Connector1" descr="Line going up from Center bar to an arrow pointing to the right">
            <a:extLst>
              <a:ext uri="{FF2B5EF4-FFF2-40B4-BE49-F238E27FC236}">
                <a16:creationId xmlns:a16="http://schemas.microsoft.com/office/drawing/2014/main" id="{9DB1F353-2919-4800-85BB-A13FBCFFEF4D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778180" y="2974895"/>
            <a:ext cx="0" cy="412390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TLSHAPE_TB_00000000000000000000000000000000_LeftEndCaps" descr="&quot;1992&quot; on the left above center bar in graphic.">
            <a:extLst>
              <a:ext uri="{FF2B5EF4-FFF2-40B4-BE49-F238E27FC236}">
                <a16:creationId xmlns:a16="http://schemas.microsoft.com/office/drawing/2014/main" id="{DB54E583-5F43-4892-85AF-B57F96328983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184454" y="3078906"/>
            <a:ext cx="443841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4" dirty="0">
                <a:solidFill>
                  <a:schemeClr val="accent2"/>
                </a:solidFill>
                <a:latin typeface="Calibri" panose="020F0502020204030204" pitchFamily="34" charset="0"/>
              </a:rPr>
              <a:t>1992</a:t>
            </a:r>
          </a:p>
        </p:txBody>
      </p:sp>
      <p:sp>
        <p:nvSpPr>
          <p:cNvPr id="84" name="OTLSHAPE_TB_00000000000000000000000000000000_RightEndCaps" descr="&quot;2018 and ongoing&quot; on the right above center bar in graphic.">
            <a:extLst>
              <a:ext uri="{FF2B5EF4-FFF2-40B4-BE49-F238E27FC236}">
                <a16:creationId xmlns:a16="http://schemas.microsoft.com/office/drawing/2014/main" id="{CC939F3C-A424-47DA-9606-72FF958999CD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7932774" y="3083307"/>
            <a:ext cx="1086459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34" dirty="0">
                <a:solidFill>
                  <a:schemeClr val="accent2"/>
                </a:solidFill>
                <a:latin typeface="Calibri" panose="020F0502020204030204" pitchFamily="34" charset="0"/>
              </a:rPr>
              <a:t>2018 and ongoing</a:t>
            </a:r>
          </a:p>
        </p:txBody>
      </p:sp>
      <p:sp>
        <p:nvSpPr>
          <p:cNvPr id="85" name="OTLSHAPE_TB_00000000000000000000000000000000_TimescaleInterval1">
            <a:extLst>
              <a:ext uri="{FF2B5EF4-FFF2-40B4-BE49-F238E27FC236}">
                <a16:creationId xmlns:a16="http://schemas.microsoft.com/office/drawing/2014/main" id="{08E76E0D-FEC0-4CE5-B860-CEE4D327A0D7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779272" y="4259538"/>
            <a:ext cx="1905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86" name="OTLSHAPE_TB_00000000000000000000000000000000_TimescaleInterval2">
            <a:extLst>
              <a:ext uri="{FF2B5EF4-FFF2-40B4-BE49-F238E27FC236}">
                <a16:creationId xmlns:a16="http://schemas.microsoft.com/office/drawing/2014/main" id="{4CA3E02E-3BA8-408F-816D-A20D338D69C4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1735637" y="4259538"/>
            <a:ext cx="207621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87" name="OTLSHAPE_TB_00000000000000000000000000000000_TimescaleInterval3">
            <a:extLst>
              <a:ext uri="{FF2B5EF4-FFF2-40B4-BE49-F238E27FC236}">
                <a16:creationId xmlns:a16="http://schemas.microsoft.com/office/drawing/2014/main" id="{DD784488-D6C3-4F03-ABE0-20F1B80C8E0A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2692002" y="4259538"/>
            <a:ext cx="16991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88" name="OTLSHAPE_TB_00000000000000000000000000000000_TimescaleInterval4">
            <a:extLst>
              <a:ext uri="{FF2B5EF4-FFF2-40B4-BE49-F238E27FC236}">
                <a16:creationId xmlns:a16="http://schemas.microsoft.com/office/drawing/2014/main" id="{EAB5401D-F2F6-4F02-AA89-5F31BFB59F8B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3617010" y="4259538"/>
            <a:ext cx="2159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6" dirty="0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89" name="OTLSHAPE_TB_00000000000000000000000000000000_TimescaleInterval5">
            <a:extLst>
              <a:ext uri="{FF2B5EF4-FFF2-40B4-BE49-F238E27FC236}">
                <a16:creationId xmlns:a16="http://schemas.microsoft.com/office/drawing/2014/main" id="{C7E7B0BF-67D6-4995-AF9D-419360310107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4573375" y="4259538"/>
            <a:ext cx="2286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90" name="OTLSHAPE_TB_00000000000000000000000000000000_TimescaleInterval6">
            <a:extLst>
              <a:ext uri="{FF2B5EF4-FFF2-40B4-BE49-F238E27FC236}">
                <a16:creationId xmlns:a16="http://schemas.microsoft.com/office/drawing/2014/main" id="{CD78FA84-0353-4E33-870A-7C10865964FF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5529740" y="4259538"/>
            <a:ext cx="139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91" name="OTLSHAPE_TB_00000000000000000000000000000000_TimescaleInterval7">
            <a:extLst>
              <a:ext uri="{FF2B5EF4-FFF2-40B4-BE49-F238E27FC236}">
                <a16:creationId xmlns:a16="http://schemas.microsoft.com/office/drawing/2014/main" id="{3F7EDF86-93DA-475A-8E9A-319AE9EB4F78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6501783" y="4259538"/>
            <a:ext cx="1905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92" name="OTLSHAPE_TB_00000000000000000000000000000000_TimescaleInterval8">
            <a:extLst>
              <a:ext uri="{FF2B5EF4-FFF2-40B4-BE49-F238E27FC236}">
                <a16:creationId xmlns:a16="http://schemas.microsoft.com/office/drawing/2014/main" id="{32506885-7C8A-4820-B62F-3675091A22FF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7458147" y="4259538"/>
            <a:ext cx="207621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94" name="OTLSHAPE_M_38b00a90c7a2445ba22da247ca625bf8_Shape" descr="Arrow pointing to the right to 2005 text">
            <a:extLst>
              <a:ext uri="{FF2B5EF4-FFF2-40B4-BE49-F238E27FC236}">
                <a16:creationId xmlns:a16="http://schemas.microsoft.com/office/drawing/2014/main" id="{3ABAD1C6-C24B-427F-9885-3F2BA20C7AE6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 rot="16200000">
            <a:off x="811512" y="2992705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OTLSHAPE_M_c38bd65ba9f246d3b5d61aeaa08eb275_Shape" descr="Arrow pointing to the right to 2012 text">
            <a:extLst>
              <a:ext uri="{FF2B5EF4-FFF2-40B4-BE49-F238E27FC236}">
                <a16:creationId xmlns:a16="http://schemas.microsoft.com/office/drawing/2014/main" id="{A7774E1B-D0E3-48EE-85B6-9B6C1F76EF83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 rot="16200000">
            <a:off x="3563581" y="3988225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OTLSHAPE_M_812e7faf7329486bbf57df8e4ce0d00e_Shape">
            <a:extLst>
              <a:ext uri="{FF2B5EF4-FFF2-40B4-BE49-F238E27FC236}">
                <a16:creationId xmlns:a16="http://schemas.microsoft.com/office/drawing/2014/main" id="{8A466424-AED6-4962-A77B-BFC692AD8B90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 rot="16200000">
            <a:off x="5211089" y="2590946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9" name="OTLSHAPE_M_9dbf05f433864c6e9e86d2c277d154b2_Shape" descr="Arrow pointing to the right to 2016 text">
            <a:extLst>
              <a:ext uri="{FF2B5EF4-FFF2-40B4-BE49-F238E27FC236}">
                <a16:creationId xmlns:a16="http://schemas.microsoft.com/office/drawing/2014/main" id="{9A81CBA9-D08E-404B-90B0-A2B6E4D98274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 rot="16200000">
            <a:off x="5932923" y="4051052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0" name="Straight Connector 99" descr="Line going up from Center bar to an arrow pointing to the right">
            <a:extLst>
              <a:ext uri="{FF2B5EF4-FFF2-40B4-BE49-F238E27FC236}">
                <a16:creationId xmlns:a16="http://schemas.microsoft.com/office/drawing/2014/main" id="{AC36680E-E568-49A3-9ACE-9D3705108340}"/>
              </a:ext>
            </a:extLst>
          </p:cNvPr>
          <p:cNvCxnSpPr/>
          <p:nvPr/>
        </p:nvCxnSpPr>
        <p:spPr>
          <a:xfrm flipV="1">
            <a:off x="86969" y="2508626"/>
            <a:ext cx="11413" cy="914881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 descr="Arrow pointing to the right to 1992 text">
            <a:extLst>
              <a:ext uri="{FF2B5EF4-FFF2-40B4-BE49-F238E27FC236}">
                <a16:creationId xmlns:a16="http://schemas.microsoft.com/office/drawing/2014/main" id="{A23662D6-ECC5-4B30-B0A5-63F9916B479A}"/>
              </a:ext>
            </a:extLst>
          </p:cNvPr>
          <p:cNvCxnSpPr/>
          <p:nvPr/>
        </p:nvCxnSpPr>
        <p:spPr>
          <a:xfrm flipV="1">
            <a:off x="98382" y="2508626"/>
            <a:ext cx="284316" cy="1031"/>
          </a:xfrm>
          <a:prstGeom prst="straightConnector1">
            <a:avLst/>
          </a:prstGeom>
          <a:ln w="31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OTLSHAPE_M_38b00a90c7a2445ba22da247ca625bf8_Title" descr="Text located above bar in middle of graphic: 1992: First report to Congress: The Uniform Needs Assessment Instrument.">
            <a:extLst>
              <a:ext uri="{FF2B5EF4-FFF2-40B4-BE49-F238E27FC236}">
                <a16:creationId xmlns:a16="http://schemas.microsoft.com/office/drawing/2014/main" id="{BA6E1FCE-E8E3-4B78-864A-E98600B878A7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442140" y="2403864"/>
            <a:ext cx="1965672" cy="2769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1992: First report to Congress: The Uniform Needs Assessment Instrument.</a:t>
            </a:r>
          </a:p>
        </p:txBody>
      </p:sp>
      <p:sp>
        <p:nvSpPr>
          <p:cNvPr id="105" name="OTLSHAPE_M_38b00a90c7a2445ba22da247ca625bf8_Title" descr="Text located below bar in middle of graphic: 2005: Deficit Reduction Act of 2005 (DRA).">
            <a:extLst>
              <a:ext uri="{FF2B5EF4-FFF2-40B4-BE49-F238E27FC236}">
                <a16:creationId xmlns:a16="http://schemas.microsoft.com/office/drawing/2014/main" id="{00B0B2E8-31F2-4427-8AD1-429C9738B525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017844" y="4306679"/>
            <a:ext cx="781490" cy="4154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2005: Deficit Reduction Act of 2005 (DRA).</a:t>
            </a:r>
          </a:p>
        </p:txBody>
      </p:sp>
      <p:sp>
        <p:nvSpPr>
          <p:cNvPr id="107" name="OTLSHAPE_M_38b00a90c7a2445ba22da247ca625bf8_Title" descr="Text located above bar in middle of graphic: 2014: Improving Medicare Post-Acute Care Transformation Act of 2014 (IMPACT Act).">
            <a:extLst>
              <a:ext uri="{FF2B5EF4-FFF2-40B4-BE49-F238E27FC236}">
                <a16:creationId xmlns:a16="http://schemas.microsoft.com/office/drawing/2014/main" id="{9BC4C8D4-2073-4938-970A-7866F1D6BE91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5379371" y="2413857"/>
            <a:ext cx="1703828" cy="4154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2014: Improving Medicare Post-Acute Care Transformation Act of 2014 (IMPACT Act).</a:t>
            </a:r>
          </a:p>
        </p:txBody>
      </p:sp>
      <p:cxnSp>
        <p:nvCxnSpPr>
          <p:cNvPr id="108" name="OTLSHAPE_M_9dbf05f433864c6e9e86d2c277d154b2_Connector1" descr="Line going down from Center bar to an arrow pointing to the right">
            <a:extLst>
              <a:ext uri="{FF2B5EF4-FFF2-40B4-BE49-F238E27FC236}">
                <a16:creationId xmlns:a16="http://schemas.microsoft.com/office/drawing/2014/main" id="{CFD892CB-E1FB-4931-A4F7-87C1397CC362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3518526" y="3637011"/>
            <a:ext cx="9012" cy="457480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OTLSHAPE_M_38b00a90c7a2445ba22da247ca625bf8_Title" descr="Text located below bar in middle of graphic: 2012: PAC PRD Report to Congress recommending additional legislation.">
            <a:extLst>
              <a:ext uri="{FF2B5EF4-FFF2-40B4-BE49-F238E27FC236}">
                <a16:creationId xmlns:a16="http://schemas.microsoft.com/office/drawing/2014/main" id="{651A631D-27F4-42DD-BA00-EAB034D3F786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3764363" y="3886742"/>
            <a:ext cx="1380071" cy="4154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2012: PAC PRD Report to Congress recommending additional legislation.</a:t>
            </a:r>
          </a:p>
        </p:txBody>
      </p:sp>
      <p:sp>
        <p:nvSpPr>
          <p:cNvPr id="115" name="OTLSHAPE_M_38b00a90c7a2445ba22da247ca625bf8_Title" descr="Text located below bar in middle of graphic: 2015-2017: CMS functional status items, Section GG: Functional Abilities and Goals, implemented.">
            <a:extLst>
              <a:ext uri="{FF2B5EF4-FFF2-40B4-BE49-F238E27FC236}">
                <a16:creationId xmlns:a16="http://schemas.microsoft.com/office/drawing/2014/main" id="{44819D3D-DBDC-4E69-B697-2E7249FD76FE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5871210" y="4609332"/>
            <a:ext cx="1624300" cy="4154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2015-2017: CMS functional status items, </a:t>
            </a:r>
            <a:r>
              <a:rPr lang="en-US" sz="900" b="1" i="1" spc="-2" dirty="0">
                <a:solidFill>
                  <a:schemeClr val="dk1"/>
                </a:solidFill>
                <a:latin typeface="Calibri" panose="020F0502020204030204" pitchFamily="34" charset="0"/>
              </a:rPr>
              <a:t>Section GG: Functional Abilities and Goals</a:t>
            </a:r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, implemented.</a:t>
            </a:r>
          </a:p>
        </p:txBody>
      </p:sp>
      <p:cxnSp>
        <p:nvCxnSpPr>
          <p:cNvPr id="122" name="OTLSHAPE_M_9dbf05f433864c6e9e86d2c277d154b2_Connector1" descr="Line going down from Center bar to an arrow pointing to the right">
            <a:extLst>
              <a:ext uri="{FF2B5EF4-FFF2-40B4-BE49-F238E27FC236}">
                <a16:creationId xmlns:a16="http://schemas.microsoft.com/office/drawing/2014/main" id="{BD744766-4431-410E-91C2-EFDD8B18CC5D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1726625" y="3656813"/>
            <a:ext cx="9012" cy="457480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OTLSHAPE_M_c38bd65ba9f246d3b5d61aeaa08eb275_Shape" descr="Arrow pointing to the right to 2008-2010 text">
            <a:extLst>
              <a:ext uri="{FF2B5EF4-FFF2-40B4-BE49-F238E27FC236}">
                <a16:creationId xmlns:a16="http://schemas.microsoft.com/office/drawing/2014/main" id="{E21FC58C-23A0-4F55-9E1A-BBE077BD5C54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 rot="16200000">
            <a:off x="1800779" y="3996416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OTLSHAPE_M_38b00a90c7a2445ba22da247ca625bf8_Title" descr="Text located above bar in middle of graphic: 2018: IRF PPS and SNF PDPM payment system adoptions.">
            <a:extLst>
              <a:ext uri="{FF2B5EF4-FFF2-40B4-BE49-F238E27FC236}">
                <a16:creationId xmlns:a16="http://schemas.microsoft.com/office/drawing/2014/main" id="{167E08A4-BBFE-47C5-BA79-89DBBA9CF4FA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7862968" y="2435172"/>
            <a:ext cx="1050674" cy="4154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2018: IRF PPS and SNF PDPM payment system adoptions.</a:t>
            </a:r>
          </a:p>
        </p:txBody>
      </p:sp>
      <p:cxnSp>
        <p:nvCxnSpPr>
          <p:cNvPr id="130" name="OTLSHAPE_M_9dbf05f433864c6e9e86d2c277d154b2_Connector1" descr="Line going up from Center bar to an arrow pointing to the right">
            <a:extLst>
              <a:ext uri="{FF2B5EF4-FFF2-40B4-BE49-F238E27FC236}">
                <a16:creationId xmlns:a16="http://schemas.microsoft.com/office/drawing/2014/main" id="{361E50AF-9CC2-4E7F-ACDD-5B1AADA5CABD}"/>
              </a:ext>
            </a:extLst>
          </p:cNvPr>
          <p:cNvCxnSpPr/>
          <p:nvPr>
            <p:custDataLst>
              <p:tags r:id="rId51"/>
            </p:custDataLst>
          </p:nvPr>
        </p:nvCxnSpPr>
        <p:spPr>
          <a:xfrm>
            <a:off x="3508533" y="2087764"/>
            <a:ext cx="7992" cy="1331412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OTLSHAPE_M_812e7faf7329486bbf57df8e4ce0d00e_Shape" descr="Arrow pointing to the right to 2012 text">
            <a:extLst>
              <a:ext uri="{FF2B5EF4-FFF2-40B4-BE49-F238E27FC236}">
                <a16:creationId xmlns:a16="http://schemas.microsoft.com/office/drawing/2014/main" id="{46B8570D-BFEA-4BCB-9441-65DC474505A2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 rot="16200000">
            <a:off x="3563358" y="2093427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2" name="OTLSHAPE_M_38b00a90c7a2445ba22da247ca625bf8_Title" descr="Text located above bar in middle of graphic: 2012: Development of standardized functional status outcome quality measures commences.">
            <a:extLst>
              <a:ext uri="{FF2B5EF4-FFF2-40B4-BE49-F238E27FC236}">
                <a16:creationId xmlns:a16="http://schemas.microsoft.com/office/drawing/2014/main" id="{317C0EB2-24AA-4AC1-BC7D-78A41FD4493D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3764104" y="1885955"/>
            <a:ext cx="881492" cy="96949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2012: Development of standardized functional status outcome quality measures commences.</a:t>
            </a:r>
          </a:p>
        </p:txBody>
      </p:sp>
      <p:cxnSp>
        <p:nvCxnSpPr>
          <p:cNvPr id="133" name="OTLSHAPE_M_9dbf05f433864c6e9e86d2c277d154b2_Connector1" descr="Line going down from Center bar to an arrow pointing to the right">
            <a:extLst>
              <a:ext uri="{FF2B5EF4-FFF2-40B4-BE49-F238E27FC236}">
                <a16:creationId xmlns:a16="http://schemas.microsoft.com/office/drawing/2014/main" id="{459CE59B-E504-4B32-BDCE-C27D5790C1A4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5621009" y="3637011"/>
            <a:ext cx="6791" cy="1143570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OTLSHAPE_M_812e7faf7329486bbf57df8e4ce0d00e_Shape" descr="Arrow pointing to the right to 2015-2017 text">
            <a:extLst>
              <a:ext uri="{FF2B5EF4-FFF2-40B4-BE49-F238E27FC236}">
                <a16:creationId xmlns:a16="http://schemas.microsoft.com/office/drawing/2014/main" id="{B6D34B3D-3DA6-4AFF-9991-D314B32CD682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 rot="16200000">
            <a:off x="5683690" y="4669075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OTLSHAPE_M_38b00a90c7a2445ba22da247ca625bf8_Title" descr="Text located below bar in middle of graphic: 2016 - ongoing: work on payment modeling incorporating functional status.">
            <a:extLst>
              <a:ext uri="{FF2B5EF4-FFF2-40B4-BE49-F238E27FC236}">
                <a16:creationId xmlns:a16="http://schemas.microsoft.com/office/drawing/2014/main" id="{A343132C-F6F1-4D6A-88AF-37A1EA376A12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136560" y="3965753"/>
            <a:ext cx="1321587" cy="5539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2016 - ongoing: work on payment modeling incorporating functional status.</a:t>
            </a:r>
          </a:p>
        </p:txBody>
      </p:sp>
      <p:cxnSp>
        <p:nvCxnSpPr>
          <p:cNvPr id="142" name="OTLSHAPE_M_9dbf05f433864c6e9e86d2c277d154b2_Connector1" descr="Line going up from Center bar to an arrow pointing to the right">
            <a:extLst>
              <a:ext uri="{FF2B5EF4-FFF2-40B4-BE49-F238E27FC236}">
                <a16:creationId xmlns:a16="http://schemas.microsoft.com/office/drawing/2014/main" id="{F2D16F42-1964-4E47-80C9-5725EFB2FF2B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5871210" y="3027337"/>
            <a:ext cx="3711" cy="481273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OTLSHAPE_M_812e7faf7329486bbf57df8e4ce0d00e_Shape" descr="Arrow pointing to the right to 2016 text">
            <a:extLst>
              <a:ext uri="{FF2B5EF4-FFF2-40B4-BE49-F238E27FC236}">
                <a16:creationId xmlns:a16="http://schemas.microsoft.com/office/drawing/2014/main" id="{B59ADD16-C33C-492C-90B8-44CF914F6569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 rot="16200000">
            <a:off x="5928342" y="3037093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6" name="OTLSHAPE_M_38b00a90c7a2445ba22da247ca625bf8_Title" descr="Text located above bar in middle of graphic: 2016: MedPAC report on unified prospective payment system for post-acute care.">
            <a:extLst>
              <a:ext uri="{FF2B5EF4-FFF2-40B4-BE49-F238E27FC236}">
                <a16:creationId xmlns:a16="http://schemas.microsoft.com/office/drawing/2014/main" id="{C8638052-4496-4A78-8E1D-54B18290CB5F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108764" y="2943347"/>
            <a:ext cx="1511750" cy="4154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2016: MedPAC report on </a:t>
            </a:r>
            <a:r>
              <a:rPr lang="en-US" sz="900" b="1" dirty="0"/>
              <a:t>unified prospective payment system for post-acute care.</a:t>
            </a:r>
            <a:endParaRPr lang="en-US" sz="900" b="1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51" name="OTLSHAPE_M_9dbf05f433864c6e9e86d2c277d154b2_Connector1" descr="Line going down from Center bar to an arrow pointing to the right">
            <a:extLst>
              <a:ext uri="{FF2B5EF4-FFF2-40B4-BE49-F238E27FC236}">
                <a16:creationId xmlns:a16="http://schemas.microsoft.com/office/drawing/2014/main" id="{C5F80611-B532-4F51-8747-627FB60AF97E}"/>
              </a:ext>
            </a:extLst>
          </p:cNvPr>
          <p:cNvCxnSpPr/>
          <p:nvPr>
            <p:custDataLst>
              <p:tags r:id="rId60"/>
            </p:custDataLst>
          </p:nvPr>
        </p:nvCxnSpPr>
        <p:spPr>
          <a:xfrm>
            <a:off x="365648" y="3468924"/>
            <a:ext cx="9012" cy="1720441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OTLSHAPE_M_c38bd65ba9f246d3b5d61aeaa08eb275_Shape" descr="Arrow pointing to the right to 2000 text">
            <a:extLst>
              <a:ext uri="{FF2B5EF4-FFF2-40B4-BE49-F238E27FC236}">
                <a16:creationId xmlns:a16="http://schemas.microsoft.com/office/drawing/2014/main" id="{337605A4-F8FF-45E4-A77F-6B932075BD56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 rot="16200000">
            <a:off x="413792" y="5076497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3" name="OTLSHAPE_M_38b00a90c7a2445ba22da247ca625bf8_Title" descr="Text located below bar in middle of graphic: 2000: Benefits Improvement &amp; Protection Act (BIPA): Develop standardized assessment instruments.">
            <a:extLst>
              <a:ext uri="{FF2B5EF4-FFF2-40B4-BE49-F238E27FC236}">
                <a16:creationId xmlns:a16="http://schemas.microsoft.com/office/drawing/2014/main" id="{E210B388-C29F-48E8-9687-2CB5AB99C80F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590701" y="4914563"/>
            <a:ext cx="1412607" cy="5539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2000: </a:t>
            </a:r>
            <a:r>
              <a:rPr lang="en-US" sz="900" b="1" dirty="0"/>
              <a:t>Benefits Improvement &amp; Protection Act </a:t>
            </a:r>
            <a:r>
              <a:rPr lang="en-US" sz="900" dirty="0"/>
              <a:t>(</a:t>
            </a:r>
            <a:r>
              <a:rPr lang="en-US" sz="900" b="1" dirty="0">
                <a:cs typeface="Calibri" pitchFamily="34" charset="0"/>
              </a:rPr>
              <a:t>BIPA): Develop standardized assessment instruments.</a:t>
            </a:r>
            <a:endParaRPr lang="en-US" sz="900" b="1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54" name="OTLSHAPE_M_9dbf05f433864c6e9e86d2c277d154b2_Connector1" descr="Line going up from Center bar to an arrow pointing to the right">
            <a:extLst>
              <a:ext uri="{FF2B5EF4-FFF2-40B4-BE49-F238E27FC236}">
                <a16:creationId xmlns:a16="http://schemas.microsoft.com/office/drawing/2014/main" id="{AFC5C31A-DED4-4CB6-AE84-4AB7116C23AD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 flipH="1">
            <a:off x="4708301" y="1718936"/>
            <a:ext cx="3085" cy="1730480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OTLSHAPE_M_812e7faf7329486bbf57df8e4ce0d00e_Shape" descr="Arrow pointing to the right to 2013 text">
            <a:extLst>
              <a:ext uri="{FF2B5EF4-FFF2-40B4-BE49-F238E27FC236}">
                <a16:creationId xmlns:a16="http://schemas.microsoft.com/office/drawing/2014/main" id="{87CDEA1B-D937-43C0-8926-A8F3D5E71B84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 rot="16200000">
            <a:off x="4759326" y="1718936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6" name="OTLSHAPE_M_38b00a90c7a2445ba22da247ca625bf8_Title" descr="Text located above bar in middle of graphic: 2013: PAC Reform Congressional Hearing:  “The resounding theme across the more than 70 letters received was the need for standardized PAC assessment data across Medicare PAC settings.”">
            <a:extLst>
              <a:ext uri="{FF2B5EF4-FFF2-40B4-BE49-F238E27FC236}">
                <a16:creationId xmlns:a16="http://schemas.microsoft.com/office/drawing/2014/main" id="{447E21E8-CBF5-408C-A25B-CBC09AB644C4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4960451" y="1568688"/>
            <a:ext cx="2198943" cy="69249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2013: PAC Reform Congressional Hearing:  “</a:t>
            </a:r>
            <a:r>
              <a:rPr lang="en-US" sz="900" b="1" i="1" spc="-2" dirty="0">
                <a:solidFill>
                  <a:schemeClr val="dk1"/>
                </a:solidFill>
                <a:latin typeface="Calibri" panose="020F0502020204030204" pitchFamily="34" charset="0"/>
              </a:rPr>
              <a:t>The resounding theme across the more than 70 letters received was the need for standardized PAC assessment data across Medicare PAC settings.”</a:t>
            </a:r>
          </a:p>
        </p:txBody>
      </p:sp>
      <p:cxnSp>
        <p:nvCxnSpPr>
          <p:cNvPr id="157" name="OTLSHAPE_M_9dbf05f433864c6e9e86d2c277d154b2_Connector1" descr="Line going down from Center bar to an arrow pointing to the right">
            <a:extLst>
              <a:ext uri="{FF2B5EF4-FFF2-40B4-BE49-F238E27FC236}">
                <a16:creationId xmlns:a16="http://schemas.microsoft.com/office/drawing/2014/main" id="{EF738DCA-FA8F-4F76-BDE7-40F509406469}"/>
              </a:ext>
            </a:extLst>
          </p:cNvPr>
          <p:cNvCxnSpPr/>
          <p:nvPr>
            <p:custDataLst>
              <p:tags r:id="rId66"/>
            </p:custDataLst>
          </p:nvPr>
        </p:nvCxnSpPr>
        <p:spPr>
          <a:xfrm>
            <a:off x="194144" y="3667159"/>
            <a:ext cx="5372" cy="2247609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OTLSHAPE_M_c38bd65ba9f246d3b5d61aeaa08eb275_Shape" descr="Arrow pointing to the right to 1999 text">
            <a:extLst>
              <a:ext uri="{FF2B5EF4-FFF2-40B4-BE49-F238E27FC236}">
                <a16:creationId xmlns:a16="http://schemas.microsoft.com/office/drawing/2014/main" id="{518BFEEF-E3EC-45AE-8C3A-813CCCA46DB6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 rot="16200000">
            <a:off x="260178" y="5787768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9" name="OTLSHAPE_M_38b00a90c7a2445ba22da247ca625bf8_Title" descr="Text located below bar in middle of graphic: 1999: MedPAC report calling for the collection of uniform patient assessment information. ">
            <a:extLst>
              <a:ext uri="{FF2B5EF4-FFF2-40B4-BE49-F238E27FC236}">
                <a16:creationId xmlns:a16="http://schemas.microsoft.com/office/drawing/2014/main" id="{15C8C3A6-6227-459C-A209-9CFCDBAFCDA7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447840" y="5613057"/>
            <a:ext cx="1965672" cy="4154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1999: MedPAC report calling for the collection of uniform patient assessment information. </a:t>
            </a:r>
          </a:p>
        </p:txBody>
      </p:sp>
      <p:cxnSp>
        <p:nvCxnSpPr>
          <p:cNvPr id="160" name="OTLSHAPE_M_9dbf05f433864c6e9e86d2c277d154b2_Connector1" descr="Line going down from Center bar to an arrow pointing to the right">
            <a:extLst>
              <a:ext uri="{FF2B5EF4-FFF2-40B4-BE49-F238E27FC236}">
                <a16:creationId xmlns:a16="http://schemas.microsoft.com/office/drawing/2014/main" id="{8BD1DD97-9F53-4005-83BC-F6741A7E1FD0}"/>
              </a:ext>
            </a:extLst>
          </p:cNvPr>
          <p:cNvCxnSpPr/>
          <p:nvPr>
            <p:custDataLst>
              <p:tags r:id="rId69"/>
            </p:custDataLst>
          </p:nvPr>
        </p:nvCxnSpPr>
        <p:spPr>
          <a:xfrm>
            <a:off x="3236272" y="3677504"/>
            <a:ext cx="6386" cy="2237264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OTLSHAPE_M_c38bd65ba9f246d3b5d61aeaa08eb275_Shape" descr="Arrow pointing to the right to 2010 text">
            <a:extLst>
              <a:ext uri="{FF2B5EF4-FFF2-40B4-BE49-F238E27FC236}">
                <a16:creationId xmlns:a16="http://schemas.microsoft.com/office/drawing/2014/main" id="{98ED773B-641D-4BD2-93D5-1BA32FD679F9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 rot="16200000">
            <a:off x="3304078" y="5787768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2" name="OTLSHAPE_M_38b00a90c7a2445ba22da247ca625bf8_Title" descr="Text located below bar in middle of graphic: 2010: MedPAC report calling for the collection of uniform patient assessment information. ">
            <a:extLst>
              <a:ext uri="{FF2B5EF4-FFF2-40B4-BE49-F238E27FC236}">
                <a16:creationId xmlns:a16="http://schemas.microsoft.com/office/drawing/2014/main" id="{3BD88F32-7A8D-49CD-9E50-8FE37CB0D223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3494178" y="5624384"/>
            <a:ext cx="1890577" cy="4154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2010: MedPAC report calling for the collection of uniform patient assessment information. </a:t>
            </a:r>
          </a:p>
        </p:txBody>
      </p:sp>
      <p:cxnSp>
        <p:nvCxnSpPr>
          <p:cNvPr id="163" name="OTLSHAPE_M_9dbf05f433864c6e9e86d2c277d154b2_Connector1" descr="Line going down from Center bar to an arrow pointing to the right">
            <a:extLst>
              <a:ext uri="{FF2B5EF4-FFF2-40B4-BE49-F238E27FC236}">
                <a16:creationId xmlns:a16="http://schemas.microsoft.com/office/drawing/2014/main" id="{1C584F9A-5476-4EB1-AE45-8DA2B5378677}"/>
              </a:ext>
            </a:extLst>
          </p:cNvPr>
          <p:cNvCxnSpPr/>
          <p:nvPr>
            <p:custDataLst>
              <p:tags r:id="rId72"/>
            </p:custDataLst>
          </p:nvPr>
        </p:nvCxnSpPr>
        <p:spPr>
          <a:xfrm>
            <a:off x="778180" y="3319118"/>
            <a:ext cx="1957" cy="1221499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OTLSHAPE_M_c38bd65ba9f246d3b5d61aeaa08eb275_Shape" descr="Arrow pointing to the right to 2005 text">
            <a:extLst>
              <a:ext uri="{FF2B5EF4-FFF2-40B4-BE49-F238E27FC236}">
                <a16:creationId xmlns:a16="http://schemas.microsoft.com/office/drawing/2014/main" id="{65FA0258-60D1-486C-A280-81D7F902C997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 rot="16200000">
            <a:off x="814287" y="4424213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5" name="OTLSHAPE_M_38b00a90c7a2445ba22da247ca625bf8_Title" descr="Text located above bar in middle of graphic: 2005: MedPAC report calling for the collection of uniform patient assessment information. ">
            <a:extLst>
              <a:ext uri="{FF2B5EF4-FFF2-40B4-BE49-F238E27FC236}">
                <a16:creationId xmlns:a16="http://schemas.microsoft.com/office/drawing/2014/main" id="{65213106-6454-4290-BAC7-153C68CA28A6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986286" y="2887672"/>
            <a:ext cx="1965672" cy="4154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2005: MedPAC report calling for the collection of uniform patient assessment information. </a:t>
            </a:r>
          </a:p>
        </p:txBody>
      </p:sp>
      <p:cxnSp>
        <p:nvCxnSpPr>
          <p:cNvPr id="166" name="OTLSHAPE_M_9dbf05f433864c6e9e86d2c277d154b2_Connector1" descr="Line going down from Center bar to an arrow pointing to the right">
            <a:extLst>
              <a:ext uri="{FF2B5EF4-FFF2-40B4-BE49-F238E27FC236}">
                <a16:creationId xmlns:a16="http://schemas.microsoft.com/office/drawing/2014/main" id="{969CCB31-DCCA-4B04-A785-6E62E0FF7DF1}"/>
              </a:ext>
            </a:extLst>
          </p:cNvPr>
          <p:cNvCxnSpPr/>
          <p:nvPr>
            <p:custDataLst>
              <p:tags r:id="rId75"/>
            </p:custDataLst>
          </p:nvPr>
        </p:nvCxnSpPr>
        <p:spPr>
          <a:xfrm>
            <a:off x="3396129" y="3639896"/>
            <a:ext cx="6406" cy="1413943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OTLSHAPE_M_38b00a90c7a2445ba22da247ca625bf8_Title" descr="Text located below bar in middle of graphic: 2011-2012: MedPAC report calling for outcome-based measures in IRFs and HHAs.">
            <a:extLst>
              <a:ext uri="{FF2B5EF4-FFF2-40B4-BE49-F238E27FC236}">
                <a16:creationId xmlns:a16="http://schemas.microsoft.com/office/drawing/2014/main" id="{379A5942-3179-4E17-A408-00F90E4813E9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3687706" y="4669075"/>
            <a:ext cx="1284106" cy="5539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2011-2012: MedPAC report calling for outcome-based measures in IRFs and HHAs.</a:t>
            </a:r>
          </a:p>
        </p:txBody>
      </p:sp>
      <p:sp>
        <p:nvSpPr>
          <p:cNvPr id="168" name="OTLSHAPE_M_c38bd65ba9f246d3b5d61aeaa08eb275_Shape" descr="Arrow pointing to the right to 2011-2012 text">
            <a:extLst>
              <a:ext uri="{FF2B5EF4-FFF2-40B4-BE49-F238E27FC236}">
                <a16:creationId xmlns:a16="http://schemas.microsoft.com/office/drawing/2014/main" id="{633F92C7-8776-40C9-90EC-7CC37AEF9685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 rot="16200000">
            <a:off x="3435703" y="4920746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9" name="OTLSHAPE_M_38b00a90c7a2445ba22da247ca625bf8_Title" descr="Text located below bar in middle of graphic: 2008-2010: The Post-Acute Care Payment Reform Demonstration (PAC PRD). CARE Tool design, national test, and preparation for final report to Congress.">
            <a:extLst>
              <a:ext uri="{FF2B5EF4-FFF2-40B4-BE49-F238E27FC236}">
                <a16:creationId xmlns:a16="http://schemas.microsoft.com/office/drawing/2014/main" id="{05A67F46-70D0-4C4F-B352-62613548C54D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998524" y="3897797"/>
            <a:ext cx="1166781" cy="110799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2008-2010: The Post-Acute Care Payment Reform Demonstration (PAC PRD). CARE Tool design, national test, and preparation for final report to Congress.</a:t>
            </a:r>
          </a:p>
          <a:p>
            <a:endParaRPr lang="en-US" sz="900" b="1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70" name="OTLSHAPE_M_9dbf05f433864c6e9e86d2c277d154b2_Connector1" descr="Line going down from Center bar to an arrow pointing to the right">
            <a:extLst>
              <a:ext uri="{FF2B5EF4-FFF2-40B4-BE49-F238E27FC236}">
                <a16:creationId xmlns:a16="http://schemas.microsoft.com/office/drawing/2014/main" id="{EFD1D6A1-E524-4991-84EF-0C0C6CE354D4}"/>
              </a:ext>
            </a:extLst>
          </p:cNvPr>
          <p:cNvCxnSpPr/>
          <p:nvPr>
            <p:custDataLst>
              <p:tags r:id="rId79"/>
            </p:custDataLst>
          </p:nvPr>
        </p:nvCxnSpPr>
        <p:spPr>
          <a:xfrm>
            <a:off x="5144029" y="3742163"/>
            <a:ext cx="10896" cy="1654964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OTLSHAPE_M_812e7faf7329486bbf57df8e4ce0d00e_Shape" descr="Arrow pointing to the right to 2014 text">
            <a:extLst>
              <a:ext uri="{FF2B5EF4-FFF2-40B4-BE49-F238E27FC236}">
                <a16:creationId xmlns:a16="http://schemas.microsoft.com/office/drawing/2014/main" id="{6E9D3711-3A1E-4B71-B87D-11AF80A0C037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 rot="16200000">
            <a:off x="5213302" y="5287631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2" name="OTLSHAPE_M_38b00a90c7a2445ba22da247ca625bf8_Title" descr="Text located below bar in middle of graphic: 2014: Technical Expert Panel on replacing legacy items with standardized items in the IRF payment system.">
            <a:extLst>
              <a:ext uri="{FF2B5EF4-FFF2-40B4-BE49-F238E27FC236}">
                <a16:creationId xmlns:a16="http://schemas.microsoft.com/office/drawing/2014/main" id="{D0729AAD-E8A0-4253-AB9B-6F17298154EC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5393860" y="5191769"/>
            <a:ext cx="1539466" cy="5539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2014: </a:t>
            </a:r>
            <a:r>
              <a:rPr lang="en-US" sz="900" b="1" dirty="0">
                <a:latin typeface="+mj-lt"/>
              </a:rPr>
              <a:t>Technical Expert Panel on replacing legacy items with standardized items in the IRF payment system.</a:t>
            </a:r>
            <a:endParaRPr lang="en-US" sz="900" b="1" spc="-2" dirty="0">
              <a:solidFill>
                <a:schemeClr val="dk1"/>
              </a:solidFill>
              <a:latin typeface="+mj-lt"/>
            </a:endParaRPr>
          </a:p>
        </p:txBody>
      </p:sp>
      <p:cxnSp>
        <p:nvCxnSpPr>
          <p:cNvPr id="173" name="OTLSHAPE_M_c38bd65ba9f246d3b5d61aeaa08eb275_Connector1" descr="Line going down from Center bar to an arrow pointing to the right">
            <a:extLst>
              <a:ext uri="{FF2B5EF4-FFF2-40B4-BE49-F238E27FC236}">
                <a16:creationId xmlns:a16="http://schemas.microsoft.com/office/drawing/2014/main" id="{8B03C2C1-548E-4864-BFA5-813AFC099B2E}"/>
              </a:ext>
            </a:extLst>
          </p:cNvPr>
          <p:cNvCxnSpPr/>
          <p:nvPr>
            <p:custDataLst>
              <p:tags r:id="rId82"/>
            </p:custDataLst>
          </p:nvPr>
        </p:nvCxnSpPr>
        <p:spPr>
          <a:xfrm>
            <a:off x="7620513" y="3593660"/>
            <a:ext cx="14836" cy="1159259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OTLSHAPE_M_9dbf05f433864c6e9e86d2c277d154b2_Shape" descr="Arrow pointing to the right to 2018 text">
            <a:extLst>
              <a:ext uri="{FF2B5EF4-FFF2-40B4-BE49-F238E27FC236}">
                <a16:creationId xmlns:a16="http://schemas.microsoft.com/office/drawing/2014/main" id="{6AF708C3-E0C9-49EE-B6CF-2A1B5437406C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 rot="16200000">
            <a:off x="7693733" y="4650944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OTLSHAPE_TB_00000000000000000000000000000000_ScaleContainer" descr="Bar in Center of Graphic">
            <a:extLst>
              <a:ext uri="{FF2B5EF4-FFF2-40B4-BE49-F238E27FC236}">
                <a16:creationId xmlns:a16="http://schemas.microsoft.com/office/drawing/2014/main" id="{306BB7E4-5F9E-4119-86C7-E69AC2E4F79C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194144" y="3423504"/>
            <a:ext cx="8735738" cy="254000"/>
          </a:xfrm>
          <a:prstGeom prst="roundRect">
            <a:avLst/>
          </a:prstGeom>
          <a:gradFill flip="none" rotWithShape="1">
            <a:gsLst>
              <a:gs pos="0">
                <a:srgbClr val="44546A"/>
              </a:gs>
              <a:gs pos="100000">
                <a:srgbClr val="52667F"/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OTLSHAPE_M_9dbf05f433864c6e9e86d2c277d154b2_Connector1">
            <a:extLst>
              <a:ext uri="{FF2B5EF4-FFF2-40B4-BE49-F238E27FC236}">
                <a16:creationId xmlns:a16="http://schemas.microsoft.com/office/drawing/2014/main" id="{B0F24C33-CE35-4325-A230-D3D39FB7BC07}"/>
              </a:ext>
            </a:extLst>
          </p:cNvPr>
          <p:cNvCxnSpPr/>
          <p:nvPr>
            <p:custDataLst>
              <p:tags r:id="rId85"/>
            </p:custDataLst>
          </p:nvPr>
        </p:nvCxnSpPr>
        <p:spPr>
          <a:xfrm>
            <a:off x="10731828" y="4619478"/>
            <a:ext cx="7900" cy="868722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OTLSHAPE_M_812e7faf7329486bbf57df8e4ce0d00e_Shape" descr="Arrow pointing to the right to 2014 text">
            <a:extLst>
              <a:ext uri="{FF2B5EF4-FFF2-40B4-BE49-F238E27FC236}">
                <a16:creationId xmlns:a16="http://schemas.microsoft.com/office/drawing/2014/main" id="{215F1848-510D-4272-A329-600B6ABD2576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 rot="16200000">
            <a:off x="5202380" y="2582238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8" name="OTLSHAPE_M_9dbf05f433864c6e9e86d2c277d154b2_Connector1" descr="Line going up from Center bar to an arrow pointing to the right">
            <a:extLst>
              <a:ext uri="{FF2B5EF4-FFF2-40B4-BE49-F238E27FC236}">
                <a16:creationId xmlns:a16="http://schemas.microsoft.com/office/drawing/2014/main" id="{962F9407-A94A-47EE-A0E2-375ACD46ED07}"/>
              </a:ext>
            </a:extLst>
          </p:cNvPr>
          <p:cNvCxnSpPr/>
          <p:nvPr>
            <p:custDataLst>
              <p:tags r:id="rId87"/>
            </p:custDataLst>
          </p:nvPr>
        </p:nvCxnSpPr>
        <p:spPr>
          <a:xfrm>
            <a:off x="7620031" y="2571877"/>
            <a:ext cx="7900" cy="868722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OTLSHAPE_M_812e7faf7329486bbf57df8e4ce0d00e_Shape" descr="Arrow pointing to the right to 2018 text">
            <a:extLst>
              <a:ext uri="{FF2B5EF4-FFF2-40B4-BE49-F238E27FC236}">
                <a16:creationId xmlns:a16="http://schemas.microsoft.com/office/drawing/2014/main" id="{75E81E94-4818-4A02-BD96-D570A08E8791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 rot="16200000">
            <a:off x="7665768" y="2573241"/>
            <a:ext cx="127000" cy="127000"/>
          </a:xfrm>
          <a:prstGeom prst="flowChartMerge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OTLSHAPE_M_38b00a90c7a2445ba22da247ca625bf8_Title" descr="Text located below bar in middle of graphic: 2018: The Percent of Patients with an Admission and Discharge Functional Assessment and a Care Plan That Addresses Function reported on IRF and SNF Compare.">
            <a:extLst>
              <a:ext uri="{FF2B5EF4-FFF2-40B4-BE49-F238E27FC236}">
                <a16:creationId xmlns:a16="http://schemas.microsoft.com/office/drawing/2014/main" id="{E742FD3D-7EEE-4CCB-AB93-4364F64DA178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7897072" y="4096946"/>
            <a:ext cx="1122161" cy="110799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</a:rPr>
              <a:t>2018: </a:t>
            </a:r>
            <a:r>
              <a:rPr lang="en-US" sz="900" b="1" i="1" spc="-2" dirty="0">
                <a:solidFill>
                  <a:schemeClr val="dk1"/>
                </a:solidFill>
              </a:rPr>
              <a:t>The </a:t>
            </a:r>
            <a:r>
              <a:rPr lang="en-US" sz="900" b="1" i="1" dirty="0"/>
              <a:t>Percent of Patients with an Admission and Discharge Functional Assessment and a Care Plan That Addresses Function </a:t>
            </a:r>
            <a:r>
              <a:rPr lang="en-US" sz="900" b="1" dirty="0"/>
              <a:t>reported on IRF and SNF Compare.</a:t>
            </a:r>
            <a:endParaRPr lang="en-US" sz="900" b="1" spc="-2" dirty="0">
              <a:solidFill>
                <a:schemeClr val="dk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41137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HYW50dCIsIklzVGVtcGxhdGUiOmZhbHNlLCJWZXJzaW9uIjp7IiRpZCI6IjIiLCJWZXJzaW9uIjoiMy4xLjAiLCJPcmlnaW5hbEFzc2VtYmx5VmVyc2lvbiI6IjMuMTIuMDEuMDAiLCJFZGl0aW9uIjoiUGx1cyIsIklzUGx1c0VkaXRpb24iOnRydWV9LCJFZmZlY3QiOjEsIlN0eWxlIjp7IiRpZCI6IjMiLCJUaW1lYmFuZFN0eWxlIjp7IiRpZCI6IjQiLCJTY2FsZU1hcmtpbmciOjEsIlNoYXBlIjoxMCwiU2hhcGVTdHlsZSI6eyIkaWQiOiI1IiwiTWFyZ2luIjp7IiRpZCI6IjYiLCJUb3AiOjAsIkxlZnQiOjEwLCJSaWdodCI6MTAsIkJvdHRvbSI6MH0sIlBhZGRpbmciOnsiJGlkIjoiNyIsIlRvcCI6MywiTGVmdCI6MCwiUmlnaHQiOjAsIkJvdHRvbSI6M30sIkJhY2tncm91bmQiOnsiJGlkIjoiOCIsIkNvbG9yIjp7IiRpZCI6IjkiLCJBIjoyNTUsIlIiOjY4LCJHIjo4NCwiQiI6MTA2fX0sIklzVmlzaWJsZSI6dHJ1ZSwiV2lkdGgiOjg1OC4wLCJIZWlnaHQiOjI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2LCJGb250TmFtZSI6IkNhbGlicmkiLCJJc0JvbGQiOnRydWUsIklzSXRhbGljIjpmYWxzZSwiSXNVbmRlcmxpbmVkIjpmYWxzZSwiUGFyZW50U3R5bGUiOm51bGx9LCJBdXRvU2l6ZSI6MCwiRm9yZWdyb3VuZCI6eyIkaWQiOiIxNSIsIkNvbG9yIjp7IiRpZCI6IjE2IiwiQSI6MjU1LCJSIjoxOTIsIkciOjgwLCJCIjo3N319LCJNYXhXaWR0aCI6IkluZmluaXR5IiwiTWF4SGVpZ2h0IjoiSW5maW5pdHkiLCJTbWFydEZvcmVncm91bmRJc0FjdGl2ZSI6ZmFsc2UsIkhvcml6b250YWxBbGlnbm1lbnQiOjAsIlZlcnRpY2FsQWxpZ25tZW50IjowLCJTbWFydEZvcmVncm91bmQiOm51bGwsIk1hcmdpbiI6eyIkaWQiOiIxNyIsIlRvcCI6MCwiTGVmdCI6MCwiUmlnaHQiOjIwLCJCb3R0b20iOjB9LCJQYWRkaW5nIjp7IiRpZCI6IjE4IiwiVG9wIjowLCJMZWZ0IjowLCJSaWdodCI6MCwiQm90dG9tIjowfSwiQmFja2dyb3VuZCI6eyIkaWQiOiIxOSIsIkNvbG9yIjp7IiRpZCI6IjIwIiwiQSI6ODksIlIiOjAsIkciOjAsIkIiOjB9fSwiSXNWaXNpYmxlIjp0cnVlLCJXaWR0aCI6MC4wLCJIZWlnaHQiOjAuMCwiQm9yZGVyU3R5bGUiOm51bGwsIlBhcmVudFN0eWxlIjpudWxsfSwiTGVmdEVuZENhcHNTdHlsZSI6eyIkaWQiOiIyMSIsIkZvbnRTZXR0aW5ncyI6eyIkaWQiOiIyMiIsIkZvbnRTaXplIjoxMywiRm9udE5hbWUiOiJDYWxpYnJpIiwiSXNCb2xkIjp0cnVlLCJJc0l0YWxpYyI6ZmFsc2UsIklzVW5kZXJsaW5lZCI6ZmFsc2UsIlBhcmVudFN0eWxlIjpudWxsfSwiQXV0b1NpemUiOjAsIkZvcmVncm91bmQiOnsiJGlkIjoiMjMiLCJDb2xvciI6eyIkaWQiOiIyNCIsIkEiOjI1NSwiUiI6MTkyLCJHIjo4MCwiQiI6Nzd9fSwiTWF4V2lkdGgiOiJJbmZpbml0eSIsIk1heEhlaWdodCI6IkluZmluaXR5IiwiU21hcnRGb3JlZ3JvdW5kSXNBY3RpdmUiOmZhbHNlLCJIb3Jpem9udGFsQWxpZ25tZW50IjowLCJWZXJ0aWNhbEFsaWdubWVudCI6MCwiU21hcnRGb3JlZ3JvdW5kIjpudWxsLCJNYXJnaW4iOnsiJGlkIjoiMjUiLCJUb3AiOjAsIkxlZnQiOjIwLCJSaWdodCI6MCwiQm90dG9tIjowfSwiUGFkZGluZyI6eyIkaWQiOiIyNiIsIlRvcCI6MCwiTGVmdCI6MCwiUmlnaHQiOjAsIkJvdHRvbSI6MH0sIkJhY2tncm91bmQiOnsiJGlkIjoiMjciLCJDb2xvciI6eyIkcmVmIjoiMjAifX0sIklzVmlzaWJsZSI6dHJ1ZSwiV2lkdGgiOjAuMCwiSGVpZ2h0IjowLjAsIkJvcmRlclN0eWxlIjpudWxsLCJQYXJlbnRTdHlsZSI6bnVsbH0sIlRvZGF5VGV4dFN0eWxlIjp7IiRpZCI6IjI4IiwiRm9udFNldHRpbmdzIjp7IiRpZCI6IjI5IiwiRm9udFNpemUiOjEw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mYWxzZSwiU2VnbWVudFNlcGFyYXRvck9wYWNpdHkiOjMwLCJGb250U2V0dGluZ3MiOnsiJGlkIjoiNDEiLCJGb250U2l6ZSI6MTAsIkZvbnROYW1lIjoiQ2FsaWJyaSIsIklzQm9sZCI6ZmFsc2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xLCJTbWFydEZvcmVncm91bmQiOm51bGw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E5MSwiUiI6MjU1LCJHIjowLCJCIjowfX0sIkFwcGVuZFllYXJPblllYXJDaGFuZ2UiOmZhbHNlLCJFbGFwc2VkVGltZUZvcm1hdCI6MCwiVG9kYXlNYXJrZXJQb3NpdGlvbiI6MCwiUXVpY2tQb3NpdGlvbiI6MywiQWJzb2x1dGVQb3NpdGlvbiI6MzMxLjUsIk1hcmdpbiI6eyIkaWQiOiI0OSIsIlRvcCI6MCwiTGVmdCI6MTAsIlJpZ2h0IjoxMCwiQm90dG9tIjowfSwiUGFkZGluZyI6eyIkaWQiOiI1MCIsIlRvcCI6MCwiTGVmdCI6MCwiUmlnaHQiOjAsIkJvdHRvbSI6MH0sIkJhY2tncm91bmQiOnsiJGlkIjoiNTEiLCJDb2xvciI6eyIkaWQiOiI1MiIsIkEiOjI1NSwiUiI6NDcsIkciOjU0LCJCIjoxNTN9fSwiSXNWaXNpYmxlIjp0cnVlLCJXaWR0aCI6MC4wLCJIZWlnaHQiOjAuMCwiQm9yZGVyU3R5bGUiOm51bGwsIlBhcmVudFN0eWxlIjpudWxsfSwiRGVmYXVsdE1pbGVzdG9uZVN0eWxlIjp7IiRpZCI6IjUzIiwiU2hhcGUiOjIsIkNvbm5lY3Rvck1hcmdpbiI6eyIkaWQiOiI1NCIsIlRvcCI6MCwiTGVmdCI6MiwiUmlnaHQiOjIsIkJvdHRvbSI6MH0sIkNvbm5lY3RvclN0eWxlIjp7IiRpZCI6IjU1IiwiTGluZUNvbG9yIjp7IiRpZCI6IjU2IiwiJHR5cGUiOiJOTFJFLkNvbW1vbi5Eb20uU29saWRDb2xvckJydXNoLCBOTFJFLkNvbW1vbiIsIkNvbG9yIjp7IiRpZCI6IjU3IiwiQSI6MjU1LCJSIjo3OSwiRyI6MTI5LCJCIjoxODl9fSwiTGluZVdlaWdodCI6MS4wLCJMaW5lVHlwZSI6MCwiUGFyZW50U3R5bGUiOm51bGx9LCJJc0JlbG93VGltZWJhbmQiOmZhbHNlLCJIaWRlRGF0ZSI6ZmFsc2UsIlNoYXBlU2l6ZSI6MSwiU3BhY2luZyI6Mi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udWxsLCJJc1Zpc2libGUiOnRydWUsIldpZHRoIjoxMy4wLCJIZWlnaHQiOjEzLjAsIkJvcmRlclN0eWxlIjp7IiRpZCI6IjYyIiwiTGluZUNvbG9yIjp7IiRpZCI6IjYzIiwiJHR5cGUiOiJOTFJFLkNvbW1vbi5Eb20uU29saWRDb2xvckJydXNoLCBOTFJFLkNvbW1vbiIsIkNvbG9yIjp7IiRpZCI6IjY0IiwiQSI6MjU1LCJSIjoyNTUsIkciOjAsIkIiOjB9fSwiTGluZVdlaWdodCI6MC4wLCJMaW5lVHlwZSI6MCwiUGFyZW50U3R5bGUiOm51bGx9LCJQYXJlbnRTdHlsZSI6bnVsbH0sIlRpdGxlU3R5bGUiOnsiJGlkIjoiNjUiLCJGb250U2V0dGluZ3MiOnsiJGlkIjoiNjYiLCJGb250U2l6ZSI6MTEsIkZvbnROYW1lIjoiQ2FsaWJyaSIsIklzQm9sZCI6dHJ1ZSwiSXNJdGFsaWMiOmZhbHNlLCJJc1VuZGVybGluZWQiOmZhbHNlLCJQYXJlbnRTdHlsZSI6bnVsbH0sIkF1dG9TaXplIjowLCJGb3JlZ3JvdW5kIjp7IiRpZCI6IjY3IiwiQ29sb3IiOnsiJGlkIjoiNjgiLCJBIjoyNTUsIlIiOjAsIkciOjAsIkIiOjB9fSwiTWF4V2lkdGgiOjIwMC4wLCJNYXhIZWlnaHQiOiJJbmZpbml0eSIsIlNtYXJ0Rm9yZWdyb3VuZElzQWN0aXZlIjpmYWxzZSwiSG9yaXpvbnRhbEFsaWdubWVudCI6MCwiVmVydGljYWxBbGlnbm1lbnQiOjAsIlNtYXJ0Rm9yZWdyb3VuZCI6bnVsbCwiTWFyZ2luIjp7IiRpZCI6IjY5IiwiVG9wIjowLCJMZWZ0IjowLCJSaWdodCI6MCwiQm90dG9tIjowfSwiUGFkZGluZyI6eyIkaWQiOiI3MCIsIlRvcCI6MCwiTGVmdCI6MCwiUmlnaHQiOjAsIkJvdHRvbSI6MH0sIkJhY2tncm91bmQiOnsiJGlkIjoiNzEiLCJDb2xvciI6eyIkcmVmIjoiMjAifX0sIklzVmlzaWJsZSI6dHJ1ZSwiV2lkdGgiOjAuMCwiSGVpZ2h0IjowLjAsIkJvcmRlclN0eWxlIjpudWxsLCJQYXJlbnRTdHlsZSI6bnVsbH0sIkRhdGVTdHlsZSI6eyIkaWQiOiI3MiIsIkZvbnRTZXR0aW5ncyI6eyIkaWQiOiI3MyIsIkZvbnRTaXplIjoxMCwiRm9udE5hbWUiOiJDYWxpYnJpIiwiSXNCb2xkIjpmYWxzZSwiSXNJdGFsaWMiOmZhbHNlLCJJc1VuZGVybGluZWQiOmZhbHNlLCJQYXJlbnRTdHlsZSI6bnVsbH0sIkF1dG9TaXplIjowLCJGb3JlZ3JvdW5kIjp7IiRpZCI6Ijc0IiwiQ29sb3IiOnsiJGlkIjoiNzUiLCJBIjoyNTUsIlIiOjY4LCJHIjo4NCwiQiI6MTA2fX0sIk1heFdpZHRoIjoyMDAuMCwiTWF4SGVpZ2h0IjoiSW5maW5pdHkiLCJTbWFydEZvcmVncm91bmRJc0FjdGl2ZSI6ZmFsc2UsIkhvcml6b250YWxBbGlnbm1lbnQiOjAsIlZlcnRpY2FsQWxpZ25tZW50IjowLCJTbWFydEZvcmVncm91bmQiOm51bGwsIk1hcmdpbiI6eyIkaWQiOiI3NiIsIlRvcCI6MCwiTGVmdCI6MCwiUmlnaHQiOjAsIkJvdHRvbSI6MH0sIlBhZGRpbmciOnsiJGlkIjoiNzciLCJUb3AiOjAsIkxlZnQiOjAsIlJpZ2h0IjowLCJCb3R0b20iOjB9LCJCYWNrZ3JvdW5kIjp7IiRpZCI6Ijc4IiwiQ29sb3IiOnsiJHJlZiI6IjIwIn19LCJJc1Zpc2libGUiOnRydWUsIldpZHRoIjowLjAsIkhlaWdodCI6MC4wLCJCb3JkZXJTdHlsZSI6bnVsbCwiUGFyZW50U3R5bGUiOm51bGx9LCJEYXRlRm9ybWF0Ijp7IiRpZCI6Ijc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RGVmYXVsdFRhc2tTdHlsZSI6eyIkaWQiOiI4MCIsIlNoYXBlIjoxLCJTaGFwZVRoaWNrbmVzcyI6MCwiRHVyYXRpb25Gb3JtYXQiOjAsIkluY2x1ZGVOb25Xb3JraW5nRGF5c0luRHVyYXRpb24iOmZhbHNlLCJQZXJjZW50YWdlQ29tcGxldGVTdHlsZSI6eyIkaWQiOiI4MSIsIkZvbnRTZXR0aW5ncyI6eyIkaWQiOiI4MiIsIkZvbnRTaXplIjoxMCwiRm9udE5hbWUiOiJDYWxpYnJpIiwiSXNCb2xkIjpmYWxzZSwiSXNJdGFsaWMiOmZhbHNlLCJJc1VuZGVybGluZWQiOmZhbHNlLCJQYXJlbnRTdHlsZSI6bnVsbH0sIkF1dG9TaXplIjowLCJGb3JlZ3JvdW5kIjp7IiRpZCI6IjgzIiwiQ29sb3IiOnsiJGlkIjoiODQiLCJBIjoyNTUsIlIiOjIzNywiRyI6MTI1LCJCIjo0OX19LCJNYXhXaWR0aCI6MjAwLjAsIk1heEhlaWdodCI6IkluZmluaXR5IiwiU21hcnRGb3JlZ3JvdW5kSXNBY3RpdmUiOmZhbHNlLCJIb3Jpem9udGFsQWxpZ25tZW50IjowLCJWZXJ0aWNhbEFsaWdubWVudCI6MCwiU21hcnRGb3JlZ3JvdW5kIjpudWxsLCJNYXJnaW4iOnsiJGlkIjoiODUiLCJUb3AiOjAsIkxlZnQiOjAsIlJpZ2h0IjowLCJCb3R0b20iOjB9LCJQYWRkaW5nIjp7IiRpZCI6Ijg2IiwiVG9wIjowLCJMZWZ0IjowLCJSaWdodCI6MCwiQm90dG9tIjowfSwiQmFja2dyb3VuZCI6eyIkaWQiOiI4NyIsIkNvbG9yIjp7IiRyZWYiOiIyMCJ9fSwiSXNWaXNpYmxlIjp0cnVlLCJXaWR0aCI6MC4wLCJIZWlnaHQiOjAuMCwiQm9yZGVyU3R5bGUiOm51bGwsIlBhcmVudFN0eWxlIjpudWxsfSwiRHVyYXRpb25TdHlsZSI6eyIkaWQiOiI4OCIsIkZvbnRTZXR0aW5ncyI6eyIkaWQiOiI4OSIsIkZvbnRTaXplIjoxMCwiRm9udE5hbWUiOiJDYWxpYnJpIiwiSXNCb2xkIjpmYWxzZSwiSXNJdGFsaWMiOmZhbHNlLCJJc1VuZGVybGluZWQiOmZhbHNlLCJQYXJlbnRTdHlsZSI6bnVsbH0sIkF1dG9TaXplIjowLCJGb3JlZ3JvdW5kIjp7IiRpZCI6IjkwIiwiQ29sb3IiOnsiJGlkIjoiOTEiLCJBIjoyNTUsIlIiOjIzNywiRyI6MTI1LCJCIjo0OX19LCJNYXhXaWR0aCI6MjAwLjAsIk1heEhlaWdodCI6IkluZmluaXR5IiwiU21hcnRGb3JlZ3JvdW5kSXNBY3RpdmUiOmZhbHNlLCJIb3Jpem9udGFsQWxpZ25tZW50IjowLCJWZXJ0aWNhbEFsaWdubWVudCI6MCwiU21hcnRGb3JlZ3JvdW5kIjpudWxsLCJNYXJnaW4iOnsiJGlkIjoiOTIiLCJUb3AiOjAsIkxlZnQiOjAsIlJpZ2h0IjowLCJCb3R0b20iOjB9LCJQYWRkaW5nIjp7IiRpZCI6IjkzIiwiVG9wIjowLCJMZWZ0IjowLCJSaWdodCI6MCwiQm90dG9tIjowfSwiQmFja2dyb3VuZCI6eyIkaWQiOiI5NCIsIkNvbG9yIjp7IiRyZWYiOiIyMCJ9fSwiSXNWaXNpYmxlIjp0cnVlLCJXaWR0aCI6MC4wLCJIZWlnaHQiOjAuMCwiQm9yZGVyU3R5bGUiOm51bGwsIlBhcmVudFN0eWxlIjpudWxsfSwiSG9yaXpvbnRhbENvbm5lY3RvclN0eWxlIjp7IiRpZCI6Ijk1IiwiTGluZUNvbG9yIjp7IiRpZCI6Ijk2IiwiJHR5cGUiOiJOTFJFLkNvbW1vbi5Eb20uU29saWRDb2xvckJydXNoLCBOTFJFLkNvbW1vbiIsIkNvbG9yIjp7IiRpZCI6Ijk3IiwiQSI6MjU1LCJSIjoyMDQsIkciOjIwNCwiQiI6MjA0fX0sIkxpbmVXZWlnaHQiOjEuMCwiTGluZVR5cGUiOjAsIlBhcmVudFN0eWxlIjpudWxsfSwiVmVydGljYWxDb25uZWN0b3JTdHlsZSI6eyIkaWQiOiI5OCIsIkxpbmVDb2xvciI6eyIkaWQiOiI5OSIsIiR0eXBlIjoiTkxSRS5Db21tb24uRG9tLlNvbGlkQ29sb3JCcnVzaCwgTkxSRS5Db21tb24iLCJDb2xvciI6eyIkaWQiOiIxMDA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xMDEiLCJNYXJnaW4iOnsiJGlkIjoiMTAyIiwiVG9wIjowLCJMZWZ0Ijo0LCJSaWdodCI6NCwiQm90dG9tIjowfSwiUGFkZGluZyI6eyIkaWQiOiIxMDMiLCJUb3AiOjAsIkxlZnQiOjAsIlJpZ2h0IjowLCJCb3R0b20iOjB9LCJCYWNrZ3JvdW5kIjpudWxsLCJJc1Zpc2libGUiOnRydWUsIldpZHRoIjowLjAsIkhlaWdodCI6MTAuMCwiQm9yZGVyU3R5bGUiOnsiJGlkIjoiMTA0IiwiTGluZUNvbG9yIjp7IiRpZCI6IjEwNSIsIiR0eXBlIjoiTkxSRS5Db21tb24uRG9tLlNvbGlkQ29sb3JCcnVzaCwgTkxSRS5Db21tb24iLCJDb2xvciI6eyIkaWQiOiIxMDYiLCJBIjoyNTUsIlIiOjI1NSwiRyI6MCwiQiI6MH19LCJMaW5lV2VpZ2h0IjowLjAsIkxpbmVUeXBlIjowLCJQYXJlbnRTdHlsZSI6bnVsbH0sIlBhcmVudFN0eWxlIjpudWxsfSwiVGl0bGVTdHlsZSI6eyIkaWQiOiIxMDciLCJGb250U2V0dGluZ3MiOnsiJGlkIjoiMTA4IiwiRm9udFNpemUiOjExLCJGb250TmFtZSI6IkNhbGlicmkiLCJJc0JvbGQiOnRydWUsIklzSXRhbGljIjpmYWxzZSwiSXNVbmRlcmxpbmVkIjpmYWxzZSwiUGFyZW50U3R5bGUiOm51bGx9LCJBdXRvU2l6ZSI6MCwiRm9yZWdyb3VuZCI6eyIkaWQiOiIxMDkiLCJDb2xvciI6eyIkaWQiOiIxMTAiLCJBIjoyNTUsIlIiOjAsIkciOjAsIkIiOjB9fSwiTWF4V2lkdGgiOjk2MC4wLCJNYXhIZWlnaHQiOiJJbmZpbml0eSIsIlNtYXJ0Rm9yZWdyb3VuZElzQWN0aXZlIjpmYWxzZSwiSG9yaXpvbnRhbEFsaWdubWVudCI6MCwiVmVydGljYWxBbGlnbm1lbnQiOjAsIlNtYXJ0Rm9yZWdyb3VuZCI6bnVsbCwiTWFyZ2luIjp7IiRpZCI6IjExMSIsIlRvcCI6MCwiTGVmdCI6MCwiUmlnaHQiOjAsIkJvdHRvbSI6MH0sIlBhZGRpbmciOnsiJGlkIjoiMTEyIiwiVG9wIjowLCJMZWZ0IjowLCJSaWdodCI6MCwiQm90dG9tIjowfSwiQmFja2dyb3VuZCI6eyIkaWQiOiIxMTMiLCJDb2xvciI6eyIkcmVmIjoiMjAifX0sIklzVmlzaWJsZSI6dHJ1ZSwiV2lkdGgiOjAuMCwiSGVpZ2h0IjowLjAsIkJvcmRlclN0eWxlIjpudWxsLCJQYXJlbnRTdHlsZSI6bnVsbH0sIkRhdGVTdHlsZSI6eyIkaWQiOiIxMTQiLCJGb250U2V0dGluZ3MiOnsiJGlkIjoiMTE1IiwiRm9udFNpemUiOjEwLCJGb250TmFtZSI6IkNhbGlicmkiLCJJc0JvbGQiOmZhbHNlLCJJc0l0YWxpYyI6ZmFsc2UsIklzVW5kZXJsaW5lZCI6ZmFsc2UsIlBhcmVudFN0eWxlIjpudWxsfSwiQXV0b1NpemUiOjAsIkZvcmVncm91bmQiOnsiJGlkIjoiMTE2IiwiQ29sb3IiOnsiJGlkIjoiMTE3IiwiQSI6MjU1LCJSIjo2OCwiRyI6ODQsIkIiOjEwNn19LCJNYXhXaWR0aCI6MjAwLjAsIk1heEhlaWdodCI6IkluZmluaXR5IiwiU21hcnRGb3JlZ3JvdW5kSXNBY3RpdmUiOmZhbHNlLCJIb3Jpem9udGFsQWxpZ25tZW50IjowLCJWZXJ0aWNhbEFsaWdubWVudCI6MCwiU21hcnRGb3JlZ3JvdW5kIjpudWxsLCJNYXJnaW4iOnsiJGlkIjoiMTE4IiwiVG9wIjowLCJMZWZ0IjowLCJSaWdodCI6MCwiQm90dG9tIjowfSwiUGFkZGluZyI6eyIkaWQiOiIxMTkiLCJUb3AiOjAsIkxlZnQiOjAsIlJpZ2h0IjowLCJCb3R0b20iOjB9LCJCYWNrZ3JvdW5kIjp7IiRpZCI6IjEyMCIsIkNvbG9yIjp7IiRyZWYiOiIyMCJ9fSwiSXNWaXNpYmxlIjp0cnVlLCJXaWR0aCI6MC4wLCJIZWlnaHQiOjAuMCwiQm9yZGVyU3R5bGUiOm51bGwsIlBhcmVudFN0eWxlIjpudWxsfSwiRGF0ZUZvcm1hdCI6eyIkaWQiOiIxM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lNob3dFbGFwc2VkVGltZUdyYWRpZW50U3R5bGUiOmZhbHNlfSwiU2NhbGUiOnsiJGlkIjoiMTIzIiwiU3RhcnREYXRlIjoiMjAxNy0wOS0yNFQyMzo1OTowMCIsIkVuZERhdGUiOiIyMDE4LTEwLTAxVDIzOjU5OjAwIiwiRm9ybWF0IjoiTU1NIiwiVHlwZSI6MiwiQXV0b0RhdGVSYW5nZSI6dHJ1ZSwiV29ya2luZ0RheXMiOjMxLCJUb2RheU1hcmtlclRleHQiOiJUb2RheSIsIkF1dG9TY2FsZVR5cGUiOnRydWV9LCJNaWxlc3RvbmVzIjpbeyIkaWQiOiIxMjQiLCJEYXRlIjoiMjAxNy0wOS0yNFQyMzo1OTowMFoiLCJTdHlsZSI6eyIkaWQiOiIxMjUiLCJTaGFwZSI6MiwiQ29ubmVjdG9yTWFyZ2luIjp7IiRyZWYiOiI1NCJ9LCJDb25uZWN0b3JTdHlsZSI6eyIkaWQiOiIxMjYiLCJMaW5lQ29sb3IiOnsiJGlkIjoiMTI3IiwiJHR5cGUiOiJOTFJFLkNvbW1vbi5Eb20uU29saWRDb2xvckJydXNoLCBOTFJFLkNvbW1vbiIsIkNvbG9yIjp7IiRpZCI6IjEyOCIsIkEiOjEyNywiUiI6MTExLCJHIjo0OSwiQiI6MTUyfX0sIkxpbmVXZWlnaHQiOjEuMCwiTGluZVR5cGUiOjAsIlBhcmVudFN0eWxlIjp7IiRyZWYiOiI1NSJ9fSwiSXNCZWxvd1RpbWViYW5kIjpmYWxzZSwiSGlkZURhdGUiOmZhbHNlLCJTaGFwZVNpemUiOjMsIlNwYWNpbmciOjIuMCwiUGFkZGluZyI6eyIkcmVmIjoiNTgifSwiU2hhcGVTdHlsZSI6eyIkaWQiOiIxMjkiLCJNYXJnaW4iOnsiJHJlZiI6IjYwIn0sIlBhZGRpbmciOnsiJHJlZiI6IjYxIn0sIkJhY2tncm91bmQiOnsiJGlkIjoiMTMwIiwiQ29sb3IiOnsiJGlkIjoiMTMxIiwiQSI6MjU1LCJSIjoxMTEsIkciOjQ5LCJCIjoxNTJ9fSwiSXNWaXNpYmxlIjp0cnVlLCJXaWR0aCI6OS43NSwiSGVpZ2h0Ijo5Ljc1LCJCb3JkZXJTdHlsZSI6eyIkaWQiOiIxMzIiLCJMaW5lQ29sb3IiOnsiJHJlZiI6IjYzIn0sIkxpbmVXZWlnaHQiOjAuMCwiTGluZVR5cGUiOjAsIlBhcmVudFN0eWxlIjp7IiRyZWYiOiI2MiJ9fSwiUGFyZW50U3R5bGUiOnsiJHJlZiI6IjU5In19LCJUaXRsZVN0eWxlIjp7IiRpZCI6IjEzMyIsIkZvbnRTZXR0aW5ncyI6eyIkaWQiOiIxMzQiLCJGb250U2l6ZSI6MTAsIkZvbnROYW1lIjoiQ2FsaWJyaSIsIklzQm9sZCI6dHJ1ZSwiSXNJdGFsaWMiOmZhbHNlLCJJc1VuZGVybGluZWQiOmZhbHNlLCJQYXJlbnRTdHlsZSI6eyIkcmVmIjoiNjYifX0sIkF1dG9TaXplIjoyLCJGb3JlZ3JvdW5kIjp7IiRyZWYiOiI2NyJ9LCJNYXhXaWR0aCI6NTQuNDAyMzYyODIzNDg2MzI4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MzUiLCJMaW5lQ29sb3IiOm51bGwsIkxpbmVXZWlnaHQiOjAuMCwiTGluZVR5cGUiOjAsIlBhcmVudFN0eWxlIjpudWxsfSwiUGFyZW50U3R5bGUiOnsiJHJlZiI6IjY1In19LCJEYXRlU3R5bGUiOnsiJGlkIjoiMTM2IiwiRm9udFNldHRpbmdzIjp7IiRpZCI6IjEzNyIsIkZvbnRTaXplIjo5LCJGb250TmFtZSI6IkNhbGlicmkiLCJJc0JvbGQiOmZhbHNlLCJJc0l0YWxpYyI6ZmFsc2UsIklzVW5kZXJsaW5lZCI6ZmFsc2UsIlBhcmVudFN0eWxlIjp7IiRyZWYiOiI3MyJ9fSwiQXV0b1NpemUiOjIsIkZvcmVncm91bmQiOnsiJGlkIjoiMTM4IiwiQ29sb3IiOnsiJGlkIjoiMTM5IiwiQSI6MjU1LCJSIjozMSwiRyI6NzMsIkIiOjEyNX19LCJNYXhXaWR0aCI6MzIuNzUwMTU2NDAyNTg3ODkx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DA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wYTcwMjBhZi1lNzJjLTRmZWYtOTQyMC1mNjJkMzBiNTBmN2UiLCJJbXBvcnRJZCI6bnVsbCwiVGl0bGUiOiJTdGFydCBvZiBPWTIiLCJOb3RlIjpudWxsLCJIeXBlcmxpbmsiOm51bGwsIklzQ2hhbmdlZCI6ZmFsc2UsIklzTmV3IjpmYWxzZX0seyIkaWQiOiIxNDEiLCJEYXRlIjoiMjAxNy0xMi0xMlQyMzo1OTowMFoiLCJTdHlsZSI6eyIkaWQiOiIxNDIiLCJTaGFwZSI6MiwiQ29ubmVjdG9yTWFyZ2luIjp7IiRyZWYiOiI1NCJ9LCJDb25uZWN0b3JTdHlsZSI6eyIkaWQiOiIxNDMiLCJMaW5lQ29sb3IiOnsiJGlkIjoiMTQ0IiwiJHR5cGUiOiJOTFJFLkNvbW1vbi5Eb20uU29saWRDb2xvckJydXNoLCBOTFJFLkNvbW1vbiIsIkNvbG9yIjp7IiRpZCI6IjE0NSIsIkEiOjEyNywiUiI6MTExLCJHIjo0OSwiQiI6MTUyfX0sIkxpbmVXZWlnaHQiOjEuMCwiTGluZVR5cGUiOjAsIlBhcmVudFN0eWxlIjp7IiRyZWYiOiI1NSJ9fSwiSXNCZWxvd1RpbWViYW5kIjp0cnVlLCJIaWRlRGF0ZSI6ZmFsc2UsIlNoYXBlU2l6ZSI6MywiU3BhY2luZyI6Mi4wLCJQYWRkaW5nIjp7IiRyZWYiOiI1OCJ9LCJTaGFwZVN0eWxlIjp7IiRpZCI6IjE0NiIsIk1hcmdpbiI6eyIkcmVmIjoiNjAifSwiUGFkZGluZyI6eyIkcmVmIjoiNjEifSwiQmFja2dyb3VuZCI6eyIkaWQiOiIxNDciLCJDb2xvciI6eyIkaWQiOiIxNDgiLCJBIjoyNTUsIlIiOjExMSwiRyI6NDksIkIiOjE1Mn19LCJJc1Zpc2libGUiOnRydWUsIldpZHRoIjo5Ljc1LCJIZWlnaHQiOjkuNzUsIkJvcmRlclN0eWxlIjp7IiRpZCI6IjE0OSIsIkxpbmVDb2xvciI6eyIkcmVmIjoiNjMifSwiTGluZVdlaWdodCI6MC4wLCJMaW5lVHlwZSI6MCwiUGFyZW50U3R5bGUiOnsiJHJlZiI6IjYyIn19LCJQYXJlbnRTdHlsZSI6eyIkcmVmIjoiNTkifX0sIlRpdGxlU3R5bGUiOnsiJGlkIjoiMTUwIiwiRm9udFNldHRpbmdzIjp7IiRpZCI6IjE1MSIsIkZvbnRTaXplIjoxMC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UyIiwiTGluZUNvbG9yIjpudWxsLCJMaW5lV2VpZ2h0IjowLjAsIkxpbmVUeXBlIjowLCJQYXJlbnRTdHlsZSI6bnVsbH0sIlBhcmVudFN0eWxlIjp7IiRyZWYiOiI2NSJ9fSwiRGF0ZVN0eWxlIjp7IiRpZCI6IjE1MyIsIkZvbnRTZXR0aW5ncyI6eyIkaWQiOiIxNTQiLCJGb250U2l6ZSI6OSwiRm9udE5hbWUiOiJDYWxpYnJpIiwiSXNCb2xkIjpmYWxzZSwiSXNJdGFsaWMiOmZhbHNlLCJJc1VuZGVybGluZWQiOmZhbHNlLCJQYXJlbnRTdHlsZSI6eyIkcmVmIjoiNzMifX0sIkF1dG9TaXplIjoyLCJGb3JlZ3JvdW5kIjp7IiRpZCI6IjE1NSIsIkNvbG9yIjp7IiRpZCI6IjE1NiIsIkEiOjI1NSwiUiI6MzEsIkciOjczLCJCIjoxMjV9fSwiTWF4V2lkdGgiOjI3LjA4NTY2ODU2Mzg0Mjc3My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U3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MzhiMDBhOTAtYzdhMi00NDViLWEyMmQtYTI0N2NhNjI1YmY4IiwiSW1wb3J0SWQiOm51bGwsIlRpdGxlIjoiRGVjIFNPREYiLCJOb3RlIjpudWxsLCJIeXBlcmxpbmsiOm51bGwsIklzQ2hhbmdlZCI6ZmFsc2UsIklzTmV3IjpmYWxzZX0seyIkaWQiOiIxNTgiLCJEYXRlIjoiMjAxOC0wMy0xNVQyMzo1OTowMFoiLCJTdHlsZSI6eyIkaWQiOiIxNTkiLCJTaGFwZSI6MiwiQ29ubmVjdG9yTWFyZ2luIjp7IiRyZWYiOiI1NCJ9LCJDb25uZWN0b3JTdHlsZSI6eyIkaWQiOiIxNjAiLCJMaW5lQ29sb3IiOnsiJGlkIjoiMTYxIiwiJHR5cGUiOiJOTFJFLkNvbW1vbi5Eb20uU29saWRDb2xvckJydXNoLCBOTFJFLkNvbW1vbiIsIkNvbG9yIjp7IiRpZCI6IjE2MiIsIkEiOjEyNywiUiI6MTExLCJHIjo0OSwiQiI6MTUyfX0sIkxpbmVXZWlnaHQiOjEuMCwiTGluZVR5cGUiOjAsIlBhcmVudFN0eWxlIjp7IiRyZWYiOiI1NSJ9fSwiSXNCZWxvd1RpbWViYW5kIjp0cnVlLCJIaWRlRGF0ZSI6ZmFsc2UsIlNoYXBlU2l6ZSI6MywiU3BhY2luZyI6Mi4wLCJQYWRkaW5nIjp7IiRyZWYiOiI1OCJ9LCJTaGFwZVN0eWxlIjp7IiRpZCI6IjE2MyIsIk1hcmdpbiI6eyIkcmVmIjoiNjAifSwiUGFkZGluZyI6eyIkcmVmIjoiNjEifSwiQmFja2dyb3VuZCI6eyIkaWQiOiIxNjQiLCJDb2xvciI6eyIkaWQiOiIxNjUiLCJBIjoyNTUsIlIiOjExMSwiRyI6NDksIkIiOjE1Mn19LCJJc1Zpc2libGUiOnRydWUsIldpZHRoIjo5Ljc1LCJIZWlnaHQiOjkuNzUsIkJvcmRlclN0eWxlIjp7IiRpZCI6IjE2NiIsIkxpbmVDb2xvciI6eyIkcmVmIjoiNjMifSwiTGluZVdlaWdodCI6MC4wLCJMaW5lVHlwZSI6MCwiUGFyZW50U3R5bGUiOnsiJHJlZiI6IjYyIn19LCJQYXJlbnRTdHlsZSI6eyIkcmVmIjoiNTkifX0sIlRpdGxlU3R5bGUiOnsiJGlkIjoiMTY3IiwiRm9udFNldHRpbmdzIjp7IiRpZCI6IjE2OCIsIkZvbnRTaXplIjoxMCwiRm9udE5hbWUiOiJDYWxpYnJpIiwiSXNCb2xkIjp0cnVlLCJJc0l0YWxpYyI6ZmFsc2UsIklzVW5kZXJsaW5lZCI6ZmFsc2UsIlBhcmVudFN0eWxlIjp7IiRyZWYiOiI2NiJ9fSwiQXV0b1NpemUiOjIsIkZvcmVncm91bmQiOnsiJHJlZiI6IjY3In0sIk1heFdpZHRoIjo2Ni42MDQ4MDQ5OTI2NzU3ODE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E2OSIsIkxpbmVDb2xvciI6bnVsbCwiTGluZVdlaWdodCI6MC4wLCJMaW5lVHlwZSI6MCwiUGFyZW50U3R5bGUiOm51bGx9LCJQYXJlbnRTdHlsZSI6eyIkcmVmIjoiNjUifX0sIkRhdGVTdHlsZSI6eyIkaWQiOiIxNzAiLCJGb250U2V0dGluZ3MiOnsiJGlkIjoiMTcxIiwiRm9udFNpemUiOjksIkZvbnROYW1lIjoiQ2FsaWJyaSIsIklzQm9sZCI6ZmFsc2UsIklzSXRhbGljIjpmYWxzZSwiSXNVbmRlcmxpbmVkIjpmYWxzZSwiUGFyZW50U3R5bGUiOnsiJHJlZiI6IjczIn19LCJBdXRvU2l6ZSI6MiwiRm9yZWdyb3VuZCI6eyIkaWQiOiIxNzIiLCJDb2xvciI6eyIkaWQiOiIxNzMiLCJBIjoyNTUsIlIiOjMxLCJHIjo3MywiQiI6MTI1fX0sIk1heFdpZHRoIjozMS4wODEzMzg4ODI0NDYyODk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3N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MzOGJkNjViLWE5ZjItNDZkMy1iNWQ2LTFhZWFhMDhlYjI3NSIsIkltcG9ydElkIjpudWxsLCJUaXRsZSI6Ik1hciBTT0RGIChlc3QuKSIsIk5vdGUiOm51bGwsIkh5cGVybGluayI6bnVsbCwiSXNDaGFuZ2VkIjpmYWxzZSwiSXNOZXciOmZhbHNlfSx7IiRpZCI6IjE3NSIsIkRhdGUiOiIyMDE4LTA2LTA4VDIzOjU5OjAwWiIsIlN0eWxlIjp7IiRpZCI6IjE3NiIsIlNoYXBlIjoyLCJDb25uZWN0b3JNYXJnaW4iOnsiJHJlZiI6IjU0In0sIkNvbm5lY3RvclN0eWxlIjp7IiRpZCI6IjE3NyIsIkxpbmVDb2xvciI6eyIkaWQiOiIxNzgiLCIkdHlwZSI6Ik5MUkUuQ29tbW9uLkRvbS5Tb2xpZENvbG9yQnJ1c2gsIE5MUkUuQ29tbW9uIiwiQ29sb3IiOnsiJGlkIjoiMTc5IiwiQSI6MTI3LCJSIjoxOTIsIkciOjgwLCJCIjo3N319LCJMaW5lV2VpZ2h0IjoxLjAsIkxpbmVUeXBlIjowLCJQYXJlbnRTdHlsZSI6eyIkcmVmIjoiNTUifX0sIklzQmVsb3dUaW1lYmFuZCI6ZmFsc2UsIkhpZGVEYXRlIjpmYWxzZSwiU2hhcGVTaXplIjozLCJTcGFjaW5nIjoyLjAsIlBhZGRpbmciOnsiJHJlZiI6IjU4In0sIlNoYXBlU3R5bGUiOnsiJGlkIjoiMTgwIiwiTWFyZ2luIjp7IiRyZWYiOiI2MCJ9LCJQYWRkaW5nIjp7IiRyZWYiOiI2MSJ9LCJCYWNrZ3JvdW5kIjp7IiRpZCI6IjE4MSIsIkNvbG9yIjp7IiRpZCI6IjE4MiIsIkEiOjI1NSwiUiI6MTkyLCJHIjo4MCwiQiI6Nzd9fSwiSXNWaXNpYmxlIjp0cnVlLCJXaWR0aCI6OS43NSwiSGVpZ2h0Ijo5Ljc1LCJCb3JkZXJTdHlsZSI6eyIkaWQiOiIxODMiLCJMaW5lQ29sb3IiOnsiJHJlZiI6IjYzIn0sIkxpbmVXZWlnaHQiOjAuMCwiTGluZVR5cGUiOjAsIlBhcmVudFN0eWxlIjp7IiRyZWYiOiI2MiJ9fSwiUGFyZW50U3R5bGUiOnsiJHJlZiI6IjU5In19LCJUaXRsZVN0eWxlIjp7IiRpZCI6IjE4NCIsIkZvbnRTZXR0aW5ncyI6eyIkaWQiOiIxODUiLCJGb250U2l6ZSI6MTAsIkZvbnROYW1lIjoiQ2FsaWJyaSIsIklzQm9sZCI6dHJ1ZSwiSXNJdGFsaWMiOmZhbHNlLCJJc1VuZGVybGluZWQiOmZhbHNlLCJQYXJlbnRTdHlsZSI6eyIkcmVmIjoiNjYifX0sIkF1dG9TaXplIjoyLCJGb3JlZ3JvdW5kIjp7IiRyZWYiOiI2NyJ9LCJNYXhXaWR0aCI6MTA4LjczMDcwNTI2MTIzMDQ3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ODYiLCJMaW5lQ29sb3IiOm51bGwsIkxpbmVXZWlnaHQiOjAuMCwiTGluZVR5cGUiOjAsIlBhcmVudFN0eWxlIjpudWxsfSwiUGFyZW50U3R5bGUiOnsiJHJlZiI6IjY1In19LCJEYXRlU3R5bGUiOnsiJGlkIjoiMTg3IiwiRm9udFNldHRpbmdzIjp7IiRpZCI6IjE4OCIsIkZvbnRTaXplIjo5LCJGb250TmFtZSI6IkNhbGlicmkiLCJJc0JvbGQiOmZhbHNlLCJJc0l0YWxpYyI6ZmFsc2UsIklzVW5kZXJsaW5lZCI6ZmFsc2UsIlBhcmVudFN0eWxlIjp7IiRyZWYiOiI3MyJ9fSwiQXV0b1NpemUiOjIsIkZvcmVncm91bmQiOnsiJGlkIjoiMTg5IiwiQ29sb3IiOnsiJGlkIjoiMTkwIiwiQSI6MjU1LCJSIjozMSwiRyI6NzMsIkIiOjEyNX19LCJNYXhXaWR0aCI6MzAuOTU3NDAxMjc1NjM0NzY2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OTE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1ZWViZGI1ZS0wNjM4LTQzNzgtODA4NC1iNzNlYzQ2OTQyM2QiLCJJbXBvcnRJZCI6bnVsbCwiVGl0bGUiOiJGaW5hbCBCZXRhIGRhdGEgZGVsaXZlcnkiLCJOb3RlIjpudWxsLCJIeXBlcmxpbmsiOm51bGwsIklzQ2hhbmdlZCI6ZmFsc2UsIklzTmV3IjpmYWxzZX0seyIkaWQiOiIxOTIiLCJEYXRlIjoiMjAxOC0wNy0xM1QyMzo1OTowMFoiLCJTdHlsZSI6eyIkaWQiOiIxOTMiLCJTaGFwZSI6MiwiQ29ubmVjdG9yTWFyZ2luIjp7IiRyZWYiOiI1NCJ9LCJDb25uZWN0b3JTdHlsZSI6eyIkaWQiOiIxOTQiLCJMaW5lQ29sb3IiOnsiJGlkIjoiMTk1IiwiJHR5cGUiOiJOTFJFLkNvbW1vbi5Eb20uU29saWRDb2xvckJydXNoLCBOTFJFLkNvbW1vbiIsIkNvbG9yIjp7IiRpZCI6IjE5NiIsIkEiOjEyNywiUiI6MTExLCJHIjo0OSwiQiI6MTUyfX0sIkxpbmVXZWlnaHQiOjEuMCwiTGluZVR5cGUiOjAsIlBhcmVudFN0eWxlIjp7IiRyZWYiOiI1NSJ9fSwiSXNCZWxvd1RpbWViYW5kIjp0cnVlLCJIaWRlRGF0ZSI6ZmFsc2UsIlNoYXBlU2l6ZSI6MywiU3BhY2luZyI6Mi4wLCJQYWRkaW5nIjp7IiRyZWYiOiI1OCJ9LCJTaGFwZVN0eWxlIjp7IiRpZCI6IjE5NyIsIk1hcmdpbiI6eyIkcmVmIjoiNjAifSwiUGFkZGluZyI6eyIkcmVmIjoiNjEifSwiQmFja2dyb3VuZCI6eyIkaWQiOiIxOTgiLCJDb2xvciI6eyIkaWQiOiIxOTkiLCJBIjoyNTUsIlIiOjExMSwiRyI6NDksIkIiOjE1Mn19LCJJc1Zpc2libGUiOnRydWUsIldpZHRoIjo5Ljc1LCJIZWlnaHQiOjkuNzUsIkJvcmRlclN0eWxlIjp7IiRpZCI6IjIwMCIsIkxpbmVDb2xvciI6eyIkcmVmIjoiNjMifSwiTGluZVdlaWdodCI6MC4wLCJMaW5lVHlwZSI6MCwiUGFyZW50U3R5bGUiOnsiJHJlZiI6IjYyIn19LCJQYXJlbnRTdHlsZSI6eyIkcmVmIjoiNTkifX0sIlRpdGxlU3R5bGUiOnsiJGlkIjoiMjAxIiwiRm9udFNldHRpbmdzIjp7IiRpZCI6IjIwMiIsIkZvbnRTaXplIjoxMCwiRm9udE5hbWUiOiJDYWxpYnJpIiwiSXNCb2xkIjp0cnVlLCJJc0l0YWxpYyI6ZmFsc2UsIklzVW5kZXJsaW5lZCI6ZmFsc2UsIlBhcmVudFN0eWxlIjp7IiRyZWYiOiI2NiJ9fSwiQXV0b1NpemUiOjIsIkZvcmVncm91bmQiOnsiJHJlZiI6IjY3In0sIk1heFdpZHRoIjo3Ny43NzMzMDc4MDAyOTI5Njk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IwMyIsIkxpbmVDb2xvciI6bnVsbCwiTGluZVdlaWdodCI6MC4wLCJMaW5lVHlwZSI6MCwiUGFyZW50U3R5bGUiOm51bGx9LCJQYXJlbnRTdHlsZSI6eyIkcmVmIjoiNjUifX0sIkRhdGVTdHlsZSI6eyIkaWQiOiIyMDQiLCJGb250U2V0dGluZ3MiOnsiJGlkIjoiMjA1IiwiRm9udFNpemUiOjksIkZvbnROYW1lIjoiQ2FsaWJyaSIsIklzQm9sZCI6ZmFsc2UsIklzSXRhbGljIjpmYWxzZSwiSXNVbmRlcmxpbmVkIjpmYWxzZSwiUGFyZW50U3R5bGUiOnsiJHJlZiI6IjczIn19LCJBdXRvU2l6ZSI6MiwiRm9yZWdyb3VuZCI6eyIkaWQiOiIyMDYiLCJDb2xvciI6eyIkaWQiOiIyMDciLCJBIjoyNTUsIlIiOjMxLCJHIjo3MywiQiI6MTI1fX0sIk1heFdpZHRoIjoyNC43ODk4NDI2MDU1OTA4Mi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A4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ODEyZTdmYWYtNzMyOS00ODZiLWJmNTctZGY4ZTRjZTBkMDBlIiwiSW1wb3J0SWQiOm51bGwsIlRpdGxlIjoiSnVuZSBTT0RGIChlc3QuKSIsIk5vdGUiOm51bGwsIkh5cGVybGluayI6bnVsbCwiSXNDaGFuZ2VkIjpmYWxzZSwiSXNOZXciOmZhbHNlfSx7IiRpZCI6IjIwOSIsIkRhdGUiOiIyMDE4LTA5LTE0VDIzOjU5OjAwWiIsIlN0eWxlIjp7IiRpZCI6IjIxMCIsIlNoYXBlIjoyLCJDb25uZWN0b3JNYXJnaW4iOnsiJHJlZiI6IjU0In0sIkNvbm5lY3RvclN0eWxlIjp7IiRpZCI6IjIxMSIsIkxpbmVDb2xvciI6eyIkaWQiOiIyMTIiLCIkdHlwZSI6Ik5MUkUuQ29tbW9uLkRvbS5Tb2xpZENvbG9yQnJ1c2gsIE5MUkUuQ29tbW9uIiwiQ29sb3IiOnsiJGlkIjoiMjEzIiwiQSI6MTI3LCJSIjoxMTEsIkciOjQ5LCJCIjoxNTJ9fSwiTGluZVdlaWdodCI6MS4wLCJMaW5lVHlwZSI6MCwiUGFyZW50U3R5bGUiOnsiJHJlZiI6IjU1In19LCJJc0JlbG93VGltZWJhbmQiOnRydWUsIkhpZGVEYXRlIjpmYWxzZSwiU2hhcGVTaXplIjozLCJTcGFjaW5nIjoyLjAsIlBhZGRpbmciOnsiJHJlZiI6IjU4In0sIlNoYXBlU3R5bGUiOnsiJGlkIjoiMjE0IiwiTWFyZ2luIjp7IiRyZWYiOiI2MCJ9LCJQYWRkaW5nIjp7IiRyZWYiOiI2MSJ9LCJCYWNrZ3JvdW5kIjp7IiRpZCI6IjIxNSIsIkNvbG9yIjp7IiRpZCI6IjIxNiIsIkEiOjI1NSwiUiI6MTExLCJHIjo0OSwiQiI6MTUyfX0sIklzVmlzaWJsZSI6dHJ1ZSwiV2lkdGgiOjkuNzUsIkhlaWdodCI6OS43NSwiQm9yZGVyU3R5bGUiOnsiJGlkIjoiMjE3IiwiTGluZUNvbG9yIjp7IiRyZWYiOiI2MyJ9LCJMaW5lV2VpZ2h0IjowLjAsIkxpbmVUeXBlIjowLCJQYXJlbnRTdHlsZSI6eyIkcmVmIjoiNjIifX0sIlBhcmVudFN0eWxlIjp7IiRyZWYiOiI1OSJ9fSwiVGl0bGVTdHlsZSI6eyIkaWQiOiIyMTgiLCJGb250U2V0dGluZ3MiOnsiJGlkIjoiMjE5IiwiRm9udFNpemUiOjEwLCJGb250TmFtZSI6IkNhbGlicmkiLCJJc0JvbGQiOnRydWUsIklzSXRhbGljIjpmYWxzZSwiSXNVbmRlcmxpbmVkIjpmYWxzZSwiUGFyZW50U3R5bGUiOnsiJHJlZiI6IjY2In19LCJBdXRvU2l6ZSI6MiwiRm9yZWdyb3VuZCI6eyIkcmVmIjoiNjcifSwiTWF4V2lkdGgiOjgxLjUzNDcyMTM3NDUxMTcxOS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jIwIiwiTGluZUNvbG9yIjpudWxsLCJMaW5lV2VpZ2h0IjowLjAsIkxpbmVUeXBlIjowLCJQYXJlbnRTdHlsZSI6bnVsbH0sIlBhcmVudFN0eWxlIjp7IiRyZWYiOiI2NSJ9fSwiRGF0ZVN0eWxlIjp7IiRpZCI6IjIyMSIsIkZvbnRTZXR0aW5ncyI6eyIkaWQiOiIyMjIiLCJGb250U2l6ZSI6OSwiRm9udE5hbWUiOiJDYWxpYnJpIiwiSXNCb2xkIjpmYWxzZSwiSXNJdGFsaWMiOmZhbHNlLCJJc1VuZGVybGluZWQiOmZhbHNlLCJQYXJlbnRTdHlsZSI6eyIkcmVmIjoiNzMifX0sIkF1dG9TaXplIjoyLCJGb3JlZ3JvdW5kIjp7IiRpZCI6IjIyMyIsIkNvbG9yIjp7IiRpZCI6IjIyNCIsIkEiOjI1NSwiUiI6MzEsIkciOjczLCJCIjoxMjV9fSwiTWF4V2lkdGgiOjI2LjAxOTM2OTEyNTM2NjIxMS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I1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OWRiZjA1ZjQtMzM4Ni00YzZlLTllODYtZDJjMjc3ZDE1NGIyIiwiSW1wb3J0SWQiOm51bGwsIlRpdGxlIjoiU2VwdCBTT0RGIChlc3QuKSIsIk5vdGUiOm51bGwsIkh5cGVybGluayI6bnVsbCwiSXNDaGFuZ2VkIjpmYWxzZSwiSXNOZXciOmZhbHNlfSx7IiRpZCI6IjIyNiIsIkRhdGUiOiIyMDE4LTEwLTE1VDIzOjU5OjAwWiIsIlN0eWxlIjp7IiRpZCI6IjIyNyIsIlNoYXBlIjoyLCJDb25uZWN0b3JNYXJnaW4iOnsiJHJlZiI6IjU0In0sIkNvbm5lY3RvclN0eWxlIjp7IiRpZCI6IjIyOCIsIkxpbmVDb2xvciI6eyIkaWQiOiIyMjkiLCIkdHlwZSI6Ik5MUkUuQ29tbW9uLkRvbS5Tb2xpZENvbG9yQnJ1c2gsIE5MUkUuQ29tbW9uIiwiQ29sb3IiOnsiJGlkIjoiMjMwIiwiQSI6MTI3LCJSIjo3OSwiRyI6MTI5LCJCIjoxODl9fSwiTGluZVdlaWdodCI6MS4wLCJMaW5lVHlwZSI6MCwiUGFyZW50U3R5bGUiOnsiJHJlZiI6IjU1In19LCJJc0JlbG93VGltZWJhbmQiOmZhbHNlLCJIaWRlRGF0ZSI6ZmFsc2UsIlNoYXBlU2l6ZSI6MSwiU3BhY2luZyI6Mi4wLCJQYWRkaW5nIjp7IiRyZWYiOiI1OCJ9LCJTaGFwZVN0eWxlIjp7IiRpZCI6IjIzMSIsIk1hcmdpbiI6eyIkcmVmIjoiNjAifSwiUGFkZGluZyI6eyIkcmVmIjoiNjEifSwiQmFja2dyb3VuZCI6eyIkaWQiOiIyMzIiLCJDb2xvciI6eyIkaWQiOiIyMzMiLCJBIjoyNTUsIlIiOjc5LCJHIjoxMjksIkIiOjE4OX19LCJJc1Zpc2libGUiOnRydWUsIldpZHRoIjoxMy4wLCJIZWlnaHQiOjEzLjAsIkJvcmRlclN0eWxlIjp7IiRpZCI6IjIzNCIsIkxpbmVDb2xvciI6eyIkcmVmIjoiNjMifSwiTGluZVdlaWdodCI6MC4wLCJMaW5lVHlwZSI6MCwiUGFyZW50U3R5bGUiOnsiJHJlZiI6IjYyIn19LCJQYXJlbnRTdHlsZSI6eyIkcmVmIjoiNTkifX0sIlRpdGxlU3R5bGUiOnsiJGlkIjoiMjM1IiwiRm9udFNldHRpbmdzIjp7IiRpZCI6IjIzNiIsIkZvbnRTaXplIjoxMCwiRm9udE5hbWUiOiJDYWxpYnJpIiwiSXNCb2xkIjp0cnVlLCJJc0l0YWxpYyI6ZmFsc2UsIklzVW5kZXJsaW5lZCI6ZmFsc2UsIlBhcmVudFN0eWxlIjp7IiRyZWYiOiI2NiJ9fSwiQXV0b1NpemUiOjIsIkZvcmVncm91bmQiOnsiJHJlZiI6IjY3In0sIk1heFdpZHRoIjoxMjkuNzUwMTUyNTg3ODkwNjM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IzNyIsIkxpbmVDb2xvciI6bnVsbCwiTGluZVdlaWdodCI6MC4wLCJMaW5lVHlwZSI6MCwiUGFyZW50U3R5bGUiOm51bGx9LCJQYXJlbnRTdHlsZSI6eyIkcmVmIjoiNjUifX0sIkRhdGVTdHlsZSI6eyIkaWQiOiIyMzgiLCJGb250U2V0dGluZ3MiOnsiJGlkIjoiMjM5IiwiRm9udFNpemUiOjksIkZvbnROYW1lIjoiQ2FsaWJyaSIsIklzQm9sZCI6ZmFsc2UsIklzSXRhbGljIjpmYWxzZSwiSXNVbmRlcmxpbmVkIjpmYWxzZSwiUGFyZW50U3R5bGUiOnsiJHJlZiI6IjczIn19LCJBdXRvU2l6ZSI6MiwiRm9yZWdyb3VuZCI6eyIkcmVmIjoiNzQifSwiTWF4V2lkdGgiOjI5LjUwMDE1ODMwOTkzNjUyMy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QwIiwiTGluZUNvbG9yIjpudWxsLCJMaW5lV2VpZ2h0IjowLjAsIkxpbmVUeXBlIjowLCJQYXJlbnRTdHlsZSI6bnVsbH0sIlBhcmVudFN0eWxlIjp7IiRyZWYiOiI3MiJ9fSwiRGF0ZUZvcm1hdCI6eyIkcmVmIjoiNzkifSwiSXNWaXNpYmxlIjp0cnVlLCJQYXJlbnRTdHlsZSI6eyIkcmVmIjoiNTMifX0sIlBvc2l0aW9uIjp7IlJhdGlvIjowLjE2MTk3NDE3MDgyNjA5OTUyLCJJc0N1c3RvbSI6dHJ1ZX0sIkRhdGVGb3JtYXQiOnsiJHJlZiI6Ijc5In0sIklkIjoiMTE3OTAyYjktZTEyOS00MTgwLTk3MTMtZmU1M2M2ZDJhZGIyIiwiSW1wb3J0SWQiOm51bGwsIlRpdGxlIjoiQ01TL1JBTkQgRm9ydW0gb24gRGF0YSBFbGVtZW50IFN0YW5kYXJkaXphdGlvbiAoZXN0LikiLCJOb3RlIjpudWxsLCJIeXBlcmxpbmsiOm51bGwsIklzQ2hhbmdlZCI6ZmFsc2UsIklzTmV3IjpmYWxzZX0seyIkaWQiOiIyNDEiLCJEYXRlIjoiMjAxOC0xMS0xNVQyMzo1OTowMFoiLCJTdHlsZSI6eyIkaWQiOiIyNDIiLCJTaGFwZSI6MiwiQ29ubmVjdG9yTWFyZ2luIjp7IiRyZWYiOiI1NCJ9LCJDb25uZWN0b3JTdHlsZSI6eyIkaWQiOiIyNDMiLCJMaW5lQ29sb3IiOnsiJGlkIjoiMjQ0IiwiJHR5cGUiOiJOTFJFLkNvbW1vbi5Eb20uU29saWRDb2xvckJydXNoLCBOTFJFLkNvbW1vbiIsIkNvbG9yIjp7IiRpZCI6IjI0NSIsIkEiOjEyNywiUiI6NzksIkciOjEyOSwiQiI6MTg5fX0sIkxpbmVXZWlnaHQiOjEuMCwiTGluZVR5cGUiOjAsIlBhcmVudFN0eWxlIjp7IiRyZWYiOiI1NSJ9fSwiSXNCZWxvd1RpbWViYW5kIjpmYWxzZSwiSGlkZURhdGUiOmZhbHNlLCJTaGFwZVNpemUiOjEsIlNwYWNpbmciOjIuMCwiUGFkZGluZyI6eyIkcmVmIjoiNTgifSwiU2hhcGVTdHlsZSI6eyIkaWQiOiIyNDYiLCJNYXJnaW4iOnsiJHJlZiI6IjYwIn0sIlBhZGRpbmciOnsiJHJlZiI6IjYxIn0sIkJhY2tncm91bmQiOnsiJGlkIjoiMjQ3IiwiQ29sb3IiOnsiJGlkIjoiMjQ4IiwiQSI6MjU1LCJSIjo3OSwiRyI6MTI5LCJCIjoxODl9fSwiSXNWaXNpYmxlIjp0cnVlLCJXaWR0aCI6MTMuMCwiSGVpZ2h0IjoxMy4wLCJCb3JkZXJTdHlsZSI6eyIkaWQiOiIyNDkiLCJMaW5lQ29sb3IiOnsiJHJlZiI6IjYzIn0sIkxpbmVXZWlnaHQiOjAuMCwiTGluZVR5cGUiOjAsIlBhcmVudFN0eWxlIjp7IiRyZWYiOiI2MiJ9fSwiUGFyZW50U3R5bGUiOnsiJHJlZiI6IjU5In19LCJUaXRsZVN0eWxlIjp7IiRpZCI6IjI1MCIsIkZvbnRTZXR0aW5ncyI6eyIkaWQiOiIyNTEiLCJGb250U2l6ZSI6MTAsIkZvbnROYW1lIjoiQ2FsaWJyaSIsIklzQm9sZCI6dHJ1ZSwiSXNJdGFsaWMiOmZhbHNlLCJJc1VuZGVybGluZWQiOmZhbHNlLCJQYXJlbnRTdHlsZSI6eyIkcmVmIjoiNjYifX0sIkF1dG9TaXplIjoyLCJGb3JlZ3JvdW5kIjp7IiRyZWYiOiI2NyJ9LCJNYXhXaWR0aCI6NDguNzg3NzE1OTExODY1Mj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NTIiLCJMaW5lQ29sb3IiOm51bGwsIkxpbmVXZWlnaHQiOjAuMCwiTGluZVR5cGUiOjAsIlBhcmVudFN0eWxlIjpudWxsfSwiUGFyZW50U3R5bGUiOnsiJHJlZiI6IjY1In19LCJEYXRlU3R5bGUiOnsiJGlkIjoiMjUzIiwiRm9udFNldHRpbmdzIjp7IiRpZCI6IjI1NCIsIkZvbnRTaXplIjo5LCJGb250TmFtZSI6IkNhbGlicmkiLCJJc0JvbGQiOmZhbHNlLCJJc0l0YWxpYyI6ZmFsc2UsIklzVW5kZXJsaW5lZCI6ZmFsc2UsIlBhcmVudFN0eWxlIjp7IiRyZWYiOiI3MyJ9fSwiQXV0b1NpemUiOjIsIkZvcmVncm91bmQiOnsiJHJlZiI6Ijc0In0sIk1heFdpZHRoIjozNy43NjkzNzEwMzI3MTQ4NDQ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1NSIsIkxpbmVDb2xvciI6bnVsbCwiTGluZVdlaWdodCI6MC4wLCJMaW5lVHlwZSI6MCwiUGFyZW50U3R5bGUiOm51bGx9LCJQYXJlbnRTdHlsZSI6eyIkcmVmIjoiNzIifX0sIkRhdGVGb3JtYXQiOnsiJHJlZiI6Ijc5In0sIklzVmlzaWJsZSI6dHJ1ZSwiUGFyZW50U3R5bGUiOnsiJHJlZiI6IjUzIn19LCJQb3NpdGlvbiI6eyJSYXRpbyI6MC4wOTc1MTg2MTQyMTU2MTU0LCJJc0N1c3RvbSI6dHJ1ZX0sIkRhdGVGb3JtYXQiOnsiJHJlZiI6Ijc5In0sIklkIjoiYTQ5NTUyN2MtOTg2MC00ZTUyLWE2ODMtZjBlMGM2ZDQ3YTA2IiwiSW1wb3J0SWQiOm51bGwsIlRpdGxlIjoiVEVQIChlc3QuKSIsIk5vdGUiOm51bGwsIkh5cGVybGluayI6bnVsbCwiSXNDaGFuZ2VkIjpmYWxzZSwiSXNOZXciOmZhbHNlfV0sIlRhc2tzIjpbeyIkaWQiOiIyNTYiLCJHcm91cE5hbWUiOm51bGwsIlN0YXJ0RGF0ZSI6IjIwMTctMTAtMDJUMDA6MDA6MDBaIiwiRW5kRGF0ZSI6IjIwMTctMTAtMDZUMjM6NTk6MDBaIiwiUGVyY2VudGFnZUNvbXBsZXRlIjpudWxsLCJTdHlsZSI6eyIkaWQiOiIyNTciLCJTaGFwZSI6MSwiU2hhcGVUaGlja25lc3MiOjMsIkR1cmF0aW9uRm9ybWF0IjowLCJJbmNsdWRlTm9uV29ya2luZ0RheXNJbkR1cmF0aW9uIjpmYWxzZSwiUGVyY2VudGFnZUNvbXBsZXRlU3R5bGUiOnsiJGlkIjoiMjU4IiwiRm9udFNldHRpbmdzIjp7IiRpZCI6IjI1OS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I2MCIsIkxpbmVDb2xvciI6bnVsbCwiTGluZVdlaWdodCI6MC4wLCJMaW5lVHlwZSI6MCwiUGFyZW50U3R5bGUiOm51bGx9LCJQYXJlbnRTdHlsZSI6eyIkcmVmIjoiODEifX0sIkR1cmF0aW9uU3R5bGUiOnsiJGlkIjoiMjYxIiwiRm9udFNldHRpbmdzIjp7IiRpZCI6IjI2Mi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I2MyIsIkxpbmVDb2xvciI6bnVsbCwiTGluZVdlaWdodCI6MC4wLCJMaW5lVHlwZSI6MCwiUGFyZW50U3R5bGUiOm51bGx9LCJQYXJlbnRTdHlsZSI6eyIkcmVmIjoiODgifX0sIkhvcml6b250YWxDb25uZWN0b3JTdHlsZSI6eyIkaWQiOiIyNjQiLCJMaW5lQ29sb3IiOnsiJHJlZiI6Ijk2In0sIkxpbmVXZWlnaHQiOjEuMCwiTGluZVR5cGUiOjAsIlBhcmVudFN0eWxlIjp7IiRyZWYiOiI5NSJ9fSwiVmVydGljYWxDb25uZWN0b3JTdHlsZSI6eyIkaWQiOiIyNjUiLCJMaW5lQ29sb3IiOnsiJHJlZiI6Ijk5In0sIkxpbmVXZWlnaHQiOjAuMCwiTGluZVR5cGUiOjAsIlBhcmVudFN0eWxlIjp7IiRyZWYiOiI5OCJ9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jY2IiwiTWFyZ2luIjp7IiRyZWYiOiIxMDIifSwiUGFkZGluZyI6eyIkcmVmIjoiMTAzIn0sIkJhY2tncm91bmQiOnsiJGlkIjoiMjY3IiwiQ29sb3IiOnsiJGlkIjoiMjY4IiwiQSI6MjU1LCJSIjoyNDcsIkciOjE1MCwiQiI6NzB9fSwiSXNWaXNpYmxlIjp0cnVlLCJXaWR0aCI6MC4wLCJIZWlnaHQiOjcuNSwiQm9yZGVyU3R5bGUiOnsiJGlkIjoiMjY5IiwiTGluZUNvbG9yIjp7IiRyZWYiOiIxMDUifSwiTGluZVdlaWdodCI6MC4wLCJMaW5lVHlwZSI6MCwiUGFyZW50U3R5bGUiOnsiJHJlZiI6IjEwNCJ9fSwiUGFyZW50U3R5bGUiOnsiJHJlZiI6IjEwMSJ9fSwiVGl0bGVTdHlsZSI6eyIkaWQiOiIyNzAiLCJGb250U2V0dGluZ3MiOnsiJGlkIjoiMjcxIiwiRm9udFNpemUiOjEwLCJGb250TmFtZSI6IkNhbGlicmkiLCJJc0JvbGQiOnRydWUsIklzSXRhbGljIjpmYWxzZSwiSXNVbmRlcmxpbmVkIjpmYWxzZSwiUGFyZW50U3R5bGUiOnsiJHJlZiI6IjEwOCJ9fSwiQXV0b1NpemUiOjIsIkZvcmVncm91bmQiOnsiJHJlZiI6IjEwOSJ9LCJNYXhXaWR0aCI6MTI4LjE2NzYzMzA1NjY0MDYz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yNzIiLCJMaW5lQ29sb3IiOm51bGwsIkxpbmVXZWlnaHQiOjAuMCwiTGluZVR5cGUiOjAsIlBhcmVudFN0eWxlIjpudWxsfSwiUGFyZW50U3R5bGUiOnsiJHJlZiI6IjEwNyJ9fSwiRGF0ZVN0eWxlIjp7IiRpZCI6IjI3MyIsIkZvbnRTZXR0aW5ncyI6eyIkaWQiOiIyNzQiLCJGb250U2l6ZSI6OSwiRm9udE5hbWUiOiJDYWxpYnJpIiwiSXNCb2xkIjpmYWxzZSwiSXNJdGFsaWMiOmZhbHNlLCJJc1VuZGVybGluZWQiOmZhbHNlLCJQYXJlbnRTdHlsZSI6eyIkcmVmIjoiMTE1In19LCJBdXRvU2l6ZSI6MiwiRm9yZWdyb3VuZCI6eyIkaWQiOiIyNzUiLCJDb2xvciI6eyIkaWQiOiIyNzYiLCJBIjoyNTUsIlIiOjMxLCJHIjo3MywiQiI6MTI1fX0sIk1heFdpZHRoIjo1NS42MTkzNjk1MDY4MzU5MzgsIk1heEhlaWdodCI6IkluZmluaXR5IiwiU21hcnRGb3JlZ3JvdW5kSXNBY3RpdmUiOmZhbHNlLCJIb3Jpem9udGFsQWxpZ25tZW50IjoyLCJWZXJ0aWNhbEFsaWdubWVudCI6MCwiU21hcnRGb3JlZ3JvdW5kIjpudWxsLCJNYXJnaW4iOnsiJHJlZiI6IjExOCJ9LCJQYWRkaW5nIjp7IiRyZWYiOiIxMTkifSwiQmFja2dyb3VuZCI6eyIkcmVmIjoiMTIwIn0sIklzVmlzaWJsZSI6dHJ1ZSwiV2lkdGgiOjAuMCwiSGVpZ2h0IjowLjAsIkJvcmRlclN0eWxlIjp7IiRpZCI6IjI3NyIsIkxpbmVDb2xvciI6bnVsbCwiTGluZVdlaWdodCI6MC4wLCJMaW5lVHlwZSI6MCwiUGFyZW50U3R5bGUiOm51bGx9LCJQYXJlbnRTdHlsZSI6eyIkcmVmIjoiMTE0In19LCJEYXRlRm9ybWF0Ijp7IiRyZWYiOiIxMjEifSwiSXNWaXNpYmxlIjp0cnVlLCJQYXJlbnRTdHlsZSI6eyIkcmVmIjoiODAifX0sIkluZGV4IjoxLCJTbWFydER1cmF0aW9uQWN0aXZhdGVkIjpmYWxzZSwiRGF0ZUZvcm1hdCI6eyIkcmVmIjoiMTIxIn0sIklkIjoiOGFkM2E3NTktZTlkOS00MDlkLWJjMGQtMDRiMWI1MmI4YzkxIiwiSW1wb3J0SWQiOm51bGwsIlRpdGxlIjoiQmV0YSBSZXNlYXJjaCBOdXJzZSBUcmFpbmluZyIsIk5vdGUiOm51bGwsIkh5cGVybGluayI6bnVsbCwiSXNDaGFuZ2VkIjpmYWxzZSwiSXNOZXciOmZhbHNlfSx7IiRpZCI6IjI3OCIsIkdyb3VwTmFtZSI6bnVsbCwiU3RhcnREYXRlIjoiMjAxNy0xMC0wOVQwMDowMDowMFoiLCJFbmREYXRlIjoiMjAxNy0xMS0zMFQyMzo1OTowMFoiLCJQZXJjZW50YWdlQ29tcGxldGUiOm51bGwsIlN0eWxlIjp7IiRpZCI6IjI3OSIsIlNoYXBlIjoxLCJTaGFwZVRoaWNrbmVzcyI6MywiRHVyYXRpb25Gb3JtYXQiOjAsIkluY2x1ZGVOb25Xb3JraW5nRGF5c0luRHVyYXRpb24iOmZhbHNlLCJQZXJjZW50YWdlQ29tcGxldGVTdHlsZSI6eyIkaWQiOiIyODAiLCJGb250U2V0dGluZ3MiOnsiJGlkIjoiMjgx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jgyIiwiTGluZUNvbG9yIjpudWxsLCJMaW5lV2VpZ2h0IjowLjAsIkxpbmVUeXBlIjowLCJQYXJlbnRTdHlsZSI6bnVsbH0sIlBhcmVudFN0eWxlIjp7IiRyZWYiOiI4MSJ9fSwiRHVyYXRpb25TdHlsZSI6eyIkaWQiOiIyODMiLCJGb250U2V0dGluZ3MiOnsiJGlkIjoiMjg0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jg1IiwiTGluZUNvbG9yIjpudWxsLCJMaW5lV2VpZ2h0IjowLjAsIkxpbmVUeXBlIjowLCJQYXJlbnRTdHlsZSI6bnVsbH0sIlBhcmVudFN0eWxlIjp7IiRyZWYiOiI4OCJ9fSwiSG9yaXpvbnRhbENvbm5lY3RvclN0eWxlIjp7IiRpZCI6IjI4NiIsIkxpbmVDb2xvciI6eyIkcmVmIjoiOTYifSwiTGluZVdlaWdodCI6MS4wLCJMaW5lVHlwZSI6MCwiUGFyZW50U3R5bGUiOnsiJHJlZiI6Ijk1In19LCJWZXJ0aWNhbENvbm5lY3RvclN0eWxlIjp7IiRpZCI6IjI4NyIsIkxpbmVDb2xvciI6eyIkcmVmIjoiOTkifSwiTGluZVdlaWdodCI6MC4wLCJMaW5lVHlwZSI6MCwiUGFyZW50U3R5bGUiOnsiJHJlZiI6Ijk4In1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yODgiLCJNYXJnaW4iOnsiJHJlZiI6IjEwMiJ9LCJQYWRkaW5nIjp7IiRyZWYiOiIxMDMifSwiQmFja2dyb3VuZCI6eyIkaWQiOiIyODkiLCJDb2xvciI6eyIkaWQiOiIyOTAiLCJBIjoyNTUsIlIiOjI0NywiRyI6MTUwLCJCIjo3MH19LCJJc1Zpc2libGUiOnRydWUsIldpZHRoIjowLjAsIkhlaWdodCI6Ny41LCJCb3JkZXJTdHlsZSI6eyIkaWQiOiIyOTEiLCJMaW5lQ29sb3IiOnsiJHJlZiI6IjEwNSJ9LCJMaW5lV2VpZ2h0IjowLjAsIkxpbmVUeXBlIjowLCJQYXJlbnRTdHlsZSI6eyIkcmVmIjoiMTA0In19LCJQYXJlbnRTdHlsZSI6eyIkcmVmIjoiMTAxIn19LCJUaXRsZVN0eWxlIjp7IiRpZCI6IjI5MiIsIkZvbnRTZXR0aW5ncyI6eyIkaWQiOiIyOTMiLCJGb250U2l6ZSI6MTAsIkZvbnROYW1lIjoiQ2FsaWJyaSIsIklzQm9sZCI6dHJ1ZSwiSXNJdGFsaWMiOmZhbHNlLCJJc1VuZGVybGluZWQiOmZhbHNlLCJQYXJlbnRTdHlsZSI6eyIkcmVmIjoiMTA4In19LCJBdXRvU2l6ZSI6MiwiRm9yZWdyb3VuZCI6eyIkcmVmIjoiMTA5In0sIk1heFdpZHRoIjoxMjYuMTIyMjA3NjQxNjAxNTY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I5NCIsIkxpbmVDb2xvciI6bnVsbCwiTGluZVdlaWdodCI6MC4wLCJMaW5lVHlwZSI6MCwiUGFyZW50U3R5bGUiOm51bGx9LCJQYXJlbnRTdHlsZSI6eyIkcmVmIjoiMTA3In19LCJEYXRlU3R5bGUiOnsiJGlkIjoiMjk1IiwiRm9udFNldHRpbmdzIjp7IiRpZCI6IjI5NiIsIkZvbnRTaXplIjo5LCJGb250TmFtZSI6IkNhbGlicmkiLCJJc0JvbGQiOmZhbHNlLCJJc0l0YWxpYyI6ZmFsc2UsIklzVW5kZXJsaW5lZCI6ZmFsc2UsIlBhcmVudFN0eWxlIjp7IiRyZWYiOiIxMTUifX0sIkF1dG9TaXplIjoyLCJGb3JlZ3JvdW5kIjp7IiRpZCI6IjI5NyIsIkNvbG9yIjp7IiRpZCI6IjI5OCIsIkEiOjI1NSwiUiI6MzEsIkciOjczLCJCIjoxMjV9fSwiTWF4V2lkdGgiOjUzLjMxOTkxOTU4NjE4MTY0MSwiTWF4SGVpZ2h0IjoiSW5maW5pdHkiLCJTbWFydEZvcmVncm91bmRJc0FjdGl2ZSI6ZmFsc2UsIkhvcml6b250YWxBbGlnbm1lbnQiOjIsIlZlcnRpY2FsQWxpZ25tZW50IjowLCJTbWFydEZvcmVncm91bmQiOm51bGwsIk1hcmdpbiI6eyIkcmVmIjoiMTE4In0sIlBhZGRpbmciOnsiJHJlZiI6IjExOSJ9LCJCYWNrZ3JvdW5kIjp7IiRyZWYiOiIxMjAifSwiSXNWaXNpYmxlIjp0cnVlLCJXaWR0aCI6MC4wLCJIZWlnaHQiOjAuMCwiQm9yZGVyU3R5bGUiOnsiJGlkIjoiMjk5IiwiTGluZUNvbG9yIjpudWxsLCJMaW5lV2VpZ2h0IjowLjAsIkxpbmVUeXBlIjowLCJQYXJlbnRTdHlsZSI6bnVsbH0sIlBhcmVudFN0eWxlIjp7IiRyZWYiOiIxMTQifX0sIkRhdGVGb3JtYXQiOnsiJHJlZiI6IjEyMSJ9LCJJc1Zpc2libGUiOnRydWUsIlBhcmVudFN0eWxlIjp7IiRyZWYiOiI4MCJ9fSwiSW5kZXgiOjIsIlNtYXJ0RHVyYXRpb25BY3RpdmF0ZWQiOmZhbHNlLCJEYXRlRm9ybWF0Ijp7IiRyZWYiOiIxMjEifSwiSWQiOiJlZDA1NTNlNC1hMmU4LTQxZjktYjA0Yi04YjUxMzQxMzRlYTYiLCJJbXBvcnRJZCI6bnVsbCwiVGl0bGUiOiJGaWVsZCB0cmFpbmluZ3MgaW4gMTQgbWFya2V0cyIsIk5vdGUiOm51bGwsIkh5cGVybGluayI6bnVsbCwiSXNDaGFuZ2VkIjpmYWxzZSwiSXNOZXciOmZhbHNlfSx7IiRpZCI6IjMwMCIsIkdyb3VwTmFtZSI6bnVsbCwiU3RhcnREYXRlIjoiMjAxNy0xMC0yM1QwMDowMDowMFoiLCJFbmREYXRlIjoiMjAxOC0wNS0yNVQyMzo1OTowMFoiLCJQZXJjZW50YWdlQ29tcGxldGUiOm51bGwsIlN0eWxlIjp7IiRpZCI6IjMwMSIsIlNoYXBlIjoxLCJTaGFwZVRoaWNrbmVzcyI6MywiRHVyYXRpb25Gb3JtYXQiOjAsIkluY2x1ZGVOb25Xb3JraW5nRGF5c0luRHVyYXRpb24iOmZhbHNlLCJQZXJjZW50YWdlQ29tcGxldGVTdHlsZSI6eyIkaWQiOiIzMDIiLCJGb250U2V0dGluZ3MiOnsiJGlkIjoiMzAz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zA0IiwiTGluZUNvbG9yIjpudWxsLCJMaW5lV2VpZ2h0IjowLjAsIkxpbmVUeXBlIjowLCJQYXJlbnRTdHlsZSI6bnVsbH0sIlBhcmVudFN0eWxlIjp7IiRyZWYiOiI4MSJ9fSwiRHVyYXRpb25TdHlsZSI6eyIkaWQiOiIzMDUiLCJGb250U2V0dGluZ3MiOnsiJGlkIjoiMzA2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zA3IiwiTGluZUNvbG9yIjpudWxsLCJMaW5lV2VpZ2h0IjowLjAsIkxpbmVUeXBlIjowLCJQYXJlbnRTdHlsZSI6bnVsbH0sIlBhcmVudFN0eWxlIjp7IiRyZWYiOiI4OCJ9fSwiSG9yaXpvbnRhbENvbm5lY3RvclN0eWxlIjp7IiRpZCI6IjMwOCIsIkxpbmVDb2xvciI6eyIkcmVmIjoiOTYifSwiTGluZVdlaWdodCI6MS4wLCJMaW5lVHlwZSI6MCwiUGFyZW50U3R5bGUiOnsiJHJlZiI6Ijk1In19LCJWZXJ0aWNhbENvbm5lY3RvclN0eWxlIjp7IiRpZCI6IjMwOSIsIkxpbmVDb2xvciI6eyIkcmVmIjoiOTkifSwiTGluZVdlaWdodCI6MC4wLCJMaW5lVHlwZSI6MCwiUGFyZW50U3R5bGUiOnsiJHJlZiI6Ijk4In1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zMTAiLCJNYXJnaW4iOnsiJHJlZiI6IjEwMiJ9LCJQYWRkaW5nIjp7IiRyZWYiOiIxMDMifSwiQmFja2dyb3VuZCI6eyIkaWQiOiIzMTEiLCJDb2xvciI6eyIkaWQiOiIzMTIiLCJBIjoyNTUsIlIiOjE5MiwiRyI6ODAsIkIiOjc3fX0sIklzVmlzaWJsZSI6dHJ1ZSwiV2lkdGgiOjAuMCwiSGVpZ2h0Ijo3LjUsIkJvcmRlclN0eWxlIjp7IiRpZCI6IjMxMyIsIkxpbmVDb2xvciI6eyIkcmVmIjoiMTA1In0sIkxpbmVXZWlnaHQiOjAuMCwiTGluZVR5cGUiOjAsIlBhcmVudFN0eWxlIjp7IiRyZWYiOiIxMDQifX0sIlBhcmVudFN0eWxlIjp7IiRyZWYiOiIxMDEifX0sIlRpdGxlU3R5bGUiOnsiJGlkIjoiMzE0IiwiRm9udFNldHRpbmdzIjp7IiRpZCI6IjMxNSIsIkZvbnRTaXplIjoxMCwiRm9udE5hbWUiOiJDYWxpYnJpIiwiSXNCb2xkIjp0cnVlLCJJc0l0YWxpYyI6ZmFsc2UsIklzVW5kZXJsaW5lZCI6ZmFsc2UsIlBhcmVudFN0eWxlIjp7IiRyZWYiOiIxMDgifX0sIkF1dG9TaXplIjoyLCJGb3JlZ3JvdW5kIjp7IiRyZWYiOiIxMDkifSwiTWF4V2lkdGgiOjgzLjI0MDMxODI5ODMzOTg0N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zE2IiwiTGluZUNvbG9yIjpudWxsLCJMaW5lV2VpZ2h0IjowLjAsIkxpbmVUeXBlIjowLCJQYXJlbnRTdHlsZSI6bnVsbH0sIlBhcmVudFN0eWxlIjp7IiRyZWYiOiIxMDcifX0sIkRhdGVTdHlsZSI6eyIkaWQiOiIzMTciLCJGb250U2V0dGluZ3MiOnsiJGlkIjoiMzE4IiwiRm9udFNpemUiOjksIkZvbnROYW1lIjoiQ2FsaWJyaSIsIklzQm9sZCI6ZmFsc2UsIklzSXRhbGljIjpmYWxzZSwiSXNVbmRlcmxpbmVkIjpmYWxzZSwiUGFyZW50U3R5bGUiOnsiJHJlZiI6IjExNSJ9fSwiQXV0b1NpemUiOjIsIkZvcmVncm91bmQiOnsiJGlkIjoiMzE5IiwiQ29sb3IiOnsiJGlkIjoiMzIwIiwiQSI6MjU1LCJSIjozMSwiRyI6NzMsIkIiOjEyNX19LCJNYXhXaWR0aCI6NjAuNDM3MTY0MzA2NjQwNjI1LCJNYXhIZWlnaHQiOiJJbmZpbml0eSIsIlNtYXJ0Rm9yZWdyb3VuZElzQWN0aXZlIjpmYWxzZSwiSG9yaXpvbnRhbEFsaWdubWVudCI6MiwiVmVydGljYWxBbGlnbm1lbnQiOjAsIlNtYXJ0Rm9yZWdyb3VuZCI6bnVsbCwiTWFyZ2luIjp7IiRyZWYiOiIxMTgifSwiUGFkZGluZyI6eyIkcmVmIjoiMTE5In0sIkJhY2tncm91bmQiOnsiJHJlZiI6IjEyMCJ9LCJJc1Zpc2libGUiOnRydWUsIldpZHRoIjowLjAsIkhlaWdodCI6MC4wLCJCb3JkZXJTdHlsZSI6eyIkaWQiOiIzMjEiLCJMaW5lQ29sb3IiOm51bGwsIkxpbmVXZWlnaHQiOjAuMCwiTGluZVR5cGUiOjAsIlBhcmVudFN0eWxlIjpudWxsfSwiUGFyZW50U3R5bGUiOnsiJHJlZiI6IjExNCJ9fSwiRGF0ZUZvcm1hdCI6eyIkcmVmIjoiMTIxIn0sIklzVmlzaWJsZSI6dHJ1ZSwiUGFyZW50U3R5bGUiOnsiJHJlZiI6IjgwIn19LCJJbmRleCI6MywiU21hcnREdXJhdGlvbkFjdGl2YXRlZCI6ZmFsc2UsIkRhdGVGb3JtYXQiOnsiJHJlZiI6IjEyMSJ9LCJJZCI6IjZmOGZkY2MxLTIwN2MtNDYyNy05NDg1LWMzNmNmMzE3NGUyMiIsIkltcG9ydElkIjpudWxsLCJUaXRsZSI6IkJldGEgZGF0YSBjb2xsZWN0aW9uIiwiTm90ZSI6bnVsbCwiSHlwZXJsaW5rIjpudWxsLCJJc0NoYW5nZWQiOmZhbHNlLCJJc05ldyI6ZmFsc2V9LHsiJGlkIjoiMzIyIiwiR3JvdXBOYW1lIjpudWxsLCJTdGFydERhdGUiOiIyMDE4LTAxLTAxVDAwOjAwOjAwWiIsIkVuZERhdGUiOiIyMDE4LTEyLTMxVDIzOjU5OjAwWiIsIlBlcmNlbnRhZ2VDb21wbGV0ZSI6bnVsbCwiU3R5bGUiOnsiJGlkIjoiMzIzIiwiU2hhcGUiOjEsIlNoYXBlVGhpY2tuZXNzIjozLCJEdXJhdGlvbkZvcm1hdCI6MCwiSW5jbHVkZU5vbldvcmtpbmdEYXlzSW5EdXJhdGlvbiI6ZmFsc2UsIlBlcmNlbnRhZ2VDb21wbGV0ZVN0eWxlIjp7IiRpZCI6IjMyNCIsIkZvbnRTZXR0aW5ncyI6eyIkaWQiOiIzMjU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MjYiLCJMaW5lQ29sb3IiOm51bGwsIkxpbmVXZWlnaHQiOjAuMCwiTGluZVR5cGUiOjAsIlBhcmVudFN0eWxlIjpudWxsfSwiUGFyZW50U3R5bGUiOnsiJHJlZiI6IjgxIn19LCJEdXJhdGlvblN0eWxlIjp7IiRpZCI6IjMyNyIsIkZvbnRTZXR0aW5ncyI6eyIkaWQiOiIzMjg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MjkiLCJMaW5lQ29sb3IiOm51bGwsIkxpbmVXZWlnaHQiOjAuMCwiTGluZVR5cGUiOjAsIlBhcmVudFN0eWxlIjpudWxsfSwiUGFyZW50U3R5bGUiOnsiJHJlZiI6Ijg4In19LCJIb3Jpem9udGFsQ29ubmVjdG9yU3R5bGUiOnsiJGlkIjoiMzMwIiwiTGluZUNvbG9yIjp7IiRyZWYiOiI5NiJ9LCJMaW5lV2VpZ2h0IjoxLjAsIkxpbmVUeXBlIjowLCJQYXJlbnRTdHlsZSI6eyIkcmVmIjoiOTUifX0sIlZlcnRpY2FsQ29ubmVjdG9yU3R5bGUiOnsiJGlkIjoiMzMxIiwiTGluZUNvbG9yIjp7IiRyZWYiOiI5OSJ9LCJMaW5lV2VpZ2h0IjowLjAsIkxpbmVUeXBlIjowLCJQYXJlbnRTdHlsZSI6eyIkcmVmIjoiOTgifX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MzMiIsIk1hcmdpbiI6eyIkcmVmIjoiMTAyIn0sIlBhZGRpbmciOnsiJHJlZiI6IjEwMyJ9LCJCYWNrZ3JvdW5kIjp7IiRpZCI6IjMzMyIsIkNvbG9yIjp7IiRpZCI6IjMzNCIsIkEiOjI1NSwiUiI6MTU1LCJHIjoxODcsIkIiOjg5fX0sIklzVmlzaWJsZSI6dHJ1ZSwiV2lkdGgiOjAuMCwiSGVpZ2h0Ijo3LjUsIkJvcmRlclN0eWxlIjp7IiRpZCI6IjMzNSIsIkxpbmVDb2xvciI6eyIkcmVmIjoiMTA1In0sIkxpbmVXZWlnaHQiOjAuMCwiTGluZVR5cGUiOjAsIlBhcmVudFN0eWxlIjp7IiRyZWYiOiIxMDQifX0sIlBhcmVudFN0eWxlIjp7IiRyZWYiOiIxMDEifX0sIlRpdGxlU3R5bGUiOnsiJGlkIjoiMzM2IiwiRm9udFNldHRpbmdzIjp7IiRpZCI6IjMzNyIsIkZvbnRTaXplIjoxMCwiRm9udE5hbWUiOiJDYWxpYnJpIiwiSXNCb2xkIjp0cnVlLCJJc0l0YWxpYyI6ZmFsc2UsIklzVW5kZXJsaW5lZCI6ZmFsc2UsIlBhcmVudFN0eWxlIjp7IiRyZWYiOiIxMDgifX0sIkF1dG9TaXplIjoyLCJGb3JlZ3JvdW5kIjp7IiRyZWYiOiIxMDkifSwiTWF4V2lkdGgiOjQ0NC40OTcxMDA4MzAwNzgxMi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zM4IiwiTGluZUNvbG9yIjpudWxsLCJMaW5lV2VpZ2h0IjowLjAsIkxpbmVUeXBlIjowLCJQYXJlbnRTdHlsZSI6bnVsbH0sIlBhcmVudFN0eWxlIjp7IiRyZWYiOiIxMDcifX0sIkRhdGVTdHlsZSI6eyIkaWQiOiIzMzkiLCJGb250U2V0dGluZ3MiOnsiJGlkIjoiMzQwIiwiRm9udFNpemUiOjksIkZvbnROYW1lIjoiQ2FsaWJyaSIsIklzQm9sZCI6ZmFsc2UsIklzSXRhbGljIjpmYWxzZSwiSXNVbmRlcmxpbmVkIjpmYWxzZSwiUGFyZW50U3R5bGUiOnsiJHJlZiI6IjExNSJ9fSwiQXV0b1NpemUiOjIsIkZvcmVncm91bmQiOnsiJGlkIjoiMzQxIiwiQ29sb3IiOnsiJGlkIjoiMzQyIiwiQSI6MjU1LCJSIjozMSwiRyI6NzMsIkIiOjEyNX19LCJNYXhXaWR0aCI6NjYuMzA0MzI4OTE4NDU3MDMxLCJNYXhIZWlnaHQiOiJJbmZpbml0eSIsIlNtYXJ0Rm9yZWdyb3VuZElzQWN0aXZlIjpmYWxzZSwiSG9yaXpvbnRhbEFsaWdubWVudCI6MiwiVmVydGljYWxBbGlnbm1lbnQiOjAsIlNtYXJ0Rm9yZWdyb3VuZCI6bnVsbCwiTWFyZ2luIjp7IiRyZWYiOiIxMTgifSwiUGFkZGluZyI6eyIkcmVmIjoiMTE5In0sIkJhY2tncm91bmQiOnsiJHJlZiI6IjEyMCJ9LCJJc1Zpc2libGUiOnRydWUsIldpZHRoIjowLjAsIkhlaWdodCI6MC4wLCJCb3JkZXJTdHlsZSI6eyIkaWQiOiIzNDMiLCJMaW5lQ29sb3IiOm51bGwsIkxpbmVXZWlnaHQiOjAuMCwiTGluZVR5cGUiOjAsIlBhcmVudFN0eWxlIjpudWxsfSwiUGFyZW50U3R5bGUiOnsiJHJlZiI6IjExNCJ9fSwiRGF0ZUZvcm1hdCI6eyIkcmVmIjoiMTIxIn0sIklzVmlzaWJsZSI6dHJ1ZSwiUGFyZW50U3R5bGUiOnsiJHJlZiI6IjgwIn19LCJJbmRleCI6NCwiU21hcnREdXJhdGlvbkFjdGl2YXRlZCI6ZmFsc2UsIkRhdGVGb3JtYXQiOnsiJHJlZiI6IjEyMSJ9LCJJZCI6IjIyMTRiZDI3LWQyNWYtNGY3ZC04MmMyLTE2ZjRmYTE1YWEwNiIsIkltcG9ydElkIjpudWxsLCJUaXRsZSI6IlN0YWtlaG9sZGVyIG91dHJlYWNoIChlLmcuLCBjb252ZXJzYXRpb25zIHdpdGggYXNzb2NpYXRpb25zIGFuZCBwcm92aWRlcnMsIGZlZWRiYWNrIGZyb20gQmV0YSBhc3Nlc3NvcnMpIiwiTm90ZSI6bnVsbCwiSHlwZXJsaW5rIjpudWxsLCJJc0NoYW5nZWQiOmZhbHNlLCJJc05ldyI6ZmFsc2V9XSwiTXNQcm9qZWN0SXRlbXNUcmVlIjp7IiRpZCI6IjM0NCIsIlJvb3QiOnsiSW1wb3J0SWQiOm51bGwsIklzSW1wb3J0ZWQiOmZhbHNlLCJDaGlsZHJlbiI6W119fSwiTWV0YWRhdGEiOnsiJGlkIjoiMzQ1In0sIlNldHRpbmdzIjp7IiRpZCI6IjM0NiIsIkltcGFPcHRpb25zIjp7IiRpZCI6IjM0NyIsIkxlZnRUb1JpZ2h0IjpmYWxzZSwiUGF5bG9hZE9wdGlvbnMiOjJ9LCJVc2VDb21wcmVzc2lvbiI6ZmFsc2UsIkNvbXByZXNpb25QZXJjZW50YWdlIjowLjAsIkluYWN0aXZlSW50ZXJ2YWxXaWR0aFRocmVzaG9sZCI6MC4wLCJJbmFjdGl2ZUludGVydmFsV2lkdGgiOjAuMCwiU3BsaXRUYXNrcyI6ZmFsc2UsIlVzZUNsdXN0ZXIiOmZhbHNlLCJFcHNpbG9uIjowLjAsIk1pblBvaW50c1RvRm9ybUFDbHVzdGVyIjowLCJHZW5lcmF0ZUludmlzaWJsZVNoYXBlcyI6ZmFsc2UsIlNtYXJ0VGltZWxpbmVUYXNrUGVyY2VudGFnZUZpdCI6ZmFsc2V9LCJJc05ldyI6dHJ1ZSwiSW1wb3J0VHlwZSI6MCwiRmlsZVBhdGgiOm51bGwsIlRpbWVDb25maWd1cmF0aW9uIjp7IiRpZCI6IjM0OCIsIlVzZVRpbWUiOmZhbHNlLCJXb3JrRGF5U3RhcnQiOiIwMDowMDowMCIsIldvcmtEYXlFbmQiOiIyMzo1OTowMCJ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D6B7BAE999DC4499F8E34D968BFA7B" ma:contentTypeVersion="4" ma:contentTypeDescription="Create a new document." ma:contentTypeScope="" ma:versionID="2d958c7955532e084ce7e8851183f6c0">
  <xsd:schema xmlns:xsd="http://www.w3.org/2001/XMLSchema" xmlns:xs="http://www.w3.org/2001/XMLSchema" xmlns:p="http://schemas.microsoft.com/office/2006/metadata/properties" xmlns:ns2="092b8501-4b24-428c-8ca3-87f49c001613" xmlns:ns3="d3374b7a-0e30-4526-a9ec-88cd1d622ddf" targetNamespace="http://schemas.microsoft.com/office/2006/metadata/properties" ma:root="true" ma:fieldsID="d4d7aced4490377e680d0d7d392cbca3" ns2:_="" ns3:_="">
    <xsd:import namespace="092b8501-4b24-428c-8ca3-87f49c001613"/>
    <xsd:import namespace="d3374b7a-0e30-4526-a9ec-88cd1d622dd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2b8501-4b24-428c-8ca3-87f49c00161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374b7a-0e30-4526-a9ec-88cd1d622d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2A91D56-D63D-41C7-B7E0-46A2C3AABF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2b8501-4b24-428c-8ca3-87f49c001613"/>
    <ds:schemaRef ds:uri="d3374b7a-0e30-4526-a9ec-88cd1d622d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F3FDB3C-0889-4B20-9F9C-F913EFA59FAA}">
  <ds:schemaRefs>
    <ds:schemaRef ds:uri="http://schemas.microsoft.com/office/infopath/2007/PartnerControls"/>
    <ds:schemaRef ds:uri="http://purl.org/dc/elements/1.1/"/>
    <ds:schemaRef ds:uri="092b8501-4b24-428c-8ca3-87f49c001613"/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d3374b7a-0e30-4526-a9ec-88cd1d622dd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823A5A1-BEE9-4658-9439-A5E2E3E52B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3773</TotalTime>
  <Words>311</Words>
  <Application>Microsoft Office PowerPoint</Application>
  <PresentationFormat>On-screen Show (4:3)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Myriad Pro</vt:lpstr>
      <vt:lpstr>Times New Roman</vt:lpstr>
      <vt:lpstr>Office Theme</vt:lpstr>
      <vt:lpstr> Journey to Standardization </vt:lpstr>
    </vt:vector>
  </TitlesOfParts>
  <Company>Centers for Medicare &amp; Medicaid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Journey to Standardization</dc:title>
  <dc:subject>Journey to Standardization</dc:subject>
  <dc:creator>Centers for Medicare &amp; Medicaid Services</dc:creator>
  <cp:keywords>Journey to Standardization</cp:keywords>
  <cp:lastModifiedBy>Boykin, Catherine</cp:lastModifiedBy>
  <cp:revision>240</cp:revision>
  <dcterms:modified xsi:type="dcterms:W3CDTF">2018-08-06T15:13:33Z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0x01010007D6B7BAE999DC4499F8E34D968BFA7B</vt:lpwstr>
  </property>
</Properties>
</file>