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64" r:id="rId1"/>
    <p:sldMasterId id="2147483666" r:id="rId2"/>
    <p:sldMasterId id="2147483660" r:id="rId3"/>
    <p:sldMasterId id="2147483661" r:id="rId4"/>
    <p:sldMasterId id="2147483668" r:id="rId5"/>
    <p:sldMasterId id="2147483670" r:id="rId6"/>
    <p:sldMasterId id="2147483674" r:id="rId7"/>
    <p:sldMasterId id="2147483677" r:id="rId8"/>
    <p:sldMasterId id="2147483679" r:id="rId9"/>
    <p:sldMasterId id="2147483686" r:id="rId10"/>
    <p:sldMasterId id="2147483688" r:id="rId11"/>
    <p:sldMasterId id="2147483699" r:id="rId12"/>
    <p:sldMasterId id="2147483705" r:id="rId13"/>
  </p:sldMasterIdLst>
  <p:notesMasterIdLst>
    <p:notesMasterId r:id="rId76"/>
  </p:notesMasterIdLst>
  <p:handoutMasterIdLst>
    <p:handoutMasterId r:id="rId77"/>
  </p:handoutMasterIdLst>
  <p:sldIdLst>
    <p:sldId id="256" r:id="rId14"/>
    <p:sldId id="258" r:id="rId15"/>
    <p:sldId id="260" r:id="rId16"/>
    <p:sldId id="274" r:id="rId17"/>
    <p:sldId id="276" r:id="rId18"/>
    <p:sldId id="369" r:id="rId19"/>
    <p:sldId id="370" r:id="rId20"/>
    <p:sldId id="371" r:id="rId21"/>
    <p:sldId id="298" r:id="rId22"/>
    <p:sldId id="372" r:id="rId23"/>
    <p:sldId id="299" r:id="rId24"/>
    <p:sldId id="290" r:id="rId25"/>
    <p:sldId id="278" r:id="rId26"/>
    <p:sldId id="317" r:id="rId27"/>
    <p:sldId id="282" r:id="rId28"/>
    <p:sldId id="268" r:id="rId29"/>
    <p:sldId id="306" r:id="rId30"/>
    <p:sldId id="313" r:id="rId31"/>
    <p:sldId id="319" r:id="rId32"/>
    <p:sldId id="378" r:id="rId33"/>
    <p:sldId id="321" r:id="rId34"/>
    <p:sldId id="373" r:id="rId35"/>
    <p:sldId id="357" r:id="rId36"/>
    <p:sldId id="356" r:id="rId37"/>
    <p:sldId id="355" r:id="rId38"/>
    <p:sldId id="374" r:id="rId39"/>
    <p:sldId id="323" r:id="rId40"/>
    <p:sldId id="363" r:id="rId41"/>
    <p:sldId id="364" r:id="rId42"/>
    <p:sldId id="375" r:id="rId43"/>
    <p:sldId id="366" r:id="rId44"/>
    <p:sldId id="332" r:id="rId45"/>
    <p:sldId id="333" r:id="rId46"/>
    <p:sldId id="334" r:id="rId47"/>
    <p:sldId id="336" r:id="rId48"/>
    <p:sldId id="335" r:id="rId49"/>
    <p:sldId id="360" r:id="rId50"/>
    <p:sldId id="376" r:id="rId51"/>
    <p:sldId id="368" r:id="rId52"/>
    <p:sldId id="361" r:id="rId53"/>
    <p:sldId id="362" r:id="rId54"/>
    <p:sldId id="343" r:id="rId55"/>
    <p:sldId id="344" r:id="rId56"/>
    <p:sldId id="379" r:id="rId57"/>
    <p:sldId id="270" r:id="rId58"/>
    <p:sldId id="388" r:id="rId59"/>
    <p:sldId id="377" r:id="rId60"/>
    <p:sldId id="310" r:id="rId61"/>
    <p:sldId id="287" r:id="rId62"/>
    <p:sldId id="311" r:id="rId63"/>
    <p:sldId id="308" r:id="rId64"/>
    <p:sldId id="309" r:id="rId65"/>
    <p:sldId id="318" r:id="rId66"/>
    <p:sldId id="316" r:id="rId67"/>
    <p:sldId id="380" r:id="rId68"/>
    <p:sldId id="345" r:id="rId69"/>
    <p:sldId id="267" r:id="rId70"/>
    <p:sldId id="383" r:id="rId71"/>
    <p:sldId id="384" r:id="rId72"/>
    <p:sldId id="269" r:id="rId73"/>
    <p:sldId id="262" r:id="rId74"/>
    <p:sldId id="266" r:id="rId75"/>
  </p:sldIdLst>
  <p:sldSz cx="9144000" cy="6858000" type="screen4x3"/>
  <p:notesSz cx="6858000" cy="9144000"/>
  <p:embeddedFontLst>
    <p:embeddedFont>
      <p:font typeface="Myriad Pro" panose="020B0503030403020204" pitchFamily="34" charset="0"/>
      <p:regular r:id="rId78"/>
      <p:bold r:id="rId79"/>
      <p:italic r:id="rId80"/>
      <p:boldItalic r:id="rId81"/>
    </p:embeddedFont>
    <p:embeddedFont>
      <p:font typeface="Calibri" panose="020F0502020204030204" pitchFamily="34" charset="0"/>
      <p:regular r:id="rId82"/>
      <p:bold r:id="rId83"/>
      <p:italic r:id="rId84"/>
      <p:boldItalic r:id="rId85"/>
    </p:embeddedFont>
    <p:embeddedFont>
      <p:font typeface="MS PGothic" panose="020B0600070205080204" pitchFamily="34" charset="-128"/>
      <p:regular r:id="rId86"/>
    </p:embeddedFont>
    <p:embeddedFont>
      <p:font typeface="MS PGothic" panose="020B0600070205080204" pitchFamily="34" charset="-128"/>
      <p:regular r:id="rId86"/>
    </p:embeddedFont>
    <p:embeddedFont>
      <p:font typeface="Arial Black" panose="020B0A04020102020204" pitchFamily="34" charset="0"/>
      <p:bold r:id="rId87"/>
    </p:embeddedFont>
  </p:embeddedFontLst>
  <p:custDataLst>
    <p:tags r:id="rId8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206"/>
    <a:srgbClr val="001F86"/>
    <a:srgbClr val="00186D"/>
    <a:srgbClr val="000099"/>
    <a:srgbClr val="0033CC"/>
    <a:srgbClr val="003399"/>
    <a:srgbClr val="0000CC"/>
    <a:srgbClr val="010ABF"/>
    <a:srgbClr val="0D4C97"/>
    <a:srgbClr val="CDAC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2" autoAdjust="0"/>
    <p:restoredTop sz="94125" autoAdjust="0"/>
  </p:normalViewPr>
  <p:slideViewPr>
    <p:cSldViewPr snapToGrid="0" snapToObjects="1">
      <p:cViewPr varScale="1">
        <p:scale>
          <a:sx n="100" d="100"/>
          <a:sy n="100" d="100"/>
        </p:scale>
        <p:origin x="3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1808"/>
    </p:cViewPr>
  </p:sorterViewPr>
  <p:notesViewPr>
    <p:cSldViewPr snapToGrid="0" snapToObjects="1">
      <p:cViewPr varScale="1">
        <p:scale>
          <a:sx n="53" d="100"/>
          <a:sy n="53" d="100"/>
        </p:scale>
        <p:origin x="264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notesMaster" Target="notesMasters/notesMaster1.xml"/><Relationship Id="rId84" Type="http://schemas.openxmlformats.org/officeDocument/2006/relationships/font" Target="fonts/font7.fntdata"/><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font" Target="fonts/font2.fntdata"/><Relationship Id="rId87" Type="http://schemas.openxmlformats.org/officeDocument/2006/relationships/font" Target="fonts/font10.fntdata"/><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font" Target="fonts/font5.fntdata"/><Relationship Id="rId90"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font" Target="fonts/font6.fntdata"/><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191B57-1A5C-4CE2-9096-C2ABF89D7808}" type="datetimeFigureOut">
              <a:rPr lang="en-US" smtClean="0"/>
              <a:pPr/>
              <a:t>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5BBF84-99FA-4D5F-8278-AD13273CBE94}" type="slidenum">
              <a:rPr lang="en-US" smtClean="0"/>
              <a:pPr/>
              <a:t>‹#›</a:t>
            </a:fld>
            <a:endParaRPr lang="en-US"/>
          </a:p>
        </p:txBody>
      </p:sp>
    </p:spTree>
    <p:extLst>
      <p:ext uri="{BB962C8B-B14F-4D97-AF65-F5344CB8AC3E}">
        <p14:creationId xmlns:p14="http://schemas.microsoft.com/office/powerpoint/2010/main" val="307168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F036F6-AC0A-4CFD-B30E-312A237CAA48}" type="datetimeFigureOut">
              <a:rPr lang="en-US" smtClean="0"/>
              <a:pPr/>
              <a:t>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D71E8D-6A06-4DB3-904B-B28E26013B31}" type="slidenum">
              <a:rPr lang="en-US" smtClean="0"/>
              <a:pPr/>
              <a:t>‹#›</a:t>
            </a:fld>
            <a:endParaRPr lang="en-US"/>
          </a:p>
        </p:txBody>
      </p:sp>
    </p:spTree>
    <p:extLst>
      <p:ext uri="{BB962C8B-B14F-4D97-AF65-F5344CB8AC3E}">
        <p14:creationId xmlns:p14="http://schemas.microsoft.com/office/powerpoint/2010/main" val="205284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3</a:t>
            </a:fld>
            <a:endParaRPr lang="en-US"/>
          </a:p>
        </p:txBody>
      </p:sp>
    </p:spTree>
    <p:extLst>
      <p:ext uri="{BB962C8B-B14F-4D97-AF65-F5344CB8AC3E}">
        <p14:creationId xmlns:p14="http://schemas.microsoft.com/office/powerpoint/2010/main" val="369089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6360F-4697-4A9D-B4B3-243E36A2833C}" type="slidenum">
              <a:rPr lang="en-US" smtClean="0"/>
              <a:pPr/>
              <a:t>13</a:t>
            </a:fld>
            <a:endParaRPr lang="en-US"/>
          </a:p>
        </p:txBody>
      </p:sp>
    </p:spTree>
    <p:extLst>
      <p:ext uri="{BB962C8B-B14F-4D97-AF65-F5344CB8AC3E}">
        <p14:creationId xmlns:p14="http://schemas.microsoft.com/office/powerpoint/2010/main" val="220391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14</a:t>
            </a:fld>
            <a:endParaRPr lang="en-US"/>
          </a:p>
        </p:txBody>
      </p:sp>
    </p:spTree>
    <p:extLst>
      <p:ext uri="{BB962C8B-B14F-4D97-AF65-F5344CB8AC3E}">
        <p14:creationId xmlns:p14="http://schemas.microsoft.com/office/powerpoint/2010/main" val="3429061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endParaRPr lang="en-US" dirty="0"/>
          </a:p>
        </p:txBody>
      </p:sp>
      <p:sp>
        <p:nvSpPr>
          <p:cNvPr id="4" name="Slide Number Placeholder 3"/>
          <p:cNvSpPr>
            <a:spLocks noGrp="1"/>
          </p:cNvSpPr>
          <p:nvPr>
            <p:ph type="sldNum" sz="quarter" idx="10"/>
          </p:nvPr>
        </p:nvSpPr>
        <p:spPr/>
        <p:txBody>
          <a:bodyPr/>
          <a:lstStyle/>
          <a:p>
            <a:fld id="{11B6360F-4697-4A9D-B4B3-243E36A2833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0028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18</a:t>
            </a:fld>
            <a:endParaRPr lang="en-US"/>
          </a:p>
        </p:txBody>
      </p:sp>
    </p:spTree>
    <p:extLst>
      <p:ext uri="{BB962C8B-B14F-4D97-AF65-F5344CB8AC3E}">
        <p14:creationId xmlns:p14="http://schemas.microsoft.com/office/powerpoint/2010/main" val="2654009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19</a:t>
            </a:fld>
            <a:endParaRPr lang="en-US"/>
          </a:p>
        </p:txBody>
      </p:sp>
    </p:spTree>
    <p:extLst>
      <p:ext uri="{BB962C8B-B14F-4D97-AF65-F5344CB8AC3E}">
        <p14:creationId xmlns:p14="http://schemas.microsoft.com/office/powerpoint/2010/main" val="6138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FC1E5-0AAA-49DB-8530-EBC54E2A339E}" type="slidenum">
              <a:rPr lang="en-US" smtClean="0"/>
              <a:pPr/>
              <a:t>21</a:t>
            </a:fld>
            <a:endParaRPr lang="en-US"/>
          </a:p>
        </p:txBody>
      </p:sp>
    </p:spTree>
    <p:extLst>
      <p:ext uri="{BB962C8B-B14F-4D97-AF65-F5344CB8AC3E}">
        <p14:creationId xmlns:p14="http://schemas.microsoft.com/office/powerpoint/2010/main" val="2272255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23</a:t>
            </a:fld>
            <a:endParaRPr lang="en-US"/>
          </a:p>
        </p:txBody>
      </p:sp>
    </p:spTree>
    <p:extLst>
      <p:ext uri="{BB962C8B-B14F-4D97-AF65-F5344CB8AC3E}">
        <p14:creationId xmlns:p14="http://schemas.microsoft.com/office/powerpoint/2010/main" val="2066230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24</a:t>
            </a:fld>
            <a:endParaRPr lang="en-US"/>
          </a:p>
        </p:txBody>
      </p:sp>
    </p:spTree>
    <p:extLst>
      <p:ext uri="{BB962C8B-B14F-4D97-AF65-F5344CB8AC3E}">
        <p14:creationId xmlns:p14="http://schemas.microsoft.com/office/powerpoint/2010/main" val="186952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25</a:t>
            </a:fld>
            <a:endParaRPr lang="en-US"/>
          </a:p>
        </p:txBody>
      </p:sp>
    </p:spTree>
    <p:extLst>
      <p:ext uri="{BB962C8B-B14F-4D97-AF65-F5344CB8AC3E}">
        <p14:creationId xmlns:p14="http://schemas.microsoft.com/office/powerpoint/2010/main" val="372327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922FA2A-8BDE-412E-AF81-EF145301886F}" type="slidenum">
              <a:rPr lang="en-US" smtClean="0"/>
              <a:pPr/>
              <a:t>27</a:t>
            </a:fld>
            <a:endParaRPr lang="en-US"/>
          </a:p>
        </p:txBody>
      </p:sp>
    </p:spTree>
    <p:extLst>
      <p:ext uri="{BB962C8B-B14F-4D97-AF65-F5344CB8AC3E}">
        <p14:creationId xmlns:p14="http://schemas.microsoft.com/office/powerpoint/2010/main" val="25883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D71E8D-6A06-4DB3-904B-B28E26013B31}" type="slidenum">
              <a:rPr lang="en-US" smtClean="0"/>
              <a:pPr/>
              <a:t>4</a:t>
            </a:fld>
            <a:endParaRPr lang="en-US"/>
          </a:p>
        </p:txBody>
      </p:sp>
    </p:spTree>
    <p:extLst>
      <p:ext uri="{BB962C8B-B14F-4D97-AF65-F5344CB8AC3E}">
        <p14:creationId xmlns:p14="http://schemas.microsoft.com/office/powerpoint/2010/main" val="316568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DFC1E5-0AAA-49DB-8530-EBC54E2A339E}" type="slidenum">
              <a:rPr lang="en-US" smtClean="0"/>
              <a:pPr/>
              <a:t>28</a:t>
            </a:fld>
            <a:endParaRPr lang="en-US"/>
          </a:p>
        </p:txBody>
      </p:sp>
    </p:spTree>
    <p:extLst>
      <p:ext uri="{BB962C8B-B14F-4D97-AF65-F5344CB8AC3E}">
        <p14:creationId xmlns:p14="http://schemas.microsoft.com/office/powerpoint/2010/main" val="53623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29</a:t>
            </a:fld>
            <a:endParaRPr lang="en-US"/>
          </a:p>
        </p:txBody>
      </p:sp>
    </p:spTree>
    <p:extLst>
      <p:ext uri="{BB962C8B-B14F-4D97-AF65-F5344CB8AC3E}">
        <p14:creationId xmlns:p14="http://schemas.microsoft.com/office/powerpoint/2010/main" val="227970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31</a:t>
            </a:fld>
            <a:endParaRPr lang="en-US"/>
          </a:p>
        </p:txBody>
      </p:sp>
    </p:spTree>
    <p:extLst>
      <p:ext uri="{BB962C8B-B14F-4D97-AF65-F5344CB8AC3E}">
        <p14:creationId xmlns:p14="http://schemas.microsoft.com/office/powerpoint/2010/main" val="36864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1D71E8D-6A06-4DB3-904B-B28E26013B31}" type="slidenum">
              <a:rPr lang="en-US" smtClean="0"/>
              <a:pPr/>
              <a:t>33</a:t>
            </a:fld>
            <a:endParaRPr lang="en-US"/>
          </a:p>
        </p:txBody>
      </p:sp>
    </p:spTree>
    <p:extLst>
      <p:ext uri="{BB962C8B-B14F-4D97-AF65-F5344CB8AC3E}">
        <p14:creationId xmlns:p14="http://schemas.microsoft.com/office/powerpoint/2010/main" val="675720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600"/>
              </a:spcBef>
              <a:buFont typeface="Arial" panose="020B0604020202020204" pitchFamily="34" charset="0"/>
              <a:buNone/>
            </a:pPr>
            <a:endParaRPr lang="en-US" sz="1800" dirty="0" smtClean="0"/>
          </a:p>
        </p:txBody>
      </p:sp>
      <p:sp>
        <p:nvSpPr>
          <p:cNvPr id="4" name="Slide Number Placeholder 3"/>
          <p:cNvSpPr>
            <a:spLocks noGrp="1"/>
          </p:cNvSpPr>
          <p:nvPr>
            <p:ph type="sldNum" sz="quarter" idx="10"/>
          </p:nvPr>
        </p:nvSpPr>
        <p:spPr/>
        <p:txBody>
          <a:bodyPr/>
          <a:lstStyle/>
          <a:p>
            <a:fld id="{F8BEB3BC-D113-2E46-8A5D-E7E8A05E644B}" type="slidenum">
              <a:rPr lang="en-US" smtClean="0"/>
              <a:pPr/>
              <a:t>34</a:t>
            </a:fld>
            <a:endParaRPr lang="en-US" dirty="0"/>
          </a:p>
        </p:txBody>
      </p:sp>
    </p:spTree>
    <p:extLst>
      <p:ext uri="{BB962C8B-B14F-4D97-AF65-F5344CB8AC3E}">
        <p14:creationId xmlns:p14="http://schemas.microsoft.com/office/powerpoint/2010/main" val="4152868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35</a:t>
            </a:fld>
            <a:endParaRPr lang="en-US"/>
          </a:p>
        </p:txBody>
      </p:sp>
    </p:spTree>
    <p:extLst>
      <p:ext uri="{BB962C8B-B14F-4D97-AF65-F5344CB8AC3E}">
        <p14:creationId xmlns:p14="http://schemas.microsoft.com/office/powerpoint/2010/main" val="40160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endParaRPr lang="en-US" dirty="0" smtClean="0"/>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3767" indent="-286064" eaLnBrk="0" hangingPunct="0">
              <a:defRPr sz="2400">
                <a:solidFill>
                  <a:schemeClr val="tx1"/>
                </a:solidFill>
                <a:latin typeface="Calibri" charset="0"/>
                <a:ea typeface="MS PGothic" charset="0"/>
                <a:cs typeface="MS PGothic" charset="0"/>
              </a:defRPr>
            </a:lvl2pPr>
            <a:lvl3pPr marL="1144257" indent="-228851" eaLnBrk="0" hangingPunct="0">
              <a:defRPr sz="2400">
                <a:solidFill>
                  <a:schemeClr val="tx1"/>
                </a:solidFill>
                <a:latin typeface="Calibri" charset="0"/>
                <a:ea typeface="MS PGothic" charset="0"/>
                <a:cs typeface="MS PGothic" charset="0"/>
              </a:defRPr>
            </a:lvl3pPr>
            <a:lvl4pPr marL="1601960" indent="-228851" eaLnBrk="0" hangingPunct="0">
              <a:defRPr sz="2400">
                <a:solidFill>
                  <a:schemeClr val="tx1"/>
                </a:solidFill>
                <a:latin typeface="Calibri" charset="0"/>
                <a:ea typeface="MS PGothic" charset="0"/>
                <a:cs typeface="MS PGothic" charset="0"/>
              </a:defRPr>
            </a:lvl4pPr>
            <a:lvl5pPr marL="2059663" indent="-228851" eaLnBrk="0" hangingPunct="0">
              <a:defRPr sz="2400">
                <a:solidFill>
                  <a:schemeClr val="tx1"/>
                </a:solidFill>
                <a:latin typeface="Calibri" charset="0"/>
                <a:ea typeface="MS PGothic" charset="0"/>
                <a:cs typeface="MS PGothic" charset="0"/>
              </a:defRPr>
            </a:lvl5pPr>
            <a:lvl6pPr marL="2517366" indent="-228851" eaLnBrk="0" fontAlgn="base" hangingPunct="0">
              <a:spcBef>
                <a:spcPct val="0"/>
              </a:spcBef>
              <a:spcAft>
                <a:spcPct val="0"/>
              </a:spcAft>
              <a:defRPr sz="2400">
                <a:solidFill>
                  <a:schemeClr val="tx1"/>
                </a:solidFill>
                <a:latin typeface="Calibri" charset="0"/>
                <a:ea typeface="MS PGothic" charset="0"/>
                <a:cs typeface="MS PGothic" charset="0"/>
              </a:defRPr>
            </a:lvl6pPr>
            <a:lvl7pPr marL="2975069" indent="-228851" eaLnBrk="0" fontAlgn="base" hangingPunct="0">
              <a:spcBef>
                <a:spcPct val="0"/>
              </a:spcBef>
              <a:spcAft>
                <a:spcPct val="0"/>
              </a:spcAft>
              <a:defRPr sz="2400">
                <a:solidFill>
                  <a:schemeClr val="tx1"/>
                </a:solidFill>
                <a:latin typeface="Calibri" charset="0"/>
                <a:ea typeface="MS PGothic" charset="0"/>
                <a:cs typeface="MS PGothic" charset="0"/>
              </a:defRPr>
            </a:lvl7pPr>
            <a:lvl8pPr marL="3432772" indent="-228851" eaLnBrk="0" fontAlgn="base" hangingPunct="0">
              <a:spcBef>
                <a:spcPct val="0"/>
              </a:spcBef>
              <a:spcAft>
                <a:spcPct val="0"/>
              </a:spcAft>
              <a:defRPr sz="2400">
                <a:solidFill>
                  <a:schemeClr val="tx1"/>
                </a:solidFill>
                <a:latin typeface="Calibri" charset="0"/>
                <a:ea typeface="MS PGothic" charset="0"/>
                <a:cs typeface="MS PGothic" charset="0"/>
              </a:defRPr>
            </a:lvl8pPr>
            <a:lvl9pPr marL="3890475" indent="-228851"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4494407-A12B-5F48-835E-F66BDFCD8B19}" type="slidenum">
              <a:rPr lang="en-US" sz="1200">
                <a:solidFill>
                  <a:prstClr val="black"/>
                </a:solidFill>
              </a:rPr>
              <a:pPr eaLnBrk="1" hangingPunct="1"/>
              <a:t>39</a:t>
            </a:fld>
            <a:endParaRPr lang="en-US" sz="1200">
              <a:solidFill>
                <a:prstClr val="black"/>
              </a:solidFill>
            </a:endParaRPr>
          </a:p>
        </p:txBody>
      </p:sp>
    </p:spTree>
    <p:extLst>
      <p:ext uri="{BB962C8B-B14F-4D97-AF65-F5344CB8AC3E}">
        <p14:creationId xmlns:p14="http://schemas.microsoft.com/office/powerpoint/2010/main" val="1522575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238005-EBDB-4EB6-8373-5F725F86F46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24007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238005-EBDB-4EB6-8373-5F725F86F46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559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43</a:t>
            </a:fld>
            <a:endParaRPr lang="en-US"/>
          </a:p>
        </p:txBody>
      </p:sp>
    </p:spTree>
    <p:extLst>
      <p:ext uri="{BB962C8B-B14F-4D97-AF65-F5344CB8AC3E}">
        <p14:creationId xmlns:p14="http://schemas.microsoft.com/office/powerpoint/2010/main" val="135043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11B6360F-4697-4A9D-B4B3-243E36A2833C}" type="slidenum">
              <a:rPr lang="en-US" smtClean="0"/>
              <a:pPr/>
              <a:t>5</a:t>
            </a:fld>
            <a:endParaRPr lang="en-US"/>
          </a:p>
        </p:txBody>
      </p:sp>
    </p:spTree>
    <p:extLst>
      <p:ext uri="{BB962C8B-B14F-4D97-AF65-F5344CB8AC3E}">
        <p14:creationId xmlns:p14="http://schemas.microsoft.com/office/powerpoint/2010/main" val="3307263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02818A-930E-4A45-B4FB-89A20FC44E9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111366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0CCB8-4CFA-46E3-AA62-D0EC116DA6AB}"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732422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203"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43676794-F537-C74D-A445-CBBA50D7097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161978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55</a:t>
            </a:fld>
            <a:endParaRPr lang="en-US"/>
          </a:p>
        </p:txBody>
      </p:sp>
    </p:spTree>
    <p:extLst>
      <p:ext uri="{BB962C8B-B14F-4D97-AF65-F5344CB8AC3E}">
        <p14:creationId xmlns:p14="http://schemas.microsoft.com/office/powerpoint/2010/main" val="644293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pPr/>
              <a:t>56</a:t>
            </a:fld>
            <a:endParaRPr lang="en-US"/>
          </a:p>
        </p:txBody>
      </p:sp>
    </p:spTree>
    <p:extLst>
      <p:ext uri="{BB962C8B-B14F-4D97-AF65-F5344CB8AC3E}">
        <p14:creationId xmlns:p14="http://schemas.microsoft.com/office/powerpoint/2010/main" val="173183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11B6360F-4697-4A9D-B4B3-243E36A2833C}" type="slidenum">
              <a:rPr lang="en-US" smtClean="0"/>
              <a:pPr/>
              <a:t>6</a:t>
            </a:fld>
            <a:endParaRPr lang="en-US"/>
          </a:p>
        </p:txBody>
      </p:sp>
    </p:spTree>
    <p:extLst>
      <p:ext uri="{BB962C8B-B14F-4D97-AF65-F5344CB8AC3E}">
        <p14:creationId xmlns:p14="http://schemas.microsoft.com/office/powerpoint/2010/main" val="370680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11B6360F-4697-4A9D-B4B3-243E36A2833C}" type="slidenum">
              <a:rPr lang="en-US" smtClean="0"/>
              <a:pPr/>
              <a:t>7</a:t>
            </a:fld>
            <a:endParaRPr lang="en-US"/>
          </a:p>
        </p:txBody>
      </p:sp>
    </p:spTree>
    <p:extLst>
      <p:ext uri="{BB962C8B-B14F-4D97-AF65-F5344CB8AC3E}">
        <p14:creationId xmlns:p14="http://schemas.microsoft.com/office/powerpoint/2010/main" val="98478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11B6360F-4697-4A9D-B4B3-243E36A2833C}" type="slidenum">
              <a:rPr lang="en-US" smtClean="0"/>
              <a:pPr/>
              <a:t>8</a:t>
            </a:fld>
            <a:endParaRPr lang="en-US"/>
          </a:p>
        </p:txBody>
      </p:sp>
    </p:spTree>
    <p:extLst>
      <p:ext uri="{BB962C8B-B14F-4D97-AF65-F5344CB8AC3E}">
        <p14:creationId xmlns:p14="http://schemas.microsoft.com/office/powerpoint/2010/main" val="159981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FCCDFB8-CE1E-4CEA-A9A7-0392F69410F3}" type="slidenum">
              <a:rPr lang="en-US" smtClean="0"/>
              <a:pPr/>
              <a:t>9</a:t>
            </a:fld>
            <a:endParaRPr lang="en-US" dirty="0"/>
          </a:p>
        </p:txBody>
      </p:sp>
    </p:spTree>
    <p:extLst>
      <p:ext uri="{BB962C8B-B14F-4D97-AF65-F5344CB8AC3E}">
        <p14:creationId xmlns:p14="http://schemas.microsoft.com/office/powerpoint/2010/main" val="428509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pPr/>
              <a:t>11</a:t>
            </a:fld>
            <a:endParaRPr lang="en-US" dirty="0"/>
          </a:p>
        </p:txBody>
      </p:sp>
    </p:spTree>
    <p:extLst>
      <p:ext uri="{BB962C8B-B14F-4D97-AF65-F5344CB8AC3E}">
        <p14:creationId xmlns:p14="http://schemas.microsoft.com/office/powerpoint/2010/main" val="406453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11B6360F-4697-4A9D-B4B3-243E36A2833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1287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44668"/>
            <a:ext cx="8229600" cy="1143000"/>
          </a:xfrm>
          <a:prstGeom prst="rect">
            <a:avLst/>
          </a:prstGeom>
        </p:spPr>
        <p:txBody>
          <a:bodyPr>
            <a:normAutofit/>
          </a:bodyPr>
          <a:lstStyle>
            <a:lvl1pPr>
              <a:defRPr baseline="0"/>
            </a:lvl1pPr>
          </a:lstStyle>
          <a:p>
            <a:r>
              <a:rPr lang="en-US" dirty="0" smtClean="0"/>
              <a:t>Presentation Title</a:t>
            </a:r>
            <a:endParaRPr lang="en-US" dirty="0"/>
          </a:p>
        </p:txBody>
      </p:sp>
      <p:sp>
        <p:nvSpPr>
          <p:cNvPr id="14" name="Text Placeholder 13"/>
          <p:cNvSpPr>
            <a:spLocks noGrp="1"/>
          </p:cNvSpPr>
          <p:nvPr>
            <p:ph type="body" sz="quarter" idx="10" hasCustomPrompt="1"/>
          </p:nvPr>
        </p:nvSpPr>
        <p:spPr>
          <a:xfrm>
            <a:off x="457200" y="3794036"/>
            <a:ext cx="8229600" cy="1378466"/>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buFont typeface="Arial" panose="020B0604020202020204" pitchFamily="34" charset="0"/>
              <a:buNone/>
              <a:defRPr/>
            </a:lvl2pPr>
            <a:lvl3pPr marL="914400" indent="0">
              <a:buNone/>
              <a:defRPr/>
            </a:lvl3pPr>
            <a:lvl4pPr marL="1371600" indent="0">
              <a:buNone/>
              <a:defRPr/>
            </a:lvl4pPr>
            <a:lvl5pPr marL="0" indent="0">
              <a:buFont typeface="Arial" panose="020B0604020202020204" pitchFamily="34" charset="0"/>
              <a:buNone/>
              <a:defRPr/>
            </a:lvl5pPr>
          </a:lstStyle>
          <a:p>
            <a:pPr lvl="0"/>
            <a:r>
              <a:rPr lang="en-US" dirty="0" smtClean="0"/>
              <a:t>Presenter(s), Date</a:t>
            </a:r>
          </a:p>
        </p:txBody>
      </p:sp>
    </p:spTree>
    <p:extLst>
      <p:ext uri="{BB962C8B-B14F-4D97-AF65-F5344CB8AC3E}">
        <p14:creationId xmlns:p14="http://schemas.microsoft.com/office/powerpoint/2010/main" val="17834836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2555887"/>
            <a:ext cx="8918713" cy="764274"/>
          </a:xfrm>
          <a:prstGeom prst="rect">
            <a:avLst/>
          </a:prstGeom>
        </p:spPr>
        <p:txBody>
          <a:bodyPr vert="horz" lIns="91440" tIns="45720" rIns="91440" bIns="45720" rtlCol="0" anchor="t" anchorCtr="0">
            <a:noAutofit/>
          </a:bodyPr>
          <a:lstStyle>
            <a:lvl1pPr algn="ctr">
              <a:defRPr sz="4400" baseline="0"/>
            </a:lvl1pPr>
          </a:lstStyle>
          <a:p>
            <a:r>
              <a:rPr lang="en-US" dirty="0" smtClean="0"/>
              <a:t>Transition Slide Title</a:t>
            </a:r>
            <a:endParaRPr lang="en-US" dirty="0"/>
          </a:p>
        </p:txBody>
      </p:sp>
    </p:spTree>
    <p:extLst>
      <p:ext uri="{BB962C8B-B14F-4D97-AF65-F5344CB8AC3E}">
        <p14:creationId xmlns:p14="http://schemas.microsoft.com/office/powerpoint/2010/main" val="24481320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72329"/>
            <a:ext cx="8918713" cy="665506"/>
          </a:xfrm>
          <a:prstGeom prst="rect">
            <a:avLst/>
          </a:prstGeom>
        </p:spPr>
        <p:txBody>
          <a:bodyPr vert="horz" lIns="91440" tIns="45720" rIns="91440" bIns="45720" rtlCol="0" anchor="t" anchorCtr="0">
            <a:noAutofit/>
          </a:bodyPr>
          <a:lstStyle>
            <a:lvl1pPr>
              <a:defRPr/>
            </a:lvl1pPr>
          </a:lstStyle>
          <a:p>
            <a:r>
              <a:rPr lang="en-US" dirty="0" smtClean="0"/>
              <a:t>Use for Single-line Slide Titles</a:t>
            </a:r>
            <a:endParaRPr lang="en-US" dirty="0"/>
          </a:p>
        </p:txBody>
      </p:sp>
      <p:sp>
        <p:nvSpPr>
          <p:cNvPr id="7" name="Text Placeholder 6"/>
          <p:cNvSpPr>
            <a:spLocks noGrp="1"/>
          </p:cNvSpPr>
          <p:nvPr>
            <p:ph type="body" sz="quarter" idx="10"/>
          </p:nvPr>
        </p:nvSpPr>
        <p:spPr>
          <a:xfrm>
            <a:off x="352425" y="1078174"/>
            <a:ext cx="8467725" cy="4943192"/>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19062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38"/>
            <a:ext cx="8686800" cy="519112"/>
          </a:xfrm>
          <a:prstGeom prst="rect">
            <a:avLst/>
          </a:prstGeom>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28600" y="961062"/>
            <a:ext cx="8686800" cy="5211137"/>
          </a:xfrm>
          <a:prstGeom prst="rect">
            <a:avLst/>
          </a:prstGeom>
        </p:spPr>
        <p:txBody>
          <a:bodyPr/>
          <a:lstStyle>
            <a:lvl1pPr>
              <a:defRPr sz="2400"/>
            </a:lvl1pPr>
            <a:lvl2pPr marL="742950" indent="-285750">
              <a:buFont typeface="Arial"/>
              <a:buChar char="•"/>
              <a:defRPr/>
            </a:lvl2pPr>
            <a:lvl3pPr marL="1143000" indent="-228600">
              <a:buFont typeface="Arial"/>
              <a:buChar char="•"/>
              <a:defRPr/>
            </a:lvl3pPr>
            <a:lvl4pPr marL="1601788" indent="-230188">
              <a:buFont typeface="Arial" pitchFamily="34" charset="0"/>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Tree>
    <p:extLst>
      <p:ext uri="{BB962C8B-B14F-4D97-AF65-F5344CB8AC3E}">
        <p14:creationId xmlns:p14="http://schemas.microsoft.com/office/powerpoint/2010/main" val="38653708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828800"/>
            <a:ext cx="8229600" cy="4297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17961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2277595"/>
            <a:ext cx="8918713" cy="764274"/>
          </a:xfrm>
          <a:prstGeom prst="rect">
            <a:avLst/>
          </a:prstGeom>
        </p:spPr>
        <p:txBody>
          <a:bodyPr vert="horz" lIns="91440" tIns="45720" rIns="91440" bIns="45720" rtlCol="0" anchor="t" anchorCtr="0">
            <a:noAutofit/>
          </a:bodyPr>
          <a:lstStyle>
            <a:lvl1pPr algn="ctr">
              <a:defRPr sz="4400" baseline="0"/>
            </a:lvl1pPr>
          </a:lstStyle>
          <a:p>
            <a:r>
              <a:rPr lang="en-US" dirty="0" smtClean="0"/>
              <a:t>Transition Slide Title</a:t>
            </a:r>
            <a:endParaRPr lang="en-US" dirty="0"/>
          </a:p>
        </p:txBody>
      </p:sp>
      <p:sp>
        <p:nvSpPr>
          <p:cNvPr id="3" name="Text Placeholder 2"/>
          <p:cNvSpPr>
            <a:spLocks noGrp="1"/>
          </p:cNvSpPr>
          <p:nvPr>
            <p:ph type="body" sz="quarter" idx="10" hasCustomPrompt="1"/>
          </p:nvPr>
        </p:nvSpPr>
        <p:spPr>
          <a:xfrm>
            <a:off x="450575" y="4094163"/>
            <a:ext cx="8229600" cy="1617662"/>
          </a:xfrm>
          <a:prstGeom prst="rect">
            <a:avLst/>
          </a:prstGeom>
        </p:spPr>
        <p:txBody>
          <a:bodyPr/>
          <a:lstStyle>
            <a:lvl1pPr algn="ctr">
              <a:defRPr sz="2400" baseline="0">
                <a:solidFill>
                  <a:schemeClr val="bg1">
                    <a:lumMod val="50000"/>
                  </a:schemeClr>
                </a:solidFill>
              </a:defRPr>
            </a:lvl1pPr>
          </a:lstStyle>
          <a:p>
            <a:r>
              <a:rPr lang="en-US" dirty="0" smtClean="0"/>
              <a:t>Insert new section’s presenter name(s) here if appropriate</a:t>
            </a:r>
          </a:p>
        </p:txBody>
      </p:sp>
    </p:spTree>
    <p:extLst>
      <p:ext uri="{BB962C8B-B14F-4D97-AF65-F5344CB8AC3E}">
        <p14:creationId xmlns:p14="http://schemas.microsoft.com/office/powerpoint/2010/main" val="199258577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98977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4"/>
          <p:cNvSpPr>
            <a:spLocks noGrp="1"/>
          </p:cNvSpPr>
          <p:nvPr>
            <p:ph type="title"/>
          </p:nvPr>
        </p:nvSpPr>
        <p:spPr>
          <a:xfrm>
            <a:off x="0" y="0"/>
            <a:ext cx="9144000" cy="1417638"/>
          </a:xfrm>
          <a:prstGeom prst="rect">
            <a:avLst/>
          </a:prstGeom>
          <a:solidFill>
            <a:srgbClr val="0D4C97"/>
          </a:solidFill>
        </p:spPr>
        <p:txBody>
          <a:bodyPr vert="horz" lIns="91440" tIns="45720" rIns="91440" bIns="45720" rtlCol="0" anchor="ctr">
            <a:normAutofit/>
          </a:bodyPr>
          <a:lstStyle/>
          <a:p>
            <a:r>
              <a:rPr lang="en-US" smtClean="0"/>
              <a:t>Click to edit Master title style</a:t>
            </a:r>
            <a:endParaRPr lang="en-US"/>
          </a:p>
        </p:txBody>
      </p:sp>
      <p:sp>
        <p:nvSpPr>
          <p:cNvPr id="5" name="Slide Number Placeholder 9"/>
          <p:cNvSpPr>
            <a:spLocks noGrp="1"/>
          </p:cNvSpPr>
          <p:nvPr>
            <p:ph type="sldNum" sz="quarter" idx="4"/>
          </p:nvPr>
        </p:nvSpPr>
        <p:spPr>
          <a:xfrm>
            <a:off x="7974525" y="6382350"/>
            <a:ext cx="990600" cy="365125"/>
          </a:xfrm>
          <a:prstGeom prst="rect">
            <a:avLst/>
          </a:prstGeom>
        </p:spPr>
        <p:txBody>
          <a:bodyPr vert="horz" lIns="91440" tIns="45720" rIns="91440" bIns="45720" rtlCol="0" anchor="ctr"/>
          <a:lstStyle>
            <a:lvl1pPr algn="r">
              <a:defRPr sz="1200">
                <a:solidFill>
                  <a:schemeClr val="tx1"/>
                </a:solidFill>
              </a:defRPr>
            </a:lvl1pPr>
          </a:lstStyle>
          <a:p>
            <a:fld id="{E8555075-F7D8-774D-92CE-0FFE5404D3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477293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2277595"/>
            <a:ext cx="8918713" cy="764274"/>
          </a:xfrm>
          <a:prstGeom prst="rect">
            <a:avLst/>
          </a:prstGeom>
        </p:spPr>
        <p:txBody>
          <a:bodyPr vert="horz" lIns="91440" tIns="45720" rIns="91440" bIns="45720" rtlCol="0" anchor="t" anchorCtr="0">
            <a:noAutofit/>
          </a:bodyPr>
          <a:lstStyle>
            <a:lvl1pPr algn="ctr">
              <a:defRPr sz="4400" baseline="0"/>
            </a:lvl1pPr>
          </a:lstStyle>
          <a:p>
            <a:r>
              <a:rPr lang="en-US" dirty="0" smtClean="0"/>
              <a:t>Transition Slide Title</a:t>
            </a:r>
            <a:endParaRPr lang="en-US" dirty="0"/>
          </a:p>
        </p:txBody>
      </p:sp>
      <p:sp>
        <p:nvSpPr>
          <p:cNvPr id="3" name="Text Placeholder 2"/>
          <p:cNvSpPr>
            <a:spLocks noGrp="1"/>
          </p:cNvSpPr>
          <p:nvPr>
            <p:ph type="body" sz="quarter" idx="10" hasCustomPrompt="1"/>
          </p:nvPr>
        </p:nvSpPr>
        <p:spPr>
          <a:xfrm>
            <a:off x="450575" y="4094163"/>
            <a:ext cx="8229600" cy="1617662"/>
          </a:xfrm>
          <a:prstGeom prst="rect">
            <a:avLst/>
          </a:prstGeom>
        </p:spPr>
        <p:txBody>
          <a:bodyPr/>
          <a:lstStyle>
            <a:lvl1pPr algn="ctr">
              <a:defRPr sz="2400" baseline="0">
                <a:solidFill>
                  <a:schemeClr val="bg1">
                    <a:lumMod val="50000"/>
                  </a:schemeClr>
                </a:solidFill>
              </a:defRPr>
            </a:lvl1pPr>
          </a:lstStyle>
          <a:p>
            <a:r>
              <a:rPr lang="en-US" dirty="0" smtClean="0"/>
              <a:t>Insert new section’s presenter name(s) here if appropriate</a:t>
            </a:r>
          </a:p>
        </p:txBody>
      </p:sp>
    </p:spTree>
    <p:extLst>
      <p:ext uri="{BB962C8B-B14F-4D97-AF65-F5344CB8AC3E}">
        <p14:creationId xmlns:p14="http://schemas.microsoft.com/office/powerpoint/2010/main" val="14305870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34062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020762"/>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03252070-DA59-4F95-851B-99B05BE6A9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7752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LN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66641"/>
            <a:ext cx="8918713" cy="665506"/>
          </a:xfrm>
          <a:prstGeom prst="rect">
            <a:avLst/>
          </a:prstGeom>
        </p:spPr>
        <p:txBody>
          <a:bodyPr vert="horz" lIns="91440" tIns="45720" rIns="91440" bIns="45720" rtlCol="0" anchor="t" anchorCtr="0">
            <a:noAutofit/>
          </a:bodyPr>
          <a:lstStyle>
            <a:lvl1pPr>
              <a:defRPr baseline="0"/>
            </a:lvl1pPr>
          </a:lstStyle>
          <a:p>
            <a:r>
              <a:rPr lang="en-US" dirty="0" smtClean="0"/>
              <a:t>MLN Slide Title</a:t>
            </a:r>
            <a:endParaRPr lang="en-US" dirty="0"/>
          </a:p>
        </p:txBody>
      </p:sp>
      <p:sp>
        <p:nvSpPr>
          <p:cNvPr id="6" name="Text Placeholder 6"/>
          <p:cNvSpPr>
            <a:spLocks noGrp="1"/>
          </p:cNvSpPr>
          <p:nvPr>
            <p:ph type="body" sz="quarter" idx="10"/>
          </p:nvPr>
        </p:nvSpPr>
        <p:spPr>
          <a:xfrm>
            <a:off x="352425" y="1610436"/>
            <a:ext cx="8467725" cy="4410930"/>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400"/>
            </a:lvl1pPr>
            <a:lvl2pPr marL="682625" indent="-225425">
              <a:lnSpc>
                <a:spcPct val="100000"/>
              </a:lnSpc>
              <a:spcBef>
                <a:spcPts val="0"/>
              </a:spcBef>
              <a:buFont typeface="Calibri" panose="020F0502020204030204" pitchFamily="34" charset="0"/>
              <a:buChar char="‒"/>
              <a:defRPr sz="2000"/>
            </a:lvl2pPr>
            <a:lvl3pPr marL="1092200" indent="-177800">
              <a:lnSpc>
                <a:spcPct val="100000"/>
              </a:lnSpc>
              <a:spcBef>
                <a:spcPts val="0"/>
              </a:spcBef>
              <a:buFont typeface="Calibri" panose="020F0502020204030204" pitchFamily="34" charset="0"/>
              <a:buChar char="◦"/>
              <a:defRPr sz="1800"/>
            </a:lvl3pPr>
            <a:lvl4pPr marL="1541463" indent="-169863">
              <a:lnSpc>
                <a:spcPct val="100000"/>
              </a:lnSpc>
              <a:spcBef>
                <a:spcPts val="0"/>
              </a:spcBef>
              <a:buFont typeface="Calibri" panose="020F0502020204030204" pitchFamily="34" charset="0"/>
              <a:buChar char="‐"/>
              <a:defRPr sz="1600"/>
            </a:lvl4pPr>
            <a:lvl5pPr marL="2006600" indent="-177800">
              <a:lnSpc>
                <a:spcPct val="100000"/>
              </a:lnSpc>
              <a:spcBef>
                <a:spcPts val="0"/>
              </a:spcBef>
              <a:buFont typeface="Arial" panose="020B0604020202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79049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0207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3252070-DA59-4F95-851B-99B05BE6A9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1330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3063" y="390752"/>
            <a:ext cx="8229600" cy="1143000"/>
          </a:xfrm>
          <a:prstGeom prst="rect">
            <a:avLst/>
          </a:prstGeom>
        </p:spPr>
        <p:txBody>
          <a:bodyPr/>
          <a:lstStyle>
            <a:lvl1pPr>
              <a:defRPr baseline="0"/>
            </a:lvl1pPr>
          </a:lstStyle>
          <a:p>
            <a:r>
              <a:rPr lang="en-US" smtClean="0"/>
              <a:t>Click to edit Master title style</a:t>
            </a:r>
            <a:endParaRPr lang="en-US" dirty="0"/>
          </a:p>
        </p:txBody>
      </p:sp>
      <p:sp>
        <p:nvSpPr>
          <p:cNvPr id="9" name="Content Placeholder 2"/>
          <p:cNvSpPr>
            <a:spLocks noGrp="1"/>
          </p:cNvSpPr>
          <p:nvPr>
            <p:ph idx="1"/>
          </p:nvPr>
        </p:nvSpPr>
        <p:spPr>
          <a:xfrm>
            <a:off x="457200" y="2002692"/>
            <a:ext cx="8229600" cy="4143009"/>
          </a:xfrm>
          <a:prstGeom prst="rect">
            <a:avLst/>
          </a:prstGeom>
        </p:spPr>
        <p:txBody>
          <a:bodyPr>
            <a:normAutofit/>
          </a:bodyPr>
          <a:lstStyle>
            <a:lvl1pPr>
              <a:defRPr sz="2000" baseline="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120063" y="6705600"/>
            <a:ext cx="1023937" cy="152400"/>
          </a:xfrm>
          <a:prstGeom prst="rect">
            <a:avLst/>
          </a:prstGeom>
        </p:spPr>
        <p:txBody>
          <a:bodyPr/>
          <a:lstStyle>
            <a:lvl1pPr fontAlgn="auto">
              <a:spcBef>
                <a:spcPts val="0"/>
              </a:spcBef>
              <a:spcAft>
                <a:spcPts val="0"/>
              </a:spcAft>
              <a:defRPr>
                <a:latin typeface="+mn-lt"/>
              </a:defRPr>
            </a:lvl1pPr>
          </a:lstStyle>
          <a:p>
            <a:pPr>
              <a:defRPr/>
            </a:pPr>
            <a:r>
              <a:rPr lang="en-US" smtClean="0"/>
              <a:t>1/5/16</a:t>
            </a:r>
            <a:endParaRPr lang="en-US"/>
          </a:p>
        </p:txBody>
      </p:sp>
      <p:sp>
        <p:nvSpPr>
          <p:cNvPr id="5" name="Footer Placeholder 4"/>
          <p:cNvSpPr>
            <a:spLocks noGrp="1"/>
          </p:cNvSpPr>
          <p:nvPr>
            <p:ph type="ftr" sz="quarter" idx="11"/>
          </p:nvPr>
        </p:nvSpPr>
        <p:spPr>
          <a:xfrm>
            <a:off x="0" y="6540500"/>
            <a:ext cx="2197100" cy="317500"/>
          </a:xfrm>
          <a:prstGeom prst="rect">
            <a:avLst/>
          </a:prstGeom>
        </p:spPr>
        <p:txBody>
          <a:bodyPr/>
          <a:lstStyle>
            <a:lvl1pPr fontAlgn="auto">
              <a:spcBef>
                <a:spcPts val="0"/>
              </a:spcBef>
              <a:spcAft>
                <a:spcPts val="0"/>
              </a:spcAft>
              <a:defRPr>
                <a:latin typeface="+mn-lt"/>
              </a:defRPr>
            </a:lvl1pPr>
          </a:lstStyle>
          <a:p>
            <a:pPr>
              <a:defRPr/>
            </a:pPr>
            <a:r>
              <a:rPr lang="en-US" smtClean="0"/>
              <a:t>Advance Interoperable HIE LTPAC CoP</a:t>
            </a:r>
            <a:endParaRPr lang="en-US"/>
          </a:p>
        </p:txBody>
      </p:sp>
      <p:sp>
        <p:nvSpPr>
          <p:cNvPr id="6" name="Slide Number Placeholder 5"/>
          <p:cNvSpPr>
            <a:spLocks noGrp="1"/>
          </p:cNvSpPr>
          <p:nvPr>
            <p:ph type="sldNum" sz="quarter" idx="12"/>
          </p:nvPr>
        </p:nvSpPr>
        <p:spPr>
          <a:xfrm>
            <a:off x="4343400" y="6629400"/>
            <a:ext cx="457200" cy="152400"/>
          </a:xfrm>
          <a:prstGeom prst="rect">
            <a:avLst/>
          </a:prstGeom>
        </p:spPr>
        <p:txBody>
          <a:bodyPr/>
          <a:lstStyle>
            <a:lvl1pPr fontAlgn="auto">
              <a:spcBef>
                <a:spcPts val="0"/>
              </a:spcBef>
              <a:spcAft>
                <a:spcPts val="0"/>
              </a:spcAft>
              <a:defRPr>
                <a:latin typeface="+mn-lt"/>
              </a:defRPr>
            </a:lvl1pPr>
          </a:lstStyle>
          <a:p>
            <a:pPr>
              <a:defRPr/>
            </a:pPr>
            <a:fld id="{42AC4EB0-D529-4968-8FE7-FEA29935686D}" type="slidenum">
              <a:rPr lang="en-US"/>
              <a:pPr>
                <a:defRPr/>
              </a:pPr>
              <a:t>‹#›</a:t>
            </a:fld>
            <a:endParaRPr lang="en-US"/>
          </a:p>
        </p:txBody>
      </p:sp>
    </p:spTree>
    <p:extLst>
      <p:ext uri="{BB962C8B-B14F-4D97-AF65-F5344CB8AC3E}">
        <p14:creationId xmlns:p14="http://schemas.microsoft.com/office/powerpoint/2010/main" val="3926364099"/>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5818" y="582406"/>
            <a:ext cx="7335212"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85364822"/>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5818" y="582406"/>
            <a:ext cx="7335212"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51643221"/>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826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38"/>
            <a:ext cx="8686800" cy="519112"/>
          </a:xfrm>
          <a:prstGeom prst="rect">
            <a:avLst/>
          </a:prstGeom>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28600" y="961062"/>
            <a:ext cx="8686800" cy="5211137"/>
          </a:xfrm>
          <a:prstGeom prst="rect">
            <a:avLst/>
          </a:prstGeom>
        </p:spPr>
        <p:txBody>
          <a:bodyPr/>
          <a:lstStyle>
            <a:lvl1pPr>
              <a:defRPr sz="2400"/>
            </a:lvl1pPr>
            <a:lvl2pPr marL="742950" indent="-285750">
              <a:buFont typeface="Arial"/>
              <a:buChar char="•"/>
              <a:defRPr/>
            </a:lvl2pPr>
            <a:lvl3pPr marL="1143000" indent="-228600">
              <a:buFont typeface="Arial"/>
              <a:buChar char="•"/>
              <a:defRPr/>
            </a:lvl3pPr>
            <a:lvl4pPr marL="1601788" indent="-230188">
              <a:buFont typeface="Arial" pitchFamily="34" charset="0"/>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Tree>
    <p:extLst>
      <p:ext uri="{BB962C8B-B14F-4D97-AF65-F5344CB8AC3E}">
        <p14:creationId xmlns:p14="http://schemas.microsoft.com/office/powerpoint/2010/main" val="18971604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61913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4718FAE-E47B-44DB-8054-2AB29D94839F}" type="datetimeFigureOut">
              <a:rPr lang="en-US" smtClean="0">
                <a:solidFill>
                  <a:prstClr val="black"/>
                </a:solidFill>
              </a:rPr>
              <a:pPr/>
              <a:t>2/1/2016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623C6020-3138-4D4D-B473-34AF49631F0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91185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4718FAE-E47B-44DB-8054-2AB29D94839F}" type="datetimeFigureOut">
              <a:rPr lang="en-US" smtClean="0">
                <a:solidFill>
                  <a:prstClr val="black"/>
                </a:solidFill>
              </a:rPr>
              <a:pPr/>
              <a:t>2/1/2016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23C6020-3138-4D4D-B473-34AF49631F0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55086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72329"/>
            <a:ext cx="8918713" cy="665506"/>
          </a:xfrm>
          <a:prstGeom prst="rect">
            <a:avLst/>
          </a:prstGeom>
        </p:spPr>
        <p:txBody>
          <a:bodyPr vert="horz" lIns="91440" tIns="45720" rIns="91440" bIns="45720" rtlCol="0" anchor="t" anchorCtr="0">
            <a:noAutofit/>
          </a:bodyPr>
          <a:lstStyle>
            <a:lvl1pPr>
              <a:defRPr/>
            </a:lvl1pPr>
          </a:lstStyle>
          <a:p>
            <a:r>
              <a:rPr lang="en-US" dirty="0" smtClean="0"/>
              <a:t>Use for Single-line Slide Titles</a:t>
            </a:r>
            <a:endParaRPr lang="en-US" dirty="0"/>
          </a:p>
        </p:txBody>
      </p:sp>
      <p:sp>
        <p:nvSpPr>
          <p:cNvPr id="7" name="Text Placeholder 6"/>
          <p:cNvSpPr>
            <a:spLocks noGrp="1"/>
          </p:cNvSpPr>
          <p:nvPr>
            <p:ph type="body" sz="quarter" idx="10"/>
          </p:nvPr>
        </p:nvSpPr>
        <p:spPr>
          <a:xfrm>
            <a:off x="352425" y="1078174"/>
            <a:ext cx="8467725" cy="4943192"/>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44752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72329"/>
            <a:ext cx="8918713" cy="665506"/>
          </a:xfrm>
          <a:prstGeom prst="rect">
            <a:avLst/>
          </a:prstGeom>
        </p:spPr>
        <p:txBody>
          <a:bodyPr vert="horz" lIns="91440" tIns="45720" rIns="91440" bIns="45720" rtlCol="0" anchor="t" anchorCtr="0">
            <a:noAutofit/>
          </a:bodyPr>
          <a:lstStyle>
            <a:lvl1pPr>
              <a:defRPr/>
            </a:lvl1pPr>
          </a:lstStyle>
          <a:p>
            <a:r>
              <a:rPr lang="en-US" dirty="0" smtClean="0"/>
              <a:t>Use for Single-line Slide Titles</a:t>
            </a:r>
            <a:endParaRPr lang="en-US" dirty="0"/>
          </a:p>
        </p:txBody>
      </p:sp>
      <p:sp>
        <p:nvSpPr>
          <p:cNvPr id="7" name="Text Placeholder 6"/>
          <p:cNvSpPr>
            <a:spLocks noGrp="1"/>
          </p:cNvSpPr>
          <p:nvPr>
            <p:ph type="body" sz="quarter" idx="10"/>
          </p:nvPr>
        </p:nvSpPr>
        <p:spPr>
          <a:xfrm>
            <a:off x="352425" y="1078174"/>
            <a:ext cx="8467725" cy="4943192"/>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735908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28150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5818" y="582406"/>
            <a:ext cx="7335212"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25205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61952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5818" y="582406"/>
            <a:ext cx="7335212"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8960933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line Title Content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138608"/>
            <a:ext cx="8918713" cy="1027455"/>
          </a:xfrm>
          <a:prstGeom prst="rect">
            <a:avLst/>
          </a:prstGeom>
        </p:spPr>
        <p:txBody>
          <a:bodyPr vert="horz" lIns="91440" tIns="45720" rIns="91440" bIns="45720" rtlCol="0" anchor="t" anchorCtr="0">
            <a:noAutofit/>
          </a:bodyPr>
          <a:lstStyle>
            <a:lvl1pPr>
              <a:defRPr/>
            </a:lvl1pPr>
          </a:lstStyle>
          <a:p>
            <a:r>
              <a:rPr lang="en-US" dirty="0" smtClean="0"/>
              <a:t>Use for Two-line </a:t>
            </a:r>
            <a:br>
              <a:rPr lang="en-US" dirty="0" smtClean="0"/>
            </a:br>
            <a:r>
              <a:rPr lang="en-US" dirty="0" smtClean="0"/>
              <a:t>Slide Titles</a:t>
            </a:r>
            <a:endParaRPr lang="en-US" dirty="0"/>
          </a:p>
        </p:txBody>
      </p:sp>
      <p:sp>
        <p:nvSpPr>
          <p:cNvPr id="7" name="Text Placeholder 6"/>
          <p:cNvSpPr>
            <a:spLocks noGrp="1"/>
          </p:cNvSpPr>
          <p:nvPr>
            <p:ph type="body" sz="quarter" idx="10"/>
          </p:nvPr>
        </p:nvSpPr>
        <p:spPr>
          <a:xfrm>
            <a:off x="352425" y="1514900"/>
            <a:ext cx="8467725"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34062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38"/>
            <a:ext cx="8686800" cy="519112"/>
          </a:xfrm>
          <a:prstGeom prst="rect">
            <a:avLst/>
          </a:prstGeom>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28600" y="961062"/>
            <a:ext cx="8686800" cy="5211137"/>
          </a:xfrm>
          <a:prstGeom prst="rect">
            <a:avLst/>
          </a:prstGeom>
        </p:spPr>
        <p:txBody>
          <a:bodyPr/>
          <a:lstStyle>
            <a:lvl1pPr>
              <a:defRPr sz="2400"/>
            </a:lvl1pPr>
            <a:lvl2pPr marL="742950" indent="-285750">
              <a:buFont typeface="Arial"/>
              <a:buChar char="•"/>
              <a:defRPr/>
            </a:lvl2pPr>
            <a:lvl3pPr marL="1143000" indent="-228600">
              <a:buFont typeface="Arial"/>
              <a:buChar char="•"/>
              <a:defRPr/>
            </a:lvl3pPr>
            <a:lvl4pPr marL="1601788" indent="-230188">
              <a:buFont typeface="Arial" pitchFamily="34" charset="0"/>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Tree>
    <p:extLst>
      <p:ext uri="{BB962C8B-B14F-4D97-AF65-F5344CB8AC3E}">
        <p14:creationId xmlns:p14="http://schemas.microsoft.com/office/powerpoint/2010/main" val="6352504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4718FAE-E47B-44DB-8054-2AB29D94839F}" type="datetimeFigureOut">
              <a:rPr lang="en-US" smtClean="0"/>
              <a:pPr/>
              <a:t>2/1/2016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23C6020-3138-4D4D-B473-34AF49631F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Layout">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06016" y="2277595"/>
            <a:ext cx="8918713" cy="764274"/>
          </a:xfrm>
          <a:prstGeom prst="rect">
            <a:avLst/>
          </a:prstGeom>
        </p:spPr>
        <p:txBody>
          <a:bodyPr vert="horz" lIns="91440" tIns="45720" rIns="91440" bIns="45720" rtlCol="0" anchor="t" anchorCtr="0">
            <a:noAutofit/>
          </a:bodyPr>
          <a:lstStyle>
            <a:lvl1pPr algn="ctr">
              <a:defRPr sz="4400" baseline="0"/>
            </a:lvl1pPr>
          </a:lstStyle>
          <a:p>
            <a:r>
              <a:rPr lang="en-US" dirty="0" smtClean="0"/>
              <a:t>Transition Slide Title</a:t>
            </a:r>
            <a:endParaRPr lang="en-US" dirty="0"/>
          </a:p>
        </p:txBody>
      </p:sp>
      <p:sp>
        <p:nvSpPr>
          <p:cNvPr id="3" name="Text Placeholder 2"/>
          <p:cNvSpPr>
            <a:spLocks noGrp="1"/>
          </p:cNvSpPr>
          <p:nvPr>
            <p:ph type="body" sz="quarter" idx="10" hasCustomPrompt="1"/>
          </p:nvPr>
        </p:nvSpPr>
        <p:spPr>
          <a:xfrm>
            <a:off x="450575" y="4094163"/>
            <a:ext cx="8229600" cy="1617662"/>
          </a:xfrm>
          <a:prstGeom prst="rect">
            <a:avLst/>
          </a:prstGeom>
        </p:spPr>
        <p:txBody>
          <a:bodyPr/>
          <a:lstStyle>
            <a:lvl1pPr algn="ctr">
              <a:defRPr sz="2400" baseline="0">
                <a:solidFill>
                  <a:schemeClr val="bg1">
                    <a:lumMod val="50000"/>
                  </a:schemeClr>
                </a:solidFill>
              </a:defRPr>
            </a:lvl1pPr>
          </a:lstStyle>
          <a:p>
            <a:r>
              <a:rPr lang="en-US" dirty="0" smtClean="0"/>
              <a:t>Insert new section’s presenter name(s) here if appropriate</a:t>
            </a:r>
          </a:p>
        </p:txBody>
      </p:sp>
    </p:spTree>
    <p:extLst>
      <p:ext uri="{BB962C8B-B14F-4D97-AF65-F5344CB8AC3E}">
        <p14:creationId xmlns:p14="http://schemas.microsoft.com/office/powerpoint/2010/main" val="3837945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387618"/>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ctr" defTabSz="914400" rtl="0" eaLnBrk="1" latinLnBrk="0" hangingPunct="1">
        <a:spcBef>
          <a:spcPct val="20000"/>
        </a:spcBef>
        <a:buFont typeface="Arial" panose="020B0604020202020204" pitchFamily="34" charset="0"/>
        <a:buNone/>
        <a:defRPr sz="2000" kern="1200" baseline="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928048" y="3779306"/>
            <a:ext cx="7328848" cy="0"/>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A61C4-F779-4354-BC14-9E4604420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339736"/>
      </p:ext>
    </p:extLst>
  </p:cSld>
  <p:clrMap bg1="lt1" tx1="dk1" bg2="lt2" tx2="dk2" accent1="accent1" accent2="accent2" accent3="accent3" accent4="accent4" accent5="accent5" accent6="accent6" hlink="hlink" folHlink="folHlink"/>
  <p:sldLayoutIdLst>
    <p:sldLayoutId id="2147483687" r:id="rId1"/>
    <p:sldLayoutId id="2147483693" r:id="rId2"/>
    <p:sldLayoutId id="2147483694" r:id="rId3"/>
    <p:sldLayoutId id="2147483695" r:id="rId4"/>
    <p:sldLayoutId id="2147483696" r:id="rId5"/>
    <p:sldLayoutId id="2147483697" r:id="rId6"/>
    <p:sldLayoutId id="2147483698" r:id="rId7"/>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1245561"/>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89C6B8AF-C424-41F4-888C-8C7F0640FFD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86157199"/>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hf hdr="0" ftr="0" dt="0"/>
  <p:txStyles>
    <p:titleStyle>
      <a:lvl1pPr algn="l" defTabSz="914400" rtl="0" eaLnBrk="1" latinLnBrk="0" hangingPunct="1">
        <a:lnSpc>
          <a:spcPts val="3800"/>
        </a:lnSpc>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1245561"/>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89C6B8AF-C424-41F4-888C-8C7F0640FFD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9853837"/>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timing>
    <p:tnLst>
      <p:par>
        <p:cTn id="1" dur="indefinite" restart="never" nodeType="tmRoot"/>
      </p:par>
    </p:tnLst>
  </p:timing>
  <p:hf hdr="0" ftr="0" dt="0"/>
  <p:txStyles>
    <p:titleStyle>
      <a:lvl1pPr algn="l" defTabSz="914400" rtl="0" eaLnBrk="1" latinLnBrk="0" hangingPunct="1">
        <a:lnSpc>
          <a:spcPts val="3800"/>
        </a:lnSpc>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759786"/>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18ED0900-61F6-4291-8627-B104F6A8B37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42434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759786"/>
            <a:ext cx="712413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26591" y="331954"/>
            <a:ext cx="1444449" cy="1138087"/>
          </a:xfrm>
          <a:prstGeom prst="rect">
            <a:avLst/>
          </a:prstGeom>
        </p:spPr>
      </p:pic>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4A050F9C-7A42-4DD0-9D62-582CF06E909D}" type="slidenum">
              <a:rPr lang="en-US" smtClean="0"/>
              <a:pPr/>
              <a:t>‹#›</a:t>
            </a:fld>
            <a:endParaRPr lang="en-US"/>
          </a:p>
        </p:txBody>
      </p:sp>
    </p:spTree>
    <p:extLst>
      <p:ext uri="{BB962C8B-B14F-4D97-AF65-F5344CB8AC3E}">
        <p14:creationId xmlns:p14="http://schemas.microsoft.com/office/powerpoint/2010/main" val="2726219611"/>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759786"/>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18ED0900-61F6-4291-8627-B104F6A8B378}" type="slidenum">
              <a:rPr lang="en-US" smtClean="0"/>
              <a:pPr/>
              <a:t>‹#›</a:t>
            </a:fld>
            <a:endParaRPr lang="en-US"/>
          </a:p>
        </p:txBody>
      </p:sp>
    </p:spTree>
    <p:extLst>
      <p:ext uri="{BB962C8B-B14F-4D97-AF65-F5344CB8AC3E}">
        <p14:creationId xmlns:p14="http://schemas.microsoft.com/office/powerpoint/2010/main" val="4102632101"/>
      </p:ext>
    </p:extLst>
  </p:cSld>
  <p:clrMap bg1="lt1" tx1="dk1" bg2="lt2" tx2="dk2" accent1="accent1" accent2="accent2" accent3="accent3" accent4="accent4" accent5="accent5" accent6="accent6" hlink="hlink" folHlink="folHlink"/>
  <p:sldLayoutIdLst>
    <p:sldLayoutId id="2147483662" r:id="rId1"/>
    <p:sldLayoutId id="2147483683" r:id="rId2"/>
    <p:sldLayoutId id="2147483704" r:id="rId3"/>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1245561"/>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89C6B8AF-C424-41F4-888C-8C7F0640FFDD}" type="slidenum">
              <a:rPr lang="en-US" smtClean="0"/>
              <a:pPr/>
              <a:t>‹#›</a:t>
            </a:fld>
            <a:endParaRPr lang="en-US"/>
          </a:p>
        </p:txBody>
      </p:sp>
    </p:spTree>
    <p:extLst>
      <p:ext uri="{BB962C8B-B14F-4D97-AF65-F5344CB8AC3E}">
        <p14:creationId xmlns:p14="http://schemas.microsoft.com/office/powerpoint/2010/main" val="3502645737"/>
      </p:ext>
    </p:extLst>
  </p:cSld>
  <p:clrMap bg1="lt1" tx1="dk1" bg2="lt2" tx2="dk2" accent1="accent1" accent2="accent2" accent3="accent3" accent4="accent4" accent5="accent5" accent6="accent6" hlink="hlink" folHlink="folHlink"/>
  <p:sldLayoutIdLst>
    <p:sldLayoutId id="2147483663" r:id="rId1"/>
    <p:sldLayoutId id="2147483684" r:id="rId2"/>
    <p:sldLayoutId id="2147483691" r:id="rId3"/>
  </p:sldLayoutIdLst>
  <p:timing>
    <p:tnLst>
      <p:par>
        <p:cTn id="1" dur="indefinite" restart="never" nodeType="tmRoot"/>
      </p:par>
    </p:tnLst>
  </p:timing>
  <p:hf hdr="0" ftr="0" dt="0"/>
  <p:txStyles>
    <p:titleStyle>
      <a:lvl1pPr algn="l" defTabSz="914400" rtl="0" eaLnBrk="1" latinLnBrk="0" hangingPunct="1">
        <a:lnSpc>
          <a:spcPts val="3800"/>
        </a:lnSpc>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928048" y="3779306"/>
            <a:ext cx="7328848" cy="0"/>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A61C4-F779-4354-BC14-9E46044202BA}" type="slidenum">
              <a:rPr lang="en-US" smtClean="0"/>
              <a:pPr/>
              <a:t>‹#›</a:t>
            </a:fld>
            <a:endParaRPr lang="en-US"/>
          </a:p>
        </p:txBody>
      </p:sp>
    </p:spTree>
    <p:extLst>
      <p:ext uri="{BB962C8B-B14F-4D97-AF65-F5344CB8AC3E}">
        <p14:creationId xmlns:p14="http://schemas.microsoft.com/office/powerpoint/2010/main" val="2580212187"/>
      </p:ext>
    </p:extLst>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928048" y="3501014"/>
            <a:ext cx="7328848" cy="0"/>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A61C4-F779-4354-BC14-9E46044202BA}" type="slidenum">
              <a:rPr lang="en-US" smtClean="0"/>
              <a:pPr/>
              <a:t>‹#›</a:t>
            </a:fld>
            <a:endParaRPr lang="en-US"/>
          </a:p>
        </p:txBody>
      </p:sp>
    </p:spTree>
    <p:extLst>
      <p:ext uri="{BB962C8B-B14F-4D97-AF65-F5344CB8AC3E}">
        <p14:creationId xmlns:p14="http://schemas.microsoft.com/office/powerpoint/2010/main" val="433013543"/>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759786"/>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18ED0900-61F6-4291-8627-B104F6A8B37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851740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5" r:id="rId3"/>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928048" y="3779306"/>
            <a:ext cx="7328848" cy="0"/>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A61C4-F779-4354-BC14-9E4604420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000632"/>
      </p:ext>
    </p:extLst>
  </p:cSld>
  <p:clrMap bg1="lt1" tx1="dk1" bg2="lt2" tx2="dk2" accent1="accent1" accent2="accent2" accent3="accent3" accent4="accent4" accent5="accent5" accent6="accent6" hlink="hlink" folHlink="folHlink"/>
  <p:sldLayoutIdLst>
    <p:sldLayoutId id="2147483678" r:id="rId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0" y="1245561"/>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6818240" y="6396106"/>
            <a:ext cx="2133600" cy="365125"/>
          </a:xfrm>
          <a:prstGeom prst="rect">
            <a:avLst/>
          </a:prstGeom>
        </p:spPr>
        <p:txBody>
          <a:bodyPr vert="horz" lIns="91440" tIns="45720" rIns="91440" bIns="45720" rtlCol="0" anchor="ctr"/>
          <a:lstStyle>
            <a:lvl1pPr algn="r">
              <a:defRPr sz="2000">
                <a:solidFill>
                  <a:schemeClr val="bg1"/>
                </a:solidFill>
              </a:defRPr>
            </a:lvl1pPr>
          </a:lstStyle>
          <a:p>
            <a:fld id="{89C6B8AF-C424-41F4-888C-8C7F0640FFD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6911417"/>
      </p:ext>
    </p:extLst>
  </p:cSld>
  <p:clrMap bg1="lt1" tx1="dk1" bg2="lt2" tx2="dk2" accent1="accent1" accent2="accent2" accent3="accent3" accent4="accent4" accent5="accent5" accent6="accent6" hlink="hlink" folHlink="folHlink"/>
  <p:sldLayoutIdLst>
    <p:sldLayoutId id="2147483680" r:id="rId1"/>
    <p:sldLayoutId id="2147483681" r:id="rId2"/>
  </p:sldLayoutIdLst>
  <p:timing>
    <p:tnLst>
      <p:par>
        <p:cTn id="1" dur="indefinite" restart="never" nodeType="tmRoot"/>
      </p:par>
    </p:tnLst>
  </p:timing>
  <p:hf hdr="0" ftr="0" dt="0"/>
  <p:txStyles>
    <p:titleStyle>
      <a:lvl1pPr algn="l" defTabSz="914400" rtl="0" eaLnBrk="1" latinLnBrk="0" hangingPunct="1">
        <a:lnSpc>
          <a:spcPts val="3800"/>
        </a:lnSpc>
        <a:spcBef>
          <a:spcPct val="0"/>
        </a:spcBef>
        <a:buNone/>
        <a:defRPr sz="3600" b="1"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3pPr>
      <a:lvl4pPr marL="1828800" indent="-457200" algn="l" defTabSz="914400" rtl="0" eaLnBrk="1" latinLnBrk="0" hangingPunct="1">
        <a:spcBef>
          <a:spcPct val="200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cms.gov/Research-Statistics-Data-and-Systems/Statistics-Trends-and-Reports/Chronic-Conditions/2012ChartBook.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cms.gov/Research-Statistics-Data-and-Systems/Statistics-Trends-and-Reports/Chronic-Conditions/2012ChartBook.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cms.gov/Research-Statistics-Data-and-Systems/Statistics-Trends-and-Reports/Chronic-Conditions/2012ChartBook.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track.us/congress/bills/113/hr499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vtrack.us/congress/bills/113/hr4994" TargetMode="External"/><Relationship Id="rId7" Type="http://schemas.openxmlformats.org/officeDocument/2006/relationships/hyperlink" Target="mailto:PACQualityInitiative@cms.hhs.gov"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hyperlink" Target="https://www.cms.gov/Research-Statistics-Data-and-Systems/Statistics-Trends-and-Reports/Chronic-Conditions/2012ChartBook.html" TargetMode="External"/><Relationship Id="rId5" Type="http://schemas.openxmlformats.org/officeDocument/2006/relationships/hyperlink" Target="http://www.nihcm.org/concentration-of-health-care-spending-chart-story" TargetMode="External"/><Relationship Id="rId4" Type="http://schemas.openxmlformats.org/officeDocument/2006/relationships/hyperlink" Target="https://www.cms.gov/Medicare/Quality-Initiatives-Patient-Assessment-Instruments/Post-Acute-Care-Quality-Initiatives/IMPACT-Act-of-2014-and-Cross-Setting-Measures.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healthit.gov/sites/default/files/9-5-federalhealthitstratplanfinal_0.pdf" TargetMode="External"/><Relationship Id="rId7" Type="http://schemas.openxmlformats.org/officeDocument/2006/relationships/hyperlink" Target="https://www.healthit.gov/standards-advisory/2016"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s://www.healthit.gov/policy-researchers-implementers/2015-edition-final-rule" TargetMode="External"/><Relationship Id="rId5" Type="http://schemas.openxmlformats.org/officeDocument/2006/relationships/hyperlink" Target="https://www.healthit.gov/sites/default/files/hie-interoperability/nationwide-interoperability-roadmap-final-version-1.0.pdf" TargetMode="External"/><Relationship Id="rId4" Type="http://schemas.openxmlformats.org/officeDocument/2006/relationships/hyperlink" Target="http://www.healthit.gov/sites/default/files/ONC10yearInteroperabilityConceptPaper.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hyperlink" Target="http://npc.blhtech.com/"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cms.gov/Outreach-and-Education/Medicare-Learning-Network-MLN/MLNGenInfo/index.html" TargetMode="External"/><Relationship Id="rId2" Type="http://schemas.openxmlformats.org/officeDocument/2006/relationships/hyperlink" Target="http://cms.gov/Outreach-and-Education/Outreach/NPC/index.htm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3998" cy="6857999"/>
          </a:xfrm>
          <a:prstGeom prst="rect">
            <a:avLst/>
          </a:prstGeom>
        </p:spPr>
      </p:pic>
      <p:sp>
        <p:nvSpPr>
          <p:cNvPr id="2" name="Title 1"/>
          <p:cNvSpPr>
            <a:spLocks noGrp="1"/>
          </p:cNvSpPr>
          <p:nvPr>
            <p:ph type="title"/>
          </p:nvPr>
        </p:nvSpPr>
        <p:spPr/>
        <p:txBody>
          <a:bodyPr>
            <a:normAutofit fontScale="90000"/>
          </a:bodyPr>
          <a:lstStyle/>
          <a:p>
            <a:r>
              <a:rPr lang="en-US" dirty="0"/>
              <a:t>IMPACT Act: Connecting Post-Acute Care Across the Care Continuum</a:t>
            </a:r>
          </a:p>
        </p:txBody>
      </p:sp>
      <p:sp>
        <p:nvSpPr>
          <p:cNvPr id="3" name="Text Placeholder 2"/>
          <p:cNvSpPr>
            <a:spLocks noGrp="1"/>
          </p:cNvSpPr>
          <p:nvPr>
            <p:ph type="body" sz="quarter" idx="10"/>
          </p:nvPr>
        </p:nvSpPr>
        <p:spPr>
          <a:xfrm>
            <a:off x="611204" y="3708726"/>
            <a:ext cx="8229600" cy="1603464"/>
          </a:xfrm>
        </p:spPr>
        <p:txBody>
          <a:bodyPr>
            <a:normAutofit fontScale="85000" lnSpcReduction="20000"/>
          </a:bodyPr>
          <a:lstStyle/>
          <a:p>
            <a:r>
              <a:rPr lang="en-US" sz="2300" b="1" dirty="0" smtClean="0">
                <a:solidFill>
                  <a:schemeClr val="tx1"/>
                </a:solidFill>
              </a:rPr>
              <a:t>Jennie </a:t>
            </a:r>
            <a:r>
              <a:rPr lang="en-US" sz="2300" b="1" dirty="0">
                <a:solidFill>
                  <a:schemeClr val="tx1"/>
                </a:solidFill>
              </a:rPr>
              <a:t>Harvell</a:t>
            </a:r>
            <a:r>
              <a:rPr lang="en-US" sz="2300" dirty="0">
                <a:solidFill>
                  <a:schemeClr val="tx1"/>
                </a:solidFill>
              </a:rPr>
              <a:t>, </a:t>
            </a:r>
            <a:r>
              <a:rPr lang="en-US" sz="2300" dirty="0" err="1" smtClean="0">
                <a:solidFill>
                  <a:schemeClr val="tx1"/>
                </a:solidFill>
              </a:rPr>
              <a:t>M.Ed</a:t>
            </a:r>
            <a:r>
              <a:rPr lang="en-US" sz="2300" dirty="0">
                <a:solidFill>
                  <a:schemeClr val="tx1"/>
                </a:solidFill>
              </a:rPr>
              <a:t>, Senior Technical </a:t>
            </a:r>
            <a:r>
              <a:rPr lang="en-US" sz="2300" dirty="0" smtClean="0">
                <a:solidFill>
                  <a:schemeClr val="tx1"/>
                </a:solidFill>
              </a:rPr>
              <a:t>Adviser,  </a:t>
            </a:r>
          </a:p>
          <a:p>
            <a:r>
              <a:rPr lang="en-US" sz="2300" dirty="0" smtClean="0">
                <a:solidFill>
                  <a:schemeClr val="tx1"/>
                </a:solidFill>
              </a:rPr>
              <a:t>Centers </a:t>
            </a:r>
            <a:r>
              <a:rPr lang="en-US" sz="2300" dirty="0">
                <a:solidFill>
                  <a:schemeClr val="tx1"/>
                </a:solidFill>
              </a:rPr>
              <a:t>for Medicare &amp; Medicaid Services </a:t>
            </a:r>
            <a:endParaRPr lang="en-US" sz="2300" dirty="0" smtClean="0">
              <a:solidFill>
                <a:schemeClr val="tx1"/>
              </a:solidFill>
            </a:endParaRPr>
          </a:p>
          <a:p>
            <a:r>
              <a:rPr lang="en-US" sz="2300" b="1" dirty="0" smtClean="0">
                <a:solidFill>
                  <a:schemeClr val="tx1"/>
                </a:solidFill>
              </a:rPr>
              <a:t>Terrence </a:t>
            </a:r>
            <a:r>
              <a:rPr lang="en-US" sz="2300" b="1" dirty="0">
                <a:solidFill>
                  <a:schemeClr val="tx1"/>
                </a:solidFill>
              </a:rPr>
              <a:t>A. O’Malley</a:t>
            </a:r>
            <a:r>
              <a:rPr lang="en-US" sz="2300" dirty="0">
                <a:solidFill>
                  <a:schemeClr val="tx1"/>
                </a:solidFill>
              </a:rPr>
              <a:t>, MD, Physician, Massachusetts General Hospital</a:t>
            </a:r>
          </a:p>
          <a:p>
            <a:r>
              <a:rPr lang="en-US" sz="2300" b="1" dirty="0" smtClean="0">
                <a:solidFill>
                  <a:schemeClr val="tx1"/>
                </a:solidFill>
              </a:rPr>
              <a:t>Elizabeth </a:t>
            </a:r>
            <a:r>
              <a:rPr lang="en-US" sz="2300" b="1" dirty="0">
                <a:solidFill>
                  <a:schemeClr val="tx1"/>
                </a:solidFill>
              </a:rPr>
              <a:t>(Liz) Palena Hall</a:t>
            </a:r>
            <a:r>
              <a:rPr lang="en-US" sz="2300" dirty="0">
                <a:solidFill>
                  <a:schemeClr val="tx1"/>
                </a:solidFill>
              </a:rPr>
              <a:t>, MIS, MBA, RN, LTPAC Coordinator, </a:t>
            </a:r>
            <a:endParaRPr lang="en-US" sz="2300" dirty="0" smtClean="0">
              <a:solidFill>
                <a:schemeClr val="tx1"/>
              </a:solidFill>
            </a:endParaRPr>
          </a:p>
          <a:p>
            <a:r>
              <a:rPr lang="en-US" sz="2300" dirty="0" smtClean="0">
                <a:solidFill>
                  <a:schemeClr val="tx1"/>
                </a:solidFill>
              </a:rPr>
              <a:t>Office </a:t>
            </a:r>
            <a:r>
              <a:rPr lang="en-US" sz="2300" dirty="0">
                <a:solidFill>
                  <a:schemeClr val="tx1"/>
                </a:solidFill>
              </a:rPr>
              <a:t>of the National Coordinator for Health IT, DHHS</a:t>
            </a:r>
          </a:p>
          <a:p>
            <a:endParaRPr lang="en-US" dirty="0"/>
          </a:p>
        </p:txBody>
      </p:sp>
    </p:spTree>
    <p:extLst>
      <p:ext uri="{BB962C8B-B14F-4D97-AF65-F5344CB8AC3E}">
        <p14:creationId xmlns:p14="http://schemas.microsoft.com/office/powerpoint/2010/main" val="3971042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4222" y="0"/>
            <a:ext cx="8918713" cy="1027455"/>
          </a:xfrm>
        </p:spPr>
        <p:txBody>
          <a:bodyPr/>
          <a:lstStyle/>
          <a:p>
            <a:pPr>
              <a:lnSpc>
                <a:spcPts val="3000"/>
              </a:lnSpc>
            </a:pPr>
            <a:r>
              <a:rPr lang="en-US" sz="2800" dirty="0" smtClean="0"/>
              <a:t>Quality Measure: </a:t>
            </a:r>
            <a:r>
              <a:rPr lang="en-US" sz="2800" b="0" dirty="0" smtClean="0"/>
              <a:t>Transfer of Health Information and Care Preferences</a:t>
            </a:r>
            <a:endParaRPr lang="en-US" sz="2800" b="0" dirty="0"/>
          </a:p>
        </p:txBody>
      </p:sp>
      <p:sp>
        <p:nvSpPr>
          <p:cNvPr id="5" name="Content Placeholder 1"/>
          <p:cNvSpPr>
            <a:spLocks noGrp="1"/>
          </p:cNvSpPr>
          <p:nvPr>
            <p:ph type="body" sz="quarter" idx="10"/>
          </p:nvPr>
        </p:nvSpPr>
        <p:spPr>
          <a:xfrm>
            <a:off x="321746" y="1058780"/>
            <a:ext cx="7984856" cy="4587200"/>
          </a:xfrm>
        </p:spPr>
        <p:txBody>
          <a:bodyPr/>
          <a:lstStyle/>
          <a:p>
            <a:pPr lvl="0"/>
            <a:r>
              <a:rPr lang="en-US" dirty="0">
                <a:solidFill>
                  <a:schemeClr val="tx2">
                    <a:lumMod val="75000"/>
                  </a:schemeClr>
                </a:solidFill>
              </a:rPr>
              <a:t>The IMPACT Act requires a quality measure on: </a:t>
            </a:r>
          </a:p>
          <a:p>
            <a:pPr marL="0" lvl="0" indent="0">
              <a:buNone/>
            </a:pPr>
            <a:endParaRPr lang="en-US" sz="1200" dirty="0">
              <a:solidFill>
                <a:prstClr val="black"/>
              </a:solidFill>
            </a:endParaRPr>
          </a:p>
          <a:p>
            <a:pPr lvl="1"/>
            <a:r>
              <a:rPr lang="en-US" sz="2500" dirty="0">
                <a:solidFill>
                  <a:prstClr val="black"/>
                </a:solidFill>
              </a:rPr>
              <a:t>The transfer of individual health information and care preferences of an individual to the individual, family care caregivers, and service providers when the individual transitions from:</a:t>
            </a:r>
          </a:p>
          <a:p>
            <a:pPr marL="457200" lvl="1" indent="0">
              <a:buNone/>
            </a:pPr>
            <a:endParaRPr lang="en-US" sz="1200" dirty="0">
              <a:solidFill>
                <a:prstClr val="black"/>
              </a:solidFill>
            </a:endParaRPr>
          </a:p>
          <a:p>
            <a:pPr lvl="2">
              <a:spcAft>
                <a:spcPts val="400"/>
              </a:spcAft>
            </a:pPr>
            <a:r>
              <a:rPr lang="en-US" sz="2400" dirty="0">
                <a:solidFill>
                  <a:prstClr val="black"/>
                </a:solidFill>
              </a:rPr>
              <a:t>Hospital or critical access hospital (CAH) to another setting including Post Acute Care (PAC) provider or home</a:t>
            </a:r>
          </a:p>
          <a:p>
            <a:pPr lvl="2"/>
            <a:r>
              <a:rPr lang="en-US" sz="2400" dirty="0">
                <a:solidFill>
                  <a:prstClr val="black"/>
                </a:solidFill>
              </a:rPr>
              <a:t>PAC provider to another setting, including a different PAC provider, a hospital or CAH, or </a:t>
            </a:r>
            <a:r>
              <a:rPr lang="en-US" sz="2400" dirty="0" smtClean="0">
                <a:solidFill>
                  <a:prstClr val="black"/>
                </a:solidFill>
              </a:rPr>
              <a:t>home</a:t>
            </a:r>
            <a:endParaRPr lang="en-US" sz="2400" dirty="0">
              <a:solidFill>
                <a:prstClr val="black"/>
              </a:solidFill>
            </a:endParaRP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10</a:t>
            </a:r>
            <a:endParaRPr lang="en-US" dirty="0"/>
          </a:p>
        </p:txBody>
      </p:sp>
    </p:spTree>
    <p:extLst>
      <p:ext uri="{BB962C8B-B14F-4D97-AF65-F5344CB8AC3E}">
        <p14:creationId xmlns:p14="http://schemas.microsoft.com/office/powerpoint/2010/main" val="1461567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Patient Assessment Data</a:t>
            </a:r>
            <a:endParaRPr lang="en-US" dirty="0"/>
          </a:p>
        </p:txBody>
      </p:sp>
      <p:sp>
        <p:nvSpPr>
          <p:cNvPr id="3" name="Content Placeholder 2"/>
          <p:cNvSpPr>
            <a:spLocks noGrp="1"/>
          </p:cNvSpPr>
          <p:nvPr>
            <p:ph type="body" sz="quarter" idx="10"/>
          </p:nvPr>
        </p:nvSpPr>
        <p:spPr>
          <a:xfrm>
            <a:off x="352425" y="1078174"/>
            <a:ext cx="8467725" cy="3284276"/>
          </a:xfrm>
        </p:spPr>
        <p:txBody>
          <a:bodyPr>
            <a:normAutofit/>
          </a:bodyPr>
          <a:lstStyle/>
          <a:p>
            <a:pPr>
              <a:buSzPct val="150000"/>
              <a:defRPr/>
            </a:pPr>
            <a:r>
              <a:rPr lang="en-US" sz="2400" dirty="0">
                <a:solidFill>
                  <a:prstClr val="black"/>
                </a:solidFill>
                <a:latin typeface="+mj-lt"/>
                <a:cs typeface="Times New Roman" panose="02020603050405020304" pitchFamily="18" charset="0"/>
              </a:rPr>
              <a:t>IMPACT Act requires PAC providers to report standardized assessment </a:t>
            </a:r>
            <a:r>
              <a:rPr lang="en-US" sz="2400" dirty="0" smtClean="0">
                <a:solidFill>
                  <a:prstClr val="black"/>
                </a:solidFill>
                <a:latin typeface="+mj-lt"/>
                <a:cs typeface="Times New Roman" panose="02020603050405020304" pitchFamily="18" charset="0"/>
              </a:rPr>
              <a:t>data in the following </a:t>
            </a:r>
            <a:r>
              <a:rPr lang="en-US" sz="2400" b="1" dirty="0" smtClean="0">
                <a:solidFill>
                  <a:schemeClr val="tx2">
                    <a:lumMod val="75000"/>
                  </a:schemeClr>
                </a:solidFill>
                <a:latin typeface="+mj-lt"/>
                <a:cs typeface="Times New Roman" panose="02020603050405020304" pitchFamily="18" charset="0"/>
              </a:rPr>
              <a:t>Assessment Data </a:t>
            </a:r>
            <a:r>
              <a:rPr lang="en-US" sz="2400" b="1" dirty="0">
                <a:solidFill>
                  <a:schemeClr val="tx2">
                    <a:lumMod val="75000"/>
                  </a:schemeClr>
                </a:solidFill>
                <a:latin typeface="+mj-lt"/>
                <a:cs typeface="Times New Roman" panose="02020603050405020304" pitchFamily="18" charset="0"/>
              </a:rPr>
              <a:t>C</a:t>
            </a:r>
            <a:r>
              <a:rPr lang="en-US" sz="2400" b="1" dirty="0" smtClean="0">
                <a:solidFill>
                  <a:schemeClr val="tx2">
                    <a:lumMod val="75000"/>
                  </a:schemeClr>
                </a:solidFill>
                <a:latin typeface="+mj-lt"/>
                <a:cs typeface="Times New Roman" panose="02020603050405020304" pitchFamily="18" charset="0"/>
              </a:rPr>
              <a:t>ategories</a:t>
            </a:r>
            <a:r>
              <a:rPr lang="en-US" sz="2400" dirty="0" smtClean="0">
                <a:latin typeface="+mj-lt"/>
                <a:cs typeface="Times New Roman" panose="02020603050405020304" pitchFamily="18" charset="0"/>
              </a:rPr>
              <a:t>:</a:t>
            </a:r>
          </a:p>
          <a:p>
            <a:pPr lvl="0">
              <a:spcBef>
                <a:spcPts val="0"/>
              </a:spcBef>
              <a:defRPr/>
            </a:pPr>
            <a:endParaRPr lang="en-US" b="1" dirty="0">
              <a:latin typeface="+mj-lt"/>
              <a:cs typeface="Times New Roman" panose="02020603050405020304" pitchFamily="18" charset="0"/>
            </a:endParaRPr>
          </a:p>
          <a:p>
            <a:pPr lvl="1"/>
            <a:r>
              <a:rPr lang="en-US" sz="2200" dirty="0">
                <a:latin typeface="+mj-lt"/>
              </a:rPr>
              <a:t>Functional status </a:t>
            </a:r>
          </a:p>
          <a:p>
            <a:pPr lvl="1"/>
            <a:r>
              <a:rPr lang="en-US" sz="2200" dirty="0">
                <a:latin typeface="+mj-lt"/>
              </a:rPr>
              <a:t>Cognitive function and mental status</a:t>
            </a:r>
          </a:p>
          <a:p>
            <a:pPr lvl="1"/>
            <a:r>
              <a:rPr lang="en-US" sz="2200" dirty="0">
                <a:latin typeface="+mj-lt"/>
              </a:rPr>
              <a:t>Special services, treatments, and interventions</a:t>
            </a:r>
          </a:p>
          <a:p>
            <a:pPr lvl="1"/>
            <a:r>
              <a:rPr lang="en-US" sz="2200" dirty="0">
                <a:latin typeface="+mj-lt"/>
              </a:rPr>
              <a:t>Medical conditions and co-morbidities</a:t>
            </a:r>
          </a:p>
          <a:p>
            <a:pPr lvl="1"/>
            <a:r>
              <a:rPr lang="en-US" sz="2200" dirty="0">
                <a:latin typeface="+mj-lt"/>
              </a:rPr>
              <a:t>Impairments</a:t>
            </a:r>
          </a:p>
          <a:p>
            <a:pPr lvl="1"/>
            <a:r>
              <a:rPr lang="en-US" sz="2200" dirty="0">
                <a:latin typeface="+mj-lt"/>
              </a:rPr>
              <a:t>Other </a:t>
            </a:r>
            <a:r>
              <a:rPr lang="en-US" sz="2200" dirty="0" smtClean="0">
                <a:latin typeface="+mj-lt"/>
              </a:rPr>
              <a:t>categories</a:t>
            </a:r>
          </a:p>
        </p:txBody>
      </p:sp>
      <p:graphicFrame>
        <p:nvGraphicFramePr>
          <p:cNvPr id="5" name="Content Placeholder 5" descr="Standardized Assessment Data Reporting Dates&#10;LTCHs, IRFs, SNFs&#10;HHAs&#10;10/1/18&#10;1/1/19&#10;&#10;" title="table; Standardized Assessment Data Reporting Dates"/>
          <p:cNvGraphicFramePr>
            <a:graphicFrameLocks/>
          </p:cNvGraphicFramePr>
          <p:nvPr>
            <p:extLst>
              <p:ext uri="{D42A27DB-BD31-4B8C-83A1-F6EECF244321}">
                <p14:modId xmlns:p14="http://schemas.microsoft.com/office/powerpoint/2010/main" val="2205686764"/>
              </p:ext>
            </p:extLst>
          </p:nvPr>
        </p:nvGraphicFramePr>
        <p:xfrm>
          <a:off x="6031222" y="4506527"/>
          <a:ext cx="2388358" cy="1496880"/>
        </p:xfrm>
        <a:graphic>
          <a:graphicData uri="http://schemas.openxmlformats.org/drawingml/2006/table">
            <a:tbl>
              <a:tblPr firstRow="1" bandRow="1">
                <a:tableStyleId>{5C22544A-7EE6-4342-B048-85BDC9FD1C3A}</a:tableStyleId>
              </a:tblPr>
              <a:tblGrid>
                <a:gridCol w="1237969"/>
                <a:gridCol w="1150389"/>
              </a:tblGrid>
              <a:tr h="643277">
                <a:tc gridSpan="2">
                  <a:txBody>
                    <a:bodyPr/>
                    <a:lstStyle/>
                    <a:p>
                      <a:pPr algn="ctr"/>
                      <a:r>
                        <a:rPr lang="en-US" sz="1600" b="1" dirty="0" smtClean="0">
                          <a:solidFill>
                            <a:schemeClr val="tx1"/>
                          </a:solidFill>
                        </a:rPr>
                        <a:t>Standardized Assessment Data Reporting Dates</a:t>
                      </a:r>
                      <a:endParaRPr lang="en-US" sz="1600" b="1" dirty="0">
                        <a:solidFill>
                          <a:schemeClr val="tx1"/>
                        </a:solidFill>
                      </a:endParaRPr>
                    </a:p>
                  </a:txBody>
                  <a:tcPr>
                    <a:solidFill>
                      <a:schemeClr val="bg1">
                        <a:lumMod val="65000"/>
                      </a:schemeClr>
                    </a:solidFill>
                  </a:tcPr>
                </a:tc>
                <a:tc hMerge="1">
                  <a:txBody>
                    <a:bodyPr/>
                    <a:lstStyle/>
                    <a:p>
                      <a:pPr algn="ctr"/>
                      <a:endParaRPr lang="en-US" sz="1600" b="1" dirty="0">
                        <a:solidFill>
                          <a:schemeClr val="bg1"/>
                        </a:solidFill>
                      </a:endParaRPr>
                    </a:p>
                  </a:txBody>
                  <a:tcPr>
                    <a:solidFill>
                      <a:schemeClr val="tx2"/>
                    </a:solidFill>
                  </a:tcPr>
                </a:tc>
              </a:tr>
              <a:tr h="5826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LTCHs, </a:t>
                      </a:r>
                      <a:r>
                        <a:rPr kumimoji="0" lang="en-US" sz="1600" b="1" i="0" u="none" strike="noStrike" kern="1200" cap="none" spc="0" normalizeH="0" baseline="0" noProof="0" dirty="0" smtClean="0">
                          <a:ln>
                            <a:noFill/>
                          </a:ln>
                          <a:solidFill>
                            <a:prstClr val="white"/>
                          </a:solidFill>
                          <a:effectLst/>
                          <a:uLnTx/>
                          <a:uFillTx/>
                          <a:latin typeface="+mn-lt"/>
                          <a:ea typeface="+mn-ea"/>
                          <a:cs typeface="+mn-cs"/>
                        </a:rPr>
                        <a:t>IRFs, SNFs</a:t>
                      </a:r>
                    </a:p>
                  </a:txBody>
                  <a:tcPr>
                    <a:solidFill>
                      <a:srgbClr val="00B3DC"/>
                    </a:solidFill>
                  </a:tcPr>
                </a:tc>
                <a:tc>
                  <a:txBody>
                    <a:bodyPr/>
                    <a:lstStyle/>
                    <a:p>
                      <a:pPr algn="ctr"/>
                      <a:r>
                        <a:rPr lang="en-US" sz="1600" b="1" dirty="0" smtClean="0">
                          <a:solidFill>
                            <a:schemeClr val="bg1"/>
                          </a:solidFill>
                        </a:rPr>
                        <a:t>HHAs</a:t>
                      </a:r>
                      <a:endParaRPr lang="en-US" sz="1600" b="1" dirty="0">
                        <a:solidFill>
                          <a:schemeClr val="bg1"/>
                        </a:solidFill>
                      </a:endParaRPr>
                    </a:p>
                  </a:txBody>
                  <a:tcPr>
                    <a:solidFill>
                      <a:srgbClr val="00B3DC"/>
                    </a:solidFill>
                  </a:tcPr>
                </a:tc>
              </a:tr>
              <a:tr h="270912">
                <a:tc>
                  <a:txBody>
                    <a:bodyPr/>
                    <a:lstStyle/>
                    <a:p>
                      <a:pPr marL="0" marR="0" algn="ctr">
                        <a:spcBef>
                          <a:spcPts val="200"/>
                        </a:spcBef>
                        <a:spcAft>
                          <a:spcPts val="200"/>
                        </a:spcAft>
                      </a:pPr>
                      <a:r>
                        <a:rPr lang="en-US" sz="16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solidFill>
                      <a:srgbClr val="FFFF00"/>
                    </a:solidFill>
                  </a:tcPr>
                </a:tc>
                <a:tc>
                  <a:txBody>
                    <a:bodyPr/>
                    <a:lstStyle/>
                    <a:p>
                      <a:pPr marL="0" marR="0" algn="ctr">
                        <a:spcBef>
                          <a:spcPts val="200"/>
                        </a:spcBef>
                        <a:spcAft>
                          <a:spcPts val="200"/>
                        </a:spcAft>
                      </a:pPr>
                      <a:r>
                        <a:rPr lang="en-US" sz="1600" dirty="0" smtClean="0">
                          <a:effectLst/>
                          <a:latin typeface="Arial" panose="020B0604020202020204" pitchFamily="34" charset="0"/>
                          <a:ea typeface="Times New Roman" panose="02020603050405020304" pitchFamily="18" charset="0"/>
                          <a:cs typeface="Times New Roman" panose="02020603050405020304" pitchFamily="18" charset="0"/>
                        </a:rPr>
                        <a:t>1/1/19</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solidFill>
                      <a:schemeClr val="accent2">
                        <a:lumMod val="40000"/>
                        <a:lumOff val="60000"/>
                      </a:schemeClr>
                    </a:solidFill>
                  </a:tcPr>
                </a:tc>
              </a:tr>
            </a:tbl>
          </a:graphicData>
        </a:graphic>
      </p:graphicFrame>
      <p:sp>
        <p:nvSpPr>
          <p:cNvPr id="7"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11</a:t>
            </a:r>
            <a:endParaRPr lang="en-US" dirty="0"/>
          </a:p>
        </p:txBody>
      </p:sp>
    </p:spTree>
    <p:extLst>
      <p:ext uri="{BB962C8B-B14F-4D97-AF65-F5344CB8AC3E}">
        <p14:creationId xmlns:p14="http://schemas.microsoft.com/office/powerpoint/2010/main" val="2648339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a:xfrm>
            <a:off x="33127" y="48209"/>
            <a:ext cx="8918713" cy="665506"/>
          </a:xfrm>
        </p:spPr>
        <p:txBody>
          <a:bodyPr>
            <a:normAutofit/>
          </a:bodyPr>
          <a:lstStyle/>
          <a:p>
            <a:r>
              <a:rPr lang="en-US" dirty="0" smtClean="0"/>
              <a:t>Standardization: ‘As </a:t>
            </a:r>
            <a:r>
              <a:rPr lang="en-US" b="1" dirty="0" smtClean="0"/>
              <a:t>Is’ Transitions ‘To Be’ </a:t>
            </a:r>
            <a:endParaRPr lang="en-US" b="1" dirty="0"/>
          </a:p>
        </p:txBody>
      </p:sp>
      <p:sp>
        <p:nvSpPr>
          <p:cNvPr id="2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12</a:t>
            </a:r>
            <a:endParaRPr lang="en-US" dirty="0"/>
          </a:p>
        </p:txBody>
      </p:sp>
      <p:pic>
        <p:nvPicPr>
          <p:cNvPr id="3" name="Picture 2" descr="This slide shows how patient information data sources are not currently interoperable. The goal of CMS is to align data elements within these data sources so that data can be communicated across all patient settings. " title="Standardization "/>
          <p:cNvPicPr>
            <a:picLocks noChangeAspect="1"/>
          </p:cNvPicPr>
          <p:nvPr/>
        </p:nvPicPr>
        <p:blipFill>
          <a:blip r:embed="rId3"/>
          <a:stretch>
            <a:fillRect/>
          </a:stretch>
        </p:blipFill>
        <p:spPr>
          <a:xfrm>
            <a:off x="20941" y="720025"/>
            <a:ext cx="9102117" cy="5669771"/>
          </a:xfrm>
          <a:prstGeom prst="rect">
            <a:avLst/>
          </a:prstGeom>
        </p:spPr>
      </p:pic>
    </p:spTree>
    <p:extLst>
      <p:ext uri="{BB962C8B-B14F-4D97-AF65-F5344CB8AC3E}">
        <p14:creationId xmlns:p14="http://schemas.microsoft.com/office/powerpoint/2010/main" val="2296645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Data Element Standardization</a:t>
            </a:r>
            <a:endParaRPr lang="en-US" dirty="0"/>
          </a:p>
        </p:txBody>
      </p:sp>
      <p:sp>
        <p:nvSpPr>
          <p:cNvPr id="6" name="Content Placeholder 5"/>
          <p:cNvSpPr>
            <a:spLocks noGrp="1"/>
          </p:cNvSpPr>
          <p:nvPr>
            <p:ph type="body" sz="quarter" idx="10"/>
          </p:nvPr>
        </p:nvSpPr>
        <p:spPr/>
        <p:txBody>
          <a:bodyPr>
            <a:normAutofit/>
          </a:bodyPr>
          <a:lstStyle/>
          <a:p>
            <a:pPr>
              <a:buSzPct val="150000"/>
            </a:pPr>
            <a:r>
              <a:rPr lang="en-US" sz="2400" b="1" dirty="0" smtClean="0">
                <a:solidFill>
                  <a:schemeClr val="tx2">
                    <a:lumMod val="75000"/>
                  </a:schemeClr>
                </a:solidFill>
              </a:rPr>
              <a:t>Achieving standardization (i.e., alignment/harmonization) of clinically relevant </a:t>
            </a:r>
            <a:r>
              <a:rPr lang="en-US" sz="2400" b="1" dirty="0">
                <a:solidFill>
                  <a:schemeClr val="tx2">
                    <a:lumMod val="75000"/>
                  </a:schemeClr>
                </a:solidFill>
              </a:rPr>
              <a:t>d</a:t>
            </a:r>
            <a:r>
              <a:rPr lang="en-US" sz="2400" b="1" dirty="0" smtClean="0">
                <a:solidFill>
                  <a:schemeClr val="tx2">
                    <a:lumMod val="75000"/>
                  </a:schemeClr>
                </a:solidFill>
              </a:rPr>
              <a:t>ata elements </a:t>
            </a:r>
            <a:r>
              <a:rPr lang="en-US" sz="2400" b="1" dirty="0">
                <a:solidFill>
                  <a:schemeClr val="tx2">
                    <a:lumMod val="75000"/>
                  </a:schemeClr>
                </a:solidFill>
              </a:rPr>
              <a:t>i</a:t>
            </a:r>
            <a:r>
              <a:rPr lang="en-US" sz="2400" b="1" dirty="0" smtClean="0">
                <a:solidFill>
                  <a:schemeClr val="tx2">
                    <a:lumMod val="75000"/>
                  </a:schemeClr>
                </a:solidFill>
              </a:rPr>
              <a:t>mproves care and communication for </a:t>
            </a:r>
            <a:r>
              <a:rPr lang="en-US" sz="2400" b="1" dirty="0">
                <a:solidFill>
                  <a:schemeClr val="tx2">
                    <a:lumMod val="75000"/>
                  </a:schemeClr>
                </a:solidFill>
              </a:rPr>
              <a:t>i</a:t>
            </a:r>
            <a:r>
              <a:rPr lang="en-US" sz="2400" b="1" dirty="0" smtClean="0">
                <a:solidFill>
                  <a:schemeClr val="tx2">
                    <a:lumMod val="75000"/>
                  </a:schemeClr>
                </a:solidFill>
              </a:rPr>
              <a:t>ndividuals across the continuum:</a:t>
            </a:r>
          </a:p>
          <a:p>
            <a:pPr lvl="1">
              <a:buSzPct val="130000"/>
            </a:pPr>
            <a:r>
              <a:rPr lang="en-US" sz="2000" dirty="0" smtClean="0"/>
              <a:t>Enables shared understanding and use of clinical information</a:t>
            </a:r>
          </a:p>
          <a:p>
            <a:pPr lvl="1">
              <a:buSzPct val="130000"/>
            </a:pPr>
            <a:r>
              <a:rPr lang="en-US" sz="2000" dirty="0" smtClean="0"/>
              <a:t>Enables the re-use of data elements (e.g., for transitions of care, care planning, referrals, decision support, quality measurement, payment reform, etc.)</a:t>
            </a:r>
          </a:p>
          <a:p>
            <a:pPr lvl="1">
              <a:buSzPct val="130000"/>
            </a:pPr>
            <a:r>
              <a:rPr lang="en-US" sz="2000" dirty="0" smtClean="0"/>
              <a:t>Supports  </a:t>
            </a:r>
            <a:r>
              <a:rPr lang="en-US" sz="2000" dirty="0"/>
              <a:t>the </a:t>
            </a:r>
            <a:r>
              <a:rPr lang="en-US" sz="2000" dirty="0" smtClean="0"/>
              <a:t>exchange of patient </a:t>
            </a:r>
            <a:r>
              <a:rPr lang="en-US" sz="2000" dirty="0"/>
              <a:t>assessment data </a:t>
            </a:r>
            <a:r>
              <a:rPr lang="en-US" sz="2000" dirty="0" smtClean="0"/>
              <a:t>across providers</a:t>
            </a:r>
          </a:p>
          <a:p>
            <a:pPr lvl="1">
              <a:buSzPct val="130000"/>
            </a:pPr>
            <a:r>
              <a:rPr lang="en-US" sz="2000" dirty="0" smtClean="0"/>
              <a:t>Influences </a:t>
            </a:r>
            <a:r>
              <a:rPr lang="en-US" sz="2000" dirty="0"/>
              <a:t>and </a:t>
            </a:r>
            <a:r>
              <a:rPr lang="en-US" sz="2000" dirty="0" smtClean="0"/>
              <a:t>supports CMS and industry </a:t>
            </a:r>
            <a:r>
              <a:rPr lang="en-US" sz="2000" dirty="0"/>
              <a:t>efforts to </a:t>
            </a:r>
            <a:r>
              <a:rPr lang="en-US" sz="2000" dirty="0" smtClean="0"/>
              <a:t>advance interoperable health information exchange </a:t>
            </a:r>
            <a:r>
              <a:rPr lang="en-US" sz="2000" dirty="0"/>
              <a:t>and care </a:t>
            </a:r>
            <a:r>
              <a:rPr lang="en-US" sz="2000" dirty="0" smtClean="0"/>
              <a:t>coordination</a:t>
            </a:r>
          </a:p>
          <a:p>
            <a:pPr marL="457200" lvl="1" indent="0">
              <a:buSzPct val="130000"/>
              <a:buNone/>
            </a:pPr>
            <a:endParaRPr lang="en-US" sz="2000" dirty="0" smtClean="0"/>
          </a:p>
          <a:p>
            <a:pPr>
              <a:buSzPct val="150000"/>
            </a:pPr>
            <a:r>
              <a:rPr lang="en-US" sz="2400" b="1" dirty="0" smtClean="0">
                <a:solidFill>
                  <a:schemeClr val="tx2">
                    <a:lumMod val="75000"/>
                  </a:schemeClr>
                </a:solidFill>
              </a:rPr>
              <a:t>While data element standardization is required for certain assessment domains/categories in the IMPACT Act, unique data elements specific to PAC settings will also persist</a:t>
            </a:r>
            <a:endParaRPr lang="en-US" sz="2400" b="1" dirty="0">
              <a:solidFill>
                <a:schemeClr val="tx2">
                  <a:lumMod val="75000"/>
                </a:schemeClr>
              </a:solidFill>
            </a:endParaRPr>
          </a:p>
        </p:txBody>
      </p:sp>
      <p:sp>
        <p:nvSpPr>
          <p:cNvPr id="7"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13</a:t>
            </a:r>
            <a:endParaRPr lang="en-US" dirty="0"/>
          </a:p>
        </p:txBody>
      </p:sp>
    </p:spTree>
    <p:extLst>
      <p:ext uri="{BB962C8B-B14F-4D97-AF65-F5344CB8AC3E}">
        <p14:creationId xmlns:p14="http://schemas.microsoft.com/office/powerpoint/2010/main" val="2478650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Act and Interoperability </a:t>
            </a:r>
            <a:endParaRPr lang="en-US" dirty="0"/>
          </a:p>
        </p:txBody>
      </p:sp>
      <p:sp>
        <p:nvSpPr>
          <p:cNvPr id="2" name="Content Placeholder 1"/>
          <p:cNvSpPr>
            <a:spLocks noGrp="1"/>
          </p:cNvSpPr>
          <p:nvPr>
            <p:ph type="body" sz="quarter" idx="10"/>
          </p:nvPr>
        </p:nvSpPr>
        <p:spPr/>
        <p:txBody>
          <a:bodyPr/>
          <a:lstStyle/>
          <a:p>
            <a:pPr marL="342900" lvl="0" indent="-342900">
              <a:buSzPct val="150000"/>
              <a:buFont typeface="Arial" panose="020B0604020202020204" pitchFamily="34" charset="0"/>
              <a:buChar char="•"/>
            </a:pPr>
            <a:r>
              <a:rPr lang="en-US" b="1" dirty="0">
                <a:solidFill>
                  <a:schemeClr val="tx2">
                    <a:lumMod val="75000"/>
                  </a:schemeClr>
                </a:solidFill>
              </a:rPr>
              <a:t>The IMPACT Act requires that CMS make </a:t>
            </a:r>
            <a:r>
              <a:rPr lang="en-US" b="1" dirty="0" smtClean="0">
                <a:solidFill>
                  <a:schemeClr val="tx2">
                    <a:lumMod val="75000"/>
                  </a:schemeClr>
                </a:solidFill>
              </a:rPr>
              <a:t>post-acute care </a:t>
            </a:r>
            <a:r>
              <a:rPr lang="en-US" b="1" dirty="0">
                <a:solidFill>
                  <a:schemeClr val="tx2">
                    <a:lumMod val="75000"/>
                  </a:schemeClr>
                </a:solidFill>
              </a:rPr>
              <a:t>assessment data elements interoperable </a:t>
            </a:r>
            <a:r>
              <a:rPr lang="en-US" b="1" dirty="0" smtClean="0">
                <a:solidFill>
                  <a:schemeClr val="tx2">
                    <a:lumMod val="75000"/>
                  </a:schemeClr>
                </a:solidFill>
              </a:rPr>
              <a:t>to:</a:t>
            </a:r>
          </a:p>
          <a:p>
            <a:pPr lvl="0"/>
            <a:endParaRPr lang="en-US" sz="2600" dirty="0" smtClean="0">
              <a:solidFill>
                <a:prstClr val="black"/>
              </a:solidFill>
            </a:endParaRPr>
          </a:p>
          <a:p>
            <a:pPr lvl="1" indent="0">
              <a:buNone/>
            </a:pPr>
            <a:r>
              <a:rPr lang="en-US" sz="2600" dirty="0" smtClean="0">
                <a:solidFill>
                  <a:prstClr val="black"/>
                </a:solidFill>
              </a:rPr>
              <a:t>“</a:t>
            </a:r>
            <a:r>
              <a:rPr lang="en-US" sz="2600" b="1" dirty="0" smtClean="0">
                <a:solidFill>
                  <a:prstClr val="black"/>
                </a:solidFill>
              </a:rPr>
              <a:t>allow for the exchange of data </a:t>
            </a:r>
            <a:r>
              <a:rPr lang="en-US" sz="2600" dirty="0" smtClean="0">
                <a:solidFill>
                  <a:prstClr val="black"/>
                </a:solidFill>
              </a:rPr>
              <a:t>among PAC providers and other providers </a:t>
            </a:r>
            <a:r>
              <a:rPr lang="en-US" sz="2600" b="1" dirty="0" smtClean="0">
                <a:solidFill>
                  <a:prstClr val="black"/>
                </a:solidFill>
              </a:rPr>
              <a:t>and the use </a:t>
            </a:r>
            <a:r>
              <a:rPr lang="en-US" sz="2600" dirty="0" smtClean="0">
                <a:solidFill>
                  <a:prstClr val="black"/>
                </a:solidFill>
              </a:rPr>
              <a:t>by such providers </a:t>
            </a:r>
            <a:r>
              <a:rPr lang="en-US" sz="2600" b="1" dirty="0" smtClean="0">
                <a:solidFill>
                  <a:prstClr val="black"/>
                </a:solidFill>
              </a:rPr>
              <a:t>of such data</a:t>
            </a:r>
            <a:r>
              <a:rPr lang="en-US" sz="2600" dirty="0" smtClean="0">
                <a:solidFill>
                  <a:prstClr val="black"/>
                </a:solidFill>
              </a:rPr>
              <a:t> that has been exchanged, including by using common standards and definitions, in order </a:t>
            </a:r>
            <a:r>
              <a:rPr lang="en-US" sz="2600" b="1" dirty="0" smtClean="0">
                <a:solidFill>
                  <a:prstClr val="black"/>
                </a:solidFill>
              </a:rPr>
              <a:t>to provide access to </a:t>
            </a:r>
            <a:r>
              <a:rPr lang="en-US" sz="2600" b="1" dirty="0">
                <a:solidFill>
                  <a:prstClr val="black"/>
                </a:solidFill>
              </a:rPr>
              <a:t>longitudinal information</a:t>
            </a:r>
            <a:r>
              <a:rPr lang="en-US" sz="2600" dirty="0">
                <a:solidFill>
                  <a:prstClr val="black"/>
                </a:solidFill>
              </a:rPr>
              <a:t> for </a:t>
            </a:r>
            <a:r>
              <a:rPr lang="en-US" sz="2600" dirty="0" smtClean="0">
                <a:solidFill>
                  <a:prstClr val="black"/>
                </a:solidFill>
              </a:rPr>
              <a:t>such providers </a:t>
            </a:r>
            <a:r>
              <a:rPr lang="en-US" sz="2600" b="1" dirty="0">
                <a:solidFill>
                  <a:prstClr val="black"/>
                </a:solidFill>
              </a:rPr>
              <a:t>to facilitate </a:t>
            </a:r>
            <a:r>
              <a:rPr lang="en-US" sz="2600" b="1" dirty="0" smtClean="0">
                <a:solidFill>
                  <a:prstClr val="black"/>
                </a:solidFill>
              </a:rPr>
              <a:t>coordinated care and </a:t>
            </a:r>
            <a:r>
              <a:rPr lang="en-US" sz="2600" b="1" dirty="0">
                <a:solidFill>
                  <a:prstClr val="black"/>
                </a:solidFill>
              </a:rPr>
              <a:t>improved</a:t>
            </a:r>
            <a:r>
              <a:rPr lang="en-US" sz="2600" dirty="0">
                <a:solidFill>
                  <a:prstClr val="black"/>
                </a:solidFill>
              </a:rPr>
              <a:t> </a:t>
            </a:r>
            <a:r>
              <a:rPr lang="en-US" sz="2600" dirty="0" smtClean="0">
                <a:solidFill>
                  <a:prstClr val="black"/>
                </a:solidFill>
              </a:rPr>
              <a:t>Medicare beneficiary </a:t>
            </a:r>
            <a:r>
              <a:rPr lang="en-US" sz="2600" b="1" dirty="0">
                <a:solidFill>
                  <a:prstClr val="black"/>
                </a:solidFill>
              </a:rPr>
              <a:t>outcomes</a:t>
            </a:r>
            <a:r>
              <a:rPr lang="en-US" sz="2600" dirty="0" smtClean="0">
                <a:solidFill>
                  <a:prstClr val="black"/>
                </a:solidFill>
              </a:rPr>
              <a:t>.”</a:t>
            </a:r>
            <a:endParaRPr lang="en-US" sz="2600" dirty="0">
              <a:solidFill>
                <a:prstClr val="black"/>
              </a:solidFill>
            </a:endParaRPr>
          </a:p>
          <a:p>
            <a:endParaRPr lang="en-US"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a:t>
            </a:r>
            <a:endParaRPr lang="en-US" dirty="0"/>
          </a:p>
        </p:txBody>
      </p:sp>
    </p:spTree>
    <p:extLst>
      <p:ext uri="{BB962C8B-B14F-4D97-AF65-F5344CB8AC3E}">
        <p14:creationId xmlns:p14="http://schemas.microsoft.com/office/powerpoint/2010/main" val="1485391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72" y="72329"/>
            <a:ext cx="8918713" cy="665506"/>
          </a:xfrm>
        </p:spPr>
        <p:txBody>
          <a:bodyPr>
            <a:normAutofit fontScale="90000"/>
          </a:bodyPr>
          <a:lstStyle/>
          <a:p>
            <a:r>
              <a:rPr lang="en-US" sz="4000" dirty="0" smtClean="0"/>
              <a:t>Interoperability</a:t>
            </a:r>
            <a:r>
              <a:rPr lang="en-US" sz="4000" dirty="0" smtClean="0">
                <a:solidFill>
                  <a:schemeClr val="bg1"/>
                </a:solidFill>
              </a:rPr>
              <a:t> </a:t>
            </a:r>
            <a:br>
              <a:rPr lang="en-US" sz="4000" dirty="0" smtClean="0">
                <a:solidFill>
                  <a:schemeClr val="bg1"/>
                </a:solidFill>
              </a:rPr>
            </a:br>
            <a:r>
              <a:rPr lang="en-US" sz="4000" dirty="0" smtClean="0">
                <a:solidFill>
                  <a:schemeClr val="bg1"/>
                </a:solidFill>
              </a:rPr>
              <a:t>Future State</a:t>
            </a:r>
            <a:endParaRPr lang="en-US" sz="4000" dirty="0">
              <a:solidFill>
                <a:schemeClr val="bg1"/>
              </a:solidFill>
            </a:endParaRPr>
          </a:p>
        </p:txBody>
      </p:sp>
      <p:sp>
        <p:nvSpPr>
          <p:cNvPr id="71"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15</a:t>
            </a:r>
            <a:endParaRPr lang="en-US" dirty="0"/>
          </a:p>
        </p:txBody>
      </p:sp>
      <p:pic>
        <p:nvPicPr>
          <p:cNvPr id="4" name="Picture 3" descr="This slide demonstrates that interoperable data allows the information to follow the beneficiary through various healthcare settings and others providers such as pharmacies. " title="Interoperability"/>
          <p:cNvPicPr>
            <a:picLocks noChangeAspect="1"/>
          </p:cNvPicPr>
          <p:nvPr/>
        </p:nvPicPr>
        <p:blipFill>
          <a:blip r:embed="rId3"/>
          <a:stretch>
            <a:fillRect/>
          </a:stretch>
        </p:blipFill>
        <p:spPr>
          <a:xfrm>
            <a:off x="42279" y="659273"/>
            <a:ext cx="9059441" cy="5736833"/>
          </a:xfrm>
          <a:prstGeom prst="rect">
            <a:avLst/>
          </a:prstGeom>
        </p:spPr>
      </p:pic>
    </p:spTree>
    <p:extLst>
      <p:ext uri="{BB962C8B-B14F-4D97-AF65-F5344CB8AC3E}">
        <p14:creationId xmlns:p14="http://schemas.microsoft.com/office/powerpoint/2010/main" val="4146415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863" y="5211"/>
            <a:ext cx="8918713" cy="884777"/>
          </a:xfrm>
        </p:spPr>
        <p:txBody>
          <a:bodyPr/>
          <a:lstStyle/>
          <a:p>
            <a:pPr>
              <a:lnSpc>
                <a:spcPts val="3000"/>
              </a:lnSpc>
            </a:pPr>
            <a:r>
              <a:rPr lang="en-US" sz="2800" dirty="0"/>
              <a:t>Opportunities to Re-Use Standardized and Interoperable Assessment Data </a:t>
            </a:r>
            <a:r>
              <a:rPr lang="en-US" sz="2800" dirty="0" smtClean="0"/>
              <a:t>Elements</a:t>
            </a:r>
            <a:endParaRPr lang="en-US" sz="2800" dirty="0"/>
          </a:p>
        </p:txBody>
      </p:sp>
      <p:sp>
        <p:nvSpPr>
          <p:cNvPr id="3" name="Text Placeholder 2"/>
          <p:cNvSpPr>
            <a:spLocks noGrp="1"/>
          </p:cNvSpPr>
          <p:nvPr>
            <p:ph type="body" sz="quarter" idx="10"/>
          </p:nvPr>
        </p:nvSpPr>
        <p:spPr>
          <a:xfrm>
            <a:off x="148856" y="839188"/>
            <a:ext cx="8652725" cy="5485412"/>
          </a:xfrm>
        </p:spPr>
        <p:txBody>
          <a:bodyPr>
            <a:noAutofit/>
          </a:bodyPr>
          <a:lstStyle/>
          <a:p>
            <a:pPr>
              <a:spcAft>
                <a:spcPts val="400"/>
              </a:spcAft>
              <a:buSzPct val="150000"/>
            </a:pPr>
            <a:r>
              <a:rPr lang="en-US" sz="2400" b="1" dirty="0" smtClean="0">
                <a:solidFill>
                  <a:schemeClr val="tx2">
                    <a:lumMod val="75000"/>
                  </a:schemeClr>
                </a:solidFill>
              </a:rPr>
              <a:t>Leveraging and mapping PAC assessment data elements to </a:t>
            </a:r>
            <a:r>
              <a:rPr lang="en-US" sz="2400" b="1" u="sng" dirty="0" smtClean="0">
                <a:solidFill>
                  <a:schemeClr val="tx2">
                    <a:lumMod val="75000"/>
                  </a:schemeClr>
                </a:solidFill>
              </a:rPr>
              <a:t>nationally accepted</a:t>
            </a:r>
            <a:r>
              <a:rPr lang="en-US" sz="2400" b="1" dirty="0" smtClean="0">
                <a:solidFill>
                  <a:schemeClr val="tx2">
                    <a:lumMod val="75000"/>
                  </a:schemeClr>
                </a:solidFill>
              </a:rPr>
              <a:t> Health IT standards supports:</a:t>
            </a:r>
          </a:p>
          <a:p>
            <a:pPr lvl="1">
              <a:spcAft>
                <a:spcPts val="400"/>
              </a:spcAft>
              <a:buSzPct val="150000"/>
              <a:buFont typeface="Calibri" panose="020F0502020204030204" pitchFamily="34" charset="0"/>
              <a:buChar char="̶"/>
            </a:pPr>
            <a:r>
              <a:rPr lang="en-US" sz="2000" dirty="0" smtClean="0"/>
              <a:t>Information exchange and re-use with and by:</a:t>
            </a:r>
          </a:p>
          <a:p>
            <a:pPr marL="1714500" lvl="3" indent="-342900">
              <a:buFont typeface="Courier New" panose="02070309020205020404" pitchFamily="49" charset="0"/>
              <a:buChar char="o"/>
            </a:pPr>
            <a:r>
              <a:rPr lang="en-US" sz="2000" dirty="0" smtClean="0"/>
              <a:t>Acute care hospitals and primary care providers  </a:t>
            </a:r>
          </a:p>
          <a:p>
            <a:pPr marL="1714500" lvl="3" indent="-342900">
              <a:buFont typeface="Courier New" panose="02070309020205020404" pitchFamily="49" charset="0"/>
              <a:buChar char="o"/>
            </a:pPr>
            <a:r>
              <a:rPr lang="en-US" sz="2000" dirty="0" smtClean="0"/>
              <a:t>Long-term and post-acute care providers</a:t>
            </a:r>
          </a:p>
          <a:p>
            <a:pPr marL="1714500" lvl="3" indent="-342900">
              <a:buFont typeface="Courier New" panose="02070309020205020404" pitchFamily="49" charset="0"/>
              <a:buChar char="o"/>
            </a:pPr>
            <a:r>
              <a:rPr lang="en-US" sz="2000" dirty="0" smtClean="0"/>
              <a:t>Home and community based providers (HCBS)</a:t>
            </a:r>
          </a:p>
          <a:p>
            <a:pPr marL="1714500" lvl="3" indent="-342900">
              <a:buFont typeface="Courier New" panose="02070309020205020404" pitchFamily="49" charset="0"/>
              <a:buChar char="o"/>
            </a:pPr>
            <a:r>
              <a:rPr lang="en-US" sz="2000" dirty="0" smtClean="0"/>
              <a:t>Other providers</a:t>
            </a:r>
          </a:p>
          <a:p>
            <a:pPr marL="1714500" lvl="3" indent="-342900">
              <a:spcAft>
                <a:spcPts val="400"/>
              </a:spcAft>
              <a:buFont typeface="Courier New" panose="02070309020205020404" pitchFamily="49" charset="0"/>
              <a:buChar char="o"/>
            </a:pPr>
            <a:r>
              <a:rPr lang="en-US" sz="2000" dirty="0" smtClean="0"/>
              <a:t>Health Information Exchange Organizations</a:t>
            </a:r>
            <a:endParaRPr lang="en-US" dirty="0"/>
          </a:p>
          <a:p>
            <a:pPr lvl="1">
              <a:buSzPct val="130000"/>
              <a:buFont typeface="Calibri" panose="020F0502020204030204" pitchFamily="34" charset="0"/>
              <a:buChar char="̶"/>
            </a:pPr>
            <a:r>
              <a:rPr lang="en-US" sz="2000" dirty="0"/>
              <a:t>Use and re-use of assessment data in a variety of document types </a:t>
            </a:r>
            <a:r>
              <a:rPr lang="en-US" sz="2000" dirty="0" smtClean="0"/>
              <a:t>including</a:t>
            </a:r>
            <a:r>
              <a:rPr lang="en-US" sz="2000" dirty="0"/>
              <a:t>:</a:t>
            </a:r>
          </a:p>
          <a:p>
            <a:pPr marL="1714500" lvl="3" indent="-342900">
              <a:buFont typeface="Courier New" panose="02070309020205020404" pitchFamily="49" charset="0"/>
              <a:buChar char="o"/>
            </a:pPr>
            <a:r>
              <a:rPr lang="en-US" sz="2000" dirty="0" smtClean="0"/>
              <a:t>Transfer documents</a:t>
            </a:r>
          </a:p>
          <a:p>
            <a:pPr marL="1714500" lvl="3" indent="-342900">
              <a:buFont typeface="Courier New" panose="02070309020205020404" pitchFamily="49" charset="0"/>
              <a:buChar char="o"/>
            </a:pPr>
            <a:r>
              <a:rPr lang="en-US" sz="2000" dirty="0" smtClean="0"/>
              <a:t>Referral documents </a:t>
            </a:r>
          </a:p>
          <a:p>
            <a:pPr marL="1714500" lvl="3" indent="-342900">
              <a:buFont typeface="Courier New" panose="02070309020205020404" pitchFamily="49" charset="0"/>
              <a:buChar char="o"/>
            </a:pPr>
            <a:r>
              <a:rPr lang="en-US" sz="2000" dirty="0" smtClean="0"/>
              <a:t>Care plans</a:t>
            </a:r>
          </a:p>
          <a:p>
            <a:pPr marL="1714500" lvl="3" indent="-342900">
              <a:spcAft>
                <a:spcPts val="400"/>
              </a:spcAft>
              <a:buFont typeface="Courier New" panose="02070309020205020404" pitchFamily="49" charset="0"/>
              <a:buChar char="o"/>
            </a:pPr>
            <a:r>
              <a:rPr lang="en-US" sz="2000" dirty="0" smtClean="0"/>
              <a:t>LTPAC Assessment Summary Documents</a:t>
            </a:r>
          </a:p>
          <a:p>
            <a:pPr>
              <a:buSzPct val="150000"/>
            </a:pPr>
            <a:r>
              <a:rPr lang="en-US" sz="2400" b="1" dirty="0" smtClean="0">
                <a:solidFill>
                  <a:schemeClr val="tx2">
                    <a:lumMod val="75000"/>
                  </a:schemeClr>
                </a:solidFill>
              </a:rPr>
              <a:t>CMS will make available public reports of PAC Assessment Data Elements mapped to health IT standards</a:t>
            </a:r>
            <a:endParaRPr lang="en-US" sz="2400" b="1" dirty="0">
              <a:solidFill>
                <a:schemeClr val="tx2">
                  <a:lumMod val="75000"/>
                </a:schemeClr>
              </a:solidFill>
            </a:endParaRP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16</a:t>
            </a:fld>
            <a:endParaRPr lang="en-US" dirty="0"/>
          </a:p>
        </p:txBody>
      </p:sp>
    </p:spTree>
    <p:extLst>
      <p:ext uri="{BB962C8B-B14F-4D97-AF65-F5344CB8AC3E}">
        <p14:creationId xmlns:p14="http://schemas.microsoft.com/office/powerpoint/2010/main" val="3202586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6756" y="853338"/>
            <a:ext cx="8467725" cy="5395062"/>
          </a:xfrm>
        </p:spPr>
        <p:txBody>
          <a:bodyPr>
            <a:noAutofit/>
          </a:bodyPr>
          <a:lstStyle/>
          <a:p>
            <a:pPr>
              <a:buSzPct val="150000"/>
            </a:pPr>
            <a:r>
              <a:rPr lang="en-US" sz="2200" b="1" dirty="0" smtClean="0">
                <a:solidFill>
                  <a:schemeClr val="tx2">
                    <a:lumMod val="75000"/>
                  </a:schemeClr>
                </a:solidFill>
              </a:rPr>
              <a:t>The IMPACT Act requires that</a:t>
            </a:r>
            <a:r>
              <a:rPr lang="en-US" sz="2200" dirty="0" smtClean="0"/>
              <a:t>:</a:t>
            </a:r>
          </a:p>
          <a:p>
            <a:pPr marL="1085850" lvl="1" indent="-342900">
              <a:buFont typeface="Calibri" panose="020F0502020204030204" pitchFamily="34" charset="0"/>
              <a:buChar char="̶"/>
            </a:pPr>
            <a:r>
              <a:rPr lang="en-US" sz="2200" dirty="0" smtClean="0"/>
              <a:t>PAC providers report to CMS (by certain dates) standardized assessment data elements in certain quality measure domains and assessment categories; and </a:t>
            </a:r>
          </a:p>
          <a:p>
            <a:pPr marL="1085850" lvl="1" indent="-342900">
              <a:buFont typeface="Calibri" panose="020F0502020204030204" pitchFamily="34" charset="0"/>
              <a:buChar char="̶"/>
            </a:pPr>
            <a:r>
              <a:rPr lang="en-US" sz="2200" dirty="0" smtClean="0"/>
              <a:t>CMS make assessment data elements interoperable.</a:t>
            </a:r>
          </a:p>
          <a:p>
            <a:pPr lvl="1" indent="0">
              <a:buNone/>
            </a:pPr>
            <a:endParaRPr lang="en-US" sz="2200" dirty="0" smtClean="0"/>
          </a:p>
          <a:p>
            <a:pPr>
              <a:buSzPct val="150000"/>
            </a:pPr>
            <a:r>
              <a:rPr lang="en-US" sz="2200" b="1" dirty="0" smtClean="0">
                <a:solidFill>
                  <a:schemeClr val="tx2">
                    <a:lumMod val="75000"/>
                  </a:schemeClr>
                </a:solidFill>
              </a:rPr>
              <a:t>CMS will</a:t>
            </a:r>
            <a:r>
              <a:rPr lang="en-US" sz="2200" dirty="0" smtClean="0"/>
              <a:t>:</a:t>
            </a:r>
          </a:p>
          <a:p>
            <a:pPr marL="1085850" lvl="1" indent="-342900">
              <a:buFont typeface="Calibri" panose="020F0502020204030204" pitchFamily="34" charset="0"/>
              <a:buChar char="̶"/>
            </a:pPr>
            <a:r>
              <a:rPr lang="en-US" sz="2200" dirty="0"/>
              <a:t>S</a:t>
            </a:r>
            <a:r>
              <a:rPr lang="en-US" sz="2200" dirty="0" smtClean="0"/>
              <a:t>tandardize (aka align/harmonize) data elements,</a:t>
            </a:r>
          </a:p>
          <a:p>
            <a:pPr marL="1085850" lvl="1" indent="-342900">
              <a:buFont typeface="Calibri" panose="020F0502020204030204" pitchFamily="34" charset="0"/>
              <a:buChar char="̶"/>
            </a:pPr>
            <a:r>
              <a:rPr lang="en-US" sz="2200" dirty="0" smtClean="0"/>
              <a:t>Make data elements interoperable by linking to health IT standards, and </a:t>
            </a:r>
          </a:p>
          <a:p>
            <a:pPr marL="1085850" lvl="1" indent="-342900">
              <a:buFont typeface="Calibri" panose="020F0502020204030204" pitchFamily="34" charset="0"/>
              <a:buChar char="̶"/>
            </a:pPr>
            <a:r>
              <a:rPr lang="en-US" sz="2200" dirty="0" smtClean="0"/>
              <a:t>Make available to the public reports mapping assessment data elements to health IT standards (more on this to follow). </a:t>
            </a:r>
          </a:p>
          <a:p>
            <a:pPr marL="1085850" lvl="1" indent="-342900">
              <a:buFont typeface="Arial" panose="020B0604020202020204" pitchFamily="34" charset="0"/>
              <a:buChar char="•"/>
            </a:pPr>
            <a:endParaRPr lang="en-US" sz="2200" dirty="0" smtClean="0"/>
          </a:p>
          <a:p>
            <a:pPr>
              <a:buSzPct val="150000"/>
            </a:pPr>
            <a:r>
              <a:rPr lang="en-US" sz="2200" b="1" dirty="0" smtClean="0">
                <a:solidFill>
                  <a:schemeClr val="tx2">
                    <a:lumMod val="75000"/>
                  </a:schemeClr>
                </a:solidFill>
              </a:rPr>
              <a:t>Use of standardized and interoperable PAC assessment data elements are key enablers to achieving service delivery and payment reform envisioned in the CMS Quality Strategy</a:t>
            </a:r>
            <a:r>
              <a:rPr lang="en-US" sz="2200" dirty="0" smtClean="0"/>
              <a:t>.</a:t>
            </a:r>
            <a:endParaRPr lang="en-US" sz="2200" dirty="0"/>
          </a:p>
        </p:txBody>
      </p:sp>
      <p:sp>
        <p:nvSpPr>
          <p:cNvPr id="4" name="Title 3"/>
          <p:cNvSpPr>
            <a:spLocks noGrp="1"/>
          </p:cNvSpPr>
          <p:nvPr>
            <p:ph type="title"/>
          </p:nvPr>
        </p:nvSpPr>
        <p:spPr/>
        <p:txBody>
          <a:bodyPr/>
          <a:lstStyle/>
          <a:p>
            <a:r>
              <a:rPr lang="en-US" dirty="0" smtClean="0"/>
              <a:t>Summary</a:t>
            </a:r>
            <a:endParaRPr lang="en-US"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17</a:t>
            </a:r>
            <a:endParaRPr lang="en-US" dirty="0"/>
          </a:p>
        </p:txBody>
      </p:sp>
    </p:spTree>
    <p:extLst>
      <p:ext uri="{BB962C8B-B14F-4D97-AF65-F5344CB8AC3E}">
        <p14:creationId xmlns:p14="http://schemas.microsoft.com/office/powerpoint/2010/main" val="3000274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863"/>
            <a:ext cx="8918713" cy="764274"/>
          </a:xfrm>
        </p:spPr>
        <p:txBody>
          <a:bodyPr/>
          <a:lstStyle/>
          <a:p>
            <a:r>
              <a:rPr lang="en-US" dirty="0" smtClean="0">
                <a:solidFill>
                  <a:prstClr val="black"/>
                </a:solidFill>
                <a:ea typeface="Times New Roman"/>
              </a:rPr>
              <a:t/>
            </a:r>
            <a:br>
              <a:rPr lang="en-US" dirty="0" smtClean="0">
                <a:solidFill>
                  <a:prstClr val="black"/>
                </a:solidFill>
                <a:ea typeface="Times New Roman"/>
              </a:rPr>
            </a:br>
            <a:r>
              <a:rPr lang="en-US" dirty="0" smtClean="0">
                <a:solidFill>
                  <a:prstClr val="black"/>
                </a:solidFill>
                <a:ea typeface="Times New Roman"/>
              </a:rPr>
              <a:t/>
            </a:r>
            <a:br>
              <a:rPr lang="en-US" dirty="0" smtClean="0">
                <a:solidFill>
                  <a:prstClr val="black"/>
                </a:solidFill>
                <a:ea typeface="Times New Roman"/>
              </a:rPr>
            </a:br>
            <a:r>
              <a:rPr lang="en-US" dirty="0" smtClean="0">
                <a:solidFill>
                  <a:prstClr val="black"/>
                </a:solidFill>
                <a:ea typeface="Times New Roman"/>
              </a:rPr>
              <a:t>The Exchange and Re-use </a:t>
            </a:r>
            <a:br>
              <a:rPr lang="en-US" dirty="0" smtClean="0">
                <a:solidFill>
                  <a:prstClr val="black"/>
                </a:solidFill>
                <a:ea typeface="Times New Roman"/>
              </a:rPr>
            </a:br>
            <a:r>
              <a:rPr lang="en-US" dirty="0" smtClean="0">
                <a:solidFill>
                  <a:prstClr val="black"/>
                </a:solidFill>
                <a:ea typeface="Times New Roman"/>
              </a:rPr>
              <a:t>of Clinically Relevant Data Elements</a:t>
            </a:r>
            <a:endParaRPr lang="en-US" dirty="0"/>
          </a:p>
        </p:txBody>
      </p:sp>
      <p:sp>
        <p:nvSpPr>
          <p:cNvPr id="3" name="Text Placeholder 2"/>
          <p:cNvSpPr>
            <a:spLocks noGrp="1"/>
          </p:cNvSpPr>
          <p:nvPr>
            <p:ph type="body" sz="quarter" idx="10"/>
          </p:nvPr>
        </p:nvSpPr>
        <p:spPr/>
        <p:txBody>
          <a:bodyPr/>
          <a:lstStyle/>
          <a:p>
            <a:pPr lvl="0"/>
            <a:r>
              <a:rPr lang="en-US" dirty="0" smtClean="0">
                <a:solidFill>
                  <a:schemeClr val="tx1"/>
                </a:solidFill>
              </a:rPr>
              <a:t>Terrence </a:t>
            </a:r>
            <a:r>
              <a:rPr lang="en-US" dirty="0">
                <a:solidFill>
                  <a:schemeClr val="tx1"/>
                </a:solidFill>
              </a:rPr>
              <a:t>A. O’Malley, MD, Physician, Massachusetts General Hospital</a:t>
            </a:r>
          </a:p>
          <a:p>
            <a:endParaRPr lang="en-US" dirty="0"/>
          </a:p>
        </p:txBody>
      </p:sp>
    </p:spTree>
    <p:extLst>
      <p:ext uri="{BB962C8B-B14F-4D97-AF65-F5344CB8AC3E}">
        <p14:creationId xmlns:p14="http://schemas.microsoft.com/office/powerpoint/2010/main" val="3138945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IMPACT Give Us?</a:t>
            </a:r>
            <a:endParaRPr lang="en-US" dirty="0"/>
          </a:p>
        </p:txBody>
      </p:sp>
      <p:sp>
        <p:nvSpPr>
          <p:cNvPr id="3" name="Content Placeholder 2"/>
          <p:cNvSpPr>
            <a:spLocks noGrp="1"/>
          </p:cNvSpPr>
          <p:nvPr>
            <p:ph type="body" sz="quarter" idx="10"/>
          </p:nvPr>
        </p:nvSpPr>
        <p:spPr>
          <a:prstGeom prst="rect">
            <a:avLst/>
          </a:prstGeom>
        </p:spPr>
        <p:txBody>
          <a:bodyPr>
            <a:normAutofit/>
          </a:bodyPr>
          <a:lstStyle/>
          <a:p>
            <a:pPr>
              <a:buSzPct val="150000"/>
            </a:pPr>
            <a:r>
              <a:rPr lang="en-US" sz="2400" dirty="0" smtClean="0"/>
              <a:t>Standardized and interoperable data elements</a:t>
            </a:r>
          </a:p>
          <a:p>
            <a:pPr>
              <a:buSzPct val="150000"/>
            </a:pPr>
            <a:endParaRPr lang="en-US" sz="2400" dirty="0" smtClean="0"/>
          </a:p>
          <a:p>
            <a:pPr>
              <a:buSzPct val="150000"/>
            </a:pPr>
            <a:r>
              <a:rPr lang="en-US" sz="2400" dirty="0" smtClean="0"/>
              <a:t>Exchangeable information across the care continuum including hospitals, post acute care facilities, home health agencies, and other providers (e.g., home and community based service providers and pharmacists)</a:t>
            </a:r>
          </a:p>
          <a:p>
            <a:pPr marL="457200" indent="-457200">
              <a:buSzPct val="150000"/>
              <a:buFont typeface="Arial" panose="020B0604020202020204" pitchFamily="34" charset="0"/>
              <a:buChar char="•"/>
            </a:pPr>
            <a:endParaRPr lang="en-US" sz="2400" dirty="0" smtClean="0"/>
          </a:p>
          <a:p>
            <a:pPr>
              <a:buSzPct val="150000"/>
            </a:pPr>
            <a:r>
              <a:rPr lang="en-US" sz="2400" dirty="0" smtClean="0"/>
              <a:t>So what?  Why do we need Standardized and Interoperable data elements?</a:t>
            </a:r>
          </a:p>
          <a:p>
            <a:pPr lvl="2">
              <a:buFont typeface="Calibri" panose="020F0502020204030204" pitchFamily="34" charset="0"/>
              <a:buChar char="̶"/>
            </a:pPr>
            <a:r>
              <a:rPr lang="en-US" sz="2400" dirty="0" smtClean="0"/>
              <a:t>Currently, these providers and other actors don’t really need to work well together</a:t>
            </a:r>
          </a:p>
          <a:p>
            <a:pPr lvl="2">
              <a:buFont typeface="Calibri" panose="020F0502020204030204" pitchFamily="34" charset="0"/>
              <a:buChar char="̶"/>
            </a:pPr>
            <a:r>
              <a:rPr lang="en-US" sz="2400" dirty="0" smtClean="0"/>
              <a:t>They are only working well enough to be successful with FFS</a:t>
            </a:r>
            <a:endParaRPr lang="en-US" sz="2400" dirty="0"/>
          </a:p>
        </p:txBody>
      </p:sp>
      <p:sp>
        <p:nvSpPr>
          <p:cNvPr id="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19</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Text Placeholder 2"/>
          <p:cNvSpPr>
            <a:spLocks noGrp="1"/>
          </p:cNvSpPr>
          <p:nvPr>
            <p:ph type="body" sz="quarter" idx="10"/>
          </p:nvPr>
        </p:nvSpPr>
        <p:spPr/>
        <p:txBody>
          <a:bodyPr>
            <a:noAutofit/>
          </a:bodyPr>
          <a:lstStyle/>
          <a:p>
            <a:pPr marL="0" indent="0">
              <a:buNone/>
            </a:pPr>
            <a:r>
              <a:rPr lang="en-US" sz="2200" dirty="0"/>
              <a:t>This presentation </a:t>
            </a:r>
            <a:r>
              <a:rPr lang="en-US" sz="2200" dirty="0" smtClean="0"/>
              <a:t>was </a:t>
            </a:r>
            <a:r>
              <a:rPr lang="en-US" sz="2200" dirty="0"/>
              <a:t>current at the time it was published or uploaded onto the web. Medicare policy changes frequently so links to the source documents have been provided within the document for your reference.</a:t>
            </a:r>
          </a:p>
          <a:p>
            <a:endParaRPr lang="en-US" sz="2200" dirty="0"/>
          </a:p>
          <a:p>
            <a:pPr marL="0" indent="0">
              <a:buNone/>
            </a:pPr>
            <a:r>
              <a:rPr lang="en-US" sz="2200" dirty="0"/>
              <a:t>This presentation was prepared as a service to the public and is not intended to grant rights or impose obligations. This presentation may contain references or links to statutes, regulations, or other policy materials. The information provided is only intended to be a general summary. It is not intended to take the place of either the written law or regulations. We encourage readers to review the specific statutes, regulations, and other interpretive materials for a full and accurate statement of their contents.</a:t>
            </a:r>
          </a:p>
          <a:p>
            <a:endParaRPr lang="en-US" sz="2300"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2</a:t>
            </a:fld>
            <a:endParaRPr lang="en-US" dirty="0"/>
          </a:p>
        </p:txBody>
      </p:sp>
    </p:spTree>
    <p:extLst>
      <p:ext uri="{BB962C8B-B14F-4D97-AF65-F5344CB8AC3E}">
        <p14:creationId xmlns:p14="http://schemas.microsoft.com/office/powerpoint/2010/main" val="1176483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body" sz="quarter" idx="10"/>
          </p:nvPr>
        </p:nvSpPr>
        <p:spPr>
          <a:xfrm>
            <a:off x="352425" y="1208298"/>
            <a:ext cx="8467725" cy="4506465"/>
          </a:xfrm>
          <a:prstGeom prst="rect">
            <a:avLst/>
          </a:prstGeom>
        </p:spPr>
        <p:txBody>
          <a:bodyPr>
            <a:normAutofit/>
          </a:bodyPr>
          <a:lstStyle/>
          <a:p>
            <a:pPr>
              <a:buSzPct val="150000"/>
            </a:pPr>
            <a:r>
              <a:rPr lang="en-US" sz="2600" dirty="0" smtClean="0"/>
              <a:t>Value Based Payments (VBP) pays for outcomes and not for the volume of services</a:t>
            </a:r>
          </a:p>
          <a:p>
            <a:pPr>
              <a:buSzPct val="150000"/>
            </a:pPr>
            <a:endParaRPr lang="en-US" sz="2600" dirty="0" smtClean="0"/>
          </a:p>
          <a:p>
            <a:pPr>
              <a:buSzPct val="150000"/>
            </a:pPr>
            <a:r>
              <a:rPr lang="en-US" sz="2600" dirty="0" smtClean="0"/>
              <a:t>Total cost of care for a population</a:t>
            </a:r>
          </a:p>
          <a:p>
            <a:pPr>
              <a:buSzPct val="150000"/>
            </a:pPr>
            <a:endParaRPr lang="en-US" sz="2600" dirty="0"/>
          </a:p>
          <a:p>
            <a:pPr>
              <a:buSzPct val="150000"/>
            </a:pPr>
            <a:r>
              <a:rPr lang="en-US" sz="2600" dirty="0" smtClean="0"/>
              <a:t>Must focus on the most complex individuals who:</a:t>
            </a:r>
          </a:p>
          <a:p>
            <a:pPr marL="1314450" lvl="1" indent="-571500">
              <a:buSzPct val="120000"/>
              <a:buFont typeface="Calibri" panose="020F0502020204030204" pitchFamily="34" charset="0"/>
              <a:buChar char="̶"/>
            </a:pPr>
            <a:r>
              <a:rPr lang="en-US" sz="2600" dirty="0"/>
              <a:t>D</a:t>
            </a:r>
            <a:r>
              <a:rPr lang="en-US" sz="2600" dirty="0" smtClean="0"/>
              <a:t>rive most of the costs; and</a:t>
            </a:r>
          </a:p>
          <a:p>
            <a:pPr marL="1314450" lvl="1" indent="-571500">
              <a:buSzPct val="120000"/>
              <a:buFont typeface="Calibri" panose="020F0502020204030204" pitchFamily="34" charset="0"/>
              <a:buChar char="̶"/>
            </a:pPr>
            <a:r>
              <a:rPr lang="en-US" sz="2600" dirty="0"/>
              <a:t>G</a:t>
            </a:r>
            <a:r>
              <a:rPr lang="en-US" sz="2600" dirty="0" smtClean="0"/>
              <a:t>et care in multiple sites from multiple </a:t>
            </a:r>
            <a:r>
              <a:rPr lang="en-US" sz="2600" dirty="0" smtClean="0"/>
              <a:t>providers</a:t>
            </a:r>
            <a:endParaRPr lang="en-US" sz="2600" dirty="0" smtClean="0"/>
          </a:p>
        </p:txBody>
      </p:sp>
      <p:sp>
        <p:nvSpPr>
          <p:cNvPr id="5" name="Title 1"/>
          <p:cNvSpPr>
            <a:spLocks noGrp="1"/>
          </p:cNvSpPr>
          <p:nvPr>
            <p:ph type="title"/>
          </p:nvPr>
        </p:nvSpPr>
        <p:spPr>
          <a:xfrm>
            <a:off x="0" y="180843"/>
            <a:ext cx="8918713" cy="1027455"/>
          </a:xfrm>
        </p:spPr>
        <p:txBody>
          <a:bodyPr>
            <a:noAutofit/>
          </a:bodyPr>
          <a:lstStyle/>
          <a:p>
            <a:pPr>
              <a:lnSpc>
                <a:spcPts val="3000"/>
              </a:lnSpc>
            </a:pPr>
            <a:r>
              <a:rPr lang="en-US" sz="3200" dirty="0" smtClean="0"/>
              <a:t>Value Based Payments Replaces Fee For Service</a:t>
            </a:r>
            <a:endParaRPr lang="en-US" sz="32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a:t>
            </a:r>
            <a:endParaRPr lang="en-US" dirty="0"/>
          </a:p>
        </p:txBody>
      </p:sp>
    </p:spTree>
    <p:extLst>
      <p:ext uri="{BB962C8B-B14F-4D97-AF65-F5344CB8AC3E}">
        <p14:creationId xmlns:p14="http://schemas.microsoft.com/office/powerpoint/2010/main" val="3072458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Focus on the Top 1-5%</a:t>
            </a:r>
            <a:endParaRPr lang="en-US" sz="4000" dirty="0"/>
          </a:p>
        </p:txBody>
      </p:sp>
      <p:sp>
        <p:nvSpPr>
          <p:cNvPr id="18"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21</a:t>
            </a:r>
            <a:endParaRPr lang="en-US" dirty="0"/>
          </a:p>
        </p:txBody>
      </p:sp>
      <p:pic>
        <p:nvPicPr>
          <p:cNvPr id="4" name="Picture 3" descr="This slide shows that the most critically ill patients (Top 1% of spenders and  Top 5% of the total population) accounts for the largest amount of dollars spent on healthcare ($97,859 and $43,038). " title="Health Spending "/>
          <p:cNvPicPr>
            <a:picLocks noChangeAspect="1"/>
          </p:cNvPicPr>
          <p:nvPr/>
        </p:nvPicPr>
        <p:blipFill>
          <a:blip r:embed="rId3"/>
          <a:stretch>
            <a:fillRect/>
          </a:stretch>
        </p:blipFill>
        <p:spPr>
          <a:xfrm>
            <a:off x="436050" y="826559"/>
            <a:ext cx="8258644" cy="547027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prstClr val="black"/>
                </a:solidFill>
              </a:rPr>
              <a:t>Similarities at the Top of the Cost </a:t>
            </a:r>
            <a:r>
              <a:rPr lang="en-US" dirty="0" smtClean="0">
                <a:solidFill>
                  <a:prstClr val="black"/>
                </a:solidFill>
              </a:rPr>
              <a:t>Curve</a:t>
            </a:r>
            <a:endParaRPr lang="en-US" dirty="0"/>
          </a:p>
        </p:txBody>
      </p:sp>
      <p:sp>
        <p:nvSpPr>
          <p:cNvPr id="4" name="Content Placeholder 2"/>
          <p:cNvSpPr>
            <a:spLocks noGrp="1"/>
          </p:cNvSpPr>
          <p:nvPr>
            <p:ph type="body" sz="quarter" idx="10"/>
          </p:nvPr>
        </p:nvSpPr>
        <p:spPr>
          <a:xfrm>
            <a:off x="352425" y="1010075"/>
            <a:ext cx="8467725" cy="5238325"/>
          </a:xfrm>
          <a:prstGeom prst="rect">
            <a:avLst/>
          </a:prstGeom>
        </p:spPr>
        <p:txBody>
          <a:bodyPr>
            <a:noAutofit/>
          </a:bodyPr>
          <a:lstStyle/>
          <a:p>
            <a:pPr>
              <a:spcAft>
                <a:spcPts val="800"/>
              </a:spcAft>
              <a:buSzPct val="150000"/>
            </a:pPr>
            <a:r>
              <a:rPr lang="en-US" sz="2200" dirty="0" smtClean="0"/>
              <a:t>Complex medical, behavioral (chronic Severe Mental Illness), functional and environmental issues including social determinants</a:t>
            </a:r>
          </a:p>
          <a:p>
            <a:pPr>
              <a:spcAft>
                <a:spcPts val="800"/>
              </a:spcAft>
              <a:buSzPct val="150000"/>
            </a:pPr>
            <a:r>
              <a:rPr lang="en-US" sz="2200" dirty="0" smtClean="0"/>
              <a:t>Care from multiple providers</a:t>
            </a:r>
          </a:p>
          <a:p>
            <a:pPr>
              <a:spcAft>
                <a:spcPts val="800"/>
              </a:spcAft>
              <a:buSzPct val="150000"/>
            </a:pPr>
            <a:r>
              <a:rPr lang="en-US" sz="2200" dirty="0" smtClean="0"/>
              <a:t>Care paid by multiple payers</a:t>
            </a:r>
          </a:p>
          <a:p>
            <a:pPr>
              <a:spcAft>
                <a:spcPts val="800"/>
              </a:spcAft>
              <a:buSzPct val="150000"/>
            </a:pPr>
            <a:r>
              <a:rPr lang="en-US" sz="2200" dirty="0" smtClean="0"/>
              <a:t>Care in multiple sites</a:t>
            </a:r>
          </a:p>
          <a:p>
            <a:pPr>
              <a:spcAft>
                <a:spcPts val="800"/>
              </a:spcAft>
              <a:buSzPct val="150000"/>
            </a:pPr>
            <a:r>
              <a:rPr lang="en-US" sz="2200" dirty="0" smtClean="0"/>
              <a:t>High utilization of emergency responders, </a:t>
            </a:r>
            <a:r>
              <a:rPr lang="en-US" sz="2200" dirty="0"/>
              <a:t>e</a:t>
            </a:r>
            <a:r>
              <a:rPr lang="en-US" sz="2200" dirty="0" smtClean="0"/>
              <a:t>mergency departments, hospitals, nursing facilities, home nursing and home based services</a:t>
            </a:r>
          </a:p>
          <a:p>
            <a:pPr>
              <a:spcAft>
                <a:spcPts val="800"/>
              </a:spcAft>
              <a:buSzPct val="150000"/>
            </a:pPr>
            <a:r>
              <a:rPr lang="en-US" sz="2200" dirty="0" smtClean="0"/>
              <a:t>Experience multiple transitions and need an overall care plan</a:t>
            </a:r>
            <a:endParaRPr lang="en-US" sz="2200" b="1" dirty="0"/>
          </a:p>
          <a:p>
            <a:pPr>
              <a:spcAft>
                <a:spcPts val="800"/>
              </a:spcAft>
              <a:buSzPct val="150000"/>
            </a:pPr>
            <a:r>
              <a:rPr lang="en-US" sz="2200" dirty="0" smtClean="0"/>
              <a:t>Current service delivery and payment systems are in disarray</a:t>
            </a:r>
          </a:p>
          <a:p>
            <a:pPr>
              <a:spcAft>
                <a:spcPts val="800"/>
              </a:spcAft>
              <a:buSzPct val="150000"/>
            </a:pPr>
            <a:r>
              <a:rPr lang="en-US" sz="2200" dirty="0" smtClean="0"/>
              <a:t>Standardized and interoperable information is necessary (but not sufficient) to organize </a:t>
            </a:r>
            <a:r>
              <a:rPr lang="en-US" sz="2200" dirty="0" smtClean="0"/>
              <a:t>care</a:t>
            </a:r>
            <a:endParaRPr lang="en-US" sz="2200" dirty="0" smtClean="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22</a:t>
            </a:r>
            <a:endParaRPr lang="en-US" dirty="0"/>
          </a:p>
        </p:txBody>
      </p:sp>
    </p:spTree>
    <p:extLst>
      <p:ext uri="{BB962C8B-B14F-4D97-AF65-F5344CB8AC3E}">
        <p14:creationId xmlns:p14="http://schemas.microsoft.com/office/powerpoint/2010/main" val="12837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This graphic depicts the average Medicare spending per beneficiary based on the number of chronic conditions of the patient. &#10;Patients with none or one condition spend an average of $2,025&#10;Patients with 2 to 3 conditions spend an average of $5,698&#10;Patients with 4 to 5 conditions spend an average of $12,174&#10;Patients with six or more conditions spend an average of $32,658&#10;" title="Medicare Spending Per Beneficiary"/>
          <p:cNvPicPr>
            <a:picLocks noChangeAspect="1" noChangeArrowheads="1"/>
          </p:cNvPicPr>
          <p:nvPr/>
        </p:nvPicPr>
        <p:blipFill>
          <a:blip r:embed="rId3"/>
          <a:srcRect/>
          <a:stretch>
            <a:fillRect/>
          </a:stretch>
        </p:blipFill>
        <p:spPr bwMode="auto">
          <a:xfrm>
            <a:off x="106016" y="901676"/>
            <a:ext cx="8686800" cy="47971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Per Beneficiary Medicare Spending</a:t>
            </a:r>
          </a:p>
        </p:txBody>
      </p:sp>
      <p:sp>
        <p:nvSpPr>
          <p:cNvPr id="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23</a:t>
            </a:fld>
            <a:endParaRPr lang="en-US" dirty="0"/>
          </a:p>
        </p:txBody>
      </p:sp>
      <p:sp>
        <p:nvSpPr>
          <p:cNvPr id="3" name="TextBox 2"/>
          <p:cNvSpPr txBox="1"/>
          <p:nvPr/>
        </p:nvSpPr>
        <p:spPr>
          <a:xfrm>
            <a:off x="304800" y="5816652"/>
            <a:ext cx="8343900" cy="461665"/>
          </a:xfrm>
          <a:prstGeom prst="rect">
            <a:avLst/>
          </a:prstGeom>
          <a:noFill/>
        </p:spPr>
        <p:txBody>
          <a:bodyPr wrap="square" rtlCol="0">
            <a:spAutoFit/>
          </a:bodyPr>
          <a:lstStyle/>
          <a:p>
            <a:pPr lvl="0"/>
            <a:r>
              <a:rPr lang="en-US" sz="1200" dirty="0">
                <a:solidFill>
                  <a:prstClr val="black"/>
                </a:solidFill>
              </a:rPr>
              <a:t>Source: 2012 Medicare Chart Book: </a:t>
            </a:r>
            <a:r>
              <a:rPr lang="en-US" sz="1200" u="sng" dirty="0">
                <a:solidFill>
                  <a:srgbClr val="0000FF"/>
                </a:solidFill>
                <a:ea typeface="Calibri"/>
                <a:hlinkClick r:id="rId4"/>
              </a:rPr>
              <a:t>https://</a:t>
            </a:r>
            <a:r>
              <a:rPr lang="en-US" sz="1200" u="sng" dirty="0" smtClean="0">
                <a:solidFill>
                  <a:srgbClr val="0000FF"/>
                </a:solidFill>
                <a:ea typeface="Calibri"/>
                <a:hlinkClick r:id="rId4"/>
              </a:rPr>
              <a:t>www.cms.gov/Research-Statistics-Data-and-Systems/Statistics-Trends-and-Reports/Chronic-Conditions/2012ChartBook.html</a:t>
            </a:r>
            <a:endParaRPr lang="en-US" sz="1200" dirty="0">
              <a:solidFill>
                <a:prstClr val="black"/>
              </a:solidFill>
              <a:ea typeface="Calibri"/>
            </a:endParaRPr>
          </a:p>
        </p:txBody>
      </p:sp>
    </p:spTree>
    <p:extLst>
      <p:ext uri="{BB962C8B-B14F-4D97-AF65-F5344CB8AC3E}">
        <p14:creationId xmlns:p14="http://schemas.microsoft.com/office/powerpoint/2010/main" val="4002401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Proportion of Medicare Spending</a:t>
            </a:r>
          </a:p>
        </p:txBody>
      </p:sp>
      <p:pic>
        <p:nvPicPr>
          <p:cNvPr id="12291" name="Picture 5" descr="This graphic establishes the percentage of patients with a specific number of conditions and the percentage of the overall Medicare spending associated with the services they receive.&#10;32% of Medicare beneficiaries have none or one condition and represent 7% of the total spending &#10;32% of Medicare beneficiaries have 2 to 3 conditions and represent 19% of the total spending &#10;23% of Medicare beneficiaries have 4 to 5 conditions and represent 28% of the total spending &#10;14% of Medicare beneficiaries have 6 or more conditions and represent 46% of the total spending &#10;" title="Proportion of Medicare Spend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68" y="875143"/>
            <a:ext cx="7349007" cy="48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24</a:t>
            </a:fld>
            <a:endParaRPr lang="en-US" dirty="0"/>
          </a:p>
        </p:txBody>
      </p:sp>
      <p:sp>
        <p:nvSpPr>
          <p:cNvPr id="3" name="TextBox 2"/>
          <p:cNvSpPr txBox="1"/>
          <p:nvPr/>
        </p:nvSpPr>
        <p:spPr>
          <a:xfrm>
            <a:off x="292100" y="5858428"/>
            <a:ext cx="8659740" cy="461665"/>
          </a:xfrm>
          <a:prstGeom prst="rect">
            <a:avLst/>
          </a:prstGeom>
          <a:noFill/>
        </p:spPr>
        <p:txBody>
          <a:bodyPr wrap="square" rtlCol="0">
            <a:spAutoFit/>
          </a:bodyPr>
          <a:lstStyle/>
          <a:p>
            <a:r>
              <a:rPr lang="en-US" sz="1200" dirty="0">
                <a:solidFill>
                  <a:prstClr val="black"/>
                </a:solidFill>
              </a:rPr>
              <a:t>Source: 2012 Medicare Chart Book: </a:t>
            </a:r>
            <a:r>
              <a:rPr lang="en-US" sz="1200" u="sng" dirty="0">
                <a:solidFill>
                  <a:srgbClr val="0000FF"/>
                </a:solidFill>
                <a:ea typeface="Calibri"/>
                <a:hlinkClick r:id="rId4"/>
              </a:rPr>
              <a:t>https://</a:t>
            </a:r>
            <a:r>
              <a:rPr lang="en-US" sz="1200" u="sng" dirty="0" smtClean="0">
                <a:solidFill>
                  <a:srgbClr val="0000FF"/>
                </a:solidFill>
                <a:ea typeface="Calibri"/>
                <a:hlinkClick r:id="rId4"/>
              </a:rPr>
              <a:t>www.cms.gov/Research-Statistics-Data-and-Systems/Statistics-Trends-and-Reports/Chronic-Conditions/2012ChartBook.html</a:t>
            </a:r>
            <a:endParaRPr lang="en-US" sz="1200" dirty="0">
              <a:ea typeface="Calibri"/>
            </a:endParaRPr>
          </a:p>
        </p:txBody>
      </p:sp>
    </p:spTree>
    <p:extLst>
      <p:ext uri="{BB962C8B-B14F-4D97-AF65-F5344CB8AC3E}">
        <p14:creationId xmlns:p14="http://schemas.microsoft.com/office/powerpoint/2010/main" val="3348898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8713" cy="665506"/>
          </a:xfrm>
        </p:spPr>
        <p:txBody>
          <a:bodyPr/>
          <a:lstStyle/>
          <a:p>
            <a:pPr>
              <a:lnSpc>
                <a:spcPts val="3000"/>
              </a:lnSpc>
            </a:pPr>
            <a:r>
              <a:rPr lang="en-US" sz="3200" dirty="0"/>
              <a:t>Medicare Readmissions by Number of </a:t>
            </a:r>
            <a:r>
              <a:rPr lang="en-US" sz="3200" dirty="0" smtClean="0"/>
              <a:t>Chronic </a:t>
            </a:r>
            <a:r>
              <a:rPr lang="en-US" sz="3200" dirty="0"/>
              <a:t>Conditions</a:t>
            </a:r>
          </a:p>
        </p:txBody>
      </p:sp>
      <p:pic>
        <p:nvPicPr>
          <p:cNvPr id="7171" name="Picture 5" descr="This graphic shows an example of the percentage of Medicare hospital readmissions in 2010 based on the number of chronic conditions. &#10;32% of Medicare beneficiaries with none or one condition have a rate of hospital readmission of under 8% &#10;32% of Medicare beneficiaries with 2 to 3 conditions have a rate of hospital readmission of 8%&#10;23% of Medicare beneficiaries with 4 to 5 conditions have a rate of hospital readmission of 20%&#10;14% of Medicare beneficiaries with 6 or more conditions have a rate of hospital readmission of 70%&#10;" title="Medicare Readmissions by Number of Chronic Condi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3097"/>
            <a:ext cx="7803855" cy="495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25</a:t>
            </a:fld>
            <a:endParaRPr lang="en-US" dirty="0"/>
          </a:p>
        </p:txBody>
      </p:sp>
      <p:sp>
        <p:nvSpPr>
          <p:cNvPr id="3" name="Rectangle 2"/>
          <p:cNvSpPr/>
          <p:nvPr/>
        </p:nvSpPr>
        <p:spPr>
          <a:xfrm>
            <a:off x="406399" y="5748520"/>
            <a:ext cx="8385313" cy="461665"/>
          </a:xfrm>
          <a:prstGeom prst="rect">
            <a:avLst/>
          </a:prstGeom>
        </p:spPr>
        <p:txBody>
          <a:bodyPr wrap="square">
            <a:spAutoFit/>
          </a:bodyPr>
          <a:lstStyle/>
          <a:p>
            <a:pPr lvl="0" defTabSz="914400">
              <a:defRPr/>
            </a:pPr>
            <a:r>
              <a:rPr lang="en-US" sz="1200" dirty="0">
                <a:solidFill>
                  <a:prstClr val="black"/>
                </a:solidFill>
              </a:rPr>
              <a:t>Source: 2012 Medicare Chart Book: </a:t>
            </a:r>
            <a:r>
              <a:rPr lang="en-US" sz="1200" u="sng" dirty="0">
                <a:solidFill>
                  <a:srgbClr val="0000FF"/>
                </a:solidFill>
                <a:ea typeface="Calibri"/>
                <a:hlinkClick r:id="rId4"/>
              </a:rPr>
              <a:t>https://www.cms.gov/Research-Statistics-Data-and-Systems/Statistics-Trends-and-Reports/Chronic-Conditions/2012ChartBook.html</a:t>
            </a:r>
            <a:endParaRPr lang="en-US" sz="1200" dirty="0">
              <a:solidFill>
                <a:prstClr val="black"/>
              </a:solidFill>
              <a:ea typeface="Calibri"/>
            </a:endParaRPr>
          </a:p>
        </p:txBody>
      </p:sp>
    </p:spTree>
    <p:extLst>
      <p:ext uri="{BB962C8B-B14F-4D97-AF65-F5344CB8AC3E}">
        <p14:creationId xmlns:p14="http://schemas.microsoft.com/office/powerpoint/2010/main" val="3632582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slide shows the percentage of hospital readmissions with a readmission within 30 days based on age and number of chronic conditions. &#10;The graphic demonstrates that there is a higher rate of readmissions among beneficiaries who are 65 years of age or younger with 11% for those with none to one condition, 16% for those with 2 to 3 conditions, 20% for those with 4 to 5 conditions, and 32% for those with 6 or more conditions." title="Percentatge of Hospital Readmissions"/>
          <p:cNvPicPr>
            <a:picLocks noChangeAspect="1"/>
          </p:cNvPicPr>
          <p:nvPr/>
        </p:nvPicPr>
        <p:blipFill>
          <a:blip r:embed="rId2"/>
          <a:stretch>
            <a:fillRect/>
          </a:stretch>
        </p:blipFill>
        <p:spPr>
          <a:xfrm>
            <a:off x="353927" y="1014774"/>
            <a:ext cx="8436146" cy="5151447"/>
          </a:xfrm>
          <a:prstGeom prst="rect">
            <a:avLst/>
          </a:prstGeom>
        </p:spPr>
      </p:pic>
      <p:sp>
        <p:nvSpPr>
          <p:cNvPr id="7" name="Slide Number Placeholder 3" descr="Slide number 5"/>
          <p:cNvSpPr txBox="1">
            <a:spLocks/>
          </p:cNvSpPr>
          <p:nvPr/>
        </p:nvSpPr>
        <p:spPr>
          <a:xfrm>
            <a:off x="6871248" y="639873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26</a:t>
            </a:r>
            <a:endParaRPr lang="en-US" dirty="0"/>
          </a:p>
        </p:txBody>
      </p:sp>
      <p:sp>
        <p:nvSpPr>
          <p:cNvPr id="13" name="Title 12"/>
          <p:cNvSpPr>
            <a:spLocks noGrp="1"/>
          </p:cNvSpPr>
          <p:nvPr>
            <p:ph type="title"/>
          </p:nvPr>
        </p:nvSpPr>
        <p:spPr>
          <a:xfrm>
            <a:off x="106016" y="-16967"/>
            <a:ext cx="8918713" cy="1027455"/>
          </a:xfrm>
        </p:spPr>
        <p:txBody>
          <a:bodyPr/>
          <a:lstStyle/>
          <a:p>
            <a:pPr>
              <a:lnSpc>
                <a:spcPts val="3200"/>
              </a:lnSpc>
            </a:pPr>
            <a:r>
              <a:rPr lang="en-US" sz="3200" dirty="0" smtClean="0"/>
              <a:t>Readmissions:  Greatest Among Younger Persons with Disabilities</a:t>
            </a:r>
            <a:endParaRPr lang="en-US" sz="3200" dirty="0"/>
          </a:p>
        </p:txBody>
      </p:sp>
    </p:spTree>
    <p:extLst>
      <p:ext uri="{BB962C8B-B14F-4D97-AF65-F5344CB8AC3E}">
        <p14:creationId xmlns:p14="http://schemas.microsoft.com/office/powerpoint/2010/main" val="2219437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Social </a:t>
            </a:r>
            <a:r>
              <a:rPr lang="en-US" dirty="0"/>
              <a:t>Determinants</a:t>
            </a:r>
          </a:p>
        </p:txBody>
      </p:sp>
      <p:sp>
        <p:nvSpPr>
          <p:cNvPr id="3" name="Content Placeholder 2"/>
          <p:cNvSpPr>
            <a:spLocks noGrp="1"/>
          </p:cNvSpPr>
          <p:nvPr>
            <p:ph type="body" sz="quarter" idx="10"/>
          </p:nvPr>
        </p:nvSpPr>
        <p:spPr>
          <a:prstGeom prst="rect">
            <a:avLst/>
          </a:prstGeom>
        </p:spPr>
        <p:txBody>
          <a:bodyPr>
            <a:normAutofit/>
          </a:bodyPr>
          <a:lstStyle/>
          <a:p>
            <a:pPr>
              <a:buSzPct val="150000"/>
            </a:pPr>
            <a:r>
              <a:rPr lang="en-US" b="1" dirty="0" smtClean="0">
                <a:solidFill>
                  <a:schemeClr val="tx2">
                    <a:lumMod val="75000"/>
                  </a:schemeClr>
                </a:solidFill>
              </a:rPr>
              <a:t>Social </a:t>
            </a:r>
            <a:r>
              <a:rPr lang="en-US" b="1" dirty="0">
                <a:solidFill>
                  <a:schemeClr val="tx2">
                    <a:lumMod val="75000"/>
                  </a:schemeClr>
                </a:solidFill>
              </a:rPr>
              <a:t>determinants drive a greater proportion of health care spending than do clinical conditions</a:t>
            </a:r>
          </a:p>
          <a:p>
            <a:pPr>
              <a:buSzPct val="150000"/>
            </a:pPr>
            <a:endParaRPr lang="en-US" dirty="0" smtClean="0">
              <a:solidFill>
                <a:schemeClr val="tx2">
                  <a:lumMod val="75000"/>
                </a:schemeClr>
              </a:solidFill>
            </a:endParaRPr>
          </a:p>
          <a:p>
            <a:pPr>
              <a:buSzPct val="150000"/>
            </a:pPr>
            <a:r>
              <a:rPr lang="en-US" b="1" dirty="0">
                <a:solidFill>
                  <a:schemeClr val="tx2">
                    <a:lumMod val="75000"/>
                  </a:schemeClr>
                </a:solidFill>
              </a:rPr>
              <a:t>Social determinants </a:t>
            </a:r>
            <a:r>
              <a:rPr lang="en-US" b="1" dirty="0" smtClean="0">
                <a:solidFill>
                  <a:schemeClr val="tx2">
                    <a:lumMod val="75000"/>
                  </a:schemeClr>
                </a:solidFill>
              </a:rPr>
              <a:t> include:</a:t>
            </a:r>
          </a:p>
          <a:p>
            <a:pPr marL="1200150" lvl="1" indent="-457200">
              <a:buFont typeface="Calibri" panose="020F0502020204030204" pitchFamily="34" charset="0"/>
              <a:buChar char="̶"/>
            </a:pPr>
            <a:r>
              <a:rPr lang="en-US" sz="2800" dirty="0" smtClean="0"/>
              <a:t>Race, class, gender, education, employment, housing, community/family supports, contact with criminal justice system, chronic severe mental illness, substance abuse</a:t>
            </a:r>
          </a:p>
          <a:p>
            <a:endParaRPr lang="en-US" dirty="0" smtClean="0"/>
          </a:p>
          <a:p>
            <a:endParaRPr lang="en-US"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t>
            </a:r>
            <a:r>
              <a:rPr lang="en-US" dirty="0"/>
              <a:t>Future Accountable Care Community</a:t>
            </a:r>
          </a:p>
        </p:txBody>
      </p:sp>
      <p:cxnSp>
        <p:nvCxnSpPr>
          <p:cNvPr id="21" name="Straight Connector 20"/>
          <p:cNvCxnSpPr/>
          <p:nvPr/>
        </p:nvCxnSpPr>
        <p:spPr bwMode="auto">
          <a:xfrm rot="375441">
            <a:off x="6171735" y="-1051815"/>
            <a:ext cx="124968" cy="36513"/>
          </a:xfrm>
          <a:prstGeom prst="line">
            <a:avLst/>
          </a:prstGeom>
        </p:spPr>
        <p:style>
          <a:lnRef idx="1">
            <a:schemeClr val="accent1"/>
          </a:lnRef>
          <a:fillRef idx="0">
            <a:schemeClr val="accent1"/>
          </a:fillRef>
          <a:effectRef idx="0">
            <a:schemeClr val="accent1"/>
          </a:effectRef>
          <a:fontRef idx="minor">
            <a:schemeClr val="tx1"/>
          </a:fontRef>
        </p:style>
      </p:cxnSp>
      <p:sp>
        <p:nvSpPr>
          <p:cNvPr id="8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28</a:t>
            </a:r>
            <a:endParaRPr lang="en-US" dirty="0"/>
          </a:p>
        </p:txBody>
      </p:sp>
      <p:pic>
        <p:nvPicPr>
          <p:cNvPr id="3" name="Picture 2" descr="This slide shows that the use of Health Information Exchanges (HIE’s) serves as vehicle, allowing access to patient information by several healthcare entities. " title="The Future Accountable Care Community"/>
          <p:cNvPicPr>
            <a:picLocks noChangeAspect="1"/>
          </p:cNvPicPr>
          <p:nvPr/>
        </p:nvPicPr>
        <p:blipFill>
          <a:blip r:embed="rId3"/>
          <a:stretch>
            <a:fillRect/>
          </a:stretch>
        </p:blipFill>
        <p:spPr>
          <a:xfrm>
            <a:off x="0" y="829100"/>
            <a:ext cx="9032279" cy="5480259"/>
          </a:xfrm>
          <a:prstGeom prst="rect">
            <a:avLst/>
          </a:prstGeom>
        </p:spPr>
      </p:pic>
    </p:spTree>
    <p:extLst>
      <p:ext uri="{BB962C8B-B14F-4D97-AF65-F5344CB8AC3E}">
        <p14:creationId xmlns:p14="http://schemas.microsoft.com/office/powerpoint/2010/main" val="4234517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Changing to VBP Means Changing Communications</a:t>
            </a:r>
            <a:endParaRPr lang="en-US" sz="3200" dirty="0"/>
          </a:p>
        </p:txBody>
      </p:sp>
      <p:sp>
        <p:nvSpPr>
          <p:cNvPr id="3" name="Content Placeholder 2"/>
          <p:cNvSpPr>
            <a:spLocks noGrp="1"/>
          </p:cNvSpPr>
          <p:nvPr>
            <p:ph type="body" sz="quarter" idx="10"/>
          </p:nvPr>
        </p:nvSpPr>
        <p:spPr>
          <a:prstGeom prst="rect">
            <a:avLst/>
          </a:prstGeom>
        </p:spPr>
        <p:txBody>
          <a:bodyPr>
            <a:normAutofit/>
          </a:bodyPr>
          <a:lstStyle/>
          <a:p>
            <a:pPr>
              <a:buSzPct val="130000"/>
            </a:pPr>
            <a:r>
              <a:rPr lang="en-US" dirty="0" smtClean="0"/>
              <a:t>Requires effective communication between sites </a:t>
            </a:r>
          </a:p>
          <a:p>
            <a:pPr>
              <a:buSzPct val="130000"/>
            </a:pPr>
            <a:endParaRPr lang="en-US" dirty="0" smtClean="0"/>
          </a:p>
          <a:p>
            <a:pPr>
              <a:buSzPct val="130000"/>
            </a:pPr>
            <a:r>
              <a:rPr lang="en-US" dirty="0" smtClean="0"/>
              <a:t>To create safer transitions of care for those with the most complex issues</a:t>
            </a:r>
          </a:p>
          <a:p>
            <a:pPr>
              <a:buSzPct val="130000"/>
            </a:pPr>
            <a:endParaRPr lang="en-US" dirty="0" smtClean="0"/>
          </a:p>
          <a:p>
            <a:pPr>
              <a:buSzPct val="130000"/>
            </a:pPr>
            <a:r>
              <a:rPr lang="en-US" dirty="0" smtClean="0"/>
              <a:t>To improved coordination of care across all sites with a shared care plan</a:t>
            </a:r>
          </a:p>
          <a:p>
            <a:pPr>
              <a:buSzPct val="130000"/>
            </a:pPr>
            <a:endParaRPr lang="en-US" dirty="0" smtClean="0"/>
          </a:p>
          <a:p>
            <a:pPr>
              <a:buSzPct val="130000"/>
            </a:pPr>
            <a:r>
              <a:rPr lang="en-US" dirty="0" smtClean="0"/>
              <a:t>These new connections will rely on the electronic exchange of standardized and interoperable information</a:t>
            </a:r>
          </a:p>
          <a:p>
            <a:endParaRPr lang="en-US" sz="5400" dirty="0" smtClean="0"/>
          </a:p>
          <a:p>
            <a:endParaRPr lang="en-US"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29</a:t>
            </a:r>
            <a:endParaRPr lang="en-US" dirty="0"/>
          </a:p>
        </p:txBody>
      </p:sp>
    </p:spTree>
    <p:extLst>
      <p:ext uri="{BB962C8B-B14F-4D97-AF65-F5344CB8AC3E}">
        <p14:creationId xmlns:p14="http://schemas.microsoft.com/office/powerpoint/2010/main" val="231604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52425" y="1124394"/>
            <a:ext cx="8467725" cy="4943192"/>
          </a:xfrm>
        </p:spPr>
        <p:txBody>
          <a:bodyPr>
            <a:normAutofit/>
          </a:bodyPr>
          <a:lstStyle/>
          <a:p>
            <a:pPr marL="342900" lvl="0" indent="-342900">
              <a:lnSpc>
                <a:spcPct val="115000"/>
              </a:lnSpc>
              <a:buFont typeface="Symbol"/>
              <a:buChar char=""/>
            </a:pPr>
            <a:r>
              <a:rPr lang="en-US" sz="2400" dirty="0" smtClean="0">
                <a:ea typeface="Calibri"/>
                <a:cs typeface="Times New Roman"/>
              </a:rPr>
              <a:t>IMPACT </a:t>
            </a:r>
            <a:r>
              <a:rPr lang="en-US" sz="2400" dirty="0">
                <a:ea typeface="Calibri"/>
                <a:cs typeface="Times New Roman"/>
              </a:rPr>
              <a:t>Act: Requirements to </a:t>
            </a:r>
            <a:r>
              <a:rPr lang="en-US" sz="2400" dirty="0" smtClean="0">
                <a:ea typeface="Calibri"/>
                <a:cs typeface="Times New Roman"/>
              </a:rPr>
              <a:t>Standardize and </a:t>
            </a:r>
            <a:r>
              <a:rPr lang="en-US" sz="2400" dirty="0">
                <a:ea typeface="Calibri"/>
                <a:cs typeface="Times New Roman"/>
              </a:rPr>
              <a:t>M</a:t>
            </a:r>
            <a:r>
              <a:rPr lang="en-US" sz="2400" dirty="0" smtClean="0">
                <a:ea typeface="Calibri"/>
                <a:cs typeface="Times New Roman"/>
              </a:rPr>
              <a:t>ake </a:t>
            </a:r>
            <a:r>
              <a:rPr lang="en-US" sz="2400" dirty="0">
                <a:ea typeface="Calibri"/>
                <a:cs typeface="Times New Roman"/>
              </a:rPr>
              <a:t>I</a:t>
            </a:r>
            <a:r>
              <a:rPr lang="en-US" sz="2400" dirty="0" smtClean="0">
                <a:ea typeface="Calibri"/>
                <a:cs typeface="Times New Roman"/>
              </a:rPr>
              <a:t>nteroperable </a:t>
            </a:r>
            <a:r>
              <a:rPr lang="en-US" sz="2400" dirty="0">
                <a:ea typeface="Calibri"/>
                <a:cs typeface="Times New Roman"/>
              </a:rPr>
              <a:t>Post Acute Care </a:t>
            </a:r>
            <a:r>
              <a:rPr lang="en-US" sz="2400" dirty="0" smtClean="0">
                <a:ea typeface="Calibri"/>
                <a:cs typeface="Times New Roman"/>
              </a:rPr>
              <a:t>Assessment </a:t>
            </a:r>
            <a:r>
              <a:rPr lang="en-US" sz="2400" dirty="0">
                <a:ea typeface="Calibri"/>
                <a:cs typeface="Times New Roman"/>
              </a:rPr>
              <a:t>Data </a:t>
            </a:r>
            <a:r>
              <a:rPr lang="en-US" sz="2400" dirty="0" smtClean="0">
                <a:ea typeface="Calibri"/>
                <a:cs typeface="Times New Roman"/>
              </a:rPr>
              <a:t>Elements</a:t>
            </a:r>
          </a:p>
          <a:p>
            <a:pPr marL="0" lvl="0" indent="0">
              <a:lnSpc>
                <a:spcPct val="115000"/>
              </a:lnSpc>
              <a:buNone/>
            </a:pPr>
            <a:endParaRPr lang="en-US" sz="2400" dirty="0" smtClean="0">
              <a:ea typeface="Calibri"/>
              <a:cs typeface="Times New Roman"/>
            </a:endParaRPr>
          </a:p>
          <a:p>
            <a:pPr marL="342900" lvl="0" indent="-342900">
              <a:lnSpc>
                <a:spcPct val="115000"/>
              </a:lnSpc>
              <a:spcAft>
                <a:spcPts val="1000"/>
              </a:spcAft>
              <a:buFont typeface="Symbol"/>
              <a:buChar char=""/>
            </a:pPr>
            <a:r>
              <a:rPr lang="en-US" sz="2400" dirty="0" smtClean="0">
                <a:ea typeface="Calibri"/>
                <a:cs typeface="Times New Roman"/>
              </a:rPr>
              <a:t>Using </a:t>
            </a:r>
            <a:r>
              <a:rPr lang="en-US" sz="2400" dirty="0">
                <a:ea typeface="Calibri"/>
                <a:cs typeface="Times New Roman"/>
              </a:rPr>
              <a:t>and </a:t>
            </a:r>
            <a:r>
              <a:rPr lang="en-US" sz="2400" dirty="0" smtClean="0">
                <a:ea typeface="Calibri"/>
                <a:cs typeface="Times New Roman"/>
              </a:rPr>
              <a:t>Exchanging Clinically Relevant </a:t>
            </a:r>
            <a:r>
              <a:rPr lang="en-US" sz="2400" dirty="0">
                <a:ea typeface="Calibri"/>
                <a:cs typeface="Times New Roman"/>
              </a:rPr>
              <a:t>A</a:t>
            </a:r>
            <a:r>
              <a:rPr lang="en-US" sz="2400" dirty="0" smtClean="0">
                <a:ea typeface="Calibri"/>
                <a:cs typeface="Times New Roman"/>
              </a:rPr>
              <a:t>ssessment </a:t>
            </a:r>
            <a:r>
              <a:rPr lang="en-US" sz="2400" dirty="0">
                <a:ea typeface="Calibri"/>
                <a:cs typeface="Times New Roman"/>
              </a:rPr>
              <a:t>D</a:t>
            </a:r>
            <a:r>
              <a:rPr lang="en-US" sz="2400" dirty="0" smtClean="0">
                <a:ea typeface="Calibri"/>
                <a:cs typeface="Times New Roman"/>
              </a:rPr>
              <a:t>ata for Multiple Purposes</a:t>
            </a:r>
            <a:endParaRPr lang="en-US" sz="2400" dirty="0">
              <a:solidFill>
                <a:prstClr val="black"/>
              </a:solidFill>
              <a:ea typeface="Calibri"/>
              <a:cs typeface="Times New Roman"/>
            </a:endParaRPr>
          </a:p>
          <a:p>
            <a:pPr marL="342900" lvl="0" indent="-342900">
              <a:lnSpc>
                <a:spcPct val="115000"/>
              </a:lnSpc>
              <a:buFont typeface="Symbol"/>
              <a:buChar char=""/>
            </a:pPr>
            <a:endParaRPr lang="en-US" sz="2400" dirty="0">
              <a:ea typeface="Calibri"/>
              <a:cs typeface="Times New Roman"/>
            </a:endParaRPr>
          </a:p>
          <a:p>
            <a:pPr marL="342900" lvl="0" indent="-342900">
              <a:lnSpc>
                <a:spcPct val="115000"/>
              </a:lnSpc>
              <a:buFont typeface="Symbol"/>
              <a:buChar char=""/>
            </a:pPr>
            <a:r>
              <a:rPr lang="en-US" sz="2400" dirty="0">
                <a:ea typeface="Calibri"/>
                <a:cs typeface="Times New Roman"/>
              </a:rPr>
              <a:t>Health Information Technology </a:t>
            </a:r>
            <a:r>
              <a:rPr lang="en-US" sz="2400" dirty="0" smtClean="0">
                <a:ea typeface="Calibri"/>
                <a:cs typeface="Times New Roman"/>
              </a:rPr>
              <a:t>Standards- </a:t>
            </a:r>
            <a:r>
              <a:rPr lang="en-US" sz="2400" dirty="0">
                <a:ea typeface="Calibri"/>
                <a:cs typeface="Times New Roman"/>
              </a:rPr>
              <a:t>A </a:t>
            </a:r>
            <a:r>
              <a:rPr lang="en-US" sz="2400" dirty="0" smtClean="0">
                <a:ea typeface="Calibri"/>
                <a:cs typeface="Times New Roman"/>
              </a:rPr>
              <a:t>Primer</a:t>
            </a:r>
          </a:p>
          <a:p>
            <a:pPr marL="342900" lvl="0" indent="-342900">
              <a:lnSpc>
                <a:spcPct val="115000"/>
              </a:lnSpc>
              <a:buFont typeface="Symbol"/>
              <a:buChar char=""/>
            </a:pPr>
            <a:endParaRPr lang="en-US" sz="2400" dirty="0">
              <a:ea typeface="Calibri"/>
              <a:cs typeface="Times New Roman"/>
            </a:endParaRPr>
          </a:p>
          <a:p>
            <a:pPr marL="342900" lvl="0" indent="-342900">
              <a:lnSpc>
                <a:spcPct val="115000"/>
              </a:lnSpc>
              <a:buFont typeface="Symbol"/>
              <a:buChar char=""/>
            </a:pPr>
            <a:r>
              <a:rPr lang="en-US" sz="2400" dirty="0">
                <a:ea typeface="Calibri"/>
                <a:cs typeface="Times New Roman"/>
              </a:rPr>
              <a:t>CMS Data Element Library</a:t>
            </a:r>
          </a:p>
          <a:p>
            <a:endParaRPr lang="en-US" sz="2800" dirty="0" smtClean="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3</a:t>
            </a:fld>
            <a:endParaRPr lang="en-US" dirty="0"/>
          </a:p>
        </p:txBody>
      </p:sp>
    </p:spTree>
    <p:extLst>
      <p:ext uri="{BB962C8B-B14F-4D97-AF65-F5344CB8AC3E}">
        <p14:creationId xmlns:p14="http://schemas.microsoft.com/office/powerpoint/2010/main" val="2723428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897" y="938893"/>
            <a:ext cx="8570844" cy="6001643"/>
          </a:xfrm>
          <a:prstGeom prst="rect">
            <a:avLst/>
          </a:prstGeom>
        </p:spPr>
        <p:txBody>
          <a:bodyPr wrap="square">
            <a:spAutoFit/>
          </a:bodyPr>
          <a:lstStyle/>
          <a:p>
            <a:pPr marL="342900" indent="-342900">
              <a:buSzPct val="150000"/>
              <a:buFont typeface="Arial" panose="020B0604020202020204" pitchFamily="34" charset="0"/>
              <a:buChar char="•"/>
            </a:pPr>
            <a:r>
              <a:rPr lang="en-US" sz="2400" b="1" dirty="0" smtClean="0">
                <a:solidFill>
                  <a:schemeClr val="tx2">
                    <a:lumMod val="75000"/>
                  </a:schemeClr>
                </a:solidFill>
                <a:ea typeface="+mj-ea"/>
                <a:cs typeface="+mj-cs"/>
              </a:rPr>
              <a:t>Quality Measures: How well do we exchange health information?</a:t>
            </a:r>
          </a:p>
          <a:p>
            <a:pPr marL="1257300" lvl="2" indent="-342900">
              <a:buFont typeface="Calibri" panose="020F0502020204030204" pitchFamily="34" charset="0"/>
              <a:buChar char="̶"/>
            </a:pPr>
            <a:r>
              <a:rPr lang="en-US" sz="2400" dirty="0" smtClean="0">
                <a:solidFill>
                  <a:prstClr val="black"/>
                </a:solidFill>
                <a:ea typeface="+mj-ea"/>
                <a:cs typeface="+mj-cs"/>
              </a:rPr>
              <a:t>Is the Content complete (cognition, function, etc. from standardized assessment instruments)</a:t>
            </a:r>
          </a:p>
          <a:p>
            <a:pPr marL="1257300" lvl="2" indent="-342900">
              <a:buFont typeface="Calibri" panose="020F0502020204030204" pitchFamily="34" charset="0"/>
              <a:buChar char="̶"/>
            </a:pPr>
            <a:r>
              <a:rPr lang="en-US" sz="2400" dirty="0" smtClean="0">
                <a:solidFill>
                  <a:prstClr val="black"/>
                </a:solidFill>
                <a:ea typeface="+mj-ea"/>
                <a:cs typeface="+mj-cs"/>
              </a:rPr>
              <a:t>Is the Format useable?</a:t>
            </a:r>
          </a:p>
          <a:p>
            <a:pPr marL="1257300" lvl="2" indent="-342900">
              <a:buFont typeface="Calibri" panose="020F0502020204030204" pitchFamily="34" charset="0"/>
              <a:buChar char="̶"/>
            </a:pPr>
            <a:r>
              <a:rPr lang="en-US" sz="2400" dirty="0" smtClean="0">
                <a:solidFill>
                  <a:prstClr val="black"/>
                </a:solidFill>
                <a:ea typeface="+mj-ea"/>
                <a:cs typeface="+mj-cs"/>
              </a:rPr>
              <a:t>Does the information arrive when needed?</a:t>
            </a:r>
          </a:p>
          <a:p>
            <a:pPr marL="342900" indent="-342900">
              <a:buSzPct val="150000"/>
              <a:buFont typeface="Arial" panose="020B0604020202020204" pitchFamily="34" charset="0"/>
              <a:buChar char="•"/>
            </a:pPr>
            <a:r>
              <a:rPr lang="en-US" sz="2400" b="1" dirty="0" smtClean="0">
                <a:solidFill>
                  <a:schemeClr val="tx2">
                    <a:lumMod val="75000"/>
                  </a:schemeClr>
                </a:solidFill>
                <a:ea typeface="+mj-ea"/>
                <a:cs typeface="+mj-cs"/>
              </a:rPr>
              <a:t>Public health: reportable events</a:t>
            </a:r>
          </a:p>
          <a:p>
            <a:pPr marL="342900" indent="-342900">
              <a:buSzPct val="150000"/>
              <a:buFont typeface="Arial" panose="020B0604020202020204" pitchFamily="34" charset="0"/>
              <a:buChar char="•"/>
            </a:pPr>
            <a:r>
              <a:rPr lang="en-US" sz="2400" b="1" dirty="0" smtClean="0">
                <a:solidFill>
                  <a:schemeClr val="tx2">
                    <a:lumMod val="75000"/>
                  </a:schemeClr>
                </a:solidFill>
                <a:ea typeface="+mj-ea"/>
                <a:cs typeface="+mj-cs"/>
              </a:rPr>
              <a:t>Creation of care plan</a:t>
            </a:r>
          </a:p>
          <a:p>
            <a:pPr marL="1257300" lvl="2" indent="-342900">
              <a:buFont typeface="Calibri" panose="020F0502020204030204" pitchFamily="34" charset="0"/>
              <a:buChar char="̶"/>
            </a:pPr>
            <a:r>
              <a:rPr lang="en-US" sz="2400" dirty="0" smtClean="0">
                <a:solidFill>
                  <a:prstClr val="black"/>
                </a:solidFill>
                <a:ea typeface="+mj-ea"/>
                <a:cs typeface="+mj-cs"/>
              </a:rPr>
              <a:t>Generate all site/all team lists: problems, interventions, team members, priorities of the individual, outcomes</a:t>
            </a:r>
          </a:p>
          <a:p>
            <a:pPr marL="342900" indent="-342900">
              <a:buSzPct val="150000"/>
              <a:buFont typeface="Arial" panose="020B0604020202020204" pitchFamily="34" charset="0"/>
              <a:buChar char="•"/>
            </a:pPr>
            <a:r>
              <a:rPr lang="en-US" sz="2400" b="1" dirty="0" smtClean="0">
                <a:solidFill>
                  <a:schemeClr val="tx2">
                    <a:lumMod val="75000"/>
                  </a:schemeClr>
                </a:solidFill>
                <a:ea typeface="+mj-ea"/>
                <a:cs typeface="+mj-cs"/>
              </a:rPr>
              <a:t>Measure ACC performance</a:t>
            </a:r>
          </a:p>
          <a:p>
            <a:pPr marL="1257300" lvl="2" indent="-342900">
              <a:buFont typeface="Calibri" panose="020F0502020204030204" pitchFamily="34" charset="0"/>
              <a:buChar char="̶"/>
            </a:pPr>
            <a:r>
              <a:rPr lang="en-US" sz="2400" dirty="0" smtClean="0">
                <a:solidFill>
                  <a:prstClr val="black"/>
                </a:solidFill>
                <a:ea typeface="+mj-ea"/>
                <a:cs typeface="+mj-cs"/>
              </a:rPr>
              <a:t>Gaps between problems and interventions</a:t>
            </a:r>
          </a:p>
          <a:p>
            <a:pPr marL="1257300" lvl="2" indent="-342900">
              <a:buFont typeface="Calibri" panose="020F0502020204030204" pitchFamily="34" charset="0"/>
              <a:buChar char="̶"/>
            </a:pPr>
            <a:r>
              <a:rPr lang="en-US" sz="2400" dirty="0" smtClean="0">
                <a:solidFill>
                  <a:prstClr val="black"/>
                </a:solidFill>
                <a:ea typeface="+mj-ea"/>
                <a:cs typeface="+mj-cs"/>
              </a:rPr>
              <a:t>Effectiveness of interventions</a:t>
            </a:r>
          </a:p>
          <a:p>
            <a:pPr marL="1257300" lvl="2" indent="-342900">
              <a:buFont typeface="Calibri" panose="020F0502020204030204" pitchFamily="34" charset="0"/>
              <a:buChar char="̶"/>
            </a:pPr>
            <a:r>
              <a:rPr lang="en-US" sz="2400" dirty="0" smtClean="0">
                <a:solidFill>
                  <a:prstClr val="black"/>
                </a:solidFill>
                <a:ea typeface="+mj-ea"/>
                <a:cs typeface="+mj-cs"/>
              </a:rPr>
              <a:t>Outcomes that matter</a:t>
            </a:r>
          </a:p>
          <a:p>
            <a:endParaRPr lang="en-US" sz="2400" b="1" dirty="0" smtClean="0">
              <a:solidFill>
                <a:prstClr val="black"/>
              </a:solidFill>
              <a:ea typeface="+mj-ea"/>
              <a:cs typeface="+mj-cs"/>
            </a:endParaRPr>
          </a:p>
          <a:p>
            <a:r>
              <a:rPr lang="en-US" sz="2400" b="1" dirty="0" smtClean="0">
                <a:solidFill>
                  <a:prstClr val="black"/>
                </a:solidFill>
                <a:ea typeface="+mj-ea"/>
                <a:cs typeface="+mj-cs"/>
              </a:rPr>
              <a:t> </a:t>
            </a:r>
            <a:endParaRPr lang="en-US" sz="24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30</a:t>
            </a:r>
            <a:endParaRPr lang="en-US" dirty="0"/>
          </a:p>
        </p:txBody>
      </p:sp>
      <p:sp>
        <p:nvSpPr>
          <p:cNvPr id="2" name="Title 1"/>
          <p:cNvSpPr>
            <a:spLocks noGrp="1"/>
          </p:cNvSpPr>
          <p:nvPr>
            <p:ph type="title"/>
          </p:nvPr>
        </p:nvSpPr>
        <p:spPr>
          <a:xfrm>
            <a:off x="106016" y="-56828"/>
            <a:ext cx="8918713" cy="816416"/>
          </a:xfrm>
        </p:spPr>
        <p:txBody>
          <a:bodyPr/>
          <a:lstStyle/>
          <a:p>
            <a:pPr>
              <a:lnSpc>
                <a:spcPts val="3200"/>
              </a:lnSpc>
            </a:pPr>
            <a:r>
              <a:rPr lang="en-US" sz="3200" dirty="0" smtClean="0"/>
              <a:t>Opportunities for Data Re-use in Accountable Care Communities</a:t>
            </a:r>
            <a:endParaRPr lang="en-US" sz="3200" dirty="0"/>
          </a:p>
        </p:txBody>
      </p:sp>
    </p:spTree>
    <p:extLst>
      <p:ext uri="{BB962C8B-B14F-4D97-AF65-F5344CB8AC3E}">
        <p14:creationId xmlns:p14="http://schemas.microsoft.com/office/powerpoint/2010/main" val="1249591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This Matters</a:t>
            </a:r>
            <a:endParaRPr lang="en-US" dirty="0"/>
          </a:p>
        </p:txBody>
      </p:sp>
      <p:sp>
        <p:nvSpPr>
          <p:cNvPr id="3" name="Content Placeholder 2"/>
          <p:cNvSpPr>
            <a:spLocks noGrp="1"/>
          </p:cNvSpPr>
          <p:nvPr>
            <p:ph type="body" sz="quarter" idx="10"/>
          </p:nvPr>
        </p:nvSpPr>
        <p:spPr>
          <a:xfrm>
            <a:off x="331509" y="914544"/>
            <a:ext cx="8467725" cy="4943192"/>
          </a:xfrm>
          <a:prstGeom prst="rect">
            <a:avLst/>
          </a:prstGeom>
        </p:spPr>
        <p:txBody>
          <a:bodyPr>
            <a:noAutofit/>
          </a:bodyPr>
          <a:lstStyle/>
          <a:p>
            <a:pPr>
              <a:lnSpc>
                <a:spcPts val="2500"/>
              </a:lnSpc>
              <a:buSzPct val="130000"/>
            </a:pPr>
            <a:r>
              <a:rPr lang="en-US" sz="2600" dirty="0" smtClean="0"/>
              <a:t>New Payment </a:t>
            </a:r>
            <a:r>
              <a:rPr lang="en-US" sz="2600" dirty="0"/>
              <a:t>D</a:t>
            </a:r>
            <a:r>
              <a:rPr lang="en-US" sz="2600" dirty="0" smtClean="0"/>
              <a:t>emands </a:t>
            </a:r>
            <a:r>
              <a:rPr lang="en-US" sz="2600" dirty="0"/>
              <a:t>N</a:t>
            </a:r>
            <a:r>
              <a:rPr lang="en-US" sz="2600" dirty="0" smtClean="0"/>
              <a:t>ew </a:t>
            </a:r>
            <a:r>
              <a:rPr lang="en-US" sz="2600" dirty="0"/>
              <a:t>S</a:t>
            </a:r>
            <a:r>
              <a:rPr lang="en-US" sz="2600" dirty="0" smtClean="0"/>
              <a:t>ystems of Care</a:t>
            </a:r>
          </a:p>
          <a:p>
            <a:pPr marL="0" indent="0">
              <a:lnSpc>
                <a:spcPts val="2500"/>
              </a:lnSpc>
              <a:buSzPct val="130000"/>
              <a:buNone/>
            </a:pPr>
            <a:endParaRPr lang="en-US" sz="2600" dirty="0" smtClean="0"/>
          </a:p>
          <a:p>
            <a:pPr>
              <a:lnSpc>
                <a:spcPts val="2500"/>
              </a:lnSpc>
              <a:buSzPct val="130000"/>
            </a:pPr>
            <a:r>
              <a:rPr lang="en-US" sz="2600" dirty="0" smtClean="0"/>
              <a:t>Many Sites </a:t>
            </a:r>
            <a:r>
              <a:rPr lang="en-US" sz="2600" dirty="0"/>
              <a:t>M</a:t>
            </a:r>
            <a:r>
              <a:rPr lang="en-US" sz="2600" dirty="0" smtClean="0"/>
              <a:t>any </a:t>
            </a:r>
            <a:r>
              <a:rPr lang="en-US" sz="2600" dirty="0"/>
              <a:t>T</a:t>
            </a:r>
            <a:r>
              <a:rPr lang="en-US" sz="2600" dirty="0" smtClean="0"/>
              <a:t>eams</a:t>
            </a:r>
          </a:p>
          <a:p>
            <a:pPr marL="0" indent="0">
              <a:lnSpc>
                <a:spcPts val="2500"/>
              </a:lnSpc>
              <a:buSzPct val="130000"/>
              <a:buNone/>
            </a:pPr>
            <a:endParaRPr lang="en-US" sz="2600" dirty="0" smtClean="0"/>
          </a:p>
          <a:p>
            <a:pPr>
              <a:lnSpc>
                <a:spcPts val="2500"/>
              </a:lnSpc>
              <a:buSzPct val="130000"/>
            </a:pPr>
            <a:r>
              <a:rPr lang="en-US" sz="2600" dirty="0" smtClean="0"/>
              <a:t>Standardized Exchange of Data Elements for Patient Care</a:t>
            </a:r>
          </a:p>
          <a:p>
            <a:pPr lvl="1">
              <a:lnSpc>
                <a:spcPts val="2500"/>
              </a:lnSpc>
            </a:pPr>
            <a:r>
              <a:rPr lang="en-US" sz="2600" dirty="0" smtClean="0"/>
              <a:t>Within, between and across sites and team (e.g., to support care coordination)</a:t>
            </a:r>
          </a:p>
          <a:p>
            <a:pPr marL="457200" lvl="1" indent="0">
              <a:lnSpc>
                <a:spcPts val="2500"/>
              </a:lnSpc>
              <a:buNone/>
            </a:pPr>
            <a:endParaRPr lang="en-US" sz="2600" dirty="0" smtClean="0"/>
          </a:p>
          <a:p>
            <a:pPr>
              <a:lnSpc>
                <a:spcPts val="2500"/>
              </a:lnSpc>
              <a:buSzPct val="130000"/>
            </a:pPr>
            <a:r>
              <a:rPr lang="en-US" sz="2600" dirty="0" smtClean="0"/>
              <a:t>Re-use for Quality </a:t>
            </a:r>
            <a:r>
              <a:rPr lang="en-US" sz="2600" dirty="0"/>
              <a:t>M</a:t>
            </a:r>
            <a:r>
              <a:rPr lang="en-US" sz="2600" dirty="0" smtClean="0"/>
              <a:t>easurement </a:t>
            </a:r>
          </a:p>
          <a:p>
            <a:pPr lvl="1">
              <a:lnSpc>
                <a:spcPts val="2500"/>
              </a:lnSpc>
            </a:pPr>
            <a:r>
              <a:rPr lang="en-US" sz="2600" dirty="0" smtClean="0"/>
              <a:t>Within sites, transitions between sites, coordination across entire episodes of care</a:t>
            </a:r>
          </a:p>
          <a:p>
            <a:pPr marL="457200" lvl="1" indent="0">
              <a:lnSpc>
                <a:spcPts val="2500"/>
              </a:lnSpc>
              <a:buNone/>
            </a:pPr>
            <a:endParaRPr lang="en-US" sz="2600" dirty="0" smtClean="0"/>
          </a:p>
          <a:p>
            <a:pPr>
              <a:lnSpc>
                <a:spcPts val="2500"/>
              </a:lnSpc>
              <a:buSzPct val="130000"/>
            </a:pPr>
            <a:r>
              <a:rPr lang="en-US" sz="2600" dirty="0" smtClean="0"/>
              <a:t>Re-use for Public Health Reporting</a:t>
            </a:r>
          </a:p>
          <a:p>
            <a:pPr marL="0" indent="0">
              <a:lnSpc>
                <a:spcPts val="2500"/>
              </a:lnSpc>
              <a:buSzPct val="130000"/>
              <a:buNone/>
            </a:pPr>
            <a:endParaRPr lang="en-US" sz="2600" dirty="0" smtClean="0"/>
          </a:p>
          <a:p>
            <a:pPr>
              <a:lnSpc>
                <a:spcPts val="2500"/>
              </a:lnSpc>
              <a:buSzPct val="130000"/>
            </a:pPr>
            <a:r>
              <a:rPr lang="en-US" sz="2600" dirty="0" smtClean="0"/>
              <a:t>Re-use to Generate </a:t>
            </a:r>
            <a:r>
              <a:rPr lang="en-US" sz="2600" dirty="0"/>
              <a:t>S</a:t>
            </a:r>
            <a:r>
              <a:rPr lang="en-US" sz="2600" dirty="0" smtClean="0"/>
              <a:t>ystem “Intelligence” so the System can Learn</a:t>
            </a:r>
          </a:p>
          <a:p>
            <a:pPr lvl="2">
              <a:lnSpc>
                <a:spcPts val="2500"/>
              </a:lnSpc>
            </a:pPr>
            <a:endParaRPr lang="en-US" sz="2600" dirty="0"/>
          </a:p>
        </p:txBody>
      </p:sp>
      <p:sp>
        <p:nvSpPr>
          <p:cNvPr id="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31</a:t>
            </a:r>
            <a:endParaRPr lang="en-US" dirty="0"/>
          </a:p>
        </p:txBody>
      </p:sp>
    </p:spTree>
    <p:extLst>
      <p:ext uri="{BB962C8B-B14F-4D97-AF65-F5344CB8AC3E}">
        <p14:creationId xmlns:p14="http://schemas.microsoft.com/office/powerpoint/2010/main" val="877158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1973932"/>
            <a:ext cx="8918713" cy="764274"/>
          </a:xfrm>
        </p:spPr>
        <p:txBody>
          <a:bodyPr/>
          <a:lstStyle/>
          <a:p>
            <a:pPr lvl="0"/>
            <a:r>
              <a:rPr lang="en-US" dirty="0" smtClean="0"/>
              <a:t>Health IT Standards- </a:t>
            </a:r>
            <a:r>
              <a:rPr lang="en-US" dirty="0"/>
              <a:t>A Primer</a:t>
            </a:r>
            <a:br>
              <a:rPr lang="en-US" dirty="0"/>
            </a:br>
            <a:endParaRPr lang="en-US" dirty="0"/>
          </a:p>
        </p:txBody>
      </p:sp>
      <p:sp>
        <p:nvSpPr>
          <p:cNvPr id="3" name="Text Placeholder 2"/>
          <p:cNvSpPr>
            <a:spLocks noGrp="1"/>
          </p:cNvSpPr>
          <p:nvPr>
            <p:ph type="body" sz="quarter" idx="10"/>
          </p:nvPr>
        </p:nvSpPr>
        <p:spPr/>
        <p:txBody>
          <a:bodyPr/>
          <a:lstStyle/>
          <a:p>
            <a:endParaRPr lang="en-US" dirty="0" smtClean="0"/>
          </a:p>
          <a:p>
            <a:r>
              <a:rPr lang="en-US" dirty="0" smtClean="0">
                <a:solidFill>
                  <a:schemeClr val="tx1"/>
                </a:solidFill>
              </a:rPr>
              <a:t>Liz Palena Hall, </a:t>
            </a:r>
            <a:r>
              <a:rPr lang="en-US" dirty="0">
                <a:solidFill>
                  <a:schemeClr val="tx1"/>
                </a:solidFill>
              </a:rPr>
              <a:t>LTPAC </a:t>
            </a:r>
            <a:r>
              <a:rPr lang="en-US" dirty="0" smtClean="0">
                <a:solidFill>
                  <a:schemeClr val="tx1"/>
                </a:solidFill>
              </a:rPr>
              <a:t>Coordinator</a:t>
            </a:r>
          </a:p>
          <a:p>
            <a:pPr lvl="0"/>
            <a:r>
              <a:rPr lang="en-US" dirty="0">
                <a:solidFill>
                  <a:schemeClr val="tx1"/>
                </a:solidFill>
              </a:rPr>
              <a:t>Office of the National Coordinator for Health </a:t>
            </a:r>
            <a:r>
              <a:rPr lang="en-US" dirty="0" smtClean="0">
                <a:solidFill>
                  <a:schemeClr val="tx1"/>
                </a:solidFill>
              </a:rPr>
              <a:t>IT</a:t>
            </a:r>
            <a:endParaRPr lang="en-US" dirty="0">
              <a:solidFill>
                <a:schemeClr val="tx1"/>
              </a:solidFill>
            </a:endParaRPr>
          </a:p>
        </p:txBody>
      </p:sp>
    </p:spTree>
    <p:extLst>
      <p:ext uri="{BB962C8B-B14F-4D97-AF65-F5344CB8AC3E}">
        <p14:creationId xmlns:p14="http://schemas.microsoft.com/office/powerpoint/2010/main" val="2940713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Interoperability Vision for the Future</a:t>
            </a: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33</a:t>
            </a:fld>
            <a:endParaRPr lang="en-US" dirty="0"/>
          </a:p>
        </p:txBody>
      </p:sp>
      <p:pic>
        <p:nvPicPr>
          <p:cNvPr id="2" name="Picture 1" descr="This slide shows the vision and mission of the Federal Health IT Strategic Health Plan which seeks to transform healthcare delivery and community health; advance person-centered health and self-management; foster research scientific knowledge, and information; and Implement a Shared Nationwide Interoperability Roadmap" title="Interoperability Vision for the Future"/>
          <p:cNvPicPr>
            <a:picLocks noChangeAspect="1"/>
          </p:cNvPicPr>
          <p:nvPr/>
        </p:nvPicPr>
        <p:blipFill>
          <a:blip r:embed="rId3"/>
          <a:stretch>
            <a:fillRect/>
          </a:stretch>
        </p:blipFill>
        <p:spPr>
          <a:xfrm>
            <a:off x="99681" y="954608"/>
            <a:ext cx="8852159" cy="5224725"/>
          </a:xfrm>
          <a:prstGeom prst="rect">
            <a:avLst/>
          </a:prstGeom>
        </p:spPr>
      </p:pic>
    </p:spTree>
    <p:extLst>
      <p:ext uri="{BB962C8B-B14F-4D97-AF65-F5344CB8AC3E}">
        <p14:creationId xmlns:p14="http://schemas.microsoft.com/office/powerpoint/2010/main" val="2975488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What is Interoperability? What are the </a:t>
            </a:r>
            <a:r>
              <a:rPr lang="en-US" sz="3200" dirty="0" smtClean="0"/>
              <a:t>Benefits</a:t>
            </a:r>
            <a:r>
              <a:rPr lang="en-US" sz="3200" dirty="0"/>
              <a:t>?</a:t>
            </a:r>
          </a:p>
        </p:txBody>
      </p:sp>
      <p:sp>
        <p:nvSpPr>
          <p:cNvPr id="7" name="Rectangle 6"/>
          <p:cNvSpPr/>
          <p:nvPr/>
        </p:nvSpPr>
        <p:spPr>
          <a:xfrm>
            <a:off x="311820" y="905980"/>
            <a:ext cx="8507104" cy="4970591"/>
          </a:xfrm>
          <a:prstGeom prst="rect">
            <a:avLst/>
          </a:prstGeom>
        </p:spPr>
        <p:txBody>
          <a:bodyPr wrap="square">
            <a:spAutoFit/>
          </a:bodyPr>
          <a:lstStyle/>
          <a:p>
            <a:r>
              <a:rPr lang="en-US" sz="2400" b="1" dirty="0" smtClean="0">
                <a:solidFill>
                  <a:schemeClr val="tx2">
                    <a:lumMod val="75000"/>
                  </a:schemeClr>
                </a:solidFill>
              </a:rPr>
              <a:t>Interoperability: </a:t>
            </a:r>
            <a:r>
              <a:rPr lang="en-US" sz="2400" dirty="0" smtClean="0">
                <a:solidFill>
                  <a:schemeClr val="tx2">
                    <a:lumMod val="75000"/>
                  </a:schemeClr>
                </a:solidFill>
              </a:rPr>
              <a:t>The </a:t>
            </a:r>
            <a:r>
              <a:rPr lang="en-US" sz="2400" dirty="0">
                <a:solidFill>
                  <a:schemeClr val="tx2">
                    <a:lumMod val="75000"/>
                  </a:schemeClr>
                </a:solidFill>
              </a:rPr>
              <a:t>ability of a system to </a:t>
            </a:r>
            <a:r>
              <a:rPr lang="en-US" sz="2400" b="1" u="sng" dirty="0">
                <a:solidFill>
                  <a:schemeClr val="tx2">
                    <a:lumMod val="75000"/>
                  </a:schemeClr>
                </a:solidFill>
              </a:rPr>
              <a:t>exchange</a:t>
            </a:r>
            <a:r>
              <a:rPr lang="en-US" sz="2400" dirty="0">
                <a:solidFill>
                  <a:schemeClr val="tx2">
                    <a:lumMod val="75000"/>
                  </a:schemeClr>
                </a:solidFill>
              </a:rPr>
              <a:t> electronic health information with and </a:t>
            </a:r>
            <a:r>
              <a:rPr lang="en-US" sz="2400" b="1" u="sng" dirty="0">
                <a:solidFill>
                  <a:schemeClr val="tx2">
                    <a:lumMod val="75000"/>
                  </a:schemeClr>
                </a:solidFill>
              </a:rPr>
              <a:t>use</a:t>
            </a:r>
            <a:r>
              <a:rPr lang="en-US" sz="2400" dirty="0">
                <a:solidFill>
                  <a:schemeClr val="tx2">
                    <a:lumMod val="75000"/>
                  </a:schemeClr>
                </a:solidFill>
              </a:rPr>
              <a:t> electronic health information from other systems without special effort on the part of the </a:t>
            </a:r>
            <a:r>
              <a:rPr lang="en-US" sz="2400" dirty="0" smtClean="0">
                <a:solidFill>
                  <a:schemeClr val="tx2">
                    <a:lumMod val="75000"/>
                  </a:schemeClr>
                </a:solidFill>
              </a:rPr>
              <a:t>user.</a:t>
            </a:r>
          </a:p>
          <a:p>
            <a:pPr marL="571500" indent="-571500">
              <a:buFont typeface="Arial" panose="020B0604020202020204" pitchFamily="34" charset="0"/>
              <a:buChar char="•"/>
            </a:pPr>
            <a:endParaRPr lang="en-US" sz="2000" dirty="0" smtClean="0"/>
          </a:p>
          <a:p>
            <a:pPr marL="342900" indent="-342900">
              <a:buSzPct val="150000"/>
              <a:buFont typeface="Arial" panose="020B0604020202020204" pitchFamily="34" charset="0"/>
              <a:buChar char="•"/>
            </a:pPr>
            <a:r>
              <a:rPr lang="en-US" sz="2000" dirty="0" smtClean="0"/>
              <a:t>All </a:t>
            </a:r>
            <a:r>
              <a:rPr lang="en-US" sz="2000" dirty="0"/>
              <a:t>individuals, their families and health care providers should be able to send, receive, find and use electronic health information in a manner that is appropriate, secure, timely and reliable to support the health and wellness of individuals through informed, shared decision-making</a:t>
            </a:r>
            <a:r>
              <a:rPr lang="en-US" sz="2000" dirty="0" smtClean="0"/>
              <a:t>.</a:t>
            </a:r>
          </a:p>
          <a:p>
            <a:pPr marL="342900" lvl="1" indent="-342900">
              <a:spcBef>
                <a:spcPts val="1200"/>
              </a:spcBef>
              <a:buSzPct val="150000"/>
              <a:buFont typeface="Arial" panose="020B0604020202020204" pitchFamily="34" charset="0"/>
              <a:buChar char="•"/>
            </a:pPr>
            <a:r>
              <a:rPr lang="en-US" sz="2000" dirty="0"/>
              <a:t>The electronic exchange and re-use of information means that “individuals, their families and their health care providers have appropriate access to health information that:</a:t>
            </a:r>
          </a:p>
          <a:p>
            <a:pPr marL="1257300" lvl="2" indent="-342900">
              <a:spcBef>
                <a:spcPts val="1200"/>
              </a:spcBef>
              <a:buFont typeface="Calibri" panose="020F0502020204030204" pitchFamily="34" charset="0"/>
              <a:buChar char="̶"/>
            </a:pPr>
            <a:r>
              <a:rPr lang="en-US" sz="2000" dirty="0"/>
              <a:t>Allows individuals and caregivers to be active partners and participants in their health and care, and </a:t>
            </a:r>
          </a:p>
          <a:p>
            <a:pPr marL="1257300" lvl="2" indent="-342900">
              <a:spcBef>
                <a:spcPts val="600"/>
              </a:spcBef>
              <a:buFont typeface="Calibri" panose="020F0502020204030204" pitchFamily="34" charset="0"/>
              <a:buChar char="̶"/>
            </a:pPr>
            <a:r>
              <a:rPr lang="en-US" sz="2000" dirty="0"/>
              <a:t>Improves the overall health of the nation’s population</a:t>
            </a:r>
            <a:r>
              <a:rPr lang="en-US" sz="2000" dirty="0" smtClean="0"/>
              <a:t>.”</a:t>
            </a:r>
          </a:p>
        </p:txBody>
      </p:sp>
      <p:sp>
        <p:nvSpPr>
          <p:cNvPr id="5" name="TextBox 4"/>
          <p:cNvSpPr txBox="1"/>
          <p:nvPr/>
        </p:nvSpPr>
        <p:spPr>
          <a:xfrm>
            <a:off x="353431" y="5813883"/>
            <a:ext cx="8671298" cy="461665"/>
          </a:xfrm>
          <a:prstGeom prst="rect">
            <a:avLst/>
          </a:prstGeom>
          <a:noFill/>
        </p:spPr>
        <p:txBody>
          <a:bodyPr wrap="square" rtlCol="0">
            <a:spAutoFit/>
          </a:bodyPr>
          <a:lstStyle/>
          <a:p>
            <a:pPr lvl="0"/>
            <a:r>
              <a:rPr lang="en-US" sz="1200" dirty="0" smtClean="0">
                <a:solidFill>
                  <a:srgbClr val="000000"/>
                </a:solidFill>
                <a:latin typeface="Arial"/>
                <a:ea typeface="ＭＳ Ｐゴシック"/>
              </a:rPr>
              <a:t>*From ONC’s </a:t>
            </a:r>
            <a:r>
              <a:rPr lang="en-US" sz="1200" dirty="0">
                <a:solidFill>
                  <a:srgbClr val="000000"/>
                </a:solidFill>
                <a:latin typeface="Arial"/>
                <a:ea typeface="ＭＳ Ｐゴシック"/>
              </a:rPr>
              <a:t>Connecting Health and Care for the </a:t>
            </a:r>
            <a:r>
              <a:rPr lang="en-US" sz="1200" dirty="0" smtClean="0">
                <a:solidFill>
                  <a:srgbClr val="000000"/>
                </a:solidFill>
                <a:latin typeface="Arial"/>
                <a:ea typeface="ＭＳ Ｐゴシック"/>
              </a:rPr>
              <a:t>Nation,10 </a:t>
            </a:r>
            <a:r>
              <a:rPr lang="en-US" sz="1200" dirty="0">
                <a:solidFill>
                  <a:srgbClr val="000000"/>
                </a:solidFill>
                <a:latin typeface="Arial"/>
                <a:ea typeface="ＭＳ Ｐゴシック"/>
              </a:rPr>
              <a:t>Year Vision to Achieve and Interoperable Health IT </a:t>
            </a:r>
            <a:r>
              <a:rPr lang="en-US" sz="1200" dirty="0" smtClean="0">
                <a:solidFill>
                  <a:srgbClr val="000000"/>
                </a:solidFill>
                <a:latin typeface="Arial"/>
                <a:ea typeface="ＭＳ Ｐゴシック"/>
              </a:rPr>
              <a:t>Infrastructure; </a:t>
            </a:r>
            <a:endParaRPr lang="en-US" sz="1200" dirty="0">
              <a:solidFill>
                <a:srgbClr val="000000"/>
              </a:solidFill>
              <a:latin typeface="Arial"/>
              <a:ea typeface="ＭＳ Ｐゴシック"/>
            </a:endParaRPr>
          </a:p>
          <a:p>
            <a:pPr defTabSz="457200" eaLnBrk="1" fontAlgn="auto" hangingPunct="1">
              <a:spcBef>
                <a:spcPts val="0"/>
              </a:spcBef>
              <a:spcAft>
                <a:spcPts val="0"/>
              </a:spcAft>
            </a:pPr>
            <a:r>
              <a:rPr lang="en-US" sz="1200" dirty="0" smtClean="0">
                <a:solidFill>
                  <a:srgbClr val="000000"/>
                </a:solidFill>
                <a:latin typeface="Arial"/>
                <a:ea typeface="ＭＳ Ｐゴシック"/>
              </a:rPr>
              <a:t> </a:t>
            </a:r>
            <a:r>
              <a:rPr lang="en-US" sz="1200" dirty="0">
                <a:solidFill>
                  <a:srgbClr val="000000"/>
                </a:solidFill>
                <a:latin typeface="Arial"/>
                <a:ea typeface="ＭＳ Ｐゴシック"/>
              </a:rPr>
              <a:t>A Shared Nationwide Interoperability </a:t>
            </a:r>
            <a:r>
              <a:rPr lang="en-US" sz="1200" dirty="0" smtClean="0">
                <a:solidFill>
                  <a:srgbClr val="000000"/>
                </a:solidFill>
                <a:latin typeface="Arial"/>
                <a:ea typeface="ＭＳ Ｐゴシック"/>
              </a:rPr>
              <a:t>Roadmap Final Version 1.0.</a:t>
            </a:r>
            <a:endParaRPr lang="en-US" sz="1200" dirty="0">
              <a:solidFill>
                <a:srgbClr val="000000"/>
              </a:solidFill>
              <a:latin typeface="Arial"/>
              <a:ea typeface="ＭＳ Ｐゴシック"/>
            </a:endParaRP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34</a:t>
            </a:r>
            <a:endParaRPr lang="en-US" dirty="0"/>
          </a:p>
        </p:txBody>
      </p:sp>
    </p:spTree>
    <p:extLst>
      <p:ext uri="{BB962C8B-B14F-4D97-AF65-F5344CB8AC3E}">
        <p14:creationId xmlns:p14="http://schemas.microsoft.com/office/powerpoint/2010/main" val="201175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256" y="5809068"/>
            <a:ext cx="8671298" cy="276999"/>
          </a:xfrm>
          <a:prstGeom prst="rect">
            <a:avLst/>
          </a:prstGeom>
          <a:noFill/>
        </p:spPr>
        <p:txBody>
          <a:bodyPr wrap="square" rtlCol="0">
            <a:spAutoFit/>
          </a:bodyPr>
          <a:lstStyle/>
          <a:p>
            <a:pPr defTabSz="457200" eaLnBrk="1" fontAlgn="auto" hangingPunct="1">
              <a:spcBef>
                <a:spcPts val="0"/>
              </a:spcBef>
              <a:spcAft>
                <a:spcPts val="0"/>
              </a:spcAft>
            </a:pPr>
            <a:r>
              <a:rPr lang="en-US" sz="1200" dirty="0" smtClean="0">
                <a:solidFill>
                  <a:srgbClr val="000000"/>
                </a:solidFill>
                <a:latin typeface="Arial"/>
                <a:ea typeface="ＭＳ Ｐゴシック"/>
              </a:rPr>
              <a:t>*From ONC’s </a:t>
            </a:r>
            <a:r>
              <a:rPr lang="en-US" sz="1200" dirty="0">
                <a:solidFill>
                  <a:srgbClr val="000000"/>
                </a:solidFill>
                <a:latin typeface="Arial"/>
                <a:ea typeface="ＭＳ Ｐゴシック"/>
              </a:rPr>
              <a:t>Connecting Health and Care for the Nation, A Shared Nationwide </a:t>
            </a:r>
            <a:r>
              <a:rPr lang="en-US" sz="1200" dirty="0" smtClean="0">
                <a:solidFill>
                  <a:srgbClr val="000000"/>
                </a:solidFill>
                <a:latin typeface="Arial"/>
                <a:ea typeface="ＭＳ Ｐゴシック"/>
              </a:rPr>
              <a:t>Interoperability Roadmap Final Version 1.0</a:t>
            </a:r>
            <a:endParaRPr lang="en-US" sz="1200" dirty="0">
              <a:solidFill>
                <a:srgbClr val="000000"/>
              </a:solidFill>
              <a:latin typeface="Arial"/>
              <a:ea typeface="ＭＳ Ｐゴシック"/>
            </a:endParaRPr>
          </a:p>
        </p:txBody>
      </p:sp>
      <p:pic>
        <p:nvPicPr>
          <p:cNvPr id="4" name="Picture 3" descr="This slide shows 5 categories of standards:&#10;Vocabulary and Code Sets (Semantics)&#10;Format, Content and Stucture (Syntax)&#10;Transport&#10;Security&#10;Services" title="Standar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29" y="1047874"/>
            <a:ext cx="8323096" cy="4567773"/>
          </a:xfrm>
          <a:prstGeom prst="rect">
            <a:avLst/>
          </a:prstGeom>
        </p:spPr>
      </p:pic>
      <p:sp>
        <p:nvSpPr>
          <p:cNvPr id="2" name="Title 1"/>
          <p:cNvSpPr>
            <a:spLocks noGrp="1"/>
          </p:cNvSpPr>
          <p:nvPr>
            <p:ph type="title"/>
          </p:nvPr>
        </p:nvSpPr>
        <p:spPr/>
        <p:txBody>
          <a:bodyPr/>
          <a:lstStyle/>
          <a:p>
            <a:r>
              <a:rPr lang="en-US" dirty="0"/>
              <a:t>Standards</a:t>
            </a:r>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35</a:t>
            </a:r>
            <a:endParaRPr lang="en-US" dirty="0"/>
          </a:p>
        </p:txBody>
      </p:sp>
    </p:spTree>
    <p:extLst>
      <p:ext uri="{BB962C8B-B14F-4D97-AF65-F5344CB8AC3E}">
        <p14:creationId xmlns:p14="http://schemas.microsoft.com/office/powerpoint/2010/main" val="6234177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Interoperability and Specificity </a:t>
            </a:r>
          </a:p>
        </p:txBody>
      </p:sp>
      <p:sp>
        <p:nvSpPr>
          <p:cNvPr id="3" name="Content Placeholder 2"/>
          <p:cNvSpPr>
            <a:spLocks noGrp="1"/>
          </p:cNvSpPr>
          <p:nvPr>
            <p:ph type="body" sz="quarter" idx="10"/>
          </p:nvPr>
        </p:nvSpPr>
        <p:spPr/>
        <p:txBody>
          <a:bodyPr>
            <a:normAutofit/>
          </a:bodyPr>
          <a:lstStyle/>
          <a:p>
            <a:pPr>
              <a:buSzPct val="130000"/>
            </a:pPr>
            <a:r>
              <a:rPr lang="en-US" b="1" dirty="0" smtClean="0">
                <a:solidFill>
                  <a:schemeClr val="tx2">
                    <a:lumMod val="75000"/>
                  </a:schemeClr>
                </a:solidFill>
              </a:rPr>
              <a:t>Six</a:t>
            </a:r>
            <a:r>
              <a:rPr lang="en-US" dirty="0" smtClean="0">
                <a:solidFill>
                  <a:schemeClr val="tx2">
                    <a:lumMod val="75000"/>
                  </a:schemeClr>
                </a:solidFill>
              </a:rPr>
              <a:t> </a:t>
            </a:r>
            <a:r>
              <a:rPr lang="en-US" b="1" dirty="0" smtClean="0">
                <a:solidFill>
                  <a:schemeClr val="tx2">
                    <a:lumMod val="75000"/>
                  </a:schemeClr>
                </a:solidFill>
              </a:rPr>
              <a:t>specificity</a:t>
            </a:r>
            <a:r>
              <a:rPr lang="en-US" b="1" dirty="0">
                <a:solidFill>
                  <a:schemeClr val="tx2">
                    <a:lumMod val="75000"/>
                  </a:schemeClr>
                </a:solidFill>
              </a:rPr>
              <a:t> </a:t>
            </a:r>
            <a:r>
              <a:rPr lang="en-US" b="1" dirty="0" smtClean="0">
                <a:solidFill>
                  <a:schemeClr val="tx2">
                    <a:lumMod val="75000"/>
                  </a:schemeClr>
                </a:solidFill>
              </a:rPr>
              <a:t>questions to keep in mind when we talk about “interoperability</a:t>
            </a:r>
            <a:r>
              <a:rPr lang="en-US" dirty="0" smtClean="0">
                <a:solidFill>
                  <a:schemeClr val="tx2">
                    <a:lumMod val="75000"/>
                  </a:schemeClr>
                </a:solidFill>
              </a:rPr>
              <a:t>”:</a:t>
            </a:r>
          </a:p>
          <a:p>
            <a:pPr marL="0" indent="0">
              <a:buNone/>
            </a:pPr>
            <a:endParaRPr lang="en-US" dirty="0" smtClean="0">
              <a:solidFill>
                <a:schemeClr val="tx2">
                  <a:lumMod val="75000"/>
                </a:schemeClr>
              </a:solidFill>
            </a:endParaRPr>
          </a:p>
          <a:p>
            <a:pPr marL="965200" lvl="1" indent="-514350">
              <a:buFont typeface="+mj-lt"/>
              <a:buAutoNum type="arabicPeriod"/>
            </a:pPr>
            <a:r>
              <a:rPr lang="en-US" dirty="0" smtClean="0"/>
              <a:t>For what purpose?</a:t>
            </a:r>
          </a:p>
          <a:p>
            <a:pPr marL="965200" lvl="1" indent="-514350">
              <a:buFont typeface="+mj-lt"/>
              <a:buAutoNum type="arabicPeriod"/>
            </a:pPr>
            <a:r>
              <a:rPr lang="en-US" dirty="0" smtClean="0"/>
              <a:t>With </a:t>
            </a:r>
            <a:r>
              <a:rPr lang="en-US" dirty="0"/>
              <a:t>whom?</a:t>
            </a:r>
          </a:p>
          <a:p>
            <a:pPr marL="965200" lvl="1" indent="-514350">
              <a:buFont typeface="+mj-lt"/>
              <a:buAutoNum type="arabicPeriod"/>
            </a:pPr>
            <a:r>
              <a:rPr lang="en-US" dirty="0"/>
              <a:t>W</a:t>
            </a:r>
            <a:r>
              <a:rPr lang="en-US" dirty="0" smtClean="0"/>
              <a:t>ith </a:t>
            </a:r>
            <a:r>
              <a:rPr lang="en-US" dirty="0"/>
              <a:t>what data?</a:t>
            </a:r>
          </a:p>
          <a:p>
            <a:pPr marL="965200" lvl="1" indent="-514350">
              <a:buFont typeface="+mj-lt"/>
              <a:buAutoNum type="arabicPeriod"/>
            </a:pPr>
            <a:r>
              <a:rPr lang="en-US" dirty="0"/>
              <a:t>V</a:t>
            </a:r>
            <a:r>
              <a:rPr lang="en-US" dirty="0" smtClean="0"/>
              <a:t>ia </a:t>
            </a:r>
            <a:r>
              <a:rPr lang="en-US" dirty="0"/>
              <a:t>what infrastructure?</a:t>
            </a:r>
          </a:p>
          <a:p>
            <a:pPr marL="965200" lvl="1" indent="-514350">
              <a:buFont typeface="+mj-lt"/>
              <a:buAutoNum type="arabicPeriod"/>
            </a:pPr>
            <a:r>
              <a:rPr lang="en-US" dirty="0"/>
              <a:t>B</a:t>
            </a:r>
            <a:r>
              <a:rPr lang="en-US" dirty="0" smtClean="0"/>
              <a:t>y </a:t>
            </a:r>
            <a:r>
              <a:rPr lang="en-US" dirty="0"/>
              <a:t>when</a:t>
            </a:r>
            <a:r>
              <a:rPr lang="en-US" dirty="0" smtClean="0"/>
              <a:t>?</a:t>
            </a:r>
          </a:p>
          <a:p>
            <a:pPr marL="965200" lvl="1" indent="-514350">
              <a:buFont typeface="+mj-lt"/>
              <a:buAutoNum type="arabicPeriod"/>
            </a:pPr>
            <a:r>
              <a:rPr lang="en-US" dirty="0" smtClean="0"/>
              <a:t>Toward what expected benefits?</a:t>
            </a:r>
            <a:endParaRPr lang="en-US"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36</a:t>
            </a:r>
            <a:endParaRPr lang="en-US" dirty="0"/>
          </a:p>
        </p:txBody>
      </p:sp>
    </p:spTree>
    <p:extLst>
      <p:ext uri="{BB962C8B-B14F-4D97-AF65-F5344CB8AC3E}">
        <p14:creationId xmlns:p14="http://schemas.microsoft.com/office/powerpoint/2010/main" val="3007935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Semantics</a:t>
            </a:r>
          </a:p>
        </p:txBody>
      </p:sp>
      <p:pic>
        <p:nvPicPr>
          <p:cNvPr id="93187" name="Picture 3" descr="The asessment weight loss question: Loss of 5% or more in the last month or loss of 10% or more in the last 6 months has LOINC code 54863-6.&#10;&#10;Responses also have LOINC codes." title="LOINC Weight Loss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90" y="2614070"/>
            <a:ext cx="78708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3732" y="4477606"/>
            <a:ext cx="7870825" cy="646331"/>
          </a:xfrm>
          <a:prstGeom prst="rect">
            <a:avLst/>
          </a:prstGeom>
        </p:spPr>
        <p:txBody>
          <a:bodyPr wrap="square">
            <a:spAutoFit/>
          </a:bodyPr>
          <a:lstStyle/>
          <a:p>
            <a:r>
              <a:rPr lang="en-US" b="1" dirty="0"/>
              <a:t>SNOMED CT: </a:t>
            </a:r>
            <a:r>
              <a:rPr lang="en-US" dirty="0"/>
              <a:t>Used to represent clinical meaning. </a:t>
            </a:r>
          </a:p>
          <a:p>
            <a:r>
              <a:rPr lang="en-US" dirty="0"/>
              <a:t>For example: SNOMED codes for clinical concepts related to weight loss:</a:t>
            </a:r>
          </a:p>
        </p:txBody>
      </p:sp>
      <p:sp>
        <p:nvSpPr>
          <p:cNvPr id="8" name="TextBox 7"/>
          <p:cNvSpPr txBox="1"/>
          <p:nvPr/>
        </p:nvSpPr>
        <p:spPr>
          <a:xfrm>
            <a:off x="716492" y="5132633"/>
            <a:ext cx="6795282" cy="701731"/>
          </a:xfrm>
          <a:prstGeom prst="rect">
            <a:avLst/>
          </a:prstGeom>
          <a:noFill/>
        </p:spPr>
        <p:txBody>
          <a:bodyPr wrap="square" rtlCol="0">
            <a:spAutoFit/>
          </a:bodyPr>
          <a:lstStyle/>
          <a:p>
            <a:pPr marL="742950" lvl="1" indent="-285750" defTabSz="914400">
              <a:spcBef>
                <a:spcPct val="20000"/>
              </a:spcBef>
              <a:buFont typeface="Wingdings" panose="05000000000000000000" pitchFamily="2" charset="2"/>
              <a:buChar char="§"/>
            </a:pPr>
            <a:r>
              <a:rPr lang="en-US" b="1" dirty="0" smtClean="0">
                <a:solidFill>
                  <a:prstClr val="black"/>
                </a:solidFill>
              </a:rPr>
              <a:t>89362005</a:t>
            </a:r>
            <a:r>
              <a:rPr lang="en-US" dirty="0" smtClean="0">
                <a:solidFill>
                  <a:prstClr val="black"/>
                </a:solidFill>
              </a:rPr>
              <a:t>|Weight </a:t>
            </a:r>
            <a:r>
              <a:rPr lang="en-US" dirty="0">
                <a:solidFill>
                  <a:prstClr val="black"/>
                </a:solidFill>
              </a:rPr>
              <a:t>loss (finding)|</a:t>
            </a:r>
          </a:p>
          <a:p>
            <a:pPr marL="742950" lvl="1" indent="-285750" defTabSz="914400">
              <a:spcBef>
                <a:spcPct val="20000"/>
              </a:spcBef>
              <a:buFont typeface="Wingdings" panose="05000000000000000000" pitchFamily="2" charset="2"/>
              <a:buChar char="§"/>
            </a:pPr>
            <a:r>
              <a:rPr lang="en-US" b="1" dirty="0">
                <a:solidFill>
                  <a:prstClr val="black"/>
                </a:solidFill>
              </a:rPr>
              <a:t>416528001</a:t>
            </a:r>
            <a:r>
              <a:rPr lang="en-US" dirty="0">
                <a:solidFill>
                  <a:prstClr val="black"/>
                </a:solidFill>
              </a:rPr>
              <a:t>|Intentional weight loss (finding)|</a:t>
            </a:r>
          </a:p>
        </p:txBody>
      </p:sp>
      <p:sp>
        <p:nvSpPr>
          <p:cNvPr id="9"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37</a:t>
            </a:r>
            <a:endParaRPr lang="en-US" dirty="0"/>
          </a:p>
        </p:txBody>
      </p:sp>
      <p:sp>
        <p:nvSpPr>
          <p:cNvPr id="3" name="TextBox 2"/>
          <p:cNvSpPr txBox="1"/>
          <p:nvPr/>
        </p:nvSpPr>
        <p:spPr>
          <a:xfrm>
            <a:off x="716492" y="1176033"/>
            <a:ext cx="7710765" cy="923330"/>
          </a:xfrm>
          <a:prstGeom prst="rect">
            <a:avLst/>
          </a:prstGeom>
          <a:noFill/>
        </p:spPr>
        <p:txBody>
          <a:bodyPr wrap="none" rtlCol="0">
            <a:spAutoFit/>
          </a:bodyPr>
          <a:lstStyle/>
          <a:p>
            <a:r>
              <a:rPr lang="en-US" b="1" dirty="0" err="1" smtClean="0"/>
              <a:t>RxNorm</a:t>
            </a:r>
            <a:r>
              <a:rPr lang="en-US" b="1" dirty="0" smtClean="0"/>
              <a:t> - </a:t>
            </a:r>
            <a:r>
              <a:rPr lang="en-US" dirty="0" smtClean="0"/>
              <a:t>used for medications</a:t>
            </a:r>
          </a:p>
          <a:p>
            <a:pPr marL="285750" indent="-285750">
              <a:buFont typeface="Arial" panose="020B0604020202020204" pitchFamily="34" charset="0"/>
              <a:buChar char="•"/>
            </a:pPr>
            <a:r>
              <a:rPr lang="en-US" dirty="0" smtClean="0"/>
              <a:t>Metoprolol </a:t>
            </a:r>
            <a:r>
              <a:rPr lang="en-US" dirty="0" err="1" smtClean="0"/>
              <a:t>Tartrare</a:t>
            </a:r>
            <a:r>
              <a:rPr lang="en-US" dirty="0" smtClean="0"/>
              <a:t> 50 mg tablet by mouth twice daily </a:t>
            </a:r>
            <a:r>
              <a:rPr lang="en-US" dirty="0" err="1" smtClean="0"/>
              <a:t>RxNorm</a:t>
            </a:r>
            <a:r>
              <a:rPr lang="en-US" dirty="0" smtClean="0"/>
              <a:t> code: 866514</a:t>
            </a:r>
          </a:p>
          <a:p>
            <a:r>
              <a:rPr lang="en-US" b="1" dirty="0" smtClean="0"/>
              <a:t>LOINC</a:t>
            </a:r>
            <a:r>
              <a:rPr lang="en-US" dirty="0" smtClean="0"/>
              <a:t> - used for assessment questions/answers</a:t>
            </a:r>
            <a:endParaRPr lang="en-US" dirty="0"/>
          </a:p>
        </p:txBody>
      </p:sp>
    </p:spTree>
    <p:extLst>
      <p:ext uri="{BB962C8B-B14F-4D97-AF65-F5344CB8AC3E}">
        <p14:creationId xmlns:p14="http://schemas.microsoft.com/office/powerpoint/2010/main" val="737423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6" y="-6792"/>
            <a:ext cx="8918713" cy="1027455"/>
          </a:xfrm>
        </p:spPr>
        <p:txBody>
          <a:bodyPr/>
          <a:lstStyle/>
          <a:p>
            <a:pPr>
              <a:lnSpc>
                <a:spcPts val="3000"/>
              </a:lnSpc>
            </a:pPr>
            <a:r>
              <a:rPr lang="en-US" sz="3400" dirty="0"/>
              <a:t>What do we mean by CDA and </a:t>
            </a:r>
            <a:r>
              <a:rPr lang="en-US" sz="3400" dirty="0" smtClean="0"/>
              <a:t>Consolidated-CDA</a:t>
            </a:r>
            <a:r>
              <a:rPr lang="en-US" sz="3400" dirty="0"/>
              <a:t>?</a:t>
            </a:r>
          </a:p>
        </p:txBody>
      </p:sp>
      <p:sp>
        <p:nvSpPr>
          <p:cNvPr id="33"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38</a:t>
            </a:r>
            <a:endParaRPr lang="en-US" dirty="0"/>
          </a:p>
        </p:txBody>
      </p:sp>
      <p:pic>
        <p:nvPicPr>
          <p:cNvPr id="4" name="Picture 3" title="image; 4 puzzle pieces in a cube"/>
          <p:cNvPicPr>
            <a:picLocks noChangeAspect="1"/>
          </p:cNvPicPr>
          <p:nvPr/>
        </p:nvPicPr>
        <p:blipFill>
          <a:blip r:embed="rId2"/>
          <a:stretch>
            <a:fillRect/>
          </a:stretch>
        </p:blipFill>
        <p:spPr>
          <a:xfrm>
            <a:off x="274119" y="2360091"/>
            <a:ext cx="1980952" cy="1923810"/>
          </a:xfrm>
          <a:prstGeom prst="rect">
            <a:avLst/>
          </a:prstGeom>
        </p:spPr>
      </p:pic>
      <p:pic>
        <p:nvPicPr>
          <p:cNvPr id="6" name="Picture 5" title="image; 4 puzzle pieces"/>
          <p:cNvPicPr>
            <a:picLocks noChangeAspect="1"/>
          </p:cNvPicPr>
          <p:nvPr/>
        </p:nvPicPr>
        <p:blipFill>
          <a:blip r:embed="rId3"/>
          <a:stretch>
            <a:fillRect/>
          </a:stretch>
        </p:blipFill>
        <p:spPr>
          <a:xfrm>
            <a:off x="7210548" y="1020663"/>
            <a:ext cx="1647619" cy="1628571"/>
          </a:xfrm>
          <a:prstGeom prst="rect">
            <a:avLst/>
          </a:prstGeom>
        </p:spPr>
      </p:pic>
      <p:pic>
        <p:nvPicPr>
          <p:cNvPr id="7" name="Picture 6" title="image; puzzle pieces coming together"/>
          <p:cNvPicPr>
            <a:picLocks noChangeAspect="1"/>
          </p:cNvPicPr>
          <p:nvPr/>
        </p:nvPicPr>
        <p:blipFill>
          <a:blip r:embed="rId4"/>
          <a:stretch>
            <a:fillRect/>
          </a:stretch>
        </p:blipFill>
        <p:spPr>
          <a:xfrm>
            <a:off x="7060536" y="4209471"/>
            <a:ext cx="1609524" cy="1704762"/>
          </a:xfrm>
          <a:prstGeom prst="rect">
            <a:avLst/>
          </a:prstGeom>
        </p:spPr>
      </p:pic>
      <p:sp>
        <p:nvSpPr>
          <p:cNvPr id="8" name="TextBox 7"/>
          <p:cNvSpPr txBox="1"/>
          <p:nvPr/>
        </p:nvSpPr>
        <p:spPr>
          <a:xfrm>
            <a:off x="650536" y="1438402"/>
            <a:ext cx="6560012" cy="707886"/>
          </a:xfrm>
          <a:prstGeom prst="rect">
            <a:avLst/>
          </a:prstGeom>
          <a:noFill/>
        </p:spPr>
        <p:txBody>
          <a:bodyPr wrap="square" rtlCol="0">
            <a:spAutoFit/>
          </a:bodyPr>
          <a:lstStyle/>
          <a:p>
            <a:r>
              <a:rPr lang="en-US" sz="2000" dirty="0" smtClean="0"/>
              <a:t>Clinical Document Architecture (CDA) is the base standard for building electronic clinical documents</a:t>
            </a:r>
            <a:endParaRPr lang="en-US" sz="2000" dirty="0"/>
          </a:p>
        </p:txBody>
      </p:sp>
      <p:sp>
        <p:nvSpPr>
          <p:cNvPr id="11" name="TextBox 10"/>
          <p:cNvSpPr txBox="1"/>
          <p:nvPr/>
        </p:nvSpPr>
        <p:spPr>
          <a:xfrm>
            <a:off x="356815" y="4497704"/>
            <a:ext cx="6560012" cy="1323439"/>
          </a:xfrm>
          <a:prstGeom prst="rect">
            <a:avLst/>
          </a:prstGeom>
          <a:noFill/>
        </p:spPr>
        <p:txBody>
          <a:bodyPr wrap="square" rtlCol="0">
            <a:spAutoFit/>
          </a:bodyPr>
          <a:lstStyle/>
          <a:p>
            <a:r>
              <a:rPr lang="en-US" sz="2000" dirty="0" smtClean="0"/>
              <a:t>To help simplify implementations, commonly used templates were harmonized from existing CDA implementation guides and “consolidated” into a single implementation guide-the C-CDA Implementation Guide (IC)</a:t>
            </a:r>
            <a:endParaRPr lang="en-US" sz="2000" dirty="0"/>
          </a:p>
        </p:txBody>
      </p:sp>
      <p:sp>
        <p:nvSpPr>
          <p:cNvPr id="12" name="TextBox 11"/>
          <p:cNvSpPr txBox="1"/>
          <p:nvPr/>
        </p:nvSpPr>
        <p:spPr>
          <a:xfrm>
            <a:off x="2479377" y="2863037"/>
            <a:ext cx="6560012" cy="830997"/>
          </a:xfrm>
          <a:prstGeom prst="rect">
            <a:avLst/>
          </a:prstGeom>
          <a:noFill/>
        </p:spPr>
        <p:txBody>
          <a:bodyPr wrap="square" rtlCol="0">
            <a:spAutoFit/>
          </a:bodyPr>
          <a:lstStyle/>
          <a:p>
            <a:r>
              <a:rPr lang="en-US" sz="2400" b="1" dirty="0" smtClean="0">
                <a:solidFill>
                  <a:schemeClr val="tx2"/>
                </a:solidFill>
              </a:rPr>
              <a:t>Templates provide the “building blocks” for clinical documents</a:t>
            </a:r>
            <a:endParaRPr lang="en-US" sz="2400" b="1" dirty="0">
              <a:solidFill>
                <a:schemeClr val="tx2"/>
              </a:solidFill>
            </a:endParaRPr>
          </a:p>
        </p:txBody>
      </p:sp>
    </p:spTree>
    <p:extLst>
      <p:ext uri="{BB962C8B-B14F-4D97-AF65-F5344CB8AC3E}">
        <p14:creationId xmlns:p14="http://schemas.microsoft.com/office/powerpoint/2010/main" val="1506287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016" y="79481"/>
            <a:ext cx="8918713" cy="665506"/>
          </a:xfrm>
        </p:spPr>
        <p:txBody>
          <a:bodyPr/>
          <a:lstStyle/>
          <a:p>
            <a:r>
              <a:rPr lang="en-US" dirty="0"/>
              <a:t>C-CDA Release 2.1 Building Blocks</a:t>
            </a:r>
          </a:p>
        </p:txBody>
      </p:sp>
      <p:sp>
        <p:nvSpPr>
          <p:cNvPr id="1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39</a:t>
            </a:r>
            <a:endParaRPr lang="en-US" dirty="0"/>
          </a:p>
        </p:txBody>
      </p:sp>
      <p:pic>
        <p:nvPicPr>
          <p:cNvPr id="2" name="Picture 1" descr="This graphic illustrates the CDA section templates that can be reused by multiple document templates, including allergies, medications, problem, procedures, results, family history, and immunizations." title="C-CDA Release 2.1 Building Blocks"/>
          <p:cNvPicPr>
            <a:picLocks noChangeAspect="1"/>
          </p:cNvPicPr>
          <p:nvPr/>
        </p:nvPicPr>
        <p:blipFill>
          <a:blip r:embed="rId3"/>
          <a:stretch>
            <a:fillRect/>
          </a:stretch>
        </p:blipFill>
        <p:spPr>
          <a:xfrm>
            <a:off x="121534" y="969051"/>
            <a:ext cx="8900931" cy="4919898"/>
          </a:xfrm>
          <a:prstGeom prst="rect">
            <a:avLst/>
          </a:prstGeom>
        </p:spPr>
      </p:pic>
    </p:spTree>
    <p:extLst>
      <p:ext uri="{BB962C8B-B14F-4D97-AF65-F5344CB8AC3E}">
        <p14:creationId xmlns:p14="http://schemas.microsoft.com/office/powerpoint/2010/main" val="321648777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863"/>
            <a:ext cx="8918713" cy="764274"/>
          </a:xfrm>
        </p:spPr>
        <p:txBody>
          <a:bodyPr/>
          <a:lstStyle/>
          <a:p>
            <a:r>
              <a:rPr lang="en-US" dirty="0" smtClean="0"/>
              <a:t>IMPACT Act Requirements </a:t>
            </a:r>
            <a:br>
              <a:rPr lang="en-US" dirty="0" smtClean="0"/>
            </a:br>
            <a:r>
              <a:rPr lang="en-US" dirty="0" smtClean="0"/>
              <a:t>to </a:t>
            </a:r>
            <a:br>
              <a:rPr lang="en-US" dirty="0" smtClean="0"/>
            </a:br>
            <a:r>
              <a:rPr lang="en-US" dirty="0" smtClean="0"/>
              <a:t>Standardize and Make Interoperable </a:t>
            </a:r>
            <a:br>
              <a:rPr lang="en-US" dirty="0" smtClean="0"/>
            </a:br>
            <a:r>
              <a:rPr lang="en-US" dirty="0" smtClean="0"/>
              <a:t>CMS Post-Acute Care Data Elements</a:t>
            </a:r>
            <a:endParaRPr lang="en-US" dirty="0"/>
          </a:p>
        </p:txBody>
      </p:sp>
      <p:sp>
        <p:nvSpPr>
          <p:cNvPr id="3" name="Text Placeholder 2"/>
          <p:cNvSpPr>
            <a:spLocks noGrp="1"/>
          </p:cNvSpPr>
          <p:nvPr>
            <p:ph type="body" sz="quarter" idx="10"/>
          </p:nvPr>
        </p:nvSpPr>
        <p:spPr/>
        <p:txBody>
          <a:bodyPr/>
          <a:lstStyle/>
          <a:p>
            <a:r>
              <a:rPr lang="en-US" dirty="0">
                <a:solidFill>
                  <a:schemeClr val="tx1"/>
                </a:solidFill>
              </a:rPr>
              <a:t>Jennie Harvell, </a:t>
            </a:r>
            <a:r>
              <a:rPr lang="en-US" dirty="0" err="1">
                <a:solidFill>
                  <a:schemeClr val="tx1"/>
                </a:solidFill>
              </a:rPr>
              <a:t>M.Ed</a:t>
            </a:r>
            <a:r>
              <a:rPr lang="en-US" dirty="0">
                <a:solidFill>
                  <a:schemeClr val="tx1"/>
                </a:solidFill>
              </a:rPr>
              <a:t>, Senior Technical Adviser,  </a:t>
            </a:r>
          </a:p>
          <a:p>
            <a:r>
              <a:rPr lang="en-US" dirty="0">
                <a:solidFill>
                  <a:schemeClr val="tx1"/>
                </a:solidFill>
              </a:rPr>
              <a:t>Centers for Medicare &amp; Medicaid Services </a:t>
            </a:r>
          </a:p>
          <a:p>
            <a:endParaRPr lang="en-US"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a:t>
            </a:r>
            <a:endParaRPr lang="en-US" dirty="0"/>
          </a:p>
        </p:txBody>
      </p:sp>
    </p:spTree>
    <p:extLst>
      <p:ext uri="{BB962C8B-B14F-4D97-AF65-F5344CB8AC3E}">
        <p14:creationId xmlns:p14="http://schemas.microsoft.com/office/powerpoint/2010/main" val="1417977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F8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01" y="42143"/>
            <a:ext cx="8918713" cy="665506"/>
          </a:xfrm>
        </p:spPr>
        <p:txBody>
          <a:bodyPr/>
          <a:lstStyle/>
          <a:p>
            <a:r>
              <a:rPr lang="en-US" dirty="0"/>
              <a:t>C-CDA </a:t>
            </a:r>
            <a:r>
              <a:rPr lang="en-US" dirty="0" smtClean="0"/>
              <a:t>Built </a:t>
            </a:r>
            <a:r>
              <a:rPr lang="en-US" dirty="0"/>
              <a:t>with </a:t>
            </a:r>
            <a:r>
              <a:rPr lang="en-US" dirty="0" smtClean="0"/>
              <a:t>Reusable Templates</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endParaRPr lang="en-US" dirty="0"/>
          </a:p>
        </p:txBody>
      </p:sp>
      <p:sp>
        <p:nvSpPr>
          <p:cNvPr id="14"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40</a:t>
            </a:r>
            <a:endParaRPr lang="en-US" dirty="0"/>
          </a:p>
        </p:txBody>
      </p:sp>
      <p:pic>
        <p:nvPicPr>
          <p:cNvPr id="6" name="Picture 5" descr="A C-CDA document contains a header and body. The body of the C-CDA document template can contain  section templates and entry templates. This slides shows an example Transfer Summary document." title="C-CDA Built with Reusable Templates"/>
          <p:cNvPicPr>
            <a:picLocks noChangeAspect="1"/>
          </p:cNvPicPr>
          <p:nvPr/>
        </p:nvPicPr>
        <p:blipFill>
          <a:blip r:embed="rId3"/>
          <a:stretch>
            <a:fillRect/>
          </a:stretch>
        </p:blipFill>
        <p:spPr>
          <a:xfrm>
            <a:off x="99681" y="707649"/>
            <a:ext cx="8852159" cy="5547841"/>
          </a:xfrm>
          <a:prstGeom prst="rect">
            <a:avLst/>
          </a:prstGeom>
        </p:spPr>
      </p:pic>
    </p:spTree>
    <p:extLst>
      <p:ext uri="{BB962C8B-B14F-4D97-AF65-F5344CB8AC3E}">
        <p14:creationId xmlns:p14="http://schemas.microsoft.com/office/powerpoint/2010/main" val="1778310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C-CDA </a:t>
            </a:r>
            <a:r>
              <a:rPr lang="en-US" dirty="0" smtClean="0"/>
              <a:t>Built </a:t>
            </a:r>
            <a:r>
              <a:rPr lang="en-US" dirty="0"/>
              <a:t>with </a:t>
            </a:r>
            <a:r>
              <a:rPr lang="en-US" dirty="0" smtClean="0"/>
              <a:t>Reusable </a:t>
            </a:r>
            <a:r>
              <a:rPr lang="en-US" dirty="0"/>
              <a:t>T</a:t>
            </a:r>
            <a:r>
              <a:rPr lang="en-US" dirty="0" smtClean="0"/>
              <a:t>emplates</a:t>
            </a:r>
            <a:r>
              <a:rPr lang="en-US" dirty="0"/>
              <a:t/>
            </a:r>
            <a:br>
              <a:rPr lang="en-US" dirty="0"/>
            </a:br>
            <a:endParaRPr lang="en-US" dirty="0"/>
          </a:p>
        </p:txBody>
      </p:sp>
      <p:sp>
        <p:nvSpPr>
          <p:cNvPr id="22"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41</a:t>
            </a:r>
            <a:endParaRPr lang="en-US" dirty="0"/>
          </a:p>
        </p:txBody>
      </p:sp>
      <p:pic>
        <p:nvPicPr>
          <p:cNvPr id="2" name="Picture 1" descr="A C-CDA document contains a header and body. The body of the C-CDA document template can contain  section templates and entry templates. This slides shows an example Care Plan document. " title="C-CDA Built with Reusable Templates"/>
          <p:cNvPicPr>
            <a:picLocks noChangeAspect="1"/>
          </p:cNvPicPr>
          <p:nvPr/>
        </p:nvPicPr>
        <p:blipFill>
          <a:blip r:embed="rId3"/>
          <a:stretch>
            <a:fillRect/>
          </a:stretch>
        </p:blipFill>
        <p:spPr>
          <a:xfrm>
            <a:off x="69198" y="737835"/>
            <a:ext cx="8882642" cy="5553937"/>
          </a:xfrm>
          <a:prstGeom prst="rect">
            <a:avLst/>
          </a:prstGeom>
        </p:spPr>
      </p:pic>
    </p:spTree>
    <p:extLst>
      <p:ext uri="{BB962C8B-B14F-4D97-AF65-F5344CB8AC3E}">
        <p14:creationId xmlns:p14="http://schemas.microsoft.com/office/powerpoint/2010/main" val="205278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ONC 2015 Edition Health IT Certification</a:t>
            </a:r>
          </a:p>
        </p:txBody>
      </p:sp>
      <p:sp>
        <p:nvSpPr>
          <p:cNvPr id="3" name="Text Placeholder 2"/>
          <p:cNvSpPr>
            <a:spLocks noGrp="1"/>
          </p:cNvSpPr>
          <p:nvPr>
            <p:ph type="body" sz="quarter" idx="10"/>
          </p:nvPr>
        </p:nvSpPr>
        <p:spPr>
          <a:xfrm>
            <a:off x="331509" y="776481"/>
            <a:ext cx="8467725" cy="4943192"/>
          </a:xfrm>
        </p:spPr>
        <p:txBody>
          <a:bodyPr>
            <a:noAutofit/>
          </a:bodyPr>
          <a:lstStyle/>
          <a:p>
            <a:pPr>
              <a:buSzPct val="150000"/>
            </a:pPr>
            <a:r>
              <a:rPr lang="en-US" sz="2400" dirty="0" smtClean="0">
                <a:solidFill>
                  <a:schemeClr val="tx2">
                    <a:lumMod val="75000"/>
                  </a:schemeClr>
                </a:solidFill>
              </a:rPr>
              <a:t>Contains </a:t>
            </a:r>
            <a:r>
              <a:rPr lang="en-US" sz="2400" dirty="0">
                <a:solidFill>
                  <a:schemeClr val="tx2">
                    <a:lumMod val="75000"/>
                  </a:schemeClr>
                </a:solidFill>
              </a:rPr>
              <a:t>n</a:t>
            </a:r>
            <a:r>
              <a:rPr lang="en-US" sz="2400" dirty="0" smtClean="0">
                <a:solidFill>
                  <a:schemeClr val="tx2">
                    <a:lumMod val="75000"/>
                  </a:schemeClr>
                </a:solidFill>
              </a:rPr>
              <a:t>ew </a:t>
            </a:r>
            <a:r>
              <a:rPr lang="en-US" sz="2400" dirty="0">
                <a:solidFill>
                  <a:schemeClr val="tx2">
                    <a:lumMod val="75000"/>
                  </a:schemeClr>
                </a:solidFill>
              </a:rPr>
              <a:t>and updated vocabulary, content, and transport standards for the structured recording and exchange of health </a:t>
            </a:r>
            <a:r>
              <a:rPr lang="en-US" sz="2400" dirty="0" smtClean="0">
                <a:solidFill>
                  <a:schemeClr val="tx2">
                    <a:lumMod val="75000"/>
                  </a:schemeClr>
                </a:solidFill>
              </a:rPr>
              <a:t>information</a:t>
            </a:r>
          </a:p>
          <a:p>
            <a:pPr>
              <a:buSzPct val="150000"/>
            </a:pPr>
            <a:endParaRPr lang="en-US" sz="2400" dirty="0"/>
          </a:p>
          <a:p>
            <a:pPr marL="292100" indent="-285750">
              <a:buSzPct val="150000"/>
            </a:pPr>
            <a:r>
              <a:rPr lang="en-US" sz="2400" b="1" dirty="0">
                <a:solidFill>
                  <a:schemeClr val="tx2">
                    <a:lumMod val="75000"/>
                  </a:schemeClr>
                </a:solidFill>
              </a:rPr>
              <a:t>The ONC Health IT Certification Program is “agnostic” to settings and programs, but can support many different use cases and </a:t>
            </a:r>
            <a:r>
              <a:rPr lang="en-US" sz="2400" b="1" dirty="0" smtClean="0">
                <a:solidFill>
                  <a:schemeClr val="tx2">
                    <a:lumMod val="75000"/>
                  </a:schemeClr>
                </a:solidFill>
              </a:rPr>
              <a:t>needs</a:t>
            </a:r>
          </a:p>
          <a:p>
            <a:pPr marL="292100" indent="-285750">
              <a:buSzPct val="150000"/>
            </a:pPr>
            <a:endParaRPr lang="en-US" sz="2400" b="1" dirty="0"/>
          </a:p>
          <a:p>
            <a:pPr marL="292100" indent="-285750">
              <a:buSzPct val="150000"/>
            </a:pPr>
            <a:r>
              <a:rPr lang="en-US" sz="2400" dirty="0">
                <a:solidFill>
                  <a:schemeClr val="tx2">
                    <a:lumMod val="75000"/>
                  </a:schemeClr>
                </a:solidFill>
              </a:rPr>
              <a:t>This allows the ONC Health IT Certification Program to support multiple program and setting needs, for example:</a:t>
            </a:r>
          </a:p>
          <a:p>
            <a:pPr marL="1257300" lvl="2" indent="-342900">
              <a:buFont typeface="Calibri" panose="020F0502020204030204" pitchFamily="34" charset="0"/>
              <a:buChar char="̶"/>
            </a:pPr>
            <a:r>
              <a:rPr lang="en-US" sz="2400" dirty="0"/>
              <a:t>EHR Incentive Programs</a:t>
            </a:r>
          </a:p>
          <a:p>
            <a:pPr marL="1257300" lvl="2" indent="-342900">
              <a:buFont typeface="Calibri" panose="020F0502020204030204" pitchFamily="34" charset="0"/>
              <a:buChar char="̶"/>
            </a:pPr>
            <a:r>
              <a:rPr lang="en-US" sz="2400" b="1" dirty="0"/>
              <a:t>Long-term and post-acute care</a:t>
            </a:r>
          </a:p>
          <a:p>
            <a:pPr marL="1257300" lvl="2" indent="-342900">
              <a:buFont typeface="Calibri" panose="020F0502020204030204" pitchFamily="34" charset="0"/>
              <a:buChar char="̶"/>
            </a:pPr>
            <a:r>
              <a:rPr lang="en-US" sz="2400" dirty="0"/>
              <a:t>Chronic care management</a:t>
            </a:r>
          </a:p>
          <a:p>
            <a:pPr marL="1257300" lvl="2" indent="-342900">
              <a:buFont typeface="Calibri" panose="020F0502020204030204" pitchFamily="34" charset="0"/>
              <a:buChar char="̶"/>
            </a:pPr>
            <a:r>
              <a:rPr lang="en-US" sz="2400" dirty="0"/>
              <a:t>Behavioral health</a:t>
            </a:r>
          </a:p>
          <a:p>
            <a:pPr marL="1257300" lvl="2" indent="-342900">
              <a:buFont typeface="Calibri" panose="020F0502020204030204" pitchFamily="34" charset="0"/>
              <a:buChar char="̶"/>
            </a:pPr>
            <a:r>
              <a:rPr lang="en-US" sz="2400" dirty="0"/>
              <a:t>Other public and private programs</a:t>
            </a:r>
          </a:p>
          <a:p>
            <a:pPr marL="0" indent="0">
              <a:buNone/>
            </a:pPr>
            <a:endParaRPr lang="en-US" sz="2400"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42</a:t>
            </a:r>
            <a:endParaRPr lang="en-US" dirty="0"/>
          </a:p>
        </p:txBody>
      </p:sp>
    </p:spTree>
    <p:extLst>
      <p:ext uri="{BB962C8B-B14F-4D97-AF65-F5344CB8AC3E}">
        <p14:creationId xmlns:p14="http://schemas.microsoft.com/office/powerpoint/2010/main" val="19858689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ONC 2016 Standards Advisory</a:t>
            </a:r>
          </a:p>
        </p:txBody>
      </p:sp>
      <p:sp>
        <p:nvSpPr>
          <p:cNvPr id="3" name="Text Placeholder 2"/>
          <p:cNvSpPr>
            <a:spLocks noGrp="1"/>
          </p:cNvSpPr>
          <p:nvPr>
            <p:ph type="body" sz="quarter" idx="10"/>
          </p:nvPr>
        </p:nvSpPr>
        <p:spPr>
          <a:xfrm>
            <a:off x="106016" y="1023929"/>
            <a:ext cx="8812491" cy="5176845"/>
          </a:xfrm>
        </p:spPr>
        <p:txBody>
          <a:bodyPr>
            <a:noAutofit/>
          </a:bodyPr>
          <a:lstStyle/>
          <a:p>
            <a:pPr marL="0" indent="0">
              <a:lnSpc>
                <a:spcPts val="2400"/>
              </a:lnSpc>
              <a:buNone/>
            </a:pPr>
            <a:r>
              <a:rPr lang="en-US" sz="2200" dirty="0" smtClean="0"/>
              <a:t>The standards advisory represents </a:t>
            </a:r>
            <a:r>
              <a:rPr lang="en-US" sz="2200" dirty="0"/>
              <a:t>an updated list of the best available standard(s) and implementation </a:t>
            </a:r>
            <a:r>
              <a:rPr lang="en-US" sz="2200" dirty="0" smtClean="0"/>
              <a:t>specification(s). The </a:t>
            </a:r>
            <a:r>
              <a:rPr lang="en-US" sz="2200" dirty="0"/>
              <a:t>list is not exhaustive but it is expected that future advisories will incrementally address a broader range of clinical health IT interoperability needs. </a:t>
            </a:r>
            <a:endParaRPr lang="en-US" sz="2200" dirty="0" smtClean="0"/>
          </a:p>
          <a:p>
            <a:pPr marL="0" indent="0">
              <a:buNone/>
            </a:pPr>
            <a:endParaRPr lang="en-US" sz="2200" dirty="0" smtClean="0"/>
          </a:p>
          <a:p>
            <a:pPr marL="0" indent="0">
              <a:buNone/>
            </a:pPr>
            <a:r>
              <a:rPr lang="en-US" sz="2000" b="1" dirty="0" smtClean="0"/>
              <a:t>Purpose:</a:t>
            </a:r>
          </a:p>
          <a:p>
            <a:pPr marL="914400" lvl="1" indent="-457200">
              <a:spcAft>
                <a:spcPts val="400"/>
              </a:spcAft>
              <a:buSzPct val="100000"/>
              <a:buFont typeface="+mj-lt"/>
              <a:buAutoNum type="arabicPeriod"/>
            </a:pPr>
            <a:r>
              <a:rPr lang="en-US" sz="2000" dirty="0" smtClean="0"/>
              <a:t>To </a:t>
            </a:r>
            <a:r>
              <a:rPr lang="en-US" sz="2000" dirty="0"/>
              <a:t>provide the industry with a </a:t>
            </a:r>
            <a:r>
              <a:rPr lang="en-US" sz="2000" b="1" dirty="0">
                <a:solidFill>
                  <a:schemeClr val="tx2">
                    <a:lumMod val="75000"/>
                  </a:schemeClr>
                </a:solidFill>
              </a:rPr>
              <a:t>single, public list of the standards and implementation specifications</a:t>
            </a:r>
            <a:r>
              <a:rPr lang="en-US" sz="2000" b="1" dirty="0"/>
              <a:t> </a:t>
            </a:r>
            <a:r>
              <a:rPr lang="en-US" sz="2000" dirty="0"/>
              <a:t>that can best be used to fulfill specific clinical health information interoperability needs. </a:t>
            </a:r>
          </a:p>
          <a:p>
            <a:pPr marL="914400" lvl="1" indent="-457200">
              <a:spcAft>
                <a:spcPts val="400"/>
              </a:spcAft>
              <a:buSzPct val="100000"/>
              <a:buFont typeface="+mj-lt"/>
              <a:buAutoNum type="arabicPeriod"/>
            </a:pPr>
            <a:r>
              <a:rPr lang="en-US" sz="2000" dirty="0" smtClean="0"/>
              <a:t>To </a:t>
            </a:r>
            <a:r>
              <a:rPr lang="en-US" sz="2000" dirty="0"/>
              <a:t>reflect the results of </a:t>
            </a:r>
            <a:r>
              <a:rPr lang="en-US" sz="2000" b="1" dirty="0">
                <a:solidFill>
                  <a:schemeClr val="tx2">
                    <a:lumMod val="75000"/>
                  </a:schemeClr>
                </a:solidFill>
              </a:rPr>
              <a:t>ongoing dialogue, debate, and consensus among industry stakeholders</a:t>
            </a:r>
            <a:r>
              <a:rPr lang="en-US" sz="2000" dirty="0"/>
              <a:t> when more than one standard or implementation specification could be listed as the best available. </a:t>
            </a:r>
          </a:p>
          <a:p>
            <a:pPr marL="914400" lvl="1" indent="-457200">
              <a:spcAft>
                <a:spcPts val="400"/>
              </a:spcAft>
              <a:buSzPct val="100000"/>
              <a:buFont typeface="+mj-lt"/>
              <a:buAutoNum type="arabicPeriod"/>
            </a:pPr>
            <a:r>
              <a:rPr lang="en-US" sz="2000" dirty="0" smtClean="0"/>
              <a:t>To </a:t>
            </a:r>
            <a:r>
              <a:rPr lang="en-US" sz="2000" b="1" dirty="0">
                <a:solidFill>
                  <a:schemeClr val="tx2">
                    <a:lumMod val="75000"/>
                  </a:schemeClr>
                </a:solidFill>
              </a:rPr>
              <a:t>document known limitations, preconditions, and dependencies as well as known security patterns </a:t>
            </a:r>
            <a:r>
              <a:rPr lang="en-US" sz="2000" dirty="0"/>
              <a:t>among referenced standards and implementation specifications when they are used to fulfill a specific clinical health IT interoperability need. </a:t>
            </a:r>
          </a:p>
          <a:p>
            <a:pPr marL="0" indent="0">
              <a:buNone/>
            </a:pPr>
            <a:endParaRPr lang="en-US" sz="2000" dirty="0" smtClean="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43</a:t>
            </a:fld>
            <a:endParaRPr lang="en-US" dirty="0"/>
          </a:p>
        </p:txBody>
      </p:sp>
    </p:spTree>
    <p:extLst>
      <p:ext uri="{BB962C8B-B14F-4D97-AF65-F5344CB8AC3E}">
        <p14:creationId xmlns:p14="http://schemas.microsoft.com/office/powerpoint/2010/main" val="32025864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6" y="32730"/>
            <a:ext cx="8918713" cy="1027455"/>
          </a:xfrm>
        </p:spPr>
        <p:txBody>
          <a:bodyPr/>
          <a:lstStyle/>
          <a:p>
            <a:r>
              <a:rPr lang="en-US" dirty="0" smtClean="0"/>
              <a:t>Summary</a:t>
            </a:r>
            <a:endParaRPr lang="en-US" dirty="0"/>
          </a:p>
        </p:txBody>
      </p:sp>
      <p:sp>
        <p:nvSpPr>
          <p:cNvPr id="3" name="Text Placeholder 2"/>
          <p:cNvSpPr>
            <a:spLocks noGrp="1"/>
          </p:cNvSpPr>
          <p:nvPr>
            <p:ph type="body" sz="quarter" idx="10"/>
          </p:nvPr>
        </p:nvSpPr>
        <p:spPr>
          <a:xfrm>
            <a:off x="106016" y="674659"/>
            <a:ext cx="8918713" cy="4506465"/>
          </a:xfrm>
        </p:spPr>
        <p:txBody>
          <a:bodyPr>
            <a:noAutofit/>
          </a:bodyPr>
          <a:lstStyle/>
          <a:p>
            <a:pPr marL="0" indent="0">
              <a:buNone/>
            </a:pPr>
            <a:endParaRPr lang="en-US" sz="2000" dirty="0"/>
          </a:p>
          <a:p>
            <a:pPr>
              <a:buSzPct val="150000"/>
            </a:pPr>
            <a:r>
              <a:rPr lang="en-US" sz="2000" b="1" dirty="0">
                <a:solidFill>
                  <a:schemeClr val="tx2">
                    <a:lumMod val="75000"/>
                  </a:schemeClr>
                </a:solidFill>
              </a:rPr>
              <a:t>Nationwide interoperability </a:t>
            </a:r>
            <a:r>
              <a:rPr lang="en-US" sz="2000" dirty="0"/>
              <a:t>across the diverse health IT ecosystem </a:t>
            </a:r>
            <a:r>
              <a:rPr lang="en-US" sz="2000" b="1" dirty="0">
                <a:solidFill>
                  <a:schemeClr val="tx2">
                    <a:lumMod val="75000"/>
                  </a:schemeClr>
                </a:solidFill>
              </a:rPr>
              <a:t>will require stakeholders to agree to and follow a common set of standards</a:t>
            </a:r>
            <a:r>
              <a:rPr lang="en-US" sz="2000" dirty="0"/>
              <a:t>, services, policies and practices that facilitate the appropriate exchange and use of health information nationwide and do not limit competition.</a:t>
            </a:r>
          </a:p>
          <a:p>
            <a:pPr marL="0" indent="0">
              <a:buSzPct val="150000"/>
              <a:buNone/>
            </a:pPr>
            <a:endParaRPr lang="en-US" sz="2000" dirty="0"/>
          </a:p>
          <a:p>
            <a:pPr>
              <a:buSzPct val="150000"/>
            </a:pPr>
            <a:r>
              <a:rPr lang="en-US" sz="2000" b="1" dirty="0">
                <a:solidFill>
                  <a:schemeClr val="tx2">
                    <a:lumMod val="75000"/>
                  </a:schemeClr>
                </a:solidFill>
              </a:rPr>
              <a:t>Standards</a:t>
            </a:r>
            <a:r>
              <a:rPr lang="en-US" sz="2000" b="1" dirty="0"/>
              <a:t> </a:t>
            </a:r>
            <a:r>
              <a:rPr lang="en-US" sz="2000" dirty="0"/>
              <a:t>and methods for achieving interoperability </a:t>
            </a:r>
            <a:r>
              <a:rPr lang="en-US" sz="2000" b="1" dirty="0">
                <a:solidFill>
                  <a:schemeClr val="tx2">
                    <a:lumMod val="75000"/>
                  </a:schemeClr>
                </a:solidFill>
              </a:rPr>
              <a:t>must be accessible nationwide </a:t>
            </a:r>
            <a:r>
              <a:rPr lang="en-US" sz="2000" dirty="0"/>
              <a:t>and capable of handling significant and growing volumes of electronic health information, to ensure no one is left on the wrong side of the digital </a:t>
            </a:r>
            <a:r>
              <a:rPr lang="en-US" sz="2000" dirty="0" smtClean="0"/>
              <a:t>divide.</a:t>
            </a:r>
          </a:p>
          <a:p>
            <a:pPr>
              <a:buSzPct val="150000"/>
            </a:pPr>
            <a:endParaRPr lang="en-US" sz="2000" b="1" dirty="0"/>
          </a:p>
          <a:p>
            <a:pPr>
              <a:buSzPct val="150000"/>
            </a:pPr>
            <a:r>
              <a:rPr lang="en-US" sz="2000" b="1" dirty="0" smtClean="0">
                <a:solidFill>
                  <a:schemeClr val="tx2">
                    <a:lumMod val="75000"/>
                  </a:schemeClr>
                </a:solidFill>
              </a:rPr>
              <a:t>Near-Term Success</a:t>
            </a:r>
            <a:r>
              <a:rPr lang="en-US" sz="2000" b="1" dirty="0" smtClean="0"/>
              <a:t>:</a:t>
            </a:r>
            <a:r>
              <a:rPr lang="en-US" sz="2000" dirty="0">
                <a:solidFill>
                  <a:schemeClr val="tx2">
                    <a:lumMod val="75000"/>
                  </a:schemeClr>
                </a:solidFill>
              </a:rPr>
              <a:t> </a:t>
            </a:r>
            <a:r>
              <a:rPr lang="en-US" sz="2000" dirty="0" smtClean="0">
                <a:solidFill>
                  <a:schemeClr val="tx2">
                    <a:lumMod val="75000"/>
                  </a:schemeClr>
                </a:solidFill>
              </a:rPr>
              <a:t> </a:t>
            </a:r>
            <a:r>
              <a:rPr lang="en-US" sz="2000" dirty="0" smtClean="0"/>
              <a:t>An </a:t>
            </a:r>
            <a:r>
              <a:rPr lang="en-US" sz="2000" dirty="0"/>
              <a:t>increase in the proportion of individuals, office-based physicians, hospitals and behavioral health, </a:t>
            </a:r>
            <a:r>
              <a:rPr lang="en-US" sz="2000" b="1" dirty="0">
                <a:solidFill>
                  <a:schemeClr val="tx2">
                    <a:lumMod val="75000"/>
                  </a:schemeClr>
                </a:solidFill>
              </a:rPr>
              <a:t>long-term care and post-acute care </a:t>
            </a:r>
            <a:r>
              <a:rPr lang="en-US" sz="2000" dirty="0"/>
              <a:t>providers that: </a:t>
            </a:r>
          </a:p>
          <a:p>
            <a:pPr lvl="1"/>
            <a:r>
              <a:rPr lang="en-US" sz="2000" dirty="0"/>
              <a:t>Send, receive, find and use electronic health information; </a:t>
            </a:r>
          </a:p>
          <a:p>
            <a:pPr lvl="1"/>
            <a:r>
              <a:rPr lang="en-US" sz="2000" dirty="0"/>
              <a:t>Have electronic health information available from outside sources and make electronic health information available to outside sources; and </a:t>
            </a:r>
          </a:p>
          <a:p>
            <a:pPr lvl="1"/>
            <a:r>
              <a:rPr lang="en-US" sz="2000" dirty="0"/>
              <a:t>Use electronic health information to inform decision-making. </a:t>
            </a:r>
          </a:p>
          <a:p>
            <a:pPr marL="457200" lvl="1" indent="0">
              <a:buNone/>
            </a:pPr>
            <a:endParaRPr lang="en-US" sz="2000" dirty="0"/>
          </a:p>
          <a:p>
            <a:endParaRPr lang="en-US" sz="2000" dirty="0"/>
          </a:p>
        </p:txBody>
      </p:sp>
      <p:sp>
        <p:nvSpPr>
          <p:cNvPr id="4" name="TextBox 3"/>
          <p:cNvSpPr txBox="1"/>
          <p:nvPr/>
        </p:nvSpPr>
        <p:spPr>
          <a:xfrm>
            <a:off x="235256" y="5959067"/>
            <a:ext cx="8671298" cy="276999"/>
          </a:xfrm>
          <a:prstGeom prst="rect">
            <a:avLst/>
          </a:prstGeom>
          <a:noFill/>
        </p:spPr>
        <p:txBody>
          <a:bodyPr wrap="square" rtlCol="0">
            <a:spAutoFit/>
          </a:bodyPr>
          <a:lstStyle/>
          <a:p>
            <a:r>
              <a:rPr lang="en-US" sz="1200" dirty="0">
                <a:solidFill>
                  <a:srgbClr val="000000"/>
                </a:solidFill>
                <a:latin typeface="Arial"/>
                <a:ea typeface="ＭＳ Ｐゴシック"/>
              </a:rPr>
              <a:t>*From ONC’s Connecting Health and Care for the Nation, A Shared Nationwide Interoperability Roadmap Final Version 1.0</a:t>
            </a:r>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44</a:t>
            </a:r>
            <a:endParaRPr lang="en-US" dirty="0"/>
          </a:p>
        </p:txBody>
      </p:sp>
    </p:spTree>
    <p:extLst>
      <p:ext uri="{BB962C8B-B14F-4D97-AF65-F5344CB8AC3E}">
        <p14:creationId xmlns:p14="http://schemas.microsoft.com/office/powerpoint/2010/main" val="1770532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Data Element Library</a:t>
            </a:r>
            <a:endParaRPr lang="en-US" dirty="0"/>
          </a:p>
        </p:txBody>
      </p:sp>
      <p:sp>
        <p:nvSpPr>
          <p:cNvPr id="3" name="Text Placeholder 2"/>
          <p:cNvSpPr>
            <a:spLocks noGrp="1"/>
          </p:cNvSpPr>
          <p:nvPr>
            <p:ph type="body" sz="quarter" idx="10"/>
          </p:nvPr>
        </p:nvSpPr>
        <p:spPr/>
        <p:txBody>
          <a:bodyPr/>
          <a:lstStyle/>
          <a:p>
            <a:r>
              <a:rPr lang="en-US" dirty="0">
                <a:solidFill>
                  <a:schemeClr val="tx1"/>
                </a:solidFill>
              </a:rPr>
              <a:t>Jennie Harvell, </a:t>
            </a:r>
            <a:r>
              <a:rPr lang="en-US" dirty="0" err="1">
                <a:solidFill>
                  <a:schemeClr val="tx1"/>
                </a:solidFill>
              </a:rPr>
              <a:t>M.Ed</a:t>
            </a:r>
            <a:r>
              <a:rPr lang="en-US" dirty="0">
                <a:solidFill>
                  <a:schemeClr val="tx1"/>
                </a:solidFill>
              </a:rPr>
              <a:t>, Senior Technical Adviser,  </a:t>
            </a:r>
          </a:p>
          <a:p>
            <a:r>
              <a:rPr lang="en-US" dirty="0">
                <a:solidFill>
                  <a:schemeClr val="tx1"/>
                </a:solidFill>
              </a:rPr>
              <a:t>Centers for Medicare &amp; Medicaid Services </a:t>
            </a:r>
          </a:p>
          <a:p>
            <a:endParaRPr lang="en-US" dirty="0"/>
          </a:p>
        </p:txBody>
      </p:sp>
    </p:spTree>
    <p:extLst>
      <p:ext uri="{BB962C8B-B14F-4D97-AF65-F5344CB8AC3E}">
        <p14:creationId xmlns:p14="http://schemas.microsoft.com/office/powerpoint/2010/main" val="2940713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46</a:t>
            </a:r>
            <a:endParaRPr lang="en-US" dirty="0"/>
          </a:p>
        </p:txBody>
      </p:sp>
      <p:pic>
        <p:nvPicPr>
          <p:cNvPr id="4" name="Picture 3" descr="This slide shows how the data element library will allow for assessment instruments to be standardized and interoperable across post acute care settings. " title="CMS Data Element Library "/>
          <p:cNvPicPr>
            <a:picLocks noChangeAspect="1"/>
          </p:cNvPicPr>
          <p:nvPr/>
        </p:nvPicPr>
        <p:blipFill>
          <a:blip r:embed="rId2"/>
          <a:stretch>
            <a:fillRect/>
          </a:stretch>
        </p:blipFill>
        <p:spPr>
          <a:xfrm>
            <a:off x="338328" y="795528"/>
            <a:ext cx="8522208" cy="5422392"/>
          </a:xfrm>
          <a:prstGeom prst="rect">
            <a:avLst/>
          </a:prstGeom>
        </p:spPr>
      </p:pic>
      <p:sp>
        <p:nvSpPr>
          <p:cNvPr id="2" name="Title 1"/>
          <p:cNvSpPr>
            <a:spLocks noGrp="1"/>
          </p:cNvSpPr>
          <p:nvPr>
            <p:ph type="title"/>
          </p:nvPr>
        </p:nvSpPr>
        <p:spPr/>
        <p:txBody>
          <a:bodyPr/>
          <a:lstStyle/>
          <a:p>
            <a:r>
              <a:rPr lang="en-US" dirty="0"/>
              <a:t>CMS Data Element Library (DEL</a:t>
            </a:r>
            <a:r>
              <a:rPr lang="en-US" dirty="0" smtClean="0"/>
              <a:t>)</a:t>
            </a:r>
            <a:endParaRPr lang="en-US" dirty="0"/>
          </a:p>
        </p:txBody>
      </p:sp>
    </p:spTree>
    <p:extLst>
      <p:ext uri="{BB962C8B-B14F-4D97-AF65-F5344CB8AC3E}">
        <p14:creationId xmlns:p14="http://schemas.microsoft.com/office/powerpoint/2010/main" val="2596797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209"/>
            <a:ext cx="8686800" cy="519112"/>
          </a:xfrm>
        </p:spPr>
        <p:txBody>
          <a:bodyPr/>
          <a:lstStyle/>
          <a:p>
            <a:r>
              <a:rPr lang="en-US" sz="3600" dirty="0"/>
              <a:t>Data Element Library</a:t>
            </a:r>
          </a:p>
        </p:txBody>
      </p:sp>
      <p:sp>
        <p:nvSpPr>
          <p:cNvPr id="5" name="Rectangle 4"/>
          <p:cNvSpPr/>
          <p:nvPr/>
        </p:nvSpPr>
        <p:spPr>
          <a:xfrm>
            <a:off x="356135" y="1232034"/>
            <a:ext cx="8133348" cy="4194803"/>
          </a:xfrm>
          <a:prstGeom prst="rect">
            <a:avLst/>
          </a:prstGeom>
        </p:spPr>
        <p:txBody>
          <a:bodyPr wrap="square">
            <a:spAutoFit/>
          </a:bodyPr>
          <a:lstStyle/>
          <a:p>
            <a:pPr>
              <a:lnSpc>
                <a:spcPct val="107000"/>
              </a:lnSpc>
              <a:spcAft>
                <a:spcPts val="800"/>
              </a:spcAft>
            </a:pPr>
            <a:r>
              <a:rPr lang="en-US" sz="2600" b="1" dirty="0">
                <a:ea typeface="Calibri" panose="020F0502020204030204" pitchFamily="34" charset="0"/>
                <a:cs typeface="Times New Roman" panose="02020603050405020304" pitchFamily="18" charset="0"/>
              </a:rPr>
              <a:t>The </a:t>
            </a:r>
            <a:r>
              <a:rPr lang="en-US" sz="2600" b="1" dirty="0">
                <a:solidFill>
                  <a:schemeClr val="tx2">
                    <a:lumMod val="75000"/>
                  </a:schemeClr>
                </a:solidFill>
                <a:ea typeface="Calibri" panose="020F0502020204030204" pitchFamily="34" charset="0"/>
                <a:cs typeface="Times New Roman" panose="02020603050405020304" pitchFamily="18" charset="0"/>
              </a:rPr>
              <a:t>Data Element Library </a:t>
            </a:r>
            <a:r>
              <a:rPr lang="en-US" sz="2600" b="1" dirty="0">
                <a:ea typeface="Calibri" panose="020F0502020204030204" pitchFamily="34" charset="0"/>
                <a:cs typeface="Times New Roman" panose="02020603050405020304" pitchFamily="18" charset="0"/>
              </a:rPr>
              <a:t>will include</a:t>
            </a:r>
            <a:r>
              <a:rPr lang="en-US" sz="2400" b="1" dirty="0">
                <a:ea typeface="Calibri" panose="020F0502020204030204" pitchFamily="34" charset="0"/>
                <a:cs typeface="Times New Roman" panose="02020603050405020304" pitchFamily="18" charset="0"/>
              </a:rPr>
              <a:t>:</a:t>
            </a:r>
          </a:p>
          <a:p>
            <a:pPr marL="800100" lvl="1" indent="-342900">
              <a:lnSpc>
                <a:spcPct val="107000"/>
              </a:lnSpc>
              <a:spcAft>
                <a:spcPts val="800"/>
              </a:spcAft>
              <a:buSzPct val="130000"/>
              <a:buFont typeface="Arial" panose="020B0604020202020204" pitchFamily="34" charset="0"/>
              <a:buChar char="•"/>
              <a:tabLst>
                <a:tab pos="457200" algn="l"/>
              </a:tabLst>
            </a:pPr>
            <a:r>
              <a:rPr lang="en-US" sz="2400" dirty="0">
                <a:ea typeface="Calibri" panose="020F0502020204030204" pitchFamily="34" charset="0"/>
                <a:cs typeface="Times New Roman" panose="02020603050405020304" pitchFamily="18" charset="0"/>
              </a:rPr>
              <a:t>PAC assessment data elements (including those that are standardized); and </a:t>
            </a:r>
          </a:p>
          <a:p>
            <a:pPr marL="800100" lvl="1" indent="-342900">
              <a:lnSpc>
                <a:spcPct val="107000"/>
              </a:lnSpc>
              <a:spcAft>
                <a:spcPts val="800"/>
              </a:spcAft>
              <a:buSzPct val="130000"/>
              <a:buFont typeface="Arial" panose="020B0604020202020204" pitchFamily="34" charset="0"/>
              <a:buChar char="•"/>
              <a:tabLst>
                <a:tab pos="457200" algn="l"/>
              </a:tabLst>
            </a:pPr>
            <a:r>
              <a:rPr lang="en-US" sz="2400" dirty="0">
                <a:ea typeface="Calibri" panose="020F0502020204030204" pitchFamily="34" charset="0"/>
                <a:cs typeface="Times New Roman" panose="02020603050405020304" pitchFamily="18" charset="0"/>
              </a:rPr>
              <a:t>Data elements mapped: </a:t>
            </a:r>
          </a:p>
          <a:p>
            <a:pPr marL="1257300" lvl="2" indent="-342900">
              <a:lnSpc>
                <a:spcPct val="107000"/>
              </a:lnSpc>
              <a:spcAft>
                <a:spcPts val="800"/>
              </a:spcAft>
              <a:buFont typeface="Calibri" panose="020F0502020204030204" pitchFamily="34" charset="0"/>
              <a:buChar char="̶"/>
              <a:tabLst>
                <a:tab pos="914400" algn="l"/>
              </a:tabLst>
            </a:pPr>
            <a:r>
              <a:rPr lang="en-US" sz="2400" dirty="0">
                <a:ea typeface="Calibri" panose="020F0502020204030204" pitchFamily="34" charset="0"/>
                <a:cs typeface="Times New Roman" panose="02020603050405020304" pitchFamily="18" charset="0"/>
              </a:rPr>
              <a:t>To Domains, </a:t>
            </a:r>
          </a:p>
          <a:p>
            <a:pPr marL="1257300" lvl="2" indent="-342900">
              <a:lnSpc>
                <a:spcPct val="107000"/>
              </a:lnSpc>
              <a:spcAft>
                <a:spcPts val="800"/>
              </a:spcAft>
              <a:buFont typeface="Calibri" panose="020F0502020204030204" pitchFamily="34" charset="0"/>
              <a:buChar char="̶"/>
              <a:tabLst>
                <a:tab pos="914400" algn="l"/>
              </a:tabLst>
            </a:pPr>
            <a:r>
              <a:rPr lang="en-US" sz="2400" dirty="0">
                <a:ea typeface="Calibri" panose="020F0502020204030204" pitchFamily="34" charset="0"/>
                <a:cs typeface="Times New Roman" panose="02020603050405020304" pitchFamily="18" charset="0"/>
              </a:rPr>
              <a:t>Across instruments indicating whether data elements are standardized, and</a:t>
            </a:r>
          </a:p>
          <a:p>
            <a:pPr marL="1257300" lvl="2" indent="-342900">
              <a:lnSpc>
                <a:spcPct val="107000"/>
              </a:lnSpc>
              <a:spcAft>
                <a:spcPts val="800"/>
              </a:spcAft>
              <a:buFont typeface="Calibri" panose="020F0502020204030204" pitchFamily="34" charset="0"/>
              <a:buChar char="̶"/>
              <a:tabLst>
                <a:tab pos="914400" algn="l"/>
              </a:tabLst>
            </a:pPr>
            <a:r>
              <a:rPr lang="en-US" sz="2400" dirty="0">
                <a:ea typeface="Calibri" panose="020F0502020204030204" pitchFamily="34" charset="0"/>
                <a:cs typeface="Times New Roman" panose="02020603050405020304" pitchFamily="18" charset="0"/>
              </a:rPr>
              <a:t>To applicable HIT content and exchange standards to support interoperability</a:t>
            </a:r>
            <a:endParaRPr lang="en-US" sz="2400" dirty="0">
              <a:effectLst/>
              <a:ea typeface="Calibri" panose="020F0502020204030204" pitchFamily="34" charset="0"/>
              <a:cs typeface="Times New Roman" panose="02020603050405020304" pitchFamily="18" charset="0"/>
            </a:endParaRP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47</a:t>
            </a:r>
            <a:endParaRPr lang="en-US" dirty="0"/>
          </a:p>
        </p:txBody>
      </p:sp>
    </p:spTree>
    <p:extLst>
      <p:ext uri="{BB962C8B-B14F-4D97-AF65-F5344CB8AC3E}">
        <p14:creationId xmlns:p14="http://schemas.microsoft.com/office/powerpoint/2010/main" val="709287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57102"/>
            <a:ext cx="8918713" cy="4585871"/>
          </a:xfrm>
          <a:prstGeom prst="rect">
            <a:avLst/>
          </a:prstGeom>
          <a:noFill/>
        </p:spPr>
        <p:txBody>
          <a:bodyPr wrap="square" rtlCol="0">
            <a:spAutoFit/>
          </a:bodyPr>
          <a:lstStyle/>
          <a:p>
            <a:pPr defTabSz="457200" eaLnBrk="0" fontAlgn="base" hangingPunct="0">
              <a:spcBef>
                <a:spcPct val="20000"/>
              </a:spcBef>
              <a:spcAft>
                <a:spcPct val="0"/>
              </a:spcAft>
              <a:buSzPct val="150000"/>
            </a:pPr>
            <a:r>
              <a:rPr lang="en-US" sz="2600" b="1" dirty="0" smtClean="0">
                <a:solidFill>
                  <a:schemeClr val="tx2">
                    <a:lumMod val="75000"/>
                  </a:schemeClr>
                </a:solidFill>
                <a:ea typeface="ＭＳ Ｐゴシック" charset="0"/>
                <a:cs typeface="Arial"/>
              </a:rPr>
              <a:t> Content from the CMS Data Element Library (DEL) will </a:t>
            </a:r>
            <a:r>
              <a:rPr lang="en-US" sz="2600" b="1" dirty="0">
                <a:solidFill>
                  <a:schemeClr val="tx2">
                    <a:lumMod val="75000"/>
                  </a:schemeClr>
                </a:solidFill>
                <a:ea typeface="ＭＳ Ｐゴシック" charset="0"/>
                <a:cs typeface="Arial"/>
              </a:rPr>
              <a:t>assist</a:t>
            </a:r>
            <a:r>
              <a:rPr lang="en-US" sz="2600" b="1" dirty="0" smtClean="0">
                <a:solidFill>
                  <a:schemeClr val="tx2">
                    <a:lumMod val="75000"/>
                  </a:schemeClr>
                </a:solidFill>
                <a:ea typeface="ＭＳ Ｐゴシック" charset="0"/>
                <a:cs typeface="Arial"/>
              </a:rPr>
              <a:t>:</a:t>
            </a:r>
            <a:endParaRPr lang="en-US" sz="2600" b="1" dirty="0" smtClean="0">
              <a:solidFill>
                <a:schemeClr val="tx2">
                  <a:lumMod val="75000"/>
                </a:schemeClr>
              </a:solidFill>
              <a:ea typeface="ＭＳ Ｐゴシック" charset="0"/>
              <a:cs typeface="Arial"/>
            </a:endParaRPr>
          </a:p>
          <a:p>
            <a:pPr marL="1257300" lvl="2" indent="-342900" eaLnBrk="0" fontAlgn="base" hangingPunct="0">
              <a:spcBef>
                <a:spcPts val="1200"/>
              </a:spcBef>
              <a:spcAft>
                <a:spcPts val="1200"/>
              </a:spcAft>
              <a:buFont typeface="Calibri" panose="020F0502020204030204" pitchFamily="34" charset="0"/>
              <a:buChar char="̶"/>
            </a:pPr>
            <a:r>
              <a:rPr lang="en-US" sz="2400" dirty="0" smtClean="0">
                <a:solidFill>
                  <a:prstClr val="black"/>
                </a:solidFill>
                <a:ea typeface="ＭＳ Ｐゴシック" charset="0"/>
                <a:cs typeface="Arial"/>
              </a:rPr>
              <a:t>CMS </a:t>
            </a:r>
            <a:r>
              <a:rPr lang="en-US" sz="2400" dirty="0">
                <a:solidFill>
                  <a:prstClr val="black"/>
                </a:solidFill>
                <a:ea typeface="ＭＳ Ｐゴシック" charset="0"/>
                <a:cs typeface="Arial"/>
              </a:rPr>
              <a:t>in managing the standardization of PAC assessment data elements and identification of HIT standards for these data elements</a:t>
            </a:r>
            <a:r>
              <a:rPr lang="en-US" sz="2400" dirty="0" smtClean="0">
                <a:solidFill>
                  <a:prstClr val="black"/>
                </a:solidFill>
                <a:ea typeface="ＭＳ Ｐゴシック" charset="0"/>
                <a:cs typeface="Arial"/>
              </a:rPr>
              <a:t>;</a:t>
            </a:r>
            <a:endParaRPr lang="en-US" sz="2400" dirty="0" smtClean="0">
              <a:solidFill>
                <a:prstClr val="black"/>
              </a:solidFill>
              <a:ea typeface="ＭＳ Ｐゴシック" charset="0"/>
              <a:cs typeface="Arial"/>
            </a:endParaRPr>
          </a:p>
          <a:p>
            <a:pPr marL="1257300" lvl="2" indent="-342900" eaLnBrk="0" fontAlgn="base" hangingPunct="0">
              <a:spcBef>
                <a:spcPts val="1200"/>
              </a:spcBef>
              <a:spcAft>
                <a:spcPts val="1200"/>
              </a:spcAft>
              <a:buFont typeface="Calibri" panose="020F0502020204030204" pitchFamily="34" charset="0"/>
              <a:buChar char="̶"/>
            </a:pPr>
            <a:r>
              <a:rPr lang="en-US" sz="2400" dirty="0" smtClean="0">
                <a:solidFill>
                  <a:prstClr val="black"/>
                </a:solidFill>
                <a:ea typeface="ＭＳ Ｐゴシック" charset="0"/>
                <a:cs typeface="Arial"/>
              </a:rPr>
              <a:t>PAC </a:t>
            </a:r>
            <a:r>
              <a:rPr lang="en-US" sz="2400" dirty="0">
                <a:solidFill>
                  <a:prstClr val="black"/>
                </a:solidFill>
                <a:ea typeface="ＭＳ Ｐゴシック" charset="0"/>
                <a:cs typeface="Arial"/>
              </a:rPr>
              <a:t>and other providers in accessing content to support interoperable </a:t>
            </a:r>
            <a:r>
              <a:rPr lang="en-US" sz="2400" dirty="0" smtClean="0">
                <a:solidFill>
                  <a:prstClr val="black"/>
                </a:solidFill>
                <a:ea typeface="ＭＳ Ｐゴシック" charset="0"/>
                <a:cs typeface="Arial"/>
              </a:rPr>
              <a:t>health information exchange (HIE) and </a:t>
            </a:r>
            <a:r>
              <a:rPr lang="en-US" sz="2400" dirty="0">
                <a:solidFill>
                  <a:prstClr val="black"/>
                </a:solidFill>
                <a:ea typeface="ＭＳ Ｐゴシック" charset="0"/>
                <a:cs typeface="Arial"/>
              </a:rPr>
              <a:t>the adoption of </a:t>
            </a:r>
            <a:r>
              <a:rPr lang="en-US" sz="2400" dirty="0" smtClean="0">
                <a:solidFill>
                  <a:prstClr val="black"/>
                </a:solidFill>
                <a:ea typeface="ＭＳ Ｐゴシック" charset="0"/>
                <a:cs typeface="Arial"/>
              </a:rPr>
              <a:t>interoperable health IT (HIT) products</a:t>
            </a:r>
            <a:r>
              <a:rPr lang="en-US" sz="2400" dirty="0">
                <a:solidFill>
                  <a:prstClr val="black"/>
                </a:solidFill>
                <a:ea typeface="ＭＳ Ｐゴシック" charset="0"/>
                <a:cs typeface="Arial"/>
              </a:rPr>
              <a:t>; </a:t>
            </a:r>
            <a:r>
              <a:rPr lang="en-US" sz="2400" dirty="0" smtClean="0">
                <a:solidFill>
                  <a:prstClr val="black"/>
                </a:solidFill>
                <a:ea typeface="ＭＳ Ｐゴシック" charset="0"/>
                <a:cs typeface="Arial"/>
              </a:rPr>
              <a:t>and</a:t>
            </a:r>
            <a:endParaRPr lang="en-US" sz="2400" dirty="0" smtClean="0">
              <a:solidFill>
                <a:prstClr val="black"/>
              </a:solidFill>
              <a:ea typeface="ＭＳ Ｐゴシック" charset="0"/>
              <a:cs typeface="Arial"/>
            </a:endParaRPr>
          </a:p>
          <a:p>
            <a:pPr marL="1257300" lvl="2" indent="-342900" eaLnBrk="0" fontAlgn="base" hangingPunct="0">
              <a:spcBef>
                <a:spcPts val="1200"/>
              </a:spcBef>
              <a:spcAft>
                <a:spcPts val="1200"/>
              </a:spcAft>
              <a:buFont typeface="Calibri" panose="020F0502020204030204" pitchFamily="34" charset="0"/>
              <a:buChar char="̶"/>
            </a:pPr>
            <a:r>
              <a:rPr lang="en-US" sz="2400" dirty="0" smtClean="0">
                <a:solidFill>
                  <a:prstClr val="black"/>
                </a:solidFill>
                <a:ea typeface="ＭＳ Ｐゴシック" charset="0"/>
                <a:cs typeface="Arial"/>
              </a:rPr>
              <a:t>HIT </a:t>
            </a:r>
            <a:r>
              <a:rPr lang="en-US" sz="2400" dirty="0">
                <a:solidFill>
                  <a:prstClr val="black"/>
                </a:solidFill>
                <a:ea typeface="ＭＳ Ｐゴシック" charset="0"/>
                <a:cs typeface="Arial"/>
              </a:rPr>
              <a:t>vendors in accessing content to support the development of interoperable HIT and HIE solutions for PAC and other </a:t>
            </a:r>
            <a:r>
              <a:rPr lang="en-US" sz="2400" dirty="0" smtClean="0">
                <a:solidFill>
                  <a:prstClr val="black"/>
                </a:solidFill>
                <a:ea typeface="ＭＳ Ｐゴシック" charset="0"/>
                <a:cs typeface="Arial"/>
              </a:rPr>
              <a:t>providers. </a:t>
            </a:r>
            <a:endParaRPr lang="en-US" sz="2400" dirty="0">
              <a:solidFill>
                <a:prstClr val="black"/>
              </a:solidFill>
              <a:ea typeface="ＭＳ Ｐゴシック" charset="0"/>
              <a:cs typeface="Arial"/>
            </a:endParaRPr>
          </a:p>
        </p:txBody>
      </p:sp>
      <p:sp>
        <p:nvSpPr>
          <p:cNvPr id="8" name="Title 7"/>
          <p:cNvSpPr>
            <a:spLocks noGrp="1"/>
          </p:cNvSpPr>
          <p:nvPr>
            <p:ph type="title"/>
          </p:nvPr>
        </p:nvSpPr>
        <p:spPr/>
        <p:txBody>
          <a:bodyPr/>
          <a:lstStyle/>
          <a:p>
            <a:r>
              <a:rPr lang="en-US" dirty="0"/>
              <a:t>CMS Data Element Library </a:t>
            </a:r>
          </a:p>
        </p:txBody>
      </p:sp>
      <p:sp>
        <p:nvSpPr>
          <p:cNvPr id="10"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48</a:t>
            </a:r>
            <a:endParaRPr lang="en-US" dirty="0"/>
          </a:p>
        </p:txBody>
      </p:sp>
    </p:spTree>
    <p:extLst>
      <p:ext uri="{BB962C8B-B14F-4D97-AF65-F5344CB8AC3E}">
        <p14:creationId xmlns:p14="http://schemas.microsoft.com/office/powerpoint/2010/main" val="2860795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Library: Content and Implementation</a:t>
            </a:r>
          </a:p>
        </p:txBody>
      </p:sp>
      <p:sp>
        <p:nvSpPr>
          <p:cNvPr id="4" name="Content Placeholder 2"/>
          <p:cNvSpPr txBox="1">
            <a:spLocks/>
          </p:cNvSpPr>
          <p:nvPr/>
        </p:nvSpPr>
        <p:spPr bwMode="auto">
          <a:xfrm>
            <a:off x="278782" y="960278"/>
            <a:ext cx="8573179" cy="5211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a:buChar char="•"/>
              <a:defRPr sz="2200" b="0" i="0" u="none"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a:buChar char="•"/>
              <a:defRPr kern="1200">
                <a:solidFill>
                  <a:schemeClr val="tx1"/>
                </a:solidFill>
                <a:latin typeface="Arial"/>
                <a:ea typeface="ＭＳ Ｐゴシック" charset="0"/>
                <a:cs typeface="Arial"/>
              </a:defRPr>
            </a:lvl3pPr>
            <a:lvl4pPr marL="1601788" indent="-230188" algn="l" defTabSz="457200" rtl="0" eaLnBrk="0" fontAlgn="base" hangingPunct="0">
              <a:spcBef>
                <a:spcPct val="20000"/>
              </a:spcBef>
              <a:spcAft>
                <a:spcPct val="0"/>
              </a:spcAft>
              <a:buFont typeface="Arial" pitchFamily="34" charset="0"/>
              <a:buChar char="•"/>
              <a:defRPr sz="1600" kern="1200">
                <a:solidFill>
                  <a:schemeClr val="tx1"/>
                </a:solidFill>
                <a:latin typeface="Arial"/>
                <a:ea typeface="ＭＳ Ｐゴシック" charset="0"/>
                <a:cs typeface="Arial"/>
              </a:defRPr>
            </a:lvl4pPr>
            <a:lvl5pPr marL="1828800" algn="l" defTabSz="457200" rtl="0" eaLnBrk="0" fontAlgn="base" hangingPunct="0">
              <a:spcBef>
                <a:spcPct val="20000"/>
              </a:spcBef>
              <a:spcAft>
                <a:spcPct val="0"/>
              </a:spcAft>
              <a:buFont typeface="Arial" pitchFamily="34" charset="0"/>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30000"/>
              <a:defRPr/>
            </a:pPr>
            <a:r>
              <a:rPr lang="en-US" sz="2600" b="1" dirty="0" smtClean="0">
                <a:solidFill>
                  <a:schemeClr val="tx2">
                    <a:lumMod val="75000"/>
                  </a:schemeClr>
                </a:solidFill>
                <a:latin typeface="+mn-lt"/>
              </a:rPr>
              <a:t>Content in the Data Element Library will include</a:t>
            </a:r>
            <a:r>
              <a:rPr lang="en-US" sz="2600" dirty="0" smtClean="0">
                <a:solidFill>
                  <a:schemeClr val="tx2">
                    <a:lumMod val="75000"/>
                  </a:schemeClr>
                </a:solidFill>
                <a:latin typeface="+mn-lt"/>
              </a:rPr>
              <a:t>:</a:t>
            </a:r>
          </a:p>
          <a:p>
            <a:pPr lvl="2">
              <a:buFont typeface="Calibri" panose="020F0502020204030204" pitchFamily="34" charset="0"/>
              <a:buChar char="̶"/>
              <a:defRPr/>
            </a:pPr>
            <a:r>
              <a:rPr lang="en-US" sz="2200" dirty="0" smtClean="0">
                <a:solidFill>
                  <a:sysClr val="windowText" lastClr="000000"/>
                </a:solidFill>
                <a:latin typeface="+mn-lt"/>
              </a:rPr>
              <a:t>Repository of Questions and Responses in Assessment Instruments</a:t>
            </a:r>
          </a:p>
          <a:p>
            <a:pPr lvl="2">
              <a:buFont typeface="Calibri" panose="020F0502020204030204" pitchFamily="34" charset="0"/>
              <a:buChar char="̶"/>
              <a:defRPr/>
            </a:pPr>
            <a:r>
              <a:rPr lang="en-US" sz="2200" dirty="0" smtClean="0">
                <a:solidFill>
                  <a:sysClr val="windowText" lastClr="000000"/>
                </a:solidFill>
                <a:latin typeface="+mn-lt"/>
              </a:rPr>
              <a:t>Assessment Instruments and versions</a:t>
            </a:r>
          </a:p>
          <a:p>
            <a:pPr lvl="2">
              <a:buFont typeface="Calibri" panose="020F0502020204030204" pitchFamily="34" charset="0"/>
              <a:buChar char="̶"/>
              <a:defRPr/>
            </a:pPr>
            <a:r>
              <a:rPr lang="en-US" sz="2200" dirty="0" smtClean="0">
                <a:solidFill>
                  <a:sysClr val="windowText" lastClr="000000"/>
                </a:solidFill>
                <a:latin typeface="+mn-lt"/>
              </a:rPr>
              <a:t>Relationships mapped to and between data elements including: </a:t>
            </a:r>
          </a:p>
          <a:p>
            <a:pPr lvl="3">
              <a:buFont typeface="Wingdings" panose="05000000000000000000" pitchFamily="2" charset="2"/>
              <a:buChar char="ü"/>
              <a:defRPr/>
            </a:pPr>
            <a:r>
              <a:rPr lang="en-US" sz="2200" dirty="0">
                <a:solidFill>
                  <a:sysClr val="windowText" lastClr="000000"/>
                </a:solidFill>
                <a:latin typeface="+mn-lt"/>
              </a:rPr>
              <a:t>Question to </a:t>
            </a:r>
            <a:r>
              <a:rPr lang="en-US" sz="2200" dirty="0" smtClean="0">
                <a:solidFill>
                  <a:sysClr val="windowText" lastClr="000000"/>
                </a:solidFill>
                <a:latin typeface="+mn-lt"/>
              </a:rPr>
              <a:t>Question, </a:t>
            </a:r>
            <a:r>
              <a:rPr lang="en-US" sz="2200" dirty="0">
                <a:solidFill>
                  <a:sysClr val="windowText" lastClr="000000"/>
                </a:solidFill>
                <a:latin typeface="+mn-lt"/>
              </a:rPr>
              <a:t>HIT </a:t>
            </a:r>
            <a:r>
              <a:rPr lang="en-US" sz="2200" dirty="0" smtClean="0">
                <a:solidFill>
                  <a:sysClr val="windowText" lastClr="000000"/>
                </a:solidFill>
                <a:latin typeface="+mn-lt"/>
              </a:rPr>
              <a:t>standards, Domains, Other Mappings</a:t>
            </a:r>
          </a:p>
          <a:p>
            <a:pPr marL="457200" lvl="1" indent="0">
              <a:lnSpc>
                <a:spcPts val="1000"/>
              </a:lnSpc>
              <a:buFont typeface="Arial"/>
              <a:buNone/>
              <a:defRPr/>
            </a:pPr>
            <a:endParaRPr lang="en-US" sz="2400" dirty="0" smtClean="0">
              <a:solidFill>
                <a:sysClr val="windowText" lastClr="000000"/>
              </a:solidFill>
              <a:latin typeface="+mn-lt"/>
            </a:endParaRPr>
          </a:p>
          <a:p>
            <a:pPr>
              <a:buSzPct val="130000"/>
              <a:defRPr/>
            </a:pPr>
            <a:r>
              <a:rPr lang="en-US" sz="2600" b="1" dirty="0" smtClean="0">
                <a:solidFill>
                  <a:schemeClr val="tx2">
                    <a:lumMod val="75000"/>
                  </a:schemeClr>
                </a:solidFill>
                <a:latin typeface="+mn-lt"/>
              </a:rPr>
              <a:t>Implementation of the</a:t>
            </a:r>
            <a:r>
              <a:rPr lang="en-US" sz="2600" b="1" dirty="0">
                <a:solidFill>
                  <a:schemeClr val="tx2">
                    <a:lumMod val="75000"/>
                  </a:schemeClr>
                </a:solidFill>
                <a:latin typeface="+mn-lt"/>
                <a:ea typeface="+mn-ea"/>
                <a:cs typeface="+mn-cs"/>
              </a:rPr>
              <a:t> Data Element </a:t>
            </a:r>
            <a:r>
              <a:rPr lang="en-US" sz="2600" b="1" dirty="0" smtClean="0">
                <a:solidFill>
                  <a:schemeClr val="tx2">
                    <a:lumMod val="75000"/>
                  </a:schemeClr>
                </a:solidFill>
                <a:latin typeface="+mn-lt"/>
                <a:ea typeface="+mn-ea"/>
                <a:cs typeface="+mn-cs"/>
              </a:rPr>
              <a:t>Library</a:t>
            </a:r>
            <a:r>
              <a:rPr lang="en-US" sz="2600" dirty="0" smtClean="0">
                <a:solidFill>
                  <a:sysClr val="windowText" lastClr="000000"/>
                </a:solidFill>
                <a:latin typeface="+mn-lt"/>
              </a:rPr>
              <a:t>:</a:t>
            </a:r>
          </a:p>
          <a:p>
            <a:pPr lvl="2">
              <a:buFont typeface="Calibri" panose="020F0502020204030204" pitchFamily="34" charset="0"/>
              <a:buChar char="̶"/>
              <a:defRPr/>
            </a:pPr>
            <a:r>
              <a:rPr lang="en-US" sz="2200" dirty="0" smtClean="0">
                <a:solidFill>
                  <a:sysClr val="windowText" lastClr="000000"/>
                </a:solidFill>
                <a:latin typeface="+mn-lt"/>
              </a:rPr>
              <a:t>Phased implementation</a:t>
            </a:r>
          </a:p>
          <a:p>
            <a:pPr lvl="2">
              <a:buFont typeface="Calibri" panose="020F0502020204030204" pitchFamily="34" charset="0"/>
              <a:buChar char="̶"/>
              <a:defRPr/>
            </a:pPr>
            <a:r>
              <a:rPr lang="en-US" sz="2200" dirty="0" smtClean="0">
                <a:solidFill>
                  <a:sysClr val="windowText" lastClr="000000"/>
                </a:solidFill>
                <a:latin typeface="+mn-lt"/>
              </a:rPr>
              <a:t>Regular updates to include new and modified data elements, new assessment instrument versions, and  new and updated HIT mappings</a:t>
            </a:r>
          </a:p>
          <a:p>
            <a:pPr marL="457200" lvl="1" indent="0">
              <a:buNone/>
              <a:defRPr/>
            </a:pPr>
            <a:endParaRPr lang="en-US" sz="2400" dirty="0" smtClean="0">
              <a:solidFill>
                <a:sysClr val="windowText" lastClr="000000"/>
              </a:solidFill>
              <a:latin typeface="+mn-lt"/>
            </a:endParaRPr>
          </a:p>
          <a:p>
            <a:pPr>
              <a:defRPr/>
            </a:pPr>
            <a:endParaRPr lang="en-US" dirty="0">
              <a:solidFill>
                <a:sysClr val="windowText" lastClr="000000"/>
              </a:solidFill>
              <a:latin typeface="+mn-lt"/>
            </a:endParaRP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49</a:t>
            </a:r>
            <a:endParaRPr lang="en-US" dirty="0"/>
          </a:p>
        </p:txBody>
      </p:sp>
    </p:spTree>
    <p:extLst>
      <p:ext uri="{BB962C8B-B14F-4D97-AF65-F5344CB8AC3E}">
        <p14:creationId xmlns:p14="http://schemas.microsoft.com/office/powerpoint/2010/main" val="448649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latin typeface="+mn-lt"/>
                <a:cs typeface="Times New Roman" panose="02020603050405020304" pitchFamily="18" charset="0"/>
              </a:rPr>
              <a:t>IMPACT </a:t>
            </a:r>
            <a:r>
              <a:rPr lang="en-US" sz="3600" dirty="0">
                <a:latin typeface="+mn-lt"/>
                <a:cs typeface="Times New Roman" panose="02020603050405020304" pitchFamily="18" charset="0"/>
              </a:rPr>
              <a:t>Act of </a:t>
            </a:r>
            <a:r>
              <a:rPr lang="en-US" sz="3600" dirty="0" smtClean="0">
                <a:latin typeface="+mn-lt"/>
                <a:cs typeface="Times New Roman" panose="02020603050405020304" pitchFamily="18" charset="0"/>
              </a:rPr>
              <a:t>2014</a:t>
            </a:r>
            <a:endParaRPr lang="en-US" sz="3600" dirty="0">
              <a:latin typeface="+mn-lt"/>
            </a:endParaRPr>
          </a:p>
        </p:txBody>
      </p:sp>
      <p:sp>
        <p:nvSpPr>
          <p:cNvPr id="2" name="Content Placeholder 1"/>
          <p:cNvSpPr>
            <a:spLocks noGrp="1"/>
          </p:cNvSpPr>
          <p:nvPr>
            <p:ph type="body" sz="quarter" idx="10"/>
          </p:nvPr>
        </p:nvSpPr>
        <p:spPr>
          <a:xfrm>
            <a:off x="370355" y="873913"/>
            <a:ext cx="8581485" cy="5887318"/>
          </a:xfrm>
        </p:spPr>
        <p:txBody>
          <a:bodyPr>
            <a:normAutofit/>
          </a:bodyPr>
          <a:lstStyle/>
          <a:p>
            <a:pPr>
              <a:buSzPct val="150000"/>
            </a:pPr>
            <a:r>
              <a:rPr lang="en-US" sz="2200" dirty="0">
                <a:solidFill>
                  <a:prstClr val="black"/>
                </a:solidFill>
                <a:latin typeface="+mj-lt"/>
                <a:cs typeface="Times New Roman" panose="02020603050405020304" pitchFamily="18" charset="0"/>
              </a:rPr>
              <a:t>Bi-partisan bill introduced in March, U.S. House  &amp; Senate, passed on September 18, 2014, and signed into law by President Obama October 6, 2014</a:t>
            </a:r>
          </a:p>
          <a:p>
            <a:pPr lvl="0" defTabSz="914400">
              <a:buSzPct val="150000"/>
              <a:buFont typeface="Arial" pitchFamily="34" charset="0"/>
              <a:buChar char="•"/>
            </a:pPr>
            <a:endParaRPr lang="en-US" sz="2200" b="1" dirty="0" smtClean="0">
              <a:solidFill>
                <a:prstClr val="black"/>
              </a:solidFill>
              <a:latin typeface="+mj-lt"/>
              <a:cs typeface="Times New Roman" panose="02020603050405020304" pitchFamily="18" charset="0"/>
            </a:endParaRPr>
          </a:p>
          <a:p>
            <a:pPr lvl="0" defTabSz="914400">
              <a:buSzPct val="150000"/>
              <a:buFont typeface="Arial" pitchFamily="34" charset="0"/>
              <a:buChar char="•"/>
            </a:pPr>
            <a:r>
              <a:rPr lang="en-US" sz="2200" b="1" dirty="0" smtClean="0">
                <a:solidFill>
                  <a:schemeClr val="tx2">
                    <a:lumMod val="75000"/>
                  </a:schemeClr>
                </a:solidFill>
                <a:latin typeface="+mj-lt"/>
                <a:cs typeface="Times New Roman" panose="02020603050405020304" pitchFamily="18" charset="0"/>
              </a:rPr>
              <a:t>The </a:t>
            </a:r>
            <a:r>
              <a:rPr lang="en-US" sz="2200" b="1" dirty="0">
                <a:solidFill>
                  <a:schemeClr val="tx2">
                    <a:lumMod val="75000"/>
                  </a:schemeClr>
                </a:solidFill>
                <a:latin typeface="+mj-lt"/>
                <a:cs typeface="Times New Roman" panose="02020603050405020304" pitchFamily="18" charset="0"/>
              </a:rPr>
              <a:t>Act requires the submission of </a:t>
            </a:r>
            <a:r>
              <a:rPr lang="en-US" sz="2200" b="1" u="sng" dirty="0">
                <a:solidFill>
                  <a:schemeClr val="tx2">
                    <a:lumMod val="75000"/>
                  </a:schemeClr>
                </a:solidFill>
                <a:latin typeface="+mj-lt"/>
                <a:cs typeface="Times New Roman" panose="02020603050405020304" pitchFamily="18" charset="0"/>
              </a:rPr>
              <a:t>s</a:t>
            </a:r>
            <a:r>
              <a:rPr lang="en-US" sz="2200" b="1" u="sng" dirty="0" smtClean="0">
                <a:solidFill>
                  <a:schemeClr val="tx2">
                    <a:lumMod val="75000"/>
                  </a:schemeClr>
                </a:solidFill>
                <a:latin typeface="+mj-lt"/>
                <a:cs typeface="Times New Roman" panose="02020603050405020304" pitchFamily="18" charset="0"/>
              </a:rPr>
              <a:t>tandardized</a:t>
            </a:r>
            <a:r>
              <a:rPr lang="en-US" sz="2200" b="1" dirty="0" smtClean="0">
                <a:solidFill>
                  <a:schemeClr val="tx2">
                    <a:lumMod val="75000"/>
                  </a:schemeClr>
                </a:solidFill>
                <a:latin typeface="+mj-lt"/>
                <a:cs typeface="Times New Roman" panose="02020603050405020304" pitchFamily="18" charset="0"/>
              </a:rPr>
              <a:t> assessment data </a:t>
            </a:r>
            <a:r>
              <a:rPr lang="en-US" sz="2200" b="1" dirty="0">
                <a:solidFill>
                  <a:schemeClr val="tx2">
                    <a:lumMod val="75000"/>
                  </a:schemeClr>
                </a:solidFill>
                <a:latin typeface="+mj-lt"/>
                <a:cs typeface="Times New Roman" panose="02020603050405020304" pitchFamily="18" charset="0"/>
              </a:rPr>
              <a:t>by:</a:t>
            </a:r>
          </a:p>
          <a:p>
            <a:pPr lvl="1" defTabSz="914400">
              <a:buSzPct val="100000"/>
              <a:buFont typeface="Arial" pitchFamily="34" charset="0"/>
              <a:buChar char="–"/>
            </a:pPr>
            <a:r>
              <a:rPr lang="en-US" sz="2200" dirty="0">
                <a:solidFill>
                  <a:prstClr val="black"/>
                </a:solidFill>
                <a:latin typeface="+mj-lt"/>
                <a:cs typeface="Times New Roman" panose="02020603050405020304" pitchFamily="18" charset="0"/>
              </a:rPr>
              <a:t>Long-Term Care Hospitals (LTCHs): LCDS</a:t>
            </a:r>
          </a:p>
          <a:p>
            <a:pPr lvl="1" defTabSz="914400">
              <a:buSzPct val="100000"/>
              <a:buFont typeface="Arial" pitchFamily="34" charset="0"/>
              <a:buChar char="–"/>
            </a:pPr>
            <a:r>
              <a:rPr lang="en-US" sz="2200" dirty="0">
                <a:solidFill>
                  <a:prstClr val="black"/>
                </a:solidFill>
                <a:latin typeface="+mj-lt"/>
                <a:cs typeface="Times New Roman" panose="02020603050405020304" pitchFamily="18" charset="0"/>
              </a:rPr>
              <a:t>Skilled Nursing Facilities (SNFs): MDS</a:t>
            </a:r>
          </a:p>
          <a:p>
            <a:pPr lvl="1" defTabSz="914400">
              <a:buSzPct val="100000"/>
              <a:buFont typeface="Arial" pitchFamily="34" charset="0"/>
              <a:buChar char="–"/>
            </a:pPr>
            <a:r>
              <a:rPr lang="en-US" sz="2200" dirty="0">
                <a:solidFill>
                  <a:prstClr val="black"/>
                </a:solidFill>
                <a:latin typeface="+mj-lt"/>
                <a:cs typeface="Times New Roman" panose="02020603050405020304" pitchFamily="18" charset="0"/>
              </a:rPr>
              <a:t>Home Health Agencies (HHAs): OASIS </a:t>
            </a:r>
          </a:p>
          <a:p>
            <a:pPr lvl="1" defTabSz="914400">
              <a:buSzPct val="100000"/>
              <a:buFont typeface="Arial" pitchFamily="34" charset="0"/>
              <a:buChar char="–"/>
            </a:pPr>
            <a:r>
              <a:rPr lang="en-US" sz="2200" dirty="0">
                <a:solidFill>
                  <a:prstClr val="black"/>
                </a:solidFill>
                <a:latin typeface="+mj-lt"/>
                <a:cs typeface="Times New Roman" panose="02020603050405020304" pitchFamily="18" charset="0"/>
              </a:rPr>
              <a:t>Inpatient Rehabilitation Facilities (IRFs): IRF-PAI</a:t>
            </a:r>
          </a:p>
          <a:p>
            <a:pPr lvl="1" defTabSz="914400">
              <a:buSzPct val="150000"/>
              <a:buFont typeface="Arial" pitchFamily="34" charset="0"/>
              <a:buChar char="–"/>
            </a:pPr>
            <a:endParaRPr lang="en-US" sz="2200" dirty="0" smtClean="0">
              <a:solidFill>
                <a:prstClr val="black"/>
              </a:solidFill>
              <a:latin typeface="+mj-lt"/>
              <a:cs typeface="Times New Roman" panose="02020603050405020304" pitchFamily="18" charset="0"/>
            </a:endParaRPr>
          </a:p>
          <a:p>
            <a:pPr lvl="0" defTabSz="914400">
              <a:buSzPct val="150000"/>
              <a:buFont typeface="Arial" pitchFamily="34" charset="0"/>
              <a:buChar char="•"/>
            </a:pPr>
            <a:r>
              <a:rPr lang="en-US" sz="2200" b="1" dirty="0" smtClean="0">
                <a:solidFill>
                  <a:schemeClr val="tx2">
                    <a:lumMod val="75000"/>
                  </a:schemeClr>
                </a:solidFill>
                <a:latin typeface="+mj-lt"/>
                <a:cs typeface="Times New Roman" panose="02020603050405020304" pitchFamily="18" charset="0"/>
              </a:rPr>
              <a:t>The </a:t>
            </a:r>
            <a:r>
              <a:rPr lang="en-US" sz="2200" b="1" dirty="0">
                <a:solidFill>
                  <a:schemeClr val="tx2">
                    <a:lumMod val="75000"/>
                  </a:schemeClr>
                </a:solidFill>
                <a:latin typeface="+mj-lt"/>
                <a:cs typeface="Times New Roman" panose="02020603050405020304" pitchFamily="18" charset="0"/>
              </a:rPr>
              <a:t>Act requires that CMS make </a:t>
            </a:r>
            <a:r>
              <a:rPr lang="en-US" sz="2200" b="1" u="sng" dirty="0">
                <a:solidFill>
                  <a:schemeClr val="tx2">
                    <a:lumMod val="75000"/>
                  </a:schemeClr>
                </a:solidFill>
                <a:latin typeface="+mj-lt"/>
                <a:cs typeface="Times New Roman" panose="02020603050405020304" pitchFamily="18" charset="0"/>
              </a:rPr>
              <a:t>i</a:t>
            </a:r>
            <a:r>
              <a:rPr lang="en-US" sz="2200" b="1" u="sng" dirty="0" smtClean="0">
                <a:solidFill>
                  <a:schemeClr val="tx2">
                    <a:lumMod val="75000"/>
                  </a:schemeClr>
                </a:solidFill>
                <a:latin typeface="+mj-lt"/>
                <a:cs typeface="Times New Roman" panose="02020603050405020304" pitchFamily="18" charset="0"/>
              </a:rPr>
              <a:t>nteroperable</a:t>
            </a:r>
            <a:r>
              <a:rPr lang="en-US" sz="2200" b="1" dirty="0" smtClean="0">
                <a:solidFill>
                  <a:schemeClr val="tx2">
                    <a:lumMod val="75000"/>
                  </a:schemeClr>
                </a:solidFill>
                <a:latin typeface="+mj-lt"/>
                <a:cs typeface="Times New Roman" panose="02020603050405020304" pitchFamily="18" charset="0"/>
              </a:rPr>
              <a:t> </a:t>
            </a:r>
            <a:r>
              <a:rPr lang="en-US" sz="2200" b="1" dirty="0">
                <a:solidFill>
                  <a:schemeClr val="tx2">
                    <a:lumMod val="75000"/>
                  </a:schemeClr>
                </a:solidFill>
                <a:latin typeface="+mj-lt"/>
                <a:cs typeface="Times New Roman" panose="02020603050405020304" pitchFamily="18" charset="0"/>
              </a:rPr>
              <a:t>standardized patient assessment and quality measures data, and data on resource use and other measures </a:t>
            </a:r>
            <a:r>
              <a:rPr lang="en-US" sz="2200" dirty="0">
                <a:solidFill>
                  <a:prstClr val="black"/>
                </a:solidFill>
                <a:latin typeface="+mj-lt"/>
                <a:cs typeface="Times New Roman" panose="02020603050405020304" pitchFamily="18" charset="0"/>
              </a:rPr>
              <a:t>to allow for the exchange of data among PAC and other providers to facilitate coordinated care and improved </a:t>
            </a:r>
            <a:r>
              <a:rPr lang="en-US" sz="2200" dirty="0" smtClean="0">
                <a:solidFill>
                  <a:prstClr val="black"/>
                </a:solidFill>
                <a:latin typeface="+mj-lt"/>
                <a:cs typeface="Times New Roman" panose="02020603050405020304" pitchFamily="18" charset="0"/>
              </a:rPr>
              <a:t>outcomes </a:t>
            </a:r>
            <a:endParaRPr lang="en-US" sz="2200" dirty="0">
              <a:solidFill>
                <a:prstClr val="black"/>
              </a:solidFill>
              <a:latin typeface="+mj-lt"/>
              <a:cs typeface="Times New Roman" panose="02020603050405020304" pitchFamily="18" charset="0"/>
            </a:endParaRPr>
          </a:p>
        </p:txBody>
      </p:sp>
      <p:sp>
        <p:nvSpPr>
          <p:cNvPr id="7" name="Content Placeholder 1"/>
          <p:cNvSpPr txBox="1">
            <a:spLocks/>
          </p:cNvSpPr>
          <p:nvPr/>
        </p:nvSpPr>
        <p:spPr>
          <a:xfrm>
            <a:off x="1003497" y="5830176"/>
            <a:ext cx="7315200" cy="31107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hlinkClick r:id="rId3"/>
              </a:rPr>
              <a:t>Improving Medicare Post-Acute Care Transformation (IMPACT) Act of </a:t>
            </a:r>
            <a:r>
              <a:rPr lang="en-US" sz="1600" dirty="0" smtClean="0">
                <a:hlinkClick r:id="rId3"/>
              </a:rPr>
              <a:t>2014</a:t>
            </a:r>
            <a:endParaRPr lang="en-US" sz="1600" dirty="0" smtClean="0"/>
          </a:p>
          <a:p>
            <a:pPr lvl="1"/>
            <a:endParaRPr lang="en-US" sz="1600" dirty="0" smtClean="0"/>
          </a:p>
          <a:p>
            <a:pPr marL="0" indent="0">
              <a:buFont typeface="Arial"/>
              <a:buNone/>
            </a:pPr>
            <a:endParaRPr lang="en-US" sz="16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5</a:t>
            </a:r>
          </a:p>
        </p:txBody>
      </p:sp>
    </p:spTree>
    <p:extLst>
      <p:ext uri="{BB962C8B-B14F-4D97-AF65-F5344CB8AC3E}">
        <p14:creationId xmlns:p14="http://schemas.microsoft.com/office/powerpoint/2010/main" val="2902717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Reports from the Data Element Library</a:t>
            </a:r>
          </a:p>
        </p:txBody>
      </p:sp>
      <p:sp>
        <p:nvSpPr>
          <p:cNvPr id="2" name="Content Placeholder 1"/>
          <p:cNvSpPr>
            <a:spLocks noGrp="1"/>
          </p:cNvSpPr>
          <p:nvPr>
            <p:ph type="body" sz="quarter" idx="10"/>
          </p:nvPr>
        </p:nvSpPr>
        <p:spPr/>
        <p:txBody>
          <a:bodyPr>
            <a:normAutofit/>
          </a:bodyPr>
          <a:lstStyle/>
          <a:p>
            <a:pPr marL="342900" lvl="0" indent="-342900" defTabSz="457200" eaLnBrk="0" fontAlgn="base" hangingPunct="0">
              <a:spcAft>
                <a:spcPct val="0"/>
              </a:spcAft>
              <a:buSzPct val="150000"/>
              <a:buFont typeface="Arial" pitchFamily="34" charset="0"/>
              <a:buChar char="•"/>
              <a:defRPr/>
            </a:pPr>
            <a:r>
              <a:rPr lang="en-US" sz="2400" b="1" dirty="0" smtClean="0">
                <a:solidFill>
                  <a:schemeClr val="tx2">
                    <a:lumMod val="75000"/>
                  </a:schemeClr>
                </a:solidFill>
                <a:ea typeface="ＭＳ Ｐゴシック" charset="0"/>
                <a:cs typeface="Arial"/>
              </a:rPr>
              <a:t>Pre-defined public reports will include:</a:t>
            </a:r>
            <a:endParaRPr lang="en-US" sz="2400" b="1" dirty="0">
              <a:solidFill>
                <a:schemeClr val="tx2">
                  <a:lumMod val="75000"/>
                </a:schemeClr>
              </a:solidFill>
              <a:ea typeface="ＭＳ Ｐゴシック" charset="0"/>
              <a:cs typeface="Arial"/>
            </a:endParaRPr>
          </a:p>
          <a:p>
            <a:pPr lvl="2" defTabSz="457200" eaLnBrk="0" fontAlgn="base" hangingPunct="0">
              <a:spcBef>
                <a:spcPts val="600"/>
              </a:spcBef>
              <a:spcAft>
                <a:spcPts val="600"/>
              </a:spcAft>
              <a:buFont typeface="Calibri" panose="020F0502020204030204" pitchFamily="34" charset="0"/>
              <a:buChar char="̶"/>
              <a:defRPr/>
            </a:pPr>
            <a:r>
              <a:rPr lang="en-CA" sz="2400" dirty="0">
                <a:solidFill>
                  <a:sysClr val="windowText" lastClr="000000"/>
                </a:solidFill>
                <a:ea typeface="ＭＳ Ｐゴシック" charset="0"/>
                <a:cs typeface="Arial"/>
              </a:rPr>
              <a:t>Inventory of questions and responses in an assessment instrument</a:t>
            </a:r>
          </a:p>
          <a:p>
            <a:pPr lvl="2" defTabSz="457200" eaLnBrk="0" fontAlgn="base" hangingPunct="0">
              <a:spcBef>
                <a:spcPts val="600"/>
              </a:spcBef>
              <a:spcAft>
                <a:spcPts val="600"/>
              </a:spcAft>
              <a:buFont typeface="Calibri" panose="020F0502020204030204" pitchFamily="34" charset="0"/>
              <a:buChar char="̶"/>
              <a:defRPr/>
            </a:pPr>
            <a:r>
              <a:rPr lang="en-CA" sz="2400" dirty="0" smtClean="0">
                <a:solidFill>
                  <a:sysClr val="windowText" lastClr="000000"/>
                </a:solidFill>
                <a:ea typeface="ＭＳ Ｐゴシック" charset="0"/>
                <a:cs typeface="Arial"/>
              </a:rPr>
              <a:t>Standardized data elements in more than one </a:t>
            </a:r>
            <a:r>
              <a:rPr lang="en-CA" sz="2400" dirty="0">
                <a:solidFill>
                  <a:sysClr val="windowText" lastClr="000000"/>
                </a:solidFill>
                <a:ea typeface="ＭＳ Ｐゴシック" charset="0"/>
                <a:cs typeface="Arial"/>
              </a:rPr>
              <a:t>assessment instrument</a:t>
            </a:r>
          </a:p>
          <a:p>
            <a:pPr lvl="2" defTabSz="457200" eaLnBrk="0" fontAlgn="base" hangingPunct="0">
              <a:spcBef>
                <a:spcPts val="600"/>
              </a:spcBef>
              <a:spcAft>
                <a:spcPts val="600"/>
              </a:spcAft>
              <a:buFont typeface="Calibri" panose="020F0502020204030204" pitchFamily="34" charset="0"/>
              <a:buChar char="̶"/>
              <a:defRPr/>
            </a:pPr>
            <a:r>
              <a:rPr lang="en-CA" sz="2400" dirty="0" smtClean="0">
                <a:solidFill>
                  <a:sysClr val="windowText" lastClr="000000"/>
                </a:solidFill>
                <a:ea typeface="ＭＳ Ｐゴシック" charset="0"/>
                <a:cs typeface="Arial"/>
              </a:rPr>
              <a:t>Assessment </a:t>
            </a:r>
            <a:r>
              <a:rPr lang="en-CA" sz="2400" dirty="0">
                <a:solidFill>
                  <a:sysClr val="windowText" lastClr="000000"/>
                </a:solidFill>
                <a:ea typeface="ＭＳ Ｐゴシック" charset="0"/>
                <a:cs typeface="Arial"/>
              </a:rPr>
              <a:t>data elements and linked HIT standards </a:t>
            </a:r>
            <a:r>
              <a:rPr lang="en-CA" sz="2400" dirty="0" smtClean="0">
                <a:solidFill>
                  <a:sysClr val="windowText" lastClr="000000"/>
                </a:solidFill>
                <a:ea typeface="ＭＳ Ｐゴシック" charset="0"/>
                <a:cs typeface="Arial"/>
              </a:rPr>
              <a:t>report</a:t>
            </a:r>
          </a:p>
          <a:p>
            <a:pPr marL="914400" lvl="2" indent="0" defTabSz="457200" eaLnBrk="0" fontAlgn="base" hangingPunct="0">
              <a:spcAft>
                <a:spcPct val="0"/>
              </a:spcAft>
              <a:buNone/>
              <a:defRPr/>
            </a:pPr>
            <a:endParaRPr lang="en-CA" sz="2400" dirty="0">
              <a:solidFill>
                <a:sysClr val="windowText" lastClr="000000"/>
              </a:solidFill>
              <a:ea typeface="ＭＳ Ｐゴシック" charset="0"/>
              <a:cs typeface="Arial"/>
            </a:endParaRPr>
          </a:p>
          <a:p>
            <a:pPr marL="342900" lvl="0" indent="-342900">
              <a:buSzPct val="150000"/>
              <a:buFont typeface="Arial" panose="020B0604020202020204" pitchFamily="34" charset="0"/>
              <a:buChar char="•"/>
              <a:defRPr/>
            </a:pPr>
            <a:r>
              <a:rPr lang="en-US" sz="2400" b="1" dirty="0" smtClean="0">
                <a:solidFill>
                  <a:schemeClr val="tx2">
                    <a:lumMod val="75000"/>
                  </a:schemeClr>
                </a:solidFill>
                <a:ea typeface="ＭＳ Ｐゴシック" charset="0"/>
                <a:cs typeface="Arial"/>
              </a:rPr>
              <a:t>Reports </a:t>
            </a:r>
            <a:r>
              <a:rPr lang="en-US" sz="2400" b="1" dirty="0" smtClean="0">
                <a:solidFill>
                  <a:schemeClr val="tx2">
                    <a:lumMod val="75000"/>
                  </a:schemeClr>
                </a:solidFill>
              </a:rPr>
              <a:t>will </a:t>
            </a:r>
            <a:r>
              <a:rPr lang="en-US" sz="2400" b="1" dirty="0">
                <a:solidFill>
                  <a:schemeClr val="tx2">
                    <a:lumMod val="75000"/>
                  </a:schemeClr>
                </a:solidFill>
              </a:rPr>
              <a:t>be posted on CMS </a:t>
            </a:r>
            <a:r>
              <a:rPr lang="en-US" sz="2400" b="1" dirty="0" smtClean="0">
                <a:solidFill>
                  <a:schemeClr val="tx2">
                    <a:lumMod val="75000"/>
                  </a:schemeClr>
                </a:solidFill>
              </a:rPr>
              <a:t>website in the following </a:t>
            </a:r>
            <a:r>
              <a:rPr lang="en-US" sz="2400" b="1" dirty="0" smtClean="0">
                <a:solidFill>
                  <a:schemeClr val="tx2">
                    <a:lumMod val="75000"/>
                  </a:schemeClr>
                </a:solidFill>
                <a:ea typeface="ＭＳ Ｐゴシック" charset="0"/>
                <a:cs typeface="Arial"/>
              </a:rPr>
              <a:t>formats</a:t>
            </a:r>
            <a:r>
              <a:rPr lang="en-US" sz="2400" b="1" dirty="0">
                <a:solidFill>
                  <a:sysClr val="windowText" lastClr="000000"/>
                </a:solidFill>
                <a:ea typeface="ＭＳ Ｐゴシック" charset="0"/>
                <a:cs typeface="Arial"/>
              </a:rPr>
              <a:t>:</a:t>
            </a:r>
          </a:p>
          <a:p>
            <a:pPr lvl="2" defTabSz="457200" eaLnBrk="0" fontAlgn="base" hangingPunct="0">
              <a:spcAft>
                <a:spcPct val="0"/>
              </a:spcAft>
              <a:buFont typeface="Calibri" panose="020F0502020204030204" pitchFamily="34" charset="0"/>
              <a:buChar char="̶"/>
              <a:defRPr/>
            </a:pPr>
            <a:r>
              <a:rPr lang="en-US" sz="2400" dirty="0">
                <a:solidFill>
                  <a:sysClr val="windowText" lastClr="000000"/>
                </a:solidFill>
                <a:ea typeface="ＭＳ Ｐゴシック" charset="0"/>
                <a:cs typeface="Arial"/>
              </a:rPr>
              <a:t>PDF</a:t>
            </a:r>
          </a:p>
          <a:p>
            <a:pPr lvl="2" defTabSz="457200" eaLnBrk="0" fontAlgn="base" hangingPunct="0">
              <a:spcAft>
                <a:spcPct val="0"/>
              </a:spcAft>
              <a:buFont typeface="Calibri" panose="020F0502020204030204" pitchFamily="34" charset="0"/>
              <a:buChar char="̶"/>
              <a:defRPr/>
            </a:pPr>
            <a:r>
              <a:rPr lang="en-US" sz="2400" dirty="0" smtClean="0">
                <a:solidFill>
                  <a:sysClr val="windowText" lastClr="000000"/>
                </a:solidFill>
                <a:ea typeface="ＭＳ Ｐゴシック" charset="0"/>
                <a:cs typeface="Arial"/>
              </a:rPr>
              <a:t>CSV</a:t>
            </a:r>
            <a:endParaRPr lang="en-US" sz="24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50</a:t>
            </a:r>
            <a:endParaRPr lang="en-US" dirty="0"/>
          </a:p>
        </p:txBody>
      </p:sp>
    </p:spTree>
    <p:extLst>
      <p:ext uri="{BB962C8B-B14F-4D97-AF65-F5344CB8AC3E}">
        <p14:creationId xmlns:p14="http://schemas.microsoft.com/office/powerpoint/2010/main" val="1227856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2329"/>
            <a:ext cx="9024729" cy="665506"/>
          </a:xfrm>
        </p:spPr>
        <p:txBody>
          <a:bodyPr/>
          <a:lstStyle/>
          <a:p>
            <a:r>
              <a:rPr lang="en-US" dirty="0"/>
              <a:t>CMS Assessment Library Data Council </a:t>
            </a:r>
            <a:r>
              <a:rPr lang="en-US" dirty="0" smtClean="0"/>
              <a:t>(</a:t>
            </a:r>
            <a:r>
              <a:rPr lang="en-US" dirty="0"/>
              <a:t>CALDC)</a:t>
            </a:r>
          </a:p>
        </p:txBody>
      </p:sp>
      <p:sp>
        <p:nvSpPr>
          <p:cNvPr id="2" name="Content Placeholder 1"/>
          <p:cNvSpPr>
            <a:spLocks noGrp="1"/>
          </p:cNvSpPr>
          <p:nvPr>
            <p:ph type="body" sz="quarter" idx="10"/>
          </p:nvPr>
        </p:nvSpPr>
        <p:spPr>
          <a:xfrm>
            <a:off x="278501" y="876043"/>
            <a:ext cx="8467725" cy="4943192"/>
          </a:xfrm>
          <a:prstGeom prst="rect">
            <a:avLst/>
          </a:prstGeom>
        </p:spPr>
        <p:txBody>
          <a:bodyPr>
            <a:noAutofit/>
          </a:bodyPr>
          <a:lstStyle/>
          <a:p>
            <a:pPr marL="342900" lvl="0" indent="-342900" defTabSz="457200" eaLnBrk="0" fontAlgn="base" hangingPunct="0">
              <a:spcAft>
                <a:spcPct val="0"/>
              </a:spcAft>
              <a:buSzPct val="150000"/>
              <a:buFont typeface="Arial" panose="020B0604020202020204" pitchFamily="34" charset="0"/>
              <a:buChar char="•"/>
            </a:pPr>
            <a:r>
              <a:rPr lang="en-US" sz="2000" dirty="0" smtClean="0">
                <a:solidFill>
                  <a:prstClr val="black"/>
                </a:solidFill>
                <a:ea typeface="ＭＳ Ｐゴシック" charset="0"/>
                <a:cs typeface="Arial"/>
              </a:rPr>
              <a:t>CMS established the CALDC as the governing body for the</a:t>
            </a:r>
            <a:r>
              <a:rPr lang="en-US" sz="2000" dirty="0">
                <a:solidFill>
                  <a:prstClr val="black"/>
                </a:solidFill>
                <a:ea typeface="ＭＳ Ｐゴシック" charset="0"/>
                <a:cs typeface="Arial"/>
              </a:rPr>
              <a:t> Data Element </a:t>
            </a:r>
            <a:r>
              <a:rPr lang="en-US" sz="2000" dirty="0" smtClean="0">
                <a:solidFill>
                  <a:prstClr val="black"/>
                </a:solidFill>
                <a:ea typeface="ＭＳ Ｐゴシック" charset="0"/>
                <a:cs typeface="Arial"/>
              </a:rPr>
              <a:t>Library.</a:t>
            </a:r>
          </a:p>
          <a:p>
            <a:pPr marL="342900" lvl="0" indent="-342900" defTabSz="457200" eaLnBrk="0" fontAlgn="base" hangingPunct="0">
              <a:spcAft>
                <a:spcPct val="0"/>
              </a:spcAft>
              <a:buSzPct val="150000"/>
              <a:buFont typeface="Arial" panose="020B0604020202020204" pitchFamily="34" charset="0"/>
              <a:buChar char="•"/>
            </a:pPr>
            <a:endParaRPr lang="en-US" sz="2000" dirty="0">
              <a:solidFill>
                <a:prstClr val="black"/>
              </a:solidFill>
              <a:ea typeface="ＭＳ Ｐゴシック" charset="0"/>
              <a:cs typeface="Arial"/>
            </a:endParaRPr>
          </a:p>
          <a:p>
            <a:pPr marL="342900" lvl="0" indent="-342900" defTabSz="457200" eaLnBrk="0" fontAlgn="base" hangingPunct="0">
              <a:spcAft>
                <a:spcPct val="0"/>
              </a:spcAft>
              <a:buSzPct val="150000"/>
              <a:buFont typeface="Arial" panose="020B0604020202020204" pitchFamily="34" charset="0"/>
              <a:buChar char="•"/>
            </a:pPr>
            <a:r>
              <a:rPr lang="en-US" sz="2000" dirty="0" smtClean="0">
                <a:solidFill>
                  <a:prstClr val="black"/>
                </a:solidFill>
                <a:ea typeface="ＭＳ Ｐゴシック" charset="0"/>
                <a:cs typeface="Arial"/>
              </a:rPr>
              <a:t>The </a:t>
            </a:r>
            <a:r>
              <a:rPr lang="en-US" sz="2000" dirty="0">
                <a:solidFill>
                  <a:prstClr val="black"/>
                </a:solidFill>
                <a:ea typeface="ＭＳ Ｐゴシック" charset="0"/>
                <a:cs typeface="Arial"/>
              </a:rPr>
              <a:t>CALDC </a:t>
            </a:r>
            <a:r>
              <a:rPr lang="en-US" sz="2000" dirty="0" smtClean="0">
                <a:solidFill>
                  <a:prstClr val="black"/>
                </a:solidFill>
                <a:ea typeface="ＭＳ Ｐゴシック" charset="0"/>
                <a:cs typeface="Arial"/>
              </a:rPr>
              <a:t> provides </a:t>
            </a:r>
            <a:r>
              <a:rPr lang="en-US" sz="2000" dirty="0">
                <a:solidFill>
                  <a:prstClr val="black"/>
                </a:solidFill>
                <a:ea typeface="ＭＳ Ｐゴシック" charset="0"/>
                <a:cs typeface="Arial"/>
              </a:rPr>
              <a:t>guidance, direction and issue resolution to the development and maintenance of the </a:t>
            </a:r>
            <a:r>
              <a:rPr lang="en-US" sz="2000" dirty="0" smtClean="0">
                <a:solidFill>
                  <a:prstClr val="black"/>
                </a:solidFill>
                <a:ea typeface="ＭＳ Ｐゴシック" charset="0"/>
                <a:cs typeface="Arial"/>
              </a:rPr>
              <a:t>Data Element Library.</a:t>
            </a:r>
          </a:p>
          <a:p>
            <a:pPr marL="342900" lvl="0" indent="-342900" defTabSz="457200" eaLnBrk="0" fontAlgn="base" hangingPunct="0">
              <a:spcAft>
                <a:spcPct val="0"/>
              </a:spcAft>
              <a:buSzPct val="150000"/>
              <a:buFont typeface="Arial" panose="020B0604020202020204" pitchFamily="34" charset="0"/>
              <a:buChar char="•"/>
            </a:pPr>
            <a:endParaRPr lang="en-US" sz="2000" dirty="0" smtClean="0">
              <a:solidFill>
                <a:prstClr val="black"/>
              </a:solidFill>
              <a:ea typeface="ＭＳ Ｐゴシック" charset="0"/>
              <a:cs typeface="Arial"/>
            </a:endParaRPr>
          </a:p>
          <a:p>
            <a:pPr marL="342900" lvl="0" indent="-342900" defTabSz="457200" eaLnBrk="0" fontAlgn="base" hangingPunct="0">
              <a:spcAft>
                <a:spcPct val="0"/>
              </a:spcAft>
              <a:buSzPct val="150000"/>
              <a:buFont typeface="Arial" panose="020B0604020202020204" pitchFamily="34" charset="0"/>
              <a:buChar char="•"/>
            </a:pPr>
            <a:r>
              <a:rPr lang="en-US" sz="2000" dirty="0" smtClean="0">
                <a:solidFill>
                  <a:prstClr val="black"/>
                </a:solidFill>
                <a:ea typeface="ＭＳ Ｐゴシック" charset="0"/>
                <a:cs typeface="Arial"/>
              </a:rPr>
              <a:t>The CALDC has established </a:t>
            </a:r>
            <a:r>
              <a:rPr lang="en-US" sz="2000" dirty="0">
                <a:solidFill>
                  <a:prstClr val="black"/>
                </a:solidFill>
                <a:ea typeface="ＭＳ Ｐゴシック" charset="0"/>
                <a:cs typeface="Arial"/>
              </a:rPr>
              <a:t>workgroups (WGs) </a:t>
            </a:r>
            <a:r>
              <a:rPr lang="en-US" sz="2000" dirty="0" smtClean="0">
                <a:solidFill>
                  <a:prstClr val="black"/>
                </a:solidFill>
                <a:ea typeface="ＭＳ Ｐゴシック" charset="0"/>
                <a:cs typeface="Arial"/>
              </a:rPr>
              <a:t>and Teams responsible </a:t>
            </a:r>
            <a:r>
              <a:rPr lang="en-US" sz="2000" dirty="0">
                <a:solidFill>
                  <a:prstClr val="black"/>
                </a:solidFill>
                <a:ea typeface="ＭＳ Ｐゴシック" charset="0"/>
                <a:cs typeface="Arial"/>
              </a:rPr>
              <a:t>for Library </a:t>
            </a:r>
            <a:r>
              <a:rPr lang="en-US" sz="2000" dirty="0" smtClean="0">
                <a:solidFill>
                  <a:prstClr val="black"/>
                </a:solidFill>
                <a:ea typeface="ＭＳ Ｐゴシック" charset="0"/>
                <a:cs typeface="Arial"/>
              </a:rPr>
              <a:t>content, including:</a:t>
            </a:r>
            <a:endParaRPr lang="en-US" sz="2000" dirty="0">
              <a:solidFill>
                <a:prstClr val="black"/>
              </a:solidFill>
              <a:ea typeface="ＭＳ Ｐゴシック" charset="0"/>
              <a:cs typeface="Arial"/>
            </a:endParaRPr>
          </a:p>
          <a:p>
            <a:pPr marL="1149350" lvl="2" indent="-342900" defTabSz="457200" eaLnBrk="0" fontAlgn="base" hangingPunct="0">
              <a:spcBef>
                <a:spcPts val="1200"/>
              </a:spcBef>
              <a:spcAft>
                <a:spcPct val="0"/>
              </a:spcAft>
              <a:buFont typeface="Calibri" panose="020F0502020204030204" pitchFamily="34" charset="0"/>
              <a:buChar char="̶"/>
            </a:pPr>
            <a:r>
              <a:rPr lang="en-US" dirty="0">
                <a:solidFill>
                  <a:prstClr val="black"/>
                </a:solidFill>
                <a:ea typeface="ＭＳ Ｐゴシック" charset="0"/>
                <a:cs typeface="Arial"/>
              </a:rPr>
              <a:t>Library Management Workgroup – responsible for approving new data </a:t>
            </a:r>
            <a:r>
              <a:rPr lang="en-US" dirty="0" smtClean="0">
                <a:solidFill>
                  <a:prstClr val="black"/>
                </a:solidFill>
                <a:ea typeface="ＭＳ Ｐゴシック" charset="0"/>
                <a:cs typeface="Arial"/>
              </a:rPr>
              <a:t>elements </a:t>
            </a:r>
            <a:r>
              <a:rPr lang="en-US" dirty="0">
                <a:solidFill>
                  <a:prstClr val="black"/>
                </a:solidFill>
                <a:ea typeface="ＭＳ Ｐゴシック" charset="0"/>
                <a:cs typeface="Arial"/>
              </a:rPr>
              <a:t>and data element changes to support the IMPACT Act; </a:t>
            </a:r>
            <a:endParaRPr lang="en-US" dirty="0" smtClean="0">
              <a:solidFill>
                <a:prstClr val="black"/>
              </a:solidFill>
              <a:ea typeface="ＭＳ Ｐゴシック" charset="0"/>
              <a:cs typeface="Arial"/>
            </a:endParaRPr>
          </a:p>
          <a:p>
            <a:pPr marL="1149350" lvl="2" indent="-342900" defTabSz="457200" eaLnBrk="0" fontAlgn="base" hangingPunct="0">
              <a:spcBef>
                <a:spcPts val="1200"/>
              </a:spcBef>
              <a:spcAft>
                <a:spcPct val="0"/>
              </a:spcAft>
              <a:buFont typeface="Calibri" panose="020F0502020204030204" pitchFamily="34" charset="0"/>
              <a:buChar char="̶"/>
            </a:pPr>
            <a:r>
              <a:rPr lang="en-US" dirty="0" smtClean="0">
                <a:solidFill>
                  <a:prstClr val="black"/>
                </a:solidFill>
                <a:ea typeface="ＭＳ Ｐゴシック" charset="0"/>
                <a:cs typeface="Arial"/>
              </a:rPr>
              <a:t>Stakeholder Teams – providing technical expertise on specific assessment instruments and use of their data elements; and </a:t>
            </a:r>
          </a:p>
          <a:p>
            <a:pPr marL="1149350" lvl="2" indent="-342900" defTabSz="457200" eaLnBrk="0" fontAlgn="base" hangingPunct="0">
              <a:spcBef>
                <a:spcPts val="1200"/>
              </a:spcBef>
              <a:spcAft>
                <a:spcPct val="0"/>
              </a:spcAft>
              <a:buFont typeface="Calibri" panose="020F0502020204030204" pitchFamily="34" charset="0"/>
              <a:buChar char="̶"/>
            </a:pPr>
            <a:r>
              <a:rPr lang="en-US" dirty="0" smtClean="0">
                <a:solidFill>
                  <a:prstClr val="black"/>
                </a:solidFill>
                <a:ea typeface="ＭＳ Ｐゴシック" charset="0"/>
                <a:cs typeface="Arial"/>
              </a:rPr>
              <a:t>Health </a:t>
            </a:r>
            <a:r>
              <a:rPr lang="en-US" dirty="0">
                <a:solidFill>
                  <a:prstClr val="black"/>
                </a:solidFill>
                <a:ea typeface="ＭＳ Ｐゴシック" charset="0"/>
                <a:cs typeface="Arial"/>
              </a:rPr>
              <a:t>IT </a:t>
            </a:r>
            <a:r>
              <a:rPr lang="en-US" dirty="0" smtClean="0">
                <a:solidFill>
                  <a:prstClr val="black"/>
                </a:solidFill>
                <a:ea typeface="ＭＳ Ｐゴシック" charset="0"/>
                <a:cs typeface="Arial"/>
              </a:rPr>
              <a:t>Standards Workgroup </a:t>
            </a:r>
            <a:r>
              <a:rPr lang="en-US" dirty="0">
                <a:solidFill>
                  <a:prstClr val="black"/>
                </a:solidFill>
                <a:ea typeface="ＭＳ Ｐゴシック" charset="0"/>
                <a:cs typeface="Arial"/>
              </a:rPr>
              <a:t>– </a:t>
            </a:r>
            <a:r>
              <a:rPr lang="en-US" dirty="0" smtClean="0">
                <a:solidFill>
                  <a:prstClr val="black"/>
                </a:solidFill>
                <a:ea typeface="ＭＳ Ｐゴシック" charset="0"/>
                <a:cs typeface="Arial"/>
              </a:rPr>
              <a:t>responsibilities include </a:t>
            </a:r>
            <a:r>
              <a:rPr lang="en-US" dirty="0">
                <a:solidFill>
                  <a:prstClr val="black"/>
                </a:solidFill>
                <a:ea typeface="ＭＳ Ｐゴシック" charset="0"/>
                <a:cs typeface="Arial"/>
              </a:rPr>
              <a:t>mapping assessment data elements to health IT standards to support interoperable exchange and re-use. </a:t>
            </a:r>
            <a:endParaRPr lang="en-US" kern="0" dirty="0">
              <a:solidFill>
                <a:srgbClr val="808080"/>
              </a:solidFill>
              <a:ea typeface="ＭＳ Ｐゴシック"/>
            </a:endParaRPr>
          </a:p>
          <a:p>
            <a:pPr marL="342900" indent="-342900">
              <a:buFont typeface="Arial" panose="020B0604020202020204" pitchFamily="34" charset="0"/>
              <a:buChar char="•"/>
            </a:pPr>
            <a:endParaRPr lang="en-US" sz="2000"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51</a:t>
            </a:r>
            <a:endParaRPr lang="en-US" dirty="0"/>
          </a:p>
        </p:txBody>
      </p:sp>
    </p:spTree>
    <p:extLst>
      <p:ext uri="{BB962C8B-B14F-4D97-AF65-F5344CB8AC3E}">
        <p14:creationId xmlns:p14="http://schemas.microsoft.com/office/powerpoint/2010/main" val="3148195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CALDC/Health IT and Standards Workgroup</a:t>
            </a:r>
          </a:p>
        </p:txBody>
      </p:sp>
      <p:sp>
        <p:nvSpPr>
          <p:cNvPr id="3" name="Text Placeholder 2"/>
          <p:cNvSpPr>
            <a:spLocks noGrp="1"/>
          </p:cNvSpPr>
          <p:nvPr>
            <p:ph type="body" sz="quarter" idx="10"/>
          </p:nvPr>
        </p:nvSpPr>
        <p:spPr>
          <a:xfrm>
            <a:off x="331509" y="1168326"/>
            <a:ext cx="8467725" cy="4943192"/>
          </a:xfrm>
        </p:spPr>
        <p:txBody>
          <a:bodyPr>
            <a:normAutofit fontScale="92500" lnSpcReduction="10000"/>
          </a:bodyPr>
          <a:lstStyle/>
          <a:p>
            <a:pPr marL="457200" lvl="1" indent="0">
              <a:buNone/>
            </a:pPr>
            <a:r>
              <a:rPr lang="en-US" sz="3000" b="1" dirty="0" smtClean="0">
                <a:solidFill>
                  <a:schemeClr val="tx2">
                    <a:lumMod val="75000"/>
                  </a:schemeClr>
                </a:solidFill>
                <a:ea typeface="Calibri"/>
                <a:cs typeface="Times New Roman"/>
              </a:rPr>
              <a:t>Mission: </a:t>
            </a:r>
            <a:r>
              <a:rPr lang="en-US" sz="2400" dirty="0" smtClean="0">
                <a:ea typeface="Calibri"/>
                <a:cs typeface="Times New Roman"/>
              </a:rPr>
              <a:t>The HITWG provides </a:t>
            </a:r>
            <a:r>
              <a:rPr lang="en-US" sz="2400" dirty="0">
                <a:ea typeface="Calibri"/>
                <a:cs typeface="Times New Roman"/>
              </a:rPr>
              <a:t>expertise, </a:t>
            </a:r>
            <a:r>
              <a:rPr lang="en-US" sz="2400" dirty="0" smtClean="0">
                <a:ea typeface="Calibri"/>
                <a:cs typeface="Times New Roman"/>
              </a:rPr>
              <a:t>seeks </a:t>
            </a:r>
            <a:r>
              <a:rPr lang="en-US" sz="2400" dirty="0">
                <a:ea typeface="Calibri"/>
                <a:cs typeface="Times New Roman"/>
              </a:rPr>
              <a:t>consensus and </a:t>
            </a:r>
            <a:r>
              <a:rPr lang="en-US" sz="2400" dirty="0" smtClean="0">
                <a:ea typeface="Calibri"/>
                <a:cs typeface="Times New Roman"/>
              </a:rPr>
              <a:t>provides </a:t>
            </a:r>
            <a:r>
              <a:rPr lang="en-US" sz="2400" dirty="0">
                <a:ea typeface="Calibri"/>
                <a:cs typeface="Times New Roman"/>
              </a:rPr>
              <a:t>input on assessment </a:t>
            </a:r>
            <a:r>
              <a:rPr lang="en-US" sz="2400" dirty="0" smtClean="0">
                <a:ea typeface="Calibri"/>
                <a:cs typeface="Times New Roman"/>
              </a:rPr>
              <a:t>data elements (i.e., questions </a:t>
            </a:r>
            <a:r>
              <a:rPr lang="en-US" sz="2400" dirty="0">
                <a:ea typeface="Calibri"/>
                <a:cs typeface="Times New Roman"/>
              </a:rPr>
              <a:t>and </a:t>
            </a:r>
            <a:r>
              <a:rPr lang="en-US" sz="2400" dirty="0" smtClean="0">
                <a:ea typeface="Calibri"/>
                <a:cs typeface="Times New Roman"/>
              </a:rPr>
              <a:t>answers) </a:t>
            </a:r>
            <a:r>
              <a:rPr lang="en-US" sz="2400" dirty="0">
                <a:ea typeface="Calibri"/>
                <a:cs typeface="Times New Roman"/>
              </a:rPr>
              <a:t>and their associated HIT terminology and exchange standards, </a:t>
            </a:r>
            <a:r>
              <a:rPr lang="en-US" sz="2400" dirty="0" smtClean="0">
                <a:ea typeface="Calibri"/>
                <a:cs typeface="Times New Roman"/>
              </a:rPr>
              <a:t>and other </a:t>
            </a:r>
            <a:r>
              <a:rPr lang="en-US" sz="2400" dirty="0">
                <a:ea typeface="Calibri"/>
                <a:cs typeface="Times New Roman"/>
              </a:rPr>
              <a:t>HIT issues and other topics identified by the CALDC and CMS Assessment stakeholders</a:t>
            </a:r>
            <a:r>
              <a:rPr lang="en-US" sz="2400" dirty="0" smtClean="0">
                <a:ea typeface="Calibri"/>
                <a:cs typeface="Times New Roman"/>
              </a:rPr>
              <a:t>.</a:t>
            </a:r>
          </a:p>
          <a:p>
            <a:pPr marL="457200" lvl="1" indent="0">
              <a:buNone/>
            </a:pPr>
            <a:endParaRPr lang="en-US" sz="2400" dirty="0" smtClean="0">
              <a:ea typeface="Calibri"/>
              <a:cs typeface="Times New Roman"/>
            </a:endParaRPr>
          </a:p>
          <a:p>
            <a:pPr marL="457200" lvl="1" indent="0">
              <a:buNone/>
            </a:pPr>
            <a:r>
              <a:rPr lang="en-US" sz="3000" b="1" dirty="0">
                <a:solidFill>
                  <a:schemeClr val="tx2">
                    <a:lumMod val="75000"/>
                  </a:schemeClr>
                </a:solidFill>
                <a:ea typeface="Calibri"/>
                <a:cs typeface="Times New Roman"/>
              </a:rPr>
              <a:t>Membership: </a:t>
            </a:r>
            <a:r>
              <a:rPr lang="en-US" sz="2400" dirty="0">
                <a:ea typeface="Calibri"/>
                <a:cs typeface="Times New Roman"/>
              </a:rPr>
              <a:t>The CALDC HITWG </a:t>
            </a:r>
            <a:r>
              <a:rPr lang="en-US" sz="2400" dirty="0" smtClean="0">
                <a:ea typeface="Calibri"/>
                <a:cs typeface="Times New Roman"/>
              </a:rPr>
              <a:t>is comprised of: </a:t>
            </a:r>
            <a:r>
              <a:rPr lang="en-US" sz="2400" dirty="0">
                <a:ea typeface="Calibri"/>
                <a:cs typeface="Times New Roman"/>
              </a:rPr>
              <a:t>CMS assessment data owners and </a:t>
            </a:r>
            <a:r>
              <a:rPr lang="en-US" sz="2400" dirty="0" smtClean="0">
                <a:ea typeface="Calibri"/>
                <a:cs typeface="Times New Roman"/>
              </a:rPr>
              <a:t>leaders knowledgeable </a:t>
            </a:r>
            <a:r>
              <a:rPr lang="en-US" sz="2400" dirty="0">
                <a:ea typeface="Calibri"/>
                <a:cs typeface="Times New Roman"/>
              </a:rPr>
              <a:t>about CMS assessment tools and HIT terminology and exchange standards. </a:t>
            </a:r>
            <a:r>
              <a:rPr lang="en-US" sz="2400" dirty="0" smtClean="0">
                <a:ea typeface="Calibri"/>
                <a:cs typeface="Times New Roman"/>
              </a:rPr>
              <a:t>Participation may include other  HHS representatives (e.g., ASPE</a:t>
            </a:r>
            <a:r>
              <a:rPr lang="en-US" sz="2400" dirty="0">
                <a:ea typeface="Calibri"/>
                <a:cs typeface="Times New Roman"/>
              </a:rPr>
              <a:t>, NLM, and </a:t>
            </a:r>
            <a:r>
              <a:rPr lang="en-US" sz="2400" dirty="0" smtClean="0">
                <a:ea typeface="Calibri"/>
                <a:cs typeface="Times New Roman"/>
              </a:rPr>
              <a:t>ONC) and private sector expertise obtained by </a:t>
            </a:r>
            <a:r>
              <a:rPr lang="en-US" sz="2400" dirty="0">
                <a:ea typeface="Calibri"/>
                <a:cs typeface="Times New Roman"/>
              </a:rPr>
              <a:t>CMS contractors. </a:t>
            </a:r>
            <a:endParaRPr lang="en-US" sz="2400" dirty="0" smtClean="0">
              <a:ea typeface="Calibri"/>
              <a:cs typeface="Times New Roman"/>
            </a:endParaRPr>
          </a:p>
          <a:p>
            <a:pPr marL="457200" lvl="1" indent="0">
              <a:buNone/>
            </a:pPr>
            <a:endParaRPr lang="en-US" sz="2400" dirty="0" smtClean="0">
              <a:ea typeface="Calibri"/>
              <a:cs typeface="Times New Roman"/>
            </a:endParaRPr>
          </a:p>
          <a:p>
            <a:pPr marL="457200" lvl="1" indent="0">
              <a:buNone/>
            </a:pPr>
            <a:r>
              <a:rPr lang="en-US" sz="2400" dirty="0" smtClean="0">
                <a:ea typeface="Calibri"/>
                <a:cs typeface="Times New Roman"/>
              </a:rPr>
              <a:t>HITWG recommendations are brought back to CALDC for approval</a:t>
            </a:r>
            <a:endParaRPr lang="en-US" sz="2400" dirty="0">
              <a:ea typeface="Calibri"/>
              <a:cs typeface="Times New Roman"/>
            </a:endParaRPr>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52</a:t>
            </a:r>
            <a:endParaRPr lang="en-US" dirty="0"/>
          </a:p>
        </p:txBody>
      </p:sp>
    </p:spTree>
    <p:extLst>
      <p:ext uri="{BB962C8B-B14F-4D97-AF65-F5344CB8AC3E}">
        <p14:creationId xmlns:p14="http://schemas.microsoft.com/office/powerpoint/2010/main" val="2220324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HITWG Activity: An Example</a:t>
            </a:r>
          </a:p>
        </p:txBody>
      </p:sp>
      <p:sp>
        <p:nvSpPr>
          <p:cNvPr id="3" name="TextBox 2"/>
          <p:cNvSpPr txBox="1"/>
          <p:nvPr/>
        </p:nvSpPr>
        <p:spPr>
          <a:xfrm>
            <a:off x="2133600" y="5310545"/>
            <a:ext cx="5562600" cy="923330"/>
          </a:xfrm>
          <a:prstGeom prst="rect">
            <a:avLst/>
          </a:prstGeom>
          <a:noFill/>
        </p:spPr>
        <p:txBody>
          <a:bodyPr wrap="square" rtlCol="0">
            <a:spAutoFit/>
          </a:bodyPr>
          <a:lstStyle/>
          <a:p>
            <a:r>
              <a:rPr lang="en-US" b="1" dirty="0" smtClean="0">
                <a:solidFill>
                  <a:prstClr val="black"/>
                </a:solidFill>
              </a:rPr>
              <a:t>Prioritizing DEs in need of standards:  </a:t>
            </a:r>
          </a:p>
          <a:p>
            <a:pPr marL="285750" indent="-285750">
              <a:buFont typeface="Arial" panose="020B0604020202020204" pitchFamily="34" charset="0"/>
              <a:buChar char="•"/>
            </a:pPr>
            <a:r>
              <a:rPr lang="en-US" dirty="0" smtClean="0">
                <a:solidFill>
                  <a:prstClr val="black"/>
                </a:solidFill>
              </a:rPr>
              <a:t>DEs in QM Domains</a:t>
            </a:r>
          </a:p>
          <a:p>
            <a:pPr marL="285750" indent="-285750">
              <a:buFont typeface="Arial" panose="020B0604020202020204" pitchFamily="34" charset="0"/>
              <a:buChar char="•"/>
            </a:pPr>
            <a:r>
              <a:rPr lang="en-US" dirty="0" smtClean="0">
                <a:solidFill>
                  <a:prstClr val="black"/>
                </a:solidFill>
              </a:rPr>
              <a:t>DEs needed for health information exchange</a:t>
            </a:r>
            <a:endParaRPr lang="en-US" dirty="0">
              <a:solidFill>
                <a:prstClr val="black"/>
              </a:solidFill>
            </a:endParaRPr>
          </a:p>
        </p:txBody>
      </p:sp>
      <p:sp>
        <p:nvSpPr>
          <p:cNvPr id="5" name="TextBox 4"/>
          <p:cNvSpPr txBox="1"/>
          <p:nvPr/>
        </p:nvSpPr>
        <p:spPr>
          <a:xfrm>
            <a:off x="238017" y="795483"/>
            <a:ext cx="8687988" cy="830997"/>
          </a:xfrm>
          <a:prstGeom prst="rect">
            <a:avLst/>
          </a:prstGeom>
          <a:noFill/>
        </p:spPr>
        <p:txBody>
          <a:bodyPr wrap="square" rtlCol="0">
            <a:spAutoFit/>
          </a:bodyPr>
          <a:lstStyle/>
          <a:p>
            <a:r>
              <a:rPr lang="en-US" sz="2400" b="1" dirty="0">
                <a:solidFill>
                  <a:schemeClr val="tx2">
                    <a:lumMod val="75000"/>
                  </a:schemeClr>
                </a:solidFill>
                <a:ea typeface="+mj-ea"/>
                <a:cs typeface="+mj-cs"/>
              </a:rPr>
              <a:t>Evaluating Data Elements  Standardization (i.e., Alignment) and Mapping to HIT Standards</a:t>
            </a:r>
            <a:endParaRPr lang="en-US" dirty="0">
              <a:solidFill>
                <a:schemeClr val="tx2">
                  <a:lumMod val="75000"/>
                </a:schemeClr>
              </a:solidFill>
            </a:endParaRPr>
          </a:p>
        </p:txBody>
      </p:sp>
      <p:sp>
        <p:nvSpPr>
          <p:cNvPr id="18"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53</a:t>
            </a:r>
            <a:endParaRPr lang="en-US" dirty="0"/>
          </a:p>
        </p:txBody>
      </p:sp>
      <p:pic>
        <p:nvPicPr>
          <p:cNvPr id="2" name="Picture 1" descr="This slide shows that standardized data elements can be evaluated and information gathered through various data collection instruments across PAC providers can be mapped out to HIT vocabulary standards and selected data elements for continuity of care" title="HITWG Activity: An Example"/>
          <p:cNvPicPr>
            <a:picLocks noChangeAspect="1"/>
          </p:cNvPicPr>
          <p:nvPr/>
        </p:nvPicPr>
        <p:blipFill>
          <a:blip r:embed="rId3"/>
          <a:stretch>
            <a:fillRect/>
          </a:stretch>
        </p:blipFill>
        <p:spPr>
          <a:xfrm>
            <a:off x="209934" y="1676248"/>
            <a:ext cx="8724132" cy="3505504"/>
          </a:xfrm>
          <a:prstGeom prst="rect">
            <a:avLst/>
          </a:prstGeom>
        </p:spPr>
      </p:pic>
    </p:spTree>
    <p:extLst>
      <p:ext uri="{BB962C8B-B14F-4D97-AF65-F5344CB8AC3E}">
        <p14:creationId xmlns:p14="http://schemas.microsoft.com/office/powerpoint/2010/main" val="134900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10000"/>
          </a:bodyPr>
          <a:lstStyle/>
          <a:p>
            <a:pPr marL="342900" indent="-342900">
              <a:buSzPct val="150000"/>
              <a:buFont typeface="Arial" panose="020B0604020202020204" pitchFamily="34" charset="0"/>
              <a:buChar char="•"/>
            </a:pPr>
            <a:r>
              <a:rPr lang="en-US" dirty="0" smtClean="0"/>
              <a:t>The IMPACT Act requires that CMS make PAC assessment data elements interoperable to provide longitudinal information for PAC and other providers to facilitate care coordination and improved beneficiary outcomes.</a:t>
            </a:r>
          </a:p>
          <a:p>
            <a:pPr>
              <a:buSzPct val="150000"/>
            </a:pPr>
            <a:endParaRPr lang="en-US" dirty="0" smtClean="0"/>
          </a:p>
          <a:p>
            <a:pPr marL="342900" indent="-342900">
              <a:buSzPct val="150000"/>
              <a:buFont typeface="Arial" panose="020B0604020202020204" pitchFamily="34" charset="0"/>
              <a:buChar char="•"/>
            </a:pPr>
            <a:r>
              <a:rPr lang="en-US" dirty="0" smtClean="0"/>
              <a:t>CMS will make available public reports that map assessment data elements to health IT standards (as well as other reports).</a:t>
            </a:r>
          </a:p>
          <a:p>
            <a:pPr>
              <a:buSzPct val="150000"/>
            </a:pPr>
            <a:endParaRPr lang="en-US" dirty="0" smtClean="0"/>
          </a:p>
          <a:p>
            <a:pPr marL="342900" indent="-342900">
              <a:buSzPct val="150000"/>
              <a:buFont typeface="Arial" panose="020B0604020202020204" pitchFamily="34" charset="0"/>
              <a:buChar char="•"/>
            </a:pPr>
            <a:r>
              <a:rPr lang="en-US" dirty="0" smtClean="0"/>
              <a:t>Use of standardized and interoperable PAC assessment data elements are key enablers to achieving the goals of service delivery and payment reform envisioned in the CMS Quality Strategy.</a:t>
            </a:r>
            <a:endParaRPr lang="en-US" dirty="0"/>
          </a:p>
        </p:txBody>
      </p:sp>
      <p:sp>
        <p:nvSpPr>
          <p:cNvPr id="4" name="Title 3"/>
          <p:cNvSpPr>
            <a:spLocks noGrp="1"/>
          </p:cNvSpPr>
          <p:nvPr>
            <p:ph type="title"/>
          </p:nvPr>
        </p:nvSpPr>
        <p:spPr/>
        <p:txBody>
          <a:bodyPr/>
          <a:lstStyle/>
          <a:p>
            <a:r>
              <a:rPr lang="en-US" dirty="0"/>
              <a:t>Summary</a:t>
            </a:r>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54</a:t>
            </a:r>
            <a:endParaRPr lang="en-US" dirty="0"/>
          </a:p>
        </p:txBody>
      </p:sp>
    </p:spTree>
    <p:extLst>
      <p:ext uri="{BB962C8B-B14F-4D97-AF65-F5344CB8AC3E}">
        <p14:creationId xmlns:p14="http://schemas.microsoft.com/office/powerpoint/2010/main" val="25507908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 Links</a:t>
            </a:r>
          </a:p>
        </p:txBody>
      </p:sp>
      <p:sp>
        <p:nvSpPr>
          <p:cNvPr id="3" name="Text Placeholder 2"/>
          <p:cNvSpPr>
            <a:spLocks noGrp="1"/>
          </p:cNvSpPr>
          <p:nvPr>
            <p:ph type="body" sz="quarter" idx="10"/>
          </p:nvPr>
        </p:nvSpPr>
        <p:spPr>
          <a:xfrm>
            <a:off x="352425" y="795731"/>
            <a:ext cx="8467725" cy="4943192"/>
          </a:xfrm>
        </p:spPr>
        <p:txBody>
          <a:bodyPr>
            <a:normAutofit lnSpcReduction="10000"/>
          </a:bodyPr>
          <a:lstStyle/>
          <a:p>
            <a:pPr marL="0" lvl="0" indent="0" algn="ctr" defTabSz="457200">
              <a:buNone/>
            </a:pPr>
            <a:endParaRPr lang="en-US" sz="2000" b="1" dirty="0" smtClean="0"/>
          </a:p>
          <a:p>
            <a:pPr defTabSz="457200">
              <a:buSzPct val="150000"/>
            </a:pPr>
            <a:r>
              <a:rPr lang="en-US" sz="2000" dirty="0" smtClean="0"/>
              <a:t>IMPACT Act: </a:t>
            </a:r>
            <a:r>
              <a:rPr lang="en-US" sz="2000" dirty="0" smtClean="0">
                <a:solidFill>
                  <a:prstClr val="black"/>
                </a:solidFill>
                <a:hlinkClick r:id="rId3"/>
              </a:rPr>
              <a:t>Improving </a:t>
            </a:r>
            <a:r>
              <a:rPr lang="en-US" sz="2000" dirty="0">
                <a:solidFill>
                  <a:prstClr val="black"/>
                </a:solidFill>
                <a:hlinkClick r:id="rId3"/>
              </a:rPr>
              <a:t>Medicare Post-Acute Care Transformation (IMPACT) Act of </a:t>
            </a:r>
            <a:r>
              <a:rPr lang="en-US" sz="2000" dirty="0" smtClean="0">
                <a:solidFill>
                  <a:prstClr val="black"/>
                </a:solidFill>
                <a:hlinkClick r:id="rId3"/>
              </a:rPr>
              <a:t>2014</a:t>
            </a:r>
            <a:endParaRPr lang="en-US" sz="2000" dirty="0" smtClean="0">
              <a:solidFill>
                <a:prstClr val="black"/>
              </a:solidFill>
            </a:endParaRPr>
          </a:p>
          <a:p>
            <a:pPr marL="0" indent="0" defTabSz="457200">
              <a:buSzPct val="150000"/>
              <a:buNone/>
            </a:pPr>
            <a:endParaRPr lang="en-US" sz="2000" dirty="0" smtClean="0">
              <a:solidFill>
                <a:prstClr val="black"/>
              </a:solidFill>
            </a:endParaRPr>
          </a:p>
          <a:p>
            <a:pPr defTabSz="457200">
              <a:buSzPct val="150000"/>
            </a:pPr>
            <a:r>
              <a:rPr lang="en-US" sz="2000" dirty="0" smtClean="0">
                <a:solidFill>
                  <a:prstClr val="black"/>
                </a:solidFill>
              </a:rPr>
              <a:t>CMS IMPACT </a:t>
            </a:r>
            <a:r>
              <a:rPr lang="en-US" sz="2000" dirty="0">
                <a:solidFill>
                  <a:prstClr val="black"/>
                </a:solidFill>
              </a:rPr>
              <a:t>ACT Website: </a:t>
            </a:r>
            <a:r>
              <a:rPr lang="en-US" sz="2000" dirty="0">
                <a:solidFill>
                  <a:prstClr val="black"/>
                </a:solidFill>
                <a:hlinkClick r:id="rId4"/>
              </a:rPr>
              <a:t>https://</a:t>
            </a:r>
            <a:r>
              <a:rPr lang="en-US" sz="2000" dirty="0" smtClean="0">
                <a:solidFill>
                  <a:prstClr val="black"/>
                </a:solidFill>
                <a:hlinkClick r:id="rId4"/>
              </a:rPr>
              <a:t>www.cms.gov/Medicare/Quality-Initiatives-Patient-Assessment-Instruments/Post-Acute-Care-Quality-Initiatives/IMPACT-Act-of-2014-and-Cross-Setting-Measures.html</a:t>
            </a:r>
            <a:endParaRPr lang="en-US" sz="2000" dirty="0" smtClean="0">
              <a:solidFill>
                <a:prstClr val="black"/>
              </a:solidFill>
            </a:endParaRPr>
          </a:p>
          <a:p>
            <a:pPr defTabSz="457200">
              <a:buSzPct val="150000"/>
            </a:pPr>
            <a:endParaRPr lang="en-US" sz="2000" dirty="0">
              <a:solidFill>
                <a:prstClr val="black"/>
              </a:solidFill>
            </a:endParaRPr>
          </a:p>
          <a:p>
            <a:pPr>
              <a:buSzPct val="150000"/>
            </a:pPr>
            <a:r>
              <a:rPr lang="en-US" sz="2000" dirty="0" smtClean="0"/>
              <a:t>NICHM Foundation: </a:t>
            </a:r>
            <a:r>
              <a:rPr lang="en-US" sz="2000" dirty="0">
                <a:hlinkClick r:id="rId5"/>
              </a:rPr>
              <a:t>http://</a:t>
            </a:r>
            <a:r>
              <a:rPr lang="en-US" sz="2000" dirty="0" smtClean="0">
                <a:hlinkClick r:id="rId5"/>
              </a:rPr>
              <a:t>www.nihcm.org/concentration-of-health-care-spending-chart-story</a:t>
            </a:r>
            <a:endParaRPr lang="en-US" sz="2000" dirty="0" smtClean="0"/>
          </a:p>
          <a:p>
            <a:pPr marL="0" indent="0">
              <a:buSzPct val="150000"/>
              <a:buNone/>
            </a:pPr>
            <a:endParaRPr lang="en-US" sz="2000" dirty="0" smtClean="0"/>
          </a:p>
          <a:p>
            <a:pPr>
              <a:buSzPct val="150000"/>
            </a:pPr>
            <a:r>
              <a:rPr lang="en-US" sz="2000" dirty="0">
                <a:solidFill>
                  <a:prstClr val="black"/>
                </a:solidFill>
              </a:rPr>
              <a:t>2012 Medicare Chart Book: </a:t>
            </a:r>
            <a:r>
              <a:rPr lang="en-US" sz="2000" u="sng" dirty="0">
                <a:solidFill>
                  <a:srgbClr val="0000FF"/>
                </a:solidFill>
                <a:ea typeface="Calibri"/>
                <a:hlinkClick r:id="rId6"/>
              </a:rPr>
              <a:t>https://www.cms.gov/Research-Statistics-Data-and-Systems/Statistics-Trends-and-Reports/Chronic-Conditions/2012ChartBook.html</a:t>
            </a:r>
            <a:endParaRPr lang="en-US" sz="2000" dirty="0" smtClean="0"/>
          </a:p>
          <a:p>
            <a:pPr>
              <a:buSzPct val="150000"/>
            </a:pPr>
            <a:endParaRPr lang="en-US" sz="2000" dirty="0" smtClean="0"/>
          </a:p>
          <a:p>
            <a:pPr>
              <a:buSzPct val="150000"/>
            </a:pPr>
            <a:r>
              <a:rPr lang="en-US" sz="2000" dirty="0" smtClean="0">
                <a:hlinkClick r:id="rId7"/>
              </a:rPr>
              <a:t>PACQualityInitiative@cms.hhs.gov</a:t>
            </a:r>
            <a:endParaRPr lang="en-US" sz="2000" dirty="0" smtClean="0"/>
          </a:p>
          <a:p>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55</a:t>
            </a:r>
            <a:endParaRPr lang="en-US" dirty="0"/>
          </a:p>
        </p:txBody>
      </p:sp>
    </p:spTree>
    <p:extLst>
      <p:ext uri="{BB962C8B-B14F-4D97-AF65-F5344CB8AC3E}">
        <p14:creationId xmlns:p14="http://schemas.microsoft.com/office/powerpoint/2010/main" val="28058692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 </a:t>
            </a:r>
            <a:r>
              <a:rPr lang="en-US" dirty="0" smtClean="0"/>
              <a:t>Links </a:t>
            </a:r>
            <a:r>
              <a:rPr lang="en-US" sz="2400" dirty="0" smtClean="0"/>
              <a:t>(continued)</a:t>
            </a:r>
            <a:endParaRPr lang="en-US" sz="2400" dirty="0"/>
          </a:p>
        </p:txBody>
      </p:sp>
      <p:sp>
        <p:nvSpPr>
          <p:cNvPr id="3" name="Text Placeholder 2"/>
          <p:cNvSpPr>
            <a:spLocks noGrp="1"/>
          </p:cNvSpPr>
          <p:nvPr>
            <p:ph type="body" sz="quarter" idx="10"/>
          </p:nvPr>
        </p:nvSpPr>
        <p:spPr>
          <a:xfrm>
            <a:off x="333252" y="988237"/>
            <a:ext cx="8467725" cy="4943192"/>
          </a:xfrm>
        </p:spPr>
        <p:txBody>
          <a:bodyPr>
            <a:noAutofit/>
          </a:bodyPr>
          <a:lstStyle/>
          <a:p>
            <a:pPr>
              <a:buSzPct val="150000"/>
            </a:pPr>
            <a:r>
              <a:rPr lang="en-US" sz="2000" dirty="0"/>
              <a:t>Federal Health IT Strategic Plan 2015-2020: </a:t>
            </a:r>
            <a:r>
              <a:rPr lang="en-US" sz="1800" dirty="0">
                <a:hlinkClick r:id="rId3"/>
              </a:rPr>
              <a:t>https://</a:t>
            </a:r>
            <a:r>
              <a:rPr lang="en-US" sz="1800" dirty="0" smtClean="0">
                <a:hlinkClick r:id="rId3"/>
              </a:rPr>
              <a:t>www.healthit.gov/sites/default/files/9-5-federalhealthitstratplanfinal_0.pdf</a:t>
            </a:r>
            <a:r>
              <a:rPr lang="en-US" sz="2000" dirty="0" smtClean="0"/>
              <a:t/>
            </a:r>
            <a:br>
              <a:rPr lang="en-US" sz="2000" dirty="0" smtClean="0"/>
            </a:br>
            <a:endParaRPr lang="en-US" sz="2000" dirty="0" smtClean="0"/>
          </a:p>
          <a:p>
            <a:pPr>
              <a:buSzPct val="150000"/>
            </a:pPr>
            <a:r>
              <a:rPr lang="en-US" sz="2000" dirty="0"/>
              <a:t>Connecting Health and Care for the Nation: 10 Year Vision to Achieve </a:t>
            </a:r>
            <a:r>
              <a:rPr lang="en-US" sz="2000" dirty="0" smtClean="0"/>
              <a:t>an </a:t>
            </a:r>
            <a:r>
              <a:rPr lang="en-US" sz="2000" dirty="0"/>
              <a:t>Interoperable Health IT </a:t>
            </a:r>
            <a:r>
              <a:rPr lang="en-US" sz="2000" dirty="0" smtClean="0"/>
              <a:t>Infrastructure: </a:t>
            </a:r>
            <a:r>
              <a:rPr lang="en-US" sz="2000" dirty="0" smtClean="0">
                <a:hlinkClick r:id="rId4"/>
              </a:rPr>
              <a:t>http</a:t>
            </a:r>
            <a:r>
              <a:rPr lang="en-US" sz="2000" dirty="0">
                <a:hlinkClick r:id="rId4"/>
              </a:rPr>
              <a:t>://www.healthit.gov/sites/default/files/ONC10yearInteroperabilityConceptPaper.pdf </a:t>
            </a:r>
            <a:endParaRPr lang="en-US" sz="2000" dirty="0" smtClean="0"/>
          </a:p>
          <a:p>
            <a:pPr marL="0" indent="0">
              <a:buSzPct val="150000"/>
              <a:buNone/>
            </a:pPr>
            <a:endParaRPr lang="en-US" sz="2000" dirty="0"/>
          </a:p>
          <a:p>
            <a:pPr>
              <a:buSzPct val="150000"/>
            </a:pPr>
            <a:r>
              <a:rPr lang="en-US" sz="2000" dirty="0" smtClean="0"/>
              <a:t>Shared Nationwide Interoperability Roadmap Final Version 1.0: </a:t>
            </a:r>
            <a:r>
              <a:rPr lang="en-US" sz="2000" dirty="0" smtClean="0">
                <a:hlinkClick r:id="rId5"/>
              </a:rPr>
              <a:t>https</a:t>
            </a:r>
            <a:r>
              <a:rPr lang="en-US" sz="2000" dirty="0">
                <a:hlinkClick r:id="rId5"/>
              </a:rPr>
              <a:t>://</a:t>
            </a:r>
            <a:r>
              <a:rPr lang="en-US" sz="2000" dirty="0" smtClean="0">
                <a:hlinkClick r:id="rId5"/>
              </a:rPr>
              <a:t>www.healthit.gov/sites/default/files/hie-interoperability/nationwide-interoperability-roadmap-final-version-1.0.pdf</a:t>
            </a:r>
            <a:r>
              <a:rPr lang="en-US" sz="2000" dirty="0" smtClean="0"/>
              <a:t/>
            </a:r>
            <a:br>
              <a:rPr lang="en-US" sz="2000" dirty="0" smtClean="0"/>
            </a:br>
            <a:endParaRPr lang="en-US" sz="2000" dirty="0" smtClean="0"/>
          </a:p>
          <a:p>
            <a:pPr>
              <a:buSzPct val="150000"/>
            </a:pPr>
            <a:r>
              <a:rPr lang="en-US" sz="2000" dirty="0" smtClean="0"/>
              <a:t>ONC 2015 </a:t>
            </a:r>
            <a:r>
              <a:rPr lang="en-US" sz="2000" dirty="0"/>
              <a:t>Edition Health IT </a:t>
            </a:r>
            <a:r>
              <a:rPr lang="en-US" sz="2000" dirty="0" smtClean="0"/>
              <a:t>Certification: </a:t>
            </a:r>
            <a:r>
              <a:rPr lang="en-US" sz="2000" dirty="0" smtClean="0">
                <a:hlinkClick r:id="rId6"/>
              </a:rPr>
              <a:t>https</a:t>
            </a:r>
            <a:r>
              <a:rPr lang="en-US" sz="2000" dirty="0">
                <a:hlinkClick r:id="rId6"/>
              </a:rPr>
              <a:t>://</a:t>
            </a:r>
            <a:r>
              <a:rPr lang="en-US" sz="2000" dirty="0" smtClean="0">
                <a:hlinkClick r:id="rId6"/>
              </a:rPr>
              <a:t>www.healthit.gov/policy-researchers-implementers/2015-edition-final-rule</a:t>
            </a:r>
            <a:r>
              <a:rPr lang="en-US" sz="2000" dirty="0" smtClean="0"/>
              <a:t/>
            </a:r>
            <a:br>
              <a:rPr lang="en-US" sz="2000" dirty="0" smtClean="0"/>
            </a:br>
            <a:endParaRPr lang="en-US" sz="2000" dirty="0" smtClean="0"/>
          </a:p>
          <a:p>
            <a:pPr>
              <a:buSzPct val="150000"/>
            </a:pPr>
            <a:r>
              <a:rPr lang="en-US" sz="2000" dirty="0" smtClean="0"/>
              <a:t>ONC 2016 Standards Advisory: </a:t>
            </a:r>
            <a:r>
              <a:rPr lang="en-US" sz="1800" dirty="0" smtClean="0">
                <a:hlinkClick r:id="rId7"/>
              </a:rPr>
              <a:t>https</a:t>
            </a:r>
            <a:r>
              <a:rPr lang="en-US" sz="1800" dirty="0">
                <a:hlinkClick r:id="rId7"/>
              </a:rPr>
              <a:t>://www.healthit.gov/standards-advisory/2016</a:t>
            </a: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56</a:t>
            </a:r>
            <a:endParaRPr lang="en-US" dirty="0"/>
          </a:p>
        </p:txBody>
      </p:sp>
    </p:spTree>
    <p:extLst>
      <p:ext uri="{BB962C8B-B14F-4D97-AF65-F5344CB8AC3E}">
        <p14:creationId xmlns:p14="http://schemas.microsoft.com/office/powerpoint/2010/main" val="1853878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Acronyms in this Presentation</a:t>
            </a:r>
            <a:endParaRPr lang="en-US" dirty="0"/>
          </a:p>
        </p:txBody>
      </p:sp>
      <p:sp>
        <p:nvSpPr>
          <p:cNvPr id="7" name="Text Placeholder 6"/>
          <p:cNvSpPr>
            <a:spLocks noGrp="1"/>
          </p:cNvSpPr>
          <p:nvPr>
            <p:ph type="body" sz="quarter" idx="10"/>
          </p:nvPr>
        </p:nvSpPr>
        <p:spPr>
          <a:xfrm>
            <a:off x="352425" y="951173"/>
            <a:ext cx="8467725" cy="5317933"/>
          </a:xfrm>
        </p:spPr>
        <p:txBody>
          <a:bodyPr>
            <a:normAutofit fontScale="62500" lnSpcReduction="20000"/>
          </a:bodyPr>
          <a:lstStyle/>
          <a:p>
            <a:pPr lvl="0">
              <a:lnSpc>
                <a:spcPct val="120000"/>
              </a:lnSpc>
              <a:spcAft>
                <a:spcPts val="600"/>
              </a:spcAft>
            </a:pPr>
            <a:r>
              <a:rPr lang="en-US" dirty="0" smtClean="0"/>
              <a:t>ACC: Accountable Care Community</a:t>
            </a:r>
          </a:p>
          <a:p>
            <a:pPr lvl="0">
              <a:lnSpc>
                <a:spcPct val="120000"/>
              </a:lnSpc>
              <a:spcAft>
                <a:spcPts val="600"/>
              </a:spcAft>
            </a:pPr>
            <a:r>
              <a:rPr lang="en-US" dirty="0" smtClean="0"/>
              <a:t>ALFs: Assisted Living Facilities</a:t>
            </a:r>
          </a:p>
          <a:p>
            <a:pPr lvl="0">
              <a:lnSpc>
                <a:spcPct val="120000"/>
              </a:lnSpc>
              <a:spcAft>
                <a:spcPts val="600"/>
              </a:spcAft>
            </a:pPr>
            <a:r>
              <a:rPr lang="en-US" dirty="0" smtClean="0"/>
              <a:t>ASPE: Assistant Secretary for Planning and Evaluation</a:t>
            </a:r>
          </a:p>
          <a:p>
            <a:pPr lvl="0">
              <a:lnSpc>
                <a:spcPct val="120000"/>
              </a:lnSpc>
              <a:spcAft>
                <a:spcPts val="600"/>
              </a:spcAft>
            </a:pPr>
            <a:r>
              <a:rPr lang="en-US" dirty="0" smtClean="0"/>
              <a:t>CAH: Critical Access Hospital  </a:t>
            </a:r>
          </a:p>
          <a:p>
            <a:pPr lvl="0">
              <a:lnSpc>
                <a:spcPct val="120000"/>
              </a:lnSpc>
              <a:spcAft>
                <a:spcPts val="600"/>
              </a:spcAft>
            </a:pPr>
            <a:r>
              <a:rPr lang="en-US" dirty="0" smtClean="0"/>
              <a:t>CALDC: CMS Assessment Library Data Council</a:t>
            </a:r>
          </a:p>
          <a:p>
            <a:pPr lvl="0">
              <a:lnSpc>
                <a:spcPct val="120000"/>
              </a:lnSpc>
              <a:spcAft>
                <a:spcPts val="600"/>
              </a:spcAft>
            </a:pPr>
            <a:r>
              <a:rPr lang="en-US" dirty="0" smtClean="0"/>
              <a:t>CCD: Continuity Of Care Document </a:t>
            </a:r>
          </a:p>
          <a:p>
            <a:pPr lvl="0">
              <a:lnSpc>
                <a:spcPct val="120000"/>
              </a:lnSpc>
              <a:spcAft>
                <a:spcPts val="600"/>
              </a:spcAft>
            </a:pPr>
            <a:r>
              <a:rPr lang="en-US" dirty="0" smtClean="0"/>
              <a:t>CCDA:  Consolidated Clinical Document Architecture</a:t>
            </a:r>
          </a:p>
          <a:p>
            <a:pPr lvl="0">
              <a:lnSpc>
                <a:spcPct val="120000"/>
              </a:lnSpc>
              <a:spcAft>
                <a:spcPts val="600"/>
              </a:spcAft>
            </a:pPr>
            <a:r>
              <a:rPr lang="en-US" dirty="0" smtClean="0"/>
              <a:t>CMS: Center for Medicare &amp; Medicaid Services</a:t>
            </a:r>
          </a:p>
          <a:p>
            <a:pPr lvl="0">
              <a:lnSpc>
                <a:spcPct val="120000"/>
              </a:lnSpc>
              <a:spcAft>
                <a:spcPts val="600"/>
              </a:spcAft>
            </a:pPr>
            <a:r>
              <a:rPr lang="en-US" dirty="0" smtClean="0"/>
              <a:t>CSV: Comma Separated Values</a:t>
            </a:r>
          </a:p>
          <a:p>
            <a:pPr lvl="0">
              <a:lnSpc>
                <a:spcPct val="120000"/>
              </a:lnSpc>
              <a:spcAft>
                <a:spcPts val="600"/>
              </a:spcAft>
            </a:pPr>
            <a:r>
              <a:rPr lang="en-US" dirty="0" smtClean="0"/>
              <a:t>DE: Data Element </a:t>
            </a:r>
          </a:p>
          <a:p>
            <a:pPr lvl="0">
              <a:lnSpc>
                <a:spcPct val="120000"/>
              </a:lnSpc>
              <a:spcAft>
                <a:spcPts val="600"/>
              </a:spcAft>
            </a:pPr>
            <a:r>
              <a:rPr lang="en-US" dirty="0" smtClean="0"/>
              <a:t>DEL: Data Element Library</a:t>
            </a:r>
          </a:p>
          <a:p>
            <a:pPr lvl="0">
              <a:lnSpc>
                <a:spcPct val="120000"/>
              </a:lnSpc>
              <a:spcAft>
                <a:spcPts val="600"/>
              </a:spcAft>
            </a:pPr>
            <a:r>
              <a:rPr lang="en-US" dirty="0" smtClean="0"/>
              <a:t>EHR: Electronic Health Record</a:t>
            </a:r>
          </a:p>
          <a:p>
            <a:pPr lvl="0">
              <a:lnSpc>
                <a:spcPct val="120000"/>
              </a:lnSpc>
              <a:spcAft>
                <a:spcPts val="600"/>
              </a:spcAft>
            </a:pPr>
            <a:r>
              <a:rPr lang="en-US" dirty="0" smtClean="0"/>
              <a:t>EMS: Emergency Medical Services</a:t>
            </a:r>
          </a:p>
          <a:p>
            <a:pPr lvl="0">
              <a:lnSpc>
                <a:spcPct val="120000"/>
              </a:lnSpc>
              <a:spcAft>
                <a:spcPts val="600"/>
              </a:spcAft>
            </a:pPr>
            <a:r>
              <a:rPr lang="en-US" dirty="0" smtClean="0"/>
              <a:t>HCBS: Home and Community Based Services</a:t>
            </a:r>
          </a:p>
          <a:p>
            <a:pPr lvl="0">
              <a:lnSpc>
                <a:spcPct val="120000"/>
              </a:lnSpc>
              <a:spcAft>
                <a:spcPts val="600"/>
              </a:spcAft>
            </a:pPr>
            <a:r>
              <a:rPr lang="en-US" dirty="0" smtClean="0"/>
              <a:t>HHAs: Home Health Agencies</a:t>
            </a: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57</a:t>
            </a:fld>
            <a:endParaRPr lang="en-US" dirty="0"/>
          </a:p>
        </p:txBody>
      </p:sp>
    </p:spTree>
    <p:extLst>
      <p:ext uri="{BB962C8B-B14F-4D97-AF65-F5344CB8AC3E}">
        <p14:creationId xmlns:p14="http://schemas.microsoft.com/office/powerpoint/2010/main" val="26466608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 in this Presentation </a:t>
            </a:r>
            <a:r>
              <a:rPr lang="en-US" sz="2400" dirty="0"/>
              <a:t>(continued) </a:t>
            </a:r>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58</a:t>
            </a:fld>
            <a:endParaRPr lang="en-US" dirty="0"/>
          </a:p>
        </p:txBody>
      </p:sp>
      <p:sp>
        <p:nvSpPr>
          <p:cNvPr id="4" name="Text Placeholder 3"/>
          <p:cNvSpPr>
            <a:spLocks noGrp="1"/>
          </p:cNvSpPr>
          <p:nvPr>
            <p:ph type="body" sz="quarter" idx="10"/>
          </p:nvPr>
        </p:nvSpPr>
        <p:spPr>
          <a:xfrm>
            <a:off x="352426" y="1078174"/>
            <a:ext cx="8599414" cy="5317932"/>
          </a:xfrm>
        </p:spPr>
        <p:txBody>
          <a:bodyPr>
            <a:normAutofit fontScale="62500" lnSpcReduction="20000"/>
          </a:bodyPr>
          <a:lstStyle/>
          <a:p>
            <a:pPr marL="285750" lvl="0" indent="-285750">
              <a:lnSpc>
                <a:spcPct val="120000"/>
              </a:lnSpc>
              <a:spcAft>
                <a:spcPts val="600"/>
              </a:spcAft>
            </a:pPr>
            <a:r>
              <a:rPr lang="en-US" dirty="0"/>
              <a:t>HIE: Health Information Exchange</a:t>
            </a:r>
          </a:p>
          <a:p>
            <a:pPr marL="285750" lvl="0" indent="-285750">
              <a:lnSpc>
                <a:spcPct val="120000"/>
              </a:lnSpc>
              <a:spcAft>
                <a:spcPts val="600"/>
              </a:spcAft>
            </a:pPr>
            <a:r>
              <a:rPr lang="en-US" dirty="0"/>
              <a:t>HIOs: Health Information Exchange Organizations</a:t>
            </a:r>
          </a:p>
          <a:p>
            <a:pPr marL="285750" lvl="0" indent="-285750">
              <a:lnSpc>
                <a:spcPct val="120000"/>
              </a:lnSpc>
              <a:spcAft>
                <a:spcPts val="600"/>
              </a:spcAft>
            </a:pPr>
            <a:r>
              <a:rPr lang="en-US" dirty="0"/>
              <a:t>HIT:  Health Information technology</a:t>
            </a:r>
          </a:p>
          <a:p>
            <a:pPr marL="285750" lvl="0" indent="-285750">
              <a:lnSpc>
                <a:spcPct val="120000"/>
              </a:lnSpc>
              <a:spcAft>
                <a:spcPts val="600"/>
              </a:spcAft>
            </a:pPr>
            <a:r>
              <a:rPr lang="en-US" dirty="0"/>
              <a:t>HITWG: Health Information Technology Standards Workgroup</a:t>
            </a:r>
          </a:p>
          <a:p>
            <a:pPr marL="285750" lvl="0" indent="-285750">
              <a:lnSpc>
                <a:spcPct val="120000"/>
              </a:lnSpc>
              <a:spcAft>
                <a:spcPts val="600"/>
              </a:spcAft>
            </a:pPr>
            <a:r>
              <a:rPr lang="en-US" dirty="0"/>
              <a:t>ICD: International Statistical Classification of Diseases and Related Health Problems</a:t>
            </a:r>
          </a:p>
          <a:p>
            <a:pPr marL="285750" lvl="0" indent="-285750">
              <a:lnSpc>
                <a:spcPct val="120000"/>
              </a:lnSpc>
              <a:spcAft>
                <a:spcPts val="600"/>
              </a:spcAft>
            </a:pPr>
            <a:r>
              <a:rPr lang="en-US" dirty="0"/>
              <a:t>IMPACT Act: Improving Medicare Post-acute Care Transformation Act</a:t>
            </a:r>
          </a:p>
          <a:p>
            <a:pPr marL="285750" lvl="0" indent="-285750">
              <a:lnSpc>
                <a:spcPct val="120000"/>
              </a:lnSpc>
              <a:spcAft>
                <a:spcPts val="600"/>
              </a:spcAft>
            </a:pPr>
            <a:r>
              <a:rPr lang="en-US" dirty="0"/>
              <a:t>IRF-PAI: In-Patient Rehabilitation Facility- Patient Assessment Instrument</a:t>
            </a:r>
          </a:p>
          <a:p>
            <a:pPr marL="285750" lvl="0" indent="-285750">
              <a:lnSpc>
                <a:spcPct val="120000"/>
              </a:lnSpc>
              <a:spcAft>
                <a:spcPts val="600"/>
              </a:spcAft>
            </a:pPr>
            <a:r>
              <a:rPr lang="en-US" dirty="0"/>
              <a:t>IRFs:  In-Patient Rehabilitation Facilities</a:t>
            </a:r>
          </a:p>
          <a:p>
            <a:pPr marL="285750" lvl="0" indent="-285750">
              <a:lnSpc>
                <a:spcPct val="120000"/>
              </a:lnSpc>
              <a:spcAft>
                <a:spcPts val="600"/>
              </a:spcAft>
            </a:pPr>
            <a:r>
              <a:rPr lang="en-US" dirty="0"/>
              <a:t>LCDS: LTCH Care Data Set</a:t>
            </a:r>
          </a:p>
          <a:p>
            <a:pPr marL="285750" lvl="0" indent="-285750">
              <a:lnSpc>
                <a:spcPct val="120000"/>
              </a:lnSpc>
              <a:spcAft>
                <a:spcPts val="600"/>
              </a:spcAft>
            </a:pPr>
            <a:r>
              <a:rPr lang="en-US" dirty="0"/>
              <a:t>LMWG: Library Management Workgroups</a:t>
            </a:r>
          </a:p>
          <a:p>
            <a:pPr marL="285750" lvl="0" indent="-285750">
              <a:lnSpc>
                <a:spcPct val="120000"/>
              </a:lnSpc>
              <a:spcAft>
                <a:spcPts val="600"/>
              </a:spcAft>
            </a:pPr>
            <a:r>
              <a:rPr lang="en-US" dirty="0"/>
              <a:t>LOINC: Logical Observation Identifiers Names and Codes</a:t>
            </a:r>
          </a:p>
          <a:p>
            <a:pPr marL="285750" lvl="0" indent="-285750">
              <a:lnSpc>
                <a:spcPct val="120000"/>
              </a:lnSpc>
              <a:spcAft>
                <a:spcPts val="600"/>
              </a:spcAft>
            </a:pPr>
            <a:r>
              <a:rPr lang="en-US" dirty="0"/>
              <a:t>LTCHs: Long-Term Care Hospitals</a:t>
            </a:r>
          </a:p>
          <a:p>
            <a:pPr marL="285750" lvl="0" indent="-285750">
              <a:lnSpc>
                <a:spcPct val="120000"/>
              </a:lnSpc>
              <a:spcAft>
                <a:spcPts val="600"/>
              </a:spcAft>
            </a:pPr>
            <a:r>
              <a:rPr lang="en-US" dirty="0"/>
              <a:t>LTPAC: Long-Term/Post-Acute Care</a:t>
            </a:r>
          </a:p>
          <a:p>
            <a:pPr marL="285750" lvl="0" indent="-285750">
              <a:lnSpc>
                <a:spcPct val="120000"/>
              </a:lnSpc>
              <a:spcAft>
                <a:spcPts val="600"/>
              </a:spcAft>
            </a:pPr>
            <a:r>
              <a:rPr lang="en-US" dirty="0"/>
              <a:t>LTSS: Long-Term Services and Supports</a:t>
            </a:r>
          </a:p>
          <a:p>
            <a:pPr>
              <a:lnSpc>
                <a:spcPct val="120000"/>
              </a:lnSpc>
              <a:spcAft>
                <a:spcPts val="600"/>
              </a:spcAft>
            </a:pPr>
            <a:endParaRPr lang="en-US" dirty="0"/>
          </a:p>
        </p:txBody>
      </p:sp>
    </p:spTree>
    <p:extLst>
      <p:ext uri="{BB962C8B-B14F-4D97-AF65-F5344CB8AC3E}">
        <p14:creationId xmlns:p14="http://schemas.microsoft.com/office/powerpoint/2010/main" val="39943408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Acronyms in this Presentation (continued) </a:t>
            </a:r>
            <a:endParaRPr lang="en-US"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59</a:t>
            </a:fld>
            <a:endParaRPr lang="en-US" dirty="0"/>
          </a:p>
        </p:txBody>
      </p:sp>
      <p:sp>
        <p:nvSpPr>
          <p:cNvPr id="7" name="Text Placeholder 6"/>
          <p:cNvSpPr>
            <a:spLocks noGrp="1"/>
          </p:cNvSpPr>
          <p:nvPr>
            <p:ph type="body" sz="quarter" idx="10"/>
          </p:nvPr>
        </p:nvSpPr>
        <p:spPr>
          <a:xfrm>
            <a:off x="352425" y="1078173"/>
            <a:ext cx="8467725" cy="5235078"/>
          </a:xfrm>
        </p:spPr>
        <p:txBody>
          <a:bodyPr>
            <a:normAutofit fontScale="62500" lnSpcReduction="20000"/>
          </a:bodyPr>
          <a:lstStyle/>
          <a:p>
            <a:pPr marL="342900" indent="-342900">
              <a:lnSpc>
                <a:spcPct val="120000"/>
              </a:lnSpc>
              <a:spcAft>
                <a:spcPts val="600"/>
              </a:spcAft>
            </a:pPr>
            <a:r>
              <a:rPr lang="en-US" dirty="0"/>
              <a:t>MDS: Minimum Data Set</a:t>
            </a:r>
          </a:p>
          <a:p>
            <a:pPr marL="342900" lvl="0" indent="-342900">
              <a:lnSpc>
                <a:spcPct val="120000"/>
              </a:lnSpc>
              <a:spcAft>
                <a:spcPts val="600"/>
              </a:spcAft>
            </a:pPr>
            <a:r>
              <a:rPr lang="en-US" dirty="0"/>
              <a:t>NIHCM: National Institute of Health Care Management</a:t>
            </a:r>
          </a:p>
          <a:p>
            <a:pPr marL="342900" lvl="0" indent="-342900">
              <a:lnSpc>
                <a:spcPct val="120000"/>
              </a:lnSpc>
              <a:spcAft>
                <a:spcPts val="600"/>
              </a:spcAft>
            </a:pPr>
            <a:r>
              <a:rPr lang="en-US" dirty="0"/>
              <a:t>NLM: National Library of Medicine</a:t>
            </a:r>
          </a:p>
          <a:p>
            <a:pPr marL="342900" lvl="0" indent="-342900">
              <a:lnSpc>
                <a:spcPct val="120000"/>
              </a:lnSpc>
              <a:spcAft>
                <a:spcPts val="600"/>
              </a:spcAft>
            </a:pPr>
            <a:r>
              <a:rPr lang="en-US" dirty="0"/>
              <a:t>OASIS: Outcome and Assessment Information Set</a:t>
            </a:r>
          </a:p>
          <a:p>
            <a:pPr marL="342900" lvl="0" indent="-342900">
              <a:lnSpc>
                <a:spcPct val="120000"/>
              </a:lnSpc>
              <a:spcAft>
                <a:spcPts val="600"/>
              </a:spcAft>
            </a:pPr>
            <a:r>
              <a:rPr lang="en-US" dirty="0"/>
              <a:t>ONC: Office of the National Coordinator for Health Information Technology</a:t>
            </a:r>
          </a:p>
          <a:p>
            <a:pPr marL="342900" lvl="0" indent="-342900">
              <a:lnSpc>
                <a:spcPct val="120000"/>
              </a:lnSpc>
              <a:spcAft>
                <a:spcPts val="600"/>
              </a:spcAft>
            </a:pPr>
            <a:r>
              <a:rPr lang="en-US" dirty="0"/>
              <a:t>PAC: Post-Acute Care</a:t>
            </a:r>
          </a:p>
          <a:p>
            <a:pPr marL="342900" lvl="0" indent="-342900">
              <a:lnSpc>
                <a:spcPct val="120000"/>
              </a:lnSpc>
              <a:spcAft>
                <a:spcPts val="600"/>
              </a:spcAft>
            </a:pPr>
            <a:r>
              <a:rPr lang="en-US" dirty="0"/>
              <a:t>PCP: Primary Care Providers</a:t>
            </a:r>
          </a:p>
          <a:p>
            <a:pPr marL="342900" lvl="0" indent="-342900">
              <a:lnSpc>
                <a:spcPct val="120000"/>
              </a:lnSpc>
              <a:spcAft>
                <a:spcPts val="600"/>
              </a:spcAft>
            </a:pPr>
            <a:r>
              <a:rPr lang="en-US" dirty="0"/>
              <a:t>PDF: Portable Document Format </a:t>
            </a:r>
          </a:p>
          <a:p>
            <a:pPr marL="342900" lvl="0" indent="-342900">
              <a:lnSpc>
                <a:spcPct val="120000"/>
              </a:lnSpc>
              <a:spcAft>
                <a:spcPts val="600"/>
              </a:spcAft>
            </a:pPr>
            <a:r>
              <a:rPr lang="en-US" dirty="0"/>
              <a:t>QM: Quality Measure</a:t>
            </a:r>
          </a:p>
          <a:p>
            <a:pPr marL="342900" lvl="0" indent="-342900">
              <a:lnSpc>
                <a:spcPct val="120000"/>
              </a:lnSpc>
              <a:spcAft>
                <a:spcPts val="600"/>
              </a:spcAft>
            </a:pPr>
            <a:r>
              <a:rPr lang="en-US" dirty="0" err="1"/>
              <a:t>RxNorm</a:t>
            </a:r>
            <a:r>
              <a:rPr lang="en-US" dirty="0"/>
              <a:t>: US-specific terminology that contains all medications available on US market</a:t>
            </a:r>
          </a:p>
          <a:p>
            <a:pPr marL="342900" lvl="0" indent="-342900">
              <a:lnSpc>
                <a:spcPct val="120000"/>
              </a:lnSpc>
              <a:spcAft>
                <a:spcPts val="600"/>
              </a:spcAft>
            </a:pPr>
            <a:r>
              <a:rPr lang="en-US" dirty="0"/>
              <a:t>SNFs: Skilled Nursing Facilities</a:t>
            </a:r>
          </a:p>
          <a:p>
            <a:pPr marL="342900" lvl="0" indent="-342900">
              <a:lnSpc>
                <a:spcPct val="120000"/>
              </a:lnSpc>
              <a:spcAft>
                <a:spcPts val="600"/>
              </a:spcAft>
            </a:pPr>
            <a:r>
              <a:rPr lang="en-US" dirty="0"/>
              <a:t>SNOMED: Systematized Nomenclature of Medicine </a:t>
            </a:r>
          </a:p>
          <a:p>
            <a:pPr marL="342900" lvl="0" indent="-342900">
              <a:lnSpc>
                <a:spcPct val="120000"/>
              </a:lnSpc>
              <a:spcAft>
                <a:spcPts val="600"/>
              </a:spcAft>
            </a:pPr>
            <a:r>
              <a:rPr lang="en-US" dirty="0"/>
              <a:t>VBP: Value Based Payments  </a:t>
            </a:r>
          </a:p>
        </p:txBody>
      </p:sp>
    </p:spTree>
    <p:extLst>
      <p:ext uri="{BB962C8B-B14F-4D97-AF65-F5344CB8AC3E}">
        <p14:creationId xmlns:p14="http://schemas.microsoft.com/office/powerpoint/2010/main" val="2476847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mn-lt"/>
                <a:cs typeface="Times New Roman" panose="02020603050405020304" pitchFamily="18" charset="0"/>
              </a:rPr>
              <a:t>Why IMPACT? Why </a:t>
            </a:r>
            <a:r>
              <a:rPr lang="en-US" dirty="0" smtClean="0">
                <a:latin typeface="+mn-lt"/>
                <a:cs typeface="Times New Roman" panose="02020603050405020304" pitchFamily="18" charset="0"/>
              </a:rPr>
              <a:t>Now</a:t>
            </a:r>
            <a:r>
              <a:rPr lang="en-US" dirty="0">
                <a:latin typeface="+mn-lt"/>
                <a:cs typeface="Times New Roman" panose="02020603050405020304" pitchFamily="18" charset="0"/>
              </a:rPr>
              <a:t>?</a:t>
            </a:r>
            <a:endParaRPr lang="en-US" sz="3600" dirty="0">
              <a:latin typeface="+mn-lt"/>
            </a:endParaRPr>
          </a:p>
        </p:txBody>
      </p:sp>
      <p:sp>
        <p:nvSpPr>
          <p:cNvPr id="8" name="Content Placeholder 2"/>
          <p:cNvSpPr>
            <a:spLocks noGrp="1"/>
          </p:cNvSpPr>
          <p:nvPr>
            <p:ph type="body" sz="quarter" idx="10"/>
          </p:nvPr>
        </p:nvSpPr>
        <p:spPr>
          <a:xfrm>
            <a:off x="331509" y="949385"/>
            <a:ext cx="8467725" cy="4943192"/>
          </a:xfrm>
          <a:prstGeom prst="rect">
            <a:avLst/>
          </a:prstGeom>
        </p:spPr>
        <p:txBody>
          <a:bodyPr>
            <a:normAutofit fontScale="85000" lnSpcReduction="20000"/>
          </a:bodyPr>
          <a:lstStyle/>
          <a:p>
            <a:pPr>
              <a:buSzPct val="150000"/>
            </a:pPr>
            <a:r>
              <a:rPr lang="en-US" sz="2400" dirty="0" smtClean="0">
                <a:cs typeface="Times New Roman" panose="02020603050405020304" pitchFamily="18" charset="0"/>
              </a:rPr>
              <a:t>The </a:t>
            </a:r>
            <a:r>
              <a:rPr lang="en-US" sz="2400" dirty="0">
                <a:cs typeface="Times New Roman" panose="02020603050405020304" pitchFamily="18" charset="0"/>
              </a:rPr>
              <a:t>lack of comparable </a:t>
            </a:r>
            <a:r>
              <a:rPr lang="en-US" sz="2400" dirty="0" smtClean="0">
                <a:cs typeface="Times New Roman" panose="02020603050405020304" pitchFamily="18" charset="0"/>
              </a:rPr>
              <a:t>information across </a:t>
            </a:r>
            <a:r>
              <a:rPr lang="en-US" sz="2400" dirty="0">
                <a:cs typeface="Times New Roman" panose="02020603050405020304" pitchFamily="18" charset="0"/>
              </a:rPr>
              <a:t>PAC settings undermines the ability </a:t>
            </a:r>
            <a:r>
              <a:rPr lang="en-US" sz="2400" dirty="0" smtClean="0">
                <a:cs typeface="Times New Roman" panose="02020603050405020304" pitchFamily="18" charset="0"/>
              </a:rPr>
              <a:t>to evaluate and differentiate between appropriate </a:t>
            </a:r>
            <a:r>
              <a:rPr lang="en-US" sz="2400" dirty="0">
                <a:cs typeface="Times New Roman" panose="02020603050405020304" pitchFamily="18" charset="0"/>
              </a:rPr>
              <a:t>care settings for </a:t>
            </a:r>
            <a:r>
              <a:rPr lang="en-US" sz="2400" dirty="0" smtClean="0">
                <a:cs typeface="Times New Roman" panose="02020603050405020304" pitchFamily="18" charset="0"/>
              </a:rPr>
              <a:t>and by individuals and their caregivers</a:t>
            </a:r>
          </a:p>
          <a:p>
            <a:pPr>
              <a:buSzPct val="150000"/>
            </a:pPr>
            <a:endParaRPr lang="en-US" sz="2400" dirty="0" smtClean="0">
              <a:cs typeface="Times New Roman" panose="02020603050405020304" pitchFamily="18" charset="0"/>
            </a:endParaRPr>
          </a:p>
          <a:p>
            <a:pPr>
              <a:buSzPct val="150000"/>
            </a:pPr>
            <a:r>
              <a:rPr lang="en-US" sz="2400" dirty="0">
                <a:cs typeface="Times New Roman" panose="02020603050405020304" pitchFamily="18" charset="0"/>
              </a:rPr>
              <a:t>Standardized </a:t>
            </a:r>
            <a:r>
              <a:rPr lang="en-US" sz="2400" dirty="0" smtClean="0">
                <a:cs typeface="Times New Roman" panose="02020603050405020304" pitchFamily="18" charset="0"/>
              </a:rPr>
              <a:t>PAC </a:t>
            </a:r>
            <a:r>
              <a:rPr lang="en-US" sz="2400" dirty="0">
                <a:cs typeface="Times New Roman" panose="02020603050405020304" pitchFamily="18" charset="0"/>
              </a:rPr>
              <a:t>assessment data will allow for continued beneficiary access to the most appropriate setting of </a:t>
            </a:r>
            <a:r>
              <a:rPr lang="en-US" sz="2400" dirty="0" smtClean="0">
                <a:cs typeface="Times New Roman" panose="02020603050405020304" pitchFamily="18" charset="0"/>
              </a:rPr>
              <a:t>care</a:t>
            </a:r>
          </a:p>
          <a:p>
            <a:pPr>
              <a:buSzPct val="150000"/>
            </a:pPr>
            <a:endParaRPr lang="en-US" sz="2400" dirty="0" smtClean="0">
              <a:cs typeface="Times New Roman" panose="02020603050405020304" pitchFamily="18" charset="0"/>
            </a:endParaRPr>
          </a:p>
          <a:p>
            <a:pPr>
              <a:buSzPct val="150000"/>
            </a:pPr>
            <a:r>
              <a:rPr lang="en-US" sz="2400" dirty="0" smtClean="0">
                <a:cs typeface="Times New Roman" panose="02020603050405020304" pitchFamily="18" charset="0"/>
              </a:rPr>
              <a:t>Standardized </a:t>
            </a:r>
            <a:r>
              <a:rPr lang="en-US" sz="2400" dirty="0">
                <a:cs typeface="Times New Roman" panose="02020603050405020304" pitchFamily="18" charset="0"/>
              </a:rPr>
              <a:t>PAC assessment data </a:t>
            </a:r>
            <a:r>
              <a:rPr lang="en-US" sz="2400" dirty="0" smtClean="0">
                <a:cs typeface="Times New Roman" panose="02020603050405020304" pitchFamily="18" charset="0"/>
              </a:rPr>
              <a:t>allows CMS to compare </a:t>
            </a:r>
            <a:r>
              <a:rPr lang="en-US" sz="2400" dirty="0">
                <a:cs typeface="Times New Roman" panose="02020603050405020304" pitchFamily="18" charset="0"/>
              </a:rPr>
              <a:t>quality across PAC </a:t>
            </a:r>
            <a:r>
              <a:rPr lang="en-US" sz="2400" dirty="0" smtClean="0">
                <a:cs typeface="Times New Roman" panose="02020603050405020304" pitchFamily="18" charset="0"/>
              </a:rPr>
              <a:t>settings (longitudinal data)</a:t>
            </a:r>
          </a:p>
          <a:p>
            <a:pPr>
              <a:buSzPct val="150000"/>
            </a:pPr>
            <a:endParaRPr lang="en-US" sz="2400" dirty="0" smtClean="0">
              <a:cs typeface="Times New Roman" panose="02020603050405020304" pitchFamily="18" charset="0"/>
            </a:endParaRPr>
          </a:p>
          <a:p>
            <a:pPr>
              <a:buSzPct val="150000"/>
            </a:pPr>
            <a:r>
              <a:rPr lang="en-US" sz="2400" dirty="0" smtClean="0">
                <a:cs typeface="Times New Roman" panose="02020603050405020304" pitchFamily="18" charset="0"/>
              </a:rPr>
              <a:t>Standardized and interoperable PAC </a:t>
            </a:r>
            <a:r>
              <a:rPr lang="en-US" sz="2400" dirty="0">
                <a:cs typeface="Times New Roman" panose="02020603050405020304" pitchFamily="18" charset="0"/>
              </a:rPr>
              <a:t>assessment data allows </a:t>
            </a:r>
            <a:r>
              <a:rPr lang="en-US" sz="2400" dirty="0" smtClean="0">
                <a:cs typeface="Times New Roman" panose="02020603050405020304" pitchFamily="18" charset="0"/>
              </a:rPr>
              <a:t>improvements in </a:t>
            </a:r>
            <a:r>
              <a:rPr lang="en-US" sz="2400" dirty="0">
                <a:cs typeface="Times New Roman" panose="02020603050405020304" pitchFamily="18" charset="0"/>
              </a:rPr>
              <a:t>hospital and PAC discharge </a:t>
            </a:r>
            <a:r>
              <a:rPr lang="en-US" sz="2400" dirty="0" smtClean="0">
                <a:cs typeface="Times New Roman" panose="02020603050405020304" pitchFamily="18" charset="0"/>
              </a:rPr>
              <a:t>planning and the transfer of health information across the care continuum</a:t>
            </a:r>
          </a:p>
          <a:p>
            <a:pPr marL="0" indent="0">
              <a:buSzPct val="150000"/>
              <a:buNone/>
            </a:pPr>
            <a:endParaRPr lang="en-US" sz="2400" dirty="0" smtClean="0">
              <a:cs typeface="Times New Roman" panose="02020603050405020304" pitchFamily="18" charset="0"/>
            </a:endParaRPr>
          </a:p>
          <a:p>
            <a:pPr>
              <a:buSzPct val="150000"/>
            </a:pPr>
            <a:r>
              <a:rPr lang="en-US" sz="2400" dirty="0" smtClean="0">
                <a:cs typeface="Times New Roman" panose="02020603050405020304" pitchFamily="18" charset="0"/>
              </a:rPr>
              <a:t>Standardized </a:t>
            </a:r>
            <a:r>
              <a:rPr lang="en-US" sz="2400" dirty="0">
                <a:cs typeface="Times New Roman" panose="02020603050405020304" pitchFamily="18" charset="0"/>
              </a:rPr>
              <a:t>PAC </a:t>
            </a:r>
            <a:r>
              <a:rPr lang="en-US" sz="2400" dirty="0" smtClean="0">
                <a:cs typeface="Times New Roman" panose="02020603050405020304" pitchFamily="18" charset="0"/>
              </a:rPr>
              <a:t>assessment </a:t>
            </a:r>
            <a:r>
              <a:rPr lang="en-US" sz="2400" dirty="0">
                <a:cs typeface="Times New Roman" panose="02020603050405020304" pitchFamily="18" charset="0"/>
              </a:rPr>
              <a:t>data </a:t>
            </a:r>
            <a:r>
              <a:rPr lang="en-US" sz="2400" dirty="0" smtClean="0">
                <a:cs typeface="Times New Roman" panose="02020603050405020304" pitchFamily="18" charset="0"/>
              </a:rPr>
              <a:t>will allow for PAC payment reform (site </a:t>
            </a:r>
            <a:r>
              <a:rPr lang="en-US" sz="2400" dirty="0">
                <a:cs typeface="Times New Roman" panose="02020603050405020304" pitchFamily="18" charset="0"/>
              </a:rPr>
              <a:t>neutral or bundled </a:t>
            </a:r>
            <a:r>
              <a:rPr lang="en-US" sz="2400" dirty="0" smtClean="0">
                <a:cs typeface="Times New Roman" panose="02020603050405020304" pitchFamily="18" charset="0"/>
              </a:rPr>
              <a:t>payments)</a:t>
            </a:r>
          </a:p>
          <a:p>
            <a:pPr>
              <a:buSzPct val="150000"/>
            </a:pPr>
            <a:endParaRPr lang="en-US" sz="2400" dirty="0" smtClean="0">
              <a:cs typeface="Times New Roman" panose="02020603050405020304" pitchFamily="18" charset="0"/>
            </a:endParaRPr>
          </a:p>
          <a:p>
            <a:pPr>
              <a:buSzPct val="150000"/>
            </a:pPr>
            <a:r>
              <a:rPr lang="en-US" sz="2400" dirty="0" smtClean="0">
                <a:cs typeface="Times New Roman" panose="02020603050405020304" pitchFamily="18" charset="0"/>
              </a:rPr>
              <a:t>Standardized and interoperable </a:t>
            </a:r>
            <a:r>
              <a:rPr lang="en-US" sz="2400" dirty="0">
                <a:cs typeface="Times New Roman" panose="02020603050405020304" pitchFamily="18" charset="0"/>
              </a:rPr>
              <a:t>P</a:t>
            </a:r>
            <a:r>
              <a:rPr lang="en-US" sz="2400" dirty="0" smtClean="0">
                <a:cs typeface="Times New Roman" panose="02020603050405020304" pitchFamily="18" charset="0"/>
              </a:rPr>
              <a:t>AC assessment data supports service delivery reform</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6</a:t>
            </a:r>
            <a:endParaRPr lang="en-US" dirty="0"/>
          </a:p>
        </p:txBody>
      </p:sp>
    </p:spTree>
    <p:extLst>
      <p:ext uri="{BB962C8B-B14F-4D97-AF65-F5344CB8AC3E}">
        <p14:creationId xmlns:p14="http://schemas.microsoft.com/office/powerpoint/2010/main" val="14061763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&amp; Answer Session</a:t>
            </a:r>
            <a:endParaRPr lang="en-US" dirty="0"/>
          </a:p>
        </p:txBody>
      </p:sp>
    </p:spTree>
    <p:extLst>
      <p:ext uri="{BB962C8B-B14F-4D97-AF65-F5344CB8AC3E}">
        <p14:creationId xmlns:p14="http://schemas.microsoft.com/office/powerpoint/2010/main" val="2697537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Your Experience</a:t>
            </a:r>
          </a:p>
        </p:txBody>
      </p:sp>
      <p:sp>
        <p:nvSpPr>
          <p:cNvPr id="3" name="Text Placeholder 2"/>
          <p:cNvSpPr>
            <a:spLocks noGrp="1"/>
          </p:cNvSpPr>
          <p:nvPr>
            <p:ph type="body" sz="quarter" idx="10"/>
          </p:nvPr>
        </p:nvSpPr>
        <p:spPr>
          <a:xfrm>
            <a:off x="520906" y="1270679"/>
            <a:ext cx="8088931" cy="4943192"/>
          </a:xfrm>
        </p:spPr>
        <p:txBody>
          <a:bodyPr>
            <a:normAutofit/>
          </a:bodyPr>
          <a:lstStyle/>
          <a:p>
            <a:pPr>
              <a:buSzPct val="130000"/>
            </a:pPr>
            <a:r>
              <a:rPr lang="en-US" sz="2400" dirty="0"/>
              <a:t>Please help us continue to improve the MLN </a:t>
            </a:r>
            <a:r>
              <a:rPr lang="en-US" sz="2400" dirty="0" smtClean="0"/>
              <a:t>Connects® </a:t>
            </a:r>
            <a:r>
              <a:rPr lang="en-US" sz="2400" dirty="0"/>
              <a:t>National Provider Call Program by providing your feedback about today’s call.</a:t>
            </a:r>
          </a:p>
          <a:p>
            <a:pPr>
              <a:buSzPct val="130000"/>
            </a:pPr>
            <a:endParaRPr lang="en-US" sz="2400" dirty="0"/>
          </a:p>
          <a:p>
            <a:pPr>
              <a:buSzPct val="130000"/>
            </a:pPr>
            <a:r>
              <a:rPr lang="en-US" sz="2400" dirty="0"/>
              <a:t>To complete the evaluation, visit </a:t>
            </a:r>
            <a:r>
              <a:rPr lang="en-US" sz="2400" u="sng" dirty="0">
                <a:hlinkClick r:id="rId2"/>
              </a:rPr>
              <a:t>http://</a:t>
            </a:r>
            <a:r>
              <a:rPr lang="en-US" sz="2400" u="sng" dirty="0" smtClean="0">
                <a:hlinkClick r:id="rId2"/>
              </a:rPr>
              <a:t>npc.blhtech.com</a:t>
            </a:r>
            <a:r>
              <a:rPr lang="en-US" sz="2400" dirty="0" smtClean="0"/>
              <a:t> </a:t>
            </a:r>
            <a:r>
              <a:rPr lang="en-US" sz="2400" dirty="0"/>
              <a:t>and select the title for today’s call.</a:t>
            </a:r>
          </a:p>
          <a:p>
            <a:endParaRPr lang="en-US" sz="24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61</a:t>
            </a:fld>
            <a:endParaRPr lang="en-US" dirty="0"/>
          </a:p>
        </p:txBody>
      </p:sp>
    </p:spTree>
    <p:extLst>
      <p:ext uri="{BB962C8B-B14F-4D97-AF65-F5344CB8AC3E}">
        <p14:creationId xmlns:p14="http://schemas.microsoft.com/office/powerpoint/2010/main" val="2382827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0"/>
          </p:nvPr>
        </p:nvSpPr>
        <p:spPr/>
        <p:txBody>
          <a:bodyPr>
            <a:normAutofit/>
          </a:bodyPr>
          <a:lstStyle/>
          <a:p>
            <a:pPr>
              <a:buSzPct val="130000"/>
            </a:pPr>
            <a:r>
              <a:rPr lang="en-US" sz="2400" dirty="0"/>
              <a:t>For more information about the MLN </a:t>
            </a:r>
            <a:r>
              <a:rPr lang="en-US" sz="2400" dirty="0" smtClean="0"/>
              <a:t>Connects </a:t>
            </a:r>
            <a:r>
              <a:rPr lang="en-US" sz="2400" dirty="0"/>
              <a:t>National Provider Call Program, </a:t>
            </a:r>
            <a:r>
              <a:rPr lang="en-US" sz="2400" dirty="0" smtClean="0"/>
              <a:t>visit </a:t>
            </a:r>
            <a:r>
              <a:rPr lang="en-US" sz="2400" dirty="0">
                <a:hlinkClick r:id="rId2"/>
              </a:rPr>
              <a:t>http://</a:t>
            </a:r>
            <a:r>
              <a:rPr lang="en-US" sz="2400" dirty="0" smtClean="0">
                <a:hlinkClick r:id="rId2"/>
              </a:rPr>
              <a:t>cms.gov/Outreach-and-Education/Outreach/NPC/index.html</a:t>
            </a:r>
            <a:r>
              <a:rPr lang="en-US" sz="2400" dirty="0" smtClean="0"/>
              <a:t>. </a:t>
            </a:r>
            <a:endParaRPr lang="en-US" sz="2400" dirty="0"/>
          </a:p>
          <a:p>
            <a:pPr>
              <a:buSzPct val="130000"/>
            </a:pPr>
            <a:endParaRPr lang="en-US" sz="2400" dirty="0"/>
          </a:p>
          <a:p>
            <a:pPr>
              <a:buSzPct val="130000"/>
            </a:pPr>
            <a:r>
              <a:rPr lang="en-US" sz="2400" dirty="0"/>
              <a:t>For more information about the Medicare Learning </a:t>
            </a:r>
            <a:r>
              <a:rPr lang="en-US" sz="2400" dirty="0" smtClean="0"/>
              <a:t>Network®, visit </a:t>
            </a:r>
            <a:r>
              <a:rPr lang="en-US" sz="2400" dirty="0">
                <a:hlinkClick r:id="rId3"/>
              </a:rPr>
              <a:t>http://</a:t>
            </a:r>
            <a:r>
              <a:rPr lang="en-US" sz="2400" dirty="0" smtClean="0">
                <a:hlinkClick r:id="rId3"/>
              </a:rPr>
              <a:t>cms.gov/Outreach-and-Education/Medicare-Learning-Network-MLN/MLNGenInfo/index.html</a:t>
            </a:r>
            <a:r>
              <a:rPr lang="en-US" sz="2400" dirty="0" smtClean="0"/>
              <a:t>. </a:t>
            </a:r>
          </a:p>
          <a:p>
            <a:pPr marL="0" indent="0">
              <a:buNone/>
            </a:pPr>
            <a:endParaRPr lang="en-US" sz="1400" dirty="0" smtClean="0"/>
          </a:p>
          <a:p>
            <a:pPr marL="0" indent="0">
              <a:buNone/>
            </a:pPr>
            <a:endParaRPr lang="en-US" sz="1400" dirty="0" smtClean="0"/>
          </a:p>
          <a:p>
            <a:pPr marL="0" indent="0">
              <a:buNone/>
            </a:pPr>
            <a:endParaRPr lang="en-US" sz="1400" dirty="0"/>
          </a:p>
          <a:p>
            <a:pPr marL="0" indent="0" algn="ctr">
              <a:buNone/>
            </a:pPr>
            <a:r>
              <a:rPr lang="en-US" sz="1800" dirty="0" smtClean="0"/>
              <a:t>The Medicare </a:t>
            </a:r>
            <a:r>
              <a:rPr lang="en-US" sz="1800" dirty="0"/>
              <a:t>Learning Network® and MLN Connects® are registered trademarks of the Centers for Medicare &amp; Medicaid </a:t>
            </a:r>
            <a:r>
              <a:rPr lang="en-US" sz="1800" dirty="0" smtClean="0"/>
              <a:t>Services. </a:t>
            </a:r>
            <a:endParaRPr lang="en-US" sz="1800" dirty="0"/>
          </a:p>
        </p:txBody>
      </p:sp>
      <p:sp>
        <p:nvSpPr>
          <p:cNvPr id="6"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F4A2D5-4390-42D6-8D00-73772C6A0994}" type="slidenum">
              <a:rPr lang="en-US" smtClean="0"/>
              <a:pPr/>
              <a:t>62</a:t>
            </a:fld>
            <a:endParaRPr lang="en-US" dirty="0"/>
          </a:p>
        </p:txBody>
      </p:sp>
    </p:spTree>
    <p:extLst>
      <p:ext uri="{BB962C8B-B14F-4D97-AF65-F5344CB8AC3E}">
        <p14:creationId xmlns:p14="http://schemas.microsoft.com/office/powerpoint/2010/main" val="3591839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CMS </a:t>
            </a:r>
            <a:r>
              <a:rPr lang="en-US" dirty="0" smtClean="0"/>
              <a:t>Quality Strategy</a:t>
            </a:r>
            <a:endParaRPr lang="en-US" dirty="0">
              <a:latin typeface="+mn-lt"/>
            </a:endParaRPr>
          </a:p>
        </p:txBody>
      </p:sp>
      <p:sp>
        <p:nvSpPr>
          <p:cNvPr id="8"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7</a:t>
            </a:r>
            <a:endParaRPr lang="en-US" dirty="0"/>
          </a:p>
        </p:txBody>
      </p:sp>
      <p:pic>
        <p:nvPicPr>
          <p:cNvPr id="2" name="Picture 1" descr="The image in this slide shows the principles and goals of the CMS Quality Strategy to achieve better care, healthier people, and smarter spending." title="CMS Quality Strategy"/>
          <p:cNvPicPr>
            <a:picLocks noChangeAspect="1"/>
          </p:cNvPicPr>
          <p:nvPr/>
        </p:nvPicPr>
        <p:blipFill>
          <a:blip r:embed="rId3"/>
          <a:stretch>
            <a:fillRect/>
          </a:stretch>
        </p:blipFill>
        <p:spPr>
          <a:xfrm>
            <a:off x="441602" y="847120"/>
            <a:ext cx="8260796" cy="5163760"/>
          </a:xfrm>
          <a:prstGeom prst="rect">
            <a:avLst/>
          </a:prstGeom>
        </p:spPr>
      </p:pic>
    </p:spTree>
    <p:extLst>
      <p:ext uri="{BB962C8B-B14F-4D97-AF65-F5344CB8AC3E}">
        <p14:creationId xmlns:p14="http://schemas.microsoft.com/office/powerpoint/2010/main" val="997463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8</a:t>
            </a:r>
            <a:endParaRPr lang="en-US" dirty="0"/>
          </a:p>
        </p:txBody>
      </p:sp>
      <p:pic>
        <p:nvPicPr>
          <p:cNvPr id="6" name="Picture 5" descr="This graphic addresses the relevance of Post-acute Care by showing that there are 32,617 PAC facilities, 6.8 million beneficiaries, and $74 billion of total Medicare spending among Long-term care Hospitals, Inpatient Rehabilitation Facilities, Hospice, Home Health Agencies, and Nursing Homes. " title="Why Post-acute Care Matters"/>
          <p:cNvPicPr>
            <a:picLocks noChangeAspect="1"/>
          </p:cNvPicPr>
          <p:nvPr/>
        </p:nvPicPr>
        <p:blipFill rotWithShape="1">
          <a:blip r:embed="rId3">
            <a:extLst>
              <a:ext uri="{28A0092B-C50C-407E-A947-70E740481C1C}">
                <a14:useLocalDpi xmlns:a14="http://schemas.microsoft.com/office/drawing/2010/main" val="0"/>
              </a:ext>
            </a:extLst>
          </a:blip>
          <a:srcRect t="17626"/>
          <a:stretch/>
        </p:blipFill>
        <p:spPr bwMode="auto">
          <a:xfrm>
            <a:off x="1781174" y="1236365"/>
            <a:ext cx="5876925" cy="5030235"/>
          </a:xfrm>
          <a:prstGeom prst="rect">
            <a:avLst/>
          </a:prstGeom>
          <a:noFill/>
          <a:ln>
            <a:noFill/>
          </a:ln>
          <a:extLst>
            <a:ext uri="{53640926-AAD7-44D8-BBD7-CCE9431645EC}">
              <a14:shadowObscured xmlns:a14="http://schemas.microsoft.com/office/drawing/2010/main"/>
            </a:ext>
          </a:extLst>
        </p:spPr>
      </p:pic>
      <p:sp>
        <p:nvSpPr>
          <p:cNvPr id="7" name="Title 1"/>
          <p:cNvSpPr>
            <a:spLocks noGrp="1"/>
          </p:cNvSpPr>
          <p:nvPr>
            <p:ph type="title"/>
          </p:nvPr>
        </p:nvSpPr>
        <p:spPr>
          <a:xfrm>
            <a:off x="0" y="126999"/>
            <a:ext cx="9245600" cy="635001"/>
          </a:xfrm>
        </p:spPr>
        <p:txBody>
          <a:bodyPr/>
          <a:lstStyle/>
          <a:p>
            <a:r>
              <a:rPr lang="en-US" sz="2800" dirty="0" smtClean="0"/>
              <a:t>Achieving Better Care, Healthier People, &amp; Smarter Spending</a:t>
            </a:r>
            <a:endParaRPr lang="en-US" sz="2800" dirty="0"/>
          </a:p>
        </p:txBody>
      </p:sp>
      <p:sp>
        <p:nvSpPr>
          <p:cNvPr id="2" name="TextBox 1"/>
          <p:cNvSpPr txBox="1"/>
          <p:nvPr/>
        </p:nvSpPr>
        <p:spPr>
          <a:xfrm>
            <a:off x="215900" y="800101"/>
            <a:ext cx="5207000" cy="461665"/>
          </a:xfrm>
          <a:prstGeom prst="rect">
            <a:avLst/>
          </a:prstGeom>
          <a:noFill/>
        </p:spPr>
        <p:txBody>
          <a:bodyPr wrap="square" rtlCol="0">
            <a:spAutoFit/>
          </a:bodyPr>
          <a:lstStyle/>
          <a:p>
            <a:r>
              <a:rPr lang="en-US" sz="2400" b="1" dirty="0" smtClean="0">
                <a:solidFill>
                  <a:schemeClr val="tx2">
                    <a:lumMod val="75000"/>
                  </a:schemeClr>
                </a:solidFill>
              </a:rPr>
              <a:t>Why Post-Acute Care Matters</a:t>
            </a:r>
            <a:endParaRPr lang="en-US" sz="2400" b="1" dirty="0">
              <a:solidFill>
                <a:schemeClr val="tx2">
                  <a:lumMod val="75000"/>
                </a:schemeClr>
              </a:solidFill>
            </a:endParaRPr>
          </a:p>
        </p:txBody>
      </p:sp>
    </p:spTree>
    <p:extLst>
      <p:ext uri="{BB962C8B-B14F-4D97-AF65-F5344CB8AC3E}">
        <p14:creationId xmlns:p14="http://schemas.microsoft.com/office/powerpoint/2010/main" val="4104905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PAC Patient Assessment Data for Quality Measures </a:t>
            </a:r>
            <a:endParaRPr lang="en-US" dirty="0"/>
          </a:p>
        </p:txBody>
      </p:sp>
      <p:sp>
        <p:nvSpPr>
          <p:cNvPr id="3" name="Content Placeholder 2"/>
          <p:cNvSpPr>
            <a:spLocks noGrp="1"/>
          </p:cNvSpPr>
          <p:nvPr>
            <p:ph type="body" sz="quarter" idx="4294967295"/>
          </p:nvPr>
        </p:nvSpPr>
        <p:spPr>
          <a:xfrm>
            <a:off x="375667" y="1370944"/>
            <a:ext cx="8467725" cy="910247"/>
          </a:xfrm>
          <a:prstGeom prst="rect">
            <a:avLst/>
          </a:prstGeom>
        </p:spPr>
        <p:txBody>
          <a:bodyPr/>
          <a:lstStyle/>
          <a:p>
            <a:r>
              <a:rPr lang="en-US" sz="2400" dirty="0" smtClean="0"/>
              <a:t>IMPACT Act requires PAC providers to report standardized assessment data for the following Quality Measure Domains by the following dates:</a:t>
            </a:r>
            <a:endParaRPr lang="en-US" sz="2400" dirty="0"/>
          </a:p>
        </p:txBody>
      </p:sp>
      <p:graphicFrame>
        <p:nvGraphicFramePr>
          <p:cNvPr id="5" name="Content Placeholder 4" descr="Functional status/ cognitive function&#10;10/1/18&#10;10/1/16&#10;10/1/16&#10;1/1/19&#10;Skin integrity&#10;10/1/16&#10;10/1/16&#10;10/1/16&#10;1/1/17&#10;Medication reconciliation&#10;10/1/18&#10;10/1/18&#10;10/1/18&#10;1/1/17&#10;Incidence of major falls&#10;10/1/16&#10;10/1/16&#10;10/1/16&#10;1/1/19&#10;Communicating the existence of and providing for the transfer of health information and care preferences&#10;10/1/18&#10;10/1/18&#10;10/1/18&#10;1/1/19&#10;&#10;" title="table; quality measure domains"/>
          <p:cNvGraphicFramePr>
            <a:graphicFrameLocks/>
          </p:cNvGraphicFramePr>
          <p:nvPr>
            <p:extLst>
              <p:ext uri="{D42A27DB-BD31-4B8C-83A1-F6EECF244321}">
                <p14:modId xmlns:p14="http://schemas.microsoft.com/office/powerpoint/2010/main" val="984131813"/>
              </p:ext>
            </p:extLst>
          </p:nvPr>
        </p:nvGraphicFramePr>
        <p:xfrm>
          <a:off x="375667" y="2592262"/>
          <a:ext cx="8229599" cy="3222527"/>
        </p:xfrm>
        <a:graphic>
          <a:graphicData uri="http://schemas.openxmlformats.org/drawingml/2006/table">
            <a:tbl>
              <a:tblPr firstRow="1" bandRow="1">
                <a:tableStyleId>{5C22544A-7EE6-4342-B048-85BDC9FD1C3A}</a:tableStyleId>
              </a:tblPr>
              <a:tblGrid>
                <a:gridCol w="5067300"/>
                <a:gridCol w="812800"/>
                <a:gridCol w="749300"/>
                <a:gridCol w="825500"/>
                <a:gridCol w="774699"/>
              </a:tblGrid>
              <a:tr h="355685">
                <a:tc>
                  <a:txBody>
                    <a:bodyPr/>
                    <a:lstStyle/>
                    <a:p>
                      <a:endParaRPr lang="en-US" sz="1200" dirty="0">
                        <a:ln>
                          <a:solidFill>
                            <a:schemeClr val="accent1"/>
                          </a:solidFill>
                        </a:ln>
                        <a:solidFill>
                          <a:schemeClr val="bg1"/>
                        </a:solidFill>
                      </a:endParaRPr>
                    </a:p>
                  </a:txBody>
                  <a:tcPr anchor="ctr">
                    <a:solidFill>
                      <a:schemeClr val="accent1"/>
                    </a:solidFill>
                  </a:tcPr>
                </a:tc>
                <a:tc>
                  <a:txBody>
                    <a:bodyPr/>
                    <a:lstStyle/>
                    <a:p>
                      <a:r>
                        <a:rPr lang="en-US" sz="1400" b="1" dirty="0" smtClean="0">
                          <a:ln>
                            <a:solidFill>
                              <a:schemeClr val="accent1"/>
                            </a:solidFill>
                          </a:ln>
                          <a:solidFill>
                            <a:schemeClr val="bg1"/>
                          </a:solidFill>
                          <a:latin typeface="Arial Black" panose="020B0A04020102020204" pitchFamily="34" charset="0"/>
                        </a:rPr>
                        <a:t>LTCH</a:t>
                      </a:r>
                      <a:endParaRPr lang="en-US" sz="1400" b="1" dirty="0">
                        <a:ln>
                          <a:solidFill>
                            <a:schemeClr val="accent1"/>
                          </a:solidFill>
                        </a:ln>
                        <a:solidFill>
                          <a:schemeClr val="bg1"/>
                        </a:solidFill>
                        <a:latin typeface="Arial Black" panose="020B0A04020102020204" pitchFamily="34" charset="0"/>
                      </a:endParaRPr>
                    </a:p>
                  </a:txBody>
                  <a:tcPr anchor="ctr">
                    <a:solidFill>
                      <a:schemeClr val="accent1"/>
                    </a:solidFill>
                  </a:tcPr>
                </a:tc>
                <a:tc>
                  <a:txBody>
                    <a:bodyPr/>
                    <a:lstStyle/>
                    <a:p>
                      <a:r>
                        <a:rPr lang="en-US" sz="1400" b="1" dirty="0" smtClean="0">
                          <a:ln>
                            <a:solidFill>
                              <a:schemeClr val="accent1"/>
                            </a:solidFill>
                          </a:ln>
                          <a:solidFill>
                            <a:schemeClr val="bg1"/>
                          </a:solidFill>
                          <a:latin typeface="Arial Black" panose="020B0A04020102020204" pitchFamily="34" charset="0"/>
                        </a:rPr>
                        <a:t>IRF</a:t>
                      </a:r>
                      <a:endParaRPr lang="en-US" sz="1400" b="1" dirty="0">
                        <a:ln>
                          <a:solidFill>
                            <a:schemeClr val="accent1"/>
                          </a:solidFill>
                        </a:ln>
                        <a:solidFill>
                          <a:schemeClr val="bg1"/>
                        </a:solidFill>
                        <a:latin typeface="Arial Black" panose="020B0A04020102020204" pitchFamily="34" charset="0"/>
                      </a:endParaRPr>
                    </a:p>
                  </a:txBody>
                  <a:tcPr anchor="ctr">
                    <a:solidFill>
                      <a:schemeClr val="accent1"/>
                    </a:solidFill>
                  </a:tcPr>
                </a:tc>
                <a:tc>
                  <a:txBody>
                    <a:bodyPr/>
                    <a:lstStyle/>
                    <a:p>
                      <a:r>
                        <a:rPr lang="en-US" sz="1400" b="1" dirty="0" smtClean="0">
                          <a:ln>
                            <a:solidFill>
                              <a:schemeClr val="accent1"/>
                            </a:solidFill>
                          </a:ln>
                          <a:solidFill>
                            <a:schemeClr val="bg1"/>
                          </a:solidFill>
                          <a:latin typeface="Arial Black" panose="020B0A04020102020204" pitchFamily="34" charset="0"/>
                        </a:rPr>
                        <a:t>SNF</a:t>
                      </a:r>
                      <a:endParaRPr lang="en-US" sz="1400" b="1" dirty="0">
                        <a:ln>
                          <a:solidFill>
                            <a:schemeClr val="accent1"/>
                          </a:solidFill>
                        </a:ln>
                        <a:solidFill>
                          <a:schemeClr val="bg1"/>
                        </a:solidFill>
                        <a:latin typeface="Arial Black" panose="020B0A04020102020204" pitchFamily="34" charset="0"/>
                      </a:endParaRPr>
                    </a:p>
                  </a:txBody>
                  <a:tcPr anchor="ctr">
                    <a:solidFill>
                      <a:schemeClr val="accent1"/>
                    </a:solidFill>
                  </a:tcPr>
                </a:tc>
                <a:tc>
                  <a:txBody>
                    <a:bodyPr/>
                    <a:lstStyle/>
                    <a:p>
                      <a:r>
                        <a:rPr lang="en-US" sz="1400" b="1" dirty="0" smtClean="0">
                          <a:ln>
                            <a:solidFill>
                              <a:schemeClr val="accent1"/>
                            </a:solidFill>
                          </a:ln>
                          <a:solidFill>
                            <a:schemeClr val="bg1"/>
                          </a:solidFill>
                          <a:latin typeface="Arial Black" panose="020B0A04020102020204" pitchFamily="34" charset="0"/>
                        </a:rPr>
                        <a:t>HH</a:t>
                      </a:r>
                      <a:endParaRPr lang="en-US" sz="1400" b="1" dirty="0">
                        <a:ln>
                          <a:solidFill>
                            <a:schemeClr val="accent1"/>
                          </a:solidFill>
                        </a:ln>
                        <a:solidFill>
                          <a:schemeClr val="bg1"/>
                        </a:solidFill>
                        <a:latin typeface="Arial Black" panose="020B0A04020102020204" pitchFamily="34" charset="0"/>
                      </a:endParaRPr>
                    </a:p>
                  </a:txBody>
                  <a:tcPr anchor="ctr">
                    <a:solidFill>
                      <a:schemeClr val="accent1"/>
                    </a:solidFill>
                  </a:tcPr>
                </a:tc>
              </a:tr>
              <a:tr h="409433">
                <a:tc gridSpan="5">
                  <a:txBody>
                    <a:bodyPr/>
                    <a:lstStyle/>
                    <a:p>
                      <a:pPr marL="0" marR="0">
                        <a:spcBef>
                          <a:spcPts val="200"/>
                        </a:spcBef>
                        <a:spcAft>
                          <a:spcPts val="200"/>
                        </a:spcAft>
                      </a:pPr>
                      <a:r>
                        <a:rPr lang="en-US" sz="1400" b="1" dirty="0" smtClean="0">
                          <a:effectLst/>
                          <a:latin typeface="Arial" panose="020B0604020202020204" pitchFamily="34" charset="0"/>
                          <a:ea typeface="Times New Roman" panose="02020603050405020304" pitchFamily="18" charset="0"/>
                          <a:cs typeface="Times New Roman" panose="02020603050405020304" pitchFamily="18" charset="0"/>
                        </a:rPr>
                        <a:t>Quality Measure Domains</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9700">
                <a:tc>
                  <a:txBody>
                    <a:bodyPr/>
                    <a:lstStyle/>
                    <a:p>
                      <a:pPr marL="0" marR="0">
                        <a:spcBef>
                          <a:spcPts val="200"/>
                        </a:spcBef>
                        <a:spcAft>
                          <a:spcPts val="200"/>
                        </a:spcAft>
                      </a:pPr>
                      <a:r>
                        <a:rPr lang="en-US" sz="1600" dirty="0" smtClean="0"/>
                        <a:t>Functional status/ cognitive function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1/1/19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chemeClr val="accent2">
                        <a:lumMod val="40000"/>
                        <a:lumOff val="60000"/>
                      </a:schemeClr>
                    </a:solidFill>
                  </a:tcPr>
                </a:tc>
              </a:tr>
              <a:tr h="425222">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1600" dirty="0" smtClean="0"/>
                        <a:t>Skin integrity</a:t>
                      </a:r>
                    </a:p>
                  </a:txBody>
                  <a:tcPr marL="73025" marR="73025" marT="0" marB="0" anchor="ct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1/1/17</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r>
              <a:tr h="407715">
                <a:tc>
                  <a:txBody>
                    <a:bodyPr/>
                    <a:lstStyle/>
                    <a:p>
                      <a:pPr marL="0" marR="0">
                        <a:spcBef>
                          <a:spcPts val="200"/>
                        </a:spcBef>
                        <a:spcAft>
                          <a:spcPts val="200"/>
                        </a:spcAft>
                      </a:pPr>
                      <a:r>
                        <a:rPr lang="en-US" sz="1600" dirty="0" smtClean="0"/>
                        <a:t>Medication reconciliation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1/1/17</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r>
              <a:tr h="443842">
                <a:tc>
                  <a:txBody>
                    <a:bodyPr/>
                    <a:lstStyle/>
                    <a:p>
                      <a:pPr marL="0" marR="0">
                        <a:spcBef>
                          <a:spcPts val="200"/>
                        </a:spcBef>
                        <a:spcAft>
                          <a:spcPts val="200"/>
                        </a:spcAft>
                      </a:pPr>
                      <a:r>
                        <a:rPr lang="en-US" sz="1600" dirty="0" smtClean="0"/>
                        <a:t>Incidence of major falls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92D050"/>
                    </a:solidFill>
                  </a:tcPr>
                </a:tc>
                <a:tc>
                  <a:txBody>
                    <a:bodyPr/>
                    <a:lstStyle/>
                    <a:p>
                      <a:pPr marL="0" marR="0" indent="0" algn="l" defTabSz="914400" rtl="0" eaLnBrk="1" fontAlgn="auto" latinLnBrk="0" hangingPunct="1">
                        <a:lnSpc>
                          <a:spcPct val="100000"/>
                        </a:lnSpc>
                        <a:spcBef>
                          <a:spcPts val="200"/>
                        </a:spcBef>
                        <a:spcAft>
                          <a:spcPts val="200"/>
                        </a:spcAft>
                        <a:buClrTx/>
                        <a:buSzTx/>
                        <a:buFontTx/>
                        <a:buNone/>
                        <a:tabLst/>
                        <a:defRP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1/1/19</a:t>
                      </a:r>
                    </a:p>
                  </a:txBody>
                  <a:tcPr marL="73025" marR="73025" marT="0" marB="0" anchor="ctr">
                    <a:solidFill>
                      <a:schemeClr val="accent2">
                        <a:lumMod val="40000"/>
                        <a:lumOff val="60000"/>
                      </a:schemeClr>
                    </a:solidFill>
                  </a:tcPr>
                </a:tc>
              </a:tr>
              <a:tr h="710930">
                <a:tc>
                  <a:txBody>
                    <a:bodyPr/>
                    <a:lstStyle/>
                    <a:p>
                      <a:pPr marL="0" marR="0">
                        <a:spcBef>
                          <a:spcPts val="200"/>
                        </a:spcBef>
                        <a:spcAft>
                          <a:spcPts val="200"/>
                        </a:spcAft>
                      </a:pPr>
                      <a:r>
                        <a:rPr lang="en-US" sz="1600" dirty="0" smtClean="0"/>
                        <a:t>Communicating the existence of and providing for the transfer of health information and care preferences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a:spcBef>
                          <a:spcPts val="200"/>
                        </a:spcBef>
                        <a:spcAft>
                          <a:spcPts val="20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10/1/18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solidFill>
                      <a:srgbClr val="FFFF00"/>
                    </a:solidFill>
                  </a:tcPr>
                </a:tc>
                <a:tc>
                  <a:txBody>
                    <a:bodyPr/>
                    <a:lstStyle/>
                    <a:p>
                      <a:pPr marL="0" marR="0" indent="0" algn="l" defTabSz="914400" rtl="0" eaLnBrk="1" fontAlgn="auto" latinLnBrk="0" hangingPunct="1">
                        <a:lnSpc>
                          <a:spcPct val="100000"/>
                        </a:lnSpc>
                        <a:spcBef>
                          <a:spcPts val="200"/>
                        </a:spcBef>
                        <a:spcAft>
                          <a:spcPts val="200"/>
                        </a:spcAft>
                        <a:buClrTx/>
                        <a:buSzTx/>
                        <a:buFontTx/>
                        <a:buNone/>
                        <a:tabLst/>
                        <a:defRP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1/1/19</a:t>
                      </a:r>
                    </a:p>
                  </a:txBody>
                  <a:tcPr marL="73025" marR="73025" marT="0" marB="0" anchor="ctr">
                    <a:solidFill>
                      <a:schemeClr val="accent2">
                        <a:lumMod val="40000"/>
                        <a:lumOff val="60000"/>
                      </a:schemeClr>
                    </a:solidFill>
                  </a:tcPr>
                </a:tc>
              </a:tr>
            </a:tbl>
          </a:graphicData>
        </a:graphic>
      </p:graphicFrame>
      <p:sp>
        <p:nvSpPr>
          <p:cNvPr id="4" name="TextBox 3"/>
          <p:cNvSpPr txBox="1"/>
          <p:nvPr/>
        </p:nvSpPr>
        <p:spPr>
          <a:xfrm>
            <a:off x="1320250" y="5877857"/>
            <a:ext cx="6451984" cy="338554"/>
          </a:xfrm>
          <a:prstGeom prst="rect">
            <a:avLst/>
          </a:prstGeom>
          <a:noFill/>
        </p:spPr>
        <p:txBody>
          <a:bodyPr wrap="square" rtlCol="0">
            <a:spAutoFit/>
          </a:bodyPr>
          <a:lstStyle/>
          <a:p>
            <a:pPr lvl="1" defTabSz="914400">
              <a:defRPr/>
            </a:pPr>
            <a:r>
              <a:rPr lang="en-US" sz="1600" dirty="0">
                <a:solidFill>
                  <a:prstClr val="black"/>
                </a:solidFill>
                <a:latin typeface="+mj-lt"/>
                <a:cs typeface="Times New Roman" panose="02020603050405020304" pitchFamily="18" charset="0"/>
              </a:rPr>
              <a:t>The measure domains provided in the Act are not exhaustive. </a:t>
            </a:r>
          </a:p>
        </p:txBody>
      </p:sp>
      <p:sp>
        <p:nvSpPr>
          <p:cNvPr id="7" name="Slide Number Placeholder 3" descr="Slide number 5"/>
          <p:cNvSpPr txBox="1">
            <a:spLocks/>
          </p:cNvSpPr>
          <p:nvPr/>
        </p:nvSpPr>
        <p:spPr>
          <a:xfrm>
            <a:off x="6818240" y="63961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9</a:t>
            </a:r>
          </a:p>
        </p:txBody>
      </p:sp>
    </p:spTree>
    <p:extLst>
      <p:ext uri="{BB962C8B-B14F-4D97-AF65-F5344CB8AC3E}">
        <p14:creationId xmlns:p14="http://schemas.microsoft.com/office/powerpoint/2010/main" val="14612633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Disclaimer&amp;quot;&quot;/&gt;&lt;property id=&quot;20307&quot; value=&quot;258&quot;/&gt;&lt;/object&gt;&lt;object type=&quot;3&quot; unique_id=&quot;10005&quot;&gt;&lt;property id=&quot;20148&quot; value=&quot;5&quot;/&gt;&lt;property id=&quot;20300&quot; value=&quot;Slide 3 - &amp;quot;Disclaimers&amp;quot;&quot;/&gt;&lt;property id=&quot;20307&quot; value=&quot;259&quot;/&gt;&lt;/object&gt;&lt;object type=&quot;3&quot; unique_id=&quot;10006&quot;&gt;&lt;property id=&quot;20148&quot; value=&quot;5&quot;/&gt;&lt;property id=&quot;20300&quot; value=&quot;Slide 4 - &amp;quot;Agenda&amp;quot;&quot;/&gt;&lt;property id=&quot;20307&quot; value=&quot;260&quot;/&gt;&lt;/object&gt;&lt;object type=&quot;3&quot; unique_id=&quot;10007&quot;&gt;&lt;property id=&quot;20148&quot; value=&quot;5&quot;/&gt;&lt;property id=&quot;20300&quot; value=&quot;Slide 5&quot;/&gt;&lt;property id=&quot;20307&quot; value=&quot;261&quot;/&gt;&lt;/object&gt;&lt;object type=&quot;3&quot; unique_id=&quot;10008&quot;&gt;&lt;property id=&quot;20148&quot; value=&quot;5&quot;/&gt;&lt;property id=&quot;20300&quot; value=&quot;Slide 6&quot;/&gt;&lt;property id=&quot;20307&quot; value=&quot;268&quot;/&gt;&lt;/object&gt;&lt;object type=&quot;3&quot; unique_id=&quot;10009&quot;&gt;&lt;property id=&quot;20148&quot; value=&quot;5&quot;/&gt;&lt;property id=&quot;20300&quot; value=&quot;Slide 7&quot;/&gt;&lt;property id=&quot;20307&quot; value=&quot;270&quot;/&gt;&lt;/object&gt;&lt;object type=&quot;3&quot; unique_id=&quot;10010&quot;&gt;&lt;property id=&quot;20148&quot; value=&quot;5&quot;/&gt;&lt;property id=&quot;20300&quot; value=&quot;Slide 8 - &amp;quot;Question &amp;amp; Answer Session&amp;quot;&quot;/&gt;&lt;property id=&quot;20307&quot; value=&quot;269&quot;/&gt;&lt;/object&gt;&lt;object type=&quot;3&quot; unique_id=&quot;10011&quot;&gt;&lt;property id=&quot;20148&quot; value=&quot;5&quot;/&gt;&lt;property id=&quot;20300&quot; value=&quot;Slide 9 - &amp;quot;Acronyms in this Presentation&amp;quot;&quot;/&gt;&lt;property id=&quot;20307&quot; value=&quot;267&quot;/&gt;&lt;/object&gt;&lt;object type=&quot;3&quot; unique_id=&quot;10012&quot;&gt;&lt;property id=&quot;20148&quot; value=&quot;5&quot;/&gt;&lt;property id=&quot;20300&quot; value=&quot;Slide 10 - &amp;quot;Evaluate Your Experience&amp;quot;&quot;/&gt;&lt;property id=&quot;20307&quot; value=&quot;262&quot;/&gt;&lt;/object&gt;&lt;object type=&quot;3&quot; unique_id=&quot;10013&quot;&gt;&lt;property id=&quot;20148&quot; value=&quot;5&quot;/&gt;&lt;property id=&quot;20300&quot; value=&quot;Slide 11 - &amp;quot;Thank You&amp;quot;&quot;/&gt;&lt;property id=&quot;20307&quot; value=&quot;266&quot;/&gt;&lt;/object&gt;&lt;/object&gt;&lt;object type=&quot;8&quot; unique_id=&quot;10026&quot;&gt;&lt;/object&gt;&lt;/object&gt;&lt;/database&gt;"/>
  <p:tag name="SECTOMILLISECCONVERTED" val="1"/>
</p:tagLst>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ransi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Two-line Titl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Two-line Titl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L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wo-line Titl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ansi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ransi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ransi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wo-line Titl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MLN Connects NPC PPT Template TEST</Template>
  <TotalTime>0</TotalTime>
  <Words>3666</Words>
  <Application>Microsoft Office PowerPoint</Application>
  <PresentationFormat>On-screen Show (4:3)</PresentationFormat>
  <Paragraphs>517</Paragraphs>
  <Slides>62</Slides>
  <Notes>34</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62</vt:i4>
      </vt:variant>
    </vt:vector>
  </HeadingPairs>
  <TitlesOfParts>
    <vt:vector size="85" baseType="lpstr">
      <vt:lpstr>Arial</vt:lpstr>
      <vt:lpstr>Wingdings</vt:lpstr>
      <vt:lpstr>Courier New</vt:lpstr>
      <vt:lpstr>Myriad Pro</vt:lpstr>
      <vt:lpstr>Calibri</vt:lpstr>
      <vt:lpstr>Symbol</vt:lpstr>
      <vt:lpstr>MS PGothic</vt:lpstr>
      <vt:lpstr>Times New Roman</vt:lpstr>
      <vt:lpstr>MS PGothic</vt:lpstr>
      <vt:lpstr>Arial Black</vt:lpstr>
      <vt:lpstr>Title Slide</vt:lpstr>
      <vt:lpstr>MLN Slide</vt:lpstr>
      <vt:lpstr>Content Slide</vt:lpstr>
      <vt:lpstr>Two-line Title Content Slide</vt:lpstr>
      <vt:lpstr>Transition Slide</vt:lpstr>
      <vt:lpstr>1_Transition Slide</vt:lpstr>
      <vt:lpstr>1_Content Slide</vt:lpstr>
      <vt:lpstr>2_Transition Slide</vt:lpstr>
      <vt:lpstr>1_Two-line Title Content Slide</vt:lpstr>
      <vt:lpstr>3_Transition Slide</vt:lpstr>
      <vt:lpstr>2_Two-line Title Content Slide</vt:lpstr>
      <vt:lpstr>3_Two-line Title Content Slide</vt:lpstr>
      <vt:lpstr>2_Content Slide</vt:lpstr>
      <vt:lpstr>IMPACT Act: Connecting Post-Acute Care Across the Care Continuum</vt:lpstr>
      <vt:lpstr>Disclaimer</vt:lpstr>
      <vt:lpstr>Agenda</vt:lpstr>
      <vt:lpstr>IMPACT Act Requirements  to  Standardize and Make Interoperable  CMS Post-Acute Care Data Elements</vt:lpstr>
      <vt:lpstr>IMPACT Act of 2014</vt:lpstr>
      <vt:lpstr>Why IMPACT? Why Now?</vt:lpstr>
      <vt:lpstr>CMS Quality Strategy</vt:lpstr>
      <vt:lpstr>Achieving Better Care, Healthier People, &amp; Smarter Spending</vt:lpstr>
      <vt:lpstr>Standardized PAC Patient Assessment Data for Quality Measures </vt:lpstr>
      <vt:lpstr>Quality Measure: Transfer of Health Information and Care Preferences</vt:lpstr>
      <vt:lpstr>Standardized Patient Assessment Data</vt:lpstr>
      <vt:lpstr>Standardization: ‘As Is’ Transitions ‘To Be’ </vt:lpstr>
      <vt:lpstr>Data Element Standardization</vt:lpstr>
      <vt:lpstr>IMPACT Act and Interoperability </vt:lpstr>
      <vt:lpstr>Interoperability  Future State</vt:lpstr>
      <vt:lpstr>Opportunities to Re-Use Standardized and Interoperable Assessment Data Elements</vt:lpstr>
      <vt:lpstr>Summary</vt:lpstr>
      <vt:lpstr>  The Exchange and Re-use  of Clinically Relevant Data Elements</vt:lpstr>
      <vt:lpstr>What Will IMPACT Give Us?</vt:lpstr>
      <vt:lpstr>Value Based Payments Replaces Fee For Service</vt:lpstr>
      <vt:lpstr>Focus on the Top 1-5%</vt:lpstr>
      <vt:lpstr>Similarities at the Top of the Cost Curve</vt:lpstr>
      <vt:lpstr>Per Beneficiary Medicare Spending</vt:lpstr>
      <vt:lpstr>Proportion of Medicare Spending</vt:lpstr>
      <vt:lpstr>Medicare Readmissions by Number of Chronic Conditions</vt:lpstr>
      <vt:lpstr>Readmissions:  Greatest Among Younger Persons with Disabilities</vt:lpstr>
      <vt:lpstr>Social Determinants</vt:lpstr>
      <vt:lpstr>The Future Accountable Care Community</vt:lpstr>
      <vt:lpstr>Changing to VBP Means Changing Communications</vt:lpstr>
      <vt:lpstr>Opportunities for Data Re-use in Accountable Care Communities</vt:lpstr>
      <vt:lpstr>Why This Matters</vt:lpstr>
      <vt:lpstr>Health IT Standards- A Primer </vt:lpstr>
      <vt:lpstr>Interoperability Vision for the Future</vt:lpstr>
      <vt:lpstr>What is Interoperability? What are the Benefits?</vt:lpstr>
      <vt:lpstr>Standards</vt:lpstr>
      <vt:lpstr>Interoperability and Specificity </vt:lpstr>
      <vt:lpstr>Example Semantics</vt:lpstr>
      <vt:lpstr>What do we mean by CDA and Consolidated-CDA?</vt:lpstr>
      <vt:lpstr>C-CDA Release 2.1 Building Blocks</vt:lpstr>
      <vt:lpstr>C-CDA Built with Reusable Templates     </vt:lpstr>
      <vt:lpstr>C-CDA Built with Reusable Templates </vt:lpstr>
      <vt:lpstr>ONC 2015 Edition Health IT Certification</vt:lpstr>
      <vt:lpstr>ONC 2016 Standards Advisory</vt:lpstr>
      <vt:lpstr>Summary</vt:lpstr>
      <vt:lpstr>CMS Data Element Library</vt:lpstr>
      <vt:lpstr>CMS Data Element Library (DEL)</vt:lpstr>
      <vt:lpstr>Data Element Library</vt:lpstr>
      <vt:lpstr>CMS Data Element Library </vt:lpstr>
      <vt:lpstr>Library: Content and Implementation</vt:lpstr>
      <vt:lpstr>Reports from the Data Element Library</vt:lpstr>
      <vt:lpstr>CMS Assessment Library Data Council (CALDC)</vt:lpstr>
      <vt:lpstr>CALDC/Health IT and Standards Workgroup</vt:lpstr>
      <vt:lpstr>HITWG Activity: An Example</vt:lpstr>
      <vt:lpstr>Summary</vt:lpstr>
      <vt:lpstr>Resource Links</vt:lpstr>
      <vt:lpstr>Resource Links (continued)</vt:lpstr>
      <vt:lpstr>Acronyms in this Presentation</vt:lpstr>
      <vt:lpstr>Acronyms in this Presentation (continued) </vt:lpstr>
      <vt:lpstr>Acronyms in this Presentation (continued) </vt:lpstr>
      <vt:lpstr>Question &amp; Answer Session</vt:lpstr>
      <vt:lpstr>Evaluate Your Experience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2014-08-08T20:24:04Z</dcterms:created>
  <dcterms:modified xsi:type="dcterms:W3CDTF">2016-02-01T20:59:50Z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1579629731</vt:i4>
  </property>
</Properties>
</file>