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diagrams/data2.xml" ContentType="application/vnd.openxmlformats-officedocument.drawingml.diagramData+xml"/>
  <Override PartName="/ppt/drawings/drawing2.xml" ContentType="application/vnd.openxmlformats-officedocument.drawingml.chartshapes+xml"/>
  <Override PartName="/ppt/drawings/drawing3.xml" ContentType="application/vnd.openxmlformats-officedocument.drawingml.chartshapes+xml"/>
  <Override PartName="/ppt/diagrams/data1.xml" ContentType="application/vnd.openxmlformats-officedocument.drawingml.diagramData+xml"/>
  <Override PartName="/ppt/drawings/drawing1.xml" ContentType="application/vnd.openxmlformats-officedocument.drawingml.chartshapes+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4.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7.xml" ContentType="application/vnd.openxmlformats-officedocument.presentationml.notesSlide+xml"/>
  <Override PartName="/ppt/notesSlides/notesSlide16.xml" ContentType="application/vnd.openxmlformats-officedocument.presentationml.notesSlide+xml"/>
  <Override PartName="/ppt/notesSlides/notesSlide1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7.xml" ContentType="application/vnd.openxmlformats-officedocument.presentationml.notesSlide+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notesSlides/notesSlide8.xml" ContentType="application/vnd.openxmlformats-officedocument.presentationml.notesSlide+xml"/>
  <Override PartName="/ppt/notesSlides/notesSlide19.xml" ContentType="application/vnd.openxmlformats-officedocument.presentationml.notesSlide+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8.xml" ContentType="application/vnd.openxmlformats-officedocument.presentationml.notesSlide+xml"/>
  <Override PartName="/ppt/slideLayouts/slideLayout9.xml" ContentType="application/vnd.openxmlformats-officedocument.presentationml.slideLayout+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diagrams/drawing1.xml" ContentType="application/vnd.ms-office.drawingml.diagramDrawing+xml"/>
  <Override PartName="/ppt/notesMasters/notesMaster1.xml" ContentType="application/vnd.openxmlformats-officedocument.presentationml.notesMaster+xml"/>
  <Override PartName="/ppt/diagrams/layout2.xml" ContentType="application/vnd.openxmlformats-officedocument.drawingml.diagramLayout+xml"/>
  <Override PartName="/ppt/theme/theme1.xml" ContentType="application/vnd.openxmlformats-officedocument.theme+xml"/>
  <Override PartName="/ppt/charts/chart4.xml" ContentType="application/vnd.openxmlformats-officedocument.drawingml.chart+xml"/>
  <Override PartName="/ppt/charts/chart5.xml" ContentType="application/vnd.openxmlformats-officedocument.drawingml.chart+xml"/>
  <Override PartName="/ppt/charts/chart3.xml" ContentType="application/vnd.openxmlformats-officedocument.drawingml.char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62" r:id="rId2"/>
    <p:sldId id="263" r:id="rId3"/>
    <p:sldId id="264" r:id="rId4"/>
    <p:sldId id="274" r:id="rId5"/>
    <p:sldId id="273" r:id="rId6"/>
    <p:sldId id="272" r:id="rId7"/>
    <p:sldId id="275" r:id="rId8"/>
    <p:sldId id="276" r:id="rId9"/>
    <p:sldId id="281" r:id="rId10"/>
    <p:sldId id="277" r:id="rId11"/>
    <p:sldId id="279" r:id="rId12"/>
    <p:sldId id="278" r:id="rId13"/>
    <p:sldId id="266" r:id="rId14"/>
    <p:sldId id="265" r:id="rId15"/>
    <p:sldId id="267" r:id="rId16"/>
    <p:sldId id="257" r:id="rId17"/>
    <p:sldId id="258" r:id="rId18"/>
    <p:sldId id="268" r:id="rId19"/>
    <p:sldId id="269" r:id="rId20"/>
    <p:sldId id="270" r:id="rId21"/>
    <p:sldId id="259" r:id="rId22"/>
    <p:sldId id="260" r:id="rId23"/>
    <p:sldId id="261" r:id="rId24"/>
    <p:sldId id="271" r:id="rId25"/>
    <p:sldId id="280" r:id="rId26"/>
  </p:sldIdLst>
  <p:sldSz cx="9144000" cy="6858000" type="screen4x3"/>
  <p:notesSz cx="6980238"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72469" autoAdjust="0"/>
  </p:normalViewPr>
  <p:slideViewPr>
    <p:cSldViewPr>
      <p:cViewPr varScale="1">
        <p:scale>
          <a:sx n="52" d="100"/>
          <a:sy n="52" d="100"/>
        </p:scale>
        <p:origin x="-189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Column1</c:v>
                </c:pt>
              </c:strCache>
            </c:strRef>
          </c:tx>
          <c:spPr>
            <a:effectLst>
              <a:innerShdw blurRad="63500" dist="50800" dir="10800000">
                <a:prstClr val="black">
                  <a:alpha val="50000"/>
                </a:prstClr>
              </a:innerShdw>
            </a:effectLst>
          </c:spPr>
          <c:dPt>
            <c:idx val="0"/>
            <c:bubble3D val="0"/>
            <c:spPr>
              <a:solidFill>
                <a:srgbClr val="0070C0"/>
              </a:solidFill>
              <a:effectLst>
                <a:innerShdw blurRad="63500" dist="50800" dir="10800000">
                  <a:prstClr val="black">
                    <a:alpha val="50000"/>
                  </a:prstClr>
                </a:innerShdw>
              </a:effectLst>
            </c:spPr>
          </c:dPt>
          <c:dPt>
            <c:idx val="1"/>
            <c:bubble3D val="0"/>
            <c:spPr>
              <a:solidFill>
                <a:srgbClr val="4A452A"/>
              </a:solidFill>
              <a:effectLst>
                <a:innerShdw blurRad="63500" dist="50800" dir="10800000">
                  <a:prstClr val="black">
                    <a:alpha val="50000"/>
                  </a:prstClr>
                </a:innerShdw>
              </a:effectLst>
            </c:spPr>
          </c:dPt>
          <c:dPt>
            <c:idx val="2"/>
            <c:bubble3D val="0"/>
            <c:spPr>
              <a:solidFill>
                <a:srgbClr val="33CC33"/>
              </a:solidFill>
              <a:effectLst>
                <a:innerShdw blurRad="63500" dist="50800" dir="10800000">
                  <a:prstClr val="black">
                    <a:alpha val="50000"/>
                  </a:prstClr>
                </a:innerShdw>
              </a:effectLst>
            </c:spPr>
          </c:dPt>
          <c:dPt>
            <c:idx val="3"/>
            <c:bubble3D val="0"/>
            <c:spPr>
              <a:solidFill>
                <a:schemeClr val="bg2">
                  <a:lumMod val="25000"/>
                </a:schemeClr>
              </a:solidFill>
              <a:effectLst>
                <a:innerShdw blurRad="63500" dist="50800" dir="10800000">
                  <a:prstClr val="black">
                    <a:alpha val="50000"/>
                  </a:prstClr>
                </a:innerShdw>
              </a:effectLst>
            </c:spPr>
          </c:dPt>
          <c:dLbls>
            <c:dLbl>
              <c:idx val="0"/>
              <c:layout/>
              <c:tx>
                <c:rich>
                  <a:bodyPr/>
                  <a:lstStyle/>
                  <a:p>
                    <a:r>
                      <a:rPr lang="en-US" smtClean="0"/>
                      <a:t>70%</a:t>
                    </a:r>
                    <a:endParaRPr lang="en-US"/>
                  </a:p>
                </c:rich>
              </c:tx>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0.17747518629136874"/>
                  <c:y val="0.24625328083989501"/>
                </c:manualLayout>
              </c:layout>
              <c:tx>
                <c:rich>
                  <a:bodyPr/>
                  <a:lstStyle/>
                  <a:p>
                    <a:r>
                      <a:rPr lang="en-US" smtClean="0"/>
                      <a:t>30%</a:t>
                    </a:r>
                    <a:endParaRPr lang="en-US"/>
                  </a:p>
                </c:rich>
              </c:tx>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4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Clinical Process of Care</c:v>
                </c:pt>
                <c:pt idx="1">
                  <c:v>Patient Experience of Care</c:v>
                </c:pt>
              </c:strCache>
            </c:strRef>
          </c:cat>
          <c:val>
            <c:numRef>
              <c:f>Sheet1!$B$2:$B$3</c:f>
              <c:numCache>
                <c:formatCode>General</c:formatCode>
                <c:ptCount val="2"/>
                <c:pt idx="0">
                  <c:v>70</c:v>
                </c:pt>
                <c:pt idx="1">
                  <c:v>30</c:v>
                </c:pt>
              </c:numCache>
            </c:numRef>
          </c:val>
        </c:ser>
        <c:dLbls>
          <c:dLblPos val="ctr"/>
          <c:showLegendKey val="0"/>
          <c:showVal val="1"/>
          <c:showCatName val="0"/>
          <c:showSerName val="0"/>
          <c:showPercent val="0"/>
          <c:showBubbleSize val="0"/>
          <c:showLeaderLines val="0"/>
        </c:dLbls>
        <c:firstSliceAng val="109"/>
      </c:pie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Column1</c:v>
                </c:pt>
              </c:strCache>
            </c:strRef>
          </c:tx>
          <c:spPr>
            <a:effectLst>
              <a:innerShdw blurRad="63500" dist="50800" dir="10800000">
                <a:prstClr val="black">
                  <a:alpha val="50000"/>
                </a:prstClr>
              </a:innerShdw>
            </a:effectLst>
          </c:spPr>
          <c:dPt>
            <c:idx val="0"/>
            <c:bubble3D val="0"/>
            <c:spPr>
              <a:solidFill>
                <a:srgbClr val="4A452A"/>
              </a:solidFill>
              <a:effectLst>
                <a:innerShdw blurRad="63500" dist="50800" dir="10800000">
                  <a:prstClr val="black">
                    <a:alpha val="50000"/>
                  </a:prstClr>
                </a:innerShdw>
              </a:effectLst>
            </c:spPr>
          </c:dPt>
          <c:dPt>
            <c:idx val="1"/>
            <c:bubble3D val="0"/>
            <c:spPr>
              <a:solidFill>
                <a:srgbClr val="0070C0"/>
              </a:solidFill>
              <a:effectLst>
                <a:innerShdw blurRad="63500" dist="50800" dir="10800000">
                  <a:prstClr val="black">
                    <a:alpha val="50000"/>
                  </a:prstClr>
                </a:innerShdw>
              </a:effectLst>
            </c:spPr>
          </c:dPt>
          <c:dPt>
            <c:idx val="2"/>
            <c:bubble3D val="0"/>
            <c:spPr>
              <a:solidFill>
                <a:srgbClr val="33CC33"/>
              </a:solidFill>
              <a:effectLst>
                <a:innerShdw blurRad="63500" dist="50800" dir="10800000">
                  <a:prstClr val="black">
                    <a:alpha val="50000"/>
                  </a:prstClr>
                </a:innerShdw>
              </a:effectLst>
            </c:spPr>
          </c:dPt>
          <c:dPt>
            <c:idx val="3"/>
            <c:bubble3D val="0"/>
            <c:spPr>
              <a:solidFill>
                <a:schemeClr val="bg2">
                  <a:lumMod val="25000"/>
                </a:schemeClr>
              </a:solidFill>
              <a:effectLst>
                <a:innerShdw blurRad="63500" dist="50800" dir="10800000">
                  <a:prstClr val="black">
                    <a:alpha val="50000"/>
                  </a:prstClr>
                </a:innerShdw>
              </a:effectLst>
            </c:spPr>
          </c:dPt>
          <c:dLbls>
            <c:dLbl>
              <c:idx val="0"/>
              <c:layout>
                <c:manualLayout>
                  <c:x val="-0.14387968745286142"/>
                  <c:y val="0.29438473315835523"/>
                </c:manualLayout>
              </c:layout>
              <c:tx>
                <c:rich>
                  <a:bodyPr/>
                  <a:lstStyle/>
                  <a:p>
                    <a:r>
                      <a:rPr lang="en-US" smtClean="0"/>
                      <a:t>30%</a:t>
                    </a:r>
                    <a:endParaRPr lang="en-US"/>
                  </a:p>
                </c:rich>
              </c:tx>
              <c:dLblPos val="bestFit"/>
              <c:showLegendKey val="0"/>
              <c:showVal val="1"/>
              <c:showCatName val="0"/>
              <c:showSerName val="0"/>
              <c:showPercent val="0"/>
              <c:showBubbleSize val="0"/>
              <c:extLst>
                <c:ext xmlns:c15="http://schemas.microsoft.com/office/drawing/2012/chart" uri="{CE6537A1-D6FC-4f65-9D91-7224C49458BB}"/>
              </c:extLst>
            </c:dLbl>
            <c:dLbl>
              <c:idx val="1"/>
              <c:layout>
                <c:manualLayout>
                  <c:x val="-5.3930069086191815E-2"/>
                  <c:y val="-0.15386920384951872"/>
                </c:manualLayout>
              </c:layout>
              <c:tx>
                <c:rich>
                  <a:bodyPr/>
                  <a:lstStyle/>
                  <a:p>
                    <a:r>
                      <a:rPr lang="en-US" smtClean="0"/>
                      <a:t>45%</a:t>
                    </a:r>
                    <a:endParaRPr lang="en-US"/>
                  </a:p>
                </c:rich>
              </c:tx>
              <c:dLblPos val="bestFit"/>
              <c:showLegendKey val="0"/>
              <c:showVal val="1"/>
              <c:showCatName val="0"/>
              <c:showSerName val="0"/>
              <c:showPercent val="0"/>
              <c:showBubbleSize val="0"/>
              <c:extLst>
                <c:ext xmlns:c15="http://schemas.microsoft.com/office/drawing/2012/chart" uri="{CE6537A1-D6FC-4f65-9D91-7224C49458BB}"/>
              </c:extLst>
            </c:dLbl>
            <c:dLbl>
              <c:idx val="2"/>
              <c:layout>
                <c:manualLayout>
                  <c:x val="0.1577201556701964"/>
                  <c:y val="0.14905227471566054"/>
                </c:manualLayout>
              </c:layout>
              <c:tx>
                <c:rich>
                  <a:bodyPr/>
                  <a:lstStyle/>
                  <a:p>
                    <a:r>
                      <a:rPr lang="en-US" smtClean="0"/>
                      <a:t>25%</a:t>
                    </a:r>
                    <a:endParaRPr lang="en-US"/>
                  </a:p>
                </c:rich>
              </c:tx>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4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Patient Experience of Care</c:v>
                </c:pt>
                <c:pt idx="1">
                  <c:v>Clinical Process of Care</c:v>
                </c:pt>
                <c:pt idx="2">
                  <c:v>Outcome</c:v>
                </c:pt>
              </c:strCache>
            </c:strRef>
          </c:cat>
          <c:val>
            <c:numRef>
              <c:f>Sheet1!$B$2:$B$4</c:f>
              <c:numCache>
                <c:formatCode>General</c:formatCode>
                <c:ptCount val="3"/>
                <c:pt idx="0">
                  <c:v>30</c:v>
                </c:pt>
                <c:pt idx="1">
                  <c:v>45</c:v>
                </c:pt>
                <c:pt idx="2">
                  <c:v>25</c:v>
                </c:pt>
              </c:numCache>
            </c:numRef>
          </c:val>
        </c:ser>
        <c:dLbls>
          <c:dLblPos val="ctr"/>
          <c:showLegendKey val="0"/>
          <c:showVal val="1"/>
          <c:showCatName val="0"/>
          <c:showSerName val="0"/>
          <c:showPercent val="0"/>
          <c:showBubbleSize val="0"/>
          <c:showLeaderLines val="0"/>
        </c:dLbls>
        <c:firstSliceAng val="342"/>
      </c:pie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Column1</c:v>
                </c:pt>
              </c:strCache>
            </c:strRef>
          </c:tx>
          <c:spPr>
            <a:effectLst>
              <a:innerShdw blurRad="63500" dist="50800" dir="10800000">
                <a:prstClr val="black">
                  <a:alpha val="50000"/>
                </a:prstClr>
              </a:innerShdw>
            </a:effectLst>
          </c:spPr>
          <c:dPt>
            <c:idx val="0"/>
            <c:bubble3D val="0"/>
            <c:spPr>
              <a:solidFill>
                <a:srgbClr val="4A452A"/>
              </a:solidFill>
              <a:effectLst>
                <a:innerShdw blurRad="63500" dist="50800" dir="10800000">
                  <a:prstClr val="black">
                    <a:alpha val="50000"/>
                  </a:prstClr>
                </a:innerShdw>
              </a:effectLst>
            </c:spPr>
          </c:dPt>
          <c:dPt>
            <c:idx val="1"/>
            <c:bubble3D val="0"/>
            <c:spPr>
              <a:solidFill>
                <a:srgbClr val="0070C0"/>
              </a:solidFill>
              <a:effectLst>
                <a:innerShdw blurRad="63500" dist="50800" dir="10800000">
                  <a:prstClr val="black">
                    <a:alpha val="50000"/>
                  </a:prstClr>
                </a:innerShdw>
              </a:effectLst>
            </c:spPr>
          </c:dPt>
          <c:dPt>
            <c:idx val="2"/>
            <c:bubble3D val="0"/>
            <c:spPr>
              <a:solidFill>
                <a:srgbClr val="33CC33"/>
              </a:solidFill>
              <a:effectLst>
                <a:innerShdw blurRad="63500" dist="50800" dir="10800000">
                  <a:prstClr val="black">
                    <a:alpha val="50000"/>
                  </a:prstClr>
                </a:innerShdw>
              </a:effectLst>
            </c:spPr>
          </c:dPt>
          <c:dPt>
            <c:idx val="3"/>
            <c:bubble3D val="0"/>
            <c:spPr>
              <a:solidFill>
                <a:srgbClr val="7030A0"/>
              </a:solidFill>
              <a:effectLst>
                <a:innerShdw blurRad="63500" dist="50800" dir="10800000">
                  <a:prstClr val="black">
                    <a:alpha val="50000"/>
                  </a:prstClr>
                </a:innerShdw>
              </a:effectLst>
            </c:spPr>
          </c:dPt>
          <c:dLbls>
            <c:dLbl>
              <c:idx val="0"/>
              <c:layout>
                <c:manualLayout>
                  <c:x val="-0.14402841886143541"/>
                  <c:y val="0.30827362204724407"/>
                </c:manualLayout>
              </c:layout>
              <c:tx>
                <c:rich>
                  <a:bodyPr/>
                  <a:lstStyle/>
                  <a:p>
                    <a:r>
                      <a:rPr lang="en-US" dirty="0" smtClean="0"/>
                      <a:t>30%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1"/>
              <c:layout>
                <c:manualLayout>
                  <c:x val="-0.15474371738015508"/>
                  <c:y val="-8.4369860017497814E-2"/>
                </c:manualLayout>
              </c:layout>
              <c:tx>
                <c:rich>
                  <a:bodyPr/>
                  <a:lstStyle/>
                  <a:p>
                    <a:r>
                      <a:rPr lang="en-US" dirty="0" smtClean="0"/>
                      <a:t>20%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2"/>
              <c:layout>
                <c:manualLayout>
                  <c:x val="0.12678553111895496"/>
                  <c:y val="-0.24716207349081365"/>
                </c:manualLayout>
              </c:layout>
              <c:tx>
                <c:rich>
                  <a:bodyPr/>
                  <a:lstStyle/>
                  <a:p>
                    <a:r>
                      <a:rPr lang="en-US" dirty="0" smtClean="0"/>
                      <a:t>30%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3"/>
              <c:layout>
                <c:manualLayout>
                  <c:x val="0.17389929707062482"/>
                  <c:y val="0.16214785651793526"/>
                </c:manualLayout>
              </c:layout>
              <c:tx>
                <c:rich>
                  <a:bodyPr/>
                  <a:lstStyle/>
                  <a:p>
                    <a:r>
                      <a:rPr lang="en-US" dirty="0" smtClean="0"/>
                      <a:t>20%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4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Sheet1!$A$2:$A$5</c:f>
              <c:strCache>
                <c:ptCount val="4"/>
                <c:pt idx="0">
                  <c:v>Patient Experience of Care</c:v>
                </c:pt>
                <c:pt idx="1">
                  <c:v>Clinical Process of Care</c:v>
                </c:pt>
                <c:pt idx="2">
                  <c:v>Outcome</c:v>
                </c:pt>
                <c:pt idx="3">
                  <c:v>Efficiency</c:v>
                </c:pt>
              </c:strCache>
            </c:strRef>
          </c:cat>
          <c:val>
            <c:numRef>
              <c:f>Sheet1!$B$2:$B$5</c:f>
              <c:numCache>
                <c:formatCode>General</c:formatCode>
                <c:ptCount val="4"/>
                <c:pt idx="0">
                  <c:v>30</c:v>
                </c:pt>
                <c:pt idx="1">
                  <c:v>20</c:v>
                </c:pt>
                <c:pt idx="2">
                  <c:v>30</c:v>
                </c:pt>
                <c:pt idx="3">
                  <c:v>20</c:v>
                </c:pt>
              </c:numCache>
            </c:numRef>
          </c:val>
        </c:ser>
        <c:dLbls>
          <c:dLblPos val="ctr"/>
          <c:showLegendKey val="0"/>
          <c:showVal val="1"/>
          <c:showCatName val="0"/>
          <c:showSerName val="0"/>
          <c:showPercent val="0"/>
          <c:showBubbleSize val="0"/>
          <c:showLeaderLines val="0"/>
        </c:dLbls>
        <c:firstSliceAng val="342"/>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Column1</c:v>
                </c:pt>
              </c:strCache>
            </c:strRef>
          </c:tx>
          <c:spPr>
            <a:effectLst>
              <a:innerShdw blurRad="63500" dist="50800" dir="10800000">
                <a:prstClr val="black">
                  <a:alpha val="50000"/>
                </a:prstClr>
              </a:innerShdw>
            </a:effectLst>
          </c:spPr>
          <c:dPt>
            <c:idx val="0"/>
            <c:bubble3D val="0"/>
            <c:spPr>
              <a:solidFill>
                <a:srgbClr val="4A452A"/>
              </a:solidFill>
              <a:effectLst>
                <a:innerShdw blurRad="63500" dist="50800" dir="10800000">
                  <a:prstClr val="black">
                    <a:alpha val="50000"/>
                  </a:prstClr>
                </a:innerShdw>
              </a:effectLst>
            </c:spPr>
          </c:dPt>
          <c:dPt>
            <c:idx val="1"/>
            <c:bubble3D val="0"/>
            <c:spPr>
              <a:solidFill>
                <a:srgbClr val="0070C0"/>
              </a:solidFill>
              <a:effectLst>
                <a:innerShdw blurRad="63500" dist="50800" dir="10800000">
                  <a:prstClr val="black">
                    <a:alpha val="50000"/>
                  </a:prstClr>
                </a:innerShdw>
              </a:effectLst>
            </c:spPr>
          </c:dPt>
          <c:dPt>
            <c:idx val="2"/>
            <c:bubble3D val="0"/>
            <c:spPr>
              <a:solidFill>
                <a:srgbClr val="33CC33"/>
              </a:solidFill>
              <a:effectLst>
                <a:innerShdw blurRad="63500" dist="50800" dir="10800000">
                  <a:prstClr val="black">
                    <a:alpha val="50000"/>
                  </a:prstClr>
                </a:innerShdw>
              </a:effectLst>
            </c:spPr>
          </c:dPt>
          <c:dPt>
            <c:idx val="3"/>
            <c:bubble3D val="0"/>
            <c:spPr>
              <a:solidFill>
                <a:srgbClr val="7030A0"/>
              </a:solidFill>
              <a:effectLst>
                <a:innerShdw blurRad="63500" dist="50800" dir="10800000">
                  <a:prstClr val="black">
                    <a:alpha val="50000"/>
                  </a:prstClr>
                </a:innerShdw>
              </a:effectLst>
            </c:spPr>
          </c:dPt>
          <c:dLbls>
            <c:dLbl>
              <c:idx val="0"/>
              <c:layout>
                <c:manualLayout>
                  <c:x val="-0.10379853380396416"/>
                  <c:y val="0.29438473315835523"/>
                </c:manualLayout>
              </c:layout>
              <c:tx>
                <c:rich>
                  <a:bodyPr/>
                  <a:lstStyle/>
                  <a:p>
                    <a:r>
                      <a:rPr lang="en-US" sz="2000" dirty="0" smtClean="0"/>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1"/>
              <c:layout>
                <c:manualLayout>
                  <c:x val="-0.150912299755634"/>
                  <c:y val="6.0074584426946631E-2"/>
                </c:manualLayout>
              </c:layout>
              <c:tx>
                <c:rich>
                  <a:bodyPr/>
                  <a:lstStyle/>
                  <a:p>
                    <a:r>
                      <a:rPr lang="en-US" sz="2000" dirty="0" smtClean="0"/>
                      <a:t>10%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2"/>
              <c:layout>
                <c:manualLayout>
                  <c:x val="3.4874950975962614E-4"/>
                  <c:y val="-0.21382874015748032"/>
                </c:manualLayout>
              </c:layout>
              <c:tx>
                <c:rich>
                  <a:bodyPr/>
                  <a:lstStyle/>
                  <a:p>
                    <a:pPr>
                      <a:defRPr sz="2400" b="1">
                        <a:solidFill>
                          <a:schemeClr val="bg1"/>
                        </a:solidFill>
                      </a:defRPr>
                    </a:pPr>
                    <a:r>
                      <a:rPr lang="en-US" sz="2400" dirty="0" smtClean="0"/>
                      <a:t>40%</a:t>
                    </a:r>
                    <a:endParaRPr lang="en-US" sz="2400" dirty="0"/>
                  </a:p>
                </c:rich>
              </c:tx>
              <c:spPr/>
              <c:dLblPos val="bestFit"/>
              <c:showLegendKey val="0"/>
              <c:showVal val="1"/>
              <c:showCatName val="0"/>
              <c:showSerName val="0"/>
              <c:showPercent val="0"/>
              <c:showBubbleSize val="0"/>
              <c:extLst>
                <c:ext xmlns:c15="http://schemas.microsoft.com/office/drawing/2012/chart" uri="{CE6537A1-D6FC-4f65-9D91-7224C49458BB}"/>
              </c:extLst>
            </c:dLbl>
            <c:dLbl>
              <c:idx val="3"/>
              <c:layout>
                <c:manualLayout>
                  <c:x val="0.17389929707062482"/>
                  <c:y val="0.16214785651793526"/>
                </c:manualLayout>
              </c:layout>
              <c:tx>
                <c:rich>
                  <a:bodyPr/>
                  <a:lstStyle/>
                  <a:p>
                    <a:r>
                      <a:rPr lang="en-US" sz="2000" dirty="0" smtClean="0"/>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0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Sheet1!$A$2:$A$5</c:f>
              <c:strCache>
                <c:ptCount val="4"/>
                <c:pt idx="0">
                  <c:v>Patient Experience of Care</c:v>
                </c:pt>
                <c:pt idx="1">
                  <c:v>Clinical Process of Care</c:v>
                </c:pt>
                <c:pt idx="2">
                  <c:v>Outcome</c:v>
                </c:pt>
                <c:pt idx="3">
                  <c:v>Efficiency</c:v>
                </c:pt>
              </c:strCache>
            </c:strRef>
          </c:cat>
          <c:val>
            <c:numRef>
              <c:f>Sheet1!$B$2:$B$5</c:f>
              <c:numCache>
                <c:formatCode>General</c:formatCode>
                <c:ptCount val="4"/>
                <c:pt idx="0">
                  <c:v>25</c:v>
                </c:pt>
                <c:pt idx="1">
                  <c:v>10</c:v>
                </c:pt>
                <c:pt idx="2">
                  <c:v>40</c:v>
                </c:pt>
                <c:pt idx="3">
                  <c:v>25</c:v>
                </c:pt>
              </c:numCache>
            </c:numRef>
          </c:val>
        </c:ser>
        <c:dLbls>
          <c:dLblPos val="ctr"/>
          <c:showLegendKey val="0"/>
          <c:showVal val="1"/>
          <c:showCatName val="0"/>
          <c:showSerName val="0"/>
          <c:showPercent val="0"/>
          <c:showBubbleSize val="0"/>
          <c:showLeaderLines val="0"/>
        </c:dLbls>
        <c:firstSliceAng val="342"/>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Column1</c:v>
                </c:pt>
              </c:strCache>
            </c:strRef>
          </c:tx>
          <c:spPr>
            <a:effectLst>
              <a:innerShdw blurRad="63500" dist="50800" dir="10800000">
                <a:prstClr val="black">
                  <a:alpha val="50000"/>
                </a:prstClr>
              </a:innerShdw>
            </a:effectLst>
          </c:spPr>
          <c:dPt>
            <c:idx val="1"/>
            <c:bubble3D val="0"/>
            <c:spPr>
              <a:solidFill>
                <a:srgbClr val="783D9D"/>
              </a:solidFill>
              <a:effectLst>
                <a:innerShdw blurRad="63500" dist="50800" dir="10800000">
                  <a:prstClr val="black">
                    <a:alpha val="50000"/>
                  </a:prstClr>
                </a:innerShdw>
              </a:effectLst>
            </c:spPr>
          </c:dPt>
          <c:dPt>
            <c:idx val="2"/>
            <c:bubble3D val="0"/>
            <c:spPr>
              <a:solidFill>
                <a:srgbClr val="33CC33"/>
              </a:solidFill>
              <a:effectLst>
                <a:innerShdw blurRad="63500" dist="50800" dir="10800000">
                  <a:prstClr val="black">
                    <a:alpha val="50000"/>
                  </a:prstClr>
                </a:innerShdw>
              </a:effectLst>
            </c:spPr>
          </c:dPt>
          <c:dPt>
            <c:idx val="3"/>
            <c:bubble3D val="0"/>
            <c:spPr>
              <a:solidFill>
                <a:schemeClr val="bg2">
                  <a:lumMod val="25000"/>
                </a:schemeClr>
              </a:solidFill>
              <a:effectLst>
                <a:innerShdw blurRad="63500" dist="50800" dir="10800000">
                  <a:prstClr val="black">
                    <a:alpha val="50000"/>
                  </a:prstClr>
                </a:innerShdw>
              </a:effectLst>
            </c:spPr>
          </c:dPt>
          <c:dPt>
            <c:idx val="4"/>
            <c:bubble3D val="0"/>
            <c:spPr>
              <a:solidFill>
                <a:srgbClr val="0070C0"/>
              </a:solidFill>
              <a:effectLst>
                <a:innerShdw blurRad="63500" dist="50800" dir="10800000">
                  <a:prstClr val="black">
                    <a:alpha val="50000"/>
                  </a:prstClr>
                </a:innerShdw>
              </a:effectLst>
            </c:spPr>
          </c:dPt>
          <c:dLbls>
            <c:dLbl>
              <c:idx val="0"/>
              <c:layout>
                <c:manualLayout>
                  <c:x val="-0.21532224224323057"/>
                  <c:y val="4.9776709896557046E-2"/>
                </c:manualLayout>
              </c:layout>
              <c:tx>
                <c:rich>
                  <a:bodyPr/>
                  <a:lstStyle/>
                  <a:p>
                    <a:r>
                      <a:rPr lang="en-US" dirty="0" smtClean="0"/>
                      <a:t>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1"/>
              <c:layout>
                <c:manualLayout>
                  <c:x val="-0.13037680634748242"/>
                  <c:y val="-0.12651815398075231"/>
                </c:manualLayout>
              </c:layout>
              <c:tx>
                <c:rich>
                  <a:bodyPr/>
                  <a:lstStyle/>
                  <a:p>
                    <a:r>
                      <a:rPr lang="en-US" dirty="0" smtClean="0"/>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2"/>
              <c:layout>
                <c:manualLayout>
                  <c:x val="0.11813959973753281"/>
                  <c:y val="-0.16325295275590551"/>
                </c:manualLayout>
              </c:layout>
              <c:tx>
                <c:rich>
                  <a:bodyPr/>
                  <a:lstStyle/>
                  <a:p>
                    <a:r>
                      <a:rPr lang="en-US" dirty="0" smtClean="0"/>
                      <a:t>20%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3"/>
              <c:layout>
                <c:manualLayout>
                  <c:x val="0.15956692913385825"/>
                  <c:y val="0.26798646653543307"/>
                </c:manualLayout>
              </c:layout>
              <c:tx>
                <c:rich>
                  <a:bodyPr/>
                  <a:lstStyle/>
                  <a:p>
                    <a:r>
                      <a:rPr lang="en-US" dirty="0" smtClean="0"/>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dLbl>
              <c:idx val="4"/>
              <c:layout>
                <c:manualLayout>
                  <c:x val="-0.12242058104805864"/>
                  <c:y val="0.19036548556430444"/>
                </c:manualLayout>
              </c:layout>
              <c:tx>
                <c:rich>
                  <a:bodyPr/>
                  <a:lstStyle/>
                  <a:p>
                    <a:r>
                      <a:rPr lang="en-US" dirty="0" smtClean="0"/>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400">
                    <a:solidFill>
                      <a:schemeClr val="bg1"/>
                    </a:solidFill>
                  </a:defRPr>
                </a:pPr>
                <a:endParaRPr lang="en-US"/>
              </a:p>
            </c:txPr>
            <c:dLblPos val="ctr"/>
            <c:showLegendKey val="0"/>
            <c:showVal val="1"/>
            <c:showCatName val="0"/>
            <c:showSerName val="0"/>
            <c:showPercent val="0"/>
            <c:showBubbleSize val="0"/>
            <c:showLeaderLines val="1"/>
            <c:extLst>
              <c:ext xmlns:c15="http://schemas.microsoft.com/office/drawing/2012/chart" uri="{CE6537A1-D6FC-4f65-9D91-7224C49458BB}"/>
            </c:extLst>
          </c:dLbls>
          <c:cat>
            <c:strRef>
              <c:f>Sheet1!$A$2:$A$6</c:f>
              <c:strCache>
                <c:ptCount val="5"/>
                <c:pt idx="0">
                  <c:v>Clinical Care - Process</c:v>
                </c:pt>
                <c:pt idx="1">
                  <c:v>Clinical Care - Outcomes</c:v>
                </c:pt>
                <c:pt idx="2">
                  <c:v>Safety</c:v>
                </c:pt>
                <c:pt idx="3">
                  <c:v>Efficiency and Cost Reduction</c:v>
                </c:pt>
                <c:pt idx="4">
                  <c:v>Patient and Caregiver
Centered Experience
of Care/Care
Coordination</c:v>
                </c:pt>
              </c:strCache>
            </c:strRef>
          </c:cat>
          <c:val>
            <c:numRef>
              <c:f>Sheet1!$B$2:$B$6</c:f>
              <c:numCache>
                <c:formatCode>General</c:formatCode>
                <c:ptCount val="5"/>
                <c:pt idx="0">
                  <c:v>5</c:v>
                </c:pt>
                <c:pt idx="1">
                  <c:v>25</c:v>
                </c:pt>
                <c:pt idx="2">
                  <c:v>20</c:v>
                </c:pt>
                <c:pt idx="3">
                  <c:v>25</c:v>
                </c:pt>
                <c:pt idx="4">
                  <c:v>25</c:v>
                </c:pt>
              </c:numCache>
            </c:numRef>
          </c:val>
        </c:ser>
        <c:dLbls>
          <c:dLblPos val="ctr"/>
          <c:showLegendKey val="0"/>
          <c:showVal val="1"/>
          <c:showCatName val="0"/>
          <c:showSerName val="0"/>
          <c:showPercent val="0"/>
          <c:showBubbleSize val="0"/>
          <c:showLeaderLines val="1"/>
        </c:dLbls>
        <c:firstSliceAng val="72"/>
      </c:pieChart>
      <c:spPr>
        <a:effectLst>
          <a:innerShdw blurRad="63500" dist="50800" dir="10800000">
            <a:prstClr val="black">
              <a:alpha val="50000"/>
            </a:prstClr>
          </a:innerShdw>
        </a:effectLst>
      </c:spPr>
    </c:plotArea>
    <c:plotVisOnly val="1"/>
    <c:dispBlanksAs val="gap"/>
    <c:showDLblsOverMax val="0"/>
  </c:chart>
  <c:txPr>
    <a:bodyPr/>
    <a:lstStyle/>
    <a:p>
      <a:pPr>
        <a:defRPr sz="180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E494F5-8415-4E99-B74F-FE3F9DD70BE0}" type="doc">
      <dgm:prSet loTypeId="urn:microsoft.com/office/officeart/2005/8/layout/radial5" loCatId="cycle" qsTypeId="urn:microsoft.com/office/officeart/2005/8/quickstyle/3d1" qsCatId="3D" csTypeId="urn:microsoft.com/office/officeart/2005/8/colors/accent0_3" csCatId="mainScheme" phldr="1"/>
      <dgm:spPr/>
      <dgm:t>
        <a:bodyPr/>
        <a:lstStyle/>
        <a:p>
          <a:endParaRPr lang="en-US"/>
        </a:p>
      </dgm:t>
    </dgm:pt>
    <dgm:pt modelId="{2B3085B7-F03F-4222-B2A8-AFFBE419B68B}">
      <dgm:prSet phldrT="[Text]" custT="1"/>
      <dgm:spPr>
        <a:solidFill>
          <a:srgbClr val="FFC000"/>
        </a:solidFill>
      </dgm:spPr>
      <dgm:t>
        <a:bodyPr/>
        <a:lstStyle/>
        <a:p>
          <a:r>
            <a:rPr lang="en-US" sz="1800" b="1" dirty="0" smtClean="0">
              <a:solidFill>
                <a:schemeClr val="tx1"/>
              </a:solidFill>
            </a:rPr>
            <a:t>CMS</a:t>
          </a:r>
          <a:endParaRPr lang="en-US" sz="1800" b="1" dirty="0">
            <a:solidFill>
              <a:schemeClr val="tx1"/>
            </a:solidFill>
          </a:endParaRPr>
        </a:p>
      </dgm:t>
    </dgm:pt>
    <dgm:pt modelId="{2D09548A-B277-459E-B311-D20C536A82C6}" type="parTrans" cxnId="{BC5B199B-9B57-4366-84FB-C6B0BD6D2135}">
      <dgm:prSet/>
      <dgm:spPr/>
      <dgm:t>
        <a:bodyPr/>
        <a:lstStyle/>
        <a:p>
          <a:endParaRPr lang="en-US" sz="950"/>
        </a:p>
      </dgm:t>
    </dgm:pt>
    <dgm:pt modelId="{13B9450F-3913-4B28-8528-97BB33A4AA72}" type="sibTrans" cxnId="{BC5B199B-9B57-4366-84FB-C6B0BD6D2135}">
      <dgm:prSet/>
      <dgm:spPr/>
      <dgm:t>
        <a:bodyPr/>
        <a:lstStyle/>
        <a:p>
          <a:endParaRPr lang="en-US" sz="950"/>
        </a:p>
      </dgm:t>
    </dgm:pt>
    <dgm:pt modelId="{A658AC74-6502-4AC0-848B-CF135ABAB95C}">
      <dgm:prSet phldrT="[Text]" custT="1"/>
      <dgm:spPr>
        <a:solidFill>
          <a:schemeClr val="accent2">
            <a:lumMod val="75000"/>
          </a:schemeClr>
        </a:solidFill>
      </dgm:spPr>
      <dgm:t>
        <a:bodyPr/>
        <a:lstStyle/>
        <a:p>
          <a:r>
            <a:rPr lang="en-US" sz="950" dirty="0" smtClean="0"/>
            <a:t>HHS </a:t>
          </a:r>
          <a:endParaRPr lang="en-US" sz="950" dirty="0"/>
        </a:p>
      </dgm:t>
    </dgm:pt>
    <dgm:pt modelId="{66B9C169-8612-46EC-881F-428FE75CC95E}" type="parTrans" cxnId="{1D892D52-3F5A-41F4-864C-9CD29D8307B3}">
      <dgm:prSet custT="1"/>
      <dgm:spPr/>
      <dgm:t>
        <a:bodyPr/>
        <a:lstStyle/>
        <a:p>
          <a:endParaRPr lang="en-US" sz="950" dirty="0"/>
        </a:p>
      </dgm:t>
    </dgm:pt>
    <dgm:pt modelId="{0E768854-05D0-4E23-8A03-EDAC9CA90966}" type="sibTrans" cxnId="{1D892D52-3F5A-41F4-864C-9CD29D8307B3}">
      <dgm:prSet/>
      <dgm:spPr/>
      <dgm:t>
        <a:bodyPr/>
        <a:lstStyle/>
        <a:p>
          <a:endParaRPr lang="en-US" sz="950"/>
        </a:p>
      </dgm:t>
    </dgm:pt>
    <dgm:pt modelId="{4549031C-8A6E-47A5-AB7B-D946EB172C9A}">
      <dgm:prSet phldrT="[Text]" custT="1"/>
      <dgm:spPr>
        <a:solidFill>
          <a:schemeClr val="accent2">
            <a:lumMod val="75000"/>
          </a:schemeClr>
        </a:solidFill>
      </dgm:spPr>
      <dgm:t>
        <a:bodyPr/>
        <a:lstStyle/>
        <a:p>
          <a:r>
            <a:rPr lang="en-US" sz="950" dirty="0" smtClean="0"/>
            <a:t>Clinical Standards</a:t>
          </a:r>
          <a:endParaRPr lang="en-US" sz="950" dirty="0"/>
        </a:p>
      </dgm:t>
    </dgm:pt>
    <dgm:pt modelId="{26393B09-D4E0-4C9A-B155-3332AEC3878F}" type="parTrans" cxnId="{66FD3158-E1BA-4E20-8266-1CBDBAB473FC}">
      <dgm:prSet custT="1"/>
      <dgm:spPr/>
      <dgm:t>
        <a:bodyPr/>
        <a:lstStyle/>
        <a:p>
          <a:endParaRPr lang="en-US" sz="950" dirty="0"/>
        </a:p>
      </dgm:t>
    </dgm:pt>
    <dgm:pt modelId="{AD00C2FE-1999-44F5-B455-19BDD3092660}" type="sibTrans" cxnId="{66FD3158-E1BA-4E20-8266-1CBDBAB473FC}">
      <dgm:prSet/>
      <dgm:spPr/>
      <dgm:t>
        <a:bodyPr/>
        <a:lstStyle/>
        <a:p>
          <a:endParaRPr lang="en-US" sz="950"/>
        </a:p>
      </dgm:t>
    </dgm:pt>
    <dgm:pt modelId="{9F21D971-5D60-47E3-85E8-D29D0226DC02}">
      <dgm:prSet phldrT="[Text]" custT="1"/>
      <dgm:spPr>
        <a:solidFill>
          <a:schemeClr val="accent2">
            <a:lumMod val="75000"/>
          </a:schemeClr>
        </a:solidFill>
      </dgm:spPr>
      <dgm:t>
        <a:bodyPr/>
        <a:lstStyle/>
        <a:p>
          <a:r>
            <a:rPr lang="en-US" sz="950" dirty="0" smtClean="0"/>
            <a:t>Quality &amp; Public Reporting</a:t>
          </a:r>
          <a:endParaRPr lang="en-US" sz="950" dirty="0"/>
        </a:p>
      </dgm:t>
    </dgm:pt>
    <dgm:pt modelId="{000AF3C1-0A14-4E40-B6A5-20941E6E3EEC}" type="parTrans" cxnId="{2D246217-5620-4538-863D-4FCE5D4A6A95}">
      <dgm:prSet custT="1"/>
      <dgm:spPr/>
      <dgm:t>
        <a:bodyPr/>
        <a:lstStyle/>
        <a:p>
          <a:endParaRPr lang="en-US" sz="950" dirty="0"/>
        </a:p>
      </dgm:t>
    </dgm:pt>
    <dgm:pt modelId="{FCAB41DD-E82B-4235-ADCD-364C16F3536D}" type="sibTrans" cxnId="{2D246217-5620-4538-863D-4FCE5D4A6A95}">
      <dgm:prSet/>
      <dgm:spPr/>
      <dgm:t>
        <a:bodyPr/>
        <a:lstStyle/>
        <a:p>
          <a:endParaRPr lang="en-US" sz="950"/>
        </a:p>
      </dgm:t>
    </dgm:pt>
    <dgm:pt modelId="{5E03F42C-C824-4A74-BDBE-6656DC07FB1B}">
      <dgm:prSet phldrT="[Text]" custT="1"/>
      <dgm:spPr>
        <a:solidFill>
          <a:schemeClr val="accent2">
            <a:lumMod val="75000"/>
          </a:schemeClr>
        </a:solidFill>
      </dgm:spPr>
      <dgm:t>
        <a:bodyPr/>
        <a:lstStyle/>
        <a:p>
          <a:r>
            <a:rPr lang="en-US" sz="950" dirty="0" smtClean="0"/>
            <a:t>Value-based Purchasing</a:t>
          </a:r>
          <a:endParaRPr lang="en-US" sz="950" dirty="0"/>
        </a:p>
      </dgm:t>
    </dgm:pt>
    <dgm:pt modelId="{4C51D874-3331-4B76-AE7D-4334034B8EDE}" type="parTrans" cxnId="{717DE9B9-2FDC-4DDD-B39C-68E65487D232}">
      <dgm:prSet custT="1"/>
      <dgm:spPr/>
      <dgm:t>
        <a:bodyPr/>
        <a:lstStyle/>
        <a:p>
          <a:endParaRPr lang="en-US" sz="950" dirty="0"/>
        </a:p>
      </dgm:t>
    </dgm:pt>
    <dgm:pt modelId="{733C27FC-B65D-4BF3-8229-FD4DCB1D6D48}" type="sibTrans" cxnId="{717DE9B9-2FDC-4DDD-B39C-68E65487D232}">
      <dgm:prSet/>
      <dgm:spPr/>
      <dgm:t>
        <a:bodyPr/>
        <a:lstStyle/>
        <a:p>
          <a:endParaRPr lang="en-US" sz="950"/>
        </a:p>
      </dgm:t>
    </dgm:pt>
    <dgm:pt modelId="{E7DE7A38-1FB3-4F38-9E7B-F9964DC7CB69}">
      <dgm:prSet phldrT="[Text]" custT="1"/>
      <dgm:spPr>
        <a:solidFill>
          <a:schemeClr val="accent2">
            <a:lumMod val="75000"/>
          </a:schemeClr>
        </a:solidFill>
      </dgm:spPr>
      <dgm:t>
        <a:bodyPr/>
        <a:lstStyle/>
        <a:p>
          <a:r>
            <a:rPr lang="en-US" sz="950" dirty="0" smtClean="0"/>
            <a:t>Program Integrity</a:t>
          </a:r>
          <a:endParaRPr lang="en-US" sz="950" dirty="0"/>
        </a:p>
      </dgm:t>
    </dgm:pt>
    <dgm:pt modelId="{7EBC3BAA-9EA6-4FBF-950B-386C74BB9AD3}" type="parTrans" cxnId="{5FE9575A-5113-4AB1-9B17-58B4E9ACA08E}">
      <dgm:prSet custT="1"/>
      <dgm:spPr/>
      <dgm:t>
        <a:bodyPr/>
        <a:lstStyle/>
        <a:p>
          <a:endParaRPr lang="en-US" sz="950" dirty="0"/>
        </a:p>
      </dgm:t>
    </dgm:pt>
    <dgm:pt modelId="{06D12D3D-948E-4D77-BCFF-C91E9ABCAB8B}" type="sibTrans" cxnId="{5FE9575A-5113-4AB1-9B17-58B4E9ACA08E}">
      <dgm:prSet/>
      <dgm:spPr/>
      <dgm:t>
        <a:bodyPr/>
        <a:lstStyle/>
        <a:p>
          <a:endParaRPr lang="en-US" sz="950"/>
        </a:p>
      </dgm:t>
    </dgm:pt>
    <dgm:pt modelId="{1082968E-537A-47DC-99D4-D183127FD419}">
      <dgm:prSet phldrT="[Text]" custT="1"/>
      <dgm:spPr>
        <a:solidFill>
          <a:schemeClr val="accent2">
            <a:lumMod val="75000"/>
          </a:schemeClr>
        </a:solidFill>
      </dgm:spPr>
      <dgm:t>
        <a:bodyPr/>
        <a:lstStyle/>
        <a:p>
          <a:r>
            <a:rPr lang="en-US" sz="950" dirty="0" smtClean="0"/>
            <a:t>Survey &amp; Cert.</a:t>
          </a:r>
        </a:p>
      </dgm:t>
    </dgm:pt>
    <dgm:pt modelId="{9286A9AC-0417-475A-B50F-34FA7D1420C3}" type="parTrans" cxnId="{301F0BE3-C892-4F4A-81EA-8014B709AF73}">
      <dgm:prSet custT="1"/>
      <dgm:spPr/>
      <dgm:t>
        <a:bodyPr/>
        <a:lstStyle/>
        <a:p>
          <a:endParaRPr lang="en-US" sz="950" dirty="0"/>
        </a:p>
      </dgm:t>
    </dgm:pt>
    <dgm:pt modelId="{6B9926D0-48EE-4DE6-AC05-E69D5907B8C9}" type="sibTrans" cxnId="{301F0BE3-C892-4F4A-81EA-8014B709AF73}">
      <dgm:prSet/>
      <dgm:spPr/>
      <dgm:t>
        <a:bodyPr/>
        <a:lstStyle/>
        <a:p>
          <a:endParaRPr lang="en-US" sz="950"/>
        </a:p>
      </dgm:t>
    </dgm:pt>
    <dgm:pt modelId="{EB4C7BCB-ACDE-4D96-B5D6-1A5720513A32}">
      <dgm:prSet phldrT="[Text]" custT="1"/>
      <dgm:spPr>
        <a:solidFill>
          <a:schemeClr val="accent2">
            <a:lumMod val="75000"/>
          </a:schemeClr>
        </a:solidFill>
      </dgm:spPr>
      <dgm:t>
        <a:bodyPr/>
        <a:lstStyle/>
        <a:p>
          <a:r>
            <a:rPr lang="en-US" sz="950" dirty="0" smtClean="0"/>
            <a:t>CMMI &amp; Medicaid</a:t>
          </a:r>
          <a:endParaRPr lang="en-US" sz="950" dirty="0"/>
        </a:p>
      </dgm:t>
    </dgm:pt>
    <dgm:pt modelId="{B57E5644-AC13-4EE9-95D0-8990919EFE73}" type="parTrans" cxnId="{E7BB624A-3A1F-4904-BEB5-239C23A801A5}">
      <dgm:prSet custT="1"/>
      <dgm:spPr/>
      <dgm:t>
        <a:bodyPr/>
        <a:lstStyle/>
        <a:p>
          <a:endParaRPr lang="en-US" sz="950" dirty="0"/>
        </a:p>
      </dgm:t>
    </dgm:pt>
    <dgm:pt modelId="{A4911F7C-2144-424D-B55D-503059EF097C}" type="sibTrans" cxnId="{E7BB624A-3A1F-4904-BEB5-239C23A801A5}">
      <dgm:prSet/>
      <dgm:spPr/>
      <dgm:t>
        <a:bodyPr/>
        <a:lstStyle/>
        <a:p>
          <a:endParaRPr lang="en-US" sz="950"/>
        </a:p>
      </dgm:t>
    </dgm:pt>
    <dgm:pt modelId="{ED535551-8A83-482E-9021-64C5DE4C6F97}">
      <dgm:prSet phldrT="[Text]" custT="1"/>
      <dgm:spPr>
        <a:solidFill>
          <a:schemeClr val="accent2">
            <a:lumMod val="75000"/>
          </a:schemeClr>
        </a:solidFill>
      </dgm:spPr>
      <dgm:t>
        <a:bodyPr/>
        <a:lstStyle/>
        <a:p>
          <a:r>
            <a:rPr lang="en-US" sz="950" dirty="0" smtClean="0"/>
            <a:t>Coverage</a:t>
          </a:r>
          <a:endParaRPr lang="en-US" sz="950" dirty="0"/>
        </a:p>
      </dgm:t>
    </dgm:pt>
    <dgm:pt modelId="{7102CA66-14B7-4E47-8513-472214274B4D}" type="parTrans" cxnId="{964050DD-C1B6-432A-8478-7DDB18EE5766}">
      <dgm:prSet custT="1"/>
      <dgm:spPr/>
      <dgm:t>
        <a:bodyPr/>
        <a:lstStyle/>
        <a:p>
          <a:endParaRPr lang="en-US" sz="950" dirty="0"/>
        </a:p>
      </dgm:t>
    </dgm:pt>
    <dgm:pt modelId="{647B9ACF-1276-4E44-A7BC-B4D1B262614B}" type="sibTrans" cxnId="{964050DD-C1B6-432A-8478-7DDB18EE5766}">
      <dgm:prSet/>
      <dgm:spPr/>
      <dgm:t>
        <a:bodyPr/>
        <a:lstStyle/>
        <a:p>
          <a:endParaRPr lang="en-US" sz="950"/>
        </a:p>
      </dgm:t>
    </dgm:pt>
    <dgm:pt modelId="{61B9F98C-0331-4F5C-B122-D1E70B0A0DF6}">
      <dgm:prSet phldrT="[Text]" custT="1"/>
      <dgm:spPr/>
      <dgm:t>
        <a:bodyPr/>
        <a:lstStyle/>
        <a:p>
          <a:endParaRPr lang="en-US" sz="950" dirty="0"/>
        </a:p>
      </dgm:t>
    </dgm:pt>
    <dgm:pt modelId="{9057DB64-7238-4EB6-B6E2-6EF73D6E3A43}" type="parTrans" cxnId="{0F8ED0AD-6B00-42B5-9A38-DD0D1733E912}">
      <dgm:prSet/>
      <dgm:spPr/>
      <dgm:t>
        <a:bodyPr/>
        <a:lstStyle/>
        <a:p>
          <a:endParaRPr lang="en-US" sz="950"/>
        </a:p>
      </dgm:t>
    </dgm:pt>
    <dgm:pt modelId="{12A34DCB-3EE9-4200-B32C-20A66502FE82}" type="sibTrans" cxnId="{0F8ED0AD-6B00-42B5-9A38-DD0D1733E912}">
      <dgm:prSet/>
      <dgm:spPr/>
      <dgm:t>
        <a:bodyPr/>
        <a:lstStyle/>
        <a:p>
          <a:endParaRPr lang="en-US" sz="950"/>
        </a:p>
      </dgm:t>
    </dgm:pt>
    <dgm:pt modelId="{A8DAB5A5-DF2F-41DB-B246-80C00E59D694}">
      <dgm:prSet phldrT="[Text]" custT="1"/>
      <dgm:spPr>
        <a:solidFill>
          <a:schemeClr val="accent2">
            <a:lumMod val="75000"/>
          </a:schemeClr>
        </a:solidFill>
      </dgm:spPr>
      <dgm:t>
        <a:bodyPr/>
        <a:lstStyle/>
        <a:p>
          <a:r>
            <a:rPr lang="en-US" sz="900" dirty="0" smtClean="0"/>
            <a:t>Quality Improvement</a:t>
          </a:r>
          <a:endParaRPr lang="en-US" sz="900" dirty="0"/>
        </a:p>
      </dgm:t>
    </dgm:pt>
    <dgm:pt modelId="{88D53E04-FBA6-4DF7-9C95-100B10F82AEA}" type="parTrans" cxnId="{73572859-9037-4159-A01B-0E7A2D9ADBA2}">
      <dgm:prSet custT="1"/>
      <dgm:spPr/>
      <dgm:t>
        <a:bodyPr/>
        <a:lstStyle/>
        <a:p>
          <a:endParaRPr lang="en-US" sz="950" dirty="0"/>
        </a:p>
      </dgm:t>
    </dgm:pt>
    <dgm:pt modelId="{285D7F67-05DE-49A2-9978-E79B679A5F3B}" type="sibTrans" cxnId="{73572859-9037-4159-A01B-0E7A2D9ADBA2}">
      <dgm:prSet/>
      <dgm:spPr/>
      <dgm:t>
        <a:bodyPr/>
        <a:lstStyle/>
        <a:p>
          <a:endParaRPr lang="en-US" sz="950"/>
        </a:p>
      </dgm:t>
    </dgm:pt>
    <dgm:pt modelId="{AB3BB42C-9CEB-453B-A3E6-A61BE197258D}">
      <dgm:prSet phldrT="[Text]" custT="1"/>
      <dgm:spPr>
        <a:solidFill>
          <a:schemeClr val="accent2">
            <a:lumMod val="75000"/>
          </a:schemeClr>
        </a:solidFill>
      </dgm:spPr>
      <dgm:t>
        <a:bodyPr/>
        <a:lstStyle/>
        <a:p>
          <a:r>
            <a:rPr lang="en-US" sz="950" dirty="0" smtClean="0"/>
            <a:t>Payment</a:t>
          </a:r>
          <a:endParaRPr lang="en-US" sz="950" dirty="0"/>
        </a:p>
      </dgm:t>
    </dgm:pt>
    <dgm:pt modelId="{B1279F32-1070-43FF-BBF5-5E9B66AF627C}" type="sibTrans" cxnId="{487F27D1-3BD0-496A-BA3F-BA8C02116A64}">
      <dgm:prSet/>
      <dgm:spPr/>
      <dgm:t>
        <a:bodyPr/>
        <a:lstStyle/>
        <a:p>
          <a:endParaRPr lang="en-US" sz="950"/>
        </a:p>
      </dgm:t>
    </dgm:pt>
    <dgm:pt modelId="{742C5160-D4B8-4341-BF5F-4F13B61A22AA}" type="parTrans" cxnId="{487F27D1-3BD0-496A-BA3F-BA8C02116A64}">
      <dgm:prSet custT="1"/>
      <dgm:spPr/>
      <dgm:t>
        <a:bodyPr/>
        <a:lstStyle/>
        <a:p>
          <a:endParaRPr lang="en-US" sz="950" dirty="0"/>
        </a:p>
      </dgm:t>
    </dgm:pt>
    <dgm:pt modelId="{9787EC4D-2CC6-4D20-8AFA-A7FD96155CB6}" type="pres">
      <dgm:prSet presAssocID="{ECE494F5-8415-4E99-B74F-FE3F9DD70BE0}" presName="Name0" presStyleCnt="0">
        <dgm:presLayoutVars>
          <dgm:chMax val="1"/>
          <dgm:dir val="rev"/>
          <dgm:animLvl val="ctr"/>
          <dgm:resizeHandles val="exact"/>
        </dgm:presLayoutVars>
      </dgm:prSet>
      <dgm:spPr/>
      <dgm:t>
        <a:bodyPr/>
        <a:lstStyle/>
        <a:p>
          <a:endParaRPr lang="en-US"/>
        </a:p>
      </dgm:t>
    </dgm:pt>
    <dgm:pt modelId="{904950D9-62AA-49FD-BEDE-405CC91227DE}" type="pres">
      <dgm:prSet presAssocID="{2B3085B7-F03F-4222-B2A8-AFFBE419B68B}" presName="centerShape" presStyleLbl="node0" presStyleIdx="0" presStyleCnt="1" custScaleX="183066" custScaleY="105102"/>
      <dgm:spPr/>
      <dgm:t>
        <a:bodyPr/>
        <a:lstStyle/>
        <a:p>
          <a:endParaRPr lang="en-US"/>
        </a:p>
      </dgm:t>
    </dgm:pt>
    <dgm:pt modelId="{AF01F1B3-9369-477B-A609-650285FA165F}" type="pres">
      <dgm:prSet presAssocID="{66B9C169-8612-46EC-881F-428FE75CC95E}" presName="parTrans" presStyleLbl="sibTrans2D1" presStyleIdx="0" presStyleCnt="10" custScaleX="120700"/>
      <dgm:spPr>
        <a:prstGeom prst="leftRightArrow">
          <a:avLst/>
        </a:prstGeom>
      </dgm:spPr>
      <dgm:t>
        <a:bodyPr/>
        <a:lstStyle/>
        <a:p>
          <a:endParaRPr lang="en-US"/>
        </a:p>
      </dgm:t>
    </dgm:pt>
    <dgm:pt modelId="{B6651738-A6B4-4097-AA2A-FD475B23561E}" type="pres">
      <dgm:prSet presAssocID="{66B9C169-8612-46EC-881F-428FE75CC95E}" presName="connectorText" presStyleLbl="sibTrans2D1" presStyleIdx="0" presStyleCnt="10"/>
      <dgm:spPr/>
      <dgm:t>
        <a:bodyPr/>
        <a:lstStyle/>
        <a:p>
          <a:endParaRPr lang="en-US"/>
        </a:p>
      </dgm:t>
    </dgm:pt>
    <dgm:pt modelId="{79A21ACE-A778-44A8-BD1A-9946F1B44954}" type="pres">
      <dgm:prSet presAssocID="{A658AC74-6502-4AC0-848B-CF135ABAB95C}" presName="node" presStyleLbl="node1" presStyleIdx="0" presStyleCnt="10" custScaleX="89420" custRadScaleRad="86784" custRadScaleInc="1841">
        <dgm:presLayoutVars>
          <dgm:bulletEnabled val="1"/>
        </dgm:presLayoutVars>
      </dgm:prSet>
      <dgm:spPr/>
      <dgm:t>
        <a:bodyPr/>
        <a:lstStyle/>
        <a:p>
          <a:endParaRPr lang="en-US"/>
        </a:p>
      </dgm:t>
    </dgm:pt>
    <dgm:pt modelId="{3F107202-50DB-4625-8AC1-837B8A653B9F}" type="pres">
      <dgm:prSet presAssocID="{9286A9AC-0417-475A-B50F-34FA7D1420C3}" presName="parTrans" presStyleLbl="sibTrans2D1" presStyleIdx="1" presStyleCnt="10" custScaleX="167227"/>
      <dgm:spPr>
        <a:prstGeom prst="leftRightArrow">
          <a:avLst/>
        </a:prstGeom>
      </dgm:spPr>
      <dgm:t>
        <a:bodyPr/>
        <a:lstStyle/>
        <a:p>
          <a:endParaRPr lang="en-US"/>
        </a:p>
      </dgm:t>
    </dgm:pt>
    <dgm:pt modelId="{425ED93B-5022-4738-BA4F-256AB0BACAA5}" type="pres">
      <dgm:prSet presAssocID="{9286A9AC-0417-475A-B50F-34FA7D1420C3}" presName="connectorText" presStyleLbl="sibTrans2D1" presStyleIdx="1" presStyleCnt="10"/>
      <dgm:spPr/>
      <dgm:t>
        <a:bodyPr/>
        <a:lstStyle/>
        <a:p>
          <a:endParaRPr lang="en-US"/>
        </a:p>
      </dgm:t>
    </dgm:pt>
    <dgm:pt modelId="{6D79EA77-21E5-4F1C-B250-0119E39BDEF2}" type="pres">
      <dgm:prSet presAssocID="{1082968E-537A-47DC-99D4-D183127FD419}" presName="node" presStyleLbl="node1" presStyleIdx="1" presStyleCnt="10" custScaleX="101023">
        <dgm:presLayoutVars>
          <dgm:bulletEnabled val="1"/>
        </dgm:presLayoutVars>
      </dgm:prSet>
      <dgm:spPr/>
      <dgm:t>
        <a:bodyPr/>
        <a:lstStyle/>
        <a:p>
          <a:endParaRPr lang="en-US"/>
        </a:p>
      </dgm:t>
    </dgm:pt>
    <dgm:pt modelId="{78EC8E8C-05BD-4C7F-B621-4BE59A9A2961}" type="pres">
      <dgm:prSet presAssocID="{742C5160-D4B8-4341-BF5F-4F13B61A22AA}" presName="parTrans" presStyleLbl="sibTrans2D1" presStyleIdx="2" presStyleCnt="10" custScaleX="138065" custLinFactNeighborX="9950" custLinFactNeighborY="2854"/>
      <dgm:spPr>
        <a:prstGeom prst="leftRightArrow">
          <a:avLst/>
        </a:prstGeom>
      </dgm:spPr>
      <dgm:t>
        <a:bodyPr/>
        <a:lstStyle/>
        <a:p>
          <a:endParaRPr lang="en-US"/>
        </a:p>
      </dgm:t>
    </dgm:pt>
    <dgm:pt modelId="{B298BAD3-7EE6-4984-8401-EA71E06073F6}" type="pres">
      <dgm:prSet presAssocID="{742C5160-D4B8-4341-BF5F-4F13B61A22AA}" presName="connectorText" presStyleLbl="sibTrans2D1" presStyleIdx="2" presStyleCnt="10"/>
      <dgm:spPr/>
      <dgm:t>
        <a:bodyPr/>
        <a:lstStyle/>
        <a:p>
          <a:endParaRPr lang="en-US"/>
        </a:p>
      </dgm:t>
    </dgm:pt>
    <dgm:pt modelId="{BA095590-301D-4FF4-A41D-17CA16B54716}" type="pres">
      <dgm:prSet presAssocID="{AB3BB42C-9CEB-453B-A3E6-A61BE197258D}" presName="node" presStyleLbl="node1" presStyleIdx="2" presStyleCnt="10" custRadScaleRad="110232" custRadScaleInc="22662">
        <dgm:presLayoutVars>
          <dgm:bulletEnabled val="1"/>
        </dgm:presLayoutVars>
      </dgm:prSet>
      <dgm:spPr/>
      <dgm:t>
        <a:bodyPr/>
        <a:lstStyle/>
        <a:p>
          <a:endParaRPr lang="en-US"/>
        </a:p>
      </dgm:t>
    </dgm:pt>
    <dgm:pt modelId="{92E6ACFA-D66A-4AC4-943C-E0C5C3930FA4}" type="pres">
      <dgm:prSet presAssocID="{4C51D874-3331-4B76-AE7D-4334034B8EDE}" presName="parTrans" presStyleLbl="sibTrans2D1" presStyleIdx="3" presStyleCnt="10" custScaleX="149439"/>
      <dgm:spPr>
        <a:prstGeom prst="leftRightArrow">
          <a:avLst/>
        </a:prstGeom>
      </dgm:spPr>
      <dgm:t>
        <a:bodyPr/>
        <a:lstStyle/>
        <a:p>
          <a:endParaRPr lang="en-US"/>
        </a:p>
      </dgm:t>
    </dgm:pt>
    <dgm:pt modelId="{9DF827E6-80C3-4892-8B1F-E9CDE14A8DAF}" type="pres">
      <dgm:prSet presAssocID="{4C51D874-3331-4B76-AE7D-4334034B8EDE}" presName="connectorText" presStyleLbl="sibTrans2D1" presStyleIdx="3" presStyleCnt="10"/>
      <dgm:spPr/>
      <dgm:t>
        <a:bodyPr/>
        <a:lstStyle/>
        <a:p>
          <a:endParaRPr lang="en-US"/>
        </a:p>
      </dgm:t>
    </dgm:pt>
    <dgm:pt modelId="{E694A04A-9CD1-463D-8B47-7C6CFEB65426}" type="pres">
      <dgm:prSet presAssocID="{5E03F42C-C824-4A74-BDBE-6656DC07FB1B}" presName="node" presStyleLbl="node1" presStyleIdx="3" presStyleCnt="10" custScaleX="111260" custRadScaleRad="105534" custRadScaleInc="11633">
        <dgm:presLayoutVars>
          <dgm:bulletEnabled val="1"/>
        </dgm:presLayoutVars>
      </dgm:prSet>
      <dgm:spPr/>
      <dgm:t>
        <a:bodyPr/>
        <a:lstStyle/>
        <a:p>
          <a:endParaRPr lang="en-US"/>
        </a:p>
      </dgm:t>
    </dgm:pt>
    <dgm:pt modelId="{B8B00EDA-F528-4946-BF29-7519C840706A}" type="pres">
      <dgm:prSet presAssocID="{88D53E04-FBA6-4DF7-9C95-100B10F82AEA}" presName="parTrans" presStyleLbl="sibTrans2D1" presStyleIdx="4" presStyleCnt="10" custScaleX="153665"/>
      <dgm:spPr>
        <a:prstGeom prst="leftRightArrow">
          <a:avLst/>
        </a:prstGeom>
      </dgm:spPr>
      <dgm:t>
        <a:bodyPr/>
        <a:lstStyle/>
        <a:p>
          <a:endParaRPr lang="en-US"/>
        </a:p>
      </dgm:t>
    </dgm:pt>
    <dgm:pt modelId="{F430F857-4916-4F7B-ACD7-35920F93347A}" type="pres">
      <dgm:prSet presAssocID="{88D53E04-FBA6-4DF7-9C95-100B10F82AEA}" presName="connectorText" presStyleLbl="sibTrans2D1" presStyleIdx="4" presStyleCnt="10"/>
      <dgm:spPr/>
      <dgm:t>
        <a:bodyPr/>
        <a:lstStyle/>
        <a:p>
          <a:endParaRPr lang="en-US"/>
        </a:p>
      </dgm:t>
    </dgm:pt>
    <dgm:pt modelId="{3A63E378-8F77-424F-8E7C-ABDE4463DC8C}" type="pres">
      <dgm:prSet presAssocID="{A8DAB5A5-DF2F-41DB-B246-80C00E59D694}" presName="node" presStyleLbl="node1" presStyleIdx="4" presStyleCnt="10" custScaleX="135810">
        <dgm:presLayoutVars>
          <dgm:bulletEnabled val="1"/>
        </dgm:presLayoutVars>
      </dgm:prSet>
      <dgm:spPr/>
      <dgm:t>
        <a:bodyPr/>
        <a:lstStyle/>
        <a:p>
          <a:endParaRPr lang="en-US"/>
        </a:p>
      </dgm:t>
    </dgm:pt>
    <dgm:pt modelId="{5E4A7085-A725-456F-B6CD-98950B95125B}" type="pres">
      <dgm:prSet presAssocID="{26393B09-D4E0-4C9A-B155-3332AEC3878F}" presName="parTrans" presStyleLbl="sibTrans2D1" presStyleIdx="5" presStyleCnt="10" custScaleX="145954"/>
      <dgm:spPr>
        <a:prstGeom prst="leftRightArrow">
          <a:avLst/>
        </a:prstGeom>
      </dgm:spPr>
      <dgm:t>
        <a:bodyPr/>
        <a:lstStyle/>
        <a:p>
          <a:endParaRPr lang="en-US"/>
        </a:p>
      </dgm:t>
    </dgm:pt>
    <dgm:pt modelId="{00A4834D-038F-404C-A489-4662F0083DAF}" type="pres">
      <dgm:prSet presAssocID="{26393B09-D4E0-4C9A-B155-3332AEC3878F}" presName="connectorText" presStyleLbl="sibTrans2D1" presStyleIdx="5" presStyleCnt="10"/>
      <dgm:spPr/>
      <dgm:t>
        <a:bodyPr/>
        <a:lstStyle/>
        <a:p>
          <a:endParaRPr lang="en-US"/>
        </a:p>
      </dgm:t>
    </dgm:pt>
    <dgm:pt modelId="{428C9107-15C7-4DC8-A009-AFFDAB3E9987}" type="pres">
      <dgm:prSet presAssocID="{4549031C-8A6E-47A5-AB7B-D946EB172C9A}" presName="node" presStyleLbl="node1" presStyleIdx="5" presStyleCnt="10" custRadScaleRad="106411" custRadScaleInc="-5097">
        <dgm:presLayoutVars>
          <dgm:bulletEnabled val="1"/>
        </dgm:presLayoutVars>
      </dgm:prSet>
      <dgm:spPr/>
      <dgm:t>
        <a:bodyPr/>
        <a:lstStyle/>
        <a:p>
          <a:endParaRPr lang="en-US"/>
        </a:p>
      </dgm:t>
    </dgm:pt>
    <dgm:pt modelId="{09A88A80-4B7E-46C9-A57F-375DBE6D916B}" type="pres">
      <dgm:prSet presAssocID="{000AF3C1-0A14-4E40-B6A5-20941E6E3EEC}" presName="parTrans" presStyleLbl="sibTrans2D1" presStyleIdx="6" presStyleCnt="10" custScaleX="155381"/>
      <dgm:spPr>
        <a:prstGeom prst="leftRightArrow">
          <a:avLst/>
        </a:prstGeom>
      </dgm:spPr>
      <dgm:t>
        <a:bodyPr/>
        <a:lstStyle/>
        <a:p>
          <a:endParaRPr lang="en-US"/>
        </a:p>
      </dgm:t>
    </dgm:pt>
    <dgm:pt modelId="{59BFC088-D98A-440D-9B32-4925A5DD0DA4}" type="pres">
      <dgm:prSet presAssocID="{000AF3C1-0A14-4E40-B6A5-20941E6E3EEC}" presName="connectorText" presStyleLbl="sibTrans2D1" presStyleIdx="6" presStyleCnt="10"/>
      <dgm:spPr/>
      <dgm:t>
        <a:bodyPr/>
        <a:lstStyle/>
        <a:p>
          <a:endParaRPr lang="en-US"/>
        </a:p>
      </dgm:t>
    </dgm:pt>
    <dgm:pt modelId="{AB3A94C1-7CE1-4067-BB57-C11D5A339E1D}" type="pres">
      <dgm:prSet presAssocID="{9F21D971-5D60-47E3-85E8-D29D0226DC02}" presName="node" presStyleLbl="node1" presStyleIdx="6" presStyleCnt="10">
        <dgm:presLayoutVars>
          <dgm:bulletEnabled val="1"/>
        </dgm:presLayoutVars>
      </dgm:prSet>
      <dgm:spPr/>
      <dgm:t>
        <a:bodyPr/>
        <a:lstStyle/>
        <a:p>
          <a:endParaRPr lang="en-US"/>
        </a:p>
      </dgm:t>
    </dgm:pt>
    <dgm:pt modelId="{79B05604-2EBD-4390-8350-2CF9807A8F99}" type="pres">
      <dgm:prSet presAssocID="{7102CA66-14B7-4E47-8513-472214274B4D}" presName="parTrans" presStyleLbl="sibTrans2D1" presStyleIdx="7" presStyleCnt="10" custScaleX="158006"/>
      <dgm:spPr>
        <a:prstGeom prst="leftRightArrow">
          <a:avLst/>
        </a:prstGeom>
      </dgm:spPr>
      <dgm:t>
        <a:bodyPr/>
        <a:lstStyle/>
        <a:p>
          <a:endParaRPr lang="en-US"/>
        </a:p>
      </dgm:t>
    </dgm:pt>
    <dgm:pt modelId="{D9EFFF6F-C2DC-433B-AF59-46D10E525640}" type="pres">
      <dgm:prSet presAssocID="{7102CA66-14B7-4E47-8513-472214274B4D}" presName="connectorText" presStyleLbl="sibTrans2D1" presStyleIdx="7" presStyleCnt="10"/>
      <dgm:spPr/>
      <dgm:t>
        <a:bodyPr/>
        <a:lstStyle/>
        <a:p>
          <a:endParaRPr lang="en-US"/>
        </a:p>
      </dgm:t>
    </dgm:pt>
    <dgm:pt modelId="{4A5352D5-1921-49AC-BFAB-2C6272ABFE18}" type="pres">
      <dgm:prSet presAssocID="{ED535551-8A83-482E-9021-64C5DE4C6F97}" presName="node" presStyleLbl="node1" presStyleIdx="7" presStyleCnt="10">
        <dgm:presLayoutVars>
          <dgm:bulletEnabled val="1"/>
        </dgm:presLayoutVars>
      </dgm:prSet>
      <dgm:spPr/>
      <dgm:t>
        <a:bodyPr/>
        <a:lstStyle/>
        <a:p>
          <a:endParaRPr lang="en-US"/>
        </a:p>
      </dgm:t>
    </dgm:pt>
    <dgm:pt modelId="{625562AF-EB3B-48EE-9CBD-DEABA6EF3EBF}" type="pres">
      <dgm:prSet presAssocID="{7EBC3BAA-9EA6-4FBF-950B-386C74BB9AD3}" presName="parTrans" presStyleLbl="sibTrans2D1" presStyleIdx="8" presStyleCnt="10" custScaleX="153462"/>
      <dgm:spPr>
        <a:prstGeom prst="leftRightArrow">
          <a:avLst/>
        </a:prstGeom>
      </dgm:spPr>
      <dgm:t>
        <a:bodyPr/>
        <a:lstStyle/>
        <a:p>
          <a:endParaRPr lang="en-US"/>
        </a:p>
      </dgm:t>
    </dgm:pt>
    <dgm:pt modelId="{BFF84694-13C1-49EF-B3EC-09ECF2855D81}" type="pres">
      <dgm:prSet presAssocID="{7EBC3BAA-9EA6-4FBF-950B-386C74BB9AD3}" presName="connectorText" presStyleLbl="sibTrans2D1" presStyleIdx="8" presStyleCnt="10"/>
      <dgm:spPr/>
      <dgm:t>
        <a:bodyPr/>
        <a:lstStyle/>
        <a:p>
          <a:endParaRPr lang="en-US"/>
        </a:p>
      </dgm:t>
    </dgm:pt>
    <dgm:pt modelId="{5FC840FD-2C66-47AC-B300-F1002605139D}" type="pres">
      <dgm:prSet presAssocID="{E7DE7A38-1FB3-4F38-9E7B-F9964DC7CB69}" presName="node" presStyleLbl="node1" presStyleIdx="8" presStyleCnt="10" custRadScaleRad="100814" custRadScaleInc="19341">
        <dgm:presLayoutVars>
          <dgm:bulletEnabled val="1"/>
        </dgm:presLayoutVars>
      </dgm:prSet>
      <dgm:spPr/>
      <dgm:t>
        <a:bodyPr/>
        <a:lstStyle/>
        <a:p>
          <a:endParaRPr lang="en-US"/>
        </a:p>
      </dgm:t>
    </dgm:pt>
    <dgm:pt modelId="{5A789135-05BD-49C7-A383-5655E7387FB8}" type="pres">
      <dgm:prSet presAssocID="{B57E5644-AC13-4EE9-95D0-8990919EFE73}" presName="parTrans" presStyleLbl="sibTrans2D1" presStyleIdx="9" presStyleCnt="10" custScaleX="164312"/>
      <dgm:spPr>
        <a:prstGeom prst="leftRightArrow">
          <a:avLst/>
        </a:prstGeom>
      </dgm:spPr>
      <dgm:t>
        <a:bodyPr/>
        <a:lstStyle/>
        <a:p>
          <a:endParaRPr lang="en-US"/>
        </a:p>
      </dgm:t>
    </dgm:pt>
    <dgm:pt modelId="{0B524F0C-0DE4-465E-AA64-0FA9FE083E29}" type="pres">
      <dgm:prSet presAssocID="{B57E5644-AC13-4EE9-95D0-8990919EFE73}" presName="connectorText" presStyleLbl="sibTrans2D1" presStyleIdx="9" presStyleCnt="10"/>
      <dgm:spPr/>
      <dgm:t>
        <a:bodyPr/>
        <a:lstStyle/>
        <a:p>
          <a:endParaRPr lang="en-US"/>
        </a:p>
      </dgm:t>
    </dgm:pt>
    <dgm:pt modelId="{1E958EE7-2CBD-412A-8A79-187C6CB7F0D5}" type="pres">
      <dgm:prSet presAssocID="{EB4C7BCB-ACDE-4D96-B5D6-1A5720513A32}" presName="node" presStyleLbl="node1" presStyleIdx="9" presStyleCnt="10">
        <dgm:presLayoutVars>
          <dgm:bulletEnabled val="1"/>
        </dgm:presLayoutVars>
      </dgm:prSet>
      <dgm:spPr/>
      <dgm:t>
        <a:bodyPr/>
        <a:lstStyle/>
        <a:p>
          <a:endParaRPr lang="en-US"/>
        </a:p>
      </dgm:t>
    </dgm:pt>
  </dgm:ptLst>
  <dgm:cxnLst>
    <dgm:cxn modelId="{24723F72-A811-4899-81B9-72A2EC1B6923}" type="presOf" srcId="{000AF3C1-0A14-4E40-B6A5-20941E6E3EEC}" destId="{09A88A80-4B7E-46C9-A57F-375DBE6D916B}" srcOrd="0" destOrd="0" presId="urn:microsoft.com/office/officeart/2005/8/layout/radial5"/>
    <dgm:cxn modelId="{E7BB624A-3A1F-4904-BEB5-239C23A801A5}" srcId="{2B3085B7-F03F-4222-B2A8-AFFBE419B68B}" destId="{EB4C7BCB-ACDE-4D96-B5D6-1A5720513A32}" srcOrd="9" destOrd="0" parTransId="{B57E5644-AC13-4EE9-95D0-8990919EFE73}" sibTransId="{A4911F7C-2144-424D-B55D-503059EF097C}"/>
    <dgm:cxn modelId="{03401675-8DB3-4D6C-B13C-EEEAE5D1E857}" type="presOf" srcId="{A658AC74-6502-4AC0-848B-CF135ABAB95C}" destId="{79A21ACE-A778-44A8-BD1A-9946F1B44954}" srcOrd="0" destOrd="0" presId="urn:microsoft.com/office/officeart/2005/8/layout/radial5"/>
    <dgm:cxn modelId="{73572859-9037-4159-A01B-0E7A2D9ADBA2}" srcId="{2B3085B7-F03F-4222-B2A8-AFFBE419B68B}" destId="{A8DAB5A5-DF2F-41DB-B246-80C00E59D694}" srcOrd="4" destOrd="0" parTransId="{88D53E04-FBA6-4DF7-9C95-100B10F82AEA}" sibTransId="{285D7F67-05DE-49A2-9978-E79B679A5F3B}"/>
    <dgm:cxn modelId="{591DF7A1-D5EF-44C8-B5D7-2B7F11836281}" type="presOf" srcId="{7102CA66-14B7-4E47-8513-472214274B4D}" destId="{79B05604-2EBD-4390-8350-2CF9807A8F99}" srcOrd="0" destOrd="0" presId="urn:microsoft.com/office/officeart/2005/8/layout/radial5"/>
    <dgm:cxn modelId="{73CB79BB-4839-4704-B279-7D6635AE4C85}" type="presOf" srcId="{A8DAB5A5-DF2F-41DB-B246-80C00E59D694}" destId="{3A63E378-8F77-424F-8E7C-ABDE4463DC8C}" srcOrd="0" destOrd="0" presId="urn:microsoft.com/office/officeart/2005/8/layout/radial5"/>
    <dgm:cxn modelId="{EC57BE1E-B6E0-430A-A649-0E53B50C948D}" type="presOf" srcId="{4C51D874-3331-4B76-AE7D-4334034B8EDE}" destId="{92E6ACFA-D66A-4AC4-943C-E0C5C3930FA4}" srcOrd="0" destOrd="0" presId="urn:microsoft.com/office/officeart/2005/8/layout/radial5"/>
    <dgm:cxn modelId="{34DA8471-7FEA-41CF-9821-12F8C5A7239D}" type="presOf" srcId="{B57E5644-AC13-4EE9-95D0-8990919EFE73}" destId="{0B524F0C-0DE4-465E-AA64-0FA9FE083E29}" srcOrd="1" destOrd="0" presId="urn:microsoft.com/office/officeart/2005/8/layout/radial5"/>
    <dgm:cxn modelId="{842643EB-080E-44F1-9CA1-86CA677B8C72}" type="presOf" srcId="{1082968E-537A-47DC-99D4-D183127FD419}" destId="{6D79EA77-21E5-4F1C-B250-0119E39BDEF2}" srcOrd="0" destOrd="0" presId="urn:microsoft.com/office/officeart/2005/8/layout/radial5"/>
    <dgm:cxn modelId="{301F0BE3-C892-4F4A-81EA-8014B709AF73}" srcId="{2B3085B7-F03F-4222-B2A8-AFFBE419B68B}" destId="{1082968E-537A-47DC-99D4-D183127FD419}" srcOrd="1" destOrd="0" parTransId="{9286A9AC-0417-475A-B50F-34FA7D1420C3}" sibTransId="{6B9926D0-48EE-4DE6-AC05-E69D5907B8C9}"/>
    <dgm:cxn modelId="{EFAE52EE-AA2A-4ECD-9748-44EE03C3DDA4}" type="presOf" srcId="{9286A9AC-0417-475A-B50F-34FA7D1420C3}" destId="{3F107202-50DB-4625-8AC1-837B8A653B9F}" srcOrd="0" destOrd="0" presId="urn:microsoft.com/office/officeart/2005/8/layout/radial5"/>
    <dgm:cxn modelId="{964050DD-C1B6-432A-8478-7DDB18EE5766}" srcId="{2B3085B7-F03F-4222-B2A8-AFFBE419B68B}" destId="{ED535551-8A83-482E-9021-64C5DE4C6F97}" srcOrd="7" destOrd="0" parTransId="{7102CA66-14B7-4E47-8513-472214274B4D}" sibTransId="{647B9ACF-1276-4E44-A7BC-B4D1B262614B}"/>
    <dgm:cxn modelId="{67C632DE-6664-4254-BE67-BF20CCF9690C}" type="presOf" srcId="{7102CA66-14B7-4E47-8513-472214274B4D}" destId="{D9EFFF6F-C2DC-433B-AF59-46D10E525640}" srcOrd="1" destOrd="0" presId="urn:microsoft.com/office/officeart/2005/8/layout/radial5"/>
    <dgm:cxn modelId="{D03DF63B-6696-4723-9786-99EB0301DAF4}" type="presOf" srcId="{AB3BB42C-9CEB-453B-A3E6-A61BE197258D}" destId="{BA095590-301D-4FF4-A41D-17CA16B54716}" srcOrd="0" destOrd="0" presId="urn:microsoft.com/office/officeart/2005/8/layout/radial5"/>
    <dgm:cxn modelId="{5FE9575A-5113-4AB1-9B17-58B4E9ACA08E}" srcId="{2B3085B7-F03F-4222-B2A8-AFFBE419B68B}" destId="{E7DE7A38-1FB3-4F38-9E7B-F9964DC7CB69}" srcOrd="8" destOrd="0" parTransId="{7EBC3BAA-9EA6-4FBF-950B-386C74BB9AD3}" sibTransId="{06D12D3D-948E-4D77-BCFF-C91E9ABCAB8B}"/>
    <dgm:cxn modelId="{7C1F457E-A170-4DA6-9BA4-3001FE4ED2C3}" type="presOf" srcId="{000AF3C1-0A14-4E40-B6A5-20941E6E3EEC}" destId="{59BFC088-D98A-440D-9B32-4925A5DD0DA4}" srcOrd="1" destOrd="0" presId="urn:microsoft.com/office/officeart/2005/8/layout/radial5"/>
    <dgm:cxn modelId="{B228ECE0-43C1-43FE-83B6-E4E826E2FCE1}" type="presOf" srcId="{88D53E04-FBA6-4DF7-9C95-100B10F82AEA}" destId="{F430F857-4916-4F7B-ACD7-35920F93347A}" srcOrd="1" destOrd="0" presId="urn:microsoft.com/office/officeart/2005/8/layout/radial5"/>
    <dgm:cxn modelId="{717DE9B9-2FDC-4DDD-B39C-68E65487D232}" srcId="{2B3085B7-F03F-4222-B2A8-AFFBE419B68B}" destId="{5E03F42C-C824-4A74-BDBE-6656DC07FB1B}" srcOrd="3" destOrd="0" parTransId="{4C51D874-3331-4B76-AE7D-4334034B8EDE}" sibTransId="{733C27FC-B65D-4BF3-8229-FD4DCB1D6D48}"/>
    <dgm:cxn modelId="{182B99A9-2BD2-4BFD-9032-82A559F2A800}" type="presOf" srcId="{26393B09-D4E0-4C9A-B155-3332AEC3878F}" destId="{5E4A7085-A725-456F-B6CD-98950B95125B}" srcOrd="0" destOrd="0" presId="urn:microsoft.com/office/officeart/2005/8/layout/radial5"/>
    <dgm:cxn modelId="{1BC418B0-6AC8-40F3-AF9A-9B41B3EEAB28}" type="presOf" srcId="{742C5160-D4B8-4341-BF5F-4F13B61A22AA}" destId="{B298BAD3-7EE6-4984-8401-EA71E06073F6}" srcOrd="1" destOrd="0" presId="urn:microsoft.com/office/officeart/2005/8/layout/radial5"/>
    <dgm:cxn modelId="{0C6B060E-A262-4FA6-A40B-F091E27DE019}" type="presOf" srcId="{7EBC3BAA-9EA6-4FBF-950B-386C74BB9AD3}" destId="{BFF84694-13C1-49EF-B3EC-09ECF2855D81}" srcOrd="1" destOrd="0" presId="urn:microsoft.com/office/officeart/2005/8/layout/radial5"/>
    <dgm:cxn modelId="{0F8ED0AD-6B00-42B5-9A38-DD0D1733E912}" srcId="{ECE494F5-8415-4E99-B74F-FE3F9DD70BE0}" destId="{61B9F98C-0331-4F5C-B122-D1E70B0A0DF6}" srcOrd="1" destOrd="0" parTransId="{9057DB64-7238-4EB6-B6E2-6EF73D6E3A43}" sibTransId="{12A34DCB-3EE9-4200-B32C-20A66502FE82}"/>
    <dgm:cxn modelId="{19D69761-2B68-4EBD-81E4-75F97390CDBB}" type="presOf" srcId="{E7DE7A38-1FB3-4F38-9E7B-F9964DC7CB69}" destId="{5FC840FD-2C66-47AC-B300-F1002605139D}" srcOrd="0" destOrd="0" presId="urn:microsoft.com/office/officeart/2005/8/layout/radial5"/>
    <dgm:cxn modelId="{A9FD64C0-C704-43D0-821F-4E580A9C2BD2}" type="presOf" srcId="{5E03F42C-C824-4A74-BDBE-6656DC07FB1B}" destId="{E694A04A-9CD1-463D-8B47-7C6CFEB65426}" srcOrd="0" destOrd="0" presId="urn:microsoft.com/office/officeart/2005/8/layout/radial5"/>
    <dgm:cxn modelId="{72831EED-27DE-4E15-91D8-5EC9A2F67564}" type="presOf" srcId="{66B9C169-8612-46EC-881F-428FE75CC95E}" destId="{AF01F1B3-9369-477B-A609-650285FA165F}" srcOrd="0" destOrd="0" presId="urn:microsoft.com/office/officeart/2005/8/layout/radial5"/>
    <dgm:cxn modelId="{E7998FDE-0AAB-4413-AF69-0DF512E7C6C4}" type="presOf" srcId="{2B3085B7-F03F-4222-B2A8-AFFBE419B68B}" destId="{904950D9-62AA-49FD-BEDE-405CC91227DE}" srcOrd="0" destOrd="0" presId="urn:microsoft.com/office/officeart/2005/8/layout/radial5"/>
    <dgm:cxn modelId="{487F27D1-3BD0-496A-BA3F-BA8C02116A64}" srcId="{2B3085B7-F03F-4222-B2A8-AFFBE419B68B}" destId="{AB3BB42C-9CEB-453B-A3E6-A61BE197258D}" srcOrd="2" destOrd="0" parTransId="{742C5160-D4B8-4341-BF5F-4F13B61A22AA}" sibTransId="{B1279F32-1070-43FF-BBF5-5E9B66AF627C}"/>
    <dgm:cxn modelId="{33A1A899-80BB-4E78-89D2-63C145F92AF6}" type="presOf" srcId="{ED535551-8A83-482E-9021-64C5DE4C6F97}" destId="{4A5352D5-1921-49AC-BFAB-2C6272ABFE18}" srcOrd="0" destOrd="0" presId="urn:microsoft.com/office/officeart/2005/8/layout/radial5"/>
    <dgm:cxn modelId="{B5F74F77-492B-4EA7-B0B0-21AF0B2E7303}" type="presOf" srcId="{4549031C-8A6E-47A5-AB7B-D946EB172C9A}" destId="{428C9107-15C7-4DC8-A009-AFFDAB3E9987}" srcOrd="0" destOrd="0" presId="urn:microsoft.com/office/officeart/2005/8/layout/radial5"/>
    <dgm:cxn modelId="{56CF986B-1EF7-4A7E-8A71-BBB7692863C2}" type="presOf" srcId="{26393B09-D4E0-4C9A-B155-3332AEC3878F}" destId="{00A4834D-038F-404C-A489-4662F0083DAF}" srcOrd="1" destOrd="0" presId="urn:microsoft.com/office/officeart/2005/8/layout/radial5"/>
    <dgm:cxn modelId="{BF04119F-6FF5-480B-94F9-15A7DB953D4B}" type="presOf" srcId="{7EBC3BAA-9EA6-4FBF-950B-386C74BB9AD3}" destId="{625562AF-EB3B-48EE-9CBD-DEABA6EF3EBF}" srcOrd="0" destOrd="0" presId="urn:microsoft.com/office/officeart/2005/8/layout/radial5"/>
    <dgm:cxn modelId="{2D246217-5620-4538-863D-4FCE5D4A6A95}" srcId="{2B3085B7-F03F-4222-B2A8-AFFBE419B68B}" destId="{9F21D971-5D60-47E3-85E8-D29D0226DC02}" srcOrd="6" destOrd="0" parTransId="{000AF3C1-0A14-4E40-B6A5-20941E6E3EEC}" sibTransId="{FCAB41DD-E82B-4235-ADCD-364C16F3536D}"/>
    <dgm:cxn modelId="{3F0F5A7D-B933-4267-B2CF-DEC4CDA6EA74}" type="presOf" srcId="{9286A9AC-0417-475A-B50F-34FA7D1420C3}" destId="{425ED93B-5022-4738-BA4F-256AB0BACAA5}" srcOrd="1" destOrd="0" presId="urn:microsoft.com/office/officeart/2005/8/layout/radial5"/>
    <dgm:cxn modelId="{B7982D00-EBB6-4537-B5AB-32DBB4EA7A77}" type="presOf" srcId="{66B9C169-8612-46EC-881F-428FE75CC95E}" destId="{B6651738-A6B4-4097-AA2A-FD475B23561E}" srcOrd="1" destOrd="0" presId="urn:microsoft.com/office/officeart/2005/8/layout/radial5"/>
    <dgm:cxn modelId="{BC5B199B-9B57-4366-84FB-C6B0BD6D2135}" srcId="{ECE494F5-8415-4E99-B74F-FE3F9DD70BE0}" destId="{2B3085B7-F03F-4222-B2A8-AFFBE419B68B}" srcOrd="0" destOrd="0" parTransId="{2D09548A-B277-459E-B311-D20C536A82C6}" sibTransId="{13B9450F-3913-4B28-8528-97BB33A4AA72}"/>
    <dgm:cxn modelId="{9C22820A-D588-4F82-B8D0-FFB55C2AED6C}" type="presOf" srcId="{742C5160-D4B8-4341-BF5F-4F13B61A22AA}" destId="{78EC8E8C-05BD-4C7F-B621-4BE59A9A2961}" srcOrd="0" destOrd="0" presId="urn:microsoft.com/office/officeart/2005/8/layout/radial5"/>
    <dgm:cxn modelId="{9E8D8AEA-C7FF-46FC-BE3B-FF9BD6AEC2D7}" type="presOf" srcId="{9F21D971-5D60-47E3-85E8-D29D0226DC02}" destId="{AB3A94C1-7CE1-4067-BB57-C11D5A339E1D}" srcOrd="0" destOrd="0" presId="urn:microsoft.com/office/officeart/2005/8/layout/radial5"/>
    <dgm:cxn modelId="{E44F145D-54F2-4581-8251-832DAE239FD6}" type="presOf" srcId="{ECE494F5-8415-4E99-B74F-FE3F9DD70BE0}" destId="{9787EC4D-2CC6-4D20-8AFA-A7FD96155CB6}" srcOrd="0" destOrd="0" presId="urn:microsoft.com/office/officeart/2005/8/layout/radial5"/>
    <dgm:cxn modelId="{2322644B-3F26-4E44-851E-D558BA21B280}" type="presOf" srcId="{B57E5644-AC13-4EE9-95D0-8990919EFE73}" destId="{5A789135-05BD-49C7-A383-5655E7387FB8}" srcOrd="0" destOrd="0" presId="urn:microsoft.com/office/officeart/2005/8/layout/radial5"/>
    <dgm:cxn modelId="{43E1E288-511A-4D40-962B-6AD07D13602D}" type="presOf" srcId="{88D53E04-FBA6-4DF7-9C95-100B10F82AEA}" destId="{B8B00EDA-F528-4946-BF29-7519C840706A}" srcOrd="0" destOrd="0" presId="urn:microsoft.com/office/officeart/2005/8/layout/radial5"/>
    <dgm:cxn modelId="{DA935BE4-0414-4D57-8114-543F0D585648}" type="presOf" srcId="{4C51D874-3331-4B76-AE7D-4334034B8EDE}" destId="{9DF827E6-80C3-4892-8B1F-E9CDE14A8DAF}" srcOrd="1" destOrd="0" presId="urn:microsoft.com/office/officeart/2005/8/layout/radial5"/>
    <dgm:cxn modelId="{1D892D52-3F5A-41F4-864C-9CD29D8307B3}" srcId="{2B3085B7-F03F-4222-B2A8-AFFBE419B68B}" destId="{A658AC74-6502-4AC0-848B-CF135ABAB95C}" srcOrd="0" destOrd="0" parTransId="{66B9C169-8612-46EC-881F-428FE75CC95E}" sibTransId="{0E768854-05D0-4E23-8A03-EDAC9CA90966}"/>
    <dgm:cxn modelId="{66FD3158-E1BA-4E20-8266-1CBDBAB473FC}" srcId="{2B3085B7-F03F-4222-B2A8-AFFBE419B68B}" destId="{4549031C-8A6E-47A5-AB7B-D946EB172C9A}" srcOrd="5" destOrd="0" parTransId="{26393B09-D4E0-4C9A-B155-3332AEC3878F}" sibTransId="{AD00C2FE-1999-44F5-B455-19BDD3092660}"/>
    <dgm:cxn modelId="{44E2A6DA-DC88-4C2E-B7C2-5D46D62C5566}" type="presOf" srcId="{EB4C7BCB-ACDE-4D96-B5D6-1A5720513A32}" destId="{1E958EE7-2CBD-412A-8A79-187C6CB7F0D5}" srcOrd="0" destOrd="0" presId="urn:microsoft.com/office/officeart/2005/8/layout/radial5"/>
    <dgm:cxn modelId="{F612E559-6FE1-4C15-9EE8-C91EA1CC88F9}" type="presParOf" srcId="{9787EC4D-2CC6-4D20-8AFA-A7FD96155CB6}" destId="{904950D9-62AA-49FD-BEDE-405CC91227DE}" srcOrd="0" destOrd="0" presId="urn:microsoft.com/office/officeart/2005/8/layout/radial5"/>
    <dgm:cxn modelId="{CDE7FAC7-F13E-47CB-9B01-A11B1E45D3F5}" type="presParOf" srcId="{9787EC4D-2CC6-4D20-8AFA-A7FD96155CB6}" destId="{AF01F1B3-9369-477B-A609-650285FA165F}" srcOrd="1" destOrd="0" presId="urn:microsoft.com/office/officeart/2005/8/layout/radial5"/>
    <dgm:cxn modelId="{D228062E-6FB5-48F3-A438-3C5C9896AF07}" type="presParOf" srcId="{AF01F1B3-9369-477B-A609-650285FA165F}" destId="{B6651738-A6B4-4097-AA2A-FD475B23561E}" srcOrd="0" destOrd="0" presId="urn:microsoft.com/office/officeart/2005/8/layout/radial5"/>
    <dgm:cxn modelId="{129883B1-C3C4-45F0-8054-1C2148185296}" type="presParOf" srcId="{9787EC4D-2CC6-4D20-8AFA-A7FD96155CB6}" destId="{79A21ACE-A778-44A8-BD1A-9946F1B44954}" srcOrd="2" destOrd="0" presId="urn:microsoft.com/office/officeart/2005/8/layout/radial5"/>
    <dgm:cxn modelId="{E31B6284-ACDA-4B0B-BF56-65D51631691F}" type="presParOf" srcId="{9787EC4D-2CC6-4D20-8AFA-A7FD96155CB6}" destId="{3F107202-50DB-4625-8AC1-837B8A653B9F}" srcOrd="3" destOrd="0" presId="urn:microsoft.com/office/officeart/2005/8/layout/radial5"/>
    <dgm:cxn modelId="{1501FC6A-555C-4177-9B52-F1D940B82E21}" type="presParOf" srcId="{3F107202-50DB-4625-8AC1-837B8A653B9F}" destId="{425ED93B-5022-4738-BA4F-256AB0BACAA5}" srcOrd="0" destOrd="0" presId="urn:microsoft.com/office/officeart/2005/8/layout/radial5"/>
    <dgm:cxn modelId="{6ED03D7D-114E-4BBF-A7F6-D29FBB5967FA}" type="presParOf" srcId="{9787EC4D-2CC6-4D20-8AFA-A7FD96155CB6}" destId="{6D79EA77-21E5-4F1C-B250-0119E39BDEF2}" srcOrd="4" destOrd="0" presId="urn:microsoft.com/office/officeart/2005/8/layout/radial5"/>
    <dgm:cxn modelId="{899581F2-ED3C-4EBD-BE5A-4110508ED4DC}" type="presParOf" srcId="{9787EC4D-2CC6-4D20-8AFA-A7FD96155CB6}" destId="{78EC8E8C-05BD-4C7F-B621-4BE59A9A2961}" srcOrd="5" destOrd="0" presId="urn:microsoft.com/office/officeart/2005/8/layout/radial5"/>
    <dgm:cxn modelId="{3B54965D-F729-47B6-8531-8E9D0D40B5D8}" type="presParOf" srcId="{78EC8E8C-05BD-4C7F-B621-4BE59A9A2961}" destId="{B298BAD3-7EE6-4984-8401-EA71E06073F6}" srcOrd="0" destOrd="0" presId="urn:microsoft.com/office/officeart/2005/8/layout/radial5"/>
    <dgm:cxn modelId="{90C808B0-9921-4F9D-90C6-3EDD143A0D08}" type="presParOf" srcId="{9787EC4D-2CC6-4D20-8AFA-A7FD96155CB6}" destId="{BA095590-301D-4FF4-A41D-17CA16B54716}" srcOrd="6" destOrd="0" presId="urn:microsoft.com/office/officeart/2005/8/layout/radial5"/>
    <dgm:cxn modelId="{B7DDB381-FF83-4451-A9D8-85109005BDE2}" type="presParOf" srcId="{9787EC4D-2CC6-4D20-8AFA-A7FD96155CB6}" destId="{92E6ACFA-D66A-4AC4-943C-E0C5C3930FA4}" srcOrd="7" destOrd="0" presId="urn:microsoft.com/office/officeart/2005/8/layout/radial5"/>
    <dgm:cxn modelId="{47484701-DFF6-443D-AC8F-D9FB516EA871}" type="presParOf" srcId="{92E6ACFA-D66A-4AC4-943C-E0C5C3930FA4}" destId="{9DF827E6-80C3-4892-8B1F-E9CDE14A8DAF}" srcOrd="0" destOrd="0" presId="urn:microsoft.com/office/officeart/2005/8/layout/radial5"/>
    <dgm:cxn modelId="{4126E9BD-C052-4F00-BA51-C2A1A3FFD6A2}" type="presParOf" srcId="{9787EC4D-2CC6-4D20-8AFA-A7FD96155CB6}" destId="{E694A04A-9CD1-463D-8B47-7C6CFEB65426}" srcOrd="8" destOrd="0" presId="urn:microsoft.com/office/officeart/2005/8/layout/radial5"/>
    <dgm:cxn modelId="{B35F51BC-A127-4472-89B4-437483EA77E6}" type="presParOf" srcId="{9787EC4D-2CC6-4D20-8AFA-A7FD96155CB6}" destId="{B8B00EDA-F528-4946-BF29-7519C840706A}" srcOrd="9" destOrd="0" presId="urn:microsoft.com/office/officeart/2005/8/layout/radial5"/>
    <dgm:cxn modelId="{40E64C35-8375-4EFF-A2DF-AFEAC249E41A}" type="presParOf" srcId="{B8B00EDA-F528-4946-BF29-7519C840706A}" destId="{F430F857-4916-4F7B-ACD7-35920F93347A}" srcOrd="0" destOrd="0" presId="urn:microsoft.com/office/officeart/2005/8/layout/radial5"/>
    <dgm:cxn modelId="{430C6EB1-8ED7-4646-9C65-EE4C27637C62}" type="presParOf" srcId="{9787EC4D-2CC6-4D20-8AFA-A7FD96155CB6}" destId="{3A63E378-8F77-424F-8E7C-ABDE4463DC8C}" srcOrd="10" destOrd="0" presId="urn:microsoft.com/office/officeart/2005/8/layout/radial5"/>
    <dgm:cxn modelId="{2289F4F2-E499-4C18-9B10-6BE71A8BC062}" type="presParOf" srcId="{9787EC4D-2CC6-4D20-8AFA-A7FD96155CB6}" destId="{5E4A7085-A725-456F-B6CD-98950B95125B}" srcOrd="11" destOrd="0" presId="urn:microsoft.com/office/officeart/2005/8/layout/radial5"/>
    <dgm:cxn modelId="{3CBF51DA-F625-42C1-9F43-DF4E6F5898FE}" type="presParOf" srcId="{5E4A7085-A725-456F-B6CD-98950B95125B}" destId="{00A4834D-038F-404C-A489-4662F0083DAF}" srcOrd="0" destOrd="0" presId="urn:microsoft.com/office/officeart/2005/8/layout/radial5"/>
    <dgm:cxn modelId="{600C474C-ADF9-442E-9668-BDC07BD8F3CC}" type="presParOf" srcId="{9787EC4D-2CC6-4D20-8AFA-A7FD96155CB6}" destId="{428C9107-15C7-4DC8-A009-AFFDAB3E9987}" srcOrd="12" destOrd="0" presId="urn:microsoft.com/office/officeart/2005/8/layout/radial5"/>
    <dgm:cxn modelId="{0472280D-79DA-4A9C-9BD5-88DC7A416C39}" type="presParOf" srcId="{9787EC4D-2CC6-4D20-8AFA-A7FD96155CB6}" destId="{09A88A80-4B7E-46C9-A57F-375DBE6D916B}" srcOrd="13" destOrd="0" presId="urn:microsoft.com/office/officeart/2005/8/layout/radial5"/>
    <dgm:cxn modelId="{3794FD26-1349-4FCD-BE6B-11869574E3A5}" type="presParOf" srcId="{09A88A80-4B7E-46C9-A57F-375DBE6D916B}" destId="{59BFC088-D98A-440D-9B32-4925A5DD0DA4}" srcOrd="0" destOrd="0" presId="urn:microsoft.com/office/officeart/2005/8/layout/radial5"/>
    <dgm:cxn modelId="{19329C6B-7DEB-407A-BFE2-681F69A43426}" type="presParOf" srcId="{9787EC4D-2CC6-4D20-8AFA-A7FD96155CB6}" destId="{AB3A94C1-7CE1-4067-BB57-C11D5A339E1D}" srcOrd="14" destOrd="0" presId="urn:microsoft.com/office/officeart/2005/8/layout/radial5"/>
    <dgm:cxn modelId="{7F44A751-E336-44E4-9A93-D9E68FF543DB}" type="presParOf" srcId="{9787EC4D-2CC6-4D20-8AFA-A7FD96155CB6}" destId="{79B05604-2EBD-4390-8350-2CF9807A8F99}" srcOrd="15" destOrd="0" presId="urn:microsoft.com/office/officeart/2005/8/layout/radial5"/>
    <dgm:cxn modelId="{7B191A4F-1C1D-4286-94D7-3A74AA856614}" type="presParOf" srcId="{79B05604-2EBD-4390-8350-2CF9807A8F99}" destId="{D9EFFF6F-C2DC-433B-AF59-46D10E525640}" srcOrd="0" destOrd="0" presId="urn:microsoft.com/office/officeart/2005/8/layout/radial5"/>
    <dgm:cxn modelId="{EEAABC1B-5AC8-4566-9FF3-4A6FDBAC2622}" type="presParOf" srcId="{9787EC4D-2CC6-4D20-8AFA-A7FD96155CB6}" destId="{4A5352D5-1921-49AC-BFAB-2C6272ABFE18}" srcOrd="16" destOrd="0" presId="urn:microsoft.com/office/officeart/2005/8/layout/radial5"/>
    <dgm:cxn modelId="{8BC76CDE-BE19-4E98-8BF6-70B689B85424}" type="presParOf" srcId="{9787EC4D-2CC6-4D20-8AFA-A7FD96155CB6}" destId="{625562AF-EB3B-48EE-9CBD-DEABA6EF3EBF}" srcOrd="17" destOrd="0" presId="urn:microsoft.com/office/officeart/2005/8/layout/radial5"/>
    <dgm:cxn modelId="{EE086231-2F55-4820-A134-F3462C4F56D9}" type="presParOf" srcId="{625562AF-EB3B-48EE-9CBD-DEABA6EF3EBF}" destId="{BFF84694-13C1-49EF-B3EC-09ECF2855D81}" srcOrd="0" destOrd="0" presId="urn:microsoft.com/office/officeart/2005/8/layout/radial5"/>
    <dgm:cxn modelId="{AF889277-4345-405B-99A4-2095FACCDA57}" type="presParOf" srcId="{9787EC4D-2CC6-4D20-8AFA-A7FD96155CB6}" destId="{5FC840FD-2C66-47AC-B300-F1002605139D}" srcOrd="18" destOrd="0" presId="urn:microsoft.com/office/officeart/2005/8/layout/radial5"/>
    <dgm:cxn modelId="{BD77E9AA-6551-4FDD-BE1D-0866C9EAE5D5}" type="presParOf" srcId="{9787EC4D-2CC6-4D20-8AFA-A7FD96155CB6}" destId="{5A789135-05BD-49C7-A383-5655E7387FB8}" srcOrd="19" destOrd="0" presId="urn:microsoft.com/office/officeart/2005/8/layout/radial5"/>
    <dgm:cxn modelId="{7ABB1FA6-664C-424C-A4C0-5AE0AD83B904}" type="presParOf" srcId="{5A789135-05BD-49C7-A383-5655E7387FB8}" destId="{0B524F0C-0DE4-465E-AA64-0FA9FE083E29}" srcOrd="0" destOrd="0" presId="urn:microsoft.com/office/officeart/2005/8/layout/radial5"/>
    <dgm:cxn modelId="{B2DEA8A0-BBBC-44E2-9DDE-19F84FEE7D9E}" type="presParOf" srcId="{9787EC4D-2CC6-4D20-8AFA-A7FD96155CB6}" destId="{1E958EE7-2CBD-412A-8A79-187C6CB7F0D5}" srcOrd="20" destOrd="0" presId="urn:microsoft.com/office/officeart/2005/8/layout/radial5"/>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336DE2-B581-4531-B5EC-F6BD9CCC2BB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E45AD45-9843-4406-8617-F8EA224B6503}">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solidFill>
                <a:schemeClr val="bg1"/>
              </a:solidFill>
            </a:rPr>
            <a:t>Hospital Quality Reporting</a:t>
          </a:r>
          <a:endParaRPr lang="en-US" dirty="0">
            <a:solidFill>
              <a:schemeClr val="bg1"/>
            </a:solidFill>
          </a:endParaRPr>
        </a:p>
      </dgm:t>
    </dgm:pt>
    <dgm:pt modelId="{49BA7371-4FED-4435-AC82-FDA340B4F1E4}" type="parTrans" cxnId="{BB46802C-0B39-4205-8332-0710EC8F0304}">
      <dgm:prSet/>
      <dgm:spPr/>
      <dgm:t>
        <a:bodyPr/>
        <a:lstStyle/>
        <a:p>
          <a:endParaRPr lang="en-US"/>
        </a:p>
      </dgm:t>
    </dgm:pt>
    <dgm:pt modelId="{01B84DAD-7524-49B7-86C0-45C82E9A7E17}" type="sibTrans" cxnId="{BB46802C-0B39-4205-8332-0710EC8F0304}">
      <dgm:prSet/>
      <dgm:spPr/>
      <dgm:t>
        <a:bodyPr/>
        <a:lstStyle/>
        <a:p>
          <a:endParaRPr lang="en-US"/>
        </a:p>
      </dgm:t>
    </dgm:pt>
    <dgm:pt modelId="{C7986EA1-47D3-4FEE-86C5-79D7734F726B}">
      <dgm:prSet phldrT="[Text]"/>
      <dgm:spPr>
        <a:solidFill>
          <a:srgbClr val="02396F">
            <a:alpha val="90000"/>
          </a:srgbClr>
        </a:solidFill>
      </dgm:spPr>
      <dgm:t>
        <a:bodyPr/>
        <a:lstStyle/>
        <a:p>
          <a:r>
            <a:rPr lang="en-US" dirty="0" smtClean="0">
              <a:solidFill>
                <a:schemeClr val="bg1"/>
              </a:solidFill>
            </a:rPr>
            <a:t>Medicare and Medicaid EHR Incentive Program </a:t>
          </a:r>
          <a:endParaRPr lang="en-US" dirty="0">
            <a:solidFill>
              <a:schemeClr val="bg1"/>
            </a:solidFill>
          </a:endParaRPr>
        </a:p>
      </dgm:t>
    </dgm:pt>
    <dgm:pt modelId="{6F1C67E7-43BE-4526-878B-BC1E506E6FE1}" type="parTrans" cxnId="{02149AE4-D100-4187-AE2A-A6EE4E7EEB05}">
      <dgm:prSet/>
      <dgm:spPr/>
      <dgm:t>
        <a:bodyPr/>
        <a:lstStyle/>
        <a:p>
          <a:endParaRPr lang="en-US"/>
        </a:p>
      </dgm:t>
    </dgm:pt>
    <dgm:pt modelId="{142C292E-A22E-4F17-92FF-0431BE5C0405}" type="sibTrans" cxnId="{02149AE4-D100-4187-AE2A-A6EE4E7EEB05}">
      <dgm:prSet/>
      <dgm:spPr/>
      <dgm:t>
        <a:bodyPr/>
        <a:lstStyle/>
        <a:p>
          <a:endParaRPr lang="en-US"/>
        </a:p>
      </dgm:t>
    </dgm:pt>
    <dgm:pt modelId="{29AD17FF-359F-4A45-82E1-C1DA40D3977B}">
      <dgm:prSet phldrT="[Text]"/>
      <dgm:spPr>
        <a:solidFill>
          <a:srgbClr val="02396F">
            <a:alpha val="90000"/>
          </a:srgbClr>
        </a:solidFill>
      </dgm:spPr>
      <dgm:t>
        <a:bodyPr/>
        <a:lstStyle/>
        <a:p>
          <a:r>
            <a:rPr lang="en-US" dirty="0" smtClean="0">
              <a:solidFill>
                <a:schemeClr val="bg1"/>
              </a:solidFill>
            </a:rPr>
            <a:t>PPS-Exempt Cancer Hospitals</a:t>
          </a:r>
          <a:endParaRPr lang="en-US" dirty="0">
            <a:solidFill>
              <a:schemeClr val="bg1"/>
            </a:solidFill>
          </a:endParaRPr>
        </a:p>
      </dgm:t>
    </dgm:pt>
    <dgm:pt modelId="{4C87E0EC-C839-4DC6-9323-FEA9535F528D}" type="parTrans" cxnId="{F79CA7FF-3E8E-4B37-AC04-BE7DEB579CB0}">
      <dgm:prSet/>
      <dgm:spPr/>
      <dgm:t>
        <a:bodyPr/>
        <a:lstStyle/>
        <a:p>
          <a:endParaRPr lang="en-US"/>
        </a:p>
      </dgm:t>
    </dgm:pt>
    <dgm:pt modelId="{B6AE445E-2317-464C-BE09-32954680564E}" type="sibTrans" cxnId="{F79CA7FF-3E8E-4B37-AC04-BE7DEB579CB0}">
      <dgm:prSet/>
      <dgm:spPr/>
      <dgm:t>
        <a:bodyPr/>
        <a:lstStyle/>
        <a:p>
          <a:endParaRPr lang="en-US"/>
        </a:p>
      </dgm:t>
    </dgm:pt>
    <dgm:pt modelId="{BCFA1B72-5B29-4C50-903F-E9D8EBFD04E9}">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solidFill>
                <a:schemeClr val="bg1"/>
              </a:solidFill>
            </a:rPr>
            <a:t>Physician Quality Reporting</a:t>
          </a:r>
          <a:endParaRPr lang="en-US" dirty="0">
            <a:solidFill>
              <a:schemeClr val="bg1"/>
            </a:solidFill>
          </a:endParaRPr>
        </a:p>
      </dgm:t>
    </dgm:pt>
    <dgm:pt modelId="{8488CD82-4FE7-4444-AB9A-ECB68AFF73D8}" type="parTrans" cxnId="{3EF0CC0A-CA9F-49C7-B22C-463E7B89A662}">
      <dgm:prSet/>
      <dgm:spPr/>
      <dgm:t>
        <a:bodyPr/>
        <a:lstStyle/>
        <a:p>
          <a:endParaRPr lang="en-US"/>
        </a:p>
      </dgm:t>
    </dgm:pt>
    <dgm:pt modelId="{C1A59283-1806-4D04-8A40-86337692B414}" type="sibTrans" cxnId="{3EF0CC0A-CA9F-49C7-B22C-463E7B89A662}">
      <dgm:prSet/>
      <dgm:spPr/>
      <dgm:t>
        <a:bodyPr/>
        <a:lstStyle/>
        <a:p>
          <a:endParaRPr lang="en-US"/>
        </a:p>
      </dgm:t>
    </dgm:pt>
    <dgm:pt modelId="{297D9944-33A6-4840-B0A9-BF6841AB5E90}">
      <dgm:prSet phldrT="[Text]"/>
      <dgm:spPr>
        <a:solidFill>
          <a:srgbClr val="02396F">
            <a:alpha val="90000"/>
          </a:srgbClr>
        </a:solidFill>
      </dgm:spPr>
      <dgm:t>
        <a:bodyPr/>
        <a:lstStyle/>
        <a:p>
          <a:r>
            <a:rPr lang="en-US" dirty="0" smtClean="0">
              <a:solidFill>
                <a:schemeClr val="bg1"/>
              </a:solidFill>
            </a:rPr>
            <a:t>Medicare and Medicaid EHR Incentive Program  </a:t>
          </a:r>
          <a:endParaRPr lang="en-US" dirty="0">
            <a:solidFill>
              <a:schemeClr val="bg1"/>
            </a:solidFill>
          </a:endParaRPr>
        </a:p>
      </dgm:t>
    </dgm:pt>
    <dgm:pt modelId="{974C015A-A749-47DD-BC2E-BDBBEA8A37F7}" type="parTrans" cxnId="{166DB193-EACA-430B-9C15-3FE96662EA4A}">
      <dgm:prSet/>
      <dgm:spPr/>
      <dgm:t>
        <a:bodyPr/>
        <a:lstStyle/>
        <a:p>
          <a:endParaRPr lang="en-US"/>
        </a:p>
      </dgm:t>
    </dgm:pt>
    <dgm:pt modelId="{6FFFCA6A-9E0D-42EA-BC14-97C23545F9E1}" type="sibTrans" cxnId="{166DB193-EACA-430B-9C15-3FE96662EA4A}">
      <dgm:prSet/>
      <dgm:spPr/>
      <dgm:t>
        <a:bodyPr/>
        <a:lstStyle/>
        <a:p>
          <a:endParaRPr lang="en-US"/>
        </a:p>
      </dgm:t>
    </dgm:pt>
    <dgm:pt modelId="{F6BB7950-484E-46BD-B6A3-B527F8728F75}">
      <dgm:prSet phldrT="[Text]"/>
      <dgm:spPr>
        <a:solidFill>
          <a:srgbClr val="02396F">
            <a:alpha val="90000"/>
          </a:srgbClr>
        </a:solidFill>
      </dgm:spPr>
      <dgm:t>
        <a:bodyPr/>
        <a:lstStyle/>
        <a:p>
          <a:r>
            <a:rPr lang="en-US" dirty="0" smtClean="0">
              <a:solidFill>
                <a:schemeClr val="bg1"/>
              </a:solidFill>
            </a:rPr>
            <a:t>PQRS</a:t>
          </a:r>
          <a:endParaRPr lang="en-US" dirty="0">
            <a:solidFill>
              <a:schemeClr val="bg1"/>
            </a:solidFill>
          </a:endParaRPr>
        </a:p>
      </dgm:t>
    </dgm:pt>
    <dgm:pt modelId="{E031EE5B-FFA8-44B1-B091-89945324C257}" type="parTrans" cxnId="{3C275F78-AD8D-4A3B-911B-BB0B1E947707}">
      <dgm:prSet/>
      <dgm:spPr/>
      <dgm:t>
        <a:bodyPr/>
        <a:lstStyle/>
        <a:p>
          <a:endParaRPr lang="en-US"/>
        </a:p>
      </dgm:t>
    </dgm:pt>
    <dgm:pt modelId="{351E3440-E66C-4EB9-8133-3224E839ABF7}" type="sibTrans" cxnId="{3C275F78-AD8D-4A3B-911B-BB0B1E947707}">
      <dgm:prSet/>
      <dgm:spPr/>
      <dgm:t>
        <a:bodyPr/>
        <a:lstStyle/>
        <a:p>
          <a:endParaRPr lang="en-US"/>
        </a:p>
      </dgm:t>
    </dgm:pt>
    <dgm:pt modelId="{45CD4F49-D3CF-4D1A-845F-8FB4FDC92AD9}">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solidFill>
                <a:schemeClr val="bg1"/>
              </a:solidFill>
            </a:rPr>
            <a:t>PAC and Other Setting Quality Reporting</a:t>
          </a:r>
          <a:endParaRPr lang="en-US" dirty="0">
            <a:solidFill>
              <a:schemeClr val="bg1"/>
            </a:solidFill>
          </a:endParaRPr>
        </a:p>
      </dgm:t>
    </dgm:pt>
    <dgm:pt modelId="{6C7500DB-78FE-43C7-91F0-BE5FDE3208DB}" type="parTrans" cxnId="{6504EED6-B8AC-493C-83F4-73F2C68F629D}">
      <dgm:prSet/>
      <dgm:spPr/>
      <dgm:t>
        <a:bodyPr/>
        <a:lstStyle/>
        <a:p>
          <a:endParaRPr lang="en-US"/>
        </a:p>
      </dgm:t>
    </dgm:pt>
    <dgm:pt modelId="{B4B0B0E3-E51E-49FC-8A7C-282C316565A7}" type="sibTrans" cxnId="{6504EED6-B8AC-493C-83F4-73F2C68F629D}">
      <dgm:prSet/>
      <dgm:spPr/>
      <dgm:t>
        <a:bodyPr/>
        <a:lstStyle/>
        <a:p>
          <a:endParaRPr lang="en-US"/>
        </a:p>
      </dgm:t>
    </dgm:pt>
    <dgm:pt modelId="{4F82D2D1-D70E-4CEE-B558-DE45837C6A7C}">
      <dgm:prSet phldrT="[Text]"/>
      <dgm:spPr>
        <a:solidFill>
          <a:srgbClr val="02396F">
            <a:alpha val="90000"/>
          </a:srgbClr>
        </a:solidFill>
      </dgm:spPr>
      <dgm:t>
        <a:bodyPr/>
        <a:lstStyle/>
        <a:p>
          <a:r>
            <a:rPr lang="en-US" dirty="0" smtClean="0">
              <a:solidFill>
                <a:schemeClr val="bg1"/>
              </a:solidFill>
            </a:rPr>
            <a:t>Inpatient Rehabilitation Facility </a:t>
          </a:r>
          <a:endParaRPr lang="en-US" dirty="0">
            <a:solidFill>
              <a:schemeClr val="bg1"/>
            </a:solidFill>
          </a:endParaRPr>
        </a:p>
      </dgm:t>
    </dgm:pt>
    <dgm:pt modelId="{9E4B88D4-626E-4EE7-B6A9-8A1258ED9E32}" type="parTrans" cxnId="{94FC9AA5-9799-4F15-939B-EE8249571691}">
      <dgm:prSet/>
      <dgm:spPr/>
      <dgm:t>
        <a:bodyPr/>
        <a:lstStyle/>
        <a:p>
          <a:endParaRPr lang="en-US"/>
        </a:p>
      </dgm:t>
    </dgm:pt>
    <dgm:pt modelId="{BFC97CB5-081C-4CCA-A3B6-6A6FC36F4AB8}" type="sibTrans" cxnId="{94FC9AA5-9799-4F15-939B-EE8249571691}">
      <dgm:prSet/>
      <dgm:spPr/>
      <dgm:t>
        <a:bodyPr/>
        <a:lstStyle/>
        <a:p>
          <a:endParaRPr lang="en-US"/>
        </a:p>
      </dgm:t>
    </dgm:pt>
    <dgm:pt modelId="{0962B6E2-7BE2-4F49-9605-3843C04CD30F}">
      <dgm:prSet phldrT="[Text]"/>
      <dgm:spPr>
        <a:solidFill>
          <a:srgbClr val="02396F">
            <a:alpha val="90000"/>
          </a:srgbClr>
        </a:solidFill>
      </dgm:spPr>
      <dgm:t>
        <a:bodyPr/>
        <a:lstStyle/>
        <a:p>
          <a:r>
            <a:rPr lang="en-US" dirty="0" smtClean="0">
              <a:solidFill>
                <a:schemeClr val="bg1"/>
              </a:solidFill>
            </a:rPr>
            <a:t>Nursing Home Compare Measures</a:t>
          </a:r>
          <a:endParaRPr lang="en-US" dirty="0">
            <a:solidFill>
              <a:schemeClr val="bg1"/>
            </a:solidFill>
          </a:endParaRPr>
        </a:p>
      </dgm:t>
    </dgm:pt>
    <dgm:pt modelId="{181F4507-9CD0-457D-9744-3FD1DFA79886}" type="parTrans" cxnId="{1BB3194F-16A0-4071-AE0A-5320BF151484}">
      <dgm:prSet/>
      <dgm:spPr/>
      <dgm:t>
        <a:bodyPr/>
        <a:lstStyle/>
        <a:p>
          <a:endParaRPr lang="en-US"/>
        </a:p>
      </dgm:t>
    </dgm:pt>
    <dgm:pt modelId="{66FC1603-9C66-490D-A090-DCBC8478947A}" type="sibTrans" cxnId="{1BB3194F-16A0-4071-AE0A-5320BF151484}">
      <dgm:prSet/>
      <dgm:spPr/>
      <dgm:t>
        <a:bodyPr/>
        <a:lstStyle/>
        <a:p>
          <a:endParaRPr lang="en-US"/>
        </a:p>
      </dgm:t>
    </dgm:pt>
    <dgm:pt modelId="{5F6A6F5F-FBEF-4D16-B2A5-74D5E8D49C8A}">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solidFill>
                <a:schemeClr val="bg1"/>
              </a:solidFill>
            </a:rPr>
            <a:t>Payment Model Reporting</a:t>
          </a:r>
          <a:endParaRPr lang="en-US" dirty="0">
            <a:solidFill>
              <a:schemeClr val="bg1"/>
            </a:solidFill>
          </a:endParaRPr>
        </a:p>
      </dgm:t>
    </dgm:pt>
    <dgm:pt modelId="{4B2CAFA1-587D-4838-BD4E-8D72451B6425}" type="parTrans" cxnId="{C82B8E1E-05AC-4FC8-9932-5FB65F2FF85E}">
      <dgm:prSet/>
      <dgm:spPr/>
      <dgm:t>
        <a:bodyPr/>
        <a:lstStyle/>
        <a:p>
          <a:endParaRPr lang="en-US"/>
        </a:p>
      </dgm:t>
    </dgm:pt>
    <dgm:pt modelId="{0A1F4296-286D-4E29-9868-2AB73B77F691}" type="sibTrans" cxnId="{C82B8E1E-05AC-4FC8-9932-5FB65F2FF85E}">
      <dgm:prSet/>
      <dgm:spPr/>
      <dgm:t>
        <a:bodyPr/>
        <a:lstStyle/>
        <a:p>
          <a:endParaRPr lang="en-US"/>
        </a:p>
      </dgm:t>
    </dgm:pt>
    <dgm:pt modelId="{454944A3-1416-4670-BD3B-15718CAA633B}">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solidFill>
                <a:schemeClr val="bg1"/>
              </a:solidFill>
            </a:rPr>
            <a:t>“Population” Quality Reporting</a:t>
          </a:r>
          <a:endParaRPr lang="en-US" dirty="0">
            <a:solidFill>
              <a:schemeClr val="bg1"/>
            </a:solidFill>
          </a:endParaRPr>
        </a:p>
      </dgm:t>
    </dgm:pt>
    <dgm:pt modelId="{37915D49-B055-48DB-B8EA-114D5B2D8DA2}" type="parTrans" cxnId="{BA7A2590-28BE-496D-B267-95D16274B533}">
      <dgm:prSet/>
      <dgm:spPr/>
      <dgm:t>
        <a:bodyPr/>
        <a:lstStyle/>
        <a:p>
          <a:endParaRPr lang="en-US"/>
        </a:p>
      </dgm:t>
    </dgm:pt>
    <dgm:pt modelId="{D7049790-1F64-4B3F-BCDD-D90CFAF1AE88}" type="sibTrans" cxnId="{BA7A2590-28BE-496D-B267-95D16274B533}">
      <dgm:prSet/>
      <dgm:spPr/>
      <dgm:t>
        <a:bodyPr/>
        <a:lstStyle/>
        <a:p>
          <a:endParaRPr lang="en-US"/>
        </a:p>
      </dgm:t>
    </dgm:pt>
    <dgm:pt modelId="{F86CE04A-892C-489B-A849-E7186C14A592}">
      <dgm:prSet/>
      <dgm:spPr>
        <a:solidFill>
          <a:srgbClr val="02396F">
            <a:alpha val="90000"/>
          </a:srgbClr>
        </a:solidFill>
      </dgm:spPr>
      <dgm:t>
        <a:bodyPr/>
        <a:lstStyle/>
        <a:p>
          <a:r>
            <a:rPr lang="en-US" dirty="0" smtClean="0">
              <a:solidFill>
                <a:schemeClr val="bg1"/>
              </a:solidFill>
            </a:rPr>
            <a:t>Medicare Shared Savings Program</a:t>
          </a:r>
          <a:endParaRPr lang="en-US" dirty="0">
            <a:solidFill>
              <a:schemeClr val="bg1"/>
            </a:solidFill>
          </a:endParaRPr>
        </a:p>
      </dgm:t>
    </dgm:pt>
    <dgm:pt modelId="{808609E0-3C9C-4238-97E9-9E8BAE6E1B97}" type="parTrans" cxnId="{8AB67338-85D4-48BD-9EB9-989EEB199AF2}">
      <dgm:prSet/>
      <dgm:spPr/>
      <dgm:t>
        <a:bodyPr/>
        <a:lstStyle/>
        <a:p>
          <a:endParaRPr lang="en-US"/>
        </a:p>
      </dgm:t>
    </dgm:pt>
    <dgm:pt modelId="{5FCB945F-1AE4-412F-985C-F614B9396349}" type="sibTrans" cxnId="{8AB67338-85D4-48BD-9EB9-989EEB199AF2}">
      <dgm:prSet/>
      <dgm:spPr/>
      <dgm:t>
        <a:bodyPr/>
        <a:lstStyle/>
        <a:p>
          <a:endParaRPr lang="en-US"/>
        </a:p>
      </dgm:t>
    </dgm:pt>
    <dgm:pt modelId="{10980D77-5904-4F55-AE7B-34D9A98C5DDD}">
      <dgm:prSet/>
      <dgm:spPr>
        <a:solidFill>
          <a:srgbClr val="02396F">
            <a:alpha val="90000"/>
          </a:srgbClr>
        </a:solidFill>
      </dgm:spPr>
      <dgm:t>
        <a:bodyPr/>
        <a:lstStyle/>
        <a:p>
          <a:r>
            <a:rPr lang="en-US" dirty="0" smtClean="0">
              <a:solidFill>
                <a:srgbClr val="FF0000"/>
              </a:solidFill>
            </a:rPr>
            <a:t>Hospital Value-based Purchasing</a:t>
          </a:r>
          <a:endParaRPr lang="en-US" dirty="0">
            <a:solidFill>
              <a:srgbClr val="FF0000"/>
            </a:solidFill>
          </a:endParaRPr>
        </a:p>
      </dgm:t>
    </dgm:pt>
    <dgm:pt modelId="{444855F4-CACD-442A-B4FF-81AA1523519F}" type="parTrans" cxnId="{90BDC6FA-0347-4B55-9086-BCA5173C38C8}">
      <dgm:prSet/>
      <dgm:spPr/>
      <dgm:t>
        <a:bodyPr/>
        <a:lstStyle/>
        <a:p>
          <a:endParaRPr lang="en-US"/>
        </a:p>
      </dgm:t>
    </dgm:pt>
    <dgm:pt modelId="{365A0DB1-75C8-434C-A541-B87649D08C7A}" type="sibTrans" cxnId="{90BDC6FA-0347-4B55-9086-BCA5173C38C8}">
      <dgm:prSet/>
      <dgm:spPr/>
      <dgm:t>
        <a:bodyPr/>
        <a:lstStyle/>
        <a:p>
          <a:endParaRPr lang="en-US"/>
        </a:p>
      </dgm:t>
    </dgm:pt>
    <dgm:pt modelId="{B5C9AA87-4E40-4A40-9480-C3454E553029}">
      <dgm:prSet/>
      <dgm:spPr>
        <a:solidFill>
          <a:srgbClr val="02396F">
            <a:alpha val="90000"/>
          </a:srgbClr>
        </a:solidFill>
      </dgm:spPr>
      <dgm:t>
        <a:bodyPr/>
        <a:lstStyle/>
        <a:p>
          <a:r>
            <a:rPr lang="en-US" dirty="0" smtClean="0">
              <a:solidFill>
                <a:schemeClr val="bg1"/>
              </a:solidFill>
            </a:rPr>
            <a:t>Physician Feedback/Value-based Modifier*</a:t>
          </a:r>
          <a:endParaRPr lang="en-US" dirty="0">
            <a:solidFill>
              <a:schemeClr val="bg1"/>
            </a:solidFill>
          </a:endParaRPr>
        </a:p>
      </dgm:t>
    </dgm:pt>
    <dgm:pt modelId="{20C299C9-DFC9-4C8B-B432-560E867199A0}" type="parTrans" cxnId="{D2AEAFD8-84E3-42AB-BBCB-D51C66F94E95}">
      <dgm:prSet/>
      <dgm:spPr/>
      <dgm:t>
        <a:bodyPr/>
        <a:lstStyle/>
        <a:p>
          <a:endParaRPr lang="en-US"/>
        </a:p>
      </dgm:t>
    </dgm:pt>
    <dgm:pt modelId="{3A7BC4EA-657B-47AC-B2F1-2E7D4D81B59E}" type="sibTrans" cxnId="{D2AEAFD8-84E3-42AB-BBCB-D51C66F94E95}">
      <dgm:prSet/>
      <dgm:spPr/>
      <dgm:t>
        <a:bodyPr/>
        <a:lstStyle/>
        <a:p>
          <a:endParaRPr lang="en-US"/>
        </a:p>
      </dgm:t>
    </dgm:pt>
    <dgm:pt modelId="{BEBB7309-F14D-481F-8FE4-39E9677C0233}">
      <dgm:prSet phldrT="[Text]"/>
      <dgm:spPr>
        <a:solidFill>
          <a:srgbClr val="02396F">
            <a:alpha val="90000"/>
          </a:srgbClr>
        </a:solidFill>
      </dgm:spPr>
      <dgm:t>
        <a:bodyPr/>
        <a:lstStyle/>
        <a:p>
          <a:r>
            <a:rPr lang="en-US" dirty="0" smtClean="0">
              <a:solidFill>
                <a:schemeClr val="bg1"/>
              </a:solidFill>
            </a:rPr>
            <a:t>Inpatient Psychiatric Facilities</a:t>
          </a:r>
          <a:endParaRPr lang="en-US" dirty="0">
            <a:solidFill>
              <a:schemeClr val="bg1"/>
            </a:solidFill>
          </a:endParaRPr>
        </a:p>
      </dgm:t>
    </dgm:pt>
    <dgm:pt modelId="{6ECC06C8-D881-4B2C-A742-34F6708A7AC0}" type="parTrans" cxnId="{C927A5CB-A7CD-4726-A77A-58D7EB4C285B}">
      <dgm:prSet/>
      <dgm:spPr/>
      <dgm:t>
        <a:bodyPr/>
        <a:lstStyle/>
        <a:p>
          <a:endParaRPr lang="en-US"/>
        </a:p>
      </dgm:t>
    </dgm:pt>
    <dgm:pt modelId="{4ECF4125-AF48-4904-B2C8-EFC1C8558898}" type="sibTrans" cxnId="{C927A5CB-A7CD-4726-A77A-58D7EB4C285B}">
      <dgm:prSet/>
      <dgm:spPr/>
      <dgm:t>
        <a:bodyPr/>
        <a:lstStyle/>
        <a:p>
          <a:endParaRPr lang="en-US"/>
        </a:p>
      </dgm:t>
    </dgm:pt>
    <dgm:pt modelId="{77FBE607-1163-4940-945F-173E07D16235}">
      <dgm:prSet phldrT="[Text]"/>
      <dgm:spPr>
        <a:solidFill>
          <a:srgbClr val="02396F">
            <a:alpha val="90000"/>
          </a:srgbClr>
        </a:solidFill>
      </dgm:spPr>
      <dgm:t>
        <a:bodyPr/>
        <a:lstStyle/>
        <a:p>
          <a:r>
            <a:rPr lang="en-US" dirty="0" smtClean="0">
              <a:solidFill>
                <a:schemeClr val="bg1"/>
              </a:solidFill>
            </a:rPr>
            <a:t>Inpatient Quality Reporting</a:t>
          </a:r>
          <a:endParaRPr lang="en-US" dirty="0">
            <a:solidFill>
              <a:schemeClr val="bg1"/>
            </a:solidFill>
          </a:endParaRPr>
        </a:p>
      </dgm:t>
    </dgm:pt>
    <dgm:pt modelId="{B44AFA08-FFA7-4E17-AB8B-22A1202451D6}" type="parTrans" cxnId="{DC02E12B-7AFF-4475-B79B-57E422F5EAF1}">
      <dgm:prSet/>
      <dgm:spPr/>
      <dgm:t>
        <a:bodyPr/>
        <a:lstStyle/>
        <a:p>
          <a:endParaRPr lang="en-US"/>
        </a:p>
      </dgm:t>
    </dgm:pt>
    <dgm:pt modelId="{BA64B88A-7263-476A-9B8F-992BE4BF1EFD}" type="sibTrans" cxnId="{DC02E12B-7AFF-4475-B79B-57E422F5EAF1}">
      <dgm:prSet/>
      <dgm:spPr/>
      <dgm:t>
        <a:bodyPr/>
        <a:lstStyle/>
        <a:p>
          <a:endParaRPr lang="en-US"/>
        </a:p>
      </dgm:t>
    </dgm:pt>
    <dgm:pt modelId="{54F37679-9883-4E18-9E5F-D9DF0463347A}">
      <dgm:prSet phldrT="[Text]"/>
      <dgm:spPr>
        <a:solidFill>
          <a:srgbClr val="02396F">
            <a:alpha val="90000"/>
          </a:srgbClr>
        </a:solidFill>
      </dgm:spPr>
      <dgm:t>
        <a:bodyPr/>
        <a:lstStyle/>
        <a:p>
          <a:r>
            <a:rPr lang="en-US" dirty="0" smtClean="0">
              <a:solidFill>
                <a:schemeClr val="bg1"/>
              </a:solidFill>
            </a:rPr>
            <a:t>Outpatient Quality Reporting</a:t>
          </a:r>
          <a:endParaRPr lang="en-US" dirty="0">
            <a:solidFill>
              <a:schemeClr val="bg1"/>
            </a:solidFill>
          </a:endParaRPr>
        </a:p>
      </dgm:t>
    </dgm:pt>
    <dgm:pt modelId="{CBDBC9CD-2739-47B8-ABCA-919157A06BCA}" type="parTrans" cxnId="{3B3F9E33-CBC9-49E5-BA92-4184D6A13BB9}">
      <dgm:prSet/>
      <dgm:spPr/>
      <dgm:t>
        <a:bodyPr/>
        <a:lstStyle/>
        <a:p>
          <a:endParaRPr lang="en-US"/>
        </a:p>
      </dgm:t>
    </dgm:pt>
    <dgm:pt modelId="{1111F1E5-3795-431D-898D-622397AAE0C5}" type="sibTrans" cxnId="{3B3F9E33-CBC9-49E5-BA92-4184D6A13BB9}">
      <dgm:prSet/>
      <dgm:spPr/>
      <dgm:t>
        <a:bodyPr/>
        <a:lstStyle/>
        <a:p>
          <a:endParaRPr lang="en-US"/>
        </a:p>
      </dgm:t>
    </dgm:pt>
    <dgm:pt modelId="{148C50C9-04B6-44DB-B27B-FDB97EE9FBE0}">
      <dgm:prSet phldrT="[Text]"/>
      <dgm:spPr>
        <a:solidFill>
          <a:srgbClr val="02396F">
            <a:alpha val="90000"/>
          </a:srgbClr>
        </a:solidFill>
      </dgm:spPr>
      <dgm:t>
        <a:bodyPr/>
        <a:lstStyle/>
        <a:p>
          <a:endParaRPr lang="en-US" dirty="0"/>
        </a:p>
      </dgm:t>
    </dgm:pt>
    <dgm:pt modelId="{80100792-D72C-427F-BCD1-10B312215890}" type="parTrans" cxnId="{D2F40B25-5A9D-45A6-AAC3-D7B96E474BE5}">
      <dgm:prSet/>
      <dgm:spPr/>
      <dgm:t>
        <a:bodyPr/>
        <a:lstStyle/>
        <a:p>
          <a:endParaRPr lang="en-US"/>
        </a:p>
      </dgm:t>
    </dgm:pt>
    <dgm:pt modelId="{EED7B5F8-7C00-4814-B0D4-D81BD4132A6A}" type="sibTrans" cxnId="{D2F40B25-5A9D-45A6-AAC3-D7B96E474BE5}">
      <dgm:prSet/>
      <dgm:spPr/>
      <dgm:t>
        <a:bodyPr/>
        <a:lstStyle/>
        <a:p>
          <a:endParaRPr lang="en-US"/>
        </a:p>
      </dgm:t>
    </dgm:pt>
    <dgm:pt modelId="{0177E384-63CC-465D-9878-A94A9BF881FB}">
      <dgm:prSet phldrT="[Text]"/>
      <dgm:spPr>
        <a:solidFill>
          <a:srgbClr val="02396F">
            <a:alpha val="90000"/>
          </a:srgbClr>
        </a:solidFill>
      </dgm:spPr>
      <dgm:t>
        <a:bodyPr/>
        <a:lstStyle/>
        <a:p>
          <a:r>
            <a:rPr lang="en-US" dirty="0" err="1" smtClean="0">
              <a:solidFill>
                <a:schemeClr val="bg1"/>
              </a:solidFill>
            </a:rPr>
            <a:t>eRx</a:t>
          </a:r>
          <a:r>
            <a:rPr lang="en-US" dirty="0" smtClean="0">
              <a:solidFill>
                <a:schemeClr val="bg1"/>
              </a:solidFill>
            </a:rPr>
            <a:t> quality reporting</a:t>
          </a:r>
          <a:endParaRPr lang="en-US" dirty="0">
            <a:solidFill>
              <a:schemeClr val="bg1"/>
            </a:solidFill>
          </a:endParaRPr>
        </a:p>
      </dgm:t>
    </dgm:pt>
    <dgm:pt modelId="{B301125F-531E-4B0A-9367-F87DF4B47C13}" type="parTrans" cxnId="{3AF5CA51-5991-4E0F-881C-D0D2E63AAE41}">
      <dgm:prSet/>
      <dgm:spPr/>
      <dgm:t>
        <a:bodyPr/>
        <a:lstStyle/>
        <a:p>
          <a:endParaRPr lang="en-US"/>
        </a:p>
      </dgm:t>
    </dgm:pt>
    <dgm:pt modelId="{374A9028-6D07-4FA5-8103-0745A628A120}" type="sibTrans" cxnId="{3AF5CA51-5991-4E0F-881C-D0D2E63AAE41}">
      <dgm:prSet/>
      <dgm:spPr/>
      <dgm:t>
        <a:bodyPr/>
        <a:lstStyle/>
        <a:p>
          <a:endParaRPr lang="en-US"/>
        </a:p>
      </dgm:t>
    </dgm:pt>
    <dgm:pt modelId="{D86E43D7-82BF-445C-9E6A-D55B1D5F93EC}">
      <dgm:prSet phldrT="[Text]"/>
      <dgm:spPr>
        <a:solidFill>
          <a:srgbClr val="02396F">
            <a:alpha val="90000"/>
          </a:srgbClr>
        </a:solidFill>
      </dgm:spPr>
      <dgm:t>
        <a:bodyPr/>
        <a:lstStyle/>
        <a:p>
          <a:endParaRPr lang="en-US" dirty="0"/>
        </a:p>
      </dgm:t>
    </dgm:pt>
    <dgm:pt modelId="{6DD6E18E-81DD-4CBE-BD65-6540AAA93AC3}" type="parTrans" cxnId="{96D20AD2-39FE-49F7-B3D9-FBA4F1CECF5F}">
      <dgm:prSet/>
      <dgm:spPr/>
      <dgm:t>
        <a:bodyPr/>
        <a:lstStyle/>
        <a:p>
          <a:endParaRPr lang="en-US"/>
        </a:p>
      </dgm:t>
    </dgm:pt>
    <dgm:pt modelId="{540E63F7-F972-4336-AC3C-D3112C17C6B5}" type="sibTrans" cxnId="{96D20AD2-39FE-49F7-B3D9-FBA4F1CECF5F}">
      <dgm:prSet/>
      <dgm:spPr/>
      <dgm:t>
        <a:bodyPr/>
        <a:lstStyle/>
        <a:p>
          <a:endParaRPr lang="en-US"/>
        </a:p>
      </dgm:t>
    </dgm:pt>
    <dgm:pt modelId="{3E19DA05-D3C8-47F9-862B-2FDD4F9C0C91}">
      <dgm:prSet/>
      <dgm:spPr>
        <a:solidFill>
          <a:srgbClr val="02396F">
            <a:alpha val="90000"/>
          </a:srgbClr>
        </a:solidFill>
      </dgm:spPr>
      <dgm:t>
        <a:bodyPr/>
        <a:lstStyle/>
        <a:p>
          <a:r>
            <a:rPr lang="en-US" dirty="0" smtClean="0">
              <a:solidFill>
                <a:schemeClr val="bg1"/>
              </a:solidFill>
            </a:rPr>
            <a:t>Medicaid Adult Quality Reporting*</a:t>
          </a:r>
          <a:endParaRPr lang="en-US" dirty="0">
            <a:solidFill>
              <a:schemeClr val="bg1"/>
            </a:solidFill>
          </a:endParaRPr>
        </a:p>
      </dgm:t>
    </dgm:pt>
    <dgm:pt modelId="{C810F654-9C3B-46E3-BD5A-3F3C569F57EA}" type="parTrans" cxnId="{A7AF1876-8A86-4D79-89F0-C1216EFD2CC3}">
      <dgm:prSet/>
      <dgm:spPr/>
      <dgm:t>
        <a:bodyPr/>
        <a:lstStyle/>
        <a:p>
          <a:endParaRPr lang="en-US"/>
        </a:p>
      </dgm:t>
    </dgm:pt>
    <dgm:pt modelId="{3B130411-D83A-4235-9E10-E14883D1532A}" type="sibTrans" cxnId="{A7AF1876-8A86-4D79-89F0-C1216EFD2CC3}">
      <dgm:prSet/>
      <dgm:spPr/>
      <dgm:t>
        <a:bodyPr/>
        <a:lstStyle/>
        <a:p>
          <a:endParaRPr lang="en-US"/>
        </a:p>
      </dgm:t>
    </dgm:pt>
    <dgm:pt modelId="{7AAF6C1E-623D-482F-A65B-7E3B6AAD7D81}">
      <dgm:prSet/>
      <dgm:spPr>
        <a:solidFill>
          <a:srgbClr val="02396F">
            <a:alpha val="90000"/>
          </a:srgbClr>
        </a:solidFill>
      </dgm:spPr>
      <dgm:t>
        <a:bodyPr/>
        <a:lstStyle/>
        <a:p>
          <a:r>
            <a:rPr lang="en-US" dirty="0" smtClean="0">
              <a:solidFill>
                <a:schemeClr val="bg1"/>
              </a:solidFill>
            </a:rPr>
            <a:t>CHIPRA Quality Reporting*</a:t>
          </a:r>
          <a:endParaRPr lang="en-US" dirty="0">
            <a:solidFill>
              <a:schemeClr val="bg1"/>
            </a:solidFill>
          </a:endParaRPr>
        </a:p>
      </dgm:t>
    </dgm:pt>
    <dgm:pt modelId="{CD6979BA-8AD1-4A72-8466-05D9EE2405C9}" type="parTrans" cxnId="{5D96DBE9-5775-4979-8091-25DBECE09FA1}">
      <dgm:prSet/>
      <dgm:spPr/>
      <dgm:t>
        <a:bodyPr/>
        <a:lstStyle/>
        <a:p>
          <a:endParaRPr lang="en-US"/>
        </a:p>
      </dgm:t>
    </dgm:pt>
    <dgm:pt modelId="{D05E936A-B512-4878-814D-D9E7FDE06BA2}" type="sibTrans" cxnId="{5D96DBE9-5775-4979-8091-25DBECE09FA1}">
      <dgm:prSet/>
      <dgm:spPr/>
      <dgm:t>
        <a:bodyPr/>
        <a:lstStyle/>
        <a:p>
          <a:endParaRPr lang="en-US"/>
        </a:p>
      </dgm:t>
    </dgm:pt>
    <dgm:pt modelId="{C94B7799-4939-408E-B5AD-6AE21146D0B5}">
      <dgm:prSet/>
      <dgm:spPr>
        <a:solidFill>
          <a:srgbClr val="02396F">
            <a:alpha val="90000"/>
          </a:srgbClr>
        </a:solidFill>
      </dgm:spPr>
      <dgm:t>
        <a:bodyPr/>
        <a:lstStyle/>
        <a:p>
          <a:r>
            <a:rPr lang="en-US" dirty="0" smtClean="0">
              <a:solidFill>
                <a:schemeClr val="bg1"/>
              </a:solidFill>
            </a:rPr>
            <a:t>Health Insurance Exchange Quality Reporting*</a:t>
          </a:r>
          <a:endParaRPr lang="en-US" dirty="0">
            <a:solidFill>
              <a:schemeClr val="bg1"/>
            </a:solidFill>
          </a:endParaRPr>
        </a:p>
      </dgm:t>
    </dgm:pt>
    <dgm:pt modelId="{1CF752C2-A8C4-4EC0-81B3-CB10C0633B12}" type="parTrans" cxnId="{9D749CFB-93F1-4EC8-A1F5-555B845CB52C}">
      <dgm:prSet/>
      <dgm:spPr/>
      <dgm:t>
        <a:bodyPr/>
        <a:lstStyle/>
        <a:p>
          <a:endParaRPr lang="en-US"/>
        </a:p>
      </dgm:t>
    </dgm:pt>
    <dgm:pt modelId="{A2DE0897-B165-4D5F-9237-60D14783ABC6}" type="sibTrans" cxnId="{9D749CFB-93F1-4EC8-A1F5-555B845CB52C}">
      <dgm:prSet/>
      <dgm:spPr/>
      <dgm:t>
        <a:bodyPr/>
        <a:lstStyle/>
        <a:p>
          <a:endParaRPr lang="en-US"/>
        </a:p>
      </dgm:t>
    </dgm:pt>
    <dgm:pt modelId="{ABF455C4-4785-4D77-98D7-2623A416F7B8}">
      <dgm:prSet/>
      <dgm:spPr>
        <a:solidFill>
          <a:srgbClr val="02396F">
            <a:alpha val="90000"/>
          </a:srgbClr>
        </a:solidFill>
      </dgm:spPr>
      <dgm:t>
        <a:bodyPr/>
        <a:lstStyle/>
        <a:p>
          <a:r>
            <a:rPr lang="en-US" dirty="0" smtClean="0">
              <a:solidFill>
                <a:schemeClr val="bg1"/>
              </a:solidFill>
            </a:rPr>
            <a:t>Medicare Part C*</a:t>
          </a:r>
          <a:endParaRPr lang="en-US" dirty="0">
            <a:solidFill>
              <a:schemeClr val="bg1"/>
            </a:solidFill>
          </a:endParaRPr>
        </a:p>
      </dgm:t>
    </dgm:pt>
    <dgm:pt modelId="{88B77EEF-8F0C-4E75-8982-A524CE326D77}" type="parTrans" cxnId="{FF544E9B-FA47-4179-AF0A-2C28A35A5E75}">
      <dgm:prSet/>
      <dgm:spPr/>
      <dgm:t>
        <a:bodyPr/>
        <a:lstStyle/>
        <a:p>
          <a:endParaRPr lang="en-US"/>
        </a:p>
      </dgm:t>
    </dgm:pt>
    <dgm:pt modelId="{E200A4AA-7C77-46B7-AEE3-495090C8D811}" type="sibTrans" cxnId="{FF544E9B-FA47-4179-AF0A-2C28A35A5E75}">
      <dgm:prSet/>
      <dgm:spPr/>
      <dgm:t>
        <a:bodyPr/>
        <a:lstStyle/>
        <a:p>
          <a:endParaRPr lang="en-US"/>
        </a:p>
      </dgm:t>
    </dgm:pt>
    <dgm:pt modelId="{7C43805A-3441-46E5-A8EE-D13EA10343AC}">
      <dgm:prSet/>
      <dgm:spPr>
        <a:solidFill>
          <a:srgbClr val="02396F">
            <a:alpha val="90000"/>
          </a:srgbClr>
        </a:solidFill>
      </dgm:spPr>
      <dgm:t>
        <a:bodyPr/>
        <a:lstStyle/>
        <a:p>
          <a:endParaRPr lang="en-US" dirty="0"/>
        </a:p>
      </dgm:t>
    </dgm:pt>
    <dgm:pt modelId="{FB39953D-728A-4ADE-955F-781D491F3447}" type="parTrans" cxnId="{03888FBA-28C1-4D70-8FCC-965C6AC73D11}">
      <dgm:prSet/>
      <dgm:spPr/>
      <dgm:t>
        <a:bodyPr/>
        <a:lstStyle/>
        <a:p>
          <a:endParaRPr lang="en-US"/>
        </a:p>
      </dgm:t>
    </dgm:pt>
    <dgm:pt modelId="{0FAFC306-D892-4196-AE0E-B18094A10DCF}" type="sibTrans" cxnId="{03888FBA-28C1-4D70-8FCC-965C6AC73D11}">
      <dgm:prSet/>
      <dgm:spPr/>
      <dgm:t>
        <a:bodyPr/>
        <a:lstStyle/>
        <a:p>
          <a:endParaRPr lang="en-US"/>
        </a:p>
      </dgm:t>
    </dgm:pt>
    <dgm:pt modelId="{373D3795-AC07-4932-9442-3BE3368C60D1}">
      <dgm:prSet phldrT="[Text]"/>
      <dgm:spPr>
        <a:solidFill>
          <a:srgbClr val="02396F">
            <a:alpha val="90000"/>
          </a:srgbClr>
        </a:solidFill>
      </dgm:spPr>
      <dgm:t>
        <a:bodyPr/>
        <a:lstStyle/>
        <a:p>
          <a:r>
            <a:rPr lang="en-US" dirty="0" smtClean="0">
              <a:solidFill>
                <a:schemeClr val="bg1"/>
              </a:solidFill>
            </a:rPr>
            <a:t>LTCH Quality Reporting</a:t>
          </a:r>
          <a:endParaRPr lang="en-US" dirty="0">
            <a:solidFill>
              <a:schemeClr val="bg1"/>
            </a:solidFill>
          </a:endParaRPr>
        </a:p>
      </dgm:t>
    </dgm:pt>
    <dgm:pt modelId="{DFF561E5-413F-4485-A6B5-DEE094B9220A}" type="parTrans" cxnId="{EC04F216-6953-42FE-9638-EC0F230EFAF2}">
      <dgm:prSet/>
      <dgm:spPr/>
      <dgm:t>
        <a:bodyPr/>
        <a:lstStyle/>
        <a:p>
          <a:endParaRPr lang="en-US"/>
        </a:p>
      </dgm:t>
    </dgm:pt>
    <dgm:pt modelId="{F7FDC664-4F7B-44DD-A0CA-99FCAE0EF866}" type="sibTrans" cxnId="{EC04F216-6953-42FE-9638-EC0F230EFAF2}">
      <dgm:prSet/>
      <dgm:spPr/>
      <dgm:t>
        <a:bodyPr/>
        <a:lstStyle/>
        <a:p>
          <a:endParaRPr lang="en-US"/>
        </a:p>
      </dgm:t>
    </dgm:pt>
    <dgm:pt modelId="{287B1E2C-9501-409F-8B55-45C006F10FEB}">
      <dgm:prSet phldrT="[Text]"/>
      <dgm:spPr>
        <a:solidFill>
          <a:srgbClr val="02396F">
            <a:alpha val="90000"/>
          </a:srgbClr>
        </a:solidFill>
      </dgm:spPr>
      <dgm:t>
        <a:bodyPr/>
        <a:lstStyle/>
        <a:p>
          <a:r>
            <a:rPr lang="en-US" dirty="0" smtClean="0">
              <a:solidFill>
                <a:schemeClr val="bg1"/>
              </a:solidFill>
            </a:rPr>
            <a:t>ESRD QIP</a:t>
          </a:r>
          <a:endParaRPr lang="en-US" dirty="0">
            <a:solidFill>
              <a:schemeClr val="bg1"/>
            </a:solidFill>
          </a:endParaRPr>
        </a:p>
      </dgm:t>
    </dgm:pt>
    <dgm:pt modelId="{A6679E95-FCDB-44AB-B587-AF6D052AF4B7}" type="parTrans" cxnId="{BAEA4DF5-92B1-41C5-A71C-777F903E2C1A}">
      <dgm:prSet/>
      <dgm:spPr/>
      <dgm:t>
        <a:bodyPr/>
        <a:lstStyle/>
        <a:p>
          <a:endParaRPr lang="en-US"/>
        </a:p>
      </dgm:t>
    </dgm:pt>
    <dgm:pt modelId="{DB789599-380F-4461-A6FA-533BB3C08647}" type="sibTrans" cxnId="{BAEA4DF5-92B1-41C5-A71C-777F903E2C1A}">
      <dgm:prSet/>
      <dgm:spPr/>
      <dgm:t>
        <a:bodyPr/>
        <a:lstStyle/>
        <a:p>
          <a:endParaRPr lang="en-US"/>
        </a:p>
      </dgm:t>
    </dgm:pt>
    <dgm:pt modelId="{32178CCF-3AE5-4B98-9BF8-B17958C892B2}">
      <dgm:prSet phldrT="[Text]"/>
      <dgm:spPr>
        <a:solidFill>
          <a:srgbClr val="02396F">
            <a:alpha val="90000"/>
          </a:srgbClr>
        </a:solidFill>
      </dgm:spPr>
      <dgm:t>
        <a:bodyPr/>
        <a:lstStyle/>
        <a:p>
          <a:r>
            <a:rPr lang="en-US" dirty="0" smtClean="0">
              <a:solidFill>
                <a:schemeClr val="bg1"/>
              </a:solidFill>
            </a:rPr>
            <a:t>Hospice Quality Reporting</a:t>
          </a:r>
          <a:endParaRPr lang="en-US" dirty="0">
            <a:solidFill>
              <a:schemeClr val="bg1"/>
            </a:solidFill>
          </a:endParaRPr>
        </a:p>
      </dgm:t>
    </dgm:pt>
    <dgm:pt modelId="{B7ECF88D-3BF9-4FE0-997B-C0280D00103D}" type="parTrans" cxnId="{363FFFB4-3008-4CC0-B270-C2EDFB13C626}">
      <dgm:prSet/>
      <dgm:spPr/>
      <dgm:t>
        <a:bodyPr/>
        <a:lstStyle/>
        <a:p>
          <a:endParaRPr lang="en-US"/>
        </a:p>
      </dgm:t>
    </dgm:pt>
    <dgm:pt modelId="{07686B25-67F9-4739-9A61-26B04A0F4EA8}" type="sibTrans" cxnId="{363FFFB4-3008-4CC0-B270-C2EDFB13C626}">
      <dgm:prSet/>
      <dgm:spPr/>
      <dgm:t>
        <a:bodyPr/>
        <a:lstStyle/>
        <a:p>
          <a:endParaRPr lang="en-US"/>
        </a:p>
      </dgm:t>
    </dgm:pt>
    <dgm:pt modelId="{3690B757-D002-497F-9FF8-B74EB14A2E5C}">
      <dgm:prSet phldrT="[Text]"/>
      <dgm:spPr>
        <a:solidFill>
          <a:srgbClr val="02396F">
            <a:alpha val="90000"/>
          </a:srgbClr>
        </a:solidFill>
      </dgm:spPr>
      <dgm:t>
        <a:bodyPr/>
        <a:lstStyle/>
        <a:p>
          <a:r>
            <a:rPr lang="en-US" dirty="0" smtClean="0">
              <a:solidFill>
                <a:schemeClr val="bg1"/>
              </a:solidFill>
            </a:rPr>
            <a:t>Ambulatory Surgical Centers</a:t>
          </a:r>
          <a:endParaRPr lang="en-US" dirty="0">
            <a:solidFill>
              <a:schemeClr val="bg1"/>
            </a:solidFill>
          </a:endParaRPr>
        </a:p>
      </dgm:t>
    </dgm:pt>
    <dgm:pt modelId="{8293C95E-91B2-4F0E-9467-87E0CD782FC1}" type="parTrans" cxnId="{BEAB3FEA-10C3-4244-8ECC-30F3493F26F9}">
      <dgm:prSet/>
      <dgm:spPr/>
      <dgm:t>
        <a:bodyPr/>
        <a:lstStyle/>
        <a:p>
          <a:endParaRPr lang="en-US"/>
        </a:p>
      </dgm:t>
    </dgm:pt>
    <dgm:pt modelId="{0DB48354-40C2-4342-822E-58F3CD2704C4}" type="sibTrans" cxnId="{BEAB3FEA-10C3-4244-8ECC-30F3493F26F9}">
      <dgm:prSet/>
      <dgm:spPr/>
      <dgm:t>
        <a:bodyPr/>
        <a:lstStyle/>
        <a:p>
          <a:endParaRPr lang="en-US"/>
        </a:p>
      </dgm:t>
    </dgm:pt>
    <dgm:pt modelId="{A12BB126-F7E9-480F-B857-88BD05CC0135}">
      <dgm:prSet phldrT="[Text]"/>
      <dgm:spPr>
        <a:solidFill>
          <a:srgbClr val="02396F">
            <a:alpha val="90000"/>
          </a:srgbClr>
        </a:solidFill>
      </dgm:spPr>
      <dgm:t>
        <a:bodyPr/>
        <a:lstStyle/>
        <a:p>
          <a:r>
            <a:rPr lang="en-US" dirty="0" smtClean="0">
              <a:solidFill>
                <a:schemeClr val="bg1"/>
              </a:solidFill>
            </a:rPr>
            <a:t>Home Health Quality Reporting</a:t>
          </a:r>
          <a:endParaRPr lang="en-US" dirty="0">
            <a:solidFill>
              <a:schemeClr val="bg1"/>
            </a:solidFill>
          </a:endParaRPr>
        </a:p>
      </dgm:t>
    </dgm:pt>
    <dgm:pt modelId="{866514E8-8273-43E5-8ABA-1E835D275C4F}" type="parTrans" cxnId="{2291CCB6-B0DF-4963-92B5-1E0A4BF36F51}">
      <dgm:prSet/>
      <dgm:spPr/>
      <dgm:t>
        <a:bodyPr/>
        <a:lstStyle/>
        <a:p>
          <a:endParaRPr lang="en-US"/>
        </a:p>
      </dgm:t>
    </dgm:pt>
    <dgm:pt modelId="{0CA7B42D-BD03-4DCD-953D-962D1D78A687}" type="sibTrans" cxnId="{2291CCB6-B0DF-4963-92B5-1E0A4BF36F51}">
      <dgm:prSet/>
      <dgm:spPr/>
      <dgm:t>
        <a:bodyPr/>
        <a:lstStyle/>
        <a:p>
          <a:endParaRPr lang="en-US"/>
        </a:p>
      </dgm:t>
    </dgm:pt>
    <dgm:pt modelId="{FEA05452-3A01-4B68-9E2D-96B5E24A3C70}">
      <dgm:prSet phldrT="[Text]"/>
      <dgm:spPr>
        <a:solidFill>
          <a:srgbClr val="02396F">
            <a:alpha val="90000"/>
          </a:srgbClr>
        </a:solidFill>
      </dgm:spPr>
      <dgm:t>
        <a:bodyPr/>
        <a:lstStyle/>
        <a:p>
          <a:endParaRPr lang="en-US" dirty="0"/>
        </a:p>
      </dgm:t>
    </dgm:pt>
    <dgm:pt modelId="{3BD4DAAD-1103-4A02-94D9-1F90A7B37E1A}" type="parTrans" cxnId="{2139E368-37DA-4C8E-9578-712B95DCC6B7}">
      <dgm:prSet/>
      <dgm:spPr/>
      <dgm:t>
        <a:bodyPr/>
        <a:lstStyle/>
        <a:p>
          <a:endParaRPr lang="en-US"/>
        </a:p>
      </dgm:t>
    </dgm:pt>
    <dgm:pt modelId="{C260C64E-7F2D-4E8A-B0CD-C07CFA892116}" type="sibTrans" cxnId="{2139E368-37DA-4C8E-9578-712B95DCC6B7}">
      <dgm:prSet/>
      <dgm:spPr/>
      <dgm:t>
        <a:bodyPr/>
        <a:lstStyle/>
        <a:p>
          <a:endParaRPr lang="en-US"/>
        </a:p>
      </dgm:t>
    </dgm:pt>
    <dgm:pt modelId="{9C23E60F-9645-4F99-9114-3E92C0FABD3D}">
      <dgm:prSet/>
      <dgm:spPr>
        <a:solidFill>
          <a:srgbClr val="02396F">
            <a:alpha val="90000"/>
          </a:srgbClr>
        </a:solidFill>
      </dgm:spPr>
      <dgm:t>
        <a:bodyPr/>
        <a:lstStyle/>
        <a:p>
          <a:r>
            <a:rPr lang="en-US" dirty="0" smtClean="0">
              <a:solidFill>
                <a:schemeClr val="bg1"/>
              </a:solidFill>
            </a:rPr>
            <a:t>Medicare Part D*</a:t>
          </a:r>
          <a:endParaRPr lang="en-US" dirty="0">
            <a:solidFill>
              <a:schemeClr val="bg1"/>
            </a:solidFill>
          </a:endParaRPr>
        </a:p>
      </dgm:t>
    </dgm:pt>
    <dgm:pt modelId="{2D1C41F0-B1FA-4712-8864-966666771748}" type="parTrans" cxnId="{82476B19-E939-4FD2-AE7F-F6A457D3094F}">
      <dgm:prSet/>
      <dgm:spPr/>
      <dgm:t>
        <a:bodyPr/>
        <a:lstStyle/>
        <a:p>
          <a:endParaRPr lang="en-US"/>
        </a:p>
      </dgm:t>
    </dgm:pt>
    <dgm:pt modelId="{ED02CBA4-7592-482D-86AE-58B45773CA9F}" type="sibTrans" cxnId="{82476B19-E939-4FD2-AE7F-F6A457D3094F}">
      <dgm:prSet/>
      <dgm:spPr/>
      <dgm:t>
        <a:bodyPr/>
        <a:lstStyle/>
        <a:p>
          <a:endParaRPr lang="en-US"/>
        </a:p>
      </dgm:t>
    </dgm:pt>
    <dgm:pt modelId="{0698F5B4-EFCB-4CCA-B4D5-B88FAF6778F6}">
      <dgm:prSet phldrT="[Text]"/>
      <dgm:spPr>
        <a:solidFill>
          <a:srgbClr val="02396F">
            <a:alpha val="90000"/>
          </a:srgbClr>
        </a:solidFill>
      </dgm:spPr>
      <dgm:t>
        <a:bodyPr/>
        <a:lstStyle/>
        <a:p>
          <a:endParaRPr lang="en-US" dirty="0"/>
        </a:p>
      </dgm:t>
    </dgm:pt>
    <dgm:pt modelId="{E45CF02D-FB77-4CA6-B293-CA2F1DAD58EB}" type="parTrans" cxnId="{17A584A0-3572-4DA1-BA16-DFF2DEF9E94B}">
      <dgm:prSet/>
      <dgm:spPr/>
      <dgm:t>
        <a:bodyPr/>
        <a:lstStyle/>
        <a:p>
          <a:endParaRPr lang="en-US"/>
        </a:p>
      </dgm:t>
    </dgm:pt>
    <dgm:pt modelId="{F727A172-D3EF-408E-B7EE-DC263C01E172}" type="sibTrans" cxnId="{17A584A0-3572-4DA1-BA16-DFF2DEF9E94B}">
      <dgm:prSet/>
      <dgm:spPr/>
      <dgm:t>
        <a:bodyPr/>
        <a:lstStyle/>
        <a:p>
          <a:endParaRPr lang="en-US"/>
        </a:p>
      </dgm:t>
    </dgm:pt>
    <dgm:pt modelId="{D22724D6-E295-4FD5-B3CF-FB7B57952A7E}">
      <dgm:prSet phldrT="[Text]"/>
      <dgm:spPr>
        <a:solidFill>
          <a:srgbClr val="02396F">
            <a:alpha val="90000"/>
          </a:srgbClr>
        </a:solidFill>
      </dgm:spPr>
      <dgm:t>
        <a:bodyPr/>
        <a:lstStyle/>
        <a:p>
          <a:endParaRPr lang="en-US" dirty="0"/>
        </a:p>
      </dgm:t>
    </dgm:pt>
    <dgm:pt modelId="{16CC9F6B-F413-461A-ABB0-756026D50004}" type="parTrans" cxnId="{36C27EEA-BEBE-429F-8C1C-9EDBA8060BD8}">
      <dgm:prSet/>
      <dgm:spPr/>
      <dgm:t>
        <a:bodyPr/>
        <a:lstStyle/>
        <a:p>
          <a:endParaRPr lang="en-US"/>
        </a:p>
      </dgm:t>
    </dgm:pt>
    <dgm:pt modelId="{7A2C65BE-8F5C-48B8-974B-400EB90E5216}" type="sibTrans" cxnId="{36C27EEA-BEBE-429F-8C1C-9EDBA8060BD8}">
      <dgm:prSet/>
      <dgm:spPr/>
      <dgm:t>
        <a:bodyPr/>
        <a:lstStyle/>
        <a:p>
          <a:endParaRPr lang="en-US"/>
        </a:p>
      </dgm:t>
    </dgm:pt>
    <dgm:pt modelId="{854F5AA5-32DC-406D-A8BF-0890DD56EC4F}">
      <dgm:prSet phldrT="[Text]"/>
      <dgm:spPr>
        <a:solidFill>
          <a:srgbClr val="02396F">
            <a:alpha val="90000"/>
          </a:srgbClr>
        </a:solidFill>
      </dgm:spPr>
      <dgm:t>
        <a:bodyPr/>
        <a:lstStyle/>
        <a:p>
          <a:endParaRPr lang="en-US" dirty="0"/>
        </a:p>
      </dgm:t>
    </dgm:pt>
    <dgm:pt modelId="{F9AF2C52-5615-4FF6-B39B-383CA66EA4A8}" type="parTrans" cxnId="{B9F14CB8-DE99-44B2-B165-DBA87ACFE957}">
      <dgm:prSet/>
      <dgm:spPr/>
      <dgm:t>
        <a:bodyPr/>
        <a:lstStyle/>
        <a:p>
          <a:endParaRPr lang="en-US"/>
        </a:p>
      </dgm:t>
    </dgm:pt>
    <dgm:pt modelId="{7062A331-1E0B-4BAA-8306-D2F94B40B808}" type="sibTrans" cxnId="{B9F14CB8-DE99-44B2-B165-DBA87ACFE957}">
      <dgm:prSet/>
      <dgm:spPr/>
      <dgm:t>
        <a:bodyPr/>
        <a:lstStyle/>
        <a:p>
          <a:endParaRPr lang="en-US"/>
        </a:p>
      </dgm:t>
    </dgm:pt>
    <dgm:pt modelId="{0C9F59A7-1478-49A4-8736-7D003C9B4475}">
      <dgm:prSet phldrT="[Text]"/>
      <dgm:spPr>
        <a:solidFill>
          <a:srgbClr val="02396F">
            <a:alpha val="90000"/>
          </a:srgbClr>
        </a:solidFill>
      </dgm:spPr>
      <dgm:t>
        <a:bodyPr/>
        <a:lstStyle/>
        <a:p>
          <a:endParaRPr lang="en-US" dirty="0"/>
        </a:p>
      </dgm:t>
    </dgm:pt>
    <dgm:pt modelId="{B720986B-9EF0-4F8B-8493-7766CE4AD6CC}" type="parTrans" cxnId="{8CF1CA0E-3925-4FC9-9E78-9CD7526339FC}">
      <dgm:prSet/>
      <dgm:spPr/>
      <dgm:t>
        <a:bodyPr/>
        <a:lstStyle/>
        <a:p>
          <a:endParaRPr lang="en-US"/>
        </a:p>
      </dgm:t>
    </dgm:pt>
    <dgm:pt modelId="{A8834BD4-9114-4904-AB49-F395733A3B76}" type="sibTrans" cxnId="{8CF1CA0E-3925-4FC9-9E78-9CD7526339FC}">
      <dgm:prSet/>
      <dgm:spPr/>
      <dgm:t>
        <a:bodyPr/>
        <a:lstStyle/>
        <a:p>
          <a:endParaRPr lang="en-US"/>
        </a:p>
      </dgm:t>
    </dgm:pt>
    <dgm:pt modelId="{40B48C16-74E9-43EA-949C-2129D35EACED}">
      <dgm:prSet phldrT="[Text]"/>
      <dgm:spPr>
        <a:solidFill>
          <a:srgbClr val="02396F">
            <a:alpha val="90000"/>
          </a:srgbClr>
        </a:solidFill>
      </dgm:spPr>
      <dgm:t>
        <a:bodyPr/>
        <a:lstStyle/>
        <a:p>
          <a:endParaRPr lang="en-US" dirty="0"/>
        </a:p>
      </dgm:t>
    </dgm:pt>
    <dgm:pt modelId="{BE0E0A98-980E-4C79-A80C-7801322CB9C1}" type="parTrans" cxnId="{C75C5B4A-303A-4E93-8F43-F26E337D4734}">
      <dgm:prSet/>
      <dgm:spPr/>
      <dgm:t>
        <a:bodyPr/>
        <a:lstStyle/>
        <a:p>
          <a:endParaRPr lang="en-US"/>
        </a:p>
      </dgm:t>
    </dgm:pt>
    <dgm:pt modelId="{ECD19364-CF13-4D58-A66D-1E86536660C6}" type="sibTrans" cxnId="{C75C5B4A-303A-4E93-8F43-F26E337D4734}">
      <dgm:prSet/>
      <dgm:spPr/>
      <dgm:t>
        <a:bodyPr/>
        <a:lstStyle/>
        <a:p>
          <a:endParaRPr lang="en-US"/>
        </a:p>
      </dgm:t>
    </dgm:pt>
    <dgm:pt modelId="{18860DE6-C774-4D66-9286-D910C3D63B36}">
      <dgm:prSet phldrT="[Text]"/>
      <dgm:spPr>
        <a:solidFill>
          <a:srgbClr val="02396F">
            <a:alpha val="90000"/>
          </a:srgbClr>
        </a:solidFill>
      </dgm:spPr>
      <dgm:t>
        <a:bodyPr/>
        <a:lstStyle/>
        <a:p>
          <a:endParaRPr lang="en-US" dirty="0"/>
        </a:p>
      </dgm:t>
    </dgm:pt>
    <dgm:pt modelId="{F06E1FD3-118A-46D8-95F4-43B106150673}" type="parTrans" cxnId="{08491B11-CD5D-4311-B792-FD953116A6D7}">
      <dgm:prSet/>
      <dgm:spPr/>
      <dgm:t>
        <a:bodyPr/>
        <a:lstStyle/>
        <a:p>
          <a:endParaRPr lang="en-US"/>
        </a:p>
      </dgm:t>
    </dgm:pt>
    <dgm:pt modelId="{47143744-762A-4C99-804F-3384A7D06F35}" type="sibTrans" cxnId="{08491B11-CD5D-4311-B792-FD953116A6D7}">
      <dgm:prSet/>
      <dgm:spPr/>
      <dgm:t>
        <a:bodyPr/>
        <a:lstStyle/>
        <a:p>
          <a:endParaRPr lang="en-US"/>
        </a:p>
      </dgm:t>
    </dgm:pt>
    <dgm:pt modelId="{2E819A08-93F7-4054-8F95-4C11643FEDBF}">
      <dgm:prSet phldrT="[Text]"/>
      <dgm:spPr>
        <a:solidFill>
          <a:srgbClr val="02396F">
            <a:alpha val="90000"/>
          </a:srgbClr>
        </a:solidFill>
      </dgm:spPr>
      <dgm:t>
        <a:bodyPr/>
        <a:lstStyle/>
        <a:p>
          <a:endParaRPr lang="en-US" dirty="0"/>
        </a:p>
      </dgm:t>
    </dgm:pt>
    <dgm:pt modelId="{DD35456E-0B1C-43F0-AE6C-832B31977978}" type="parTrans" cxnId="{8E3FE4A5-E4BC-4668-AD15-CB451315FE0F}">
      <dgm:prSet/>
      <dgm:spPr/>
      <dgm:t>
        <a:bodyPr/>
        <a:lstStyle/>
        <a:p>
          <a:endParaRPr lang="en-US"/>
        </a:p>
      </dgm:t>
    </dgm:pt>
    <dgm:pt modelId="{C3033CB4-5CE6-4DD0-8DBC-124EBC888B26}" type="sibTrans" cxnId="{8E3FE4A5-E4BC-4668-AD15-CB451315FE0F}">
      <dgm:prSet/>
      <dgm:spPr/>
      <dgm:t>
        <a:bodyPr/>
        <a:lstStyle/>
        <a:p>
          <a:endParaRPr lang="en-US"/>
        </a:p>
      </dgm:t>
    </dgm:pt>
    <dgm:pt modelId="{B657DD16-F8FB-4E22-8488-919E3059B290}">
      <dgm:prSet phldrT="[Text]"/>
      <dgm:spPr>
        <a:solidFill>
          <a:srgbClr val="02396F">
            <a:alpha val="90000"/>
          </a:srgbClr>
        </a:solidFill>
      </dgm:spPr>
      <dgm:t>
        <a:bodyPr/>
        <a:lstStyle/>
        <a:p>
          <a:endParaRPr lang="en-US" dirty="0"/>
        </a:p>
      </dgm:t>
    </dgm:pt>
    <dgm:pt modelId="{B76B3EE9-E01E-4EA5-A337-179F59A3BE4B}" type="parTrans" cxnId="{E37CF050-9A84-4604-AB1A-542804F79513}">
      <dgm:prSet/>
      <dgm:spPr/>
      <dgm:t>
        <a:bodyPr/>
        <a:lstStyle/>
        <a:p>
          <a:endParaRPr lang="en-US"/>
        </a:p>
      </dgm:t>
    </dgm:pt>
    <dgm:pt modelId="{ACD94706-B534-48BA-9087-C7E81EAAED30}" type="sibTrans" cxnId="{E37CF050-9A84-4604-AB1A-542804F79513}">
      <dgm:prSet/>
      <dgm:spPr/>
      <dgm:t>
        <a:bodyPr/>
        <a:lstStyle/>
        <a:p>
          <a:endParaRPr lang="en-US"/>
        </a:p>
      </dgm:t>
    </dgm:pt>
    <dgm:pt modelId="{C0C9DC01-DE2B-4E18-9B1A-439E3F02BE02}">
      <dgm:prSet phldrT="[Text]"/>
      <dgm:spPr>
        <a:solidFill>
          <a:srgbClr val="02396F">
            <a:alpha val="90000"/>
          </a:srgbClr>
        </a:solidFill>
      </dgm:spPr>
      <dgm:t>
        <a:bodyPr/>
        <a:lstStyle/>
        <a:p>
          <a:endParaRPr lang="en-US" dirty="0"/>
        </a:p>
      </dgm:t>
    </dgm:pt>
    <dgm:pt modelId="{36E2A36B-E6A1-4B95-9B86-A1926F0073AC}" type="parTrans" cxnId="{95C03F48-257E-47FB-959C-DAD9E1DAABCE}">
      <dgm:prSet/>
      <dgm:spPr/>
      <dgm:t>
        <a:bodyPr/>
        <a:lstStyle/>
        <a:p>
          <a:endParaRPr lang="en-US"/>
        </a:p>
      </dgm:t>
    </dgm:pt>
    <dgm:pt modelId="{06FDEB21-360C-47D0-A16E-04B244ED0190}" type="sibTrans" cxnId="{95C03F48-257E-47FB-959C-DAD9E1DAABCE}">
      <dgm:prSet/>
      <dgm:spPr/>
      <dgm:t>
        <a:bodyPr/>
        <a:lstStyle/>
        <a:p>
          <a:endParaRPr lang="en-US"/>
        </a:p>
      </dgm:t>
    </dgm:pt>
    <dgm:pt modelId="{E706514A-7204-4F83-873B-F1726F9E70FF}">
      <dgm:prSet phldrT="[Text]"/>
      <dgm:spPr>
        <a:solidFill>
          <a:srgbClr val="02396F">
            <a:alpha val="90000"/>
          </a:srgbClr>
        </a:solidFill>
      </dgm:spPr>
      <dgm:t>
        <a:bodyPr/>
        <a:lstStyle/>
        <a:p>
          <a:endParaRPr lang="en-US" dirty="0"/>
        </a:p>
      </dgm:t>
    </dgm:pt>
    <dgm:pt modelId="{2EA4B7CB-67A8-490A-AC1B-8EC2E28344E7}" type="parTrans" cxnId="{A50FBBCC-0185-421F-9735-8FC9827DD4CD}">
      <dgm:prSet/>
      <dgm:spPr/>
      <dgm:t>
        <a:bodyPr/>
        <a:lstStyle/>
        <a:p>
          <a:endParaRPr lang="en-US"/>
        </a:p>
      </dgm:t>
    </dgm:pt>
    <dgm:pt modelId="{0638CE3A-34B1-487D-8CAC-86F5DE1E6876}" type="sibTrans" cxnId="{A50FBBCC-0185-421F-9735-8FC9827DD4CD}">
      <dgm:prSet/>
      <dgm:spPr/>
      <dgm:t>
        <a:bodyPr/>
        <a:lstStyle/>
        <a:p>
          <a:endParaRPr lang="en-US"/>
        </a:p>
      </dgm:t>
    </dgm:pt>
    <dgm:pt modelId="{C4ECD1D3-5C6D-445F-829E-F6EC1EB01D73}">
      <dgm:prSet phldrT="[Text]"/>
      <dgm:spPr>
        <a:solidFill>
          <a:srgbClr val="02396F">
            <a:alpha val="90000"/>
          </a:srgbClr>
        </a:solidFill>
      </dgm:spPr>
      <dgm:t>
        <a:bodyPr/>
        <a:lstStyle/>
        <a:p>
          <a:endParaRPr lang="en-US" dirty="0"/>
        </a:p>
      </dgm:t>
    </dgm:pt>
    <dgm:pt modelId="{3EAEDF45-D3E5-4631-AEDA-B3EDA870B393}" type="parTrans" cxnId="{5B84CC2F-549E-46D6-8504-AD608947A465}">
      <dgm:prSet/>
      <dgm:spPr/>
      <dgm:t>
        <a:bodyPr/>
        <a:lstStyle/>
        <a:p>
          <a:endParaRPr lang="en-US"/>
        </a:p>
      </dgm:t>
    </dgm:pt>
    <dgm:pt modelId="{8BCEE536-5B24-48AE-9993-90F04D3E4979}" type="sibTrans" cxnId="{5B84CC2F-549E-46D6-8504-AD608947A465}">
      <dgm:prSet/>
      <dgm:spPr/>
      <dgm:t>
        <a:bodyPr/>
        <a:lstStyle/>
        <a:p>
          <a:endParaRPr lang="en-US"/>
        </a:p>
      </dgm:t>
    </dgm:pt>
    <dgm:pt modelId="{721016F1-CFFD-4EC3-A641-E1002EA9CF6A}">
      <dgm:prSet phldrT="[Text]"/>
      <dgm:spPr>
        <a:solidFill>
          <a:srgbClr val="02396F">
            <a:alpha val="90000"/>
          </a:srgbClr>
        </a:solidFill>
      </dgm:spPr>
      <dgm:t>
        <a:bodyPr/>
        <a:lstStyle/>
        <a:p>
          <a:endParaRPr lang="en-US" dirty="0"/>
        </a:p>
      </dgm:t>
    </dgm:pt>
    <dgm:pt modelId="{2C1E7C3F-28D8-467B-80B5-ACACE3E2CDCD}" type="parTrans" cxnId="{50EB96E2-75C1-4246-900A-BB0A5C897BB0}">
      <dgm:prSet/>
      <dgm:spPr/>
      <dgm:t>
        <a:bodyPr/>
        <a:lstStyle/>
        <a:p>
          <a:endParaRPr lang="en-US"/>
        </a:p>
      </dgm:t>
    </dgm:pt>
    <dgm:pt modelId="{D540135C-7AE5-4C22-A79C-15A81C27F67D}" type="sibTrans" cxnId="{50EB96E2-75C1-4246-900A-BB0A5C897BB0}">
      <dgm:prSet/>
      <dgm:spPr/>
      <dgm:t>
        <a:bodyPr/>
        <a:lstStyle/>
        <a:p>
          <a:endParaRPr lang="en-US"/>
        </a:p>
      </dgm:t>
    </dgm:pt>
    <dgm:pt modelId="{1BB1D3B4-5D55-421E-994A-EDC9D183EDB0}">
      <dgm:prSet/>
      <dgm:spPr>
        <a:solidFill>
          <a:srgbClr val="02396F">
            <a:alpha val="90000"/>
          </a:srgbClr>
        </a:solidFill>
      </dgm:spPr>
      <dgm:t>
        <a:bodyPr/>
        <a:lstStyle/>
        <a:p>
          <a:endParaRPr lang="en-US" dirty="0"/>
        </a:p>
      </dgm:t>
    </dgm:pt>
    <dgm:pt modelId="{B047D428-1012-4007-8EA1-2644DA4E6C37}" type="parTrans" cxnId="{42DB6948-0392-471E-8921-FAA9AB14B5F7}">
      <dgm:prSet/>
      <dgm:spPr/>
      <dgm:t>
        <a:bodyPr/>
        <a:lstStyle/>
        <a:p>
          <a:endParaRPr lang="en-US"/>
        </a:p>
      </dgm:t>
    </dgm:pt>
    <dgm:pt modelId="{8DF2AB9F-BDC9-4732-B64D-87D0848B24D2}" type="sibTrans" cxnId="{42DB6948-0392-471E-8921-FAA9AB14B5F7}">
      <dgm:prSet/>
      <dgm:spPr/>
      <dgm:t>
        <a:bodyPr/>
        <a:lstStyle/>
        <a:p>
          <a:endParaRPr lang="en-US"/>
        </a:p>
      </dgm:t>
    </dgm:pt>
    <dgm:pt modelId="{EE11854D-A123-43A1-9869-A371ECB01259}">
      <dgm:prSet/>
      <dgm:spPr>
        <a:solidFill>
          <a:srgbClr val="02396F">
            <a:alpha val="90000"/>
          </a:srgbClr>
        </a:solidFill>
      </dgm:spPr>
      <dgm:t>
        <a:bodyPr/>
        <a:lstStyle/>
        <a:p>
          <a:endParaRPr lang="en-US" dirty="0"/>
        </a:p>
      </dgm:t>
    </dgm:pt>
    <dgm:pt modelId="{551431E7-FA50-4462-916C-C5B37A7F802D}" type="parTrans" cxnId="{EC96EB8B-5903-4273-B364-600DFF855D78}">
      <dgm:prSet/>
      <dgm:spPr/>
      <dgm:t>
        <a:bodyPr/>
        <a:lstStyle/>
        <a:p>
          <a:endParaRPr lang="en-US"/>
        </a:p>
      </dgm:t>
    </dgm:pt>
    <dgm:pt modelId="{6861D876-12CD-4860-A8D6-B0D95B5C08A5}" type="sibTrans" cxnId="{EC96EB8B-5903-4273-B364-600DFF855D78}">
      <dgm:prSet/>
      <dgm:spPr/>
      <dgm:t>
        <a:bodyPr/>
        <a:lstStyle/>
        <a:p>
          <a:endParaRPr lang="en-US"/>
        </a:p>
      </dgm:t>
    </dgm:pt>
    <dgm:pt modelId="{14496E60-3909-4F66-8624-64F8A9C3621A}">
      <dgm:prSet/>
      <dgm:spPr>
        <a:solidFill>
          <a:srgbClr val="02396F">
            <a:alpha val="90000"/>
          </a:srgbClr>
        </a:solidFill>
      </dgm:spPr>
      <dgm:t>
        <a:bodyPr/>
        <a:lstStyle/>
        <a:p>
          <a:endParaRPr lang="en-US" dirty="0"/>
        </a:p>
      </dgm:t>
    </dgm:pt>
    <dgm:pt modelId="{9C469085-3954-4A07-9B3C-F94DDCC3DDE2}" type="parTrans" cxnId="{A659A8F5-A30F-4646-A285-160F7869C9C8}">
      <dgm:prSet/>
      <dgm:spPr/>
      <dgm:t>
        <a:bodyPr/>
        <a:lstStyle/>
        <a:p>
          <a:endParaRPr lang="en-US"/>
        </a:p>
      </dgm:t>
    </dgm:pt>
    <dgm:pt modelId="{5395B596-7408-46AE-8F1B-98144838434C}" type="sibTrans" cxnId="{A659A8F5-A30F-4646-A285-160F7869C9C8}">
      <dgm:prSet/>
      <dgm:spPr/>
      <dgm:t>
        <a:bodyPr/>
        <a:lstStyle/>
        <a:p>
          <a:endParaRPr lang="en-US"/>
        </a:p>
      </dgm:t>
    </dgm:pt>
    <dgm:pt modelId="{B052480F-CF80-4A14-AAF2-C2D4A2BC60D6}">
      <dgm:prSet/>
      <dgm:spPr>
        <a:solidFill>
          <a:srgbClr val="02396F">
            <a:alpha val="90000"/>
          </a:srgbClr>
        </a:solidFill>
      </dgm:spPr>
      <dgm:t>
        <a:bodyPr/>
        <a:lstStyle/>
        <a:p>
          <a:endParaRPr lang="en-US" dirty="0"/>
        </a:p>
      </dgm:t>
    </dgm:pt>
    <dgm:pt modelId="{9CAA32BF-23A6-4F46-B443-599FB35D13A8}" type="parTrans" cxnId="{19B72937-5BA1-4C7E-947F-561E7A839B83}">
      <dgm:prSet/>
      <dgm:spPr/>
      <dgm:t>
        <a:bodyPr/>
        <a:lstStyle/>
        <a:p>
          <a:endParaRPr lang="en-US"/>
        </a:p>
      </dgm:t>
    </dgm:pt>
    <dgm:pt modelId="{2B7E6F0D-9720-41E2-B40A-BBDD5CD27782}" type="sibTrans" cxnId="{19B72937-5BA1-4C7E-947F-561E7A839B83}">
      <dgm:prSet/>
      <dgm:spPr/>
      <dgm:t>
        <a:bodyPr/>
        <a:lstStyle/>
        <a:p>
          <a:endParaRPr lang="en-US"/>
        </a:p>
      </dgm:t>
    </dgm:pt>
    <dgm:pt modelId="{EFFF414F-144B-4EC8-94B0-48B041CAE61F}">
      <dgm:prSet/>
      <dgm:spPr>
        <a:solidFill>
          <a:srgbClr val="02396F">
            <a:alpha val="90000"/>
          </a:srgbClr>
        </a:solidFill>
      </dgm:spPr>
      <dgm:t>
        <a:bodyPr/>
        <a:lstStyle/>
        <a:p>
          <a:endParaRPr lang="en-US" dirty="0"/>
        </a:p>
      </dgm:t>
    </dgm:pt>
    <dgm:pt modelId="{97691F33-CBAA-4CE5-A8DA-0056F98B01A8}" type="parTrans" cxnId="{44870AAC-DCA3-4F53-9000-A6B439AAFD0F}">
      <dgm:prSet/>
      <dgm:spPr/>
      <dgm:t>
        <a:bodyPr/>
        <a:lstStyle/>
        <a:p>
          <a:endParaRPr lang="en-US"/>
        </a:p>
      </dgm:t>
    </dgm:pt>
    <dgm:pt modelId="{86F5FF1E-1E2F-44FA-9F73-85DD6D18ECA0}" type="sibTrans" cxnId="{44870AAC-DCA3-4F53-9000-A6B439AAFD0F}">
      <dgm:prSet/>
      <dgm:spPr/>
      <dgm:t>
        <a:bodyPr/>
        <a:lstStyle/>
        <a:p>
          <a:endParaRPr lang="en-US"/>
        </a:p>
      </dgm:t>
    </dgm:pt>
    <dgm:pt modelId="{C1D51614-A326-4D42-AD6A-E985B0BDD459}">
      <dgm:prSet/>
      <dgm:spPr>
        <a:solidFill>
          <a:srgbClr val="02396F">
            <a:alpha val="90000"/>
          </a:srgbClr>
        </a:solidFill>
      </dgm:spPr>
      <dgm:t>
        <a:bodyPr/>
        <a:lstStyle/>
        <a:p>
          <a:endParaRPr lang="en-US" dirty="0"/>
        </a:p>
      </dgm:t>
    </dgm:pt>
    <dgm:pt modelId="{879B6E77-9A97-440F-ADFF-A285415AD743}" type="parTrans" cxnId="{206A1B6A-3CD4-4821-9EA7-37E3DE9BE123}">
      <dgm:prSet/>
      <dgm:spPr/>
      <dgm:t>
        <a:bodyPr/>
        <a:lstStyle/>
        <a:p>
          <a:endParaRPr lang="en-US"/>
        </a:p>
      </dgm:t>
    </dgm:pt>
    <dgm:pt modelId="{6A88CDF0-F5FA-4B02-BCAC-83205176A16B}" type="sibTrans" cxnId="{206A1B6A-3CD4-4821-9EA7-37E3DE9BE123}">
      <dgm:prSet/>
      <dgm:spPr/>
      <dgm:t>
        <a:bodyPr/>
        <a:lstStyle/>
        <a:p>
          <a:endParaRPr lang="en-US"/>
        </a:p>
      </dgm:t>
    </dgm:pt>
    <dgm:pt modelId="{D1EB45E4-640D-4DDB-951A-0A46B96F699A}" type="pres">
      <dgm:prSet presAssocID="{05336DE2-B581-4531-B5EC-F6BD9CCC2BBC}" presName="Name0" presStyleCnt="0">
        <dgm:presLayoutVars>
          <dgm:dir/>
          <dgm:animLvl val="lvl"/>
          <dgm:resizeHandles val="exact"/>
        </dgm:presLayoutVars>
      </dgm:prSet>
      <dgm:spPr/>
      <dgm:t>
        <a:bodyPr/>
        <a:lstStyle/>
        <a:p>
          <a:endParaRPr lang="en-US"/>
        </a:p>
      </dgm:t>
    </dgm:pt>
    <dgm:pt modelId="{E44C4CCA-E08F-41DE-A750-BCA040E72FB3}" type="pres">
      <dgm:prSet presAssocID="{AE45AD45-9843-4406-8617-F8EA224B6503}" presName="composite" presStyleCnt="0"/>
      <dgm:spPr/>
    </dgm:pt>
    <dgm:pt modelId="{13966889-5F29-45A5-A3F7-D65BDF1E543B}" type="pres">
      <dgm:prSet presAssocID="{AE45AD45-9843-4406-8617-F8EA224B6503}" presName="parTx" presStyleLbl="alignNode1" presStyleIdx="0" presStyleCnt="5" custLinFactY="-51841" custLinFactNeighborY="-100000">
        <dgm:presLayoutVars>
          <dgm:chMax val="0"/>
          <dgm:chPref val="0"/>
          <dgm:bulletEnabled val="1"/>
        </dgm:presLayoutVars>
      </dgm:prSet>
      <dgm:spPr/>
      <dgm:t>
        <a:bodyPr/>
        <a:lstStyle/>
        <a:p>
          <a:endParaRPr lang="en-US"/>
        </a:p>
      </dgm:t>
    </dgm:pt>
    <dgm:pt modelId="{9007BDAF-38D5-4D73-B51D-03A1F935A382}" type="pres">
      <dgm:prSet presAssocID="{AE45AD45-9843-4406-8617-F8EA224B6503}" presName="desTx" presStyleLbl="alignAccFollowNode1" presStyleIdx="0" presStyleCnt="5" custScaleY="100405" custLinFactNeighborY="-8012">
        <dgm:presLayoutVars>
          <dgm:bulletEnabled val="1"/>
        </dgm:presLayoutVars>
      </dgm:prSet>
      <dgm:spPr/>
      <dgm:t>
        <a:bodyPr/>
        <a:lstStyle/>
        <a:p>
          <a:endParaRPr lang="en-US"/>
        </a:p>
      </dgm:t>
    </dgm:pt>
    <dgm:pt modelId="{8D972C89-0698-4CFA-98DD-F0D7365E9D45}" type="pres">
      <dgm:prSet presAssocID="{01B84DAD-7524-49B7-86C0-45C82E9A7E17}" presName="space" presStyleCnt="0"/>
      <dgm:spPr/>
    </dgm:pt>
    <dgm:pt modelId="{77C055AC-1CC9-4D46-B59D-67D97D0886C7}" type="pres">
      <dgm:prSet presAssocID="{BCFA1B72-5B29-4C50-903F-E9D8EBFD04E9}" presName="composite" presStyleCnt="0"/>
      <dgm:spPr/>
    </dgm:pt>
    <dgm:pt modelId="{3E874A10-BA56-433C-89CB-65676452170A}" type="pres">
      <dgm:prSet presAssocID="{BCFA1B72-5B29-4C50-903F-E9D8EBFD04E9}" presName="parTx" presStyleLbl="alignNode1" presStyleIdx="1" presStyleCnt="5" custLinFactY="-99872" custLinFactNeighborY="-100000">
        <dgm:presLayoutVars>
          <dgm:chMax val="0"/>
          <dgm:chPref val="0"/>
          <dgm:bulletEnabled val="1"/>
        </dgm:presLayoutVars>
      </dgm:prSet>
      <dgm:spPr/>
      <dgm:t>
        <a:bodyPr/>
        <a:lstStyle/>
        <a:p>
          <a:endParaRPr lang="en-US"/>
        </a:p>
      </dgm:t>
    </dgm:pt>
    <dgm:pt modelId="{4DBCA96C-CEC2-459B-B093-805701CC7465}" type="pres">
      <dgm:prSet presAssocID="{BCFA1B72-5B29-4C50-903F-E9D8EBFD04E9}" presName="desTx" presStyleLbl="alignAccFollowNode1" presStyleIdx="1" presStyleCnt="5" custLinFactNeighborY="-8347">
        <dgm:presLayoutVars>
          <dgm:bulletEnabled val="1"/>
        </dgm:presLayoutVars>
      </dgm:prSet>
      <dgm:spPr/>
      <dgm:t>
        <a:bodyPr/>
        <a:lstStyle/>
        <a:p>
          <a:endParaRPr lang="en-US"/>
        </a:p>
      </dgm:t>
    </dgm:pt>
    <dgm:pt modelId="{53591ED4-68D2-4A1F-919E-E6A5745E1B2F}" type="pres">
      <dgm:prSet presAssocID="{C1A59283-1806-4D04-8A40-86337692B414}" presName="space" presStyleCnt="0"/>
      <dgm:spPr/>
    </dgm:pt>
    <dgm:pt modelId="{CFDE834E-44B7-4231-888E-90A2379FDE27}" type="pres">
      <dgm:prSet presAssocID="{45CD4F49-D3CF-4D1A-845F-8FB4FDC92AD9}" presName="composite" presStyleCnt="0"/>
      <dgm:spPr/>
    </dgm:pt>
    <dgm:pt modelId="{1F8CDA4A-0830-4F4B-89CD-3C9437436A36}" type="pres">
      <dgm:prSet presAssocID="{45CD4F49-D3CF-4D1A-845F-8FB4FDC92AD9}" presName="parTx" presStyleLbl="alignNode1" presStyleIdx="2" presStyleCnt="5" custLinFactY="-95708" custLinFactNeighborY="-100000">
        <dgm:presLayoutVars>
          <dgm:chMax val="0"/>
          <dgm:chPref val="0"/>
          <dgm:bulletEnabled val="1"/>
        </dgm:presLayoutVars>
      </dgm:prSet>
      <dgm:spPr/>
      <dgm:t>
        <a:bodyPr/>
        <a:lstStyle/>
        <a:p>
          <a:endParaRPr lang="en-US"/>
        </a:p>
      </dgm:t>
    </dgm:pt>
    <dgm:pt modelId="{3E666610-A8DA-4E10-81BA-93CE8F982395}" type="pres">
      <dgm:prSet presAssocID="{45CD4F49-D3CF-4D1A-845F-8FB4FDC92AD9}" presName="desTx" presStyleLbl="alignAccFollowNode1" presStyleIdx="2" presStyleCnt="5" custLinFactNeighborY="-8347">
        <dgm:presLayoutVars>
          <dgm:bulletEnabled val="1"/>
        </dgm:presLayoutVars>
      </dgm:prSet>
      <dgm:spPr/>
      <dgm:t>
        <a:bodyPr/>
        <a:lstStyle/>
        <a:p>
          <a:endParaRPr lang="en-US"/>
        </a:p>
      </dgm:t>
    </dgm:pt>
    <dgm:pt modelId="{6F8509E3-05A0-476D-B499-55A088D22A62}" type="pres">
      <dgm:prSet presAssocID="{B4B0B0E3-E51E-49FC-8A7C-282C316565A7}" presName="space" presStyleCnt="0"/>
      <dgm:spPr/>
    </dgm:pt>
    <dgm:pt modelId="{73ECA077-AB16-44F1-8E09-020759C458C3}" type="pres">
      <dgm:prSet presAssocID="{5F6A6F5F-FBEF-4D16-B2A5-74D5E8D49C8A}" presName="composite" presStyleCnt="0"/>
      <dgm:spPr/>
    </dgm:pt>
    <dgm:pt modelId="{1F511043-2C8A-4959-AB8B-5244B77D3CDE}" type="pres">
      <dgm:prSet presAssocID="{5F6A6F5F-FBEF-4D16-B2A5-74D5E8D49C8A}" presName="parTx" presStyleLbl="alignNode1" presStyleIdx="3" presStyleCnt="5" custLinFactY="-95708" custLinFactNeighborY="-100000">
        <dgm:presLayoutVars>
          <dgm:chMax val="0"/>
          <dgm:chPref val="0"/>
          <dgm:bulletEnabled val="1"/>
        </dgm:presLayoutVars>
      </dgm:prSet>
      <dgm:spPr/>
      <dgm:t>
        <a:bodyPr/>
        <a:lstStyle/>
        <a:p>
          <a:endParaRPr lang="en-US"/>
        </a:p>
      </dgm:t>
    </dgm:pt>
    <dgm:pt modelId="{59F8EC01-791F-4D30-80CD-3563F7DB8E26}" type="pres">
      <dgm:prSet presAssocID="{5F6A6F5F-FBEF-4D16-B2A5-74D5E8D49C8A}" presName="desTx" presStyleLbl="alignAccFollowNode1" presStyleIdx="3" presStyleCnt="5" custLinFactNeighborY="-8347">
        <dgm:presLayoutVars>
          <dgm:bulletEnabled val="1"/>
        </dgm:presLayoutVars>
      </dgm:prSet>
      <dgm:spPr/>
      <dgm:t>
        <a:bodyPr/>
        <a:lstStyle/>
        <a:p>
          <a:endParaRPr lang="en-US"/>
        </a:p>
      </dgm:t>
    </dgm:pt>
    <dgm:pt modelId="{B6AD5F04-C39C-4819-B4DD-74DF8DD57674}" type="pres">
      <dgm:prSet presAssocID="{0A1F4296-286D-4E29-9868-2AB73B77F691}" presName="space" presStyleCnt="0"/>
      <dgm:spPr/>
    </dgm:pt>
    <dgm:pt modelId="{46B9B735-E436-4736-A4BC-3908B2248A41}" type="pres">
      <dgm:prSet presAssocID="{454944A3-1416-4670-BD3B-15718CAA633B}" presName="composite" presStyleCnt="0"/>
      <dgm:spPr/>
    </dgm:pt>
    <dgm:pt modelId="{3C063E89-C635-4BBD-BC5C-8DE5503AE753}" type="pres">
      <dgm:prSet presAssocID="{454944A3-1416-4670-BD3B-15718CAA633B}" presName="parTx" presStyleLbl="alignNode1" presStyleIdx="4" presStyleCnt="5" custLinFactY="-93626" custLinFactNeighborY="-100000">
        <dgm:presLayoutVars>
          <dgm:chMax val="0"/>
          <dgm:chPref val="0"/>
          <dgm:bulletEnabled val="1"/>
        </dgm:presLayoutVars>
      </dgm:prSet>
      <dgm:spPr/>
      <dgm:t>
        <a:bodyPr/>
        <a:lstStyle/>
        <a:p>
          <a:endParaRPr lang="en-US"/>
        </a:p>
      </dgm:t>
    </dgm:pt>
    <dgm:pt modelId="{EB549B21-CD9D-41F0-A65D-C2A2280F3A4D}" type="pres">
      <dgm:prSet presAssocID="{454944A3-1416-4670-BD3B-15718CAA633B}" presName="desTx" presStyleLbl="alignAccFollowNode1" presStyleIdx="4" presStyleCnt="5" custLinFactNeighborY="-8196">
        <dgm:presLayoutVars>
          <dgm:bulletEnabled val="1"/>
        </dgm:presLayoutVars>
      </dgm:prSet>
      <dgm:spPr/>
      <dgm:t>
        <a:bodyPr/>
        <a:lstStyle/>
        <a:p>
          <a:endParaRPr lang="en-US"/>
        </a:p>
      </dgm:t>
    </dgm:pt>
  </dgm:ptLst>
  <dgm:cxnLst>
    <dgm:cxn modelId="{FF544E9B-FA47-4179-AF0A-2C28A35A5E75}" srcId="{454944A3-1416-4670-BD3B-15718CAA633B}" destId="{ABF455C4-4785-4D77-98D7-2623A416F7B8}" srcOrd="6" destOrd="0" parTransId="{88B77EEF-8F0C-4E75-8982-A524CE326D77}" sibTransId="{E200A4AA-7C77-46B7-AEE3-495090C8D811}"/>
    <dgm:cxn modelId="{9D749CFB-93F1-4EC8-A1F5-555B845CB52C}" srcId="{454944A3-1416-4670-BD3B-15718CAA633B}" destId="{C94B7799-4939-408E-B5AD-6AE21146D0B5}" srcOrd="4" destOrd="0" parTransId="{1CF752C2-A8C4-4EC0-81B3-CB10C0633B12}" sibTransId="{A2DE0897-B165-4D5F-9237-60D14783ABC6}"/>
    <dgm:cxn modelId="{17A584A0-3572-4DA1-BA16-DFF2DEF9E94B}" srcId="{AE45AD45-9843-4406-8617-F8EA224B6503}" destId="{0698F5B4-EFCB-4CCA-B4D5-B88FAF6778F6}" srcOrd="1" destOrd="0" parTransId="{E45CF02D-FB77-4CA6-B293-CA2F1DAD58EB}" sibTransId="{F727A172-D3EF-408E-B7EE-DC263C01E172}"/>
    <dgm:cxn modelId="{A7AF1876-8A86-4D79-89F0-C1216EFD2CC3}" srcId="{454944A3-1416-4670-BD3B-15718CAA633B}" destId="{3E19DA05-D3C8-47F9-862B-2FDD4F9C0C91}" srcOrd="0" destOrd="0" parTransId="{C810F654-9C3B-46E3-BD5A-3F3C569F57EA}" sibTransId="{3B130411-D83A-4235-9E10-E14883D1532A}"/>
    <dgm:cxn modelId="{95C03F48-257E-47FB-959C-DAD9E1DAABCE}" srcId="{45CD4F49-D3CF-4D1A-845F-8FB4FDC92AD9}" destId="{C0C9DC01-DE2B-4E18-9B1A-439E3F02BE02}" srcOrd="3" destOrd="0" parTransId="{36E2A36B-E6A1-4B95-9B86-A1926F0073AC}" sibTransId="{06FDEB21-360C-47D0-A16E-04B244ED0190}"/>
    <dgm:cxn modelId="{A50FBBCC-0185-421F-9735-8FC9827DD4CD}" srcId="{45CD4F49-D3CF-4D1A-845F-8FB4FDC92AD9}" destId="{E706514A-7204-4F83-873B-F1726F9E70FF}" srcOrd="5" destOrd="0" parTransId="{2EA4B7CB-67A8-490A-AC1B-8EC2E28344E7}" sibTransId="{0638CE3A-34B1-487D-8CAC-86F5DE1E6876}"/>
    <dgm:cxn modelId="{DFC1FCAB-6FCF-4EF9-8362-3CF744436567}" type="presOf" srcId="{EE11854D-A123-43A1-9869-A371ECB01259}" destId="{59F8EC01-791F-4D30-80CD-3563F7DB8E26}" srcOrd="0" destOrd="3" presId="urn:microsoft.com/office/officeart/2005/8/layout/hList1"/>
    <dgm:cxn modelId="{2882498F-F6D8-4237-BA4F-C4CAE4470791}" type="presOf" srcId="{B052480F-CF80-4A14-AAF2-C2D4A2BC60D6}" destId="{EB549B21-CD9D-41F0-A65D-C2A2280F3A4D}" srcOrd="0" destOrd="3" presId="urn:microsoft.com/office/officeart/2005/8/layout/hList1"/>
    <dgm:cxn modelId="{19B72937-5BA1-4C7E-947F-561E7A839B83}" srcId="{454944A3-1416-4670-BD3B-15718CAA633B}" destId="{B052480F-CF80-4A14-AAF2-C2D4A2BC60D6}" srcOrd="3" destOrd="0" parTransId="{9CAA32BF-23A6-4F46-B443-599FB35D13A8}" sibTransId="{2B7E6F0D-9720-41E2-B40A-BBDD5CD27782}"/>
    <dgm:cxn modelId="{3B3F9E33-CBC9-49E5-BA92-4184D6A13BB9}" srcId="{AE45AD45-9843-4406-8617-F8EA224B6503}" destId="{54F37679-9883-4E18-9E5F-D9DF0463347A}" srcOrd="8" destOrd="0" parTransId="{CBDBC9CD-2739-47B8-ABCA-919157A06BCA}" sibTransId="{1111F1E5-3795-431D-898D-622397AAE0C5}"/>
    <dgm:cxn modelId="{31DBB80F-5542-48BF-8B07-E6F14789DE47}" type="presOf" srcId="{0698F5B4-EFCB-4CCA-B4D5-B88FAF6778F6}" destId="{9007BDAF-38D5-4D73-B51D-03A1F935A382}" srcOrd="0" destOrd="1" presId="urn:microsoft.com/office/officeart/2005/8/layout/hList1"/>
    <dgm:cxn modelId="{166DB193-EACA-430B-9C15-3FE96662EA4A}" srcId="{BCFA1B72-5B29-4C50-903F-E9D8EBFD04E9}" destId="{297D9944-33A6-4840-B0A9-BF6841AB5E90}" srcOrd="0" destOrd="0" parTransId="{974C015A-A749-47DD-BC2E-BDBBEA8A37F7}" sibTransId="{6FFFCA6A-9E0D-42EA-BC14-97C23545F9E1}"/>
    <dgm:cxn modelId="{7C1020B3-8E97-454D-874A-F6B1878AF97A}" type="presOf" srcId="{9C23E60F-9645-4F99-9114-3E92C0FABD3D}" destId="{EB549B21-CD9D-41F0-A65D-C2A2280F3A4D}" srcOrd="0" destOrd="8" presId="urn:microsoft.com/office/officeart/2005/8/layout/hList1"/>
    <dgm:cxn modelId="{90BDC6FA-0347-4B55-9086-BCA5173C38C8}" srcId="{5F6A6F5F-FBEF-4D16-B2A5-74D5E8D49C8A}" destId="{10980D77-5904-4F55-AE7B-34D9A98C5DDD}" srcOrd="2" destOrd="0" parTransId="{444855F4-CACD-442A-B4FF-81AA1523519F}" sibTransId="{365A0DB1-75C8-434C-A541-B87649D08C7A}"/>
    <dgm:cxn modelId="{C927A5CB-A7CD-4726-A77A-58D7EB4C285B}" srcId="{AE45AD45-9843-4406-8617-F8EA224B6503}" destId="{BEBB7309-F14D-481F-8FE4-39E9677C0233}" srcOrd="4" destOrd="0" parTransId="{6ECC06C8-D881-4B2C-A742-34F6708A7AC0}" sibTransId="{4ECF4125-AF48-4904-B2C8-EFC1C8558898}"/>
    <dgm:cxn modelId="{B91882AB-864C-4550-BBD2-0E0523E26D4C}" type="presOf" srcId="{BCFA1B72-5B29-4C50-903F-E9D8EBFD04E9}" destId="{3E874A10-BA56-433C-89CB-65676452170A}" srcOrd="0" destOrd="0" presId="urn:microsoft.com/office/officeart/2005/8/layout/hList1"/>
    <dgm:cxn modelId="{5D96DBE9-5775-4979-8091-25DBECE09FA1}" srcId="{454944A3-1416-4670-BD3B-15718CAA633B}" destId="{7AAF6C1E-623D-482F-A65B-7E3B6AAD7D81}" srcOrd="2" destOrd="0" parTransId="{CD6979BA-8AD1-4A72-8466-05D9EE2405C9}" sibTransId="{D05E936A-B512-4878-814D-D9E7FDE06BA2}"/>
    <dgm:cxn modelId="{C069CEE2-D8D3-4875-9FAE-247D043124E0}" type="presOf" srcId="{FEA05452-3A01-4B68-9E2D-96B5E24A3C70}" destId="{3E666610-A8DA-4E10-81BA-93CE8F982395}" srcOrd="0" destOrd="11" presId="urn:microsoft.com/office/officeart/2005/8/layout/hList1"/>
    <dgm:cxn modelId="{1DE20371-9DA1-464F-A903-CB07A70054F2}" type="presOf" srcId="{C4ECD1D3-5C6D-445F-829E-F6EC1EB01D73}" destId="{3E666610-A8DA-4E10-81BA-93CE8F982395}" srcOrd="0" destOrd="7" presId="urn:microsoft.com/office/officeart/2005/8/layout/hList1"/>
    <dgm:cxn modelId="{50EB96E2-75C1-4246-900A-BB0A5C897BB0}" srcId="{45CD4F49-D3CF-4D1A-845F-8FB4FDC92AD9}" destId="{721016F1-CFFD-4EC3-A641-E1002EA9CF6A}" srcOrd="9" destOrd="0" parTransId="{2C1E7C3F-28D8-467B-80B5-ACACE3E2CDCD}" sibTransId="{D540135C-7AE5-4C22-A79C-15A81C27F67D}"/>
    <dgm:cxn modelId="{42DB6948-0392-471E-8921-FAA9AB14B5F7}" srcId="{5F6A6F5F-FBEF-4D16-B2A5-74D5E8D49C8A}" destId="{1BB1D3B4-5D55-421E-994A-EDC9D183EDB0}" srcOrd="1" destOrd="0" parTransId="{B047D428-1012-4007-8EA1-2644DA4E6C37}" sibTransId="{8DF2AB9F-BDC9-4732-B64D-87D0848B24D2}"/>
    <dgm:cxn modelId="{D2F40B25-5A9D-45A6-AAC3-D7B96E474BE5}" srcId="{AE45AD45-9843-4406-8617-F8EA224B6503}" destId="{148C50C9-04B6-44DB-B27B-FDB97EE9FBE0}" srcOrd="11" destOrd="0" parTransId="{80100792-D72C-427F-BCD1-10B312215890}" sibTransId="{EED7B5F8-7C00-4814-B0D4-D81BD4132A6A}"/>
    <dgm:cxn modelId="{2139E368-37DA-4C8E-9578-712B95DCC6B7}" srcId="{45CD4F49-D3CF-4D1A-845F-8FB4FDC92AD9}" destId="{FEA05452-3A01-4B68-9E2D-96B5E24A3C70}" srcOrd="11" destOrd="0" parTransId="{3BD4DAAD-1103-4A02-94D9-1F90A7B37E1A}" sibTransId="{C260C64E-7F2D-4E8A-B0CD-C07CFA892116}"/>
    <dgm:cxn modelId="{75B178FF-84EC-4619-9103-164E824F642E}" type="presOf" srcId="{B5C9AA87-4E40-4A40-9480-C3454E553029}" destId="{59F8EC01-791F-4D30-80CD-3563F7DB8E26}" srcOrd="0" destOrd="4" presId="urn:microsoft.com/office/officeart/2005/8/layout/hList1"/>
    <dgm:cxn modelId="{DF0FA223-6AA2-4E19-9CB9-1F0E2B96F048}" type="presOf" srcId="{7AAF6C1E-623D-482F-A65B-7E3B6AAD7D81}" destId="{EB549B21-CD9D-41F0-A65D-C2A2280F3A4D}" srcOrd="0" destOrd="2" presId="urn:microsoft.com/office/officeart/2005/8/layout/hList1"/>
    <dgm:cxn modelId="{0D9C8A11-6A6C-4425-B436-90E3914BEA47}" type="presOf" srcId="{0962B6E2-7BE2-4F49-9605-3843C04CD30F}" destId="{3E666610-A8DA-4E10-81BA-93CE8F982395}" srcOrd="0" destOrd="2" presId="urn:microsoft.com/office/officeart/2005/8/layout/hList1"/>
    <dgm:cxn modelId="{13E3F671-4F56-4055-A185-FDDD10C67350}" type="presOf" srcId="{A12BB126-F7E9-480F-B857-88BD05CC0135}" destId="{3E666610-A8DA-4E10-81BA-93CE8F982395}" srcOrd="0" destOrd="10" presId="urn:microsoft.com/office/officeart/2005/8/layout/hList1"/>
    <dgm:cxn modelId="{9B52EE0F-EC02-412B-8FFC-0992F6589108}" type="presOf" srcId="{3690B757-D002-497F-9FF8-B74EB14A2E5C}" destId="{9007BDAF-38D5-4D73-B51D-03A1F935A382}" srcOrd="0" destOrd="10" presId="urn:microsoft.com/office/officeart/2005/8/layout/hList1"/>
    <dgm:cxn modelId="{2291CCB6-B0DF-4963-92B5-1E0A4BF36F51}" srcId="{45CD4F49-D3CF-4D1A-845F-8FB4FDC92AD9}" destId="{A12BB126-F7E9-480F-B857-88BD05CC0135}" srcOrd="10" destOrd="0" parTransId="{866514E8-8273-43E5-8ABA-1E835D275C4F}" sibTransId="{0CA7B42D-BD03-4DCD-953D-962D1D78A687}"/>
    <dgm:cxn modelId="{96880D7C-68B0-4C25-B81F-8B854AA6A6E1}" type="presOf" srcId="{4F82D2D1-D70E-4CEE-B558-DE45837C6A7C}" destId="{3E666610-A8DA-4E10-81BA-93CE8F982395}" srcOrd="0" destOrd="0" presId="urn:microsoft.com/office/officeart/2005/8/layout/hList1"/>
    <dgm:cxn modelId="{220F6261-968A-4CA8-85FA-19E1D85392D6}" type="presOf" srcId="{148C50C9-04B6-44DB-B27B-FDB97EE9FBE0}" destId="{9007BDAF-38D5-4D73-B51D-03A1F935A382}" srcOrd="0" destOrd="11" presId="urn:microsoft.com/office/officeart/2005/8/layout/hList1"/>
    <dgm:cxn modelId="{9F9DFBE7-FA52-414B-8AAE-C0295D1C1A4A}" type="presOf" srcId="{29AD17FF-359F-4A45-82E1-C1DA40D3977B}" destId="{9007BDAF-38D5-4D73-B51D-03A1F935A382}" srcOrd="0" destOrd="2" presId="urn:microsoft.com/office/officeart/2005/8/layout/hList1"/>
    <dgm:cxn modelId="{BB46802C-0B39-4205-8332-0710EC8F0304}" srcId="{05336DE2-B581-4531-B5EC-F6BD9CCC2BBC}" destId="{AE45AD45-9843-4406-8617-F8EA224B6503}" srcOrd="0" destOrd="0" parTransId="{49BA7371-4FED-4435-AC82-FDA340B4F1E4}" sibTransId="{01B84DAD-7524-49B7-86C0-45C82E9A7E17}"/>
    <dgm:cxn modelId="{82476B19-E939-4FD2-AE7F-F6A457D3094F}" srcId="{454944A3-1416-4670-BD3B-15718CAA633B}" destId="{9C23E60F-9645-4F99-9114-3E92C0FABD3D}" srcOrd="8" destOrd="0" parTransId="{2D1C41F0-B1FA-4712-8864-966666771748}" sibTransId="{ED02CBA4-7592-482D-86AE-58B45773CA9F}"/>
    <dgm:cxn modelId="{77F82BF5-865A-479C-B6D3-FB9B018AE55F}" type="presOf" srcId="{40B48C16-74E9-43EA-949C-2129D35EACED}" destId="{9007BDAF-38D5-4D73-B51D-03A1F935A382}" srcOrd="0" destOrd="9" presId="urn:microsoft.com/office/officeart/2005/8/layout/hList1"/>
    <dgm:cxn modelId="{EA4C3760-F956-41B4-A86C-5BA6E70E0C2C}" type="presOf" srcId="{BEBB7309-F14D-481F-8FE4-39E9677C0233}" destId="{9007BDAF-38D5-4D73-B51D-03A1F935A382}" srcOrd="0" destOrd="4" presId="urn:microsoft.com/office/officeart/2005/8/layout/hList1"/>
    <dgm:cxn modelId="{3EF0CC0A-CA9F-49C7-B22C-463E7B89A662}" srcId="{05336DE2-B581-4531-B5EC-F6BD9CCC2BBC}" destId="{BCFA1B72-5B29-4C50-903F-E9D8EBFD04E9}" srcOrd="1" destOrd="0" parTransId="{8488CD82-4FE7-4444-AB9A-ECB68AFF73D8}" sibTransId="{C1A59283-1806-4D04-8A40-86337692B414}"/>
    <dgm:cxn modelId="{1E651437-D5D5-4E88-9CC0-CDCD5B5E0AFB}" type="presOf" srcId="{C94B7799-4939-408E-B5AD-6AE21146D0B5}" destId="{EB549B21-CD9D-41F0-A65D-C2A2280F3A4D}" srcOrd="0" destOrd="4" presId="urn:microsoft.com/office/officeart/2005/8/layout/hList1"/>
    <dgm:cxn modelId="{94FC9AA5-9799-4F15-939B-EE8249571691}" srcId="{45CD4F49-D3CF-4D1A-845F-8FB4FDC92AD9}" destId="{4F82D2D1-D70E-4CEE-B558-DE45837C6A7C}" srcOrd="0" destOrd="0" parTransId="{9E4B88D4-626E-4EE7-B6A9-8A1258ED9E32}" sibTransId="{BFC97CB5-081C-4CCA-A3B6-6A6FC36F4AB8}"/>
    <dgm:cxn modelId="{519393E7-179F-4FFB-9847-E0B2A42032A1}" type="presOf" srcId="{7C43805A-3441-46E5-A8EE-D13EA10343AC}" destId="{EB549B21-CD9D-41F0-A65D-C2A2280F3A4D}" srcOrd="0" destOrd="9" presId="urn:microsoft.com/office/officeart/2005/8/layout/hList1"/>
    <dgm:cxn modelId="{8BDCFAC4-18A2-4EF4-8C97-C896CCBD64F1}" type="presOf" srcId="{5F6A6F5F-FBEF-4D16-B2A5-74D5E8D49C8A}" destId="{1F511043-2C8A-4959-AB8B-5244B77D3CDE}" srcOrd="0" destOrd="0" presId="urn:microsoft.com/office/officeart/2005/8/layout/hList1"/>
    <dgm:cxn modelId="{D1FE200E-6491-4664-BB30-87993A5B6AFD}" type="presOf" srcId="{54F37679-9883-4E18-9E5F-D9DF0463347A}" destId="{9007BDAF-38D5-4D73-B51D-03A1F935A382}" srcOrd="0" destOrd="8" presId="urn:microsoft.com/office/officeart/2005/8/layout/hList1"/>
    <dgm:cxn modelId="{206A1B6A-3CD4-4821-9EA7-37E3DE9BE123}" srcId="{454944A3-1416-4670-BD3B-15718CAA633B}" destId="{C1D51614-A326-4D42-AD6A-E985B0BDD459}" srcOrd="7" destOrd="0" parTransId="{879B6E77-9A97-440F-ADFF-A285415AD743}" sibTransId="{6A88CDF0-F5FA-4B02-BCAC-83205176A16B}"/>
    <dgm:cxn modelId="{F79CA7FF-3E8E-4B37-AC04-BE7DEB579CB0}" srcId="{AE45AD45-9843-4406-8617-F8EA224B6503}" destId="{29AD17FF-359F-4A45-82E1-C1DA40D3977B}" srcOrd="2" destOrd="0" parTransId="{4C87E0EC-C839-4DC6-9323-FEA9535F528D}" sibTransId="{B6AE445E-2317-464C-BE09-32954680564E}"/>
    <dgm:cxn modelId="{0901DEE1-0FA4-4398-B415-1F17C07E41A6}" type="presOf" srcId="{3E19DA05-D3C8-47F9-862B-2FDD4F9C0C91}" destId="{EB549B21-CD9D-41F0-A65D-C2A2280F3A4D}" srcOrd="0" destOrd="0" presId="urn:microsoft.com/office/officeart/2005/8/layout/hList1"/>
    <dgm:cxn modelId="{727004F3-3F3F-4CD8-B869-02CDFAA8EFF8}" type="presOf" srcId="{77FBE607-1163-4940-945F-173E07D16235}" destId="{9007BDAF-38D5-4D73-B51D-03A1F935A382}" srcOrd="0" destOrd="6" presId="urn:microsoft.com/office/officeart/2005/8/layout/hList1"/>
    <dgm:cxn modelId="{B3FB6B72-87BD-46F8-9DD3-53CE9AFEF20E}" type="presOf" srcId="{45CD4F49-D3CF-4D1A-845F-8FB4FDC92AD9}" destId="{1F8CDA4A-0830-4F4B-89CD-3C9437436A36}" srcOrd="0" destOrd="0" presId="urn:microsoft.com/office/officeart/2005/8/layout/hList1"/>
    <dgm:cxn modelId="{6504EED6-B8AC-493C-83F4-73F2C68F629D}" srcId="{05336DE2-B581-4531-B5EC-F6BD9CCC2BBC}" destId="{45CD4F49-D3CF-4D1A-845F-8FB4FDC92AD9}" srcOrd="2" destOrd="0" parTransId="{6C7500DB-78FE-43C7-91F0-BE5FDE3208DB}" sibTransId="{B4B0B0E3-E51E-49FC-8A7C-282C316565A7}"/>
    <dgm:cxn modelId="{363FFFB4-3008-4CC0-B270-C2EDFB13C626}" srcId="{45CD4F49-D3CF-4D1A-845F-8FB4FDC92AD9}" destId="{32178CCF-3AE5-4B98-9BF8-B17958C892B2}" srcOrd="8" destOrd="0" parTransId="{B7ECF88D-3BF9-4FE0-997B-C0280D00103D}" sibTransId="{07686B25-67F9-4739-9A61-26B04A0F4EA8}"/>
    <dgm:cxn modelId="{44870AAC-DCA3-4F53-9000-A6B439AAFD0F}" srcId="{454944A3-1416-4670-BD3B-15718CAA633B}" destId="{EFFF414F-144B-4EC8-94B0-48B041CAE61F}" srcOrd="5" destOrd="0" parTransId="{97691F33-CBAA-4CE5-A8DA-0056F98B01A8}" sibTransId="{86F5FF1E-1E2F-44FA-9F73-85DD6D18ECA0}"/>
    <dgm:cxn modelId="{8CF1CA0E-3925-4FC9-9E78-9CD7526339FC}" srcId="{AE45AD45-9843-4406-8617-F8EA224B6503}" destId="{0C9F59A7-1478-49A4-8736-7D003C9B4475}" srcOrd="7" destOrd="0" parTransId="{B720986B-9EF0-4F8B-8493-7766CE4AD6CC}" sibTransId="{A8834BD4-9114-4904-AB49-F395733A3B76}"/>
    <dgm:cxn modelId="{965548FB-706C-4FD0-B18C-02955153E590}" type="presOf" srcId="{0177E384-63CC-465D-9878-A94A9BF881FB}" destId="{4DBCA96C-CEC2-459B-B093-805701CC7465}" srcOrd="0" destOrd="4" presId="urn:microsoft.com/office/officeart/2005/8/layout/hList1"/>
    <dgm:cxn modelId="{98047C78-9968-4FF9-9DF0-1110177D4E82}" type="presOf" srcId="{454944A3-1416-4670-BD3B-15718CAA633B}" destId="{3C063E89-C635-4BBD-BC5C-8DE5503AE753}" srcOrd="0" destOrd="0" presId="urn:microsoft.com/office/officeart/2005/8/layout/hList1"/>
    <dgm:cxn modelId="{5B84CC2F-549E-46D6-8504-AD608947A465}" srcId="{45CD4F49-D3CF-4D1A-845F-8FB4FDC92AD9}" destId="{C4ECD1D3-5C6D-445F-829E-F6EC1EB01D73}" srcOrd="7" destOrd="0" parTransId="{3EAEDF45-D3E5-4631-AEDA-B3EDA870B393}" sibTransId="{8BCEE536-5B24-48AE-9993-90F04D3E4979}"/>
    <dgm:cxn modelId="{D2AEAFD8-84E3-42AB-BBCB-D51C66F94E95}" srcId="{5F6A6F5F-FBEF-4D16-B2A5-74D5E8D49C8A}" destId="{B5C9AA87-4E40-4A40-9480-C3454E553029}" srcOrd="4" destOrd="0" parTransId="{20C299C9-DFC9-4C8B-B432-560E867199A0}" sibTransId="{3A7BC4EA-657B-47AC-B2F1-2E7D4D81B59E}"/>
    <dgm:cxn modelId="{A659A8F5-A30F-4646-A285-160F7869C9C8}" srcId="{454944A3-1416-4670-BD3B-15718CAA633B}" destId="{14496E60-3909-4F66-8624-64F8A9C3621A}" srcOrd="1" destOrd="0" parTransId="{9C469085-3954-4A07-9B3C-F94DDCC3DDE2}" sibTransId="{5395B596-7408-46AE-8F1B-98144838434C}"/>
    <dgm:cxn modelId="{D68988E6-1F81-486C-8BEC-8E0D70CCC568}" type="presOf" srcId="{10980D77-5904-4F55-AE7B-34D9A98C5DDD}" destId="{59F8EC01-791F-4D30-80CD-3563F7DB8E26}" srcOrd="0" destOrd="2" presId="urn:microsoft.com/office/officeart/2005/8/layout/hList1"/>
    <dgm:cxn modelId="{EC96EB8B-5903-4273-B364-600DFF855D78}" srcId="{5F6A6F5F-FBEF-4D16-B2A5-74D5E8D49C8A}" destId="{EE11854D-A123-43A1-9869-A371ECB01259}" srcOrd="3" destOrd="0" parTransId="{551431E7-FA50-4462-916C-C5B37A7F802D}" sibTransId="{6861D876-12CD-4860-A8D6-B0D95B5C08A5}"/>
    <dgm:cxn modelId="{7362086F-DDCE-478A-AE33-EA389373AC47}" type="presOf" srcId="{EFFF414F-144B-4EC8-94B0-48B041CAE61F}" destId="{EB549B21-CD9D-41F0-A65D-C2A2280F3A4D}" srcOrd="0" destOrd="5" presId="urn:microsoft.com/office/officeart/2005/8/layout/hList1"/>
    <dgm:cxn modelId="{2BB77334-3AA9-48A2-9791-B79B3CDFE979}" type="presOf" srcId="{2E819A08-93F7-4054-8F95-4C11643FEDBF}" destId="{4DBCA96C-CEC2-459B-B093-805701CC7465}" srcOrd="0" destOrd="3" presId="urn:microsoft.com/office/officeart/2005/8/layout/hList1"/>
    <dgm:cxn modelId="{F78FB364-C50D-4253-A3EA-C29549FD7395}" type="presOf" srcId="{B657DD16-F8FB-4E22-8488-919E3059B290}" destId="{3E666610-A8DA-4E10-81BA-93CE8F982395}" srcOrd="0" destOrd="1" presId="urn:microsoft.com/office/officeart/2005/8/layout/hList1"/>
    <dgm:cxn modelId="{B9F14CB8-DE99-44B2-B165-DBA87ACFE957}" srcId="{AE45AD45-9843-4406-8617-F8EA224B6503}" destId="{854F5AA5-32DC-406D-A8BF-0890DD56EC4F}" srcOrd="5" destOrd="0" parTransId="{F9AF2C52-5615-4FF6-B39B-383CA66EA4A8}" sibTransId="{7062A331-1E0B-4BAA-8306-D2F94B40B808}"/>
    <dgm:cxn modelId="{2C1F6020-2ED4-4D81-89B6-89A9CE5BA4E4}" type="presOf" srcId="{05336DE2-B581-4531-B5EC-F6BD9CCC2BBC}" destId="{D1EB45E4-640D-4DDB-951A-0A46B96F699A}" srcOrd="0" destOrd="0" presId="urn:microsoft.com/office/officeart/2005/8/layout/hList1"/>
    <dgm:cxn modelId="{E5E35921-D9A9-4E3A-BA1D-32BCEE2DCCAC}" type="presOf" srcId="{F86CE04A-892C-489B-A849-E7186C14A592}" destId="{59F8EC01-791F-4D30-80CD-3563F7DB8E26}" srcOrd="0" destOrd="0" presId="urn:microsoft.com/office/officeart/2005/8/layout/hList1"/>
    <dgm:cxn modelId="{8A32A238-C00B-4615-B1B1-F97985610CE3}" type="presOf" srcId="{E706514A-7204-4F83-873B-F1726F9E70FF}" destId="{3E666610-A8DA-4E10-81BA-93CE8F982395}" srcOrd="0" destOrd="5" presId="urn:microsoft.com/office/officeart/2005/8/layout/hList1"/>
    <dgm:cxn modelId="{506C1A80-B2CE-4355-A512-77A7B9555905}" type="presOf" srcId="{C7986EA1-47D3-4FEE-86C5-79D7734F726B}" destId="{9007BDAF-38D5-4D73-B51D-03A1F935A382}" srcOrd="0" destOrd="0" presId="urn:microsoft.com/office/officeart/2005/8/layout/hList1"/>
    <dgm:cxn modelId="{12AF5B97-1264-4EEC-B9F6-5B2FC6455E50}" type="presOf" srcId="{0C9F59A7-1478-49A4-8736-7D003C9B4475}" destId="{9007BDAF-38D5-4D73-B51D-03A1F935A382}" srcOrd="0" destOrd="7" presId="urn:microsoft.com/office/officeart/2005/8/layout/hList1"/>
    <dgm:cxn modelId="{02149AE4-D100-4187-AE2A-A6EE4E7EEB05}" srcId="{AE45AD45-9843-4406-8617-F8EA224B6503}" destId="{C7986EA1-47D3-4FEE-86C5-79D7734F726B}" srcOrd="0" destOrd="0" parTransId="{6F1C67E7-43BE-4526-878B-BC1E506E6FE1}" sibTransId="{142C292E-A22E-4F17-92FF-0431BE5C0405}"/>
    <dgm:cxn modelId="{03888FBA-28C1-4D70-8FCC-965C6AC73D11}" srcId="{454944A3-1416-4670-BD3B-15718CAA633B}" destId="{7C43805A-3441-46E5-A8EE-D13EA10343AC}" srcOrd="9" destOrd="0" parTransId="{FB39953D-728A-4ADE-955F-781D491F3447}" sibTransId="{0FAFC306-D892-4196-AE0E-B18094A10DCF}"/>
    <dgm:cxn modelId="{C82B8E1E-05AC-4FC8-9932-5FB65F2FF85E}" srcId="{05336DE2-B581-4531-B5EC-F6BD9CCC2BBC}" destId="{5F6A6F5F-FBEF-4D16-B2A5-74D5E8D49C8A}" srcOrd="3" destOrd="0" parTransId="{4B2CAFA1-587D-4838-BD4E-8D72451B6425}" sibTransId="{0A1F4296-286D-4E29-9868-2AB73B77F691}"/>
    <dgm:cxn modelId="{2A968C89-9588-44E5-B3C1-D248C6210651}" type="presOf" srcId="{C0C9DC01-DE2B-4E18-9B1A-439E3F02BE02}" destId="{3E666610-A8DA-4E10-81BA-93CE8F982395}" srcOrd="0" destOrd="3" presId="urn:microsoft.com/office/officeart/2005/8/layout/hList1"/>
    <dgm:cxn modelId="{7910D92A-E9A4-48AE-A2D5-68BA13CB3B58}" type="presOf" srcId="{D86E43D7-82BF-445C-9E6A-D55B1D5F93EC}" destId="{4DBCA96C-CEC2-459B-B093-805701CC7465}" srcOrd="0" destOrd="5" presId="urn:microsoft.com/office/officeart/2005/8/layout/hList1"/>
    <dgm:cxn modelId="{8AB67338-85D4-48BD-9EB9-989EEB199AF2}" srcId="{5F6A6F5F-FBEF-4D16-B2A5-74D5E8D49C8A}" destId="{F86CE04A-892C-489B-A849-E7186C14A592}" srcOrd="0" destOrd="0" parTransId="{808609E0-3C9C-4238-97E9-9E8BAE6E1B97}" sibTransId="{5FCB945F-1AE4-412F-985C-F614B9396349}"/>
    <dgm:cxn modelId="{EC04F216-6953-42FE-9638-EC0F230EFAF2}" srcId="{45CD4F49-D3CF-4D1A-845F-8FB4FDC92AD9}" destId="{373D3795-AC07-4932-9442-3BE3368C60D1}" srcOrd="4" destOrd="0" parTransId="{DFF561E5-413F-4485-A6B5-DEE094B9220A}" sibTransId="{F7FDC664-4F7B-44DD-A0CA-99FCAE0EF866}"/>
    <dgm:cxn modelId="{46E4828B-DE87-4D73-B5DC-D04D3A36D48C}" type="presOf" srcId="{287B1E2C-9501-409F-8B55-45C006F10FEB}" destId="{3E666610-A8DA-4E10-81BA-93CE8F982395}" srcOrd="0" destOrd="6" presId="urn:microsoft.com/office/officeart/2005/8/layout/hList1"/>
    <dgm:cxn modelId="{DD95D9E1-9C69-4BE6-B8D4-7D54043873C4}" type="presOf" srcId="{721016F1-CFFD-4EC3-A641-E1002EA9CF6A}" destId="{3E666610-A8DA-4E10-81BA-93CE8F982395}" srcOrd="0" destOrd="9" presId="urn:microsoft.com/office/officeart/2005/8/layout/hList1"/>
    <dgm:cxn modelId="{DC02E12B-7AFF-4475-B79B-57E422F5EAF1}" srcId="{AE45AD45-9843-4406-8617-F8EA224B6503}" destId="{77FBE607-1163-4940-945F-173E07D16235}" srcOrd="6" destOrd="0" parTransId="{B44AFA08-FFA7-4E17-AB8B-22A1202451D6}" sibTransId="{BA64B88A-7263-476A-9B8F-992BE4BF1EFD}"/>
    <dgm:cxn modelId="{FC63C465-3911-425A-B141-C6A77DED6B54}" type="presOf" srcId="{32178CCF-3AE5-4B98-9BF8-B17958C892B2}" destId="{3E666610-A8DA-4E10-81BA-93CE8F982395}" srcOrd="0" destOrd="8" presId="urn:microsoft.com/office/officeart/2005/8/layout/hList1"/>
    <dgm:cxn modelId="{1447A946-D193-4AE6-91AD-635AEC98FD59}" type="presOf" srcId="{18860DE6-C774-4D66-9286-D910C3D63B36}" destId="{4DBCA96C-CEC2-459B-B093-805701CC7465}" srcOrd="0" destOrd="1" presId="urn:microsoft.com/office/officeart/2005/8/layout/hList1"/>
    <dgm:cxn modelId="{96D20AD2-39FE-49F7-B3D9-FBA4F1CECF5F}" srcId="{BCFA1B72-5B29-4C50-903F-E9D8EBFD04E9}" destId="{D86E43D7-82BF-445C-9E6A-D55B1D5F93EC}" srcOrd="5" destOrd="0" parTransId="{6DD6E18E-81DD-4CBE-BD65-6540AAA93AC3}" sibTransId="{540E63F7-F972-4336-AC3C-D3112C17C6B5}"/>
    <dgm:cxn modelId="{CDBEC0F4-91F8-4E02-893D-0097AED0FF4A}" type="presOf" srcId="{F6BB7950-484E-46BD-B6A3-B527F8728F75}" destId="{4DBCA96C-CEC2-459B-B093-805701CC7465}" srcOrd="0" destOrd="2" presId="urn:microsoft.com/office/officeart/2005/8/layout/hList1"/>
    <dgm:cxn modelId="{C75C5B4A-303A-4E93-8F43-F26E337D4734}" srcId="{AE45AD45-9843-4406-8617-F8EA224B6503}" destId="{40B48C16-74E9-43EA-949C-2129D35EACED}" srcOrd="9" destOrd="0" parTransId="{BE0E0A98-980E-4C79-A80C-7801322CB9C1}" sibTransId="{ECD19364-CF13-4D58-A66D-1E86536660C6}"/>
    <dgm:cxn modelId="{E37CF050-9A84-4604-AB1A-542804F79513}" srcId="{45CD4F49-D3CF-4D1A-845F-8FB4FDC92AD9}" destId="{B657DD16-F8FB-4E22-8488-919E3059B290}" srcOrd="1" destOrd="0" parTransId="{B76B3EE9-E01E-4EA5-A337-179F59A3BE4B}" sibTransId="{ACD94706-B534-48BA-9087-C7E81EAAED30}"/>
    <dgm:cxn modelId="{3BFF7045-CBBA-4602-B5DB-5132FB031F49}" type="presOf" srcId="{AE45AD45-9843-4406-8617-F8EA224B6503}" destId="{13966889-5F29-45A5-A3F7-D65BDF1E543B}" srcOrd="0" destOrd="0" presId="urn:microsoft.com/office/officeart/2005/8/layout/hList1"/>
    <dgm:cxn modelId="{4873C221-DF10-42C4-813D-262E40E2F8E8}" type="presOf" srcId="{C1D51614-A326-4D42-AD6A-E985B0BDD459}" destId="{EB549B21-CD9D-41F0-A65D-C2A2280F3A4D}" srcOrd="0" destOrd="7" presId="urn:microsoft.com/office/officeart/2005/8/layout/hList1"/>
    <dgm:cxn modelId="{A9245228-298E-4994-9EB6-204BC7101A0D}" type="presOf" srcId="{373D3795-AC07-4932-9442-3BE3368C60D1}" destId="{3E666610-A8DA-4E10-81BA-93CE8F982395}" srcOrd="0" destOrd="4" presId="urn:microsoft.com/office/officeart/2005/8/layout/hList1"/>
    <dgm:cxn modelId="{47481093-C1DC-4CFC-A324-AFF0F03E749A}" type="presOf" srcId="{1BB1D3B4-5D55-421E-994A-EDC9D183EDB0}" destId="{59F8EC01-791F-4D30-80CD-3563F7DB8E26}" srcOrd="0" destOrd="1" presId="urn:microsoft.com/office/officeart/2005/8/layout/hList1"/>
    <dgm:cxn modelId="{3C275F78-AD8D-4A3B-911B-BB0B1E947707}" srcId="{BCFA1B72-5B29-4C50-903F-E9D8EBFD04E9}" destId="{F6BB7950-484E-46BD-B6A3-B527F8728F75}" srcOrd="2" destOrd="0" parTransId="{E031EE5B-FFA8-44B1-B091-89945324C257}" sibTransId="{351E3440-E66C-4EB9-8133-3224E839ABF7}"/>
    <dgm:cxn modelId="{E645A65C-229F-4196-952D-C0FFD9DC3552}" type="presOf" srcId="{14496E60-3909-4F66-8624-64F8A9C3621A}" destId="{EB549B21-CD9D-41F0-A65D-C2A2280F3A4D}" srcOrd="0" destOrd="1" presId="urn:microsoft.com/office/officeart/2005/8/layout/hList1"/>
    <dgm:cxn modelId="{1BB3194F-16A0-4071-AE0A-5320BF151484}" srcId="{45CD4F49-D3CF-4D1A-845F-8FB4FDC92AD9}" destId="{0962B6E2-7BE2-4F49-9605-3843C04CD30F}" srcOrd="2" destOrd="0" parTransId="{181F4507-9CD0-457D-9744-3FD1DFA79886}" sibTransId="{66FC1603-9C66-490D-A090-DCBC8478947A}"/>
    <dgm:cxn modelId="{36C27EEA-BEBE-429F-8C1C-9EDBA8060BD8}" srcId="{AE45AD45-9843-4406-8617-F8EA224B6503}" destId="{D22724D6-E295-4FD5-B3CF-FB7B57952A7E}" srcOrd="3" destOrd="0" parTransId="{16CC9F6B-F413-461A-ABB0-756026D50004}" sibTransId="{7A2C65BE-8F5C-48B8-974B-400EB90E5216}"/>
    <dgm:cxn modelId="{D59C0474-3EE0-4150-8191-68C3E24EECE8}" type="presOf" srcId="{854F5AA5-32DC-406D-A8BF-0890DD56EC4F}" destId="{9007BDAF-38D5-4D73-B51D-03A1F935A382}" srcOrd="0" destOrd="5" presId="urn:microsoft.com/office/officeart/2005/8/layout/hList1"/>
    <dgm:cxn modelId="{BEAB3FEA-10C3-4244-8ECC-30F3493F26F9}" srcId="{AE45AD45-9843-4406-8617-F8EA224B6503}" destId="{3690B757-D002-497F-9FF8-B74EB14A2E5C}" srcOrd="10" destOrd="0" parTransId="{8293C95E-91B2-4F0E-9467-87E0CD782FC1}" sibTransId="{0DB48354-40C2-4342-822E-58F3CD2704C4}"/>
    <dgm:cxn modelId="{DE56F5F4-FF60-411B-85A0-073D04879D04}" type="presOf" srcId="{ABF455C4-4785-4D77-98D7-2623A416F7B8}" destId="{EB549B21-CD9D-41F0-A65D-C2A2280F3A4D}" srcOrd="0" destOrd="6" presId="urn:microsoft.com/office/officeart/2005/8/layout/hList1"/>
    <dgm:cxn modelId="{A16764A2-5DDA-4E4B-854C-CC6F41BE688F}" type="presOf" srcId="{297D9944-33A6-4840-B0A9-BF6841AB5E90}" destId="{4DBCA96C-CEC2-459B-B093-805701CC7465}" srcOrd="0" destOrd="0" presId="urn:microsoft.com/office/officeart/2005/8/layout/hList1"/>
    <dgm:cxn modelId="{3AF5CA51-5991-4E0F-881C-D0D2E63AAE41}" srcId="{BCFA1B72-5B29-4C50-903F-E9D8EBFD04E9}" destId="{0177E384-63CC-465D-9878-A94A9BF881FB}" srcOrd="4" destOrd="0" parTransId="{B301125F-531E-4B0A-9367-F87DF4B47C13}" sibTransId="{374A9028-6D07-4FA5-8103-0745A628A120}"/>
    <dgm:cxn modelId="{DCD5C937-5929-440C-A1F1-5A8C6FA38940}" type="presOf" srcId="{D22724D6-E295-4FD5-B3CF-FB7B57952A7E}" destId="{9007BDAF-38D5-4D73-B51D-03A1F935A382}" srcOrd="0" destOrd="3" presId="urn:microsoft.com/office/officeart/2005/8/layout/hList1"/>
    <dgm:cxn modelId="{BAEA4DF5-92B1-41C5-A71C-777F903E2C1A}" srcId="{45CD4F49-D3CF-4D1A-845F-8FB4FDC92AD9}" destId="{287B1E2C-9501-409F-8B55-45C006F10FEB}" srcOrd="6" destOrd="0" parTransId="{A6679E95-FCDB-44AB-B587-AF6D052AF4B7}" sibTransId="{DB789599-380F-4461-A6FA-533BB3C08647}"/>
    <dgm:cxn modelId="{8E3FE4A5-E4BC-4668-AD15-CB451315FE0F}" srcId="{BCFA1B72-5B29-4C50-903F-E9D8EBFD04E9}" destId="{2E819A08-93F7-4054-8F95-4C11643FEDBF}" srcOrd="3" destOrd="0" parTransId="{DD35456E-0B1C-43F0-AE6C-832B31977978}" sibTransId="{C3033CB4-5CE6-4DD0-8DBC-124EBC888B26}"/>
    <dgm:cxn modelId="{BA7A2590-28BE-496D-B267-95D16274B533}" srcId="{05336DE2-B581-4531-B5EC-F6BD9CCC2BBC}" destId="{454944A3-1416-4670-BD3B-15718CAA633B}" srcOrd="4" destOrd="0" parTransId="{37915D49-B055-48DB-B8EA-114D5B2D8DA2}" sibTransId="{D7049790-1F64-4B3F-BCDD-D90CFAF1AE88}"/>
    <dgm:cxn modelId="{08491B11-CD5D-4311-B792-FD953116A6D7}" srcId="{BCFA1B72-5B29-4C50-903F-E9D8EBFD04E9}" destId="{18860DE6-C774-4D66-9286-D910C3D63B36}" srcOrd="1" destOrd="0" parTransId="{F06E1FD3-118A-46D8-95F4-43B106150673}" sibTransId="{47143744-762A-4C99-804F-3384A7D06F35}"/>
    <dgm:cxn modelId="{0FD76DC5-12F3-46E1-809B-97563812BDA0}" type="presParOf" srcId="{D1EB45E4-640D-4DDB-951A-0A46B96F699A}" destId="{E44C4CCA-E08F-41DE-A750-BCA040E72FB3}" srcOrd="0" destOrd="0" presId="urn:microsoft.com/office/officeart/2005/8/layout/hList1"/>
    <dgm:cxn modelId="{25D0E3B0-4222-4AB4-912C-82934181E2E6}" type="presParOf" srcId="{E44C4CCA-E08F-41DE-A750-BCA040E72FB3}" destId="{13966889-5F29-45A5-A3F7-D65BDF1E543B}" srcOrd="0" destOrd="0" presId="urn:microsoft.com/office/officeart/2005/8/layout/hList1"/>
    <dgm:cxn modelId="{85954EE8-D540-47A9-A8FD-2491E8796527}" type="presParOf" srcId="{E44C4CCA-E08F-41DE-A750-BCA040E72FB3}" destId="{9007BDAF-38D5-4D73-B51D-03A1F935A382}" srcOrd="1" destOrd="0" presId="urn:microsoft.com/office/officeart/2005/8/layout/hList1"/>
    <dgm:cxn modelId="{82240F05-C32F-437B-9357-E822D307F9F6}" type="presParOf" srcId="{D1EB45E4-640D-4DDB-951A-0A46B96F699A}" destId="{8D972C89-0698-4CFA-98DD-F0D7365E9D45}" srcOrd="1" destOrd="0" presId="urn:microsoft.com/office/officeart/2005/8/layout/hList1"/>
    <dgm:cxn modelId="{428498BA-D6E7-4FEB-9174-5BC66E340665}" type="presParOf" srcId="{D1EB45E4-640D-4DDB-951A-0A46B96F699A}" destId="{77C055AC-1CC9-4D46-B59D-67D97D0886C7}" srcOrd="2" destOrd="0" presId="urn:microsoft.com/office/officeart/2005/8/layout/hList1"/>
    <dgm:cxn modelId="{3CDE26F8-061F-4C82-9AC1-78A62FA1E872}" type="presParOf" srcId="{77C055AC-1CC9-4D46-B59D-67D97D0886C7}" destId="{3E874A10-BA56-433C-89CB-65676452170A}" srcOrd="0" destOrd="0" presId="urn:microsoft.com/office/officeart/2005/8/layout/hList1"/>
    <dgm:cxn modelId="{609F1CF3-94B6-4F37-9686-05E1F0B0C814}" type="presParOf" srcId="{77C055AC-1CC9-4D46-B59D-67D97D0886C7}" destId="{4DBCA96C-CEC2-459B-B093-805701CC7465}" srcOrd="1" destOrd="0" presId="urn:microsoft.com/office/officeart/2005/8/layout/hList1"/>
    <dgm:cxn modelId="{5A63C452-9505-49CB-A17A-57F9A2CE0C71}" type="presParOf" srcId="{D1EB45E4-640D-4DDB-951A-0A46B96F699A}" destId="{53591ED4-68D2-4A1F-919E-E6A5745E1B2F}" srcOrd="3" destOrd="0" presId="urn:microsoft.com/office/officeart/2005/8/layout/hList1"/>
    <dgm:cxn modelId="{AB5B1FBA-1673-4677-96E8-F9A5EE601759}" type="presParOf" srcId="{D1EB45E4-640D-4DDB-951A-0A46B96F699A}" destId="{CFDE834E-44B7-4231-888E-90A2379FDE27}" srcOrd="4" destOrd="0" presId="urn:microsoft.com/office/officeart/2005/8/layout/hList1"/>
    <dgm:cxn modelId="{15ECB397-DCB1-475C-8ABD-DB487E4D266E}" type="presParOf" srcId="{CFDE834E-44B7-4231-888E-90A2379FDE27}" destId="{1F8CDA4A-0830-4F4B-89CD-3C9437436A36}" srcOrd="0" destOrd="0" presId="urn:microsoft.com/office/officeart/2005/8/layout/hList1"/>
    <dgm:cxn modelId="{661D9100-A6CE-4A4B-8CE0-17CD849EBE76}" type="presParOf" srcId="{CFDE834E-44B7-4231-888E-90A2379FDE27}" destId="{3E666610-A8DA-4E10-81BA-93CE8F982395}" srcOrd="1" destOrd="0" presId="urn:microsoft.com/office/officeart/2005/8/layout/hList1"/>
    <dgm:cxn modelId="{09A9077D-3B8F-4AD3-BCD7-9A278BDA83B0}" type="presParOf" srcId="{D1EB45E4-640D-4DDB-951A-0A46B96F699A}" destId="{6F8509E3-05A0-476D-B499-55A088D22A62}" srcOrd="5" destOrd="0" presId="urn:microsoft.com/office/officeart/2005/8/layout/hList1"/>
    <dgm:cxn modelId="{75AA9DF7-E689-40F3-9FB6-FDC7E3E54A92}" type="presParOf" srcId="{D1EB45E4-640D-4DDB-951A-0A46B96F699A}" destId="{73ECA077-AB16-44F1-8E09-020759C458C3}" srcOrd="6" destOrd="0" presId="urn:microsoft.com/office/officeart/2005/8/layout/hList1"/>
    <dgm:cxn modelId="{028A346A-EF82-4A96-9563-8C3250B98F21}" type="presParOf" srcId="{73ECA077-AB16-44F1-8E09-020759C458C3}" destId="{1F511043-2C8A-4959-AB8B-5244B77D3CDE}" srcOrd="0" destOrd="0" presId="urn:microsoft.com/office/officeart/2005/8/layout/hList1"/>
    <dgm:cxn modelId="{065102BA-682C-4037-A5D4-93D282AEAC02}" type="presParOf" srcId="{73ECA077-AB16-44F1-8E09-020759C458C3}" destId="{59F8EC01-791F-4D30-80CD-3563F7DB8E26}" srcOrd="1" destOrd="0" presId="urn:microsoft.com/office/officeart/2005/8/layout/hList1"/>
    <dgm:cxn modelId="{5320477B-EB74-4109-B9BF-F54325946A2D}" type="presParOf" srcId="{D1EB45E4-640D-4DDB-951A-0A46B96F699A}" destId="{B6AD5F04-C39C-4819-B4DD-74DF8DD57674}" srcOrd="7" destOrd="0" presId="urn:microsoft.com/office/officeart/2005/8/layout/hList1"/>
    <dgm:cxn modelId="{3190CB61-A68A-47D8-93FE-7E3CB5CD6EC3}" type="presParOf" srcId="{D1EB45E4-640D-4DDB-951A-0A46B96F699A}" destId="{46B9B735-E436-4736-A4BC-3908B2248A41}" srcOrd="8" destOrd="0" presId="urn:microsoft.com/office/officeart/2005/8/layout/hList1"/>
    <dgm:cxn modelId="{A579ADE9-6A51-4C96-9D8D-680217ADABE1}" type="presParOf" srcId="{46B9B735-E436-4736-A4BC-3908B2248A41}" destId="{3C063E89-C635-4BBD-BC5C-8DE5503AE753}" srcOrd="0" destOrd="0" presId="urn:microsoft.com/office/officeart/2005/8/layout/hList1"/>
    <dgm:cxn modelId="{6F1EEF9E-C512-4A9C-94DD-608BCDE15BAC}" type="presParOf" srcId="{46B9B735-E436-4736-A4BC-3908B2248A41}" destId="{EB549B21-CD9D-41F0-A65D-C2A2280F3A4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4950D9-62AA-49FD-BEDE-405CC91227DE}">
      <dsp:nvSpPr>
        <dsp:cNvPr id="0" name=""/>
        <dsp:cNvSpPr/>
      </dsp:nvSpPr>
      <dsp:spPr>
        <a:xfrm>
          <a:off x="2840356" y="1777698"/>
          <a:ext cx="1371597" cy="78746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tx1"/>
              </a:solidFill>
            </a:rPr>
            <a:t>CMS</a:t>
          </a:r>
          <a:endParaRPr lang="en-US" sz="1800" b="1" kern="1200" dirty="0">
            <a:solidFill>
              <a:schemeClr val="tx1"/>
            </a:solidFill>
          </a:endParaRPr>
        </a:p>
      </dsp:txBody>
      <dsp:txXfrm>
        <a:off x="3041222" y="1893019"/>
        <a:ext cx="969865" cy="556820"/>
      </dsp:txXfrm>
    </dsp:sp>
    <dsp:sp modelId="{AF01F1B3-9369-477B-A609-650285FA165F}">
      <dsp:nvSpPr>
        <dsp:cNvPr id="0" name=""/>
        <dsp:cNvSpPr/>
      </dsp:nvSpPr>
      <dsp:spPr>
        <a:xfrm rot="16219883">
          <a:off x="3289072" y="1234648"/>
          <a:ext cx="482954"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3341836" y="1358479"/>
        <a:ext cx="376812" cy="212284"/>
      </dsp:txXfrm>
    </dsp:sp>
    <dsp:sp modelId="{79A21ACE-A778-44A8-BD1A-9946F1B44954}">
      <dsp:nvSpPr>
        <dsp:cNvPr id="0" name=""/>
        <dsp:cNvSpPr/>
      </dsp:nvSpPr>
      <dsp:spPr>
        <a:xfrm>
          <a:off x="3202126" y="278354"/>
          <a:ext cx="665649"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HHS </a:t>
          </a:r>
          <a:endParaRPr lang="en-US" sz="950" kern="1200" dirty="0"/>
        </a:p>
      </dsp:txBody>
      <dsp:txXfrm>
        <a:off x="3299608" y="387370"/>
        <a:ext cx="470685" cy="526376"/>
      </dsp:txXfrm>
    </dsp:sp>
    <dsp:sp modelId="{3F107202-50DB-4625-8AC1-837B8A653B9F}">
      <dsp:nvSpPr>
        <dsp:cNvPr id="0" name=""/>
        <dsp:cNvSpPr/>
      </dsp:nvSpPr>
      <dsp:spPr>
        <a:xfrm rot="14040000">
          <a:off x="2585010" y="1266299"/>
          <a:ext cx="824113"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rot="10800000">
        <a:off x="2669275" y="1379995"/>
        <a:ext cx="717971" cy="212284"/>
      </dsp:txXfrm>
    </dsp:sp>
    <dsp:sp modelId="{6D79EA77-21E5-4F1C-B250-0119E39BDEF2}">
      <dsp:nvSpPr>
        <dsp:cNvPr id="0" name=""/>
        <dsp:cNvSpPr/>
      </dsp:nvSpPr>
      <dsp:spPr>
        <a:xfrm>
          <a:off x="2120045" y="381416"/>
          <a:ext cx="752023"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Survey &amp; Cert.</a:t>
          </a:r>
        </a:p>
      </dsp:txBody>
      <dsp:txXfrm>
        <a:off x="2230176" y="490432"/>
        <a:ext cx="531761" cy="526376"/>
      </dsp:txXfrm>
    </dsp:sp>
    <dsp:sp modelId="{78EC8E8C-05BD-4C7F-B621-4BE59A9A2961}">
      <dsp:nvSpPr>
        <dsp:cNvPr id="0" name=""/>
        <dsp:cNvSpPr/>
      </dsp:nvSpPr>
      <dsp:spPr>
        <a:xfrm rot="12124750">
          <a:off x="2237651" y="1603290"/>
          <a:ext cx="698955"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rot="10800000">
        <a:off x="2339901" y="1694000"/>
        <a:ext cx="592813" cy="212284"/>
      </dsp:txXfrm>
    </dsp:sp>
    <dsp:sp modelId="{BA095590-301D-4FF4-A41D-17CA16B54716}">
      <dsp:nvSpPr>
        <dsp:cNvPr id="0" name=""/>
        <dsp:cNvSpPr/>
      </dsp:nvSpPr>
      <dsp:spPr>
        <a:xfrm>
          <a:off x="1363796" y="1073077"/>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Payment</a:t>
          </a:r>
          <a:endParaRPr lang="en-US" sz="950" kern="1200" dirty="0"/>
        </a:p>
      </dsp:txBody>
      <dsp:txXfrm>
        <a:off x="1472812" y="1182093"/>
        <a:ext cx="526376" cy="526376"/>
      </dsp:txXfrm>
    </dsp:sp>
    <dsp:sp modelId="{92E6ACFA-D66A-4AC4-943C-E0C5C3930FA4}">
      <dsp:nvSpPr>
        <dsp:cNvPr id="0" name=""/>
        <dsp:cNvSpPr/>
      </dsp:nvSpPr>
      <dsp:spPr>
        <a:xfrm rot="9845636">
          <a:off x="2221667" y="2275954"/>
          <a:ext cx="633846"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rot="10800000">
        <a:off x="2325777" y="2332170"/>
        <a:ext cx="527704" cy="212284"/>
      </dsp:txXfrm>
    </dsp:sp>
    <dsp:sp modelId="{E694A04A-9CD1-463D-8B47-7C6CFEB65426}">
      <dsp:nvSpPr>
        <dsp:cNvPr id="0" name=""/>
        <dsp:cNvSpPr/>
      </dsp:nvSpPr>
      <dsp:spPr>
        <a:xfrm>
          <a:off x="1333361" y="2306098"/>
          <a:ext cx="82822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Value-based Purchasing</a:t>
          </a:r>
          <a:endParaRPr lang="en-US" sz="950" kern="1200" dirty="0"/>
        </a:p>
      </dsp:txBody>
      <dsp:txXfrm>
        <a:off x="1454652" y="2415114"/>
        <a:ext cx="585646" cy="526376"/>
      </dsp:txXfrm>
    </dsp:sp>
    <dsp:sp modelId="{B8B00EDA-F528-4946-BF29-7519C840706A}">
      <dsp:nvSpPr>
        <dsp:cNvPr id="0" name=""/>
        <dsp:cNvSpPr/>
      </dsp:nvSpPr>
      <dsp:spPr>
        <a:xfrm rot="7560000">
          <a:off x="2640693" y="2710133"/>
          <a:ext cx="731085"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rot="10800000">
        <a:off x="2724958" y="2737959"/>
        <a:ext cx="624943" cy="212284"/>
      </dsp:txXfrm>
    </dsp:sp>
    <dsp:sp modelId="{3A63E378-8F77-424F-8E7C-ABDE4463DC8C}">
      <dsp:nvSpPr>
        <dsp:cNvPr id="0" name=""/>
        <dsp:cNvSpPr/>
      </dsp:nvSpPr>
      <dsp:spPr>
        <a:xfrm>
          <a:off x="1990566" y="3217034"/>
          <a:ext cx="1010980"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Quality Improvement</a:t>
          </a:r>
          <a:endParaRPr lang="en-US" sz="900" kern="1200" dirty="0"/>
        </a:p>
      </dsp:txBody>
      <dsp:txXfrm>
        <a:off x="2138621" y="3326050"/>
        <a:ext cx="714870" cy="526376"/>
      </dsp:txXfrm>
    </dsp:sp>
    <dsp:sp modelId="{5E4A7085-A725-456F-B6CD-98950B95125B}">
      <dsp:nvSpPr>
        <dsp:cNvPr id="0" name=""/>
        <dsp:cNvSpPr/>
      </dsp:nvSpPr>
      <dsp:spPr>
        <a:xfrm rot="5342952">
          <a:off x="3141271" y="2889419"/>
          <a:ext cx="799471"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3193461" y="2907116"/>
        <a:ext cx="693329" cy="212284"/>
      </dsp:txXfrm>
    </dsp:sp>
    <dsp:sp modelId="{428C9107-15C7-4DC8-A009-AFFDAB3E9987}">
      <dsp:nvSpPr>
        <dsp:cNvPr id="0" name=""/>
        <dsp:cNvSpPr/>
      </dsp:nvSpPr>
      <dsp:spPr>
        <a:xfrm>
          <a:off x="3183811" y="3598450"/>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Clinical Standards</a:t>
          </a:r>
          <a:endParaRPr lang="en-US" sz="950" kern="1200" dirty="0"/>
        </a:p>
      </dsp:txBody>
      <dsp:txXfrm>
        <a:off x="3292827" y="3707466"/>
        <a:ext cx="526376" cy="526376"/>
      </dsp:txXfrm>
    </dsp:sp>
    <dsp:sp modelId="{09A88A80-4B7E-46C9-A57F-375DBE6D916B}">
      <dsp:nvSpPr>
        <dsp:cNvPr id="0" name=""/>
        <dsp:cNvSpPr/>
      </dsp:nvSpPr>
      <dsp:spPr>
        <a:xfrm rot="3240000">
          <a:off x="3672210" y="2723264"/>
          <a:ext cx="766807"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3694087" y="2751090"/>
        <a:ext cx="660665" cy="212284"/>
      </dsp:txXfrm>
    </dsp:sp>
    <dsp:sp modelId="{AB3A94C1-7CE1-4067-BB57-C11D5A339E1D}">
      <dsp:nvSpPr>
        <dsp:cNvPr id="0" name=""/>
        <dsp:cNvSpPr/>
      </dsp:nvSpPr>
      <dsp:spPr>
        <a:xfrm>
          <a:off x="4184049" y="3217034"/>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Quality &amp; Public Reporting</a:t>
          </a:r>
          <a:endParaRPr lang="en-US" sz="950" kern="1200" dirty="0"/>
        </a:p>
      </dsp:txBody>
      <dsp:txXfrm>
        <a:off x="4293065" y="3326050"/>
        <a:ext cx="526376" cy="526376"/>
      </dsp:txXfrm>
    </dsp:sp>
    <dsp:sp modelId="{79B05604-2EBD-4390-8350-2CF9807A8F99}">
      <dsp:nvSpPr>
        <dsp:cNvPr id="0" name=""/>
        <dsp:cNvSpPr/>
      </dsp:nvSpPr>
      <dsp:spPr>
        <a:xfrm rot="1080000">
          <a:off x="4155026" y="2301269"/>
          <a:ext cx="630371"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4157623" y="2355630"/>
        <a:ext cx="524229" cy="212284"/>
      </dsp:txXfrm>
    </dsp:sp>
    <dsp:sp modelId="{4A5352D5-1921-49AC-BFAB-2C6272ABFE18}">
      <dsp:nvSpPr>
        <dsp:cNvPr id="0" name=""/>
        <dsp:cNvSpPr/>
      </dsp:nvSpPr>
      <dsp:spPr>
        <a:xfrm>
          <a:off x="4820685" y="2340780"/>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Coverage</a:t>
          </a:r>
          <a:endParaRPr lang="en-US" sz="950" kern="1200" dirty="0"/>
        </a:p>
      </dsp:txBody>
      <dsp:txXfrm>
        <a:off x="4929701" y="2449796"/>
        <a:ext cx="526376" cy="526376"/>
      </dsp:txXfrm>
    </dsp:sp>
    <dsp:sp modelId="{625562AF-EB3B-48EE-9CBD-DEABA6EF3EBF}">
      <dsp:nvSpPr>
        <dsp:cNvPr id="0" name=""/>
        <dsp:cNvSpPr/>
      </dsp:nvSpPr>
      <dsp:spPr>
        <a:xfrm rot="20728883">
          <a:off x="4198353" y="1741591"/>
          <a:ext cx="609036"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4200048" y="1825657"/>
        <a:ext cx="502894" cy="212284"/>
      </dsp:txXfrm>
    </dsp:sp>
    <dsp:sp modelId="{5FC840FD-2C66-47AC-B300-F1002605139D}">
      <dsp:nvSpPr>
        <dsp:cNvPr id="0" name=""/>
        <dsp:cNvSpPr/>
      </dsp:nvSpPr>
      <dsp:spPr>
        <a:xfrm>
          <a:off x="4864304" y="1356304"/>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Program Integrity</a:t>
          </a:r>
          <a:endParaRPr lang="en-US" sz="950" kern="1200" dirty="0"/>
        </a:p>
      </dsp:txBody>
      <dsp:txXfrm>
        <a:off x="4973320" y="1465320"/>
        <a:ext cx="526376" cy="526376"/>
      </dsp:txXfrm>
    </dsp:sp>
    <dsp:sp modelId="{5A789135-05BD-49C7-A383-5655E7387FB8}">
      <dsp:nvSpPr>
        <dsp:cNvPr id="0" name=""/>
        <dsp:cNvSpPr/>
      </dsp:nvSpPr>
      <dsp:spPr>
        <a:xfrm rot="18360000">
          <a:off x="3650172" y="1265788"/>
          <a:ext cx="810882" cy="353806"/>
        </a:xfrm>
        <a:prstGeom prst="leftRightArrow">
          <a:avLst/>
        </a:prstGeom>
        <a:gradFill rotWithShape="0">
          <a:gsLst>
            <a:gs pos="0">
              <a:schemeClr val="dk2">
                <a:tint val="60000"/>
                <a:hueOff val="0"/>
                <a:satOff val="0"/>
                <a:lumOff val="0"/>
                <a:alphaOff val="0"/>
                <a:shade val="51000"/>
                <a:satMod val="130000"/>
              </a:schemeClr>
            </a:gs>
            <a:gs pos="80000">
              <a:schemeClr val="dk2">
                <a:tint val="60000"/>
                <a:hueOff val="0"/>
                <a:satOff val="0"/>
                <a:lumOff val="0"/>
                <a:alphaOff val="0"/>
                <a:shade val="93000"/>
                <a:satMod val="130000"/>
              </a:schemeClr>
            </a:gs>
            <a:gs pos="100000">
              <a:schemeClr val="dk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22275">
            <a:lnSpc>
              <a:spcPct val="90000"/>
            </a:lnSpc>
            <a:spcBef>
              <a:spcPct val="0"/>
            </a:spcBef>
            <a:spcAft>
              <a:spcPct val="35000"/>
            </a:spcAft>
          </a:pPr>
          <a:endParaRPr lang="en-US" sz="950" kern="1200" dirty="0"/>
        </a:p>
      </dsp:txBody>
      <dsp:txXfrm>
        <a:off x="3672049" y="1379484"/>
        <a:ext cx="704740" cy="212284"/>
      </dsp:txXfrm>
    </dsp:sp>
    <dsp:sp modelId="{1E958EE7-2CBD-412A-8A79-187C6CB7F0D5}">
      <dsp:nvSpPr>
        <dsp:cNvPr id="0" name=""/>
        <dsp:cNvSpPr/>
      </dsp:nvSpPr>
      <dsp:spPr>
        <a:xfrm>
          <a:off x="4184049" y="381416"/>
          <a:ext cx="744408" cy="744408"/>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22275">
            <a:lnSpc>
              <a:spcPct val="90000"/>
            </a:lnSpc>
            <a:spcBef>
              <a:spcPct val="0"/>
            </a:spcBef>
            <a:spcAft>
              <a:spcPct val="35000"/>
            </a:spcAft>
          </a:pPr>
          <a:r>
            <a:rPr lang="en-US" sz="950" kern="1200" dirty="0" smtClean="0"/>
            <a:t>CMMI &amp; Medicaid</a:t>
          </a:r>
          <a:endParaRPr lang="en-US" sz="950" kern="1200" dirty="0"/>
        </a:p>
      </dsp:txBody>
      <dsp:txXfrm>
        <a:off x="4293065" y="490432"/>
        <a:ext cx="526376" cy="5263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966889-5F29-45A5-A3F7-D65BDF1E543B}">
      <dsp:nvSpPr>
        <dsp:cNvPr id="0" name=""/>
        <dsp:cNvSpPr/>
      </dsp:nvSpPr>
      <dsp:spPr>
        <a:xfrm>
          <a:off x="3927" y="0"/>
          <a:ext cx="1505718" cy="602287"/>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Hospital Quality Reporting</a:t>
          </a:r>
          <a:endParaRPr lang="en-US" sz="1200" kern="1200" dirty="0">
            <a:solidFill>
              <a:schemeClr val="bg1"/>
            </a:solidFill>
          </a:endParaRPr>
        </a:p>
      </dsp:txBody>
      <dsp:txXfrm>
        <a:off x="3927" y="0"/>
        <a:ext cx="1505718" cy="602287"/>
      </dsp:txXfrm>
    </dsp:sp>
    <dsp:sp modelId="{9007BDAF-38D5-4D73-B51D-03A1F935A382}">
      <dsp:nvSpPr>
        <dsp:cNvPr id="0" name=""/>
        <dsp:cNvSpPr/>
      </dsp:nvSpPr>
      <dsp:spPr>
        <a:xfrm>
          <a:off x="3927" y="708130"/>
          <a:ext cx="1505718" cy="3845528"/>
        </a:xfrm>
        <a:prstGeom prst="rect">
          <a:avLst/>
        </a:prstGeom>
        <a:solidFill>
          <a:srgbClr val="02396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chemeClr val="bg1"/>
              </a:solidFill>
            </a:rPr>
            <a:t>Medicare and Medicaid EHR Incentive Program </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PPS-Exempt Cancer Hospitals</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Inpatient Psychiatric Facilities</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Inpatient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Outpatient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Ambulatory Surgical Centers</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dsp:txBody>
      <dsp:txXfrm>
        <a:off x="3927" y="708130"/>
        <a:ext cx="1505718" cy="3845528"/>
      </dsp:txXfrm>
    </dsp:sp>
    <dsp:sp modelId="{3E874A10-BA56-433C-89CB-65676452170A}">
      <dsp:nvSpPr>
        <dsp:cNvPr id="0" name=""/>
        <dsp:cNvSpPr/>
      </dsp:nvSpPr>
      <dsp:spPr>
        <a:xfrm>
          <a:off x="1720446" y="0"/>
          <a:ext cx="1505718" cy="602287"/>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Physician Quality Reporting</a:t>
          </a:r>
          <a:endParaRPr lang="en-US" sz="1200" kern="1200" dirty="0">
            <a:solidFill>
              <a:schemeClr val="bg1"/>
            </a:solidFill>
          </a:endParaRPr>
        </a:p>
      </dsp:txBody>
      <dsp:txXfrm>
        <a:off x="1720446" y="0"/>
        <a:ext cx="1505718" cy="602287"/>
      </dsp:txXfrm>
    </dsp:sp>
    <dsp:sp modelId="{4DBCA96C-CEC2-459B-B093-805701CC7465}">
      <dsp:nvSpPr>
        <dsp:cNvPr id="0" name=""/>
        <dsp:cNvSpPr/>
      </dsp:nvSpPr>
      <dsp:spPr>
        <a:xfrm>
          <a:off x="1720446" y="706933"/>
          <a:ext cx="1505718" cy="3830016"/>
        </a:xfrm>
        <a:prstGeom prst="rect">
          <a:avLst/>
        </a:prstGeom>
        <a:solidFill>
          <a:srgbClr val="02396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chemeClr val="bg1"/>
              </a:solidFill>
            </a:rPr>
            <a:t>Medicare and Medicaid EHR Incentive Program  </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PQRS</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err="1" smtClean="0">
              <a:solidFill>
                <a:schemeClr val="bg1"/>
              </a:solidFill>
            </a:rPr>
            <a:t>eRx</a:t>
          </a:r>
          <a:r>
            <a:rPr lang="en-US" sz="1200" kern="1200" dirty="0" smtClean="0">
              <a:solidFill>
                <a:schemeClr val="bg1"/>
              </a:solidFill>
            </a:rPr>
            <a:t>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dsp:txBody>
      <dsp:txXfrm>
        <a:off x="1720446" y="706933"/>
        <a:ext cx="1505718" cy="3830016"/>
      </dsp:txXfrm>
    </dsp:sp>
    <dsp:sp modelId="{1F8CDA4A-0830-4F4B-89CD-3C9437436A36}">
      <dsp:nvSpPr>
        <dsp:cNvPr id="0" name=""/>
        <dsp:cNvSpPr/>
      </dsp:nvSpPr>
      <dsp:spPr>
        <a:xfrm>
          <a:off x="3436965" y="0"/>
          <a:ext cx="1505718" cy="602287"/>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PAC and Other Setting Quality Reporting</a:t>
          </a:r>
          <a:endParaRPr lang="en-US" sz="1200" kern="1200" dirty="0">
            <a:solidFill>
              <a:schemeClr val="bg1"/>
            </a:solidFill>
          </a:endParaRPr>
        </a:p>
      </dsp:txBody>
      <dsp:txXfrm>
        <a:off x="3436965" y="0"/>
        <a:ext cx="1505718" cy="602287"/>
      </dsp:txXfrm>
    </dsp:sp>
    <dsp:sp modelId="{3E666610-A8DA-4E10-81BA-93CE8F982395}">
      <dsp:nvSpPr>
        <dsp:cNvPr id="0" name=""/>
        <dsp:cNvSpPr/>
      </dsp:nvSpPr>
      <dsp:spPr>
        <a:xfrm>
          <a:off x="3436965" y="706933"/>
          <a:ext cx="1505718" cy="3830016"/>
        </a:xfrm>
        <a:prstGeom prst="rect">
          <a:avLst/>
        </a:prstGeom>
        <a:solidFill>
          <a:srgbClr val="02396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chemeClr val="bg1"/>
              </a:solidFill>
            </a:rPr>
            <a:t>Inpatient Rehabilitation Facility </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Nursing Home Compare Measures</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LTCH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ESRD QIP</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Hospice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Home Health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dsp:txBody>
      <dsp:txXfrm>
        <a:off x="3436965" y="706933"/>
        <a:ext cx="1505718" cy="3830016"/>
      </dsp:txXfrm>
    </dsp:sp>
    <dsp:sp modelId="{1F511043-2C8A-4959-AB8B-5244B77D3CDE}">
      <dsp:nvSpPr>
        <dsp:cNvPr id="0" name=""/>
        <dsp:cNvSpPr/>
      </dsp:nvSpPr>
      <dsp:spPr>
        <a:xfrm>
          <a:off x="5153483" y="0"/>
          <a:ext cx="1505718" cy="602287"/>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Payment Model Reporting</a:t>
          </a:r>
          <a:endParaRPr lang="en-US" sz="1200" kern="1200" dirty="0">
            <a:solidFill>
              <a:schemeClr val="bg1"/>
            </a:solidFill>
          </a:endParaRPr>
        </a:p>
      </dsp:txBody>
      <dsp:txXfrm>
        <a:off x="5153483" y="0"/>
        <a:ext cx="1505718" cy="602287"/>
      </dsp:txXfrm>
    </dsp:sp>
    <dsp:sp modelId="{59F8EC01-791F-4D30-80CD-3563F7DB8E26}">
      <dsp:nvSpPr>
        <dsp:cNvPr id="0" name=""/>
        <dsp:cNvSpPr/>
      </dsp:nvSpPr>
      <dsp:spPr>
        <a:xfrm>
          <a:off x="5153483" y="706933"/>
          <a:ext cx="1505718" cy="3830016"/>
        </a:xfrm>
        <a:prstGeom prst="rect">
          <a:avLst/>
        </a:prstGeom>
        <a:solidFill>
          <a:srgbClr val="02396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chemeClr val="bg1"/>
              </a:solidFill>
            </a:rPr>
            <a:t>Medicare Shared Savings Program</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rgbClr val="FF0000"/>
              </a:solidFill>
            </a:rPr>
            <a:t>Hospital Value-based Purchasing</a:t>
          </a:r>
          <a:endParaRPr lang="en-US" sz="1200" kern="1200" dirty="0">
            <a:solidFill>
              <a:srgbClr val="FF0000"/>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Physician Feedback/Value-based Modifier*</a:t>
          </a:r>
          <a:endParaRPr lang="en-US" sz="1200" kern="1200" dirty="0">
            <a:solidFill>
              <a:schemeClr val="bg1"/>
            </a:solidFill>
          </a:endParaRPr>
        </a:p>
      </dsp:txBody>
      <dsp:txXfrm>
        <a:off x="5153483" y="706933"/>
        <a:ext cx="1505718" cy="3830016"/>
      </dsp:txXfrm>
    </dsp:sp>
    <dsp:sp modelId="{3C063E89-C635-4BBD-BC5C-8DE5503AE753}">
      <dsp:nvSpPr>
        <dsp:cNvPr id="0" name=""/>
        <dsp:cNvSpPr/>
      </dsp:nvSpPr>
      <dsp:spPr>
        <a:xfrm>
          <a:off x="6870002" y="0"/>
          <a:ext cx="1505718" cy="602287"/>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“Population” Quality Reporting</a:t>
          </a:r>
          <a:endParaRPr lang="en-US" sz="1200" kern="1200" dirty="0">
            <a:solidFill>
              <a:schemeClr val="bg1"/>
            </a:solidFill>
          </a:endParaRPr>
        </a:p>
      </dsp:txBody>
      <dsp:txXfrm>
        <a:off x="6870002" y="0"/>
        <a:ext cx="1505718" cy="602287"/>
      </dsp:txXfrm>
    </dsp:sp>
    <dsp:sp modelId="{EB549B21-CD9D-41F0-A65D-C2A2280F3A4D}">
      <dsp:nvSpPr>
        <dsp:cNvPr id="0" name=""/>
        <dsp:cNvSpPr/>
      </dsp:nvSpPr>
      <dsp:spPr>
        <a:xfrm>
          <a:off x="6870002" y="712717"/>
          <a:ext cx="1505718" cy="3830016"/>
        </a:xfrm>
        <a:prstGeom prst="rect">
          <a:avLst/>
        </a:prstGeom>
        <a:solidFill>
          <a:srgbClr val="02396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chemeClr val="bg1"/>
              </a:solidFill>
            </a:rPr>
            <a:t>Medicaid Adult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CHIPRA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Health Insurance Exchange Quality Reporting*</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Medicare Part C*</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solidFill>
                <a:schemeClr val="bg1"/>
              </a:solidFill>
            </a:rPr>
            <a:t>Medicare Part D*</a:t>
          </a:r>
          <a:endParaRPr lang="en-US" sz="1200" kern="1200" dirty="0">
            <a:solidFill>
              <a:schemeClr val="bg1"/>
            </a:solidFill>
          </a:endParaRPr>
        </a:p>
        <a:p>
          <a:pPr marL="114300" lvl="1" indent="-114300" algn="l" defTabSz="533400">
            <a:lnSpc>
              <a:spcPct val="90000"/>
            </a:lnSpc>
            <a:spcBef>
              <a:spcPct val="0"/>
            </a:spcBef>
            <a:spcAft>
              <a:spcPct val="15000"/>
            </a:spcAft>
            <a:buChar char="••"/>
          </a:pPr>
          <a:endParaRPr lang="en-US" sz="1200" kern="1200" dirty="0"/>
        </a:p>
      </dsp:txBody>
      <dsp:txXfrm>
        <a:off x="6870002" y="712717"/>
        <a:ext cx="1505718" cy="3830016"/>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0.44828</cdr:x>
      <cdr:y>0.19068</cdr:y>
    </cdr:from>
    <cdr:to>
      <cdr:x>0.77011</cdr:x>
      <cdr:y>0.34213</cdr:y>
    </cdr:to>
    <cdr:sp macro="" textlink="">
      <cdr:nvSpPr>
        <cdr:cNvPr id="2" name="TextBox 1"/>
        <cdr:cNvSpPr txBox="1"/>
      </cdr:nvSpPr>
      <cdr:spPr>
        <a:xfrm xmlns:a="http://schemas.openxmlformats.org/drawingml/2006/main">
          <a:off x="2971800" y="871806"/>
          <a:ext cx="2133600" cy="6924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800" b="1" dirty="0" smtClean="0">
              <a:solidFill>
                <a:schemeClr val="bg1"/>
              </a:solidFill>
            </a:rPr>
            <a:t>Patient Experience of Care</a:t>
          </a:r>
          <a:endParaRPr lang="en-US" sz="1800" b="1" dirty="0">
            <a:solidFill>
              <a:schemeClr val="bg1"/>
            </a:solidFill>
          </a:endParaRPr>
        </a:p>
      </cdr:txBody>
    </cdr:sp>
  </cdr:relSizeAnchor>
  <cdr:relSizeAnchor xmlns:cdr="http://schemas.openxmlformats.org/drawingml/2006/chartDrawing">
    <cdr:from>
      <cdr:x>0.50815</cdr:x>
      <cdr:y>0.54029</cdr:y>
    </cdr:from>
    <cdr:to>
      <cdr:x>0.82999</cdr:x>
      <cdr:y>0.69174</cdr:y>
    </cdr:to>
    <cdr:sp macro="" textlink="">
      <cdr:nvSpPr>
        <cdr:cNvPr id="3" name="TextBox 1"/>
        <cdr:cNvSpPr txBox="1"/>
      </cdr:nvSpPr>
      <cdr:spPr>
        <a:xfrm xmlns:a="http://schemas.openxmlformats.org/drawingml/2006/main">
          <a:off x="3368711" y="2470192"/>
          <a:ext cx="2133600" cy="69243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solidFill>
                <a:schemeClr val="bg1"/>
              </a:solidFill>
            </a:rPr>
            <a:t>Clinical Process of Care</a:t>
          </a:r>
          <a:endParaRPr lang="en-US" sz="1800" b="1" dirty="0">
            <a:solidFill>
              <a:schemeClr val="bg1"/>
            </a:solidFill>
          </a:endParaRPr>
        </a:p>
      </cdr:txBody>
    </cdr:sp>
  </cdr:relSizeAnchor>
  <cdr:relSizeAnchor xmlns:cdr="http://schemas.openxmlformats.org/drawingml/2006/chartDrawing">
    <cdr:from>
      <cdr:x>0.21839</cdr:x>
      <cdr:y>0.55087</cdr:y>
    </cdr:from>
    <cdr:to>
      <cdr:x>0.54023</cdr:x>
      <cdr:y>0.70232</cdr:y>
    </cdr:to>
    <cdr:sp macro="" textlink="">
      <cdr:nvSpPr>
        <cdr:cNvPr id="4" name="TextBox 1"/>
        <cdr:cNvSpPr txBox="1"/>
      </cdr:nvSpPr>
      <cdr:spPr>
        <a:xfrm xmlns:a="http://schemas.openxmlformats.org/drawingml/2006/main">
          <a:off x="1447800" y="2518575"/>
          <a:ext cx="2133600" cy="69243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solidFill>
                <a:schemeClr val="bg1"/>
              </a:solidFill>
            </a:rPr>
            <a:t>Outcome</a:t>
          </a:r>
          <a:endParaRPr lang="en-US" sz="1800" b="1" dirty="0">
            <a:solidFill>
              <a:schemeClr val="bg1"/>
            </a:solidFill>
          </a:endParaRPr>
        </a:p>
      </cdr:txBody>
    </cdr:sp>
  </cdr:relSizeAnchor>
  <cdr:relSizeAnchor xmlns:cdr="http://schemas.openxmlformats.org/drawingml/2006/chartDrawing">
    <cdr:from>
      <cdr:x>0.19179</cdr:x>
      <cdr:y>0.21809</cdr:y>
    </cdr:from>
    <cdr:to>
      <cdr:x>0.51363</cdr:x>
      <cdr:y>0.36954</cdr:y>
    </cdr:to>
    <cdr:sp macro="" textlink="">
      <cdr:nvSpPr>
        <cdr:cNvPr id="5" name="TextBox 1"/>
        <cdr:cNvSpPr txBox="1"/>
      </cdr:nvSpPr>
      <cdr:spPr>
        <a:xfrm xmlns:a="http://schemas.openxmlformats.org/drawingml/2006/main">
          <a:off x="1271466" y="997086"/>
          <a:ext cx="2133600" cy="69243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solidFill>
                <a:schemeClr val="bg1"/>
              </a:solidFill>
            </a:rPr>
            <a:t>Efficiency</a:t>
          </a:r>
          <a:endParaRPr lang="en-US" sz="1800" b="1" dirty="0">
            <a:solidFill>
              <a:schemeClr val="bg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0.43678</cdr:x>
      <cdr:y>0.14236</cdr:y>
    </cdr:from>
    <cdr:to>
      <cdr:x>0.75861</cdr:x>
      <cdr:y>0.29381</cdr:y>
    </cdr:to>
    <cdr:sp macro="" textlink="">
      <cdr:nvSpPr>
        <cdr:cNvPr id="2" name="TextBox 1"/>
        <cdr:cNvSpPr txBox="1"/>
      </cdr:nvSpPr>
      <cdr:spPr>
        <a:xfrm xmlns:a="http://schemas.openxmlformats.org/drawingml/2006/main">
          <a:off x="2895600" y="650874"/>
          <a:ext cx="2133540" cy="69242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800" b="1" dirty="0" smtClean="0">
              <a:solidFill>
                <a:schemeClr val="bg1"/>
              </a:solidFill>
            </a:rPr>
            <a:t>Patient Experience of Care</a:t>
          </a:r>
          <a:endParaRPr lang="en-US" sz="1800" b="1" dirty="0">
            <a:solidFill>
              <a:schemeClr val="bg1"/>
            </a:solidFill>
          </a:endParaRPr>
        </a:p>
      </cdr:txBody>
    </cdr:sp>
  </cdr:relSizeAnchor>
  <cdr:relSizeAnchor xmlns:cdr="http://schemas.openxmlformats.org/drawingml/2006/chartDrawing">
    <cdr:from>
      <cdr:x>0.55979</cdr:x>
      <cdr:y>0.41674</cdr:y>
    </cdr:from>
    <cdr:to>
      <cdr:x>0.88163</cdr:x>
      <cdr:y>0.56819</cdr:y>
    </cdr:to>
    <cdr:sp macro="" textlink="">
      <cdr:nvSpPr>
        <cdr:cNvPr id="3" name="TextBox 1"/>
        <cdr:cNvSpPr txBox="1"/>
      </cdr:nvSpPr>
      <cdr:spPr>
        <a:xfrm xmlns:a="http://schemas.openxmlformats.org/drawingml/2006/main" rot="21438764">
          <a:off x="3711100" y="1905336"/>
          <a:ext cx="2133606" cy="69242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smtClean="0">
              <a:solidFill>
                <a:schemeClr val="bg1"/>
              </a:solidFill>
            </a:rPr>
            <a:t>Clinical Process </a:t>
          </a:r>
          <a:endParaRPr lang="en-US" sz="1400" b="1" dirty="0" smtClean="0">
            <a:solidFill>
              <a:schemeClr val="bg1"/>
            </a:solidFill>
          </a:endParaRPr>
        </a:p>
        <a:p xmlns:a="http://schemas.openxmlformats.org/drawingml/2006/main">
          <a:pPr algn="ctr"/>
          <a:r>
            <a:rPr lang="en-US" sz="1600" b="1" dirty="0" smtClean="0">
              <a:solidFill>
                <a:schemeClr val="bg1"/>
              </a:solidFill>
            </a:rPr>
            <a:t>of Care</a:t>
          </a:r>
          <a:endParaRPr lang="en-US" sz="1600" b="1" dirty="0">
            <a:solidFill>
              <a:schemeClr val="bg1"/>
            </a:solidFill>
          </a:endParaRPr>
        </a:p>
      </cdr:txBody>
    </cdr:sp>
  </cdr:relSizeAnchor>
  <cdr:relSizeAnchor xmlns:cdr="http://schemas.openxmlformats.org/drawingml/2006/chartDrawing">
    <cdr:from>
      <cdr:x>0.33878</cdr:x>
      <cdr:y>0.62697</cdr:y>
    </cdr:from>
    <cdr:to>
      <cdr:x>0.66062</cdr:x>
      <cdr:y>0.77842</cdr:y>
    </cdr:to>
    <cdr:sp macro="" textlink="">
      <cdr:nvSpPr>
        <cdr:cNvPr id="4" name="TextBox 1"/>
        <cdr:cNvSpPr txBox="1"/>
      </cdr:nvSpPr>
      <cdr:spPr>
        <a:xfrm xmlns:a="http://schemas.openxmlformats.org/drawingml/2006/main">
          <a:off x="2245914" y="2866492"/>
          <a:ext cx="2133606" cy="69242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solidFill>
                <a:schemeClr val="bg1"/>
              </a:solidFill>
            </a:rPr>
            <a:t>Outcome</a:t>
          </a:r>
          <a:endParaRPr lang="en-US" sz="1800" b="1" dirty="0">
            <a:solidFill>
              <a:schemeClr val="bg1"/>
            </a:solidFill>
          </a:endParaRPr>
        </a:p>
      </cdr:txBody>
    </cdr:sp>
  </cdr:relSizeAnchor>
  <cdr:relSizeAnchor xmlns:cdr="http://schemas.openxmlformats.org/drawingml/2006/chartDrawing">
    <cdr:from>
      <cdr:x>0.17508</cdr:x>
      <cdr:y>0.32243</cdr:y>
    </cdr:from>
    <cdr:to>
      <cdr:x>0.49692</cdr:x>
      <cdr:y>0.47388</cdr:y>
    </cdr:to>
    <cdr:sp macro="" textlink="">
      <cdr:nvSpPr>
        <cdr:cNvPr id="5" name="TextBox 1"/>
        <cdr:cNvSpPr txBox="1"/>
      </cdr:nvSpPr>
      <cdr:spPr>
        <a:xfrm xmlns:a="http://schemas.openxmlformats.org/drawingml/2006/main">
          <a:off x="1160689" y="1474141"/>
          <a:ext cx="2133606" cy="6924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solidFill>
                <a:schemeClr val="bg1"/>
              </a:solidFill>
            </a:rPr>
            <a:t>Efficiency</a:t>
          </a:r>
          <a:endParaRPr lang="en-US" sz="1800" b="1" dirty="0">
            <a:solidFill>
              <a:schemeClr val="bg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0.49886</cdr:x>
      <cdr:y>0.28125</cdr:y>
    </cdr:from>
    <cdr:to>
      <cdr:x>0.66212</cdr:x>
      <cdr:y>0.37876</cdr:y>
    </cdr:to>
    <cdr:sp macro="" textlink="">
      <cdr:nvSpPr>
        <cdr:cNvPr id="3" name="TextBox 2"/>
        <cdr:cNvSpPr txBox="1"/>
      </cdr:nvSpPr>
      <cdr:spPr>
        <a:xfrm xmlns:a="http://schemas.openxmlformats.org/drawingml/2006/main">
          <a:off x="3041073" y="1143000"/>
          <a:ext cx="995218" cy="3962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solidFill>
                <a:schemeClr val="bg1"/>
              </a:solidFill>
            </a:rPr>
            <a:t>Outcomes</a:t>
          </a:r>
          <a:endParaRPr lang="en-US" sz="1600" b="1" dirty="0">
            <a:solidFill>
              <a:schemeClr val="bg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477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3853" y="0"/>
            <a:ext cx="3024770" cy="457200"/>
          </a:xfrm>
          <a:prstGeom prst="rect">
            <a:avLst/>
          </a:prstGeom>
        </p:spPr>
        <p:txBody>
          <a:bodyPr vert="horz" lIns="91440" tIns="45720" rIns="91440" bIns="45720" rtlCol="0"/>
          <a:lstStyle>
            <a:lvl1pPr algn="r">
              <a:defRPr sz="1200"/>
            </a:lvl1pPr>
          </a:lstStyle>
          <a:p>
            <a:fld id="{A96400EF-D2FE-4E58-B82D-90EC4932C0FD}" type="datetimeFigureOut">
              <a:rPr lang="en-US" smtClean="0"/>
              <a:t>03/31/2015</a:t>
            </a:fld>
            <a:endParaRPr lang="en-US"/>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024" y="4343400"/>
            <a:ext cx="558419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302477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3853" y="8685213"/>
            <a:ext cx="3024770" cy="457200"/>
          </a:xfrm>
          <a:prstGeom prst="rect">
            <a:avLst/>
          </a:prstGeom>
        </p:spPr>
        <p:txBody>
          <a:bodyPr vert="horz" lIns="91440" tIns="45720" rIns="91440" bIns="45720" rtlCol="0" anchor="b"/>
          <a:lstStyle>
            <a:lvl1pPr algn="r">
              <a:defRPr sz="1200"/>
            </a:lvl1pPr>
          </a:lstStyle>
          <a:p>
            <a:fld id="{983CC4E7-5A92-4212-BB30-68D310263F8D}" type="slidenum">
              <a:rPr lang="en-US" smtClean="0"/>
              <a:t>‹#›</a:t>
            </a:fld>
            <a:endParaRPr lang="en-US"/>
          </a:p>
        </p:txBody>
      </p:sp>
    </p:spTree>
    <p:extLst>
      <p:ext uri="{BB962C8B-B14F-4D97-AF65-F5344CB8AC3E}">
        <p14:creationId xmlns:p14="http://schemas.microsoft.com/office/powerpoint/2010/main" val="2190936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1</a:t>
            </a:fld>
            <a:endParaRPr lang="en-US"/>
          </a:p>
        </p:txBody>
      </p:sp>
    </p:spTree>
    <p:extLst>
      <p:ext uri="{BB962C8B-B14F-4D97-AF65-F5344CB8AC3E}">
        <p14:creationId xmlns:p14="http://schemas.microsoft.com/office/powerpoint/2010/main" val="717684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14</a:t>
            </a:fld>
            <a:endParaRPr lang="en-US"/>
          </a:p>
        </p:txBody>
      </p:sp>
    </p:spTree>
    <p:extLst>
      <p:ext uri="{BB962C8B-B14F-4D97-AF65-F5344CB8AC3E}">
        <p14:creationId xmlns:p14="http://schemas.microsoft.com/office/powerpoint/2010/main" val="3093124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638" indent="-168638">
              <a:buFont typeface="Arial" panose="020B0604020202020204" pitchFamily="34" charset="0"/>
              <a:buChar char="•"/>
            </a:pPr>
            <a:r>
              <a:rPr lang="en-US" dirty="0" smtClean="0"/>
              <a:t>This slide goes over which</a:t>
            </a:r>
            <a:r>
              <a:rPr lang="en-US" baseline="0" dirty="0" smtClean="0"/>
              <a:t> hospitals are included in the Hospital VBP Program and which hospitals are not.  Hospitals can be </a:t>
            </a:r>
            <a:r>
              <a:rPr lang="en-US" b="1" baseline="0" dirty="0" smtClean="0"/>
              <a:t>excluded, excepted, or exempted</a:t>
            </a:r>
          </a:p>
          <a:p>
            <a:pPr marL="618340" lvl="1" indent="-168638">
              <a:buFont typeface="Arial" panose="020B0604020202020204" pitchFamily="34" charset="0"/>
              <a:buChar char="•"/>
            </a:pPr>
            <a:r>
              <a:rPr lang="en-US" b="0" baseline="0" dirty="0" smtClean="0"/>
              <a:t>Excluded—for example, for lacking sufficient cases on a particular measure</a:t>
            </a:r>
          </a:p>
          <a:p>
            <a:pPr marL="618340" lvl="1" indent="-168638">
              <a:buFont typeface="Arial" panose="020B0604020202020204" pitchFamily="34" charset="0"/>
              <a:buChar char="•"/>
            </a:pPr>
            <a:r>
              <a:rPr lang="en-US" b="0" baseline="0" dirty="0" smtClean="0"/>
              <a:t>Excepted—for example, during a natural disaster, hospitals can ask to be excepted from the program and the Secretary must approve it</a:t>
            </a:r>
          </a:p>
          <a:p>
            <a:pPr marL="618340" lvl="1" indent="-168638">
              <a:buFont typeface="Arial" panose="020B0604020202020204" pitchFamily="34" charset="0"/>
              <a:buChar char="•"/>
            </a:pPr>
            <a:r>
              <a:rPr lang="en-US" b="0" baseline="0" dirty="0" smtClean="0"/>
              <a:t>Exempted—for example, Maryland hospitals</a:t>
            </a:r>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15</a:t>
            </a:fld>
            <a:endParaRPr lang="en-US"/>
          </a:p>
        </p:txBody>
      </p:sp>
    </p:spTree>
    <p:extLst>
      <p:ext uri="{BB962C8B-B14F-4D97-AF65-F5344CB8AC3E}">
        <p14:creationId xmlns:p14="http://schemas.microsoft.com/office/powerpoint/2010/main" val="1531843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first year of the Hospital VBP Program, 13</a:t>
            </a:r>
            <a:r>
              <a:rPr lang="en-US" baseline="0" dirty="0"/>
              <a:t> measures were introduced spanning two domains.  Most of the measures </a:t>
            </a:r>
            <a:r>
              <a:rPr lang="en-US" dirty="0"/>
              <a:t>were included in </a:t>
            </a:r>
            <a:r>
              <a:rPr lang="en-US" baseline="0" dirty="0" smtClean="0"/>
              <a:t>the clinical </a:t>
            </a:r>
            <a:r>
              <a:rPr lang="en-US" baseline="0" dirty="0"/>
              <a:t>process of care </a:t>
            </a:r>
            <a:r>
              <a:rPr lang="en-US" dirty="0"/>
              <a:t>domain</a:t>
            </a:r>
            <a:r>
              <a:rPr lang="en-US" baseline="0" dirty="0"/>
              <a:t>.  </a:t>
            </a:r>
            <a:r>
              <a:rPr lang="en-US" dirty="0"/>
              <a:t>Each year, we also tested the clinical process measure set for measures that are “topped out,” or </a:t>
            </a:r>
            <a:r>
              <a:rPr lang="en-US" dirty="0" smtClean="0"/>
              <a:t>measures</a:t>
            </a:r>
            <a:r>
              <a:rPr lang="en-US" baseline="0" dirty="0" smtClean="0"/>
              <a:t> </a:t>
            </a:r>
            <a:r>
              <a:rPr lang="en-US" dirty="0" smtClean="0"/>
              <a:t>where </a:t>
            </a:r>
            <a:r>
              <a:rPr lang="en-US" dirty="0"/>
              <a:t>most hospitals have all achieved high levels of performance, and removed them from the program.</a:t>
            </a:r>
          </a:p>
        </p:txBody>
      </p:sp>
      <p:sp>
        <p:nvSpPr>
          <p:cNvPr id="4" name="Slide Number Placeholder 3"/>
          <p:cNvSpPr>
            <a:spLocks noGrp="1"/>
          </p:cNvSpPr>
          <p:nvPr>
            <p:ph type="sldNum" sz="quarter" idx="10"/>
          </p:nvPr>
        </p:nvSpPr>
        <p:spPr/>
        <p:txBody>
          <a:bodyPr/>
          <a:lstStyle/>
          <a:p>
            <a:fld id="{0C86936F-3BD1-42F3-8C1A-D72EEEB7FE86}" type="slidenum">
              <a:rPr lang="en-US" smtClean="0"/>
              <a:t>16</a:t>
            </a:fld>
            <a:endParaRPr lang="en-US"/>
          </a:p>
        </p:txBody>
      </p:sp>
    </p:spTree>
    <p:extLst>
      <p:ext uri="{BB962C8B-B14F-4D97-AF65-F5344CB8AC3E}">
        <p14:creationId xmlns:p14="http://schemas.microsoft.com/office/powerpoint/2010/main" val="6123857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next year of the program,</a:t>
            </a:r>
            <a:r>
              <a:rPr lang="en-US" baseline="0" dirty="0"/>
              <a:t> FY 2014, we had 17 measures in the program.  Between FY 2013 and FY 2014, the Hospital VBP Program added four new measures—one new measure and three new mortality measures.</a:t>
            </a:r>
          </a:p>
          <a:p>
            <a:endParaRPr lang="en-US" baseline="0" dirty="0"/>
          </a:p>
          <a:p>
            <a:r>
              <a:rPr lang="en-US" baseline="0" dirty="0"/>
              <a:t>The three new mortality measures make up a new domain—the outcome domain.</a:t>
            </a:r>
          </a:p>
          <a:p>
            <a:r>
              <a:rPr lang="en-US" dirty="0"/>
              <a:t>In FY 2014, we adopted an additional clinical process of care measure (SCIP-Inf-9) and three measures in the new outcome domain (MORT-30-AMI, MORT-30-HF, and MORT-30-PN).  We also adopted a revised domain weighting.</a:t>
            </a:r>
          </a:p>
        </p:txBody>
      </p:sp>
      <p:sp>
        <p:nvSpPr>
          <p:cNvPr id="4" name="Slide Number Placeholder 3"/>
          <p:cNvSpPr>
            <a:spLocks noGrp="1"/>
          </p:cNvSpPr>
          <p:nvPr>
            <p:ph type="sldNum" sz="quarter" idx="10"/>
          </p:nvPr>
        </p:nvSpPr>
        <p:spPr/>
        <p:txBody>
          <a:bodyPr/>
          <a:lstStyle/>
          <a:p>
            <a:fld id="{0C86936F-3BD1-42F3-8C1A-D72EEEB7FE86}" type="slidenum">
              <a:rPr lang="en-US" smtClean="0"/>
              <a:t>17</a:t>
            </a:fld>
            <a:endParaRPr lang="en-US"/>
          </a:p>
        </p:txBody>
      </p:sp>
    </p:spTree>
    <p:extLst>
      <p:ext uri="{BB962C8B-B14F-4D97-AF65-F5344CB8AC3E}">
        <p14:creationId xmlns:p14="http://schemas.microsoft.com/office/powerpoint/2010/main" val="3606072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18</a:t>
            </a:fld>
            <a:endParaRPr lang="en-US"/>
          </a:p>
        </p:txBody>
      </p:sp>
    </p:spTree>
    <p:extLst>
      <p:ext uri="{BB962C8B-B14F-4D97-AF65-F5344CB8AC3E}">
        <p14:creationId xmlns:p14="http://schemas.microsoft.com/office/powerpoint/2010/main" val="1521482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638" indent="-168638">
              <a:buFont typeface="Arial" panose="020B0604020202020204" pitchFamily="34" charset="0"/>
              <a:buChar char="•"/>
            </a:pPr>
            <a:endParaRPr lang="en-US" dirty="0"/>
          </a:p>
          <a:p>
            <a:pPr marL="168638" indent="-168638">
              <a:buFont typeface="Arial" panose="020B0604020202020204" pitchFamily="34" charset="0"/>
              <a:buChar char="•"/>
            </a:pPr>
            <a:r>
              <a:rPr lang="en-US" dirty="0"/>
              <a:t>This map, and the map on the next slide, shows hospital TPS values by state in FY 2013 and FY 2014. States that contained </a:t>
            </a:r>
            <a:r>
              <a:rPr lang="en-US" i="1" dirty="0"/>
              <a:t>at least one hospital that scored above the national average </a:t>
            </a:r>
            <a:r>
              <a:rPr lang="en-US" dirty="0"/>
              <a:t>are indicated by a darker color (24 states in FY2013 and 26 states in FY2014). </a:t>
            </a:r>
          </a:p>
          <a:p>
            <a:pPr marL="168638" indent="-168638">
              <a:buFont typeface="Arial" panose="020B0604020202020204" pitchFamily="34" charset="0"/>
              <a:buChar char="•"/>
            </a:pPr>
            <a:r>
              <a:rPr lang="en-US" dirty="0"/>
              <a:t>The national average score was 55.46 in FY 2013 and 46.53 in FY 2014. </a:t>
            </a:r>
          </a:p>
        </p:txBody>
      </p:sp>
      <p:sp>
        <p:nvSpPr>
          <p:cNvPr id="4" name="Slide Number Placeholder 3"/>
          <p:cNvSpPr>
            <a:spLocks noGrp="1"/>
          </p:cNvSpPr>
          <p:nvPr>
            <p:ph type="sldNum" sz="quarter" idx="10"/>
          </p:nvPr>
        </p:nvSpPr>
        <p:spPr/>
        <p:txBody>
          <a:bodyPr/>
          <a:lstStyle/>
          <a:p>
            <a:fld id="{0C86936F-3BD1-42F3-8C1A-D72EEEB7FE86}" type="slidenum">
              <a:rPr lang="en-US" smtClean="0"/>
              <a:t>19</a:t>
            </a:fld>
            <a:endParaRPr lang="en-US"/>
          </a:p>
        </p:txBody>
      </p:sp>
    </p:spTree>
    <p:extLst>
      <p:ext uri="{BB962C8B-B14F-4D97-AF65-F5344CB8AC3E}">
        <p14:creationId xmlns:p14="http://schemas.microsoft.com/office/powerpoint/2010/main" val="514035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638" indent="-168638" defTabSz="899404">
              <a:buFont typeface="Arial" panose="020B0604020202020204" pitchFamily="34" charset="0"/>
              <a:buChar char="•"/>
              <a:defRPr/>
            </a:pPr>
            <a:r>
              <a:rPr lang="en-US" dirty="0"/>
              <a:t>These maps show hospital TPS values by state in FY 2013 and FY 2014. States that contained </a:t>
            </a:r>
            <a:r>
              <a:rPr lang="en-US" i="1" dirty="0"/>
              <a:t>at least one hospital that scored above the national average </a:t>
            </a:r>
            <a:r>
              <a:rPr lang="en-US" dirty="0"/>
              <a:t>are indicated by a darker color (24 states in FY2013 and 26 states in FY2014). </a:t>
            </a:r>
          </a:p>
          <a:p>
            <a:pPr marL="168638" indent="-168638">
              <a:buFont typeface="Arial" panose="020B0604020202020204" pitchFamily="34" charset="0"/>
              <a:buChar char="•"/>
            </a:pPr>
            <a:r>
              <a:rPr lang="en-US" dirty="0"/>
              <a:t>The national average score was 55.46 in FY 2013 and 46.53 in FY 2014. </a:t>
            </a:r>
          </a:p>
          <a:p>
            <a:pPr marL="168638" indent="-168638">
              <a:buFont typeface="Arial" panose="020B0604020202020204" pitchFamily="34" charset="0"/>
              <a:buChar char="•"/>
            </a:pPr>
            <a:endParaRPr lang="en-US" dirty="0"/>
          </a:p>
          <a:p>
            <a:endParaRPr lang="en-US" dirty="0"/>
          </a:p>
          <a:p>
            <a:pPr marL="168638" indent="-168638">
              <a:buFont typeface="Arial" panose="020B0604020202020204" pitchFamily="34" charset="0"/>
              <a:buChar char="•"/>
            </a:pPr>
            <a:r>
              <a:rPr lang="en-US"/>
              <a:t>The change in scores between FY2013 and FY2014 may have been affected by both the addition of the Outcome Domain and the re-weighting of the Clinical and Patient Experience of Care do-mains. </a:t>
            </a:r>
            <a:endParaRPr lang="en-US" dirty="0" smtClean="0"/>
          </a:p>
          <a:p>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20</a:t>
            </a:fld>
            <a:endParaRPr lang="en-US"/>
          </a:p>
        </p:txBody>
      </p:sp>
    </p:spTree>
    <p:extLst>
      <p:ext uri="{BB962C8B-B14F-4D97-AF65-F5344CB8AC3E}">
        <p14:creationId xmlns:p14="http://schemas.microsoft.com/office/powerpoint/2010/main" val="1494596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FY 2015, we adopted additional measures in the outcome domain (PSI-90 and NHSN-CLABSI), as well as the new Medicare Spending per Beneficiary measure in the new Efficiency and Cost Reduction domain and revised domain weighting</a:t>
            </a:r>
            <a:r>
              <a:rPr lang="en-US" dirty="0" smtClean="0"/>
              <a:t>.</a:t>
            </a:r>
          </a:p>
          <a:p>
            <a:endParaRPr lang="en-US" dirty="0" smtClean="0"/>
          </a:p>
          <a:p>
            <a:r>
              <a:rPr lang="en-US" dirty="0" smtClean="0"/>
              <a:t>In FY 2015,</a:t>
            </a:r>
            <a:r>
              <a:rPr lang="en-US" baseline="0" dirty="0" smtClean="0"/>
              <a:t> we adopted a total of 19 measures spanning four domains.</a:t>
            </a:r>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21</a:t>
            </a:fld>
            <a:endParaRPr lang="en-US"/>
          </a:p>
        </p:txBody>
      </p:sp>
    </p:spTree>
    <p:extLst>
      <p:ext uri="{BB962C8B-B14F-4D97-AF65-F5344CB8AC3E}">
        <p14:creationId xmlns:p14="http://schemas.microsoft.com/office/powerpoint/2010/main" val="140739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FY 2016, we adopted additional outcome measures (NHSN-CAUTI and NHSN-SSI), a new clinical process measure (IMM-2), and revised the domain weighting</a:t>
            </a:r>
            <a:r>
              <a:rPr lang="en-US" dirty="0" smtClean="0"/>
              <a:t>.</a:t>
            </a:r>
          </a:p>
          <a:p>
            <a:endParaRPr lang="en-US" dirty="0" smtClean="0"/>
          </a:p>
          <a:p>
            <a:r>
              <a:rPr lang="en-US" dirty="0" smtClean="0"/>
              <a:t>In FY</a:t>
            </a:r>
            <a:r>
              <a:rPr lang="en-US" baseline="0" dirty="0" smtClean="0"/>
              <a:t> 2016, we have adopted 17 measures.  </a:t>
            </a:r>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22</a:t>
            </a:fld>
            <a:endParaRPr lang="en-US"/>
          </a:p>
        </p:txBody>
      </p:sp>
    </p:spTree>
    <p:extLst>
      <p:ext uri="{BB962C8B-B14F-4D97-AF65-F5344CB8AC3E}">
        <p14:creationId xmlns:p14="http://schemas.microsoft.com/office/powerpoint/2010/main" val="17068851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Beginning with FY 2017, we reallocated the HVBP Program’s quality domains to more closely match the National Quality Strategy’s priorities.  We also adopted new measures in the Clinical Care – Process domain (PC-01) and the Safety domain (NHSN-MRSA and NHSA-CDI</a:t>
            </a:r>
            <a:r>
              <a:rPr lang="en-US" dirty="0" smtClean="0"/>
              <a:t>).</a:t>
            </a:r>
          </a:p>
          <a:p>
            <a:endParaRPr lang="en-US" dirty="0" smtClean="0"/>
          </a:p>
          <a:p>
            <a:r>
              <a:rPr lang="en-US" dirty="0" smtClean="0"/>
              <a:t>Currently, we have adopted 14 measures for the FY 2017 program.</a:t>
            </a:r>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23</a:t>
            </a:fld>
            <a:endParaRPr lang="en-US"/>
          </a:p>
        </p:txBody>
      </p:sp>
    </p:spTree>
    <p:extLst>
      <p:ext uri="{BB962C8B-B14F-4D97-AF65-F5344CB8AC3E}">
        <p14:creationId xmlns:p14="http://schemas.microsoft.com/office/powerpoint/2010/main" val="7668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86936F-3BD1-42F3-8C1A-D72EEEB7FE86}" type="slidenum">
              <a:rPr lang="en-US" smtClean="0"/>
              <a:t>2</a:t>
            </a:fld>
            <a:endParaRPr lang="en-US"/>
          </a:p>
        </p:txBody>
      </p:sp>
    </p:spTree>
    <p:extLst>
      <p:ext uri="{BB962C8B-B14F-4D97-AF65-F5344CB8AC3E}">
        <p14:creationId xmlns:p14="http://schemas.microsoft.com/office/powerpoint/2010/main" val="19203572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pPr marL="171438" indent="-17143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4C935584-BCF5-481B-8726-9852BBC6C236}" type="slidenum">
              <a:rPr lang="en-US" smtClean="0"/>
              <a:t>24</a:t>
            </a:fld>
            <a:endParaRPr lang="en-US" dirty="0"/>
          </a:p>
        </p:txBody>
      </p:sp>
    </p:spTree>
    <p:extLst>
      <p:ext uri="{BB962C8B-B14F-4D97-AF65-F5344CB8AC3E}">
        <p14:creationId xmlns:p14="http://schemas.microsoft.com/office/powerpoint/2010/main" val="819257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258B31-2671-40A1-95AF-BC9E6038CD0F}" type="slidenum">
              <a:rPr lang="en-US" smtClean="0"/>
              <a:t>25</a:t>
            </a:fld>
            <a:endParaRPr lang="en-US"/>
          </a:p>
        </p:txBody>
      </p:sp>
    </p:spTree>
    <p:extLst>
      <p:ext uri="{BB962C8B-B14F-4D97-AF65-F5344CB8AC3E}">
        <p14:creationId xmlns:p14="http://schemas.microsoft.com/office/powerpoint/2010/main" val="410289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4116388" cy="3086100"/>
          </a:xfrm>
        </p:spPr>
      </p:sp>
      <p:sp>
        <p:nvSpPr>
          <p:cNvPr id="3" name="Notes Placeholder 2"/>
          <p:cNvSpPr>
            <a:spLocks noGrp="1"/>
          </p:cNvSpPr>
          <p:nvPr>
            <p:ph type="body" idx="1"/>
          </p:nvPr>
        </p:nvSpPr>
        <p:spPr/>
        <p:txBody>
          <a:bodyPr/>
          <a:lstStyle/>
          <a:p>
            <a:pPr marL="168638" indent="-168638">
              <a:spcAft>
                <a:spcPts val="1180"/>
              </a:spcAft>
              <a:buFont typeface="Arial" panose="020B0604020202020204" pitchFamily="34" charset="0"/>
              <a:buChar char="•"/>
            </a:pPr>
            <a:r>
              <a:rPr lang="en-US" dirty="0" smtClean="0"/>
              <a:t>The CMS Quality</a:t>
            </a:r>
            <a:r>
              <a:rPr lang="en-US" baseline="0" dirty="0" smtClean="0"/>
              <a:t> Strategy is made up of these six goals. </a:t>
            </a:r>
          </a:p>
          <a:p>
            <a:pPr>
              <a:spcAft>
                <a:spcPts val="1200"/>
              </a:spcAft>
            </a:pPr>
            <a:endParaRPr lang="en-US" dirty="0"/>
          </a:p>
        </p:txBody>
      </p:sp>
      <p:sp>
        <p:nvSpPr>
          <p:cNvPr id="4" name="Slide Number Placeholder 3"/>
          <p:cNvSpPr>
            <a:spLocks noGrp="1"/>
          </p:cNvSpPr>
          <p:nvPr>
            <p:ph type="sldNum" sz="quarter" idx="10"/>
          </p:nvPr>
        </p:nvSpPr>
        <p:spPr/>
        <p:txBody>
          <a:bodyPr/>
          <a:lstStyle/>
          <a:p>
            <a:fld id="{4C935584-BCF5-481B-8726-9852BBC6C236}"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878632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three words, our vision for improving health delivery is about </a:t>
            </a:r>
            <a:r>
              <a:rPr lang="en-US" b="1" u="sng" dirty="0" smtClean="0"/>
              <a:t>better, smarter, healthier.</a:t>
            </a:r>
            <a:r>
              <a:rPr lang="en-US" dirty="0" smtClean="0"/>
              <a:t> </a:t>
            </a:r>
          </a:p>
          <a:p>
            <a:pPr lvl="0"/>
            <a:r>
              <a:rPr lang="en-US" dirty="0" smtClean="0"/>
              <a:t>If we find better ways to </a:t>
            </a:r>
            <a:r>
              <a:rPr lang="en-US" b="1" u="sng" dirty="0" smtClean="0"/>
              <a:t>deliver care</a:t>
            </a:r>
            <a:r>
              <a:rPr lang="en-US" b="1" dirty="0" smtClean="0"/>
              <a:t>, </a:t>
            </a:r>
            <a:r>
              <a:rPr lang="en-US" b="1" u="sng" dirty="0" smtClean="0"/>
              <a:t>pay providers</a:t>
            </a:r>
            <a:r>
              <a:rPr lang="en-US" b="1" dirty="0" smtClean="0"/>
              <a:t>, and </a:t>
            </a:r>
            <a:r>
              <a:rPr lang="en-US" b="1" u="sng" dirty="0" smtClean="0"/>
              <a:t>distribute information</a:t>
            </a:r>
            <a:r>
              <a:rPr lang="en-US" b="1" dirty="0" smtClean="0"/>
              <a:t>,</a:t>
            </a:r>
            <a:r>
              <a:rPr lang="en-US" dirty="0" smtClean="0"/>
              <a:t> we can receive better care, spend our dollars more wisely, and have healthier communities, a healthier economy, and a healthier country.</a:t>
            </a:r>
          </a:p>
          <a:p>
            <a:r>
              <a:rPr lang="en-US" dirty="0" smtClean="0"/>
              <a:t>We understand that it’s </a:t>
            </a:r>
            <a:r>
              <a:rPr lang="en-US" b="1" dirty="0" smtClean="0"/>
              <a:t>our role and responsibility to lead … and we will.  </a:t>
            </a:r>
          </a:p>
          <a:p>
            <a:r>
              <a:rPr lang="en-US" dirty="0" smtClean="0"/>
              <a:t>What we won’t do – and can’t do – is go it alone.  Patients, physicians, government, and business all stand to benefit if we get this right, and this </a:t>
            </a:r>
            <a:r>
              <a:rPr lang="en-US" b="1" dirty="0" smtClean="0"/>
              <a:t>shared purpose calls out for deeper partnership</a:t>
            </a:r>
            <a:r>
              <a:rPr lang="en-US" dirty="0" smtClean="0"/>
              <a:t>.  </a:t>
            </a:r>
          </a:p>
          <a:p>
            <a:r>
              <a:rPr lang="en-US" dirty="0" smtClean="0"/>
              <a:t>So we will continue to </a:t>
            </a:r>
            <a:r>
              <a:rPr lang="en-US" b="1" dirty="0" smtClean="0"/>
              <a:t>work across sectors and across the aisle </a:t>
            </a:r>
            <a:r>
              <a:rPr lang="en-US" dirty="0" smtClean="0"/>
              <a:t>for the goals we share: better care, smarter spending, and healthier people.</a:t>
            </a:r>
          </a:p>
          <a:p>
            <a:endParaRPr lang="en-US" dirty="0"/>
          </a:p>
        </p:txBody>
      </p:sp>
      <p:sp>
        <p:nvSpPr>
          <p:cNvPr id="4" name="Slide Number Placeholder 3"/>
          <p:cNvSpPr>
            <a:spLocks noGrp="1"/>
          </p:cNvSpPr>
          <p:nvPr>
            <p:ph type="sldNum" sz="quarter" idx="10"/>
          </p:nvPr>
        </p:nvSpPr>
        <p:spPr/>
        <p:txBody>
          <a:bodyPr/>
          <a:lstStyle/>
          <a:p>
            <a:fld id="{6C258B31-2671-40A1-95AF-BC9E6038CD0F}" type="slidenum">
              <a:rPr lang="en-US" smtClean="0"/>
              <a:t>4</a:t>
            </a:fld>
            <a:endParaRPr lang="en-US"/>
          </a:p>
        </p:txBody>
      </p:sp>
    </p:spTree>
    <p:extLst>
      <p:ext uri="{BB962C8B-B14F-4D97-AF65-F5344CB8AC3E}">
        <p14:creationId xmlns:p14="http://schemas.microsoft.com/office/powerpoint/2010/main" val="1233876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QRPR has an impact on almost every lever/program that affects the quality of care provided to beneficiaries. Highlight other ACA program areas (VBP, QRUR, Physician Value Modifier, readmissions, HACs0, patient safety campaign, ARRA HITECH</a:t>
            </a:r>
            <a:endParaRPr lang="en-US" dirty="0"/>
          </a:p>
        </p:txBody>
      </p:sp>
      <p:sp>
        <p:nvSpPr>
          <p:cNvPr id="4" name="Slide Number Placeholder 3"/>
          <p:cNvSpPr>
            <a:spLocks noGrp="1"/>
          </p:cNvSpPr>
          <p:nvPr>
            <p:ph type="sldNum" sz="quarter" idx="10"/>
          </p:nvPr>
        </p:nvSpPr>
        <p:spPr/>
        <p:txBody>
          <a:bodyPr/>
          <a:lstStyle/>
          <a:p>
            <a:fld id="{12AAE039-40A8-4DF6-B71E-490D13951E9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258B31-2671-40A1-95AF-BC9E6038CD0F}" type="slidenum">
              <a:rPr lang="en-US" smtClean="0"/>
              <a:t>9</a:t>
            </a:fld>
            <a:endParaRPr lang="en-US"/>
          </a:p>
        </p:txBody>
      </p:sp>
    </p:spTree>
    <p:extLst>
      <p:ext uri="{BB962C8B-B14F-4D97-AF65-F5344CB8AC3E}">
        <p14:creationId xmlns:p14="http://schemas.microsoft.com/office/powerpoint/2010/main" val="1648318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2015</a:t>
            </a:r>
          </a:p>
          <a:p>
            <a:r>
              <a:rPr lang="en-US" baseline="0" dirty="0" smtClean="0"/>
              <a:t>Categories 2-4 are ?? %</a:t>
            </a:r>
          </a:p>
          <a:p>
            <a:r>
              <a:rPr lang="en-US" baseline="0" dirty="0" smtClean="0"/>
              <a:t>Categories 3-4 are ?? %</a:t>
            </a:r>
          </a:p>
          <a:p>
            <a:endParaRPr lang="en-US" baseline="0" dirty="0" smtClean="0"/>
          </a:p>
          <a:p>
            <a:r>
              <a:rPr lang="en-US" baseline="0" dirty="0" smtClean="0"/>
              <a:t>2016 goals within reach</a:t>
            </a:r>
          </a:p>
          <a:p>
            <a:r>
              <a:rPr lang="en-US" baseline="0" dirty="0" smtClean="0"/>
              <a:t>2018 goals a challenge but, considering the amount of recent progress, within the rang</a:t>
            </a:r>
          </a:p>
          <a:p>
            <a:endParaRPr lang="en-US" dirty="0"/>
          </a:p>
        </p:txBody>
      </p:sp>
      <p:sp>
        <p:nvSpPr>
          <p:cNvPr id="4" name="Slide Number Placeholder 3"/>
          <p:cNvSpPr>
            <a:spLocks noGrp="1"/>
          </p:cNvSpPr>
          <p:nvPr>
            <p:ph type="sldNum" sz="quarter" idx="10"/>
          </p:nvPr>
        </p:nvSpPr>
        <p:spPr/>
        <p:txBody>
          <a:bodyPr/>
          <a:lstStyle/>
          <a:p>
            <a:fld id="{983CC4E7-5A92-4212-BB30-68D310263F8D}" type="slidenum">
              <a:rPr lang="en-US" smtClean="0"/>
              <a:t>10</a:t>
            </a:fld>
            <a:endParaRPr lang="en-US"/>
          </a:p>
        </p:txBody>
      </p:sp>
    </p:spTree>
    <p:extLst>
      <p:ext uri="{BB962C8B-B14F-4D97-AF65-F5344CB8AC3E}">
        <p14:creationId xmlns:p14="http://schemas.microsoft.com/office/powerpoint/2010/main" val="3417693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Version 2/15/2015</a:t>
            </a:r>
          </a:p>
          <a:p>
            <a:endParaRPr lang="en-US" dirty="0"/>
          </a:p>
        </p:txBody>
      </p:sp>
      <p:sp>
        <p:nvSpPr>
          <p:cNvPr id="4" name="Slide Number Placeholder 3"/>
          <p:cNvSpPr>
            <a:spLocks noGrp="1"/>
          </p:cNvSpPr>
          <p:nvPr>
            <p:ph type="sldNum" sz="quarter" idx="10"/>
          </p:nvPr>
        </p:nvSpPr>
        <p:spPr/>
        <p:txBody>
          <a:bodyPr/>
          <a:lstStyle/>
          <a:p>
            <a:fld id="{7A16B407-8CBD-4D40-9463-21056C444CD0}" type="slidenum">
              <a:rPr lang="en-US" smtClean="0"/>
              <a:pPr/>
              <a:t>11</a:t>
            </a:fld>
            <a:endParaRPr lang="en-US"/>
          </a:p>
        </p:txBody>
      </p:sp>
    </p:spTree>
    <p:extLst>
      <p:ext uri="{BB962C8B-B14F-4D97-AF65-F5344CB8AC3E}">
        <p14:creationId xmlns:p14="http://schemas.microsoft.com/office/powerpoint/2010/main" val="1417117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638" indent="-168638">
              <a:buFont typeface="Arial" panose="020B0604020202020204" pitchFamily="34" charset="0"/>
              <a:buChar char="•"/>
            </a:pPr>
            <a:r>
              <a:rPr lang="en-US" dirty="0"/>
              <a:t>The Affordable Care Act was passed in 2010 and</a:t>
            </a:r>
            <a:r>
              <a:rPr lang="en-US" baseline="0" dirty="0"/>
              <a:t> </a:t>
            </a:r>
            <a:r>
              <a:rPr lang="en-US" baseline="0" dirty="0" smtClean="0"/>
              <a:t>authorized </a:t>
            </a:r>
            <a:r>
              <a:rPr lang="en-US" baseline="0" dirty="0"/>
              <a:t>the establishment of the Hospital VBP Program</a:t>
            </a:r>
            <a:r>
              <a:rPr lang="en-US" dirty="0"/>
              <a:t>, built on the quality reporting infrastructure of the Hospital Inpatient Quality Reporting (Hospital IQR) </a:t>
            </a:r>
            <a:r>
              <a:rPr lang="en-US" dirty="0" smtClean="0"/>
              <a:t>Program</a:t>
            </a:r>
            <a:r>
              <a:rPr lang="en-US" baseline="0" dirty="0" smtClean="0"/>
              <a:t>. </a:t>
            </a:r>
            <a:endParaRPr lang="en-US" baseline="0" dirty="0"/>
          </a:p>
          <a:p>
            <a:pPr marL="168638" indent="-168638">
              <a:buFont typeface="Arial" panose="020B0604020202020204" pitchFamily="34" charset="0"/>
              <a:buChar char="•"/>
            </a:pPr>
            <a:r>
              <a:rPr lang="en-US" baseline="0" dirty="0"/>
              <a:t>“The Secretary shall establish a hospital value-based purchasing program under which value-based incentive payments are made in a fiscal year to hospitals that meet the performance standards . . . For the performance period for such fiscal year.” SSA § </a:t>
            </a:r>
            <a:r>
              <a:rPr lang="en-US" dirty="0" smtClean="0"/>
              <a:t>1886(o</a:t>
            </a:r>
            <a:r>
              <a:rPr lang="en-US" baseline="0" dirty="0" smtClean="0"/>
              <a:t>)</a:t>
            </a:r>
            <a:endParaRPr lang="en-US" baseline="0" dirty="0"/>
          </a:p>
        </p:txBody>
      </p:sp>
      <p:sp>
        <p:nvSpPr>
          <p:cNvPr id="4" name="Slide Number Placeholder 3"/>
          <p:cNvSpPr>
            <a:spLocks noGrp="1"/>
          </p:cNvSpPr>
          <p:nvPr>
            <p:ph type="sldNum" sz="quarter" idx="10"/>
          </p:nvPr>
        </p:nvSpPr>
        <p:spPr/>
        <p:txBody>
          <a:bodyPr/>
          <a:lstStyle/>
          <a:p>
            <a:fld id="{0C86936F-3BD1-42F3-8C1A-D72EEEB7FE86}" type="slidenum">
              <a:rPr lang="en-US" smtClean="0"/>
              <a:t>13</a:t>
            </a:fld>
            <a:endParaRPr lang="en-US"/>
          </a:p>
        </p:txBody>
      </p:sp>
    </p:spTree>
    <p:extLst>
      <p:ext uri="{BB962C8B-B14F-4D97-AF65-F5344CB8AC3E}">
        <p14:creationId xmlns:p14="http://schemas.microsoft.com/office/powerpoint/2010/main" val="140304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76B1DF-3429-4872-8DD6-3C9733F5AE33}" type="datetimeFigureOut">
              <a:rPr lang="en-US" smtClean="0"/>
              <a:t>03/31/2015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4205974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6B1DF-3429-4872-8DD6-3C9733F5AE33}" type="datetimeFigureOut">
              <a:rPr lang="en-US" smtClean="0"/>
              <a:t>03/31/2015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523113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6B1DF-3429-4872-8DD6-3C9733F5AE33}" type="datetimeFigureOut">
              <a:rPr lang="en-US" smtClean="0"/>
              <a:t>03/31/2015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4044859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6B1DF-3429-4872-8DD6-3C9733F5AE33}" type="datetimeFigureOut">
              <a:rPr lang="en-US" smtClean="0"/>
              <a:t>03/31/2015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338536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76B1DF-3429-4872-8DD6-3C9733F5AE33}" type="datetimeFigureOut">
              <a:rPr lang="en-US" smtClean="0"/>
              <a:t>03/31/2015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1569378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76B1DF-3429-4872-8DD6-3C9733F5AE33}" type="datetimeFigureOut">
              <a:rPr lang="en-US" smtClean="0"/>
              <a:t>03/31/2015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239693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76B1DF-3429-4872-8DD6-3C9733F5AE33}" type="datetimeFigureOut">
              <a:rPr lang="en-US" smtClean="0"/>
              <a:t>03/31/2015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4072178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76B1DF-3429-4872-8DD6-3C9733F5AE33}" type="datetimeFigureOut">
              <a:rPr lang="en-US" smtClean="0"/>
              <a:t>03/31/2015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354245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6B1DF-3429-4872-8DD6-3C9733F5AE33}" type="datetimeFigureOut">
              <a:rPr lang="en-US" smtClean="0"/>
              <a:t>03/31/2015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1752603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6B1DF-3429-4872-8DD6-3C9733F5AE33}" type="datetimeFigureOut">
              <a:rPr lang="en-US" smtClean="0"/>
              <a:t>03/31/2015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11546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6B1DF-3429-4872-8DD6-3C9733F5AE33}" type="datetimeFigureOut">
              <a:rPr lang="en-US" smtClean="0"/>
              <a:t>03/31/2015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A12B-1E26-462F-9267-2F7D5C873FC4}" type="slidenum">
              <a:rPr lang="en-US" smtClean="0"/>
              <a:t>‹#›</a:t>
            </a:fld>
            <a:endParaRPr lang="en-US"/>
          </a:p>
        </p:txBody>
      </p:sp>
    </p:spTree>
    <p:extLst>
      <p:ext uri="{BB962C8B-B14F-4D97-AF65-F5344CB8AC3E}">
        <p14:creationId xmlns:p14="http://schemas.microsoft.com/office/powerpoint/2010/main" val="1173416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6B1DF-3429-4872-8DD6-3C9733F5AE33}" type="datetimeFigureOut">
              <a:rPr lang="en-US" smtClean="0"/>
              <a:t>03/31/2015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A12B-1E26-462F-9267-2F7D5C873FC4}" type="slidenum">
              <a:rPr lang="en-US" smtClean="0"/>
              <a:t>‹#›</a:t>
            </a:fld>
            <a:endParaRPr lang="en-US"/>
          </a:p>
        </p:txBody>
      </p:sp>
    </p:spTree>
    <p:extLst>
      <p:ext uri="{BB962C8B-B14F-4D97-AF65-F5344CB8AC3E}">
        <p14:creationId xmlns:p14="http://schemas.microsoft.com/office/powerpoint/2010/main" val="2902565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healthit.gov/policy-researchers-implementers/interoperability" TargetMode="External"/><Relationship Id="rId3" Type="http://schemas.openxmlformats.org/officeDocument/2006/relationships/hyperlink" Target="http://www.hhs.gov/news/press/2015pres/01/20150126a.html" TargetMode="External"/><Relationship Id="rId7" Type="http://schemas.openxmlformats.org/officeDocument/2006/relationships/hyperlink" Target="mailto:PaymentNetwork@cms.hhs.gov" TargetMode="External"/><Relationship Id="rId12" Type="http://schemas.openxmlformats.org/officeDocument/2006/relationships/hyperlink" Target="http://www.cms.gov/Newsroom/MediaReleaseDatabase/Fact-sheets/2015-Fact-sheets-items/2015-01-26.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www.cms.gov/Newsroom/MediaReleaseDatabase/Fact-sheets/2015-Fact-sheets-items/2015-01-26-3.html" TargetMode="External"/><Relationship Id="rId11" Type="http://schemas.openxmlformats.org/officeDocument/2006/relationships/hyperlink" Target="http://www.hhs.gov/healthcare/facts/blog/2014/10/transforming-clinical-practice-initiative.html" TargetMode="External"/><Relationship Id="rId5" Type="http://schemas.openxmlformats.org/officeDocument/2006/relationships/hyperlink" Target="http://www.cms.gov/Newsroom/MediaReleaseDatabase/Fact-sheets/2015-Fact-sheets-items/2015-01-26-2.html" TargetMode="External"/><Relationship Id="rId10" Type="http://schemas.openxmlformats.org/officeDocument/2006/relationships/hyperlink" Target="http://www.hhs.gov/news/press/2014pres/10/20141023a.html" TargetMode="External"/><Relationship Id="rId4" Type="http://schemas.openxmlformats.org/officeDocument/2006/relationships/hyperlink" Target="http://www.nejm.org/doi/full/10.1056/NEJMp1500445" TargetMode="External"/><Relationship Id="rId9" Type="http://schemas.openxmlformats.org/officeDocument/2006/relationships/hyperlink" Target="http://innovation.cms.gov/initiatives/Transforming-Clinical-Practice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0" y="533400"/>
            <a:ext cx="9144000" cy="1470025"/>
          </a:xfrm>
        </p:spPr>
        <p:txBody>
          <a:bodyPr>
            <a:normAutofit/>
          </a:bodyPr>
          <a:lstStyle/>
          <a:p>
            <a:r>
              <a:rPr lang="en-US" dirty="0" smtClean="0">
                <a:solidFill>
                  <a:srgbClr val="0070C0"/>
                </a:solidFill>
              </a:rPr>
              <a:t>Hospital Value-Based Purchasing</a:t>
            </a:r>
            <a:br>
              <a:rPr lang="en-US" dirty="0" smtClean="0">
                <a:solidFill>
                  <a:srgbClr val="0070C0"/>
                </a:solidFill>
              </a:rPr>
            </a:br>
            <a:r>
              <a:rPr lang="en-US" dirty="0" smtClean="0">
                <a:solidFill>
                  <a:srgbClr val="0070C0"/>
                </a:solidFill>
              </a:rPr>
              <a:t>(HVBP) Program</a:t>
            </a:r>
            <a:endParaRPr lang="en-US" dirty="0">
              <a:solidFill>
                <a:srgbClr val="0070C0"/>
              </a:solidFill>
            </a:endParaRPr>
          </a:p>
        </p:txBody>
      </p:sp>
      <p:sp>
        <p:nvSpPr>
          <p:cNvPr id="3" name="TextBox 2"/>
          <p:cNvSpPr txBox="1"/>
          <p:nvPr/>
        </p:nvSpPr>
        <p:spPr>
          <a:xfrm>
            <a:off x="-1" y="2857500"/>
            <a:ext cx="9144001" cy="2057400"/>
          </a:xfrm>
          <a:prstGeom prst="rect">
            <a:avLst/>
          </a:prstGeom>
        </p:spPr>
        <p:txBody>
          <a:bodyPr vert="horz" lIns="82058" tIns="41029" rIns="82058" bIns="41029" rtlCol="0" anchor="b" anchorCtr="0">
            <a:normAutofit/>
          </a:bodyPr>
          <a:lstStyle>
            <a:lvl1pPr>
              <a:lnSpc>
                <a:spcPts val="4400"/>
              </a:lnSpc>
              <a:spcBef>
                <a:spcPct val="0"/>
              </a:spcBef>
              <a:buNone/>
              <a:defRPr lang="en-US" sz="4000" b="1">
                <a:solidFill>
                  <a:schemeClr val="tx2"/>
                </a:solidFill>
                <a:latin typeface="Helvetica LT Std" pitchFamily="34" charset="0"/>
                <a:ea typeface="Verdana" pitchFamily="34" charset="0"/>
                <a:cs typeface="Times New Roman" pitchFamily="18" charset="0"/>
              </a:defRPr>
            </a:lvl1pPr>
          </a:lstStyle>
          <a:p>
            <a:pPr algn="ctr">
              <a:lnSpc>
                <a:spcPct val="100000"/>
              </a:lnSpc>
            </a:pPr>
            <a:r>
              <a:rPr lang="en-US" sz="1600" dirty="0" err="1" smtClean="0">
                <a:solidFill>
                  <a:srgbClr val="0070C0"/>
                </a:solidFill>
                <a:latin typeface="+mn-lt"/>
              </a:rPr>
              <a:t>Lemeneh</a:t>
            </a:r>
            <a:r>
              <a:rPr lang="en-US" sz="1600" dirty="0" smtClean="0">
                <a:solidFill>
                  <a:srgbClr val="0070C0"/>
                </a:solidFill>
                <a:latin typeface="+mn-lt"/>
              </a:rPr>
              <a:t> </a:t>
            </a:r>
            <a:r>
              <a:rPr lang="en-US" sz="1600" dirty="0" err="1" smtClean="0">
                <a:solidFill>
                  <a:srgbClr val="0070C0"/>
                </a:solidFill>
                <a:latin typeface="+mn-lt"/>
              </a:rPr>
              <a:t>Tefera</a:t>
            </a:r>
            <a:r>
              <a:rPr lang="en-US" sz="1600" dirty="0" smtClean="0">
                <a:solidFill>
                  <a:srgbClr val="0070C0"/>
                </a:solidFill>
                <a:latin typeface="+mn-lt"/>
              </a:rPr>
              <a:t> MD MSc</a:t>
            </a:r>
          </a:p>
          <a:p>
            <a:pPr algn="ctr">
              <a:lnSpc>
                <a:spcPct val="100000"/>
              </a:lnSpc>
            </a:pPr>
            <a:r>
              <a:rPr lang="en-US" sz="1600" dirty="0" smtClean="0">
                <a:solidFill>
                  <a:srgbClr val="0070C0"/>
                </a:solidFill>
                <a:latin typeface="+mn-lt"/>
              </a:rPr>
              <a:t>Medical Officer, Value-Based </a:t>
            </a:r>
            <a:r>
              <a:rPr lang="en-US" sz="1600" dirty="0">
                <a:solidFill>
                  <a:srgbClr val="0070C0"/>
                </a:solidFill>
                <a:latin typeface="+mn-lt"/>
              </a:rPr>
              <a:t>Purchasing </a:t>
            </a:r>
          </a:p>
          <a:p>
            <a:pPr algn="ctr">
              <a:lnSpc>
                <a:spcPct val="100000"/>
              </a:lnSpc>
            </a:pPr>
            <a:r>
              <a:rPr lang="en-US" sz="1600" dirty="0" smtClean="0">
                <a:solidFill>
                  <a:srgbClr val="0070C0"/>
                </a:solidFill>
                <a:latin typeface="+mn-lt"/>
              </a:rPr>
              <a:t>Division of Value Incentives &amp; Quality Reporting (VIQR)</a:t>
            </a:r>
          </a:p>
          <a:p>
            <a:pPr algn="ctr">
              <a:lnSpc>
                <a:spcPct val="100000"/>
              </a:lnSpc>
            </a:pPr>
            <a:r>
              <a:rPr lang="en-US" sz="1600" dirty="0" smtClean="0">
                <a:solidFill>
                  <a:srgbClr val="0070C0"/>
                </a:solidFill>
                <a:latin typeface="+mn-lt"/>
              </a:rPr>
              <a:t>Centers </a:t>
            </a:r>
            <a:r>
              <a:rPr lang="en-US" sz="1600" dirty="0">
                <a:solidFill>
                  <a:srgbClr val="0070C0"/>
                </a:solidFill>
                <a:latin typeface="+mn-lt"/>
              </a:rPr>
              <a:t>for Clinical Standards and </a:t>
            </a:r>
            <a:r>
              <a:rPr lang="en-US" sz="1600" dirty="0" smtClean="0">
                <a:solidFill>
                  <a:srgbClr val="0070C0"/>
                </a:solidFill>
                <a:latin typeface="+mn-lt"/>
              </a:rPr>
              <a:t>Quality (CCSQ)</a:t>
            </a:r>
          </a:p>
          <a:p>
            <a:pPr algn="ctr">
              <a:lnSpc>
                <a:spcPct val="100000"/>
              </a:lnSpc>
            </a:pPr>
            <a:r>
              <a:rPr lang="en-US" sz="1600" dirty="0" smtClean="0">
                <a:solidFill>
                  <a:srgbClr val="0070C0"/>
                </a:solidFill>
                <a:latin typeface="+mn-lt"/>
              </a:rPr>
              <a:t>Center for Medicare and Medicaid Services (CMS)</a:t>
            </a:r>
            <a:endParaRPr lang="en-US" sz="1600" dirty="0">
              <a:solidFill>
                <a:srgbClr val="0070C0"/>
              </a:solidFill>
              <a:latin typeface="+mn-lt"/>
            </a:endParaRPr>
          </a:p>
        </p:txBody>
      </p:sp>
    </p:spTree>
    <p:extLst>
      <p:ext uri="{BB962C8B-B14F-4D97-AF65-F5344CB8AC3E}">
        <p14:creationId xmlns:p14="http://schemas.microsoft.com/office/powerpoint/2010/main" val="3434158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5662"/>
            <a:ext cx="8839200" cy="1077218"/>
          </a:xfrm>
        </p:spPr>
        <p:txBody>
          <a:bodyPr>
            <a:noAutofit/>
          </a:bodyPr>
          <a:lstStyle/>
          <a:p>
            <a:r>
              <a:rPr lang="en-US" sz="3400" b="1" dirty="0">
                <a:solidFill>
                  <a:schemeClr val="tx2"/>
                </a:solidFill>
              </a:rPr>
              <a:t>Target percentage of Medicare FFS payments linked to quality and alternative payment models in 2016 and 2018</a:t>
            </a:r>
          </a:p>
        </p:txBody>
      </p:sp>
      <p:sp>
        <p:nvSpPr>
          <p:cNvPr id="11" name="TextBox 28"/>
          <p:cNvSpPr txBox="1">
            <a:spLocks noChangeArrowheads="1"/>
          </p:cNvSpPr>
          <p:nvPr/>
        </p:nvSpPr>
        <p:spPr bwMode="auto">
          <a:xfrm>
            <a:off x="2809875" y="4759325"/>
            <a:ext cx="143510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sp>
        <p:nvSpPr>
          <p:cNvPr id="19" name="Text Box 15"/>
          <p:cNvSpPr txBox="1">
            <a:spLocks noChangeArrowheads="1"/>
          </p:cNvSpPr>
          <p:nvPr/>
        </p:nvSpPr>
        <p:spPr bwMode="auto">
          <a:xfrm>
            <a:off x="2219959" y="2540108"/>
            <a:ext cx="751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r>
              <a:rPr lang="en-US" b="1" dirty="0"/>
              <a:t>2016</a:t>
            </a:r>
            <a:endParaRPr lang="en-US" dirty="0"/>
          </a:p>
        </p:txBody>
      </p:sp>
      <p:sp>
        <p:nvSpPr>
          <p:cNvPr id="28" name="TextBox 13"/>
          <p:cNvSpPr txBox="1">
            <a:spLocks noChangeArrowheads="1"/>
          </p:cNvSpPr>
          <p:nvPr/>
        </p:nvSpPr>
        <p:spPr bwMode="auto">
          <a:xfrm>
            <a:off x="3024188" y="2127250"/>
            <a:ext cx="190500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TextBox 28"/>
          <p:cNvSpPr txBox="1">
            <a:spLocks noChangeArrowheads="1"/>
          </p:cNvSpPr>
          <p:nvPr/>
        </p:nvSpPr>
        <p:spPr bwMode="auto">
          <a:xfrm>
            <a:off x="3238500" y="4638675"/>
            <a:ext cx="143510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 name="Text Box 55"/>
          <p:cNvSpPr txBox="1">
            <a:spLocks noChangeArrowheads="1"/>
          </p:cNvSpPr>
          <p:nvPr/>
        </p:nvSpPr>
        <p:spPr bwMode="auto">
          <a:xfrm>
            <a:off x="5748338" y="2125663"/>
            <a:ext cx="190500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Rectangle 81"/>
          <p:cNvSpPr>
            <a:spLocks noChangeArrowheads="1"/>
          </p:cNvSpPr>
          <p:nvPr/>
        </p:nvSpPr>
        <p:spPr bwMode="auto">
          <a:xfrm>
            <a:off x="2654300" y="13668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TextBox 13"/>
          <p:cNvSpPr txBox="1">
            <a:spLocks noChangeArrowheads="1"/>
          </p:cNvSpPr>
          <p:nvPr/>
        </p:nvSpPr>
        <p:spPr bwMode="auto">
          <a:xfrm>
            <a:off x="3024188" y="2127250"/>
            <a:ext cx="190500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grpSp>
        <p:nvGrpSpPr>
          <p:cNvPr id="80" name="Group 72"/>
          <p:cNvGrpSpPr>
            <a:grpSpLocks/>
          </p:cNvGrpSpPr>
          <p:nvPr/>
        </p:nvGrpSpPr>
        <p:grpSpPr bwMode="auto">
          <a:xfrm>
            <a:off x="817616" y="2909440"/>
            <a:ext cx="3427413" cy="3427413"/>
            <a:chOff x="0" y="0"/>
            <a:chExt cx="32004" cy="32004"/>
          </a:xfrm>
        </p:grpSpPr>
        <p:sp>
          <p:nvSpPr>
            <p:cNvPr id="81" name="Oval 2"/>
            <p:cNvSpPr>
              <a:spLocks noChangeArrowheads="1"/>
            </p:cNvSpPr>
            <p:nvPr/>
          </p:nvSpPr>
          <p:spPr bwMode="auto">
            <a:xfrm>
              <a:off x="0" y="0"/>
              <a:ext cx="32004" cy="32004"/>
            </a:xfrm>
            <a:prstGeom prst="ellipse">
              <a:avLst/>
            </a:prstGeom>
            <a:solidFill>
              <a:srgbClr val="BFBFBF"/>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Oval 3"/>
            <p:cNvSpPr>
              <a:spLocks noChangeArrowheads="1"/>
            </p:cNvSpPr>
            <p:nvPr/>
          </p:nvSpPr>
          <p:spPr bwMode="auto">
            <a:xfrm>
              <a:off x="1591" y="0"/>
              <a:ext cx="28821" cy="29101"/>
            </a:xfrm>
            <a:prstGeom prst="ellipse">
              <a:avLst/>
            </a:prstGeom>
            <a:solidFill>
              <a:srgbClr val="548DD4"/>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Oval 4"/>
            <p:cNvSpPr>
              <a:spLocks noChangeArrowheads="1"/>
            </p:cNvSpPr>
            <p:nvPr/>
          </p:nvSpPr>
          <p:spPr bwMode="auto">
            <a:xfrm>
              <a:off x="7556" y="0"/>
              <a:ext cx="17667" cy="17317"/>
            </a:xfrm>
            <a:prstGeom prst="ellipse">
              <a:avLst/>
            </a:prstGeom>
            <a:solidFill>
              <a:srgbClr val="17365D"/>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TextBox 14"/>
            <p:cNvSpPr txBox="1">
              <a:spLocks noChangeArrowheads="1"/>
            </p:cNvSpPr>
            <p:nvPr/>
          </p:nvSpPr>
          <p:spPr bwMode="auto">
            <a:xfrm>
              <a:off x="13369" y="7118"/>
              <a:ext cx="6034" cy="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sp>
          <p:nvSpPr>
            <p:cNvPr id="85" name="TextBox 17"/>
            <p:cNvSpPr txBox="1">
              <a:spLocks noChangeArrowheads="1"/>
            </p:cNvSpPr>
            <p:nvPr/>
          </p:nvSpPr>
          <p:spPr bwMode="auto">
            <a:xfrm>
              <a:off x="12982" y="22722"/>
              <a:ext cx="6042" cy="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grpSp>
      <p:sp>
        <p:nvSpPr>
          <p:cNvPr id="86" name="TextBox 28"/>
          <p:cNvSpPr txBox="1">
            <a:spLocks noChangeArrowheads="1"/>
          </p:cNvSpPr>
          <p:nvPr/>
        </p:nvSpPr>
        <p:spPr bwMode="auto">
          <a:xfrm>
            <a:off x="3238500" y="4638675"/>
            <a:ext cx="143510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grpSp>
        <p:nvGrpSpPr>
          <p:cNvPr id="87" name="Group 71"/>
          <p:cNvGrpSpPr>
            <a:grpSpLocks/>
          </p:cNvGrpSpPr>
          <p:nvPr/>
        </p:nvGrpSpPr>
        <p:grpSpPr bwMode="auto">
          <a:xfrm>
            <a:off x="4929188" y="2863015"/>
            <a:ext cx="3452812" cy="3786270"/>
            <a:chOff x="0" y="0"/>
            <a:chExt cx="32004" cy="35095"/>
          </a:xfrm>
        </p:grpSpPr>
        <p:sp>
          <p:nvSpPr>
            <p:cNvPr id="88" name="Oval 11"/>
            <p:cNvSpPr>
              <a:spLocks noChangeArrowheads="1"/>
            </p:cNvSpPr>
            <p:nvPr/>
          </p:nvSpPr>
          <p:spPr bwMode="auto">
            <a:xfrm>
              <a:off x="0" y="0"/>
              <a:ext cx="32004" cy="32004"/>
            </a:xfrm>
            <a:prstGeom prst="ellipse">
              <a:avLst/>
            </a:prstGeom>
            <a:solidFill>
              <a:srgbClr val="BFBFBF"/>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9" name="Oval 12"/>
            <p:cNvSpPr>
              <a:spLocks noChangeArrowheads="1"/>
            </p:cNvSpPr>
            <p:nvPr/>
          </p:nvSpPr>
          <p:spPr bwMode="auto">
            <a:xfrm>
              <a:off x="788" y="0"/>
              <a:ext cx="30427" cy="29721"/>
            </a:xfrm>
            <a:prstGeom prst="ellipse">
              <a:avLst/>
            </a:prstGeom>
            <a:solidFill>
              <a:srgbClr val="548DD4"/>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Oval 13"/>
            <p:cNvSpPr>
              <a:spLocks noChangeArrowheads="1"/>
            </p:cNvSpPr>
            <p:nvPr/>
          </p:nvSpPr>
          <p:spPr bwMode="auto">
            <a:xfrm>
              <a:off x="4759" y="0"/>
              <a:ext cx="22485" cy="21635"/>
            </a:xfrm>
            <a:prstGeom prst="ellipse">
              <a:avLst/>
            </a:prstGeom>
            <a:solidFill>
              <a:srgbClr val="17365D"/>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1" name="TextBox 23"/>
            <p:cNvSpPr txBox="1">
              <a:spLocks noChangeArrowheads="1"/>
            </p:cNvSpPr>
            <p:nvPr/>
          </p:nvSpPr>
          <p:spPr bwMode="auto">
            <a:xfrm>
              <a:off x="12981" y="7117"/>
              <a:ext cx="6043" cy="3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sp>
          <p:nvSpPr>
            <p:cNvPr id="92" name="TextBox 24"/>
            <p:cNvSpPr txBox="1">
              <a:spLocks noChangeArrowheads="1"/>
            </p:cNvSpPr>
            <p:nvPr/>
          </p:nvSpPr>
          <p:spPr bwMode="auto">
            <a:xfrm>
              <a:off x="12981" y="22707"/>
              <a:ext cx="6043" cy="3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sp>
          <p:nvSpPr>
            <p:cNvPr id="93" name="TextBox 25"/>
            <p:cNvSpPr txBox="1">
              <a:spLocks noChangeArrowheads="1"/>
            </p:cNvSpPr>
            <p:nvPr/>
          </p:nvSpPr>
          <p:spPr bwMode="auto">
            <a:xfrm>
              <a:off x="6469" y="31815"/>
              <a:ext cx="18401" cy="3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94" name="Text Box 137"/>
          <p:cNvSpPr txBox="1">
            <a:spLocks noChangeArrowheads="1"/>
          </p:cNvSpPr>
          <p:nvPr/>
        </p:nvSpPr>
        <p:spPr bwMode="auto">
          <a:xfrm>
            <a:off x="5748338" y="2125663"/>
            <a:ext cx="190500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endParaRPr lang="en-US"/>
          </a:p>
        </p:txBody>
      </p:sp>
      <p:grpSp>
        <p:nvGrpSpPr>
          <p:cNvPr id="95" name="Group 26"/>
          <p:cNvGrpSpPr>
            <a:grpSpLocks/>
          </p:cNvGrpSpPr>
          <p:nvPr/>
        </p:nvGrpSpPr>
        <p:grpSpPr bwMode="auto">
          <a:xfrm>
            <a:off x="445274" y="1698199"/>
            <a:ext cx="3452812" cy="798513"/>
            <a:chOff x="0" y="905"/>
            <a:chExt cx="34541" cy="7997"/>
          </a:xfrm>
        </p:grpSpPr>
        <p:sp>
          <p:nvSpPr>
            <p:cNvPr id="96" name="Rectangle 7"/>
            <p:cNvSpPr>
              <a:spLocks noChangeArrowheads="1"/>
            </p:cNvSpPr>
            <p:nvPr/>
          </p:nvSpPr>
          <p:spPr bwMode="auto">
            <a:xfrm>
              <a:off x="0" y="1099"/>
              <a:ext cx="3810" cy="1524"/>
            </a:xfrm>
            <a:prstGeom prst="rect">
              <a:avLst/>
            </a:prstGeom>
            <a:solidFill>
              <a:srgbClr val="BFBFBF"/>
            </a:solidFill>
            <a:ln>
              <a:noFill/>
            </a:ln>
            <a:extLs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7" name="Rectangle 8"/>
            <p:cNvSpPr>
              <a:spLocks noChangeArrowheads="1"/>
            </p:cNvSpPr>
            <p:nvPr/>
          </p:nvSpPr>
          <p:spPr bwMode="auto">
            <a:xfrm>
              <a:off x="0" y="4052"/>
              <a:ext cx="3810" cy="1524"/>
            </a:xfrm>
            <a:prstGeom prst="rect">
              <a:avLst/>
            </a:prstGeom>
            <a:solidFill>
              <a:srgbClr val="548DD4"/>
            </a:solidFill>
            <a:ln>
              <a:noFill/>
            </a:ln>
            <a:extLs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8" name="Rectangle 19"/>
            <p:cNvSpPr>
              <a:spLocks noChangeArrowheads="1"/>
            </p:cNvSpPr>
            <p:nvPr/>
          </p:nvSpPr>
          <p:spPr bwMode="auto">
            <a:xfrm>
              <a:off x="0" y="7004"/>
              <a:ext cx="3810" cy="1524"/>
            </a:xfrm>
            <a:prstGeom prst="rect">
              <a:avLst/>
            </a:prstGeom>
            <a:solidFill>
              <a:srgbClr val="17365D"/>
            </a:solidFill>
            <a:ln>
              <a:noFill/>
            </a:ln>
            <a:extLs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0" name="TextBox 11"/>
            <p:cNvSpPr txBox="1">
              <a:spLocks noChangeArrowheads="1"/>
            </p:cNvSpPr>
            <p:nvPr/>
          </p:nvSpPr>
          <p:spPr bwMode="auto">
            <a:xfrm>
              <a:off x="4570" y="3427"/>
              <a:ext cx="25601" cy="2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1" name="TextBox 12"/>
            <p:cNvSpPr txBox="1">
              <a:spLocks noChangeArrowheads="1"/>
            </p:cNvSpPr>
            <p:nvPr/>
          </p:nvSpPr>
          <p:spPr bwMode="auto">
            <a:xfrm>
              <a:off x="4571" y="6380"/>
              <a:ext cx="29970" cy="2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9" name="TextBox 10"/>
            <p:cNvSpPr txBox="1">
              <a:spLocks noChangeArrowheads="1"/>
            </p:cNvSpPr>
            <p:nvPr/>
          </p:nvSpPr>
          <p:spPr bwMode="auto">
            <a:xfrm>
              <a:off x="4570" y="905"/>
              <a:ext cx="26376" cy="3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05" name="Rectangle 104"/>
          <p:cNvSpPr/>
          <p:nvPr/>
        </p:nvSpPr>
        <p:spPr>
          <a:xfrm>
            <a:off x="937018" y="1670149"/>
            <a:ext cx="2584362" cy="307777"/>
          </a:xfrm>
          <a:prstGeom prst="rect">
            <a:avLst/>
          </a:prstGeom>
        </p:spPr>
        <p:txBody>
          <a:bodyPr wrap="none">
            <a:spAutoFit/>
          </a:bodyPr>
          <a:lstStyle/>
          <a:p>
            <a:r>
              <a:rPr lang="en-US" sz="1400" dirty="0"/>
              <a:t>All Medicare FFS (Categories 1-4)</a:t>
            </a:r>
          </a:p>
        </p:txBody>
      </p:sp>
      <p:sp>
        <p:nvSpPr>
          <p:cNvPr id="106" name="Rectangle 105"/>
          <p:cNvSpPr/>
          <p:nvPr/>
        </p:nvSpPr>
        <p:spPr>
          <a:xfrm>
            <a:off x="937018" y="1922099"/>
            <a:ext cx="2840393" cy="307777"/>
          </a:xfrm>
          <a:prstGeom prst="rect">
            <a:avLst/>
          </a:prstGeom>
        </p:spPr>
        <p:txBody>
          <a:bodyPr wrap="none">
            <a:spAutoFit/>
          </a:bodyPr>
          <a:lstStyle/>
          <a:p>
            <a:r>
              <a:rPr lang="en-US" sz="1400" dirty="0" smtClean="0"/>
              <a:t>FFS linked to quality (Categories 2-4)</a:t>
            </a:r>
            <a:endParaRPr lang="en-US" sz="1400" dirty="0"/>
          </a:p>
        </p:txBody>
      </p:sp>
      <p:sp>
        <p:nvSpPr>
          <p:cNvPr id="107" name="Rectangle 106"/>
          <p:cNvSpPr/>
          <p:nvPr/>
        </p:nvSpPr>
        <p:spPr>
          <a:xfrm>
            <a:off x="937018" y="2230828"/>
            <a:ext cx="3452484" cy="307777"/>
          </a:xfrm>
          <a:prstGeom prst="rect">
            <a:avLst/>
          </a:prstGeom>
        </p:spPr>
        <p:txBody>
          <a:bodyPr wrap="none">
            <a:spAutoFit/>
          </a:bodyPr>
          <a:lstStyle/>
          <a:p>
            <a:r>
              <a:rPr lang="en-US" sz="1400" dirty="0" smtClean="0"/>
              <a:t>Alternative payment models (Categories 3-4)</a:t>
            </a:r>
            <a:endParaRPr lang="en-US" sz="1400" dirty="0"/>
          </a:p>
        </p:txBody>
      </p:sp>
      <p:sp>
        <p:nvSpPr>
          <p:cNvPr id="108" name="Text Box 15"/>
          <p:cNvSpPr txBox="1">
            <a:spLocks noChangeArrowheads="1"/>
          </p:cNvSpPr>
          <p:nvPr/>
        </p:nvSpPr>
        <p:spPr bwMode="auto">
          <a:xfrm>
            <a:off x="6279619" y="2496712"/>
            <a:ext cx="751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r>
              <a:rPr lang="en-US" b="1" dirty="0" smtClean="0"/>
              <a:t>2018</a:t>
            </a:r>
            <a:endParaRPr lang="en-US" dirty="0"/>
          </a:p>
        </p:txBody>
      </p:sp>
      <p:sp>
        <p:nvSpPr>
          <p:cNvPr id="109" name="Rectangle 108"/>
          <p:cNvSpPr/>
          <p:nvPr/>
        </p:nvSpPr>
        <p:spPr>
          <a:xfrm>
            <a:off x="6353441" y="3585411"/>
            <a:ext cx="673955" cy="369332"/>
          </a:xfrm>
          <a:prstGeom prst="rect">
            <a:avLst/>
          </a:prstGeom>
        </p:spPr>
        <p:txBody>
          <a:bodyPr wrap="square">
            <a:spAutoFit/>
          </a:bodyPr>
          <a:lstStyle/>
          <a:p>
            <a:pPr algn="ctr"/>
            <a:r>
              <a:rPr lang="en-US" b="1" dirty="0" smtClean="0">
                <a:solidFill>
                  <a:schemeClr val="bg1"/>
                </a:solidFill>
              </a:rPr>
              <a:t>50%</a:t>
            </a:r>
            <a:endParaRPr lang="en-US" dirty="0">
              <a:solidFill>
                <a:schemeClr val="bg1"/>
              </a:solidFill>
            </a:endParaRPr>
          </a:p>
        </p:txBody>
      </p:sp>
      <p:sp>
        <p:nvSpPr>
          <p:cNvPr id="110" name="Rectangle 109"/>
          <p:cNvSpPr/>
          <p:nvPr/>
        </p:nvSpPr>
        <p:spPr>
          <a:xfrm>
            <a:off x="2207901" y="5176394"/>
            <a:ext cx="673955" cy="369332"/>
          </a:xfrm>
          <a:prstGeom prst="rect">
            <a:avLst/>
          </a:prstGeom>
        </p:spPr>
        <p:txBody>
          <a:bodyPr wrap="square">
            <a:spAutoFit/>
          </a:bodyPr>
          <a:lstStyle/>
          <a:p>
            <a:pPr algn="ctr"/>
            <a:r>
              <a:rPr lang="en-US" b="1" dirty="0" smtClean="0"/>
              <a:t>85%</a:t>
            </a:r>
            <a:endParaRPr lang="en-US" dirty="0"/>
          </a:p>
        </p:txBody>
      </p:sp>
      <p:sp>
        <p:nvSpPr>
          <p:cNvPr id="111" name="Rectangle 110"/>
          <p:cNvSpPr/>
          <p:nvPr/>
        </p:nvSpPr>
        <p:spPr>
          <a:xfrm>
            <a:off x="2221645" y="3553145"/>
            <a:ext cx="673955" cy="369332"/>
          </a:xfrm>
          <a:prstGeom prst="rect">
            <a:avLst/>
          </a:prstGeom>
        </p:spPr>
        <p:txBody>
          <a:bodyPr wrap="square">
            <a:spAutoFit/>
          </a:bodyPr>
          <a:lstStyle/>
          <a:p>
            <a:pPr algn="ctr"/>
            <a:r>
              <a:rPr lang="en-US" b="1" dirty="0" smtClean="0">
                <a:solidFill>
                  <a:schemeClr val="bg1"/>
                </a:solidFill>
              </a:rPr>
              <a:t>30%</a:t>
            </a:r>
            <a:endParaRPr lang="en-US" dirty="0">
              <a:solidFill>
                <a:schemeClr val="bg1"/>
              </a:solidFill>
            </a:endParaRPr>
          </a:p>
        </p:txBody>
      </p:sp>
      <p:sp>
        <p:nvSpPr>
          <p:cNvPr id="112" name="Rectangle 111"/>
          <p:cNvSpPr/>
          <p:nvPr/>
        </p:nvSpPr>
        <p:spPr>
          <a:xfrm>
            <a:off x="6342653" y="5373599"/>
            <a:ext cx="673955" cy="369332"/>
          </a:xfrm>
          <a:prstGeom prst="rect">
            <a:avLst/>
          </a:prstGeom>
        </p:spPr>
        <p:txBody>
          <a:bodyPr wrap="square">
            <a:spAutoFit/>
          </a:bodyPr>
          <a:lstStyle/>
          <a:p>
            <a:pPr algn="ctr"/>
            <a:r>
              <a:rPr lang="en-US" b="1" dirty="0"/>
              <a:t>9</a:t>
            </a:r>
            <a:r>
              <a:rPr lang="en-US" b="1" dirty="0" smtClean="0"/>
              <a:t>0%</a:t>
            </a:r>
            <a:endParaRPr lang="en-US" dirty="0"/>
          </a:p>
        </p:txBody>
      </p:sp>
    </p:spTree>
    <p:extLst>
      <p:ext uri="{BB962C8B-B14F-4D97-AF65-F5344CB8AC3E}">
        <p14:creationId xmlns:p14="http://schemas.microsoft.com/office/powerpoint/2010/main" val="1278067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688360" y="2757528"/>
            <a:ext cx="1905000" cy="369332"/>
          </a:xfrm>
          <a:prstGeom prst="rect">
            <a:avLst/>
          </a:prstGeom>
          <a:noFill/>
        </p:spPr>
        <p:txBody>
          <a:bodyPr wrap="square" rtlCol="0">
            <a:spAutoFit/>
          </a:bodyPr>
          <a:lstStyle/>
          <a:p>
            <a:pPr algn="ctr"/>
            <a:r>
              <a:rPr lang="en-US" b="1" dirty="0" smtClean="0"/>
              <a:t>2016</a:t>
            </a:r>
            <a:endParaRPr lang="en-US" b="1" dirty="0"/>
          </a:p>
        </p:txBody>
      </p:sp>
      <p:sp>
        <p:nvSpPr>
          <p:cNvPr id="13" name="Oval 12"/>
          <p:cNvSpPr/>
          <p:nvPr/>
        </p:nvSpPr>
        <p:spPr>
          <a:xfrm>
            <a:off x="4734098" y="3299806"/>
            <a:ext cx="1770628" cy="176240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822138" y="3299806"/>
            <a:ext cx="1594549" cy="1602574"/>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152136" y="3299806"/>
            <a:ext cx="977448" cy="953625"/>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343853" y="3691874"/>
            <a:ext cx="551117" cy="306875"/>
          </a:xfrm>
          <a:prstGeom prst="rect">
            <a:avLst/>
          </a:prstGeom>
          <a:noFill/>
        </p:spPr>
        <p:txBody>
          <a:bodyPr wrap="square" rtlCol="0">
            <a:spAutoFit/>
          </a:bodyPr>
          <a:lstStyle/>
          <a:p>
            <a:pPr algn="ctr"/>
            <a:r>
              <a:rPr lang="en-US" sz="1400" b="1" dirty="0" smtClean="0">
                <a:solidFill>
                  <a:schemeClr val="bg1"/>
                </a:solidFill>
              </a:rPr>
              <a:t>30%</a:t>
            </a:r>
            <a:endParaRPr lang="en-US" sz="1400" b="1" dirty="0">
              <a:solidFill>
                <a:schemeClr val="bg1"/>
              </a:solidFill>
            </a:endParaRPr>
          </a:p>
        </p:txBody>
      </p:sp>
      <p:sp>
        <p:nvSpPr>
          <p:cNvPr id="17" name="TextBox 16"/>
          <p:cNvSpPr txBox="1"/>
          <p:nvPr/>
        </p:nvSpPr>
        <p:spPr>
          <a:xfrm>
            <a:off x="5359440" y="4501714"/>
            <a:ext cx="562838" cy="318780"/>
          </a:xfrm>
          <a:prstGeom prst="rect">
            <a:avLst/>
          </a:prstGeom>
          <a:noFill/>
        </p:spPr>
        <p:txBody>
          <a:bodyPr wrap="square" rtlCol="0">
            <a:spAutoFit/>
          </a:bodyPr>
          <a:lstStyle/>
          <a:p>
            <a:pPr algn="ctr"/>
            <a:r>
              <a:rPr lang="en-US" sz="1400" b="1" dirty="0" smtClean="0"/>
              <a:t>85%</a:t>
            </a:r>
            <a:endParaRPr lang="en-US" sz="1400" b="1" dirty="0"/>
          </a:p>
        </p:txBody>
      </p:sp>
      <p:sp>
        <p:nvSpPr>
          <p:cNvPr id="19" name="TextBox 18"/>
          <p:cNvSpPr txBox="1"/>
          <p:nvPr/>
        </p:nvSpPr>
        <p:spPr>
          <a:xfrm>
            <a:off x="6729951" y="2757528"/>
            <a:ext cx="1905000" cy="369332"/>
          </a:xfrm>
          <a:prstGeom prst="rect">
            <a:avLst/>
          </a:prstGeom>
          <a:noFill/>
        </p:spPr>
        <p:txBody>
          <a:bodyPr wrap="square" rtlCol="0">
            <a:spAutoFit/>
          </a:bodyPr>
          <a:lstStyle/>
          <a:p>
            <a:pPr algn="ctr"/>
            <a:r>
              <a:rPr lang="en-US" b="1" dirty="0" smtClean="0"/>
              <a:t>2018</a:t>
            </a:r>
            <a:endParaRPr lang="en-US" b="1" dirty="0"/>
          </a:p>
        </p:txBody>
      </p:sp>
      <p:sp>
        <p:nvSpPr>
          <p:cNvPr id="21" name="Oval 20"/>
          <p:cNvSpPr/>
          <p:nvPr/>
        </p:nvSpPr>
        <p:spPr>
          <a:xfrm>
            <a:off x="6813450" y="3299806"/>
            <a:ext cx="1710966" cy="1777905"/>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855591" y="3299806"/>
            <a:ext cx="1626685" cy="1651117"/>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067879" y="3299806"/>
            <a:ext cx="1202107" cy="1201908"/>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354072" y="3682298"/>
            <a:ext cx="629721" cy="316451"/>
          </a:xfrm>
          <a:prstGeom prst="rect">
            <a:avLst/>
          </a:prstGeom>
          <a:noFill/>
        </p:spPr>
        <p:txBody>
          <a:bodyPr wrap="square" rtlCol="0">
            <a:spAutoFit/>
          </a:bodyPr>
          <a:lstStyle/>
          <a:p>
            <a:pPr algn="ctr"/>
            <a:r>
              <a:rPr lang="en-US" sz="1400" b="1" dirty="0">
                <a:solidFill>
                  <a:schemeClr val="bg1"/>
                </a:solidFill>
              </a:rPr>
              <a:t>5</a:t>
            </a:r>
            <a:r>
              <a:rPr lang="en-US" sz="1400" b="1" dirty="0" smtClean="0">
                <a:solidFill>
                  <a:schemeClr val="bg1"/>
                </a:solidFill>
              </a:rPr>
              <a:t>0%</a:t>
            </a:r>
            <a:endParaRPr lang="en-US" sz="1400" b="1" dirty="0">
              <a:solidFill>
                <a:schemeClr val="bg1"/>
              </a:solidFill>
            </a:endParaRPr>
          </a:p>
        </p:txBody>
      </p:sp>
      <p:sp>
        <p:nvSpPr>
          <p:cNvPr id="25" name="TextBox 24"/>
          <p:cNvSpPr txBox="1"/>
          <p:nvPr/>
        </p:nvSpPr>
        <p:spPr>
          <a:xfrm>
            <a:off x="7393420" y="4562247"/>
            <a:ext cx="551024" cy="307777"/>
          </a:xfrm>
          <a:prstGeom prst="rect">
            <a:avLst/>
          </a:prstGeom>
          <a:noFill/>
        </p:spPr>
        <p:txBody>
          <a:bodyPr wrap="square" rtlCol="0">
            <a:spAutoFit/>
          </a:bodyPr>
          <a:lstStyle/>
          <a:p>
            <a:pPr algn="ctr"/>
            <a:r>
              <a:rPr lang="en-US" sz="1400" b="1" dirty="0" smtClean="0"/>
              <a:t>90%</a:t>
            </a:r>
            <a:endParaRPr lang="en-US" sz="1400" b="1" dirty="0"/>
          </a:p>
        </p:txBody>
      </p:sp>
      <p:sp>
        <p:nvSpPr>
          <p:cNvPr id="28" name="Title 1"/>
          <p:cNvSpPr>
            <a:spLocks noGrp="1"/>
          </p:cNvSpPr>
          <p:nvPr>
            <p:ph type="title"/>
          </p:nvPr>
        </p:nvSpPr>
        <p:spPr>
          <a:xfrm>
            <a:off x="94918" y="42110"/>
            <a:ext cx="8794113" cy="553998"/>
          </a:xfrm>
        </p:spPr>
        <p:txBody>
          <a:bodyPr>
            <a:normAutofit fontScale="90000"/>
          </a:bodyPr>
          <a:lstStyle/>
          <a:p>
            <a:r>
              <a:rPr lang="en-US" sz="2400" dirty="0" smtClean="0">
                <a:latin typeface="+mj-lt"/>
              </a:rPr>
              <a:t>Target </a:t>
            </a:r>
            <a:r>
              <a:rPr lang="en-US" sz="2400" dirty="0">
                <a:latin typeface="+mj-lt"/>
              </a:rPr>
              <a:t>percentage of </a:t>
            </a:r>
            <a:r>
              <a:rPr lang="en-US" sz="2400" dirty="0" smtClean="0">
                <a:latin typeface="+mj-lt"/>
              </a:rPr>
              <a:t>payments </a:t>
            </a:r>
            <a:r>
              <a:rPr lang="en-US" sz="2400" dirty="0">
                <a:latin typeface="+mj-lt"/>
              </a:rPr>
              <a:t>in </a:t>
            </a:r>
            <a:r>
              <a:rPr lang="en-US" sz="2400" dirty="0" smtClean="0">
                <a:latin typeface="+mj-lt"/>
              </a:rPr>
              <a:t>‘FFS </a:t>
            </a:r>
            <a:r>
              <a:rPr lang="en-US" sz="2400" dirty="0">
                <a:latin typeface="+mj-lt"/>
              </a:rPr>
              <a:t>linked to </a:t>
            </a:r>
            <a:r>
              <a:rPr lang="en-US" sz="2400" dirty="0" smtClean="0">
                <a:latin typeface="+mj-lt"/>
              </a:rPr>
              <a:t>quality’ </a:t>
            </a:r>
            <a:r>
              <a:rPr lang="en-US" sz="2400" dirty="0">
                <a:latin typeface="+mj-lt"/>
              </a:rPr>
              <a:t>and </a:t>
            </a:r>
            <a:r>
              <a:rPr lang="en-US" sz="2400" dirty="0" smtClean="0">
                <a:latin typeface="+mj-lt"/>
              </a:rPr>
              <a:t>‘alternative </a:t>
            </a:r>
            <a:r>
              <a:rPr lang="en-US" sz="2400" dirty="0">
                <a:latin typeface="+mj-lt"/>
              </a:rPr>
              <a:t>payment </a:t>
            </a:r>
            <a:r>
              <a:rPr lang="en-US" sz="2400" dirty="0" smtClean="0">
                <a:latin typeface="+mj-lt"/>
              </a:rPr>
              <a:t>models’ by </a:t>
            </a:r>
            <a:r>
              <a:rPr lang="en-US" sz="2400" dirty="0">
                <a:latin typeface="+mj-lt"/>
              </a:rPr>
              <a:t>2016 and 2018</a:t>
            </a:r>
          </a:p>
        </p:txBody>
      </p:sp>
      <p:sp>
        <p:nvSpPr>
          <p:cNvPr id="30" name="TextBox 29"/>
          <p:cNvSpPr txBox="1"/>
          <p:nvPr/>
        </p:nvSpPr>
        <p:spPr>
          <a:xfrm>
            <a:off x="2625320" y="2757528"/>
            <a:ext cx="1905000" cy="369332"/>
          </a:xfrm>
          <a:prstGeom prst="rect">
            <a:avLst/>
          </a:prstGeom>
          <a:noFill/>
        </p:spPr>
        <p:txBody>
          <a:bodyPr wrap="square" rtlCol="0">
            <a:spAutoFit/>
          </a:bodyPr>
          <a:lstStyle/>
          <a:p>
            <a:pPr algn="ctr"/>
            <a:r>
              <a:rPr lang="en-US" b="1" dirty="0" smtClean="0"/>
              <a:t>2014</a:t>
            </a:r>
            <a:endParaRPr lang="en-US" b="1" dirty="0"/>
          </a:p>
        </p:txBody>
      </p:sp>
      <p:sp>
        <p:nvSpPr>
          <p:cNvPr id="32" name="Oval 31"/>
          <p:cNvSpPr/>
          <p:nvPr/>
        </p:nvSpPr>
        <p:spPr>
          <a:xfrm>
            <a:off x="2692506" y="3299806"/>
            <a:ext cx="1770628" cy="176240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821659" y="3299806"/>
            <a:ext cx="1512321" cy="1570218"/>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164575" y="3299805"/>
            <a:ext cx="826490" cy="825557"/>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3233418" y="3538436"/>
            <a:ext cx="688803" cy="307777"/>
          </a:xfrm>
          <a:prstGeom prst="rect">
            <a:avLst/>
          </a:prstGeom>
          <a:noFill/>
        </p:spPr>
        <p:txBody>
          <a:bodyPr wrap="square" rtlCol="0">
            <a:spAutoFit/>
          </a:bodyPr>
          <a:lstStyle/>
          <a:p>
            <a:pPr algn="ctr"/>
            <a:r>
              <a:rPr lang="en-US" sz="1400" b="1" dirty="0" smtClean="0">
                <a:solidFill>
                  <a:schemeClr val="bg1"/>
                </a:solidFill>
              </a:rPr>
              <a:t>~20%</a:t>
            </a:r>
            <a:endParaRPr lang="en-US" sz="1400" b="1" dirty="0">
              <a:solidFill>
                <a:schemeClr val="bg1"/>
              </a:solidFill>
            </a:endParaRPr>
          </a:p>
        </p:txBody>
      </p:sp>
      <p:sp>
        <p:nvSpPr>
          <p:cNvPr id="36" name="TextBox 35"/>
          <p:cNvSpPr txBox="1"/>
          <p:nvPr/>
        </p:nvSpPr>
        <p:spPr>
          <a:xfrm>
            <a:off x="3241210" y="4498805"/>
            <a:ext cx="673217" cy="307777"/>
          </a:xfrm>
          <a:prstGeom prst="rect">
            <a:avLst/>
          </a:prstGeom>
          <a:noFill/>
        </p:spPr>
        <p:txBody>
          <a:bodyPr wrap="square" rtlCol="0">
            <a:spAutoFit/>
          </a:bodyPr>
          <a:lstStyle/>
          <a:p>
            <a:pPr algn="ctr"/>
            <a:r>
              <a:rPr lang="en-US" sz="1400" b="1" dirty="0" smtClean="0"/>
              <a:t>&gt;80%</a:t>
            </a:r>
            <a:endParaRPr lang="en-US" sz="1400" b="1" dirty="0"/>
          </a:p>
        </p:txBody>
      </p:sp>
      <p:sp>
        <p:nvSpPr>
          <p:cNvPr id="39" name="TextBox 38"/>
          <p:cNvSpPr txBox="1"/>
          <p:nvPr/>
        </p:nvSpPr>
        <p:spPr>
          <a:xfrm>
            <a:off x="605176" y="2757528"/>
            <a:ext cx="1905000" cy="369332"/>
          </a:xfrm>
          <a:prstGeom prst="rect">
            <a:avLst/>
          </a:prstGeom>
          <a:noFill/>
        </p:spPr>
        <p:txBody>
          <a:bodyPr wrap="square" rtlCol="0">
            <a:spAutoFit/>
          </a:bodyPr>
          <a:lstStyle/>
          <a:p>
            <a:pPr algn="ctr"/>
            <a:r>
              <a:rPr lang="en-US" b="1" dirty="0" smtClean="0"/>
              <a:t>2011</a:t>
            </a:r>
            <a:endParaRPr lang="en-US" b="1" dirty="0"/>
          </a:p>
        </p:txBody>
      </p:sp>
      <p:sp>
        <p:nvSpPr>
          <p:cNvPr id="41" name="Oval 40"/>
          <p:cNvSpPr/>
          <p:nvPr/>
        </p:nvSpPr>
        <p:spPr>
          <a:xfrm>
            <a:off x="650914" y="3299806"/>
            <a:ext cx="1770628" cy="176240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952197" y="3307649"/>
            <a:ext cx="1168061" cy="1231122"/>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5000"/>
                </a:schemeClr>
              </a:solidFill>
            </a:endParaRPr>
          </a:p>
        </p:txBody>
      </p:sp>
      <p:sp>
        <p:nvSpPr>
          <p:cNvPr id="44" name="TextBox 43"/>
          <p:cNvSpPr txBox="1"/>
          <p:nvPr/>
        </p:nvSpPr>
        <p:spPr>
          <a:xfrm>
            <a:off x="1309309" y="3232243"/>
            <a:ext cx="551117" cy="306875"/>
          </a:xfrm>
          <a:prstGeom prst="rect">
            <a:avLst/>
          </a:prstGeom>
          <a:noFill/>
        </p:spPr>
        <p:txBody>
          <a:bodyPr wrap="square" rtlCol="0">
            <a:spAutoFit/>
          </a:bodyPr>
          <a:lstStyle/>
          <a:p>
            <a:pPr algn="ctr"/>
            <a:r>
              <a:rPr lang="en-US" sz="1400" b="1" dirty="0" smtClean="0">
                <a:solidFill>
                  <a:schemeClr val="bg1"/>
                </a:solidFill>
              </a:rPr>
              <a:t>0%</a:t>
            </a:r>
            <a:endParaRPr lang="en-US" sz="1400" b="1" dirty="0">
              <a:solidFill>
                <a:schemeClr val="bg1"/>
              </a:solidFill>
            </a:endParaRPr>
          </a:p>
        </p:txBody>
      </p:sp>
      <p:sp>
        <p:nvSpPr>
          <p:cNvPr id="45" name="TextBox 44"/>
          <p:cNvSpPr txBox="1"/>
          <p:nvPr/>
        </p:nvSpPr>
        <p:spPr>
          <a:xfrm>
            <a:off x="1276256" y="4106775"/>
            <a:ext cx="562838" cy="318780"/>
          </a:xfrm>
          <a:prstGeom prst="rect">
            <a:avLst/>
          </a:prstGeom>
          <a:noFill/>
        </p:spPr>
        <p:txBody>
          <a:bodyPr wrap="square" rtlCol="0">
            <a:spAutoFit/>
          </a:bodyPr>
          <a:lstStyle/>
          <a:p>
            <a:pPr algn="ctr"/>
            <a:r>
              <a:rPr lang="en-US" sz="1400" b="1" dirty="0" smtClean="0"/>
              <a:t>68%</a:t>
            </a:r>
            <a:endParaRPr lang="en-US" sz="1400" b="1" dirty="0"/>
          </a:p>
        </p:txBody>
      </p:sp>
      <p:sp>
        <p:nvSpPr>
          <p:cNvPr id="47" name="TextBox 46"/>
          <p:cNvSpPr txBox="1"/>
          <p:nvPr/>
        </p:nvSpPr>
        <p:spPr>
          <a:xfrm>
            <a:off x="4677997" y="5311302"/>
            <a:ext cx="3956954" cy="369332"/>
          </a:xfrm>
          <a:prstGeom prst="rect">
            <a:avLst/>
          </a:prstGeom>
          <a:solidFill>
            <a:schemeClr val="bg1">
              <a:lumMod val="50000"/>
            </a:schemeClr>
          </a:solidFill>
        </p:spPr>
        <p:txBody>
          <a:bodyPr wrap="square" rtlCol="0">
            <a:spAutoFit/>
          </a:bodyPr>
          <a:lstStyle/>
          <a:p>
            <a:pPr algn="ctr"/>
            <a:r>
              <a:rPr lang="en-US" b="1" dirty="0" smtClean="0">
                <a:solidFill>
                  <a:schemeClr val="bg1"/>
                </a:solidFill>
              </a:rPr>
              <a:t>Goals</a:t>
            </a:r>
            <a:endParaRPr lang="en-US" b="1" dirty="0">
              <a:solidFill>
                <a:schemeClr val="bg1"/>
              </a:solidFill>
            </a:endParaRPr>
          </a:p>
        </p:txBody>
      </p:sp>
      <p:sp>
        <p:nvSpPr>
          <p:cNvPr id="49" name="TextBox 48"/>
          <p:cNvSpPr txBox="1"/>
          <p:nvPr/>
        </p:nvSpPr>
        <p:spPr>
          <a:xfrm>
            <a:off x="535021" y="5311302"/>
            <a:ext cx="3956954" cy="369332"/>
          </a:xfrm>
          <a:prstGeom prst="rect">
            <a:avLst/>
          </a:prstGeom>
          <a:solidFill>
            <a:schemeClr val="bg1">
              <a:lumMod val="50000"/>
            </a:schemeClr>
          </a:solidFill>
        </p:spPr>
        <p:txBody>
          <a:bodyPr wrap="square" rtlCol="0">
            <a:spAutoFit/>
          </a:bodyPr>
          <a:lstStyle/>
          <a:p>
            <a:pPr algn="ctr"/>
            <a:r>
              <a:rPr lang="en-US" b="1" dirty="0" smtClean="0">
                <a:solidFill>
                  <a:schemeClr val="bg1"/>
                </a:solidFill>
              </a:rPr>
              <a:t>Historical Performance</a:t>
            </a:r>
            <a:endParaRPr lang="en-US" b="1" dirty="0">
              <a:solidFill>
                <a:schemeClr val="bg1"/>
              </a:solidFill>
            </a:endParaRPr>
          </a:p>
        </p:txBody>
      </p:sp>
      <p:grpSp>
        <p:nvGrpSpPr>
          <p:cNvPr id="37" name="Group 36"/>
          <p:cNvGrpSpPr/>
          <p:nvPr/>
        </p:nvGrpSpPr>
        <p:grpSpPr>
          <a:xfrm>
            <a:off x="828774" y="1243124"/>
            <a:ext cx="5300810" cy="918931"/>
            <a:chOff x="816258" y="1004320"/>
            <a:chExt cx="4101572" cy="918931"/>
          </a:xfrm>
        </p:grpSpPr>
        <p:sp>
          <p:nvSpPr>
            <p:cNvPr id="38" name="Rectangle 37"/>
            <p:cNvSpPr/>
            <p:nvPr/>
          </p:nvSpPr>
          <p:spPr>
            <a:xfrm>
              <a:off x="816258" y="1646997"/>
              <a:ext cx="452315" cy="152400"/>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0" name="Rectangle 39"/>
            <p:cNvSpPr/>
            <p:nvPr/>
          </p:nvSpPr>
          <p:spPr>
            <a:xfrm>
              <a:off x="816258" y="1351373"/>
              <a:ext cx="452315" cy="15240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3" name="Rectangle 42"/>
            <p:cNvSpPr/>
            <p:nvPr/>
          </p:nvSpPr>
          <p:spPr>
            <a:xfrm>
              <a:off x="816258" y="1066620"/>
              <a:ext cx="452315" cy="152400"/>
            </a:xfrm>
            <a:prstGeom prst="rect">
              <a:avLst/>
            </a:prstGeom>
            <a:solidFill>
              <a:schemeClr val="tx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6" name="TextBox 45"/>
            <p:cNvSpPr txBox="1"/>
            <p:nvPr/>
          </p:nvSpPr>
          <p:spPr>
            <a:xfrm>
              <a:off x="1359035" y="1584697"/>
              <a:ext cx="3132940" cy="338554"/>
            </a:xfrm>
            <a:prstGeom prst="rect">
              <a:avLst/>
            </a:prstGeom>
            <a:noFill/>
          </p:spPr>
          <p:txBody>
            <a:bodyPr wrap="square" rtlCol="0">
              <a:spAutoFit/>
            </a:bodyPr>
            <a:lstStyle/>
            <a:p>
              <a:r>
                <a:rPr lang="en-US" sz="1600" dirty="0" smtClean="0"/>
                <a:t>All Medicare FFS (Categories 1-4)</a:t>
              </a:r>
              <a:endParaRPr lang="en-US" sz="1600" dirty="0"/>
            </a:p>
          </p:txBody>
        </p:sp>
        <p:sp>
          <p:nvSpPr>
            <p:cNvPr id="48" name="TextBox 47"/>
            <p:cNvSpPr txBox="1"/>
            <p:nvPr/>
          </p:nvSpPr>
          <p:spPr>
            <a:xfrm>
              <a:off x="1359036" y="1289073"/>
              <a:ext cx="3041049" cy="584775"/>
            </a:xfrm>
            <a:prstGeom prst="rect">
              <a:avLst/>
            </a:prstGeom>
            <a:noFill/>
          </p:spPr>
          <p:txBody>
            <a:bodyPr wrap="square" rtlCol="0">
              <a:spAutoFit/>
            </a:bodyPr>
            <a:lstStyle/>
            <a:p>
              <a:r>
                <a:rPr lang="en-US" sz="1600" dirty="0" smtClean="0"/>
                <a:t>FFS linked to quality (Categories 2-4)</a:t>
              </a:r>
              <a:endParaRPr lang="en-US" sz="1600" dirty="0"/>
            </a:p>
          </p:txBody>
        </p:sp>
        <p:sp>
          <p:nvSpPr>
            <p:cNvPr id="50" name="TextBox 49"/>
            <p:cNvSpPr txBox="1"/>
            <p:nvPr/>
          </p:nvSpPr>
          <p:spPr>
            <a:xfrm>
              <a:off x="1359035" y="1004320"/>
              <a:ext cx="3558795" cy="584775"/>
            </a:xfrm>
            <a:prstGeom prst="rect">
              <a:avLst/>
            </a:prstGeom>
            <a:noFill/>
          </p:spPr>
          <p:txBody>
            <a:bodyPr wrap="square" rtlCol="0">
              <a:spAutoFit/>
            </a:bodyPr>
            <a:lstStyle/>
            <a:p>
              <a:r>
                <a:rPr lang="en-US" sz="1600" dirty="0" smtClean="0"/>
                <a:t>Alternative payment models (Categories 3-4)</a:t>
              </a:r>
              <a:endParaRPr lang="en-US" sz="1600" dirty="0"/>
            </a:p>
          </p:txBody>
        </p:sp>
      </p:grpSp>
    </p:spTree>
    <p:extLst>
      <p:ext uri="{BB962C8B-B14F-4D97-AF65-F5344CB8AC3E}">
        <p14:creationId xmlns:p14="http://schemas.microsoft.com/office/powerpoint/2010/main" val="36673567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77218"/>
          </a:xfrm>
        </p:spPr>
        <p:txBody>
          <a:bodyPr>
            <a:noAutofit/>
          </a:bodyPr>
          <a:lstStyle/>
          <a:p>
            <a:pPr algn="ctr"/>
            <a:r>
              <a:rPr lang="en-US" sz="3500" b="1" dirty="0" smtClean="0">
                <a:solidFill>
                  <a:schemeClr val="tx2"/>
                </a:solidFill>
              </a:rPr>
              <a:t>Payment Taxonomy Framework</a:t>
            </a:r>
            <a:endParaRPr lang="en-US" sz="3500" b="1" dirty="0">
              <a:solidFill>
                <a:schemeClr val="tx2"/>
              </a:solidFill>
            </a:endParaRPr>
          </a:p>
        </p:txBody>
      </p:sp>
      <p:graphicFrame>
        <p:nvGraphicFramePr>
          <p:cNvPr id="53" name="Table 52"/>
          <p:cNvGraphicFramePr>
            <a:graphicFrameLocks noGrp="1"/>
          </p:cNvGraphicFramePr>
          <p:nvPr>
            <p:extLst>
              <p:ext uri="{D42A27DB-BD31-4B8C-83A1-F6EECF244321}">
                <p14:modId xmlns:p14="http://schemas.microsoft.com/office/powerpoint/2010/main" val="131915788"/>
              </p:ext>
            </p:extLst>
          </p:nvPr>
        </p:nvGraphicFramePr>
        <p:xfrm>
          <a:off x="457200" y="1066800"/>
          <a:ext cx="8257450" cy="5266086"/>
        </p:xfrm>
        <a:graphic>
          <a:graphicData uri="http://schemas.openxmlformats.org/drawingml/2006/table">
            <a:tbl>
              <a:tblPr firstRow="1" bandRow="1">
                <a:tableStyleId>{5C22544A-7EE6-4342-B048-85BDC9FD1C3A}</a:tableStyleId>
              </a:tblPr>
              <a:tblGrid>
                <a:gridCol w="457200"/>
                <a:gridCol w="1371600"/>
                <a:gridCol w="1752600"/>
                <a:gridCol w="2819400"/>
                <a:gridCol w="1856650"/>
              </a:tblGrid>
              <a:tr h="284848">
                <a:tc>
                  <a:txBody>
                    <a:bodyPr/>
                    <a:lstStyle/>
                    <a:p>
                      <a:pPr marL="0" marR="0">
                        <a:lnSpc>
                          <a:spcPct val="115000"/>
                        </a:lnSpc>
                        <a:spcBef>
                          <a:spcPts val="0"/>
                        </a:spcBef>
                        <a:spcAft>
                          <a:spcPts val="1000"/>
                        </a:spcAft>
                      </a:pPr>
                      <a:r>
                        <a:rPr lang="en-US" sz="1200" dirty="0">
                          <a:effectLst/>
                        </a:rPr>
                        <a:t> </a:t>
                      </a:r>
                      <a:endParaRPr lang="en-US" sz="1200" dirty="0">
                        <a:effectLst/>
                        <a:latin typeface="Calibri"/>
                        <a:ea typeface="Calibri"/>
                        <a:cs typeface="Times New Roman"/>
                      </a:endParaRPr>
                    </a:p>
                  </a:txBody>
                  <a:tcPr marL="82821" marR="82821" marT="41411" marB="41411"/>
                </a:tc>
                <a:tc gridSpan="4">
                  <a:txBody>
                    <a:bodyPr/>
                    <a:lstStyle/>
                    <a:p>
                      <a:pPr marL="0" marR="0" algn="ctr">
                        <a:lnSpc>
                          <a:spcPct val="115000"/>
                        </a:lnSpc>
                        <a:spcBef>
                          <a:spcPts val="0"/>
                        </a:spcBef>
                        <a:spcAft>
                          <a:spcPts val="1000"/>
                        </a:spcAft>
                      </a:pPr>
                      <a:r>
                        <a:rPr lang="en-US" sz="1200" kern="1200" dirty="0">
                          <a:effectLst/>
                        </a:rPr>
                        <a:t>Payment Taxonomy Framework</a:t>
                      </a:r>
                      <a:endParaRPr lang="en-US" sz="1200" dirty="0">
                        <a:effectLst/>
                        <a:latin typeface="Calibri"/>
                        <a:ea typeface="Calibri"/>
                        <a:cs typeface="Times New Roman"/>
                      </a:endParaRPr>
                    </a:p>
                  </a:txBody>
                  <a:tcPr marL="82821" marR="82821" marT="41411" marB="41411"/>
                </a:tc>
                <a:tc hMerge="1">
                  <a:txBody>
                    <a:bodyPr/>
                    <a:lstStyle/>
                    <a:p>
                      <a:endParaRPr lang="en-US"/>
                    </a:p>
                  </a:txBody>
                  <a:tcPr/>
                </a:tc>
                <a:tc hMerge="1">
                  <a:txBody>
                    <a:bodyPr/>
                    <a:lstStyle/>
                    <a:p>
                      <a:endParaRPr lang="en-US"/>
                    </a:p>
                  </a:txBody>
                  <a:tcPr/>
                </a:tc>
                <a:tc hMerge="1">
                  <a:txBody>
                    <a:bodyPr/>
                    <a:lstStyle/>
                    <a:p>
                      <a:endParaRPr lang="en-US"/>
                    </a:p>
                  </a:txBody>
                  <a:tcPr/>
                </a:tc>
              </a:tr>
              <a:tr h="1010552">
                <a:tc>
                  <a:txBody>
                    <a:bodyPr/>
                    <a:lstStyle/>
                    <a:p>
                      <a:pPr>
                        <a:lnSpc>
                          <a:spcPct val="115000"/>
                        </a:lnSpc>
                      </a:pPr>
                      <a:endParaRPr lang="en-US" sz="1200">
                        <a:effectLst/>
                        <a:latin typeface="Calibri"/>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1:      </a:t>
                      </a:r>
                      <a:endParaRPr lang="en-US" sz="1200" b="1" dirty="0">
                        <a:effectLst/>
                      </a:endParaRPr>
                    </a:p>
                    <a:p>
                      <a:pPr marL="0" marR="0" algn="ctr">
                        <a:lnSpc>
                          <a:spcPct val="115000"/>
                        </a:lnSpc>
                        <a:spcBef>
                          <a:spcPts val="0"/>
                        </a:spcBef>
                        <a:spcAft>
                          <a:spcPts val="1000"/>
                        </a:spcAft>
                      </a:pPr>
                      <a:r>
                        <a:rPr lang="en-US" sz="1200" kern="1200" dirty="0">
                          <a:effectLst/>
                        </a:rPr>
                        <a:t>Fee for Service—No Link to Quality</a:t>
                      </a:r>
                      <a:endParaRPr lang="en-US" sz="1200" dirty="0">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solidFill>
                            <a:srgbClr val="FF0000"/>
                          </a:solidFill>
                          <a:effectLst/>
                        </a:rPr>
                        <a:t>Category 2:    </a:t>
                      </a:r>
                      <a:endParaRPr lang="en-US" sz="1200" b="1" dirty="0">
                        <a:solidFill>
                          <a:srgbClr val="FF0000"/>
                        </a:solidFill>
                        <a:effectLst/>
                      </a:endParaRPr>
                    </a:p>
                    <a:p>
                      <a:pPr marL="0" marR="0" algn="ctr">
                        <a:lnSpc>
                          <a:spcPct val="115000"/>
                        </a:lnSpc>
                        <a:spcBef>
                          <a:spcPts val="0"/>
                        </a:spcBef>
                        <a:spcAft>
                          <a:spcPts val="1000"/>
                        </a:spcAft>
                      </a:pPr>
                      <a:r>
                        <a:rPr lang="en-US" sz="1200" kern="1200" dirty="0">
                          <a:effectLst/>
                        </a:rPr>
                        <a:t>Fee for Service—Link to Quality</a:t>
                      </a:r>
                      <a:endParaRPr lang="en-US" sz="1200" dirty="0">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3: </a:t>
                      </a:r>
                      <a:endParaRPr lang="en-US" sz="1200" b="1" dirty="0">
                        <a:effectLst/>
                      </a:endParaRPr>
                    </a:p>
                    <a:p>
                      <a:pPr marL="0" marR="0" algn="ctr">
                        <a:lnSpc>
                          <a:spcPct val="115000"/>
                        </a:lnSpc>
                        <a:spcBef>
                          <a:spcPts val="0"/>
                        </a:spcBef>
                        <a:spcAft>
                          <a:spcPts val="1000"/>
                        </a:spcAft>
                      </a:pPr>
                      <a:r>
                        <a:rPr lang="en-US" sz="1200" kern="1200" dirty="0">
                          <a:effectLst/>
                        </a:rPr>
                        <a:t>Alternative Payment Models Built on Fee-for-Service Architecture</a:t>
                      </a:r>
                      <a:endParaRPr lang="en-US" sz="1200" dirty="0">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4: </a:t>
                      </a:r>
                      <a:endParaRPr lang="en-US" sz="1200" b="1" dirty="0">
                        <a:effectLst/>
                      </a:endParaRPr>
                    </a:p>
                    <a:p>
                      <a:pPr marL="0" marR="0" algn="ctr">
                        <a:lnSpc>
                          <a:spcPct val="115000"/>
                        </a:lnSpc>
                        <a:spcBef>
                          <a:spcPts val="0"/>
                        </a:spcBef>
                        <a:spcAft>
                          <a:spcPts val="1000"/>
                        </a:spcAft>
                      </a:pPr>
                      <a:r>
                        <a:rPr lang="en-US" sz="1200" kern="1200" dirty="0">
                          <a:effectLst/>
                        </a:rPr>
                        <a:t>Population-Based Payment</a:t>
                      </a:r>
                      <a:endParaRPr lang="en-US" sz="1200" dirty="0">
                        <a:effectLst/>
                        <a:latin typeface="Calibri"/>
                        <a:ea typeface="Calibri"/>
                        <a:cs typeface="Times New Roman"/>
                      </a:endParaRPr>
                    </a:p>
                  </a:txBody>
                  <a:tcPr marL="0" marR="0" marT="0" marB="0"/>
                </a:tc>
              </a:tr>
              <a:tr h="1828800">
                <a:tc>
                  <a:txBody>
                    <a:bodyPr/>
                    <a:lstStyle/>
                    <a:p>
                      <a:pPr marL="0" marR="0" algn="ctr">
                        <a:lnSpc>
                          <a:spcPct val="115000"/>
                        </a:lnSpc>
                        <a:spcBef>
                          <a:spcPts val="0"/>
                        </a:spcBef>
                        <a:spcAft>
                          <a:spcPts val="1000"/>
                        </a:spcAft>
                      </a:pPr>
                      <a:r>
                        <a:rPr lang="en-US" sz="1200" kern="1200">
                          <a:effectLst/>
                        </a:rPr>
                        <a:t>Description</a:t>
                      </a:r>
                      <a:endParaRPr lang="en-US" sz="1200">
                        <a:effectLst/>
                        <a:latin typeface="Calibri"/>
                        <a:ea typeface="Calibri"/>
                        <a:cs typeface="Times New Roman"/>
                      </a:endParaRPr>
                    </a:p>
                  </a:txBody>
                  <a:tcPr marL="82821" marR="82821" marT="41411" marB="41411" vert="vert270"/>
                </a:tc>
                <a:tc>
                  <a:txBody>
                    <a:bodyPr/>
                    <a:lstStyle/>
                    <a:p>
                      <a:pPr marL="0" marR="0">
                        <a:lnSpc>
                          <a:spcPct val="115000"/>
                        </a:lnSpc>
                        <a:spcBef>
                          <a:spcPts val="0"/>
                        </a:spcBef>
                        <a:spcAft>
                          <a:spcPts val="1000"/>
                        </a:spcAft>
                      </a:pPr>
                      <a:r>
                        <a:rPr lang="en-US" sz="1200" kern="1200">
                          <a:effectLst/>
                        </a:rPr>
                        <a:t>Payments are based on volume of services and not linked to quality or efficiency</a:t>
                      </a:r>
                      <a:endParaRPr lang="en-US" sz="120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At least a portion of payments vary based on the quality or efficiency of health care delivery</a:t>
                      </a:r>
                      <a:endParaRPr lang="en-US" sz="1200" dirty="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Some payment is linked to the effective management of a population or an episode of care. Payments still triggered by delivery of services, but opportunities for shared savings or 2-sided risk</a:t>
                      </a:r>
                      <a:endParaRPr lang="en-US" sz="1200" dirty="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Payment is not directly triggered by service delivery so volume is not linked to payment. Clinicians and organizations are paid and responsible for the care of a beneficiary for a long period (e.g. </a:t>
                      </a:r>
                      <a:r>
                        <a:rPr lang="en-US" sz="1200" u="sng" kern="1200" dirty="0">
                          <a:effectLst/>
                        </a:rPr>
                        <a:t>&gt;</a:t>
                      </a:r>
                      <a:r>
                        <a:rPr lang="en-US" sz="1200" kern="1200" dirty="0">
                          <a:effectLst/>
                        </a:rPr>
                        <a:t>1 </a:t>
                      </a:r>
                      <a:r>
                        <a:rPr lang="en-US" sz="1200" kern="1200" dirty="0" err="1">
                          <a:effectLst/>
                        </a:rPr>
                        <a:t>yr</a:t>
                      </a:r>
                      <a:r>
                        <a:rPr lang="en-US" sz="1200" kern="1200" dirty="0">
                          <a:effectLst/>
                        </a:rPr>
                        <a:t>)</a:t>
                      </a:r>
                      <a:endParaRPr lang="en-US" sz="1200" dirty="0">
                        <a:effectLst/>
                        <a:latin typeface="Calibri"/>
                        <a:ea typeface="Calibri"/>
                        <a:cs typeface="Times New Roman"/>
                      </a:endParaRPr>
                    </a:p>
                  </a:txBody>
                  <a:tcPr marL="0" marR="0" marT="0" marB="0"/>
                </a:tc>
              </a:tr>
              <a:tr h="2133600">
                <a:tc>
                  <a:txBody>
                    <a:bodyPr/>
                    <a:lstStyle/>
                    <a:p>
                      <a:pPr marL="0" marR="0" algn="ctr">
                        <a:lnSpc>
                          <a:spcPct val="115000"/>
                        </a:lnSpc>
                        <a:spcBef>
                          <a:spcPts val="0"/>
                        </a:spcBef>
                        <a:spcAft>
                          <a:spcPts val="1000"/>
                        </a:spcAft>
                      </a:pPr>
                      <a:r>
                        <a:rPr lang="en-US" sz="1200" kern="1200">
                          <a:effectLst/>
                        </a:rPr>
                        <a:t>Medicare FFS</a:t>
                      </a:r>
                      <a:endParaRPr lang="en-US" sz="1200">
                        <a:effectLst/>
                        <a:latin typeface="Calibri"/>
                        <a:ea typeface="Calibri"/>
                        <a:cs typeface="Times New Roman"/>
                      </a:endParaRPr>
                    </a:p>
                  </a:txBody>
                  <a:tcPr marL="82821" marR="82821" marT="41411" marB="41411" vert="vert270"/>
                </a:tc>
                <a:tc>
                  <a:txBody>
                    <a:bodyPr/>
                    <a:lstStyle/>
                    <a:p>
                      <a:pPr marL="342900" marR="0" lvl="0" indent="-342900">
                        <a:lnSpc>
                          <a:spcPct val="115000"/>
                        </a:lnSpc>
                        <a:spcBef>
                          <a:spcPts val="0"/>
                        </a:spcBef>
                        <a:spcAft>
                          <a:spcPts val="0"/>
                        </a:spcAft>
                        <a:buFont typeface="Symbol"/>
                        <a:buChar char=""/>
                      </a:pPr>
                      <a:r>
                        <a:rPr lang="en-US" sz="1200" kern="1200">
                          <a:effectLst/>
                        </a:rPr>
                        <a:t>Limited in Medicare fee-for-service </a:t>
                      </a:r>
                      <a:endParaRPr lang="en-US" sz="1200">
                        <a:effectLst/>
                      </a:endParaRPr>
                    </a:p>
                    <a:p>
                      <a:pPr marL="342900" marR="0" lvl="0" indent="-342900">
                        <a:lnSpc>
                          <a:spcPct val="115000"/>
                        </a:lnSpc>
                        <a:spcBef>
                          <a:spcPts val="0"/>
                        </a:spcBef>
                        <a:spcAft>
                          <a:spcPts val="0"/>
                        </a:spcAft>
                        <a:buFont typeface="Symbol"/>
                        <a:buChar char=""/>
                      </a:pPr>
                      <a:r>
                        <a:rPr lang="en-US" sz="1200" kern="1200">
                          <a:effectLst/>
                        </a:rPr>
                        <a:t>Majority of Medicare payments now are linked to quality</a:t>
                      </a:r>
                      <a:endParaRPr lang="en-US" sz="120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solidFill>
                            <a:srgbClr val="FF0000"/>
                          </a:solidFill>
                          <a:effectLst/>
                        </a:rPr>
                        <a:t>Hospital value-based purchasing </a:t>
                      </a:r>
                      <a:endParaRPr lang="en-US" sz="1200" dirty="0">
                        <a:solidFill>
                          <a:srgbClr val="FF0000"/>
                        </a:solidFill>
                        <a:effectLst/>
                      </a:endParaRPr>
                    </a:p>
                    <a:p>
                      <a:pPr marL="342900" marR="0" lvl="0" indent="-342900">
                        <a:lnSpc>
                          <a:spcPct val="115000"/>
                        </a:lnSpc>
                        <a:spcBef>
                          <a:spcPts val="0"/>
                        </a:spcBef>
                        <a:spcAft>
                          <a:spcPts val="0"/>
                        </a:spcAft>
                        <a:buFont typeface="Symbol"/>
                        <a:buChar char=""/>
                      </a:pPr>
                      <a:r>
                        <a:rPr lang="en-US" sz="1200" kern="1200" dirty="0">
                          <a:effectLst/>
                        </a:rPr>
                        <a:t>Physician Value-Based Modifier</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Readmissions/Hospital Acquired Condition Reduction Program</a:t>
                      </a:r>
                      <a:endParaRPr lang="en-US" sz="1200" dirty="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effectLst/>
                        </a:rPr>
                        <a:t>Accountable care organizations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Medical homes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Bundled payments</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Comprehensive primary care initiative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Comprehensive ESRD</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Medicare-Medicaid Financial Alignment Initiative Fee-For-Service Model</a:t>
                      </a:r>
                      <a:endParaRPr lang="en-US" sz="1200" dirty="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effectLst/>
                        </a:rPr>
                        <a:t>Eligible Pioneer accountable care organizations in years 3-5</a:t>
                      </a:r>
                      <a:endParaRPr lang="en-US" sz="1200" dirty="0">
                        <a:effectLst/>
                      </a:endParaRPr>
                    </a:p>
                    <a:p>
                      <a:pPr marL="228600" marR="0">
                        <a:lnSpc>
                          <a:spcPct val="115000"/>
                        </a:lnSpc>
                        <a:spcBef>
                          <a:spcPts val="0"/>
                        </a:spcBef>
                        <a:spcAft>
                          <a:spcPts val="0"/>
                        </a:spcAft>
                      </a:pPr>
                      <a:r>
                        <a:rPr lang="en-US" sz="1200" dirty="0">
                          <a:effectLst/>
                        </a:rPr>
                        <a:t> </a:t>
                      </a:r>
                      <a:endParaRPr lang="en-US" sz="1200" dirty="0">
                        <a:effectLst/>
                        <a:latin typeface="Calibri"/>
                        <a:ea typeface="Calibri"/>
                        <a:cs typeface="Times New Roman"/>
                      </a:endParaRPr>
                    </a:p>
                  </a:txBody>
                  <a:tcPr marL="0" marR="0" marT="0" marB="0"/>
                </a:tc>
              </a:tr>
            </a:tbl>
          </a:graphicData>
        </a:graphic>
      </p:graphicFrame>
    </p:spTree>
    <p:extLst>
      <p:ext uri="{BB962C8B-B14F-4D97-AF65-F5344CB8AC3E}">
        <p14:creationId xmlns:p14="http://schemas.microsoft.com/office/powerpoint/2010/main" val="3787983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solidFill>
                  <a:srgbClr val="0070C0"/>
                </a:solidFill>
              </a:rPr>
              <a:t>HVBP Program Legislative Drivers:</a:t>
            </a:r>
            <a:r>
              <a:rPr lang="en-US" dirty="0" smtClean="0"/>
              <a:t/>
            </a:r>
            <a:br>
              <a:rPr lang="en-US" dirty="0" smtClean="0"/>
            </a:br>
            <a:endParaRPr lang="en-US" sz="2200" dirty="0"/>
          </a:p>
        </p:txBody>
      </p:sp>
      <p:sp>
        <p:nvSpPr>
          <p:cNvPr id="4" name="Content Placeholder 1"/>
          <p:cNvSpPr>
            <a:spLocks noGrp="1"/>
          </p:cNvSpPr>
          <p:nvPr>
            <p:ph idx="1"/>
          </p:nvPr>
        </p:nvSpPr>
        <p:spPr>
          <a:xfrm>
            <a:off x="533400" y="1524000"/>
            <a:ext cx="8229600" cy="4953000"/>
          </a:xfrm>
        </p:spPr>
        <p:txBody>
          <a:bodyPr>
            <a:normAutofit fontScale="25000" lnSpcReduction="20000"/>
          </a:bodyPr>
          <a:lstStyle/>
          <a:p>
            <a:pPr marL="0" indent="0">
              <a:lnSpc>
                <a:spcPct val="120000"/>
              </a:lnSpc>
              <a:spcAft>
                <a:spcPts val="1077"/>
              </a:spcAft>
              <a:buNone/>
              <a:defRPr/>
            </a:pPr>
            <a:r>
              <a:rPr lang="en-US" sz="6400" dirty="0">
                <a:solidFill>
                  <a:srgbClr val="0070C0"/>
                </a:solidFill>
              </a:rPr>
              <a:t>The Hospital VBP </a:t>
            </a:r>
            <a:r>
              <a:rPr lang="en-US" sz="6400" b="1" dirty="0">
                <a:solidFill>
                  <a:srgbClr val="0070C0"/>
                </a:solidFill>
              </a:rPr>
              <a:t>Program is </a:t>
            </a:r>
            <a:r>
              <a:rPr lang="en-US" sz="6400" dirty="0">
                <a:solidFill>
                  <a:srgbClr val="0070C0"/>
                </a:solidFill>
              </a:rPr>
              <a:t>authorized by </a:t>
            </a:r>
            <a:r>
              <a:rPr lang="en-US" sz="6400" b="1" dirty="0">
                <a:solidFill>
                  <a:srgbClr val="0070C0"/>
                </a:solidFill>
              </a:rPr>
              <a:t>Section 1886(o) of the Social Security Act, as added by Section </a:t>
            </a:r>
            <a:r>
              <a:rPr lang="en-US" sz="6400" dirty="0">
                <a:solidFill>
                  <a:srgbClr val="0070C0"/>
                </a:solidFill>
              </a:rPr>
              <a:t>3001</a:t>
            </a:r>
            <a:r>
              <a:rPr lang="en-US" sz="6400" b="1" dirty="0">
                <a:solidFill>
                  <a:srgbClr val="0070C0"/>
                </a:solidFill>
              </a:rPr>
              <a:t>(a) of the Patient Protection and Affordable Care Act (ACA) of 2010</a:t>
            </a:r>
          </a:p>
          <a:p>
            <a:pPr marL="254381" lvl="1">
              <a:lnSpc>
                <a:spcPct val="120000"/>
              </a:lnSpc>
              <a:spcAft>
                <a:spcPts val="1077"/>
              </a:spcAft>
              <a:buFont typeface="Arial" pitchFamily="34" charset="0"/>
              <a:buChar char="•"/>
              <a:defRPr/>
            </a:pPr>
            <a:r>
              <a:rPr lang="en-US" sz="6400" b="1" dirty="0">
                <a:solidFill>
                  <a:srgbClr val="0070C0"/>
                </a:solidFill>
                <a:cs typeface="Times New Roman" pitchFamily="18" charset="0"/>
              </a:rPr>
              <a:t>Program intent</a:t>
            </a:r>
            <a:r>
              <a:rPr lang="en-US" sz="6400" dirty="0">
                <a:solidFill>
                  <a:srgbClr val="0070C0"/>
                </a:solidFill>
                <a:cs typeface="Times New Roman" pitchFamily="18" charset="0"/>
              </a:rPr>
              <a:t>: Promote better clinical outcomes for hospital patients, improve the patient experience of care during hospital stays, and encourage hospitals to improve the quality and safety of care that all patients receive by:</a:t>
            </a:r>
          </a:p>
          <a:p>
            <a:pPr marL="462375" lvl="2">
              <a:lnSpc>
                <a:spcPct val="120000"/>
              </a:lnSpc>
              <a:spcAft>
                <a:spcPts val="1077"/>
              </a:spcAft>
              <a:defRPr/>
            </a:pPr>
            <a:r>
              <a:rPr lang="en-US" sz="6400" dirty="0">
                <a:solidFill>
                  <a:srgbClr val="0070C0"/>
                </a:solidFill>
                <a:cs typeface="Times New Roman" pitchFamily="18" charset="0"/>
              </a:rPr>
              <a:t>Eliminating or reducing the occurrence of adverse events,</a:t>
            </a:r>
          </a:p>
          <a:p>
            <a:pPr marL="462375" lvl="2">
              <a:lnSpc>
                <a:spcPct val="120000"/>
              </a:lnSpc>
              <a:spcAft>
                <a:spcPts val="1077"/>
              </a:spcAft>
              <a:defRPr/>
            </a:pPr>
            <a:r>
              <a:rPr lang="en-US" sz="6400" dirty="0">
                <a:solidFill>
                  <a:srgbClr val="0070C0"/>
                </a:solidFill>
                <a:cs typeface="Times New Roman" pitchFamily="18" charset="0"/>
              </a:rPr>
              <a:t>Adopting evidence-based care standards and protocols that result in the best outcomes for the most patients, and</a:t>
            </a:r>
          </a:p>
          <a:p>
            <a:pPr marL="462375" lvl="2">
              <a:lnSpc>
                <a:spcPct val="120000"/>
              </a:lnSpc>
              <a:spcAft>
                <a:spcPts val="1077"/>
              </a:spcAft>
              <a:defRPr/>
            </a:pPr>
            <a:r>
              <a:rPr lang="en-US" sz="6400" dirty="0">
                <a:solidFill>
                  <a:srgbClr val="0070C0"/>
                </a:solidFill>
                <a:cs typeface="Times New Roman" pitchFamily="18" charset="0"/>
              </a:rPr>
              <a:t>Re-engineering hospital processes that improve patients’ experience of care</a:t>
            </a:r>
            <a:r>
              <a:rPr lang="en-US" sz="6400" dirty="0" smtClean="0">
                <a:solidFill>
                  <a:srgbClr val="0070C0"/>
                </a:solidFill>
                <a:cs typeface="Times New Roman" pitchFamily="18" charset="0"/>
              </a:rPr>
              <a:t>.</a:t>
            </a:r>
            <a:endParaRPr lang="en-US" sz="6400" b="1" dirty="0">
              <a:solidFill>
                <a:srgbClr val="0070C0"/>
              </a:solidFill>
              <a:cs typeface="Times New Roman" pitchFamily="18" charset="0"/>
            </a:endParaRPr>
          </a:p>
          <a:p>
            <a:pPr marL="254381" lvl="1">
              <a:lnSpc>
                <a:spcPct val="120000"/>
              </a:lnSpc>
              <a:spcAft>
                <a:spcPts val="538"/>
              </a:spcAft>
              <a:buFont typeface="Arial" pitchFamily="34" charset="0"/>
              <a:buChar char="•"/>
              <a:defRPr/>
            </a:pPr>
            <a:r>
              <a:rPr lang="en-US" sz="6400" b="1" dirty="0">
                <a:solidFill>
                  <a:srgbClr val="0070C0"/>
                </a:solidFill>
                <a:cs typeface="Times New Roman" pitchFamily="18" charset="0"/>
              </a:rPr>
              <a:t>Social Security Act § 1886(o)</a:t>
            </a:r>
            <a:r>
              <a:rPr lang="en-US" sz="6400" dirty="0">
                <a:solidFill>
                  <a:srgbClr val="0070C0"/>
                </a:solidFill>
                <a:cs typeface="Times New Roman" pitchFamily="18" charset="0"/>
              </a:rPr>
              <a:t>:</a:t>
            </a:r>
            <a:endParaRPr lang="en-US" sz="6400" b="1" dirty="0">
              <a:solidFill>
                <a:srgbClr val="0070C0"/>
              </a:solidFill>
              <a:cs typeface="Times New Roman" pitchFamily="18" charset="0"/>
            </a:endParaRPr>
          </a:p>
          <a:p>
            <a:pPr marL="462375" lvl="2">
              <a:lnSpc>
                <a:spcPct val="120000"/>
              </a:lnSpc>
              <a:spcAft>
                <a:spcPts val="1077"/>
              </a:spcAft>
              <a:defRPr/>
            </a:pPr>
            <a:r>
              <a:rPr lang="en-US" sz="6400" dirty="0">
                <a:solidFill>
                  <a:srgbClr val="0070C0"/>
                </a:solidFill>
                <a:cs typeface="Times New Roman" pitchFamily="18" charset="0"/>
              </a:rPr>
              <a:t>Authorizes the establishment of the Program under which value-based incentive payments are made to hospitals that meet the performance standards</a:t>
            </a:r>
          </a:p>
          <a:p>
            <a:pPr marL="462375" lvl="2">
              <a:lnSpc>
                <a:spcPct val="120000"/>
              </a:lnSpc>
              <a:spcAft>
                <a:spcPts val="1077"/>
              </a:spcAft>
              <a:defRPr/>
            </a:pPr>
            <a:r>
              <a:rPr lang="en-US" sz="6400" dirty="0">
                <a:solidFill>
                  <a:srgbClr val="0070C0"/>
                </a:solidFill>
                <a:cs typeface="Times New Roman" pitchFamily="18" charset="0"/>
              </a:rPr>
              <a:t>Allows hospitals to be scored based on achievement and improvement in determining overall hospital performance</a:t>
            </a:r>
          </a:p>
          <a:p>
            <a:endParaRPr lang="en-US" dirty="0"/>
          </a:p>
        </p:txBody>
      </p:sp>
      <p:sp>
        <p:nvSpPr>
          <p:cNvPr id="5"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a:t>6</a:t>
            </a:r>
          </a:p>
        </p:txBody>
      </p:sp>
    </p:spTree>
    <p:extLst>
      <p:ext uri="{BB962C8B-B14F-4D97-AF65-F5344CB8AC3E}">
        <p14:creationId xmlns:p14="http://schemas.microsoft.com/office/powerpoint/2010/main" val="90117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Why HVBP Matters:</a:t>
            </a:r>
            <a:endParaRPr lang="en-US" dirty="0">
              <a:solidFill>
                <a:srgbClr val="0070C0"/>
              </a:solidFill>
            </a:endParaRPr>
          </a:p>
        </p:txBody>
      </p:sp>
      <p:sp>
        <p:nvSpPr>
          <p:cNvPr id="4" name="Content Placeholder 7"/>
          <p:cNvSpPr>
            <a:spLocks noGrp="1"/>
          </p:cNvSpPr>
          <p:nvPr>
            <p:ph idx="1"/>
          </p:nvPr>
        </p:nvSpPr>
        <p:spPr>
          <a:xfrm>
            <a:off x="457200" y="1295400"/>
            <a:ext cx="8229600" cy="5181600"/>
          </a:xfrm>
        </p:spPr>
        <p:txBody>
          <a:bodyPr>
            <a:normAutofit lnSpcReduction="10000"/>
          </a:bodyPr>
          <a:lstStyle/>
          <a:p>
            <a:r>
              <a:rPr lang="en-US" sz="1800" dirty="0">
                <a:solidFill>
                  <a:srgbClr val="0070C0"/>
                </a:solidFill>
              </a:rPr>
              <a:t>Inpatient hospital care represents substantial Medicare spending</a:t>
            </a:r>
          </a:p>
          <a:p>
            <a:pPr lvl="1"/>
            <a:r>
              <a:rPr lang="en-US" sz="1800" dirty="0">
                <a:solidFill>
                  <a:srgbClr val="0070C0"/>
                </a:solidFill>
              </a:rPr>
              <a:t>$139 billion in Fiscal Year (FY) 2013 </a:t>
            </a:r>
          </a:p>
          <a:p>
            <a:pPr lvl="1"/>
            <a:r>
              <a:rPr lang="en-US" sz="1800" dirty="0">
                <a:solidFill>
                  <a:srgbClr val="0070C0"/>
                </a:solidFill>
              </a:rPr>
              <a:t>50.5% of FY 2013 Part A spending </a:t>
            </a:r>
          </a:p>
          <a:p>
            <a:pPr lvl="1"/>
            <a:r>
              <a:rPr lang="en-US" sz="1800" dirty="0">
                <a:solidFill>
                  <a:srgbClr val="0070C0"/>
                </a:solidFill>
              </a:rPr>
              <a:t>23.8% of FY 2013 total Medicare benefits</a:t>
            </a:r>
          </a:p>
          <a:p>
            <a:pPr eaLnBrk="1" hangingPunct="1"/>
            <a:endParaRPr lang="en-US" sz="1800" dirty="0">
              <a:solidFill>
                <a:srgbClr val="0070C0"/>
              </a:solidFill>
            </a:endParaRPr>
          </a:p>
          <a:p>
            <a:r>
              <a:rPr lang="en-US" sz="1800" dirty="0">
                <a:solidFill>
                  <a:srgbClr val="0070C0"/>
                </a:solidFill>
              </a:rPr>
              <a:t>The Hospital VBP Program statute dedicates an increasing percentage of Medicare hospital payments to value-based incentive payments</a:t>
            </a:r>
          </a:p>
          <a:p>
            <a:pPr lvl="1"/>
            <a:r>
              <a:rPr lang="en-US" sz="1800" dirty="0">
                <a:solidFill>
                  <a:srgbClr val="0070C0"/>
                </a:solidFill>
              </a:rPr>
              <a:t>FY 2013:  1.00%, $963 million (est.)</a:t>
            </a:r>
          </a:p>
          <a:p>
            <a:pPr lvl="1"/>
            <a:r>
              <a:rPr lang="en-US" sz="1800" dirty="0">
                <a:solidFill>
                  <a:srgbClr val="0070C0"/>
                </a:solidFill>
              </a:rPr>
              <a:t>FY 2014:  1.25%, $1.1 billion (est.)</a:t>
            </a:r>
          </a:p>
          <a:p>
            <a:pPr lvl="1"/>
            <a:r>
              <a:rPr lang="en-US" sz="1800" dirty="0">
                <a:solidFill>
                  <a:srgbClr val="0070C0"/>
                </a:solidFill>
              </a:rPr>
              <a:t>FY 2015:  1.50%, $1.4 billion (est.)</a:t>
            </a:r>
          </a:p>
          <a:p>
            <a:pPr lvl="1"/>
            <a:r>
              <a:rPr lang="en-US" sz="1800" dirty="0">
                <a:solidFill>
                  <a:srgbClr val="0070C0"/>
                </a:solidFill>
              </a:rPr>
              <a:t>FY 2016:  1.75% ($ TBD)</a:t>
            </a:r>
          </a:p>
          <a:p>
            <a:pPr lvl="1"/>
            <a:r>
              <a:rPr lang="en-US" sz="1800" dirty="0">
                <a:solidFill>
                  <a:srgbClr val="0070C0"/>
                </a:solidFill>
              </a:rPr>
              <a:t>FY 2017:  2.00% ($ TBD)</a:t>
            </a:r>
          </a:p>
          <a:p>
            <a:pPr eaLnBrk="1" hangingPunct="1"/>
            <a:endParaRPr lang="en-US" sz="1800" dirty="0">
              <a:solidFill>
                <a:srgbClr val="0070C0"/>
              </a:solidFill>
            </a:endParaRPr>
          </a:p>
          <a:p>
            <a:r>
              <a:rPr lang="en-US" sz="1800" dirty="0">
                <a:solidFill>
                  <a:srgbClr val="0070C0"/>
                </a:solidFill>
              </a:rPr>
              <a:t>Number of eligible hospitals as program scope expands</a:t>
            </a:r>
          </a:p>
          <a:p>
            <a:pPr lvl="1"/>
            <a:r>
              <a:rPr lang="en-US" sz="1800" dirty="0">
                <a:solidFill>
                  <a:srgbClr val="0070C0"/>
                </a:solidFill>
              </a:rPr>
              <a:t>FY 2013:  2,984 hospitals </a:t>
            </a:r>
          </a:p>
          <a:p>
            <a:pPr lvl="1"/>
            <a:r>
              <a:rPr lang="en-US" sz="1800" dirty="0">
                <a:solidFill>
                  <a:srgbClr val="0070C0"/>
                </a:solidFill>
              </a:rPr>
              <a:t>FY 2014:  2,728 hospitals</a:t>
            </a:r>
          </a:p>
          <a:p>
            <a:pPr lvl="1"/>
            <a:r>
              <a:rPr lang="en-US" sz="1800" dirty="0">
                <a:solidFill>
                  <a:srgbClr val="0070C0"/>
                </a:solidFill>
              </a:rPr>
              <a:t>FY 2015:  3,089 hospitals</a:t>
            </a:r>
          </a:p>
          <a:p>
            <a:pPr lvl="1"/>
            <a:endParaRPr lang="en-US" sz="1600" dirty="0"/>
          </a:p>
          <a:p>
            <a:pPr eaLnBrk="1" hangingPunct="1"/>
            <a:endParaRPr lang="en-US" sz="500" dirty="0"/>
          </a:p>
          <a:p>
            <a:pPr lvl="1" eaLnBrk="1" hangingPunct="1"/>
            <a:endParaRPr lang="en-US" sz="500" dirty="0"/>
          </a:p>
          <a:p>
            <a:pPr>
              <a:buNone/>
            </a:pPr>
            <a:endParaRPr lang="en-US" sz="1400" i="1" dirty="0"/>
          </a:p>
          <a:p>
            <a:pPr lvl="1"/>
            <a:endParaRPr lang="en-US" sz="1600" dirty="0"/>
          </a:p>
          <a:p>
            <a:endParaRPr lang="en-US" dirty="0"/>
          </a:p>
          <a:p>
            <a:pPr>
              <a:buNone/>
            </a:pPr>
            <a:endParaRPr lang="en-US" dirty="0"/>
          </a:p>
          <a:p>
            <a:endParaRPr lang="en-US" dirty="0"/>
          </a:p>
        </p:txBody>
      </p:sp>
      <p:sp>
        <p:nvSpPr>
          <p:cNvPr id="3"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fld id="{295008BC-DA31-4D19-837B-EFA4386B05F5}" type="slidenum">
              <a:rPr lang="en-US" smtClean="0"/>
              <a:pPr/>
              <a:t>14</a:t>
            </a:fld>
            <a:endParaRPr lang="en-US" dirty="0"/>
          </a:p>
        </p:txBody>
      </p:sp>
    </p:spTree>
    <p:extLst>
      <p:ext uri="{BB962C8B-B14F-4D97-AF65-F5344CB8AC3E}">
        <p14:creationId xmlns:p14="http://schemas.microsoft.com/office/powerpoint/2010/main" val="321264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Program </a:t>
            </a:r>
            <a:r>
              <a:rPr lang="en-US" dirty="0" smtClean="0">
                <a:solidFill>
                  <a:srgbClr val="0070C0"/>
                </a:solidFill>
              </a:rPr>
              <a:t>Evolution:</a:t>
            </a:r>
            <a:endParaRPr lang="en-US" sz="2200" dirty="0">
              <a:solidFill>
                <a:srgbClr val="0070C0"/>
              </a:solidFill>
            </a:endParaRPr>
          </a:p>
        </p:txBody>
      </p:sp>
      <p:sp>
        <p:nvSpPr>
          <p:cNvPr id="3" name="Content Placeholder 2"/>
          <p:cNvSpPr>
            <a:spLocks noGrp="1"/>
          </p:cNvSpPr>
          <p:nvPr>
            <p:ph idx="1"/>
          </p:nvPr>
        </p:nvSpPr>
        <p:spPr>
          <a:xfrm>
            <a:off x="457200" y="1600201"/>
            <a:ext cx="8686800" cy="4114114"/>
          </a:xfrm>
        </p:spPr>
        <p:txBody>
          <a:bodyPr>
            <a:normAutofit fontScale="85000" lnSpcReduction="20000"/>
          </a:bodyPr>
          <a:lstStyle/>
          <a:p>
            <a:r>
              <a:rPr lang="en-US" sz="1600" b="1" dirty="0">
                <a:solidFill>
                  <a:srgbClr val="0070C0"/>
                </a:solidFill>
              </a:rPr>
              <a:t>Eligible hospitals include </a:t>
            </a:r>
            <a:r>
              <a:rPr lang="en-US" sz="1600" dirty="0">
                <a:solidFill>
                  <a:srgbClr val="0070C0"/>
                </a:solidFill>
              </a:rPr>
              <a:t>subsection (d) hospitals as defined in Section 1886(d)(1)(B) of SSA</a:t>
            </a:r>
          </a:p>
          <a:p>
            <a:endParaRPr lang="en-US" sz="1600" dirty="0">
              <a:solidFill>
                <a:srgbClr val="0070C0"/>
              </a:solidFill>
            </a:endParaRPr>
          </a:p>
          <a:p>
            <a:r>
              <a:rPr lang="en-US" sz="1600" dirty="0">
                <a:solidFill>
                  <a:srgbClr val="0070C0"/>
                </a:solidFill>
              </a:rPr>
              <a:t>Hospitals may be excluded from the Program for the following reasons</a:t>
            </a:r>
            <a:r>
              <a:rPr lang="en-US" sz="1600" b="1" dirty="0">
                <a:solidFill>
                  <a:srgbClr val="0070C0"/>
                </a:solidFill>
              </a:rPr>
              <a:t>:</a:t>
            </a:r>
          </a:p>
          <a:p>
            <a:pPr lvl="1"/>
            <a:r>
              <a:rPr lang="en-US" sz="1600" dirty="0">
                <a:solidFill>
                  <a:srgbClr val="0070C0"/>
                </a:solidFill>
              </a:rPr>
              <a:t>The hospital is subject to the payment reduction under subsection (b)(3)(B)(viii)(I) (Hospital IQR Program) for such fiscal year;</a:t>
            </a:r>
          </a:p>
          <a:p>
            <a:pPr lvl="1"/>
            <a:r>
              <a:rPr lang="en-US" sz="1600" dirty="0">
                <a:solidFill>
                  <a:srgbClr val="0070C0"/>
                </a:solidFill>
              </a:rPr>
              <a:t>The hospital was cited for deficiencies during the performance period that pose immediate jeopardy to the health or safety of patients; and</a:t>
            </a:r>
          </a:p>
          <a:p>
            <a:pPr lvl="1"/>
            <a:r>
              <a:rPr lang="en-US" sz="1600" dirty="0">
                <a:solidFill>
                  <a:srgbClr val="0070C0"/>
                </a:solidFill>
              </a:rPr>
              <a:t>The hospital lacks sufficient cases or sufficient measures (as determined by the Secretary) within the measure domains that apply to the hospital for the performance period for such fiscal year.</a:t>
            </a:r>
          </a:p>
          <a:p>
            <a:endParaRPr lang="en-US" sz="1600" dirty="0">
              <a:solidFill>
                <a:srgbClr val="0070C0"/>
              </a:solidFill>
            </a:endParaRPr>
          </a:p>
          <a:p>
            <a:r>
              <a:rPr lang="en-US" sz="1600" dirty="0">
                <a:solidFill>
                  <a:srgbClr val="0070C0"/>
                </a:solidFill>
              </a:rPr>
              <a:t>Exception Reason:</a:t>
            </a:r>
          </a:p>
          <a:p>
            <a:pPr lvl="1"/>
            <a:r>
              <a:rPr lang="en-US" sz="1600" dirty="0">
                <a:solidFill>
                  <a:srgbClr val="0070C0"/>
                </a:solidFill>
              </a:rPr>
              <a:t>The hospital submits a disaster/extraordinary circumstance exception that is approved by the Secretary.</a:t>
            </a:r>
          </a:p>
          <a:p>
            <a:endParaRPr lang="en-US" sz="1600" dirty="0">
              <a:solidFill>
                <a:srgbClr val="0070C0"/>
              </a:solidFill>
            </a:endParaRPr>
          </a:p>
          <a:p>
            <a:r>
              <a:rPr lang="en-US" sz="1600" dirty="0">
                <a:solidFill>
                  <a:srgbClr val="0070C0"/>
                </a:solidFill>
              </a:rPr>
              <a:t>Exemption Reason:</a:t>
            </a:r>
          </a:p>
          <a:p>
            <a:pPr lvl="1"/>
            <a:r>
              <a:rPr lang="en-US" sz="1600" dirty="0">
                <a:solidFill>
                  <a:srgbClr val="0070C0"/>
                </a:solidFill>
              </a:rPr>
              <a:t>The hospital is paid under section 1814(b)(3) and has submitted an annual report to the Secretary describing how a similar program in the State achieves or surpasses measured results in terms of patient health outcomes and cost savings under the Hospital VBP Program.</a:t>
            </a:r>
          </a:p>
          <a:p>
            <a:pPr lvl="2"/>
            <a:r>
              <a:rPr lang="en-US" sz="1400" dirty="0">
                <a:solidFill>
                  <a:srgbClr val="0070C0"/>
                </a:solidFill>
              </a:rPr>
              <a:t>Maryland hospitals will be exempted from the Hospital VBP Program in order to implement the </a:t>
            </a:r>
            <a:r>
              <a:rPr lang="en-US" dirty="0">
                <a:solidFill>
                  <a:srgbClr val="0070C0"/>
                </a:solidFill>
              </a:rPr>
              <a:t>CMMI </a:t>
            </a:r>
            <a:r>
              <a:rPr lang="en-US" sz="1400" dirty="0">
                <a:solidFill>
                  <a:srgbClr val="0070C0"/>
                </a:solidFill>
              </a:rPr>
              <a:t>All-Payer </a:t>
            </a:r>
            <a:r>
              <a:rPr lang="en-US" sz="1400" dirty="0"/>
              <a:t>Model.</a:t>
            </a:r>
          </a:p>
          <a:p>
            <a:pPr lvl="1"/>
            <a:endParaRPr lang="en-US" dirty="0"/>
          </a:p>
          <a:p>
            <a:endParaRPr lang="en-US" dirty="0"/>
          </a:p>
          <a:p>
            <a:pPr lvl="1"/>
            <a:endParaRPr lang="en-US" dirty="0"/>
          </a:p>
        </p:txBody>
      </p:sp>
      <p:sp>
        <p:nvSpPr>
          <p:cNvPr id="9" name="TextBox 8"/>
          <p:cNvSpPr txBox="1"/>
          <p:nvPr/>
        </p:nvSpPr>
        <p:spPr>
          <a:xfrm>
            <a:off x="1152525" y="5714315"/>
            <a:ext cx="7143750" cy="515978"/>
          </a:xfrm>
          <a:prstGeom prst="rect">
            <a:avLst/>
          </a:prstGeom>
          <a:solidFill>
            <a:schemeClr val="accent4">
              <a:lumMod val="60000"/>
              <a:lumOff val="40000"/>
            </a:schemeClr>
          </a:solidFill>
        </p:spPr>
        <p:txBody>
          <a:bodyPr wrap="square" lIns="82058" tIns="41029" rIns="82058" bIns="41029" rtlCol="0">
            <a:spAutoFit/>
          </a:bodyPr>
          <a:lstStyle/>
          <a:p>
            <a:pPr algn="ctr"/>
            <a:r>
              <a:rPr lang="en-US" sz="1400" dirty="0">
                <a:solidFill>
                  <a:srgbClr val="0070C0"/>
                </a:solidFill>
              </a:rPr>
              <a:t>Hospitals </a:t>
            </a:r>
            <a:r>
              <a:rPr lang="en-US" sz="1400" b="1" dirty="0">
                <a:solidFill>
                  <a:srgbClr val="0070C0"/>
                </a:solidFill>
              </a:rPr>
              <a:t>excluded</a:t>
            </a:r>
            <a:r>
              <a:rPr lang="en-US" sz="1400" dirty="0">
                <a:solidFill>
                  <a:srgbClr val="0070C0"/>
                </a:solidFill>
              </a:rPr>
              <a:t>, </a:t>
            </a:r>
            <a:r>
              <a:rPr lang="en-US" sz="1400" b="1" dirty="0">
                <a:solidFill>
                  <a:srgbClr val="0070C0"/>
                </a:solidFill>
              </a:rPr>
              <a:t>excepted, </a:t>
            </a:r>
            <a:r>
              <a:rPr lang="en-US" sz="1400" dirty="0">
                <a:solidFill>
                  <a:srgbClr val="0070C0"/>
                </a:solidFill>
              </a:rPr>
              <a:t>or </a:t>
            </a:r>
            <a:r>
              <a:rPr lang="en-US" sz="1400" b="1" dirty="0">
                <a:solidFill>
                  <a:srgbClr val="0070C0"/>
                </a:solidFill>
              </a:rPr>
              <a:t>exempted</a:t>
            </a:r>
            <a:r>
              <a:rPr lang="en-US" sz="1400" dirty="0">
                <a:solidFill>
                  <a:srgbClr val="0070C0"/>
                </a:solidFill>
              </a:rPr>
              <a:t> from the Hospital VBP Program </a:t>
            </a:r>
            <a:r>
              <a:rPr lang="en-US" sz="1400" b="1" dirty="0">
                <a:solidFill>
                  <a:srgbClr val="0070C0"/>
                </a:solidFill>
              </a:rPr>
              <a:t>will not </a:t>
            </a:r>
            <a:r>
              <a:rPr lang="en-US" sz="1400" dirty="0">
                <a:solidFill>
                  <a:srgbClr val="0070C0"/>
                </a:solidFill>
              </a:rPr>
              <a:t>have their base operating DRG payments reduced by the withhold percentage.</a:t>
            </a:r>
          </a:p>
        </p:txBody>
      </p:sp>
      <p:sp>
        <p:nvSpPr>
          <p:cNvPr id="5"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10</a:t>
            </a:r>
            <a:endParaRPr lang="en-US" dirty="0"/>
          </a:p>
        </p:txBody>
      </p:sp>
    </p:spTree>
    <p:extLst>
      <p:ext uri="{BB962C8B-B14F-4D97-AF65-F5344CB8AC3E}">
        <p14:creationId xmlns:p14="http://schemas.microsoft.com/office/powerpoint/2010/main" val="28264604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Program </a:t>
            </a:r>
            <a:r>
              <a:rPr lang="en-US" dirty="0" smtClean="0">
                <a:solidFill>
                  <a:srgbClr val="0070C0"/>
                </a:solidFill>
              </a:rPr>
              <a:t>Evolution:</a:t>
            </a:r>
            <a:br>
              <a:rPr lang="en-US" dirty="0" smtClean="0">
                <a:solidFill>
                  <a:srgbClr val="0070C0"/>
                </a:solidFill>
              </a:rPr>
            </a:br>
            <a:r>
              <a:rPr lang="en-US" dirty="0" smtClean="0">
                <a:solidFill>
                  <a:srgbClr val="0070C0"/>
                </a:solidFill>
              </a:rPr>
              <a:t>FY 2013 Domain Weights &amp; Measures</a:t>
            </a:r>
            <a:endParaRPr lang="en-US" dirty="0">
              <a:solidFill>
                <a:srgbClr val="0070C0"/>
              </a:solidFill>
            </a:endParaRPr>
          </a:p>
        </p:txBody>
      </p:sp>
      <p:sp>
        <p:nvSpPr>
          <p:cNvPr id="4" name="TextBox 3"/>
          <p:cNvSpPr txBox="1"/>
          <p:nvPr/>
        </p:nvSpPr>
        <p:spPr>
          <a:xfrm>
            <a:off x="4456545" y="1874548"/>
            <a:ext cx="914400" cy="282914"/>
          </a:xfrm>
          <a:prstGeom prst="rect">
            <a:avLst/>
          </a:prstGeom>
          <a:noFill/>
        </p:spPr>
        <p:txBody>
          <a:bodyPr wrap="square" lIns="82058" tIns="41029" rIns="82058" bIns="41029" rtlCol="0">
            <a:spAutoFit/>
          </a:bodyPr>
          <a:lstStyle/>
          <a:p>
            <a:r>
              <a:rPr lang="en-US" sz="1300" b="1" dirty="0">
                <a:solidFill>
                  <a:schemeClr val="bg1"/>
                </a:solidFill>
              </a:rPr>
              <a:t>Outcome</a:t>
            </a:r>
          </a:p>
        </p:txBody>
      </p:sp>
      <p:graphicFrame>
        <p:nvGraphicFramePr>
          <p:cNvPr id="3" name="Chart 2"/>
          <p:cNvGraphicFramePr/>
          <p:nvPr>
            <p:extLst>
              <p:ext uri="{D42A27DB-BD31-4B8C-83A1-F6EECF244321}">
                <p14:modId xmlns:p14="http://schemas.microsoft.com/office/powerpoint/2010/main" val="2665632980"/>
              </p:ext>
            </p:extLst>
          </p:nvPr>
        </p:nvGraphicFramePr>
        <p:xfrm>
          <a:off x="-554069" y="1866418"/>
          <a:ext cx="66294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4441009" y="1997620"/>
            <a:ext cx="4419599" cy="298724"/>
          </a:xfrm>
          <a:prstGeom prst="rect">
            <a:avLst/>
          </a:prstGeom>
          <a:noFill/>
        </p:spPr>
        <p:txBody>
          <a:bodyPr wrap="square" lIns="82058" tIns="41029" rIns="82058" bIns="41029" rtlCol="0">
            <a:spAutoFit/>
          </a:bodyPr>
          <a:lstStyle/>
          <a:p>
            <a:pPr algn="ctr"/>
            <a:r>
              <a:rPr lang="en-US" sz="1400" b="1" dirty="0"/>
              <a:t>Patient Experience of Care</a:t>
            </a:r>
          </a:p>
        </p:txBody>
      </p:sp>
      <p:cxnSp>
        <p:nvCxnSpPr>
          <p:cNvPr id="18" name="Straight Connector 17"/>
          <p:cNvCxnSpPr/>
          <p:nvPr/>
        </p:nvCxnSpPr>
        <p:spPr>
          <a:xfrm>
            <a:off x="4648200" y="2486821"/>
            <a:ext cx="4038600" cy="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00601" y="2524780"/>
            <a:ext cx="3787981" cy="482969"/>
          </a:xfrm>
          <a:prstGeom prst="rect">
            <a:avLst/>
          </a:prstGeom>
          <a:noFill/>
        </p:spPr>
        <p:txBody>
          <a:bodyPr wrap="square" lIns="82058" tIns="41029" rIns="82058" bIns="41029" rtlCol="0">
            <a:spAutoFit/>
          </a:bodyPr>
          <a:lstStyle/>
          <a:p>
            <a:pPr algn="ctr"/>
            <a:r>
              <a:rPr lang="en-US" sz="1300" b="1" dirty="0"/>
              <a:t>Hospital Consumer Assessment of Healthcare Providers and Systems (HCAHPS) Survey</a:t>
            </a:r>
          </a:p>
        </p:txBody>
      </p:sp>
      <p:sp>
        <p:nvSpPr>
          <p:cNvPr id="23" name="TextBox 22"/>
          <p:cNvSpPr txBox="1"/>
          <p:nvPr/>
        </p:nvSpPr>
        <p:spPr>
          <a:xfrm>
            <a:off x="4913746" y="3505200"/>
            <a:ext cx="3773055" cy="298724"/>
          </a:xfrm>
          <a:prstGeom prst="rect">
            <a:avLst/>
          </a:prstGeom>
          <a:noFill/>
        </p:spPr>
        <p:txBody>
          <a:bodyPr wrap="square" lIns="82058" tIns="41029" rIns="82058" bIns="41029" rtlCol="0">
            <a:spAutoFit/>
          </a:bodyPr>
          <a:lstStyle/>
          <a:p>
            <a:pPr algn="ctr"/>
            <a:r>
              <a:rPr lang="en-US" sz="1400" b="1" dirty="0">
                <a:solidFill>
                  <a:schemeClr val="accent1"/>
                </a:solidFill>
              </a:rPr>
              <a:t>Clinical</a:t>
            </a:r>
            <a:r>
              <a:rPr lang="en-US" sz="1400" b="1" dirty="0">
                <a:solidFill>
                  <a:srgbClr val="0070C0"/>
                </a:solidFill>
              </a:rPr>
              <a:t> Process of Care</a:t>
            </a:r>
          </a:p>
        </p:txBody>
      </p:sp>
      <p:cxnSp>
        <p:nvCxnSpPr>
          <p:cNvPr id="28" name="Straight Connector 27"/>
          <p:cNvCxnSpPr/>
          <p:nvPr/>
        </p:nvCxnSpPr>
        <p:spPr>
          <a:xfrm>
            <a:off x="4929456" y="3867272"/>
            <a:ext cx="3604944"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197312" y="3978358"/>
            <a:ext cx="1794717" cy="1283188"/>
          </a:xfrm>
          <a:prstGeom prst="rect">
            <a:avLst/>
          </a:prstGeom>
          <a:noFill/>
        </p:spPr>
        <p:txBody>
          <a:bodyPr wrap="square" lIns="82058" tIns="41029" rIns="82058" bIns="41029" numCol="2" rtlCol="0">
            <a:spAutoFit/>
          </a:bodyPr>
          <a:lstStyle/>
          <a:p>
            <a:pPr algn="ctr"/>
            <a:r>
              <a:rPr lang="en-US" sz="1300" b="1" dirty="0">
                <a:solidFill>
                  <a:schemeClr val="accent1"/>
                </a:solidFill>
              </a:rPr>
              <a:t>AMI-7a</a:t>
            </a:r>
          </a:p>
          <a:p>
            <a:pPr algn="ctr"/>
            <a:r>
              <a:rPr lang="en-US" sz="1300" b="1" dirty="0">
                <a:solidFill>
                  <a:schemeClr val="accent1"/>
                </a:solidFill>
              </a:rPr>
              <a:t>AMI-8</a:t>
            </a:r>
          </a:p>
          <a:p>
            <a:pPr algn="ctr"/>
            <a:r>
              <a:rPr lang="en-US" sz="1300" b="1" dirty="0">
                <a:solidFill>
                  <a:schemeClr val="accent1"/>
                </a:solidFill>
              </a:rPr>
              <a:t>HF-1</a:t>
            </a:r>
          </a:p>
          <a:p>
            <a:pPr algn="ctr"/>
            <a:r>
              <a:rPr lang="en-US" sz="1300" b="1" dirty="0">
                <a:solidFill>
                  <a:schemeClr val="accent1"/>
                </a:solidFill>
              </a:rPr>
              <a:t>PN-3b</a:t>
            </a:r>
          </a:p>
          <a:p>
            <a:pPr algn="ctr"/>
            <a:r>
              <a:rPr lang="en-US" sz="1300" b="1" dirty="0">
                <a:solidFill>
                  <a:schemeClr val="accent1"/>
                </a:solidFill>
              </a:rPr>
              <a:t>PN-6</a:t>
            </a:r>
          </a:p>
          <a:p>
            <a:pPr algn="ctr"/>
            <a:r>
              <a:rPr lang="en-US" sz="1300" b="1" dirty="0">
                <a:solidFill>
                  <a:schemeClr val="accent1"/>
                </a:solidFill>
              </a:rPr>
              <a:t>SCIP-Inf-1</a:t>
            </a:r>
          </a:p>
          <a:p>
            <a:pPr algn="ctr"/>
            <a:endParaRPr lang="en-US" sz="1300" b="1" dirty="0"/>
          </a:p>
        </p:txBody>
      </p:sp>
      <p:sp>
        <p:nvSpPr>
          <p:cNvPr id="46" name="TextBox 45"/>
          <p:cNvSpPr txBox="1"/>
          <p:nvPr/>
        </p:nvSpPr>
        <p:spPr>
          <a:xfrm>
            <a:off x="1910779" y="1495407"/>
            <a:ext cx="1948902" cy="359858"/>
          </a:xfrm>
          <a:prstGeom prst="rect">
            <a:avLst/>
          </a:prstGeom>
          <a:noFill/>
        </p:spPr>
        <p:txBody>
          <a:bodyPr wrap="square" lIns="82058" tIns="41029" rIns="82058" bIns="41029" rtlCol="0">
            <a:spAutoFit/>
          </a:bodyPr>
          <a:lstStyle/>
          <a:p>
            <a:pPr algn="ctr"/>
            <a:r>
              <a:rPr lang="en-US" b="1" dirty="0">
                <a:solidFill>
                  <a:srgbClr val="0070C0"/>
                </a:solidFill>
              </a:rPr>
              <a:t>Domain Weights</a:t>
            </a:r>
          </a:p>
        </p:txBody>
      </p:sp>
      <p:sp>
        <p:nvSpPr>
          <p:cNvPr id="17" name="TextBox 16"/>
          <p:cNvSpPr txBox="1"/>
          <p:nvPr/>
        </p:nvSpPr>
        <p:spPr>
          <a:xfrm>
            <a:off x="7012127" y="3969034"/>
            <a:ext cx="2131874" cy="1412151"/>
          </a:xfrm>
          <a:prstGeom prst="rect">
            <a:avLst/>
          </a:prstGeom>
          <a:noFill/>
        </p:spPr>
        <p:txBody>
          <a:bodyPr wrap="square" lIns="82058" tIns="41029" rIns="82058" bIns="41029" numCol="2" rtlCol="0">
            <a:spAutoFit/>
          </a:bodyPr>
          <a:lstStyle>
            <a:defPPr>
              <a:defRPr lang="en-US"/>
            </a:defPPr>
            <a:lvl1pPr algn="ctr">
              <a:defRPr sz="1400" b="1"/>
            </a:lvl1pPr>
          </a:lstStyle>
          <a:p>
            <a:r>
              <a:rPr lang="en-US" dirty="0">
                <a:solidFill>
                  <a:schemeClr val="accent1"/>
                </a:solidFill>
              </a:rPr>
              <a:t>SCIP-Inf-2</a:t>
            </a:r>
          </a:p>
          <a:p>
            <a:r>
              <a:rPr lang="en-US" dirty="0">
                <a:solidFill>
                  <a:schemeClr val="accent1"/>
                </a:solidFill>
              </a:rPr>
              <a:t>SCIP-Inf-3</a:t>
            </a:r>
          </a:p>
          <a:p>
            <a:r>
              <a:rPr lang="en-US" dirty="0">
                <a:solidFill>
                  <a:schemeClr val="accent1"/>
                </a:solidFill>
              </a:rPr>
              <a:t>SCIP-Inf-4</a:t>
            </a:r>
          </a:p>
          <a:p>
            <a:r>
              <a:rPr lang="en-US" dirty="0">
                <a:solidFill>
                  <a:schemeClr val="accent1"/>
                </a:solidFill>
              </a:rPr>
              <a:t>SCIP-Card-2</a:t>
            </a:r>
          </a:p>
          <a:p>
            <a:r>
              <a:rPr lang="en-US" dirty="0">
                <a:solidFill>
                  <a:schemeClr val="accent1"/>
                </a:solidFill>
              </a:rPr>
              <a:t>SCIP-VTE-1</a:t>
            </a:r>
          </a:p>
          <a:p>
            <a:r>
              <a:rPr lang="en-US" dirty="0">
                <a:solidFill>
                  <a:schemeClr val="accent1"/>
                </a:solidFill>
              </a:rPr>
              <a:t>SCIP-VTE-2</a:t>
            </a:r>
          </a:p>
          <a:p>
            <a:endParaRPr lang="en-US" dirty="0"/>
          </a:p>
        </p:txBody>
      </p:sp>
      <p:sp>
        <p:nvSpPr>
          <p:cNvPr id="22" name="TextBox 21"/>
          <p:cNvSpPr txBox="1"/>
          <p:nvPr/>
        </p:nvSpPr>
        <p:spPr>
          <a:xfrm>
            <a:off x="609600" y="3867273"/>
            <a:ext cx="1788717" cy="636857"/>
          </a:xfrm>
          <a:prstGeom prst="rect">
            <a:avLst/>
          </a:prstGeom>
          <a:noFill/>
        </p:spPr>
        <p:txBody>
          <a:bodyPr wrap="square" lIns="82058" tIns="41029" rIns="82058" bIns="41029" rtlCol="0">
            <a:spAutoFit/>
          </a:bodyPr>
          <a:lstStyle/>
          <a:p>
            <a:pPr algn="ctr"/>
            <a:r>
              <a:rPr lang="en-US" b="1" dirty="0" smtClean="0">
                <a:solidFill>
                  <a:schemeClr val="bg1"/>
                </a:solidFill>
              </a:rPr>
              <a:t>Clinical Process of Care</a:t>
            </a:r>
            <a:endParaRPr lang="en-US" b="1" dirty="0">
              <a:solidFill>
                <a:schemeClr val="bg1"/>
              </a:solidFill>
            </a:endParaRPr>
          </a:p>
        </p:txBody>
      </p:sp>
      <p:sp>
        <p:nvSpPr>
          <p:cNvPr id="40" name="TextBox 39"/>
          <p:cNvSpPr txBox="1"/>
          <p:nvPr/>
        </p:nvSpPr>
        <p:spPr>
          <a:xfrm>
            <a:off x="2819476" y="2825929"/>
            <a:ext cx="1981125" cy="636857"/>
          </a:xfrm>
          <a:prstGeom prst="rect">
            <a:avLst/>
          </a:prstGeom>
          <a:noFill/>
        </p:spPr>
        <p:txBody>
          <a:bodyPr wrap="square" lIns="82058" tIns="41029" rIns="82058" bIns="41029" rtlCol="0">
            <a:spAutoFit/>
          </a:bodyPr>
          <a:lstStyle/>
          <a:p>
            <a:pPr algn="ctr"/>
            <a:r>
              <a:rPr lang="en-US" b="1" dirty="0" smtClean="0">
                <a:solidFill>
                  <a:schemeClr val="bg1"/>
                </a:solidFill>
              </a:rPr>
              <a:t>Patient Experience of Care</a:t>
            </a:r>
            <a:endParaRPr lang="en-US" b="1" dirty="0">
              <a:solidFill>
                <a:schemeClr val="bg1"/>
              </a:solidFill>
            </a:endParaRPr>
          </a:p>
        </p:txBody>
      </p:sp>
      <p:sp>
        <p:nvSpPr>
          <p:cNvPr id="16"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12</a:t>
            </a:r>
            <a:endParaRPr lang="en-US" dirty="0"/>
          </a:p>
        </p:txBody>
      </p:sp>
    </p:spTree>
    <p:extLst>
      <p:ext uri="{BB962C8B-B14F-4D97-AF65-F5344CB8AC3E}">
        <p14:creationId xmlns:p14="http://schemas.microsoft.com/office/powerpoint/2010/main" val="3068301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Program </a:t>
            </a:r>
            <a:r>
              <a:rPr lang="en-US" dirty="0" smtClean="0">
                <a:solidFill>
                  <a:srgbClr val="0070C0"/>
                </a:solidFill>
              </a:rPr>
              <a:t>Evolution:</a:t>
            </a:r>
            <a:br>
              <a:rPr lang="en-US" dirty="0" smtClean="0">
                <a:solidFill>
                  <a:srgbClr val="0070C0"/>
                </a:solidFill>
              </a:rPr>
            </a:br>
            <a:r>
              <a:rPr lang="en-US" dirty="0" smtClean="0">
                <a:solidFill>
                  <a:srgbClr val="0070C0"/>
                </a:solidFill>
              </a:rPr>
              <a:t>FY 2014 Domain Weights &amp; Measures</a:t>
            </a:r>
            <a:endParaRPr lang="en-US" dirty="0">
              <a:solidFill>
                <a:srgbClr val="0070C0"/>
              </a:solidFill>
            </a:endParaRPr>
          </a:p>
        </p:txBody>
      </p:sp>
      <p:sp>
        <p:nvSpPr>
          <p:cNvPr id="4" name="TextBox 3"/>
          <p:cNvSpPr txBox="1"/>
          <p:nvPr/>
        </p:nvSpPr>
        <p:spPr>
          <a:xfrm>
            <a:off x="4456545" y="1874548"/>
            <a:ext cx="914400" cy="282914"/>
          </a:xfrm>
          <a:prstGeom prst="rect">
            <a:avLst/>
          </a:prstGeom>
          <a:noFill/>
        </p:spPr>
        <p:txBody>
          <a:bodyPr wrap="square" lIns="82058" tIns="41029" rIns="82058" bIns="41029" rtlCol="0">
            <a:spAutoFit/>
          </a:bodyPr>
          <a:lstStyle/>
          <a:p>
            <a:r>
              <a:rPr lang="en-US" sz="1300" b="1" dirty="0">
                <a:solidFill>
                  <a:schemeClr val="bg1"/>
                </a:solidFill>
              </a:rPr>
              <a:t>Outcome</a:t>
            </a:r>
          </a:p>
        </p:txBody>
      </p:sp>
      <p:graphicFrame>
        <p:nvGraphicFramePr>
          <p:cNvPr id="3" name="Chart 2"/>
          <p:cNvGraphicFramePr/>
          <p:nvPr>
            <p:extLst>
              <p:ext uri="{D42A27DB-BD31-4B8C-83A1-F6EECF244321}">
                <p14:modId xmlns:p14="http://schemas.microsoft.com/office/powerpoint/2010/main" val="29393713"/>
              </p:ext>
            </p:extLst>
          </p:nvPr>
        </p:nvGraphicFramePr>
        <p:xfrm>
          <a:off x="-457676" y="1852014"/>
          <a:ext cx="66294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4572002" y="1524002"/>
            <a:ext cx="4419599" cy="515978"/>
          </a:xfrm>
          <a:prstGeom prst="rect">
            <a:avLst/>
          </a:prstGeom>
          <a:noFill/>
        </p:spPr>
        <p:txBody>
          <a:bodyPr wrap="square" lIns="82058" tIns="41029" rIns="82058" bIns="41029" rtlCol="0">
            <a:spAutoFit/>
          </a:bodyPr>
          <a:lstStyle/>
          <a:p>
            <a:pPr algn="ctr"/>
            <a:r>
              <a:rPr lang="en-US" sz="1400" b="1" dirty="0"/>
              <a:t>Patient and Caregiver Centered Experience of Care/Care Coordination</a:t>
            </a:r>
          </a:p>
        </p:txBody>
      </p:sp>
      <p:cxnSp>
        <p:nvCxnSpPr>
          <p:cNvPr id="18" name="Straight Connector 17"/>
          <p:cNvCxnSpPr/>
          <p:nvPr/>
        </p:nvCxnSpPr>
        <p:spPr>
          <a:xfrm>
            <a:off x="4648202" y="2047220"/>
            <a:ext cx="4230255" cy="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00601" y="2085179"/>
            <a:ext cx="3787981" cy="482969"/>
          </a:xfrm>
          <a:prstGeom prst="rect">
            <a:avLst/>
          </a:prstGeom>
          <a:noFill/>
        </p:spPr>
        <p:txBody>
          <a:bodyPr wrap="square" lIns="82058" tIns="41029" rIns="82058" bIns="41029" rtlCol="0">
            <a:spAutoFit/>
          </a:bodyPr>
          <a:lstStyle/>
          <a:p>
            <a:pPr algn="ctr"/>
            <a:r>
              <a:rPr lang="en-US" sz="1300" b="1" dirty="0"/>
              <a:t>Hospital Consumer Assessment of Healthcare Providers and Systems (HCAHPS) Survey</a:t>
            </a:r>
          </a:p>
        </p:txBody>
      </p:sp>
      <p:sp>
        <p:nvSpPr>
          <p:cNvPr id="31" name="TextBox 30"/>
          <p:cNvSpPr txBox="1"/>
          <p:nvPr/>
        </p:nvSpPr>
        <p:spPr>
          <a:xfrm>
            <a:off x="6034054" y="4940246"/>
            <a:ext cx="1290693" cy="298724"/>
          </a:xfrm>
          <a:prstGeom prst="rect">
            <a:avLst/>
          </a:prstGeom>
          <a:noFill/>
        </p:spPr>
        <p:txBody>
          <a:bodyPr wrap="square" lIns="82058" tIns="41029" rIns="82058" bIns="41029" rtlCol="0">
            <a:spAutoFit/>
          </a:bodyPr>
          <a:lstStyle/>
          <a:p>
            <a:pPr algn="ctr"/>
            <a:r>
              <a:rPr lang="en-US" sz="1400" b="1" dirty="0">
                <a:solidFill>
                  <a:srgbClr val="33CC33"/>
                </a:solidFill>
              </a:rPr>
              <a:t>Outcome</a:t>
            </a:r>
            <a:r>
              <a:rPr lang="en-US" sz="1400" b="1" dirty="0">
                <a:solidFill>
                  <a:srgbClr val="00B050"/>
                </a:solidFill>
              </a:rPr>
              <a:t>*</a:t>
            </a:r>
          </a:p>
        </p:txBody>
      </p:sp>
      <p:sp>
        <p:nvSpPr>
          <p:cNvPr id="35" name="TextBox 34"/>
          <p:cNvSpPr txBox="1"/>
          <p:nvPr/>
        </p:nvSpPr>
        <p:spPr>
          <a:xfrm>
            <a:off x="4809196" y="5357336"/>
            <a:ext cx="3693645" cy="683024"/>
          </a:xfrm>
          <a:prstGeom prst="rect">
            <a:avLst/>
          </a:prstGeom>
          <a:noFill/>
        </p:spPr>
        <p:txBody>
          <a:bodyPr wrap="square" lIns="82058" tIns="41029" rIns="82058" bIns="41029" rtlCol="0">
            <a:spAutoFit/>
          </a:bodyPr>
          <a:lstStyle/>
          <a:p>
            <a:pPr algn="ctr"/>
            <a:r>
              <a:rPr lang="en-US" sz="1300" b="1" dirty="0">
                <a:solidFill>
                  <a:srgbClr val="00B050"/>
                </a:solidFill>
              </a:rPr>
              <a:t>MORT-30-AMI*</a:t>
            </a:r>
          </a:p>
          <a:p>
            <a:pPr algn="ctr"/>
            <a:r>
              <a:rPr lang="en-US" sz="1300" b="1" dirty="0">
                <a:solidFill>
                  <a:srgbClr val="00B050"/>
                </a:solidFill>
              </a:rPr>
              <a:t>MORT-30-HF*</a:t>
            </a:r>
          </a:p>
          <a:p>
            <a:pPr algn="ctr"/>
            <a:r>
              <a:rPr lang="en-US" sz="1300" b="1" dirty="0">
                <a:solidFill>
                  <a:srgbClr val="00B050"/>
                </a:solidFill>
              </a:rPr>
              <a:t>MORT-30-PN</a:t>
            </a:r>
            <a:r>
              <a:rPr lang="en-US" sz="1300" b="1" dirty="0"/>
              <a:t>*</a:t>
            </a:r>
          </a:p>
        </p:txBody>
      </p:sp>
      <p:cxnSp>
        <p:nvCxnSpPr>
          <p:cNvPr id="43" name="Straight Connector 42"/>
          <p:cNvCxnSpPr/>
          <p:nvPr/>
        </p:nvCxnSpPr>
        <p:spPr>
          <a:xfrm>
            <a:off x="4919786" y="5281136"/>
            <a:ext cx="3439722" cy="0"/>
          </a:xfrm>
          <a:prstGeom prst="line">
            <a:avLst/>
          </a:prstGeom>
          <a:ln w="19050">
            <a:solidFill>
              <a:srgbClr val="33CC33"/>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839505" y="1525493"/>
            <a:ext cx="1948902" cy="359858"/>
          </a:xfrm>
          <a:prstGeom prst="rect">
            <a:avLst/>
          </a:prstGeom>
          <a:noFill/>
        </p:spPr>
        <p:txBody>
          <a:bodyPr wrap="square" lIns="82058" tIns="41029" rIns="82058" bIns="41029" rtlCol="0">
            <a:spAutoFit/>
          </a:bodyPr>
          <a:lstStyle/>
          <a:p>
            <a:pPr algn="ctr"/>
            <a:r>
              <a:rPr lang="en-US" b="1" dirty="0">
                <a:solidFill>
                  <a:srgbClr val="0070C0"/>
                </a:solidFill>
              </a:rPr>
              <a:t>Domain Weights</a:t>
            </a:r>
          </a:p>
        </p:txBody>
      </p:sp>
      <p:sp>
        <p:nvSpPr>
          <p:cNvPr id="48" name="TextBox 47"/>
          <p:cNvSpPr txBox="1"/>
          <p:nvPr/>
        </p:nvSpPr>
        <p:spPr>
          <a:xfrm>
            <a:off x="404377" y="6291254"/>
            <a:ext cx="8305800" cy="282914"/>
          </a:xfrm>
          <a:prstGeom prst="rect">
            <a:avLst/>
          </a:prstGeom>
          <a:noFill/>
        </p:spPr>
        <p:txBody>
          <a:bodyPr wrap="square" lIns="82058" tIns="41029" rIns="82058" bIns="41029" rtlCol="0">
            <a:spAutoFit/>
          </a:bodyPr>
          <a:lstStyle/>
          <a:p>
            <a:r>
              <a:rPr lang="en-US" sz="1300" dirty="0"/>
              <a:t>An asterisk (*) indicates a newly adopted measure or domain for the Hospital VBP Program.</a:t>
            </a:r>
          </a:p>
        </p:txBody>
      </p:sp>
      <p:sp>
        <p:nvSpPr>
          <p:cNvPr id="32" name="TextBox 31"/>
          <p:cNvSpPr txBox="1"/>
          <p:nvPr/>
        </p:nvSpPr>
        <p:spPr>
          <a:xfrm>
            <a:off x="4913746" y="2743200"/>
            <a:ext cx="3773055" cy="298724"/>
          </a:xfrm>
          <a:prstGeom prst="rect">
            <a:avLst/>
          </a:prstGeom>
          <a:noFill/>
        </p:spPr>
        <p:txBody>
          <a:bodyPr wrap="square" lIns="82058" tIns="41029" rIns="82058" bIns="41029" rtlCol="0">
            <a:spAutoFit/>
          </a:bodyPr>
          <a:lstStyle/>
          <a:p>
            <a:pPr algn="ctr"/>
            <a:r>
              <a:rPr lang="en-US" sz="1400" b="1" dirty="0">
                <a:solidFill>
                  <a:srgbClr val="0070C0"/>
                </a:solidFill>
              </a:rPr>
              <a:t>Clinical Process of Care</a:t>
            </a:r>
          </a:p>
        </p:txBody>
      </p:sp>
      <p:cxnSp>
        <p:nvCxnSpPr>
          <p:cNvPr id="33" name="Straight Connector 32"/>
          <p:cNvCxnSpPr/>
          <p:nvPr/>
        </p:nvCxnSpPr>
        <p:spPr>
          <a:xfrm>
            <a:off x="4929456" y="3105272"/>
            <a:ext cx="3604944"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197312" y="3216358"/>
            <a:ext cx="1794717" cy="1283188"/>
          </a:xfrm>
          <a:prstGeom prst="rect">
            <a:avLst/>
          </a:prstGeom>
          <a:noFill/>
        </p:spPr>
        <p:txBody>
          <a:bodyPr wrap="square" lIns="82058" tIns="41029" rIns="82058" bIns="41029" numCol="2" rtlCol="0">
            <a:spAutoFit/>
          </a:bodyPr>
          <a:lstStyle/>
          <a:p>
            <a:pPr algn="ctr"/>
            <a:r>
              <a:rPr lang="en-US" sz="1300" b="1" dirty="0">
                <a:solidFill>
                  <a:schemeClr val="accent1"/>
                </a:solidFill>
              </a:rPr>
              <a:t>AMI-7a</a:t>
            </a:r>
          </a:p>
          <a:p>
            <a:pPr algn="ctr"/>
            <a:r>
              <a:rPr lang="en-US" sz="1300" b="1" dirty="0">
                <a:solidFill>
                  <a:schemeClr val="accent1"/>
                </a:solidFill>
              </a:rPr>
              <a:t>AMI-8</a:t>
            </a:r>
          </a:p>
          <a:p>
            <a:pPr algn="ctr"/>
            <a:r>
              <a:rPr lang="en-US" sz="1300" b="1" dirty="0">
                <a:solidFill>
                  <a:schemeClr val="accent1"/>
                </a:solidFill>
              </a:rPr>
              <a:t>HF-1</a:t>
            </a:r>
          </a:p>
          <a:p>
            <a:pPr algn="ctr"/>
            <a:r>
              <a:rPr lang="en-US" sz="1300" b="1" dirty="0">
                <a:solidFill>
                  <a:schemeClr val="accent1"/>
                </a:solidFill>
              </a:rPr>
              <a:t>PN-3b</a:t>
            </a:r>
          </a:p>
          <a:p>
            <a:pPr algn="ctr"/>
            <a:r>
              <a:rPr lang="en-US" sz="1300" b="1" dirty="0">
                <a:solidFill>
                  <a:schemeClr val="accent1"/>
                </a:solidFill>
              </a:rPr>
              <a:t>PN-6</a:t>
            </a:r>
          </a:p>
          <a:p>
            <a:pPr algn="ctr"/>
            <a:r>
              <a:rPr lang="en-US" sz="1300" b="1" dirty="0">
                <a:solidFill>
                  <a:schemeClr val="accent1"/>
                </a:solidFill>
              </a:rPr>
              <a:t>SCIP-Inf-1</a:t>
            </a:r>
          </a:p>
          <a:p>
            <a:pPr algn="ctr"/>
            <a:endParaRPr lang="en-US" sz="1300" b="1" dirty="0"/>
          </a:p>
        </p:txBody>
      </p:sp>
      <p:sp>
        <p:nvSpPr>
          <p:cNvPr id="36" name="TextBox 35"/>
          <p:cNvSpPr txBox="1"/>
          <p:nvPr/>
        </p:nvSpPr>
        <p:spPr>
          <a:xfrm>
            <a:off x="7012127" y="3207034"/>
            <a:ext cx="2131874" cy="1412151"/>
          </a:xfrm>
          <a:prstGeom prst="rect">
            <a:avLst/>
          </a:prstGeom>
          <a:noFill/>
        </p:spPr>
        <p:txBody>
          <a:bodyPr wrap="square" lIns="82058" tIns="41029" rIns="82058" bIns="41029" numCol="2" rtlCol="0">
            <a:spAutoFit/>
          </a:bodyPr>
          <a:lstStyle>
            <a:defPPr>
              <a:defRPr lang="en-US"/>
            </a:defPPr>
            <a:lvl1pPr algn="ctr">
              <a:defRPr sz="1400" b="1"/>
            </a:lvl1pPr>
          </a:lstStyle>
          <a:p>
            <a:r>
              <a:rPr lang="en-US" dirty="0">
                <a:solidFill>
                  <a:schemeClr val="accent1"/>
                </a:solidFill>
              </a:rPr>
              <a:t>SCIP-Inf-2</a:t>
            </a:r>
          </a:p>
          <a:p>
            <a:r>
              <a:rPr lang="en-US" dirty="0">
                <a:solidFill>
                  <a:schemeClr val="accent1"/>
                </a:solidFill>
              </a:rPr>
              <a:t>SCIP-Inf-3</a:t>
            </a:r>
          </a:p>
          <a:p>
            <a:r>
              <a:rPr lang="en-US" dirty="0">
                <a:solidFill>
                  <a:schemeClr val="accent1"/>
                </a:solidFill>
              </a:rPr>
              <a:t>SCIP-Inf-4</a:t>
            </a:r>
          </a:p>
          <a:p>
            <a:r>
              <a:rPr lang="en-US" dirty="0">
                <a:solidFill>
                  <a:schemeClr val="accent1"/>
                </a:solidFill>
              </a:rPr>
              <a:t>SCIP-Card-2</a:t>
            </a:r>
          </a:p>
          <a:p>
            <a:r>
              <a:rPr lang="en-US" dirty="0">
                <a:solidFill>
                  <a:schemeClr val="accent1"/>
                </a:solidFill>
              </a:rPr>
              <a:t>SCIP-VTE-1</a:t>
            </a:r>
          </a:p>
          <a:p>
            <a:r>
              <a:rPr lang="en-US" dirty="0">
                <a:solidFill>
                  <a:schemeClr val="accent1"/>
                </a:solidFill>
              </a:rPr>
              <a:t>SCIP-VTE-2</a:t>
            </a:r>
          </a:p>
          <a:p>
            <a:endParaRPr lang="en-US" dirty="0"/>
          </a:p>
        </p:txBody>
      </p:sp>
      <p:sp>
        <p:nvSpPr>
          <p:cNvPr id="17" name="TextBox 16"/>
          <p:cNvSpPr txBox="1"/>
          <p:nvPr/>
        </p:nvSpPr>
        <p:spPr>
          <a:xfrm>
            <a:off x="6094670" y="4517922"/>
            <a:ext cx="1182255" cy="282914"/>
          </a:xfrm>
          <a:prstGeom prst="rect">
            <a:avLst/>
          </a:prstGeom>
          <a:noFill/>
        </p:spPr>
        <p:txBody>
          <a:bodyPr wrap="square" lIns="82058" tIns="41029" rIns="82058" bIns="41029" rtlCol="0">
            <a:spAutoFit/>
          </a:bodyPr>
          <a:lstStyle/>
          <a:p>
            <a:r>
              <a:rPr lang="en-US" sz="1300" b="1" dirty="0">
                <a:solidFill>
                  <a:schemeClr val="accent1"/>
                </a:solidFill>
              </a:rPr>
              <a:t>SCIP-Inf-9*</a:t>
            </a:r>
          </a:p>
        </p:txBody>
      </p:sp>
      <p:sp>
        <p:nvSpPr>
          <p:cNvPr id="20" name="TextBox 19"/>
          <p:cNvSpPr txBox="1"/>
          <p:nvPr/>
        </p:nvSpPr>
        <p:spPr>
          <a:xfrm>
            <a:off x="921327" y="3139477"/>
            <a:ext cx="1447800" cy="359858"/>
          </a:xfrm>
          <a:prstGeom prst="rect">
            <a:avLst/>
          </a:prstGeom>
          <a:noFill/>
        </p:spPr>
        <p:txBody>
          <a:bodyPr wrap="square" lIns="82058" tIns="41029" rIns="82058" bIns="41029" rtlCol="0">
            <a:spAutoFit/>
          </a:bodyPr>
          <a:lstStyle/>
          <a:p>
            <a:r>
              <a:rPr lang="en-US" b="1" dirty="0" smtClean="0">
                <a:solidFill>
                  <a:schemeClr val="bg1"/>
                </a:solidFill>
              </a:rPr>
              <a:t>Outcome</a:t>
            </a:r>
            <a:endParaRPr lang="en-US" b="1" dirty="0">
              <a:solidFill>
                <a:schemeClr val="bg1"/>
              </a:solidFill>
            </a:endParaRPr>
          </a:p>
        </p:txBody>
      </p:sp>
      <p:sp>
        <p:nvSpPr>
          <p:cNvPr id="41" name="TextBox 40"/>
          <p:cNvSpPr txBox="1"/>
          <p:nvPr/>
        </p:nvSpPr>
        <p:spPr>
          <a:xfrm>
            <a:off x="2558691" y="2546380"/>
            <a:ext cx="2020813" cy="636857"/>
          </a:xfrm>
          <a:prstGeom prst="rect">
            <a:avLst/>
          </a:prstGeom>
          <a:noFill/>
        </p:spPr>
        <p:txBody>
          <a:bodyPr wrap="square" lIns="82058" tIns="41029" rIns="82058" bIns="41029" rtlCol="0">
            <a:spAutoFit/>
          </a:bodyPr>
          <a:lstStyle/>
          <a:p>
            <a:pPr algn="ctr"/>
            <a:r>
              <a:rPr lang="en-US" b="1" dirty="0" smtClean="0">
                <a:solidFill>
                  <a:schemeClr val="bg1"/>
                </a:solidFill>
              </a:rPr>
              <a:t>Patient Experience of Care</a:t>
            </a:r>
            <a:endParaRPr lang="en-US" b="1" dirty="0">
              <a:solidFill>
                <a:schemeClr val="bg1"/>
              </a:solidFill>
            </a:endParaRPr>
          </a:p>
        </p:txBody>
      </p:sp>
      <p:sp>
        <p:nvSpPr>
          <p:cNvPr id="44" name="TextBox 43"/>
          <p:cNvSpPr txBox="1"/>
          <p:nvPr/>
        </p:nvSpPr>
        <p:spPr>
          <a:xfrm>
            <a:off x="1989898" y="4710844"/>
            <a:ext cx="2020813" cy="636857"/>
          </a:xfrm>
          <a:prstGeom prst="rect">
            <a:avLst/>
          </a:prstGeom>
          <a:noFill/>
        </p:spPr>
        <p:txBody>
          <a:bodyPr wrap="square" lIns="82058" tIns="41029" rIns="82058" bIns="41029" rtlCol="0">
            <a:spAutoFit/>
          </a:bodyPr>
          <a:lstStyle/>
          <a:p>
            <a:pPr algn="ctr"/>
            <a:r>
              <a:rPr lang="en-US" b="1" dirty="0" smtClean="0">
                <a:solidFill>
                  <a:schemeClr val="bg1"/>
                </a:solidFill>
              </a:rPr>
              <a:t>Clinical Process of Care</a:t>
            </a:r>
            <a:endParaRPr lang="en-US" b="1" dirty="0">
              <a:solidFill>
                <a:schemeClr val="bg1"/>
              </a:solidFill>
            </a:endParaRPr>
          </a:p>
        </p:txBody>
      </p:sp>
      <p:sp>
        <p:nvSpPr>
          <p:cNvPr id="21"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13</a:t>
            </a:r>
            <a:endParaRPr lang="en-US" dirty="0"/>
          </a:p>
        </p:txBody>
      </p:sp>
    </p:spTree>
    <p:extLst>
      <p:ext uri="{BB962C8B-B14F-4D97-AF65-F5344CB8AC3E}">
        <p14:creationId xmlns:p14="http://schemas.microsoft.com/office/powerpoint/2010/main" val="31704135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Key Monitoring &amp; Evaluation Findings to Date</a:t>
            </a:r>
            <a:endParaRPr lang="en-US" dirty="0">
              <a:solidFill>
                <a:srgbClr val="0070C0"/>
              </a:solidFill>
            </a:endParaRPr>
          </a:p>
        </p:txBody>
      </p:sp>
      <p:sp>
        <p:nvSpPr>
          <p:cNvPr id="3" name="Content Placeholder 2"/>
          <p:cNvSpPr>
            <a:spLocks noGrp="1"/>
          </p:cNvSpPr>
          <p:nvPr>
            <p:ph idx="1"/>
          </p:nvPr>
        </p:nvSpPr>
        <p:spPr/>
        <p:txBody>
          <a:bodyPr>
            <a:normAutofit/>
          </a:bodyPr>
          <a:lstStyle/>
          <a:p>
            <a:endParaRPr lang="en-US" dirty="0"/>
          </a:p>
          <a:p>
            <a:r>
              <a:rPr lang="en-US" dirty="0">
                <a:solidFill>
                  <a:srgbClr val="0070C0"/>
                </a:solidFill>
              </a:rPr>
              <a:t>Hospitals showing modest improvement</a:t>
            </a:r>
          </a:p>
          <a:p>
            <a:pPr lvl="1"/>
            <a:r>
              <a:rPr lang="en-US" dirty="0">
                <a:solidFill>
                  <a:srgbClr val="0070C0"/>
                </a:solidFill>
              </a:rPr>
              <a:t>Teaching hospitals showed modest improvement and performed slightly above national average in FY 2014 but not in FY </a:t>
            </a:r>
            <a:r>
              <a:rPr lang="en-US" dirty="0" smtClean="0">
                <a:solidFill>
                  <a:srgbClr val="0070C0"/>
                </a:solidFill>
              </a:rPr>
              <a:t>2013</a:t>
            </a:r>
            <a:endParaRPr lang="en-US" dirty="0">
              <a:solidFill>
                <a:srgbClr val="0070C0"/>
              </a:solidFill>
            </a:endParaRPr>
          </a:p>
          <a:p>
            <a:pPr lvl="1"/>
            <a:r>
              <a:rPr lang="en-US" dirty="0">
                <a:solidFill>
                  <a:srgbClr val="0070C0"/>
                </a:solidFill>
              </a:rPr>
              <a:t>In FY 2014, hospitals showing improvement and performing above the national average TPS were federal government and non-profit hospitals</a:t>
            </a:r>
          </a:p>
          <a:p>
            <a:endParaRPr lang="en-US" dirty="0"/>
          </a:p>
          <a:p>
            <a:pPr marL="257857" lvl="1" indent="0">
              <a:buNone/>
            </a:pPr>
            <a:endParaRPr lang="en-US" dirty="0"/>
          </a:p>
          <a:p>
            <a:endParaRPr lang="en-US" dirty="0"/>
          </a:p>
          <a:p>
            <a:pPr lvl="1"/>
            <a:endParaRPr lang="en-US" dirty="0"/>
          </a:p>
          <a:p>
            <a:endParaRPr lang="en-US" dirty="0"/>
          </a:p>
        </p:txBody>
      </p:sp>
      <p:sp>
        <p:nvSpPr>
          <p:cNvPr id="4" name="Slide Number Placeholder 3"/>
          <p:cNvSpPr>
            <a:spLocks noGrp="1"/>
          </p:cNvSpPr>
          <p:nvPr>
            <p:ph type="sldNum" sz="quarter" idx="4294967295"/>
          </p:nvPr>
        </p:nvSpPr>
        <p:spPr>
          <a:xfrm>
            <a:off x="8398831" y="93030"/>
            <a:ext cx="495765" cy="180918"/>
          </a:xfrm>
          <a:prstGeom prst="rect">
            <a:avLst/>
          </a:prstGeom>
        </p:spPr>
        <p:txBody>
          <a:bodyPr lIns="82058" tIns="41029" rIns="82058" bIns="41029"/>
          <a:lstStyle/>
          <a:p>
            <a:fld id="{295008BC-DA31-4D19-837B-EFA4386B05F5}" type="slidenum">
              <a:rPr lang="en-US" smtClean="0"/>
              <a:pPr/>
              <a:t>18</a:t>
            </a:fld>
            <a:endParaRPr lang="en-US" dirty="0"/>
          </a:p>
        </p:txBody>
      </p:sp>
    </p:spTree>
    <p:extLst>
      <p:ext uri="{BB962C8B-B14F-4D97-AF65-F5344CB8AC3E}">
        <p14:creationId xmlns:p14="http://schemas.microsoft.com/office/powerpoint/2010/main" val="386014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Statewide Variation in TPS: FY 2013</a:t>
            </a:r>
            <a:endParaRPr lang="en-US" dirty="0">
              <a:solidFill>
                <a:srgbClr val="0070C0"/>
              </a:solidFill>
            </a:endParaRPr>
          </a:p>
        </p:txBody>
      </p:sp>
      <p:sp>
        <p:nvSpPr>
          <p:cNvPr id="3" name="Content Placeholder 2"/>
          <p:cNvSpPr>
            <a:spLocks noGrp="1"/>
          </p:cNvSpPr>
          <p:nvPr>
            <p:ph idx="1"/>
          </p:nvPr>
        </p:nvSpPr>
        <p:spPr>
          <a:xfrm>
            <a:off x="457200" y="1295401"/>
            <a:ext cx="8229600" cy="1219200"/>
          </a:xfrm>
        </p:spPr>
        <p:txBody>
          <a:bodyPr/>
          <a:lstStyle/>
          <a:p>
            <a:r>
              <a:rPr lang="en-US" dirty="0" smtClean="0">
                <a:solidFill>
                  <a:srgbClr val="0070C0"/>
                </a:solidFill>
              </a:rPr>
              <a:t>On average, hospitals located in 24 states scored above the national average TPS in FY13</a:t>
            </a:r>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p:txBody>
      </p:sp>
      <p:sp>
        <p:nvSpPr>
          <p:cNvPr id="4" name="Slide Number Placeholder 3"/>
          <p:cNvSpPr>
            <a:spLocks noGrp="1"/>
          </p:cNvSpPr>
          <p:nvPr>
            <p:ph type="sldNum" sz="quarter" idx="4294967295"/>
          </p:nvPr>
        </p:nvSpPr>
        <p:spPr>
          <a:xfrm>
            <a:off x="8398831" y="93030"/>
            <a:ext cx="495765" cy="180918"/>
          </a:xfrm>
          <a:prstGeom prst="rect">
            <a:avLst/>
          </a:prstGeom>
        </p:spPr>
        <p:txBody>
          <a:bodyPr lIns="82058" tIns="41029" rIns="82058" bIns="41029"/>
          <a:lstStyle/>
          <a:p>
            <a:fld id="{295008BC-DA31-4D19-837B-EFA4386B05F5}" type="slidenum">
              <a:rPr lang="en-US" smtClean="0"/>
              <a:pPr/>
              <a:t>19</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8856" y="2438400"/>
            <a:ext cx="6131903" cy="4194064"/>
          </a:xfrm>
          <a:prstGeom prst="rect">
            <a:avLst/>
          </a:prstGeom>
        </p:spPr>
      </p:pic>
    </p:spTree>
    <p:extLst>
      <p:ext uri="{BB962C8B-B14F-4D97-AF65-F5344CB8AC3E}">
        <p14:creationId xmlns:p14="http://schemas.microsoft.com/office/powerpoint/2010/main" val="702133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Objective:</a:t>
            </a:r>
            <a:endParaRPr lang="en-US" dirty="0">
              <a:solidFill>
                <a:srgbClr val="0070C0"/>
              </a:solidFill>
            </a:endParaRPr>
          </a:p>
        </p:txBody>
      </p:sp>
      <p:sp>
        <p:nvSpPr>
          <p:cNvPr id="3" name="Content Placeholder 2"/>
          <p:cNvSpPr>
            <a:spLocks noGrp="1"/>
          </p:cNvSpPr>
          <p:nvPr>
            <p:ph idx="1"/>
          </p:nvPr>
        </p:nvSpPr>
        <p:spPr/>
        <p:txBody>
          <a:bodyPr>
            <a:normAutofit/>
          </a:bodyPr>
          <a:lstStyle/>
          <a:p>
            <a:r>
              <a:rPr lang="en-US" sz="2200" dirty="0">
                <a:solidFill>
                  <a:srgbClr val="0070C0"/>
                </a:solidFill>
              </a:rPr>
              <a:t>Provide an </a:t>
            </a:r>
            <a:r>
              <a:rPr lang="en-US" sz="2200" dirty="0" smtClean="0">
                <a:solidFill>
                  <a:srgbClr val="0070C0"/>
                </a:solidFill>
              </a:rPr>
              <a:t>overview </a:t>
            </a:r>
            <a:r>
              <a:rPr lang="en-US" sz="2200" dirty="0">
                <a:solidFill>
                  <a:srgbClr val="0070C0"/>
                </a:solidFill>
              </a:rPr>
              <a:t>of the Hospital </a:t>
            </a:r>
            <a:r>
              <a:rPr lang="en-US" sz="2200" dirty="0" smtClean="0">
                <a:solidFill>
                  <a:srgbClr val="0070C0"/>
                </a:solidFill>
              </a:rPr>
              <a:t>Value-Based Purchasing (</a:t>
            </a:r>
            <a:r>
              <a:rPr lang="en-US" sz="2200" dirty="0" smtClean="0">
                <a:solidFill>
                  <a:srgbClr val="FF0000"/>
                </a:solidFill>
              </a:rPr>
              <a:t>HVBP</a:t>
            </a:r>
            <a:r>
              <a:rPr lang="en-US" sz="2200" dirty="0" smtClean="0">
                <a:solidFill>
                  <a:srgbClr val="0070C0"/>
                </a:solidFill>
              </a:rPr>
              <a:t>) </a:t>
            </a:r>
            <a:r>
              <a:rPr lang="en-US" sz="2200" dirty="0">
                <a:solidFill>
                  <a:srgbClr val="0070C0"/>
                </a:solidFill>
              </a:rPr>
              <a:t>Program to facilitate discussion and to:</a:t>
            </a:r>
          </a:p>
          <a:p>
            <a:pPr lvl="1"/>
            <a:r>
              <a:rPr lang="en-US" sz="2200" dirty="0" smtClean="0">
                <a:solidFill>
                  <a:srgbClr val="0070C0"/>
                </a:solidFill>
              </a:rPr>
              <a:t>Discuss CMS Quality Strategy</a:t>
            </a:r>
          </a:p>
          <a:p>
            <a:pPr lvl="1"/>
            <a:r>
              <a:rPr lang="en-US" sz="2200" dirty="0" smtClean="0">
                <a:solidFill>
                  <a:srgbClr val="0070C0"/>
                </a:solidFill>
              </a:rPr>
              <a:t>Discuss </a:t>
            </a:r>
            <a:r>
              <a:rPr lang="en-US" sz="2200" dirty="0">
                <a:solidFill>
                  <a:srgbClr val="0070C0"/>
                </a:solidFill>
              </a:rPr>
              <a:t>linkages across CMS programs</a:t>
            </a:r>
          </a:p>
          <a:p>
            <a:pPr lvl="1"/>
            <a:r>
              <a:rPr lang="en-US" sz="2200" dirty="0" smtClean="0">
                <a:solidFill>
                  <a:srgbClr val="0070C0"/>
                </a:solidFill>
              </a:rPr>
              <a:t>Give an Overview of </a:t>
            </a:r>
            <a:r>
              <a:rPr lang="en-US" sz="2200" dirty="0" smtClean="0">
                <a:solidFill>
                  <a:srgbClr val="0070C0"/>
                </a:solidFill>
              </a:rPr>
              <a:t>Delivery System Reform (DSR)</a:t>
            </a:r>
          </a:p>
          <a:p>
            <a:pPr lvl="1"/>
            <a:r>
              <a:rPr lang="en-US" sz="2200" dirty="0" smtClean="0">
                <a:solidFill>
                  <a:srgbClr val="0070C0"/>
                </a:solidFill>
              </a:rPr>
              <a:t>Strengthen </a:t>
            </a:r>
            <a:r>
              <a:rPr lang="en-US" sz="2200" dirty="0" smtClean="0">
                <a:solidFill>
                  <a:srgbClr val="0070C0"/>
                </a:solidFill>
              </a:rPr>
              <a:t>audience understanding </a:t>
            </a:r>
            <a:r>
              <a:rPr lang="en-US" sz="2200" dirty="0">
                <a:solidFill>
                  <a:srgbClr val="0070C0"/>
                </a:solidFill>
              </a:rPr>
              <a:t>of </a:t>
            </a:r>
            <a:r>
              <a:rPr lang="en-US" sz="2200" dirty="0" smtClean="0">
                <a:solidFill>
                  <a:srgbClr val="0070C0"/>
                </a:solidFill>
              </a:rPr>
              <a:t>HVBP</a:t>
            </a:r>
          </a:p>
          <a:p>
            <a:pPr lvl="1"/>
            <a:r>
              <a:rPr lang="en-US" sz="2200" dirty="0" smtClean="0">
                <a:solidFill>
                  <a:srgbClr val="0070C0"/>
                </a:solidFill>
              </a:rPr>
              <a:t>Introduce a working definition of Value-Based Purchasing</a:t>
            </a:r>
            <a:endParaRPr lang="en-US" sz="2200" dirty="0">
              <a:solidFill>
                <a:srgbClr val="0070C0"/>
              </a:solidFill>
            </a:endParaRPr>
          </a:p>
          <a:p>
            <a:pPr marL="257857" lvl="1" indent="0">
              <a:buNone/>
            </a:pPr>
            <a:endParaRPr lang="en-US" sz="2200" dirty="0"/>
          </a:p>
        </p:txBody>
      </p:sp>
      <p:sp>
        <p:nvSpPr>
          <p:cNvPr id="4" name="TextBox 3"/>
          <p:cNvSpPr txBox="1"/>
          <p:nvPr/>
        </p:nvSpPr>
        <p:spPr>
          <a:xfrm>
            <a:off x="1167493" y="4517572"/>
            <a:ext cx="6466115" cy="1098522"/>
          </a:xfrm>
          <a:prstGeom prst="rect">
            <a:avLst/>
          </a:prstGeom>
        </p:spPr>
        <p:style>
          <a:lnRef idx="2">
            <a:schemeClr val="dk1"/>
          </a:lnRef>
          <a:fillRef idx="1">
            <a:schemeClr val="lt1"/>
          </a:fillRef>
          <a:effectRef idx="0">
            <a:schemeClr val="dk1"/>
          </a:effectRef>
          <a:fontRef idx="minor">
            <a:schemeClr val="dk1"/>
          </a:fontRef>
        </p:style>
        <p:txBody>
          <a:bodyPr wrap="square" lIns="82058" tIns="41029" rIns="82058" bIns="41029" rtlCol="0">
            <a:spAutoFit/>
          </a:bodyPr>
          <a:lstStyle/>
          <a:p>
            <a:pPr algn="ctr">
              <a:spcAft>
                <a:spcPts val="538"/>
              </a:spcAft>
            </a:pPr>
            <a:r>
              <a:rPr lang="en-US" sz="2200" dirty="0" smtClean="0">
                <a:solidFill>
                  <a:srgbClr val="FF0000"/>
                </a:solidFill>
                <a:latin typeface="Arial" panose="020B0604020202020204" pitchFamily="34" charset="0"/>
                <a:ea typeface="Verdana" pitchFamily="34" charset="0"/>
                <a:cs typeface="Arial" panose="020B0604020202020204" pitchFamily="34" charset="0"/>
              </a:rPr>
              <a:t>HVBP is </a:t>
            </a:r>
            <a:r>
              <a:rPr lang="en-US" sz="2200" dirty="0">
                <a:solidFill>
                  <a:srgbClr val="FF0000"/>
                </a:solidFill>
                <a:latin typeface="Arial" panose="020B0604020202020204" pitchFamily="34" charset="0"/>
                <a:ea typeface="Verdana" pitchFamily="34" charset="0"/>
                <a:cs typeface="Arial" panose="020B0604020202020204" pitchFamily="34" charset="0"/>
              </a:rPr>
              <a:t>the first federally implemented pay-for-performance program impacting the acute inpatient care setting.</a:t>
            </a:r>
          </a:p>
        </p:txBody>
      </p:sp>
      <p:sp>
        <p:nvSpPr>
          <p:cNvPr id="5" name="Slide Number Placeholder 4"/>
          <p:cNvSpPr>
            <a:spLocks noGrp="1"/>
          </p:cNvSpPr>
          <p:nvPr>
            <p:ph type="sldNum" sz="quarter" idx="4294967295"/>
          </p:nvPr>
        </p:nvSpPr>
        <p:spPr>
          <a:xfrm>
            <a:off x="8398831" y="93030"/>
            <a:ext cx="495765" cy="180918"/>
          </a:xfrm>
          <a:prstGeom prst="rect">
            <a:avLst/>
          </a:prstGeom>
        </p:spPr>
        <p:txBody>
          <a:bodyPr lIns="82058" tIns="41029" rIns="82058" bIns="41029"/>
          <a:lstStyle/>
          <a:p>
            <a:fld id="{295008BC-DA31-4D19-837B-EFA4386B05F5}" type="slidenum">
              <a:rPr lang="en-US" smtClean="0"/>
              <a:pPr/>
              <a:t>2</a:t>
            </a:fld>
            <a:endParaRPr lang="en-US" dirty="0"/>
          </a:p>
        </p:txBody>
      </p:sp>
    </p:spTree>
    <p:extLst>
      <p:ext uri="{BB962C8B-B14F-4D97-AF65-F5344CB8AC3E}">
        <p14:creationId xmlns:p14="http://schemas.microsoft.com/office/powerpoint/2010/main" val="18927080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Statewide Variation in TPS: FY 2014</a:t>
            </a:r>
            <a:endParaRPr lang="en-US" dirty="0">
              <a:solidFill>
                <a:srgbClr val="0070C0"/>
              </a:solidFill>
            </a:endParaRPr>
          </a:p>
        </p:txBody>
      </p:sp>
      <p:sp>
        <p:nvSpPr>
          <p:cNvPr id="3" name="Content Placeholder 2"/>
          <p:cNvSpPr>
            <a:spLocks noGrp="1"/>
          </p:cNvSpPr>
          <p:nvPr>
            <p:ph idx="1"/>
          </p:nvPr>
        </p:nvSpPr>
        <p:spPr>
          <a:xfrm>
            <a:off x="457200" y="1143000"/>
            <a:ext cx="8229600" cy="1143000"/>
          </a:xfrm>
        </p:spPr>
        <p:txBody>
          <a:bodyPr/>
          <a:lstStyle/>
          <a:p>
            <a:r>
              <a:rPr lang="en-US" dirty="0">
                <a:solidFill>
                  <a:srgbClr val="0070C0"/>
                </a:solidFill>
              </a:rPr>
              <a:t>On average, hospitals located in 26 states scored above the national average TPS in </a:t>
            </a:r>
            <a:r>
              <a:rPr lang="en-US" dirty="0" smtClean="0">
                <a:solidFill>
                  <a:srgbClr val="0070C0"/>
                </a:solidFill>
              </a:rPr>
              <a:t>FY14</a:t>
            </a:r>
            <a:endParaRPr lang="en-US" dirty="0">
              <a:solidFill>
                <a:srgbClr val="0070C0"/>
              </a:solidFill>
            </a:endParaRPr>
          </a:p>
          <a:p>
            <a:endParaRPr lang="en-US" dirty="0"/>
          </a:p>
        </p:txBody>
      </p:sp>
      <p:sp>
        <p:nvSpPr>
          <p:cNvPr id="4" name="Slide Number Placeholder 3"/>
          <p:cNvSpPr>
            <a:spLocks noGrp="1"/>
          </p:cNvSpPr>
          <p:nvPr>
            <p:ph type="sldNum" sz="quarter" idx="4294967295"/>
          </p:nvPr>
        </p:nvSpPr>
        <p:spPr>
          <a:xfrm>
            <a:off x="8398831" y="93030"/>
            <a:ext cx="495765" cy="180918"/>
          </a:xfrm>
          <a:prstGeom prst="rect">
            <a:avLst/>
          </a:prstGeom>
        </p:spPr>
        <p:txBody>
          <a:bodyPr lIns="82058" tIns="41029" rIns="82058" bIns="41029"/>
          <a:lstStyle/>
          <a:p>
            <a:fld id="{295008BC-DA31-4D19-837B-EFA4386B05F5}" type="slidenum">
              <a:rPr lang="en-US" smtClean="0"/>
              <a:pPr/>
              <a:t>20</a:t>
            </a:fld>
            <a:endParaRPr lang="en-US" dirty="0"/>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1627411" y="2362200"/>
            <a:ext cx="6134793" cy="4194386"/>
          </a:xfrm>
          <a:prstGeom prst="rect">
            <a:avLst/>
          </a:prstGeom>
        </p:spPr>
      </p:pic>
    </p:spTree>
    <p:extLst>
      <p:ext uri="{BB962C8B-B14F-4D97-AF65-F5344CB8AC3E}">
        <p14:creationId xmlns:p14="http://schemas.microsoft.com/office/powerpoint/2010/main" val="2878083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Program </a:t>
            </a:r>
            <a:r>
              <a:rPr lang="en-US" dirty="0" smtClean="0">
                <a:solidFill>
                  <a:srgbClr val="0070C0"/>
                </a:solidFill>
              </a:rPr>
              <a:t>Evolution:</a:t>
            </a:r>
            <a:br>
              <a:rPr lang="en-US" dirty="0" smtClean="0">
                <a:solidFill>
                  <a:srgbClr val="0070C0"/>
                </a:solidFill>
              </a:rPr>
            </a:br>
            <a:r>
              <a:rPr lang="en-US" dirty="0" smtClean="0">
                <a:solidFill>
                  <a:srgbClr val="0070C0"/>
                </a:solidFill>
              </a:rPr>
              <a:t>FY 2015 Domain Weights &amp; Measures</a:t>
            </a:r>
            <a:endParaRPr lang="en-US" dirty="0">
              <a:solidFill>
                <a:srgbClr val="0070C0"/>
              </a:solidFill>
            </a:endParaRPr>
          </a:p>
        </p:txBody>
      </p:sp>
      <p:sp>
        <p:nvSpPr>
          <p:cNvPr id="4" name="TextBox 3"/>
          <p:cNvSpPr txBox="1"/>
          <p:nvPr/>
        </p:nvSpPr>
        <p:spPr>
          <a:xfrm>
            <a:off x="4456545" y="1874548"/>
            <a:ext cx="914400" cy="282914"/>
          </a:xfrm>
          <a:prstGeom prst="rect">
            <a:avLst/>
          </a:prstGeom>
          <a:noFill/>
        </p:spPr>
        <p:txBody>
          <a:bodyPr wrap="square" lIns="82058" tIns="41029" rIns="82058" bIns="41029" rtlCol="0">
            <a:spAutoFit/>
          </a:bodyPr>
          <a:lstStyle/>
          <a:p>
            <a:r>
              <a:rPr lang="en-US" sz="1300" b="1" dirty="0">
                <a:solidFill>
                  <a:schemeClr val="bg1"/>
                </a:solidFill>
              </a:rPr>
              <a:t>Outcome</a:t>
            </a:r>
          </a:p>
        </p:txBody>
      </p:sp>
      <p:graphicFrame>
        <p:nvGraphicFramePr>
          <p:cNvPr id="3" name="Chart 2"/>
          <p:cNvGraphicFramePr/>
          <p:nvPr>
            <p:extLst>
              <p:ext uri="{D42A27DB-BD31-4B8C-83A1-F6EECF244321}">
                <p14:modId xmlns:p14="http://schemas.microsoft.com/office/powerpoint/2010/main" val="1854949724"/>
              </p:ext>
            </p:extLst>
          </p:nvPr>
        </p:nvGraphicFramePr>
        <p:xfrm>
          <a:off x="-534730" y="1874547"/>
          <a:ext cx="66294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4572002" y="1524002"/>
            <a:ext cx="4419599" cy="515978"/>
          </a:xfrm>
          <a:prstGeom prst="rect">
            <a:avLst/>
          </a:prstGeom>
          <a:noFill/>
        </p:spPr>
        <p:txBody>
          <a:bodyPr wrap="square" lIns="82058" tIns="41029" rIns="82058" bIns="41029" rtlCol="0">
            <a:spAutoFit/>
          </a:bodyPr>
          <a:lstStyle/>
          <a:p>
            <a:pPr algn="ctr"/>
            <a:r>
              <a:rPr lang="en-US" sz="1400" b="1" dirty="0"/>
              <a:t>Patient and Caregiver Centered Experience of Care/Care Coordination</a:t>
            </a:r>
          </a:p>
        </p:txBody>
      </p:sp>
      <p:cxnSp>
        <p:nvCxnSpPr>
          <p:cNvPr id="18" name="Straight Connector 17"/>
          <p:cNvCxnSpPr/>
          <p:nvPr/>
        </p:nvCxnSpPr>
        <p:spPr>
          <a:xfrm>
            <a:off x="4648202" y="2047220"/>
            <a:ext cx="4230255" cy="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00601" y="2085179"/>
            <a:ext cx="3787981" cy="482969"/>
          </a:xfrm>
          <a:prstGeom prst="rect">
            <a:avLst/>
          </a:prstGeom>
          <a:noFill/>
        </p:spPr>
        <p:txBody>
          <a:bodyPr wrap="square" lIns="82058" tIns="41029" rIns="82058" bIns="41029" rtlCol="0">
            <a:spAutoFit/>
          </a:bodyPr>
          <a:lstStyle/>
          <a:p>
            <a:pPr algn="ctr"/>
            <a:r>
              <a:rPr lang="en-US" sz="1300" b="1" dirty="0"/>
              <a:t>Hospital Consumer Assessment of Healthcare Providers and Systems (HCAHPS) Survey</a:t>
            </a:r>
          </a:p>
        </p:txBody>
      </p:sp>
      <p:sp>
        <p:nvSpPr>
          <p:cNvPr id="31" name="TextBox 30"/>
          <p:cNvSpPr txBox="1"/>
          <p:nvPr/>
        </p:nvSpPr>
        <p:spPr>
          <a:xfrm>
            <a:off x="6034054" y="4559246"/>
            <a:ext cx="1290693" cy="298724"/>
          </a:xfrm>
          <a:prstGeom prst="rect">
            <a:avLst/>
          </a:prstGeom>
          <a:noFill/>
        </p:spPr>
        <p:txBody>
          <a:bodyPr wrap="square" lIns="82058" tIns="41029" rIns="82058" bIns="41029" rtlCol="0">
            <a:spAutoFit/>
          </a:bodyPr>
          <a:lstStyle/>
          <a:p>
            <a:pPr algn="ctr"/>
            <a:r>
              <a:rPr lang="en-US" sz="1400" b="1" dirty="0">
                <a:solidFill>
                  <a:srgbClr val="33CC33"/>
                </a:solidFill>
              </a:rPr>
              <a:t>Outcome</a:t>
            </a:r>
            <a:endParaRPr lang="en-US" sz="1400" b="1" dirty="0"/>
          </a:p>
        </p:txBody>
      </p:sp>
      <p:sp>
        <p:nvSpPr>
          <p:cNvPr id="35" name="TextBox 34"/>
          <p:cNvSpPr txBox="1"/>
          <p:nvPr/>
        </p:nvSpPr>
        <p:spPr>
          <a:xfrm>
            <a:off x="4675268" y="4967631"/>
            <a:ext cx="2125005" cy="683024"/>
          </a:xfrm>
          <a:prstGeom prst="rect">
            <a:avLst/>
          </a:prstGeom>
          <a:noFill/>
        </p:spPr>
        <p:txBody>
          <a:bodyPr wrap="square" lIns="82058" tIns="41029" rIns="82058" bIns="41029" rtlCol="0">
            <a:spAutoFit/>
          </a:bodyPr>
          <a:lstStyle/>
          <a:p>
            <a:pPr algn="ctr"/>
            <a:r>
              <a:rPr lang="en-US" sz="1300" b="1" dirty="0">
                <a:solidFill>
                  <a:srgbClr val="00B050"/>
                </a:solidFill>
              </a:rPr>
              <a:t>MORT-30-AMI</a:t>
            </a:r>
          </a:p>
          <a:p>
            <a:pPr algn="ctr"/>
            <a:r>
              <a:rPr lang="en-US" sz="1300" b="1" dirty="0">
                <a:solidFill>
                  <a:srgbClr val="00B050"/>
                </a:solidFill>
              </a:rPr>
              <a:t>MORT-30-HF</a:t>
            </a:r>
          </a:p>
          <a:p>
            <a:pPr algn="ctr"/>
            <a:r>
              <a:rPr lang="en-US" sz="1300" b="1" dirty="0">
                <a:solidFill>
                  <a:srgbClr val="00B050"/>
                </a:solidFill>
              </a:rPr>
              <a:t>MORT-30-PN</a:t>
            </a:r>
          </a:p>
        </p:txBody>
      </p:sp>
      <p:cxnSp>
        <p:nvCxnSpPr>
          <p:cNvPr id="43" name="Straight Connector 42"/>
          <p:cNvCxnSpPr/>
          <p:nvPr/>
        </p:nvCxnSpPr>
        <p:spPr>
          <a:xfrm>
            <a:off x="4919786" y="4900136"/>
            <a:ext cx="3439722" cy="0"/>
          </a:xfrm>
          <a:prstGeom prst="line">
            <a:avLst/>
          </a:prstGeom>
          <a:ln w="19050">
            <a:solidFill>
              <a:srgbClr val="33CC33"/>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676400" y="1494738"/>
            <a:ext cx="1948902" cy="359858"/>
          </a:xfrm>
          <a:prstGeom prst="rect">
            <a:avLst/>
          </a:prstGeom>
          <a:noFill/>
        </p:spPr>
        <p:txBody>
          <a:bodyPr wrap="square" lIns="82058" tIns="41029" rIns="82058" bIns="41029" rtlCol="0">
            <a:spAutoFit/>
          </a:bodyPr>
          <a:lstStyle/>
          <a:p>
            <a:pPr algn="ctr"/>
            <a:r>
              <a:rPr lang="en-US" b="1" dirty="0">
                <a:solidFill>
                  <a:srgbClr val="0070C0"/>
                </a:solidFill>
              </a:rPr>
              <a:t>Domain Weights</a:t>
            </a:r>
          </a:p>
        </p:txBody>
      </p:sp>
      <p:sp>
        <p:nvSpPr>
          <p:cNvPr id="48" name="TextBox 47"/>
          <p:cNvSpPr txBox="1"/>
          <p:nvPr/>
        </p:nvSpPr>
        <p:spPr>
          <a:xfrm>
            <a:off x="396911" y="6299317"/>
            <a:ext cx="8305800" cy="282914"/>
          </a:xfrm>
          <a:prstGeom prst="rect">
            <a:avLst/>
          </a:prstGeom>
          <a:noFill/>
        </p:spPr>
        <p:txBody>
          <a:bodyPr wrap="square" lIns="82058" tIns="41029" rIns="82058" bIns="41029" rtlCol="0">
            <a:spAutoFit/>
          </a:bodyPr>
          <a:lstStyle/>
          <a:p>
            <a:r>
              <a:rPr lang="en-US" sz="1300" dirty="0"/>
              <a:t>An asterisk (*) indicates a newly adopted measure or domain for the Hospital VBP Program.</a:t>
            </a:r>
          </a:p>
        </p:txBody>
      </p:sp>
      <p:sp>
        <p:nvSpPr>
          <p:cNvPr id="32" name="TextBox 31"/>
          <p:cNvSpPr txBox="1"/>
          <p:nvPr/>
        </p:nvSpPr>
        <p:spPr>
          <a:xfrm>
            <a:off x="4913746" y="2743200"/>
            <a:ext cx="3773055" cy="298724"/>
          </a:xfrm>
          <a:prstGeom prst="rect">
            <a:avLst/>
          </a:prstGeom>
          <a:noFill/>
        </p:spPr>
        <p:txBody>
          <a:bodyPr wrap="square" lIns="82058" tIns="41029" rIns="82058" bIns="41029" rtlCol="0">
            <a:spAutoFit/>
          </a:bodyPr>
          <a:lstStyle/>
          <a:p>
            <a:pPr algn="ctr"/>
            <a:r>
              <a:rPr lang="en-US" sz="1400" b="1" dirty="0">
                <a:solidFill>
                  <a:srgbClr val="0070C0"/>
                </a:solidFill>
              </a:rPr>
              <a:t>Clinical Process of Care</a:t>
            </a:r>
          </a:p>
        </p:txBody>
      </p:sp>
      <p:cxnSp>
        <p:nvCxnSpPr>
          <p:cNvPr id="33" name="Straight Connector 32"/>
          <p:cNvCxnSpPr/>
          <p:nvPr/>
        </p:nvCxnSpPr>
        <p:spPr>
          <a:xfrm>
            <a:off x="4929456" y="3105272"/>
            <a:ext cx="3604944"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197312" y="3216358"/>
            <a:ext cx="1794717" cy="1283188"/>
          </a:xfrm>
          <a:prstGeom prst="rect">
            <a:avLst/>
          </a:prstGeom>
          <a:noFill/>
        </p:spPr>
        <p:txBody>
          <a:bodyPr wrap="square" lIns="82058" tIns="41029" rIns="82058" bIns="41029" numCol="2" rtlCol="0">
            <a:spAutoFit/>
          </a:bodyPr>
          <a:lstStyle/>
          <a:p>
            <a:pPr algn="ctr"/>
            <a:r>
              <a:rPr lang="en-US" sz="1300" b="1" dirty="0">
                <a:solidFill>
                  <a:schemeClr val="accent1"/>
                </a:solidFill>
              </a:rPr>
              <a:t>AMI-7a</a:t>
            </a:r>
          </a:p>
          <a:p>
            <a:pPr algn="ctr"/>
            <a:r>
              <a:rPr lang="en-US" sz="1300" b="1" dirty="0">
                <a:solidFill>
                  <a:schemeClr val="accent1"/>
                </a:solidFill>
              </a:rPr>
              <a:t>AMI-8</a:t>
            </a:r>
          </a:p>
          <a:p>
            <a:pPr algn="ctr"/>
            <a:r>
              <a:rPr lang="en-US" sz="1300" b="1" dirty="0">
                <a:solidFill>
                  <a:schemeClr val="accent1"/>
                </a:solidFill>
              </a:rPr>
              <a:t>HF-1</a:t>
            </a:r>
          </a:p>
          <a:p>
            <a:pPr algn="ctr"/>
            <a:r>
              <a:rPr lang="en-US" sz="1300" b="1" dirty="0">
                <a:solidFill>
                  <a:schemeClr val="accent1"/>
                </a:solidFill>
              </a:rPr>
              <a:t>PN-3b</a:t>
            </a:r>
          </a:p>
          <a:p>
            <a:pPr algn="ctr"/>
            <a:r>
              <a:rPr lang="en-US" sz="1300" b="1" dirty="0">
                <a:solidFill>
                  <a:schemeClr val="accent1"/>
                </a:solidFill>
              </a:rPr>
              <a:t>PN-6</a:t>
            </a:r>
          </a:p>
          <a:p>
            <a:pPr algn="ctr"/>
            <a:r>
              <a:rPr lang="en-US" sz="1300" b="1" dirty="0">
                <a:solidFill>
                  <a:schemeClr val="accent1"/>
                </a:solidFill>
              </a:rPr>
              <a:t>SCIP-Inf-1</a:t>
            </a:r>
          </a:p>
          <a:p>
            <a:pPr algn="ctr"/>
            <a:endParaRPr lang="en-US" sz="1300" b="1" dirty="0"/>
          </a:p>
        </p:txBody>
      </p:sp>
      <p:sp>
        <p:nvSpPr>
          <p:cNvPr id="36" name="TextBox 35"/>
          <p:cNvSpPr txBox="1"/>
          <p:nvPr/>
        </p:nvSpPr>
        <p:spPr>
          <a:xfrm>
            <a:off x="7012127" y="3207036"/>
            <a:ext cx="2131874" cy="1160077"/>
          </a:xfrm>
          <a:prstGeom prst="rect">
            <a:avLst/>
          </a:prstGeom>
          <a:noFill/>
        </p:spPr>
        <p:txBody>
          <a:bodyPr wrap="square" lIns="82058" tIns="41029" rIns="82058" bIns="41029" numCol="2" rtlCol="0">
            <a:spAutoFit/>
          </a:bodyPr>
          <a:lstStyle>
            <a:defPPr>
              <a:defRPr lang="en-US"/>
            </a:defPPr>
            <a:lvl1pPr algn="ctr">
              <a:defRPr sz="1400" b="1"/>
            </a:lvl1pPr>
          </a:lstStyle>
          <a:p>
            <a:r>
              <a:rPr lang="en-US" dirty="0">
                <a:solidFill>
                  <a:schemeClr val="accent1"/>
                </a:solidFill>
              </a:rPr>
              <a:t>SCIP-Inf-2</a:t>
            </a:r>
          </a:p>
          <a:p>
            <a:r>
              <a:rPr lang="en-US" dirty="0">
                <a:solidFill>
                  <a:schemeClr val="accent1"/>
                </a:solidFill>
              </a:rPr>
              <a:t>SCIP-Inf-3</a:t>
            </a:r>
          </a:p>
          <a:p>
            <a:r>
              <a:rPr lang="en-US" dirty="0">
                <a:solidFill>
                  <a:schemeClr val="accent1"/>
                </a:solidFill>
              </a:rPr>
              <a:t>SCIP-Inf-4</a:t>
            </a:r>
          </a:p>
          <a:p>
            <a:r>
              <a:rPr lang="en-US" dirty="0">
                <a:solidFill>
                  <a:schemeClr val="accent1"/>
                </a:solidFill>
              </a:rPr>
              <a:t>SCIP-Inf-9</a:t>
            </a:r>
            <a:endParaRPr lang="en-US" dirty="0" smtClean="0">
              <a:solidFill>
                <a:schemeClr val="accent1"/>
              </a:solidFill>
            </a:endParaRPr>
          </a:p>
          <a:p>
            <a:r>
              <a:rPr lang="en-US" dirty="0" smtClean="0">
                <a:solidFill>
                  <a:schemeClr val="accent1"/>
                </a:solidFill>
              </a:rPr>
              <a:t>SCIP-Card-2</a:t>
            </a:r>
            <a:endParaRPr lang="en-US" dirty="0">
              <a:solidFill>
                <a:schemeClr val="accent1"/>
              </a:solidFill>
            </a:endParaRPr>
          </a:p>
          <a:p>
            <a:r>
              <a:rPr lang="en-US" dirty="0" smtClean="0">
                <a:solidFill>
                  <a:schemeClr val="accent1"/>
                </a:solidFill>
              </a:rPr>
              <a:t>SCIP-VTE-2</a:t>
            </a:r>
            <a:endParaRPr lang="en-US" dirty="0">
              <a:solidFill>
                <a:schemeClr val="accent1"/>
              </a:solidFill>
            </a:endParaRPr>
          </a:p>
          <a:p>
            <a:endParaRPr lang="en-US" dirty="0"/>
          </a:p>
        </p:txBody>
      </p:sp>
      <p:sp>
        <p:nvSpPr>
          <p:cNvPr id="21" name="TextBox 20"/>
          <p:cNvSpPr txBox="1"/>
          <p:nvPr/>
        </p:nvSpPr>
        <p:spPr>
          <a:xfrm>
            <a:off x="4587912" y="5791200"/>
            <a:ext cx="4419599" cy="298724"/>
          </a:xfrm>
          <a:prstGeom prst="rect">
            <a:avLst/>
          </a:prstGeom>
          <a:noFill/>
        </p:spPr>
        <p:txBody>
          <a:bodyPr wrap="square" lIns="82058" tIns="41029" rIns="82058" bIns="41029" rtlCol="0">
            <a:spAutoFit/>
          </a:bodyPr>
          <a:lstStyle/>
          <a:p>
            <a:pPr algn="ctr"/>
            <a:r>
              <a:rPr lang="en-US" sz="1400" b="1" dirty="0">
                <a:solidFill>
                  <a:srgbClr val="7030A0"/>
                </a:solidFill>
              </a:rPr>
              <a:t>Efficiency and Cost Reduction*</a:t>
            </a:r>
          </a:p>
        </p:txBody>
      </p:sp>
      <p:sp>
        <p:nvSpPr>
          <p:cNvPr id="22" name="TextBox 21"/>
          <p:cNvSpPr txBox="1"/>
          <p:nvPr/>
        </p:nvSpPr>
        <p:spPr>
          <a:xfrm>
            <a:off x="4914730" y="6096002"/>
            <a:ext cx="3787981" cy="282914"/>
          </a:xfrm>
          <a:prstGeom prst="rect">
            <a:avLst/>
          </a:prstGeom>
          <a:noFill/>
        </p:spPr>
        <p:txBody>
          <a:bodyPr wrap="square" lIns="82058" tIns="41029" rIns="82058" bIns="41029" rtlCol="0">
            <a:spAutoFit/>
          </a:bodyPr>
          <a:lstStyle/>
          <a:p>
            <a:pPr algn="ctr"/>
            <a:r>
              <a:rPr lang="en-US" sz="1300" b="1" dirty="0">
                <a:solidFill>
                  <a:srgbClr val="7030A0"/>
                </a:solidFill>
              </a:rPr>
              <a:t>MSPB-1</a:t>
            </a:r>
            <a:r>
              <a:rPr lang="en-US" sz="1300" b="1" dirty="0"/>
              <a:t>*</a:t>
            </a:r>
          </a:p>
        </p:txBody>
      </p:sp>
      <p:cxnSp>
        <p:nvCxnSpPr>
          <p:cNvPr id="23" name="Straight Connector 22"/>
          <p:cNvCxnSpPr/>
          <p:nvPr/>
        </p:nvCxnSpPr>
        <p:spPr>
          <a:xfrm>
            <a:off x="4587911" y="6092831"/>
            <a:ext cx="4230255" cy="0"/>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561796" y="5013797"/>
            <a:ext cx="2125005" cy="482969"/>
          </a:xfrm>
          <a:prstGeom prst="rect">
            <a:avLst/>
          </a:prstGeom>
          <a:noFill/>
        </p:spPr>
        <p:txBody>
          <a:bodyPr wrap="square" lIns="82058" tIns="41029" rIns="82058" bIns="41029" rtlCol="0">
            <a:spAutoFit/>
          </a:bodyPr>
          <a:lstStyle/>
          <a:p>
            <a:pPr algn="ctr"/>
            <a:r>
              <a:rPr lang="en-US" sz="1300" b="1" dirty="0">
                <a:solidFill>
                  <a:srgbClr val="00B050"/>
                </a:solidFill>
              </a:rPr>
              <a:t>AHRQ PSI-90*</a:t>
            </a:r>
          </a:p>
          <a:p>
            <a:pPr algn="ctr"/>
            <a:r>
              <a:rPr lang="en-US" sz="1300" b="1" dirty="0">
                <a:solidFill>
                  <a:srgbClr val="00B050"/>
                </a:solidFill>
              </a:rPr>
              <a:t>CLABSI*</a:t>
            </a:r>
          </a:p>
        </p:txBody>
      </p:sp>
      <p:sp>
        <p:nvSpPr>
          <p:cNvPr id="25"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14</a:t>
            </a:r>
            <a:endParaRPr lang="en-US" dirty="0"/>
          </a:p>
        </p:txBody>
      </p:sp>
    </p:spTree>
    <p:extLst>
      <p:ext uri="{BB962C8B-B14F-4D97-AF65-F5344CB8AC3E}">
        <p14:creationId xmlns:p14="http://schemas.microsoft.com/office/powerpoint/2010/main" val="30135791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Program </a:t>
            </a:r>
            <a:r>
              <a:rPr lang="en-US" dirty="0" smtClean="0">
                <a:solidFill>
                  <a:srgbClr val="0070C0"/>
                </a:solidFill>
              </a:rPr>
              <a:t>Evolution:</a:t>
            </a:r>
            <a:br>
              <a:rPr lang="en-US" dirty="0" smtClean="0">
                <a:solidFill>
                  <a:srgbClr val="0070C0"/>
                </a:solidFill>
              </a:rPr>
            </a:br>
            <a:r>
              <a:rPr lang="en-US" dirty="0" smtClean="0">
                <a:solidFill>
                  <a:srgbClr val="0070C0"/>
                </a:solidFill>
              </a:rPr>
              <a:t>FY 2016 Domain Weights &amp; Measures</a:t>
            </a:r>
            <a:endParaRPr lang="en-US" sz="2200" dirty="0">
              <a:solidFill>
                <a:srgbClr val="0070C0"/>
              </a:solidFill>
            </a:endParaRPr>
          </a:p>
        </p:txBody>
      </p:sp>
      <p:sp>
        <p:nvSpPr>
          <p:cNvPr id="4" name="TextBox 3"/>
          <p:cNvSpPr txBox="1"/>
          <p:nvPr/>
        </p:nvSpPr>
        <p:spPr>
          <a:xfrm>
            <a:off x="4456545" y="1874548"/>
            <a:ext cx="914400" cy="282914"/>
          </a:xfrm>
          <a:prstGeom prst="rect">
            <a:avLst/>
          </a:prstGeom>
          <a:noFill/>
        </p:spPr>
        <p:txBody>
          <a:bodyPr wrap="square" lIns="82058" tIns="41029" rIns="82058" bIns="41029" rtlCol="0">
            <a:spAutoFit/>
          </a:bodyPr>
          <a:lstStyle/>
          <a:p>
            <a:r>
              <a:rPr lang="en-US" sz="1300" b="1" dirty="0">
                <a:solidFill>
                  <a:schemeClr val="bg1"/>
                </a:solidFill>
              </a:rPr>
              <a:t>Outcome</a:t>
            </a:r>
          </a:p>
        </p:txBody>
      </p:sp>
      <p:graphicFrame>
        <p:nvGraphicFramePr>
          <p:cNvPr id="3" name="Chart 2"/>
          <p:cNvGraphicFramePr/>
          <p:nvPr>
            <p:extLst>
              <p:ext uri="{D42A27DB-BD31-4B8C-83A1-F6EECF244321}">
                <p14:modId xmlns:p14="http://schemas.microsoft.com/office/powerpoint/2010/main" val="1130728469"/>
              </p:ext>
            </p:extLst>
          </p:nvPr>
        </p:nvGraphicFramePr>
        <p:xfrm>
          <a:off x="-595346" y="1860782"/>
          <a:ext cx="66294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4572002" y="1524002"/>
            <a:ext cx="4419599" cy="515978"/>
          </a:xfrm>
          <a:prstGeom prst="rect">
            <a:avLst/>
          </a:prstGeom>
          <a:noFill/>
        </p:spPr>
        <p:txBody>
          <a:bodyPr wrap="square" lIns="82058" tIns="41029" rIns="82058" bIns="41029" rtlCol="0">
            <a:spAutoFit/>
          </a:bodyPr>
          <a:lstStyle/>
          <a:p>
            <a:pPr algn="ctr"/>
            <a:r>
              <a:rPr lang="en-US" sz="1400" b="1" dirty="0"/>
              <a:t>Patient and Caregiver Centered Experience of Care/Care Coordination</a:t>
            </a:r>
          </a:p>
        </p:txBody>
      </p:sp>
      <p:cxnSp>
        <p:nvCxnSpPr>
          <p:cNvPr id="18" name="Straight Connector 17"/>
          <p:cNvCxnSpPr/>
          <p:nvPr/>
        </p:nvCxnSpPr>
        <p:spPr>
          <a:xfrm>
            <a:off x="4648202" y="2047220"/>
            <a:ext cx="4230255" cy="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00601" y="2085179"/>
            <a:ext cx="3787981" cy="482969"/>
          </a:xfrm>
          <a:prstGeom prst="rect">
            <a:avLst/>
          </a:prstGeom>
          <a:noFill/>
        </p:spPr>
        <p:txBody>
          <a:bodyPr wrap="square" lIns="82058" tIns="41029" rIns="82058" bIns="41029" rtlCol="0">
            <a:spAutoFit/>
          </a:bodyPr>
          <a:lstStyle/>
          <a:p>
            <a:pPr algn="ctr"/>
            <a:r>
              <a:rPr lang="en-US" sz="1300" b="1" dirty="0"/>
              <a:t>Hospital Consumer Assessment of Healthcare Providers and Systems (HCAHPS) Survey</a:t>
            </a:r>
          </a:p>
        </p:txBody>
      </p:sp>
      <p:sp>
        <p:nvSpPr>
          <p:cNvPr id="31" name="TextBox 30"/>
          <p:cNvSpPr txBox="1"/>
          <p:nvPr/>
        </p:nvSpPr>
        <p:spPr>
          <a:xfrm>
            <a:off x="6034054" y="4191000"/>
            <a:ext cx="1290693" cy="298724"/>
          </a:xfrm>
          <a:prstGeom prst="rect">
            <a:avLst/>
          </a:prstGeom>
          <a:noFill/>
        </p:spPr>
        <p:txBody>
          <a:bodyPr wrap="square" lIns="82058" tIns="41029" rIns="82058" bIns="41029" rtlCol="0">
            <a:spAutoFit/>
          </a:bodyPr>
          <a:lstStyle/>
          <a:p>
            <a:pPr algn="ctr"/>
            <a:r>
              <a:rPr lang="en-US" sz="1400" b="1" dirty="0">
                <a:solidFill>
                  <a:srgbClr val="33CC33"/>
                </a:solidFill>
              </a:rPr>
              <a:t>Outcome</a:t>
            </a:r>
            <a:endParaRPr lang="en-US" sz="1400" b="1" dirty="0"/>
          </a:p>
        </p:txBody>
      </p:sp>
      <p:sp>
        <p:nvSpPr>
          <p:cNvPr id="35" name="TextBox 34"/>
          <p:cNvSpPr txBox="1"/>
          <p:nvPr/>
        </p:nvSpPr>
        <p:spPr>
          <a:xfrm>
            <a:off x="4675268" y="4599387"/>
            <a:ext cx="2125005" cy="883078"/>
          </a:xfrm>
          <a:prstGeom prst="rect">
            <a:avLst/>
          </a:prstGeom>
          <a:noFill/>
        </p:spPr>
        <p:txBody>
          <a:bodyPr wrap="square" lIns="82058" tIns="41029" rIns="82058" bIns="41029" rtlCol="0">
            <a:spAutoFit/>
          </a:bodyPr>
          <a:lstStyle/>
          <a:p>
            <a:pPr algn="ctr"/>
            <a:r>
              <a:rPr lang="en-US" sz="1300" b="1" dirty="0">
                <a:solidFill>
                  <a:srgbClr val="00B050"/>
                </a:solidFill>
              </a:rPr>
              <a:t>MORT-30-AMI</a:t>
            </a:r>
          </a:p>
          <a:p>
            <a:pPr algn="ctr"/>
            <a:r>
              <a:rPr lang="en-US" sz="1300" b="1" dirty="0">
                <a:solidFill>
                  <a:srgbClr val="00B050"/>
                </a:solidFill>
              </a:rPr>
              <a:t>MORT-30-HF</a:t>
            </a:r>
          </a:p>
          <a:p>
            <a:pPr algn="ctr"/>
            <a:r>
              <a:rPr lang="en-US" sz="1300" b="1" dirty="0">
                <a:solidFill>
                  <a:srgbClr val="00B050"/>
                </a:solidFill>
              </a:rPr>
              <a:t>MORT-30-PN</a:t>
            </a:r>
          </a:p>
          <a:p>
            <a:pPr algn="ctr"/>
            <a:r>
              <a:rPr lang="en-US" sz="1300" b="1" dirty="0">
                <a:solidFill>
                  <a:srgbClr val="00B050"/>
                </a:solidFill>
              </a:rPr>
              <a:t>AHRQ PSI-90</a:t>
            </a:r>
          </a:p>
        </p:txBody>
      </p:sp>
      <p:cxnSp>
        <p:nvCxnSpPr>
          <p:cNvPr id="43" name="Straight Connector 42"/>
          <p:cNvCxnSpPr/>
          <p:nvPr/>
        </p:nvCxnSpPr>
        <p:spPr>
          <a:xfrm>
            <a:off x="4919786" y="4531890"/>
            <a:ext cx="3439722" cy="0"/>
          </a:xfrm>
          <a:prstGeom prst="line">
            <a:avLst/>
          </a:prstGeom>
          <a:ln w="19050">
            <a:solidFill>
              <a:srgbClr val="33CC33"/>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670651" y="1491902"/>
            <a:ext cx="1948902" cy="359858"/>
          </a:xfrm>
          <a:prstGeom prst="rect">
            <a:avLst/>
          </a:prstGeom>
          <a:noFill/>
        </p:spPr>
        <p:txBody>
          <a:bodyPr wrap="square" lIns="82058" tIns="41029" rIns="82058" bIns="41029" rtlCol="0">
            <a:spAutoFit/>
          </a:bodyPr>
          <a:lstStyle/>
          <a:p>
            <a:pPr algn="ctr"/>
            <a:r>
              <a:rPr lang="en-US" b="1" dirty="0">
                <a:solidFill>
                  <a:srgbClr val="0070C0"/>
                </a:solidFill>
              </a:rPr>
              <a:t>Domain Weights</a:t>
            </a:r>
          </a:p>
        </p:txBody>
      </p:sp>
      <p:sp>
        <p:nvSpPr>
          <p:cNvPr id="48" name="TextBox 47"/>
          <p:cNvSpPr txBox="1"/>
          <p:nvPr/>
        </p:nvSpPr>
        <p:spPr>
          <a:xfrm>
            <a:off x="373705" y="6329085"/>
            <a:ext cx="8305800" cy="282914"/>
          </a:xfrm>
          <a:prstGeom prst="rect">
            <a:avLst/>
          </a:prstGeom>
          <a:noFill/>
        </p:spPr>
        <p:txBody>
          <a:bodyPr wrap="square" lIns="82058" tIns="41029" rIns="82058" bIns="41029" rtlCol="0">
            <a:spAutoFit/>
          </a:bodyPr>
          <a:lstStyle/>
          <a:p>
            <a:r>
              <a:rPr lang="en-US" sz="1300" dirty="0"/>
              <a:t>An asterisk (*) indicates a newly adopted measure or domain for the Hospital VBP Program.</a:t>
            </a:r>
          </a:p>
        </p:txBody>
      </p:sp>
      <p:sp>
        <p:nvSpPr>
          <p:cNvPr id="32" name="TextBox 31"/>
          <p:cNvSpPr txBox="1"/>
          <p:nvPr/>
        </p:nvSpPr>
        <p:spPr>
          <a:xfrm>
            <a:off x="4913746" y="2743200"/>
            <a:ext cx="3773055" cy="298724"/>
          </a:xfrm>
          <a:prstGeom prst="rect">
            <a:avLst/>
          </a:prstGeom>
          <a:noFill/>
        </p:spPr>
        <p:txBody>
          <a:bodyPr wrap="square" lIns="82058" tIns="41029" rIns="82058" bIns="41029" rtlCol="0">
            <a:spAutoFit/>
          </a:bodyPr>
          <a:lstStyle/>
          <a:p>
            <a:pPr algn="ctr"/>
            <a:r>
              <a:rPr lang="en-US" sz="1400" b="1" dirty="0">
                <a:solidFill>
                  <a:srgbClr val="0070C0"/>
                </a:solidFill>
              </a:rPr>
              <a:t>Clinical Process of Care</a:t>
            </a:r>
          </a:p>
        </p:txBody>
      </p:sp>
      <p:cxnSp>
        <p:nvCxnSpPr>
          <p:cNvPr id="33" name="Straight Connector 32"/>
          <p:cNvCxnSpPr/>
          <p:nvPr/>
        </p:nvCxnSpPr>
        <p:spPr>
          <a:xfrm>
            <a:off x="4929456" y="3105272"/>
            <a:ext cx="3604944"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197312" y="3216361"/>
            <a:ext cx="1794717" cy="683024"/>
          </a:xfrm>
          <a:prstGeom prst="rect">
            <a:avLst/>
          </a:prstGeom>
          <a:noFill/>
        </p:spPr>
        <p:txBody>
          <a:bodyPr wrap="square" lIns="82058" tIns="41029" rIns="82058" bIns="41029" numCol="2" rtlCol="0">
            <a:spAutoFit/>
          </a:bodyPr>
          <a:lstStyle/>
          <a:p>
            <a:pPr algn="ctr"/>
            <a:r>
              <a:rPr lang="en-US" sz="1300" b="1" dirty="0">
                <a:solidFill>
                  <a:schemeClr val="accent1"/>
                </a:solidFill>
              </a:rPr>
              <a:t>AMI-7a</a:t>
            </a:r>
          </a:p>
          <a:p>
            <a:pPr algn="ctr"/>
            <a:r>
              <a:rPr lang="en-US" sz="1300" b="1" dirty="0">
                <a:solidFill>
                  <a:schemeClr val="accent1"/>
                </a:solidFill>
              </a:rPr>
              <a:t>PN-6</a:t>
            </a:r>
          </a:p>
          <a:p>
            <a:pPr algn="ctr"/>
            <a:r>
              <a:rPr lang="en-US" sz="1300" b="1" dirty="0">
                <a:solidFill>
                  <a:schemeClr val="accent1"/>
                </a:solidFill>
              </a:rPr>
              <a:t>SCIP-Inf-2</a:t>
            </a:r>
          </a:p>
          <a:p>
            <a:pPr algn="ctr"/>
            <a:r>
              <a:rPr lang="en-US" sz="1300" b="1" dirty="0">
                <a:solidFill>
                  <a:schemeClr val="accent1"/>
                </a:solidFill>
              </a:rPr>
              <a:t>SCIP-Inf-3</a:t>
            </a:r>
          </a:p>
          <a:p>
            <a:pPr algn="ctr"/>
            <a:endParaRPr lang="en-US" sz="1300" b="1" dirty="0">
              <a:solidFill>
                <a:schemeClr val="accent1"/>
              </a:solidFill>
            </a:endParaRPr>
          </a:p>
          <a:p>
            <a:pPr algn="ctr"/>
            <a:endParaRPr lang="en-US" sz="1300" b="1" dirty="0"/>
          </a:p>
        </p:txBody>
      </p:sp>
      <p:sp>
        <p:nvSpPr>
          <p:cNvPr id="36" name="TextBox 35"/>
          <p:cNvSpPr txBox="1"/>
          <p:nvPr/>
        </p:nvSpPr>
        <p:spPr>
          <a:xfrm>
            <a:off x="7012127" y="3207036"/>
            <a:ext cx="2131874" cy="729190"/>
          </a:xfrm>
          <a:prstGeom prst="rect">
            <a:avLst/>
          </a:prstGeom>
          <a:noFill/>
        </p:spPr>
        <p:txBody>
          <a:bodyPr wrap="square" lIns="82058" tIns="41029" rIns="82058" bIns="41029" numCol="2" rtlCol="0">
            <a:spAutoFit/>
          </a:bodyPr>
          <a:lstStyle>
            <a:defPPr>
              <a:defRPr lang="en-US"/>
            </a:defPPr>
            <a:lvl1pPr algn="ctr">
              <a:defRPr sz="1400" b="1"/>
            </a:lvl1pPr>
          </a:lstStyle>
          <a:p>
            <a:r>
              <a:rPr lang="en-US" dirty="0" smtClean="0">
                <a:solidFill>
                  <a:schemeClr val="accent1"/>
                </a:solidFill>
              </a:rPr>
              <a:t>SCIP-Inf-9</a:t>
            </a:r>
          </a:p>
          <a:p>
            <a:r>
              <a:rPr lang="en-US" dirty="0" smtClean="0">
                <a:solidFill>
                  <a:schemeClr val="accent1"/>
                </a:solidFill>
              </a:rPr>
              <a:t>SCIP-Card-2</a:t>
            </a:r>
            <a:endParaRPr lang="en-US" dirty="0">
              <a:solidFill>
                <a:schemeClr val="accent1"/>
              </a:solidFill>
            </a:endParaRPr>
          </a:p>
          <a:p>
            <a:r>
              <a:rPr lang="en-US" dirty="0" smtClean="0">
                <a:solidFill>
                  <a:schemeClr val="accent1"/>
                </a:solidFill>
              </a:rPr>
              <a:t>SCIP-VTE-2</a:t>
            </a:r>
          </a:p>
          <a:p>
            <a:r>
              <a:rPr lang="en-US" dirty="0" smtClean="0">
                <a:solidFill>
                  <a:schemeClr val="accent1"/>
                </a:solidFill>
              </a:rPr>
              <a:t>IMM-2*</a:t>
            </a:r>
            <a:endParaRPr lang="en-US" dirty="0">
              <a:solidFill>
                <a:schemeClr val="accent1"/>
              </a:solidFill>
            </a:endParaRPr>
          </a:p>
          <a:p>
            <a:endParaRPr lang="en-US" dirty="0"/>
          </a:p>
        </p:txBody>
      </p:sp>
      <p:sp>
        <p:nvSpPr>
          <p:cNvPr id="21" name="TextBox 20"/>
          <p:cNvSpPr txBox="1"/>
          <p:nvPr/>
        </p:nvSpPr>
        <p:spPr>
          <a:xfrm>
            <a:off x="4587912" y="5791200"/>
            <a:ext cx="4419599" cy="298724"/>
          </a:xfrm>
          <a:prstGeom prst="rect">
            <a:avLst/>
          </a:prstGeom>
          <a:noFill/>
        </p:spPr>
        <p:txBody>
          <a:bodyPr wrap="square" lIns="82058" tIns="41029" rIns="82058" bIns="41029" rtlCol="0">
            <a:spAutoFit/>
          </a:bodyPr>
          <a:lstStyle/>
          <a:p>
            <a:pPr algn="ctr"/>
            <a:r>
              <a:rPr lang="en-US" sz="1400" b="1" dirty="0">
                <a:solidFill>
                  <a:srgbClr val="7030A0"/>
                </a:solidFill>
              </a:rPr>
              <a:t>Efficiency and Cost Reduction</a:t>
            </a:r>
          </a:p>
        </p:txBody>
      </p:sp>
      <p:sp>
        <p:nvSpPr>
          <p:cNvPr id="22" name="TextBox 21"/>
          <p:cNvSpPr txBox="1"/>
          <p:nvPr/>
        </p:nvSpPr>
        <p:spPr>
          <a:xfrm>
            <a:off x="4919786" y="6096002"/>
            <a:ext cx="3787981" cy="282914"/>
          </a:xfrm>
          <a:prstGeom prst="rect">
            <a:avLst/>
          </a:prstGeom>
          <a:noFill/>
        </p:spPr>
        <p:txBody>
          <a:bodyPr wrap="square" lIns="82058" tIns="41029" rIns="82058" bIns="41029" rtlCol="0">
            <a:spAutoFit/>
          </a:bodyPr>
          <a:lstStyle/>
          <a:p>
            <a:pPr algn="ctr"/>
            <a:r>
              <a:rPr lang="en-US" sz="1300" b="1" dirty="0">
                <a:solidFill>
                  <a:srgbClr val="7030A0"/>
                </a:solidFill>
              </a:rPr>
              <a:t>MSPB-1</a:t>
            </a:r>
          </a:p>
        </p:txBody>
      </p:sp>
      <p:cxnSp>
        <p:nvCxnSpPr>
          <p:cNvPr id="23" name="Straight Connector 22"/>
          <p:cNvCxnSpPr/>
          <p:nvPr/>
        </p:nvCxnSpPr>
        <p:spPr>
          <a:xfrm>
            <a:off x="4587911" y="6092831"/>
            <a:ext cx="4230255" cy="0"/>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561796" y="4645553"/>
            <a:ext cx="2125005" cy="883078"/>
          </a:xfrm>
          <a:prstGeom prst="rect">
            <a:avLst/>
          </a:prstGeom>
          <a:noFill/>
        </p:spPr>
        <p:txBody>
          <a:bodyPr wrap="square" lIns="82058" tIns="41029" rIns="82058" bIns="41029" rtlCol="0">
            <a:spAutoFit/>
          </a:bodyPr>
          <a:lstStyle/>
          <a:p>
            <a:pPr algn="ctr"/>
            <a:r>
              <a:rPr lang="en-US" sz="1300" b="1" dirty="0">
                <a:solidFill>
                  <a:srgbClr val="00B050"/>
                </a:solidFill>
              </a:rPr>
              <a:t>CLABSI</a:t>
            </a:r>
          </a:p>
          <a:p>
            <a:pPr algn="ctr"/>
            <a:r>
              <a:rPr lang="en-US" sz="1300" b="1" dirty="0">
                <a:solidFill>
                  <a:srgbClr val="00B050"/>
                </a:solidFill>
              </a:rPr>
              <a:t>CAUTI*</a:t>
            </a:r>
          </a:p>
          <a:p>
            <a:pPr algn="ctr"/>
            <a:r>
              <a:rPr lang="en-US" sz="1300" b="1" dirty="0">
                <a:solidFill>
                  <a:srgbClr val="00B050"/>
                </a:solidFill>
              </a:rPr>
              <a:t>SSI*: </a:t>
            </a:r>
            <a:r>
              <a:rPr lang="en-US" sz="1300" dirty="0">
                <a:solidFill>
                  <a:srgbClr val="00B050"/>
                </a:solidFill>
              </a:rPr>
              <a:t>Colon &amp; Abdominal Hysterectomy</a:t>
            </a:r>
            <a:endParaRPr lang="en-US" sz="1300" b="1" dirty="0">
              <a:solidFill>
                <a:srgbClr val="00B050"/>
              </a:solidFill>
            </a:endParaRPr>
          </a:p>
        </p:txBody>
      </p:sp>
      <p:sp>
        <p:nvSpPr>
          <p:cNvPr id="25"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a:t>
            </a:r>
            <a:fld id="{295008BC-DA31-4D19-837B-EFA4386B05F5}" type="slidenum">
              <a:rPr lang="en-US" smtClean="0"/>
              <a:pPr/>
              <a:t>22</a:t>
            </a:fld>
            <a:endParaRPr lang="en-US" dirty="0"/>
          </a:p>
        </p:txBody>
      </p:sp>
    </p:spTree>
    <p:extLst>
      <p:ext uri="{BB962C8B-B14F-4D97-AF65-F5344CB8AC3E}">
        <p14:creationId xmlns:p14="http://schemas.microsoft.com/office/powerpoint/2010/main" val="21777418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 </a:t>
            </a:r>
            <a:r>
              <a:rPr lang="en-US" dirty="0" smtClean="0"/>
              <a:t>Evolution:</a:t>
            </a:r>
            <a:br>
              <a:rPr lang="en-US" dirty="0" smtClean="0"/>
            </a:br>
            <a:r>
              <a:rPr lang="en-US" dirty="0" smtClean="0"/>
              <a:t>FY 2017 Domain Weights &amp; Measures</a:t>
            </a:r>
            <a:endParaRPr lang="en-US" dirty="0"/>
          </a:p>
        </p:txBody>
      </p:sp>
      <p:sp>
        <p:nvSpPr>
          <p:cNvPr id="4" name="TextBox 3"/>
          <p:cNvSpPr txBox="1"/>
          <p:nvPr/>
        </p:nvSpPr>
        <p:spPr>
          <a:xfrm>
            <a:off x="4456545" y="1874548"/>
            <a:ext cx="914400" cy="282914"/>
          </a:xfrm>
          <a:prstGeom prst="rect">
            <a:avLst/>
          </a:prstGeom>
          <a:noFill/>
        </p:spPr>
        <p:txBody>
          <a:bodyPr wrap="square" lIns="82058" tIns="41029" rIns="82058" bIns="41029" rtlCol="0">
            <a:spAutoFit/>
          </a:bodyPr>
          <a:lstStyle/>
          <a:p>
            <a:r>
              <a:rPr lang="en-US" sz="1300" b="1" dirty="0">
                <a:solidFill>
                  <a:schemeClr val="bg1"/>
                </a:solidFill>
              </a:rPr>
              <a:t>Outcome</a:t>
            </a:r>
          </a:p>
        </p:txBody>
      </p:sp>
      <p:grpSp>
        <p:nvGrpSpPr>
          <p:cNvPr id="14" name="Group 13"/>
          <p:cNvGrpSpPr/>
          <p:nvPr/>
        </p:nvGrpSpPr>
        <p:grpSpPr>
          <a:xfrm>
            <a:off x="-602673" y="1879004"/>
            <a:ext cx="6629400" cy="4572000"/>
            <a:chOff x="6927" y="1981200"/>
            <a:chExt cx="6096000" cy="4064000"/>
          </a:xfrm>
        </p:grpSpPr>
        <p:grpSp>
          <p:nvGrpSpPr>
            <p:cNvPr id="13" name="Group 12"/>
            <p:cNvGrpSpPr/>
            <p:nvPr/>
          </p:nvGrpSpPr>
          <p:grpSpPr>
            <a:xfrm>
              <a:off x="6927" y="1981200"/>
              <a:ext cx="6096000" cy="4064000"/>
              <a:chOff x="6927" y="1981200"/>
              <a:chExt cx="6096000" cy="4064000"/>
            </a:xfrm>
          </p:grpSpPr>
          <p:grpSp>
            <p:nvGrpSpPr>
              <p:cNvPr id="12" name="Group 11"/>
              <p:cNvGrpSpPr/>
              <p:nvPr/>
            </p:nvGrpSpPr>
            <p:grpSpPr>
              <a:xfrm>
                <a:off x="6927" y="1981200"/>
                <a:ext cx="6096000" cy="4064000"/>
                <a:chOff x="6927" y="1981200"/>
                <a:chExt cx="6096000" cy="4064000"/>
              </a:xfrm>
            </p:grpSpPr>
            <p:grpSp>
              <p:nvGrpSpPr>
                <p:cNvPr id="11" name="Group 10"/>
                <p:cNvGrpSpPr/>
                <p:nvPr/>
              </p:nvGrpSpPr>
              <p:grpSpPr>
                <a:xfrm>
                  <a:off x="6927" y="1981200"/>
                  <a:ext cx="6096000" cy="4064000"/>
                  <a:chOff x="6927" y="1981200"/>
                  <a:chExt cx="6096000" cy="4064000"/>
                </a:xfrm>
              </p:grpSpPr>
              <p:graphicFrame>
                <p:nvGraphicFramePr>
                  <p:cNvPr id="3" name="Chart 2"/>
                  <p:cNvGraphicFramePr/>
                  <p:nvPr>
                    <p:extLst>
                      <p:ext uri="{D42A27DB-BD31-4B8C-83A1-F6EECF244321}">
                        <p14:modId xmlns:p14="http://schemas.microsoft.com/office/powerpoint/2010/main" val="381901780"/>
                      </p:ext>
                    </p:extLst>
                  </p:nvPr>
                </p:nvGraphicFramePr>
                <p:xfrm>
                  <a:off x="6927" y="1981200"/>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301917" y="3697390"/>
                    <a:ext cx="1066800" cy="273580"/>
                  </a:xfrm>
                  <a:prstGeom prst="rect">
                    <a:avLst/>
                  </a:prstGeom>
                  <a:noFill/>
                </p:spPr>
                <p:txBody>
                  <a:bodyPr wrap="square" rtlCol="0">
                    <a:spAutoFit/>
                  </a:bodyPr>
                  <a:lstStyle/>
                  <a:p>
                    <a:r>
                      <a:rPr lang="en-US" sz="1400" b="1" dirty="0">
                        <a:solidFill>
                          <a:schemeClr val="bg1"/>
                        </a:solidFill>
                      </a:rPr>
                      <a:t>Process</a:t>
                    </a:r>
                  </a:p>
                </p:txBody>
              </p:sp>
            </p:grpSp>
            <p:sp>
              <p:nvSpPr>
                <p:cNvPr id="7" name="TextBox 6"/>
                <p:cNvSpPr txBox="1"/>
                <p:nvPr/>
              </p:nvSpPr>
              <p:spPr>
                <a:xfrm>
                  <a:off x="3232381" y="4378857"/>
                  <a:ext cx="1713345" cy="465084"/>
                </a:xfrm>
                <a:prstGeom prst="rect">
                  <a:avLst/>
                </a:prstGeom>
                <a:noFill/>
              </p:spPr>
              <p:txBody>
                <a:bodyPr wrap="square" rtlCol="0">
                  <a:spAutoFit/>
                </a:bodyPr>
                <a:lstStyle/>
                <a:p>
                  <a:pPr algn="ctr"/>
                  <a:r>
                    <a:rPr lang="en-US" sz="1400" b="1" dirty="0">
                      <a:solidFill>
                        <a:schemeClr val="bg1"/>
                      </a:solidFill>
                    </a:rPr>
                    <a:t>Efficiency and Cost Reduction</a:t>
                  </a:r>
                </a:p>
              </p:txBody>
            </p:sp>
          </p:grpSp>
          <p:sp>
            <p:nvSpPr>
              <p:cNvPr id="8" name="TextBox 7"/>
              <p:cNvSpPr txBox="1"/>
              <p:nvPr/>
            </p:nvSpPr>
            <p:spPr>
              <a:xfrm>
                <a:off x="1898789" y="4574421"/>
                <a:ext cx="914400" cy="328295"/>
              </a:xfrm>
              <a:prstGeom prst="rect">
                <a:avLst/>
              </a:prstGeom>
              <a:noFill/>
            </p:spPr>
            <p:txBody>
              <a:bodyPr wrap="square" rtlCol="0">
                <a:spAutoFit/>
              </a:bodyPr>
              <a:lstStyle/>
              <a:p>
                <a:r>
                  <a:rPr lang="en-US" b="1" dirty="0" smtClean="0">
                    <a:solidFill>
                      <a:schemeClr val="bg1"/>
                    </a:solidFill>
                  </a:rPr>
                  <a:t>Safety</a:t>
                </a:r>
                <a:endParaRPr lang="en-US" b="1" dirty="0">
                  <a:solidFill>
                    <a:schemeClr val="bg1"/>
                  </a:solidFill>
                </a:endParaRPr>
              </a:p>
            </p:txBody>
          </p:sp>
        </p:grpSp>
        <p:sp>
          <p:nvSpPr>
            <p:cNvPr id="9" name="TextBox 8"/>
            <p:cNvSpPr txBox="1"/>
            <p:nvPr/>
          </p:nvSpPr>
          <p:spPr>
            <a:xfrm>
              <a:off x="1609436" y="2613223"/>
              <a:ext cx="1286164" cy="1149033"/>
            </a:xfrm>
            <a:prstGeom prst="rect">
              <a:avLst/>
            </a:prstGeom>
            <a:noFill/>
          </p:spPr>
          <p:txBody>
            <a:bodyPr wrap="square" rtlCol="0">
              <a:spAutoFit/>
            </a:bodyPr>
            <a:lstStyle/>
            <a:p>
              <a:r>
                <a:rPr lang="en-US" sz="1300" b="1" dirty="0">
                  <a:solidFill>
                    <a:schemeClr val="bg1"/>
                  </a:solidFill>
                </a:rPr>
                <a:t>Patient and Caregiver</a:t>
              </a:r>
            </a:p>
            <a:p>
              <a:r>
                <a:rPr lang="en-US" sz="1300" b="1" dirty="0">
                  <a:solidFill>
                    <a:schemeClr val="bg1"/>
                  </a:solidFill>
                </a:rPr>
                <a:t>Centered Experience</a:t>
              </a:r>
            </a:p>
            <a:p>
              <a:r>
                <a:rPr lang="en-US" sz="1300" b="1" dirty="0">
                  <a:solidFill>
                    <a:schemeClr val="bg1"/>
                  </a:solidFill>
                </a:rPr>
                <a:t>of Care/Care</a:t>
              </a:r>
            </a:p>
            <a:p>
              <a:r>
                <a:rPr lang="en-US" sz="1300" b="1" dirty="0">
                  <a:solidFill>
                    <a:schemeClr val="bg1"/>
                  </a:solidFill>
                </a:rPr>
                <a:t>Coordination</a:t>
              </a:r>
            </a:p>
          </p:txBody>
        </p:sp>
      </p:grpSp>
      <p:sp>
        <p:nvSpPr>
          <p:cNvPr id="15" name="TextBox 14"/>
          <p:cNvSpPr txBox="1"/>
          <p:nvPr/>
        </p:nvSpPr>
        <p:spPr>
          <a:xfrm>
            <a:off x="4572002" y="1524002"/>
            <a:ext cx="4419599" cy="515978"/>
          </a:xfrm>
          <a:prstGeom prst="rect">
            <a:avLst/>
          </a:prstGeom>
          <a:noFill/>
        </p:spPr>
        <p:txBody>
          <a:bodyPr wrap="square" lIns="82058" tIns="41029" rIns="82058" bIns="41029" rtlCol="0">
            <a:spAutoFit/>
          </a:bodyPr>
          <a:lstStyle/>
          <a:p>
            <a:pPr algn="ctr"/>
            <a:r>
              <a:rPr lang="en-US" sz="1400" b="1" dirty="0">
                <a:solidFill>
                  <a:schemeClr val="bg2">
                    <a:lumMod val="25000"/>
                  </a:schemeClr>
                </a:solidFill>
              </a:rPr>
              <a:t>Patient and Caregiver Centered Experience of Care/Care Coordination</a:t>
            </a:r>
          </a:p>
        </p:txBody>
      </p:sp>
      <p:cxnSp>
        <p:nvCxnSpPr>
          <p:cNvPr id="18" name="Straight Connector 17"/>
          <p:cNvCxnSpPr/>
          <p:nvPr/>
        </p:nvCxnSpPr>
        <p:spPr>
          <a:xfrm>
            <a:off x="4648202" y="2047220"/>
            <a:ext cx="4230255" cy="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00601" y="2085179"/>
            <a:ext cx="3787981" cy="482969"/>
          </a:xfrm>
          <a:prstGeom prst="rect">
            <a:avLst/>
          </a:prstGeom>
          <a:noFill/>
        </p:spPr>
        <p:txBody>
          <a:bodyPr wrap="square" lIns="82058" tIns="41029" rIns="82058" bIns="41029" rtlCol="0">
            <a:spAutoFit/>
          </a:bodyPr>
          <a:lstStyle/>
          <a:p>
            <a:pPr algn="ctr"/>
            <a:r>
              <a:rPr lang="en-US" sz="1300" b="1" dirty="0"/>
              <a:t>Hospital Consumer Assessment of Healthcare Providers and Systems (HCAHPS) Survey</a:t>
            </a:r>
          </a:p>
        </p:txBody>
      </p:sp>
      <p:sp>
        <p:nvSpPr>
          <p:cNvPr id="23" name="TextBox 22"/>
          <p:cNvSpPr txBox="1"/>
          <p:nvPr/>
        </p:nvSpPr>
        <p:spPr>
          <a:xfrm>
            <a:off x="5029202" y="2709446"/>
            <a:ext cx="3773055" cy="298724"/>
          </a:xfrm>
          <a:prstGeom prst="rect">
            <a:avLst/>
          </a:prstGeom>
          <a:noFill/>
        </p:spPr>
        <p:txBody>
          <a:bodyPr wrap="square" lIns="82058" tIns="41029" rIns="82058" bIns="41029" rtlCol="0">
            <a:spAutoFit/>
          </a:bodyPr>
          <a:lstStyle/>
          <a:p>
            <a:pPr algn="ctr"/>
            <a:r>
              <a:rPr lang="en-US" sz="1400" b="1" dirty="0">
                <a:solidFill>
                  <a:srgbClr val="0070C0"/>
                </a:solidFill>
              </a:rPr>
              <a:t>Clinical Care</a:t>
            </a:r>
          </a:p>
        </p:txBody>
      </p:sp>
      <p:sp>
        <p:nvSpPr>
          <p:cNvPr id="24" name="TextBox 23"/>
          <p:cNvSpPr txBox="1"/>
          <p:nvPr/>
        </p:nvSpPr>
        <p:spPr>
          <a:xfrm>
            <a:off x="5384864" y="2937457"/>
            <a:ext cx="1096844" cy="282914"/>
          </a:xfrm>
          <a:prstGeom prst="rect">
            <a:avLst/>
          </a:prstGeom>
          <a:noFill/>
        </p:spPr>
        <p:txBody>
          <a:bodyPr wrap="square" lIns="82058" tIns="41029" rIns="82058" bIns="41029" rtlCol="0">
            <a:spAutoFit/>
          </a:bodyPr>
          <a:lstStyle/>
          <a:p>
            <a:r>
              <a:rPr lang="en-US" sz="1300" b="1" dirty="0">
                <a:solidFill>
                  <a:srgbClr val="0070C0"/>
                </a:solidFill>
              </a:rPr>
              <a:t>Outcomes</a:t>
            </a:r>
          </a:p>
        </p:txBody>
      </p:sp>
      <p:sp>
        <p:nvSpPr>
          <p:cNvPr id="25" name="TextBox 24"/>
          <p:cNvSpPr txBox="1"/>
          <p:nvPr/>
        </p:nvSpPr>
        <p:spPr>
          <a:xfrm>
            <a:off x="7518466" y="2939305"/>
            <a:ext cx="943443" cy="282914"/>
          </a:xfrm>
          <a:prstGeom prst="rect">
            <a:avLst/>
          </a:prstGeom>
          <a:noFill/>
        </p:spPr>
        <p:txBody>
          <a:bodyPr wrap="square" lIns="82058" tIns="41029" rIns="82058" bIns="41029" rtlCol="0">
            <a:spAutoFit/>
          </a:bodyPr>
          <a:lstStyle/>
          <a:p>
            <a:r>
              <a:rPr lang="en-US" sz="1300" b="1" dirty="0">
                <a:solidFill>
                  <a:schemeClr val="accent1"/>
                </a:solidFill>
              </a:rPr>
              <a:t>Process</a:t>
            </a:r>
          </a:p>
        </p:txBody>
      </p:sp>
      <p:cxnSp>
        <p:nvCxnSpPr>
          <p:cNvPr id="27" name="Straight Connector 26"/>
          <p:cNvCxnSpPr/>
          <p:nvPr/>
        </p:nvCxnSpPr>
        <p:spPr>
          <a:xfrm>
            <a:off x="5170785" y="3241637"/>
            <a:ext cx="1371600"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213665" y="3249039"/>
            <a:ext cx="1371600"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069250" y="3293740"/>
            <a:ext cx="1574670" cy="683024"/>
          </a:xfrm>
          <a:prstGeom prst="rect">
            <a:avLst/>
          </a:prstGeom>
          <a:noFill/>
        </p:spPr>
        <p:txBody>
          <a:bodyPr wrap="square" lIns="82058" tIns="41029" rIns="82058" bIns="41029" rtlCol="0">
            <a:spAutoFit/>
          </a:bodyPr>
          <a:lstStyle/>
          <a:p>
            <a:pPr algn="ctr"/>
            <a:r>
              <a:rPr lang="en-US" sz="1300" b="1" dirty="0">
                <a:solidFill>
                  <a:srgbClr val="0070C0"/>
                </a:solidFill>
              </a:rPr>
              <a:t>MORT-30-AMI</a:t>
            </a:r>
          </a:p>
          <a:p>
            <a:pPr algn="ctr"/>
            <a:r>
              <a:rPr lang="en-US" sz="1300" b="1" dirty="0">
                <a:solidFill>
                  <a:srgbClr val="0070C0"/>
                </a:solidFill>
              </a:rPr>
              <a:t>MORT-30-HF</a:t>
            </a:r>
          </a:p>
          <a:p>
            <a:pPr algn="ctr"/>
            <a:r>
              <a:rPr lang="en-US" sz="1300" b="1" dirty="0">
                <a:solidFill>
                  <a:srgbClr val="0070C0"/>
                </a:solidFill>
              </a:rPr>
              <a:t>MORT-30-PN</a:t>
            </a:r>
          </a:p>
        </p:txBody>
      </p:sp>
      <p:sp>
        <p:nvSpPr>
          <p:cNvPr id="30" name="TextBox 29"/>
          <p:cNvSpPr txBox="1"/>
          <p:nvPr/>
        </p:nvSpPr>
        <p:spPr>
          <a:xfrm>
            <a:off x="7112130" y="3299936"/>
            <a:ext cx="1574670" cy="683024"/>
          </a:xfrm>
          <a:prstGeom prst="rect">
            <a:avLst/>
          </a:prstGeom>
          <a:noFill/>
        </p:spPr>
        <p:txBody>
          <a:bodyPr wrap="square" lIns="82058" tIns="41029" rIns="82058" bIns="41029" rtlCol="0">
            <a:spAutoFit/>
          </a:bodyPr>
          <a:lstStyle/>
          <a:p>
            <a:pPr algn="ctr"/>
            <a:r>
              <a:rPr lang="en-US" sz="1300" b="1" dirty="0">
                <a:solidFill>
                  <a:srgbClr val="0070C0"/>
                </a:solidFill>
              </a:rPr>
              <a:t>AMI-7a</a:t>
            </a:r>
          </a:p>
          <a:p>
            <a:pPr algn="ctr"/>
            <a:r>
              <a:rPr lang="en-US" sz="1300" b="1" dirty="0">
                <a:solidFill>
                  <a:srgbClr val="0070C0"/>
                </a:solidFill>
              </a:rPr>
              <a:t>IMM-2</a:t>
            </a:r>
          </a:p>
          <a:p>
            <a:pPr algn="ctr"/>
            <a:r>
              <a:rPr lang="en-US" sz="1300" b="1" dirty="0">
                <a:solidFill>
                  <a:srgbClr val="0070C0"/>
                </a:solidFill>
              </a:rPr>
              <a:t>PC-01*</a:t>
            </a:r>
          </a:p>
        </p:txBody>
      </p:sp>
      <p:sp>
        <p:nvSpPr>
          <p:cNvPr id="31" name="TextBox 30"/>
          <p:cNvSpPr txBox="1"/>
          <p:nvPr/>
        </p:nvSpPr>
        <p:spPr>
          <a:xfrm>
            <a:off x="6481708" y="4890156"/>
            <a:ext cx="833493" cy="298724"/>
          </a:xfrm>
          <a:prstGeom prst="rect">
            <a:avLst/>
          </a:prstGeom>
          <a:noFill/>
        </p:spPr>
        <p:txBody>
          <a:bodyPr wrap="square" lIns="82058" tIns="41029" rIns="82058" bIns="41029" rtlCol="0">
            <a:spAutoFit/>
          </a:bodyPr>
          <a:lstStyle/>
          <a:p>
            <a:pPr algn="ctr"/>
            <a:r>
              <a:rPr lang="en-US" sz="1400" b="1" dirty="0">
                <a:solidFill>
                  <a:srgbClr val="33CC33"/>
                </a:solidFill>
              </a:rPr>
              <a:t>Safety</a:t>
            </a:r>
          </a:p>
        </p:txBody>
      </p:sp>
      <p:sp>
        <p:nvSpPr>
          <p:cNvPr id="35" name="TextBox 34"/>
          <p:cNvSpPr txBox="1"/>
          <p:nvPr/>
        </p:nvSpPr>
        <p:spPr>
          <a:xfrm>
            <a:off x="5022187" y="5168207"/>
            <a:ext cx="3693645" cy="1283188"/>
          </a:xfrm>
          <a:prstGeom prst="rect">
            <a:avLst/>
          </a:prstGeom>
          <a:noFill/>
        </p:spPr>
        <p:txBody>
          <a:bodyPr wrap="square" lIns="82058" tIns="41029" rIns="82058" bIns="41029" rtlCol="0">
            <a:spAutoFit/>
          </a:bodyPr>
          <a:lstStyle/>
          <a:p>
            <a:pPr algn="ctr"/>
            <a:r>
              <a:rPr lang="en-US" sz="1300" b="1" dirty="0">
                <a:solidFill>
                  <a:srgbClr val="00B050"/>
                </a:solidFill>
              </a:rPr>
              <a:t>CLABSI</a:t>
            </a:r>
          </a:p>
          <a:p>
            <a:pPr algn="ctr"/>
            <a:r>
              <a:rPr lang="en-US" sz="1300" b="1" dirty="0">
                <a:solidFill>
                  <a:srgbClr val="00B050"/>
                </a:solidFill>
              </a:rPr>
              <a:t>CAUTI</a:t>
            </a:r>
          </a:p>
          <a:p>
            <a:pPr algn="ctr"/>
            <a:r>
              <a:rPr lang="en-US" sz="1300" b="1" dirty="0">
                <a:solidFill>
                  <a:srgbClr val="00B050"/>
                </a:solidFill>
              </a:rPr>
              <a:t>SSI</a:t>
            </a:r>
            <a:r>
              <a:rPr lang="en-US" sz="1300" dirty="0">
                <a:solidFill>
                  <a:srgbClr val="00B050"/>
                </a:solidFill>
              </a:rPr>
              <a:t>: Colon &amp; Abdominal Hysterectomy</a:t>
            </a:r>
          </a:p>
          <a:p>
            <a:pPr algn="ctr"/>
            <a:r>
              <a:rPr lang="en-US" sz="1300" b="1" dirty="0">
                <a:solidFill>
                  <a:srgbClr val="00B050"/>
                </a:solidFill>
              </a:rPr>
              <a:t>MRSA Infections*</a:t>
            </a:r>
          </a:p>
          <a:p>
            <a:pPr algn="ctr"/>
            <a:r>
              <a:rPr lang="en-US" sz="1300" b="1" dirty="0">
                <a:solidFill>
                  <a:srgbClr val="00B050"/>
                </a:solidFill>
              </a:rPr>
              <a:t>C-</a:t>
            </a:r>
            <a:r>
              <a:rPr lang="en-US" sz="1300" b="1" i="1" dirty="0">
                <a:solidFill>
                  <a:srgbClr val="00B050"/>
                </a:solidFill>
              </a:rPr>
              <a:t>difficile </a:t>
            </a:r>
            <a:r>
              <a:rPr lang="en-US" sz="1300" b="1" dirty="0">
                <a:solidFill>
                  <a:srgbClr val="00B050"/>
                </a:solidFill>
              </a:rPr>
              <a:t>Infections*</a:t>
            </a:r>
          </a:p>
          <a:p>
            <a:pPr algn="ctr"/>
            <a:r>
              <a:rPr lang="en-US" sz="1300" b="1" dirty="0">
                <a:solidFill>
                  <a:srgbClr val="00B050"/>
                </a:solidFill>
              </a:rPr>
              <a:t>AHRQ PSI-90</a:t>
            </a:r>
          </a:p>
        </p:txBody>
      </p:sp>
      <p:sp>
        <p:nvSpPr>
          <p:cNvPr id="38" name="TextBox 37"/>
          <p:cNvSpPr txBox="1"/>
          <p:nvPr/>
        </p:nvSpPr>
        <p:spPr>
          <a:xfrm>
            <a:off x="4648202" y="4188023"/>
            <a:ext cx="4419599" cy="298724"/>
          </a:xfrm>
          <a:prstGeom prst="rect">
            <a:avLst/>
          </a:prstGeom>
          <a:noFill/>
        </p:spPr>
        <p:txBody>
          <a:bodyPr wrap="square" lIns="82058" tIns="41029" rIns="82058" bIns="41029" rtlCol="0">
            <a:spAutoFit/>
          </a:bodyPr>
          <a:lstStyle/>
          <a:p>
            <a:pPr algn="ctr"/>
            <a:r>
              <a:rPr lang="en-US" sz="1400" b="1" dirty="0">
                <a:solidFill>
                  <a:srgbClr val="7030A0"/>
                </a:solidFill>
              </a:rPr>
              <a:t>Efficiency and Cost Reduction</a:t>
            </a:r>
          </a:p>
        </p:txBody>
      </p:sp>
      <p:sp>
        <p:nvSpPr>
          <p:cNvPr id="39" name="TextBox 38"/>
          <p:cNvSpPr txBox="1"/>
          <p:nvPr/>
        </p:nvSpPr>
        <p:spPr>
          <a:xfrm>
            <a:off x="4975020" y="4492825"/>
            <a:ext cx="3787981" cy="282914"/>
          </a:xfrm>
          <a:prstGeom prst="rect">
            <a:avLst/>
          </a:prstGeom>
          <a:noFill/>
        </p:spPr>
        <p:txBody>
          <a:bodyPr wrap="square" lIns="82058" tIns="41029" rIns="82058" bIns="41029" rtlCol="0">
            <a:spAutoFit/>
          </a:bodyPr>
          <a:lstStyle/>
          <a:p>
            <a:pPr algn="ctr"/>
            <a:r>
              <a:rPr lang="en-US" sz="1300" b="1" dirty="0">
                <a:solidFill>
                  <a:srgbClr val="7030A0"/>
                </a:solidFill>
              </a:rPr>
              <a:t>MSPB-1</a:t>
            </a:r>
          </a:p>
        </p:txBody>
      </p:sp>
      <p:cxnSp>
        <p:nvCxnSpPr>
          <p:cNvPr id="42" name="Straight Connector 41"/>
          <p:cNvCxnSpPr/>
          <p:nvPr/>
        </p:nvCxnSpPr>
        <p:spPr>
          <a:xfrm>
            <a:off x="4648202" y="4489654"/>
            <a:ext cx="4230255" cy="0"/>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4648202" y="5168205"/>
            <a:ext cx="4230255" cy="0"/>
          </a:xfrm>
          <a:prstGeom prst="line">
            <a:avLst/>
          </a:prstGeom>
          <a:ln w="19050">
            <a:solidFill>
              <a:srgbClr val="33CC33"/>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618830" y="1514690"/>
            <a:ext cx="1948902" cy="359858"/>
          </a:xfrm>
          <a:prstGeom prst="rect">
            <a:avLst/>
          </a:prstGeom>
          <a:noFill/>
        </p:spPr>
        <p:txBody>
          <a:bodyPr wrap="square" lIns="82058" tIns="41029" rIns="82058" bIns="41029" rtlCol="0">
            <a:spAutoFit/>
          </a:bodyPr>
          <a:lstStyle/>
          <a:p>
            <a:pPr algn="ctr"/>
            <a:r>
              <a:rPr lang="en-US" b="1" dirty="0">
                <a:solidFill>
                  <a:srgbClr val="0070C0"/>
                </a:solidFill>
              </a:rPr>
              <a:t>Domain Weights</a:t>
            </a:r>
          </a:p>
        </p:txBody>
      </p:sp>
      <p:sp>
        <p:nvSpPr>
          <p:cNvPr id="47" name="TextBox 46"/>
          <p:cNvSpPr txBox="1"/>
          <p:nvPr/>
        </p:nvSpPr>
        <p:spPr>
          <a:xfrm>
            <a:off x="3048186" y="3509567"/>
            <a:ext cx="1720085" cy="359858"/>
          </a:xfrm>
          <a:prstGeom prst="rect">
            <a:avLst/>
          </a:prstGeom>
          <a:noFill/>
        </p:spPr>
        <p:txBody>
          <a:bodyPr wrap="square" lIns="82058" tIns="41029" rIns="82058" bIns="41029" rtlCol="0">
            <a:spAutoFit/>
          </a:bodyPr>
          <a:lstStyle/>
          <a:p>
            <a:r>
              <a:rPr lang="en-US" b="1" dirty="0" smtClean="0">
                <a:solidFill>
                  <a:schemeClr val="bg1"/>
                </a:solidFill>
              </a:rPr>
              <a:t>Clinical Care</a:t>
            </a:r>
            <a:endParaRPr lang="en-US" b="1" dirty="0">
              <a:solidFill>
                <a:schemeClr val="bg1"/>
              </a:solidFill>
            </a:endParaRPr>
          </a:p>
        </p:txBody>
      </p:sp>
      <p:sp>
        <p:nvSpPr>
          <p:cNvPr id="48" name="TextBox 47"/>
          <p:cNvSpPr txBox="1"/>
          <p:nvPr/>
        </p:nvSpPr>
        <p:spPr>
          <a:xfrm>
            <a:off x="419102" y="6464712"/>
            <a:ext cx="8305800" cy="282914"/>
          </a:xfrm>
          <a:prstGeom prst="rect">
            <a:avLst/>
          </a:prstGeom>
          <a:noFill/>
        </p:spPr>
        <p:txBody>
          <a:bodyPr wrap="square" lIns="82058" tIns="41029" rIns="82058" bIns="41029" rtlCol="0">
            <a:spAutoFit/>
          </a:bodyPr>
          <a:lstStyle/>
          <a:p>
            <a:r>
              <a:rPr lang="en-US" sz="1300" dirty="0"/>
              <a:t>An asterisk (*) indicates a newly adopted measure for the Hospital VBP Program.</a:t>
            </a:r>
          </a:p>
        </p:txBody>
      </p:sp>
      <p:sp>
        <p:nvSpPr>
          <p:cNvPr id="32" name="Slide Number Placeholder 2"/>
          <p:cNvSpPr>
            <a:spLocks noGrp="1"/>
          </p:cNvSpPr>
          <p:nvPr>
            <p:ph type="sldNum" sz="quarter" idx="4294967295"/>
          </p:nvPr>
        </p:nvSpPr>
        <p:spPr>
          <a:xfrm>
            <a:off x="8398831" y="93030"/>
            <a:ext cx="495765" cy="180918"/>
          </a:xfrm>
          <a:prstGeom prst="rect">
            <a:avLst/>
          </a:prstGeom>
        </p:spPr>
        <p:txBody>
          <a:bodyPr lIns="82058" tIns="41029" rIns="82058" bIns="41029"/>
          <a:lstStyle/>
          <a:p>
            <a:r>
              <a:rPr lang="en-US" dirty="0" smtClean="0"/>
              <a:t>16</a:t>
            </a:r>
            <a:endParaRPr lang="en-US" dirty="0"/>
          </a:p>
        </p:txBody>
      </p:sp>
    </p:spTree>
    <p:extLst>
      <p:ext uri="{BB962C8B-B14F-4D97-AF65-F5344CB8AC3E}">
        <p14:creationId xmlns:p14="http://schemas.microsoft.com/office/powerpoint/2010/main" val="1837867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254381" lvl="1">
              <a:spcBef>
                <a:spcPts val="538"/>
              </a:spcBef>
              <a:spcAft>
                <a:spcPts val="1077"/>
              </a:spcAft>
              <a:buFont typeface="Arial" pitchFamily="34" charset="0"/>
              <a:buChar char="•"/>
            </a:pPr>
            <a:r>
              <a:rPr lang="en-US" sz="1400" b="1" dirty="0">
                <a:solidFill>
                  <a:srgbClr val="0070C0"/>
                </a:solidFill>
              </a:rPr>
              <a:t>Hospital VBP Program section of CMS website: </a:t>
            </a:r>
            <a:r>
              <a:rPr lang="en-US" sz="1400" u="sng" dirty="0">
                <a:solidFill>
                  <a:srgbClr val="0070C0"/>
                </a:solidFill>
              </a:rPr>
              <a:t>http://cms.gov/Medicare/Quality-Initiatives-Patient-Assessment-Instruments/hospital-value-based-purchasing/index.html?redirect=/Hospital-Value-Based-Purchasing/ </a:t>
            </a:r>
            <a:endParaRPr lang="en-US" sz="1600" u="sng" dirty="0">
              <a:solidFill>
                <a:srgbClr val="0070C0"/>
              </a:solidFill>
            </a:endParaRPr>
          </a:p>
          <a:p>
            <a:pPr marL="254381" lvl="1">
              <a:spcBef>
                <a:spcPts val="538"/>
              </a:spcBef>
              <a:spcAft>
                <a:spcPts val="1077"/>
              </a:spcAft>
              <a:buFont typeface="Arial" pitchFamily="34" charset="0"/>
              <a:buChar char="•"/>
            </a:pPr>
            <a:endParaRPr lang="en-US" sz="1400" b="1" dirty="0">
              <a:solidFill>
                <a:srgbClr val="0070C0"/>
              </a:solidFill>
            </a:endParaRPr>
          </a:p>
          <a:p>
            <a:pPr marL="254381" lvl="1">
              <a:spcBef>
                <a:spcPts val="538"/>
              </a:spcBef>
              <a:spcAft>
                <a:spcPts val="1077"/>
              </a:spcAft>
              <a:buFont typeface="Arial" pitchFamily="34" charset="0"/>
              <a:buChar char="•"/>
            </a:pPr>
            <a:r>
              <a:rPr lang="en-US" sz="1400" b="1" dirty="0">
                <a:solidFill>
                  <a:srgbClr val="0070C0"/>
                </a:solidFill>
              </a:rPr>
              <a:t>Section 1886 of the Social Security Act:</a:t>
            </a:r>
            <a:r>
              <a:rPr lang="en-US" sz="1400" dirty="0">
                <a:solidFill>
                  <a:srgbClr val="0070C0"/>
                </a:solidFill>
              </a:rPr>
              <a:t> </a:t>
            </a:r>
            <a:r>
              <a:rPr lang="en-US" sz="1400" u="sng" dirty="0">
                <a:solidFill>
                  <a:srgbClr val="0070C0"/>
                </a:solidFill>
              </a:rPr>
              <a:t>http://www.ssa.gov/OP_Home/ssact/title18/1886.htm </a:t>
            </a:r>
            <a:endParaRPr lang="en-US" sz="1600" u="sng" dirty="0">
              <a:solidFill>
                <a:srgbClr val="0070C0"/>
              </a:solidFill>
            </a:endParaRPr>
          </a:p>
          <a:p>
            <a:pPr marL="254381" lvl="1">
              <a:spcBef>
                <a:spcPts val="538"/>
              </a:spcBef>
              <a:spcAft>
                <a:spcPts val="1077"/>
              </a:spcAft>
              <a:buFont typeface="Arial" pitchFamily="34" charset="0"/>
              <a:buChar char="•"/>
            </a:pPr>
            <a:endParaRPr lang="en-US" sz="1400" b="1" dirty="0">
              <a:solidFill>
                <a:srgbClr val="0070C0"/>
              </a:solidFill>
            </a:endParaRPr>
          </a:p>
          <a:p>
            <a:pPr marL="254381" lvl="1">
              <a:spcBef>
                <a:spcPts val="538"/>
              </a:spcBef>
              <a:spcAft>
                <a:spcPts val="1077"/>
              </a:spcAft>
              <a:buFont typeface="Arial" pitchFamily="34" charset="0"/>
              <a:buChar char="•"/>
            </a:pPr>
            <a:r>
              <a:rPr lang="en-US" sz="1400" b="1" dirty="0">
                <a:solidFill>
                  <a:srgbClr val="0070C0"/>
                </a:solidFill>
              </a:rPr>
              <a:t>Hospital VBP Program Scoring on Hospital Compare: </a:t>
            </a:r>
            <a:r>
              <a:rPr lang="en-US" sz="1400" u="sng" dirty="0">
                <a:solidFill>
                  <a:srgbClr val="0070C0"/>
                </a:solidFill>
              </a:rPr>
              <a:t>http://www.medicare.gov/hospitalcompare/data/hospital-vbp.html </a:t>
            </a:r>
            <a:endParaRPr lang="en-US" sz="1600" u="sng" dirty="0">
              <a:solidFill>
                <a:srgbClr val="0070C0"/>
              </a:solidFill>
            </a:endParaRPr>
          </a:p>
          <a:p>
            <a:pPr marL="254381" lvl="1">
              <a:spcBef>
                <a:spcPts val="538"/>
              </a:spcBef>
              <a:spcAft>
                <a:spcPts val="1077"/>
              </a:spcAft>
              <a:buFont typeface="Arial" pitchFamily="34" charset="0"/>
              <a:buChar char="•"/>
            </a:pPr>
            <a:endParaRPr lang="en-US" sz="1400" b="1" dirty="0">
              <a:solidFill>
                <a:srgbClr val="0070C0"/>
              </a:solidFill>
            </a:endParaRPr>
          </a:p>
          <a:p>
            <a:pPr marL="254381" lvl="1">
              <a:spcBef>
                <a:spcPts val="538"/>
              </a:spcBef>
              <a:spcAft>
                <a:spcPts val="1077"/>
              </a:spcAft>
              <a:buFont typeface="Arial" pitchFamily="34" charset="0"/>
              <a:buChar char="•"/>
            </a:pPr>
            <a:r>
              <a:rPr lang="en-US" sz="1400" b="1" dirty="0">
                <a:solidFill>
                  <a:srgbClr val="0070C0"/>
                </a:solidFill>
              </a:rPr>
              <a:t>Hospital VBP Program Payments on Hospital Compare: </a:t>
            </a:r>
            <a:r>
              <a:rPr lang="en-US" sz="1400" u="sng" dirty="0">
                <a:solidFill>
                  <a:srgbClr val="0070C0"/>
                </a:solidFill>
              </a:rPr>
              <a:t>http://www.medicare.gov/hospitalcompare/data/payment-adjustments.html </a:t>
            </a:r>
            <a:endParaRPr lang="en-US" sz="1600" u="sng" dirty="0">
              <a:solidFill>
                <a:srgbClr val="0070C0"/>
              </a:solidFill>
            </a:endParaRPr>
          </a:p>
          <a:p>
            <a:pPr marL="254381" lvl="1">
              <a:spcBef>
                <a:spcPts val="538"/>
              </a:spcBef>
              <a:spcAft>
                <a:spcPts val="1077"/>
              </a:spcAft>
              <a:buFont typeface="Arial" pitchFamily="34" charset="0"/>
              <a:buChar char="•"/>
            </a:pPr>
            <a:endParaRPr lang="en-US" sz="1400" b="1" dirty="0">
              <a:solidFill>
                <a:srgbClr val="0070C0"/>
              </a:solidFill>
            </a:endParaRPr>
          </a:p>
          <a:p>
            <a:pPr marL="254381" lvl="1">
              <a:spcBef>
                <a:spcPts val="538"/>
              </a:spcBef>
              <a:spcAft>
                <a:spcPts val="1077"/>
              </a:spcAft>
              <a:buFont typeface="Arial" pitchFamily="34" charset="0"/>
              <a:buChar char="•"/>
            </a:pPr>
            <a:r>
              <a:rPr lang="en-US" sz="1400" b="1" dirty="0">
                <a:solidFill>
                  <a:srgbClr val="0070C0"/>
                </a:solidFill>
              </a:rPr>
              <a:t>National Quality Forum: </a:t>
            </a:r>
            <a:r>
              <a:rPr lang="en-US" sz="1400" u="sng" dirty="0">
                <a:solidFill>
                  <a:srgbClr val="0070C0"/>
                </a:solidFill>
              </a:rPr>
              <a:t>www.qualityforum.org</a:t>
            </a:r>
            <a:endParaRPr lang="en-US" sz="1600" u="sng" dirty="0">
              <a:solidFill>
                <a:srgbClr val="0070C0"/>
              </a:solidFill>
            </a:endParaRPr>
          </a:p>
        </p:txBody>
      </p:sp>
      <p:sp>
        <p:nvSpPr>
          <p:cNvPr id="3" name="Title 2"/>
          <p:cNvSpPr>
            <a:spLocks noGrp="1"/>
          </p:cNvSpPr>
          <p:nvPr>
            <p:ph type="title"/>
          </p:nvPr>
        </p:nvSpPr>
        <p:spPr/>
        <p:txBody>
          <a:bodyPr/>
          <a:lstStyle/>
          <a:p>
            <a:r>
              <a:rPr lang="en-US" dirty="0" smtClean="0">
                <a:solidFill>
                  <a:srgbClr val="0070C0"/>
                </a:solidFill>
              </a:rPr>
              <a:t>Hospital VBP Program Resources</a:t>
            </a:r>
            <a:endParaRPr lang="en-US" dirty="0">
              <a:solidFill>
                <a:srgbClr val="0070C0"/>
              </a:solidFill>
            </a:endParaRPr>
          </a:p>
        </p:txBody>
      </p:sp>
      <p:sp>
        <p:nvSpPr>
          <p:cNvPr id="4" name="Slide Number Placeholder 3"/>
          <p:cNvSpPr>
            <a:spLocks noGrp="1"/>
          </p:cNvSpPr>
          <p:nvPr>
            <p:ph type="sldNum" sz="quarter" idx="4294967295"/>
          </p:nvPr>
        </p:nvSpPr>
        <p:spPr>
          <a:xfrm>
            <a:off x="8398831" y="93030"/>
            <a:ext cx="495765" cy="180918"/>
          </a:xfrm>
          <a:prstGeom prst="rect">
            <a:avLst/>
          </a:prstGeom>
        </p:spPr>
        <p:txBody>
          <a:bodyPr lIns="82058" tIns="41029" rIns="82058" bIns="41029"/>
          <a:lstStyle/>
          <a:p>
            <a:fld id="{E8555075-F7D8-774D-92CE-0FFE5404D32F}" type="slidenum">
              <a:rPr lang="en-US" smtClean="0"/>
              <a:pPr/>
              <a:t>24</a:t>
            </a:fld>
            <a:endParaRPr lang="en-US" dirty="0"/>
          </a:p>
        </p:txBody>
      </p:sp>
    </p:spTree>
    <p:extLst>
      <p:ext uri="{BB962C8B-B14F-4D97-AF65-F5344CB8AC3E}">
        <p14:creationId xmlns:p14="http://schemas.microsoft.com/office/powerpoint/2010/main" val="13242876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838200"/>
          </a:xfrm>
        </p:spPr>
        <p:txBody>
          <a:bodyPr>
            <a:noAutofit/>
          </a:bodyPr>
          <a:lstStyle/>
          <a:p>
            <a:pPr algn="ctr"/>
            <a:r>
              <a:rPr lang="en-US" sz="3500" b="1" dirty="0" smtClean="0">
                <a:solidFill>
                  <a:srgbClr val="00519B"/>
                </a:solidFill>
              </a:rPr>
              <a:t>Relevant Links</a:t>
            </a:r>
            <a:endParaRPr lang="en-US" sz="3500" b="1" dirty="0">
              <a:solidFill>
                <a:srgbClr val="00519B"/>
              </a:solidFill>
            </a:endParaRPr>
          </a:p>
        </p:txBody>
      </p:sp>
      <p:sp>
        <p:nvSpPr>
          <p:cNvPr id="5" name="Content Placeholder 4"/>
          <p:cNvSpPr>
            <a:spLocks noGrp="1"/>
          </p:cNvSpPr>
          <p:nvPr>
            <p:ph idx="1"/>
          </p:nvPr>
        </p:nvSpPr>
        <p:spPr>
          <a:xfrm>
            <a:off x="457200" y="762000"/>
            <a:ext cx="8281737" cy="5867400"/>
          </a:xfrm>
        </p:spPr>
        <p:txBody>
          <a:bodyPr numCol="2">
            <a:normAutofit fontScale="47500" lnSpcReduction="20000"/>
          </a:bodyPr>
          <a:lstStyle/>
          <a:p>
            <a:pPr marL="0" lvl="0" indent="0">
              <a:buNone/>
            </a:pPr>
            <a:r>
              <a:rPr lang="en-US" u="sng" dirty="0" smtClean="0"/>
              <a:t>Medicare Payment Goals Announcement</a:t>
            </a:r>
          </a:p>
          <a:p>
            <a:pPr lvl="0"/>
            <a:r>
              <a:rPr lang="en-US" dirty="0" smtClean="0"/>
              <a:t>To </a:t>
            </a:r>
            <a:r>
              <a:rPr lang="en-US" dirty="0"/>
              <a:t>read the press release from the announcement of Medicare payment reform goals: </a:t>
            </a:r>
            <a:r>
              <a:rPr lang="en-US" u="sng" dirty="0">
                <a:hlinkClick r:id="rId3"/>
              </a:rPr>
              <a:t>http://www.hhs.gov/news/press/2015pres/01/20150126a.html</a:t>
            </a:r>
            <a:endParaRPr lang="en-US" dirty="0"/>
          </a:p>
          <a:p>
            <a:endParaRPr lang="en-US" dirty="0"/>
          </a:p>
          <a:p>
            <a:pPr lvl="0"/>
            <a:r>
              <a:rPr lang="en-US" dirty="0"/>
              <a:t>To read a new Perspectives piece in the New </a:t>
            </a:r>
            <a:r>
              <a:rPr lang="en-US" dirty="0" smtClean="0"/>
              <a:t>England </a:t>
            </a:r>
            <a:r>
              <a:rPr lang="en-US" dirty="0"/>
              <a:t>Journal of Medicine from Secretary Burwell on the goals announcement: </a:t>
            </a:r>
            <a:r>
              <a:rPr lang="en-US" u="sng" dirty="0">
                <a:hlinkClick r:id="rId4"/>
              </a:rPr>
              <a:t>http://www.nejm.org/doi/full/10.1056/NEJMp1500445</a:t>
            </a:r>
            <a:endParaRPr lang="en-US" dirty="0"/>
          </a:p>
          <a:p>
            <a:endParaRPr lang="en-US" dirty="0"/>
          </a:p>
          <a:p>
            <a:pPr lvl="0"/>
            <a:r>
              <a:rPr lang="en-US" dirty="0"/>
              <a:t>To read more about </a:t>
            </a:r>
            <a:r>
              <a:rPr lang="en-US" dirty="0" smtClean="0"/>
              <a:t>“why this matters” </a:t>
            </a:r>
            <a:r>
              <a:rPr lang="en-US" u="sng" dirty="0">
                <a:hlinkClick r:id="rId5"/>
              </a:rPr>
              <a:t>http://www.cms.gov/Newsroom/MediaReleaseDatabase/Fact-sheets/2015-Fact-sheets-items/2015-01-26-2.html</a:t>
            </a:r>
            <a:endParaRPr lang="en-US" dirty="0"/>
          </a:p>
          <a:p>
            <a:endParaRPr lang="en-US" dirty="0"/>
          </a:p>
          <a:p>
            <a:pPr lvl="0"/>
            <a:r>
              <a:rPr lang="en-US" dirty="0"/>
              <a:t>To read a fact sheet about the Medicare payment reform goals and Learning and Action Network: </a:t>
            </a:r>
            <a:r>
              <a:rPr lang="en-US" u="sng" dirty="0">
                <a:hlinkClick r:id="rId6"/>
              </a:rPr>
              <a:t>http://www.cms.gov/Newsroom/MediaReleaseDatabase/Fact-sheets/2015-Fact-sheets-items/2015-01-26-3.html</a:t>
            </a:r>
            <a:endParaRPr lang="en-US" dirty="0"/>
          </a:p>
          <a:p>
            <a:endParaRPr lang="en-US" dirty="0"/>
          </a:p>
          <a:p>
            <a:pPr lvl="0"/>
            <a:r>
              <a:rPr lang="en-US" dirty="0" smtClean="0"/>
              <a:t>To </a:t>
            </a:r>
            <a:r>
              <a:rPr lang="en-US" dirty="0"/>
              <a:t>contact the Learning and Action Network, please email: </a:t>
            </a:r>
            <a:r>
              <a:rPr lang="en-US" u="sng" dirty="0">
                <a:hlinkClick r:id="rId7"/>
              </a:rPr>
              <a:t>PaymentNetwork@cms.hhs.gov</a:t>
            </a:r>
            <a:endParaRPr lang="en-US" dirty="0"/>
          </a:p>
          <a:p>
            <a:pPr marL="0" lvl="0" indent="0">
              <a:buNone/>
            </a:pPr>
            <a:endParaRPr lang="en-US" u="sng" dirty="0" smtClean="0"/>
          </a:p>
          <a:p>
            <a:pPr marL="0" lvl="0" indent="0">
              <a:buNone/>
            </a:pPr>
            <a:r>
              <a:rPr lang="en-US" u="sng" dirty="0" smtClean="0"/>
              <a:t>Interoperability </a:t>
            </a:r>
            <a:r>
              <a:rPr lang="en-US" u="sng" dirty="0"/>
              <a:t>Roadmap</a:t>
            </a:r>
          </a:p>
          <a:p>
            <a:pPr lvl="0"/>
            <a:r>
              <a:rPr lang="en-US" dirty="0"/>
              <a:t>To learn more about the Interoperability Roadmap: </a:t>
            </a:r>
          </a:p>
          <a:p>
            <a:r>
              <a:rPr lang="en-US" u="sng" dirty="0">
                <a:hlinkClick r:id="rId8"/>
              </a:rPr>
              <a:t>http://www.healthit.gov/policy-researchers-implementers/interoperability</a:t>
            </a:r>
            <a:endParaRPr lang="en-US" dirty="0"/>
          </a:p>
          <a:p>
            <a:pPr marL="0" indent="0">
              <a:buNone/>
            </a:pPr>
            <a:endParaRPr lang="en-US" u="sng" dirty="0" smtClean="0"/>
          </a:p>
          <a:p>
            <a:pPr marL="0" indent="0">
              <a:buNone/>
            </a:pPr>
            <a:r>
              <a:rPr lang="en-US" u="sng" dirty="0" smtClean="0"/>
              <a:t>Transforming Clinical Practice Initiative</a:t>
            </a:r>
          </a:p>
          <a:p>
            <a:pPr lvl="0"/>
            <a:r>
              <a:rPr lang="en-US" dirty="0" smtClean="0"/>
              <a:t>To learn more about the Transforming Clinical Practice Initiative: </a:t>
            </a:r>
            <a:r>
              <a:rPr lang="en-US" u="sng" dirty="0" smtClean="0">
                <a:hlinkClick r:id="rId9"/>
              </a:rPr>
              <a:t>http://innovation.cms.gov/initiatives/Transforming-Clinical-Practices/</a:t>
            </a:r>
            <a:endParaRPr lang="en-US" u="sng" dirty="0" smtClean="0"/>
          </a:p>
          <a:p>
            <a:pPr marL="0" lvl="0" indent="0">
              <a:buNone/>
            </a:pPr>
            <a:endParaRPr lang="en-US" dirty="0" smtClean="0"/>
          </a:p>
          <a:p>
            <a:pPr lvl="0"/>
            <a:r>
              <a:rPr lang="en-US" dirty="0" smtClean="0"/>
              <a:t>To read the press release: </a:t>
            </a:r>
            <a:r>
              <a:rPr lang="en-US" dirty="0" smtClean="0">
                <a:hlinkClick r:id="rId10"/>
              </a:rPr>
              <a:t>http://www.hhs.gov/news/press/2014pres/10/20141023a.html</a:t>
            </a:r>
            <a:endParaRPr lang="en-US" dirty="0" smtClean="0"/>
          </a:p>
          <a:p>
            <a:pPr marL="0" lvl="0" indent="0">
              <a:buNone/>
            </a:pPr>
            <a:endParaRPr lang="en-US" dirty="0" smtClean="0"/>
          </a:p>
          <a:p>
            <a:pPr lvl="0"/>
            <a:r>
              <a:rPr lang="en-US" dirty="0" smtClean="0"/>
              <a:t>To read the blog: </a:t>
            </a:r>
            <a:r>
              <a:rPr lang="en-US" dirty="0" smtClean="0">
                <a:hlinkClick r:id="rId11"/>
              </a:rPr>
              <a:t>http://www.hhs.gov/healthcare/facts/blog/2014/10/transforming-clinical-practice-initiative.html</a:t>
            </a:r>
            <a:endParaRPr lang="en-US" dirty="0" smtClean="0"/>
          </a:p>
          <a:p>
            <a:pPr marL="0" lvl="0" indent="0">
              <a:buNone/>
            </a:pPr>
            <a:endParaRPr lang="en-US" u="sng" dirty="0"/>
          </a:p>
          <a:p>
            <a:pPr marL="0" lvl="0" indent="0">
              <a:buNone/>
            </a:pPr>
            <a:r>
              <a:rPr lang="en-US" u="sng" dirty="0"/>
              <a:t>Other Delivery System Reform Facts</a:t>
            </a:r>
          </a:p>
          <a:p>
            <a:pPr lvl="0"/>
            <a:r>
              <a:rPr lang="en-US" dirty="0"/>
              <a:t>To learn more about facts and key accomplishments to date on better care, smarter spending, and healthier people: </a:t>
            </a:r>
            <a:r>
              <a:rPr lang="en-US" u="sng" dirty="0">
                <a:hlinkClick r:id="rId12"/>
              </a:rPr>
              <a:t>http://</a:t>
            </a:r>
            <a:r>
              <a:rPr lang="en-US" u="sng" dirty="0" smtClean="0">
                <a:hlinkClick r:id="rId12"/>
              </a:rPr>
              <a:t>www.cms.gov/Newsroom/MediaReleaseDatabase/Fact-sheets/2015-Fact-sheets-items/2015-01-26.html</a:t>
            </a:r>
            <a:endParaRPr lang="en-US" dirty="0"/>
          </a:p>
        </p:txBody>
      </p:sp>
      <p:sp>
        <p:nvSpPr>
          <p:cNvPr id="3" name="Slide Number Placeholder 2"/>
          <p:cNvSpPr>
            <a:spLocks noGrp="1"/>
          </p:cNvSpPr>
          <p:nvPr>
            <p:ph type="sldNum" sz="quarter" idx="12"/>
          </p:nvPr>
        </p:nvSpPr>
        <p:spPr/>
        <p:txBody>
          <a:bodyPr/>
          <a:lstStyle/>
          <a:p>
            <a:fld id="{4AEC9A7A-D2D6-481B-9938-F028355276E7}" type="slidenum">
              <a:rPr lang="en-US" smtClean="0"/>
              <a:t>25</a:t>
            </a:fld>
            <a:endParaRPr lang="en-US"/>
          </a:p>
        </p:txBody>
      </p:sp>
    </p:spTree>
    <p:extLst>
      <p:ext uri="{BB962C8B-B14F-4D97-AF65-F5344CB8AC3E}">
        <p14:creationId xmlns:p14="http://schemas.microsoft.com/office/powerpoint/2010/main" val="2229875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0070C0"/>
                </a:solidFill>
              </a:rPr>
              <a:t>Goals of the CMS Quality Strategy</a:t>
            </a:r>
            <a:endParaRPr lang="en-US" dirty="0">
              <a:solidFill>
                <a:srgbClr val="0070C0"/>
              </a:solidFill>
            </a:endParaRPr>
          </a:p>
        </p:txBody>
      </p:sp>
      <p:sp>
        <p:nvSpPr>
          <p:cNvPr id="5" name="Content Placeholder 3"/>
          <p:cNvSpPr>
            <a:spLocks noGrp="1"/>
          </p:cNvSpPr>
          <p:nvPr>
            <p:ph idx="1"/>
          </p:nvPr>
        </p:nvSpPr>
        <p:spPr/>
        <p:txBody>
          <a:bodyPr>
            <a:noAutofit/>
          </a:bodyPr>
          <a:lstStyle/>
          <a:p>
            <a:pPr marL="254381" indent="-254381">
              <a:lnSpc>
                <a:spcPct val="120000"/>
              </a:lnSpc>
              <a:spcBef>
                <a:spcPts val="0"/>
              </a:spcBef>
            </a:pPr>
            <a:r>
              <a:rPr lang="en-US" sz="2000" dirty="0">
                <a:solidFill>
                  <a:srgbClr val="0070C0"/>
                </a:solidFill>
              </a:rPr>
              <a:t>Make care safer by reducing harm caused in the delivery of care</a:t>
            </a:r>
            <a:endParaRPr lang="en-US" sz="2000" b="1" dirty="0">
              <a:solidFill>
                <a:srgbClr val="0070C0"/>
              </a:solidFill>
            </a:endParaRPr>
          </a:p>
          <a:p>
            <a:pPr lvl="1">
              <a:lnSpc>
                <a:spcPct val="120000"/>
              </a:lnSpc>
              <a:spcBef>
                <a:spcPts val="0"/>
              </a:spcBef>
              <a:defRPr/>
            </a:pPr>
            <a:r>
              <a:rPr lang="en-US" sz="2200" dirty="0">
                <a:solidFill>
                  <a:srgbClr val="0070C0"/>
                </a:solidFill>
              </a:rPr>
              <a:t>Improve support for a culture of safety</a:t>
            </a:r>
          </a:p>
          <a:p>
            <a:pPr lvl="1">
              <a:lnSpc>
                <a:spcPct val="120000"/>
              </a:lnSpc>
              <a:spcBef>
                <a:spcPts val="0"/>
              </a:spcBef>
              <a:defRPr/>
            </a:pPr>
            <a:r>
              <a:rPr lang="en-US" sz="2200" dirty="0">
                <a:solidFill>
                  <a:srgbClr val="0070C0"/>
                </a:solidFill>
              </a:rPr>
              <a:t>Reduce inappropriate and unnecessary care</a:t>
            </a:r>
          </a:p>
          <a:p>
            <a:pPr lvl="1">
              <a:lnSpc>
                <a:spcPct val="120000"/>
              </a:lnSpc>
              <a:spcBef>
                <a:spcPts val="0"/>
              </a:spcBef>
              <a:spcAft>
                <a:spcPts val="1077"/>
              </a:spcAft>
              <a:defRPr/>
            </a:pPr>
            <a:r>
              <a:rPr lang="en-US" sz="2200" dirty="0">
                <a:solidFill>
                  <a:srgbClr val="0070C0"/>
                </a:solidFill>
              </a:rPr>
              <a:t>Prevent or minimize harm in all settings</a:t>
            </a:r>
          </a:p>
          <a:p>
            <a:pPr marL="254381" indent="-254381">
              <a:lnSpc>
                <a:spcPct val="120000"/>
              </a:lnSpc>
              <a:spcBef>
                <a:spcPts val="0"/>
              </a:spcBef>
              <a:spcAft>
                <a:spcPts val="897"/>
              </a:spcAft>
            </a:pPr>
            <a:r>
              <a:rPr lang="en-US" sz="2000" dirty="0">
                <a:solidFill>
                  <a:srgbClr val="0070C0"/>
                </a:solidFill>
              </a:rPr>
              <a:t>Strengthen person and family engagement as partners in their care</a:t>
            </a:r>
            <a:endParaRPr lang="en-US" sz="2000" b="1" dirty="0">
              <a:solidFill>
                <a:srgbClr val="0070C0"/>
              </a:solidFill>
            </a:endParaRPr>
          </a:p>
          <a:p>
            <a:pPr marL="254381" indent="-254381">
              <a:lnSpc>
                <a:spcPct val="120000"/>
              </a:lnSpc>
              <a:spcBef>
                <a:spcPts val="0"/>
              </a:spcBef>
              <a:spcAft>
                <a:spcPts val="897"/>
              </a:spcAft>
            </a:pPr>
            <a:r>
              <a:rPr lang="en-US" sz="2000" dirty="0">
                <a:solidFill>
                  <a:srgbClr val="0070C0"/>
                </a:solidFill>
              </a:rPr>
              <a:t>Promote effective communication and coordination of care</a:t>
            </a:r>
            <a:endParaRPr lang="en-US" sz="2000" b="1" dirty="0">
              <a:solidFill>
                <a:srgbClr val="0070C0"/>
              </a:solidFill>
            </a:endParaRPr>
          </a:p>
          <a:p>
            <a:pPr marL="254381" indent="-254381">
              <a:lnSpc>
                <a:spcPct val="120000"/>
              </a:lnSpc>
              <a:spcBef>
                <a:spcPts val="0"/>
              </a:spcBef>
              <a:spcAft>
                <a:spcPts val="897"/>
              </a:spcAft>
            </a:pPr>
            <a:r>
              <a:rPr lang="en-US" sz="2000" dirty="0">
                <a:solidFill>
                  <a:srgbClr val="0070C0"/>
                </a:solidFill>
              </a:rPr>
              <a:t>Promote effective prevention and treatment of chronic disease</a:t>
            </a:r>
            <a:endParaRPr lang="en-US" sz="2000" b="1" dirty="0">
              <a:solidFill>
                <a:srgbClr val="0070C0"/>
              </a:solidFill>
            </a:endParaRPr>
          </a:p>
          <a:p>
            <a:pPr marL="254381" indent="-254381">
              <a:lnSpc>
                <a:spcPct val="120000"/>
              </a:lnSpc>
              <a:spcBef>
                <a:spcPts val="0"/>
              </a:spcBef>
              <a:spcAft>
                <a:spcPts val="897"/>
              </a:spcAft>
            </a:pPr>
            <a:r>
              <a:rPr lang="en-US" sz="2000" dirty="0">
                <a:solidFill>
                  <a:srgbClr val="0070C0"/>
                </a:solidFill>
              </a:rPr>
              <a:t>Work with communities to promote best practices of healthy living</a:t>
            </a:r>
            <a:endParaRPr lang="en-US" sz="2000" b="1" dirty="0">
              <a:solidFill>
                <a:srgbClr val="0070C0"/>
              </a:solidFill>
            </a:endParaRPr>
          </a:p>
          <a:p>
            <a:pPr marL="254381" indent="-254381">
              <a:lnSpc>
                <a:spcPct val="120000"/>
              </a:lnSpc>
              <a:spcBef>
                <a:spcPts val="0"/>
              </a:spcBef>
              <a:spcAft>
                <a:spcPts val="897"/>
              </a:spcAft>
            </a:pPr>
            <a:r>
              <a:rPr lang="en-US" sz="2000" dirty="0">
                <a:solidFill>
                  <a:srgbClr val="0070C0"/>
                </a:solidFill>
              </a:rPr>
              <a:t>Make care affordable</a:t>
            </a:r>
            <a:endParaRPr lang="en-US" sz="2000" b="1" dirty="0">
              <a:solidFill>
                <a:srgbClr val="0070C0"/>
              </a:solidFill>
            </a:endParaRPr>
          </a:p>
        </p:txBody>
      </p:sp>
      <p:sp>
        <p:nvSpPr>
          <p:cNvPr id="4" name="Slide Number Placeholder 3"/>
          <p:cNvSpPr>
            <a:spLocks noGrp="1"/>
          </p:cNvSpPr>
          <p:nvPr>
            <p:ph type="sldNum" sz="quarter" idx="4294967295"/>
          </p:nvPr>
        </p:nvSpPr>
        <p:spPr>
          <a:xfrm>
            <a:off x="8398831" y="93030"/>
            <a:ext cx="495765" cy="180918"/>
          </a:xfrm>
          <a:prstGeom prst="rect">
            <a:avLst/>
          </a:prstGeom>
        </p:spPr>
        <p:txBody>
          <a:bodyPr lIns="82058" tIns="41029" rIns="82058" bIns="41029"/>
          <a:lstStyle/>
          <a:p>
            <a:fld id="{E8555075-F7D8-774D-92CE-0FFE5404D32F}"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8782572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672" y="1304525"/>
            <a:ext cx="8466328" cy="646331"/>
          </a:xfrm>
        </p:spPr>
        <p:txBody>
          <a:bodyPr/>
          <a:lstStyle/>
          <a:p>
            <a:pPr algn="l"/>
            <a:r>
              <a:rPr lang="en-US" sz="1400" dirty="0" smtClean="0">
                <a:solidFill>
                  <a:srgbClr val="00519B"/>
                </a:solidFill>
              </a:rPr>
              <a:t>In three words, our vision for improving health delivery is about </a:t>
            </a:r>
            <a:r>
              <a:rPr lang="en-US" sz="1400" b="1" u="sng" dirty="0" smtClean="0">
                <a:solidFill>
                  <a:srgbClr val="00519B"/>
                </a:solidFill>
              </a:rPr>
              <a:t>better, smarter, healthier</a:t>
            </a:r>
            <a:r>
              <a:rPr lang="en-US" sz="1400" dirty="0" smtClean="0">
                <a:solidFill>
                  <a:srgbClr val="00519B"/>
                </a:solidFill>
              </a:rPr>
              <a:t>. </a:t>
            </a:r>
            <a:br>
              <a:rPr lang="en-US" sz="1400" dirty="0" smtClean="0">
                <a:solidFill>
                  <a:srgbClr val="00519B"/>
                </a:solidFill>
              </a:rPr>
            </a:br>
            <a:r>
              <a:rPr lang="en-US" sz="800" dirty="0" smtClean="0">
                <a:solidFill>
                  <a:srgbClr val="00519B"/>
                </a:solidFill>
              </a:rPr>
              <a:t/>
            </a:r>
            <a:br>
              <a:rPr lang="en-US" sz="800" dirty="0" smtClean="0">
                <a:solidFill>
                  <a:srgbClr val="00519B"/>
                </a:solidFill>
              </a:rPr>
            </a:br>
            <a:r>
              <a:rPr lang="en-US" sz="1400" dirty="0" smtClean="0">
                <a:solidFill>
                  <a:srgbClr val="00519B"/>
                </a:solidFill>
              </a:rPr>
              <a:t>If we find </a:t>
            </a:r>
            <a:r>
              <a:rPr lang="en-US" sz="1400" u="sng" dirty="0" smtClean="0">
                <a:solidFill>
                  <a:srgbClr val="FF0000"/>
                </a:solidFill>
              </a:rPr>
              <a:t>better ways </a:t>
            </a:r>
            <a:r>
              <a:rPr lang="en-US" sz="1400" dirty="0" smtClean="0">
                <a:solidFill>
                  <a:srgbClr val="FF0000"/>
                </a:solidFill>
              </a:rPr>
              <a:t>to</a:t>
            </a:r>
            <a:r>
              <a:rPr lang="en-US" sz="1400" dirty="0" smtClean="0">
                <a:solidFill>
                  <a:srgbClr val="00519B"/>
                </a:solidFill>
              </a:rPr>
              <a:t> </a:t>
            </a:r>
            <a:r>
              <a:rPr lang="en-US" sz="1400" u="sng" dirty="0" smtClean="0">
                <a:solidFill>
                  <a:srgbClr val="FF0000"/>
                </a:solidFill>
              </a:rPr>
              <a:t>pay providers</a:t>
            </a:r>
            <a:r>
              <a:rPr lang="en-US" sz="1400" dirty="0" smtClean="0">
                <a:solidFill>
                  <a:srgbClr val="FF0000"/>
                </a:solidFill>
              </a:rPr>
              <a:t>, </a:t>
            </a:r>
            <a:r>
              <a:rPr lang="en-US" sz="1400" u="sng" dirty="0" smtClean="0">
                <a:solidFill>
                  <a:srgbClr val="FF0000"/>
                </a:solidFill>
              </a:rPr>
              <a:t>deliver care</a:t>
            </a:r>
            <a:r>
              <a:rPr lang="en-US" sz="1400" dirty="0" smtClean="0">
                <a:solidFill>
                  <a:srgbClr val="FF0000"/>
                </a:solidFill>
              </a:rPr>
              <a:t>, </a:t>
            </a:r>
            <a:r>
              <a:rPr lang="en-US" sz="1400" dirty="0" smtClean="0">
                <a:solidFill>
                  <a:srgbClr val="00519B"/>
                </a:solidFill>
              </a:rPr>
              <a:t>and </a:t>
            </a:r>
            <a:r>
              <a:rPr lang="en-US" sz="1400" u="sng" dirty="0" smtClean="0">
                <a:solidFill>
                  <a:srgbClr val="FF0000"/>
                </a:solidFill>
              </a:rPr>
              <a:t>distribute information</a:t>
            </a:r>
            <a:r>
              <a:rPr lang="en-US" sz="1400" dirty="0" smtClean="0">
                <a:solidFill>
                  <a:srgbClr val="00519B"/>
                </a:solidFill>
              </a:rPr>
              <a:t>:</a:t>
            </a:r>
            <a:endParaRPr lang="en-US" sz="1400" dirty="0">
              <a:solidFill>
                <a:srgbClr val="00519B"/>
              </a:solidFill>
            </a:endParaRPr>
          </a:p>
        </p:txBody>
      </p:sp>
      <p:sp>
        <p:nvSpPr>
          <p:cNvPr id="3" name="Content Placeholder 2"/>
          <p:cNvSpPr>
            <a:spLocks noGrp="1"/>
          </p:cNvSpPr>
          <p:nvPr>
            <p:ph idx="1"/>
          </p:nvPr>
        </p:nvSpPr>
        <p:spPr>
          <a:xfrm>
            <a:off x="2206164" y="4341005"/>
            <a:ext cx="6217781" cy="824841"/>
          </a:xfrm>
        </p:spPr>
        <p:txBody>
          <a:bodyPr/>
          <a:lstStyle/>
          <a:p>
            <a:pPr lvl="0">
              <a:buFont typeface="Wingdings" panose="05000000000000000000" pitchFamily="2" charset="2"/>
              <a:buChar char="§"/>
              <a:defRPr/>
            </a:pPr>
            <a:r>
              <a:rPr lang="en-US" sz="1400" b="1" dirty="0" smtClean="0"/>
              <a:t>Encourage the integration and coordination of clinical care services</a:t>
            </a:r>
          </a:p>
          <a:p>
            <a:pPr lvl="0">
              <a:buFont typeface="Wingdings" panose="05000000000000000000" pitchFamily="2" charset="2"/>
              <a:buChar char="§"/>
              <a:defRPr/>
            </a:pPr>
            <a:r>
              <a:rPr lang="en-US" sz="1400" dirty="0" smtClean="0"/>
              <a:t>Improve population health</a:t>
            </a:r>
          </a:p>
          <a:p>
            <a:pPr lvl="0">
              <a:buFont typeface="Wingdings" panose="05000000000000000000" pitchFamily="2" charset="2"/>
              <a:buChar char="§"/>
              <a:defRPr/>
            </a:pPr>
            <a:r>
              <a:rPr lang="en-US" sz="1400" dirty="0" smtClean="0"/>
              <a:t>Promote patient engagement through shared decision making</a:t>
            </a:r>
          </a:p>
        </p:txBody>
      </p:sp>
      <p:sp>
        <p:nvSpPr>
          <p:cNvPr id="5" name="Rectangle 4"/>
          <p:cNvSpPr/>
          <p:nvPr/>
        </p:nvSpPr>
        <p:spPr>
          <a:xfrm>
            <a:off x="589187" y="3086871"/>
            <a:ext cx="1371601" cy="92286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bg1"/>
                </a:solidFill>
              </a:rPr>
              <a:t>Incentives</a:t>
            </a:r>
            <a:endParaRPr lang="en-US" sz="1600" b="1" dirty="0">
              <a:solidFill>
                <a:schemeClr val="bg1"/>
              </a:solidFill>
            </a:endParaRPr>
          </a:p>
        </p:txBody>
      </p:sp>
      <p:sp>
        <p:nvSpPr>
          <p:cNvPr id="10" name="Content Placeholder 2"/>
          <p:cNvSpPr txBox="1">
            <a:spLocks/>
          </p:cNvSpPr>
          <p:nvPr/>
        </p:nvSpPr>
        <p:spPr>
          <a:xfrm>
            <a:off x="2206165" y="5592219"/>
            <a:ext cx="6056088" cy="566309"/>
          </a:xfrm>
          <a:prstGeom prst="rect">
            <a:avLst/>
          </a:prstGeom>
        </p:spPr>
        <p:txBody>
          <a:bodyPr vert="horz" wrap="square" lIns="91440" tIns="45720" rIns="91440" bIns="45720" rtlCol="0">
            <a:spAutoFit/>
          </a:bodyPr>
          <a:lstStyle/>
          <a:p>
            <a:pPr marL="342900" indent="-342900">
              <a:spcBef>
                <a:spcPct val="20000"/>
              </a:spcBef>
              <a:buFont typeface="Wingdings" pitchFamily="2" charset="2"/>
              <a:buChar char="§"/>
              <a:defRPr/>
            </a:pPr>
            <a:r>
              <a:rPr lang="en-US" sz="1400" b="1" dirty="0" smtClean="0"/>
              <a:t>Create transparency on cost and quality information</a:t>
            </a:r>
          </a:p>
          <a:p>
            <a:pPr marL="342900" indent="-342900">
              <a:spcBef>
                <a:spcPct val="20000"/>
              </a:spcBef>
              <a:buFont typeface="Wingdings" pitchFamily="2" charset="2"/>
              <a:buChar char="§"/>
              <a:defRPr/>
            </a:pPr>
            <a:r>
              <a:rPr lang="en-US" sz="1400" dirty="0" smtClean="0"/>
              <a:t>Bring electronic health information to the point of care for meaningful use</a:t>
            </a:r>
          </a:p>
        </p:txBody>
      </p:sp>
      <p:cxnSp>
        <p:nvCxnSpPr>
          <p:cNvPr id="16" name="Straight Connector 15"/>
          <p:cNvCxnSpPr/>
          <p:nvPr/>
        </p:nvCxnSpPr>
        <p:spPr>
          <a:xfrm>
            <a:off x="516617" y="4132398"/>
            <a:ext cx="7696200"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89187" y="5411624"/>
            <a:ext cx="7696200"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89187" y="2593274"/>
            <a:ext cx="1828800" cy="338554"/>
          </a:xfrm>
          <a:prstGeom prst="rect">
            <a:avLst/>
          </a:prstGeom>
          <a:noFill/>
        </p:spPr>
        <p:txBody>
          <a:bodyPr wrap="square" rtlCol="0">
            <a:spAutoFit/>
          </a:bodyPr>
          <a:lstStyle/>
          <a:p>
            <a:r>
              <a:rPr lang="en-US" sz="1600" b="1" dirty="0" smtClean="0">
                <a:solidFill>
                  <a:schemeClr val="tx2"/>
                </a:solidFill>
              </a:rPr>
              <a:t>Focus Areas</a:t>
            </a:r>
            <a:endParaRPr lang="en-US" sz="1600" b="1" baseline="30000" dirty="0" smtClean="0">
              <a:solidFill>
                <a:schemeClr val="tx2"/>
              </a:solidFill>
            </a:endParaRPr>
          </a:p>
        </p:txBody>
      </p:sp>
      <p:cxnSp>
        <p:nvCxnSpPr>
          <p:cNvPr id="20" name="Straight Connector 19"/>
          <p:cNvCxnSpPr/>
          <p:nvPr/>
        </p:nvCxnSpPr>
        <p:spPr>
          <a:xfrm>
            <a:off x="564813" y="2910236"/>
            <a:ext cx="1371601"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132354" y="2605603"/>
            <a:ext cx="1828800" cy="338554"/>
          </a:xfrm>
          <a:prstGeom prst="rect">
            <a:avLst/>
          </a:prstGeom>
          <a:noFill/>
        </p:spPr>
        <p:txBody>
          <a:bodyPr wrap="square" rtlCol="0">
            <a:spAutoFit/>
          </a:bodyPr>
          <a:lstStyle/>
          <a:p>
            <a:r>
              <a:rPr lang="en-US" sz="1600" b="1" dirty="0" smtClean="0">
                <a:solidFill>
                  <a:schemeClr val="tx2"/>
                </a:solidFill>
              </a:rPr>
              <a:t>Description</a:t>
            </a:r>
            <a:endParaRPr lang="en-US" sz="1600" b="1" baseline="30000" dirty="0" smtClean="0">
              <a:solidFill>
                <a:schemeClr val="tx2"/>
              </a:solidFill>
            </a:endParaRPr>
          </a:p>
        </p:txBody>
      </p:sp>
      <p:cxnSp>
        <p:nvCxnSpPr>
          <p:cNvPr id="24" name="Straight Connector 23"/>
          <p:cNvCxnSpPr/>
          <p:nvPr/>
        </p:nvCxnSpPr>
        <p:spPr>
          <a:xfrm>
            <a:off x="2132354" y="2910236"/>
            <a:ext cx="6056089"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589187" y="4284830"/>
            <a:ext cx="1371601" cy="98126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bg1"/>
                </a:solidFill>
              </a:rPr>
              <a:t>Care Delivery</a:t>
            </a:r>
            <a:endParaRPr lang="en-US" sz="1600" b="1" dirty="0">
              <a:solidFill>
                <a:schemeClr val="bg1"/>
              </a:solidFill>
            </a:endParaRPr>
          </a:p>
        </p:txBody>
      </p:sp>
      <p:sp>
        <p:nvSpPr>
          <p:cNvPr id="22" name="Rectangle 21"/>
          <p:cNvSpPr/>
          <p:nvPr/>
        </p:nvSpPr>
        <p:spPr>
          <a:xfrm>
            <a:off x="589187" y="5592219"/>
            <a:ext cx="1371601" cy="900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bg1"/>
                </a:solidFill>
              </a:rPr>
              <a:t>Information</a:t>
            </a:r>
            <a:endParaRPr lang="en-US" sz="1600" b="1" dirty="0">
              <a:solidFill>
                <a:schemeClr val="bg1"/>
              </a:solidFill>
            </a:endParaRPr>
          </a:p>
        </p:txBody>
      </p:sp>
      <p:sp>
        <p:nvSpPr>
          <p:cNvPr id="25" name="Content Placeholder 2"/>
          <p:cNvSpPr txBox="1">
            <a:spLocks/>
          </p:cNvSpPr>
          <p:nvPr/>
        </p:nvSpPr>
        <p:spPr>
          <a:xfrm>
            <a:off x="2206164" y="2992460"/>
            <a:ext cx="6494239" cy="1083374"/>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Wingdings" pitchFamily="2" charset="2"/>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1400" b="1" dirty="0" smtClean="0"/>
              <a:t>Promote value-based payment systems </a:t>
            </a:r>
          </a:p>
          <a:p>
            <a:pPr lvl="1">
              <a:defRPr/>
            </a:pPr>
            <a:r>
              <a:rPr lang="en-US" sz="1400" dirty="0" smtClean="0"/>
              <a:t>Test new alternative payment models</a:t>
            </a:r>
          </a:p>
          <a:p>
            <a:pPr lvl="1">
              <a:defRPr/>
            </a:pPr>
            <a:r>
              <a:rPr lang="en-US" sz="1400" dirty="0" smtClean="0"/>
              <a:t>Increase linkage of Medicaid, Medicare FFS, and other payments to value</a:t>
            </a:r>
          </a:p>
          <a:p>
            <a:pPr>
              <a:defRPr/>
            </a:pPr>
            <a:r>
              <a:rPr lang="en-US" sz="1400" dirty="0" smtClean="0"/>
              <a:t>Bring proven payment models to scale</a:t>
            </a:r>
            <a:endParaRPr lang="en-US" sz="1400" dirty="0"/>
          </a:p>
        </p:txBody>
      </p:sp>
      <p:sp>
        <p:nvSpPr>
          <p:cNvPr id="28" name="Title 1"/>
          <p:cNvSpPr txBox="1">
            <a:spLocks/>
          </p:cNvSpPr>
          <p:nvPr/>
        </p:nvSpPr>
        <p:spPr>
          <a:xfrm>
            <a:off x="304800" y="256091"/>
            <a:ext cx="8386795" cy="1169551"/>
          </a:xfrm>
          <a:prstGeom prst="rect">
            <a:avLst/>
          </a:prstGeom>
        </p:spPr>
        <p:txBody>
          <a:bodyPr vert="horz" wrap="square" lIns="91440" tIns="45720" rIns="91440" bIns="45720" rtlCol="0" anchor="t" anchorCtr="0">
            <a:spAutoFit/>
          </a:bodyPr>
          <a:lstStyle>
            <a:lvl1pPr algn="l" defTabSz="914400" rtl="0" eaLnBrk="1" latinLnBrk="0" hangingPunct="1">
              <a:spcBef>
                <a:spcPct val="0"/>
              </a:spcBef>
              <a:buNone/>
              <a:defRPr sz="3200" b="0" kern="1200">
                <a:solidFill>
                  <a:schemeClr val="tx2"/>
                </a:solidFill>
                <a:latin typeface="+mj-lt"/>
                <a:ea typeface="+mj-ea"/>
                <a:cs typeface="+mj-cs"/>
              </a:defRPr>
            </a:lvl1pPr>
          </a:lstStyle>
          <a:p>
            <a:pPr algn="ctr"/>
            <a:r>
              <a:rPr lang="en-US" sz="3500" b="1" dirty="0" smtClean="0">
                <a:solidFill>
                  <a:srgbClr val="00519B"/>
                </a:solidFill>
              </a:rPr>
              <a:t>Better Care. Smarter Spending. </a:t>
            </a:r>
          </a:p>
          <a:p>
            <a:pPr algn="ctr"/>
            <a:r>
              <a:rPr lang="en-US" sz="3500" b="1" dirty="0" smtClean="0">
                <a:solidFill>
                  <a:srgbClr val="00519B"/>
                </a:solidFill>
              </a:rPr>
              <a:t>Healthier People</a:t>
            </a:r>
            <a:endParaRPr lang="en-US" sz="3500" b="1" dirty="0">
              <a:solidFill>
                <a:srgbClr val="00519B"/>
              </a:solidFill>
            </a:endParaRPr>
          </a:p>
        </p:txBody>
      </p:sp>
      <p:sp>
        <p:nvSpPr>
          <p:cNvPr id="4" name="TextBox 3"/>
          <p:cNvSpPr txBox="1"/>
          <p:nvPr/>
        </p:nvSpPr>
        <p:spPr>
          <a:xfrm>
            <a:off x="795217" y="1891295"/>
            <a:ext cx="5921471" cy="646331"/>
          </a:xfrm>
          <a:prstGeom prst="rect">
            <a:avLst/>
          </a:prstGeom>
          <a:noFill/>
        </p:spPr>
        <p:txBody>
          <a:bodyPr wrap="square" rtlCol="0">
            <a:spAutoFit/>
          </a:bodyPr>
          <a:lstStyle/>
          <a:p>
            <a:pPr marL="342900" indent="-342900">
              <a:buFont typeface="Wingdings" panose="05000000000000000000" pitchFamily="2" charset="2"/>
              <a:buChar char="ü"/>
            </a:pPr>
            <a:r>
              <a:rPr lang="en-US" sz="1200" dirty="0" smtClean="0">
                <a:solidFill>
                  <a:srgbClr val="00519B"/>
                </a:solidFill>
              </a:rPr>
              <a:t>We </a:t>
            </a:r>
            <a:r>
              <a:rPr lang="en-US" sz="1200" dirty="0">
                <a:solidFill>
                  <a:srgbClr val="00519B"/>
                </a:solidFill>
              </a:rPr>
              <a:t>can receive better care. </a:t>
            </a:r>
            <a:endParaRPr lang="en-US" sz="1200" dirty="0" smtClean="0">
              <a:solidFill>
                <a:srgbClr val="00519B"/>
              </a:solidFill>
            </a:endParaRPr>
          </a:p>
          <a:p>
            <a:pPr marL="342900" indent="-342900">
              <a:buFont typeface="Wingdings" panose="05000000000000000000" pitchFamily="2" charset="2"/>
              <a:buChar char="ü"/>
            </a:pPr>
            <a:r>
              <a:rPr lang="en-US" sz="1200" dirty="0" smtClean="0">
                <a:solidFill>
                  <a:srgbClr val="00519B"/>
                </a:solidFill>
              </a:rPr>
              <a:t>We </a:t>
            </a:r>
            <a:r>
              <a:rPr lang="en-US" sz="1200" dirty="0">
                <a:solidFill>
                  <a:srgbClr val="00519B"/>
                </a:solidFill>
              </a:rPr>
              <a:t>can spend our health dollars more wisely. </a:t>
            </a:r>
            <a:endParaRPr lang="en-US" sz="1200" dirty="0" smtClean="0">
              <a:solidFill>
                <a:srgbClr val="00519B"/>
              </a:solidFill>
            </a:endParaRPr>
          </a:p>
          <a:p>
            <a:pPr marL="342900" indent="-342900">
              <a:buFont typeface="Wingdings" panose="05000000000000000000" pitchFamily="2" charset="2"/>
              <a:buChar char="ü"/>
            </a:pPr>
            <a:r>
              <a:rPr lang="en-US" sz="1200" dirty="0" smtClean="0">
                <a:solidFill>
                  <a:srgbClr val="00519B"/>
                </a:solidFill>
              </a:rPr>
              <a:t>We </a:t>
            </a:r>
            <a:r>
              <a:rPr lang="en-US" sz="1200" dirty="0">
                <a:solidFill>
                  <a:srgbClr val="00519B"/>
                </a:solidFill>
              </a:rPr>
              <a:t>can have healthier communities, a healthier economy, and a healthier country. </a:t>
            </a:r>
            <a:endParaRPr lang="en-US" sz="1200" dirty="0"/>
          </a:p>
        </p:txBody>
      </p:sp>
    </p:spTree>
    <p:extLst>
      <p:ext uri="{BB962C8B-B14F-4D97-AF65-F5344CB8AC3E}">
        <p14:creationId xmlns:p14="http://schemas.microsoft.com/office/powerpoint/2010/main" val="226031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a:xfrm>
            <a:off x="152400" y="4114800"/>
            <a:ext cx="1600200" cy="1371600"/>
          </a:xfrm>
          <a:prstGeom prst="rect">
            <a:avLst/>
          </a:prstGeom>
          <a:noFill/>
          <a:ln>
            <a:noFill/>
          </a:ln>
          <a:effectLst>
            <a:glow rad="101600">
              <a:schemeClr val="accent1">
                <a:satMod val="175000"/>
                <a:alpha val="40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233" y="16253"/>
            <a:ext cx="8200796" cy="609600"/>
          </a:xfrm>
        </p:spPr>
        <p:txBody>
          <a:bodyPr>
            <a:normAutofit fontScale="90000"/>
          </a:bodyPr>
          <a:lstStyle/>
          <a:p>
            <a:r>
              <a:rPr lang="en-US" b="0" dirty="0" smtClean="0"/>
              <a:t>CMS Authorized Programs &amp; Activities</a:t>
            </a:r>
            <a:endParaRPr lang="en-US" b="0" dirty="0"/>
          </a:p>
        </p:txBody>
      </p:sp>
      <p:graphicFrame>
        <p:nvGraphicFramePr>
          <p:cNvPr id="10" name="Diagram 9"/>
          <p:cNvGraphicFramePr/>
          <p:nvPr>
            <p:extLst>
              <p:ext uri="{D42A27DB-BD31-4B8C-83A1-F6EECF244321}">
                <p14:modId xmlns:p14="http://schemas.microsoft.com/office/powerpoint/2010/main" val="707723755"/>
              </p:ext>
            </p:extLst>
          </p:nvPr>
        </p:nvGraphicFramePr>
        <p:xfrm>
          <a:off x="762000" y="1828800"/>
          <a:ext cx="7010400" cy="43428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TextBox 21"/>
          <p:cNvSpPr txBox="1"/>
          <p:nvPr/>
        </p:nvSpPr>
        <p:spPr>
          <a:xfrm>
            <a:off x="3225675" y="512118"/>
            <a:ext cx="3488866" cy="1617701"/>
          </a:xfrm>
          <a:prstGeom prst="rect">
            <a:avLst/>
          </a:prstGeom>
          <a:noFill/>
        </p:spPr>
        <p:txBody>
          <a:bodyPr wrap="square" lIns="93296" tIns="46648" rIns="93296" bIns="46648" rtlCol="0">
            <a:spAutoFit/>
          </a:bodyPr>
          <a:lstStyle/>
          <a:p>
            <a:r>
              <a:rPr lang="en-US" sz="1100" b="1" dirty="0"/>
              <a:t>Reducing &amp; Preventing Health Care Associated Infections</a:t>
            </a:r>
          </a:p>
          <a:p>
            <a:r>
              <a:rPr lang="en-US" sz="1100" b="1" dirty="0" smtClean="0"/>
              <a:t>Reducing &amp; Preventing Adverse Drug Events</a:t>
            </a:r>
          </a:p>
          <a:p>
            <a:r>
              <a:rPr lang="en-US" sz="1100" b="1" dirty="0" smtClean="0"/>
              <a:t>Community Living Council</a:t>
            </a:r>
          </a:p>
          <a:p>
            <a:r>
              <a:rPr lang="en-US" sz="1100" b="1" dirty="0" smtClean="0"/>
              <a:t>Multiple Chronic Conditions</a:t>
            </a:r>
          </a:p>
          <a:p>
            <a:r>
              <a:rPr lang="en-US" sz="1100" b="1" dirty="0" smtClean="0"/>
              <a:t>National Alzheimer’s Project Act</a:t>
            </a:r>
          </a:p>
          <a:p>
            <a:r>
              <a:rPr lang="en-US" sz="1100" b="1" dirty="0"/>
              <a:t>Partnership for Patients</a:t>
            </a:r>
          </a:p>
          <a:p>
            <a:r>
              <a:rPr lang="en-US" sz="1100" b="1" dirty="0" smtClean="0"/>
              <a:t>Million Hearts</a:t>
            </a:r>
          </a:p>
          <a:p>
            <a:r>
              <a:rPr lang="en-US" sz="1100" b="1" dirty="0"/>
              <a:t>National Quality Strategy</a:t>
            </a:r>
          </a:p>
          <a:p>
            <a:r>
              <a:rPr lang="en-US" sz="1100" b="1" dirty="0" smtClean="0"/>
              <a:t>Data.gov</a:t>
            </a:r>
            <a:endParaRPr lang="en-US" sz="1100" b="1" dirty="0"/>
          </a:p>
        </p:txBody>
      </p:sp>
      <p:sp>
        <p:nvSpPr>
          <p:cNvPr id="23" name="TextBox 22"/>
          <p:cNvSpPr txBox="1"/>
          <p:nvPr/>
        </p:nvSpPr>
        <p:spPr>
          <a:xfrm>
            <a:off x="0" y="2438400"/>
            <a:ext cx="2055078" cy="1448424"/>
          </a:xfrm>
          <a:prstGeom prst="rect">
            <a:avLst/>
          </a:prstGeom>
          <a:noFill/>
          <a:ln>
            <a:noFill/>
          </a:ln>
          <a:effectLst>
            <a:glow rad="101600">
              <a:schemeClr val="accent1">
                <a:satMod val="175000"/>
                <a:alpha val="40000"/>
              </a:schemeClr>
            </a:glow>
          </a:effectLst>
        </p:spPr>
        <p:txBody>
          <a:bodyPr wrap="square" lIns="93296" tIns="46648" rIns="93296" bIns="46648" rtlCol="0">
            <a:spAutoFit/>
          </a:bodyPr>
          <a:lstStyle/>
          <a:p>
            <a:r>
              <a:rPr lang="en-US" sz="1100" b="1" dirty="0" smtClean="0"/>
              <a:t>Coverage of services</a:t>
            </a:r>
          </a:p>
          <a:p>
            <a:r>
              <a:rPr lang="en-US" sz="1100" b="1" dirty="0" smtClean="0"/>
              <a:t>Physician Feedback report Quality Resource Utilization Report</a:t>
            </a:r>
          </a:p>
          <a:p>
            <a:r>
              <a:rPr lang="en-US" sz="1100" b="1" dirty="0" smtClean="0">
                <a:solidFill>
                  <a:srgbClr val="FF0000"/>
                </a:solidFill>
              </a:rPr>
              <a:t>Hospital Readmissions Reduction Program</a:t>
            </a:r>
          </a:p>
          <a:p>
            <a:r>
              <a:rPr lang="en-US" sz="1100" b="1" dirty="0" smtClean="0">
                <a:solidFill>
                  <a:srgbClr val="FF0000"/>
                </a:solidFill>
              </a:rPr>
              <a:t>Health Care Associated </a:t>
            </a:r>
            <a:r>
              <a:rPr lang="en-US" sz="1100" b="1" dirty="0" smtClean="0"/>
              <a:t>Conditions Program</a:t>
            </a:r>
          </a:p>
        </p:txBody>
      </p:sp>
      <p:sp>
        <p:nvSpPr>
          <p:cNvPr id="24" name="TextBox 23"/>
          <p:cNvSpPr txBox="1"/>
          <p:nvPr/>
        </p:nvSpPr>
        <p:spPr>
          <a:xfrm>
            <a:off x="148894" y="4191000"/>
            <a:ext cx="1829259" cy="1448424"/>
          </a:xfrm>
          <a:prstGeom prst="rect">
            <a:avLst/>
          </a:prstGeom>
          <a:noFill/>
        </p:spPr>
        <p:txBody>
          <a:bodyPr wrap="square" lIns="93296" tIns="46648" rIns="93296" bIns="46648" rtlCol="0">
            <a:spAutoFit/>
          </a:bodyPr>
          <a:lstStyle/>
          <a:p>
            <a:r>
              <a:rPr lang="en-US" sz="1100" b="1" dirty="0" smtClean="0"/>
              <a:t>ESRD </a:t>
            </a:r>
            <a:r>
              <a:rPr lang="en-US" sz="1100" b="1" dirty="0"/>
              <a:t>QIP</a:t>
            </a:r>
          </a:p>
          <a:p>
            <a:r>
              <a:rPr lang="en-US" sz="1100" b="1" dirty="0" smtClean="0">
                <a:solidFill>
                  <a:srgbClr val="FF0000"/>
                </a:solidFill>
              </a:rPr>
              <a:t>Hospital VBP</a:t>
            </a:r>
          </a:p>
          <a:p>
            <a:r>
              <a:rPr lang="en-US" sz="1100" b="1" dirty="0" smtClean="0">
                <a:solidFill>
                  <a:srgbClr val="FF0000"/>
                </a:solidFill>
              </a:rPr>
              <a:t>Physician value modifier</a:t>
            </a:r>
          </a:p>
          <a:p>
            <a:r>
              <a:rPr lang="en-US" sz="1100" b="1" dirty="0" smtClean="0"/>
              <a:t>Plans for Skilled Nursing Facility and Home Health Agencies,  </a:t>
            </a:r>
          </a:p>
          <a:p>
            <a:r>
              <a:rPr lang="en-US" sz="1100" b="1" dirty="0" smtClean="0"/>
              <a:t>Ambulatory Surgical Centers</a:t>
            </a:r>
            <a:endParaRPr lang="en-US" sz="1100" b="1" dirty="0"/>
          </a:p>
        </p:txBody>
      </p:sp>
      <p:sp>
        <p:nvSpPr>
          <p:cNvPr id="25" name="TextBox 24"/>
          <p:cNvSpPr txBox="1"/>
          <p:nvPr/>
        </p:nvSpPr>
        <p:spPr>
          <a:xfrm>
            <a:off x="1706461" y="5641414"/>
            <a:ext cx="1458599" cy="448150"/>
          </a:xfrm>
          <a:prstGeom prst="rect">
            <a:avLst/>
          </a:prstGeom>
          <a:noFill/>
        </p:spPr>
        <p:txBody>
          <a:bodyPr wrap="square" lIns="93296" tIns="46648" rIns="93296" bIns="46648" rtlCol="0">
            <a:spAutoFit/>
          </a:bodyPr>
          <a:lstStyle/>
          <a:p>
            <a:r>
              <a:rPr lang="en-US" sz="1100" b="1" dirty="0" smtClean="0"/>
              <a:t>QIOs</a:t>
            </a:r>
          </a:p>
          <a:p>
            <a:r>
              <a:rPr lang="en-US" sz="1200" b="1" dirty="0" smtClean="0"/>
              <a:t>ESRD Networks</a:t>
            </a:r>
            <a:endParaRPr lang="en-US" sz="1200" b="1" dirty="0"/>
          </a:p>
        </p:txBody>
      </p:sp>
      <p:sp>
        <p:nvSpPr>
          <p:cNvPr id="26" name="TextBox 25"/>
          <p:cNvSpPr txBox="1"/>
          <p:nvPr/>
        </p:nvSpPr>
        <p:spPr>
          <a:xfrm>
            <a:off x="6019800" y="5334000"/>
            <a:ext cx="3048000" cy="1617701"/>
          </a:xfrm>
          <a:prstGeom prst="rect">
            <a:avLst/>
          </a:prstGeom>
          <a:noFill/>
        </p:spPr>
        <p:txBody>
          <a:bodyPr wrap="square" lIns="93296" tIns="46648" rIns="93296" bIns="46648" rtlCol="0">
            <a:spAutoFit/>
          </a:bodyPr>
          <a:lstStyle/>
          <a:p>
            <a:r>
              <a:rPr lang="en-US" sz="1100" b="1" dirty="0" smtClean="0"/>
              <a:t>Hospital Inpatient Quality Hospital Outpatient</a:t>
            </a:r>
          </a:p>
          <a:p>
            <a:r>
              <a:rPr lang="en-US" sz="1100" b="1" dirty="0"/>
              <a:t>In-patient psychiatric hospitals</a:t>
            </a:r>
          </a:p>
          <a:p>
            <a:r>
              <a:rPr lang="en-US" sz="1100" b="1" dirty="0" smtClean="0"/>
              <a:t>Cancer hospitals</a:t>
            </a:r>
          </a:p>
          <a:p>
            <a:r>
              <a:rPr lang="en-US" sz="1100" b="1" dirty="0" smtClean="0"/>
              <a:t>Nursing homes</a:t>
            </a:r>
          </a:p>
          <a:p>
            <a:r>
              <a:rPr lang="en-US" sz="1100" b="1" dirty="0" smtClean="0"/>
              <a:t>Home Health Agencies</a:t>
            </a:r>
          </a:p>
          <a:p>
            <a:r>
              <a:rPr lang="en-US" sz="1100" b="1" dirty="0" smtClean="0"/>
              <a:t>Long-term Care Acute Hospitals</a:t>
            </a:r>
          </a:p>
          <a:p>
            <a:r>
              <a:rPr lang="en-US" sz="1100" b="1" dirty="0" smtClean="0"/>
              <a:t>In-patient rehabilitation facilities</a:t>
            </a:r>
          </a:p>
          <a:p>
            <a:r>
              <a:rPr lang="en-US" sz="1100" b="1" dirty="0" smtClean="0"/>
              <a:t>Hospices</a:t>
            </a:r>
          </a:p>
          <a:p>
            <a:endParaRPr lang="en-US" sz="1100" b="1" dirty="0"/>
          </a:p>
        </p:txBody>
      </p:sp>
      <p:sp>
        <p:nvSpPr>
          <p:cNvPr id="11" name="Isosceles Triangle 10"/>
          <p:cNvSpPr/>
          <p:nvPr/>
        </p:nvSpPr>
        <p:spPr>
          <a:xfrm rot="3702302">
            <a:off x="5689618" y="2210896"/>
            <a:ext cx="349865" cy="279703"/>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12" name="TextBox 11"/>
          <p:cNvSpPr txBox="1"/>
          <p:nvPr/>
        </p:nvSpPr>
        <p:spPr>
          <a:xfrm>
            <a:off x="6019800" y="1905000"/>
            <a:ext cx="2438400" cy="1109870"/>
          </a:xfrm>
          <a:prstGeom prst="rect">
            <a:avLst/>
          </a:prstGeom>
          <a:noFill/>
        </p:spPr>
        <p:txBody>
          <a:bodyPr wrap="square" lIns="93296" tIns="46648" rIns="93296" bIns="46648" rtlCol="0">
            <a:spAutoFit/>
          </a:bodyPr>
          <a:lstStyle/>
          <a:p>
            <a:r>
              <a:rPr lang="en-US" sz="1100" b="1" dirty="0" smtClean="0"/>
              <a:t>Accountable Care Organizations</a:t>
            </a:r>
          </a:p>
          <a:p>
            <a:r>
              <a:rPr lang="en-US" sz="1100" b="1" dirty="0" smtClean="0"/>
              <a:t>Community Based Transitions Care Program</a:t>
            </a:r>
          </a:p>
          <a:p>
            <a:r>
              <a:rPr lang="en-US" sz="1100" b="1" dirty="0" smtClean="0"/>
              <a:t>Dual eligible coordination</a:t>
            </a:r>
          </a:p>
          <a:p>
            <a:r>
              <a:rPr lang="en-US" sz="1100" b="1" dirty="0" smtClean="0"/>
              <a:t>Care model demonstrations &amp; projects</a:t>
            </a:r>
          </a:p>
          <a:p>
            <a:r>
              <a:rPr lang="en-US" sz="1100" b="1" dirty="0" smtClean="0"/>
              <a:t>1115 Waivers</a:t>
            </a:r>
            <a:endParaRPr lang="en-US" sz="1100" b="1" dirty="0"/>
          </a:p>
        </p:txBody>
      </p:sp>
      <p:sp>
        <p:nvSpPr>
          <p:cNvPr id="14" name="Isosceles Triangle 13"/>
          <p:cNvSpPr/>
          <p:nvPr/>
        </p:nvSpPr>
        <p:spPr>
          <a:xfrm rot="15217491">
            <a:off x="2455767" y="5471025"/>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15" name="Isosceles Triangle 14"/>
          <p:cNvSpPr/>
          <p:nvPr/>
        </p:nvSpPr>
        <p:spPr>
          <a:xfrm rot="5400000">
            <a:off x="6368872" y="3355620"/>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16" name="Isosceles Triangle 15"/>
          <p:cNvSpPr/>
          <p:nvPr/>
        </p:nvSpPr>
        <p:spPr>
          <a:xfrm rot="15650009">
            <a:off x="1676458" y="4467014"/>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17" name="Isosceles Triangle 16"/>
          <p:cNvSpPr/>
          <p:nvPr/>
        </p:nvSpPr>
        <p:spPr>
          <a:xfrm rot="16928612">
            <a:off x="1716984" y="2978320"/>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18" name="Isosceles Triangle 17"/>
          <p:cNvSpPr/>
          <p:nvPr/>
        </p:nvSpPr>
        <p:spPr>
          <a:xfrm rot="12853290">
            <a:off x="3796117" y="6082909"/>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27" name="Isosceles Triangle 26"/>
          <p:cNvSpPr/>
          <p:nvPr/>
        </p:nvSpPr>
        <p:spPr>
          <a:xfrm rot="6489438">
            <a:off x="5659986" y="5581912"/>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28" name="TextBox 27"/>
          <p:cNvSpPr txBox="1"/>
          <p:nvPr/>
        </p:nvSpPr>
        <p:spPr>
          <a:xfrm>
            <a:off x="2196744" y="6255962"/>
            <a:ext cx="2047478" cy="602038"/>
          </a:xfrm>
          <a:prstGeom prst="rect">
            <a:avLst/>
          </a:prstGeom>
          <a:noFill/>
        </p:spPr>
        <p:txBody>
          <a:bodyPr wrap="square" lIns="93296" tIns="46648" rIns="93296" bIns="46648" rtlCol="0">
            <a:spAutoFit/>
          </a:bodyPr>
          <a:lstStyle/>
          <a:p>
            <a:r>
              <a:rPr lang="en-US" sz="1100" b="1" dirty="0" smtClean="0"/>
              <a:t>Hospitals, Home Health Agencies, Hospices, ESRD facilities</a:t>
            </a:r>
          </a:p>
        </p:txBody>
      </p:sp>
      <p:sp>
        <p:nvSpPr>
          <p:cNvPr id="29" name="Isosceles Triangle 28"/>
          <p:cNvSpPr/>
          <p:nvPr/>
        </p:nvSpPr>
        <p:spPr>
          <a:xfrm rot="5155906">
            <a:off x="6356837" y="4481369"/>
            <a:ext cx="349865" cy="298051"/>
          </a:xfrm>
          <a:prstGeom prst="triangle">
            <a:avLst>
              <a:gd name="adj" fmla="val 38337"/>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30" name="TextBox 29"/>
          <p:cNvSpPr txBox="1"/>
          <p:nvPr/>
        </p:nvSpPr>
        <p:spPr>
          <a:xfrm>
            <a:off x="6692829" y="4414942"/>
            <a:ext cx="1981200" cy="771316"/>
          </a:xfrm>
          <a:prstGeom prst="rect">
            <a:avLst/>
          </a:prstGeom>
          <a:noFill/>
        </p:spPr>
        <p:txBody>
          <a:bodyPr wrap="square" lIns="93296" tIns="46648" rIns="93296" bIns="46648" rtlCol="0">
            <a:spAutoFit/>
          </a:bodyPr>
          <a:lstStyle/>
          <a:p>
            <a:r>
              <a:rPr lang="en-US" sz="1100" b="1" dirty="0" smtClean="0"/>
              <a:t>National &amp; Local decisions</a:t>
            </a:r>
          </a:p>
          <a:p>
            <a:r>
              <a:rPr lang="en-US" sz="1100" b="1" dirty="0" smtClean="0"/>
              <a:t>Mechanisms to support innovation (CED, parallel review, other)</a:t>
            </a:r>
          </a:p>
        </p:txBody>
      </p:sp>
      <p:sp>
        <p:nvSpPr>
          <p:cNvPr id="31" name="Isosceles Triangle 30"/>
          <p:cNvSpPr/>
          <p:nvPr/>
        </p:nvSpPr>
        <p:spPr>
          <a:xfrm rot="18661620">
            <a:off x="2566920" y="2079455"/>
            <a:ext cx="349865" cy="298051"/>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
        <p:nvSpPr>
          <p:cNvPr id="32" name="TextBox 31"/>
          <p:cNvSpPr txBox="1"/>
          <p:nvPr/>
        </p:nvSpPr>
        <p:spPr>
          <a:xfrm>
            <a:off x="609600" y="1828800"/>
            <a:ext cx="2047478" cy="602038"/>
          </a:xfrm>
          <a:prstGeom prst="rect">
            <a:avLst/>
          </a:prstGeom>
          <a:noFill/>
        </p:spPr>
        <p:txBody>
          <a:bodyPr wrap="square" lIns="93296" tIns="46648" rIns="93296" bIns="46648" rtlCol="0">
            <a:spAutoFit/>
          </a:bodyPr>
          <a:lstStyle/>
          <a:p>
            <a:pPr algn="r"/>
            <a:r>
              <a:rPr lang="en-US" sz="1100" dirty="0" smtClean="0"/>
              <a:t>  </a:t>
            </a:r>
            <a:r>
              <a:rPr lang="en-US" sz="1100" b="1" dirty="0" smtClean="0"/>
              <a:t>Target surveys</a:t>
            </a:r>
          </a:p>
          <a:p>
            <a:pPr algn="r"/>
            <a:r>
              <a:rPr lang="en-US" sz="1100" b="1" dirty="0" smtClean="0"/>
              <a:t>Quality Assurance Performance Improvement</a:t>
            </a:r>
            <a:endParaRPr lang="en-US" sz="1100" b="1" dirty="0"/>
          </a:p>
        </p:txBody>
      </p:sp>
      <p:sp>
        <p:nvSpPr>
          <p:cNvPr id="34" name="TextBox 33"/>
          <p:cNvSpPr txBox="1"/>
          <p:nvPr/>
        </p:nvSpPr>
        <p:spPr>
          <a:xfrm>
            <a:off x="6692829" y="3372903"/>
            <a:ext cx="2529110" cy="263484"/>
          </a:xfrm>
          <a:prstGeom prst="rect">
            <a:avLst/>
          </a:prstGeom>
          <a:noFill/>
        </p:spPr>
        <p:txBody>
          <a:bodyPr wrap="square" lIns="93296" tIns="46648" rIns="93296" bIns="46648" rtlCol="0">
            <a:spAutoFit/>
          </a:bodyPr>
          <a:lstStyle/>
          <a:p>
            <a:pPr lvl="0"/>
            <a:r>
              <a:rPr lang="en-US" sz="1100" b="1" dirty="0" smtClean="0"/>
              <a:t>  </a:t>
            </a:r>
            <a:r>
              <a:rPr lang="en-US" sz="1050" b="1" dirty="0" smtClean="0"/>
              <a:t>Fraud &amp; Abuse Enforcement</a:t>
            </a:r>
            <a:endParaRPr lang="en-US" sz="1050" b="1" dirty="0"/>
          </a:p>
        </p:txBody>
      </p:sp>
      <p:sp>
        <p:nvSpPr>
          <p:cNvPr id="33" name="Isosceles Triangle 32"/>
          <p:cNvSpPr/>
          <p:nvPr/>
        </p:nvSpPr>
        <p:spPr>
          <a:xfrm>
            <a:off x="4069289" y="1845738"/>
            <a:ext cx="349865" cy="224819"/>
          </a:xfrm>
          <a:prstGeom prst="triangle">
            <a:avLst/>
          </a:prstGeom>
          <a:solidFill>
            <a:srgbClr val="FF9900"/>
          </a:solidFill>
        </p:spPr>
        <p:style>
          <a:lnRef idx="0">
            <a:schemeClr val="accent5"/>
          </a:lnRef>
          <a:fillRef idx="3">
            <a:schemeClr val="accent5"/>
          </a:fillRef>
          <a:effectRef idx="3">
            <a:schemeClr val="accent5"/>
          </a:effectRef>
          <a:fontRef idx="minor">
            <a:schemeClr val="lt1"/>
          </a:fontRef>
        </p:style>
        <p:txBody>
          <a:bodyPr lIns="93296" tIns="46648" rIns="93296" bIns="46648" rtlCol="0" anchor="ctr"/>
          <a:lstStyle/>
          <a:p>
            <a:pPr algn="ctr"/>
            <a:endParaRPr lang="en-US" dirty="0"/>
          </a:p>
        </p:txBody>
      </p:sp>
    </p:spTree>
    <p:extLst>
      <p:ext uri="{BB962C8B-B14F-4D97-AF65-F5344CB8AC3E}">
        <p14:creationId xmlns:p14="http://schemas.microsoft.com/office/powerpoint/2010/main" val="1548293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188627159"/>
              </p:ext>
            </p:extLst>
          </p:nvPr>
        </p:nvGraphicFramePr>
        <p:xfrm>
          <a:off x="304800" y="1143000"/>
          <a:ext cx="8379648" cy="52809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A4B405C-CC97-4446-9860-006F4834053B}" type="slidenum">
              <a:rPr lang="en-US" smtClean="0"/>
              <a:pPr/>
              <a:t>6</a:t>
            </a:fld>
            <a:r>
              <a:rPr lang="en-US" smtClean="0"/>
              <a:t> </a:t>
            </a:r>
            <a:endParaRPr lang="en-US" dirty="0"/>
          </a:p>
        </p:txBody>
      </p:sp>
      <p:sp>
        <p:nvSpPr>
          <p:cNvPr id="12" name="Title 1"/>
          <p:cNvSpPr txBox="1">
            <a:spLocks/>
          </p:cNvSpPr>
          <p:nvPr/>
        </p:nvSpPr>
        <p:spPr bwMode="auto">
          <a:xfrm>
            <a:off x="914400" y="457200"/>
            <a:ext cx="7056025" cy="369332"/>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p>
            <a:pPr algn="ctr" defTabSz="913526">
              <a:defRPr/>
            </a:pPr>
            <a:r>
              <a:rPr lang="en-US" b="1" kern="0" dirty="0">
                <a:solidFill>
                  <a:schemeClr val="bg2">
                    <a:lumMod val="25000"/>
                  </a:schemeClr>
                </a:solidFill>
                <a:latin typeface="Georgia" pitchFamily="18" charset="0"/>
                <a:ea typeface="+mj-ea"/>
                <a:cs typeface="+mj-cs"/>
              </a:rPr>
              <a:t>CMS Quality Programs</a:t>
            </a:r>
          </a:p>
        </p:txBody>
      </p:sp>
      <p:sp>
        <p:nvSpPr>
          <p:cNvPr id="8" name="TextBox 7"/>
          <p:cNvSpPr txBox="1"/>
          <p:nvPr/>
        </p:nvSpPr>
        <p:spPr>
          <a:xfrm>
            <a:off x="308076" y="6250108"/>
            <a:ext cx="8520482" cy="471042"/>
          </a:xfrm>
          <a:prstGeom prst="rect">
            <a:avLst/>
          </a:prstGeom>
          <a:noFill/>
        </p:spPr>
        <p:txBody>
          <a:bodyPr wrap="square" lIns="93296" tIns="46648" rIns="93296" bIns="46648" rtlCol="0">
            <a:spAutoFit/>
          </a:bodyPr>
          <a:lstStyle/>
          <a:p>
            <a:r>
              <a:rPr lang="en-US" sz="1200" dirty="0"/>
              <a:t>* Denotes that the program did not meet the statutory inclusion criteria for pre-rulemaking, but was included to foster alignment of  program measures.</a:t>
            </a:r>
          </a:p>
        </p:txBody>
      </p:sp>
    </p:spTree>
    <p:extLst>
      <p:ext uri="{BB962C8B-B14F-4D97-AF65-F5344CB8AC3E}">
        <p14:creationId xmlns:p14="http://schemas.microsoft.com/office/powerpoint/2010/main" val="511630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77218"/>
          </a:xfrm>
        </p:spPr>
        <p:txBody>
          <a:bodyPr>
            <a:noAutofit/>
          </a:bodyPr>
          <a:lstStyle/>
          <a:p>
            <a:pPr algn="ctr"/>
            <a:r>
              <a:rPr lang="en-US" sz="3500" b="1" dirty="0" smtClean="0">
                <a:solidFill>
                  <a:schemeClr val="tx2"/>
                </a:solidFill>
              </a:rPr>
              <a:t>Payment Taxonomy Framework</a:t>
            </a:r>
            <a:endParaRPr lang="en-US" sz="3500" b="1" dirty="0">
              <a:solidFill>
                <a:schemeClr val="tx2"/>
              </a:solidFill>
            </a:endParaRPr>
          </a:p>
        </p:txBody>
      </p:sp>
      <p:graphicFrame>
        <p:nvGraphicFramePr>
          <p:cNvPr id="53" name="Table 52"/>
          <p:cNvGraphicFramePr>
            <a:graphicFrameLocks noGrp="1"/>
          </p:cNvGraphicFramePr>
          <p:nvPr>
            <p:extLst>
              <p:ext uri="{D42A27DB-BD31-4B8C-83A1-F6EECF244321}">
                <p14:modId xmlns:p14="http://schemas.microsoft.com/office/powerpoint/2010/main" val="3604104936"/>
              </p:ext>
            </p:extLst>
          </p:nvPr>
        </p:nvGraphicFramePr>
        <p:xfrm>
          <a:off x="457200" y="1066800"/>
          <a:ext cx="8257450" cy="5266086"/>
        </p:xfrm>
        <a:graphic>
          <a:graphicData uri="http://schemas.openxmlformats.org/drawingml/2006/table">
            <a:tbl>
              <a:tblPr firstRow="1" bandRow="1">
                <a:tableStyleId>{5C22544A-7EE6-4342-B048-85BDC9FD1C3A}</a:tableStyleId>
              </a:tblPr>
              <a:tblGrid>
                <a:gridCol w="457200"/>
                <a:gridCol w="1371600"/>
                <a:gridCol w="1752600"/>
                <a:gridCol w="2819400"/>
                <a:gridCol w="1856650"/>
              </a:tblGrid>
              <a:tr h="284848">
                <a:tc>
                  <a:txBody>
                    <a:bodyPr/>
                    <a:lstStyle/>
                    <a:p>
                      <a:pPr marL="0" marR="0">
                        <a:lnSpc>
                          <a:spcPct val="115000"/>
                        </a:lnSpc>
                        <a:spcBef>
                          <a:spcPts val="0"/>
                        </a:spcBef>
                        <a:spcAft>
                          <a:spcPts val="1000"/>
                        </a:spcAft>
                      </a:pPr>
                      <a:r>
                        <a:rPr lang="en-US" sz="1200" dirty="0">
                          <a:effectLst/>
                        </a:rPr>
                        <a:t> </a:t>
                      </a:r>
                      <a:endParaRPr lang="en-US" sz="1200" dirty="0">
                        <a:effectLst/>
                        <a:latin typeface="Calibri"/>
                        <a:ea typeface="Calibri"/>
                        <a:cs typeface="Times New Roman"/>
                      </a:endParaRPr>
                    </a:p>
                  </a:txBody>
                  <a:tcPr marL="82821" marR="82821" marT="41411" marB="41411"/>
                </a:tc>
                <a:tc gridSpan="4">
                  <a:txBody>
                    <a:bodyPr/>
                    <a:lstStyle/>
                    <a:p>
                      <a:pPr marL="0" marR="0" algn="ctr">
                        <a:lnSpc>
                          <a:spcPct val="115000"/>
                        </a:lnSpc>
                        <a:spcBef>
                          <a:spcPts val="0"/>
                        </a:spcBef>
                        <a:spcAft>
                          <a:spcPts val="1000"/>
                        </a:spcAft>
                      </a:pPr>
                      <a:r>
                        <a:rPr lang="en-US" sz="1200" kern="1200" dirty="0">
                          <a:effectLst/>
                        </a:rPr>
                        <a:t>Payment Taxonomy Framework</a:t>
                      </a:r>
                      <a:endParaRPr lang="en-US" sz="1200" dirty="0">
                        <a:effectLst/>
                        <a:latin typeface="Calibri"/>
                        <a:ea typeface="Calibri"/>
                        <a:cs typeface="Times New Roman"/>
                      </a:endParaRPr>
                    </a:p>
                  </a:txBody>
                  <a:tcPr marL="82821" marR="82821" marT="41411" marB="41411"/>
                </a:tc>
                <a:tc hMerge="1">
                  <a:txBody>
                    <a:bodyPr/>
                    <a:lstStyle/>
                    <a:p>
                      <a:endParaRPr lang="en-US"/>
                    </a:p>
                  </a:txBody>
                  <a:tcPr/>
                </a:tc>
                <a:tc hMerge="1">
                  <a:txBody>
                    <a:bodyPr/>
                    <a:lstStyle/>
                    <a:p>
                      <a:endParaRPr lang="en-US"/>
                    </a:p>
                  </a:txBody>
                  <a:tcPr/>
                </a:tc>
                <a:tc hMerge="1">
                  <a:txBody>
                    <a:bodyPr/>
                    <a:lstStyle/>
                    <a:p>
                      <a:endParaRPr lang="en-US"/>
                    </a:p>
                  </a:txBody>
                  <a:tcPr/>
                </a:tc>
              </a:tr>
              <a:tr h="1010552">
                <a:tc>
                  <a:txBody>
                    <a:bodyPr/>
                    <a:lstStyle/>
                    <a:p>
                      <a:pPr>
                        <a:lnSpc>
                          <a:spcPct val="115000"/>
                        </a:lnSpc>
                      </a:pPr>
                      <a:endParaRPr lang="en-US" sz="1200">
                        <a:effectLst/>
                        <a:latin typeface="Calibri"/>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1:      </a:t>
                      </a:r>
                      <a:endParaRPr lang="en-US" sz="1200" b="1" dirty="0">
                        <a:effectLst/>
                      </a:endParaRPr>
                    </a:p>
                    <a:p>
                      <a:pPr marL="0" marR="0" algn="ctr">
                        <a:lnSpc>
                          <a:spcPct val="115000"/>
                        </a:lnSpc>
                        <a:spcBef>
                          <a:spcPts val="0"/>
                        </a:spcBef>
                        <a:spcAft>
                          <a:spcPts val="1000"/>
                        </a:spcAft>
                      </a:pPr>
                      <a:r>
                        <a:rPr lang="en-US" sz="1200" kern="1200" dirty="0">
                          <a:effectLst/>
                        </a:rPr>
                        <a:t>Fee for Service—No Link to Quality</a:t>
                      </a:r>
                      <a:endParaRPr lang="en-US" sz="1200" dirty="0">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solidFill>
                            <a:srgbClr val="FF0000"/>
                          </a:solidFill>
                          <a:effectLst/>
                        </a:rPr>
                        <a:t>Category 2:    </a:t>
                      </a:r>
                      <a:endParaRPr lang="en-US" sz="1200" b="1" dirty="0">
                        <a:solidFill>
                          <a:srgbClr val="FF0000"/>
                        </a:solidFill>
                        <a:effectLst/>
                      </a:endParaRPr>
                    </a:p>
                    <a:p>
                      <a:pPr marL="0" marR="0" algn="ctr">
                        <a:lnSpc>
                          <a:spcPct val="115000"/>
                        </a:lnSpc>
                        <a:spcBef>
                          <a:spcPts val="0"/>
                        </a:spcBef>
                        <a:spcAft>
                          <a:spcPts val="1000"/>
                        </a:spcAft>
                      </a:pPr>
                      <a:r>
                        <a:rPr lang="en-US" sz="1200" kern="1200" dirty="0">
                          <a:solidFill>
                            <a:srgbClr val="FF0000"/>
                          </a:solidFill>
                          <a:effectLst/>
                        </a:rPr>
                        <a:t>Fee for Service—Link to Quality</a:t>
                      </a:r>
                      <a:endParaRPr lang="en-US" sz="1200" dirty="0">
                        <a:solidFill>
                          <a:srgbClr val="FF0000"/>
                        </a:solidFill>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3: </a:t>
                      </a:r>
                      <a:endParaRPr lang="en-US" sz="1200" b="1" dirty="0">
                        <a:effectLst/>
                      </a:endParaRPr>
                    </a:p>
                    <a:p>
                      <a:pPr marL="0" marR="0" algn="ctr">
                        <a:lnSpc>
                          <a:spcPct val="115000"/>
                        </a:lnSpc>
                        <a:spcBef>
                          <a:spcPts val="0"/>
                        </a:spcBef>
                        <a:spcAft>
                          <a:spcPts val="1000"/>
                        </a:spcAft>
                      </a:pPr>
                      <a:r>
                        <a:rPr lang="en-US" sz="1200" kern="1200" dirty="0">
                          <a:effectLst/>
                        </a:rPr>
                        <a:t>Alternative Payment Models Built on Fee-for-Service Architecture</a:t>
                      </a:r>
                      <a:endParaRPr lang="en-US" sz="1200" dirty="0">
                        <a:effectLst/>
                        <a:latin typeface="Calibri"/>
                        <a:ea typeface="Calibri"/>
                        <a:cs typeface="Times New Roman"/>
                      </a:endParaRPr>
                    </a:p>
                  </a:txBody>
                  <a:tcPr marL="82821" marR="82821" marT="41411" marB="41411"/>
                </a:tc>
                <a:tc>
                  <a:txBody>
                    <a:bodyPr/>
                    <a:lstStyle/>
                    <a:p>
                      <a:pPr marL="0" marR="0" algn="ctr">
                        <a:lnSpc>
                          <a:spcPct val="115000"/>
                        </a:lnSpc>
                        <a:spcBef>
                          <a:spcPts val="0"/>
                        </a:spcBef>
                        <a:spcAft>
                          <a:spcPts val="1000"/>
                        </a:spcAft>
                      </a:pPr>
                      <a:r>
                        <a:rPr lang="en-US" sz="1200" b="1" kern="1200" dirty="0">
                          <a:effectLst/>
                        </a:rPr>
                        <a:t>Category 4: </a:t>
                      </a:r>
                      <a:endParaRPr lang="en-US" sz="1200" b="1" dirty="0">
                        <a:effectLst/>
                      </a:endParaRPr>
                    </a:p>
                    <a:p>
                      <a:pPr marL="0" marR="0" algn="ctr">
                        <a:lnSpc>
                          <a:spcPct val="115000"/>
                        </a:lnSpc>
                        <a:spcBef>
                          <a:spcPts val="0"/>
                        </a:spcBef>
                        <a:spcAft>
                          <a:spcPts val="1000"/>
                        </a:spcAft>
                      </a:pPr>
                      <a:r>
                        <a:rPr lang="en-US" sz="1200" kern="1200" dirty="0">
                          <a:effectLst/>
                        </a:rPr>
                        <a:t>Population-Based Payment</a:t>
                      </a:r>
                      <a:endParaRPr lang="en-US" sz="1200" dirty="0">
                        <a:effectLst/>
                        <a:latin typeface="Calibri"/>
                        <a:ea typeface="Calibri"/>
                        <a:cs typeface="Times New Roman"/>
                      </a:endParaRPr>
                    </a:p>
                  </a:txBody>
                  <a:tcPr marL="0" marR="0" marT="0" marB="0"/>
                </a:tc>
              </a:tr>
              <a:tr h="1828800">
                <a:tc>
                  <a:txBody>
                    <a:bodyPr/>
                    <a:lstStyle/>
                    <a:p>
                      <a:pPr marL="0" marR="0" algn="ctr">
                        <a:lnSpc>
                          <a:spcPct val="115000"/>
                        </a:lnSpc>
                        <a:spcBef>
                          <a:spcPts val="0"/>
                        </a:spcBef>
                        <a:spcAft>
                          <a:spcPts val="1000"/>
                        </a:spcAft>
                      </a:pPr>
                      <a:r>
                        <a:rPr lang="en-US" sz="1200" kern="1200">
                          <a:effectLst/>
                        </a:rPr>
                        <a:t>Description</a:t>
                      </a:r>
                      <a:endParaRPr lang="en-US" sz="1200">
                        <a:effectLst/>
                        <a:latin typeface="Calibri"/>
                        <a:ea typeface="Calibri"/>
                        <a:cs typeface="Times New Roman"/>
                      </a:endParaRPr>
                    </a:p>
                  </a:txBody>
                  <a:tcPr marL="82821" marR="82821" marT="41411" marB="41411" vert="vert270"/>
                </a:tc>
                <a:tc>
                  <a:txBody>
                    <a:bodyPr/>
                    <a:lstStyle/>
                    <a:p>
                      <a:pPr marL="0" marR="0">
                        <a:lnSpc>
                          <a:spcPct val="115000"/>
                        </a:lnSpc>
                        <a:spcBef>
                          <a:spcPts val="0"/>
                        </a:spcBef>
                        <a:spcAft>
                          <a:spcPts val="1000"/>
                        </a:spcAft>
                      </a:pPr>
                      <a:r>
                        <a:rPr lang="en-US" sz="1200" kern="1200">
                          <a:effectLst/>
                        </a:rPr>
                        <a:t>Payments are based on volume of services and not linked to quality or efficiency</a:t>
                      </a:r>
                      <a:endParaRPr lang="en-US" sz="120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At least a portion of payments vary based on the quality or efficiency of health care delivery</a:t>
                      </a:r>
                      <a:endParaRPr lang="en-US" sz="1200" dirty="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Some payment is linked to the effective management of a population or an episode of care. Payments still triggered by delivery of services, but opportunities for shared savings or 2-sided risk</a:t>
                      </a:r>
                      <a:endParaRPr lang="en-US" sz="1200" dirty="0">
                        <a:effectLst/>
                        <a:latin typeface="Calibri"/>
                        <a:ea typeface="Calibri"/>
                        <a:cs typeface="Times New Roman"/>
                      </a:endParaRPr>
                    </a:p>
                  </a:txBody>
                  <a:tcPr marL="82821" marR="82821" marT="41411" marB="41411"/>
                </a:tc>
                <a:tc>
                  <a:txBody>
                    <a:bodyPr/>
                    <a:lstStyle/>
                    <a:p>
                      <a:pPr marL="0" marR="0">
                        <a:lnSpc>
                          <a:spcPct val="115000"/>
                        </a:lnSpc>
                        <a:spcBef>
                          <a:spcPts val="0"/>
                        </a:spcBef>
                        <a:spcAft>
                          <a:spcPts val="1000"/>
                        </a:spcAft>
                      </a:pPr>
                      <a:r>
                        <a:rPr lang="en-US" sz="1200" kern="1200" dirty="0">
                          <a:effectLst/>
                        </a:rPr>
                        <a:t>Payment is not directly triggered by service delivery so volume is not linked to payment. Clinicians and organizations are paid and responsible for the care of a beneficiary for a long period (e.g. </a:t>
                      </a:r>
                      <a:r>
                        <a:rPr lang="en-US" sz="1200" u="sng" kern="1200" dirty="0">
                          <a:effectLst/>
                        </a:rPr>
                        <a:t>&gt;</a:t>
                      </a:r>
                      <a:r>
                        <a:rPr lang="en-US" sz="1200" kern="1200" dirty="0">
                          <a:effectLst/>
                        </a:rPr>
                        <a:t>1 </a:t>
                      </a:r>
                      <a:r>
                        <a:rPr lang="en-US" sz="1200" kern="1200" dirty="0" err="1">
                          <a:effectLst/>
                        </a:rPr>
                        <a:t>yr</a:t>
                      </a:r>
                      <a:r>
                        <a:rPr lang="en-US" sz="1200" kern="1200" dirty="0">
                          <a:effectLst/>
                        </a:rPr>
                        <a:t>)</a:t>
                      </a:r>
                      <a:endParaRPr lang="en-US" sz="1200" dirty="0">
                        <a:effectLst/>
                        <a:latin typeface="Calibri"/>
                        <a:ea typeface="Calibri"/>
                        <a:cs typeface="Times New Roman"/>
                      </a:endParaRPr>
                    </a:p>
                  </a:txBody>
                  <a:tcPr marL="0" marR="0" marT="0" marB="0"/>
                </a:tc>
              </a:tr>
              <a:tr h="2133600">
                <a:tc>
                  <a:txBody>
                    <a:bodyPr/>
                    <a:lstStyle/>
                    <a:p>
                      <a:pPr marL="0" marR="0" algn="ctr">
                        <a:lnSpc>
                          <a:spcPct val="115000"/>
                        </a:lnSpc>
                        <a:spcBef>
                          <a:spcPts val="0"/>
                        </a:spcBef>
                        <a:spcAft>
                          <a:spcPts val="1000"/>
                        </a:spcAft>
                      </a:pPr>
                      <a:r>
                        <a:rPr lang="en-US" sz="1200" kern="1200">
                          <a:effectLst/>
                        </a:rPr>
                        <a:t>Medicare FFS</a:t>
                      </a:r>
                      <a:endParaRPr lang="en-US" sz="1200">
                        <a:effectLst/>
                        <a:latin typeface="Calibri"/>
                        <a:ea typeface="Calibri"/>
                        <a:cs typeface="Times New Roman"/>
                      </a:endParaRPr>
                    </a:p>
                  </a:txBody>
                  <a:tcPr marL="82821" marR="82821" marT="41411" marB="41411" vert="vert270"/>
                </a:tc>
                <a:tc>
                  <a:txBody>
                    <a:bodyPr/>
                    <a:lstStyle/>
                    <a:p>
                      <a:pPr marL="342900" marR="0" lvl="0" indent="-342900">
                        <a:lnSpc>
                          <a:spcPct val="115000"/>
                        </a:lnSpc>
                        <a:spcBef>
                          <a:spcPts val="0"/>
                        </a:spcBef>
                        <a:spcAft>
                          <a:spcPts val="0"/>
                        </a:spcAft>
                        <a:buFont typeface="Symbol"/>
                        <a:buChar char=""/>
                      </a:pPr>
                      <a:r>
                        <a:rPr lang="en-US" sz="1200" kern="1200">
                          <a:effectLst/>
                        </a:rPr>
                        <a:t>Limited in Medicare fee-for-service </a:t>
                      </a:r>
                      <a:endParaRPr lang="en-US" sz="1200">
                        <a:effectLst/>
                      </a:endParaRPr>
                    </a:p>
                    <a:p>
                      <a:pPr marL="342900" marR="0" lvl="0" indent="-342900">
                        <a:lnSpc>
                          <a:spcPct val="115000"/>
                        </a:lnSpc>
                        <a:spcBef>
                          <a:spcPts val="0"/>
                        </a:spcBef>
                        <a:spcAft>
                          <a:spcPts val="0"/>
                        </a:spcAft>
                        <a:buFont typeface="Symbol"/>
                        <a:buChar char=""/>
                      </a:pPr>
                      <a:r>
                        <a:rPr lang="en-US" sz="1200" kern="1200">
                          <a:effectLst/>
                        </a:rPr>
                        <a:t>Majority of Medicare payments now are linked to quality</a:t>
                      </a:r>
                      <a:endParaRPr lang="en-US" sz="120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solidFill>
                            <a:srgbClr val="FF0000"/>
                          </a:solidFill>
                          <a:effectLst/>
                        </a:rPr>
                        <a:t>Hospital value-based purchasing </a:t>
                      </a:r>
                      <a:endParaRPr lang="en-US" sz="1200" dirty="0">
                        <a:solidFill>
                          <a:srgbClr val="FF0000"/>
                        </a:solidFill>
                        <a:effectLst/>
                      </a:endParaRPr>
                    </a:p>
                    <a:p>
                      <a:pPr marL="342900" marR="0" lvl="0" indent="-342900">
                        <a:lnSpc>
                          <a:spcPct val="115000"/>
                        </a:lnSpc>
                        <a:spcBef>
                          <a:spcPts val="0"/>
                        </a:spcBef>
                        <a:spcAft>
                          <a:spcPts val="0"/>
                        </a:spcAft>
                        <a:buFont typeface="Symbol"/>
                        <a:buChar char=""/>
                      </a:pPr>
                      <a:r>
                        <a:rPr lang="en-US" sz="1200" kern="1200" dirty="0">
                          <a:effectLst/>
                        </a:rPr>
                        <a:t>Physician Value-Based Modifier</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Readmissions/Hospital Acquired Condition Reduction Program</a:t>
                      </a:r>
                      <a:endParaRPr lang="en-US" sz="1200" dirty="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effectLst/>
                        </a:rPr>
                        <a:t>Accountable care organizations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Medical homes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Bundled payments</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Comprehensive primary care initiative </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Comprehensive ESRD</a:t>
                      </a:r>
                      <a:endParaRPr lang="en-US" sz="1200" dirty="0">
                        <a:effectLst/>
                      </a:endParaRPr>
                    </a:p>
                    <a:p>
                      <a:pPr marL="342900" marR="0" lvl="0" indent="-342900">
                        <a:lnSpc>
                          <a:spcPct val="115000"/>
                        </a:lnSpc>
                        <a:spcBef>
                          <a:spcPts val="0"/>
                        </a:spcBef>
                        <a:spcAft>
                          <a:spcPts val="0"/>
                        </a:spcAft>
                        <a:buFont typeface="Symbol"/>
                        <a:buChar char=""/>
                      </a:pPr>
                      <a:r>
                        <a:rPr lang="en-US" sz="1200" kern="1200" dirty="0">
                          <a:effectLst/>
                        </a:rPr>
                        <a:t>Medicare-Medicaid Financial Alignment Initiative Fee-For-Service Model</a:t>
                      </a:r>
                      <a:endParaRPr lang="en-US" sz="1200" dirty="0">
                        <a:effectLst/>
                        <a:latin typeface="Calibri"/>
                        <a:ea typeface="Calibri"/>
                        <a:cs typeface="Times New Roman"/>
                      </a:endParaRPr>
                    </a:p>
                  </a:txBody>
                  <a:tcPr marL="82821" marR="82821" marT="41411" marB="41411"/>
                </a:tc>
                <a:tc>
                  <a:txBody>
                    <a:bodyPr/>
                    <a:lstStyle/>
                    <a:p>
                      <a:pPr marL="342900" marR="0" lvl="0" indent="-342900">
                        <a:lnSpc>
                          <a:spcPct val="115000"/>
                        </a:lnSpc>
                        <a:spcBef>
                          <a:spcPts val="0"/>
                        </a:spcBef>
                        <a:spcAft>
                          <a:spcPts val="0"/>
                        </a:spcAft>
                        <a:buFont typeface="Symbol"/>
                        <a:buChar char=""/>
                      </a:pPr>
                      <a:r>
                        <a:rPr lang="en-US" sz="1200" kern="1200" dirty="0">
                          <a:effectLst/>
                        </a:rPr>
                        <a:t>Eligible Pioneer accountable care organizations in years 3-5</a:t>
                      </a:r>
                      <a:endParaRPr lang="en-US" sz="1200" dirty="0">
                        <a:effectLst/>
                      </a:endParaRPr>
                    </a:p>
                    <a:p>
                      <a:pPr marL="228600" marR="0">
                        <a:lnSpc>
                          <a:spcPct val="115000"/>
                        </a:lnSpc>
                        <a:spcBef>
                          <a:spcPts val="0"/>
                        </a:spcBef>
                        <a:spcAft>
                          <a:spcPts val="0"/>
                        </a:spcAft>
                      </a:pPr>
                      <a:r>
                        <a:rPr lang="en-US" sz="1200" dirty="0">
                          <a:effectLst/>
                        </a:rPr>
                        <a:t> </a:t>
                      </a:r>
                      <a:endParaRPr lang="en-US" sz="1200" dirty="0">
                        <a:effectLst/>
                        <a:latin typeface="Calibri"/>
                        <a:ea typeface="Calibri"/>
                        <a:cs typeface="Times New Roman"/>
                      </a:endParaRPr>
                    </a:p>
                  </a:txBody>
                  <a:tcPr marL="0" marR="0" marT="0" marB="0"/>
                </a:tc>
              </a:tr>
            </a:tbl>
          </a:graphicData>
        </a:graphic>
      </p:graphicFrame>
    </p:spTree>
    <p:extLst>
      <p:ext uri="{BB962C8B-B14F-4D97-AF65-F5344CB8AC3E}">
        <p14:creationId xmlns:p14="http://schemas.microsoft.com/office/powerpoint/2010/main" val="3341538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77218"/>
          </a:xfrm>
        </p:spPr>
        <p:txBody>
          <a:bodyPr>
            <a:noAutofit/>
          </a:bodyPr>
          <a:lstStyle/>
          <a:p>
            <a:pPr algn="ctr"/>
            <a:r>
              <a:rPr lang="en-US" sz="3500" b="1" dirty="0" smtClean="0">
                <a:solidFill>
                  <a:srgbClr val="00519B"/>
                </a:solidFill>
              </a:rPr>
              <a:t>New Goals and Timeline for Moving Medicare from Rewarding Volume to Value</a:t>
            </a:r>
            <a:endParaRPr lang="en-US" sz="3500" b="1" dirty="0">
              <a:solidFill>
                <a:srgbClr val="00519B"/>
              </a:solidFill>
            </a:endParaRPr>
          </a:p>
        </p:txBody>
      </p:sp>
      <p:sp>
        <p:nvSpPr>
          <p:cNvPr id="5" name="Content Placeholder 4"/>
          <p:cNvSpPr>
            <a:spLocks noGrp="1"/>
          </p:cNvSpPr>
          <p:nvPr>
            <p:ph idx="1"/>
          </p:nvPr>
        </p:nvSpPr>
        <p:spPr>
          <a:xfrm>
            <a:off x="457200" y="1600200"/>
            <a:ext cx="8281737" cy="4953000"/>
          </a:xfrm>
        </p:spPr>
        <p:txBody>
          <a:bodyPr>
            <a:normAutofit lnSpcReduction="10000"/>
          </a:bodyPr>
          <a:lstStyle/>
          <a:p>
            <a:pPr marL="0" lvl="2" indent="0">
              <a:buNone/>
            </a:pPr>
            <a:r>
              <a:rPr lang="en-US" b="1" u="sng" dirty="0" smtClean="0"/>
              <a:t>January 2015 Announcement</a:t>
            </a:r>
          </a:p>
          <a:p>
            <a:pPr marL="342900" lvl="2" indent="-342900"/>
            <a:r>
              <a:rPr lang="en-US" sz="1600" dirty="0" smtClean="0"/>
              <a:t>HHS </a:t>
            </a:r>
            <a:r>
              <a:rPr lang="en-US" sz="1600" dirty="0"/>
              <a:t>Secretary Sylvia M. Burwell </a:t>
            </a:r>
            <a:r>
              <a:rPr lang="en-US" sz="1600" dirty="0" smtClean="0"/>
              <a:t>announced </a:t>
            </a:r>
            <a:r>
              <a:rPr lang="en-US" sz="1600" b="1" dirty="0" smtClean="0"/>
              <a:t>measurable </a:t>
            </a:r>
            <a:r>
              <a:rPr lang="en-US" sz="1600" b="1" dirty="0"/>
              <a:t>goals and a timeline </a:t>
            </a:r>
            <a:r>
              <a:rPr lang="en-US" sz="1600" dirty="0"/>
              <a:t>to move the Medicare program, and the health care system at large, toward </a:t>
            </a:r>
            <a:r>
              <a:rPr lang="en-US" sz="1600" b="1" dirty="0"/>
              <a:t>paying providers based on the quality, rather than the quantity of care</a:t>
            </a:r>
            <a:r>
              <a:rPr lang="en-US" sz="1600" dirty="0"/>
              <a:t> they give </a:t>
            </a:r>
            <a:r>
              <a:rPr lang="en-US" sz="1600" dirty="0" smtClean="0"/>
              <a:t>patients</a:t>
            </a:r>
            <a:endParaRPr lang="en-US" sz="1600" dirty="0"/>
          </a:p>
          <a:p>
            <a:pPr marL="342900" lvl="2" indent="-342900"/>
            <a:r>
              <a:rPr lang="en-US" sz="1600" b="1" dirty="0"/>
              <a:t>First time in the history of the program </a:t>
            </a:r>
            <a:r>
              <a:rPr lang="en-US" sz="1600" dirty="0"/>
              <a:t>that explicit goals for alternative payment models and value-based payments set for </a:t>
            </a:r>
            <a:r>
              <a:rPr lang="en-US" sz="1600" dirty="0" smtClean="0"/>
              <a:t>Medicare</a:t>
            </a:r>
          </a:p>
          <a:p>
            <a:pPr marL="342900" lvl="2" indent="-342900"/>
            <a:r>
              <a:rPr lang="en-US" sz="1600" dirty="0" smtClean="0"/>
              <a:t>Creation of national </a:t>
            </a:r>
            <a:r>
              <a:rPr lang="en-US" sz="1600" b="1" dirty="0" smtClean="0"/>
              <a:t>Health Care Payment Learning &amp; Action Network </a:t>
            </a:r>
            <a:r>
              <a:rPr lang="en-US" sz="1600" dirty="0"/>
              <a:t>to </a:t>
            </a:r>
            <a:r>
              <a:rPr lang="en-US" sz="1600" dirty="0" smtClean="0"/>
              <a:t>accelerate </a:t>
            </a:r>
            <a:r>
              <a:rPr lang="en-US" sz="1600" dirty="0"/>
              <a:t>the transition </a:t>
            </a:r>
            <a:r>
              <a:rPr lang="en-US" sz="1600" dirty="0" smtClean="0"/>
              <a:t>and foster </a:t>
            </a:r>
            <a:r>
              <a:rPr lang="en-US" sz="1600" dirty="0"/>
              <a:t>collaboration between private payers, employers, providers, consumers, and state/federal partners</a:t>
            </a:r>
          </a:p>
          <a:p>
            <a:pPr marL="0" lvl="2" indent="0">
              <a:buNone/>
            </a:pPr>
            <a:r>
              <a:rPr lang="en-US" b="1" u="sng" dirty="0" smtClean="0"/>
              <a:t>Goals</a:t>
            </a:r>
          </a:p>
          <a:p>
            <a:pPr marL="342900" lvl="2" indent="-342900">
              <a:buAutoNum type="arabicPeriod"/>
            </a:pPr>
            <a:r>
              <a:rPr lang="en-US" sz="1600" b="1" i="1" dirty="0" smtClean="0"/>
              <a:t>Alternative Payment Models: </a:t>
            </a:r>
          </a:p>
          <a:p>
            <a:pPr marL="800100" lvl="3" indent="-342900">
              <a:buAutoNum type="arabicPeriod"/>
            </a:pPr>
            <a:r>
              <a:rPr lang="en-US" sz="1600" b="1" dirty="0" smtClean="0"/>
              <a:t>30</a:t>
            </a:r>
            <a:r>
              <a:rPr lang="en-US" sz="1600" b="1" dirty="0"/>
              <a:t>% </a:t>
            </a:r>
            <a:r>
              <a:rPr lang="en-US" sz="1600" dirty="0"/>
              <a:t>of </a:t>
            </a:r>
            <a:r>
              <a:rPr lang="en-US" sz="1600" dirty="0" smtClean="0"/>
              <a:t>Medicare payments are tied </a:t>
            </a:r>
            <a:r>
              <a:rPr lang="en-US" sz="1600" dirty="0"/>
              <a:t>to quality or value through</a:t>
            </a:r>
            <a:r>
              <a:rPr lang="en-US" sz="1600" b="1" dirty="0"/>
              <a:t> alternative payment models</a:t>
            </a:r>
            <a:r>
              <a:rPr lang="en-US" sz="1600" dirty="0"/>
              <a:t> by the end of </a:t>
            </a:r>
            <a:r>
              <a:rPr lang="en-US" sz="1600" dirty="0" smtClean="0"/>
              <a:t>2016</a:t>
            </a:r>
          </a:p>
          <a:p>
            <a:pPr marL="800100" lvl="3" indent="-342900">
              <a:buAutoNum type="arabicPeriod"/>
            </a:pPr>
            <a:r>
              <a:rPr lang="en-US" sz="1600" b="1" dirty="0" smtClean="0"/>
              <a:t>50</a:t>
            </a:r>
            <a:r>
              <a:rPr lang="en-US" sz="1600" b="1" dirty="0"/>
              <a:t>% </a:t>
            </a:r>
            <a:r>
              <a:rPr lang="en-US" sz="1600" dirty="0"/>
              <a:t>by the end of </a:t>
            </a:r>
            <a:r>
              <a:rPr lang="en-US" sz="1600" dirty="0" smtClean="0"/>
              <a:t>2018</a:t>
            </a:r>
          </a:p>
          <a:p>
            <a:pPr marL="342900" lvl="2" indent="-342900">
              <a:buAutoNum type="arabicPeriod"/>
            </a:pPr>
            <a:r>
              <a:rPr lang="en-US" sz="1600" b="1" i="1" dirty="0" smtClean="0"/>
              <a:t>Linking FFS Payments to Quality/Value:</a:t>
            </a:r>
          </a:p>
          <a:p>
            <a:pPr marL="800100" lvl="3" indent="-342900">
              <a:buAutoNum type="arabicPeriod"/>
            </a:pPr>
            <a:r>
              <a:rPr lang="en-US" sz="1600" b="1" dirty="0" smtClean="0"/>
              <a:t>85</a:t>
            </a:r>
            <a:r>
              <a:rPr lang="en-US" sz="1600" b="1" dirty="0"/>
              <a:t>% </a:t>
            </a:r>
            <a:r>
              <a:rPr lang="en-US" sz="1600" dirty="0"/>
              <a:t>of all Medicare fee-for-service payments are </a:t>
            </a:r>
            <a:r>
              <a:rPr lang="en-US" sz="1600" b="1" dirty="0"/>
              <a:t>tied to quality or value </a:t>
            </a:r>
            <a:r>
              <a:rPr lang="en-US" sz="1600" dirty="0"/>
              <a:t>by </a:t>
            </a:r>
            <a:r>
              <a:rPr lang="en-US" sz="1600" dirty="0" smtClean="0"/>
              <a:t>2016</a:t>
            </a:r>
          </a:p>
          <a:p>
            <a:pPr marL="800100" lvl="3" indent="-342900">
              <a:buAutoNum type="arabicPeriod"/>
            </a:pPr>
            <a:r>
              <a:rPr lang="en-US" sz="1600" b="1" dirty="0" smtClean="0"/>
              <a:t>90</a:t>
            </a:r>
            <a:r>
              <a:rPr lang="en-US" sz="1600" b="1" dirty="0"/>
              <a:t>% </a:t>
            </a:r>
            <a:r>
              <a:rPr lang="en-US" sz="1600" dirty="0"/>
              <a:t>by </a:t>
            </a:r>
            <a:r>
              <a:rPr lang="en-US" sz="1600" dirty="0" smtClean="0"/>
              <a:t>the end of 2018</a:t>
            </a:r>
          </a:p>
        </p:txBody>
      </p:sp>
    </p:spTree>
    <p:extLst>
      <p:ext uri="{BB962C8B-B14F-4D97-AF65-F5344CB8AC3E}">
        <p14:creationId xmlns:p14="http://schemas.microsoft.com/office/powerpoint/2010/main" val="3686789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526" y="228600"/>
            <a:ext cx="8794113" cy="553998"/>
          </a:xfrm>
        </p:spPr>
        <p:txBody>
          <a:bodyPr>
            <a:normAutofit fontScale="90000"/>
          </a:bodyPr>
          <a:lstStyle/>
          <a:p>
            <a:r>
              <a:rPr lang="en-US" sz="2400" b="1" dirty="0" smtClean="0">
                <a:solidFill>
                  <a:schemeClr val="tx2"/>
                </a:solidFill>
                <a:latin typeface="+mj-lt"/>
              </a:rPr>
              <a:t>In January 2015, HHS announced goals for value-based payments within the Medicare FFS system</a:t>
            </a:r>
            <a:endParaRPr lang="en-US" sz="2400" b="1" dirty="0">
              <a:solidFill>
                <a:schemeClr val="tx2"/>
              </a:solidFill>
              <a:latin typeface="+mj-lt"/>
            </a:endParaRPr>
          </a:p>
        </p:txBody>
      </p:sp>
      <p:sp>
        <p:nvSpPr>
          <p:cNvPr id="4" name="TextBox 3"/>
          <p:cNvSpPr txBox="1"/>
          <p:nvPr/>
        </p:nvSpPr>
        <p:spPr>
          <a:xfrm>
            <a:off x="2062264" y="1017654"/>
            <a:ext cx="6675336" cy="1815882"/>
          </a:xfrm>
          <a:prstGeom prst="rect">
            <a:avLst/>
          </a:prstGeom>
          <a:noFill/>
        </p:spPr>
        <p:txBody>
          <a:bodyPr wrap="square" rtlCol="0">
            <a:spAutoFit/>
          </a:bodyPr>
          <a:lstStyle/>
          <a:p>
            <a:pPr marL="285750" indent="-285750">
              <a:buFont typeface="Wingdings" panose="05000000000000000000" pitchFamily="2" charset="2"/>
              <a:buChar char="§"/>
            </a:pPr>
            <a:r>
              <a:rPr lang="en-US" sz="1600" dirty="0"/>
              <a:t>Goal </a:t>
            </a:r>
            <a:r>
              <a:rPr lang="en-US" sz="1600" dirty="0" smtClean="0"/>
              <a:t>1: </a:t>
            </a:r>
            <a:r>
              <a:rPr lang="en-US" sz="1600" b="1" dirty="0"/>
              <a:t>30% </a:t>
            </a:r>
            <a:r>
              <a:rPr lang="en-US" sz="1600" dirty="0"/>
              <a:t>of Medicare payments are tied to quality or value through </a:t>
            </a:r>
            <a:r>
              <a:rPr lang="en-US" sz="1600" b="1" dirty="0"/>
              <a:t>alternative payment models (categories 3-4) </a:t>
            </a:r>
            <a:r>
              <a:rPr lang="en-US" sz="1600" dirty="0"/>
              <a:t>by the end of 2016, and </a:t>
            </a:r>
            <a:r>
              <a:rPr lang="en-US" sz="1600" b="1" dirty="0"/>
              <a:t>50% </a:t>
            </a:r>
            <a:r>
              <a:rPr lang="en-US" sz="1600" dirty="0"/>
              <a:t>by the end of </a:t>
            </a:r>
            <a:r>
              <a:rPr lang="en-US" sz="1600" dirty="0" smtClean="0"/>
              <a:t>2018</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Goal </a:t>
            </a:r>
            <a:r>
              <a:rPr lang="en-US" sz="1600" dirty="0"/>
              <a:t>2</a:t>
            </a:r>
            <a:r>
              <a:rPr lang="en-US" sz="1600" dirty="0" smtClean="0"/>
              <a:t>: </a:t>
            </a:r>
            <a:r>
              <a:rPr lang="en-US" sz="1600" b="1" dirty="0"/>
              <a:t>85% </a:t>
            </a:r>
            <a:r>
              <a:rPr lang="en-US" sz="1600" dirty="0"/>
              <a:t>of all Medicare fee-for-service </a:t>
            </a:r>
            <a:r>
              <a:rPr lang="en-US" sz="1600" dirty="0" smtClean="0"/>
              <a:t>payments are </a:t>
            </a:r>
            <a:r>
              <a:rPr lang="en-US" sz="1600" b="1" dirty="0"/>
              <a:t>tied to quality </a:t>
            </a:r>
            <a:r>
              <a:rPr lang="en-US" sz="1600" b="1" dirty="0" smtClean="0"/>
              <a:t>or value </a:t>
            </a:r>
            <a:r>
              <a:rPr lang="en-US" sz="1600" b="1" dirty="0"/>
              <a:t>(</a:t>
            </a:r>
            <a:r>
              <a:rPr lang="en-US" sz="1600" b="1" dirty="0" smtClean="0"/>
              <a:t>categories </a:t>
            </a:r>
            <a:r>
              <a:rPr lang="en-US" sz="1600" b="1" dirty="0"/>
              <a:t>2-4)</a:t>
            </a:r>
            <a:r>
              <a:rPr lang="en-US" sz="1600" b="1" dirty="0" smtClean="0"/>
              <a:t> </a:t>
            </a:r>
            <a:r>
              <a:rPr lang="en-US" sz="1600" dirty="0" smtClean="0"/>
              <a:t>by </a:t>
            </a:r>
            <a:r>
              <a:rPr lang="en-US" sz="1600" dirty="0"/>
              <a:t>the end of 2016, and </a:t>
            </a:r>
            <a:r>
              <a:rPr lang="en-US" sz="1600" b="1" dirty="0"/>
              <a:t>90%</a:t>
            </a:r>
            <a:r>
              <a:rPr lang="en-US" sz="1600" dirty="0"/>
              <a:t> by the end of 2018</a:t>
            </a:r>
          </a:p>
          <a:p>
            <a:endParaRPr lang="en-US" sz="1600" dirty="0"/>
          </a:p>
        </p:txBody>
      </p:sp>
      <p:grpSp>
        <p:nvGrpSpPr>
          <p:cNvPr id="7" name="Group 6"/>
          <p:cNvGrpSpPr/>
          <p:nvPr/>
        </p:nvGrpSpPr>
        <p:grpSpPr>
          <a:xfrm>
            <a:off x="204279" y="1085750"/>
            <a:ext cx="1595338" cy="622570"/>
            <a:chOff x="204279" y="1099225"/>
            <a:chExt cx="1303507" cy="622570"/>
          </a:xfrm>
          <a:gradFill flip="none" rotWithShape="1">
            <a:gsLst>
              <a:gs pos="0">
                <a:schemeClr val="tx2"/>
              </a:gs>
              <a:gs pos="0">
                <a:schemeClr val="accent1">
                  <a:lumMod val="60000"/>
                  <a:lumOff val="40000"/>
                </a:schemeClr>
              </a:gs>
              <a:gs pos="100000">
                <a:schemeClr val="accent1">
                  <a:tint val="23500"/>
                  <a:satMod val="160000"/>
                </a:schemeClr>
              </a:gs>
            </a:gsLst>
            <a:lin ang="0" scaled="1"/>
            <a:tileRect/>
          </a:gradFill>
          <a:effectLst>
            <a:outerShdw blurRad="50800" dist="38100" dir="2700000" algn="tl" rotWithShape="0">
              <a:prstClr val="black">
                <a:alpha val="40000"/>
              </a:prstClr>
            </a:outerShdw>
          </a:effectLst>
        </p:grpSpPr>
        <p:sp>
          <p:nvSpPr>
            <p:cNvPr id="6" name="Rectangle 5"/>
            <p:cNvSpPr/>
            <p:nvPr/>
          </p:nvSpPr>
          <p:spPr>
            <a:xfrm>
              <a:off x="204279" y="1099225"/>
              <a:ext cx="1303507" cy="62257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err="1" smtClean="0">
                <a:solidFill>
                  <a:schemeClr val="tx2">
                    <a:lumMod val="75000"/>
                  </a:schemeClr>
                </a:solidFill>
              </a:endParaRPr>
            </a:p>
          </p:txBody>
        </p:sp>
        <p:sp>
          <p:nvSpPr>
            <p:cNvPr id="5" name="TextBox 4"/>
            <p:cNvSpPr txBox="1"/>
            <p:nvPr/>
          </p:nvSpPr>
          <p:spPr>
            <a:xfrm>
              <a:off x="243191" y="1235414"/>
              <a:ext cx="1138137" cy="338554"/>
            </a:xfrm>
            <a:prstGeom prst="rect">
              <a:avLst/>
            </a:prstGeom>
            <a:grpFill/>
            <a:ln>
              <a:noFill/>
            </a:ln>
          </p:spPr>
          <p:txBody>
            <a:bodyPr wrap="square" rtlCol="0">
              <a:spAutoFit/>
            </a:bodyPr>
            <a:lstStyle/>
            <a:p>
              <a:r>
                <a:rPr lang="en-US" sz="1600" b="1" dirty="0" smtClean="0">
                  <a:solidFill>
                    <a:schemeClr val="tx2">
                      <a:lumMod val="75000"/>
                    </a:schemeClr>
                  </a:solidFill>
                </a:rPr>
                <a:t>Goals</a:t>
              </a:r>
              <a:endParaRPr lang="en-US" sz="1600" b="1" dirty="0">
                <a:solidFill>
                  <a:schemeClr val="tx2">
                    <a:lumMod val="75000"/>
                  </a:schemeClr>
                </a:solidFill>
              </a:endParaRPr>
            </a:p>
          </p:txBody>
        </p:sp>
      </p:grpSp>
      <p:grpSp>
        <p:nvGrpSpPr>
          <p:cNvPr id="8" name="Group 7"/>
          <p:cNvGrpSpPr/>
          <p:nvPr/>
        </p:nvGrpSpPr>
        <p:grpSpPr>
          <a:xfrm>
            <a:off x="204279" y="2701641"/>
            <a:ext cx="1595338" cy="622570"/>
            <a:chOff x="204279" y="1099225"/>
            <a:chExt cx="1303507" cy="622570"/>
          </a:xfrm>
          <a:gradFill flip="none" rotWithShape="1">
            <a:gsLst>
              <a:gs pos="0">
                <a:schemeClr val="tx2"/>
              </a:gs>
              <a:gs pos="0">
                <a:schemeClr val="accent1">
                  <a:lumMod val="60000"/>
                  <a:lumOff val="40000"/>
                </a:schemeClr>
              </a:gs>
              <a:gs pos="100000">
                <a:schemeClr val="accent1">
                  <a:tint val="23500"/>
                  <a:satMod val="160000"/>
                </a:schemeClr>
              </a:gs>
            </a:gsLst>
            <a:lin ang="0" scaled="1"/>
            <a:tileRect/>
          </a:gradFill>
          <a:effectLst>
            <a:outerShdw blurRad="50800" dist="38100" dir="2700000" algn="tl" rotWithShape="0">
              <a:prstClr val="black">
                <a:alpha val="40000"/>
              </a:prstClr>
            </a:outerShdw>
          </a:effectLst>
        </p:grpSpPr>
        <p:sp>
          <p:nvSpPr>
            <p:cNvPr id="9" name="Rectangle 8"/>
            <p:cNvSpPr/>
            <p:nvPr/>
          </p:nvSpPr>
          <p:spPr>
            <a:xfrm>
              <a:off x="204279" y="1099225"/>
              <a:ext cx="1303507" cy="62257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err="1" smtClean="0">
                <a:solidFill>
                  <a:schemeClr val="tx2">
                    <a:lumMod val="75000"/>
                  </a:schemeClr>
                </a:solidFill>
              </a:endParaRPr>
            </a:p>
          </p:txBody>
        </p:sp>
        <p:sp>
          <p:nvSpPr>
            <p:cNvPr id="10" name="TextBox 9"/>
            <p:cNvSpPr txBox="1"/>
            <p:nvPr/>
          </p:nvSpPr>
          <p:spPr>
            <a:xfrm>
              <a:off x="243191" y="1235414"/>
              <a:ext cx="1138137" cy="338554"/>
            </a:xfrm>
            <a:prstGeom prst="rect">
              <a:avLst/>
            </a:prstGeom>
            <a:grpFill/>
            <a:ln>
              <a:noFill/>
            </a:ln>
          </p:spPr>
          <p:txBody>
            <a:bodyPr wrap="square" rtlCol="0">
              <a:spAutoFit/>
            </a:bodyPr>
            <a:lstStyle/>
            <a:p>
              <a:r>
                <a:rPr lang="en-US" sz="1600" b="1" dirty="0" smtClean="0">
                  <a:solidFill>
                    <a:schemeClr val="tx2">
                      <a:lumMod val="75000"/>
                    </a:schemeClr>
                  </a:solidFill>
                </a:rPr>
                <a:t>Purpose</a:t>
              </a:r>
              <a:endParaRPr lang="en-US" sz="1600" b="1" dirty="0">
                <a:solidFill>
                  <a:schemeClr val="tx2">
                    <a:lumMod val="75000"/>
                  </a:schemeClr>
                </a:solidFill>
              </a:endParaRPr>
            </a:p>
          </p:txBody>
        </p:sp>
      </p:grpSp>
      <p:sp>
        <p:nvSpPr>
          <p:cNvPr id="11" name="TextBox 10"/>
          <p:cNvSpPr txBox="1"/>
          <p:nvPr/>
        </p:nvSpPr>
        <p:spPr>
          <a:xfrm>
            <a:off x="2062264" y="2633545"/>
            <a:ext cx="6488348" cy="830997"/>
          </a:xfrm>
          <a:prstGeom prst="rect">
            <a:avLst/>
          </a:prstGeom>
          <a:noFill/>
        </p:spPr>
        <p:txBody>
          <a:bodyPr wrap="square" rtlCol="0">
            <a:spAutoFit/>
          </a:bodyPr>
          <a:lstStyle/>
          <a:p>
            <a:pPr marL="285750" indent="-285750">
              <a:buFont typeface="Wingdings" panose="05000000000000000000" pitchFamily="2" charset="2"/>
              <a:buChar char="§"/>
            </a:pPr>
            <a:r>
              <a:rPr lang="en-US" sz="1600" dirty="0" smtClean="0"/>
              <a:t>Set </a:t>
            </a:r>
            <a:r>
              <a:rPr lang="en-US" sz="1600" b="1" dirty="0" smtClean="0"/>
              <a:t>internal goals </a:t>
            </a:r>
            <a:r>
              <a:rPr lang="en-US" sz="1600" dirty="0" smtClean="0"/>
              <a:t>for HHS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Invite </a:t>
            </a:r>
            <a:r>
              <a:rPr lang="en-US" sz="1600" b="1" dirty="0" smtClean="0"/>
              <a:t>private sector payers </a:t>
            </a:r>
            <a:r>
              <a:rPr lang="en-US" sz="1600" dirty="0" smtClean="0"/>
              <a:t>to match or exceed HHS goals</a:t>
            </a:r>
          </a:p>
        </p:txBody>
      </p:sp>
      <p:grpSp>
        <p:nvGrpSpPr>
          <p:cNvPr id="12" name="Group 11"/>
          <p:cNvGrpSpPr/>
          <p:nvPr/>
        </p:nvGrpSpPr>
        <p:grpSpPr>
          <a:xfrm>
            <a:off x="204279" y="3656110"/>
            <a:ext cx="1595338" cy="622570"/>
            <a:chOff x="204279" y="1099225"/>
            <a:chExt cx="1303507" cy="622570"/>
          </a:xfrm>
          <a:gradFill flip="none" rotWithShape="1">
            <a:gsLst>
              <a:gs pos="0">
                <a:schemeClr val="tx2"/>
              </a:gs>
              <a:gs pos="0">
                <a:schemeClr val="accent1">
                  <a:lumMod val="60000"/>
                  <a:lumOff val="40000"/>
                </a:schemeClr>
              </a:gs>
              <a:gs pos="100000">
                <a:schemeClr val="accent1">
                  <a:tint val="23500"/>
                  <a:satMod val="160000"/>
                </a:schemeClr>
              </a:gs>
            </a:gsLst>
            <a:lin ang="0" scaled="1"/>
            <a:tileRect/>
          </a:gradFill>
          <a:effectLst>
            <a:outerShdw blurRad="50800" dist="38100" dir="2700000" algn="tl" rotWithShape="0">
              <a:prstClr val="black">
                <a:alpha val="40000"/>
              </a:prstClr>
            </a:outerShdw>
          </a:effectLst>
        </p:grpSpPr>
        <p:sp>
          <p:nvSpPr>
            <p:cNvPr id="13" name="Rectangle 12"/>
            <p:cNvSpPr/>
            <p:nvPr/>
          </p:nvSpPr>
          <p:spPr>
            <a:xfrm>
              <a:off x="204279" y="1099225"/>
              <a:ext cx="1303507" cy="62257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err="1" smtClean="0">
                <a:solidFill>
                  <a:schemeClr val="tx2">
                    <a:lumMod val="75000"/>
                  </a:schemeClr>
                </a:solidFill>
              </a:endParaRPr>
            </a:p>
          </p:txBody>
        </p:sp>
        <p:sp>
          <p:nvSpPr>
            <p:cNvPr id="14" name="TextBox 13"/>
            <p:cNvSpPr txBox="1"/>
            <p:nvPr/>
          </p:nvSpPr>
          <p:spPr>
            <a:xfrm>
              <a:off x="243191" y="1235414"/>
              <a:ext cx="1201009" cy="338554"/>
            </a:xfrm>
            <a:prstGeom prst="rect">
              <a:avLst/>
            </a:prstGeom>
            <a:grpFill/>
            <a:ln>
              <a:noFill/>
            </a:ln>
          </p:spPr>
          <p:txBody>
            <a:bodyPr wrap="square" rtlCol="0">
              <a:spAutoFit/>
            </a:bodyPr>
            <a:lstStyle/>
            <a:p>
              <a:r>
                <a:rPr lang="en-US" sz="1600" b="1" dirty="0" smtClean="0">
                  <a:solidFill>
                    <a:schemeClr val="tx2">
                      <a:lumMod val="75000"/>
                    </a:schemeClr>
                  </a:solidFill>
                </a:rPr>
                <a:t>Stakeholders</a:t>
              </a:r>
              <a:endParaRPr lang="en-US" sz="1600" b="1" dirty="0">
                <a:solidFill>
                  <a:schemeClr val="tx2">
                    <a:lumMod val="75000"/>
                  </a:schemeClr>
                </a:solidFill>
              </a:endParaRPr>
            </a:p>
          </p:txBody>
        </p:sp>
      </p:grpSp>
      <p:sp>
        <p:nvSpPr>
          <p:cNvPr id="15" name="TextBox 14"/>
          <p:cNvSpPr txBox="1"/>
          <p:nvPr/>
        </p:nvSpPr>
        <p:spPr>
          <a:xfrm>
            <a:off x="2062264" y="3588014"/>
            <a:ext cx="6488348" cy="1323439"/>
          </a:xfrm>
          <a:prstGeom prst="rect">
            <a:avLst/>
          </a:prstGeom>
          <a:noFill/>
        </p:spPr>
        <p:txBody>
          <a:bodyPr wrap="square" rtlCol="0">
            <a:spAutoFit/>
          </a:bodyPr>
          <a:lstStyle/>
          <a:p>
            <a:pPr marL="285750" indent="-285750">
              <a:buFont typeface="Wingdings" panose="05000000000000000000" pitchFamily="2" charset="2"/>
              <a:buChar char="§"/>
            </a:pPr>
            <a:r>
              <a:rPr lang="en-US" sz="1600" dirty="0" smtClean="0"/>
              <a:t>Consumers</a:t>
            </a:r>
          </a:p>
          <a:p>
            <a:pPr marL="285750" indent="-285750">
              <a:buFont typeface="Wingdings" panose="05000000000000000000" pitchFamily="2" charset="2"/>
              <a:buChar char="§"/>
            </a:pPr>
            <a:r>
              <a:rPr lang="en-US" sz="1600" dirty="0" smtClean="0"/>
              <a:t>Businesses</a:t>
            </a:r>
          </a:p>
          <a:p>
            <a:pPr marL="285750" indent="-285750">
              <a:buFont typeface="Wingdings" panose="05000000000000000000" pitchFamily="2" charset="2"/>
              <a:buChar char="§"/>
            </a:pPr>
            <a:r>
              <a:rPr lang="en-US" sz="1600" dirty="0" smtClean="0"/>
              <a:t>Payers</a:t>
            </a:r>
          </a:p>
          <a:p>
            <a:pPr marL="285750" indent="-285750">
              <a:buFont typeface="Wingdings" panose="05000000000000000000" pitchFamily="2" charset="2"/>
              <a:buChar char="§"/>
            </a:pPr>
            <a:r>
              <a:rPr lang="en-US" sz="1600" dirty="0" smtClean="0"/>
              <a:t>Providers</a:t>
            </a:r>
          </a:p>
          <a:p>
            <a:pPr marL="285750" indent="-285750">
              <a:buFont typeface="Wingdings" panose="05000000000000000000" pitchFamily="2" charset="2"/>
              <a:buChar char="§"/>
            </a:pPr>
            <a:r>
              <a:rPr lang="en-US" sz="1600" dirty="0" smtClean="0"/>
              <a:t>State and federal partners</a:t>
            </a:r>
            <a:endParaRPr lang="en-US" sz="1600" dirty="0"/>
          </a:p>
        </p:txBody>
      </p:sp>
      <p:grpSp>
        <p:nvGrpSpPr>
          <p:cNvPr id="16" name="Group 15"/>
          <p:cNvGrpSpPr/>
          <p:nvPr/>
        </p:nvGrpSpPr>
        <p:grpSpPr>
          <a:xfrm>
            <a:off x="204279" y="5018923"/>
            <a:ext cx="1595338" cy="622570"/>
            <a:chOff x="204279" y="1099225"/>
            <a:chExt cx="1303507" cy="622570"/>
          </a:xfrm>
          <a:gradFill flip="none" rotWithShape="1">
            <a:gsLst>
              <a:gs pos="0">
                <a:schemeClr val="tx2"/>
              </a:gs>
              <a:gs pos="0">
                <a:schemeClr val="accent1">
                  <a:lumMod val="60000"/>
                  <a:lumOff val="40000"/>
                </a:schemeClr>
              </a:gs>
              <a:gs pos="100000">
                <a:schemeClr val="accent1">
                  <a:tint val="23500"/>
                  <a:satMod val="160000"/>
                </a:schemeClr>
              </a:gs>
            </a:gsLst>
            <a:lin ang="0" scaled="1"/>
            <a:tileRect/>
          </a:gradFill>
          <a:effectLst>
            <a:outerShdw blurRad="50800" dist="38100" dir="2700000" algn="tl" rotWithShape="0">
              <a:prstClr val="black">
                <a:alpha val="40000"/>
              </a:prstClr>
            </a:outerShdw>
          </a:effectLst>
        </p:grpSpPr>
        <p:sp>
          <p:nvSpPr>
            <p:cNvPr id="17" name="Rectangle 16"/>
            <p:cNvSpPr/>
            <p:nvPr/>
          </p:nvSpPr>
          <p:spPr>
            <a:xfrm>
              <a:off x="204279" y="1099225"/>
              <a:ext cx="1303507" cy="62257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err="1" smtClean="0">
                <a:solidFill>
                  <a:schemeClr val="tx2">
                    <a:lumMod val="75000"/>
                  </a:schemeClr>
                </a:solidFill>
              </a:endParaRPr>
            </a:p>
          </p:txBody>
        </p:sp>
        <p:sp>
          <p:nvSpPr>
            <p:cNvPr id="18" name="TextBox 17"/>
            <p:cNvSpPr txBox="1"/>
            <p:nvPr/>
          </p:nvSpPr>
          <p:spPr>
            <a:xfrm>
              <a:off x="243191" y="1235414"/>
              <a:ext cx="1138137" cy="338554"/>
            </a:xfrm>
            <a:prstGeom prst="rect">
              <a:avLst/>
            </a:prstGeom>
            <a:grpFill/>
            <a:ln>
              <a:noFill/>
            </a:ln>
          </p:spPr>
          <p:txBody>
            <a:bodyPr wrap="square" rtlCol="0">
              <a:spAutoFit/>
            </a:bodyPr>
            <a:lstStyle/>
            <a:p>
              <a:r>
                <a:rPr lang="en-US" sz="1600" b="1" dirty="0" smtClean="0">
                  <a:solidFill>
                    <a:schemeClr val="tx2">
                      <a:lumMod val="75000"/>
                    </a:schemeClr>
                  </a:solidFill>
                </a:rPr>
                <a:t>Next steps</a:t>
              </a:r>
              <a:endParaRPr lang="en-US" sz="1600" b="1" dirty="0">
                <a:solidFill>
                  <a:schemeClr val="tx2">
                    <a:lumMod val="75000"/>
                  </a:schemeClr>
                </a:solidFill>
              </a:endParaRPr>
            </a:p>
          </p:txBody>
        </p:sp>
      </p:grpSp>
      <p:sp>
        <p:nvSpPr>
          <p:cNvPr id="19" name="TextBox 18"/>
          <p:cNvSpPr txBox="1"/>
          <p:nvPr/>
        </p:nvSpPr>
        <p:spPr>
          <a:xfrm>
            <a:off x="2062264" y="4950827"/>
            <a:ext cx="6488348" cy="1323439"/>
          </a:xfrm>
          <a:prstGeom prst="rect">
            <a:avLst/>
          </a:prstGeom>
          <a:noFill/>
        </p:spPr>
        <p:txBody>
          <a:bodyPr wrap="square" rtlCol="0">
            <a:spAutoFit/>
          </a:bodyPr>
          <a:lstStyle/>
          <a:p>
            <a:pPr marL="285750" indent="-285750">
              <a:buFont typeface="Wingdings" panose="05000000000000000000" pitchFamily="2" charset="2"/>
              <a:buChar char="§"/>
            </a:pPr>
            <a:r>
              <a:rPr lang="en-US" sz="1600" b="1" dirty="0" smtClean="0"/>
              <a:t>Testing of new models and expansion of existing models </a:t>
            </a:r>
            <a:r>
              <a:rPr lang="en-US" sz="1600" dirty="0" smtClean="0"/>
              <a:t>will be critical to reaching incentive goals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Creation of a Health Care Payment </a:t>
            </a:r>
            <a:r>
              <a:rPr lang="en-US" sz="1600" b="1" dirty="0" smtClean="0"/>
              <a:t>Learning and Action Network </a:t>
            </a:r>
            <a:r>
              <a:rPr lang="en-US" sz="1600" dirty="0" smtClean="0"/>
              <a:t>to align incentives </a:t>
            </a:r>
            <a:endParaRPr lang="en-US" sz="1600" strike="dblStrike" dirty="0">
              <a:solidFill>
                <a:srgbClr val="FF0000"/>
              </a:solidFill>
            </a:endParaRPr>
          </a:p>
        </p:txBody>
      </p:sp>
      <p:cxnSp>
        <p:nvCxnSpPr>
          <p:cNvPr id="21" name="Straight Connector 20"/>
          <p:cNvCxnSpPr/>
          <p:nvPr/>
        </p:nvCxnSpPr>
        <p:spPr>
          <a:xfrm>
            <a:off x="2062264" y="2614999"/>
            <a:ext cx="6858000" cy="0"/>
          </a:xfrm>
          <a:prstGeom prst="line">
            <a:avLst/>
          </a:prstGeom>
          <a:ln w="158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062264" y="3506424"/>
            <a:ext cx="6858000" cy="0"/>
          </a:xfrm>
          <a:prstGeom prst="line">
            <a:avLst/>
          </a:prstGeom>
          <a:ln w="158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062264" y="4928824"/>
            <a:ext cx="6858000" cy="0"/>
          </a:xfrm>
          <a:prstGeom prst="line">
            <a:avLst/>
          </a:prstGeom>
          <a:ln w="158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4AEC9A7A-D2D6-481B-9938-F028355276E7}" type="slidenum">
              <a:rPr lang="en-US" smtClean="0"/>
              <a:t>9</a:t>
            </a:fld>
            <a:endParaRPr lang="en-US"/>
          </a:p>
        </p:txBody>
      </p:sp>
    </p:spTree>
    <p:extLst>
      <p:ext uri="{BB962C8B-B14F-4D97-AF65-F5344CB8AC3E}">
        <p14:creationId xmlns:p14="http://schemas.microsoft.com/office/powerpoint/2010/main" val="158763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3595</Words>
  <Application>Microsoft Office PowerPoint</Application>
  <PresentationFormat>On-screen Show (4:3)</PresentationFormat>
  <Paragraphs>586</Paragraphs>
  <Slides>25</Slides>
  <Notes>21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Hospital Value-Based Purchasing (HVBP) Program</vt:lpstr>
      <vt:lpstr>Objective:</vt:lpstr>
      <vt:lpstr>Goals of the CMS Quality Strategy</vt:lpstr>
      <vt:lpstr>In three words, our vision for improving health delivery is about better, smarter, healthier.   If we find better ways to pay providers, deliver care, and distribute information:</vt:lpstr>
      <vt:lpstr>CMS Authorized Programs &amp; Activities</vt:lpstr>
      <vt:lpstr>PowerPoint Presentation</vt:lpstr>
      <vt:lpstr>Payment Taxonomy Framework</vt:lpstr>
      <vt:lpstr>New Goals and Timeline for Moving Medicare from Rewarding Volume to Value</vt:lpstr>
      <vt:lpstr>In January 2015, HHS announced goals for value-based payments within the Medicare FFS system</vt:lpstr>
      <vt:lpstr>Target percentage of Medicare FFS payments linked to quality and alternative payment models in 2016 and 2018</vt:lpstr>
      <vt:lpstr>Target percentage of payments in ‘FFS linked to quality’ and ‘alternative payment models’ by 2016 and 2018</vt:lpstr>
      <vt:lpstr>Payment Taxonomy Framework</vt:lpstr>
      <vt:lpstr>HVBP Program Legislative Drivers: </vt:lpstr>
      <vt:lpstr>Why HVBP Matters:</vt:lpstr>
      <vt:lpstr>Program Evolution:</vt:lpstr>
      <vt:lpstr>Program Evolution: FY 2013 Domain Weights &amp; Measures</vt:lpstr>
      <vt:lpstr>Program Evolution: FY 2014 Domain Weights &amp; Measures</vt:lpstr>
      <vt:lpstr>Key Monitoring &amp; Evaluation Findings to Date</vt:lpstr>
      <vt:lpstr>Statewide Variation in TPS: FY 2013</vt:lpstr>
      <vt:lpstr>Statewide Variation in TPS: FY 2014</vt:lpstr>
      <vt:lpstr>Program Evolution: FY 2015 Domain Weights &amp; Measures</vt:lpstr>
      <vt:lpstr>Program Evolution: FY 2016 Domain Weights &amp; Measures</vt:lpstr>
      <vt:lpstr>Program Evolution: FY 2017 Domain Weights &amp; Measures</vt:lpstr>
      <vt:lpstr>Hospital VBP Program Resources</vt:lpstr>
      <vt:lpstr>Relevant Links</vt:lpstr>
    </vt:vector>
  </TitlesOfParts>
  <Company>CMS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Evolution: FY 2013 Domain Weights &amp; Measures</dc:title>
  <dc:creator>Lemeneh Tefera</dc:creator>
  <cp:lastModifiedBy>Lemeneh Tefera</cp:lastModifiedBy>
  <cp:revision>14</cp:revision>
  <cp:lastPrinted>2015-03-31T14:41:57Z</cp:lastPrinted>
  <dcterms:created xsi:type="dcterms:W3CDTF">2015-03-25T14:31:17Z</dcterms:created>
  <dcterms:modified xsi:type="dcterms:W3CDTF">2015-03-31T21:49:43Z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66950386</vt:i4>
  </property>
  <property fmtid="{D5CDD505-2E9C-101B-9397-08002B2CF9AE}" pid="3" name="_NewReviewCycle">
    <vt:lpwstr/>
  </property>
  <property fmtid="{D5CDD505-2E9C-101B-9397-08002B2CF9AE}" pid="4" name="_EmailSubject">
    <vt:lpwstr>DSR slides</vt:lpwstr>
  </property>
  <property fmtid="{D5CDD505-2E9C-101B-9397-08002B2CF9AE}" pid="5" name="_AuthorEmail">
    <vt:lpwstr>Lemeneh.Tefera@cms.hhs.gov</vt:lpwstr>
  </property>
  <property fmtid="{D5CDD505-2E9C-101B-9397-08002B2CF9AE}" pid="6" name="_AuthorEmailDisplayName">
    <vt:lpwstr>Tefera, Lemeneh (CMS/CCSQ)</vt:lpwstr>
  </property>
</Properties>
</file>