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tags/tag3.xml" ContentType="application/vnd.openxmlformats-officedocument.presentationml.tags+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357" r:id="rId3"/>
    <p:sldId id="360" r:id="rId4"/>
    <p:sldId id="358" r:id="rId5"/>
    <p:sldId id="364" r:id="rId6"/>
    <p:sldId id="365" r:id="rId7"/>
    <p:sldId id="362" r:id="rId8"/>
    <p:sldId id="363" r:id="rId9"/>
    <p:sldId id="366" r:id="rId10"/>
    <p:sldId id="367" r:id="rId11"/>
    <p:sldId id="368" r:id="rId12"/>
    <p:sldId id="374" r:id="rId13"/>
    <p:sldId id="375" r:id="rId14"/>
    <p:sldId id="376" r:id="rId15"/>
    <p:sldId id="377" r:id="rId16"/>
    <p:sldId id="381" r:id="rId17"/>
    <p:sldId id="369" r:id="rId18"/>
    <p:sldId id="385" r:id="rId19"/>
    <p:sldId id="371" r:id="rId20"/>
    <p:sldId id="372" r:id="rId21"/>
    <p:sldId id="373" r:id="rId22"/>
    <p:sldId id="378" r:id="rId23"/>
    <p:sldId id="379" r:id="rId24"/>
    <p:sldId id="380" r:id="rId25"/>
    <p:sldId id="382" r:id="rId26"/>
    <p:sldId id="383" r:id="rId27"/>
    <p:sldId id="384" r:id="rId28"/>
    <p:sldId id="328" r:id="rId29"/>
  </p:sldIdLst>
  <p:sldSz cx="9144000" cy="6858000" type="screen4x3"/>
  <p:notesSz cx="6985000" cy="9271000"/>
  <p:custDataLst>
    <p:tags r:id="rId31"/>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1A5D6"/>
    <a:srgbClr val="FFE72F"/>
    <a:srgbClr val="6197E2"/>
    <a:srgbClr val="3B7DDB"/>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85329" autoAdjust="0"/>
  </p:normalViewPr>
  <p:slideViewPr>
    <p:cSldViewPr>
      <p:cViewPr>
        <p:scale>
          <a:sx n="66" d="100"/>
          <a:sy n="66" d="100"/>
        </p:scale>
        <p:origin x="-2214" y="-60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125" d="100"/>
          <a:sy n="125" d="100"/>
        </p:scale>
        <p:origin x="-2244" y="228"/>
      </p:cViewPr>
      <p:guideLst>
        <p:guide orient="horz" pos="2920"/>
        <p:guide pos="220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7363" cy="463550"/>
          </a:xfrm>
          <a:prstGeom prst="rect">
            <a:avLst/>
          </a:prstGeom>
        </p:spPr>
        <p:txBody>
          <a:bodyPr vert="horz" lIns="92885" tIns="46442" rIns="92885" bIns="46442" rtlCol="0"/>
          <a:lstStyle>
            <a:lvl1pPr algn="l">
              <a:defRPr sz="1200" dirty="0">
                <a:latin typeface="Arial" charset="0"/>
              </a:defRPr>
            </a:lvl1pPr>
          </a:lstStyle>
          <a:p>
            <a:pPr>
              <a:defRPr/>
            </a:pPr>
            <a:endParaRPr lang="en-US"/>
          </a:p>
        </p:txBody>
      </p:sp>
      <p:sp>
        <p:nvSpPr>
          <p:cNvPr id="3" name="Date Placeholder 2"/>
          <p:cNvSpPr>
            <a:spLocks noGrp="1"/>
          </p:cNvSpPr>
          <p:nvPr>
            <p:ph type="dt" idx="1"/>
          </p:nvPr>
        </p:nvSpPr>
        <p:spPr>
          <a:xfrm>
            <a:off x="3956050" y="0"/>
            <a:ext cx="3027363" cy="463550"/>
          </a:xfrm>
          <a:prstGeom prst="rect">
            <a:avLst/>
          </a:prstGeom>
        </p:spPr>
        <p:txBody>
          <a:bodyPr vert="horz" lIns="92885" tIns="46442" rIns="92885" bIns="46442" rtlCol="0"/>
          <a:lstStyle>
            <a:lvl1pPr algn="r">
              <a:defRPr sz="1200">
                <a:latin typeface="Arial" charset="0"/>
              </a:defRPr>
            </a:lvl1pPr>
          </a:lstStyle>
          <a:p>
            <a:pPr>
              <a:defRPr/>
            </a:pPr>
            <a:fld id="{271995C9-69AA-494E-BC91-3B06745A6E5B}" type="datetimeFigureOut">
              <a:rPr lang="en-US"/>
              <a:pPr>
                <a:defRPr/>
              </a:pPr>
              <a:t>06/25/2010</a:t>
            </a:fld>
            <a:endParaRPr lang="en-US" dirty="0"/>
          </a:p>
        </p:txBody>
      </p:sp>
      <p:sp>
        <p:nvSpPr>
          <p:cNvPr id="4" name="Slide Image Placeholder 3"/>
          <p:cNvSpPr>
            <a:spLocks noGrp="1" noRot="1" noChangeAspect="1"/>
          </p:cNvSpPr>
          <p:nvPr>
            <p:ph type="sldImg" idx="2"/>
          </p:nvPr>
        </p:nvSpPr>
        <p:spPr>
          <a:xfrm>
            <a:off x="1174750" y="695325"/>
            <a:ext cx="4635500" cy="3476625"/>
          </a:xfrm>
          <a:prstGeom prst="rect">
            <a:avLst/>
          </a:prstGeom>
          <a:noFill/>
          <a:ln w="12700">
            <a:solidFill>
              <a:prstClr val="black"/>
            </a:solidFill>
          </a:ln>
        </p:spPr>
        <p:txBody>
          <a:bodyPr vert="horz" lIns="92885" tIns="46442" rIns="92885" bIns="46442" rtlCol="0" anchor="ctr"/>
          <a:lstStyle/>
          <a:p>
            <a:pPr lvl="0"/>
            <a:endParaRPr lang="en-US" noProof="0" dirty="0" smtClean="0"/>
          </a:p>
        </p:txBody>
      </p:sp>
      <p:sp>
        <p:nvSpPr>
          <p:cNvPr id="5" name="Notes Placeholder 4"/>
          <p:cNvSpPr>
            <a:spLocks noGrp="1"/>
          </p:cNvSpPr>
          <p:nvPr>
            <p:ph type="body" sz="quarter" idx="3"/>
          </p:nvPr>
        </p:nvSpPr>
        <p:spPr>
          <a:xfrm>
            <a:off x="698500" y="4403725"/>
            <a:ext cx="5588000" cy="4171950"/>
          </a:xfrm>
          <a:prstGeom prst="rect">
            <a:avLst/>
          </a:prstGeom>
        </p:spPr>
        <p:txBody>
          <a:bodyPr vert="horz" lIns="92885" tIns="46442" rIns="92885" bIns="4644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05863"/>
            <a:ext cx="3027363" cy="463550"/>
          </a:xfrm>
          <a:prstGeom prst="rect">
            <a:avLst/>
          </a:prstGeom>
        </p:spPr>
        <p:txBody>
          <a:bodyPr vert="horz" lIns="92885" tIns="46442" rIns="92885" bIns="46442" rtlCol="0" anchor="b"/>
          <a:lstStyle>
            <a:lvl1pPr algn="l">
              <a:defRPr sz="1200" dirty="0">
                <a:latin typeface="Arial" charset="0"/>
              </a:defRPr>
            </a:lvl1pPr>
          </a:lstStyle>
          <a:p>
            <a:pPr>
              <a:defRPr/>
            </a:pPr>
            <a:endParaRPr lang="en-US"/>
          </a:p>
        </p:txBody>
      </p:sp>
      <p:sp>
        <p:nvSpPr>
          <p:cNvPr id="7" name="Slide Number Placeholder 6"/>
          <p:cNvSpPr>
            <a:spLocks noGrp="1"/>
          </p:cNvSpPr>
          <p:nvPr>
            <p:ph type="sldNum" sz="quarter" idx="5"/>
          </p:nvPr>
        </p:nvSpPr>
        <p:spPr>
          <a:xfrm>
            <a:off x="3956050" y="8805863"/>
            <a:ext cx="3027363" cy="463550"/>
          </a:xfrm>
          <a:prstGeom prst="rect">
            <a:avLst/>
          </a:prstGeom>
        </p:spPr>
        <p:txBody>
          <a:bodyPr vert="horz" lIns="92885" tIns="46442" rIns="92885" bIns="46442" rtlCol="0" anchor="b"/>
          <a:lstStyle>
            <a:lvl1pPr algn="r">
              <a:defRPr sz="1200">
                <a:latin typeface="Arial" charset="0"/>
              </a:defRPr>
            </a:lvl1pPr>
          </a:lstStyle>
          <a:p>
            <a:pPr>
              <a:defRPr/>
            </a:pPr>
            <a:fld id="{112CA2ED-957C-4E6E-BFB2-7460065359F4}"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www.medicare.gov/"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48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93B2776-CEA9-4319-8DE9-95412460E978}"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FC383E13-2058-4034-B789-C138B93CCD66}" type="slidenum">
              <a:rPr lang="en-US" smtClean="0"/>
              <a:pPr/>
              <a:t>10</a:t>
            </a:fld>
            <a:endParaRPr lang="en-US" smtClean="0"/>
          </a:p>
        </p:txBody>
      </p:sp>
      <p:sp>
        <p:nvSpPr>
          <p:cNvPr id="44035" name="Rectangle 2"/>
          <p:cNvSpPr>
            <a:spLocks noGrp="1" noRot="1" noChangeAspect="1" noChangeArrowheads="1" noTextEdit="1"/>
          </p:cNvSpPr>
          <p:nvPr>
            <p:ph type="sldImg"/>
          </p:nvPr>
        </p:nvSpPr>
        <p:spPr bwMode="auto">
          <a:xfrm>
            <a:off x="1173163" y="695325"/>
            <a:ext cx="4635500" cy="3476625"/>
          </a:xfrm>
          <a:noFill/>
          <a:ln>
            <a:solidFill>
              <a:srgbClr val="000000"/>
            </a:solidFill>
            <a:miter lim="800000"/>
            <a:headEnd/>
            <a:tailEnd/>
          </a:ln>
        </p:spPr>
      </p:sp>
      <p:sp>
        <p:nvSpPr>
          <p:cNvPr id="44036"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If the equipment or supplies ordered by your physician or treating practitioner are included in the Competitive Bidding Program where you live or visit, you must almost always get your equipment or supplies from a contract supplier to be covered by Medicare.  Treating practitioners include physician assistants, clinical nurse specialists, and nurse practitioners.</a:t>
            </a:r>
          </a:p>
          <a:p>
            <a:r>
              <a:rPr lang="en-US" smtClean="0"/>
              <a:t>However, your doctor or treating practitioner can sometimes supply a walker to you when you are getting other medical care even if he or she isn’t a contract supplier. Similarly, if you are hospitalized and need a walker, the hospital can supply you a walker while you are admitted or on the day you are discharged from the hospital. Treating practitioners include physician assistants, nurse practitioners and clinical nurse specialists. </a:t>
            </a:r>
          </a:p>
          <a:p>
            <a:r>
              <a:rPr lang="en-US" smtClean="0"/>
              <a:t>If you live in a Skilled Nursing Facility or Nursing Facility, your facility may be able to supply your equipment or supplies directly if it becomes a contract supplier. If your facility does not become a contract supplier, it must use a contract supplier from the CBA.</a:t>
            </a:r>
          </a:p>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81871661-91BD-46C4-8881-934B933A2A8A}" type="slidenum">
              <a:rPr lang="en-US" smtClean="0"/>
              <a:pPr/>
              <a:t>11</a:t>
            </a:fld>
            <a:endParaRPr lang="en-US" smtClean="0"/>
          </a:p>
        </p:txBody>
      </p:sp>
      <p:sp>
        <p:nvSpPr>
          <p:cNvPr id="45059" name="Rectangle 2"/>
          <p:cNvSpPr>
            <a:spLocks noGrp="1" noRot="1" noChangeAspect="1" noChangeArrowheads="1" noTextEdit="1"/>
          </p:cNvSpPr>
          <p:nvPr>
            <p:ph type="sldImg"/>
          </p:nvPr>
        </p:nvSpPr>
        <p:spPr bwMode="auto">
          <a:xfrm>
            <a:off x="1173163" y="695325"/>
            <a:ext cx="4635500" cy="3476625"/>
          </a:xfrm>
          <a:noFill/>
          <a:ln>
            <a:solidFill>
              <a:srgbClr val="000000"/>
            </a:solidFill>
            <a:miter lim="800000"/>
            <a:headEnd/>
            <a:tailEnd/>
          </a:ln>
        </p:spPr>
      </p:sp>
      <p:sp>
        <p:nvSpPr>
          <p:cNvPr id="45060"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Medicare plans to announce the contract suppliers in September 2010.  After the contract suppliers are announced, to see a list of the contract suppliers in your area or to check if a supplier you use is included in the program, call 1-800-MEDICARE (1-800-633-4227) or visit www.medicare.gov/supplier on the web. TTY users call 1-877-486-2048. A Supplier Locator Tool on www.medicare.gov will help you locate a DMEPOS contract supplier in your area.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9A07328-D22B-4C71-8C76-B807C43ED968}" type="slidenum">
              <a:rPr lang="en-US" smtClean="0"/>
              <a:pPr/>
              <a:t>12</a:t>
            </a:fld>
            <a:endParaRPr lang="en-US" smtClean="0"/>
          </a:p>
        </p:txBody>
      </p:sp>
      <p:sp>
        <p:nvSpPr>
          <p:cNvPr id="46083" name="Rectangle 2"/>
          <p:cNvSpPr>
            <a:spLocks noGrp="1" noRot="1" noChangeAspect="1" noChangeArrowheads="1" noTextEdit="1"/>
          </p:cNvSpPr>
          <p:nvPr>
            <p:ph type="sldImg"/>
          </p:nvPr>
        </p:nvSpPr>
        <p:spPr bwMode="auto">
          <a:xfrm>
            <a:off x="1173163" y="695325"/>
            <a:ext cx="4635500" cy="3476625"/>
          </a:xfrm>
          <a:noFill/>
          <a:ln>
            <a:solidFill>
              <a:srgbClr val="000000"/>
            </a:solidFill>
            <a:miter lim="800000"/>
            <a:headEnd/>
            <a:tailEnd/>
          </a:ln>
        </p:spPr>
      </p:sp>
      <p:sp>
        <p:nvSpPr>
          <p:cNvPr id="46084"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If you are currently renting certain medical equipment or oxygen, you may have the choice to stay with your current supplier. Your non-contract supplier can become a “grandfathered” supplier and continue to rent items to people with Medicare who permanently live in a CBA if they rented the item(s) to the person prior to the new Competitive Bidding Program. </a:t>
            </a:r>
          </a:p>
          <a:p>
            <a:r>
              <a:rPr lang="en-US" smtClean="0"/>
              <a:t>When you use a grandfathered supplier, you are still responsible for your 20% coinsurance and any unmet Part B deductible. </a:t>
            </a:r>
          </a:p>
          <a:p>
            <a:r>
              <a:rPr lang="en-US" smtClean="0"/>
              <a:t>If your current supplier of rented equipment decides not to be a grandfathered supplier, you must switch to a contract supplier to be covered by Medicare.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513A0FBC-CB73-483C-8579-38D07E8102A8}" type="slidenum">
              <a:rPr lang="en-US" smtClean="0"/>
              <a:pPr/>
              <a:t>13</a:t>
            </a:fld>
            <a:endParaRPr lang="en-US" smtClean="0"/>
          </a:p>
        </p:txBody>
      </p:sp>
      <p:sp>
        <p:nvSpPr>
          <p:cNvPr id="47107" name="Rectangle 2"/>
          <p:cNvSpPr>
            <a:spLocks noGrp="1" noRot="1" noChangeAspect="1" noChangeArrowheads="1" noTextEdit="1"/>
          </p:cNvSpPr>
          <p:nvPr>
            <p:ph type="sldImg"/>
          </p:nvPr>
        </p:nvSpPr>
        <p:spPr bwMode="auto">
          <a:xfrm>
            <a:off x="1173163" y="695325"/>
            <a:ext cx="4635500" cy="3476625"/>
          </a:xfrm>
          <a:noFill/>
          <a:ln>
            <a:solidFill>
              <a:srgbClr val="000000"/>
            </a:solidFill>
            <a:miter lim="800000"/>
            <a:headEnd/>
            <a:tailEnd/>
          </a:ln>
        </p:spPr>
      </p:sp>
      <p:sp>
        <p:nvSpPr>
          <p:cNvPr id="47108"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If your supplier chooses to be a “grandfathered” supplier, your supplier must provide you with written notice at least 30 business days before the start of the competitive bidding program.  This notice should ask you whether you want to continue renting the equipment  from them.  You may continue using a grandfathered supplier until the rental period for your equipment ends.  If you use oxygen and decide to use a grandfathered supplier, the Medicare payment amount  will be the new, lower competitive bidding payment amount.  If you use other rented medical equipment, the Medicare payment amount will be  either the competitive bidding payment amount or the current amount, depending on the particular type of item you are renting.  You can ask your grandfathered supplier what your copayments will be if you continue to use that supplier instead of switching to a contract supplier. If you choose not to continue using your grandfathered supplier, or your supplier chooses not to be a grandfathered supplier, when the program begins, you must switch to a contract supplier to be covered by Medicare.  If you switch to a contract supplier instead of using a grandfathered supplier, this may extend your rental period and result in additional months of coinsurance.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5D1E5C2C-0FCA-4221-A691-74913173FD29}" type="slidenum">
              <a:rPr lang="en-US" smtClean="0"/>
              <a:pPr/>
              <a:t>14</a:t>
            </a:fld>
            <a:endParaRPr lang="en-US" smtClean="0"/>
          </a:p>
        </p:txBody>
      </p:sp>
      <p:sp>
        <p:nvSpPr>
          <p:cNvPr id="4813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8132"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b="1" smtClean="0"/>
              <a:t>Scenario 1</a:t>
            </a:r>
          </a:p>
          <a:p>
            <a:r>
              <a:rPr lang="en-US" b="1" u="sng" smtClean="0"/>
              <a:t>Grandfathering Process for Rented Items</a:t>
            </a:r>
          </a:p>
          <a:p>
            <a:r>
              <a:rPr lang="en-US" smtClean="0"/>
              <a:t>George lives in Kansas City, MO (which is in a Competitive Bidding Area) and has been renting oxygen and oxygen supplies from his supplier.  His supplier was not awarded a contract with Medicare under the new Competitive Bidding Program.  George’s supplier decides to become a “grandfathered” supplier which means the supplier can continue to furnish the oxygen items and receive the Medicare payment amounts under the new Competitive Bidding Program.  George may continue receiving his oxygen items from the grandfathered supplier until his contract ends or there is no longer a medical need. </a:t>
            </a:r>
          </a:p>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3C68767F-B12A-499B-B64E-E0BA079BDFD3}" type="slidenum">
              <a:rPr lang="en-US" smtClean="0"/>
              <a:pPr/>
              <a:t>15</a:t>
            </a:fld>
            <a:endParaRPr lang="en-US" smtClean="0"/>
          </a:p>
        </p:txBody>
      </p:sp>
      <p:sp>
        <p:nvSpPr>
          <p:cNvPr id="49155" name="Rectangle 2"/>
          <p:cNvSpPr>
            <a:spLocks noGrp="1" noRot="1" noChangeAspect="1" noChangeArrowheads="1" noTextEdit="1"/>
          </p:cNvSpPr>
          <p:nvPr>
            <p:ph type="sldImg"/>
          </p:nvPr>
        </p:nvSpPr>
        <p:spPr bwMode="auto">
          <a:xfrm>
            <a:off x="1173163" y="695325"/>
            <a:ext cx="4635500" cy="3476625"/>
          </a:xfrm>
          <a:noFill/>
          <a:ln>
            <a:solidFill>
              <a:srgbClr val="000000"/>
            </a:solidFill>
            <a:miter lim="800000"/>
            <a:headEnd/>
            <a:tailEnd/>
          </a:ln>
        </p:spPr>
      </p:sp>
      <p:sp>
        <p:nvSpPr>
          <p:cNvPr id="49156"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A non-contract supplier that elects not to become a grandfathered supplier is required to pick up the item it is currently renting to the beneficiary from the beneficiary’s home after proper notification.  If your current supplier chooses not to become a grandfathered supplier, it must provide you with three notifications of its intentions.  There must be a written notification at least 30 business days before the program begins that informs you that the noncontract supplier will no longer be providing rental items to you after a certain date.  This notification will indicate the date by which you must select a contract supplier for Medicare to continue to pay for these items and should also refer you to the contract supplier locator tool at www.medicare.gov and to 1–800–MEDICARE to obtain information about the availability of contract suppliers for the beneficiary’s area.</a:t>
            </a:r>
          </a:p>
          <a:p>
            <a:endParaRPr lang="en-US" smtClean="0"/>
          </a:p>
          <a:p>
            <a:r>
              <a:rPr lang="en-US" smtClean="0"/>
              <a:t>Before the supplier can pick up your equipment, it must also provide a 10-day phone call notification and a 2-day phone call notification to arrange equipment pickup.  Ten business days prior to picking up the item, the supplier should have direct contact (for example, a phone call) with you and receive acknowledgement that you understand that the equipment will be picked up.  Two business days prior to picking up the item the supplier should contact you by phone to notify you of the date the supplier will pick up the item.</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C250B0FD-914F-4312-8B77-EBFC44C659AC}" type="slidenum">
              <a:rPr lang="en-US" smtClean="0"/>
              <a:pPr/>
              <a:t>16</a:t>
            </a:fld>
            <a:endParaRPr lang="en-US" smtClean="0"/>
          </a:p>
        </p:txBody>
      </p:sp>
      <p:sp>
        <p:nvSpPr>
          <p:cNvPr id="50179" name="Rectangle 2"/>
          <p:cNvSpPr>
            <a:spLocks noGrp="1" noRot="1" noChangeAspect="1" noChangeArrowheads="1" noTextEdit="1"/>
          </p:cNvSpPr>
          <p:nvPr>
            <p:ph type="sldImg"/>
          </p:nvPr>
        </p:nvSpPr>
        <p:spPr bwMode="auto">
          <a:xfrm>
            <a:off x="1173163" y="695325"/>
            <a:ext cx="4635500" cy="3476625"/>
          </a:xfrm>
          <a:noFill/>
          <a:ln>
            <a:solidFill>
              <a:srgbClr val="000000"/>
            </a:solidFill>
            <a:miter lim="800000"/>
            <a:headEnd/>
            <a:tailEnd/>
          </a:ln>
        </p:spPr>
      </p:sp>
      <p:sp>
        <p:nvSpPr>
          <p:cNvPr id="50180"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If your primary insurance policy requires you to use a non-contract supplier, Medicare may make a secondary payment to a non-contract Medicare-enrolled supplier if required by your policy. The supplier must be accredited, have a valid National Supplier Clearinghouse Number and be eligible to receive secondary payments.  For more information, check with your benefits administrator, insurer or your plan provider.</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B3B6D155-F9EF-4666-9A2B-D3D793D98B68}" type="slidenum">
              <a:rPr lang="en-US" smtClean="0"/>
              <a:pPr/>
              <a:t>17</a:t>
            </a:fld>
            <a:endParaRPr lang="en-US" smtClean="0"/>
          </a:p>
        </p:txBody>
      </p:sp>
      <p:sp>
        <p:nvSpPr>
          <p:cNvPr id="51203" name="Rectangle 2"/>
          <p:cNvSpPr>
            <a:spLocks noGrp="1" noRot="1" noChangeAspect="1" noChangeArrowheads="1" noTextEdit="1"/>
          </p:cNvSpPr>
          <p:nvPr>
            <p:ph type="sldImg"/>
          </p:nvPr>
        </p:nvSpPr>
        <p:spPr bwMode="auto">
          <a:xfrm>
            <a:off x="1173163" y="695325"/>
            <a:ext cx="4635500" cy="3476625"/>
          </a:xfrm>
          <a:noFill/>
          <a:ln>
            <a:solidFill>
              <a:srgbClr val="000000"/>
            </a:solidFill>
            <a:miter lim="800000"/>
            <a:headEnd/>
            <a:tailEnd/>
          </a:ln>
        </p:spPr>
      </p:sp>
      <p:sp>
        <p:nvSpPr>
          <p:cNvPr id="51204"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Non-contract suppliers cannot furnish competitively bid items to people with Original Medicare who live within or visit a competitive bidding area unless they are a “grandfathered” supplier or fall under one of the other exceptions we just discussed.  </a:t>
            </a:r>
          </a:p>
          <a:p>
            <a:r>
              <a:rPr lang="en-US" smtClean="0"/>
              <a:t>If a non-contract supplier in a competitive bidding area furnishes a competitively bid item to you, you will be given an Advance Beneficiary Notice (ABN). </a:t>
            </a:r>
          </a:p>
          <a:p>
            <a:r>
              <a:rPr lang="en-US" smtClean="0"/>
              <a:t>This notice says Medicare will not pay for the item or service.  By signing this notice, you are agreeing to pay the entire amount for the item or service.  If you don’t sign an ABN, you are not responsible for payment for the item or service.</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1" smtClean="0"/>
              <a:t>Scenario 2</a:t>
            </a:r>
          </a:p>
          <a:p>
            <a:r>
              <a:rPr lang="en-US" b="1" u="sng" smtClean="0"/>
              <a:t>Obtaining an item from a non-contract supplier</a:t>
            </a:r>
          </a:p>
          <a:p>
            <a:r>
              <a:rPr lang="en-US" smtClean="0"/>
              <a:t>Betty lives in Cincinnati, OH (which is in a Competitive Bidding Area) and is diagnosed with sleep apnea. Her doctor prescribes a Continuous Positive Airway Pressure (CPAP) device. If Betty wants to buy the item from a non-contract supplier, the supplier must have her sign an Advance Beneficiary Notice (ABN).  The ABN says Medicare won’t pay for the item.  By signing this notice, Betty agrees to pay for the CPAP device.</a:t>
            </a:r>
          </a:p>
          <a:p>
            <a:r>
              <a:rPr lang="en-US" smtClean="0"/>
              <a:t>If Betty purchases the CPAP device from a non-contract supplier, and she wasn’t informed in writing of the Competitive Bidding Program rules before receiving the item, she is not responsible for payment. </a:t>
            </a:r>
          </a:p>
          <a:p>
            <a:endParaRPr lang="en-US" smtClean="0"/>
          </a:p>
          <a:p>
            <a:endParaRPr lang="en-US" smtClean="0"/>
          </a:p>
        </p:txBody>
      </p:sp>
      <p:sp>
        <p:nvSpPr>
          <p:cNvPr id="522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4E6B895-282B-4747-8A88-020B27CC8CA2}" type="slidenum">
              <a:rPr lang="en-US" smtClean="0"/>
              <a:pPr/>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44D9812B-25C3-466C-8D33-55B63BBDEE70}" type="slidenum">
              <a:rPr lang="en-US" smtClean="0"/>
              <a:pPr/>
              <a:t>19</a:t>
            </a:fld>
            <a:endParaRPr lang="en-US" smtClean="0"/>
          </a:p>
        </p:txBody>
      </p:sp>
      <p:sp>
        <p:nvSpPr>
          <p:cNvPr id="53251" name="Rectangle 2"/>
          <p:cNvSpPr>
            <a:spLocks noGrp="1" noRot="1" noChangeAspect="1" noChangeArrowheads="1" noTextEdit="1"/>
          </p:cNvSpPr>
          <p:nvPr>
            <p:ph type="sldImg"/>
          </p:nvPr>
        </p:nvSpPr>
        <p:spPr bwMode="auto">
          <a:xfrm>
            <a:off x="1173163" y="695325"/>
            <a:ext cx="4635500" cy="3476625"/>
          </a:xfrm>
          <a:noFill/>
          <a:ln>
            <a:solidFill>
              <a:srgbClr val="000000"/>
            </a:solidFill>
            <a:miter lim="800000"/>
            <a:headEnd/>
            <a:tailEnd/>
          </a:ln>
        </p:spPr>
      </p:sp>
      <p:sp>
        <p:nvSpPr>
          <p:cNvPr id="53252"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If you travel to or visit an area that is included in the Competitive Bidding Program and need to get equipment or supplies that are part of the Competitive Bidding Program for that area, you must get those items from a contract supplier for that area. </a:t>
            </a:r>
          </a:p>
          <a:p>
            <a:r>
              <a:rPr lang="en-US" smtClean="0"/>
              <a:t>If you use a non-contract supplier, the supplier will issue an Advance Beneficiary Notice (ABN) stating that Medicare will not pay for the item or service.  If you don’t sign an ABN, you are not responsible for payment for the item or service.</a:t>
            </a:r>
          </a:p>
          <a:p>
            <a:r>
              <a:rPr lang="en-US" smtClean="0"/>
              <a:t>If you travel to a non-CBA, you can use any Medicare-enrolled supplier.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46C5B514-D268-4D42-A1BD-C9CAAC617393}" type="slidenum">
              <a:rPr lang="en-US" smtClean="0"/>
              <a:pPr/>
              <a:t>2</a:t>
            </a:fld>
            <a:endParaRPr lang="en-US" smtClean="0"/>
          </a:p>
        </p:txBody>
      </p:sp>
      <p:sp>
        <p:nvSpPr>
          <p:cNvPr id="3584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4"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Today we will be talking about DMEPOS (we say “demipos”).  This acronym stands for durable medical equipment, prosthetics, orthotics and supplies.  These are expenses that are covered under Part B of Medicare and include items such as walkers, power wheelchairs, hospital beds, and various other medical supplies and accessories.  </a:t>
            </a:r>
          </a:p>
          <a:p>
            <a:r>
              <a:rPr lang="en-US" smtClean="0"/>
              <a:t>This training will help explain what people with Medicare should know if they need Medicare-covered equipment and supplies included in a new competitive bidding program.  This new program is scheduled to go into effect in nine competitive bidding areas on January 1, 2011.</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3744577B-A1E7-4981-945B-D83CBCB1B308}" type="slidenum">
              <a:rPr lang="en-US" smtClean="0"/>
              <a:pPr/>
              <a:t>20</a:t>
            </a:fld>
            <a:endParaRPr lang="en-US" smtClean="0"/>
          </a:p>
        </p:txBody>
      </p:sp>
      <p:sp>
        <p:nvSpPr>
          <p:cNvPr id="5427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4276"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b="1" smtClean="0"/>
              <a:t>Scenario 3</a:t>
            </a:r>
          </a:p>
          <a:p>
            <a:r>
              <a:rPr lang="en-US" b="1" u="sng" smtClean="0"/>
              <a:t>Obtaining DMEPOS items while traveling</a:t>
            </a:r>
            <a:r>
              <a:rPr lang="en-US" u="sng" smtClean="0"/>
              <a:t> </a:t>
            </a:r>
            <a:endParaRPr lang="en-US" smtClean="0"/>
          </a:p>
          <a:p>
            <a:r>
              <a:rPr lang="en-US" smtClean="0"/>
              <a:t>Mildred’s permanent residence is in Rhode Island (which is not a Competitive Bidding Area), but she travels to Miami, FL.  While she’s in Miami, her doctor prescribes a Continuous Positive Airway Pressure (CPAP) device.  Since Miami is in a Competitive Bidding Area, Mildred must receive the CPAP device from a contract supplier.  If Mildred wants to buy the CPAP device from a non-contract supplier, the supplier must have her sign an Advance Beneficiary Notice (ABN).  The ABN says Medicare probably won’t pay for the item.  By signing this notice, Mildred agrees to pay for the CPAP device.  </a:t>
            </a:r>
          </a:p>
          <a:p>
            <a:r>
              <a:rPr lang="en-US" smtClean="0"/>
              <a:t>If Mildred travels to Jacksonville, FL, which is not a Competitive Bidding Area, she may purchase a CPAP device from any Medicare-enrolled supplier of durable medical equipment, prosthetics, orthotics and supplies.</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F3EFFFDB-8283-42D5-A797-0B1BBD7B41B5}" type="slidenum">
              <a:rPr lang="en-US" smtClean="0"/>
              <a:pPr/>
              <a:t>21</a:t>
            </a:fld>
            <a:endParaRPr lang="en-US" smtClean="0"/>
          </a:p>
        </p:txBody>
      </p:sp>
      <p:sp>
        <p:nvSpPr>
          <p:cNvPr id="55299" name="Rectangle 2"/>
          <p:cNvSpPr>
            <a:spLocks noGrp="1" noRot="1" noChangeAspect="1" noChangeArrowheads="1" noTextEdit="1"/>
          </p:cNvSpPr>
          <p:nvPr>
            <p:ph type="sldImg"/>
          </p:nvPr>
        </p:nvSpPr>
        <p:spPr bwMode="auto">
          <a:xfrm>
            <a:off x="1173163" y="695325"/>
            <a:ext cx="4635500" cy="3476625"/>
          </a:xfrm>
          <a:noFill/>
          <a:ln>
            <a:solidFill>
              <a:srgbClr val="000000"/>
            </a:solidFill>
            <a:miter lim="800000"/>
            <a:headEnd/>
            <a:tailEnd/>
          </a:ln>
        </p:spPr>
      </p:sp>
      <p:sp>
        <p:nvSpPr>
          <p:cNvPr id="55300"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The Competitive Bidding Program has special protections to make sure you get the specific types of medical equipment you need to protect your health. If you need a specific brand of equipment or supplies, or you need an item in a specific form, your doctor must prescribe the specific brand or form in writing. Your doctor must also document in your medical record that you need this specific item or supply for medical reasons.  In these situations, a Medicare contract supplier is required to: furnish the exact brand or form of item you need; or work with your doctor to find an alternate brand or form that is safe and effective for you; or help you find another contract supplier that offers the brand or form prescribed.</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24034CC7-4B37-4A4F-BF69-78286A140874}" type="slidenum">
              <a:rPr lang="en-US" smtClean="0"/>
              <a:pPr/>
              <a:t>22</a:t>
            </a:fld>
            <a:endParaRPr lang="en-US" smtClean="0"/>
          </a:p>
        </p:txBody>
      </p:sp>
      <p:sp>
        <p:nvSpPr>
          <p:cNvPr id="56323" name="Rectangle 2"/>
          <p:cNvSpPr>
            <a:spLocks noGrp="1" noRot="1" noChangeAspect="1" noChangeArrowheads="1" noTextEdit="1"/>
          </p:cNvSpPr>
          <p:nvPr>
            <p:ph type="sldImg"/>
          </p:nvPr>
        </p:nvSpPr>
        <p:spPr bwMode="auto">
          <a:xfrm>
            <a:off x="1173163" y="695325"/>
            <a:ext cx="4635500" cy="3476625"/>
          </a:xfrm>
          <a:noFill/>
          <a:ln>
            <a:solidFill>
              <a:srgbClr val="000000"/>
            </a:solidFill>
            <a:miter lim="800000"/>
            <a:headEnd/>
            <a:tailEnd/>
          </a:ln>
        </p:spPr>
      </p:sp>
      <p:sp>
        <p:nvSpPr>
          <p:cNvPr id="56324"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If you own an item that needs to be repaired, you may have the repairs performed by any Medicare-enrolled supplier, whether that supplier is a contract supplier or a non-contract supplier.  In these cases, Medicare pays for reasonable and necessary labor not otherwise covered under a manufacturer’s or supplier’s warranty.</a:t>
            </a:r>
          </a:p>
          <a:p>
            <a:r>
              <a:rPr lang="en-US" smtClean="0"/>
              <a:t>If you need a part replaced to make the equipment serviceable, and the replacement part is also an item included in the program, you can get the part from either a contract supplier or a Medicare-enrolled, non-contract supplier.  In either case, Medicare pays the single payment amount provided under the new program for the replacement part.</a:t>
            </a:r>
          </a:p>
          <a:p>
            <a:r>
              <a:rPr lang="en-US" smtClean="0"/>
              <a:t>If you get the complete replacement of an item, you have to get your replacement equipment from a contract supplier. This includes replacement of base equipment and replacement of the parts or accessories for the base equipment that are being replaced because the base equipment is being replaced.</a:t>
            </a:r>
          </a:p>
          <a:p>
            <a:r>
              <a:rPr lang="en-US" smtClean="0"/>
              <a:t>Owned medical equipment includes items purchased by the beneficiary and items for which the beneficiary took the purchase option within the rental period.</a:t>
            </a:r>
          </a:p>
          <a:p>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CE66C61C-1134-4211-AFF9-D56F1B3B40B8}" type="slidenum">
              <a:rPr lang="en-US" smtClean="0"/>
              <a:pPr/>
              <a:t>23</a:t>
            </a:fld>
            <a:endParaRPr lang="en-US" smtClean="0"/>
          </a:p>
        </p:txBody>
      </p:sp>
      <p:sp>
        <p:nvSpPr>
          <p:cNvPr id="573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7348"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b="1" smtClean="0"/>
              <a:t>Scenario 4</a:t>
            </a:r>
          </a:p>
          <a:p>
            <a:r>
              <a:rPr lang="en-US" b="1" u="sng" smtClean="0"/>
              <a:t>Repair and Replacement</a:t>
            </a:r>
          </a:p>
          <a:p>
            <a:r>
              <a:rPr lang="en-US" smtClean="0"/>
              <a:t>Elaine has a wheelchair and lives in Dallas, TX (which is in a Competitive Bidding Area).  The wheel on her chair breaks and she needs to have it repaired.  She may have her wheelchair repaired by either a contract supplier or by any Medicare-enrolled, non-contract supplier.  </a:t>
            </a:r>
          </a:p>
          <a:p>
            <a:r>
              <a:rPr lang="en-US" smtClean="0"/>
              <a:t>If Elaine’s wheelchair needs a replacement part, she may have the replacement part installed by either a contract supplier or any Medicare-enrolled, non-contract supplier.  </a:t>
            </a:r>
          </a:p>
          <a:p>
            <a:r>
              <a:rPr lang="en-US" smtClean="0"/>
              <a:t>If it is determined that Elaine’s wheelchair cannot be repaired and she needs a new wheelchair, she must receive it from a contract supplier in the Competitive Bidding Area.</a:t>
            </a:r>
          </a:p>
          <a:p>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252A9B7D-B6B7-4D92-BDD7-6F9318B20E30}" type="slidenum">
              <a:rPr lang="en-US" smtClean="0"/>
              <a:pPr/>
              <a:t>24</a:t>
            </a:fld>
            <a:endParaRPr lang="en-US" smtClean="0"/>
          </a:p>
        </p:txBody>
      </p:sp>
      <p:sp>
        <p:nvSpPr>
          <p:cNvPr id="58371" name="Rectangle 2"/>
          <p:cNvSpPr>
            <a:spLocks noGrp="1" noRot="1" noChangeAspect="1" noChangeArrowheads="1" noTextEdit="1"/>
          </p:cNvSpPr>
          <p:nvPr>
            <p:ph type="sldImg"/>
          </p:nvPr>
        </p:nvSpPr>
        <p:spPr bwMode="auto">
          <a:xfrm>
            <a:off x="1173163" y="695325"/>
            <a:ext cx="4635500" cy="3476625"/>
          </a:xfrm>
          <a:noFill/>
          <a:ln>
            <a:solidFill>
              <a:srgbClr val="000000"/>
            </a:solidFill>
            <a:miter lim="800000"/>
            <a:headEnd/>
            <a:tailEnd/>
          </a:ln>
        </p:spPr>
      </p:sp>
      <p:sp>
        <p:nvSpPr>
          <p:cNvPr id="58372"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Under this new program, you are still required to meet your annual deductible. After you have paid your annual Part B deductible, Medicare pays 80% of the Medicare-approved amount for equipment, supplies and services, and you are responsible for a 20% coinsurance. </a:t>
            </a:r>
            <a:endParaRPr lang="en-US" b="1" smtClean="0"/>
          </a:p>
          <a:p>
            <a:r>
              <a:rPr lang="en-US" smtClean="0"/>
              <a:t>It is important to remember that for any equipment or supplies that are included in the Competitive Bidding Program, the contract supplier cannot charge you more than the 20% coinsurance and any unmet annual deductible.  If you suspect that you are paying more coinsurance than the Medicare allowed amount, you can call 1-800-MEDICARE (1-800-633-4227) or call the Fraud Hotline of the HHS Office of the Inspector General at 1-800-447-8477. </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0E31B437-9D9C-43F2-B7B7-1A03ECE13B1A}" type="slidenum">
              <a:rPr lang="en-US" smtClean="0"/>
              <a:pPr/>
              <a:t>25</a:t>
            </a:fld>
            <a:endParaRPr lang="en-US" smtClean="0"/>
          </a:p>
        </p:txBody>
      </p:sp>
      <p:sp>
        <p:nvSpPr>
          <p:cNvPr id="59395" name="Rectangle 2"/>
          <p:cNvSpPr>
            <a:spLocks noGrp="1" noRot="1" noChangeAspect="1" noChangeArrowheads="1" noTextEdit="1"/>
          </p:cNvSpPr>
          <p:nvPr>
            <p:ph type="sldImg"/>
          </p:nvPr>
        </p:nvSpPr>
        <p:spPr bwMode="auto">
          <a:xfrm>
            <a:off x="1173163" y="695325"/>
            <a:ext cx="4635500" cy="3476625"/>
          </a:xfrm>
          <a:noFill/>
          <a:ln>
            <a:solidFill>
              <a:srgbClr val="000000"/>
            </a:solidFill>
            <a:miter lim="800000"/>
            <a:headEnd/>
            <a:tailEnd/>
          </a:ln>
        </p:spPr>
      </p:sp>
      <p:sp>
        <p:nvSpPr>
          <p:cNvPr id="59396"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Following are some points to remember:</a:t>
            </a:r>
          </a:p>
          <a:p>
            <a:endParaRPr lang="en-US" smtClean="0"/>
          </a:p>
          <a:p>
            <a:r>
              <a:rPr lang="en-US" smtClean="0"/>
              <a:t>The Competitive Bidding Program does not affect which doctors or hospitals you can use.</a:t>
            </a:r>
          </a:p>
          <a:p>
            <a:r>
              <a:rPr lang="en-US" smtClean="0"/>
              <a:t>If you live in or visit a competitive bidding area and your current supplier is not a Medicare contract supplier, you may have to change suppliers to continue having Medicare pay for an item included in the program.</a:t>
            </a:r>
          </a:p>
          <a:p>
            <a:r>
              <a:rPr lang="en-US" smtClean="0"/>
              <a:t>If you are currently renting certain medical equipment or oxygen, you may have the choice to stay with your current supplier if they elect to be “grandfathered” into the program.</a:t>
            </a:r>
            <a:endParaRPr lang="en-US" b="1" smtClean="0"/>
          </a:p>
          <a:p>
            <a:r>
              <a:rPr lang="en-US" smtClean="0"/>
              <a:t>The competitive bidding program applies to people in Original Medicare. If you’re enrolled in a Medicare Advantage Plan, your plan will notify you if your supplier is changing. If you’re not sure, contact your plan. </a:t>
            </a:r>
          </a:p>
          <a:p>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53E2B556-B5FA-4793-BB53-708BC8085930}" type="slidenum">
              <a:rPr lang="en-US" smtClean="0"/>
              <a:pPr/>
              <a:t>26</a:t>
            </a:fld>
            <a:endParaRPr lang="en-US" smtClean="0"/>
          </a:p>
        </p:txBody>
      </p:sp>
      <p:sp>
        <p:nvSpPr>
          <p:cNvPr id="60419" name="Rectangle 2"/>
          <p:cNvSpPr>
            <a:spLocks noGrp="1" noRot="1" noChangeAspect="1" noChangeArrowheads="1" noTextEdit="1"/>
          </p:cNvSpPr>
          <p:nvPr>
            <p:ph type="sldImg"/>
          </p:nvPr>
        </p:nvSpPr>
        <p:spPr bwMode="auto">
          <a:xfrm>
            <a:off x="1173163" y="695325"/>
            <a:ext cx="4635500" cy="3476625"/>
          </a:xfrm>
          <a:noFill/>
          <a:ln>
            <a:solidFill>
              <a:srgbClr val="000000"/>
            </a:solidFill>
            <a:miter lim="800000"/>
            <a:headEnd/>
            <a:tailEnd/>
          </a:ln>
        </p:spPr>
      </p:sp>
      <p:sp>
        <p:nvSpPr>
          <p:cNvPr id="60420"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If you live in or will visit a competitive bidding area and need medical items included in the program</a:t>
            </a:r>
          </a:p>
          <a:p>
            <a:pPr lvl="1">
              <a:buFontTx/>
              <a:buChar char="•"/>
            </a:pPr>
            <a:r>
              <a:rPr lang="en-US" smtClean="0"/>
              <a:t> Find out if the ZIP Code where you live or visit is included in a CBA</a:t>
            </a:r>
          </a:p>
          <a:p>
            <a:pPr lvl="1">
              <a:buFontTx/>
              <a:buChar char="•"/>
            </a:pPr>
            <a:r>
              <a:rPr lang="en-US" smtClean="0"/>
              <a:t> Find out which suppliers are contract suppliers for the Medicare competitive bidding program in that area</a:t>
            </a:r>
          </a:p>
          <a:p>
            <a:r>
              <a:rPr lang="en-US" smtClean="0"/>
              <a:t>You can find this information by visiting www.medicare.gov or by calling 1-800-MEDICARE.</a:t>
            </a:r>
          </a:p>
          <a:p>
            <a:endParaRPr lang="en-US" smtClean="0"/>
          </a:p>
          <a:p>
            <a:endParaRPr lang="en-US" smtClean="0"/>
          </a:p>
          <a:p>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8089A913-A5AA-410D-9749-EEA4062B8D65}" type="slidenum">
              <a:rPr lang="en-US" smtClean="0"/>
              <a:pPr/>
              <a:t>27</a:t>
            </a:fld>
            <a:endParaRPr lang="en-US" smtClean="0"/>
          </a:p>
        </p:txBody>
      </p:sp>
      <p:sp>
        <p:nvSpPr>
          <p:cNvPr id="61443" name="Rectangle 2"/>
          <p:cNvSpPr>
            <a:spLocks noGrp="1" noRot="1" noChangeAspect="1" noChangeArrowheads="1" noTextEdit="1"/>
          </p:cNvSpPr>
          <p:nvPr>
            <p:ph type="sldImg"/>
          </p:nvPr>
        </p:nvSpPr>
        <p:spPr bwMode="auto">
          <a:xfrm>
            <a:off x="1173163" y="695325"/>
            <a:ext cx="4635500" cy="3476625"/>
          </a:xfrm>
          <a:noFill/>
          <a:ln>
            <a:solidFill>
              <a:srgbClr val="000000"/>
            </a:solidFill>
            <a:miter lim="800000"/>
            <a:headEnd/>
            <a:tailEnd/>
          </a:ln>
        </p:spPr>
      </p:sp>
      <p:sp>
        <p:nvSpPr>
          <p:cNvPr id="6144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ts val="700"/>
              </a:spcBef>
              <a:buSzPct val="120000"/>
            </a:pPr>
            <a:r>
              <a:rPr lang="en-GB" smtClean="0"/>
              <a:t>For more information or to answer questions about Medicare’s new Competitive Bidding Program, call </a:t>
            </a:r>
            <a:r>
              <a:rPr lang="en-GB" b="1" smtClean="0"/>
              <a:t>1-800-MEDICARE</a:t>
            </a:r>
            <a:r>
              <a:rPr lang="en-GB" smtClean="0"/>
              <a:t> (1-800-633-4227), TTY users should call 1-877-486-2048.  This toll-free number is available 24 hours a day, 7 days a week. </a:t>
            </a:r>
          </a:p>
          <a:p>
            <a:pPr>
              <a:spcBef>
                <a:spcPts val="700"/>
              </a:spcBef>
              <a:buSzPct val="120000"/>
            </a:pPr>
            <a:r>
              <a:rPr lang="en-GB" smtClean="0"/>
              <a:t>Or you can visit </a:t>
            </a:r>
            <a:r>
              <a:rPr lang="en-GB" b="1" smtClean="0">
                <a:hlinkClick r:id="rId3"/>
              </a:rPr>
              <a:t>www.medicare.gov</a:t>
            </a:r>
            <a:r>
              <a:rPr lang="en-GB" b="1" smtClean="0"/>
              <a:t>.  </a:t>
            </a:r>
            <a:r>
              <a:rPr lang="en-GB" smtClean="0"/>
              <a:t>After the contract suppliers are announced, you will find a Supplier Locator Tool to help you identify Medicare contract suppliers in your area along with consumer information on the Competitive Bidding Program and Medicare Coverage of Durable Medical Equipment. </a:t>
            </a:r>
          </a:p>
          <a:p>
            <a:pPr>
              <a:spcBef>
                <a:spcPts val="700"/>
              </a:spcBef>
              <a:buSzPct val="120000"/>
            </a:pPr>
            <a:r>
              <a:rPr lang="en-GB" b="1" smtClean="0"/>
              <a:t>Our customer service representatives at 1-800-MEDICARE can also identity and mail you a list of the Medicare contract suppliers in your area, once these suppliers are announced by Medicare.</a:t>
            </a:r>
            <a:r>
              <a:rPr lang="en-GB" smtClean="0"/>
              <a:t> </a:t>
            </a:r>
          </a:p>
          <a:p>
            <a:pPr>
              <a:spcBef>
                <a:spcPts val="700"/>
              </a:spcBef>
              <a:buSzPct val="120000"/>
            </a:pPr>
            <a:r>
              <a:rPr lang="en-GB" smtClean="0"/>
              <a:t>You can also get information from your physician, supplier, hospital discharge planner, social worker or anyone who helps you get medical equipment or supplies.</a:t>
            </a:r>
          </a:p>
          <a:p>
            <a:pPr>
              <a:spcBef>
                <a:spcPts val="700"/>
              </a:spcBef>
              <a:buSzPct val="120000"/>
            </a:pPr>
            <a:r>
              <a:rPr lang="en-GB" smtClean="0"/>
              <a:t>And Medicare has local information resources to answer your questions including the State Health Insurance and Assistance Program (SHIP), Area Office on Aging (AoA) and other senior and consumer assistance  organizations in your community.</a:t>
            </a:r>
          </a:p>
          <a:p>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624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51384AB-4B82-4D87-B768-2AD3DA7C7735}" type="slidenum">
              <a:rPr lang="en-US" smtClean="0"/>
              <a:pPr/>
              <a:t>28</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8AD82B34-4EDE-4720-943F-B913F5B812B7}" type="slidenum">
              <a:rPr lang="en-US" smtClean="0"/>
              <a:pPr/>
              <a:t>3</a:t>
            </a:fld>
            <a:endParaRPr lang="en-US" smtClean="0"/>
          </a:p>
        </p:txBody>
      </p:sp>
      <p:sp>
        <p:nvSpPr>
          <p:cNvPr id="36867" name="Rectangle 2"/>
          <p:cNvSpPr>
            <a:spLocks noGrp="1" noRot="1" noChangeAspect="1" noChangeArrowheads="1" noTextEdit="1"/>
          </p:cNvSpPr>
          <p:nvPr>
            <p:ph type="sldImg"/>
          </p:nvPr>
        </p:nvSpPr>
        <p:spPr bwMode="auto">
          <a:xfrm>
            <a:off x="1173163" y="695325"/>
            <a:ext cx="4635500" cy="3476625"/>
          </a:xfrm>
          <a:noFill/>
          <a:ln>
            <a:solidFill>
              <a:srgbClr val="000000"/>
            </a:solidFill>
            <a:miter lim="800000"/>
            <a:headEnd/>
            <a:tailEnd/>
          </a:ln>
        </p:spPr>
      </p:sp>
      <p:sp>
        <p:nvSpPr>
          <p:cNvPr id="3686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lnSpc>
                <a:spcPct val="120000"/>
              </a:lnSpc>
              <a:spcBef>
                <a:spcPct val="0"/>
              </a:spcBef>
            </a:pPr>
            <a:r>
              <a:rPr lang="en-US" sz="900" smtClean="0"/>
              <a:t>Medicare currently pays for most DMEPOS items using a fee schedule. For most of these items, the “fee schedule” payment amounts are based on historical charges, adjusted for inflation at times, and not on current market prices. Numerous studies by the Office of the Inspector General and the Government Accountability  Office have found that the prices paid by Medicare for certain DMEPOS items are excessive --- sometimes three or four times retail prices and the amounts paid by commercial insurers. Clearly, Medicare needs a better way to pay for DMEPOS items.</a:t>
            </a:r>
          </a:p>
          <a:p>
            <a:pPr>
              <a:lnSpc>
                <a:spcPct val="120000"/>
              </a:lnSpc>
              <a:spcBef>
                <a:spcPct val="0"/>
              </a:spcBef>
            </a:pPr>
            <a:endParaRPr lang="en-US" sz="900" smtClean="0"/>
          </a:p>
          <a:p>
            <a:pPr>
              <a:lnSpc>
                <a:spcPct val="120000"/>
              </a:lnSpc>
              <a:spcBef>
                <a:spcPct val="0"/>
              </a:spcBef>
            </a:pPr>
            <a:r>
              <a:rPr lang="en-US" sz="900" smtClean="0">
                <a:solidFill>
                  <a:srgbClr val="000000"/>
                </a:solidFill>
              </a:rPr>
              <a:t>Medicare’s competitive bidding program for durable medical equipment, prosthetics, orthotics and supplies (DMEPOS) is an important step towards paying appropriately for medical items and services. The program will reduce out-of-pocket expenses for Medicare beneficiaries and save the Medicare program money while ensuring that you continue to receive quality products from accredited suppliers. </a:t>
            </a:r>
          </a:p>
          <a:p>
            <a:pPr>
              <a:lnSpc>
                <a:spcPct val="120000"/>
              </a:lnSpc>
              <a:spcBef>
                <a:spcPct val="0"/>
              </a:spcBef>
            </a:pPr>
            <a:endParaRPr lang="en-US" sz="900" smtClean="0">
              <a:solidFill>
                <a:srgbClr val="000000"/>
              </a:solidFill>
            </a:endParaRPr>
          </a:p>
          <a:p>
            <a:pPr>
              <a:lnSpc>
                <a:spcPct val="120000"/>
              </a:lnSpc>
              <a:spcBef>
                <a:spcPct val="0"/>
              </a:spcBef>
            </a:pPr>
            <a:r>
              <a:rPr lang="en-US" sz="900" smtClean="0"/>
              <a:t>Under the DMEPOS competitive bidding program, Medicare beneficiaries with Original Medicare who live in competitive bidding areas (CBAs) will pay less for certain DMEPOS items and services. DMEPOS suppliers compete to become Medicare contract suppliers by submitting bids to furnish certain medical equipment and supplies in the CBAs. Medicare will use these bids to set a “single payment amount,” which will replace the “fee schedule” amount as payment for those items. The “single payment amount” must be lower than the “fee schedule amount.”  All suppliers are thoroughly screened to make sure they meet Medicare requirements before they are awarded contracts.  In addition to saving money for the Medicare program (and taxpayers), the new program will help save money for you because when Medicare pays less, your 20% coinsurance payment will be less too.  </a:t>
            </a:r>
          </a:p>
          <a:p>
            <a:pPr>
              <a:lnSpc>
                <a:spcPct val="120000"/>
              </a:lnSpc>
              <a:spcBef>
                <a:spcPct val="0"/>
              </a:spcBef>
            </a:pPr>
            <a:endParaRPr lang="en-US" sz="900" smtClean="0"/>
          </a:p>
          <a:p>
            <a:pPr>
              <a:lnSpc>
                <a:spcPct val="120000"/>
              </a:lnSpc>
              <a:spcBef>
                <a:spcPct val="0"/>
              </a:spcBef>
            </a:pPr>
            <a:r>
              <a:rPr lang="en-US" sz="900" smtClean="0"/>
              <a:t>The new competitive bidding program will also strengthen protections against Medicare fraud. Under competitive bidding, DMEPOS suppliers have to meet certain quality and financial standards that make it harder for fraudulent suppliers to enter the Medicare program.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A8CCD7D9-0172-4916-8EF1-D16A985DC311}" type="slidenum">
              <a:rPr lang="en-US" smtClean="0"/>
              <a:pPr/>
              <a:t>4</a:t>
            </a:fld>
            <a:endParaRPr lang="en-US" smtClean="0"/>
          </a:p>
        </p:txBody>
      </p:sp>
      <p:sp>
        <p:nvSpPr>
          <p:cNvPr id="3789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789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buFontTx/>
              <a:buChar char="•"/>
            </a:pPr>
            <a:r>
              <a:rPr lang="en-US" sz="1000" smtClean="0"/>
              <a:t>Now I’ll provide a brief history of the program.</a:t>
            </a:r>
          </a:p>
          <a:p>
            <a:endParaRPr lang="en-US" sz="1000" smtClean="0"/>
          </a:p>
          <a:p>
            <a:pPr>
              <a:buFontTx/>
              <a:buChar char="•"/>
            </a:pPr>
            <a:r>
              <a:rPr lang="en-US" sz="1000" smtClean="0"/>
              <a:t>Competitive bidding for DMEPOS is proven to save money for taxpayers and Medicare beneficiaries while maintaining access to quality DMEPOS items and services. It is based on demonstration projects in the late 1990s and the early part of this century.  These competitive bidding demonstrations, conducted in Polk County, Florida and San Antonio, Texas, were successful, resulting in approximately 20% savings with unchanged access and quality for beneficiaries.</a:t>
            </a:r>
          </a:p>
          <a:p>
            <a:pPr>
              <a:buFontTx/>
              <a:buChar char="•"/>
            </a:pPr>
            <a:endParaRPr lang="en-US" sz="1000" smtClean="0"/>
          </a:p>
          <a:p>
            <a:pPr>
              <a:buFontTx/>
              <a:buChar char="•"/>
            </a:pPr>
            <a:r>
              <a:rPr lang="en-US" sz="1000" smtClean="0"/>
              <a:t>Due to the success of the demonstration and the need to pay more appropriately for DMEPOS items, the Medicare Prescription Drug, Improvement, and Modernization Act of 2003 or “MMA” mandated the development and implementation of the program.  This law required phasing in the program starting with 10 of the largest metropolitan areas.</a:t>
            </a:r>
          </a:p>
          <a:p>
            <a:pPr>
              <a:buFontTx/>
              <a:buChar char="•"/>
            </a:pPr>
            <a:endParaRPr lang="en-US" sz="1000" smtClean="0"/>
          </a:p>
          <a:p>
            <a:pPr>
              <a:buFontTx/>
              <a:buChar char="•"/>
            </a:pPr>
            <a:r>
              <a:rPr lang="en-US" sz="1000" smtClean="0"/>
              <a:t>As required by law, Medicare started the program briefly on July 1 of 2008.  However, a change in law required the delay of the program on July 15.  Specifically, the Medicare Improvements for Patients and Providers Act of 2008 or “MIPPA” delayed the program and made limited changes.  I will mention some of these changes later on in the presentation.</a:t>
            </a:r>
          </a:p>
          <a:p>
            <a:pPr>
              <a:buFontTx/>
              <a:buChar char="•"/>
            </a:pPr>
            <a:endParaRPr lang="en-US" sz="10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2AABDB2A-2FAD-4D82-BD2C-F4E7FC52A019}" type="slidenum">
              <a:rPr lang="en-US" smtClean="0"/>
              <a:pPr/>
              <a:t>5</a:t>
            </a:fld>
            <a:endParaRPr lang="en-US" smtClean="0"/>
          </a:p>
        </p:txBody>
      </p:sp>
      <p:sp>
        <p:nvSpPr>
          <p:cNvPr id="38915" name="Rectangle 2"/>
          <p:cNvSpPr>
            <a:spLocks noGrp="1" noRot="1" noChangeAspect="1" noChangeArrowheads="1" noTextEdit="1"/>
          </p:cNvSpPr>
          <p:nvPr>
            <p:ph type="sldImg"/>
          </p:nvPr>
        </p:nvSpPr>
        <p:spPr bwMode="auto">
          <a:xfrm>
            <a:off x="1173163" y="695325"/>
            <a:ext cx="4635500" cy="3476625"/>
          </a:xfrm>
          <a:noFill/>
          <a:ln>
            <a:solidFill>
              <a:srgbClr val="000000"/>
            </a:solidFill>
            <a:miter lim="800000"/>
            <a:headEnd/>
            <a:tailEnd/>
          </a:ln>
        </p:spPr>
      </p:sp>
      <p:sp>
        <p:nvSpPr>
          <p:cNvPr id="38916"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As we discussed earlier, under the new Competitive Bidding Program, suppliers that want to do business in a Competitive Bidding Area (CBA) must submit a bid in order to be awarded a contract to sell or rent to people with Medicare. Contracts will only be awarded to those suppliers that offer a low price; that meet Medicare’s eligibility, quality and financial standards; and that are accredited by an independent accrediting organization. These suppliers are called “contract suppliers.”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7F9FDC9F-09D9-4CFC-833B-9FCEE9B75FD9}" type="slidenum">
              <a:rPr lang="en-US" smtClean="0"/>
              <a:pPr/>
              <a:t>6</a:t>
            </a:fld>
            <a:endParaRPr lang="en-US" smtClean="0"/>
          </a:p>
        </p:txBody>
      </p:sp>
      <p:sp>
        <p:nvSpPr>
          <p:cNvPr id="39939" name="Rectangle 2"/>
          <p:cNvSpPr>
            <a:spLocks noGrp="1" noRot="1" noChangeAspect="1" noChangeArrowheads="1" noTextEdit="1"/>
          </p:cNvSpPr>
          <p:nvPr>
            <p:ph type="sldImg"/>
          </p:nvPr>
        </p:nvSpPr>
        <p:spPr bwMode="auto">
          <a:xfrm>
            <a:off x="1173163" y="695325"/>
            <a:ext cx="4635500" cy="3476625"/>
          </a:xfrm>
          <a:noFill/>
          <a:ln>
            <a:solidFill>
              <a:srgbClr val="000000"/>
            </a:solidFill>
            <a:miter lim="800000"/>
            <a:headEnd/>
            <a:tailEnd/>
          </a:ln>
        </p:spPr>
      </p:sp>
      <p:sp>
        <p:nvSpPr>
          <p:cNvPr id="39940"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In most cases under the new Competitive Bidding Program, only contract suppliers will be able to provide people with Original Medicare with certain DMEPOS items and file claims with Medicare for payment. There are a few exceptions to the requirement to use a contract supplier – I will discuss these a little later.  The program will not change your Medicare coverage as long as you obtain your equipment and supplies from a supplier that is authorized by Medicare  - usually a contract supplier - through the competitive bidding program. If you don’t use a contract supplier, Medicare won’t pay for the item and you will likely pay full price. It’s important to see if you’re affected by this new program to make sure your item is covered and to avoid any disruption of service.</a:t>
            </a:r>
          </a:p>
          <a:p>
            <a:endParaRPr lang="en-US" smtClean="0"/>
          </a:p>
          <a:p>
            <a:r>
              <a:rPr lang="en-US" smtClean="0"/>
              <a:t>Contract suppliers can’t charge more than the single payment amount set by Medicare based on the bids received for an item, and this price can’t be higher than the current Medicare (fee schedule) allowed amount. </a:t>
            </a:r>
          </a:p>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7A58D9BD-0257-4AEF-81E2-A5EF233835DB}" type="slidenum">
              <a:rPr lang="en-US" smtClean="0"/>
              <a:pPr/>
              <a:t>7</a:t>
            </a:fld>
            <a:endParaRPr lang="en-US" smtClean="0"/>
          </a:p>
        </p:txBody>
      </p:sp>
      <p:sp>
        <p:nvSpPr>
          <p:cNvPr id="40963" name="Rectangle 2"/>
          <p:cNvSpPr>
            <a:spLocks noGrp="1" noRot="1" noChangeAspect="1" noChangeArrowheads="1" noTextEdit="1"/>
          </p:cNvSpPr>
          <p:nvPr>
            <p:ph type="sldImg"/>
          </p:nvPr>
        </p:nvSpPr>
        <p:spPr bwMode="auto">
          <a:xfrm>
            <a:off x="1173163" y="695325"/>
            <a:ext cx="4635500" cy="3476625"/>
          </a:xfrm>
          <a:noFill/>
          <a:ln>
            <a:solidFill>
              <a:srgbClr val="000000"/>
            </a:solidFill>
            <a:miter lim="800000"/>
            <a:headEnd/>
            <a:tailEnd/>
          </a:ln>
        </p:spPr>
      </p:sp>
      <p:sp>
        <p:nvSpPr>
          <p:cNvPr id="40964"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The new Competitive Bidding Program applies to you if you have Original Medicare and your permanent residence is in a ZIP Code that is part of a Competitive Bidding Area (CBA), or if you get certain items while visiting a CBA. Your permanent residence is the address where Social Security mails your benefits check. </a:t>
            </a:r>
          </a:p>
          <a:p>
            <a:r>
              <a:rPr lang="en-US" smtClean="0"/>
              <a:t>To find out if your ZIP Code is in a Competitive Bidding Area, call 1-800-MEDICARE or visit www.medicare.gov.</a:t>
            </a:r>
          </a:p>
          <a:p>
            <a:r>
              <a:rPr lang="en-US" smtClean="0"/>
              <a:t>If you are a Medicare Advantage enrollee, you can use any suppliers designated by your plan. Your plan will notify you if your supplier is changing. If you’re not sure, you should contact your plan. </a:t>
            </a:r>
          </a:p>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24E00D4E-8C0C-4C8C-8EF8-5F0347A0E9D4}" type="slidenum">
              <a:rPr lang="en-US" smtClean="0"/>
              <a:pPr/>
              <a:t>8</a:t>
            </a:fld>
            <a:endParaRPr lang="en-US" smtClean="0"/>
          </a:p>
        </p:txBody>
      </p:sp>
      <p:sp>
        <p:nvSpPr>
          <p:cNvPr id="41987" name="Rectangle 2"/>
          <p:cNvSpPr>
            <a:spLocks noGrp="1" noRot="1" noChangeAspect="1" noChangeArrowheads="1" noTextEdit="1"/>
          </p:cNvSpPr>
          <p:nvPr>
            <p:ph type="sldImg"/>
          </p:nvPr>
        </p:nvSpPr>
        <p:spPr bwMode="auto">
          <a:xfrm>
            <a:off x="1173163" y="695325"/>
            <a:ext cx="4635500" cy="3476625"/>
          </a:xfrm>
          <a:noFill/>
          <a:ln>
            <a:solidFill>
              <a:srgbClr val="000000"/>
            </a:solidFill>
            <a:miter lim="800000"/>
            <a:headEnd/>
            <a:tailEnd/>
          </a:ln>
        </p:spPr>
      </p:sp>
      <p:sp>
        <p:nvSpPr>
          <p:cNvPr id="41988" name="Rectangle 3"/>
          <p:cNvSpPr>
            <a:spLocks noGrp="1" noChangeArrowheads="1"/>
          </p:cNvSpPr>
          <p:nvPr>
            <p:ph type="body" idx="1"/>
          </p:nvPr>
        </p:nvSpPr>
        <p:spPr bwMode="auto">
          <a:xfrm>
            <a:off x="292100" y="4403725"/>
            <a:ext cx="6324600" cy="4171950"/>
          </a:xfrm>
          <a:noFill/>
        </p:spPr>
        <p:txBody>
          <a:bodyPr wrap="square" numCol="1" anchor="t" anchorCtr="0" compatLnSpc="1">
            <a:prstTxWarp prst="textNoShape">
              <a:avLst/>
            </a:prstTxWarp>
          </a:bodyPr>
          <a:lstStyle/>
          <a:p>
            <a:r>
              <a:rPr lang="en-US" smtClean="0"/>
              <a:t>When the law called MIPPA delayed the competitive bidding program in 2008, it required a new supplier competition for the first phase of the program.  Therefore, Medicare is calling the first phase the Round 1 Rebid.  MIPPA also designated the areas of the country that benefit from the competitive bidding program in the Round 1 Rebid.  These are the same areas that were selected for the initial Round 1 minus Puerto Rico.</a:t>
            </a:r>
          </a:p>
          <a:p>
            <a:endParaRPr lang="en-US" smtClean="0"/>
          </a:p>
          <a:p>
            <a:r>
              <a:rPr lang="en-US" smtClean="0"/>
              <a:t>The Round 1 Rebid will occur in the CBAs you see on the screen: Cincinnati – Middletown (Ohio, Kentucky and Indiana); Cleveland – Elyria – Mentor (Ohio); Charlotte – Gastonia – Concord (North Carolina and South Carolina); Dallas – Fort Worth – Arlington (Texas); Kansas City (Missouri and Kansas); Miami – Fort Lauderdale – Pompano Beach (Florida); Orlando - Kissimmee (Florida); Pittsburgh (Pennsylvania);  Riverside – San Bernardino – Ontario (California)</a:t>
            </a:r>
            <a:endParaRPr lang="en-US" u="sng"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3637C075-3D05-4BF9-84C3-823E98CF5F77}" type="slidenum">
              <a:rPr lang="en-US" smtClean="0"/>
              <a:pPr/>
              <a:t>9</a:t>
            </a:fld>
            <a:endParaRPr lang="en-US" smtClean="0"/>
          </a:p>
        </p:txBody>
      </p:sp>
      <p:sp>
        <p:nvSpPr>
          <p:cNvPr id="43011" name="Rectangle 2"/>
          <p:cNvSpPr>
            <a:spLocks noGrp="1" noRot="1" noChangeAspect="1" noChangeArrowheads="1" noTextEdit="1"/>
          </p:cNvSpPr>
          <p:nvPr>
            <p:ph type="sldImg"/>
          </p:nvPr>
        </p:nvSpPr>
        <p:spPr bwMode="auto">
          <a:xfrm>
            <a:off x="1173163" y="695325"/>
            <a:ext cx="4635500" cy="3476625"/>
          </a:xfrm>
          <a:noFill/>
          <a:ln>
            <a:solidFill>
              <a:srgbClr val="000000"/>
            </a:solidFill>
            <a:miter lim="800000"/>
            <a:headEnd/>
            <a:tailEnd/>
          </a:ln>
        </p:spPr>
      </p:sp>
      <p:sp>
        <p:nvSpPr>
          <p:cNvPr id="43012" name="Rectangle 3"/>
          <p:cNvSpPr>
            <a:spLocks noGrp="1" noChangeArrowheads="1"/>
          </p:cNvSpPr>
          <p:nvPr>
            <p:ph type="body" idx="1"/>
          </p:nvPr>
        </p:nvSpPr>
        <p:spPr bwMode="auto">
          <a:xfrm>
            <a:off x="368300" y="4403725"/>
            <a:ext cx="5918200" cy="4171950"/>
          </a:xfrm>
          <a:noFill/>
        </p:spPr>
        <p:txBody>
          <a:bodyPr wrap="square" numCol="1" anchor="t" anchorCtr="0" compatLnSpc="1">
            <a:prstTxWarp prst="textNoShape">
              <a:avLst/>
            </a:prstTxWarp>
          </a:bodyPr>
          <a:lstStyle/>
          <a:p>
            <a:pPr marL="227013" indent="-227013">
              <a:lnSpc>
                <a:spcPct val="90000"/>
              </a:lnSpc>
              <a:buFontTx/>
              <a:buChar char="•"/>
            </a:pPr>
            <a:r>
              <a:rPr lang="en-US" sz="1000" smtClean="0"/>
              <a:t>The MIPPA law also designated the product categories for the Round 1 Rebid of the competitive bidding program.  Please note that these are the product categories that were selected for the initial Round 1, except for negative pressure wound therapy (NPWT), which is excluded from the Round 1 Rebid, and Group 3 complex rehabilitative wheelchairs, which are excluded from the Round 1 Rebid as well as all subsequent rounds of competition.</a:t>
            </a:r>
          </a:p>
          <a:p>
            <a:pPr marL="227013" indent="-227013">
              <a:lnSpc>
                <a:spcPct val="90000"/>
              </a:lnSpc>
              <a:buFontTx/>
              <a:buChar char="•"/>
            </a:pPr>
            <a:r>
              <a:rPr lang="en-US" sz="1000" smtClean="0"/>
              <a:t>The Round 1 Rebid will include the following product categories:</a:t>
            </a:r>
          </a:p>
          <a:p>
            <a:pPr marL="227013" indent="-227013">
              <a:lnSpc>
                <a:spcPct val="90000"/>
              </a:lnSpc>
            </a:pPr>
            <a:r>
              <a:rPr lang="en-US" sz="1000" smtClean="0"/>
              <a:t>	• Oxygen, oxygen equipment, and supplies</a:t>
            </a:r>
          </a:p>
          <a:p>
            <a:pPr marL="227013" indent="-227013">
              <a:lnSpc>
                <a:spcPct val="90000"/>
              </a:lnSpc>
            </a:pPr>
            <a:r>
              <a:rPr lang="en-US" sz="1000" smtClean="0"/>
              <a:t>	• Standard Power Wheelchairs, Scooters, and Related Accessories</a:t>
            </a:r>
          </a:p>
          <a:p>
            <a:pPr marL="227013" indent="-227013">
              <a:lnSpc>
                <a:spcPct val="90000"/>
              </a:lnSpc>
            </a:pPr>
            <a:r>
              <a:rPr lang="en-US" sz="1000" smtClean="0"/>
              <a:t>	• Complex Rehabilitative Power Wheelchairs and Related Accessories (Group 2)</a:t>
            </a:r>
          </a:p>
          <a:p>
            <a:pPr marL="227013" indent="-227013">
              <a:lnSpc>
                <a:spcPct val="90000"/>
              </a:lnSpc>
            </a:pPr>
            <a:r>
              <a:rPr lang="en-US" sz="1000" smtClean="0"/>
              <a:t>	• Mail-Order Diabetic Supplies</a:t>
            </a:r>
          </a:p>
          <a:p>
            <a:pPr marL="227013" indent="-227013">
              <a:lnSpc>
                <a:spcPct val="90000"/>
              </a:lnSpc>
            </a:pPr>
            <a:r>
              <a:rPr lang="en-US" sz="1000" smtClean="0"/>
              <a:t>	• Enteral Nutrients, Equipment and Supplies</a:t>
            </a:r>
          </a:p>
          <a:p>
            <a:pPr marL="227013" indent="-227013">
              <a:lnSpc>
                <a:spcPct val="90000"/>
              </a:lnSpc>
            </a:pPr>
            <a:r>
              <a:rPr lang="en-US" sz="1000" smtClean="0"/>
              <a:t>	• CPAP, RADs, and Related Supplies and Accessories</a:t>
            </a:r>
          </a:p>
          <a:p>
            <a:pPr marL="227013" indent="-227013">
              <a:lnSpc>
                <a:spcPct val="90000"/>
              </a:lnSpc>
            </a:pPr>
            <a:r>
              <a:rPr lang="en-US" sz="1000" smtClean="0"/>
              <a:t>	• Hospital Beds and Related Accessories</a:t>
            </a:r>
          </a:p>
          <a:p>
            <a:pPr marL="227013" indent="-227013">
              <a:lnSpc>
                <a:spcPct val="90000"/>
              </a:lnSpc>
            </a:pPr>
            <a:r>
              <a:rPr lang="en-US" sz="1000" smtClean="0"/>
              <a:t>	• Walkers and Related Accessories</a:t>
            </a:r>
          </a:p>
          <a:p>
            <a:pPr marL="227013" indent="-227013">
              <a:lnSpc>
                <a:spcPct val="90000"/>
              </a:lnSpc>
            </a:pPr>
            <a:r>
              <a:rPr lang="en-US" sz="1000" smtClean="0"/>
              <a:t>	• Support Surfaces (Group 2 mattresses and overlays) in Miami only</a:t>
            </a:r>
          </a:p>
          <a:p>
            <a:pPr marL="227013" indent="-227013">
              <a:lnSpc>
                <a:spcPct val="90000"/>
              </a:lnSpc>
              <a:buFontTx/>
              <a:buChar char="•"/>
            </a:pPr>
            <a:r>
              <a:rPr lang="en-US" sz="1000" smtClean="0"/>
              <a:t>To check if an item you use is included in the program, call 1-800-MEDICARE (1-800-633-4227) or visit www.medicare.gov on the web. TTY users call 1-877-486-2048. </a:t>
            </a:r>
          </a:p>
          <a:p>
            <a:pPr marL="227013" indent="-227013">
              <a:lnSpc>
                <a:spcPct val="90000"/>
              </a:lnSpc>
            </a:pPr>
            <a:endParaRPr lang="en-US" sz="100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hyperlink" Target="mailto:%20nmtp@cms.hhs.gov" TargetMode="External"/><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4.emf"/><Relationship Id="rId4" Type="http://schemas.openxmlformats.org/officeDocument/2006/relationships/hyperlink" Target="http://www.cms.hhs.gov/NationalMedicareTrainingProgram"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657600" y="3886200"/>
            <a:ext cx="4953000" cy="1165225"/>
          </a:xfrm>
        </p:spPr>
        <p:txBody>
          <a:bodyPr anchor="b">
            <a:noAutofit/>
          </a:bodyPr>
          <a:lstStyle>
            <a:lvl1pPr algn="r">
              <a:defRPr sz="3600" b="1">
                <a:latin typeface="+mj-lt"/>
                <a:cs typeface="Arial"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886200" y="5105400"/>
            <a:ext cx="4724400" cy="990600"/>
          </a:xfrm>
        </p:spPr>
        <p:txBody>
          <a:bodyPr>
            <a:normAutofit/>
          </a:bodyPr>
          <a:lstStyle>
            <a:lvl1pPr marL="0" indent="0" algn="r">
              <a:buNone/>
              <a:defRPr sz="2400" baseline="0">
                <a:solidFill>
                  <a:schemeClr val="tx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latin typeface="+mj-lt"/>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284163" indent="-284163">
              <a:buFont typeface="Wingdings" pitchFamily="2" charset="2"/>
              <a:buChar char="§"/>
              <a:defRPr>
                <a:latin typeface="+mn-lt"/>
                <a:cs typeface="Arial" pitchFamily="34" charset="0"/>
              </a:defRPr>
            </a:lvl1pPr>
            <a:lvl2pPr>
              <a:defRPr>
                <a:latin typeface="+mn-lt"/>
                <a:cs typeface="Arial" pitchFamily="34" charset="0"/>
              </a:defRPr>
            </a:lvl2pPr>
            <a:lvl3pPr>
              <a:defRPr>
                <a:latin typeface="+mn-lt"/>
                <a:cs typeface="Arial" pitchFamily="34" charset="0"/>
              </a:defRPr>
            </a:lvl3pPr>
            <a:lvl4pPr>
              <a:defRPr>
                <a:latin typeface="+mn-lt"/>
                <a:cs typeface="Arial" pitchFamily="34" charset="0"/>
              </a:defRPr>
            </a:lvl4pPr>
            <a:lvl5pPr>
              <a:defRPr>
                <a:latin typeface="+mn-lt"/>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dirty="0">
                <a:solidFill>
                  <a:schemeClr val="tx1"/>
                </a:solidFill>
                <a:latin typeface="Arial" pitchFamily="34" charset="0"/>
                <a:cs typeface="Arial" pitchFamily="34" charset="0"/>
              </a:defRPr>
            </a:lvl1pPr>
          </a:lstStyle>
          <a:p>
            <a:pPr>
              <a:defRPr/>
            </a:pPr>
            <a:r>
              <a:rPr lang="en-US"/>
              <a:t>06-21-10</a:t>
            </a:r>
          </a:p>
        </p:txBody>
      </p:sp>
      <p:sp>
        <p:nvSpPr>
          <p:cNvPr id="5" name="Footer Placeholder 4"/>
          <p:cNvSpPr>
            <a:spLocks noGrp="1"/>
          </p:cNvSpPr>
          <p:nvPr>
            <p:ph type="ftr" sz="quarter" idx="11"/>
          </p:nvPr>
        </p:nvSpPr>
        <p:spPr/>
        <p:txBody>
          <a:bodyPr/>
          <a:lstStyle>
            <a:lvl1pPr>
              <a:defRPr dirty="0">
                <a:solidFill>
                  <a:schemeClr val="tx1"/>
                </a:solidFill>
                <a:latin typeface="Arial" pitchFamily="34" charset="0"/>
                <a:cs typeface="Arial" pitchFamily="34" charset="0"/>
              </a:defRPr>
            </a:lvl1pPr>
          </a:lstStyle>
          <a:p>
            <a:pPr>
              <a:defRPr/>
            </a:pPr>
            <a:r>
              <a:rPr lang="en-US"/>
              <a:t>Medicare in 2010 Current Topics</a:t>
            </a:r>
          </a:p>
        </p:txBody>
      </p:sp>
      <p:sp>
        <p:nvSpPr>
          <p:cNvPr id="6" name="Slide Number Placeholder 5"/>
          <p:cNvSpPr>
            <a:spLocks noGrp="1"/>
          </p:cNvSpPr>
          <p:nvPr>
            <p:ph type="sldNum" sz="quarter" idx="12"/>
          </p:nvPr>
        </p:nvSpPr>
        <p:spPr/>
        <p:txBody>
          <a:bodyPr/>
          <a:lstStyle>
            <a:lvl1pPr>
              <a:defRPr baseline="0">
                <a:solidFill>
                  <a:schemeClr val="tx1"/>
                </a:solidFill>
                <a:latin typeface="Arial" pitchFamily="34" charset="0"/>
                <a:cs typeface="Arial" pitchFamily="34" charset="0"/>
              </a:defRPr>
            </a:lvl1pPr>
          </a:lstStyle>
          <a:p>
            <a:pPr>
              <a:defRPr/>
            </a:pPr>
            <a:fld id="{DBCBD557-6092-42FF-ABAA-3D2E3239336B}"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 name="Content Placeholder 2"/>
          <p:cNvSpPr>
            <a:spLocks noGrp="1"/>
          </p:cNvSpPr>
          <p:nvPr>
            <p:ph idx="1"/>
          </p:nvPr>
        </p:nvSpPr>
        <p:spPr>
          <a:xfrm>
            <a:off x="3505200" y="1143000"/>
            <a:ext cx="5181600" cy="4983163"/>
          </a:xfrm>
        </p:spPr>
        <p:txBody>
          <a:bodyPr anchor="ctr"/>
          <a:lstStyle>
            <a:lvl1pPr marL="284163" indent="-284163" algn="ctr">
              <a:buFontTx/>
              <a:buNone/>
              <a:defRPr sz="4000" b="1" i="0" baseline="0">
                <a:latin typeface="+mj-lt"/>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dirty="0" smtClean="0"/>
              <a:t>Click to edit Master </a:t>
            </a:r>
          </a:p>
          <a:p>
            <a:pPr lvl="0"/>
            <a:r>
              <a:rPr lang="en-US" dirty="0" smtClean="0"/>
              <a:t>text style</a:t>
            </a:r>
          </a:p>
        </p:txBody>
      </p:sp>
      <p:sp>
        <p:nvSpPr>
          <p:cNvPr id="3" name="Date Placeholder 2"/>
          <p:cNvSpPr>
            <a:spLocks noGrp="1"/>
          </p:cNvSpPr>
          <p:nvPr>
            <p:ph type="dt" sz="half" idx="10"/>
          </p:nvPr>
        </p:nvSpPr>
        <p:spPr/>
        <p:txBody>
          <a:bodyPr/>
          <a:lstStyle>
            <a:lvl1pPr>
              <a:defRPr dirty="0"/>
            </a:lvl1pPr>
          </a:lstStyle>
          <a:p>
            <a:pPr>
              <a:defRPr/>
            </a:pPr>
            <a:r>
              <a:rPr lang="en-US"/>
              <a:t>06-21-10</a:t>
            </a:r>
          </a:p>
        </p:txBody>
      </p:sp>
      <p:sp>
        <p:nvSpPr>
          <p:cNvPr id="4" name="Footer Placeholder 3"/>
          <p:cNvSpPr>
            <a:spLocks noGrp="1"/>
          </p:cNvSpPr>
          <p:nvPr>
            <p:ph type="ftr" sz="quarter" idx="11"/>
          </p:nvPr>
        </p:nvSpPr>
        <p:spPr/>
        <p:txBody>
          <a:bodyPr/>
          <a:lstStyle>
            <a:lvl1pPr>
              <a:defRPr dirty="0"/>
            </a:lvl1pPr>
          </a:lstStyle>
          <a:p>
            <a:pPr>
              <a:defRPr/>
            </a:pPr>
            <a:r>
              <a:rPr lang="en-US"/>
              <a:t>Medicare in 2010 Current Topics</a:t>
            </a:r>
          </a:p>
        </p:txBody>
      </p:sp>
      <p:sp>
        <p:nvSpPr>
          <p:cNvPr id="5" name="Slide Number Placeholder 4"/>
          <p:cNvSpPr>
            <a:spLocks noGrp="1"/>
          </p:cNvSpPr>
          <p:nvPr>
            <p:ph type="sldNum" sz="quarter" idx="12"/>
          </p:nvPr>
        </p:nvSpPr>
        <p:spPr/>
        <p:txBody>
          <a:bodyPr/>
          <a:lstStyle>
            <a:lvl1pPr>
              <a:defRPr/>
            </a:lvl1pPr>
          </a:lstStyle>
          <a:p>
            <a:pPr>
              <a:defRPr/>
            </a:pPr>
            <a:fld id="{DB2DBA4E-89E7-4FD5-8A38-60ECDE22A5C6}"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bg>
      <p:bgPr>
        <a:blipFill dpi="0" rotWithShape="0">
          <a:blip r:embed="rId2" cstate="print">
            <a:lum/>
          </a:blip>
          <a:srcRect/>
          <a:stretch>
            <a:fillRect t="-1000" b="-1000"/>
          </a:stretch>
        </a:blipFill>
        <a:effectLst/>
      </p:bgPr>
    </p:bg>
    <p:spTree>
      <p:nvGrpSpPr>
        <p:cNvPr id="1" name=""/>
        <p:cNvGrpSpPr/>
        <p:nvPr/>
      </p:nvGrpSpPr>
      <p:grpSpPr>
        <a:xfrm>
          <a:off x="0" y="0"/>
          <a:ext cx="0" cy="0"/>
          <a:chOff x="0" y="0"/>
          <a:chExt cx="0" cy="0"/>
        </a:xfrm>
      </p:grpSpPr>
      <p:sp>
        <p:nvSpPr>
          <p:cNvPr id="2" name="Rectangle 4"/>
          <p:cNvSpPr>
            <a:spLocks noChangeArrowheads="1"/>
          </p:cNvSpPr>
          <p:nvPr userDrawn="1"/>
        </p:nvSpPr>
        <p:spPr bwMode="auto">
          <a:xfrm>
            <a:off x="2362200" y="609600"/>
            <a:ext cx="6858000" cy="4572000"/>
          </a:xfrm>
          <a:prstGeom prst="rect">
            <a:avLst/>
          </a:prstGeom>
          <a:noFill/>
          <a:ln w="9525">
            <a:noFill/>
            <a:miter lim="800000"/>
            <a:headEnd/>
            <a:tailEnd/>
          </a:ln>
        </p:spPr>
        <p:txBody>
          <a:bodyPr/>
          <a:lstStyle/>
          <a:p>
            <a:pPr algn="ctr" fontAlgn="auto">
              <a:spcBef>
                <a:spcPct val="20000"/>
              </a:spcBef>
              <a:spcAft>
                <a:spcPts val="0"/>
              </a:spcAft>
              <a:buFont typeface="Wingdings" pitchFamily="2" charset="2"/>
              <a:buNone/>
              <a:defRPr/>
            </a:pPr>
            <a:r>
              <a:rPr lang="en-US" sz="2700" dirty="0">
                <a:latin typeface="+mn-lt"/>
              </a:rPr>
              <a:t>This training module provided by the</a:t>
            </a:r>
          </a:p>
          <a:p>
            <a:pPr algn="ctr" fontAlgn="auto">
              <a:spcBef>
                <a:spcPct val="20000"/>
              </a:spcBef>
              <a:spcAft>
                <a:spcPts val="0"/>
              </a:spcAft>
              <a:buFont typeface="Wingdings" pitchFamily="2" charset="2"/>
              <a:buNone/>
              <a:defRPr/>
            </a:pPr>
            <a:endParaRPr lang="en-US" sz="2700" dirty="0">
              <a:latin typeface="+mn-lt"/>
            </a:endParaRPr>
          </a:p>
          <a:p>
            <a:pPr algn="ctr" fontAlgn="auto">
              <a:spcBef>
                <a:spcPct val="20000"/>
              </a:spcBef>
              <a:spcAft>
                <a:spcPts val="0"/>
              </a:spcAft>
              <a:buFont typeface="Wingdings" pitchFamily="2" charset="2"/>
              <a:buNone/>
              <a:defRPr/>
            </a:pPr>
            <a:endParaRPr lang="en-US" sz="2700" dirty="0">
              <a:latin typeface="+mn-lt"/>
            </a:endParaRPr>
          </a:p>
          <a:p>
            <a:pPr algn="ctr" fontAlgn="auto">
              <a:spcBef>
                <a:spcPct val="20000"/>
              </a:spcBef>
              <a:spcAft>
                <a:spcPts val="0"/>
              </a:spcAft>
              <a:buFont typeface="Wingdings" pitchFamily="2" charset="2"/>
              <a:buNone/>
              <a:defRPr/>
            </a:pPr>
            <a:endParaRPr lang="en-US" sz="2700" dirty="0">
              <a:latin typeface="+mn-lt"/>
            </a:endParaRPr>
          </a:p>
          <a:p>
            <a:pPr algn="ctr" fontAlgn="auto">
              <a:spcBef>
                <a:spcPct val="20000"/>
              </a:spcBef>
              <a:spcAft>
                <a:spcPts val="0"/>
              </a:spcAft>
              <a:buFont typeface="Wingdings" pitchFamily="2" charset="2"/>
              <a:buNone/>
              <a:defRPr/>
            </a:pPr>
            <a:r>
              <a:rPr lang="en-US" sz="2700" dirty="0">
                <a:latin typeface="+mn-lt"/>
              </a:rPr>
              <a:t>For questions about training products, e-mail </a:t>
            </a:r>
            <a:r>
              <a:rPr lang="en-US" sz="2700" dirty="0">
                <a:latin typeface="+mn-lt"/>
                <a:hlinkClick r:id="rId3"/>
              </a:rPr>
              <a:t>NMTP@cms.hhs.gov</a:t>
            </a:r>
            <a:endParaRPr lang="en-US" sz="2700" b="1" dirty="0">
              <a:latin typeface="+mn-lt"/>
            </a:endParaRPr>
          </a:p>
          <a:p>
            <a:pPr algn="ctr" fontAlgn="auto">
              <a:spcBef>
                <a:spcPct val="20000"/>
              </a:spcBef>
              <a:spcAft>
                <a:spcPts val="0"/>
              </a:spcAft>
              <a:buFont typeface="Wingdings" pitchFamily="2" charset="2"/>
              <a:buNone/>
              <a:defRPr/>
            </a:pPr>
            <a:r>
              <a:rPr lang="en-US" sz="2700" dirty="0">
                <a:latin typeface="+mn-lt"/>
              </a:rPr>
              <a:t>To view all available NMTP materials </a:t>
            </a:r>
            <a:br>
              <a:rPr lang="en-US" sz="2700" dirty="0">
                <a:latin typeface="+mn-lt"/>
              </a:rPr>
            </a:br>
            <a:r>
              <a:rPr lang="en-US" sz="2700" dirty="0">
                <a:latin typeface="+mn-lt"/>
              </a:rPr>
              <a:t>or to subscribe to our listserv, visit </a:t>
            </a:r>
            <a:r>
              <a:rPr lang="en-US" sz="2700" dirty="0">
                <a:latin typeface="+mn-lt"/>
                <a:hlinkClick r:id="rId4"/>
              </a:rPr>
              <a:t>cms.hhs.gov/</a:t>
            </a:r>
            <a:br>
              <a:rPr lang="en-US" sz="2700" dirty="0">
                <a:latin typeface="+mn-lt"/>
                <a:hlinkClick r:id="rId4"/>
              </a:rPr>
            </a:br>
            <a:r>
              <a:rPr lang="en-US" sz="2700" dirty="0">
                <a:latin typeface="+mn-lt"/>
                <a:hlinkClick r:id="rId4"/>
              </a:rPr>
              <a:t>NationalMedicareTrainingProgram</a:t>
            </a:r>
            <a:endParaRPr lang="en-US" sz="2700" b="1" dirty="0">
              <a:latin typeface="+mn-lt"/>
            </a:endParaRPr>
          </a:p>
        </p:txBody>
      </p:sp>
      <p:pic>
        <p:nvPicPr>
          <p:cNvPr id="3" name="Picture 7" descr="NMTP Logo Black.eps"/>
          <p:cNvPicPr>
            <a:picLocks noChangeAspect="1"/>
          </p:cNvPicPr>
          <p:nvPr userDrawn="1"/>
        </p:nvPicPr>
        <p:blipFill>
          <a:blip r:embed="rId5"/>
          <a:srcRect/>
          <a:stretch>
            <a:fillRect/>
          </a:stretch>
        </p:blipFill>
        <p:spPr bwMode="auto">
          <a:xfrm>
            <a:off x="3048000" y="1428750"/>
            <a:ext cx="5562600" cy="933450"/>
          </a:xfrm>
          <a:prstGeom prst="rect">
            <a:avLst/>
          </a:prstGeom>
          <a:noFill/>
          <a:ln w="9525">
            <a:noFill/>
            <a:miter lim="800000"/>
            <a:headEnd/>
            <a:tailEnd/>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81A5D6"/>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dirty="0">
                <a:solidFill>
                  <a:schemeClr val="tx1"/>
                </a:solidFill>
                <a:latin typeface="+mj-lt"/>
              </a:defRPr>
            </a:lvl1pPr>
          </a:lstStyle>
          <a:p>
            <a:pPr>
              <a:defRPr/>
            </a:pPr>
            <a:r>
              <a:rPr lang="en-US"/>
              <a:t>06-21-10</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solidFill>
                <a:latin typeface="+mj-lt"/>
              </a:defRPr>
            </a:lvl1pPr>
          </a:lstStyle>
          <a:p>
            <a:pPr>
              <a:defRPr/>
            </a:pPr>
            <a:r>
              <a:rPr lang="en-US"/>
              <a:t>Medicare in 2010 Current Topics</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solidFill>
                <a:latin typeface="+mj-lt"/>
              </a:defRPr>
            </a:lvl1pPr>
          </a:lstStyle>
          <a:p>
            <a:pPr>
              <a:defRPr/>
            </a:pPr>
            <a:fld id="{41C11397-FEB3-4FA1-B9C8-1FAB82B8BD2E}"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Lst>
  <p:hf hdr="0" ftr="0"/>
  <p:txStyles>
    <p:titleStyle>
      <a:lvl1pPr algn="ctr" rtl="0" eaLnBrk="0" fontAlgn="base" hangingPunct="0">
        <a:spcBef>
          <a:spcPct val="0"/>
        </a:spcBef>
        <a:spcAft>
          <a:spcPct val="0"/>
        </a:spcAft>
        <a:defRPr sz="4000" b="1" kern="1200">
          <a:solidFill>
            <a:schemeClr val="tx1"/>
          </a:solidFill>
          <a:latin typeface="+mj-lt"/>
          <a:ea typeface="+mj-ea"/>
          <a:cs typeface="+mj-cs"/>
        </a:defRPr>
      </a:lvl1pPr>
      <a:lvl2pPr algn="ctr" rtl="0" eaLnBrk="0" fontAlgn="base" hangingPunct="0">
        <a:spcBef>
          <a:spcPct val="0"/>
        </a:spcBef>
        <a:spcAft>
          <a:spcPct val="0"/>
        </a:spcAft>
        <a:defRPr sz="4000" b="1">
          <a:solidFill>
            <a:schemeClr val="tx1"/>
          </a:solidFill>
          <a:latin typeface="Calibri" pitchFamily="34" charset="0"/>
        </a:defRPr>
      </a:lvl2pPr>
      <a:lvl3pPr algn="ctr" rtl="0" eaLnBrk="0" fontAlgn="base" hangingPunct="0">
        <a:spcBef>
          <a:spcPct val="0"/>
        </a:spcBef>
        <a:spcAft>
          <a:spcPct val="0"/>
        </a:spcAft>
        <a:defRPr sz="4000" b="1">
          <a:solidFill>
            <a:schemeClr val="tx1"/>
          </a:solidFill>
          <a:latin typeface="Calibri" pitchFamily="34" charset="0"/>
        </a:defRPr>
      </a:lvl3pPr>
      <a:lvl4pPr algn="ctr" rtl="0" eaLnBrk="0" fontAlgn="base" hangingPunct="0">
        <a:spcBef>
          <a:spcPct val="0"/>
        </a:spcBef>
        <a:spcAft>
          <a:spcPct val="0"/>
        </a:spcAft>
        <a:defRPr sz="4000" b="1">
          <a:solidFill>
            <a:schemeClr val="tx1"/>
          </a:solidFill>
          <a:latin typeface="Calibri" pitchFamily="34" charset="0"/>
        </a:defRPr>
      </a:lvl4pPr>
      <a:lvl5pPr algn="ctr" rtl="0" eaLnBrk="0" fontAlgn="base" hangingPunct="0">
        <a:spcBef>
          <a:spcPct val="0"/>
        </a:spcBef>
        <a:spcAft>
          <a:spcPct val="0"/>
        </a:spcAft>
        <a:defRPr sz="4000" b="1">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2800" kern="1200">
          <a:solidFill>
            <a:schemeClr val="tx1"/>
          </a:solidFill>
          <a:latin typeface="+mj-lt"/>
          <a:ea typeface="+mn-ea"/>
          <a:cs typeface="+mn-cs"/>
        </a:defRPr>
      </a:lvl1pPr>
      <a:lvl2pPr marL="742950" indent="-285750" algn="l" rtl="0" eaLnBrk="0" fontAlgn="base" hangingPunct="0">
        <a:spcBef>
          <a:spcPct val="20000"/>
        </a:spcBef>
        <a:spcAft>
          <a:spcPct val="0"/>
        </a:spcAft>
        <a:buFont typeface="Arial" charset="0"/>
        <a:buChar char="–"/>
        <a:defRPr sz="2400" kern="1200">
          <a:solidFill>
            <a:schemeClr val="tx1"/>
          </a:solidFill>
          <a:latin typeface="+mj-lt"/>
          <a:ea typeface="+mn-ea"/>
          <a:cs typeface="+mn-cs"/>
        </a:defRPr>
      </a:lvl2pPr>
      <a:lvl3pPr marL="11430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medicare.gov/suppliers"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medicare.gov/"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medicare.gov/"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medicare.gov/"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ctrTitle"/>
          </p:nvPr>
        </p:nvSpPr>
        <p:spPr/>
        <p:txBody>
          <a:bodyPr/>
          <a:lstStyle/>
          <a:p>
            <a:pPr eaLnBrk="1" hangingPunct="1"/>
            <a:r>
              <a:rPr lang="en-US" sz="2400" smtClean="0">
                <a:cs typeface="Arial" charset="0"/>
              </a:rPr>
              <a:t>The New Durable Medical Equipment, Prosthetics, Orthotics, and Supplies (DMEPOS) </a:t>
            </a:r>
            <a:br>
              <a:rPr lang="en-US" sz="2400" smtClean="0">
                <a:cs typeface="Arial" charset="0"/>
              </a:rPr>
            </a:br>
            <a:r>
              <a:rPr lang="en-US" sz="2400" smtClean="0">
                <a:cs typeface="Arial" charset="0"/>
              </a:rPr>
              <a:t>Competitive Bidding Program</a:t>
            </a:r>
          </a:p>
        </p:txBody>
      </p:sp>
      <p:sp>
        <p:nvSpPr>
          <p:cNvPr id="6147" name="Subtitle 2"/>
          <p:cNvSpPr>
            <a:spLocks noGrp="1"/>
          </p:cNvSpPr>
          <p:nvPr>
            <p:ph type="subTitle" idx="1"/>
          </p:nvPr>
        </p:nvSpPr>
        <p:spPr>
          <a:xfrm>
            <a:off x="3124200" y="5105400"/>
            <a:ext cx="5486400" cy="990600"/>
          </a:xfrm>
        </p:spPr>
        <p:txBody>
          <a:bodyPr/>
          <a:lstStyle/>
          <a:p>
            <a:pPr eaLnBrk="1" hangingPunct="1">
              <a:defRPr/>
            </a:pPr>
            <a:r>
              <a:rPr lang="en-US" sz="3600" b="1" i="1" dirty="0" smtClean="0"/>
              <a:t>What You Need to Know</a:t>
            </a:r>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06-21-10</a:t>
            </a:r>
          </a:p>
        </p:txBody>
      </p:sp>
      <p:sp>
        <p:nvSpPr>
          <p:cNvPr id="15363"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B26CD16-A637-4CC4-949C-4731F020EFD0}" type="slidenum">
              <a:rPr lang="en-US" smtClean="0">
                <a:latin typeface="Arial" charset="0"/>
                <a:cs typeface="Arial" charset="0"/>
              </a:rPr>
              <a:pPr fontAlgn="base">
                <a:spcBef>
                  <a:spcPct val="0"/>
                </a:spcBef>
                <a:spcAft>
                  <a:spcPct val="0"/>
                </a:spcAft>
              </a:pPr>
              <a:t>10</a:t>
            </a:fld>
            <a:endParaRPr lang="en-US" smtClean="0">
              <a:latin typeface="Arial" charset="0"/>
              <a:cs typeface="Arial" charset="0"/>
            </a:endParaRPr>
          </a:p>
        </p:txBody>
      </p:sp>
      <p:sp>
        <p:nvSpPr>
          <p:cNvPr id="15364" name="Rectangle 2"/>
          <p:cNvSpPr>
            <a:spLocks noGrp="1" noChangeArrowheads="1"/>
          </p:cNvSpPr>
          <p:nvPr>
            <p:ph type="title"/>
          </p:nvPr>
        </p:nvSpPr>
        <p:spPr/>
        <p:txBody>
          <a:bodyPr/>
          <a:lstStyle/>
          <a:p>
            <a:r>
              <a:rPr lang="en-US" sz="4000" b="0" smtClean="0">
                <a:cs typeface="Arial" charset="0"/>
              </a:rPr>
              <a:t>Using</a:t>
            </a:r>
            <a:r>
              <a:rPr lang="en-US" b="0" smtClean="0">
                <a:cs typeface="Arial" charset="0"/>
              </a:rPr>
              <a:t> </a:t>
            </a:r>
            <a:r>
              <a:rPr lang="en-US" sz="4000" b="0" smtClean="0">
                <a:cs typeface="Arial" charset="0"/>
              </a:rPr>
              <a:t>Contract</a:t>
            </a:r>
            <a:r>
              <a:rPr lang="en-US" b="0" smtClean="0">
                <a:cs typeface="Arial" charset="0"/>
              </a:rPr>
              <a:t> </a:t>
            </a:r>
            <a:r>
              <a:rPr lang="en-US" sz="4000" b="0" smtClean="0">
                <a:cs typeface="Arial" charset="0"/>
              </a:rPr>
              <a:t>Suppliers</a:t>
            </a:r>
          </a:p>
        </p:txBody>
      </p:sp>
      <p:sp>
        <p:nvSpPr>
          <p:cNvPr id="415747" name="Rectangle 3"/>
          <p:cNvSpPr>
            <a:spLocks noGrp="1" noChangeArrowheads="1"/>
          </p:cNvSpPr>
          <p:nvPr>
            <p:ph type="body" idx="1"/>
          </p:nvPr>
        </p:nvSpPr>
        <p:spPr/>
        <p:txBody>
          <a:bodyPr/>
          <a:lstStyle/>
          <a:p>
            <a:pPr>
              <a:defRPr/>
            </a:pPr>
            <a:r>
              <a:rPr lang="en-US" dirty="0"/>
              <a:t>Must </a:t>
            </a:r>
            <a:r>
              <a:rPr lang="en-US" dirty="0" smtClean="0"/>
              <a:t>almost always use </a:t>
            </a:r>
            <a:r>
              <a:rPr lang="en-US" dirty="0"/>
              <a:t>contract supplier if</a:t>
            </a:r>
          </a:p>
          <a:p>
            <a:pPr lvl="1">
              <a:defRPr/>
            </a:pPr>
            <a:r>
              <a:rPr lang="en-US" dirty="0"/>
              <a:t>Item </a:t>
            </a:r>
            <a:r>
              <a:rPr lang="en-US" dirty="0" smtClean="0"/>
              <a:t>and services included </a:t>
            </a:r>
            <a:r>
              <a:rPr lang="en-US" dirty="0"/>
              <a:t>in Competitive Bidding Program where a beneficiary </a:t>
            </a:r>
            <a:r>
              <a:rPr lang="en-US" dirty="0" smtClean="0"/>
              <a:t>lives in a CBA</a:t>
            </a:r>
            <a:endParaRPr lang="en-US" dirty="0"/>
          </a:p>
          <a:p>
            <a:pPr lvl="1">
              <a:defRPr/>
            </a:pPr>
            <a:r>
              <a:rPr lang="en-US" dirty="0"/>
              <a:t>Traveling to or visiting a CBA</a:t>
            </a:r>
          </a:p>
          <a:p>
            <a:pPr>
              <a:defRPr/>
            </a:pPr>
            <a:r>
              <a:rPr lang="en-US" dirty="0" smtClean="0"/>
              <a:t>Doctors, treating practitioners,  and hospitals can </a:t>
            </a:r>
            <a:r>
              <a:rPr lang="en-US" dirty="0"/>
              <a:t>supply certain items (ex: walkers)    </a:t>
            </a:r>
            <a:r>
              <a:rPr lang="en-US" dirty="0" smtClean="0"/>
              <a:t> </a:t>
            </a:r>
            <a:endParaRPr lang="en-US" dirty="0"/>
          </a:p>
          <a:p>
            <a:pPr>
              <a:lnSpc>
                <a:spcPct val="90000"/>
              </a:lnSpc>
              <a:defRPr/>
            </a:pPr>
            <a:r>
              <a:rPr lang="en-US" dirty="0"/>
              <a:t>Nursing Facility can only supply directly if it becomes a contract supplier</a:t>
            </a:r>
          </a:p>
          <a:p>
            <a:pPr>
              <a:defRPr/>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06-21-10</a:t>
            </a:r>
          </a:p>
        </p:txBody>
      </p:sp>
      <p:sp>
        <p:nvSpPr>
          <p:cNvPr id="16387"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B833C1D-C40A-4390-A4F5-3CB87F0F9047}" type="slidenum">
              <a:rPr lang="en-US" smtClean="0">
                <a:latin typeface="Arial" charset="0"/>
                <a:cs typeface="Arial" charset="0"/>
              </a:rPr>
              <a:pPr fontAlgn="base">
                <a:spcBef>
                  <a:spcPct val="0"/>
                </a:spcBef>
                <a:spcAft>
                  <a:spcPct val="0"/>
                </a:spcAft>
              </a:pPr>
              <a:t>11</a:t>
            </a:fld>
            <a:endParaRPr lang="en-US" smtClean="0">
              <a:latin typeface="Arial" charset="0"/>
              <a:cs typeface="Arial" charset="0"/>
            </a:endParaRPr>
          </a:p>
        </p:txBody>
      </p:sp>
      <p:sp>
        <p:nvSpPr>
          <p:cNvPr id="16388" name="Rectangle 2"/>
          <p:cNvSpPr>
            <a:spLocks noGrp="1" noChangeArrowheads="1"/>
          </p:cNvSpPr>
          <p:nvPr>
            <p:ph type="title"/>
          </p:nvPr>
        </p:nvSpPr>
        <p:spPr>
          <a:xfrm>
            <a:off x="0" y="274638"/>
            <a:ext cx="9144000" cy="1143000"/>
          </a:xfrm>
        </p:spPr>
        <p:txBody>
          <a:bodyPr/>
          <a:lstStyle/>
          <a:p>
            <a:r>
              <a:rPr lang="en-US" sz="4000" b="0" smtClean="0">
                <a:cs typeface="Arial" charset="0"/>
              </a:rPr>
              <a:t>Identifying Contract Suppliers</a:t>
            </a:r>
          </a:p>
        </p:txBody>
      </p:sp>
      <p:sp>
        <p:nvSpPr>
          <p:cNvPr id="425987" name="Rectangle 3"/>
          <p:cNvSpPr>
            <a:spLocks noGrp="1" noChangeArrowheads="1"/>
          </p:cNvSpPr>
          <p:nvPr>
            <p:ph type="body" idx="1"/>
          </p:nvPr>
        </p:nvSpPr>
        <p:spPr/>
        <p:txBody>
          <a:bodyPr/>
          <a:lstStyle/>
          <a:p>
            <a:pPr>
              <a:defRPr/>
            </a:pPr>
            <a:r>
              <a:rPr lang="en-US" dirty="0"/>
              <a:t>Call 1-800-MEDICARE (1-800-633-4227)</a:t>
            </a:r>
          </a:p>
          <a:p>
            <a:pPr>
              <a:defRPr/>
            </a:pPr>
            <a:r>
              <a:rPr lang="en-US" dirty="0"/>
              <a:t>TTY users call 1-877-486-2048 </a:t>
            </a:r>
          </a:p>
          <a:p>
            <a:pPr>
              <a:defRPr/>
            </a:pPr>
            <a:r>
              <a:rPr lang="en-US" dirty="0"/>
              <a:t>Visit </a:t>
            </a:r>
            <a:r>
              <a:rPr lang="en-US" dirty="0">
                <a:hlinkClick r:id="rId3"/>
              </a:rPr>
              <a:t>www.medicare.gov/supplier</a:t>
            </a:r>
            <a:endParaRPr lang="en-US" dirty="0"/>
          </a:p>
          <a:p>
            <a:pPr lvl="1">
              <a:defRPr/>
            </a:pPr>
            <a:r>
              <a:rPr lang="en-US" dirty="0"/>
              <a:t>DMEPOS Supplier Locator Tool</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06-21-10</a:t>
            </a:r>
          </a:p>
        </p:txBody>
      </p:sp>
      <p:sp>
        <p:nvSpPr>
          <p:cNvPr id="1741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99FF798-CB18-471A-942B-D8CD5E4BA922}" type="slidenum">
              <a:rPr lang="en-US" smtClean="0">
                <a:latin typeface="Arial" charset="0"/>
                <a:cs typeface="Arial" charset="0"/>
              </a:rPr>
              <a:pPr fontAlgn="base">
                <a:spcBef>
                  <a:spcPct val="0"/>
                </a:spcBef>
                <a:spcAft>
                  <a:spcPct val="0"/>
                </a:spcAft>
              </a:pPr>
              <a:t>12</a:t>
            </a:fld>
            <a:endParaRPr lang="en-US" smtClean="0">
              <a:latin typeface="Arial" charset="0"/>
              <a:cs typeface="Arial" charset="0"/>
            </a:endParaRPr>
          </a:p>
        </p:txBody>
      </p:sp>
      <p:sp>
        <p:nvSpPr>
          <p:cNvPr id="17412" name="Rectangle 2"/>
          <p:cNvSpPr>
            <a:spLocks noGrp="1" noChangeArrowheads="1"/>
          </p:cNvSpPr>
          <p:nvPr>
            <p:ph type="title"/>
          </p:nvPr>
        </p:nvSpPr>
        <p:spPr/>
        <p:txBody>
          <a:bodyPr/>
          <a:lstStyle/>
          <a:p>
            <a:r>
              <a:rPr lang="en-US" sz="4000" b="0" smtClean="0">
                <a:cs typeface="Arial" charset="0"/>
              </a:rPr>
              <a:t>Stay With Current Supplier</a:t>
            </a:r>
            <a:r>
              <a:rPr lang="en-US" b="0" smtClean="0">
                <a:cs typeface="Arial" charset="0"/>
              </a:rPr>
              <a:t> </a:t>
            </a:r>
          </a:p>
        </p:txBody>
      </p:sp>
      <p:sp>
        <p:nvSpPr>
          <p:cNvPr id="430083" name="Rectangle 3"/>
          <p:cNvSpPr>
            <a:spLocks noGrp="1" noChangeArrowheads="1"/>
          </p:cNvSpPr>
          <p:nvPr>
            <p:ph type="body" idx="1"/>
          </p:nvPr>
        </p:nvSpPr>
        <p:spPr>
          <a:xfrm>
            <a:off x="457200" y="1600200"/>
            <a:ext cx="8229600" cy="5029200"/>
          </a:xfrm>
        </p:spPr>
        <p:txBody>
          <a:bodyPr/>
          <a:lstStyle/>
          <a:p>
            <a:pPr>
              <a:defRPr/>
            </a:pPr>
            <a:r>
              <a:rPr lang="en-US" dirty="0"/>
              <a:t>Can stay with current non-contract supplier if all of the following</a:t>
            </a:r>
          </a:p>
          <a:p>
            <a:pPr lvl="1">
              <a:defRPr/>
            </a:pPr>
            <a:r>
              <a:rPr lang="en-US" dirty="0"/>
              <a:t>Supplier elects to be “grandfathered” </a:t>
            </a:r>
          </a:p>
          <a:p>
            <a:pPr lvl="1">
              <a:defRPr/>
            </a:pPr>
            <a:r>
              <a:rPr lang="en-US" dirty="0"/>
              <a:t>Beneficiary permanently resides in a CBA</a:t>
            </a:r>
          </a:p>
          <a:p>
            <a:pPr lvl="1">
              <a:defRPr/>
            </a:pPr>
            <a:r>
              <a:rPr lang="en-US" dirty="0"/>
              <a:t>Renting the equipment before </a:t>
            </a:r>
            <a:r>
              <a:rPr lang="en-US" dirty="0" smtClean="0"/>
              <a:t>January 2011</a:t>
            </a:r>
            <a:endParaRPr lang="en-US" dirty="0"/>
          </a:p>
          <a:p>
            <a:pPr>
              <a:defRPr/>
            </a:pPr>
            <a:r>
              <a:rPr lang="en-US" dirty="0"/>
              <a:t>If current non-contract supplier elects </a:t>
            </a:r>
            <a:r>
              <a:rPr lang="en-US" u="sng" dirty="0"/>
              <a:t>not</a:t>
            </a:r>
            <a:r>
              <a:rPr lang="en-US" dirty="0"/>
              <a:t> to be “grandfathered”</a:t>
            </a:r>
          </a:p>
          <a:p>
            <a:pPr lvl="1">
              <a:defRPr/>
            </a:pPr>
            <a:r>
              <a:rPr lang="en-US" dirty="0"/>
              <a:t>Must switch to a contract supplier</a:t>
            </a:r>
          </a:p>
          <a:p>
            <a:pPr lvl="1">
              <a:buFont typeface="Wingdings 2" pitchFamily="18" charset="2"/>
              <a:buNone/>
              <a:defRPr/>
            </a:pPr>
            <a:endParaRPr lang="en-US" dirty="0"/>
          </a:p>
          <a:p>
            <a:pPr lvl="1">
              <a:defRPr/>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06-21-10</a:t>
            </a:r>
          </a:p>
        </p:txBody>
      </p:sp>
      <p:sp>
        <p:nvSpPr>
          <p:cNvPr id="18435"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9FC8C9E-1DDD-4720-B8B9-EC51C477B4F0}" type="slidenum">
              <a:rPr lang="en-US" smtClean="0">
                <a:latin typeface="Arial" charset="0"/>
                <a:cs typeface="Arial" charset="0"/>
              </a:rPr>
              <a:pPr fontAlgn="base">
                <a:spcBef>
                  <a:spcPct val="0"/>
                </a:spcBef>
                <a:spcAft>
                  <a:spcPct val="0"/>
                </a:spcAft>
              </a:pPr>
              <a:t>13</a:t>
            </a:fld>
            <a:endParaRPr lang="en-US" smtClean="0">
              <a:latin typeface="Arial" charset="0"/>
              <a:cs typeface="Arial" charset="0"/>
            </a:endParaRPr>
          </a:p>
        </p:txBody>
      </p:sp>
      <p:sp>
        <p:nvSpPr>
          <p:cNvPr id="18436" name="Rectangle 2"/>
          <p:cNvSpPr>
            <a:spLocks noGrp="1" noChangeArrowheads="1"/>
          </p:cNvSpPr>
          <p:nvPr>
            <p:ph type="title"/>
          </p:nvPr>
        </p:nvSpPr>
        <p:spPr/>
        <p:txBody>
          <a:bodyPr/>
          <a:lstStyle/>
          <a:p>
            <a:r>
              <a:rPr lang="en-US" smtClean="0">
                <a:cs typeface="Arial" charset="0"/>
              </a:rPr>
              <a:t> </a:t>
            </a:r>
            <a:r>
              <a:rPr lang="en-US" sz="4000" b="0" smtClean="0">
                <a:cs typeface="Arial" charset="0"/>
              </a:rPr>
              <a:t>“Grandfathered” Supplier</a:t>
            </a:r>
          </a:p>
        </p:txBody>
      </p:sp>
      <p:sp>
        <p:nvSpPr>
          <p:cNvPr id="432131" name="Rectangle 3"/>
          <p:cNvSpPr>
            <a:spLocks noGrp="1" noChangeArrowheads="1"/>
          </p:cNvSpPr>
          <p:nvPr>
            <p:ph type="body" idx="1"/>
          </p:nvPr>
        </p:nvSpPr>
        <p:spPr/>
        <p:txBody>
          <a:bodyPr/>
          <a:lstStyle/>
          <a:p>
            <a:pPr>
              <a:buFont typeface="Wingdings" pitchFamily="2" charset="2"/>
              <a:buNone/>
              <a:defRPr/>
            </a:pPr>
            <a:r>
              <a:rPr lang="en-US" dirty="0"/>
              <a:t>Supplier</a:t>
            </a:r>
          </a:p>
          <a:p>
            <a:pPr>
              <a:defRPr/>
            </a:pPr>
            <a:r>
              <a:rPr lang="en-US" dirty="0"/>
              <a:t>Issues prior written notice confirming desire to continue services</a:t>
            </a:r>
          </a:p>
          <a:p>
            <a:pPr>
              <a:buFont typeface="Wingdings" pitchFamily="2" charset="2"/>
              <a:buNone/>
              <a:defRPr/>
            </a:pPr>
            <a:r>
              <a:rPr lang="en-US" dirty="0"/>
              <a:t>Beneficiary</a:t>
            </a:r>
          </a:p>
          <a:p>
            <a:pPr>
              <a:defRPr/>
            </a:pPr>
            <a:r>
              <a:rPr lang="en-US" dirty="0"/>
              <a:t>May continue getting services until rental period ends OR</a:t>
            </a:r>
          </a:p>
          <a:p>
            <a:pPr>
              <a:defRPr/>
            </a:pPr>
            <a:r>
              <a:rPr lang="en-US" dirty="0"/>
              <a:t>Must switch to a contract supplier</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06-21-10</a:t>
            </a:r>
          </a:p>
        </p:txBody>
      </p:sp>
      <p:sp>
        <p:nvSpPr>
          <p:cNvPr id="19459"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5287210-90D3-4370-B8C9-9140D4452EE1}" type="slidenum">
              <a:rPr lang="en-US" smtClean="0">
                <a:latin typeface="Arial" charset="0"/>
                <a:cs typeface="Arial" charset="0"/>
              </a:rPr>
              <a:pPr fontAlgn="base">
                <a:spcBef>
                  <a:spcPct val="0"/>
                </a:spcBef>
                <a:spcAft>
                  <a:spcPct val="0"/>
                </a:spcAft>
              </a:pPr>
              <a:t>14</a:t>
            </a:fld>
            <a:endParaRPr lang="en-US" smtClean="0">
              <a:latin typeface="Arial" charset="0"/>
              <a:cs typeface="Arial" charset="0"/>
            </a:endParaRPr>
          </a:p>
        </p:txBody>
      </p:sp>
      <p:sp>
        <p:nvSpPr>
          <p:cNvPr id="19460" name="Rectangle 2"/>
          <p:cNvSpPr>
            <a:spLocks noGrp="1" noChangeArrowheads="1"/>
          </p:cNvSpPr>
          <p:nvPr>
            <p:ph type="title"/>
          </p:nvPr>
        </p:nvSpPr>
        <p:spPr/>
        <p:txBody>
          <a:bodyPr/>
          <a:lstStyle/>
          <a:p>
            <a:r>
              <a:rPr lang="en-US" sz="4000" b="0" smtClean="0">
                <a:cs typeface="Arial" charset="0"/>
              </a:rPr>
              <a:t>Scenario 1</a:t>
            </a:r>
          </a:p>
        </p:txBody>
      </p:sp>
      <p:sp>
        <p:nvSpPr>
          <p:cNvPr id="434179" name="Rectangle 3"/>
          <p:cNvSpPr>
            <a:spLocks noGrp="1" noChangeArrowheads="1"/>
          </p:cNvSpPr>
          <p:nvPr>
            <p:ph type="body" idx="1"/>
          </p:nvPr>
        </p:nvSpPr>
        <p:spPr/>
        <p:txBody>
          <a:bodyPr/>
          <a:lstStyle/>
          <a:p>
            <a:pPr>
              <a:lnSpc>
                <a:spcPct val="90000"/>
              </a:lnSpc>
              <a:buFont typeface="Wingdings" pitchFamily="2" charset="2"/>
              <a:buNone/>
              <a:defRPr/>
            </a:pPr>
            <a:r>
              <a:rPr lang="en-US" sz="2000" b="1" u="sng" dirty="0"/>
              <a:t>Grandfathering Process for Rented Items</a:t>
            </a:r>
          </a:p>
          <a:p>
            <a:pPr>
              <a:lnSpc>
                <a:spcPct val="90000"/>
              </a:lnSpc>
              <a:buFont typeface="Wingdings" pitchFamily="2" charset="2"/>
              <a:buNone/>
              <a:defRPr/>
            </a:pPr>
            <a:endParaRPr lang="en-US" sz="2000" dirty="0"/>
          </a:p>
          <a:p>
            <a:pPr>
              <a:lnSpc>
                <a:spcPct val="90000"/>
              </a:lnSpc>
              <a:buFont typeface="Wingdings" pitchFamily="2" charset="2"/>
              <a:buNone/>
              <a:defRPr/>
            </a:pPr>
            <a:r>
              <a:rPr lang="en-US" sz="2400" dirty="0"/>
              <a:t>    </a:t>
            </a:r>
            <a:r>
              <a:rPr lang="en-US" sz="2400" dirty="0" smtClean="0"/>
              <a:t>George </a:t>
            </a:r>
            <a:r>
              <a:rPr lang="en-US" sz="2400" dirty="0"/>
              <a:t>lives in Kansas City, MO (which is in a Competitive Bidding Area) and has been renting oxygen and oxygen supplies from his supplier.  His supplier was not awarded a contract with Medicare under the new Competitive Bidding Program.  George’s supplier decides to become a “grandfathered” supplier which means the supplier can continue to furnish the oxygen items and receive the Medicare payment amounts under the new Competitive Bidding Program.  George may continue receiving his oxygen items from the grandfathered supplier until his contract </a:t>
            </a:r>
            <a:r>
              <a:rPr lang="en-US" sz="2400" dirty="0" smtClean="0"/>
              <a:t>ends or there is no longer a medical need</a:t>
            </a:r>
            <a:r>
              <a:rPr lang="en-US" sz="2000" dirty="0" smtClean="0"/>
              <a:t>.</a:t>
            </a:r>
            <a:endParaRPr lang="en-US" sz="2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06-21-10</a:t>
            </a:r>
          </a:p>
        </p:txBody>
      </p:sp>
      <p:sp>
        <p:nvSpPr>
          <p:cNvPr id="20483"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F381417-E91A-4DFA-AD9F-9BE871061CBB}" type="slidenum">
              <a:rPr lang="en-US" smtClean="0">
                <a:latin typeface="Arial" charset="0"/>
                <a:cs typeface="Arial" charset="0"/>
              </a:rPr>
              <a:pPr fontAlgn="base">
                <a:spcBef>
                  <a:spcPct val="0"/>
                </a:spcBef>
                <a:spcAft>
                  <a:spcPct val="0"/>
                </a:spcAft>
              </a:pPr>
              <a:t>15</a:t>
            </a:fld>
            <a:endParaRPr lang="en-US" smtClean="0">
              <a:latin typeface="Arial" charset="0"/>
              <a:cs typeface="Arial" charset="0"/>
            </a:endParaRPr>
          </a:p>
        </p:txBody>
      </p:sp>
      <p:sp>
        <p:nvSpPr>
          <p:cNvPr id="20484" name="Rectangle 2"/>
          <p:cNvSpPr>
            <a:spLocks noGrp="1" noChangeArrowheads="1"/>
          </p:cNvSpPr>
          <p:nvPr>
            <p:ph type="title"/>
          </p:nvPr>
        </p:nvSpPr>
        <p:spPr/>
        <p:txBody>
          <a:bodyPr/>
          <a:lstStyle/>
          <a:p>
            <a:r>
              <a:rPr lang="en-US" sz="4000" b="0" smtClean="0">
                <a:cs typeface="Arial" charset="0"/>
              </a:rPr>
              <a:t>If Not</a:t>
            </a:r>
            <a:r>
              <a:rPr lang="en-US" b="0" smtClean="0">
                <a:cs typeface="Arial" charset="0"/>
              </a:rPr>
              <a:t> </a:t>
            </a:r>
            <a:r>
              <a:rPr lang="en-US" sz="4000" b="0" smtClean="0">
                <a:cs typeface="Arial" charset="0"/>
              </a:rPr>
              <a:t>“Grandfathered” Supplier</a:t>
            </a:r>
          </a:p>
        </p:txBody>
      </p:sp>
      <p:sp>
        <p:nvSpPr>
          <p:cNvPr id="435203" name="Rectangle 3"/>
          <p:cNvSpPr>
            <a:spLocks noGrp="1" noChangeArrowheads="1"/>
          </p:cNvSpPr>
          <p:nvPr>
            <p:ph type="body" idx="1"/>
          </p:nvPr>
        </p:nvSpPr>
        <p:spPr/>
        <p:txBody>
          <a:bodyPr/>
          <a:lstStyle/>
          <a:p>
            <a:pPr>
              <a:defRPr/>
            </a:pPr>
            <a:r>
              <a:rPr lang="en-US" dirty="0"/>
              <a:t>Supplier</a:t>
            </a:r>
          </a:p>
          <a:p>
            <a:pPr lvl="1">
              <a:defRPr/>
            </a:pPr>
            <a:r>
              <a:rPr lang="en-US" dirty="0"/>
              <a:t>Issues prior written notice confirming desire to discontinue services</a:t>
            </a:r>
          </a:p>
          <a:p>
            <a:pPr lvl="1">
              <a:defRPr/>
            </a:pPr>
            <a:r>
              <a:rPr lang="en-US" dirty="0"/>
              <a:t>Picks up equipment</a:t>
            </a:r>
          </a:p>
          <a:p>
            <a:pPr>
              <a:defRPr/>
            </a:pPr>
            <a:r>
              <a:rPr lang="en-US" dirty="0"/>
              <a:t>Beneficiary</a:t>
            </a:r>
          </a:p>
          <a:p>
            <a:pPr lvl="1">
              <a:defRPr/>
            </a:pPr>
            <a:r>
              <a:rPr lang="en-US" dirty="0"/>
              <a:t>Must switch to contract supplier</a:t>
            </a:r>
          </a:p>
          <a:p>
            <a:pPr lvl="1">
              <a:defRPr/>
            </a:pPr>
            <a:r>
              <a:rPr lang="en-US" dirty="0"/>
              <a:t>Retains documentation of pick-up</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06-21-10</a:t>
            </a:r>
          </a:p>
        </p:txBody>
      </p:sp>
      <p:sp>
        <p:nvSpPr>
          <p:cNvPr id="21507"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8AF2454-8B67-418A-94A0-0E3ACA1AEEB6}" type="slidenum">
              <a:rPr lang="en-US" smtClean="0">
                <a:latin typeface="Arial" charset="0"/>
                <a:cs typeface="Arial" charset="0"/>
              </a:rPr>
              <a:pPr fontAlgn="base">
                <a:spcBef>
                  <a:spcPct val="0"/>
                </a:spcBef>
                <a:spcAft>
                  <a:spcPct val="0"/>
                </a:spcAft>
              </a:pPr>
              <a:t>16</a:t>
            </a:fld>
            <a:endParaRPr lang="en-US" smtClean="0">
              <a:latin typeface="Arial" charset="0"/>
              <a:cs typeface="Arial" charset="0"/>
            </a:endParaRPr>
          </a:p>
        </p:txBody>
      </p:sp>
      <p:sp>
        <p:nvSpPr>
          <p:cNvPr id="21508" name="Rectangle 2"/>
          <p:cNvSpPr>
            <a:spLocks noGrp="1" noChangeArrowheads="1"/>
          </p:cNvSpPr>
          <p:nvPr>
            <p:ph type="title"/>
          </p:nvPr>
        </p:nvSpPr>
        <p:spPr/>
        <p:txBody>
          <a:bodyPr/>
          <a:lstStyle/>
          <a:p>
            <a:r>
              <a:rPr lang="en-US" sz="4000" b="0" smtClean="0">
                <a:cs typeface="Arial" charset="0"/>
              </a:rPr>
              <a:t>Have Other Insurance?</a:t>
            </a:r>
          </a:p>
        </p:txBody>
      </p:sp>
      <p:sp>
        <p:nvSpPr>
          <p:cNvPr id="442371" name="Rectangle 3"/>
          <p:cNvSpPr>
            <a:spLocks noGrp="1" noChangeArrowheads="1"/>
          </p:cNvSpPr>
          <p:nvPr>
            <p:ph type="body" idx="1"/>
          </p:nvPr>
        </p:nvSpPr>
        <p:spPr/>
        <p:txBody>
          <a:bodyPr/>
          <a:lstStyle/>
          <a:p>
            <a:pPr>
              <a:defRPr/>
            </a:pPr>
            <a:r>
              <a:rPr lang="en-US" dirty="0"/>
              <a:t>Medicare may make payment to a non-contract supplier if required by policy</a:t>
            </a:r>
          </a:p>
          <a:p>
            <a:pPr>
              <a:defRPr/>
            </a:pPr>
            <a:r>
              <a:rPr lang="en-US" dirty="0"/>
              <a:t>Non-contract supplier must </a:t>
            </a:r>
          </a:p>
          <a:p>
            <a:pPr lvl="1">
              <a:defRPr/>
            </a:pPr>
            <a:r>
              <a:rPr lang="en-US" dirty="0"/>
              <a:t>Be accredited</a:t>
            </a:r>
          </a:p>
          <a:p>
            <a:pPr lvl="1">
              <a:defRPr/>
            </a:pPr>
            <a:r>
              <a:rPr lang="en-US" dirty="0"/>
              <a:t>Have valid National Supplier Clearinghouse number</a:t>
            </a:r>
          </a:p>
          <a:p>
            <a:pPr lvl="1">
              <a:defRPr/>
            </a:pPr>
            <a:r>
              <a:rPr lang="en-US" dirty="0"/>
              <a:t>Be eligible to receive secondary payments</a:t>
            </a:r>
          </a:p>
          <a:p>
            <a:pPr>
              <a:defRPr/>
            </a:pPr>
            <a:endParaRPr lang="en-US" dirty="0"/>
          </a:p>
          <a:p>
            <a:pPr lvl="1">
              <a:defRPr/>
            </a:pPr>
            <a:endParaRPr lang="en-US" dirty="0"/>
          </a:p>
          <a:p>
            <a:pPr lvl="1">
              <a:buFont typeface="Wingdings 2" pitchFamily="18" charset="2"/>
              <a:buNone/>
              <a:defRPr/>
            </a:pPr>
            <a:endParaRPr lang="en-US" dirty="0"/>
          </a:p>
          <a:p>
            <a:pPr lvl="1">
              <a:defRPr/>
            </a:pP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06-21-10</a:t>
            </a:r>
          </a:p>
        </p:txBody>
      </p:sp>
      <p:sp>
        <p:nvSpPr>
          <p:cNvPr id="2253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69FC4A9-0F98-4DEF-947B-E0A1D502C8B9}" type="slidenum">
              <a:rPr lang="en-US" smtClean="0">
                <a:latin typeface="Arial" charset="0"/>
                <a:cs typeface="Arial" charset="0"/>
              </a:rPr>
              <a:pPr fontAlgn="base">
                <a:spcBef>
                  <a:spcPct val="0"/>
                </a:spcBef>
                <a:spcAft>
                  <a:spcPct val="0"/>
                </a:spcAft>
              </a:pPr>
              <a:t>17</a:t>
            </a:fld>
            <a:endParaRPr lang="en-US" smtClean="0">
              <a:latin typeface="Arial" charset="0"/>
              <a:cs typeface="Arial" charset="0"/>
            </a:endParaRPr>
          </a:p>
        </p:txBody>
      </p:sp>
      <p:sp>
        <p:nvSpPr>
          <p:cNvPr id="22532" name="Rectangle 2"/>
          <p:cNvSpPr>
            <a:spLocks noGrp="1" noChangeArrowheads="1"/>
          </p:cNvSpPr>
          <p:nvPr>
            <p:ph type="title"/>
          </p:nvPr>
        </p:nvSpPr>
        <p:spPr/>
        <p:txBody>
          <a:bodyPr/>
          <a:lstStyle/>
          <a:p>
            <a:r>
              <a:rPr lang="en-US" sz="4000" b="0" smtClean="0">
                <a:cs typeface="Arial" charset="0"/>
              </a:rPr>
              <a:t>Non-contract Supplier</a:t>
            </a:r>
          </a:p>
        </p:txBody>
      </p:sp>
      <p:sp>
        <p:nvSpPr>
          <p:cNvPr id="420867" name="Rectangle 3"/>
          <p:cNvSpPr>
            <a:spLocks noGrp="1" noChangeArrowheads="1"/>
          </p:cNvSpPr>
          <p:nvPr>
            <p:ph type="body" idx="1"/>
          </p:nvPr>
        </p:nvSpPr>
        <p:spPr/>
        <p:txBody>
          <a:bodyPr/>
          <a:lstStyle/>
          <a:p>
            <a:pPr>
              <a:lnSpc>
                <a:spcPct val="90000"/>
              </a:lnSpc>
              <a:defRPr/>
            </a:pPr>
            <a:r>
              <a:rPr lang="en-US" dirty="0"/>
              <a:t>If in CBA, a non-contract supplier may not furnish bid items</a:t>
            </a:r>
          </a:p>
          <a:p>
            <a:pPr>
              <a:lnSpc>
                <a:spcPct val="90000"/>
              </a:lnSpc>
              <a:defRPr/>
            </a:pPr>
            <a:r>
              <a:rPr lang="en-US" dirty="0"/>
              <a:t>If non-contract supplier used, supplier </a:t>
            </a:r>
            <a:r>
              <a:rPr lang="en-US" dirty="0" smtClean="0"/>
              <a:t>must </a:t>
            </a:r>
            <a:r>
              <a:rPr lang="en-US" dirty="0"/>
              <a:t>issue Advance Beneficiary Notice (ABN)</a:t>
            </a:r>
          </a:p>
          <a:p>
            <a:pPr>
              <a:lnSpc>
                <a:spcPct val="90000"/>
              </a:lnSpc>
              <a:defRPr/>
            </a:pPr>
            <a:r>
              <a:rPr lang="en-US" dirty="0"/>
              <a:t>ABN </a:t>
            </a:r>
            <a:endParaRPr lang="en-US" dirty="0" smtClean="0"/>
          </a:p>
          <a:p>
            <a:pPr lvl="1">
              <a:lnSpc>
                <a:spcPct val="90000"/>
              </a:lnSpc>
              <a:defRPr/>
            </a:pPr>
            <a:r>
              <a:rPr lang="en-US" dirty="0" smtClean="0"/>
              <a:t>Says Medicare </a:t>
            </a:r>
            <a:r>
              <a:rPr lang="en-US" dirty="0"/>
              <a:t>will not pay</a:t>
            </a:r>
          </a:p>
          <a:p>
            <a:pPr lvl="1">
              <a:lnSpc>
                <a:spcPct val="90000"/>
              </a:lnSpc>
              <a:defRPr/>
            </a:pPr>
            <a:r>
              <a:rPr lang="en-US" dirty="0"/>
              <a:t>By signing, beneficiary </a:t>
            </a:r>
            <a:r>
              <a:rPr lang="en-US" dirty="0" smtClean="0"/>
              <a:t>agrees </a:t>
            </a:r>
            <a:r>
              <a:rPr lang="en-US" dirty="0"/>
              <a:t>to </a:t>
            </a:r>
            <a:r>
              <a:rPr lang="en-US" dirty="0" smtClean="0"/>
              <a:t>pay entire amount</a:t>
            </a:r>
            <a:endParaRPr lang="en-US" dirty="0"/>
          </a:p>
          <a:p>
            <a:pPr lvl="1">
              <a:lnSpc>
                <a:spcPct val="90000"/>
              </a:lnSpc>
              <a:defRPr/>
            </a:pPr>
            <a:r>
              <a:rPr lang="en-US" dirty="0"/>
              <a:t>If not sign ABN, beneficiary not responsible for payment</a:t>
            </a:r>
          </a:p>
          <a:p>
            <a:pPr lvl="2">
              <a:lnSpc>
                <a:spcPct val="90000"/>
              </a:lnSpc>
              <a:buFontTx/>
              <a:buNone/>
              <a:defRPr/>
            </a:pPr>
            <a:endParaRPr lang="en-US" dirty="0"/>
          </a:p>
          <a:p>
            <a:pPr lvl="2">
              <a:lnSpc>
                <a:spcPct val="90000"/>
              </a:lnSpc>
              <a:defRPr/>
            </a:pP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b="0" smtClean="0">
                <a:cs typeface="Arial" charset="0"/>
              </a:rPr>
              <a:t>Scenario 2</a:t>
            </a:r>
            <a:endParaRPr lang="en-US" smtClean="0">
              <a:cs typeface="Arial" charset="0"/>
            </a:endParaRPr>
          </a:p>
        </p:txBody>
      </p:sp>
      <p:sp>
        <p:nvSpPr>
          <p:cNvPr id="6" name="Content Placeholder 5"/>
          <p:cNvSpPr>
            <a:spLocks noGrp="1"/>
          </p:cNvSpPr>
          <p:nvPr>
            <p:ph idx="1"/>
          </p:nvPr>
        </p:nvSpPr>
        <p:spPr>
          <a:xfrm>
            <a:off x="457200" y="1371600"/>
            <a:ext cx="8229600" cy="4525963"/>
          </a:xfrm>
        </p:spPr>
        <p:txBody>
          <a:bodyPr/>
          <a:lstStyle/>
          <a:p>
            <a:pPr indent="0">
              <a:buFont typeface="Wingdings" pitchFamily="2" charset="2"/>
              <a:buNone/>
              <a:defRPr/>
            </a:pPr>
            <a:r>
              <a:rPr lang="en-US" sz="2400" b="1" u="sng" dirty="0" smtClean="0"/>
              <a:t>Obtaining an item from a non-contract supplier</a:t>
            </a:r>
          </a:p>
          <a:p>
            <a:pPr indent="0">
              <a:buFont typeface="Wingdings" pitchFamily="2" charset="2"/>
              <a:buNone/>
              <a:defRPr/>
            </a:pPr>
            <a:r>
              <a:rPr lang="en-US" sz="2400" dirty="0" smtClean="0"/>
              <a:t>Betty lives in Cincinnati, OH (which is in a Competitive Bidding Area) and is diagnosed with sleep apnea. Her doctor prescribes a Continuous Positive Airway Pressure (CPAP) device. If Betty wants to buy the item from a non-contract supplier, the supplier must have her sign an Advance Beneficiary Notice (ABN).  The ABN says Medicare won’t pay for the item.  By signing this notice, Betty agrees to pay for the CPAP device.</a:t>
            </a:r>
          </a:p>
          <a:p>
            <a:pPr indent="0">
              <a:buFont typeface="Wingdings" pitchFamily="2" charset="2"/>
              <a:buNone/>
              <a:defRPr/>
            </a:pPr>
            <a:r>
              <a:rPr lang="en-US" sz="2400" dirty="0" smtClean="0"/>
              <a:t> If Betty purchases the CPAP device from a non-contract supplier, and she wasn’t informed in writing of the Competitive Bidding Program rules before receiving the item, she is not responsible for payment.</a:t>
            </a:r>
            <a:endParaRPr lang="en-US" sz="2400" dirty="0"/>
          </a:p>
        </p:txBody>
      </p:sp>
      <p:sp>
        <p:nvSpPr>
          <p:cNvPr id="23556"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06-21-10</a:t>
            </a:r>
          </a:p>
        </p:txBody>
      </p:sp>
      <p:sp>
        <p:nvSpPr>
          <p:cNvPr id="23557"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1A34C1B-E9C8-4840-A3E5-134A7D78674E}" type="slidenum">
              <a:rPr lang="en-US" smtClean="0">
                <a:latin typeface="Arial" charset="0"/>
                <a:cs typeface="Arial" charset="0"/>
              </a:rPr>
              <a:pPr fontAlgn="base">
                <a:spcBef>
                  <a:spcPct val="0"/>
                </a:spcBef>
                <a:spcAft>
                  <a:spcPct val="0"/>
                </a:spcAft>
              </a:pPr>
              <a:t>18</a:t>
            </a:fld>
            <a:endParaRPr lang="en-US" smtClean="0">
              <a:latin typeface="Arial" charset="0"/>
              <a:cs typeface="Arial"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06-21-10</a:t>
            </a:r>
          </a:p>
        </p:txBody>
      </p:sp>
      <p:sp>
        <p:nvSpPr>
          <p:cNvPr id="24579"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017AB1D-9966-4A3E-86D4-F1D43D6208A0}" type="slidenum">
              <a:rPr lang="en-US" smtClean="0">
                <a:latin typeface="Arial" charset="0"/>
                <a:cs typeface="Arial" charset="0"/>
              </a:rPr>
              <a:pPr fontAlgn="base">
                <a:spcBef>
                  <a:spcPct val="0"/>
                </a:spcBef>
                <a:spcAft>
                  <a:spcPct val="0"/>
                </a:spcAft>
              </a:pPr>
              <a:t>19</a:t>
            </a:fld>
            <a:endParaRPr lang="en-US" smtClean="0">
              <a:latin typeface="Arial" charset="0"/>
              <a:cs typeface="Arial" charset="0"/>
            </a:endParaRPr>
          </a:p>
        </p:txBody>
      </p:sp>
      <p:sp>
        <p:nvSpPr>
          <p:cNvPr id="24580" name="Rectangle 2"/>
          <p:cNvSpPr>
            <a:spLocks noGrp="1" noChangeArrowheads="1"/>
          </p:cNvSpPr>
          <p:nvPr>
            <p:ph type="title"/>
          </p:nvPr>
        </p:nvSpPr>
        <p:spPr/>
        <p:txBody>
          <a:bodyPr/>
          <a:lstStyle/>
          <a:p>
            <a:r>
              <a:rPr lang="en-US" sz="4000" b="0" smtClean="0">
                <a:cs typeface="Arial" charset="0"/>
              </a:rPr>
              <a:t>Traveling Beneficiaries</a:t>
            </a:r>
          </a:p>
        </p:txBody>
      </p:sp>
      <p:sp>
        <p:nvSpPr>
          <p:cNvPr id="417795" name="Rectangle 3"/>
          <p:cNvSpPr>
            <a:spLocks noGrp="1" noChangeArrowheads="1"/>
          </p:cNvSpPr>
          <p:nvPr>
            <p:ph type="body" idx="1"/>
          </p:nvPr>
        </p:nvSpPr>
        <p:spPr/>
        <p:txBody>
          <a:bodyPr/>
          <a:lstStyle/>
          <a:p>
            <a:pPr>
              <a:buFont typeface="Wingdings" pitchFamily="2" charset="2"/>
              <a:buNone/>
              <a:defRPr/>
            </a:pPr>
            <a:r>
              <a:rPr lang="en-US" dirty="0"/>
              <a:t>To CBA:</a:t>
            </a:r>
          </a:p>
          <a:p>
            <a:pPr>
              <a:defRPr/>
            </a:pPr>
            <a:r>
              <a:rPr lang="en-US" dirty="0"/>
              <a:t>Must use contract supplier </a:t>
            </a:r>
          </a:p>
          <a:p>
            <a:pPr lvl="1">
              <a:defRPr/>
            </a:pPr>
            <a:r>
              <a:rPr lang="en-US" dirty="0"/>
              <a:t>If non-contract supplier used, supplier will issue Advance Beneficiary Notice (ABN)</a:t>
            </a:r>
          </a:p>
          <a:p>
            <a:pPr lvl="1">
              <a:defRPr/>
            </a:pPr>
            <a:r>
              <a:rPr lang="en-US" dirty="0"/>
              <a:t>If not sign ABN, beneficiary not responsible for payment</a:t>
            </a:r>
          </a:p>
          <a:p>
            <a:pPr>
              <a:buFont typeface="Wingdings" pitchFamily="2" charset="2"/>
              <a:buNone/>
              <a:defRPr/>
            </a:pPr>
            <a:r>
              <a:rPr lang="en-US" dirty="0"/>
              <a:t>To non-CBA:</a:t>
            </a:r>
          </a:p>
          <a:p>
            <a:pPr>
              <a:defRPr/>
            </a:pPr>
            <a:r>
              <a:rPr lang="en-US" dirty="0"/>
              <a:t>Can use any Medicare-enrolled supplier</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06-21-10</a:t>
            </a:r>
          </a:p>
        </p:txBody>
      </p:sp>
      <p:sp>
        <p:nvSpPr>
          <p:cNvPr id="717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E796708-514F-4BB8-9EF1-FFD6D0B82290}" type="slidenum">
              <a:rPr lang="en-US" smtClean="0">
                <a:latin typeface="Arial" charset="0"/>
                <a:cs typeface="Arial" charset="0"/>
              </a:rPr>
              <a:pPr fontAlgn="base">
                <a:spcBef>
                  <a:spcPct val="0"/>
                </a:spcBef>
                <a:spcAft>
                  <a:spcPct val="0"/>
                </a:spcAft>
              </a:pPr>
              <a:t>2</a:t>
            </a:fld>
            <a:endParaRPr lang="en-US" smtClean="0">
              <a:latin typeface="Arial" charset="0"/>
              <a:cs typeface="Arial" charset="0"/>
            </a:endParaRPr>
          </a:p>
        </p:txBody>
      </p:sp>
      <p:sp>
        <p:nvSpPr>
          <p:cNvPr id="7172" name="Rectangle 2"/>
          <p:cNvSpPr>
            <a:spLocks noGrp="1" noChangeArrowheads="1"/>
          </p:cNvSpPr>
          <p:nvPr>
            <p:ph type="title"/>
          </p:nvPr>
        </p:nvSpPr>
        <p:spPr/>
        <p:txBody>
          <a:bodyPr/>
          <a:lstStyle/>
          <a:p>
            <a:r>
              <a:rPr lang="en-US" sz="4000" b="0" smtClean="0">
                <a:cs typeface="Arial" charset="0"/>
              </a:rPr>
              <a:t>What is DMEPOS?</a:t>
            </a:r>
          </a:p>
        </p:txBody>
      </p:sp>
      <p:sp>
        <p:nvSpPr>
          <p:cNvPr id="462851" name="Rectangle 3"/>
          <p:cNvSpPr>
            <a:spLocks noGrp="1" noChangeArrowheads="1"/>
          </p:cNvSpPr>
          <p:nvPr>
            <p:ph type="body" idx="1"/>
          </p:nvPr>
        </p:nvSpPr>
        <p:spPr/>
        <p:txBody>
          <a:bodyPr/>
          <a:lstStyle/>
          <a:p>
            <a:pPr>
              <a:defRPr/>
            </a:pPr>
            <a:r>
              <a:rPr lang="en-US" dirty="0"/>
              <a:t>DMEPOS stands for</a:t>
            </a:r>
          </a:p>
          <a:p>
            <a:pPr lvl="1">
              <a:defRPr/>
            </a:pPr>
            <a:r>
              <a:rPr lang="en-US" u="sng" dirty="0"/>
              <a:t>D</a:t>
            </a:r>
            <a:r>
              <a:rPr lang="en-US" dirty="0"/>
              <a:t>urable </a:t>
            </a:r>
            <a:r>
              <a:rPr lang="en-US" u="sng" dirty="0"/>
              <a:t>M</a:t>
            </a:r>
            <a:r>
              <a:rPr lang="en-US" dirty="0"/>
              <a:t>edical </a:t>
            </a:r>
            <a:r>
              <a:rPr lang="en-US" u="sng" dirty="0"/>
              <a:t>E</a:t>
            </a:r>
            <a:r>
              <a:rPr lang="en-US" dirty="0"/>
              <a:t>quipment</a:t>
            </a:r>
          </a:p>
          <a:p>
            <a:pPr lvl="1">
              <a:defRPr/>
            </a:pPr>
            <a:r>
              <a:rPr lang="en-US" u="sng" dirty="0"/>
              <a:t>P</a:t>
            </a:r>
            <a:r>
              <a:rPr lang="en-US" dirty="0"/>
              <a:t>rosthetics</a:t>
            </a:r>
          </a:p>
          <a:p>
            <a:pPr lvl="1">
              <a:defRPr/>
            </a:pPr>
            <a:r>
              <a:rPr lang="en-US" u="sng" dirty="0"/>
              <a:t>O</a:t>
            </a:r>
            <a:r>
              <a:rPr lang="en-US" dirty="0"/>
              <a:t>rthotics </a:t>
            </a:r>
          </a:p>
          <a:p>
            <a:pPr lvl="1">
              <a:defRPr/>
            </a:pPr>
            <a:r>
              <a:rPr lang="en-US" u="sng" dirty="0"/>
              <a:t>S</a:t>
            </a:r>
            <a:r>
              <a:rPr lang="en-US" dirty="0"/>
              <a:t>upplies</a:t>
            </a:r>
          </a:p>
          <a:p>
            <a:pPr>
              <a:defRPr/>
            </a:pPr>
            <a:r>
              <a:rPr lang="en-US" dirty="0"/>
              <a:t>Equipment </a:t>
            </a:r>
            <a:r>
              <a:rPr lang="en-US" dirty="0" smtClean="0"/>
              <a:t>/supplies </a:t>
            </a:r>
            <a:r>
              <a:rPr lang="en-US" dirty="0"/>
              <a:t>covered </a:t>
            </a:r>
            <a:r>
              <a:rPr lang="en-US" dirty="0" smtClean="0"/>
              <a:t>under Medicare Part B</a:t>
            </a:r>
            <a:endParaRPr lang="en-US" dirty="0"/>
          </a:p>
          <a:p>
            <a:pPr lvl="1">
              <a:buFont typeface="Wingdings 2" pitchFamily="18" charset="2"/>
              <a:buNone/>
              <a:defRPr/>
            </a:pPr>
            <a:endParaRPr lang="en-US" dirty="0"/>
          </a:p>
          <a:p>
            <a:pPr lvl="1">
              <a:buFont typeface="Wingdings 2" pitchFamily="18" charset="2"/>
              <a:buNone/>
              <a:defRPr/>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06-21-10</a:t>
            </a:r>
          </a:p>
        </p:txBody>
      </p:sp>
      <p:sp>
        <p:nvSpPr>
          <p:cNvPr id="25603"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6D77F14-E73F-4326-BAD8-6F34F6656472}" type="slidenum">
              <a:rPr lang="en-US" smtClean="0">
                <a:latin typeface="Arial" charset="0"/>
                <a:cs typeface="Arial" charset="0"/>
              </a:rPr>
              <a:pPr fontAlgn="base">
                <a:spcBef>
                  <a:spcPct val="0"/>
                </a:spcBef>
                <a:spcAft>
                  <a:spcPct val="0"/>
                </a:spcAft>
              </a:pPr>
              <a:t>20</a:t>
            </a:fld>
            <a:endParaRPr lang="en-US" smtClean="0">
              <a:latin typeface="Arial" charset="0"/>
              <a:cs typeface="Arial" charset="0"/>
            </a:endParaRPr>
          </a:p>
        </p:txBody>
      </p:sp>
      <p:sp>
        <p:nvSpPr>
          <p:cNvPr id="25604" name="Rectangle 2"/>
          <p:cNvSpPr>
            <a:spLocks noGrp="1" noChangeArrowheads="1"/>
          </p:cNvSpPr>
          <p:nvPr>
            <p:ph type="title"/>
          </p:nvPr>
        </p:nvSpPr>
        <p:spPr/>
        <p:txBody>
          <a:bodyPr/>
          <a:lstStyle/>
          <a:p>
            <a:r>
              <a:rPr lang="en-US" sz="4000" b="0" smtClean="0">
                <a:cs typeface="Arial" charset="0"/>
              </a:rPr>
              <a:t>Scenario 3</a:t>
            </a:r>
          </a:p>
        </p:txBody>
      </p:sp>
      <p:sp>
        <p:nvSpPr>
          <p:cNvPr id="419843" name="Rectangle 3"/>
          <p:cNvSpPr>
            <a:spLocks noGrp="1" noChangeArrowheads="1"/>
          </p:cNvSpPr>
          <p:nvPr>
            <p:ph type="body" idx="1"/>
          </p:nvPr>
        </p:nvSpPr>
        <p:spPr>
          <a:xfrm>
            <a:off x="457200" y="1295400"/>
            <a:ext cx="8229600" cy="4525963"/>
          </a:xfrm>
        </p:spPr>
        <p:txBody>
          <a:bodyPr/>
          <a:lstStyle/>
          <a:p>
            <a:pPr>
              <a:lnSpc>
                <a:spcPct val="80000"/>
              </a:lnSpc>
              <a:buFont typeface="Wingdings" pitchFamily="2" charset="2"/>
              <a:buNone/>
              <a:defRPr/>
            </a:pPr>
            <a:r>
              <a:rPr lang="en-US" sz="2400" b="1" u="sng" dirty="0" smtClean="0">
                <a:cs typeface="Arial" charset="0"/>
              </a:rPr>
              <a:t>Obtaining DMEPOS items while traveling</a:t>
            </a:r>
            <a:r>
              <a:rPr lang="en-US" sz="2400" u="sng" dirty="0" smtClean="0">
                <a:cs typeface="Arial" charset="0"/>
              </a:rPr>
              <a:t> </a:t>
            </a:r>
            <a:endParaRPr lang="en-US" sz="2400" dirty="0" smtClean="0">
              <a:cs typeface="Arial" charset="0"/>
            </a:endParaRPr>
          </a:p>
          <a:p>
            <a:pPr indent="0">
              <a:lnSpc>
                <a:spcPct val="80000"/>
              </a:lnSpc>
              <a:buFont typeface="Wingdings" pitchFamily="2" charset="2"/>
              <a:buNone/>
              <a:defRPr/>
            </a:pPr>
            <a:r>
              <a:rPr lang="en-US" sz="2400" dirty="0" smtClean="0">
                <a:cs typeface="Arial" charset="0"/>
              </a:rPr>
              <a:t>Mildred’s permanent residence is in Rhode Island (which is not a Competitive Bidding Area), but she travels to Miami, FL.  While she’s in Miami, her doctor prescribes a </a:t>
            </a:r>
            <a:r>
              <a:rPr lang="en-US" sz="2400" dirty="0" smtClean="0"/>
              <a:t>Continuous Positive Airway Pressure (CPAP) device</a:t>
            </a:r>
            <a:r>
              <a:rPr lang="en-US" sz="2400" dirty="0" smtClean="0">
                <a:cs typeface="Arial" charset="0"/>
              </a:rPr>
              <a:t>.  Since Miami is in a Competitive Bidding Area, Mildred must receive the CPAP device from a contract supplier.  If Mildred wants to buy the CPAP device from a non-contract supplier, the supplier must have her sign an Advance Beneficiary Notice (ABN).  The ABN says Medicare probably won’t pay for the item.  By signing this notice, Mildred agrees to pay for the CPAP device.  </a:t>
            </a:r>
          </a:p>
          <a:p>
            <a:pPr indent="0">
              <a:lnSpc>
                <a:spcPct val="80000"/>
              </a:lnSpc>
              <a:buFont typeface="Wingdings" pitchFamily="2" charset="2"/>
              <a:buNone/>
              <a:defRPr/>
            </a:pPr>
            <a:r>
              <a:rPr lang="en-US" sz="2400" dirty="0" smtClean="0">
                <a:cs typeface="Arial" charset="0"/>
              </a:rPr>
              <a:t>If Mildred travels to Jacksonville, FL, which is not a Competitive Bidding Area, she may purchase a CPAP device from any Medicare-enrolled supplier of durable medical equipment, prosthetics, orthotics and supplies.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06-21-10</a:t>
            </a:r>
          </a:p>
        </p:txBody>
      </p:sp>
      <p:sp>
        <p:nvSpPr>
          <p:cNvPr id="26627"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03F0DCB-D1AC-4CD9-A619-CAA362586C2F}" type="slidenum">
              <a:rPr lang="en-US" smtClean="0">
                <a:latin typeface="Arial" charset="0"/>
                <a:cs typeface="Arial" charset="0"/>
              </a:rPr>
              <a:pPr fontAlgn="base">
                <a:spcBef>
                  <a:spcPct val="0"/>
                </a:spcBef>
                <a:spcAft>
                  <a:spcPct val="0"/>
                </a:spcAft>
              </a:pPr>
              <a:t>21</a:t>
            </a:fld>
            <a:endParaRPr lang="en-US" smtClean="0">
              <a:latin typeface="Arial" charset="0"/>
              <a:cs typeface="Arial" charset="0"/>
            </a:endParaRPr>
          </a:p>
        </p:txBody>
      </p:sp>
      <p:sp>
        <p:nvSpPr>
          <p:cNvPr id="26628" name="Rectangle 2"/>
          <p:cNvSpPr>
            <a:spLocks noGrp="1" noChangeArrowheads="1"/>
          </p:cNvSpPr>
          <p:nvPr>
            <p:ph type="title"/>
          </p:nvPr>
        </p:nvSpPr>
        <p:spPr/>
        <p:txBody>
          <a:bodyPr/>
          <a:lstStyle/>
          <a:p>
            <a:r>
              <a:rPr lang="en-US" sz="4000" b="0" smtClean="0">
                <a:cs typeface="Arial" charset="0"/>
              </a:rPr>
              <a:t>Specific Brands</a:t>
            </a:r>
          </a:p>
        </p:txBody>
      </p:sp>
      <p:sp>
        <p:nvSpPr>
          <p:cNvPr id="423939" name="Rectangle 3"/>
          <p:cNvSpPr>
            <a:spLocks noGrp="1" noChangeArrowheads="1"/>
          </p:cNvSpPr>
          <p:nvPr>
            <p:ph type="body" idx="1"/>
          </p:nvPr>
        </p:nvSpPr>
        <p:spPr/>
        <p:txBody>
          <a:bodyPr/>
          <a:lstStyle/>
          <a:p>
            <a:pPr>
              <a:defRPr/>
            </a:pPr>
            <a:r>
              <a:rPr lang="en-US" dirty="0"/>
              <a:t>Doctor must prescribe in writing</a:t>
            </a:r>
          </a:p>
          <a:p>
            <a:pPr>
              <a:defRPr/>
            </a:pPr>
            <a:r>
              <a:rPr lang="en-US" dirty="0"/>
              <a:t>Medical record must reflect need</a:t>
            </a:r>
          </a:p>
          <a:p>
            <a:pPr>
              <a:defRPr/>
            </a:pPr>
            <a:r>
              <a:rPr lang="en-US" dirty="0" smtClean="0"/>
              <a:t>Contract supplier must </a:t>
            </a:r>
          </a:p>
          <a:p>
            <a:pPr lvl="1">
              <a:defRPr/>
            </a:pPr>
            <a:r>
              <a:rPr lang="en-US" dirty="0" smtClean="0"/>
              <a:t>Furnish the specific brand or form as prescribed OR</a:t>
            </a:r>
          </a:p>
          <a:p>
            <a:pPr lvl="1">
              <a:defRPr/>
            </a:pPr>
            <a:r>
              <a:rPr lang="en-US" dirty="0" smtClean="0"/>
              <a:t>Work with doctor or treating practitioner to find suitable alternative OR</a:t>
            </a:r>
          </a:p>
          <a:p>
            <a:pPr lvl="1">
              <a:defRPr/>
            </a:pPr>
            <a:r>
              <a:rPr lang="en-US" dirty="0" smtClean="0"/>
              <a:t>Help locate another contract supplier that can furnish the specific brand or form as prescribed</a:t>
            </a:r>
          </a:p>
          <a:p>
            <a:pPr>
              <a:defRPr/>
            </a:pP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06-21-10</a:t>
            </a:r>
          </a:p>
        </p:txBody>
      </p:sp>
      <p:sp>
        <p:nvSpPr>
          <p:cNvPr id="2765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403BB12-0E1C-4FBE-9AB1-F7EC80C1AF50}" type="slidenum">
              <a:rPr lang="en-US" smtClean="0">
                <a:latin typeface="Arial" charset="0"/>
                <a:cs typeface="Arial" charset="0"/>
              </a:rPr>
              <a:pPr fontAlgn="base">
                <a:spcBef>
                  <a:spcPct val="0"/>
                </a:spcBef>
                <a:spcAft>
                  <a:spcPct val="0"/>
                </a:spcAft>
              </a:pPr>
              <a:t>22</a:t>
            </a:fld>
            <a:endParaRPr lang="en-US" smtClean="0">
              <a:latin typeface="Arial" charset="0"/>
              <a:cs typeface="Arial" charset="0"/>
            </a:endParaRPr>
          </a:p>
        </p:txBody>
      </p:sp>
      <p:sp>
        <p:nvSpPr>
          <p:cNvPr id="27652" name="Rectangle 2"/>
          <p:cNvSpPr>
            <a:spLocks noGrp="1" noChangeArrowheads="1"/>
          </p:cNvSpPr>
          <p:nvPr>
            <p:ph type="title"/>
          </p:nvPr>
        </p:nvSpPr>
        <p:spPr>
          <a:xfrm>
            <a:off x="0" y="274638"/>
            <a:ext cx="9144000" cy="1143000"/>
          </a:xfrm>
        </p:spPr>
        <p:txBody>
          <a:bodyPr/>
          <a:lstStyle/>
          <a:p>
            <a:r>
              <a:rPr lang="en-US" sz="4000" b="0" smtClean="0">
                <a:cs typeface="Arial" charset="0"/>
              </a:rPr>
              <a:t>Equipment Repair &amp; Replacement</a:t>
            </a:r>
          </a:p>
        </p:txBody>
      </p:sp>
      <p:sp>
        <p:nvSpPr>
          <p:cNvPr id="437251" name="Rectangle 3"/>
          <p:cNvSpPr>
            <a:spLocks noGrp="1" noChangeArrowheads="1"/>
          </p:cNvSpPr>
          <p:nvPr>
            <p:ph type="body" idx="1"/>
          </p:nvPr>
        </p:nvSpPr>
        <p:spPr/>
        <p:txBody>
          <a:bodyPr/>
          <a:lstStyle/>
          <a:p>
            <a:pPr>
              <a:defRPr/>
            </a:pPr>
            <a:r>
              <a:rPr lang="en-US" dirty="0"/>
              <a:t>For owned medical equipment</a:t>
            </a:r>
          </a:p>
          <a:p>
            <a:pPr lvl="1">
              <a:defRPr/>
            </a:pPr>
            <a:r>
              <a:rPr lang="en-US" dirty="0"/>
              <a:t>Any Medicare-enrolled supplier can make necessary repairs or get replacement parts</a:t>
            </a:r>
          </a:p>
          <a:p>
            <a:pPr lvl="1">
              <a:defRPr/>
            </a:pPr>
            <a:r>
              <a:rPr lang="en-US" dirty="0"/>
              <a:t>For complete replacement must use contract supplier </a:t>
            </a:r>
          </a:p>
          <a:p>
            <a:pPr lvl="1">
              <a:defRPr/>
            </a:pPr>
            <a:r>
              <a:rPr lang="en-US" dirty="0"/>
              <a:t>Owned medical equipment includes</a:t>
            </a:r>
          </a:p>
          <a:p>
            <a:pPr lvl="2">
              <a:defRPr/>
            </a:pPr>
            <a:r>
              <a:rPr lang="en-US" dirty="0"/>
              <a:t>Items purchased by beneficiary</a:t>
            </a:r>
          </a:p>
          <a:p>
            <a:pPr lvl="2">
              <a:defRPr/>
            </a:pPr>
            <a:r>
              <a:rPr lang="en-US" dirty="0"/>
              <a:t>Items for which beneficiary took the purchase option within the rental period</a:t>
            </a:r>
          </a:p>
          <a:p>
            <a:pPr lvl="1">
              <a:defRPr/>
            </a:pP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06-21-10</a:t>
            </a:r>
          </a:p>
        </p:txBody>
      </p:sp>
      <p:sp>
        <p:nvSpPr>
          <p:cNvPr id="28675"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619E00A-EAC3-4832-B271-0CDB9DE61251}" type="slidenum">
              <a:rPr lang="en-US" smtClean="0">
                <a:latin typeface="Arial" charset="0"/>
                <a:cs typeface="Arial" charset="0"/>
              </a:rPr>
              <a:pPr fontAlgn="base">
                <a:spcBef>
                  <a:spcPct val="0"/>
                </a:spcBef>
                <a:spcAft>
                  <a:spcPct val="0"/>
                </a:spcAft>
              </a:pPr>
              <a:t>23</a:t>
            </a:fld>
            <a:endParaRPr lang="en-US" smtClean="0">
              <a:latin typeface="Arial" charset="0"/>
              <a:cs typeface="Arial" charset="0"/>
            </a:endParaRPr>
          </a:p>
        </p:txBody>
      </p:sp>
      <p:sp>
        <p:nvSpPr>
          <p:cNvPr id="28676" name="Rectangle 2"/>
          <p:cNvSpPr>
            <a:spLocks noGrp="1" noChangeArrowheads="1"/>
          </p:cNvSpPr>
          <p:nvPr>
            <p:ph type="title"/>
          </p:nvPr>
        </p:nvSpPr>
        <p:spPr/>
        <p:txBody>
          <a:bodyPr/>
          <a:lstStyle/>
          <a:p>
            <a:r>
              <a:rPr lang="en-US" sz="4000" b="0" smtClean="0">
                <a:cs typeface="Arial" charset="0"/>
              </a:rPr>
              <a:t>Scenario 4</a:t>
            </a:r>
          </a:p>
        </p:txBody>
      </p:sp>
      <p:sp>
        <p:nvSpPr>
          <p:cNvPr id="439299" name="Rectangle 3"/>
          <p:cNvSpPr>
            <a:spLocks noGrp="1" noChangeArrowheads="1"/>
          </p:cNvSpPr>
          <p:nvPr>
            <p:ph type="body" idx="1"/>
          </p:nvPr>
        </p:nvSpPr>
        <p:spPr>
          <a:xfrm>
            <a:off x="457200" y="1295400"/>
            <a:ext cx="8229600" cy="4525963"/>
          </a:xfrm>
        </p:spPr>
        <p:txBody>
          <a:bodyPr/>
          <a:lstStyle/>
          <a:p>
            <a:pPr>
              <a:lnSpc>
                <a:spcPct val="80000"/>
              </a:lnSpc>
              <a:defRPr/>
            </a:pPr>
            <a:endParaRPr lang="en-US" sz="2400" b="1" u="sng" dirty="0" smtClean="0"/>
          </a:p>
          <a:p>
            <a:pPr>
              <a:lnSpc>
                <a:spcPct val="80000"/>
              </a:lnSpc>
              <a:buFont typeface="Wingdings" pitchFamily="2" charset="2"/>
              <a:buNone/>
              <a:defRPr/>
            </a:pPr>
            <a:r>
              <a:rPr lang="en-US" sz="2400" b="1" u="sng" dirty="0" smtClean="0"/>
              <a:t>Repair </a:t>
            </a:r>
            <a:r>
              <a:rPr lang="en-US" sz="2400" b="1" u="sng" dirty="0"/>
              <a:t>and Replacement</a:t>
            </a:r>
          </a:p>
          <a:p>
            <a:pPr indent="0">
              <a:lnSpc>
                <a:spcPct val="80000"/>
              </a:lnSpc>
              <a:buFont typeface="Wingdings" pitchFamily="2" charset="2"/>
              <a:buNone/>
              <a:defRPr/>
            </a:pPr>
            <a:r>
              <a:rPr lang="en-US" sz="2400" dirty="0" smtClean="0"/>
              <a:t>Elaine </a:t>
            </a:r>
            <a:r>
              <a:rPr lang="en-US" sz="2400" dirty="0"/>
              <a:t>has a wheelchair and lives in Dallas, TX (which is in a Competitive Bidding Area).  The wheel on her chair breaks and she needs to have it repaired.  She may have her wheelchair repaired by either a contract supplier or by any Medicare-enrolled, non-contract supplier.  </a:t>
            </a:r>
          </a:p>
          <a:p>
            <a:pPr indent="0">
              <a:lnSpc>
                <a:spcPct val="80000"/>
              </a:lnSpc>
              <a:buFont typeface="Wingdings" pitchFamily="2" charset="2"/>
              <a:buNone/>
              <a:defRPr/>
            </a:pPr>
            <a:endParaRPr lang="en-US" sz="2400" dirty="0"/>
          </a:p>
          <a:p>
            <a:pPr indent="0">
              <a:lnSpc>
                <a:spcPct val="80000"/>
              </a:lnSpc>
              <a:buFont typeface="Wingdings" pitchFamily="2" charset="2"/>
              <a:buNone/>
              <a:defRPr/>
            </a:pPr>
            <a:r>
              <a:rPr lang="en-US" sz="2400" dirty="0" smtClean="0"/>
              <a:t>If </a:t>
            </a:r>
            <a:r>
              <a:rPr lang="en-US" sz="2400" dirty="0"/>
              <a:t>Elaine’s wheelchair needs a replacement part, she may have the replacement part installed by either a contract supplier or any Medicare-enrolled, non-contract supplier.  </a:t>
            </a:r>
          </a:p>
          <a:p>
            <a:pPr indent="0">
              <a:lnSpc>
                <a:spcPct val="80000"/>
              </a:lnSpc>
              <a:buFont typeface="Wingdings" pitchFamily="2" charset="2"/>
              <a:buNone/>
              <a:defRPr/>
            </a:pPr>
            <a:endParaRPr lang="en-US" sz="2400" dirty="0"/>
          </a:p>
          <a:p>
            <a:pPr indent="0">
              <a:lnSpc>
                <a:spcPct val="80000"/>
              </a:lnSpc>
              <a:buFont typeface="Wingdings" pitchFamily="2" charset="2"/>
              <a:buNone/>
              <a:defRPr/>
            </a:pPr>
            <a:r>
              <a:rPr lang="en-US" sz="2400" dirty="0" smtClean="0"/>
              <a:t>If </a:t>
            </a:r>
            <a:r>
              <a:rPr lang="en-US" sz="2400" dirty="0"/>
              <a:t>it is determined that Elaine’s wheelchair cannot be repaired and she needs a new wheelchair, she must receive it from a contract supplier in the Competitive Bidding Area.</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06-21-10</a:t>
            </a:r>
          </a:p>
        </p:txBody>
      </p:sp>
      <p:sp>
        <p:nvSpPr>
          <p:cNvPr id="29699"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8EFDE9A-CF3B-4804-8F69-D62C8CBEBC9F}" type="slidenum">
              <a:rPr lang="en-US" smtClean="0">
                <a:latin typeface="Arial" charset="0"/>
                <a:cs typeface="Arial" charset="0"/>
              </a:rPr>
              <a:pPr fontAlgn="base">
                <a:spcBef>
                  <a:spcPct val="0"/>
                </a:spcBef>
                <a:spcAft>
                  <a:spcPct val="0"/>
                </a:spcAft>
              </a:pPr>
              <a:t>24</a:t>
            </a:fld>
            <a:endParaRPr lang="en-US" smtClean="0">
              <a:latin typeface="Arial" charset="0"/>
              <a:cs typeface="Arial" charset="0"/>
            </a:endParaRPr>
          </a:p>
        </p:txBody>
      </p:sp>
      <p:sp>
        <p:nvSpPr>
          <p:cNvPr id="29700" name="Rectangle 2"/>
          <p:cNvSpPr>
            <a:spLocks noGrp="1" noChangeArrowheads="1"/>
          </p:cNvSpPr>
          <p:nvPr>
            <p:ph type="title"/>
          </p:nvPr>
        </p:nvSpPr>
        <p:spPr/>
        <p:txBody>
          <a:bodyPr/>
          <a:lstStyle/>
          <a:p>
            <a:r>
              <a:rPr lang="en-US" sz="4000" b="0" smtClean="0">
                <a:cs typeface="Arial" charset="0"/>
              </a:rPr>
              <a:t>Deductible and Coinsurance</a:t>
            </a:r>
          </a:p>
        </p:txBody>
      </p:sp>
      <p:sp>
        <p:nvSpPr>
          <p:cNvPr id="440323" name="Rectangle 3"/>
          <p:cNvSpPr>
            <a:spLocks noGrp="1" noChangeArrowheads="1"/>
          </p:cNvSpPr>
          <p:nvPr>
            <p:ph type="body" idx="1"/>
          </p:nvPr>
        </p:nvSpPr>
        <p:spPr/>
        <p:txBody>
          <a:bodyPr/>
          <a:lstStyle/>
          <a:p>
            <a:pPr>
              <a:defRPr/>
            </a:pPr>
            <a:r>
              <a:rPr lang="en-US" dirty="0" smtClean="0"/>
              <a:t>After you pay your annual Part B deductible</a:t>
            </a:r>
          </a:p>
          <a:p>
            <a:pPr lvl="1">
              <a:defRPr/>
            </a:pPr>
            <a:r>
              <a:rPr lang="en-US" dirty="0" smtClean="0"/>
              <a:t>Medicare pays 80% of the Medicare-approved amount for equipment, supplies and services</a:t>
            </a:r>
          </a:p>
          <a:p>
            <a:pPr lvl="1">
              <a:defRPr/>
            </a:pPr>
            <a:r>
              <a:rPr lang="en-US" dirty="0" smtClean="0"/>
              <a:t>You are responsible for a 20% coinsurance</a:t>
            </a:r>
            <a:endParaRPr lang="en-US" dirty="0"/>
          </a:p>
          <a:p>
            <a:pPr>
              <a:defRPr/>
            </a:pPr>
            <a:r>
              <a:rPr lang="en-US" dirty="0"/>
              <a:t>Contract suppliers cannot bill for more than these amounts</a:t>
            </a:r>
          </a:p>
          <a:p>
            <a:pPr>
              <a:defRPr/>
            </a:pPr>
            <a:r>
              <a:rPr lang="en-US" dirty="0"/>
              <a:t>For suspected overpayment or fraud call </a:t>
            </a:r>
          </a:p>
          <a:p>
            <a:pPr lvl="1">
              <a:defRPr/>
            </a:pPr>
            <a:r>
              <a:rPr lang="en-US" dirty="0"/>
              <a:t>1-800-MEDICARE </a:t>
            </a:r>
          </a:p>
          <a:p>
            <a:pPr lvl="1">
              <a:defRPr/>
            </a:pPr>
            <a:r>
              <a:rPr lang="en-US" dirty="0"/>
              <a:t>Fraud Hotline of the HHS Office of the Inspector General at 1-800-447-8477.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06-21-10</a:t>
            </a:r>
          </a:p>
        </p:txBody>
      </p:sp>
      <p:sp>
        <p:nvSpPr>
          <p:cNvPr id="30723"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2EA9E3E-EC32-42A5-950A-C23016F99CE9}" type="slidenum">
              <a:rPr lang="en-US" smtClean="0">
                <a:latin typeface="Arial" charset="0"/>
                <a:cs typeface="Arial" charset="0"/>
              </a:rPr>
              <a:pPr fontAlgn="base">
                <a:spcBef>
                  <a:spcPct val="0"/>
                </a:spcBef>
                <a:spcAft>
                  <a:spcPct val="0"/>
                </a:spcAft>
              </a:pPr>
              <a:t>25</a:t>
            </a:fld>
            <a:endParaRPr lang="en-US" smtClean="0">
              <a:latin typeface="Arial" charset="0"/>
              <a:cs typeface="Arial" charset="0"/>
            </a:endParaRPr>
          </a:p>
        </p:txBody>
      </p:sp>
      <p:sp>
        <p:nvSpPr>
          <p:cNvPr id="30724" name="Rectangle 2"/>
          <p:cNvSpPr>
            <a:spLocks noGrp="1" noChangeArrowheads="1"/>
          </p:cNvSpPr>
          <p:nvPr>
            <p:ph type="title"/>
          </p:nvPr>
        </p:nvSpPr>
        <p:spPr/>
        <p:txBody>
          <a:bodyPr/>
          <a:lstStyle/>
          <a:p>
            <a:r>
              <a:rPr lang="en-US" sz="4000" b="0" smtClean="0">
                <a:cs typeface="Arial" charset="0"/>
              </a:rPr>
              <a:t>Points to Remember</a:t>
            </a:r>
          </a:p>
        </p:txBody>
      </p:sp>
      <p:sp>
        <p:nvSpPr>
          <p:cNvPr id="428035" name="Rectangle 3"/>
          <p:cNvSpPr>
            <a:spLocks noGrp="1" noChangeArrowheads="1"/>
          </p:cNvSpPr>
          <p:nvPr>
            <p:ph type="body" idx="1"/>
          </p:nvPr>
        </p:nvSpPr>
        <p:spPr/>
        <p:txBody>
          <a:bodyPr/>
          <a:lstStyle/>
          <a:p>
            <a:pPr>
              <a:defRPr/>
            </a:pPr>
            <a:r>
              <a:rPr lang="en-US" dirty="0"/>
              <a:t>Program does NOT affect which physician or hospital you use</a:t>
            </a:r>
          </a:p>
          <a:p>
            <a:pPr>
              <a:defRPr/>
            </a:pPr>
            <a:r>
              <a:rPr lang="en-US" dirty="0"/>
              <a:t>May need to change DMEPOS supplier to continue your Medicare coverage </a:t>
            </a:r>
          </a:p>
          <a:p>
            <a:pPr>
              <a:defRPr/>
            </a:pPr>
            <a:r>
              <a:rPr lang="en-US" dirty="0"/>
              <a:t>May be able to stay with current supplier if renting from supplier who elects to be “grandfathered”</a:t>
            </a:r>
          </a:p>
          <a:p>
            <a:pPr>
              <a:defRPr/>
            </a:pPr>
            <a:r>
              <a:rPr lang="en-US" dirty="0"/>
              <a:t>If in </a:t>
            </a:r>
            <a:r>
              <a:rPr lang="en-US" dirty="0" smtClean="0"/>
              <a:t>Medicare Advantage </a:t>
            </a:r>
            <a:r>
              <a:rPr lang="en-US" dirty="0"/>
              <a:t>plan, </a:t>
            </a:r>
            <a:r>
              <a:rPr lang="en-US" dirty="0" smtClean="0"/>
              <a:t>check with your plan</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06-21-10</a:t>
            </a:r>
          </a:p>
        </p:txBody>
      </p:sp>
      <p:sp>
        <p:nvSpPr>
          <p:cNvPr id="31747"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4840E6-3171-4320-BAAA-853AB484FDEA}" type="slidenum">
              <a:rPr lang="en-US" smtClean="0">
                <a:latin typeface="Arial" charset="0"/>
                <a:cs typeface="Arial" charset="0"/>
              </a:rPr>
              <a:pPr fontAlgn="base">
                <a:spcBef>
                  <a:spcPct val="0"/>
                </a:spcBef>
                <a:spcAft>
                  <a:spcPct val="0"/>
                </a:spcAft>
              </a:pPr>
              <a:t>26</a:t>
            </a:fld>
            <a:endParaRPr lang="en-US" smtClean="0">
              <a:latin typeface="Arial" charset="0"/>
              <a:cs typeface="Arial" charset="0"/>
            </a:endParaRPr>
          </a:p>
        </p:txBody>
      </p:sp>
      <p:sp>
        <p:nvSpPr>
          <p:cNvPr id="31748" name="Rectangle 2"/>
          <p:cNvSpPr>
            <a:spLocks noGrp="1" noChangeArrowheads="1"/>
          </p:cNvSpPr>
          <p:nvPr>
            <p:ph type="title"/>
          </p:nvPr>
        </p:nvSpPr>
        <p:spPr/>
        <p:txBody>
          <a:bodyPr/>
          <a:lstStyle/>
          <a:p>
            <a:r>
              <a:rPr lang="en-US" sz="4000" b="0" smtClean="0">
                <a:cs typeface="Arial" charset="0"/>
              </a:rPr>
              <a:t>What You Need To Do</a:t>
            </a:r>
          </a:p>
        </p:txBody>
      </p:sp>
      <p:sp>
        <p:nvSpPr>
          <p:cNvPr id="444419" name="Rectangle 3"/>
          <p:cNvSpPr>
            <a:spLocks noGrp="1" noChangeArrowheads="1"/>
          </p:cNvSpPr>
          <p:nvPr>
            <p:ph type="body" idx="1"/>
          </p:nvPr>
        </p:nvSpPr>
        <p:spPr/>
        <p:txBody>
          <a:bodyPr/>
          <a:lstStyle/>
          <a:p>
            <a:pPr>
              <a:defRPr/>
            </a:pPr>
            <a:r>
              <a:rPr lang="en-US" dirty="0"/>
              <a:t>If you live in or will visit a CBA and need medical items included in the program</a:t>
            </a:r>
          </a:p>
          <a:p>
            <a:pPr lvl="1">
              <a:defRPr/>
            </a:pPr>
            <a:r>
              <a:rPr lang="en-US" dirty="0"/>
              <a:t>Find out if the ZIP Code where you live or visit is included in a CBA</a:t>
            </a:r>
          </a:p>
          <a:p>
            <a:pPr lvl="1">
              <a:defRPr/>
            </a:pPr>
            <a:r>
              <a:rPr lang="en-US" dirty="0"/>
              <a:t>Find out which suppliers are </a:t>
            </a:r>
            <a:r>
              <a:rPr lang="en-US" dirty="0" smtClean="0"/>
              <a:t>contract suppliers for the </a:t>
            </a:r>
            <a:r>
              <a:rPr lang="en-US" dirty="0"/>
              <a:t>Medicare Competitive Bidding Program in that area</a:t>
            </a:r>
          </a:p>
          <a:p>
            <a:pPr>
              <a:defRPr/>
            </a:pPr>
            <a:r>
              <a:rPr lang="en-US" dirty="0"/>
              <a:t>Visit </a:t>
            </a:r>
            <a:r>
              <a:rPr lang="en-US" dirty="0">
                <a:hlinkClick r:id="rId3"/>
              </a:rPr>
              <a:t>www.medicare.gov</a:t>
            </a:r>
            <a:r>
              <a:rPr lang="en-US" dirty="0"/>
              <a:t> or call 1-800-MEDICARE to find this information</a:t>
            </a:r>
          </a:p>
          <a:p>
            <a:pPr>
              <a:defRPr/>
            </a:pP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06-21-10</a:t>
            </a:r>
          </a:p>
        </p:txBody>
      </p:sp>
      <p:sp>
        <p:nvSpPr>
          <p:cNvPr id="3277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8722B9C-1876-4CD2-8CEB-16BDC460E725}" type="slidenum">
              <a:rPr lang="en-US" smtClean="0">
                <a:latin typeface="Arial" charset="0"/>
                <a:cs typeface="Arial" charset="0"/>
              </a:rPr>
              <a:pPr fontAlgn="base">
                <a:spcBef>
                  <a:spcPct val="0"/>
                </a:spcBef>
                <a:spcAft>
                  <a:spcPct val="0"/>
                </a:spcAft>
              </a:pPr>
              <a:t>27</a:t>
            </a:fld>
            <a:endParaRPr lang="en-US" smtClean="0">
              <a:latin typeface="Arial" charset="0"/>
              <a:cs typeface="Arial" charset="0"/>
            </a:endParaRPr>
          </a:p>
        </p:txBody>
      </p:sp>
      <p:sp>
        <p:nvSpPr>
          <p:cNvPr id="32772" name="Rectangle 2"/>
          <p:cNvSpPr>
            <a:spLocks noGrp="1" noChangeArrowheads="1"/>
          </p:cNvSpPr>
          <p:nvPr>
            <p:ph type="title"/>
          </p:nvPr>
        </p:nvSpPr>
        <p:spPr/>
        <p:txBody>
          <a:bodyPr/>
          <a:lstStyle/>
          <a:p>
            <a:r>
              <a:rPr lang="en-US" sz="4000" b="0" smtClean="0">
                <a:cs typeface="Arial" charset="0"/>
              </a:rPr>
              <a:t>Questions?</a:t>
            </a:r>
          </a:p>
        </p:txBody>
      </p:sp>
      <p:sp>
        <p:nvSpPr>
          <p:cNvPr id="457731" name="Rectangle 3"/>
          <p:cNvSpPr>
            <a:spLocks noGrp="1" noChangeArrowheads="1"/>
          </p:cNvSpPr>
          <p:nvPr>
            <p:ph type="body" idx="1"/>
          </p:nvPr>
        </p:nvSpPr>
        <p:spPr/>
        <p:txBody>
          <a:bodyPr/>
          <a:lstStyle/>
          <a:p>
            <a:pPr>
              <a:lnSpc>
                <a:spcPct val="90000"/>
              </a:lnSpc>
              <a:spcBef>
                <a:spcPts val="700"/>
              </a:spcBef>
              <a:buSzPct val="120000"/>
              <a:defRPr/>
            </a:pPr>
            <a:r>
              <a:rPr lang="en-GB" dirty="0"/>
              <a:t>1-800-MEDICARE (1-800-633-4227), TTY users should call 1-877-486-2048.  </a:t>
            </a:r>
          </a:p>
          <a:p>
            <a:pPr>
              <a:lnSpc>
                <a:spcPct val="90000"/>
              </a:lnSpc>
              <a:spcBef>
                <a:spcPts val="700"/>
              </a:spcBef>
              <a:buSzPct val="120000"/>
              <a:defRPr/>
            </a:pPr>
            <a:r>
              <a:rPr lang="en-GB" dirty="0">
                <a:hlinkClick r:id="rId3"/>
              </a:rPr>
              <a:t>www.medicare.gov</a:t>
            </a:r>
            <a:r>
              <a:rPr lang="en-GB" dirty="0"/>
              <a:t> website </a:t>
            </a:r>
          </a:p>
          <a:p>
            <a:pPr lvl="1">
              <a:lnSpc>
                <a:spcPct val="90000"/>
              </a:lnSpc>
              <a:defRPr/>
            </a:pPr>
            <a:r>
              <a:rPr lang="en-GB" dirty="0"/>
              <a:t>Supplier Locator Tool</a:t>
            </a:r>
          </a:p>
          <a:p>
            <a:pPr lvl="1">
              <a:lnSpc>
                <a:spcPct val="90000"/>
              </a:lnSpc>
              <a:defRPr/>
            </a:pPr>
            <a:r>
              <a:rPr lang="en-GB" dirty="0"/>
              <a:t>Consumer </a:t>
            </a:r>
            <a:r>
              <a:rPr lang="en-GB" dirty="0" smtClean="0"/>
              <a:t>information</a:t>
            </a:r>
            <a:endParaRPr lang="en-GB" sz="3200" dirty="0"/>
          </a:p>
          <a:p>
            <a:pPr>
              <a:lnSpc>
                <a:spcPct val="90000"/>
              </a:lnSpc>
              <a:defRPr/>
            </a:pPr>
            <a:r>
              <a:rPr lang="en-GB" dirty="0"/>
              <a:t>Your physician or supplier</a:t>
            </a:r>
          </a:p>
          <a:p>
            <a:pPr>
              <a:lnSpc>
                <a:spcPct val="90000"/>
              </a:lnSpc>
              <a:defRPr/>
            </a:pPr>
            <a:r>
              <a:rPr lang="en-GB" dirty="0"/>
              <a:t>Medicare’s local information resources</a:t>
            </a:r>
          </a:p>
          <a:p>
            <a:pPr>
              <a:lnSpc>
                <a:spcPct val="90000"/>
              </a:lnSpc>
              <a:buFont typeface="Wingdings" pitchFamily="2" charset="2"/>
              <a:buNone/>
              <a:defRPr/>
            </a:pPr>
            <a:r>
              <a:rPr lang="en-GB" dirty="0"/>
              <a:t>	(SHIPs, AoA, etc)</a:t>
            </a:r>
          </a:p>
          <a:p>
            <a:pPr>
              <a:lnSpc>
                <a:spcPct val="90000"/>
              </a:lnSpc>
              <a:buFont typeface="Wingdings" pitchFamily="2" charset="2"/>
              <a:buNone/>
              <a:defRPr/>
            </a:pP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06-21-10</a:t>
            </a:r>
          </a:p>
        </p:txBody>
      </p:sp>
      <p:sp>
        <p:nvSpPr>
          <p:cNvPr id="8195"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83CEA1B-94DE-4183-B5C0-76B19958D902}" type="slidenum">
              <a:rPr lang="en-US" smtClean="0">
                <a:latin typeface="Arial" charset="0"/>
                <a:cs typeface="Arial" charset="0"/>
              </a:rPr>
              <a:pPr fontAlgn="base">
                <a:spcBef>
                  <a:spcPct val="0"/>
                </a:spcBef>
                <a:spcAft>
                  <a:spcPct val="0"/>
                </a:spcAft>
              </a:pPr>
              <a:t>3</a:t>
            </a:fld>
            <a:endParaRPr lang="en-US" smtClean="0">
              <a:latin typeface="Arial" charset="0"/>
              <a:cs typeface="Arial" charset="0"/>
            </a:endParaRPr>
          </a:p>
        </p:txBody>
      </p:sp>
      <p:sp>
        <p:nvSpPr>
          <p:cNvPr id="399362" name="Rectangle 2"/>
          <p:cNvSpPr>
            <a:spLocks noGrp="1" noChangeArrowheads="1"/>
          </p:cNvSpPr>
          <p:nvPr>
            <p:ph type="title"/>
          </p:nvPr>
        </p:nvSpPr>
        <p:spPr>
          <a:xfrm>
            <a:off x="0" y="274638"/>
            <a:ext cx="9144000" cy="1143000"/>
          </a:xfrm>
        </p:spPr>
        <p:txBody>
          <a:bodyPr>
            <a:normAutofit fontScale="90000"/>
          </a:bodyPr>
          <a:lstStyle/>
          <a:p>
            <a:pPr>
              <a:defRPr/>
            </a:pPr>
            <a:r>
              <a:rPr lang="en-US" sz="3200" b="0" dirty="0"/>
              <a:t/>
            </a:r>
            <a:br>
              <a:rPr lang="en-US" sz="3200" b="0" dirty="0"/>
            </a:br>
            <a:r>
              <a:rPr lang="en-US" sz="3200" b="0" dirty="0"/>
              <a:t> </a:t>
            </a:r>
            <a:r>
              <a:rPr lang="en-US" sz="4000" b="0" dirty="0" smtClean="0"/>
              <a:t>Competitive Bidding– A Better Way to Pay</a:t>
            </a:r>
            <a:endParaRPr lang="en-US" sz="4000" b="0" dirty="0"/>
          </a:p>
        </p:txBody>
      </p:sp>
      <p:sp>
        <p:nvSpPr>
          <p:cNvPr id="399363" name="Rectangle 3"/>
          <p:cNvSpPr>
            <a:spLocks noGrp="1" noChangeArrowheads="1"/>
          </p:cNvSpPr>
          <p:nvPr>
            <p:ph type="body" idx="1"/>
          </p:nvPr>
        </p:nvSpPr>
        <p:spPr>
          <a:xfrm>
            <a:off x="457200" y="1600200"/>
            <a:ext cx="8686800" cy="4525963"/>
          </a:xfrm>
        </p:spPr>
        <p:txBody>
          <a:bodyPr/>
          <a:lstStyle/>
          <a:p>
            <a:pPr>
              <a:spcBef>
                <a:spcPts val="0"/>
              </a:spcBef>
              <a:defRPr/>
            </a:pPr>
            <a:r>
              <a:rPr lang="en-US" dirty="0" smtClean="0"/>
              <a:t>Bidding process will set Medicare payment lower than previous amounts </a:t>
            </a:r>
          </a:p>
          <a:p>
            <a:pPr>
              <a:defRPr/>
            </a:pPr>
            <a:r>
              <a:rPr lang="en-US" dirty="0"/>
              <a:t>Program will help people with </a:t>
            </a:r>
            <a:r>
              <a:rPr lang="en-US" dirty="0" smtClean="0"/>
              <a:t>Medicare</a:t>
            </a:r>
          </a:p>
          <a:p>
            <a:pPr lvl="2">
              <a:defRPr/>
            </a:pPr>
            <a:r>
              <a:rPr lang="en-US" sz="2800" dirty="0" smtClean="0"/>
              <a:t>Save money</a:t>
            </a:r>
          </a:p>
          <a:p>
            <a:pPr lvl="2">
              <a:defRPr/>
            </a:pPr>
            <a:r>
              <a:rPr lang="en-US" sz="2800" dirty="0" smtClean="0"/>
              <a:t>Get quality </a:t>
            </a:r>
            <a:r>
              <a:rPr lang="en-US" sz="2800" dirty="0"/>
              <a:t>equipment, supplies and services</a:t>
            </a:r>
          </a:p>
          <a:p>
            <a:pPr>
              <a:defRPr/>
            </a:pPr>
            <a:r>
              <a:rPr lang="en-US" dirty="0"/>
              <a:t>Program </a:t>
            </a:r>
            <a:r>
              <a:rPr lang="en-US" dirty="0" smtClean="0"/>
              <a:t>strengthens protections against Medicare fraud</a:t>
            </a:r>
            <a:endParaRPr lang="en-US" sz="3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06-21-10</a:t>
            </a:r>
          </a:p>
        </p:txBody>
      </p:sp>
      <p:sp>
        <p:nvSpPr>
          <p:cNvPr id="9219"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DA7E74E-0CC9-4CD6-91FA-26840CC3F196}" type="slidenum">
              <a:rPr lang="en-US" smtClean="0">
                <a:latin typeface="Arial" charset="0"/>
                <a:cs typeface="Arial" charset="0"/>
              </a:rPr>
              <a:pPr fontAlgn="base">
                <a:spcBef>
                  <a:spcPct val="0"/>
                </a:spcBef>
                <a:spcAft>
                  <a:spcPct val="0"/>
                </a:spcAft>
              </a:pPr>
              <a:t>4</a:t>
            </a:fld>
            <a:endParaRPr lang="en-US" smtClean="0">
              <a:latin typeface="Arial" charset="0"/>
              <a:cs typeface="Arial" charset="0"/>
            </a:endParaRPr>
          </a:p>
        </p:txBody>
      </p:sp>
      <p:sp>
        <p:nvSpPr>
          <p:cNvPr id="9220" name="Rectangle 2"/>
          <p:cNvSpPr>
            <a:spLocks noGrp="1" noChangeArrowheads="1"/>
          </p:cNvSpPr>
          <p:nvPr>
            <p:ph type="title"/>
          </p:nvPr>
        </p:nvSpPr>
        <p:spPr>
          <a:xfrm>
            <a:off x="457200" y="228600"/>
            <a:ext cx="8229600" cy="1143000"/>
          </a:xfrm>
        </p:spPr>
        <p:txBody>
          <a:bodyPr/>
          <a:lstStyle/>
          <a:p>
            <a:r>
              <a:rPr lang="en-US" b="0" smtClean="0">
                <a:cs typeface="Arial" charset="0"/>
              </a:rPr>
              <a:t>History of Competitive Bidding</a:t>
            </a:r>
          </a:p>
        </p:txBody>
      </p:sp>
      <p:sp>
        <p:nvSpPr>
          <p:cNvPr id="460803" name="Rectangle 3"/>
          <p:cNvSpPr>
            <a:spLocks noGrp="1" noChangeArrowheads="1"/>
          </p:cNvSpPr>
          <p:nvPr>
            <p:ph type="body" idx="1"/>
          </p:nvPr>
        </p:nvSpPr>
        <p:spPr/>
        <p:txBody>
          <a:bodyPr/>
          <a:lstStyle/>
          <a:p>
            <a:pPr>
              <a:defRPr/>
            </a:pPr>
            <a:r>
              <a:rPr lang="en-US" dirty="0" smtClean="0"/>
              <a:t>New program builds on successful demonstrations</a:t>
            </a:r>
          </a:p>
          <a:p>
            <a:pPr>
              <a:defRPr/>
            </a:pPr>
            <a:r>
              <a:rPr lang="en-US" dirty="0" smtClean="0"/>
              <a:t>The Medicare Prescription Drug, Improvement, and Modernization Act of 2003 mandated the development and implementation of the program</a:t>
            </a:r>
          </a:p>
          <a:p>
            <a:pPr>
              <a:defRPr/>
            </a:pPr>
            <a:r>
              <a:rPr lang="en-US" dirty="0" smtClean="0"/>
              <a:t>The program was in place briefly in 2008</a:t>
            </a:r>
          </a:p>
          <a:p>
            <a:pPr>
              <a:defRPr/>
            </a:pPr>
            <a:r>
              <a:rPr lang="en-US" dirty="0" smtClean="0"/>
              <a:t>On July 15, 2008, the Medicare Improvements for Patients and Providers Act of 2008 (MIPPA), delayed the program and made limited changes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06-21-10</a:t>
            </a:r>
          </a:p>
        </p:txBody>
      </p:sp>
      <p:sp>
        <p:nvSpPr>
          <p:cNvPr id="10243"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4C6C098-E8C4-44E8-9BC0-BD7DB8733FF6}" type="slidenum">
              <a:rPr lang="en-US" smtClean="0">
                <a:latin typeface="Arial" charset="0"/>
                <a:cs typeface="Arial" charset="0"/>
              </a:rPr>
              <a:pPr fontAlgn="base">
                <a:spcBef>
                  <a:spcPct val="0"/>
                </a:spcBef>
                <a:spcAft>
                  <a:spcPct val="0"/>
                </a:spcAft>
              </a:pPr>
              <a:t>5</a:t>
            </a:fld>
            <a:endParaRPr lang="en-US" smtClean="0">
              <a:latin typeface="Arial" charset="0"/>
              <a:cs typeface="Arial" charset="0"/>
            </a:endParaRPr>
          </a:p>
        </p:txBody>
      </p:sp>
      <p:sp>
        <p:nvSpPr>
          <p:cNvPr id="407554" name="Rectangle 2"/>
          <p:cNvSpPr>
            <a:spLocks noGrp="1" noChangeArrowheads="1"/>
          </p:cNvSpPr>
          <p:nvPr>
            <p:ph type="title"/>
          </p:nvPr>
        </p:nvSpPr>
        <p:spPr/>
        <p:txBody>
          <a:bodyPr>
            <a:normAutofit fontScale="90000"/>
          </a:bodyPr>
          <a:lstStyle/>
          <a:p>
            <a:pPr>
              <a:defRPr/>
            </a:pPr>
            <a:r>
              <a:rPr lang="en-US" sz="4000" dirty="0"/>
              <a:t/>
            </a:r>
            <a:br>
              <a:rPr lang="en-US" sz="4000" dirty="0"/>
            </a:br>
            <a:r>
              <a:rPr lang="en-US" sz="4000" b="0" dirty="0"/>
              <a:t>How </a:t>
            </a:r>
            <a:r>
              <a:rPr lang="en-US" sz="4000" b="0" dirty="0" smtClean="0"/>
              <a:t>New </a:t>
            </a:r>
            <a:r>
              <a:rPr lang="en-US" sz="4000" b="0" dirty="0"/>
              <a:t>Program Works</a:t>
            </a:r>
            <a:r>
              <a:rPr lang="en-US" sz="4000" dirty="0"/>
              <a:t/>
            </a:r>
            <a:br>
              <a:rPr lang="en-US" sz="4000" dirty="0"/>
            </a:br>
            <a:endParaRPr lang="en-US" sz="4000" dirty="0"/>
          </a:p>
        </p:txBody>
      </p:sp>
      <p:sp>
        <p:nvSpPr>
          <p:cNvPr id="407555" name="Rectangle 3"/>
          <p:cNvSpPr>
            <a:spLocks noGrp="1" noChangeArrowheads="1"/>
          </p:cNvSpPr>
          <p:nvPr>
            <p:ph type="body" idx="1"/>
          </p:nvPr>
        </p:nvSpPr>
        <p:spPr/>
        <p:txBody>
          <a:bodyPr/>
          <a:lstStyle/>
          <a:p>
            <a:pPr>
              <a:defRPr/>
            </a:pPr>
            <a:r>
              <a:rPr lang="en-US" dirty="0"/>
              <a:t>DMEPOS suppliers submit bids</a:t>
            </a:r>
          </a:p>
          <a:p>
            <a:pPr lvl="1">
              <a:defRPr/>
            </a:pPr>
            <a:r>
              <a:rPr lang="en-US" dirty="0"/>
              <a:t>Suppliers </a:t>
            </a:r>
            <a:r>
              <a:rPr lang="en-US" dirty="0" smtClean="0"/>
              <a:t>must </a:t>
            </a:r>
            <a:r>
              <a:rPr lang="en-US" dirty="0"/>
              <a:t>submit a bid to be awarded a contract</a:t>
            </a:r>
          </a:p>
          <a:p>
            <a:pPr>
              <a:defRPr/>
            </a:pPr>
            <a:r>
              <a:rPr lang="en-US" dirty="0"/>
              <a:t>Medicare uses bids to determine payments</a:t>
            </a:r>
          </a:p>
          <a:p>
            <a:pPr>
              <a:defRPr/>
            </a:pPr>
            <a:r>
              <a:rPr lang="en-US" dirty="0"/>
              <a:t>Contracts will be awarded to sell/rent DMEPOS </a:t>
            </a:r>
          </a:p>
          <a:p>
            <a:pPr>
              <a:defRPr/>
            </a:pPr>
            <a:r>
              <a:rPr lang="en-US" dirty="0"/>
              <a:t>“Contract suppliers” will be those who</a:t>
            </a:r>
          </a:p>
          <a:p>
            <a:pPr lvl="1">
              <a:defRPr/>
            </a:pPr>
            <a:r>
              <a:rPr lang="en-US" dirty="0"/>
              <a:t>Offer </a:t>
            </a:r>
            <a:r>
              <a:rPr lang="en-US" dirty="0" smtClean="0"/>
              <a:t>low price</a:t>
            </a:r>
            <a:endParaRPr lang="en-US" dirty="0"/>
          </a:p>
          <a:p>
            <a:pPr lvl="1">
              <a:defRPr/>
            </a:pPr>
            <a:r>
              <a:rPr lang="en-US" dirty="0"/>
              <a:t>Meet eligibility, quality, and financial standards</a:t>
            </a:r>
          </a:p>
          <a:p>
            <a:pPr lvl="1">
              <a:defRPr/>
            </a:pPr>
            <a:r>
              <a:rPr lang="en-US" dirty="0"/>
              <a:t>Accredited by an independent organization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06-21-10</a:t>
            </a:r>
          </a:p>
        </p:txBody>
      </p:sp>
      <p:sp>
        <p:nvSpPr>
          <p:cNvPr id="11267"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19DFB74-545F-4DFB-BC04-2EF476D8D223}" type="slidenum">
              <a:rPr lang="en-US" smtClean="0">
                <a:latin typeface="Arial" charset="0"/>
                <a:cs typeface="Arial" charset="0"/>
              </a:rPr>
              <a:pPr fontAlgn="base">
                <a:spcBef>
                  <a:spcPct val="0"/>
                </a:spcBef>
                <a:spcAft>
                  <a:spcPct val="0"/>
                </a:spcAft>
              </a:pPr>
              <a:t>6</a:t>
            </a:fld>
            <a:endParaRPr lang="en-US" smtClean="0">
              <a:latin typeface="Arial" charset="0"/>
              <a:cs typeface="Arial" charset="0"/>
            </a:endParaRPr>
          </a:p>
        </p:txBody>
      </p:sp>
      <p:sp>
        <p:nvSpPr>
          <p:cNvPr id="11268" name="Rectangle 2"/>
          <p:cNvSpPr>
            <a:spLocks noGrp="1" noChangeArrowheads="1"/>
          </p:cNvSpPr>
          <p:nvPr>
            <p:ph type="title"/>
          </p:nvPr>
        </p:nvSpPr>
        <p:spPr/>
        <p:txBody>
          <a:bodyPr/>
          <a:lstStyle/>
          <a:p>
            <a:r>
              <a:rPr lang="en-US" sz="4000" b="0" smtClean="0">
                <a:cs typeface="Arial" charset="0"/>
              </a:rPr>
              <a:t>How New Program Works</a:t>
            </a:r>
          </a:p>
        </p:txBody>
      </p:sp>
      <p:sp>
        <p:nvSpPr>
          <p:cNvPr id="409603" name="Rectangle 3"/>
          <p:cNvSpPr>
            <a:spLocks noGrp="1" noChangeArrowheads="1"/>
          </p:cNvSpPr>
          <p:nvPr>
            <p:ph type="body" idx="1"/>
          </p:nvPr>
        </p:nvSpPr>
        <p:spPr>
          <a:xfrm>
            <a:off x="685800" y="1600200"/>
            <a:ext cx="8229600" cy="4525963"/>
          </a:xfrm>
        </p:spPr>
        <p:txBody>
          <a:bodyPr/>
          <a:lstStyle/>
          <a:p>
            <a:pPr>
              <a:defRPr/>
            </a:pPr>
            <a:r>
              <a:rPr lang="en-US" dirty="0"/>
              <a:t>Only contract suppliers will be able to</a:t>
            </a:r>
          </a:p>
          <a:p>
            <a:pPr lvl="1">
              <a:defRPr/>
            </a:pPr>
            <a:r>
              <a:rPr lang="en-US" dirty="0"/>
              <a:t>Provide certain </a:t>
            </a:r>
            <a:r>
              <a:rPr lang="en-US" dirty="0" smtClean="0"/>
              <a:t>competitively bid DMEPOS </a:t>
            </a:r>
            <a:r>
              <a:rPr lang="en-US" dirty="0"/>
              <a:t>items </a:t>
            </a:r>
          </a:p>
          <a:p>
            <a:pPr lvl="1">
              <a:defRPr/>
            </a:pPr>
            <a:r>
              <a:rPr lang="en-US" dirty="0"/>
              <a:t>File claims with Medicare for </a:t>
            </a:r>
            <a:r>
              <a:rPr lang="en-US" dirty="0" smtClean="0"/>
              <a:t>payment of competitively bid items and services</a:t>
            </a:r>
            <a:endParaRPr lang="en-US" dirty="0"/>
          </a:p>
          <a:p>
            <a:pPr>
              <a:defRPr/>
            </a:pPr>
            <a:r>
              <a:rPr lang="en-US" dirty="0"/>
              <a:t>Contract supplier charge cannot exceed</a:t>
            </a:r>
          </a:p>
          <a:p>
            <a:pPr lvl="1">
              <a:defRPr/>
            </a:pPr>
            <a:r>
              <a:rPr lang="en-US" dirty="0"/>
              <a:t>Single payment amount based on bids received for an item</a:t>
            </a:r>
          </a:p>
          <a:p>
            <a:pPr lvl="1">
              <a:defRPr/>
            </a:pPr>
            <a:r>
              <a:rPr lang="en-US" dirty="0"/>
              <a:t>Medicare fee schedule allowed amount </a:t>
            </a:r>
          </a:p>
          <a:p>
            <a:pPr>
              <a:defRPr/>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06-21-10</a:t>
            </a:r>
          </a:p>
        </p:txBody>
      </p:sp>
      <p:sp>
        <p:nvSpPr>
          <p:cNvPr id="122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3BEA5C6-EECB-443A-B134-7FC5131935FE}" type="slidenum">
              <a:rPr lang="en-US" smtClean="0">
                <a:latin typeface="Arial" charset="0"/>
                <a:cs typeface="Arial" charset="0"/>
              </a:rPr>
              <a:pPr fontAlgn="base">
                <a:spcBef>
                  <a:spcPct val="0"/>
                </a:spcBef>
                <a:spcAft>
                  <a:spcPct val="0"/>
                </a:spcAft>
              </a:pPr>
              <a:t>7</a:t>
            </a:fld>
            <a:endParaRPr lang="en-US" smtClean="0">
              <a:latin typeface="Arial" charset="0"/>
              <a:cs typeface="Arial" charset="0"/>
            </a:endParaRPr>
          </a:p>
        </p:txBody>
      </p:sp>
      <p:sp>
        <p:nvSpPr>
          <p:cNvPr id="12292" name="Rectangle 2"/>
          <p:cNvSpPr>
            <a:spLocks noGrp="1" noChangeArrowheads="1"/>
          </p:cNvSpPr>
          <p:nvPr>
            <p:ph type="title"/>
          </p:nvPr>
        </p:nvSpPr>
        <p:spPr/>
        <p:txBody>
          <a:bodyPr/>
          <a:lstStyle/>
          <a:p>
            <a:r>
              <a:rPr lang="en-US" sz="4000" b="0" smtClean="0">
                <a:cs typeface="Arial" charset="0"/>
              </a:rPr>
              <a:t>Who will be Affected?</a:t>
            </a:r>
            <a:r>
              <a:rPr lang="en-US" smtClean="0">
                <a:cs typeface="Arial" charset="0"/>
              </a:rPr>
              <a:t> </a:t>
            </a:r>
          </a:p>
        </p:txBody>
      </p:sp>
      <p:sp>
        <p:nvSpPr>
          <p:cNvPr id="403459" name="Rectangle 3"/>
          <p:cNvSpPr>
            <a:spLocks noGrp="1" noChangeArrowheads="1"/>
          </p:cNvSpPr>
          <p:nvPr>
            <p:ph type="body" idx="1"/>
          </p:nvPr>
        </p:nvSpPr>
        <p:spPr>
          <a:xfrm>
            <a:off x="457200" y="1600200"/>
            <a:ext cx="8686800" cy="4525963"/>
          </a:xfrm>
        </p:spPr>
        <p:txBody>
          <a:bodyPr/>
          <a:lstStyle/>
          <a:p>
            <a:pPr>
              <a:defRPr/>
            </a:pPr>
            <a:r>
              <a:rPr lang="en-US" dirty="0"/>
              <a:t>Beneficiaries </a:t>
            </a:r>
            <a:r>
              <a:rPr lang="en-US" dirty="0" smtClean="0"/>
              <a:t>who have </a:t>
            </a:r>
            <a:r>
              <a:rPr lang="en-US" dirty="0"/>
              <a:t>Original Medicare </a:t>
            </a:r>
            <a:r>
              <a:rPr lang="en-US" dirty="0" smtClean="0"/>
              <a:t>and</a:t>
            </a:r>
            <a:endParaRPr lang="en-US" dirty="0"/>
          </a:p>
          <a:p>
            <a:pPr lvl="1">
              <a:defRPr/>
            </a:pPr>
            <a:r>
              <a:rPr lang="en-US" dirty="0"/>
              <a:t>Permanently reside in a ZIP Code in a CBA</a:t>
            </a:r>
          </a:p>
          <a:p>
            <a:pPr lvl="1">
              <a:defRPr/>
            </a:pPr>
            <a:r>
              <a:rPr lang="en-US" dirty="0" smtClean="0"/>
              <a:t>Obtain competitive bid </a:t>
            </a:r>
            <a:r>
              <a:rPr lang="en-US" dirty="0"/>
              <a:t>items while visiting a CBA</a:t>
            </a:r>
          </a:p>
          <a:p>
            <a:pPr>
              <a:defRPr/>
            </a:pPr>
            <a:r>
              <a:rPr lang="en-US" dirty="0"/>
              <a:t>To find out if </a:t>
            </a:r>
            <a:r>
              <a:rPr lang="en-US" dirty="0" smtClean="0"/>
              <a:t>a ZIP </a:t>
            </a:r>
            <a:r>
              <a:rPr lang="en-US" dirty="0"/>
              <a:t>Code is in a </a:t>
            </a:r>
            <a:r>
              <a:rPr lang="en-US" dirty="0" smtClean="0"/>
              <a:t>Competitive Bidding Area</a:t>
            </a:r>
            <a:endParaRPr lang="en-US" dirty="0"/>
          </a:p>
          <a:p>
            <a:pPr lvl="1">
              <a:defRPr/>
            </a:pPr>
            <a:r>
              <a:rPr lang="en-US" dirty="0"/>
              <a:t>Call 1-800-MEDICARE</a:t>
            </a:r>
          </a:p>
          <a:p>
            <a:pPr lvl="1">
              <a:defRPr/>
            </a:pPr>
            <a:r>
              <a:rPr lang="en-US" dirty="0"/>
              <a:t>Visit </a:t>
            </a:r>
            <a:r>
              <a:rPr lang="en-US" dirty="0" smtClean="0">
                <a:hlinkClick r:id="rId3"/>
              </a:rPr>
              <a:t>www.medicare.gov</a:t>
            </a:r>
            <a:endParaRPr lang="en-US" dirty="0" smtClean="0"/>
          </a:p>
          <a:p>
            <a:pPr>
              <a:defRPr/>
            </a:pPr>
            <a:r>
              <a:rPr lang="en-US" dirty="0" smtClean="0"/>
              <a:t>Medicare Advantage enrollees can use suppliers designated by their plan</a:t>
            </a:r>
          </a:p>
          <a:p>
            <a:pPr>
              <a:buFont typeface="Wingdings" pitchFamily="2" charset="2"/>
              <a:buNone/>
              <a:defRPr/>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06-21-10</a:t>
            </a:r>
          </a:p>
        </p:txBody>
      </p:sp>
      <p:sp>
        <p:nvSpPr>
          <p:cNvPr id="13315"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6553610-741B-4477-AAC3-591A8D5E54C0}" type="slidenum">
              <a:rPr lang="en-US" smtClean="0">
                <a:latin typeface="Arial" charset="0"/>
                <a:cs typeface="Arial" charset="0"/>
              </a:rPr>
              <a:pPr fontAlgn="base">
                <a:spcBef>
                  <a:spcPct val="0"/>
                </a:spcBef>
                <a:spcAft>
                  <a:spcPct val="0"/>
                </a:spcAft>
              </a:pPr>
              <a:t>8</a:t>
            </a:fld>
            <a:endParaRPr lang="en-US" smtClean="0">
              <a:latin typeface="Arial" charset="0"/>
              <a:cs typeface="Arial" charset="0"/>
            </a:endParaRPr>
          </a:p>
        </p:txBody>
      </p:sp>
      <p:sp>
        <p:nvSpPr>
          <p:cNvPr id="13316" name="Rectangle 2"/>
          <p:cNvSpPr>
            <a:spLocks noGrp="1" noChangeArrowheads="1"/>
          </p:cNvSpPr>
          <p:nvPr>
            <p:ph type="title"/>
          </p:nvPr>
        </p:nvSpPr>
        <p:spPr/>
        <p:txBody>
          <a:bodyPr/>
          <a:lstStyle/>
          <a:p>
            <a:r>
              <a:rPr lang="en-US" sz="4000" b="0" smtClean="0">
                <a:cs typeface="Arial" charset="0"/>
              </a:rPr>
              <a:t>Round 1 Rebid</a:t>
            </a:r>
            <a:r>
              <a:rPr lang="en-US" b="0" smtClean="0">
                <a:cs typeface="Arial" charset="0"/>
              </a:rPr>
              <a:t> </a:t>
            </a:r>
            <a:r>
              <a:rPr lang="en-US" sz="4000" b="0" smtClean="0">
                <a:cs typeface="Arial" charset="0"/>
              </a:rPr>
              <a:t>CBAs</a:t>
            </a:r>
          </a:p>
        </p:txBody>
      </p:sp>
      <p:sp>
        <p:nvSpPr>
          <p:cNvPr id="405507" name="Rectangle 3"/>
          <p:cNvSpPr>
            <a:spLocks noGrp="1" noChangeArrowheads="1"/>
          </p:cNvSpPr>
          <p:nvPr>
            <p:ph type="body" idx="1"/>
          </p:nvPr>
        </p:nvSpPr>
        <p:spPr>
          <a:xfrm>
            <a:off x="457200" y="1143000"/>
            <a:ext cx="8686800" cy="5486400"/>
          </a:xfrm>
        </p:spPr>
        <p:txBody>
          <a:bodyPr/>
          <a:lstStyle/>
          <a:p>
            <a:pPr>
              <a:lnSpc>
                <a:spcPct val="120000"/>
              </a:lnSpc>
              <a:spcBef>
                <a:spcPts val="600"/>
              </a:spcBef>
              <a:defRPr/>
            </a:pPr>
            <a:r>
              <a:rPr lang="en-US" dirty="0"/>
              <a:t>California – Riverside, </a:t>
            </a:r>
            <a:r>
              <a:rPr lang="en-US" dirty="0" smtClean="0"/>
              <a:t>San Bernardino, </a:t>
            </a:r>
            <a:r>
              <a:rPr lang="en-US" dirty="0"/>
              <a:t>Ontario </a:t>
            </a:r>
          </a:p>
          <a:p>
            <a:pPr>
              <a:lnSpc>
                <a:spcPct val="120000"/>
              </a:lnSpc>
              <a:spcBef>
                <a:spcPts val="600"/>
              </a:spcBef>
              <a:defRPr/>
            </a:pPr>
            <a:r>
              <a:rPr lang="en-US" dirty="0"/>
              <a:t>Florida - Miami, Fort Lauderdale, </a:t>
            </a:r>
            <a:r>
              <a:rPr lang="en-US" dirty="0" smtClean="0"/>
              <a:t>Pompano Beach</a:t>
            </a:r>
            <a:endParaRPr lang="en-US" dirty="0"/>
          </a:p>
          <a:p>
            <a:pPr>
              <a:lnSpc>
                <a:spcPct val="120000"/>
              </a:lnSpc>
              <a:spcBef>
                <a:spcPts val="600"/>
              </a:spcBef>
              <a:defRPr/>
            </a:pPr>
            <a:r>
              <a:rPr lang="en-US" dirty="0"/>
              <a:t>Florida </a:t>
            </a:r>
            <a:r>
              <a:rPr lang="en-US" dirty="0" smtClean="0"/>
              <a:t>– Orlando, Kissimmee</a:t>
            </a:r>
            <a:endParaRPr lang="en-US" dirty="0"/>
          </a:p>
          <a:p>
            <a:pPr>
              <a:lnSpc>
                <a:spcPct val="120000"/>
              </a:lnSpc>
              <a:spcBef>
                <a:spcPts val="600"/>
              </a:spcBef>
              <a:defRPr/>
            </a:pPr>
            <a:r>
              <a:rPr lang="en-US" dirty="0"/>
              <a:t>Missouri and Kansas - Kansas City </a:t>
            </a:r>
          </a:p>
          <a:p>
            <a:pPr>
              <a:lnSpc>
                <a:spcPct val="120000"/>
              </a:lnSpc>
              <a:spcBef>
                <a:spcPts val="600"/>
              </a:spcBef>
              <a:defRPr/>
            </a:pPr>
            <a:r>
              <a:rPr lang="en-US" dirty="0"/>
              <a:t>North and South Carolina - Charlotte, Gastonia, Concord </a:t>
            </a:r>
          </a:p>
          <a:p>
            <a:pPr>
              <a:lnSpc>
                <a:spcPct val="120000"/>
              </a:lnSpc>
              <a:spcBef>
                <a:spcPts val="600"/>
              </a:spcBef>
              <a:defRPr/>
            </a:pPr>
            <a:r>
              <a:rPr lang="en-US" dirty="0"/>
              <a:t>Ohio - Cleveland, Elyria, Mentor </a:t>
            </a:r>
          </a:p>
          <a:p>
            <a:pPr>
              <a:lnSpc>
                <a:spcPct val="120000"/>
              </a:lnSpc>
              <a:spcBef>
                <a:spcPts val="600"/>
              </a:spcBef>
              <a:defRPr/>
            </a:pPr>
            <a:r>
              <a:rPr lang="en-US" dirty="0"/>
              <a:t>Ohio, Kentucky, and Indiana - Cincinnati, Middletown</a:t>
            </a:r>
          </a:p>
          <a:p>
            <a:pPr>
              <a:lnSpc>
                <a:spcPct val="120000"/>
              </a:lnSpc>
              <a:spcBef>
                <a:spcPts val="600"/>
              </a:spcBef>
              <a:defRPr/>
            </a:pPr>
            <a:r>
              <a:rPr lang="en-US" dirty="0"/>
              <a:t>Pennsylvania - Pittsburgh </a:t>
            </a:r>
          </a:p>
          <a:p>
            <a:pPr>
              <a:lnSpc>
                <a:spcPct val="120000"/>
              </a:lnSpc>
              <a:spcBef>
                <a:spcPts val="600"/>
              </a:spcBef>
              <a:defRPr/>
            </a:pPr>
            <a:r>
              <a:rPr lang="en-US" dirty="0"/>
              <a:t>Texas - Dallas-Fort Worth, Arlington </a:t>
            </a:r>
          </a:p>
          <a:p>
            <a:pPr>
              <a:lnSpc>
                <a:spcPct val="120000"/>
              </a:lnSpc>
              <a:buFont typeface="Wingdings" pitchFamily="2" charset="2"/>
              <a:buNone/>
              <a:defRPr/>
            </a:pPr>
            <a:endParaRPr lang="en-US" sz="2000" dirty="0"/>
          </a:p>
          <a:p>
            <a:pPr>
              <a:lnSpc>
                <a:spcPct val="80000"/>
              </a:lnSpc>
              <a:defRPr/>
            </a:pPr>
            <a:endParaRPr lang="en-US" sz="2000" dirty="0"/>
          </a:p>
          <a:p>
            <a:pPr>
              <a:lnSpc>
                <a:spcPct val="80000"/>
              </a:lnSpc>
              <a:defRPr/>
            </a:pPr>
            <a:endParaRPr lang="en-US"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06-21-10</a:t>
            </a:r>
          </a:p>
        </p:txBody>
      </p:sp>
      <p:sp>
        <p:nvSpPr>
          <p:cNvPr id="14339"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2E11B0D-19F1-454C-9352-82D5D7E39B92}" type="slidenum">
              <a:rPr lang="en-US" smtClean="0">
                <a:latin typeface="Arial" charset="0"/>
                <a:cs typeface="Arial" charset="0"/>
              </a:rPr>
              <a:pPr fontAlgn="base">
                <a:spcBef>
                  <a:spcPct val="0"/>
                </a:spcBef>
                <a:spcAft>
                  <a:spcPct val="0"/>
                </a:spcAft>
              </a:pPr>
              <a:t>9</a:t>
            </a:fld>
            <a:endParaRPr lang="en-US" smtClean="0">
              <a:latin typeface="Arial" charset="0"/>
              <a:cs typeface="Arial" charset="0"/>
            </a:endParaRPr>
          </a:p>
        </p:txBody>
      </p:sp>
      <p:sp>
        <p:nvSpPr>
          <p:cNvPr id="14340" name="Rectangle 2"/>
          <p:cNvSpPr>
            <a:spLocks noGrp="1" noChangeArrowheads="1"/>
          </p:cNvSpPr>
          <p:nvPr>
            <p:ph type="title"/>
          </p:nvPr>
        </p:nvSpPr>
        <p:spPr>
          <a:xfrm>
            <a:off x="0" y="274638"/>
            <a:ext cx="9144000" cy="1143000"/>
          </a:xfrm>
        </p:spPr>
        <p:txBody>
          <a:bodyPr/>
          <a:lstStyle/>
          <a:p>
            <a:r>
              <a:rPr lang="en-US" sz="4000" b="0" smtClean="0">
                <a:cs typeface="Arial" charset="0"/>
              </a:rPr>
              <a:t>Products Included in the Program</a:t>
            </a:r>
          </a:p>
        </p:txBody>
      </p:sp>
      <p:sp>
        <p:nvSpPr>
          <p:cNvPr id="411651" name="Rectangle 3"/>
          <p:cNvSpPr>
            <a:spLocks noGrp="1" noChangeArrowheads="1"/>
          </p:cNvSpPr>
          <p:nvPr>
            <p:ph type="body" idx="1"/>
          </p:nvPr>
        </p:nvSpPr>
        <p:spPr>
          <a:xfrm>
            <a:off x="457200" y="1600200"/>
            <a:ext cx="8686800" cy="4525963"/>
          </a:xfrm>
        </p:spPr>
        <p:txBody>
          <a:bodyPr/>
          <a:lstStyle/>
          <a:p>
            <a:pPr marL="609600" indent="-609600">
              <a:lnSpc>
                <a:spcPct val="90000"/>
              </a:lnSpc>
              <a:buFontTx/>
              <a:buAutoNum type="arabicPeriod"/>
              <a:defRPr/>
            </a:pPr>
            <a:r>
              <a:rPr lang="en-US" sz="2400" dirty="0" smtClean="0"/>
              <a:t>Oxygen, oxygen equipment, and supplies</a:t>
            </a:r>
          </a:p>
          <a:p>
            <a:pPr marL="609600" indent="-609600">
              <a:lnSpc>
                <a:spcPct val="90000"/>
              </a:lnSpc>
              <a:buFontTx/>
              <a:buAutoNum type="arabicPeriod"/>
              <a:defRPr/>
            </a:pPr>
            <a:r>
              <a:rPr lang="en-US" sz="2400" dirty="0" smtClean="0"/>
              <a:t>Standard power wheelchairs, scooters </a:t>
            </a:r>
          </a:p>
          <a:p>
            <a:pPr marL="609600" indent="-609600">
              <a:lnSpc>
                <a:spcPct val="90000"/>
              </a:lnSpc>
              <a:buFontTx/>
              <a:buAutoNum type="arabicPeriod"/>
              <a:defRPr/>
            </a:pPr>
            <a:r>
              <a:rPr lang="en-US" sz="2400" dirty="0" smtClean="0"/>
              <a:t>Complex </a:t>
            </a:r>
            <a:r>
              <a:rPr lang="en-US" sz="2400" dirty="0"/>
              <a:t>rehabilitative power wheelchairs </a:t>
            </a:r>
            <a:r>
              <a:rPr lang="en-US" sz="2400" dirty="0" smtClean="0"/>
              <a:t>– Group 2 only</a:t>
            </a:r>
            <a:endParaRPr lang="en-US" sz="2400" dirty="0"/>
          </a:p>
          <a:p>
            <a:pPr marL="609600" indent="-609600">
              <a:lnSpc>
                <a:spcPct val="90000"/>
              </a:lnSpc>
              <a:buFontTx/>
              <a:buAutoNum type="arabicPeriod"/>
              <a:defRPr/>
            </a:pPr>
            <a:r>
              <a:rPr lang="en-US" sz="2400" dirty="0"/>
              <a:t>Mail-order diabetic supplies </a:t>
            </a:r>
          </a:p>
          <a:p>
            <a:pPr marL="609600" indent="-609600">
              <a:lnSpc>
                <a:spcPct val="90000"/>
              </a:lnSpc>
              <a:buFontTx/>
              <a:buAutoNum type="arabicPeriod"/>
              <a:defRPr/>
            </a:pPr>
            <a:r>
              <a:rPr lang="en-US" sz="2400" dirty="0"/>
              <a:t>Enteral nutrients, equipment, and supplies </a:t>
            </a:r>
          </a:p>
          <a:p>
            <a:pPr marL="609600" indent="-609600">
              <a:lnSpc>
                <a:spcPct val="90000"/>
              </a:lnSpc>
              <a:buFontTx/>
              <a:buAutoNum type="arabicPeriod"/>
              <a:defRPr/>
            </a:pPr>
            <a:r>
              <a:rPr lang="en-US" sz="2400" dirty="0"/>
              <a:t>Continuous Positive Airway Pressure (CPAP) devices and Respiratory Assist devices (RADs)</a:t>
            </a:r>
          </a:p>
          <a:p>
            <a:pPr marL="609600" indent="-609600">
              <a:lnSpc>
                <a:spcPct val="90000"/>
              </a:lnSpc>
              <a:buFontTx/>
              <a:buAutoNum type="arabicPeriod"/>
              <a:defRPr/>
            </a:pPr>
            <a:r>
              <a:rPr lang="en-US" sz="2400" dirty="0"/>
              <a:t>Hospital beds and related accessories</a:t>
            </a:r>
          </a:p>
          <a:p>
            <a:pPr marL="609600" indent="-609600">
              <a:lnSpc>
                <a:spcPct val="90000"/>
              </a:lnSpc>
              <a:buFontTx/>
              <a:buAutoNum type="arabicPeriod"/>
              <a:defRPr/>
            </a:pPr>
            <a:r>
              <a:rPr lang="en-US" sz="2400" dirty="0"/>
              <a:t>Walkers and Related Accessories</a:t>
            </a:r>
          </a:p>
          <a:p>
            <a:pPr marL="609600" indent="-609600">
              <a:lnSpc>
                <a:spcPct val="90000"/>
              </a:lnSpc>
              <a:buFontTx/>
              <a:buAutoNum type="arabicPeriod"/>
              <a:defRPr/>
            </a:pPr>
            <a:r>
              <a:rPr lang="en-US" sz="2400" dirty="0"/>
              <a:t>Support Surfaces (Group 2 mattresses and overlays) in </a:t>
            </a:r>
            <a:r>
              <a:rPr lang="en-US" sz="2400" dirty="0" smtClean="0"/>
              <a:t>Miami only</a:t>
            </a:r>
            <a:endParaRPr lang="en-US" sz="2400" dirty="0"/>
          </a:p>
          <a:p>
            <a:pPr marL="609600" indent="-609600">
              <a:lnSpc>
                <a:spcPct val="90000"/>
              </a:lnSpc>
              <a:buFontTx/>
              <a:buAutoNum type="arabicPeriod"/>
              <a:defRPr/>
            </a:pPr>
            <a:endParaRPr lang="en-US" sz="2400" dirty="0" smtClean="0"/>
          </a:p>
          <a:p>
            <a:pPr marL="990600" lvl="1" indent="-533400">
              <a:lnSpc>
                <a:spcPct val="90000"/>
              </a:lnSpc>
              <a:defRPr/>
            </a:pPr>
            <a:endParaRPr lang="en-US" sz="2000" dirty="0" smtClean="0"/>
          </a:p>
          <a:p>
            <a:pPr marL="609600" indent="-609600">
              <a:lnSpc>
                <a:spcPct val="90000"/>
              </a:lnSpc>
              <a:defRPr/>
            </a:pPr>
            <a:endParaRPr lang="en-US" sz="2400"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XPANDSHOWBAR" val="True"/>
  <p:tag name="BULLETTYPE" val="3"/>
  <p:tag name="RESPCOUNTERSTYLE" val="-1"/>
  <p:tag name="INPUTSOURCE" val="1"/>
  <p:tag name="BACKUPMAINTENANCE" val="7"/>
  <p:tag name="ROTATIONINTERVAL" val="2"/>
  <p:tag name="RACERSMAXDISPLAYED" val="0"/>
  <p:tag name="TEAMSINLEADERBOARD" val="5"/>
  <p:tag name="BUBBLEVALUEFORMAT" val="0.0"/>
  <p:tag name="CUSTOMCELLFORECOLOR" val="-16777216"/>
  <p:tag name="CUSTOMCELLBACKCOLOR4" val="-8355712"/>
  <p:tag name="DISPLAYDEVICEID" val="True"/>
  <p:tag name="GRIDSIZE" val="{Width=800, Height=600}"/>
  <p:tag name="CHARTLABELS" val="1"/>
  <p:tag name="PARTLISTDEFAULT" val="0"/>
  <p:tag name="INCORRECTPOINTVALUE" val="0"/>
  <p:tag name="AUTOADJUSTPARTRANGE" val="True"/>
  <p:tag name="FIBNUMRESULTS" val="5"/>
  <p:tag name="PRRESPONSE2" val="9"/>
  <p:tag name="PRRESPONSE6" val="5"/>
  <p:tag name="PRRESPONSE10" val="1"/>
  <p:tag name="POWERPOINTVERSION" val="12.0"/>
  <p:tag name="CSVFORMAT" val="0"/>
  <p:tag name="RESPCOUNTERFORMAT" val="0"/>
  <p:tag name="ALLOWDUPLICATES" val="False"/>
  <p:tag name="REVIEWONLY" val="False"/>
  <p:tag name="RACEANIMATIONSPEED" val="3"/>
  <p:tag name="BUBBLENAMEVISIBLE" val="True"/>
  <p:tag name="CUSTOMGRIDBACKCOLOR" val="-2830136"/>
  <p:tag name="USESCHEMECOLORS" val="True"/>
  <p:tag name="GRIDROTATIONINTERVAL" val="2"/>
  <p:tag name="CHARTCOLORS" val="1"/>
  <p:tag name="INCLUDEPPT" val="True"/>
  <p:tag name="REALTIMEBACKUPPATH" val="(None)"/>
  <p:tag name="FIBDISPLAYRESULTS" val="True"/>
  <p:tag name="PRRESPONSE3" val="8"/>
  <p:tag name="PRRESPONSE8" val="3"/>
  <p:tag name="TPVERSION" val="2008"/>
  <p:tag name="ANSWERNOWSTYLE" val="-1"/>
  <p:tag name="COUNTDOWNSECONDS" val="10"/>
  <p:tag name="AUTOADVANCE" val="False"/>
  <p:tag name="SKIPREMAININGRACESLIDES" val="True"/>
  <p:tag name="BUBBLEGROUPING" val="3"/>
  <p:tag name="CUSTOMCELLBACKCOLOR3" val="-268652"/>
  <p:tag name="AUTOSIZEGRID" val="True"/>
  <p:tag name="INCLUDENONRESPONDERS" val="False"/>
  <p:tag name="REALTIMEBACKUP" val="False"/>
  <p:tag name="FIBINCLUDEOTHER" val="True"/>
  <p:tag name="PRRESPONSE5" val="6"/>
  <p:tag name="ALWAYSOPENPOLL" val="False"/>
  <p:tag name="ANSWERNOWTEXT" val="Answer Now"/>
  <p:tag name="BACKUPSESSIONS" val="True"/>
  <p:tag name="RACEENDPOINTS" val="0"/>
  <p:tag name="DEFAULTNUMTEAMS" val="5"/>
  <p:tag name="DISPLAYDEVICENUMBER" val="True"/>
  <p:tag name="RESETCHARTS" val="True"/>
  <p:tag name="ZEROBASED" val="False"/>
  <p:tag name="PRRESPONSE1" val="10"/>
  <p:tag name="SHOWFLASHWARNING" val="True"/>
  <p:tag name="COUNTDOWNSTYLE" val="-1"/>
  <p:tag name="AUTOUPDATEALIASES" val="True"/>
  <p:tag name="BUBBLESIZEVISIBLE" val="True"/>
  <p:tag name="GRIDOPACITY" val="90"/>
  <p:tag name="ALLOWUSERFEEDBACK" val="True"/>
  <p:tag name="FIBDISPLAYKEYWORDS" val="True"/>
  <p:tag name="SHOWBARVISIBLE" val="True"/>
  <p:tag name="NUMRESPONSES" val="1"/>
  <p:tag name="MAXRESPONDERS" val="5"/>
  <p:tag name="GRIDPOSITION" val="1"/>
  <p:tag name="CHARTSCALE" val="True"/>
  <p:tag name="PRRESPONSE9" val="2"/>
  <p:tag name="CHARTVALUEFORMAT" val="0%"/>
  <p:tag name="CUSTOMCELLBACKCOLOR2" val="-13395457"/>
  <p:tag name="CORRECTPOINTVALUE" val="100"/>
  <p:tag name="USESECONDARYMONITOR" val="True"/>
  <p:tag name="PARTICIPANTSINLEADERBOARD" val="5"/>
  <p:tag name="MULTIRESPDIVISOR" val="1"/>
  <p:tag name="SAVECSVWITHSESSION" val="False"/>
  <p:tag name="DISPLAYNAME" val="True"/>
  <p:tag name="PRRESPONSE7" val="4"/>
  <p:tag name="POLLINGCYCLE" val="2"/>
  <p:tag name="STDCHART" val="1"/>
  <p:tag name="RESPTABLESTYLE" val="-1"/>
  <p:tag name="CUSTOMCELLBACKCOLOR1" val="-657956"/>
  <p:tag name="PRRESPONSE4" val="7"/>
  <p:tag name="ADVANCEDSETTINGSVIEW" val="True"/>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DELIMITERS" val="3.1"/>
</p:tagLst>
</file>

<file path=ppt/theme/theme1.xml><?xml version="1.0" encoding="utf-8"?>
<a:theme xmlns:a="http://schemas.openxmlformats.org/drawingml/2006/main" name="Office Theme">
  <a:themeElements>
    <a:clrScheme name="Custom 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FFFFFF"/>
      </a:folHlink>
    </a:clrScheme>
    <a:fontScheme name="Custom 1">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1323</TotalTime>
  <Words>5377</Words>
  <Application>Microsoft Office PowerPoint</Application>
  <PresentationFormat>On-screen Show (4:3)</PresentationFormat>
  <Paragraphs>354</Paragraphs>
  <Slides>28</Slides>
  <Notes>28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Calibri</vt:lpstr>
      <vt:lpstr>Wingdings</vt:lpstr>
      <vt:lpstr>Wingdings 2</vt:lpstr>
      <vt:lpstr>Office Theme</vt:lpstr>
      <vt:lpstr>The New Durable Medical Equipment, Prosthetics, Orthotics, and Supplies (DMEPOS)  Competitive Bidding Program</vt:lpstr>
      <vt:lpstr>What is DMEPOS?</vt:lpstr>
      <vt:lpstr>  Competitive Bidding– A Better Way to Pay</vt:lpstr>
      <vt:lpstr>History of Competitive Bidding</vt:lpstr>
      <vt:lpstr> How New Program Works </vt:lpstr>
      <vt:lpstr>How New Program Works</vt:lpstr>
      <vt:lpstr>Who will be Affected? </vt:lpstr>
      <vt:lpstr>Round 1 Rebid CBAs</vt:lpstr>
      <vt:lpstr>Products Included in the Program</vt:lpstr>
      <vt:lpstr>Using Contract Suppliers</vt:lpstr>
      <vt:lpstr>Identifying Contract Suppliers</vt:lpstr>
      <vt:lpstr>Stay With Current Supplier </vt:lpstr>
      <vt:lpstr> “Grandfathered” Supplier</vt:lpstr>
      <vt:lpstr>Scenario 1</vt:lpstr>
      <vt:lpstr>If Not “Grandfathered” Supplier</vt:lpstr>
      <vt:lpstr>Have Other Insurance?</vt:lpstr>
      <vt:lpstr>Non-contract Supplier</vt:lpstr>
      <vt:lpstr>Scenario 2</vt:lpstr>
      <vt:lpstr>Traveling Beneficiaries</vt:lpstr>
      <vt:lpstr>Scenario 3</vt:lpstr>
      <vt:lpstr>Specific Brands</vt:lpstr>
      <vt:lpstr>Equipment Repair &amp; Replacement</vt:lpstr>
      <vt:lpstr>Scenario 4</vt:lpstr>
      <vt:lpstr>Deductible and Coinsurance</vt:lpstr>
      <vt:lpstr>Points to Remember</vt:lpstr>
      <vt:lpstr>What You Need To Do</vt:lpstr>
      <vt:lpstr>Questions?</vt:lpstr>
      <vt:lpstr>Slide 28</vt:lpstr>
    </vt:vector>
  </TitlesOfParts>
  <Company>CMS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CMS</dc:creator>
  <cp:lastModifiedBy>CMS</cp:lastModifiedBy>
  <cp:revision>130</cp:revision>
  <dcterms:created xsi:type="dcterms:W3CDTF">2009-12-09T15:42:29Z</dcterms:created>
  <dcterms:modified xsi:type="dcterms:W3CDTF">2010-06-25T15:06:25Z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-1774261638</vt:i4>
  </property>
  <property fmtid="{D5CDD505-2E9C-101B-9397-08002B2CF9AE}" pid="3" name="_NewReviewCycle">
    <vt:lpwstr/>
  </property>
  <property fmtid="{D5CDD505-2E9C-101B-9397-08002B2CF9AE}" pid="4" name="_EmailSubject">
    <vt:lpwstr>DMEPOS CB payment rate announcement (4 pm today)</vt:lpwstr>
  </property>
  <property fmtid="{D5CDD505-2E9C-101B-9397-08002B2CF9AE}" pid="5" name="_AuthorEmail">
    <vt:lpwstr>natalie.highsmith@cms.hhs.gov</vt:lpwstr>
  </property>
  <property fmtid="{D5CDD505-2E9C-101B-9397-08002B2CF9AE}" pid="6" name="_AuthorEmailDisplayName">
    <vt:lpwstr>Highsmith, Natalie (CMS/OEA)</vt:lpwstr>
  </property>
  <property fmtid="{D5CDD505-2E9C-101B-9397-08002B2CF9AE}" pid="7" name="_PreviousAdHocReviewCycleID">
    <vt:i4>-1324474677</vt:i4>
  </property>
</Properties>
</file>