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9" r:id="rId1"/>
    <p:sldMasterId id="2147483706" r:id="rId2"/>
    <p:sldMasterId id="2147483709" r:id="rId3"/>
    <p:sldMasterId id="2147483714" r:id="rId4"/>
  </p:sldMasterIdLst>
  <p:notesMasterIdLst>
    <p:notesMasterId r:id="rId29"/>
  </p:notesMasterIdLst>
  <p:handoutMasterIdLst>
    <p:handoutMasterId r:id="rId30"/>
  </p:handoutMasterIdLst>
  <p:sldIdLst>
    <p:sldId id="473" r:id="rId5"/>
    <p:sldId id="360" r:id="rId6"/>
    <p:sldId id="439" r:id="rId7"/>
    <p:sldId id="440" r:id="rId8"/>
    <p:sldId id="433" r:id="rId9"/>
    <p:sldId id="358" r:id="rId10"/>
    <p:sldId id="441" r:id="rId11"/>
    <p:sldId id="443" r:id="rId12"/>
    <p:sldId id="472" r:id="rId13"/>
    <p:sldId id="446" r:id="rId14"/>
    <p:sldId id="468" r:id="rId15"/>
    <p:sldId id="392" r:id="rId16"/>
    <p:sldId id="393" r:id="rId17"/>
    <p:sldId id="396" r:id="rId18"/>
    <p:sldId id="423" r:id="rId19"/>
    <p:sldId id="398" r:id="rId20"/>
    <p:sldId id="434" r:id="rId21"/>
    <p:sldId id="431" r:id="rId22"/>
    <p:sldId id="400" r:id="rId23"/>
    <p:sldId id="426" r:id="rId24"/>
    <p:sldId id="425" r:id="rId25"/>
    <p:sldId id="424" r:id="rId26"/>
    <p:sldId id="384" r:id="rId27"/>
    <p:sldId id="470" r:id="rId28"/>
  </p:sldIdLst>
  <p:sldSz cx="9144000" cy="6858000" type="screen4x3"/>
  <p:notesSz cx="6858000" cy="9144000"/>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S" initials="jc" lastIdx="9" clrIdx="0"/>
  <p:cmAuthor id="1" name="CMS" initials="C" lastIdx="55" clrIdx="1"/>
  <p:cmAuthor id="2" name="Joseph Bryson" initials="JB" lastIdx="10" clrIdx="2"/>
  <p:cmAuthor id="3" name="DJANIRA RIVERA" initials="DR" lastIdx="22" clrIdx="3"/>
  <p:cmAuthor id="4" name="Martha Kuespert" initials="MK" lastIdx="21" clrIdx="4"/>
  <p:cmAuthor id="5" name="SUSAN GUSTAFSON" initials="SG" lastIdx="6" clrIdx="5"/>
  <p:cmAuthor id="6" name="Joseph Warden" initials="JW" lastIdx="1" clrIdx="6"/>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B7DDB"/>
    <a:srgbClr val="FFE72F"/>
    <a:srgbClr val="81A5D6"/>
    <a:srgbClr val="6197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8" autoAdjust="0"/>
    <p:restoredTop sz="83837" autoAdjust="0"/>
  </p:normalViewPr>
  <p:slideViewPr>
    <p:cSldViewPr>
      <p:cViewPr varScale="1">
        <p:scale>
          <a:sx n="97" d="100"/>
          <a:sy n="97" d="100"/>
        </p:scale>
        <p:origin x="2172" y="96"/>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p:cViewPr>
        <p:scale>
          <a:sx n="90" d="100"/>
          <a:sy n="90" d="100"/>
        </p:scale>
        <p:origin x="1362" y="-88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57513"/>
          </a:xfrm>
          <a:prstGeom prst="rect">
            <a:avLst/>
          </a:prstGeom>
        </p:spPr>
        <p:txBody>
          <a:bodyPr vert="horz" lIns="89730" tIns="44865" rIns="89730" bIns="44865" rtlCol="0"/>
          <a:lstStyle>
            <a:lvl1pPr algn="l">
              <a:defRPr sz="1200"/>
            </a:lvl1pPr>
          </a:lstStyle>
          <a:p>
            <a:endParaRPr lang="en-US" dirty="0"/>
          </a:p>
        </p:txBody>
      </p:sp>
      <p:sp>
        <p:nvSpPr>
          <p:cNvPr id="3" name="Date Placeholder 2"/>
          <p:cNvSpPr>
            <a:spLocks noGrp="1"/>
          </p:cNvSpPr>
          <p:nvPr>
            <p:ph type="dt" sz="quarter" idx="1"/>
          </p:nvPr>
        </p:nvSpPr>
        <p:spPr>
          <a:xfrm>
            <a:off x="3884027" y="0"/>
            <a:ext cx="2972421" cy="457513"/>
          </a:xfrm>
          <a:prstGeom prst="rect">
            <a:avLst/>
          </a:prstGeom>
        </p:spPr>
        <p:txBody>
          <a:bodyPr vert="horz" lIns="89730" tIns="44865" rIns="89730" bIns="44865" rtlCol="0"/>
          <a:lstStyle>
            <a:lvl1pPr algn="r">
              <a:defRPr sz="1200"/>
            </a:lvl1pPr>
          </a:lstStyle>
          <a:p>
            <a:fld id="{F8039C74-8478-4E01-943D-134CEB131A04}" type="datetimeFigureOut">
              <a:rPr lang="en-US" smtClean="0"/>
              <a:pPr/>
              <a:t>11/18/2015</a:t>
            </a:fld>
            <a:endParaRPr lang="en-US" dirty="0"/>
          </a:p>
        </p:txBody>
      </p:sp>
      <p:sp>
        <p:nvSpPr>
          <p:cNvPr id="4" name="Footer Placeholder 3"/>
          <p:cNvSpPr>
            <a:spLocks noGrp="1"/>
          </p:cNvSpPr>
          <p:nvPr>
            <p:ph type="ftr" sz="quarter" idx="2"/>
          </p:nvPr>
        </p:nvSpPr>
        <p:spPr>
          <a:xfrm>
            <a:off x="1" y="8684926"/>
            <a:ext cx="2972421" cy="457513"/>
          </a:xfrm>
          <a:prstGeom prst="rect">
            <a:avLst/>
          </a:prstGeom>
        </p:spPr>
        <p:txBody>
          <a:bodyPr vert="horz" lIns="89730" tIns="44865" rIns="89730" bIns="4486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027" y="8684926"/>
            <a:ext cx="2972421" cy="457513"/>
          </a:xfrm>
          <a:prstGeom prst="rect">
            <a:avLst/>
          </a:prstGeom>
        </p:spPr>
        <p:txBody>
          <a:bodyPr vert="horz" lIns="89730" tIns="44865" rIns="89730" bIns="44865" rtlCol="0" anchor="b"/>
          <a:lstStyle>
            <a:lvl1pPr algn="r">
              <a:defRPr sz="1200"/>
            </a:lvl1pPr>
          </a:lstStyle>
          <a:p>
            <a:fld id="{D035DC6F-5418-4FC3-A79A-244B75211F10}" type="slidenum">
              <a:rPr lang="en-US" smtClean="0"/>
              <a:pPr/>
              <a:t>‹#›</a:t>
            </a:fld>
            <a:endParaRPr lang="en-US" dirty="0"/>
          </a:p>
        </p:txBody>
      </p:sp>
    </p:spTree>
    <p:extLst>
      <p:ext uri="{BB962C8B-B14F-4D97-AF65-F5344CB8AC3E}">
        <p14:creationId xmlns:p14="http://schemas.microsoft.com/office/powerpoint/2010/main" val="2382727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320" cy="457200"/>
          </a:xfrm>
          <a:prstGeom prst="rect">
            <a:avLst/>
          </a:prstGeom>
        </p:spPr>
        <p:txBody>
          <a:bodyPr vert="horz" lIns="91422" tIns="45711" rIns="91422" bIns="45711" rtlCol="0"/>
          <a:lstStyle>
            <a:lvl1pPr algn="l">
              <a:defRPr sz="1200" dirty="0">
                <a:latin typeface="Arial" charset="0"/>
              </a:defRPr>
            </a:lvl1pPr>
          </a:lstStyle>
          <a:p>
            <a:pPr>
              <a:defRPr/>
            </a:pPr>
            <a:endParaRPr lang="en-US" dirty="0"/>
          </a:p>
        </p:txBody>
      </p:sp>
      <p:sp>
        <p:nvSpPr>
          <p:cNvPr id="3" name="Date Placeholder 2"/>
          <p:cNvSpPr>
            <a:spLocks noGrp="1"/>
          </p:cNvSpPr>
          <p:nvPr>
            <p:ph type="dt" idx="1"/>
          </p:nvPr>
        </p:nvSpPr>
        <p:spPr>
          <a:xfrm>
            <a:off x="3884122" y="0"/>
            <a:ext cx="2972320" cy="457200"/>
          </a:xfrm>
          <a:prstGeom prst="rect">
            <a:avLst/>
          </a:prstGeom>
        </p:spPr>
        <p:txBody>
          <a:bodyPr vert="horz" lIns="91422" tIns="45711" rIns="91422" bIns="45711" rtlCol="0"/>
          <a:lstStyle>
            <a:lvl1pPr algn="r">
              <a:defRPr sz="1200">
                <a:latin typeface="Arial" charset="0"/>
              </a:defRPr>
            </a:lvl1pPr>
          </a:lstStyle>
          <a:p>
            <a:pPr>
              <a:defRPr/>
            </a:pPr>
            <a:fld id="{271995C9-69AA-494E-BC91-3B06745A6E5B}" type="datetimeFigureOut">
              <a:rPr lang="en-US"/>
              <a:pPr>
                <a:defRPr/>
              </a:pPr>
              <a:t>11/18/2015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2" tIns="45711" rIns="91422" bIns="45711"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22" tIns="45711" rIns="91422" bIns="45711" rtlCol="0">
            <a:normAutofit/>
          </a:bodyPr>
          <a:lstStyle/>
          <a:p>
            <a:pPr lvl="0"/>
            <a:r>
              <a:rPr lang="en-US" noProof="0" dirty="0" smtClean="0"/>
              <a:t>Click to edit Master text styles</a:t>
            </a:r>
          </a:p>
          <a:p>
            <a:pPr lvl="0"/>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1" y="8685235"/>
            <a:ext cx="2972320" cy="457200"/>
          </a:xfrm>
          <a:prstGeom prst="rect">
            <a:avLst/>
          </a:prstGeom>
        </p:spPr>
        <p:txBody>
          <a:bodyPr vert="horz" lIns="91422" tIns="45711" rIns="91422" bIns="45711" rtlCol="0" anchor="b"/>
          <a:lstStyle>
            <a:lvl1pPr algn="l">
              <a:defRPr sz="1200" dirty="0">
                <a:latin typeface="Arial" charset="0"/>
              </a:defRPr>
            </a:lvl1pPr>
          </a:lstStyle>
          <a:p>
            <a:pPr>
              <a:defRPr/>
            </a:pPr>
            <a:endParaRPr lang="en-US" dirty="0"/>
          </a:p>
        </p:txBody>
      </p:sp>
      <p:sp>
        <p:nvSpPr>
          <p:cNvPr id="7" name="Slide Number Placeholder 6"/>
          <p:cNvSpPr>
            <a:spLocks noGrp="1"/>
          </p:cNvSpPr>
          <p:nvPr>
            <p:ph type="sldNum" sz="quarter" idx="5"/>
          </p:nvPr>
        </p:nvSpPr>
        <p:spPr>
          <a:xfrm>
            <a:off x="3884122" y="8685235"/>
            <a:ext cx="2972320" cy="457200"/>
          </a:xfrm>
          <a:prstGeom prst="rect">
            <a:avLst/>
          </a:prstGeom>
        </p:spPr>
        <p:txBody>
          <a:bodyPr vert="horz" lIns="91422" tIns="45711" rIns="91422" bIns="45711" rtlCol="0" anchor="b"/>
          <a:lstStyle>
            <a:lvl1pPr algn="r">
              <a:defRPr sz="1200">
                <a:latin typeface="Arial" charset="0"/>
              </a:defRPr>
            </a:lvl1pPr>
          </a:lstStyle>
          <a:p>
            <a:pPr>
              <a:defRPr/>
            </a:pPr>
            <a:fld id="{112CA2ED-957C-4E6E-BFB2-7460065359F4}" type="slidenum">
              <a:rPr lang="en-US"/>
              <a:pPr>
                <a:defRPr/>
              </a:pPr>
              <a:t>‹#›</a:t>
            </a:fld>
            <a:endParaRPr lang="en-US" dirty="0"/>
          </a:p>
        </p:txBody>
      </p:sp>
    </p:spTree>
    <p:extLst>
      <p:ext uri="{BB962C8B-B14F-4D97-AF65-F5344CB8AC3E}">
        <p14:creationId xmlns:p14="http://schemas.microsoft.com/office/powerpoint/2010/main" val="2756001576"/>
      </p:ext>
    </p:extLst>
  </p:cSld>
  <p:clrMap bg1="lt1" tx1="dk1" bg2="lt2" tx2="dk2" accent1="accent1" accent2="accent2" accent3="accent3" accent4="accent4" accent5="accent5" accent6="accent6" hlink="hlink" folHlink="folHlink"/>
  <p:notesStyle>
    <a:lvl1pPr marL="0" indent="0" algn="l" rtl="0" eaLnBrk="0" fontAlgn="base" hangingPunct="0">
      <a:spcBef>
        <a:spcPts val="600"/>
      </a:spcBef>
      <a:spcAft>
        <a:spcPct val="0"/>
      </a:spcAft>
      <a:buFont typeface="Wingdings" panose="05000000000000000000" pitchFamily="2" charset="2"/>
      <a:buNone/>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194310" indent="0" algn="l" rtl="0" eaLnBrk="0" fontAlgn="base" hangingPunct="0">
      <a:spcBef>
        <a:spcPts val="600"/>
      </a:spcBef>
      <a:spcAft>
        <a:spcPct val="0"/>
      </a:spcAft>
      <a:buFont typeface="Arial" panose="020B0604020202020204" pitchFamily="34" charset="0"/>
      <a:buNone/>
      <a:defRPr sz="1200" kern="1200">
        <a:solidFill>
          <a:schemeClr val="tx1"/>
        </a:solidFill>
        <a:latin typeface="+mn-lt"/>
        <a:ea typeface="+mn-ea"/>
        <a:cs typeface="+mn-cs"/>
      </a:defRPr>
    </a:lvl3pPr>
    <a:lvl4pPr marL="1371600" algn="l" rtl="0" eaLnBrk="0" fontAlgn="base" hangingPunct="0">
      <a:spcBef>
        <a:spcPts val="600"/>
      </a:spcBef>
      <a:spcAft>
        <a:spcPct val="0"/>
      </a:spcAft>
      <a:defRPr sz="1200" kern="1200">
        <a:solidFill>
          <a:schemeClr val="tx1"/>
        </a:solidFill>
        <a:latin typeface="+mn-lt"/>
        <a:ea typeface="+mn-ea"/>
        <a:cs typeface="+mn-cs"/>
      </a:defRPr>
    </a:lvl4pPr>
    <a:lvl5pPr marL="1828800" algn="l" rtl="0" eaLnBrk="0" fontAlgn="base" hangingPunct="0">
      <a:spcBef>
        <a:spcPts val="6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are.gov/supplierdirectory/search.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medicare.gov/supplier"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www.acl.gov/About_ACL/Contact_Us/Index.aspx" TargetMode="External"/><Relationship Id="rId4" Type="http://schemas.openxmlformats.org/officeDocument/2006/relationships/hyperlink" Target="https://www.shiptacenter.org/"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5683" y="4343400"/>
            <a:ext cx="5611090" cy="4114800"/>
          </a:xfrm>
        </p:spPr>
        <p:txBody>
          <a:bodyPr/>
          <a:lstStyle/>
          <a:p>
            <a:pPr lvl="0" eaLnBrk="1" fontAlgn="auto" hangingPunct="1">
              <a:spcBef>
                <a:spcPts val="600"/>
              </a:spcBef>
              <a:spcAft>
                <a:spcPts val="0"/>
              </a:spcAft>
              <a:defRPr/>
            </a:pPr>
            <a:r>
              <a:rPr kumimoji="0" lang="en-US" sz="1200" b="0" i="0" u="none" strike="noStrike" kern="1200" cap="none" spc="0" normalizeH="0" baseline="0" noProof="0" dirty="0" smtClean="0">
                <a:ln>
                  <a:noFill/>
                </a:ln>
                <a:solidFill>
                  <a:prstClr val="black"/>
                </a:solidFill>
                <a:effectLst/>
                <a:uLnTx/>
                <a:uFillTx/>
                <a:latin typeface="+mn-lt"/>
              </a:rPr>
              <a:t>This presentation </a:t>
            </a:r>
            <a:r>
              <a:rPr lang="en-US" dirty="0" smtClean="0">
                <a:solidFill>
                  <a:prstClr val="black"/>
                </a:solidFill>
              </a:rPr>
              <a:t>explains the Durable Medical Equipment, Prosthetics, Orthotics, and Supplies (DMEPOS) Competitive Bidding Program.</a:t>
            </a:r>
          </a:p>
          <a:p>
            <a:pPr lvl="0" eaLnBrk="1" fontAlgn="auto" hangingPunct="1">
              <a:spcBef>
                <a:spcPts val="600"/>
              </a:spcBef>
              <a:spcAft>
                <a:spcPts val="0"/>
              </a:spcAft>
              <a:defRPr/>
            </a:pPr>
            <a:r>
              <a:rPr lang="en-US" dirty="0" smtClean="0">
                <a:solidFill>
                  <a:prstClr val="black"/>
                </a:solidFill>
              </a:rPr>
              <a:t>This </a:t>
            </a:r>
            <a:r>
              <a:rPr kumimoji="0" lang="en-US" sz="1200" b="0" i="0" u="none" strike="noStrike" kern="1200" cap="none" spc="0" normalizeH="0" baseline="0" noProof="0" dirty="0" smtClean="0">
                <a:ln>
                  <a:noFill/>
                </a:ln>
                <a:solidFill>
                  <a:prstClr val="black"/>
                </a:solidFill>
                <a:effectLst/>
                <a:uLnTx/>
                <a:uFillTx/>
                <a:latin typeface="+mn-lt"/>
              </a:rPr>
              <a:t>training presentation was developed and approved by the Centers for Medicare &amp; Medicaid Services (CMS), the federal agency that administers Medicare, Medicaid, the Children’s Health Insurance Program (CHIP), and the Federally-facilitated Health Insurance Marketplace. The information in this presentation</a:t>
            </a:r>
            <a:r>
              <a:rPr kumimoji="0" lang="en-US" sz="1200" b="0" i="0" u="none" strike="noStrike" kern="1200" cap="none" spc="0" normalizeH="0" noProof="0" dirty="0" smtClean="0">
                <a:ln>
                  <a:noFill/>
                </a:ln>
                <a:solidFill>
                  <a:prstClr val="black"/>
                </a:solidFill>
                <a:effectLst/>
                <a:uLnTx/>
                <a:uFillTx/>
                <a:latin typeface="+mn-lt"/>
              </a:rPr>
              <a:t> </a:t>
            </a:r>
            <a:r>
              <a:rPr kumimoji="0" lang="en-US" sz="1200" b="0" i="0" u="none" strike="noStrike" kern="1200" cap="none" spc="0" normalizeH="0" baseline="0" noProof="0" dirty="0" smtClean="0">
                <a:ln>
                  <a:noFill/>
                </a:ln>
                <a:solidFill>
                  <a:prstClr val="black"/>
                </a:solidFill>
                <a:effectLst/>
                <a:uLnTx/>
                <a:uFillTx/>
                <a:latin typeface="+mn-lt"/>
              </a:rPr>
              <a:t>was correct as of October 2015. To check for an updated version visit </a:t>
            </a:r>
            <a:r>
              <a:rPr kumimoji="0" lang="en-US" sz="1200" b="0" i="0" u="sng" strike="noStrike" kern="1200" cap="none" spc="0" normalizeH="0" baseline="0" noProof="0" dirty="0" smtClean="0">
                <a:ln>
                  <a:noFill/>
                </a:ln>
                <a:solidFill>
                  <a:prstClr val="black"/>
                </a:solidFill>
                <a:effectLst/>
                <a:uLnTx/>
                <a:uFillTx/>
                <a:latin typeface="+mn-lt"/>
                <a:hlinkClick r:id="rId3"/>
              </a:rPr>
              <a:t>CMS.gov/outreach-and-education/training/cmsnationaltrainingprogram/index.html</a:t>
            </a:r>
            <a:r>
              <a:rPr kumimoji="0" lang="en-US" sz="1200" b="0" i="0" u="sng" strike="noStrike" kern="1200" cap="none" spc="0" normalizeH="0" baseline="0" noProof="0" dirty="0" smtClean="0">
                <a:ln>
                  <a:noFill/>
                </a:ln>
                <a:solidFill>
                  <a:prstClr val="black"/>
                </a:solidFill>
                <a:effectLst/>
                <a:uLnTx/>
                <a:uFillTx/>
                <a:latin typeface="+mn-lt"/>
              </a:rPr>
              <a:t>. </a:t>
            </a:r>
            <a:endParaRPr kumimoji="0" lang="en-US" sz="1200" b="0" i="0" u="none" strike="noStrike" kern="1200" cap="none" spc="0" normalizeH="0" baseline="0" noProof="0" dirty="0" smtClean="0">
              <a:ln>
                <a:noFill/>
              </a:ln>
              <a:solidFill>
                <a:prstClr val="black"/>
              </a:solidFill>
              <a:effectLst/>
              <a:uLnTx/>
              <a:uFillTx/>
              <a:latin typeface="+mn-lt"/>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rPr>
              <a:t>The CMS National Training Program provides this as an informational resource for our partners. It’s not a legal document or intended for press purposes. The press can contact the CMS Press Office at </a:t>
            </a:r>
            <a:r>
              <a:rPr kumimoji="0" lang="en-US" sz="1200" b="0" i="0" u="sng" strike="noStrike" kern="1200" cap="none" spc="0" normalizeH="0" baseline="0" noProof="0" dirty="0" smtClean="0">
                <a:ln>
                  <a:noFill/>
                </a:ln>
                <a:solidFill>
                  <a:prstClr val="black"/>
                </a:solidFill>
                <a:effectLst/>
                <a:uLnTx/>
                <a:uFillTx/>
                <a:latin typeface="+mn-lt"/>
                <a:hlinkClick r:id="rId4"/>
              </a:rPr>
              <a:t>press@cms.hhs.gov</a:t>
            </a:r>
            <a:r>
              <a:rPr kumimoji="0" lang="en-US" sz="1200" b="0" i="0" u="none" strike="noStrike" kern="1200" cap="none" spc="0" normalizeH="0" baseline="0" noProof="0" dirty="0" smtClean="0">
                <a:ln>
                  <a:noFill/>
                </a:ln>
                <a:solidFill>
                  <a:prstClr val="black"/>
                </a:solidFill>
                <a:effectLst/>
                <a:uLnTx/>
                <a:uFillTx/>
                <a:latin typeface="+mn-lt"/>
              </a:rPr>
              <a:t>. Official Medicare program legal guidance is contained in the relevant statutes, regulations, and rulings.</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dirty="0">
              <a:solidFill>
                <a:prstClr val="black"/>
              </a:solidFill>
            </a:endParaRPr>
          </a:p>
          <a:p>
            <a:pPr marL="0" marR="0" lvl="0" indent="0" algn="l" defTabSz="914400" rtl="0" eaLnBrk="1" fontAlgn="auto" latinLnBrk="0" hangingPunct="1">
              <a:lnSpc>
                <a:spcPct val="100000"/>
              </a:lnSpc>
              <a:spcBef>
                <a:spcPts val="600"/>
              </a:spcBef>
              <a:spcAft>
                <a:spcPts val="0"/>
              </a:spcAft>
              <a:buClrTx/>
              <a:buSzTx/>
              <a:buFontTx/>
              <a:buNone/>
              <a:tabLst/>
              <a:defRPr/>
            </a:pPr>
            <a:endParaRPr lang="en-US" dirty="0" smtClean="0"/>
          </a:p>
        </p:txBody>
      </p:sp>
      <p:sp>
        <p:nvSpPr>
          <p:cNvPr id="5" name="Slide Number Placeholder 4"/>
          <p:cNvSpPr>
            <a:spLocks noGrp="1"/>
          </p:cNvSpPr>
          <p:nvPr>
            <p:ph type="sldNum" sz="quarter" idx="11"/>
          </p:nvPr>
        </p:nvSpPr>
        <p:spPr/>
        <p:txBody>
          <a:bodyPr/>
          <a:lstStyle/>
          <a:p>
            <a:fld id="{4B4BEF8D-AEDC-4925-86C9-8CE122F2983D}" type="slidenum">
              <a:rPr lang="en-US" smtClean="0"/>
              <a:t>1</a:t>
            </a:fld>
            <a:endParaRPr lang="en-US" dirty="0"/>
          </a:p>
        </p:txBody>
      </p:sp>
    </p:spTree>
    <p:extLst>
      <p:ext uri="{BB962C8B-B14F-4D97-AF65-F5344CB8AC3E}">
        <p14:creationId xmlns:p14="http://schemas.microsoft.com/office/powerpoint/2010/main" val="37780666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A58D9BD-0257-4AEF-81E2-A5EF233835DB}" type="slidenum">
              <a:rPr lang="en-US" smtClean="0"/>
              <a:pPr/>
              <a:t>10</a:t>
            </a:fld>
            <a:endParaRPr lang="en-US" dirty="0" smtClean="0"/>
          </a:p>
        </p:txBody>
      </p:sp>
      <p:sp>
        <p:nvSpPr>
          <p:cNvPr id="40963"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40964" name="Rectangle 3"/>
          <p:cNvSpPr>
            <a:spLocks noGrp="1" noChangeArrowheads="1"/>
          </p:cNvSpPr>
          <p:nvPr>
            <p:ph type="body" idx="1"/>
          </p:nvPr>
        </p:nvSpPr>
        <p:spPr bwMode="auto">
          <a:xfrm>
            <a:off x="381000" y="4343400"/>
            <a:ext cx="6096000" cy="4114800"/>
          </a:xfrm>
          <a:noFill/>
        </p:spPr>
        <p:txBody>
          <a:bodyPr wrap="square" numCol="1" anchor="t" anchorCtr="0" compatLnSpc="1">
            <a:prstTxWarp prst="textNoShape">
              <a:avLst/>
            </a:prstTxWarp>
          </a:bodyPr>
          <a:lstStyle/>
          <a:p>
            <a:r>
              <a:rPr lang="en-US" dirty="0" smtClean="0"/>
              <a:t>The Competitive Bidding Program applies to people who have Original Medicare and whose permanent residence is in a ZIP code that is part of a competitive bidding area (CBA), or if they get certain items while visiting a CBA. </a:t>
            </a:r>
            <a:r>
              <a:rPr lang="en-US" dirty="0"/>
              <a:t>A</a:t>
            </a:r>
            <a:r>
              <a:rPr lang="en-US" dirty="0" smtClean="0"/>
              <a:t> permanent residence is the address where Social Security mails a person’s benefits check. </a:t>
            </a:r>
          </a:p>
          <a:p>
            <a:r>
              <a:rPr lang="en-US" dirty="0" smtClean="0"/>
              <a:t>Round 1 and Round 2 CBAs</a:t>
            </a:r>
            <a:r>
              <a:rPr lang="en-US" baseline="0" dirty="0" smtClean="0"/>
              <a:t> are in</a:t>
            </a:r>
            <a:r>
              <a:rPr lang="en-US" dirty="0" smtClean="0"/>
              <a:t> </a:t>
            </a:r>
            <a:r>
              <a:rPr lang="en-US" dirty="0"/>
              <a:t>metropolitan statistical areas (</a:t>
            </a:r>
            <a:r>
              <a:rPr lang="en-US" baseline="0" dirty="0" smtClean="0"/>
              <a:t>MSAs). The National Mail-Order Program CBA includes all ZIP codes in all parts of the United States. </a:t>
            </a:r>
          </a:p>
          <a:p>
            <a:r>
              <a:rPr lang="en-US" dirty="0" smtClean="0"/>
              <a:t>To find out if a ZIP code is in a CBA, visit </a:t>
            </a:r>
            <a:r>
              <a:rPr lang="en-US" dirty="0" smtClean="0">
                <a:hlinkClick r:id="rId3"/>
              </a:rPr>
              <a:t>Medicare.gov/supplier</a:t>
            </a:r>
            <a:r>
              <a:rPr lang="en-US" dirty="0" smtClean="0"/>
              <a:t> or call 1-800-MEDICARE (1-800-633-4227). TTY users call 1-877-486-2048. </a:t>
            </a:r>
          </a:p>
          <a:p>
            <a:r>
              <a:rPr lang="en-US" dirty="0" smtClean="0"/>
              <a:t>Members of Medicare Advantage Plans, can use any suppliers designated by that plan. The plan will notify its members if the supplier is changing. You may also contact the plan to find out if there is a change.</a:t>
            </a:r>
          </a:p>
          <a:p>
            <a:endParaRPr lang="en-US" dirty="0" smtClean="0"/>
          </a:p>
        </p:txBody>
      </p:sp>
    </p:spTree>
    <p:extLst>
      <p:ext uri="{BB962C8B-B14F-4D97-AF65-F5344CB8AC3E}">
        <p14:creationId xmlns:p14="http://schemas.microsoft.com/office/powerpoint/2010/main" val="2034285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xfrm>
            <a:off x="1138238" y="687388"/>
            <a:ext cx="4573587" cy="3430587"/>
          </a:xfrm>
          <a:noFill/>
          <a:ln>
            <a:solidFill>
              <a:srgbClr val="000000"/>
            </a:solidFill>
            <a:miter lim="800000"/>
            <a:headEnd/>
            <a:tailEnd/>
          </a:ln>
        </p:spPr>
      </p:sp>
      <p:sp>
        <p:nvSpPr>
          <p:cNvPr id="166915" name="Rectangle 3"/>
          <p:cNvSpPr>
            <a:spLocks noGrp="1" noChangeArrowheads="1"/>
          </p:cNvSpPr>
          <p:nvPr>
            <p:ph type="body" idx="1"/>
          </p:nvPr>
        </p:nvSpPr>
        <p:spPr bwMode="auto">
          <a:noFill/>
        </p:spPr>
        <p:txBody>
          <a:bodyPr wrap="square" numCol="1" anchor="t" anchorCtr="0" compatLnSpc="1">
            <a:prstTxWarp prst="textNoShape">
              <a:avLst/>
            </a:prstTxWarp>
            <a:normAutofit/>
          </a:bodyPr>
          <a:lstStyle/>
          <a:p>
            <a:r>
              <a:rPr lang="en-US" dirty="0"/>
              <a:t>The Centers for Medicare &amp; Medicaid Services (CMS) is required by law to recompete contracts under the DMEPOS Competitive Bidding Program at least once every 3</a:t>
            </a:r>
            <a:r>
              <a:rPr lang="en-US" dirty="0" smtClean="0"/>
              <a:t> </a:t>
            </a:r>
            <a:r>
              <a:rPr lang="en-US" dirty="0"/>
              <a:t>years. The Round 2 and </a:t>
            </a:r>
            <a:r>
              <a:rPr lang="en-US" dirty="0" smtClean="0"/>
              <a:t>National Mail-Order Program </a:t>
            </a:r>
            <a:r>
              <a:rPr lang="en-US" dirty="0"/>
              <a:t>contract periods expire on June 30, 2016. Round 2 Recompete and the national mail-order recompete contracts are scheduled to become effective on July 1, 2016, </a:t>
            </a:r>
            <a:r>
              <a:rPr lang="en-US" dirty="0" smtClean="0"/>
              <a:t>and </a:t>
            </a:r>
            <a:r>
              <a:rPr lang="en-US" dirty="0"/>
              <a:t>expire on December 31, 2018.</a:t>
            </a:r>
          </a:p>
          <a:p>
            <a:r>
              <a:rPr lang="en-US" dirty="0"/>
              <a:t>CMS is conducting </a:t>
            </a:r>
            <a:r>
              <a:rPr lang="en-US" dirty="0" smtClean="0"/>
              <a:t>a Round </a:t>
            </a:r>
            <a:r>
              <a:rPr lang="en-US" dirty="0"/>
              <a:t>2 Recompete for 7</a:t>
            </a:r>
            <a:r>
              <a:rPr lang="en-US" dirty="0" smtClean="0"/>
              <a:t> </a:t>
            </a:r>
            <a:r>
              <a:rPr lang="en-US" dirty="0"/>
              <a:t>product categories in the same geographic areas that were included in Round 2. Most Round 2 Recompete metropolitan statistical areas (MSAs) have </a:t>
            </a:r>
            <a:r>
              <a:rPr lang="en-US" dirty="0" smtClean="0"/>
              <a:t>1 competitive </a:t>
            </a:r>
            <a:r>
              <a:rPr lang="en-US" dirty="0"/>
              <a:t>bidding area (CBA). However, the 3</a:t>
            </a:r>
            <a:r>
              <a:rPr lang="en-US" dirty="0" smtClean="0"/>
              <a:t> </a:t>
            </a:r>
            <a:r>
              <a:rPr lang="en-US" dirty="0"/>
              <a:t>largest MSAs (Chicago, Los Angeles, and New York,) are subdivided into multiple CBAs, and CBAs in multi-state MSAs have been defined so that there are no multi-state CBAs. As a result, 117 CBAs are in </a:t>
            </a:r>
            <a:r>
              <a:rPr lang="en-US" dirty="0" smtClean="0"/>
              <a:t>the Round </a:t>
            </a:r>
            <a:r>
              <a:rPr lang="en-US" dirty="0"/>
              <a:t>2 Recompete</a:t>
            </a:r>
            <a:r>
              <a:rPr lang="en-US" dirty="0" smtClean="0"/>
              <a:t>.</a:t>
            </a:r>
          </a:p>
          <a:p>
            <a:r>
              <a:rPr lang="en-US" dirty="0"/>
              <a:t>CMS is also conducting the national mail-order </a:t>
            </a:r>
            <a:r>
              <a:rPr lang="en-US" dirty="0" smtClean="0"/>
              <a:t>Recompete </a:t>
            </a:r>
            <a:r>
              <a:rPr lang="en-US" dirty="0"/>
              <a:t>for diabetic testing supplies at the same time as Round </a:t>
            </a:r>
            <a:r>
              <a:rPr lang="en-US" dirty="0" smtClean="0"/>
              <a:t>the 2 </a:t>
            </a:r>
            <a:r>
              <a:rPr lang="en-US" dirty="0"/>
              <a:t>Recompete. </a:t>
            </a:r>
            <a:r>
              <a:rPr lang="en-US" dirty="0" smtClean="0"/>
              <a:t>They were effective on July 2013 and expires </a:t>
            </a:r>
            <a:r>
              <a:rPr lang="en-US" dirty="0"/>
              <a:t>on June 30, 2016. It’ll include all parts of the United States, including the 50 </a:t>
            </a:r>
            <a:r>
              <a:rPr lang="en-US" dirty="0" smtClean="0"/>
              <a:t>states</a:t>
            </a:r>
            <a:r>
              <a:rPr lang="en-US" dirty="0"/>
              <a:t>, the District of Columbia, Puerto Rico, the US Virgin Islands, Guam, and American Samoa</a:t>
            </a:r>
            <a:r>
              <a:rPr lang="en-US" dirty="0" smtClean="0"/>
              <a:t>.</a:t>
            </a:r>
            <a:endParaRPr lang="en-US" dirty="0"/>
          </a:p>
        </p:txBody>
      </p:sp>
      <p:sp>
        <p:nvSpPr>
          <p:cNvPr id="5" name="Slide Number Placeholder 4"/>
          <p:cNvSpPr>
            <a:spLocks noGrp="1"/>
          </p:cNvSpPr>
          <p:nvPr>
            <p:ph type="sldNum" sz="quarter" idx="5"/>
          </p:nvPr>
        </p:nvSpPr>
        <p:spPr/>
        <p:txBody>
          <a:bodyPr/>
          <a:lstStyle/>
          <a:p>
            <a:pPr>
              <a:defRPr/>
            </a:pPr>
            <a:fld id="{0A8FADF7-73B5-49E4-93A0-78FFDA4C7D2C}" type="slidenum">
              <a:rPr lang="en-US"/>
              <a:pPr>
                <a:defRPr/>
              </a:pPr>
              <a:t>11</a:t>
            </a:fld>
            <a:endParaRPr lang="en-US" dirty="0"/>
          </a:p>
        </p:txBody>
      </p:sp>
    </p:spTree>
    <p:extLst>
      <p:ext uri="{BB962C8B-B14F-4D97-AF65-F5344CB8AC3E}">
        <p14:creationId xmlns:p14="http://schemas.microsoft.com/office/powerpoint/2010/main" val="2796273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If the </a:t>
            </a:r>
            <a:r>
              <a:rPr lang="en-US" dirty="0" smtClean="0"/>
              <a:t>equipment or supplies ordered by </a:t>
            </a:r>
            <a:r>
              <a:rPr lang="en-US" dirty="0"/>
              <a:t>a</a:t>
            </a:r>
            <a:r>
              <a:rPr lang="en-US" strike="noStrike" dirty="0" smtClean="0"/>
              <a:t> d</a:t>
            </a:r>
            <a:r>
              <a:rPr lang="en-US" dirty="0" smtClean="0"/>
              <a:t>octors or treating practitioner are included in the Competitive Bidding Program where a person with Original Medicare</a:t>
            </a:r>
            <a:r>
              <a:rPr lang="en-US" baseline="0" dirty="0" smtClean="0"/>
              <a:t> lives or visits</a:t>
            </a:r>
            <a:r>
              <a:rPr lang="en-US" dirty="0" smtClean="0"/>
              <a:t>, they must almost always get equipment or supplies from a contract supplier for Medicare</a:t>
            </a:r>
            <a:r>
              <a:rPr lang="en-US" baseline="0" dirty="0" smtClean="0"/>
              <a:t> to help pay</a:t>
            </a:r>
            <a:r>
              <a:rPr lang="en-US" dirty="0" smtClean="0"/>
              <a:t>.</a:t>
            </a:r>
            <a:r>
              <a:rPr lang="en-US" baseline="0" dirty="0" smtClean="0"/>
              <a:t> </a:t>
            </a:r>
            <a:r>
              <a:rPr lang="en-US" dirty="0" smtClean="0"/>
              <a:t>Treating practitioners include physician assistants, clinical nurse specialists, and nurse practitioners.</a:t>
            </a:r>
          </a:p>
          <a:p>
            <a:r>
              <a:rPr lang="en-US" dirty="0" smtClean="0"/>
              <a:t>However, doctors or treating practitioners can sometimes supply a walker or</a:t>
            </a:r>
            <a:r>
              <a:rPr lang="en-US" baseline="0" dirty="0" smtClean="0"/>
              <a:t> </a:t>
            </a:r>
            <a:r>
              <a:rPr lang="en-US" dirty="0" smtClean="0"/>
              <a:t>folding manual wheelchair</a:t>
            </a:r>
            <a:r>
              <a:rPr lang="en-US" dirty="0"/>
              <a:t> </a:t>
            </a:r>
            <a:r>
              <a:rPr lang="en-US" dirty="0" smtClean="0"/>
              <a:t>when someone is getting other medical care, even if the doctor or practitioner isn’t a contract supplier. Similarly, if a person is hospitalized and needs a walker or</a:t>
            </a:r>
            <a:r>
              <a:rPr lang="en-US" baseline="0" dirty="0" smtClean="0"/>
              <a:t> </a:t>
            </a:r>
            <a:r>
              <a:rPr lang="en-US" dirty="0" smtClean="0"/>
              <a:t>folding manual wheelchair,</a:t>
            </a:r>
            <a:r>
              <a:rPr lang="en-US" baseline="0" dirty="0" smtClean="0"/>
              <a:t> </a:t>
            </a:r>
            <a:r>
              <a:rPr lang="en-US" dirty="0" smtClean="0"/>
              <a:t>the hospital can supply these</a:t>
            </a:r>
            <a:r>
              <a:rPr lang="en-US" baseline="0" dirty="0" smtClean="0"/>
              <a:t> items </a:t>
            </a:r>
            <a:r>
              <a:rPr lang="en-US" dirty="0" smtClean="0"/>
              <a:t>while the person is admitted or on the day of discharge from the hospital.</a:t>
            </a:r>
            <a:r>
              <a:rPr lang="en-US" baseline="0" dirty="0" smtClean="0"/>
              <a:t> The Medicare payment amount will be the new, lower competitive bidding payment amount. </a:t>
            </a:r>
            <a:endParaRPr lang="en-US" dirty="0" smtClean="0"/>
          </a:p>
          <a:p>
            <a:r>
              <a:rPr lang="en-US" dirty="0"/>
              <a:t>A</a:t>
            </a:r>
            <a:r>
              <a:rPr lang="en-US" dirty="0" smtClean="0"/>
              <a:t> skilled </a:t>
            </a:r>
            <a:r>
              <a:rPr lang="en-US" dirty="0"/>
              <a:t>n</a:t>
            </a:r>
            <a:r>
              <a:rPr lang="en-US" dirty="0" smtClean="0"/>
              <a:t>ursing facility or nursing facility may be able to supply certain equipment or supplies directly to its own residents if it becomes a contract supplier. If the facility doesn't become a contract supplier, it</a:t>
            </a:r>
            <a:r>
              <a:rPr lang="en-US" baseline="0" dirty="0" smtClean="0"/>
              <a:t> </a:t>
            </a:r>
            <a:r>
              <a:rPr lang="en-US" dirty="0" smtClean="0"/>
              <a:t>must use a contract supplier from the CBA.</a:t>
            </a:r>
          </a:p>
          <a:p>
            <a:endParaRPr lang="en-US" dirty="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12</a:t>
            </a:fld>
            <a:endParaRPr lang="en-US" dirty="0"/>
          </a:p>
        </p:txBody>
      </p:sp>
    </p:spTree>
    <p:extLst>
      <p:ext uri="{BB962C8B-B14F-4D97-AF65-F5344CB8AC3E}">
        <p14:creationId xmlns:p14="http://schemas.microsoft.com/office/powerpoint/2010/main" val="2130106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30000"/>
              </a:spcBef>
              <a:defRPr/>
            </a:pPr>
            <a:r>
              <a:rPr lang="en-US" baseline="0" dirty="0" smtClean="0"/>
              <a:t>People with Medicare who’re renting </a:t>
            </a:r>
            <a:r>
              <a:rPr lang="en-US" dirty="0" smtClean="0"/>
              <a:t>certain medical equipment or receiving </a:t>
            </a:r>
            <a:r>
              <a:rPr lang="en-US" dirty="0"/>
              <a:t>oxygen </a:t>
            </a:r>
            <a:r>
              <a:rPr lang="en-US" dirty="0" smtClean="0"/>
              <a:t>or oxygen </a:t>
            </a:r>
            <a:r>
              <a:rPr lang="en-US" dirty="0"/>
              <a:t>equipment that’s paid on a monthly basis when the program </a:t>
            </a:r>
            <a:r>
              <a:rPr lang="en-US" dirty="0" smtClean="0"/>
              <a:t>starts, may have the choice to stay with their current supplier, even if that supplier isn't a contract supplier. Suppliers that don’t get Medicare contracts can elect to become “grandfathered” suppliers and continue to rent equipment to people with Medicare if they were renting the </a:t>
            </a:r>
            <a:r>
              <a:rPr lang="en-US" dirty="0"/>
              <a:t>equipment when the program began. This rule applies only to oxygen, oxygen </a:t>
            </a:r>
            <a:r>
              <a:rPr lang="en-US" dirty="0" smtClean="0"/>
              <a:t>equipment, </a:t>
            </a:r>
            <a:r>
              <a:rPr lang="en-US" dirty="0"/>
              <a:t>and certain rented equipment. </a:t>
            </a:r>
            <a:r>
              <a:rPr lang="en-US" dirty="0" smtClean="0"/>
              <a:t>The person with Original Medicare may </a:t>
            </a:r>
            <a:r>
              <a:rPr lang="en-US" dirty="0"/>
              <a:t>continue using the “grandfathered” supplier until the rental period for the equipment ends. </a:t>
            </a:r>
          </a:p>
          <a:p>
            <a:pPr>
              <a:spcBef>
                <a:spcPct val="30000"/>
              </a:spcBef>
              <a:defRPr/>
            </a:pPr>
            <a:r>
              <a:rPr lang="en-US" dirty="0" smtClean="0"/>
              <a:t>Medicare </a:t>
            </a:r>
            <a:r>
              <a:rPr lang="en-US" dirty="0"/>
              <a:t>won’t pay for the new </a:t>
            </a:r>
            <a:r>
              <a:rPr lang="en-US" dirty="0" smtClean="0"/>
              <a:t>equipment rented </a:t>
            </a:r>
            <a:r>
              <a:rPr lang="en-US" dirty="0"/>
              <a:t>from a “grandfathered” supplier after the program </a:t>
            </a:r>
            <a:r>
              <a:rPr lang="en-US" dirty="0" smtClean="0"/>
              <a:t>starts. </a:t>
            </a:r>
            <a:r>
              <a:rPr lang="en-US" dirty="0"/>
              <a:t>If </a:t>
            </a:r>
            <a:r>
              <a:rPr lang="en-US" dirty="0" smtClean="0"/>
              <a:t>a person with Medicare is </a:t>
            </a:r>
            <a:r>
              <a:rPr lang="en-US" dirty="0"/>
              <a:t>renting equipment that’s eligible for grandfathering, </a:t>
            </a:r>
            <a:r>
              <a:rPr lang="en-US" dirty="0" smtClean="0"/>
              <a:t>the supplier </a:t>
            </a:r>
            <a:r>
              <a:rPr lang="en-US" dirty="0"/>
              <a:t>will </a:t>
            </a:r>
            <a:r>
              <a:rPr lang="en-US" dirty="0" smtClean="0"/>
              <a:t>notify consumers in </a:t>
            </a:r>
            <a:r>
              <a:rPr lang="en-US" dirty="0"/>
              <a:t>writing 30 business days before the program begins whether it will or won’t become a “grandfathered” supplier</a:t>
            </a:r>
            <a:r>
              <a:rPr lang="en-US" dirty="0" smtClean="0"/>
              <a:t>.</a:t>
            </a:r>
          </a:p>
          <a:p>
            <a:endParaRPr lang="en-US" dirty="0" smtClean="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13</a:t>
            </a:fld>
            <a:endParaRPr lang="en-US" dirty="0"/>
          </a:p>
        </p:txBody>
      </p:sp>
    </p:spTree>
    <p:extLst>
      <p:ext uri="{BB962C8B-B14F-4D97-AF65-F5344CB8AC3E}">
        <p14:creationId xmlns:p14="http://schemas.microsoft.com/office/powerpoint/2010/main" val="626877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13A0FBC-CB73-483C-8579-38D07E8102A8}" type="slidenum">
              <a:rPr lang="en-US" smtClean="0"/>
              <a:pPr/>
              <a:t>14</a:t>
            </a:fld>
            <a:endParaRPr lang="en-US" dirty="0" smtClean="0"/>
          </a:p>
        </p:txBody>
      </p:sp>
      <p:sp>
        <p:nvSpPr>
          <p:cNvPr id="47107"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47108" name="Rectangle 3"/>
          <p:cNvSpPr>
            <a:spLocks noGrp="1" noChangeArrowheads="1"/>
          </p:cNvSpPr>
          <p:nvPr>
            <p:ph type="body" idx="1"/>
          </p:nvPr>
        </p:nvSpPr>
        <p:spPr bwMode="auto">
          <a:xfrm>
            <a:off x="381000" y="4267200"/>
            <a:ext cx="6172200" cy="4191000"/>
          </a:xfrm>
          <a:noFill/>
        </p:spPr>
        <p:txBody>
          <a:bodyPr wrap="square" numCol="1" anchor="t" anchorCtr="0" compatLnSpc="1">
            <a:prstTxWarp prst="textNoShape">
              <a:avLst/>
            </a:prstTxWarp>
            <a:normAutofit/>
          </a:bodyPr>
          <a:lstStyle/>
          <a:p>
            <a:r>
              <a:rPr lang="en-US" sz="1000" dirty="0"/>
              <a:t>“Grandfathered” suppliers must provide </a:t>
            </a:r>
            <a:r>
              <a:rPr lang="en-US" sz="1000" dirty="0" smtClean="0"/>
              <a:t>people who are renting certain durable </a:t>
            </a:r>
            <a:r>
              <a:rPr lang="en-US" sz="1000" dirty="0"/>
              <a:t>medical equipment or </a:t>
            </a:r>
            <a:r>
              <a:rPr lang="en-US" sz="1000" dirty="0" smtClean="0"/>
              <a:t>receiving oxygen or oxygen equipment with </a:t>
            </a:r>
            <a:r>
              <a:rPr lang="en-US" sz="1000" dirty="0"/>
              <a:t>written notice at least 30 business days before the start of the </a:t>
            </a:r>
            <a:r>
              <a:rPr lang="en-US" sz="1000" dirty="0" smtClean="0"/>
              <a:t>program</a:t>
            </a:r>
            <a:r>
              <a:rPr lang="en-US" sz="1000" dirty="0"/>
              <a:t>. This notice should </a:t>
            </a:r>
            <a:r>
              <a:rPr lang="en-US" sz="1000" dirty="0" smtClean="0"/>
              <a:t>ask whether the person wants </a:t>
            </a:r>
            <a:r>
              <a:rPr lang="en-US" sz="1000" dirty="0"/>
              <a:t>to continue renting the equipment from the grandfathered supplier</a:t>
            </a:r>
            <a:r>
              <a:rPr lang="en-US" sz="1000" dirty="0" smtClean="0"/>
              <a:t>. The person may </a:t>
            </a:r>
            <a:r>
              <a:rPr lang="en-US" sz="1000" dirty="0"/>
              <a:t>continue using a grandfathered supplier until the rental period for </a:t>
            </a:r>
            <a:r>
              <a:rPr lang="en-US" sz="1000" dirty="0" smtClean="0"/>
              <a:t>the </a:t>
            </a:r>
            <a:r>
              <a:rPr lang="en-US" sz="1000" dirty="0"/>
              <a:t>equipment ends. </a:t>
            </a:r>
            <a:r>
              <a:rPr lang="en-US" sz="1000" dirty="0" smtClean="0"/>
              <a:t>For those who use </a:t>
            </a:r>
            <a:r>
              <a:rPr lang="en-US" sz="1000" dirty="0"/>
              <a:t>oxygen and decide to use a grandfathered supplier, the Medicare payment amount will be the new, lower competitive bidding payment amount. If </a:t>
            </a:r>
            <a:r>
              <a:rPr lang="en-US" sz="1000" dirty="0" smtClean="0"/>
              <a:t>a person uses </a:t>
            </a:r>
            <a:r>
              <a:rPr lang="en-US" sz="1000" dirty="0"/>
              <a:t>other rented </a:t>
            </a:r>
            <a:r>
              <a:rPr lang="en-US" sz="1000" dirty="0" smtClean="0"/>
              <a:t>durable medical </a:t>
            </a:r>
            <a:r>
              <a:rPr lang="en-US" sz="1000" dirty="0"/>
              <a:t>equipment, the Medicare payment amount will be either the competitive bidding payment amount or the current amount, depending on the particular type of </a:t>
            </a:r>
            <a:r>
              <a:rPr lang="en-US" sz="1000" dirty="0" smtClean="0"/>
              <a:t>item rented. </a:t>
            </a:r>
            <a:r>
              <a:rPr lang="en-US" sz="1000" dirty="0"/>
              <a:t>A</a:t>
            </a:r>
            <a:r>
              <a:rPr lang="en-US" sz="1000" dirty="0" smtClean="0"/>
              <a:t>sk the grandfathered </a:t>
            </a:r>
            <a:r>
              <a:rPr lang="en-US" sz="1000" dirty="0"/>
              <a:t>supplier what </a:t>
            </a:r>
            <a:r>
              <a:rPr lang="en-US" sz="1000" dirty="0" smtClean="0"/>
              <a:t>the copayments </a:t>
            </a:r>
            <a:r>
              <a:rPr lang="en-US" sz="1000" dirty="0"/>
              <a:t>will be if </a:t>
            </a:r>
            <a:r>
              <a:rPr lang="en-US" sz="1000" dirty="0" smtClean="0"/>
              <a:t>that supplier would continue to be used instead </a:t>
            </a:r>
            <a:r>
              <a:rPr lang="en-US" sz="1000" dirty="0"/>
              <a:t>of switching to </a:t>
            </a:r>
            <a:r>
              <a:rPr lang="en-US" sz="1000" dirty="0" smtClean="0"/>
              <a:t>a new </a:t>
            </a:r>
            <a:r>
              <a:rPr lang="en-US" sz="1000" dirty="0"/>
              <a:t>contract supplier</a:t>
            </a:r>
            <a:r>
              <a:rPr lang="en-US" sz="1000" dirty="0" smtClean="0"/>
              <a:t>.</a:t>
            </a:r>
            <a:endParaRPr lang="en-US" sz="1000" dirty="0"/>
          </a:p>
          <a:p>
            <a:r>
              <a:rPr lang="en-US" sz="1000" dirty="0"/>
              <a:t>If </a:t>
            </a:r>
            <a:r>
              <a:rPr lang="en-US" sz="1000" dirty="0" smtClean="0"/>
              <a:t>the choice is </a:t>
            </a:r>
            <a:r>
              <a:rPr lang="en-US" sz="1000" dirty="0"/>
              <a:t>not to continue using </a:t>
            </a:r>
            <a:r>
              <a:rPr lang="en-US" sz="1000" dirty="0" smtClean="0"/>
              <a:t>the </a:t>
            </a:r>
            <a:r>
              <a:rPr lang="en-US" sz="1000" dirty="0"/>
              <a:t>grandfathered supplier, or </a:t>
            </a:r>
            <a:r>
              <a:rPr lang="en-US" sz="1000" dirty="0" smtClean="0"/>
              <a:t>the supplier </a:t>
            </a:r>
            <a:r>
              <a:rPr lang="en-US" sz="1000" dirty="0"/>
              <a:t>chooses not to </a:t>
            </a:r>
            <a:r>
              <a:rPr lang="en-US" sz="1000" dirty="0" smtClean="0"/>
              <a:t>become </a:t>
            </a:r>
            <a:r>
              <a:rPr lang="en-US" sz="1000" dirty="0"/>
              <a:t>a grandfathered supplier </a:t>
            </a:r>
            <a:r>
              <a:rPr lang="en-US" sz="1000" dirty="0" smtClean="0"/>
              <a:t>when the new</a:t>
            </a:r>
            <a:r>
              <a:rPr lang="en-US" sz="1000" baseline="0" dirty="0" smtClean="0"/>
              <a:t> contracts go into effect, </a:t>
            </a:r>
            <a:r>
              <a:rPr lang="en-US" sz="1000" dirty="0" smtClean="0"/>
              <a:t>the person with Original Medicare generally</a:t>
            </a:r>
            <a:r>
              <a:rPr lang="en-US" sz="1000" baseline="0" dirty="0" smtClean="0"/>
              <a:t> </a:t>
            </a:r>
            <a:r>
              <a:rPr lang="en-US" sz="1000" dirty="0" smtClean="0"/>
              <a:t>must use </a:t>
            </a:r>
            <a:r>
              <a:rPr lang="en-US" sz="1000" dirty="0"/>
              <a:t>a </a:t>
            </a:r>
            <a:r>
              <a:rPr lang="en-US" sz="1000" dirty="0" smtClean="0"/>
              <a:t>contract </a:t>
            </a:r>
            <a:r>
              <a:rPr lang="en-US" sz="1000" dirty="0"/>
              <a:t>supplier for Medicare to help pay. </a:t>
            </a:r>
          </a:p>
          <a:p>
            <a:r>
              <a:rPr lang="en-US" sz="1000" dirty="0" smtClean="0"/>
              <a:t>A </a:t>
            </a:r>
            <a:r>
              <a:rPr lang="en-US" sz="1000" dirty="0"/>
              <a:t>supplier that decides not to become a grandfathered supplier is required </a:t>
            </a:r>
            <a:r>
              <a:rPr lang="en-US" sz="1000" dirty="0" smtClean="0"/>
              <a:t>to the </a:t>
            </a:r>
            <a:r>
              <a:rPr lang="en-US" sz="1000" dirty="0"/>
              <a:t>pick up items from </a:t>
            </a:r>
            <a:r>
              <a:rPr lang="en-US" sz="1000" dirty="0" smtClean="0"/>
              <a:t>the person’s home </a:t>
            </a:r>
            <a:r>
              <a:rPr lang="en-US" sz="1000" dirty="0"/>
              <a:t>after the program begins and </a:t>
            </a:r>
            <a:r>
              <a:rPr lang="en-US" sz="1000" dirty="0" smtClean="0"/>
              <a:t>the person has been </a:t>
            </a:r>
            <a:r>
              <a:rPr lang="en-US" sz="1000" dirty="0"/>
              <a:t>notified. The supplier must </a:t>
            </a:r>
            <a:r>
              <a:rPr lang="en-US" sz="1000" dirty="0" smtClean="0"/>
              <a:t>provide notification </a:t>
            </a:r>
            <a:r>
              <a:rPr lang="en-US" sz="1000" dirty="0"/>
              <a:t>3</a:t>
            </a:r>
            <a:r>
              <a:rPr lang="en-US" sz="1000" dirty="0" smtClean="0"/>
              <a:t> </a:t>
            </a:r>
            <a:r>
              <a:rPr lang="en-US" sz="1000" dirty="0"/>
              <a:t>times before it can pick up the item: </a:t>
            </a:r>
          </a:p>
          <a:p>
            <a:pPr marL="228600" indent="-228600">
              <a:buAutoNum type="arabicPeriod"/>
            </a:pPr>
            <a:r>
              <a:rPr lang="en-US" sz="1000" dirty="0" smtClean="0"/>
              <a:t>The </a:t>
            </a:r>
            <a:r>
              <a:rPr lang="en-US" sz="1000" dirty="0"/>
              <a:t>supplier must </a:t>
            </a:r>
            <a:r>
              <a:rPr lang="en-US" sz="1000" dirty="0" smtClean="0"/>
              <a:t>send the person a </a:t>
            </a:r>
            <a:r>
              <a:rPr lang="en-US" sz="1000" dirty="0"/>
              <a:t>letter at least 30 business days before the program begins indicating that </a:t>
            </a:r>
            <a:r>
              <a:rPr lang="en-US" sz="1000" dirty="0" smtClean="0"/>
              <a:t>it’ll no </a:t>
            </a:r>
            <a:r>
              <a:rPr lang="en-US" sz="1000" dirty="0"/>
              <a:t>longer provide rental items after a certain date. This letter will </a:t>
            </a:r>
            <a:r>
              <a:rPr lang="en-US" sz="1000" dirty="0" smtClean="0"/>
              <a:t>include the </a:t>
            </a:r>
            <a:r>
              <a:rPr lang="en-US" sz="1000" dirty="0"/>
              <a:t>date on which a </a:t>
            </a:r>
            <a:r>
              <a:rPr lang="en-US" sz="1000" dirty="0" smtClean="0"/>
              <a:t>new Medicare </a:t>
            </a:r>
            <a:r>
              <a:rPr lang="en-US" sz="1000" dirty="0"/>
              <a:t>contract supplier must begin to </a:t>
            </a:r>
            <a:r>
              <a:rPr lang="en-US" sz="1000" dirty="0" smtClean="0"/>
              <a:t>provide </a:t>
            </a:r>
            <a:r>
              <a:rPr lang="en-US" sz="1000" dirty="0"/>
              <a:t>the rented </a:t>
            </a:r>
            <a:r>
              <a:rPr lang="en-US" sz="1000" dirty="0" smtClean="0"/>
              <a:t>item.</a:t>
            </a:r>
          </a:p>
          <a:p>
            <a:pPr marL="228600" indent="-228600">
              <a:buAutoNum type="arabicPeriod"/>
            </a:pPr>
            <a:r>
              <a:rPr lang="en-US" sz="1000" dirty="0" smtClean="0"/>
              <a:t>Before </a:t>
            </a:r>
            <a:r>
              <a:rPr lang="en-US" sz="1000" dirty="0"/>
              <a:t>the supplier can pick up its equipment, </a:t>
            </a:r>
            <a:r>
              <a:rPr lang="en-US" sz="1000" dirty="0" smtClean="0"/>
              <a:t>they </a:t>
            </a:r>
            <a:r>
              <a:rPr lang="en-US" sz="1000" dirty="0"/>
              <a:t>must call </a:t>
            </a:r>
            <a:r>
              <a:rPr lang="en-US" sz="1000" dirty="0" smtClean="0"/>
              <a:t>the person 10 </a:t>
            </a:r>
            <a:r>
              <a:rPr lang="en-US" sz="1000" dirty="0"/>
              <a:t>days prior to picking up the </a:t>
            </a:r>
            <a:r>
              <a:rPr lang="en-US" sz="1000" dirty="0" smtClean="0"/>
              <a:t>item.</a:t>
            </a:r>
          </a:p>
          <a:p>
            <a:pPr marL="228600" indent="-228600">
              <a:buAutoNum type="arabicPeriod"/>
            </a:pPr>
            <a:r>
              <a:rPr lang="en-US" sz="1000" dirty="0" smtClean="0"/>
              <a:t>The </a:t>
            </a:r>
            <a:r>
              <a:rPr lang="en-US" sz="1000" dirty="0"/>
              <a:t>supplier must </a:t>
            </a:r>
            <a:r>
              <a:rPr lang="en-US" sz="1000" dirty="0" smtClean="0"/>
              <a:t>call again </a:t>
            </a:r>
            <a:r>
              <a:rPr lang="en-US" sz="1000" dirty="0"/>
              <a:t>2</a:t>
            </a:r>
            <a:r>
              <a:rPr lang="en-US" sz="1000" dirty="0" smtClean="0"/>
              <a:t> </a:t>
            </a:r>
            <a:r>
              <a:rPr lang="en-US" sz="1000" dirty="0"/>
              <a:t>business days prior to picking up the item</a:t>
            </a:r>
            <a:r>
              <a:rPr lang="en-US" sz="1000" dirty="0" smtClean="0"/>
              <a:t>.</a:t>
            </a:r>
            <a:endParaRPr lang="en-US" sz="1000" dirty="0"/>
          </a:p>
          <a:p>
            <a:r>
              <a:rPr lang="en-US" sz="1000" dirty="0" smtClean="0"/>
              <a:t>When someone changes </a:t>
            </a:r>
            <a:r>
              <a:rPr lang="en-US" sz="1000" dirty="0"/>
              <a:t>to a Medicare contract supplier, the old supplier should work with the contract supplier so there isn’t a break in </a:t>
            </a:r>
            <a:r>
              <a:rPr lang="en-US" sz="1000" dirty="0" smtClean="0"/>
              <a:t>service.</a:t>
            </a:r>
            <a:r>
              <a:rPr lang="en-US" sz="1000" dirty="0"/>
              <a:t> </a:t>
            </a:r>
            <a:r>
              <a:rPr lang="en-US" sz="1000" dirty="0" smtClean="0"/>
              <a:t>If a person switches </a:t>
            </a:r>
            <a:r>
              <a:rPr lang="en-US" sz="1000" dirty="0"/>
              <a:t>to </a:t>
            </a:r>
            <a:r>
              <a:rPr lang="en-US" sz="1000" dirty="0" smtClean="0"/>
              <a:t>a new </a:t>
            </a:r>
            <a:r>
              <a:rPr lang="en-US" sz="1000" dirty="0"/>
              <a:t>contract supplier instead of using a grandfathered supplier, this may extend the rental period and result in additional months of coinsurance.</a:t>
            </a:r>
          </a:p>
          <a:p>
            <a:endParaRPr lang="en-US" sz="1000" dirty="0"/>
          </a:p>
        </p:txBody>
      </p:sp>
    </p:spTree>
    <p:extLst>
      <p:ext uri="{BB962C8B-B14F-4D97-AF65-F5344CB8AC3E}">
        <p14:creationId xmlns:p14="http://schemas.microsoft.com/office/powerpoint/2010/main" val="4216444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250B0FD-914F-4312-8B77-EBFC44C659AC}" type="slidenum">
              <a:rPr lang="en-US" smtClean="0"/>
              <a:pPr/>
              <a:t>15</a:t>
            </a:fld>
            <a:endParaRPr lang="en-US" dirty="0" smtClean="0"/>
          </a:p>
        </p:txBody>
      </p:sp>
      <p:sp>
        <p:nvSpPr>
          <p:cNvPr id="50179"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897301">
              <a:defRPr/>
            </a:pPr>
            <a:r>
              <a:rPr lang="en-US" dirty="0" smtClean="0"/>
              <a:t>Some people have both Medicare and other insurance. If</a:t>
            </a:r>
            <a:r>
              <a:rPr lang="en-US" baseline="0" dirty="0" smtClean="0"/>
              <a:t> </a:t>
            </a:r>
            <a:r>
              <a:rPr lang="en-US" dirty="0"/>
              <a:t>a</a:t>
            </a:r>
            <a:r>
              <a:rPr lang="en-US" strike="noStrike" dirty="0" smtClean="0"/>
              <a:t> </a:t>
            </a:r>
            <a:r>
              <a:rPr lang="en-US" dirty="0" smtClean="0"/>
              <a:t>primary insurance policy requires us</a:t>
            </a:r>
            <a:r>
              <a:rPr lang="en-US" baseline="0" dirty="0" smtClean="0"/>
              <a:t>e of</a:t>
            </a:r>
            <a:r>
              <a:rPr lang="en-US" dirty="0" smtClean="0"/>
              <a:t> a non-contract supplier, Medicare may make a secondary payment to a non-contract Medicare-enrolled supplier if required by the policy. The supplier must be accredited, have a valid Medicare billing</a:t>
            </a:r>
            <a:r>
              <a:rPr lang="en-US" baseline="0" dirty="0" smtClean="0"/>
              <a:t> number, </a:t>
            </a:r>
            <a:r>
              <a:rPr lang="en-US" dirty="0" smtClean="0"/>
              <a:t>and be eligible to receive secondary payments. The benefits administrator, insurer, or plan provider can provide more information.</a:t>
            </a:r>
          </a:p>
          <a:p>
            <a:endParaRPr lang="en-US" dirty="0" smtClean="0"/>
          </a:p>
        </p:txBody>
      </p:sp>
    </p:spTree>
    <p:extLst>
      <p:ext uri="{BB962C8B-B14F-4D97-AF65-F5344CB8AC3E}">
        <p14:creationId xmlns:p14="http://schemas.microsoft.com/office/powerpoint/2010/main" val="1623528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3B6D155-F9EF-4666-9A2B-D3D793D98B68}" type="slidenum">
              <a:rPr lang="en-US" smtClean="0"/>
              <a:pPr/>
              <a:t>16</a:t>
            </a:fld>
            <a:endParaRPr lang="en-US" dirty="0" smtClean="0"/>
          </a:p>
        </p:txBody>
      </p:sp>
      <p:sp>
        <p:nvSpPr>
          <p:cNvPr id="51203"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ts val="600"/>
              </a:spcBef>
            </a:pPr>
            <a:r>
              <a:rPr lang="en-US" dirty="0" smtClean="0"/>
              <a:t>Non-contract suppliers may not provide competitively bid items to people with Original Medicare who live in or visit a competitive bidding area unless they’re a “grandfathered” supplier or fall under one of the other exceptions we’ve discussed. </a:t>
            </a:r>
          </a:p>
          <a:p>
            <a:pPr>
              <a:spcBef>
                <a:spcPts val="600"/>
              </a:spcBef>
            </a:pPr>
            <a:r>
              <a:rPr lang="en-US" dirty="0" smtClean="0"/>
              <a:t>If a non-contract supplier in a competitive bidding area provides a competitively bid item to</a:t>
            </a:r>
            <a:r>
              <a:rPr lang="en-US" baseline="0" dirty="0" smtClean="0"/>
              <a:t> a person with Medicare</a:t>
            </a:r>
            <a:r>
              <a:rPr lang="en-US" dirty="0" smtClean="0"/>
              <a:t> and no exception applies, </a:t>
            </a:r>
            <a:r>
              <a:rPr lang="en-US" baseline="0" dirty="0" smtClean="0"/>
              <a:t>that person isn’t responsible for payment unless the supplier </a:t>
            </a:r>
            <a:r>
              <a:rPr lang="en-US" dirty="0" smtClean="0"/>
              <a:t>gives</a:t>
            </a:r>
            <a:r>
              <a:rPr lang="en-US" baseline="0" dirty="0" smtClean="0"/>
              <a:t> </a:t>
            </a:r>
            <a:r>
              <a:rPr lang="en-US" dirty="0" smtClean="0"/>
              <a:t>an Advance Beneficiary Notice</a:t>
            </a:r>
            <a:r>
              <a:rPr lang="en-US" baseline="0" dirty="0" smtClean="0"/>
              <a:t> (</a:t>
            </a:r>
            <a:r>
              <a:rPr lang="en-US" dirty="0" smtClean="0"/>
              <a:t>ABN). </a:t>
            </a:r>
          </a:p>
          <a:p>
            <a:pPr>
              <a:spcBef>
                <a:spcPts val="600"/>
              </a:spcBef>
            </a:pPr>
            <a:r>
              <a:rPr lang="en-US" dirty="0" smtClean="0"/>
              <a:t>As a reminder,</a:t>
            </a:r>
            <a:r>
              <a:rPr lang="en-US" baseline="0" dirty="0" smtClean="0"/>
              <a:t> t</a:t>
            </a:r>
            <a:r>
              <a:rPr lang="en-US" dirty="0" smtClean="0"/>
              <a:t>his notice says Medicare won’t pay for the item or service. Signing an ABN</a:t>
            </a:r>
            <a:r>
              <a:rPr lang="en-US" dirty="0"/>
              <a:t> </a:t>
            </a:r>
            <a:r>
              <a:rPr lang="en-US" dirty="0" smtClean="0"/>
              <a:t>means agreeing to pay the entire amount for the item or service. If a</a:t>
            </a:r>
            <a:r>
              <a:rPr lang="en-US" baseline="0" dirty="0" smtClean="0"/>
              <a:t> </a:t>
            </a:r>
            <a:r>
              <a:rPr lang="en-US" dirty="0" smtClean="0"/>
              <a:t>person</a:t>
            </a:r>
            <a:r>
              <a:rPr lang="en-US" baseline="0" dirty="0" smtClean="0"/>
              <a:t> doesn’t </a:t>
            </a:r>
            <a:r>
              <a:rPr lang="en-US" dirty="0" smtClean="0"/>
              <a:t>sign an ABN, they aren’t responsible for payment for the item or service.</a:t>
            </a:r>
          </a:p>
        </p:txBody>
      </p:sp>
    </p:spTree>
    <p:extLst>
      <p:ext uri="{BB962C8B-B14F-4D97-AF65-F5344CB8AC3E}">
        <p14:creationId xmlns:p14="http://schemas.microsoft.com/office/powerpoint/2010/main" val="30135210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Changing Suppliers Scenario</a:t>
            </a:r>
          </a:p>
          <a:p>
            <a:r>
              <a:rPr lang="en-US" b="1" u="sng" dirty="0" smtClean="0"/>
              <a:t>Obtaining DMEPOS items from a new contract supplier</a:t>
            </a:r>
            <a:endParaRPr lang="en-US" b="1" dirty="0" smtClean="0"/>
          </a:p>
          <a:p>
            <a:pPr lvl="0" indent="0" eaLnBrk="0" fontAlgn="base" hangingPunct="0">
              <a:spcAft>
                <a:spcPct val="0"/>
              </a:spcAft>
              <a:buNone/>
              <a:defRPr/>
            </a:pPr>
            <a:r>
              <a:rPr lang="en-US" sz="1200" dirty="0" smtClean="0">
                <a:solidFill>
                  <a:prstClr val="black"/>
                </a:solidFill>
                <a:cs typeface="Arial" charset="0"/>
              </a:rPr>
              <a:t>Mildred’s permanent residence is in Miami, FL which is a Round 1 C</a:t>
            </a:r>
            <a:r>
              <a:rPr lang="en-US" dirty="0" smtClean="0">
                <a:solidFill>
                  <a:prstClr val="black"/>
                </a:solidFill>
                <a:cs typeface="Arial" charset="0"/>
              </a:rPr>
              <a:t>ompetitive Bidding Area</a:t>
            </a:r>
            <a:r>
              <a:rPr lang="en-US" sz="1200" dirty="0" smtClean="0">
                <a:solidFill>
                  <a:prstClr val="black"/>
                </a:solidFill>
                <a:cs typeface="Arial" charset="0"/>
              </a:rPr>
              <a:t>. She’s currently renting her Continuous Positive Airway Pressure (CPAP) device from ABC Company. ABC</a:t>
            </a:r>
            <a:r>
              <a:rPr lang="en-US" sz="1200" baseline="0" dirty="0" smtClean="0">
                <a:solidFill>
                  <a:prstClr val="black"/>
                </a:solidFill>
                <a:cs typeface="Arial" charset="0"/>
              </a:rPr>
              <a:t> Company has a 2016 Round 1 Recompete contract, but not a 2017 Round 1 Recompete contract. ABC company decides not to become a grandfathered supplier. </a:t>
            </a:r>
            <a:r>
              <a:rPr lang="en-US" sz="1200" dirty="0" smtClean="0">
                <a:solidFill>
                  <a:prstClr val="black"/>
                </a:solidFill>
                <a:cs typeface="Arial" charset="0"/>
              </a:rPr>
              <a:t>Mildred receives a notice from ABC Company informing her that they won’t be a contract supplier after December 31, 2016, and that they also</a:t>
            </a:r>
            <a:r>
              <a:rPr lang="en-US" sz="1200" baseline="0" dirty="0" smtClean="0">
                <a:solidFill>
                  <a:prstClr val="black"/>
                </a:solidFill>
                <a:cs typeface="Arial" charset="0"/>
              </a:rPr>
              <a:t> won’t </a:t>
            </a:r>
            <a:r>
              <a:rPr lang="en-US" sz="1200" dirty="0" smtClean="0">
                <a:solidFill>
                  <a:prstClr val="black"/>
                </a:solidFill>
                <a:cs typeface="Arial" charset="0"/>
              </a:rPr>
              <a:t>be a grandfathered supplier. Mildred must transition to a Round 1 Recompete contract supplier for Medicare to help pay. ABC Company</a:t>
            </a:r>
            <a:r>
              <a:rPr lang="en-US" sz="1200" baseline="0" dirty="0" smtClean="0">
                <a:solidFill>
                  <a:prstClr val="black"/>
                </a:solidFill>
                <a:cs typeface="Arial" charset="0"/>
              </a:rPr>
              <a:t> must give Mildred </a:t>
            </a:r>
            <a:r>
              <a:rPr lang="en-US" dirty="0">
                <a:solidFill>
                  <a:prstClr val="black"/>
                </a:solidFill>
                <a:cs typeface="Arial" charset="0"/>
              </a:rPr>
              <a:t>2</a:t>
            </a:r>
            <a:r>
              <a:rPr lang="en-US" sz="1200" baseline="0" dirty="0" smtClean="0">
                <a:solidFill>
                  <a:prstClr val="black"/>
                </a:solidFill>
                <a:cs typeface="Arial" charset="0"/>
              </a:rPr>
              <a:t> additional notices before picking up its equipment. These notices should occur 10 days and 2 days before the equipment is picked up. ABC Company and Mildred’s new contract supplier must coordinate with Mildred to pick up her current CPAP device and deliver the new one. </a:t>
            </a:r>
            <a:endParaRPr lang="en-US" sz="1200" dirty="0" smtClean="0">
              <a:solidFill>
                <a:prstClr val="black"/>
              </a:solidFill>
              <a:cs typeface="Arial" charset="0"/>
            </a:endParaRPr>
          </a:p>
          <a:p>
            <a:pPr lvl="0" indent="0" eaLnBrk="0" fontAlgn="base" hangingPunct="0">
              <a:lnSpc>
                <a:spcPct val="80000"/>
              </a:lnSpc>
              <a:spcAft>
                <a:spcPct val="0"/>
              </a:spcAft>
              <a:buNone/>
              <a:defRPr/>
            </a:pPr>
            <a:endParaRPr lang="en-US" sz="1200" dirty="0" smtClean="0">
              <a:solidFill>
                <a:prstClr val="black"/>
              </a:solidFill>
              <a:cs typeface="Arial" charset="0"/>
            </a:endParaRPr>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17</a:t>
            </a:fld>
            <a:endParaRPr lang="en-US" dirty="0"/>
          </a:p>
        </p:txBody>
      </p:sp>
    </p:spTree>
    <p:extLst>
      <p:ext uri="{BB962C8B-B14F-4D97-AF65-F5344CB8AC3E}">
        <p14:creationId xmlns:p14="http://schemas.microsoft.com/office/powerpoint/2010/main" val="1030831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4D9812B-25C3-466C-8D33-55B63BBDEE70}" type="slidenum">
              <a:rPr lang="en-US" smtClean="0"/>
              <a:pPr/>
              <a:t>18</a:t>
            </a:fld>
            <a:endParaRPr lang="en-US" dirty="0" smtClean="0"/>
          </a:p>
        </p:txBody>
      </p:sp>
      <p:sp>
        <p:nvSpPr>
          <p:cNvPr id="53251"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baseline="0" dirty="0" smtClean="0"/>
              <a:t>When people with Original Medicare </a:t>
            </a:r>
            <a:r>
              <a:rPr lang="en-US" dirty="0" smtClean="0"/>
              <a:t>travel to or visit a </a:t>
            </a:r>
            <a:r>
              <a:rPr lang="en-US" baseline="0" dirty="0" smtClean="0"/>
              <a:t>Competitive Bidding Area (CBA) and </a:t>
            </a:r>
            <a:r>
              <a:rPr lang="en-US" dirty="0" smtClean="0"/>
              <a:t>need to get equipment or supplies</a:t>
            </a:r>
            <a:r>
              <a:rPr lang="en-US" baseline="0" dirty="0" smtClean="0"/>
              <a:t> </a:t>
            </a:r>
            <a:r>
              <a:rPr lang="en-US" dirty="0" smtClean="0"/>
              <a:t>that are part of the Competitive Bidding Program for that CBA, they must almost always get those items from a contract supplier for that CBA.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Remember, if a non-contract supplier in a CBA provides a competitively bid item and no exception applies,</a:t>
            </a:r>
            <a:r>
              <a:rPr lang="en-US" baseline="0" dirty="0" smtClean="0"/>
              <a:t> </a:t>
            </a:r>
            <a:r>
              <a:rPr lang="en-US" dirty="0" smtClean="0"/>
              <a:t>the person receiving the item isn’t</a:t>
            </a:r>
            <a:r>
              <a:rPr lang="en-US" strike="noStrike" baseline="0" dirty="0" smtClean="0"/>
              <a:t> </a:t>
            </a:r>
            <a:r>
              <a:rPr lang="en-US" baseline="0" dirty="0" smtClean="0"/>
              <a:t>responsible for payment unless the supplier issues </a:t>
            </a:r>
            <a:r>
              <a:rPr lang="en-US" dirty="0" smtClean="0"/>
              <a:t>them an Advance Beneficiary Notice.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People</a:t>
            </a:r>
            <a:r>
              <a:rPr lang="en-US" baseline="0" dirty="0" smtClean="0"/>
              <a:t> </a:t>
            </a:r>
            <a:r>
              <a:rPr lang="en-US" dirty="0" smtClean="0"/>
              <a:t>who</a:t>
            </a:r>
            <a:r>
              <a:rPr lang="en-US" baseline="0" dirty="0" smtClean="0"/>
              <a:t> t</a:t>
            </a:r>
            <a:r>
              <a:rPr lang="en-US" dirty="0" smtClean="0"/>
              <a:t>ravel to a non-CBA can use any Medicare-enrolled supplier. </a:t>
            </a:r>
          </a:p>
        </p:txBody>
      </p:sp>
    </p:spTree>
    <p:extLst>
      <p:ext uri="{BB962C8B-B14F-4D97-AF65-F5344CB8AC3E}">
        <p14:creationId xmlns:p14="http://schemas.microsoft.com/office/powerpoint/2010/main" val="120341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3EFFFDB-8283-42D5-A797-0B1BBD7B41B5}" type="slidenum">
              <a:rPr lang="en-US" smtClean="0"/>
              <a:pPr/>
              <a:t>19</a:t>
            </a:fld>
            <a:endParaRPr lang="en-US" dirty="0" smtClean="0"/>
          </a:p>
        </p:txBody>
      </p:sp>
      <p:sp>
        <p:nvSpPr>
          <p:cNvPr id="55299"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897301">
              <a:defRPr/>
            </a:pPr>
            <a:r>
              <a:rPr lang="en-US" dirty="0" smtClean="0"/>
              <a:t>The Competitive Bidding Program has special protections to make sure people</a:t>
            </a:r>
            <a:r>
              <a:rPr lang="en-US" strike="noStrike" dirty="0" smtClean="0"/>
              <a:t> </a:t>
            </a:r>
            <a:r>
              <a:rPr lang="en-US" dirty="0" smtClean="0"/>
              <a:t>get the specific types of medical equipment they</a:t>
            </a:r>
            <a:r>
              <a:rPr lang="en-US" baseline="0" dirty="0" smtClean="0"/>
              <a:t> </a:t>
            </a:r>
            <a:r>
              <a:rPr lang="en-US" dirty="0" smtClean="0"/>
              <a:t>need to protect their health. For a specific brand of equipment or supplies, or an item in a specific form, the doctor must prescribe the specific brand or form in writing. The</a:t>
            </a:r>
            <a:r>
              <a:rPr lang="en-US" baseline="0" dirty="0" smtClean="0"/>
              <a:t> </a:t>
            </a:r>
            <a:r>
              <a:rPr lang="en-US" dirty="0" smtClean="0"/>
              <a:t>doctor must also document in the medical record that the person</a:t>
            </a:r>
            <a:r>
              <a:rPr lang="en-US" strike="noStrike" dirty="0" smtClean="0"/>
              <a:t> </a:t>
            </a:r>
            <a:r>
              <a:rPr lang="en-US" dirty="0" smtClean="0"/>
              <a:t>needs this specific item or supply for medical reasons.</a:t>
            </a:r>
          </a:p>
          <a:p>
            <a:pPr defTabSz="897301">
              <a:defRPr/>
            </a:pPr>
            <a:r>
              <a:rPr lang="en-US" dirty="0" smtClean="0"/>
              <a:t>In these situations, a Medicare contract supplier is required to: provide the exact brand or form of item the doctor prescribed; or work with the doctor to find an alternate brand or form that’s safe and effective, </a:t>
            </a:r>
            <a:r>
              <a:rPr lang="en-US" baseline="0" dirty="0" smtClean="0"/>
              <a:t>and obtain a revised prescription</a:t>
            </a:r>
            <a:r>
              <a:rPr lang="en-US" dirty="0" smtClean="0"/>
              <a:t>; or help the person find another contract supplier that offers the brand or form prescribed.</a:t>
            </a:r>
          </a:p>
        </p:txBody>
      </p:sp>
    </p:spTree>
    <p:extLst>
      <p:ext uri="{BB962C8B-B14F-4D97-AF65-F5344CB8AC3E}">
        <p14:creationId xmlns:p14="http://schemas.microsoft.com/office/powerpoint/2010/main" val="1804711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AD82B34-4EDE-4720-943F-B913F5B812B7}" type="slidenum">
              <a:rPr lang="en-US" smtClean="0"/>
              <a:pPr/>
              <a:t>2</a:t>
            </a:fld>
            <a:endParaRPr lang="en-US" dirty="0" smtClean="0"/>
          </a:p>
        </p:txBody>
      </p:sp>
      <p:sp>
        <p:nvSpPr>
          <p:cNvPr id="36867"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36868" name="Rectangle 3"/>
          <p:cNvSpPr>
            <a:spLocks noGrp="1" noChangeArrowheads="1"/>
          </p:cNvSpPr>
          <p:nvPr>
            <p:ph type="body" idx="1"/>
          </p:nvPr>
        </p:nvSpPr>
        <p:spPr bwMode="auto">
          <a:xfrm>
            <a:off x="609600" y="4343400"/>
            <a:ext cx="5715000" cy="4419600"/>
          </a:xfrm>
          <a:noFill/>
        </p:spPr>
        <p:txBody>
          <a:bodyPr wrap="square" numCol="1" anchor="t" anchorCtr="0" compatLnSpc="1">
            <a:prstTxWarp prst="textNoShape">
              <a:avLst/>
            </a:prstTxWarp>
            <a:normAutofit/>
          </a:bodyPr>
          <a:lstStyle/>
          <a:p>
            <a:pPr>
              <a:spcAft>
                <a:spcPts val="0"/>
              </a:spcAft>
              <a:defRPr/>
            </a:pPr>
            <a:r>
              <a:rPr lang="en-US" dirty="0" smtClean="0"/>
              <a:t>In January 2011, Medicare started a new Competitive Bidding </a:t>
            </a:r>
            <a:r>
              <a:rPr lang="en-US" dirty="0"/>
              <a:t>P</a:t>
            </a:r>
            <a:r>
              <a:rPr lang="en-US" dirty="0" smtClean="0"/>
              <a:t>rogram for certain </a:t>
            </a:r>
            <a:r>
              <a:rPr lang="en-US" dirty="0"/>
              <a:t>D</a:t>
            </a:r>
            <a:r>
              <a:rPr lang="en-US" kern="1200" dirty="0" smtClean="0">
                <a:solidFill>
                  <a:schemeClr val="tx1"/>
                </a:solidFill>
                <a:effectLst/>
              </a:rPr>
              <a:t>urable </a:t>
            </a:r>
            <a:r>
              <a:rPr lang="en-US" dirty="0"/>
              <a:t>M</a:t>
            </a:r>
            <a:r>
              <a:rPr lang="en-US" kern="1200" dirty="0" smtClean="0">
                <a:solidFill>
                  <a:schemeClr val="tx1"/>
                </a:solidFill>
                <a:effectLst/>
              </a:rPr>
              <a:t>edical </a:t>
            </a:r>
            <a:r>
              <a:rPr lang="en-US" dirty="0"/>
              <a:t>E</a:t>
            </a:r>
            <a:r>
              <a:rPr lang="en-US" kern="1200" dirty="0" smtClean="0">
                <a:solidFill>
                  <a:schemeClr val="tx1"/>
                </a:solidFill>
                <a:effectLst/>
              </a:rPr>
              <a:t>quipment, Prosthetics, Orthotics, and Supplies (DMEPOS)</a:t>
            </a:r>
            <a:r>
              <a:rPr lang="en-US" dirty="0" smtClean="0"/>
              <a:t> in 9 areas of the country. These nine areas are referred to as the Round 1 areas.</a:t>
            </a:r>
            <a:r>
              <a:rPr lang="en-US" baseline="0" dirty="0" smtClean="0"/>
              <a:t> </a:t>
            </a:r>
            <a:r>
              <a:rPr lang="en-US" dirty="0"/>
              <a:t>The </a:t>
            </a:r>
            <a:r>
              <a:rPr lang="en-US" dirty="0" smtClean="0"/>
              <a:t>Competitive </a:t>
            </a:r>
            <a:r>
              <a:rPr lang="en-US" dirty="0"/>
              <a:t>B</a:t>
            </a:r>
            <a:r>
              <a:rPr lang="en-US" dirty="0" smtClean="0"/>
              <a:t>idding </a:t>
            </a:r>
            <a:r>
              <a:rPr lang="en-US" dirty="0"/>
              <a:t>P</a:t>
            </a:r>
            <a:r>
              <a:rPr lang="en-US" dirty="0" smtClean="0"/>
              <a:t>rogram </a:t>
            </a:r>
            <a:r>
              <a:rPr lang="en-US" dirty="0"/>
              <a:t>supplier contracts in Round 1 areas ended on December 31, 2013</a:t>
            </a:r>
            <a:r>
              <a:rPr lang="en-US" dirty="0" smtClean="0"/>
              <a:t>. O</a:t>
            </a:r>
            <a:r>
              <a:rPr lang="en-US" baseline="0" dirty="0" smtClean="0"/>
              <a:t>n January 1, 2014</a:t>
            </a:r>
            <a:r>
              <a:rPr lang="en-US" dirty="0" smtClean="0"/>
              <a:t>, </a:t>
            </a:r>
            <a:r>
              <a:rPr lang="en-US" dirty="0"/>
              <a:t>Medicare started new contracts with suppliers in these </a:t>
            </a:r>
            <a:r>
              <a:rPr lang="en-US" dirty="0" smtClean="0"/>
              <a:t>9 </a:t>
            </a:r>
            <a:r>
              <a:rPr lang="en-US" dirty="0"/>
              <a:t>competitive bidding </a:t>
            </a:r>
            <a:r>
              <a:rPr lang="en-US" dirty="0" smtClean="0"/>
              <a:t>areas.</a:t>
            </a:r>
            <a:r>
              <a:rPr lang="en-US" baseline="0" dirty="0" smtClean="0"/>
              <a:t> </a:t>
            </a:r>
          </a:p>
          <a:p>
            <a:pPr>
              <a:spcAft>
                <a:spcPts val="0"/>
              </a:spcAft>
              <a:defRPr/>
            </a:pPr>
            <a:r>
              <a:rPr lang="en-US" b="0" kern="1200" dirty="0" smtClean="0">
                <a:solidFill>
                  <a:schemeClr val="tx1"/>
                </a:solidFill>
                <a:effectLst/>
              </a:rPr>
              <a:t>In July 2013</a:t>
            </a:r>
            <a:r>
              <a:rPr lang="en-US" kern="1200" dirty="0" smtClean="0">
                <a:solidFill>
                  <a:schemeClr val="tx1"/>
                </a:solidFill>
                <a:effectLst/>
              </a:rPr>
              <a:t>, Medicare expanded the Competitive Bidding Program to more areas of the country, called</a:t>
            </a:r>
            <a:r>
              <a:rPr lang="en-US" kern="1200" baseline="0" dirty="0" smtClean="0">
                <a:solidFill>
                  <a:schemeClr val="tx1"/>
                </a:solidFill>
                <a:effectLst/>
              </a:rPr>
              <a:t> the Round 2 areas,</a:t>
            </a:r>
            <a:r>
              <a:rPr lang="en-US" kern="1200" dirty="0" smtClean="0">
                <a:solidFill>
                  <a:schemeClr val="tx1"/>
                </a:solidFill>
                <a:effectLst/>
              </a:rPr>
              <a:t> and also implemented </a:t>
            </a:r>
            <a:r>
              <a:rPr lang="en-US" dirty="0"/>
              <a:t>a</a:t>
            </a:r>
            <a:r>
              <a:rPr lang="en-US" kern="1200" dirty="0" smtClean="0">
                <a:solidFill>
                  <a:schemeClr val="tx1"/>
                </a:solidFill>
                <a:effectLst/>
              </a:rPr>
              <a:t> National </a:t>
            </a:r>
            <a:r>
              <a:rPr lang="en-US" dirty="0" smtClean="0"/>
              <a:t>M</a:t>
            </a:r>
            <a:r>
              <a:rPr lang="en-US" kern="1200" dirty="0" smtClean="0">
                <a:solidFill>
                  <a:schemeClr val="tx1"/>
                </a:solidFill>
                <a:effectLst/>
              </a:rPr>
              <a:t>ail-Order </a:t>
            </a:r>
            <a:r>
              <a:rPr lang="en-US" dirty="0"/>
              <a:t>P</a:t>
            </a:r>
            <a:r>
              <a:rPr lang="en-US" kern="1200" dirty="0" smtClean="0">
                <a:solidFill>
                  <a:schemeClr val="tx1"/>
                </a:solidFill>
                <a:effectLst/>
              </a:rPr>
              <a:t>rogram for diabetic testing supplies. </a:t>
            </a:r>
          </a:p>
          <a:p>
            <a:pPr>
              <a:spcAft>
                <a:spcPts val="0"/>
              </a:spcAft>
            </a:pPr>
            <a:endParaRPr lang="en-US" dirty="0" smtClean="0"/>
          </a:p>
          <a:p>
            <a:pPr>
              <a:spcBef>
                <a:spcPct val="0"/>
              </a:spcBef>
            </a:pPr>
            <a:endParaRPr lang="en-US" dirty="0"/>
          </a:p>
        </p:txBody>
      </p:sp>
    </p:spTree>
    <p:extLst>
      <p:ext uri="{BB962C8B-B14F-4D97-AF65-F5344CB8AC3E}">
        <p14:creationId xmlns:p14="http://schemas.microsoft.com/office/powerpoint/2010/main" val="887209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4034CC7-4B37-4A4F-BF69-78286A140874}" type="slidenum">
              <a:rPr lang="en-US" smtClean="0"/>
              <a:pPr/>
              <a:t>20</a:t>
            </a:fld>
            <a:endParaRPr lang="en-US" dirty="0" smtClean="0"/>
          </a:p>
        </p:txBody>
      </p:sp>
      <p:sp>
        <p:nvSpPr>
          <p:cNvPr id="56323"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dirty="0"/>
              <a:t>If </a:t>
            </a:r>
            <a:r>
              <a:rPr lang="en-US" dirty="0" smtClean="0"/>
              <a:t>a person owns </a:t>
            </a:r>
            <a:r>
              <a:rPr lang="en-US" dirty="0"/>
              <a:t>medical equipment </a:t>
            </a:r>
            <a:r>
              <a:rPr lang="en-US" dirty="0" smtClean="0"/>
              <a:t>that’s </a:t>
            </a:r>
            <a:r>
              <a:rPr lang="en-US" dirty="0"/>
              <a:t>included in the program, </a:t>
            </a:r>
            <a:r>
              <a:rPr lang="en-US" dirty="0" smtClean="0"/>
              <a:t>they can </a:t>
            </a:r>
            <a:r>
              <a:rPr lang="en-US" dirty="0"/>
              <a:t>use any </a:t>
            </a:r>
            <a:r>
              <a:rPr lang="en-US" dirty="0" smtClean="0"/>
              <a:t>Medicare-enrolled </a:t>
            </a:r>
            <a:r>
              <a:rPr lang="en-US" dirty="0"/>
              <a:t>supplier (even a non-contract supplier) for repairs or replacement parts needed for the repair of their equipment. Before the equipment is serviced, </a:t>
            </a:r>
            <a:r>
              <a:rPr lang="en-US" dirty="0" smtClean="0"/>
              <a:t>the person should </a:t>
            </a:r>
            <a:r>
              <a:rPr lang="en-US" dirty="0"/>
              <a:t>make sure the supplier is Medicare-enrolled so Medicare can help pay</a:t>
            </a:r>
            <a:r>
              <a:rPr lang="en-US" dirty="0" smtClean="0"/>
              <a:t>.</a:t>
            </a:r>
            <a:endParaRPr lang="en-US" dirty="0"/>
          </a:p>
          <a:p>
            <a:r>
              <a:rPr lang="en-US" dirty="0"/>
              <a:t>If </a:t>
            </a:r>
            <a:r>
              <a:rPr lang="en-US" dirty="0" smtClean="0"/>
              <a:t>the person needs </a:t>
            </a:r>
            <a:r>
              <a:rPr lang="en-US" dirty="0"/>
              <a:t>to </a:t>
            </a:r>
            <a:r>
              <a:rPr lang="en-US" dirty="0" smtClean="0"/>
              <a:t>replace their medical </a:t>
            </a:r>
            <a:r>
              <a:rPr lang="en-US" dirty="0"/>
              <a:t>equipment</a:t>
            </a:r>
            <a:r>
              <a:rPr lang="en-US" dirty="0" smtClean="0"/>
              <a:t>, they must </a:t>
            </a:r>
            <a:r>
              <a:rPr lang="en-US" dirty="0"/>
              <a:t>use a Medicare contract supplier for Medicare to help pay for the </a:t>
            </a:r>
            <a:r>
              <a:rPr lang="en-US" dirty="0" smtClean="0"/>
              <a:t>equipment. Medicare </a:t>
            </a:r>
            <a:r>
              <a:rPr lang="en-US" dirty="0"/>
              <a:t>doesn’t pay for repairs </a:t>
            </a:r>
            <a:r>
              <a:rPr lang="en-US" dirty="0" smtClean="0"/>
              <a:t>that are </a:t>
            </a:r>
            <a:r>
              <a:rPr lang="en-US" dirty="0"/>
              <a:t>covered under a manufacturer’s or supplier’s warranty. </a:t>
            </a:r>
            <a:r>
              <a:rPr lang="en-US" dirty="0" smtClean="0"/>
              <a:t>If the person needs </a:t>
            </a:r>
            <a:r>
              <a:rPr lang="en-US" dirty="0"/>
              <a:t>warranty repairs, </a:t>
            </a:r>
            <a:r>
              <a:rPr lang="en-US" dirty="0" smtClean="0"/>
              <a:t>they must </a:t>
            </a:r>
            <a:r>
              <a:rPr lang="en-US" dirty="0"/>
              <a:t>follow the warranty </a:t>
            </a:r>
            <a:r>
              <a:rPr lang="en-US" dirty="0" smtClean="0"/>
              <a:t>rules.</a:t>
            </a:r>
          </a:p>
          <a:p>
            <a:r>
              <a:rPr lang="en-US" dirty="0"/>
              <a:t>T</a:t>
            </a:r>
            <a:r>
              <a:rPr lang="en-US" dirty="0" smtClean="0"/>
              <a:t>he </a:t>
            </a:r>
            <a:r>
              <a:rPr lang="en-US" dirty="0"/>
              <a:t>cost </a:t>
            </a:r>
            <a:r>
              <a:rPr lang="en-US" dirty="0" smtClean="0"/>
              <a:t>of repairs for rental equipment </a:t>
            </a:r>
            <a:r>
              <a:rPr lang="en-US" dirty="0"/>
              <a:t>is included </a:t>
            </a:r>
            <a:r>
              <a:rPr lang="en-US" dirty="0" smtClean="0"/>
              <a:t>in </a:t>
            </a:r>
            <a:r>
              <a:rPr lang="en-US" dirty="0"/>
              <a:t>rental payments. The supplier renting the equipment must fix it at no additional </a:t>
            </a:r>
            <a:r>
              <a:rPr lang="en-US" dirty="0" smtClean="0"/>
              <a:t>charge.</a:t>
            </a:r>
          </a:p>
          <a:p>
            <a:endParaRPr lang="en-US" dirty="0" smtClean="0"/>
          </a:p>
        </p:txBody>
      </p:sp>
    </p:spTree>
    <p:extLst>
      <p:ext uri="{BB962C8B-B14F-4D97-AF65-F5344CB8AC3E}">
        <p14:creationId xmlns:p14="http://schemas.microsoft.com/office/powerpoint/2010/main" val="2936255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52A9B7D-B6B7-4D92-BDD7-6F9318B20E30}" type="slidenum">
              <a:rPr lang="en-US" smtClean="0"/>
              <a:pPr/>
              <a:t>21</a:t>
            </a:fld>
            <a:endParaRPr lang="en-US" dirty="0" smtClean="0"/>
          </a:p>
        </p:txBody>
      </p:sp>
      <p:sp>
        <p:nvSpPr>
          <p:cNvPr id="58371"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dirty="0" smtClean="0"/>
              <a:t>Under this program, there is still a requirement to meet the annual deductible. After meeting the annual Part B deductible, Medicare pays 80% of the Medicare-approved amount for equipment, supplies and services, and the person with Medicare is responsible for 20% coinsurance. </a:t>
            </a:r>
            <a:endParaRPr lang="en-US" b="1" dirty="0" smtClean="0"/>
          </a:p>
          <a:p>
            <a:r>
              <a:rPr lang="en-US" dirty="0" smtClean="0"/>
              <a:t>It’s important to remember that for any equipment or supplies that are included in the Competitive Bidding Program, the contract supplier can’t charge people with Medicare</a:t>
            </a:r>
            <a:r>
              <a:rPr lang="en-US" strike="noStrike" dirty="0" smtClean="0"/>
              <a:t> </a:t>
            </a:r>
            <a:r>
              <a:rPr lang="en-US" dirty="0" smtClean="0"/>
              <a:t>more than the 20% coinsurance and any unmet annual deductible. If</a:t>
            </a:r>
            <a:r>
              <a:rPr lang="en-US" baseline="0" dirty="0" smtClean="0"/>
              <a:t> </a:t>
            </a:r>
            <a:r>
              <a:rPr lang="en-US" dirty="0" smtClean="0"/>
              <a:t>it’s </a:t>
            </a:r>
            <a:r>
              <a:rPr lang="en-US" baseline="0" dirty="0" smtClean="0"/>
              <a:t>suspected </a:t>
            </a:r>
            <a:r>
              <a:rPr lang="en-US" dirty="0" smtClean="0"/>
              <a:t>that</a:t>
            </a:r>
            <a:r>
              <a:rPr lang="en-US" baseline="0" dirty="0" smtClean="0"/>
              <a:t> </a:t>
            </a:r>
            <a:r>
              <a:rPr lang="en-US" dirty="0" smtClean="0"/>
              <a:t>a person with Medicare is</a:t>
            </a:r>
            <a:r>
              <a:rPr lang="en-US" baseline="0" dirty="0" smtClean="0"/>
              <a:t> </a:t>
            </a:r>
            <a:r>
              <a:rPr lang="en-US" dirty="0" smtClean="0"/>
              <a:t>paying more coinsurance than the Medicare allowed amount, call 1-800-MEDICARE (1-800-633-4227) or call the Fraud Hotline of the HHS Office of the Inspector General at 1-800-447-8477. </a:t>
            </a:r>
          </a:p>
        </p:txBody>
      </p:sp>
    </p:spTree>
    <p:extLst>
      <p:ext uri="{BB962C8B-B14F-4D97-AF65-F5344CB8AC3E}">
        <p14:creationId xmlns:p14="http://schemas.microsoft.com/office/powerpoint/2010/main" val="174001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E31B437-9D9C-43F2-B7B7-1A03ECE13B1A}" type="slidenum">
              <a:rPr lang="en-US" smtClean="0"/>
              <a:pPr/>
              <a:t>22</a:t>
            </a:fld>
            <a:endParaRPr lang="en-US" dirty="0" smtClean="0"/>
          </a:p>
        </p:txBody>
      </p:sp>
      <p:sp>
        <p:nvSpPr>
          <p:cNvPr id="59395"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59396" name="Rectangle 3"/>
          <p:cNvSpPr>
            <a:spLocks noGrp="1" noChangeArrowheads="1"/>
          </p:cNvSpPr>
          <p:nvPr>
            <p:ph type="body" idx="1"/>
          </p:nvPr>
        </p:nvSpPr>
        <p:spPr bwMode="auto">
          <a:xfrm>
            <a:off x="609600" y="4343400"/>
            <a:ext cx="5715000" cy="4114800"/>
          </a:xfrm>
          <a:noFill/>
        </p:spPr>
        <p:txBody>
          <a:bodyPr wrap="square" numCol="1" anchor="t" anchorCtr="0" compatLnSpc="1">
            <a:prstTxWarp prst="textNoShape">
              <a:avLst/>
            </a:prstTxWarp>
          </a:bodyPr>
          <a:lstStyle/>
          <a:p>
            <a:r>
              <a:rPr lang="en-US" dirty="0" smtClean="0"/>
              <a:t>The following are some points to remember:</a:t>
            </a:r>
          </a:p>
          <a:p>
            <a:pPr marL="171450" indent="-171450">
              <a:buFont typeface="Wingdings" panose="05000000000000000000" pitchFamily="2" charset="2"/>
              <a:buChar char="§"/>
            </a:pPr>
            <a:r>
              <a:rPr lang="en-US" dirty="0" smtClean="0"/>
              <a:t>The Competitive Bidding Program doesn’t affect which doctors or hospitals a person with Medicare can use.</a:t>
            </a:r>
            <a:r>
              <a:rPr lang="en-US" dirty="0"/>
              <a:t> </a:t>
            </a:r>
            <a:r>
              <a:rPr lang="en-US" dirty="0" smtClean="0"/>
              <a:t>People with Original</a:t>
            </a:r>
            <a:r>
              <a:rPr lang="en-US" baseline="0" dirty="0" smtClean="0"/>
              <a:t> Medicare in </a:t>
            </a:r>
            <a:r>
              <a:rPr lang="en-US" dirty="0" smtClean="0"/>
              <a:t>competitive bidding areas (</a:t>
            </a:r>
            <a:r>
              <a:rPr lang="en-US" baseline="0" dirty="0" smtClean="0"/>
              <a:t>CBAs) generally must obtain competitively bid items from contract suppliers. </a:t>
            </a:r>
          </a:p>
          <a:p>
            <a:pPr marL="171450" indent="-171450">
              <a:buFont typeface="Wingdings" panose="05000000000000000000" pitchFamily="2" charset="2"/>
              <a:buChar char="§"/>
            </a:pPr>
            <a:r>
              <a:rPr lang="en-US" dirty="0" smtClean="0"/>
              <a:t>If a person with Original Medicare lives in or visits a CBA and their current supplier isn’t a contract supplier, they’ll likely need to use a contract supplier for Medicare to help pay.</a:t>
            </a:r>
          </a:p>
          <a:p>
            <a:pPr marL="171450" indent="-171450">
              <a:buFont typeface="Wingdings" panose="05000000000000000000" pitchFamily="2" charset="2"/>
              <a:buChar char="§"/>
            </a:pPr>
            <a:r>
              <a:rPr lang="en-US" dirty="0" smtClean="0"/>
              <a:t>People with Original Medicare that live</a:t>
            </a:r>
            <a:r>
              <a:rPr lang="en-US" baseline="0" dirty="0" smtClean="0"/>
              <a:t> in a Round 1 CBA and</a:t>
            </a:r>
            <a:r>
              <a:rPr lang="en-US" dirty="0" smtClean="0"/>
              <a:t> are renting certain medical equipment or receiving </a:t>
            </a:r>
            <a:r>
              <a:rPr lang="en-US" dirty="0"/>
              <a:t>oxygen or oxygen </a:t>
            </a:r>
            <a:r>
              <a:rPr lang="en-US" dirty="0" smtClean="0"/>
              <a:t>equipment may have the choice to stay with their current supplier if the</a:t>
            </a:r>
            <a:r>
              <a:rPr lang="en-US" baseline="0" dirty="0" smtClean="0"/>
              <a:t> supplier</a:t>
            </a:r>
            <a:r>
              <a:rPr lang="en-US" dirty="0" smtClean="0"/>
              <a:t> has</a:t>
            </a:r>
            <a:r>
              <a:rPr lang="en-US" baseline="0" dirty="0" smtClean="0"/>
              <a:t> a new contract or </a:t>
            </a:r>
            <a:r>
              <a:rPr lang="en-US" dirty="0" smtClean="0"/>
              <a:t>chooses to become a “grandfathered” supplier.</a:t>
            </a:r>
          </a:p>
          <a:p>
            <a:pPr marL="171450" indent="-171450">
              <a:buFont typeface="Wingdings" panose="05000000000000000000" pitchFamily="2" charset="2"/>
              <a:buChar char="§"/>
            </a:pPr>
            <a:r>
              <a:rPr lang="en-US" dirty="0" smtClean="0"/>
              <a:t>The Competitive Bidding Program applies to people in Original Medicare. If</a:t>
            </a:r>
            <a:r>
              <a:rPr lang="en-US" baseline="0" dirty="0" smtClean="0"/>
              <a:t> </a:t>
            </a:r>
            <a:r>
              <a:rPr lang="en-US" dirty="0" smtClean="0"/>
              <a:t>they’</a:t>
            </a:r>
            <a:r>
              <a:rPr lang="en-US" baseline="0" dirty="0" smtClean="0"/>
              <a:t>re</a:t>
            </a:r>
            <a:r>
              <a:rPr lang="en-US" dirty="0" smtClean="0"/>
              <a:t> enrolled in a Medicare Advantage Plan, the plan will notify them if their supplier is changing. People with Medicare Advantage Plans, should contact their plan for specific details.</a:t>
            </a:r>
          </a:p>
          <a:p>
            <a:endParaRPr lang="en-US" dirty="0" smtClean="0"/>
          </a:p>
        </p:txBody>
      </p:sp>
    </p:spTree>
    <p:extLst>
      <p:ext uri="{BB962C8B-B14F-4D97-AF65-F5344CB8AC3E}">
        <p14:creationId xmlns:p14="http://schemas.microsoft.com/office/powerpoint/2010/main" val="1089948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089A913-A5AA-410D-9749-EEA4062B8D65}" type="slidenum">
              <a:rPr lang="en-US" smtClean="0"/>
              <a:pPr/>
              <a:t>23</a:t>
            </a:fld>
            <a:endParaRPr lang="en-US" dirty="0" smtClean="0"/>
          </a:p>
        </p:txBody>
      </p:sp>
      <p:sp>
        <p:nvSpPr>
          <p:cNvPr id="61443"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SzPct val="120000"/>
            </a:pPr>
            <a:r>
              <a:rPr lang="en-GB" dirty="0" smtClean="0"/>
              <a:t>For more information or to answer questions about Medicare’s Competitive Bidding Program, visit </a:t>
            </a:r>
            <a:r>
              <a:rPr lang="en-GB" dirty="0" smtClean="0">
                <a:hlinkClick r:id="rId3"/>
              </a:rPr>
              <a:t>Medicare.gov/supplier</a:t>
            </a:r>
            <a:r>
              <a:rPr lang="en-GB" dirty="0" smtClean="0"/>
              <a:t>,</a:t>
            </a:r>
            <a:r>
              <a:rPr lang="en-GB" baseline="0" dirty="0" smtClean="0"/>
              <a:t> </a:t>
            </a:r>
            <a:r>
              <a:rPr lang="en-GB" b="0" baseline="0" dirty="0" smtClean="0"/>
              <a:t>which has </a:t>
            </a:r>
            <a:r>
              <a:rPr lang="en-GB" dirty="0" smtClean="0"/>
              <a:t>a Supplier Locator Tool to help</a:t>
            </a:r>
            <a:r>
              <a:rPr lang="en-GB" baseline="0" dirty="0" smtClean="0"/>
              <a:t> identify </a:t>
            </a:r>
            <a:r>
              <a:rPr lang="en-GB" dirty="0" smtClean="0"/>
              <a:t>Medicare contract suppliers</a:t>
            </a:r>
            <a:r>
              <a:rPr lang="en-GB" baseline="0" dirty="0" smtClean="0"/>
              <a:t> by</a:t>
            </a:r>
            <a:r>
              <a:rPr lang="en-GB" dirty="0" smtClean="0"/>
              <a:t> area along with consumer information on the Competitive Bidding Program and Medicare Coverage of Durable Medical Equipment. </a:t>
            </a:r>
          </a:p>
          <a:p>
            <a:pPr>
              <a:buSzPct val="120000"/>
            </a:pPr>
            <a:r>
              <a:rPr lang="en-GB" dirty="0" smtClean="0"/>
              <a:t>More information can by obtained by</a:t>
            </a:r>
            <a:r>
              <a:rPr lang="en-GB" baseline="0" dirty="0" smtClean="0"/>
              <a:t> </a:t>
            </a:r>
            <a:r>
              <a:rPr lang="en-GB" dirty="0" smtClean="0"/>
              <a:t>calling 1-800-MEDICARE (1-800-633-4227).</a:t>
            </a:r>
            <a:r>
              <a:rPr lang="en-GB" dirty="0"/>
              <a:t> </a:t>
            </a:r>
            <a:r>
              <a:rPr lang="en-GB" dirty="0" smtClean="0"/>
              <a:t>TTY users should call 1-877-486-2048. This toll-free number is available 24 hours a day, 7 days a week.</a:t>
            </a:r>
          </a:p>
          <a:p>
            <a:pPr>
              <a:buSzPct val="120000"/>
            </a:pPr>
            <a:r>
              <a:rPr lang="en-GB" dirty="0" smtClean="0"/>
              <a:t>Doctors, suppliers, hospital discharge planner, social workers or anyone who helps people with Original Medicare get medical equipment or supplies</a:t>
            </a:r>
            <a:r>
              <a:rPr lang="en-GB" dirty="0"/>
              <a:t> </a:t>
            </a:r>
            <a:r>
              <a:rPr lang="en-GB" dirty="0" smtClean="0"/>
              <a:t>may also be able to provide additional information.</a:t>
            </a:r>
          </a:p>
          <a:p>
            <a:pPr>
              <a:buSzPct val="120000"/>
            </a:pPr>
            <a:r>
              <a:rPr lang="en-GB" dirty="0" smtClean="0"/>
              <a:t>Medicare has local information resources that can help answer questions </a:t>
            </a:r>
          </a:p>
          <a:p>
            <a:pPr marL="171450" indent="-171450">
              <a:buSzPct val="120000"/>
              <a:buFont typeface="Wingdings" panose="05000000000000000000" pitchFamily="2" charset="2"/>
              <a:buChar char="§"/>
            </a:pPr>
            <a:r>
              <a:rPr lang="en-GB" dirty="0" smtClean="0"/>
              <a:t> </a:t>
            </a:r>
            <a:r>
              <a:rPr lang="en-GB" dirty="0"/>
              <a:t>T</a:t>
            </a:r>
            <a:r>
              <a:rPr lang="en-GB" dirty="0" smtClean="0"/>
              <a:t>he State Health Insurance and Assistance Program (SHIP). Visit </a:t>
            </a:r>
            <a:r>
              <a:rPr lang="en-GB" dirty="0">
                <a:hlinkClick r:id="rId4"/>
              </a:rPr>
              <a:t>shiptacenter.org/</a:t>
            </a:r>
            <a:r>
              <a:rPr lang="en-GB" dirty="0"/>
              <a:t> to find the contact information for a </a:t>
            </a:r>
            <a:r>
              <a:rPr lang="en-GB" dirty="0" smtClean="0"/>
              <a:t>SHIP by state.</a:t>
            </a:r>
          </a:p>
          <a:p>
            <a:pPr marL="171450" indent="-171450">
              <a:buSzPct val="120000"/>
              <a:buFont typeface="Wingdings" panose="05000000000000000000" pitchFamily="2" charset="2"/>
              <a:buChar char="§"/>
            </a:pPr>
            <a:r>
              <a:rPr lang="en-GB" dirty="0" smtClean="0"/>
              <a:t>Administration for Community</a:t>
            </a:r>
            <a:r>
              <a:rPr lang="en-GB" baseline="0" dirty="0" smtClean="0"/>
              <a:t> Living</a:t>
            </a:r>
            <a:r>
              <a:rPr lang="en-GB" dirty="0" smtClean="0"/>
              <a:t> (ACL). Information for contacting ACL can be found by visiting </a:t>
            </a:r>
            <a:r>
              <a:rPr lang="en-GB" dirty="0" smtClean="0">
                <a:hlinkClick r:id="rId5"/>
              </a:rPr>
              <a:t>acl.gov/About_ACL/Contact_Us/Index.aspx</a:t>
            </a:r>
            <a:r>
              <a:rPr lang="en-GB" dirty="0"/>
              <a:t>.</a:t>
            </a:r>
            <a:endParaRPr lang="en-GB" dirty="0" smtClean="0"/>
          </a:p>
        </p:txBody>
      </p:sp>
    </p:spTree>
    <p:extLst>
      <p:ext uri="{BB962C8B-B14F-4D97-AF65-F5344CB8AC3E}">
        <p14:creationId xmlns:p14="http://schemas.microsoft.com/office/powerpoint/2010/main" val="25762730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67"/>
              </a:spcBef>
            </a:pPr>
            <a:r>
              <a:rPr lang="en-US" dirty="0" smtClean="0"/>
              <a:t>This training module is provided by the CMS National Training Program (NTP).</a:t>
            </a:r>
          </a:p>
          <a:p>
            <a:pPr>
              <a:spcBef>
                <a:spcPts val="567"/>
              </a:spcBef>
            </a:pPr>
            <a:r>
              <a:rPr lang="en-US" dirty="0" smtClean="0"/>
              <a:t>To view all available CMS NTP materials, including additional training modules, job aids, educational activities, and webinar and workshop schedules, or to subscribe to our email list, visit </a:t>
            </a:r>
            <a:r>
              <a:rPr lang="en-US" u="sng" dirty="0" smtClean="0"/>
              <a:t>CMS.gov/outreach-and-education/training/cmsnationaltrainingprogram</a:t>
            </a:r>
            <a:r>
              <a:rPr lang="en-US" dirty="0" smtClean="0"/>
              <a:t>. For questions about these training products, email </a:t>
            </a:r>
            <a:r>
              <a:rPr lang="en-US" u="sng" dirty="0" smtClean="0"/>
              <a:t>training@cms.hhs.gov</a:t>
            </a:r>
            <a:r>
              <a:rPr lang="en-US" dirty="0" smtClean="0"/>
              <a:t>.</a:t>
            </a:r>
          </a:p>
          <a:p>
            <a:pPr>
              <a:spcBef>
                <a:spcPts val="567"/>
              </a:spcBef>
            </a:pPr>
            <a:endParaRPr lang="en-US" dirty="0" smtClean="0"/>
          </a:p>
          <a:p>
            <a:pPr>
              <a:spcBef>
                <a:spcPts val="567"/>
              </a:spcBef>
            </a:pPr>
            <a:endParaRPr lang="en-US" dirty="0" smtClean="0"/>
          </a:p>
          <a:p>
            <a:endParaRPr lang="en-US" dirty="0"/>
          </a:p>
        </p:txBody>
      </p:sp>
      <p:sp>
        <p:nvSpPr>
          <p:cNvPr id="5" name="Slide Number Placeholder 4"/>
          <p:cNvSpPr>
            <a:spLocks noGrp="1"/>
          </p:cNvSpPr>
          <p:nvPr>
            <p:ph type="sldNum" sz="quarter" idx="11"/>
          </p:nvPr>
        </p:nvSpPr>
        <p:spPr/>
        <p:txBody>
          <a:bodyPr/>
          <a:lstStyle/>
          <a:p>
            <a:fld id="{1EE756C9-CD94-4B89-9ABD-F9ADC3002E16}"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783148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AABDB2A-2FAD-4D82-BD2C-F4E7FC52A019}" type="slidenum">
              <a:rPr lang="en-US" smtClean="0"/>
              <a:pPr/>
              <a:t>3</a:t>
            </a:fld>
            <a:endParaRPr lang="en-US" dirty="0" smtClean="0"/>
          </a:p>
        </p:txBody>
      </p:sp>
      <p:sp>
        <p:nvSpPr>
          <p:cNvPr id="38915"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38916" name="Rectangle 3"/>
          <p:cNvSpPr>
            <a:spLocks noGrp="1" noChangeArrowheads="1"/>
          </p:cNvSpPr>
          <p:nvPr>
            <p:ph type="body" idx="1"/>
          </p:nvPr>
        </p:nvSpPr>
        <p:spPr bwMode="auto">
          <a:xfrm>
            <a:off x="533400" y="4343400"/>
            <a:ext cx="5715000" cy="4419600"/>
          </a:xfrm>
          <a:noFill/>
        </p:spPr>
        <p:txBody>
          <a:bodyPr wrap="square" numCol="1" anchor="t" anchorCtr="0" compatLnSpc="1">
            <a:prstTxWarp prst="textNoShape">
              <a:avLst/>
            </a:prstTxWarp>
            <a:normAutofit/>
          </a:bodyPr>
          <a:lstStyle/>
          <a:p>
            <a:pPr defTabSz="897301">
              <a:spcBef>
                <a:spcPts val="0"/>
              </a:spcBef>
              <a:spcAft>
                <a:spcPts val="600"/>
              </a:spcAft>
              <a:defRPr/>
            </a:pPr>
            <a:r>
              <a:rPr lang="en-US" dirty="0"/>
              <a:t>Under the </a:t>
            </a:r>
            <a:r>
              <a:rPr lang="en-US" dirty="0" smtClean="0"/>
              <a:t>DMEPOS </a:t>
            </a:r>
            <a:r>
              <a:rPr lang="en-US" dirty="0"/>
              <a:t>C</a:t>
            </a:r>
            <a:r>
              <a:rPr lang="en-US" dirty="0" smtClean="0"/>
              <a:t>ompetitive </a:t>
            </a:r>
            <a:r>
              <a:rPr lang="en-US" dirty="0"/>
              <a:t>B</a:t>
            </a:r>
            <a:r>
              <a:rPr lang="en-US" dirty="0" smtClean="0"/>
              <a:t>idding </a:t>
            </a:r>
            <a:r>
              <a:rPr lang="en-US" dirty="0"/>
              <a:t>P</a:t>
            </a:r>
            <a:r>
              <a:rPr lang="en-US" dirty="0" smtClean="0"/>
              <a:t>rogram</a:t>
            </a:r>
            <a:r>
              <a:rPr lang="en-US" dirty="0"/>
              <a:t>, </a:t>
            </a:r>
            <a:r>
              <a:rPr lang="en-US" dirty="0" smtClean="0"/>
              <a:t>people</a:t>
            </a:r>
            <a:r>
              <a:rPr lang="en-US" dirty="0" smtClean="0">
                <a:solidFill>
                  <a:srgbClr val="FF0000"/>
                </a:solidFill>
              </a:rPr>
              <a:t> </a:t>
            </a:r>
            <a:r>
              <a:rPr lang="en-US" dirty="0" smtClean="0"/>
              <a:t>with </a:t>
            </a:r>
            <a:r>
              <a:rPr lang="en-US" dirty="0"/>
              <a:t>Original Medicare who live </a:t>
            </a:r>
            <a:r>
              <a:rPr lang="en-US" dirty="0" smtClean="0"/>
              <a:t>in one of the </a:t>
            </a:r>
            <a:r>
              <a:rPr lang="en-US" dirty="0"/>
              <a:t>competitive bidding </a:t>
            </a:r>
            <a:r>
              <a:rPr lang="en-US" dirty="0" smtClean="0"/>
              <a:t>areas (</a:t>
            </a:r>
            <a:r>
              <a:rPr lang="en-US" dirty="0"/>
              <a:t>CBAs), and use equipment or supplies included under the program (or get the items while visiting a </a:t>
            </a:r>
            <a:r>
              <a:rPr lang="en-US" dirty="0" smtClean="0"/>
              <a:t>CBA), </a:t>
            </a:r>
            <a:r>
              <a:rPr lang="en-US" dirty="0"/>
              <a:t>generally must use Medicare contract suppliers if they want Medicare to help pay for </a:t>
            </a:r>
            <a:r>
              <a:rPr lang="en-US" dirty="0" smtClean="0"/>
              <a:t>an item. DMEPOS </a:t>
            </a:r>
            <a:r>
              <a:rPr lang="en-US" dirty="0"/>
              <a:t>suppliers that want to </a:t>
            </a:r>
            <a:r>
              <a:rPr lang="en-US" dirty="0" smtClean="0"/>
              <a:t>provide certain DMEPOS</a:t>
            </a:r>
            <a:r>
              <a:rPr lang="en-US" baseline="0" dirty="0" smtClean="0"/>
              <a:t> items and services </a:t>
            </a:r>
            <a:r>
              <a:rPr lang="en-US" dirty="0" smtClean="0"/>
              <a:t>in a CBA must submit a bid to be considered</a:t>
            </a:r>
            <a:r>
              <a:rPr lang="en-US" baseline="0" dirty="0" smtClean="0"/>
              <a:t> for a</a:t>
            </a:r>
            <a:r>
              <a:rPr lang="en-US" dirty="0" smtClean="0"/>
              <a:t> contract to sell or rent to people with Medicare.</a:t>
            </a:r>
            <a:r>
              <a:rPr lang="en-US" dirty="0"/>
              <a:t> </a:t>
            </a:r>
          </a:p>
          <a:p>
            <a:pPr defTabSz="897301">
              <a:spcBef>
                <a:spcPts val="0"/>
              </a:spcBef>
              <a:spcAft>
                <a:spcPts val="600"/>
              </a:spcAft>
              <a:defRPr/>
            </a:pPr>
            <a:r>
              <a:rPr lang="en-US" dirty="0" smtClean="0"/>
              <a:t>In </a:t>
            </a:r>
            <a:r>
              <a:rPr lang="en-US" dirty="0"/>
              <a:t>addition to saving money for the Medicare program (and taxpayers), the program helps save </a:t>
            </a:r>
            <a:r>
              <a:rPr lang="en-US" dirty="0" smtClean="0"/>
              <a:t>people with Original Medicare money because </a:t>
            </a:r>
            <a:r>
              <a:rPr lang="en-US" dirty="0"/>
              <a:t>when Medicare pays less, </a:t>
            </a:r>
            <a:r>
              <a:rPr lang="en-US" dirty="0" smtClean="0"/>
              <a:t>the</a:t>
            </a:r>
            <a:r>
              <a:rPr lang="en-US" dirty="0" smtClean="0">
                <a:solidFill>
                  <a:srgbClr val="FF0000"/>
                </a:solidFill>
              </a:rPr>
              <a:t> </a:t>
            </a:r>
            <a:r>
              <a:rPr lang="en-US" dirty="0" smtClean="0"/>
              <a:t>20</a:t>
            </a:r>
            <a:r>
              <a:rPr lang="en-US" dirty="0"/>
              <a:t>% coinsurance payment </a:t>
            </a:r>
            <a:r>
              <a:rPr lang="en-US" dirty="0" smtClean="0"/>
              <a:t>is </a:t>
            </a:r>
            <a:r>
              <a:rPr lang="en-US" dirty="0"/>
              <a:t>less too. </a:t>
            </a:r>
          </a:p>
          <a:p>
            <a:endParaRPr lang="en-US" dirty="0"/>
          </a:p>
          <a:p>
            <a:endParaRPr lang="en-US" dirty="0" smtClean="0"/>
          </a:p>
        </p:txBody>
      </p:sp>
    </p:spTree>
    <p:extLst>
      <p:ext uri="{BB962C8B-B14F-4D97-AF65-F5344CB8AC3E}">
        <p14:creationId xmlns:p14="http://schemas.microsoft.com/office/powerpoint/2010/main" val="1411338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F9FDC9F-09D9-4CFC-833B-9FCEE9B75FD9}" type="slidenum">
              <a:rPr lang="en-US" smtClean="0"/>
              <a:pPr/>
              <a:t>4</a:t>
            </a:fld>
            <a:endParaRPr lang="en-US" dirty="0" smtClean="0"/>
          </a:p>
        </p:txBody>
      </p:sp>
      <p:sp>
        <p:nvSpPr>
          <p:cNvPr id="39939" name="Rectangle 2"/>
          <p:cNvSpPr>
            <a:spLocks noGrp="1" noRot="1" noChangeAspect="1" noChangeArrowheads="1" noTextEdit="1"/>
          </p:cNvSpPr>
          <p:nvPr>
            <p:ph type="sldImg"/>
          </p:nvPr>
        </p:nvSpPr>
        <p:spPr bwMode="auto">
          <a:xfrm>
            <a:off x="1141413" y="685800"/>
            <a:ext cx="4572000" cy="3429000"/>
          </a:xfrm>
          <a:noFill/>
          <a:ln>
            <a:solidFill>
              <a:srgbClr val="000000"/>
            </a:solidFill>
            <a:miter lim="800000"/>
            <a:headEnd/>
            <a:tailEnd/>
          </a:ln>
        </p:spPr>
      </p:sp>
      <p:sp>
        <p:nvSpPr>
          <p:cNvPr id="39940" name="Rectangle 3"/>
          <p:cNvSpPr>
            <a:spLocks noGrp="1" noChangeArrowheads="1"/>
          </p:cNvSpPr>
          <p:nvPr>
            <p:ph type="body" idx="1"/>
          </p:nvPr>
        </p:nvSpPr>
        <p:spPr bwMode="auto">
          <a:xfrm>
            <a:off x="533400" y="4343400"/>
            <a:ext cx="5791200" cy="4267200"/>
          </a:xfrm>
          <a:noFill/>
        </p:spPr>
        <p:txBody>
          <a:bodyPr wrap="square" numCol="1" anchor="t" anchorCtr="0" compatLnSpc="1">
            <a:prstTxWarp prst="textNoShape">
              <a:avLst/>
            </a:prstTxWarp>
            <a:normAutofit lnSpcReduction="10000"/>
          </a:bodyPr>
          <a:lstStyle/>
          <a:p>
            <a:r>
              <a:rPr lang="en-US" dirty="0" smtClean="0"/>
              <a:t>In most cases, under the Competitive Bidding Program, only contract suppliers can provide certain DMEPOS items to people with Original Medicare in CBAs and file claims with Medicare for payment. </a:t>
            </a:r>
            <a:endParaRPr lang="en-US" dirty="0"/>
          </a:p>
          <a:p>
            <a:r>
              <a:rPr lang="en-US" dirty="0" smtClean="0"/>
              <a:t>However</a:t>
            </a:r>
            <a:r>
              <a:rPr lang="en-US" dirty="0"/>
              <a:t>, there are a few exceptions, like </a:t>
            </a:r>
            <a:r>
              <a:rPr lang="en-US" dirty="0" smtClean="0"/>
              <a:t>getting equipment or supplies from </a:t>
            </a:r>
            <a:r>
              <a:rPr lang="en-US" dirty="0"/>
              <a:t>a "grandfathered" </a:t>
            </a:r>
            <a:r>
              <a:rPr lang="en-US" dirty="0" smtClean="0"/>
              <a:t>supplier, or getting certain equipment or supplies </a:t>
            </a:r>
            <a:r>
              <a:rPr lang="en-US" dirty="0"/>
              <a:t>from doctors or </a:t>
            </a:r>
            <a:r>
              <a:rPr lang="en-US" dirty="0" smtClean="0"/>
              <a:t>hospitals—these exceptions will be discussed later.</a:t>
            </a:r>
          </a:p>
          <a:p>
            <a:r>
              <a:rPr lang="en-US" dirty="0" smtClean="0"/>
              <a:t>For people with Medicare living in a CBA, it</a:t>
            </a:r>
            <a:r>
              <a:rPr lang="en-US" baseline="0" dirty="0" smtClean="0"/>
              <a:t>’s important to make sure that </a:t>
            </a:r>
            <a:r>
              <a:rPr lang="en-US" dirty="0" smtClean="0"/>
              <a:t>the items they receive are</a:t>
            </a:r>
            <a:r>
              <a:rPr lang="en-US" baseline="0" dirty="0" smtClean="0"/>
              <a:t> competitively bid items </a:t>
            </a:r>
            <a:r>
              <a:rPr lang="en-US" dirty="0" smtClean="0"/>
              <a:t>from a supplier that Medicare can</a:t>
            </a:r>
            <a:r>
              <a:rPr lang="en-US" baseline="0" dirty="0" smtClean="0"/>
              <a:t> pay to provide </a:t>
            </a:r>
            <a:r>
              <a:rPr lang="en-US" dirty="0" smtClean="0"/>
              <a:t>them—usually a contract supplier. If a person with Medicare</a:t>
            </a:r>
            <a:r>
              <a:rPr lang="en-US" baseline="0" dirty="0" smtClean="0"/>
              <a:t> obtains a competitively bid item </a:t>
            </a:r>
            <a:r>
              <a:rPr lang="en-US" dirty="0" smtClean="0"/>
              <a:t>in a CBA and doesn’t use a contract supplier, Medicare probably won’t pay for the item and that person will likely pay full price. A person</a:t>
            </a:r>
            <a:r>
              <a:rPr lang="en-US" baseline="0" dirty="0" smtClean="0"/>
              <a:t> can continue to use any Medicare-enrolled suppliers for DMEPOS items that aren’t included in the program.</a:t>
            </a:r>
          </a:p>
          <a:p>
            <a:r>
              <a:rPr lang="en-US" dirty="0" smtClean="0"/>
              <a:t>Contract suppliers can’t charge more than the single payment amount set by Medicare based on the bids received for an item, and this price can’t be higher than the Medicare fee schedule allowed amount. </a:t>
            </a:r>
          </a:p>
          <a:p>
            <a:r>
              <a:rPr lang="en-US" dirty="0"/>
              <a:t>Under this program, suppliers submit bids to provide certain medical equipment and supplies at a lower price than what Medicare pays for these items now. The bids from winning suppliers are used to set a “single payment amount” for each item which replaces the “fee schedule” amount. The “single payment amount” must be lower than the “fee </a:t>
            </a:r>
            <a:r>
              <a:rPr lang="en-US" dirty="0" smtClean="0"/>
              <a:t>schedule allowed </a:t>
            </a:r>
            <a:r>
              <a:rPr lang="en-US" dirty="0"/>
              <a:t>amount.” All suppliers are thoroughly screened to make sure they meet Medicare requirements before they’re considered for contract award. Contracts are only awarded to qualified suppliers that meet Medicare’s eligibility, quality, and financial standards, and that are accredited by an independent accrediting organization. </a:t>
            </a:r>
            <a:endParaRPr lang="en-US" dirty="0" smtClean="0"/>
          </a:p>
          <a:p>
            <a:endParaRPr lang="en-US" dirty="0" smtClean="0"/>
          </a:p>
        </p:txBody>
      </p:sp>
    </p:spTree>
    <p:extLst>
      <p:ext uri="{BB962C8B-B14F-4D97-AF65-F5344CB8AC3E}">
        <p14:creationId xmlns:p14="http://schemas.microsoft.com/office/powerpoint/2010/main" val="3244267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Centers for Medicare &amp; Medicaid Services (CMS) is required by law to recompete contracts under the DMEPOS Competitive Bidding Program at least once every </a:t>
            </a:r>
            <a:r>
              <a:rPr lang="en-US" dirty="0" smtClean="0"/>
              <a:t>3 </a:t>
            </a:r>
            <a:r>
              <a:rPr lang="en-US" dirty="0"/>
              <a:t>years. The Round 1 Rebid contract period for product categories, </a:t>
            </a:r>
            <a:r>
              <a:rPr lang="en-US" dirty="0" smtClean="0"/>
              <a:t>with </a:t>
            </a:r>
            <a:r>
              <a:rPr lang="en-US" dirty="0"/>
              <a:t>the exception of Round 1 Rebid competitions for mail-order diabetic supplies </a:t>
            </a:r>
            <a:r>
              <a:rPr lang="en-US" dirty="0" smtClean="0"/>
              <a:t>(which </a:t>
            </a:r>
            <a:r>
              <a:rPr lang="en-US" dirty="0"/>
              <a:t>concluded on December 31, </a:t>
            </a:r>
            <a:r>
              <a:rPr lang="en-US" dirty="0" smtClean="0"/>
              <a:t>2012)</a:t>
            </a:r>
            <a:r>
              <a:rPr lang="en-US" dirty="0"/>
              <a:t> </a:t>
            </a:r>
            <a:r>
              <a:rPr lang="en-US" dirty="0" smtClean="0"/>
              <a:t>for </a:t>
            </a:r>
            <a:r>
              <a:rPr lang="en-US" dirty="0"/>
              <a:t>6</a:t>
            </a:r>
            <a:r>
              <a:rPr lang="en-US" dirty="0" smtClean="0"/>
              <a:t> categories </a:t>
            </a:r>
            <a:r>
              <a:rPr lang="en-US" dirty="0"/>
              <a:t>expired on December 31, 2013. CMS conducted the Round 1 </a:t>
            </a:r>
            <a:r>
              <a:rPr lang="en-US" dirty="0" smtClean="0"/>
              <a:t>Recompete </a:t>
            </a:r>
            <a:r>
              <a:rPr lang="en-US" dirty="0"/>
              <a:t>for 6</a:t>
            </a:r>
            <a:r>
              <a:rPr lang="en-US" dirty="0" smtClean="0"/>
              <a:t> </a:t>
            </a:r>
            <a:r>
              <a:rPr lang="en-US" dirty="0"/>
              <a:t>product categories in the same competitive bidding areas as the Round 1 Rebid. The Round 1 Recompete contracts and prices </a:t>
            </a:r>
            <a:r>
              <a:rPr lang="en-US" dirty="0" smtClean="0"/>
              <a:t>were </a:t>
            </a:r>
            <a:r>
              <a:rPr lang="en-US" dirty="0"/>
              <a:t>effective on January 1, 2014, </a:t>
            </a:r>
            <a:r>
              <a:rPr lang="en-US" dirty="0" smtClean="0"/>
              <a:t>and </a:t>
            </a:r>
            <a:r>
              <a:rPr lang="en-US" dirty="0"/>
              <a:t>expire on December 31, 2016. </a:t>
            </a:r>
            <a:r>
              <a:rPr lang="en-US" dirty="0" smtClean="0"/>
              <a:t>T</a:t>
            </a:r>
            <a:r>
              <a:rPr lang="en-US" baseline="0" dirty="0" smtClean="0"/>
              <a:t>here are some additional items, and </a:t>
            </a:r>
            <a:r>
              <a:rPr lang="en-US" dirty="0" smtClean="0"/>
              <a:t>certain similar items and accessories have been grouped into larger, more consolidated product categories. </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5</a:t>
            </a:fld>
            <a:endParaRPr lang="en-US" dirty="0"/>
          </a:p>
        </p:txBody>
      </p:sp>
    </p:spTree>
    <p:extLst>
      <p:ext uri="{BB962C8B-B14F-4D97-AF65-F5344CB8AC3E}">
        <p14:creationId xmlns:p14="http://schemas.microsoft.com/office/powerpoint/2010/main" val="4243564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8CCD7D9-0172-4916-8EF1-D16A985DC311}" type="slidenum">
              <a:rPr lang="en-US" smtClean="0"/>
              <a:pPr/>
              <a:t>6</a:t>
            </a:fld>
            <a:endParaRPr lang="en-US" dirty="0" smtClean="0"/>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wrap="square" numCol="1" anchor="t" anchorCtr="0" compatLnSpc="1">
            <a:prstTxWarp prst="textNoShape">
              <a:avLst/>
            </a:prstTxWarp>
            <a:normAutofit/>
          </a:bodyPr>
          <a:lstStyle/>
          <a:p>
            <a:r>
              <a:rPr lang="en-US" dirty="0"/>
              <a:t>On April 21, 2015, the Centers for Medicare &amp; Medicaid Services (CMS) announced plans to recompete the supplier contracts </a:t>
            </a:r>
            <a:r>
              <a:rPr lang="en-US" dirty="0" smtClean="0"/>
              <a:t>awarded in the </a:t>
            </a:r>
            <a:r>
              <a:rPr lang="en-US" dirty="0"/>
              <a:t>Round 1 Recompete of the </a:t>
            </a:r>
            <a:r>
              <a:rPr lang="en-US" dirty="0" smtClean="0"/>
              <a:t>DMEPOS </a:t>
            </a:r>
            <a:r>
              <a:rPr lang="en-US" dirty="0"/>
              <a:t>Competitive Bidding Program.</a:t>
            </a:r>
          </a:p>
          <a:p>
            <a:r>
              <a:rPr lang="en-US" dirty="0" smtClean="0"/>
              <a:t>As previously mentioned, the Round 1 </a:t>
            </a:r>
            <a:r>
              <a:rPr lang="en-US" dirty="0"/>
              <a:t>r</a:t>
            </a:r>
            <a:r>
              <a:rPr lang="en-US" dirty="0" smtClean="0"/>
              <a:t>ecompete contract period expires on December 31, 2016. Round 1 2017 contracts are scheduled to become effective on January 1, 2017.</a:t>
            </a:r>
            <a:endParaRPr lang="en-US" sz="1000" dirty="0"/>
          </a:p>
        </p:txBody>
      </p:sp>
    </p:spTree>
    <p:extLst>
      <p:ext uri="{BB962C8B-B14F-4D97-AF65-F5344CB8AC3E}">
        <p14:creationId xmlns:p14="http://schemas.microsoft.com/office/powerpoint/2010/main" val="2417283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Medicare Improvements for Patients and Providers Act of 2008 (MIPPA) required the competition for Round 2 to occur in 2011 in 70 metropolitan statistical areas (MSAs) and authorized competition for national mail-order items and services after 2010. The Affordable Care Act of 2010 </a:t>
            </a:r>
            <a:r>
              <a:rPr lang="en-US" dirty="0" smtClean="0"/>
              <a:t>expanded </a:t>
            </a:r>
            <a:r>
              <a:rPr lang="en-US" dirty="0"/>
              <a:t>the </a:t>
            </a:r>
            <a:r>
              <a:rPr lang="en-US" dirty="0" smtClean="0"/>
              <a:t>number </a:t>
            </a:r>
            <a:r>
              <a:rPr lang="en-US" dirty="0"/>
              <a:t>of Round 2 MSAs from 70 to </a:t>
            </a:r>
            <a:r>
              <a:rPr lang="en-US" dirty="0" smtClean="0"/>
              <a:t>91. We’ll</a:t>
            </a:r>
            <a:r>
              <a:rPr lang="en-US" dirty="0" smtClean="0">
                <a:solidFill>
                  <a:srgbClr val="FF0000"/>
                </a:solidFill>
              </a:rPr>
              <a:t> </a:t>
            </a:r>
            <a:r>
              <a:rPr lang="en-US" dirty="0" smtClean="0"/>
              <a:t>go over the 91 Round 2 MSAs later in the presentation. Round 2 contracts and prices started on July 1, 2013.  </a:t>
            </a:r>
          </a:p>
          <a:p>
            <a:r>
              <a:rPr lang="en-US" dirty="0"/>
              <a:t>CMS also conducted a national mail-order competition for diabetic testing supplies at the same time as the Round 2 competition. The national mail-order CBA includes all parts of the United States, including the 50 states, the District of Columbia, Puerto Rico, the U.S. Virgin Islands, Guam, and American Samoa.</a:t>
            </a:r>
          </a:p>
        </p:txBody>
      </p:sp>
      <p:sp>
        <p:nvSpPr>
          <p:cNvPr id="4" name="Slide Number Placeholder 3"/>
          <p:cNvSpPr>
            <a:spLocks noGrp="1"/>
          </p:cNvSpPr>
          <p:nvPr>
            <p:ph type="sldNum" sz="quarter" idx="10"/>
          </p:nvPr>
        </p:nvSpPr>
        <p:spPr/>
        <p:txBody>
          <a:bodyPr/>
          <a:lstStyle/>
          <a:p>
            <a:pPr>
              <a:defRPr/>
            </a:pPr>
            <a:fld id="{112CA2ED-957C-4E6E-BFB2-7460065359F4}" type="slidenum">
              <a:rPr lang="en-US" smtClean="0"/>
              <a:pPr>
                <a:defRPr/>
              </a:pPr>
              <a:t>7</a:t>
            </a:fld>
            <a:endParaRPr lang="en-US" dirty="0"/>
          </a:p>
        </p:txBody>
      </p:sp>
    </p:spTree>
    <p:extLst>
      <p:ext uri="{BB962C8B-B14F-4D97-AF65-F5344CB8AC3E}">
        <p14:creationId xmlns:p14="http://schemas.microsoft.com/office/powerpoint/2010/main" val="3640479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567"/>
              </a:spcBef>
            </a:pPr>
            <a:r>
              <a:rPr lang="en-US" dirty="0" smtClean="0"/>
              <a:t>These</a:t>
            </a:r>
            <a:r>
              <a:rPr lang="en-US" baseline="0" dirty="0" smtClean="0"/>
              <a:t> are the competitive bidding product categories included in Round 2.</a:t>
            </a:r>
            <a:r>
              <a:rPr lang="en-US" dirty="0" smtClean="0"/>
              <a:t> </a:t>
            </a:r>
            <a:r>
              <a:rPr lang="en-US" baseline="0" dirty="0" smtClean="0"/>
              <a:t>Most of the products included in Round 1 are also included in Round 2. Medicare is also bidding some additional items in Round 2. </a:t>
            </a:r>
            <a:endParaRPr lang="en-US" u="sng" dirty="0" smtClean="0"/>
          </a:p>
          <a:p>
            <a:endParaRPr lang="en-US" dirty="0"/>
          </a:p>
        </p:txBody>
      </p:sp>
      <p:sp>
        <p:nvSpPr>
          <p:cNvPr id="5" name="Slide Number Placeholder 4"/>
          <p:cNvSpPr>
            <a:spLocks noGrp="1"/>
          </p:cNvSpPr>
          <p:nvPr>
            <p:ph type="sldNum" sz="quarter" idx="11"/>
          </p:nvPr>
        </p:nvSpPr>
        <p:spPr/>
        <p:txBody>
          <a:bodyPr/>
          <a:lstStyle/>
          <a:p>
            <a:pPr>
              <a:defRPr/>
            </a:pPr>
            <a:fld id="{BFCF09E0-FC1D-44E9-A95C-BC92A507B37A}" type="slidenum">
              <a:rPr lang="en-US" smtClean="0"/>
              <a:pPr>
                <a:defRPr/>
              </a:pPr>
              <a:t>8</a:t>
            </a:fld>
            <a:endParaRPr lang="en-US" dirty="0"/>
          </a:p>
        </p:txBody>
      </p:sp>
    </p:spTree>
    <p:extLst>
      <p:ext uri="{BB962C8B-B14F-4D97-AF65-F5344CB8AC3E}">
        <p14:creationId xmlns:p14="http://schemas.microsoft.com/office/powerpoint/2010/main" val="2335498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ChangeArrowheads="1" noTextEdit="1"/>
          </p:cNvSpPr>
          <p:nvPr>
            <p:ph type="sldImg"/>
          </p:nvPr>
        </p:nvSpPr>
        <p:spPr bwMode="auto">
          <a:xfrm>
            <a:off x="1138238" y="687388"/>
            <a:ext cx="4573587" cy="3430587"/>
          </a:xfrm>
          <a:noFill/>
          <a:ln>
            <a:solidFill>
              <a:srgbClr val="000000"/>
            </a:solidFill>
            <a:miter lim="800000"/>
            <a:headEnd/>
            <a:tailEnd/>
          </a:ln>
        </p:spPr>
      </p:sp>
      <p:sp>
        <p:nvSpPr>
          <p:cNvPr id="166915" name="Rectangle 3"/>
          <p:cNvSpPr>
            <a:spLocks noGrp="1" noChangeArrowheads="1"/>
          </p:cNvSpPr>
          <p:nvPr>
            <p:ph type="body" idx="1"/>
          </p:nvPr>
        </p:nvSpPr>
        <p:spPr bwMode="auto">
          <a:xfrm>
            <a:off x="533400" y="4343400"/>
            <a:ext cx="5791200" cy="4191000"/>
          </a:xfrm>
          <a:noFill/>
        </p:spPr>
        <p:txBody>
          <a:bodyPr wrap="square" numCol="1" anchor="t" anchorCtr="0" compatLnSpc="1">
            <a:prstTxWarp prst="textNoShape">
              <a:avLst/>
            </a:prstTxWarp>
            <a:normAutofit/>
          </a:bodyPr>
          <a:lstStyle/>
          <a:p>
            <a:r>
              <a:rPr lang="en-US" dirty="0" smtClean="0"/>
              <a:t>This </a:t>
            </a:r>
            <a:r>
              <a:rPr lang="en-US" dirty="0"/>
              <a:t>program is designed to ensure that </a:t>
            </a:r>
            <a:r>
              <a:rPr lang="en-US" dirty="0" smtClean="0"/>
              <a:t>people with Original Medicare</a:t>
            </a:r>
            <a:r>
              <a:rPr lang="en-US" baseline="0" dirty="0" smtClean="0"/>
              <a:t> </a:t>
            </a:r>
            <a:r>
              <a:rPr lang="en-US" dirty="0" smtClean="0"/>
              <a:t>continue </a:t>
            </a:r>
            <a:r>
              <a:rPr lang="en-US" dirty="0"/>
              <a:t>to get quality supplies while </a:t>
            </a:r>
            <a:r>
              <a:rPr lang="en-US" dirty="0" smtClean="0"/>
              <a:t>saving </a:t>
            </a:r>
            <a:r>
              <a:rPr lang="en-US" dirty="0"/>
              <a:t>money. The term </a:t>
            </a:r>
            <a:r>
              <a:rPr lang="en-US" dirty="0" smtClean="0"/>
              <a:t>mail-order </a:t>
            </a:r>
            <a:r>
              <a:rPr lang="en-US" dirty="0"/>
              <a:t>means items shipped or delivered </a:t>
            </a:r>
            <a:r>
              <a:rPr lang="en-US" dirty="0" smtClean="0"/>
              <a:t>at home by a variety of delivery methods. Under the National Mail-Order Program, </a:t>
            </a:r>
            <a:r>
              <a:rPr lang="en-US" dirty="0"/>
              <a:t>a Medicare national mail-order contract supplier </a:t>
            </a:r>
            <a:r>
              <a:rPr lang="en-US" dirty="0" smtClean="0"/>
              <a:t>must be used for </a:t>
            </a:r>
            <a:r>
              <a:rPr lang="en-US" dirty="0"/>
              <a:t>Medicare to pay </a:t>
            </a:r>
            <a:r>
              <a:rPr lang="en-US" dirty="0" smtClean="0"/>
              <a:t>for diabetic </a:t>
            </a:r>
            <a:r>
              <a:rPr lang="en-US" dirty="0"/>
              <a:t>testing supplies </a:t>
            </a:r>
            <a:r>
              <a:rPr lang="en-US" dirty="0" smtClean="0"/>
              <a:t>that are </a:t>
            </a:r>
            <a:r>
              <a:rPr lang="en-US" dirty="0"/>
              <a:t>delivered </a:t>
            </a:r>
            <a:r>
              <a:rPr lang="en-US" dirty="0" smtClean="0"/>
              <a:t>at home</a:t>
            </a:r>
            <a:r>
              <a:rPr lang="en-US" dirty="0"/>
              <a:t>. </a:t>
            </a:r>
            <a:r>
              <a:rPr lang="en-US" dirty="0" smtClean="0"/>
              <a:t>People who don’t want their diabetic </a:t>
            </a:r>
            <a:r>
              <a:rPr lang="en-US" dirty="0"/>
              <a:t>testing supplies delivered </a:t>
            </a:r>
            <a:r>
              <a:rPr lang="en-US" dirty="0" smtClean="0"/>
              <a:t>at home can </a:t>
            </a:r>
            <a:r>
              <a:rPr lang="en-US" dirty="0"/>
              <a:t>go to any local store </a:t>
            </a:r>
            <a:r>
              <a:rPr lang="en-US" dirty="0" smtClean="0"/>
              <a:t>that’s </a:t>
            </a:r>
            <a:r>
              <a:rPr lang="en-US" dirty="0"/>
              <a:t>enrolled with Medicare and buy them there. Due to new requirements in the Medicare law, Medicare’s allowed payment amount </a:t>
            </a:r>
            <a:r>
              <a:rPr lang="en-US" dirty="0" smtClean="0"/>
              <a:t>is the </a:t>
            </a:r>
            <a:r>
              <a:rPr lang="en-US" dirty="0"/>
              <a:t>same for mail-order and non-mail-order diabetic testing </a:t>
            </a:r>
            <a:r>
              <a:rPr lang="en-US" dirty="0" smtClean="0"/>
              <a:t>supplies. </a:t>
            </a:r>
            <a:r>
              <a:rPr lang="en-US" dirty="0"/>
              <a:t>National mail-order contract suppliers can’t charge more than the deductible and </a:t>
            </a:r>
            <a:r>
              <a:rPr lang="en-US" dirty="0" smtClean="0"/>
              <a:t>20% coinsurance</a:t>
            </a:r>
            <a:r>
              <a:rPr lang="en-US" dirty="0"/>
              <a:t>. Local stores also can’t charge more than the deductible and </a:t>
            </a:r>
            <a:r>
              <a:rPr lang="en-US" dirty="0" smtClean="0"/>
              <a:t>20% coinsurance </a:t>
            </a:r>
            <a:r>
              <a:rPr lang="en-US" dirty="0"/>
              <a:t>if they </a:t>
            </a:r>
            <a:r>
              <a:rPr lang="en-US" dirty="0" smtClean="0"/>
              <a:t>accept </a:t>
            </a:r>
            <a:r>
              <a:rPr lang="en-US" dirty="0"/>
              <a:t>assignment, which means they accept Medicare’s allowed amount as payment in full. </a:t>
            </a:r>
            <a:endParaRPr lang="en-US" dirty="0" smtClean="0"/>
          </a:p>
          <a:p>
            <a:r>
              <a:rPr lang="en-US" dirty="0" smtClean="0"/>
              <a:t>The National Mail-Order Program </a:t>
            </a:r>
            <a:r>
              <a:rPr lang="en-US" dirty="0"/>
              <a:t>prohibits contract suppliers from influencing or incentivizing </a:t>
            </a:r>
            <a:r>
              <a:rPr lang="en-US" dirty="0" smtClean="0"/>
              <a:t>people to </a:t>
            </a:r>
            <a:r>
              <a:rPr lang="en-US" dirty="0"/>
              <a:t>switch their current glucose monitor and testing supplies brand to another brand. This prohibition is called the anti-switching rule. The anti-switching rule requires contract suppliers to </a:t>
            </a:r>
            <a:r>
              <a:rPr lang="en-US" dirty="0" smtClean="0"/>
              <a:t>provide </a:t>
            </a:r>
            <a:r>
              <a:rPr lang="en-US" dirty="0"/>
              <a:t>the brand of testing supplies that works with </a:t>
            </a:r>
            <a:r>
              <a:rPr lang="en-US" dirty="0" smtClean="0"/>
              <a:t>the consumers glucose monitor</a:t>
            </a:r>
            <a:r>
              <a:rPr lang="en-US" dirty="0"/>
              <a:t>. If the contract supplier </a:t>
            </a:r>
            <a:r>
              <a:rPr lang="en-US" dirty="0" smtClean="0"/>
              <a:t>doesn't </a:t>
            </a:r>
            <a:r>
              <a:rPr lang="en-US" dirty="0"/>
              <a:t>carry </a:t>
            </a:r>
            <a:r>
              <a:rPr lang="en-US" dirty="0" smtClean="0"/>
              <a:t>that brand </a:t>
            </a:r>
            <a:r>
              <a:rPr lang="en-US" dirty="0"/>
              <a:t>of testing supplies, </a:t>
            </a:r>
            <a:r>
              <a:rPr lang="en-US" dirty="0" smtClean="0"/>
              <a:t>the consumer may ask </a:t>
            </a:r>
            <a:r>
              <a:rPr lang="en-US" dirty="0"/>
              <a:t>the contract supplier about alternative </a:t>
            </a:r>
            <a:r>
              <a:rPr lang="en-US" dirty="0" smtClean="0"/>
              <a:t>brands. </a:t>
            </a:r>
            <a:r>
              <a:rPr lang="en-US" dirty="0"/>
              <a:t>However, the supplier </a:t>
            </a:r>
            <a:r>
              <a:rPr lang="en-US" dirty="0" smtClean="0"/>
              <a:t>can’t </a:t>
            </a:r>
            <a:r>
              <a:rPr lang="en-US" dirty="0"/>
              <a:t>be the one to initiate this conversation. </a:t>
            </a:r>
          </a:p>
          <a:p>
            <a:r>
              <a:rPr lang="en-US" dirty="0"/>
              <a:t> </a:t>
            </a:r>
          </a:p>
          <a:p>
            <a:endParaRPr lang="en-US" dirty="0"/>
          </a:p>
          <a:p>
            <a:endParaRPr lang="en-US" dirty="0" smtClean="0"/>
          </a:p>
        </p:txBody>
      </p:sp>
      <p:sp>
        <p:nvSpPr>
          <p:cNvPr id="5" name="Slide Number Placeholder 4"/>
          <p:cNvSpPr>
            <a:spLocks noGrp="1"/>
          </p:cNvSpPr>
          <p:nvPr>
            <p:ph type="sldNum" sz="quarter" idx="5"/>
          </p:nvPr>
        </p:nvSpPr>
        <p:spPr/>
        <p:txBody>
          <a:bodyPr/>
          <a:lstStyle/>
          <a:p>
            <a:pPr>
              <a:defRPr/>
            </a:pPr>
            <a:fld id="{0A8FADF7-73B5-49E4-93A0-78FFDA4C7D2C}" type="slidenum">
              <a:rPr lang="en-US"/>
              <a:pPr>
                <a:defRPr/>
              </a:pPr>
              <a:t>9</a:t>
            </a:fld>
            <a:endParaRPr lang="en-US" dirty="0"/>
          </a:p>
        </p:txBody>
      </p:sp>
    </p:spTree>
    <p:extLst>
      <p:ext uri="{BB962C8B-B14F-4D97-AF65-F5344CB8AC3E}">
        <p14:creationId xmlns:p14="http://schemas.microsoft.com/office/powerpoint/2010/main" val="2866817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MS title6">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smtClean="0"/>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Tree>
    <p:extLst>
      <p:ext uri="{BB962C8B-B14F-4D97-AF65-F5344CB8AC3E}">
        <p14:creationId xmlns:p14="http://schemas.microsoft.com/office/powerpoint/2010/main" val="32647129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MS title6">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32903627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5197"/>
            <a:ext cx="9144000" cy="1069430"/>
          </a:xfrm>
        </p:spPr>
        <p:txBody>
          <a:bodyPr>
            <a:normAutofit/>
          </a:bodyPr>
          <a:lstStyle>
            <a:lvl1pPr>
              <a:defRPr sz="3600" b="1" baseline="0"/>
            </a:lvl1pPr>
          </a:lstStyle>
          <a:p>
            <a:r>
              <a:rPr lang="en-US" dirty="0" smtClean="0"/>
              <a:t>Lesson </a:t>
            </a:r>
            <a:endParaRPr lang="en-US" dirty="0"/>
          </a:p>
        </p:txBody>
      </p:sp>
      <p:sp>
        <p:nvSpPr>
          <p:cNvPr id="3" name="Content Placeholder 2"/>
          <p:cNvSpPr>
            <a:spLocks noGrp="1"/>
          </p:cNvSpPr>
          <p:nvPr>
            <p:ph idx="1"/>
          </p:nvPr>
        </p:nvSpPr>
        <p:spPr>
          <a:xfrm>
            <a:off x="457200" y="1363710"/>
            <a:ext cx="8229600" cy="4525963"/>
          </a:xfrm>
        </p:spPr>
        <p:txBody>
          <a:bodyPr/>
          <a:lstStyle>
            <a:lvl1pPr>
              <a:spcBef>
                <a:spcPts val="600"/>
              </a:spcBef>
              <a:defRPr/>
            </a:lvl1pPr>
            <a:lvl2pPr marL="744538" indent="-350838">
              <a:spcBef>
                <a:spcPts val="600"/>
              </a:spcBef>
              <a:defRPr/>
            </a:lvl2pPr>
            <a:lvl3pPr marL="1089025" indent="-346075">
              <a:spcBef>
                <a:spcPts val="600"/>
              </a:spcBef>
              <a:defRPr/>
            </a:lvl3pPr>
            <a:lvl4pPr marL="1371600" indent="-239713">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8/01/2015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a:r>
              <a:rPr lang="en-US" dirty="0" smtClean="0">
                <a:solidFill>
                  <a:prstClr val="black"/>
                </a:solidFill>
              </a:rPr>
              <a:t>Competitive Bidding Program</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8473702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015 Yellow Header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fontAlgn="auto">
              <a:spcAft>
                <a:spcPts val="0"/>
              </a:spcAft>
              <a:defRPr/>
            </a:pPr>
            <a:endParaRPr lang="en-US" sz="3600" dirty="0">
              <a:solidFill>
                <a:sysClr val="windowText" lastClr="000000"/>
              </a:solidFill>
            </a:endParaRPr>
          </a:p>
        </p:txBody>
      </p:sp>
      <p:sp>
        <p:nvSpPr>
          <p:cNvPr id="8"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solidFill>
                  <a:prstClr val="black"/>
                </a:solidFill>
              </a:rPr>
              <a:t>8/01/2015</a:t>
            </a:r>
            <a:endParaRPr lang="en-US" dirty="0">
              <a:solidFill>
                <a:prstClr val="black"/>
              </a:solidFill>
            </a:endParaRPr>
          </a:p>
        </p:txBody>
      </p:sp>
      <p:sp>
        <p:nvSpPr>
          <p:cNvPr id="9"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solidFill>
                  <a:prstClr val="black"/>
                </a:solidFill>
              </a:rPr>
              <a:t>Competitive Bidding Program</a:t>
            </a:r>
            <a:endParaRPr lang="en-US" dirty="0">
              <a:solidFill>
                <a:prstClr val="black"/>
              </a:solidFill>
            </a:endParaRPr>
          </a:p>
        </p:txBody>
      </p:sp>
      <p:sp>
        <p:nvSpPr>
          <p:cNvPr id="10"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36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9620002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15 Title Slide">
    <p:bg>
      <p:bgPr>
        <a:solidFill>
          <a:srgbClr val="DBEEF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762000"/>
            <a:ext cx="6508837" cy="1981200"/>
          </a:xfrm>
        </p:spPr>
        <p:txBody>
          <a:bodyPr/>
          <a:lstStyle>
            <a:lvl1pPr algn="ctr">
              <a:defRPr baseline="0">
                <a:solidFill>
                  <a:srgbClr val="25406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282419"/>
            <a:ext cx="2133600" cy="365125"/>
          </a:xfrm>
        </p:spPr>
        <p:txBody>
          <a:bodyPr/>
          <a:lstStyle/>
          <a:p>
            <a:r>
              <a:rPr lang="en-US" dirty="0" smtClean="0">
                <a:solidFill>
                  <a:prstClr val="black"/>
                </a:solidFill>
              </a:rPr>
              <a:t>8/01/2015</a:t>
            </a:r>
            <a:endParaRPr lang="en-US" dirty="0">
              <a:solidFill>
                <a:prstClr val="black"/>
              </a:solidFill>
            </a:endParaRPr>
          </a:p>
        </p:txBody>
      </p:sp>
      <p:pic>
        <p:nvPicPr>
          <p:cNvPr id="6" name="Picture 3" descr="G:\DCST\DT Photographs\P515259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4143" t="23969" r="67735" b="32853"/>
          <a:stretch/>
        </p:blipFill>
        <p:spPr bwMode="auto">
          <a:xfrm>
            <a:off x="1981200" y="3204057"/>
            <a:ext cx="1947116" cy="22421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AB29\AppData\Local\Microsoft\Windows\Temporary Internet Files\Content.Outlook\9RYEHN0P\CMS Site-005.jpg"/>
          <p:cNvPicPr>
            <a:picLocks noChangeAspect="1" noChangeArrowheads="1"/>
          </p:cNvPicPr>
          <p:nvPr userDrawn="1"/>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13482" t="41080" r="20065" b="26682"/>
          <a:stretch/>
        </p:blipFill>
        <p:spPr bwMode="auto">
          <a:xfrm>
            <a:off x="7707" y="5055743"/>
            <a:ext cx="5482296" cy="173296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t="12176" b="13464"/>
          <a:stretch/>
        </p:blipFill>
        <p:spPr bwMode="auto">
          <a:xfrm>
            <a:off x="-58064" y="3201664"/>
            <a:ext cx="2211321" cy="1848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4434" r="14203"/>
          <a:stretch/>
        </p:blipFill>
        <p:spPr bwMode="auto">
          <a:xfrm>
            <a:off x="3733800" y="3258411"/>
            <a:ext cx="1761879" cy="1792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p:nvPr userDrawn="1"/>
        </p:nvCxnSpPr>
        <p:spPr>
          <a:xfrm flipH="1">
            <a:off x="31519" y="3218544"/>
            <a:ext cx="15450" cy="3570164"/>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5676" y="3209018"/>
            <a:ext cx="5495679" cy="39867"/>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1981200" y="3203193"/>
            <a:ext cx="0" cy="1875970"/>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3733800" y="3258411"/>
            <a:ext cx="0" cy="1792095"/>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477119" y="3197154"/>
            <a:ext cx="18560" cy="3660846"/>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9626" y="1311048"/>
            <a:ext cx="1938337" cy="66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userDrawn="1"/>
        </p:nvCxnSpPr>
        <p:spPr>
          <a:xfrm>
            <a:off x="31519" y="5105983"/>
            <a:ext cx="9112481" cy="0"/>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18376" y="6814927"/>
            <a:ext cx="5568276" cy="0"/>
          </a:xfrm>
          <a:prstGeom prst="line">
            <a:avLst/>
          </a:prstGeom>
          <a:ln w="1016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27"/>
          <p:cNvSpPr>
            <a:spLocks noGrp="1"/>
          </p:cNvSpPr>
          <p:nvPr>
            <p:ph type="body" sz="quarter" idx="11"/>
          </p:nvPr>
        </p:nvSpPr>
        <p:spPr>
          <a:xfrm>
            <a:off x="6172200" y="3201988"/>
            <a:ext cx="2622550" cy="1446212"/>
          </a:xfrm>
        </p:spPr>
        <p:txBody>
          <a:bodyPr>
            <a:noAutofit/>
          </a:bodyPr>
          <a:lstStyle>
            <a:lvl1pPr marL="0" indent="0" algn="r">
              <a:buFontTx/>
              <a:buNone/>
              <a:defRPr sz="3400" b="1" i="0" baseline="0">
                <a:solidFill>
                  <a:srgbClr val="254061"/>
                </a:solidFill>
              </a:defRPr>
            </a:lvl1pPr>
          </a:lstStyle>
          <a:p>
            <a:pPr lvl="0"/>
            <a:r>
              <a:rPr lang="en-US" dirty="0" smtClean="0"/>
              <a:t>Click to edit Master text styles</a:t>
            </a:r>
            <a:endParaRPr lang="en-US" dirty="0"/>
          </a:p>
        </p:txBody>
      </p:sp>
      <p:sp>
        <p:nvSpPr>
          <p:cNvPr id="30" name="Text Placeholder 29"/>
          <p:cNvSpPr>
            <a:spLocks noGrp="1"/>
          </p:cNvSpPr>
          <p:nvPr>
            <p:ph type="body" sz="quarter" idx="12"/>
          </p:nvPr>
        </p:nvSpPr>
        <p:spPr>
          <a:xfrm>
            <a:off x="6553200" y="5562600"/>
            <a:ext cx="1905000" cy="533400"/>
          </a:xfrm>
        </p:spPr>
        <p:txBody>
          <a:bodyPr/>
          <a:lstStyle>
            <a:lvl1pPr marL="0" indent="0" algn="ctr">
              <a:buFontTx/>
              <a:buNone/>
              <a:defRPr sz="2400" b="1" i="0" baseline="0">
                <a:solidFill>
                  <a:srgbClr val="254061"/>
                </a:solidFill>
              </a:defRPr>
            </a:lvl1pPr>
          </a:lstStyle>
          <a:p>
            <a:pPr lvl="0"/>
            <a:r>
              <a:rPr lang="en-US" dirty="0" smtClean="0"/>
              <a:t>Click to edit Master text styles</a:t>
            </a:r>
            <a:endParaRPr lang="en-US" dirty="0"/>
          </a:p>
        </p:txBody>
      </p:sp>
    </p:spTree>
    <p:extLst>
      <p:ext uri="{BB962C8B-B14F-4D97-AF65-F5344CB8AC3E}">
        <p14:creationId xmlns:p14="http://schemas.microsoft.com/office/powerpoint/2010/main" val="5438220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015 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buSzPct val="50000"/>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r>
              <a:rPr lang="en-US" dirty="0" smtClean="0">
                <a:solidFill>
                  <a:prstClr val="black"/>
                </a:solidFill>
              </a:rPr>
              <a:t>8/01/2015</a:t>
            </a:r>
            <a:endParaRPr lang="en-US" dirty="0">
              <a:solidFill>
                <a:prstClr val="black"/>
              </a:solidFill>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lgn="ctr">
              <a:defRPr sz="1200">
                <a:solidFill>
                  <a:schemeClr val="tx1"/>
                </a:solidFill>
              </a:defRPr>
            </a:lvl1pPr>
          </a:lstStyle>
          <a:p>
            <a:r>
              <a:rPr lang="en-US" dirty="0" smtClean="0">
                <a:solidFill>
                  <a:prstClr val="black"/>
                </a:solidFill>
              </a:rPr>
              <a:t>Competitive Bidding Program</a:t>
            </a:r>
            <a:endParaRPr lang="en-US" dirty="0">
              <a:solidFill>
                <a:prstClr val="black"/>
              </a:solidFill>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9199715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lvl1pPr marL="274320" indent="-274320">
              <a:spcBef>
                <a:spcPts val="600"/>
              </a:spcBef>
              <a:defRPr/>
            </a:lvl1pPr>
            <a:lvl2pPr indent="-274320">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24600"/>
            <a:ext cx="1981200" cy="381000"/>
          </a:xfrm>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8/01/2015</a:t>
            </a:r>
            <a:endParaRPr lang="en-US" dirty="0">
              <a:solidFill>
                <a:prstClr val="black"/>
              </a:solidFill>
              <a:ea typeface="ＭＳ Ｐゴシック"/>
            </a:endParaRPr>
          </a:p>
        </p:txBody>
      </p:sp>
      <p:sp>
        <p:nvSpPr>
          <p:cNvPr id="5" name="Footer Placeholder 4"/>
          <p:cNvSpPr>
            <a:spLocks noGrp="1"/>
          </p:cNvSpPr>
          <p:nvPr>
            <p:ph type="ftr" sz="quarter" idx="11"/>
          </p:nvPr>
        </p:nvSpPr>
        <p:spPr>
          <a:xfrm>
            <a:off x="2667000" y="6340475"/>
            <a:ext cx="4191000" cy="365125"/>
          </a:xfrm>
          <a:prstGeom prst="rect">
            <a:avLst/>
          </a:prstGeom>
        </p:spPr>
        <p:txBody>
          <a:bodyPr/>
          <a:lstStyle>
            <a:lvl1pPr>
              <a:defRPr sz="1200">
                <a:latin typeface="+mn-lt"/>
              </a:defRPr>
            </a:lvl1pPr>
          </a:lstStyle>
          <a:p>
            <a:pPr fontAlgn="base">
              <a:spcBef>
                <a:spcPct val="0"/>
              </a:spcBef>
              <a:spcAft>
                <a:spcPct val="0"/>
              </a:spcAft>
              <a:defRPr/>
            </a:pPr>
            <a:r>
              <a:rPr lang="en-US" dirty="0" smtClean="0">
                <a:solidFill>
                  <a:prstClr val="black"/>
                </a:solidFill>
                <a:ea typeface="ＭＳ Ｐゴシック"/>
              </a:rPr>
              <a:t>Competitive Bidding Program</a:t>
            </a:r>
            <a:endParaRPr lang="en-US" dirty="0">
              <a:solidFill>
                <a:prstClr val="black"/>
              </a:solidFill>
              <a:ea typeface="ＭＳ Ｐゴシック"/>
            </a:endParaRPr>
          </a:p>
        </p:txBody>
      </p:sp>
      <p:sp>
        <p:nvSpPr>
          <p:cNvPr id="8"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5593432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Module #</a:t>
            </a:r>
            <a:endParaRPr lang="en-US" sz="2800" b="0" i="1" dirty="0" smtClean="0">
              <a:solidFill>
                <a:srgbClr val="084A9C"/>
              </a:solidFill>
            </a:endParaRPr>
          </a:p>
          <a:p>
            <a:pPr algn="l"/>
            <a:endParaRPr lang="en-US" sz="2800" b="0" i="1" dirty="0" smtClean="0">
              <a:solidFill>
                <a:srgbClr val="084A9C"/>
              </a:solidFill>
            </a:endParaRPr>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800" b="1" i="1">
                <a:solidFill>
                  <a:srgbClr val="084A9C"/>
                </a:solidFill>
              </a:defRPr>
            </a:lvl1pPr>
          </a:lstStyle>
          <a:p>
            <a:pPr algn="l"/>
            <a:r>
              <a:rPr lang="en-US" sz="2400" b="1" i="1" dirty="0" smtClean="0">
                <a:solidFill>
                  <a:srgbClr val="084A9C"/>
                </a:solidFill>
              </a:rPr>
              <a:t>Module Name</a:t>
            </a:r>
          </a:p>
          <a:p>
            <a:pPr algn="l"/>
            <a:endParaRPr lang="en-US" sz="2800" b="0" i="1" dirty="0" smtClean="0">
              <a:solidFill>
                <a:srgbClr val="084A9C"/>
              </a:solidFill>
            </a:endParaRPr>
          </a:p>
        </p:txBody>
      </p:sp>
      <p:sp>
        <p:nvSpPr>
          <p:cNvPr id="17" name="Text Placeholder 2"/>
          <p:cNvSpPr>
            <a:spLocks noGrp="1"/>
          </p:cNvSpPr>
          <p:nvPr>
            <p:ph type="body" sz="quarter" idx="12"/>
          </p:nvPr>
        </p:nvSpPr>
        <p:spPr>
          <a:xfrm>
            <a:off x="7391400" y="5943600"/>
            <a:ext cx="1447800" cy="457200"/>
          </a:xfrm>
        </p:spPr>
        <p:txBody>
          <a:bodyPr>
            <a:normAutofit/>
          </a:bodyPr>
          <a:lstStyle>
            <a:lvl1pPr marL="0" marR="0" indent="0" algn="just"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endParaRPr lang="en-US" sz="2800" b="0" i="1" dirty="0" smtClean="0">
              <a:solidFill>
                <a:srgbClr val="084A9C"/>
              </a:solidFill>
            </a:endParaRP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Tree>
    <p:extLst>
      <p:ext uri="{BB962C8B-B14F-4D97-AF65-F5344CB8AC3E}">
        <p14:creationId xmlns:p14="http://schemas.microsoft.com/office/powerpoint/2010/main" val="37383768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0126"/>
            <a:ext cx="9144000" cy="1069430"/>
          </a:xfrm>
        </p:spPr>
        <p:txBody>
          <a:bodyPr>
            <a:normAutofit/>
          </a:bodyPr>
          <a:lstStyle>
            <a:lvl1pPr>
              <a:defRPr sz="3600" b="1" baseline="0">
                <a:solidFill>
                  <a:schemeClr val="bg1"/>
                </a:solidFill>
              </a:defRPr>
            </a:lvl1pPr>
          </a:lstStyle>
          <a:p>
            <a:r>
              <a:rPr lang="en-US" dirty="0" smtClean="0"/>
              <a:t>CMS National Training Program (NTP)</a:t>
            </a:r>
            <a:endParaRPr lang="en-US" dirty="0"/>
          </a:p>
        </p:txBody>
      </p:sp>
      <p:sp>
        <p:nvSpPr>
          <p:cNvPr id="9" name="Content Placeholder 2"/>
          <p:cNvSpPr>
            <a:spLocks noGrp="1"/>
          </p:cNvSpPr>
          <p:nvPr>
            <p:ph idx="1"/>
          </p:nvPr>
        </p:nvSpPr>
        <p:spPr>
          <a:xfrm>
            <a:off x="457200" y="1371600"/>
            <a:ext cx="8458200" cy="4525963"/>
          </a:xfrm>
        </p:spPr>
        <p:txBody>
          <a:bodyPr>
            <a:normAutofit/>
          </a:bodyPr>
          <a:lstStyle>
            <a:lvl1pPr marL="0" marR="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lvl1pPr>
          </a:lstStyle>
          <a:p>
            <a:pPr marL="0" indent="0" algn="ctr">
              <a:buNone/>
            </a:pPr>
            <a:endParaRPr lang="en-US" dirty="0" smtClean="0"/>
          </a:p>
          <a:p>
            <a:pPr marL="0" indent="0" algn="ctr">
              <a:buNone/>
            </a:pPr>
            <a:r>
              <a:rPr lang="en-US" dirty="0" smtClean="0"/>
              <a:t>To view all available NTP materials,</a:t>
            </a:r>
          </a:p>
          <a:p>
            <a:pPr marL="0" indent="0" algn="ctr">
              <a:buNone/>
            </a:pPr>
            <a:r>
              <a:rPr lang="en-US" dirty="0" smtClean="0"/>
              <a:t> or to subscribe to our email list, visit </a:t>
            </a:r>
            <a:r>
              <a:rPr lang="en-US" dirty="0" smtClean="0">
                <a:hlinkClick r:id="rId2"/>
              </a:rPr>
              <a:t>CMS.gov/outreach-and-education/training/</a:t>
            </a:r>
            <a:r>
              <a:rPr lang="en-US" dirty="0" err="1" smtClean="0">
                <a:hlinkClick r:id="rId2"/>
              </a:rPr>
              <a:t>cmsnationaltrainingprogram</a:t>
            </a:r>
            <a:r>
              <a:rPr lang="en-US" dirty="0" smtClean="0">
                <a:hlinkClick r:id="rId2"/>
              </a:rPr>
              <a:t>/</a:t>
            </a:r>
            <a:r>
              <a:rPr lang="en-US" dirty="0" smtClean="0"/>
              <a:t> </a:t>
            </a:r>
          </a:p>
          <a:p>
            <a:endParaRPr lang="en-US" dirty="0" smtClean="0"/>
          </a:p>
          <a:p>
            <a:pPr marL="0" indent="0" algn="ctr">
              <a:buNone/>
            </a:pPr>
            <a:r>
              <a:rPr lang="en-US" dirty="0" smtClean="0"/>
              <a:t>For questions about training products email </a:t>
            </a:r>
            <a:r>
              <a:rPr lang="en-US" dirty="0" smtClean="0">
                <a:hlinkClick r:id="rId3"/>
              </a:rPr>
              <a:t>training@cms.hhs.gov</a:t>
            </a:r>
            <a:r>
              <a:rPr lang="en-US" dirty="0" smtClean="0"/>
              <a:t> </a:t>
            </a:r>
          </a:p>
          <a:p>
            <a:endParaRPr lang="en-US" dirty="0"/>
          </a:p>
        </p:txBody>
      </p:sp>
    </p:spTree>
    <p:extLst>
      <p:ext uri="{BB962C8B-B14F-4D97-AF65-F5344CB8AC3E}">
        <p14:creationId xmlns:p14="http://schemas.microsoft.com/office/powerpoint/2010/main" val="5963369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jpeg"/><Relationship Id="rId5" Type="http://schemas.openxmlformats.org/officeDocument/2006/relationships/theme" Target="../theme/theme3.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8/01/2015</a:t>
            </a:r>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Lst>
  <p:timing>
    <p:tnLst>
      <p:par>
        <p:cTn id="1" dur="indefinite" restart="never" nodeType="tmRoot"/>
      </p:par>
    </p:tnLst>
  </p:timing>
  <p:hf sldNum="0" hdr="0" ftr="0"/>
  <p:txStyles>
    <p:titleStyle>
      <a:lvl1pPr indent="0" algn="ctr" defTabSz="914400" rtl="0" eaLnBrk="1" latinLnBrk="0" hangingPunct="1">
        <a:spcBef>
          <a:spcPts val="0"/>
        </a:spcBef>
        <a:buNone/>
        <a:defRPr sz="4400" b="1"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pPr fontAlgn="auto">
              <a:spcBef>
                <a:spcPts val="0"/>
              </a:spcBef>
              <a:spcAft>
                <a:spcPts val="0"/>
              </a:spcAft>
            </a:pPr>
            <a:r>
              <a:rPr lang="en-US" dirty="0" smtClean="0">
                <a:solidFill>
                  <a:prstClr val="black"/>
                </a:solidFill>
                <a:latin typeface="Calibri"/>
              </a:rPr>
              <a:t>8/01/2015</a:t>
            </a:r>
            <a:endParaRPr lang="en-US" dirty="0">
              <a:solidFill>
                <a:prstClr val="black"/>
              </a:solidFill>
              <a:latin typeface="Calibri"/>
            </a:endParaRPr>
          </a:p>
        </p:txBody>
      </p:sp>
      <p:sp>
        <p:nvSpPr>
          <p:cNvPr id="9" name="Footer Placeholder 2"/>
          <p:cNvSpPr>
            <a:spLocks noGrp="1"/>
          </p:cNvSpPr>
          <p:nvPr>
            <p:ph type="ftr" sz="quarter" idx="3"/>
          </p:nvPr>
        </p:nvSpPr>
        <p:spPr>
          <a:xfrm>
            <a:off x="2590800" y="6340475"/>
            <a:ext cx="3962400" cy="365125"/>
          </a:xfrm>
          <a:prstGeom prst="rect">
            <a:avLst/>
          </a:prstGeom>
        </p:spPr>
        <p:txBody>
          <a:bodyPr anchor="ctr"/>
          <a:lstStyle>
            <a:lvl1pPr>
              <a:defRPr sz="1200">
                <a:solidFill>
                  <a:schemeClr val="tx1"/>
                </a:solidFill>
              </a:defRPr>
            </a:lvl1pPr>
          </a:lstStyle>
          <a:p>
            <a:pPr algn="ctr" fontAlgn="auto">
              <a:spcBef>
                <a:spcPts val="0"/>
              </a:spcBef>
              <a:spcAft>
                <a:spcPts val="0"/>
              </a:spcAft>
            </a:pPr>
            <a:r>
              <a:rPr lang="en-US" dirty="0" smtClean="0">
                <a:solidFill>
                  <a:prstClr val="black"/>
                </a:solidFill>
                <a:latin typeface="Calibri"/>
              </a:rPr>
              <a:t>Competitive Bidding Program</a:t>
            </a:r>
            <a:endParaRPr lang="en-US" dirty="0">
              <a:solidFill>
                <a:prstClr val="black"/>
              </a:solidFill>
              <a:latin typeface="Calibri"/>
            </a:endParaRPr>
          </a:p>
        </p:txBody>
      </p:sp>
      <p:sp>
        <p:nvSpPr>
          <p:cNvPr id="10"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fontAlgn="auto">
              <a:spcBef>
                <a:spcPts val="0"/>
              </a:spcBef>
              <a:spcAft>
                <a:spcPts val="0"/>
              </a:spcAft>
            </a:pPr>
            <a:fld id="{78C0CC3C-85F1-4D86-9B70-8D9F8B17F046}" type="slidenum">
              <a:rPr lang="en-US" smtClean="0">
                <a:solidFill>
                  <a:prstClr val="black"/>
                </a:solidFill>
                <a:latin typeface="Calibri"/>
              </a:rPr>
              <a:pPr algn="r" fontAlgn="auto">
                <a:spcBef>
                  <a:spcPts val="0"/>
                </a:spcBef>
                <a:spcAft>
                  <a:spcPts val="0"/>
                </a:spcAft>
              </a:pPr>
              <a:t>‹#›</a:t>
            </a:fld>
            <a:endParaRPr lang="en-US" dirty="0">
              <a:solidFill>
                <a:prstClr val="black"/>
              </a:solidFill>
              <a:latin typeface="Calibri"/>
            </a:endParaRPr>
          </a:p>
        </p:txBody>
      </p:sp>
    </p:spTree>
    <p:extLst>
      <p:ext uri="{BB962C8B-B14F-4D97-AF65-F5344CB8AC3E}">
        <p14:creationId xmlns:p14="http://schemas.microsoft.com/office/powerpoint/2010/main" val="3775632957"/>
      </p:ext>
    </p:extLst>
  </p:cSld>
  <p:clrMap bg1="lt1" tx1="dk1" bg2="lt2" tx2="dk2" accent1="accent1" accent2="accent2" accent3="accent3" accent4="accent4" accent5="accent5" accent6="accent6" hlink="hlink" folHlink="folHlink"/>
  <p:sldLayoutIdLst>
    <p:sldLayoutId id="2147483707" r:id="rId1"/>
    <p:sldLayoutId id="2147483708" r:id="rId2"/>
  </p:sldLayoutIdLst>
  <p:timing>
    <p:tnLst>
      <p:par>
        <p:cTn id="1" dur="indefinite" restart="never" nodeType="tmRoot"/>
      </p:par>
    </p:tnLst>
  </p:timing>
  <p:hf sldNum="0" hdr="0" ft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1"/>
          <p:cNvSpPr>
            <a:spLocks noGrp="1"/>
          </p:cNvSpPr>
          <p:nvPr>
            <p:ph type="dt" sz="half" idx="2"/>
          </p:nvPr>
        </p:nvSpPr>
        <p:spPr>
          <a:xfrm>
            <a:off x="457200" y="6340475"/>
            <a:ext cx="2133600" cy="365125"/>
          </a:xfrm>
          <a:prstGeom prst="rect">
            <a:avLst/>
          </a:prstGeom>
        </p:spPr>
        <p:txBody>
          <a:bodyPr anchor="ctr"/>
          <a:lstStyle>
            <a:lvl1pPr>
              <a:defRPr sz="1200">
                <a:solidFill>
                  <a:schemeClr val="tx1"/>
                </a:solidFill>
              </a:defRPr>
            </a:lvl1pPr>
          </a:lstStyle>
          <a:p>
            <a:pPr fontAlgn="auto">
              <a:spcBef>
                <a:spcPts val="0"/>
              </a:spcBef>
              <a:spcAft>
                <a:spcPts val="0"/>
              </a:spcAft>
            </a:pPr>
            <a:r>
              <a:rPr lang="en-US" dirty="0" smtClean="0">
                <a:solidFill>
                  <a:prstClr val="black"/>
                </a:solidFill>
                <a:latin typeface="Calibri"/>
              </a:rPr>
              <a:t>8/01/2015</a:t>
            </a:r>
            <a:endParaRPr lang="en-US" dirty="0">
              <a:solidFill>
                <a:prstClr val="black"/>
              </a:solidFill>
              <a:latin typeface="Calibri"/>
            </a:endParaRPr>
          </a:p>
        </p:txBody>
      </p:sp>
      <p:sp>
        <p:nvSpPr>
          <p:cNvPr id="10" name="Footer Placeholder 2"/>
          <p:cNvSpPr>
            <a:spLocks noGrp="1"/>
          </p:cNvSpPr>
          <p:nvPr>
            <p:ph type="ftr" sz="quarter" idx="3"/>
          </p:nvPr>
        </p:nvSpPr>
        <p:spPr>
          <a:xfrm>
            <a:off x="2590800" y="6340475"/>
            <a:ext cx="3962400" cy="365125"/>
          </a:xfrm>
          <a:prstGeom prst="rect">
            <a:avLst/>
          </a:prstGeom>
        </p:spPr>
        <p:txBody>
          <a:bodyPr anchor="ctr"/>
          <a:lstStyle>
            <a:lvl1pPr algn="ctr">
              <a:defRPr sz="1200">
                <a:solidFill>
                  <a:schemeClr val="tx1"/>
                </a:solidFill>
              </a:defRPr>
            </a:lvl1pPr>
          </a:lstStyle>
          <a:p>
            <a:pPr fontAlgn="auto">
              <a:spcBef>
                <a:spcPts val="0"/>
              </a:spcBef>
              <a:spcAft>
                <a:spcPts val="0"/>
              </a:spcAft>
            </a:pPr>
            <a:r>
              <a:rPr lang="en-US" dirty="0" smtClean="0">
                <a:solidFill>
                  <a:prstClr val="black"/>
                </a:solidFill>
                <a:latin typeface="Calibri"/>
              </a:rPr>
              <a:t>Competitive Bidding Program</a:t>
            </a:r>
            <a:endParaRPr lang="en-US" dirty="0">
              <a:solidFill>
                <a:prstClr val="black"/>
              </a:solidFill>
              <a:latin typeface="Calibri"/>
            </a:endParaRPr>
          </a:p>
        </p:txBody>
      </p:sp>
      <p:sp>
        <p:nvSpPr>
          <p:cNvPr id="11" name="Slide Number Placeholder 3"/>
          <p:cNvSpPr>
            <a:spLocks noGrp="1"/>
          </p:cNvSpPr>
          <p:nvPr>
            <p:ph type="sldNum" sz="quarter" idx="4"/>
          </p:nvPr>
        </p:nvSpPr>
        <p:spPr>
          <a:xfrm>
            <a:off x="6553200" y="6340475"/>
            <a:ext cx="2133600" cy="365125"/>
          </a:xfrm>
          <a:prstGeom prst="rect">
            <a:avLst/>
          </a:prstGeom>
        </p:spPr>
        <p:txBody>
          <a:bodyPr anchor="ctr"/>
          <a:lstStyle>
            <a:lvl1pPr>
              <a:defRPr sz="1200">
                <a:solidFill>
                  <a:schemeClr val="tx1"/>
                </a:solidFill>
              </a:defRPr>
            </a:lvl1pPr>
          </a:lstStyle>
          <a:p>
            <a:pPr algn="r" fontAlgn="auto">
              <a:spcBef>
                <a:spcPts val="0"/>
              </a:spcBef>
              <a:spcAft>
                <a:spcPts val="0"/>
              </a:spcAft>
            </a:pPr>
            <a:fld id="{78C0CC3C-85F1-4D86-9B70-8D9F8B17F046}" type="slidenum">
              <a:rPr lang="en-US" smtClean="0">
                <a:solidFill>
                  <a:prstClr val="black"/>
                </a:solidFill>
                <a:latin typeface="Calibri"/>
              </a:rPr>
              <a:pPr algn="r" fontAlgn="auto">
                <a:spcBef>
                  <a:spcPts val="0"/>
                </a:spcBef>
                <a:spcAft>
                  <a:spcPts val="0"/>
                </a:spcAft>
              </a:pPr>
              <a:t>‹#›</a:t>
            </a:fld>
            <a:endParaRPr lang="en-US" dirty="0">
              <a:solidFill>
                <a:prstClr val="black"/>
              </a:solidFill>
              <a:latin typeface="Calibri"/>
            </a:endParaRPr>
          </a:p>
        </p:txBody>
      </p:sp>
    </p:spTree>
    <p:extLst>
      <p:ext uri="{BB962C8B-B14F-4D97-AF65-F5344CB8AC3E}">
        <p14:creationId xmlns:p14="http://schemas.microsoft.com/office/powerpoint/2010/main" val="215306104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6" r:id="rId4"/>
  </p:sldLayoutIdLst>
  <p:timing>
    <p:tnLst>
      <p:par>
        <p:cTn id="1" dur="indefinite" restart="never" nodeType="tmRoot"/>
      </p:par>
    </p:tnLst>
  </p:timing>
  <p:hf sldNum="0" hdr="0" ftr="0"/>
  <p:txStyles>
    <p:titleStyle>
      <a:lvl1pPr algn="ctr" defTabSz="914400" rtl="0" eaLnBrk="1" latinLnBrk="0" hangingPunct="1">
        <a:spcBef>
          <a:spcPct val="0"/>
        </a:spcBef>
        <a:buNone/>
        <a:defRPr sz="3600" b="1" i="0" u="none" kern="1200">
          <a:solidFill>
            <a:schemeClr val="tx1"/>
          </a:solidFill>
          <a:latin typeface="+mj-lt"/>
          <a:ea typeface="+mj-ea"/>
          <a:cs typeface="+mj-cs"/>
        </a:defRPr>
      </a:lvl1pPr>
    </p:titleStyle>
    <p:bodyStyle>
      <a:lvl1pPr marL="365760" indent="-365760" algn="l" defTabSz="914400" rtl="0" eaLnBrk="1" latinLnBrk="0" hangingPunct="1">
        <a:spcBef>
          <a:spcPts val="600"/>
        </a:spcBef>
        <a:buFont typeface="Wingdings" pitchFamily="2" charset="2"/>
        <a:buChar char="§"/>
        <a:defRPr sz="2800" kern="1200">
          <a:solidFill>
            <a:schemeClr val="tx1"/>
          </a:solidFill>
          <a:latin typeface="+mn-lt"/>
          <a:ea typeface="+mn-ea"/>
          <a:cs typeface="+mn-cs"/>
        </a:defRPr>
      </a:lvl1pPr>
      <a:lvl2pPr marL="731520" indent="-365760" algn="l" defTabSz="914400" rtl="0" eaLnBrk="1" latinLnBrk="0" hangingPunct="1">
        <a:spcBef>
          <a:spcPts val="600"/>
        </a:spcBef>
        <a:buFont typeface="Arial" pitchFamily="34" charset="0"/>
        <a:buChar char="•"/>
        <a:defRPr sz="2400" b="0" i="0" u="none" kern="1200">
          <a:solidFill>
            <a:schemeClr val="tx1"/>
          </a:solidFill>
          <a:latin typeface="+mn-lt"/>
          <a:ea typeface="+mn-ea"/>
          <a:cs typeface="+mn-cs"/>
        </a:defRPr>
      </a:lvl2pPr>
      <a:lvl3pPr marL="1097280" indent="-365760" algn="l" defTabSz="914400" rtl="0" eaLnBrk="1" latinLnBrk="0" hangingPunct="1">
        <a:spcBef>
          <a:spcPts val="600"/>
        </a:spcBef>
        <a:buSzPct val="50000"/>
        <a:buFont typeface="Wingdings" pitchFamily="2" charset="2"/>
        <a:buChar char="q"/>
        <a:defRPr sz="2200" kern="1200">
          <a:solidFill>
            <a:schemeClr val="tx1"/>
          </a:solidFill>
          <a:latin typeface="+mn-lt"/>
          <a:ea typeface="+mn-ea"/>
          <a:cs typeface="+mn-cs"/>
        </a:defRPr>
      </a:lvl3pPr>
      <a:lvl4pPr marL="1463040" indent="-365760" algn="l" defTabSz="914400" rtl="0" eaLnBrk="1" latinLnBrk="0" hangingPunct="1">
        <a:spcBef>
          <a:spcPts val="600"/>
        </a:spcBef>
        <a:buSzPct val="50000"/>
        <a:buFont typeface="Courier New" panose="02070309020205020404" pitchFamily="49" charset="0"/>
        <a:buChar char="o"/>
        <a:defRPr sz="2200" kern="1200">
          <a:solidFill>
            <a:schemeClr val="tx1"/>
          </a:solidFill>
          <a:latin typeface="+mn-lt"/>
          <a:ea typeface="+mn-ea"/>
          <a:cs typeface="+mn-cs"/>
        </a:defRPr>
      </a:lvl4pPr>
      <a:lvl5pPr marL="1828800" indent="-365760" algn="l" defTabSz="914400" rtl="0" eaLnBrk="1" latinLnBrk="0" hangingPunct="1">
        <a:spcBef>
          <a:spcPts val="600"/>
        </a:spcBef>
        <a:buSzPct val="50000"/>
        <a:buFont typeface="Calibri" panose="020F0502020204030204"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85"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0" y="35197"/>
            <a:ext cx="91440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1"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pPr fontAlgn="auto">
              <a:spcBef>
                <a:spcPts val="0"/>
              </a:spcBef>
              <a:spcAft>
                <a:spcPts val="0"/>
              </a:spcAft>
            </a:pPr>
            <a:r>
              <a:rPr lang="en-US" dirty="0" smtClean="0">
                <a:solidFill>
                  <a:prstClr val="black"/>
                </a:solidFill>
                <a:latin typeface="Calibri"/>
                <a:ea typeface="ＭＳ Ｐゴシック"/>
              </a:rPr>
              <a:t>8/01/2015</a:t>
            </a:r>
            <a:endParaRPr lang="en-US" dirty="0">
              <a:solidFill>
                <a:prstClr val="black"/>
              </a:solidFill>
              <a:latin typeface="Calibri"/>
              <a:ea typeface="ＭＳ Ｐゴシック"/>
            </a:endParaRPr>
          </a:p>
        </p:txBody>
      </p:sp>
      <p:sp>
        <p:nvSpPr>
          <p:cNvPr id="12" name="Footer Placeholder 4"/>
          <p:cNvSpPr>
            <a:spLocks noGrp="1"/>
          </p:cNvSpPr>
          <p:nvPr>
            <p:ph type="ftr" sz="quarter" idx="3"/>
          </p:nvPr>
        </p:nvSpPr>
        <p:spPr>
          <a:xfrm>
            <a:off x="2590800" y="6340475"/>
            <a:ext cx="3962400" cy="365125"/>
          </a:xfrm>
          <a:prstGeom prst="rect">
            <a:avLst/>
          </a:prstGeom>
        </p:spPr>
        <p:txBody>
          <a:bodyPr vert="horz" lIns="91440" tIns="45720" rIns="91440" bIns="45720" rtlCol="0" anchor="ctr"/>
          <a:lstStyle>
            <a:lvl1pPr algn="ctr">
              <a:defRPr sz="1200">
                <a:solidFill>
                  <a:schemeClr val="tx1"/>
                </a:solidFill>
              </a:defRPr>
            </a:lvl1pPr>
          </a:lstStyle>
          <a:p>
            <a:pPr fontAlgn="auto">
              <a:spcBef>
                <a:spcPts val="0"/>
              </a:spcBef>
              <a:spcAft>
                <a:spcPts val="0"/>
              </a:spcAft>
            </a:pPr>
            <a:r>
              <a:rPr lang="en-US" dirty="0" smtClean="0">
                <a:solidFill>
                  <a:prstClr val="black"/>
                </a:solidFill>
                <a:latin typeface="Calibri"/>
                <a:ea typeface="ＭＳ Ｐゴシック"/>
              </a:rPr>
              <a:t>Competitive Bidding Program</a:t>
            </a:r>
            <a:endParaRPr lang="en-US" dirty="0">
              <a:solidFill>
                <a:prstClr val="black"/>
              </a:solidFill>
              <a:latin typeface="Calibri"/>
              <a:ea typeface="ＭＳ Ｐゴシック"/>
            </a:endParaRPr>
          </a:p>
        </p:txBody>
      </p:sp>
      <p:sp>
        <p:nvSpPr>
          <p:cNvPr id="13"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pPr fontAlgn="auto">
              <a:spcBef>
                <a:spcPts val="0"/>
              </a:spcBef>
              <a:spcAft>
                <a:spcPts val="0"/>
              </a:spcAft>
            </a:pPr>
            <a:fld id="{78C0CC3C-85F1-4D86-9B70-8D9F8B17F046}" type="slidenum">
              <a:rPr lang="en-US" smtClean="0">
                <a:solidFill>
                  <a:prstClr val="black"/>
                </a:solidFill>
                <a:latin typeface="Calibri"/>
                <a:ea typeface="ＭＳ Ｐゴシック"/>
              </a:rPr>
              <a:pPr fontAlgn="auto">
                <a:spcBef>
                  <a:spcPts val="0"/>
                </a:spcBef>
                <a:spcAft>
                  <a:spcPts val="0"/>
                </a:spcAft>
              </a:pPr>
              <a:t>‹#›</a:t>
            </a:fld>
            <a:endParaRPr lang="en-US" dirty="0">
              <a:solidFill>
                <a:prstClr val="black"/>
              </a:solidFill>
              <a:latin typeface="Calibri"/>
              <a:ea typeface="ＭＳ Ｐゴシック"/>
            </a:endParaRPr>
          </a:p>
        </p:txBody>
      </p:sp>
    </p:spTree>
    <p:extLst>
      <p:ext uri="{BB962C8B-B14F-4D97-AF65-F5344CB8AC3E}">
        <p14:creationId xmlns:p14="http://schemas.microsoft.com/office/powerpoint/2010/main" val="2039313044"/>
      </p:ext>
    </p:extLst>
  </p:cSld>
  <p:clrMap bg1="lt1" tx1="dk1" bg2="lt2" tx2="dk2" accent1="accent1" accent2="accent2" accent3="accent3" accent4="accent4" accent5="accent5" accent6="accent6" hlink="hlink" folHlink="folHlink"/>
  <p:sldLayoutIdLst>
    <p:sldLayoutId id="2147483715" r:id="rId1"/>
  </p:sldLayoutIdLst>
  <p:timing>
    <p:tnLst>
      <p:par>
        <p:cTn id="1" dur="indefinite" restart="never" nodeType="tmRoot"/>
      </p:par>
    </p:tnLst>
  </p:timing>
  <p:hf sldNum="0" hdr="0" ftr="0"/>
  <p:txStyles>
    <p:titleStyle>
      <a:lvl1pPr algn="ctr" defTabSz="914400" rtl="0" eaLnBrk="1" latinLnBrk="0" hangingPunct="1">
        <a:spcBef>
          <a:spcPct val="0"/>
        </a:spcBef>
        <a:buNone/>
        <a:defRPr sz="3600" b="1" kern="1200">
          <a:solidFill>
            <a:schemeClr val="bg1"/>
          </a:solidFill>
          <a:latin typeface="+mj-lt"/>
          <a:ea typeface="+mj-ea"/>
          <a:cs typeface="+mj-cs"/>
        </a:defRPr>
      </a:lvl1pPr>
    </p:titleStyle>
    <p:bodyStyle>
      <a:lvl1pPr marL="342900" indent="-342900" algn="l" defTabSz="914400" rtl="0" eaLnBrk="1" latinLnBrk="0" hangingPunct="1">
        <a:spcBef>
          <a:spcPts val="600"/>
        </a:spcBef>
        <a:buFont typeface="Wingdings" panose="05000000000000000000" pitchFamily="2" charset="2"/>
        <a:buChar char="§"/>
        <a:defRPr sz="3200" kern="1200">
          <a:solidFill>
            <a:schemeClr val="tx1"/>
          </a:solidFill>
          <a:latin typeface="+mn-lt"/>
          <a:ea typeface="+mn-ea"/>
          <a:cs typeface="+mn-cs"/>
        </a:defRPr>
      </a:lvl1pPr>
      <a:lvl2pPr marL="695325" indent="-238125" algn="l" defTabSz="914400" rtl="0" eaLnBrk="1" latinLnBrk="0" hangingPunct="1">
        <a:spcBef>
          <a:spcPts val="600"/>
        </a:spcBef>
        <a:buFont typeface="Arial" panose="020B0604020202020204" pitchFamily="34" charset="0"/>
        <a:buChar char="•"/>
        <a:defRPr sz="2800" kern="1200">
          <a:solidFill>
            <a:schemeClr val="tx1"/>
          </a:solidFill>
          <a:latin typeface="+mn-lt"/>
          <a:ea typeface="+mn-ea"/>
          <a:cs typeface="+mn-cs"/>
        </a:defRPr>
      </a:lvl2pPr>
      <a:lvl3pPr marL="1025525" indent="-347472" algn="l" defTabSz="914400" rtl="0" eaLnBrk="1" latinLnBrk="0" hangingPunct="1">
        <a:spcBef>
          <a:spcPts val="600"/>
        </a:spcBef>
        <a:buSzPct val="50000"/>
        <a:buFont typeface="Wingdings" panose="05000000000000000000" pitchFamily="2" charset="2"/>
        <a:buChar char="q"/>
        <a:defRPr sz="2400" kern="1200">
          <a:solidFill>
            <a:schemeClr val="tx1"/>
          </a:solidFill>
          <a:latin typeface="+mn-lt"/>
          <a:ea typeface="+mn-ea"/>
          <a:cs typeface="+mn-cs"/>
        </a:defRPr>
      </a:lvl3pPr>
      <a:lvl4pPr marL="1260475" indent="-234950" algn="l" defTabSz="914400" rtl="0" eaLnBrk="1" latinLnBrk="0" hangingPunct="1">
        <a:spcBef>
          <a:spcPct val="20000"/>
        </a:spcBef>
        <a:buSzPct val="50000"/>
        <a:buFont typeface="Courier New" panose="02070309020205020404" pitchFamily="49" charset="0"/>
        <a:buChar char="o"/>
        <a:tabLst>
          <a:tab pos="1198563" algn="l"/>
        </a:tabLst>
        <a:defRPr sz="2000" kern="1200">
          <a:solidFill>
            <a:schemeClr val="tx1"/>
          </a:solidFill>
          <a:latin typeface="+mn-lt"/>
          <a:ea typeface="+mn-ea"/>
          <a:cs typeface="+mn-cs"/>
        </a:defRPr>
      </a:lvl4pPr>
      <a:lvl5pPr marL="1714500" indent="-342900" algn="l" defTabSz="914400" rtl="0" eaLnBrk="1" latinLnBrk="0" hangingPunct="1">
        <a:spcBef>
          <a:spcPts val="600"/>
        </a:spcBef>
        <a:buSzPct val="50000"/>
        <a:buFont typeface="Calibri" panose="020F050202020403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hyperlink" Target="http://www.medicare.gov/supplier"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medicare.gov/supplierdirectory/search.html"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hyperlink" Target="http://www.medicare.gov/supplier"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cms.gov/Outreach-and-Education/Training/CMSNationalTrainingProgram/index.html"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hyperlink" Target="mailto:training@cms.hhs.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DMEPOS</a:t>
            </a:r>
            <a:endParaRPr lang="en-US" dirty="0"/>
          </a:p>
        </p:txBody>
      </p:sp>
      <p:sp>
        <p:nvSpPr>
          <p:cNvPr id="7" name="Subtitle 6"/>
          <p:cNvSpPr>
            <a:spLocks noGrp="1"/>
          </p:cNvSpPr>
          <p:nvPr>
            <p:ph type="body" sz="quarter" idx="10"/>
          </p:nvPr>
        </p:nvSpPr>
        <p:spPr>
          <a:xfrm>
            <a:off x="5458040" y="3125969"/>
            <a:ext cx="3609760" cy="2893831"/>
          </a:xfrm>
        </p:spPr>
        <p:txBody>
          <a:bodyPr>
            <a:noAutofit/>
          </a:bodyPr>
          <a:lstStyle/>
          <a:p>
            <a:r>
              <a:rPr lang="en-US" i="0" dirty="0"/>
              <a:t>The Durable Medical Equipment, Prosthetics, Orthotics, and Supplies (DMEPOS) Competitive Bidding Program</a:t>
            </a:r>
            <a:endParaRPr lang="en-US" i="0" dirty="0" smtClean="0"/>
          </a:p>
        </p:txBody>
      </p:sp>
    </p:spTree>
    <p:extLst>
      <p:ext uri="{BB962C8B-B14F-4D97-AF65-F5344CB8AC3E}">
        <p14:creationId xmlns:p14="http://schemas.microsoft.com/office/powerpoint/2010/main" val="822629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normAutofit fontScale="90000"/>
          </a:bodyPr>
          <a:lstStyle/>
          <a:p>
            <a:r>
              <a:rPr lang="en-US" sz="4000" dirty="0">
                <a:cs typeface="Arial" charset="0"/>
              </a:rPr>
              <a:t>The Competitive Bidding </a:t>
            </a:r>
            <a:r>
              <a:rPr lang="en-US" sz="4000" dirty="0" smtClean="0">
                <a:cs typeface="Arial" charset="0"/>
              </a:rPr>
              <a:t>Program— </a:t>
            </a:r>
            <a:br>
              <a:rPr lang="en-US" sz="4000" dirty="0" smtClean="0">
                <a:cs typeface="Arial" charset="0"/>
              </a:rPr>
            </a:br>
            <a:r>
              <a:rPr lang="en-US" sz="4000" dirty="0" smtClean="0">
                <a:cs typeface="Arial" charset="0"/>
              </a:rPr>
              <a:t>Who will be Affected? </a:t>
            </a:r>
          </a:p>
        </p:txBody>
      </p:sp>
      <p:sp>
        <p:nvSpPr>
          <p:cNvPr id="403459" name="Rectangle 3"/>
          <p:cNvSpPr>
            <a:spLocks noGrp="1" noChangeArrowheads="1"/>
          </p:cNvSpPr>
          <p:nvPr>
            <p:ph idx="1"/>
          </p:nvPr>
        </p:nvSpPr>
        <p:spPr/>
        <p:txBody>
          <a:bodyPr>
            <a:normAutofit fontScale="92500"/>
          </a:bodyPr>
          <a:lstStyle/>
          <a:p>
            <a:pPr>
              <a:defRPr/>
            </a:pPr>
            <a:r>
              <a:rPr lang="en-US" sz="3000" dirty="0" smtClean="0"/>
              <a:t>People who have </a:t>
            </a:r>
            <a:r>
              <a:rPr lang="en-US" sz="3000" dirty="0"/>
              <a:t>Original Medicare </a:t>
            </a:r>
            <a:r>
              <a:rPr lang="en-US" sz="3000" dirty="0" smtClean="0"/>
              <a:t>and</a:t>
            </a:r>
            <a:endParaRPr lang="en-US" sz="3000" dirty="0"/>
          </a:p>
          <a:p>
            <a:pPr lvl="1">
              <a:defRPr/>
            </a:pPr>
            <a:r>
              <a:rPr lang="en-US" dirty="0"/>
              <a:t>Permanently reside in, or </a:t>
            </a:r>
            <a:r>
              <a:rPr lang="en-US" dirty="0" smtClean="0"/>
              <a:t>are visiting</a:t>
            </a:r>
            <a:r>
              <a:rPr lang="en-US" dirty="0"/>
              <a:t>, a </a:t>
            </a:r>
            <a:r>
              <a:rPr lang="en-US" dirty="0" smtClean="0"/>
              <a:t>Competitive </a:t>
            </a:r>
            <a:r>
              <a:rPr lang="en-US" dirty="0"/>
              <a:t>B</a:t>
            </a:r>
            <a:r>
              <a:rPr lang="en-US" dirty="0" smtClean="0"/>
              <a:t>idding </a:t>
            </a:r>
            <a:r>
              <a:rPr lang="en-US" dirty="0"/>
              <a:t>A</a:t>
            </a:r>
            <a:r>
              <a:rPr lang="en-US" dirty="0" smtClean="0"/>
              <a:t>rea </a:t>
            </a:r>
            <a:r>
              <a:rPr lang="en-US" dirty="0"/>
              <a:t>(CBA) </a:t>
            </a:r>
            <a:r>
              <a:rPr lang="en-US" dirty="0" smtClean="0"/>
              <a:t>and obtain competitively </a:t>
            </a:r>
            <a:r>
              <a:rPr lang="en-US" dirty="0"/>
              <a:t>bid </a:t>
            </a:r>
            <a:r>
              <a:rPr lang="en-US" dirty="0" smtClean="0"/>
              <a:t>items</a:t>
            </a:r>
            <a:endParaRPr lang="en-US" dirty="0"/>
          </a:p>
          <a:p>
            <a:pPr>
              <a:defRPr/>
            </a:pPr>
            <a:r>
              <a:rPr lang="en-US" sz="3000" dirty="0" smtClean="0"/>
              <a:t>To </a:t>
            </a:r>
            <a:r>
              <a:rPr lang="en-US" sz="3000" dirty="0"/>
              <a:t>find out if </a:t>
            </a:r>
            <a:r>
              <a:rPr lang="en-US" sz="3000" dirty="0" smtClean="0"/>
              <a:t>a ZIP code </a:t>
            </a:r>
            <a:r>
              <a:rPr lang="en-US" sz="3000" dirty="0"/>
              <a:t>is in a </a:t>
            </a:r>
            <a:r>
              <a:rPr lang="en-US" sz="3000" dirty="0" smtClean="0"/>
              <a:t>CBA or </a:t>
            </a:r>
            <a:r>
              <a:rPr lang="en-US" sz="3000" dirty="0"/>
              <a:t>to locate </a:t>
            </a:r>
            <a:r>
              <a:rPr lang="en-US" sz="3000" dirty="0" smtClean="0"/>
              <a:t>a contract supplier</a:t>
            </a:r>
            <a:endParaRPr lang="en-US" sz="3000" dirty="0"/>
          </a:p>
          <a:p>
            <a:pPr lvl="1">
              <a:defRPr/>
            </a:pPr>
            <a:r>
              <a:rPr lang="en-US" dirty="0" smtClean="0"/>
              <a:t>Visit </a:t>
            </a:r>
            <a:r>
              <a:rPr lang="en-US" dirty="0" smtClean="0">
                <a:hlinkClick r:id="rId3"/>
              </a:rPr>
              <a:t>Medicare.gov/supplier</a:t>
            </a:r>
            <a:r>
              <a:rPr lang="en-US" dirty="0" smtClean="0"/>
              <a:t>, or </a:t>
            </a:r>
          </a:p>
          <a:p>
            <a:pPr lvl="1">
              <a:defRPr/>
            </a:pPr>
            <a:r>
              <a:rPr lang="en-US" dirty="0" smtClean="0"/>
              <a:t>Call 1-800-MEDICARE (1-800-633-4227)</a:t>
            </a:r>
          </a:p>
          <a:p>
            <a:pPr lvl="2">
              <a:defRPr/>
            </a:pPr>
            <a:r>
              <a:rPr lang="en-US" dirty="0" smtClean="0"/>
              <a:t>TTY users call 1-877-486-2048 </a:t>
            </a:r>
            <a:endParaRPr lang="en-US" dirty="0"/>
          </a:p>
          <a:p>
            <a:pPr>
              <a:defRPr/>
            </a:pPr>
            <a:r>
              <a:rPr lang="en-US" sz="2800" dirty="0" smtClean="0"/>
              <a:t>Medicare </a:t>
            </a:r>
            <a:r>
              <a:rPr lang="en-US" sz="2800" dirty="0"/>
              <a:t>Advantage Plans should let their enrollees know if their plan is </a:t>
            </a:r>
            <a:r>
              <a:rPr lang="en-US" sz="2800" dirty="0" smtClean="0"/>
              <a:t>changing</a:t>
            </a:r>
            <a:endParaRPr lang="en-US" sz="3000" dirty="0" smtClean="0"/>
          </a:p>
          <a:p>
            <a:pPr>
              <a:defRPr/>
            </a:pPr>
            <a:endParaRPr lang="en-US" sz="3000" dirty="0" smtClean="0"/>
          </a:p>
          <a:p>
            <a:pPr>
              <a:buFont typeface="Wingdings" pitchFamily="2" charset="2"/>
              <a:buNone/>
              <a:defRPr/>
            </a:pPr>
            <a:endParaRPr lang="en-US"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10</a:t>
            </a:fld>
            <a:endParaRPr lang="en-US" sz="12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2186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normAutofit fontScale="90000"/>
          </a:bodyPr>
          <a:lstStyle/>
          <a:p>
            <a:r>
              <a:rPr lang="en-US" dirty="0" smtClean="0"/>
              <a:t>Round 2 Recompete &amp; National </a:t>
            </a:r>
            <a:br>
              <a:rPr lang="en-US" dirty="0" smtClean="0"/>
            </a:br>
            <a:r>
              <a:rPr lang="en-US" dirty="0" smtClean="0"/>
              <a:t>Mail-Order Recompete</a:t>
            </a:r>
          </a:p>
        </p:txBody>
      </p:sp>
      <p:sp>
        <p:nvSpPr>
          <p:cNvPr id="403459" name="Rectangle 3"/>
          <p:cNvSpPr>
            <a:spLocks noGrp="1" noChangeArrowheads="1"/>
          </p:cNvSpPr>
          <p:nvPr>
            <p:ph idx="1"/>
          </p:nvPr>
        </p:nvSpPr>
        <p:spPr/>
        <p:txBody>
          <a:bodyPr>
            <a:normAutofit/>
          </a:bodyPr>
          <a:lstStyle/>
          <a:p>
            <a:r>
              <a:rPr lang="en-US" dirty="0" smtClean="0"/>
              <a:t>Round </a:t>
            </a:r>
            <a:r>
              <a:rPr lang="en-US" dirty="0"/>
              <a:t>2 and </a:t>
            </a:r>
            <a:r>
              <a:rPr lang="en-US" dirty="0" smtClean="0"/>
              <a:t>National Mail-Order Program</a:t>
            </a:r>
          </a:p>
          <a:p>
            <a:pPr lvl="1"/>
            <a:r>
              <a:rPr lang="en-US" dirty="0"/>
              <a:t>C</a:t>
            </a:r>
            <a:r>
              <a:rPr lang="en-US" dirty="0" smtClean="0"/>
              <a:t>ontract </a:t>
            </a:r>
            <a:r>
              <a:rPr lang="en-US" dirty="0"/>
              <a:t>periods expire on June 30, </a:t>
            </a:r>
            <a:r>
              <a:rPr lang="en-US" dirty="0" smtClean="0"/>
              <a:t>2016</a:t>
            </a:r>
          </a:p>
          <a:p>
            <a:r>
              <a:rPr lang="en-US" dirty="0"/>
              <a:t>Round 2 Recompete and the national mail-order </a:t>
            </a:r>
            <a:r>
              <a:rPr lang="en-US" dirty="0" smtClean="0"/>
              <a:t>Recompete contracts </a:t>
            </a:r>
          </a:p>
          <a:p>
            <a:pPr lvl="1"/>
            <a:r>
              <a:rPr lang="en-US" dirty="0"/>
              <a:t>B</a:t>
            </a:r>
            <a:r>
              <a:rPr lang="en-US" dirty="0" smtClean="0"/>
              <a:t>ecome effective on July </a:t>
            </a:r>
            <a:r>
              <a:rPr lang="en-US" dirty="0"/>
              <a:t>1, 2016 </a:t>
            </a:r>
            <a:endParaRPr lang="en-US" dirty="0" smtClean="0"/>
          </a:p>
          <a:p>
            <a:pPr lvl="1"/>
            <a:r>
              <a:rPr lang="en-US" dirty="0" smtClean="0"/>
              <a:t>Expire on </a:t>
            </a:r>
            <a:r>
              <a:rPr lang="en-US" dirty="0"/>
              <a:t>December 31, 2018</a:t>
            </a:r>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10"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1"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11</a:t>
            </a:fld>
            <a:endParaRPr lang="en-US" sz="1200" dirty="0" smtClean="0">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255756512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sz="4000" dirty="0" smtClean="0">
                <a:cs typeface="Arial" charset="0"/>
              </a:rPr>
              <a:t>Doctors and Other Treating Practitioners Use of Contract Suppliers</a:t>
            </a:r>
            <a:endParaRPr lang="en-US" sz="4000" dirty="0"/>
          </a:p>
        </p:txBody>
      </p:sp>
      <p:sp>
        <p:nvSpPr>
          <p:cNvPr id="9" name="Content Placeholder 8"/>
          <p:cNvSpPr>
            <a:spLocks noGrp="1"/>
          </p:cNvSpPr>
          <p:nvPr>
            <p:ph idx="1"/>
          </p:nvPr>
        </p:nvSpPr>
        <p:spPr/>
        <p:txBody>
          <a:bodyPr>
            <a:normAutofit fontScale="92500" lnSpcReduction="10000"/>
          </a:bodyPr>
          <a:lstStyle/>
          <a:p>
            <a:pPr>
              <a:defRPr/>
            </a:pPr>
            <a:r>
              <a:rPr lang="en-US" dirty="0" smtClean="0"/>
              <a:t>Must almost always use contract supplier if</a:t>
            </a:r>
          </a:p>
          <a:p>
            <a:pPr lvl="1">
              <a:defRPr/>
            </a:pPr>
            <a:r>
              <a:rPr lang="en-US" dirty="0" smtClean="0"/>
              <a:t>Items and services are included in Competitive Bidding Program where a person with Original Medicare lives</a:t>
            </a:r>
            <a:endParaRPr lang="en-US" strike="sngStrike" dirty="0" smtClean="0"/>
          </a:p>
          <a:p>
            <a:pPr lvl="1">
              <a:defRPr/>
            </a:pPr>
            <a:r>
              <a:rPr lang="en-US" dirty="0" smtClean="0"/>
              <a:t>Someone is traveling to or visiting a </a:t>
            </a:r>
            <a:r>
              <a:rPr lang="en-US" dirty="0"/>
              <a:t>c</a:t>
            </a:r>
            <a:r>
              <a:rPr lang="en-US" dirty="0" smtClean="0"/>
              <a:t>ompetitive </a:t>
            </a:r>
            <a:r>
              <a:rPr lang="en-US" dirty="0"/>
              <a:t>b</a:t>
            </a:r>
            <a:r>
              <a:rPr lang="en-US" dirty="0" smtClean="0"/>
              <a:t>idding </a:t>
            </a:r>
            <a:r>
              <a:rPr lang="en-US" dirty="0"/>
              <a:t>a</a:t>
            </a:r>
            <a:r>
              <a:rPr lang="en-US" dirty="0" smtClean="0"/>
              <a:t>rea</a:t>
            </a:r>
          </a:p>
          <a:p>
            <a:pPr>
              <a:defRPr/>
            </a:pPr>
            <a:r>
              <a:rPr lang="en-US" dirty="0" smtClean="0"/>
              <a:t>Doctors, treating practitioners, and hospitals can supply certain items (e.g.: walkers and folding manual wheelchairs) without being contract suppliers</a:t>
            </a:r>
          </a:p>
          <a:p>
            <a:pPr>
              <a:lnSpc>
                <a:spcPct val="90000"/>
              </a:lnSpc>
              <a:defRPr/>
            </a:pPr>
            <a:r>
              <a:rPr lang="en-US" dirty="0" smtClean="0"/>
              <a:t>A nursing </a:t>
            </a:r>
            <a:r>
              <a:rPr lang="en-US" dirty="0"/>
              <a:t>f</a:t>
            </a:r>
            <a:r>
              <a:rPr lang="en-US" dirty="0" smtClean="0"/>
              <a:t>acility can supply directly to its own residents only if it becomes a contract supplier</a:t>
            </a:r>
            <a:endParaRPr lang="en-US" dirty="0"/>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11"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2"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12</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cs typeface="Arial" charset="0"/>
              </a:rPr>
              <a:t>Staying With A Non-Contract Supplier </a:t>
            </a:r>
            <a:endParaRPr lang="en-US" sz="4000" dirty="0"/>
          </a:p>
        </p:txBody>
      </p:sp>
      <p:sp>
        <p:nvSpPr>
          <p:cNvPr id="3" name="Content Placeholder 2"/>
          <p:cNvSpPr>
            <a:spLocks noGrp="1"/>
          </p:cNvSpPr>
          <p:nvPr>
            <p:ph idx="1"/>
          </p:nvPr>
        </p:nvSpPr>
        <p:spPr>
          <a:xfrm>
            <a:off x="304800" y="1371600"/>
            <a:ext cx="8382000" cy="4968875"/>
          </a:xfrm>
        </p:spPr>
        <p:txBody>
          <a:bodyPr>
            <a:normAutofit/>
          </a:bodyPr>
          <a:lstStyle/>
          <a:p>
            <a:pPr>
              <a:defRPr/>
            </a:pPr>
            <a:r>
              <a:rPr lang="en-US" dirty="0" smtClean="0"/>
              <a:t>A consumer can stay with current supplier that doesn’t have a new contract, provided that</a:t>
            </a:r>
          </a:p>
          <a:p>
            <a:pPr lvl="1">
              <a:defRPr/>
            </a:pPr>
            <a:r>
              <a:rPr lang="en-US" dirty="0" smtClean="0"/>
              <a:t>Supplier elects to become “grandfathered” </a:t>
            </a:r>
          </a:p>
          <a:p>
            <a:pPr lvl="1">
              <a:defRPr/>
            </a:pPr>
            <a:r>
              <a:rPr lang="en-US" dirty="0" smtClean="0"/>
              <a:t>The person with Original Medicare permanently resides in a competitive bidding area (CBA)</a:t>
            </a:r>
          </a:p>
          <a:p>
            <a:pPr lvl="1">
              <a:defRPr/>
            </a:pPr>
            <a:r>
              <a:rPr lang="en-US" dirty="0" smtClean="0"/>
              <a:t>The person with Original Medicare was renting certain equipment or oxygen when the program (or recompeted round) started </a:t>
            </a:r>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9"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13</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US" dirty="0" smtClean="0">
                <a:cs typeface="Arial" charset="0"/>
              </a:rPr>
              <a:t> </a:t>
            </a:r>
            <a:r>
              <a:rPr lang="en-US" sz="4000" dirty="0" smtClean="0">
                <a:cs typeface="Arial" charset="0"/>
              </a:rPr>
              <a:t>Grandfathering</a:t>
            </a:r>
          </a:p>
        </p:txBody>
      </p:sp>
      <p:sp>
        <p:nvSpPr>
          <p:cNvPr id="432131" name="Rectangle 3"/>
          <p:cNvSpPr>
            <a:spLocks noGrp="1" noChangeArrowheads="1"/>
          </p:cNvSpPr>
          <p:nvPr>
            <p:ph idx="1"/>
          </p:nvPr>
        </p:nvSpPr>
        <p:spPr/>
        <p:txBody>
          <a:bodyPr>
            <a:normAutofit lnSpcReduction="10000"/>
          </a:bodyPr>
          <a:lstStyle/>
          <a:p>
            <a:pPr>
              <a:defRPr/>
            </a:pPr>
            <a:r>
              <a:rPr lang="en-US" sz="3500" dirty="0" smtClean="0"/>
              <a:t>Non-contract supplier</a:t>
            </a:r>
            <a:endParaRPr lang="en-US" sz="3500" dirty="0"/>
          </a:p>
          <a:p>
            <a:pPr lvl="1">
              <a:defRPr/>
            </a:pPr>
            <a:r>
              <a:rPr lang="en-US" dirty="0" smtClean="0"/>
              <a:t>Must inform Medicare consumers in writing about whether they’ll </a:t>
            </a:r>
            <a:r>
              <a:rPr lang="en-US" dirty="0"/>
              <a:t>continue </a:t>
            </a:r>
            <a:r>
              <a:rPr lang="en-US" dirty="0" smtClean="0"/>
              <a:t>renting equipment</a:t>
            </a:r>
          </a:p>
          <a:p>
            <a:pPr lvl="1">
              <a:defRPr/>
            </a:pPr>
            <a:r>
              <a:rPr lang="en-US" dirty="0" smtClean="0"/>
              <a:t>Works with contract supplier to get new equipment if Medicare consumers switch to a contract supplier</a:t>
            </a:r>
            <a:endParaRPr lang="en-US" dirty="0"/>
          </a:p>
          <a:p>
            <a:pPr>
              <a:defRPr/>
            </a:pPr>
            <a:r>
              <a:rPr lang="en-US" sz="3500" dirty="0" smtClean="0"/>
              <a:t>The choices are</a:t>
            </a:r>
            <a:endParaRPr lang="en-US" sz="3500" dirty="0"/>
          </a:p>
          <a:p>
            <a:pPr lvl="1">
              <a:defRPr/>
            </a:pPr>
            <a:r>
              <a:rPr lang="en-US" dirty="0" smtClean="0"/>
              <a:t>Continue </a:t>
            </a:r>
            <a:r>
              <a:rPr lang="en-US" dirty="0"/>
              <a:t>getting services </a:t>
            </a:r>
            <a:r>
              <a:rPr lang="en-US" dirty="0" smtClean="0"/>
              <a:t>from a grandfathered supplier until </a:t>
            </a:r>
            <a:r>
              <a:rPr lang="en-US" dirty="0"/>
              <a:t>rental period ends OR</a:t>
            </a:r>
          </a:p>
          <a:p>
            <a:pPr lvl="1">
              <a:defRPr/>
            </a:pPr>
            <a:r>
              <a:rPr lang="en-US" dirty="0" smtClean="0"/>
              <a:t>Switch </a:t>
            </a:r>
            <a:r>
              <a:rPr lang="en-US" dirty="0"/>
              <a:t>to a </a:t>
            </a:r>
            <a:r>
              <a:rPr lang="en-US" dirty="0" smtClean="0"/>
              <a:t>new contract </a:t>
            </a:r>
            <a:r>
              <a:rPr lang="en-US" dirty="0"/>
              <a:t>supplier</a:t>
            </a: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14</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US" sz="4000" dirty="0" smtClean="0">
                <a:cs typeface="Arial" charset="0"/>
              </a:rPr>
              <a:t>Have Other Insurance?</a:t>
            </a:r>
          </a:p>
        </p:txBody>
      </p:sp>
      <p:sp>
        <p:nvSpPr>
          <p:cNvPr id="442371" name="Rectangle 3"/>
          <p:cNvSpPr>
            <a:spLocks noGrp="1" noChangeArrowheads="1"/>
          </p:cNvSpPr>
          <p:nvPr>
            <p:ph idx="1"/>
          </p:nvPr>
        </p:nvSpPr>
        <p:spPr/>
        <p:txBody>
          <a:bodyPr/>
          <a:lstStyle/>
          <a:p>
            <a:pPr>
              <a:defRPr/>
            </a:pPr>
            <a:r>
              <a:rPr lang="en-US" dirty="0"/>
              <a:t>Medicare may make payment to a non-contract supplier if required by </a:t>
            </a:r>
            <a:r>
              <a:rPr lang="en-US" dirty="0" smtClean="0"/>
              <a:t>primary policy</a:t>
            </a:r>
            <a:endParaRPr lang="en-US" dirty="0"/>
          </a:p>
          <a:p>
            <a:pPr>
              <a:defRPr/>
            </a:pPr>
            <a:r>
              <a:rPr lang="en-US" dirty="0"/>
              <a:t>Non-contract supplier must </a:t>
            </a:r>
          </a:p>
          <a:p>
            <a:pPr lvl="1">
              <a:defRPr/>
            </a:pPr>
            <a:r>
              <a:rPr lang="en-US" dirty="0"/>
              <a:t>Be accredited</a:t>
            </a:r>
          </a:p>
          <a:p>
            <a:pPr lvl="1">
              <a:defRPr/>
            </a:pPr>
            <a:r>
              <a:rPr lang="en-US" dirty="0"/>
              <a:t>Have </a:t>
            </a:r>
            <a:r>
              <a:rPr lang="en-US" dirty="0" smtClean="0"/>
              <a:t>a valid Medicare billing number</a:t>
            </a:r>
            <a:endParaRPr lang="en-US" dirty="0"/>
          </a:p>
          <a:p>
            <a:pPr lvl="1">
              <a:defRPr/>
            </a:pPr>
            <a:r>
              <a:rPr lang="en-US" dirty="0"/>
              <a:t>Be eligible to receive secondary payments</a:t>
            </a:r>
          </a:p>
          <a:p>
            <a:pPr>
              <a:defRPr/>
            </a:pPr>
            <a:endParaRPr lang="en-US" dirty="0"/>
          </a:p>
          <a:p>
            <a:pPr lvl="1">
              <a:defRPr/>
            </a:pPr>
            <a:endParaRPr lang="en-US" dirty="0"/>
          </a:p>
          <a:p>
            <a:pPr lvl="1">
              <a:buFont typeface="Wingdings 2" pitchFamily="18" charset="2"/>
              <a:buNone/>
              <a:defRPr/>
            </a:pPr>
            <a:endParaRPr lang="en-US" dirty="0"/>
          </a:p>
          <a:p>
            <a:pPr lvl="1">
              <a:defRPr/>
            </a:pPr>
            <a:endParaRPr lang="en-US" dirty="0"/>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9"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15</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r>
              <a:rPr lang="en-US" sz="4000" dirty="0" smtClean="0">
                <a:cs typeface="Arial" charset="0"/>
              </a:rPr>
              <a:t>Non-contract Supplier</a:t>
            </a:r>
          </a:p>
        </p:txBody>
      </p:sp>
      <p:sp>
        <p:nvSpPr>
          <p:cNvPr id="420867" name="Rectangle 3"/>
          <p:cNvSpPr>
            <a:spLocks noGrp="1" noChangeArrowheads="1"/>
          </p:cNvSpPr>
          <p:nvPr>
            <p:ph idx="1"/>
          </p:nvPr>
        </p:nvSpPr>
        <p:spPr>
          <a:xfrm>
            <a:off x="381000" y="1371600"/>
            <a:ext cx="8382000" cy="4754563"/>
          </a:xfrm>
        </p:spPr>
        <p:txBody>
          <a:bodyPr>
            <a:normAutofit/>
          </a:bodyPr>
          <a:lstStyle/>
          <a:p>
            <a:pPr>
              <a:lnSpc>
                <a:spcPct val="90000"/>
              </a:lnSpc>
              <a:defRPr/>
            </a:pPr>
            <a:r>
              <a:rPr lang="en-US" dirty="0" smtClean="0"/>
              <a:t>A non-contract </a:t>
            </a:r>
            <a:r>
              <a:rPr lang="en-US" dirty="0"/>
              <a:t>supplier </a:t>
            </a:r>
            <a:r>
              <a:rPr lang="en-US" dirty="0" smtClean="0"/>
              <a:t>generally may not provide competitively bid items in a competitive bidding area</a:t>
            </a:r>
            <a:endParaRPr lang="en-US" dirty="0"/>
          </a:p>
          <a:p>
            <a:pPr>
              <a:lnSpc>
                <a:spcPct val="90000"/>
              </a:lnSpc>
              <a:defRPr/>
            </a:pPr>
            <a:r>
              <a:rPr lang="en-US" dirty="0" smtClean="0"/>
              <a:t>If a non-contract </a:t>
            </a:r>
            <a:r>
              <a:rPr lang="en-US" dirty="0"/>
              <a:t>supplier </a:t>
            </a:r>
            <a:r>
              <a:rPr lang="en-US" dirty="0" smtClean="0"/>
              <a:t>is used and no exception applies, people with Medicare aren’t responsible for payment unless the supplier issues an Advance </a:t>
            </a:r>
            <a:r>
              <a:rPr lang="en-US" dirty="0"/>
              <a:t>Beneficiary </a:t>
            </a:r>
            <a:r>
              <a:rPr lang="en-US" dirty="0" smtClean="0"/>
              <a:t>Notice (ABN)</a:t>
            </a:r>
          </a:p>
          <a:p>
            <a:pPr lvl="1">
              <a:lnSpc>
                <a:spcPct val="90000"/>
              </a:lnSpc>
              <a:defRPr/>
            </a:pPr>
            <a:r>
              <a:rPr lang="en-US" dirty="0" smtClean="0"/>
              <a:t>By signing the ABN, the person with Medicare agrees to pay entire amount</a:t>
            </a:r>
            <a:endParaRPr lang="en-US" dirty="0"/>
          </a:p>
          <a:p>
            <a:pPr lvl="2">
              <a:lnSpc>
                <a:spcPct val="90000"/>
              </a:lnSpc>
              <a:buFontTx/>
              <a:buNone/>
              <a:defRPr/>
            </a:pPr>
            <a:endParaRPr lang="en-US" dirty="0"/>
          </a:p>
          <a:p>
            <a:pPr lvl="2">
              <a:lnSpc>
                <a:spcPct val="90000"/>
              </a:lnSpc>
              <a:buNone/>
              <a:defRPr/>
            </a:pPr>
            <a:endParaRPr lang="en-US"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16</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Arial" charset="0"/>
              </a:rPr>
              <a:t>Changing Suppliers Scenario</a:t>
            </a:r>
            <a:endParaRPr lang="en-US" dirty="0"/>
          </a:p>
        </p:txBody>
      </p:sp>
      <p:sp>
        <p:nvSpPr>
          <p:cNvPr id="3" name="Content Placeholder 2"/>
          <p:cNvSpPr>
            <a:spLocks noGrp="1"/>
          </p:cNvSpPr>
          <p:nvPr>
            <p:ph idx="1"/>
          </p:nvPr>
        </p:nvSpPr>
        <p:spPr/>
        <p:txBody>
          <a:bodyPr>
            <a:normAutofit/>
          </a:bodyPr>
          <a:lstStyle/>
          <a:p>
            <a:pPr lvl="0" eaLnBrk="0" fontAlgn="base" hangingPunct="0">
              <a:lnSpc>
                <a:spcPct val="80000"/>
              </a:lnSpc>
              <a:spcAft>
                <a:spcPct val="0"/>
              </a:spcAft>
              <a:buNone/>
              <a:defRPr/>
            </a:pPr>
            <a:r>
              <a:rPr lang="en-US" sz="2600" u="sng" dirty="0" smtClean="0">
                <a:solidFill>
                  <a:prstClr val="black"/>
                </a:solidFill>
                <a:cs typeface="Arial" charset="0"/>
              </a:rPr>
              <a:t>Obtaining DMEPOS items from a new contract supplier</a:t>
            </a:r>
            <a:endParaRPr lang="en-US" sz="2600" dirty="0" smtClean="0">
              <a:solidFill>
                <a:prstClr val="black"/>
              </a:solidFill>
              <a:cs typeface="Arial" charset="0"/>
            </a:endParaRPr>
          </a:p>
          <a:p>
            <a:pPr lvl="0" indent="0" eaLnBrk="0" fontAlgn="base" hangingPunct="0">
              <a:lnSpc>
                <a:spcPct val="80000"/>
              </a:lnSpc>
              <a:spcAft>
                <a:spcPct val="0"/>
              </a:spcAft>
              <a:buNone/>
              <a:defRPr/>
            </a:pPr>
            <a:endParaRPr lang="en-US" sz="2600" dirty="0" smtClean="0">
              <a:solidFill>
                <a:prstClr val="black"/>
              </a:solidFill>
              <a:cs typeface="Arial" charset="0"/>
            </a:endParaRPr>
          </a:p>
          <a:p>
            <a:pPr lvl="0" indent="0" eaLnBrk="0" fontAlgn="base" hangingPunct="0">
              <a:spcAft>
                <a:spcPct val="0"/>
              </a:spcAft>
              <a:buNone/>
              <a:defRPr/>
            </a:pPr>
            <a:r>
              <a:rPr lang="en-US" sz="2400" dirty="0" smtClean="0">
                <a:solidFill>
                  <a:prstClr val="black"/>
                </a:solidFill>
                <a:cs typeface="Arial" charset="0"/>
              </a:rPr>
              <a:t>Mildred’s permanent residence is in Miami, FL, which is a Round 1 </a:t>
            </a:r>
            <a:r>
              <a:rPr lang="en-US" sz="2400" dirty="0">
                <a:solidFill>
                  <a:prstClr val="black"/>
                </a:solidFill>
                <a:cs typeface="Arial" charset="0"/>
              </a:rPr>
              <a:t>C</a:t>
            </a:r>
            <a:r>
              <a:rPr lang="en-US" sz="2400" dirty="0" smtClean="0">
                <a:solidFill>
                  <a:prstClr val="black"/>
                </a:solidFill>
                <a:cs typeface="Arial" charset="0"/>
              </a:rPr>
              <a:t>ompetitive </a:t>
            </a:r>
            <a:r>
              <a:rPr lang="en-US" sz="2400" dirty="0">
                <a:solidFill>
                  <a:prstClr val="black"/>
                </a:solidFill>
                <a:cs typeface="Arial" charset="0"/>
              </a:rPr>
              <a:t>B</a:t>
            </a:r>
            <a:r>
              <a:rPr lang="en-US" sz="2400" dirty="0" smtClean="0">
                <a:solidFill>
                  <a:prstClr val="black"/>
                </a:solidFill>
                <a:cs typeface="Arial" charset="0"/>
              </a:rPr>
              <a:t>idding Area. She’s currently </a:t>
            </a:r>
            <a:r>
              <a:rPr lang="en-US" sz="2400" dirty="0">
                <a:solidFill>
                  <a:prstClr val="black"/>
                </a:solidFill>
                <a:cs typeface="Arial" charset="0"/>
              </a:rPr>
              <a:t>renting her Continuous Positive Airway Pressure (CPAP) device </a:t>
            </a:r>
            <a:r>
              <a:rPr lang="en-US" sz="2400" dirty="0" smtClean="0">
                <a:solidFill>
                  <a:prstClr val="black"/>
                </a:solidFill>
                <a:cs typeface="Arial" charset="0"/>
              </a:rPr>
              <a:t>from ABC Company, </a:t>
            </a:r>
            <a:r>
              <a:rPr lang="en-US" sz="2400" dirty="0"/>
              <a:t>which has </a:t>
            </a:r>
            <a:r>
              <a:rPr lang="en-US" sz="2400" dirty="0" smtClean="0"/>
              <a:t>a 2016 Round 1 Recompete contract, </a:t>
            </a:r>
            <a:r>
              <a:rPr lang="en-US" sz="2400" dirty="0"/>
              <a:t>but not a </a:t>
            </a:r>
            <a:r>
              <a:rPr lang="en-US" sz="2400" dirty="0" smtClean="0"/>
              <a:t>2017 Round 1 </a:t>
            </a:r>
            <a:r>
              <a:rPr lang="en-US" sz="2400" dirty="0"/>
              <a:t>Recompete contract</a:t>
            </a:r>
            <a:r>
              <a:rPr lang="en-US" sz="2400" dirty="0" smtClean="0"/>
              <a:t>.</a:t>
            </a:r>
            <a:r>
              <a:rPr lang="en-US" sz="2400" dirty="0" smtClean="0">
                <a:solidFill>
                  <a:prstClr val="black"/>
                </a:solidFill>
                <a:cs typeface="Arial" charset="0"/>
              </a:rPr>
              <a:t> Mildred receives a notice from ABC Company informing her that they won’t be a contract supplier after December 31, 2016, and that they also won’t be a grandfathered supplier starting January 1, 2017. Mildred must transition to a Round 1 Recompete contract supplier for Medicare to help pay. </a:t>
            </a:r>
            <a:endParaRPr lang="en-US"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17</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r>
              <a:rPr lang="en-US" sz="4000" dirty="0">
                <a:cs typeface="Arial" charset="0"/>
              </a:rPr>
              <a:t>Getting DMEPOS </a:t>
            </a:r>
            <a:r>
              <a:rPr lang="en-US" sz="4000" dirty="0" smtClean="0">
                <a:cs typeface="Arial" charset="0"/>
              </a:rPr>
              <a:t>When Travelling</a:t>
            </a:r>
          </a:p>
        </p:txBody>
      </p:sp>
      <p:sp>
        <p:nvSpPr>
          <p:cNvPr id="417795" name="Rectangle 3"/>
          <p:cNvSpPr>
            <a:spLocks noGrp="1" noChangeArrowheads="1"/>
          </p:cNvSpPr>
          <p:nvPr>
            <p:ph idx="1"/>
          </p:nvPr>
        </p:nvSpPr>
        <p:spPr/>
        <p:txBody>
          <a:bodyPr>
            <a:normAutofit/>
          </a:bodyPr>
          <a:lstStyle/>
          <a:p>
            <a:pPr>
              <a:defRPr/>
            </a:pPr>
            <a:r>
              <a:rPr lang="en-US" dirty="0"/>
              <a:t>To C</a:t>
            </a:r>
            <a:r>
              <a:rPr lang="en-US" dirty="0" smtClean="0"/>
              <a:t>ompetitive </a:t>
            </a:r>
            <a:r>
              <a:rPr lang="en-US" dirty="0"/>
              <a:t>B</a:t>
            </a:r>
            <a:r>
              <a:rPr lang="en-US" dirty="0" smtClean="0"/>
              <a:t>idding </a:t>
            </a:r>
            <a:r>
              <a:rPr lang="en-US" dirty="0"/>
              <a:t>A</a:t>
            </a:r>
            <a:r>
              <a:rPr lang="en-US" dirty="0" smtClean="0"/>
              <a:t>reas (CBAs)</a:t>
            </a:r>
            <a:endParaRPr lang="en-US" dirty="0"/>
          </a:p>
          <a:p>
            <a:pPr lvl="1">
              <a:defRPr/>
            </a:pPr>
            <a:r>
              <a:rPr lang="en-US" dirty="0"/>
              <a:t>Must </a:t>
            </a:r>
            <a:r>
              <a:rPr lang="en-US" dirty="0" smtClean="0"/>
              <a:t>generally use </a:t>
            </a:r>
            <a:r>
              <a:rPr lang="en-US" dirty="0"/>
              <a:t>contract supplier </a:t>
            </a:r>
            <a:r>
              <a:rPr lang="en-US" dirty="0" smtClean="0"/>
              <a:t>for that CBA</a:t>
            </a:r>
            <a:endParaRPr lang="en-US" dirty="0"/>
          </a:p>
          <a:p>
            <a:pPr lvl="1">
              <a:defRPr/>
            </a:pPr>
            <a:r>
              <a:rPr lang="en-US" dirty="0"/>
              <a:t>If non-contract supplier used and no exception applies, </a:t>
            </a:r>
            <a:r>
              <a:rPr lang="en-US" dirty="0" smtClean="0"/>
              <a:t>people with Medicare aren’t responsible </a:t>
            </a:r>
            <a:r>
              <a:rPr lang="en-US" dirty="0"/>
              <a:t>for payment unless supplier issues Advance Beneficiary </a:t>
            </a:r>
            <a:r>
              <a:rPr lang="en-US" dirty="0" smtClean="0"/>
              <a:t>Notice</a:t>
            </a:r>
            <a:endParaRPr lang="en-US" dirty="0"/>
          </a:p>
          <a:p>
            <a:pPr>
              <a:defRPr/>
            </a:pPr>
            <a:r>
              <a:rPr lang="en-US" dirty="0" smtClean="0"/>
              <a:t>To </a:t>
            </a:r>
            <a:r>
              <a:rPr lang="en-US" dirty="0"/>
              <a:t>non-competitive bidding </a:t>
            </a:r>
            <a:r>
              <a:rPr lang="en-US" dirty="0" smtClean="0"/>
              <a:t>areas</a:t>
            </a:r>
            <a:endParaRPr lang="en-US" dirty="0"/>
          </a:p>
          <a:p>
            <a:pPr lvl="1">
              <a:defRPr/>
            </a:pPr>
            <a:r>
              <a:rPr lang="en-US" dirty="0"/>
              <a:t>Can use any Medicare-enrolled supplier</a:t>
            </a: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18</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sz="4000" dirty="0" smtClean="0">
                <a:cs typeface="Arial" charset="0"/>
              </a:rPr>
              <a:t>Specific Brands</a:t>
            </a:r>
          </a:p>
        </p:txBody>
      </p:sp>
      <p:sp>
        <p:nvSpPr>
          <p:cNvPr id="423939" name="Rectangle 3"/>
          <p:cNvSpPr>
            <a:spLocks noGrp="1" noChangeArrowheads="1"/>
          </p:cNvSpPr>
          <p:nvPr>
            <p:ph idx="1"/>
          </p:nvPr>
        </p:nvSpPr>
        <p:spPr/>
        <p:txBody>
          <a:bodyPr>
            <a:normAutofit lnSpcReduction="10000"/>
          </a:bodyPr>
          <a:lstStyle/>
          <a:p>
            <a:pPr>
              <a:defRPr/>
            </a:pPr>
            <a:r>
              <a:rPr lang="en-US" dirty="0"/>
              <a:t>Doctor must prescribe in writing</a:t>
            </a:r>
          </a:p>
          <a:p>
            <a:pPr>
              <a:defRPr/>
            </a:pPr>
            <a:r>
              <a:rPr lang="en-US" dirty="0"/>
              <a:t>Medical record must reflect need</a:t>
            </a:r>
          </a:p>
          <a:p>
            <a:pPr>
              <a:defRPr/>
            </a:pPr>
            <a:r>
              <a:rPr lang="en-US" dirty="0" smtClean="0"/>
              <a:t>Contract supplier must </a:t>
            </a:r>
          </a:p>
          <a:p>
            <a:pPr lvl="1">
              <a:defRPr/>
            </a:pPr>
            <a:r>
              <a:rPr lang="en-US" dirty="0" smtClean="0"/>
              <a:t>Provide the specific brand or form as prescribed OR</a:t>
            </a:r>
          </a:p>
          <a:p>
            <a:pPr lvl="1">
              <a:defRPr/>
            </a:pPr>
            <a:r>
              <a:rPr lang="en-US" dirty="0" smtClean="0"/>
              <a:t>Work with the doctor or treating practitioner to find a suitable alternative and obtain a revised prescription OR</a:t>
            </a:r>
          </a:p>
          <a:p>
            <a:pPr lvl="1">
              <a:defRPr/>
            </a:pPr>
            <a:r>
              <a:rPr lang="en-US" dirty="0" smtClean="0"/>
              <a:t>Help locate another contract supplier that can Provide the specific brand or form as prescribed</a:t>
            </a:r>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9"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19</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p:txBody>
          <a:bodyPr/>
          <a:lstStyle/>
          <a:p>
            <a:r>
              <a:rPr lang="en-US" dirty="0" smtClean="0"/>
              <a:t> Competitive Bidding—A Better Way to Pay</a:t>
            </a:r>
            <a:endParaRPr lang="en-US" dirty="0"/>
          </a:p>
        </p:txBody>
      </p:sp>
      <p:sp>
        <p:nvSpPr>
          <p:cNvPr id="399363" name="Rectangle 3"/>
          <p:cNvSpPr>
            <a:spLocks noGrp="1" noChangeArrowheads="1"/>
          </p:cNvSpPr>
          <p:nvPr>
            <p:ph idx="1"/>
          </p:nvPr>
        </p:nvSpPr>
        <p:spPr/>
        <p:txBody>
          <a:bodyPr>
            <a:normAutofit fontScale="85000" lnSpcReduction="20000"/>
          </a:bodyPr>
          <a:lstStyle/>
          <a:p>
            <a:pPr>
              <a:lnSpc>
                <a:spcPct val="110000"/>
              </a:lnSpc>
            </a:pPr>
            <a:r>
              <a:rPr lang="en-US" dirty="0" smtClean="0"/>
              <a:t>Started in January 2011 for certain </a:t>
            </a:r>
            <a:r>
              <a:rPr lang="en-US" dirty="0"/>
              <a:t>durable medical equipment, prosthetics, orthotics, and </a:t>
            </a:r>
            <a:r>
              <a:rPr lang="en-US" dirty="0" smtClean="0"/>
              <a:t>supplies (DMEPOS) in 9 areas of the country (Round 1)</a:t>
            </a:r>
          </a:p>
          <a:p>
            <a:pPr>
              <a:lnSpc>
                <a:spcPct val="110000"/>
              </a:lnSpc>
            </a:pPr>
            <a:r>
              <a:rPr lang="en-US" dirty="0" smtClean="0"/>
              <a:t>In July 2013 </a:t>
            </a:r>
          </a:p>
          <a:p>
            <a:pPr lvl="1">
              <a:lnSpc>
                <a:spcPct val="110000"/>
              </a:lnSpc>
            </a:pPr>
            <a:r>
              <a:rPr lang="en-US" dirty="0" smtClean="0"/>
              <a:t>The program expanded to more areas (Round 2)</a:t>
            </a:r>
          </a:p>
          <a:p>
            <a:pPr lvl="1">
              <a:lnSpc>
                <a:spcPct val="110000"/>
              </a:lnSpc>
            </a:pPr>
            <a:r>
              <a:rPr lang="en-US" dirty="0" smtClean="0"/>
              <a:t>The National </a:t>
            </a:r>
            <a:r>
              <a:rPr lang="en-US" dirty="0"/>
              <a:t>Mail-Order </a:t>
            </a:r>
            <a:r>
              <a:rPr lang="en-US" dirty="0" smtClean="0"/>
              <a:t>Program was implemented</a:t>
            </a:r>
          </a:p>
          <a:p>
            <a:pPr marL="365760" lvl="1">
              <a:lnSpc>
                <a:spcPct val="110000"/>
              </a:lnSpc>
              <a:buFont typeface="Wingdings" pitchFamily="2" charset="2"/>
              <a:buChar char="§"/>
            </a:pPr>
            <a:r>
              <a:rPr lang="en-US" sz="3200" dirty="0" smtClean="0"/>
              <a:t>Limits </a:t>
            </a:r>
            <a:r>
              <a:rPr lang="en-US" sz="3200" dirty="0"/>
              <a:t>fraud and abuse in the Medicare program</a:t>
            </a:r>
          </a:p>
          <a:p>
            <a:pPr>
              <a:lnSpc>
                <a:spcPct val="110000"/>
              </a:lnSpc>
            </a:pPr>
            <a:r>
              <a:rPr lang="en-US" dirty="0"/>
              <a:t>The </a:t>
            </a:r>
            <a:r>
              <a:rPr lang="en-US" dirty="0" smtClean="0"/>
              <a:t>Competitive </a:t>
            </a:r>
            <a:r>
              <a:rPr lang="en-US" dirty="0"/>
              <a:t>B</a:t>
            </a:r>
            <a:r>
              <a:rPr lang="en-US" dirty="0" smtClean="0"/>
              <a:t>idding </a:t>
            </a:r>
            <a:r>
              <a:rPr lang="en-US" dirty="0"/>
              <a:t>P</a:t>
            </a:r>
            <a:r>
              <a:rPr lang="en-US" dirty="0" smtClean="0"/>
              <a:t>rogram helps people with Medicare</a:t>
            </a:r>
          </a:p>
          <a:p>
            <a:pPr lvl="1">
              <a:lnSpc>
                <a:spcPct val="110000"/>
              </a:lnSpc>
            </a:pPr>
            <a:r>
              <a:rPr lang="en-US" dirty="0" smtClean="0"/>
              <a:t>Save money</a:t>
            </a:r>
          </a:p>
          <a:p>
            <a:pPr lvl="1">
              <a:lnSpc>
                <a:spcPct val="110000"/>
              </a:lnSpc>
            </a:pPr>
            <a:r>
              <a:rPr lang="en-US" dirty="0" smtClean="0"/>
              <a:t>Get quality equipment, supplies, and services</a:t>
            </a:r>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2</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r>
              <a:rPr lang="en-US" sz="4000" dirty="0" smtClean="0">
                <a:cs typeface="Arial" charset="0"/>
              </a:rPr>
              <a:t>Equipment Repair &amp; Replacement</a:t>
            </a:r>
          </a:p>
        </p:txBody>
      </p:sp>
      <p:sp>
        <p:nvSpPr>
          <p:cNvPr id="437251" name="Rectangle 3"/>
          <p:cNvSpPr>
            <a:spLocks noGrp="1" noChangeArrowheads="1"/>
          </p:cNvSpPr>
          <p:nvPr>
            <p:ph idx="1"/>
          </p:nvPr>
        </p:nvSpPr>
        <p:spPr/>
        <p:txBody>
          <a:bodyPr/>
          <a:lstStyle/>
          <a:p>
            <a:pPr>
              <a:defRPr/>
            </a:pPr>
            <a:r>
              <a:rPr lang="en-US" dirty="0"/>
              <a:t>For owned medical equipment</a:t>
            </a:r>
          </a:p>
          <a:p>
            <a:pPr lvl="1">
              <a:defRPr/>
            </a:pPr>
            <a:r>
              <a:rPr lang="en-US" dirty="0"/>
              <a:t>Any Medicare-enrolled supplier can make necessary </a:t>
            </a:r>
            <a:r>
              <a:rPr lang="en-US" dirty="0" smtClean="0"/>
              <a:t>repairs</a:t>
            </a:r>
            <a:endParaRPr lang="en-US" dirty="0"/>
          </a:p>
          <a:p>
            <a:pPr lvl="1">
              <a:defRPr/>
            </a:pPr>
            <a:r>
              <a:rPr lang="en-US" dirty="0"/>
              <a:t>For </a:t>
            </a:r>
            <a:r>
              <a:rPr lang="en-US" dirty="0" smtClean="0"/>
              <a:t>replacement, </a:t>
            </a:r>
            <a:r>
              <a:rPr lang="en-US" dirty="0"/>
              <a:t>must use </a:t>
            </a:r>
            <a:r>
              <a:rPr lang="en-US" dirty="0" smtClean="0"/>
              <a:t>a contract </a:t>
            </a:r>
            <a:r>
              <a:rPr lang="en-US" dirty="0"/>
              <a:t>supplier </a:t>
            </a:r>
            <a:endParaRPr lang="en-US" dirty="0" smtClean="0"/>
          </a:p>
          <a:p>
            <a:pPr lvl="1">
              <a:defRPr/>
            </a:pPr>
            <a:r>
              <a:rPr lang="en-US" dirty="0" smtClean="0"/>
              <a:t>For warranty repairs, follow the warranty rules</a:t>
            </a:r>
          </a:p>
          <a:p>
            <a:pPr>
              <a:defRPr/>
            </a:pPr>
            <a:r>
              <a:rPr lang="en-US" dirty="0" smtClean="0"/>
              <a:t>For rented equipment</a:t>
            </a:r>
          </a:p>
          <a:p>
            <a:pPr lvl="1">
              <a:defRPr/>
            </a:pPr>
            <a:r>
              <a:rPr lang="en-US" dirty="0" smtClean="0"/>
              <a:t>Repairs are included in rental payment—the supplier must fix at no charge</a:t>
            </a: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20</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US" sz="4000" dirty="0" smtClean="0">
                <a:cs typeface="Arial" charset="0"/>
              </a:rPr>
              <a:t>Deductible and Coinsurance</a:t>
            </a:r>
          </a:p>
        </p:txBody>
      </p:sp>
      <p:sp>
        <p:nvSpPr>
          <p:cNvPr id="440323" name="Rectangle 3"/>
          <p:cNvSpPr>
            <a:spLocks noGrp="1" noChangeArrowheads="1"/>
          </p:cNvSpPr>
          <p:nvPr>
            <p:ph idx="1"/>
          </p:nvPr>
        </p:nvSpPr>
        <p:spPr>
          <a:xfrm>
            <a:off x="228600" y="1371600"/>
            <a:ext cx="8763000" cy="4968875"/>
          </a:xfrm>
        </p:spPr>
        <p:txBody>
          <a:bodyPr>
            <a:noAutofit/>
          </a:bodyPr>
          <a:lstStyle/>
          <a:p>
            <a:pPr>
              <a:defRPr/>
            </a:pPr>
            <a:r>
              <a:rPr lang="en-US" sz="2800" dirty="0" smtClean="0"/>
              <a:t>After paying the</a:t>
            </a:r>
            <a:r>
              <a:rPr lang="en-US" sz="2800" dirty="0"/>
              <a:t> </a:t>
            </a:r>
            <a:r>
              <a:rPr lang="en-US" sz="2800" dirty="0" smtClean="0"/>
              <a:t>annual Part B deductible</a:t>
            </a:r>
          </a:p>
          <a:p>
            <a:pPr lvl="1">
              <a:defRPr/>
            </a:pPr>
            <a:r>
              <a:rPr lang="en-US" sz="2400" dirty="0" smtClean="0"/>
              <a:t>Medicare pays 80% of the Medicare-approved amount for equipment, supplies, and services</a:t>
            </a:r>
          </a:p>
          <a:p>
            <a:pPr lvl="1">
              <a:defRPr/>
            </a:pPr>
            <a:r>
              <a:rPr lang="en-US" sz="2400" dirty="0" smtClean="0"/>
              <a:t>The consumer is responsible for 20% coinsurance</a:t>
            </a:r>
            <a:endParaRPr lang="en-US" sz="2400" dirty="0"/>
          </a:p>
          <a:p>
            <a:pPr>
              <a:defRPr/>
            </a:pPr>
            <a:r>
              <a:rPr lang="en-US" sz="2800" dirty="0"/>
              <a:t>Contract suppliers </a:t>
            </a:r>
            <a:r>
              <a:rPr lang="en-US" sz="2800" dirty="0" smtClean="0"/>
              <a:t>can’t </a:t>
            </a:r>
            <a:r>
              <a:rPr lang="en-US" sz="2800" dirty="0"/>
              <a:t>bill for more than these amounts</a:t>
            </a:r>
          </a:p>
          <a:p>
            <a:pPr>
              <a:defRPr/>
            </a:pPr>
            <a:r>
              <a:rPr lang="en-US" sz="2800" dirty="0"/>
              <a:t>For suspected overpayment or </a:t>
            </a:r>
            <a:r>
              <a:rPr lang="en-US" sz="2800" dirty="0" smtClean="0"/>
              <a:t>fraud, </a:t>
            </a:r>
            <a:r>
              <a:rPr lang="en-US" sz="2800" dirty="0"/>
              <a:t>call </a:t>
            </a:r>
          </a:p>
          <a:p>
            <a:pPr lvl="1">
              <a:defRPr/>
            </a:pPr>
            <a:r>
              <a:rPr lang="en-US" sz="2400" dirty="0" smtClean="0"/>
              <a:t>1-800-MEDICARE (1-800-633-4227) </a:t>
            </a:r>
          </a:p>
          <a:p>
            <a:pPr lvl="2">
              <a:defRPr/>
            </a:pPr>
            <a:r>
              <a:rPr lang="en-US" sz="2400" dirty="0" smtClean="0"/>
              <a:t>TTY users call 1-877-486-2048</a:t>
            </a:r>
          </a:p>
          <a:p>
            <a:pPr lvl="1">
              <a:defRPr/>
            </a:pPr>
            <a:r>
              <a:rPr lang="en-US" sz="2400" dirty="0" smtClean="0"/>
              <a:t>Fraud </a:t>
            </a:r>
            <a:r>
              <a:rPr lang="en-US" sz="2400" dirty="0"/>
              <a:t>Hotline of the HHS Office </a:t>
            </a:r>
            <a:r>
              <a:rPr lang="en-US" sz="2400" dirty="0" smtClean="0"/>
              <a:t>of </a:t>
            </a:r>
            <a:r>
              <a:rPr lang="en-US" sz="2400" dirty="0"/>
              <a:t>Inspector General </a:t>
            </a:r>
            <a:r>
              <a:rPr lang="en-US" sz="2400" dirty="0" smtClean="0"/>
              <a:t>at            1-800-447-8477</a:t>
            </a:r>
            <a:endParaRPr lang="en-US" sz="2400"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21</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r>
              <a:rPr lang="en-US" sz="4000" dirty="0" smtClean="0">
                <a:cs typeface="Arial" charset="0"/>
              </a:rPr>
              <a:t>Points to Remember</a:t>
            </a:r>
          </a:p>
        </p:txBody>
      </p:sp>
      <p:sp>
        <p:nvSpPr>
          <p:cNvPr id="428035" name="Rectangle 3"/>
          <p:cNvSpPr>
            <a:spLocks noGrp="1" noChangeArrowheads="1"/>
          </p:cNvSpPr>
          <p:nvPr>
            <p:ph idx="1"/>
          </p:nvPr>
        </p:nvSpPr>
        <p:spPr/>
        <p:txBody>
          <a:bodyPr>
            <a:normAutofit fontScale="85000" lnSpcReduction="20000"/>
          </a:bodyPr>
          <a:lstStyle/>
          <a:p>
            <a:pPr>
              <a:lnSpc>
                <a:spcPct val="120000"/>
              </a:lnSpc>
              <a:defRPr/>
            </a:pPr>
            <a:r>
              <a:rPr lang="en-US" dirty="0" smtClean="0"/>
              <a:t>The Competitive Bidding Program </a:t>
            </a:r>
            <a:r>
              <a:rPr lang="en-US" dirty="0"/>
              <a:t>does NOT affect </a:t>
            </a:r>
            <a:r>
              <a:rPr lang="en-US" dirty="0" smtClean="0"/>
              <a:t>which doctors or hospitals a person with Medicare can use</a:t>
            </a:r>
            <a:endParaRPr lang="en-US" dirty="0"/>
          </a:p>
          <a:p>
            <a:pPr>
              <a:lnSpc>
                <a:spcPct val="120000"/>
              </a:lnSpc>
              <a:defRPr/>
            </a:pPr>
            <a:r>
              <a:rPr lang="en-US" dirty="0" smtClean="0"/>
              <a:t>Generally, a contract supplier must be used for Medicare to help pay </a:t>
            </a:r>
          </a:p>
          <a:p>
            <a:pPr>
              <a:lnSpc>
                <a:spcPct val="120000"/>
              </a:lnSpc>
              <a:defRPr/>
            </a:pPr>
            <a:r>
              <a:rPr lang="en-US" dirty="0" smtClean="0"/>
              <a:t>A person with Medicare may </a:t>
            </a:r>
            <a:r>
              <a:rPr lang="en-US" dirty="0"/>
              <a:t>be able to stay with </a:t>
            </a:r>
            <a:r>
              <a:rPr lang="en-US" dirty="0" smtClean="0"/>
              <a:t>their current </a:t>
            </a:r>
            <a:r>
              <a:rPr lang="en-US" dirty="0"/>
              <a:t>supplier if renting from </a:t>
            </a:r>
            <a:r>
              <a:rPr lang="en-US" dirty="0" smtClean="0"/>
              <a:t>a supplier </a:t>
            </a:r>
            <a:r>
              <a:rPr lang="en-US" dirty="0"/>
              <a:t>who </a:t>
            </a:r>
            <a:r>
              <a:rPr lang="en-US" dirty="0" smtClean="0"/>
              <a:t>has a new contract or elects </a:t>
            </a:r>
            <a:r>
              <a:rPr lang="en-US" dirty="0"/>
              <a:t>to </a:t>
            </a:r>
            <a:r>
              <a:rPr lang="en-US" dirty="0" smtClean="0"/>
              <a:t>become </a:t>
            </a:r>
            <a:r>
              <a:rPr lang="en-US" dirty="0"/>
              <a:t>“grandfathered</a:t>
            </a:r>
            <a:r>
              <a:rPr lang="en-US" dirty="0" smtClean="0"/>
              <a:t>”</a:t>
            </a:r>
          </a:p>
          <a:p>
            <a:pPr>
              <a:lnSpc>
                <a:spcPct val="120000"/>
              </a:lnSpc>
              <a:defRPr/>
            </a:pPr>
            <a:r>
              <a:rPr lang="en-US" dirty="0" smtClean="0"/>
              <a:t>People in Medicare Advantage Plans should check with the plan</a:t>
            </a:r>
            <a:endParaRPr lang="en-US"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22</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r>
              <a:rPr lang="en-US" sz="4000" dirty="0" smtClean="0">
                <a:cs typeface="Arial" charset="0"/>
              </a:rPr>
              <a:t>Resources</a:t>
            </a:r>
          </a:p>
        </p:txBody>
      </p:sp>
      <p:sp>
        <p:nvSpPr>
          <p:cNvPr id="457731" name="Rectangle 3"/>
          <p:cNvSpPr>
            <a:spLocks noGrp="1" noChangeArrowheads="1"/>
          </p:cNvSpPr>
          <p:nvPr>
            <p:ph idx="1"/>
          </p:nvPr>
        </p:nvSpPr>
        <p:spPr/>
        <p:txBody>
          <a:bodyPr>
            <a:normAutofit fontScale="92500" lnSpcReduction="20000"/>
          </a:bodyPr>
          <a:lstStyle/>
          <a:p>
            <a:pPr>
              <a:lnSpc>
                <a:spcPct val="110000"/>
              </a:lnSpc>
              <a:buSzPct val="120000"/>
              <a:defRPr/>
            </a:pPr>
            <a:r>
              <a:rPr lang="en-US" sz="3000" dirty="0" smtClean="0"/>
              <a:t>Visit </a:t>
            </a:r>
            <a:r>
              <a:rPr lang="en-US" sz="3000" dirty="0" smtClean="0">
                <a:hlinkClick r:id="rId3"/>
              </a:rPr>
              <a:t>Medicare.gov/supplierdirectory/search.html</a:t>
            </a:r>
            <a:r>
              <a:rPr lang="en-US" sz="3000" dirty="0" smtClean="0"/>
              <a:t> </a:t>
            </a:r>
          </a:p>
          <a:p>
            <a:pPr lvl="1">
              <a:lnSpc>
                <a:spcPct val="110000"/>
              </a:lnSpc>
              <a:defRPr/>
            </a:pPr>
            <a:r>
              <a:rPr lang="en-US" dirty="0" smtClean="0"/>
              <a:t>DMEPOS Supplier Locator Tool</a:t>
            </a:r>
            <a:endParaRPr lang="en-GB" dirty="0" smtClean="0"/>
          </a:p>
          <a:p>
            <a:pPr>
              <a:lnSpc>
                <a:spcPct val="110000"/>
              </a:lnSpc>
              <a:buSzPct val="120000"/>
              <a:defRPr/>
            </a:pPr>
            <a:r>
              <a:rPr lang="en-US" sz="3000" dirty="0"/>
              <a:t>Visit </a:t>
            </a:r>
            <a:r>
              <a:rPr lang="en-GB" sz="3000" dirty="0">
                <a:hlinkClick r:id="rId4"/>
              </a:rPr>
              <a:t>Medicare.gov/supplier</a:t>
            </a:r>
            <a:endParaRPr lang="en-GB" sz="3000" dirty="0"/>
          </a:p>
          <a:p>
            <a:pPr lvl="1">
              <a:lnSpc>
                <a:spcPct val="110000"/>
              </a:lnSpc>
              <a:defRPr/>
            </a:pPr>
            <a:r>
              <a:rPr lang="en-GB" dirty="0" smtClean="0"/>
              <a:t>Consumer information</a:t>
            </a:r>
          </a:p>
          <a:p>
            <a:pPr>
              <a:lnSpc>
                <a:spcPct val="110000"/>
              </a:lnSpc>
              <a:buSzPct val="120000"/>
              <a:defRPr/>
            </a:pPr>
            <a:r>
              <a:rPr lang="en-GB" sz="3000" dirty="0"/>
              <a:t>Call 1-800-MEDICARE (1-800-633-4227) </a:t>
            </a:r>
          </a:p>
          <a:p>
            <a:pPr lvl="1">
              <a:lnSpc>
                <a:spcPct val="110000"/>
              </a:lnSpc>
              <a:spcBef>
                <a:spcPts val="700"/>
              </a:spcBef>
              <a:buSzPct val="100000"/>
              <a:defRPr/>
            </a:pPr>
            <a:r>
              <a:rPr lang="en-GB" dirty="0" smtClean="0"/>
              <a:t>TTY </a:t>
            </a:r>
            <a:r>
              <a:rPr lang="en-GB" dirty="0"/>
              <a:t>users should call </a:t>
            </a:r>
            <a:r>
              <a:rPr lang="en-GB" dirty="0" smtClean="0"/>
              <a:t>1-877-486-2048</a:t>
            </a:r>
            <a:endParaRPr lang="en-GB" dirty="0"/>
          </a:p>
          <a:p>
            <a:pPr>
              <a:lnSpc>
                <a:spcPct val="110000"/>
              </a:lnSpc>
              <a:buSzPct val="120000"/>
              <a:defRPr/>
            </a:pPr>
            <a:r>
              <a:rPr lang="en-GB" sz="3000" dirty="0" smtClean="0"/>
              <a:t>Doctors </a:t>
            </a:r>
            <a:r>
              <a:rPr lang="en-GB" sz="3000" dirty="0"/>
              <a:t>or </a:t>
            </a:r>
            <a:r>
              <a:rPr lang="en-GB" sz="3000" dirty="0" smtClean="0"/>
              <a:t>suppliers</a:t>
            </a:r>
            <a:endParaRPr lang="en-GB" sz="3000" dirty="0"/>
          </a:p>
          <a:p>
            <a:pPr>
              <a:lnSpc>
                <a:spcPct val="110000"/>
              </a:lnSpc>
              <a:buSzPct val="120000"/>
              <a:defRPr/>
            </a:pPr>
            <a:r>
              <a:rPr lang="en-GB" sz="3000" dirty="0"/>
              <a:t>Medicare’s local information </a:t>
            </a:r>
            <a:r>
              <a:rPr lang="en-GB" sz="3000" dirty="0" smtClean="0"/>
              <a:t>resources</a:t>
            </a:r>
          </a:p>
          <a:p>
            <a:pPr lvl="1">
              <a:lnSpc>
                <a:spcPct val="110000"/>
              </a:lnSpc>
              <a:defRPr/>
            </a:pPr>
            <a:r>
              <a:rPr lang="en-GB" sz="2600" dirty="0" smtClean="0"/>
              <a:t>State Health Insurance Assistance Programs</a:t>
            </a:r>
          </a:p>
          <a:p>
            <a:pPr lvl="1">
              <a:lnSpc>
                <a:spcPct val="110000"/>
              </a:lnSpc>
              <a:defRPr/>
            </a:pPr>
            <a:r>
              <a:rPr lang="en-GB" sz="2600" dirty="0" smtClean="0"/>
              <a:t>Administration for Community Living</a:t>
            </a: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23</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CMS National Training Program (NTP)</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1200" dirty="0" smtClean="0"/>
          </a:p>
          <a:p>
            <a:pPr marL="0" indent="0" algn="ctr">
              <a:buNone/>
            </a:pPr>
            <a:r>
              <a:rPr lang="en-US" dirty="0" smtClean="0"/>
              <a:t>To view all available NTP training materials, or to subscribe to our email list, visit</a:t>
            </a:r>
          </a:p>
          <a:p>
            <a:pPr marL="0" indent="0" algn="ctr">
              <a:buNone/>
            </a:pPr>
            <a:r>
              <a:rPr lang="en-US" dirty="0" smtClean="0">
                <a:hlinkClick r:id="rId3"/>
              </a:rPr>
              <a:t>CMS.gov/Outreach-and-Education/Training/ CMSNationalTrainingProgram/index.html</a:t>
            </a:r>
            <a:endParaRPr lang="en-US" dirty="0" smtClean="0"/>
          </a:p>
          <a:p>
            <a:pPr marL="0" indent="0">
              <a:buNone/>
            </a:pPr>
            <a:endParaRPr lang="en-US" sz="2400" dirty="0" smtClean="0"/>
          </a:p>
          <a:p>
            <a:pPr marL="0" indent="0" algn="ctr">
              <a:buNone/>
            </a:pPr>
            <a:r>
              <a:rPr lang="en-US" dirty="0" smtClean="0"/>
              <a:t>For </a:t>
            </a:r>
            <a:r>
              <a:rPr lang="en-US" dirty="0"/>
              <a:t>questions about training products email </a:t>
            </a:r>
            <a:r>
              <a:rPr lang="en-US" dirty="0" smtClean="0">
                <a:hlinkClick r:id="rId4"/>
              </a:rPr>
              <a:t>training@cms.hhs.gov</a:t>
            </a:r>
            <a:endParaRPr lang="en-US" dirty="0"/>
          </a:p>
          <a:p>
            <a:pPr algn="ctr"/>
            <a:endParaRPr lang="en-US" sz="2800" dirty="0" smtClean="0"/>
          </a:p>
          <a:p>
            <a:pPr marL="0" indent="0">
              <a:buNone/>
            </a:pPr>
            <a:endParaRPr lang="en-US" dirty="0" smtClean="0"/>
          </a:p>
          <a:p>
            <a:endParaRPr lang="en-US" dirty="0"/>
          </a:p>
        </p:txBody>
      </p:sp>
    </p:spTree>
    <p:extLst>
      <p:ext uri="{BB962C8B-B14F-4D97-AF65-F5344CB8AC3E}">
        <p14:creationId xmlns:p14="http://schemas.microsoft.com/office/powerpoint/2010/main" val="196088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p:txBody>
          <a:bodyPr>
            <a:normAutofit fontScale="90000"/>
          </a:bodyPr>
          <a:lstStyle/>
          <a:p>
            <a:pPr>
              <a:defRPr/>
            </a:pPr>
            <a:r>
              <a:rPr lang="en-US" sz="4000" dirty="0"/>
              <a:t/>
            </a:r>
            <a:br>
              <a:rPr lang="en-US" sz="4000" dirty="0"/>
            </a:br>
            <a:r>
              <a:rPr lang="en-US" sz="4000" dirty="0"/>
              <a:t>The Competitive Bidding </a:t>
            </a:r>
            <a:r>
              <a:rPr lang="en-US" sz="4000" dirty="0" smtClean="0"/>
              <a:t>Program</a:t>
            </a:r>
            <a:r>
              <a:rPr lang="en-US" sz="4400" dirty="0"/>
              <a:t/>
            </a:r>
            <a:br>
              <a:rPr lang="en-US" sz="4400" dirty="0"/>
            </a:br>
            <a:endParaRPr lang="en-US" sz="4400" dirty="0"/>
          </a:p>
        </p:txBody>
      </p:sp>
      <p:sp>
        <p:nvSpPr>
          <p:cNvPr id="407555" name="Rectangle 3"/>
          <p:cNvSpPr>
            <a:spLocks noGrp="1" noChangeArrowheads="1"/>
          </p:cNvSpPr>
          <p:nvPr>
            <p:ph idx="1"/>
          </p:nvPr>
        </p:nvSpPr>
        <p:spPr/>
        <p:txBody>
          <a:bodyPr>
            <a:normAutofit fontScale="85000" lnSpcReduction="10000"/>
          </a:bodyPr>
          <a:lstStyle/>
          <a:p>
            <a:pPr>
              <a:lnSpc>
                <a:spcPct val="120000"/>
              </a:lnSpc>
              <a:defRPr/>
            </a:pPr>
            <a:r>
              <a:rPr lang="en-US" dirty="0"/>
              <a:t>S</a:t>
            </a:r>
            <a:r>
              <a:rPr lang="en-US" dirty="0" smtClean="0"/>
              <a:t>uppliers submitted bids to provide certain DMEPOS</a:t>
            </a:r>
            <a:r>
              <a:rPr lang="en-US" dirty="0"/>
              <a:t> </a:t>
            </a:r>
            <a:r>
              <a:rPr lang="en-US" dirty="0" smtClean="0"/>
              <a:t>at lower prices than Medicare was paying</a:t>
            </a:r>
            <a:endParaRPr lang="en-US" dirty="0"/>
          </a:p>
          <a:p>
            <a:pPr>
              <a:lnSpc>
                <a:spcPct val="120000"/>
              </a:lnSpc>
              <a:defRPr/>
            </a:pPr>
            <a:r>
              <a:rPr lang="en-US" dirty="0" smtClean="0"/>
              <a:t>Contracts are awarded </a:t>
            </a:r>
            <a:r>
              <a:rPr lang="en-US" dirty="0"/>
              <a:t>to </a:t>
            </a:r>
            <a:r>
              <a:rPr lang="en-US" dirty="0" smtClean="0"/>
              <a:t>winning suppliers to sell/rent </a:t>
            </a:r>
            <a:r>
              <a:rPr lang="en-US" dirty="0"/>
              <a:t>DMEPOS </a:t>
            </a:r>
            <a:endParaRPr lang="en-US" dirty="0" smtClean="0"/>
          </a:p>
          <a:p>
            <a:pPr>
              <a:lnSpc>
                <a:spcPct val="120000"/>
              </a:lnSpc>
              <a:defRPr/>
            </a:pPr>
            <a:r>
              <a:rPr lang="en-US" dirty="0" smtClean="0"/>
              <a:t>Amount Medicare pays for DMEPOS is based </a:t>
            </a:r>
            <a:r>
              <a:rPr lang="en-US" dirty="0"/>
              <a:t>on </a:t>
            </a:r>
            <a:r>
              <a:rPr lang="en-US" dirty="0" smtClean="0"/>
              <a:t>bids</a:t>
            </a:r>
          </a:p>
          <a:p>
            <a:pPr lvl="1">
              <a:lnSpc>
                <a:spcPct val="120000"/>
              </a:lnSpc>
              <a:defRPr/>
            </a:pPr>
            <a:r>
              <a:rPr lang="en-US" sz="3100" dirty="0" smtClean="0"/>
              <a:t>When </a:t>
            </a:r>
            <a:r>
              <a:rPr lang="en-US" sz="3100" dirty="0"/>
              <a:t>Medicare pays </a:t>
            </a:r>
            <a:r>
              <a:rPr lang="en-US" sz="3100" dirty="0" smtClean="0"/>
              <a:t>less, the 20%</a:t>
            </a:r>
            <a:r>
              <a:rPr lang="en-US" sz="3100" dirty="0" smtClean="0">
                <a:solidFill>
                  <a:srgbClr val="FF0000"/>
                </a:solidFill>
              </a:rPr>
              <a:t> </a:t>
            </a:r>
            <a:r>
              <a:rPr lang="en-US" sz="3100" dirty="0" smtClean="0"/>
              <a:t>coinsurance is less</a:t>
            </a:r>
            <a:endParaRPr lang="en-US" sz="3000" dirty="0" smtClean="0"/>
          </a:p>
          <a:p>
            <a:pPr>
              <a:lnSpc>
                <a:spcPct val="120000"/>
              </a:lnSpc>
              <a:defRPr/>
            </a:pPr>
            <a:r>
              <a:rPr lang="en-US" dirty="0" smtClean="0"/>
              <a:t>Contract suppliers must</a:t>
            </a:r>
          </a:p>
          <a:p>
            <a:pPr lvl="1">
              <a:lnSpc>
                <a:spcPct val="120000"/>
              </a:lnSpc>
              <a:defRPr/>
            </a:pPr>
            <a:r>
              <a:rPr lang="en-US" sz="3000" dirty="0" smtClean="0"/>
              <a:t>Meet </a:t>
            </a:r>
            <a:r>
              <a:rPr lang="en-US" sz="3000" dirty="0"/>
              <a:t>eligibility, quality, and financial standards</a:t>
            </a:r>
          </a:p>
          <a:p>
            <a:pPr lvl="1">
              <a:lnSpc>
                <a:spcPct val="120000"/>
              </a:lnSpc>
              <a:defRPr/>
            </a:pPr>
            <a:r>
              <a:rPr lang="en-US" sz="3000" dirty="0" smtClean="0"/>
              <a:t>Be accredited </a:t>
            </a:r>
            <a:r>
              <a:rPr lang="en-US" sz="3000" dirty="0"/>
              <a:t>by an independent </a:t>
            </a:r>
            <a:r>
              <a:rPr lang="en-US" sz="3000" dirty="0" smtClean="0"/>
              <a:t>organization</a:t>
            </a:r>
          </a:p>
          <a:p>
            <a:pPr lvl="1">
              <a:defRPr/>
            </a:pPr>
            <a:endParaRPr lang="en-US" dirty="0"/>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3</a:t>
            </a:fld>
            <a:endParaRPr lang="en-US" sz="12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49088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p:txBody>
          <a:bodyPr/>
          <a:lstStyle/>
          <a:p>
            <a:r>
              <a:rPr lang="en-US" dirty="0"/>
              <a:t>T</a:t>
            </a:r>
            <a:r>
              <a:rPr lang="en-US" dirty="0" smtClean="0"/>
              <a:t>he </a:t>
            </a:r>
            <a:r>
              <a:rPr lang="en-US" dirty="0"/>
              <a:t>Competitive </a:t>
            </a:r>
            <a:r>
              <a:rPr lang="en-US" dirty="0" smtClean="0"/>
              <a:t>Bidding Program—Continued</a:t>
            </a:r>
          </a:p>
        </p:txBody>
      </p:sp>
      <p:sp>
        <p:nvSpPr>
          <p:cNvPr id="409603" name="Rectangle 3"/>
          <p:cNvSpPr>
            <a:spLocks noGrp="1" noChangeArrowheads="1"/>
          </p:cNvSpPr>
          <p:nvPr>
            <p:ph idx="1"/>
          </p:nvPr>
        </p:nvSpPr>
        <p:spPr/>
        <p:txBody>
          <a:bodyPr>
            <a:normAutofit/>
          </a:bodyPr>
          <a:lstStyle/>
          <a:p>
            <a:r>
              <a:rPr lang="en-US" dirty="0"/>
              <a:t>In most cases, only contract suppliers can</a:t>
            </a:r>
          </a:p>
          <a:p>
            <a:pPr lvl="1"/>
            <a:r>
              <a:rPr lang="en-US" dirty="0"/>
              <a:t>Provide competitively bid </a:t>
            </a:r>
            <a:r>
              <a:rPr lang="en-US" dirty="0" smtClean="0"/>
              <a:t>DMEPOS</a:t>
            </a:r>
            <a:endParaRPr lang="en-US" dirty="0"/>
          </a:p>
          <a:p>
            <a:r>
              <a:rPr lang="en-US" dirty="0" smtClean="0"/>
              <a:t>The </a:t>
            </a:r>
            <a:r>
              <a:rPr lang="en-US" dirty="0"/>
              <a:t>types of items </a:t>
            </a:r>
            <a:r>
              <a:rPr lang="en-US" dirty="0" smtClean="0"/>
              <a:t>Medicare covers doesn't</a:t>
            </a:r>
            <a:r>
              <a:rPr lang="en-US" dirty="0" smtClean="0">
                <a:solidFill>
                  <a:srgbClr val="FF0000"/>
                </a:solidFill>
              </a:rPr>
              <a:t> </a:t>
            </a:r>
            <a:r>
              <a:rPr lang="en-US" dirty="0" smtClean="0"/>
              <a:t>change </a:t>
            </a:r>
          </a:p>
          <a:p>
            <a:r>
              <a:rPr lang="en-US" dirty="0" smtClean="0"/>
              <a:t>Contract supplier charge can’t exceed single payment amount based on bids received for an item</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4</a:t>
            </a:fld>
            <a:endParaRPr lang="en-US" sz="12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1630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Round 1 Recompete Products</a:t>
            </a:r>
            <a:br>
              <a:rPr lang="en-US" dirty="0" smtClean="0"/>
            </a:br>
            <a:r>
              <a:rPr lang="en-US" dirty="0" smtClean="0"/>
              <a:t>1/1/14-12/31/16</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56108336"/>
              </p:ext>
            </p:extLst>
          </p:nvPr>
        </p:nvGraphicFramePr>
        <p:xfrm>
          <a:off x="457200" y="1371600"/>
          <a:ext cx="8229600" cy="4791294"/>
        </p:xfrm>
        <a:graphic>
          <a:graphicData uri="http://schemas.openxmlformats.org/drawingml/2006/table">
            <a:tbl>
              <a:tblPr firstRow="1" bandRow="1">
                <a:tableStyleId>{B301B821-A1FF-4177-AEE7-76D212191A09}</a:tableStyleId>
              </a:tblPr>
              <a:tblGrid>
                <a:gridCol w="8229600"/>
              </a:tblGrid>
              <a:tr h="367738">
                <a:tc>
                  <a:txBody>
                    <a:bodyPr/>
                    <a:lstStyle/>
                    <a:p>
                      <a:pPr marL="0" marR="0" indent="0" algn="ctr" defTabSz="932566" rtl="0" eaLnBrk="1" fontAlgn="auto" latinLnBrk="0" hangingPunct="1">
                        <a:lnSpc>
                          <a:spcPct val="100000"/>
                        </a:lnSpc>
                        <a:spcBef>
                          <a:spcPts val="0"/>
                        </a:spcBef>
                        <a:spcAft>
                          <a:spcPts val="0"/>
                        </a:spcAft>
                        <a:buClrTx/>
                        <a:buSzTx/>
                        <a:buFontTx/>
                        <a:buNone/>
                        <a:tabLst/>
                        <a:defRPr/>
                      </a:pPr>
                      <a:r>
                        <a:rPr lang="en-US" sz="2000" dirty="0" smtClean="0"/>
                        <a:t>Products</a:t>
                      </a:r>
                      <a:r>
                        <a:rPr lang="en-US" sz="2000" baseline="0" dirty="0" smtClean="0"/>
                        <a:t> Included in </a:t>
                      </a:r>
                      <a:r>
                        <a:rPr lang="en-US" sz="2000" dirty="0" smtClean="0"/>
                        <a:t>Round</a:t>
                      </a:r>
                      <a:r>
                        <a:rPr lang="en-US" sz="2000" baseline="0" dirty="0" smtClean="0"/>
                        <a:t> 1 Recompete</a:t>
                      </a:r>
                      <a:endParaRPr lang="en-US" sz="2000" b="1" dirty="0">
                        <a:solidFill>
                          <a:schemeClr val="tx1"/>
                        </a:solidFill>
                      </a:endParaRPr>
                    </a:p>
                  </a:txBody>
                  <a:tcPr marL="86627" marR="86627"/>
                </a:tc>
              </a:tr>
              <a:tr h="1068079">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1800" dirty="0" smtClean="0"/>
                        <a:t>Respiratory equipment and related supplies and accessories including</a:t>
                      </a:r>
                    </a:p>
                    <a:p>
                      <a:pPr marL="0" marR="0" indent="0" algn="l" defTabSz="932566" rtl="0" eaLnBrk="1" fontAlgn="auto" latinLnBrk="0" hangingPunct="1">
                        <a:lnSpc>
                          <a:spcPct val="100000"/>
                        </a:lnSpc>
                        <a:spcBef>
                          <a:spcPts val="0"/>
                        </a:spcBef>
                        <a:spcAft>
                          <a:spcPts val="0"/>
                        </a:spcAft>
                        <a:buClrTx/>
                        <a:buSzTx/>
                        <a:buFont typeface="Wingdings" pitchFamily="2" charset="2"/>
                        <a:buChar char="§"/>
                        <a:tabLst/>
                        <a:defRPr/>
                      </a:pPr>
                      <a:r>
                        <a:rPr lang="en-US" sz="1800" dirty="0" smtClean="0">
                          <a:solidFill>
                            <a:schemeClr val="tx1"/>
                          </a:solidFill>
                        </a:rPr>
                        <a:t>   Oxygen, oxygen equipment and supplies; Continuous</a:t>
                      </a:r>
                      <a:r>
                        <a:rPr lang="en-US" sz="1800" baseline="0" dirty="0" smtClean="0">
                          <a:solidFill>
                            <a:schemeClr val="tx1"/>
                          </a:solidFill>
                        </a:rPr>
                        <a:t> Positive Airway     </a:t>
                      </a:r>
                    </a:p>
                    <a:p>
                      <a:pPr marL="0" marR="0" indent="0" algn="l" defTabSz="932566" rtl="0" eaLnBrk="1" fontAlgn="auto" latinLnBrk="0" hangingPunct="1">
                        <a:lnSpc>
                          <a:spcPct val="100000"/>
                        </a:lnSpc>
                        <a:spcBef>
                          <a:spcPts val="0"/>
                        </a:spcBef>
                        <a:spcAft>
                          <a:spcPts val="0"/>
                        </a:spcAft>
                        <a:buClrTx/>
                        <a:buSzTx/>
                        <a:buFont typeface="Wingdings" pitchFamily="2" charset="2"/>
                        <a:buNone/>
                        <a:tabLst/>
                        <a:defRPr/>
                      </a:pPr>
                      <a:r>
                        <a:rPr lang="en-US" sz="1800" baseline="0" dirty="0" smtClean="0">
                          <a:solidFill>
                            <a:schemeClr val="tx1"/>
                          </a:solidFill>
                        </a:rPr>
                        <a:t>     Pressure (CPAP) devices and respiratory assist devices (RADs) and related    </a:t>
                      </a:r>
                    </a:p>
                    <a:p>
                      <a:pPr marL="0" marR="0" indent="0" algn="l" defTabSz="932566" rtl="0" eaLnBrk="1" fontAlgn="auto" latinLnBrk="0" hangingPunct="1">
                        <a:lnSpc>
                          <a:spcPct val="100000"/>
                        </a:lnSpc>
                        <a:spcBef>
                          <a:spcPts val="0"/>
                        </a:spcBef>
                        <a:spcAft>
                          <a:spcPts val="0"/>
                        </a:spcAft>
                        <a:buClrTx/>
                        <a:buSzTx/>
                        <a:buFont typeface="Wingdings" pitchFamily="2" charset="2"/>
                        <a:buNone/>
                        <a:tabLst/>
                        <a:defRPr/>
                      </a:pPr>
                      <a:r>
                        <a:rPr lang="en-US" sz="1800" baseline="0" dirty="0" smtClean="0">
                          <a:solidFill>
                            <a:schemeClr val="tx1"/>
                          </a:solidFill>
                        </a:rPr>
                        <a:t>     supplies and accessories; and standard nebulizers</a:t>
                      </a:r>
                      <a:endParaRPr lang="en-US" sz="1800" dirty="0">
                        <a:solidFill>
                          <a:schemeClr val="tx1"/>
                        </a:solidFill>
                      </a:endParaRPr>
                    </a:p>
                  </a:txBody>
                  <a:tcPr marL="86627" marR="86627"/>
                </a:tc>
              </a:tr>
              <a:tr h="656676">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1800" dirty="0" smtClean="0"/>
                        <a:t>Standard mobility equipment and related accessories including</a:t>
                      </a:r>
                    </a:p>
                    <a:p>
                      <a:pPr marL="0" marR="0" indent="0" algn="l" defTabSz="932566" rtl="0" eaLnBrk="1" fontAlgn="auto" latinLnBrk="0" hangingPunct="1">
                        <a:lnSpc>
                          <a:spcPct val="100000"/>
                        </a:lnSpc>
                        <a:spcBef>
                          <a:spcPts val="0"/>
                        </a:spcBef>
                        <a:spcAft>
                          <a:spcPts val="0"/>
                        </a:spcAft>
                        <a:buClrTx/>
                        <a:buSzTx/>
                        <a:buFont typeface="Wingdings" pitchFamily="2" charset="2"/>
                        <a:buChar char="§"/>
                        <a:tabLst/>
                        <a:defRPr/>
                      </a:pPr>
                      <a:r>
                        <a:rPr lang="en-US" sz="1800" kern="1200" dirty="0" smtClean="0">
                          <a:solidFill>
                            <a:schemeClr val="tx1"/>
                          </a:solidFill>
                          <a:latin typeface="+mn-lt"/>
                          <a:ea typeface="+mn-ea"/>
                          <a:cs typeface="+mn-cs"/>
                        </a:rPr>
                        <a:t>   Walkers, standard power and manual wheelchairs, scooters, and related   </a:t>
                      </a:r>
                    </a:p>
                    <a:p>
                      <a:pPr marL="0" marR="0" indent="0" algn="l" defTabSz="932566" rtl="0" eaLnBrk="1" fontAlgn="auto" latinLnBrk="0" hangingPunct="1">
                        <a:lnSpc>
                          <a:spcPct val="100000"/>
                        </a:lnSpc>
                        <a:spcBef>
                          <a:spcPts val="0"/>
                        </a:spcBef>
                        <a:spcAft>
                          <a:spcPts val="0"/>
                        </a:spcAft>
                        <a:buClrTx/>
                        <a:buSzTx/>
                        <a:buFont typeface="Wingdings" pitchFamily="2" charset="2"/>
                        <a:buNone/>
                        <a:tabLst/>
                        <a:defRPr/>
                      </a:pP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accessories</a:t>
                      </a:r>
                      <a:endParaRPr lang="en-US" sz="1800" kern="1200" dirty="0">
                        <a:solidFill>
                          <a:schemeClr val="tx1"/>
                        </a:solidFill>
                        <a:latin typeface="+mn-lt"/>
                        <a:ea typeface="+mn-ea"/>
                        <a:cs typeface="+mn-cs"/>
                      </a:endParaRPr>
                    </a:p>
                  </a:txBody>
                  <a:tcPr marL="86627" marR="86627"/>
                </a:tc>
              </a:tr>
              <a:tr h="367738">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1800" dirty="0" smtClean="0"/>
                        <a:t>General home equipment including</a:t>
                      </a:r>
                    </a:p>
                    <a:p>
                      <a:pPr marL="0" marR="0" indent="0" algn="l" defTabSz="932566" rtl="0" eaLnBrk="1" fontAlgn="auto" latinLnBrk="0" hangingPunct="1">
                        <a:lnSpc>
                          <a:spcPct val="100000"/>
                        </a:lnSpc>
                        <a:spcBef>
                          <a:spcPts val="0"/>
                        </a:spcBef>
                        <a:spcAft>
                          <a:spcPts val="0"/>
                        </a:spcAft>
                        <a:buClrTx/>
                        <a:buSzTx/>
                        <a:buFont typeface="Wingdings" pitchFamily="2" charset="2"/>
                        <a:buChar char="§"/>
                        <a:tabLst/>
                        <a:defRPr/>
                      </a:pPr>
                      <a:r>
                        <a:rPr lang="en-US" sz="1800" dirty="0" smtClean="0">
                          <a:solidFill>
                            <a:schemeClr val="tx1"/>
                          </a:solidFill>
                        </a:rPr>
                        <a:t>   Hospital beds and related accessories,</a:t>
                      </a:r>
                      <a:r>
                        <a:rPr lang="en-US" sz="1800" baseline="0" dirty="0" smtClean="0">
                          <a:solidFill>
                            <a:schemeClr val="tx1"/>
                          </a:solidFill>
                        </a:rPr>
                        <a:t> group 1 and 2 support surfaces,  </a:t>
                      </a:r>
                    </a:p>
                    <a:p>
                      <a:pPr marL="0" marR="0" indent="0" algn="l" defTabSz="932566" rtl="0" eaLnBrk="1" fontAlgn="auto" latinLnBrk="0" hangingPunct="1">
                        <a:lnSpc>
                          <a:spcPct val="100000"/>
                        </a:lnSpc>
                        <a:spcBef>
                          <a:spcPts val="0"/>
                        </a:spcBef>
                        <a:spcAft>
                          <a:spcPts val="0"/>
                        </a:spcAft>
                        <a:buClrTx/>
                        <a:buSzTx/>
                        <a:buFont typeface="Wingdings" pitchFamily="2" charset="2"/>
                        <a:buNone/>
                        <a:tabLst/>
                        <a:defRPr/>
                      </a:pPr>
                      <a:r>
                        <a:rPr lang="en-US" sz="1800" baseline="0" dirty="0" smtClean="0">
                          <a:solidFill>
                            <a:schemeClr val="tx1"/>
                          </a:solidFill>
                        </a:rPr>
                        <a:t>     transcutaneous electrical nerve stimulation (TENS) devices, commode chairs,     </a:t>
                      </a:r>
                    </a:p>
                    <a:p>
                      <a:pPr marL="0" marR="0" indent="0" algn="l" defTabSz="932566" rtl="0" eaLnBrk="1" fontAlgn="auto" latinLnBrk="0" hangingPunct="1">
                        <a:lnSpc>
                          <a:spcPct val="100000"/>
                        </a:lnSpc>
                        <a:spcBef>
                          <a:spcPts val="0"/>
                        </a:spcBef>
                        <a:spcAft>
                          <a:spcPts val="0"/>
                        </a:spcAft>
                        <a:buClrTx/>
                        <a:buSzTx/>
                        <a:buFont typeface="Wingdings" pitchFamily="2" charset="2"/>
                        <a:buNone/>
                        <a:tabLst/>
                        <a:defRPr/>
                      </a:pPr>
                      <a:r>
                        <a:rPr lang="en-US" sz="1800" baseline="0" dirty="0" smtClean="0">
                          <a:solidFill>
                            <a:schemeClr val="tx1"/>
                          </a:solidFill>
                        </a:rPr>
                        <a:t>     patient lifts, and seat lifts</a:t>
                      </a:r>
                      <a:endParaRPr lang="en-US" sz="1800" dirty="0" smtClean="0">
                        <a:solidFill>
                          <a:schemeClr val="tx1"/>
                        </a:solidFill>
                      </a:endParaRPr>
                    </a:p>
                  </a:txBody>
                  <a:tcPr marL="86627" marR="86627"/>
                </a:tc>
              </a:tr>
              <a:tr h="367738">
                <a:tc>
                  <a:txBody>
                    <a:bodyPr/>
                    <a:lstStyle/>
                    <a:p>
                      <a:r>
                        <a:rPr lang="en-US" sz="1800" dirty="0" smtClean="0">
                          <a:solidFill>
                            <a:schemeClr val="tx1"/>
                          </a:solidFill>
                        </a:rPr>
                        <a:t>Enteral nutrients,</a:t>
                      </a:r>
                      <a:r>
                        <a:rPr lang="en-US" sz="1800" baseline="0" dirty="0" smtClean="0">
                          <a:solidFill>
                            <a:schemeClr val="tx1"/>
                          </a:solidFill>
                        </a:rPr>
                        <a:t> equipment, and supplies</a:t>
                      </a:r>
                      <a:endParaRPr lang="en-US" sz="1800" dirty="0">
                        <a:solidFill>
                          <a:schemeClr val="tx1"/>
                        </a:solidFill>
                      </a:endParaRPr>
                    </a:p>
                  </a:txBody>
                  <a:tcPr marL="86627" marR="86627"/>
                </a:tc>
              </a:tr>
              <a:tr h="3677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Negative pressure</a:t>
                      </a:r>
                      <a:r>
                        <a:rPr lang="en-US" sz="1800" baseline="0" dirty="0" smtClean="0"/>
                        <a:t> wound therapy pumps and related supplies and accessories</a:t>
                      </a:r>
                      <a:endParaRPr lang="en-US" sz="1800" b="1" i="1" dirty="0" smtClean="0">
                        <a:solidFill>
                          <a:schemeClr val="tx1"/>
                        </a:solidFill>
                      </a:endParaRPr>
                    </a:p>
                  </a:txBody>
                  <a:tcPr marL="86627" marR="86627"/>
                </a:tc>
              </a:tr>
              <a:tr h="3677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External infusion pumps and supplies</a:t>
                      </a:r>
                      <a:endParaRPr lang="en-US" sz="1800" b="1" i="1" dirty="0" smtClean="0">
                        <a:solidFill>
                          <a:schemeClr val="tx1"/>
                        </a:solidFill>
                      </a:endParaRPr>
                    </a:p>
                  </a:txBody>
                  <a:tcPr marL="86627" marR="86627"/>
                </a:tc>
              </a:tr>
            </a:tbl>
          </a:graphicData>
        </a:graphic>
      </p:graphicFrame>
      <p:sp>
        <p:nvSpPr>
          <p:cNvPr id="11"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171450" indent="-171450">
              <a:buFont typeface="Arial" panose="020B0604020202020204" pitchFamily="34" charset="0"/>
              <a:buChar char="•"/>
            </a:pPr>
            <a:r>
              <a:rPr lang="en-US" sz="1200" dirty="0" smtClean="0">
                <a:latin typeface="Calibri" panose="020F0502020204030204" pitchFamily="34" charset="0"/>
                <a:cs typeface="Calibri" panose="020F0502020204030204" pitchFamily="34" charset="0"/>
              </a:rPr>
              <a:t>October 2015</a:t>
            </a:r>
          </a:p>
        </p:txBody>
      </p:sp>
      <p:sp>
        <p:nvSpPr>
          <p:cNvPr id="9"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5</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p:txBody>
          <a:bodyPr>
            <a:normAutofit/>
          </a:bodyPr>
          <a:lstStyle/>
          <a:p>
            <a:r>
              <a:rPr lang="en-US" sz="4000" dirty="0" smtClean="0"/>
              <a:t>Round 1 Recompete—2017</a:t>
            </a:r>
            <a:endParaRPr lang="en-US" sz="4000" dirty="0" smtClean="0">
              <a:cs typeface="Arial" charset="0"/>
            </a:endParaRPr>
          </a:p>
        </p:txBody>
      </p:sp>
      <p:sp>
        <p:nvSpPr>
          <p:cNvPr id="460803" name="Rectangle 3"/>
          <p:cNvSpPr>
            <a:spLocks noGrp="1" noChangeArrowheads="1"/>
          </p:cNvSpPr>
          <p:nvPr>
            <p:ph idx="1"/>
          </p:nvPr>
        </p:nvSpPr>
        <p:spPr/>
        <p:txBody>
          <a:bodyPr>
            <a:normAutofit/>
          </a:bodyPr>
          <a:lstStyle/>
          <a:p>
            <a:pPr marL="457200" indent="-457200">
              <a:defRPr/>
            </a:pPr>
            <a:r>
              <a:rPr lang="en-US" dirty="0" smtClean="0"/>
              <a:t>The law requires contracts to recompete at least once every 3 years</a:t>
            </a:r>
          </a:p>
          <a:p>
            <a:pPr marL="457200" indent="-457200">
              <a:defRPr/>
            </a:pPr>
            <a:r>
              <a:rPr lang="en-US" dirty="0" smtClean="0"/>
              <a:t>Current period expires on December 31, 2016</a:t>
            </a:r>
          </a:p>
          <a:p>
            <a:pPr marL="457200" indent="-457200">
              <a:defRPr/>
            </a:pPr>
            <a:r>
              <a:rPr lang="en-US" dirty="0" smtClean="0"/>
              <a:t>Contracts for next period to </a:t>
            </a:r>
            <a:r>
              <a:rPr lang="en-US" dirty="0"/>
              <a:t>become effective on January 1, </a:t>
            </a:r>
            <a:r>
              <a:rPr lang="en-US" dirty="0" smtClean="0"/>
              <a:t>2017</a:t>
            </a: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8"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9"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6</a:t>
            </a:fld>
            <a:endParaRPr lang="en-US" sz="1200" dirty="0" smtClean="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Round </a:t>
            </a:r>
            <a:r>
              <a:rPr lang="en-US" sz="4000" dirty="0"/>
              <a:t>2 Competitive Bidding </a:t>
            </a:r>
          </a:p>
        </p:txBody>
      </p:sp>
      <p:sp>
        <p:nvSpPr>
          <p:cNvPr id="3" name="Content Placeholder 2"/>
          <p:cNvSpPr>
            <a:spLocks noGrp="1"/>
          </p:cNvSpPr>
          <p:nvPr>
            <p:ph idx="1"/>
          </p:nvPr>
        </p:nvSpPr>
        <p:spPr/>
        <p:txBody>
          <a:bodyPr>
            <a:normAutofit/>
          </a:bodyPr>
          <a:lstStyle/>
          <a:p>
            <a:pPr>
              <a:defRPr/>
            </a:pPr>
            <a:r>
              <a:rPr lang="en-US" dirty="0" smtClean="0"/>
              <a:t>Contract and prices </a:t>
            </a:r>
          </a:p>
          <a:p>
            <a:pPr marL="690563" lvl="1" indent="-339725">
              <a:tabLst>
                <a:tab pos="690563" algn="l"/>
              </a:tabLst>
              <a:defRPr/>
            </a:pPr>
            <a:r>
              <a:rPr lang="en-US" dirty="0" smtClean="0"/>
              <a:t>Were effective on July 1, 2013</a:t>
            </a:r>
          </a:p>
          <a:p>
            <a:pPr marL="690563" lvl="1" indent="-339725">
              <a:tabLst>
                <a:tab pos="690563" algn="l"/>
              </a:tabLst>
              <a:defRPr/>
            </a:pPr>
            <a:r>
              <a:rPr lang="en-US" dirty="0"/>
              <a:t>E</a:t>
            </a:r>
            <a:r>
              <a:rPr lang="en-US" dirty="0" smtClean="0"/>
              <a:t>xpire June 30, 2016</a:t>
            </a:r>
          </a:p>
          <a:p>
            <a:pPr>
              <a:defRPr/>
            </a:pPr>
            <a:r>
              <a:rPr lang="en-US" dirty="0" smtClean="0"/>
              <a:t>Program will expand</a:t>
            </a:r>
          </a:p>
          <a:p>
            <a:pPr marL="690563" lvl="1" indent="-339725">
              <a:tabLst>
                <a:tab pos="690563" algn="l"/>
              </a:tabLst>
              <a:defRPr/>
            </a:pPr>
            <a:r>
              <a:rPr lang="en-US" dirty="0" smtClean="0"/>
              <a:t>91 Metropolitan Statistical Areas</a:t>
            </a:r>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9"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0"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7</a:t>
            </a:fld>
            <a:endParaRPr lang="en-US" sz="12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4006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
            </a:r>
            <a:br>
              <a:rPr lang="en-US" dirty="0" smtClean="0"/>
            </a:br>
            <a:r>
              <a:rPr lang="en-US" sz="4000" dirty="0" smtClean="0"/>
              <a:t>Products Included in Round 2*</a:t>
            </a:r>
            <a:r>
              <a:rPr lang="en-US" sz="4000" dirty="0" smtClean="0">
                <a:solidFill>
                  <a:schemeClr val="bg1"/>
                </a:solidFill>
              </a:rPr>
              <a:t/>
            </a:r>
            <a:br>
              <a:rPr lang="en-US" sz="4000" dirty="0" smtClean="0">
                <a:solidFill>
                  <a:schemeClr val="bg1"/>
                </a:solidFill>
              </a:rPr>
            </a:br>
            <a:endParaRPr lang="en-US" sz="40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563544584"/>
              </p:ext>
            </p:extLst>
          </p:nvPr>
        </p:nvGraphicFramePr>
        <p:xfrm>
          <a:off x="457200" y="1371600"/>
          <a:ext cx="8229600" cy="4484567"/>
        </p:xfrm>
        <a:graphic>
          <a:graphicData uri="http://schemas.openxmlformats.org/drawingml/2006/table">
            <a:tbl>
              <a:tblPr firstRow="1" bandRow="1">
                <a:tableStyleId>{B301B821-A1FF-4177-AEE7-76D212191A09}</a:tableStyleId>
              </a:tblPr>
              <a:tblGrid>
                <a:gridCol w="8229600"/>
              </a:tblGrid>
              <a:tr h="415985">
                <a:tc>
                  <a:txBody>
                    <a:bodyPr/>
                    <a:lstStyle/>
                    <a:p>
                      <a:pPr marL="0" marR="0" indent="0" algn="ctr" defTabSz="932566" rtl="0" eaLnBrk="1" fontAlgn="auto" latinLnBrk="0" hangingPunct="1">
                        <a:lnSpc>
                          <a:spcPct val="100000"/>
                        </a:lnSpc>
                        <a:spcBef>
                          <a:spcPts val="0"/>
                        </a:spcBef>
                        <a:spcAft>
                          <a:spcPts val="0"/>
                        </a:spcAft>
                        <a:buClrTx/>
                        <a:buSzTx/>
                        <a:buFontTx/>
                        <a:buNone/>
                        <a:tabLst/>
                        <a:defRPr/>
                      </a:pPr>
                      <a:r>
                        <a:rPr lang="en-US" sz="2000" dirty="0" smtClean="0"/>
                        <a:t>Products Included in Round 2</a:t>
                      </a:r>
                      <a:endParaRPr lang="en-US" sz="2000" b="1" dirty="0">
                        <a:solidFill>
                          <a:schemeClr val="tx1"/>
                        </a:solidFill>
                      </a:endParaRPr>
                    </a:p>
                  </a:txBody>
                  <a:tcPr marL="89102" marR="89102"/>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Oxygen,</a:t>
                      </a:r>
                      <a:r>
                        <a:rPr lang="en-US" sz="2000" baseline="0" dirty="0" smtClean="0"/>
                        <a:t> oxygen equipment, and supplies</a:t>
                      </a:r>
                      <a:endParaRPr lang="en-US" sz="2000" b="0" dirty="0">
                        <a:solidFill>
                          <a:schemeClr val="tx1"/>
                        </a:solidFill>
                      </a:endParaRPr>
                    </a:p>
                  </a:txBody>
                  <a:tcPr marL="89102" marR="89102"/>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Enteral nutrients,</a:t>
                      </a:r>
                      <a:r>
                        <a:rPr lang="en-US" sz="2000" baseline="0" dirty="0" smtClean="0"/>
                        <a:t> equipment, and supplies</a:t>
                      </a:r>
                      <a:endParaRPr lang="en-US" sz="2000" dirty="0">
                        <a:solidFill>
                          <a:schemeClr val="tx1"/>
                        </a:solidFill>
                      </a:endParaRPr>
                    </a:p>
                  </a:txBody>
                  <a:tcPr marL="89102" marR="89102"/>
                </a:tc>
              </a:tr>
              <a:tr h="742830">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Continuous</a:t>
                      </a:r>
                      <a:r>
                        <a:rPr lang="en-US" sz="2000" baseline="0" dirty="0" smtClean="0"/>
                        <a:t> Positive Airway Pressure (CPAP) devices and Respiratory Assist Devices (RADs), and related supplies and accessories</a:t>
                      </a:r>
                      <a:endParaRPr lang="en-US" sz="2000" dirty="0">
                        <a:solidFill>
                          <a:schemeClr val="tx1"/>
                        </a:solidFill>
                      </a:endParaRPr>
                    </a:p>
                  </a:txBody>
                  <a:tcPr marL="89102" marR="89102"/>
                </a:tc>
              </a:tr>
              <a:tr h="415985">
                <a:tc>
                  <a:txBody>
                    <a:bodyPr/>
                    <a:lstStyle/>
                    <a:p>
                      <a:pPr marL="0" marR="0" indent="0" algn="l" defTabSz="932566" rtl="0" eaLnBrk="1" fontAlgn="auto" latinLnBrk="0" hangingPunct="1">
                        <a:lnSpc>
                          <a:spcPct val="100000"/>
                        </a:lnSpc>
                        <a:spcBef>
                          <a:spcPts val="0"/>
                        </a:spcBef>
                        <a:spcAft>
                          <a:spcPts val="0"/>
                        </a:spcAft>
                        <a:buClrTx/>
                        <a:buSzTx/>
                        <a:buFontTx/>
                        <a:buNone/>
                        <a:tabLst/>
                        <a:defRPr/>
                      </a:pPr>
                      <a:r>
                        <a:rPr lang="en-US" sz="2000" dirty="0" smtClean="0"/>
                        <a:t>Hospital beds and related accessories</a:t>
                      </a:r>
                      <a:endParaRPr lang="en-US" sz="2000" dirty="0" smtClean="0">
                        <a:solidFill>
                          <a:schemeClr val="tx1"/>
                        </a:solidFill>
                      </a:endParaRPr>
                    </a:p>
                  </a:txBody>
                  <a:tcPr marL="89102" marR="89102"/>
                </a:tc>
              </a:tr>
              <a:tr h="415985">
                <a:tc>
                  <a:txBody>
                    <a:bodyPr/>
                    <a:lstStyle/>
                    <a:p>
                      <a:r>
                        <a:rPr lang="en-US" sz="2000" dirty="0" smtClean="0"/>
                        <a:t>Walkers and related accessories</a:t>
                      </a:r>
                      <a:endParaRPr lang="en-US" sz="2000" dirty="0">
                        <a:solidFill>
                          <a:schemeClr val="tx1"/>
                        </a:solidFill>
                      </a:endParaRPr>
                    </a:p>
                  </a:txBody>
                  <a:tcPr marL="89102" marR="89102"/>
                </a:tc>
              </a:tr>
              <a:tr h="415985">
                <a:tc>
                  <a:txBody>
                    <a:bodyPr/>
                    <a:lstStyle/>
                    <a:p>
                      <a:r>
                        <a:rPr lang="en-US" sz="2000" dirty="0" smtClean="0"/>
                        <a:t>Support surfaces (Group 2 mattresses and overlays)</a:t>
                      </a:r>
                      <a:endParaRPr lang="en-US" sz="2000" b="1" dirty="0">
                        <a:solidFill>
                          <a:schemeClr val="tx1"/>
                        </a:solidFill>
                      </a:endParaRPr>
                    </a:p>
                  </a:txBody>
                  <a:tcPr marL="89102" marR="89102"/>
                </a:tc>
              </a:tr>
              <a:tr h="502997">
                <a:tc>
                  <a:txBody>
                    <a:bodyPr/>
                    <a:lstStyle/>
                    <a:p>
                      <a:r>
                        <a:rPr lang="en-US" sz="2000" dirty="0" smtClean="0"/>
                        <a:t>Standard</a:t>
                      </a:r>
                      <a:r>
                        <a:rPr lang="en-US" sz="2000" baseline="0" dirty="0" smtClean="0"/>
                        <a:t> (power </a:t>
                      </a:r>
                      <a:r>
                        <a:rPr lang="en-US" sz="2000" b="1" i="1" baseline="0" dirty="0" smtClean="0"/>
                        <a:t>and manual</a:t>
                      </a:r>
                      <a:r>
                        <a:rPr lang="en-US" sz="2000" baseline="0" dirty="0" smtClean="0"/>
                        <a:t>) wheelchairs, scooters, and related accessories</a:t>
                      </a:r>
                      <a:endParaRPr lang="en-US" sz="2000" dirty="0">
                        <a:solidFill>
                          <a:schemeClr val="tx1"/>
                        </a:solidFill>
                      </a:endParaRPr>
                    </a:p>
                  </a:txBody>
                  <a:tcPr marL="89102" marR="89102"/>
                </a:tc>
              </a:tr>
              <a:tr h="742830">
                <a:tc>
                  <a:txBody>
                    <a:bodyPr/>
                    <a:lstStyle/>
                    <a:p>
                      <a:r>
                        <a:rPr lang="en-US" sz="2000" b="1" i="1" dirty="0" smtClean="0"/>
                        <a:t>Negative pressure</a:t>
                      </a:r>
                      <a:r>
                        <a:rPr lang="en-US" sz="2000" b="1" i="1" baseline="0" dirty="0" smtClean="0"/>
                        <a:t> wound therapy pumps and related supplies and accessories</a:t>
                      </a:r>
                      <a:endParaRPr lang="en-US" sz="2000" b="1" i="1" dirty="0">
                        <a:solidFill>
                          <a:schemeClr val="tx1"/>
                        </a:solidFill>
                      </a:endParaRPr>
                    </a:p>
                  </a:txBody>
                  <a:tcPr marL="89102" marR="89102"/>
                </a:tc>
              </a:tr>
            </a:tbl>
          </a:graphicData>
        </a:graphic>
      </p:graphicFrame>
      <p:sp>
        <p:nvSpPr>
          <p:cNvPr id="9" name="Title 1"/>
          <p:cNvSpPr txBox="1">
            <a:spLocks/>
          </p:cNvSpPr>
          <p:nvPr/>
        </p:nvSpPr>
        <p:spPr bwMode="auto">
          <a:xfrm>
            <a:off x="457200" y="6019438"/>
            <a:ext cx="5257800" cy="369332"/>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marL="0" marR="0" lvl="0" indent="0" algn="l" defTabSz="913138" rtl="0" eaLnBrk="0" fontAlgn="base" latinLnBrk="0" hangingPunct="0">
              <a:lnSpc>
                <a:spcPct val="100000"/>
              </a:lnSpc>
              <a:spcBef>
                <a:spcPct val="0"/>
              </a:spcBef>
              <a:spcAft>
                <a:spcPct val="0"/>
              </a:spcAft>
              <a:buClrTx/>
              <a:buSzTx/>
              <a:buFontTx/>
              <a:buNone/>
              <a:tabLst/>
              <a:defRPr/>
            </a:pPr>
            <a:r>
              <a:rPr kumimoji="0" lang="en-US" sz="2400" b="1" i="1" u="none" strike="noStrike" kern="0" cap="none" spc="0" normalizeH="0" baseline="0" noProof="0" dirty="0" smtClean="0">
                <a:ln>
                  <a:noFill/>
                </a:ln>
                <a:solidFill>
                  <a:schemeClr val="hlink"/>
                </a:solidFill>
                <a:effectLst/>
                <a:uLnTx/>
                <a:uFillTx/>
                <a:latin typeface="+mj-lt"/>
                <a:ea typeface="+mj-ea"/>
                <a:cs typeface="+mj-cs"/>
              </a:rPr>
              <a:t>*</a:t>
            </a:r>
            <a:r>
              <a:rPr kumimoji="0" lang="en-US" b="1" i="1" u="none" strike="noStrike" kern="0" cap="none" spc="0" normalizeH="0" baseline="0" noProof="0" dirty="0" smtClean="0">
                <a:ln>
                  <a:noFill/>
                </a:ln>
                <a:solidFill>
                  <a:schemeClr val="hlink"/>
                </a:solidFill>
                <a:effectLst/>
                <a:uLnTx/>
                <a:uFillTx/>
                <a:latin typeface="+mj-lt"/>
                <a:ea typeface="+mj-ea"/>
                <a:cs typeface="+mj-cs"/>
              </a:rPr>
              <a:t>Changes</a:t>
            </a:r>
            <a:r>
              <a:rPr kumimoji="0" lang="en-US" b="1" i="1" u="none" strike="noStrike" kern="0" cap="none" spc="0" normalizeH="0" noProof="0" dirty="0" smtClean="0">
                <a:ln>
                  <a:noFill/>
                </a:ln>
                <a:solidFill>
                  <a:schemeClr val="hlink"/>
                </a:solidFill>
                <a:effectLst/>
                <a:uLnTx/>
                <a:uFillTx/>
                <a:latin typeface="+mj-lt"/>
                <a:ea typeface="+mj-ea"/>
                <a:cs typeface="+mj-cs"/>
              </a:rPr>
              <a:t> from Round 1 to Round 2 in Bold Italics</a:t>
            </a:r>
            <a:endParaRPr kumimoji="0" lang="en-US" b="1" i="1" u="none" strike="noStrike" kern="0" cap="none" spc="0" normalizeH="0" baseline="0" noProof="0" dirty="0">
              <a:ln>
                <a:noFill/>
              </a:ln>
              <a:solidFill>
                <a:schemeClr val="hlink"/>
              </a:solidFill>
              <a:effectLst/>
              <a:uLnTx/>
              <a:uFillTx/>
              <a:latin typeface="+mj-lt"/>
              <a:ea typeface="+mj-ea"/>
              <a:cs typeface="+mj-cs"/>
            </a:endParaRPr>
          </a:p>
        </p:txBody>
      </p:sp>
      <p:sp>
        <p:nvSpPr>
          <p:cNvPr id="10"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13"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4"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8</a:t>
            </a:fld>
            <a:endParaRPr lang="en-US" sz="1200" dirty="0" smtClean="0">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237425066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normAutofit fontScale="90000"/>
          </a:bodyPr>
          <a:lstStyle/>
          <a:p>
            <a:r>
              <a:rPr lang="en-US" dirty="0" smtClean="0"/>
              <a:t>National Mail-Order Program for </a:t>
            </a:r>
            <a:br>
              <a:rPr lang="en-US" dirty="0" smtClean="0"/>
            </a:br>
            <a:r>
              <a:rPr lang="en-US" dirty="0" smtClean="0"/>
              <a:t>Diabetic Testing Supplies</a:t>
            </a:r>
          </a:p>
        </p:txBody>
      </p:sp>
      <p:sp>
        <p:nvSpPr>
          <p:cNvPr id="403459" name="Rectangle 3"/>
          <p:cNvSpPr>
            <a:spLocks noGrp="1" noChangeArrowheads="1"/>
          </p:cNvSpPr>
          <p:nvPr>
            <p:ph idx="1"/>
          </p:nvPr>
        </p:nvSpPr>
        <p:spPr>
          <a:xfrm>
            <a:off x="457200" y="1371600"/>
            <a:ext cx="8458200" cy="4968875"/>
          </a:xfrm>
        </p:spPr>
        <p:txBody>
          <a:bodyPr>
            <a:normAutofit fontScale="92500" lnSpcReduction="20000"/>
          </a:bodyPr>
          <a:lstStyle/>
          <a:p>
            <a:pPr marL="457200" lvl="0" indent="-434975">
              <a:tabLst>
                <a:tab pos="744538" algn="l"/>
              </a:tabLst>
            </a:pPr>
            <a:r>
              <a:rPr lang="en-US" dirty="0" smtClean="0"/>
              <a:t>Designed to </a:t>
            </a:r>
            <a:r>
              <a:rPr lang="en-US" dirty="0"/>
              <a:t>ensure </a:t>
            </a:r>
            <a:r>
              <a:rPr lang="en-US" dirty="0" smtClean="0"/>
              <a:t>that people with Original Medicare continue </a:t>
            </a:r>
            <a:r>
              <a:rPr lang="en-US" dirty="0"/>
              <a:t>to get quality supplies </a:t>
            </a:r>
            <a:r>
              <a:rPr lang="en-US" dirty="0" smtClean="0"/>
              <a:t>and save money </a:t>
            </a:r>
          </a:p>
          <a:p>
            <a:pPr marL="862013" lvl="1" indent="-404813"/>
            <a:r>
              <a:rPr lang="en-US" dirty="0" smtClean="0"/>
              <a:t>People who choose to have diabetic </a:t>
            </a:r>
            <a:r>
              <a:rPr lang="en-US" dirty="0"/>
              <a:t>testing supplies </a:t>
            </a:r>
            <a:r>
              <a:rPr lang="en-US" dirty="0" smtClean="0"/>
              <a:t>delivered to their home need to know</a:t>
            </a:r>
          </a:p>
          <a:p>
            <a:pPr marL="1280160" lvl="2"/>
            <a:r>
              <a:rPr lang="en-US" dirty="0" smtClean="0"/>
              <a:t>Medicare won't pay unless a national </a:t>
            </a:r>
            <a:r>
              <a:rPr lang="en-US" dirty="0"/>
              <a:t>mail-order contract </a:t>
            </a:r>
            <a:r>
              <a:rPr lang="en-US" dirty="0" smtClean="0"/>
              <a:t>supplier is used</a:t>
            </a:r>
          </a:p>
          <a:p>
            <a:pPr marL="1280160" lvl="2"/>
            <a:r>
              <a:rPr lang="en-US" dirty="0"/>
              <a:t>National mail-order contract suppliers can’t charge more than the deductible and 20% coinsurance</a:t>
            </a:r>
          </a:p>
          <a:p>
            <a:pPr marL="862013" lvl="1" indent="-404813"/>
            <a:r>
              <a:rPr lang="en-US" dirty="0" smtClean="0"/>
              <a:t>People </a:t>
            </a:r>
            <a:r>
              <a:rPr lang="en-US" dirty="0"/>
              <a:t>can also </a:t>
            </a:r>
            <a:r>
              <a:rPr lang="en-US" dirty="0" smtClean="0"/>
              <a:t>choose </a:t>
            </a:r>
            <a:r>
              <a:rPr lang="en-US" dirty="0"/>
              <a:t>to get </a:t>
            </a:r>
            <a:r>
              <a:rPr lang="en-US" dirty="0" smtClean="0"/>
              <a:t>supplies </a:t>
            </a:r>
            <a:r>
              <a:rPr lang="en-US" dirty="0"/>
              <a:t>from any local store</a:t>
            </a:r>
          </a:p>
          <a:p>
            <a:pPr marL="1280160" lvl="2"/>
            <a:r>
              <a:rPr lang="en-US" dirty="0"/>
              <a:t>Local stores can’t charge more than the deductible and 20% coinsurance if they accept assignment</a:t>
            </a:r>
          </a:p>
          <a:p>
            <a:pPr lvl="1"/>
            <a:endParaRPr lang="en-US" dirty="0"/>
          </a:p>
        </p:txBody>
      </p:sp>
      <p:sp>
        <p:nvSpPr>
          <p:cNvPr id="7" name="Date Placeholder 3"/>
          <p:cNvSpPr txBox="1">
            <a:spLocks/>
          </p:cNvSpPr>
          <p:nvPr/>
        </p:nvSpPr>
        <p:spPr bwMode="auto">
          <a:xfrm>
            <a:off x="457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200" dirty="0" smtClean="0">
                <a:latin typeface="Calibri" panose="020F0502020204030204" pitchFamily="34" charset="0"/>
                <a:cs typeface="Calibri" panose="020F0502020204030204" pitchFamily="34" charset="0"/>
              </a:rPr>
              <a:t>October 2015</a:t>
            </a:r>
          </a:p>
        </p:txBody>
      </p:sp>
      <p:sp>
        <p:nvSpPr>
          <p:cNvPr id="10" name="Footer Placeholder 5"/>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1200" dirty="0" smtClean="0">
                <a:latin typeface="Calibri" panose="020F0502020204030204" pitchFamily="34" charset="0"/>
                <a:cs typeface="Calibri" panose="020F0502020204030204" pitchFamily="34" charset="0"/>
              </a:rPr>
              <a:t>Competitive Bidding Program</a:t>
            </a:r>
            <a:endParaRPr lang="en-US" sz="1200" dirty="0">
              <a:latin typeface="Calibri" panose="020F0502020204030204" pitchFamily="34" charset="0"/>
              <a:cs typeface="Calibri" panose="020F0502020204030204" pitchFamily="34" charset="0"/>
            </a:endParaRPr>
          </a:p>
        </p:txBody>
      </p:sp>
      <p:sp>
        <p:nvSpPr>
          <p:cNvPr id="11" name="Slide Number Placeholder 5"/>
          <p:cNvSpPr txBox="1">
            <a:spLocks/>
          </p:cNvSpPr>
          <p:nvPr/>
        </p:nvSpPr>
        <p:spPr bwMode="auto">
          <a:xfrm>
            <a:off x="6553200" y="6340475"/>
            <a:ext cx="2133600" cy="365125"/>
          </a:xfrm>
          <a:prstGeom prst="rect">
            <a:avLst/>
          </a:prstGeom>
          <a:noFill/>
          <a:ln>
            <a:miter lim="800000"/>
            <a:headEnd/>
            <a:tailEnd/>
          </a:ln>
        </p:spPr>
        <p:txBody>
          <a:bodyPr wrap="square" numCol="1" anchorCtr="0" compatLnSpc="1">
            <a:prstTxWarp prst="textNoShape">
              <a:avLst/>
            </a:prstTxWarp>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04C6C098-E8C4-44E8-9BC0-BD7DB8733FF6}" type="slidenum">
              <a:rPr lang="en-US" sz="1200" smtClean="0">
                <a:latin typeface="Calibri" panose="020F0502020204030204" pitchFamily="34" charset="0"/>
                <a:cs typeface="Calibri" panose="020F0502020204030204" pitchFamily="34" charset="0"/>
              </a:rPr>
              <a:pPr algn="r"/>
              <a:t>9</a:t>
            </a:fld>
            <a:endParaRPr lang="en-US" sz="1200" dirty="0" smtClean="0">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108606860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0"/>
  <p:tag name="TEAMSINLEADERBOARD" val="5"/>
  <p:tag name="BUBBLEVALUEFORMAT" val="0.0"/>
  <p:tag name="CUSTOMCELLFORECOLOR" val="-16777216"/>
  <p:tag name="CUSTOMCELLBACKCOLOR4" val="-8355712"/>
  <p:tag name="DISPLAYDEVICEID" val="True"/>
  <p:tag name="GRIDSIZE" val="{Width=800, Height=600}"/>
  <p:tag name="CHARTLABELS" val="1"/>
  <p:tag name="PARTLISTDEFAULT" val="0"/>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1"/>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00"/>
  <p:tag name="USESECONDARYMONITOR" val="True"/>
  <p:tag name="PARTICIPANTSINLEADERBOARD" val="5"/>
  <p:tag name="MULTIRESPDIVISOR" val="1"/>
  <p:tag name="SAVECSVWITHSESSION" val="False"/>
  <p:tag name="DISPLAYNAME" val="True"/>
  <p:tag name="PRRESPONSE7" val="4"/>
  <p:tag name="POLLINGCYCLE" val="2"/>
  <p:tag name="STDCHART" val="1"/>
  <p:tag name="RESPTABLESTYLE" val="-1"/>
  <p:tag name="CUSTOMCELLBACKCOLOR1" val="-657956"/>
  <p:tag name="PRRESPONSE4" val="7"/>
  <p:tag name="ADVANCEDSETTINGSVIEW" val="True"/>
  <p:tag name="DELIMITERS" val="3.1"/>
  <p:tag name="MMPROD_NEXTUNIQUEID" val="10009"/>
  <p:tag name="MMPROD_UIDATA" val="&lt;database version=&quot;9.0&quot;&gt;&lt;object type=&quot;1&quot; unique_id=&quot;10001&quot;&gt;&lt;object type=&quot;8&quot; unique_id=&quot;10002&quot;&gt;&lt;/object&gt;&lt;object type=&quot;2&quot; unique_id=&quot;10003&quot;&gt;&lt;object type=&quot;3&quot; unique_id=&quot;10139&quot;&gt;&lt;property id=&quot;20148&quot; value=&quot;5&quot;/&gt;&lt;property id=&quot;20300&quot; value=&quot;Slide 5 - &amp;quot;Round 1 Recompete Products 1/1/14-12/31/16&amp;quot;&quot;/&gt;&lt;property id=&quot;20307&quot; value=&quot;433&quot;/&gt;&lt;/object&gt;&lt;object type=&quot;3&quot; unique_id=&quot;10140&quot;&gt;&lt;property id=&quot;20148&quot; value=&quot;5&quot;/&gt;&lt;property id=&quot;20300&quot; value=&quot;Slide 17 - &amp;quot;Changing Suppliers Scenario&amp;quot;&quot;/&gt;&lt;property id=&quot;20307&quot; value=&quot;434&quot;/&gt;&lt;/object&gt;&lt;object type=&quot;3&quot; unique_id=&quot;138676&quot;&gt;&lt;property id=&quot;20148&quot; value=&quot;5&quot;/&gt;&lt;property id=&quot;20300&quot; value=&quot;Slide 10 - &amp;quot;The Competitive Bidding Program—  Who will be Affected? &amp;quot;&quot;/&gt;&lt;property id=&quot;20307&quot; value=&quot;446&quot;/&gt;&lt;/object&gt;&lt;object type=&quot;3&quot; unique_id=&quot;138697&quot;&gt;&lt;property id=&quot;20148&quot; value=&quot;5&quot;/&gt;&lt;property id=&quot;20300&quot; value=&quot;Slide 2 - &amp;quot; Competitive Bidding—A Better Way to Pay&amp;quot;&quot;/&gt;&lt;property id=&quot;20307&quot; value=&quot;360&quot;/&gt;&lt;/object&gt;&lt;object type=&quot;3&quot; unique_id=&quot;299460&quot;&gt;&lt;property id=&quot;20148&quot; value=&quot;5&quot;/&gt;&lt;property id=&quot;20300&quot; value=&quot;Slide 3 - &amp;quot; The Competitive Bidding Program &amp;quot;&quot;/&gt;&lt;property id=&quot;20307&quot; value=&quot;439&quot;/&gt;&lt;/object&gt;&lt;object type=&quot;3&quot; unique_id=&quot;299461&quot;&gt;&lt;property id=&quot;20148&quot; value=&quot;5&quot;/&gt;&lt;property id=&quot;20300&quot; value=&quot;Slide 4 - &amp;quot;The Competitive Bidding Program—Continued&amp;quot;&quot;/&gt;&lt;property id=&quot;20307&quot; value=&quot;440&quot;/&gt;&lt;/object&gt;&lt;object type=&quot;3&quot; unique_id=&quot;299463&quot;&gt;&lt;property id=&quot;20148&quot; value=&quot;5&quot;/&gt;&lt;property id=&quot;20300&quot; value=&quot;Slide 6 - &amp;quot;Round 1 Recompete—2017&amp;quot;&quot;/&gt;&lt;property id=&quot;20307&quot; value=&quot;358&quot;/&gt;&lt;/object&gt;&lt;object type=&quot;3&quot; unique_id=&quot;299465&quot;&gt;&lt;property id=&quot;20148&quot; value=&quot;5&quot;/&gt;&lt;property id=&quot;20300&quot; value=&quot;Slide 7 - &amp;quot;Round 2 Competitive Bidding &amp;quot;&quot;/&gt;&lt;property id=&quot;20307&quot; value=&quot;441&quot;/&gt;&lt;/object&gt;&lt;object type=&quot;3&quot; unique_id=&quot;299466&quot;&gt;&lt;property id=&quot;20148&quot; value=&quot;5&quot;/&gt;&lt;property id=&quot;20300&quot; value=&quot;Slide 8 - &amp;quot; Products Included in Round 2* &amp;quot;&quot;/&gt;&lt;property id=&quot;20307&quot; value=&quot;443&quot;/&gt;&lt;/object&gt;&lt;object type=&quot;3&quot; unique_id=&quot;299481&quot;&gt;&lt;property id=&quot;20148&quot; value=&quot;5&quot;/&gt;&lt;property id=&quot;20300&quot; value=&quot;Slide 12 - &amp;quot;Physicians and Other Treating Practitioners Use of Contract Suppliers&amp;quot;&quot;/&gt;&lt;property id=&quot;20307&quot; value=&quot;392&quot;/&gt;&lt;/object&gt;&lt;object type=&quot;3&quot; unique_id=&quot;299483&quot;&gt;&lt;property id=&quot;20148&quot; value=&quot;5&quot;/&gt;&lt;property id=&quot;20300&quot; value=&quot;Slide 13 - &amp;quot;Staying With A Non-Contract Supplier &amp;quot;&quot;/&gt;&lt;property id=&quot;20307&quot; value=&quot;393&quot;/&gt;&lt;/object&gt;&lt;object type=&quot;3&quot; unique_id=&quot;299484&quot;&gt;&lt;property id=&quot;20148&quot; value=&quot;5&quot;/&gt;&lt;property id=&quot;20300&quot; value=&quot;Slide 14 - &amp;quot; Grandfathering&amp;quot;&quot;/&gt;&lt;property id=&quot;20307&quot; value=&quot;396&quot;/&gt;&lt;/object&gt;&lt;object type=&quot;3&quot; unique_id=&quot;299485&quot;&gt;&lt;property id=&quot;20148&quot; value=&quot;5&quot;/&gt;&lt;property id=&quot;20300&quot; value=&quot;Slide 15 - &amp;quot;Have Other Insurance?&amp;quot;&quot;/&gt;&lt;property id=&quot;20307&quot; value=&quot;423&quot;/&gt;&lt;/object&gt;&lt;object type=&quot;3&quot; unique_id=&quot;299486&quot;&gt;&lt;property id=&quot;20148&quot; value=&quot;5&quot;/&gt;&lt;property id=&quot;20300&quot; value=&quot;Slide 16 - &amp;quot;Non-contract Supplier&amp;quot;&quot;/&gt;&lt;property id=&quot;20307&quot; value=&quot;398&quot;/&gt;&lt;/object&gt;&lt;object type=&quot;3&quot; unique_id=&quot;299487&quot;&gt;&lt;property id=&quot;20148&quot; value=&quot;5&quot;/&gt;&lt;property id=&quot;20300&quot; value=&quot;Slide 18 - &amp;quot;Getting DMEPOS When You Travel&amp;quot;&quot;/&gt;&lt;property id=&quot;20307&quot; value=&quot;431&quot;/&gt;&lt;/object&gt;&lt;object type=&quot;3&quot; unique_id=&quot;299488&quot;&gt;&lt;property id=&quot;20148&quot; value=&quot;5&quot;/&gt;&lt;property id=&quot;20300&quot; value=&quot;Slide 19 - &amp;quot;Specific Brands&amp;quot;&quot;/&gt;&lt;property id=&quot;20307&quot; value=&quot;400&quot;/&gt;&lt;/object&gt;&lt;object type=&quot;3&quot; unique_id=&quot;299489&quot;&gt;&lt;property id=&quot;20148&quot; value=&quot;5&quot;/&gt;&lt;property id=&quot;20300&quot; value=&quot;Slide 20 - &amp;quot;Equipment Repair &amp;amp; Replacement&amp;quot;&quot;/&gt;&lt;property id=&quot;20307&quot; value=&quot;426&quot;/&gt;&lt;/object&gt;&lt;object type=&quot;3&quot; unique_id=&quot;299490&quot;&gt;&lt;property id=&quot;20148&quot; value=&quot;5&quot;/&gt;&lt;property id=&quot;20300&quot; value=&quot;Slide 21 - &amp;quot;Deductible and Coinsurance&amp;quot;&quot;/&gt;&lt;property id=&quot;20307&quot; value=&quot;425&quot;/&gt;&lt;/object&gt;&lt;object type=&quot;3&quot; unique_id=&quot;299491&quot;&gt;&lt;property id=&quot;20148&quot; value=&quot;5&quot;/&gt;&lt;property id=&quot;20300&quot; value=&quot;Slide 22 - &amp;quot;Points to Remember&amp;quot;&quot;/&gt;&lt;property id=&quot;20307&quot; value=&quot;424&quot;/&gt;&lt;/object&gt;&lt;object type=&quot;3&quot; unique_id=&quot;299493&quot;&gt;&lt;property id=&quot;20148&quot; value=&quot;5&quot;/&gt;&lt;property id=&quot;20300&quot; value=&quot;Slide 23 - &amp;quot;Resources&amp;quot;&quot;/&gt;&lt;property id=&quot;20307&quot; value=&quot;384&quot;/&gt;&lt;/object&gt;&lt;object type=&quot;3&quot; unique_id=&quot;300996&quot;&gt;&lt;property id=&quot;20148&quot; value=&quot;5&quot;/&gt;&lt;property id=&quot;20300&quot; value=&quot;Slide 11 - &amp;quot;Round 2 Recompete &amp;amp; National  Mail-Order Recompete&amp;quot;&quot;/&gt;&lt;property id=&quot;20307&quot; value=&quot;468&quot;/&gt;&lt;/object&gt;&lt;object type=&quot;3&quot; unique_id=&quot;325195&quot;&gt;&lt;property id=&quot;20148&quot; value=&quot;5&quot;/&gt;&lt;property id=&quot;20300&quot; value=&quot;Slide 24 - &amp;quot;CMS National Training Program (NTP)&amp;quot;&quot;/&gt;&lt;property id=&quot;20307&quot; value=&quot;470&quot;/&gt;&lt;/object&gt;&lt;object type=&quot;3&quot; unique_id=&quot;332788&quot;&gt;&lt;property id=&quot;20148&quot; value=&quot;5&quot;/&gt;&lt;property id=&quot;20300&quot; value=&quot;Slide 9 - &amp;quot;National Mail-Order Program for  Diabetic Testing Supplies&amp;quot;&quot;/&gt;&lt;property id=&quot;20307&quot; value=&quot;472&quot;/&gt;&lt;/object&gt;&lt;object type=&quot;3&quot; unique_id=&quot;333217&quot;&gt;&lt;property id=&quot;20148&quot; value=&quot;5&quot;/&gt;&lt;property id=&quot;20300&quot; value=&quot;Slide 1 - &amp;quot;2015 National Training Program&amp;quot;&quot;/&gt;&lt;property id=&quot;20307&quot; value=&quot;473&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is on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1_2015 Blue Section Header - bulleted li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19229</TotalTime>
  <Words>5317</Words>
  <Application>Microsoft Office PowerPoint</Application>
  <PresentationFormat>On-screen Show (4:3)</PresentationFormat>
  <Paragraphs>329</Paragraphs>
  <Slides>24</Slides>
  <Notes>24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24</vt:i4>
      </vt:variant>
    </vt:vector>
  </HeadingPairs>
  <TitlesOfParts>
    <vt:vector size="34" baseType="lpstr">
      <vt:lpstr>ＭＳ Ｐゴシック</vt:lpstr>
      <vt:lpstr>Arial</vt:lpstr>
      <vt:lpstr>Calibri</vt:lpstr>
      <vt:lpstr>Courier New</vt:lpstr>
      <vt:lpstr>Wingdings</vt:lpstr>
      <vt:lpstr>Wingdings 2</vt:lpstr>
      <vt:lpstr>CMS_template</vt:lpstr>
      <vt:lpstr>2015 Blue Section Header - bulleted list</vt:lpstr>
      <vt:lpstr>This one</vt:lpstr>
      <vt:lpstr>1_2015 Blue Section Header - bulleted list</vt:lpstr>
      <vt:lpstr>DMEPOS</vt:lpstr>
      <vt:lpstr> Competitive Bidding—A Better Way to Pay</vt:lpstr>
      <vt:lpstr> The Competitive Bidding Program </vt:lpstr>
      <vt:lpstr>The Competitive Bidding Program—Continued</vt:lpstr>
      <vt:lpstr>Round 1 Recompete Products 1/1/14-12/31/16</vt:lpstr>
      <vt:lpstr>Round 1 Recompete—2017</vt:lpstr>
      <vt:lpstr>Round 2 Competitive Bidding </vt:lpstr>
      <vt:lpstr> Products Included in Round 2* </vt:lpstr>
      <vt:lpstr>National Mail-Order Program for  Diabetic Testing Supplies</vt:lpstr>
      <vt:lpstr>The Competitive Bidding Program—  Who will be Affected? </vt:lpstr>
      <vt:lpstr>Round 2 Recompete &amp; National  Mail-Order Recompete</vt:lpstr>
      <vt:lpstr>Doctors and Other Treating Practitioners Use of Contract Suppliers</vt:lpstr>
      <vt:lpstr>Staying With A Non-Contract Supplier </vt:lpstr>
      <vt:lpstr> Grandfathering</vt:lpstr>
      <vt:lpstr>Have Other Insurance?</vt:lpstr>
      <vt:lpstr>Non-contract Supplier</vt:lpstr>
      <vt:lpstr>Changing Suppliers Scenario</vt:lpstr>
      <vt:lpstr>Getting DMEPOS When Travelling</vt:lpstr>
      <vt:lpstr>Specific Brands</vt:lpstr>
      <vt:lpstr>Equipment Repair &amp; Replacement</vt:lpstr>
      <vt:lpstr>Deductible and Coinsurance</vt:lpstr>
      <vt:lpstr>Points to Remember</vt:lpstr>
      <vt:lpstr>Resources</vt:lpstr>
      <vt:lpstr>CMS National Training Program (NTP)</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DJANIRA RIVERA</cp:lastModifiedBy>
  <cp:revision>854</cp:revision>
  <cp:lastPrinted>2013-03-12T13:24:27Z</cp:lastPrinted>
  <dcterms:created xsi:type="dcterms:W3CDTF">2009-12-09T15:42:29Z</dcterms:created>
  <dcterms:modified xsi:type="dcterms:W3CDTF">2015-11-18T21:21:15Z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249011445</vt:i4>
  </property>
  <property fmtid="{D5CDD505-2E9C-101B-9397-08002B2CF9AE}" pid="3" name="_NewReviewCycle">
    <vt:lpwstr/>
  </property>
  <property fmtid="{D5CDD505-2E9C-101B-9397-08002B2CF9AE}" pid="4" name="_EmailSubject">
    <vt:lpwstr>DMEPOS Toolkit - updated partner training presentation</vt:lpwstr>
  </property>
  <property fmtid="{D5CDD505-2E9C-101B-9397-08002B2CF9AE}" pid="5" name="_AuthorEmail">
    <vt:lpwstr>Djanira.Rivera@cms.hhs.gov</vt:lpwstr>
  </property>
  <property fmtid="{D5CDD505-2E9C-101B-9397-08002B2CF9AE}" pid="6" name="_AuthorEmailDisplayName">
    <vt:lpwstr>Rivera, Djanira  (CMS/CM)</vt:lpwstr>
  </property>
  <property fmtid="{D5CDD505-2E9C-101B-9397-08002B2CF9AE}" pid="7" name="_PreviousAdHocReviewCycleID">
    <vt:i4>-1184618701</vt:i4>
  </property>
</Properties>
</file>