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449" r:id="rId2"/>
    <p:sldId id="399" r:id="rId3"/>
    <p:sldId id="450" r:id="rId4"/>
    <p:sldId id="400" r:id="rId5"/>
    <p:sldId id="401" r:id="rId6"/>
    <p:sldId id="402" r:id="rId7"/>
    <p:sldId id="403" r:id="rId8"/>
    <p:sldId id="404" r:id="rId9"/>
    <p:sldId id="405" r:id="rId10"/>
    <p:sldId id="406" r:id="rId11"/>
    <p:sldId id="407" r:id="rId12"/>
    <p:sldId id="408" r:id="rId13"/>
    <p:sldId id="409" r:id="rId14"/>
    <p:sldId id="410" r:id="rId15"/>
    <p:sldId id="411" r:id="rId16"/>
    <p:sldId id="412" r:id="rId17"/>
    <p:sldId id="413" r:id="rId18"/>
    <p:sldId id="414" r:id="rId19"/>
    <p:sldId id="415" r:id="rId20"/>
    <p:sldId id="416" r:id="rId21"/>
    <p:sldId id="417" r:id="rId22"/>
    <p:sldId id="418" r:id="rId23"/>
    <p:sldId id="419" r:id="rId24"/>
    <p:sldId id="420" r:id="rId25"/>
    <p:sldId id="421" r:id="rId26"/>
    <p:sldId id="422" r:id="rId27"/>
    <p:sldId id="423" r:id="rId28"/>
    <p:sldId id="424" r:id="rId29"/>
    <p:sldId id="425" r:id="rId30"/>
    <p:sldId id="426" r:id="rId31"/>
    <p:sldId id="427" r:id="rId32"/>
    <p:sldId id="428" r:id="rId33"/>
    <p:sldId id="429" r:id="rId34"/>
    <p:sldId id="430" r:id="rId35"/>
    <p:sldId id="431" r:id="rId36"/>
    <p:sldId id="432" r:id="rId37"/>
    <p:sldId id="433" r:id="rId38"/>
    <p:sldId id="434" r:id="rId39"/>
    <p:sldId id="435" r:id="rId40"/>
    <p:sldId id="436" r:id="rId41"/>
    <p:sldId id="437" r:id="rId42"/>
    <p:sldId id="438" r:id="rId43"/>
    <p:sldId id="439" r:id="rId44"/>
    <p:sldId id="440" r:id="rId45"/>
    <p:sldId id="441" r:id="rId46"/>
    <p:sldId id="442" r:id="rId47"/>
    <p:sldId id="443" r:id="rId48"/>
    <p:sldId id="444" r:id="rId49"/>
    <p:sldId id="445" r:id="rId50"/>
    <p:sldId id="446" r:id="rId51"/>
    <p:sldId id="447" r:id="rId52"/>
    <p:sldId id="448" r:id="rId53"/>
    <p:sldId id="451" r:id="rId54"/>
    <p:sldId id="303" r:id="rId55"/>
  </p:sldIdLst>
  <p:sldSz cx="9144000" cy="6858000" type="screen4x3"/>
  <p:notesSz cx="7315200" cy="9601200"/>
  <p:custDataLst>
    <p:tags r:id="rId58"/>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81A5D6"/>
    <a:srgbClr val="6E98D0"/>
    <a:srgbClr val="333399"/>
    <a:srgbClr val="6197E2"/>
    <a:srgbClr val="D07CD2"/>
    <a:srgbClr val="00338E"/>
    <a:srgbClr val="A4BED7"/>
    <a:srgbClr val="92B1C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0629" autoAdjust="0"/>
    <p:restoredTop sz="57594" autoAdjust="0"/>
  </p:normalViewPr>
  <p:slideViewPr>
    <p:cSldViewPr>
      <p:cViewPr varScale="1">
        <p:scale>
          <a:sx n="58" d="100"/>
          <a:sy n="58" d="100"/>
        </p:scale>
        <p:origin x="-1140"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296"/>
    </p:cViewPr>
  </p:sorterViewPr>
  <p:notesViewPr>
    <p:cSldViewPr>
      <p:cViewPr varScale="1">
        <p:scale>
          <a:sx n="76" d="100"/>
          <a:sy n="76" d="100"/>
        </p:scale>
        <p:origin x="-3150" y="-102"/>
      </p:cViewPr>
      <p:guideLst>
        <p:guide orient="horz" pos="3025"/>
        <p:guide pos="2305"/>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9120188"/>
            <a:ext cx="3170238" cy="479425"/>
          </a:xfrm>
          <a:prstGeom prst="rect">
            <a:avLst/>
          </a:prstGeom>
        </p:spPr>
        <p:txBody>
          <a:bodyPr vert="horz" lIns="96609" tIns="48305" rIns="96609" bIns="48305" rtlCol="0" anchor="b"/>
          <a:lstStyle>
            <a:lvl1pPr algn="l">
              <a:defRPr sz="1200" smtClean="0">
                <a:latin typeface="Arial" charset="0"/>
              </a:defRPr>
            </a:lvl1pPr>
          </a:lstStyle>
          <a:p>
            <a:pPr>
              <a:defRPr/>
            </a:pPr>
            <a:r>
              <a:rPr lang="en-US"/>
              <a:t>04/04/2011</a:t>
            </a:r>
            <a:endParaRPr lang="en-US" dirty="0"/>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6609" tIns="48305" rIns="96609" bIns="48305" rtlCol="0" anchor="b"/>
          <a:lstStyle>
            <a:lvl1pPr algn="r">
              <a:defRPr sz="1200">
                <a:latin typeface="Arial" charset="0"/>
              </a:defRPr>
            </a:lvl1pPr>
          </a:lstStyle>
          <a:p>
            <a:pPr>
              <a:defRPr/>
            </a:pPr>
            <a:fld id="{77843F5A-1283-4FAE-A443-291A50840BC4}"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255713" y="720725"/>
            <a:ext cx="4803775" cy="3602038"/>
          </a:xfrm>
          <a:prstGeom prst="rect">
            <a:avLst/>
          </a:prstGeom>
          <a:noFill/>
          <a:ln w="12700">
            <a:solidFill>
              <a:prstClr val="black"/>
            </a:solidFill>
          </a:ln>
        </p:spPr>
        <p:txBody>
          <a:bodyPr vert="horz" lIns="96609" tIns="48305" rIns="96609" bIns="48305" rtlCol="0" anchor="ctr"/>
          <a:lstStyle/>
          <a:p>
            <a:pPr lvl="0"/>
            <a:endParaRPr lang="en-US" noProof="0" dirty="0" smtClean="0"/>
          </a:p>
        </p:txBody>
      </p:sp>
      <p:sp>
        <p:nvSpPr>
          <p:cNvPr id="5" name="Notes Placeholder 4"/>
          <p:cNvSpPr>
            <a:spLocks noGrp="1"/>
          </p:cNvSpPr>
          <p:nvPr>
            <p:ph type="body" sz="quarter" idx="3"/>
          </p:nvPr>
        </p:nvSpPr>
        <p:spPr>
          <a:xfrm>
            <a:off x="457200" y="4560888"/>
            <a:ext cx="6477000" cy="4319587"/>
          </a:xfrm>
          <a:prstGeom prst="rect">
            <a:avLst/>
          </a:prstGeom>
        </p:spPr>
        <p:txBody>
          <a:bodyPr vert="horz" lIns="96609" tIns="48305" rIns="96609" bIns="48305"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09" tIns="48305" rIns="96609" bIns="48305" rtlCol="0" anchor="b"/>
          <a:lstStyle>
            <a:lvl1pPr algn="l">
              <a:defRPr sz="1200" smtClean="0">
                <a:latin typeface="Arial" charset="0"/>
              </a:defRPr>
            </a:lvl1pPr>
          </a:lstStyle>
          <a:p>
            <a:pPr>
              <a:defRPr/>
            </a:pPr>
            <a:r>
              <a:rPr lang="en-US"/>
              <a:t>04/04/2011</a:t>
            </a:r>
            <a:endParaRPr lang="en-US" dirty="0"/>
          </a:p>
        </p:txBody>
      </p:sp>
      <p:sp>
        <p:nvSpPr>
          <p:cNvPr id="8" name="Slide Number Placeholder 7"/>
          <p:cNvSpPr>
            <a:spLocks noGrp="1"/>
          </p:cNvSpPr>
          <p:nvPr>
            <p:ph type="sldNum" sz="quarter" idx="5"/>
          </p:nvPr>
        </p:nvSpPr>
        <p:spPr>
          <a:xfrm>
            <a:off x="4143375" y="9120188"/>
            <a:ext cx="3170238" cy="479425"/>
          </a:xfrm>
          <a:prstGeom prst="rect">
            <a:avLst/>
          </a:prstGeom>
        </p:spPr>
        <p:txBody>
          <a:bodyPr vert="horz" lIns="91391" tIns="45696" rIns="91391" bIns="45696" rtlCol="0" anchor="b"/>
          <a:lstStyle>
            <a:lvl1pPr algn="r">
              <a:defRPr sz="1200" smtClean="0">
                <a:latin typeface="Arial" charset="0"/>
              </a:defRPr>
            </a:lvl1pPr>
          </a:lstStyle>
          <a:p>
            <a:pPr>
              <a:defRPr/>
            </a:pPr>
            <a:fld id="{0AF7FF83-635D-482D-A8EB-845711226A7C}"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marL="109538" indent="-109538" algn="l" rtl="0" eaLnBrk="0" fontAlgn="base" hangingPunct="0">
      <a:spcBef>
        <a:spcPct val="0"/>
      </a:spcBef>
      <a:spcAft>
        <a:spcPct val="0"/>
      </a:spcAft>
      <a:buFont typeface="Wingdings" pitchFamily="2" charset="2"/>
      <a:buChar char="§"/>
      <a:defRPr sz="1200" kern="1200">
        <a:solidFill>
          <a:schemeClr val="tx1"/>
        </a:solidFill>
        <a:latin typeface="+mn-lt"/>
        <a:ea typeface="+mn-ea"/>
        <a:cs typeface="+mn-cs"/>
      </a:defRPr>
    </a:lvl1pPr>
    <a:lvl2pPr marL="238125" indent="-128588" algn="l" rtl="0" eaLnBrk="0" fontAlgn="base" hangingPunct="0">
      <a:spcBef>
        <a:spcPts val="600"/>
      </a:spcBef>
      <a:spcAft>
        <a:spcPct val="0"/>
      </a:spcAft>
      <a:buFont typeface="Calibri" pitchFamily="34" charset="0"/>
      <a:buChar char="–"/>
      <a:defRPr sz="1200" kern="1200">
        <a:solidFill>
          <a:schemeClr val="tx1"/>
        </a:solidFill>
        <a:latin typeface="+mn-lt"/>
        <a:ea typeface="+mn-ea"/>
        <a:cs typeface="+mn-cs"/>
      </a:defRPr>
    </a:lvl2pPr>
    <a:lvl3pPr marL="460375" indent="-117475" algn="l" rtl="0" eaLnBrk="0" fontAlgn="base" hangingPunct="0">
      <a:spcBef>
        <a:spcPts val="600"/>
      </a:spcBef>
      <a:spcAft>
        <a:spcPct val="0"/>
      </a:spcAft>
      <a:buFont typeface="Arial" pitchFamily="34" charset="0"/>
      <a:buChar char="•"/>
      <a:defRPr sz="1200" kern="1200">
        <a:solidFill>
          <a:schemeClr val="tx1"/>
        </a:solidFill>
        <a:latin typeface="+mn-lt"/>
        <a:ea typeface="+mn-ea"/>
        <a:cs typeface="+mn-cs"/>
      </a:defRPr>
    </a:lvl3pPr>
    <a:lvl4pPr marL="566738" indent="-109538" algn="l" rtl="0" eaLnBrk="0" fontAlgn="base" hangingPunct="0">
      <a:spcBef>
        <a:spcPts val="600"/>
      </a:spcBef>
      <a:spcAft>
        <a:spcPct val="0"/>
      </a:spcAft>
      <a:buFont typeface="Courier New" pitchFamily="49" charset="0"/>
      <a:buChar char="o"/>
      <a:defRPr sz="1200" kern="1200">
        <a:solidFill>
          <a:schemeClr val="tx1"/>
        </a:solidFill>
        <a:latin typeface="+mn-lt"/>
        <a:ea typeface="+mn-ea"/>
        <a:cs typeface="+mn-cs"/>
      </a:defRPr>
    </a:lvl4pPr>
    <a:lvl5pPr marL="695325" indent="-128588" algn="l" rtl="0" eaLnBrk="0" fontAlgn="base" hangingPunct="0">
      <a:spcBef>
        <a:spcPts val="600"/>
      </a:spcBef>
      <a:spcAft>
        <a:spcPct val="0"/>
      </a:spcAft>
      <a:buFont typeface="Calibri"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ms.gov/MIPCD/Downloads/HHS_ACA_S4108_Solicitation.pdf"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image" Target="../media/image3.png"/></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mailto:NMTP@cms.hhs.gov"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xfrm>
            <a:off x="1257300" y="639763"/>
            <a:ext cx="4800600" cy="3600450"/>
          </a:xfrm>
          <a:noFill/>
          <a:ln>
            <a:solidFill>
              <a:srgbClr val="000000"/>
            </a:solidFill>
            <a:miter lim="800000"/>
            <a:headEnd/>
            <a:tailEnd/>
          </a:ln>
        </p:spPr>
      </p:sp>
      <p:sp>
        <p:nvSpPr>
          <p:cNvPr id="52227" name="Notes Placeholder 2"/>
          <p:cNvSpPr>
            <a:spLocks noGrp="1"/>
          </p:cNvSpPr>
          <p:nvPr>
            <p:ph type="body" idx="1"/>
          </p:nvPr>
        </p:nvSpPr>
        <p:spPr bwMode="auto"/>
        <p:txBody>
          <a:bodyPr wrap="square" numCol="1" anchor="t" anchorCtr="0" compatLnSpc="1">
            <a:prstTxWarp prst="textNoShape">
              <a:avLst/>
            </a:prstTxWarp>
          </a:bodyPr>
          <a:lstStyle/>
          <a:p>
            <a:pPr marL="0" indent="0">
              <a:spcBef>
                <a:spcPts val="0"/>
              </a:spcBef>
              <a:buNone/>
              <a:defRPr/>
            </a:pPr>
            <a:r>
              <a:rPr lang="en-US" dirty="0" smtClean="0"/>
              <a:t>Module 12 explains </a:t>
            </a:r>
            <a:r>
              <a:rPr lang="en-US" i="1" dirty="0" smtClean="0"/>
              <a:t>Medicaid &amp; the Children’s Health Insurance Program (CHIP).</a:t>
            </a:r>
            <a:endParaRPr lang="en-US" dirty="0" smtClean="0"/>
          </a:p>
          <a:p>
            <a:pPr marL="0" indent="0">
              <a:spcBef>
                <a:spcPts val="0"/>
              </a:spcBef>
              <a:buNone/>
              <a:defRPr/>
            </a:pPr>
            <a:endParaRPr lang="en-US" dirty="0" smtClean="0"/>
          </a:p>
          <a:p>
            <a:pPr marL="0" indent="0">
              <a:buNone/>
              <a:defRPr/>
            </a:pPr>
            <a:r>
              <a:rPr lang="en-US" dirty="0" smtClean="0"/>
              <a:t>This training module was developed and approved by the Centers for Medicare &amp; Medicaid Services (CMS), the Federal agency that administers Medicare, Medicaid, and the Children’s Health Insurance Program (CHIP). </a:t>
            </a:r>
          </a:p>
          <a:p>
            <a:pPr marL="0" indent="0">
              <a:defRPr/>
            </a:pPr>
            <a:endParaRPr lang="en-US" dirty="0" smtClean="0"/>
          </a:p>
          <a:p>
            <a:pPr marL="906199" indent="0">
              <a:buNone/>
              <a:defRPr/>
            </a:pPr>
            <a:r>
              <a:rPr lang="en-US" dirty="0" smtClean="0"/>
              <a:t>This symbol is used in this presentation to highlight changes based on new legislation.</a:t>
            </a:r>
          </a:p>
          <a:p>
            <a:pPr marL="906199" indent="0">
              <a:buNone/>
              <a:defRPr/>
            </a:pPr>
            <a:endParaRPr lang="en-US" dirty="0" smtClean="0"/>
          </a:p>
          <a:p>
            <a:pPr marL="0" indent="0">
              <a:buNone/>
              <a:defRPr/>
            </a:pPr>
            <a:endParaRPr lang="en-US" dirty="0" smtClean="0"/>
          </a:p>
          <a:p>
            <a:pPr marL="0" indent="0">
              <a:buNone/>
              <a:defRPr/>
            </a:pPr>
            <a:r>
              <a:rPr lang="en-US" dirty="0" smtClean="0"/>
              <a:t>The information in this module was correct as of June 2010. To check for updates on health care reform, visit www.healthreform.gov. To check for an updated version of this training module, visit www.cms.gov/NationalMedicareTrainingProgram/TL/list.asp on the Web.</a:t>
            </a:r>
          </a:p>
          <a:p>
            <a:pPr marL="0" indent="0">
              <a:defRPr/>
            </a:pPr>
            <a:endParaRPr lang="en-US" dirty="0" smtClean="0"/>
          </a:p>
          <a:p>
            <a:pPr marL="0" indent="0">
              <a:buNone/>
              <a:defRPr/>
            </a:pPr>
            <a:r>
              <a:rPr lang="en-US" dirty="0" smtClean="0"/>
              <a:t>This set of National Medicare Training Program materials is not a legal document. The official Medicare program provisions are contained in the relevant laws, regulations, and rulings.</a:t>
            </a:r>
          </a:p>
          <a:p>
            <a:pPr marL="0" indent="0">
              <a:defRPr/>
            </a:pPr>
            <a:endParaRPr lang="en-US" dirty="0"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DA522D-5658-4463-B958-C5F3322903F8}" type="slidenum">
              <a:rPr lang="en-US" smtClean="0"/>
              <a:pPr/>
              <a:t>1</a:t>
            </a:fld>
            <a:endParaRPr lang="en-US" dirty="0" smtClean="0"/>
          </a:p>
        </p:txBody>
      </p:sp>
      <p:sp>
        <p:nvSpPr>
          <p:cNvPr id="5" name="Rounded Rectangle 4" descr="Symbol with the letters PPACA for the Patient Protection and Affordable Care Act."/>
          <p:cNvSpPr/>
          <p:nvPr/>
        </p:nvSpPr>
        <p:spPr>
          <a:xfrm>
            <a:off x="762000" y="5562600"/>
            <a:ext cx="609600" cy="6096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96661" tIns="48331" rIns="96661" bIns="48331" anchor="ctr"/>
          <a:lstStyle/>
          <a:p>
            <a:pPr algn="ctr">
              <a:defRPr/>
            </a:pPr>
            <a:r>
              <a:rPr lang="en-US" sz="1200" b="1" dirty="0" smtClean="0">
                <a:solidFill>
                  <a:schemeClr val="tx1"/>
                </a:solidFill>
              </a:rPr>
              <a:t>New In 2011</a:t>
            </a:r>
            <a:endParaRPr lang="en-US" sz="1200" b="1" dirty="0">
              <a:solidFill>
                <a:schemeClr val="tx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6CEC38CF-F6B3-4EC6-A4F8-561F53D050BD}" type="slidenum">
              <a:rPr lang="en-US" smtClean="0"/>
              <a:pPr defTabSz="964935"/>
              <a:t>10</a:t>
            </a:fld>
            <a:endParaRPr lang="en-US" dirty="0" smtClean="0"/>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a:xfrm>
            <a:off x="685801" y="4495562"/>
            <a:ext cx="5943600" cy="4320540"/>
          </a:xfrm>
          <a:ln/>
        </p:spPr>
        <p:txBody>
          <a:bodyPr/>
          <a:lstStyle/>
          <a:p>
            <a:pPr>
              <a:spcBef>
                <a:spcPts val="600"/>
              </a:spcBef>
              <a:defRPr/>
            </a:pPr>
            <a:r>
              <a:rPr lang="en-US" dirty="0" smtClean="0"/>
              <a:t>Some Medicaid State Plan benefits are mandatory (must be covered by the state); some are optional (state may choose to cover).</a:t>
            </a:r>
          </a:p>
          <a:p>
            <a:pPr>
              <a:spcBef>
                <a:spcPts val="600"/>
              </a:spcBef>
              <a:defRPr/>
            </a:pPr>
            <a:r>
              <a:rPr lang="en-US" dirty="0" smtClean="0"/>
              <a:t> </a:t>
            </a:r>
            <a:r>
              <a:rPr lang="en-US" b="0" dirty="0" smtClean="0"/>
              <a:t>MANDATORY</a:t>
            </a:r>
          </a:p>
          <a:p>
            <a:pPr marL="225405" indent="-112703">
              <a:lnSpc>
                <a:spcPct val="80000"/>
              </a:lnSpc>
              <a:spcBef>
                <a:spcPts val="600"/>
              </a:spcBef>
              <a:buFont typeface="Calibri" pitchFamily="34" charset="0"/>
              <a:buChar char="–"/>
              <a:defRPr/>
            </a:pPr>
            <a:r>
              <a:rPr lang="en-US" dirty="0" smtClean="0"/>
              <a:t>Physician services</a:t>
            </a:r>
          </a:p>
          <a:p>
            <a:pPr marL="225405" indent="-112703">
              <a:lnSpc>
                <a:spcPct val="80000"/>
              </a:lnSpc>
              <a:spcBef>
                <a:spcPts val="600"/>
              </a:spcBef>
              <a:buFont typeface="Calibri" pitchFamily="34" charset="0"/>
              <a:buChar char="–"/>
              <a:defRPr/>
            </a:pPr>
            <a:r>
              <a:rPr lang="en-US" dirty="0" smtClean="0"/>
              <a:t>Laboratory &amp; X-ray</a:t>
            </a:r>
          </a:p>
          <a:p>
            <a:pPr marL="225405" indent="-112703">
              <a:lnSpc>
                <a:spcPct val="80000"/>
              </a:lnSpc>
              <a:spcBef>
                <a:spcPts val="600"/>
              </a:spcBef>
              <a:buFont typeface="Calibri" pitchFamily="34" charset="0"/>
              <a:buChar char="–"/>
              <a:defRPr/>
            </a:pPr>
            <a:r>
              <a:rPr lang="en-US" dirty="0" smtClean="0"/>
              <a:t>Inpatient hospital</a:t>
            </a:r>
          </a:p>
          <a:p>
            <a:pPr marL="225405" indent="-112703">
              <a:lnSpc>
                <a:spcPct val="80000"/>
              </a:lnSpc>
              <a:spcBef>
                <a:spcPts val="600"/>
              </a:spcBef>
              <a:buFont typeface="Calibri" pitchFamily="34" charset="0"/>
              <a:buChar char="–"/>
              <a:defRPr/>
            </a:pPr>
            <a:r>
              <a:rPr lang="en-US" dirty="0" smtClean="0"/>
              <a:t>Outpatient hospital</a:t>
            </a:r>
          </a:p>
          <a:p>
            <a:pPr marL="225405" indent="-112703">
              <a:lnSpc>
                <a:spcPct val="80000"/>
              </a:lnSpc>
              <a:spcBef>
                <a:spcPts val="600"/>
              </a:spcBef>
              <a:buFont typeface="Calibri" pitchFamily="34" charset="0"/>
              <a:buChar char="–"/>
              <a:defRPr/>
            </a:pPr>
            <a:r>
              <a:rPr lang="en-US" dirty="0" smtClean="0"/>
              <a:t>EPSDT (Early Periodic Screening &amp; Diagnostic Testing)</a:t>
            </a:r>
          </a:p>
          <a:p>
            <a:pPr marL="225405" indent="-112703">
              <a:lnSpc>
                <a:spcPct val="80000"/>
              </a:lnSpc>
              <a:spcBef>
                <a:spcPts val="600"/>
              </a:spcBef>
              <a:buFont typeface="Calibri" pitchFamily="34" charset="0"/>
              <a:buChar char="–"/>
              <a:defRPr/>
            </a:pPr>
            <a:r>
              <a:rPr lang="en-US" dirty="0" smtClean="0"/>
              <a:t>Family planning</a:t>
            </a:r>
          </a:p>
          <a:p>
            <a:pPr marL="225405" indent="-112703">
              <a:lnSpc>
                <a:spcPct val="80000"/>
              </a:lnSpc>
              <a:spcBef>
                <a:spcPts val="600"/>
              </a:spcBef>
              <a:buFont typeface="Calibri" pitchFamily="34" charset="0"/>
              <a:buChar char="–"/>
              <a:defRPr/>
            </a:pPr>
            <a:r>
              <a:rPr lang="en-US" dirty="0" smtClean="0"/>
              <a:t>Rural and Federally-qualified health centers</a:t>
            </a:r>
          </a:p>
          <a:p>
            <a:pPr marL="225405" indent="-112703">
              <a:lnSpc>
                <a:spcPct val="80000"/>
              </a:lnSpc>
              <a:spcBef>
                <a:spcPts val="600"/>
              </a:spcBef>
              <a:buFont typeface="Calibri" pitchFamily="34" charset="0"/>
              <a:buChar char="–"/>
              <a:defRPr/>
            </a:pPr>
            <a:r>
              <a:rPr lang="en-US" dirty="0" smtClean="0"/>
              <a:t>Nurse-midwife services</a:t>
            </a:r>
          </a:p>
          <a:p>
            <a:pPr marL="225405" indent="-112703">
              <a:lnSpc>
                <a:spcPct val="80000"/>
              </a:lnSpc>
              <a:spcBef>
                <a:spcPts val="600"/>
              </a:spcBef>
              <a:buFont typeface="Calibri" pitchFamily="34" charset="0"/>
              <a:buChar char="–"/>
              <a:defRPr/>
            </a:pPr>
            <a:r>
              <a:rPr lang="en-US" dirty="0" smtClean="0"/>
              <a:t>Nursing Facility services for adults</a:t>
            </a:r>
          </a:p>
          <a:p>
            <a:pPr marL="225405" indent="-112703">
              <a:lnSpc>
                <a:spcPct val="80000"/>
              </a:lnSpc>
              <a:spcBef>
                <a:spcPts val="600"/>
              </a:spcBef>
              <a:buFont typeface="Calibri" pitchFamily="34" charset="0"/>
              <a:buChar char="–"/>
              <a:defRPr/>
            </a:pPr>
            <a:r>
              <a:rPr lang="en-US" dirty="0" smtClean="0"/>
              <a:t>Home health</a:t>
            </a:r>
          </a:p>
          <a:p>
            <a:pPr marL="225405" indent="-112703">
              <a:lnSpc>
                <a:spcPct val="80000"/>
              </a:lnSpc>
              <a:spcBef>
                <a:spcPts val="600"/>
              </a:spcBef>
              <a:buFont typeface="Calibri" pitchFamily="34" charset="0"/>
              <a:buChar char="–"/>
              <a:defRPr/>
            </a:pPr>
            <a:r>
              <a:rPr lang="en-US" dirty="0" smtClean="0"/>
              <a:t>Cost sharing for Dual Eligibles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p:txBody>
          <a:bodyPr wrap="square" numCol="1" anchor="t" anchorCtr="0" compatLnSpc="1">
            <a:prstTxWarp prst="textNoShape">
              <a:avLst/>
            </a:prstTxWarp>
          </a:bodyPr>
          <a:lstStyle/>
          <a:p>
            <a:pPr>
              <a:lnSpc>
                <a:spcPct val="80000"/>
              </a:lnSpc>
              <a:spcBef>
                <a:spcPts val="600"/>
              </a:spcBef>
              <a:defRPr/>
            </a:pPr>
            <a:r>
              <a:rPr lang="en-US" b="0" dirty="0" smtClean="0"/>
              <a:t>OPTIONAL</a:t>
            </a:r>
          </a:p>
          <a:p>
            <a:pPr marL="225405" indent="-112703">
              <a:lnSpc>
                <a:spcPct val="80000"/>
              </a:lnSpc>
              <a:spcBef>
                <a:spcPts val="600"/>
              </a:spcBef>
              <a:buFont typeface="Calibri" pitchFamily="34" charset="0"/>
              <a:buChar char="–"/>
              <a:defRPr/>
            </a:pPr>
            <a:r>
              <a:rPr lang="en-US" dirty="0" smtClean="0"/>
              <a:t>Dental services</a:t>
            </a:r>
          </a:p>
          <a:p>
            <a:pPr marL="225405" indent="-112703">
              <a:lnSpc>
                <a:spcPct val="80000"/>
              </a:lnSpc>
              <a:spcBef>
                <a:spcPts val="600"/>
              </a:spcBef>
              <a:buFont typeface="Calibri" pitchFamily="34" charset="0"/>
              <a:buChar char="–"/>
              <a:defRPr/>
            </a:pPr>
            <a:r>
              <a:rPr lang="en-US" dirty="0" smtClean="0"/>
              <a:t>Therapies – Physical Therapy/Occupational Therapy/Speech/Audiology</a:t>
            </a:r>
          </a:p>
          <a:p>
            <a:pPr marL="225405" indent="-112703">
              <a:lnSpc>
                <a:spcPct val="80000"/>
              </a:lnSpc>
              <a:spcBef>
                <a:spcPts val="600"/>
              </a:spcBef>
              <a:buFont typeface="Calibri" pitchFamily="34" charset="0"/>
              <a:buChar char="–"/>
              <a:defRPr/>
            </a:pPr>
            <a:r>
              <a:rPr lang="en-US" dirty="0" smtClean="0"/>
              <a:t>Prosthetic devices, glasses</a:t>
            </a:r>
          </a:p>
          <a:p>
            <a:pPr marL="225405" indent="-112703">
              <a:lnSpc>
                <a:spcPct val="80000"/>
              </a:lnSpc>
              <a:spcBef>
                <a:spcPts val="600"/>
              </a:spcBef>
              <a:buFont typeface="Calibri" pitchFamily="34" charset="0"/>
              <a:buChar char="–"/>
              <a:defRPr/>
            </a:pPr>
            <a:r>
              <a:rPr lang="en-US" dirty="0" smtClean="0"/>
              <a:t>Case management</a:t>
            </a:r>
          </a:p>
          <a:p>
            <a:pPr marL="225405" indent="-112703">
              <a:lnSpc>
                <a:spcPct val="80000"/>
              </a:lnSpc>
              <a:spcBef>
                <a:spcPts val="600"/>
              </a:spcBef>
              <a:buFont typeface="Calibri" pitchFamily="34" charset="0"/>
              <a:buChar char="–"/>
              <a:defRPr/>
            </a:pPr>
            <a:r>
              <a:rPr lang="en-US" dirty="0" smtClean="0"/>
              <a:t>Clinic services</a:t>
            </a:r>
          </a:p>
          <a:p>
            <a:pPr marL="225405" indent="-112703">
              <a:lnSpc>
                <a:spcPct val="80000"/>
              </a:lnSpc>
              <a:spcBef>
                <a:spcPts val="600"/>
              </a:spcBef>
              <a:buFont typeface="Calibri" pitchFamily="34" charset="0"/>
              <a:buChar char="–"/>
              <a:defRPr/>
            </a:pPr>
            <a:r>
              <a:rPr lang="en-US" dirty="0" smtClean="0"/>
              <a:t>Personal care, self-directed personal care</a:t>
            </a:r>
          </a:p>
          <a:p>
            <a:pPr marL="225405" indent="-112703">
              <a:lnSpc>
                <a:spcPct val="80000"/>
              </a:lnSpc>
              <a:spcBef>
                <a:spcPts val="600"/>
              </a:spcBef>
              <a:buFont typeface="Calibri" pitchFamily="34" charset="0"/>
              <a:buChar char="–"/>
              <a:defRPr/>
            </a:pPr>
            <a:r>
              <a:rPr lang="en-US" dirty="0" smtClean="0"/>
              <a:t>Hospice </a:t>
            </a:r>
          </a:p>
          <a:p>
            <a:pPr marL="225405" indent="-112703">
              <a:lnSpc>
                <a:spcPct val="80000"/>
              </a:lnSpc>
              <a:spcBef>
                <a:spcPts val="600"/>
              </a:spcBef>
              <a:buFont typeface="Calibri" pitchFamily="34" charset="0"/>
              <a:buChar char="–"/>
              <a:defRPr/>
            </a:pPr>
            <a:r>
              <a:rPr lang="en-US" dirty="0" smtClean="0"/>
              <a:t>ICF/MR Intermediate Care Facility for the Mentally Retarded</a:t>
            </a:r>
          </a:p>
          <a:p>
            <a:pPr marL="225405" indent="-112703">
              <a:lnSpc>
                <a:spcPct val="80000"/>
              </a:lnSpc>
              <a:spcBef>
                <a:spcPts val="600"/>
              </a:spcBef>
              <a:buFont typeface="Calibri" pitchFamily="34" charset="0"/>
              <a:buChar char="–"/>
              <a:defRPr/>
            </a:pPr>
            <a:r>
              <a:rPr lang="en-US" dirty="0" smtClean="0"/>
              <a:t>Psychiatric Residential Treatment Facility for those under age 21</a:t>
            </a:r>
          </a:p>
          <a:p>
            <a:pPr marL="225405" indent="-112703">
              <a:lnSpc>
                <a:spcPct val="80000"/>
              </a:lnSpc>
              <a:spcBef>
                <a:spcPts val="600"/>
              </a:spcBef>
              <a:buFont typeface="Calibri" pitchFamily="34" charset="0"/>
              <a:buChar char="–"/>
              <a:defRPr/>
            </a:pPr>
            <a:r>
              <a:rPr lang="en-US" dirty="0" smtClean="0"/>
              <a:t>Rehabilitative services</a:t>
            </a:r>
          </a:p>
          <a:p>
            <a:pPr marL="225405" indent="-112703">
              <a:lnSpc>
                <a:spcPct val="80000"/>
              </a:lnSpc>
              <a:spcBef>
                <a:spcPts val="600"/>
              </a:spcBef>
              <a:buFont typeface="Calibri" pitchFamily="34" charset="0"/>
              <a:buChar char="–"/>
              <a:defRPr/>
            </a:pPr>
            <a:r>
              <a:rPr lang="en-US" dirty="0" smtClean="0"/>
              <a:t>Special services in waivers and demonstrations</a:t>
            </a:r>
          </a:p>
          <a:p>
            <a:pPr>
              <a:defRPr/>
            </a:pPr>
            <a:endParaRPr lang="en-US" dirty="0"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E5179A-E1E9-497B-8A83-23EE74FE7AF0}" type="slidenum">
              <a:rPr lang="en-US" smtClean="0"/>
              <a:pPr/>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Not all people with low income/resources are eligible</a:t>
            </a:r>
          </a:p>
          <a:p>
            <a:pPr>
              <a:spcBef>
                <a:spcPts val="600"/>
              </a:spcBef>
            </a:pPr>
            <a:r>
              <a:rPr lang="en-US" dirty="0" smtClean="0"/>
              <a:t>To be eligible for Medicaid you must be a member of a </a:t>
            </a:r>
            <a:r>
              <a:rPr lang="en-US" b="1" i="1" dirty="0" smtClean="0"/>
              <a:t>“group”</a:t>
            </a:r>
          </a:p>
          <a:p>
            <a:pPr marL="238297" lvl="1" indent="-119149"/>
            <a:r>
              <a:rPr lang="en-US" dirty="0" smtClean="0"/>
              <a:t>Non-Financial requirements</a:t>
            </a:r>
          </a:p>
          <a:p>
            <a:pPr marL="238297" lvl="1" indent="-119149"/>
            <a:r>
              <a:rPr lang="en-US" dirty="0" smtClean="0"/>
              <a:t>Financial requirements</a:t>
            </a:r>
          </a:p>
          <a:p>
            <a:pPr marL="422893" indent="-422893">
              <a:spcBef>
                <a:spcPts val="600"/>
              </a:spcBef>
              <a:buNone/>
            </a:pPr>
            <a:r>
              <a:rPr lang="en-US" b="1" dirty="0" smtClean="0"/>
              <a:t>NOTE:</a:t>
            </a:r>
            <a:r>
              <a:rPr lang="en-US" b="1" baseline="0" dirty="0" smtClean="0"/>
              <a:t> </a:t>
            </a:r>
            <a:r>
              <a:rPr lang="en-US" b="0" baseline="0" dirty="0" smtClean="0"/>
              <a:t>The Affordable Care Act includes a new “group” that will be covered later in this presentation.</a:t>
            </a:r>
            <a:endParaRPr lang="en-US" b="1" dirty="0" smtClean="0"/>
          </a:p>
          <a:p>
            <a:pPr marL="238297" lvl="1" indent="-119149">
              <a:buNone/>
            </a:pPr>
            <a:endParaRPr lang="en-US" sz="2500" dirty="0" smtClean="0"/>
          </a:p>
          <a:p>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40241A-2B04-46D1-9435-5D7054E2D46F}" type="slidenum">
              <a:rPr lang="en-US" smtClean="0"/>
              <a:pPr/>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92185DB-351A-41D5-AD7B-FEA9F71948AE}" type="slidenum">
              <a:rPr lang="en-US" smtClean="0"/>
              <a:pPr defTabSz="964935"/>
              <a:t>13</a:t>
            </a:fld>
            <a:endParaRPr lang="en-US" dirty="0" smtClean="0"/>
          </a:p>
        </p:txBody>
      </p:sp>
      <p:sp>
        <p:nvSpPr>
          <p:cNvPr id="68611"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63492" name="Rectangle 3"/>
          <p:cNvSpPr>
            <a:spLocks noGrp="1" noChangeArrowheads="1"/>
          </p:cNvSpPr>
          <p:nvPr>
            <p:ph type="body" idx="1"/>
          </p:nvPr>
        </p:nvSpPr>
        <p:spPr>
          <a:xfrm>
            <a:off x="685801" y="4640580"/>
            <a:ext cx="5943600" cy="4320540"/>
          </a:xfrm>
          <a:ln/>
        </p:spPr>
        <p:txBody>
          <a:bodyPr/>
          <a:lstStyle/>
          <a:p>
            <a:pPr marL="119149" indent="-119149">
              <a:spcBef>
                <a:spcPts val="600"/>
              </a:spcBef>
              <a:defRPr/>
            </a:pPr>
            <a:r>
              <a:rPr lang="en-US" dirty="0" smtClean="0"/>
              <a:t>Medicaid eligibility is based on the most closely associated cash assistance program.</a:t>
            </a:r>
          </a:p>
          <a:p>
            <a:pPr marL="241653" lvl="1" indent="-112436">
              <a:defRPr/>
            </a:pPr>
            <a:r>
              <a:rPr lang="en-US" b="1" dirty="0" smtClean="0"/>
              <a:t>SSI</a:t>
            </a:r>
            <a:r>
              <a:rPr lang="en-US" dirty="0" smtClean="0"/>
              <a:t>:  The SSI (Supplemental</a:t>
            </a:r>
            <a:r>
              <a:rPr lang="en-US" baseline="0" dirty="0" smtClean="0"/>
              <a:t> Security Income) </a:t>
            </a:r>
            <a:r>
              <a:rPr lang="en-US" dirty="0" smtClean="0"/>
              <a:t>program provides cash benefits to aged, blind or disabled people.  It is a means-tested program that has specific rules, requirements, and  processes for determining eligibility.  Because it is the most closely related cash assistance program for this population, SSI program rules are used to establish Medicaid eligibility for SSI-related groups (persons who are aged, blind or disabled).  </a:t>
            </a:r>
          </a:p>
          <a:p>
            <a:pPr marL="241653" lvl="1" indent="-112436">
              <a:defRPr/>
            </a:pPr>
            <a:r>
              <a:rPr lang="en-US" b="1" dirty="0" smtClean="0"/>
              <a:t>Aid to Families with Dependent Children (AFDC)</a:t>
            </a:r>
            <a:r>
              <a:rPr lang="en-US" dirty="0" smtClean="0"/>
              <a:t>: The AFDC program was replaced with the Temporary Assistance for Needy Families (TANF) program in 1997, but worked almost the same way as the SSI program, but for children, families with dependent children, and pregnant women. Because AFDC was the most closely related cash assistance program for this population, AFDC rules are used to establish Medicaid eligibility for AFDC-related groups (children, families with children, and pregnant women).</a:t>
            </a:r>
          </a:p>
          <a:p>
            <a:pPr marL="119149" indent="-119149" eaLnBrk="1" hangingPunct="1">
              <a:spcBef>
                <a:spcPts val="600"/>
              </a:spcBef>
              <a:defRPr/>
            </a:pPr>
            <a:r>
              <a:rPr lang="en-US" dirty="0" smtClean="0"/>
              <a:t>Here are a few examples of groups:</a:t>
            </a:r>
          </a:p>
          <a:p>
            <a:pPr marL="224872" indent="-112436" eaLnBrk="1" hangingPunct="1">
              <a:spcBef>
                <a:spcPts val="600"/>
              </a:spcBef>
              <a:buFont typeface="Calibri" pitchFamily="34" charset="0"/>
              <a:buChar char="–"/>
              <a:defRPr/>
            </a:pPr>
            <a:r>
              <a:rPr lang="en-US" dirty="0" smtClean="0"/>
              <a:t>People receiving SSI benefits</a:t>
            </a:r>
          </a:p>
          <a:p>
            <a:pPr marL="224872" indent="-112436" eaLnBrk="1" hangingPunct="1">
              <a:spcBef>
                <a:spcPts val="600"/>
              </a:spcBef>
              <a:buFont typeface="Calibri" pitchFamily="34" charset="0"/>
              <a:buChar char="–"/>
              <a:defRPr/>
            </a:pPr>
            <a:r>
              <a:rPr lang="en-US" dirty="0" smtClean="0"/>
              <a:t>Pregnant women with income under 133% of the Federal Poverty Level (FPL)</a:t>
            </a:r>
          </a:p>
          <a:p>
            <a:pPr marL="224872" indent="-112436" eaLnBrk="1" hangingPunct="1">
              <a:spcBef>
                <a:spcPts val="600"/>
              </a:spcBef>
              <a:buFont typeface="Calibri" pitchFamily="34" charset="0"/>
              <a:buChar char="–"/>
              <a:defRPr/>
            </a:pPr>
            <a:r>
              <a:rPr lang="en-US" dirty="0" smtClean="0"/>
              <a:t>Children ages 6-18 with income below 100% FPL</a:t>
            </a:r>
          </a:p>
          <a:p>
            <a:pPr eaLnBrk="1" hangingPunct="1">
              <a:spcBef>
                <a:spcPts val="0"/>
              </a:spcBef>
              <a:defRPr/>
            </a:pPr>
            <a:endParaRPr lang="en-US" dirty="0" smtClean="0"/>
          </a:p>
          <a:p>
            <a:pPr algn="ctr" eaLnBrk="1" hangingPunct="1">
              <a:spcBef>
                <a:spcPts val="0"/>
              </a:spcBef>
              <a:defRPr/>
            </a:pPr>
            <a:endParaRPr lang="en-US" dirty="0" smtClean="0"/>
          </a:p>
          <a:p>
            <a:pPr algn="ctr" eaLnBrk="1" hangingPunct="1">
              <a:spcBef>
                <a:spcPts val="0"/>
              </a:spcBef>
              <a:defRPr/>
            </a:pPr>
            <a:endParaRPr lang="en-US" dirty="0" smtClean="0"/>
          </a:p>
          <a:p>
            <a:pPr eaLnBrk="1" hangingPunct="1">
              <a:spcBef>
                <a:spcPts val="0"/>
              </a:spcBef>
              <a:defRPr/>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p:txBody>
          <a:bodyPr wrap="square" numCol="1" anchor="t" anchorCtr="0" compatLnSpc="1">
            <a:prstTxWarp prst="textNoShape">
              <a:avLst/>
            </a:prstTxWarp>
          </a:bodyPr>
          <a:lstStyle/>
          <a:p>
            <a:pPr marL="119149" indent="-119149">
              <a:spcBef>
                <a:spcPts val="600"/>
              </a:spcBef>
              <a:defRPr/>
            </a:pPr>
            <a:r>
              <a:rPr lang="en-US" dirty="0" smtClean="0"/>
              <a:t>Dual eligible means eligible for Medicare and Medicaid</a:t>
            </a:r>
          </a:p>
          <a:p>
            <a:pPr marL="119149" indent="-119149">
              <a:spcBef>
                <a:spcPts val="600"/>
              </a:spcBef>
              <a:defRPr/>
            </a:pPr>
            <a:r>
              <a:rPr lang="en-US" dirty="0" smtClean="0"/>
              <a:t>Dually eligible people may receive:</a:t>
            </a:r>
          </a:p>
          <a:p>
            <a:pPr marL="243332" lvl="1" indent="-112436">
              <a:defRPr/>
            </a:pPr>
            <a:r>
              <a:rPr lang="en-US" dirty="0" smtClean="0"/>
              <a:t>Payment by Medicaid of Part A and/or Part B premiums, and sometimes other Medicare cost-sharing</a:t>
            </a:r>
          </a:p>
          <a:p>
            <a:pPr marL="243332" lvl="1" indent="-112436">
              <a:defRPr/>
            </a:pPr>
            <a:r>
              <a:rPr lang="en-US" dirty="0" smtClean="0"/>
              <a:t>Medicaid coverage of certain services not covered under Medicare</a:t>
            </a:r>
          </a:p>
          <a:p>
            <a:pPr>
              <a:spcBef>
                <a:spcPts val="0"/>
              </a:spcBef>
              <a:defRPr/>
            </a:pPr>
            <a:endParaRPr lang="en-US" dirty="0"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3C85A7-DE63-4002-93D8-570B52E651B8}" type="slidenum">
              <a:rPr lang="en-US" smtClean="0"/>
              <a:pPr/>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19149" indent="-119149">
              <a:spcBef>
                <a:spcPts val="600"/>
              </a:spcBef>
              <a:defRPr/>
            </a:pPr>
            <a:r>
              <a:rPr lang="en-US" dirty="0" smtClean="0"/>
              <a:t>Non-financial requirements</a:t>
            </a:r>
            <a:r>
              <a:rPr lang="en-US" baseline="0" dirty="0" smtClean="0"/>
              <a:t> </a:t>
            </a:r>
            <a:r>
              <a:rPr lang="en-US" dirty="0" smtClean="0"/>
              <a:t>include</a:t>
            </a:r>
          </a:p>
          <a:p>
            <a:pPr marL="238297" indent="-119149">
              <a:spcBef>
                <a:spcPts val="600"/>
              </a:spcBef>
              <a:buFont typeface="Calibri" pitchFamily="34" charset="0"/>
              <a:buChar char="–"/>
              <a:defRPr/>
            </a:pPr>
            <a:r>
              <a:rPr lang="en-US" dirty="0" smtClean="0"/>
              <a:t>The state you reside in</a:t>
            </a:r>
          </a:p>
          <a:p>
            <a:pPr marL="238297" indent="-119149">
              <a:spcBef>
                <a:spcPts val="600"/>
              </a:spcBef>
              <a:buFont typeface="Calibri" pitchFamily="34" charset="0"/>
              <a:buChar char="–"/>
              <a:defRPr/>
            </a:pPr>
            <a:r>
              <a:rPr lang="en-US" dirty="0" smtClean="0"/>
              <a:t>Whether you are a citizen or qualified alien</a:t>
            </a:r>
          </a:p>
          <a:p>
            <a:pPr marL="238297" indent="-119149">
              <a:spcBef>
                <a:spcPts val="600"/>
              </a:spcBef>
              <a:buFont typeface="Calibri" pitchFamily="34" charset="0"/>
              <a:buChar char="–"/>
              <a:defRPr/>
            </a:pPr>
            <a:r>
              <a:rPr lang="en-US" dirty="0" smtClean="0"/>
              <a:t>You must have a Social Security number</a:t>
            </a:r>
          </a:p>
          <a:p>
            <a:pPr marL="238297" indent="-119149">
              <a:spcBef>
                <a:spcPts val="600"/>
              </a:spcBef>
              <a:buFont typeface="Calibri" pitchFamily="34" charset="0"/>
              <a:buChar char="–"/>
              <a:defRPr/>
            </a:pPr>
            <a:r>
              <a:rPr lang="en-US" dirty="0" smtClean="0"/>
              <a:t>You must assign rights to medical support and payment</a:t>
            </a:r>
            <a:endParaRPr lang="en-US" dirty="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56BB7E-1B7D-478B-9900-44D8C2FDC44F}" type="slidenum">
              <a:rPr lang="en-US" smtClean="0"/>
              <a:pPr/>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ts val="600"/>
              </a:spcBef>
            </a:pPr>
            <a:r>
              <a:rPr lang="en-US" dirty="0" smtClean="0"/>
              <a:t>Majority of all Medicaid eligibility groups consist of the following individuals</a:t>
            </a:r>
          </a:p>
          <a:p>
            <a:pPr lvl="1" eaLnBrk="1" hangingPunct="1">
              <a:buFont typeface="Arial" charset="0"/>
              <a:buChar char="–"/>
            </a:pPr>
            <a:r>
              <a:rPr lang="en-US" dirty="0" smtClean="0"/>
              <a:t>Pregnant women</a:t>
            </a:r>
          </a:p>
          <a:p>
            <a:pPr lvl="1" eaLnBrk="1" hangingPunct="1">
              <a:buFont typeface="Arial" charset="0"/>
              <a:buChar char="–"/>
            </a:pPr>
            <a:r>
              <a:rPr lang="en-US" dirty="0" smtClean="0"/>
              <a:t>People under age 21 (children) </a:t>
            </a:r>
          </a:p>
          <a:p>
            <a:pPr lvl="1" eaLnBrk="1" hangingPunct="1">
              <a:buFont typeface="Arial" charset="0"/>
              <a:buChar char="–"/>
            </a:pPr>
            <a:r>
              <a:rPr lang="en-US" dirty="0" smtClean="0"/>
              <a:t>People who are aged, blind, or disabled</a:t>
            </a:r>
          </a:p>
          <a:p>
            <a:pPr lvl="1" eaLnBrk="1" hangingPunct="1">
              <a:buFont typeface="Arial" charset="0"/>
              <a:buChar char="–"/>
            </a:pPr>
            <a:r>
              <a:rPr lang="en-US" dirty="0" smtClean="0"/>
              <a:t>A parent or caretaker of a child</a:t>
            </a:r>
          </a:p>
          <a:p>
            <a:pPr eaLnBrk="1" hangingPunct="1">
              <a:spcBef>
                <a:spcPts val="600"/>
              </a:spcBef>
            </a:pPr>
            <a:r>
              <a:rPr lang="en-US" dirty="0" smtClean="0"/>
              <a:t>To qualify you must also satisfy financial and non-financial requirements.</a:t>
            </a:r>
          </a:p>
          <a:p>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D52BC5-2E52-418C-ADF2-09FCD7B1232A}" type="slidenum">
              <a:rPr lang="en-US" smtClean="0"/>
              <a:pPr/>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The financial requirements are divided into two broad areas</a:t>
            </a:r>
          </a:p>
          <a:p>
            <a:pPr marL="246688">
              <a:spcBef>
                <a:spcPts val="600"/>
              </a:spcBef>
              <a:buFont typeface="Calibri" pitchFamily="34" charset="0"/>
              <a:buChar char="–"/>
              <a:defRPr/>
            </a:pPr>
            <a:r>
              <a:rPr lang="en-US" dirty="0" smtClean="0"/>
              <a:t>Income requirements </a:t>
            </a:r>
          </a:p>
          <a:p>
            <a:pPr marL="246688">
              <a:spcBef>
                <a:spcPts val="600"/>
              </a:spcBef>
              <a:buFont typeface="Calibri" pitchFamily="34" charset="0"/>
              <a:buChar char="–"/>
              <a:defRPr/>
            </a:pPr>
            <a:r>
              <a:rPr lang="en-US" dirty="0" smtClean="0"/>
              <a:t>Resource requirements</a:t>
            </a:r>
            <a:endParaRPr lang="en-US" dirty="0"/>
          </a:p>
          <a:p>
            <a:pPr eaLnBrk="1" hangingPunct="1">
              <a:spcBef>
                <a:spcPts val="600"/>
              </a:spcBef>
            </a:pPr>
            <a:r>
              <a:rPr lang="en-US" dirty="0" smtClean="0"/>
              <a:t>The rules for counting your income and resources vary from state to state and from </a:t>
            </a:r>
            <a:r>
              <a:rPr lang="en-US" b="1" i="1" dirty="0" smtClean="0"/>
              <a:t>“group” </a:t>
            </a:r>
            <a:r>
              <a:rPr lang="en-US" dirty="0" smtClean="0"/>
              <a:t>to</a:t>
            </a:r>
            <a:r>
              <a:rPr lang="en-US" b="1" i="1" dirty="0" smtClean="0"/>
              <a:t> “group”. </a:t>
            </a:r>
          </a:p>
          <a:p>
            <a:pPr eaLnBrk="1" hangingPunct="1">
              <a:spcBef>
                <a:spcPts val="600"/>
              </a:spcBef>
            </a:pPr>
            <a:r>
              <a:rPr lang="en-US" dirty="0" smtClean="0"/>
              <a:t>There are special rules for those who live in nursing homes and for disabled children living at home. </a:t>
            </a:r>
          </a:p>
          <a:p>
            <a:pPr marL="246688">
              <a:spcBef>
                <a:spcPts val="600"/>
              </a:spcBef>
              <a:buFont typeface="Calibri" pitchFamily="34" charset="0"/>
              <a:buNone/>
              <a:defRPr/>
            </a:pPr>
            <a:endParaRPr lang="en-US" dirty="0"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A35072-0146-4521-BA5B-6BB1CDF7C9AD}" type="slidenum">
              <a:rPr lang="en-US" smtClean="0"/>
              <a:pPr/>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Income is anything that you could use to purchase food or shelter.</a:t>
            </a:r>
          </a:p>
          <a:p>
            <a:pPr>
              <a:spcBef>
                <a:spcPts val="600"/>
              </a:spcBef>
              <a:defRPr/>
            </a:pPr>
            <a:r>
              <a:rPr lang="en-US" dirty="0" smtClean="0"/>
              <a:t>There are two types of income</a:t>
            </a:r>
          </a:p>
          <a:p>
            <a:pPr marL="246688">
              <a:spcBef>
                <a:spcPts val="600"/>
              </a:spcBef>
              <a:buFont typeface="Calibri" pitchFamily="34" charset="0"/>
              <a:buChar char="–"/>
              <a:defRPr/>
            </a:pPr>
            <a:r>
              <a:rPr lang="en-US" dirty="0" smtClean="0"/>
              <a:t>Earned income, such as wages, salary, or any compensation for work.</a:t>
            </a:r>
          </a:p>
          <a:p>
            <a:pPr marL="246688">
              <a:spcBef>
                <a:spcPts val="600"/>
              </a:spcBef>
              <a:buFont typeface="Calibri" pitchFamily="34" charset="0"/>
              <a:buChar char="–"/>
              <a:defRPr/>
            </a:pPr>
            <a:r>
              <a:rPr lang="en-US" dirty="0" smtClean="0"/>
              <a:t>Unearned income, such as of Social Security Disability Insurance, retirement benefits, and interest and dividends</a:t>
            </a:r>
            <a:endParaRPr lang="en-US" dirty="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FBEDA2-559E-47A5-A575-3215BE558AA7}" type="slidenum">
              <a:rPr lang="en-US" smtClean="0"/>
              <a:pPr/>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The following are considered resources</a:t>
            </a:r>
          </a:p>
          <a:p>
            <a:pPr marL="246688">
              <a:spcBef>
                <a:spcPts val="600"/>
              </a:spcBef>
              <a:buFont typeface="Calibri" pitchFamily="34" charset="0"/>
              <a:buChar char="–"/>
              <a:defRPr/>
            </a:pPr>
            <a:r>
              <a:rPr lang="en-US" dirty="0" smtClean="0"/>
              <a:t>Cash</a:t>
            </a:r>
          </a:p>
          <a:p>
            <a:pPr marL="246688">
              <a:spcBef>
                <a:spcPts val="600"/>
              </a:spcBef>
              <a:buFont typeface="Calibri" pitchFamily="34" charset="0"/>
              <a:buChar char="–"/>
              <a:defRPr/>
            </a:pPr>
            <a:r>
              <a:rPr lang="en-US" dirty="0" smtClean="0"/>
              <a:t>Anything you own that can be converted to cash</a:t>
            </a:r>
          </a:p>
          <a:p>
            <a:pPr marL="246688">
              <a:spcBef>
                <a:spcPts val="600"/>
              </a:spcBef>
              <a:buFont typeface="Calibri" pitchFamily="34" charset="0"/>
              <a:buChar char="–"/>
              <a:defRPr/>
            </a:pPr>
            <a:r>
              <a:rPr lang="en-US" dirty="0" smtClean="0"/>
              <a:t>Liquid resources like savings accounts, stocks, bonds, or anything that could be cashed</a:t>
            </a:r>
          </a:p>
          <a:p>
            <a:pPr marL="246688">
              <a:spcBef>
                <a:spcPts val="600"/>
              </a:spcBef>
              <a:buFont typeface="Calibri" pitchFamily="34" charset="0"/>
              <a:buChar char="–"/>
              <a:defRPr/>
            </a:pPr>
            <a:r>
              <a:rPr lang="en-US" dirty="0" smtClean="0"/>
              <a:t>Real estate you own, other than your home</a:t>
            </a:r>
            <a:endParaRPr lang="en-US" dirty="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0D08B5-9800-44AE-ACCE-666060B9AF1D}" type="slidenum">
              <a:rPr lang="en-US" smtClean="0"/>
              <a:pPr/>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t>This session will ensure you can</a:t>
            </a:r>
            <a:endParaRPr lang="en-US" dirty="0" smtClean="0"/>
          </a:p>
          <a:p>
            <a:pPr lvl="1"/>
            <a:r>
              <a:rPr lang="en-US" dirty="0" smtClean="0"/>
              <a:t>    Define Medicaid</a:t>
            </a:r>
          </a:p>
          <a:p>
            <a:pPr marL="412751" lvl="1" indent="-290513" eaLnBrk="1" hangingPunct="1">
              <a:spcBef>
                <a:spcPts val="1200"/>
              </a:spcBef>
              <a:defRPr/>
            </a:pPr>
            <a:r>
              <a:rPr lang="en-US" dirty="0" smtClean="0"/>
              <a:t>Identify Medicare Savings Programs (MSP)</a:t>
            </a:r>
          </a:p>
          <a:p>
            <a:pPr marL="412751" lvl="1" indent="-290513" eaLnBrk="1" hangingPunct="1">
              <a:spcBef>
                <a:spcPts val="1200"/>
              </a:spcBef>
              <a:defRPr/>
            </a:pPr>
            <a:r>
              <a:rPr lang="en-US" dirty="0" smtClean="0"/>
              <a:t>Describe the Children’s Health Insurance Program (CHIP)</a:t>
            </a:r>
          </a:p>
          <a:p>
            <a:pPr marL="412751" lvl="1" indent="-290513" eaLnBrk="1" hangingPunct="1">
              <a:spcBef>
                <a:spcPts val="1200"/>
              </a:spcBef>
              <a:defRPr/>
            </a:pPr>
            <a:r>
              <a:rPr lang="en-US" dirty="0" smtClean="0"/>
              <a:t>Understand how to obtain coverage in U.S. Territories</a:t>
            </a:r>
          </a:p>
          <a:p>
            <a:pPr>
              <a:buNone/>
            </a:pPr>
            <a:endParaRPr lang="en-US" dirty="0"/>
          </a:p>
        </p:txBody>
      </p:sp>
      <p:sp>
        <p:nvSpPr>
          <p:cNvPr id="4" name="Slide Number Placeholder 3"/>
          <p:cNvSpPr>
            <a:spLocks noGrp="1"/>
          </p:cNvSpPr>
          <p:nvPr>
            <p:ph type="sldNum" sz="quarter" idx="10"/>
          </p:nvPr>
        </p:nvSpPr>
        <p:spPr/>
        <p:txBody>
          <a:bodyPr/>
          <a:lstStyle/>
          <a:p>
            <a:pPr>
              <a:defRPr/>
            </a:pPr>
            <a:fld id="{8553618E-F662-4D9C-A91A-5D9C7EC2D373}"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There are mandatory groups and optional groups.</a:t>
            </a:r>
          </a:p>
          <a:p>
            <a:pPr lvl="1" indent="-117470">
              <a:defRPr/>
            </a:pPr>
            <a:r>
              <a:rPr lang="en-US" dirty="0" smtClean="0"/>
              <a:t>Mandatory groups are those that Federal law requires states to cover.</a:t>
            </a:r>
          </a:p>
          <a:p>
            <a:pPr lvl="1" indent="-117470">
              <a:defRPr/>
            </a:pPr>
            <a:r>
              <a:rPr lang="en-US" dirty="0" smtClean="0"/>
              <a:t>Optional groups are those that Federal law does not require to be covered by states, but that states may choose to cover.</a:t>
            </a:r>
          </a:p>
          <a:p>
            <a:pPr marL="246688" indent="-129218">
              <a:spcBef>
                <a:spcPts val="0"/>
              </a:spcBef>
              <a:buFont typeface="Calibri" pitchFamily="34" charset="0"/>
              <a:buChar char="–"/>
              <a:defRPr/>
            </a:pPr>
            <a:endParaRPr lang="en-US" dirty="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31BB92-3052-48C7-A9E8-33C538288E7F}" type="slidenum">
              <a:rPr lang="en-US" smtClean="0"/>
              <a:pPr/>
              <a:t>20</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157B2964-9D95-4B83-A6B1-A2E75076CF8E}" type="slidenum">
              <a:rPr lang="en-US" smtClean="0"/>
              <a:pPr defTabSz="964935"/>
              <a:t>21</a:t>
            </a:fld>
            <a:endParaRPr lang="en-US" dirty="0" smtClean="0"/>
          </a:p>
        </p:txBody>
      </p:sp>
      <p:sp>
        <p:nvSpPr>
          <p:cNvPr id="7782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77828" name="Rectangle 3"/>
          <p:cNvSpPr>
            <a:spLocks noGrp="1" noChangeArrowheads="1"/>
          </p:cNvSpPr>
          <p:nvPr>
            <p:ph type="body" idx="1"/>
          </p:nvPr>
        </p:nvSpPr>
        <p:spPr bwMode="auto">
          <a:xfrm>
            <a:off x="685801" y="4640580"/>
            <a:ext cx="5943600" cy="4657249"/>
          </a:xfrm>
          <a:noFill/>
        </p:spPr>
        <p:txBody>
          <a:bodyPr wrap="square" numCol="1" anchor="t" anchorCtr="0" compatLnSpc="1">
            <a:prstTxWarp prst="textNoShape">
              <a:avLst/>
            </a:prstTxWarp>
          </a:bodyPr>
          <a:lstStyle/>
          <a:p>
            <a:pPr eaLnBrk="1" hangingPunct="1">
              <a:spcBef>
                <a:spcPts val="600"/>
              </a:spcBef>
            </a:pPr>
            <a:r>
              <a:rPr lang="en-US" dirty="0" smtClean="0"/>
              <a:t>The following specifies the mandatory Medicaid ("categorically needy" ) eligibility groups for which Federal matching funds are provided.</a:t>
            </a:r>
          </a:p>
          <a:p>
            <a:pPr marL="224872" lvl="1" indent="-112436" eaLnBrk="1" hangingPunct="1"/>
            <a:r>
              <a:rPr lang="en-US" dirty="0" smtClean="0"/>
              <a:t>Limited income families with children, as described in Section 1931 of the Social Security Act, who meet certain of the eligibility requirements in the state's Aid to Families with Dependent Children (AFDC) plan in effect on July 16, 1996. </a:t>
            </a:r>
          </a:p>
          <a:p>
            <a:pPr marL="224872" lvl="1" indent="-112436" eaLnBrk="1" hangingPunct="1"/>
            <a:r>
              <a:rPr lang="en-US" dirty="0" smtClean="0"/>
              <a:t>Supplemental Security Income (SSI) recipients (or in States using more restrictive criteria--aged, blind, and disabled individuals who meet criteria which are more restrictive than those of the SSI program and which were in place in the state's approved Medicaid plan as of January 1, 1972).</a:t>
            </a:r>
          </a:p>
          <a:p>
            <a:pPr marL="224872" lvl="1" indent="-112436" eaLnBrk="1" hangingPunct="1"/>
            <a:r>
              <a:rPr lang="en-US" dirty="0" smtClean="0"/>
              <a:t>Infants born to Medicaid-eligible pregnant women. Medicaid eligibility must continue throughout the first year of life so long as the infant remains in the mother's household and she remains eligible, or would be eligible if she was still pregnant. </a:t>
            </a:r>
          </a:p>
          <a:p>
            <a:pPr eaLnBrk="1" hangingPunct="1">
              <a:lnSpc>
                <a:spcPct val="80000"/>
              </a:lnSpc>
            </a:pP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xfrm>
            <a:off x="685801" y="4560570"/>
            <a:ext cx="5943600" cy="4320540"/>
          </a:xfrm>
          <a:noFill/>
        </p:spPr>
        <p:txBody>
          <a:bodyPr wrap="square" numCol="1" anchor="t" anchorCtr="0" compatLnSpc="1">
            <a:prstTxWarp prst="textNoShape">
              <a:avLst/>
            </a:prstTxWarp>
          </a:bodyPr>
          <a:lstStyle/>
          <a:p>
            <a:pPr marL="224872" lvl="1" indent="-112436" eaLnBrk="1" hangingPunct="1">
              <a:buNone/>
            </a:pPr>
            <a:r>
              <a:rPr lang="en-US" dirty="0" smtClean="0"/>
              <a:t>The groups Federally required to be covered by states include the following</a:t>
            </a:r>
          </a:p>
          <a:p>
            <a:pPr marL="224872" lvl="1" indent="-112436" eaLnBrk="1" hangingPunct="1">
              <a:buFont typeface="Wingdings" pitchFamily="2" charset="2"/>
              <a:buChar char="§"/>
            </a:pPr>
            <a:r>
              <a:rPr lang="en-US" dirty="0" smtClean="0"/>
              <a:t>Pregnant women and children under age 6 whose family income is at or below 133% of the Federal poverty level. (The minimum mandatory income level for pregnant women and infants in certain States may be higher than 133% percent, if as of certain dates the State had established a higher percentage for covering those groups.) </a:t>
            </a:r>
          </a:p>
          <a:p>
            <a:pPr marL="447122" lvl="2" indent="-112436" eaLnBrk="1" hangingPunct="1">
              <a:buFont typeface="Calibri" pitchFamily="34" charset="0"/>
              <a:buChar char="–"/>
            </a:pPr>
            <a:r>
              <a:rPr lang="en-US" dirty="0" smtClean="0"/>
              <a:t>Once eligibility is established, pregnant women remain eligible for Medicaid through the end of the calendar month in which the 60th day after the end of the pregnancy falls, regardless of any change in family income. </a:t>
            </a:r>
          </a:p>
          <a:p>
            <a:pPr marL="224872" lvl="1" indent="-112436" eaLnBrk="1" hangingPunct="1">
              <a:buFont typeface="Wingdings" pitchFamily="2" charset="2"/>
              <a:buChar char="§"/>
            </a:pPr>
            <a:r>
              <a:rPr lang="en-US" dirty="0" smtClean="0"/>
              <a:t>Children age 6 until age 19 in families with incomes at or below the Federal poverty level</a:t>
            </a:r>
          </a:p>
          <a:p>
            <a:pPr marL="224872" lvl="1" indent="-112436" eaLnBrk="1" hangingPunct="1">
              <a:buFont typeface="Wingdings" pitchFamily="2" charset="2"/>
              <a:buChar char="§"/>
            </a:pPr>
            <a:r>
              <a:rPr lang="en-US" dirty="0" smtClean="0"/>
              <a:t>Recipients of adoption assistance and foster care under Title IV-E of the Social Security Act</a:t>
            </a:r>
          </a:p>
          <a:p>
            <a:pPr marL="224872" lvl="1" indent="-112436" eaLnBrk="1" hangingPunct="1">
              <a:buFont typeface="Wingdings" pitchFamily="2" charset="2"/>
              <a:buChar char="§"/>
            </a:pPr>
            <a:r>
              <a:rPr lang="en-US" dirty="0" smtClean="0"/>
              <a:t>Certain Medicare low-income beneficiaries.</a:t>
            </a:r>
          </a:p>
          <a:p>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D049D39F-6B88-4ADA-AC10-9A002454E17B}" type="slidenum">
              <a:rPr lang="en-US" smtClean="0"/>
              <a:pPr defTabSz="964935"/>
              <a:t>22</a:t>
            </a:fld>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DF699E5B-19C7-4AC3-A764-E9BBAAD60DB0}" type="slidenum">
              <a:rPr lang="en-US" smtClean="0"/>
              <a:pPr defTabSz="964935"/>
              <a:t>23</a:t>
            </a:fld>
            <a:endParaRPr lang="en-US" dirty="0" smtClean="0"/>
          </a:p>
        </p:txBody>
      </p:sp>
      <p:sp>
        <p:nvSpPr>
          <p:cNvPr id="798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xfrm>
            <a:off x="685801" y="4560570"/>
            <a:ext cx="5897879" cy="4320540"/>
          </a:xfrm>
        </p:spPr>
        <p:txBody>
          <a:bodyPr wrap="square" numCol="1" anchor="t" anchorCtr="0" compatLnSpc="1">
            <a:prstTxWarp prst="textNoShape">
              <a:avLst/>
            </a:prstTxWarp>
            <a:normAutofit lnSpcReduction="10000"/>
          </a:bodyPr>
          <a:lstStyle/>
          <a:p>
            <a:pPr eaLnBrk="1" hangingPunct="1">
              <a:lnSpc>
                <a:spcPct val="110000"/>
              </a:lnSpc>
              <a:spcBef>
                <a:spcPts val="400"/>
              </a:spcBef>
              <a:defRPr/>
            </a:pPr>
            <a:r>
              <a:rPr lang="en-US" dirty="0" smtClean="0"/>
              <a:t>States also have the option of providing Medicaid coverage for other optional groups. These optional groups share characteristics of the mandatory groups (that is, they fall within defined categories), but the eligibility criteria are somewhat more liberally defined. </a:t>
            </a:r>
          </a:p>
          <a:p>
            <a:pPr eaLnBrk="1" hangingPunct="1">
              <a:lnSpc>
                <a:spcPct val="110000"/>
              </a:lnSpc>
              <a:spcBef>
                <a:spcPts val="400"/>
              </a:spcBef>
              <a:defRPr/>
            </a:pPr>
            <a:r>
              <a:rPr lang="en-US" dirty="0" smtClean="0"/>
              <a:t>The broadest optional groups for which states will receive Federal matching funds for coverage under the Medicaid program include the following</a:t>
            </a:r>
          </a:p>
          <a:p>
            <a:pPr marL="224872" lvl="1" indent="-112436" eaLnBrk="1" hangingPunct="1">
              <a:lnSpc>
                <a:spcPct val="110000"/>
              </a:lnSpc>
              <a:spcBef>
                <a:spcPts val="400"/>
              </a:spcBef>
              <a:defRPr/>
            </a:pPr>
            <a:r>
              <a:rPr lang="en-US" dirty="0" smtClean="0"/>
              <a:t>Recipients of state supplementary income payments</a:t>
            </a:r>
          </a:p>
          <a:p>
            <a:pPr marL="224872" lvl="1" indent="-112436" defTabSz="966612" eaLnBrk="1" hangingPunct="1">
              <a:lnSpc>
                <a:spcPct val="110000"/>
              </a:lnSpc>
              <a:spcBef>
                <a:spcPts val="400"/>
              </a:spcBef>
              <a:defRPr/>
            </a:pPr>
            <a:r>
              <a:rPr lang="en-US" dirty="0" smtClean="0"/>
              <a:t>Individuals in institutions with relatively high income</a:t>
            </a:r>
          </a:p>
          <a:p>
            <a:pPr marL="224872" lvl="1" indent="-112436" eaLnBrk="1" hangingPunct="1">
              <a:lnSpc>
                <a:spcPct val="110000"/>
              </a:lnSpc>
              <a:spcBef>
                <a:spcPts val="400"/>
              </a:spcBef>
              <a:defRPr/>
            </a:pPr>
            <a:r>
              <a:rPr lang="en-US" dirty="0" smtClean="0"/>
              <a:t>The Ticket to Work and Work Incentives Improvement Act of 1999 (P.L. 106-170) created two new eligibility groups for working disabled individuals. Both are optional for the states, and both went into effect October 1, 2000. </a:t>
            </a:r>
          </a:p>
          <a:p>
            <a:pPr marL="95654" indent="-112436" eaLnBrk="1" hangingPunct="1">
              <a:lnSpc>
                <a:spcPct val="110000"/>
              </a:lnSpc>
              <a:spcBef>
                <a:spcPts val="400"/>
              </a:spcBef>
              <a:defRPr/>
            </a:pPr>
            <a:r>
              <a:rPr lang="en-US" dirty="0" smtClean="0"/>
              <a:t>The states have the option of extending Medicaid coverage to medically needy individuals who are not otherwise eligible for Medicaid because of excess income. The individual’s incurred medical costs are deducted from income over an accounting period of one to six months. If the net result is below the state-established “medically needy” income level, the individual will qualify for Medicaid coverage for the remainder of the accounting period. This can provide access to Medicaid coverage for individuals with recurring drug and medical expenses that are high in relation to their monthly income.  </a:t>
            </a:r>
          </a:p>
          <a:p>
            <a:pPr eaLnBrk="1" hangingPunct="1">
              <a:lnSpc>
                <a:spcPct val="110000"/>
              </a:lnSpc>
              <a:spcBef>
                <a:spcPts val="400"/>
              </a:spcBef>
              <a:defRPr/>
            </a:pPr>
            <a:r>
              <a:rPr lang="en-US" dirty="0" smtClean="0"/>
              <a:t>The medically-needy group is an optional group consisting of individuals who would be eligible for Medicaid, except that their income is above a level that would otherwise make them eligible for Medicaid.</a:t>
            </a:r>
          </a:p>
          <a:p>
            <a:pPr marL="225405" lvl="1" indent="-112703" eaLnBrk="1" hangingPunct="1">
              <a:lnSpc>
                <a:spcPct val="110000"/>
              </a:lnSpc>
              <a:spcBef>
                <a:spcPts val="400"/>
              </a:spcBef>
              <a:defRPr/>
            </a:pPr>
            <a:r>
              <a:rPr lang="en-US" dirty="0" smtClean="0"/>
              <a:t>Individuals must "spend down" to qualify</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A7F2EDE-31E8-4BC8-8A8B-FB8CF05BCA9C}" type="slidenum">
              <a:rPr lang="en-US" smtClean="0"/>
              <a:pPr defTabSz="964935"/>
              <a:t>24</a:t>
            </a:fld>
            <a:endParaRPr lang="en-US" dirty="0" smtClean="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4872" lvl="1" indent="-112436" eaLnBrk="1" hangingPunct="1">
              <a:lnSpc>
                <a:spcPct val="110000"/>
              </a:lnSpc>
              <a:buFont typeface="Wingdings" pitchFamily="2" charset="2"/>
              <a:buChar char="§"/>
            </a:pPr>
            <a:r>
              <a:rPr lang="en-US" dirty="0" smtClean="0"/>
              <a:t>If a state has a medically needy program it must cover the following</a:t>
            </a:r>
          </a:p>
          <a:p>
            <a:pPr marL="399399" lvl="2" indent="-174527" eaLnBrk="1" hangingPunct="1">
              <a:lnSpc>
                <a:spcPct val="110000"/>
              </a:lnSpc>
              <a:buFont typeface="Calibri" pitchFamily="34" charset="0"/>
              <a:buChar char="–"/>
            </a:pPr>
            <a:r>
              <a:rPr lang="en-US" dirty="0" smtClean="0"/>
              <a:t>Children under age 19 who are full-time students</a:t>
            </a:r>
          </a:p>
          <a:p>
            <a:pPr marL="399399" lvl="2" indent="-174527" eaLnBrk="1" hangingPunct="1">
              <a:lnSpc>
                <a:spcPct val="110000"/>
              </a:lnSpc>
              <a:buFont typeface="Calibri" pitchFamily="34" charset="0"/>
              <a:buChar char="–"/>
            </a:pPr>
            <a:r>
              <a:rPr lang="en-US" dirty="0" smtClean="0"/>
              <a:t>Pregnant women who are medically needy</a:t>
            </a:r>
          </a:p>
          <a:p>
            <a:pPr marL="399399" lvl="2" indent="-174527" eaLnBrk="1" hangingPunct="1">
              <a:lnSpc>
                <a:spcPct val="110000"/>
              </a:lnSpc>
              <a:buFont typeface="Calibri" pitchFamily="34" charset="0"/>
              <a:buChar char="–"/>
            </a:pPr>
            <a:r>
              <a:rPr lang="en-US" dirty="0" smtClean="0"/>
              <a:t>Prenatal and delivery care for pregnant women</a:t>
            </a:r>
          </a:p>
          <a:p>
            <a:pPr marL="399399" lvl="2" indent="-174527" eaLnBrk="1" hangingPunct="1">
              <a:lnSpc>
                <a:spcPct val="110000"/>
              </a:lnSpc>
              <a:buFont typeface="Calibri" pitchFamily="34" charset="0"/>
              <a:buChar char="–"/>
            </a:pPr>
            <a:r>
              <a:rPr lang="en-US" dirty="0" smtClean="0"/>
              <a:t>Certain newborns for 1 year</a:t>
            </a:r>
          </a:p>
          <a:p>
            <a:pPr marL="399399" lvl="2" indent="-174527" eaLnBrk="1" hangingPunct="1">
              <a:lnSpc>
                <a:spcPct val="110000"/>
              </a:lnSpc>
              <a:buFont typeface="Calibri" pitchFamily="34" charset="0"/>
              <a:buChar char="–"/>
            </a:pPr>
            <a:r>
              <a:rPr lang="en-US" dirty="0" smtClean="0"/>
              <a:t>Protected blind persons</a:t>
            </a:r>
            <a:r>
              <a:rPr lang="en-US" b="1" baseline="0" dirty="0" smtClean="0"/>
              <a:t> </a:t>
            </a:r>
            <a:r>
              <a:rPr lang="en-US" b="0" baseline="0" dirty="0" smtClean="0"/>
              <a:t>(thos</a:t>
            </a:r>
            <a:r>
              <a:rPr lang="en-US" dirty="0" smtClean="0"/>
              <a:t>e eligible as medically needy under Medicaid in December</a:t>
            </a:r>
            <a:r>
              <a:rPr lang="en-US" baseline="0" dirty="0" smtClean="0"/>
              <a:t> </a:t>
            </a:r>
            <a:r>
              <a:rPr lang="en-US" dirty="0" smtClean="0"/>
              <a:t>1973 on the basis of the blindness or disability criteria</a:t>
            </a:r>
            <a:r>
              <a:rPr lang="en-US" baseline="0" dirty="0" smtClean="0"/>
              <a:t> and m</a:t>
            </a:r>
            <a:r>
              <a:rPr lang="en-US" dirty="0" smtClean="0"/>
              <a:t>eet the current requirements for eligibility as medically needy under Medicaid except for blindness or disability criteria)</a:t>
            </a:r>
          </a:p>
          <a:p>
            <a:pPr marL="399399" lvl="2" indent="-174527" eaLnBrk="1" hangingPunct="1">
              <a:lnSpc>
                <a:spcPct val="110000"/>
              </a:lnSpc>
              <a:buFont typeface="Calibri" pitchFamily="34" charset="0"/>
              <a:buChar char="–"/>
            </a:pPr>
            <a:r>
              <a:rPr lang="en-US" dirty="0" smtClean="0"/>
              <a:t>Ambulatory care for children</a:t>
            </a:r>
          </a:p>
          <a:p>
            <a:pPr>
              <a:lnSpc>
                <a:spcPct val="110000"/>
              </a:lnSpc>
            </a:pPr>
            <a:r>
              <a:rPr lang="en-US" dirty="0" smtClean="0"/>
              <a:t>The following states have medically needy programs</a:t>
            </a:r>
          </a:p>
          <a:p>
            <a:pPr>
              <a:lnSpc>
                <a:spcPct val="110000"/>
              </a:lnSpc>
              <a:buFont typeface="Wingdings" pitchFamily="2" charset="2"/>
              <a:buNone/>
            </a:pPr>
            <a:r>
              <a:rPr lang="fi-FI" dirty="0" smtClean="0"/>
              <a:t>	Arkansas, Hawaii, Maine, Nebraska, Pennsylvania, Vermont, </a:t>
            </a:r>
            <a:r>
              <a:rPr lang="en-US" dirty="0" smtClean="0"/>
              <a:t>California, Illinois, Maryland, New Hampshire, Puerto Rico, Virginia, Connecticut, Iowa, Massachusetts, New Jersey, Rhode Island, Washington, Dist. of Columbia, Kansas, Michigan, New York, Tennessee, West Virginia, Florida, Kentucky, Minnesota, North Carolina, Texas*, Wisconsin, </a:t>
            </a:r>
            <a:r>
              <a:rPr lang="fi-FI" dirty="0" smtClean="0"/>
              <a:t>Georgia, Louisiana, Montana, North Dakota, and Utah</a:t>
            </a:r>
          </a:p>
          <a:p>
            <a:pPr>
              <a:lnSpc>
                <a:spcPct val="110000"/>
              </a:lnSpc>
              <a:buFont typeface="Wingdings" pitchFamily="2" charset="2"/>
              <a:buNone/>
            </a:pPr>
            <a:r>
              <a:rPr lang="en-US" i="1" dirty="0" smtClean="0"/>
              <a:t>*The medically needy program in Texas covers only the “mandatory" medically needy groups. It does not cover the aged, blind and disabled.</a:t>
            </a:r>
            <a:endParaRPr lang="en-US" dirty="0" smtClean="0"/>
          </a:p>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CBC1F7D3-C679-432D-BC00-A13977A9B713}" type="slidenum">
              <a:rPr lang="en-US" smtClean="0"/>
              <a:pPr defTabSz="964935"/>
              <a:t>25</a:t>
            </a:fld>
            <a:endParaRPr lang="en-US" dirty="0" smtClean="0"/>
          </a:p>
        </p:txBody>
      </p:sp>
      <p:sp>
        <p:nvSpPr>
          <p:cNvPr id="81923"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1924" name="Rectangle 3"/>
          <p:cNvSpPr>
            <a:spLocks noGrp="1" noChangeArrowheads="1"/>
          </p:cNvSpPr>
          <p:nvPr>
            <p:ph type="body" idx="1"/>
          </p:nvPr>
        </p:nvSpPr>
        <p:spPr bwMode="auto">
          <a:xfrm>
            <a:off x="685801" y="4648916"/>
            <a:ext cx="5943600" cy="4322206"/>
          </a:xfrm>
          <a:noFill/>
        </p:spPr>
        <p:txBody>
          <a:bodyPr wrap="square" numCol="1" anchor="t" anchorCtr="0" compatLnSpc="1">
            <a:prstTxWarp prst="textNoShape">
              <a:avLst/>
            </a:prstTxWarp>
          </a:bodyPr>
          <a:lstStyle/>
          <a:p>
            <a:pPr eaLnBrk="1" hangingPunct="1">
              <a:spcBef>
                <a:spcPts val="600"/>
              </a:spcBef>
            </a:pPr>
            <a:r>
              <a:rPr lang="en-US" dirty="0" smtClean="0"/>
              <a:t>Apply for Medicaid if you think you are pregnant. You may be eligible if you are married or single. </a:t>
            </a:r>
          </a:p>
          <a:p>
            <a:pPr eaLnBrk="1" hangingPunct="1">
              <a:spcBef>
                <a:spcPts val="600"/>
              </a:spcBef>
            </a:pPr>
            <a:r>
              <a:rPr lang="en-US" dirty="0" smtClean="0"/>
              <a:t>If you are covered by Medicaid when your child is born, both you and your child will be covered.</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712AE10F-B95A-4609-9490-17A1620FE4E7}" type="slidenum">
              <a:rPr lang="en-US" smtClean="0"/>
              <a:pPr defTabSz="964935"/>
              <a:t>26</a:t>
            </a:fld>
            <a:endParaRPr lang="en-US" dirty="0" smtClean="0"/>
          </a:p>
        </p:txBody>
      </p:sp>
      <p:sp>
        <p:nvSpPr>
          <p:cNvPr id="8294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2948" name="Rectangle 3"/>
          <p:cNvSpPr>
            <a:spLocks noGrp="1" noChangeArrowheads="1"/>
          </p:cNvSpPr>
          <p:nvPr>
            <p:ph type="body" idx="1"/>
          </p:nvPr>
        </p:nvSpPr>
        <p:spPr bwMode="auto">
          <a:xfrm>
            <a:off x="685801" y="4640580"/>
            <a:ext cx="5943600" cy="4320540"/>
          </a:xfrm>
          <a:noFill/>
        </p:spPr>
        <p:txBody>
          <a:bodyPr wrap="square" numCol="1" anchor="t" anchorCtr="0" compatLnSpc="1">
            <a:prstTxWarp prst="textNoShape">
              <a:avLst/>
            </a:prstTxWarp>
          </a:bodyPr>
          <a:lstStyle/>
          <a:p>
            <a:pPr eaLnBrk="1" hangingPunct="1">
              <a:spcBef>
                <a:spcPts val="600"/>
              </a:spcBef>
            </a:pPr>
            <a:r>
              <a:rPr lang="en-US" dirty="0" smtClean="0"/>
              <a:t>Your child may be eligible for coverage if he or she is a U.S. citizen or a lawfully admitted immigrant, even if you are not (however, there is a 5-year limit that applies to lawful permanent residents). </a:t>
            </a:r>
          </a:p>
          <a:p>
            <a:pPr eaLnBrk="1" hangingPunct="1">
              <a:spcBef>
                <a:spcPts val="600"/>
              </a:spcBef>
            </a:pPr>
            <a:r>
              <a:rPr lang="en-US" dirty="0" smtClean="0"/>
              <a:t>Eligibility for children is based on the child's status, not the parent's status. Also, if you are caring for someone else's child  who lives with you, the child may be eligible even if you are not because your income and resources will not count for the child.</a:t>
            </a:r>
          </a:p>
          <a:p>
            <a:pPr eaLnBrk="1" hangingPunct="1">
              <a:spcBef>
                <a:spcPts val="600"/>
              </a:spcBef>
            </a:pPr>
            <a:r>
              <a:rPr lang="en-US" dirty="0" smtClean="0"/>
              <a:t>Apply for Medicaid if you are the parent or guardian of a child who is 18 years old or younger and your family's income is limited, or if your child is sick enough to need nursing home care, but could stay home with good quality care at home. </a:t>
            </a:r>
          </a:p>
          <a:p>
            <a:pPr lvl="1" eaLnBrk="1" hangingPunct="1"/>
            <a:r>
              <a:rPr lang="en-US" dirty="0" smtClean="0"/>
              <a:t>If you are a teenager living on your own, the state may allow you to apply for Medicaid on your own behalf or any adult may apply for you. </a:t>
            </a:r>
          </a:p>
          <a:p>
            <a:pPr lvl="1" eaLnBrk="1" hangingPunct="1"/>
            <a:r>
              <a:rPr lang="en-US" dirty="0" smtClean="0"/>
              <a:t>Many states also cover children up to age 21.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1EDB8615-B861-4AD6-9DE8-90A190C66B74}" type="slidenum">
              <a:rPr lang="en-US" smtClean="0"/>
              <a:pPr defTabSz="964935"/>
              <a:t>27</a:t>
            </a:fld>
            <a:endParaRPr lang="en-US" dirty="0" smtClean="0"/>
          </a:p>
        </p:txBody>
      </p:sp>
      <p:sp>
        <p:nvSpPr>
          <p:cNvPr id="83971"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78852" name="Rectangle 3"/>
          <p:cNvSpPr>
            <a:spLocks noGrp="1" noChangeArrowheads="1"/>
          </p:cNvSpPr>
          <p:nvPr>
            <p:ph type="body" idx="1"/>
          </p:nvPr>
        </p:nvSpPr>
        <p:spPr>
          <a:xfrm>
            <a:off x="685801" y="4640580"/>
            <a:ext cx="5943600" cy="4320540"/>
          </a:xfrm>
          <a:ln/>
        </p:spPr>
        <p:txBody>
          <a:bodyPr/>
          <a:lstStyle/>
          <a:p>
            <a:pPr eaLnBrk="1" hangingPunct="1">
              <a:spcBef>
                <a:spcPts val="600"/>
              </a:spcBef>
              <a:defRPr/>
            </a:pPr>
            <a:r>
              <a:rPr lang="en-US" dirty="0" smtClean="0"/>
              <a:t>Apply if you are aged (65 years old or older), blind, or disabled and one of the following</a:t>
            </a:r>
          </a:p>
          <a:p>
            <a:pPr lvl="1" eaLnBrk="1" hangingPunct="1">
              <a:defRPr/>
            </a:pPr>
            <a:r>
              <a:rPr lang="en-US" dirty="0" smtClean="0"/>
              <a:t>You have limited income and resources</a:t>
            </a:r>
          </a:p>
          <a:p>
            <a:pPr marL="224872" indent="-112436" eaLnBrk="1" hangingPunct="1">
              <a:spcBef>
                <a:spcPts val="600"/>
              </a:spcBef>
              <a:buFont typeface="Calibri" pitchFamily="34" charset="0"/>
              <a:buChar char="–"/>
              <a:defRPr/>
            </a:pPr>
            <a:r>
              <a:rPr lang="en-US" dirty="0" smtClean="0"/>
              <a:t>You are terminally ill and want to get hospice services</a:t>
            </a:r>
          </a:p>
          <a:p>
            <a:pPr marL="224872" indent="-112436" eaLnBrk="1" hangingPunct="1">
              <a:spcBef>
                <a:spcPts val="600"/>
              </a:spcBef>
              <a:buFont typeface="Calibri" pitchFamily="34" charset="0"/>
              <a:buChar char="–"/>
              <a:defRPr/>
            </a:pPr>
            <a:r>
              <a:rPr lang="en-US" dirty="0" smtClean="0"/>
              <a:t>You live in a nursing home and have limited income and resources</a:t>
            </a:r>
          </a:p>
          <a:p>
            <a:pPr marL="224872" indent="-112436" eaLnBrk="1" hangingPunct="1">
              <a:spcBef>
                <a:spcPts val="600"/>
              </a:spcBef>
              <a:buFont typeface="Calibri" pitchFamily="34" charset="0"/>
              <a:buChar char="–"/>
              <a:defRPr/>
            </a:pPr>
            <a:r>
              <a:rPr lang="en-US" dirty="0" smtClean="0"/>
              <a:t>You need nursing home care, but can stay at home with special community care services</a:t>
            </a:r>
          </a:p>
          <a:p>
            <a:pPr marL="224872" indent="-112436" eaLnBrk="1" hangingPunct="1">
              <a:spcBef>
                <a:spcPts val="600"/>
              </a:spcBef>
              <a:buFont typeface="Calibri" pitchFamily="34" charset="0"/>
              <a:buChar char="–"/>
              <a:defRPr/>
            </a:pPr>
            <a:r>
              <a:rPr lang="en-US" dirty="0" smtClean="0"/>
              <a:t>You are eligible for Medicare and have limited income and resources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1219200" y="685800"/>
            <a:ext cx="4803775" cy="3602038"/>
          </a:xfrm>
          <a:noFill/>
          <a:ln>
            <a:solidFill>
              <a:srgbClr val="000000"/>
            </a:solidFill>
            <a:miter lim="800000"/>
            <a:headEnd/>
            <a:tailEnd/>
          </a:ln>
        </p:spPr>
      </p:sp>
      <p:sp>
        <p:nvSpPr>
          <p:cNvPr id="84995" name="Notes Placeholder 2"/>
          <p:cNvSpPr>
            <a:spLocks noGrp="1"/>
          </p:cNvSpPr>
          <p:nvPr>
            <p:ph type="body" idx="1"/>
          </p:nvPr>
        </p:nvSpPr>
        <p:spPr bwMode="auto">
          <a:xfrm>
            <a:off x="228600" y="4560570"/>
            <a:ext cx="6705600" cy="4320540"/>
          </a:xfrm>
          <a:noFill/>
        </p:spPr>
        <p:txBody>
          <a:bodyPr wrap="square" numCol="1" anchor="t" anchorCtr="0" compatLnSpc="1">
            <a:prstTxWarp prst="textNoShape">
              <a:avLst/>
            </a:prstTxWarp>
            <a:normAutofit/>
          </a:bodyPr>
          <a:lstStyle/>
          <a:p>
            <a:pPr>
              <a:spcBef>
                <a:spcPts val="600"/>
              </a:spcBef>
              <a:buNone/>
            </a:pPr>
            <a:r>
              <a:rPr lang="en-US" dirty="0" smtClean="0"/>
              <a:t>    	The Affordable Care Act; P. L. 111-148, as amended by the Health Care and Education 	Reconciliation Act of 2010; P. L. 111-152 establishes a new eligibility group that all States 	participating in Medicaid must cover as of January 2014. </a:t>
            </a:r>
          </a:p>
          <a:p>
            <a:pPr>
              <a:spcBef>
                <a:spcPts val="600"/>
              </a:spcBef>
              <a:buNone/>
            </a:pPr>
            <a:endParaRPr lang="en-US" dirty="0" smtClean="0"/>
          </a:p>
          <a:p>
            <a:pPr>
              <a:spcBef>
                <a:spcPts val="600"/>
              </a:spcBef>
              <a:buNone/>
            </a:pPr>
            <a:r>
              <a:rPr lang="en-US" dirty="0" smtClean="0"/>
              <a:t>		Section 2001(a)(4) adds a new subsection (k)(2) of section 1902 of the Social Security Act 	(the Act), which permits States to cover this group of individuals at State option, or to 	phase-in coverage of the group based on income, beginning April 1, 2010. </a:t>
            </a:r>
          </a:p>
          <a:p>
            <a:pPr>
              <a:spcBef>
                <a:spcPts val="600"/>
              </a:spcBef>
              <a:defRPr/>
            </a:pPr>
            <a:r>
              <a:rPr lang="en-US" dirty="0" smtClean="0"/>
              <a:t>New eligibility group VIII</a:t>
            </a:r>
          </a:p>
          <a:p>
            <a:pPr lvl="1">
              <a:defRPr/>
            </a:pPr>
            <a:r>
              <a:rPr lang="en-US" dirty="0" smtClean="0"/>
              <a:t>Must be covered as of January 2014</a:t>
            </a:r>
          </a:p>
          <a:p>
            <a:pPr lvl="1">
              <a:defRPr/>
            </a:pPr>
            <a:r>
              <a:rPr lang="en-US" dirty="0" smtClean="0"/>
              <a:t>States have the option to begin covering this group starting April 1, 2010</a:t>
            </a:r>
          </a:p>
          <a:p>
            <a:pPr lvl="1">
              <a:defRPr/>
            </a:pPr>
            <a:r>
              <a:rPr lang="en-US" dirty="0" smtClean="0"/>
              <a:t>New group fills the gaps in existing Medicaid eligibility </a:t>
            </a:r>
          </a:p>
          <a:p>
            <a:pPr lvl="1">
              <a:defRPr/>
            </a:pPr>
            <a:r>
              <a:rPr lang="en-US" dirty="0" smtClean="0"/>
              <a:t>Includes very-low income individuals not otherwise eligible. Their income can’t exceed 133% of the FPL and there is no asset test.</a:t>
            </a:r>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0F36C0-719B-4179-A8FE-8D75CB8C7EE8}" type="slidenum">
              <a:rPr lang="en-US" smtClean="0"/>
              <a:pPr/>
              <a:t>28</a:t>
            </a:fld>
            <a:endParaRPr lang="en-US" dirty="0" smtClean="0"/>
          </a:p>
        </p:txBody>
      </p:sp>
      <p:pic>
        <p:nvPicPr>
          <p:cNvPr id="5" name="Picture 4" descr="LegislationIcon.gif"/>
          <p:cNvPicPr>
            <a:picLocks noChangeAspect="1" noChangeArrowheads="1"/>
          </p:cNvPicPr>
          <p:nvPr/>
        </p:nvPicPr>
        <p:blipFill>
          <a:blip r:embed="rId3" cstate="print"/>
          <a:srcRect/>
          <a:stretch>
            <a:fillRect/>
          </a:stretch>
        </p:blipFill>
        <p:spPr bwMode="auto">
          <a:xfrm>
            <a:off x="838200" y="4648200"/>
            <a:ext cx="286789" cy="299268"/>
          </a:xfrm>
          <a:prstGeom prst="rect">
            <a:avLst/>
          </a:prstGeom>
          <a:noFill/>
          <a:ln w="9525">
            <a:noFill/>
            <a:miter lim="800000"/>
            <a:headEnd/>
            <a:tailEnd/>
          </a:ln>
        </p:spPr>
      </p:pic>
      <p:pic>
        <p:nvPicPr>
          <p:cNvPr id="6" name="Picture 5" descr="LegislationIcon.gif"/>
          <p:cNvPicPr>
            <a:picLocks noChangeAspect="1" noChangeArrowheads="1"/>
          </p:cNvPicPr>
          <p:nvPr/>
        </p:nvPicPr>
        <p:blipFill>
          <a:blip r:embed="rId3" cstate="print"/>
          <a:srcRect/>
          <a:stretch>
            <a:fillRect/>
          </a:stretch>
        </p:blipFill>
        <p:spPr bwMode="auto">
          <a:xfrm>
            <a:off x="838200" y="5491932"/>
            <a:ext cx="286789" cy="299268"/>
          </a:xfrm>
          <a:prstGeom prst="rect">
            <a:avLst/>
          </a:prstGeom>
          <a:noFill/>
          <a:ln w="9525">
            <a:noFill/>
            <a:miter lim="800000"/>
            <a:headEnd/>
            <a:tailEnd/>
          </a:ln>
        </p:spPr>
      </p:pic>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09600" y="4419600"/>
            <a:ext cx="6248400" cy="5029200"/>
          </a:xfrm>
        </p:spPr>
        <p:txBody>
          <a:bodyPr>
            <a:noAutofit/>
          </a:bodyPr>
          <a:lstStyle/>
          <a:p>
            <a:pPr marL="0" lvl="2" indent="0">
              <a:spcBef>
                <a:spcPts val="0"/>
              </a:spcBef>
              <a:buFont typeface="Wingdings" pitchFamily="2" charset="2"/>
              <a:buChar char="§"/>
              <a:defRPr/>
            </a:pPr>
            <a:r>
              <a:rPr lang="en-US" dirty="0" smtClean="0"/>
              <a:t>Group VIII fills in the gaps in existing Medicaid eligibility. It makes eligible very-low income individuals who aren’t otherwise eligible under mandatory eligibility categories. This new eligibility group includes those who are not age 65 or older; pregnant; entitled to or enrolled in benefits under Medicare Part A; enrolled under Medicare Part B; or described in any of the other mandatory groups (I-VII) in the statute , such as certain parents, children, or people eligible based on their receipt of benefits under the Supplemental Security Income (SSI) program. </a:t>
            </a:r>
          </a:p>
          <a:p>
            <a:pPr lvl="2">
              <a:spcBef>
                <a:spcPts val="0"/>
              </a:spcBef>
              <a:buNone/>
              <a:defRPr/>
            </a:pPr>
            <a:endParaRPr lang="en-US" dirty="0" smtClean="0"/>
          </a:p>
          <a:p>
            <a:pPr marL="463550" indent="-463550">
              <a:spcBef>
                <a:spcPts val="0"/>
              </a:spcBef>
              <a:buNone/>
              <a:defRPr/>
            </a:pPr>
            <a:r>
              <a:rPr lang="en-US" dirty="0" smtClean="0"/>
              <a:t>	Under section 1902(k)(2) of the Act, until 2014, States may elect to “phase-in” coverage for this new eligibility group at any time, effective April 1, 2010. States do not have to wait until January 2014 to cover adults they’ve previously had no authority to cover under a State plan, including adults under age 65 who are neither disabled, pregnant, nor living with dependent children and who don’t have other special circumstances. Depending on the categories and income levels a State now covers and the income level a State decides to set for Group VIII under the 1902(k)(2) option, the new group also could include other low-income adults, including parents and people with disabilities who don’t receive SSI. </a:t>
            </a:r>
          </a:p>
          <a:p>
            <a:pPr>
              <a:spcBef>
                <a:spcPts val="0"/>
              </a:spcBef>
              <a:defRPr/>
            </a:pPr>
            <a:r>
              <a:rPr lang="en-US" dirty="0" smtClean="0"/>
              <a:t>For example, if a State has not otherwise expanded coverage for parents or people with disabilities up to an income level of 100% of the Federal poverty level (FPL), and it adopts the 1902(k)(2) option up to that income level, the new group would include adults not eligible under other categories, including some parents and people with disabilities. By contrast, if a State already covers parents and people with disabilities with incomes up to 100 % of the FPL and implements the 1902(k)(2) option up to that income level, the individuals eligible under the new option generally would be limited to the childless adults ineligible under the other categories. </a:t>
            </a:r>
          </a:p>
          <a:p>
            <a:pPr marL="400050" indent="-400050">
              <a:spcBef>
                <a:spcPts val="0"/>
              </a:spcBef>
              <a:buNone/>
              <a:defRPr/>
            </a:pPr>
            <a:r>
              <a:rPr lang="en-US" b="1" dirty="0" smtClean="0"/>
              <a:t>Note</a:t>
            </a:r>
            <a:r>
              <a:rPr lang="en-US" dirty="0" smtClean="0"/>
              <a:t>: 	The letter to State Health Officials and Medicaid Directors on this topic is provided in the corresponding workbook (see Appendix B).</a:t>
            </a:r>
          </a:p>
          <a:p>
            <a:pPr>
              <a:defRPr/>
            </a:pPr>
            <a:endParaRPr lang="en-US" dirty="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D32767-DA8A-4D56-B345-586375B9A3D6}" type="slidenum">
              <a:rPr lang="en-US" smtClean="0"/>
              <a:pPr/>
              <a:t>29</a:t>
            </a:fld>
            <a:endParaRPr lang="en-US" dirty="0" smtClean="0"/>
          </a:p>
        </p:txBody>
      </p:sp>
      <p:pic>
        <p:nvPicPr>
          <p:cNvPr id="6" name="Picture 5" descr="LegislationIcon.gif"/>
          <p:cNvPicPr>
            <a:picLocks noChangeAspect="1" noChangeArrowheads="1"/>
          </p:cNvPicPr>
          <p:nvPr/>
        </p:nvPicPr>
        <p:blipFill>
          <a:blip r:embed="rId3" cstate="print"/>
          <a:srcRect/>
          <a:stretch>
            <a:fillRect/>
          </a:stretch>
        </p:blipFill>
        <p:spPr bwMode="auto">
          <a:xfrm>
            <a:off x="762000" y="5791200"/>
            <a:ext cx="286789" cy="299268"/>
          </a:xfrm>
          <a:prstGeom prst="rect">
            <a:avLst/>
          </a:prstGeom>
          <a:noFill/>
          <a:ln w="9525">
            <a:noFill/>
            <a:miter lim="800000"/>
            <a:headEnd/>
            <a:tailEnd/>
          </a:ln>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module includes lessons on</a:t>
            </a:r>
          </a:p>
          <a:p>
            <a:pPr>
              <a:buNone/>
            </a:pPr>
            <a:r>
              <a:rPr lang="en-US" dirty="0" smtClean="0"/>
              <a:t>	1.</a:t>
            </a:r>
            <a:r>
              <a:rPr lang="en-US" baseline="0" dirty="0" smtClean="0"/>
              <a:t>  Medicaid</a:t>
            </a:r>
          </a:p>
          <a:p>
            <a:pPr>
              <a:buNone/>
            </a:pPr>
            <a:r>
              <a:rPr lang="en-US" baseline="0" dirty="0" smtClean="0"/>
              <a:t>	2.  Medicare Savings Programs</a:t>
            </a:r>
          </a:p>
          <a:p>
            <a:pPr>
              <a:buNone/>
            </a:pPr>
            <a:r>
              <a:rPr lang="en-US" baseline="0" dirty="0" smtClean="0"/>
              <a:t>	3.  Children’s Health Insurance Program (CHIP)</a:t>
            </a:r>
          </a:p>
          <a:p>
            <a:pPr>
              <a:buNone/>
            </a:pPr>
            <a:r>
              <a:rPr lang="en-US" baseline="0" dirty="0" smtClean="0"/>
              <a:t>	4.  Coverage in U.S. Territories</a:t>
            </a:r>
          </a:p>
          <a:p>
            <a:pPr>
              <a:buNone/>
            </a:pP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0AF7FF83-635D-482D-A8EB-845711226A7C}"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2339" name="Notes Placeholder 2"/>
          <p:cNvSpPr>
            <a:spLocks noGrp="1"/>
          </p:cNvSpPr>
          <p:nvPr>
            <p:ph type="body" idx="1"/>
          </p:nvPr>
        </p:nvSpPr>
        <p:spPr bwMode="auto">
          <a:xfrm>
            <a:off x="381000" y="4560888"/>
            <a:ext cx="6629400" cy="4887912"/>
          </a:xfr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a:spcBef>
                <a:spcPts val="200"/>
              </a:spcBef>
              <a:buFont typeface="Wingdings" pitchFamily="2" charset="2"/>
              <a:buNone/>
            </a:pPr>
            <a:r>
              <a:rPr lang="en-US" sz="1400" dirty="0" smtClean="0"/>
              <a:t>Medicaid Health Homes</a:t>
            </a:r>
          </a:p>
          <a:p>
            <a:pPr>
              <a:spcBef>
                <a:spcPts val="200"/>
              </a:spcBef>
            </a:pPr>
            <a:r>
              <a:rPr lang="en-US" sz="1400" dirty="0" smtClean="0"/>
              <a:t>Creates a new Medicaid state option to permit certain Medicaid enrollees to designate a provider as a health home and provides states taking up the option with 90% federal matching payments for two years for health home-related services.</a:t>
            </a:r>
          </a:p>
          <a:p>
            <a:pPr>
              <a:spcBef>
                <a:spcPts val="200"/>
              </a:spcBef>
            </a:pPr>
            <a:r>
              <a:rPr lang="en-US" sz="1400" dirty="0" smtClean="0"/>
              <a:t>Starts January 1, 2011.</a:t>
            </a:r>
          </a:p>
          <a:p>
            <a:pPr>
              <a:spcBef>
                <a:spcPts val="200"/>
              </a:spcBef>
            </a:pPr>
            <a:r>
              <a:rPr lang="en-US" sz="1400" dirty="0" smtClean="0"/>
              <a:t>Health Home services are defined as “comprehensive and timely high</a:t>
            </a:r>
          </a:p>
          <a:p>
            <a:pPr>
              <a:spcBef>
                <a:spcPts val="200"/>
              </a:spcBef>
              <a:buNone/>
            </a:pPr>
            <a:r>
              <a:rPr lang="en-US" sz="1400" dirty="0" smtClean="0"/>
              <a:t>quality services,” </a:t>
            </a:r>
          </a:p>
          <a:p>
            <a:pPr>
              <a:spcBef>
                <a:spcPts val="200"/>
              </a:spcBef>
            </a:pPr>
            <a:r>
              <a:rPr lang="en-US" sz="1400" dirty="0" smtClean="0"/>
              <a:t>Includes the following services to be provided by designated</a:t>
            </a:r>
          </a:p>
          <a:p>
            <a:pPr>
              <a:spcBef>
                <a:spcPts val="200"/>
              </a:spcBef>
              <a:buNone/>
            </a:pPr>
            <a:r>
              <a:rPr lang="en-US" sz="1400" dirty="0" smtClean="0"/>
              <a:t>health home providers or health teams: </a:t>
            </a:r>
          </a:p>
          <a:p>
            <a:pPr lvl="1">
              <a:spcBef>
                <a:spcPts val="200"/>
              </a:spcBef>
            </a:pPr>
            <a:r>
              <a:rPr lang="en-US" sz="1400" dirty="0" smtClean="0"/>
              <a:t>Comprehensive care management; </a:t>
            </a:r>
          </a:p>
          <a:p>
            <a:pPr lvl="1">
              <a:spcBef>
                <a:spcPts val="200"/>
              </a:spcBef>
            </a:pPr>
            <a:r>
              <a:rPr lang="en-US" sz="1400" dirty="0" smtClean="0"/>
              <a:t>Care coordination and health promotion; </a:t>
            </a:r>
          </a:p>
          <a:p>
            <a:pPr lvl="1">
              <a:spcBef>
                <a:spcPts val="200"/>
              </a:spcBef>
            </a:pPr>
            <a:r>
              <a:rPr lang="en-US" sz="1400" dirty="0" smtClean="0"/>
              <a:t>Comprehensive transitional care from inpatient to other settings, including appropriate follow-up; </a:t>
            </a:r>
          </a:p>
          <a:p>
            <a:pPr lvl="1">
              <a:spcBef>
                <a:spcPts val="200"/>
              </a:spcBef>
            </a:pPr>
            <a:r>
              <a:rPr lang="en-US" sz="1400" dirty="0" smtClean="0"/>
              <a:t>Individual and family support, which includes authorized representatives; </a:t>
            </a:r>
          </a:p>
          <a:p>
            <a:pPr lvl="1">
              <a:spcBef>
                <a:spcPts val="200"/>
              </a:spcBef>
            </a:pPr>
            <a:r>
              <a:rPr lang="en-US" sz="1400" dirty="0" smtClean="0"/>
              <a:t>Referral to community and social support services, if relevant; and </a:t>
            </a:r>
          </a:p>
          <a:p>
            <a:pPr lvl="1">
              <a:spcBef>
                <a:spcPts val="200"/>
              </a:spcBef>
            </a:pPr>
            <a:r>
              <a:rPr lang="en-US" sz="1400" dirty="0" smtClean="0"/>
              <a:t>The use of health information technology to link services, as feasible and appropriate. </a:t>
            </a:r>
          </a:p>
          <a:p>
            <a:pPr>
              <a:spcBef>
                <a:spcPts val="200"/>
              </a:spcBef>
            </a:pPr>
            <a:r>
              <a:rPr lang="en-US" sz="1400" dirty="0" smtClean="0"/>
              <a:t>Modeled after the Patient-Centered Medical Home (PCMH) </a:t>
            </a:r>
          </a:p>
          <a:p>
            <a:pPr lvl="1">
              <a:spcBef>
                <a:spcPts val="200"/>
              </a:spcBef>
            </a:pPr>
            <a:r>
              <a:rPr lang="en-US" sz="1400" dirty="0" smtClean="0"/>
              <a:t>Care provided by physician-led practices</a:t>
            </a:r>
          </a:p>
          <a:p>
            <a:pPr lvl="2">
              <a:spcBef>
                <a:spcPts val="200"/>
              </a:spcBef>
            </a:pPr>
            <a:r>
              <a:rPr lang="en-US" sz="1400" dirty="0" smtClean="0"/>
              <a:t>Seeks to strengthen the physician-patient relationship by replacing episodic care based on illnesses and individual’s complaints with coordinated care for all life stages, acute, chronic, preventive, and end of life, and a long-term therapeutic relationship. </a:t>
            </a:r>
          </a:p>
          <a:p>
            <a:pPr lvl="2">
              <a:spcBef>
                <a:spcPts val="200"/>
              </a:spcBef>
            </a:pPr>
            <a:r>
              <a:rPr lang="en-US" sz="1400" dirty="0" smtClean="0"/>
              <a:t>The physician-led care team is responsible for coordinating all of the individual’s health care needs, and arranges for appropriate care with other qualified physicians and support services. </a:t>
            </a:r>
          </a:p>
          <a:p>
            <a:pPr lvl="3">
              <a:spcBef>
                <a:spcPts val="200"/>
              </a:spcBef>
            </a:pPr>
            <a:r>
              <a:rPr lang="en-US" sz="1400" dirty="0" smtClean="0"/>
              <a:t>The individual decides who is on the team and the primary care physician makes sure team members work together to meet the individual’s needs in an integrated fashion. </a:t>
            </a:r>
          </a:p>
          <a:p>
            <a:pPr>
              <a:spcBef>
                <a:spcPts val="200"/>
              </a:spcBef>
              <a:buNone/>
            </a:pPr>
            <a:endParaRPr lang="en-US" sz="1400" dirty="0" smtClean="0">
              <a:solidFill>
                <a:srgbClr val="FF0000"/>
              </a:solidFill>
            </a:endParaRPr>
          </a:p>
          <a:p>
            <a:pPr>
              <a:spcBef>
                <a:spcPts val="200"/>
              </a:spcBef>
              <a:buNone/>
            </a:pPr>
            <a:r>
              <a:rPr lang="en-US" sz="1400" dirty="0" smtClean="0"/>
              <a:t>	           See Section 2703 of the Affordable Care Act.</a:t>
            </a:r>
          </a:p>
          <a:p>
            <a:pPr>
              <a:buNone/>
            </a:pPr>
            <a:endParaRPr lang="en-US" sz="1400" dirty="0" smtClean="0">
              <a:solidFill>
                <a:srgbClr val="FF0000"/>
              </a:solidFill>
            </a:endParaRPr>
          </a:p>
          <a:p>
            <a:pPr>
              <a:buNone/>
            </a:pPr>
            <a:endParaRPr lang="en-US" dirty="0" smtClean="0"/>
          </a:p>
        </p:txBody>
      </p:sp>
      <p:pic>
        <p:nvPicPr>
          <p:cNvPr id="5" name="Picture 4" descr="LegislationIcon.gif"/>
          <p:cNvPicPr>
            <a:picLocks noChangeAspect="1" noChangeArrowheads="1"/>
          </p:cNvPicPr>
          <p:nvPr/>
        </p:nvPicPr>
        <p:blipFill>
          <a:blip r:embed="rId3" cstate="print"/>
          <a:srcRect/>
          <a:stretch>
            <a:fillRect/>
          </a:stretch>
        </p:blipFill>
        <p:spPr bwMode="auto">
          <a:xfrm>
            <a:off x="609600" y="9073332"/>
            <a:ext cx="286789" cy="299268"/>
          </a:xfrm>
          <a:prstGeom prst="rect">
            <a:avLst/>
          </a:prstGeom>
          <a:noFill/>
          <a:ln w="9525">
            <a:noFill/>
            <a:miter lim="800000"/>
            <a:headEnd/>
            <a:tailEnd/>
          </a:ln>
        </p:spPr>
      </p:pic>
      <p:sp>
        <p:nvSpPr>
          <p:cNvPr id="6" name="Slide Number Placeholder 3"/>
          <p:cNvSpPr>
            <a:spLocks noGrp="1"/>
          </p:cNvSpPr>
          <p:nvPr>
            <p:ph type="sldNum" sz="quarter" idx="5"/>
          </p:nvPr>
        </p:nvSpPr>
        <p:spPr bwMode="auto">
          <a:xfrm>
            <a:off x="4143375" y="9120188"/>
            <a:ext cx="3170238" cy="479425"/>
          </a:xfrm>
          <a:noFill/>
          <a:ln>
            <a:miter lim="800000"/>
            <a:headEnd/>
            <a:tailEnd/>
          </a:ln>
        </p:spPr>
        <p:txBody>
          <a:bodyPr wrap="square" numCol="1" anchorCtr="0" compatLnSpc="1">
            <a:prstTxWarp prst="textNoShape">
              <a:avLst/>
            </a:prstTxWarp>
          </a:bodyPr>
          <a:lstStyle/>
          <a:p>
            <a:fld id="{F7D32767-DA8A-4D56-B345-586375B9A3D6}" type="slidenum">
              <a:rPr lang="en-US" smtClean="0"/>
              <a:pPr/>
              <a:t>30</a:t>
            </a:fld>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560888"/>
            <a:ext cx="6781800" cy="5040312"/>
          </a:xfrm>
        </p:spPr>
        <p:txBody>
          <a:bodyPr>
            <a:normAutofit fontScale="85000" lnSpcReduction="20000"/>
          </a:bodyPr>
          <a:lstStyle/>
          <a:p>
            <a:pPr>
              <a:buNone/>
            </a:pPr>
            <a:endParaRPr lang="en-US" dirty="0" smtClean="0"/>
          </a:p>
          <a:p>
            <a:pPr lvl="1">
              <a:buNone/>
            </a:pPr>
            <a:r>
              <a:rPr lang="en-US" kern="1200" baseline="0" dirty="0" smtClean="0">
                <a:solidFill>
                  <a:schemeClr val="tx1"/>
                </a:solidFill>
                <a:latin typeface="+mn-lt"/>
                <a:ea typeface="+mn-ea"/>
                <a:cs typeface="+mn-cs"/>
              </a:rPr>
              <a:t>	</a:t>
            </a:r>
            <a:r>
              <a:rPr lang="en-US" sz="1300" kern="1200" baseline="0" dirty="0" smtClean="0">
                <a:solidFill>
                  <a:schemeClr val="tx1"/>
                </a:solidFill>
                <a:latin typeface="+mn-lt"/>
                <a:ea typeface="+mn-ea"/>
                <a:cs typeface="+mn-cs"/>
              </a:rPr>
              <a:t>Section 4108 of the Patient Protection and Affordable Care Act (Pub. L. 111-148) (The Affordable Care Act) authorizes grants to States to provide incentives to Medicaid beneficiaries of all ages who </a:t>
            </a:r>
            <a:r>
              <a:rPr lang="en-US" sz="1300" dirty="0" smtClean="0"/>
              <a:t> </a:t>
            </a:r>
            <a:r>
              <a:rPr lang="en-US" sz="1300" kern="1200" baseline="0" dirty="0" smtClean="0">
                <a:solidFill>
                  <a:schemeClr val="tx1"/>
                </a:solidFill>
                <a:latin typeface="+mn-lt"/>
                <a:ea typeface="+mn-ea"/>
                <a:cs typeface="+mn-cs"/>
              </a:rPr>
              <a:t>participate in prevention programs and demonstrate changes in health risk and outcomes, including the adoption of healthy behaviors. The initiatives or programs are to be “comprehensive, evidence-based, widely available, and easily accessible.” The programs must use relevant evidence-based research and resources, including: the Guide to Community Preventive Services; the Guide to Clinical Preventive Services; and the National Registry of Evidence-Based Programs. </a:t>
            </a:r>
          </a:p>
          <a:p>
            <a:endParaRPr lang="en-US" sz="1300" dirty="0" smtClean="0"/>
          </a:p>
          <a:p>
            <a:r>
              <a:rPr lang="en-US" sz="1300" dirty="0" smtClean="0"/>
              <a:t>An application by a State for a grant under the program must address at least one of the following prevention goals:  tobacco cessation, controlling or reducing weight, lowering cholesterol, lowering blood pressure, and avoiding the onset of diabetes or improving the management of the condition.  The purpose of the program is to test and evaluate the effect of the initiative on the use of health care services by Medicaid beneficiaries participating in the program; the extent to which special populations (including adults with disabilities, adults with chronic illnesses, and children with special health care needs) are able to participate in the program; the level of satisfaction of Medicaid beneficiaries with respect to the accessibility and quality of health care services provided through the program; and the administrative costs incurred by State agencies that are responsible for administration of the program. </a:t>
            </a:r>
          </a:p>
          <a:p>
            <a:endParaRPr lang="en-US" sz="1300" dirty="0" smtClean="0"/>
          </a:p>
          <a:p>
            <a:r>
              <a:rPr lang="en-US" sz="1300" dirty="0" smtClean="0"/>
              <a:t>The Office of the Governor or the State Medicaid Agency may apply for funding under this grant opportunity.  CMS will accept only one application per State; therefore we encourage State offices and agencies to work collaboratively to develop one application packet.  State Notices of Intent are due to CMS by April 4, 2011.  Complete Grant Applications are due to CMS by May 2, 2011.  Successful applicants will receive a Notice of Grant Award signed and dated by the CMS Grants Management Officer via U.S. Postal Service by August 1, 2011.  Grantees must apply annually for incremental funding.</a:t>
            </a:r>
          </a:p>
          <a:p>
            <a:endParaRPr lang="en-US" sz="1300" dirty="0" smtClean="0"/>
          </a:p>
          <a:p>
            <a:r>
              <a:rPr lang="en-US" sz="1300" dirty="0" smtClean="0"/>
              <a:t>Participating States must commit to operating their program for at least 3 years, conducting a State-level evaluation, and fulfilling reporting requirements specified by the legislation and CMS, including information technology system modification necessary to support the evaluation and reporting requirements.  Approved administrative and program expenditures will be reimbursed through grant funds from the $100 million dollars appropriated for this program and evaluation.  There is no State cost sharing requirement in this program.</a:t>
            </a:r>
          </a:p>
          <a:p>
            <a:r>
              <a:rPr lang="en-US" sz="1300" dirty="0" smtClean="0"/>
              <a:t>For more information about this initiative please visit: </a:t>
            </a:r>
          </a:p>
          <a:p>
            <a:r>
              <a:rPr lang="en-US" sz="1300" dirty="0" smtClean="0">
                <a:hlinkClick r:id="rId3"/>
              </a:rPr>
              <a:t>http://www.cms.gov/MIPCD/Downloads/HHS_ACA_S4108_Solicitation.pdf</a:t>
            </a:r>
            <a:endParaRPr lang="en-US" dirty="0"/>
          </a:p>
        </p:txBody>
      </p:sp>
      <p:sp>
        <p:nvSpPr>
          <p:cNvPr id="4" name="Slide Number Placeholder 3"/>
          <p:cNvSpPr>
            <a:spLocks noGrp="1"/>
          </p:cNvSpPr>
          <p:nvPr>
            <p:ph type="sldNum" sz="quarter" idx="10"/>
          </p:nvPr>
        </p:nvSpPr>
        <p:spPr/>
        <p:txBody>
          <a:bodyPr/>
          <a:lstStyle/>
          <a:p>
            <a:pPr>
              <a:defRPr/>
            </a:pPr>
            <a:fld id="{8553618E-F662-4D9C-A91A-5D9C7EC2D373}" type="slidenum">
              <a:rPr lang="en-US" smtClean="0"/>
              <a:pPr>
                <a:defRPr/>
              </a:pPr>
              <a:t>31</a:t>
            </a:fld>
            <a:endParaRPr lang="en-US" dirty="0"/>
          </a:p>
        </p:txBody>
      </p:sp>
      <p:pic>
        <p:nvPicPr>
          <p:cNvPr id="5" name="Picture 4" descr="LegislationIcon.gif"/>
          <p:cNvPicPr>
            <a:picLocks noChangeAspect="1" noChangeArrowheads="1"/>
          </p:cNvPicPr>
          <p:nvPr/>
        </p:nvPicPr>
        <p:blipFill>
          <a:blip r:embed="rId4" cstate="print"/>
          <a:srcRect/>
          <a:stretch>
            <a:fillRect/>
          </a:stretch>
        </p:blipFill>
        <p:spPr bwMode="auto">
          <a:xfrm>
            <a:off x="152400" y="4800600"/>
            <a:ext cx="286789" cy="299268"/>
          </a:xfrm>
          <a:prstGeom prst="rect">
            <a:avLst/>
          </a:prstGeom>
          <a:noFill/>
          <a:ln w="9525">
            <a:noFill/>
            <a:miter lim="800000"/>
            <a:headEnd/>
            <a:tailEnd/>
          </a:ln>
        </p:spPr>
      </p:pic>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spcBef>
                <a:spcPts val="600"/>
              </a:spcBef>
              <a:defRPr/>
            </a:pPr>
            <a:r>
              <a:rPr lang="en-US" dirty="0" smtClean="0"/>
              <a:t>Prohibits federal payments to states for Medicaid services related to certain hospital-acquired infections</a:t>
            </a:r>
          </a:p>
          <a:p>
            <a:pPr>
              <a:spcBef>
                <a:spcPts val="600"/>
              </a:spcBef>
              <a:defRPr/>
            </a:pPr>
            <a:r>
              <a:rPr lang="en-US" dirty="0" smtClean="0"/>
              <a:t>Starts July 1, 2011</a:t>
            </a:r>
            <a:endParaRPr lang="en-US" dirty="0"/>
          </a:p>
        </p:txBody>
      </p:sp>
      <p:sp>
        <p:nvSpPr>
          <p:cNvPr id="5" name="Slide Number Placeholder 3"/>
          <p:cNvSpPr>
            <a:spLocks noGrp="1"/>
          </p:cNvSpPr>
          <p:nvPr>
            <p:ph type="sldNum" sz="quarter" idx="5"/>
          </p:nvPr>
        </p:nvSpPr>
        <p:spPr bwMode="auto">
          <a:xfrm>
            <a:off x="4143375" y="9120188"/>
            <a:ext cx="3170238" cy="479425"/>
          </a:xfrm>
          <a:noFill/>
          <a:ln>
            <a:miter lim="800000"/>
            <a:headEnd/>
            <a:tailEnd/>
          </a:ln>
        </p:spPr>
        <p:txBody>
          <a:bodyPr wrap="square" numCol="1" anchorCtr="0" compatLnSpc="1">
            <a:prstTxWarp prst="textNoShape">
              <a:avLst/>
            </a:prstTxWarp>
          </a:bodyPr>
          <a:lstStyle/>
          <a:p>
            <a:fld id="{F7D32767-DA8A-4D56-B345-586375B9A3D6}" type="slidenum">
              <a:rPr lang="en-US" smtClean="0"/>
              <a:pPr/>
              <a:t>32</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Creates the State balancing Incentive Program in Medicaid to provide enhanced federal matching payments to increase non-institutionally based long-term care services </a:t>
            </a:r>
          </a:p>
          <a:p>
            <a:pPr>
              <a:spcBef>
                <a:spcPts val="600"/>
              </a:spcBef>
            </a:pPr>
            <a:r>
              <a:rPr lang="en-US" dirty="0" smtClean="0"/>
              <a:t>Establishes the Community First Choice Option in Medicaid to provide community-based long-term care services </a:t>
            </a:r>
          </a:p>
          <a:p>
            <a:pPr lvl="1"/>
            <a:r>
              <a:rPr lang="en-US" dirty="0" smtClean="0"/>
              <a:t>Goal is to provide community-based attendant support services to certain people with disabilities.</a:t>
            </a:r>
            <a:endParaRPr lang="en-US" dirty="0"/>
          </a:p>
        </p:txBody>
      </p:sp>
      <p:sp>
        <p:nvSpPr>
          <p:cNvPr id="4" name="Slide Number Placeholder 3"/>
          <p:cNvSpPr>
            <a:spLocks noGrp="1"/>
          </p:cNvSpPr>
          <p:nvPr>
            <p:ph type="sldNum" sz="quarter" idx="10"/>
          </p:nvPr>
        </p:nvSpPr>
        <p:spPr/>
        <p:txBody>
          <a:bodyPr/>
          <a:lstStyle/>
          <a:p>
            <a:pPr>
              <a:defRPr/>
            </a:pPr>
            <a:fld id="{8553618E-F662-4D9C-A91A-5D9C7EC2D373}"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sz="1200" kern="1200" baseline="0" dirty="0" smtClean="0">
                <a:solidFill>
                  <a:schemeClr val="tx1"/>
                </a:solidFill>
                <a:latin typeface="+mn-lt"/>
                <a:ea typeface="+mn-ea"/>
                <a:cs typeface="+mn-cs"/>
              </a:rPr>
              <a:t>The Limited Income Newly Eligible Transition Program is called LI NET. It is a new CMS program that combines, and improves upon, CMS’ existing Auto-Enrollment process for Full Duals and SSI-only beneficiaries and Point-of-Sale Facilitated Enrollment (POS FE) process for all Low-Income Subsidy (LIS) eligible beneficiaries. </a:t>
            </a:r>
          </a:p>
          <a:p>
            <a:pPr>
              <a:spcBef>
                <a:spcPts val="600"/>
              </a:spcBef>
            </a:pPr>
            <a:r>
              <a:rPr lang="en-US" sz="1200" kern="1200" baseline="0" dirty="0" smtClean="0">
                <a:solidFill>
                  <a:schemeClr val="tx1"/>
                </a:solidFill>
                <a:latin typeface="+mn-lt"/>
                <a:ea typeface="+mn-ea"/>
                <a:cs typeface="+mn-cs"/>
              </a:rPr>
              <a:t>The LI NET Program will provide Part D prescription drug coverage for</a:t>
            </a:r>
          </a:p>
          <a:p>
            <a:pPr lvl="1"/>
            <a:r>
              <a:rPr lang="en-US" sz="1200" kern="1200" baseline="0" dirty="0" smtClean="0">
                <a:solidFill>
                  <a:schemeClr val="tx1"/>
                </a:solidFill>
                <a:latin typeface="+mn-lt"/>
                <a:ea typeface="+mn-ea"/>
                <a:cs typeface="+mn-cs"/>
              </a:rPr>
              <a:t>All uncovered Full Duals and SSI-only beneficiaries on a retroactive basis; and</a:t>
            </a:r>
          </a:p>
          <a:p>
            <a:pPr lvl="1"/>
            <a:r>
              <a:rPr lang="en-US" sz="1200" kern="1200" baseline="0" dirty="0" smtClean="0">
                <a:solidFill>
                  <a:schemeClr val="tx1"/>
                </a:solidFill>
                <a:latin typeface="+mn-lt"/>
                <a:ea typeface="+mn-ea"/>
                <a:cs typeface="+mn-cs"/>
              </a:rPr>
              <a:t>All uncovered LIS eligible beneficiaries on a current basis.</a:t>
            </a:r>
          </a:p>
          <a:p>
            <a:pPr>
              <a:spcBef>
                <a:spcPts val="600"/>
              </a:spcBef>
            </a:pPr>
            <a:r>
              <a:rPr lang="en-US" sz="1200" kern="1200" baseline="0" dirty="0" smtClean="0">
                <a:solidFill>
                  <a:schemeClr val="tx1"/>
                </a:solidFill>
                <a:latin typeface="+mn-lt"/>
                <a:ea typeface="+mn-ea"/>
                <a:cs typeface="+mn-cs"/>
              </a:rPr>
              <a:t>The LI NET Program will be operated by Humana, Inc. on behalf of CMS.</a:t>
            </a:r>
          </a:p>
          <a:p>
            <a:endParaRPr lang="en-US" sz="1200" kern="1200" baseline="0" dirty="0" smtClean="0">
              <a:solidFill>
                <a:schemeClr val="tx1"/>
              </a:solidFill>
              <a:latin typeface="+mn-lt"/>
              <a:ea typeface="+mn-ea"/>
              <a:cs typeface="+mn-cs"/>
            </a:endParaRPr>
          </a:p>
          <a:p>
            <a:pPr>
              <a:buNone/>
            </a:pPr>
            <a:endParaRPr lang="en-US" dirty="0"/>
          </a:p>
        </p:txBody>
      </p:sp>
      <p:sp>
        <p:nvSpPr>
          <p:cNvPr id="4" name="Slide Number Placeholder 3"/>
          <p:cNvSpPr>
            <a:spLocks noGrp="1"/>
          </p:cNvSpPr>
          <p:nvPr>
            <p:ph type="sldNum" sz="quarter" idx="10"/>
          </p:nvPr>
        </p:nvSpPr>
        <p:spPr/>
        <p:txBody>
          <a:bodyPr/>
          <a:lstStyle/>
          <a:p>
            <a:pPr>
              <a:defRPr/>
            </a:pPr>
            <a:fld id="{8553618E-F662-4D9C-A91A-5D9C7EC2D373}"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There</a:t>
            </a:r>
            <a:r>
              <a:rPr lang="en-US" sz="1200" kern="1200" dirty="0" smtClean="0">
                <a:solidFill>
                  <a:schemeClr val="tx1"/>
                </a:solidFill>
                <a:latin typeface="+mn-lt"/>
                <a:ea typeface="+mn-ea"/>
                <a:cs typeface="+mn-cs"/>
              </a:rPr>
              <a:t> are three ways to access the LI-NET program</a:t>
            </a:r>
          </a:p>
          <a:p>
            <a:pPr marL="228600" indent="-114300">
              <a:buFont typeface="+mj-lt"/>
              <a:buAutoNum type="arabicPeriod"/>
            </a:pPr>
            <a:r>
              <a:rPr lang="en-US" sz="1200" kern="1200" baseline="0" dirty="0" smtClean="0">
                <a:solidFill>
                  <a:schemeClr val="tx1"/>
                </a:solidFill>
                <a:latin typeface="+mn-lt"/>
                <a:ea typeface="+mn-ea"/>
                <a:cs typeface="+mn-cs"/>
              </a:rPr>
              <a:t>Auto‐Enrollment by CMS</a:t>
            </a:r>
          </a:p>
          <a:p>
            <a:pPr marL="357187" lvl="1" indent="-114300"/>
            <a:r>
              <a:rPr lang="en-US" kern="1200" baseline="0" dirty="0" smtClean="0">
                <a:solidFill>
                  <a:schemeClr val="tx1"/>
                </a:solidFill>
                <a:latin typeface="+mn-lt"/>
                <a:ea typeface="+mn-ea"/>
                <a:cs typeface="+mn-cs"/>
              </a:rPr>
              <a:t>CMS has performed auto‐enrollment of full duals on a daily to monthly basis since the </a:t>
            </a:r>
          </a:p>
          <a:p>
            <a:pPr marL="228600" indent="-114300">
              <a:buNone/>
            </a:pPr>
            <a:r>
              <a:rPr lang="en-US" dirty="0" smtClean="0"/>
              <a:t>	</a:t>
            </a:r>
            <a:r>
              <a:rPr lang="en-US" sz="1200" kern="1200" baseline="0" dirty="0" smtClean="0">
                <a:solidFill>
                  <a:schemeClr val="tx1"/>
                </a:solidFill>
                <a:latin typeface="+mn-lt"/>
                <a:ea typeface="+mn-ea"/>
                <a:cs typeface="+mn-cs"/>
              </a:rPr>
              <a:t>start of the Part D Program.  CMS will continue to generate auto‐enrollments, but into the LI NET Program only.</a:t>
            </a:r>
          </a:p>
          <a:p>
            <a:pPr marL="228600" indent="-114300">
              <a:buNone/>
            </a:pPr>
            <a:endParaRPr lang="en-US" sz="1200" kern="1200" baseline="0" dirty="0" smtClean="0">
              <a:solidFill>
                <a:schemeClr val="tx1"/>
              </a:solidFill>
              <a:latin typeface="+mn-lt"/>
              <a:ea typeface="+mn-ea"/>
              <a:cs typeface="+mn-cs"/>
            </a:endParaRPr>
          </a:p>
          <a:p>
            <a:pPr marL="228600" indent="-114300">
              <a:buNone/>
            </a:pPr>
            <a:r>
              <a:rPr lang="en-US" sz="1200" kern="1200" baseline="0" dirty="0" smtClean="0">
                <a:solidFill>
                  <a:schemeClr val="tx1"/>
                </a:solidFill>
                <a:latin typeface="+mn-lt"/>
                <a:ea typeface="+mn-ea"/>
                <a:cs typeface="+mn-cs"/>
              </a:rPr>
              <a:t>2.Point</a:t>
            </a:r>
            <a:r>
              <a:rPr lang="en-US" sz="1200" kern="1200" dirty="0" smtClean="0">
                <a:solidFill>
                  <a:schemeClr val="tx1"/>
                </a:solidFill>
                <a:latin typeface="+mn-lt"/>
                <a:ea typeface="+mn-ea"/>
                <a:cs typeface="+mn-cs"/>
              </a:rPr>
              <a:t> of </a:t>
            </a:r>
            <a:r>
              <a:rPr lang="en-US" sz="1200" kern="1200" baseline="0" dirty="0" smtClean="0">
                <a:solidFill>
                  <a:schemeClr val="tx1"/>
                </a:solidFill>
                <a:latin typeface="+mn-lt"/>
                <a:ea typeface="+mn-ea"/>
                <a:cs typeface="+mn-cs"/>
              </a:rPr>
              <a:t>Service (POS) Use. </a:t>
            </a:r>
            <a:endParaRPr lang="en-US" dirty="0" smtClean="0"/>
          </a:p>
          <a:p>
            <a:pPr marL="357187" lvl="1" indent="-114300"/>
            <a:r>
              <a:rPr lang="en-US" kern="1200" dirty="0" smtClean="0">
                <a:solidFill>
                  <a:schemeClr val="tx1"/>
                </a:solidFill>
                <a:latin typeface="+mn-lt"/>
                <a:ea typeface="+mn-ea"/>
                <a:cs typeface="+mn-cs"/>
              </a:rPr>
              <a:t>B</a:t>
            </a:r>
            <a:r>
              <a:rPr lang="en-US" kern="1200" baseline="0" dirty="0" smtClean="0">
                <a:solidFill>
                  <a:schemeClr val="tx1"/>
                </a:solidFill>
                <a:latin typeface="+mn-lt"/>
                <a:ea typeface="+mn-ea"/>
                <a:cs typeface="+mn-cs"/>
              </a:rPr>
              <a:t>eneficiary presents at the pharmacy with an immediate prescription drug need</a:t>
            </a:r>
          </a:p>
          <a:p>
            <a:pPr marL="225425" lvl="2" indent="117475">
              <a:buFont typeface="Arial" pitchFamily="34" charset="0"/>
              <a:buChar char="–"/>
            </a:pPr>
            <a:r>
              <a:rPr lang="en-US" kern="1200" baseline="0" dirty="0" smtClean="0">
                <a:solidFill>
                  <a:schemeClr val="tx1"/>
                </a:solidFill>
                <a:latin typeface="+mn-lt"/>
                <a:ea typeface="+mn-ea"/>
                <a:cs typeface="+mn-cs"/>
              </a:rPr>
              <a:t>Coverage </a:t>
            </a:r>
            <a:r>
              <a:rPr lang="en-US" b="1" kern="1200" baseline="0" dirty="0" smtClean="0">
                <a:solidFill>
                  <a:schemeClr val="tx1"/>
                </a:solidFill>
                <a:latin typeface="+mn-lt"/>
                <a:ea typeface="+mn-ea"/>
                <a:cs typeface="+mn-cs"/>
              </a:rPr>
              <a:t>between 30 days and 36 months prior to date of submission</a:t>
            </a:r>
          </a:p>
          <a:p>
            <a:pPr marL="225425" lvl="2" indent="117475">
              <a:buFont typeface="Arial" pitchFamily="34" charset="0"/>
              <a:buChar char="–"/>
            </a:pPr>
            <a:r>
              <a:rPr lang="en-US" sz="1200" kern="1200" baseline="0" dirty="0" smtClean="0">
                <a:solidFill>
                  <a:schemeClr val="tx1"/>
                </a:solidFill>
                <a:latin typeface="+mn-lt"/>
                <a:ea typeface="+mn-ea"/>
                <a:cs typeface="+mn-cs"/>
              </a:rPr>
              <a:t>Exception to the 36-month rule: beyond 36 months for those who had a recent Medicaid determination (within 90 days) with an effective date greater than 36 months in the past, as far back as 1/1/06</a:t>
            </a:r>
          </a:p>
          <a:p>
            <a:pPr marL="225425" lvl="2" indent="117475">
              <a:buFont typeface="Arial" pitchFamily="34" charset="0"/>
              <a:buChar char="–"/>
            </a:pPr>
            <a:r>
              <a:rPr lang="en-US" kern="1200" baseline="0" dirty="0" smtClean="0">
                <a:solidFill>
                  <a:schemeClr val="tx1"/>
                </a:solidFill>
                <a:latin typeface="+mn-lt"/>
                <a:ea typeface="+mn-ea"/>
                <a:cs typeface="+mn-cs"/>
              </a:rPr>
              <a:t>Only Full Duals and SSI-Only beneficiaries are eligible for retroactive coverage</a:t>
            </a:r>
          </a:p>
          <a:p>
            <a:pPr marL="225425" lvl="2" indent="117475">
              <a:buFont typeface="Arial" pitchFamily="34" charset="0"/>
              <a:buChar char="–"/>
            </a:pPr>
            <a:endParaRPr lang="en-US" kern="1200" baseline="0" dirty="0" smtClean="0">
              <a:solidFill>
                <a:schemeClr val="tx1"/>
              </a:solidFill>
              <a:latin typeface="+mn-lt"/>
              <a:ea typeface="+mn-ea"/>
              <a:cs typeface="+mn-cs"/>
            </a:endParaRPr>
          </a:p>
          <a:p>
            <a:pPr marL="228600" indent="-114300">
              <a:buNone/>
            </a:pPr>
            <a:r>
              <a:rPr lang="en-US" sz="1200" kern="1200" baseline="0" dirty="0" smtClean="0">
                <a:solidFill>
                  <a:schemeClr val="tx1"/>
                </a:solidFill>
                <a:latin typeface="+mn-lt"/>
                <a:ea typeface="+mn-ea"/>
                <a:cs typeface="+mn-cs"/>
              </a:rPr>
              <a:t>3.Submitting a receipt For prescriptions already paid for out‐of‐pocket during eligible periods</a:t>
            </a:r>
          </a:p>
          <a:p>
            <a:endParaRPr lang="en-US" sz="1200" kern="1200" baseline="0" dirty="0" smtClean="0">
              <a:solidFill>
                <a:schemeClr val="tx1"/>
              </a:solidFill>
              <a:latin typeface="+mn-lt"/>
              <a:ea typeface="+mn-ea"/>
              <a:cs typeface="+mn-cs"/>
            </a:endParaRPr>
          </a:p>
          <a:p>
            <a:pPr>
              <a:buNone/>
            </a:pPr>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8553618E-F662-4D9C-A91A-5D9C7EC2D373}"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560888"/>
            <a:ext cx="6477000" cy="4583112"/>
          </a:xfrm>
        </p:spPr>
        <p:txBody>
          <a:bodyPr>
            <a:normAutofit/>
          </a:bodyPr>
          <a:lstStyle/>
          <a:p>
            <a:pPr>
              <a:spcBef>
                <a:spcPts val="300"/>
              </a:spcBef>
            </a:pPr>
            <a:r>
              <a:rPr lang="en-US" dirty="0" smtClean="0"/>
              <a:t>Coverage</a:t>
            </a:r>
          </a:p>
          <a:p>
            <a:pPr lvl="1">
              <a:spcBef>
                <a:spcPts val="300"/>
              </a:spcBef>
            </a:pPr>
            <a:r>
              <a:rPr lang="en-US" dirty="0" smtClean="0"/>
              <a:t>Full Dual/SSI-only up to 36 months</a:t>
            </a:r>
          </a:p>
          <a:p>
            <a:pPr lvl="1">
              <a:spcBef>
                <a:spcPts val="300"/>
              </a:spcBef>
            </a:pPr>
            <a:r>
              <a:rPr lang="en-US" dirty="0" smtClean="0"/>
              <a:t>Partial Dual/LIS Applicants up to 30 days</a:t>
            </a:r>
          </a:p>
          <a:p>
            <a:pPr lvl="1">
              <a:spcBef>
                <a:spcPts val="300"/>
              </a:spcBef>
            </a:pPr>
            <a:r>
              <a:rPr lang="en-US" dirty="0" smtClean="0"/>
              <a:t>Unconfirmed up to 7 days</a:t>
            </a:r>
          </a:p>
          <a:p>
            <a:pPr lvl="2"/>
            <a:r>
              <a:rPr lang="en-US" sz="1200" kern="1200" baseline="0" dirty="0" smtClean="0">
                <a:solidFill>
                  <a:schemeClr val="tx1"/>
                </a:solidFill>
                <a:latin typeface="+mn-lt"/>
                <a:ea typeface="+mn-ea"/>
                <a:cs typeface="+mn-cs"/>
              </a:rPr>
              <a:t>Unconfirmed beneficiaries are those who show evidence of Medicaid or LIS eligibility to the pharmacy at POS, but for whom there is no evidence of Medicaid or LIS eligibility in CMS’ systems</a:t>
            </a:r>
          </a:p>
          <a:p>
            <a:pPr lvl="2"/>
            <a:r>
              <a:rPr lang="en-US" sz="1200" kern="1200" baseline="0" dirty="0" smtClean="0">
                <a:solidFill>
                  <a:schemeClr val="tx1"/>
                </a:solidFill>
                <a:latin typeface="+mn-lt"/>
                <a:ea typeface="+mn-ea"/>
                <a:cs typeface="+mn-cs"/>
              </a:rPr>
              <a:t>Coverage up to </a:t>
            </a:r>
            <a:r>
              <a:rPr lang="en-US" sz="1200" b="1" kern="1200" baseline="0" dirty="0" smtClean="0">
                <a:solidFill>
                  <a:schemeClr val="tx1"/>
                </a:solidFill>
                <a:latin typeface="+mn-lt"/>
                <a:ea typeface="+mn-ea"/>
                <a:cs typeface="+mn-cs"/>
              </a:rPr>
              <a:t>7 days prior to the date of submission of the claim to LI NET</a:t>
            </a:r>
          </a:p>
          <a:p>
            <a:pPr lvl="2"/>
            <a:r>
              <a:rPr lang="en-US" sz="1200" kern="1200" baseline="0" dirty="0" smtClean="0">
                <a:solidFill>
                  <a:schemeClr val="tx1"/>
                </a:solidFill>
                <a:latin typeface="+mn-lt"/>
                <a:ea typeface="+mn-ea"/>
                <a:cs typeface="+mn-cs"/>
              </a:rPr>
              <a:t>Unconfirmed beneficiaries will undergo a back-end eligibility verification through state eligibility</a:t>
            </a:r>
            <a:r>
              <a:rPr lang="en-US" sz="1200" kern="1200" dirty="0" smtClean="0">
                <a:solidFill>
                  <a:schemeClr val="tx1"/>
                </a:solidFill>
                <a:latin typeface="+mn-lt"/>
                <a:ea typeface="+mn-ea"/>
                <a:cs typeface="+mn-cs"/>
              </a:rPr>
              <a:t> verification systems (</a:t>
            </a:r>
            <a:r>
              <a:rPr lang="en-US" sz="1200" kern="1200" baseline="0" dirty="0" smtClean="0">
                <a:solidFill>
                  <a:schemeClr val="tx1"/>
                </a:solidFill>
                <a:latin typeface="+mn-lt"/>
                <a:ea typeface="+mn-ea"/>
                <a:cs typeface="+mn-cs"/>
              </a:rPr>
              <a:t>EVS).</a:t>
            </a:r>
          </a:p>
          <a:p>
            <a:pPr lvl="2"/>
            <a:r>
              <a:rPr lang="en-US" sz="1200" kern="1200" baseline="0" dirty="0" smtClean="0">
                <a:solidFill>
                  <a:schemeClr val="tx1"/>
                </a:solidFill>
                <a:latin typeface="+mn-lt"/>
                <a:ea typeface="+mn-ea"/>
                <a:cs typeface="+mn-cs"/>
              </a:rPr>
              <a:t>If beneficiary is determined to be ineligible, he/she is responsible for cost of claim(s) unless he/she can provide proof of eligibility to the LI NET Program using best available evidence</a:t>
            </a:r>
            <a:r>
              <a:rPr lang="en-US" sz="1200" kern="120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BAE)</a:t>
            </a:r>
          </a:p>
          <a:p>
            <a:r>
              <a:rPr lang="en-US" sz="1200" kern="1200" baseline="0" dirty="0" smtClean="0">
                <a:solidFill>
                  <a:schemeClr val="tx1"/>
                </a:solidFill>
                <a:latin typeface="+mn-lt"/>
                <a:ea typeface="+mn-ea"/>
                <a:cs typeface="+mn-cs"/>
              </a:rPr>
              <a:t>Full Duals and SSI-only beneficiaries will have an enrollment effective date of the first day of full dual status or the last uncovered month, whichever is later</a:t>
            </a:r>
          </a:p>
          <a:p>
            <a:r>
              <a:rPr lang="en-US" sz="1200" kern="1200" baseline="0" dirty="0" smtClean="0">
                <a:solidFill>
                  <a:schemeClr val="tx1"/>
                </a:solidFill>
                <a:latin typeface="+mn-lt"/>
                <a:ea typeface="+mn-ea"/>
                <a:cs typeface="+mn-cs"/>
              </a:rPr>
              <a:t>Partial Duals and LIS Applicants will not be automatically enrolled into the LI NET Program</a:t>
            </a:r>
          </a:p>
          <a:p>
            <a:pPr>
              <a:spcBef>
                <a:spcPts val="300"/>
              </a:spcBef>
            </a:pPr>
            <a:r>
              <a:rPr lang="en-US" dirty="0" smtClean="0"/>
              <a:t>Enrolled in LI NET for temporary coverage </a:t>
            </a:r>
          </a:p>
          <a:p>
            <a:pPr lvl="1">
              <a:spcBef>
                <a:spcPts val="300"/>
              </a:spcBef>
            </a:pPr>
            <a:r>
              <a:rPr lang="en-US" dirty="0" smtClean="0"/>
              <a:t>In Standard PDP for future coverage</a:t>
            </a:r>
          </a:p>
          <a:p>
            <a:pPr>
              <a:spcBef>
                <a:spcPts val="300"/>
              </a:spcBef>
            </a:pPr>
            <a:r>
              <a:rPr lang="en-US" dirty="0" smtClean="0"/>
              <a:t>Benefits </a:t>
            </a:r>
          </a:p>
          <a:p>
            <a:pPr lvl="1">
              <a:spcBef>
                <a:spcPts val="300"/>
              </a:spcBef>
            </a:pPr>
            <a:r>
              <a:rPr lang="en-US" dirty="0" smtClean="0"/>
              <a:t>Open Formulary, No Prior Authorization, No Pharmacy Restrictions</a:t>
            </a:r>
          </a:p>
          <a:p>
            <a:pPr lvl="1">
              <a:spcBef>
                <a:spcPts val="300"/>
              </a:spcBef>
            </a:pPr>
            <a:r>
              <a:rPr lang="en-US" dirty="0" smtClean="0"/>
              <a:t>Standard PDP Rights for Enrollees, Eligibility Reviews for Non-Enrollees</a:t>
            </a:r>
          </a:p>
          <a:p>
            <a:endParaRPr lang="en-US" dirty="0" smtClean="0"/>
          </a:p>
          <a:p>
            <a:pPr>
              <a:buNone/>
            </a:pPr>
            <a:endParaRPr lang="en-US" dirty="0" smtClean="0"/>
          </a:p>
        </p:txBody>
      </p:sp>
      <p:sp>
        <p:nvSpPr>
          <p:cNvPr id="4" name="Slide Number Placeholder 3"/>
          <p:cNvSpPr>
            <a:spLocks noGrp="1"/>
          </p:cNvSpPr>
          <p:nvPr>
            <p:ph type="sldNum" sz="quarter" idx="10"/>
          </p:nvPr>
        </p:nvSpPr>
        <p:spPr/>
        <p:txBody>
          <a:bodyPr/>
          <a:lstStyle/>
          <a:p>
            <a:pPr>
              <a:defRPr/>
            </a:pPr>
            <a:fld id="{8553618E-F662-4D9C-A91A-5D9C7EC2D373}"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1" dirty="0" smtClean="0">
                <a:cs typeface="Arial" charset="0"/>
              </a:rPr>
              <a:t>Medicare Savings Programs (MSP) </a:t>
            </a:r>
            <a:r>
              <a:rPr lang="en-US" dirty="0" smtClean="0">
                <a:cs typeface="Arial" charset="0"/>
              </a:rPr>
              <a:t>explains programs that help pay Medicare costs for people with limited income and resources.</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37</a:t>
            </a:fld>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6E8951E7-65A5-4BFD-B4B8-FCC06AE4AAA2}" type="slidenum">
              <a:rPr lang="en-US" smtClean="0"/>
              <a:pPr defTabSz="964935"/>
              <a:t>38</a:t>
            </a:fld>
            <a:endParaRPr lang="en-US" dirty="0" smtClean="0"/>
          </a:p>
        </p:txBody>
      </p:sp>
      <p:sp>
        <p:nvSpPr>
          <p:cNvPr id="8806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8068" name="Rectangle 3"/>
          <p:cNvSpPr>
            <a:spLocks noGrp="1" noChangeArrowheads="1"/>
          </p:cNvSpPr>
          <p:nvPr>
            <p:ph type="body" idx="1"/>
          </p:nvPr>
        </p:nvSpPr>
        <p:spPr bwMode="auto">
          <a:xfrm>
            <a:off x="685801" y="4640580"/>
            <a:ext cx="5943600" cy="4320540"/>
          </a:xfrm>
          <a:noFill/>
        </p:spPr>
        <p:txBody>
          <a:bodyPr wrap="square" numCol="1" anchor="t" anchorCtr="0" compatLnSpc="1">
            <a:prstTxWarp prst="textNoShape">
              <a:avLst/>
            </a:prstTxWarp>
          </a:bodyPr>
          <a:lstStyle/>
          <a:p>
            <a:pPr marL="129218" lvl="1" eaLnBrk="1" hangingPunct="1">
              <a:buFont typeface="Wingdings" pitchFamily="2" charset="2"/>
              <a:buChar char="§"/>
            </a:pPr>
            <a:r>
              <a:rPr lang="en-US" dirty="0" smtClean="0">
                <a:solidFill>
                  <a:srgbClr val="231F20"/>
                </a:solidFill>
              </a:rPr>
              <a:t>States have other programs that pay Medicare </a:t>
            </a:r>
            <a:r>
              <a:rPr lang="en-US" dirty="0" smtClean="0">
                <a:solidFill>
                  <a:srgbClr val="000000"/>
                </a:solidFill>
              </a:rPr>
              <a:t>premiums </a:t>
            </a:r>
            <a:r>
              <a:rPr lang="en-US" dirty="0" smtClean="0">
                <a:solidFill>
                  <a:srgbClr val="231F20"/>
                </a:solidFill>
              </a:rPr>
              <a:t>and, in some cases, may also pay Medicare </a:t>
            </a:r>
            <a:r>
              <a:rPr lang="en-US" dirty="0" smtClean="0">
                <a:solidFill>
                  <a:srgbClr val="000000"/>
                </a:solidFill>
              </a:rPr>
              <a:t>deductibles </a:t>
            </a:r>
            <a:r>
              <a:rPr lang="en-US" dirty="0" smtClean="0">
                <a:solidFill>
                  <a:srgbClr val="231F20"/>
                </a:solidFill>
              </a:rPr>
              <a:t>and </a:t>
            </a:r>
            <a:r>
              <a:rPr lang="en-US" dirty="0" smtClean="0">
                <a:solidFill>
                  <a:srgbClr val="000000"/>
                </a:solidFill>
              </a:rPr>
              <a:t>coinsurance</a:t>
            </a:r>
            <a:r>
              <a:rPr lang="en-US" dirty="0" smtClean="0">
                <a:solidFill>
                  <a:srgbClr val="231F20"/>
                </a:solidFill>
              </a:rPr>
              <a:t> for people with limited income and resources.</a:t>
            </a:r>
            <a:r>
              <a:rPr lang="en-US" dirty="0" smtClean="0">
                <a:solidFill>
                  <a:srgbClr val="000000"/>
                </a:solidFill>
              </a:rPr>
              <a:t> </a:t>
            </a:r>
            <a:r>
              <a:rPr lang="en-US" dirty="0" smtClean="0"/>
              <a:t>These programs frequently have higher income and resource guidelines than Medicaid. These programs are collectively called Medicare Savings Programs. </a:t>
            </a:r>
          </a:p>
          <a:p>
            <a:pPr eaLnBrk="1" hangingPunct="1">
              <a:spcBef>
                <a:spcPts val="600"/>
              </a:spcBef>
            </a:pPr>
            <a:r>
              <a:rPr lang="en-US" dirty="0" smtClean="0"/>
              <a:t>Eligibility for these programs is determined by income and resource levels. The income amounts are updated annually with the Federal poverty level.</a:t>
            </a:r>
          </a:p>
          <a:p>
            <a:pPr eaLnBrk="1" hangingPunct="1">
              <a:spcBef>
                <a:spcPts val="600"/>
              </a:spcBef>
            </a:pPr>
            <a:r>
              <a:rPr lang="en-US" dirty="0" smtClean="0"/>
              <a:t>Additionally, some states offer their own programs to help people with Medicare pay the out-of-pocket costs of health care, including State Pharmacy Assistance Programs.</a:t>
            </a:r>
          </a:p>
          <a:p>
            <a:pPr eaLnBrk="1" hangingPunct="1">
              <a:spcBef>
                <a:spcPts val="600"/>
              </a:spcBef>
            </a:pPr>
            <a:r>
              <a:rPr lang="en-US" dirty="0" smtClean="0"/>
              <a:t>You can contact your local Medicaid office or the State Health Insurance Assistance Program (SHIP) in your state to find out which programs may be available to you. You can find the contact information for your local SHIP by visiting www.medicare.gov on the web or by calling 1-800-MEDICARE (1-800-633-4227). TTY users should call 1-877-486-2048.</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p:txBody>
          <a:bodyPr wrap="square" numCol="1" anchor="t" anchorCtr="0" compatLnSpc="1">
            <a:prstTxWarp prst="textNoShape">
              <a:avLst/>
            </a:prstTxWarp>
          </a:bodyPr>
          <a:lstStyle/>
          <a:p>
            <a:pPr marL="119149" indent="-119149">
              <a:spcBef>
                <a:spcPts val="600"/>
              </a:spcBef>
              <a:defRPr/>
            </a:pPr>
            <a:r>
              <a:rPr lang="en-US" dirty="0" smtClean="0"/>
              <a:t>The Qualified Medicare Beneficiary (QMB) program was established by the Medicare Catastrophic Coverage Act of 1988. To qualify for QMB you must be eligible for Medicare Part A, and have an income not exceeding 100% of the Federal Poverty Level (FPL). This will be effective the first month following the month QMB eligibility is approved. Eligibility cannot be retroactive. If you qualify for QMB, you get help paying your Part A and Part B premiums, deductibles, co-insurance, and copays.</a:t>
            </a:r>
          </a:p>
          <a:p>
            <a:pPr marL="119149" indent="-119149">
              <a:spcBef>
                <a:spcPts val="600"/>
              </a:spcBef>
              <a:defRPr/>
            </a:pPr>
            <a:r>
              <a:rPr lang="en-US" dirty="0" smtClean="0"/>
              <a:t>The Specified Low-income Medicare Beneficiary (SLMB) program was established by OBRA law of 1990 and became effective January 1, 1993. To qualify for SLMB, you must be eligible for Medicare Part A and have an income that is at least 100%, but does not exceed 120% of the FPL. If you qualify for SLMB, you get help paying for your Part B premium.</a:t>
            </a:r>
          </a:p>
          <a:p>
            <a:pPr marL="514350" indent="-514350">
              <a:spcBef>
                <a:spcPts val="600"/>
              </a:spcBef>
              <a:buNone/>
              <a:defRPr/>
            </a:pPr>
            <a:r>
              <a:rPr lang="en-US" b="1" dirty="0" smtClean="0"/>
              <a:t>NOTE</a:t>
            </a:r>
            <a:r>
              <a:rPr lang="en-US" dirty="0" smtClean="0"/>
              <a:t>:  	Effective January 1, 2010, the resource limits for the QMB, SLMB and QI programs are $6,600 for a single person and $9,910 for a married person living with a spouse and no other dependents. These resource limits are adjusted on January 1 of each year, based upon the change in the annual consumer price index (CPI) since September of the previous year. States must use the new resource limits when determining eligibility for these programs. </a:t>
            </a:r>
          </a:p>
          <a:p>
            <a:pPr marL="514350" indent="-514350" eaLnBrk="1" hangingPunct="1">
              <a:spcBef>
                <a:spcPts val="600"/>
              </a:spcBef>
              <a:buNone/>
              <a:defRPr/>
            </a:pPr>
            <a:r>
              <a:rPr lang="en-US" b="1" dirty="0" smtClean="0"/>
              <a:t>NOTE: 	</a:t>
            </a:r>
            <a:r>
              <a:rPr lang="en-US" dirty="0" smtClean="0"/>
              <a:t>This chart and the chart on the following page are provided as a handout in the corresponding workbook (see Appendix B).</a:t>
            </a:r>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BC10EF-9EA6-4E9A-9B5A-3656AD71D83A}" type="slidenum">
              <a:rPr lang="en-US" smtClean="0"/>
              <a:pPr/>
              <a:t>39</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0" dirty="0" smtClean="0">
                <a:cs typeface="Arial" charset="0"/>
              </a:rPr>
              <a:t>This</a:t>
            </a:r>
            <a:r>
              <a:rPr lang="en-US" i="0" baseline="0" dirty="0" smtClean="0">
                <a:cs typeface="Arial" charset="0"/>
              </a:rPr>
              <a:t> section includes an overview of the Medicaid program</a:t>
            </a:r>
            <a:r>
              <a:rPr lang="en-US" dirty="0" smtClean="0">
                <a:cs typeface="Arial" charset="0"/>
              </a:rPr>
              <a:t>.</a:t>
            </a:r>
          </a:p>
          <a:p>
            <a:pPr lvl="1"/>
            <a:r>
              <a:rPr lang="en-US" dirty="0" smtClean="0">
                <a:cs typeface="Arial" charset="0"/>
              </a:rPr>
              <a:t>What it is</a:t>
            </a:r>
          </a:p>
          <a:p>
            <a:pPr lvl="1"/>
            <a:r>
              <a:rPr lang="en-US" dirty="0" smtClean="0">
                <a:cs typeface="Arial" charset="0"/>
              </a:rPr>
              <a:t>Who is eligible</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4</a:t>
            </a:fld>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xfrm>
            <a:off x="685800" y="4560888"/>
            <a:ext cx="5943600" cy="4319587"/>
          </a:xfrm>
        </p:spPr>
        <p:txBody>
          <a:bodyPr wrap="square" numCol="1" anchor="t" anchorCtr="0" compatLnSpc="1">
            <a:prstTxWarp prst="textNoShape">
              <a:avLst/>
            </a:prstTxWarp>
          </a:bodyPr>
          <a:lstStyle/>
          <a:p>
            <a:pPr marL="119149" indent="-119149">
              <a:spcBef>
                <a:spcPts val="600"/>
              </a:spcBef>
              <a:defRPr/>
            </a:pPr>
            <a:r>
              <a:rPr lang="en-US" dirty="0" smtClean="0"/>
              <a:t>The Qualified Individual (QI) program was established by the BBA of 1997. It is fully Federal funded. Congress only appropriated a limited amount of funds to each state. To qualify for QI, you must be eligible for Medicare Part A, and have an income not exceeding 135% of the Federal Poverty Level (FPL). If you qualify for QI, and there are still funds available in your state, you get help paying your Part B premium.</a:t>
            </a:r>
          </a:p>
          <a:p>
            <a:pPr marL="119149" indent="-119149" eaLnBrk="1" fontAlgn="auto" hangingPunct="1">
              <a:spcBef>
                <a:spcPts val="600"/>
              </a:spcBef>
              <a:spcAft>
                <a:spcPts val="0"/>
              </a:spcAft>
              <a:defRPr/>
            </a:pPr>
            <a:r>
              <a:rPr lang="en-US" dirty="0" smtClean="0"/>
              <a:t>The Qualified Disabled and Working Individual (QDWI) program was established by the OBRA law of 1989. To qualify for QDWI, you must be entitled to Medicare Part A because of a loss of disability-based Part A due to earnings exceeding Substantial Gainful Activity (SGA), and have an income not higher than 200% of the FPL, and you cannot be otherwise eligible for Medicaid. If you qualify you get help paying your Part A premium. States can charge premiums if income is between 150% and 200% FPL. Resources not exceeding twice maximum for SSI (in 2010 $4,000 for an individual and $6,000 for married couple).</a:t>
            </a:r>
          </a:p>
          <a:p>
            <a:pPr marL="119149" indent="-119149" eaLnBrk="1" fontAlgn="auto" hangingPunct="1">
              <a:spcBef>
                <a:spcPts val="600"/>
              </a:spcBef>
              <a:spcAft>
                <a:spcPts val="0"/>
              </a:spcAft>
              <a:defRPr/>
            </a:pPr>
            <a:endParaRPr lang="en-US" dirty="0" smtClean="0"/>
          </a:p>
          <a:p>
            <a:pPr marL="0" indent="1679">
              <a:spcBef>
                <a:spcPts val="600"/>
              </a:spcBef>
              <a:buNone/>
              <a:defRPr/>
            </a:pPr>
            <a:r>
              <a:rPr lang="en-US" b="1" dirty="0" smtClean="0"/>
              <a:t>NOTE: </a:t>
            </a:r>
            <a:r>
              <a:rPr lang="en-US" dirty="0" smtClean="0"/>
              <a:t>This chart is provided as a handout in the corresponding workbook (see Appendix</a:t>
            </a:r>
            <a:r>
              <a:rPr lang="en-US" baseline="0" dirty="0" smtClean="0"/>
              <a:t> C)</a:t>
            </a:r>
            <a:r>
              <a:rPr lang="en-US" dirty="0" smtClean="0"/>
              <a:t>.</a:t>
            </a:r>
          </a:p>
          <a:p>
            <a:pPr marL="119149" indent="-119149">
              <a:buNone/>
              <a:defRPr/>
            </a:pPr>
            <a:endParaRPr lang="en-US" dirty="0" smtClean="0"/>
          </a:p>
          <a:p>
            <a:pPr marL="119149" indent="-119149">
              <a:defRPr/>
            </a:pPr>
            <a:endParaRPr lang="en-US" dirty="0" smtClean="0"/>
          </a:p>
          <a:p>
            <a:pPr>
              <a:defRPr/>
            </a:pPr>
            <a:endParaRPr lang="en-US" dirty="0" smtClean="0"/>
          </a:p>
          <a:p>
            <a:pPr eaLnBrk="1" hangingPunct="1">
              <a:buFontTx/>
              <a:buChar char="•"/>
              <a:defRPr/>
            </a:pPr>
            <a:endParaRPr lang="en-US" dirty="0" smtClean="0"/>
          </a:p>
          <a:p>
            <a:pPr>
              <a:defRPr/>
            </a:pPr>
            <a:endParaRPr lang="en-US" dirty="0" smtClean="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F8276D-2355-4EA6-B008-E01D91CBE24E}" type="slidenum">
              <a:rPr lang="en-US" smtClean="0"/>
              <a:pPr/>
              <a:t>40</a:t>
            </a:fld>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xfrm>
            <a:off x="685801" y="4560570"/>
            <a:ext cx="5943600" cy="4320540"/>
          </a:xfrm>
        </p:spPr>
        <p:txBody>
          <a:bodyPr wrap="square" numCol="1" anchor="t" anchorCtr="0" compatLnSpc="1">
            <a:prstTxWarp prst="textNoShape">
              <a:avLst/>
            </a:prstTxWarp>
          </a:bodyPr>
          <a:lstStyle/>
          <a:p>
            <a:pPr>
              <a:spcBef>
                <a:spcPts val="600"/>
              </a:spcBef>
              <a:defRPr/>
            </a:pPr>
            <a:r>
              <a:rPr lang="en-US" dirty="0" smtClean="0">
                <a:cs typeface="Arial" charset="0"/>
              </a:rPr>
              <a:t>Medicaid waivers allow the state to receive Federal Medicaid matching funds for its expenditures that normally would not be covered, even though it is no longer in compliance with certain requirements or limitations of the Federal Medicaid statute. </a:t>
            </a:r>
          </a:p>
          <a:p>
            <a:pPr>
              <a:spcBef>
                <a:spcPts val="600"/>
              </a:spcBef>
              <a:defRPr/>
            </a:pPr>
            <a:r>
              <a:rPr lang="en-US" dirty="0" smtClean="0">
                <a:cs typeface="Arial" charset="0"/>
              </a:rPr>
              <a:t>Waivers allow states alternatives to delivering care from traditional Medicaid.</a:t>
            </a:r>
          </a:p>
          <a:p>
            <a:pPr lvl="1">
              <a:defRPr/>
            </a:pPr>
            <a:r>
              <a:rPr lang="en-US" dirty="0" smtClean="0">
                <a:cs typeface="Arial" charset="0"/>
              </a:rPr>
              <a:t>Section 1915(b) waivers—States may restrict the choice of providers that Medicaid beneficiaries would otherwise have.</a:t>
            </a:r>
          </a:p>
          <a:p>
            <a:pPr marL="246688">
              <a:spcBef>
                <a:spcPts val="600"/>
              </a:spcBef>
              <a:buFont typeface="Calibri" pitchFamily="34" charset="0"/>
              <a:buChar char="–"/>
              <a:defRPr/>
            </a:pPr>
            <a:r>
              <a:rPr lang="en-US" dirty="0" smtClean="0">
                <a:cs typeface="Arial" charset="0"/>
              </a:rPr>
              <a:t>Program waivers such as the 1915(c) waiver for home-and community-based services–– States may receive Federal matching funds for services for which Federal matching funds are not otherwise available.</a:t>
            </a:r>
          </a:p>
          <a:p>
            <a:pPr lvl="1">
              <a:defRPr/>
            </a:pPr>
            <a:r>
              <a:rPr lang="en-US" dirty="0" smtClean="0">
                <a:cs typeface="Arial" charset="0"/>
              </a:rPr>
              <a:t>Demonstration waivers such as the section 1115 waivers—States may receive Federal matching funds for covering certain categories of individuals for which Federal matching funds are not otherwise available. </a:t>
            </a:r>
          </a:p>
          <a:p>
            <a:pPr lvl="1">
              <a:defRPr/>
            </a:pPr>
            <a:endParaRPr lang="en-US" dirty="0" smtClean="0">
              <a:cs typeface="Arial" charset="0"/>
            </a:endParaRPr>
          </a:p>
          <a:p>
            <a:pPr lvl="1">
              <a:buNone/>
              <a:defRPr/>
            </a:pPr>
            <a:endParaRPr lang="en-US" dirty="0" smtClean="0">
              <a:cs typeface="Arial" charset="0"/>
            </a:endParaRPr>
          </a:p>
          <a:p>
            <a:pPr>
              <a:defRPr/>
            </a:pPr>
            <a:endParaRPr lang="en-US" dirty="0" smtClean="0">
              <a:cs typeface="Arial" charset="0"/>
            </a:endParaRPr>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4CA4012B-1266-417A-BAC3-42146378459E}" type="slidenum">
              <a:rPr lang="en-US" smtClean="0"/>
              <a:pPr defTabSz="964935"/>
              <a:t>41</a:t>
            </a:fld>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DFF017AD-1AC9-4D1F-B49B-35BB64C344E3}" type="slidenum">
              <a:rPr lang="en-US" smtClean="0"/>
              <a:pPr defTabSz="964935"/>
              <a:t>42</a:t>
            </a:fld>
            <a:endParaRPr lang="en-US" dirty="0" smtClean="0"/>
          </a:p>
        </p:txBody>
      </p:sp>
      <p:sp>
        <p:nvSpPr>
          <p:cNvPr id="94211" name="Rectangle 2"/>
          <p:cNvSpPr>
            <a:spLocks noChangeArrowheads="1"/>
          </p:cNvSpPr>
          <p:nvPr/>
        </p:nvSpPr>
        <p:spPr bwMode="auto">
          <a:xfrm>
            <a:off x="0" y="9119474"/>
            <a:ext cx="4714240" cy="481726"/>
          </a:xfrm>
          <a:prstGeom prst="rect">
            <a:avLst/>
          </a:prstGeom>
          <a:noFill/>
          <a:ln w="12700">
            <a:noFill/>
            <a:miter lim="800000"/>
            <a:headEnd/>
            <a:tailEnd/>
          </a:ln>
        </p:spPr>
        <p:txBody>
          <a:bodyPr lIns="95826" tIns="47074" rIns="95826" bIns="47074" anchor="b"/>
          <a:lstStyle/>
          <a:p>
            <a:pPr eaLnBrk="0" hangingPunct="0"/>
            <a:endParaRPr lang="en-US" sz="800" i="1" dirty="0">
              <a:latin typeface="Times New Roman" pitchFamily="18" charset="0"/>
            </a:endParaRPr>
          </a:p>
        </p:txBody>
      </p:sp>
      <p:sp>
        <p:nvSpPr>
          <p:cNvPr id="94212" name="Rectangle 3"/>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4213" name="Rectangle 4"/>
          <p:cNvSpPr>
            <a:spLocks noGrp="1" noChangeArrowheads="1"/>
          </p:cNvSpPr>
          <p:nvPr>
            <p:ph type="body" idx="1"/>
          </p:nvPr>
        </p:nvSpPr>
        <p:spPr bwMode="auto">
          <a:xfrm>
            <a:off x="381000" y="4560570"/>
            <a:ext cx="6248401" cy="4558904"/>
          </a:xfrm>
          <a:noFill/>
        </p:spPr>
        <p:txBody>
          <a:bodyPr wrap="square" numCol="1" anchor="t" anchorCtr="0" compatLnSpc="1">
            <a:prstTxWarp prst="textNoShape">
              <a:avLst/>
            </a:prstTxWarp>
          </a:bodyPr>
          <a:lstStyle/>
          <a:p>
            <a:pPr marL="124183" indent="-124183" eaLnBrk="1" hangingPunct="1"/>
            <a:r>
              <a:rPr lang="en-US" dirty="0" smtClean="0"/>
              <a:t>Here are some steps you can take to find out if you qualify for help with your Medicare out-of-pocket expenses</a:t>
            </a:r>
          </a:p>
          <a:p>
            <a:pPr marL="252770" lvl="1" indent="-124183" eaLnBrk="1" hangingPunct="1"/>
            <a:r>
              <a:rPr lang="en-US" dirty="0" smtClean="0"/>
              <a:t>First, review the income and resource (or asset) guidelines for your area.</a:t>
            </a:r>
          </a:p>
          <a:p>
            <a:pPr marL="252770" lvl="1" indent="-124183" eaLnBrk="1" hangingPunct="1"/>
            <a:r>
              <a:rPr lang="en-US" dirty="0" smtClean="0"/>
              <a:t>If you think you may qualify, collect the personal documents the agency requires for the application process. You will need</a:t>
            </a:r>
          </a:p>
          <a:p>
            <a:pPr marL="360802" lvl="3" indent="-124183" eaLnBrk="1" hangingPunct="1">
              <a:buFont typeface="Calibri" pitchFamily="34" charset="0"/>
              <a:buChar char="–"/>
            </a:pPr>
            <a:r>
              <a:rPr lang="en-US" dirty="0" smtClean="0"/>
              <a:t>Medicare card</a:t>
            </a:r>
          </a:p>
          <a:p>
            <a:pPr marL="360802" lvl="3" indent="-124183" eaLnBrk="1" hangingPunct="1">
              <a:buFont typeface="Calibri" pitchFamily="34" charset="0"/>
              <a:buChar char="–"/>
            </a:pPr>
            <a:r>
              <a:rPr lang="en-US" dirty="0" smtClean="0"/>
              <a:t>Proof of identity</a:t>
            </a:r>
          </a:p>
          <a:p>
            <a:pPr marL="360802" lvl="3" indent="-124183" eaLnBrk="1" hangingPunct="1">
              <a:buFont typeface="Calibri" pitchFamily="34" charset="0"/>
              <a:buChar char="–"/>
            </a:pPr>
            <a:r>
              <a:rPr lang="en-US" dirty="0" smtClean="0"/>
              <a:t>Proof of residence</a:t>
            </a:r>
          </a:p>
          <a:p>
            <a:pPr marL="360802" lvl="3" indent="-124183" eaLnBrk="1" hangingPunct="1">
              <a:buFont typeface="Calibri" pitchFamily="34" charset="0"/>
              <a:buChar char="–"/>
            </a:pPr>
            <a:r>
              <a:rPr lang="en-US" dirty="0" smtClean="0"/>
              <a:t>Proof of any income, including pension checks, Social Security payments, etc.</a:t>
            </a:r>
          </a:p>
          <a:p>
            <a:pPr marL="360802" lvl="3" indent="-124183" eaLnBrk="1" hangingPunct="1">
              <a:buFont typeface="Calibri" pitchFamily="34" charset="0"/>
              <a:buChar char="–"/>
            </a:pPr>
            <a:r>
              <a:rPr lang="en-US" dirty="0" smtClean="0"/>
              <a:t>Recent bank statements</a:t>
            </a:r>
          </a:p>
          <a:p>
            <a:pPr marL="360802" lvl="3" indent="-124183" eaLnBrk="1" hangingPunct="1">
              <a:buFont typeface="Calibri" pitchFamily="34" charset="0"/>
              <a:buChar char="–"/>
            </a:pPr>
            <a:r>
              <a:rPr lang="en-US" dirty="0" smtClean="0"/>
              <a:t>Property deeds</a:t>
            </a:r>
          </a:p>
          <a:p>
            <a:pPr marL="360802" lvl="3" indent="-124183" eaLnBrk="1" hangingPunct="1">
              <a:buFont typeface="Calibri" pitchFamily="34" charset="0"/>
              <a:buChar char="–"/>
            </a:pPr>
            <a:r>
              <a:rPr lang="en-US" dirty="0" smtClean="0"/>
              <a:t>Insurance policies</a:t>
            </a:r>
          </a:p>
          <a:p>
            <a:pPr marL="360802" lvl="3" indent="-124183" eaLnBrk="1" hangingPunct="1">
              <a:buFont typeface="Calibri" pitchFamily="34" charset="0"/>
              <a:buChar char="–"/>
            </a:pPr>
            <a:r>
              <a:rPr lang="en-US" dirty="0" smtClean="0"/>
              <a:t>Financial statements for bonds or stocks</a:t>
            </a:r>
          </a:p>
          <a:p>
            <a:pPr marL="360802" lvl="3" indent="-124183" eaLnBrk="1" hangingPunct="1">
              <a:buFont typeface="Calibri" pitchFamily="34" charset="0"/>
              <a:buChar char="–"/>
            </a:pPr>
            <a:r>
              <a:rPr lang="en-US" dirty="0" smtClean="0"/>
              <a:t>Proof of funeral or burial policies</a:t>
            </a:r>
          </a:p>
          <a:p>
            <a:pPr marL="32189" lvl="1" indent="-124183" eaLnBrk="1" hangingPunct="1">
              <a:buFont typeface="Wingdings" pitchFamily="2" charset="2"/>
              <a:buChar char="§"/>
            </a:pPr>
            <a:r>
              <a:rPr lang="en-US" dirty="0" smtClean="0"/>
              <a:t>You can get more information by contacting your state Medical Assistance office, your local SHIP program, or your local Area Agency on Aging.</a:t>
            </a:r>
          </a:p>
          <a:p>
            <a:pPr marL="32189" lvl="1" indent="-124183" eaLnBrk="1" hangingPunct="1">
              <a:buFont typeface="Wingdings" pitchFamily="2" charset="2"/>
              <a:buChar char="§"/>
            </a:pPr>
            <a:r>
              <a:rPr lang="en-US" dirty="0" smtClean="0"/>
              <a:t>Finally, complete an application with your state Medical Assistance office.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0" dirty="0" smtClean="0">
                <a:cs typeface="Arial" charset="0"/>
              </a:rPr>
              <a:t>This</a:t>
            </a:r>
            <a:r>
              <a:rPr lang="en-US" i="0" baseline="0" dirty="0" smtClean="0">
                <a:cs typeface="Arial" charset="0"/>
              </a:rPr>
              <a:t> section explains the Children’s Health Insurance Program (CHIP)</a:t>
            </a:r>
            <a:r>
              <a:rPr lang="en-US" dirty="0" smtClean="0">
                <a:cs typeface="Arial" charset="0"/>
              </a:rPr>
              <a:t>.</a:t>
            </a:r>
          </a:p>
          <a:p>
            <a:pPr lvl="1"/>
            <a:r>
              <a:rPr lang="en-US" dirty="0" smtClean="0">
                <a:cs typeface="Arial" charset="0"/>
              </a:rPr>
              <a:t>What it is</a:t>
            </a:r>
          </a:p>
          <a:p>
            <a:pPr lvl="1"/>
            <a:r>
              <a:rPr lang="en-US" dirty="0" smtClean="0">
                <a:cs typeface="Arial" charset="0"/>
              </a:rPr>
              <a:t>Who is eligible</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43</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1" name="Rectangle 3"/>
          <p:cNvSpPr>
            <a:spLocks noGrp="1" noChangeArrowheads="1"/>
          </p:cNvSpPr>
          <p:nvPr>
            <p:ph type="body" idx="1"/>
          </p:nvPr>
        </p:nvSpPr>
        <p:spPr bwMode="auto">
          <a:xfrm>
            <a:off x="457200" y="4560570"/>
            <a:ext cx="6324600" cy="4583430"/>
          </a:xfrm>
        </p:spPr>
        <p:txBody>
          <a:bodyPr wrap="square" numCol="1" anchor="t" anchorCtr="0" compatLnSpc="1">
            <a:prstTxWarp prst="textNoShape">
              <a:avLst/>
            </a:prstTxWarp>
          </a:bodyPr>
          <a:lstStyle/>
          <a:p>
            <a:pPr>
              <a:spcBef>
                <a:spcPts val="600"/>
              </a:spcBef>
              <a:defRPr/>
            </a:pPr>
            <a:r>
              <a:rPr lang="en-US" dirty="0" smtClean="0"/>
              <a:t>The Children’s Health Insurance Program (CHIP), previously called the State Children’s Health Insurance Program (SCHIP), was created as part of the Balanced Budget Act of 1997, with strong, bi-partisan support for covering America’s uninsured children. This was the largest expansion of public health insurance coverage since the creation of Medicare and Medicaid in 1965. It is under title XXI (21) of the Social Security Act.</a:t>
            </a:r>
          </a:p>
          <a:p>
            <a:pPr marL="129218" lvl="1">
              <a:buFont typeface="Wingdings" pitchFamily="2" charset="2"/>
              <a:buChar char="§"/>
              <a:defRPr/>
            </a:pPr>
            <a:r>
              <a:rPr lang="en-US" dirty="0" smtClean="0"/>
              <a:t>CHIP is jointly financed by the Federal and state governments and is administered by the states. </a:t>
            </a:r>
          </a:p>
          <a:p>
            <a:pPr marL="248366" lvl="2">
              <a:buFont typeface="Calibri" pitchFamily="34" charset="0"/>
              <a:buChar char="–"/>
              <a:defRPr/>
            </a:pPr>
            <a:r>
              <a:rPr lang="en-US" dirty="0" smtClean="0"/>
              <a:t>Federal Medical Assistance Percentages (FMAPs) are used in determining the amount of Federal matching funds for State expenditures for assistance payments for certain social services, and State medical and medical insurance expenditures. The Social Security Act requires the Secretary of Health and Human Services to calculate and publish the FMAPs each year. The "Federal Medical Assistance Percentages" are for Medicaid. Section 1905(b) of the Act specifies the formula for calculating Federal Medical Assistance Percentages. "Enhanced Federal Medical Assistance Percentages" are for the Children's Health Insurance Program (CHIP) under Title XXI (21)of the Social Security Act. </a:t>
            </a:r>
          </a:p>
          <a:p>
            <a:pPr marL="129218" lvl="1">
              <a:buFont typeface="Wingdings" pitchFamily="2" charset="2"/>
              <a:buChar char="§"/>
              <a:defRPr/>
            </a:pPr>
            <a:r>
              <a:rPr lang="en-US" dirty="0" smtClean="0"/>
              <a:t>Within broad Federal guidelines, each state determines the design of its program, eligibility groups, benefit packages, payment levels for coverage, and administrative and operating procedures. Each state has the option to expand Medicaid, create a stand-alone program, or create a combination program.</a:t>
            </a:r>
          </a:p>
          <a:p>
            <a:pPr marL="0" indent="0">
              <a:spcBef>
                <a:spcPts val="600"/>
              </a:spcBef>
              <a:buNone/>
              <a:defRPr/>
            </a:pPr>
            <a:r>
              <a:rPr lang="en-US" dirty="0" smtClean="0"/>
              <a:t>More information on CHIP is available at http://www.cms.gov/CHIPRA/01_Overview.asp#TopOfPage</a:t>
            </a:r>
          </a:p>
          <a:p>
            <a:pPr>
              <a:spcBef>
                <a:spcPts val="0"/>
              </a:spcBef>
              <a:defRPr/>
            </a:pPr>
            <a:endParaRPr lang="en-US" dirty="0" smtClean="0"/>
          </a:p>
          <a:p>
            <a:pPr>
              <a:spcBef>
                <a:spcPts val="0"/>
              </a:spcBef>
              <a:defRPr/>
            </a:pPr>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txBox="1">
            <a:spLocks noGrp="1" noChangeArrowheads="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098C9D91-9785-45BE-A812-E2CD8AAF28EA}" type="slidenum">
              <a:rPr lang="en-US" sz="1200"/>
              <a:pPr algn="r" defTabSz="964935"/>
              <a:t>45</a:t>
            </a:fld>
            <a:endParaRPr lang="en-US" sz="1200" dirty="0"/>
          </a:p>
        </p:txBody>
      </p:sp>
      <p:sp>
        <p:nvSpPr>
          <p:cNvPr id="97283"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7284" name="Rectangle 3"/>
          <p:cNvSpPr>
            <a:spLocks noGrp="1" noChangeArrowheads="1"/>
          </p:cNvSpPr>
          <p:nvPr>
            <p:ph type="body" idx="1"/>
          </p:nvPr>
        </p:nvSpPr>
        <p:spPr bwMode="auto">
          <a:xfrm>
            <a:off x="685801" y="4560570"/>
            <a:ext cx="5943600" cy="4320540"/>
          </a:xfrm>
          <a:noFill/>
        </p:spPr>
        <p:txBody>
          <a:bodyPr wrap="square" lIns="96647" tIns="48323" rIns="96647" bIns="48323" numCol="1" anchor="t" anchorCtr="0" compatLnSpc="1">
            <a:prstTxWarp prst="textNoShape">
              <a:avLst/>
            </a:prstTxWarp>
          </a:bodyPr>
          <a:lstStyle/>
          <a:p>
            <a:pPr>
              <a:spcBef>
                <a:spcPts val="600"/>
              </a:spcBef>
            </a:pPr>
            <a:r>
              <a:rPr lang="en-US" dirty="0" smtClean="0"/>
              <a:t>CHIPRA, or the Children’s Health Insurance Program Reauthorization Act, reauthorized the CHIP program effective February 4, 2009.  With the CHIPRA reauthorization, along with other changes to the program, the “S” was dropped off of SCHIP and now the program is just called CHIP.</a:t>
            </a:r>
          </a:p>
          <a:p>
            <a:pPr>
              <a:spcBef>
                <a:spcPts val="600"/>
              </a:spcBef>
            </a:pPr>
            <a:r>
              <a:rPr lang="en-US" dirty="0" smtClean="0"/>
              <a:t>CHIPRA is also known as Public Law (PL) 111-3. </a:t>
            </a:r>
          </a:p>
          <a:p>
            <a:pPr>
              <a:lnSpc>
                <a:spcPct val="70000"/>
              </a:lnSpc>
            </a:pPr>
            <a:endParaRPr lang="en-US" dirty="0" smtClean="0"/>
          </a:p>
          <a:p>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txBox="1">
            <a:spLocks noGrp="1" noChangeArrowheads="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E38E9928-F105-4436-8F42-20E411A621FA}" type="slidenum">
              <a:rPr lang="en-US" sz="1200"/>
              <a:pPr algn="r" defTabSz="964935"/>
              <a:t>46</a:t>
            </a:fld>
            <a:endParaRPr lang="en-US" sz="1200" dirty="0"/>
          </a:p>
        </p:txBody>
      </p:sp>
      <p:sp>
        <p:nvSpPr>
          <p:cNvPr id="9830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7044" name="Rectangle 3"/>
          <p:cNvSpPr>
            <a:spLocks noGrp="1" noChangeArrowheads="1"/>
          </p:cNvSpPr>
          <p:nvPr>
            <p:ph type="body" idx="1"/>
          </p:nvPr>
        </p:nvSpPr>
        <p:spPr bwMode="auto"/>
        <p:txBody>
          <a:bodyPr wrap="square" lIns="96647" tIns="48323" rIns="96647" bIns="48323" numCol="1" anchor="t" anchorCtr="0" compatLnSpc="1">
            <a:prstTxWarp prst="textNoShape">
              <a:avLst/>
            </a:prstTxWarp>
          </a:bodyPr>
          <a:lstStyle/>
          <a:p>
            <a:pPr marL="0" indent="0">
              <a:spcBef>
                <a:spcPts val="600"/>
              </a:spcBef>
              <a:buNone/>
              <a:defRPr/>
            </a:pPr>
            <a:r>
              <a:rPr lang="en-US" dirty="0" smtClean="0"/>
              <a:t>There are some things about the CHIP program that remain unchanged by CHIPRA. </a:t>
            </a:r>
          </a:p>
          <a:p>
            <a:pPr>
              <a:spcBef>
                <a:spcPts val="600"/>
              </a:spcBef>
              <a:defRPr/>
            </a:pPr>
            <a:r>
              <a:rPr lang="en-US" dirty="0" smtClean="0"/>
              <a:t>The program gives each state authority to provide health insurance for children, up to age 19, who are not already insured (within limitations)  and who meet other requirements.   </a:t>
            </a:r>
          </a:p>
          <a:p>
            <a:pPr>
              <a:spcBef>
                <a:spcPts val="600"/>
              </a:spcBef>
              <a:defRPr/>
            </a:pPr>
            <a:r>
              <a:rPr lang="en-US" dirty="0" smtClean="0"/>
              <a:t>CHIP is a partnership with the states who administer their program within the Federal guidelines. </a:t>
            </a:r>
          </a:p>
          <a:p>
            <a:pPr>
              <a:spcBef>
                <a:spcPts val="600"/>
              </a:spcBef>
              <a:defRPr/>
            </a:pPr>
            <a:r>
              <a:rPr lang="en-US" dirty="0" smtClean="0"/>
              <a:t>Because each state sets its own guidelines, there is not one nationwide SCHIP/CHIP program but all must meet certain Federal parameters.</a:t>
            </a:r>
          </a:p>
          <a:p>
            <a:pPr>
              <a:spcBef>
                <a:spcPts val="600"/>
              </a:spcBef>
              <a:defRPr/>
            </a:pPr>
            <a:r>
              <a:rPr lang="en-US" dirty="0" smtClean="0"/>
              <a:t>Unlike Medicaid, CHIP has never been an entitlement program. CHIPRA does not change that status.</a:t>
            </a:r>
          </a:p>
          <a:p>
            <a:pPr>
              <a:spcBef>
                <a:spcPts val="0"/>
              </a:spcBef>
              <a:defRPr/>
            </a:pPr>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This chart shows the design of the CHIP programs chosen by each state and the U.S. Territories.</a:t>
            </a:r>
          </a:p>
          <a:p>
            <a:pPr>
              <a:spcBef>
                <a:spcPts val="600"/>
              </a:spcBef>
              <a:buNone/>
            </a:pPr>
            <a:r>
              <a:rPr lang="en-US" b="1" dirty="0" smtClean="0"/>
              <a:t>NOTE: </a:t>
            </a:r>
            <a:r>
              <a:rPr lang="en-US" b="0" dirty="0" smtClean="0"/>
              <a:t>This map is provided</a:t>
            </a:r>
            <a:r>
              <a:rPr lang="en-US" b="0" baseline="0" dirty="0" smtClean="0"/>
              <a:t> as a handout in the corresponding workbook (see Appendix D).</a:t>
            </a:r>
            <a:endParaRPr lang="en-US" b="1" dirty="0"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7E1E1924-662D-4C8C-8F41-3C991D9E4715}" type="slidenum">
              <a:rPr lang="en-US" smtClean="0"/>
              <a:pPr defTabSz="964935"/>
              <a:t>47</a:t>
            </a:fld>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noChangeArrowheads="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33B8D32A-19E4-4B76-9CE7-BB0A731B7F5E}" type="slidenum">
              <a:rPr lang="en-US" sz="1200"/>
              <a:pPr algn="r" defTabSz="964935"/>
              <a:t>48</a:t>
            </a:fld>
            <a:endParaRPr lang="en-US" sz="1200" dirty="0"/>
          </a:p>
        </p:txBody>
      </p:sp>
      <p:sp>
        <p:nvSpPr>
          <p:cNvPr id="100355"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9092" name="Rectangle 3"/>
          <p:cNvSpPr>
            <a:spLocks noGrp="1" noChangeArrowheads="1"/>
          </p:cNvSpPr>
          <p:nvPr>
            <p:ph type="body" idx="1"/>
          </p:nvPr>
        </p:nvSpPr>
        <p:spPr bwMode="auto"/>
        <p:txBody>
          <a:bodyPr wrap="square" lIns="96647" tIns="48323" rIns="96647" bIns="48323" numCol="1" anchor="t" anchorCtr="0" compatLnSpc="1">
            <a:prstTxWarp prst="textNoShape">
              <a:avLst/>
            </a:prstTxWarp>
          </a:bodyPr>
          <a:lstStyle/>
          <a:p>
            <a:pPr>
              <a:spcBef>
                <a:spcPts val="600"/>
              </a:spcBef>
              <a:defRPr/>
            </a:pPr>
            <a:r>
              <a:rPr lang="en-US" dirty="0" smtClean="0"/>
              <a:t>Uninsured children and pregnant women with family income that is too high for Medicaid</a:t>
            </a:r>
            <a:r>
              <a:rPr lang="en-US" baseline="0" dirty="0" smtClean="0"/>
              <a:t> may be eligible for CHIP.</a:t>
            </a:r>
            <a:endParaRPr lang="en-US" dirty="0" smtClean="0"/>
          </a:p>
          <a:p>
            <a:pPr>
              <a:spcBef>
                <a:spcPts val="600"/>
              </a:spcBef>
              <a:defRPr/>
            </a:pPr>
            <a:r>
              <a:rPr lang="en-US" dirty="0" smtClean="0"/>
              <a:t>The new CHIPRA legislation makes it easier for certain groups to obtain and access CHIP health care. These include  </a:t>
            </a:r>
          </a:p>
          <a:p>
            <a:pPr marL="225405" lvl="1" indent="-112703">
              <a:defRPr/>
            </a:pPr>
            <a:r>
              <a:rPr lang="en-US" dirty="0" smtClean="0"/>
              <a:t>Uninsured children with higher income </a:t>
            </a:r>
          </a:p>
          <a:p>
            <a:pPr marL="225405" lvl="1" indent="-112703">
              <a:defRPr/>
            </a:pPr>
            <a:r>
              <a:rPr lang="en-US" dirty="0" smtClean="0"/>
              <a:t>Uninsured low income pregnant women </a:t>
            </a:r>
          </a:p>
          <a:p>
            <a:pPr marL="225405" lvl="1" indent="-112703">
              <a:defRPr/>
            </a:pPr>
            <a:r>
              <a:rPr lang="en-US" dirty="0" smtClean="0"/>
              <a:t>Automatic enrollment in Medicaid or CHIP for children born to women receiving pregnancy-related assistance</a:t>
            </a:r>
          </a:p>
          <a:p>
            <a:pPr>
              <a:spcBef>
                <a:spcPts val="0"/>
              </a:spcBef>
              <a:buNone/>
              <a:defRPr/>
            </a:pPr>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1257300" y="720725"/>
            <a:ext cx="4802188" cy="3600450"/>
          </a:xfrm>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lIns="96647" tIns="48323" rIns="96647" bIns="48323" numCol="1" anchor="t" anchorCtr="0" compatLnSpc="1">
            <a:prstTxWarp prst="textNoShape">
              <a:avLst/>
            </a:prstTxWarp>
          </a:bodyPr>
          <a:lstStyle/>
          <a:p>
            <a:pPr>
              <a:spcBef>
                <a:spcPts val="600"/>
              </a:spcBef>
            </a:pPr>
            <a:r>
              <a:rPr lang="en-US" dirty="0" smtClean="0"/>
              <a:t>CHIPRA allows states to use public agencies and their application and eligibility determination process for initial eligibility determination and redetermination for Medicaid and CHIP. These are called “Express Lane agencies.”</a:t>
            </a:r>
          </a:p>
          <a:p>
            <a:pPr>
              <a:spcBef>
                <a:spcPts val="600"/>
              </a:spcBef>
            </a:pPr>
            <a:r>
              <a:rPr lang="en-US" dirty="0" smtClean="0"/>
              <a:t>CHIPRA also allows for the option to auto enroll without a signature or application form.  The child’s parent or guardian must consent to enrollment.</a:t>
            </a:r>
          </a:p>
          <a:p>
            <a:pPr>
              <a:spcBef>
                <a:spcPts val="600"/>
              </a:spcBef>
            </a:pPr>
            <a:r>
              <a:rPr lang="en-US" dirty="0" smtClean="0"/>
              <a:t>State is required to</a:t>
            </a:r>
          </a:p>
          <a:p>
            <a:pPr marL="224872" lvl="1" indent="-112436"/>
            <a:r>
              <a:rPr lang="en-US" dirty="0" smtClean="0"/>
              <a:t>Verify ineligibility (check the accuracy of the information provided to the Express Lane</a:t>
            </a:r>
            <a:r>
              <a:rPr lang="en-US" baseline="0" dirty="0" smtClean="0"/>
              <a:t> agency.)</a:t>
            </a:r>
            <a:endParaRPr lang="en-US" dirty="0" smtClean="0"/>
          </a:p>
          <a:p>
            <a:pPr marL="224872" lvl="1" indent="-112436"/>
            <a:r>
              <a:rPr lang="en-US" dirty="0" smtClean="0"/>
              <a:t>Document citizenship (still required)</a:t>
            </a:r>
          </a:p>
          <a:p>
            <a:pPr marL="224872" lvl="1" indent="-112436"/>
            <a:r>
              <a:rPr lang="en-US" dirty="0" smtClean="0"/>
              <a:t>Compute and report payment reviews</a:t>
            </a:r>
          </a:p>
          <a:p>
            <a:endParaRPr lang="en-US" dirty="0" smtClean="0"/>
          </a:p>
        </p:txBody>
      </p:sp>
      <p:sp>
        <p:nvSpPr>
          <p:cNvPr id="102404" name="Slide Number Placeholder 3"/>
          <p:cNvSpPr txBox="1">
            <a:spLocks noGrp="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24A1C0CE-AC6A-4BDC-8FA3-142CD753BCB9}" type="slidenum">
              <a:rPr lang="en-US" sz="1200"/>
              <a:pPr algn="r" defTabSz="964935"/>
              <a:t>49</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7D607EC4-6C7B-4CC0-83DC-54B05880C613}" type="slidenum">
              <a:rPr lang="en-US" smtClean="0"/>
              <a:pPr defTabSz="964935"/>
              <a:t>5</a:t>
            </a:fld>
            <a:endParaRPr lang="en-US" dirty="0" smtClean="0"/>
          </a:p>
        </p:txBody>
      </p:sp>
      <p:sp>
        <p:nvSpPr>
          <p:cNvPr id="59395"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62468" name="Rectangle 3"/>
          <p:cNvSpPr>
            <a:spLocks noGrp="1" noChangeArrowheads="1"/>
          </p:cNvSpPr>
          <p:nvPr>
            <p:ph type="body" idx="1"/>
          </p:nvPr>
        </p:nvSpPr>
        <p:spPr bwMode="auto">
          <a:xfrm>
            <a:off x="685801" y="4560570"/>
            <a:ext cx="5943600" cy="4320540"/>
          </a:xfrm>
        </p:spPr>
        <p:txBody>
          <a:bodyPr wrap="square" numCol="1" anchor="t" anchorCtr="0" compatLnSpc="1">
            <a:prstTxWarp prst="textNoShape">
              <a:avLst/>
            </a:prstTxWarp>
          </a:bodyPr>
          <a:lstStyle/>
          <a:p>
            <a:pPr marL="119149" indent="-119149">
              <a:spcBef>
                <a:spcPts val="600"/>
              </a:spcBef>
              <a:defRPr/>
            </a:pPr>
            <a:r>
              <a:rPr lang="en-US" dirty="0" smtClean="0"/>
              <a:t>The Medicaid Program, Title XIX (19) of the Social Security Act, is a Federal and state entitlement program that pays for medical assistance for certain individuals and families with low incomes and resources. </a:t>
            </a:r>
          </a:p>
          <a:p>
            <a:pPr marL="119149" indent="-119149">
              <a:spcBef>
                <a:spcPts val="600"/>
              </a:spcBef>
              <a:defRPr/>
            </a:pPr>
            <a:r>
              <a:rPr lang="en-US" dirty="0" smtClean="0"/>
              <a:t>The program became law in 1965 as a cooperative venture jointly funded by the Federal and state governments (including the District of Columbia and the Territories), to assist states in furnishing medical assistance to eligible needy persons. </a:t>
            </a:r>
          </a:p>
          <a:p>
            <a:pPr marL="119149" indent="-119149">
              <a:spcBef>
                <a:spcPts val="600"/>
              </a:spcBef>
              <a:defRPr/>
            </a:pPr>
            <a:r>
              <a:rPr lang="en-US" dirty="0" smtClean="0"/>
              <a:t>Medicaid is the largest source of funding for medical and health-related services for America's poorest people.</a:t>
            </a:r>
          </a:p>
          <a:p>
            <a:pPr>
              <a:defRPr/>
            </a:pPr>
            <a:endParaRPr lang="en-US" dirty="0" smtClean="0"/>
          </a:p>
          <a:p>
            <a:pPr>
              <a:defRPr/>
            </a:pPr>
            <a:endParaRPr lang="en-US"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1257300" y="720725"/>
            <a:ext cx="4802188" cy="3600450"/>
          </a:xfrm>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lIns="96647" tIns="48323" rIns="96647" bIns="48323" numCol="1" anchor="t" anchorCtr="0" compatLnSpc="1">
            <a:prstTxWarp prst="textNoShape">
              <a:avLst/>
            </a:prstTxWarp>
          </a:bodyPr>
          <a:lstStyle/>
          <a:p>
            <a:pPr>
              <a:spcBef>
                <a:spcPts val="600"/>
              </a:spcBef>
            </a:pPr>
            <a:r>
              <a:rPr lang="en-US" dirty="0" smtClean="0"/>
              <a:t>CHIPRA gives states the option to lift the five-year ban on covering legal immigrants, applies citizenship documentation requirements to CHIP, deems Tribal Membership and enrollment documents to satisfy citizenship and identity requirements except for tribes with international borders whose members are not U.S. citizens. These changes are retroactive to 2006.</a:t>
            </a:r>
          </a:p>
          <a:p>
            <a:endParaRPr lang="en-US" dirty="0" smtClean="0"/>
          </a:p>
        </p:txBody>
      </p:sp>
      <p:sp>
        <p:nvSpPr>
          <p:cNvPr id="103428" name="Slide Number Placeholder 3"/>
          <p:cNvSpPr txBox="1">
            <a:spLocks noGrp="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AE2294F4-AED1-484D-9B37-FDEB099C6439}" type="slidenum">
              <a:rPr lang="en-US" sz="1200"/>
              <a:pPr algn="r" defTabSz="964935"/>
              <a:t>50</a:t>
            </a:fld>
            <a:endParaRPr lang="en-US" sz="12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0" dirty="0" smtClean="0">
                <a:cs typeface="Arial" charset="0"/>
              </a:rPr>
              <a:t>This</a:t>
            </a:r>
            <a:r>
              <a:rPr lang="en-US" i="0" baseline="0" dirty="0" smtClean="0">
                <a:cs typeface="Arial" charset="0"/>
              </a:rPr>
              <a:t> section explains coverage in U.S. Territories.</a:t>
            </a:r>
            <a:endParaRPr lang="en-US" dirty="0" smtClean="0">
              <a:cs typeface="Arial" charset="0"/>
            </a:endParaRPr>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51</a:t>
            </a:fld>
            <a:endParaRPr 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75FE5551-CE4C-431A-B72B-AE7EFB46D63D}" type="slidenum">
              <a:rPr lang="en-US" smtClean="0"/>
              <a:pPr defTabSz="964935"/>
              <a:t>52</a:t>
            </a:fld>
            <a:endParaRPr lang="en-US" dirty="0" smtClean="0"/>
          </a:p>
        </p:txBody>
      </p:sp>
      <p:sp>
        <p:nvSpPr>
          <p:cNvPr id="104451"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104452" name="Rectangle 3"/>
          <p:cNvSpPr>
            <a:spLocks noGrp="1" noChangeArrowheads="1"/>
          </p:cNvSpPr>
          <p:nvPr>
            <p:ph type="body" idx="1"/>
          </p:nvPr>
        </p:nvSpPr>
        <p:spPr bwMode="auto">
          <a:xfrm>
            <a:off x="685801" y="4640580"/>
            <a:ext cx="5943600" cy="4320540"/>
          </a:xfrm>
          <a:noFill/>
        </p:spPr>
        <p:txBody>
          <a:bodyPr wrap="square" numCol="1" anchor="t" anchorCtr="0" compatLnSpc="1">
            <a:prstTxWarp prst="textNoShape">
              <a:avLst/>
            </a:prstTxWarp>
          </a:bodyPr>
          <a:lstStyle/>
          <a:p>
            <a:pPr eaLnBrk="1" hangingPunct="1">
              <a:spcBef>
                <a:spcPts val="600"/>
              </a:spcBef>
            </a:pPr>
            <a:r>
              <a:rPr lang="en-US" dirty="0" smtClean="0"/>
              <a:t>Medicaid and other programs to help people with limited income and resources are also available for those who live in the U.S. territories</a:t>
            </a:r>
          </a:p>
          <a:p>
            <a:pPr lvl="1" eaLnBrk="1" hangingPunct="1"/>
            <a:r>
              <a:rPr lang="en-US" dirty="0" smtClean="0"/>
              <a:t>Puerto Rico, the Virgin Islands, Guam, the Northern Mariana Islands, and American Samoa. </a:t>
            </a:r>
          </a:p>
          <a:p>
            <a:pPr eaLnBrk="1" hangingPunct="1">
              <a:spcBef>
                <a:spcPts val="600"/>
              </a:spcBef>
            </a:pPr>
            <a:r>
              <a:rPr lang="en-US" dirty="0" smtClean="0"/>
              <a:t>Programs also vary in these areas. </a:t>
            </a:r>
          </a:p>
          <a:p>
            <a:pPr eaLnBrk="1" hangingPunct="1">
              <a:spcBef>
                <a:spcPts val="600"/>
              </a:spcBef>
            </a:pPr>
            <a:r>
              <a:rPr lang="en-US" dirty="0" smtClean="0"/>
              <a:t>Contact the Medical Assistance office in your area for more information.</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16F9648-C7CC-4BE4-B425-F8A27F72EEE9}" type="slidenum">
              <a:rPr lang="en-US" smtClean="0"/>
              <a:pPr/>
              <a:t>53</a:t>
            </a:fld>
            <a:endParaRPr lang="en-US" dirty="0" smtClean="0"/>
          </a:p>
        </p:txBody>
      </p:sp>
      <p:sp>
        <p:nvSpPr>
          <p:cNvPr id="131075"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131076" name="Rectangle 3"/>
          <p:cNvSpPr>
            <a:spLocks noGrp="1" noChangeArrowheads="1"/>
          </p:cNvSpPr>
          <p:nvPr>
            <p:ph type="body" idx="1"/>
          </p:nvPr>
        </p:nvSpPr>
        <p:spPr bwMode="auto">
          <a:xfrm>
            <a:off x="976314" y="4560889"/>
            <a:ext cx="5287962" cy="4735511"/>
          </a:xfrm>
          <a:noFill/>
        </p:spPr>
        <p:txBody>
          <a:bodyPr wrap="square" lIns="96253" tIns="48127" rIns="96253" bIns="48127" numCol="1" anchor="t" anchorCtr="0" compatLnSpc="1">
            <a:prstTxWarp prst="textNoShape">
              <a:avLst/>
            </a:prstTxWarp>
            <a:normAutofit/>
          </a:bodyPr>
          <a:lstStyle/>
          <a:p>
            <a:pPr>
              <a:spcBef>
                <a:spcPts val="600"/>
              </a:spcBef>
              <a:spcAft>
                <a:spcPts val="0"/>
              </a:spcAft>
              <a:buFont typeface="Wingdings" pitchFamily="2" charset="2"/>
              <a:buNone/>
              <a:defRPr/>
            </a:pPr>
            <a:r>
              <a:rPr lang="en-US" b="1" dirty="0" smtClean="0"/>
              <a:t>Government resources for more information</a:t>
            </a:r>
          </a:p>
          <a:p>
            <a:pPr marL="178411" indent="-178411">
              <a:spcBef>
                <a:spcPts val="600"/>
              </a:spcBef>
              <a:spcAft>
                <a:spcPts val="0"/>
              </a:spcAft>
              <a:defRPr/>
            </a:pPr>
            <a:r>
              <a:rPr lang="en-US" dirty="0" smtClean="0"/>
              <a:t>Call the Centers for Medicare &amp; Medicaid Services (CMS), 1-800-MEDICARE (1-800-633-4227).  TTY</a:t>
            </a:r>
            <a:r>
              <a:rPr lang="en-US" b="1" dirty="0" smtClean="0"/>
              <a:t> </a:t>
            </a:r>
            <a:r>
              <a:rPr lang="en-US" dirty="0" smtClean="0"/>
              <a:t>users call 1-877-486-2048.</a:t>
            </a:r>
          </a:p>
          <a:p>
            <a:pPr marL="178411" indent="-178411">
              <a:spcBef>
                <a:spcPts val="600"/>
              </a:spcBef>
              <a:spcAft>
                <a:spcPts val="0"/>
              </a:spcAft>
              <a:defRPr/>
            </a:pPr>
            <a:r>
              <a:rPr lang="en-US" dirty="0" smtClean="0"/>
              <a:t>Beneficiary Information is available on Medicare.gov</a:t>
            </a:r>
          </a:p>
          <a:p>
            <a:pPr marL="178411" indent="-178411">
              <a:spcBef>
                <a:spcPts val="600"/>
              </a:spcBef>
              <a:spcAft>
                <a:spcPts val="0"/>
              </a:spcAft>
              <a:defRPr/>
            </a:pPr>
            <a:r>
              <a:rPr lang="en-US" dirty="0" smtClean="0"/>
              <a:t>Call the Social Security Administration</a:t>
            </a:r>
            <a:r>
              <a:rPr lang="en-US" baseline="0" dirty="0" smtClean="0"/>
              <a:t> (SSA), 1-800-772-1213.  TTY users call 1-877-486-2048.</a:t>
            </a:r>
            <a:endParaRPr lang="en-US" dirty="0" smtClean="0"/>
          </a:p>
          <a:p>
            <a:pPr marL="178411" indent="-178411">
              <a:spcBef>
                <a:spcPts val="600"/>
              </a:spcBef>
              <a:spcAft>
                <a:spcPts val="0"/>
              </a:spcAft>
              <a:defRPr/>
            </a:pPr>
            <a:r>
              <a:rPr lang="en-US" dirty="0" smtClean="0"/>
              <a:t>Information</a:t>
            </a:r>
            <a:r>
              <a:rPr lang="en-US" baseline="0" dirty="0" smtClean="0"/>
              <a:t> on the Medicaid program is available on cms.gov/home/medicaid.asp</a:t>
            </a:r>
            <a:endParaRPr lang="en-US" dirty="0" smtClean="0"/>
          </a:p>
          <a:p>
            <a:pPr marL="178411" indent="-178411">
              <a:spcBef>
                <a:spcPts val="600"/>
              </a:spcBef>
              <a:spcAft>
                <a:spcPts val="0"/>
              </a:spcAft>
              <a:defRPr/>
            </a:pPr>
            <a:r>
              <a:rPr lang="en-US" dirty="0" smtClean="0"/>
              <a:t>Partner information is available on CMS.gov</a:t>
            </a:r>
          </a:p>
          <a:p>
            <a:pPr marL="178411" indent="-178411">
              <a:spcBef>
                <a:spcPts val="600"/>
              </a:spcBef>
              <a:spcAft>
                <a:spcPts val="0"/>
              </a:spcAft>
              <a:buFont typeface="Wingdings" pitchFamily="2" charset="2"/>
              <a:buNone/>
              <a:defRPr/>
            </a:pPr>
            <a:r>
              <a:rPr lang="en-US" b="1" dirty="0" smtClean="0"/>
              <a:t>Industry resources for more information</a:t>
            </a:r>
          </a:p>
          <a:p>
            <a:pPr marL="178411" indent="-178411">
              <a:spcBef>
                <a:spcPts val="600"/>
              </a:spcBef>
              <a:spcAft>
                <a:spcPts val="0"/>
              </a:spcAft>
              <a:defRPr/>
            </a:pPr>
            <a:r>
              <a:rPr lang="en-US" dirty="0" smtClean="0"/>
              <a:t>Contact your State Health Insurance Assistance Program (SHIP) and/or your State Office on Aging. For telephone numbers, call CMS 1-800-MEDICARE (1-800-633-4227). TTY user call 1-877-486-2048.</a:t>
            </a:r>
          </a:p>
          <a:p>
            <a:pPr marL="118941" indent="-118941" eaLnBrk="1" hangingPunct="1">
              <a:spcBef>
                <a:spcPts val="600"/>
              </a:spcBef>
              <a:spcAft>
                <a:spcPts val="0"/>
              </a:spcAft>
              <a:buFont typeface="Wingdings" pitchFamily="2" charset="2"/>
              <a:buNone/>
              <a:defRPr/>
            </a:pPr>
            <a:r>
              <a:rPr lang="en-US" b="1" dirty="0" smtClean="0"/>
              <a:t>Medicare Products</a:t>
            </a:r>
            <a:endParaRPr lang="en-US" i="1" dirty="0" smtClean="0"/>
          </a:p>
          <a:p>
            <a:pPr marL="178411" indent="-178411">
              <a:spcBef>
                <a:spcPts val="600"/>
              </a:spcBef>
              <a:spcAft>
                <a:spcPts val="0"/>
              </a:spcAft>
              <a:tabLst>
                <a:tab pos="178411" algn="l"/>
              </a:tabLst>
              <a:defRPr/>
            </a:pPr>
            <a:r>
              <a:rPr lang="en-US" i="1" dirty="0" smtClean="0"/>
              <a:t>Medicare &amp; You Handbook, C</a:t>
            </a:r>
            <a:r>
              <a:rPr lang="en-US" dirty="0" smtClean="0"/>
              <a:t>MS Product No. 10050</a:t>
            </a:r>
          </a:p>
          <a:p>
            <a:pPr marL="178411" indent="-178411" eaLnBrk="1" fontAlgn="auto" hangingPunct="1">
              <a:spcBef>
                <a:spcPts val="600"/>
              </a:spcBef>
              <a:spcAft>
                <a:spcPts val="0"/>
              </a:spcAft>
              <a:tabLst>
                <a:tab pos="178411" algn="l"/>
              </a:tabLst>
              <a:defRPr/>
            </a:pPr>
            <a:r>
              <a:rPr lang="en-US" i="1" dirty="0" smtClean="0"/>
              <a:t>Your Medicare Benefits, </a:t>
            </a:r>
            <a:r>
              <a:rPr lang="en-US" dirty="0" smtClean="0"/>
              <a:t>CMS Product No. 10116 </a:t>
            </a:r>
          </a:p>
          <a:p>
            <a:pPr marL="475762" indent="-475762">
              <a:spcBef>
                <a:spcPts val="600"/>
              </a:spcBef>
              <a:spcAft>
                <a:spcPts val="0"/>
              </a:spcAft>
              <a:buFont typeface="Wingdings" pitchFamily="2" charset="2"/>
              <a:buNone/>
              <a:defRPr/>
            </a:pPr>
            <a:r>
              <a:rPr lang="en-US" b="1" dirty="0" smtClean="0"/>
              <a:t>NOTE:</a:t>
            </a:r>
            <a:r>
              <a:rPr lang="en-US" dirty="0" smtClean="0"/>
              <a:t> View and order single copies at www.Medicare.gov. Order multiple copies (partners only) at productordering.cms.hhs.gov. You must register your organization.</a:t>
            </a:r>
          </a:p>
          <a:p>
            <a:pPr marL="61123" indent="0" eaLnBrk="1" hangingPunct="1">
              <a:spcAft>
                <a:spcPts val="312"/>
              </a:spcAft>
              <a:buFont typeface="Wingdings" pitchFamily="2" charset="2"/>
              <a:buNone/>
              <a:defRPr/>
            </a:pPr>
            <a:endParaRPr lang="en-US" dirty="0" smtClean="0"/>
          </a:p>
          <a:p>
            <a:pPr marL="458557" indent="-1587" eaLnBrk="1" hangingPunct="1">
              <a:buNone/>
            </a:pPr>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This training module is provided by the National Medicare Training Program.</a:t>
            </a:r>
          </a:p>
          <a:p>
            <a:pPr>
              <a:spcBef>
                <a:spcPts val="600"/>
              </a:spcBef>
            </a:pPr>
            <a:r>
              <a:rPr lang="en-US" dirty="0" smtClean="0"/>
              <a:t>For questions about training products, e-mail </a:t>
            </a:r>
            <a:r>
              <a:rPr lang="en-US" dirty="0" smtClean="0">
                <a:hlinkClick r:id="rId3"/>
              </a:rPr>
              <a:t>NMTP@cms.hhs.gov</a:t>
            </a:r>
            <a:endParaRPr lang="en-US" dirty="0" smtClean="0"/>
          </a:p>
          <a:p>
            <a:pPr>
              <a:spcBef>
                <a:spcPts val="600"/>
              </a:spcBef>
            </a:pPr>
            <a:r>
              <a:rPr lang="en-US" dirty="0" smtClean="0"/>
              <a:t>To view all available NMTP materials or to subscribe to our listserv, visit www.cms.gov/NationalMedicareTrainingProgram</a:t>
            </a:r>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776C1A-4790-4BB5-9DDE-7334D5D918C7}" type="slidenum">
              <a:rPr lang="en-US">
                <a:latin typeface="Arial" pitchFamily="34" charset="0"/>
              </a:rPr>
              <a:pPr/>
              <a:t>54</a:t>
            </a:fld>
            <a:endParaRPr lang="en-US">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marL="119149" indent="-119149">
              <a:spcBef>
                <a:spcPts val="600"/>
              </a:spcBef>
              <a:buNone/>
            </a:pPr>
            <a:r>
              <a:rPr lang="en-US" dirty="0" smtClean="0"/>
              <a:t>Medicare and Medicaid are different in the following ways</a:t>
            </a:r>
          </a:p>
          <a:p>
            <a:pPr marL="119149" indent="-119149">
              <a:spcBef>
                <a:spcPts val="600"/>
              </a:spcBef>
            </a:pPr>
            <a:r>
              <a:rPr lang="en-US" dirty="0" smtClean="0"/>
              <a:t>While Medicare is a national program that is consistent across the country, Medicaid  consists of statewide programs that vary among states.</a:t>
            </a:r>
          </a:p>
          <a:p>
            <a:pPr marL="119149" indent="-119149">
              <a:spcBef>
                <a:spcPts val="600"/>
              </a:spcBef>
            </a:pPr>
            <a:r>
              <a:rPr lang="en-US" dirty="0" smtClean="0"/>
              <a:t>While Medicare is administered by the Federal government, Medicaid is administered by state governments within Federal rules (Federal/state partnership).</a:t>
            </a:r>
          </a:p>
          <a:p>
            <a:pPr marL="119149" indent="-119149">
              <a:spcBef>
                <a:spcPts val="600"/>
              </a:spcBef>
            </a:pPr>
            <a:r>
              <a:rPr lang="en-US" dirty="0" smtClean="0"/>
              <a:t>While Medicare eligibility is based on age, disability, or End-Stage Renal Disease (ESRD), Medicaid eligibility is based on income and resources.</a:t>
            </a:r>
          </a:p>
          <a:p>
            <a:pPr marL="119149" indent="-119149">
              <a:spcBef>
                <a:spcPts val="600"/>
              </a:spcBef>
            </a:pPr>
            <a:r>
              <a:rPr lang="en-US" dirty="0" smtClean="0"/>
              <a:t>While Medicare is the nation’s primary payer of inpatient hospital services to the elderly and people with ESRD, Medicaid is the nation’s primary public payer of acute health, mental health, and long-term care services.</a:t>
            </a:r>
          </a:p>
          <a:p>
            <a:pPr marL="119149" indent="-119149">
              <a:spcBef>
                <a:spcPts val="600"/>
              </a:spcBef>
              <a:buNone/>
            </a:pPr>
            <a:r>
              <a:rPr lang="en-US" b="1" dirty="0" smtClean="0"/>
              <a:t>NOTE:</a:t>
            </a:r>
            <a:r>
              <a:rPr lang="en-US" dirty="0" smtClean="0"/>
              <a:t> This chart is provided as a handout in the corresponding workbook (see Appendix</a:t>
            </a:r>
            <a:r>
              <a:rPr lang="en-US" baseline="0" dirty="0" smtClean="0"/>
              <a:t> A)</a:t>
            </a:r>
            <a:r>
              <a:rPr lang="en-US" dirty="0" smtClean="0"/>
              <a:t>.</a:t>
            </a:r>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24BEB0-A036-4597-BCDF-3C0A13919F1A}" type="slidenum">
              <a:rPr lang="en-US" smtClean="0"/>
              <a:pPr/>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xfrm>
            <a:off x="685801" y="4560570"/>
            <a:ext cx="5943600" cy="4320540"/>
          </a:xfrm>
          <a:noFill/>
        </p:spPr>
        <p:txBody>
          <a:bodyPr wrap="square" numCol="1" anchor="t" anchorCtr="0" compatLnSpc="1">
            <a:prstTxWarp prst="textNoShape">
              <a:avLst/>
            </a:prstTxWarp>
          </a:bodyPr>
          <a:lstStyle/>
          <a:p>
            <a:pPr marL="119149" indent="-119149"/>
            <a:r>
              <a:rPr lang="en-US" dirty="0" smtClean="0">
                <a:cs typeface="Arial" charset="0"/>
              </a:rPr>
              <a:t>Medicaid is a joint Federal/state partnership program. States receive Federal matching funds for covered services. The Federal matching rate, also known as the Federal Medical Assistance Percentage (FMAP), </a:t>
            </a:r>
            <a:r>
              <a:rPr lang="en-US" sz="1200" b="0" kern="1200" dirty="0" smtClean="0">
                <a:solidFill>
                  <a:schemeClr val="tx1"/>
                </a:solidFill>
                <a:latin typeface="+mn-lt"/>
                <a:ea typeface="+mn-ea"/>
                <a:cs typeface="+mn-cs"/>
              </a:rPr>
              <a:t>is used to calculate the amount of Federal share of State expenditures for services. </a:t>
            </a:r>
            <a:r>
              <a:rPr lang="en-US" sz="1200" b="0" kern="1200" baseline="0" dirty="0" smtClean="0">
                <a:solidFill>
                  <a:schemeClr val="tx1"/>
                </a:solidFill>
                <a:latin typeface="+mn-lt"/>
                <a:ea typeface="+mn-ea"/>
                <a:cs typeface="+mn-cs"/>
              </a:rPr>
              <a:t>The FMAP</a:t>
            </a:r>
            <a:r>
              <a:rPr lang="en-US" sz="1200" b="0" kern="1200" dirty="0" smtClean="0">
                <a:solidFill>
                  <a:schemeClr val="tx1"/>
                </a:solidFill>
                <a:latin typeface="+mn-lt"/>
                <a:ea typeface="+mn-ea"/>
                <a:cs typeface="+mn-cs"/>
              </a:rPr>
              <a:t> </a:t>
            </a:r>
            <a:r>
              <a:rPr lang="en-US" dirty="0" smtClean="0">
                <a:cs typeface="Arial" charset="0"/>
              </a:rPr>
              <a:t>varies from state to state based on state per capita income. </a:t>
            </a:r>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6FDD32B-A227-4C97-8AEF-0A0D25C0E70D}" type="slidenum">
              <a:rPr lang="en-US" smtClean="0"/>
              <a:pPr defTabSz="964935"/>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xfrm>
            <a:off x="685801" y="4560570"/>
            <a:ext cx="5943600" cy="4320540"/>
          </a:xfrm>
          <a:noFill/>
        </p:spPr>
        <p:txBody>
          <a:bodyPr wrap="square" numCol="1" anchor="t" anchorCtr="0" compatLnSpc="1">
            <a:prstTxWarp prst="textNoShape">
              <a:avLst/>
            </a:prstTxWarp>
          </a:bodyPr>
          <a:lstStyle/>
          <a:p>
            <a:pPr marL="119149" indent="-119149"/>
            <a:r>
              <a:rPr lang="en-US" dirty="0" smtClean="0">
                <a:cs typeface="Arial" charset="0"/>
              </a:rPr>
              <a:t>Within broad Federal guidelines, each state</a:t>
            </a:r>
          </a:p>
          <a:p>
            <a:pPr marL="248366" lvl="1" indent="-119149"/>
            <a:r>
              <a:rPr lang="en-US" dirty="0" smtClean="0">
                <a:cs typeface="Arial" charset="0"/>
              </a:rPr>
              <a:t>Develops its own programs</a:t>
            </a:r>
          </a:p>
          <a:p>
            <a:pPr marL="248366" lvl="1" indent="-119149"/>
            <a:r>
              <a:rPr lang="en-US" dirty="0" smtClean="0">
                <a:cs typeface="Arial" charset="0"/>
              </a:rPr>
              <a:t>Develops and operates a State Plan outlining the nature and scope of services</a:t>
            </a:r>
          </a:p>
          <a:p>
            <a:pPr marL="248366" lvl="1" indent="-119149"/>
            <a:r>
              <a:rPr lang="en-US" dirty="0" smtClean="0">
                <a:cs typeface="Arial" charset="0"/>
              </a:rPr>
              <a:t>The State Plan is a contract between CMS and the state, and any amendments must be approved by CMS</a:t>
            </a:r>
          </a:p>
          <a:p>
            <a:pPr marL="248366" lvl="1" indent="-119149"/>
            <a:r>
              <a:rPr lang="en-US" dirty="0" smtClean="0">
                <a:cs typeface="Arial" charset="0"/>
              </a:rPr>
              <a:t>Establishes its own eligibility standards. Medicaid policies for eligibility, services, and payment are complex and vary considerably, even among states of similar size or geographic proximity</a:t>
            </a:r>
          </a:p>
          <a:p>
            <a:pPr marL="470616" lvl="2" indent="-119149"/>
            <a:r>
              <a:rPr lang="en-US" dirty="0" smtClean="0">
                <a:cs typeface="Arial" charset="0"/>
              </a:rPr>
              <a:t>A person who is eligible for Medicaid in one state may not be eligible in another state. </a:t>
            </a:r>
          </a:p>
          <a:p>
            <a:pPr marL="248366" lvl="1" indent="-119149"/>
            <a:r>
              <a:rPr lang="en-US" dirty="0" smtClean="0">
                <a:cs typeface="Arial" charset="0"/>
              </a:rPr>
              <a:t>Determines the type, amount, duration and scope of services covered. Also, the services provided by one state may differ considerably in amount, duration, or scope from services provided in a similar or neighboring state</a:t>
            </a:r>
          </a:p>
          <a:p>
            <a:pPr marL="248366" lvl="1" indent="-119149"/>
            <a:r>
              <a:rPr lang="en-US" dirty="0" smtClean="0">
                <a:cs typeface="Arial" charset="0"/>
              </a:rPr>
              <a:t>Sets the rate of payment for services</a:t>
            </a:r>
          </a:p>
          <a:p>
            <a:pPr marL="248366" lvl="1" indent="-119149"/>
            <a:r>
              <a:rPr lang="en-US" dirty="0" smtClean="0">
                <a:cs typeface="Arial" charset="0"/>
              </a:rPr>
              <a:t>Administers its own program</a:t>
            </a:r>
          </a:p>
          <a:p>
            <a:pPr marL="248366" lvl="1" indent="-119149">
              <a:buNone/>
            </a:pPr>
            <a:endParaRPr lang="en-US" dirty="0" smtClean="0">
              <a:cs typeface="Arial" charset="0"/>
            </a:endParaRPr>
          </a:p>
          <a:p>
            <a:pPr marL="119149" indent="-119149"/>
            <a:r>
              <a:rPr lang="en-US" dirty="0" smtClean="0">
                <a:cs typeface="Arial" charset="0"/>
              </a:rPr>
              <a:t>State legislatures may change Medicaid eligibility, services, and reimbursement during the year. </a:t>
            </a:r>
          </a:p>
          <a:p>
            <a:pPr marL="119149" indent="-119149"/>
            <a:endParaRPr lang="en-US" dirty="0" smtClean="0">
              <a:cs typeface="Arial" charset="0"/>
            </a:endParaRPr>
          </a:p>
          <a:p>
            <a:pPr marL="119149" indent="-119149"/>
            <a:endParaRPr lang="en-US" dirty="0" smtClean="0">
              <a:cs typeface="Arial" charset="0"/>
            </a:endParaRPr>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C566311C-0B01-4791-8D35-58EBB5A7E452}" type="slidenum">
              <a:rPr lang="en-US" smtClean="0"/>
              <a:pPr defTabSz="964935"/>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xfrm>
            <a:off x="685801" y="4560570"/>
            <a:ext cx="5943600" cy="4320540"/>
          </a:xfrm>
        </p:spPr>
        <p:txBody>
          <a:bodyPr wrap="square" numCol="1" anchor="t" anchorCtr="0" compatLnSpc="1">
            <a:prstTxWarp prst="textNoShape">
              <a:avLst/>
            </a:prstTxWarp>
          </a:bodyPr>
          <a:lstStyle/>
          <a:p>
            <a:pPr marL="119149" indent="-119149">
              <a:spcBef>
                <a:spcPts val="600"/>
              </a:spcBef>
              <a:defRPr/>
            </a:pPr>
            <a:r>
              <a:rPr lang="en-US" dirty="0" smtClean="0"/>
              <a:t>The Single State Medicaid Agency is responsible for administration of the Medicaid state plan. The Single State Agency is not required to administer the entire Medicaid program; it may delegate some administrative functions to other state (or local) agencies or private contractors (or both). However, all final eligibility determinations must be made by state (or local) agency personnel. </a:t>
            </a:r>
          </a:p>
          <a:p>
            <a:pPr marL="119149" indent="-119149">
              <a:spcBef>
                <a:spcPts val="600"/>
              </a:spcBef>
              <a:defRPr/>
            </a:pPr>
            <a:r>
              <a:rPr lang="en-US" dirty="0" smtClean="0"/>
              <a:t>For more information about eligibility requirements in your state, you may contact the State Medicaid Director in your state. Local office names may vary. To apply for Medicaid, you’ll need to contact your local Medicaid Assistance office. These office are also called Social Services, Public Assistance, and Human Services depending on where you live.</a:t>
            </a:r>
            <a:endParaRPr lang="en-US" i="1" dirty="0" smtClean="0"/>
          </a:p>
          <a:p>
            <a:pPr>
              <a:spcBef>
                <a:spcPts val="0"/>
              </a:spcBef>
              <a:defRPr/>
            </a:pPr>
            <a:endParaRPr lang="en-US" dirty="0"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9A0A7C5-C720-4569-8CF1-99DAE8EF217C}" type="slidenum">
              <a:rPr lang="en-US" smtClean="0"/>
              <a:pPr defTabSz="964935"/>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www.cms.hhs.gov/NationalMedicareTrainingProgram" TargetMode="External"/><Relationship Id="rId2" Type="http://schemas.openxmlformats.org/officeDocument/2006/relationships/hyperlink" Target="mailto:%20nmtp@cms.hhs.gov" TargetMode="External"/><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895600"/>
            <a:ext cx="9144000" cy="1165225"/>
          </a:xfrm>
        </p:spPr>
        <p:txBody>
          <a:bodyPr>
            <a:noAutofit/>
          </a:bodyPr>
          <a:lstStyle>
            <a:lvl1pPr algn="ctr">
              <a:defRPr sz="3600" b="1">
                <a:solidFill>
                  <a:schemeClr val="bg1"/>
                </a:solidFill>
                <a:latin typeface="+mj-lt"/>
                <a:cs typeface="Arial" pitchFamily="34" charset="0"/>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lumMod val="75000"/>
          </a:schemeClr>
        </a:solidFill>
        <a:effectLst/>
      </p:bgPr>
    </p:bg>
    <p:spTree>
      <p:nvGrpSpPr>
        <p:cNvPr id="1" name=""/>
        <p:cNvGrpSpPr/>
        <p:nvPr/>
      </p:nvGrpSpPr>
      <p:grpSpPr>
        <a:xfrm>
          <a:off x="0" y="0"/>
          <a:ext cx="0" cy="0"/>
          <a:chOff x="0" y="0"/>
          <a:chExt cx="0" cy="0"/>
        </a:xfrm>
      </p:grpSpPr>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userDrawn="1"/>
        </p:nvSpPr>
        <p:spPr>
          <a:xfrm>
            <a:off x="838200" y="1219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userDrawn="1"/>
        </p:nvSpPr>
        <p:spPr>
          <a:xfrm>
            <a:off x="990600" y="1600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Content Placeholder 2"/>
          <p:cNvSpPr>
            <a:spLocks noGrp="1"/>
          </p:cNvSpPr>
          <p:nvPr>
            <p:ph idx="1"/>
          </p:nvPr>
        </p:nvSpPr>
        <p:spPr>
          <a:xfrm>
            <a:off x="1295400" y="1676400"/>
            <a:ext cx="7391400" cy="4267199"/>
          </a:xfrm>
        </p:spPr>
        <p:txBody>
          <a:bodyPr/>
          <a:lstStyle>
            <a:lvl1pPr marL="284163" indent="-284163" algn="l">
              <a:buFontTx/>
              <a:buNone/>
              <a:defRPr sz="3600" b="1" i="0" baseline="0">
                <a:solidFill>
                  <a:schemeClr val="tx1"/>
                </a:solidFill>
                <a:latin typeface="+mj-lt"/>
                <a:cs typeface="Arial" pitchFamily="34" charset="0"/>
              </a:defRPr>
            </a:lvl1pPr>
            <a:lvl2pPr algn="l">
              <a:defRPr>
                <a:latin typeface="Arial" pitchFamily="34" charset="0"/>
                <a:cs typeface="Arial" pitchFamily="34" charset="0"/>
              </a:defRPr>
            </a:lvl2pPr>
            <a:lvl3pPr algn="l">
              <a:defRPr>
                <a:latin typeface="Arial" pitchFamily="34" charset="0"/>
                <a:cs typeface="Arial" pitchFamily="34" charset="0"/>
              </a:defRPr>
            </a:lvl3pPr>
            <a:lvl4pPr algn="l">
              <a:defRPr>
                <a:latin typeface="Arial" pitchFamily="34" charset="0"/>
                <a:cs typeface="Arial" pitchFamily="34" charset="0"/>
              </a:defRPr>
            </a:lvl4pPr>
            <a:lvl5pPr algn="l">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a:spLocks noGrp="1"/>
          </p:cNvSpPr>
          <p:nvPr>
            <p:ph type="title" idx="4294967295"/>
          </p:nvPr>
        </p:nvSpPr>
        <p:spPr>
          <a:xfrm>
            <a:off x="0" y="0"/>
            <a:ext cx="9144000" cy="1417638"/>
          </a:xfrm>
          <a:solidFill>
            <a:srgbClr val="00338E"/>
          </a:solidFill>
        </p:spPr>
        <p:txBody>
          <a:bodyPr/>
          <a:lstStyle>
            <a:lvl1pPr>
              <a:defRPr sz="3600">
                <a:solidFill>
                  <a:schemeClr val="bg1"/>
                </a:solidFill>
              </a:defRPr>
            </a:lvl1pPr>
          </a:lstStyle>
          <a:p>
            <a:r>
              <a:rPr lang="en-US" dirty="0" smtClean="0"/>
              <a:t>Click to edit Master title style</a:t>
            </a:r>
          </a:p>
        </p:txBody>
      </p:sp>
      <p:sp>
        <p:nvSpPr>
          <p:cNvPr id="8" name="Date Placeholder 2"/>
          <p:cNvSpPr>
            <a:spLocks noGrp="1"/>
          </p:cNvSpPr>
          <p:nvPr>
            <p:ph type="dt" sz="half" idx="10"/>
          </p:nvPr>
        </p:nvSpPr>
        <p:spPr>
          <a:xfrm>
            <a:off x="457200" y="6356350"/>
            <a:ext cx="1371600" cy="365125"/>
          </a:xfrm>
        </p:spPr>
        <p:txBody>
          <a:bodyPr/>
          <a:lstStyle>
            <a:lvl1pPr>
              <a:defRPr smtClean="0"/>
            </a:lvl1pPr>
          </a:lstStyle>
          <a:p>
            <a:pPr>
              <a:defRPr/>
            </a:pPr>
            <a:r>
              <a:rPr lang="en-US" smtClean="0"/>
              <a:t>04/22/2011</a:t>
            </a:r>
            <a:endParaRPr lang="en-US" dirty="0"/>
          </a:p>
        </p:txBody>
      </p:sp>
      <p:sp>
        <p:nvSpPr>
          <p:cNvPr id="10" name="Footer Placeholder 3"/>
          <p:cNvSpPr>
            <a:spLocks noGrp="1"/>
          </p:cNvSpPr>
          <p:nvPr>
            <p:ph type="ftr" sz="quarter" idx="11"/>
          </p:nvPr>
        </p:nvSpPr>
        <p:spPr>
          <a:xfrm>
            <a:off x="1828800" y="6356350"/>
            <a:ext cx="6019800" cy="365125"/>
          </a:xfrm>
        </p:spPr>
        <p:txBody>
          <a:bodyPr/>
          <a:lstStyle>
            <a:lvl1pPr>
              <a:defRPr dirty="0" smtClean="0"/>
            </a:lvl1pPr>
          </a:lstStyle>
          <a:p>
            <a:pPr>
              <a:defRPr/>
            </a:pPr>
            <a:r>
              <a:rPr lang="en-US" smtClean="0"/>
              <a:t>Medicaid &amp; the Children's Health Insurance Program</a:t>
            </a:r>
            <a:endParaRPr lang="en-US"/>
          </a:p>
        </p:txBody>
      </p:sp>
      <p:sp>
        <p:nvSpPr>
          <p:cNvPr id="11" name="Slide Number Placeholder 4"/>
          <p:cNvSpPr>
            <a:spLocks noGrp="1"/>
          </p:cNvSpPr>
          <p:nvPr>
            <p:ph type="sldNum" sz="quarter" idx="12"/>
          </p:nvPr>
        </p:nvSpPr>
        <p:spPr>
          <a:xfrm>
            <a:off x="7848600" y="6356350"/>
            <a:ext cx="838200" cy="365125"/>
          </a:xfrm>
        </p:spPr>
        <p:txBody>
          <a:bodyPr/>
          <a:lstStyle>
            <a:lvl1pPr>
              <a:defRPr/>
            </a:lvl1pPr>
          </a:lstStyle>
          <a:p>
            <a:pPr>
              <a:defRPr/>
            </a:pPr>
            <a:fld id="{0AFA3213-411C-4898-9B28-ADC9D0554F7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p:txBody>
          <a:bodyPr>
            <a:normAutofit/>
          </a:bodyPr>
          <a:lstStyle>
            <a:lvl1pPr>
              <a:defRPr sz="3600" b="1">
                <a:latin typeface="+mj-lt"/>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84163" indent="-284163">
              <a:buFont typeface="Wingdings" pitchFamily="2" charset="2"/>
              <a:buChar char="§"/>
              <a:defRPr sz="3200">
                <a:latin typeface="+mn-lt"/>
                <a:cs typeface="Arial" pitchFamily="34" charset="0"/>
              </a:defRPr>
            </a:lvl1pPr>
            <a:lvl2pPr>
              <a:defRPr sz="2800">
                <a:latin typeface="+mn-lt"/>
                <a:cs typeface="Arial" pitchFamily="34" charset="0"/>
              </a:defRPr>
            </a:lvl2pPr>
            <a:lvl3pPr>
              <a:defRPr sz="2400">
                <a:latin typeface="+mn-lt"/>
                <a:cs typeface="Arial" pitchFamily="34" charset="0"/>
              </a:defRPr>
            </a:lvl3pPr>
            <a:lvl4pPr>
              <a:defRPr sz="2400">
                <a:latin typeface="+mn-lt"/>
                <a:cs typeface="Arial" pitchFamily="34" charset="0"/>
              </a:defRPr>
            </a:lvl4pPr>
            <a:lvl5pPr>
              <a:defRPr sz="2400">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10"/>
          <p:cNvSpPr>
            <a:spLocks noGrp="1"/>
          </p:cNvSpPr>
          <p:nvPr>
            <p:ph type="dt" sz="half" idx="10"/>
          </p:nvPr>
        </p:nvSpPr>
        <p:spPr>
          <a:xfrm>
            <a:off x="457200" y="6356350"/>
            <a:ext cx="1295400" cy="365125"/>
          </a:xfrm>
        </p:spPr>
        <p:txBody>
          <a:bodyPr/>
          <a:lstStyle>
            <a:lvl1pPr>
              <a:defRPr/>
            </a:lvl1pPr>
          </a:lstStyle>
          <a:p>
            <a:pPr>
              <a:defRPr/>
            </a:pPr>
            <a:r>
              <a:rPr lang="en-US" smtClean="0"/>
              <a:t>04/22/2011</a:t>
            </a:r>
            <a:endParaRPr lang="en-US" dirty="0"/>
          </a:p>
        </p:txBody>
      </p:sp>
      <p:sp>
        <p:nvSpPr>
          <p:cNvPr id="6" name="Slide Number Placeholder 11"/>
          <p:cNvSpPr>
            <a:spLocks noGrp="1"/>
          </p:cNvSpPr>
          <p:nvPr>
            <p:ph type="sldNum" sz="quarter" idx="11"/>
          </p:nvPr>
        </p:nvSpPr>
        <p:spPr>
          <a:xfrm>
            <a:off x="7772400" y="6356350"/>
            <a:ext cx="914400" cy="365125"/>
          </a:xfrm>
        </p:spPr>
        <p:txBody>
          <a:bodyPr/>
          <a:lstStyle>
            <a:lvl1pPr>
              <a:defRPr/>
            </a:lvl1pPr>
          </a:lstStyle>
          <a:p>
            <a:pPr>
              <a:defRPr/>
            </a:pPr>
            <a:fld id="{5257DFA7-27F1-4391-8F2A-A87C8BDE8EA7}" type="slidenum">
              <a:rPr lang="en-US"/>
              <a:pPr>
                <a:defRPr/>
              </a:pPr>
              <a:t>‹#›</a:t>
            </a:fld>
            <a:endParaRPr lang="en-US" dirty="0"/>
          </a:p>
        </p:txBody>
      </p:sp>
      <p:sp>
        <p:nvSpPr>
          <p:cNvPr id="7" name="Footer Placeholder 12"/>
          <p:cNvSpPr>
            <a:spLocks noGrp="1"/>
          </p:cNvSpPr>
          <p:nvPr>
            <p:ph type="ftr" sz="quarter" idx="12"/>
          </p:nvPr>
        </p:nvSpPr>
        <p:spPr/>
        <p:txBody>
          <a:bodyPr/>
          <a:lstStyle>
            <a:lvl1pPr>
              <a:defRPr/>
            </a:lvl1p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lumMod val="75000"/>
          </a:schemeClr>
        </a:solidFill>
        <a:effectLst/>
      </p:bgPr>
    </p:bg>
    <p:spTree>
      <p:nvGrpSpPr>
        <p:cNvPr id="1" name=""/>
        <p:cNvGrpSpPr/>
        <p:nvPr/>
      </p:nvGrpSpPr>
      <p:grpSpPr>
        <a:xfrm>
          <a:off x="0" y="0"/>
          <a:ext cx="0" cy="0"/>
          <a:chOff x="0" y="0"/>
          <a:chExt cx="0" cy="0"/>
        </a:xfrm>
      </p:grpSpPr>
      <p:sp>
        <p:nvSpPr>
          <p:cNvPr id="3" name="Rectangle 4"/>
          <p:cNvSpPr>
            <a:spLocks noChangeArrowheads="1"/>
          </p:cNvSpPr>
          <p:nvPr userDrawn="1"/>
        </p:nvSpPr>
        <p:spPr bwMode="auto">
          <a:xfrm>
            <a:off x="0" y="533400"/>
            <a:ext cx="9220200" cy="6248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n-US" sz="2700" dirty="0">
                <a:latin typeface="+mn-lt"/>
              </a:rPr>
              <a:t>This training module is provided by the</a:t>
            </a: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r>
              <a:rPr lang="en-US" sz="2700" dirty="0">
                <a:latin typeface="+mn-lt"/>
              </a:rPr>
              <a:t>For questions about training products, e-mail </a:t>
            </a:r>
            <a:r>
              <a:rPr lang="en-US" sz="2700" dirty="0">
                <a:latin typeface="+mn-lt"/>
                <a:hlinkClick r:id="rId2"/>
              </a:rPr>
              <a:t>NMTP@cms.hhs.gov</a:t>
            </a:r>
            <a:endParaRPr lang="en-US" sz="2700" b="1" dirty="0">
              <a:latin typeface="+mn-lt"/>
            </a:endParaRPr>
          </a:p>
          <a:p>
            <a:pPr algn="ctr" fontAlgn="auto">
              <a:spcBef>
                <a:spcPct val="20000"/>
              </a:spcBef>
              <a:spcAft>
                <a:spcPts val="0"/>
              </a:spcAft>
              <a:buFont typeface="Wingdings" pitchFamily="2" charset="2"/>
              <a:buNone/>
              <a:defRPr/>
            </a:pPr>
            <a:r>
              <a:rPr lang="en-US" sz="2700" dirty="0">
                <a:latin typeface="+mn-lt"/>
              </a:rPr>
              <a:t>To view all available NMTP materials </a:t>
            </a:r>
            <a:br>
              <a:rPr lang="en-US" sz="2700" dirty="0">
                <a:latin typeface="+mn-lt"/>
              </a:rPr>
            </a:br>
            <a:r>
              <a:rPr lang="en-US" sz="2700" dirty="0">
                <a:latin typeface="+mn-lt"/>
              </a:rPr>
              <a:t>or to subscribe to our listserv, visit </a:t>
            </a:r>
          </a:p>
          <a:p>
            <a:pPr algn="ctr" fontAlgn="auto">
              <a:spcBef>
                <a:spcPct val="20000"/>
              </a:spcBef>
              <a:spcAft>
                <a:spcPts val="0"/>
              </a:spcAft>
              <a:buFont typeface="Wingdings" pitchFamily="2" charset="2"/>
              <a:buNone/>
              <a:defRPr/>
            </a:pPr>
            <a:r>
              <a:rPr lang="en-US" sz="2400" dirty="0">
                <a:latin typeface="+mn-lt"/>
                <a:hlinkClick r:id="rId3"/>
              </a:rPr>
              <a:t>cms.gov/NationalMedicareTrainingProgram</a:t>
            </a:r>
            <a:endParaRPr lang="en-US" sz="2400" b="1" dirty="0">
              <a:latin typeface="+mn-lt"/>
            </a:endParaRPr>
          </a:p>
        </p:txBody>
      </p:sp>
      <p:pic>
        <p:nvPicPr>
          <p:cNvPr id="4" name="Picture 7" descr="NMTP Logo Black.eps"/>
          <p:cNvPicPr>
            <a:picLocks noChangeAspect="1"/>
          </p:cNvPicPr>
          <p:nvPr userDrawn="1"/>
        </p:nvPicPr>
        <p:blipFill>
          <a:blip r:embed="rId4" cstate="print"/>
          <a:srcRect/>
          <a:stretch>
            <a:fillRect/>
          </a:stretch>
        </p:blipFill>
        <p:spPr bwMode="auto">
          <a:xfrm>
            <a:off x="1905000" y="2266950"/>
            <a:ext cx="5562600" cy="933450"/>
          </a:xfrm>
          <a:prstGeom prst="rect">
            <a:avLst/>
          </a:prstGeom>
          <a:noFill/>
          <a:ln w="9525">
            <a:noFill/>
            <a:miter lim="800000"/>
            <a:headEnd/>
            <a:tailEnd/>
          </a:ln>
        </p:spPr>
      </p:pic>
      <p:sp>
        <p:nvSpPr>
          <p:cNvPr id="6" name="Rectangle 5"/>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Title 1"/>
          <p:cNvSpPr>
            <a:spLocks noGrp="1"/>
          </p:cNvSpPr>
          <p:nvPr>
            <p:ph type="title" idx="4294967295"/>
          </p:nvPr>
        </p:nvSpPr>
        <p:spPr>
          <a:xfrm>
            <a:off x="0" y="0"/>
            <a:ext cx="9144000" cy="1219200"/>
          </a:xfrm>
          <a:solidFill>
            <a:srgbClr val="00338E"/>
          </a:solidFill>
        </p:spPr>
        <p:txBody>
          <a:bodyPr/>
          <a:lstStyle>
            <a:lvl1pPr>
              <a:defRPr sz="3600">
                <a:solidFill>
                  <a:schemeClr val="bg1"/>
                </a:solidFill>
              </a:defRPr>
            </a:lvl1pPr>
          </a:lstStyle>
          <a:p>
            <a:r>
              <a:rPr lang="en-US" dirty="0" smtClean="0"/>
              <a:t>Click to edit Master title style</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4BED7"/>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bg1"/>
                </a:solidFill>
                <a:latin typeface="+mj-lt"/>
              </a:defRPr>
            </a:lvl1pPr>
          </a:lstStyle>
          <a:p>
            <a:pPr>
              <a:defRPr/>
            </a:pPr>
            <a:r>
              <a:rPr lang="en-US" smtClean="0"/>
              <a:t>04/22/2011</a:t>
            </a:r>
            <a:endParaRPr lang="en-US" dirty="0"/>
          </a:p>
        </p:txBody>
      </p:sp>
      <p:sp>
        <p:nvSpPr>
          <p:cNvPr id="5" name="Footer Placeholder 4"/>
          <p:cNvSpPr>
            <a:spLocks noGrp="1"/>
          </p:cNvSpPr>
          <p:nvPr>
            <p:ph type="ftr" sz="quarter" idx="3"/>
          </p:nvPr>
        </p:nvSpPr>
        <p:spPr>
          <a:xfrm>
            <a:off x="1752600" y="6356350"/>
            <a:ext cx="6019800" cy="365125"/>
          </a:xfrm>
          <a:prstGeom prst="rect">
            <a:avLst/>
          </a:prstGeom>
        </p:spPr>
        <p:txBody>
          <a:bodyPr vert="horz" lIns="91440" tIns="45720" rIns="91440" bIns="45720" rtlCol="0" anchor="ctr"/>
          <a:lstStyle>
            <a:lvl1pPr algn="ctr" eaLnBrk="0" fontAlgn="base" hangingPunct="0">
              <a:spcBef>
                <a:spcPct val="0"/>
              </a:spcBef>
              <a:spcAft>
                <a:spcPct val="0"/>
              </a:spcAft>
              <a:defRPr sz="1200" dirty="0" smtClean="0">
                <a:solidFill>
                  <a:schemeClr val="bg1"/>
                </a:solidFill>
                <a:latin typeface="Arial" charset="0"/>
                <a:cs typeface="Arial" charset="0"/>
              </a:defRPr>
            </a:lvl1pPr>
          </a:lstStyle>
          <a:p>
            <a:pPr>
              <a:defRPr/>
            </a:pPr>
            <a:r>
              <a:rPr lang="en-US" smtClean="0"/>
              <a:t>Medicaid &amp; the Children's Health Insurance Program</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bg1"/>
                </a:solidFill>
                <a:latin typeface="+mj-lt"/>
              </a:defRPr>
            </a:lvl1pPr>
          </a:lstStyle>
          <a:p>
            <a:pPr>
              <a:defRPr/>
            </a:pPr>
            <a:fld id="{1C88D22A-682E-42E3-B6B4-5CAE387F3D8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Lst>
  <p:timing>
    <p:tnLst>
      <p:par>
        <p:cTn id="1" dur="indefinite" restart="never" nodeType="tmRoot"/>
      </p:par>
    </p:tnLst>
  </p:timing>
  <p:hf hdr="0"/>
  <p:txStyles>
    <p:titleStyle>
      <a:lvl1pPr algn="ctr" rtl="0" eaLnBrk="0" fontAlgn="base" hangingPunct="0">
        <a:spcBef>
          <a:spcPct val="0"/>
        </a:spcBef>
        <a:spcAft>
          <a:spcPct val="0"/>
        </a:spcAft>
        <a:defRPr sz="3200" b="1" kern="1200">
          <a:solidFill>
            <a:schemeClr val="tx1"/>
          </a:solidFill>
          <a:latin typeface="+mj-lt"/>
          <a:ea typeface="+mj-ea"/>
          <a:cs typeface="+mj-cs"/>
        </a:defRPr>
      </a:lvl1pPr>
      <a:lvl2pPr algn="ctr" rtl="0" eaLnBrk="0" fontAlgn="base" hangingPunct="0">
        <a:spcBef>
          <a:spcPct val="0"/>
        </a:spcBef>
        <a:spcAft>
          <a:spcPct val="0"/>
        </a:spcAft>
        <a:defRPr sz="3200" b="1">
          <a:solidFill>
            <a:schemeClr val="tx1"/>
          </a:solidFill>
          <a:latin typeface="Calibri" pitchFamily="34" charset="0"/>
        </a:defRPr>
      </a:lvl2pPr>
      <a:lvl3pPr algn="ctr" rtl="0" eaLnBrk="0" fontAlgn="base" hangingPunct="0">
        <a:spcBef>
          <a:spcPct val="0"/>
        </a:spcBef>
        <a:spcAft>
          <a:spcPct val="0"/>
        </a:spcAft>
        <a:defRPr sz="3200" b="1">
          <a:solidFill>
            <a:schemeClr val="tx1"/>
          </a:solidFill>
          <a:latin typeface="Calibri" pitchFamily="34" charset="0"/>
        </a:defRPr>
      </a:lvl3pPr>
      <a:lvl4pPr algn="ctr" rtl="0" eaLnBrk="0" fontAlgn="base" hangingPunct="0">
        <a:spcBef>
          <a:spcPct val="0"/>
        </a:spcBef>
        <a:spcAft>
          <a:spcPct val="0"/>
        </a:spcAft>
        <a:defRPr sz="3200" b="1">
          <a:solidFill>
            <a:schemeClr val="tx1"/>
          </a:solidFill>
          <a:latin typeface="Calibri" pitchFamily="34" charset="0"/>
        </a:defRPr>
      </a:lvl4pPr>
      <a:lvl5pPr algn="ctr" rtl="0" eaLnBrk="0" fontAlgn="base" hangingPunct="0">
        <a:spcBef>
          <a:spcPct val="0"/>
        </a:spcBef>
        <a:spcAft>
          <a:spcPct val="0"/>
        </a:spcAft>
        <a:defRPr sz="3200" b="1">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Courier New" pitchFamily="49" charset="0"/>
        <a:buChar char="o"/>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p:txBody>
          <a:bodyPr/>
          <a:lstStyle/>
          <a:p>
            <a:pPr eaLnBrk="1" hangingPunct="1"/>
            <a:r>
              <a:rPr lang="en-US" dirty="0" smtClean="0">
                <a:cs typeface="Arial" charset="0"/>
              </a:rPr>
              <a:t>Medicaid &amp; the Children’s Health Insurance </a:t>
            </a:r>
            <a:br>
              <a:rPr lang="en-US" dirty="0" smtClean="0">
                <a:cs typeface="Arial" charset="0"/>
              </a:rPr>
            </a:br>
            <a:r>
              <a:rPr lang="en-US" dirty="0" smtClean="0">
                <a:cs typeface="Arial" charset="0"/>
              </a:rPr>
              <a:t>Program (CHIP) Module 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dirty="0" smtClean="0"/>
              <a:t>Mandatory Medicaid State Plan Benefits </a:t>
            </a:r>
          </a:p>
        </p:txBody>
      </p:sp>
      <p:sp>
        <p:nvSpPr>
          <p:cNvPr id="16387" name="Rectangle 3"/>
          <p:cNvSpPr>
            <a:spLocks noGrp="1" noChangeArrowheads="1"/>
          </p:cNvSpPr>
          <p:nvPr>
            <p:ph idx="1"/>
          </p:nvPr>
        </p:nvSpPr>
        <p:spPr>
          <a:xfrm>
            <a:off x="457200" y="1371600"/>
            <a:ext cx="8229600" cy="4754563"/>
          </a:xfrm>
        </p:spPr>
        <p:txBody>
          <a:bodyPr/>
          <a:lstStyle/>
          <a:p>
            <a:pPr marL="285750" indent="-285750">
              <a:lnSpc>
                <a:spcPct val="80000"/>
              </a:lnSpc>
              <a:buFont typeface="Wingdings" pitchFamily="2" charset="2"/>
              <a:buChar char="§"/>
            </a:pPr>
            <a:r>
              <a:rPr lang="en-US" sz="2800" dirty="0" smtClean="0"/>
              <a:t>Physician services</a:t>
            </a:r>
          </a:p>
          <a:p>
            <a:pPr marL="285750" indent="-285750">
              <a:lnSpc>
                <a:spcPct val="80000"/>
              </a:lnSpc>
              <a:buFont typeface="Wingdings" pitchFamily="2" charset="2"/>
              <a:buChar char="§"/>
            </a:pPr>
            <a:r>
              <a:rPr lang="en-US" sz="2800" dirty="0" smtClean="0"/>
              <a:t>Laboratory &amp; X-ray</a:t>
            </a:r>
          </a:p>
          <a:p>
            <a:pPr marL="285750" indent="-285750">
              <a:lnSpc>
                <a:spcPct val="80000"/>
              </a:lnSpc>
              <a:buFont typeface="Wingdings" pitchFamily="2" charset="2"/>
              <a:buChar char="§"/>
            </a:pPr>
            <a:r>
              <a:rPr lang="en-US" sz="2800" dirty="0" smtClean="0"/>
              <a:t>Inpatient hospital </a:t>
            </a:r>
          </a:p>
          <a:p>
            <a:pPr marL="285750" indent="-285750">
              <a:lnSpc>
                <a:spcPct val="80000"/>
              </a:lnSpc>
              <a:buFont typeface="Wingdings" pitchFamily="2" charset="2"/>
              <a:buChar char="§"/>
            </a:pPr>
            <a:r>
              <a:rPr lang="en-US" sz="2800" dirty="0" smtClean="0"/>
              <a:t>Outpatient hospital</a:t>
            </a:r>
          </a:p>
          <a:p>
            <a:pPr marL="285750" indent="-285750">
              <a:lnSpc>
                <a:spcPct val="80000"/>
              </a:lnSpc>
              <a:buFont typeface="Wingdings" pitchFamily="2" charset="2"/>
              <a:buChar char="§"/>
            </a:pPr>
            <a:r>
              <a:rPr lang="en-US" sz="2800" dirty="0" smtClean="0"/>
              <a:t>Early Periodic Screening &amp; Diagnostic Testing</a:t>
            </a:r>
          </a:p>
          <a:p>
            <a:pPr marL="285750" indent="-285750">
              <a:lnSpc>
                <a:spcPct val="80000"/>
              </a:lnSpc>
              <a:buFont typeface="Wingdings" pitchFamily="2" charset="2"/>
              <a:buChar char="§"/>
            </a:pPr>
            <a:r>
              <a:rPr lang="en-US" sz="2800" dirty="0" smtClean="0"/>
              <a:t>Family planning</a:t>
            </a:r>
          </a:p>
          <a:p>
            <a:pPr marL="285750" indent="-285750">
              <a:lnSpc>
                <a:spcPct val="80000"/>
              </a:lnSpc>
              <a:buFont typeface="Wingdings" pitchFamily="2" charset="2"/>
              <a:buChar char="§"/>
            </a:pPr>
            <a:r>
              <a:rPr lang="en-US" sz="2800" dirty="0" smtClean="0"/>
              <a:t>Rural and Federally-qualified health centers</a:t>
            </a:r>
          </a:p>
          <a:p>
            <a:pPr marL="285750" indent="-285750">
              <a:lnSpc>
                <a:spcPct val="80000"/>
              </a:lnSpc>
              <a:buFont typeface="Wingdings" pitchFamily="2" charset="2"/>
              <a:buChar char="§"/>
            </a:pPr>
            <a:r>
              <a:rPr lang="en-US" sz="2800" dirty="0" smtClean="0"/>
              <a:t>Nurse-midwife services</a:t>
            </a:r>
          </a:p>
          <a:p>
            <a:pPr marL="285750" indent="-285750">
              <a:lnSpc>
                <a:spcPct val="80000"/>
              </a:lnSpc>
              <a:buFont typeface="Wingdings" pitchFamily="2" charset="2"/>
              <a:buChar char="§"/>
            </a:pPr>
            <a:r>
              <a:rPr lang="en-US" sz="2800" dirty="0" smtClean="0"/>
              <a:t>Nursing facility services for adults</a:t>
            </a:r>
          </a:p>
          <a:p>
            <a:pPr marL="285750" indent="-285750">
              <a:lnSpc>
                <a:spcPct val="80000"/>
              </a:lnSpc>
              <a:buFont typeface="Wingdings" pitchFamily="2" charset="2"/>
              <a:buChar char="§"/>
            </a:pPr>
            <a:r>
              <a:rPr lang="en-US" sz="2800" dirty="0" smtClean="0"/>
              <a:t>Home health</a:t>
            </a:r>
          </a:p>
          <a:p>
            <a:pPr marL="285750" indent="-285750">
              <a:lnSpc>
                <a:spcPct val="80000"/>
              </a:lnSpc>
              <a:buFont typeface="Wingdings" pitchFamily="2" charset="2"/>
              <a:buChar char="§"/>
            </a:pPr>
            <a:r>
              <a:rPr lang="en-US" sz="2800" dirty="0" smtClean="0"/>
              <a:t>Cost sharing for Dual Eligibles</a:t>
            </a:r>
          </a:p>
        </p:txBody>
      </p:sp>
      <p:sp>
        <p:nvSpPr>
          <p:cNvPr id="11270" name="Date Placeholder 5"/>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10</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3600" dirty="0" smtClean="0"/>
              <a:t>Optional Medicaid State Plan Benefits </a:t>
            </a:r>
          </a:p>
        </p:txBody>
      </p:sp>
      <p:sp>
        <p:nvSpPr>
          <p:cNvPr id="17411" name="Content Placeholder 2"/>
          <p:cNvSpPr>
            <a:spLocks noGrp="1"/>
          </p:cNvSpPr>
          <p:nvPr>
            <p:ph idx="1"/>
          </p:nvPr>
        </p:nvSpPr>
        <p:spPr>
          <a:xfrm>
            <a:off x="457200" y="1371600"/>
            <a:ext cx="8229600" cy="4525963"/>
          </a:xfrm>
        </p:spPr>
        <p:txBody>
          <a:bodyPr/>
          <a:lstStyle/>
          <a:p>
            <a:pPr>
              <a:lnSpc>
                <a:spcPct val="80000"/>
              </a:lnSpc>
              <a:buFont typeface="Wingdings" pitchFamily="2" charset="2"/>
              <a:buChar char="§"/>
            </a:pPr>
            <a:r>
              <a:rPr lang="en-US" sz="2800" dirty="0" smtClean="0"/>
              <a:t>Dental services</a:t>
            </a:r>
          </a:p>
          <a:p>
            <a:pPr>
              <a:lnSpc>
                <a:spcPct val="80000"/>
              </a:lnSpc>
              <a:buFont typeface="Wingdings" pitchFamily="2" charset="2"/>
              <a:buChar char="§"/>
            </a:pPr>
            <a:r>
              <a:rPr lang="en-US" sz="2800" dirty="0" smtClean="0"/>
              <a:t>Therapies – PT/OT/Speech/Audiology</a:t>
            </a:r>
          </a:p>
          <a:p>
            <a:pPr>
              <a:lnSpc>
                <a:spcPct val="80000"/>
              </a:lnSpc>
              <a:buFont typeface="Wingdings" pitchFamily="2" charset="2"/>
              <a:buChar char="§"/>
            </a:pPr>
            <a:r>
              <a:rPr lang="en-US" sz="2800" dirty="0" smtClean="0"/>
              <a:t>Prosthetic devices, glasses</a:t>
            </a:r>
          </a:p>
          <a:p>
            <a:pPr>
              <a:lnSpc>
                <a:spcPct val="80000"/>
              </a:lnSpc>
              <a:buFont typeface="Wingdings" pitchFamily="2" charset="2"/>
              <a:buChar char="§"/>
            </a:pPr>
            <a:r>
              <a:rPr lang="en-US" sz="2800" dirty="0" smtClean="0"/>
              <a:t>Case management</a:t>
            </a:r>
          </a:p>
          <a:p>
            <a:pPr>
              <a:lnSpc>
                <a:spcPct val="80000"/>
              </a:lnSpc>
              <a:buFont typeface="Wingdings" pitchFamily="2" charset="2"/>
              <a:buChar char="§"/>
            </a:pPr>
            <a:r>
              <a:rPr lang="en-US" sz="2800" dirty="0" smtClean="0"/>
              <a:t>Clinic services</a:t>
            </a:r>
          </a:p>
          <a:p>
            <a:pPr>
              <a:lnSpc>
                <a:spcPct val="80000"/>
              </a:lnSpc>
              <a:buFont typeface="Wingdings" pitchFamily="2" charset="2"/>
              <a:buChar char="§"/>
            </a:pPr>
            <a:r>
              <a:rPr lang="en-US" sz="2800" dirty="0" smtClean="0"/>
              <a:t>Personal care, self-directed personal care</a:t>
            </a:r>
          </a:p>
          <a:p>
            <a:pPr>
              <a:lnSpc>
                <a:spcPct val="80000"/>
              </a:lnSpc>
              <a:buFont typeface="Wingdings" pitchFamily="2" charset="2"/>
              <a:buChar char="§"/>
            </a:pPr>
            <a:r>
              <a:rPr lang="en-US" sz="2800" dirty="0" smtClean="0"/>
              <a:t>Hospice </a:t>
            </a:r>
          </a:p>
          <a:p>
            <a:pPr>
              <a:lnSpc>
                <a:spcPct val="80000"/>
              </a:lnSpc>
              <a:buFont typeface="Wingdings" pitchFamily="2" charset="2"/>
              <a:buChar char="§"/>
            </a:pPr>
            <a:r>
              <a:rPr lang="en-US" sz="2800" dirty="0" smtClean="0"/>
              <a:t>Intermediate Care Facility for the Mentally Retarded</a:t>
            </a:r>
          </a:p>
          <a:p>
            <a:pPr>
              <a:lnSpc>
                <a:spcPct val="80000"/>
              </a:lnSpc>
              <a:buFont typeface="Wingdings" pitchFamily="2" charset="2"/>
              <a:buChar char="§"/>
            </a:pPr>
            <a:r>
              <a:rPr lang="en-US" sz="2800" dirty="0" smtClean="0"/>
              <a:t>Psychiatric Residential Treatment Facility for &lt;21</a:t>
            </a:r>
          </a:p>
          <a:p>
            <a:pPr>
              <a:lnSpc>
                <a:spcPct val="80000"/>
              </a:lnSpc>
              <a:buFont typeface="Wingdings" pitchFamily="2" charset="2"/>
              <a:buChar char="§"/>
            </a:pPr>
            <a:r>
              <a:rPr lang="en-US" sz="2800" dirty="0" smtClean="0"/>
              <a:t>Rehabilitative services</a:t>
            </a:r>
          </a:p>
          <a:p>
            <a:pPr>
              <a:lnSpc>
                <a:spcPct val="80000"/>
              </a:lnSpc>
              <a:buFont typeface="Wingdings" pitchFamily="2" charset="2"/>
              <a:buChar char="§"/>
            </a:pPr>
            <a:r>
              <a:rPr lang="en-US" sz="2800" dirty="0" smtClean="0"/>
              <a:t>Special services in waivers and demonstrations</a:t>
            </a:r>
          </a:p>
        </p:txBody>
      </p:sp>
      <p:sp>
        <p:nvSpPr>
          <p:cNvPr id="5" name="Date Placeholder 4"/>
          <p:cNvSpPr>
            <a:spLocks noGrp="1"/>
          </p:cNvSpPr>
          <p:nvPr>
            <p:ph type="dt" sz="half" idx="10"/>
          </p:nvPr>
        </p:nvSpPr>
        <p:spPr/>
        <p:txBody>
          <a:bodyPr/>
          <a:lstStyle/>
          <a:p>
            <a:pPr>
              <a:defRPr/>
            </a:pPr>
            <a:r>
              <a:rPr lang="en-US" smtClean="0"/>
              <a:t>04/22/2011</a:t>
            </a:r>
            <a:endParaRPr lang="en-US" dirty="0"/>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11</a:t>
            </a:fld>
            <a:endParaRPr lang="en-US" dirty="0"/>
          </a:p>
        </p:txBody>
      </p:sp>
      <p:sp>
        <p:nvSpPr>
          <p:cNvPr id="7" name="Footer Placeholder 6"/>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3600" dirty="0" smtClean="0"/>
              <a:t>Medicaid Eligibility</a:t>
            </a:r>
          </a:p>
        </p:txBody>
      </p:sp>
      <p:sp>
        <p:nvSpPr>
          <p:cNvPr id="5" name="Date Placeholder 4"/>
          <p:cNvSpPr>
            <a:spLocks noGrp="1"/>
          </p:cNvSpPr>
          <p:nvPr>
            <p:ph type="dt" sz="half" idx="10"/>
          </p:nvPr>
        </p:nvSpPr>
        <p:spPr/>
        <p:txBody>
          <a:bodyPr/>
          <a:lstStyle/>
          <a:p>
            <a:pPr>
              <a:defRPr/>
            </a:pPr>
            <a:r>
              <a:rPr lang="en-US" smtClean="0"/>
              <a:t>04/22/2011</a:t>
            </a:r>
            <a:endParaRPr lang="en-US" dirty="0"/>
          </a:p>
        </p:txBody>
      </p:sp>
      <p:sp>
        <p:nvSpPr>
          <p:cNvPr id="8" name="Rectangle 3"/>
          <p:cNvSpPr txBox="1">
            <a:spLocks noChangeArrowheads="1"/>
          </p:cNvSpPr>
          <p:nvPr/>
        </p:nvSpPr>
        <p:spPr bwMode="auto">
          <a:xfrm>
            <a:off x="457200" y="1752600"/>
            <a:ext cx="8458200" cy="4038600"/>
          </a:xfrm>
          <a:prstGeom prst="rect">
            <a:avLst/>
          </a:prstGeom>
          <a:noFill/>
          <a:ln w="9525">
            <a:noFill/>
            <a:miter lim="800000"/>
            <a:headEnd/>
            <a:tailEnd/>
          </a:ln>
        </p:spPr>
        <p:txBody>
          <a:bodyPr/>
          <a:lstStyle/>
          <a:p>
            <a:pPr marL="342900" indent="-342900">
              <a:spcBef>
                <a:spcPct val="20000"/>
              </a:spcBef>
              <a:buFont typeface="Wingdings" pitchFamily="2" charset="2"/>
              <a:buChar char="§"/>
              <a:defRPr/>
            </a:pPr>
            <a:r>
              <a:rPr lang="en-US" sz="2800" dirty="0">
                <a:latin typeface="+mj-lt"/>
              </a:rPr>
              <a:t>Not all people with low income/resources are eligible</a:t>
            </a:r>
          </a:p>
          <a:p>
            <a:pPr marL="342900" indent="-342900">
              <a:spcBef>
                <a:spcPct val="20000"/>
              </a:spcBef>
              <a:buFont typeface="Wingdings" pitchFamily="2" charset="2"/>
              <a:buChar char="§"/>
              <a:defRPr/>
            </a:pPr>
            <a:r>
              <a:rPr lang="en-US" sz="2800" dirty="0">
                <a:latin typeface="+mj-lt"/>
              </a:rPr>
              <a:t>Must be a member of a </a:t>
            </a:r>
            <a:r>
              <a:rPr lang="en-US" sz="2800" b="1" i="1" dirty="0">
                <a:latin typeface="+mj-lt"/>
              </a:rPr>
              <a:t>“group”</a:t>
            </a:r>
          </a:p>
          <a:p>
            <a:pPr marL="742950" lvl="1" indent="-285750">
              <a:spcBef>
                <a:spcPct val="20000"/>
              </a:spcBef>
              <a:buFont typeface="Arial" pitchFamily="34" charset="0"/>
              <a:buChar char="–"/>
              <a:defRPr/>
            </a:pPr>
            <a:r>
              <a:rPr lang="en-US" sz="2400" dirty="0">
                <a:latin typeface="+mj-lt"/>
              </a:rPr>
              <a:t>Non-Financial requirements</a:t>
            </a:r>
          </a:p>
          <a:p>
            <a:pPr marL="742950" lvl="1" indent="-285750">
              <a:spcBef>
                <a:spcPct val="20000"/>
              </a:spcBef>
              <a:buFont typeface="Arial" pitchFamily="34" charset="0"/>
              <a:buChar char="–"/>
              <a:defRPr/>
            </a:pPr>
            <a:r>
              <a:rPr lang="en-US" sz="2400" dirty="0">
                <a:latin typeface="+mj-lt"/>
              </a:rPr>
              <a:t>Financial requirements</a:t>
            </a:r>
          </a:p>
          <a:p>
            <a:pPr marL="342900" indent="-342900">
              <a:spcBef>
                <a:spcPct val="20000"/>
              </a:spcBef>
              <a:defRPr/>
            </a:pPr>
            <a:endParaRPr lang="en-US" sz="2800" dirty="0">
              <a:latin typeface="+mj-lt"/>
            </a:endParaRPr>
          </a:p>
          <a:p>
            <a:pPr marL="342900" indent="-342900">
              <a:spcBef>
                <a:spcPct val="20000"/>
              </a:spcBef>
              <a:buFont typeface="Wingdings" pitchFamily="2" charset="2"/>
              <a:buNone/>
              <a:defRPr/>
            </a:pPr>
            <a:endParaRPr lang="en-US" sz="2800" dirty="0">
              <a:latin typeface="+mj-lt"/>
            </a:endParaRPr>
          </a:p>
        </p:txBody>
      </p:sp>
      <p:sp>
        <p:nvSpPr>
          <p:cNvPr id="7" name="Slide Number Placeholder 6"/>
          <p:cNvSpPr>
            <a:spLocks noGrp="1"/>
          </p:cNvSpPr>
          <p:nvPr>
            <p:ph type="sldNum" sz="quarter" idx="11"/>
          </p:nvPr>
        </p:nvSpPr>
        <p:spPr/>
        <p:txBody>
          <a:bodyPr/>
          <a:lstStyle/>
          <a:p>
            <a:pPr>
              <a:defRPr/>
            </a:pPr>
            <a:fld id="{5257DFA7-27F1-4391-8F2A-A87C8BDE8EA7}" type="slidenum">
              <a:rPr lang="en-US" smtClean="0"/>
              <a:pPr>
                <a:defRPr/>
              </a:pPr>
              <a:t>12</a:t>
            </a:fld>
            <a:endParaRPr lang="en-US" dirty="0"/>
          </a:p>
        </p:txBody>
      </p:sp>
      <p:sp>
        <p:nvSpPr>
          <p:cNvPr id="9" name="Footer Placeholder 8"/>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cs typeface="Arial" charset="0"/>
              </a:rPr>
              <a:t>Medicaid Eligibility Groups</a:t>
            </a:r>
          </a:p>
        </p:txBody>
      </p:sp>
      <p:sp>
        <p:nvSpPr>
          <p:cNvPr id="5" name="Content Placeholder 4"/>
          <p:cNvSpPr>
            <a:spLocks noGrp="1"/>
          </p:cNvSpPr>
          <p:nvPr>
            <p:ph idx="1"/>
          </p:nvPr>
        </p:nvSpPr>
        <p:spPr/>
        <p:txBody>
          <a:bodyPr/>
          <a:lstStyle/>
          <a:p>
            <a:pPr>
              <a:defRPr/>
            </a:pPr>
            <a:r>
              <a:rPr lang="en-US" sz="2800" dirty="0" smtClean="0"/>
              <a:t>Eligibility based on cash assistance program</a:t>
            </a:r>
          </a:p>
          <a:p>
            <a:pPr marL="633413" lvl="1">
              <a:lnSpc>
                <a:spcPct val="90000"/>
              </a:lnSpc>
              <a:defRPr/>
            </a:pPr>
            <a:r>
              <a:rPr lang="en-US" sz="2400" dirty="0" smtClean="0"/>
              <a:t>Supplemental Security Income (SSI)</a:t>
            </a:r>
          </a:p>
          <a:p>
            <a:pPr lvl="2">
              <a:defRPr/>
            </a:pPr>
            <a:r>
              <a:rPr lang="en-US" sz="2800" dirty="0" smtClean="0"/>
              <a:t>Aged</a:t>
            </a:r>
          </a:p>
          <a:p>
            <a:pPr lvl="2">
              <a:defRPr/>
            </a:pPr>
            <a:r>
              <a:rPr lang="en-US" sz="2800" dirty="0" smtClean="0"/>
              <a:t>Blind</a:t>
            </a:r>
          </a:p>
          <a:p>
            <a:pPr lvl="2">
              <a:defRPr/>
            </a:pPr>
            <a:r>
              <a:rPr lang="en-US" sz="2800" dirty="0" smtClean="0"/>
              <a:t>Disabled</a:t>
            </a:r>
          </a:p>
          <a:p>
            <a:pPr marL="741363" lvl="1" indent="-284163">
              <a:buFont typeface="Calibri" pitchFamily="34" charset="0"/>
              <a:buChar char="–"/>
              <a:defRPr/>
            </a:pPr>
            <a:r>
              <a:rPr lang="en-US" sz="2400" dirty="0" smtClean="0"/>
              <a:t>Aid to Families with Dependent Children (AFDC)</a:t>
            </a:r>
          </a:p>
          <a:p>
            <a:pPr marL="1198563" lvl="2" indent="-284163">
              <a:defRPr/>
            </a:pPr>
            <a:r>
              <a:rPr lang="en-US" sz="2800" dirty="0" smtClean="0"/>
              <a:t>Pregnant women with income under 133% FPL</a:t>
            </a:r>
          </a:p>
          <a:p>
            <a:pPr marL="1198563" lvl="2" indent="-284163">
              <a:defRPr/>
            </a:pPr>
            <a:r>
              <a:rPr lang="en-US" sz="2800" dirty="0" smtClean="0"/>
              <a:t>Children ages 6-18/income below 100% FPL</a:t>
            </a:r>
            <a:endParaRPr lang="en-US" dirty="0"/>
          </a:p>
        </p:txBody>
      </p:sp>
      <p:sp>
        <p:nvSpPr>
          <p:cNvPr id="14341" name="Date Placeholder 4"/>
          <p:cNvSpPr>
            <a:spLocks noGrp="1"/>
          </p:cNvSpPr>
          <p:nvPr>
            <p:ph type="dt" sz="half" idx="10"/>
          </p:nvPr>
        </p:nvSpPr>
        <p:spPr/>
        <p:txBody>
          <a:bodyPr/>
          <a:lstStyle/>
          <a:p>
            <a:pPr>
              <a:defRPr/>
            </a:pPr>
            <a:r>
              <a:rPr lang="en-US" smtClean="0"/>
              <a:t>04/22/2011</a:t>
            </a:r>
            <a:endParaRPr lang="en-US" dirty="0"/>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13</a:t>
            </a:fld>
            <a:endParaRPr lang="en-US" dirty="0"/>
          </a:p>
        </p:txBody>
      </p:sp>
      <p:sp>
        <p:nvSpPr>
          <p:cNvPr id="7" name="Footer Placeholder 6"/>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cs typeface="Arial" charset="0"/>
              </a:rPr>
              <a:t>Dual Eligible Beneficiary</a:t>
            </a:r>
          </a:p>
        </p:txBody>
      </p:sp>
      <p:sp>
        <p:nvSpPr>
          <p:cNvPr id="3" name="Content Placeholder 2"/>
          <p:cNvSpPr>
            <a:spLocks noGrp="1"/>
          </p:cNvSpPr>
          <p:nvPr>
            <p:ph idx="1"/>
          </p:nvPr>
        </p:nvSpPr>
        <p:spPr/>
        <p:txBody>
          <a:bodyPr/>
          <a:lstStyle/>
          <a:p>
            <a:pPr>
              <a:spcBef>
                <a:spcPts val="600"/>
              </a:spcBef>
              <a:defRPr/>
            </a:pPr>
            <a:r>
              <a:rPr lang="en-US" dirty="0" smtClean="0"/>
              <a:t>Dual eligible means eligible for Medicare and Medicaid</a:t>
            </a:r>
          </a:p>
          <a:p>
            <a:pPr lvl="1" eaLnBrk="1" hangingPunct="1">
              <a:buFont typeface="Arial" pitchFamily="34" charset="0"/>
              <a:buChar char="–"/>
              <a:defRPr/>
            </a:pPr>
            <a:r>
              <a:rPr lang="en-US" dirty="0" smtClean="0"/>
              <a:t>You may receive payment by Medicaid</a:t>
            </a:r>
          </a:p>
          <a:p>
            <a:pPr marL="914400" lvl="2">
              <a:spcBef>
                <a:spcPts val="600"/>
              </a:spcBef>
              <a:buFont typeface="Arial" pitchFamily="34" charset="0"/>
              <a:buChar char="•"/>
              <a:defRPr/>
            </a:pPr>
            <a:r>
              <a:rPr lang="en-US" sz="3000" dirty="0" smtClean="0"/>
              <a:t>Part A and/or Part B premiums</a:t>
            </a:r>
          </a:p>
          <a:p>
            <a:pPr marL="914400" lvl="2">
              <a:spcBef>
                <a:spcPts val="600"/>
              </a:spcBef>
              <a:buFont typeface="Arial" pitchFamily="34" charset="0"/>
              <a:buChar char="•"/>
              <a:defRPr/>
            </a:pPr>
            <a:r>
              <a:rPr lang="en-US" sz="3000" dirty="0" smtClean="0"/>
              <a:t>Other Medicare cost-sharing</a:t>
            </a:r>
          </a:p>
          <a:p>
            <a:pPr lvl="1" eaLnBrk="1" hangingPunct="1">
              <a:buFont typeface="Arial" pitchFamily="34" charset="0"/>
              <a:buChar char="–"/>
              <a:defRPr/>
            </a:pPr>
            <a:r>
              <a:rPr lang="en-US" dirty="0" smtClean="0"/>
              <a:t>Coverage of certain services not covered under Medicare</a:t>
            </a:r>
          </a:p>
          <a:p>
            <a:pPr>
              <a:buNone/>
              <a:defRPr/>
            </a:pPr>
            <a:endParaRPr lang="en-US" sz="2400" dirty="0" smtClean="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14</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cs typeface="Arial" charset="0"/>
              </a:rPr>
              <a:t>Non-Financial Requirements</a:t>
            </a:r>
          </a:p>
        </p:txBody>
      </p:sp>
      <p:sp>
        <p:nvSpPr>
          <p:cNvPr id="3" name="Content Placeholder 2"/>
          <p:cNvSpPr>
            <a:spLocks noGrp="1"/>
          </p:cNvSpPr>
          <p:nvPr>
            <p:ph idx="1"/>
          </p:nvPr>
        </p:nvSpPr>
        <p:spPr/>
        <p:txBody>
          <a:bodyPr/>
          <a:lstStyle/>
          <a:p>
            <a:pPr eaLnBrk="1" hangingPunct="1">
              <a:defRPr/>
            </a:pPr>
            <a:r>
              <a:rPr lang="en-US" dirty="0" smtClean="0"/>
              <a:t>State resident</a:t>
            </a:r>
          </a:p>
          <a:p>
            <a:pPr eaLnBrk="1" hangingPunct="1">
              <a:defRPr/>
            </a:pPr>
            <a:r>
              <a:rPr lang="en-US" dirty="0" smtClean="0"/>
              <a:t>Citizen or qualified alien</a:t>
            </a:r>
          </a:p>
          <a:p>
            <a:pPr eaLnBrk="1" hangingPunct="1">
              <a:defRPr/>
            </a:pPr>
            <a:r>
              <a:rPr lang="en-US" dirty="0" smtClean="0"/>
              <a:t>Must have Social Security number</a:t>
            </a:r>
          </a:p>
          <a:p>
            <a:pPr eaLnBrk="1" hangingPunct="1">
              <a:defRPr/>
            </a:pPr>
            <a:r>
              <a:rPr lang="en-US" dirty="0" smtClean="0"/>
              <a:t>Assignment of rights to medical support and payment</a:t>
            </a:r>
          </a:p>
          <a:p>
            <a:pPr eaLnBrk="1" hangingPunct="1">
              <a:buFont typeface="Wingdings" pitchFamily="2" charset="2"/>
              <a:buNone/>
              <a:defRPr/>
            </a:pPr>
            <a:endParaRPr lang="en-US" dirty="0" smtClean="0"/>
          </a:p>
          <a:p>
            <a:pPr>
              <a:defRPr/>
            </a:pPr>
            <a:endParaRPr lang="en-US"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15</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cs typeface="Arial" charset="0"/>
              </a:rPr>
              <a:t>Non-Financial Categorical Requirements</a:t>
            </a:r>
          </a:p>
        </p:txBody>
      </p:sp>
      <p:sp>
        <p:nvSpPr>
          <p:cNvPr id="3" name="Content Placeholder 2"/>
          <p:cNvSpPr>
            <a:spLocks noGrp="1"/>
          </p:cNvSpPr>
          <p:nvPr>
            <p:ph idx="1"/>
          </p:nvPr>
        </p:nvSpPr>
        <p:spPr/>
        <p:txBody>
          <a:bodyPr/>
          <a:lstStyle/>
          <a:p>
            <a:pPr eaLnBrk="1" hangingPunct="1">
              <a:defRPr/>
            </a:pPr>
            <a:r>
              <a:rPr lang="en-US" dirty="0" smtClean="0"/>
              <a:t>Majority of all Medicaid eligibility groups</a:t>
            </a:r>
          </a:p>
          <a:p>
            <a:pPr lvl="1" eaLnBrk="1" hangingPunct="1">
              <a:buFont typeface="Arial" pitchFamily="34" charset="0"/>
              <a:buChar char="–"/>
              <a:defRPr/>
            </a:pPr>
            <a:r>
              <a:rPr lang="en-US" dirty="0" smtClean="0"/>
              <a:t>Pregnant</a:t>
            </a:r>
          </a:p>
          <a:p>
            <a:pPr lvl="1" eaLnBrk="1" hangingPunct="1">
              <a:buFont typeface="Arial" pitchFamily="34" charset="0"/>
              <a:buChar char="–"/>
              <a:defRPr/>
            </a:pPr>
            <a:r>
              <a:rPr lang="en-US" dirty="0" smtClean="0"/>
              <a:t>Under age 21 (children) </a:t>
            </a:r>
          </a:p>
          <a:p>
            <a:pPr lvl="1" eaLnBrk="1" hangingPunct="1">
              <a:buFont typeface="Arial" pitchFamily="34" charset="0"/>
              <a:buChar char="–"/>
              <a:defRPr/>
            </a:pPr>
            <a:r>
              <a:rPr lang="en-US" dirty="0" smtClean="0"/>
              <a:t>Aged, blind, or disabled</a:t>
            </a:r>
          </a:p>
          <a:p>
            <a:pPr lvl="1" eaLnBrk="1" hangingPunct="1">
              <a:buFont typeface="Arial" pitchFamily="34" charset="0"/>
              <a:buChar char="–"/>
              <a:defRPr/>
            </a:pPr>
            <a:r>
              <a:rPr lang="en-US" dirty="0" smtClean="0"/>
              <a:t>A parent or caretaker of a child</a:t>
            </a:r>
          </a:p>
          <a:p>
            <a:pPr eaLnBrk="1" hangingPunct="1">
              <a:defRPr/>
            </a:pPr>
            <a:r>
              <a:rPr lang="en-US" dirty="0" smtClean="0"/>
              <a:t>Must also satisfy financial and non-financial requirements</a:t>
            </a:r>
          </a:p>
          <a:p>
            <a:pPr eaLnBrk="1" hangingPunct="1">
              <a:buFont typeface="Wingdings" pitchFamily="2" charset="2"/>
              <a:buNone/>
              <a:defRPr/>
            </a:pPr>
            <a:endParaRPr lang="en-US" dirty="0" smtClean="0"/>
          </a:p>
          <a:p>
            <a:pPr>
              <a:defRPr/>
            </a:pPr>
            <a:endParaRPr lang="en-US"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16</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cs typeface="Arial" charset="0"/>
              </a:rPr>
              <a:t>Financial Requirements</a:t>
            </a:r>
          </a:p>
        </p:txBody>
      </p:sp>
      <p:sp>
        <p:nvSpPr>
          <p:cNvPr id="3" name="Content Placeholder 2"/>
          <p:cNvSpPr>
            <a:spLocks noGrp="1"/>
          </p:cNvSpPr>
          <p:nvPr>
            <p:ph idx="1"/>
          </p:nvPr>
        </p:nvSpPr>
        <p:spPr/>
        <p:txBody>
          <a:bodyPr/>
          <a:lstStyle/>
          <a:p>
            <a:pPr marL="403225" indent="-403225" eaLnBrk="1" hangingPunct="1">
              <a:defRPr/>
            </a:pPr>
            <a:r>
              <a:rPr lang="en-US" sz="2800" dirty="0" smtClean="0"/>
              <a:t>Divided into two broad areas </a:t>
            </a:r>
          </a:p>
          <a:p>
            <a:pPr lvl="1" eaLnBrk="1" hangingPunct="1">
              <a:buFont typeface="Arial" pitchFamily="34" charset="0"/>
              <a:buChar char="–"/>
              <a:defRPr/>
            </a:pPr>
            <a:r>
              <a:rPr lang="en-US" sz="2400" dirty="0" smtClean="0"/>
              <a:t>Income requirements</a:t>
            </a:r>
          </a:p>
          <a:p>
            <a:pPr lvl="1" eaLnBrk="1" hangingPunct="1">
              <a:buFont typeface="Arial" pitchFamily="34" charset="0"/>
              <a:buChar char="–"/>
              <a:defRPr/>
            </a:pPr>
            <a:r>
              <a:rPr lang="en-US" sz="2400" dirty="0" smtClean="0"/>
              <a:t>Resource requirements</a:t>
            </a:r>
          </a:p>
          <a:p>
            <a:pPr eaLnBrk="1" hangingPunct="1">
              <a:defRPr/>
            </a:pPr>
            <a:r>
              <a:rPr lang="en-US" sz="2800" dirty="0" smtClean="0"/>
              <a:t>Rules for counting income and resources vary </a:t>
            </a:r>
          </a:p>
          <a:p>
            <a:pPr lvl="1" eaLnBrk="1" hangingPunct="1">
              <a:buFont typeface="Arial" pitchFamily="34" charset="0"/>
              <a:buChar char="–"/>
              <a:defRPr/>
            </a:pPr>
            <a:r>
              <a:rPr lang="en-US" sz="2400" dirty="0" smtClean="0"/>
              <a:t>From state to state </a:t>
            </a:r>
          </a:p>
          <a:p>
            <a:pPr lvl="1" eaLnBrk="1" hangingPunct="1">
              <a:buFont typeface="Arial" pitchFamily="34" charset="0"/>
              <a:buChar char="–"/>
              <a:defRPr/>
            </a:pPr>
            <a:r>
              <a:rPr lang="en-US" sz="2400" dirty="0" smtClean="0"/>
              <a:t>From </a:t>
            </a:r>
            <a:r>
              <a:rPr lang="en-US" sz="2400" b="1" i="1" dirty="0" smtClean="0"/>
              <a:t>“group” </a:t>
            </a:r>
            <a:r>
              <a:rPr lang="en-US" sz="2400" dirty="0" smtClean="0"/>
              <a:t>to </a:t>
            </a:r>
            <a:r>
              <a:rPr lang="en-US" sz="2400" b="1" i="1" dirty="0" smtClean="0"/>
              <a:t>“group”</a:t>
            </a:r>
          </a:p>
          <a:p>
            <a:pPr eaLnBrk="1" hangingPunct="1">
              <a:defRPr/>
            </a:pPr>
            <a:r>
              <a:rPr lang="en-US" sz="2800" dirty="0" smtClean="0"/>
              <a:t>Special rules</a:t>
            </a:r>
          </a:p>
          <a:p>
            <a:pPr lvl="1" eaLnBrk="1" hangingPunct="1">
              <a:buFont typeface="Arial" pitchFamily="34" charset="0"/>
              <a:buChar char="–"/>
              <a:defRPr/>
            </a:pPr>
            <a:r>
              <a:rPr lang="en-US" sz="2400" dirty="0" smtClean="0"/>
              <a:t>Those who live in nursing homes</a:t>
            </a:r>
          </a:p>
          <a:p>
            <a:pPr lvl="1" eaLnBrk="1" hangingPunct="1">
              <a:buFont typeface="Arial" pitchFamily="34" charset="0"/>
              <a:buChar char="–"/>
              <a:defRPr/>
            </a:pPr>
            <a:r>
              <a:rPr lang="en-US" sz="2400" dirty="0" smtClean="0"/>
              <a:t>Disabled children living at home</a:t>
            </a:r>
          </a:p>
          <a:p>
            <a:pPr lvl="1" eaLnBrk="1" hangingPunct="1">
              <a:buFont typeface="Arial" pitchFamily="34" charset="0"/>
              <a:buChar char="–"/>
              <a:defRPr/>
            </a:pPr>
            <a:endParaRPr lang="en-US" dirty="0" smtClean="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17</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cs typeface="Arial" charset="0"/>
              </a:rPr>
              <a:t>What is Income?</a:t>
            </a:r>
          </a:p>
        </p:txBody>
      </p:sp>
      <p:sp>
        <p:nvSpPr>
          <p:cNvPr id="3" name="Content Placeholder 2"/>
          <p:cNvSpPr>
            <a:spLocks noGrp="1"/>
          </p:cNvSpPr>
          <p:nvPr>
            <p:ph idx="1"/>
          </p:nvPr>
        </p:nvSpPr>
        <p:spPr/>
        <p:txBody>
          <a:bodyPr/>
          <a:lstStyle/>
          <a:p>
            <a:pPr eaLnBrk="1" hangingPunct="1">
              <a:spcBef>
                <a:spcPts val="500"/>
              </a:spcBef>
              <a:defRPr/>
            </a:pPr>
            <a:r>
              <a:rPr lang="en-US" dirty="0" smtClean="0"/>
              <a:t>Anything that could purchase food or shelter</a:t>
            </a:r>
          </a:p>
          <a:p>
            <a:pPr eaLnBrk="1" hangingPunct="1">
              <a:spcBef>
                <a:spcPts val="500"/>
              </a:spcBef>
              <a:defRPr/>
            </a:pPr>
            <a:r>
              <a:rPr lang="en-US" dirty="0" smtClean="0"/>
              <a:t>Two types</a:t>
            </a:r>
          </a:p>
          <a:p>
            <a:pPr lvl="1" eaLnBrk="1" hangingPunct="1">
              <a:spcBef>
                <a:spcPts val="500"/>
              </a:spcBef>
              <a:buFont typeface="Arial" pitchFamily="34" charset="0"/>
              <a:buChar char="–"/>
              <a:defRPr/>
            </a:pPr>
            <a:r>
              <a:rPr lang="en-US" dirty="0" smtClean="0"/>
              <a:t>Earned income</a:t>
            </a:r>
          </a:p>
          <a:p>
            <a:pPr lvl="2" eaLnBrk="1" hangingPunct="1">
              <a:spcBef>
                <a:spcPts val="500"/>
              </a:spcBef>
              <a:buFont typeface="Arial" pitchFamily="34" charset="0"/>
              <a:buChar char="•"/>
              <a:defRPr/>
            </a:pPr>
            <a:r>
              <a:rPr lang="en-US" sz="2200" dirty="0" smtClean="0"/>
              <a:t>Wages and salary</a:t>
            </a:r>
          </a:p>
          <a:p>
            <a:pPr lvl="2" eaLnBrk="1" hangingPunct="1">
              <a:spcBef>
                <a:spcPts val="500"/>
              </a:spcBef>
              <a:buFont typeface="Arial" pitchFamily="34" charset="0"/>
              <a:buChar char="•"/>
              <a:defRPr/>
            </a:pPr>
            <a:r>
              <a:rPr lang="en-US" sz="2200" dirty="0" smtClean="0"/>
              <a:t>Compensation for work</a:t>
            </a:r>
          </a:p>
          <a:p>
            <a:pPr lvl="1" eaLnBrk="1" hangingPunct="1">
              <a:spcBef>
                <a:spcPts val="500"/>
              </a:spcBef>
              <a:buFont typeface="Arial" pitchFamily="34" charset="0"/>
              <a:buChar char="–"/>
              <a:defRPr/>
            </a:pPr>
            <a:r>
              <a:rPr lang="en-US" dirty="0" smtClean="0"/>
              <a:t>Unearned income </a:t>
            </a:r>
          </a:p>
          <a:p>
            <a:pPr lvl="2" eaLnBrk="1" hangingPunct="1">
              <a:spcBef>
                <a:spcPts val="500"/>
              </a:spcBef>
              <a:buFont typeface="Arial" pitchFamily="34" charset="0"/>
              <a:buChar char="•"/>
              <a:defRPr/>
            </a:pPr>
            <a:r>
              <a:rPr lang="en-US" sz="2200" dirty="0" smtClean="0"/>
              <a:t>Social Security Disability Insurance</a:t>
            </a:r>
          </a:p>
          <a:p>
            <a:pPr lvl="2" eaLnBrk="1" hangingPunct="1">
              <a:spcBef>
                <a:spcPts val="500"/>
              </a:spcBef>
              <a:buFont typeface="Arial" pitchFamily="34" charset="0"/>
              <a:buChar char="•"/>
              <a:defRPr/>
            </a:pPr>
            <a:r>
              <a:rPr lang="en-US" sz="2200" dirty="0" smtClean="0"/>
              <a:t>Retirement benefits</a:t>
            </a:r>
          </a:p>
          <a:p>
            <a:pPr lvl="2" eaLnBrk="1" hangingPunct="1">
              <a:spcBef>
                <a:spcPts val="500"/>
              </a:spcBef>
              <a:buFont typeface="Arial" pitchFamily="34" charset="0"/>
              <a:buChar char="•"/>
              <a:defRPr/>
            </a:pPr>
            <a:r>
              <a:rPr lang="en-US" sz="2200" dirty="0" smtClean="0"/>
              <a:t>Interest and dividends</a:t>
            </a:r>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18</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cs typeface="Arial" charset="0"/>
              </a:rPr>
              <a:t>What are Resources?</a:t>
            </a:r>
          </a:p>
        </p:txBody>
      </p:sp>
      <p:sp>
        <p:nvSpPr>
          <p:cNvPr id="3" name="Content Placeholder 2"/>
          <p:cNvSpPr>
            <a:spLocks noGrp="1"/>
          </p:cNvSpPr>
          <p:nvPr>
            <p:ph idx="1"/>
          </p:nvPr>
        </p:nvSpPr>
        <p:spPr/>
        <p:txBody>
          <a:bodyPr/>
          <a:lstStyle/>
          <a:p>
            <a:pPr eaLnBrk="1" hangingPunct="1">
              <a:defRPr/>
            </a:pPr>
            <a:r>
              <a:rPr lang="en-US" dirty="0" smtClean="0"/>
              <a:t>Cash </a:t>
            </a:r>
          </a:p>
          <a:p>
            <a:pPr eaLnBrk="1" hangingPunct="1">
              <a:defRPr/>
            </a:pPr>
            <a:r>
              <a:rPr lang="en-US" dirty="0" smtClean="0"/>
              <a:t>Anything owned that can be converted to cash</a:t>
            </a:r>
          </a:p>
          <a:p>
            <a:pPr eaLnBrk="1" hangingPunct="1">
              <a:defRPr/>
            </a:pPr>
            <a:r>
              <a:rPr lang="en-US" dirty="0" smtClean="0"/>
              <a:t>Liquid resources </a:t>
            </a:r>
          </a:p>
          <a:p>
            <a:pPr lvl="1" eaLnBrk="1" hangingPunct="1">
              <a:buFont typeface="Arial" pitchFamily="34" charset="0"/>
              <a:buChar char="–"/>
              <a:defRPr/>
            </a:pPr>
            <a:r>
              <a:rPr lang="en-US" dirty="0" smtClean="0"/>
              <a:t>Savings accounts</a:t>
            </a:r>
          </a:p>
          <a:p>
            <a:pPr lvl="1" eaLnBrk="1" hangingPunct="1">
              <a:buFont typeface="Arial" pitchFamily="34" charset="0"/>
              <a:buChar char="–"/>
              <a:defRPr/>
            </a:pPr>
            <a:r>
              <a:rPr lang="en-US" dirty="0" smtClean="0"/>
              <a:t>Stocks and bonds</a:t>
            </a:r>
          </a:p>
          <a:p>
            <a:pPr lvl="1" eaLnBrk="1" hangingPunct="1">
              <a:buFont typeface="Arial" pitchFamily="34" charset="0"/>
              <a:buChar char="–"/>
              <a:defRPr/>
            </a:pPr>
            <a:r>
              <a:rPr lang="en-US" dirty="0" smtClean="0"/>
              <a:t>Other assets that could be cashed </a:t>
            </a:r>
          </a:p>
          <a:p>
            <a:pPr eaLnBrk="1" hangingPunct="1">
              <a:defRPr/>
            </a:pPr>
            <a:r>
              <a:rPr lang="en-US" dirty="0" smtClean="0"/>
              <a:t>Real estate (other than your home)</a:t>
            </a:r>
            <a:endParaRPr lang="en-US" sz="3600" dirty="0" smtClean="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19</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idx="4294967295"/>
          </p:nvPr>
        </p:nvSpPr>
        <p:spPr>
          <a:xfrm>
            <a:off x="0" y="0"/>
            <a:ext cx="9144000" cy="1219200"/>
          </a:xfrm>
          <a:solidFill>
            <a:srgbClr val="00338E"/>
          </a:solidFill>
        </p:spPr>
        <p:txBody>
          <a:bodyPr/>
          <a:lstStyle>
            <a:lvl1pPr>
              <a:defRPr sz="3600">
                <a:solidFill>
                  <a:schemeClr val="bg1"/>
                </a:solidFill>
              </a:defRPr>
            </a:lvl1pPr>
          </a:lstStyle>
          <a:p>
            <a:r>
              <a:rPr lang="en-US" dirty="0" smtClean="0"/>
              <a:t>Click to edit Master title style</a:t>
            </a:r>
          </a:p>
        </p:txBody>
      </p:sp>
      <p:sp>
        <p:nvSpPr>
          <p:cNvPr id="3" name="Content Placeholder 2"/>
          <p:cNvSpPr>
            <a:spLocks noGrp="1"/>
          </p:cNvSpPr>
          <p:nvPr>
            <p:ph idx="1"/>
          </p:nvPr>
        </p:nvSpPr>
        <p:spPr/>
        <p:txBody>
          <a:bodyPr/>
          <a:lstStyle/>
          <a:p>
            <a:r>
              <a:rPr lang="en-US" sz="3200" dirty="0" smtClean="0"/>
              <a:t>This session will ensure you can</a:t>
            </a:r>
            <a:endParaRPr lang="en-US" dirty="0" smtClean="0"/>
          </a:p>
          <a:p>
            <a:pPr lvl="1">
              <a:buFont typeface="Wingdings" pitchFamily="2" charset="2"/>
              <a:buChar char="§"/>
            </a:pPr>
            <a:r>
              <a:rPr lang="en-US" sz="2800" dirty="0" smtClean="0"/>
              <a:t>Define Medicaid</a:t>
            </a:r>
          </a:p>
          <a:p>
            <a:pPr marL="749300" lvl="1" indent="-290513" eaLnBrk="1" hangingPunct="1">
              <a:spcBef>
                <a:spcPts val="1200"/>
              </a:spcBef>
              <a:buFont typeface="Wingdings" pitchFamily="2" charset="2"/>
              <a:buChar char="§"/>
              <a:defRPr/>
            </a:pPr>
            <a:r>
              <a:rPr lang="en-US" sz="2800" dirty="0" smtClean="0"/>
              <a:t>Identify Medicare Savings Programs (MSP)</a:t>
            </a:r>
          </a:p>
          <a:p>
            <a:pPr marL="749300" lvl="1" indent="-290513" eaLnBrk="1" hangingPunct="1">
              <a:spcBef>
                <a:spcPts val="1200"/>
              </a:spcBef>
              <a:buFont typeface="Wingdings" pitchFamily="2" charset="2"/>
              <a:buChar char="§"/>
              <a:defRPr/>
            </a:pPr>
            <a:r>
              <a:rPr lang="en-US" sz="2800" dirty="0" smtClean="0"/>
              <a:t>Describe the Children’s Health Insurance Program (CHIP)</a:t>
            </a:r>
          </a:p>
          <a:p>
            <a:pPr marL="749300" lvl="1" indent="-290513" eaLnBrk="1" hangingPunct="1">
              <a:spcBef>
                <a:spcPts val="1200"/>
              </a:spcBef>
              <a:buFont typeface="Wingdings" pitchFamily="2" charset="2"/>
              <a:buChar char="§"/>
              <a:defRPr/>
            </a:pPr>
            <a:r>
              <a:rPr lang="en-US" sz="2800" dirty="0" smtClean="0"/>
              <a:t>Understand how to obtain coverage in U.S. Territories</a:t>
            </a:r>
          </a:p>
          <a:p>
            <a:endParaRPr lang="en-US" sz="3200"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6" name="Title 5"/>
          <p:cNvSpPr>
            <a:spLocks noGrp="1"/>
          </p:cNvSpPr>
          <p:nvPr>
            <p:ph type="title" idx="4294967295"/>
          </p:nvPr>
        </p:nvSpPr>
        <p:spPr/>
        <p:txBody>
          <a:bodyPr/>
          <a:lstStyle/>
          <a:p>
            <a:r>
              <a:rPr lang="en-US" dirty="0" smtClean="0">
                <a:solidFill>
                  <a:schemeClr val="bg1"/>
                </a:solidFill>
              </a:rPr>
              <a:t>Session Objectives</a:t>
            </a:r>
            <a:endParaRPr lang="en-US" dirty="0">
              <a:solidFill>
                <a:schemeClr val="bg1"/>
              </a:solidFill>
            </a:endParaRPr>
          </a:p>
        </p:txBody>
      </p:sp>
      <p:sp>
        <p:nvSpPr>
          <p:cNvPr id="7" name="Slide Number Placeholder 6"/>
          <p:cNvSpPr>
            <a:spLocks noGrp="1"/>
          </p:cNvSpPr>
          <p:nvPr>
            <p:ph type="sldNum" sz="quarter" idx="12"/>
          </p:nvPr>
        </p:nvSpPr>
        <p:spPr/>
        <p:txBody>
          <a:bodyPr/>
          <a:lstStyle/>
          <a:p>
            <a:pPr>
              <a:defRPr/>
            </a:pPr>
            <a:fld id="{0AFA3213-411C-4898-9B28-ADC9D0554F7D}" type="slidenum">
              <a:rPr lang="en-US" smtClean="0"/>
              <a:pPr>
                <a:defRPr/>
              </a:pPr>
              <a:t>2</a:t>
            </a:fld>
            <a:endParaRPr lang="en-US" dirty="0"/>
          </a:p>
        </p:txBody>
      </p:sp>
      <p:sp>
        <p:nvSpPr>
          <p:cNvPr id="8" name="Footer Placeholder 7"/>
          <p:cNvSpPr>
            <a:spLocks noGrp="1"/>
          </p:cNvSpPr>
          <p:nvPr>
            <p:ph type="ftr" sz="quarter" idx="11"/>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cs typeface="Arial" charset="0"/>
              </a:rPr>
              <a:t>Mandatory and Optional Groups</a:t>
            </a:r>
          </a:p>
        </p:txBody>
      </p:sp>
      <p:sp>
        <p:nvSpPr>
          <p:cNvPr id="3" name="Content Placeholder 2"/>
          <p:cNvSpPr>
            <a:spLocks noGrp="1"/>
          </p:cNvSpPr>
          <p:nvPr>
            <p:ph idx="1"/>
          </p:nvPr>
        </p:nvSpPr>
        <p:spPr/>
        <p:txBody>
          <a:bodyPr/>
          <a:lstStyle/>
          <a:p>
            <a:pPr eaLnBrk="1" hangingPunct="1">
              <a:defRPr/>
            </a:pPr>
            <a:r>
              <a:rPr lang="en-US" dirty="0" smtClean="0"/>
              <a:t>Mandatory Groups</a:t>
            </a:r>
          </a:p>
          <a:p>
            <a:pPr lvl="1" eaLnBrk="1" hangingPunct="1">
              <a:buFont typeface="Arial" pitchFamily="34" charset="0"/>
              <a:buChar char="–"/>
              <a:defRPr/>
            </a:pPr>
            <a:r>
              <a:rPr lang="en-US" dirty="0" smtClean="0"/>
              <a:t>Required by Federal law</a:t>
            </a:r>
          </a:p>
          <a:p>
            <a:pPr lvl="1" eaLnBrk="1" hangingPunct="1">
              <a:buFont typeface="Arial" pitchFamily="34" charset="0"/>
              <a:buChar char="–"/>
              <a:defRPr/>
            </a:pPr>
            <a:r>
              <a:rPr lang="en-US" dirty="0" smtClean="0"/>
              <a:t>States must cover</a:t>
            </a:r>
          </a:p>
          <a:p>
            <a:pPr eaLnBrk="1" hangingPunct="1">
              <a:defRPr/>
            </a:pPr>
            <a:r>
              <a:rPr lang="en-US" dirty="0" smtClean="0"/>
              <a:t>Optional Groups</a:t>
            </a:r>
          </a:p>
          <a:p>
            <a:pPr lvl="1" eaLnBrk="1" hangingPunct="1">
              <a:buFont typeface="Arial" pitchFamily="34" charset="0"/>
              <a:buChar char="–"/>
              <a:defRPr/>
            </a:pPr>
            <a:r>
              <a:rPr lang="en-US" dirty="0" smtClean="0"/>
              <a:t>Not required by Federal law</a:t>
            </a:r>
          </a:p>
          <a:p>
            <a:pPr lvl="1" eaLnBrk="1" hangingPunct="1">
              <a:buFont typeface="Arial" pitchFamily="34" charset="0"/>
              <a:buChar char="–"/>
              <a:defRPr/>
            </a:pPr>
            <a:r>
              <a:rPr lang="en-US" dirty="0" smtClean="0"/>
              <a:t>States may or may not choose to cover</a:t>
            </a:r>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20</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cs typeface="Arial" charset="0"/>
              </a:rPr>
              <a:t>Mandatory Eligibility Groups</a:t>
            </a:r>
          </a:p>
        </p:txBody>
      </p:sp>
      <p:sp>
        <p:nvSpPr>
          <p:cNvPr id="23555" name="Rectangle 3"/>
          <p:cNvSpPr>
            <a:spLocks noGrp="1" noChangeArrowheads="1"/>
          </p:cNvSpPr>
          <p:nvPr>
            <p:ph idx="1"/>
          </p:nvPr>
        </p:nvSpPr>
        <p:spPr/>
        <p:txBody>
          <a:bodyPr/>
          <a:lstStyle/>
          <a:p>
            <a:pPr eaLnBrk="1" hangingPunct="1">
              <a:defRPr/>
            </a:pPr>
            <a:r>
              <a:rPr lang="en-US" dirty="0" smtClean="0"/>
              <a:t>Limited income families with children </a:t>
            </a:r>
          </a:p>
          <a:p>
            <a:pPr eaLnBrk="1" hangingPunct="1">
              <a:defRPr/>
            </a:pPr>
            <a:r>
              <a:rPr lang="en-US" dirty="0" smtClean="0"/>
              <a:t>Supplemental Security Income (SSI) recipients </a:t>
            </a:r>
          </a:p>
          <a:p>
            <a:pPr eaLnBrk="1" hangingPunct="1">
              <a:defRPr/>
            </a:pPr>
            <a:r>
              <a:rPr lang="en-US" dirty="0" smtClean="0"/>
              <a:t>Infants born to Medicaid-eligible women</a:t>
            </a:r>
          </a:p>
          <a:p>
            <a:pPr lvl="1" eaLnBrk="1" hangingPunct="1">
              <a:buFont typeface="Arial" pitchFamily="34" charset="0"/>
              <a:buChar char="–"/>
              <a:defRPr/>
            </a:pPr>
            <a:r>
              <a:rPr lang="en-US" dirty="0" smtClean="0"/>
              <a:t>Eligibility must continue throughout first year </a:t>
            </a:r>
          </a:p>
          <a:p>
            <a:pPr lvl="2" eaLnBrk="1" hangingPunct="1">
              <a:buFont typeface="Arial" pitchFamily="34" charset="0"/>
              <a:buChar char="•"/>
              <a:defRPr/>
            </a:pPr>
            <a:r>
              <a:rPr lang="en-US" sz="2200" dirty="0" smtClean="0"/>
              <a:t>Infant remains in the mother's household AND</a:t>
            </a:r>
          </a:p>
          <a:p>
            <a:pPr lvl="2" eaLnBrk="1" hangingPunct="1">
              <a:buFont typeface="Arial" pitchFamily="34" charset="0"/>
              <a:buChar char="•"/>
              <a:defRPr/>
            </a:pPr>
            <a:r>
              <a:rPr lang="en-US" sz="2200" dirty="0" smtClean="0"/>
              <a:t>Mother remains eligible OR</a:t>
            </a:r>
          </a:p>
          <a:p>
            <a:pPr lvl="2" eaLnBrk="1" hangingPunct="1">
              <a:buFont typeface="Arial" pitchFamily="34" charset="0"/>
              <a:buChar char="•"/>
              <a:defRPr/>
            </a:pPr>
            <a:r>
              <a:rPr lang="en-US" sz="2200" dirty="0" smtClean="0"/>
              <a:t>Mother would be eligible if she were still pregnant</a:t>
            </a:r>
          </a:p>
        </p:txBody>
      </p:sp>
      <p:sp>
        <p:nvSpPr>
          <p:cNvPr id="23557"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21</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cs typeface="Arial" charset="0"/>
              </a:rPr>
              <a:t>Mandatory Eligibility Groups</a:t>
            </a:r>
            <a:endParaRPr lang="en-US" b="0" dirty="0" smtClean="0">
              <a:cs typeface="Arial" charset="0"/>
            </a:endParaRPr>
          </a:p>
        </p:txBody>
      </p:sp>
      <p:sp>
        <p:nvSpPr>
          <p:cNvPr id="24579" name="Content Placeholder 2"/>
          <p:cNvSpPr>
            <a:spLocks noGrp="1"/>
          </p:cNvSpPr>
          <p:nvPr>
            <p:ph idx="1"/>
          </p:nvPr>
        </p:nvSpPr>
        <p:spPr/>
        <p:txBody>
          <a:bodyPr/>
          <a:lstStyle/>
          <a:p>
            <a:pPr eaLnBrk="1" hangingPunct="1">
              <a:defRPr/>
            </a:pPr>
            <a:r>
              <a:rPr lang="en-US" dirty="0" smtClean="0"/>
              <a:t>Income levels apply</a:t>
            </a:r>
          </a:p>
          <a:p>
            <a:pPr lvl="1" eaLnBrk="1" hangingPunct="1">
              <a:defRPr/>
            </a:pPr>
            <a:r>
              <a:rPr lang="en-US" dirty="0" smtClean="0"/>
              <a:t>Low-income pregnant women</a:t>
            </a:r>
            <a:endParaRPr lang="en-US" sz="1800" dirty="0" smtClean="0"/>
          </a:p>
          <a:p>
            <a:pPr lvl="1" eaLnBrk="1" hangingPunct="1">
              <a:defRPr/>
            </a:pPr>
            <a:r>
              <a:rPr lang="en-US" dirty="0" smtClean="0"/>
              <a:t>Low-income children under age 6</a:t>
            </a:r>
          </a:p>
          <a:p>
            <a:pPr lvl="1" eaLnBrk="1" hangingPunct="1">
              <a:defRPr/>
            </a:pPr>
            <a:r>
              <a:rPr lang="en-US" dirty="0" smtClean="0"/>
              <a:t>Low-income children ages 6-19 </a:t>
            </a:r>
          </a:p>
          <a:p>
            <a:pPr lvl="1" eaLnBrk="1" hangingPunct="1">
              <a:defRPr/>
            </a:pPr>
            <a:r>
              <a:rPr lang="en-US" dirty="0" smtClean="0"/>
              <a:t>Recipients of adoption assistance and foster care </a:t>
            </a:r>
          </a:p>
          <a:p>
            <a:pPr lvl="1" eaLnBrk="1" hangingPunct="1">
              <a:defRPr/>
            </a:pPr>
            <a:r>
              <a:rPr lang="en-US" dirty="0" smtClean="0"/>
              <a:t>Certain low-income Medicare beneficiaries</a:t>
            </a:r>
          </a:p>
          <a:p>
            <a:pPr eaLnBrk="1" hangingPunct="1">
              <a:buNone/>
              <a:defRPr/>
            </a:pPr>
            <a:endParaRPr lang="en-US" dirty="0" smtClean="0"/>
          </a:p>
          <a:p>
            <a:pPr>
              <a:lnSpc>
                <a:spcPct val="90000"/>
              </a:lnSpc>
              <a:buNone/>
              <a:defRPr/>
            </a:pPr>
            <a:endParaRPr lang="en-US" dirty="0" smtClean="0"/>
          </a:p>
        </p:txBody>
      </p:sp>
      <p:sp>
        <p:nvSpPr>
          <p:cNvPr id="24581"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22</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smtClean="0">
                <a:cs typeface="Arial" charset="0"/>
              </a:rPr>
              <a:t>Optional Eligibility Groups</a:t>
            </a:r>
          </a:p>
        </p:txBody>
      </p:sp>
      <p:sp>
        <p:nvSpPr>
          <p:cNvPr id="25603" name="Rectangle 3"/>
          <p:cNvSpPr>
            <a:spLocks noGrp="1" noChangeArrowheads="1"/>
          </p:cNvSpPr>
          <p:nvPr>
            <p:ph idx="1"/>
          </p:nvPr>
        </p:nvSpPr>
        <p:spPr/>
        <p:txBody>
          <a:bodyPr/>
          <a:lstStyle/>
          <a:p>
            <a:pPr eaLnBrk="1" hangingPunct="1">
              <a:defRPr/>
            </a:pPr>
            <a:r>
              <a:rPr lang="en-US" sz="2800" dirty="0" smtClean="0"/>
              <a:t>State Supplementary Income Payment recipients</a:t>
            </a:r>
          </a:p>
          <a:p>
            <a:pPr eaLnBrk="1" hangingPunct="1">
              <a:defRPr/>
            </a:pPr>
            <a:r>
              <a:rPr lang="en-US" sz="2800" dirty="0" smtClean="0"/>
              <a:t>Individuals in institutions with relatively high income</a:t>
            </a:r>
          </a:p>
          <a:p>
            <a:pPr eaLnBrk="1" hangingPunct="1">
              <a:defRPr/>
            </a:pPr>
            <a:r>
              <a:rPr lang="en-US" sz="2800" dirty="0" smtClean="0"/>
              <a:t>Working Disabled</a:t>
            </a:r>
          </a:p>
          <a:p>
            <a:pPr eaLnBrk="1" hangingPunct="1">
              <a:defRPr/>
            </a:pPr>
            <a:r>
              <a:rPr lang="en-US" sz="2800" dirty="0" smtClean="0"/>
              <a:t>Medically Needy (income above the eligibility level)</a:t>
            </a:r>
          </a:p>
          <a:p>
            <a:pPr lvl="1" eaLnBrk="1" hangingPunct="1">
              <a:buFont typeface="Arial" pitchFamily="34" charset="0"/>
              <a:buChar char="–"/>
              <a:defRPr/>
            </a:pPr>
            <a:r>
              <a:rPr lang="en-US" sz="2400" dirty="0" smtClean="0"/>
              <a:t>May qualify immediately</a:t>
            </a:r>
          </a:p>
          <a:p>
            <a:pPr lvl="1" eaLnBrk="1" hangingPunct="1">
              <a:buFont typeface="Arial" pitchFamily="34" charset="0"/>
              <a:buChar char="–"/>
              <a:defRPr/>
            </a:pPr>
            <a:r>
              <a:rPr lang="en-US" sz="2400" dirty="0" smtClean="0"/>
              <a:t>Must "spend down" to qualify</a:t>
            </a:r>
          </a:p>
          <a:p>
            <a:pPr eaLnBrk="1" hangingPunct="1">
              <a:defRPr/>
            </a:pPr>
            <a:endParaRPr lang="en-US" dirty="0" smtClean="0"/>
          </a:p>
          <a:p>
            <a:pPr eaLnBrk="1" hangingPunct="1">
              <a:defRPr/>
            </a:pPr>
            <a:endParaRPr lang="en-US" dirty="0" smtClean="0"/>
          </a:p>
          <a:p>
            <a:pPr eaLnBrk="1" hangingPunct="1">
              <a:defRPr/>
            </a:pPr>
            <a:endParaRPr lang="en-US" dirty="0" smtClean="0"/>
          </a:p>
        </p:txBody>
      </p:sp>
      <p:sp>
        <p:nvSpPr>
          <p:cNvPr id="25605"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23</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cs typeface="Arial" charset="0"/>
              </a:rPr>
              <a:t>Medically Needy</a:t>
            </a:r>
          </a:p>
        </p:txBody>
      </p:sp>
      <p:sp>
        <p:nvSpPr>
          <p:cNvPr id="26627" name="Rectangle 3"/>
          <p:cNvSpPr>
            <a:spLocks noGrp="1" noChangeArrowheads="1"/>
          </p:cNvSpPr>
          <p:nvPr>
            <p:ph idx="1"/>
          </p:nvPr>
        </p:nvSpPr>
        <p:spPr/>
        <p:txBody>
          <a:bodyPr/>
          <a:lstStyle/>
          <a:p>
            <a:pPr eaLnBrk="1" hangingPunct="1">
              <a:defRPr/>
            </a:pPr>
            <a:r>
              <a:rPr lang="en-US" dirty="0" smtClean="0"/>
              <a:t>If a state has a medically needy program, it must cover </a:t>
            </a:r>
          </a:p>
          <a:p>
            <a:pPr lvl="1" eaLnBrk="1" hangingPunct="1">
              <a:buFont typeface="Arial" pitchFamily="34" charset="0"/>
              <a:buChar char="–"/>
              <a:defRPr/>
            </a:pPr>
            <a:r>
              <a:rPr lang="en-US" dirty="0" smtClean="0"/>
              <a:t>Children under age 19 who are full-time students</a:t>
            </a:r>
          </a:p>
          <a:p>
            <a:pPr lvl="1" eaLnBrk="1" hangingPunct="1">
              <a:buFont typeface="Arial" pitchFamily="34" charset="0"/>
              <a:buChar char="–"/>
              <a:defRPr/>
            </a:pPr>
            <a:r>
              <a:rPr lang="en-US" dirty="0" smtClean="0"/>
              <a:t>Pregnant women who are medically needy</a:t>
            </a:r>
          </a:p>
          <a:p>
            <a:pPr lvl="1" eaLnBrk="1" hangingPunct="1">
              <a:buFont typeface="Arial" pitchFamily="34" charset="0"/>
              <a:buChar char="–"/>
              <a:defRPr/>
            </a:pPr>
            <a:r>
              <a:rPr lang="en-US" dirty="0" smtClean="0"/>
              <a:t>Prenatal and delivery care for pregnant women</a:t>
            </a:r>
          </a:p>
          <a:p>
            <a:pPr lvl="1" eaLnBrk="1" hangingPunct="1">
              <a:buFont typeface="Arial" pitchFamily="34" charset="0"/>
              <a:buChar char="–"/>
              <a:defRPr/>
            </a:pPr>
            <a:r>
              <a:rPr lang="en-US" dirty="0" smtClean="0"/>
              <a:t>Certain newborns for 1 year</a:t>
            </a:r>
          </a:p>
          <a:p>
            <a:pPr lvl="1" eaLnBrk="1" hangingPunct="1">
              <a:buFont typeface="Arial" pitchFamily="34" charset="0"/>
              <a:buChar char="–"/>
              <a:defRPr/>
            </a:pPr>
            <a:r>
              <a:rPr lang="en-US" dirty="0" smtClean="0"/>
              <a:t>Protected blind persons</a:t>
            </a:r>
          </a:p>
          <a:p>
            <a:pPr lvl="1" eaLnBrk="1" hangingPunct="1">
              <a:buFont typeface="Arial" pitchFamily="34" charset="0"/>
              <a:buChar char="–"/>
              <a:defRPr/>
            </a:pPr>
            <a:r>
              <a:rPr lang="en-US" dirty="0" smtClean="0"/>
              <a:t>Ambulatory care for children</a:t>
            </a:r>
            <a:endParaRPr lang="en-US" sz="1300" dirty="0" smtClean="0"/>
          </a:p>
          <a:p>
            <a:pPr lvl="1" eaLnBrk="1" hangingPunct="1">
              <a:buFont typeface="Arial" pitchFamily="34" charset="0"/>
              <a:buChar char="–"/>
              <a:defRPr/>
            </a:pPr>
            <a:endParaRPr lang="en-US" dirty="0" smtClean="0"/>
          </a:p>
        </p:txBody>
      </p:sp>
      <p:sp>
        <p:nvSpPr>
          <p:cNvPr id="26629"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24</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smtClean="0">
                <a:cs typeface="Arial" charset="0"/>
              </a:rPr>
              <a:t>Pregnant Woman</a:t>
            </a:r>
          </a:p>
        </p:txBody>
      </p:sp>
      <p:sp>
        <p:nvSpPr>
          <p:cNvPr id="27651" name="Rectangle 3"/>
          <p:cNvSpPr>
            <a:spLocks noGrp="1" noChangeArrowheads="1"/>
          </p:cNvSpPr>
          <p:nvPr>
            <p:ph idx="1"/>
          </p:nvPr>
        </p:nvSpPr>
        <p:spPr/>
        <p:txBody>
          <a:bodyPr/>
          <a:lstStyle/>
          <a:p>
            <a:pPr eaLnBrk="1" hangingPunct="1">
              <a:defRPr/>
            </a:pPr>
            <a:r>
              <a:rPr lang="en-US" dirty="0" smtClean="0"/>
              <a:t>Apply for Medicaid if you think you are pregnant</a:t>
            </a:r>
          </a:p>
          <a:p>
            <a:pPr lvl="1" eaLnBrk="1" hangingPunct="1">
              <a:defRPr/>
            </a:pPr>
            <a:r>
              <a:rPr lang="en-US" dirty="0" smtClean="0"/>
              <a:t>Covered whether married or single</a:t>
            </a:r>
          </a:p>
          <a:p>
            <a:pPr lvl="1" eaLnBrk="1" hangingPunct="1">
              <a:buFont typeface="Arial" pitchFamily="34" charset="0"/>
              <a:buChar char="–"/>
              <a:defRPr/>
            </a:pPr>
            <a:r>
              <a:rPr lang="en-US" dirty="0" smtClean="0"/>
              <a:t>Both you and your child will be covered</a:t>
            </a:r>
          </a:p>
          <a:p>
            <a:pPr eaLnBrk="1" hangingPunct="1">
              <a:defRPr/>
            </a:pPr>
            <a:endParaRPr lang="en-US" dirty="0" smtClean="0"/>
          </a:p>
        </p:txBody>
      </p:sp>
      <p:sp>
        <p:nvSpPr>
          <p:cNvPr id="27653"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25</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dirty="0" smtClean="0">
                <a:cs typeface="Arial" charset="0"/>
              </a:rPr>
              <a:t>Children</a:t>
            </a:r>
          </a:p>
        </p:txBody>
      </p:sp>
      <p:sp>
        <p:nvSpPr>
          <p:cNvPr id="28675" name="Rectangle 3"/>
          <p:cNvSpPr>
            <a:spLocks noGrp="1" noChangeArrowheads="1"/>
          </p:cNvSpPr>
          <p:nvPr>
            <p:ph idx="1"/>
          </p:nvPr>
        </p:nvSpPr>
        <p:spPr/>
        <p:txBody>
          <a:bodyPr/>
          <a:lstStyle/>
          <a:p>
            <a:pPr eaLnBrk="1" hangingPunct="1">
              <a:defRPr/>
            </a:pPr>
            <a:r>
              <a:rPr lang="en-US" dirty="0" smtClean="0"/>
              <a:t>Your child may be eligible for coverage</a:t>
            </a:r>
          </a:p>
          <a:p>
            <a:pPr lvl="1" eaLnBrk="1" hangingPunct="1">
              <a:defRPr/>
            </a:pPr>
            <a:r>
              <a:rPr lang="en-US" dirty="0" smtClean="0"/>
              <a:t> U.S. citizen</a:t>
            </a:r>
          </a:p>
          <a:p>
            <a:pPr lvl="1" eaLnBrk="1" hangingPunct="1">
              <a:buFont typeface="Arial" pitchFamily="34" charset="0"/>
              <a:buChar char="–"/>
              <a:defRPr/>
            </a:pPr>
            <a:r>
              <a:rPr lang="en-US" dirty="0" smtClean="0"/>
              <a:t>Lawfully admitted immigrant</a:t>
            </a:r>
          </a:p>
          <a:p>
            <a:pPr eaLnBrk="1" hangingPunct="1">
              <a:defRPr/>
            </a:pPr>
            <a:r>
              <a:rPr lang="en-US" dirty="0" smtClean="0"/>
              <a:t>Eligibility based on the child's status, not the parent's</a:t>
            </a:r>
          </a:p>
          <a:p>
            <a:pPr eaLnBrk="1" hangingPunct="1">
              <a:defRPr/>
            </a:pPr>
            <a:r>
              <a:rPr lang="en-US" dirty="0" smtClean="0"/>
              <a:t>If someone else's child lives with you </a:t>
            </a:r>
          </a:p>
          <a:p>
            <a:pPr lvl="1" eaLnBrk="1" hangingPunct="1">
              <a:buFont typeface="Arial" pitchFamily="34" charset="0"/>
              <a:buChar char="–"/>
              <a:defRPr/>
            </a:pPr>
            <a:r>
              <a:rPr lang="en-US" dirty="0" smtClean="0"/>
              <a:t>Child may be eligible even if you are not </a:t>
            </a:r>
          </a:p>
          <a:p>
            <a:pPr lvl="1" eaLnBrk="1" hangingPunct="1">
              <a:buFont typeface="Arial" pitchFamily="34" charset="0"/>
              <a:buChar char="–"/>
              <a:defRPr/>
            </a:pPr>
            <a:r>
              <a:rPr lang="en-US" dirty="0" smtClean="0"/>
              <a:t>Your income/resources will not count for the child</a:t>
            </a:r>
          </a:p>
        </p:txBody>
      </p:sp>
      <p:sp>
        <p:nvSpPr>
          <p:cNvPr id="28677"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26</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cs typeface="Arial" charset="0"/>
              </a:rPr>
              <a:t>Aged, Blind, Disabled</a:t>
            </a:r>
          </a:p>
        </p:txBody>
      </p:sp>
      <p:sp>
        <p:nvSpPr>
          <p:cNvPr id="29699" name="Rectangle 3"/>
          <p:cNvSpPr>
            <a:spLocks noGrp="1" noChangeArrowheads="1"/>
          </p:cNvSpPr>
          <p:nvPr>
            <p:ph idx="1"/>
          </p:nvPr>
        </p:nvSpPr>
        <p:spPr/>
        <p:txBody>
          <a:bodyPr/>
          <a:lstStyle/>
          <a:p>
            <a:pPr eaLnBrk="1" hangingPunct="1">
              <a:defRPr/>
            </a:pPr>
            <a:r>
              <a:rPr lang="en-US" dirty="0" smtClean="0"/>
              <a:t>Apply if you are aged, blind, or disabled and</a:t>
            </a:r>
          </a:p>
          <a:p>
            <a:pPr marL="636588" lvl="1" eaLnBrk="1" hangingPunct="1">
              <a:buFont typeface="Arial" pitchFamily="34" charset="0"/>
              <a:buChar char="–"/>
              <a:defRPr/>
            </a:pPr>
            <a:r>
              <a:rPr lang="en-US" dirty="0" smtClean="0"/>
              <a:t>Have limited income and resources</a:t>
            </a:r>
          </a:p>
          <a:p>
            <a:pPr marL="636588" lvl="1" eaLnBrk="1" hangingPunct="1">
              <a:buFont typeface="Arial" pitchFamily="34" charset="0"/>
              <a:buChar char="–"/>
              <a:defRPr/>
            </a:pPr>
            <a:r>
              <a:rPr lang="en-US" dirty="0" smtClean="0"/>
              <a:t>Are terminally ill and want to get hospice services</a:t>
            </a:r>
          </a:p>
          <a:p>
            <a:pPr marL="636588" lvl="1" eaLnBrk="1" hangingPunct="1">
              <a:buFont typeface="Arial" pitchFamily="34" charset="0"/>
              <a:buChar char="–"/>
              <a:defRPr/>
            </a:pPr>
            <a:r>
              <a:rPr lang="en-US" dirty="0" smtClean="0"/>
              <a:t>Live in a nursing home with limited income and resources</a:t>
            </a:r>
          </a:p>
          <a:p>
            <a:pPr marL="636588" lvl="1" eaLnBrk="1" hangingPunct="1">
              <a:buFont typeface="Arial" pitchFamily="34" charset="0"/>
              <a:buChar char="–"/>
              <a:defRPr/>
            </a:pPr>
            <a:r>
              <a:rPr lang="en-US" dirty="0" smtClean="0"/>
              <a:t>Need nursing home care (may get community care services)</a:t>
            </a:r>
          </a:p>
          <a:p>
            <a:pPr marL="636588" lvl="1" eaLnBrk="1" hangingPunct="1">
              <a:buFont typeface="Arial" pitchFamily="34" charset="0"/>
              <a:buChar char="–"/>
              <a:defRPr/>
            </a:pPr>
            <a:r>
              <a:rPr lang="en-US" dirty="0" smtClean="0"/>
              <a:t>Eligible for Medicare with limited income and resources</a:t>
            </a:r>
          </a:p>
        </p:txBody>
      </p:sp>
      <p:sp>
        <p:nvSpPr>
          <p:cNvPr id="29701"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27</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New Option for Medicaid Coverage</a:t>
            </a:r>
            <a:endParaRPr lang="en-US" dirty="0"/>
          </a:p>
        </p:txBody>
      </p:sp>
      <p:sp>
        <p:nvSpPr>
          <p:cNvPr id="3" name="Content Placeholder 2"/>
          <p:cNvSpPr>
            <a:spLocks noGrp="1"/>
          </p:cNvSpPr>
          <p:nvPr>
            <p:ph idx="1"/>
          </p:nvPr>
        </p:nvSpPr>
        <p:spPr/>
        <p:txBody>
          <a:bodyPr/>
          <a:lstStyle/>
          <a:p>
            <a:pPr>
              <a:defRPr/>
            </a:pPr>
            <a:r>
              <a:rPr lang="en-US" dirty="0" smtClean="0"/>
              <a:t>New eligibility group VIII</a:t>
            </a:r>
          </a:p>
          <a:p>
            <a:pPr lvl="1">
              <a:defRPr/>
            </a:pPr>
            <a:r>
              <a:rPr lang="en-US" dirty="0" smtClean="0"/>
              <a:t>Must be covered as of January 2014</a:t>
            </a:r>
          </a:p>
          <a:p>
            <a:pPr lvl="1">
              <a:defRPr/>
            </a:pPr>
            <a:r>
              <a:rPr lang="en-US" dirty="0" smtClean="0"/>
              <a:t>States have option to begin covering April 1, 2010</a:t>
            </a:r>
          </a:p>
          <a:p>
            <a:pPr lvl="1">
              <a:defRPr/>
            </a:pPr>
            <a:r>
              <a:rPr lang="en-US" dirty="0" smtClean="0"/>
              <a:t>New group fills the gaps in existing Medicaid eligibility </a:t>
            </a:r>
          </a:p>
          <a:p>
            <a:pPr lvl="1">
              <a:defRPr/>
            </a:pPr>
            <a:r>
              <a:rPr lang="en-US" dirty="0" smtClean="0"/>
              <a:t>Includes very-low income individuals not otherwise eligible</a:t>
            </a:r>
          </a:p>
          <a:p>
            <a:pPr lvl="2">
              <a:defRPr/>
            </a:pPr>
            <a:r>
              <a:rPr lang="en-US" sz="2200" dirty="0" smtClean="0"/>
              <a:t>Income can’t exceed 133% FPL</a:t>
            </a:r>
          </a:p>
          <a:p>
            <a:pPr lvl="2">
              <a:defRPr/>
            </a:pPr>
            <a:r>
              <a:rPr lang="en-US" sz="2200" dirty="0" smtClean="0"/>
              <a:t>No asset test</a:t>
            </a:r>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8" name="Rounded Rectangle 7"/>
          <p:cNvSpPr/>
          <p:nvPr/>
        </p:nvSpPr>
        <p:spPr>
          <a:xfrm>
            <a:off x="7620000" y="1676400"/>
            <a:ext cx="838200" cy="9906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schemeClr val="tx1"/>
                </a:solidFill>
              </a:rPr>
              <a:t>New in 2011</a:t>
            </a:r>
            <a:endParaRPr lang="en-US" sz="1400" b="1" dirty="0">
              <a:solidFill>
                <a:schemeClr val="tx1"/>
              </a:solidFill>
            </a:endParaRPr>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28</a:t>
            </a:fld>
            <a:endParaRPr lang="en-US" dirty="0"/>
          </a:p>
        </p:txBody>
      </p:sp>
      <p:sp>
        <p:nvSpPr>
          <p:cNvPr id="7" name="Footer Placeholder 6"/>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a:bodyPr>
          <a:lstStyle/>
          <a:p>
            <a:pPr>
              <a:defRPr/>
            </a:pPr>
            <a:r>
              <a:rPr lang="en-US" dirty="0" smtClean="0"/>
              <a:t>New Option for Medicaid Coverage </a:t>
            </a:r>
            <a:endParaRPr lang="en-US" b="0" dirty="0"/>
          </a:p>
        </p:txBody>
      </p:sp>
      <p:sp>
        <p:nvSpPr>
          <p:cNvPr id="3" name="Content Placeholder 2"/>
          <p:cNvSpPr>
            <a:spLocks noGrp="1"/>
          </p:cNvSpPr>
          <p:nvPr>
            <p:ph idx="1"/>
          </p:nvPr>
        </p:nvSpPr>
        <p:spPr/>
        <p:txBody>
          <a:bodyPr/>
          <a:lstStyle/>
          <a:p>
            <a:pPr>
              <a:defRPr/>
            </a:pPr>
            <a:r>
              <a:rPr lang="en-US" dirty="0" smtClean="0"/>
              <a:t>Group VIII includes those who are not</a:t>
            </a:r>
          </a:p>
          <a:p>
            <a:pPr lvl="1">
              <a:defRPr/>
            </a:pPr>
            <a:r>
              <a:rPr lang="en-US" dirty="0" smtClean="0"/>
              <a:t>Age 65 or older</a:t>
            </a:r>
          </a:p>
          <a:p>
            <a:pPr lvl="1">
              <a:defRPr/>
            </a:pPr>
            <a:r>
              <a:rPr lang="en-US" dirty="0" smtClean="0"/>
              <a:t>Pregnant</a:t>
            </a:r>
          </a:p>
          <a:p>
            <a:pPr lvl="1">
              <a:defRPr/>
            </a:pPr>
            <a:r>
              <a:rPr lang="en-US" dirty="0" smtClean="0"/>
              <a:t>Entitled to or enrolled in benefits under Medicare Part A</a:t>
            </a:r>
          </a:p>
          <a:p>
            <a:pPr lvl="1">
              <a:defRPr/>
            </a:pPr>
            <a:r>
              <a:rPr lang="en-US" dirty="0" smtClean="0"/>
              <a:t>Enrolled under Medicare Part B</a:t>
            </a:r>
          </a:p>
          <a:p>
            <a:pPr lvl="1">
              <a:defRPr/>
            </a:pPr>
            <a:r>
              <a:rPr lang="en-US" dirty="0" smtClean="0"/>
              <a:t>In any other mandatory group</a:t>
            </a:r>
          </a:p>
          <a:p>
            <a:pPr>
              <a:defRPr/>
            </a:pPr>
            <a:endParaRPr lang="en-US"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8" name="Rounded Rectangle 7"/>
          <p:cNvSpPr/>
          <p:nvPr/>
        </p:nvSpPr>
        <p:spPr>
          <a:xfrm>
            <a:off x="7772400" y="1752600"/>
            <a:ext cx="7620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schemeClr val="tx1"/>
                </a:solidFill>
              </a:rPr>
              <a:t>New in 2011</a:t>
            </a:r>
            <a:endParaRPr lang="en-US" sz="1400" b="1" dirty="0">
              <a:solidFill>
                <a:schemeClr val="tx1"/>
              </a:solidFill>
            </a:endParaRPr>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29</a:t>
            </a:fld>
            <a:endParaRPr lang="en-US" dirty="0"/>
          </a:p>
        </p:txBody>
      </p:sp>
      <p:sp>
        <p:nvSpPr>
          <p:cNvPr id="9" name="Footer Placeholder 8"/>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AutoNum type="arabicPeriod"/>
            </a:pPr>
            <a:r>
              <a:rPr lang="en-US" sz="3200" dirty="0" smtClean="0"/>
              <a:t>Medicaid</a:t>
            </a:r>
          </a:p>
          <a:p>
            <a:pPr marL="514350" indent="-514350">
              <a:buAutoNum type="arabicPeriod"/>
            </a:pPr>
            <a:r>
              <a:rPr lang="en-US" sz="3200" dirty="0" smtClean="0"/>
              <a:t>Medicare Savings Programs</a:t>
            </a:r>
          </a:p>
          <a:p>
            <a:pPr marL="514350" indent="-514350">
              <a:buAutoNum type="arabicPeriod"/>
            </a:pPr>
            <a:r>
              <a:rPr lang="en-US" sz="3200" dirty="0" smtClean="0"/>
              <a:t>Children’s Health Insurance Program (CHIP)</a:t>
            </a:r>
          </a:p>
          <a:p>
            <a:pPr marL="514350" indent="-514350">
              <a:buAutoNum type="arabicPeriod"/>
            </a:pPr>
            <a:r>
              <a:rPr lang="en-US" sz="3200" dirty="0" smtClean="0"/>
              <a:t>Coverage in U.S. Territories</a:t>
            </a:r>
          </a:p>
          <a:p>
            <a:pPr marL="514350" indent="-514350"/>
            <a:endParaRPr lang="en-US" sz="3200"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Title 4"/>
          <p:cNvSpPr>
            <a:spLocks noGrp="1"/>
          </p:cNvSpPr>
          <p:nvPr>
            <p:ph type="title" idx="4294967295"/>
          </p:nvPr>
        </p:nvSpPr>
        <p:spPr/>
        <p:txBody>
          <a:bodyPr/>
          <a:lstStyle/>
          <a:p>
            <a:r>
              <a:rPr lang="en-US" dirty="0" smtClean="0"/>
              <a:t>Lessons</a:t>
            </a:r>
            <a:endParaRPr lang="en-US" dirty="0"/>
          </a:p>
        </p:txBody>
      </p:sp>
      <p:sp>
        <p:nvSpPr>
          <p:cNvPr id="6" name="Slide Number Placeholder 5"/>
          <p:cNvSpPr>
            <a:spLocks noGrp="1"/>
          </p:cNvSpPr>
          <p:nvPr>
            <p:ph type="sldNum" sz="quarter" idx="12"/>
          </p:nvPr>
        </p:nvSpPr>
        <p:spPr/>
        <p:txBody>
          <a:bodyPr/>
          <a:lstStyle/>
          <a:p>
            <a:pPr>
              <a:defRPr/>
            </a:pPr>
            <a:fld id="{0AFA3213-411C-4898-9B28-ADC9D0554F7D}" type="slidenum">
              <a:rPr lang="en-US" smtClean="0"/>
              <a:pPr>
                <a:defRPr/>
              </a:pPr>
              <a:t>3</a:t>
            </a:fld>
            <a:endParaRPr lang="en-US" dirty="0"/>
          </a:p>
        </p:txBody>
      </p:sp>
      <p:sp>
        <p:nvSpPr>
          <p:cNvPr id="7" name="Footer Placeholder 6"/>
          <p:cNvSpPr>
            <a:spLocks noGrp="1"/>
          </p:cNvSpPr>
          <p:nvPr>
            <p:ph type="ftr" sz="quarter" idx="11"/>
          </p:nvPr>
        </p:nvSpPr>
        <p:spPr/>
        <p:txBody>
          <a:bodyPr/>
          <a:lstStyle/>
          <a:p>
            <a:pPr>
              <a:defRPr/>
            </a:pPr>
            <a:r>
              <a:rPr lang="en-US" smtClean="0"/>
              <a:t>Medicaid &amp; the Children's Health Insurance Program</a:t>
            </a:r>
            <a:endParaRPr lang="en-US"/>
          </a:p>
        </p:txBody>
      </p:sp>
      <p:sp>
        <p:nvSpPr>
          <p:cNvPr id="8" name="Title 1"/>
          <p:cNvSpPr>
            <a:spLocks noGrp="1"/>
          </p:cNvSpPr>
          <p:nvPr>
            <p:ph type="title" idx="4294967295"/>
          </p:nvPr>
        </p:nvSpPr>
        <p:spPr>
          <a:xfrm>
            <a:off x="0" y="0"/>
            <a:ext cx="9144000" cy="1219200"/>
          </a:xfrm>
          <a:solidFill>
            <a:srgbClr val="00338E"/>
          </a:solidFill>
        </p:spPr>
        <p:txBody>
          <a:bodyPr/>
          <a:lstStyle>
            <a:lvl1pPr>
              <a:defRPr sz="3600">
                <a:solidFill>
                  <a:schemeClr val="bg1"/>
                </a:solidFill>
              </a:defRPr>
            </a:lvl1pPr>
          </a:lstStyle>
          <a:p>
            <a:r>
              <a:rPr lang="en-US" dirty="0" smtClean="0"/>
              <a:t>Lessons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dirty="0" smtClean="0">
                <a:cs typeface="Arial" charset="0"/>
              </a:rPr>
              <a:t>Medicaid Health Homes</a:t>
            </a:r>
          </a:p>
        </p:txBody>
      </p:sp>
      <p:sp>
        <p:nvSpPr>
          <p:cNvPr id="3" name="Content Placeholder 2"/>
          <p:cNvSpPr>
            <a:spLocks noGrp="1"/>
          </p:cNvSpPr>
          <p:nvPr>
            <p:ph idx="1"/>
          </p:nvPr>
        </p:nvSpPr>
        <p:spPr/>
        <p:txBody>
          <a:bodyPr/>
          <a:lstStyle/>
          <a:p>
            <a:pPr>
              <a:defRPr/>
            </a:pPr>
            <a:r>
              <a:rPr lang="en-US" dirty="0" smtClean="0"/>
              <a:t>Creates a new Medicaid state option </a:t>
            </a:r>
          </a:p>
          <a:p>
            <a:pPr>
              <a:defRPr/>
            </a:pPr>
            <a:r>
              <a:rPr lang="en-US" dirty="0" smtClean="0"/>
              <a:t>Enrollees can designate provider as health home  </a:t>
            </a:r>
          </a:p>
          <a:p>
            <a:pPr>
              <a:defRPr/>
            </a:pPr>
            <a:r>
              <a:rPr lang="en-US" dirty="0" smtClean="0"/>
              <a:t>States provided with 90% federal matching payments </a:t>
            </a:r>
          </a:p>
          <a:p>
            <a:pPr>
              <a:defRPr/>
            </a:pPr>
            <a:r>
              <a:rPr lang="en-US" dirty="0" smtClean="0"/>
              <a:t>Started January 1, 2011</a:t>
            </a:r>
          </a:p>
          <a:p>
            <a:pPr>
              <a:defRPr/>
            </a:pPr>
            <a:endParaRPr lang="en-US" dirty="0"/>
          </a:p>
        </p:txBody>
      </p:sp>
      <p:sp>
        <p:nvSpPr>
          <p:cNvPr id="73732" name="Date Placeholder 3"/>
          <p:cNvSpPr>
            <a:spLocks noGrp="1"/>
          </p:cNvSpPr>
          <p:nvPr>
            <p:ph type="dt" sz="half" idx="10"/>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mtClean="0">
                <a:solidFill>
                  <a:schemeClr val="bg1"/>
                </a:solidFill>
              </a:rPr>
              <a:t>04/22/2011</a:t>
            </a:r>
            <a:endParaRPr lang="en-US" dirty="0" smtClean="0">
              <a:solidFill>
                <a:schemeClr val="bg1"/>
              </a:solidFill>
            </a:endParaRPr>
          </a:p>
        </p:txBody>
      </p:sp>
      <p:sp>
        <p:nvSpPr>
          <p:cNvPr id="7" name="Rounded Rectangle 6"/>
          <p:cNvSpPr/>
          <p:nvPr/>
        </p:nvSpPr>
        <p:spPr>
          <a:xfrm>
            <a:off x="8229600" y="2362200"/>
            <a:ext cx="762000" cy="9906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schemeClr val="tx1"/>
                </a:solidFill>
              </a:rPr>
              <a:t>New in 2011</a:t>
            </a:r>
            <a:endParaRPr lang="en-US" sz="1400" b="1" dirty="0">
              <a:solidFill>
                <a:schemeClr val="tx1"/>
              </a:solidFill>
            </a:endParaRPr>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30</a:t>
            </a:fld>
            <a:endParaRPr lang="en-US" dirty="0"/>
          </a:p>
        </p:txBody>
      </p:sp>
      <p:sp>
        <p:nvSpPr>
          <p:cNvPr id="8" name="Footer Placeholder 7"/>
          <p:cNvSpPr>
            <a:spLocks noGrp="1"/>
          </p:cNvSpPr>
          <p:nvPr>
            <p:ph type="ftr" sz="quarter" idx="12"/>
          </p:nvPr>
        </p:nvSpPr>
        <p:spPr/>
        <p:txBody>
          <a:bodyPr/>
          <a:lstStyle/>
          <a:p>
            <a:pPr>
              <a:defRPr/>
            </a:pPr>
            <a:r>
              <a:rPr lang="en-US" smtClean="0"/>
              <a:t>Medicaid &amp; the Children's Health Insurance Program</a:t>
            </a:r>
            <a:endParaRPr lang="en-US"/>
          </a:p>
        </p:txBody>
      </p:sp>
    </p:spTree>
    <p:extLst>
      <p:ext uri="{BB962C8B-B14F-4D97-AF65-F5344CB8AC3E}">
        <p14:creationId xmlns:p14="http://schemas.microsoft.com/office/powerpoint/2010/main" xmlns="" val="22111382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Chronic Disease Prevention</a:t>
            </a:r>
            <a:endParaRPr lang="en-US" dirty="0"/>
          </a:p>
        </p:txBody>
      </p:sp>
      <p:sp>
        <p:nvSpPr>
          <p:cNvPr id="3" name="Content Placeholder 2"/>
          <p:cNvSpPr>
            <a:spLocks noGrp="1"/>
          </p:cNvSpPr>
          <p:nvPr>
            <p:ph idx="1"/>
          </p:nvPr>
        </p:nvSpPr>
        <p:spPr/>
        <p:txBody>
          <a:bodyPr>
            <a:normAutofit/>
          </a:bodyPr>
          <a:lstStyle/>
          <a:p>
            <a:r>
              <a:rPr lang="en-US" dirty="0" smtClean="0"/>
              <a:t>Provides grants to states to provide incentives to Medicaid beneficiaries </a:t>
            </a:r>
          </a:p>
          <a:p>
            <a:pPr lvl="1"/>
            <a:r>
              <a:rPr lang="en-US" dirty="0" smtClean="0"/>
              <a:t>Who participate in prevention programs</a:t>
            </a:r>
          </a:p>
          <a:p>
            <a:pPr lvl="1"/>
            <a:r>
              <a:rPr lang="en-US" dirty="0" smtClean="0"/>
              <a:t>Demonstrate changes in health risk and outcomes</a:t>
            </a:r>
          </a:p>
          <a:p>
            <a:r>
              <a:rPr lang="en-US" dirty="0" smtClean="0"/>
              <a:t>Application by a State for a grant must address specific prevention goals</a:t>
            </a:r>
          </a:p>
          <a:p>
            <a:r>
              <a:rPr lang="en-US" dirty="0" smtClean="0"/>
              <a:t>CMS will accept only one application per State</a:t>
            </a:r>
          </a:p>
          <a:p>
            <a:pPr lvl="1">
              <a:buNone/>
            </a:pPr>
            <a:endParaRPr lang="en-US"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7" name="Rounded Rectangle 6"/>
          <p:cNvSpPr/>
          <p:nvPr/>
        </p:nvSpPr>
        <p:spPr>
          <a:xfrm>
            <a:off x="8077200" y="762000"/>
            <a:ext cx="762000" cy="9906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schemeClr val="tx1"/>
                </a:solidFill>
              </a:rPr>
              <a:t>New in 2011</a:t>
            </a:r>
            <a:endParaRPr lang="en-US" sz="1400" b="1" dirty="0">
              <a:solidFill>
                <a:schemeClr val="tx1"/>
              </a:solidFill>
            </a:endParaRPr>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31</a:t>
            </a:fld>
            <a:endParaRPr lang="en-US" dirty="0"/>
          </a:p>
        </p:txBody>
      </p:sp>
      <p:sp>
        <p:nvSpPr>
          <p:cNvPr id="8" name="Footer Placeholder 7"/>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normAutofit/>
          </a:bodyPr>
          <a:lstStyle/>
          <a:p>
            <a:r>
              <a:rPr lang="en-US" dirty="0" smtClean="0">
                <a:cs typeface="Arial" charset="0"/>
              </a:rPr>
              <a:t>Medicaid Hospital-Acquired Infections</a:t>
            </a:r>
          </a:p>
        </p:txBody>
      </p:sp>
      <p:sp>
        <p:nvSpPr>
          <p:cNvPr id="3" name="Content Placeholder 2"/>
          <p:cNvSpPr>
            <a:spLocks noGrp="1"/>
          </p:cNvSpPr>
          <p:nvPr>
            <p:ph idx="1"/>
          </p:nvPr>
        </p:nvSpPr>
        <p:spPr/>
        <p:txBody>
          <a:bodyPr>
            <a:normAutofit/>
          </a:bodyPr>
          <a:lstStyle/>
          <a:p>
            <a:pPr>
              <a:defRPr/>
            </a:pPr>
            <a:r>
              <a:rPr lang="en-US" dirty="0" smtClean="0"/>
              <a:t>Prohibits federal payments to states for Medicaid services related to certain hospital-acquired infections</a:t>
            </a:r>
            <a:endParaRPr lang="en-US" sz="2800" dirty="0" smtClean="0"/>
          </a:p>
          <a:p>
            <a:pPr>
              <a:defRPr/>
            </a:pPr>
            <a:r>
              <a:rPr lang="en-US" dirty="0" smtClean="0"/>
              <a:t>Starts July 1, 2011</a:t>
            </a:r>
            <a:endParaRPr lang="en-US" dirty="0"/>
          </a:p>
        </p:txBody>
      </p:sp>
      <p:sp>
        <p:nvSpPr>
          <p:cNvPr id="74756" name="Date Placeholder 3"/>
          <p:cNvSpPr>
            <a:spLocks noGrp="1"/>
          </p:cNvSpPr>
          <p:nvPr>
            <p:ph type="dt" sz="half" idx="10"/>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solidFill>
                  <a:schemeClr val="bg1"/>
                </a:solidFill>
              </a:rPr>
              <a:t>04/22/2011</a:t>
            </a:r>
          </a:p>
        </p:txBody>
      </p:sp>
      <p:sp>
        <p:nvSpPr>
          <p:cNvPr id="7" name="Rounded Rectangle 6"/>
          <p:cNvSpPr/>
          <p:nvPr/>
        </p:nvSpPr>
        <p:spPr>
          <a:xfrm>
            <a:off x="8153400" y="1371600"/>
            <a:ext cx="7620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schemeClr val="tx1"/>
                </a:solidFill>
              </a:rPr>
              <a:t>New in 2011</a:t>
            </a:r>
            <a:endParaRPr lang="en-US" sz="1400" b="1" dirty="0">
              <a:solidFill>
                <a:schemeClr val="tx1"/>
              </a:solidFill>
            </a:endParaRPr>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32</a:t>
            </a:fld>
            <a:endParaRPr lang="en-US" dirty="0"/>
          </a:p>
        </p:txBody>
      </p:sp>
      <p:sp>
        <p:nvSpPr>
          <p:cNvPr id="8" name="Footer Placeholder 7"/>
          <p:cNvSpPr>
            <a:spLocks noGrp="1"/>
          </p:cNvSpPr>
          <p:nvPr>
            <p:ph type="ftr" sz="quarter" idx="12"/>
          </p:nvPr>
        </p:nvSpPr>
        <p:spPr/>
        <p:txBody>
          <a:bodyPr/>
          <a:lstStyle/>
          <a:p>
            <a:pPr>
              <a:defRPr/>
            </a:pPr>
            <a:r>
              <a:rPr lang="en-US" smtClean="0"/>
              <a:t>Medicaid &amp; the Children's Health Insurance Program</a:t>
            </a:r>
            <a:endParaRPr lang="en-US"/>
          </a:p>
        </p:txBody>
      </p:sp>
    </p:spTree>
    <p:extLst>
      <p:ext uri="{BB962C8B-B14F-4D97-AF65-F5344CB8AC3E}">
        <p14:creationId xmlns:p14="http://schemas.microsoft.com/office/powerpoint/2010/main" xmlns="" val="13456922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Long-Term Care Services</a:t>
            </a:r>
            <a:endParaRPr lang="en-US" dirty="0"/>
          </a:p>
        </p:txBody>
      </p:sp>
      <p:sp>
        <p:nvSpPr>
          <p:cNvPr id="3" name="Content Placeholder 2"/>
          <p:cNvSpPr>
            <a:spLocks noGrp="1"/>
          </p:cNvSpPr>
          <p:nvPr>
            <p:ph idx="1"/>
          </p:nvPr>
        </p:nvSpPr>
        <p:spPr/>
        <p:txBody>
          <a:bodyPr/>
          <a:lstStyle/>
          <a:p>
            <a:r>
              <a:rPr lang="en-US" dirty="0" smtClean="0"/>
              <a:t>Provides for enhanced federal matching payments for community based long-term care services  </a:t>
            </a:r>
            <a:endParaRPr lang="en-US"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7" name="Rounded Rectangle 6"/>
          <p:cNvSpPr/>
          <p:nvPr/>
        </p:nvSpPr>
        <p:spPr>
          <a:xfrm>
            <a:off x="8077200" y="1143000"/>
            <a:ext cx="762000" cy="9906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schemeClr val="tx1"/>
                </a:solidFill>
              </a:rPr>
              <a:t>New in 2011</a:t>
            </a:r>
            <a:endParaRPr lang="en-US" sz="1400" b="1" dirty="0">
              <a:solidFill>
                <a:schemeClr val="tx1"/>
              </a:solidFill>
            </a:endParaRPr>
          </a:p>
        </p:txBody>
      </p:sp>
      <p:sp>
        <p:nvSpPr>
          <p:cNvPr id="6" name="Slide Number Placeholder 5"/>
          <p:cNvSpPr>
            <a:spLocks noGrp="1"/>
          </p:cNvSpPr>
          <p:nvPr>
            <p:ph type="sldNum" sz="quarter" idx="11"/>
          </p:nvPr>
        </p:nvSpPr>
        <p:spPr/>
        <p:txBody>
          <a:bodyPr/>
          <a:lstStyle/>
          <a:p>
            <a:pPr>
              <a:defRPr/>
            </a:pPr>
            <a:fld id="{5257DFA7-27F1-4391-8F2A-A87C8BDE8EA7}" type="slidenum">
              <a:rPr lang="en-US" smtClean="0"/>
              <a:pPr>
                <a:defRPr/>
              </a:pPr>
              <a:t>33</a:t>
            </a:fld>
            <a:endParaRPr lang="en-US" dirty="0"/>
          </a:p>
        </p:txBody>
      </p:sp>
      <p:sp>
        <p:nvSpPr>
          <p:cNvPr id="8" name="Footer Placeholder 7"/>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Limited Income Newly </a:t>
            </a:r>
            <a:br>
              <a:rPr lang="en-US" dirty="0" smtClean="0"/>
            </a:br>
            <a:r>
              <a:rPr lang="en-US" dirty="0" smtClean="0"/>
              <a:t>Eligible Transition Program</a:t>
            </a:r>
            <a:endParaRPr lang="en-US" dirty="0"/>
          </a:p>
        </p:txBody>
      </p:sp>
      <p:sp>
        <p:nvSpPr>
          <p:cNvPr id="3" name="Content Placeholder 2"/>
          <p:cNvSpPr>
            <a:spLocks noGrp="1"/>
          </p:cNvSpPr>
          <p:nvPr>
            <p:ph idx="1"/>
          </p:nvPr>
        </p:nvSpPr>
        <p:spPr/>
        <p:txBody>
          <a:bodyPr/>
          <a:lstStyle/>
          <a:p>
            <a:r>
              <a:rPr lang="en-US" dirty="0" smtClean="0"/>
              <a:t>Called LI-NET</a:t>
            </a:r>
          </a:p>
          <a:p>
            <a:r>
              <a:rPr lang="en-US" dirty="0" smtClean="0"/>
              <a:t>Combines auto-enrollment and Point-of-Sale </a:t>
            </a:r>
            <a:br>
              <a:rPr lang="en-US" dirty="0" smtClean="0"/>
            </a:br>
            <a:r>
              <a:rPr lang="en-US" dirty="0" smtClean="0"/>
              <a:t>Facilitated Enrollment</a:t>
            </a:r>
          </a:p>
          <a:p>
            <a:r>
              <a:rPr lang="en-US" sz="3000" dirty="0" smtClean="0"/>
              <a:t>For full duals and SSI-only beneficiaries</a:t>
            </a:r>
          </a:p>
          <a:p>
            <a:r>
              <a:rPr lang="en-US" dirty="0" smtClean="0"/>
              <a:t>Provides Part D coverage for all uncovered</a:t>
            </a:r>
          </a:p>
          <a:p>
            <a:pPr lvl="1"/>
            <a:r>
              <a:rPr lang="en-US" dirty="0" smtClean="0"/>
              <a:t>Full duals and SSI-only beneficiaries retroactively</a:t>
            </a:r>
          </a:p>
          <a:p>
            <a:pPr lvl="1"/>
            <a:r>
              <a:rPr lang="en-US" dirty="0" smtClean="0"/>
              <a:t>LIS eligible beneficiaries on a current basis</a:t>
            </a:r>
            <a:endParaRPr lang="en-US"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34</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LI-NET</a:t>
            </a:r>
            <a:endParaRPr lang="en-US" dirty="0"/>
          </a:p>
        </p:txBody>
      </p:sp>
      <p:sp>
        <p:nvSpPr>
          <p:cNvPr id="3" name="Content Placeholder 2"/>
          <p:cNvSpPr>
            <a:spLocks noGrp="1"/>
          </p:cNvSpPr>
          <p:nvPr>
            <p:ph idx="1"/>
          </p:nvPr>
        </p:nvSpPr>
        <p:spPr/>
        <p:txBody>
          <a:bodyPr/>
          <a:lstStyle/>
          <a:p>
            <a:r>
              <a:rPr lang="en-US" dirty="0" smtClean="0"/>
              <a:t>Three ways to access the LI-NET program</a:t>
            </a:r>
          </a:p>
          <a:p>
            <a:pPr marL="685800" indent="-396875">
              <a:buFont typeface="+mj-lt"/>
              <a:buAutoNum type="arabicPeriod"/>
            </a:pPr>
            <a:r>
              <a:rPr lang="en-US" sz="2400" dirty="0" smtClean="0"/>
              <a:t>Auto‐Enrollment by CMS</a:t>
            </a:r>
          </a:p>
          <a:p>
            <a:pPr marL="685800" indent="-396875">
              <a:buNone/>
            </a:pPr>
            <a:r>
              <a:rPr lang="en-US" sz="2400" dirty="0" smtClean="0"/>
              <a:t>2.  Point of Service (POS) Use</a:t>
            </a:r>
          </a:p>
          <a:p>
            <a:pPr marL="625475" indent="-336550">
              <a:buAutoNum type="arabicPeriod" startAt="3"/>
            </a:pPr>
            <a:r>
              <a:rPr lang="en-US" sz="2400" dirty="0" smtClean="0"/>
              <a:t>Submitting a receipt (Rx already paid out-of-pocket) </a:t>
            </a:r>
          </a:p>
          <a:p>
            <a:pPr marL="1146175" lvl="2" indent="-457200">
              <a:buFont typeface="Arial" pitchFamily="34" charset="0"/>
              <a:buChar char="–"/>
            </a:pPr>
            <a:r>
              <a:rPr lang="en-US" sz="2200" dirty="0" smtClean="0"/>
              <a:t>During eligible periods</a:t>
            </a:r>
          </a:p>
          <a:p>
            <a:endParaRPr lang="en-US"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35</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LI-NET Coverage and Enrollment</a:t>
            </a:r>
            <a:endParaRPr lang="en-US" dirty="0"/>
          </a:p>
        </p:txBody>
      </p:sp>
      <p:sp>
        <p:nvSpPr>
          <p:cNvPr id="3" name="Content Placeholder 2"/>
          <p:cNvSpPr>
            <a:spLocks noGrp="1"/>
          </p:cNvSpPr>
          <p:nvPr>
            <p:ph idx="1"/>
          </p:nvPr>
        </p:nvSpPr>
        <p:spPr>
          <a:xfrm>
            <a:off x="457200" y="1371600"/>
            <a:ext cx="8229600" cy="4754563"/>
          </a:xfrm>
        </p:spPr>
        <p:txBody>
          <a:bodyPr/>
          <a:lstStyle/>
          <a:p>
            <a:pPr>
              <a:spcBef>
                <a:spcPts val="300"/>
              </a:spcBef>
            </a:pPr>
            <a:r>
              <a:rPr lang="en-US" sz="2800" dirty="0" smtClean="0"/>
              <a:t>Coverage</a:t>
            </a:r>
          </a:p>
          <a:p>
            <a:pPr lvl="1">
              <a:spcBef>
                <a:spcPts val="300"/>
              </a:spcBef>
            </a:pPr>
            <a:r>
              <a:rPr lang="en-US" dirty="0" smtClean="0"/>
              <a:t>Full Dual/SSI-only up to 36 months</a:t>
            </a:r>
          </a:p>
          <a:p>
            <a:pPr lvl="1">
              <a:spcBef>
                <a:spcPts val="300"/>
              </a:spcBef>
            </a:pPr>
            <a:r>
              <a:rPr lang="en-US" dirty="0" smtClean="0"/>
              <a:t>Partial Dual/LIS Applicants up to 30 days</a:t>
            </a:r>
          </a:p>
          <a:p>
            <a:pPr lvl="1">
              <a:spcBef>
                <a:spcPts val="300"/>
              </a:spcBef>
            </a:pPr>
            <a:r>
              <a:rPr lang="en-US" dirty="0" smtClean="0"/>
              <a:t>Unconfirmed up to 7 days</a:t>
            </a:r>
          </a:p>
          <a:p>
            <a:pPr>
              <a:spcBef>
                <a:spcPts val="300"/>
              </a:spcBef>
            </a:pPr>
            <a:r>
              <a:rPr lang="en-US" sz="2800" dirty="0" smtClean="0"/>
              <a:t>Enrolled in LI NET for temporary coverage </a:t>
            </a:r>
          </a:p>
          <a:p>
            <a:pPr lvl="1">
              <a:spcBef>
                <a:spcPts val="300"/>
              </a:spcBef>
            </a:pPr>
            <a:r>
              <a:rPr lang="en-US" dirty="0" smtClean="0"/>
              <a:t>In Standard PDP for future coverage</a:t>
            </a:r>
          </a:p>
          <a:p>
            <a:pPr>
              <a:spcBef>
                <a:spcPts val="300"/>
              </a:spcBef>
            </a:pPr>
            <a:r>
              <a:rPr lang="en-US" sz="2800" dirty="0" smtClean="0"/>
              <a:t>Open Formulary, No Prior Authorization, No Pharmacy Restrictions</a:t>
            </a:r>
          </a:p>
          <a:p>
            <a:pPr>
              <a:spcBef>
                <a:spcPts val="300"/>
              </a:spcBef>
            </a:pPr>
            <a:r>
              <a:rPr lang="en-US" sz="2800" dirty="0" smtClean="0"/>
              <a:t>Standard PDP Rights for Enrollees, Eligibility Reviews for Non-Enrollees</a:t>
            </a:r>
            <a:endParaRPr lang="en-US" sz="2800" dirty="0"/>
          </a:p>
        </p:txBody>
      </p:sp>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36</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a:xfrm>
            <a:off x="1219200" y="685800"/>
            <a:ext cx="7391400" cy="4571999"/>
          </a:xfrm>
        </p:spPr>
        <p:txBody>
          <a:bodyPr anchor="ctr" anchorCtr="0"/>
          <a:lstStyle/>
          <a:p>
            <a:pPr marL="0" indent="0" algn="l" eaLnBrk="1" hangingPunct="1">
              <a:buFont typeface="Wingdings" pitchFamily="2" charset="2"/>
              <a:buChar char="§"/>
            </a:pPr>
            <a:r>
              <a:rPr lang="en-US" dirty="0" smtClean="0">
                <a:cs typeface="Arial" charset="0"/>
              </a:rPr>
              <a:t> A brief overview of Medicare </a:t>
            </a:r>
            <a:br>
              <a:rPr lang="en-US" dirty="0" smtClean="0">
                <a:cs typeface="Arial" charset="0"/>
              </a:rPr>
            </a:br>
            <a:r>
              <a:rPr lang="en-US" dirty="0" smtClean="0">
                <a:cs typeface="Arial" charset="0"/>
              </a:rPr>
              <a:t>Savings Programs (MSP)</a:t>
            </a:r>
          </a:p>
        </p:txBody>
      </p:sp>
      <p:sp>
        <p:nvSpPr>
          <p:cNvPr id="8" name="Title 7"/>
          <p:cNvSpPr>
            <a:spLocks noGrp="1"/>
          </p:cNvSpPr>
          <p:nvPr>
            <p:ph type="title" idx="4294967295"/>
          </p:nvPr>
        </p:nvSpPr>
        <p:spPr/>
        <p:txBody>
          <a:bodyPr/>
          <a:lstStyle/>
          <a:p>
            <a:r>
              <a:rPr lang="en-US" dirty="0" smtClean="0"/>
              <a:t>2. Medicare Savings Programs (MSP)</a:t>
            </a:r>
            <a:endParaRPr lang="en-US" dirty="0"/>
          </a:p>
        </p:txBody>
      </p:sp>
      <p:sp>
        <p:nvSpPr>
          <p:cNvPr id="3" name="Date Placeholder 2"/>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2"/>
          </p:nvPr>
        </p:nvSpPr>
        <p:spPr/>
        <p:txBody>
          <a:bodyPr/>
          <a:lstStyle/>
          <a:p>
            <a:pPr>
              <a:defRPr/>
            </a:pPr>
            <a:fld id="{0AFA3213-411C-4898-9B28-ADC9D0554F7D}" type="slidenum">
              <a:rPr lang="en-US" smtClean="0"/>
              <a:pPr>
                <a:defRPr/>
              </a:pPr>
              <a:t>37</a:t>
            </a:fld>
            <a:endParaRPr lang="en-US" dirty="0"/>
          </a:p>
        </p:txBody>
      </p:sp>
      <p:sp>
        <p:nvSpPr>
          <p:cNvPr id="6" name="Footer Placeholder 5"/>
          <p:cNvSpPr>
            <a:spLocks noGrp="1"/>
          </p:cNvSpPr>
          <p:nvPr>
            <p:ph type="ftr" sz="quarter" idx="11"/>
          </p:nvPr>
        </p:nvSpPr>
        <p:spPr/>
        <p:txBody>
          <a:bodyPr/>
          <a:lstStyle/>
          <a:p>
            <a:pPr>
              <a:defRPr/>
            </a:pPr>
            <a:r>
              <a:rPr lang="en-US" smtClean="0"/>
              <a:t>Medicaid &amp; the Children's Health Insurance Program</a:t>
            </a:r>
            <a:endParaRPr lang="en-US"/>
          </a:p>
        </p:txBody>
      </p:sp>
      <p:sp>
        <p:nvSpPr>
          <p:cNvPr id="7" name="Title 1"/>
          <p:cNvSpPr>
            <a:spLocks noGrp="1"/>
          </p:cNvSpPr>
          <p:nvPr>
            <p:ph type="title" idx="4294967295"/>
          </p:nvPr>
        </p:nvSpPr>
        <p:spPr>
          <a:xfrm>
            <a:off x="0" y="0"/>
            <a:ext cx="9144000" cy="1219200"/>
          </a:xfrm>
          <a:solidFill>
            <a:srgbClr val="00338E"/>
          </a:solidFill>
        </p:spPr>
        <p:txBody>
          <a:bodyPr/>
          <a:lstStyle>
            <a:lvl1pPr>
              <a:defRPr sz="3600">
                <a:solidFill>
                  <a:schemeClr val="bg1"/>
                </a:solidFill>
              </a:defRPr>
            </a:lvl1pPr>
          </a:lstStyle>
          <a:p>
            <a:r>
              <a:rPr lang="en-US" dirty="0" smtClean="0"/>
              <a:t>2. Medicare Savings Programs (MSP)</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cs typeface="Arial" charset="0"/>
              </a:rPr>
              <a:t>Medicare Savings Programs</a:t>
            </a:r>
          </a:p>
        </p:txBody>
      </p:sp>
      <p:sp>
        <p:nvSpPr>
          <p:cNvPr id="30723" name="Rectangle 3"/>
          <p:cNvSpPr>
            <a:spLocks noGrp="1" noChangeArrowheads="1"/>
          </p:cNvSpPr>
          <p:nvPr>
            <p:ph type="body" idx="1"/>
          </p:nvPr>
        </p:nvSpPr>
        <p:spPr>
          <a:xfrm>
            <a:off x="457200" y="1600200"/>
            <a:ext cx="8305800" cy="4525963"/>
          </a:xfrm>
        </p:spPr>
        <p:txBody>
          <a:bodyPr/>
          <a:lstStyle/>
          <a:p>
            <a:pPr marL="284163" lvl="1" indent="-284163" eaLnBrk="1" hangingPunct="1">
              <a:buFont typeface="Wingdings" pitchFamily="2" charset="2"/>
              <a:buChar char="§"/>
            </a:pPr>
            <a:r>
              <a:rPr lang="en-US" sz="2800" dirty="0" smtClean="0"/>
              <a:t>Help for people with limited income and resources</a:t>
            </a:r>
          </a:p>
          <a:p>
            <a:pPr marL="284163" lvl="1" indent="-284163" eaLnBrk="1" hangingPunct="1">
              <a:buFont typeface="Wingdings" pitchFamily="2" charset="2"/>
              <a:buChar char="§"/>
            </a:pPr>
            <a:r>
              <a:rPr lang="en-US" sz="2800" dirty="0" smtClean="0"/>
              <a:t>Frequently have higher income/resource guidelines</a:t>
            </a:r>
          </a:p>
          <a:p>
            <a:pPr marL="284163" lvl="2" indent="-284163" eaLnBrk="1" hangingPunct="1">
              <a:buFont typeface="Wingdings" pitchFamily="2" charset="2"/>
              <a:buChar char="§"/>
            </a:pPr>
            <a:r>
              <a:rPr lang="en-US" sz="2800" dirty="0" smtClean="0"/>
              <a:t>Pay Medicare premiums</a:t>
            </a:r>
          </a:p>
          <a:p>
            <a:pPr marL="284163" lvl="2" indent="-284163" eaLnBrk="1" hangingPunct="1">
              <a:buFont typeface="Wingdings" pitchFamily="2" charset="2"/>
              <a:buChar char="§"/>
            </a:pPr>
            <a:r>
              <a:rPr lang="en-US" sz="2800" dirty="0" smtClean="0"/>
              <a:t>May pay Medicare deductibles and coinsurance</a:t>
            </a:r>
          </a:p>
          <a:p>
            <a:pPr marL="284163" lvl="2" indent="-284163" eaLnBrk="1" hangingPunct="1">
              <a:buFont typeface="Wingdings" pitchFamily="2" charset="2"/>
              <a:buChar char="§"/>
            </a:pPr>
            <a:r>
              <a:rPr lang="en-US" sz="2800" dirty="0" smtClean="0"/>
              <a:t>Income amounts updated annually with FPL</a:t>
            </a:r>
          </a:p>
          <a:p>
            <a:pPr eaLnBrk="1" hangingPunct="1"/>
            <a:r>
              <a:rPr lang="en-US" dirty="0" smtClean="0"/>
              <a:t>Some states offer their own programs</a:t>
            </a:r>
          </a:p>
        </p:txBody>
      </p:sp>
      <p:sp>
        <p:nvSpPr>
          <p:cNvPr id="30725" name="Date Placeholder 4"/>
          <p:cNvSpPr>
            <a:spLocks noGrp="1"/>
          </p:cNvSpPr>
          <p:nvPr>
            <p:ph type="dt" sz="quarter"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38</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04/22/2011</a:t>
            </a:r>
            <a:endParaRPr lang="en-US" dirty="0"/>
          </a:p>
        </p:txBody>
      </p:sp>
      <p:graphicFrame>
        <p:nvGraphicFramePr>
          <p:cNvPr id="10" name="Content Placeholder 9"/>
          <p:cNvGraphicFramePr>
            <a:graphicFrameLocks noGrp="1"/>
          </p:cNvGraphicFramePr>
          <p:nvPr>
            <p:ph idx="1"/>
          </p:nvPr>
        </p:nvGraphicFramePr>
        <p:xfrm>
          <a:off x="0" y="0"/>
          <a:ext cx="9144000" cy="6344471"/>
        </p:xfrm>
        <a:graphic>
          <a:graphicData uri="http://schemas.openxmlformats.org/drawingml/2006/table">
            <a:tbl>
              <a:tblPr firstRow="1" bandRow="1">
                <a:tableStyleId>{5C22544A-7EE6-4342-B048-85BDC9FD1C3A}</a:tableStyleId>
              </a:tblPr>
              <a:tblGrid>
                <a:gridCol w="1447800"/>
                <a:gridCol w="6096000"/>
                <a:gridCol w="1600200"/>
              </a:tblGrid>
              <a:tr h="985967">
                <a:tc>
                  <a:txBody>
                    <a:bodyPr/>
                    <a:lstStyle/>
                    <a:p>
                      <a:pPr algn="ctr"/>
                      <a:r>
                        <a:rPr lang="en-US" sz="2000" dirty="0" smtClean="0">
                          <a:solidFill>
                            <a:schemeClr val="tx1"/>
                          </a:solidFill>
                          <a:latin typeface="Calibri" pitchFamily="34" charset="0"/>
                        </a:rPr>
                        <a:t>Medicare Savings Program</a:t>
                      </a:r>
                      <a:endParaRPr lang="en-US" sz="2000" dirty="0">
                        <a:solidFill>
                          <a:schemeClr val="tx1"/>
                        </a:solidFill>
                        <a:latin typeface="Calibri"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2000" dirty="0" smtClean="0">
                        <a:solidFill>
                          <a:schemeClr val="tx1"/>
                        </a:solidFill>
                        <a:latin typeface="Calibri" pitchFamily="34" charset="0"/>
                      </a:endParaRPr>
                    </a:p>
                    <a:p>
                      <a:pPr algn="ctr"/>
                      <a:endParaRPr lang="en-US" sz="2000" dirty="0" smtClean="0">
                        <a:solidFill>
                          <a:schemeClr val="tx1"/>
                        </a:solidFill>
                        <a:latin typeface="Calibri" pitchFamily="34" charset="0"/>
                      </a:endParaRPr>
                    </a:p>
                    <a:p>
                      <a:pPr algn="ctr"/>
                      <a:r>
                        <a:rPr lang="en-US" sz="2000" dirty="0" smtClean="0">
                          <a:solidFill>
                            <a:schemeClr val="tx1"/>
                          </a:solidFill>
                          <a:latin typeface="Calibri" pitchFamily="34" charset="0"/>
                        </a:rPr>
                        <a:t>Eligibility</a:t>
                      </a:r>
                      <a:endParaRPr lang="en-US" sz="20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2000" dirty="0" smtClean="0">
                        <a:solidFill>
                          <a:schemeClr val="tx1"/>
                        </a:solidFill>
                        <a:latin typeface="Calibri" pitchFamily="34" charset="0"/>
                      </a:endParaRPr>
                    </a:p>
                    <a:p>
                      <a:pPr algn="ctr"/>
                      <a:r>
                        <a:rPr lang="en-US" sz="2000" dirty="0" smtClean="0">
                          <a:solidFill>
                            <a:schemeClr val="tx1"/>
                          </a:solidFill>
                          <a:latin typeface="Calibri" pitchFamily="34" charset="0"/>
                        </a:rPr>
                        <a:t>Helps Pay Your</a:t>
                      </a:r>
                      <a:endParaRPr lang="en-US" sz="20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r>
              <a:tr h="2778635">
                <a:tc>
                  <a:txBody>
                    <a:bodyPr/>
                    <a:lstStyle/>
                    <a:p>
                      <a:r>
                        <a:rPr lang="en-US" sz="2000" b="0" dirty="0" smtClean="0">
                          <a:solidFill>
                            <a:schemeClr val="tx1"/>
                          </a:solidFill>
                          <a:latin typeface="Calibri" pitchFamily="34" charset="0"/>
                        </a:rPr>
                        <a:t>Qualified Medicare Beneficiary</a:t>
                      </a:r>
                    </a:p>
                    <a:p>
                      <a:r>
                        <a:rPr lang="en-US" sz="2000" b="0" dirty="0" smtClean="0">
                          <a:solidFill>
                            <a:schemeClr val="tx1"/>
                          </a:solidFill>
                          <a:latin typeface="Calibri" pitchFamily="34" charset="0"/>
                        </a:rPr>
                        <a:t>(QMB)</a:t>
                      </a:r>
                      <a:endParaRPr lang="en-US" sz="2000" b="0" dirty="0">
                        <a:solidFill>
                          <a:schemeClr val="tx1"/>
                        </a:solidFill>
                        <a:latin typeface="Calibri"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lvl="0" indent="-171450">
                        <a:buFont typeface="Wingdings" pitchFamily="2" charset="2"/>
                        <a:buChar char="§"/>
                      </a:pPr>
                      <a:r>
                        <a:rPr lang="en-US" sz="2000" kern="1200" dirty="0" smtClean="0">
                          <a:solidFill>
                            <a:schemeClr val="dk1"/>
                          </a:solidFill>
                          <a:latin typeface="+mn-lt"/>
                          <a:ea typeface="+mn-ea"/>
                          <a:cs typeface="+mn-cs"/>
                        </a:rPr>
                        <a:t>Eligible for Medicare Part A</a:t>
                      </a:r>
                    </a:p>
                    <a:p>
                      <a:pPr marL="171450" lvl="0" indent="-171450">
                        <a:buFont typeface="Wingdings" pitchFamily="2" charset="2"/>
                        <a:buChar char="§"/>
                      </a:pPr>
                      <a:r>
                        <a:rPr lang="en-US" sz="2000" kern="1200" dirty="0" smtClean="0">
                          <a:solidFill>
                            <a:schemeClr val="dk1"/>
                          </a:solidFill>
                          <a:latin typeface="+mn-lt"/>
                          <a:ea typeface="+mn-ea"/>
                          <a:cs typeface="+mn-cs"/>
                        </a:rPr>
                        <a:t>Income not exceeding 100% FPL</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000" kern="1200" dirty="0" smtClean="0">
                          <a:solidFill>
                            <a:schemeClr val="dk1"/>
                          </a:solidFill>
                          <a:latin typeface="+mn-lt"/>
                          <a:ea typeface="+mn-ea"/>
                          <a:cs typeface="+mn-cs"/>
                        </a:rPr>
                        <a:t>Resources not exceeding the full LIS subsidy resource level</a:t>
                      </a:r>
                    </a:p>
                    <a:p>
                      <a:pPr marL="352425" lvl="1" indent="-176213">
                        <a:buFont typeface="Calibri" pitchFamily="34" charset="0"/>
                        <a:buChar char="–"/>
                      </a:pPr>
                      <a:r>
                        <a:rPr lang="en-US" sz="1800" kern="1200" dirty="0" smtClean="0">
                          <a:solidFill>
                            <a:schemeClr val="dk1"/>
                          </a:solidFill>
                          <a:latin typeface="+mn-lt"/>
                          <a:ea typeface="+mn-ea"/>
                          <a:cs typeface="+mn-cs"/>
                        </a:rPr>
                        <a:t>For 2010: $6,600 individual/$9,910 married couple </a:t>
                      </a:r>
                      <a:r>
                        <a:rPr lang="en-US" sz="1800" kern="1200" dirty="0" smtClean="0">
                          <a:solidFill>
                            <a:schemeClr val="tx1"/>
                          </a:solidFill>
                          <a:latin typeface="+mn-lt"/>
                          <a:ea typeface="+mn-ea"/>
                          <a:cs typeface="+mn-cs"/>
                        </a:rPr>
                        <a:t>living together with no other dependents</a:t>
                      </a:r>
                    </a:p>
                    <a:p>
                      <a:pPr marL="173038" lvl="0" indent="-173038">
                        <a:buFont typeface="Wingdings" pitchFamily="2" charset="2"/>
                        <a:buChar char="§"/>
                      </a:pPr>
                      <a:r>
                        <a:rPr lang="en-US" sz="2000" kern="1200" dirty="0" smtClean="0">
                          <a:solidFill>
                            <a:schemeClr val="tx1"/>
                          </a:solidFill>
                          <a:latin typeface="+mn-lt"/>
                          <a:ea typeface="+mn-ea"/>
                          <a:cs typeface="+mn-cs"/>
                        </a:rPr>
                        <a:t>Effective the first of the month after QMB eligibility</a:t>
                      </a:r>
                      <a:r>
                        <a:rPr lang="en-US" sz="2000" kern="1200" baseline="0" dirty="0" smtClean="0">
                          <a:solidFill>
                            <a:schemeClr val="tx1"/>
                          </a:solidFill>
                          <a:latin typeface="+mn-lt"/>
                          <a:ea typeface="+mn-ea"/>
                          <a:cs typeface="+mn-cs"/>
                        </a:rPr>
                        <a:t> is determined</a:t>
                      </a:r>
                      <a:endParaRPr lang="en-US" sz="2000" kern="1200" dirty="0" smtClean="0">
                        <a:solidFill>
                          <a:schemeClr val="tx1"/>
                        </a:solidFill>
                        <a:latin typeface="+mn-lt"/>
                        <a:ea typeface="+mn-ea"/>
                        <a:cs typeface="+mn-cs"/>
                      </a:endParaRPr>
                    </a:p>
                    <a:p>
                      <a:pPr marL="173038" lvl="0" indent="-173038">
                        <a:buFont typeface="Wingdings" pitchFamily="2" charset="2"/>
                        <a:buChar char="§"/>
                      </a:pPr>
                      <a:r>
                        <a:rPr lang="en-US" sz="2000" kern="1200" dirty="0" smtClean="0">
                          <a:solidFill>
                            <a:schemeClr val="dk1"/>
                          </a:solidFill>
                          <a:latin typeface="+mn-lt"/>
                          <a:ea typeface="+mn-ea"/>
                          <a:cs typeface="+mn-cs"/>
                        </a:rPr>
                        <a:t>Eligibility cannot be retroactive</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Calibri" pitchFamily="34" charset="0"/>
                        </a:rPr>
                        <a:t>Part A and Part B premiums, deductibles, co-insurance, and copays</a:t>
                      </a:r>
                      <a:endParaRPr lang="en-US" sz="20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559996">
                <a:tc>
                  <a:txBody>
                    <a:bodyPr/>
                    <a:lstStyle/>
                    <a:p>
                      <a:r>
                        <a:rPr lang="en-US" sz="2000" b="0" dirty="0" smtClean="0">
                          <a:solidFill>
                            <a:schemeClr val="tx1"/>
                          </a:solidFill>
                          <a:latin typeface="Calibri" pitchFamily="34" charset="0"/>
                        </a:rPr>
                        <a:t>Specified</a:t>
                      </a:r>
                      <a:r>
                        <a:rPr lang="en-US" sz="2000" b="0" baseline="0" dirty="0" smtClean="0">
                          <a:solidFill>
                            <a:schemeClr val="tx1"/>
                          </a:solidFill>
                          <a:latin typeface="Calibri" pitchFamily="34" charset="0"/>
                        </a:rPr>
                        <a:t> Low-income Medicare Beneficiary </a:t>
                      </a:r>
                    </a:p>
                    <a:p>
                      <a:r>
                        <a:rPr lang="en-US" sz="2000" b="0" baseline="0" dirty="0" smtClean="0">
                          <a:solidFill>
                            <a:schemeClr val="tx1"/>
                          </a:solidFill>
                          <a:latin typeface="Calibri" pitchFamily="34" charset="0"/>
                        </a:rPr>
                        <a:t>(SLMB)</a:t>
                      </a:r>
                      <a:endParaRPr lang="en-US" sz="2000" b="0" dirty="0">
                        <a:solidFill>
                          <a:schemeClr val="tx1"/>
                        </a:solidFill>
                        <a:latin typeface="Calibri"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marL="171450" lvl="0" indent="-171450">
                        <a:buFont typeface="Wingdings" pitchFamily="2" charset="2"/>
                        <a:buChar char="§"/>
                      </a:pPr>
                      <a:r>
                        <a:rPr lang="en-US" sz="2000" kern="1200" dirty="0" smtClean="0">
                          <a:solidFill>
                            <a:schemeClr val="dk1"/>
                          </a:solidFill>
                          <a:latin typeface="+mn-lt"/>
                          <a:ea typeface="+mn-ea"/>
                          <a:cs typeface="+mn-cs"/>
                        </a:rPr>
                        <a:t>Eligible for Medicare Part A</a:t>
                      </a:r>
                    </a:p>
                    <a:p>
                      <a:pPr marL="171450" lvl="0" indent="-171450">
                        <a:buFont typeface="Wingdings" pitchFamily="2" charset="2"/>
                        <a:buChar char="§"/>
                      </a:pPr>
                      <a:r>
                        <a:rPr lang="en-US" sz="2000" kern="1200" dirty="0" smtClean="0">
                          <a:solidFill>
                            <a:schemeClr val="tx1"/>
                          </a:solidFill>
                          <a:latin typeface="+mn-lt"/>
                          <a:ea typeface="+mn-ea"/>
                          <a:cs typeface="+mn-cs"/>
                        </a:rPr>
                        <a:t>Income at</a:t>
                      </a:r>
                      <a:r>
                        <a:rPr lang="en-US" sz="2000" kern="1200" baseline="0" dirty="0" smtClean="0">
                          <a:solidFill>
                            <a:schemeClr val="tx1"/>
                          </a:solidFill>
                          <a:latin typeface="+mn-lt"/>
                          <a:ea typeface="+mn-ea"/>
                          <a:cs typeface="+mn-cs"/>
                        </a:rPr>
                        <a:t> least </a:t>
                      </a:r>
                      <a:r>
                        <a:rPr lang="en-US" sz="2000" kern="1200" dirty="0" smtClean="0">
                          <a:solidFill>
                            <a:schemeClr val="tx1"/>
                          </a:solidFill>
                          <a:latin typeface="+mn-lt"/>
                          <a:ea typeface="+mn-ea"/>
                          <a:cs typeface="+mn-cs"/>
                        </a:rPr>
                        <a:t>100%,</a:t>
                      </a:r>
                      <a:r>
                        <a:rPr lang="en-US" sz="2000" kern="1200" baseline="0" dirty="0" smtClean="0">
                          <a:solidFill>
                            <a:schemeClr val="tx1"/>
                          </a:solidFill>
                          <a:latin typeface="+mn-lt"/>
                          <a:ea typeface="+mn-ea"/>
                          <a:cs typeface="+mn-cs"/>
                        </a:rPr>
                        <a:t> but not exceeding 120% of FPL</a:t>
                      </a:r>
                      <a:endParaRPr lang="en-US" sz="2000" kern="1200" dirty="0" smtClean="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000" kern="1200" dirty="0" smtClean="0">
                          <a:solidFill>
                            <a:schemeClr val="dk1"/>
                          </a:solidFill>
                          <a:latin typeface="+mn-lt"/>
                          <a:ea typeface="+mn-ea"/>
                          <a:cs typeface="+mn-cs"/>
                        </a:rPr>
                        <a:t>Resources not exceeding the full LIS subsidy resource level</a:t>
                      </a:r>
                    </a:p>
                    <a:p>
                      <a:pPr marL="352425" lvl="1" indent="-176213">
                        <a:buFont typeface="Calibri" pitchFamily="34" charset="0"/>
                        <a:buChar char="–"/>
                      </a:pPr>
                      <a:r>
                        <a:rPr lang="en-US" sz="1800" kern="1200" dirty="0" smtClean="0">
                          <a:solidFill>
                            <a:schemeClr val="dk1"/>
                          </a:solidFill>
                          <a:latin typeface="+mn-lt"/>
                          <a:ea typeface="+mn-ea"/>
                          <a:cs typeface="+mn-cs"/>
                        </a:rPr>
                        <a:t>For 2010 $6,600 individual/$9,910 married couple </a:t>
                      </a:r>
                      <a:r>
                        <a:rPr lang="en-US" sz="1800" kern="1200" dirty="0" smtClean="0">
                          <a:solidFill>
                            <a:schemeClr val="tx1"/>
                          </a:solidFill>
                          <a:latin typeface="+mn-lt"/>
                          <a:ea typeface="+mn-ea"/>
                          <a:cs typeface="+mn-cs"/>
                        </a:rPr>
                        <a:t>living together with no other dependents</a:t>
                      </a:r>
                    </a:p>
                    <a:p>
                      <a:pPr marL="171450" lvl="0" indent="-171450">
                        <a:buFont typeface="Wingdings" pitchFamily="2" charset="2"/>
                        <a:buChar char="§"/>
                      </a:pPr>
                      <a:r>
                        <a:rPr lang="en-US" sz="2000" kern="1200" dirty="0" smtClean="0">
                          <a:solidFill>
                            <a:schemeClr val="tx1"/>
                          </a:solidFill>
                          <a:latin typeface="+mn-lt"/>
                          <a:ea typeface="+mn-ea"/>
                          <a:cs typeface="+mn-cs"/>
                        </a:rPr>
                        <a:t>Eligibility begins immediately and can be retroactive up to three months</a:t>
                      </a:r>
                      <a:endParaRPr lang="en-US"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Calibri" pitchFamily="34" charset="0"/>
                        </a:rPr>
                        <a:t>Part B premium</a:t>
                      </a:r>
                      <a:endParaRPr lang="en-US" sz="20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1A5D6"/>
                    </a:solidFill>
                  </a:tcPr>
                </a:tc>
              </a:tr>
            </a:tbl>
          </a:graphicData>
        </a:graphic>
      </p:graphicFrame>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39</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p:txBody>
          <a:bodyPr anchor="ctr" anchorCtr="0"/>
          <a:lstStyle/>
          <a:p>
            <a:pPr marL="0" indent="0" algn="l" eaLnBrk="1" hangingPunct="1"/>
            <a:r>
              <a:rPr lang="en-US" dirty="0" smtClean="0">
                <a:cs typeface="Arial" charset="0"/>
              </a:rPr>
              <a:t>A brief overview of the Medicaid Program</a:t>
            </a:r>
          </a:p>
          <a:p>
            <a:pPr marL="174625" indent="0" algn="l" eaLnBrk="1" hangingPunct="1">
              <a:buFont typeface="Wingdings" pitchFamily="2" charset="2"/>
              <a:buChar char="§"/>
            </a:pPr>
            <a:r>
              <a:rPr lang="en-US" sz="3200" b="0" dirty="0" smtClean="0">
                <a:cs typeface="Arial" charset="0"/>
              </a:rPr>
              <a:t> </a:t>
            </a:r>
            <a:r>
              <a:rPr lang="en-US" sz="2800" b="0" dirty="0" smtClean="0">
                <a:cs typeface="Arial" charset="0"/>
              </a:rPr>
              <a:t>What it is</a:t>
            </a:r>
          </a:p>
          <a:p>
            <a:pPr marL="174625" indent="0" algn="l" eaLnBrk="1" hangingPunct="1">
              <a:buFont typeface="Wingdings" pitchFamily="2" charset="2"/>
              <a:buChar char="§"/>
            </a:pPr>
            <a:r>
              <a:rPr lang="en-US" sz="2800" b="0" dirty="0" smtClean="0">
                <a:cs typeface="Arial" charset="0"/>
              </a:rPr>
              <a:t> Who is eligible</a:t>
            </a:r>
            <a:endParaRPr lang="en-US" sz="3200" b="0" dirty="0" smtClean="0">
              <a:cs typeface="Arial" charset="0"/>
            </a:endParaRPr>
          </a:p>
        </p:txBody>
      </p:sp>
      <p:sp>
        <p:nvSpPr>
          <p:cNvPr id="3" name="Date Placeholder 2"/>
          <p:cNvSpPr>
            <a:spLocks noGrp="1"/>
          </p:cNvSpPr>
          <p:nvPr>
            <p:ph type="dt" sz="half" idx="10"/>
          </p:nvPr>
        </p:nvSpPr>
        <p:spPr/>
        <p:txBody>
          <a:bodyPr/>
          <a:lstStyle/>
          <a:p>
            <a:pPr>
              <a:defRPr/>
            </a:pPr>
            <a:r>
              <a:rPr lang="en-US" smtClean="0"/>
              <a:t>04/22/2011</a:t>
            </a:r>
            <a:endParaRPr lang="en-US" dirty="0"/>
          </a:p>
        </p:txBody>
      </p:sp>
      <p:sp>
        <p:nvSpPr>
          <p:cNvPr id="5" name="Title 4"/>
          <p:cNvSpPr>
            <a:spLocks noGrp="1"/>
          </p:cNvSpPr>
          <p:nvPr>
            <p:ph type="title" idx="4294967295"/>
          </p:nvPr>
        </p:nvSpPr>
        <p:spPr/>
        <p:txBody>
          <a:bodyPr/>
          <a:lstStyle/>
          <a:p>
            <a:r>
              <a:rPr lang="en-US" dirty="0" smtClean="0"/>
              <a:t>1. Medicaid</a:t>
            </a:r>
            <a:endParaRPr lang="en-US" dirty="0"/>
          </a:p>
        </p:txBody>
      </p:sp>
      <p:sp>
        <p:nvSpPr>
          <p:cNvPr id="6" name="Slide Number Placeholder 5"/>
          <p:cNvSpPr>
            <a:spLocks noGrp="1"/>
          </p:cNvSpPr>
          <p:nvPr>
            <p:ph type="sldNum" sz="quarter" idx="12"/>
          </p:nvPr>
        </p:nvSpPr>
        <p:spPr/>
        <p:txBody>
          <a:bodyPr/>
          <a:lstStyle/>
          <a:p>
            <a:pPr>
              <a:defRPr/>
            </a:pPr>
            <a:fld id="{0AFA3213-411C-4898-9B28-ADC9D0554F7D}" type="slidenum">
              <a:rPr lang="en-US" smtClean="0"/>
              <a:pPr>
                <a:defRPr/>
              </a:pPr>
              <a:t>4</a:t>
            </a:fld>
            <a:endParaRPr lang="en-US" dirty="0"/>
          </a:p>
        </p:txBody>
      </p:sp>
      <p:sp>
        <p:nvSpPr>
          <p:cNvPr id="7" name="Footer Placeholder 6"/>
          <p:cNvSpPr>
            <a:spLocks noGrp="1"/>
          </p:cNvSpPr>
          <p:nvPr>
            <p:ph type="ftr" sz="quarter" idx="11"/>
          </p:nvPr>
        </p:nvSpPr>
        <p:spPr/>
        <p:txBody>
          <a:bodyPr/>
          <a:lstStyle/>
          <a:p>
            <a:pPr>
              <a:defRPr/>
            </a:pPr>
            <a:r>
              <a:rPr lang="en-US" smtClean="0"/>
              <a:t>Medicaid &amp; the Children's Health Insurance Program</a:t>
            </a:r>
            <a:endParaRPr lang="en-US"/>
          </a:p>
        </p:txBody>
      </p:sp>
      <p:sp>
        <p:nvSpPr>
          <p:cNvPr id="8" name="Title 1"/>
          <p:cNvSpPr>
            <a:spLocks noGrp="1"/>
          </p:cNvSpPr>
          <p:nvPr>
            <p:ph type="title" idx="4294967295"/>
          </p:nvPr>
        </p:nvSpPr>
        <p:spPr>
          <a:xfrm>
            <a:off x="0" y="0"/>
            <a:ext cx="9144000" cy="1219200"/>
          </a:xfrm>
          <a:solidFill>
            <a:srgbClr val="00338E"/>
          </a:solidFill>
        </p:spPr>
        <p:txBody>
          <a:bodyPr/>
          <a:lstStyle>
            <a:lvl1pPr>
              <a:defRPr sz="3600">
                <a:solidFill>
                  <a:schemeClr val="bg1"/>
                </a:solidFill>
              </a:defRPr>
            </a:lvl1pPr>
          </a:lstStyle>
          <a:p>
            <a:r>
              <a:rPr lang="en-US" dirty="0" smtClean="0"/>
              <a:t>1. Medicaid</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04/22/2011</a:t>
            </a:r>
            <a:endParaRPr lang="en-US" dirty="0"/>
          </a:p>
        </p:txBody>
      </p:sp>
      <p:graphicFrame>
        <p:nvGraphicFramePr>
          <p:cNvPr id="10" name="Content Placeholder 9"/>
          <p:cNvGraphicFramePr>
            <a:graphicFrameLocks noGrp="1"/>
          </p:cNvGraphicFramePr>
          <p:nvPr>
            <p:ph idx="1"/>
          </p:nvPr>
        </p:nvGraphicFramePr>
        <p:xfrm>
          <a:off x="0" y="0"/>
          <a:ext cx="9144000" cy="6248400"/>
        </p:xfrm>
        <a:graphic>
          <a:graphicData uri="http://schemas.openxmlformats.org/drawingml/2006/table">
            <a:tbl>
              <a:tblPr firstRow="1" bandRow="1">
                <a:tableStyleId>{5C22544A-7EE6-4342-B048-85BDC9FD1C3A}</a:tableStyleId>
              </a:tblPr>
              <a:tblGrid>
                <a:gridCol w="1600200"/>
                <a:gridCol w="5791200"/>
                <a:gridCol w="1752600"/>
              </a:tblGrid>
              <a:tr h="990600">
                <a:tc>
                  <a:txBody>
                    <a:bodyPr/>
                    <a:lstStyle/>
                    <a:p>
                      <a:pPr algn="ctr"/>
                      <a:r>
                        <a:rPr lang="en-US" sz="2000" dirty="0" smtClean="0">
                          <a:solidFill>
                            <a:schemeClr val="tx1"/>
                          </a:solidFill>
                          <a:latin typeface="Calibri" pitchFamily="34" charset="0"/>
                        </a:rPr>
                        <a:t>Medicare Savings Program</a:t>
                      </a:r>
                      <a:endParaRPr lang="en-US" sz="2000" dirty="0">
                        <a:solidFill>
                          <a:schemeClr val="tx1"/>
                        </a:solidFill>
                        <a:latin typeface="Calibri"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2000" dirty="0" smtClean="0">
                        <a:solidFill>
                          <a:schemeClr val="tx1"/>
                        </a:solidFill>
                        <a:latin typeface="Calibri" pitchFamily="34" charset="0"/>
                      </a:endParaRPr>
                    </a:p>
                    <a:p>
                      <a:pPr algn="ctr"/>
                      <a:endParaRPr lang="en-US" sz="2000" dirty="0" smtClean="0">
                        <a:solidFill>
                          <a:schemeClr val="tx1"/>
                        </a:solidFill>
                        <a:latin typeface="Calibri" pitchFamily="34" charset="0"/>
                      </a:endParaRPr>
                    </a:p>
                    <a:p>
                      <a:pPr algn="ctr"/>
                      <a:r>
                        <a:rPr lang="en-US" sz="2000" dirty="0" smtClean="0">
                          <a:solidFill>
                            <a:schemeClr val="tx1"/>
                          </a:solidFill>
                          <a:latin typeface="Calibri" pitchFamily="34" charset="0"/>
                        </a:rPr>
                        <a:t>Eligibility</a:t>
                      </a:r>
                      <a:endParaRPr lang="en-US" sz="20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2000" dirty="0" smtClean="0">
                        <a:solidFill>
                          <a:schemeClr val="tx1"/>
                        </a:solidFill>
                        <a:latin typeface="Calibri" pitchFamily="34" charset="0"/>
                      </a:endParaRPr>
                    </a:p>
                    <a:p>
                      <a:pPr algn="ctr"/>
                      <a:endParaRPr lang="en-US" sz="2000" dirty="0" smtClean="0">
                        <a:solidFill>
                          <a:schemeClr val="tx1"/>
                        </a:solidFill>
                        <a:latin typeface="Calibri" pitchFamily="34" charset="0"/>
                      </a:endParaRPr>
                    </a:p>
                    <a:p>
                      <a:pPr algn="ctr"/>
                      <a:r>
                        <a:rPr lang="en-US" sz="2000" dirty="0" smtClean="0">
                          <a:solidFill>
                            <a:schemeClr val="tx1"/>
                          </a:solidFill>
                          <a:latin typeface="Calibri" pitchFamily="34" charset="0"/>
                        </a:rPr>
                        <a:t>Helps Pay Your</a:t>
                      </a:r>
                      <a:endParaRPr lang="en-US" sz="20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r>
              <a:tr h="2251578">
                <a:tc>
                  <a:txBody>
                    <a:bodyPr/>
                    <a:lstStyle/>
                    <a:p>
                      <a:r>
                        <a:rPr lang="en-US" sz="2000" b="0" dirty="0" smtClean="0">
                          <a:solidFill>
                            <a:schemeClr val="tx1"/>
                          </a:solidFill>
                          <a:latin typeface="Calibri" pitchFamily="34" charset="0"/>
                        </a:rPr>
                        <a:t>Qualified Individual</a:t>
                      </a:r>
                    </a:p>
                    <a:p>
                      <a:r>
                        <a:rPr lang="en-US" sz="2000" b="0" dirty="0" smtClean="0">
                          <a:solidFill>
                            <a:schemeClr val="tx1"/>
                          </a:solidFill>
                          <a:latin typeface="Calibri" pitchFamily="34" charset="0"/>
                        </a:rPr>
                        <a:t>(QI)</a:t>
                      </a:r>
                      <a:endParaRPr lang="en-US" sz="2000" b="0" dirty="0">
                        <a:solidFill>
                          <a:schemeClr val="tx1"/>
                        </a:solidFill>
                        <a:latin typeface="Calibri"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eaLnBrk="1" hangingPunct="1">
                        <a:buFont typeface="Wingdings" pitchFamily="2" charset="2"/>
                        <a:buChar char="§"/>
                      </a:pPr>
                      <a:r>
                        <a:rPr lang="en-US" sz="2000" b="0" dirty="0" smtClean="0">
                          <a:solidFill>
                            <a:schemeClr val="tx1"/>
                          </a:solidFill>
                          <a:latin typeface="Calibri" pitchFamily="34" charset="0"/>
                        </a:rPr>
                        <a:t>Eligible for Medicare Part A</a:t>
                      </a:r>
                    </a:p>
                    <a:p>
                      <a:pPr marL="171450" indent="-171450" eaLnBrk="1" hangingPunct="1">
                        <a:buFont typeface="Wingdings" pitchFamily="2" charset="2"/>
                        <a:buChar char="§"/>
                      </a:pPr>
                      <a:r>
                        <a:rPr lang="en-US" sz="2000" b="0" dirty="0" smtClean="0">
                          <a:solidFill>
                            <a:schemeClr val="tx1"/>
                          </a:solidFill>
                          <a:latin typeface="Calibri" pitchFamily="34" charset="0"/>
                        </a:rPr>
                        <a:t>Income </a:t>
                      </a:r>
                      <a:r>
                        <a:rPr lang="en-US" sz="2000" b="0" baseline="0" dirty="0" smtClean="0">
                          <a:solidFill>
                            <a:schemeClr val="tx1"/>
                          </a:solidFill>
                          <a:latin typeface="Calibri" pitchFamily="34" charset="0"/>
                        </a:rPr>
                        <a:t>at least 120% but does </a:t>
                      </a:r>
                      <a:r>
                        <a:rPr lang="en-US" sz="2000" b="0" dirty="0" smtClean="0">
                          <a:solidFill>
                            <a:schemeClr val="tx1"/>
                          </a:solidFill>
                          <a:latin typeface="Calibri" pitchFamily="34" charset="0"/>
                        </a:rPr>
                        <a:t>not exceed 135% FPL</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000" kern="1200" dirty="0" smtClean="0">
                          <a:solidFill>
                            <a:schemeClr val="tx1"/>
                          </a:solidFill>
                          <a:latin typeface="+mn-lt"/>
                          <a:ea typeface="+mn-ea"/>
                          <a:cs typeface="+mn-cs"/>
                        </a:rPr>
                        <a:t>Resources not exceeding the full LIS subsidy resource level</a:t>
                      </a:r>
                    </a:p>
                    <a:p>
                      <a:pPr marL="285750" indent="-169863" eaLnBrk="1" hangingPunct="1">
                        <a:buFont typeface="Calibri" pitchFamily="34" charset="0"/>
                        <a:buChar char="–"/>
                        <a:tabLst/>
                      </a:pPr>
                      <a:r>
                        <a:rPr lang="en-US" sz="1800" kern="1200" dirty="0" smtClean="0">
                          <a:solidFill>
                            <a:schemeClr val="tx1"/>
                          </a:solidFill>
                          <a:latin typeface="+mn-lt"/>
                          <a:ea typeface="+mn-ea"/>
                          <a:cs typeface="+mn-cs"/>
                        </a:rPr>
                        <a:t>For 2010 $6,600 for an individual/$9,910 married couple living together</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with no other dependents</a:t>
                      </a:r>
                    </a:p>
                    <a:p>
                      <a:pPr marL="171450" lvl="0" indent="-171450">
                        <a:buFont typeface="Wingdings" pitchFamily="2" charset="2"/>
                        <a:buChar char="§"/>
                      </a:pPr>
                      <a:r>
                        <a:rPr lang="en-US" sz="2000" kern="1200" dirty="0" smtClean="0">
                          <a:solidFill>
                            <a:schemeClr val="tx1"/>
                          </a:solidFill>
                          <a:latin typeface="+mn-lt"/>
                          <a:ea typeface="+mn-ea"/>
                          <a:cs typeface="+mn-cs"/>
                        </a:rPr>
                        <a:t>Eligibility begins immediately and can be retroactive up to three months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000" b="0" dirty="0" smtClean="0">
                          <a:solidFill>
                            <a:schemeClr val="tx1"/>
                          </a:solidFill>
                          <a:latin typeface="Calibri" pitchFamily="34" charset="0"/>
                        </a:rPr>
                        <a:t>Part B premium</a:t>
                      </a:r>
                      <a:endParaRPr lang="en-US" sz="20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773680">
                <a:tc>
                  <a:txBody>
                    <a:bodyPr/>
                    <a:lstStyle/>
                    <a:p>
                      <a:r>
                        <a:rPr lang="en-US" sz="2000" b="0" dirty="0" smtClean="0">
                          <a:solidFill>
                            <a:schemeClr val="tx1"/>
                          </a:solidFill>
                          <a:latin typeface="Calibri" pitchFamily="34" charset="0"/>
                        </a:rPr>
                        <a:t>Qualified</a:t>
                      </a:r>
                      <a:r>
                        <a:rPr lang="en-US" sz="2000" b="0" baseline="0" dirty="0" smtClean="0">
                          <a:solidFill>
                            <a:schemeClr val="tx1"/>
                          </a:solidFill>
                          <a:latin typeface="Calibri" pitchFamily="34" charset="0"/>
                        </a:rPr>
                        <a:t> </a:t>
                      </a:r>
                      <a:r>
                        <a:rPr lang="en-US" sz="2000" b="0" dirty="0" smtClean="0">
                          <a:solidFill>
                            <a:schemeClr val="tx1"/>
                          </a:solidFill>
                          <a:latin typeface="Calibri" pitchFamily="34" charset="0"/>
                        </a:rPr>
                        <a:t>Disabled and Working Individual</a:t>
                      </a:r>
                    </a:p>
                    <a:p>
                      <a:r>
                        <a:rPr lang="en-US" sz="2000" b="0" dirty="0" smtClean="0">
                          <a:solidFill>
                            <a:schemeClr val="tx1"/>
                          </a:solidFill>
                          <a:latin typeface="Calibri" pitchFamily="34" charset="0"/>
                        </a:rPr>
                        <a:t>(QDWI)</a:t>
                      </a:r>
                      <a:endParaRPr lang="en-US" sz="2000" b="0" dirty="0">
                        <a:solidFill>
                          <a:schemeClr val="tx1"/>
                        </a:solidFill>
                        <a:latin typeface="Calibri"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marL="171450" indent="-171450" eaLnBrk="1" hangingPunct="1">
                        <a:buFont typeface="Wingdings" pitchFamily="2" charset="2"/>
                        <a:buChar char="§"/>
                      </a:pPr>
                      <a:r>
                        <a:rPr lang="en-US" sz="2000" b="0" dirty="0" smtClean="0">
                          <a:solidFill>
                            <a:schemeClr val="tx1"/>
                          </a:solidFill>
                          <a:latin typeface="Calibri" pitchFamily="34" charset="0"/>
                        </a:rPr>
                        <a:t>Entitled to Medicare Part A because of a loss of disability-based Part A due to earnings exceeding Substantial Gainful Activity  (SGA)</a:t>
                      </a:r>
                    </a:p>
                    <a:p>
                      <a:pPr marL="171450" indent="-171450" eaLnBrk="1" hangingPunct="1">
                        <a:buFont typeface="Wingdings" pitchFamily="2" charset="2"/>
                        <a:buChar char="§"/>
                      </a:pPr>
                      <a:r>
                        <a:rPr lang="en-US" sz="2000" b="0" dirty="0" smtClean="0">
                          <a:solidFill>
                            <a:schemeClr val="tx1"/>
                          </a:solidFill>
                          <a:latin typeface="Calibri" pitchFamily="34" charset="0"/>
                        </a:rPr>
                        <a:t>Income not higher than 200% FPL</a:t>
                      </a:r>
                    </a:p>
                    <a:p>
                      <a:pPr marL="171450" indent="-171450" eaLnBrk="1" hangingPunct="1">
                        <a:buFont typeface="Wingdings" pitchFamily="2" charset="2"/>
                        <a:buChar char="§"/>
                      </a:pPr>
                      <a:r>
                        <a:rPr lang="en-US" sz="2000" b="0" dirty="0" smtClean="0">
                          <a:solidFill>
                            <a:schemeClr val="tx1"/>
                          </a:solidFill>
                          <a:latin typeface="Calibri" pitchFamily="34" charset="0"/>
                        </a:rPr>
                        <a:t>Resources not exceeding twice maximum for SSI</a:t>
                      </a:r>
                    </a:p>
                    <a:p>
                      <a:pPr marL="285750" marR="0" indent="-180975" algn="l" defTabSz="914400" rtl="0" eaLnBrk="1" fontAlgn="auto" latinLnBrk="0" hangingPunct="1">
                        <a:lnSpc>
                          <a:spcPct val="100000"/>
                        </a:lnSpc>
                        <a:spcBef>
                          <a:spcPts val="0"/>
                        </a:spcBef>
                        <a:spcAft>
                          <a:spcPts val="0"/>
                        </a:spcAft>
                        <a:buClrTx/>
                        <a:buSzTx/>
                        <a:buFont typeface="Calibri" pitchFamily="34" charset="0"/>
                        <a:buChar char="–"/>
                        <a:tabLst/>
                        <a:defRPr/>
                      </a:pPr>
                      <a:r>
                        <a:rPr lang="en-US" sz="1800" kern="1200" dirty="0" smtClean="0">
                          <a:solidFill>
                            <a:schemeClr val="tx1"/>
                          </a:solidFill>
                          <a:latin typeface="+mn-lt"/>
                          <a:ea typeface="+mn-ea"/>
                          <a:cs typeface="+mn-cs"/>
                        </a:rPr>
                        <a:t>For</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2010: $4,000 for an individual/$6,000 married couple  living together</a:t>
                      </a:r>
                      <a:r>
                        <a:rPr lang="en-US" sz="1800" kern="1200" baseline="0" dirty="0" smtClean="0">
                          <a:solidFill>
                            <a:schemeClr val="tx1"/>
                          </a:solidFill>
                          <a:latin typeface="+mn-lt"/>
                          <a:ea typeface="+mn-ea"/>
                          <a:cs typeface="+mn-cs"/>
                        </a:rPr>
                        <a:t> with no other dependents</a:t>
                      </a:r>
                      <a:endParaRPr lang="en-US" sz="1800" kern="1200" dirty="0" smtClean="0">
                        <a:solidFill>
                          <a:schemeClr val="tx1"/>
                        </a:solidFill>
                        <a:latin typeface="+mn-lt"/>
                        <a:ea typeface="+mn-ea"/>
                        <a:cs typeface="+mn-cs"/>
                      </a:endParaRPr>
                    </a:p>
                    <a:p>
                      <a:pPr marL="171450" indent="-171450" eaLnBrk="1" hangingPunct="1">
                        <a:buFont typeface="Wingdings" pitchFamily="2" charset="2"/>
                        <a:buChar char="§"/>
                      </a:pPr>
                      <a:r>
                        <a:rPr lang="en-US" sz="2000" b="0" dirty="0" smtClean="0">
                          <a:solidFill>
                            <a:schemeClr val="tx1"/>
                          </a:solidFill>
                          <a:latin typeface="Calibri" pitchFamily="34" charset="0"/>
                        </a:rPr>
                        <a:t>Cannot be otherwise eligible for Medicaid</a:t>
                      </a:r>
                      <a:endParaRPr lang="en-US" sz="20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r>
                        <a:rPr lang="en-US" sz="2000" b="0" dirty="0" smtClean="0">
                          <a:solidFill>
                            <a:schemeClr val="tx1"/>
                          </a:solidFill>
                          <a:latin typeface="Calibri" pitchFamily="34" charset="0"/>
                        </a:rPr>
                        <a:t>Part A premium</a:t>
                      </a:r>
                      <a:endParaRPr lang="en-US" sz="20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1A5D6"/>
                    </a:solidFill>
                  </a:tcPr>
                </a:tc>
              </a:tr>
            </a:tbl>
          </a:graphicData>
        </a:graphic>
      </p:graphicFrame>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40</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cs typeface="Arial" charset="0"/>
              </a:rPr>
              <a:t>Medicaid Waivers</a:t>
            </a:r>
          </a:p>
        </p:txBody>
      </p:sp>
      <p:sp>
        <p:nvSpPr>
          <p:cNvPr id="12291" name="Rectangle 3"/>
          <p:cNvSpPr>
            <a:spLocks noGrp="1" noChangeArrowheads="1"/>
          </p:cNvSpPr>
          <p:nvPr>
            <p:ph type="body" idx="1"/>
          </p:nvPr>
        </p:nvSpPr>
        <p:spPr/>
        <p:txBody>
          <a:bodyPr/>
          <a:lstStyle/>
          <a:p>
            <a:pPr>
              <a:defRPr/>
            </a:pPr>
            <a:r>
              <a:rPr lang="en-US" dirty="0" smtClean="0"/>
              <a:t>Waivers allow states alternative delivery of care</a:t>
            </a:r>
          </a:p>
          <a:p>
            <a:pPr marL="571500" lvl="2">
              <a:buFont typeface="Calibri" pitchFamily="34" charset="0"/>
              <a:buChar char="–"/>
              <a:defRPr/>
            </a:pPr>
            <a:r>
              <a:rPr lang="en-US" sz="2200" dirty="0" smtClean="0"/>
              <a:t>May not comply with certain Federal statutes </a:t>
            </a:r>
          </a:p>
          <a:p>
            <a:pPr>
              <a:defRPr/>
            </a:pPr>
            <a:r>
              <a:rPr lang="en-US" dirty="0" smtClean="0"/>
              <a:t>Types of waivers</a:t>
            </a:r>
          </a:p>
          <a:p>
            <a:pPr marL="571500" lvl="2" indent="-231775">
              <a:buFont typeface="Calibri" pitchFamily="34" charset="0"/>
              <a:buChar char="–"/>
              <a:defRPr/>
            </a:pPr>
            <a:r>
              <a:rPr lang="en-US" sz="2200" dirty="0" smtClean="0"/>
              <a:t>Section 1915(b) freedom of choice waivers</a:t>
            </a:r>
          </a:p>
          <a:p>
            <a:pPr marL="571500" lvl="2" indent="-231775">
              <a:buFont typeface="Calibri" pitchFamily="34" charset="0"/>
              <a:buChar char="–"/>
              <a:defRPr/>
            </a:pPr>
            <a:r>
              <a:rPr lang="en-US" sz="2200" dirty="0" smtClean="0"/>
              <a:t>Section 1915(c) home and community-based waiver</a:t>
            </a:r>
          </a:p>
          <a:p>
            <a:pPr marL="571500" lvl="2" indent="-231775">
              <a:buFont typeface="Calibri" pitchFamily="34" charset="0"/>
              <a:buChar char="–"/>
              <a:defRPr/>
            </a:pPr>
            <a:r>
              <a:rPr lang="en-US" sz="2200" dirty="0" smtClean="0"/>
              <a:t>Section 1115 research and demonstration waiver</a:t>
            </a:r>
          </a:p>
        </p:txBody>
      </p:sp>
      <p:sp>
        <p:nvSpPr>
          <p:cNvPr id="12293" name="Date Placeholder 4"/>
          <p:cNvSpPr>
            <a:spLocks noGrp="1"/>
          </p:cNvSpPr>
          <p:nvPr>
            <p:ph type="dt" sz="quarter"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41</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lstStyle/>
          <a:p>
            <a:endParaRPr lang="en-US" dirty="0"/>
          </a:p>
        </p:txBody>
      </p:sp>
      <p:sp>
        <p:nvSpPr>
          <p:cNvPr id="45059" name="Rectangle 3"/>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p>
        </p:txBody>
      </p:sp>
      <p:sp>
        <p:nvSpPr>
          <p:cNvPr id="45060" name="Rectangle 4"/>
          <p:cNvSpPr>
            <a:spLocks noGrp="1" noChangeArrowheads="1"/>
          </p:cNvSpPr>
          <p:nvPr>
            <p:ph type="title"/>
          </p:nvPr>
        </p:nvSpPr>
        <p:spPr>
          <a:xfrm>
            <a:off x="533400" y="381000"/>
            <a:ext cx="8077200" cy="1066800"/>
          </a:xfrm>
        </p:spPr>
        <p:txBody>
          <a:bodyPr/>
          <a:lstStyle/>
          <a:p>
            <a:pPr eaLnBrk="1" hangingPunct="1"/>
            <a:r>
              <a:rPr lang="en-US" dirty="0" smtClean="0">
                <a:cs typeface="Arial" charset="0"/>
              </a:rPr>
              <a:t>To Apply</a:t>
            </a:r>
          </a:p>
        </p:txBody>
      </p:sp>
      <p:sp>
        <p:nvSpPr>
          <p:cNvPr id="39941" name="Rectangle 5"/>
          <p:cNvSpPr>
            <a:spLocks noGrp="1" noChangeArrowheads="1"/>
          </p:cNvSpPr>
          <p:nvPr>
            <p:ph type="body" idx="1"/>
          </p:nvPr>
        </p:nvSpPr>
        <p:spPr>
          <a:xfrm>
            <a:off x="457200" y="1524000"/>
            <a:ext cx="8382000" cy="4419600"/>
          </a:xfrm>
        </p:spPr>
        <p:txBody>
          <a:bodyPr/>
          <a:lstStyle/>
          <a:p>
            <a:pPr marL="285750" indent="-285750" eaLnBrk="1" hangingPunct="1">
              <a:defRPr/>
            </a:pPr>
            <a:r>
              <a:rPr lang="en-US" dirty="0" smtClean="0"/>
              <a:t>If you might qualify </a:t>
            </a:r>
            <a:r>
              <a:rPr lang="en-US" dirty="0" smtClean="0">
                <a:cs typeface="Arial" charset="0"/>
              </a:rPr>
              <a:t>for a Medicare Savings Program</a:t>
            </a:r>
            <a:endParaRPr lang="en-US" dirty="0" smtClean="0"/>
          </a:p>
          <a:p>
            <a:pPr marL="744537" lvl="1" eaLnBrk="1" hangingPunct="1">
              <a:defRPr/>
            </a:pPr>
            <a:r>
              <a:rPr lang="en-US" dirty="0" smtClean="0"/>
              <a:t>Review your local guidelines</a:t>
            </a:r>
          </a:p>
          <a:p>
            <a:pPr marL="744537" lvl="1" eaLnBrk="1" hangingPunct="1">
              <a:defRPr/>
            </a:pPr>
            <a:r>
              <a:rPr lang="en-US" dirty="0" smtClean="0"/>
              <a:t>Collect your personal documents</a:t>
            </a:r>
          </a:p>
          <a:p>
            <a:pPr marL="744537" lvl="1" eaLnBrk="1" hangingPunct="1">
              <a:defRPr/>
            </a:pPr>
            <a:r>
              <a:rPr lang="en-US" dirty="0" smtClean="0"/>
              <a:t>Contact local agencies for more information</a:t>
            </a:r>
          </a:p>
          <a:p>
            <a:pPr marL="744537" lvl="1" eaLnBrk="1" hangingPunct="1">
              <a:defRPr/>
            </a:pPr>
            <a:r>
              <a:rPr lang="en-US" dirty="0" smtClean="0"/>
              <a:t>Complete application with state Medical Assistance office</a:t>
            </a:r>
          </a:p>
        </p:txBody>
      </p:sp>
      <p:sp>
        <p:nvSpPr>
          <p:cNvPr id="39943" name="Date Placeholder 6"/>
          <p:cNvSpPr>
            <a:spLocks noGrp="1"/>
          </p:cNvSpPr>
          <p:nvPr>
            <p:ph type="dt" sz="quarter" idx="10"/>
          </p:nvPr>
        </p:nvSpPr>
        <p:spPr/>
        <p:txBody>
          <a:bodyPr/>
          <a:lstStyle/>
          <a:p>
            <a:pPr>
              <a:defRPr/>
            </a:pPr>
            <a:r>
              <a:rPr lang="en-US" smtClean="0"/>
              <a:t>04/22/2011</a:t>
            </a:r>
            <a:endParaRPr lang="en-US" dirty="0"/>
          </a:p>
        </p:txBody>
      </p:sp>
      <p:sp>
        <p:nvSpPr>
          <p:cNvPr id="7" name="Slide Number Placeholder 6"/>
          <p:cNvSpPr>
            <a:spLocks noGrp="1"/>
          </p:cNvSpPr>
          <p:nvPr>
            <p:ph type="sldNum" sz="quarter" idx="11"/>
          </p:nvPr>
        </p:nvSpPr>
        <p:spPr/>
        <p:txBody>
          <a:bodyPr/>
          <a:lstStyle/>
          <a:p>
            <a:pPr>
              <a:defRPr/>
            </a:pPr>
            <a:fld id="{5257DFA7-27F1-4391-8F2A-A87C8BDE8EA7}" type="slidenum">
              <a:rPr lang="en-US" smtClean="0"/>
              <a:pPr>
                <a:defRPr/>
              </a:pPr>
              <a:t>42</a:t>
            </a:fld>
            <a:endParaRPr lang="en-US" dirty="0"/>
          </a:p>
        </p:txBody>
      </p:sp>
      <p:sp>
        <p:nvSpPr>
          <p:cNvPr id="8" name="Footer Placeholder 7"/>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a:xfrm>
            <a:off x="1295400" y="838200"/>
            <a:ext cx="7391400" cy="4267199"/>
          </a:xfrm>
        </p:spPr>
        <p:txBody>
          <a:bodyPr anchor="ctr"/>
          <a:lstStyle/>
          <a:p>
            <a:pPr marL="0" indent="0" algn="l" eaLnBrk="1" hangingPunct="1">
              <a:buFont typeface="Wingdings" pitchFamily="2" charset="2"/>
              <a:buChar char="§"/>
            </a:pPr>
            <a:r>
              <a:rPr lang="en-US" sz="2800" b="0" dirty="0" smtClean="0">
                <a:cs typeface="Arial" charset="0"/>
              </a:rPr>
              <a:t>What it is</a:t>
            </a:r>
          </a:p>
          <a:p>
            <a:pPr marL="0" indent="0" algn="l" eaLnBrk="1" hangingPunct="1">
              <a:buFont typeface="Wingdings" pitchFamily="2" charset="2"/>
              <a:buChar char="§"/>
            </a:pPr>
            <a:r>
              <a:rPr lang="en-US" sz="2800" b="0" dirty="0" smtClean="0">
                <a:cs typeface="Arial" charset="0"/>
              </a:rPr>
              <a:t> Who is eligible</a:t>
            </a:r>
            <a:endParaRPr lang="en-US" sz="3200" dirty="0" smtClean="0">
              <a:cs typeface="Arial" charset="0"/>
            </a:endParaRPr>
          </a:p>
        </p:txBody>
      </p:sp>
      <p:sp>
        <p:nvSpPr>
          <p:cNvPr id="3" name="Date Placeholder 2"/>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2"/>
          </p:nvPr>
        </p:nvSpPr>
        <p:spPr/>
        <p:txBody>
          <a:bodyPr/>
          <a:lstStyle/>
          <a:p>
            <a:pPr>
              <a:defRPr/>
            </a:pPr>
            <a:fld id="{0AFA3213-411C-4898-9B28-ADC9D0554F7D}" type="slidenum">
              <a:rPr lang="en-US" smtClean="0"/>
              <a:pPr>
                <a:defRPr/>
              </a:pPr>
              <a:t>43</a:t>
            </a:fld>
            <a:endParaRPr lang="en-US" dirty="0"/>
          </a:p>
        </p:txBody>
      </p:sp>
      <p:sp>
        <p:nvSpPr>
          <p:cNvPr id="6" name="Footer Placeholder 5"/>
          <p:cNvSpPr>
            <a:spLocks noGrp="1"/>
          </p:cNvSpPr>
          <p:nvPr>
            <p:ph type="ftr" sz="quarter" idx="11"/>
          </p:nvPr>
        </p:nvSpPr>
        <p:spPr/>
        <p:txBody>
          <a:bodyPr/>
          <a:lstStyle/>
          <a:p>
            <a:pPr>
              <a:defRPr/>
            </a:pPr>
            <a:r>
              <a:rPr lang="en-US" smtClean="0"/>
              <a:t>Medicaid &amp; the Children's Health Insurance Program</a:t>
            </a:r>
            <a:endParaRPr lang="en-US"/>
          </a:p>
        </p:txBody>
      </p:sp>
      <p:sp>
        <p:nvSpPr>
          <p:cNvPr id="7" name="Title 1"/>
          <p:cNvSpPr>
            <a:spLocks noGrp="1"/>
          </p:cNvSpPr>
          <p:nvPr>
            <p:ph type="title" idx="4294967295"/>
          </p:nvPr>
        </p:nvSpPr>
        <p:spPr>
          <a:xfrm>
            <a:off x="0" y="0"/>
            <a:ext cx="9144000" cy="1219200"/>
          </a:xfrm>
          <a:solidFill>
            <a:srgbClr val="00338E"/>
          </a:solidFill>
        </p:spPr>
        <p:txBody>
          <a:bodyPr/>
          <a:lstStyle>
            <a:lvl1pPr>
              <a:defRPr sz="3600">
                <a:solidFill>
                  <a:schemeClr val="bg1"/>
                </a:solidFill>
              </a:defRPr>
            </a:lvl1pPr>
          </a:lstStyle>
          <a:p>
            <a:r>
              <a:rPr lang="en-US" dirty="0" smtClean="0"/>
              <a:t>Children’s </a:t>
            </a:r>
            <a:r>
              <a:rPr lang="en-US" dirty="0" smtClean="0"/>
              <a:t>Health </a:t>
            </a:r>
            <a:r>
              <a:rPr lang="en-US" dirty="0" smtClean="0"/>
              <a:t>Insurance Program (CHIP)</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Autofit/>
          </a:bodyPr>
          <a:lstStyle/>
          <a:p>
            <a:pPr>
              <a:spcBef>
                <a:spcPts val="600"/>
              </a:spcBef>
              <a:defRPr/>
            </a:pPr>
            <a:r>
              <a:rPr lang="en-US" dirty="0" smtClean="0">
                <a:cs typeface="Arial" charset="0"/>
              </a:rPr>
              <a:t>Overview of CHIP</a:t>
            </a:r>
          </a:p>
        </p:txBody>
      </p:sp>
      <p:sp>
        <p:nvSpPr>
          <p:cNvPr id="40963" name="Rectangle 3"/>
          <p:cNvSpPr>
            <a:spLocks noGrp="1" noChangeArrowheads="1"/>
          </p:cNvSpPr>
          <p:nvPr>
            <p:ph idx="1"/>
          </p:nvPr>
        </p:nvSpPr>
        <p:spPr>
          <a:xfrm>
            <a:off x="457200" y="1371600"/>
            <a:ext cx="8229600" cy="4754563"/>
          </a:xfrm>
        </p:spPr>
        <p:txBody>
          <a:bodyPr/>
          <a:lstStyle/>
          <a:p>
            <a:pPr>
              <a:defRPr/>
            </a:pPr>
            <a:r>
              <a:rPr lang="en-US" sz="2800" dirty="0" smtClean="0"/>
              <a:t>Children’s Health Insurance Program (CHIP)</a:t>
            </a:r>
          </a:p>
          <a:p>
            <a:pPr>
              <a:defRPr/>
            </a:pPr>
            <a:r>
              <a:rPr lang="en-US" sz="2800" dirty="0" smtClean="0"/>
              <a:t>Title XXI of the Social Security Act</a:t>
            </a:r>
          </a:p>
          <a:p>
            <a:pPr>
              <a:defRPr/>
            </a:pPr>
            <a:r>
              <a:rPr lang="en-US" sz="2800" dirty="0" smtClean="0"/>
              <a:t>Part of the Balanced Budget Act of 1997</a:t>
            </a:r>
          </a:p>
          <a:p>
            <a:pPr>
              <a:defRPr/>
            </a:pPr>
            <a:r>
              <a:rPr lang="en-US" sz="2800" dirty="0" smtClean="0"/>
              <a:t>Covers America’s uninsured children</a:t>
            </a:r>
          </a:p>
          <a:p>
            <a:pPr>
              <a:spcBef>
                <a:spcPts val="0"/>
              </a:spcBef>
              <a:defRPr/>
            </a:pPr>
            <a:r>
              <a:rPr lang="en-US" sz="2800" dirty="0" smtClean="0"/>
              <a:t>Joint Federal and state financing</a:t>
            </a:r>
          </a:p>
          <a:p>
            <a:pPr lvl="1">
              <a:defRPr/>
            </a:pPr>
            <a:r>
              <a:rPr lang="en-US" dirty="0" smtClean="0"/>
              <a:t>Federal Medical Assistance Percentages (FMAP)</a:t>
            </a:r>
          </a:p>
          <a:p>
            <a:pPr>
              <a:defRPr/>
            </a:pPr>
            <a:r>
              <a:rPr lang="en-US" sz="2800" dirty="0" smtClean="0"/>
              <a:t>Administered by each state</a:t>
            </a:r>
          </a:p>
          <a:p>
            <a:pPr>
              <a:defRPr/>
            </a:pPr>
            <a:r>
              <a:rPr lang="en-US" sz="2800" dirty="0" smtClean="0"/>
              <a:t>State option to design program</a:t>
            </a:r>
          </a:p>
        </p:txBody>
      </p:sp>
      <p:sp>
        <p:nvSpPr>
          <p:cNvPr id="40965"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44</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Grp="1" noChangeArrowheads="1"/>
          </p:cNvSpPr>
          <p:nvPr>
            <p:ph type="title"/>
          </p:nvPr>
        </p:nvSpPr>
        <p:spPr/>
        <p:txBody>
          <a:bodyPr lIns="0" rIns="0" bIns="0"/>
          <a:lstStyle/>
          <a:p>
            <a:r>
              <a:rPr lang="en-US" sz="3600" dirty="0" smtClean="0"/>
              <a:t>CHIPRA</a:t>
            </a:r>
          </a:p>
        </p:txBody>
      </p:sp>
      <p:sp>
        <p:nvSpPr>
          <p:cNvPr id="48131" name="Rectangle 3"/>
          <p:cNvSpPr>
            <a:spLocks noGrp="1" noChangeArrowheads="1"/>
          </p:cNvSpPr>
          <p:nvPr>
            <p:ph idx="1"/>
          </p:nvPr>
        </p:nvSpPr>
        <p:spPr/>
        <p:txBody>
          <a:bodyPr/>
          <a:lstStyle/>
          <a:p>
            <a:pPr marL="285750" indent="-285750">
              <a:buFont typeface="Wingdings" pitchFamily="2" charset="2"/>
              <a:buChar char="§"/>
            </a:pPr>
            <a:r>
              <a:rPr lang="en-US" dirty="0" smtClean="0"/>
              <a:t>Children’s Health Insurance Program Reauthorization Act </a:t>
            </a:r>
            <a:r>
              <a:rPr lang="en-US" dirty="0" smtClean="0">
                <a:latin typeface="+mn-lt"/>
              </a:rPr>
              <a:t>of 2009  </a:t>
            </a:r>
          </a:p>
          <a:p>
            <a:pPr marL="285750" indent="-285750">
              <a:buFont typeface="Wingdings" pitchFamily="2" charset="2"/>
              <a:buChar char="§"/>
            </a:pPr>
            <a:r>
              <a:rPr lang="en-US" dirty="0" smtClean="0">
                <a:latin typeface="+mn-lt"/>
              </a:rPr>
              <a:t>Also known as PL 111-3</a:t>
            </a:r>
            <a:endParaRPr lang="en-US" sz="2400" dirty="0" smtClean="0">
              <a:latin typeface="+mn-lt"/>
            </a:endParaRPr>
          </a:p>
          <a:p>
            <a:pPr marL="285750" indent="-285750">
              <a:buFont typeface="Wingdings" pitchFamily="2" charset="2"/>
              <a:buChar char="§"/>
            </a:pPr>
            <a:r>
              <a:rPr lang="en-US" dirty="0" smtClean="0">
                <a:latin typeface="+mn-lt"/>
              </a:rPr>
              <a:t>Reauthorized CHIP effective February 4, 2009</a:t>
            </a:r>
          </a:p>
          <a:p>
            <a:pPr marL="628650" lvl="1" indent="-228600">
              <a:buFont typeface="Calibri" pitchFamily="34" charset="0"/>
              <a:buChar char="–"/>
            </a:pPr>
            <a:r>
              <a:rPr lang="en-US" dirty="0" smtClean="0">
                <a:latin typeface="+mn-lt"/>
              </a:rPr>
              <a:t>“S” dropped</a:t>
            </a:r>
          </a:p>
          <a:p>
            <a:pPr marL="628650" lvl="1" indent="-228600">
              <a:buFont typeface="Calibri" pitchFamily="34" charset="0"/>
              <a:buChar char="–"/>
            </a:pPr>
            <a:r>
              <a:rPr lang="en-US" dirty="0" smtClean="0">
                <a:latin typeface="+mn-lt"/>
              </a:rPr>
              <a:t>SCHIP now known as CHIP</a:t>
            </a:r>
          </a:p>
        </p:txBody>
      </p:sp>
      <p:sp>
        <p:nvSpPr>
          <p:cNvPr id="43013"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CF8EECBE-7047-48BC-A809-F63D86192A59}" type="slidenum">
              <a:rPr lang="en-US" smtClean="0"/>
              <a:pPr>
                <a:defRPr/>
              </a:pPr>
              <a:t>45</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noGrp="1" noChangeArrowheads="1"/>
          </p:cNvSpPr>
          <p:nvPr>
            <p:ph type="title"/>
          </p:nvPr>
        </p:nvSpPr>
        <p:spPr/>
        <p:txBody>
          <a:bodyPr lIns="0" rIns="0" bIns="0"/>
          <a:lstStyle/>
          <a:p>
            <a:r>
              <a:rPr lang="en-US" sz="3600" dirty="0" smtClean="0"/>
              <a:t>What Has Not Changed</a:t>
            </a:r>
          </a:p>
        </p:txBody>
      </p:sp>
      <p:sp>
        <p:nvSpPr>
          <p:cNvPr id="51203" name="Rectangle 3"/>
          <p:cNvSpPr>
            <a:spLocks noGrp="1" noChangeArrowheads="1"/>
          </p:cNvSpPr>
          <p:nvPr>
            <p:ph idx="1"/>
          </p:nvPr>
        </p:nvSpPr>
        <p:spPr/>
        <p:txBody>
          <a:bodyPr/>
          <a:lstStyle/>
          <a:p>
            <a:pPr marL="285750" indent="-285750">
              <a:buFont typeface="Wingdings" pitchFamily="2" charset="2"/>
              <a:buChar char="§"/>
              <a:defRPr/>
            </a:pPr>
            <a:r>
              <a:rPr lang="en-US" sz="2800" dirty="0" smtClean="0"/>
              <a:t>Still provides health insurance for children </a:t>
            </a:r>
          </a:p>
          <a:p>
            <a:pPr marL="688975" lvl="1">
              <a:defRPr/>
            </a:pPr>
            <a:r>
              <a:rPr lang="en-US" dirty="0" smtClean="0"/>
              <a:t>Up to age 19 and those not already insured</a:t>
            </a:r>
          </a:p>
          <a:p>
            <a:pPr marL="688975" lvl="1">
              <a:defRPr/>
            </a:pPr>
            <a:r>
              <a:rPr lang="en-US" dirty="0" smtClean="0"/>
              <a:t>Must meet other requirements   </a:t>
            </a:r>
          </a:p>
          <a:p>
            <a:pPr marL="285750" indent="-285750">
              <a:buFont typeface="Wingdings" pitchFamily="2" charset="2"/>
              <a:buChar char="§"/>
              <a:defRPr/>
            </a:pPr>
            <a:r>
              <a:rPr lang="en-US" sz="2800" dirty="0" smtClean="0"/>
              <a:t>It is still a Federal/state partnership</a:t>
            </a:r>
          </a:p>
          <a:p>
            <a:pPr marL="285750" indent="-285750">
              <a:buFont typeface="Wingdings" pitchFamily="2" charset="2"/>
              <a:buChar char="§"/>
              <a:defRPr/>
            </a:pPr>
            <a:r>
              <a:rPr lang="en-US" sz="2800" dirty="0" smtClean="0"/>
              <a:t>States still set own guidelines within Federal rules</a:t>
            </a:r>
          </a:p>
          <a:p>
            <a:pPr marL="285750" indent="-285750">
              <a:buFont typeface="Wingdings" pitchFamily="2" charset="2"/>
              <a:buChar char="§"/>
              <a:defRPr/>
            </a:pPr>
            <a:r>
              <a:rPr lang="en-US" sz="2800" dirty="0" smtClean="0"/>
              <a:t>The way CHIP is funded (not an entitlement program)  </a:t>
            </a:r>
          </a:p>
          <a:p>
            <a:pPr marL="403225" indent="-403225">
              <a:defRPr/>
            </a:pPr>
            <a:endParaRPr lang="en-US" dirty="0" smtClean="0"/>
          </a:p>
        </p:txBody>
      </p:sp>
      <p:sp>
        <p:nvSpPr>
          <p:cNvPr id="44037"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CF8EECBE-7047-48BC-A809-F63D86192A59}" type="slidenum">
              <a:rPr lang="en-US" smtClean="0"/>
              <a:pPr>
                <a:defRPr/>
              </a:pPr>
              <a:t>46</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CF8EECBE-7047-48BC-A809-F63D86192A59}" type="slidenum">
              <a:rPr lang="en-US" smtClean="0"/>
              <a:pPr>
                <a:defRPr/>
              </a:pPr>
              <a:t>47</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dirty="0"/>
          </a:p>
        </p:txBody>
      </p:sp>
      <p:sp>
        <p:nvSpPr>
          <p:cNvPr id="11" name="AutoShape 2"/>
          <p:cNvSpPr>
            <a:spLocks noGrp="1" noChangeArrowheads="1"/>
          </p:cNvSpPr>
          <p:nvPr>
            <p:ph type="title"/>
          </p:nvPr>
        </p:nvSpPr>
        <p:spPr>
          <a:xfrm>
            <a:off x="457200" y="274638"/>
            <a:ext cx="8229600" cy="1143000"/>
          </a:xfrm>
        </p:spPr>
        <p:txBody>
          <a:bodyPr lIns="0" rIns="0" bIns="0"/>
          <a:lstStyle/>
          <a:p>
            <a:r>
              <a:rPr lang="en-US" sz="3600" dirty="0" smtClean="0"/>
              <a:t>What Has Not Changed</a:t>
            </a:r>
          </a:p>
        </p:txBody>
      </p:sp>
      <p:pic>
        <p:nvPicPr>
          <p:cNvPr id="12" name="Picture 11" descr="CHIPMapofStatePlanActivity.jpg"/>
          <p:cNvPicPr>
            <a:picLocks noChangeAspect="1"/>
          </p:cNvPicPr>
          <p:nvPr/>
        </p:nvPicPr>
        <p:blipFill>
          <a:blip r:embed="rId3" cstate="print"/>
          <a:stretch>
            <a:fillRect/>
          </a:stretch>
        </p:blipFill>
        <p:spPr>
          <a:xfrm>
            <a:off x="0" y="-26246"/>
            <a:ext cx="9144000" cy="6884246"/>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p:cNvSpPr>
            <a:spLocks noGrp="1" noChangeArrowheads="1"/>
          </p:cNvSpPr>
          <p:nvPr>
            <p:ph type="title"/>
          </p:nvPr>
        </p:nvSpPr>
        <p:spPr/>
        <p:txBody>
          <a:bodyPr lIns="0" rIns="0" bIns="0"/>
          <a:lstStyle/>
          <a:p>
            <a:r>
              <a:rPr lang="en-US" sz="3600" dirty="0" smtClean="0"/>
              <a:t>Who Is Eligible?</a:t>
            </a:r>
          </a:p>
        </p:txBody>
      </p:sp>
      <p:sp>
        <p:nvSpPr>
          <p:cNvPr id="30723" name="Rectangle 3"/>
          <p:cNvSpPr>
            <a:spLocks noGrp="1" noChangeArrowheads="1"/>
          </p:cNvSpPr>
          <p:nvPr>
            <p:ph idx="1"/>
          </p:nvPr>
        </p:nvSpPr>
        <p:spPr/>
        <p:txBody>
          <a:bodyPr/>
          <a:lstStyle/>
          <a:p>
            <a:pPr marL="285750" indent="-285750">
              <a:buFont typeface="Wingdings" pitchFamily="2" charset="2"/>
              <a:buChar char="§"/>
              <a:defRPr/>
            </a:pPr>
            <a:r>
              <a:rPr lang="en-US" dirty="0" smtClean="0"/>
              <a:t>Uninsured children and pregnant women</a:t>
            </a:r>
          </a:p>
          <a:p>
            <a:pPr lvl="1">
              <a:buFont typeface="Arial" pitchFamily="34" charset="0"/>
              <a:buChar char="–"/>
              <a:defRPr/>
            </a:pPr>
            <a:r>
              <a:rPr lang="en-US" dirty="0" smtClean="0"/>
              <a:t>Family income too high for Medicaid</a:t>
            </a:r>
          </a:p>
          <a:p>
            <a:pPr marL="285750" indent="-285750">
              <a:buFont typeface="Wingdings" pitchFamily="2" charset="2"/>
              <a:buChar char="§"/>
            </a:pPr>
            <a:r>
              <a:rPr lang="en-US" dirty="0" smtClean="0"/>
              <a:t>CHIPRA makes it easier to obtain and access CHIP health care for</a:t>
            </a:r>
          </a:p>
          <a:p>
            <a:pPr marL="639763" lvl="1" indent="-246063"/>
            <a:r>
              <a:rPr lang="en-US" dirty="0" smtClean="0"/>
              <a:t>Uninsured children with higher income </a:t>
            </a:r>
          </a:p>
          <a:p>
            <a:pPr marL="639763" lvl="1" indent="-246063"/>
            <a:r>
              <a:rPr lang="en-US" dirty="0" smtClean="0"/>
              <a:t>Uninsured low income pregnant women </a:t>
            </a:r>
          </a:p>
          <a:p>
            <a:pPr marL="639763" lvl="1" indent="-246063"/>
            <a:r>
              <a:rPr lang="en-US" dirty="0" smtClean="0"/>
              <a:t>Children born to women receiving pregnancy-related assistance</a:t>
            </a:r>
          </a:p>
          <a:p>
            <a:pPr lvl="2"/>
            <a:r>
              <a:rPr lang="en-US" sz="2200" dirty="0" smtClean="0"/>
              <a:t>Get automatic enrollment in Medicaid or CHIP</a:t>
            </a:r>
          </a:p>
          <a:p>
            <a:pPr lvl="1">
              <a:buFont typeface="Arial" pitchFamily="34" charset="0"/>
              <a:buChar char="–"/>
              <a:defRPr/>
            </a:pPr>
            <a:endParaRPr lang="en-US" dirty="0" smtClean="0"/>
          </a:p>
        </p:txBody>
      </p:sp>
      <p:sp>
        <p:nvSpPr>
          <p:cNvPr id="47109"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CF8EECBE-7047-48BC-A809-F63D86192A59}" type="slidenum">
              <a:rPr lang="en-US" smtClean="0"/>
              <a:pPr>
                <a:defRPr/>
              </a:pPr>
              <a:t>48</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lIns="0" rIns="0" bIns="0"/>
          <a:lstStyle/>
          <a:p>
            <a:pPr marL="342900" indent="-342900"/>
            <a:r>
              <a:rPr lang="en-US" sz="3600" dirty="0" smtClean="0">
                <a:solidFill>
                  <a:srgbClr val="000000"/>
                </a:solidFill>
              </a:rPr>
              <a:t> </a:t>
            </a:r>
            <a:r>
              <a:rPr lang="en-US" sz="3600" dirty="0" smtClean="0"/>
              <a:t>CHIPRA Eligibility &amp; Enrollment Processes</a:t>
            </a:r>
            <a:endParaRPr lang="en-US" sz="3600" dirty="0" smtClean="0">
              <a:solidFill>
                <a:srgbClr val="000000"/>
              </a:solidFill>
            </a:endParaRPr>
          </a:p>
        </p:txBody>
      </p:sp>
      <p:sp>
        <p:nvSpPr>
          <p:cNvPr id="49156" name="Content Placeholder 2"/>
          <p:cNvSpPr>
            <a:spLocks noGrp="1"/>
          </p:cNvSpPr>
          <p:nvPr>
            <p:ph idx="1"/>
          </p:nvPr>
        </p:nvSpPr>
        <p:spPr/>
        <p:txBody>
          <a:bodyPr/>
          <a:lstStyle/>
          <a:p>
            <a:pPr marL="344488" indent="-344488">
              <a:buFont typeface="Wingdings" pitchFamily="2" charset="2"/>
              <a:buChar char="§"/>
              <a:defRPr/>
            </a:pPr>
            <a:r>
              <a:rPr lang="en-US" dirty="0" smtClean="0"/>
              <a:t>States can use public “Express Lane agencies”</a:t>
            </a:r>
          </a:p>
          <a:p>
            <a:pPr lvl="1">
              <a:buFont typeface="Arial" pitchFamily="34" charset="0"/>
              <a:buChar char="–"/>
              <a:defRPr/>
            </a:pPr>
            <a:r>
              <a:rPr lang="en-US" dirty="0" smtClean="0">
                <a:latin typeface="+mn-lt"/>
              </a:rPr>
              <a:t>For initial eligibility and redetermination </a:t>
            </a:r>
          </a:p>
          <a:p>
            <a:pPr marL="344488" indent="-344488">
              <a:buFont typeface="Wingdings" pitchFamily="2" charset="2"/>
              <a:buChar char="§"/>
              <a:defRPr/>
            </a:pPr>
            <a:r>
              <a:rPr lang="en-US" dirty="0" smtClean="0"/>
              <a:t>Allows for auto enrollment </a:t>
            </a:r>
          </a:p>
          <a:p>
            <a:pPr marL="344488" indent="-344488">
              <a:buFont typeface="Wingdings" pitchFamily="2" charset="2"/>
              <a:buChar char="§"/>
              <a:defRPr/>
            </a:pPr>
            <a:r>
              <a:rPr lang="en-US" dirty="0" smtClean="0"/>
              <a:t>State required to</a:t>
            </a:r>
          </a:p>
          <a:p>
            <a:pPr marL="744538" lvl="1" indent="-287338">
              <a:buFont typeface="Calibri" pitchFamily="34" charset="0"/>
              <a:buChar char="–"/>
              <a:defRPr/>
            </a:pPr>
            <a:r>
              <a:rPr lang="en-US" dirty="0" smtClean="0"/>
              <a:t>Verify ineligibility</a:t>
            </a:r>
          </a:p>
          <a:p>
            <a:pPr marL="744538" lvl="1" indent="-287338">
              <a:buFont typeface="Calibri" pitchFamily="34" charset="0"/>
              <a:buChar char="–"/>
              <a:defRPr/>
            </a:pPr>
            <a:r>
              <a:rPr lang="en-US" dirty="0" smtClean="0"/>
              <a:t>Document citizenship </a:t>
            </a:r>
          </a:p>
          <a:p>
            <a:pPr marL="744538" lvl="1" indent="-287338">
              <a:buFont typeface="Calibri" pitchFamily="34" charset="0"/>
              <a:buChar char="–"/>
              <a:defRPr/>
            </a:pPr>
            <a:r>
              <a:rPr lang="en-US" dirty="0" smtClean="0"/>
              <a:t>Compute and report payment reviews</a:t>
            </a:r>
          </a:p>
          <a:p>
            <a:pPr marL="273050" indent="-273050">
              <a:buNone/>
              <a:defRPr/>
            </a:pPr>
            <a:endParaRPr lang="en-US" dirty="0" smtClean="0"/>
          </a:p>
        </p:txBody>
      </p:sp>
      <p:sp>
        <p:nvSpPr>
          <p:cNvPr id="49157"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CF8EECBE-7047-48BC-A809-F63D86192A59}" type="slidenum">
              <a:rPr lang="en-US" smtClean="0"/>
              <a:pPr>
                <a:defRPr/>
              </a:pPr>
              <a:t>49</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cs typeface="Arial" charset="0"/>
              </a:rPr>
              <a:t>Medicaid Overview</a:t>
            </a:r>
          </a:p>
        </p:txBody>
      </p:sp>
      <p:sp>
        <p:nvSpPr>
          <p:cNvPr id="7171" name="Rectangle 3"/>
          <p:cNvSpPr>
            <a:spLocks noGrp="1" noChangeArrowheads="1"/>
          </p:cNvSpPr>
          <p:nvPr>
            <p:ph idx="1"/>
          </p:nvPr>
        </p:nvSpPr>
        <p:spPr/>
        <p:txBody>
          <a:bodyPr/>
          <a:lstStyle/>
          <a:p>
            <a:pPr eaLnBrk="1" hangingPunct="1">
              <a:lnSpc>
                <a:spcPct val="90000"/>
              </a:lnSpc>
              <a:defRPr/>
            </a:pPr>
            <a:r>
              <a:rPr lang="en-US" dirty="0" smtClean="0"/>
              <a:t>Title XIX of the Social Security Act</a:t>
            </a:r>
          </a:p>
          <a:p>
            <a:pPr eaLnBrk="1" hangingPunct="1">
              <a:lnSpc>
                <a:spcPct val="90000"/>
              </a:lnSpc>
              <a:defRPr/>
            </a:pPr>
            <a:r>
              <a:rPr lang="en-US" dirty="0" smtClean="0"/>
              <a:t>Established by Congress in 1965</a:t>
            </a:r>
          </a:p>
          <a:p>
            <a:pPr eaLnBrk="1" hangingPunct="1">
              <a:lnSpc>
                <a:spcPct val="90000"/>
              </a:lnSpc>
              <a:defRPr/>
            </a:pPr>
            <a:r>
              <a:rPr lang="en-US" dirty="0" smtClean="0"/>
              <a:t>Medical assistance for people with limited income and resources</a:t>
            </a:r>
          </a:p>
          <a:p>
            <a:pPr eaLnBrk="1" hangingPunct="1">
              <a:lnSpc>
                <a:spcPct val="90000"/>
              </a:lnSpc>
              <a:defRPr/>
            </a:pPr>
            <a:r>
              <a:rPr lang="en-US" dirty="0" smtClean="0"/>
              <a:t>Covers 58M adults/children</a:t>
            </a:r>
          </a:p>
          <a:p>
            <a:pPr eaLnBrk="1" hangingPunct="1">
              <a:lnSpc>
                <a:spcPct val="90000"/>
              </a:lnSpc>
              <a:defRPr/>
            </a:pPr>
            <a:r>
              <a:rPr lang="en-US" dirty="0" smtClean="0"/>
              <a:t>Augments Medicare for 7M aged/disabled</a:t>
            </a:r>
          </a:p>
          <a:p>
            <a:pPr eaLnBrk="1" hangingPunct="1">
              <a:lnSpc>
                <a:spcPct val="90000"/>
              </a:lnSpc>
              <a:buFont typeface="Wingdings" pitchFamily="2" charset="2"/>
              <a:buNone/>
              <a:defRPr/>
            </a:pPr>
            <a:endParaRPr lang="en-US" dirty="0" smtClean="0"/>
          </a:p>
        </p:txBody>
      </p:sp>
      <p:sp>
        <p:nvSpPr>
          <p:cNvPr id="7173"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5</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lIns="0" rIns="0" bIns="0"/>
          <a:lstStyle/>
          <a:p>
            <a:r>
              <a:rPr lang="en-US" sz="3600" dirty="0" smtClean="0"/>
              <a:t>Citizenship Changes</a:t>
            </a:r>
          </a:p>
        </p:txBody>
      </p:sp>
      <p:sp>
        <p:nvSpPr>
          <p:cNvPr id="54275" name="Content Placeholder 2"/>
          <p:cNvSpPr>
            <a:spLocks noGrp="1"/>
          </p:cNvSpPr>
          <p:nvPr>
            <p:ph idx="1"/>
          </p:nvPr>
        </p:nvSpPr>
        <p:spPr/>
        <p:txBody>
          <a:bodyPr/>
          <a:lstStyle/>
          <a:p>
            <a:pPr marL="288925" indent="-288925">
              <a:buFont typeface="Wingdings" pitchFamily="2" charset="2"/>
              <a:buChar char="§"/>
            </a:pPr>
            <a:r>
              <a:rPr lang="en-US" dirty="0" smtClean="0"/>
              <a:t>CHIPRA gives options</a:t>
            </a:r>
          </a:p>
          <a:p>
            <a:pPr marL="688975" lvl="1" indent="-288925">
              <a:buFont typeface="Wingdings" pitchFamily="2" charset="2"/>
              <a:buChar char="§"/>
            </a:pPr>
            <a:r>
              <a:rPr lang="en-US" dirty="0" smtClean="0"/>
              <a:t>State may lift five-year ban on covering legal immigrants</a:t>
            </a:r>
          </a:p>
          <a:p>
            <a:pPr marL="688975" lvl="1" indent="-288925">
              <a:buFont typeface="Wingdings" pitchFamily="2" charset="2"/>
              <a:buChar char="§"/>
            </a:pPr>
            <a:r>
              <a:rPr lang="en-US" dirty="0" smtClean="0"/>
              <a:t>Citizenship documentation requirements apply</a:t>
            </a:r>
          </a:p>
          <a:p>
            <a:pPr marL="1089025" lvl="2" indent="-288925">
              <a:buFont typeface="Calibri" pitchFamily="34" charset="0"/>
              <a:buChar char="–"/>
            </a:pPr>
            <a:r>
              <a:rPr lang="en-US" dirty="0" smtClean="0"/>
              <a:t>Tribal membership and enrollment documents satisfy requirements</a:t>
            </a:r>
          </a:p>
          <a:p>
            <a:pPr marL="288925" indent="-288925">
              <a:buFont typeface="Wingdings" pitchFamily="2" charset="2"/>
              <a:buChar char="§"/>
            </a:pPr>
            <a:r>
              <a:rPr lang="en-US" dirty="0" smtClean="0"/>
              <a:t>Changes retroactive to 2006</a:t>
            </a:r>
          </a:p>
        </p:txBody>
      </p:sp>
      <p:sp>
        <p:nvSpPr>
          <p:cNvPr id="50181"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CF8EECBE-7047-48BC-A809-F63D86192A59}" type="slidenum">
              <a:rPr lang="en-US" smtClean="0"/>
              <a:pPr>
                <a:defRPr/>
              </a:pPr>
              <a:t>50</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p:txBody>
          <a:bodyPr anchor="ctr" anchorCtr="0"/>
          <a:lstStyle/>
          <a:p>
            <a:pPr marL="0" indent="0" eaLnBrk="1" hangingPunct="1"/>
            <a:r>
              <a:rPr lang="en-US" dirty="0" smtClean="0"/>
              <a:t>Coverage in U.S. Territories</a:t>
            </a:r>
          </a:p>
          <a:p>
            <a:pPr marL="0" indent="0" algn="l" eaLnBrk="1" hangingPunct="1"/>
            <a:endParaRPr lang="en-US" dirty="0" smtClean="0">
              <a:cs typeface="Arial" charset="0"/>
            </a:endParaRPr>
          </a:p>
        </p:txBody>
      </p:sp>
      <p:sp>
        <p:nvSpPr>
          <p:cNvPr id="3" name="Date Placeholder 2"/>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2"/>
          </p:nvPr>
        </p:nvSpPr>
        <p:spPr/>
        <p:txBody>
          <a:bodyPr/>
          <a:lstStyle/>
          <a:p>
            <a:pPr>
              <a:defRPr/>
            </a:pPr>
            <a:fld id="{0AFA3213-411C-4898-9B28-ADC9D0554F7D}" type="slidenum">
              <a:rPr lang="en-US" smtClean="0"/>
              <a:pPr>
                <a:defRPr/>
              </a:pPr>
              <a:t>51</a:t>
            </a:fld>
            <a:endParaRPr lang="en-US" dirty="0"/>
          </a:p>
        </p:txBody>
      </p:sp>
      <p:sp>
        <p:nvSpPr>
          <p:cNvPr id="6" name="Footer Placeholder 5"/>
          <p:cNvSpPr>
            <a:spLocks noGrp="1"/>
          </p:cNvSpPr>
          <p:nvPr>
            <p:ph type="ftr" sz="quarter" idx="11"/>
          </p:nvPr>
        </p:nvSpPr>
        <p:spPr/>
        <p:txBody>
          <a:bodyPr/>
          <a:lstStyle/>
          <a:p>
            <a:pPr>
              <a:defRPr/>
            </a:pPr>
            <a:r>
              <a:rPr lang="en-US" smtClean="0"/>
              <a:t>Medicaid &amp; the Children's Health Insurance Program</a:t>
            </a:r>
            <a:endParaRPr lang="en-US"/>
          </a:p>
        </p:txBody>
      </p:sp>
      <p:sp>
        <p:nvSpPr>
          <p:cNvPr id="7" name="Title 1"/>
          <p:cNvSpPr>
            <a:spLocks noGrp="1"/>
          </p:cNvSpPr>
          <p:nvPr>
            <p:ph type="title" idx="4294967295"/>
          </p:nvPr>
        </p:nvSpPr>
        <p:spPr>
          <a:xfrm>
            <a:off x="0" y="0"/>
            <a:ext cx="9144000" cy="1219200"/>
          </a:xfrm>
          <a:solidFill>
            <a:srgbClr val="00338E"/>
          </a:solidFill>
        </p:spPr>
        <p:txBody>
          <a:bodyPr/>
          <a:lstStyle>
            <a:lvl1pPr>
              <a:defRPr sz="3600">
                <a:solidFill>
                  <a:schemeClr val="bg1"/>
                </a:solidFill>
              </a:defRPr>
            </a:lvl1pPr>
          </a:lstStyle>
          <a:p>
            <a:r>
              <a:rPr lang="en-US" dirty="0" smtClean="0"/>
              <a:t>Coverage in U.S. Territories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smtClean="0">
                <a:cs typeface="Arial" charset="0"/>
              </a:rPr>
              <a:t>Programs in U.S. Territories</a:t>
            </a:r>
          </a:p>
        </p:txBody>
      </p:sp>
      <p:sp>
        <p:nvSpPr>
          <p:cNvPr id="52227" name="Rectangle 3"/>
          <p:cNvSpPr>
            <a:spLocks noGrp="1" noChangeArrowheads="1"/>
          </p:cNvSpPr>
          <p:nvPr>
            <p:ph type="body" idx="1"/>
          </p:nvPr>
        </p:nvSpPr>
        <p:spPr/>
        <p:txBody>
          <a:bodyPr/>
          <a:lstStyle/>
          <a:p>
            <a:pPr eaLnBrk="1" hangingPunct="1">
              <a:lnSpc>
                <a:spcPct val="90000"/>
              </a:lnSpc>
              <a:defRPr/>
            </a:pPr>
            <a:r>
              <a:rPr lang="en-US" dirty="0" smtClean="0"/>
              <a:t>Medicaid/other programs available in U.S. territories</a:t>
            </a:r>
          </a:p>
          <a:p>
            <a:pPr lvl="1" eaLnBrk="1" hangingPunct="1">
              <a:lnSpc>
                <a:spcPct val="90000"/>
              </a:lnSpc>
              <a:buFont typeface="Arial" pitchFamily="34" charset="0"/>
              <a:buChar char="–"/>
              <a:defRPr/>
            </a:pPr>
            <a:r>
              <a:rPr lang="en-US" dirty="0" smtClean="0"/>
              <a:t>Puerto Rico</a:t>
            </a:r>
          </a:p>
          <a:p>
            <a:pPr lvl="1" eaLnBrk="1" hangingPunct="1">
              <a:lnSpc>
                <a:spcPct val="90000"/>
              </a:lnSpc>
              <a:buFont typeface="Arial" pitchFamily="34" charset="0"/>
              <a:buChar char="–"/>
              <a:defRPr/>
            </a:pPr>
            <a:r>
              <a:rPr lang="en-US" dirty="0" smtClean="0"/>
              <a:t>Virgin Islands</a:t>
            </a:r>
          </a:p>
          <a:p>
            <a:pPr lvl="1" eaLnBrk="1" hangingPunct="1">
              <a:lnSpc>
                <a:spcPct val="90000"/>
              </a:lnSpc>
              <a:buFont typeface="Arial" pitchFamily="34" charset="0"/>
              <a:buChar char="–"/>
              <a:defRPr/>
            </a:pPr>
            <a:r>
              <a:rPr lang="en-US" dirty="0" smtClean="0"/>
              <a:t>Guam</a:t>
            </a:r>
          </a:p>
          <a:p>
            <a:pPr lvl="1" eaLnBrk="1" hangingPunct="1">
              <a:lnSpc>
                <a:spcPct val="90000"/>
              </a:lnSpc>
              <a:buFont typeface="Arial" pitchFamily="34" charset="0"/>
              <a:buChar char="–"/>
              <a:defRPr/>
            </a:pPr>
            <a:r>
              <a:rPr lang="en-US" dirty="0" smtClean="0"/>
              <a:t>Northern Mariana Islands</a:t>
            </a:r>
          </a:p>
          <a:p>
            <a:pPr lvl="1" eaLnBrk="1" hangingPunct="1">
              <a:lnSpc>
                <a:spcPct val="90000"/>
              </a:lnSpc>
              <a:buFont typeface="Arial" pitchFamily="34" charset="0"/>
              <a:buChar char="–"/>
              <a:defRPr/>
            </a:pPr>
            <a:r>
              <a:rPr lang="en-US" dirty="0" smtClean="0"/>
              <a:t>American Samoa</a:t>
            </a:r>
          </a:p>
          <a:p>
            <a:pPr eaLnBrk="1" hangingPunct="1">
              <a:lnSpc>
                <a:spcPct val="90000"/>
              </a:lnSpc>
              <a:defRPr/>
            </a:pPr>
            <a:r>
              <a:rPr lang="en-US" dirty="0" smtClean="0"/>
              <a:t>Programs vary </a:t>
            </a:r>
          </a:p>
          <a:p>
            <a:pPr lvl="1" eaLnBrk="1" hangingPunct="1">
              <a:lnSpc>
                <a:spcPct val="90000"/>
              </a:lnSpc>
              <a:buFont typeface="Arial" pitchFamily="34" charset="0"/>
              <a:buChar char="–"/>
              <a:defRPr/>
            </a:pPr>
            <a:r>
              <a:rPr lang="en-US" dirty="0" smtClean="0"/>
              <a:t>Contact Medical Assistance office</a:t>
            </a:r>
          </a:p>
        </p:txBody>
      </p:sp>
      <p:sp>
        <p:nvSpPr>
          <p:cNvPr id="52229" name="Date Placeholder 4"/>
          <p:cNvSpPr>
            <a:spLocks noGrp="1"/>
          </p:cNvSpPr>
          <p:nvPr>
            <p:ph type="dt" sz="quarter"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52</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a:p>
        </p:txBody>
      </p:sp>
      <p:sp>
        <p:nvSpPr>
          <p:cNvPr id="81922" name="Rectangle 4"/>
          <p:cNvSpPr>
            <a:spLocks noGrp="1" noChangeArrowheads="1"/>
          </p:cNvSpPr>
          <p:nvPr>
            <p:ph type="dt" sz="half" idx="10"/>
          </p:nvPr>
        </p:nvSpPr>
        <p:spPr/>
        <p:txBody>
          <a:bodyPr/>
          <a:lstStyle/>
          <a:p>
            <a:pPr>
              <a:defRPr/>
            </a:pPr>
            <a:r>
              <a:rPr lang="en-US" smtClean="0"/>
              <a:t>04/22/2011</a:t>
            </a:r>
            <a:endParaRPr lang="en-US" dirty="0"/>
          </a:p>
        </p:txBody>
      </p:sp>
      <p:sp>
        <p:nvSpPr>
          <p:cNvPr id="7" name="Slide Number Placeholder 6"/>
          <p:cNvSpPr>
            <a:spLocks noGrp="1"/>
          </p:cNvSpPr>
          <p:nvPr>
            <p:ph type="sldNum" sz="quarter" idx="11"/>
          </p:nvPr>
        </p:nvSpPr>
        <p:spPr/>
        <p:txBody>
          <a:bodyPr/>
          <a:lstStyle/>
          <a:p>
            <a:pPr>
              <a:defRPr/>
            </a:pPr>
            <a:fld id="{EE1CC25A-54BD-4015-9EC8-C81E0932948A}" type="slidenum">
              <a:rPr lang="en-US"/>
              <a:pPr>
                <a:defRPr/>
              </a:pPr>
              <a:t>53</a:t>
            </a:fld>
            <a:endParaRPr lang="en-US" dirty="0"/>
          </a:p>
        </p:txBody>
      </p:sp>
      <p:sp>
        <p:nvSpPr>
          <p:cNvPr id="73732" name="Footer Placeholder 7"/>
          <p:cNvSpPr>
            <a:spLocks noGrp="1"/>
          </p:cNvSpPr>
          <p:nvPr>
            <p:ph type="ftr" sz="quarter" idx="12"/>
          </p:nvPr>
        </p:nvSpPr>
        <p:spPr bwMode="auto">
          <a:noFill/>
          <a:ln>
            <a:miter lim="800000"/>
            <a:headEnd/>
            <a:tailEnd/>
          </a:ln>
        </p:spPr>
        <p:txBody>
          <a:bodyPr wrap="square" numCol="1" anchorCtr="0" compatLnSpc="1">
            <a:prstTxWarp prst="textNoShape">
              <a:avLst/>
            </a:prstTxWarp>
          </a:bodyPr>
          <a:lstStyle/>
          <a:p>
            <a:r>
              <a:rPr lang="en-US" smtClean="0">
                <a:latin typeface="Arial" charset="0"/>
                <a:cs typeface="Arial" charset="0"/>
              </a:rPr>
              <a:t>Medicaid &amp; the Children's Health Insurance Program</a:t>
            </a:r>
            <a:endParaRPr dirty="0" smtClean="0">
              <a:latin typeface="Arial" charset="0"/>
              <a:cs typeface="Arial" charset="0"/>
            </a:endParaRPr>
          </a:p>
        </p:txBody>
      </p:sp>
      <p:graphicFrame>
        <p:nvGraphicFramePr>
          <p:cNvPr id="8" name="Content Placeholder 5"/>
          <p:cNvGraphicFramePr>
            <a:graphicFrameLocks/>
          </p:cNvGraphicFramePr>
          <p:nvPr>
            <p:extLst>
              <p:ext uri="{D42A27DB-BD31-4B8C-83A1-F6EECF244321}">
                <p14:modId xmlns:p14="http://schemas.microsoft.com/office/powerpoint/2010/main" xmlns="" val="1873562636"/>
              </p:ext>
            </p:extLst>
          </p:nvPr>
        </p:nvGraphicFramePr>
        <p:xfrm>
          <a:off x="0" y="1"/>
          <a:ext cx="9144000" cy="6400801"/>
        </p:xfrm>
        <a:graphic>
          <a:graphicData uri="http://schemas.openxmlformats.org/drawingml/2006/table">
            <a:tbl>
              <a:tblPr firstRow="1" bandRow="1">
                <a:tableStyleId>{5C22544A-7EE6-4342-B048-85BDC9FD1C3A}</a:tableStyleId>
              </a:tblPr>
              <a:tblGrid>
                <a:gridCol w="2888345"/>
                <a:gridCol w="3048000"/>
                <a:gridCol w="3207655"/>
              </a:tblGrid>
              <a:tr h="681313">
                <a:tc gridSpan="3">
                  <a:txBody>
                    <a:bodyPr/>
                    <a:lstStyle/>
                    <a:p>
                      <a:pPr algn="ctr"/>
                      <a:r>
                        <a:rPr lang="en-US" sz="2800" dirty="0" smtClean="0">
                          <a:solidFill>
                            <a:schemeClr val="tx1"/>
                          </a:solidFill>
                        </a:rPr>
                        <a:t>Information</a:t>
                      </a:r>
                      <a:r>
                        <a:rPr lang="en-US" sz="2800" baseline="0" dirty="0" smtClean="0">
                          <a:solidFill>
                            <a:schemeClr val="tx1"/>
                          </a:solidFill>
                        </a:rPr>
                        <a:t> </a:t>
                      </a:r>
                      <a:r>
                        <a:rPr lang="en-US" sz="2800" baseline="0" dirty="0" smtClean="0">
                          <a:solidFill>
                            <a:schemeClr val="tx1"/>
                          </a:solidFill>
                        </a:rPr>
                        <a:t>Sources for Medicaid &amp; CHIP</a:t>
                      </a:r>
                      <a:endParaRPr lang="en-US" sz="2800" dirty="0">
                        <a:solidFill>
                          <a:schemeClr val="tx1"/>
                        </a:solidFill>
                      </a:endParaRPr>
                    </a:p>
                  </a:txBody>
                  <a:tcPr marL="82296" marR="82296">
                    <a:solidFill>
                      <a:schemeClr val="bg1">
                        <a:lumMod val="75000"/>
                      </a:schemeClr>
                    </a:solidFill>
                  </a:tcPr>
                </a:tc>
                <a:tc hMerge="1">
                  <a:txBody>
                    <a:bodyPr/>
                    <a:lstStyle/>
                    <a:p>
                      <a:endParaRPr lang="en-US" sz="1600" dirty="0"/>
                    </a:p>
                  </a:txBody>
                  <a:tcPr/>
                </a:tc>
                <a:tc hMerge="1">
                  <a:txBody>
                    <a:bodyPr/>
                    <a:lstStyle/>
                    <a:p>
                      <a:pPr algn="ctr"/>
                      <a:endParaRPr lang="en-US" sz="2000" dirty="0"/>
                    </a:p>
                  </a:txBody>
                  <a:tcPr/>
                </a:tc>
              </a:tr>
              <a:tr h="450487">
                <a:tc>
                  <a:txBody>
                    <a:bodyPr/>
                    <a:lstStyle/>
                    <a:p>
                      <a:pPr algn="ctr"/>
                      <a:r>
                        <a:rPr lang="en-US" sz="1800" b="1" dirty="0" smtClean="0">
                          <a:solidFill>
                            <a:schemeClr val="bg1"/>
                          </a:solidFill>
                        </a:rPr>
                        <a:t>Government</a:t>
                      </a:r>
                      <a:r>
                        <a:rPr lang="en-US" sz="1800" b="1" baseline="0" dirty="0" smtClean="0">
                          <a:solidFill>
                            <a:schemeClr val="bg1"/>
                          </a:solidFill>
                        </a:rPr>
                        <a:t> Resources</a:t>
                      </a:r>
                      <a:endParaRPr lang="en-US" sz="1800" b="1" dirty="0">
                        <a:solidFill>
                          <a:schemeClr val="bg1"/>
                        </a:solidFill>
                      </a:endParaRPr>
                    </a:p>
                  </a:txBody>
                  <a:tcPr marL="82296" marR="82296">
                    <a:solidFill>
                      <a:srgbClr val="00338E"/>
                    </a:solidFill>
                  </a:tcPr>
                </a:tc>
                <a:tc>
                  <a:txBody>
                    <a:bodyPr/>
                    <a:lstStyle/>
                    <a:p>
                      <a:pPr algn="ctr"/>
                      <a:r>
                        <a:rPr lang="en-US" sz="1800" b="1" dirty="0" smtClean="0">
                          <a:solidFill>
                            <a:schemeClr val="bg1"/>
                          </a:solidFill>
                        </a:rPr>
                        <a:t>Industry Resources</a:t>
                      </a:r>
                      <a:endParaRPr lang="en-US" sz="1800" b="1" dirty="0">
                        <a:solidFill>
                          <a:schemeClr val="bg1"/>
                        </a:solidFill>
                      </a:endParaRPr>
                    </a:p>
                  </a:txBody>
                  <a:tcPr marL="82296" marR="82296">
                    <a:solidFill>
                      <a:srgbClr val="00338E"/>
                    </a:solidFill>
                  </a:tcPr>
                </a:tc>
                <a:tc>
                  <a:txBody>
                    <a:bodyPr/>
                    <a:lstStyle/>
                    <a:p>
                      <a:pPr algn="ctr"/>
                      <a:r>
                        <a:rPr lang="en-US" sz="1800" b="1" dirty="0" smtClean="0">
                          <a:solidFill>
                            <a:schemeClr val="bg1"/>
                          </a:solidFill>
                        </a:rPr>
                        <a:t>Medicare Products</a:t>
                      </a:r>
                      <a:endParaRPr lang="en-US" sz="1800" b="1" dirty="0">
                        <a:solidFill>
                          <a:schemeClr val="bg1"/>
                        </a:solidFill>
                      </a:endParaRPr>
                    </a:p>
                  </a:txBody>
                  <a:tcPr marL="82296" marR="82296">
                    <a:solidFill>
                      <a:srgbClr val="00338E"/>
                    </a:solidFill>
                  </a:tcPr>
                </a:tc>
              </a:tr>
              <a:tr h="5269001">
                <a:tc>
                  <a:txBody>
                    <a:bodyPr/>
                    <a:lstStyle/>
                    <a:p>
                      <a:r>
                        <a:rPr lang="en-US" sz="1400" b="1" smtClean="0"/>
                        <a:t>www.medicare.gov</a:t>
                      </a:r>
                      <a:endParaRPr lang="en-US" sz="1400" b="1" dirty="0" smtClean="0"/>
                    </a:p>
                    <a:p>
                      <a:endParaRPr lang="en-US" sz="1400" b="1" dirty="0" smtClean="0"/>
                    </a:p>
                    <a:p>
                      <a:r>
                        <a:rPr lang="en-US" sz="1400" b="0" dirty="0" smtClean="0"/>
                        <a:t>www.cms.gov/home/medicaid.asp</a:t>
                      </a:r>
                      <a:endParaRPr lang="en-US" sz="1400" b="0" dirty="0" smtClean="0"/>
                    </a:p>
                    <a:p>
                      <a:pPr lvl="0"/>
                      <a:endParaRPr lang="en-US" sz="1400" dirty="0" smtClean="0"/>
                    </a:p>
                    <a:p>
                      <a:pPr lvl="0"/>
                      <a:r>
                        <a:rPr lang="en-US" sz="1400" dirty="0" smtClean="0"/>
                        <a:t>www.socialsecurity</a:t>
                      </a:r>
                      <a:r>
                        <a:rPr lang="en-US" sz="1400" baseline="0" dirty="0" smtClean="0"/>
                        <a:t>.gov</a:t>
                      </a:r>
                      <a:endParaRPr lang="en-US" sz="1400" baseline="0" dirty="0" smtClean="0"/>
                    </a:p>
                    <a:p>
                      <a:pPr lvl="0"/>
                      <a:endParaRPr lang="en-US" sz="1400" baseline="0" dirty="0" smtClean="0"/>
                    </a:p>
                    <a:p>
                      <a:pPr lvl="0"/>
                      <a:r>
                        <a:rPr lang="en-US" sz="1400" baseline="0" dirty="0" smtClean="0"/>
                        <a:t>www.cms.gov/center/ombudsman</a:t>
                      </a:r>
                      <a:endParaRPr lang="en-US" sz="1400" dirty="0" smtClean="0"/>
                    </a:p>
                    <a:p>
                      <a:pPr lvl="0"/>
                      <a:endParaRPr lang="en-US" sz="1400" b="1" dirty="0" smtClean="0"/>
                    </a:p>
                    <a:p>
                      <a:pPr>
                        <a:buNone/>
                      </a:pPr>
                      <a:r>
                        <a:rPr lang="en-US" sz="1400" b="1" dirty="0" smtClean="0"/>
                        <a:t>Centers for Medicare &amp; </a:t>
                      </a:r>
                    </a:p>
                    <a:p>
                      <a:pPr>
                        <a:buNone/>
                      </a:pPr>
                      <a:r>
                        <a:rPr lang="en-US" sz="1400" b="1" dirty="0" smtClean="0"/>
                        <a:t>Medicaid Services (CMS)</a:t>
                      </a:r>
                    </a:p>
                    <a:p>
                      <a:pPr>
                        <a:buNone/>
                      </a:pPr>
                      <a:r>
                        <a:rPr lang="en-US" sz="1400" dirty="0" smtClean="0"/>
                        <a:t>1-800-MEDICARE</a:t>
                      </a:r>
                    </a:p>
                    <a:p>
                      <a:pPr>
                        <a:buNone/>
                      </a:pPr>
                      <a:r>
                        <a:rPr lang="en-US" sz="1400" dirty="0" smtClean="0"/>
                        <a:t>(1-800-633-4227)</a:t>
                      </a:r>
                    </a:p>
                    <a:p>
                      <a:pPr>
                        <a:buNone/>
                      </a:pPr>
                      <a:r>
                        <a:rPr lang="en-US" sz="1400" b="0" dirty="0" smtClean="0"/>
                        <a:t>(TTY</a:t>
                      </a:r>
                      <a:r>
                        <a:rPr lang="en-US" sz="1400" b="1" dirty="0" smtClean="0"/>
                        <a:t> </a:t>
                      </a:r>
                      <a:r>
                        <a:rPr lang="en-US" sz="1400" dirty="0" smtClean="0"/>
                        <a:t> 1-877-486-2048)</a:t>
                      </a:r>
                    </a:p>
                    <a:p>
                      <a:pPr>
                        <a:buNone/>
                      </a:pPr>
                      <a:endParaRPr lang="en-US" sz="1400" dirty="0" smtClean="0"/>
                    </a:p>
                    <a:p>
                      <a:pPr>
                        <a:buNone/>
                      </a:pPr>
                      <a:r>
                        <a:rPr lang="en-US" sz="1400" dirty="0" smtClean="0"/>
                        <a:t>Social Security Administration</a:t>
                      </a:r>
                    </a:p>
                    <a:p>
                      <a:pPr>
                        <a:buNone/>
                      </a:pPr>
                      <a:r>
                        <a:rPr lang="en-US" sz="1400" dirty="0" smtClean="0"/>
                        <a:t>1-800-772-1213</a:t>
                      </a:r>
                    </a:p>
                    <a:p>
                      <a:pPr>
                        <a:buNone/>
                      </a:pPr>
                      <a:r>
                        <a:rPr lang="en-US" sz="1400" dirty="0" smtClean="0"/>
                        <a:t>(TTY 1-877-486-2048)</a:t>
                      </a:r>
                    </a:p>
                    <a:p>
                      <a:pPr>
                        <a:buNone/>
                      </a:pPr>
                      <a:endParaRPr lang="en-US" sz="1400" dirty="0" smtClean="0"/>
                    </a:p>
                    <a:p>
                      <a:endParaRPr lang="en-US" sz="1400" b="1" dirty="0" smtClean="0"/>
                    </a:p>
                  </a:txBody>
                  <a:tcPr marL="82296" marR="82296"/>
                </a:tc>
                <a:tc>
                  <a:txBody>
                    <a:bodyPr/>
                    <a:lstStyle/>
                    <a:p>
                      <a:pPr>
                        <a:buNone/>
                      </a:pPr>
                      <a:r>
                        <a:rPr lang="en-US" sz="1400" b="1" dirty="0" smtClean="0"/>
                        <a:t>State Health Insurance Assistance Programs (SHIPs)*</a:t>
                      </a:r>
                    </a:p>
                    <a:p>
                      <a:pPr>
                        <a:buNone/>
                      </a:pPr>
                      <a:endParaRPr lang="en-US" sz="1400" dirty="0" smtClean="0"/>
                    </a:p>
                    <a:p>
                      <a:pPr>
                        <a:buNone/>
                      </a:pPr>
                      <a:r>
                        <a:rPr lang="en-US" sz="1400" dirty="0" smtClean="0"/>
                        <a:t>State Office on Aging</a:t>
                      </a:r>
                    </a:p>
                    <a:p>
                      <a:pPr>
                        <a:buNone/>
                      </a:pPr>
                      <a:r>
                        <a:rPr lang="en-US" sz="1400" dirty="0" smtClean="0"/>
                        <a:t>*For telephone numbers </a:t>
                      </a:r>
                      <a:r>
                        <a:rPr lang="en-US" sz="1400" baseline="0" dirty="0" smtClean="0"/>
                        <a:t> call </a:t>
                      </a:r>
                      <a:r>
                        <a:rPr lang="en-US" sz="1400" dirty="0" smtClean="0"/>
                        <a:t>CMS</a:t>
                      </a:r>
                    </a:p>
                    <a:p>
                      <a:pPr>
                        <a:buNone/>
                      </a:pPr>
                      <a:r>
                        <a:rPr lang="en-US" sz="1400" dirty="0" smtClean="0"/>
                        <a:t>1-800-MEDICARE (1-800-633-4227)</a:t>
                      </a:r>
                    </a:p>
                    <a:p>
                      <a:pPr>
                        <a:buNone/>
                      </a:pPr>
                      <a:r>
                        <a:rPr lang="en-US" sz="1400" dirty="0" smtClean="0"/>
                        <a:t>1-877-486-2048 for TTY users</a:t>
                      </a:r>
                    </a:p>
                    <a:p>
                      <a:pPr>
                        <a:buNone/>
                      </a:pPr>
                      <a:endParaRPr lang="en-US" sz="1400" dirty="0"/>
                    </a:p>
                  </a:txBody>
                  <a:tcPr marL="82296" marR="82296"/>
                </a:tc>
                <a:tc>
                  <a:txBody>
                    <a:bodyPr/>
                    <a:lstStyle/>
                    <a:p>
                      <a:r>
                        <a:rPr lang="en-US" sz="1400" b="1" i="1" dirty="0" smtClean="0"/>
                        <a:t>Medicare &amp; You Handbook</a:t>
                      </a:r>
                    </a:p>
                    <a:p>
                      <a:r>
                        <a:rPr lang="en-US" sz="1400" dirty="0" smtClean="0"/>
                        <a:t>CMS Product No.  10050)</a:t>
                      </a:r>
                    </a:p>
                    <a:p>
                      <a:r>
                        <a:rPr lang="en-US" sz="10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Your Medicare Benefits</a:t>
                      </a:r>
                      <a:r>
                        <a:rPr lang="en-US" sz="1400" b="1"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CMS Product No. 10116 </a:t>
                      </a:r>
                    </a:p>
                    <a:p>
                      <a:endParaRPr lang="en-US" sz="1000" dirty="0" smtClean="0"/>
                    </a:p>
                    <a:p>
                      <a:r>
                        <a:rPr lang="en-US" sz="1400" b="1" dirty="0" smtClean="0"/>
                        <a:t>To access these products:</a:t>
                      </a:r>
                    </a:p>
                    <a:p>
                      <a:endParaRPr lang="en-US" sz="600" dirty="0" smtClean="0"/>
                    </a:p>
                    <a:p>
                      <a:r>
                        <a:rPr lang="en-US" sz="1400" b="0" dirty="0" smtClean="0"/>
                        <a:t>View and</a:t>
                      </a:r>
                      <a:r>
                        <a:rPr lang="en-US" sz="1400" b="0" baseline="0" dirty="0" smtClean="0"/>
                        <a:t> order single copies at</a:t>
                      </a:r>
                      <a:r>
                        <a:rPr lang="en-US" sz="1400" b="0" dirty="0" smtClean="0"/>
                        <a:t> </a:t>
                      </a:r>
                    </a:p>
                    <a:p>
                      <a:pPr marL="0" indent="0">
                        <a:buFont typeface="Wingdings" pitchFamily="2" charset="2"/>
                        <a:buNone/>
                      </a:pPr>
                      <a:r>
                        <a:rPr lang="en-US" sz="1400" b="0" dirty="0" smtClean="0"/>
                        <a:t>Medicare.gov</a:t>
                      </a:r>
                    </a:p>
                    <a:p>
                      <a:r>
                        <a:rPr lang="en-US" sz="1000" dirty="0" smtClean="0"/>
                        <a:t>        </a:t>
                      </a:r>
                    </a:p>
                    <a:p>
                      <a:r>
                        <a:rPr lang="en-US" sz="1400" b="0" dirty="0" smtClean="0"/>
                        <a:t>Order multiple copies (partners only)</a:t>
                      </a:r>
                    </a:p>
                    <a:p>
                      <a:pPr marL="0" indent="0">
                        <a:buFont typeface="Wingdings" pitchFamily="2" charset="2"/>
                        <a:buNone/>
                      </a:pPr>
                      <a:r>
                        <a:rPr lang="en-US" sz="1400" b="0" dirty="0" smtClean="0"/>
                        <a:t>at productordering.cms.hhs.gov. You must register</a:t>
                      </a:r>
                      <a:r>
                        <a:rPr lang="en-US" sz="1400" b="0" baseline="0" dirty="0" smtClean="0"/>
                        <a:t> your organization.</a:t>
                      </a:r>
                      <a:endParaRPr lang="en-US" sz="1400" dirty="0"/>
                    </a:p>
                  </a:txBody>
                  <a:tcPr marL="82296" marR="82296"/>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idx="4294967295"/>
          </p:nvPr>
        </p:nvSpPr>
        <p:spPr>
          <a:xfrm>
            <a:off x="0" y="0"/>
            <a:ext cx="9144000" cy="1219200"/>
          </a:xfrm>
          <a:solidFill>
            <a:srgbClr val="00338E"/>
          </a:solidFill>
        </p:spPr>
        <p:txBody>
          <a:bodyPr/>
          <a:lstStyle/>
          <a:p>
            <a:pPr eaLnBrk="1" hangingPunct="1"/>
            <a:endParaRPr lang="en-US" sz="3600" smtClean="0">
              <a:solidFill>
                <a:schemeClr val="bg1"/>
              </a:solidFill>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274638"/>
            <a:ext cx="9144000" cy="1143000"/>
          </a:xfrm>
        </p:spPr>
        <p:txBody>
          <a:bodyPr>
            <a:noAutofit/>
          </a:bodyPr>
          <a:lstStyle/>
          <a:p>
            <a:pPr>
              <a:defRPr/>
            </a:pPr>
            <a:r>
              <a:rPr lang="en-US" dirty="0" smtClean="0">
                <a:cs typeface="Arial" charset="0"/>
              </a:rPr>
              <a:t>How are Medicare and Medicaid different?</a:t>
            </a:r>
          </a:p>
        </p:txBody>
      </p:sp>
      <p:graphicFrame>
        <p:nvGraphicFramePr>
          <p:cNvPr id="7" name="Group 27"/>
          <p:cNvGraphicFramePr>
            <a:graphicFrameLocks noGrp="1"/>
          </p:cNvGraphicFramePr>
          <p:nvPr>
            <p:ph idx="1"/>
          </p:nvPr>
        </p:nvGraphicFramePr>
        <p:xfrm>
          <a:off x="0" y="1219200"/>
          <a:ext cx="9144000" cy="4534853"/>
        </p:xfrm>
        <a:graphic>
          <a:graphicData uri="http://schemas.openxmlformats.org/drawingml/2006/table">
            <a:tbl>
              <a:tblPr/>
              <a:tblGrid>
                <a:gridCol w="4572000"/>
                <a:gridCol w="4572000"/>
              </a:tblGrid>
              <a:tr h="417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mn-lt"/>
                        </a:rPr>
                        <a:t>Medicare</a:t>
                      </a:r>
                    </a:p>
                  </a:txBody>
                  <a:tcPr marL="82296" marR="82296"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mn-lt"/>
                        </a:rPr>
                        <a:t>Medicaid</a:t>
                      </a:r>
                    </a:p>
                  </a:txBody>
                  <a:tcPr marL="82296" marR="82296"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r>
              <a:tr h="868363">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National program that is consistent across the country</a:t>
                      </a:r>
                    </a:p>
                  </a:txBody>
                  <a:tcPr marL="82296" marR="82296"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Statewide programs that vary among states</a:t>
                      </a:r>
                    </a:p>
                  </a:txBody>
                  <a:tcPr marL="82296" marR="82296"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922338">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the Federal government</a:t>
                      </a:r>
                    </a:p>
                  </a:txBody>
                  <a:tcPr marL="82296" marR="82296"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state governments within Federal rules (Federal/state partnership)</a:t>
                      </a:r>
                    </a:p>
                  </a:txBody>
                  <a:tcPr marL="82296" marR="82296"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r>
              <a:tr h="83185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Eligibility based on age, disability, or End–Stage Renal Disease (ESRD)</a:t>
                      </a:r>
                    </a:p>
                  </a:txBody>
                  <a:tcPr marL="82296" marR="82296"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lang="en-US" sz="2400" dirty="0" smtClean="0">
                          <a:latin typeface="+mn-lt"/>
                          <a:ea typeface="Times New Roman"/>
                        </a:rPr>
                        <a:t>Eligibility based on need; financial and non-financial requirements </a:t>
                      </a:r>
                      <a:endParaRPr kumimoji="0" lang="en-US" sz="2400" b="0" i="0" u="none" strike="noStrike" cap="none" normalizeH="0" baseline="0" dirty="0" smtClean="0">
                        <a:ln>
                          <a:noFill/>
                        </a:ln>
                        <a:solidFill>
                          <a:schemeClr val="tx1"/>
                        </a:solidFill>
                        <a:effectLst/>
                        <a:latin typeface="+mn-lt"/>
                      </a:endParaRPr>
                    </a:p>
                  </a:txBody>
                  <a:tcPr marL="82296" marR="82296"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77888">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Nation’s primary payer of inpatient hospital services to the elderly and people with ESRD</a:t>
                      </a:r>
                    </a:p>
                  </a:txBody>
                  <a:tcPr marL="82296" marR="82296"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81A5D6"/>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Nation’s primary public payer of acute health, mental health, and long-term care services</a:t>
                      </a:r>
                    </a:p>
                  </a:txBody>
                  <a:tcPr marL="82296" marR="82296"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81A5D6"/>
                    </a:solidFill>
                  </a:tcPr>
                </a:tc>
              </a:tr>
            </a:tbl>
          </a:graphicData>
        </a:graphic>
      </p:graphicFrame>
      <p:sp>
        <p:nvSpPr>
          <p:cNvPr id="4" name="Date Placeholder 3"/>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6</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cs typeface="Arial" charset="0"/>
              </a:rPr>
              <a:t>Medicaid Administration</a:t>
            </a:r>
          </a:p>
        </p:txBody>
      </p:sp>
      <p:sp>
        <p:nvSpPr>
          <p:cNvPr id="9219" name="Content Placeholder 2"/>
          <p:cNvSpPr>
            <a:spLocks noGrp="1"/>
          </p:cNvSpPr>
          <p:nvPr>
            <p:ph idx="1"/>
          </p:nvPr>
        </p:nvSpPr>
        <p:spPr/>
        <p:txBody>
          <a:bodyPr/>
          <a:lstStyle/>
          <a:p>
            <a:pPr eaLnBrk="1" hangingPunct="1">
              <a:lnSpc>
                <a:spcPct val="90000"/>
              </a:lnSpc>
              <a:defRPr/>
            </a:pPr>
            <a:r>
              <a:rPr lang="en-US" dirty="0" smtClean="0"/>
              <a:t>Federal/state partnership</a:t>
            </a:r>
          </a:p>
          <a:p>
            <a:pPr marL="633413" lvl="1" eaLnBrk="1" hangingPunct="1">
              <a:lnSpc>
                <a:spcPct val="90000"/>
              </a:lnSpc>
              <a:buFont typeface="Arial" pitchFamily="34" charset="0"/>
              <a:buChar char="–"/>
              <a:defRPr/>
            </a:pPr>
            <a:r>
              <a:rPr lang="en-US" dirty="0" smtClean="0"/>
              <a:t>Jointly financed entitlement program</a:t>
            </a:r>
          </a:p>
          <a:p>
            <a:pPr marL="633413" lvl="1" eaLnBrk="1" hangingPunct="1">
              <a:lnSpc>
                <a:spcPct val="90000"/>
              </a:lnSpc>
              <a:buFont typeface="Arial" pitchFamily="34" charset="0"/>
              <a:buChar char="–"/>
              <a:defRPr/>
            </a:pPr>
            <a:r>
              <a:rPr lang="en-US" dirty="0" smtClean="0"/>
              <a:t>Federally established national guidelines</a:t>
            </a:r>
          </a:p>
          <a:p>
            <a:pPr marL="633413" lvl="1" eaLnBrk="1" hangingPunct="1">
              <a:lnSpc>
                <a:spcPct val="90000"/>
              </a:lnSpc>
              <a:buFont typeface="Arial" pitchFamily="34" charset="0"/>
              <a:buChar char="–"/>
              <a:defRPr/>
            </a:pPr>
            <a:r>
              <a:rPr lang="en-US" dirty="0" smtClean="0">
                <a:cs typeface="Arial" charset="0"/>
              </a:rPr>
              <a:t>States receive Federal matching funds</a:t>
            </a:r>
          </a:p>
          <a:p>
            <a:pPr marL="1033463" lvl="2" eaLnBrk="1" hangingPunct="1">
              <a:lnSpc>
                <a:spcPct val="90000"/>
              </a:lnSpc>
              <a:defRPr/>
            </a:pPr>
            <a:r>
              <a:rPr lang="en-US" dirty="0" smtClean="0">
                <a:cs typeface="Arial" charset="0"/>
              </a:rPr>
              <a:t>Known as Federal Medical Assistance Percentage (FMAP)</a:t>
            </a:r>
          </a:p>
          <a:p>
            <a:pPr marL="1490663" lvl="3" eaLnBrk="1" hangingPunct="1">
              <a:lnSpc>
                <a:spcPct val="90000"/>
              </a:lnSpc>
              <a:defRPr/>
            </a:pPr>
            <a:r>
              <a:rPr lang="en-US" dirty="0" smtClean="0"/>
              <a:t>Used to calculate amount of Federal share of State expenditures </a:t>
            </a:r>
          </a:p>
          <a:p>
            <a:pPr marL="1490663" lvl="3" eaLnBrk="1" hangingPunct="1">
              <a:lnSpc>
                <a:spcPct val="90000"/>
              </a:lnSpc>
              <a:defRPr/>
            </a:pPr>
            <a:r>
              <a:rPr lang="en-US" dirty="0" smtClean="0"/>
              <a:t>V</a:t>
            </a:r>
            <a:r>
              <a:rPr lang="en-US" dirty="0" smtClean="0">
                <a:cs typeface="Arial" charset="0"/>
              </a:rPr>
              <a:t>aries from state to state</a:t>
            </a:r>
          </a:p>
          <a:p>
            <a:pPr marL="1490663" lvl="3" eaLnBrk="1" hangingPunct="1">
              <a:lnSpc>
                <a:spcPct val="90000"/>
              </a:lnSpc>
              <a:defRPr/>
            </a:pPr>
            <a:r>
              <a:rPr lang="en-US" dirty="0" smtClean="0">
                <a:cs typeface="Arial" charset="0"/>
              </a:rPr>
              <a:t>Based on state per capita income</a:t>
            </a:r>
          </a:p>
          <a:p>
            <a:pPr marL="633413" lvl="1" eaLnBrk="1" hangingPunct="1">
              <a:lnSpc>
                <a:spcPct val="90000"/>
              </a:lnSpc>
              <a:buFont typeface="Arial" pitchFamily="34" charset="0"/>
              <a:buChar char="–"/>
              <a:defRPr/>
            </a:pPr>
            <a:endParaRPr lang="en-US" dirty="0" smtClean="0"/>
          </a:p>
        </p:txBody>
      </p:sp>
      <p:sp>
        <p:nvSpPr>
          <p:cNvPr id="9221"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7</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cs typeface="Arial" charset="0"/>
              </a:rPr>
              <a:t>Medicaid Administration</a:t>
            </a:r>
          </a:p>
        </p:txBody>
      </p:sp>
      <p:sp>
        <p:nvSpPr>
          <p:cNvPr id="9219" name="Content Placeholder 2"/>
          <p:cNvSpPr>
            <a:spLocks noGrp="1"/>
          </p:cNvSpPr>
          <p:nvPr>
            <p:ph idx="1"/>
          </p:nvPr>
        </p:nvSpPr>
        <p:spPr/>
        <p:txBody>
          <a:bodyPr/>
          <a:lstStyle/>
          <a:p>
            <a:pPr marL="276225" lvl="1" indent="-276225" eaLnBrk="1" hangingPunct="1">
              <a:lnSpc>
                <a:spcPct val="90000"/>
              </a:lnSpc>
              <a:buFont typeface="Wingdings" pitchFamily="2" charset="2"/>
              <a:buChar char="§"/>
              <a:defRPr/>
            </a:pPr>
            <a:r>
              <a:rPr lang="en-US" sz="2800" dirty="0" smtClean="0">
                <a:cs typeface="Arial" charset="0"/>
              </a:rPr>
              <a:t>Within broad Federal guidelines, each state </a:t>
            </a:r>
          </a:p>
          <a:p>
            <a:pPr marL="681038" lvl="2" indent="-341313" eaLnBrk="1" hangingPunct="1">
              <a:lnSpc>
                <a:spcPct val="90000"/>
              </a:lnSpc>
              <a:buFont typeface="Calibri" pitchFamily="34" charset="0"/>
              <a:buChar char="–"/>
              <a:defRPr/>
            </a:pPr>
            <a:r>
              <a:rPr lang="en-US" sz="2400" dirty="0" smtClean="0">
                <a:cs typeface="Arial" charset="0"/>
              </a:rPr>
              <a:t>Develops its own programs</a:t>
            </a:r>
          </a:p>
          <a:p>
            <a:pPr marL="681038" lvl="2" indent="-341313" eaLnBrk="1" hangingPunct="1">
              <a:lnSpc>
                <a:spcPct val="90000"/>
              </a:lnSpc>
              <a:buFont typeface="Calibri" pitchFamily="34" charset="0"/>
              <a:buChar char="–"/>
              <a:defRPr/>
            </a:pPr>
            <a:r>
              <a:rPr lang="en-US" sz="2400" dirty="0" smtClean="0">
                <a:cs typeface="Arial" charset="0"/>
              </a:rPr>
              <a:t>Develops and operates its State plan</a:t>
            </a:r>
          </a:p>
          <a:p>
            <a:pPr marL="681038" lvl="2" indent="-341313" eaLnBrk="1" hangingPunct="1">
              <a:lnSpc>
                <a:spcPct val="90000"/>
              </a:lnSpc>
              <a:buFont typeface="Calibri" pitchFamily="34" charset="0"/>
              <a:buChar char="–"/>
              <a:defRPr/>
            </a:pPr>
            <a:r>
              <a:rPr lang="en-US" sz="2400" dirty="0" smtClean="0">
                <a:cs typeface="Arial" charset="0"/>
              </a:rPr>
              <a:t>Establishes its own eligibility standards</a:t>
            </a:r>
          </a:p>
          <a:p>
            <a:pPr marL="681038" lvl="2" indent="-341313" eaLnBrk="1" hangingPunct="1">
              <a:lnSpc>
                <a:spcPct val="90000"/>
              </a:lnSpc>
              <a:buFont typeface="Calibri" pitchFamily="34" charset="0"/>
              <a:buChar char="–"/>
              <a:defRPr/>
            </a:pPr>
            <a:r>
              <a:rPr lang="en-US" sz="2400" dirty="0" smtClean="0">
                <a:cs typeface="Arial" charset="0"/>
              </a:rPr>
              <a:t>Determines the type, amount, duration &amp; scope of services</a:t>
            </a:r>
          </a:p>
          <a:p>
            <a:pPr marL="681038" lvl="2" indent="-341313" eaLnBrk="1" hangingPunct="1">
              <a:lnSpc>
                <a:spcPct val="90000"/>
              </a:lnSpc>
              <a:buFont typeface="Calibri" pitchFamily="34" charset="0"/>
              <a:buChar char="–"/>
              <a:defRPr/>
            </a:pPr>
            <a:r>
              <a:rPr lang="en-US" sz="2400" dirty="0" smtClean="0">
                <a:cs typeface="Arial" charset="0"/>
              </a:rPr>
              <a:t>Sets the rate of payment for services</a:t>
            </a:r>
          </a:p>
          <a:p>
            <a:pPr marL="681038" lvl="2" indent="-341313" eaLnBrk="1" hangingPunct="1">
              <a:lnSpc>
                <a:spcPct val="90000"/>
              </a:lnSpc>
              <a:buFont typeface="Calibri" pitchFamily="34" charset="0"/>
              <a:buChar char="–"/>
              <a:defRPr/>
            </a:pPr>
            <a:r>
              <a:rPr lang="en-US" sz="2400" dirty="0" smtClean="0">
                <a:cs typeface="Arial" charset="0"/>
              </a:rPr>
              <a:t>Administers its own program</a:t>
            </a:r>
            <a:endParaRPr lang="en-US" sz="2800" dirty="0" smtClean="0">
              <a:cs typeface="Arial" charset="0"/>
            </a:endParaRPr>
          </a:p>
          <a:p>
            <a:pPr marL="276225" lvl="1" indent="-276225" eaLnBrk="1" hangingPunct="1">
              <a:lnSpc>
                <a:spcPct val="90000"/>
              </a:lnSpc>
              <a:buFont typeface="Wingdings" pitchFamily="2" charset="2"/>
              <a:buChar char="§"/>
              <a:defRPr/>
            </a:pPr>
            <a:r>
              <a:rPr lang="en-US" sz="2800" dirty="0" smtClean="0">
                <a:cs typeface="Arial" charset="0"/>
              </a:rPr>
              <a:t>States may change eligibility, services, reimbursement</a:t>
            </a:r>
          </a:p>
        </p:txBody>
      </p:sp>
      <p:sp>
        <p:nvSpPr>
          <p:cNvPr id="9221"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8</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cs typeface="Arial" charset="0"/>
              </a:rPr>
              <a:t>The Single State Medicaid Agency</a:t>
            </a:r>
          </a:p>
        </p:txBody>
      </p:sp>
      <p:sp>
        <p:nvSpPr>
          <p:cNvPr id="10243" name="Rectangle 3"/>
          <p:cNvSpPr>
            <a:spLocks noGrp="1" noChangeArrowheads="1"/>
          </p:cNvSpPr>
          <p:nvPr>
            <p:ph idx="1"/>
          </p:nvPr>
        </p:nvSpPr>
        <p:spPr/>
        <p:txBody>
          <a:bodyPr/>
          <a:lstStyle/>
          <a:p>
            <a:pPr>
              <a:lnSpc>
                <a:spcPct val="80000"/>
              </a:lnSpc>
              <a:defRPr/>
            </a:pPr>
            <a:r>
              <a:rPr lang="en-US" dirty="0" smtClean="0"/>
              <a:t>Administers the state’s Medicaid plan </a:t>
            </a:r>
          </a:p>
          <a:p>
            <a:pPr lvl="1">
              <a:lnSpc>
                <a:spcPct val="80000"/>
              </a:lnSpc>
              <a:defRPr/>
            </a:pPr>
            <a:r>
              <a:rPr lang="en-US" dirty="0" smtClean="0"/>
              <a:t>May delegate some administrative functions</a:t>
            </a:r>
            <a:endParaRPr lang="en-US" sz="2200" dirty="0" smtClean="0"/>
          </a:p>
          <a:p>
            <a:pPr eaLnBrk="1" hangingPunct="1">
              <a:lnSpc>
                <a:spcPct val="90000"/>
              </a:lnSpc>
              <a:defRPr/>
            </a:pPr>
            <a:r>
              <a:rPr lang="en-US" dirty="0" smtClean="0"/>
              <a:t>Local office names may vary</a:t>
            </a:r>
          </a:p>
          <a:p>
            <a:pPr lvl="1" eaLnBrk="1" hangingPunct="1">
              <a:lnSpc>
                <a:spcPct val="90000"/>
              </a:lnSpc>
              <a:buFont typeface="Arial" pitchFamily="34" charset="0"/>
              <a:buChar char="–"/>
              <a:defRPr/>
            </a:pPr>
            <a:r>
              <a:rPr lang="en-US" dirty="0" smtClean="0"/>
              <a:t>Social Services</a:t>
            </a:r>
          </a:p>
          <a:p>
            <a:pPr lvl="1" eaLnBrk="1" hangingPunct="1">
              <a:lnSpc>
                <a:spcPct val="90000"/>
              </a:lnSpc>
              <a:buFont typeface="Arial" pitchFamily="34" charset="0"/>
              <a:buChar char="–"/>
              <a:defRPr/>
            </a:pPr>
            <a:r>
              <a:rPr lang="en-US" dirty="0" smtClean="0"/>
              <a:t>Public Assistance</a:t>
            </a:r>
          </a:p>
          <a:p>
            <a:pPr lvl="1" eaLnBrk="1" hangingPunct="1">
              <a:lnSpc>
                <a:spcPct val="90000"/>
              </a:lnSpc>
              <a:buFont typeface="Arial" pitchFamily="34" charset="0"/>
              <a:buChar char="–"/>
              <a:defRPr/>
            </a:pPr>
            <a:r>
              <a:rPr lang="en-US" dirty="0" smtClean="0"/>
              <a:t>Human Services</a:t>
            </a:r>
          </a:p>
          <a:p>
            <a:pPr>
              <a:lnSpc>
                <a:spcPct val="80000"/>
              </a:lnSpc>
              <a:buFontTx/>
              <a:buNone/>
              <a:defRPr/>
            </a:pPr>
            <a:endParaRPr lang="en-US" sz="2400" dirty="0" smtClean="0"/>
          </a:p>
        </p:txBody>
      </p:sp>
      <p:sp>
        <p:nvSpPr>
          <p:cNvPr id="10245" name="Date Placeholder 4"/>
          <p:cNvSpPr>
            <a:spLocks noGrp="1"/>
          </p:cNvSpPr>
          <p:nvPr>
            <p:ph type="dt" sz="half" idx="10"/>
          </p:nvPr>
        </p:nvSpPr>
        <p:spPr/>
        <p:txBody>
          <a:bodyPr/>
          <a:lstStyle/>
          <a:p>
            <a:pPr>
              <a:defRPr/>
            </a:pPr>
            <a:r>
              <a:rPr lang="en-US" smtClean="0"/>
              <a:t>04/22/2011</a:t>
            </a:r>
            <a:endParaRPr lang="en-US" dirty="0"/>
          </a:p>
        </p:txBody>
      </p:sp>
      <p:sp>
        <p:nvSpPr>
          <p:cNvPr id="5" name="Slide Number Placeholder 4"/>
          <p:cNvSpPr>
            <a:spLocks noGrp="1"/>
          </p:cNvSpPr>
          <p:nvPr>
            <p:ph type="sldNum" sz="quarter" idx="11"/>
          </p:nvPr>
        </p:nvSpPr>
        <p:spPr/>
        <p:txBody>
          <a:bodyPr/>
          <a:lstStyle/>
          <a:p>
            <a:pPr>
              <a:defRPr/>
            </a:pPr>
            <a:fld id="{5257DFA7-27F1-4391-8F2A-A87C8BDE8EA7}" type="slidenum">
              <a:rPr lang="en-US" smtClean="0"/>
              <a:pPr>
                <a:defRPr/>
              </a:pPr>
              <a:t>9</a:t>
            </a:fld>
            <a:endParaRPr lang="en-US" dirty="0"/>
          </a:p>
        </p:txBody>
      </p:sp>
      <p:sp>
        <p:nvSpPr>
          <p:cNvPr id="6" name="Footer Placeholder 5"/>
          <p:cNvSpPr>
            <a:spLocks noGrp="1"/>
          </p:cNvSpPr>
          <p:nvPr>
            <p:ph type="ftr" sz="quarter" idx="12"/>
          </p:nvPr>
        </p:nvSpPr>
        <p:spPr/>
        <p:txBody>
          <a:bodyPr/>
          <a:lstStyle/>
          <a:p>
            <a:pPr>
              <a:defRPr/>
            </a:pPr>
            <a:r>
              <a:rPr lang="en-US" smtClean="0"/>
              <a:t>Medicaid &amp; the Children's Health Insurance Program</a:t>
            </a:r>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47&quot;&gt;&lt;property id=&quot;20148&quot; value=&quot;5&quot;/&gt;&lt;property id=&quot;20300&quot; value=&quot;Slide 54&quot;/&gt;&lt;property id=&quot;20307&quot; value=&quot;303&quot;/&gt;&lt;/object&gt;&lt;object type=&quot;3&quot; unique_id=&quot;10048&quot;&gt;&lt;property id=&quot;20148&quot; value=&quot;5&quot;/&gt;&lt;property id=&quot;20300&quot; value=&quot;Slide 1 - &amp;quot;Medicaid &amp;amp; the Children’s Health Insurance &amp;#x0D;&amp;#x0A;Program (CHIP) Module 12&amp;quot;&quot;/&gt;&lt;property id=&quot;20307&quot; value=&quot;449&quot;/&gt;&lt;/object&gt;&lt;object type=&quot;3&quot; unique_id=&quot;10049&quot;&gt;&lt;property id=&quot;20148&quot; value=&quot;5&quot;/&gt;&lt;property id=&quot;20300&quot; value=&quot;Slide 2 - &amp;quot;Click to edit Master title style&amp;quot;&quot;/&gt;&lt;property id=&quot;20307&quot; value=&quot;399&quot;/&gt;&lt;/object&gt;&lt;object type=&quot;3&quot; unique_id=&quot;10050&quot;&gt;&lt;property id=&quot;20148&quot; value=&quot;5&quot;/&gt;&lt;property id=&quot;20300&quot; value=&quot;Slide 3 - &amp;quot;Lessons&amp;quot;&quot;/&gt;&lt;property id=&quot;20307&quot; value=&quot;450&quot;/&gt;&lt;/object&gt;&lt;object type=&quot;3&quot; unique_id=&quot;10051&quot;&gt;&lt;property id=&quot;20148&quot; value=&quot;5&quot;/&gt;&lt;property id=&quot;20300&quot; value=&quot;Slide 4 - &amp;quot;1. Medicaid&amp;quot;&quot;/&gt;&lt;property id=&quot;20307&quot; value=&quot;400&quot;/&gt;&lt;/object&gt;&lt;object type=&quot;3&quot; unique_id=&quot;10052&quot;&gt;&lt;property id=&quot;20148&quot; value=&quot;5&quot;/&gt;&lt;property id=&quot;20300&quot; value=&quot;Slide 5 - &amp;quot;Medicaid Overview&amp;quot;&quot;/&gt;&lt;property id=&quot;20307&quot; value=&quot;401&quot;/&gt;&lt;/object&gt;&lt;object type=&quot;3&quot; unique_id=&quot;10053&quot;&gt;&lt;property id=&quot;20148&quot; value=&quot;5&quot;/&gt;&lt;property id=&quot;20300&quot; value=&quot;Slide 6 - &amp;quot;How are Medicare and Medicaid different?&amp;quot;&quot;/&gt;&lt;property id=&quot;20307&quot; value=&quot;402&quot;/&gt;&lt;/object&gt;&lt;object type=&quot;3&quot; unique_id=&quot;10054&quot;&gt;&lt;property id=&quot;20148&quot; value=&quot;5&quot;/&gt;&lt;property id=&quot;20300&quot; value=&quot;Slide 7 - &amp;quot;Medicaid Administration&amp;quot;&quot;/&gt;&lt;property id=&quot;20307&quot; value=&quot;403&quot;/&gt;&lt;/object&gt;&lt;object type=&quot;3&quot; unique_id=&quot;10055&quot;&gt;&lt;property id=&quot;20148&quot; value=&quot;5&quot;/&gt;&lt;property id=&quot;20300&quot; value=&quot;Slide 8 - &amp;quot;Medicaid Administration&amp;quot;&quot;/&gt;&lt;property id=&quot;20307&quot; value=&quot;404&quot;/&gt;&lt;/object&gt;&lt;object type=&quot;3&quot; unique_id=&quot;10056&quot;&gt;&lt;property id=&quot;20148&quot; value=&quot;5&quot;/&gt;&lt;property id=&quot;20300&quot; value=&quot;Slide 9 - &amp;quot;The Single State Medicaid Agency&amp;quot;&quot;/&gt;&lt;property id=&quot;20307&quot; value=&quot;405&quot;/&gt;&lt;/object&gt;&lt;object type=&quot;3&quot; unique_id=&quot;10057&quot;&gt;&lt;property id=&quot;20148&quot; value=&quot;5&quot;/&gt;&lt;property id=&quot;20300&quot; value=&quot;Slide 10 - &amp;quot;Mandatory Medicaid State Plan Benefits &amp;quot;&quot;/&gt;&lt;property id=&quot;20307&quot; value=&quot;406&quot;/&gt;&lt;/object&gt;&lt;object type=&quot;3&quot; unique_id=&quot;10058&quot;&gt;&lt;property id=&quot;20148&quot; value=&quot;5&quot;/&gt;&lt;property id=&quot;20300&quot; value=&quot;Slide 11 - &amp;quot;Optional Medicaid State Plan Benefits &amp;quot;&quot;/&gt;&lt;property id=&quot;20307&quot; value=&quot;407&quot;/&gt;&lt;/object&gt;&lt;object type=&quot;3&quot; unique_id=&quot;10059&quot;&gt;&lt;property id=&quot;20148&quot; value=&quot;5&quot;/&gt;&lt;property id=&quot;20300&quot; value=&quot;Slide 12 - &amp;quot;Medicaid Eligibility&amp;quot;&quot;/&gt;&lt;property id=&quot;20307&quot; value=&quot;408&quot;/&gt;&lt;/object&gt;&lt;object type=&quot;3&quot; unique_id=&quot;10060&quot;&gt;&lt;property id=&quot;20148&quot; value=&quot;5&quot;/&gt;&lt;property id=&quot;20300&quot; value=&quot;Slide 13 - &amp;quot;Medicaid Eligibility Groups&amp;quot;&quot;/&gt;&lt;property id=&quot;20307&quot; value=&quot;409&quot;/&gt;&lt;/object&gt;&lt;object type=&quot;3&quot; unique_id=&quot;10061&quot;&gt;&lt;property id=&quot;20148&quot; value=&quot;5&quot;/&gt;&lt;property id=&quot;20300&quot; value=&quot;Slide 14 - &amp;quot;Dual Eligible Beneficiary&amp;quot;&quot;/&gt;&lt;property id=&quot;20307&quot; value=&quot;410&quot;/&gt;&lt;/object&gt;&lt;object type=&quot;3&quot; unique_id=&quot;10062&quot;&gt;&lt;property id=&quot;20148&quot; value=&quot;5&quot;/&gt;&lt;property id=&quot;20300&quot; value=&quot;Slide 15 - &amp;quot;Non-Financial Requirements&amp;quot;&quot;/&gt;&lt;property id=&quot;20307&quot; value=&quot;411&quot;/&gt;&lt;/object&gt;&lt;object type=&quot;3&quot; unique_id=&quot;10063&quot;&gt;&lt;property id=&quot;20148&quot; value=&quot;5&quot;/&gt;&lt;property id=&quot;20300&quot; value=&quot;Slide 16 - &amp;quot;Non-Financial Categorical Requirements&amp;quot;&quot;/&gt;&lt;property id=&quot;20307&quot; value=&quot;412&quot;/&gt;&lt;/object&gt;&lt;object type=&quot;3&quot; unique_id=&quot;10064&quot;&gt;&lt;property id=&quot;20148&quot; value=&quot;5&quot;/&gt;&lt;property id=&quot;20300&quot; value=&quot;Slide 17 - &amp;quot;Financial Requirements&amp;quot;&quot;/&gt;&lt;property id=&quot;20307&quot; value=&quot;413&quot;/&gt;&lt;/object&gt;&lt;object type=&quot;3&quot; unique_id=&quot;10065&quot;&gt;&lt;property id=&quot;20148&quot; value=&quot;5&quot;/&gt;&lt;property id=&quot;20300&quot; value=&quot;Slide 18 - &amp;quot;What is Income?&amp;quot;&quot;/&gt;&lt;property id=&quot;20307&quot; value=&quot;414&quot;/&gt;&lt;/object&gt;&lt;object type=&quot;3&quot; unique_id=&quot;10066&quot;&gt;&lt;property id=&quot;20148&quot; value=&quot;5&quot;/&gt;&lt;property id=&quot;20300&quot; value=&quot;Slide 19 - &amp;quot;What are Resources?&amp;quot;&quot;/&gt;&lt;property id=&quot;20307&quot; value=&quot;415&quot;/&gt;&lt;/object&gt;&lt;object type=&quot;3&quot; unique_id=&quot;10067&quot;&gt;&lt;property id=&quot;20148&quot; value=&quot;5&quot;/&gt;&lt;property id=&quot;20300&quot; value=&quot;Slide 20 - &amp;quot;Mandatory and Optional Groups&amp;quot;&quot;/&gt;&lt;property id=&quot;20307&quot; value=&quot;416&quot;/&gt;&lt;/object&gt;&lt;object type=&quot;3&quot; unique_id=&quot;10068&quot;&gt;&lt;property id=&quot;20148&quot; value=&quot;5&quot;/&gt;&lt;property id=&quot;20300&quot; value=&quot;Slide 21 - &amp;quot;Mandatory Eligibility Groups&amp;quot;&quot;/&gt;&lt;property id=&quot;20307&quot; value=&quot;417&quot;/&gt;&lt;/object&gt;&lt;object type=&quot;3&quot; unique_id=&quot;10069&quot;&gt;&lt;property id=&quot;20148&quot; value=&quot;5&quot;/&gt;&lt;property id=&quot;20300&quot; value=&quot;Slide 22 - &amp;quot;Mandatory Eligibility Groups&amp;quot;&quot;/&gt;&lt;property id=&quot;20307&quot; value=&quot;418&quot;/&gt;&lt;/object&gt;&lt;object type=&quot;3&quot; unique_id=&quot;10070&quot;&gt;&lt;property id=&quot;20148&quot; value=&quot;5&quot;/&gt;&lt;property id=&quot;20300&quot; value=&quot;Slide 23 - &amp;quot;Optional Eligibility Groups&amp;quot;&quot;/&gt;&lt;property id=&quot;20307&quot; value=&quot;419&quot;/&gt;&lt;/object&gt;&lt;object type=&quot;3&quot; unique_id=&quot;10071&quot;&gt;&lt;property id=&quot;20148&quot; value=&quot;5&quot;/&gt;&lt;property id=&quot;20300&quot; value=&quot;Slide 24 - &amp;quot;Medically Needy&amp;quot;&quot;/&gt;&lt;property id=&quot;20307&quot; value=&quot;420&quot;/&gt;&lt;/object&gt;&lt;object type=&quot;3&quot; unique_id=&quot;10072&quot;&gt;&lt;property id=&quot;20148&quot; value=&quot;5&quot;/&gt;&lt;property id=&quot;20300&quot; value=&quot;Slide 25 - &amp;quot;Pregnant Woman&amp;quot;&quot;/&gt;&lt;property id=&quot;20307&quot; value=&quot;421&quot;/&gt;&lt;/object&gt;&lt;object type=&quot;3&quot; unique_id=&quot;10073&quot;&gt;&lt;property id=&quot;20148&quot; value=&quot;5&quot;/&gt;&lt;property id=&quot;20300&quot; value=&quot;Slide 26 - &amp;quot;Children&amp;quot;&quot;/&gt;&lt;property id=&quot;20307&quot; value=&quot;422&quot;/&gt;&lt;/object&gt;&lt;object type=&quot;3&quot; unique_id=&quot;10074&quot;&gt;&lt;property id=&quot;20148&quot; value=&quot;5&quot;/&gt;&lt;property id=&quot;20300&quot; value=&quot;Slide 27 - &amp;quot;Aged, Blind, Disabled&amp;quot;&quot;/&gt;&lt;property id=&quot;20307&quot; value=&quot;423&quot;/&gt;&lt;/object&gt;&lt;object type=&quot;3&quot; unique_id=&quot;10075&quot;&gt;&lt;property id=&quot;20148&quot; value=&quot;5&quot;/&gt;&lt;property id=&quot;20300&quot; value=&quot;Slide 28 - &amp;quot;New Option for Medicaid Coverage&amp;quot;&quot;/&gt;&lt;property id=&quot;20307&quot; value=&quot;424&quot;/&gt;&lt;/object&gt;&lt;object type=&quot;3&quot; unique_id=&quot;10076&quot;&gt;&lt;property id=&quot;20148&quot; value=&quot;5&quot;/&gt;&lt;property id=&quot;20300&quot; value=&quot;Slide 29 - &amp;quot;New Option for Medicaid Coverage &amp;quot;&quot;/&gt;&lt;property id=&quot;20307&quot; value=&quot;425&quot;/&gt;&lt;/object&gt;&lt;object type=&quot;3&quot; unique_id=&quot;10077&quot;&gt;&lt;property id=&quot;20148&quot; value=&quot;5&quot;/&gt;&lt;property id=&quot;20300&quot; value=&quot;Slide 30 - &amp;quot;Medicaid Health Homes&amp;quot;&quot;/&gt;&lt;property id=&quot;20307&quot; value=&quot;426&quot;/&gt;&lt;/object&gt;&lt;object type=&quot;3&quot; unique_id=&quot;10078&quot;&gt;&lt;property id=&quot;20148&quot; value=&quot;5&quot;/&gt;&lt;property id=&quot;20300&quot; value=&quot;Slide 31 - &amp;quot;Chronic Disease Prevention&amp;quot;&quot;/&gt;&lt;property id=&quot;20307&quot; value=&quot;427&quot;/&gt;&lt;/object&gt;&lt;object type=&quot;3&quot; unique_id=&quot;10079&quot;&gt;&lt;property id=&quot;20148&quot; value=&quot;5&quot;/&gt;&lt;property id=&quot;20300&quot; value=&quot;Slide 32 - &amp;quot;Medicaid Hospital-Acquired Infections&amp;quot;&quot;/&gt;&lt;property id=&quot;20307&quot; value=&quot;428&quot;/&gt;&lt;/object&gt;&lt;object type=&quot;3&quot; unique_id=&quot;10080&quot;&gt;&lt;property id=&quot;20148&quot; value=&quot;5&quot;/&gt;&lt;property id=&quot;20300&quot; value=&quot;Slide 33 - &amp;quot;Long-Term Care Services&amp;quot;&quot;/&gt;&lt;property id=&quot;20307&quot; value=&quot;429&quot;/&gt;&lt;/object&gt;&lt;object type=&quot;3&quot; unique_id=&quot;10081&quot;&gt;&lt;property id=&quot;20148&quot; value=&quot;5&quot;/&gt;&lt;property id=&quot;20300&quot; value=&quot;Slide 34 - &amp;quot;Limited Income Newly &amp;#x0D;&amp;#x0A;Eligible Transition Program&amp;quot;&quot;/&gt;&lt;property id=&quot;20307&quot; value=&quot;430&quot;/&gt;&lt;/object&gt;&lt;object type=&quot;3&quot; unique_id=&quot;10082&quot;&gt;&lt;property id=&quot;20148&quot; value=&quot;5&quot;/&gt;&lt;property id=&quot;20300&quot; value=&quot;Slide 35 - &amp;quot;Access to LI-NET&amp;quot;&quot;/&gt;&lt;property id=&quot;20307&quot; value=&quot;431&quot;/&gt;&lt;/object&gt;&lt;object type=&quot;3&quot; unique_id=&quot;10083&quot;&gt;&lt;property id=&quot;20148&quot; value=&quot;5&quot;/&gt;&lt;property id=&quot;20300&quot; value=&quot;Slide 36 - &amp;quot;LI-NET Coverage and Enrollment&amp;quot;&quot;/&gt;&lt;property id=&quot;20307&quot; value=&quot;432&quot;/&gt;&lt;/object&gt;&lt;object type=&quot;3&quot; unique_id=&quot;10084&quot;&gt;&lt;property id=&quot;20148&quot; value=&quot;5&quot;/&gt;&lt;property id=&quot;20300&quot; value=&quot;Slide 37 - &amp;quot;2. Medicare Savings Programs (MSP)&amp;quot;&quot;/&gt;&lt;property id=&quot;20307&quot; value=&quot;433&quot;/&gt;&lt;/object&gt;&lt;object type=&quot;3&quot; unique_id=&quot;10085&quot;&gt;&lt;property id=&quot;20148&quot; value=&quot;5&quot;/&gt;&lt;property id=&quot;20300&quot; value=&quot;Slide 38 - &amp;quot;Medicare Savings Programs&amp;quot;&quot;/&gt;&lt;property id=&quot;20307&quot; value=&quot;434&quot;/&gt;&lt;/object&gt;&lt;object type=&quot;3&quot; unique_id=&quot;10086&quot;&gt;&lt;property id=&quot;20148&quot; value=&quot;5&quot;/&gt;&lt;property id=&quot;20300&quot; value=&quot;Slide 39&quot;/&gt;&lt;property id=&quot;20307&quot; value=&quot;435&quot;/&gt;&lt;/object&gt;&lt;object type=&quot;3&quot; unique_id=&quot;10087&quot;&gt;&lt;property id=&quot;20148&quot; value=&quot;5&quot;/&gt;&lt;property id=&quot;20300&quot; value=&quot;Slide 40&quot;/&gt;&lt;property id=&quot;20307&quot; value=&quot;436&quot;/&gt;&lt;/object&gt;&lt;object type=&quot;3&quot; unique_id=&quot;10088&quot;&gt;&lt;property id=&quot;20148&quot; value=&quot;5&quot;/&gt;&lt;property id=&quot;20300&quot; value=&quot;Slide 41 - &amp;quot;Medicaid Waivers&amp;quot;&quot;/&gt;&lt;property id=&quot;20307&quot; value=&quot;437&quot;/&gt;&lt;/object&gt;&lt;object type=&quot;3&quot; unique_id=&quot;10089&quot;&gt;&lt;property id=&quot;20148&quot; value=&quot;5&quot;/&gt;&lt;property id=&quot;20300&quot; value=&quot;Slide 42 - &amp;quot;To Apply&amp;quot;&quot;/&gt;&lt;property id=&quot;20307&quot; value=&quot;438&quot;/&gt;&lt;/object&gt;&lt;object type=&quot;3&quot; unique_id=&quot;10090&quot;&gt;&lt;property id=&quot;20148&quot; value=&quot;5&quot;/&gt;&lt;property id=&quot;20300&quot; value=&quot;Slide 43 - &amp;quot;Children’s Health Insurance Program (CHIP)&amp;quot;&quot;/&gt;&lt;property id=&quot;20307&quot; value=&quot;439&quot;/&gt;&lt;/object&gt;&lt;object type=&quot;3&quot; unique_id=&quot;10091&quot;&gt;&lt;property id=&quot;20148&quot; value=&quot;5&quot;/&gt;&lt;property id=&quot;20300&quot; value=&quot;Slide 44 - &amp;quot;Overview of CHIP&amp;quot;&quot;/&gt;&lt;property id=&quot;20307&quot; value=&quot;440&quot;/&gt;&lt;/object&gt;&lt;object type=&quot;3&quot; unique_id=&quot;10092&quot;&gt;&lt;property id=&quot;20148&quot; value=&quot;5&quot;/&gt;&lt;property id=&quot;20300&quot; value=&quot;Slide 45 - &amp;quot;CHIPRA&amp;quot;&quot;/&gt;&lt;property id=&quot;20307&quot; value=&quot;441&quot;/&gt;&lt;/object&gt;&lt;object type=&quot;3&quot; unique_id=&quot;10093&quot;&gt;&lt;property id=&quot;20148&quot; value=&quot;5&quot;/&gt;&lt;property id=&quot;20300&quot; value=&quot;Slide 46 - &amp;quot;What Has Not Changed&amp;quot;&quot;/&gt;&lt;property id=&quot;20307&quot; value=&quot;442&quot;/&gt;&lt;/object&gt;&lt;object type=&quot;3&quot; unique_id=&quot;10094&quot;&gt;&lt;property id=&quot;20148&quot; value=&quot;5&quot;/&gt;&lt;property id=&quot;20300&quot; value=&quot;Slide 47 - &amp;quot;What Has Not Changed&amp;quot;&quot;/&gt;&lt;property id=&quot;20307&quot; value=&quot;443&quot;/&gt;&lt;/object&gt;&lt;object type=&quot;3&quot; unique_id=&quot;10095&quot;&gt;&lt;property id=&quot;20148&quot; value=&quot;5&quot;/&gt;&lt;property id=&quot;20300&quot; value=&quot;Slide 48 - &amp;quot;Who Is Eligible?&amp;quot;&quot;/&gt;&lt;property id=&quot;20307&quot; value=&quot;444&quot;/&gt;&lt;/object&gt;&lt;object type=&quot;3&quot; unique_id=&quot;10096&quot;&gt;&lt;property id=&quot;20148&quot; value=&quot;5&quot;/&gt;&lt;property id=&quot;20300&quot; value=&quot;Slide 49 - &amp;quot; CHIPRA Eligibility &amp;amp; Enrollment Processes&amp;quot;&quot;/&gt;&lt;property id=&quot;20307&quot; value=&quot;445&quot;/&gt;&lt;/object&gt;&lt;object type=&quot;3&quot; unique_id=&quot;10097&quot;&gt;&lt;property id=&quot;20148&quot; value=&quot;5&quot;/&gt;&lt;property id=&quot;20300&quot; value=&quot;Slide 50 - &amp;quot;Citizenship Changes&amp;quot;&quot;/&gt;&lt;property id=&quot;20307&quot; value=&quot;446&quot;/&gt;&lt;/object&gt;&lt;object type=&quot;3&quot; unique_id=&quot;10098&quot;&gt;&lt;property id=&quot;20148&quot; value=&quot;5&quot;/&gt;&lt;property id=&quot;20300&quot; value=&quot;Slide 51 - &amp;quot;Coverage in U.S. Territories&amp;quot;&quot;/&gt;&lt;property id=&quot;20307&quot; value=&quot;447&quot;/&gt;&lt;/object&gt;&lt;object type=&quot;3&quot; unique_id=&quot;10099&quot;&gt;&lt;property id=&quot;20148&quot; value=&quot;5&quot;/&gt;&lt;property id=&quot;20300&quot; value=&quot;Slide 52 - &amp;quot;Programs in U.S. Territories&amp;quot;&quot;/&gt;&lt;property id=&quot;20307&quot; value=&quot;448&quot;/&gt;&lt;/object&gt;&lt;object type=&quot;3&quot; unique_id=&quot;10100&quot;&gt;&lt;property id=&quot;20148&quot; value=&quot;5&quot;/&gt;&lt;property id=&quot;20300&quot; value=&quot;Slide 53&quot;/&gt;&lt;property id=&quot;20307&quot; value=&quot;451&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 name="PPSNARRATIONPROPS" val="K:\Final 3 English\3E_Slide78.wav"/>
  <p:tag name="PPSNARRATION" val="71,929797624,G:\DCST\2009 MODULES\Mod 3\3mod09v4\Media.ppcx"/>
</p:tagLst>
</file>

<file path=ppt/theme/theme1.xml><?xml version="1.0" encoding="utf-8"?>
<a:theme xmlns:a="http://schemas.openxmlformats.org/drawingml/2006/main" name="Office Theme">
  <a:themeElements>
    <a:clrScheme name="Custom 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FFFFFF"/>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12887</TotalTime>
  <Words>7502</Words>
  <Application>Microsoft Office PowerPoint</Application>
  <PresentationFormat>On-screen Show (4:3)</PresentationFormat>
  <Paragraphs>964</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Medicaid &amp; the Children’s Health Insurance  Program (CHIP) Module 12</vt:lpstr>
      <vt:lpstr>Click to edit Master title style</vt:lpstr>
      <vt:lpstr>Lessons</vt:lpstr>
      <vt:lpstr>1. Medicaid</vt:lpstr>
      <vt:lpstr>Medicaid Overview</vt:lpstr>
      <vt:lpstr>How are Medicare and Medicaid different?</vt:lpstr>
      <vt:lpstr>Medicaid Administration</vt:lpstr>
      <vt:lpstr>Medicaid Administration</vt:lpstr>
      <vt:lpstr>The Single State Medicaid Agency</vt:lpstr>
      <vt:lpstr>Mandatory Medicaid State Plan Benefits </vt:lpstr>
      <vt:lpstr>Optional Medicaid State Plan Benefits </vt:lpstr>
      <vt:lpstr>Medicaid Eligibility</vt:lpstr>
      <vt:lpstr>Medicaid Eligibility Groups</vt:lpstr>
      <vt:lpstr>Dual Eligible Beneficiary</vt:lpstr>
      <vt:lpstr>Non-Financial Requirements</vt:lpstr>
      <vt:lpstr>Non-Financial Categorical Requirements</vt:lpstr>
      <vt:lpstr>Financial Requirements</vt:lpstr>
      <vt:lpstr>What is Income?</vt:lpstr>
      <vt:lpstr>What are Resources?</vt:lpstr>
      <vt:lpstr>Mandatory and Optional Groups</vt:lpstr>
      <vt:lpstr>Mandatory Eligibility Groups</vt:lpstr>
      <vt:lpstr>Mandatory Eligibility Groups</vt:lpstr>
      <vt:lpstr>Optional Eligibility Groups</vt:lpstr>
      <vt:lpstr>Medically Needy</vt:lpstr>
      <vt:lpstr>Pregnant Woman</vt:lpstr>
      <vt:lpstr>Children</vt:lpstr>
      <vt:lpstr>Aged, Blind, Disabled</vt:lpstr>
      <vt:lpstr>New Option for Medicaid Coverage</vt:lpstr>
      <vt:lpstr>New Option for Medicaid Coverage </vt:lpstr>
      <vt:lpstr>Medicaid Health Homes</vt:lpstr>
      <vt:lpstr>Chronic Disease Prevention</vt:lpstr>
      <vt:lpstr>Medicaid Hospital-Acquired Infections</vt:lpstr>
      <vt:lpstr>Long-Term Care Services</vt:lpstr>
      <vt:lpstr>Limited Income Newly  Eligible Transition Program</vt:lpstr>
      <vt:lpstr>Access to LI-NET</vt:lpstr>
      <vt:lpstr>LI-NET Coverage and Enrollment</vt:lpstr>
      <vt:lpstr>2. Medicare Savings Programs (MSP)</vt:lpstr>
      <vt:lpstr>Medicare Savings Programs</vt:lpstr>
      <vt:lpstr>Slide 39</vt:lpstr>
      <vt:lpstr>Slide 40</vt:lpstr>
      <vt:lpstr>Medicaid Waivers</vt:lpstr>
      <vt:lpstr>To Apply</vt:lpstr>
      <vt:lpstr>Children’s Health Insurance Program (CHIP)</vt:lpstr>
      <vt:lpstr>Overview of CHIP</vt:lpstr>
      <vt:lpstr>CHIPRA</vt:lpstr>
      <vt:lpstr>What Has Not Changed</vt:lpstr>
      <vt:lpstr>What Has Not Changed</vt:lpstr>
      <vt:lpstr>Who Is Eligible?</vt:lpstr>
      <vt:lpstr> CHIPRA Eligibility &amp; Enrollment Processes</vt:lpstr>
      <vt:lpstr>Citizenship Changes</vt:lpstr>
      <vt:lpstr>Coverage in U.S. Territories</vt:lpstr>
      <vt:lpstr>Programs in U.S. Territories</vt:lpstr>
      <vt:lpstr>Slide 53</vt:lpstr>
      <vt:lpstr>Slide 54</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785</cp:revision>
  <cp:lastPrinted>2011-01-26T13:29:29Z</cp:lastPrinted>
  <dcterms:created xsi:type="dcterms:W3CDTF">2009-12-09T15:42:29Z</dcterms:created>
  <dcterms:modified xsi:type="dcterms:W3CDTF">2011-05-10T15:12:06Z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204577365</vt:i4>
  </property>
  <property fmtid="{D5CDD505-2E9C-101B-9397-08002B2CF9AE}" pid="3" name="_NewReviewCycle">
    <vt:lpwstr/>
  </property>
  <property fmtid="{D5CDD505-2E9C-101B-9397-08002B2CF9AE}" pid="4" name="_EmailSubject">
    <vt:lpwstr>Mod 12</vt:lpwstr>
  </property>
  <property fmtid="{D5CDD505-2E9C-101B-9397-08002B2CF9AE}" pid="5" name="_AuthorEmail">
    <vt:lpwstr>Charlayne.Van@cms.hhs.gov</vt:lpwstr>
  </property>
  <property fmtid="{D5CDD505-2E9C-101B-9397-08002B2CF9AE}" pid="6" name="_AuthorEmailDisplayName">
    <vt:lpwstr>Van, Charlayne (CMS/OEABS)</vt:lpwstr>
  </property>
</Properties>
</file>