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3"/>
  </p:notesMasterIdLst>
  <p:handoutMasterIdLst>
    <p:handoutMasterId r:id="rId54"/>
  </p:handoutMasterIdLst>
  <p:sldIdLst>
    <p:sldId id="256" r:id="rId2"/>
    <p:sldId id="257" r:id="rId3"/>
    <p:sldId id="259" r:id="rId4"/>
    <p:sldId id="326" r:id="rId5"/>
    <p:sldId id="325" r:id="rId6"/>
    <p:sldId id="258" r:id="rId7"/>
    <p:sldId id="330" r:id="rId8"/>
    <p:sldId id="274" r:id="rId9"/>
    <p:sldId id="310" r:id="rId10"/>
    <p:sldId id="309" r:id="rId11"/>
    <p:sldId id="313" r:id="rId12"/>
    <p:sldId id="311" r:id="rId13"/>
    <p:sldId id="312" r:id="rId14"/>
    <p:sldId id="297" r:id="rId15"/>
    <p:sldId id="289" r:id="rId16"/>
    <p:sldId id="282" r:id="rId17"/>
    <p:sldId id="281" r:id="rId18"/>
    <p:sldId id="263" r:id="rId19"/>
    <p:sldId id="264" r:id="rId20"/>
    <p:sldId id="301" r:id="rId21"/>
    <p:sldId id="265" r:id="rId22"/>
    <p:sldId id="276" r:id="rId23"/>
    <p:sldId id="277" r:id="rId24"/>
    <p:sldId id="278" r:id="rId25"/>
    <p:sldId id="279" r:id="rId26"/>
    <p:sldId id="300" r:id="rId27"/>
    <p:sldId id="280" r:id="rId28"/>
    <p:sldId id="302" r:id="rId29"/>
    <p:sldId id="303" r:id="rId30"/>
    <p:sldId id="314" r:id="rId31"/>
    <p:sldId id="304" r:id="rId32"/>
    <p:sldId id="306" r:id="rId33"/>
    <p:sldId id="308" r:id="rId34"/>
    <p:sldId id="307" r:id="rId35"/>
    <p:sldId id="315" r:id="rId36"/>
    <p:sldId id="284" r:id="rId37"/>
    <p:sldId id="275" r:id="rId38"/>
    <p:sldId id="299" r:id="rId39"/>
    <p:sldId id="270" r:id="rId40"/>
    <p:sldId id="286" r:id="rId41"/>
    <p:sldId id="288" r:id="rId42"/>
    <p:sldId id="273" r:id="rId43"/>
    <p:sldId id="316" r:id="rId44"/>
    <p:sldId id="317" r:id="rId45"/>
    <p:sldId id="321" r:id="rId46"/>
    <p:sldId id="323" r:id="rId47"/>
    <p:sldId id="324" r:id="rId48"/>
    <p:sldId id="287" r:id="rId49"/>
    <p:sldId id="327" r:id="rId50"/>
    <p:sldId id="285" r:id="rId51"/>
    <p:sldId id="331" r:id="rId52"/>
  </p:sldIdLst>
  <p:sldSz cx="9144000" cy="6858000" type="screen4x3"/>
  <p:notesSz cx="7315200" cy="9601200"/>
  <p:custDataLst>
    <p:tags r:id="rId5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MS" initial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78" autoAdjust="0"/>
    <p:restoredTop sz="70376" autoAdjust="0"/>
  </p:normalViewPr>
  <p:slideViewPr>
    <p:cSldViewPr>
      <p:cViewPr varScale="1">
        <p:scale>
          <a:sx n="72" d="100"/>
          <a:sy n="72" d="100"/>
        </p:scale>
        <p:origin x="-105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780"/>
    </p:cViewPr>
  </p:sorterViewPr>
  <p:notesViewPr>
    <p:cSldViewPr>
      <p:cViewPr>
        <p:scale>
          <a:sx n="100" d="100"/>
          <a:sy n="100" d="100"/>
        </p:scale>
        <p:origin x="-870" y="450"/>
      </p:cViewPr>
      <p:guideLst>
        <p:guide orient="horz" pos="3025"/>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 Id="rId4"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 Id="rId4"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36991C-74AC-49D6-ADF2-06BDDC0B6C03}" type="doc">
      <dgm:prSet loTypeId="urn:microsoft.com/office/officeart/2005/8/layout/pList2#1" loCatId="list" qsTypeId="urn:microsoft.com/office/officeart/2005/8/quickstyle/simple1" qsCatId="simple" csTypeId="urn:microsoft.com/office/officeart/2005/8/colors/accent1_2" csCatId="accent1" phldr="1"/>
      <dgm:spPr/>
    </dgm:pt>
    <dgm:pt modelId="{9FDCE8C1-B58D-4C87-B0F1-A8FB6B563698}">
      <dgm:prSet phldrT="[Text]"/>
      <dgm:spPr/>
      <dgm:t>
        <a:bodyPr/>
        <a:lstStyle/>
        <a:p>
          <a:pPr algn="l" defTabSz="914400">
            <a:buNone/>
          </a:pPr>
          <a:r>
            <a:rPr lang="en-US" sz="1800" b="0" i="0">
              <a:latin typeface="PMingLiU" pitchFamily="18" charset="-120"/>
              <a:ea typeface="+mn-ea"/>
              <a:cs typeface="+mn-cs"/>
            </a:rPr>
            <a:t>A </a:t>
          </a:r>
          <a:r>
            <a:rPr lang="en-US" sz="1800" b="0" i="0" smtClean="0">
              <a:latin typeface="PMingLiU" pitchFamily="18" charset="-120"/>
              <a:ea typeface="+mn-ea"/>
              <a:cs typeface="+mn-cs"/>
            </a:rPr>
            <a:t>部份</a:t>
          </a:r>
          <a:br>
            <a:rPr lang="en-US" sz="1800" b="0" i="0" smtClean="0">
              <a:latin typeface="PMingLiU" pitchFamily="18" charset="-120"/>
              <a:ea typeface="+mn-ea"/>
              <a:cs typeface="+mn-cs"/>
            </a:rPr>
          </a:br>
          <a:r>
            <a:rPr lang="en-US" sz="1800" b="0" i="0" smtClean="0">
              <a:latin typeface="PMingLiU" pitchFamily="18" charset="-120"/>
              <a:ea typeface="+mn-ea"/>
              <a:cs typeface="+mn-cs"/>
            </a:rPr>
            <a:t>（</a:t>
          </a:r>
          <a:r>
            <a:rPr lang="en-US" sz="1800" b="0" i="0">
              <a:latin typeface="PMingLiU" pitchFamily="18" charset="-120"/>
              <a:ea typeface="+mn-ea"/>
              <a:cs typeface="+mn-cs"/>
            </a:rPr>
            <a:t>醫院保險）</a:t>
          </a:r>
        </a:p>
      </dgm:t>
    </dgm:pt>
    <dgm:pt modelId="{3ED9B716-15AB-4011-8B44-DD5AE9120BA7}" type="parTrans" cxnId="{26320344-3E1F-46DC-B3CD-6537F4BD7A4A}">
      <dgm:prSet/>
      <dgm:spPr/>
      <dgm:t>
        <a:bodyPr/>
        <a:lstStyle/>
        <a:p>
          <a:endParaRPr lang="en-US"/>
        </a:p>
      </dgm:t>
    </dgm:pt>
    <dgm:pt modelId="{48D14F0C-76A9-48EB-9043-D105EC90AAD9}" type="sibTrans" cxnId="{26320344-3E1F-46DC-B3CD-6537F4BD7A4A}">
      <dgm:prSet/>
      <dgm:spPr/>
      <dgm:t>
        <a:bodyPr/>
        <a:lstStyle/>
        <a:p>
          <a:endParaRPr lang="en-US"/>
        </a:p>
      </dgm:t>
    </dgm:pt>
    <dgm:pt modelId="{CCB254E7-7AE5-4237-AC45-1FB42C32275C}">
      <dgm:prSet phldrT="[Text]"/>
      <dgm:spPr/>
      <dgm:t>
        <a:bodyPr/>
        <a:lstStyle/>
        <a:p>
          <a:pPr algn="l" defTabSz="914400">
            <a:buNone/>
          </a:pPr>
          <a:r>
            <a:rPr lang="en-US" sz="1800" b="0" i="0">
              <a:latin typeface="PMingLiU" pitchFamily="18" charset="-120"/>
              <a:ea typeface="+mn-ea"/>
              <a:cs typeface="+mn-cs"/>
            </a:rPr>
            <a:t>B </a:t>
          </a:r>
          <a:r>
            <a:rPr lang="en-US" sz="1800" b="0" i="0" smtClean="0">
              <a:latin typeface="PMingLiU" pitchFamily="18" charset="-120"/>
              <a:ea typeface="+mn-ea"/>
              <a:cs typeface="+mn-cs"/>
            </a:rPr>
            <a:t>部份</a:t>
          </a:r>
          <a:br>
            <a:rPr lang="en-US" sz="1800" b="0" i="0" smtClean="0">
              <a:latin typeface="PMingLiU" pitchFamily="18" charset="-120"/>
              <a:ea typeface="+mn-ea"/>
              <a:cs typeface="+mn-cs"/>
            </a:rPr>
          </a:br>
          <a:r>
            <a:rPr lang="en-US" sz="1800" b="0" i="0" smtClean="0">
              <a:latin typeface="PMingLiU" pitchFamily="18" charset="-120"/>
              <a:ea typeface="+mn-ea"/>
              <a:cs typeface="+mn-cs"/>
            </a:rPr>
            <a:t>（</a:t>
          </a:r>
          <a:r>
            <a:rPr lang="en-US" sz="1800" b="0" i="0">
              <a:latin typeface="PMingLiU" pitchFamily="18" charset="-120"/>
              <a:ea typeface="+mn-ea"/>
              <a:cs typeface="+mn-cs"/>
            </a:rPr>
            <a:t>醫療保險）	</a:t>
          </a:r>
        </a:p>
      </dgm:t>
    </dgm:pt>
    <dgm:pt modelId="{DCA7DDDF-04CE-4F6C-8AED-F3E8645C8DD2}" type="parTrans" cxnId="{D565DE86-EB22-46E0-9CCB-AF62C195BE62}">
      <dgm:prSet/>
      <dgm:spPr/>
      <dgm:t>
        <a:bodyPr/>
        <a:lstStyle/>
        <a:p>
          <a:endParaRPr lang="en-US"/>
        </a:p>
      </dgm:t>
    </dgm:pt>
    <dgm:pt modelId="{EBB80556-96B3-4B28-B915-9606A9AE962C}" type="sibTrans" cxnId="{D565DE86-EB22-46E0-9CCB-AF62C195BE62}">
      <dgm:prSet/>
      <dgm:spPr/>
      <dgm:t>
        <a:bodyPr/>
        <a:lstStyle/>
        <a:p>
          <a:endParaRPr lang="en-US"/>
        </a:p>
      </dgm:t>
    </dgm:pt>
    <dgm:pt modelId="{1E329FE2-26FB-4EDA-ADE5-C05C9C42F69A}">
      <dgm:prSet phldrT="[Text]"/>
      <dgm:spPr/>
      <dgm:t>
        <a:bodyPr/>
        <a:lstStyle/>
        <a:p>
          <a:pPr algn="l" defTabSz="914400">
            <a:buNone/>
          </a:pPr>
          <a:r>
            <a:rPr lang="en-US" sz="1800" b="0" i="0">
              <a:latin typeface="PMingLiU" pitchFamily="18" charset="-120"/>
              <a:ea typeface="PMingLiU" pitchFamily="18" charset="-120"/>
              <a:cs typeface="+mn-cs"/>
            </a:rPr>
            <a:t>C </a:t>
          </a:r>
          <a:r>
            <a:rPr lang="zh-TW" altLang="en-US" sz="1800" b="0" i="0" smtClean="0">
              <a:latin typeface="PMingLiU" pitchFamily="18" charset="-120"/>
              <a:ea typeface="PMingLiU" pitchFamily="18" charset="-120"/>
              <a:cs typeface="+mn-cs"/>
            </a:rPr>
            <a:t>部份</a:t>
          </a:r>
          <a:r>
            <a:rPr lang="en-US" sz="1800" b="0" i="0" smtClean="0">
              <a:latin typeface="PMingLiU" pitchFamily="18" charset="-120"/>
              <a:ea typeface="PMingLiU" pitchFamily="18" charset="-120"/>
              <a:cs typeface="+mn-cs"/>
            </a:rPr>
            <a:t>「</a:t>
          </a:r>
          <a:r>
            <a:rPr lang="en-US" sz="1800" b="0" i="0">
              <a:latin typeface="PMingLiU" pitchFamily="18" charset="-120"/>
              <a:ea typeface="PMingLiU" pitchFamily="18" charset="-120"/>
              <a:cs typeface="+mn-cs"/>
            </a:rPr>
            <a:t>聯邦醫療保險」</a:t>
          </a:r>
          <a:r>
            <a:rPr lang="en-US" sz="1800" b="0" i="0" smtClean="0">
              <a:latin typeface="PMingLiU" pitchFamily="18" charset="-120"/>
              <a:ea typeface="PMingLiU" pitchFamily="18" charset="-120"/>
              <a:cs typeface="+mn-cs"/>
            </a:rPr>
            <a:t>優勢計劃</a:t>
          </a:r>
          <a:br>
            <a:rPr lang="en-US" sz="1800" b="0" i="0" smtClean="0">
              <a:latin typeface="PMingLiU" pitchFamily="18" charset="-120"/>
              <a:ea typeface="PMingLiU" pitchFamily="18" charset="-120"/>
              <a:cs typeface="+mn-cs"/>
            </a:rPr>
          </a:br>
          <a:r>
            <a:rPr lang="en-US" sz="1800" b="0" i="0" smtClean="0">
              <a:latin typeface="PMingLiU" pitchFamily="18" charset="-120"/>
              <a:ea typeface="PMingLiU" pitchFamily="18" charset="-120"/>
              <a:cs typeface="+mn-cs"/>
            </a:rPr>
            <a:t> </a:t>
          </a:r>
          <a:r>
            <a:rPr lang="en-US" sz="1800" b="0" i="0">
              <a:latin typeface="PMingLiU" pitchFamily="18" charset="-120"/>
              <a:ea typeface="PMingLiU" pitchFamily="18" charset="-120"/>
              <a:cs typeface="+mn-cs"/>
            </a:rPr>
            <a:t>（</a:t>
          </a:r>
          <a:r>
            <a:rPr lang="en-US" sz="1800" b="0" i="0" smtClean="0">
              <a:latin typeface="PMingLiU" pitchFamily="18" charset="-120"/>
              <a:ea typeface="PMingLiU" pitchFamily="18" charset="-120"/>
              <a:cs typeface="+mn-cs"/>
            </a:rPr>
            <a:t>如健康維護組</a:t>
          </a:r>
          <a:br>
            <a:rPr lang="en-US" sz="1800" b="0" i="0" smtClean="0">
              <a:latin typeface="PMingLiU" pitchFamily="18" charset="-120"/>
              <a:ea typeface="PMingLiU" pitchFamily="18" charset="-120"/>
              <a:cs typeface="+mn-cs"/>
            </a:rPr>
          </a:br>
          <a:r>
            <a:rPr lang="en-US" sz="1800" b="0" i="0" smtClean="0">
              <a:latin typeface="PMingLiU" pitchFamily="18" charset="-120"/>
              <a:ea typeface="PMingLiU" pitchFamily="18" charset="-120"/>
              <a:cs typeface="+mn-cs"/>
            </a:rPr>
            <a:t>織計劃和首選醫療服務提供者組織計劃</a:t>
          </a:r>
          <a:r>
            <a:rPr lang="en-US" sz="1800" b="0" i="0">
              <a:latin typeface="PMingLiU" pitchFamily="18" charset="-120"/>
              <a:ea typeface="PMingLiU" pitchFamily="18" charset="-120"/>
              <a:cs typeface="+mn-cs"/>
            </a:rPr>
            <a:t>）。</a:t>
          </a:r>
          <a:r>
            <a:rPr lang="en-US" sz="1800" b="0" i="0" smtClean="0">
              <a:latin typeface="PMingLiU" pitchFamily="18" charset="-120"/>
              <a:ea typeface="PMingLiU" pitchFamily="18" charset="-120"/>
              <a:cs typeface="+mn-cs"/>
            </a:rPr>
            <a:t>包括</a:t>
          </a:r>
          <a:r>
            <a:rPr lang="zh-TW" altLang="en-US" sz="1800" b="0" i="0" smtClean="0">
              <a:latin typeface="PMingLiU" pitchFamily="18" charset="-120"/>
              <a:ea typeface="PMingLiU" pitchFamily="18" charset="-120"/>
              <a:cs typeface="+mn-cs"/>
            </a:rPr>
            <a:t> </a:t>
          </a:r>
          <a:r>
            <a:rPr lang="en-US" sz="1800" b="0" i="0" smtClean="0">
              <a:latin typeface="PMingLiU" pitchFamily="18" charset="-120"/>
              <a:ea typeface="PMingLiU" pitchFamily="18" charset="-120"/>
              <a:cs typeface="+mn-cs"/>
            </a:rPr>
            <a:t>A </a:t>
          </a:r>
          <a:r>
            <a:rPr lang="en-US" sz="1800" b="0" i="0">
              <a:latin typeface="PMingLiU" pitchFamily="18" charset="-120"/>
              <a:ea typeface="PMingLiU" pitchFamily="18" charset="-120"/>
              <a:cs typeface="+mn-cs"/>
            </a:rPr>
            <a:t>與 B </a:t>
          </a:r>
          <a:r>
            <a:rPr lang="zh-TW" altLang="en-US" sz="1800" b="0" i="0" smtClean="0">
              <a:latin typeface="PMingLiU" pitchFamily="18" charset="-120"/>
              <a:ea typeface="PMingLiU" pitchFamily="18" charset="-120"/>
              <a:cs typeface="+mn-cs"/>
            </a:rPr>
            <a:t>部份</a:t>
          </a:r>
          <a:r>
            <a:rPr lang="en-US" sz="1800" b="0" i="0" smtClean="0">
              <a:latin typeface="PMingLiU" pitchFamily="18" charset="-120"/>
              <a:ea typeface="PMingLiU" pitchFamily="18" charset="-120"/>
              <a:cs typeface="+mn-cs"/>
            </a:rPr>
            <a:t>，</a:t>
          </a:r>
          <a:r>
            <a:rPr lang="en-US" sz="1800" b="0" i="0">
              <a:latin typeface="PMingLiU" pitchFamily="18" charset="-120"/>
              <a:ea typeface="PMingLiU" pitchFamily="18" charset="-120"/>
              <a:cs typeface="+mn-cs"/>
            </a:rPr>
            <a:t>有時包括 D </a:t>
          </a:r>
          <a:r>
            <a:rPr lang="zh-TW" altLang="en-US" sz="1800" b="0" i="0" smtClean="0">
              <a:latin typeface="PMingLiU" pitchFamily="18" charset="-120"/>
              <a:ea typeface="PMingLiU" pitchFamily="18" charset="-120"/>
              <a:cs typeface="+mn-cs"/>
            </a:rPr>
            <a:t>部份</a:t>
          </a:r>
          <a:r>
            <a:rPr lang="en-US" sz="1800" b="0" i="0" smtClean="0">
              <a:latin typeface="PMingLiU" pitchFamily="18" charset="-120"/>
              <a:ea typeface="PMingLiU" pitchFamily="18" charset="-120"/>
              <a:cs typeface="+mn-cs"/>
            </a:rPr>
            <a:t>的承保範圍 </a:t>
          </a:r>
          <a:endParaRPr lang="en-US" sz="1800" b="0" i="0">
            <a:latin typeface="PMingLiU" pitchFamily="18" charset="-120"/>
            <a:ea typeface="PMingLiU" pitchFamily="18" charset="-120"/>
            <a:cs typeface="+mn-cs"/>
          </a:endParaRPr>
        </a:p>
      </dgm:t>
    </dgm:pt>
    <dgm:pt modelId="{633C02F7-69DA-4A4B-A292-DC4304727856}" type="parTrans" cxnId="{244960A6-6E71-42A0-9ACD-FC26A5A407F1}">
      <dgm:prSet/>
      <dgm:spPr/>
      <dgm:t>
        <a:bodyPr/>
        <a:lstStyle/>
        <a:p>
          <a:endParaRPr lang="en-US"/>
        </a:p>
      </dgm:t>
    </dgm:pt>
    <dgm:pt modelId="{21DD9548-6603-4C0B-8189-7F5DCF085E94}" type="sibTrans" cxnId="{244960A6-6E71-42A0-9ACD-FC26A5A407F1}">
      <dgm:prSet/>
      <dgm:spPr/>
      <dgm:t>
        <a:bodyPr/>
        <a:lstStyle/>
        <a:p>
          <a:endParaRPr lang="en-US"/>
        </a:p>
      </dgm:t>
    </dgm:pt>
    <dgm:pt modelId="{AD7A8618-6064-41D7-8365-B37264D688FC}">
      <dgm:prSet phldrT="[Text]"/>
      <dgm:spPr/>
      <dgm:t>
        <a:bodyPr/>
        <a:lstStyle/>
        <a:p>
          <a:pPr algn="l" defTabSz="914400">
            <a:buNone/>
          </a:pPr>
          <a:r>
            <a:rPr lang="en-US" sz="1800" b="0" i="0">
              <a:latin typeface="PMingLiU" pitchFamily="18" charset="-120"/>
              <a:ea typeface="PMingLiU" pitchFamily="18" charset="-120"/>
              <a:cs typeface="+mn-cs"/>
            </a:rPr>
            <a:t>D </a:t>
          </a:r>
          <a:r>
            <a:rPr lang="zh-TW" altLang="en-US" sz="1800" b="0" i="0" smtClean="0">
              <a:latin typeface="PMingLiU" pitchFamily="18" charset="-120"/>
              <a:ea typeface="PMingLiU" pitchFamily="18" charset="-120"/>
              <a:cs typeface="+mn-cs"/>
            </a:rPr>
            <a:t>部份</a:t>
          </a:r>
          <a:r>
            <a:rPr lang="en-US" sz="1800" b="0" i="0" smtClean="0">
              <a:latin typeface="PMingLiU" pitchFamily="18" charset="-120"/>
              <a:ea typeface="PMingLiU" pitchFamily="18" charset="-120"/>
              <a:cs typeface="+mn-cs"/>
            </a:rPr>
            <a:t>「</a:t>
          </a:r>
          <a:r>
            <a:rPr lang="en-US" sz="1800" b="0" i="0">
              <a:latin typeface="PMingLiU" pitchFamily="18" charset="-120"/>
              <a:ea typeface="PMingLiU" pitchFamily="18" charset="-120"/>
              <a:cs typeface="+mn-cs"/>
            </a:rPr>
            <a:t>聯邦醫療保險」處方藥承保</a:t>
          </a:r>
        </a:p>
      </dgm:t>
    </dgm:pt>
    <dgm:pt modelId="{511CA061-341C-4B9D-9E62-00CEE4537C9D}" type="parTrans" cxnId="{C51D3A02-66F1-4140-B117-D173BED88DC8}">
      <dgm:prSet/>
      <dgm:spPr/>
      <dgm:t>
        <a:bodyPr/>
        <a:lstStyle/>
        <a:p>
          <a:endParaRPr lang="en-US"/>
        </a:p>
      </dgm:t>
    </dgm:pt>
    <dgm:pt modelId="{CB18D4EC-5CAD-4947-9366-63CF1A1183ED}" type="sibTrans" cxnId="{C51D3A02-66F1-4140-B117-D173BED88DC8}">
      <dgm:prSet/>
      <dgm:spPr/>
      <dgm:t>
        <a:bodyPr/>
        <a:lstStyle/>
        <a:p>
          <a:endParaRPr lang="en-US"/>
        </a:p>
      </dgm:t>
    </dgm:pt>
    <dgm:pt modelId="{82AEA39A-D373-4F8E-8BE6-DE723396E6F8}" type="pres">
      <dgm:prSet presAssocID="{5936991C-74AC-49D6-ADF2-06BDDC0B6C03}" presName="Name0" presStyleCnt="0">
        <dgm:presLayoutVars>
          <dgm:dir/>
          <dgm:resizeHandles val="exact"/>
        </dgm:presLayoutVars>
      </dgm:prSet>
      <dgm:spPr/>
    </dgm:pt>
    <dgm:pt modelId="{3038BFC1-A524-49B5-AD01-729E4706DDE2}" type="pres">
      <dgm:prSet presAssocID="{5936991C-74AC-49D6-ADF2-06BDDC0B6C03}" presName="bkgdShp" presStyleLbl="alignAccFollowNode1" presStyleIdx="0" presStyleCnt="1"/>
      <dgm:spPr/>
    </dgm:pt>
    <dgm:pt modelId="{6DC59DF4-EF78-4600-86AF-9DB5BE1969A6}" type="pres">
      <dgm:prSet presAssocID="{5936991C-74AC-49D6-ADF2-06BDDC0B6C03}" presName="linComp" presStyleCnt="0"/>
      <dgm:spPr/>
    </dgm:pt>
    <dgm:pt modelId="{C4688080-78A1-4AF7-B6B7-FDDCE7EF1010}" type="pres">
      <dgm:prSet presAssocID="{9FDCE8C1-B58D-4C87-B0F1-A8FB6B563698}" presName="compNode" presStyleCnt="0"/>
      <dgm:spPr/>
    </dgm:pt>
    <dgm:pt modelId="{B9190056-5272-460F-A316-1E39CEB814C0}" type="pres">
      <dgm:prSet presAssocID="{9FDCE8C1-B58D-4C87-B0F1-A8FB6B563698}" presName="node" presStyleLbl="node1" presStyleIdx="0" presStyleCnt="4">
        <dgm:presLayoutVars>
          <dgm:bulletEnabled val="1"/>
        </dgm:presLayoutVars>
      </dgm:prSet>
      <dgm:spPr/>
      <dgm:t>
        <a:bodyPr/>
        <a:lstStyle/>
        <a:p>
          <a:endParaRPr lang="en-US"/>
        </a:p>
      </dgm:t>
    </dgm:pt>
    <dgm:pt modelId="{B4CA6AB2-8684-4BE9-88DF-12D4D9414E11}" type="pres">
      <dgm:prSet presAssocID="{9FDCE8C1-B58D-4C87-B0F1-A8FB6B563698}" presName="invisiNode" presStyleLbl="node1" presStyleIdx="0" presStyleCnt="4"/>
      <dgm:spPr/>
    </dgm:pt>
    <dgm:pt modelId="{8C98B3AB-1BB9-419A-B85D-C8CED2763647}" type="pres">
      <dgm:prSet presAssocID="{9FDCE8C1-B58D-4C87-B0F1-A8FB6B563698}" presName="imagNode" presStyleLbl="fgImgPlace1" presStyleIdx="0" presStyleCnt="4"/>
      <dgm:spPr>
        <a:blipFill rotWithShape="0">
          <a:blip xmlns:r="http://schemas.openxmlformats.org/officeDocument/2006/relationships" r:embed="rId1">
            <a:duotone>
              <a:prstClr val="black"/>
              <a:schemeClr val="accent1">
                <a:tint val="45000"/>
                <a:satMod val="400000"/>
              </a:schemeClr>
            </a:duotone>
          </a:blip>
          <a:stretch>
            <a:fillRect/>
          </a:stretch>
        </a:blipFill>
      </dgm:spPr>
    </dgm:pt>
    <dgm:pt modelId="{C03C1913-C716-456D-9DAA-7B204A10E431}" type="pres">
      <dgm:prSet presAssocID="{48D14F0C-76A9-48EB-9043-D105EC90AAD9}" presName="sibTrans" presStyleLbl="sibTrans2D1" presStyleIdx="0" presStyleCnt="0"/>
      <dgm:spPr/>
      <dgm:t>
        <a:bodyPr/>
        <a:lstStyle/>
        <a:p>
          <a:endParaRPr lang="en-US"/>
        </a:p>
      </dgm:t>
    </dgm:pt>
    <dgm:pt modelId="{2F7DB555-22FA-4A40-BDAC-8B6BFA87DCC6}" type="pres">
      <dgm:prSet presAssocID="{CCB254E7-7AE5-4237-AC45-1FB42C32275C}" presName="compNode" presStyleCnt="0"/>
      <dgm:spPr/>
    </dgm:pt>
    <dgm:pt modelId="{FFB9F90F-833E-4AF6-9D41-FEA07765D9C3}" type="pres">
      <dgm:prSet presAssocID="{CCB254E7-7AE5-4237-AC45-1FB42C32275C}" presName="node" presStyleLbl="node1" presStyleIdx="1" presStyleCnt="4">
        <dgm:presLayoutVars>
          <dgm:bulletEnabled val="1"/>
        </dgm:presLayoutVars>
      </dgm:prSet>
      <dgm:spPr/>
      <dgm:t>
        <a:bodyPr/>
        <a:lstStyle/>
        <a:p>
          <a:endParaRPr lang="en-US"/>
        </a:p>
      </dgm:t>
    </dgm:pt>
    <dgm:pt modelId="{F4CF67F9-1E26-4E6A-859C-E7606CDEC8BE}" type="pres">
      <dgm:prSet presAssocID="{CCB254E7-7AE5-4237-AC45-1FB42C32275C}" presName="invisiNode" presStyleLbl="node1" presStyleIdx="1" presStyleCnt="4"/>
      <dgm:spPr/>
    </dgm:pt>
    <dgm:pt modelId="{34D8C33A-6615-45BE-9CAB-0E3C92CE0146}" type="pres">
      <dgm:prSet presAssocID="{CCB254E7-7AE5-4237-AC45-1FB42C32275C}" presName="imagNode" presStyleLbl="fgImgPlace1" presStyleIdx="1" presStyleCnt="4"/>
      <dgm:spPr>
        <a:blipFill rotWithShape="0">
          <a:blip xmlns:r="http://schemas.openxmlformats.org/officeDocument/2006/relationships" r:embed="rId2">
            <a:duotone>
              <a:prstClr val="black"/>
              <a:schemeClr val="accent1">
                <a:tint val="45000"/>
                <a:satMod val="400000"/>
              </a:schemeClr>
            </a:duotone>
          </a:blip>
          <a:stretch>
            <a:fillRect/>
          </a:stretch>
        </a:blipFill>
      </dgm:spPr>
    </dgm:pt>
    <dgm:pt modelId="{4E0F21C8-45C2-4E2B-BF45-0C401A24C588}" type="pres">
      <dgm:prSet presAssocID="{EBB80556-96B3-4B28-B915-9606A9AE962C}" presName="sibTrans" presStyleLbl="sibTrans2D1" presStyleIdx="0" presStyleCnt="0"/>
      <dgm:spPr/>
      <dgm:t>
        <a:bodyPr/>
        <a:lstStyle/>
        <a:p>
          <a:endParaRPr lang="en-US"/>
        </a:p>
      </dgm:t>
    </dgm:pt>
    <dgm:pt modelId="{6A3AB180-55C1-4F57-8907-26E7F802F9C5}" type="pres">
      <dgm:prSet presAssocID="{1E329FE2-26FB-4EDA-ADE5-C05C9C42F69A}" presName="compNode" presStyleCnt="0"/>
      <dgm:spPr/>
    </dgm:pt>
    <dgm:pt modelId="{ACF7CE3A-57D4-4F48-9E7B-80BF4F17191F}" type="pres">
      <dgm:prSet presAssocID="{1E329FE2-26FB-4EDA-ADE5-C05C9C42F69A}" presName="node" presStyleLbl="node1" presStyleIdx="2" presStyleCnt="4">
        <dgm:presLayoutVars>
          <dgm:bulletEnabled val="1"/>
        </dgm:presLayoutVars>
      </dgm:prSet>
      <dgm:spPr/>
      <dgm:t>
        <a:bodyPr/>
        <a:lstStyle/>
        <a:p>
          <a:endParaRPr lang="en-US"/>
        </a:p>
      </dgm:t>
    </dgm:pt>
    <dgm:pt modelId="{A25DD50A-FD45-4AB4-BB9B-846F1F0FEF3A}" type="pres">
      <dgm:prSet presAssocID="{1E329FE2-26FB-4EDA-ADE5-C05C9C42F69A}" presName="invisiNode" presStyleLbl="node1" presStyleIdx="2" presStyleCnt="4"/>
      <dgm:spPr/>
    </dgm:pt>
    <dgm:pt modelId="{650F7A33-91A8-4FDC-86A9-52A7F62CC262}" type="pres">
      <dgm:prSet presAssocID="{1E329FE2-26FB-4EDA-ADE5-C05C9C42F69A}" presName="imagNode" presStyleLbl="fgImgPlace1" presStyleIdx="2" presStyleCnt="4" custLinFactNeighborX="-110" custLinFactNeighborY="-2463"/>
      <dgm:spPr>
        <a:blipFill rotWithShape="0">
          <a:blip xmlns:r="http://schemas.openxmlformats.org/officeDocument/2006/relationships" r:embed="rId3">
            <a:duotone>
              <a:prstClr val="black"/>
              <a:schemeClr val="accent1">
                <a:tint val="45000"/>
                <a:satMod val="400000"/>
              </a:schemeClr>
            </a:duotone>
          </a:blip>
          <a:stretch>
            <a:fillRect/>
          </a:stretch>
        </a:blipFill>
      </dgm:spPr>
    </dgm:pt>
    <dgm:pt modelId="{6F63F81A-135E-43DC-B179-59B74A460381}" type="pres">
      <dgm:prSet presAssocID="{21DD9548-6603-4C0B-8189-7F5DCF085E94}" presName="sibTrans" presStyleLbl="sibTrans2D1" presStyleIdx="0" presStyleCnt="0"/>
      <dgm:spPr/>
      <dgm:t>
        <a:bodyPr/>
        <a:lstStyle/>
        <a:p>
          <a:endParaRPr lang="en-US"/>
        </a:p>
      </dgm:t>
    </dgm:pt>
    <dgm:pt modelId="{C266C995-2C40-470D-A609-D497A082FFBB}" type="pres">
      <dgm:prSet presAssocID="{AD7A8618-6064-41D7-8365-B37264D688FC}" presName="compNode" presStyleCnt="0"/>
      <dgm:spPr/>
    </dgm:pt>
    <dgm:pt modelId="{61631289-9812-41CB-A79F-371ABE60634A}" type="pres">
      <dgm:prSet presAssocID="{AD7A8618-6064-41D7-8365-B37264D688FC}" presName="node" presStyleLbl="node1" presStyleIdx="3" presStyleCnt="4">
        <dgm:presLayoutVars>
          <dgm:bulletEnabled val="1"/>
        </dgm:presLayoutVars>
      </dgm:prSet>
      <dgm:spPr/>
      <dgm:t>
        <a:bodyPr/>
        <a:lstStyle/>
        <a:p>
          <a:endParaRPr lang="en-US"/>
        </a:p>
      </dgm:t>
    </dgm:pt>
    <dgm:pt modelId="{202956DC-A047-4F75-A3C5-E8CCDF97D3B5}" type="pres">
      <dgm:prSet presAssocID="{AD7A8618-6064-41D7-8365-B37264D688FC}" presName="invisiNode" presStyleLbl="node1" presStyleIdx="3" presStyleCnt="4"/>
      <dgm:spPr/>
    </dgm:pt>
    <dgm:pt modelId="{B6A3AA38-82E3-4410-A7EF-BD1690391318}" type="pres">
      <dgm:prSet presAssocID="{AD7A8618-6064-41D7-8365-B37264D688FC}" presName="imagNode" presStyleLbl="fgImgPlace1" presStyleIdx="3" presStyleCnt="4"/>
      <dgm:spPr>
        <a:blipFill rotWithShape="0">
          <a:blip xmlns:r="http://schemas.openxmlformats.org/officeDocument/2006/relationships" r:embed="rId4">
            <a:duotone>
              <a:prstClr val="black"/>
              <a:schemeClr val="accent1">
                <a:tint val="45000"/>
                <a:satMod val="400000"/>
              </a:schemeClr>
            </a:duotone>
          </a:blip>
          <a:stretch>
            <a:fillRect/>
          </a:stretch>
        </a:blipFill>
      </dgm:spPr>
    </dgm:pt>
  </dgm:ptLst>
  <dgm:cxnLst>
    <dgm:cxn modelId="{D055FA40-0BF3-411F-8470-9AE2B3CD87D2}" type="presOf" srcId="{5936991C-74AC-49D6-ADF2-06BDDC0B6C03}" destId="{82AEA39A-D373-4F8E-8BE6-DE723396E6F8}" srcOrd="0" destOrd="0" presId="urn:microsoft.com/office/officeart/2005/8/layout/pList2#1"/>
    <dgm:cxn modelId="{7C13EA5E-5B7A-4975-BE64-0F48469BB885}" type="presOf" srcId="{AD7A8618-6064-41D7-8365-B37264D688FC}" destId="{61631289-9812-41CB-A79F-371ABE60634A}" srcOrd="0" destOrd="0" presId="urn:microsoft.com/office/officeart/2005/8/layout/pList2#1"/>
    <dgm:cxn modelId="{27D4FD05-20A0-42E9-823C-FFF7B9B2E98E}" type="presOf" srcId="{21DD9548-6603-4C0B-8189-7F5DCF085E94}" destId="{6F63F81A-135E-43DC-B179-59B74A460381}" srcOrd="0" destOrd="0" presId="urn:microsoft.com/office/officeart/2005/8/layout/pList2#1"/>
    <dgm:cxn modelId="{26320344-3E1F-46DC-B3CD-6537F4BD7A4A}" srcId="{5936991C-74AC-49D6-ADF2-06BDDC0B6C03}" destId="{9FDCE8C1-B58D-4C87-B0F1-A8FB6B563698}" srcOrd="0" destOrd="0" parTransId="{3ED9B716-15AB-4011-8B44-DD5AE9120BA7}" sibTransId="{48D14F0C-76A9-48EB-9043-D105EC90AAD9}"/>
    <dgm:cxn modelId="{244960A6-6E71-42A0-9ACD-FC26A5A407F1}" srcId="{5936991C-74AC-49D6-ADF2-06BDDC0B6C03}" destId="{1E329FE2-26FB-4EDA-ADE5-C05C9C42F69A}" srcOrd="2" destOrd="0" parTransId="{633C02F7-69DA-4A4B-A292-DC4304727856}" sibTransId="{21DD9548-6603-4C0B-8189-7F5DCF085E94}"/>
    <dgm:cxn modelId="{A1343344-3979-4169-B6D8-4F9BCE2A2DB7}" type="presOf" srcId="{EBB80556-96B3-4B28-B915-9606A9AE962C}" destId="{4E0F21C8-45C2-4E2B-BF45-0C401A24C588}" srcOrd="0" destOrd="0" presId="urn:microsoft.com/office/officeart/2005/8/layout/pList2#1"/>
    <dgm:cxn modelId="{041A79B0-0B5A-453E-A1FC-BCE4103722CB}" type="presOf" srcId="{9FDCE8C1-B58D-4C87-B0F1-A8FB6B563698}" destId="{B9190056-5272-460F-A316-1E39CEB814C0}" srcOrd="0" destOrd="0" presId="urn:microsoft.com/office/officeart/2005/8/layout/pList2#1"/>
    <dgm:cxn modelId="{C51D3A02-66F1-4140-B117-D173BED88DC8}" srcId="{5936991C-74AC-49D6-ADF2-06BDDC0B6C03}" destId="{AD7A8618-6064-41D7-8365-B37264D688FC}" srcOrd="3" destOrd="0" parTransId="{511CA061-341C-4B9D-9E62-00CEE4537C9D}" sibTransId="{CB18D4EC-5CAD-4947-9366-63CF1A1183ED}"/>
    <dgm:cxn modelId="{CCF44065-D6CD-4C78-AA16-E6996161C3EC}" type="presOf" srcId="{CCB254E7-7AE5-4237-AC45-1FB42C32275C}" destId="{FFB9F90F-833E-4AF6-9D41-FEA07765D9C3}" srcOrd="0" destOrd="0" presId="urn:microsoft.com/office/officeart/2005/8/layout/pList2#1"/>
    <dgm:cxn modelId="{D565DE86-EB22-46E0-9CCB-AF62C195BE62}" srcId="{5936991C-74AC-49D6-ADF2-06BDDC0B6C03}" destId="{CCB254E7-7AE5-4237-AC45-1FB42C32275C}" srcOrd="1" destOrd="0" parTransId="{DCA7DDDF-04CE-4F6C-8AED-F3E8645C8DD2}" sibTransId="{EBB80556-96B3-4B28-B915-9606A9AE962C}"/>
    <dgm:cxn modelId="{8E724074-EE14-43ED-95D5-9B5DBB0A41A4}" type="presOf" srcId="{1E329FE2-26FB-4EDA-ADE5-C05C9C42F69A}" destId="{ACF7CE3A-57D4-4F48-9E7B-80BF4F17191F}" srcOrd="0" destOrd="0" presId="urn:microsoft.com/office/officeart/2005/8/layout/pList2#1"/>
    <dgm:cxn modelId="{9D21355D-1FEE-4980-AEC0-2E41B14BA737}" type="presOf" srcId="{48D14F0C-76A9-48EB-9043-D105EC90AAD9}" destId="{C03C1913-C716-456D-9DAA-7B204A10E431}" srcOrd="0" destOrd="0" presId="urn:microsoft.com/office/officeart/2005/8/layout/pList2#1"/>
    <dgm:cxn modelId="{434EC2BE-E00A-47F7-8F3D-903AA52848E6}" type="presParOf" srcId="{82AEA39A-D373-4F8E-8BE6-DE723396E6F8}" destId="{3038BFC1-A524-49B5-AD01-729E4706DDE2}" srcOrd="0" destOrd="0" presId="urn:microsoft.com/office/officeart/2005/8/layout/pList2#1"/>
    <dgm:cxn modelId="{A20843D6-1775-4E4B-98D5-036B25E21AA9}" type="presParOf" srcId="{82AEA39A-D373-4F8E-8BE6-DE723396E6F8}" destId="{6DC59DF4-EF78-4600-86AF-9DB5BE1969A6}" srcOrd="1" destOrd="0" presId="urn:microsoft.com/office/officeart/2005/8/layout/pList2#1"/>
    <dgm:cxn modelId="{3591795D-636F-40CB-9A86-FEC29B30CAA2}" type="presParOf" srcId="{6DC59DF4-EF78-4600-86AF-9DB5BE1969A6}" destId="{C4688080-78A1-4AF7-B6B7-FDDCE7EF1010}" srcOrd="0" destOrd="0" presId="urn:microsoft.com/office/officeart/2005/8/layout/pList2#1"/>
    <dgm:cxn modelId="{78893D7F-BEDB-41F7-B900-15FBCE72329E}" type="presParOf" srcId="{C4688080-78A1-4AF7-B6B7-FDDCE7EF1010}" destId="{B9190056-5272-460F-A316-1E39CEB814C0}" srcOrd="0" destOrd="0" presId="urn:microsoft.com/office/officeart/2005/8/layout/pList2#1"/>
    <dgm:cxn modelId="{A21B3535-552A-497F-8ED5-87D0A663F6D2}" type="presParOf" srcId="{C4688080-78A1-4AF7-B6B7-FDDCE7EF1010}" destId="{B4CA6AB2-8684-4BE9-88DF-12D4D9414E11}" srcOrd="1" destOrd="0" presId="urn:microsoft.com/office/officeart/2005/8/layout/pList2#1"/>
    <dgm:cxn modelId="{D5414C9C-0D1C-4E93-A6B7-0758F348A1A0}" type="presParOf" srcId="{C4688080-78A1-4AF7-B6B7-FDDCE7EF1010}" destId="{8C98B3AB-1BB9-419A-B85D-C8CED2763647}" srcOrd="2" destOrd="0" presId="urn:microsoft.com/office/officeart/2005/8/layout/pList2#1"/>
    <dgm:cxn modelId="{964B8170-E769-43E7-9E98-9FFDB6657B1E}" type="presParOf" srcId="{6DC59DF4-EF78-4600-86AF-9DB5BE1969A6}" destId="{C03C1913-C716-456D-9DAA-7B204A10E431}" srcOrd="1" destOrd="0" presId="urn:microsoft.com/office/officeart/2005/8/layout/pList2#1"/>
    <dgm:cxn modelId="{A1C03B6F-2EF3-4148-8EBD-018E48D4196B}" type="presParOf" srcId="{6DC59DF4-EF78-4600-86AF-9DB5BE1969A6}" destId="{2F7DB555-22FA-4A40-BDAC-8B6BFA87DCC6}" srcOrd="2" destOrd="0" presId="urn:microsoft.com/office/officeart/2005/8/layout/pList2#1"/>
    <dgm:cxn modelId="{B09FFD60-3E58-42F5-900F-703AAB6D002D}" type="presParOf" srcId="{2F7DB555-22FA-4A40-BDAC-8B6BFA87DCC6}" destId="{FFB9F90F-833E-4AF6-9D41-FEA07765D9C3}" srcOrd="0" destOrd="0" presId="urn:microsoft.com/office/officeart/2005/8/layout/pList2#1"/>
    <dgm:cxn modelId="{1ECCD9DB-1A4E-41C0-BA36-97EF3AF58F39}" type="presParOf" srcId="{2F7DB555-22FA-4A40-BDAC-8B6BFA87DCC6}" destId="{F4CF67F9-1E26-4E6A-859C-E7606CDEC8BE}" srcOrd="1" destOrd="0" presId="urn:microsoft.com/office/officeart/2005/8/layout/pList2#1"/>
    <dgm:cxn modelId="{4C42FE78-1D70-438B-9341-1866CECE4EEC}" type="presParOf" srcId="{2F7DB555-22FA-4A40-BDAC-8B6BFA87DCC6}" destId="{34D8C33A-6615-45BE-9CAB-0E3C92CE0146}" srcOrd="2" destOrd="0" presId="urn:microsoft.com/office/officeart/2005/8/layout/pList2#1"/>
    <dgm:cxn modelId="{416E6F48-AB24-4DD0-8FD2-6E6D19316A9B}" type="presParOf" srcId="{6DC59DF4-EF78-4600-86AF-9DB5BE1969A6}" destId="{4E0F21C8-45C2-4E2B-BF45-0C401A24C588}" srcOrd="3" destOrd="0" presId="urn:microsoft.com/office/officeart/2005/8/layout/pList2#1"/>
    <dgm:cxn modelId="{C71B5979-E7A9-4425-B4A0-A20B798588C9}" type="presParOf" srcId="{6DC59DF4-EF78-4600-86AF-9DB5BE1969A6}" destId="{6A3AB180-55C1-4F57-8907-26E7F802F9C5}" srcOrd="4" destOrd="0" presId="urn:microsoft.com/office/officeart/2005/8/layout/pList2#1"/>
    <dgm:cxn modelId="{F07AED80-C5E9-4A96-B8B2-2E2C654A0B9B}" type="presParOf" srcId="{6A3AB180-55C1-4F57-8907-26E7F802F9C5}" destId="{ACF7CE3A-57D4-4F48-9E7B-80BF4F17191F}" srcOrd="0" destOrd="0" presId="urn:microsoft.com/office/officeart/2005/8/layout/pList2#1"/>
    <dgm:cxn modelId="{B252B593-6369-443E-9A50-5D0314F60C34}" type="presParOf" srcId="{6A3AB180-55C1-4F57-8907-26E7F802F9C5}" destId="{A25DD50A-FD45-4AB4-BB9B-846F1F0FEF3A}" srcOrd="1" destOrd="0" presId="urn:microsoft.com/office/officeart/2005/8/layout/pList2#1"/>
    <dgm:cxn modelId="{EEBC4010-8E53-4564-8ED4-0F204DFF7FD5}" type="presParOf" srcId="{6A3AB180-55C1-4F57-8907-26E7F802F9C5}" destId="{650F7A33-91A8-4FDC-86A9-52A7F62CC262}" srcOrd="2" destOrd="0" presId="urn:microsoft.com/office/officeart/2005/8/layout/pList2#1"/>
    <dgm:cxn modelId="{6774504F-6AF2-4B29-AAB0-55B58BB6C031}" type="presParOf" srcId="{6DC59DF4-EF78-4600-86AF-9DB5BE1969A6}" destId="{6F63F81A-135E-43DC-B179-59B74A460381}" srcOrd="5" destOrd="0" presId="urn:microsoft.com/office/officeart/2005/8/layout/pList2#1"/>
    <dgm:cxn modelId="{348C6766-3229-44F3-8FD8-5B34A4F7665D}" type="presParOf" srcId="{6DC59DF4-EF78-4600-86AF-9DB5BE1969A6}" destId="{C266C995-2C40-470D-A609-D497A082FFBB}" srcOrd="6" destOrd="0" presId="urn:microsoft.com/office/officeart/2005/8/layout/pList2#1"/>
    <dgm:cxn modelId="{498509A9-E6F5-4A5F-BCD6-0E46E30D41EA}" type="presParOf" srcId="{C266C995-2C40-470D-A609-D497A082FFBB}" destId="{61631289-9812-41CB-A79F-371ABE60634A}" srcOrd="0" destOrd="0" presId="urn:microsoft.com/office/officeart/2005/8/layout/pList2#1"/>
    <dgm:cxn modelId="{FBE6CDD1-5D14-441D-9739-01C02753CB50}" type="presParOf" srcId="{C266C995-2C40-470D-A609-D497A082FFBB}" destId="{202956DC-A047-4F75-A3C5-E8CCDF97D3B5}" srcOrd="1" destOrd="0" presId="urn:microsoft.com/office/officeart/2005/8/layout/pList2#1"/>
    <dgm:cxn modelId="{23576BCD-98C7-4343-8B8C-D0F2BB016C01}" type="presParOf" srcId="{C266C995-2C40-470D-A609-D497A082FFBB}" destId="{B6A3AA38-82E3-4410-A7EF-BD1690391318}" srcOrd="2" destOrd="0" presId="urn:microsoft.com/office/officeart/2005/8/layout/pList2#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38BFC1-A524-49B5-AD01-729E4706DDE2}">
      <dsp:nvSpPr>
        <dsp:cNvPr id="0" name=""/>
        <dsp:cNvSpPr/>
      </dsp:nvSpPr>
      <dsp:spPr>
        <a:xfrm>
          <a:off x="0" y="0"/>
          <a:ext cx="8229600" cy="1983105"/>
        </a:xfrm>
        <a:prstGeom prst="roundRect">
          <a:avLst>
            <a:gd name="adj" fmla="val 1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98B3AB-1BB9-419A-B85D-C8CED2763647}">
      <dsp:nvSpPr>
        <dsp:cNvPr id="0" name=""/>
        <dsp:cNvSpPr/>
      </dsp:nvSpPr>
      <dsp:spPr>
        <a:xfrm>
          <a:off x="249154" y="264414"/>
          <a:ext cx="1797974" cy="1454277"/>
        </a:xfrm>
        <a:prstGeom prst="roundRect">
          <a:avLst>
            <a:gd name="adj" fmla="val 10000"/>
          </a:avLst>
        </a:prstGeom>
        <a:blipFill rotWithShape="0">
          <a:blip xmlns:r="http://schemas.openxmlformats.org/officeDocument/2006/relationships" r:embed="rId1">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190056-5272-460F-A316-1E39CEB814C0}">
      <dsp:nvSpPr>
        <dsp:cNvPr id="0" name=""/>
        <dsp:cNvSpPr/>
      </dsp:nvSpPr>
      <dsp:spPr>
        <a:xfrm rot="10800000">
          <a:off x="249154"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l" defTabSz="914400">
            <a:lnSpc>
              <a:spcPct val="90000"/>
            </a:lnSpc>
            <a:spcBef>
              <a:spcPct val="0"/>
            </a:spcBef>
            <a:spcAft>
              <a:spcPct val="35000"/>
            </a:spcAft>
            <a:buNone/>
          </a:pPr>
          <a:r>
            <a:rPr lang="en-US" sz="1300" b="0" i="0" kern="1200">
              <a:latin typeface="PMingLiU" pitchFamily="18" charset="-120"/>
              <a:ea typeface="+mn-ea"/>
              <a:cs typeface="+mn-cs"/>
            </a:rPr>
            <a:t>A </a:t>
          </a:r>
          <a:r>
            <a:rPr lang="en-US" sz="1300" b="0" i="0" kern="1200" smtClean="0">
              <a:latin typeface="PMingLiU" pitchFamily="18" charset="-120"/>
              <a:ea typeface="+mn-ea"/>
              <a:cs typeface="+mn-cs"/>
            </a:rPr>
            <a:t>部份</a:t>
          </a:r>
          <a:br>
            <a:rPr lang="en-US" sz="1300" b="0" i="0" kern="1200" smtClean="0">
              <a:latin typeface="PMingLiU" pitchFamily="18" charset="-120"/>
              <a:ea typeface="+mn-ea"/>
              <a:cs typeface="+mn-cs"/>
            </a:rPr>
          </a:br>
          <a:r>
            <a:rPr lang="en-US" sz="1300" b="0" i="0" kern="1200" smtClean="0">
              <a:latin typeface="PMingLiU" pitchFamily="18" charset="-120"/>
              <a:ea typeface="+mn-ea"/>
              <a:cs typeface="+mn-cs"/>
            </a:rPr>
            <a:t>（</a:t>
          </a:r>
          <a:r>
            <a:rPr lang="en-US" sz="1300" b="0" i="0" kern="1200">
              <a:latin typeface="PMingLiU" pitchFamily="18" charset="-120"/>
              <a:ea typeface="+mn-ea"/>
              <a:cs typeface="+mn-cs"/>
            </a:rPr>
            <a:t>醫院保險）</a:t>
          </a:r>
        </a:p>
      </dsp:txBody>
      <dsp:txXfrm rot="10800000">
        <a:off x="249154" y="1983104"/>
        <a:ext cx="1797974" cy="2423795"/>
      </dsp:txXfrm>
    </dsp:sp>
    <dsp:sp modelId="{34D8C33A-6615-45BE-9CAB-0E3C92CE0146}">
      <dsp:nvSpPr>
        <dsp:cNvPr id="0" name=""/>
        <dsp:cNvSpPr/>
      </dsp:nvSpPr>
      <dsp:spPr>
        <a:xfrm>
          <a:off x="2226926" y="264414"/>
          <a:ext cx="1797974" cy="1454277"/>
        </a:xfrm>
        <a:prstGeom prst="roundRect">
          <a:avLst>
            <a:gd name="adj" fmla="val 10000"/>
          </a:avLst>
        </a:prstGeom>
        <a:blipFill rotWithShape="0">
          <a:blip xmlns:r="http://schemas.openxmlformats.org/officeDocument/2006/relationships" r:embed="rId2">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B9F90F-833E-4AF6-9D41-FEA07765D9C3}">
      <dsp:nvSpPr>
        <dsp:cNvPr id="0" name=""/>
        <dsp:cNvSpPr/>
      </dsp:nvSpPr>
      <dsp:spPr>
        <a:xfrm rot="10800000">
          <a:off x="2226926"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l" defTabSz="914400">
            <a:lnSpc>
              <a:spcPct val="90000"/>
            </a:lnSpc>
            <a:spcBef>
              <a:spcPct val="0"/>
            </a:spcBef>
            <a:spcAft>
              <a:spcPct val="35000"/>
            </a:spcAft>
            <a:buNone/>
          </a:pPr>
          <a:r>
            <a:rPr lang="en-US" sz="1300" b="0" i="0" kern="1200">
              <a:latin typeface="PMingLiU" pitchFamily="18" charset="-120"/>
              <a:ea typeface="+mn-ea"/>
              <a:cs typeface="+mn-cs"/>
            </a:rPr>
            <a:t>B </a:t>
          </a:r>
          <a:r>
            <a:rPr lang="en-US" sz="1300" b="0" i="0" kern="1200" smtClean="0">
              <a:latin typeface="PMingLiU" pitchFamily="18" charset="-120"/>
              <a:ea typeface="+mn-ea"/>
              <a:cs typeface="+mn-cs"/>
            </a:rPr>
            <a:t>部份</a:t>
          </a:r>
          <a:br>
            <a:rPr lang="en-US" sz="1300" b="0" i="0" kern="1200" smtClean="0">
              <a:latin typeface="PMingLiU" pitchFamily="18" charset="-120"/>
              <a:ea typeface="+mn-ea"/>
              <a:cs typeface="+mn-cs"/>
            </a:rPr>
          </a:br>
          <a:r>
            <a:rPr lang="en-US" sz="1300" b="0" i="0" kern="1200" smtClean="0">
              <a:latin typeface="PMingLiU" pitchFamily="18" charset="-120"/>
              <a:ea typeface="+mn-ea"/>
              <a:cs typeface="+mn-cs"/>
            </a:rPr>
            <a:t>（</a:t>
          </a:r>
          <a:r>
            <a:rPr lang="en-US" sz="1300" b="0" i="0" kern="1200">
              <a:latin typeface="PMingLiU" pitchFamily="18" charset="-120"/>
              <a:ea typeface="+mn-ea"/>
              <a:cs typeface="+mn-cs"/>
            </a:rPr>
            <a:t>醫療保險）	</a:t>
          </a:r>
        </a:p>
      </dsp:txBody>
      <dsp:txXfrm rot="10800000">
        <a:off x="2226926" y="1983104"/>
        <a:ext cx="1797974" cy="2423795"/>
      </dsp:txXfrm>
    </dsp:sp>
    <dsp:sp modelId="{650F7A33-91A8-4FDC-86A9-52A7F62CC262}">
      <dsp:nvSpPr>
        <dsp:cNvPr id="0" name=""/>
        <dsp:cNvSpPr/>
      </dsp:nvSpPr>
      <dsp:spPr>
        <a:xfrm>
          <a:off x="4202720" y="228595"/>
          <a:ext cx="1797974" cy="1454277"/>
        </a:xfrm>
        <a:prstGeom prst="roundRect">
          <a:avLst>
            <a:gd name="adj" fmla="val 10000"/>
          </a:avLst>
        </a:prstGeom>
        <a:blipFill rotWithShape="0">
          <a:blip xmlns:r="http://schemas.openxmlformats.org/officeDocument/2006/relationships" r:embed="rId3">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F7CE3A-57D4-4F48-9E7B-80BF4F17191F}">
      <dsp:nvSpPr>
        <dsp:cNvPr id="0" name=""/>
        <dsp:cNvSpPr/>
      </dsp:nvSpPr>
      <dsp:spPr>
        <a:xfrm rot="10800000">
          <a:off x="4204698"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l" defTabSz="914400">
            <a:lnSpc>
              <a:spcPct val="90000"/>
            </a:lnSpc>
            <a:spcBef>
              <a:spcPct val="0"/>
            </a:spcBef>
            <a:spcAft>
              <a:spcPct val="35000"/>
            </a:spcAft>
            <a:buNone/>
          </a:pPr>
          <a:r>
            <a:rPr lang="en-US" sz="1300" b="0" i="0" kern="1200">
              <a:latin typeface="PMingLiU" pitchFamily="18" charset="-120"/>
              <a:ea typeface="PMingLiU" pitchFamily="18" charset="-120"/>
              <a:cs typeface="+mn-cs"/>
            </a:rPr>
            <a:t>C </a:t>
          </a:r>
          <a:r>
            <a:rPr lang="zh-TW" altLang="en-US" sz="1300" b="0" i="0" kern="1200" smtClean="0">
              <a:latin typeface="PMingLiU" pitchFamily="18" charset="-120"/>
              <a:ea typeface="PMingLiU" pitchFamily="18" charset="-120"/>
              <a:cs typeface="+mn-cs"/>
            </a:rPr>
            <a:t>部份</a:t>
          </a:r>
          <a:r>
            <a:rPr lang="en-US" sz="1300" b="0" i="0" kern="1200" smtClean="0">
              <a:latin typeface="PMingLiU" pitchFamily="18" charset="-120"/>
              <a:ea typeface="PMingLiU" pitchFamily="18" charset="-120"/>
              <a:cs typeface="+mn-cs"/>
            </a:rPr>
            <a:t>「</a:t>
          </a:r>
          <a:r>
            <a:rPr lang="en-US" sz="1300" b="0" i="0" kern="1200">
              <a:latin typeface="PMingLiU" pitchFamily="18" charset="-120"/>
              <a:ea typeface="PMingLiU" pitchFamily="18" charset="-120"/>
              <a:cs typeface="+mn-cs"/>
            </a:rPr>
            <a:t>聯邦醫療保險」</a:t>
          </a:r>
          <a:r>
            <a:rPr lang="en-US" sz="1300" b="0" i="0" kern="1200" smtClean="0">
              <a:latin typeface="PMingLiU" pitchFamily="18" charset="-120"/>
              <a:ea typeface="PMingLiU" pitchFamily="18" charset="-120"/>
              <a:cs typeface="+mn-cs"/>
            </a:rPr>
            <a:t>優勢計劃</a:t>
          </a:r>
          <a:br>
            <a:rPr lang="en-US" sz="1300" b="0" i="0" kern="1200" smtClean="0">
              <a:latin typeface="PMingLiU" pitchFamily="18" charset="-120"/>
              <a:ea typeface="PMingLiU" pitchFamily="18" charset="-120"/>
              <a:cs typeface="+mn-cs"/>
            </a:rPr>
          </a:br>
          <a:r>
            <a:rPr lang="en-US" sz="1300" b="0" i="0" kern="1200" smtClean="0">
              <a:latin typeface="PMingLiU" pitchFamily="18" charset="-120"/>
              <a:ea typeface="PMingLiU" pitchFamily="18" charset="-120"/>
              <a:cs typeface="+mn-cs"/>
            </a:rPr>
            <a:t> </a:t>
          </a:r>
          <a:r>
            <a:rPr lang="en-US" sz="1300" b="0" i="0" kern="1200">
              <a:latin typeface="PMingLiU" pitchFamily="18" charset="-120"/>
              <a:ea typeface="PMingLiU" pitchFamily="18" charset="-120"/>
              <a:cs typeface="+mn-cs"/>
            </a:rPr>
            <a:t>（</a:t>
          </a:r>
          <a:r>
            <a:rPr lang="en-US" sz="1300" b="0" i="0" kern="1200" smtClean="0">
              <a:latin typeface="PMingLiU" pitchFamily="18" charset="-120"/>
              <a:ea typeface="PMingLiU" pitchFamily="18" charset="-120"/>
              <a:cs typeface="+mn-cs"/>
            </a:rPr>
            <a:t>如健康維護組</a:t>
          </a:r>
          <a:br>
            <a:rPr lang="en-US" sz="1300" b="0" i="0" kern="1200" smtClean="0">
              <a:latin typeface="PMingLiU" pitchFamily="18" charset="-120"/>
              <a:ea typeface="PMingLiU" pitchFamily="18" charset="-120"/>
              <a:cs typeface="+mn-cs"/>
            </a:rPr>
          </a:br>
          <a:r>
            <a:rPr lang="en-US" sz="1300" b="0" i="0" kern="1200" smtClean="0">
              <a:latin typeface="PMingLiU" pitchFamily="18" charset="-120"/>
              <a:ea typeface="PMingLiU" pitchFamily="18" charset="-120"/>
              <a:cs typeface="+mn-cs"/>
            </a:rPr>
            <a:t>織計劃和首選醫療服務提供者組織計劃</a:t>
          </a:r>
          <a:r>
            <a:rPr lang="en-US" sz="1300" b="0" i="0" kern="1200">
              <a:latin typeface="PMingLiU" pitchFamily="18" charset="-120"/>
              <a:ea typeface="PMingLiU" pitchFamily="18" charset="-120"/>
              <a:cs typeface="+mn-cs"/>
            </a:rPr>
            <a:t>）。</a:t>
          </a:r>
          <a:r>
            <a:rPr lang="en-US" sz="1300" b="0" i="0" kern="1200" smtClean="0">
              <a:latin typeface="PMingLiU" pitchFamily="18" charset="-120"/>
              <a:ea typeface="PMingLiU" pitchFamily="18" charset="-120"/>
              <a:cs typeface="+mn-cs"/>
            </a:rPr>
            <a:t>包括</a:t>
          </a:r>
          <a:r>
            <a:rPr lang="zh-TW" altLang="en-US" sz="1300" b="0" i="0" kern="1200" smtClean="0">
              <a:latin typeface="PMingLiU" pitchFamily="18" charset="-120"/>
              <a:ea typeface="PMingLiU" pitchFamily="18" charset="-120"/>
              <a:cs typeface="+mn-cs"/>
            </a:rPr>
            <a:t> </a:t>
          </a:r>
          <a:r>
            <a:rPr lang="en-US" sz="1300" b="0" i="0" kern="1200" smtClean="0">
              <a:latin typeface="PMingLiU" pitchFamily="18" charset="-120"/>
              <a:ea typeface="PMingLiU" pitchFamily="18" charset="-120"/>
              <a:cs typeface="+mn-cs"/>
            </a:rPr>
            <a:t>A </a:t>
          </a:r>
          <a:r>
            <a:rPr lang="en-US" sz="1300" b="0" i="0" kern="1200">
              <a:latin typeface="PMingLiU" pitchFamily="18" charset="-120"/>
              <a:ea typeface="PMingLiU" pitchFamily="18" charset="-120"/>
              <a:cs typeface="+mn-cs"/>
            </a:rPr>
            <a:t>與 B </a:t>
          </a:r>
          <a:r>
            <a:rPr lang="zh-TW" altLang="en-US" sz="1300" b="0" i="0" kern="1200" smtClean="0">
              <a:latin typeface="PMingLiU" pitchFamily="18" charset="-120"/>
              <a:ea typeface="PMingLiU" pitchFamily="18" charset="-120"/>
              <a:cs typeface="+mn-cs"/>
            </a:rPr>
            <a:t>部份</a:t>
          </a:r>
          <a:r>
            <a:rPr lang="en-US" sz="1300" b="0" i="0" kern="1200" smtClean="0">
              <a:latin typeface="PMingLiU" pitchFamily="18" charset="-120"/>
              <a:ea typeface="PMingLiU" pitchFamily="18" charset="-120"/>
              <a:cs typeface="+mn-cs"/>
            </a:rPr>
            <a:t>，</a:t>
          </a:r>
          <a:r>
            <a:rPr lang="en-US" sz="1300" b="0" i="0" kern="1200">
              <a:latin typeface="PMingLiU" pitchFamily="18" charset="-120"/>
              <a:ea typeface="PMingLiU" pitchFamily="18" charset="-120"/>
              <a:cs typeface="+mn-cs"/>
            </a:rPr>
            <a:t>有時包括 D </a:t>
          </a:r>
          <a:r>
            <a:rPr lang="zh-TW" altLang="en-US" sz="1300" b="0" i="0" kern="1200" smtClean="0">
              <a:latin typeface="PMingLiU" pitchFamily="18" charset="-120"/>
              <a:ea typeface="PMingLiU" pitchFamily="18" charset="-120"/>
              <a:cs typeface="+mn-cs"/>
            </a:rPr>
            <a:t>部份</a:t>
          </a:r>
          <a:r>
            <a:rPr lang="en-US" sz="1300" b="0" i="0" kern="1200" smtClean="0">
              <a:latin typeface="PMingLiU" pitchFamily="18" charset="-120"/>
              <a:ea typeface="PMingLiU" pitchFamily="18" charset="-120"/>
              <a:cs typeface="+mn-cs"/>
            </a:rPr>
            <a:t>的承保範圍 </a:t>
          </a:r>
          <a:endParaRPr lang="en-US" sz="1300" b="0" i="0" kern="1200">
            <a:latin typeface="PMingLiU" pitchFamily="18" charset="-120"/>
            <a:ea typeface="PMingLiU" pitchFamily="18" charset="-120"/>
            <a:cs typeface="+mn-cs"/>
          </a:endParaRPr>
        </a:p>
      </dsp:txBody>
      <dsp:txXfrm rot="10800000">
        <a:off x="4204698" y="1983104"/>
        <a:ext cx="1797974" cy="2423795"/>
      </dsp:txXfrm>
    </dsp:sp>
    <dsp:sp modelId="{B6A3AA38-82E3-4410-A7EF-BD1690391318}">
      <dsp:nvSpPr>
        <dsp:cNvPr id="0" name=""/>
        <dsp:cNvSpPr/>
      </dsp:nvSpPr>
      <dsp:spPr>
        <a:xfrm>
          <a:off x="6182470" y="264414"/>
          <a:ext cx="1797974" cy="1454277"/>
        </a:xfrm>
        <a:prstGeom prst="roundRect">
          <a:avLst>
            <a:gd name="adj" fmla="val 10000"/>
          </a:avLst>
        </a:prstGeom>
        <a:blipFill rotWithShape="0">
          <a:blip xmlns:r="http://schemas.openxmlformats.org/officeDocument/2006/relationships" r:embed="rId4">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631289-9812-41CB-A79F-371ABE60634A}">
      <dsp:nvSpPr>
        <dsp:cNvPr id="0" name=""/>
        <dsp:cNvSpPr/>
      </dsp:nvSpPr>
      <dsp:spPr>
        <a:xfrm rot="10800000">
          <a:off x="6182470"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l" defTabSz="914400">
            <a:lnSpc>
              <a:spcPct val="90000"/>
            </a:lnSpc>
            <a:spcBef>
              <a:spcPct val="0"/>
            </a:spcBef>
            <a:spcAft>
              <a:spcPct val="35000"/>
            </a:spcAft>
            <a:buNone/>
          </a:pPr>
          <a:r>
            <a:rPr lang="en-US" sz="1300" b="0" i="0" kern="1200">
              <a:latin typeface="PMingLiU" pitchFamily="18" charset="-120"/>
              <a:ea typeface="PMingLiU" pitchFamily="18" charset="-120"/>
              <a:cs typeface="+mn-cs"/>
            </a:rPr>
            <a:t>D </a:t>
          </a:r>
          <a:r>
            <a:rPr lang="zh-TW" altLang="en-US" sz="1300" b="0" i="0" kern="1200" smtClean="0">
              <a:latin typeface="PMingLiU" pitchFamily="18" charset="-120"/>
              <a:ea typeface="PMingLiU" pitchFamily="18" charset="-120"/>
              <a:cs typeface="+mn-cs"/>
            </a:rPr>
            <a:t>部份</a:t>
          </a:r>
          <a:r>
            <a:rPr lang="en-US" sz="1300" b="0" i="0" kern="1200" smtClean="0">
              <a:latin typeface="PMingLiU" pitchFamily="18" charset="-120"/>
              <a:ea typeface="PMingLiU" pitchFamily="18" charset="-120"/>
              <a:cs typeface="+mn-cs"/>
            </a:rPr>
            <a:t>「</a:t>
          </a:r>
          <a:r>
            <a:rPr lang="en-US" sz="1300" b="0" i="0" kern="1200">
              <a:latin typeface="PMingLiU" pitchFamily="18" charset="-120"/>
              <a:ea typeface="PMingLiU" pitchFamily="18" charset="-120"/>
              <a:cs typeface="+mn-cs"/>
            </a:rPr>
            <a:t>聯邦醫療保險」處方藥承保</a:t>
          </a:r>
        </a:p>
      </dsp:txBody>
      <dsp:txXfrm rot="10800000">
        <a:off x="6182470" y="1983104"/>
        <a:ext cx="1797974" cy="2423795"/>
      </dsp:txXfrm>
    </dsp:sp>
  </dsp:spTree>
</dsp:drawing>
</file>

<file path=ppt/diagrams/layout1.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1" cy="480060"/>
          </a:xfrm>
          <a:prstGeom prst="rect">
            <a:avLst/>
          </a:prstGeom>
        </p:spPr>
        <p:txBody>
          <a:bodyPr vert="horz" lIns="96651" tIns="48325" rIns="96651" bIns="48325" rtlCol="0"/>
          <a:lstStyle>
            <a:lvl1pPr algn="l">
              <a:defRPr sz="1200"/>
            </a:lvl1pPr>
          </a:lstStyle>
          <a:p>
            <a:endParaRPr lang="en-US" dirty="0">
              <a:latin typeface="PMingLiU" pitchFamily="18" charset="-120"/>
            </a:endParaRPr>
          </a:p>
        </p:txBody>
      </p:sp>
      <p:sp>
        <p:nvSpPr>
          <p:cNvPr id="3" name="Date Placeholder 2"/>
          <p:cNvSpPr>
            <a:spLocks noGrp="1"/>
          </p:cNvSpPr>
          <p:nvPr>
            <p:ph type="dt" sz="quarter" idx="1"/>
          </p:nvPr>
        </p:nvSpPr>
        <p:spPr>
          <a:xfrm>
            <a:off x="4143588" y="0"/>
            <a:ext cx="3169921" cy="480060"/>
          </a:xfrm>
          <a:prstGeom prst="rect">
            <a:avLst/>
          </a:prstGeom>
        </p:spPr>
        <p:txBody>
          <a:bodyPr vert="horz" lIns="96651" tIns="48325" rIns="96651" bIns="48325" rtlCol="0"/>
          <a:lstStyle>
            <a:lvl1pPr algn="r">
              <a:defRPr sz="1200"/>
            </a:lvl1pPr>
          </a:lstStyle>
          <a:p>
            <a:fld id="{85FF202A-2718-4CFA-8F93-DD3DECE35B95}" type="datetimeFigureOut">
              <a:rPr lang="en-US" smtClean="0">
                <a:latin typeface="PMingLiU" pitchFamily="18" charset="-120"/>
              </a:rPr>
              <a:pPr/>
              <a:t>08/01/2012</a:t>
            </a:fld>
            <a:endParaRPr lang="en-US" dirty="0">
              <a:latin typeface="PMingLiU" pitchFamily="18" charset="-120"/>
            </a:endParaRPr>
          </a:p>
        </p:txBody>
      </p:sp>
      <p:sp>
        <p:nvSpPr>
          <p:cNvPr id="4" name="Footer Placeholder 3"/>
          <p:cNvSpPr>
            <a:spLocks noGrp="1"/>
          </p:cNvSpPr>
          <p:nvPr>
            <p:ph type="ftr" sz="quarter" idx="2"/>
          </p:nvPr>
        </p:nvSpPr>
        <p:spPr>
          <a:xfrm>
            <a:off x="0" y="9119474"/>
            <a:ext cx="3169921" cy="480060"/>
          </a:xfrm>
          <a:prstGeom prst="rect">
            <a:avLst/>
          </a:prstGeom>
        </p:spPr>
        <p:txBody>
          <a:bodyPr vert="horz" lIns="96651" tIns="48325" rIns="96651" bIns="48325" rtlCol="0" anchor="b"/>
          <a:lstStyle>
            <a:lvl1pPr algn="l">
              <a:defRPr sz="1200"/>
            </a:lvl1pPr>
          </a:lstStyle>
          <a:p>
            <a:endParaRPr lang="en-US" dirty="0">
              <a:latin typeface="PMingLiU" pitchFamily="18" charset="-120"/>
            </a:endParaRPr>
          </a:p>
        </p:txBody>
      </p:sp>
      <p:sp>
        <p:nvSpPr>
          <p:cNvPr id="5" name="Slide Number Placeholder 4"/>
          <p:cNvSpPr>
            <a:spLocks noGrp="1"/>
          </p:cNvSpPr>
          <p:nvPr>
            <p:ph type="sldNum" sz="quarter" idx="3"/>
          </p:nvPr>
        </p:nvSpPr>
        <p:spPr>
          <a:xfrm>
            <a:off x="4143588" y="9119474"/>
            <a:ext cx="3169921" cy="480060"/>
          </a:xfrm>
          <a:prstGeom prst="rect">
            <a:avLst/>
          </a:prstGeom>
        </p:spPr>
        <p:txBody>
          <a:bodyPr vert="horz" lIns="96651" tIns="48325" rIns="96651" bIns="48325" rtlCol="0" anchor="b"/>
          <a:lstStyle>
            <a:lvl1pPr algn="r">
              <a:defRPr sz="1200"/>
            </a:lvl1pPr>
          </a:lstStyle>
          <a:p>
            <a:fld id="{A5B8200B-02B9-4D10-8EBF-45FDC7E643D7}" type="slidenum">
              <a:rPr lang="en-US" smtClean="0">
                <a:latin typeface="PMingLiU" pitchFamily="18" charset="-120"/>
              </a:rPr>
              <a:pPr/>
              <a:t>‹#›</a:t>
            </a:fld>
            <a:endParaRPr lang="en-US" dirty="0">
              <a:latin typeface="PMingLiU" pitchFamily="18" charset="-120"/>
            </a:endParaRPr>
          </a:p>
        </p:txBody>
      </p:sp>
    </p:spTree>
    <p:extLst>
      <p:ext uri="{BB962C8B-B14F-4D97-AF65-F5344CB8AC3E}">
        <p14:creationId xmlns:p14="http://schemas.microsoft.com/office/powerpoint/2010/main" xmlns="" val="2016405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1" cy="480060"/>
          </a:xfrm>
          <a:prstGeom prst="rect">
            <a:avLst/>
          </a:prstGeom>
        </p:spPr>
        <p:txBody>
          <a:bodyPr vert="horz" lIns="96651" tIns="48325" rIns="96651" bIns="48325" rtlCol="0"/>
          <a:lstStyle>
            <a:lvl1pPr algn="l">
              <a:defRPr sz="1200">
                <a:latin typeface="PMingLiU" pitchFamily="18" charset="-120"/>
              </a:defRPr>
            </a:lvl1pPr>
          </a:lstStyle>
          <a:p>
            <a:endParaRPr lang="en-US" dirty="0"/>
          </a:p>
        </p:txBody>
      </p:sp>
      <p:sp>
        <p:nvSpPr>
          <p:cNvPr id="3" name="Date Placeholder 2"/>
          <p:cNvSpPr>
            <a:spLocks noGrp="1"/>
          </p:cNvSpPr>
          <p:nvPr>
            <p:ph type="dt" idx="1"/>
          </p:nvPr>
        </p:nvSpPr>
        <p:spPr>
          <a:xfrm>
            <a:off x="4143588" y="0"/>
            <a:ext cx="3169921" cy="480060"/>
          </a:xfrm>
          <a:prstGeom prst="rect">
            <a:avLst/>
          </a:prstGeom>
        </p:spPr>
        <p:txBody>
          <a:bodyPr vert="horz" lIns="96651" tIns="48325" rIns="96651" bIns="48325" rtlCol="0"/>
          <a:lstStyle>
            <a:lvl1pPr algn="r">
              <a:defRPr sz="1200">
                <a:latin typeface="PMingLiU" pitchFamily="18" charset="-120"/>
              </a:defRPr>
            </a:lvl1pPr>
          </a:lstStyle>
          <a:p>
            <a:fld id="{3CB8E36C-907C-4541-ADBB-DF207F4C28E6}" type="datetimeFigureOut">
              <a:rPr lang="en-US" smtClean="0"/>
              <a:pPr/>
              <a:t>08/01/2012</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1" tIns="48325" rIns="96651" bIns="48325" rtlCol="0" anchor="ctr"/>
          <a:lstStyle/>
          <a:p>
            <a:endParaRPr lang="en-US" dirty="0"/>
          </a:p>
        </p:txBody>
      </p:sp>
      <p:sp>
        <p:nvSpPr>
          <p:cNvPr id="5" name="Notes Placeholder 4"/>
          <p:cNvSpPr>
            <a:spLocks noGrp="1"/>
          </p:cNvSpPr>
          <p:nvPr>
            <p:ph type="body" sz="quarter" idx="3"/>
          </p:nvPr>
        </p:nvSpPr>
        <p:spPr>
          <a:xfrm>
            <a:off x="731521" y="4560570"/>
            <a:ext cx="5852160" cy="4320540"/>
          </a:xfrm>
          <a:prstGeom prst="rect">
            <a:avLst/>
          </a:prstGeom>
        </p:spPr>
        <p:txBody>
          <a:bodyPr vert="horz" lIns="96651" tIns="48325" rIns="96651" bIns="48325" rtlCol="0">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lang="en-US" dirty="0"/>
          </a:p>
        </p:txBody>
      </p:sp>
      <p:sp>
        <p:nvSpPr>
          <p:cNvPr id="6" name="Footer Placeholder 5"/>
          <p:cNvSpPr>
            <a:spLocks noGrp="1"/>
          </p:cNvSpPr>
          <p:nvPr>
            <p:ph type="ftr" sz="quarter" idx="4"/>
          </p:nvPr>
        </p:nvSpPr>
        <p:spPr>
          <a:xfrm>
            <a:off x="0" y="9119474"/>
            <a:ext cx="3169921" cy="480060"/>
          </a:xfrm>
          <a:prstGeom prst="rect">
            <a:avLst/>
          </a:prstGeom>
        </p:spPr>
        <p:txBody>
          <a:bodyPr vert="horz" lIns="96651" tIns="48325" rIns="96651" bIns="48325" rtlCol="0" anchor="b"/>
          <a:lstStyle>
            <a:lvl1pPr algn="l">
              <a:defRPr sz="1200">
                <a:latin typeface="PMingLiU" pitchFamily="18" charset="-120"/>
              </a:defRPr>
            </a:lvl1pPr>
          </a:lstStyle>
          <a:p>
            <a:endParaRPr lang="en-US" dirty="0"/>
          </a:p>
        </p:txBody>
      </p:sp>
      <p:sp>
        <p:nvSpPr>
          <p:cNvPr id="7" name="Slide Number Placeholder 6"/>
          <p:cNvSpPr>
            <a:spLocks noGrp="1"/>
          </p:cNvSpPr>
          <p:nvPr>
            <p:ph type="sldNum" sz="quarter" idx="5"/>
          </p:nvPr>
        </p:nvSpPr>
        <p:spPr>
          <a:xfrm>
            <a:off x="4143588" y="9119474"/>
            <a:ext cx="3169921" cy="480060"/>
          </a:xfrm>
          <a:prstGeom prst="rect">
            <a:avLst/>
          </a:prstGeom>
        </p:spPr>
        <p:txBody>
          <a:bodyPr vert="horz" lIns="96651" tIns="48325" rIns="96651" bIns="48325" rtlCol="0" anchor="b"/>
          <a:lstStyle>
            <a:lvl1pPr algn="r">
              <a:defRPr sz="1200">
                <a:latin typeface="PMingLiU" pitchFamily="18" charset="-120"/>
              </a:defRPr>
            </a:lvl1pPr>
          </a:lstStyle>
          <a:p>
            <a:fld id="{BB7BC668-EF9E-4008-A594-DB84396FB3E9}" type="slidenum">
              <a:rPr lang="en-US" smtClean="0"/>
              <a:pPr/>
              <a:t>‹#›</a:t>
            </a:fld>
            <a:endParaRPr lang="en-US" dirty="0"/>
          </a:p>
        </p:txBody>
      </p:sp>
    </p:spTree>
    <p:extLst>
      <p:ext uri="{BB962C8B-B14F-4D97-AF65-F5344CB8AC3E}">
        <p14:creationId xmlns:p14="http://schemas.microsoft.com/office/powerpoint/2010/main" xmlns="" val="573561445"/>
      </p:ext>
    </p:extLst>
  </p:cSld>
  <p:clrMap bg1="lt1" tx1="dk1" bg2="lt2" tx2="dk2" accent1="accent1" accent2="accent2" accent3="accent3" accent4="accent4" accent5="accent5" accent6="accent6" hlink="hlink" folHlink="folHlink"/>
  <p:notesStyle>
    <a:lvl1pPr marL="0" algn="l" defTabSz="914400" rtl="0" eaLnBrk="1" latinLnBrk="0" hangingPunct="1">
      <a:spcAft>
        <a:spcPts val="600"/>
      </a:spcAft>
      <a:defRPr sz="1200" kern="1200">
        <a:solidFill>
          <a:schemeClr val="tx1"/>
        </a:solidFill>
        <a:latin typeface="PMingLiU" pitchFamily="18" charset="-120"/>
        <a:ea typeface="+mn-ea"/>
        <a:cs typeface="+mn-cs"/>
      </a:defRPr>
    </a:lvl1pPr>
    <a:lvl2pPr marL="174625" indent="0" algn="l" defTabSz="914400" rtl="0" eaLnBrk="1" latinLnBrk="0" hangingPunct="1">
      <a:spcAft>
        <a:spcPts val="600"/>
      </a:spcAft>
      <a:defRPr sz="1200" kern="1200">
        <a:solidFill>
          <a:schemeClr val="tx1"/>
        </a:solidFill>
        <a:latin typeface="PMingLiU" pitchFamily="18" charset="-120"/>
        <a:ea typeface="+mn-ea"/>
        <a:cs typeface="+mn-cs"/>
      </a:defRPr>
    </a:lvl2pPr>
    <a:lvl3pPr marL="342900" indent="0" algn="l" defTabSz="914400" rtl="0" eaLnBrk="1" latinLnBrk="0" hangingPunct="1">
      <a:spcAft>
        <a:spcPts val="600"/>
      </a:spcAft>
      <a:defRPr sz="1200" kern="1200">
        <a:solidFill>
          <a:schemeClr val="tx1"/>
        </a:solidFill>
        <a:latin typeface="PMingLiU" pitchFamily="18" charset="-120"/>
        <a:ea typeface="+mn-ea"/>
        <a:cs typeface="+mn-cs"/>
      </a:defRPr>
    </a:lvl3pPr>
    <a:lvl4pPr marL="517525" indent="0" algn="l" defTabSz="914400" rtl="0" eaLnBrk="1" latinLnBrk="0" hangingPunct="1">
      <a:spcAft>
        <a:spcPts val="600"/>
      </a:spcAft>
      <a:defRPr sz="1200" kern="1200">
        <a:solidFill>
          <a:schemeClr val="tx1"/>
        </a:solidFill>
        <a:latin typeface="PMingLiU" pitchFamily="18" charset="-120"/>
        <a:ea typeface="+mn-ea"/>
        <a:cs typeface="+mn-cs"/>
      </a:defRPr>
    </a:lvl4pPr>
    <a:lvl5pPr marL="746125" indent="-114300" algn="l" defTabSz="914400" rtl="0" eaLnBrk="1" latinLnBrk="0" hangingPunct="1">
      <a:spcAft>
        <a:spcPts val="600"/>
      </a:spcAft>
      <a:defRPr sz="1200" kern="1200">
        <a:solidFill>
          <a:schemeClr val="tx1"/>
        </a:solidFill>
        <a:latin typeface="PMingLiU" pitchFamily="18" charset="-12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medicare.gov/%20"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medicare.gov/%20"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http://www.cms.hhs.gov/NationalMedicareTrainingProgram" TargetMode="Externa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algn="l" defTabSz="914400">
              <a:spcAft>
                <a:spcPts val="600"/>
              </a:spcAft>
              <a:buNone/>
            </a:pPr>
            <a:r>
              <a:rPr lang="en-US" sz="1200" b="0" i="0" dirty="0">
                <a:solidFill>
                  <a:schemeClr val="tx1"/>
                </a:solidFill>
                <a:latin typeface="+mn-ea"/>
                <a:ea typeface="+mn-ea"/>
                <a:cs typeface="+mn-cs"/>
              </a:rPr>
              <a:t>《「</a:t>
            </a:r>
            <a:r>
              <a:rPr lang="en-US" sz="1200" b="0" i="0" dirty="0" err="1">
                <a:solidFill>
                  <a:schemeClr val="tx1"/>
                </a:solidFill>
                <a:latin typeface="+mn-ea"/>
                <a:ea typeface="+mn-ea"/>
                <a:cs typeface="+mn-cs"/>
              </a:rPr>
              <a:t>聯邦醫療保險」入門指南》幫助您初步瞭解「聯邦醫療保險</a:t>
            </a:r>
            <a:r>
              <a:rPr lang="en-US" sz="1200" b="0" i="0" dirty="0">
                <a:solidFill>
                  <a:schemeClr val="tx1"/>
                </a:solidFill>
                <a:latin typeface="+mn-ea"/>
                <a:ea typeface="+mn-ea"/>
                <a:cs typeface="+mn-cs"/>
              </a:rPr>
              <a:t>」、</a:t>
            </a:r>
            <a:r>
              <a:rPr lang="en-US" sz="1200" b="0" i="0" dirty="0" err="1">
                <a:solidFill>
                  <a:schemeClr val="tx1"/>
                </a:solidFill>
                <a:latin typeface="+mn-ea"/>
                <a:ea typeface="+mn-ea"/>
                <a:cs typeface="+mn-cs"/>
              </a:rPr>
              <a:t>州醫療補助、兒童健康保險計劃以及受保前已有病症保險計劃</a:t>
            </a:r>
            <a:r>
              <a:rPr lang="en-US" sz="1200" b="0" i="0" dirty="0">
                <a:solidFill>
                  <a:schemeClr val="tx1"/>
                </a:solidFill>
                <a:latin typeface="+mn-ea"/>
                <a:ea typeface="+mn-ea"/>
                <a:cs typeface="+mn-cs"/>
              </a:rPr>
              <a:t>。</a:t>
            </a:r>
          </a:p>
          <a:p>
            <a:pPr marL="0" algn="l" defTabSz="914400">
              <a:spcAft>
                <a:spcPts val="600"/>
              </a:spcAft>
              <a:buNone/>
            </a:pPr>
            <a:r>
              <a:rPr lang="en-US" sz="1200" b="0" i="0" dirty="0" err="1">
                <a:solidFill>
                  <a:schemeClr val="tx1"/>
                </a:solidFill>
                <a:latin typeface="+mn-ea"/>
                <a:ea typeface="+mn-ea"/>
                <a:cs typeface="+mn-cs"/>
              </a:rPr>
              <a:t>本訓練模組由</a:t>
            </a:r>
            <a:r>
              <a:rPr lang="en-US" sz="1200" b="0" i="0" dirty="0" smtClean="0">
                <a:solidFill>
                  <a:schemeClr val="tx1"/>
                </a:solidFill>
                <a:latin typeface="+mn-ea"/>
                <a:ea typeface="+mn-ea"/>
                <a:cs typeface="+mn-cs"/>
              </a:rPr>
              <a:t>「</a:t>
            </a:r>
            <a:r>
              <a:rPr lang="zh-TW" altLang="en-US" sz="1200" b="0" i="0" dirty="0" smtClean="0">
                <a:solidFill>
                  <a:schemeClr val="tx1"/>
                </a:solidFill>
                <a:latin typeface="+mn-ea"/>
                <a:ea typeface="+mn-ea"/>
                <a:cs typeface="+mn-cs"/>
              </a:rPr>
              <a:t>聯邦醫療保險和聯邦醫療補助計劃服務中心</a:t>
            </a:r>
            <a:r>
              <a:rPr lang="en-US" sz="1200" b="0" i="0" dirty="0" smtClean="0">
                <a:solidFill>
                  <a:schemeClr val="tx1"/>
                </a:solidFill>
                <a:latin typeface="+mn-ea"/>
                <a:ea typeface="+mn-ea"/>
                <a:cs typeface="+mn-cs"/>
              </a:rPr>
              <a:t>」（</a:t>
            </a:r>
            <a:r>
              <a:rPr lang="en-US" sz="1200" b="0" i="0" dirty="0">
                <a:solidFill>
                  <a:schemeClr val="tx1"/>
                </a:solidFill>
                <a:latin typeface="+mn-ea"/>
                <a:ea typeface="+mn-ea"/>
                <a:cs typeface="+mn-cs"/>
              </a:rPr>
              <a:t>Centers for Medicare &amp; Medicaid </a:t>
            </a:r>
            <a:r>
              <a:rPr lang="en-US" sz="1200" b="0" i="0" dirty="0" err="1">
                <a:solidFill>
                  <a:schemeClr val="tx1"/>
                </a:solidFill>
                <a:latin typeface="+mn-ea"/>
                <a:ea typeface="+mn-ea"/>
                <a:cs typeface="+mn-cs"/>
              </a:rPr>
              <a:t>Services，CMS</a:t>
            </a:r>
            <a:r>
              <a:rPr lang="en-US" sz="1200" b="0" i="0" dirty="0">
                <a:solidFill>
                  <a:schemeClr val="tx1"/>
                </a:solidFill>
                <a:latin typeface="+mn-ea"/>
                <a:ea typeface="+mn-ea"/>
                <a:cs typeface="+mn-cs"/>
              </a:rPr>
              <a:t>），</a:t>
            </a:r>
            <a:r>
              <a:rPr lang="en-US" sz="1200" b="0" i="0" dirty="0" err="1" smtClean="0">
                <a:solidFill>
                  <a:schemeClr val="tx1"/>
                </a:solidFill>
                <a:latin typeface="+mn-ea"/>
                <a:ea typeface="+mn-ea"/>
                <a:cs typeface="+mn-cs"/>
              </a:rPr>
              <a:t>即管理該等計劃的聯邦機構</a:t>
            </a:r>
            <a:r>
              <a:rPr lang="zh-TW" altLang="en-US" sz="1200" b="0" i="0" dirty="0" smtClean="0">
                <a:solidFill>
                  <a:schemeClr val="tx1"/>
                </a:solidFill>
                <a:latin typeface="+mn-ea"/>
                <a:ea typeface="+mn-ea"/>
                <a:cs typeface="+mn-cs"/>
              </a:rPr>
              <a:t>提供</a:t>
            </a:r>
            <a:r>
              <a:rPr lang="en-US" sz="1200" b="0" i="0" dirty="0" err="1" smtClean="0">
                <a:solidFill>
                  <a:schemeClr val="tx1"/>
                </a:solidFill>
                <a:latin typeface="+mn-ea"/>
                <a:ea typeface="+mn-ea"/>
                <a:cs typeface="+mn-cs"/>
              </a:rPr>
              <a:t>和批准</a:t>
            </a:r>
            <a:r>
              <a:rPr lang="en-US" sz="1200" b="0" i="0" dirty="0">
                <a:solidFill>
                  <a:schemeClr val="tx1"/>
                </a:solidFill>
                <a:latin typeface="+mn-ea"/>
                <a:ea typeface="+mn-ea"/>
                <a:cs typeface="+mn-cs"/>
              </a:rPr>
              <a:t>。</a:t>
            </a:r>
            <a:r>
              <a:rPr lang="en-US" altLang="ja-JP" sz="1200" b="0" i="0" spc="-40" dirty="0" err="1">
                <a:solidFill>
                  <a:schemeClr val="tx1"/>
                </a:solidFill>
                <a:latin typeface="+mn-ea"/>
                <a:ea typeface="+mn-ea"/>
                <a:cs typeface="+mn-cs"/>
              </a:rPr>
              <a:t>本模組中的資訊</a:t>
            </a:r>
            <a:r>
              <a:rPr lang="en-US" altLang="ja-JP" sz="1200" b="0" i="0" spc="-40" baseline="0" dirty="0">
                <a:solidFill>
                  <a:schemeClr val="tx1"/>
                </a:solidFill>
                <a:latin typeface="+mn-ea"/>
                <a:ea typeface="+mn-ea"/>
                <a:cs typeface="+mn-cs"/>
              </a:rPr>
              <a:t> </a:t>
            </a:r>
            <a:r>
              <a:rPr lang="en-US" altLang="ja-JP" sz="1200" b="0" i="0" spc="-40" dirty="0" err="1">
                <a:solidFill>
                  <a:schemeClr val="tx1"/>
                </a:solidFill>
                <a:latin typeface="+mn-ea"/>
                <a:ea typeface="+mn-ea"/>
                <a:cs typeface="+mn-cs"/>
              </a:rPr>
              <a:t>截至到</a:t>
            </a:r>
            <a:r>
              <a:rPr lang="en-US" altLang="ja-JP" sz="1200" b="0" i="0" spc="-40" dirty="0">
                <a:solidFill>
                  <a:schemeClr val="tx1"/>
                </a:solidFill>
                <a:latin typeface="+mn-ea"/>
                <a:ea typeface="+mn-ea"/>
                <a:cs typeface="+mn-cs"/>
              </a:rPr>
              <a:t> 2012 年 4 </a:t>
            </a:r>
            <a:r>
              <a:rPr lang="en-US" altLang="ja-JP" sz="1200" b="0" i="0" spc="-40" dirty="0" err="1">
                <a:solidFill>
                  <a:schemeClr val="tx1"/>
                </a:solidFill>
                <a:latin typeface="+mn-ea"/>
                <a:ea typeface="+mn-ea"/>
                <a:cs typeface="+mn-cs"/>
              </a:rPr>
              <a:t>月是正確的</a:t>
            </a:r>
            <a:r>
              <a:rPr lang="en-US" altLang="ja-JP" sz="1200" b="0" i="0" spc="-40" dirty="0">
                <a:solidFill>
                  <a:schemeClr val="tx1"/>
                </a:solidFill>
                <a:latin typeface="+mn-ea"/>
                <a:ea typeface="+mn-ea"/>
                <a:cs typeface="+mn-cs"/>
              </a:rPr>
              <a:t>。 </a:t>
            </a:r>
          </a:p>
          <a:p>
            <a:pPr marL="0" algn="l" defTabSz="914400">
              <a:spcAft>
                <a:spcPts val="600"/>
              </a:spcAft>
              <a:buNone/>
            </a:pPr>
            <a:r>
              <a:rPr lang="en-US" sz="1200" b="0" i="0" dirty="0" err="1">
                <a:solidFill>
                  <a:schemeClr val="tx1"/>
                </a:solidFill>
                <a:latin typeface="+mn-ea"/>
                <a:ea typeface="+mn-ea"/>
                <a:cs typeface="+mn-cs"/>
              </a:rPr>
              <a:t>要查看醫療護理立法最新資訊，</a:t>
            </a:r>
            <a:r>
              <a:rPr lang="en-US" sz="1200" b="0" i="0" dirty="0" err="1" smtClean="0">
                <a:solidFill>
                  <a:schemeClr val="tx1"/>
                </a:solidFill>
                <a:latin typeface="+mn-ea"/>
                <a:ea typeface="+mn-ea"/>
                <a:cs typeface="+mn-cs"/>
              </a:rPr>
              <a:t>請</a:t>
            </a:r>
            <a:r>
              <a:rPr lang="zh-TW" altLang="en-US" sz="1200" b="0" i="0" dirty="0" smtClean="0">
                <a:solidFill>
                  <a:schemeClr val="tx1"/>
                </a:solidFill>
                <a:latin typeface="+mn-ea"/>
                <a:ea typeface="+mn-ea"/>
                <a:cs typeface="+mn-cs"/>
              </a:rPr>
              <a:t>瀏覽</a:t>
            </a:r>
            <a:r>
              <a:rPr lang="en-US" sz="1200" b="0" i="0" dirty="0" smtClean="0">
                <a:solidFill>
                  <a:schemeClr val="tx1"/>
                </a:solidFill>
                <a:latin typeface="+mn-ea"/>
                <a:ea typeface="+mn-ea"/>
                <a:cs typeface="+mn-cs"/>
              </a:rPr>
              <a:t> </a:t>
            </a:r>
            <a:r>
              <a:rPr lang="en-US" sz="1200" b="0" i="0" u="sng" dirty="0">
                <a:solidFill>
                  <a:schemeClr val="tx1"/>
                </a:solidFill>
                <a:latin typeface="+mn-ea"/>
                <a:ea typeface="+mn-ea"/>
                <a:cs typeface="+mn-cs"/>
                <a:hlinkClick r:id="rId3"/>
              </a:rPr>
              <a:t>www.healthcare.gov</a:t>
            </a:r>
            <a:r>
              <a:rPr lang="en-US" sz="1200" b="0" i="0" u="sng" dirty="0">
                <a:solidFill>
                  <a:schemeClr val="tx1"/>
                </a:solidFill>
                <a:latin typeface="+mn-ea"/>
                <a:ea typeface="+mn-ea"/>
                <a:cs typeface="+mn-cs"/>
              </a:rPr>
              <a:t>.</a:t>
            </a:r>
          </a:p>
          <a:p>
            <a:pPr marL="0" algn="l" defTabSz="914400">
              <a:spcAft>
                <a:spcPts val="600"/>
              </a:spcAft>
              <a:buNone/>
            </a:pPr>
            <a:r>
              <a:rPr lang="en-US" sz="1200" b="0" i="0" dirty="0" err="1">
                <a:solidFill>
                  <a:schemeClr val="tx1"/>
                </a:solidFill>
                <a:latin typeface="+mn-ea"/>
                <a:ea typeface="+mn-ea"/>
                <a:cs typeface="+mn-cs"/>
              </a:rPr>
              <a:t>要查看本訓練模組更新版本，</a:t>
            </a:r>
            <a:r>
              <a:rPr lang="en-US" sz="1200" b="0" i="0" dirty="0" err="1" smtClean="0">
                <a:solidFill>
                  <a:schemeClr val="tx1"/>
                </a:solidFill>
                <a:latin typeface="+mn-ea"/>
                <a:ea typeface="+mn-ea"/>
                <a:cs typeface="+mn-cs"/>
              </a:rPr>
              <a:t>請</a:t>
            </a:r>
            <a:r>
              <a:rPr lang="zh-TW" altLang="en-US" sz="1200" b="0" i="0" dirty="0" smtClean="0">
                <a:solidFill>
                  <a:schemeClr val="tx1"/>
                </a:solidFill>
                <a:latin typeface="+mn-ea"/>
                <a:ea typeface="+mn-ea"/>
                <a:cs typeface="+mn-cs"/>
              </a:rPr>
              <a:t>瀏</a:t>
            </a:r>
            <a:r>
              <a:rPr lang="zh-TW" altLang="en-US" sz="1200" b="0" i="0" dirty="0" smtClean="0">
                <a:solidFill>
                  <a:schemeClr val="tx1"/>
                </a:solidFill>
                <a:latin typeface="+mn-ea"/>
                <a:ea typeface="+mn-ea"/>
                <a:cs typeface="+mn-cs"/>
              </a:rPr>
              <a:t>覽 </a:t>
            </a:r>
            <a:r>
              <a:rPr lang="en-US" altLang="zh-TW" sz="1200" b="0" i="0" u="sng" kern="1200" dirty="0" smtClean="0">
                <a:solidFill>
                  <a:schemeClr val="tx1"/>
                </a:solidFill>
                <a:latin typeface="+mn-ea"/>
                <a:ea typeface="+mn-ea"/>
                <a:cs typeface="+mn-cs"/>
                <a:hlinkClick r:id="rId3"/>
              </a:rPr>
              <a:t>www.cms.gov/Outreach-and-Education/Training/NationalMedicareTrainingProgram/Training-Library.html</a:t>
            </a:r>
            <a:endParaRPr lang="en-US" sz="1200" b="0" i="0" u="sng" kern="1200" dirty="0">
              <a:solidFill>
                <a:schemeClr val="tx1"/>
              </a:solidFill>
              <a:latin typeface="+mn-ea"/>
              <a:ea typeface="+mn-ea"/>
              <a:cs typeface="+mn-cs"/>
              <a:hlinkClick r:id="rId3"/>
            </a:endParaRPr>
          </a:p>
          <a:p>
            <a:pPr marL="0" algn="l" defTabSz="914400">
              <a:spcAft>
                <a:spcPts val="600"/>
              </a:spcAft>
              <a:buNone/>
            </a:pPr>
            <a:r>
              <a:rPr lang="en-US" sz="1200" b="0" i="0" dirty="0" err="1">
                <a:solidFill>
                  <a:schemeClr val="tx1"/>
                </a:solidFill>
                <a:latin typeface="+mn-ea"/>
                <a:ea typeface="+mn-ea"/>
                <a:cs typeface="+mn-cs"/>
              </a:rPr>
              <a:t>這套全國「聯邦醫療保險」訓練計劃材料不是法律文件</a:t>
            </a:r>
            <a:r>
              <a:rPr lang="en-US" sz="1200" b="0" i="0" dirty="0" smtClean="0">
                <a:solidFill>
                  <a:schemeClr val="tx1"/>
                </a:solidFill>
                <a:latin typeface="+mn-ea"/>
                <a:ea typeface="+mn-ea"/>
                <a:cs typeface="+mn-cs"/>
              </a:rPr>
              <a:t>。</a:t>
            </a:r>
            <a:r>
              <a:rPr lang="en-US" sz="1200" b="0" i="0" spc="-40" dirty="0" smtClean="0">
                <a:solidFill>
                  <a:schemeClr val="tx1"/>
                </a:solidFill>
                <a:latin typeface="+mn-ea"/>
                <a:ea typeface="+mn-ea"/>
                <a:cs typeface="+mn-cs"/>
              </a:rPr>
              <a:t>「</a:t>
            </a:r>
            <a:r>
              <a:rPr lang="en-US" sz="1200" b="0" i="0" spc="-40" dirty="0" err="1" smtClean="0">
                <a:solidFill>
                  <a:schemeClr val="tx1"/>
                </a:solidFill>
                <a:latin typeface="+mn-ea"/>
                <a:ea typeface="+mn-ea"/>
                <a:cs typeface="+mn-cs"/>
              </a:rPr>
              <a:t>聯邦醫療保險」的正式條款</a:t>
            </a:r>
            <a:r>
              <a:rPr lang="zh-TW" altLang="en-US" sz="1200" b="0" i="0" spc="-40" dirty="0" smtClean="0">
                <a:solidFill>
                  <a:schemeClr val="tx1"/>
                </a:solidFill>
                <a:latin typeface="+mn-ea"/>
                <a:ea typeface="+mn-ea"/>
                <a:cs typeface="+mn-cs"/>
              </a:rPr>
              <a:t>已含在</a:t>
            </a:r>
            <a:r>
              <a:rPr lang="en-US" sz="1200" b="0" i="0" spc="-40" dirty="0" err="1" smtClean="0">
                <a:solidFill>
                  <a:schemeClr val="tx1"/>
                </a:solidFill>
                <a:latin typeface="+mn-ea"/>
                <a:ea typeface="+mn-ea"/>
                <a:cs typeface="+mn-cs"/>
              </a:rPr>
              <a:t>相關的法律</a:t>
            </a:r>
            <a:r>
              <a:rPr lang="en-US" sz="1200" b="0" i="0" spc="-40" dirty="0" err="1">
                <a:solidFill>
                  <a:schemeClr val="tx1"/>
                </a:solidFill>
                <a:latin typeface="+mn-ea"/>
                <a:ea typeface="+mn-ea"/>
                <a:cs typeface="+mn-cs"/>
              </a:rPr>
              <a:t>、</a:t>
            </a:r>
            <a:r>
              <a:rPr lang="en-US" sz="1200" b="0" i="0" spc="-40" dirty="0" err="1" smtClean="0">
                <a:solidFill>
                  <a:schemeClr val="tx1"/>
                </a:solidFill>
                <a:latin typeface="+mn-ea"/>
                <a:ea typeface="+mn-ea"/>
                <a:cs typeface="+mn-cs"/>
              </a:rPr>
              <a:t>法規和裁決中</a:t>
            </a:r>
            <a:r>
              <a:rPr lang="en-US" sz="1200" b="0" i="0" spc="-40" dirty="0" smtClean="0">
                <a:solidFill>
                  <a:schemeClr val="tx1"/>
                </a:solidFill>
                <a:latin typeface="+mn-ea"/>
                <a:ea typeface="+mn-ea"/>
                <a:cs typeface="+mn-cs"/>
              </a:rPr>
              <a:t>。</a:t>
            </a:r>
            <a:endParaRPr lang="en-US" sz="1200" b="0" i="0" spc="-40" dirty="0">
              <a:solidFill>
                <a:schemeClr val="tx1"/>
              </a:solidFill>
              <a:latin typeface="+mn-ea"/>
              <a:ea typeface="+mn-ea"/>
              <a:cs typeface="+mn-cs"/>
            </a:endParaRPr>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1</a:t>
            </a:fld>
            <a:endParaRPr lang="en-US" sz="1200" b="0" i="0">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8787" name="Rectangle 3"/>
          <p:cNvSpPr>
            <a:spLocks noGrp="1" noChangeArrowheads="1"/>
          </p:cNvSpPr>
          <p:nvPr>
            <p:ph type="body" idx="1"/>
          </p:nvPr>
        </p:nvSpPr>
        <p:spPr bwMode="auto">
          <a:xfrm>
            <a:off x="974036" y="4639926"/>
            <a:ext cx="5367130" cy="4321853"/>
          </a:xfrm>
        </p:spPr>
        <p:txBody>
          <a:bodyPr wrap="square" numCol="1" anchor="t" anchorCtr="0" compatLnSpc="1">
            <a:prstTxWarp prst="textNoShape">
              <a:avLst/>
            </a:prstTxWarp>
          </a:bodyPr>
          <a:lstStyle/>
          <a:p>
            <a:pPr marL="118872" indent="-118872" algn="l" defTabSz="914400">
              <a:spcBef>
                <a:spcPts val="634"/>
              </a:spcBef>
              <a:spcAft>
                <a:spcPts val="600"/>
              </a:spcAft>
              <a:buNone/>
            </a:pPr>
            <a:r>
              <a:rPr lang="en-US" sz="1200" b="0" i="0">
                <a:solidFill>
                  <a:schemeClr val="tx1"/>
                </a:solidFill>
                <a:ea typeface="+mn-ea"/>
                <a:cs typeface="+mn-cs"/>
              </a:rPr>
              <a:t>您在 2012 年為每個福利期支付下列費用：</a:t>
            </a:r>
          </a:p>
          <a:p>
            <a:pPr marL="246888" indent="-118872" algn="l" defTabSz="914400">
              <a:spcBef>
                <a:spcPts val="634"/>
              </a:spcBef>
              <a:spcAft>
                <a:spcPts val="600"/>
              </a:spcAft>
              <a:buClr>
                <a:schemeClr val="tx1"/>
              </a:buClr>
              <a:buFont typeface="Arial"/>
              <a:buChar char="•"/>
            </a:pPr>
            <a:r>
              <a:rPr lang="en-US" sz="1200" b="0" i="0">
                <a:solidFill>
                  <a:schemeClr val="tx1"/>
                </a:solidFill>
                <a:ea typeface="+mn-ea"/>
                <a:cs typeface="+mn-cs"/>
              </a:rPr>
              <a:t>1-60 天的住院需支付 1,156 美元的自付額</a:t>
            </a:r>
          </a:p>
          <a:p>
            <a:pPr marL="246888" indent="-118872" algn="l" defTabSz="914400">
              <a:spcBef>
                <a:spcPts val="634"/>
              </a:spcBef>
              <a:spcAft>
                <a:spcPts val="600"/>
              </a:spcAft>
              <a:buClr>
                <a:schemeClr val="tx1"/>
              </a:buClr>
              <a:buFont typeface="Arial"/>
              <a:buChar char="•"/>
            </a:pPr>
            <a:r>
              <a:rPr lang="en-US" sz="1200" b="0" i="0">
                <a:solidFill>
                  <a:schemeClr val="tx1"/>
                </a:solidFill>
                <a:ea typeface="+mn-ea"/>
                <a:cs typeface="+mn-cs"/>
              </a:rPr>
              <a:t>住院 61 至 90 </a:t>
            </a:r>
            <a:r>
              <a:rPr lang="en-US" sz="1200" b="0" i="0" smtClean="0">
                <a:solidFill>
                  <a:schemeClr val="tx1"/>
                </a:solidFill>
                <a:ea typeface="+mn-ea"/>
                <a:cs typeface="+mn-cs"/>
              </a:rPr>
              <a:t>天</a:t>
            </a:r>
            <a:r>
              <a:rPr lang="zh-TW" altLang="en-US" sz="1200" b="0" i="0" smtClean="0">
                <a:solidFill>
                  <a:schemeClr val="tx1"/>
                </a:solidFill>
                <a:ea typeface="+mn-ea"/>
                <a:cs typeface="+mn-cs"/>
              </a:rPr>
              <a:t>每天</a:t>
            </a:r>
            <a:r>
              <a:rPr lang="en-US" sz="1200" b="0" i="0" smtClean="0">
                <a:solidFill>
                  <a:schemeClr val="tx1"/>
                </a:solidFill>
                <a:ea typeface="+mn-ea"/>
                <a:cs typeface="+mn-cs"/>
              </a:rPr>
              <a:t>需支付 </a:t>
            </a:r>
            <a:r>
              <a:rPr lang="en-US" sz="1200" b="0" i="0">
                <a:solidFill>
                  <a:schemeClr val="tx1"/>
                </a:solidFill>
                <a:ea typeface="+mn-ea"/>
                <a:cs typeface="+mn-cs"/>
              </a:rPr>
              <a:t>275 美元。</a:t>
            </a:r>
          </a:p>
          <a:p>
            <a:pPr marL="246888" indent="-118872" algn="l" defTabSz="914400">
              <a:spcBef>
                <a:spcPts val="634"/>
              </a:spcBef>
              <a:spcAft>
                <a:spcPts val="600"/>
              </a:spcAft>
              <a:buClr>
                <a:schemeClr val="tx1"/>
              </a:buClr>
              <a:buFont typeface="Arial"/>
              <a:buChar char="•"/>
            </a:pPr>
            <a:r>
              <a:rPr lang="en-US" sz="1200" b="0" i="0">
                <a:solidFill>
                  <a:schemeClr val="tx1"/>
                </a:solidFill>
                <a:ea typeface="+mn-ea"/>
                <a:cs typeface="+mn-cs"/>
              </a:rPr>
              <a:t>住院 91 至 150 </a:t>
            </a:r>
            <a:r>
              <a:rPr lang="en-US" sz="1200" b="0" i="0" smtClean="0">
                <a:solidFill>
                  <a:schemeClr val="tx1"/>
                </a:solidFill>
                <a:ea typeface="+mn-ea"/>
                <a:cs typeface="+mn-cs"/>
              </a:rPr>
              <a:t>天每天需支付 </a:t>
            </a:r>
            <a:r>
              <a:rPr lang="en-US" sz="1200" b="0" i="0">
                <a:solidFill>
                  <a:schemeClr val="tx1"/>
                </a:solidFill>
                <a:ea typeface="+mn-ea"/>
                <a:cs typeface="+mn-cs"/>
              </a:rPr>
              <a:t>578 美元（終身儲備天）。原有「聯邦醫療保險」將會支付額外 60 天（稱為「終身儲備天</a:t>
            </a:r>
            <a:r>
              <a:rPr lang="en-US" sz="1200" b="0" i="0" smtClean="0">
                <a:solidFill>
                  <a:schemeClr val="tx1"/>
                </a:solidFill>
                <a:ea typeface="+mn-ea"/>
                <a:cs typeface="+mn-cs"/>
              </a:rPr>
              <a:t>」）， </a:t>
            </a:r>
            <a:r>
              <a:rPr lang="en-US" sz="1200" b="0" i="0">
                <a:solidFill>
                  <a:schemeClr val="tx1"/>
                </a:solidFill>
                <a:ea typeface="+mn-ea"/>
                <a:cs typeface="+mn-cs"/>
              </a:rPr>
              <a:t>如果您在福利期住院時間超過 90 天。在 60 天「終身儲備天」用完後，您在餘生中就不能獲得其他額外天數。 </a:t>
            </a:r>
          </a:p>
          <a:p>
            <a:pPr marL="246888" indent="-118872" algn="l" defTabSz="914400">
              <a:spcBef>
                <a:spcPts val="634"/>
              </a:spcBef>
              <a:spcAft>
                <a:spcPts val="600"/>
              </a:spcAft>
              <a:buClr>
                <a:schemeClr val="tx1"/>
              </a:buClr>
              <a:buFont typeface="Arial"/>
              <a:buChar char="•"/>
            </a:pPr>
            <a:r>
              <a:rPr lang="en-US" sz="1200" b="0" i="0">
                <a:solidFill>
                  <a:schemeClr val="tx1"/>
                </a:solidFill>
                <a:ea typeface="+mn-ea"/>
                <a:cs typeface="+mn-cs"/>
              </a:rPr>
              <a:t>超過 150 天後每天需支付所有費用</a:t>
            </a:r>
          </a:p>
        </p:txBody>
      </p:sp>
      <p:sp>
        <p:nvSpPr>
          <p:cNvPr id="5" name="Slide Number Placeholder 4"/>
          <p:cNvSpPr>
            <a:spLocks noGrp="1"/>
          </p:cNvSpPr>
          <p:nvPr>
            <p:ph type="sldNum" sz="quarter" idx="10"/>
          </p:nvPr>
        </p:nvSpPr>
        <p:spPr/>
        <p:txBody>
          <a:bodyPr/>
          <a:lstStyle/>
          <a:p>
            <a:pPr algn="r" defTabSz="914400">
              <a:buNone/>
            </a:pPr>
            <a:fld id="{8D3B99F0-B413-4F8E-9262-407D19939992}" type="slidenum">
              <a:rPr lang="en-US" sz="1200" b="0" i="0">
                <a:ea typeface="+mn-ea"/>
                <a:cs typeface="+mn-cs"/>
              </a:rPr>
              <a:pPr algn="r" defTabSz="914400">
                <a:buNone/>
              </a:pPr>
              <a:t>10</a:t>
            </a:fld>
            <a:endParaRPr lang="en-US" sz="1200" b="0" i="0">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3" name="Rectangle 3"/>
          <p:cNvSpPr>
            <a:spLocks noGrp="1" noChangeArrowheads="1"/>
          </p:cNvSpPr>
          <p:nvPr>
            <p:ph type="body" idx="1"/>
          </p:nvPr>
        </p:nvSpPr>
        <p:spPr bwMode="auto">
          <a:xfrm>
            <a:off x="974036" y="4639926"/>
            <a:ext cx="5367130" cy="4321853"/>
          </a:xfrm>
          <a:noFill/>
        </p:spPr>
        <p:txBody>
          <a:bodyPr wrap="square" numCol="1" anchor="t" anchorCtr="0" compatLnSpc="1">
            <a:prstTxWarp prst="textNoShape">
              <a:avLst/>
            </a:prstTxWarp>
          </a:bodyPr>
          <a:lstStyle/>
          <a:p>
            <a:pPr marL="228600" indent="-228600" algn="l" defTabSz="914400">
              <a:spcBef>
                <a:spcPts val="600"/>
              </a:spcBef>
              <a:spcAft>
                <a:spcPts val="600"/>
              </a:spcAft>
              <a:buClr>
                <a:schemeClr val="tx1"/>
              </a:buClr>
              <a:buFont typeface="Arial"/>
              <a:buChar char="•"/>
            </a:pPr>
            <a:r>
              <a:rPr lang="en-US" sz="1200" b="0" i="0">
                <a:solidFill>
                  <a:schemeClr val="tx1"/>
                </a:solidFill>
                <a:ea typeface="+mn-ea"/>
                <a:cs typeface="+mn-cs"/>
              </a:rPr>
              <a:t>如果您符合「聯邦醫療保險」承保的住院要求</a:t>
            </a:r>
            <a:r>
              <a:rPr lang="en-US" sz="1200" b="0" i="0" smtClean="0">
                <a:solidFill>
                  <a:schemeClr val="tx1"/>
                </a:solidFill>
                <a:ea typeface="+mn-ea"/>
                <a:cs typeface="+mn-cs"/>
              </a:rPr>
              <a:t>，</a:t>
            </a:r>
            <a:r>
              <a:rPr lang="zh-TW" altLang="en-US" sz="1200" b="0" i="0" smtClean="0">
                <a:solidFill>
                  <a:schemeClr val="tx1"/>
                </a:solidFill>
                <a:ea typeface="+mn-ea"/>
                <a:cs typeface="+mn-cs"/>
              </a:rPr>
              <a:t>您在</a:t>
            </a:r>
            <a:r>
              <a:rPr lang="en-US" sz="1200" b="0" i="0" smtClean="0">
                <a:solidFill>
                  <a:schemeClr val="tx1"/>
                </a:solidFill>
                <a:ea typeface="+mn-ea"/>
                <a:cs typeface="+mn-cs"/>
              </a:rPr>
              <a:t>專業護理機構</a:t>
            </a:r>
            <a:r>
              <a:rPr lang="en-US" sz="1200" b="0" i="0">
                <a:solidFill>
                  <a:schemeClr val="tx1"/>
                </a:solidFill>
                <a:ea typeface="+mn-ea"/>
                <a:cs typeface="+mn-cs"/>
              </a:rPr>
              <a:t>（SNF）照護的最初 20 </a:t>
            </a:r>
            <a:r>
              <a:rPr lang="en-US" sz="1200" b="0" i="0" smtClean="0">
                <a:solidFill>
                  <a:schemeClr val="tx1"/>
                </a:solidFill>
                <a:ea typeface="+mn-ea"/>
                <a:cs typeface="+mn-cs"/>
              </a:rPr>
              <a:t>天</a:t>
            </a:r>
            <a:r>
              <a:rPr lang="zh-TW" altLang="en-US" sz="1200" b="0" i="0" smtClean="0">
                <a:solidFill>
                  <a:schemeClr val="tx1"/>
                </a:solidFill>
                <a:ea typeface="+mn-ea"/>
                <a:cs typeface="+mn-cs"/>
              </a:rPr>
              <a:t>將</a:t>
            </a:r>
            <a:r>
              <a:rPr lang="en-US" sz="1200" b="0" i="0" smtClean="0">
                <a:solidFill>
                  <a:schemeClr val="tx1"/>
                </a:solidFill>
                <a:ea typeface="+mn-ea"/>
                <a:cs typeface="+mn-cs"/>
              </a:rPr>
              <a:t>完全承保</a:t>
            </a:r>
            <a:r>
              <a:rPr lang="en-US" sz="1200" b="0" i="0">
                <a:solidFill>
                  <a:schemeClr val="tx1"/>
                </a:solidFill>
                <a:ea typeface="+mn-ea"/>
                <a:cs typeface="+mn-cs"/>
              </a:rPr>
              <a:t>。</a:t>
            </a:r>
            <a:r>
              <a:rPr lang="en-US" sz="1200" b="0" i="0" baseline="0">
                <a:solidFill>
                  <a:schemeClr val="tx1"/>
                </a:solidFill>
                <a:ea typeface="+mn-ea"/>
                <a:cs typeface="+mn-cs"/>
              </a:rPr>
              <a:t> </a:t>
            </a:r>
            <a:r>
              <a:rPr lang="en-US" sz="1200" b="0" i="0">
                <a:solidFill>
                  <a:schemeClr val="tx1"/>
                </a:solidFill>
                <a:ea typeface="+mn-ea"/>
                <a:cs typeface="+mn-cs"/>
              </a:rPr>
              <a:t>在 2012 年，每個福利期受保人除每天最多需付 144.50 美元的共同保險費之外，原有「聯邦醫療保險」</a:t>
            </a:r>
            <a:r>
              <a:rPr lang="en-US" sz="1200" b="0" i="0" smtClean="0">
                <a:solidFill>
                  <a:schemeClr val="tx1"/>
                </a:solidFill>
                <a:ea typeface="+mn-ea"/>
                <a:cs typeface="+mn-cs"/>
              </a:rPr>
              <a:t>會</a:t>
            </a:r>
            <a:r>
              <a:rPr lang="zh-TW" altLang="en-US" sz="1200" b="0" i="0" smtClean="0">
                <a:solidFill>
                  <a:schemeClr val="tx1"/>
                </a:solidFill>
                <a:ea typeface="+mn-ea"/>
                <a:cs typeface="+mn-cs"/>
              </a:rPr>
              <a:t>支付</a:t>
            </a:r>
            <a:r>
              <a:rPr lang="en-US" sz="1200" b="0" i="0" smtClean="0">
                <a:solidFill>
                  <a:schemeClr val="tx1"/>
                </a:solidFill>
                <a:ea typeface="+mn-ea"/>
                <a:cs typeface="+mn-cs"/>
              </a:rPr>
              <a:t>在專業護理機構治療的第 </a:t>
            </a:r>
            <a:r>
              <a:rPr lang="en-US" sz="1200" b="0" i="0">
                <a:solidFill>
                  <a:schemeClr val="tx1"/>
                </a:solidFill>
                <a:ea typeface="+mn-ea"/>
                <a:cs typeface="+mn-cs"/>
              </a:rPr>
              <a:t>21 至 100 天的其他費用。在 100 天之後，「聯邦醫療保險」A </a:t>
            </a:r>
            <a:r>
              <a:rPr lang="zh-TW" altLang="en-US" sz="1200" b="0" i="0" smtClean="0">
                <a:solidFill>
                  <a:schemeClr val="tx1"/>
                </a:solidFill>
                <a:ea typeface="+mn-ea"/>
                <a:cs typeface="+mn-cs"/>
              </a:rPr>
              <a:t>部份</a:t>
            </a:r>
            <a:r>
              <a:rPr lang="en-US" sz="1200" b="0" i="0" smtClean="0">
                <a:solidFill>
                  <a:schemeClr val="tx1"/>
                </a:solidFill>
                <a:ea typeface="+mn-ea"/>
                <a:cs typeface="+mn-cs"/>
              </a:rPr>
              <a:t>就不再承保專業護理機構照護費</a:t>
            </a:r>
            <a:r>
              <a:rPr lang="en-US" sz="1200" b="0" i="0">
                <a:solidFill>
                  <a:schemeClr val="tx1"/>
                </a:solidFill>
                <a:ea typeface="+mn-ea"/>
                <a:cs typeface="+mn-cs"/>
              </a:rPr>
              <a:t>。</a:t>
            </a:r>
          </a:p>
          <a:p>
            <a:pPr marL="228600" indent="-228600" algn="l" defTabSz="914400">
              <a:spcBef>
                <a:spcPts val="600"/>
              </a:spcBef>
              <a:spcAft>
                <a:spcPts val="600"/>
              </a:spcAft>
              <a:buClr>
                <a:schemeClr val="tx1"/>
              </a:buClr>
              <a:buFont typeface="Arial"/>
              <a:buChar char="•"/>
            </a:pPr>
            <a:r>
              <a:rPr lang="en-US" sz="1200" b="0" i="0">
                <a:solidFill>
                  <a:schemeClr val="tx1"/>
                </a:solidFill>
                <a:ea typeface="+mn-ea"/>
                <a:cs typeface="+mn-cs"/>
              </a:rPr>
              <a:t>每次當您有新的福利期時，</a:t>
            </a:r>
            <a:r>
              <a:rPr lang="en-US" sz="1200" b="0" i="0" smtClean="0">
                <a:solidFill>
                  <a:schemeClr val="tx1"/>
                </a:solidFill>
                <a:ea typeface="+mn-ea"/>
                <a:cs typeface="+mn-cs"/>
              </a:rPr>
              <a:t>可再次獲得專業護理照護</a:t>
            </a:r>
            <a:r>
              <a:rPr lang="zh-TW" altLang="en-US" sz="1200" b="0" i="0" smtClean="0">
                <a:solidFill>
                  <a:schemeClr val="tx1"/>
                </a:solidFill>
                <a:ea typeface="+mn-ea"/>
                <a:cs typeface="+mn-cs"/>
              </a:rPr>
              <a:t>的</a:t>
            </a:r>
            <a:r>
              <a:rPr lang="en-US" sz="1200" b="0" i="0" smtClean="0">
                <a:solidFill>
                  <a:schemeClr val="tx1"/>
                </a:solidFill>
                <a:ea typeface="+mn-ea"/>
                <a:cs typeface="+mn-cs"/>
              </a:rPr>
              <a:t>資格。</a:t>
            </a:r>
            <a:endParaRPr lang="en-US" sz="1200" b="0" i="0">
              <a:solidFill>
                <a:schemeClr val="tx1"/>
              </a:solidFill>
              <a:ea typeface="+mn-ea"/>
              <a:cs typeface="+mn-cs"/>
            </a:endParaRPr>
          </a:p>
        </p:txBody>
      </p:sp>
      <p:sp>
        <p:nvSpPr>
          <p:cNvPr id="5" name="Slide Number Placeholder 4"/>
          <p:cNvSpPr>
            <a:spLocks noGrp="1"/>
          </p:cNvSpPr>
          <p:nvPr>
            <p:ph type="sldNum" sz="quarter" idx="10"/>
          </p:nvPr>
        </p:nvSpPr>
        <p:spPr/>
        <p:txBody>
          <a:bodyPr/>
          <a:lstStyle/>
          <a:p>
            <a:pPr algn="r" defTabSz="914400">
              <a:buNone/>
            </a:pPr>
            <a:fld id="{8D3B99F0-B413-4F8E-9262-407D19939992}" type="slidenum">
              <a:rPr lang="en-US" sz="1200" b="0" i="0">
                <a:ea typeface="+mn-ea"/>
                <a:cs typeface="+mn-cs"/>
              </a:rPr>
              <a:pPr algn="r" defTabSz="914400">
                <a:buNone/>
              </a:pPr>
              <a:t>11</a:t>
            </a:fld>
            <a:endParaRPr lang="en-US" sz="1200" b="0" i="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4"/>
          <p:cNvSpPr>
            <a:spLocks noGrp="1" noRot="1" noChangeAspect="1" noChangeArrowheads="1" noTextEdit="1"/>
          </p:cNvSpPr>
          <p:nvPr>
            <p:ph type="sldImg"/>
          </p:nvPr>
        </p:nvSpPr>
        <p:spPr bwMode="auto">
          <a:noFill/>
          <a:ln>
            <a:solidFill>
              <a:srgbClr val="000000"/>
            </a:solidFill>
            <a:miter lim="800000"/>
            <a:headEnd/>
            <a:tailEnd/>
          </a:ln>
        </p:spPr>
      </p:sp>
      <p:sp>
        <p:nvSpPr>
          <p:cNvPr id="51204" name="Rectangle 5"/>
          <p:cNvSpPr>
            <a:spLocks noGrp="1" noChangeArrowheads="1"/>
          </p:cNvSpPr>
          <p:nvPr>
            <p:ph type="body" idx="1"/>
          </p:nvPr>
        </p:nvSpPr>
        <p:spPr bwMode="auto">
          <a:xfrm>
            <a:off x="487681" y="4564506"/>
            <a:ext cx="6339840" cy="4556634"/>
          </a:xfrm>
        </p:spPr>
        <p:txBody>
          <a:bodyPr wrap="square" lIns="95915" tIns="47954" rIns="95915" bIns="47954" numCol="1" anchor="t" anchorCtr="0" compatLnSpc="1">
            <a:prstTxWarp prst="textNoShape">
              <a:avLst/>
            </a:prstTxWarp>
            <a:noAutofit/>
          </a:bodyPr>
          <a:lstStyle/>
          <a:p>
            <a:pPr marL="0" algn="l" defTabSz="914400">
              <a:spcBef>
                <a:spcPts val="634"/>
              </a:spcBef>
              <a:spcAft>
                <a:spcPts val="600"/>
              </a:spcAft>
              <a:buNone/>
            </a:pPr>
            <a:r>
              <a:rPr lang="en-US" sz="1200" b="0" i="0">
                <a:solidFill>
                  <a:schemeClr val="tx1"/>
                </a:solidFill>
                <a:ea typeface="+mn-ea"/>
                <a:cs typeface="+mn-cs"/>
              </a:rPr>
              <a:t>2012 年「聯邦醫療保險」 B </a:t>
            </a:r>
            <a:r>
              <a:rPr lang="zh-TW" altLang="en-US" sz="1200" b="0" i="0" smtClean="0">
                <a:solidFill>
                  <a:schemeClr val="tx1"/>
                </a:solidFill>
                <a:ea typeface="+mn-ea"/>
                <a:cs typeface="+mn-cs"/>
              </a:rPr>
              <a:t>部份</a:t>
            </a:r>
            <a:r>
              <a:rPr lang="en-US" sz="1200" b="0" i="0" smtClean="0">
                <a:solidFill>
                  <a:schemeClr val="tx1"/>
                </a:solidFill>
                <a:ea typeface="+mn-ea"/>
                <a:cs typeface="+mn-cs"/>
              </a:rPr>
              <a:t>的標準每月保費將為 </a:t>
            </a:r>
            <a:r>
              <a:rPr lang="en-US" sz="1200" b="0" i="0">
                <a:solidFill>
                  <a:schemeClr val="tx1"/>
                </a:solidFill>
                <a:ea typeface="+mn-ea"/>
                <a:cs typeface="+mn-cs"/>
              </a:rPr>
              <a:t>99.90 美元，與 2011 年 115.40 美元的保費相比減少 15.50 美元。然而，大多數「聯邦醫療保險」受保人在 2011 年並無損失，每月僅支付 96.40 美元。對他們而言，2012 年的保險費增加了 3.50 美元。大多數的受保人將在 2012 年支付 99.90 美元的保費。</a:t>
            </a:r>
          </a:p>
          <a:p>
            <a:pPr marL="0" algn="l" defTabSz="914400">
              <a:spcBef>
                <a:spcPts val="634"/>
              </a:spcBef>
              <a:spcAft>
                <a:spcPts val="600"/>
              </a:spcAft>
              <a:buNone/>
            </a:pPr>
            <a:r>
              <a:rPr lang="zh-TW" altLang="en-US" sz="1200" b="0" i="0" smtClean="0">
                <a:solidFill>
                  <a:schemeClr val="tx1"/>
                </a:solidFill>
                <a:ea typeface="+mn-ea"/>
                <a:cs typeface="+mn-cs"/>
              </a:rPr>
              <a:t>每</a:t>
            </a:r>
            <a:r>
              <a:rPr lang="en-US" sz="1200" b="0" i="0" smtClean="0">
                <a:solidFill>
                  <a:schemeClr val="tx1"/>
                </a:solidFill>
                <a:ea typeface="+mn-ea"/>
                <a:cs typeface="+mn-cs"/>
              </a:rPr>
              <a:t>年收入較高的某些人支付更高的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r>
              <a:rPr lang="en-US" sz="1200" b="0" i="0">
                <a:solidFill>
                  <a:schemeClr val="tx1"/>
                </a:solidFill>
                <a:ea typeface="+mn-ea"/>
                <a:cs typeface="+mn-cs"/>
              </a:rPr>
              <a:t>。</a:t>
            </a:r>
            <a:r>
              <a:rPr lang="en-US" sz="1200" b="0" i="0" smtClean="0">
                <a:solidFill>
                  <a:schemeClr val="tx1"/>
                </a:solidFill>
                <a:ea typeface="+mn-ea"/>
                <a:cs typeface="+mn-cs"/>
              </a:rPr>
              <a:t>這些金額每年都</a:t>
            </a:r>
            <a:r>
              <a:rPr lang="zh-TW" altLang="en-US" sz="1200" b="0" i="0" smtClean="0">
                <a:solidFill>
                  <a:schemeClr val="tx1"/>
                </a:solidFill>
                <a:ea typeface="+mn-ea"/>
                <a:cs typeface="+mn-cs"/>
              </a:rPr>
              <a:t>有</a:t>
            </a:r>
            <a:r>
              <a:rPr lang="en-US" sz="1200" b="0" i="0" smtClean="0">
                <a:solidFill>
                  <a:schemeClr val="tx1"/>
                </a:solidFill>
                <a:ea typeface="+mn-ea"/>
                <a:cs typeface="+mn-cs"/>
              </a:rPr>
              <a:t>變化</a:t>
            </a:r>
            <a:r>
              <a:rPr lang="en-US" sz="1200" b="0" i="0">
                <a:solidFill>
                  <a:schemeClr val="tx1"/>
                </a:solidFill>
                <a:ea typeface="+mn-ea"/>
                <a:cs typeface="+mn-cs"/>
              </a:rPr>
              <a:t>。2012 年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r>
              <a:rPr lang="zh-TW" altLang="en-US" sz="1200" b="0" i="0" smtClean="0">
                <a:solidFill>
                  <a:schemeClr val="tx1"/>
                </a:solidFill>
                <a:ea typeface="+mn-ea"/>
                <a:cs typeface="+mn-cs"/>
              </a:rPr>
              <a:t>是</a:t>
            </a:r>
            <a:r>
              <a:rPr lang="en-US" sz="1200" b="0" i="0" smtClean="0">
                <a:solidFill>
                  <a:schemeClr val="tx1"/>
                </a:solidFill>
                <a:ea typeface="+mn-ea"/>
                <a:cs typeface="+mn-cs"/>
              </a:rPr>
              <a:t>根據個人的調整總收入</a:t>
            </a:r>
            <a:r>
              <a:rPr lang="zh-TW" altLang="en-US" sz="1200" b="0" i="0" smtClean="0">
                <a:solidFill>
                  <a:schemeClr val="tx1"/>
                </a:solidFill>
                <a:ea typeface="+mn-ea"/>
                <a:cs typeface="+mn-cs"/>
              </a:rPr>
              <a:t>而</a:t>
            </a:r>
            <a:r>
              <a:rPr lang="en-US" sz="1200" b="0" i="0" smtClean="0">
                <a:solidFill>
                  <a:schemeClr val="tx1"/>
                </a:solidFill>
                <a:ea typeface="+mn-ea"/>
                <a:cs typeface="+mn-cs"/>
              </a:rPr>
              <a:t>制定</a:t>
            </a:r>
            <a:r>
              <a:rPr lang="en-US" sz="1200" b="0" i="0">
                <a:solidFill>
                  <a:schemeClr val="tx1"/>
                </a:solidFill>
                <a:ea typeface="+mn-ea"/>
                <a:cs typeface="+mn-cs"/>
              </a:rPr>
              <a:t>，如下所列。 </a:t>
            </a:r>
          </a:p>
          <a:p>
            <a:pPr marL="128016" lvl="1" indent="-128016" algn="l" defTabSz="914400">
              <a:spcAft>
                <a:spcPts val="0"/>
              </a:spcAft>
              <a:buClr>
                <a:schemeClr val="tx1"/>
              </a:buClr>
              <a:buFont typeface="Arial"/>
              <a:buChar char="•"/>
            </a:pPr>
            <a:r>
              <a:rPr lang="en-US" sz="1200" b="0" i="0">
                <a:solidFill>
                  <a:schemeClr val="tx1"/>
                </a:solidFill>
                <a:ea typeface="+mn-ea"/>
                <a:cs typeface="+mn-cs"/>
              </a:rPr>
              <a:t>85,001 - 107,000 美元，則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保費為每月 </a:t>
            </a:r>
            <a:r>
              <a:rPr lang="en-US" sz="1200" b="0" i="0">
                <a:solidFill>
                  <a:schemeClr val="tx1"/>
                </a:solidFill>
                <a:ea typeface="+mn-ea"/>
                <a:cs typeface="+mn-cs"/>
              </a:rPr>
              <a:t>139.90 美元</a:t>
            </a:r>
          </a:p>
          <a:p>
            <a:pPr marL="128016" lvl="1" indent="-128016" algn="l" defTabSz="914400">
              <a:spcAft>
                <a:spcPts val="0"/>
              </a:spcAft>
              <a:buClr>
                <a:schemeClr val="tx1"/>
              </a:buClr>
              <a:buFont typeface="Arial"/>
              <a:buChar char="•"/>
            </a:pPr>
            <a:r>
              <a:rPr lang="en-US" sz="1200" b="0" i="0">
                <a:solidFill>
                  <a:schemeClr val="tx1"/>
                </a:solidFill>
                <a:ea typeface="+mn-ea"/>
                <a:cs typeface="+mn-cs"/>
              </a:rPr>
              <a:t>107,001 - 160,000 美元，則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保費為每月 </a:t>
            </a:r>
            <a:r>
              <a:rPr lang="en-US" sz="1200" b="0" i="0">
                <a:solidFill>
                  <a:schemeClr val="tx1"/>
                </a:solidFill>
                <a:ea typeface="+mn-ea"/>
                <a:cs typeface="+mn-cs"/>
              </a:rPr>
              <a:t>199.80 美元</a:t>
            </a:r>
          </a:p>
          <a:p>
            <a:pPr marL="128016" lvl="1" indent="-128016" algn="l" defTabSz="914400">
              <a:spcAft>
                <a:spcPts val="0"/>
              </a:spcAft>
              <a:buClr>
                <a:schemeClr val="tx1"/>
              </a:buClr>
              <a:buFont typeface="Arial"/>
              <a:buChar char="•"/>
            </a:pPr>
            <a:r>
              <a:rPr lang="en-US" sz="1200" b="0" i="0">
                <a:solidFill>
                  <a:schemeClr val="tx1"/>
                </a:solidFill>
                <a:ea typeface="+mn-ea"/>
                <a:cs typeface="+mn-cs"/>
              </a:rPr>
              <a:t>160,001 - 214,000 美元，則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保費為每月 </a:t>
            </a:r>
            <a:r>
              <a:rPr lang="en-US" sz="1200" b="0" i="0">
                <a:solidFill>
                  <a:schemeClr val="tx1"/>
                </a:solidFill>
                <a:ea typeface="+mn-ea"/>
                <a:cs typeface="+mn-cs"/>
              </a:rPr>
              <a:t>259.70 美元</a:t>
            </a:r>
          </a:p>
          <a:p>
            <a:pPr marL="128016" lvl="1" indent="-128016" algn="l" defTabSz="914400">
              <a:spcAft>
                <a:spcPts val="0"/>
              </a:spcAft>
              <a:buClr>
                <a:schemeClr val="tx1"/>
              </a:buClr>
              <a:buFont typeface="Arial"/>
              <a:buChar char="•"/>
            </a:pPr>
            <a:r>
              <a:rPr lang="en-US" sz="1200" b="0" i="0">
                <a:solidFill>
                  <a:schemeClr val="tx1"/>
                </a:solidFill>
                <a:ea typeface="+mn-ea"/>
                <a:cs typeface="+mn-cs"/>
              </a:rPr>
              <a:t>高於 214,000 美元，則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保費為每月 </a:t>
            </a:r>
            <a:r>
              <a:rPr lang="en-US" sz="1200" b="0" i="0">
                <a:solidFill>
                  <a:schemeClr val="tx1"/>
                </a:solidFill>
                <a:ea typeface="+mn-ea"/>
                <a:cs typeface="+mn-cs"/>
              </a:rPr>
              <a:t>319.70 美元</a:t>
            </a:r>
          </a:p>
          <a:p>
            <a:pPr marL="0" algn="l" defTabSz="914400">
              <a:spcAft>
                <a:spcPts val="0"/>
              </a:spcAft>
              <a:buNone/>
            </a:pPr>
            <a:r>
              <a:rPr lang="en-US" sz="1200" b="0" i="0">
                <a:solidFill>
                  <a:schemeClr val="tx1"/>
                </a:solidFill>
                <a:ea typeface="+mn-ea"/>
                <a:cs typeface="+mn-cs"/>
              </a:rPr>
              <a:t>夫妻共同申報所得稅的收入範圍是個人單獨申報所得稅的兩倍</a:t>
            </a:r>
            <a:r>
              <a:rPr lang="en-US" sz="1200" b="0" i="0" smtClean="0">
                <a:solidFill>
                  <a:schemeClr val="tx1"/>
                </a:solidFill>
                <a:ea typeface="+mn-ea"/>
                <a:cs typeface="+mn-cs"/>
              </a:rPr>
              <a:t>。</a:t>
            </a:r>
            <a:r>
              <a:rPr lang="zh-TW" altLang="en-US" sz="1200" b="0" i="0" smtClean="0">
                <a:solidFill>
                  <a:schemeClr val="tx1"/>
                </a:solidFill>
                <a:ea typeface="+mn-ea"/>
                <a:cs typeface="+mn-cs"/>
              </a:rPr>
              <a:t>「社會安全局」</a:t>
            </a:r>
            <a:r>
              <a:rPr lang="en-US" sz="1200" b="0" i="0" smtClean="0">
                <a:solidFill>
                  <a:schemeClr val="tx1"/>
                </a:solidFill>
                <a:ea typeface="+mn-ea"/>
                <a:cs typeface="+mn-cs"/>
              </a:rPr>
              <a:t>使用您兩年前的所得稅納稅申報表的收入來確定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r>
              <a:rPr lang="en-US" sz="1200" b="0" i="0">
                <a:solidFill>
                  <a:schemeClr val="tx1"/>
                </a:solidFill>
                <a:ea typeface="+mn-ea"/>
                <a:cs typeface="+mn-cs"/>
              </a:rPr>
              <a:t>。例如，在 2011 年遞交的 2010 年納稅申報表中的收入被用來確定 2012 年每月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r>
              <a:rPr lang="en-US" sz="1200" b="0" i="0">
                <a:solidFill>
                  <a:schemeClr val="tx1"/>
                </a:solidFill>
                <a:ea typeface="+mn-ea"/>
                <a:cs typeface="+mn-cs"/>
              </a:rPr>
              <a:t>。請記住，如果您在首次符合資格時沒有選擇 B </a:t>
            </a:r>
            <a:r>
              <a:rPr lang="zh-TW" altLang="en-US" sz="1200" b="0" i="0" smtClean="0">
                <a:solidFill>
                  <a:schemeClr val="tx1"/>
                </a:solidFill>
                <a:ea typeface="+mn-ea"/>
                <a:cs typeface="+mn-cs"/>
              </a:rPr>
              <a:t>部份</a:t>
            </a:r>
            <a:r>
              <a:rPr lang="en-US" sz="1200" b="0" i="0" smtClean="0">
                <a:solidFill>
                  <a:schemeClr val="tx1"/>
                </a:solidFill>
                <a:ea typeface="+mn-ea"/>
                <a:cs typeface="+mn-cs"/>
              </a:rPr>
              <a:t>，則此保費</a:t>
            </a:r>
            <a:r>
              <a:rPr lang="zh-TW" altLang="en-US" sz="1200" b="0" i="0" smtClean="0">
                <a:solidFill>
                  <a:schemeClr val="tx1"/>
                </a:solidFill>
                <a:ea typeface="+mn-ea"/>
                <a:cs typeface="+mn-cs"/>
              </a:rPr>
              <a:t>可能</a:t>
            </a:r>
            <a:r>
              <a:rPr lang="en-US" sz="1200" b="0" i="0" smtClean="0">
                <a:solidFill>
                  <a:schemeClr val="tx1"/>
                </a:solidFill>
                <a:ea typeface="+mn-ea"/>
                <a:cs typeface="+mn-cs"/>
              </a:rPr>
              <a:t>會更高</a:t>
            </a:r>
            <a:r>
              <a:rPr lang="en-US" sz="1200" b="0" i="0">
                <a:solidFill>
                  <a:schemeClr val="tx1"/>
                </a:solidFill>
                <a:ea typeface="+mn-ea"/>
                <a:cs typeface="+mn-cs"/>
              </a:rPr>
              <a:t>。在您可以得到「聯邦醫療保險」B </a:t>
            </a:r>
            <a:r>
              <a:rPr lang="zh-TW" altLang="en-US" sz="1200" b="0" i="0" smtClean="0">
                <a:solidFill>
                  <a:schemeClr val="tx1"/>
                </a:solidFill>
                <a:ea typeface="+mn-ea"/>
                <a:cs typeface="+mn-cs"/>
              </a:rPr>
              <a:t>部份</a:t>
            </a:r>
            <a:r>
              <a:rPr lang="en-US" sz="1200" b="0" i="0" smtClean="0">
                <a:solidFill>
                  <a:schemeClr val="tx1"/>
                </a:solidFill>
                <a:ea typeface="+mn-ea"/>
                <a:cs typeface="+mn-cs"/>
              </a:rPr>
              <a:t>但沒有參加的每個 </a:t>
            </a:r>
            <a:r>
              <a:rPr lang="en-US" sz="1200" b="0" i="0">
                <a:solidFill>
                  <a:schemeClr val="tx1"/>
                </a:solidFill>
                <a:ea typeface="+mn-ea"/>
                <a:cs typeface="+mn-cs"/>
              </a:rPr>
              <a:t>12 月期間，B </a:t>
            </a:r>
            <a:r>
              <a:rPr lang="zh-TW" altLang="en-US" sz="1200" b="0" i="0" smtClean="0">
                <a:solidFill>
                  <a:schemeClr val="tx1"/>
                </a:solidFill>
                <a:ea typeface="+mn-ea"/>
                <a:cs typeface="+mn-cs"/>
              </a:rPr>
              <a:t>部份</a:t>
            </a:r>
            <a:r>
              <a:rPr lang="en-US" sz="1200" b="0" i="0" smtClean="0">
                <a:solidFill>
                  <a:schemeClr val="tx1"/>
                </a:solidFill>
                <a:ea typeface="+mn-ea"/>
                <a:cs typeface="+mn-cs"/>
              </a:rPr>
              <a:t>的費用可能</a:t>
            </a:r>
            <a:r>
              <a:rPr lang="zh-TW" altLang="en-US" sz="1200" b="0" i="0" smtClean="0">
                <a:solidFill>
                  <a:schemeClr val="tx1"/>
                </a:solidFill>
                <a:ea typeface="+mn-ea"/>
                <a:cs typeface="+mn-cs"/>
              </a:rPr>
              <a:t>增加</a:t>
            </a:r>
            <a:r>
              <a:rPr lang="en-US" sz="1200" b="0" i="0" smtClean="0">
                <a:solidFill>
                  <a:schemeClr val="tx1"/>
                </a:solidFill>
                <a:ea typeface="+mn-ea"/>
                <a:cs typeface="+mn-cs"/>
              </a:rPr>
              <a:t> </a:t>
            </a:r>
            <a:r>
              <a:rPr lang="en-US" sz="1200" b="0" i="0">
                <a:solidFill>
                  <a:schemeClr val="tx1"/>
                </a:solidFill>
                <a:ea typeface="+mn-ea"/>
                <a:cs typeface="+mn-cs"/>
              </a:rPr>
              <a:t>10%。如果您或配偶或您的家庭成員（在您有殘障的情況下）仍在工作且透過僱主參加了團體健康保險，則屬於例外情況。在此情況下，您有資格在特別參加期內參加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您無需支付罰款。請參閱幻燈片 39。</a:t>
            </a:r>
          </a:p>
          <a:p>
            <a:pPr marL="0" algn="l" defTabSz="914400">
              <a:spcBef>
                <a:spcPts val="634"/>
              </a:spcBef>
              <a:spcAft>
                <a:spcPts val="600"/>
              </a:spcAft>
              <a:buNone/>
            </a:pPr>
            <a:r>
              <a:rPr lang="en-US" sz="1200" b="0" i="0">
                <a:solidFill>
                  <a:schemeClr val="tx1"/>
                </a:solidFill>
                <a:ea typeface="+mn-ea"/>
                <a:cs typeface="+mn-cs"/>
              </a:rPr>
              <a:t>如果您遞交了一份修改的所得稅申報表或您的收入下降，請致電 1-800-772-1213 </a:t>
            </a:r>
            <a:r>
              <a:rPr lang="en-US" sz="1200" b="0" i="0" smtClean="0">
                <a:solidFill>
                  <a:schemeClr val="tx1"/>
                </a:solidFill>
                <a:ea typeface="+mn-ea"/>
                <a:cs typeface="+mn-cs"/>
              </a:rPr>
              <a:t>聯絡</a:t>
            </a:r>
            <a:r>
              <a:rPr lang="zh-TW" altLang="en-US" sz="1200" b="0" i="0" smtClean="0">
                <a:solidFill>
                  <a:schemeClr val="tx1"/>
                </a:solidFill>
                <a:ea typeface="+mn-ea"/>
                <a:cs typeface="+mn-cs"/>
              </a:rPr>
              <a:t>「社會安全局」</a:t>
            </a:r>
            <a:r>
              <a:rPr lang="en-US" sz="1200" b="0" i="0" smtClean="0">
                <a:solidFill>
                  <a:schemeClr val="tx1"/>
                </a:solidFill>
                <a:ea typeface="+mn-ea"/>
                <a:cs typeface="+mn-cs"/>
              </a:rPr>
              <a:t>。 </a:t>
            </a:r>
            <a:endParaRPr lang="en-US" sz="1200" b="0" i="0">
              <a:solidFill>
                <a:schemeClr val="tx1"/>
              </a:solidFill>
              <a:ea typeface="+mn-ea"/>
              <a:cs typeface="+mn-cs"/>
            </a:endParaRPr>
          </a:p>
        </p:txBody>
      </p:sp>
      <p:sp>
        <p:nvSpPr>
          <p:cNvPr id="6" name="Slide Number Placeholder 5"/>
          <p:cNvSpPr>
            <a:spLocks noGrp="1"/>
          </p:cNvSpPr>
          <p:nvPr>
            <p:ph type="sldNum" sz="quarter" idx="10"/>
          </p:nvPr>
        </p:nvSpPr>
        <p:spPr/>
        <p:txBody>
          <a:bodyPr/>
          <a:lstStyle/>
          <a:p>
            <a:pPr algn="r" defTabSz="914400">
              <a:buNone/>
            </a:pPr>
            <a:fld id="{8D3B99F0-B413-4F8E-9262-407D19939992}" type="slidenum">
              <a:rPr lang="en-US" sz="1200" b="0" i="0">
                <a:ea typeface="+mn-ea"/>
                <a:cs typeface="+mn-cs"/>
              </a:rPr>
              <a:pPr algn="r" defTabSz="914400">
                <a:buNone/>
              </a:pPr>
              <a:t>12</a:t>
            </a:fld>
            <a:endParaRPr lang="en-US" sz="1200" b="0" i="0">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7459" name="Rectangle 3"/>
          <p:cNvSpPr>
            <a:spLocks noGrp="1" noChangeArrowheads="1"/>
          </p:cNvSpPr>
          <p:nvPr>
            <p:ph type="body" idx="1"/>
          </p:nvPr>
        </p:nvSpPr>
        <p:spPr bwMode="auto">
          <a:xfrm>
            <a:off x="974036" y="4639926"/>
            <a:ext cx="5367130" cy="4321853"/>
          </a:xfrm>
          <a:noFill/>
        </p:spPr>
        <p:txBody>
          <a:bodyPr wrap="square" numCol="1" anchor="t" anchorCtr="0" compatLnSpc="1">
            <a:prstTxWarp prst="textNoShape">
              <a:avLst/>
            </a:prstTxWarp>
          </a:bodyPr>
          <a:lstStyle/>
          <a:p>
            <a:pPr marL="228600" indent="-228600" algn="l" defTabSz="914400">
              <a:spcBef>
                <a:spcPts val="634"/>
              </a:spcBef>
              <a:spcAft>
                <a:spcPts val="600"/>
              </a:spcAft>
              <a:buClr>
                <a:schemeClr val="tx1"/>
              </a:buClr>
              <a:buFont typeface="Arial"/>
              <a:buChar char="•"/>
            </a:pPr>
            <a:r>
              <a:rPr lang="en-US" sz="1200" b="0" i="0">
                <a:solidFill>
                  <a:schemeClr val="tx1"/>
                </a:solidFill>
                <a:latin typeface="PMingLiU" pitchFamily="18" charset="-120"/>
                <a:ea typeface="PMingLiU" pitchFamily="18" charset="-120"/>
                <a:cs typeface="+mn-cs"/>
              </a:rPr>
              <a:t>如果您有原有「聯邦醫療保險」，需要支付 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自付額</a:t>
            </a:r>
            <a:r>
              <a:rPr lang="en-US" sz="1200" b="0" i="0">
                <a:solidFill>
                  <a:schemeClr val="tx1"/>
                </a:solidFill>
                <a:latin typeface="PMingLiU" pitchFamily="18" charset="-120"/>
                <a:ea typeface="PMingLiU" pitchFamily="18" charset="-120"/>
                <a:cs typeface="+mn-cs"/>
              </a:rPr>
              <a:t>，這是在「聯邦醫療保險」</a:t>
            </a:r>
            <a:r>
              <a:rPr lang="en-US" sz="1200" b="0" i="0" smtClean="0">
                <a:solidFill>
                  <a:schemeClr val="tx1"/>
                </a:solidFill>
                <a:latin typeface="PMingLiU" pitchFamily="18" charset="-120"/>
                <a:ea typeface="PMingLiU" pitchFamily="18" charset="-120"/>
                <a:cs typeface="+mn-cs"/>
              </a:rPr>
              <a:t>開始</a:t>
            </a:r>
            <a:r>
              <a:rPr lang="zh-TW" altLang="en-US" sz="1200" b="0" i="0" smtClean="0">
                <a:solidFill>
                  <a:schemeClr val="tx1"/>
                </a:solidFill>
                <a:latin typeface="PMingLiU" pitchFamily="18" charset="-120"/>
                <a:ea typeface="PMingLiU" pitchFamily="18" charset="-120"/>
                <a:cs typeface="+mn-cs"/>
              </a:rPr>
              <a:t>支付</a:t>
            </a:r>
            <a:r>
              <a:rPr lang="en-US" sz="1200" b="0" i="0" smtClean="0">
                <a:solidFill>
                  <a:schemeClr val="tx1"/>
                </a:solidFill>
                <a:latin typeface="PMingLiU" pitchFamily="18" charset="-120"/>
                <a:ea typeface="PMingLiU" pitchFamily="18" charset="-120"/>
                <a:cs typeface="+mn-cs"/>
              </a:rPr>
              <a:t>之前個人每年必須為健康照護支付的金額</a:t>
            </a:r>
            <a:r>
              <a:rPr lang="en-US" sz="1200" b="0" i="0">
                <a:solidFill>
                  <a:schemeClr val="tx1"/>
                </a:solidFill>
                <a:latin typeface="PMingLiU" pitchFamily="18" charset="-120"/>
                <a:ea typeface="PMingLiU" pitchFamily="18" charset="-120"/>
                <a:cs typeface="+mn-cs"/>
              </a:rPr>
              <a:t>。</a:t>
            </a:r>
            <a:r>
              <a:rPr lang="en-US" sz="1200" b="0" i="0" smtClean="0">
                <a:solidFill>
                  <a:schemeClr val="tx1"/>
                </a:solidFill>
                <a:latin typeface="PMingLiU" pitchFamily="18" charset="-120"/>
                <a:ea typeface="PMingLiU" pitchFamily="18" charset="-120"/>
                <a:cs typeface="+mn-cs"/>
              </a:rPr>
              <a:t>此金額在每年一月可能</a:t>
            </a:r>
            <a:r>
              <a:rPr lang="zh-TW" altLang="en-US" sz="1200" b="0" i="0" smtClean="0">
                <a:solidFill>
                  <a:schemeClr val="tx1"/>
                </a:solidFill>
                <a:latin typeface="PMingLiU" pitchFamily="18" charset="-120"/>
                <a:ea typeface="PMingLiU" pitchFamily="18" charset="-120"/>
                <a:cs typeface="+mn-cs"/>
              </a:rPr>
              <a:t>更改</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2012 年 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自付額為每年</a:t>
            </a:r>
            <a:r>
              <a:rPr lang="en-US" sz="1200" b="1" i="0">
                <a:solidFill>
                  <a:schemeClr val="tx1"/>
                </a:solidFill>
                <a:latin typeface="PMingLiU" pitchFamily="18" charset="-120"/>
                <a:ea typeface="PMingLiU" pitchFamily="18" charset="-120"/>
                <a:cs typeface="+mn-cs"/>
              </a:rPr>
              <a:t>140 美元</a:t>
            </a:r>
            <a:r>
              <a:rPr lang="en-US" sz="1200" b="0" i="0">
                <a:solidFill>
                  <a:schemeClr val="tx1"/>
                </a:solidFill>
                <a:latin typeface="PMingLiU" pitchFamily="18" charset="-120"/>
                <a:ea typeface="PMingLiU" pitchFamily="18" charset="-120"/>
                <a:cs typeface="+mn-cs"/>
              </a:rPr>
              <a:t>。這意味著，在 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開始</a:t>
            </a:r>
            <a:r>
              <a:rPr lang="zh-TW" altLang="en-US" sz="1200" b="0" i="0" smtClean="0">
                <a:solidFill>
                  <a:schemeClr val="tx1"/>
                </a:solidFill>
                <a:latin typeface="PMingLiU" pitchFamily="18" charset="-120"/>
                <a:ea typeface="PMingLiU" pitchFamily="18" charset="-120"/>
                <a:cs typeface="+mn-cs"/>
              </a:rPr>
              <a:t>支付</a:t>
            </a:r>
            <a:r>
              <a:rPr lang="en-US" sz="1200" b="0" i="0" smtClean="0">
                <a:solidFill>
                  <a:schemeClr val="tx1"/>
                </a:solidFill>
                <a:latin typeface="PMingLiU" pitchFamily="18" charset="-120"/>
                <a:ea typeface="PMingLiU" pitchFamily="18" charset="-120"/>
                <a:cs typeface="+mn-cs"/>
              </a:rPr>
              <a:t>您的護理費用之前</a:t>
            </a:r>
            <a:r>
              <a:rPr lang="en-US" sz="1200" b="0" i="0">
                <a:solidFill>
                  <a:schemeClr val="tx1"/>
                </a:solidFill>
                <a:latin typeface="PMingLiU" pitchFamily="18" charset="-120"/>
                <a:ea typeface="PMingLiU" pitchFamily="18" charset="-120"/>
                <a:cs typeface="+mn-cs"/>
              </a:rPr>
              <a:t>，您必須在 2012 年支付「聯邦醫療保險」</a:t>
            </a:r>
            <a:r>
              <a:rPr lang="en-US" sz="1200" b="0" i="0" smtClean="0">
                <a:solidFill>
                  <a:schemeClr val="tx1"/>
                </a:solidFill>
                <a:latin typeface="PMingLiU" pitchFamily="18" charset="-120"/>
                <a:ea typeface="PMingLiU" pitchFamily="18" charset="-120"/>
                <a:cs typeface="+mn-cs"/>
              </a:rPr>
              <a:t>認可的首筆醫療帳單的</a:t>
            </a:r>
            <a:r>
              <a:rPr lang="en-US" sz="1200" b="1" i="0" smtClean="0">
                <a:solidFill>
                  <a:schemeClr val="tx1"/>
                </a:solidFill>
                <a:latin typeface="PMingLiU" pitchFamily="18" charset="-120"/>
                <a:ea typeface="PMingLiU" pitchFamily="18" charset="-120"/>
                <a:cs typeface="+mn-cs"/>
              </a:rPr>
              <a:t> </a:t>
            </a:r>
            <a:r>
              <a:rPr lang="en-US" sz="1200" b="1" i="0">
                <a:solidFill>
                  <a:schemeClr val="tx1"/>
                </a:solidFill>
                <a:latin typeface="PMingLiU" pitchFamily="18" charset="-120"/>
                <a:ea typeface="PMingLiU" pitchFamily="18" charset="-120"/>
                <a:cs typeface="+mn-cs"/>
              </a:rPr>
              <a:t>140 美元</a:t>
            </a:r>
            <a:r>
              <a:rPr lang="en-US" sz="1200" b="0" i="0">
                <a:solidFill>
                  <a:schemeClr val="tx1"/>
                </a:solidFill>
                <a:latin typeface="PMingLiU" pitchFamily="18" charset="-120"/>
                <a:ea typeface="PMingLiU" pitchFamily="18" charset="-120"/>
                <a:cs typeface="+mn-cs"/>
              </a:rPr>
              <a:t>。</a:t>
            </a:r>
            <a:r>
              <a:rPr lang="en-US" sz="1200" b="0" i="0" baseline="0">
                <a:solidFill>
                  <a:schemeClr val="tx1"/>
                </a:solidFill>
                <a:latin typeface="PMingLiU" pitchFamily="18" charset="-120"/>
                <a:ea typeface="PMingLiU" pitchFamily="18" charset="-120"/>
                <a:cs typeface="+mn-cs"/>
              </a:rPr>
              <a:t> </a:t>
            </a:r>
            <a:r>
              <a:rPr lang="en-US" sz="1200" b="0" i="0">
                <a:solidFill>
                  <a:schemeClr val="tx1"/>
                </a:solidFill>
                <a:latin typeface="PMingLiU" pitchFamily="18" charset="-120"/>
                <a:ea typeface="PMingLiU" pitchFamily="18" charset="-120"/>
                <a:cs typeface="+mn-cs"/>
              </a:rPr>
              <a:t> </a:t>
            </a:r>
          </a:p>
          <a:p>
            <a:pPr marL="228600" indent="-228600" algn="l" defTabSz="914400">
              <a:spcBef>
                <a:spcPts val="634"/>
              </a:spcBef>
              <a:spcAft>
                <a:spcPts val="600"/>
              </a:spcAft>
              <a:buClr>
                <a:schemeClr val="tx1"/>
              </a:buClr>
              <a:buFont typeface="Arial"/>
              <a:buChar char="•"/>
            </a:pPr>
            <a:r>
              <a:rPr lang="en-US" sz="1200" b="0" i="0">
                <a:solidFill>
                  <a:schemeClr val="tx1"/>
                </a:solidFill>
                <a:latin typeface="PMingLiU" pitchFamily="18" charset="-120"/>
                <a:ea typeface="PMingLiU" pitchFamily="18" charset="-120"/>
                <a:cs typeface="+mn-cs"/>
              </a:rPr>
              <a:t>您還要支付 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服務的某些共付額或共同保險</a:t>
            </a:r>
            <a:r>
              <a:rPr lang="en-US" sz="1200" b="0" i="0">
                <a:solidFill>
                  <a:schemeClr val="tx1"/>
                </a:solidFill>
                <a:latin typeface="PMingLiU" pitchFamily="18" charset="-120"/>
                <a:ea typeface="PMingLiU" pitchFamily="18" charset="-120"/>
                <a:cs typeface="+mn-cs"/>
              </a:rPr>
              <a:t>。金額視服務而定，但在大多數情況下為 20%。</a:t>
            </a:r>
          </a:p>
          <a:p>
            <a:pPr marL="228600" indent="-228600" algn="l" defTabSz="914400">
              <a:spcBef>
                <a:spcPts val="634"/>
              </a:spcBef>
              <a:spcAft>
                <a:spcPts val="600"/>
              </a:spcAft>
              <a:buClr>
                <a:schemeClr val="tx1"/>
              </a:buClr>
              <a:buFont typeface="Arial"/>
              <a:buChar char="•"/>
            </a:pPr>
            <a:r>
              <a:rPr lang="en-US" sz="1200" b="0" i="0">
                <a:solidFill>
                  <a:schemeClr val="tx1"/>
                </a:solidFill>
                <a:latin typeface="PMingLiU" pitchFamily="18" charset="-120"/>
                <a:ea typeface="PMingLiU" pitchFamily="18" charset="-120"/>
                <a:cs typeface="+mn-cs"/>
              </a:rPr>
              <a:t>如果您無法負擔這些費用，有一些計劃可能幫助您。稍後會在此介紹中討論這些計劃。 </a:t>
            </a:r>
          </a:p>
        </p:txBody>
      </p:sp>
      <p:sp>
        <p:nvSpPr>
          <p:cNvPr id="5" name="Slide Number Placeholder 4"/>
          <p:cNvSpPr>
            <a:spLocks noGrp="1"/>
          </p:cNvSpPr>
          <p:nvPr>
            <p:ph type="sldNum" sz="quarter" idx="10"/>
          </p:nvPr>
        </p:nvSpPr>
        <p:spPr/>
        <p:txBody>
          <a:bodyPr/>
          <a:lstStyle/>
          <a:p>
            <a:pPr algn="r" defTabSz="914400">
              <a:buNone/>
            </a:pPr>
            <a:fld id="{8D3B99F0-B413-4F8E-9262-407D19939992}" type="slidenum">
              <a:rPr lang="en-US" sz="1200" b="0" i="0">
                <a:ea typeface="+mn-ea"/>
                <a:cs typeface="+mn-cs"/>
              </a:rPr>
              <a:pPr algn="r" defTabSz="914400">
                <a:buNone/>
              </a:pPr>
              <a:t>13</a:t>
            </a:fld>
            <a:endParaRPr lang="en-US" sz="1200" b="0" i="0">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7744" indent="-237744" algn="l" defTabSz="914400">
              <a:spcAft>
                <a:spcPts val="616"/>
              </a:spcAft>
              <a:buClr>
                <a:schemeClr val="tx1"/>
              </a:buClr>
              <a:buFont typeface="Arial"/>
              <a:buChar char="•"/>
            </a:pPr>
            <a:r>
              <a:rPr lang="en-US" sz="1200" b="0" i="0">
                <a:solidFill>
                  <a:schemeClr val="tx1"/>
                </a:solidFill>
                <a:ea typeface="+mn-ea"/>
                <a:cs typeface="+mn-cs"/>
              </a:rPr>
              <a:t>如果您已領取社會安全福利（如提前退休），則無需另外申請即可自動參加「聯邦醫療保險」 A </a:t>
            </a:r>
            <a:r>
              <a:rPr lang="zh-TW" altLang="en-US" sz="1200" b="0" i="0" smtClean="0">
                <a:solidFill>
                  <a:schemeClr val="tx1"/>
                </a:solidFill>
                <a:ea typeface="+mn-ea"/>
                <a:cs typeface="+mn-cs"/>
              </a:rPr>
              <a:t>部份</a:t>
            </a:r>
            <a:r>
              <a:rPr lang="en-US" sz="1200" b="0" i="0" smtClean="0">
                <a:solidFill>
                  <a:schemeClr val="tx1"/>
                </a:solidFill>
                <a:ea typeface="+mn-ea"/>
                <a:cs typeface="+mn-cs"/>
              </a:rPr>
              <a:t>和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在年滿 65 歲之前約 3 個月（保險將於您年滿 </a:t>
            </a:r>
            <a:r>
              <a:rPr lang="en-US" sz="1200" b="0" i="0" smtClean="0">
                <a:solidFill>
                  <a:schemeClr val="tx1"/>
                </a:solidFill>
                <a:ea typeface="+mn-ea"/>
                <a:cs typeface="+mn-cs"/>
              </a:rPr>
              <a:t>65 歲那個月的第一天生效</a:t>
            </a:r>
            <a:r>
              <a:rPr lang="en-US" sz="1200" b="0" i="0">
                <a:solidFill>
                  <a:schemeClr val="tx1"/>
                </a:solidFill>
                <a:ea typeface="+mn-ea"/>
                <a:cs typeface="+mn-cs"/>
              </a:rPr>
              <a:t>）或領取殘障福利第 25 個月之前的 3 個月（保險將於領取殘障福利的第 25 個月開始生效）內，</a:t>
            </a:r>
            <a:r>
              <a:rPr lang="en-US" sz="1200" b="0" i="0" smtClean="0">
                <a:solidFill>
                  <a:schemeClr val="tx1"/>
                </a:solidFill>
                <a:ea typeface="+mn-ea"/>
                <a:cs typeface="+mn-cs"/>
              </a:rPr>
              <a:t>您將會收到首次參加期</a:t>
            </a:r>
            <a:r>
              <a:rPr lang="zh-TW" altLang="en-US" sz="1200" b="0" i="0" smtClean="0">
                <a:solidFill>
                  <a:schemeClr val="tx1"/>
                </a:solidFill>
                <a:ea typeface="+mn-ea"/>
                <a:cs typeface="+mn-cs"/>
              </a:rPr>
              <a:t>郵件</a:t>
            </a:r>
            <a:r>
              <a:rPr lang="en-US" sz="1200" b="0" i="0" smtClean="0">
                <a:solidFill>
                  <a:schemeClr val="tx1"/>
                </a:solidFill>
                <a:ea typeface="+mn-ea"/>
                <a:cs typeface="+mn-cs"/>
              </a:rPr>
              <a:t>，</a:t>
            </a:r>
            <a:r>
              <a:rPr lang="en-US" sz="1200" b="0" i="0">
                <a:solidFill>
                  <a:schemeClr val="tx1"/>
                </a:solidFill>
                <a:ea typeface="+mn-ea"/>
                <a:cs typeface="+mn-cs"/>
              </a:rPr>
              <a:t>包括「聯邦醫療保險」卡和一些其他資訊。 </a:t>
            </a:r>
          </a:p>
          <a:p>
            <a:pPr marL="237744" indent="-237744" algn="l" defTabSz="914400">
              <a:spcAft>
                <a:spcPts val="616"/>
              </a:spcAft>
              <a:buClr>
                <a:schemeClr val="tx1"/>
              </a:buClr>
              <a:buFont typeface="Arial"/>
              <a:buChar char="•"/>
            </a:pPr>
            <a:r>
              <a:rPr lang="en-US" sz="1200" b="0" i="1">
                <a:solidFill>
                  <a:schemeClr val="tx1"/>
                </a:solidFill>
                <a:ea typeface="+mn-ea"/>
                <a:cs typeface="+mn-cs"/>
              </a:rPr>
              <a:t>歡迎參加「聯邦醫療保險</a:t>
            </a:r>
            <a:r>
              <a:rPr lang="en-US" sz="1200" b="0" i="1" smtClean="0">
                <a:solidFill>
                  <a:schemeClr val="tx1"/>
                </a:solidFill>
                <a:ea typeface="+mn-ea"/>
                <a:cs typeface="+mn-cs"/>
              </a:rPr>
              <a:t>」，</a:t>
            </a:r>
            <a:r>
              <a:rPr lang="zh-TW" altLang="en-US" sz="1200" b="0" i="0" smtClean="0">
                <a:solidFill>
                  <a:schemeClr val="tx1"/>
                </a:solidFill>
                <a:ea typeface="+mn-ea"/>
                <a:cs typeface="+mn-cs"/>
              </a:rPr>
              <a:t>「醫療保險和聯邦醫療補助計劃服務中心」</a:t>
            </a:r>
            <a:r>
              <a:rPr lang="en-US" sz="1200" b="0" i="0" smtClean="0">
                <a:solidFill>
                  <a:schemeClr val="tx1"/>
                </a:solidFill>
                <a:ea typeface="+mn-ea"/>
                <a:cs typeface="+mn-cs"/>
              </a:rPr>
              <a:t>產品編號 </a:t>
            </a:r>
            <a:r>
              <a:rPr lang="en-US" sz="1200" b="0" i="0">
                <a:solidFill>
                  <a:schemeClr val="tx1"/>
                </a:solidFill>
                <a:ea typeface="+mn-ea"/>
                <a:cs typeface="+mn-cs"/>
              </a:rPr>
              <a:t>11095 在本張幻燈片中以圖片顯示。</a:t>
            </a:r>
            <a:r>
              <a:rPr lang="en-US" sz="1200" b="0" i="0" smtClean="0">
                <a:solidFill>
                  <a:schemeClr val="tx1"/>
                </a:solidFill>
                <a:ea typeface="+mn-ea"/>
                <a:cs typeface="+mn-cs"/>
              </a:rPr>
              <a:t>這是首次參加期</a:t>
            </a:r>
            <a:r>
              <a:rPr lang="zh-TW" altLang="en-US" sz="1200" b="0" i="0" smtClean="0">
                <a:solidFill>
                  <a:schemeClr val="tx1"/>
                </a:solidFill>
                <a:ea typeface="+mn-ea"/>
                <a:cs typeface="+mn-cs"/>
              </a:rPr>
              <a:t>郵件</a:t>
            </a:r>
            <a:r>
              <a:rPr lang="en-US" sz="1200" b="0" i="0" smtClean="0">
                <a:solidFill>
                  <a:schemeClr val="tx1"/>
                </a:solidFill>
                <a:ea typeface="+mn-ea"/>
                <a:cs typeface="+mn-cs"/>
              </a:rPr>
              <a:t>的一</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1" smtClean="0">
                <a:solidFill>
                  <a:schemeClr val="tx1"/>
                </a:solidFill>
                <a:ea typeface="+mn-ea"/>
                <a:cs typeface="+mn-cs"/>
              </a:rPr>
              <a:t> </a:t>
            </a:r>
            <a:endParaRPr lang="en-US" sz="1200" b="0" i="1">
              <a:solidFill>
                <a:schemeClr val="tx1"/>
              </a:solidFill>
              <a:ea typeface="+mn-ea"/>
              <a:cs typeface="+mn-cs"/>
            </a:endParaRPr>
          </a:p>
          <a:p>
            <a:pPr marL="466344" indent="-466344" algn="l" defTabSz="914400">
              <a:spcAft>
                <a:spcPts val="616"/>
              </a:spcAft>
              <a:buNone/>
            </a:pPr>
            <a:r>
              <a:rPr lang="en-US" sz="1200" b="1" i="0">
                <a:solidFill>
                  <a:schemeClr val="tx1"/>
                </a:solidFill>
                <a:ea typeface="+mn-ea"/>
                <a:cs typeface="+mn-cs"/>
              </a:rPr>
              <a:t>注意</a:t>
            </a:r>
            <a:r>
              <a:rPr lang="en-US" sz="1200" b="0" i="0">
                <a:solidFill>
                  <a:schemeClr val="tx1"/>
                </a:solidFill>
                <a:ea typeface="+mn-ea"/>
                <a:cs typeface="+mn-cs"/>
              </a:rPr>
              <a:t>：如果您住在波多黎各或外國且領取社會安全或鐵路職工退休管理委員會（RRB）福利，您將自動參加 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如果您想參加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您將需要註冊參加。如果您在首次符合資格時沒有參加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baseline="0">
                <a:solidFill>
                  <a:schemeClr val="tx1"/>
                </a:solidFill>
                <a:ea typeface="+mn-ea"/>
                <a:cs typeface="+mn-cs"/>
              </a:rPr>
              <a:t>您可能要繳納逾期參加罰款。</a:t>
            </a:r>
            <a:r>
              <a:rPr lang="en-US" sz="1200" b="0" i="0" smtClean="0">
                <a:solidFill>
                  <a:schemeClr val="tx1"/>
                </a:solidFill>
                <a:ea typeface="+mn-ea"/>
                <a:cs typeface="+mn-cs"/>
              </a:rPr>
              <a:t>您將不會收到幻燈片上以圖片顯示的首次參加</a:t>
            </a:r>
            <a:r>
              <a:rPr lang="zh-TW" altLang="en-US" sz="1200" b="0" i="0" smtClean="0">
                <a:solidFill>
                  <a:schemeClr val="tx1"/>
                </a:solidFill>
                <a:ea typeface="+mn-ea"/>
                <a:cs typeface="+mn-cs"/>
              </a:rPr>
              <a:t>郵件</a:t>
            </a:r>
            <a:r>
              <a:rPr lang="en-US" sz="1200" b="0" i="0" smtClean="0">
                <a:solidFill>
                  <a:schemeClr val="tx1"/>
                </a:solidFill>
                <a:ea typeface="+mn-ea"/>
                <a:cs typeface="+mn-cs"/>
              </a:rPr>
              <a:t>。您將收到另外一種</a:t>
            </a:r>
            <a:r>
              <a:rPr lang="zh-TW" altLang="en-US" sz="1200" b="0" i="0" smtClean="0">
                <a:solidFill>
                  <a:schemeClr val="tx1"/>
                </a:solidFill>
                <a:ea typeface="+mn-ea"/>
                <a:cs typeface="+mn-cs"/>
              </a:rPr>
              <a:t>郵件</a:t>
            </a:r>
            <a:r>
              <a:rPr lang="en-US" sz="1200" b="0" i="0" smtClean="0">
                <a:solidFill>
                  <a:schemeClr val="tx1"/>
                </a:solidFill>
                <a:ea typeface="+mn-ea"/>
                <a:cs typeface="+mn-cs"/>
              </a:rPr>
              <a:t>。</a:t>
            </a:r>
            <a:endParaRPr lang="en-US" sz="1200" b="0" i="0">
              <a:solidFill>
                <a:schemeClr val="tx1"/>
              </a:solidFill>
              <a:ea typeface="+mn-ea"/>
              <a:cs typeface="+mn-cs"/>
            </a:endParaRPr>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14</a:t>
            </a:fld>
            <a:endParaRPr lang="en-US" sz="1200" b="0" i="0">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bwMode="auto">
          <a:xfrm>
            <a:off x="1241425" y="673100"/>
            <a:ext cx="4802188" cy="3600450"/>
          </a:xfrm>
          <a:noFill/>
          <a:ln>
            <a:solidFill>
              <a:srgbClr val="000000"/>
            </a:solidFill>
            <a:miter lim="800000"/>
            <a:headEnd/>
            <a:tailEnd/>
          </a:ln>
        </p:spPr>
      </p:sp>
      <p:sp>
        <p:nvSpPr>
          <p:cNvPr id="134147" name="Rectangle 3"/>
          <p:cNvSpPr>
            <a:spLocks noGrp="1" noChangeArrowheads="1"/>
          </p:cNvSpPr>
          <p:nvPr>
            <p:ph type="body" idx="1"/>
          </p:nvPr>
        </p:nvSpPr>
        <p:spPr bwMode="auto">
          <a:xfrm>
            <a:off x="1056862" y="4641564"/>
            <a:ext cx="5526157" cy="4400550"/>
          </a:xfrm>
        </p:spPr>
        <p:txBody>
          <a:bodyPr wrap="square" numCol="1" anchor="t" anchorCtr="0" compatLnSpc="1">
            <a:prstTxWarp prst="textNoShape">
              <a:avLst/>
            </a:prstTxWarp>
            <a:normAutofit/>
          </a:bodyPr>
          <a:lstStyle/>
          <a:p>
            <a:pPr marL="292608" indent="-292608" algn="l" defTabSz="914400">
              <a:spcAft>
                <a:spcPts val="308"/>
              </a:spcAft>
              <a:buClr>
                <a:schemeClr val="tx1"/>
              </a:buClr>
              <a:buFont typeface="Arial"/>
              <a:buChar char="•"/>
            </a:pPr>
            <a:r>
              <a:rPr lang="en-US" sz="1200" b="0" i="0">
                <a:solidFill>
                  <a:schemeClr val="tx1"/>
                </a:solidFill>
                <a:latin typeface="PMingLiU" pitchFamily="18" charset="-120"/>
                <a:ea typeface="PMingLiU" pitchFamily="18" charset="-120"/>
                <a:cs typeface="+mn-cs"/>
              </a:rPr>
              <a:t>如果您有原有「聯邦醫療保險</a:t>
            </a:r>
            <a:r>
              <a:rPr lang="en-US" sz="1200" b="0" i="0" smtClean="0">
                <a:solidFill>
                  <a:schemeClr val="tx1"/>
                </a:solidFill>
                <a:latin typeface="PMingLiU" pitchFamily="18" charset="-120"/>
                <a:ea typeface="PMingLiU" pitchFamily="18" charset="-120"/>
                <a:cs typeface="+mn-cs"/>
              </a:rPr>
              <a:t>」，在獲得健康照護時</a:t>
            </a:r>
            <a:r>
              <a:rPr lang="zh-TW" altLang="en-US" sz="1200" b="0" i="0" smtClean="0">
                <a:solidFill>
                  <a:schemeClr val="tx1"/>
                </a:solidFill>
                <a:latin typeface="PMingLiU" pitchFamily="18" charset="-120"/>
                <a:ea typeface="PMingLiU" pitchFamily="18" charset="-120"/>
                <a:cs typeface="+mn-cs"/>
              </a:rPr>
              <a:t>可</a:t>
            </a:r>
            <a:r>
              <a:rPr lang="en-US" sz="1200" b="0" i="0" smtClean="0">
                <a:solidFill>
                  <a:schemeClr val="tx1"/>
                </a:solidFill>
                <a:latin typeface="PMingLiU" pitchFamily="18" charset="-120"/>
                <a:ea typeface="PMingLiU" pitchFamily="18" charset="-120"/>
                <a:cs typeface="+mn-cs"/>
              </a:rPr>
              <a:t>使用紅白藍三色的</a:t>
            </a:r>
            <a:r>
              <a:rPr lang="en-US" sz="1200" b="0" i="0">
                <a:solidFill>
                  <a:schemeClr val="tx1"/>
                </a:solidFill>
                <a:latin typeface="PMingLiU" pitchFamily="18" charset="-120"/>
                <a:ea typeface="PMingLiU" pitchFamily="18" charset="-120"/>
                <a:cs typeface="+mn-cs"/>
              </a:rPr>
              <a:t>「聯邦醫療保險」卡。「聯邦醫療保險」卡顯示「聯邦醫療保險」承保範圍（A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醫院保險或 </a:t>
            </a:r>
            <a:r>
              <a:rPr lang="en-US" sz="1200" b="0" i="0">
                <a:solidFill>
                  <a:schemeClr val="tx1"/>
                </a:solidFill>
                <a:latin typeface="PMingLiU" pitchFamily="18" charset="-120"/>
                <a:ea typeface="PMingLiU" pitchFamily="18" charset="-120"/>
                <a:cs typeface="+mn-cs"/>
              </a:rPr>
              <a:t>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醫療保險</a:t>
            </a:r>
            <a:r>
              <a:rPr lang="zh-TW" altLang="en-US" sz="1200" b="0" i="0" smtClean="0">
                <a:solidFill>
                  <a:schemeClr val="tx1"/>
                </a:solidFill>
                <a:latin typeface="PMingLiU" pitchFamily="18" charset="-120"/>
                <a:ea typeface="PMingLiU" pitchFamily="18" charset="-120"/>
                <a:cs typeface="+mn-cs"/>
              </a:rPr>
              <a:t>或兩件擁有</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及承保開始的日期。</a:t>
            </a:r>
            <a:r>
              <a:rPr lang="en-US" sz="1200" b="0" i="0" smtClean="0">
                <a:solidFill>
                  <a:srgbClr val="000000"/>
                </a:solidFill>
                <a:latin typeface="PMingLiU" pitchFamily="18" charset="-120"/>
                <a:ea typeface="PMingLiU" pitchFamily="18" charset="-120"/>
                <a:cs typeface="+mn-cs"/>
              </a:rPr>
              <a:t>注</a:t>
            </a:r>
            <a:r>
              <a:rPr lang="en-US" sz="1200" b="1" i="0" smtClean="0">
                <a:solidFill>
                  <a:srgbClr val="000000"/>
                </a:solidFill>
                <a:latin typeface="PMingLiU" pitchFamily="18" charset="-120"/>
                <a:ea typeface="PMingLiU" pitchFamily="18" charset="-120"/>
                <a:cs typeface="+mn-cs"/>
              </a:rPr>
              <a:t>：</a:t>
            </a:r>
            <a:r>
              <a:rPr lang="en-US" sz="1200" b="0" i="0">
                <a:solidFill>
                  <a:srgbClr val="000000"/>
                </a:solidFill>
                <a:latin typeface="PMingLiU" pitchFamily="18" charset="-120"/>
                <a:ea typeface="PMingLiU" pitchFamily="18" charset="-120"/>
                <a:cs typeface="+mn-cs"/>
              </a:rPr>
              <a:t>您的保險卡可能看起來與此卡稍微不同，但仍然有效。</a:t>
            </a:r>
          </a:p>
          <a:p>
            <a:pPr marL="292608" indent="-292608" algn="l" defTabSz="914400">
              <a:spcAft>
                <a:spcPts val="308"/>
              </a:spcAft>
              <a:buClr>
                <a:schemeClr val="tx1"/>
              </a:buClr>
              <a:buFont typeface="Arial"/>
              <a:buChar char="•"/>
            </a:pPr>
            <a:r>
              <a:rPr lang="en-US" sz="1200" b="0" i="0">
                <a:solidFill>
                  <a:schemeClr val="tx1"/>
                </a:solidFill>
                <a:latin typeface="PMingLiU" pitchFamily="18" charset="-120"/>
                <a:ea typeface="PMingLiU" pitchFamily="18" charset="-120"/>
                <a:cs typeface="+mn-cs"/>
              </a:rPr>
              <a:t>「聯邦醫療保險」卡還顯示您的「聯邦醫療保險」付款申報編號。對大多數人而言，付款申報編號有 9 個數字和 1 個字母。在第一個字母後也可能有一個數字或另一個字母。這 9 個數字顯示您的「聯邦醫療保險</a:t>
            </a:r>
            <a:r>
              <a:rPr lang="en-US" sz="1200" b="0" i="0" smtClean="0">
                <a:solidFill>
                  <a:schemeClr val="tx1"/>
                </a:solidFill>
                <a:latin typeface="PMingLiU" pitchFamily="18" charset="-120"/>
                <a:ea typeface="PMingLiU" pitchFamily="18" charset="-120"/>
                <a:cs typeface="+mn-cs"/>
              </a:rPr>
              <a:t>」</a:t>
            </a:r>
            <a:r>
              <a:rPr lang="zh-TW" altLang="en-US" sz="1200" b="0" i="0" smtClean="0">
                <a:solidFill>
                  <a:schemeClr val="tx1"/>
                </a:solidFill>
                <a:latin typeface="PMingLiU" pitchFamily="18" charset="-120"/>
                <a:ea typeface="PMingLiU" pitchFamily="18" charset="-120"/>
                <a:cs typeface="+mn-cs"/>
              </a:rPr>
              <a:t>是</a:t>
            </a:r>
            <a:r>
              <a:rPr lang="en-US" sz="1200" b="0" i="0" smtClean="0">
                <a:solidFill>
                  <a:schemeClr val="tx1"/>
                </a:solidFill>
                <a:latin typeface="PMingLiU" pitchFamily="18" charset="-120"/>
                <a:ea typeface="PMingLiU" pitchFamily="18" charset="-120"/>
                <a:cs typeface="+mn-cs"/>
              </a:rPr>
              <a:t>基於</a:t>
            </a:r>
            <a:r>
              <a:rPr lang="zh-TW" altLang="en-US" sz="1200" b="0" i="0" smtClean="0">
                <a:solidFill>
                  <a:schemeClr val="tx1"/>
                </a:solidFill>
                <a:latin typeface="PMingLiU" pitchFamily="18" charset="-120"/>
                <a:ea typeface="PMingLiU" pitchFamily="18" charset="-120"/>
                <a:cs typeface="+mn-cs"/>
              </a:rPr>
              <a:t>哪一個</a:t>
            </a:r>
            <a:r>
              <a:rPr lang="en-US" sz="1200" b="0" i="0" smtClean="0">
                <a:solidFill>
                  <a:schemeClr val="tx1"/>
                </a:solidFill>
                <a:latin typeface="PMingLiU" pitchFamily="18" charset="-120"/>
                <a:ea typeface="PMingLiU" pitchFamily="18" charset="-120"/>
                <a:cs typeface="+mn-cs"/>
              </a:rPr>
              <a:t>社會安全記錄</a:t>
            </a:r>
            <a:r>
              <a:rPr lang="en-US" sz="1200" b="0" i="0">
                <a:solidFill>
                  <a:schemeClr val="tx1"/>
                </a:solidFill>
                <a:latin typeface="PMingLiU" pitchFamily="18" charset="-120"/>
                <a:ea typeface="PMingLiU" pitchFamily="18" charset="-120"/>
                <a:cs typeface="+mn-cs"/>
              </a:rPr>
              <a:t>。</a:t>
            </a:r>
            <a:r>
              <a:rPr lang="en-US" sz="1200" b="0" i="0" smtClean="0">
                <a:solidFill>
                  <a:schemeClr val="tx1"/>
                </a:solidFill>
                <a:latin typeface="PMingLiU" pitchFamily="18" charset="-120"/>
                <a:ea typeface="PMingLiU" pitchFamily="18" charset="-120"/>
                <a:cs typeface="+mn-cs"/>
              </a:rPr>
              <a:t>字母或字母與數字表示您與擁有該記錄的人</a:t>
            </a:r>
            <a:r>
              <a:rPr lang="zh-TW" altLang="en-US" sz="1200" b="0" i="0" smtClean="0">
                <a:solidFill>
                  <a:schemeClr val="tx1"/>
                </a:solidFill>
                <a:latin typeface="PMingLiU" pitchFamily="18" charset="-120"/>
                <a:ea typeface="PMingLiU" pitchFamily="18" charset="-120"/>
                <a:cs typeface="+mn-cs"/>
              </a:rPr>
              <a:t>的</a:t>
            </a:r>
            <a:r>
              <a:rPr lang="en-US" sz="1200" b="0" i="0" smtClean="0">
                <a:solidFill>
                  <a:schemeClr val="tx1"/>
                </a:solidFill>
                <a:latin typeface="PMingLiU" pitchFamily="18" charset="-120"/>
                <a:ea typeface="PMingLiU" pitchFamily="18" charset="-120"/>
                <a:cs typeface="+mn-cs"/>
              </a:rPr>
              <a:t>關係</a:t>
            </a:r>
            <a:r>
              <a:rPr lang="en-US" sz="1200" b="0" i="0">
                <a:solidFill>
                  <a:schemeClr val="tx1"/>
                </a:solidFill>
                <a:latin typeface="PMingLiU" pitchFamily="18" charset="-120"/>
                <a:ea typeface="PMingLiU" pitchFamily="18" charset="-120"/>
                <a:cs typeface="+mn-cs"/>
              </a:rPr>
              <a:t>。例如，如果您在</a:t>
            </a:r>
            <a:r>
              <a:rPr lang="en-US" sz="1200" b="1" i="0">
                <a:solidFill>
                  <a:schemeClr val="tx1"/>
                </a:solidFill>
                <a:latin typeface="PMingLiU" pitchFamily="18" charset="-120"/>
                <a:ea typeface="PMingLiU" pitchFamily="18" charset="-120"/>
                <a:cs typeface="+mn-cs"/>
              </a:rPr>
              <a:t>您自己的</a:t>
            </a:r>
            <a:r>
              <a:rPr lang="en-US" sz="1200" b="0" i="0">
                <a:solidFill>
                  <a:schemeClr val="tx1"/>
                </a:solidFill>
                <a:latin typeface="PMingLiU" pitchFamily="18" charset="-120"/>
                <a:ea typeface="PMingLiU" pitchFamily="18" charset="-120"/>
                <a:cs typeface="+mn-cs"/>
              </a:rPr>
              <a:t>社會安全記錄上獲得「聯邦醫療保險」，則可能有字母「A」、「T」或「M」，取決於您是否同時獲得「聯邦醫療保險」和社會安全福利，或只享有「聯邦醫療保險」。如果您在配偶的記錄上獲得「聯邦醫療保險」，字母可能是 B 或 D。對於鐵路退休人員，在社會安全號碼</a:t>
            </a:r>
            <a:r>
              <a:rPr lang="en-US" sz="1200" b="1" i="0">
                <a:solidFill>
                  <a:schemeClr val="tx1"/>
                </a:solidFill>
                <a:latin typeface="PMingLiU" pitchFamily="18" charset="-120"/>
                <a:ea typeface="PMingLiU" pitchFamily="18" charset="-120"/>
                <a:cs typeface="+mn-cs"/>
              </a:rPr>
              <a:t>前面</a:t>
            </a:r>
            <a:r>
              <a:rPr lang="en-US" sz="1200" b="0" i="0">
                <a:solidFill>
                  <a:schemeClr val="tx1"/>
                </a:solidFill>
                <a:latin typeface="PMingLiU" pitchFamily="18" charset="-120"/>
                <a:ea typeface="PMingLiU" pitchFamily="18" charset="-120"/>
                <a:cs typeface="+mn-cs"/>
              </a:rPr>
              <a:t>是數字和字母。這些字母和數字與享有「聯邦醫療保險」A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或 </a:t>
            </a:r>
            <a:r>
              <a:rPr lang="en-US" sz="1200" b="0" i="0">
                <a:solidFill>
                  <a:schemeClr val="tx1"/>
                </a:solidFill>
                <a:latin typeface="PMingLiU" pitchFamily="18" charset="-120"/>
                <a:ea typeface="PMingLiU" pitchFamily="18" charset="-120"/>
                <a:cs typeface="+mn-cs"/>
              </a:rPr>
              <a:t>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無關</a:t>
            </a:r>
            <a:r>
              <a:rPr lang="en-US" sz="1200" b="0" i="0">
                <a:solidFill>
                  <a:schemeClr val="tx1"/>
                </a:solidFill>
                <a:latin typeface="PMingLiU" pitchFamily="18" charset="-120"/>
                <a:ea typeface="PMingLiU" pitchFamily="18" charset="-120"/>
                <a:cs typeface="+mn-cs"/>
              </a:rPr>
              <a:t>。</a:t>
            </a:r>
          </a:p>
          <a:p>
            <a:pPr marL="292608" indent="-292608" algn="l" defTabSz="914400">
              <a:spcAft>
                <a:spcPts val="308"/>
              </a:spcAft>
              <a:buClr>
                <a:schemeClr val="tx1"/>
              </a:buClr>
              <a:buFont typeface="Arial"/>
              <a:buChar char="•"/>
            </a:pPr>
            <a:r>
              <a:rPr lang="en-US" sz="1200" b="0" i="0">
                <a:solidFill>
                  <a:schemeClr val="tx1"/>
                </a:solidFill>
                <a:latin typeface="PMingLiU" pitchFamily="18" charset="-120"/>
                <a:ea typeface="PMingLiU" pitchFamily="18" charset="-120"/>
                <a:cs typeface="+mn-cs"/>
              </a:rPr>
              <a:t>如果您選擇另一種「聯邦醫療保險」健康計劃，該計劃可能會給您一個卡，由您在獲得健康照護服務和用品時使用。如果保險卡上的資訊不正確，</a:t>
            </a:r>
            <a:r>
              <a:rPr lang="en-US" sz="1200" b="0" i="0" smtClean="0">
                <a:solidFill>
                  <a:schemeClr val="tx1"/>
                </a:solidFill>
                <a:latin typeface="PMingLiU" pitchFamily="18" charset="-120"/>
                <a:ea typeface="PMingLiU" pitchFamily="18" charset="-120"/>
                <a:cs typeface="+mn-cs"/>
              </a:rPr>
              <a:t>您應該聯絡</a:t>
            </a:r>
            <a:r>
              <a:rPr lang="zh-TW" altLang="en-US" sz="1200" b="0" i="0" smtClean="0">
                <a:solidFill>
                  <a:schemeClr val="tx1"/>
                </a:solidFill>
                <a:latin typeface="PMingLiU" pitchFamily="18" charset="-120"/>
                <a:ea typeface="PMingLiU" pitchFamily="18" charset="-120"/>
                <a:cs typeface="+mn-cs"/>
              </a:rPr>
              <a:t>「社會安全局」</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或鐵路職工退休管理委員會，如果您享受鐵路員工退休福利）。 </a:t>
            </a:r>
          </a:p>
          <a:p>
            <a:pPr marL="292608" indent="-292608" algn="l" defTabSz="914400">
              <a:spcAft>
                <a:spcPts val="308"/>
              </a:spcAft>
              <a:buClr>
                <a:schemeClr val="tx1"/>
              </a:buClr>
              <a:buFont typeface="Arial"/>
              <a:buChar char="•"/>
            </a:pPr>
            <a:r>
              <a:rPr lang="en-US" sz="1200" b="0" i="0">
                <a:solidFill>
                  <a:schemeClr val="tx1"/>
                </a:solidFill>
                <a:latin typeface="PMingLiU" pitchFamily="18" charset="-120"/>
                <a:ea typeface="PMingLiU" pitchFamily="18" charset="-120"/>
                <a:cs typeface="+mn-cs"/>
              </a:rPr>
              <a:t>如果您不想要 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請按說明將卡退回。我們稍後再討論您可能不希望參加 B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的原因</a:t>
            </a:r>
            <a:r>
              <a:rPr lang="en-US" sz="1200" b="0" i="0">
                <a:solidFill>
                  <a:schemeClr val="tx1"/>
                </a:solidFill>
                <a:latin typeface="PMingLiU" pitchFamily="18" charset="-120"/>
                <a:ea typeface="PMingLiU" pitchFamily="18" charset="-120"/>
                <a:cs typeface="+mn-cs"/>
              </a:rPr>
              <a:t>。</a:t>
            </a:r>
          </a:p>
          <a:p>
            <a:pPr marL="0" algn="l" defTabSz="914400">
              <a:spcAft>
                <a:spcPts val="308"/>
              </a:spcAft>
              <a:buNone/>
            </a:pPr>
            <a:endParaRPr lang="en-US" dirty="0" smtClean="0">
              <a:latin typeface="PMingLiU" pitchFamily="18" charset="-120"/>
              <a:ea typeface="PMingLiU" pitchFamily="18" charset="-120"/>
            </a:endParaRPr>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algn="r" defTabSz="914400">
              <a:buNone/>
            </a:pPr>
            <a:fld id="{18F96F25-3DF9-4274-8658-E261D77BB235}" type="slidenum">
              <a:rPr lang="en-US" sz="1200" b="0" i="0">
                <a:ea typeface="+mn-ea"/>
                <a:cs typeface="+mn-cs"/>
              </a:rPr>
              <a:pPr algn="r" defTabSz="914400">
                <a:buNone/>
              </a:pPr>
              <a:t>15</a:t>
            </a:fld>
            <a:endParaRPr lang="en-US" sz="1200" b="0" i="0">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750888"/>
            <a:ext cx="4802188" cy="3600450"/>
          </a:xfrm>
        </p:spPr>
      </p:sp>
      <p:sp>
        <p:nvSpPr>
          <p:cNvPr id="3" name="Notes Placeholder 2"/>
          <p:cNvSpPr>
            <a:spLocks noGrp="1"/>
          </p:cNvSpPr>
          <p:nvPr>
            <p:ph type="body" idx="1"/>
          </p:nvPr>
        </p:nvSpPr>
        <p:spPr/>
        <p:txBody>
          <a:bodyPr>
            <a:normAutofit/>
          </a:bodyPr>
          <a:lstStyle/>
          <a:p>
            <a:pPr marL="237744" indent="-237744" algn="l" defTabSz="914400">
              <a:spcAft>
                <a:spcPts val="600"/>
              </a:spcAft>
              <a:buClr>
                <a:schemeClr val="tx1"/>
              </a:buClr>
              <a:buFont typeface="Arial"/>
              <a:buChar char="•"/>
            </a:pPr>
            <a:r>
              <a:rPr lang="en-US" sz="1200" b="0" i="0" smtClean="0">
                <a:solidFill>
                  <a:schemeClr val="tx1"/>
                </a:solidFill>
                <a:ea typeface="+mn-ea"/>
                <a:cs typeface="+mn-cs"/>
              </a:rPr>
              <a:t>如果您不領取社會安全或鐵路職工退休管理委員會</a:t>
            </a:r>
            <a:r>
              <a:rPr lang="zh-TW" altLang="en-US" sz="1200" b="0" i="0" smtClean="0">
                <a:solidFill>
                  <a:schemeClr val="tx1"/>
                </a:solidFill>
                <a:ea typeface="+mn-ea"/>
                <a:cs typeface="+mn-cs"/>
              </a:rPr>
              <a:t>的</a:t>
            </a:r>
            <a:r>
              <a:rPr lang="en-US" sz="1200" b="0" i="0" smtClean="0">
                <a:solidFill>
                  <a:schemeClr val="tx1"/>
                </a:solidFill>
                <a:ea typeface="+mn-ea"/>
                <a:cs typeface="+mn-cs"/>
              </a:rPr>
              <a:t>福利</a:t>
            </a:r>
            <a:r>
              <a:rPr lang="en-US" sz="1200" b="0" i="0">
                <a:solidFill>
                  <a:schemeClr val="tx1"/>
                </a:solidFill>
                <a:ea typeface="+mn-ea"/>
                <a:cs typeface="+mn-cs"/>
              </a:rPr>
              <a:t>（例如，因為您仍在工作</a:t>
            </a:r>
            <a:r>
              <a:rPr lang="en-US" sz="1200" b="0" i="0" smtClean="0">
                <a:solidFill>
                  <a:schemeClr val="tx1"/>
                </a:solidFill>
                <a:ea typeface="+mn-ea"/>
                <a:cs typeface="+mn-cs"/>
              </a:rPr>
              <a:t>），</a:t>
            </a:r>
            <a:r>
              <a:rPr lang="zh-TW" altLang="en-US" sz="1200" b="0" i="0" smtClean="0">
                <a:solidFill>
                  <a:schemeClr val="tx1"/>
                </a:solidFill>
                <a:ea typeface="+mn-ea"/>
                <a:cs typeface="+mn-cs"/>
              </a:rPr>
              <a:t>您</a:t>
            </a:r>
            <a:r>
              <a:rPr lang="en-US" sz="1200" b="0" i="0" smtClean="0">
                <a:solidFill>
                  <a:schemeClr val="tx1"/>
                </a:solidFill>
                <a:ea typeface="+mn-ea"/>
                <a:cs typeface="+mn-cs"/>
              </a:rPr>
              <a:t>需要參加 </a:t>
            </a:r>
            <a:r>
              <a:rPr lang="en-US" sz="1200" b="0" i="0">
                <a:solidFill>
                  <a:schemeClr val="tx1"/>
                </a:solidFill>
                <a:ea typeface="+mn-ea"/>
                <a:cs typeface="+mn-cs"/>
              </a:rPr>
              <a:t>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即使您有免保費資格）。您應在滿 65 歲前的 3 </a:t>
            </a:r>
            <a:r>
              <a:rPr lang="en-US" sz="1200" b="0" i="0" smtClean="0">
                <a:solidFill>
                  <a:schemeClr val="tx1"/>
                </a:solidFill>
                <a:ea typeface="+mn-ea"/>
                <a:cs typeface="+mn-cs"/>
              </a:rPr>
              <a:t>個月內聯絡</a:t>
            </a:r>
            <a:r>
              <a:rPr lang="zh-TW" altLang="en-US" sz="1200" b="0" i="0" smtClean="0">
                <a:solidFill>
                  <a:schemeClr val="tx1"/>
                </a:solidFill>
                <a:ea typeface="+mn-ea"/>
                <a:cs typeface="+mn-cs"/>
              </a:rPr>
              <a:t>「社會安全局」</a:t>
            </a:r>
            <a:r>
              <a:rPr lang="en-US" sz="1200" b="0" i="0" smtClean="0">
                <a:solidFill>
                  <a:schemeClr val="tx1"/>
                </a:solidFill>
                <a:ea typeface="+mn-ea"/>
                <a:cs typeface="+mn-cs"/>
              </a:rPr>
              <a:t>。</a:t>
            </a:r>
            <a:r>
              <a:rPr lang="en-US" sz="1200" b="0" i="0">
                <a:solidFill>
                  <a:schemeClr val="tx1"/>
                </a:solidFill>
                <a:ea typeface="+mn-ea"/>
                <a:cs typeface="+mn-cs"/>
              </a:rPr>
              <a:t>如果您曾在鐵路部門工作，請聯絡鐵路職工退休管理委員會辦理參加手續。 </a:t>
            </a:r>
          </a:p>
          <a:p>
            <a:pPr marL="237744" indent="-237744" algn="l" defTabSz="914400">
              <a:spcAft>
                <a:spcPts val="600"/>
              </a:spcAft>
              <a:buClr>
                <a:schemeClr val="tx1"/>
              </a:buClr>
              <a:buFont typeface="Arial"/>
              <a:buChar char="•"/>
            </a:pPr>
            <a:r>
              <a:rPr lang="en-US" sz="1200" b="0" i="0">
                <a:solidFill>
                  <a:schemeClr val="tx1"/>
                </a:solidFill>
                <a:ea typeface="+mn-ea"/>
                <a:cs typeface="+mn-cs"/>
              </a:rPr>
              <a:t>雖然「聯邦醫療保險」</a:t>
            </a:r>
            <a:r>
              <a:rPr lang="en-US" sz="1200" b="0" i="0" smtClean="0">
                <a:solidFill>
                  <a:schemeClr val="tx1"/>
                </a:solidFill>
                <a:ea typeface="+mn-ea"/>
                <a:cs typeface="+mn-cs"/>
              </a:rPr>
              <a:t>由</a:t>
            </a:r>
            <a:r>
              <a:rPr lang="zh-TW" altLang="en-US" sz="1200" b="0" i="0" smtClean="0">
                <a:solidFill>
                  <a:schemeClr val="tx1"/>
                </a:solidFill>
                <a:ea typeface="+mn-ea"/>
                <a:cs typeface="+mn-cs"/>
              </a:rPr>
              <a:t>「醫療保險和聯邦醫療補助計劃服務中心」</a:t>
            </a:r>
            <a:r>
              <a:rPr lang="en-US" sz="1200" b="0" i="0" smtClean="0">
                <a:solidFill>
                  <a:schemeClr val="tx1"/>
                </a:solidFill>
                <a:ea typeface="+mn-ea"/>
                <a:cs typeface="+mn-cs"/>
              </a:rPr>
              <a:t>（</a:t>
            </a:r>
            <a:r>
              <a:rPr lang="en-US" sz="1200" b="0" i="0">
                <a:solidFill>
                  <a:schemeClr val="tx1"/>
                </a:solidFill>
                <a:ea typeface="+mn-ea"/>
                <a:cs typeface="+mn-cs"/>
              </a:rPr>
              <a:t>CMS）管理</a:t>
            </a:r>
            <a:r>
              <a:rPr lang="en-US" sz="1200" b="0" i="0" smtClean="0">
                <a:solidFill>
                  <a:schemeClr val="tx1"/>
                </a:solidFill>
                <a:ea typeface="+mn-ea"/>
                <a:cs typeface="+mn-cs"/>
              </a:rPr>
              <a:t>，</a:t>
            </a:r>
            <a:r>
              <a:rPr lang="zh-TW" altLang="en-US" sz="1200" b="0" i="0" smtClean="0">
                <a:solidFill>
                  <a:schemeClr val="tx1"/>
                </a:solidFill>
                <a:ea typeface="+mn-ea"/>
                <a:cs typeface="+mn-cs"/>
              </a:rPr>
              <a:t>「社會安全局」</a:t>
            </a:r>
            <a:r>
              <a:rPr lang="en-US" sz="1200" b="0" i="0" smtClean="0">
                <a:solidFill>
                  <a:schemeClr val="tx1"/>
                </a:solidFill>
                <a:ea typeface="+mn-ea"/>
                <a:cs typeface="+mn-cs"/>
              </a:rPr>
              <a:t>（</a:t>
            </a:r>
            <a:r>
              <a:rPr lang="en-US" sz="1200" b="0" i="0">
                <a:solidFill>
                  <a:schemeClr val="tx1"/>
                </a:solidFill>
                <a:ea typeface="+mn-ea"/>
                <a:cs typeface="+mn-cs"/>
              </a:rPr>
              <a:t>SSA）負責辦理大多數人參加「聯邦醫療保險」。鐵路職工退休管理委員會（RRB）負責辦理鐵路退休人員參加「聯邦醫療保險」。</a:t>
            </a:r>
          </a:p>
          <a:p>
            <a:pPr marL="237744" indent="-237744" algn="l" defTabSz="914400">
              <a:spcAft>
                <a:spcPts val="600"/>
              </a:spcAft>
              <a:buFont typeface="Wingdings"/>
              <a:buChar char="§"/>
            </a:pPr>
            <a:endParaRPr lang="en-US" dirty="0" smtClean="0"/>
          </a:p>
          <a:p>
            <a:pPr marL="0" algn="l" defTabSz="914400">
              <a:spcAft>
                <a:spcPts val="600"/>
              </a:spcAft>
              <a:buNone/>
            </a:pPr>
            <a:endParaRPr lang="en-US" dirty="0" smtClean="0"/>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16</a:t>
            </a:fld>
            <a:endParaRPr lang="en-US" sz="1200" b="0" i="0">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7744" indent="-237744" algn="l" defTabSz="941832">
              <a:spcAft>
                <a:spcPts val="616"/>
              </a:spcAft>
              <a:buClr>
                <a:schemeClr val="tx1"/>
              </a:buClr>
              <a:buFont typeface="Arial"/>
              <a:buChar char="•"/>
            </a:pPr>
            <a:r>
              <a:rPr lang="en-US" sz="1200" b="0" i="0" smtClean="0">
                <a:solidFill>
                  <a:schemeClr val="tx1"/>
                </a:solidFill>
                <a:ea typeface="+mn-ea"/>
                <a:cs typeface="+mn-cs"/>
              </a:rPr>
              <a:t>如果</a:t>
            </a:r>
            <a:r>
              <a:rPr lang="zh-TW" altLang="en-US" sz="1200" b="0" i="0" smtClean="0">
                <a:solidFill>
                  <a:schemeClr val="tx1"/>
                </a:solidFill>
                <a:ea typeface="+mn-ea"/>
                <a:cs typeface="+mn-cs"/>
              </a:rPr>
              <a:t>不是</a:t>
            </a:r>
            <a:r>
              <a:rPr lang="en-US" sz="1200" b="0" i="0" smtClean="0">
                <a:solidFill>
                  <a:schemeClr val="tx1"/>
                </a:solidFill>
                <a:ea typeface="+mn-ea"/>
                <a:cs typeface="+mn-cs"/>
              </a:rPr>
              <a:t>自動</a:t>
            </a:r>
            <a:r>
              <a:rPr lang="zh-TW" altLang="en-US" sz="1200" b="0" i="0" smtClean="0">
                <a:solidFill>
                  <a:schemeClr val="tx1"/>
                </a:solidFill>
                <a:ea typeface="+mn-ea"/>
                <a:cs typeface="+mn-cs"/>
              </a:rPr>
              <a:t>替您</a:t>
            </a:r>
            <a:r>
              <a:rPr lang="en-US" sz="1200" b="0" i="0" smtClean="0">
                <a:solidFill>
                  <a:schemeClr val="tx1"/>
                </a:solidFill>
                <a:ea typeface="+mn-ea"/>
                <a:cs typeface="+mn-cs"/>
              </a:rPr>
              <a:t>參加</a:t>
            </a:r>
            <a:r>
              <a:rPr lang="zh-TW" altLang="en-US" sz="1200" b="0" i="0" smtClean="0">
                <a:solidFill>
                  <a:schemeClr val="tx1"/>
                </a:solidFill>
                <a:ea typeface="+mn-ea"/>
                <a:cs typeface="+mn-cs"/>
              </a:rPr>
              <a:t>的話</a:t>
            </a:r>
            <a:r>
              <a:rPr lang="en-US" sz="1200" b="0" i="0" smtClean="0">
                <a:solidFill>
                  <a:schemeClr val="tx1"/>
                </a:solidFill>
                <a:ea typeface="+mn-ea"/>
                <a:cs typeface="+mn-cs"/>
              </a:rPr>
              <a:t>，</a:t>
            </a:r>
            <a:r>
              <a:rPr lang="en-US" sz="1200" b="0" i="0">
                <a:solidFill>
                  <a:schemeClr val="tx1"/>
                </a:solidFill>
                <a:ea typeface="+mn-ea"/>
                <a:cs typeface="+mn-cs"/>
              </a:rPr>
              <a:t>您可在首次參加期（IEP）內參加 B </a:t>
            </a:r>
            <a:r>
              <a:rPr lang="zh-TW" altLang="en-US" sz="1200" b="0" i="0" smtClean="0">
                <a:solidFill>
                  <a:schemeClr val="tx1"/>
                </a:solidFill>
                <a:ea typeface="+mn-ea"/>
                <a:cs typeface="+mn-cs"/>
              </a:rPr>
              <a:t>部份</a:t>
            </a:r>
            <a:endParaRPr lang="en-US" sz="1200" b="0" i="0">
              <a:solidFill>
                <a:schemeClr val="tx1"/>
              </a:solidFill>
              <a:ea typeface="+mn-ea"/>
              <a:cs typeface="+mn-cs"/>
            </a:endParaRPr>
          </a:p>
          <a:p>
            <a:pPr marL="237744" indent="-237744" algn="l" defTabSz="941832">
              <a:spcAft>
                <a:spcPts val="616"/>
              </a:spcAft>
              <a:buClr>
                <a:schemeClr val="tx1"/>
              </a:buClr>
              <a:buFont typeface="Arial"/>
              <a:buChar char="•"/>
            </a:pPr>
            <a:r>
              <a:rPr lang="en-US" sz="1200" b="0" i="0" smtClean="0">
                <a:solidFill>
                  <a:schemeClr val="tx1"/>
                </a:solidFill>
                <a:ea typeface="+mn-ea"/>
                <a:cs typeface="+mn-cs"/>
              </a:rPr>
              <a:t>在首次參加期（IEP）</a:t>
            </a:r>
            <a:r>
              <a:rPr lang="zh-TW" altLang="en-US" sz="1200" b="0" i="0" smtClean="0">
                <a:solidFill>
                  <a:schemeClr val="tx1"/>
                </a:solidFill>
                <a:ea typeface="+mn-ea"/>
                <a:cs typeface="+mn-cs"/>
              </a:rPr>
              <a:t>的 </a:t>
            </a:r>
            <a:r>
              <a:rPr lang="en-US" sz="1200" b="0" i="0" smtClean="0">
                <a:solidFill>
                  <a:schemeClr val="tx1"/>
                </a:solidFill>
                <a:ea typeface="+mn-ea"/>
                <a:cs typeface="+mn-cs"/>
              </a:rPr>
              <a:t>7 個月內</a:t>
            </a:r>
            <a:r>
              <a:rPr lang="zh-TW" altLang="en-US" sz="1200" b="0" i="0" smtClean="0">
                <a:solidFill>
                  <a:schemeClr val="tx1"/>
                </a:solidFill>
                <a:ea typeface="+mn-ea"/>
                <a:cs typeface="+mn-cs"/>
              </a:rPr>
              <a:t>，這就是</a:t>
            </a:r>
            <a:r>
              <a:rPr lang="en-US" sz="1200" b="0" i="0" smtClean="0">
                <a:solidFill>
                  <a:schemeClr val="tx1"/>
                </a:solidFill>
                <a:ea typeface="+mn-ea"/>
                <a:cs typeface="+mn-cs"/>
              </a:rPr>
              <a:t>您符合資格參加</a:t>
            </a:r>
            <a:r>
              <a:rPr lang="en-US" sz="1200" b="0" i="0">
                <a:solidFill>
                  <a:schemeClr val="tx1"/>
                </a:solidFill>
                <a:ea typeface="+mn-ea"/>
                <a:cs typeface="+mn-cs"/>
              </a:rPr>
              <a:t>「聯邦醫療保險</a:t>
            </a:r>
            <a:r>
              <a:rPr lang="en-US" sz="1200" b="0" i="0" smtClean="0">
                <a:solidFill>
                  <a:schemeClr val="tx1"/>
                </a:solidFill>
                <a:ea typeface="+mn-ea"/>
                <a:cs typeface="+mn-cs"/>
              </a:rPr>
              <a:t>」</a:t>
            </a:r>
            <a:r>
              <a:rPr lang="zh-TW" altLang="en-US" sz="1200" b="0" i="0" smtClean="0">
                <a:solidFill>
                  <a:schemeClr val="tx1"/>
                </a:solidFill>
                <a:ea typeface="+mn-ea"/>
                <a:cs typeface="+mn-cs"/>
              </a:rPr>
              <a:t>這</a:t>
            </a:r>
            <a:r>
              <a:rPr lang="en-US" sz="1200" b="0" i="0" smtClean="0">
                <a:solidFill>
                  <a:schemeClr val="tx1"/>
                </a:solidFill>
                <a:ea typeface="+mn-ea"/>
                <a:cs typeface="+mn-cs"/>
              </a:rPr>
              <a:t>個月前三個月，您</a:t>
            </a:r>
            <a:r>
              <a:rPr lang="zh-TW" altLang="en-US" sz="1200" b="0" i="0" smtClean="0">
                <a:solidFill>
                  <a:schemeClr val="tx1"/>
                </a:solidFill>
                <a:ea typeface="+mn-ea"/>
                <a:cs typeface="+mn-cs"/>
              </a:rPr>
              <a:t>便</a:t>
            </a:r>
            <a:r>
              <a:rPr lang="en-US" sz="1200" b="0" i="0" smtClean="0">
                <a:solidFill>
                  <a:schemeClr val="tx1"/>
                </a:solidFill>
                <a:ea typeface="+mn-ea"/>
                <a:cs typeface="+mn-cs"/>
              </a:rPr>
              <a:t>可以隨時參加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您可以選擇是否參加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如果您選擇參加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則需支付每月保費。  </a:t>
            </a:r>
          </a:p>
          <a:p>
            <a:pPr marL="237744" indent="-237744" algn="l" defTabSz="941832">
              <a:spcAft>
                <a:spcPts val="616"/>
              </a:spcAft>
              <a:buClr>
                <a:schemeClr val="tx1"/>
              </a:buClr>
              <a:buFont typeface="Arial"/>
              <a:buChar char="•"/>
            </a:pPr>
            <a:r>
              <a:rPr lang="zh-TW" altLang="en-US" sz="1200" b="0" i="0" smtClean="0">
                <a:solidFill>
                  <a:schemeClr val="tx1"/>
                </a:solidFill>
                <a:ea typeface="+mn-ea"/>
                <a:cs typeface="+mn-cs"/>
              </a:rPr>
              <a:t>「社會安全局」</a:t>
            </a:r>
            <a:r>
              <a:rPr lang="en-US" sz="1200" b="0" i="0" smtClean="0">
                <a:solidFill>
                  <a:schemeClr val="tx1"/>
                </a:solidFill>
                <a:ea typeface="+mn-ea"/>
                <a:cs typeface="+mn-cs"/>
              </a:rPr>
              <a:t>建議在年滿 </a:t>
            </a:r>
            <a:r>
              <a:rPr lang="en-US" sz="1200" b="0" i="0">
                <a:solidFill>
                  <a:schemeClr val="tx1"/>
                </a:solidFill>
                <a:ea typeface="+mn-ea"/>
                <a:cs typeface="+mn-cs"/>
              </a:rPr>
              <a:t>65 歲前 3 個月內申請「聯邦醫療保險」福利。您無需等到退休後再獲得「聯邦醫療保險」。現在可領取社會安全退休福利的正式退休年齡為 66 歲</a:t>
            </a:r>
            <a:r>
              <a:rPr lang="en-US" sz="1200" b="0" i="0" smtClean="0">
                <a:solidFill>
                  <a:schemeClr val="tx1"/>
                </a:solidFill>
                <a:ea typeface="+mn-ea"/>
                <a:cs typeface="+mn-cs"/>
              </a:rPr>
              <a:t>（1943 </a:t>
            </a:r>
            <a:r>
              <a:rPr lang="en-US" sz="1200" b="0" i="0">
                <a:solidFill>
                  <a:schemeClr val="tx1"/>
                </a:solidFill>
                <a:ea typeface="+mn-ea"/>
                <a:cs typeface="+mn-cs"/>
              </a:rPr>
              <a:t>年至 1954 </a:t>
            </a:r>
            <a:r>
              <a:rPr lang="en-US" sz="1200" b="0" i="0" smtClean="0">
                <a:solidFill>
                  <a:schemeClr val="tx1"/>
                </a:solidFill>
                <a:ea typeface="+mn-ea"/>
                <a:cs typeface="+mn-cs"/>
              </a:rPr>
              <a:t>年間出生的人</a:t>
            </a:r>
            <a:r>
              <a:rPr lang="zh-TW" altLang="en-US" sz="1200" b="0" i="0" smtClean="0">
                <a:solidFill>
                  <a:schemeClr val="tx1"/>
                </a:solidFill>
                <a:ea typeface="+mn-ea"/>
                <a:cs typeface="+mn-cs"/>
              </a:rPr>
              <a:t>士</a:t>
            </a:r>
            <a:r>
              <a:rPr lang="en-US" sz="1200" b="0" i="0" smtClean="0">
                <a:solidFill>
                  <a:schemeClr val="tx1"/>
                </a:solidFill>
                <a:ea typeface="+mn-ea"/>
                <a:cs typeface="+mn-cs"/>
              </a:rPr>
              <a:t>），</a:t>
            </a:r>
            <a:r>
              <a:rPr lang="en-US" sz="1200" b="0" i="0">
                <a:solidFill>
                  <a:schemeClr val="tx1"/>
                </a:solidFill>
                <a:ea typeface="+mn-ea"/>
                <a:cs typeface="+mn-cs"/>
              </a:rPr>
              <a:t>將逐步增加至 67 歲</a:t>
            </a:r>
            <a:r>
              <a:rPr lang="en-US" sz="1200" b="0" i="0" smtClean="0">
                <a:solidFill>
                  <a:schemeClr val="tx1"/>
                </a:solidFill>
                <a:ea typeface="+mn-ea"/>
                <a:cs typeface="+mn-cs"/>
              </a:rPr>
              <a:t>（1960 年或以後出生的人</a:t>
            </a:r>
            <a:r>
              <a:rPr lang="zh-TW" altLang="en-US" sz="1200" b="0" i="0" smtClean="0">
                <a:solidFill>
                  <a:schemeClr val="tx1"/>
                </a:solidFill>
                <a:ea typeface="+mn-ea"/>
                <a:cs typeface="+mn-cs"/>
              </a:rPr>
              <a:t>士</a:t>
            </a:r>
            <a:r>
              <a:rPr lang="en-US" sz="1200" b="0" i="0" smtClean="0">
                <a:solidFill>
                  <a:schemeClr val="tx1"/>
                </a:solidFill>
                <a:ea typeface="+mn-ea"/>
                <a:cs typeface="+mn-cs"/>
              </a:rPr>
              <a:t>），</a:t>
            </a:r>
            <a:r>
              <a:rPr lang="en-US" sz="1200" b="0" i="0">
                <a:solidFill>
                  <a:schemeClr val="tx1"/>
                </a:solidFill>
                <a:ea typeface="+mn-ea"/>
                <a:cs typeface="+mn-cs"/>
              </a:rPr>
              <a:t>但您仍然可以在 65 歲收到全部的「聯邦醫療保險」福利。</a:t>
            </a:r>
          </a:p>
          <a:p>
            <a:pPr marL="237744" indent="-237744" algn="l" defTabSz="941832">
              <a:spcAft>
                <a:spcPts val="616"/>
              </a:spcAft>
              <a:buClr>
                <a:schemeClr val="tx1"/>
              </a:buClr>
              <a:buFont typeface="Arial"/>
              <a:buChar char="•"/>
            </a:pPr>
            <a:r>
              <a:rPr lang="en-US" sz="1200" b="0" i="0">
                <a:solidFill>
                  <a:schemeClr val="tx1"/>
                </a:solidFill>
                <a:ea typeface="+mn-ea"/>
                <a:cs typeface="+mn-cs"/>
              </a:rPr>
              <a:t>在您首次參加期的頭 3 個月內參加可使您的 B </a:t>
            </a:r>
            <a:r>
              <a:rPr lang="zh-TW" altLang="en-US" sz="1200" b="0" i="0" smtClean="0">
                <a:solidFill>
                  <a:schemeClr val="tx1"/>
                </a:solidFill>
                <a:ea typeface="+mn-ea"/>
                <a:cs typeface="+mn-cs"/>
              </a:rPr>
              <a:t>部份</a:t>
            </a:r>
            <a:r>
              <a:rPr lang="en-US" sz="1200" b="0" i="0" smtClean="0">
                <a:solidFill>
                  <a:schemeClr val="tx1"/>
                </a:solidFill>
                <a:ea typeface="+mn-ea"/>
                <a:cs typeface="+mn-cs"/>
              </a:rPr>
              <a:t>承保範圍</a:t>
            </a:r>
            <a:r>
              <a:rPr lang="zh-TW" altLang="en-US" sz="1200" b="0" i="0" smtClean="0">
                <a:solidFill>
                  <a:schemeClr val="tx1"/>
                </a:solidFill>
                <a:ea typeface="+mn-ea"/>
                <a:cs typeface="+mn-cs"/>
              </a:rPr>
              <a:t>由</a:t>
            </a:r>
            <a:r>
              <a:rPr lang="en-US" sz="1200" b="0" i="0" smtClean="0">
                <a:solidFill>
                  <a:schemeClr val="tx1"/>
                </a:solidFill>
                <a:ea typeface="+mn-ea"/>
                <a:cs typeface="+mn-cs"/>
              </a:rPr>
              <a:t>您滿 </a:t>
            </a:r>
            <a:r>
              <a:rPr lang="en-US" sz="1200" b="0" i="0">
                <a:solidFill>
                  <a:schemeClr val="tx1"/>
                </a:solidFill>
                <a:ea typeface="+mn-ea"/>
                <a:cs typeface="+mn-cs"/>
              </a:rPr>
              <a:t>65 歲的那個月開始生效。然而，如果您的生日是​​該月的第一天，則您的承保範圍將從前一個月的第一天開始生效。</a:t>
            </a:r>
          </a:p>
          <a:p>
            <a:pPr marL="237744" indent="-237744" algn="l" defTabSz="941832">
              <a:spcAft>
                <a:spcPts val="616"/>
              </a:spcAft>
              <a:buClr>
                <a:schemeClr val="tx1"/>
              </a:buClr>
              <a:buFont typeface="Arial"/>
              <a:buChar char="•"/>
            </a:pPr>
            <a:r>
              <a:rPr lang="en-US" sz="1200" b="0" i="0">
                <a:solidFill>
                  <a:schemeClr val="tx1"/>
                </a:solidFill>
                <a:ea typeface="+mn-ea"/>
                <a:cs typeface="+mn-cs"/>
              </a:rPr>
              <a:t>如果您一直等到您首次參加期的最後 4 個月才參加，則您的 B </a:t>
            </a:r>
            <a:r>
              <a:rPr lang="zh-TW" altLang="en-US" sz="1200" b="0" i="0" smtClean="0">
                <a:solidFill>
                  <a:schemeClr val="tx1"/>
                </a:solidFill>
                <a:ea typeface="+mn-ea"/>
                <a:cs typeface="+mn-cs"/>
              </a:rPr>
              <a:t>部份</a:t>
            </a:r>
            <a:r>
              <a:rPr lang="en-US" sz="1200" b="0" i="0" smtClean="0">
                <a:solidFill>
                  <a:schemeClr val="tx1"/>
                </a:solidFill>
                <a:ea typeface="+mn-ea"/>
                <a:cs typeface="+mn-cs"/>
              </a:rPr>
              <a:t>開始日期將被推遲</a:t>
            </a:r>
            <a:r>
              <a:rPr lang="en-US" sz="1200" b="0" i="0">
                <a:solidFill>
                  <a:schemeClr val="tx1"/>
                </a:solidFill>
                <a:ea typeface="+mn-ea"/>
                <a:cs typeface="+mn-cs"/>
              </a:rPr>
              <a:t>。 </a:t>
            </a:r>
          </a:p>
          <a:p>
            <a:pPr marL="466344" indent="-466344" algn="l" defTabSz="941832">
              <a:spcAft>
                <a:spcPts val="616"/>
              </a:spcAft>
              <a:buNone/>
            </a:pPr>
            <a:r>
              <a:rPr lang="en-US" sz="1200" b="1" i="0">
                <a:solidFill>
                  <a:schemeClr val="tx1"/>
                </a:solidFill>
                <a:ea typeface="+mn-ea"/>
                <a:cs typeface="+mn-cs"/>
              </a:rPr>
              <a:t>注意</a:t>
            </a:r>
            <a:r>
              <a:rPr lang="en-US" sz="1200" b="0" i="0">
                <a:solidFill>
                  <a:schemeClr val="tx1"/>
                </a:solidFill>
                <a:ea typeface="+mn-ea"/>
                <a:cs typeface="+mn-cs"/>
              </a:rPr>
              <a:t>：如果您的出生日期為該月的第一天，並且您在您的首次參加期頭 </a:t>
            </a:r>
            <a:r>
              <a:rPr lang="zh-TW" altLang="en-US" sz="1200" b="0" i="0" smtClean="0">
                <a:solidFill>
                  <a:schemeClr val="tx1"/>
                </a:solidFill>
                <a:ea typeface="+mn-ea"/>
                <a:cs typeface="+mn-cs"/>
              </a:rPr>
              <a:t>兩</a:t>
            </a:r>
            <a:r>
              <a:rPr lang="en-US" sz="1200" b="0" i="0" smtClean="0">
                <a:solidFill>
                  <a:schemeClr val="tx1"/>
                </a:solidFill>
                <a:ea typeface="+mn-ea"/>
                <a:cs typeface="+mn-cs"/>
              </a:rPr>
              <a:t>個月內申請參加</a:t>
            </a:r>
            <a:r>
              <a:rPr lang="en-US" sz="1200" b="0" i="0">
                <a:solidFill>
                  <a:schemeClr val="tx1"/>
                </a:solidFill>
                <a:ea typeface="+mn-ea"/>
                <a:cs typeface="+mn-cs"/>
              </a:rPr>
              <a:t>，您的生效日期將為您出生月份前一個月的第一天。</a:t>
            </a:r>
          </a:p>
          <a:p>
            <a:pPr marL="0" algn="l" defTabSz="914400">
              <a:spcAft>
                <a:spcPts val="616"/>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17</a:t>
            </a:fld>
            <a:endParaRPr lang="en-US" sz="1200" b="0" i="0">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3736" indent="-173736" algn="l" defTabSz="914400">
              <a:lnSpc>
                <a:spcPct val="110000"/>
              </a:lnSpc>
              <a:spcAft>
                <a:spcPts val="308"/>
              </a:spcAft>
              <a:buClr>
                <a:schemeClr val="tx1"/>
              </a:buClr>
              <a:buFont typeface="Arial"/>
              <a:buChar char="•"/>
            </a:pPr>
            <a:r>
              <a:rPr lang="en-US" sz="1200" b="0" i="0" smtClean="0">
                <a:solidFill>
                  <a:schemeClr val="tx1"/>
                </a:solidFill>
                <a:ea typeface="+mn-ea"/>
                <a:cs typeface="+mn-cs"/>
              </a:rPr>
              <a:t>如果您或您的配偶在工作</a:t>
            </a:r>
            <a:r>
              <a:rPr lang="zh-TW" altLang="en-US" sz="1200" b="0" i="0" smtClean="0">
                <a:solidFill>
                  <a:schemeClr val="tx1"/>
                </a:solidFill>
                <a:ea typeface="+mn-ea"/>
                <a:cs typeface="+mn-cs"/>
              </a:rPr>
              <a:t>時</a:t>
            </a:r>
            <a:r>
              <a:rPr lang="en-US" sz="1200" b="0" i="0" smtClean="0">
                <a:solidFill>
                  <a:schemeClr val="tx1"/>
                </a:solidFill>
                <a:ea typeface="+mn-ea"/>
                <a:cs typeface="+mn-cs"/>
              </a:rPr>
              <a:t>已</a:t>
            </a:r>
            <a:r>
              <a:rPr lang="zh-TW" altLang="en-US" sz="1200" b="0" i="0" smtClean="0">
                <a:solidFill>
                  <a:schemeClr val="tx1"/>
                </a:solidFill>
                <a:ea typeface="+mn-ea"/>
                <a:cs typeface="+mn-cs"/>
              </a:rPr>
              <a:t>繳納</a:t>
            </a:r>
            <a:r>
              <a:rPr lang="en-US" sz="1200" b="0" i="0" smtClean="0">
                <a:solidFill>
                  <a:schemeClr val="tx1"/>
                </a:solidFill>
                <a:ea typeface="+mn-ea"/>
                <a:cs typeface="+mn-cs"/>
              </a:rPr>
              <a:t>「</a:t>
            </a:r>
            <a:r>
              <a:rPr lang="en-US" sz="1200" b="0" i="0">
                <a:solidFill>
                  <a:schemeClr val="tx1"/>
                </a:solidFill>
                <a:ea typeface="+mn-ea"/>
                <a:cs typeface="+mn-cs"/>
              </a:rPr>
              <a:t>聯邦醫療保險」或</a:t>
            </a:r>
            <a:r>
              <a:rPr lang="en-US" sz="1200" b="0" i="0" smtClean="0">
                <a:solidFill>
                  <a:schemeClr val="tx1"/>
                </a:solidFill>
                <a:ea typeface="+mn-ea"/>
                <a:cs typeface="+mn-cs"/>
              </a:rPr>
              <a:t>「</a:t>
            </a:r>
            <a:r>
              <a:rPr lang="zh-TW" altLang="en-US" sz="1200" b="0" i="0" smtClean="0">
                <a:solidFill>
                  <a:schemeClr val="tx1"/>
                </a:solidFill>
                <a:ea typeface="+mn-ea"/>
                <a:cs typeface="+mn-cs"/>
              </a:rPr>
              <a:t>聯邦福利稅法</a:t>
            </a:r>
            <a:r>
              <a:rPr lang="en-US" sz="1200" b="0" i="0" smtClean="0">
                <a:solidFill>
                  <a:schemeClr val="tx1"/>
                </a:solidFill>
                <a:ea typeface="+mn-ea"/>
                <a:cs typeface="+mn-cs"/>
              </a:rPr>
              <a:t>」（</a:t>
            </a:r>
            <a:r>
              <a:rPr lang="en-US" sz="1200" b="0" i="0">
                <a:solidFill>
                  <a:schemeClr val="tx1"/>
                </a:solidFill>
                <a:ea typeface="+mn-ea"/>
                <a:cs typeface="+mn-cs"/>
              </a:rPr>
              <a:t>FICA）稅（大多數情況至少 10 年），即可免保費獲得「聯邦醫療保險」A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zh-TW" altLang="en-US" sz="1200" b="0" i="0" smtClean="0">
                <a:solidFill>
                  <a:schemeClr val="tx1"/>
                </a:solidFill>
                <a:ea typeface="+mn-ea"/>
                <a:cs typeface="+mn-cs"/>
              </a:rPr>
              <a:t>聯邦福利稅法</a:t>
            </a:r>
            <a:r>
              <a:rPr lang="en-US" sz="1200" b="0" i="0" smtClean="0">
                <a:solidFill>
                  <a:schemeClr val="tx1"/>
                </a:solidFill>
                <a:ea typeface="+mn-ea"/>
                <a:cs typeface="+mn-cs"/>
              </a:rPr>
              <a:t>」（FICA）為社會安全和</a:t>
            </a:r>
            <a:r>
              <a:rPr lang="en-US" sz="1200" b="0" i="0">
                <a:solidFill>
                  <a:schemeClr val="tx1"/>
                </a:solidFill>
                <a:ea typeface="+mn-ea"/>
                <a:cs typeface="+mn-cs"/>
              </a:rPr>
              <a:t>「聯邦醫療保險」計劃提供資金。</a:t>
            </a:r>
          </a:p>
          <a:p>
            <a:pPr marL="173736" indent="-173736" algn="l" defTabSz="914400">
              <a:lnSpc>
                <a:spcPct val="110000"/>
              </a:lnSpc>
              <a:spcAft>
                <a:spcPts val="308"/>
              </a:spcAft>
              <a:buClr>
                <a:schemeClr val="tx1"/>
              </a:buClr>
              <a:buFont typeface="Arial"/>
              <a:buChar char="•"/>
            </a:pPr>
            <a:r>
              <a:rPr lang="en-US" sz="1200" b="0" i="0" smtClean="0">
                <a:solidFill>
                  <a:schemeClr val="tx1"/>
                </a:solidFill>
                <a:ea typeface="+mn-ea"/>
                <a:cs typeface="+mn-cs"/>
              </a:rPr>
              <a:t>如果您或您的配偶不</a:t>
            </a:r>
            <a:r>
              <a:rPr lang="zh-TW" altLang="en-US" sz="1200" b="0" i="0" smtClean="0">
                <a:solidFill>
                  <a:schemeClr val="tx1"/>
                </a:solidFill>
                <a:ea typeface="+mn-ea"/>
                <a:cs typeface="+mn-cs"/>
              </a:rPr>
              <a:t>符</a:t>
            </a:r>
            <a:r>
              <a:rPr lang="en-US" sz="1200" b="0" i="0" smtClean="0">
                <a:solidFill>
                  <a:schemeClr val="tx1"/>
                </a:solidFill>
                <a:ea typeface="+mn-ea"/>
                <a:cs typeface="+mn-cs"/>
              </a:rPr>
              <a:t>合免保費</a:t>
            </a:r>
            <a:r>
              <a:rPr lang="zh-TW" altLang="en-US" sz="1200" b="0" i="0" smtClean="0">
                <a:solidFill>
                  <a:schemeClr val="tx1"/>
                </a:solidFill>
                <a:ea typeface="+mn-ea"/>
                <a:cs typeface="+mn-cs"/>
              </a:rPr>
              <a:t>的資格去</a:t>
            </a:r>
            <a:r>
              <a:rPr lang="en-US" sz="1200" b="0" i="0" smtClean="0">
                <a:solidFill>
                  <a:schemeClr val="tx1"/>
                </a:solidFill>
                <a:ea typeface="+mn-ea"/>
                <a:cs typeface="+mn-cs"/>
              </a:rPr>
              <a:t>獲得</a:t>
            </a:r>
            <a:r>
              <a:rPr lang="en-US" sz="1200" b="0" i="0">
                <a:solidFill>
                  <a:schemeClr val="tx1"/>
                </a:solidFill>
                <a:ea typeface="+mn-ea"/>
                <a:cs typeface="+mn-cs"/>
              </a:rPr>
              <a:t>「聯邦醫療保險」A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您仍可每月支付保費獲得「聯邦醫療保險」A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保費額取決於您或您配偶從事「聯邦醫療保險」承保職業的工作時間長短</a:t>
            </a:r>
            <a:r>
              <a:rPr lang="en-US" sz="1200" b="0" i="0" smtClean="0">
                <a:solidFill>
                  <a:schemeClr val="tx1"/>
                </a:solidFill>
                <a:ea typeface="+mn-ea"/>
                <a:cs typeface="+mn-cs"/>
              </a:rPr>
              <a:t>。</a:t>
            </a:r>
            <a:r>
              <a:rPr lang="zh-TW" altLang="en-US" sz="1200" b="0" i="0" smtClean="0">
                <a:solidFill>
                  <a:schemeClr val="tx1"/>
                </a:solidFill>
                <a:ea typeface="+mn-ea"/>
                <a:cs typeface="+mn-cs"/>
              </a:rPr>
              <a:t>「社會安全局」</a:t>
            </a:r>
            <a:r>
              <a:rPr lang="en-US" sz="1200" b="0" i="0" smtClean="0">
                <a:solidFill>
                  <a:schemeClr val="tx1"/>
                </a:solidFill>
                <a:ea typeface="+mn-ea"/>
                <a:cs typeface="+mn-cs"/>
              </a:rPr>
              <a:t>（</a:t>
            </a:r>
            <a:r>
              <a:rPr lang="en-US" sz="1200" b="0" i="0">
                <a:solidFill>
                  <a:schemeClr val="tx1"/>
                </a:solidFill>
                <a:ea typeface="+mn-ea"/>
                <a:cs typeface="+mn-cs"/>
              </a:rPr>
              <a:t>SSA）確定您是否需要支付 A </a:t>
            </a:r>
            <a:r>
              <a:rPr lang="zh-TW" altLang="en-US" sz="1200" b="0" i="0" smtClean="0">
                <a:solidFill>
                  <a:schemeClr val="tx1"/>
                </a:solidFill>
                <a:ea typeface="+mn-ea"/>
                <a:cs typeface="+mn-cs"/>
              </a:rPr>
              <a:t>部份</a:t>
            </a:r>
            <a:r>
              <a:rPr lang="en-US" sz="1200" b="0" i="0" smtClean="0">
                <a:solidFill>
                  <a:schemeClr val="tx1"/>
                </a:solidFill>
                <a:ea typeface="+mn-ea"/>
                <a:cs typeface="+mn-cs"/>
              </a:rPr>
              <a:t>的保費</a:t>
            </a:r>
            <a:r>
              <a:rPr lang="en-US" sz="1200" b="0" i="0">
                <a:solidFill>
                  <a:schemeClr val="tx1"/>
                </a:solidFill>
                <a:ea typeface="+mn-ea"/>
                <a:cs typeface="+mn-cs"/>
              </a:rPr>
              <a:t>。在 2012 年，「聯邦醫療保險」承保職業的從業者 A </a:t>
            </a:r>
            <a:r>
              <a:rPr lang="zh-TW" altLang="en-US" sz="1200" b="0" i="0" smtClean="0">
                <a:solidFill>
                  <a:schemeClr val="tx1"/>
                </a:solidFill>
                <a:ea typeface="+mn-ea"/>
                <a:cs typeface="+mn-cs"/>
              </a:rPr>
              <a:t>部份</a:t>
            </a:r>
            <a:r>
              <a:rPr lang="en-US" sz="1200" b="0" i="0" smtClean="0">
                <a:solidFill>
                  <a:schemeClr val="tx1"/>
                </a:solidFill>
                <a:ea typeface="+mn-ea"/>
                <a:cs typeface="+mn-cs"/>
              </a:rPr>
              <a:t>的每月保費為 </a:t>
            </a:r>
            <a:r>
              <a:rPr lang="en-US" sz="1200" b="0" i="0">
                <a:solidFill>
                  <a:schemeClr val="tx1"/>
                </a:solidFill>
                <a:ea typeface="+mn-ea"/>
                <a:cs typeface="+mn-cs"/>
              </a:rPr>
              <a:t>248 美元（適用於工作年限為 30-39 </a:t>
            </a:r>
            <a:r>
              <a:rPr lang="en-US" sz="1200" b="0" i="0" smtClean="0">
                <a:solidFill>
                  <a:schemeClr val="tx1"/>
                </a:solidFill>
                <a:ea typeface="+mn-ea"/>
                <a:cs typeface="+mn-cs"/>
              </a:rPr>
              <a:t>個</a:t>
            </a:r>
            <a:r>
              <a:rPr lang="zh-TW" altLang="en-US" sz="1200" b="0" i="0" smtClean="0">
                <a:solidFill>
                  <a:schemeClr val="tx1"/>
                </a:solidFill>
                <a:ea typeface="+mn-ea"/>
                <a:cs typeface="+mn-cs"/>
              </a:rPr>
              <a:t>季點</a:t>
            </a:r>
            <a:r>
              <a:rPr lang="en-US" sz="1200" b="0" i="0" smtClean="0">
                <a:solidFill>
                  <a:schemeClr val="tx1"/>
                </a:solidFill>
                <a:ea typeface="+mn-ea"/>
                <a:cs typeface="+mn-cs"/>
              </a:rPr>
              <a:t>的人士</a:t>
            </a:r>
            <a:r>
              <a:rPr lang="en-US" sz="1200" b="0" i="0">
                <a:solidFill>
                  <a:schemeClr val="tx1"/>
                </a:solidFill>
                <a:ea typeface="+mn-ea"/>
                <a:cs typeface="+mn-cs"/>
              </a:rPr>
              <a:t>）或 451 美元（適用於工作年限少於 30 </a:t>
            </a:r>
            <a:r>
              <a:rPr lang="en-US" sz="1200" b="0" i="0" smtClean="0">
                <a:solidFill>
                  <a:schemeClr val="tx1"/>
                </a:solidFill>
                <a:ea typeface="+mn-ea"/>
                <a:cs typeface="+mn-cs"/>
              </a:rPr>
              <a:t>個</a:t>
            </a:r>
            <a:r>
              <a:rPr lang="zh-TW" altLang="en-US" sz="1200" b="0" i="0" smtClean="0">
                <a:solidFill>
                  <a:schemeClr val="tx1"/>
                </a:solidFill>
                <a:ea typeface="+mn-ea"/>
                <a:cs typeface="+mn-cs"/>
              </a:rPr>
              <a:t>季點</a:t>
            </a:r>
            <a:r>
              <a:rPr lang="en-US" sz="1200" b="0" i="0" smtClean="0">
                <a:solidFill>
                  <a:schemeClr val="tx1"/>
                </a:solidFill>
                <a:ea typeface="+mn-ea"/>
                <a:cs typeface="+mn-cs"/>
              </a:rPr>
              <a:t>的人士</a:t>
            </a:r>
            <a:r>
              <a:rPr lang="en-US" sz="1200" b="0" i="0">
                <a:solidFill>
                  <a:schemeClr val="tx1"/>
                </a:solidFill>
                <a:ea typeface="+mn-ea"/>
                <a:cs typeface="+mn-cs"/>
              </a:rPr>
              <a:t>）。</a:t>
            </a:r>
          </a:p>
          <a:p>
            <a:pPr marL="173736" indent="-173736" algn="l" defTabSz="914400">
              <a:lnSpc>
                <a:spcPct val="110000"/>
              </a:lnSpc>
              <a:spcAft>
                <a:spcPts val="308"/>
              </a:spcAft>
              <a:buClr>
                <a:schemeClr val="tx1"/>
              </a:buClr>
              <a:buFont typeface="Arial"/>
              <a:buChar char="•"/>
            </a:pPr>
            <a:r>
              <a:rPr lang="en-US" sz="1200" b="1" i="1">
                <a:solidFill>
                  <a:schemeClr val="tx1"/>
                </a:solidFill>
                <a:ea typeface="+mn-ea"/>
                <a:cs typeface="+mn-cs"/>
              </a:rPr>
              <a:t>如果您在最初合格時沒有購買「聯邦醫療保險」A </a:t>
            </a:r>
            <a:r>
              <a:rPr lang="zh-TW" altLang="en-US" sz="1200" b="1" i="1" smtClean="0">
                <a:solidFill>
                  <a:schemeClr val="tx1"/>
                </a:solidFill>
                <a:ea typeface="+mn-ea"/>
                <a:cs typeface="+mn-cs"/>
              </a:rPr>
              <a:t>部份</a:t>
            </a:r>
            <a:r>
              <a:rPr lang="en-US" sz="1200" b="1" i="1" smtClean="0">
                <a:solidFill>
                  <a:schemeClr val="tx1"/>
                </a:solidFill>
                <a:ea typeface="+mn-ea"/>
                <a:cs typeface="+mn-cs"/>
              </a:rPr>
              <a:t>，</a:t>
            </a:r>
            <a:r>
              <a:rPr lang="en-US" sz="1200" b="1" i="1">
                <a:solidFill>
                  <a:schemeClr val="tx1"/>
                </a:solidFill>
                <a:ea typeface="+mn-ea"/>
                <a:cs typeface="+mn-cs"/>
              </a:rPr>
              <a:t>則可能必須支付每月保費罰款。保費可能在您本應參加但沒有參加</a:t>
            </a:r>
            <a:r>
              <a:rPr lang="en-US" sz="1200" b="1" i="1" u="sng">
                <a:solidFill>
                  <a:schemeClr val="tx1"/>
                </a:solidFill>
                <a:ea typeface="+mn-ea"/>
                <a:cs typeface="+mn-cs"/>
              </a:rPr>
              <a:t>的兩個完整 12 個月期應付款</a:t>
            </a:r>
            <a:r>
              <a:rPr lang="en-US" sz="1200" b="1" i="1">
                <a:solidFill>
                  <a:schemeClr val="tx1"/>
                </a:solidFill>
                <a:ea typeface="+mn-ea"/>
                <a:cs typeface="+mn-cs"/>
              </a:rPr>
              <a:t>基礎上增加 10%。</a:t>
            </a:r>
            <a:r>
              <a:rPr lang="en-US" sz="1200" b="0" i="0">
                <a:solidFill>
                  <a:schemeClr val="tx1"/>
                </a:solidFill>
                <a:ea typeface="+mn-ea"/>
                <a:cs typeface="+mn-cs"/>
              </a:rPr>
              <a:t>從首次合格期的最後一天到您使用的參加期最後一天，如果已經過了 12 個月，則可能有 10% 的保費追加罰款。也就是說，如果少於 12 個月</a:t>
            </a:r>
            <a:r>
              <a:rPr lang="en-US" sz="1200" b="0" i="0" smtClean="0">
                <a:solidFill>
                  <a:schemeClr val="tx1"/>
                </a:solidFill>
                <a:ea typeface="+mn-ea"/>
                <a:cs typeface="+mn-cs"/>
              </a:rPr>
              <a:t>，</a:t>
            </a:r>
            <a:r>
              <a:rPr lang="zh-TW" altLang="en-US" sz="1200" b="0" i="0" smtClean="0">
                <a:solidFill>
                  <a:schemeClr val="tx1"/>
                </a:solidFill>
                <a:ea typeface="+mn-ea"/>
                <a:cs typeface="+mn-cs"/>
              </a:rPr>
              <a:t>便</a:t>
            </a:r>
            <a:r>
              <a:rPr lang="en-US" sz="1200" b="0" i="0" smtClean="0">
                <a:solidFill>
                  <a:schemeClr val="tx1"/>
                </a:solidFill>
                <a:ea typeface="+mn-ea"/>
                <a:cs typeface="+mn-cs"/>
              </a:rPr>
              <a:t>沒有罰款</a:t>
            </a:r>
            <a:r>
              <a:rPr lang="en-US" sz="1200" b="0" i="0">
                <a:solidFill>
                  <a:schemeClr val="tx1"/>
                </a:solidFill>
                <a:ea typeface="+mn-ea"/>
                <a:cs typeface="+mn-cs"/>
              </a:rPr>
              <a:t>。</a:t>
            </a:r>
            <a:r>
              <a:rPr lang="en-US" sz="1200" b="0" i="1">
                <a:solidFill>
                  <a:schemeClr val="tx1"/>
                </a:solidFill>
                <a:ea typeface="+mn-ea"/>
                <a:cs typeface="+mn-cs"/>
              </a:rPr>
              <a:t>如果您符合特殊參加期的條件，也沒有罰款。</a:t>
            </a:r>
            <a:r>
              <a:rPr lang="en-US" sz="1200" b="0" i="1" baseline="0">
                <a:solidFill>
                  <a:schemeClr val="tx1"/>
                </a:solidFill>
                <a:ea typeface="+mn-ea"/>
                <a:cs typeface="+mn-cs"/>
              </a:rPr>
              <a:t> </a:t>
            </a:r>
            <a:r>
              <a:rPr lang="en-US" sz="1200" b="0" i="0" baseline="0">
                <a:solidFill>
                  <a:schemeClr val="tx1"/>
                </a:solidFill>
                <a:ea typeface="+mn-ea"/>
                <a:cs typeface="+mn-cs"/>
              </a:rPr>
              <a:t>如果您或您的配偶（如果您有殘障，可以是家庭成員）仍在工作並透過僱主或該工作的工會參加了團體健康保險，或在離職或團體健康保險結束當月起的 8 個月期限內</a:t>
            </a:r>
            <a:r>
              <a:rPr lang="en-US" sz="1200" b="0" i="0" baseline="0" smtClean="0">
                <a:solidFill>
                  <a:schemeClr val="tx1"/>
                </a:solidFill>
                <a:ea typeface="+mn-ea"/>
                <a:cs typeface="+mn-cs"/>
              </a:rPr>
              <a:t>（</a:t>
            </a:r>
            <a:r>
              <a:rPr lang="zh-TW" altLang="en-US" sz="1200" b="0" i="0" baseline="0" smtClean="0">
                <a:solidFill>
                  <a:schemeClr val="tx1"/>
                </a:solidFill>
                <a:ea typeface="+mn-ea"/>
                <a:cs typeface="+mn-cs"/>
              </a:rPr>
              <a:t>以兩者先發生者計算</a:t>
            </a:r>
            <a:r>
              <a:rPr lang="en-US" sz="1200" b="0" i="0" baseline="0" smtClean="0">
                <a:solidFill>
                  <a:schemeClr val="tx1"/>
                </a:solidFill>
                <a:ea typeface="+mn-ea"/>
                <a:cs typeface="+mn-cs"/>
              </a:rPr>
              <a:t>），</a:t>
            </a:r>
            <a:r>
              <a:rPr lang="en-US" sz="1200" b="0" i="0">
                <a:solidFill>
                  <a:schemeClr val="tx1"/>
                </a:solidFill>
                <a:ea typeface="+mn-ea"/>
                <a:cs typeface="+mn-cs"/>
              </a:rPr>
              <a:t>您將有特別參加期資格。</a:t>
            </a:r>
            <a:r>
              <a:rPr lang="en-US" sz="1200" b="0" i="1">
                <a:solidFill>
                  <a:schemeClr val="tx1"/>
                </a:solidFill>
                <a:ea typeface="+mn-ea"/>
                <a:cs typeface="+mn-cs"/>
              </a:rPr>
              <a:t> </a:t>
            </a:r>
          </a:p>
          <a:p>
            <a:pPr marL="173736" indent="-173736" algn="l" defTabSz="914400">
              <a:lnSpc>
                <a:spcPct val="110000"/>
              </a:lnSpc>
              <a:spcAft>
                <a:spcPts val="308"/>
              </a:spcAft>
              <a:buClr>
                <a:schemeClr val="tx1"/>
              </a:buClr>
              <a:buFont typeface="Arial"/>
              <a:buChar char="•"/>
            </a:pPr>
            <a:r>
              <a:rPr lang="en-US" sz="1200" b="0" i="0">
                <a:solidFill>
                  <a:schemeClr val="tx1"/>
                </a:solidFill>
                <a:ea typeface="+mn-ea"/>
                <a:cs typeface="+mn-cs"/>
              </a:rPr>
              <a:t>如需「聯邦醫療保險」A </a:t>
            </a:r>
            <a:r>
              <a:rPr lang="zh-TW" altLang="en-US" sz="1200" b="0" i="0" smtClean="0">
                <a:solidFill>
                  <a:schemeClr val="tx1"/>
                </a:solidFill>
                <a:ea typeface="+mn-ea"/>
                <a:cs typeface="+mn-cs"/>
              </a:rPr>
              <a:t>部份</a:t>
            </a:r>
            <a:r>
              <a:rPr lang="en-US" sz="1200" b="0" i="0" smtClean="0">
                <a:solidFill>
                  <a:schemeClr val="tx1"/>
                </a:solidFill>
                <a:ea typeface="+mn-ea"/>
                <a:cs typeface="+mn-cs"/>
              </a:rPr>
              <a:t>資格</a:t>
            </a:r>
            <a:r>
              <a:rPr lang="en-US" sz="1200" b="0" i="0">
                <a:solidFill>
                  <a:schemeClr val="tx1"/>
                </a:solidFill>
                <a:ea typeface="+mn-ea"/>
                <a:cs typeface="+mn-cs"/>
              </a:rPr>
              <a:t>、參加或保費的更多資訊，</a:t>
            </a:r>
            <a:r>
              <a:rPr lang="en-US" sz="1200" b="0" i="0" smtClean="0">
                <a:solidFill>
                  <a:schemeClr val="tx1"/>
                </a:solidFill>
                <a:ea typeface="+mn-ea"/>
                <a:cs typeface="+mn-cs"/>
              </a:rPr>
              <a:t>請致電</a:t>
            </a:r>
            <a:r>
              <a:rPr lang="zh-TW" altLang="en-US" sz="1200" b="0" i="0" smtClean="0">
                <a:solidFill>
                  <a:schemeClr val="tx1"/>
                </a:solidFill>
                <a:ea typeface="+mn-ea"/>
                <a:cs typeface="+mn-cs"/>
              </a:rPr>
              <a:t>「社會安全局」</a:t>
            </a:r>
            <a:r>
              <a:rPr lang="en-US" sz="1200" b="0" i="0" smtClean="0">
                <a:solidFill>
                  <a:schemeClr val="tx1"/>
                </a:solidFill>
                <a:ea typeface="+mn-ea"/>
                <a:cs typeface="+mn-cs"/>
              </a:rPr>
              <a:t>，</a:t>
            </a:r>
            <a:r>
              <a:rPr lang="en-US" sz="1200" b="0" i="0">
                <a:solidFill>
                  <a:schemeClr val="tx1"/>
                </a:solidFill>
                <a:ea typeface="+mn-ea"/>
                <a:cs typeface="+mn-cs"/>
              </a:rPr>
              <a:t>電話 1-800-772-1213。聽覺及語言有障人士專用電話：1-800-325-0778。</a:t>
            </a:r>
          </a:p>
          <a:p>
            <a:pPr marL="0" algn="l" defTabSz="914400">
              <a:spcAft>
                <a:spcPts val="308"/>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18</a:t>
            </a:fld>
            <a:endParaRPr lang="en-US" sz="1200" b="0" i="0">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750888"/>
            <a:ext cx="4802188" cy="3600450"/>
          </a:xfrm>
        </p:spPr>
      </p:sp>
      <p:sp>
        <p:nvSpPr>
          <p:cNvPr id="3" name="Notes Placeholder 2"/>
          <p:cNvSpPr>
            <a:spLocks noGrp="1"/>
          </p:cNvSpPr>
          <p:nvPr>
            <p:ph type="body" idx="1"/>
          </p:nvPr>
        </p:nvSpPr>
        <p:spPr>
          <a:xfrm>
            <a:off x="743334" y="4566939"/>
            <a:ext cx="5852160" cy="4751109"/>
          </a:xfrm>
        </p:spPr>
        <p:txBody>
          <a:bodyPr>
            <a:normAutofit/>
          </a:bodyPr>
          <a:lstStyle/>
          <a:p>
            <a:pPr marL="9144" indent="-9144" algn="l" defTabSz="914400">
              <a:spcAft>
                <a:spcPts val="600"/>
              </a:spcAft>
              <a:buNone/>
            </a:pPr>
            <a:r>
              <a:rPr lang="en-US" sz="1200" b="0" i="0">
                <a:solidFill>
                  <a:schemeClr val="tx1"/>
                </a:solidFill>
                <a:ea typeface="+mn-ea"/>
                <a:cs typeface="+mn-cs"/>
              </a:rPr>
              <a:t>當您或您的配偶或家庭成員（如果您有殘障）仍在工作並參加了僱主或工會保險，則可能會影響您參加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的權利</a:t>
            </a:r>
            <a:r>
              <a:rPr lang="en-US" sz="1200" b="0" i="0">
                <a:solidFill>
                  <a:schemeClr val="tx1"/>
                </a:solidFill>
                <a:ea typeface="+mn-ea"/>
                <a:cs typeface="+mn-cs"/>
              </a:rPr>
              <a:t>。這包括聯邦或州政府工作，但不包括在軍隊服役。您應聯絡您的僱主或工會福利管理員，瞭解您的保險如何與「聯邦醫療保險」合用，以及延遲參加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是否對您更有利</a:t>
            </a:r>
            <a:r>
              <a:rPr lang="en-US" sz="1200" b="0" i="0">
                <a:solidFill>
                  <a:schemeClr val="tx1"/>
                </a:solidFill>
                <a:ea typeface="+mn-ea"/>
                <a:cs typeface="+mn-cs"/>
              </a:rPr>
              <a:t>。 </a:t>
            </a:r>
          </a:p>
          <a:p>
            <a:pPr marL="9144" indent="-9144" algn="l" defTabSz="914400">
              <a:spcAft>
                <a:spcPts val="600"/>
              </a:spcAft>
              <a:buNone/>
            </a:pPr>
            <a:r>
              <a:rPr lang="en-US" sz="1200" b="0" i="0">
                <a:solidFill>
                  <a:schemeClr val="tx1"/>
                </a:solidFill>
                <a:ea typeface="+mn-ea"/>
                <a:cs typeface="+mn-cs"/>
              </a:rPr>
              <a:t>您必須有 A </a:t>
            </a:r>
            <a:r>
              <a:rPr lang="zh-TW" altLang="en-US" sz="1200" b="0" i="0" smtClean="0">
                <a:solidFill>
                  <a:schemeClr val="tx1"/>
                </a:solidFill>
                <a:ea typeface="+mn-ea"/>
                <a:cs typeface="+mn-cs"/>
              </a:rPr>
              <a:t>部份</a:t>
            </a:r>
            <a:r>
              <a:rPr lang="en-US" sz="1200" b="0" i="0" smtClean="0">
                <a:solidFill>
                  <a:schemeClr val="tx1"/>
                </a:solidFill>
                <a:ea typeface="+mn-ea"/>
                <a:cs typeface="+mn-cs"/>
              </a:rPr>
              <a:t>和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才能保留您的</a:t>
            </a:r>
            <a:r>
              <a:rPr lang="zh-TW" altLang="en-US" sz="1200" b="0" i="0" smtClean="0">
                <a:solidFill>
                  <a:schemeClr val="tx1"/>
                </a:solidFill>
                <a:ea typeface="+mn-ea"/>
                <a:cs typeface="+mn-cs"/>
              </a:rPr>
              <a:t>軍人衛生保健系統（</a:t>
            </a:r>
            <a:r>
              <a:rPr lang="en-US" altLang="zh-TW" sz="1200" b="0" i="0" smtClean="0">
                <a:solidFill>
                  <a:schemeClr val="tx1"/>
                </a:solidFill>
                <a:ea typeface="+mn-ea"/>
                <a:cs typeface="+mn-cs"/>
              </a:rPr>
              <a:t>TRICARE</a:t>
            </a:r>
            <a:r>
              <a:rPr lang="zh-TW" altLang="en-US" sz="1200" b="0" i="0" smtClean="0">
                <a:solidFill>
                  <a:schemeClr val="tx1"/>
                </a:solidFill>
                <a:ea typeface="+mn-ea"/>
                <a:cs typeface="+mn-cs"/>
              </a:rPr>
              <a:t>）</a:t>
            </a:r>
            <a:r>
              <a:rPr lang="en-US" sz="1200" b="0" i="0" smtClean="0">
                <a:solidFill>
                  <a:schemeClr val="tx1"/>
                </a:solidFill>
                <a:ea typeface="+mn-ea"/>
                <a:cs typeface="+mn-cs"/>
              </a:rPr>
              <a:t>（</a:t>
            </a:r>
            <a:r>
              <a:rPr lang="en-US" sz="1200" b="0" i="0">
                <a:solidFill>
                  <a:schemeClr val="tx1"/>
                </a:solidFill>
                <a:ea typeface="+mn-ea"/>
                <a:cs typeface="+mn-cs"/>
              </a:rPr>
              <a:t>為現役軍人或退休人員及其家屬提供的保險）。然而，如果您是一名</a:t>
            </a:r>
            <a:r>
              <a:rPr lang="en-US" sz="1200" b="1" i="0">
                <a:solidFill>
                  <a:schemeClr val="tx1"/>
                </a:solidFill>
                <a:ea typeface="+mn-ea"/>
                <a:cs typeface="+mn-cs"/>
              </a:rPr>
              <a:t>現役軍人</a:t>
            </a:r>
            <a:r>
              <a:rPr lang="en-US" sz="1200" b="0" i="0">
                <a:solidFill>
                  <a:schemeClr val="tx1"/>
                </a:solidFill>
                <a:ea typeface="+mn-ea"/>
                <a:cs typeface="+mn-cs"/>
              </a:rPr>
              <a:t>或</a:t>
            </a:r>
            <a:r>
              <a:rPr lang="en-US" sz="1200" b="1" i="0">
                <a:solidFill>
                  <a:schemeClr val="tx1"/>
                </a:solidFill>
                <a:ea typeface="+mn-ea"/>
                <a:cs typeface="+mn-cs"/>
              </a:rPr>
              <a:t>現役軍人</a:t>
            </a:r>
            <a:r>
              <a:rPr lang="en-US" sz="1200" b="0" i="0">
                <a:solidFill>
                  <a:schemeClr val="tx1"/>
                </a:solidFill>
                <a:ea typeface="+mn-ea"/>
                <a:cs typeface="+mn-cs"/>
              </a:rPr>
              <a:t>的配偶或受撫養的子女，您無需參加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以保留您的</a:t>
            </a:r>
            <a:r>
              <a:rPr lang="zh-TW" altLang="en-US" sz="1200" b="0" i="0" smtClean="0">
                <a:solidFill>
                  <a:schemeClr val="tx1"/>
                </a:solidFill>
                <a:ea typeface="+mn-ea"/>
                <a:cs typeface="+mn-cs"/>
              </a:rPr>
              <a:t>軍人衛生保健系統（</a:t>
            </a:r>
            <a:r>
              <a:rPr lang="en-US" altLang="zh-TW" sz="1200" b="0" i="0" smtClean="0">
                <a:solidFill>
                  <a:schemeClr val="tx1"/>
                </a:solidFill>
                <a:ea typeface="+mn-ea"/>
                <a:cs typeface="+mn-cs"/>
              </a:rPr>
              <a:t>TRICARE</a:t>
            </a:r>
            <a:r>
              <a:rPr lang="zh-TW" altLang="en-US" sz="1200" b="0" i="0" smtClean="0">
                <a:solidFill>
                  <a:schemeClr val="tx1"/>
                </a:solidFill>
                <a:ea typeface="+mn-ea"/>
                <a:cs typeface="+mn-cs"/>
              </a:rPr>
              <a:t>）</a:t>
            </a:r>
            <a:r>
              <a:rPr lang="en-US" sz="1200" b="0" i="0" smtClean="0">
                <a:solidFill>
                  <a:schemeClr val="tx1"/>
                </a:solidFill>
                <a:ea typeface="+mn-ea"/>
                <a:cs typeface="+mn-cs"/>
              </a:rPr>
              <a:t>保險</a:t>
            </a:r>
            <a:r>
              <a:rPr lang="en-US" sz="1200" b="0" i="0">
                <a:solidFill>
                  <a:schemeClr val="tx1"/>
                </a:solidFill>
                <a:ea typeface="+mn-ea"/>
                <a:cs typeface="+mn-cs"/>
              </a:rPr>
              <a:t>。如果現役軍人退休，則必須參加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才能保</a:t>
            </a:r>
            <a:r>
              <a:rPr lang="zh-TW" altLang="en-US" sz="1200" b="0" i="0" smtClean="0">
                <a:solidFill>
                  <a:schemeClr val="tx1"/>
                </a:solidFill>
                <a:ea typeface="+mn-ea"/>
                <a:cs typeface="+mn-cs"/>
              </a:rPr>
              <a:t>留您的軍人衛生保健系統（</a:t>
            </a:r>
            <a:r>
              <a:rPr lang="en-US" altLang="zh-TW" sz="1200" b="0" i="0" smtClean="0">
                <a:solidFill>
                  <a:schemeClr val="tx1"/>
                </a:solidFill>
                <a:ea typeface="+mn-ea"/>
                <a:cs typeface="+mn-cs"/>
              </a:rPr>
              <a:t>TRICARE</a:t>
            </a:r>
            <a:r>
              <a:rPr lang="zh-TW" altLang="en-US" sz="1200" b="0" i="0" smtClean="0">
                <a:solidFill>
                  <a:schemeClr val="tx1"/>
                </a:solidFill>
                <a:ea typeface="+mn-ea"/>
                <a:cs typeface="+mn-cs"/>
              </a:rPr>
              <a:t>）</a:t>
            </a:r>
            <a:r>
              <a:rPr lang="en-US" sz="1200" b="0" i="0" smtClean="0">
                <a:solidFill>
                  <a:schemeClr val="tx1"/>
                </a:solidFill>
                <a:ea typeface="+mn-ea"/>
                <a:cs typeface="+mn-cs"/>
              </a:rPr>
              <a:t>。</a:t>
            </a:r>
            <a:r>
              <a:rPr lang="en-US" sz="1200" b="0" i="0">
                <a:solidFill>
                  <a:schemeClr val="tx1"/>
                </a:solidFill>
                <a:ea typeface="+mn-ea"/>
                <a:cs typeface="+mn-cs"/>
              </a:rPr>
              <a:t>如果您因為年滿 65 </a:t>
            </a:r>
            <a:r>
              <a:rPr lang="en-US" sz="1200" b="0" i="0" smtClean="0">
                <a:solidFill>
                  <a:schemeClr val="tx1"/>
                </a:solidFill>
                <a:ea typeface="+mn-ea"/>
                <a:cs typeface="+mn-cs"/>
              </a:rPr>
              <a:t>歲或</a:t>
            </a:r>
            <a:r>
              <a:rPr lang="zh-TW" altLang="en-US" sz="1200" b="0" i="0" smtClean="0">
                <a:solidFill>
                  <a:schemeClr val="tx1"/>
                </a:solidFill>
                <a:ea typeface="+mn-ea"/>
                <a:cs typeface="+mn-cs"/>
              </a:rPr>
              <a:t>以上</a:t>
            </a:r>
            <a:r>
              <a:rPr lang="en-US" sz="1200" b="0" i="0" smtClean="0">
                <a:solidFill>
                  <a:schemeClr val="tx1"/>
                </a:solidFill>
                <a:ea typeface="+mn-ea"/>
                <a:cs typeface="+mn-cs"/>
              </a:rPr>
              <a:t>或有殘障</a:t>
            </a:r>
            <a:r>
              <a:rPr lang="en-US" sz="1200" b="0" i="0">
                <a:solidFill>
                  <a:schemeClr val="tx1"/>
                </a:solidFill>
                <a:ea typeface="+mn-ea"/>
                <a:cs typeface="+mn-cs"/>
              </a:rPr>
              <a:t>，則可以在特殊參加期內獲得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1" i="0">
                <a:solidFill>
                  <a:schemeClr val="tx1"/>
                </a:solidFill>
                <a:ea typeface="+mn-ea"/>
                <a:cs typeface="+mn-cs"/>
              </a:rPr>
              <a:t>注意：</a:t>
            </a:r>
            <a:r>
              <a:rPr lang="en-US" sz="1200" b="0" i="0">
                <a:solidFill>
                  <a:schemeClr val="tx1"/>
                </a:solidFill>
                <a:ea typeface="+mn-ea"/>
                <a:cs typeface="+mn-cs"/>
              </a:rPr>
              <a:t>如果您已參加了「聯邦醫療保險」優勢計劃（Medicare Advantage Plan）或選擇要參加此計劃</a:t>
            </a:r>
            <a:r>
              <a:rPr lang="en-US" sz="1200" b="0" i="0" smtClean="0">
                <a:solidFill>
                  <a:schemeClr val="tx1"/>
                </a:solidFill>
                <a:ea typeface="+mn-ea"/>
                <a:cs typeface="+mn-cs"/>
              </a:rPr>
              <a:t>，</a:t>
            </a:r>
            <a:r>
              <a:rPr lang="zh-TW" altLang="en-US" sz="1200" b="0" i="0" smtClean="0">
                <a:solidFill>
                  <a:schemeClr val="tx1"/>
                </a:solidFill>
                <a:ea typeface="+mn-ea"/>
                <a:cs typeface="+mn-cs"/>
              </a:rPr>
              <a:t>您需</a:t>
            </a:r>
            <a:r>
              <a:rPr lang="en-US" sz="1200" b="0" i="0" smtClean="0">
                <a:solidFill>
                  <a:schemeClr val="tx1"/>
                </a:solidFill>
                <a:ea typeface="+mn-ea"/>
                <a:cs typeface="+mn-cs"/>
              </a:rPr>
              <a:t>要告訴該計劃您有</a:t>
            </a:r>
            <a:r>
              <a:rPr lang="zh-TW" altLang="en-US" sz="1200" b="0" i="0" smtClean="0">
                <a:solidFill>
                  <a:schemeClr val="tx1"/>
                </a:solidFill>
                <a:ea typeface="+mn-ea"/>
                <a:cs typeface="+mn-cs"/>
              </a:rPr>
              <a:t>軍人衛生保健系統（</a:t>
            </a:r>
            <a:r>
              <a:rPr lang="en-US" altLang="zh-TW" sz="1200" b="0" i="0" smtClean="0">
                <a:solidFill>
                  <a:schemeClr val="tx1"/>
                </a:solidFill>
                <a:ea typeface="+mn-ea"/>
                <a:cs typeface="+mn-cs"/>
              </a:rPr>
              <a:t>TRICARE</a:t>
            </a:r>
            <a:r>
              <a:rPr lang="zh-TW" altLang="en-US" sz="1200" b="0" i="0" smtClean="0">
                <a:solidFill>
                  <a:schemeClr val="tx1"/>
                </a:solidFill>
                <a:ea typeface="+mn-ea"/>
                <a:cs typeface="+mn-cs"/>
              </a:rPr>
              <a:t>）</a:t>
            </a:r>
            <a:r>
              <a:rPr lang="en-US" sz="1200" b="0" i="0" smtClean="0">
                <a:solidFill>
                  <a:schemeClr val="tx1"/>
                </a:solidFill>
                <a:ea typeface="+mn-ea"/>
                <a:cs typeface="+mn-cs"/>
              </a:rPr>
              <a:t>，</a:t>
            </a:r>
            <a:r>
              <a:rPr lang="en-US" sz="1200" b="0" i="0">
                <a:solidFill>
                  <a:schemeClr val="tx1"/>
                </a:solidFill>
                <a:ea typeface="+mn-ea"/>
                <a:cs typeface="+mn-cs"/>
              </a:rPr>
              <a:t>以便正確支付您的帳單。 </a:t>
            </a:r>
          </a:p>
          <a:p>
            <a:pPr marL="9144" indent="-9144" algn="l" defTabSz="914400">
              <a:spcAft>
                <a:spcPts val="600"/>
              </a:spcAft>
              <a:buNone/>
            </a:pP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的保費從每月的社會安全</a:t>
            </a:r>
            <a:r>
              <a:rPr lang="en-US" sz="1200" b="0" i="0">
                <a:solidFill>
                  <a:schemeClr val="tx1"/>
                </a:solidFill>
                <a:ea typeface="+mn-ea"/>
                <a:cs typeface="+mn-cs"/>
              </a:rPr>
              <a:t>、鐵路退休或聯邦退休金中扣除。金額取決於您的收入。請參閱附件 B。</a:t>
            </a:r>
          </a:p>
          <a:p>
            <a:pPr marL="9144" indent="-9144" algn="l" defTabSz="914400">
              <a:spcAft>
                <a:spcPts val="600"/>
              </a:spcAft>
              <a:buNone/>
            </a:pPr>
            <a:r>
              <a:rPr lang="en-US" sz="1200" b="0" i="0">
                <a:solidFill>
                  <a:schemeClr val="tx1"/>
                </a:solidFill>
                <a:ea typeface="+mn-ea"/>
                <a:cs typeface="+mn-cs"/>
              </a:rPr>
              <a:t>沒有退休金或退休金不足以支付保費的人士將收到「聯邦醫療保險」寄來的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保費帳單</a:t>
            </a:r>
            <a:r>
              <a:rPr lang="en-US" sz="1200" b="0" i="0">
                <a:solidFill>
                  <a:schemeClr val="tx1"/>
                </a:solidFill>
                <a:ea typeface="+mn-ea"/>
                <a:cs typeface="+mn-cs"/>
              </a:rPr>
              <a:t>。帳單可用信用卡、支票或匯票支付。</a:t>
            </a:r>
          </a:p>
          <a:p>
            <a:pPr marL="9144" indent="-9144" algn="l" defTabSz="914400">
              <a:spcAft>
                <a:spcPts val="600"/>
              </a:spcAft>
              <a:buNone/>
            </a:pPr>
            <a:r>
              <a:rPr lang="en-US" sz="1200" b="0" i="0">
                <a:solidFill>
                  <a:schemeClr val="tx1"/>
                </a:solidFill>
                <a:ea typeface="+mn-ea"/>
                <a:cs typeface="+mn-cs"/>
              </a:rPr>
              <a:t>如果您在首次合格時沒有參加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zh-TW" altLang="en-US" sz="1200" b="0" i="0" smtClean="0">
                <a:solidFill>
                  <a:schemeClr val="tx1"/>
                </a:solidFill>
                <a:ea typeface="+mn-ea"/>
                <a:cs typeface="+mn-cs"/>
              </a:rPr>
              <a:t>當</a:t>
            </a:r>
            <a:r>
              <a:rPr lang="en-US" sz="1200" b="0" i="0" smtClean="0">
                <a:solidFill>
                  <a:schemeClr val="tx1"/>
                </a:solidFill>
                <a:ea typeface="+mn-ea"/>
                <a:cs typeface="+mn-cs"/>
              </a:rPr>
              <a:t>您享有</a:t>
            </a:r>
            <a:r>
              <a:rPr lang="en-US" sz="1200" b="0" i="0">
                <a:solidFill>
                  <a:schemeClr val="tx1"/>
                </a:solidFill>
                <a:ea typeface="+mn-ea"/>
                <a:cs typeface="+mn-cs"/>
              </a:rPr>
              <a:t>「聯邦醫療保險</a:t>
            </a:r>
            <a:r>
              <a:rPr lang="en-US" sz="1200" b="0" i="0" smtClean="0">
                <a:solidFill>
                  <a:schemeClr val="tx1"/>
                </a:solidFill>
                <a:ea typeface="+mn-ea"/>
                <a:cs typeface="+mn-cs"/>
              </a:rPr>
              <a:t>」，</a:t>
            </a:r>
            <a:r>
              <a:rPr lang="zh-TW" altLang="en-US" sz="1200" b="0" i="0" smtClean="0">
                <a:solidFill>
                  <a:schemeClr val="tx1"/>
                </a:solidFill>
                <a:ea typeface="+mn-ea"/>
                <a:cs typeface="+mn-cs"/>
              </a:rPr>
              <a:t>您便</a:t>
            </a:r>
            <a:r>
              <a:rPr lang="en-US" sz="1200" b="0" i="0" smtClean="0">
                <a:solidFill>
                  <a:schemeClr val="tx1"/>
                </a:solidFill>
                <a:ea typeface="+mn-ea"/>
                <a:cs typeface="+mn-cs"/>
              </a:rPr>
              <a:t>必須支付延遲參加罰款</a:t>
            </a:r>
            <a:r>
              <a:rPr lang="en-US" sz="1200" b="0" i="0">
                <a:solidFill>
                  <a:schemeClr val="tx1"/>
                </a:solidFill>
                <a:ea typeface="+mn-ea"/>
                <a:cs typeface="+mn-cs"/>
              </a:rPr>
              <a:t>。 </a:t>
            </a:r>
          </a:p>
          <a:p>
            <a:pPr marL="9144" indent="-9144" algn="l" defTabSz="914400">
              <a:spcAft>
                <a:spcPts val="600"/>
              </a:spcAft>
              <a:buNone/>
            </a:pPr>
            <a:r>
              <a:rPr lang="en-US" sz="1200" b="0" i="0">
                <a:solidFill>
                  <a:schemeClr val="tx1"/>
                </a:solidFill>
                <a:ea typeface="+mn-ea"/>
                <a:cs typeface="+mn-cs"/>
              </a:rPr>
              <a:t>對於您可以獲得 B </a:t>
            </a:r>
            <a:r>
              <a:rPr lang="zh-TW" altLang="en-US" sz="1200" b="0" i="0" smtClean="0">
                <a:solidFill>
                  <a:schemeClr val="tx1"/>
                </a:solidFill>
                <a:ea typeface="+mn-ea"/>
                <a:cs typeface="+mn-cs"/>
              </a:rPr>
              <a:t>部份</a:t>
            </a:r>
            <a:r>
              <a:rPr lang="en-US" sz="1200" b="0" i="0" smtClean="0">
                <a:solidFill>
                  <a:schemeClr val="tx1"/>
                </a:solidFill>
                <a:ea typeface="+mn-ea"/>
                <a:cs typeface="+mn-cs"/>
              </a:rPr>
              <a:t>但沒有參加的每個完整的 </a:t>
            </a:r>
            <a:r>
              <a:rPr lang="en-US" sz="1200" b="0" i="0">
                <a:solidFill>
                  <a:schemeClr val="tx1"/>
                </a:solidFill>
                <a:ea typeface="+mn-ea"/>
                <a:cs typeface="+mn-cs"/>
              </a:rPr>
              <a:t>12 月期，B </a:t>
            </a:r>
            <a:r>
              <a:rPr lang="zh-TW" altLang="en-US" sz="1200" b="0" i="0" smtClean="0">
                <a:solidFill>
                  <a:schemeClr val="tx1"/>
                </a:solidFill>
                <a:ea typeface="+mn-ea"/>
                <a:cs typeface="+mn-cs"/>
              </a:rPr>
              <a:t>部份</a:t>
            </a:r>
            <a:r>
              <a:rPr lang="en-US" sz="1200" b="0" i="0" smtClean="0">
                <a:solidFill>
                  <a:schemeClr val="tx1"/>
                </a:solidFill>
                <a:ea typeface="+mn-ea"/>
                <a:cs typeface="+mn-cs"/>
              </a:rPr>
              <a:t>的每月保費可能會</a:t>
            </a:r>
            <a:r>
              <a:rPr lang="zh-TW" altLang="en-US" sz="1200" b="0" i="0" smtClean="0">
                <a:solidFill>
                  <a:schemeClr val="tx1"/>
                </a:solidFill>
                <a:ea typeface="+mn-ea"/>
                <a:cs typeface="+mn-cs"/>
              </a:rPr>
              <a:t>增加</a:t>
            </a:r>
            <a:r>
              <a:rPr lang="en-US" sz="1200" b="0" i="0" smtClean="0">
                <a:solidFill>
                  <a:schemeClr val="tx1"/>
                </a:solidFill>
                <a:ea typeface="+mn-ea"/>
                <a:cs typeface="+mn-cs"/>
              </a:rPr>
              <a:t> </a:t>
            </a:r>
            <a:r>
              <a:rPr lang="en-US" sz="1200" b="0" i="0">
                <a:solidFill>
                  <a:schemeClr val="tx1"/>
                </a:solidFill>
                <a:ea typeface="+mn-ea"/>
                <a:cs typeface="+mn-cs"/>
              </a:rPr>
              <a:t>10%。通常，如果您在特殊參加期（SEP）內參加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zh-TW" altLang="en-US" sz="1200" b="0" i="0" smtClean="0">
                <a:solidFill>
                  <a:schemeClr val="tx1"/>
                </a:solidFill>
                <a:ea typeface="+mn-ea"/>
                <a:cs typeface="+mn-cs"/>
              </a:rPr>
              <a:t>便</a:t>
            </a:r>
            <a:r>
              <a:rPr lang="en-US" sz="1200" b="0" i="0" smtClean="0">
                <a:solidFill>
                  <a:schemeClr val="tx1"/>
                </a:solidFill>
                <a:ea typeface="+mn-ea"/>
                <a:cs typeface="+mn-cs"/>
              </a:rPr>
              <a:t>無需支付延遲參加罰款</a:t>
            </a:r>
            <a:r>
              <a:rPr lang="en-US" sz="1200" b="0" i="0">
                <a:solidFill>
                  <a:schemeClr val="tx1"/>
                </a:solidFill>
                <a:ea typeface="+mn-ea"/>
                <a:cs typeface="+mn-cs"/>
              </a:rPr>
              <a:t>。 	</a:t>
            </a:r>
          </a:p>
          <a:p>
            <a:pPr marL="9144" indent="-9144"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19</a:t>
            </a:fld>
            <a:endParaRPr lang="en-US" sz="1200" b="0" i="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gn="l" defTabSz="914400">
              <a:spcAft>
                <a:spcPts val="600"/>
              </a:spcAft>
              <a:buClr>
                <a:schemeClr val="tx1"/>
              </a:buClr>
              <a:buFont typeface="Arial"/>
              <a:buChar char="•"/>
            </a:pPr>
            <a:r>
              <a:rPr lang="en-US" sz="1200" b="0" i="0">
                <a:solidFill>
                  <a:schemeClr val="tx1"/>
                </a:solidFill>
                <a:ea typeface="+mn-ea"/>
                <a:cs typeface="+mn-cs"/>
              </a:rPr>
              <a:t>本訓練旨在提供關於「聯邦醫療保險」</a:t>
            </a:r>
            <a:r>
              <a:rPr lang="en-US" sz="1200" b="0" i="0" baseline="0">
                <a:solidFill>
                  <a:schemeClr val="tx1"/>
                </a:solidFill>
                <a:ea typeface="+mn-ea"/>
                <a:cs typeface="+mn-cs"/>
              </a:rPr>
              <a:t>以及其他計劃的基本資訊，</a:t>
            </a:r>
            <a:r>
              <a:rPr lang="en-US" sz="1200" b="0" i="0">
                <a:solidFill>
                  <a:schemeClr val="tx1"/>
                </a:solidFill>
                <a:ea typeface="+mn-ea"/>
                <a:cs typeface="+mn-cs"/>
              </a:rPr>
              <a:t>並提供資源幫助您作出關於您的「聯邦醫療保險」承保範圍的明智決定。 </a:t>
            </a:r>
          </a:p>
          <a:p>
            <a:pPr marL="228600" marR="0" indent="-228600" algn="l" defTabSz="914400">
              <a:lnSpc>
                <a:spcPct val="100000"/>
              </a:lnSpc>
              <a:spcBef>
                <a:spcPts val="0"/>
              </a:spcBef>
              <a:spcAft>
                <a:spcPts val="600"/>
              </a:spcAft>
              <a:buClr>
                <a:schemeClr val="tx1"/>
              </a:buClr>
              <a:buFont typeface="Arial"/>
              <a:buChar char="•"/>
            </a:pPr>
            <a:r>
              <a:rPr lang="en-US" sz="1200" b="0" i="0">
                <a:solidFill>
                  <a:schemeClr val="tx1"/>
                </a:solidFill>
                <a:ea typeface="+mn-ea"/>
                <a:cs typeface="+mn-cs"/>
              </a:rPr>
              <a:t>您可以選擇如何獲得您的健康與處方藥承保。</a:t>
            </a:r>
          </a:p>
          <a:p>
            <a:pPr marL="228600" indent="-228600" algn="l" defTabSz="914400">
              <a:spcAft>
                <a:spcPts val="600"/>
              </a:spcAft>
              <a:buClr>
                <a:schemeClr val="tx1"/>
              </a:buClr>
              <a:buFont typeface="Arial"/>
              <a:buChar char="•"/>
            </a:pPr>
            <a:r>
              <a:rPr lang="en-US" sz="1200" b="0" i="0">
                <a:solidFill>
                  <a:schemeClr val="tx1"/>
                </a:solidFill>
                <a:ea typeface="+mn-ea"/>
                <a:cs typeface="+mn-cs"/>
              </a:rPr>
              <a:t>您的決定將影響您所獲得的承保種類。</a:t>
            </a:r>
          </a:p>
          <a:p>
            <a:pPr marL="228600" indent="-228600" algn="l" defTabSz="914400">
              <a:spcAft>
                <a:spcPts val="600"/>
              </a:spcAft>
              <a:buClr>
                <a:schemeClr val="tx1"/>
              </a:buClr>
              <a:buFont typeface="Arial"/>
              <a:buChar char="•"/>
            </a:pPr>
            <a:r>
              <a:rPr lang="en-US" sz="1200" b="0" i="0">
                <a:solidFill>
                  <a:schemeClr val="tx1"/>
                </a:solidFill>
                <a:ea typeface="+mn-ea"/>
                <a:cs typeface="+mn-cs"/>
              </a:rPr>
              <a:t>把握您的決定時機也很重要。有一些決定需要及時作出，以確保能獲得承保並避免逾期參加的罰款。</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a:t>
            </a:fld>
            <a:endParaRPr lang="en-US" sz="1200" b="0" i="0">
              <a:ea typeface="+mn-ea"/>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algn="l" defTabSz="914400">
              <a:spcAft>
                <a:spcPts val="600"/>
              </a:spcAft>
              <a:buNone/>
            </a:pPr>
            <a:r>
              <a:rPr lang="en-US" sz="1200" b="0" i="0">
                <a:solidFill>
                  <a:schemeClr val="tx1"/>
                </a:solidFill>
                <a:ea typeface="+mn-ea"/>
                <a:cs typeface="+mn-cs"/>
              </a:rPr>
              <a:t>有時候，您必須有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endParaRPr lang="en-US" sz="1200" b="0" i="0">
              <a:solidFill>
                <a:schemeClr val="tx1"/>
              </a:solidFill>
              <a:ea typeface="+mn-ea"/>
              <a:cs typeface="+mn-cs"/>
            </a:endParaRPr>
          </a:p>
          <a:p>
            <a:pPr marL="292608" lvl="1" indent="-118872" algn="l" defTabSz="914400">
              <a:spcAft>
                <a:spcPts val="600"/>
              </a:spcAft>
              <a:buClr>
                <a:schemeClr val="tx1"/>
              </a:buClr>
              <a:buFont typeface="Arial"/>
              <a:buChar char="•"/>
            </a:pPr>
            <a:r>
              <a:rPr lang="en-US" sz="1200" b="0" i="0" smtClean="0">
                <a:solidFill>
                  <a:schemeClr val="tx1"/>
                </a:solidFill>
                <a:ea typeface="+mn-ea"/>
                <a:cs typeface="+mn-cs"/>
              </a:rPr>
              <a:t>如果您想購買差額保（Medigap）</a:t>
            </a:r>
          </a:p>
          <a:p>
            <a:pPr marL="292608" lvl="1" indent="-118872" algn="l" defTabSz="914400">
              <a:spcAft>
                <a:spcPts val="600"/>
              </a:spcAft>
              <a:buClr>
                <a:schemeClr val="tx1"/>
              </a:buClr>
              <a:buFont typeface="Arial"/>
              <a:buChar char="•"/>
            </a:pPr>
            <a:r>
              <a:rPr lang="en-US" sz="1200" b="0" i="0" smtClean="0">
                <a:solidFill>
                  <a:schemeClr val="tx1"/>
                </a:solidFill>
                <a:ea typeface="+mn-ea"/>
                <a:cs typeface="+mn-cs"/>
              </a:rPr>
              <a:t>如果您想參加</a:t>
            </a:r>
            <a:r>
              <a:rPr lang="en-US" sz="1200" b="0" i="0">
                <a:solidFill>
                  <a:schemeClr val="tx1"/>
                </a:solidFill>
                <a:ea typeface="+mn-ea"/>
                <a:cs typeface="+mn-cs"/>
              </a:rPr>
              <a:t>「聯邦醫療保險」優勢計劃</a:t>
            </a:r>
          </a:p>
          <a:p>
            <a:pPr marL="292608" lvl="1" indent="-118872" algn="l" defTabSz="914400">
              <a:spcAft>
                <a:spcPts val="600"/>
              </a:spcAft>
              <a:buClr>
                <a:schemeClr val="tx1"/>
              </a:buClr>
              <a:buFont typeface="Arial"/>
              <a:buChar char="•"/>
            </a:pPr>
            <a:r>
              <a:rPr lang="en-US" sz="1200" b="0" i="0" smtClean="0">
                <a:solidFill>
                  <a:schemeClr val="tx1"/>
                </a:solidFill>
                <a:ea typeface="+mn-ea"/>
                <a:cs typeface="+mn-cs"/>
              </a:rPr>
              <a:t>如果您符合</a:t>
            </a:r>
            <a:r>
              <a:rPr lang="zh-TW" altLang="en-US" sz="1200" b="0" i="0" smtClean="0">
                <a:solidFill>
                  <a:schemeClr val="tx1"/>
                </a:solidFill>
                <a:ea typeface="+mn-ea"/>
                <a:cs typeface="+mn-cs"/>
              </a:rPr>
              <a:t>軍人衛生保健系統（</a:t>
            </a:r>
            <a:r>
              <a:rPr lang="en-US" sz="1200" b="0" i="0" smtClean="0">
                <a:solidFill>
                  <a:schemeClr val="tx1"/>
                </a:solidFill>
                <a:ea typeface="+mn-ea"/>
                <a:cs typeface="+mn-cs"/>
              </a:rPr>
              <a:t>TRICARE）</a:t>
            </a:r>
          </a:p>
          <a:p>
            <a:pPr marL="292608" lvl="1" indent="-118872" algn="l" defTabSz="914400">
              <a:spcAft>
                <a:spcPts val="600"/>
              </a:spcAft>
              <a:buClr>
                <a:schemeClr val="tx1"/>
              </a:buClr>
              <a:buFont typeface="Arial"/>
              <a:buChar char="•"/>
            </a:pPr>
            <a:r>
              <a:rPr lang="en-US" sz="1200" b="0" i="0" smtClean="0">
                <a:solidFill>
                  <a:schemeClr val="tx1"/>
                </a:solidFill>
                <a:ea typeface="+mn-ea"/>
                <a:cs typeface="+mn-cs"/>
              </a:rPr>
              <a:t>如果您的僱主保險需要您參加</a:t>
            </a:r>
            <a:r>
              <a:rPr lang="en-US" sz="1200" b="0" i="0">
                <a:solidFill>
                  <a:schemeClr val="tx1"/>
                </a:solidFill>
                <a:ea typeface="+mn-ea"/>
                <a:cs typeface="+mn-cs"/>
              </a:rPr>
              <a:t>（與您的僱主福利管理員討論）</a:t>
            </a:r>
          </a:p>
          <a:p>
            <a:pPr marL="0" algn="l" defTabSz="914400">
              <a:spcAft>
                <a:spcPts val="600"/>
              </a:spcAft>
              <a:buNone/>
            </a:pPr>
            <a:r>
              <a:rPr lang="en-US" sz="1200" b="0" i="0">
                <a:solidFill>
                  <a:schemeClr val="tx1"/>
                </a:solidFill>
                <a:ea typeface="+mn-ea"/>
                <a:cs typeface="+mn-cs"/>
              </a:rPr>
              <a:t>有退伍軍人福利則可自選，但是，</a:t>
            </a:r>
            <a:r>
              <a:rPr lang="en-US" sz="1200" b="0" i="0" smtClean="0">
                <a:solidFill>
                  <a:schemeClr val="tx1"/>
                </a:solidFill>
                <a:ea typeface="+mn-ea"/>
                <a:cs typeface="+mn-cs"/>
              </a:rPr>
              <a:t>如果您延遲參加或您沒有在您的首次參加期參加</a:t>
            </a:r>
            <a:r>
              <a:rPr lang="en-US" sz="1200" b="0" i="0">
                <a:solidFill>
                  <a:schemeClr val="tx1"/>
                </a:solidFill>
                <a:ea typeface="+mn-ea"/>
                <a:cs typeface="+mn-cs"/>
              </a:rPr>
              <a:t>，則需要支付罰款。</a:t>
            </a:r>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20</a:t>
            </a:fld>
            <a:endParaRPr lang="en-US" sz="1200" b="0" i="0">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7744" indent="-237744" algn="l" defTabSz="914400">
              <a:spcAft>
                <a:spcPts val="600"/>
              </a:spcAft>
              <a:buClr>
                <a:schemeClr val="tx1"/>
              </a:buClr>
              <a:buFont typeface="Arial"/>
              <a:buChar char="•"/>
            </a:pPr>
            <a:r>
              <a:rPr lang="en-US" sz="1200" b="0" i="0">
                <a:solidFill>
                  <a:schemeClr val="tx1"/>
                </a:solidFill>
                <a:ea typeface="+mn-ea"/>
                <a:cs typeface="+mn-cs"/>
              </a:rPr>
              <a:t>當您或您的配偶或家庭成員（如果您有殘障）仍在工作並參加了僱主（包括聯邦或</a:t>
            </a:r>
            <a:r>
              <a:rPr lang="en-US" sz="1200" b="0" i="0" baseline="0">
                <a:solidFill>
                  <a:schemeClr val="tx1"/>
                </a:solidFill>
                <a:ea typeface="+mn-ea"/>
                <a:cs typeface="+mn-cs"/>
              </a:rPr>
              <a:t>州政府工作，但不包括服兵役</a:t>
            </a:r>
            <a:r>
              <a:rPr lang="en-US" sz="1200" b="0" i="0">
                <a:solidFill>
                  <a:schemeClr val="tx1"/>
                </a:solidFill>
                <a:ea typeface="+mn-ea"/>
                <a:cs typeface="+mn-cs"/>
              </a:rPr>
              <a:t>）或工會保險，則可能會影響您參加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的權利</a:t>
            </a:r>
            <a:r>
              <a:rPr lang="en-US" sz="1200" b="0" i="0">
                <a:solidFill>
                  <a:schemeClr val="tx1"/>
                </a:solidFill>
                <a:ea typeface="+mn-ea"/>
                <a:cs typeface="+mn-cs"/>
              </a:rPr>
              <a:t>。如果您（您或您的配偶）透過工作獲得保險，您將有特別參加期限。這意味著，如果您或您的配偶</a:t>
            </a:r>
            <a:r>
              <a:rPr lang="en-US" sz="1200" b="0" i="0" smtClean="0">
                <a:solidFill>
                  <a:schemeClr val="tx1"/>
                </a:solidFill>
                <a:ea typeface="+mn-ea"/>
                <a:cs typeface="+mn-cs"/>
              </a:rPr>
              <a:t>（</a:t>
            </a:r>
            <a:r>
              <a:rPr lang="zh-TW" altLang="en-US" sz="1200" b="0" i="0" smtClean="0">
                <a:solidFill>
                  <a:schemeClr val="tx1"/>
                </a:solidFill>
                <a:ea typeface="+mn-ea"/>
                <a:cs typeface="+mn-cs"/>
              </a:rPr>
              <a:t>或有殘障的家庭成員</a:t>
            </a:r>
            <a:r>
              <a:rPr lang="en-US" sz="1200" b="0" i="0" smtClean="0">
                <a:solidFill>
                  <a:schemeClr val="tx1"/>
                </a:solidFill>
                <a:ea typeface="+mn-ea"/>
                <a:cs typeface="+mn-cs"/>
              </a:rPr>
              <a:t>）</a:t>
            </a:r>
            <a:r>
              <a:rPr lang="en-US" sz="1200" b="0" i="0">
                <a:solidFill>
                  <a:schemeClr val="tx1"/>
                </a:solidFill>
                <a:ea typeface="+mn-ea"/>
                <a:cs typeface="+mn-cs"/>
              </a:rPr>
              <a:t>仍在工作並透過僱主或工作單位的工會參加了團體健康保險，或在離職或團體健康保險結束當月起的 8 個月期限內</a:t>
            </a:r>
            <a:r>
              <a:rPr lang="en-US" sz="1200" b="0" i="0" smtClean="0">
                <a:solidFill>
                  <a:schemeClr val="tx1"/>
                </a:solidFill>
                <a:ea typeface="+mn-ea"/>
                <a:cs typeface="+mn-cs"/>
              </a:rPr>
              <a:t>（</a:t>
            </a:r>
            <a:r>
              <a:rPr lang="zh-TW" altLang="en-US" sz="1200" b="0" i="0" smtClean="0">
                <a:solidFill>
                  <a:schemeClr val="tx1"/>
                </a:solidFill>
                <a:ea typeface="+mn-ea"/>
                <a:cs typeface="+mn-cs"/>
              </a:rPr>
              <a:t>以兩者先發生者計算</a:t>
            </a:r>
            <a:r>
              <a:rPr lang="en-US" sz="1200" b="0" i="0" smtClean="0">
                <a:solidFill>
                  <a:schemeClr val="tx1"/>
                </a:solidFill>
                <a:ea typeface="+mn-ea"/>
                <a:cs typeface="+mn-cs"/>
              </a:rPr>
              <a:t>），</a:t>
            </a:r>
            <a:r>
              <a:rPr lang="en-US" sz="1200" b="0" i="0">
                <a:solidFill>
                  <a:schemeClr val="tx1"/>
                </a:solidFill>
                <a:ea typeface="+mn-ea"/>
                <a:cs typeface="+mn-cs"/>
              </a:rPr>
              <a:t>您可在任何時間參加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通常，如果您在特別參加期內參加，則無需支付逾期登記罰款。此特別參加期不適用於腎臟病末期患者（ESRD） </a:t>
            </a:r>
          </a:p>
          <a:p>
            <a:pPr marL="237744" indent="-237744" algn="l" defTabSz="914400">
              <a:spcAft>
                <a:spcPts val="600"/>
              </a:spcAft>
              <a:buClr>
                <a:schemeClr val="tx1"/>
              </a:buClr>
              <a:buFont typeface="Arial"/>
              <a:buChar char="•"/>
            </a:pPr>
            <a:r>
              <a:rPr lang="en-US" sz="1200" b="0" i="0">
                <a:solidFill>
                  <a:schemeClr val="tx1"/>
                </a:solidFill>
                <a:ea typeface="+mn-ea"/>
                <a:cs typeface="+mn-cs"/>
              </a:rPr>
              <a:t>您應聯絡僱主或工會福利管理員，瞭解您的保險如何與「聯邦醫療保險」合用，以及延遲參加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是否對您更有利</a:t>
            </a:r>
            <a:r>
              <a:rPr lang="en-US" sz="1200" b="0" i="0">
                <a:solidFill>
                  <a:schemeClr val="tx1"/>
                </a:solidFill>
                <a:ea typeface="+mn-ea"/>
                <a:cs typeface="+mn-cs"/>
              </a:rPr>
              <a:t>。 </a:t>
            </a:r>
          </a:p>
          <a:p>
            <a:pPr marL="237744" indent="-237744" algn="l" defTabSz="914400">
              <a:spcAft>
                <a:spcPts val="600"/>
              </a:spcAft>
              <a:buClr>
                <a:schemeClr val="tx1"/>
              </a:buClr>
              <a:buFont typeface="Arial"/>
              <a:buChar char="•"/>
            </a:pPr>
            <a:r>
              <a:rPr lang="en-US" sz="1200" b="0" i="0">
                <a:solidFill>
                  <a:schemeClr val="tx1"/>
                </a:solidFill>
                <a:ea typeface="+mn-ea"/>
                <a:cs typeface="+mn-cs"/>
              </a:rPr>
              <a:t>如果您在首次有資格時不參加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則可能必須等到每年的一般參加期期間（每年 1 月 1 日至 3 月 31 日）參加。</a:t>
            </a:r>
            <a:r>
              <a:rPr lang="en-US" sz="1200" b="0" i="0" baseline="0">
                <a:solidFill>
                  <a:schemeClr val="tx1"/>
                </a:solidFill>
                <a:ea typeface="+mn-ea"/>
                <a:cs typeface="+mn-cs"/>
              </a:rPr>
              <a:t> </a:t>
            </a:r>
            <a:r>
              <a:rPr lang="en-US" sz="1200" b="0" i="0">
                <a:solidFill>
                  <a:schemeClr val="tx1"/>
                </a:solidFill>
                <a:ea typeface="+mn-ea"/>
                <a:cs typeface="+mn-cs"/>
              </a:rPr>
              <a:t>您的承保將於該年的 7 月 1 日起生效。  </a:t>
            </a:r>
          </a:p>
          <a:p>
            <a:pPr marL="237744" indent="-237744" algn="l" defTabSz="914400">
              <a:spcAft>
                <a:spcPts val="600"/>
              </a:spcAft>
              <a:buClr>
                <a:schemeClr val="tx1"/>
              </a:buClr>
              <a:buFont typeface="Arial"/>
              <a:buChar char="•"/>
            </a:pPr>
            <a:r>
              <a:rPr lang="en-US" sz="1200" b="0" i="0">
                <a:solidFill>
                  <a:schemeClr val="tx1"/>
                </a:solidFill>
                <a:ea typeface="+mn-ea"/>
                <a:cs typeface="+mn-cs"/>
              </a:rPr>
              <a:t>如果您在首次符合資格時沒有參加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將需為逾期參加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的每個完整的 </a:t>
            </a:r>
            <a:r>
              <a:rPr lang="en-US" sz="1200" b="0" i="0">
                <a:solidFill>
                  <a:schemeClr val="tx1"/>
                </a:solidFill>
                <a:ea typeface="+mn-ea"/>
                <a:cs typeface="+mn-cs"/>
              </a:rPr>
              <a:t>12 個月交納 10% 的保費罰款，特殊情況除外。在大多數情況下，只要有 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都將必須支付此罰款。</a:t>
            </a:r>
          </a:p>
          <a:p>
            <a:pPr marL="237744" indent="-237744" algn="l" defTabSz="914400">
              <a:spcAft>
                <a:spcPts val="600"/>
              </a:spcAft>
              <a:buNone/>
            </a:pPr>
            <a:r>
              <a:rPr lang="en-US" sz="1200" b="0" i="0">
                <a:solidFill>
                  <a:schemeClr val="tx1"/>
                </a:solidFill>
                <a:ea typeface="+mn-ea"/>
                <a:cs typeface="+mn-cs"/>
              </a:rPr>
              <a:t>	</a:t>
            </a:r>
          </a:p>
          <a:p>
            <a:pPr marL="237744" indent="-237744" algn="l" defTabSz="914400">
              <a:spcAft>
                <a:spcPts val="600"/>
              </a:spcAft>
              <a:buFont typeface="Wingdings"/>
              <a:buChar char="§"/>
            </a:pPr>
            <a:endParaRPr lang="en-US" dirty="0" smtClean="0"/>
          </a:p>
          <a:p>
            <a:pPr marL="0" algn="l" defTabSz="914400">
              <a:spcAft>
                <a:spcPts val="600"/>
              </a:spcAft>
              <a:buNone/>
            </a:pPr>
            <a:endParaRPr lang="en-US" dirty="0" smtClean="0"/>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21</a:t>
            </a:fld>
            <a:endParaRPr lang="en-US" sz="1200" b="0" i="0">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1" y="4560570"/>
            <a:ext cx="5852160" cy="4523817"/>
          </a:xfrm>
        </p:spPr>
        <p:txBody>
          <a:bodyPr>
            <a:normAutofit fontScale="92500" lnSpcReduction="10000"/>
          </a:bodyPr>
          <a:lstStyle/>
          <a:p>
            <a:pPr marL="237744" indent="-237744" algn="l" defTabSz="914400">
              <a:spcAft>
                <a:spcPts val="0"/>
              </a:spcAft>
              <a:buClr>
                <a:schemeClr val="tx1"/>
              </a:buClr>
              <a:buFont typeface="Arial"/>
              <a:buChar char="•"/>
            </a:pPr>
            <a:r>
              <a:rPr lang="en-US" sz="1150" b="0" i="0">
                <a:solidFill>
                  <a:schemeClr val="tx1"/>
                </a:solidFill>
                <a:ea typeface="+mn-ea"/>
                <a:cs typeface="+mn-cs"/>
              </a:rPr>
              <a:t>差額保險（「聯邦醫療保險」補充保險）保單屬於私人醫療保險，僅為投保人承保，不包括配偶。由私人保險公司銷售以補充原有「聯邦醫療保險」（幫助支付原有「聯邦醫療保險」承保範圍的「缺口」，例如支付自付額、共同保險和共付額）。</a:t>
            </a:r>
          </a:p>
          <a:p>
            <a:pPr marL="237744" lvl="2" indent="-237744" algn="l" defTabSz="914400">
              <a:spcAft>
                <a:spcPts val="0"/>
              </a:spcAft>
              <a:buClr>
                <a:schemeClr val="tx1"/>
              </a:buClr>
              <a:buFont typeface="Arial"/>
              <a:buChar char="•"/>
            </a:pPr>
            <a:r>
              <a:rPr lang="en-US" sz="1150" b="0" i="0" smtClean="0">
                <a:solidFill>
                  <a:schemeClr val="tx1"/>
                </a:solidFill>
                <a:ea typeface="+mn-ea"/>
                <a:cs typeface="+mn-cs"/>
              </a:rPr>
              <a:t>支付接受</a:t>
            </a:r>
            <a:r>
              <a:rPr lang="en-US" sz="1150" b="0" i="0">
                <a:solidFill>
                  <a:schemeClr val="tx1"/>
                </a:solidFill>
                <a:ea typeface="+mn-ea"/>
                <a:cs typeface="+mn-cs"/>
              </a:rPr>
              <a:t>「聯邦醫療保險」的任何醫生、醫院或醫療服務提供者提供的「聯邦醫療保險」承保的服務（例外情況是，</a:t>
            </a:r>
            <a:r>
              <a:rPr lang="en-US" sz="1150" b="0" i="0" smtClean="0">
                <a:solidFill>
                  <a:schemeClr val="tx1"/>
                </a:solidFill>
                <a:ea typeface="+mn-ea"/>
                <a:cs typeface="+mn-cs"/>
              </a:rPr>
              <a:t>差額</a:t>
            </a:r>
            <a:r>
              <a:rPr lang="zh-TW" altLang="en-US" sz="1150" b="0" i="0" smtClean="0">
                <a:solidFill>
                  <a:schemeClr val="tx1"/>
                </a:solidFill>
                <a:ea typeface="+mn-ea"/>
                <a:cs typeface="+mn-cs"/>
              </a:rPr>
              <a:t>保險會</a:t>
            </a:r>
            <a:r>
              <a:rPr lang="en-US" sz="1150" b="0" i="0" smtClean="0">
                <a:solidFill>
                  <a:schemeClr val="tx1"/>
                </a:solidFill>
                <a:ea typeface="+mn-ea"/>
                <a:cs typeface="+mn-cs"/>
              </a:rPr>
              <a:t>「</a:t>
            </a:r>
            <a:r>
              <a:rPr lang="zh-TW" altLang="en-US" sz="1150" b="0" i="0" smtClean="0">
                <a:solidFill>
                  <a:schemeClr val="tx1"/>
                </a:solidFill>
                <a:ea typeface="+mn-ea"/>
                <a:cs typeface="+mn-cs"/>
              </a:rPr>
              <a:t>選擇</a:t>
            </a:r>
            <a:r>
              <a:rPr lang="en-US" sz="1150" b="0" i="0" smtClean="0">
                <a:solidFill>
                  <a:schemeClr val="tx1"/>
                </a:solidFill>
                <a:ea typeface="+mn-ea"/>
                <a:cs typeface="+mn-cs"/>
              </a:rPr>
              <a:t>」</a:t>
            </a:r>
            <a:r>
              <a:rPr lang="en-US" sz="1150" b="0" i="0">
                <a:solidFill>
                  <a:schemeClr val="tx1"/>
                </a:solidFill>
                <a:ea typeface="+mn-ea"/>
                <a:cs typeface="+mn-cs"/>
              </a:rPr>
              <a:t>那些要求您使用指定醫院的保單，而且在某些情況下使用指定醫生才能獲得全部福利。）</a:t>
            </a:r>
          </a:p>
          <a:p>
            <a:pPr marL="237744" lvl="2" indent="-237744" algn="l" defTabSz="914400">
              <a:spcAft>
                <a:spcPts val="0"/>
              </a:spcAft>
              <a:buClr>
                <a:schemeClr val="tx1"/>
              </a:buClr>
              <a:buFont typeface="Arial"/>
              <a:buChar char="•"/>
            </a:pPr>
            <a:r>
              <a:rPr lang="en-US" sz="1150" b="0" i="0">
                <a:solidFill>
                  <a:schemeClr val="tx1"/>
                </a:solidFill>
                <a:ea typeface="+mn-ea"/>
                <a:cs typeface="+mn-cs"/>
              </a:rPr>
              <a:t>差額保險可能承保「聯邦醫療保險」不承保的某些項目，取決於差額保險計劃。</a:t>
            </a:r>
          </a:p>
          <a:p>
            <a:pPr marL="237744" lvl="1" indent="-237744" algn="l" defTabSz="914400">
              <a:spcAft>
                <a:spcPts val="0"/>
              </a:spcAft>
              <a:buClr>
                <a:schemeClr val="tx1"/>
              </a:buClr>
              <a:buFont typeface="Arial"/>
              <a:buChar char="•"/>
            </a:pPr>
            <a:r>
              <a:rPr lang="en-US" sz="1150" b="0" i="0">
                <a:solidFill>
                  <a:schemeClr val="tx1"/>
                </a:solidFill>
                <a:ea typeface="+mn-ea"/>
                <a:cs typeface="+mn-cs"/>
              </a:rPr>
              <a:t>它們必須遵循保護「聯邦醫療保險」受保人的聯邦和州法律。</a:t>
            </a:r>
          </a:p>
          <a:p>
            <a:pPr marL="237744" indent="-237744" algn="l" defTabSz="914400">
              <a:spcAft>
                <a:spcPts val="0"/>
              </a:spcAft>
              <a:buClr>
                <a:schemeClr val="tx1"/>
              </a:buClr>
              <a:buFont typeface="Arial"/>
              <a:buChar char="•"/>
            </a:pPr>
            <a:r>
              <a:rPr lang="en-US" sz="1150" b="0" i="0" smtClean="0">
                <a:solidFill>
                  <a:schemeClr val="tx1"/>
                </a:solidFill>
                <a:ea typeface="+mn-ea"/>
                <a:cs typeface="+mn-cs"/>
              </a:rPr>
              <a:t>除麻薩諸塞州</a:t>
            </a:r>
            <a:r>
              <a:rPr lang="en-US" sz="1150" b="0" i="0">
                <a:solidFill>
                  <a:schemeClr val="tx1"/>
                </a:solidFill>
                <a:ea typeface="+mn-ea"/>
                <a:cs typeface="+mn-cs"/>
              </a:rPr>
              <a:t>、明尼蘇達州和威斯康辛州以外的所有州，</a:t>
            </a:r>
            <a:r>
              <a:rPr lang="en-US" sz="1150" b="0" i="0" smtClean="0">
                <a:solidFill>
                  <a:schemeClr val="tx1"/>
                </a:solidFill>
                <a:ea typeface="+mn-ea"/>
                <a:cs typeface="+mn-cs"/>
              </a:rPr>
              <a:t>差額保險必須是標準化計劃 </a:t>
            </a:r>
            <a:r>
              <a:rPr lang="en-US" sz="1150" b="0" i="0">
                <a:solidFill>
                  <a:schemeClr val="tx1"/>
                </a:solidFill>
                <a:ea typeface="+mn-ea"/>
                <a:cs typeface="+mn-cs"/>
              </a:rPr>
              <a:t>A、B、C、D、F、G、K、L、M 或 N 之一</a:t>
            </a:r>
            <a:r>
              <a:rPr lang="en-US" sz="1150" b="0" i="0" smtClean="0">
                <a:solidFill>
                  <a:schemeClr val="tx1"/>
                </a:solidFill>
                <a:ea typeface="+mn-ea"/>
                <a:cs typeface="+mn-cs"/>
              </a:rPr>
              <a:t>，</a:t>
            </a:r>
            <a:r>
              <a:rPr lang="zh-TW" altLang="en-US" sz="1150" b="0" i="0" smtClean="0">
                <a:solidFill>
                  <a:schemeClr val="tx1"/>
                </a:solidFill>
                <a:ea typeface="+mn-ea"/>
                <a:cs typeface="+mn-cs"/>
              </a:rPr>
              <a:t>以便</a:t>
            </a:r>
            <a:r>
              <a:rPr lang="en-US" sz="1150" b="0" i="0" smtClean="0">
                <a:solidFill>
                  <a:schemeClr val="tx1"/>
                </a:solidFill>
                <a:ea typeface="+mn-ea"/>
                <a:cs typeface="+mn-cs"/>
              </a:rPr>
              <a:t>很容易比較這些計劃</a:t>
            </a:r>
            <a:r>
              <a:rPr lang="en-US" sz="1150" b="0" i="0">
                <a:solidFill>
                  <a:schemeClr val="tx1"/>
                </a:solidFill>
                <a:ea typeface="+mn-ea"/>
                <a:cs typeface="+mn-cs"/>
              </a:rPr>
              <a:t>。每種計劃都有不同的福利組合，且對任何保險公司都一樣。比較差額保險保單很重要，</a:t>
            </a:r>
            <a:r>
              <a:rPr lang="en-US" sz="1150" b="0" i="0" smtClean="0">
                <a:solidFill>
                  <a:schemeClr val="tx1"/>
                </a:solidFill>
                <a:ea typeface="+mn-ea"/>
                <a:cs typeface="+mn-cs"/>
              </a:rPr>
              <a:t>因為各保單費用</a:t>
            </a:r>
            <a:r>
              <a:rPr lang="zh-TW" altLang="en-US" sz="1150" b="0" i="0" smtClean="0">
                <a:solidFill>
                  <a:schemeClr val="tx1"/>
                </a:solidFill>
                <a:ea typeface="+mn-ea"/>
                <a:cs typeface="+mn-cs"/>
              </a:rPr>
              <a:t>都</a:t>
            </a:r>
            <a:r>
              <a:rPr lang="en-US" sz="1150" b="0" i="0" smtClean="0">
                <a:solidFill>
                  <a:schemeClr val="tx1"/>
                </a:solidFill>
                <a:ea typeface="+mn-ea"/>
                <a:cs typeface="+mn-cs"/>
              </a:rPr>
              <a:t>不同</a:t>
            </a:r>
            <a:r>
              <a:rPr lang="en-US" sz="1150" b="0" i="0">
                <a:solidFill>
                  <a:schemeClr val="tx1"/>
                </a:solidFill>
                <a:ea typeface="+mn-ea"/>
                <a:cs typeface="+mn-cs"/>
              </a:rPr>
              <a:t>（</a:t>
            </a:r>
            <a:r>
              <a:rPr lang="en-US" sz="1150" b="0" i="0" smtClean="0">
                <a:solidFill>
                  <a:schemeClr val="tx1"/>
                </a:solidFill>
                <a:ea typeface="+mn-ea"/>
                <a:cs typeface="+mn-cs"/>
              </a:rPr>
              <a:t>注：</a:t>
            </a:r>
            <a:r>
              <a:rPr lang="zh-TW" altLang="en-US" sz="1150" b="0" i="0" smtClean="0">
                <a:solidFill>
                  <a:schemeClr val="tx1"/>
                </a:solidFill>
                <a:ea typeface="+mn-ea"/>
                <a:cs typeface="+mn-cs"/>
              </a:rPr>
              <a:t>（由</a:t>
            </a:r>
            <a:r>
              <a:rPr lang="en-US" sz="1150" b="0" i="0" smtClean="0">
                <a:solidFill>
                  <a:schemeClr val="tx1"/>
                </a:solidFill>
                <a:ea typeface="+mn-ea"/>
                <a:cs typeface="+mn-cs"/>
              </a:rPr>
              <a:t>州</a:t>
            </a:r>
            <a:r>
              <a:rPr lang="zh-TW" altLang="en-US" sz="1150" b="0" i="0" smtClean="0">
                <a:solidFill>
                  <a:schemeClr val="tx1"/>
                </a:solidFill>
                <a:ea typeface="+mn-ea"/>
                <a:cs typeface="+mn-cs"/>
              </a:rPr>
              <a:t>政府</a:t>
            </a:r>
            <a:r>
              <a:rPr lang="en-US" sz="1150" b="0" i="0" smtClean="0">
                <a:solidFill>
                  <a:schemeClr val="tx1"/>
                </a:solidFill>
                <a:ea typeface="+mn-ea"/>
                <a:cs typeface="+mn-cs"/>
              </a:rPr>
              <a:t>審批</a:t>
            </a:r>
            <a:r>
              <a:rPr lang="zh-TW" altLang="en-US" sz="1150" b="0" i="0" smtClean="0">
                <a:solidFill>
                  <a:schemeClr val="tx1"/>
                </a:solidFill>
                <a:ea typeface="+mn-ea"/>
                <a:cs typeface="+mn-cs"/>
              </a:rPr>
              <a:t>）</a:t>
            </a:r>
            <a:r>
              <a:rPr lang="en-US" sz="1150" b="0" i="0" smtClean="0">
                <a:solidFill>
                  <a:schemeClr val="tx1"/>
                </a:solidFill>
                <a:ea typeface="+mn-ea"/>
                <a:cs typeface="+mn-cs"/>
              </a:rPr>
              <a:t>每家公司自行決定要銷售的差額保險及每種計劃的價格</a:t>
            </a:r>
            <a:r>
              <a:rPr lang="en-US" sz="1150" b="0" i="0">
                <a:solidFill>
                  <a:schemeClr val="tx1"/>
                </a:solidFill>
                <a:ea typeface="+mn-ea"/>
                <a:cs typeface="+mn-cs"/>
              </a:rPr>
              <a:t>。）</a:t>
            </a:r>
          </a:p>
          <a:p>
            <a:pPr marL="237744" indent="-237744" algn="l" defTabSz="914400">
              <a:spcAft>
                <a:spcPts val="0"/>
              </a:spcAft>
              <a:buClr>
                <a:schemeClr val="tx1"/>
              </a:buClr>
              <a:buFont typeface="Arial"/>
              <a:buChar char="•"/>
            </a:pPr>
            <a:r>
              <a:rPr lang="en-US" sz="1150" b="0" i="0">
                <a:solidFill>
                  <a:schemeClr val="tx1"/>
                </a:solidFill>
                <a:ea typeface="+mn-ea"/>
                <a:cs typeface="+mn-cs"/>
              </a:rPr>
              <a:t>差額保險保單只能與原有「聯邦醫療保險」合用（不能與「聯邦醫療保險」優勢計劃（MA）或其他「聯邦醫療保險」計劃合用）。如果您屬於以下情況，則任何人向您銷售差額保險保單均屬違法：</a:t>
            </a:r>
          </a:p>
          <a:p>
            <a:pPr marL="402336" lvl="2" indent="-173736" algn="l" defTabSz="914400">
              <a:spcAft>
                <a:spcPts val="0"/>
              </a:spcAft>
              <a:buClr>
                <a:schemeClr val="tx1"/>
              </a:buClr>
              <a:buFont typeface="Calibri"/>
              <a:buChar char="–"/>
            </a:pPr>
            <a:r>
              <a:rPr lang="en-US" sz="1150" b="0" i="0">
                <a:solidFill>
                  <a:schemeClr val="tx1"/>
                </a:solidFill>
                <a:ea typeface="+mn-ea"/>
                <a:cs typeface="+mn-cs"/>
              </a:rPr>
              <a:t>參加了「聯邦醫療保險」優勢計劃（除非您的計劃即將結束）。</a:t>
            </a:r>
          </a:p>
          <a:p>
            <a:pPr marL="402336" lvl="2" indent="-173736" algn="l" defTabSz="914400">
              <a:spcAft>
                <a:spcPts val="0"/>
              </a:spcAft>
              <a:buClr>
                <a:schemeClr val="tx1"/>
              </a:buClr>
              <a:buFont typeface="Calibri"/>
              <a:buChar char="–"/>
            </a:pPr>
            <a:r>
              <a:rPr lang="en-US" sz="1150" b="0" i="0">
                <a:solidFill>
                  <a:schemeClr val="tx1"/>
                </a:solidFill>
                <a:ea typeface="+mn-ea"/>
                <a:cs typeface="+mn-cs"/>
              </a:rPr>
              <a:t>享有「州醫療補助」（除非州醫療補助支付您的差額保險保單，或只支付您的「聯邦醫療保險」B </a:t>
            </a:r>
            <a:r>
              <a:rPr lang="zh-TW" altLang="en-US" sz="1150" b="0" i="0" smtClean="0">
                <a:solidFill>
                  <a:schemeClr val="tx1"/>
                </a:solidFill>
                <a:ea typeface="+mn-ea"/>
                <a:cs typeface="+mn-cs"/>
              </a:rPr>
              <a:t>部份</a:t>
            </a:r>
            <a:r>
              <a:rPr lang="en-US" sz="1150" b="0" i="0" smtClean="0">
                <a:solidFill>
                  <a:schemeClr val="tx1"/>
                </a:solidFill>
                <a:ea typeface="+mn-ea"/>
                <a:cs typeface="+mn-cs"/>
              </a:rPr>
              <a:t>保費</a:t>
            </a:r>
            <a:r>
              <a:rPr lang="en-US" sz="1150" b="0" i="0">
                <a:solidFill>
                  <a:schemeClr val="tx1"/>
                </a:solidFill>
                <a:ea typeface="+mn-ea"/>
                <a:cs typeface="+mn-cs"/>
              </a:rPr>
              <a:t>）。</a:t>
            </a:r>
          </a:p>
          <a:p>
            <a:pPr marL="402336" lvl="2" indent="-173736" algn="l" defTabSz="914400">
              <a:spcAft>
                <a:spcPts val="0"/>
              </a:spcAft>
              <a:buClr>
                <a:schemeClr val="tx1"/>
              </a:buClr>
              <a:buFont typeface="Calibri"/>
              <a:buChar char="–"/>
            </a:pPr>
            <a:r>
              <a:rPr lang="en-US" sz="1150" b="0" i="0">
                <a:solidFill>
                  <a:schemeClr val="tx1"/>
                </a:solidFill>
                <a:ea typeface="+mn-ea"/>
                <a:cs typeface="+mn-cs"/>
              </a:rPr>
              <a:t>已享有差額保險保單（除非您取消了舊的差額保險保單）。</a:t>
            </a:r>
          </a:p>
          <a:p>
            <a:pPr marL="237744" indent="-237744" algn="l" defTabSz="914400">
              <a:spcAft>
                <a:spcPts val="0"/>
              </a:spcAft>
              <a:buClr>
                <a:schemeClr val="tx1"/>
              </a:buClr>
              <a:buFont typeface="Arial"/>
              <a:buChar char="•"/>
            </a:pPr>
            <a:r>
              <a:rPr lang="en-US" sz="1150" b="0" i="0">
                <a:solidFill>
                  <a:schemeClr val="tx1"/>
                </a:solidFill>
                <a:ea typeface="+mn-ea"/>
                <a:cs typeface="+mn-cs"/>
              </a:rPr>
              <a:t>如果您參加了「聯邦醫療保險」優勢計劃或其他「聯邦醫療保險」健康計劃，或許應結束您的差額保險單。即使您有資格保留這種保單，</a:t>
            </a:r>
            <a:r>
              <a:rPr lang="en-US" sz="1150" b="0" i="0" smtClean="0">
                <a:solidFill>
                  <a:schemeClr val="tx1"/>
                </a:solidFill>
                <a:ea typeface="+mn-ea"/>
                <a:cs typeface="+mn-cs"/>
              </a:rPr>
              <a:t>它既無法</a:t>
            </a:r>
            <a:r>
              <a:rPr lang="zh-TW" altLang="en-US" sz="1150" b="0" i="0" smtClean="0">
                <a:solidFill>
                  <a:schemeClr val="tx1"/>
                </a:solidFill>
                <a:ea typeface="+mn-ea"/>
                <a:cs typeface="+mn-cs"/>
              </a:rPr>
              <a:t>支付</a:t>
            </a:r>
            <a:r>
              <a:rPr lang="en-US" sz="1150" b="0" i="0" smtClean="0">
                <a:solidFill>
                  <a:schemeClr val="tx1"/>
                </a:solidFill>
                <a:ea typeface="+mn-ea"/>
                <a:cs typeface="+mn-cs"/>
              </a:rPr>
              <a:t>根據</a:t>
            </a:r>
            <a:r>
              <a:rPr lang="en-US" sz="1150" b="0" i="0">
                <a:solidFill>
                  <a:schemeClr val="tx1"/>
                </a:solidFill>
                <a:ea typeface="+mn-ea"/>
                <a:cs typeface="+mn-cs"/>
              </a:rPr>
              <a:t>「聯邦醫療保險」優勢計劃或其他「聯邦醫療保險」健康計劃獲得的福利，</a:t>
            </a:r>
            <a:r>
              <a:rPr lang="en-US" sz="1150" b="0" i="0" smtClean="0">
                <a:solidFill>
                  <a:schemeClr val="tx1"/>
                </a:solidFill>
                <a:ea typeface="+mn-ea"/>
                <a:cs typeface="+mn-cs"/>
              </a:rPr>
              <a:t>也無法</a:t>
            </a:r>
            <a:r>
              <a:rPr lang="zh-TW" altLang="en-US" sz="1150" b="0" i="0" smtClean="0">
                <a:solidFill>
                  <a:schemeClr val="tx1"/>
                </a:solidFill>
                <a:ea typeface="+mn-ea"/>
                <a:cs typeface="+mn-cs"/>
              </a:rPr>
              <a:t>支付</a:t>
            </a:r>
            <a:r>
              <a:rPr lang="en-US" sz="1150" b="0" i="0" smtClean="0">
                <a:solidFill>
                  <a:schemeClr val="tx1"/>
                </a:solidFill>
                <a:ea typeface="+mn-ea"/>
                <a:cs typeface="+mn-cs"/>
              </a:rPr>
              <a:t>這些計劃的任何分攤費用。</a:t>
            </a:r>
            <a:endParaRPr lang="en-US" sz="1150" b="0" i="0">
              <a:solidFill>
                <a:schemeClr val="tx1"/>
              </a:solidFill>
              <a:ea typeface="+mn-ea"/>
              <a:cs typeface="+mn-cs"/>
            </a:endParaRPr>
          </a:p>
          <a:p>
            <a:pPr marL="237744" indent="-237744" algn="l" defTabSz="914400">
              <a:spcAft>
                <a:spcPts val="0"/>
              </a:spcAft>
              <a:buClr>
                <a:schemeClr val="tx1"/>
              </a:buClr>
              <a:buFont typeface="Arial"/>
              <a:buChar char="•"/>
            </a:pPr>
            <a:r>
              <a:rPr lang="en-US" sz="1150" b="0" i="0">
                <a:solidFill>
                  <a:schemeClr val="tx1"/>
                </a:solidFill>
                <a:ea typeface="+mn-ea"/>
                <a:cs typeface="+mn-cs"/>
              </a:rPr>
              <a:t>如果您參加了原有「聯邦醫療保險」並享有差額保險保單，即可去接受「聯邦醫療保險」的任何醫生、醫院或其他健康照護醫療服務提供者看病。但是，如果您有稱為</a:t>
            </a:r>
            <a:r>
              <a:rPr lang="en-US" sz="1150" b="1" i="0">
                <a:solidFill>
                  <a:schemeClr val="tx1"/>
                </a:solidFill>
                <a:ea typeface="+mn-ea"/>
                <a:cs typeface="+mn-cs"/>
              </a:rPr>
              <a:t>「聯邦醫療保險」「選擇」（SELECT）</a:t>
            </a:r>
            <a:r>
              <a:rPr lang="en-US" sz="1150" b="0" i="0" smtClean="0">
                <a:solidFill>
                  <a:schemeClr val="tx1"/>
                </a:solidFill>
                <a:ea typeface="+mn-ea"/>
                <a:cs typeface="+mn-cs"/>
              </a:rPr>
              <a:t>的差額保險，</a:t>
            </a:r>
            <a:r>
              <a:rPr lang="en-US" sz="1150" b="0" i="0">
                <a:solidFill>
                  <a:schemeClr val="tx1"/>
                </a:solidFill>
                <a:ea typeface="+mn-ea"/>
                <a:cs typeface="+mn-cs"/>
              </a:rPr>
              <a:t>則必須使用指定的醫院，且在某些情況下使用指定的醫生才能獲得所有保險福利。</a:t>
            </a:r>
          </a:p>
          <a:p>
            <a:pPr marL="237744" indent="-237744" algn="l" defTabSz="914400">
              <a:spcAft>
                <a:spcPts val="0"/>
              </a:spcAft>
              <a:buFont typeface="Wingdings"/>
              <a:buChar char="§"/>
            </a:pPr>
            <a:endParaRPr lang="en-US" sz="1100"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22</a:t>
            </a:fld>
            <a:endParaRPr lang="en-US" sz="1200" b="0" i="0">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3736" lvl="1" indent="-182880" algn="l" defTabSz="914400">
              <a:spcAft>
                <a:spcPts val="600"/>
              </a:spcAft>
              <a:buClr>
                <a:schemeClr val="tx1"/>
              </a:buClr>
              <a:buFont typeface="Arial"/>
              <a:buChar char="•"/>
            </a:pPr>
            <a:r>
              <a:rPr lang="en-US" sz="1200" b="0" i="0">
                <a:solidFill>
                  <a:schemeClr val="tx1"/>
                </a:solidFill>
                <a:ea typeface="+mn-ea"/>
                <a:cs typeface="+mn-cs"/>
              </a:rPr>
              <a:t>您需要</a:t>
            </a:r>
            <a:r>
              <a:rPr lang="en-US" sz="1200" b="0" i="0" baseline="0">
                <a:solidFill>
                  <a:schemeClr val="tx1"/>
                </a:solidFill>
                <a:ea typeface="+mn-ea"/>
                <a:cs typeface="+mn-cs"/>
              </a:rPr>
              <a:t>有</a:t>
            </a:r>
            <a:r>
              <a:rPr lang="en-US" sz="1200" b="0" i="0">
                <a:solidFill>
                  <a:schemeClr val="tx1"/>
                </a:solidFill>
                <a:ea typeface="+mn-ea"/>
                <a:cs typeface="+mn-cs"/>
              </a:rPr>
              <a:t>原有「聯邦醫療保險」方可獲得</a:t>
            </a:r>
            <a:r>
              <a:rPr lang="en-US" sz="1200" b="0" i="0" baseline="0">
                <a:solidFill>
                  <a:schemeClr val="tx1"/>
                </a:solidFill>
                <a:ea typeface="+mn-ea"/>
                <a:cs typeface="+mn-cs"/>
              </a:rPr>
              <a:t>差額保險單；</a:t>
            </a:r>
            <a:r>
              <a:rPr lang="en-US" sz="1200" b="0" i="0">
                <a:solidFill>
                  <a:schemeClr val="tx1"/>
                </a:solidFill>
                <a:ea typeface="+mn-ea"/>
                <a:cs typeface="+mn-cs"/>
              </a:rPr>
              <a:t>差額保險不可與「聯邦醫療保險」優勢計劃合用。</a:t>
            </a:r>
            <a:r>
              <a:rPr lang="en-US" sz="1200" b="0" i="0" baseline="0">
                <a:solidFill>
                  <a:schemeClr val="tx1"/>
                </a:solidFill>
                <a:ea typeface="+mn-ea"/>
                <a:cs typeface="+mn-cs"/>
              </a:rPr>
              <a:t> </a:t>
            </a:r>
          </a:p>
          <a:p>
            <a:pPr marL="173736" lvl="1" indent="-182880" algn="l" defTabSz="914400">
              <a:spcAft>
                <a:spcPts val="600"/>
              </a:spcAft>
              <a:buClr>
                <a:schemeClr val="tx1"/>
              </a:buClr>
              <a:buFont typeface="Arial"/>
              <a:buChar char="•"/>
            </a:pPr>
            <a:r>
              <a:rPr lang="en-US" sz="1200" b="0" i="0" baseline="0">
                <a:solidFill>
                  <a:schemeClr val="tx1"/>
                </a:solidFill>
                <a:ea typeface="+mn-ea"/>
                <a:cs typeface="+mn-cs"/>
              </a:rPr>
              <a:t>如果您</a:t>
            </a:r>
            <a:r>
              <a:rPr lang="en-US" sz="1200" b="0" i="0">
                <a:solidFill>
                  <a:schemeClr val="tx1"/>
                </a:solidFill>
                <a:ea typeface="+mn-ea"/>
                <a:cs typeface="+mn-cs"/>
              </a:rPr>
              <a:t>有補充「聯邦醫療保險」的其他保險，則可能不需要差額保險。</a:t>
            </a:r>
          </a:p>
          <a:p>
            <a:pPr marL="173736" lvl="1" indent="-182880" algn="l" defTabSz="914400">
              <a:spcAft>
                <a:spcPts val="600"/>
              </a:spcAft>
              <a:buClr>
                <a:schemeClr val="tx1"/>
              </a:buClr>
              <a:buFont typeface="Arial"/>
              <a:buChar char="•"/>
            </a:pPr>
            <a:r>
              <a:rPr lang="en-US" sz="1200" b="0" i="0">
                <a:solidFill>
                  <a:schemeClr val="tx1"/>
                </a:solidFill>
                <a:ea typeface="+mn-ea"/>
                <a:cs typeface="+mn-cs"/>
              </a:rPr>
              <a:t>您</a:t>
            </a:r>
            <a:r>
              <a:rPr lang="en-US" sz="1200" b="0" i="0" baseline="0">
                <a:solidFill>
                  <a:schemeClr val="tx1"/>
                </a:solidFill>
                <a:ea typeface="+mn-ea"/>
                <a:cs typeface="+mn-cs"/>
              </a:rPr>
              <a:t>需要考慮是否</a:t>
            </a:r>
            <a:r>
              <a:rPr lang="en-US" sz="1200" b="0" i="0">
                <a:solidFill>
                  <a:schemeClr val="tx1"/>
                </a:solidFill>
                <a:ea typeface="+mn-ea"/>
                <a:cs typeface="+mn-cs"/>
              </a:rPr>
              <a:t>能夠負擔得起「聯邦醫療保險」自付額和共付額</a:t>
            </a:r>
            <a:r>
              <a:rPr lang="en-US" sz="1200" b="0" i="0" smtClean="0">
                <a:solidFill>
                  <a:schemeClr val="tx1"/>
                </a:solidFill>
                <a:ea typeface="+mn-ea"/>
                <a:cs typeface="+mn-cs"/>
              </a:rPr>
              <a:t>，</a:t>
            </a:r>
            <a:r>
              <a:rPr lang="zh-TW" altLang="en-US" sz="1200" b="0" i="0" smtClean="0">
                <a:solidFill>
                  <a:schemeClr val="tx1"/>
                </a:solidFill>
                <a:ea typeface="+mn-ea"/>
                <a:cs typeface="+mn-cs"/>
              </a:rPr>
              <a:t>以此</a:t>
            </a:r>
            <a:r>
              <a:rPr lang="en-US" sz="1200" b="0" i="0" baseline="0" smtClean="0">
                <a:solidFill>
                  <a:schemeClr val="tx1"/>
                </a:solidFill>
                <a:ea typeface="+mn-ea"/>
                <a:cs typeface="+mn-cs"/>
              </a:rPr>
              <a:t>權衡</a:t>
            </a:r>
            <a:r>
              <a:rPr lang="en-US" sz="1200" b="0" i="0" smtClean="0">
                <a:solidFill>
                  <a:schemeClr val="tx1"/>
                </a:solidFill>
                <a:ea typeface="+mn-ea"/>
                <a:cs typeface="+mn-cs"/>
              </a:rPr>
              <a:t>差額保險的每月保費</a:t>
            </a:r>
            <a:r>
              <a:rPr lang="en-US" sz="1200" b="0" i="0">
                <a:solidFill>
                  <a:schemeClr val="tx1"/>
                </a:solidFill>
                <a:ea typeface="+mn-ea"/>
                <a:cs typeface="+mn-cs"/>
              </a:rPr>
              <a:t>。</a:t>
            </a:r>
          </a:p>
          <a:p>
            <a:pPr marL="118872" indent="-118872" algn="l" defTabSz="914400">
              <a:spcBef>
                <a:spcPts val="594"/>
              </a:spcBef>
              <a:spcAft>
                <a:spcPts val="600"/>
              </a:spcAft>
              <a:buNone/>
            </a:pPr>
            <a:endParaRPr lang="en-US" dirty="0" smtClean="0"/>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23</a:t>
            </a:fld>
            <a:endParaRPr lang="en-US" sz="1200" b="0" i="0">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7744" indent="-237744" algn="l" defTabSz="914400">
              <a:spcAft>
                <a:spcPts val="600"/>
              </a:spcAft>
              <a:buClr>
                <a:schemeClr val="tx1"/>
              </a:buClr>
              <a:buFont typeface="Arial"/>
              <a:buChar char="•"/>
            </a:pPr>
            <a:r>
              <a:rPr lang="en-US" sz="1200" b="0" i="0">
                <a:solidFill>
                  <a:schemeClr val="tx1"/>
                </a:solidFill>
                <a:ea typeface="+mn-ea"/>
                <a:cs typeface="+mn-cs"/>
              </a:rPr>
              <a:t>購買差額保險單的最佳時間是在差額保險公開參加期。當您年滿 65 歲時並參加了 B </a:t>
            </a:r>
            <a:r>
              <a:rPr lang="zh-TW" altLang="en-US" sz="1200" b="0" i="0" smtClean="0">
                <a:solidFill>
                  <a:schemeClr val="tx1"/>
                </a:solidFill>
                <a:ea typeface="+mn-ea"/>
                <a:cs typeface="+mn-cs"/>
              </a:rPr>
              <a:t>部份</a:t>
            </a:r>
            <a:r>
              <a:rPr lang="en-US" sz="1200" b="0" i="0" smtClean="0">
                <a:solidFill>
                  <a:schemeClr val="tx1"/>
                </a:solidFill>
                <a:ea typeface="+mn-ea"/>
                <a:cs typeface="+mn-cs"/>
              </a:rPr>
              <a:t>開始</a:t>
            </a:r>
            <a:r>
              <a:rPr lang="en-US" sz="1200" b="0" i="0">
                <a:solidFill>
                  <a:schemeClr val="tx1"/>
                </a:solidFill>
                <a:ea typeface="+mn-ea"/>
                <a:cs typeface="+mn-cs"/>
              </a:rPr>
              <a:t>。</a:t>
            </a:r>
          </a:p>
          <a:p>
            <a:pPr marL="237744" indent="-237744" algn="l" defTabSz="914400">
              <a:spcAft>
                <a:spcPts val="600"/>
              </a:spcAft>
              <a:buClr>
                <a:schemeClr val="tx1"/>
              </a:buClr>
              <a:buFont typeface="Arial"/>
              <a:buChar char="•"/>
            </a:pPr>
            <a:r>
              <a:rPr lang="en-US" sz="1200" b="0" i="0">
                <a:solidFill>
                  <a:schemeClr val="tx1"/>
                </a:solidFill>
                <a:ea typeface="+mn-ea"/>
                <a:cs typeface="+mn-cs"/>
              </a:rPr>
              <a:t>您有 6 個月的差額保險公開參加期，保證您有權購買差額保險（「聯邦醫療保險」補充保險）保單。</a:t>
            </a:r>
            <a:r>
              <a:rPr lang="en-US" sz="1200" b="0" i="0" baseline="0">
                <a:solidFill>
                  <a:schemeClr val="tx1"/>
                </a:solidFill>
                <a:ea typeface="+mn-ea"/>
                <a:cs typeface="+mn-cs"/>
              </a:rPr>
              <a:t> </a:t>
            </a:r>
            <a:r>
              <a:rPr lang="en-US" sz="1200" b="0" i="0">
                <a:solidFill>
                  <a:schemeClr val="tx1"/>
                </a:solidFill>
                <a:ea typeface="+mn-ea"/>
                <a:cs typeface="+mn-cs"/>
              </a:rPr>
              <a:t>有些州的參加期更長。參加期開始後</a:t>
            </a:r>
            <a:r>
              <a:rPr lang="en-US" sz="1200" b="0" i="0" smtClean="0">
                <a:solidFill>
                  <a:schemeClr val="tx1"/>
                </a:solidFill>
                <a:ea typeface="+mn-ea"/>
                <a:cs typeface="+mn-cs"/>
              </a:rPr>
              <a:t>，</a:t>
            </a:r>
            <a:r>
              <a:rPr lang="zh-TW" altLang="en-US" sz="1200" b="0" i="0" smtClean="0">
                <a:solidFill>
                  <a:schemeClr val="tx1"/>
                </a:solidFill>
                <a:ea typeface="+mn-ea"/>
                <a:cs typeface="+mn-cs"/>
              </a:rPr>
              <a:t>便</a:t>
            </a:r>
            <a:r>
              <a:rPr lang="en-US" sz="1200" b="0" i="0" smtClean="0">
                <a:solidFill>
                  <a:schemeClr val="tx1"/>
                </a:solidFill>
                <a:ea typeface="+mn-ea"/>
                <a:cs typeface="+mn-cs"/>
              </a:rPr>
              <a:t>無法延遲或重複</a:t>
            </a:r>
            <a:r>
              <a:rPr lang="en-US" sz="1200" b="0" i="0">
                <a:solidFill>
                  <a:schemeClr val="tx1"/>
                </a:solidFill>
                <a:ea typeface="+mn-ea"/>
                <a:cs typeface="+mn-cs"/>
              </a:rPr>
              <a:t>。</a:t>
            </a:r>
          </a:p>
          <a:p>
            <a:pPr marL="237744" indent="-237744" algn="l" defTabSz="914400">
              <a:spcAft>
                <a:spcPts val="600"/>
              </a:spcAft>
              <a:buClr>
                <a:schemeClr val="tx1"/>
              </a:buClr>
              <a:buFont typeface="Arial"/>
              <a:buChar char="•"/>
            </a:pPr>
            <a:r>
              <a:rPr lang="en-US" sz="1200" b="0" i="0" baseline="0">
                <a:solidFill>
                  <a:schemeClr val="tx1"/>
                </a:solidFill>
                <a:ea typeface="+mn-ea"/>
                <a:cs typeface="+mn-cs"/>
              </a:rPr>
              <a:t>只要有公司同意賣給您一份差額保險單，</a:t>
            </a:r>
            <a:r>
              <a:rPr lang="en-US" sz="1200" b="0" i="0" baseline="0" smtClean="0">
                <a:solidFill>
                  <a:schemeClr val="tx1"/>
                </a:solidFill>
                <a:ea typeface="+mn-ea"/>
                <a:cs typeface="+mn-cs"/>
              </a:rPr>
              <a:t>您</a:t>
            </a:r>
            <a:r>
              <a:rPr lang="zh-TW" altLang="en-US" sz="1200" b="0" i="0" baseline="0" smtClean="0">
                <a:solidFill>
                  <a:schemeClr val="tx1"/>
                </a:solidFill>
                <a:ea typeface="+mn-ea"/>
                <a:cs typeface="+mn-cs"/>
              </a:rPr>
              <a:t>便</a:t>
            </a:r>
            <a:r>
              <a:rPr lang="en-US" sz="1200" b="0" i="0" baseline="0" smtClean="0">
                <a:solidFill>
                  <a:schemeClr val="tx1"/>
                </a:solidFill>
                <a:ea typeface="+mn-ea"/>
                <a:cs typeface="+mn-cs"/>
              </a:rPr>
              <a:t>可以購買</a:t>
            </a:r>
            <a:r>
              <a:rPr lang="en-US" sz="1200" b="0" i="0" baseline="0">
                <a:solidFill>
                  <a:schemeClr val="tx1"/>
                </a:solidFill>
                <a:ea typeface="+mn-ea"/>
                <a:cs typeface="+mn-cs"/>
              </a:rPr>
              <a:t>。然而，可能有限制。</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24</a:t>
            </a:fld>
            <a:endParaRPr lang="en-US" sz="1200" b="0" i="0">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Bef>
                <a:spcPts val="594"/>
              </a:spcBef>
              <a:spcAft>
                <a:spcPts val="600"/>
              </a:spcAft>
              <a:buNone/>
            </a:pPr>
            <a:r>
              <a:rPr lang="en-US" sz="1200" b="0" i="0">
                <a:solidFill>
                  <a:schemeClr val="tx1"/>
                </a:solidFill>
                <a:ea typeface="+mn-ea"/>
                <a:cs typeface="+mn-cs"/>
              </a:rPr>
              <a:t>所有的差額保險計劃均承保基本福利。包括以下福利：</a:t>
            </a:r>
          </a:p>
          <a:p>
            <a:pPr marL="356616" lvl="1" indent="-173736" algn="l" defTabSz="914400">
              <a:spcAft>
                <a:spcPts val="600"/>
              </a:spcAft>
              <a:buClr>
                <a:schemeClr val="tx1"/>
              </a:buClr>
              <a:buFont typeface="Arial"/>
              <a:buChar char="•"/>
            </a:pPr>
            <a:r>
              <a:rPr lang="en-US" sz="1200" b="0" i="0">
                <a:solidFill>
                  <a:schemeClr val="tx1"/>
                </a:solidFill>
                <a:ea typeface="+mn-ea"/>
                <a:cs typeface="+mn-cs"/>
              </a:rPr>
              <a:t>在用完「聯邦醫療保險」</a:t>
            </a:r>
            <a:r>
              <a:rPr lang="en-US" sz="1200" b="0" i="0" smtClean="0">
                <a:solidFill>
                  <a:schemeClr val="tx1"/>
                </a:solidFill>
                <a:ea typeface="+mn-ea"/>
                <a:cs typeface="+mn-cs"/>
              </a:rPr>
              <a:t>福利</a:t>
            </a:r>
            <a:r>
              <a:rPr lang="zh-TW" altLang="en-US" sz="1200" b="0" i="0" smtClean="0">
                <a:solidFill>
                  <a:schemeClr val="tx1"/>
                </a:solidFill>
                <a:ea typeface="+mn-ea"/>
                <a:cs typeface="+mn-cs"/>
              </a:rPr>
              <a:t>以</a:t>
            </a:r>
            <a:r>
              <a:rPr lang="en-US" sz="1200" b="0" i="0" smtClean="0">
                <a:solidFill>
                  <a:schemeClr val="tx1"/>
                </a:solidFill>
                <a:ea typeface="+mn-ea"/>
                <a:cs typeface="+mn-cs"/>
              </a:rPr>
              <a:t>後</a:t>
            </a:r>
            <a:r>
              <a:rPr lang="en-US" sz="1200" b="0" i="0">
                <a:solidFill>
                  <a:schemeClr val="tx1"/>
                </a:solidFill>
                <a:ea typeface="+mn-ea"/>
                <a:cs typeface="+mn-cs"/>
              </a:rPr>
              <a:t>，「聯邦醫療保險」 A </a:t>
            </a:r>
            <a:r>
              <a:rPr lang="zh-TW" altLang="en-US" sz="1200" b="0" i="0" smtClean="0">
                <a:solidFill>
                  <a:schemeClr val="tx1"/>
                </a:solidFill>
                <a:ea typeface="+mn-ea"/>
                <a:cs typeface="+mn-cs"/>
              </a:rPr>
              <a:t>部份</a:t>
            </a:r>
            <a:r>
              <a:rPr lang="en-US" sz="1200" b="0" i="0" smtClean="0">
                <a:solidFill>
                  <a:schemeClr val="tx1"/>
                </a:solidFill>
                <a:ea typeface="+mn-ea"/>
                <a:cs typeface="+mn-cs"/>
              </a:rPr>
              <a:t>共同保費和醫院費用</a:t>
            </a:r>
            <a:r>
              <a:rPr lang="en-US" sz="1200" b="0" i="0">
                <a:solidFill>
                  <a:schemeClr val="tx1"/>
                </a:solidFill>
                <a:ea typeface="+mn-ea"/>
                <a:cs typeface="+mn-cs"/>
              </a:rPr>
              <a:t>，延加最多 365 天</a:t>
            </a:r>
          </a:p>
          <a:p>
            <a:pPr marL="356616" lvl="1" indent="-173736" algn="l" defTabSz="914400">
              <a:spcAft>
                <a:spcPts val="600"/>
              </a:spcAft>
              <a:buClr>
                <a:schemeClr val="tx1"/>
              </a:buClr>
              <a:buFont typeface="Arial"/>
              <a:buChar char="•"/>
            </a:pPr>
            <a:r>
              <a:rPr lang="en-US" sz="1200" b="0" i="0">
                <a:solidFill>
                  <a:schemeClr val="tx1"/>
                </a:solidFill>
                <a:ea typeface="+mn-ea"/>
                <a:cs typeface="+mn-cs"/>
              </a:rPr>
              <a:t>「聯邦醫療保險」 B </a:t>
            </a:r>
            <a:r>
              <a:rPr lang="zh-TW" altLang="en-US" sz="1200" b="0" i="0" smtClean="0">
                <a:solidFill>
                  <a:schemeClr val="tx1"/>
                </a:solidFill>
                <a:ea typeface="+mn-ea"/>
                <a:cs typeface="+mn-cs"/>
              </a:rPr>
              <a:t>部份</a:t>
            </a:r>
            <a:r>
              <a:rPr lang="en-US" sz="1200" b="0" i="0" smtClean="0">
                <a:solidFill>
                  <a:schemeClr val="tx1"/>
                </a:solidFill>
                <a:ea typeface="+mn-ea"/>
                <a:cs typeface="+mn-cs"/>
              </a:rPr>
              <a:t>的共同保險或共付額</a:t>
            </a:r>
            <a:endParaRPr lang="en-US" sz="1200" b="0" i="0">
              <a:solidFill>
                <a:schemeClr val="tx1"/>
              </a:solidFill>
              <a:ea typeface="+mn-ea"/>
              <a:cs typeface="+mn-cs"/>
            </a:endParaRPr>
          </a:p>
          <a:p>
            <a:pPr marL="356616" lvl="1" indent="-173736" algn="l" defTabSz="914400">
              <a:spcAft>
                <a:spcPts val="600"/>
              </a:spcAft>
              <a:buClr>
                <a:schemeClr val="tx1"/>
              </a:buClr>
              <a:buFont typeface="Arial"/>
              <a:buChar char="•"/>
            </a:pPr>
            <a:r>
              <a:rPr lang="en-US" sz="1200" b="0" i="0">
                <a:solidFill>
                  <a:schemeClr val="tx1"/>
                </a:solidFill>
                <a:ea typeface="+mn-ea"/>
                <a:cs typeface="+mn-cs"/>
              </a:rPr>
              <a:t>血液（頭 3 品脫）</a:t>
            </a:r>
          </a:p>
          <a:p>
            <a:pPr marL="356616" lvl="1" indent="-173736" algn="l" defTabSz="914400">
              <a:spcAft>
                <a:spcPts val="600"/>
              </a:spcAft>
              <a:buClr>
                <a:schemeClr val="tx1"/>
              </a:buClr>
              <a:buFont typeface="Arial"/>
              <a:buChar char="•"/>
            </a:pPr>
            <a:r>
              <a:rPr lang="en-US" sz="1200" b="0" i="0">
                <a:solidFill>
                  <a:schemeClr val="tx1"/>
                </a:solidFill>
                <a:ea typeface="+mn-ea"/>
                <a:cs typeface="+mn-cs"/>
              </a:rPr>
              <a:t>A </a:t>
            </a:r>
            <a:r>
              <a:rPr lang="zh-TW" altLang="en-US" sz="1200" b="0" i="0" smtClean="0">
                <a:solidFill>
                  <a:schemeClr val="tx1"/>
                </a:solidFill>
                <a:ea typeface="+mn-ea"/>
                <a:cs typeface="+mn-cs"/>
              </a:rPr>
              <a:t>部份</a:t>
            </a:r>
            <a:r>
              <a:rPr lang="en-US" sz="1200" b="0" i="0" smtClean="0">
                <a:solidFill>
                  <a:schemeClr val="tx1"/>
                </a:solidFill>
                <a:ea typeface="+mn-ea"/>
                <a:cs typeface="+mn-cs"/>
              </a:rPr>
              <a:t>善終服務共同保險或共付額</a:t>
            </a:r>
            <a:endParaRPr lang="en-US" sz="1200" b="0" i="0">
              <a:solidFill>
                <a:schemeClr val="tx1"/>
              </a:solidFill>
              <a:ea typeface="+mn-ea"/>
              <a:cs typeface="+mn-cs"/>
            </a:endParaRPr>
          </a:p>
          <a:p>
            <a:pPr marL="530352" indent="-530352" algn="l" defTabSz="914400">
              <a:spcBef>
                <a:spcPts val="620"/>
              </a:spcBef>
              <a:spcAft>
                <a:spcPts val="600"/>
              </a:spcAft>
              <a:buNone/>
            </a:pPr>
            <a:r>
              <a:rPr lang="en-US" sz="1200" b="1" i="0">
                <a:solidFill>
                  <a:schemeClr val="tx1"/>
                </a:solidFill>
                <a:ea typeface="+mn-ea"/>
                <a:cs typeface="+mn-cs"/>
              </a:rPr>
              <a:t>注意：</a:t>
            </a:r>
            <a:r>
              <a:rPr lang="en-US" sz="1200" b="0" i="0">
                <a:solidFill>
                  <a:schemeClr val="tx1"/>
                </a:solidFill>
                <a:ea typeface="+mn-ea"/>
                <a:cs typeface="+mn-cs"/>
              </a:rPr>
              <a:t>    計劃 N 支付 B </a:t>
            </a:r>
            <a:r>
              <a:rPr lang="zh-TW" altLang="en-US" sz="1200" b="0" i="0" smtClean="0">
                <a:solidFill>
                  <a:schemeClr val="tx1"/>
                </a:solidFill>
                <a:ea typeface="+mn-ea"/>
                <a:cs typeface="+mn-cs"/>
              </a:rPr>
              <a:t>部份</a:t>
            </a:r>
            <a:r>
              <a:rPr lang="en-US" sz="1200" b="0" i="0" smtClean="0">
                <a:solidFill>
                  <a:schemeClr val="tx1"/>
                </a:solidFill>
                <a:ea typeface="+mn-ea"/>
                <a:cs typeface="+mn-cs"/>
              </a:rPr>
              <a:t>共同保險的 </a:t>
            </a:r>
            <a:r>
              <a:rPr lang="en-US" sz="1200" b="0" i="0">
                <a:solidFill>
                  <a:schemeClr val="tx1"/>
                </a:solidFill>
                <a:ea typeface="+mn-ea"/>
                <a:cs typeface="+mn-cs"/>
              </a:rPr>
              <a:t>100</a:t>
            </a:r>
            <a:r>
              <a:rPr lang="en-US" sz="1200" b="0" i="0" smtClean="0">
                <a:solidFill>
                  <a:schemeClr val="tx1"/>
                </a:solidFill>
                <a:ea typeface="+mn-ea"/>
                <a:cs typeface="+mn-cs"/>
              </a:rPr>
              <a:t>%，</a:t>
            </a:r>
            <a:r>
              <a:rPr lang="zh-TW" altLang="en-US" sz="1200" b="0" i="0" smtClean="0">
                <a:solidFill>
                  <a:schemeClr val="tx1"/>
                </a:solidFill>
                <a:ea typeface="+mn-ea"/>
                <a:cs typeface="+mn-cs"/>
              </a:rPr>
              <a:t>除</a:t>
            </a:r>
            <a:r>
              <a:rPr lang="en-US" sz="1200" b="0" i="0" smtClean="0">
                <a:solidFill>
                  <a:schemeClr val="tx1"/>
                </a:solidFill>
                <a:ea typeface="+mn-ea"/>
                <a:cs typeface="+mn-cs"/>
              </a:rPr>
              <a:t> </a:t>
            </a:r>
            <a:r>
              <a:rPr lang="en-US" sz="1200" b="0" i="0">
                <a:solidFill>
                  <a:schemeClr val="tx1"/>
                </a:solidFill>
                <a:ea typeface="+mn-ea"/>
                <a:cs typeface="+mn-cs"/>
              </a:rPr>
              <a:t>20 美元的某些診所門診費和不會導致住院的最多 50 </a:t>
            </a:r>
            <a:r>
              <a:rPr lang="en-US" sz="1200" b="0" i="0" smtClean="0">
                <a:solidFill>
                  <a:schemeClr val="tx1"/>
                </a:solidFill>
                <a:ea typeface="+mn-ea"/>
                <a:cs typeface="+mn-cs"/>
              </a:rPr>
              <a:t>美元的急診門診費共付額。</a:t>
            </a:r>
            <a:endParaRPr lang="en-US" sz="1200" b="0" i="0">
              <a:solidFill>
                <a:schemeClr val="tx1"/>
              </a:solidFill>
              <a:ea typeface="+mn-ea"/>
              <a:cs typeface="+mn-cs"/>
            </a:endParaRP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25</a:t>
            </a:fld>
            <a:endParaRPr lang="en-US" sz="1200" b="0" i="0">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algn="l" defTabSz="914400">
              <a:spcBef>
                <a:spcPts val="620"/>
              </a:spcBef>
              <a:spcAft>
                <a:spcPts val="600"/>
              </a:spcAft>
              <a:buNone/>
            </a:pPr>
            <a:r>
              <a:rPr lang="en-US" sz="1200" b="0" i="0">
                <a:solidFill>
                  <a:schemeClr val="tx1"/>
                </a:solidFill>
                <a:ea typeface="+mn-ea"/>
                <a:cs typeface="+mn-cs"/>
              </a:rPr>
              <a:t>每種差額保險均包括不同的福利：</a:t>
            </a:r>
          </a:p>
          <a:p>
            <a:pPr marL="347472" lvl="1" indent="-164592" algn="l" defTabSz="914400">
              <a:spcBef>
                <a:spcPts val="620"/>
              </a:spcBef>
              <a:spcAft>
                <a:spcPts val="600"/>
              </a:spcAft>
              <a:buClr>
                <a:schemeClr val="tx1"/>
              </a:buClr>
              <a:buFont typeface="Arial"/>
              <a:buChar char="•"/>
            </a:pPr>
            <a:r>
              <a:rPr lang="en-US" sz="1200" b="0" i="0">
                <a:solidFill>
                  <a:schemeClr val="tx1"/>
                </a:solidFill>
                <a:ea typeface="+mn-ea"/>
                <a:cs typeface="+mn-cs"/>
              </a:rPr>
              <a:t>專業護理機構護理共同保險由差額保險計劃 C、D、F、G、K（按照 50%）、L（按照 75%）以及 M</a:t>
            </a:r>
            <a:r>
              <a:rPr lang="en-US" sz="1200" b="0" i="0" baseline="0">
                <a:solidFill>
                  <a:schemeClr val="tx1"/>
                </a:solidFill>
                <a:ea typeface="+mn-ea"/>
                <a:cs typeface="+mn-cs"/>
              </a:rPr>
              <a:t>、</a:t>
            </a:r>
            <a:r>
              <a:rPr lang="en-US" sz="1200" b="0" i="0">
                <a:solidFill>
                  <a:schemeClr val="tx1"/>
                </a:solidFill>
                <a:ea typeface="+mn-ea"/>
                <a:cs typeface="+mn-cs"/>
              </a:rPr>
              <a:t>N（按照 100%）承保</a:t>
            </a:r>
          </a:p>
          <a:p>
            <a:pPr marL="347472" lvl="1" indent="-164592" algn="l" defTabSz="914400">
              <a:spcBef>
                <a:spcPts val="620"/>
              </a:spcBef>
              <a:spcAft>
                <a:spcPts val="600"/>
              </a:spcAft>
              <a:buClr>
                <a:schemeClr val="tx1"/>
              </a:buClr>
              <a:buFont typeface="Arial"/>
              <a:buChar char="•"/>
            </a:pPr>
            <a:r>
              <a:rPr lang="en-US" sz="1200" b="0" i="0">
                <a:solidFill>
                  <a:schemeClr val="tx1"/>
                </a:solidFill>
                <a:ea typeface="+mn-ea"/>
                <a:cs typeface="+mn-cs"/>
              </a:rPr>
              <a:t>「聯邦醫療保險」 A </a:t>
            </a:r>
            <a:r>
              <a:rPr lang="zh-TW" altLang="en-US" sz="1200" b="0" i="0" smtClean="0">
                <a:solidFill>
                  <a:schemeClr val="tx1"/>
                </a:solidFill>
                <a:ea typeface="+mn-ea"/>
                <a:cs typeface="+mn-cs"/>
              </a:rPr>
              <a:t>部份</a:t>
            </a:r>
            <a:r>
              <a:rPr lang="en-US" sz="1200" b="0" i="0" smtClean="0">
                <a:solidFill>
                  <a:schemeClr val="tx1"/>
                </a:solidFill>
                <a:ea typeface="+mn-ea"/>
                <a:cs typeface="+mn-cs"/>
              </a:rPr>
              <a:t>自付額由差額保險計劃 </a:t>
            </a:r>
            <a:r>
              <a:rPr lang="en-US" sz="1200" b="0" i="0">
                <a:solidFill>
                  <a:schemeClr val="tx1"/>
                </a:solidFill>
                <a:ea typeface="+mn-ea"/>
                <a:cs typeface="+mn-cs"/>
              </a:rPr>
              <a:t>B、C、D、F、G、K、M（按照 50%）、L（按照 75%）以及 N（按照 100%）承保</a:t>
            </a:r>
          </a:p>
          <a:p>
            <a:pPr marL="347472" lvl="1" indent="-164592" algn="l" defTabSz="914400">
              <a:spcBef>
                <a:spcPts val="620"/>
              </a:spcBef>
              <a:spcAft>
                <a:spcPts val="600"/>
              </a:spcAft>
              <a:buClr>
                <a:schemeClr val="tx1"/>
              </a:buClr>
              <a:buFont typeface="Arial"/>
              <a:buChar char="•"/>
            </a:pPr>
            <a:r>
              <a:rPr lang="en-US" sz="1200" b="0" i="0">
                <a:solidFill>
                  <a:schemeClr val="tx1"/>
                </a:solidFill>
                <a:ea typeface="+mn-ea"/>
                <a:cs typeface="+mn-cs"/>
              </a:rPr>
              <a:t>「聯邦醫療保險」 B </a:t>
            </a:r>
            <a:r>
              <a:rPr lang="zh-TW" altLang="en-US" sz="1200" b="0" i="0" smtClean="0">
                <a:solidFill>
                  <a:schemeClr val="tx1"/>
                </a:solidFill>
                <a:ea typeface="+mn-ea"/>
                <a:cs typeface="+mn-cs"/>
              </a:rPr>
              <a:t>部份</a:t>
            </a:r>
            <a:r>
              <a:rPr lang="en-US" sz="1200" b="0" i="0" smtClean="0">
                <a:solidFill>
                  <a:schemeClr val="tx1"/>
                </a:solidFill>
                <a:ea typeface="+mn-ea"/>
                <a:cs typeface="+mn-cs"/>
              </a:rPr>
              <a:t>自付額由差額保險計劃 </a:t>
            </a:r>
            <a:r>
              <a:rPr lang="en-US" sz="1200" b="0" i="0">
                <a:solidFill>
                  <a:schemeClr val="tx1"/>
                </a:solidFill>
                <a:ea typeface="+mn-ea"/>
                <a:cs typeface="+mn-cs"/>
              </a:rPr>
              <a:t>C 和 F 承保</a:t>
            </a:r>
          </a:p>
          <a:p>
            <a:pPr marL="347472" lvl="1" indent="-164592" algn="l" defTabSz="914400">
              <a:spcBef>
                <a:spcPts val="620"/>
              </a:spcBef>
              <a:spcAft>
                <a:spcPts val="600"/>
              </a:spcAft>
              <a:buClr>
                <a:schemeClr val="tx1"/>
              </a:buClr>
              <a:buFont typeface="Arial"/>
              <a:buChar char="•"/>
            </a:pPr>
            <a:r>
              <a:rPr lang="en-US" sz="1200" b="0" i="0">
                <a:solidFill>
                  <a:schemeClr val="tx1"/>
                </a:solidFill>
                <a:ea typeface="+mn-ea"/>
                <a:cs typeface="+mn-cs"/>
              </a:rPr>
              <a:t>「聯邦醫療保險」 B </a:t>
            </a:r>
            <a:r>
              <a:rPr lang="zh-TW" altLang="en-US" sz="1200" b="0" i="0" smtClean="0">
                <a:solidFill>
                  <a:schemeClr val="tx1"/>
                </a:solidFill>
                <a:ea typeface="+mn-ea"/>
                <a:cs typeface="+mn-cs"/>
              </a:rPr>
              <a:t>部份</a:t>
            </a:r>
            <a:r>
              <a:rPr lang="en-US" sz="1200" b="0" i="0" smtClean="0">
                <a:solidFill>
                  <a:schemeClr val="tx1"/>
                </a:solidFill>
                <a:ea typeface="+mn-ea"/>
                <a:cs typeface="+mn-cs"/>
              </a:rPr>
              <a:t>醫療保險超額費用由差額保險計劃 </a:t>
            </a:r>
            <a:r>
              <a:rPr lang="en-US" sz="1200" b="0" i="0">
                <a:solidFill>
                  <a:schemeClr val="tx1"/>
                </a:solidFill>
                <a:ea typeface="+mn-ea"/>
                <a:cs typeface="+mn-cs"/>
              </a:rPr>
              <a:t>F 和 G 承保</a:t>
            </a:r>
          </a:p>
          <a:p>
            <a:pPr marL="347472" lvl="1" indent="-164592" algn="l" defTabSz="914400">
              <a:spcBef>
                <a:spcPts val="620"/>
              </a:spcBef>
              <a:spcAft>
                <a:spcPts val="600"/>
              </a:spcAft>
              <a:buClr>
                <a:schemeClr val="tx1"/>
              </a:buClr>
              <a:buFont typeface="Arial"/>
              <a:buChar char="•"/>
            </a:pPr>
            <a:r>
              <a:rPr lang="en-US" sz="1200" b="0" i="0">
                <a:solidFill>
                  <a:schemeClr val="tx1"/>
                </a:solidFill>
                <a:ea typeface="+mn-ea"/>
                <a:cs typeface="+mn-cs"/>
              </a:rPr>
              <a:t>計劃限額內的國外旅遊急診費用由差額保險 C、D、F、G、M 和 N 承保</a:t>
            </a:r>
          </a:p>
          <a:p>
            <a:pPr marL="475488" indent="-475488" algn="l" defTabSz="914400">
              <a:spcBef>
                <a:spcPts val="620"/>
              </a:spcBef>
              <a:spcAft>
                <a:spcPts val="600"/>
              </a:spcAft>
              <a:buNone/>
            </a:pPr>
            <a:r>
              <a:rPr lang="en-US" sz="1200" b="1" i="0">
                <a:solidFill>
                  <a:schemeClr val="tx1"/>
                </a:solidFill>
                <a:ea typeface="+mn-ea"/>
                <a:cs typeface="+mn-cs"/>
              </a:rPr>
              <a:t>注意：</a:t>
            </a:r>
            <a:r>
              <a:rPr lang="en-US" sz="1200" b="0" i="0">
                <a:solidFill>
                  <a:schemeClr val="tx1"/>
                </a:solidFill>
                <a:ea typeface="+mn-ea"/>
                <a:cs typeface="+mn-cs"/>
              </a:rPr>
              <a:t>*計劃 F 也提供一種高自付額計劃。計劃 K 和 L 在 2012 年分別有 4,660 美元和 2,330 美元的自付費用限額。</a:t>
            </a:r>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26</a:t>
            </a:fld>
            <a:endParaRPr lang="en-US" sz="1200" b="0" i="0">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None/>
            </a:pPr>
            <a:r>
              <a:rPr lang="en-US" sz="1200" b="0" i="0" smtClean="0">
                <a:solidFill>
                  <a:schemeClr val="tx1"/>
                </a:solidFill>
                <a:ea typeface="+mn-ea"/>
                <a:cs typeface="+mn-cs"/>
              </a:rPr>
              <a:t>您可以使用電腦或電話找到您所在地區的差額保險（Medigap）：</a:t>
            </a:r>
            <a:endParaRPr lang="en-US" sz="1200" b="0" i="0">
              <a:solidFill>
                <a:schemeClr val="tx1"/>
              </a:solidFill>
              <a:ea typeface="+mn-ea"/>
              <a:cs typeface="+mn-cs"/>
            </a:endParaRPr>
          </a:p>
          <a:p>
            <a:pPr marL="292608" lvl="1" indent="-182880" algn="l" defTabSz="914400">
              <a:spcAft>
                <a:spcPts val="600"/>
              </a:spcAft>
              <a:buClr>
                <a:schemeClr val="tx1"/>
              </a:buClr>
              <a:buFont typeface="Arial"/>
              <a:buChar char="•"/>
            </a:pPr>
            <a:r>
              <a:rPr lang="zh-TW" altLang="en-US" sz="1200" b="0" i="0" smtClean="0">
                <a:solidFill>
                  <a:schemeClr val="tx1"/>
                </a:solidFill>
                <a:ea typeface="+mn-ea"/>
                <a:cs typeface="+mn-cs"/>
              </a:rPr>
              <a:t>瀏覽</a:t>
            </a:r>
            <a:r>
              <a:rPr lang="en-US" sz="1200" b="0" i="0" smtClean="0">
                <a:solidFill>
                  <a:schemeClr val="tx1"/>
                </a:solidFill>
                <a:ea typeface="+mn-ea"/>
                <a:cs typeface="+mn-cs"/>
              </a:rPr>
              <a:t> </a:t>
            </a:r>
            <a:r>
              <a:rPr lang="en-US" sz="1200" b="0" i="0">
                <a:solidFill>
                  <a:schemeClr val="tx1"/>
                </a:solidFill>
                <a:ea typeface="+mn-ea"/>
                <a:cs typeface="+mn-cs"/>
              </a:rPr>
              <a:t>medicare.gov 使用該網站提供的比較工具。</a:t>
            </a:r>
          </a:p>
          <a:p>
            <a:pPr marL="292608" marR="0" lvl="1" indent="-182880" algn="l" defTabSz="914400">
              <a:lnSpc>
                <a:spcPct val="100000"/>
              </a:lnSpc>
              <a:spcBef>
                <a:spcPts val="0"/>
              </a:spcBef>
              <a:spcAft>
                <a:spcPts val="600"/>
              </a:spcAft>
              <a:buClr>
                <a:schemeClr val="tx1"/>
              </a:buClr>
              <a:buFont typeface="Arial"/>
              <a:buChar char="•"/>
            </a:pPr>
            <a:r>
              <a:rPr lang="en-US" sz="1200" b="0" i="0">
                <a:solidFill>
                  <a:schemeClr val="tx1"/>
                </a:solidFill>
                <a:ea typeface="+mn-ea"/>
                <a:cs typeface="+mn-cs"/>
              </a:rPr>
              <a:t>致電 1 800 MEDICARE。</a:t>
            </a:r>
          </a:p>
          <a:p>
            <a:pPr marL="292608" lvl="1" indent="-182880" algn="l" defTabSz="914400">
              <a:spcAft>
                <a:spcPts val="600"/>
              </a:spcAft>
              <a:buClr>
                <a:schemeClr val="tx1"/>
              </a:buClr>
              <a:buFont typeface="Arial"/>
              <a:buChar char="•"/>
            </a:pPr>
            <a:r>
              <a:rPr lang="en-US" sz="1200" b="0" i="0">
                <a:solidFill>
                  <a:schemeClr val="tx1"/>
                </a:solidFill>
                <a:ea typeface="+mn-ea"/>
                <a:cs typeface="+mn-cs"/>
              </a:rPr>
              <a:t>致電您的州健康保險援助計劃。他們可免費為您提供諮詢，並可以幫您比較差額保險單。</a:t>
            </a:r>
          </a:p>
          <a:p>
            <a:pPr marL="118872" lvl="1" indent="-118872" algn="l" defTabSz="914400">
              <a:spcAft>
                <a:spcPts val="600"/>
              </a:spcAft>
              <a:buNone/>
            </a:pPr>
            <a:r>
              <a:rPr lang="en-US" sz="1200" b="0" i="0">
                <a:solidFill>
                  <a:schemeClr val="tx1"/>
                </a:solidFill>
                <a:ea typeface="+mn-ea"/>
                <a:cs typeface="+mn-cs"/>
              </a:rPr>
              <a:t>該過程如下：</a:t>
            </a:r>
          </a:p>
          <a:p>
            <a:pPr marL="292608" lvl="2" indent="-237744" algn="l" defTabSz="914400">
              <a:spcAft>
                <a:spcPts val="600"/>
              </a:spcAft>
              <a:buClr>
                <a:schemeClr val="tx1"/>
              </a:buClr>
              <a:buFont typeface="Arial"/>
              <a:buChar char="•"/>
            </a:pPr>
            <a:r>
              <a:rPr lang="en-US" sz="1200" b="0" i="0">
                <a:solidFill>
                  <a:schemeClr val="tx1"/>
                </a:solidFill>
                <a:ea typeface="+mn-ea"/>
                <a:cs typeface="+mn-cs"/>
              </a:rPr>
              <a:t>選擇標準化計劃，例如 C 計劃。</a:t>
            </a:r>
          </a:p>
          <a:p>
            <a:pPr marL="292608" lvl="2" indent="-237744" algn="l" defTabSz="914400">
              <a:spcAft>
                <a:spcPts val="600"/>
              </a:spcAft>
              <a:buClr>
                <a:schemeClr val="tx1"/>
              </a:buClr>
              <a:buFont typeface="Arial"/>
              <a:buChar char="•"/>
            </a:pPr>
            <a:r>
              <a:rPr lang="en-US" sz="1200" b="0" i="0">
                <a:solidFill>
                  <a:schemeClr val="tx1"/>
                </a:solidFill>
                <a:ea typeface="+mn-ea"/>
                <a:cs typeface="+mn-cs"/>
              </a:rPr>
              <a:t>比較所有 C 計劃保單費用。承保範圍相同，但費用可能不同。</a:t>
            </a:r>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27</a:t>
            </a:fld>
            <a:endParaRPr lang="en-US" sz="1200" b="0" i="0">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「聯邦醫療保險」優勢計劃也稱為 C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baseline="0" smtClean="0">
                <a:solidFill>
                  <a:schemeClr val="tx1"/>
                </a:solidFill>
                <a:ea typeface="+mn-ea"/>
                <a:cs typeface="+mn-cs"/>
              </a:rPr>
              <a:t> </a:t>
            </a:r>
            <a:endParaRPr lang="en-US" sz="1200" b="0" i="0" baseline="0">
              <a:solidFill>
                <a:schemeClr val="tx1"/>
              </a:solidFill>
              <a:ea typeface="+mn-ea"/>
              <a:cs typeface="+mn-cs"/>
            </a:endParaRPr>
          </a:p>
          <a:p>
            <a:pPr marL="118872" indent="-118872" algn="l" defTabSz="914400">
              <a:spcAft>
                <a:spcPts val="600"/>
              </a:spcAft>
              <a:buClr>
                <a:schemeClr val="tx1"/>
              </a:buClr>
              <a:buFont typeface="Arial"/>
              <a:buChar char="•"/>
            </a:pPr>
            <a:r>
              <a:rPr lang="en-US" sz="1200" b="0" i="0" baseline="0">
                <a:solidFill>
                  <a:schemeClr val="tx1"/>
                </a:solidFill>
                <a:ea typeface="+mn-ea"/>
                <a:cs typeface="Arial"/>
              </a:rPr>
              <a:t>「聯邦醫療保險」優勢計劃是「聯邦醫療保險」</a:t>
            </a:r>
            <a:r>
              <a:rPr lang="en-US" sz="1200" b="0" i="0" baseline="0" smtClean="0">
                <a:solidFill>
                  <a:schemeClr val="tx1"/>
                </a:solidFill>
                <a:ea typeface="+mn-ea"/>
                <a:cs typeface="Arial"/>
              </a:rPr>
              <a:t>批准的</a:t>
            </a:r>
            <a:r>
              <a:rPr lang="zh-TW" altLang="en-US" sz="1200" b="0" i="0" baseline="0" smtClean="0">
                <a:solidFill>
                  <a:schemeClr val="tx1"/>
                </a:solidFill>
                <a:ea typeface="+mn-ea"/>
                <a:cs typeface="Arial"/>
              </a:rPr>
              <a:t>醫療</a:t>
            </a:r>
            <a:r>
              <a:rPr lang="en-US" sz="1200" b="0" i="0" baseline="0" smtClean="0">
                <a:solidFill>
                  <a:schemeClr val="tx1"/>
                </a:solidFill>
                <a:ea typeface="+mn-ea"/>
                <a:cs typeface="Arial"/>
              </a:rPr>
              <a:t>計劃</a:t>
            </a:r>
            <a:r>
              <a:rPr lang="en-US" sz="1200" b="0" i="0" baseline="0">
                <a:solidFill>
                  <a:schemeClr val="tx1"/>
                </a:solidFill>
                <a:ea typeface="+mn-ea"/>
                <a:cs typeface="Arial"/>
              </a:rPr>
              <a:t>，由私營公司管理。  </a:t>
            </a:r>
          </a:p>
          <a:p>
            <a:pPr marL="118872" indent="-118872" algn="l" defTabSz="914400">
              <a:spcAft>
                <a:spcPts val="600"/>
              </a:spcAft>
              <a:buClr>
                <a:schemeClr val="tx1"/>
              </a:buClr>
              <a:buFont typeface="Arial"/>
              <a:buChar char="•"/>
            </a:pPr>
            <a:r>
              <a:rPr lang="en-US" sz="1200" b="0" i="0">
                <a:solidFill>
                  <a:schemeClr val="tx1"/>
                </a:solidFill>
                <a:ea typeface="+mn-ea"/>
                <a:cs typeface="Arial"/>
              </a:rPr>
              <a:t>它們屬於「聯邦醫療保險」</a:t>
            </a:r>
            <a:r>
              <a:rPr lang="en-US" sz="1200" b="0" i="0" smtClean="0">
                <a:solidFill>
                  <a:schemeClr val="tx1"/>
                </a:solidFill>
                <a:ea typeface="+mn-ea"/>
                <a:cs typeface="Arial"/>
              </a:rPr>
              <a:t>計劃的一</a:t>
            </a:r>
            <a:r>
              <a:rPr lang="zh-TW" altLang="en-US" sz="1200" b="0" i="0" smtClean="0">
                <a:solidFill>
                  <a:schemeClr val="tx1"/>
                </a:solidFill>
                <a:ea typeface="+mn-ea"/>
                <a:cs typeface="Arial"/>
              </a:rPr>
              <a:t>部份</a:t>
            </a:r>
            <a:r>
              <a:rPr lang="en-US" sz="1200" b="0" i="0" smtClean="0">
                <a:solidFill>
                  <a:schemeClr val="tx1"/>
                </a:solidFill>
                <a:ea typeface="+mn-ea"/>
                <a:cs typeface="Arial"/>
              </a:rPr>
              <a:t>；這只是另一種獲得</a:t>
            </a:r>
            <a:r>
              <a:rPr lang="en-US" sz="1200" b="0" i="0">
                <a:solidFill>
                  <a:schemeClr val="tx1"/>
                </a:solidFill>
                <a:ea typeface="+mn-ea"/>
                <a:cs typeface="Arial"/>
              </a:rPr>
              <a:t>「聯邦醫療保險」</a:t>
            </a:r>
            <a:r>
              <a:rPr lang="en-US" sz="1200" b="0" i="0" smtClean="0">
                <a:solidFill>
                  <a:schemeClr val="tx1"/>
                </a:solidFill>
                <a:ea typeface="+mn-ea"/>
                <a:cs typeface="Arial"/>
              </a:rPr>
              <a:t>承保的方式</a:t>
            </a:r>
            <a:r>
              <a:rPr lang="en-US" sz="1200" b="0" i="0">
                <a:solidFill>
                  <a:schemeClr val="tx1"/>
                </a:solidFill>
                <a:ea typeface="+mn-ea"/>
                <a:cs typeface="Arial"/>
              </a:rPr>
              <a:t>。  </a:t>
            </a:r>
          </a:p>
          <a:p>
            <a:pPr marL="118872" indent="-118872" algn="l" defTabSz="914400">
              <a:spcAft>
                <a:spcPts val="600"/>
              </a:spcAft>
              <a:buClr>
                <a:schemeClr val="tx1"/>
              </a:buClr>
              <a:buFont typeface="Arial"/>
              <a:buChar char="•"/>
            </a:pPr>
            <a:r>
              <a:rPr lang="en-US" sz="1200" b="0" i="0">
                <a:solidFill>
                  <a:schemeClr val="tx1"/>
                </a:solidFill>
                <a:ea typeface="+mn-ea"/>
                <a:cs typeface="Arial"/>
              </a:rPr>
              <a:t>「聯邦醫療保險」為每位成員支付一定的護理費用。如果您參加了一種</a:t>
            </a:r>
            <a:r>
              <a:rPr lang="en-US" sz="1200" b="0" i="0" baseline="0">
                <a:solidFill>
                  <a:schemeClr val="tx1"/>
                </a:solidFill>
                <a:ea typeface="+mn-ea"/>
                <a:cs typeface="Arial"/>
              </a:rPr>
              <a:t>「聯邦醫療保險」優勢計劃，</a:t>
            </a:r>
            <a:r>
              <a:rPr lang="en-US" sz="1200" b="0" i="0" smtClean="0">
                <a:solidFill>
                  <a:schemeClr val="tx1"/>
                </a:solidFill>
                <a:ea typeface="+mn-ea"/>
                <a:cs typeface="Arial"/>
              </a:rPr>
              <a:t>則可能</a:t>
            </a:r>
            <a:r>
              <a:rPr lang="zh-TW" altLang="en-US" sz="1200" b="0" i="0" smtClean="0">
                <a:solidFill>
                  <a:schemeClr val="tx1"/>
                </a:solidFill>
                <a:ea typeface="+mn-ea"/>
                <a:cs typeface="Arial"/>
              </a:rPr>
              <a:t>需要</a:t>
            </a:r>
            <a:r>
              <a:rPr lang="en-US" sz="1200" b="0" i="0" smtClean="0">
                <a:solidFill>
                  <a:schemeClr val="tx1"/>
                </a:solidFill>
                <a:ea typeface="+mn-ea"/>
                <a:cs typeface="Arial"/>
              </a:rPr>
              <a:t>使用網絡內的醫生和</a:t>
            </a:r>
            <a:r>
              <a:rPr lang="en-US" sz="1200" b="0" i="0">
                <a:solidFill>
                  <a:schemeClr val="tx1"/>
                </a:solidFill>
                <a:ea typeface="+mn-ea"/>
                <a:cs typeface="Arial"/>
              </a:rPr>
              <a:t>/或醫院。</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28</a:t>
            </a:fld>
            <a:endParaRPr lang="en-US" sz="1200" b="0" i="0">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None/>
            </a:pPr>
            <a:r>
              <a:rPr lang="en-US" sz="1200" b="0" i="0">
                <a:solidFill>
                  <a:schemeClr val="tx1"/>
                </a:solidFill>
                <a:ea typeface="+mn-ea"/>
                <a:cs typeface="Arial"/>
              </a:rPr>
              <a:t>如果您參加「聯邦醫療保險」優勢計劃，您</a:t>
            </a:r>
          </a:p>
          <a:p>
            <a:pPr marL="292608" indent="-182880" algn="l" defTabSz="914400">
              <a:spcAft>
                <a:spcPts val="600"/>
              </a:spcAft>
              <a:buClr>
                <a:schemeClr val="tx1"/>
              </a:buClr>
              <a:buFont typeface="Arial"/>
              <a:buChar char="•"/>
            </a:pPr>
            <a:r>
              <a:rPr lang="en-US" sz="1200" b="0" i="0">
                <a:solidFill>
                  <a:schemeClr val="tx1"/>
                </a:solidFill>
                <a:ea typeface="+mn-ea"/>
                <a:cs typeface="Arial"/>
              </a:rPr>
              <a:t>仍然享有「聯邦醫療保險」的所有權利和保護</a:t>
            </a:r>
          </a:p>
          <a:p>
            <a:pPr marL="292608" indent="-182880" algn="l" defTabSz="914400">
              <a:spcAft>
                <a:spcPts val="600"/>
              </a:spcAft>
              <a:buClr>
                <a:schemeClr val="tx1"/>
              </a:buClr>
              <a:buFont typeface="Arial"/>
              <a:buChar char="•"/>
            </a:pPr>
            <a:r>
              <a:rPr lang="en-US" sz="1200" b="0" i="0">
                <a:solidFill>
                  <a:schemeClr val="tx1"/>
                </a:solidFill>
                <a:ea typeface="+mn-ea"/>
                <a:cs typeface="Arial"/>
              </a:rPr>
              <a:t>仍然享有 A </a:t>
            </a:r>
            <a:r>
              <a:rPr lang="zh-TW" altLang="en-US" sz="1200" b="0" i="0" smtClean="0">
                <a:solidFill>
                  <a:schemeClr val="tx1"/>
                </a:solidFill>
                <a:ea typeface="+mn-ea"/>
                <a:cs typeface="Arial"/>
              </a:rPr>
              <a:t>部份</a:t>
            </a:r>
            <a:r>
              <a:rPr lang="en-US" sz="1200" b="0" i="0" smtClean="0">
                <a:solidFill>
                  <a:schemeClr val="tx1"/>
                </a:solidFill>
                <a:ea typeface="+mn-ea"/>
                <a:cs typeface="Arial"/>
              </a:rPr>
              <a:t>和 </a:t>
            </a:r>
            <a:r>
              <a:rPr lang="en-US" sz="1200" b="0" i="0">
                <a:solidFill>
                  <a:schemeClr val="tx1"/>
                </a:solidFill>
                <a:ea typeface="+mn-ea"/>
                <a:cs typeface="Arial"/>
              </a:rPr>
              <a:t>B </a:t>
            </a:r>
            <a:r>
              <a:rPr lang="zh-TW" altLang="en-US" sz="1200" b="0" i="0" smtClean="0">
                <a:solidFill>
                  <a:schemeClr val="tx1"/>
                </a:solidFill>
                <a:ea typeface="+mn-ea"/>
                <a:cs typeface="Arial"/>
              </a:rPr>
              <a:t>部份</a:t>
            </a:r>
            <a:r>
              <a:rPr lang="en-US" sz="1200" b="0" i="0" smtClean="0">
                <a:solidFill>
                  <a:schemeClr val="tx1"/>
                </a:solidFill>
                <a:ea typeface="+mn-ea"/>
                <a:cs typeface="Arial"/>
              </a:rPr>
              <a:t>的服務</a:t>
            </a:r>
            <a:endParaRPr lang="en-US" sz="1200" b="0" i="0">
              <a:solidFill>
                <a:schemeClr val="tx1"/>
              </a:solidFill>
              <a:ea typeface="+mn-ea"/>
              <a:cs typeface="Arial"/>
            </a:endParaRPr>
          </a:p>
          <a:p>
            <a:pPr marL="292608" indent="-182880" algn="l" defTabSz="914400">
              <a:spcAft>
                <a:spcPts val="600"/>
              </a:spcAft>
              <a:buClr>
                <a:schemeClr val="tx1"/>
              </a:buClr>
              <a:buFont typeface="Arial"/>
              <a:buChar char="•"/>
            </a:pPr>
            <a:r>
              <a:rPr lang="en-US" sz="1200" b="0" i="0">
                <a:solidFill>
                  <a:schemeClr val="tx1"/>
                </a:solidFill>
                <a:ea typeface="+mn-ea"/>
                <a:cs typeface="Arial"/>
              </a:rPr>
              <a:t>可能包括處方藥保險</a:t>
            </a:r>
          </a:p>
          <a:p>
            <a:pPr marL="292608" indent="-182880" algn="l" defTabSz="914400">
              <a:spcAft>
                <a:spcPts val="600"/>
              </a:spcAft>
              <a:buClr>
                <a:schemeClr val="tx1"/>
              </a:buClr>
              <a:buFont typeface="Arial"/>
              <a:buChar char="•"/>
            </a:pPr>
            <a:r>
              <a:rPr lang="en-US" sz="1200" b="0" i="0">
                <a:solidFill>
                  <a:schemeClr val="tx1"/>
                </a:solidFill>
                <a:ea typeface="+mn-ea"/>
                <a:cs typeface="Arial"/>
              </a:rPr>
              <a:t>可能包括如眼科和牙科等額外福利</a:t>
            </a:r>
          </a:p>
          <a:p>
            <a:pPr marL="292608" indent="-182880" algn="l" defTabSz="914400">
              <a:spcAft>
                <a:spcPts val="600"/>
              </a:spcAft>
              <a:buClr>
                <a:schemeClr val="tx1"/>
              </a:buClr>
              <a:buFont typeface="Arial"/>
              <a:buChar char="•"/>
            </a:pPr>
            <a:r>
              <a:rPr lang="en-US" sz="1200" b="0" i="0">
                <a:solidFill>
                  <a:schemeClr val="tx1"/>
                </a:solidFill>
                <a:ea typeface="+mn-ea"/>
                <a:cs typeface="Arial"/>
              </a:rPr>
              <a:t>支付不同的金額並可能有不同的福利 </a:t>
            </a:r>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29</a:t>
            </a:fld>
            <a:endParaRPr lang="en-US" sz="1200" b="0" i="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gn="l" defTabSz="914400">
              <a:spcAft>
                <a:spcPts val="600"/>
              </a:spcAft>
              <a:buClr>
                <a:schemeClr val="tx1"/>
              </a:buClr>
              <a:buFont typeface="Arial"/>
              <a:buChar char="•"/>
            </a:pPr>
            <a:r>
              <a:rPr lang="en-US" sz="1200" b="0" i="0">
                <a:solidFill>
                  <a:schemeClr val="tx1"/>
                </a:solidFill>
                <a:ea typeface="+mn-ea"/>
                <a:cs typeface="+mn-cs"/>
              </a:rPr>
              <a:t>林登約翰遜總統於 1965 年 7 月 30 日將「聯邦醫療保險」及「州醫療補助」</a:t>
            </a:r>
            <a:r>
              <a:rPr lang="en-US" sz="1200" b="0" i="0" smtClean="0">
                <a:solidFill>
                  <a:schemeClr val="tx1"/>
                </a:solidFill>
                <a:ea typeface="+mn-ea"/>
                <a:cs typeface="+mn-cs"/>
              </a:rPr>
              <a:t>簽署成法</a:t>
            </a:r>
            <a:r>
              <a:rPr lang="zh-TW" altLang="en-US" sz="1200" b="0" i="0" smtClean="0">
                <a:solidFill>
                  <a:schemeClr val="tx1"/>
                </a:solidFill>
                <a:ea typeface="+mn-ea"/>
                <a:cs typeface="+mn-cs"/>
              </a:rPr>
              <a:t>案</a:t>
            </a:r>
            <a:r>
              <a:rPr lang="en-US" sz="1200" b="0" i="0" smtClean="0">
                <a:solidFill>
                  <a:schemeClr val="tx1"/>
                </a:solidFill>
                <a:ea typeface="+mn-ea"/>
                <a:cs typeface="+mn-cs"/>
              </a:rPr>
              <a:t>。「</a:t>
            </a:r>
            <a:r>
              <a:rPr lang="en-US" sz="1200" b="0" i="0">
                <a:solidFill>
                  <a:schemeClr val="tx1"/>
                </a:solidFill>
                <a:ea typeface="+mn-ea"/>
                <a:cs typeface="+mn-cs"/>
              </a:rPr>
              <a:t>州醫療補助」於 1966 年 1 月 1 月起生效，「聯邦醫療保險」於 1966 年 7 月 1 日起生效。「聯邦醫療保險」是全國最大、最普及的健康保險計劃，目前為約 4400 萬美國人提供保險。</a:t>
            </a:r>
          </a:p>
          <a:p>
            <a:pPr marL="228600" indent="-228600" algn="l" defTabSz="914400">
              <a:spcAft>
                <a:spcPts val="600"/>
              </a:spcAft>
              <a:buNone/>
            </a:pPr>
            <a:r>
              <a:rPr lang="en-US" sz="1200" b="0" i="0">
                <a:solidFill>
                  <a:schemeClr val="tx1"/>
                </a:solidFill>
                <a:ea typeface="+mn-ea"/>
                <a:cs typeface="+mn-cs"/>
              </a:rPr>
              <a:t>「聯邦醫療保險」是針對三種人的健康保險：</a:t>
            </a:r>
          </a:p>
          <a:p>
            <a:pPr marL="228600" indent="-228600" algn="l" defTabSz="914400">
              <a:spcAft>
                <a:spcPts val="600"/>
              </a:spcAft>
              <a:buClr>
                <a:schemeClr val="tx1"/>
              </a:buClr>
              <a:buFont typeface="Arial"/>
              <a:buChar char="•"/>
            </a:pPr>
            <a:r>
              <a:rPr lang="en-US" sz="1200" b="0" i="0">
                <a:solidFill>
                  <a:schemeClr val="tx1"/>
                </a:solidFill>
                <a:ea typeface="+mn-ea"/>
                <a:cs typeface="+mn-cs"/>
              </a:rPr>
              <a:t>65 歲及以上者</a:t>
            </a:r>
          </a:p>
          <a:p>
            <a:pPr marL="228600" indent="-228600" algn="l" defTabSz="914400">
              <a:spcAft>
                <a:spcPts val="600"/>
              </a:spcAft>
              <a:buClr>
                <a:schemeClr val="tx1"/>
              </a:buClr>
              <a:buFont typeface="Arial"/>
              <a:buChar char="•"/>
            </a:pPr>
            <a:r>
              <a:rPr lang="en-US" sz="1200" b="0" i="0">
                <a:solidFill>
                  <a:schemeClr val="tx1"/>
                </a:solidFill>
                <a:ea typeface="+mn-ea"/>
                <a:cs typeface="+mn-cs"/>
              </a:rPr>
              <a:t>65 歲以下有某些殘障者，</a:t>
            </a:r>
            <a:r>
              <a:rPr lang="en-US" sz="1200" b="0" i="0" smtClean="0">
                <a:solidFill>
                  <a:schemeClr val="tx1"/>
                </a:solidFill>
                <a:ea typeface="+mn-ea"/>
                <a:cs typeface="+mn-cs"/>
              </a:rPr>
              <a:t>並已享有</a:t>
            </a:r>
            <a:r>
              <a:rPr lang="zh-TW" altLang="en-US" sz="1200" b="0" i="0" smtClean="0">
                <a:solidFill>
                  <a:schemeClr val="tx1"/>
                </a:solidFill>
                <a:ea typeface="+mn-ea"/>
                <a:cs typeface="+mn-cs"/>
              </a:rPr>
              <a:t> </a:t>
            </a:r>
            <a:r>
              <a:rPr lang="en-US" sz="1200" b="0" i="0" smtClean="0">
                <a:solidFill>
                  <a:schemeClr val="tx1"/>
                </a:solidFill>
                <a:ea typeface="+mn-ea"/>
                <a:cs typeface="+mn-cs"/>
              </a:rPr>
              <a:t>24 個月</a:t>
            </a:r>
            <a:r>
              <a:rPr lang="zh-TW" altLang="en-US" sz="1200" b="0" i="0" smtClean="0">
                <a:solidFill>
                  <a:schemeClr val="tx1"/>
                </a:solidFill>
                <a:ea typeface="+mn-ea"/>
                <a:cs typeface="+mn-cs"/>
              </a:rPr>
              <a:t>的</a:t>
            </a:r>
            <a:r>
              <a:rPr lang="en-US" sz="1200" b="0" i="0" smtClean="0">
                <a:solidFill>
                  <a:schemeClr val="tx1"/>
                </a:solidFill>
                <a:ea typeface="+mn-ea"/>
                <a:cs typeface="+mn-cs"/>
              </a:rPr>
              <a:t>社會安全殘障福利或鐵路員工退休福利 。</a:t>
            </a:r>
            <a:r>
              <a:rPr lang="en-US" sz="1200" b="0" i="0">
                <a:solidFill>
                  <a:schemeClr val="tx1"/>
                </a:solidFill>
                <a:ea typeface="+mn-ea"/>
                <a:cs typeface="+mn-cs"/>
              </a:rPr>
              <a:t>24 個月的「聯邦醫療保險」等待期不適用於患有肌萎縮性脊髓側索硬化症（ALS，又名為葛雷克氏症）者。患有肌萎縮性脊髓側索硬化症者可在其獲得殘障福利資格的第一個月得到「聯邦醫療保險」。本規定於 2001 年 7 月 1 日起生效。</a:t>
            </a:r>
          </a:p>
          <a:p>
            <a:pPr marL="228600" indent="-228600" algn="l" defTabSz="914400">
              <a:spcAft>
                <a:spcPts val="600"/>
              </a:spcAft>
              <a:buClr>
                <a:schemeClr val="tx1"/>
              </a:buClr>
              <a:buFont typeface="Arial"/>
              <a:buChar char="•"/>
            </a:pPr>
            <a:r>
              <a:rPr lang="en-US" sz="1200" b="0" i="0">
                <a:solidFill>
                  <a:schemeClr val="tx1"/>
                </a:solidFill>
                <a:ea typeface="+mn-ea"/>
                <a:cs typeface="+mn-cs"/>
              </a:rPr>
              <a:t>患末期腎病（ESRD），即需要透析或移植的永久性腎衰竭的任何年齡患者。</a:t>
            </a:r>
          </a:p>
          <a:p>
            <a:pPr marL="228600" indent="-228600" algn="l" defTabSz="914400">
              <a:spcAft>
                <a:spcPts val="600"/>
              </a:spcAft>
              <a:buNone/>
            </a:pPr>
            <a:endParaRPr lang="en-US" sz="1400"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a:t>
            </a:fld>
            <a:endParaRPr lang="en-US" sz="1200" b="0" i="0">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3736" lvl="1" indent="-182880" algn="l" defTabSz="914400">
              <a:spcAft>
                <a:spcPts val="600"/>
              </a:spcAft>
              <a:buNone/>
            </a:pPr>
            <a:r>
              <a:rPr lang="en-US" sz="1200" b="0" i="0">
                <a:solidFill>
                  <a:schemeClr val="tx1"/>
                </a:solidFill>
                <a:ea typeface="+mn-ea"/>
                <a:cs typeface="+mn-cs"/>
              </a:rPr>
              <a:t>在您決定是否參加「聯邦醫療保險」優勢計劃時，有些事項需要考慮：</a:t>
            </a:r>
          </a:p>
          <a:p>
            <a:pPr marL="173736" lvl="1" indent="-182880" algn="l" defTabSz="914400">
              <a:spcAft>
                <a:spcPts val="600"/>
              </a:spcAft>
              <a:buClr>
                <a:schemeClr val="tx1"/>
              </a:buClr>
              <a:buFont typeface="Arial"/>
              <a:buChar char="•"/>
            </a:pPr>
            <a:r>
              <a:rPr lang="en-US" sz="1200" b="0" i="0" smtClean="0">
                <a:solidFill>
                  <a:schemeClr val="tx1"/>
                </a:solidFill>
                <a:ea typeface="+mn-ea"/>
                <a:cs typeface="+mn-cs"/>
              </a:rPr>
              <a:t>大</a:t>
            </a:r>
            <a:r>
              <a:rPr lang="zh-TW" altLang="en-US" sz="1200" b="0" i="0" smtClean="0">
                <a:solidFill>
                  <a:schemeClr val="tx1"/>
                </a:solidFill>
                <a:ea typeface="+mn-ea"/>
                <a:cs typeface="+mn-cs"/>
              </a:rPr>
              <a:t>部份</a:t>
            </a:r>
            <a:r>
              <a:rPr lang="en-US" sz="1200" b="0" i="0" smtClean="0">
                <a:solidFill>
                  <a:schemeClr val="tx1"/>
                </a:solidFill>
                <a:ea typeface="+mn-ea"/>
                <a:cs typeface="+mn-cs"/>
              </a:rPr>
              <a:t>提供綜合保險 </a:t>
            </a:r>
            <a:endParaRPr lang="en-US" sz="1200" b="0" i="0">
              <a:solidFill>
                <a:schemeClr val="tx1"/>
              </a:solidFill>
              <a:ea typeface="+mn-ea"/>
              <a:cs typeface="+mn-cs"/>
            </a:endParaRPr>
          </a:p>
          <a:p>
            <a:pPr marL="356616" lvl="3" indent="-182880" algn="l" defTabSz="914400">
              <a:spcAft>
                <a:spcPts val="600"/>
              </a:spcAft>
              <a:buClr>
                <a:schemeClr val="tx1"/>
              </a:buClr>
              <a:buFont typeface="Calibri"/>
              <a:buChar char="–"/>
            </a:pPr>
            <a:r>
              <a:rPr lang="en-US" sz="1200" b="0" i="0">
                <a:solidFill>
                  <a:schemeClr val="tx1"/>
                </a:solidFill>
                <a:ea typeface="+mn-ea"/>
                <a:cs typeface="+mn-cs"/>
              </a:rPr>
              <a:t>包括 D </a:t>
            </a:r>
            <a:r>
              <a:rPr lang="zh-TW" altLang="en-US" sz="1200" b="0" i="0" smtClean="0">
                <a:solidFill>
                  <a:schemeClr val="tx1"/>
                </a:solidFill>
                <a:ea typeface="+mn-ea"/>
                <a:cs typeface="+mn-cs"/>
              </a:rPr>
              <a:t>部份</a:t>
            </a:r>
            <a:r>
              <a:rPr lang="en-US" sz="1200" b="0" i="0" smtClean="0">
                <a:solidFill>
                  <a:schemeClr val="tx1"/>
                </a:solidFill>
                <a:ea typeface="+mn-ea"/>
                <a:cs typeface="+mn-cs"/>
              </a:rPr>
              <a:t>藥品保險</a:t>
            </a:r>
            <a:endParaRPr lang="en-US" sz="1200" b="0" i="0">
              <a:solidFill>
                <a:schemeClr val="tx1"/>
              </a:solidFill>
              <a:ea typeface="+mn-ea"/>
              <a:cs typeface="+mn-cs"/>
            </a:endParaRPr>
          </a:p>
          <a:p>
            <a:pPr marL="173736" lvl="1" indent="-182880" algn="l" defTabSz="914400">
              <a:spcAft>
                <a:spcPts val="600"/>
              </a:spcAft>
              <a:buClr>
                <a:schemeClr val="tx1"/>
              </a:buClr>
              <a:buFont typeface="Arial"/>
              <a:buChar char="•"/>
            </a:pPr>
            <a:r>
              <a:rPr lang="en-US" sz="1200" b="0" i="0">
                <a:solidFill>
                  <a:schemeClr val="tx1"/>
                </a:solidFill>
                <a:ea typeface="+mn-ea"/>
                <a:cs typeface="+mn-cs"/>
              </a:rPr>
              <a:t>可能需要您使用網絡 </a:t>
            </a:r>
          </a:p>
          <a:p>
            <a:pPr marL="173736" lvl="1" indent="-182880" algn="l" defTabSz="914400">
              <a:spcAft>
                <a:spcPts val="600"/>
              </a:spcAft>
              <a:buClr>
                <a:schemeClr val="tx1"/>
              </a:buClr>
              <a:buFont typeface="Arial"/>
              <a:buChar char="•"/>
            </a:pPr>
            <a:r>
              <a:rPr lang="en-US" sz="1200" b="0" i="0">
                <a:solidFill>
                  <a:schemeClr val="tx1"/>
                </a:solidFill>
                <a:ea typeface="+mn-ea"/>
                <a:cs typeface="+mn-cs"/>
              </a:rPr>
              <a:t>您必須向計劃支付每月保費</a:t>
            </a:r>
          </a:p>
          <a:p>
            <a:pPr marL="356616" lvl="3" indent="-182880" algn="l" defTabSz="914400">
              <a:spcAft>
                <a:spcPts val="600"/>
              </a:spcAft>
              <a:buClr>
                <a:schemeClr val="tx1"/>
              </a:buClr>
              <a:buFont typeface="Calibri"/>
              <a:buChar char="–"/>
            </a:pPr>
            <a:r>
              <a:rPr lang="en-US" sz="1200" b="0" i="0">
                <a:solidFill>
                  <a:schemeClr val="tx1"/>
                </a:solidFill>
                <a:ea typeface="+mn-ea"/>
                <a:cs typeface="+mn-cs"/>
              </a:rPr>
              <a:t>仍須支付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endParaRPr lang="en-US" sz="1200" b="0" i="0">
              <a:solidFill>
                <a:schemeClr val="tx1"/>
              </a:solidFill>
              <a:ea typeface="+mn-ea"/>
              <a:cs typeface="+mn-cs"/>
            </a:endParaRPr>
          </a:p>
          <a:p>
            <a:pPr marL="173736" lvl="1" indent="-182880" algn="l" defTabSz="914400">
              <a:spcAft>
                <a:spcPts val="600"/>
              </a:spcAft>
              <a:buClr>
                <a:schemeClr val="tx1"/>
              </a:buClr>
              <a:buFont typeface="Arial"/>
              <a:buChar char="•"/>
            </a:pPr>
            <a:r>
              <a:rPr lang="en-US" sz="1200" b="0" i="0">
                <a:solidFill>
                  <a:schemeClr val="tx1"/>
                </a:solidFill>
                <a:ea typeface="+mn-ea"/>
                <a:cs typeface="+mn-cs"/>
              </a:rPr>
              <a:t>可能需要轉介才能去看專家</a:t>
            </a:r>
          </a:p>
          <a:p>
            <a:pPr marL="173736" lvl="1" indent="-182880" algn="l" defTabSz="914400">
              <a:spcAft>
                <a:spcPts val="600"/>
              </a:spcAft>
              <a:buClr>
                <a:schemeClr val="tx1"/>
              </a:buClr>
              <a:buFont typeface="Arial"/>
              <a:buChar char="•"/>
            </a:pPr>
            <a:r>
              <a:rPr lang="en-US" sz="1200" b="0" i="0">
                <a:solidFill>
                  <a:schemeClr val="tx1"/>
                </a:solidFill>
                <a:ea typeface="+mn-ea"/>
                <a:cs typeface="+mn-cs"/>
              </a:rPr>
              <a:t>只能在某些時間段內參加/離開計劃</a:t>
            </a:r>
          </a:p>
          <a:p>
            <a:pPr marL="173736" lvl="1" indent="-182880" algn="l" defTabSz="914400">
              <a:spcAft>
                <a:spcPts val="600"/>
              </a:spcAft>
              <a:buClr>
                <a:schemeClr val="tx1"/>
              </a:buClr>
              <a:buFont typeface="Arial"/>
              <a:buChar char="•"/>
            </a:pPr>
            <a:r>
              <a:rPr lang="en-US" sz="1200" b="0" i="0" smtClean="0">
                <a:solidFill>
                  <a:schemeClr val="tx1"/>
                </a:solidFill>
                <a:ea typeface="+mn-ea"/>
                <a:cs typeface="+mn-cs"/>
              </a:rPr>
              <a:t>不能與差額保險合用</a:t>
            </a:r>
            <a:endParaRPr lang="en-US" sz="1200" b="0" i="0">
              <a:solidFill>
                <a:schemeClr val="tx1"/>
              </a:solidFill>
              <a:ea typeface="+mn-ea"/>
              <a:cs typeface="+mn-cs"/>
            </a:endParaRPr>
          </a:p>
          <a:p>
            <a:pPr marL="173736" lvl="1" indent="-182880" algn="l" defTabSz="914400">
              <a:spcAft>
                <a:spcPts val="600"/>
              </a:spcAft>
              <a:buClr>
                <a:schemeClr val="tx1"/>
              </a:buClr>
              <a:buFont typeface="Arial"/>
              <a:buChar char="•"/>
            </a:pPr>
            <a:r>
              <a:rPr lang="en-US" sz="1200" b="0" i="0">
                <a:solidFill>
                  <a:schemeClr val="tx1"/>
                </a:solidFill>
                <a:ea typeface="+mn-ea"/>
                <a:cs typeface="+mn-cs"/>
              </a:rPr>
              <a:t>必須有 A </a:t>
            </a:r>
            <a:r>
              <a:rPr lang="zh-TW" altLang="en-US" sz="1200" b="0" i="0" smtClean="0">
                <a:solidFill>
                  <a:schemeClr val="tx1"/>
                </a:solidFill>
                <a:ea typeface="+mn-ea"/>
                <a:cs typeface="+mn-cs"/>
              </a:rPr>
              <a:t>部份</a:t>
            </a:r>
            <a:r>
              <a:rPr lang="en-US" sz="1200" b="0" i="0" smtClean="0">
                <a:solidFill>
                  <a:schemeClr val="tx1"/>
                </a:solidFill>
                <a:ea typeface="+mn-ea"/>
                <a:cs typeface="+mn-cs"/>
              </a:rPr>
              <a:t>和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才能參加</a:t>
            </a:r>
            <a:endParaRPr lang="en-US" sz="1200" b="0" i="0">
              <a:solidFill>
                <a:schemeClr val="tx1"/>
              </a:solidFill>
              <a:ea typeface="+mn-ea"/>
              <a:cs typeface="+mn-cs"/>
            </a:endParaRPr>
          </a:p>
          <a:p>
            <a:pPr marL="182880" indent="-182880" algn="l" defTabSz="914400">
              <a:spcAft>
                <a:spcPts val="600"/>
              </a:spcAft>
              <a:buFont typeface="Arial"/>
              <a:buChar char="•"/>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30</a:t>
            </a:fld>
            <a:endParaRPr lang="en-US" sz="1200" b="0" i="0">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1" y="4560570"/>
            <a:ext cx="5852160" cy="4812030"/>
          </a:xfrm>
        </p:spPr>
        <p:txBody>
          <a:bodyPr>
            <a:noAutofit/>
          </a:bodyPr>
          <a:lstStyle/>
          <a:p>
            <a:pPr marL="118872" lvl="1" indent="-118872" algn="l" defTabSz="914400">
              <a:spcBef>
                <a:spcPts val="300"/>
              </a:spcBef>
              <a:spcAft>
                <a:spcPts val="600"/>
              </a:spcAft>
              <a:buClr>
                <a:schemeClr val="tx1"/>
              </a:buClr>
              <a:buFont typeface="Arial"/>
              <a:buChar char="•"/>
            </a:pPr>
            <a:r>
              <a:rPr lang="en-US" sz="1000" b="0" i="0" smtClean="0">
                <a:solidFill>
                  <a:schemeClr val="tx1"/>
                </a:solidFill>
                <a:ea typeface="+mn-ea"/>
                <a:cs typeface="+mn-cs"/>
              </a:rPr>
              <a:t>您可在首次保險選擇期內</a:t>
            </a:r>
            <a:r>
              <a:rPr lang="zh-TW" altLang="en-US" sz="1000" b="0" i="0" smtClean="0">
                <a:solidFill>
                  <a:schemeClr val="tx1"/>
                </a:solidFill>
                <a:ea typeface="+mn-ea"/>
                <a:cs typeface="+mn-cs"/>
              </a:rPr>
              <a:t>，即是</a:t>
            </a:r>
            <a:r>
              <a:rPr lang="en-US" sz="1000" b="0" i="0" smtClean="0">
                <a:solidFill>
                  <a:schemeClr val="tx1"/>
                </a:solidFill>
                <a:ea typeface="+mn-ea"/>
                <a:cs typeface="+mn-cs"/>
              </a:rPr>
              <a:t>在您首次有權獲得「聯邦醫療保險」 A </a:t>
            </a:r>
            <a:r>
              <a:rPr lang="zh-TW" altLang="en-US" sz="1000" b="0" i="0" smtClean="0">
                <a:solidFill>
                  <a:schemeClr val="tx1"/>
                </a:solidFill>
                <a:ea typeface="+mn-ea"/>
                <a:cs typeface="+mn-cs"/>
              </a:rPr>
              <a:t>部份</a:t>
            </a:r>
            <a:r>
              <a:rPr lang="en-US" sz="1000" b="0" i="0" smtClean="0">
                <a:solidFill>
                  <a:schemeClr val="tx1"/>
                </a:solidFill>
                <a:ea typeface="+mn-ea"/>
                <a:cs typeface="+mn-cs"/>
              </a:rPr>
              <a:t>和 B </a:t>
            </a:r>
            <a:r>
              <a:rPr lang="zh-TW" altLang="en-US" sz="1000" b="0" i="0" smtClean="0">
                <a:solidFill>
                  <a:schemeClr val="tx1"/>
                </a:solidFill>
                <a:ea typeface="+mn-ea"/>
                <a:cs typeface="+mn-cs"/>
              </a:rPr>
              <a:t>部份</a:t>
            </a:r>
            <a:r>
              <a:rPr lang="en-US" sz="1000" b="0" i="0" smtClean="0">
                <a:solidFill>
                  <a:schemeClr val="tx1"/>
                </a:solidFill>
                <a:ea typeface="+mn-ea"/>
                <a:cs typeface="+mn-cs"/>
              </a:rPr>
              <a:t>之前 3 個月開始</a:t>
            </a:r>
            <a:r>
              <a:rPr lang="zh-TW" altLang="en-US" sz="1000" b="0" i="0" smtClean="0">
                <a:solidFill>
                  <a:schemeClr val="tx1"/>
                </a:solidFill>
                <a:ea typeface="+mn-ea"/>
                <a:cs typeface="+mn-cs"/>
              </a:rPr>
              <a:t>或</a:t>
            </a:r>
            <a:r>
              <a:rPr lang="en-US" sz="1000" b="0" i="0" smtClean="0">
                <a:solidFill>
                  <a:schemeClr val="tx1"/>
                </a:solidFill>
                <a:ea typeface="+mn-ea"/>
                <a:cs typeface="+mn-cs"/>
              </a:rPr>
              <a:t>年度選擇期內（也稱為公開參加）或在某些提供特別參加期的特殊情況下參加「聯邦醫療保險」優勢計劃。您一次只能參加一個「聯邦醫療保險」優勢計劃，通常要參加一個計劃一整日曆年。</a:t>
            </a:r>
          </a:p>
          <a:p>
            <a:pPr marL="118872" lvl="1" indent="-118872" algn="l" defTabSz="914400">
              <a:spcBef>
                <a:spcPts val="300"/>
              </a:spcBef>
              <a:spcAft>
                <a:spcPts val="600"/>
              </a:spcAft>
              <a:buClr>
                <a:schemeClr val="tx1"/>
              </a:buClr>
              <a:buFont typeface="Arial"/>
              <a:buChar char="•"/>
            </a:pPr>
            <a:r>
              <a:rPr lang="en-US" sz="1000" b="0" i="0" smtClean="0">
                <a:solidFill>
                  <a:schemeClr val="tx1"/>
                </a:solidFill>
                <a:ea typeface="+mn-ea"/>
                <a:cs typeface="+mn-cs"/>
              </a:rPr>
              <a:t>在 1</a:t>
            </a:r>
            <a:r>
              <a:rPr lang="en-US" altLang="zh-TW" sz="1000" b="0" i="0" smtClean="0">
                <a:solidFill>
                  <a:schemeClr val="tx1"/>
                </a:solidFill>
                <a:ea typeface="+mn-ea"/>
                <a:cs typeface="+mn-cs"/>
              </a:rPr>
              <a:t>0</a:t>
            </a:r>
            <a:r>
              <a:rPr lang="en-US" sz="1000" b="0" i="0" smtClean="0">
                <a:solidFill>
                  <a:schemeClr val="tx1"/>
                </a:solidFill>
                <a:ea typeface="+mn-ea"/>
                <a:cs typeface="+mn-cs"/>
              </a:rPr>
              <a:t> </a:t>
            </a:r>
            <a:r>
              <a:rPr lang="en-US" sz="1000" b="0" i="0">
                <a:solidFill>
                  <a:schemeClr val="tx1"/>
                </a:solidFill>
                <a:ea typeface="+mn-ea"/>
                <a:cs typeface="+mn-cs"/>
              </a:rPr>
              <a:t>月 15 日至 12 月 7 日的年度選擇期期內，您可以轉到其他「聯邦醫療保險」優勢計劃或原有「聯邦醫療保險」。 </a:t>
            </a:r>
            <a:endParaRPr lang="en-US" sz="1000" b="0" i="0" smtClean="0">
              <a:solidFill>
                <a:schemeClr val="tx1"/>
              </a:solidFill>
              <a:ea typeface="+mn-ea"/>
              <a:cs typeface="+mn-cs"/>
            </a:endParaRPr>
          </a:p>
          <a:p>
            <a:pPr marL="118872" lvl="1" indent="-118872" algn="l" defTabSz="914400">
              <a:spcBef>
                <a:spcPts val="300"/>
              </a:spcBef>
              <a:spcAft>
                <a:spcPts val="600"/>
              </a:spcAft>
              <a:buClr>
                <a:schemeClr val="tx1"/>
              </a:buClr>
              <a:buFont typeface="Arial"/>
              <a:buChar char="•"/>
            </a:pPr>
            <a:r>
              <a:rPr lang="en-US" sz="1000" b="0" i="0" smtClean="0">
                <a:solidFill>
                  <a:schemeClr val="tx1"/>
                </a:solidFill>
                <a:ea typeface="+mn-ea"/>
                <a:cs typeface="+mn-cs"/>
              </a:rPr>
              <a:t>如果您屬於</a:t>
            </a:r>
            <a:r>
              <a:rPr lang="en-US" sz="1000" b="0" i="0">
                <a:solidFill>
                  <a:schemeClr val="tx1"/>
                </a:solidFill>
                <a:ea typeface="+mn-ea"/>
                <a:cs typeface="+mn-cs"/>
              </a:rPr>
              <a:t>「聯邦醫療保險」優勢計劃，則可以從 1 月 1 日至 2 月 14 日轉到原有「聯邦醫療保險」。如果您在此期間轉回原有「聯邦醫療保險」，則原有「聯邦醫療保險」</a:t>
            </a:r>
            <a:r>
              <a:rPr lang="en-US" sz="1000" b="0" i="0" smtClean="0">
                <a:solidFill>
                  <a:schemeClr val="tx1"/>
                </a:solidFill>
                <a:ea typeface="+mn-ea"/>
                <a:cs typeface="+mn-cs"/>
              </a:rPr>
              <a:t>的承保將於從進行選擇或變更之後下一個月的第一天生效</a:t>
            </a:r>
            <a:r>
              <a:rPr lang="en-US" sz="1000" b="0" i="0">
                <a:solidFill>
                  <a:schemeClr val="tx1"/>
                </a:solidFill>
                <a:ea typeface="+mn-ea"/>
                <a:cs typeface="+mn-cs"/>
              </a:rPr>
              <a:t>。 </a:t>
            </a:r>
          </a:p>
          <a:p>
            <a:pPr marL="118872" lvl="1" indent="-118872" algn="l" defTabSz="914400">
              <a:spcBef>
                <a:spcPts val="300"/>
              </a:spcBef>
              <a:spcAft>
                <a:spcPts val="600"/>
              </a:spcAft>
              <a:buClr>
                <a:schemeClr val="tx1"/>
              </a:buClr>
              <a:buFont typeface="Arial"/>
              <a:buChar char="•"/>
            </a:pPr>
            <a:r>
              <a:rPr lang="en-US" sz="1000" b="0" i="0">
                <a:solidFill>
                  <a:schemeClr val="tx1"/>
                </a:solidFill>
                <a:ea typeface="+mn-ea"/>
                <a:cs typeface="+mn-cs"/>
              </a:rPr>
              <a:t>若要在此期間退出「聯邦醫療保險」優勢計劃並轉回原有「聯邦醫療保險」，您必須向「聯邦醫療保險」</a:t>
            </a:r>
            <a:r>
              <a:rPr lang="en-US" sz="1000" b="0" i="0" smtClean="0">
                <a:solidFill>
                  <a:schemeClr val="tx1"/>
                </a:solidFill>
                <a:ea typeface="+mn-ea"/>
                <a:cs typeface="+mn-cs"/>
              </a:rPr>
              <a:t>優勢計劃直接提出，</a:t>
            </a:r>
            <a:r>
              <a:rPr lang="en-US" sz="1000" b="0" i="0">
                <a:solidFill>
                  <a:schemeClr val="tx1"/>
                </a:solidFill>
                <a:ea typeface="+mn-ea"/>
                <a:cs typeface="+mn-cs"/>
              </a:rPr>
              <a:t>致電 1-800-MEDICARE 或參加一種獨立的處方藥計劃。如果您做出此變更，</a:t>
            </a:r>
            <a:r>
              <a:rPr lang="en-US" sz="1000" b="0" i="0" smtClean="0">
                <a:solidFill>
                  <a:schemeClr val="tx1"/>
                </a:solidFill>
                <a:ea typeface="+mn-ea"/>
                <a:cs typeface="+mn-cs"/>
              </a:rPr>
              <a:t>則可以參加</a:t>
            </a:r>
            <a:r>
              <a:rPr lang="en-US" sz="1000" b="0" i="0">
                <a:solidFill>
                  <a:schemeClr val="tx1"/>
                </a:solidFill>
                <a:ea typeface="+mn-ea"/>
                <a:cs typeface="+mn-cs"/>
              </a:rPr>
              <a:t>「聯邦醫療保險」處方藥計劃，以增加藥品承保範圍。</a:t>
            </a:r>
            <a:r>
              <a:rPr lang="en-US" sz="1000" b="0" i="0" smtClean="0">
                <a:solidFill>
                  <a:schemeClr val="tx1"/>
                </a:solidFill>
                <a:ea typeface="+mn-ea"/>
                <a:cs typeface="+mn-cs"/>
              </a:rPr>
              <a:t>承保從計劃收到參加表格後的</a:t>
            </a:r>
            <a:r>
              <a:rPr lang="zh-TW" altLang="en-US" sz="1000" b="0" i="0" smtClean="0">
                <a:solidFill>
                  <a:schemeClr val="tx1"/>
                </a:solidFill>
                <a:ea typeface="+mn-ea"/>
                <a:cs typeface="+mn-cs"/>
              </a:rPr>
              <a:t>下</a:t>
            </a:r>
            <a:r>
              <a:rPr lang="en-US" sz="1000" b="0" i="0" smtClean="0">
                <a:solidFill>
                  <a:schemeClr val="tx1"/>
                </a:solidFill>
                <a:ea typeface="+mn-ea"/>
                <a:cs typeface="+mn-cs"/>
              </a:rPr>
              <a:t>個月的第一天開始</a:t>
            </a:r>
            <a:r>
              <a:rPr lang="en-US" sz="1000" b="0" i="0">
                <a:solidFill>
                  <a:schemeClr val="tx1"/>
                </a:solidFill>
                <a:ea typeface="+mn-ea"/>
                <a:cs typeface="+mn-cs"/>
              </a:rPr>
              <a:t>。 </a:t>
            </a:r>
          </a:p>
          <a:p>
            <a:pPr marL="118872" indent="-118872" algn="l" defTabSz="914400">
              <a:spcBef>
                <a:spcPts val="300"/>
              </a:spcBef>
              <a:spcAft>
                <a:spcPts val="600"/>
              </a:spcAft>
              <a:buClr>
                <a:schemeClr val="tx1"/>
              </a:buClr>
              <a:buFont typeface="Arial"/>
              <a:buChar char="•"/>
            </a:pPr>
            <a:r>
              <a:rPr lang="en-US" sz="1000" b="0" i="0">
                <a:solidFill>
                  <a:schemeClr val="tx1"/>
                </a:solidFill>
                <a:ea typeface="+mn-ea"/>
                <a:cs typeface="+mn-cs"/>
              </a:rPr>
              <a:t>大多數享有「聯邦醫療保險」的人都可得到「聯邦醫療保險」優勢計劃</a:t>
            </a:r>
            <a:r>
              <a:rPr lang="en-US" sz="1000" b="0" i="0">
                <a:solidFill>
                  <a:schemeClr val="tx1"/>
                </a:solidFill>
                <a:ea typeface="+mn-ea"/>
                <a:cs typeface="Times New Roman"/>
              </a:rPr>
              <a:t>。</a:t>
            </a:r>
            <a:r>
              <a:rPr lang="en-US" sz="1000" b="0" i="0">
                <a:solidFill>
                  <a:schemeClr val="tx1"/>
                </a:solidFill>
                <a:ea typeface="+mn-ea"/>
                <a:cs typeface="+mn-cs"/>
              </a:rPr>
              <a:t>要符合參加「聯邦醫療保險」優勢計劃的資格，</a:t>
            </a:r>
            <a:r>
              <a:rPr lang="en-US" sz="1000" b="0" i="0" smtClean="0">
                <a:solidFill>
                  <a:schemeClr val="tx1"/>
                </a:solidFill>
                <a:ea typeface="+mn-ea"/>
                <a:cs typeface="+mn-cs"/>
              </a:rPr>
              <a:t>您必須居住在計劃服務的地區或相鄰區域</a:t>
            </a:r>
            <a:r>
              <a:rPr lang="en-US" sz="1000" b="0" i="0">
                <a:solidFill>
                  <a:schemeClr val="tx1"/>
                </a:solidFill>
                <a:ea typeface="+mn-ea"/>
                <a:cs typeface="+mn-cs"/>
              </a:rPr>
              <a:t>，參加了「聯邦醫療保險」 A </a:t>
            </a:r>
            <a:r>
              <a:rPr lang="zh-TW" altLang="en-US" sz="1000" b="0" i="0" smtClean="0">
                <a:solidFill>
                  <a:schemeClr val="tx1"/>
                </a:solidFill>
                <a:ea typeface="+mn-ea"/>
                <a:cs typeface="+mn-cs"/>
              </a:rPr>
              <a:t>部份</a:t>
            </a:r>
            <a:r>
              <a:rPr lang="en-US" sz="1000" b="1" i="0" smtClean="0">
                <a:solidFill>
                  <a:schemeClr val="tx1"/>
                </a:solidFill>
                <a:ea typeface="+mn-ea"/>
                <a:cs typeface="+mn-cs"/>
              </a:rPr>
              <a:t>和</a:t>
            </a:r>
            <a:r>
              <a:rPr lang="en-US" sz="1000" b="0" i="0" smtClean="0">
                <a:solidFill>
                  <a:schemeClr val="tx1"/>
                </a:solidFill>
                <a:ea typeface="+mn-ea"/>
                <a:cs typeface="+mn-cs"/>
              </a:rPr>
              <a:t> </a:t>
            </a:r>
            <a:r>
              <a:rPr lang="en-US" sz="1000" b="0" i="0">
                <a:solidFill>
                  <a:schemeClr val="tx1"/>
                </a:solidFill>
                <a:ea typeface="+mn-ea"/>
                <a:cs typeface="+mn-cs"/>
              </a:rPr>
              <a:t>B </a:t>
            </a:r>
            <a:r>
              <a:rPr lang="zh-TW" altLang="en-US" sz="1000" b="0" i="0" smtClean="0">
                <a:solidFill>
                  <a:schemeClr val="tx1"/>
                </a:solidFill>
                <a:ea typeface="+mn-ea"/>
                <a:cs typeface="+mn-cs"/>
              </a:rPr>
              <a:t>部份</a:t>
            </a:r>
            <a:r>
              <a:rPr lang="en-US" sz="1000" b="0" i="0" smtClean="0">
                <a:solidFill>
                  <a:schemeClr val="tx1"/>
                </a:solidFill>
                <a:ea typeface="+mn-ea"/>
                <a:cs typeface="+mn-cs"/>
              </a:rPr>
              <a:t>，</a:t>
            </a:r>
            <a:r>
              <a:rPr lang="en-US" sz="1000" b="0" i="0">
                <a:solidFill>
                  <a:schemeClr val="tx1"/>
                </a:solidFill>
                <a:ea typeface="+mn-ea"/>
                <a:cs typeface="+mn-cs"/>
              </a:rPr>
              <a:t>並且不是腎臟病末期（ESRD）患者。患有末期腎病者通常無法參加「聯邦醫療保險」優勢計劃或其他「聯邦醫療保險」計劃。但是，也有一些例外情況。 </a:t>
            </a:r>
          </a:p>
          <a:p>
            <a:pPr marL="118872" indent="-118872" algn="l" defTabSz="914400">
              <a:spcBef>
                <a:spcPts val="300"/>
              </a:spcBef>
              <a:spcAft>
                <a:spcPts val="600"/>
              </a:spcAft>
              <a:buNone/>
            </a:pPr>
            <a:r>
              <a:rPr lang="en-US" sz="1000" b="0" i="0">
                <a:solidFill>
                  <a:schemeClr val="tx1"/>
                </a:solidFill>
                <a:ea typeface="+mn-ea"/>
                <a:cs typeface="+mn-cs"/>
              </a:rPr>
              <a:t>此外，您必須：</a:t>
            </a:r>
          </a:p>
          <a:p>
            <a:pPr marL="237744" lvl="1" indent="-118872" algn="l" defTabSz="914400">
              <a:spcBef>
                <a:spcPts val="300"/>
              </a:spcBef>
              <a:spcAft>
                <a:spcPts val="0"/>
              </a:spcAft>
              <a:buClr>
                <a:schemeClr val="tx1"/>
              </a:buClr>
              <a:buFont typeface="Wingdings"/>
              <a:buChar char="§"/>
            </a:pPr>
            <a:r>
              <a:rPr lang="en-US" sz="1000" b="0" i="0">
                <a:solidFill>
                  <a:schemeClr val="tx1"/>
                </a:solidFill>
                <a:ea typeface="+mn-ea"/>
                <a:cs typeface="+mn-cs"/>
              </a:rPr>
              <a:t>同意提供計劃必需的資訊</a:t>
            </a:r>
          </a:p>
          <a:p>
            <a:pPr marL="237744" lvl="1" indent="-118872" algn="l" defTabSz="914400">
              <a:spcBef>
                <a:spcPts val="300"/>
              </a:spcBef>
              <a:spcAft>
                <a:spcPts val="0"/>
              </a:spcAft>
              <a:buClr>
                <a:schemeClr val="tx1"/>
              </a:buClr>
              <a:buFont typeface="Wingdings"/>
              <a:buChar char="§"/>
            </a:pPr>
            <a:r>
              <a:rPr lang="en-US" sz="1000" b="0" i="0">
                <a:solidFill>
                  <a:schemeClr val="tx1"/>
                </a:solidFill>
                <a:ea typeface="+mn-ea"/>
                <a:cs typeface="+mn-cs"/>
              </a:rPr>
              <a:t>同意遵循計劃的規則</a:t>
            </a:r>
          </a:p>
          <a:p>
            <a:pPr marL="237744" lvl="1" indent="-118872" algn="l" defTabSz="914400">
              <a:spcBef>
                <a:spcPts val="300"/>
              </a:spcBef>
              <a:spcAft>
                <a:spcPts val="0"/>
              </a:spcAft>
              <a:buClr>
                <a:schemeClr val="tx1"/>
              </a:buClr>
              <a:buFont typeface="Wingdings"/>
              <a:buChar char="§"/>
            </a:pPr>
            <a:r>
              <a:rPr lang="en-US" sz="1000" b="0" i="0">
                <a:solidFill>
                  <a:schemeClr val="tx1"/>
                </a:solidFill>
                <a:ea typeface="+mn-ea"/>
                <a:cs typeface="+mn-cs"/>
              </a:rPr>
              <a:t>一次只能參加一個計劃</a:t>
            </a:r>
          </a:p>
          <a:p>
            <a:pPr marL="0" algn="l" defTabSz="914400">
              <a:spcBef>
                <a:spcPts val="300"/>
              </a:spcBef>
              <a:spcAft>
                <a:spcPts val="600"/>
              </a:spcAft>
              <a:buNone/>
            </a:pPr>
            <a:r>
              <a:rPr lang="en-US" sz="1000" b="0" i="0" smtClean="0">
                <a:solidFill>
                  <a:schemeClr val="tx1"/>
                </a:solidFill>
                <a:ea typeface="+mn-ea"/>
                <a:cs typeface="+mn-cs"/>
              </a:rPr>
              <a:t>如需</a:t>
            </a:r>
            <a:r>
              <a:rPr lang="zh-TW" altLang="en-US" sz="1000" b="0" i="0" smtClean="0">
                <a:solidFill>
                  <a:schemeClr val="tx1"/>
                </a:solidFill>
                <a:ea typeface="+mn-ea"/>
                <a:cs typeface="+mn-cs"/>
              </a:rPr>
              <a:t>尋找</a:t>
            </a:r>
            <a:r>
              <a:rPr lang="en-US" sz="1000" b="0" i="0" smtClean="0">
                <a:solidFill>
                  <a:schemeClr val="tx1"/>
                </a:solidFill>
                <a:ea typeface="+mn-ea"/>
                <a:cs typeface="+mn-cs"/>
              </a:rPr>
              <a:t>您所在地區</a:t>
            </a:r>
            <a:r>
              <a:rPr lang="zh-TW" altLang="en-US" sz="1000" b="0" i="0" smtClean="0">
                <a:solidFill>
                  <a:schemeClr val="tx1"/>
                </a:solidFill>
                <a:ea typeface="+mn-ea"/>
                <a:cs typeface="+mn-cs"/>
              </a:rPr>
              <a:t>所提供</a:t>
            </a:r>
            <a:r>
              <a:rPr lang="en-US" sz="1000" b="0" i="0" smtClean="0">
                <a:solidFill>
                  <a:schemeClr val="tx1"/>
                </a:solidFill>
                <a:ea typeface="+mn-ea"/>
                <a:cs typeface="+mn-cs"/>
              </a:rPr>
              <a:t>的</a:t>
            </a:r>
            <a:r>
              <a:rPr lang="en-US" sz="1000" b="0" i="0">
                <a:solidFill>
                  <a:schemeClr val="tx1"/>
                </a:solidFill>
                <a:ea typeface="+mn-ea"/>
                <a:cs typeface="+mn-cs"/>
              </a:rPr>
              <a:t>「聯邦醫療保險」優勢計劃，</a:t>
            </a:r>
            <a:r>
              <a:rPr lang="en-US" sz="1000" b="0" i="0" smtClean="0">
                <a:solidFill>
                  <a:schemeClr val="tx1"/>
                </a:solidFill>
                <a:ea typeface="+mn-ea"/>
                <a:cs typeface="+mn-cs"/>
              </a:rPr>
              <a:t>請</a:t>
            </a:r>
            <a:r>
              <a:rPr lang="zh-TW" altLang="en-US" sz="1000" b="0" i="0" smtClean="0">
                <a:solidFill>
                  <a:schemeClr val="tx1"/>
                </a:solidFill>
                <a:ea typeface="+mn-ea"/>
                <a:cs typeface="+mn-cs"/>
              </a:rPr>
              <a:t>瀏覽</a:t>
            </a:r>
            <a:r>
              <a:rPr lang="en-US" sz="1000" b="0" i="0" smtClean="0">
                <a:solidFill>
                  <a:schemeClr val="tx1"/>
                </a:solidFill>
                <a:ea typeface="+mn-ea"/>
                <a:cs typeface="+mn-cs"/>
              </a:rPr>
              <a:t> </a:t>
            </a:r>
            <a:r>
              <a:rPr lang="en-US" sz="1000" b="0" i="0">
                <a:solidFill>
                  <a:schemeClr val="tx1"/>
                </a:solidFill>
                <a:ea typeface="+mn-ea"/>
                <a:cs typeface="+mn-cs"/>
              </a:rPr>
              <a:t>www.medicare.gov/find-a-plan 的「聯邦醫療保險」</a:t>
            </a:r>
            <a:r>
              <a:rPr lang="en-US" sz="1000" b="0" i="0" smtClean="0">
                <a:solidFill>
                  <a:schemeClr val="tx1"/>
                </a:solidFill>
                <a:ea typeface="+mn-ea"/>
                <a:cs typeface="+mn-cs"/>
              </a:rPr>
              <a:t>計劃</a:t>
            </a:r>
            <a:r>
              <a:rPr lang="zh-TW" altLang="en-US" sz="1000" b="0" i="0" smtClean="0">
                <a:solidFill>
                  <a:schemeClr val="tx1"/>
                </a:solidFill>
                <a:ea typeface="+mn-ea"/>
                <a:cs typeface="+mn-cs"/>
              </a:rPr>
              <a:t>搜尋工具</a:t>
            </a:r>
            <a:r>
              <a:rPr lang="en-US" sz="1000" b="0" i="0" smtClean="0">
                <a:solidFill>
                  <a:schemeClr val="tx1"/>
                </a:solidFill>
                <a:ea typeface="+mn-ea"/>
                <a:cs typeface="+mn-cs"/>
              </a:rPr>
              <a:t>（</a:t>
            </a:r>
            <a:r>
              <a:rPr lang="en-US" sz="1000" b="0" i="0">
                <a:solidFill>
                  <a:schemeClr val="tx1"/>
                </a:solidFill>
                <a:ea typeface="+mn-ea"/>
                <a:cs typeface="+mn-cs"/>
              </a:rPr>
              <a:t>Medicare</a:t>
            </a:r>
            <a:r>
              <a:rPr lang="en-US" sz="1000" b="0" i="0" baseline="0">
                <a:solidFill>
                  <a:schemeClr val="tx1"/>
                </a:solidFill>
                <a:ea typeface="+mn-ea"/>
                <a:cs typeface="+mn-cs"/>
              </a:rPr>
              <a:t> Plan Finder</a:t>
            </a:r>
            <a:r>
              <a:rPr lang="en-US" sz="1000" b="0" i="0">
                <a:solidFill>
                  <a:schemeClr val="tx1"/>
                </a:solidFill>
                <a:ea typeface="+mn-ea"/>
                <a:cs typeface="+mn-cs"/>
              </a:rPr>
              <a:t>），或致電 1-800-MEDICARE (1-800-633-4227)。</a:t>
            </a:r>
          </a:p>
          <a:p>
            <a:pPr marL="0" algn="l" defTabSz="914400">
              <a:spcBef>
                <a:spcPts val="300"/>
              </a:spcBef>
              <a:spcAft>
                <a:spcPts val="600"/>
              </a:spcAft>
              <a:buNone/>
            </a:pPr>
            <a:endParaRPr lang="en-US" sz="900"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31</a:t>
            </a:fld>
            <a:endParaRPr lang="en-US" sz="1200" b="0" i="0">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82880" indent="-182880" algn="l" defTabSz="914400">
              <a:spcAft>
                <a:spcPts val="600"/>
              </a:spcAft>
              <a:buClr>
                <a:schemeClr val="tx1"/>
              </a:buClr>
              <a:buFont typeface="Arial"/>
              <a:buChar char="•"/>
            </a:pPr>
            <a:r>
              <a:rPr lang="en-US" sz="1200" b="0" i="0">
                <a:solidFill>
                  <a:schemeClr val="tx1"/>
                </a:solidFill>
                <a:ea typeface="+mn-ea"/>
                <a:cs typeface="+mn-cs"/>
              </a:rPr>
              <a:t>「聯邦醫療保險」D </a:t>
            </a:r>
            <a:r>
              <a:rPr lang="zh-TW" altLang="en-US" sz="1200" b="0" i="0" smtClean="0">
                <a:solidFill>
                  <a:schemeClr val="tx1"/>
                </a:solidFill>
                <a:ea typeface="+mn-ea"/>
                <a:cs typeface="+mn-cs"/>
              </a:rPr>
              <a:t>部份</a:t>
            </a:r>
            <a:r>
              <a:rPr lang="en-US" sz="1200" b="0" i="0" smtClean="0">
                <a:solidFill>
                  <a:schemeClr val="tx1"/>
                </a:solidFill>
                <a:ea typeface="+mn-ea"/>
                <a:cs typeface="+mn-cs"/>
              </a:rPr>
              <a:t>是</a:t>
            </a:r>
            <a:r>
              <a:rPr lang="en-US" sz="1200" b="0" i="0">
                <a:solidFill>
                  <a:schemeClr val="tx1"/>
                </a:solidFill>
                <a:ea typeface="+mn-ea"/>
                <a:cs typeface="+mn-cs"/>
              </a:rPr>
              <a:t>「聯邦醫療保險」處方藥保險。</a:t>
            </a:r>
            <a:r>
              <a:rPr lang="en-US" sz="1200" b="0" i="0" baseline="0">
                <a:solidFill>
                  <a:schemeClr val="tx1"/>
                </a:solidFill>
                <a:ea typeface="+mn-ea"/>
                <a:cs typeface="+mn-cs"/>
              </a:rPr>
              <a:t>D</a:t>
            </a:r>
            <a:r>
              <a:rPr lang="en-US" sz="1200" b="0" i="0">
                <a:solidFill>
                  <a:schemeClr val="tx1"/>
                </a:solidFill>
                <a:ea typeface="+mn-ea"/>
                <a:cs typeface="+mn-cs"/>
              </a:rPr>
              <a:t> </a:t>
            </a:r>
            <a:r>
              <a:rPr lang="zh-TW" altLang="en-US" sz="1200" b="0" i="0" smtClean="0">
                <a:solidFill>
                  <a:schemeClr val="tx1"/>
                </a:solidFill>
                <a:ea typeface="+mn-ea"/>
                <a:cs typeface="+mn-cs"/>
              </a:rPr>
              <a:t>部份</a:t>
            </a:r>
            <a:r>
              <a:rPr lang="en-US" sz="1200" b="0" i="0" smtClean="0">
                <a:solidFill>
                  <a:schemeClr val="tx1"/>
                </a:solidFill>
                <a:ea typeface="+mn-ea"/>
                <a:cs typeface="+mn-cs"/>
              </a:rPr>
              <a:t>承保範圍的提供途徑包括</a:t>
            </a:r>
            <a:r>
              <a:rPr lang="en-US" sz="1200" b="0" i="0">
                <a:solidFill>
                  <a:schemeClr val="tx1"/>
                </a:solidFill>
                <a:ea typeface="+mn-ea"/>
                <a:cs typeface="+mn-cs"/>
              </a:rPr>
              <a:t>「聯邦醫療保險」處方藥計劃、「聯邦醫療保險」優勢計劃或其他「聯邦醫療保險」健康計劃。</a:t>
            </a:r>
          </a:p>
          <a:p>
            <a:pPr marL="182880" indent="-18288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32</a:t>
            </a:fld>
            <a:endParaRPr lang="en-US" sz="1200" b="0" i="0">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182880" indent="-182880" algn="l" defTabSz="914400">
              <a:spcAft>
                <a:spcPts val="600"/>
              </a:spcAft>
              <a:buClr>
                <a:schemeClr val="tx1"/>
              </a:buClr>
              <a:buFont typeface="Arial"/>
              <a:buChar char="•"/>
            </a:pPr>
            <a:r>
              <a:rPr lang="en-US" sz="1200" b="0" i="0">
                <a:solidFill>
                  <a:schemeClr val="tx1"/>
                </a:solidFill>
                <a:ea typeface="+mn-ea"/>
                <a:cs typeface="+mn-cs"/>
              </a:rPr>
              <a:t>每個「聯邦醫療保險」受保人都可以參加一個「聯邦醫療保險」處方藥計劃。「聯邦醫療保險</a:t>
            </a:r>
            <a:r>
              <a:rPr lang="en-US" sz="1200" b="0" i="0" smtClean="0">
                <a:solidFill>
                  <a:schemeClr val="tx1"/>
                </a:solidFill>
                <a:ea typeface="+mn-ea"/>
                <a:cs typeface="+mn-cs"/>
              </a:rPr>
              <a:t>」</a:t>
            </a:r>
            <a:r>
              <a:rPr lang="zh-TW" altLang="en-US" sz="1200" b="0" i="0" smtClean="0">
                <a:solidFill>
                  <a:schemeClr val="tx1"/>
                </a:solidFill>
                <a:ea typeface="+mn-ea"/>
                <a:cs typeface="+mn-cs"/>
              </a:rPr>
              <a:t>將代表參加者</a:t>
            </a:r>
            <a:r>
              <a:rPr lang="en-US" sz="1200" b="0" i="0" smtClean="0">
                <a:solidFill>
                  <a:schemeClr val="tx1"/>
                </a:solidFill>
                <a:ea typeface="+mn-ea"/>
                <a:cs typeface="+mn-cs"/>
              </a:rPr>
              <a:t>與提供處方藥計劃的私人公司協商藥品的折扣價格</a:t>
            </a:r>
            <a:r>
              <a:rPr lang="zh-TW" altLang="en-US" sz="1200" b="0" i="0" smtClean="0">
                <a:solidFill>
                  <a:schemeClr val="tx1"/>
                </a:solidFill>
                <a:ea typeface="+mn-ea"/>
                <a:cs typeface="+mn-cs"/>
              </a:rPr>
              <a:t>，並</a:t>
            </a:r>
            <a:r>
              <a:rPr lang="en-US" sz="1200" b="0" i="0" smtClean="0">
                <a:solidFill>
                  <a:schemeClr val="tx1"/>
                </a:solidFill>
                <a:ea typeface="+mn-ea"/>
                <a:cs typeface="+mn-cs"/>
              </a:rPr>
              <a:t>簽訂合約。「</a:t>
            </a:r>
            <a:r>
              <a:rPr lang="en-US" sz="1200" b="0" i="0">
                <a:solidFill>
                  <a:schemeClr val="tx1"/>
                </a:solidFill>
                <a:ea typeface="+mn-ea"/>
                <a:cs typeface="+mn-cs"/>
              </a:rPr>
              <a:t>聯邦醫療保險」受保人還可透過「聯邦醫療保險」優勢計劃或他們參加的其他「聯邦醫療保險」健康計劃獲得藥品承保</a:t>
            </a:r>
            <a:r>
              <a:rPr lang="en-US" sz="1200" b="0" i="0" baseline="0">
                <a:solidFill>
                  <a:schemeClr val="tx1"/>
                </a:solidFill>
                <a:ea typeface="+mn-ea"/>
                <a:cs typeface="+mn-cs"/>
              </a:rPr>
              <a:t> </a:t>
            </a:r>
            <a:r>
              <a:rPr lang="en-US" sz="1200" b="0" i="0">
                <a:solidFill>
                  <a:schemeClr val="tx1"/>
                </a:solidFill>
                <a:ea typeface="+mn-ea"/>
                <a:cs typeface="+mn-cs"/>
              </a:rPr>
              <a:t>（一些僱主和工會也可能為「聯邦醫療保險」受保人提供「聯邦醫療保險」藥品承保）。</a:t>
            </a:r>
          </a:p>
          <a:p>
            <a:pPr marL="182880" indent="-182880" algn="l" defTabSz="914400">
              <a:spcAft>
                <a:spcPts val="600"/>
              </a:spcAft>
              <a:buClr>
                <a:schemeClr val="tx1"/>
              </a:buClr>
              <a:buFont typeface="Arial"/>
              <a:buChar char="•"/>
            </a:pPr>
            <a:r>
              <a:rPr lang="en-US" sz="1200" b="0" i="0" smtClean="0">
                <a:solidFill>
                  <a:schemeClr val="tx1"/>
                </a:solidFill>
                <a:ea typeface="+mn-ea"/>
                <a:cs typeface="+mn-cs"/>
              </a:rPr>
              <a:t>每個計劃的藥品表（</a:t>
            </a:r>
            <a:r>
              <a:rPr lang="en-US" sz="1200" b="0" i="0">
                <a:solidFill>
                  <a:schemeClr val="tx1"/>
                </a:solidFill>
                <a:ea typeface="+mn-ea"/>
                <a:cs typeface="+mn-cs"/>
              </a:rPr>
              <a:t>處方药一覽表）都必須包括每種處方類別的各種藥品。這樣能夠確保不同醫療病症的病患都能得到所需的治療。所有「聯邦醫療保險」藥品計劃通常在每種藥品類別中必須至少承保兩種藥，但每個計劃可自行選擇每種類別中承保的具體藥品。 </a:t>
            </a:r>
          </a:p>
          <a:p>
            <a:pPr marL="182880" indent="-182880" algn="l" defTabSz="914400">
              <a:spcAft>
                <a:spcPts val="600"/>
              </a:spcAft>
              <a:buClr>
                <a:schemeClr val="tx1"/>
              </a:buClr>
              <a:buFont typeface="Arial"/>
              <a:buChar char="•"/>
            </a:pPr>
            <a:r>
              <a:rPr lang="en-US" sz="1200" b="0" i="0">
                <a:solidFill>
                  <a:schemeClr val="tx1"/>
                </a:solidFill>
                <a:ea typeface="+mn-ea"/>
                <a:cs typeface="+mn-cs"/>
              </a:rPr>
              <a:t>享有「聯邦醫療保險」A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醫院保險</a:t>
            </a:r>
            <a:r>
              <a:rPr lang="en-US" sz="1200" b="0" i="0" smtClean="0">
                <a:solidFill>
                  <a:schemeClr val="tx1"/>
                </a:solidFill>
                <a:ea typeface="+mn-ea"/>
                <a:cs typeface="+mn-cs"/>
              </a:rPr>
              <a:t>）或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醫療保險</a:t>
            </a:r>
            <a:r>
              <a:rPr lang="en-US" sz="1200" b="0" i="0" smtClean="0">
                <a:solidFill>
                  <a:schemeClr val="tx1"/>
                </a:solidFill>
                <a:ea typeface="+mn-ea"/>
                <a:cs typeface="+mn-cs"/>
              </a:rPr>
              <a:t>）</a:t>
            </a:r>
            <a:r>
              <a:rPr lang="zh-TW" altLang="en-US" sz="1200" b="0" i="0" smtClean="0">
                <a:solidFill>
                  <a:schemeClr val="tx1"/>
                </a:solidFill>
                <a:ea typeface="+mn-ea"/>
                <a:cs typeface="+mn-cs"/>
              </a:rPr>
              <a:t>或兩者擁有</a:t>
            </a:r>
            <a:r>
              <a:rPr lang="en-US" sz="1200" b="0" i="0" smtClean="0">
                <a:solidFill>
                  <a:schemeClr val="tx1"/>
                </a:solidFill>
                <a:ea typeface="+mn-ea"/>
                <a:cs typeface="+mn-cs"/>
              </a:rPr>
              <a:t>的任何人都有資格參加</a:t>
            </a:r>
            <a:r>
              <a:rPr lang="en-US" sz="1200" b="0" i="0">
                <a:solidFill>
                  <a:schemeClr val="tx1"/>
                </a:solidFill>
                <a:ea typeface="+mn-ea"/>
                <a:cs typeface="+mn-cs"/>
              </a:rPr>
              <a:t>「聯邦醫療保險」處方藥計劃。您必須居住在計劃服務區內才能參加。</a:t>
            </a:r>
            <a:r>
              <a:rPr lang="en-US" sz="1200" b="0" i="0" smtClean="0">
                <a:solidFill>
                  <a:schemeClr val="tx1"/>
                </a:solidFill>
                <a:ea typeface="+mn-ea"/>
                <a:cs typeface="+mn-cs"/>
              </a:rPr>
              <a:t>在美國境外居住或在獄中的人</a:t>
            </a:r>
            <a:r>
              <a:rPr lang="zh-TW" altLang="en-US" sz="1200" b="0" i="0" smtClean="0">
                <a:solidFill>
                  <a:schemeClr val="tx1"/>
                </a:solidFill>
                <a:ea typeface="+mn-ea"/>
                <a:cs typeface="+mn-cs"/>
              </a:rPr>
              <a:t>士</a:t>
            </a:r>
            <a:r>
              <a:rPr lang="en-US" sz="1200" b="0" i="0" smtClean="0">
                <a:solidFill>
                  <a:schemeClr val="tx1"/>
                </a:solidFill>
                <a:ea typeface="+mn-ea"/>
                <a:cs typeface="+mn-cs"/>
              </a:rPr>
              <a:t>不能參加</a:t>
            </a:r>
            <a:r>
              <a:rPr lang="en-US" sz="1200" b="0" i="0">
                <a:solidFill>
                  <a:schemeClr val="tx1"/>
                </a:solidFill>
                <a:ea typeface="+mn-ea"/>
                <a:cs typeface="+mn-cs"/>
              </a:rPr>
              <a:t>「聯邦醫療保險」藥品計劃。在大多數情況下，您必須參加「聯邦醫療保險」藥品計劃才能獲得「聯邦醫療保險」處方藥承保。在大多數情況下，您必須填寫申請表並參加一個計劃才能獲得承保。但是，</a:t>
            </a:r>
            <a:r>
              <a:rPr lang="en-US" sz="1200" b="0" i="0" smtClean="0">
                <a:solidFill>
                  <a:schemeClr val="tx1"/>
                </a:solidFill>
                <a:ea typeface="+mn-ea"/>
                <a:cs typeface="+mn-cs"/>
              </a:rPr>
              <a:t>如果有資格獲得額外補助者不</a:t>
            </a:r>
            <a:r>
              <a:rPr lang="zh-TW" altLang="en-US" sz="1200" b="0" i="0" smtClean="0">
                <a:solidFill>
                  <a:schemeClr val="tx1"/>
                </a:solidFill>
                <a:ea typeface="+mn-ea"/>
                <a:cs typeface="+mn-cs"/>
              </a:rPr>
              <a:t>需</a:t>
            </a:r>
            <a:r>
              <a:rPr lang="en-US" sz="1200" b="0" i="0" smtClean="0">
                <a:solidFill>
                  <a:schemeClr val="tx1"/>
                </a:solidFill>
                <a:ea typeface="+mn-ea"/>
                <a:cs typeface="+mn-cs"/>
              </a:rPr>
              <a:t>自己選擇計劃</a:t>
            </a:r>
            <a:r>
              <a:rPr lang="en-US" sz="1200" b="0" i="0">
                <a:solidFill>
                  <a:schemeClr val="tx1"/>
                </a:solidFill>
                <a:ea typeface="+mn-ea"/>
                <a:cs typeface="+mn-cs"/>
              </a:rPr>
              <a:t>，「聯邦醫療保險」</a:t>
            </a:r>
            <a:r>
              <a:rPr lang="en-US" sz="1200" b="0" i="0" smtClean="0">
                <a:solidFill>
                  <a:schemeClr val="tx1"/>
                </a:solidFill>
                <a:ea typeface="+mn-ea"/>
                <a:cs typeface="+mn-cs"/>
              </a:rPr>
              <a:t>通常會</a:t>
            </a:r>
            <a:r>
              <a:rPr lang="zh-TW" altLang="en-US" sz="1200" b="0" i="0" smtClean="0">
                <a:solidFill>
                  <a:schemeClr val="tx1"/>
                </a:solidFill>
                <a:ea typeface="+mn-ea"/>
                <a:cs typeface="+mn-cs"/>
              </a:rPr>
              <a:t>替</a:t>
            </a:r>
            <a:r>
              <a:rPr lang="en-US" sz="1200" b="0" i="0" smtClean="0">
                <a:solidFill>
                  <a:schemeClr val="tx1"/>
                </a:solidFill>
                <a:ea typeface="+mn-ea"/>
                <a:cs typeface="+mn-cs"/>
              </a:rPr>
              <a:t>他們參加一個計劃</a:t>
            </a:r>
            <a:r>
              <a:rPr lang="en-US" sz="1200" b="0" i="0">
                <a:solidFill>
                  <a:schemeClr val="tx1"/>
                </a:solidFill>
                <a:ea typeface="+mn-ea"/>
                <a:cs typeface="+mn-cs"/>
              </a:rPr>
              <a:t>。費用因計劃而異。大多數人需要支付「聯邦醫療保險」處方藥保險的每月保費。</a:t>
            </a:r>
            <a:r>
              <a:rPr lang="en-US" sz="1200" b="0" i="0" smtClean="0">
                <a:solidFill>
                  <a:schemeClr val="tx1"/>
                </a:solidFill>
                <a:ea typeface="+mn-ea"/>
                <a:cs typeface="+mn-cs"/>
              </a:rPr>
              <a:t>同時還需要支付</a:t>
            </a:r>
            <a:r>
              <a:rPr lang="zh-TW" altLang="en-US" sz="1200" b="0" i="0" smtClean="0">
                <a:solidFill>
                  <a:schemeClr val="tx1"/>
                </a:solidFill>
                <a:ea typeface="+mn-ea"/>
                <a:cs typeface="+mn-cs"/>
              </a:rPr>
              <a:t>部份</a:t>
            </a:r>
            <a:r>
              <a:rPr lang="en-US" sz="1200" b="0" i="0" smtClean="0">
                <a:solidFill>
                  <a:schemeClr val="tx1"/>
                </a:solidFill>
                <a:ea typeface="+mn-ea"/>
                <a:cs typeface="+mn-cs"/>
              </a:rPr>
              <a:t>處方費</a:t>
            </a:r>
            <a:r>
              <a:rPr lang="en-US" sz="1200" b="0" i="0">
                <a:solidFill>
                  <a:schemeClr val="tx1"/>
                </a:solidFill>
                <a:ea typeface="+mn-ea"/>
                <a:cs typeface="+mn-cs"/>
              </a:rPr>
              <a:t>，包括自付額（如果該計劃有）、共付額和/或共同保險。所有「聯邦醫療保險」藥品計劃都必須至少提供一個標準級別的承保範圍，標準已由「聯邦醫療保險」確定。但是，一些計劃可能提供更多的承保範圍和其他藥品，</a:t>
            </a:r>
            <a:r>
              <a:rPr lang="en-US" sz="1200" b="0" i="0" smtClean="0">
                <a:solidFill>
                  <a:schemeClr val="tx1"/>
                </a:solidFill>
                <a:ea typeface="+mn-ea"/>
                <a:cs typeface="+mn-cs"/>
              </a:rPr>
              <a:t>通常每月會收取</a:t>
            </a:r>
            <a:r>
              <a:rPr lang="zh-TW" altLang="en-US" sz="1200" b="0" i="0" smtClean="0">
                <a:solidFill>
                  <a:schemeClr val="tx1"/>
                </a:solidFill>
                <a:ea typeface="+mn-ea"/>
                <a:cs typeface="+mn-cs"/>
              </a:rPr>
              <a:t>較</a:t>
            </a:r>
            <a:r>
              <a:rPr lang="en-US" sz="1200" b="0" i="0" smtClean="0">
                <a:solidFill>
                  <a:schemeClr val="tx1"/>
                </a:solidFill>
                <a:ea typeface="+mn-ea"/>
                <a:cs typeface="+mn-cs"/>
              </a:rPr>
              <a:t>高的保費</a:t>
            </a:r>
            <a:r>
              <a:rPr lang="en-US" sz="1200" b="0" i="0">
                <a:solidFill>
                  <a:schemeClr val="tx1"/>
                </a:solidFill>
                <a:ea typeface="+mn-ea"/>
                <a:cs typeface="+mn-cs"/>
              </a:rPr>
              <a:t>。在每個計劃中，只要您在 2012 年已支付 4,550 </a:t>
            </a:r>
            <a:r>
              <a:rPr lang="en-US" sz="1200" b="0" i="0" smtClean="0">
                <a:solidFill>
                  <a:schemeClr val="tx1"/>
                </a:solidFill>
                <a:ea typeface="+mn-ea"/>
                <a:cs typeface="+mn-cs"/>
              </a:rPr>
              <a:t>美元的自付</a:t>
            </a:r>
            <a:r>
              <a:rPr lang="zh-TW" altLang="en-US" sz="1200" b="0" i="0" smtClean="0">
                <a:solidFill>
                  <a:schemeClr val="tx1"/>
                </a:solidFill>
                <a:ea typeface="+mn-ea"/>
                <a:cs typeface="+mn-cs"/>
              </a:rPr>
              <a:t>限</a:t>
            </a:r>
            <a:r>
              <a:rPr lang="en-US" sz="1200" b="0" i="0" smtClean="0">
                <a:solidFill>
                  <a:schemeClr val="tx1"/>
                </a:solidFill>
                <a:ea typeface="+mn-ea"/>
                <a:cs typeface="+mn-cs"/>
              </a:rPr>
              <a:t>額</a:t>
            </a:r>
            <a:r>
              <a:rPr lang="en-US" sz="1200" b="0" i="0">
                <a:solidFill>
                  <a:schemeClr val="tx1"/>
                </a:solidFill>
                <a:ea typeface="+mn-ea"/>
                <a:cs typeface="+mn-cs"/>
              </a:rPr>
              <a:t>，則該年度剩餘時間所用的每種藥品只需支付 5%（</a:t>
            </a:r>
            <a:r>
              <a:rPr lang="en-US" sz="1200" b="0" i="0" smtClean="0">
                <a:solidFill>
                  <a:schemeClr val="tx1"/>
                </a:solidFill>
                <a:ea typeface="+mn-ea"/>
                <a:cs typeface="+mn-cs"/>
              </a:rPr>
              <a:t>或少</a:t>
            </a:r>
            <a:r>
              <a:rPr lang="zh-TW" altLang="en-US" sz="1200" b="0" i="0" smtClean="0">
                <a:solidFill>
                  <a:schemeClr val="tx1"/>
                </a:solidFill>
                <a:ea typeface="+mn-ea"/>
                <a:cs typeface="+mn-cs"/>
              </a:rPr>
              <a:t>許</a:t>
            </a:r>
            <a:r>
              <a:rPr lang="en-US" sz="1200" b="0" i="0" smtClean="0">
                <a:solidFill>
                  <a:schemeClr val="tx1"/>
                </a:solidFill>
                <a:ea typeface="+mn-ea"/>
                <a:cs typeface="+mn-cs"/>
              </a:rPr>
              <a:t>的共付額</a:t>
            </a:r>
            <a:r>
              <a:rPr lang="en-US" sz="1200" b="0" i="0">
                <a:solidFill>
                  <a:schemeClr val="tx1"/>
                </a:solidFill>
                <a:ea typeface="+mn-ea"/>
                <a:cs typeface="+mn-cs"/>
              </a:rPr>
              <a:t>）。 </a:t>
            </a:r>
          </a:p>
          <a:p>
            <a:pPr marL="182880" indent="-182880" algn="l" defTabSz="914400">
              <a:spcAft>
                <a:spcPts val="600"/>
              </a:spcAft>
              <a:buClr>
                <a:schemeClr val="tx1"/>
              </a:buClr>
              <a:buFont typeface="Arial"/>
              <a:buChar char="•"/>
            </a:pPr>
            <a:r>
              <a:rPr lang="en-US" sz="1200" b="0" i="0">
                <a:solidFill>
                  <a:schemeClr val="tx1"/>
                </a:solidFill>
                <a:ea typeface="+mn-ea"/>
                <a:cs typeface="+mn-cs"/>
              </a:rPr>
              <a:t>收入和資產有限者可能獲得額外補助，用以支付其「聯邦醫療保險」藥品計劃費用。請參閱幻燈片 40。</a:t>
            </a:r>
          </a:p>
          <a:p>
            <a:pPr marL="0" algn="l" defTabSz="914400">
              <a:spcAft>
                <a:spcPts val="600"/>
              </a:spcAft>
              <a:buFont typeface="Arial"/>
              <a:buChar char="•"/>
            </a:pPr>
            <a:endParaRPr lang="en-US" dirty="0" smtClean="0"/>
          </a:p>
          <a:p>
            <a:pPr marL="0" algn="l" defTabSz="914400">
              <a:spcAft>
                <a:spcPts val="600"/>
              </a:spcAft>
              <a:buNone/>
            </a:pPr>
            <a:endParaRPr lang="en-US" dirty="0" smtClean="0"/>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33</a:t>
            </a:fld>
            <a:endParaRPr lang="en-US" sz="1200" b="0" i="0">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82880" indent="-182880" algn="l" defTabSz="914400">
              <a:spcAft>
                <a:spcPts val="600"/>
              </a:spcAft>
              <a:buClr>
                <a:schemeClr val="tx1"/>
              </a:buClr>
              <a:buFont typeface="Arial"/>
              <a:buChar char="•"/>
            </a:pPr>
            <a:r>
              <a:rPr lang="en-US" sz="1200" b="0" i="0">
                <a:solidFill>
                  <a:schemeClr val="tx1"/>
                </a:solidFill>
                <a:ea typeface="+mn-ea"/>
                <a:cs typeface="+mn-cs"/>
              </a:rPr>
              <a:t>所有「聯邦醫療保險」受保人都能獲得 D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您可以僅參加 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僅參加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或兩者都參加</a:t>
            </a:r>
            <a:r>
              <a:rPr lang="en-US" sz="1200" b="0" i="0">
                <a:solidFill>
                  <a:schemeClr val="tx1"/>
                </a:solidFill>
                <a:ea typeface="+mn-ea"/>
                <a:cs typeface="+mn-cs"/>
              </a:rPr>
              <a:t>。</a:t>
            </a:r>
          </a:p>
          <a:p>
            <a:pPr marL="182880" indent="-182880" algn="l" defTabSz="914400">
              <a:spcAft>
                <a:spcPts val="600"/>
              </a:spcAft>
              <a:buClr>
                <a:schemeClr val="tx1"/>
              </a:buClr>
              <a:buFont typeface="Arial"/>
              <a:buChar char="•"/>
            </a:pPr>
            <a:r>
              <a:rPr lang="en-US" sz="1200" b="0" i="0" smtClean="0">
                <a:solidFill>
                  <a:schemeClr val="tx1"/>
                </a:solidFill>
                <a:ea typeface="+mn-ea"/>
                <a:cs typeface="+mn-cs"/>
              </a:rPr>
              <a:t>您必須居住在計劃的服務區域</a:t>
            </a:r>
            <a:r>
              <a:rPr lang="zh-TW" altLang="en-US" sz="1200" b="0" i="0" smtClean="0">
                <a:solidFill>
                  <a:schemeClr val="tx1"/>
                </a:solidFill>
                <a:ea typeface="+mn-ea"/>
                <a:cs typeface="+mn-cs"/>
              </a:rPr>
              <a:t>內</a:t>
            </a:r>
            <a:endParaRPr lang="en-US" sz="1200" b="0" i="0">
              <a:solidFill>
                <a:schemeClr val="tx1"/>
              </a:solidFill>
              <a:ea typeface="+mn-ea"/>
              <a:cs typeface="+mn-cs"/>
            </a:endParaRPr>
          </a:p>
          <a:p>
            <a:pPr marL="182880" indent="-182880" algn="l" defTabSz="914400">
              <a:spcAft>
                <a:spcPts val="600"/>
              </a:spcAft>
              <a:buClr>
                <a:schemeClr val="tx1"/>
              </a:buClr>
              <a:buFont typeface="Arial"/>
              <a:buChar char="•"/>
            </a:pPr>
            <a:r>
              <a:rPr lang="en-US" sz="1200" b="0" i="0">
                <a:solidFill>
                  <a:schemeClr val="tx1"/>
                </a:solidFill>
                <a:ea typeface="+mn-ea"/>
                <a:cs typeface="+mn-cs"/>
              </a:rPr>
              <a:t>您不能在美國境外居住</a:t>
            </a:r>
          </a:p>
          <a:p>
            <a:pPr marL="182880" indent="-182880" algn="l" defTabSz="914400">
              <a:spcAft>
                <a:spcPts val="600"/>
              </a:spcAft>
              <a:buClr>
                <a:schemeClr val="tx1"/>
              </a:buClr>
              <a:buFont typeface="Arial"/>
              <a:buChar char="•"/>
            </a:pPr>
            <a:r>
              <a:rPr lang="en-US" sz="1200" b="0" i="0">
                <a:solidFill>
                  <a:schemeClr val="tx1"/>
                </a:solidFill>
                <a:ea typeface="+mn-ea"/>
                <a:cs typeface="+mn-cs"/>
              </a:rPr>
              <a:t>在大多數情況下，您必須自己填寫申請參加該計劃。一些收入和資產有限的人可自動參加。</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34</a:t>
            </a:fld>
            <a:endParaRPr lang="en-US" sz="1200" b="0" i="0">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1" y="4560570"/>
            <a:ext cx="5852160" cy="4679591"/>
          </a:xfrm>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如果您在首次參加期內沒有參加「聯邦醫療保險」處方藥計劃，</a:t>
            </a:r>
            <a:r>
              <a:rPr lang="en-US" sz="1200" b="0" i="0" smtClean="0">
                <a:solidFill>
                  <a:schemeClr val="tx1"/>
                </a:solidFill>
                <a:ea typeface="+mn-ea"/>
                <a:cs typeface="+mn-cs"/>
              </a:rPr>
              <a:t>則在</a:t>
            </a:r>
            <a:r>
              <a:rPr lang="zh-TW" altLang="en-US" sz="1200" b="0" i="0" smtClean="0">
                <a:solidFill>
                  <a:schemeClr val="tx1"/>
                </a:solidFill>
                <a:ea typeface="+mn-ea"/>
                <a:cs typeface="+mn-cs"/>
              </a:rPr>
              <a:t>以後</a:t>
            </a:r>
            <a:r>
              <a:rPr lang="en-US" sz="1200" b="0" i="0" smtClean="0">
                <a:solidFill>
                  <a:schemeClr val="tx1"/>
                </a:solidFill>
                <a:ea typeface="+mn-ea"/>
                <a:cs typeface="+mn-cs"/>
              </a:rPr>
              <a:t>決定參加時可能必須每月支付更高的保費</a:t>
            </a:r>
            <a:r>
              <a:rPr lang="en-US" sz="1200" b="0" i="0">
                <a:solidFill>
                  <a:schemeClr val="tx1"/>
                </a:solidFill>
                <a:ea typeface="+mn-ea"/>
                <a:cs typeface="+mn-cs"/>
              </a:rPr>
              <a:t>（罰款）。 </a:t>
            </a:r>
          </a:p>
          <a:p>
            <a:pPr marL="118872" indent="-118872" algn="l" defTabSz="914400">
              <a:spcAft>
                <a:spcPts val="600"/>
              </a:spcAft>
              <a:buClr>
                <a:schemeClr val="tx1"/>
              </a:buClr>
              <a:buFont typeface="Arial"/>
              <a:buChar char="•"/>
            </a:pPr>
            <a:r>
              <a:rPr lang="en-US" sz="1200" b="0" i="0">
                <a:solidFill>
                  <a:schemeClr val="tx1"/>
                </a:solidFill>
                <a:ea typeface="+mn-ea"/>
                <a:cs typeface="+mn-cs"/>
              </a:rPr>
              <a:t>罰款會增加到保費付款額中。計算方法是全國基本受保人保費的 1% </a:t>
            </a:r>
            <a:r>
              <a:rPr lang="en-US" sz="1200" b="0" i="0" smtClean="0">
                <a:solidFill>
                  <a:schemeClr val="tx1"/>
                </a:solidFill>
                <a:ea typeface="+mn-ea"/>
                <a:cs typeface="+mn-cs"/>
              </a:rPr>
              <a:t>乘以您有資格參加卻未參加計劃且沒有</a:t>
            </a:r>
            <a:r>
              <a:rPr lang="zh-TW" altLang="en-US" sz="1200" b="0" i="0" smtClean="0">
                <a:solidFill>
                  <a:schemeClr val="tx1"/>
                </a:solidFill>
                <a:ea typeface="+mn-ea"/>
                <a:cs typeface="+mn-cs"/>
              </a:rPr>
              <a:t>可代替的</a:t>
            </a:r>
            <a:r>
              <a:rPr lang="en-US" sz="1200" b="0" i="0" smtClean="0">
                <a:solidFill>
                  <a:schemeClr val="tx1"/>
                </a:solidFill>
                <a:ea typeface="+mn-ea"/>
                <a:cs typeface="+mn-cs"/>
              </a:rPr>
              <a:t>藥品保險的月數</a:t>
            </a:r>
            <a:r>
              <a:rPr lang="en-US" sz="1200" b="0" i="0">
                <a:solidFill>
                  <a:schemeClr val="tx1"/>
                </a:solidFill>
                <a:ea typeface="+mn-ea"/>
                <a:cs typeface="+mn-cs"/>
              </a:rPr>
              <a:t>。罰款計算不基於個人所參加的計劃保費。基本受保人保費（2012 年為 30 美元）是全國規定的數目，</a:t>
            </a:r>
            <a:r>
              <a:rPr lang="en-US" sz="1200" b="0" i="0" smtClean="0">
                <a:solidFill>
                  <a:schemeClr val="tx1"/>
                </a:solidFill>
                <a:ea typeface="+mn-ea"/>
                <a:cs typeface="+mn-cs"/>
              </a:rPr>
              <a:t>且每年都可能</a:t>
            </a:r>
            <a:r>
              <a:rPr lang="zh-TW" altLang="en-US" sz="1200" b="0" i="0" smtClean="0">
                <a:solidFill>
                  <a:schemeClr val="tx1"/>
                </a:solidFill>
                <a:ea typeface="+mn-ea"/>
                <a:cs typeface="+mn-cs"/>
              </a:rPr>
              <a:t>改</a:t>
            </a:r>
            <a:r>
              <a:rPr lang="en-US" sz="1200" b="0" i="0" smtClean="0">
                <a:solidFill>
                  <a:schemeClr val="tx1"/>
                </a:solidFill>
                <a:ea typeface="+mn-ea"/>
                <a:cs typeface="+mn-cs"/>
              </a:rPr>
              <a:t>變（</a:t>
            </a:r>
            <a:r>
              <a:rPr lang="en-US" sz="1200" b="0" i="0">
                <a:solidFill>
                  <a:schemeClr val="tx1"/>
                </a:solidFill>
                <a:ea typeface="+mn-ea"/>
                <a:cs typeface="+mn-cs"/>
              </a:rPr>
              <a:t>注：實際上，每個 D </a:t>
            </a:r>
            <a:r>
              <a:rPr lang="zh-TW" altLang="en-US" sz="1200" b="0" i="0" smtClean="0">
                <a:solidFill>
                  <a:schemeClr val="tx1"/>
                </a:solidFill>
                <a:ea typeface="+mn-ea"/>
                <a:cs typeface="+mn-cs"/>
              </a:rPr>
              <a:t>部份</a:t>
            </a:r>
            <a:r>
              <a:rPr lang="en-US" sz="1200" b="0" i="0" smtClean="0">
                <a:solidFill>
                  <a:schemeClr val="tx1"/>
                </a:solidFill>
                <a:ea typeface="+mn-ea"/>
                <a:cs typeface="+mn-cs"/>
              </a:rPr>
              <a:t>計劃的保費都有很大差異</a:t>
            </a:r>
            <a:r>
              <a:rPr lang="en-US" sz="1200" b="0" i="0">
                <a:solidFill>
                  <a:schemeClr val="tx1"/>
                </a:solidFill>
                <a:ea typeface="+mn-ea"/>
                <a:cs typeface="+mn-cs"/>
              </a:rPr>
              <a:t>，</a:t>
            </a:r>
            <a:r>
              <a:rPr lang="en-US" sz="1200" b="0" i="0" smtClean="0">
                <a:solidFill>
                  <a:schemeClr val="tx1"/>
                </a:solidFill>
                <a:ea typeface="+mn-ea"/>
                <a:cs typeface="+mn-cs"/>
              </a:rPr>
              <a:t>而且很少會</a:t>
            </a:r>
            <a:r>
              <a:rPr lang="zh-TW" altLang="en-US" sz="1200" b="0" i="0" smtClean="0">
                <a:solidFill>
                  <a:schemeClr val="tx1"/>
                </a:solidFill>
                <a:ea typeface="+mn-ea"/>
                <a:cs typeface="+mn-cs"/>
              </a:rPr>
              <a:t>相</a:t>
            </a:r>
            <a:r>
              <a:rPr lang="en-US" sz="1200" b="0" i="0" smtClean="0">
                <a:solidFill>
                  <a:schemeClr val="tx1"/>
                </a:solidFill>
                <a:ea typeface="+mn-ea"/>
                <a:cs typeface="+mn-cs"/>
              </a:rPr>
              <a:t>等於基本受保人保費</a:t>
            </a:r>
            <a:r>
              <a:rPr lang="en-US" sz="1200" b="0" i="0">
                <a:solidFill>
                  <a:schemeClr val="tx1"/>
                </a:solidFill>
                <a:ea typeface="+mn-ea"/>
                <a:cs typeface="+mn-cs"/>
              </a:rPr>
              <a:t>。基本受保人保費與平均受保人保費不同。平均成員保費反映了具體計劃的保費和參加每個計劃的實際參加人數。） </a:t>
            </a:r>
          </a:p>
          <a:p>
            <a:pPr marL="118872" indent="-118872" algn="l" defTabSz="914400">
              <a:spcAft>
                <a:spcPts val="600"/>
              </a:spcAft>
              <a:buClr>
                <a:schemeClr val="tx1"/>
              </a:buClr>
              <a:buFont typeface="Arial"/>
              <a:buChar char="•"/>
            </a:pPr>
            <a:r>
              <a:rPr lang="en-US" sz="1200" b="0" i="0">
                <a:solidFill>
                  <a:schemeClr val="tx1"/>
                </a:solidFill>
                <a:ea typeface="+mn-ea"/>
                <a:cs typeface="+mn-cs"/>
              </a:rPr>
              <a:t>有其他藥品保險者（如透過以前的僱主）可以選擇保留該計劃</a:t>
            </a:r>
            <a:r>
              <a:rPr lang="en-US" sz="1200" b="0" i="0" smtClean="0">
                <a:solidFill>
                  <a:schemeClr val="tx1"/>
                </a:solidFill>
                <a:ea typeface="+mn-ea"/>
                <a:cs typeface="+mn-cs"/>
              </a:rPr>
              <a:t>，</a:t>
            </a:r>
            <a:r>
              <a:rPr lang="zh-TW" altLang="en-US" sz="1200" b="0" i="0" smtClean="0">
                <a:solidFill>
                  <a:schemeClr val="tx1"/>
                </a:solidFill>
                <a:ea typeface="+mn-ea"/>
                <a:cs typeface="+mn-cs"/>
              </a:rPr>
              <a:t>而</a:t>
            </a:r>
            <a:r>
              <a:rPr lang="en-US" sz="1200" b="0" i="0" smtClean="0">
                <a:solidFill>
                  <a:schemeClr val="tx1"/>
                </a:solidFill>
                <a:ea typeface="+mn-ea"/>
                <a:cs typeface="+mn-cs"/>
              </a:rPr>
              <a:t>不需要參加</a:t>
            </a:r>
            <a:r>
              <a:rPr lang="en-US" sz="1200" b="0" i="0">
                <a:solidFill>
                  <a:schemeClr val="tx1"/>
                </a:solidFill>
                <a:ea typeface="+mn-ea"/>
                <a:cs typeface="+mn-cs"/>
              </a:rPr>
              <a:t>「聯邦醫療保險」處方藥計劃。如果您的其他保險</a:t>
            </a:r>
            <a:r>
              <a:rPr lang="en-US" sz="1200" b="1" i="0">
                <a:solidFill>
                  <a:schemeClr val="tx1"/>
                </a:solidFill>
                <a:ea typeface="+mn-ea"/>
                <a:cs typeface="+mn-cs"/>
              </a:rPr>
              <a:t>至少與「聯邦醫療保險」處方藥保險一樣好</a:t>
            </a:r>
            <a:r>
              <a:rPr lang="en-US" sz="1200" b="0" i="0">
                <a:solidFill>
                  <a:schemeClr val="tx1"/>
                </a:solidFill>
                <a:ea typeface="+mn-ea"/>
                <a:cs typeface="+mn-cs"/>
              </a:rPr>
              <a:t>，常稱為</a:t>
            </a:r>
            <a:r>
              <a:rPr lang="en-US" sz="1200" b="0" i="0" smtClean="0">
                <a:solidFill>
                  <a:schemeClr val="tx1"/>
                </a:solidFill>
                <a:ea typeface="+mn-ea"/>
                <a:cs typeface="+mn-cs"/>
              </a:rPr>
              <a:t>「</a:t>
            </a:r>
            <a:r>
              <a:rPr lang="zh-TW" altLang="en-US" sz="1200" b="0" i="0" smtClean="0">
                <a:solidFill>
                  <a:schemeClr val="tx1"/>
                </a:solidFill>
                <a:ea typeface="+mn-ea"/>
                <a:cs typeface="+mn-cs"/>
              </a:rPr>
              <a:t>可代替的</a:t>
            </a:r>
            <a:r>
              <a:rPr lang="en-US" sz="1200" b="0" i="0" smtClean="0">
                <a:solidFill>
                  <a:schemeClr val="tx1"/>
                </a:solidFill>
                <a:ea typeface="+mn-ea"/>
                <a:cs typeface="+mn-cs"/>
              </a:rPr>
              <a:t>」</a:t>
            </a:r>
            <a:r>
              <a:rPr lang="en-US" sz="1200" b="0" i="0">
                <a:solidFill>
                  <a:schemeClr val="tx1"/>
                </a:solidFill>
                <a:ea typeface="+mn-ea"/>
                <a:cs typeface="+mn-cs"/>
              </a:rPr>
              <a:t>保險，那麼您在今後參加「聯邦醫療保險」處方藥計劃時就不必交納更高的保費。您的其他計劃將通知您有關您的保險是否信譽度好。該通知將解釋您的選擇。詳情請聯絡您的計劃福利管理員。</a:t>
            </a:r>
          </a:p>
          <a:p>
            <a:pPr marL="118872" indent="-118872" algn="l" defTabSz="914400">
              <a:spcAft>
                <a:spcPts val="600"/>
              </a:spcAft>
              <a:buClr>
                <a:schemeClr val="tx1"/>
              </a:buClr>
              <a:buFont typeface="Arial"/>
              <a:buChar char="•"/>
            </a:pPr>
            <a:r>
              <a:rPr lang="en-US" sz="1200" b="0" i="0" smtClean="0">
                <a:solidFill>
                  <a:schemeClr val="tx1"/>
                </a:solidFill>
                <a:ea typeface="+mn-ea"/>
                <a:cs typeface="+mn-cs"/>
              </a:rPr>
              <a:t>可視為</a:t>
            </a:r>
            <a:r>
              <a:rPr lang="zh-TW" altLang="en-US" sz="1200" b="0" i="0" smtClean="0">
                <a:solidFill>
                  <a:schemeClr val="tx1"/>
                </a:solidFill>
                <a:ea typeface="+mn-ea"/>
                <a:cs typeface="+mn-cs"/>
              </a:rPr>
              <a:t>可代替的</a:t>
            </a:r>
            <a:r>
              <a:rPr lang="en-US" sz="1200" b="0" i="0" smtClean="0">
                <a:solidFill>
                  <a:schemeClr val="tx1"/>
                </a:solidFill>
                <a:ea typeface="+mn-ea"/>
                <a:cs typeface="+mn-cs"/>
              </a:rPr>
              <a:t>保險的一些例</a:t>
            </a:r>
            <a:r>
              <a:rPr lang="zh-TW" altLang="en-US" sz="1200" b="0" i="0" smtClean="0">
                <a:solidFill>
                  <a:schemeClr val="tx1"/>
                </a:solidFill>
                <a:ea typeface="+mn-ea"/>
                <a:cs typeface="+mn-cs"/>
              </a:rPr>
              <a:t>子</a:t>
            </a:r>
            <a:r>
              <a:rPr lang="en-US" sz="1200" b="0" i="0" smtClean="0">
                <a:solidFill>
                  <a:schemeClr val="tx1"/>
                </a:solidFill>
                <a:ea typeface="+mn-ea"/>
                <a:cs typeface="+mn-cs"/>
              </a:rPr>
              <a:t>包括</a:t>
            </a:r>
            <a:r>
              <a:rPr lang="en-US" sz="1200" b="0" i="0">
                <a:solidFill>
                  <a:schemeClr val="tx1"/>
                </a:solidFill>
                <a:ea typeface="+mn-ea"/>
                <a:cs typeface="+mn-cs"/>
              </a:rPr>
              <a:t>：</a:t>
            </a:r>
          </a:p>
          <a:p>
            <a:pPr marL="283464" lvl="1" indent="-164592" algn="l" defTabSz="914400">
              <a:spcAft>
                <a:spcPts val="600"/>
              </a:spcAft>
              <a:buClr>
                <a:schemeClr val="tx1"/>
              </a:buClr>
              <a:buFont typeface="Wingdings"/>
              <a:buChar char="§"/>
            </a:pPr>
            <a:r>
              <a:rPr lang="en-US" sz="1200" b="0" i="0">
                <a:solidFill>
                  <a:schemeClr val="tx1"/>
                </a:solidFill>
                <a:ea typeface="+mn-ea"/>
                <a:cs typeface="+mn-cs"/>
              </a:rPr>
              <a:t>團體健康保險（GHP）</a:t>
            </a:r>
          </a:p>
          <a:p>
            <a:pPr marL="283464" lvl="1" indent="-164592" algn="l" defTabSz="914400">
              <a:spcAft>
                <a:spcPts val="600"/>
              </a:spcAft>
              <a:buClr>
                <a:schemeClr val="tx1"/>
              </a:buClr>
              <a:buFont typeface="Wingdings"/>
              <a:buChar char="§"/>
            </a:pPr>
            <a:r>
              <a:rPr lang="en-US" sz="1200" b="0" i="0">
                <a:solidFill>
                  <a:schemeClr val="tx1"/>
                </a:solidFill>
                <a:ea typeface="+mn-ea"/>
                <a:cs typeface="+mn-cs"/>
              </a:rPr>
              <a:t>州政府藥品援助計劃（SPAP）</a:t>
            </a:r>
          </a:p>
          <a:p>
            <a:pPr marL="283464" lvl="1" indent="-164592" algn="l" defTabSz="914400">
              <a:spcAft>
                <a:spcPts val="600"/>
              </a:spcAft>
              <a:buClr>
                <a:schemeClr val="tx1"/>
              </a:buClr>
              <a:buFont typeface="Wingdings"/>
              <a:buChar char="§"/>
            </a:pPr>
            <a:r>
              <a:rPr lang="en-US" sz="1200" b="0" i="0" smtClean="0">
                <a:solidFill>
                  <a:schemeClr val="tx1"/>
                </a:solidFill>
                <a:ea typeface="+mn-ea"/>
                <a:cs typeface="+mn-cs"/>
              </a:rPr>
              <a:t>退伍軍人保險和包括</a:t>
            </a:r>
            <a:r>
              <a:rPr lang="zh-TW" altLang="en-US" sz="1200" b="0" i="0" smtClean="0">
                <a:solidFill>
                  <a:schemeClr val="tx1"/>
                </a:solidFill>
                <a:ea typeface="+mn-ea"/>
                <a:cs typeface="+mn-cs"/>
              </a:rPr>
              <a:t>軍人衛生保健系統（</a:t>
            </a:r>
            <a:r>
              <a:rPr lang="en-US" altLang="zh-TW" sz="1200" b="0" i="0" smtClean="0">
                <a:solidFill>
                  <a:schemeClr val="tx1"/>
                </a:solidFill>
                <a:ea typeface="+mn-ea"/>
                <a:cs typeface="+mn-cs"/>
              </a:rPr>
              <a:t>TRICARE</a:t>
            </a:r>
            <a:r>
              <a:rPr lang="zh-TW" altLang="en-US" sz="1200" b="0" i="0" smtClean="0">
                <a:solidFill>
                  <a:schemeClr val="tx1"/>
                </a:solidFill>
                <a:ea typeface="+mn-ea"/>
                <a:cs typeface="+mn-cs"/>
              </a:rPr>
              <a:t>）</a:t>
            </a:r>
            <a:r>
              <a:rPr lang="en-US" sz="1200" b="0" i="0" smtClean="0">
                <a:solidFill>
                  <a:schemeClr val="tx1"/>
                </a:solidFill>
                <a:ea typeface="+mn-ea"/>
                <a:cs typeface="+mn-cs"/>
              </a:rPr>
              <a:t>的軍隊保險</a:t>
            </a:r>
            <a:endParaRPr lang="en-US" sz="1200" b="0" i="0">
              <a:solidFill>
                <a:schemeClr val="tx1"/>
              </a:solidFill>
              <a:ea typeface="+mn-ea"/>
              <a:cs typeface="+mn-cs"/>
            </a:endParaRPr>
          </a:p>
          <a:p>
            <a:pPr marL="118872" indent="-118872" algn="l" defTabSz="914400">
              <a:spcAft>
                <a:spcPts val="600"/>
              </a:spcAft>
              <a:buClr>
                <a:schemeClr val="tx1"/>
              </a:buClr>
              <a:buFont typeface="Arial"/>
              <a:buChar char="•"/>
            </a:pPr>
            <a:r>
              <a:rPr lang="en-US" sz="1200" b="0" i="0">
                <a:solidFill>
                  <a:schemeClr val="tx1"/>
                </a:solidFill>
                <a:ea typeface="+mn-ea"/>
                <a:cs typeface="+mn-cs"/>
              </a:rPr>
              <a:t>如果您對延遲參加罰款有異議，可以請求「聯邦醫療保險」進行覆審或重新考慮。為此您必須填寫重新考慮的請求表（您的藥品計劃會寄給您），同時您將有機會提供對您有利的證據，</a:t>
            </a:r>
            <a:r>
              <a:rPr lang="en-US" sz="1200" b="0" i="0" smtClean="0">
                <a:solidFill>
                  <a:schemeClr val="tx1"/>
                </a:solidFill>
                <a:ea typeface="+mn-ea"/>
                <a:cs typeface="+mn-cs"/>
              </a:rPr>
              <a:t>如有關以前</a:t>
            </a:r>
            <a:r>
              <a:rPr lang="zh-TW" altLang="en-US" sz="1200" b="0" i="0" smtClean="0">
                <a:solidFill>
                  <a:schemeClr val="tx1"/>
                </a:solidFill>
                <a:ea typeface="+mn-ea"/>
                <a:cs typeface="+mn-cs"/>
              </a:rPr>
              <a:t>可代替的</a:t>
            </a:r>
            <a:r>
              <a:rPr lang="en-US" sz="1200" b="0" i="0" smtClean="0">
                <a:solidFill>
                  <a:schemeClr val="tx1"/>
                </a:solidFill>
                <a:ea typeface="+mn-ea"/>
                <a:cs typeface="+mn-cs"/>
              </a:rPr>
              <a:t>處方藥保險的資訊</a:t>
            </a:r>
            <a:r>
              <a:rPr lang="en-US" sz="1200" b="0" i="0">
                <a:solidFill>
                  <a:schemeClr val="tx1"/>
                </a:solidFill>
                <a:ea typeface="+mn-ea"/>
                <a:cs typeface="+mn-cs"/>
              </a:rPr>
              <a:t>。 </a:t>
            </a:r>
          </a:p>
          <a:p>
            <a:pPr marL="0" algn="l" defTabSz="914400">
              <a:spcAft>
                <a:spcPts val="600"/>
              </a:spcAft>
              <a:buFont typeface="Wingdings"/>
              <a:buChar char="§"/>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35</a:t>
            </a:fld>
            <a:endParaRPr lang="en-US" sz="1200" b="0" i="0">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您在首次合格參加「聯邦醫療保險」時，如在首次保險選擇期，即可參加「聯邦醫療保險」處方藥計劃，這段時間在您首次合格參加「聯邦醫療保險」A </a:t>
            </a:r>
            <a:r>
              <a:rPr lang="zh-TW" altLang="en-US" sz="1200" b="0" i="0" smtClean="0">
                <a:solidFill>
                  <a:schemeClr val="tx1"/>
                </a:solidFill>
                <a:ea typeface="+mn-ea"/>
                <a:cs typeface="+mn-cs"/>
              </a:rPr>
              <a:t>部份</a:t>
            </a:r>
            <a:r>
              <a:rPr lang="en-US" sz="1200" b="0" i="0" smtClean="0">
                <a:solidFill>
                  <a:schemeClr val="tx1"/>
                </a:solidFill>
                <a:ea typeface="+mn-ea"/>
                <a:cs typeface="+mn-cs"/>
              </a:rPr>
              <a:t>和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前的 </a:t>
            </a:r>
            <a:r>
              <a:rPr lang="en-US" sz="1200" b="0" i="0">
                <a:solidFill>
                  <a:schemeClr val="tx1"/>
                </a:solidFill>
                <a:ea typeface="+mn-ea"/>
                <a:cs typeface="+mn-cs"/>
              </a:rPr>
              <a:t>3 個月開始。參加「聯邦醫療保險」處方藥計劃後，在該日曆年的剩餘時間內不得退出。 </a:t>
            </a:r>
          </a:p>
          <a:p>
            <a:pPr marL="118872" indent="-118872" algn="l" defTabSz="914400">
              <a:spcAft>
                <a:spcPts val="600"/>
              </a:spcAft>
              <a:buClr>
                <a:schemeClr val="tx1"/>
              </a:buClr>
              <a:buFont typeface="Arial"/>
              <a:buChar char="•"/>
            </a:pPr>
            <a:r>
              <a:rPr lang="en-US" sz="1200" b="0" i="0">
                <a:solidFill>
                  <a:schemeClr val="tx1"/>
                </a:solidFill>
                <a:ea typeface="+mn-ea"/>
                <a:cs typeface="+mn-cs"/>
              </a:rPr>
              <a:t>您還可以在每年 10 月 15 日至 12 月 7 </a:t>
            </a:r>
            <a:r>
              <a:rPr lang="en-US" sz="1200" b="0" i="0" smtClean="0">
                <a:solidFill>
                  <a:schemeClr val="tx1"/>
                </a:solidFill>
                <a:ea typeface="+mn-ea"/>
                <a:cs typeface="+mn-cs"/>
              </a:rPr>
              <a:t>日的年度選擇期內</a:t>
            </a:r>
            <a:r>
              <a:rPr lang="en-US" sz="1200" b="0" i="0">
                <a:solidFill>
                  <a:schemeClr val="tx1"/>
                </a:solidFill>
                <a:ea typeface="+mn-ea"/>
                <a:cs typeface="+mn-cs"/>
              </a:rPr>
              <a:t>（也稱為公開參加）參加「聯邦醫療保險」 D </a:t>
            </a:r>
            <a:r>
              <a:rPr lang="zh-TW" altLang="en-US" sz="1200" b="0" i="0" smtClean="0">
                <a:solidFill>
                  <a:schemeClr val="tx1"/>
                </a:solidFill>
                <a:ea typeface="+mn-ea"/>
                <a:cs typeface="+mn-cs"/>
              </a:rPr>
              <a:t>部份</a:t>
            </a:r>
            <a:r>
              <a:rPr lang="en-US" sz="1200" b="0" i="0" smtClean="0">
                <a:solidFill>
                  <a:schemeClr val="tx1"/>
                </a:solidFill>
                <a:ea typeface="+mn-ea"/>
                <a:cs typeface="+mn-cs"/>
              </a:rPr>
              <a:t>計劃</a:t>
            </a:r>
            <a:r>
              <a:rPr lang="en-US" sz="1200" b="0" i="0">
                <a:solidFill>
                  <a:schemeClr val="tx1"/>
                </a:solidFill>
                <a:ea typeface="+mn-ea"/>
                <a:cs typeface="+mn-cs"/>
              </a:rPr>
              <a:t>。</a:t>
            </a:r>
            <a:r>
              <a:rPr lang="en-US" sz="1200" b="0" i="0" smtClean="0">
                <a:solidFill>
                  <a:schemeClr val="tx1"/>
                </a:solidFill>
                <a:ea typeface="+mn-ea"/>
                <a:cs typeface="+mn-cs"/>
              </a:rPr>
              <a:t>您還可在年度選擇期內</a:t>
            </a:r>
            <a:r>
              <a:rPr lang="en-US" sz="1200" b="1" i="0" smtClean="0">
                <a:solidFill>
                  <a:schemeClr val="tx1"/>
                </a:solidFill>
                <a:ea typeface="+mn-ea"/>
                <a:cs typeface="+mn-cs"/>
              </a:rPr>
              <a:t>更改</a:t>
            </a:r>
            <a:r>
              <a:rPr lang="en-US" sz="1200" b="0" i="0">
                <a:solidFill>
                  <a:schemeClr val="tx1"/>
                </a:solidFill>
                <a:ea typeface="+mn-ea"/>
                <a:cs typeface="+mn-cs"/>
              </a:rPr>
              <a:t>「聯邦醫療保險」 D </a:t>
            </a:r>
            <a:r>
              <a:rPr lang="zh-TW" altLang="en-US" sz="1200" b="0" i="0" smtClean="0">
                <a:solidFill>
                  <a:schemeClr val="tx1"/>
                </a:solidFill>
                <a:ea typeface="+mn-ea"/>
                <a:cs typeface="+mn-cs"/>
              </a:rPr>
              <a:t>部份</a:t>
            </a:r>
            <a:r>
              <a:rPr lang="en-US" sz="1200" b="0" i="0" smtClean="0">
                <a:solidFill>
                  <a:schemeClr val="tx1"/>
                </a:solidFill>
                <a:ea typeface="+mn-ea"/>
                <a:cs typeface="+mn-cs"/>
              </a:rPr>
              <a:t>計劃</a:t>
            </a:r>
            <a:r>
              <a:rPr lang="en-US" sz="1200" b="0" i="0">
                <a:solidFill>
                  <a:schemeClr val="tx1"/>
                </a:solidFill>
                <a:ea typeface="+mn-ea"/>
                <a:cs typeface="+mn-cs"/>
              </a:rPr>
              <a:t>。 </a:t>
            </a:r>
          </a:p>
          <a:p>
            <a:pPr marL="118872" indent="-118872" algn="l" defTabSz="914400">
              <a:lnSpc>
                <a:spcPct val="90000"/>
              </a:lnSpc>
              <a:spcAft>
                <a:spcPts val="600"/>
              </a:spcAft>
              <a:buClr>
                <a:schemeClr val="tx1"/>
              </a:buClr>
              <a:buFont typeface="Arial"/>
              <a:buChar char="•"/>
            </a:pPr>
            <a:r>
              <a:rPr lang="en-US" sz="1200" b="0" i="0">
                <a:solidFill>
                  <a:schemeClr val="tx1"/>
                </a:solidFill>
                <a:ea typeface="+mn-ea"/>
                <a:cs typeface="+mn-cs"/>
              </a:rPr>
              <a:t>從 2011 年開始，有新的年度退出計劃期。從</a:t>
            </a:r>
            <a:r>
              <a:rPr lang="en-US" sz="1200" b="0" i="0">
                <a:solidFill>
                  <a:srgbClr val="000000"/>
                </a:solidFill>
                <a:ea typeface="+mn-ea"/>
                <a:cs typeface="+mn-cs"/>
              </a:rPr>
              <a:t> 1 月 1 日至 2 月 14 日，您可以退出「聯邦醫療保險」優勢計劃，並轉到原有「聯邦醫療保險」。如果您做出此變更，</a:t>
            </a:r>
            <a:r>
              <a:rPr lang="en-US" sz="1200" b="0" i="0" smtClean="0">
                <a:solidFill>
                  <a:srgbClr val="000000"/>
                </a:solidFill>
                <a:ea typeface="+mn-ea"/>
                <a:cs typeface="+mn-cs"/>
              </a:rPr>
              <a:t>則可以參加</a:t>
            </a:r>
            <a:r>
              <a:rPr lang="en-US" sz="1200" b="0" i="0">
                <a:solidFill>
                  <a:srgbClr val="000000"/>
                </a:solidFill>
                <a:ea typeface="+mn-ea"/>
                <a:cs typeface="+mn-cs"/>
              </a:rPr>
              <a:t>「聯邦醫療保險」處方藥計劃，以增加藥品承保範圍。</a:t>
            </a:r>
            <a:r>
              <a:rPr lang="en-US" sz="1200" b="0" i="0" smtClean="0">
                <a:solidFill>
                  <a:srgbClr val="000000"/>
                </a:solidFill>
                <a:ea typeface="+mn-ea"/>
                <a:cs typeface="+mn-cs"/>
              </a:rPr>
              <a:t>承保從計劃收到參加表格後的</a:t>
            </a:r>
            <a:r>
              <a:rPr lang="zh-TW" altLang="en-US" sz="1200" b="0" i="0" smtClean="0">
                <a:solidFill>
                  <a:srgbClr val="000000"/>
                </a:solidFill>
                <a:ea typeface="+mn-ea"/>
                <a:cs typeface="+mn-cs"/>
              </a:rPr>
              <a:t>下</a:t>
            </a:r>
            <a:r>
              <a:rPr lang="en-US" sz="1200" b="0" i="0" smtClean="0">
                <a:solidFill>
                  <a:srgbClr val="000000"/>
                </a:solidFill>
                <a:ea typeface="+mn-ea"/>
                <a:cs typeface="+mn-cs"/>
              </a:rPr>
              <a:t>個月的第一天開始</a:t>
            </a:r>
            <a:r>
              <a:rPr lang="en-US" sz="1200" b="0" i="0">
                <a:solidFill>
                  <a:srgbClr val="000000"/>
                </a:solidFill>
                <a:ea typeface="+mn-ea"/>
                <a:cs typeface="+mn-cs"/>
              </a:rPr>
              <a:t>。</a:t>
            </a:r>
            <a:r>
              <a:rPr lang="en-US" sz="1200" b="0" i="0" baseline="0">
                <a:solidFill>
                  <a:srgbClr val="000000"/>
                </a:solidFill>
                <a:ea typeface="+mn-ea"/>
                <a:cs typeface="+mn-cs"/>
              </a:rPr>
              <a:t> </a:t>
            </a:r>
            <a:r>
              <a:rPr lang="en-US" sz="1200" b="0" i="0">
                <a:solidFill>
                  <a:srgbClr val="000000"/>
                </a:solidFill>
                <a:ea typeface="+mn-ea"/>
                <a:cs typeface="+mn-cs"/>
              </a:rPr>
              <a:t> </a:t>
            </a:r>
          </a:p>
          <a:p>
            <a:pPr marL="118872" indent="-118872" algn="l" defTabSz="914400">
              <a:lnSpc>
                <a:spcPct val="90000"/>
              </a:lnSpc>
              <a:spcAft>
                <a:spcPts val="600"/>
              </a:spcAft>
              <a:buNone/>
            </a:pPr>
            <a:r>
              <a:rPr lang="en-US" sz="1200" b="0" i="0">
                <a:solidFill>
                  <a:schemeClr val="tx1"/>
                </a:solidFill>
                <a:ea typeface="+mn-ea"/>
                <a:cs typeface="+mn-cs"/>
              </a:rPr>
              <a:t>在某些情況下，您可以獲得特別參加期：</a:t>
            </a:r>
          </a:p>
          <a:p>
            <a:pPr marL="292608" lvl="1" indent="-118872" algn="l" defTabSz="914400">
              <a:spcBef>
                <a:spcPts val="43"/>
              </a:spcBef>
              <a:spcAft>
                <a:spcPts val="600"/>
              </a:spcAft>
              <a:buClr>
                <a:schemeClr val="tx1"/>
              </a:buClr>
              <a:buFont typeface="Calibri"/>
              <a:buChar char="–"/>
            </a:pPr>
            <a:r>
              <a:rPr lang="en-US" sz="1200" b="0" i="0">
                <a:solidFill>
                  <a:schemeClr val="tx1"/>
                </a:solidFill>
                <a:ea typeface="+mn-ea"/>
                <a:cs typeface="+mn-cs"/>
              </a:rPr>
              <a:t>如果您永久性地遷出計劃服務區域</a:t>
            </a:r>
          </a:p>
          <a:p>
            <a:pPr marL="292608" lvl="1" indent="-118872" algn="l" defTabSz="914400">
              <a:spcBef>
                <a:spcPts val="43"/>
              </a:spcBef>
              <a:spcAft>
                <a:spcPts val="600"/>
              </a:spcAft>
              <a:buClr>
                <a:schemeClr val="tx1"/>
              </a:buClr>
              <a:buFont typeface="Calibri"/>
              <a:buChar char="–"/>
            </a:pPr>
            <a:r>
              <a:rPr lang="en-US" sz="1200" b="0" i="0" smtClean="0">
                <a:solidFill>
                  <a:schemeClr val="tx1"/>
                </a:solidFill>
                <a:ea typeface="+mn-ea"/>
                <a:cs typeface="+mn-cs"/>
              </a:rPr>
              <a:t>如果您失去了您其他</a:t>
            </a:r>
            <a:r>
              <a:rPr lang="zh-TW" altLang="en-US" sz="1200" b="0" i="0" smtClean="0">
                <a:solidFill>
                  <a:schemeClr val="tx1"/>
                </a:solidFill>
                <a:ea typeface="+mn-ea"/>
                <a:cs typeface="+mn-cs"/>
              </a:rPr>
              <a:t>可代替</a:t>
            </a:r>
            <a:r>
              <a:rPr lang="en-US" sz="1200" b="0" i="0" smtClean="0">
                <a:solidFill>
                  <a:schemeClr val="tx1"/>
                </a:solidFill>
                <a:ea typeface="+mn-ea"/>
                <a:cs typeface="+mn-cs"/>
              </a:rPr>
              <a:t>的處方藥保險</a:t>
            </a:r>
            <a:r>
              <a:rPr lang="en-US" sz="1200" b="0" i="0">
                <a:solidFill>
                  <a:schemeClr val="tx1"/>
                </a:solidFill>
                <a:ea typeface="+mn-ea"/>
                <a:cs typeface="+mn-cs"/>
              </a:rPr>
              <a:t>（當您申請新的保險時，您過去擁有的使您擁有一定權利的藥品保險）</a:t>
            </a:r>
          </a:p>
          <a:p>
            <a:pPr marL="292608" lvl="1" indent="-118872" algn="l" defTabSz="914400">
              <a:spcBef>
                <a:spcPts val="43"/>
              </a:spcBef>
              <a:spcAft>
                <a:spcPts val="600"/>
              </a:spcAft>
              <a:buClr>
                <a:schemeClr val="tx1"/>
              </a:buClr>
              <a:buFont typeface="Calibri"/>
              <a:buChar char="–"/>
            </a:pPr>
            <a:r>
              <a:rPr lang="en-US" sz="1200" b="0" i="0">
                <a:solidFill>
                  <a:schemeClr val="tx1"/>
                </a:solidFill>
                <a:ea typeface="+mn-ea"/>
                <a:cs typeface="+mn-cs"/>
              </a:rPr>
              <a:t>如果沒有明確告訴您，</a:t>
            </a:r>
            <a:r>
              <a:rPr lang="en-US" sz="1200" b="0" i="0" smtClean="0">
                <a:solidFill>
                  <a:schemeClr val="tx1"/>
                </a:solidFill>
                <a:ea typeface="+mn-ea"/>
                <a:cs typeface="+mn-cs"/>
              </a:rPr>
              <a:t>您的其他保險</a:t>
            </a:r>
            <a:r>
              <a:rPr lang="zh-TW" altLang="en-US" sz="1200" b="0" i="0" smtClean="0">
                <a:solidFill>
                  <a:schemeClr val="tx1"/>
                </a:solidFill>
                <a:ea typeface="+mn-ea"/>
                <a:cs typeface="+mn-cs"/>
              </a:rPr>
              <a:t>不是可代替的</a:t>
            </a:r>
            <a:r>
              <a:rPr lang="en-US" sz="1200" b="0" i="0" smtClean="0">
                <a:solidFill>
                  <a:schemeClr val="tx1"/>
                </a:solidFill>
                <a:ea typeface="+mn-ea"/>
                <a:cs typeface="+mn-cs"/>
              </a:rPr>
              <a:t>或承保範圍減少而導致沒有</a:t>
            </a:r>
            <a:r>
              <a:rPr lang="zh-TW" altLang="en-US" sz="1200" b="0" i="0" smtClean="0">
                <a:solidFill>
                  <a:schemeClr val="tx1"/>
                </a:solidFill>
                <a:ea typeface="+mn-ea"/>
                <a:cs typeface="+mn-cs"/>
              </a:rPr>
              <a:t>可代替的保險</a:t>
            </a:r>
            <a:endParaRPr lang="en-US" sz="1200" b="0" i="0">
              <a:solidFill>
                <a:schemeClr val="tx1"/>
              </a:solidFill>
              <a:ea typeface="+mn-ea"/>
              <a:cs typeface="+mn-cs"/>
            </a:endParaRPr>
          </a:p>
          <a:p>
            <a:pPr marL="292608" lvl="1" indent="-118872" algn="l" defTabSz="914400">
              <a:spcBef>
                <a:spcPts val="43"/>
              </a:spcBef>
              <a:spcAft>
                <a:spcPts val="600"/>
              </a:spcAft>
              <a:buClr>
                <a:schemeClr val="tx1"/>
              </a:buClr>
              <a:buFont typeface="Calibri"/>
              <a:buChar char="–"/>
            </a:pPr>
            <a:r>
              <a:rPr lang="en-US" sz="1200" b="0" i="0">
                <a:solidFill>
                  <a:schemeClr val="tx1"/>
                </a:solidFill>
                <a:ea typeface="+mn-ea"/>
                <a:cs typeface="+mn-cs"/>
              </a:rPr>
              <a:t>當您進入、居住或離開長期照護機構（如護理機構）時</a:t>
            </a:r>
          </a:p>
          <a:p>
            <a:pPr marL="292608" lvl="1" indent="-118872" algn="l" defTabSz="914400">
              <a:spcBef>
                <a:spcPts val="43"/>
              </a:spcBef>
              <a:spcAft>
                <a:spcPts val="600"/>
              </a:spcAft>
              <a:buClr>
                <a:schemeClr val="tx1"/>
              </a:buClr>
              <a:buFont typeface="Calibri"/>
              <a:buChar char="–"/>
            </a:pPr>
            <a:r>
              <a:rPr lang="en-US" sz="1200" b="0" i="0">
                <a:solidFill>
                  <a:schemeClr val="tx1"/>
                </a:solidFill>
                <a:ea typeface="+mn-ea"/>
                <a:cs typeface="+mn-cs"/>
              </a:rPr>
              <a:t>如果您合格獲得額外補助，就有連續的特殊參加期，</a:t>
            </a:r>
            <a:r>
              <a:rPr lang="en-US" sz="1200" b="0" i="0" smtClean="0">
                <a:solidFill>
                  <a:schemeClr val="tx1"/>
                </a:solidFill>
                <a:ea typeface="+mn-ea"/>
                <a:cs typeface="+mn-cs"/>
              </a:rPr>
              <a:t>同時還可以隨時更</a:t>
            </a:r>
            <a:r>
              <a:rPr lang="zh-TW" altLang="en-US" sz="1200" b="0" i="0" smtClean="0">
                <a:solidFill>
                  <a:schemeClr val="tx1"/>
                </a:solidFill>
                <a:ea typeface="+mn-ea"/>
                <a:cs typeface="+mn-cs"/>
              </a:rPr>
              <a:t>改</a:t>
            </a:r>
            <a:r>
              <a:rPr lang="en-US" sz="1200" b="0" i="0" smtClean="0">
                <a:solidFill>
                  <a:schemeClr val="tx1"/>
                </a:solidFill>
                <a:ea typeface="+mn-ea"/>
                <a:cs typeface="+mn-cs"/>
              </a:rPr>
              <a:t>您的</a:t>
            </a:r>
            <a:r>
              <a:rPr lang="en-US" sz="1200" b="0" i="0">
                <a:solidFill>
                  <a:schemeClr val="tx1"/>
                </a:solidFill>
                <a:ea typeface="+mn-ea"/>
                <a:cs typeface="+mn-cs"/>
              </a:rPr>
              <a:t>「聯邦醫療保險」處方藥計劃</a:t>
            </a:r>
          </a:p>
          <a:p>
            <a:pPr marL="292608" lvl="1" indent="-118872" algn="l" defTabSz="914400">
              <a:spcBef>
                <a:spcPts val="43"/>
              </a:spcBef>
              <a:spcAft>
                <a:spcPts val="600"/>
              </a:spcAft>
              <a:buClr>
                <a:schemeClr val="tx1"/>
              </a:buClr>
              <a:buFont typeface="Calibri"/>
              <a:buChar char="–"/>
            </a:pPr>
            <a:r>
              <a:rPr lang="en-US" sz="1200" b="0" i="0">
                <a:solidFill>
                  <a:schemeClr val="tx1"/>
                </a:solidFill>
                <a:ea typeface="+mn-ea"/>
                <a:cs typeface="+mn-cs"/>
              </a:rPr>
              <a:t>或者在例外情況下，例如您不再合格獲得額外補助</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36</a:t>
            </a:fld>
            <a:endParaRPr lang="en-US" sz="1200" b="0" i="0">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您可獲取關於查找 D </a:t>
            </a:r>
            <a:r>
              <a:rPr lang="zh-TW" altLang="en-US" sz="1200" b="0" i="0" smtClean="0">
                <a:solidFill>
                  <a:schemeClr val="tx1"/>
                </a:solidFill>
                <a:ea typeface="+mn-ea"/>
                <a:cs typeface="+mn-cs"/>
              </a:rPr>
              <a:t>部份</a:t>
            </a:r>
            <a:r>
              <a:rPr lang="en-US" sz="1200" b="0" i="0" smtClean="0">
                <a:solidFill>
                  <a:schemeClr val="tx1"/>
                </a:solidFill>
                <a:ea typeface="+mn-ea"/>
                <a:cs typeface="+mn-cs"/>
              </a:rPr>
              <a:t>計劃的幫助</a:t>
            </a:r>
            <a:r>
              <a:rPr lang="en-US" sz="1200" b="0" i="0">
                <a:solidFill>
                  <a:schemeClr val="tx1"/>
                </a:solidFill>
                <a:ea typeface="+mn-ea"/>
                <a:cs typeface="+mn-cs"/>
              </a:rPr>
              <a:t>。您可致電 1-800-MEDICARE，</a:t>
            </a:r>
            <a:r>
              <a:rPr lang="en-US" sz="1200" b="0" i="0" smtClean="0">
                <a:solidFill>
                  <a:schemeClr val="tx1"/>
                </a:solidFill>
                <a:ea typeface="+mn-ea"/>
                <a:cs typeface="+mn-cs"/>
              </a:rPr>
              <a:t>或在此網站上檢視計劃查</a:t>
            </a:r>
            <a:r>
              <a:rPr lang="zh-TW" altLang="en-US" sz="1200" b="0" i="0" smtClean="0">
                <a:solidFill>
                  <a:schemeClr val="tx1"/>
                </a:solidFill>
                <a:ea typeface="+mn-ea"/>
                <a:cs typeface="+mn-cs"/>
              </a:rPr>
              <a:t>搜尋工具 </a:t>
            </a:r>
            <a:r>
              <a:rPr lang="en-US" sz="1200" b="0" i="0" smtClean="0">
                <a:solidFill>
                  <a:schemeClr val="tx1"/>
                </a:solidFill>
                <a:ea typeface="+mn-ea"/>
                <a:cs typeface="+mn-cs"/>
                <a:hlinkClick r:id="rId3"/>
              </a:rPr>
              <a:t>www.medicare.gov</a:t>
            </a:r>
            <a:r>
              <a:rPr lang="en-US" sz="1200" b="0" i="0">
                <a:solidFill>
                  <a:schemeClr val="tx1"/>
                </a:solidFill>
                <a:ea typeface="+mn-ea"/>
                <a:cs typeface="+mn-cs"/>
              </a:rPr>
              <a:t>，</a:t>
            </a:r>
            <a:r>
              <a:rPr lang="en-US" sz="1200" b="0" i="0" smtClean="0">
                <a:solidFill>
                  <a:schemeClr val="tx1"/>
                </a:solidFill>
                <a:ea typeface="+mn-ea"/>
                <a:cs typeface="+mn-cs"/>
              </a:rPr>
              <a:t>或致電您的州健康保險援助計劃。</a:t>
            </a:r>
            <a:endParaRPr lang="en-US" sz="1200" b="0" i="0">
              <a:solidFill>
                <a:schemeClr val="tx1"/>
              </a:solidFill>
              <a:ea typeface="+mn-ea"/>
              <a:cs typeface="+mn-cs"/>
            </a:endParaRPr>
          </a:p>
          <a:p>
            <a:pPr marL="118872" indent="-118872" algn="l" defTabSz="914400">
              <a:spcAft>
                <a:spcPts val="600"/>
              </a:spcAft>
              <a:buClr>
                <a:schemeClr val="tx1"/>
              </a:buClr>
              <a:buFont typeface="Arial"/>
              <a:buChar char="•"/>
            </a:pPr>
            <a:r>
              <a:rPr lang="en-US" sz="1200" b="0" i="0">
                <a:solidFill>
                  <a:schemeClr val="tx1"/>
                </a:solidFill>
                <a:ea typeface="+mn-ea"/>
                <a:cs typeface="+mn-cs"/>
              </a:rPr>
              <a:t>查看計劃瞭解如何參加。有不同的方法：</a:t>
            </a:r>
          </a:p>
          <a:p>
            <a:pPr marL="356616" lvl="1" indent="-237744" algn="l" defTabSz="914400">
              <a:spcAft>
                <a:spcPts val="600"/>
              </a:spcAft>
              <a:buClr>
                <a:schemeClr val="tx1"/>
              </a:buClr>
              <a:buFont typeface="Calibri"/>
              <a:buChar char="–"/>
            </a:pPr>
            <a:r>
              <a:rPr lang="en-US" sz="1200" b="0" i="0">
                <a:solidFill>
                  <a:schemeClr val="tx1"/>
                </a:solidFill>
                <a:ea typeface="+mn-ea"/>
                <a:cs typeface="+mn-cs"/>
              </a:rPr>
              <a:t>在 www.medicare.gov 上參加</a:t>
            </a:r>
          </a:p>
          <a:p>
            <a:pPr marL="356616" lvl="1" indent="-237744" algn="l" defTabSz="914400">
              <a:spcAft>
                <a:spcPts val="600"/>
              </a:spcAft>
              <a:buClr>
                <a:schemeClr val="tx1"/>
              </a:buClr>
              <a:buFont typeface="Calibri"/>
              <a:buChar char="–"/>
            </a:pPr>
            <a:r>
              <a:rPr lang="en-US" sz="1200" b="0" i="0" smtClean="0">
                <a:solidFill>
                  <a:schemeClr val="tx1"/>
                </a:solidFill>
                <a:ea typeface="+mn-ea"/>
                <a:cs typeface="+mn-cs"/>
              </a:rPr>
              <a:t>填寫參加</a:t>
            </a:r>
            <a:r>
              <a:rPr lang="en-US" sz="1200" b="0" i="0" baseline="0" smtClean="0">
                <a:solidFill>
                  <a:schemeClr val="tx1"/>
                </a:solidFill>
                <a:ea typeface="+mn-ea"/>
                <a:cs typeface="+mn-cs"/>
              </a:rPr>
              <a:t>表格</a:t>
            </a:r>
            <a:endParaRPr lang="en-US" sz="1200" b="0" i="0" baseline="0">
              <a:solidFill>
                <a:schemeClr val="tx1"/>
              </a:solidFill>
              <a:ea typeface="+mn-ea"/>
              <a:cs typeface="+mn-cs"/>
            </a:endParaRPr>
          </a:p>
          <a:p>
            <a:pPr marL="356616" lvl="1" indent="-237744" algn="l" defTabSz="914400">
              <a:spcAft>
                <a:spcPts val="600"/>
              </a:spcAft>
              <a:buClr>
                <a:schemeClr val="tx1"/>
              </a:buClr>
              <a:buFont typeface="Calibri"/>
              <a:buChar char="–"/>
            </a:pPr>
            <a:r>
              <a:rPr lang="en-US" sz="1200" b="0" i="0">
                <a:solidFill>
                  <a:schemeClr val="tx1"/>
                </a:solidFill>
                <a:ea typeface="+mn-ea"/>
                <a:cs typeface="+mn-cs"/>
              </a:rPr>
              <a:t>透過致電該計劃</a:t>
            </a:r>
          </a:p>
          <a:p>
            <a:pPr marL="356616" lvl="1" indent="-237744" algn="l" defTabSz="914400">
              <a:spcAft>
                <a:spcPts val="600"/>
              </a:spcAft>
              <a:buClr>
                <a:schemeClr val="tx1"/>
              </a:buClr>
              <a:buFont typeface="Calibri"/>
              <a:buChar char="–"/>
            </a:pPr>
            <a:r>
              <a:rPr lang="en-US" sz="1200" b="0" i="0">
                <a:solidFill>
                  <a:schemeClr val="tx1"/>
                </a:solidFill>
                <a:ea typeface="+mn-ea"/>
                <a:cs typeface="+mn-cs"/>
              </a:rPr>
              <a:t>在該計劃的網站上參加 </a:t>
            </a:r>
          </a:p>
          <a:p>
            <a:pPr marL="356616" lvl="1" indent="-237744" algn="l" defTabSz="914400">
              <a:spcAft>
                <a:spcPts val="600"/>
              </a:spcAft>
              <a:buClr>
                <a:schemeClr val="tx1"/>
              </a:buClr>
              <a:buFont typeface="Calibri"/>
              <a:buChar char="–"/>
            </a:pPr>
            <a:r>
              <a:rPr lang="en-US" sz="1200" b="0" i="0">
                <a:solidFill>
                  <a:schemeClr val="tx1"/>
                </a:solidFill>
                <a:ea typeface="+mn-ea"/>
                <a:cs typeface="+mn-cs"/>
              </a:rPr>
              <a:t>致電 1-800-MEDICARE（1-800-633-4227）</a:t>
            </a:r>
          </a:p>
          <a:p>
            <a:pPr marL="292608" lvl="1" indent="-118872" algn="l" defTabSz="914400">
              <a:spcAft>
                <a:spcPts val="600"/>
              </a:spcAft>
              <a:buFont typeface="Arial"/>
              <a:buChar char="•"/>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37</a:t>
            </a:fld>
            <a:endParaRPr lang="en-US" sz="1200" b="0" i="0">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82880" indent="-182880" algn="l" defTabSz="914400">
              <a:spcAft>
                <a:spcPts val="600"/>
              </a:spcAft>
              <a:buClr>
                <a:schemeClr val="tx1"/>
              </a:buClr>
              <a:buFont typeface="Arial"/>
              <a:buChar char="•"/>
            </a:pPr>
            <a:r>
              <a:rPr lang="en-US" sz="1200" b="0" i="0">
                <a:solidFill>
                  <a:schemeClr val="tx1"/>
                </a:solidFill>
                <a:ea typeface="+mn-ea"/>
                <a:cs typeface="+mn-cs"/>
              </a:rPr>
              <a:t>「聯邦醫療保險」費用</a:t>
            </a:r>
            <a:r>
              <a:rPr lang="en-US" sz="1200" b="0" i="0" baseline="0">
                <a:solidFill>
                  <a:schemeClr val="tx1"/>
                </a:solidFill>
                <a:ea typeface="+mn-ea"/>
                <a:cs typeface="+mn-cs"/>
              </a:rPr>
              <a:t>根據您選擇的保險種類而異。</a:t>
            </a:r>
          </a:p>
          <a:p>
            <a:pPr marL="182880" indent="-182880" algn="l" defTabSz="914400">
              <a:spcAft>
                <a:spcPts val="600"/>
              </a:spcAft>
              <a:buClr>
                <a:schemeClr val="tx1"/>
              </a:buClr>
              <a:buFont typeface="Arial"/>
              <a:buChar char="•"/>
            </a:pPr>
            <a:r>
              <a:rPr lang="en-US" sz="1200" b="0" i="0">
                <a:solidFill>
                  <a:schemeClr val="tx1"/>
                </a:solidFill>
                <a:ea typeface="+mn-ea"/>
                <a:cs typeface="+mn-cs"/>
              </a:rPr>
              <a:t>在原有「聯邦醫療保險」中，分配額是指醫生或醫療服務提供者同意接受「聯邦醫療保險」認可的金額為全額付款金額。若您使用原有「聯邦醫療保險」且醫生接受分配額，您可節省一些錢。</a:t>
            </a:r>
            <a:r>
              <a:rPr lang="en-US" sz="1200" b="0" i="0" smtClean="0">
                <a:solidFill>
                  <a:schemeClr val="tx1"/>
                </a:solidFill>
                <a:ea typeface="+mn-ea"/>
                <a:cs typeface="+mn-cs"/>
              </a:rPr>
              <a:t>但您仍需支付看醫生時自己需要承擔的一</a:t>
            </a:r>
            <a:r>
              <a:rPr lang="zh-TW" altLang="en-US" sz="1200" b="0" i="0" smtClean="0">
                <a:solidFill>
                  <a:schemeClr val="tx1"/>
                </a:solidFill>
                <a:ea typeface="+mn-ea"/>
                <a:cs typeface="+mn-cs"/>
              </a:rPr>
              <a:t>部份</a:t>
            </a:r>
            <a:r>
              <a:rPr lang="en-US" sz="1200" b="0" i="0" smtClean="0">
                <a:solidFill>
                  <a:schemeClr val="tx1"/>
                </a:solidFill>
                <a:ea typeface="+mn-ea"/>
                <a:cs typeface="+mn-cs"/>
              </a:rPr>
              <a:t>費用</a:t>
            </a:r>
            <a:r>
              <a:rPr lang="en-US" sz="1200" b="0" i="0">
                <a:solidFill>
                  <a:schemeClr val="tx1"/>
                </a:solidFill>
                <a:ea typeface="+mn-ea"/>
                <a:cs typeface="+mn-cs"/>
              </a:rPr>
              <a:t>。 </a:t>
            </a:r>
          </a:p>
          <a:p>
            <a:pPr marL="182880" indent="-182880" algn="l" defTabSz="914400">
              <a:spcAft>
                <a:spcPts val="600"/>
              </a:spcAft>
              <a:buClr>
                <a:schemeClr val="tx1"/>
              </a:buClr>
              <a:buFont typeface="Arial"/>
              <a:buChar char="•"/>
            </a:pPr>
            <a:r>
              <a:rPr lang="en-US" sz="1200" b="0" i="0" baseline="0">
                <a:solidFill>
                  <a:schemeClr val="tx1"/>
                </a:solidFill>
                <a:ea typeface="+mn-ea"/>
                <a:cs typeface="+mn-cs"/>
              </a:rPr>
              <a:t>與您的「聯邦醫療保險」優勢計劃和處方藥品計劃核實，查看您的費用所占份額。</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38</a:t>
            </a:fld>
            <a:endParaRPr lang="en-US" sz="1200" b="0" i="0">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有多種計劃可幫助收入和資產有限者，以支付其「聯邦醫療保險」費用。其中包括州醫療補助、兒童健康保險計劃、額外補助和「聯邦醫療保險</a:t>
            </a:r>
            <a:r>
              <a:rPr lang="en-US" sz="1200" b="0" i="0" smtClean="0">
                <a:solidFill>
                  <a:schemeClr val="tx1"/>
                </a:solidFill>
                <a:ea typeface="+mn-ea"/>
                <a:cs typeface="+mn-cs"/>
              </a:rPr>
              <a:t>」</a:t>
            </a:r>
            <a:r>
              <a:rPr lang="zh-TW" altLang="en-US" sz="1200" b="0" i="0" smtClean="0">
                <a:solidFill>
                  <a:schemeClr val="tx1"/>
                </a:solidFill>
                <a:ea typeface="+mn-ea"/>
                <a:cs typeface="+mn-cs"/>
              </a:rPr>
              <a:t>節省計劃（</a:t>
            </a:r>
            <a:r>
              <a:rPr lang="zh-TW" altLang="en-US" sz="1200" b="0" i="0" baseline="0" smtClean="0">
                <a:solidFill>
                  <a:schemeClr val="tx1"/>
                </a:solidFill>
                <a:ea typeface="+mn-ea"/>
                <a:cs typeface="+mn-cs"/>
              </a:rPr>
              <a:t> </a:t>
            </a:r>
            <a:r>
              <a:rPr lang="en-US" altLang="zh-TW" sz="1200" b="0" i="0" baseline="0" smtClean="0">
                <a:solidFill>
                  <a:schemeClr val="tx1"/>
                </a:solidFill>
                <a:ea typeface="+mn-ea"/>
                <a:cs typeface="+mn-cs"/>
              </a:rPr>
              <a:t>Medicare</a:t>
            </a:r>
            <a:r>
              <a:rPr lang="zh-TW" altLang="en-US" sz="1200" b="0" i="0" baseline="0" smtClean="0">
                <a:solidFill>
                  <a:schemeClr val="tx1"/>
                </a:solidFill>
                <a:ea typeface="+mn-ea"/>
                <a:cs typeface="+mn-cs"/>
              </a:rPr>
              <a:t> </a:t>
            </a:r>
            <a:r>
              <a:rPr lang="en-US" altLang="zh-TW" sz="1200" b="0" i="0" baseline="0" smtClean="0">
                <a:solidFill>
                  <a:schemeClr val="tx1"/>
                </a:solidFill>
                <a:ea typeface="+mn-ea"/>
                <a:cs typeface="+mn-cs"/>
              </a:rPr>
              <a:t>Savings</a:t>
            </a:r>
            <a:r>
              <a:rPr lang="zh-TW" altLang="en-US" sz="1200" b="0" i="0" baseline="0" smtClean="0">
                <a:solidFill>
                  <a:schemeClr val="tx1"/>
                </a:solidFill>
                <a:ea typeface="+mn-ea"/>
                <a:cs typeface="+mn-cs"/>
              </a:rPr>
              <a:t> </a:t>
            </a:r>
            <a:r>
              <a:rPr lang="en-US" altLang="zh-TW" sz="1200" b="0" i="0" baseline="0" smtClean="0">
                <a:solidFill>
                  <a:schemeClr val="tx1"/>
                </a:solidFill>
                <a:ea typeface="+mn-ea"/>
                <a:cs typeface="+mn-cs"/>
              </a:rPr>
              <a:t>Program</a:t>
            </a:r>
            <a:r>
              <a:rPr lang="zh-TW" altLang="en-US" sz="1200" b="0" i="0" smtClean="0">
                <a:solidFill>
                  <a:schemeClr val="tx1"/>
                </a:solidFill>
                <a:ea typeface="+mn-ea"/>
                <a:cs typeface="+mn-cs"/>
              </a:rPr>
              <a:t>）</a:t>
            </a:r>
            <a:r>
              <a:rPr lang="en-US" sz="1200" b="0" i="0" smtClean="0">
                <a:solidFill>
                  <a:schemeClr val="tx1"/>
                </a:solidFill>
                <a:ea typeface="+mn-ea"/>
                <a:cs typeface="+mn-cs"/>
              </a:rPr>
              <a:t>。</a:t>
            </a:r>
            <a:endParaRPr lang="en-US" sz="1200" b="0" i="0">
              <a:solidFill>
                <a:schemeClr val="tx1"/>
              </a:solidFill>
              <a:ea typeface="+mn-ea"/>
              <a:cs typeface="+mn-cs"/>
            </a:endParaRPr>
          </a:p>
          <a:p>
            <a:pPr marL="118872" indent="-118872" algn="l" defTabSz="914400">
              <a:spcAft>
                <a:spcPts val="600"/>
              </a:spcAft>
              <a:buClr>
                <a:schemeClr val="tx1"/>
              </a:buClr>
              <a:buFont typeface="Arial"/>
              <a:buChar char="•"/>
            </a:pPr>
            <a:r>
              <a:rPr lang="en-US" sz="1200" b="0" i="0">
                <a:solidFill>
                  <a:schemeClr val="tx1"/>
                </a:solidFill>
                <a:ea typeface="+mn-ea"/>
                <a:cs typeface="+mn-cs"/>
              </a:rPr>
              <a:t>受保前已有病症保險計劃可為因受保前已有病症而無法獲取保險的人士提供保險。 </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39</a:t>
            </a:fld>
            <a:endParaRPr lang="en-US" sz="1200" b="0" i="0">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7744" indent="-237744" algn="l" defTabSz="914400">
              <a:spcAft>
                <a:spcPts val="600"/>
              </a:spcAft>
              <a:buClr>
                <a:schemeClr val="tx1"/>
              </a:buClr>
              <a:buFont typeface="Arial"/>
              <a:buChar char="•"/>
            </a:pPr>
            <a:r>
              <a:rPr lang="en-US" sz="1200" b="0" i="0" baseline="0">
                <a:solidFill>
                  <a:schemeClr val="tx1"/>
                </a:solidFill>
                <a:ea typeface="+mn-ea"/>
                <a:cs typeface="+mn-cs"/>
              </a:rPr>
              <a:t>「聯邦醫療保險」</a:t>
            </a:r>
            <a:r>
              <a:rPr lang="en-US" sz="1200" b="0" i="0" baseline="0" smtClean="0">
                <a:solidFill>
                  <a:schemeClr val="tx1"/>
                </a:solidFill>
                <a:ea typeface="+mn-ea"/>
                <a:cs typeface="+mn-cs"/>
              </a:rPr>
              <a:t>計劃由</a:t>
            </a:r>
            <a:r>
              <a:rPr lang="zh-TW" altLang="en-US" sz="1200" b="0" i="0" baseline="0" smtClean="0">
                <a:solidFill>
                  <a:schemeClr val="tx1"/>
                </a:solidFill>
                <a:ea typeface="+mn-ea"/>
                <a:cs typeface="+mn-cs"/>
              </a:rPr>
              <a:t>「醫療保險和聯邦醫療補助計劃服務中心」</a:t>
            </a:r>
            <a:r>
              <a:rPr lang="en-US" sz="1200" b="0" i="0" baseline="0" smtClean="0">
                <a:solidFill>
                  <a:schemeClr val="tx1"/>
                </a:solidFill>
                <a:ea typeface="+mn-ea"/>
                <a:cs typeface="+mn-cs"/>
              </a:rPr>
              <a:t>（</a:t>
            </a:r>
            <a:r>
              <a:rPr lang="en-US" sz="1200" b="0" i="0" baseline="0">
                <a:solidFill>
                  <a:schemeClr val="tx1"/>
                </a:solidFill>
                <a:ea typeface="+mn-ea"/>
                <a:cs typeface="+mn-cs"/>
              </a:rPr>
              <a:t>CMS）管理。</a:t>
            </a:r>
          </a:p>
          <a:p>
            <a:pPr marL="237744" indent="-237744" algn="l" defTabSz="914400">
              <a:spcAft>
                <a:spcPts val="600"/>
              </a:spcAft>
              <a:buClr>
                <a:schemeClr val="tx1"/>
              </a:buClr>
              <a:buFont typeface="Arial"/>
              <a:buChar char="•"/>
            </a:pPr>
            <a:r>
              <a:rPr lang="en-US" sz="1200" b="0" i="0" baseline="0">
                <a:solidFill>
                  <a:schemeClr val="tx1"/>
                </a:solidFill>
                <a:ea typeface="+mn-ea"/>
                <a:cs typeface="+mn-cs"/>
              </a:rPr>
              <a:t>然而，當您參加「聯邦醫療保險」時，</a:t>
            </a:r>
            <a:r>
              <a:rPr lang="en-US" sz="1200" b="0" i="0" baseline="0" smtClean="0">
                <a:solidFill>
                  <a:schemeClr val="tx1"/>
                </a:solidFill>
                <a:ea typeface="+mn-ea"/>
                <a:cs typeface="+mn-cs"/>
              </a:rPr>
              <a:t>需</a:t>
            </a:r>
            <a:r>
              <a:rPr lang="zh-TW" altLang="en-US" sz="1200" b="0" i="0" baseline="0" smtClean="0">
                <a:solidFill>
                  <a:schemeClr val="tx1"/>
                </a:solidFill>
                <a:ea typeface="+mn-ea"/>
                <a:cs typeface="+mn-cs"/>
              </a:rPr>
              <a:t>到「社會安全局」</a:t>
            </a:r>
            <a:r>
              <a:rPr lang="en-US" sz="1200" b="0" i="0" baseline="0" smtClean="0">
                <a:solidFill>
                  <a:schemeClr val="tx1"/>
                </a:solidFill>
                <a:ea typeface="+mn-ea"/>
                <a:cs typeface="+mn-cs"/>
              </a:rPr>
              <a:t>參加</a:t>
            </a:r>
            <a:r>
              <a:rPr lang="en-US" sz="1200" b="0" i="0" baseline="0">
                <a:solidFill>
                  <a:schemeClr val="tx1"/>
                </a:solidFill>
                <a:ea typeface="+mn-ea"/>
                <a:cs typeface="+mn-cs"/>
              </a:rPr>
              <a:t>。 </a:t>
            </a:r>
          </a:p>
          <a:p>
            <a:pPr marL="237744" indent="-237744" algn="l" defTabSz="914400">
              <a:spcAft>
                <a:spcPts val="600"/>
              </a:spcAft>
              <a:buClr>
                <a:schemeClr val="tx1"/>
              </a:buClr>
              <a:buFont typeface="Arial"/>
              <a:buChar char="•"/>
            </a:pPr>
            <a:r>
              <a:rPr lang="en-US" sz="1200" b="0" i="0" baseline="0">
                <a:solidFill>
                  <a:schemeClr val="tx1"/>
                </a:solidFill>
                <a:ea typeface="+mn-ea"/>
                <a:cs typeface="+mn-cs"/>
              </a:rPr>
              <a:t>如果您從鐵路退休，鐵路職工退休管理委員會將處理您的參保事宜。</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4</a:t>
            </a:fld>
            <a:endParaRPr lang="en-US" sz="1200" b="0" i="0">
              <a:ea typeface="+mn-ea"/>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「州醫療補助」計劃幫助某些收入和資產有限者支付醫療費用，由聯邦和州政府共同資助並由各州管理。受保人可以是兒童、老人、</a:t>
            </a:r>
            <a:r>
              <a:rPr lang="en-US" sz="1200" b="0" i="0" smtClean="0">
                <a:solidFill>
                  <a:schemeClr val="tx1"/>
                </a:solidFill>
                <a:ea typeface="+mn-ea"/>
                <a:cs typeface="+mn-cs"/>
              </a:rPr>
              <a:t>盲人和殘障者以及一些其他</a:t>
            </a:r>
            <a:r>
              <a:rPr lang="zh-TW" altLang="en-US" sz="1200" b="0" i="0" smtClean="0">
                <a:solidFill>
                  <a:schemeClr val="tx1"/>
                </a:solidFill>
                <a:ea typeface="+mn-ea"/>
                <a:cs typeface="+mn-cs"/>
              </a:rPr>
              <a:t>團</a:t>
            </a:r>
            <a:r>
              <a:rPr lang="en-US" sz="1200" b="0" i="0" smtClean="0">
                <a:solidFill>
                  <a:schemeClr val="tx1"/>
                </a:solidFill>
                <a:ea typeface="+mn-ea"/>
                <a:cs typeface="+mn-cs"/>
              </a:rPr>
              <a:t>體</a:t>
            </a:r>
            <a:r>
              <a:rPr lang="en-US" sz="1200" b="0" i="0">
                <a:solidFill>
                  <a:schemeClr val="tx1"/>
                </a:solidFill>
                <a:ea typeface="+mn-ea"/>
                <a:cs typeface="+mn-cs"/>
              </a:rPr>
              <a:t>，具體由各州決定。如果您符合「聯邦醫療保險」和「州醫療補助」的資格，</a:t>
            </a:r>
            <a:r>
              <a:rPr lang="en-US" sz="1200" b="0" i="0" smtClean="0">
                <a:solidFill>
                  <a:schemeClr val="tx1"/>
                </a:solidFill>
                <a:ea typeface="+mn-ea"/>
                <a:cs typeface="+mn-cs"/>
              </a:rPr>
              <a:t>您大</a:t>
            </a:r>
            <a:r>
              <a:rPr lang="zh-TW" altLang="en-US" sz="1200" b="0" i="0" smtClean="0">
                <a:solidFill>
                  <a:schemeClr val="tx1"/>
                </a:solidFill>
                <a:ea typeface="+mn-ea"/>
                <a:cs typeface="+mn-cs"/>
              </a:rPr>
              <a:t>部份</a:t>
            </a:r>
            <a:r>
              <a:rPr lang="en-US" sz="1200" b="0" i="0" smtClean="0">
                <a:solidFill>
                  <a:schemeClr val="tx1"/>
                </a:solidFill>
                <a:ea typeface="+mn-ea"/>
                <a:cs typeface="+mn-cs"/>
              </a:rPr>
              <a:t>的醫療護理費用都在承保範圍內</a:t>
            </a:r>
            <a:r>
              <a:rPr lang="en-US" sz="1200" b="0" i="0">
                <a:solidFill>
                  <a:schemeClr val="tx1"/>
                </a:solidFill>
                <a:ea typeface="+mn-ea"/>
                <a:cs typeface="+mn-cs"/>
              </a:rPr>
              <a:t>；我們通常稱這些人具備「雙重資格」。同時享有「聯邦醫療保險」和「州醫療補助」者可從「聯邦醫療保險」而不是「州醫療補助」獲得藥品保險。</a:t>
            </a:r>
            <a:r>
              <a:rPr lang="en-US" sz="1200" b="0" i="0">
                <a:solidFill>
                  <a:srgbClr val="231F20"/>
                </a:solidFill>
                <a:ea typeface="+mn-ea"/>
                <a:cs typeface="+mn-cs"/>
              </a:rPr>
              <a:t>「州醫療補助」受保人可獲取「聯邦醫療保險」不完全承保的服務，</a:t>
            </a:r>
            <a:r>
              <a:rPr lang="en-US" sz="1200" b="0" i="0" smtClean="0">
                <a:solidFill>
                  <a:srgbClr val="231F20"/>
                </a:solidFill>
                <a:ea typeface="+mn-ea"/>
                <a:cs typeface="+mn-cs"/>
              </a:rPr>
              <a:t>如療養院照護和</a:t>
            </a:r>
            <a:r>
              <a:rPr lang="zh-TW" altLang="en-US" sz="1200" b="0" i="0" smtClean="0">
                <a:solidFill>
                  <a:srgbClr val="231F20"/>
                </a:solidFill>
                <a:ea typeface="+mn-ea"/>
                <a:cs typeface="+mn-cs"/>
              </a:rPr>
              <a:t>家居醫療照護</a:t>
            </a:r>
            <a:r>
              <a:rPr lang="en-US" sz="1200" b="0" i="0" smtClean="0">
                <a:solidFill>
                  <a:srgbClr val="231F20"/>
                </a:solidFill>
                <a:ea typeface="+mn-ea"/>
                <a:cs typeface="+mn-cs"/>
              </a:rPr>
              <a:t>。</a:t>
            </a:r>
            <a:endParaRPr lang="en-US" sz="1200" b="0" i="0">
              <a:solidFill>
                <a:srgbClr val="231F20"/>
              </a:solidFill>
              <a:ea typeface="+mn-ea"/>
              <a:cs typeface="+mn-cs"/>
            </a:endParaRPr>
          </a:p>
          <a:p>
            <a:pPr marL="118872" indent="-118872" algn="l" defTabSz="914400">
              <a:spcAft>
                <a:spcPts val="600"/>
              </a:spcAft>
              <a:buClr>
                <a:schemeClr val="tx1"/>
              </a:buClr>
              <a:buFont typeface="Arial"/>
              <a:buChar char="•"/>
            </a:pPr>
            <a:r>
              <a:rPr lang="en-US" sz="1200" b="0" i="0">
                <a:solidFill>
                  <a:schemeClr val="tx1"/>
                </a:solidFill>
                <a:ea typeface="+mn-ea"/>
                <a:cs typeface="+mn-cs"/>
              </a:rPr>
              <a:t>「州醫療補助」資格由各州確定，而且申請過程及福利因州而異。</a:t>
            </a:r>
            <a:r>
              <a:rPr lang="en-US" sz="1200" b="0" i="0" smtClean="0">
                <a:solidFill>
                  <a:schemeClr val="tx1"/>
                </a:solidFill>
                <a:ea typeface="+mn-ea"/>
                <a:cs typeface="+mn-cs"/>
              </a:rPr>
              <a:t>您需要聯絡</a:t>
            </a:r>
            <a:r>
              <a:rPr lang="zh-TW" altLang="en-US" sz="1200" b="0" i="0" smtClean="0">
                <a:solidFill>
                  <a:schemeClr val="tx1"/>
                </a:solidFill>
                <a:ea typeface="+mn-ea"/>
                <a:cs typeface="+mn-cs"/>
              </a:rPr>
              <a:t>您</a:t>
            </a:r>
            <a:r>
              <a:rPr lang="en-US" sz="1200" b="0" i="0" smtClean="0">
                <a:solidFill>
                  <a:schemeClr val="tx1"/>
                </a:solidFill>
                <a:ea typeface="+mn-ea"/>
                <a:cs typeface="+mn-cs"/>
              </a:rPr>
              <a:t>所在州的州政府醫療補助辦公室</a:t>
            </a:r>
            <a:r>
              <a:rPr lang="en-US" sz="1200" b="0" i="0">
                <a:solidFill>
                  <a:schemeClr val="tx1"/>
                </a:solidFill>
                <a:ea typeface="+mn-ea"/>
                <a:cs typeface="+mn-cs"/>
              </a:rPr>
              <a:t>，瞭解您是否合格。例如，居住在</a:t>
            </a:r>
            <a:r>
              <a:rPr lang="en-US" sz="1200" b="0" i="1">
                <a:solidFill>
                  <a:schemeClr val="tx1"/>
                </a:solidFill>
                <a:ea typeface="+mn-ea"/>
                <a:cs typeface="+mn-cs"/>
              </a:rPr>
              <a:t>州名</a:t>
            </a:r>
            <a:r>
              <a:rPr lang="en-US" sz="1200" b="0" i="0">
                <a:solidFill>
                  <a:schemeClr val="tx1"/>
                </a:solidFill>
                <a:ea typeface="+mn-ea"/>
                <a:cs typeface="+mn-cs"/>
              </a:rPr>
              <a:t>者應在</a:t>
            </a:r>
            <a:r>
              <a:rPr lang="en-US" sz="1200" b="0" i="1">
                <a:solidFill>
                  <a:schemeClr val="tx1"/>
                </a:solidFill>
                <a:ea typeface="+mn-ea"/>
                <a:cs typeface="+mn-cs"/>
              </a:rPr>
              <a:t>機構名稱</a:t>
            </a:r>
            <a:r>
              <a:rPr lang="en-US" sz="1200" b="0" i="0">
                <a:solidFill>
                  <a:schemeClr val="tx1"/>
                </a:solidFill>
                <a:ea typeface="+mn-ea"/>
                <a:cs typeface="+mn-cs"/>
              </a:rPr>
              <a:t>申請「州醫療補助」。</a:t>
            </a:r>
            <a:r>
              <a:rPr lang="en-US" sz="1200" b="0" i="1">
                <a:solidFill>
                  <a:schemeClr val="tx1"/>
                </a:solidFill>
                <a:ea typeface="+mn-ea"/>
                <a:cs typeface="+mn-cs"/>
              </a:rPr>
              <a:t>[教員：插入您所在州「州醫療補助」的資訊。]</a:t>
            </a:r>
          </a:p>
          <a:p>
            <a:pPr marL="118872" lvl="1" indent="-118872" algn="l" defTabSz="914400">
              <a:spcBef>
                <a:spcPts val="411"/>
              </a:spcBef>
              <a:spcAft>
                <a:spcPts val="600"/>
              </a:spcAft>
              <a:buClr>
                <a:schemeClr val="tx1"/>
              </a:buClr>
              <a:buSzPct val="68000"/>
              <a:buFont typeface="Arial"/>
              <a:buChar char="•"/>
            </a:pPr>
            <a:r>
              <a:rPr lang="en-US" sz="1200" b="0" i="0">
                <a:solidFill>
                  <a:schemeClr val="tx1"/>
                </a:solidFill>
                <a:ea typeface="+mn-ea"/>
                <a:cs typeface="+mn-cs"/>
              </a:rPr>
              <a:t>如果您可能符合資格</a:t>
            </a:r>
            <a:r>
              <a:rPr lang="en-US" sz="1200" b="0" i="0" smtClean="0">
                <a:solidFill>
                  <a:schemeClr val="tx1"/>
                </a:solidFill>
                <a:ea typeface="+mn-ea"/>
                <a:cs typeface="+mn-cs"/>
              </a:rPr>
              <a:t>，</a:t>
            </a:r>
            <a:r>
              <a:rPr lang="zh-TW" altLang="en-US" sz="1200" b="0" i="0" smtClean="0">
                <a:solidFill>
                  <a:schemeClr val="tx1"/>
                </a:solidFill>
                <a:ea typeface="+mn-ea"/>
                <a:cs typeface="+mn-cs"/>
              </a:rPr>
              <a:t>考慮</a:t>
            </a:r>
            <a:r>
              <a:rPr lang="en-US" sz="1200" b="0" i="0" smtClean="0">
                <a:solidFill>
                  <a:schemeClr val="tx1"/>
                </a:solidFill>
                <a:ea typeface="+mn-ea"/>
                <a:cs typeface="+mn-cs"/>
              </a:rPr>
              <a:t>申請</a:t>
            </a:r>
            <a:r>
              <a:rPr lang="en-US" sz="1200" b="0" i="0">
                <a:solidFill>
                  <a:schemeClr val="tx1"/>
                </a:solidFill>
                <a:ea typeface="+mn-ea"/>
                <a:cs typeface="+mn-cs"/>
              </a:rPr>
              <a:t>：</a:t>
            </a:r>
          </a:p>
          <a:p>
            <a:pPr marL="356616" lvl="1" indent="-173736" algn="l" defTabSz="914400">
              <a:spcAft>
                <a:spcPts val="600"/>
              </a:spcAft>
              <a:buClr>
                <a:schemeClr val="tx1"/>
              </a:buClr>
              <a:buFont typeface="Calibri"/>
              <a:buChar char="–"/>
            </a:pPr>
            <a:r>
              <a:rPr lang="en-US" sz="1200" b="0" i="0">
                <a:solidFill>
                  <a:schemeClr val="tx1"/>
                </a:solidFill>
                <a:ea typeface="+mn-ea"/>
                <a:cs typeface="+mn-cs"/>
              </a:rPr>
              <a:t>致電 1 800 MEDICARE</a:t>
            </a:r>
          </a:p>
          <a:p>
            <a:pPr marL="356616" lvl="1" indent="-173736" algn="l" defTabSz="914400">
              <a:spcAft>
                <a:spcPts val="600"/>
              </a:spcAft>
              <a:buClr>
                <a:schemeClr val="tx1"/>
              </a:buClr>
              <a:buFont typeface="Calibri"/>
              <a:buChar char="–"/>
            </a:pPr>
            <a:r>
              <a:rPr lang="en-US" sz="1200" b="0" i="0" smtClean="0">
                <a:solidFill>
                  <a:schemeClr val="tx1"/>
                </a:solidFill>
                <a:ea typeface="+mn-ea"/>
                <a:cs typeface="+mn-cs"/>
              </a:rPr>
              <a:t>致電您的州健康保險援助計劃</a:t>
            </a:r>
            <a:endParaRPr lang="en-US" sz="1200" b="0" i="0">
              <a:solidFill>
                <a:schemeClr val="tx1"/>
              </a:solidFill>
              <a:ea typeface="+mn-ea"/>
              <a:cs typeface="+mn-cs"/>
            </a:endParaRPr>
          </a:p>
          <a:p>
            <a:pPr marL="356616" lvl="1" indent="-173736" algn="l" defTabSz="914400">
              <a:spcAft>
                <a:spcPts val="600"/>
              </a:spcAft>
              <a:buClr>
                <a:schemeClr val="tx1"/>
              </a:buClr>
              <a:buFont typeface="Calibri"/>
              <a:buChar char="–"/>
            </a:pPr>
            <a:r>
              <a:rPr lang="en-US" sz="1200" b="0" i="0" smtClean="0">
                <a:solidFill>
                  <a:schemeClr val="tx1"/>
                </a:solidFill>
                <a:ea typeface="+mn-ea"/>
                <a:cs typeface="+mn-cs"/>
              </a:rPr>
              <a:t>致電</a:t>
            </a:r>
            <a:r>
              <a:rPr lang="zh-TW" altLang="en-US" sz="1200" b="0" i="0" smtClean="0">
                <a:solidFill>
                  <a:schemeClr val="tx1"/>
                </a:solidFill>
                <a:ea typeface="+mn-ea"/>
                <a:cs typeface="+mn-cs"/>
              </a:rPr>
              <a:t>「社會安全局」</a:t>
            </a:r>
            <a:r>
              <a:rPr lang="en-US" sz="1200" b="0" i="0" smtClean="0">
                <a:solidFill>
                  <a:schemeClr val="tx1"/>
                </a:solidFill>
                <a:ea typeface="+mn-ea"/>
                <a:cs typeface="+mn-cs"/>
              </a:rPr>
              <a:t> </a:t>
            </a:r>
            <a:r>
              <a:rPr lang="en-US" sz="1200" b="0" i="0">
                <a:solidFill>
                  <a:schemeClr val="tx1"/>
                </a:solidFill>
                <a:ea typeface="+mn-ea"/>
                <a:cs typeface="+mn-cs"/>
              </a:rPr>
              <a:t>1 800-772-1213</a:t>
            </a:r>
          </a:p>
          <a:p>
            <a:pPr marL="356616" lvl="1" indent="-173736" algn="l" defTabSz="914400">
              <a:spcAft>
                <a:spcPts val="600"/>
              </a:spcAft>
              <a:buClr>
                <a:schemeClr val="tx1"/>
              </a:buClr>
              <a:buFont typeface="Calibri"/>
              <a:buChar char="–"/>
            </a:pPr>
            <a:r>
              <a:rPr lang="en-US" sz="1200" b="0" i="0">
                <a:solidFill>
                  <a:schemeClr val="tx1"/>
                </a:solidFill>
                <a:ea typeface="+mn-ea"/>
                <a:cs typeface="+mn-cs"/>
              </a:rPr>
              <a:t>致電或拜訪您的州政府機構</a:t>
            </a:r>
          </a:p>
          <a:p>
            <a:pPr marL="621792" lvl="2" indent="-265176" algn="l" defTabSz="914400">
              <a:spcBef>
                <a:spcPts val="411"/>
              </a:spcBef>
              <a:spcAft>
                <a:spcPts val="600"/>
              </a:spcAft>
              <a:buNone/>
            </a:pPr>
            <a:endParaRPr lang="en-US" dirty="0" smtClean="0"/>
          </a:p>
          <a:p>
            <a:pPr marL="0" algn="l" defTabSz="914400">
              <a:spcAft>
                <a:spcPts val="600"/>
              </a:spcAft>
              <a:buNone/>
            </a:pPr>
            <a:endParaRPr lang="en-US" dirty="0" smtClean="0"/>
          </a:p>
          <a:p>
            <a:pPr marL="0" algn="l" defTabSz="914400">
              <a:spcAft>
                <a:spcPts val="600"/>
              </a:spcAft>
              <a:buNone/>
            </a:pPr>
            <a:endParaRPr lang="en-US" dirty="0" smtClean="0"/>
          </a:p>
          <a:p>
            <a:pPr marL="0" algn="l" defTabSz="914400">
              <a:spcAft>
                <a:spcPts val="600"/>
              </a:spcAft>
              <a:buNone/>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40</a:t>
            </a:fld>
            <a:endParaRPr lang="en-US" sz="1200" b="0" i="0">
              <a:ea typeface="+mn-ea"/>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2275" name="Rectangle 3"/>
          <p:cNvSpPr>
            <a:spLocks noGrp="1" noChangeArrowheads="1"/>
          </p:cNvSpPr>
          <p:nvPr>
            <p:ph type="body" idx="1"/>
          </p:nvPr>
        </p:nvSpPr>
        <p:spPr bwMode="auto">
          <a:xfrm>
            <a:off x="974040" y="4639926"/>
            <a:ext cx="5608982" cy="4321852"/>
          </a:xfrm>
          <a:noFill/>
        </p:spPr>
        <p:txBody>
          <a:bodyPr wrap="square" numCol="1" anchor="t" anchorCtr="0" compatLnSpc="1">
            <a:prstTxWarp prst="textNoShape">
              <a:avLst/>
            </a:prstTxWarp>
            <a:normAutofit lnSpcReduction="10000"/>
          </a:bodyPr>
          <a:lstStyle/>
          <a:p>
            <a:pPr marL="118872" indent="-118872" algn="l" defTabSz="914400">
              <a:spcAft>
                <a:spcPts val="600"/>
              </a:spcAft>
              <a:buClr>
                <a:schemeClr val="tx1"/>
              </a:buClr>
              <a:buFont typeface="Arial"/>
              <a:buChar char="•"/>
            </a:pPr>
            <a:r>
              <a:rPr lang="en-US" sz="1200" b="0" i="0">
                <a:solidFill>
                  <a:schemeClr val="tx1"/>
                </a:solidFill>
                <a:latin typeface="PMingLiU" pitchFamily="18" charset="-120"/>
                <a:ea typeface="PMingLiU" pitchFamily="18" charset="-120"/>
                <a:cs typeface="+mn-cs"/>
              </a:rPr>
              <a:t>收入和資產有限的「聯邦醫療保險」受保人也可以獲得「聯邦醫療保險」處方藥保費的額外補助。您必須參加「聯邦醫療保險」處方藥計劃才能獲得額外補助。</a:t>
            </a:r>
            <a:r>
              <a:rPr lang="en-US" sz="1200" b="0" i="0" smtClean="0">
                <a:solidFill>
                  <a:schemeClr val="tx1"/>
                </a:solidFill>
                <a:latin typeface="PMingLiU" pitchFamily="18" charset="-120"/>
                <a:ea typeface="PMingLiU" pitchFamily="18" charset="-120"/>
                <a:cs typeface="+mn-cs"/>
              </a:rPr>
              <a:t>您可以向</a:t>
            </a:r>
            <a:r>
              <a:rPr lang="zh-TW" altLang="en-US" sz="1200" b="0" i="0" smtClean="0">
                <a:solidFill>
                  <a:schemeClr val="tx1"/>
                </a:solidFill>
                <a:latin typeface="PMingLiU" pitchFamily="18" charset="-120"/>
                <a:ea typeface="PMingLiU" pitchFamily="18" charset="-120"/>
                <a:cs typeface="+mn-cs"/>
              </a:rPr>
              <a:t>「社會安全局」</a:t>
            </a:r>
            <a:r>
              <a:rPr lang="en-US" sz="1200" b="0" i="0" smtClean="0">
                <a:solidFill>
                  <a:schemeClr val="tx1"/>
                </a:solidFill>
                <a:latin typeface="PMingLiU" pitchFamily="18" charset="-120"/>
                <a:ea typeface="PMingLiU" pitchFamily="18" charset="-120"/>
                <a:cs typeface="+mn-cs"/>
              </a:rPr>
              <a:t>或所在州的</a:t>
            </a:r>
            <a:r>
              <a:rPr lang="en-US" sz="1200" b="0" i="0">
                <a:solidFill>
                  <a:schemeClr val="tx1"/>
                </a:solidFill>
                <a:latin typeface="PMingLiU" pitchFamily="18" charset="-120"/>
                <a:ea typeface="PMingLiU" pitchFamily="18" charset="-120"/>
                <a:cs typeface="+mn-cs"/>
              </a:rPr>
              <a:t>「州醫療補助」計劃辦公室申請。在申請時，會詢問有關您的收入和資產的資訊，還會要求您在一份聲明上簽字，表明您的回答屬實</a:t>
            </a:r>
            <a:r>
              <a:rPr lang="en-US" sz="1200" b="0" i="0" smtClean="0">
                <a:solidFill>
                  <a:schemeClr val="tx1"/>
                </a:solidFill>
                <a:latin typeface="PMingLiU" pitchFamily="18" charset="-120"/>
                <a:ea typeface="PMingLiU" pitchFamily="18" charset="-120"/>
                <a:cs typeface="+mn-cs"/>
              </a:rPr>
              <a:t>。</a:t>
            </a:r>
            <a:r>
              <a:rPr lang="zh-TW" altLang="en-US" sz="1200" b="0" i="0" smtClean="0">
                <a:solidFill>
                  <a:schemeClr val="tx1"/>
                </a:solidFill>
                <a:latin typeface="PMingLiU" pitchFamily="18" charset="-120"/>
                <a:ea typeface="PMingLiU" pitchFamily="18" charset="-120"/>
                <a:cs typeface="+mn-cs"/>
              </a:rPr>
              <a:t>「社會安全局」</a:t>
            </a:r>
            <a:r>
              <a:rPr lang="en-US" sz="1200" b="0" i="0" smtClean="0">
                <a:solidFill>
                  <a:schemeClr val="tx1"/>
                </a:solidFill>
                <a:latin typeface="PMingLiU" pitchFamily="18" charset="-120"/>
                <a:ea typeface="PMingLiU" pitchFamily="18" charset="-120"/>
                <a:cs typeface="+mn-cs"/>
              </a:rPr>
              <a:t>將透過國稅局和其他地方的電腦記錄來核對您的資訊</a:t>
            </a:r>
            <a:r>
              <a:rPr lang="en-US" sz="1200" b="0" i="0">
                <a:solidFill>
                  <a:schemeClr val="tx1"/>
                </a:solidFill>
                <a:latin typeface="PMingLiU" pitchFamily="18" charset="-120"/>
                <a:ea typeface="PMingLiU" pitchFamily="18" charset="-120"/>
                <a:cs typeface="+mn-cs"/>
              </a:rPr>
              <a:t>。如需更多資訊，可能會與您聯絡。</a:t>
            </a:r>
          </a:p>
          <a:p>
            <a:pPr marL="118872" indent="-118872" algn="l" defTabSz="914400">
              <a:spcAft>
                <a:spcPts val="600"/>
              </a:spcAft>
              <a:buClr>
                <a:schemeClr val="tx1"/>
              </a:buClr>
              <a:buFont typeface="Arial"/>
              <a:buChar char="•"/>
            </a:pPr>
            <a:r>
              <a:rPr lang="en-US" sz="1200" b="0" i="0">
                <a:solidFill>
                  <a:schemeClr val="tx1"/>
                </a:solidFill>
                <a:latin typeface="PMingLiU" pitchFamily="18" charset="-120"/>
                <a:ea typeface="PMingLiU" pitchFamily="18" charset="-120"/>
                <a:cs typeface="+mn-cs"/>
              </a:rPr>
              <a:t>您的申請處理完後，您就會收到函件，告知您是否符合額外補助的條件。 </a:t>
            </a:r>
          </a:p>
          <a:p>
            <a:pPr marL="118872" indent="-118872" algn="l" defTabSz="914400">
              <a:spcAft>
                <a:spcPts val="600"/>
              </a:spcAft>
              <a:buClr>
                <a:schemeClr val="tx1"/>
              </a:buClr>
              <a:buFont typeface="Arial"/>
              <a:buChar char="•"/>
            </a:pPr>
            <a:r>
              <a:rPr lang="en-US" sz="1200" b="0" i="0">
                <a:solidFill>
                  <a:schemeClr val="tx1"/>
                </a:solidFill>
                <a:latin typeface="PMingLiU" pitchFamily="18" charset="-120"/>
                <a:ea typeface="PMingLiU" pitchFamily="18" charset="-120"/>
                <a:cs typeface="+mn-cs"/>
              </a:rPr>
              <a:t>有些人無需申請即自動符合額外補助的條件。</a:t>
            </a:r>
          </a:p>
          <a:p>
            <a:pPr marL="292608" lvl="2" indent="-118872" algn="l" defTabSz="914400">
              <a:spcBef>
                <a:spcPts val="43"/>
              </a:spcBef>
              <a:spcAft>
                <a:spcPts val="600"/>
              </a:spcAft>
              <a:buClr>
                <a:schemeClr val="tx1"/>
              </a:buClr>
              <a:buFont typeface="Calibri"/>
              <a:buChar char="–"/>
            </a:pPr>
            <a:r>
              <a:rPr lang="en-US" sz="1200" b="0" i="0">
                <a:solidFill>
                  <a:schemeClr val="tx1"/>
                </a:solidFill>
                <a:latin typeface="PMingLiU" pitchFamily="18" charset="-120"/>
                <a:ea typeface="PMingLiU" pitchFamily="18" charset="-120"/>
                <a:cs typeface="+mn-cs"/>
              </a:rPr>
              <a:t>享有「聯邦醫療保險」及所有享有「州醫療補助」福利者（包括處方藥保險）</a:t>
            </a:r>
          </a:p>
          <a:p>
            <a:pPr marL="292608" lvl="2" indent="-118872" algn="l" defTabSz="914400">
              <a:spcBef>
                <a:spcPts val="43"/>
              </a:spcBef>
              <a:spcAft>
                <a:spcPts val="600"/>
              </a:spcAft>
              <a:buClr>
                <a:schemeClr val="tx1"/>
              </a:buClr>
              <a:buFont typeface="Calibri"/>
              <a:buChar char="–"/>
            </a:pPr>
            <a:r>
              <a:rPr lang="en-US" sz="1200" b="0" i="0" smtClean="0">
                <a:solidFill>
                  <a:schemeClr val="tx1"/>
                </a:solidFill>
                <a:latin typeface="PMingLiU" pitchFamily="18" charset="-120"/>
                <a:ea typeface="PMingLiU" pitchFamily="18" charset="-120"/>
                <a:cs typeface="+mn-cs"/>
              </a:rPr>
              <a:t>只領取</a:t>
            </a:r>
            <a:r>
              <a:rPr lang="zh-TW" altLang="en-US" sz="1200" b="0" i="0" smtClean="0">
                <a:solidFill>
                  <a:schemeClr val="tx1"/>
                </a:solidFill>
                <a:latin typeface="PMingLiU" pitchFamily="18" charset="-120"/>
                <a:ea typeface="PMingLiU" pitchFamily="18" charset="-120"/>
                <a:cs typeface="+mn-cs"/>
              </a:rPr>
              <a:t>社會安全生活補助金</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SSI）的「聯邦醫療保險」受保人</a:t>
            </a:r>
          </a:p>
          <a:p>
            <a:pPr marL="292608" lvl="2" indent="-118872" algn="l" defTabSz="914400">
              <a:spcBef>
                <a:spcPts val="43"/>
              </a:spcBef>
              <a:spcAft>
                <a:spcPts val="600"/>
              </a:spcAft>
              <a:buClr>
                <a:schemeClr val="tx1"/>
              </a:buClr>
              <a:buFont typeface="Calibri"/>
              <a:buChar char="–"/>
            </a:pPr>
            <a:r>
              <a:rPr lang="en-US" sz="1200" b="0" i="0">
                <a:solidFill>
                  <a:schemeClr val="tx1"/>
                </a:solidFill>
                <a:latin typeface="PMingLiU" pitchFamily="18" charset="-120"/>
                <a:ea typeface="PMingLiU" pitchFamily="18" charset="-120"/>
                <a:cs typeface="+mn-cs"/>
              </a:rPr>
              <a:t>獲得「州醫療補助」幫助支付其「聯邦醫療保險」保費者（「聯邦醫療保險</a:t>
            </a:r>
            <a:r>
              <a:rPr lang="en-US" sz="1200" b="0" i="0" smtClean="0">
                <a:solidFill>
                  <a:schemeClr val="tx1"/>
                </a:solidFill>
                <a:latin typeface="PMingLiU" pitchFamily="18" charset="-120"/>
                <a:ea typeface="PMingLiU" pitchFamily="18" charset="-120"/>
                <a:cs typeface="+mn-cs"/>
              </a:rPr>
              <a:t>」</a:t>
            </a:r>
            <a:r>
              <a:rPr lang="zh-TW" altLang="en-US" sz="1200" b="0" i="0" smtClean="0">
                <a:solidFill>
                  <a:schemeClr val="tx1"/>
                </a:solidFill>
                <a:latin typeface="PMingLiU" pitchFamily="18" charset="-120"/>
                <a:ea typeface="PMingLiU" pitchFamily="18" charset="-120"/>
                <a:cs typeface="+mn-cs"/>
              </a:rPr>
              <a:t>節省計劃（</a:t>
            </a:r>
            <a:r>
              <a:rPr lang="en-US" altLang="zh-TW" sz="1200" b="0" i="0" smtClean="0">
                <a:solidFill>
                  <a:schemeClr val="tx1"/>
                </a:solidFill>
                <a:latin typeface="PMingLiU" pitchFamily="18" charset="-120"/>
                <a:ea typeface="PMingLiU" pitchFamily="18" charset="-120"/>
                <a:cs typeface="+mn-cs"/>
              </a:rPr>
              <a:t>Medicare Savings Program</a:t>
            </a:r>
            <a:r>
              <a:rPr lang="zh-TW" altLang="en-US" sz="1200" b="0" i="0" smtClean="0">
                <a:solidFill>
                  <a:schemeClr val="tx1"/>
                </a:solidFill>
                <a:latin typeface="PMingLiU" pitchFamily="18" charset="-120"/>
                <a:ea typeface="PMingLiU" pitchFamily="18" charset="-120"/>
                <a:cs typeface="+mn-cs"/>
              </a:rPr>
              <a:t>）</a:t>
            </a:r>
            <a:r>
              <a:rPr lang="en-US" sz="1200" b="0" i="0" smtClean="0">
                <a:solidFill>
                  <a:schemeClr val="tx1"/>
                </a:solidFill>
                <a:latin typeface="PMingLiU" pitchFamily="18" charset="-120"/>
                <a:ea typeface="PMingLiU" pitchFamily="18" charset="-120"/>
                <a:cs typeface="+mn-cs"/>
              </a:rPr>
              <a:t>）</a:t>
            </a:r>
            <a:endParaRPr lang="en-US" sz="1200" b="0" i="0">
              <a:solidFill>
                <a:schemeClr val="tx1"/>
              </a:solidFill>
              <a:latin typeface="PMingLiU" pitchFamily="18" charset="-120"/>
              <a:ea typeface="PMingLiU" pitchFamily="18" charset="-120"/>
              <a:cs typeface="+mn-cs"/>
            </a:endParaRPr>
          </a:p>
          <a:p>
            <a:pPr marL="118872" indent="-118872" algn="l" defTabSz="914400">
              <a:spcAft>
                <a:spcPts val="600"/>
              </a:spcAft>
              <a:buClr>
                <a:schemeClr val="tx1"/>
              </a:buClr>
              <a:buFont typeface="Arial"/>
              <a:buChar char="•"/>
            </a:pPr>
            <a:r>
              <a:rPr lang="en-US" sz="1200" b="0" i="0">
                <a:solidFill>
                  <a:schemeClr val="tx1"/>
                </a:solidFill>
                <a:latin typeface="PMingLiU" pitchFamily="18" charset="-120"/>
                <a:ea typeface="PMingLiU" pitchFamily="18" charset="-120"/>
                <a:cs typeface="+mn-cs"/>
              </a:rPr>
              <a:t>所有其他「聯邦醫療保險」受保人都必須填寫申請表才能獲得額外補助：</a:t>
            </a:r>
          </a:p>
          <a:p>
            <a:pPr marL="292608" lvl="1" indent="-118872" algn="l" defTabSz="914400">
              <a:spcAft>
                <a:spcPts val="600"/>
              </a:spcAft>
              <a:buClr>
                <a:schemeClr val="tx1"/>
              </a:buClr>
              <a:buFont typeface="Calibri"/>
              <a:buChar char="–"/>
            </a:pPr>
            <a:r>
              <a:rPr lang="en-US" sz="1200" b="0" i="0">
                <a:solidFill>
                  <a:schemeClr val="tx1"/>
                </a:solidFill>
                <a:latin typeface="PMingLiU" pitchFamily="18" charset="-120"/>
                <a:ea typeface="PMingLiU" pitchFamily="18" charset="-120"/>
                <a:cs typeface="Arial"/>
              </a:rPr>
              <a:t>填寫一份書面申請</a:t>
            </a:r>
          </a:p>
          <a:p>
            <a:pPr marL="292608" lvl="1" indent="-118872" algn="l" defTabSz="914400">
              <a:spcAft>
                <a:spcPts val="600"/>
              </a:spcAft>
              <a:buClr>
                <a:schemeClr val="tx1"/>
              </a:buClr>
              <a:buFont typeface="Calibri"/>
              <a:buChar char="–"/>
            </a:pPr>
            <a:r>
              <a:rPr lang="en-US" sz="1200" b="0" i="0">
                <a:solidFill>
                  <a:schemeClr val="tx1"/>
                </a:solidFill>
                <a:latin typeface="PMingLiU" pitchFamily="18" charset="-120"/>
                <a:ea typeface="PMingLiU" pitchFamily="18" charset="-120"/>
                <a:cs typeface="Arial"/>
              </a:rPr>
              <a:t>位於 socialsecurity.gov 網站</a:t>
            </a:r>
          </a:p>
          <a:p>
            <a:pPr marL="292608" lvl="1" indent="-118872" algn="l" defTabSz="914400">
              <a:spcAft>
                <a:spcPts val="600"/>
              </a:spcAft>
              <a:buClr>
                <a:schemeClr val="tx1"/>
              </a:buClr>
              <a:buFont typeface="Calibri"/>
              <a:buChar char="–"/>
            </a:pPr>
            <a:r>
              <a:rPr lang="en-US" sz="1200" b="0" i="0">
                <a:solidFill>
                  <a:schemeClr val="tx1"/>
                </a:solidFill>
                <a:latin typeface="PMingLiU" pitchFamily="18" charset="-120"/>
                <a:ea typeface="PMingLiU" pitchFamily="18" charset="-120"/>
                <a:cs typeface="Arial"/>
              </a:rPr>
              <a:t>致電您的州政府醫療補助辦公室</a:t>
            </a:r>
          </a:p>
          <a:p>
            <a:pPr marL="292608" lvl="1" indent="-118872" algn="l" defTabSz="914400">
              <a:spcAft>
                <a:spcPts val="600"/>
              </a:spcAft>
              <a:buClr>
                <a:schemeClr val="tx1"/>
              </a:buClr>
              <a:buFont typeface="Calibri"/>
              <a:buChar char="–"/>
            </a:pPr>
            <a:r>
              <a:rPr lang="en-US" sz="1200" b="0" i="0">
                <a:solidFill>
                  <a:schemeClr val="tx1"/>
                </a:solidFill>
                <a:latin typeface="PMingLiU" pitchFamily="18" charset="-120"/>
                <a:ea typeface="PMingLiU" pitchFamily="18" charset="-120"/>
                <a:cs typeface="Arial"/>
              </a:rPr>
              <a:t>透過當地組織</a:t>
            </a:r>
          </a:p>
          <a:p>
            <a:pPr marL="292608" indent="-118872" algn="l" defTabSz="914400">
              <a:spcAft>
                <a:spcPts val="600"/>
              </a:spcAft>
              <a:buClr>
                <a:schemeClr val="tx1"/>
              </a:buClr>
              <a:buFont typeface="Calibri"/>
              <a:buChar char="–"/>
            </a:pPr>
            <a:r>
              <a:rPr lang="en-US" sz="1200" b="0" i="0">
                <a:solidFill>
                  <a:schemeClr val="tx1"/>
                </a:solidFill>
                <a:latin typeface="PMingLiU" pitchFamily="18" charset="-120"/>
                <a:ea typeface="PMingLiU" pitchFamily="18" charset="-120"/>
                <a:cs typeface="Arial"/>
              </a:rPr>
              <a:t>您或其他人可代表您申請</a:t>
            </a:r>
          </a:p>
          <a:p>
            <a:pPr marL="0" algn="l" defTabSz="914400">
              <a:spcAft>
                <a:spcPts val="600"/>
              </a:spcAft>
              <a:buNone/>
            </a:pPr>
            <a:endParaRPr lang="en-US" dirty="0" smtClean="0">
              <a:latin typeface="PMingLiU" pitchFamily="18" charset="-120"/>
              <a:ea typeface="PMingLiU" pitchFamily="18" charset="-120"/>
            </a:endParaRPr>
          </a:p>
        </p:txBody>
      </p:sp>
      <p:sp>
        <p:nvSpPr>
          <p:cNvPr id="5" name="Slide Number Placeholder 4"/>
          <p:cNvSpPr>
            <a:spLocks noGrp="1"/>
          </p:cNvSpPr>
          <p:nvPr>
            <p:ph type="sldNum" sz="quarter" idx="10"/>
          </p:nvPr>
        </p:nvSpPr>
        <p:spPr/>
        <p:txBody>
          <a:bodyPr/>
          <a:lstStyle/>
          <a:p>
            <a:pPr algn="r" defTabSz="914400">
              <a:buNone/>
            </a:pPr>
            <a:fld id="{8D3B99F0-B413-4F8E-9262-407D19939992}" type="slidenum">
              <a:rPr lang="en-US" sz="1200" b="0" i="0">
                <a:ea typeface="+mn-ea"/>
                <a:cs typeface="+mn-cs"/>
              </a:rPr>
              <a:pPr algn="r" defTabSz="914400">
                <a:buNone/>
              </a:pPr>
              <a:t>41</a:t>
            </a:fld>
            <a:endParaRPr lang="en-US" sz="1200" b="0" i="0">
              <a:ea typeface="+mn-ea"/>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「聯邦醫療保險</a:t>
            </a:r>
            <a:r>
              <a:rPr lang="en-US" sz="1200" b="0" i="0" smtClean="0">
                <a:solidFill>
                  <a:schemeClr val="tx1"/>
                </a:solidFill>
                <a:ea typeface="+mn-ea"/>
                <a:cs typeface="+mn-cs"/>
              </a:rPr>
              <a:t>」</a:t>
            </a:r>
            <a:r>
              <a:rPr lang="zh-TW" altLang="en-US" sz="1200" b="0" i="0" smtClean="0">
                <a:solidFill>
                  <a:schemeClr val="tx1"/>
                </a:solidFill>
                <a:ea typeface="+mn-ea"/>
                <a:cs typeface="+mn-cs"/>
              </a:rPr>
              <a:t>節省計劃（</a:t>
            </a:r>
            <a:r>
              <a:rPr lang="en-US" altLang="zh-TW" sz="1200" b="0" i="0" smtClean="0">
                <a:solidFill>
                  <a:schemeClr val="tx1"/>
                </a:solidFill>
                <a:ea typeface="+mn-ea"/>
                <a:cs typeface="+mn-cs"/>
              </a:rPr>
              <a:t>Medicare Savings Program</a:t>
            </a:r>
            <a:r>
              <a:rPr lang="zh-TW" altLang="en-US" sz="1200" b="0" i="0" smtClean="0">
                <a:solidFill>
                  <a:schemeClr val="tx1"/>
                </a:solidFill>
                <a:ea typeface="+mn-ea"/>
                <a:cs typeface="+mn-cs"/>
              </a:rPr>
              <a:t>）由</a:t>
            </a:r>
            <a:r>
              <a:rPr lang="en-US" sz="1200" b="0" i="0" smtClean="0">
                <a:solidFill>
                  <a:schemeClr val="tx1"/>
                </a:solidFill>
                <a:ea typeface="+mn-ea"/>
                <a:cs typeface="+mn-cs"/>
              </a:rPr>
              <a:t>「</a:t>
            </a:r>
            <a:r>
              <a:rPr lang="en-US" sz="1200" b="0" i="0">
                <a:solidFill>
                  <a:schemeClr val="tx1"/>
                </a:solidFill>
                <a:ea typeface="+mn-ea"/>
                <a:cs typeface="+mn-cs"/>
              </a:rPr>
              <a:t>州醫療補助」幫助支付「聯邦醫療保險」</a:t>
            </a:r>
            <a:r>
              <a:rPr lang="en-US" sz="1200" b="0" i="0" smtClean="0">
                <a:solidFill>
                  <a:schemeClr val="tx1"/>
                </a:solidFill>
                <a:ea typeface="+mn-ea"/>
                <a:cs typeface="+mn-cs"/>
              </a:rPr>
              <a:t>費用</a:t>
            </a:r>
            <a:r>
              <a:rPr lang="zh-TW" altLang="en-US" sz="1200" b="0" i="0" smtClean="0">
                <a:solidFill>
                  <a:schemeClr val="tx1"/>
                </a:solidFill>
                <a:ea typeface="+mn-ea"/>
                <a:cs typeface="+mn-cs"/>
              </a:rPr>
              <a:t>。</a:t>
            </a:r>
            <a:r>
              <a:rPr lang="en-US" sz="1200" b="0" i="0" smtClean="0">
                <a:solidFill>
                  <a:schemeClr val="tx1"/>
                </a:solidFill>
                <a:ea typeface="+mn-ea"/>
                <a:cs typeface="+mn-cs"/>
              </a:rPr>
              <a:t>這些計劃可幫助支付</a:t>
            </a:r>
            <a:r>
              <a:rPr lang="en-US" sz="1200" b="0" i="0">
                <a:solidFill>
                  <a:schemeClr val="tx1"/>
                </a:solidFill>
                <a:ea typeface="+mn-ea"/>
                <a:cs typeface="+mn-cs"/>
              </a:rPr>
              <a:t>「聯邦醫療保險」保費、自付額和/或共同保險。</a:t>
            </a:r>
          </a:p>
          <a:p>
            <a:pPr marL="118872" indent="-118872" algn="l" defTabSz="914400">
              <a:spcAft>
                <a:spcPts val="600"/>
              </a:spcAft>
              <a:buClr>
                <a:schemeClr val="tx1"/>
              </a:buClr>
              <a:buFont typeface="Arial"/>
              <a:buChar char="•"/>
            </a:pPr>
            <a:r>
              <a:rPr lang="en-US" sz="1200" b="0" i="0">
                <a:solidFill>
                  <a:schemeClr val="tx1"/>
                </a:solidFill>
                <a:ea typeface="+mn-ea"/>
                <a:cs typeface="+mn-cs"/>
              </a:rPr>
              <a:t>這些計劃通常有更高的收入/</a:t>
            </a:r>
            <a:r>
              <a:rPr lang="en-US" sz="1200" b="0" i="0" smtClean="0">
                <a:solidFill>
                  <a:schemeClr val="tx1"/>
                </a:solidFill>
                <a:ea typeface="+mn-ea"/>
                <a:cs typeface="+mn-cs"/>
              </a:rPr>
              <a:t>資產指</a:t>
            </a:r>
            <a:r>
              <a:rPr lang="zh-TW" altLang="en-US" sz="1200" b="0" i="0" smtClean="0">
                <a:solidFill>
                  <a:schemeClr val="tx1"/>
                </a:solidFill>
                <a:ea typeface="+mn-ea"/>
                <a:cs typeface="+mn-cs"/>
              </a:rPr>
              <a:t>引</a:t>
            </a:r>
            <a:r>
              <a:rPr lang="en-US" sz="1200" b="0" i="0" smtClean="0">
                <a:solidFill>
                  <a:schemeClr val="tx1"/>
                </a:solidFill>
                <a:ea typeface="+mn-ea"/>
                <a:cs typeface="+mn-cs"/>
              </a:rPr>
              <a:t>。</a:t>
            </a:r>
            <a:endParaRPr lang="en-US" sz="1200" b="0" i="0">
              <a:solidFill>
                <a:schemeClr val="tx1"/>
              </a:solidFill>
              <a:ea typeface="+mn-ea"/>
              <a:cs typeface="+mn-cs"/>
            </a:endParaRPr>
          </a:p>
          <a:p>
            <a:pPr marL="118872" indent="-118872" algn="l" defTabSz="914400">
              <a:spcAft>
                <a:spcPts val="600"/>
              </a:spcAft>
              <a:buClr>
                <a:schemeClr val="tx1"/>
              </a:buClr>
              <a:buFont typeface="Arial"/>
              <a:buChar char="•"/>
            </a:pPr>
            <a:r>
              <a:rPr lang="en-US" sz="1200" b="0" i="0" smtClean="0">
                <a:solidFill>
                  <a:schemeClr val="tx1"/>
                </a:solidFill>
                <a:ea typeface="+mn-ea"/>
                <a:cs typeface="+mn-cs"/>
              </a:rPr>
              <a:t>收入額每年都可能</a:t>
            </a:r>
            <a:r>
              <a:rPr lang="zh-TW" altLang="en-US" sz="1200" b="0" i="0" smtClean="0">
                <a:solidFill>
                  <a:schemeClr val="tx1"/>
                </a:solidFill>
                <a:ea typeface="+mn-ea"/>
                <a:cs typeface="+mn-cs"/>
              </a:rPr>
              <a:t>改</a:t>
            </a:r>
            <a:r>
              <a:rPr lang="en-US" sz="1200" b="0" i="0" smtClean="0">
                <a:solidFill>
                  <a:schemeClr val="tx1"/>
                </a:solidFill>
                <a:ea typeface="+mn-ea"/>
                <a:cs typeface="+mn-cs"/>
              </a:rPr>
              <a:t>變。</a:t>
            </a:r>
            <a:endParaRPr lang="en-US" sz="1200" b="0" i="0">
              <a:solidFill>
                <a:schemeClr val="tx1"/>
              </a:solidFill>
              <a:ea typeface="+mn-ea"/>
              <a:cs typeface="+mn-cs"/>
            </a:endParaRPr>
          </a:p>
          <a:p>
            <a:pPr marL="118872" indent="-118872" algn="l" defTabSz="914400">
              <a:spcAft>
                <a:spcPts val="600"/>
              </a:spcAft>
              <a:buClr>
                <a:schemeClr val="tx1"/>
              </a:buClr>
              <a:buFont typeface="Arial"/>
              <a:buChar char="•"/>
            </a:pPr>
            <a:r>
              <a:rPr lang="en-US" sz="1200" b="0" i="0">
                <a:solidFill>
                  <a:schemeClr val="tx1"/>
                </a:solidFill>
                <a:ea typeface="+mn-ea"/>
                <a:cs typeface="+mn-cs"/>
              </a:rPr>
              <a:t>有些州擁有自己的計劃。</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42</a:t>
            </a:fld>
            <a:endParaRPr lang="en-US" sz="1200" b="0" i="0">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37160" lvl="1" indent="-118872" algn="l" defTabSz="969264">
              <a:spcAft>
                <a:spcPts val="600"/>
              </a:spcAft>
              <a:buClr>
                <a:schemeClr val="tx1"/>
              </a:buClr>
              <a:buFont typeface="Arial"/>
              <a:buChar char="•"/>
            </a:pPr>
            <a:r>
              <a:rPr lang="en-US" sz="1200" b="0" i="0">
                <a:solidFill>
                  <a:schemeClr val="tx1"/>
                </a:solidFill>
                <a:ea typeface="+mn-ea"/>
                <a:cs typeface="+mn-cs"/>
              </a:rPr>
              <a:t>合格「聯邦醫療保險」受保人（QMB）計劃由 1988 年《「聯邦醫療保險」重病保險法》（Medicare Catastrophic Coverage Act of 1988）制定。若要符合 QMB 資格，您必須參加「聯邦醫療保險」 A </a:t>
            </a:r>
            <a:r>
              <a:rPr lang="zh-TW" altLang="en-US" sz="1200" b="0" i="0" smtClean="0">
                <a:solidFill>
                  <a:schemeClr val="tx1"/>
                </a:solidFill>
                <a:ea typeface="+mn-ea"/>
                <a:cs typeface="+mn-cs"/>
              </a:rPr>
              <a:t>部份</a:t>
            </a:r>
            <a:r>
              <a:rPr lang="en-US" sz="1200" b="0" i="0" smtClean="0">
                <a:solidFill>
                  <a:schemeClr val="tx1"/>
                </a:solidFill>
                <a:ea typeface="+mn-ea"/>
                <a:cs typeface="+mn-cs"/>
              </a:rPr>
              <a:t>，</a:t>
            </a:r>
            <a:r>
              <a:rPr lang="en-US" sz="1200" b="0" i="0">
                <a:solidFill>
                  <a:schemeClr val="tx1"/>
                </a:solidFill>
                <a:ea typeface="+mn-ea"/>
                <a:cs typeface="+mn-cs"/>
              </a:rPr>
              <a:t>並且收入不超過聯邦貧困水準（FPL）的 100%。這在 QMB 資格獲批後次月生效。QMB </a:t>
            </a:r>
            <a:r>
              <a:rPr lang="zh-TW" altLang="en-US" sz="1200" b="0" i="0" smtClean="0">
                <a:solidFill>
                  <a:schemeClr val="tx1"/>
                </a:solidFill>
                <a:ea typeface="+mn-ea"/>
                <a:cs typeface="+mn-cs"/>
              </a:rPr>
              <a:t>申請</a:t>
            </a:r>
            <a:r>
              <a:rPr lang="en-US" sz="1200" b="0" i="0" smtClean="0">
                <a:solidFill>
                  <a:schemeClr val="tx1"/>
                </a:solidFill>
                <a:ea typeface="+mn-ea"/>
                <a:cs typeface="+mn-cs"/>
              </a:rPr>
              <a:t>資格</a:t>
            </a:r>
            <a:r>
              <a:rPr lang="zh-TW" altLang="en-US" sz="1200" b="0" i="0" smtClean="0">
                <a:solidFill>
                  <a:schemeClr val="tx1"/>
                </a:solidFill>
                <a:ea typeface="+mn-ea"/>
                <a:cs typeface="+mn-cs"/>
              </a:rPr>
              <a:t>絕不提前生效</a:t>
            </a:r>
            <a:r>
              <a:rPr lang="en-US" sz="1200" b="0" i="0" smtClean="0">
                <a:solidFill>
                  <a:schemeClr val="tx1"/>
                </a:solidFill>
                <a:ea typeface="+mn-ea"/>
                <a:cs typeface="+mn-cs"/>
              </a:rPr>
              <a:t>。</a:t>
            </a:r>
            <a:r>
              <a:rPr lang="en-US" sz="1200" b="0" i="0">
                <a:solidFill>
                  <a:schemeClr val="tx1"/>
                </a:solidFill>
                <a:ea typeface="+mn-ea"/>
                <a:cs typeface="+mn-cs"/>
              </a:rPr>
              <a:t>如果您符合 QMB 資格，可幫助您支付 A </a:t>
            </a:r>
            <a:r>
              <a:rPr lang="zh-TW" altLang="en-US" sz="1200" b="0" i="0" smtClean="0">
                <a:solidFill>
                  <a:schemeClr val="tx1"/>
                </a:solidFill>
                <a:ea typeface="+mn-ea"/>
                <a:cs typeface="+mn-cs"/>
              </a:rPr>
              <a:t>部份</a:t>
            </a:r>
            <a:r>
              <a:rPr lang="en-US" sz="1200" b="0" i="0" smtClean="0">
                <a:solidFill>
                  <a:schemeClr val="tx1"/>
                </a:solidFill>
                <a:ea typeface="+mn-ea"/>
                <a:cs typeface="+mn-cs"/>
              </a:rPr>
              <a:t>和 </a:t>
            </a:r>
            <a:r>
              <a:rPr lang="en-US" sz="1200" b="0" i="0">
                <a:solidFill>
                  <a:schemeClr val="tx1"/>
                </a:solidFill>
                <a:ea typeface="+mn-ea"/>
                <a:cs typeface="+mn-cs"/>
              </a:rPr>
              <a:t>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r>
              <a:rPr lang="en-US" sz="1200" b="0" i="0">
                <a:solidFill>
                  <a:schemeClr val="tx1"/>
                </a:solidFill>
                <a:ea typeface="+mn-ea"/>
                <a:cs typeface="+mn-cs"/>
              </a:rPr>
              <a:t>、自付額、共同保險和共付額。</a:t>
            </a: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pPr algn="r" defTabSz="914400">
              <a:buNone/>
            </a:pPr>
            <a:fld id="{38106D4A-DE46-4CB9-A3A2-8794926404ED}" type="slidenum">
              <a:rPr lang="en-US" sz="1200" b="0" i="0">
                <a:ea typeface="+mn-ea"/>
                <a:cs typeface="+mn-cs"/>
              </a:rPr>
              <a:pPr algn="r" defTabSz="914400">
                <a:buNone/>
              </a:pPr>
              <a:t>43</a:t>
            </a:fld>
            <a:endParaRPr lang="en-US" sz="1200" b="0" i="0">
              <a:ea typeface="+mn-ea"/>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28016" indent="-128016" algn="l" defTabSz="914400">
              <a:spcBef>
                <a:spcPts val="634"/>
              </a:spcBef>
              <a:spcAft>
                <a:spcPts val="600"/>
              </a:spcAft>
              <a:buClr>
                <a:schemeClr val="tx1"/>
              </a:buClr>
              <a:buFont typeface="Arial"/>
              <a:buChar char="•"/>
            </a:pPr>
            <a:r>
              <a:rPr lang="en-US" sz="1200" b="0" i="0">
                <a:solidFill>
                  <a:schemeClr val="tx1"/>
                </a:solidFill>
                <a:ea typeface="+mn-ea"/>
                <a:cs typeface="+mn-cs"/>
              </a:rPr>
              <a:t>指定的低收入「聯邦醫療保險」受保人（SLMB）計劃由 1990 年的《綜合預算調解法》（OBRA）制定，並於 1993 年 1 月 1 日起生效。若要符合 SLMB 資格，您必須符合參加「聯邦醫療保險」 A </a:t>
            </a:r>
            <a:r>
              <a:rPr lang="zh-TW" altLang="en-US" sz="1200" b="0" i="0" smtClean="0">
                <a:solidFill>
                  <a:schemeClr val="tx1"/>
                </a:solidFill>
                <a:ea typeface="+mn-ea"/>
                <a:cs typeface="+mn-cs"/>
              </a:rPr>
              <a:t>部份</a:t>
            </a:r>
            <a:r>
              <a:rPr lang="en-US" sz="1200" b="0" i="0" smtClean="0">
                <a:solidFill>
                  <a:schemeClr val="tx1"/>
                </a:solidFill>
                <a:ea typeface="+mn-ea"/>
                <a:cs typeface="+mn-cs"/>
              </a:rPr>
              <a:t>的資格並且收入在聯邦貧困水準（FPL）的 </a:t>
            </a:r>
            <a:r>
              <a:rPr lang="en-US" sz="1200" b="0" i="0">
                <a:solidFill>
                  <a:schemeClr val="tx1"/>
                </a:solidFill>
                <a:ea typeface="+mn-ea"/>
                <a:cs typeface="+mn-cs"/>
              </a:rPr>
              <a:t>100% 至 120% 之間。如果您符合 SLMB 資格，可幫助您支付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r>
              <a:rPr lang="en-US" sz="1200" b="0" i="0">
                <a:solidFill>
                  <a:schemeClr val="tx1"/>
                </a:solidFill>
                <a:ea typeface="+mn-ea"/>
                <a:cs typeface="+mn-cs"/>
              </a:rPr>
              <a:t>。</a:t>
            </a:r>
          </a:p>
          <a:p>
            <a:pPr marL="128016" indent="-128016" algn="l" defTabSz="914400">
              <a:spcBef>
                <a:spcPts val="634"/>
              </a:spcBef>
              <a:spcAft>
                <a:spcPts val="600"/>
              </a:spcAft>
              <a:buClr>
                <a:schemeClr val="tx1"/>
              </a:buClr>
              <a:buFont typeface="Arial"/>
              <a:buChar char="•"/>
            </a:pPr>
            <a:r>
              <a:rPr lang="en-US" sz="1200" b="0" i="0">
                <a:solidFill>
                  <a:schemeClr val="tx1"/>
                </a:solidFill>
                <a:ea typeface="+mn-ea"/>
                <a:cs typeface="+mn-cs"/>
              </a:rPr>
              <a:t>合格的個人（QI）計劃由 1997 年的《平衡預算法》（Balanced Budget Act）制定，由聯邦政府全額資助。國會對每個州的撥款金額有限。若要符合 QI 資格，您必須符合「聯邦醫療保險」 A </a:t>
            </a:r>
            <a:r>
              <a:rPr lang="zh-TW" altLang="en-US" sz="1200" b="0" i="0" smtClean="0">
                <a:solidFill>
                  <a:schemeClr val="tx1"/>
                </a:solidFill>
                <a:ea typeface="+mn-ea"/>
                <a:cs typeface="+mn-cs"/>
              </a:rPr>
              <a:t>部份</a:t>
            </a:r>
            <a:r>
              <a:rPr lang="en-US" sz="1200" b="0" i="0" smtClean="0">
                <a:solidFill>
                  <a:schemeClr val="tx1"/>
                </a:solidFill>
                <a:ea typeface="+mn-ea"/>
                <a:cs typeface="+mn-cs"/>
              </a:rPr>
              <a:t>的資格</a:t>
            </a:r>
            <a:r>
              <a:rPr lang="en-US" sz="1200" b="0" i="0">
                <a:solidFill>
                  <a:schemeClr val="tx1"/>
                </a:solidFill>
                <a:ea typeface="+mn-ea"/>
                <a:cs typeface="+mn-cs"/>
              </a:rPr>
              <a:t>，並且收入不超過聯邦貧困水準（FPL）的 135%。如果您符合 QI 資格，</a:t>
            </a:r>
            <a:r>
              <a:rPr lang="en-US" sz="1200" b="0" i="0" smtClean="0">
                <a:solidFill>
                  <a:schemeClr val="tx1"/>
                </a:solidFill>
                <a:ea typeface="+mn-ea"/>
                <a:cs typeface="+mn-cs"/>
              </a:rPr>
              <a:t>並且您所在</a:t>
            </a:r>
            <a:r>
              <a:rPr lang="zh-TW" altLang="en-US" sz="1200" b="0" i="0" smtClean="0">
                <a:solidFill>
                  <a:schemeClr val="tx1"/>
                </a:solidFill>
                <a:ea typeface="+mn-ea"/>
                <a:cs typeface="+mn-cs"/>
              </a:rPr>
              <a:t>的</a:t>
            </a:r>
            <a:r>
              <a:rPr lang="en-US" sz="1200" b="0" i="0" smtClean="0">
                <a:solidFill>
                  <a:schemeClr val="tx1"/>
                </a:solidFill>
                <a:ea typeface="+mn-ea"/>
                <a:cs typeface="+mn-cs"/>
              </a:rPr>
              <a:t>州仍有可用基金</a:t>
            </a:r>
            <a:r>
              <a:rPr lang="en-US" sz="1200" b="0" i="0">
                <a:solidFill>
                  <a:schemeClr val="tx1"/>
                </a:solidFill>
                <a:ea typeface="+mn-ea"/>
                <a:cs typeface="+mn-cs"/>
              </a:rPr>
              <a:t>，則可幫助您支付 B </a:t>
            </a:r>
            <a:r>
              <a:rPr lang="zh-TW" altLang="en-US" sz="1200" b="0" i="0" smtClean="0">
                <a:solidFill>
                  <a:schemeClr val="tx1"/>
                </a:solidFill>
                <a:ea typeface="+mn-ea"/>
                <a:cs typeface="+mn-cs"/>
              </a:rPr>
              <a:t>部份</a:t>
            </a:r>
            <a:r>
              <a:rPr lang="en-US" sz="1200" b="0" i="0" smtClean="0">
                <a:solidFill>
                  <a:schemeClr val="tx1"/>
                </a:solidFill>
                <a:ea typeface="+mn-ea"/>
                <a:cs typeface="+mn-cs"/>
              </a:rPr>
              <a:t>保費</a:t>
            </a:r>
            <a:r>
              <a:rPr lang="en-US" sz="1200" b="0" i="0">
                <a:solidFill>
                  <a:schemeClr val="tx1"/>
                </a:solidFill>
                <a:ea typeface="+mn-ea"/>
                <a:cs typeface="+mn-cs"/>
              </a:rPr>
              <a:t>。</a:t>
            </a:r>
          </a:p>
          <a:p>
            <a:pPr marL="128016" marR="0" indent="-128016" algn="l" defTabSz="914400">
              <a:lnSpc>
                <a:spcPct val="100000"/>
              </a:lnSpc>
              <a:spcBef>
                <a:spcPts val="634"/>
              </a:spcBef>
              <a:spcAft>
                <a:spcPts val="600"/>
              </a:spcAft>
              <a:buNone/>
            </a:pPr>
            <a:r>
              <a:rPr lang="en-US" sz="1200" b="1" i="0">
                <a:solidFill>
                  <a:schemeClr val="tx1"/>
                </a:solidFill>
                <a:ea typeface="+mn-ea"/>
                <a:cs typeface="+mn-cs"/>
              </a:rPr>
              <a:t>注</a:t>
            </a:r>
            <a:r>
              <a:rPr lang="en-US" sz="1200" b="0" i="0">
                <a:solidFill>
                  <a:schemeClr val="tx1"/>
                </a:solidFill>
                <a:ea typeface="+mn-ea"/>
                <a:cs typeface="+mn-cs"/>
              </a:rPr>
              <a:t>：在 2012 年，QMB、SLMB 和 QI 計劃對個人資產的限制為 6,940 美元，</a:t>
            </a:r>
            <a:r>
              <a:rPr lang="en-US" sz="1200" b="0" i="0" smtClean="0">
                <a:solidFill>
                  <a:schemeClr val="tx1"/>
                </a:solidFill>
                <a:ea typeface="+mn-ea"/>
                <a:cs typeface="+mn-cs"/>
              </a:rPr>
              <a:t>對與配偶生活在一起且沒有子女需要撫養的個人資產限制為 </a:t>
            </a:r>
            <a:r>
              <a:rPr lang="en-US" sz="1200" b="0" i="0">
                <a:solidFill>
                  <a:schemeClr val="tx1"/>
                </a:solidFill>
                <a:ea typeface="+mn-ea"/>
                <a:cs typeface="+mn-cs"/>
              </a:rPr>
              <a:t>10,410 美元。每年 1 月 1 日根據上年 9 月份以來的消費價格指數（CPI）對這些資產的限制進行調整。在確定這些計劃的資格時，各州必須使用新的資產限制。 </a:t>
            </a:r>
          </a:p>
          <a:p>
            <a:pPr marL="128016" indent="-128016" algn="l" defTabSz="914400">
              <a:spcBef>
                <a:spcPts val="634"/>
              </a:spcBef>
              <a:spcAft>
                <a:spcPts val="600"/>
              </a:spcAft>
              <a:buClr>
                <a:schemeClr val="tx1"/>
              </a:buClr>
              <a:buFont typeface="Arial"/>
              <a:buChar char="•"/>
            </a:pPr>
            <a:r>
              <a:rPr lang="en-US" sz="1200" b="0" i="0" smtClean="0">
                <a:solidFill>
                  <a:schemeClr val="tx1"/>
                </a:solidFill>
                <a:ea typeface="+mn-ea"/>
                <a:cs typeface="+mn-cs"/>
              </a:rPr>
              <a:t>合格</a:t>
            </a:r>
            <a:r>
              <a:rPr lang="zh-TW" altLang="en-US" sz="1200" b="0" i="0" smtClean="0">
                <a:solidFill>
                  <a:schemeClr val="tx1"/>
                </a:solidFill>
                <a:ea typeface="+mn-ea"/>
                <a:cs typeface="+mn-cs"/>
              </a:rPr>
              <a:t>在職</a:t>
            </a:r>
            <a:r>
              <a:rPr lang="en-US" sz="1200" b="0" i="0" smtClean="0">
                <a:solidFill>
                  <a:schemeClr val="tx1"/>
                </a:solidFill>
                <a:ea typeface="+mn-ea"/>
                <a:cs typeface="+mn-cs"/>
              </a:rPr>
              <a:t>殘障人士（</a:t>
            </a:r>
            <a:r>
              <a:rPr lang="en-US" sz="1200" b="0" i="0">
                <a:solidFill>
                  <a:schemeClr val="tx1"/>
                </a:solidFill>
                <a:ea typeface="+mn-ea"/>
                <a:cs typeface="+mn-cs"/>
              </a:rPr>
              <a:t>QDWI）計劃由 1989 年的《綜合預算調解法》制定，若要符合 QDWI，您必須因收入超過了實質有酬活動（SGA）而喪失基於殘障的 A </a:t>
            </a:r>
            <a:r>
              <a:rPr lang="zh-TW" altLang="en-US" sz="1200" b="0" i="0" smtClean="0">
                <a:solidFill>
                  <a:schemeClr val="tx1"/>
                </a:solidFill>
                <a:ea typeface="+mn-ea"/>
                <a:cs typeface="+mn-cs"/>
              </a:rPr>
              <a:t>部份</a:t>
            </a:r>
            <a:r>
              <a:rPr lang="en-US" sz="1200" b="0" i="0" smtClean="0">
                <a:solidFill>
                  <a:schemeClr val="tx1"/>
                </a:solidFill>
                <a:ea typeface="+mn-ea"/>
                <a:cs typeface="+mn-cs"/>
              </a:rPr>
              <a:t>從而獲得了</a:t>
            </a:r>
            <a:r>
              <a:rPr lang="en-US" sz="1200" b="0" i="0">
                <a:solidFill>
                  <a:schemeClr val="tx1"/>
                </a:solidFill>
                <a:ea typeface="+mn-ea"/>
                <a:cs typeface="+mn-cs"/>
              </a:rPr>
              <a:t>「聯邦醫療保險」 A </a:t>
            </a:r>
            <a:r>
              <a:rPr lang="zh-TW" altLang="en-US" sz="1200" b="0" i="0" smtClean="0">
                <a:solidFill>
                  <a:schemeClr val="tx1"/>
                </a:solidFill>
                <a:ea typeface="+mn-ea"/>
                <a:cs typeface="+mn-cs"/>
              </a:rPr>
              <a:t>部份</a:t>
            </a:r>
            <a:r>
              <a:rPr lang="en-US" sz="1200" b="0" i="0" smtClean="0">
                <a:solidFill>
                  <a:schemeClr val="tx1"/>
                </a:solidFill>
                <a:ea typeface="+mn-ea"/>
                <a:cs typeface="+mn-cs"/>
              </a:rPr>
              <a:t>的資格</a:t>
            </a:r>
            <a:r>
              <a:rPr lang="en-US" sz="1200" b="0" i="0">
                <a:solidFill>
                  <a:schemeClr val="tx1"/>
                </a:solidFill>
                <a:ea typeface="+mn-ea"/>
                <a:cs typeface="+mn-cs"/>
              </a:rPr>
              <a:t>；</a:t>
            </a:r>
            <a:r>
              <a:rPr lang="en-US" sz="1200" b="0" i="0" smtClean="0">
                <a:solidFill>
                  <a:schemeClr val="tx1"/>
                </a:solidFill>
                <a:ea typeface="+mn-ea"/>
                <a:cs typeface="+mn-cs"/>
              </a:rPr>
              <a:t>資產不超過聯邦貧困水準（FPL）的 </a:t>
            </a:r>
            <a:r>
              <a:rPr lang="en-US" sz="1200" b="0" i="0">
                <a:solidFill>
                  <a:schemeClr val="tx1"/>
                </a:solidFill>
                <a:ea typeface="+mn-ea"/>
                <a:cs typeface="+mn-cs"/>
              </a:rPr>
              <a:t>200%，</a:t>
            </a:r>
            <a:r>
              <a:rPr lang="en-US" sz="1200" b="0" i="0" smtClean="0">
                <a:solidFill>
                  <a:schemeClr val="tx1"/>
                </a:solidFill>
                <a:ea typeface="+mn-ea"/>
                <a:cs typeface="+mn-cs"/>
              </a:rPr>
              <a:t>且資產不超過</a:t>
            </a:r>
            <a:r>
              <a:rPr lang="zh-TW" altLang="en-US" sz="1200" b="0" i="0" smtClean="0">
                <a:solidFill>
                  <a:schemeClr val="tx1"/>
                </a:solidFill>
                <a:ea typeface="+mn-ea"/>
                <a:cs typeface="+mn-cs"/>
              </a:rPr>
              <a:t>社會安全生活補助金</a:t>
            </a:r>
            <a:r>
              <a:rPr lang="en-US" sz="1200" b="0" i="0" smtClean="0">
                <a:solidFill>
                  <a:schemeClr val="tx1"/>
                </a:solidFill>
                <a:ea typeface="+mn-ea"/>
                <a:cs typeface="+mn-cs"/>
              </a:rPr>
              <a:t>（</a:t>
            </a:r>
            <a:r>
              <a:rPr lang="en-US" sz="1200" b="0" i="0">
                <a:solidFill>
                  <a:schemeClr val="tx1"/>
                </a:solidFill>
                <a:ea typeface="+mn-ea"/>
                <a:cs typeface="+mn-cs"/>
              </a:rPr>
              <a:t>SSI）最高限額的兩倍（2012 年個人為 4,000 美元，已婚夫婦為 6,000 美元）；而且不以其他方式獲得「州醫療補助」的資格。在您獲得幫助支付 A </a:t>
            </a:r>
            <a:r>
              <a:rPr lang="zh-TW" altLang="en-US" sz="1200" b="0" i="0" smtClean="0">
                <a:solidFill>
                  <a:schemeClr val="tx1"/>
                </a:solidFill>
                <a:ea typeface="+mn-ea"/>
                <a:cs typeface="+mn-cs"/>
              </a:rPr>
              <a:t>部份</a:t>
            </a:r>
            <a:r>
              <a:rPr lang="en-US" sz="1200" b="0" i="0" smtClean="0">
                <a:solidFill>
                  <a:schemeClr val="tx1"/>
                </a:solidFill>
                <a:ea typeface="+mn-ea"/>
                <a:cs typeface="+mn-cs"/>
              </a:rPr>
              <a:t>保費的資格後</a:t>
            </a:r>
            <a:r>
              <a:rPr lang="en-US" sz="1200" b="0" i="0">
                <a:solidFill>
                  <a:schemeClr val="tx1"/>
                </a:solidFill>
                <a:ea typeface="+mn-ea"/>
                <a:cs typeface="+mn-cs"/>
              </a:rPr>
              <a:t>，</a:t>
            </a:r>
            <a:r>
              <a:rPr lang="en-US" sz="1200" b="0" i="0" smtClean="0">
                <a:solidFill>
                  <a:schemeClr val="tx1"/>
                </a:solidFill>
                <a:ea typeface="+mn-ea"/>
                <a:cs typeface="+mn-cs"/>
              </a:rPr>
              <a:t>如果您的收入在聯邦貧困水準（FPL）的 </a:t>
            </a:r>
            <a:r>
              <a:rPr lang="en-US" sz="1200" b="0" i="0">
                <a:solidFill>
                  <a:schemeClr val="tx1"/>
                </a:solidFill>
                <a:ea typeface="+mn-ea"/>
                <a:cs typeface="+mn-cs"/>
              </a:rPr>
              <a:t>150% 到 200% 之間，您所在州可能向您收取保費。 </a:t>
            </a:r>
          </a:p>
          <a:p>
            <a:pPr marL="137160" lvl="1" indent="-118872" algn="l" defTabSz="969264">
              <a:spcAft>
                <a:spcPts val="600"/>
              </a:spcAft>
              <a:buFont typeface="Wingdings"/>
              <a:buChar char="§"/>
            </a:pPr>
            <a:endParaRPr lang="en-US" dirty="0" smtClean="0"/>
          </a:p>
          <a:p>
            <a:pPr marL="137160" lvl="1" indent="0" algn="l" defTabSz="914400">
              <a:spcAft>
                <a:spcPts val="600"/>
              </a:spcAft>
              <a:buFont typeface="Wingdings"/>
              <a:buChar char="§"/>
            </a:pPr>
            <a:endParaRPr lang="en-US" dirty="0" smtClean="0"/>
          </a:p>
          <a:p>
            <a:pPr marL="0" algn="l" defTabSz="914400">
              <a:spcAft>
                <a:spcPts val="600"/>
              </a:spcAft>
              <a:buNone/>
            </a:pPr>
            <a:endParaRPr lang="en-US" dirty="0" smtClean="0"/>
          </a:p>
        </p:txBody>
      </p:sp>
      <p:sp>
        <p:nvSpPr>
          <p:cNvPr id="5" name="Slide Number Placeholder 4"/>
          <p:cNvSpPr>
            <a:spLocks noGrp="1"/>
          </p:cNvSpPr>
          <p:nvPr>
            <p:ph type="sldNum" sz="quarter" idx="11"/>
          </p:nvPr>
        </p:nvSpPr>
        <p:spPr/>
        <p:txBody>
          <a:bodyPr/>
          <a:lstStyle/>
          <a:p>
            <a:pPr algn="r" defTabSz="914400">
              <a:buNone/>
            </a:pPr>
            <a:fld id="{38106D4A-DE46-4CB9-A3A2-8794926404ED}" type="slidenum">
              <a:rPr lang="en-US" sz="1200" b="0" i="0">
                <a:ea typeface="+mn-ea"/>
                <a:cs typeface="+mn-cs"/>
              </a:rPr>
              <a:pPr algn="r" defTabSz="914400">
                <a:buNone/>
              </a:pPr>
              <a:t>44</a:t>
            </a:fld>
            <a:endParaRPr lang="en-US" sz="1200" b="0" i="0">
              <a:ea typeface="+mn-ea"/>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p:spPr>
        <p:txBody>
          <a:bodyPr/>
          <a:lstStyle/>
          <a:p>
            <a:pPr marL="228600" indent="-228600" algn="l" defTabSz="914400">
              <a:spcAft>
                <a:spcPts val="600"/>
              </a:spcAft>
              <a:buClr>
                <a:schemeClr val="tx1"/>
              </a:buClr>
              <a:buFont typeface="Arial"/>
              <a:buChar char="•"/>
            </a:pPr>
            <a:r>
              <a:rPr lang="en-US" sz="1200" b="0" i="0">
                <a:solidFill>
                  <a:schemeClr val="tx1"/>
                </a:solidFill>
                <a:ea typeface="+mn-ea"/>
                <a:cs typeface="+mn-cs"/>
              </a:rPr>
              <a:t>兒童健康保險計劃（CHIP</a:t>
            </a:r>
            <a:r>
              <a:rPr lang="en-US" sz="1200" b="0" i="0" smtClean="0">
                <a:solidFill>
                  <a:schemeClr val="tx1"/>
                </a:solidFill>
                <a:ea typeface="+mn-ea"/>
                <a:cs typeface="+mn-cs"/>
              </a:rPr>
              <a:t>）前稱為州兒童健康保險計劃</a:t>
            </a:r>
            <a:r>
              <a:rPr lang="en-US" sz="1200" b="0" i="0">
                <a:solidFill>
                  <a:schemeClr val="tx1"/>
                </a:solidFill>
                <a:ea typeface="+mn-ea"/>
                <a:cs typeface="+mn-cs"/>
              </a:rPr>
              <a:t>（SCHIP），由 1997 年的《平衡預算法》（Balanced Budget Act）制定，得到了兩個黨派的支持，為美國沒有保險的兒童承保。這是自 1965 年創建「聯邦醫療保險」和「州醫療補助」以來最大的公共健康保險擴展。</a:t>
            </a:r>
          </a:p>
          <a:p>
            <a:pPr marL="228600" lvl="1" indent="-228600" algn="l" defTabSz="914400">
              <a:spcAft>
                <a:spcPts val="600"/>
              </a:spcAft>
              <a:buClr>
                <a:schemeClr val="tx1"/>
              </a:buClr>
              <a:buFont typeface="Arial"/>
              <a:buChar char="•"/>
            </a:pPr>
            <a:r>
              <a:rPr lang="en-US" sz="1200" b="0" i="0">
                <a:solidFill>
                  <a:schemeClr val="tx1"/>
                </a:solidFill>
                <a:ea typeface="+mn-ea"/>
                <a:cs typeface="+mn-cs"/>
              </a:rPr>
              <a:t>CHIP 由聯邦和州政府共同資助並由各州管理。</a:t>
            </a:r>
            <a:r>
              <a:rPr lang="en-US" sz="1200" b="0" i="0" smtClean="0">
                <a:solidFill>
                  <a:schemeClr val="tx1"/>
                </a:solidFill>
                <a:ea typeface="+mn-ea"/>
                <a:cs typeface="+mn-cs"/>
              </a:rPr>
              <a:t>在聯邦政府的廣泛指</a:t>
            </a:r>
            <a:r>
              <a:rPr lang="zh-TW" altLang="en-US" sz="1200" b="0" i="0" smtClean="0">
                <a:solidFill>
                  <a:schemeClr val="tx1"/>
                </a:solidFill>
                <a:ea typeface="+mn-ea"/>
                <a:cs typeface="+mn-cs"/>
              </a:rPr>
              <a:t>引</a:t>
            </a:r>
            <a:r>
              <a:rPr lang="en-US" sz="1200" b="0" i="0" smtClean="0">
                <a:solidFill>
                  <a:schemeClr val="tx1"/>
                </a:solidFill>
                <a:ea typeface="+mn-ea"/>
                <a:cs typeface="+mn-cs"/>
              </a:rPr>
              <a:t>下</a:t>
            </a:r>
            <a:r>
              <a:rPr lang="en-US" sz="1200" b="0" i="0">
                <a:solidFill>
                  <a:schemeClr val="tx1"/>
                </a:solidFill>
                <a:ea typeface="+mn-ea"/>
                <a:cs typeface="+mn-cs"/>
              </a:rPr>
              <a:t>，</a:t>
            </a:r>
            <a:r>
              <a:rPr lang="en-US" sz="1200" b="0" i="0" smtClean="0">
                <a:solidFill>
                  <a:schemeClr val="tx1"/>
                </a:solidFill>
                <a:ea typeface="+mn-ea"/>
                <a:cs typeface="+mn-cs"/>
              </a:rPr>
              <a:t>各州自行設計</a:t>
            </a:r>
            <a:r>
              <a:rPr lang="zh-TW" altLang="en-US" sz="1200" b="0" i="0" smtClean="0">
                <a:solidFill>
                  <a:schemeClr val="tx1"/>
                </a:solidFill>
                <a:ea typeface="+mn-ea"/>
                <a:cs typeface="+mn-cs"/>
              </a:rPr>
              <a:t>該</a:t>
            </a:r>
            <a:r>
              <a:rPr lang="en-US" sz="1200" b="0" i="0" smtClean="0">
                <a:solidFill>
                  <a:schemeClr val="tx1"/>
                </a:solidFill>
                <a:ea typeface="+mn-ea"/>
                <a:cs typeface="+mn-cs"/>
              </a:rPr>
              <a:t>計劃的符合資格的</a:t>
            </a:r>
            <a:r>
              <a:rPr lang="zh-TW" altLang="en-US" sz="1200" b="0" i="0" smtClean="0">
                <a:solidFill>
                  <a:schemeClr val="tx1"/>
                </a:solidFill>
                <a:ea typeface="+mn-ea"/>
                <a:cs typeface="+mn-cs"/>
              </a:rPr>
              <a:t>組別</a:t>
            </a:r>
            <a:r>
              <a:rPr lang="en-US" sz="1200" b="0" i="0" smtClean="0">
                <a:solidFill>
                  <a:schemeClr val="tx1"/>
                </a:solidFill>
                <a:ea typeface="+mn-ea"/>
                <a:cs typeface="+mn-cs"/>
              </a:rPr>
              <a:t>、</a:t>
            </a:r>
            <a:r>
              <a:rPr lang="en-US" sz="1200" b="0" i="0">
                <a:solidFill>
                  <a:schemeClr val="tx1"/>
                </a:solidFill>
                <a:ea typeface="+mn-ea"/>
                <a:cs typeface="+mn-cs"/>
              </a:rPr>
              <a:t>福利內容</a:t>
            </a:r>
            <a:r>
              <a:rPr lang="en-US" sz="1200" b="0" i="0" smtClean="0">
                <a:solidFill>
                  <a:schemeClr val="tx1"/>
                </a:solidFill>
                <a:ea typeface="+mn-ea"/>
                <a:cs typeface="+mn-cs"/>
              </a:rPr>
              <a:t>、</a:t>
            </a:r>
            <a:r>
              <a:rPr lang="zh-TW" altLang="en-US" sz="1200" b="0" i="0" smtClean="0">
                <a:solidFill>
                  <a:schemeClr val="tx1"/>
                </a:solidFill>
                <a:ea typeface="+mn-ea"/>
                <a:cs typeface="+mn-cs"/>
              </a:rPr>
              <a:t>承保範圍的付額</a:t>
            </a:r>
            <a:r>
              <a:rPr lang="en-US" sz="1200" b="0" i="0" smtClean="0">
                <a:solidFill>
                  <a:schemeClr val="tx1"/>
                </a:solidFill>
                <a:ea typeface="+mn-ea"/>
                <a:cs typeface="+mn-cs"/>
              </a:rPr>
              <a:t>以及管理和操作程序</a:t>
            </a:r>
            <a:r>
              <a:rPr lang="en-US" sz="1200" b="0" i="0">
                <a:solidFill>
                  <a:schemeClr val="tx1"/>
                </a:solidFill>
                <a:ea typeface="+mn-ea"/>
                <a:cs typeface="+mn-cs"/>
              </a:rPr>
              <a:t>。各州可自行擴展「州醫療補助」、制定獨立的計劃或者制定綜合計劃。</a:t>
            </a:r>
          </a:p>
          <a:p>
            <a:pPr marL="0" algn="l" defTabSz="914400">
              <a:spcAft>
                <a:spcPts val="600"/>
              </a:spcAft>
              <a:buNone/>
            </a:pPr>
            <a:endParaRPr lang="en-US" dirty="0" smtClean="0"/>
          </a:p>
          <a:p>
            <a:pPr marL="0" algn="l" defTabSz="914400">
              <a:spcAft>
                <a:spcPts val="600"/>
              </a:spcAft>
              <a:buNone/>
            </a:pPr>
            <a:endParaRPr lang="en-US" dirty="0" smtClean="0"/>
          </a:p>
          <a:p>
            <a:pPr marL="0" algn="l" defTabSz="914400">
              <a:spcAft>
                <a:spcPts val="600"/>
              </a:spcAft>
              <a:buNone/>
            </a:pPr>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a:noFill/>
        </p:spPr>
        <p:txBody>
          <a:bodyPr/>
          <a:lstStyle/>
          <a:p>
            <a:pPr algn="l" defTabSz="914400">
              <a:buNone/>
            </a:pPr>
            <a:r>
              <a:rPr lang="en-US" sz="1200" b="0" i="0">
                <a:ea typeface="+mn-ea"/>
                <a:cs typeface="+mn-cs"/>
              </a:rPr>
              <a:t>徵求意見稿</a:t>
            </a:r>
          </a:p>
        </p:txBody>
      </p:sp>
      <p:sp>
        <p:nvSpPr>
          <p:cNvPr id="98307" name="Rectangle 6"/>
          <p:cNvSpPr>
            <a:spLocks noGrp="1" noChangeArrowheads="1"/>
          </p:cNvSpPr>
          <p:nvPr>
            <p:ph type="ftr" sz="quarter" idx="4"/>
          </p:nvPr>
        </p:nvSpPr>
        <p:spPr>
          <a:noFill/>
        </p:spPr>
        <p:txBody>
          <a:bodyPr/>
          <a:lstStyle/>
          <a:p>
            <a:pPr algn="l" defTabSz="914400">
              <a:buNone/>
            </a:pPr>
            <a:r>
              <a:rPr lang="en-US" sz="1200" b="0" i="0">
                <a:ea typeface="+mn-ea"/>
                <a:cs typeface="+mn-cs"/>
              </a:rPr>
              <a:t>徵求意見稿</a:t>
            </a:r>
          </a:p>
        </p:txBody>
      </p:sp>
      <p:sp>
        <p:nvSpPr>
          <p:cNvPr id="98308" name="Rectangle 7"/>
          <p:cNvSpPr txBox="1">
            <a:spLocks noGrp="1" noChangeArrowheads="1"/>
          </p:cNvSpPr>
          <p:nvPr/>
        </p:nvSpPr>
        <p:spPr bwMode="auto">
          <a:xfrm>
            <a:off x="4143064" y="9119496"/>
            <a:ext cx="3170475" cy="480060"/>
          </a:xfrm>
          <a:prstGeom prst="rect">
            <a:avLst/>
          </a:prstGeom>
          <a:noFill/>
          <a:ln w="9525">
            <a:noFill/>
            <a:miter lim="800000"/>
            <a:headEnd/>
            <a:tailEnd/>
          </a:ln>
        </p:spPr>
        <p:txBody>
          <a:bodyPr lIns="96656" tIns="48328" rIns="96656" bIns="48328" anchor="b"/>
          <a:lstStyle/>
          <a:p>
            <a:pPr algn="r" defTabSz="969264">
              <a:buNone/>
            </a:pPr>
            <a:fld id="{B0FE0029-1CB9-4853-90FA-B7027FB16BFE}" type="slidenum">
              <a:rPr lang="en-US" sz="1200" b="0" i="0">
                <a:latin typeface="PMingLiU" pitchFamily="18" charset="-120"/>
                <a:ea typeface="+mn-ea"/>
                <a:cs typeface="+mn-cs"/>
              </a:rPr>
              <a:pPr algn="r" defTabSz="969264">
                <a:buNone/>
              </a:pPr>
              <a:t>46</a:t>
            </a:fld>
            <a:endParaRPr lang="en-US" sz="1200" b="0" i="0">
              <a:latin typeface="PMingLiU" pitchFamily="18" charset="-120"/>
              <a:ea typeface="+mn-ea"/>
              <a:cs typeface="+mn-cs"/>
            </a:endParaRPr>
          </a:p>
        </p:txBody>
      </p:sp>
      <p:sp>
        <p:nvSpPr>
          <p:cNvPr id="98309" name="Rectangle 2"/>
          <p:cNvSpPr>
            <a:spLocks noGrp="1" noRot="1" noChangeAspect="1" noChangeArrowheads="1" noTextEdit="1"/>
          </p:cNvSpPr>
          <p:nvPr>
            <p:ph type="sldImg"/>
          </p:nvPr>
        </p:nvSpPr>
        <p:spPr>
          <a:xfrm>
            <a:off x="1257300" y="720725"/>
            <a:ext cx="4800600" cy="3600450"/>
          </a:xfrm>
          <a:ln/>
        </p:spPr>
      </p:sp>
      <p:sp>
        <p:nvSpPr>
          <p:cNvPr id="98310" name="Rectangle 3"/>
          <p:cNvSpPr>
            <a:spLocks noGrp="1" noChangeArrowheads="1"/>
          </p:cNvSpPr>
          <p:nvPr>
            <p:ph type="body" idx="1"/>
          </p:nvPr>
        </p:nvSpPr>
        <p:spPr>
          <a:xfrm>
            <a:off x="731520" y="4560570"/>
            <a:ext cx="5852160" cy="4320540"/>
          </a:xfrm>
          <a:noFill/>
          <a:ln/>
        </p:spPr>
        <p:txBody>
          <a:bodyPr lIns="96656" tIns="48328" rIns="96656" bIns="48328"/>
          <a:lstStyle/>
          <a:p>
            <a:pPr marL="228600" marR="0" indent="-228600" algn="l" defTabSz="914400">
              <a:lnSpc>
                <a:spcPct val="100000"/>
              </a:lnSpc>
              <a:spcBef>
                <a:spcPts val="0"/>
              </a:spcBef>
              <a:spcAft>
                <a:spcPts val="600"/>
              </a:spcAft>
              <a:buClr>
                <a:schemeClr val="tx1"/>
              </a:buClr>
              <a:buFont typeface="Arial"/>
              <a:buChar char="•"/>
            </a:pPr>
            <a:r>
              <a:rPr lang="en-US" sz="1200" b="0" i="0">
                <a:solidFill>
                  <a:schemeClr val="tx1"/>
                </a:solidFill>
                <a:ea typeface="+mn-ea"/>
                <a:cs typeface="+mn-cs"/>
              </a:rPr>
              <a:t>沒有保險的兒童和孕婦因家庭收入過高而無法獲得「州醫療補助」也可能符合 </a:t>
            </a:r>
            <a:r>
              <a:rPr lang="en-US" sz="1200" b="0" i="0" baseline="0">
                <a:solidFill>
                  <a:schemeClr val="tx1"/>
                </a:solidFill>
                <a:ea typeface="+mn-ea"/>
                <a:cs typeface="+mn-cs"/>
              </a:rPr>
              <a:t>CHIP 資格。</a:t>
            </a:r>
            <a:r>
              <a:rPr lang="en-US" sz="1200" b="0" i="0">
                <a:solidFill>
                  <a:schemeClr val="tx1"/>
                </a:solidFill>
                <a:ea typeface="+mn-ea"/>
                <a:cs typeface="Times New Roman"/>
              </a:rPr>
              <a:t>您必須是美國公民或某些合法在美國居住的非美國公民方才有資格。</a:t>
            </a:r>
          </a:p>
          <a:p>
            <a:pPr marL="228600" indent="-228600" algn="l" defTabSz="914400">
              <a:spcAft>
                <a:spcPts val="600"/>
              </a:spcAft>
              <a:buClr>
                <a:schemeClr val="tx1"/>
              </a:buClr>
              <a:buFont typeface="Arial"/>
              <a:buChar char="•"/>
            </a:pPr>
            <a:r>
              <a:rPr lang="en-US" sz="1200" b="0" i="0">
                <a:solidFill>
                  <a:schemeClr val="tx1"/>
                </a:solidFill>
                <a:ea typeface="+mn-ea"/>
                <a:cs typeface="+mn-cs"/>
              </a:rPr>
              <a:t>目前沒有健康保險的家庭，即使兒童的父母在工作，也可能符合資格。但這取決於健康保險的種類和範圍。</a:t>
            </a:r>
          </a:p>
          <a:p>
            <a:pPr marL="0" algn="l" defTabSz="914400">
              <a:spcAft>
                <a:spcPts val="600"/>
              </a:spcAft>
              <a:buNone/>
            </a:pPr>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如果您的收入和資產有限，您應當申請這些計劃。即使您認為自己可能符合資格，您也應申請。</a:t>
            </a:r>
          </a:p>
          <a:p>
            <a:pPr marL="118872" indent="-118872" algn="l" defTabSz="914400">
              <a:spcAft>
                <a:spcPts val="600"/>
              </a:spcAft>
              <a:buClr>
                <a:schemeClr val="tx1"/>
              </a:buClr>
              <a:buFont typeface="Arial"/>
              <a:buChar char="•"/>
            </a:pPr>
            <a:r>
              <a:rPr lang="en-US" sz="1200" b="0" i="0">
                <a:solidFill>
                  <a:schemeClr val="tx1"/>
                </a:solidFill>
                <a:ea typeface="+mn-ea"/>
                <a:cs typeface="+mn-cs"/>
              </a:rPr>
              <a:t>如果您需要幫助，請聯絡您的州健康保險援助計劃。</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47</a:t>
            </a:fld>
            <a:endParaRPr lang="en-US" sz="1200" b="0" i="0">
              <a:ea typeface="+mn-ea"/>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Clr>
                <a:schemeClr val="tx1"/>
              </a:buClr>
              <a:buFont typeface="Arial"/>
              <a:buChar char="•"/>
            </a:pPr>
            <a:r>
              <a:rPr lang="en-US" sz="1200" b="0" i="0">
                <a:solidFill>
                  <a:schemeClr val="tx1"/>
                </a:solidFill>
                <a:ea typeface="+mn-ea"/>
                <a:cs typeface="+mn-cs"/>
              </a:rPr>
              <a:t>這裡有一些要記住的關鍵點：</a:t>
            </a:r>
          </a:p>
          <a:p>
            <a:pPr marL="292608" lvl="1" indent="-118872" algn="l" defTabSz="914400">
              <a:spcAft>
                <a:spcPts val="600"/>
              </a:spcAft>
              <a:buClr>
                <a:schemeClr val="tx1"/>
              </a:buClr>
              <a:buFont typeface="Calibri"/>
              <a:buChar char="–"/>
            </a:pPr>
            <a:r>
              <a:rPr lang="en-US" sz="1200" b="0" i="0">
                <a:solidFill>
                  <a:schemeClr val="tx1"/>
                </a:solidFill>
                <a:ea typeface="+mn-ea"/>
                <a:cs typeface="+mn-cs"/>
              </a:rPr>
              <a:t>「聯邦醫療保險」是一個健康保險計劃。</a:t>
            </a:r>
          </a:p>
          <a:p>
            <a:pPr marL="292608" lvl="1" indent="-118872" algn="l" defTabSz="914400">
              <a:spcAft>
                <a:spcPts val="600"/>
              </a:spcAft>
              <a:buClr>
                <a:schemeClr val="tx1"/>
              </a:buClr>
              <a:buFont typeface="Calibri"/>
              <a:buChar char="–"/>
            </a:pPr>
            <a:r>
              <a:rPr lang="en-US" sz="1200" b="0" i="0" smtClean="0">
                <a:solidFill>
                  <a:schemeClr val="tx1"/>
                </a:solidFill>
                <a:ea typeface="+mn-ea"/>
                <a:cs typeface="+mn-cs"/>
              </a:rPr>
              <a:t>並不承保您所有醫療護理。</a:t>
            </a:r>
            <a:endParaRPr lang="en-US" sz="1200" b="0" i="0">
              <a:solidFill>
                <a:schemeClr val="tx1"/>
              </a:solidFill>
              <a:ea typeface="+mn-ea"/>
              <a:cs typeface="+mn-cs"/>
            </a:endParaRPr>
          </a:p>
          <a:p>
            <a:pPr marL="292608" lvl="1" indent="-118872" algn="l" defTabSz="914400">
              <a:spcAft>
                <a:spcPts val="600"/>
              </a:spcAft>
              <a:buClr>
                <a:schemeClr val="tx1"/>
              </a:buClr>
              <a:buFont typeface="Calibri"/>
              <a:buChar char="–"/>
            </a:pPr>
            <a:r>
              <a:rPr lang="en-US" sz="1200" b="0" i="0" smtClean="0">
                <a:solidFill>
                  <a:schemeClr val="tx1"/>
                </a:solidFill>
                <a:ea typeface="+mn-ea"/>
                <a:cs typeface="+mn-cs"/>
              </a:rPr>
              <a:t>您可選擇</a:t>
            </a:r>
            <a:r>
              <a:rPr lang="zh-TW" altLang="en-US" sz="1200" b="0" i="0" smtClean="0">
                <a:solidFill>
                  <a:schemeClr val="tx1"/>
                </a:solidFill>
                <a:ea typeface="+mn-ea"/>
                <a:cs typeface="+mn-cs"/>
              </a:rPr>
              <a:t>怎樣</a:t>
            </a:r>
            <a:r>
              <a:rPr lang="en-US" sz="1200" b="0" i="0" smtClean="0">
                <a:solidFill>
                  <a:schemeClr val="tx1"/>
                </a:solidFill>
                <a:ea typeface="+mn-ea"/>
                <a:cs typeface="+mn-cs"/>
              </a:rPr>
              <a:t>獲得保險。</a:t>
            </a:r>
            <a:endParaRPr lang="en-US" sz="1200" b="0" i="0">
              <a:solidFill>
                <a:schemeClr val="tx1"/>
              </a:solidFill>
              <a:ea typeface="+mn-ea"/>
              <a:cs typeface="+mn-cs"/>
            </a:endParaRPr>
          </a:p>
          <a:p>
            <a:pPr marL="292608" lvl="1" indent="-118872" algn="l" defTabSz="914400">
              <a:spcAft>
                <a:spcPts val="600"/>
              </a:spcAft>
              <a:buClr>
                <a:schemeClr val="tx1"/>
              </a:buClr>
              <a:buFont typeface="Calibri"/>
              <a:buChar char="–"/>
            </a:pPr>
            <a:r>
              <a:rPr lang="en-US" sz="1200" b="0" i="0" smtClean="0">
                <a:solidFill>
                  <a:schemeClr val="tx1"/>
                </a:solidFill>
                <a:ea typeface="+mn-ea"/>
                <a:cs typeface="+mn-cs"/>
              </a:rPr>
              <a:t>在正確的時間作出正確的決定</a:t>
            </a:r>
            <a:r>
              <a:rPr lang="zh-TW" altLang="en-US" sz="1200" b="0" i="0" smtClean="0">
                <a:solidFill>
                  <a:schemeClr val="tx1"/>
                </a:solidFill>
                <a:ea typeface="+mn-ea"/>
                <a:cs typeface="+mn-cs"/>
              </a:rPr>
              <a:t>是</a:t>
            </a:r>
            <a:r>
              <a:rPr lang="en-US" sz="1200" b="0" i="0" smtClean="0">
                <a:solidFill>
                  <a:schemeClr val="tx1"/>
                </a:solidFill>
                <a:ea typeface="+mn-ea"/>
                <a:cs typeface="+mn-cs"/>
              </a:rPr>
              <a:t>很重要</a:t>
            </a:r>
            <a:r>
              <a:rPr lang="en-US" sz="1200" b="0" i="0">
                <a:solidFill>
                  <a:schemeClr val="tx1"/>
                </a:solidFill>
                <a:ea typeface="+mn-ea"/>
                <a:cs typeface="+mn-cs"/>
              </a:rPr>
              <a:t>。</a:t>
            </a:r>
          </a:p>
          <a:p>
            <a:pPr marL="292608" lvl="1" indent="-118872" algn="l" defTabSz="914400">
              <a:spcAft>
                <a:spcPts val="600"/>
              </a:spcAft>
              <a:buClr>
                <a:schemeClr val="tx1"/>
              </a:buClr>
              <a:buFont typeface="Calibri"/>
              <a:buChar char="–"/>
            </a:pPr>
            <a:r>
              <a:rPr lang="en-US" sz="1200" b="0" i="0">
                <a:solidFill>
                  <a:schemeClr val="tx1"/>
                </a:solidFill>
                <a:ea typeface="+mn-ea"/>
                <a:cs typeface="+mn-cs"/>
              </a:rPr>
              <a:t>需要時可尋求幫助。</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48</a:t>
            </a:fld>
            <a:endParaRPr lang="en-US" sz="1200" b="0" i="0">
              <a:ea typeface="+mn-ea"/>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None/>
            </a:pPr>
            <a:r>
              <a:rPr lang="en-US" sz="1200" b="0" i="0" smtClean="0">
                <a:solidFill>
                  <a:schemeClr val="tx1"/>
                </a:solidFill>
                <a:ea typeface="+mn-ea"/>
                <a:cs typeface="+mn-cs"/>
              </a:rPr>
              <a:t>這裡有一些</a:t>
            </a:r>
            <a:r>
              <a:rPr lang="zh-TW" altLang="en-US" sz="1200" b="0" i="0" smtClean="0">
                <a:solidFill>
                  <a:schemeClr val="tx1"/>
                </a:solidFill>
                <a:ea typeface="+mn-ea"/>
                <a:cs typeface="+mn-cs"/>
              </a:rPr>
              <a:t>重點緊記</a:t>
            </a:r>
            <a:r>
              <a:rPr lang="en-US" sz="1200" b="0" i="0" smtClean="0">
                <a:solidFill>
                  <a:schemeClr val="tx1"/>
                </a:solidFill>
                <a:ea typeface="+mn-ea"/>
                <a:cs typeface="+mn-cs"/>
              </a:rPr>
              <a:t>：</a:t>
            </a:r>
            <a:endParaRPr lang="en-US" sz="1200" b="0" i="0">
              <a:solidFill>
                <a:schemeClr val="tx1"/>
              </a:solidFill>
              <a:ea typeface="+mn-ea"/>
              <a:cs typeface="+mn-cs"/>
            </a:endParaRPr>
          </a:p>
          <a:p>
            <a:pPr marL="365760" marR="0" indent="-256032" algn="l" defTabSz="914400">
              <a:lnSpc>
                <a:spcPct val="100000"/>
              </a:lnSpc>
              <a:spcBef>
                <a:spcPts val="400"/>
              </a:spcBef>
              <a:spcAft>
                <a:spcPts val="0"/>
              </a:spcAft>
              <a:buClr>
                <a:schemeClr val="tx1"/>
              </a:buClr>
              <a:buSzPct val="68000"/>
              <a:buFont typeface="Arial"/>
              <a:buChar char="•"/>
            </a:pPr>
            <a:r>
              <a:rPr lang="en-US" sz="1200" b="0" i="0" u="none" strike="noStrike" cap="none" spc="0" baseline="0">
                <a:solidFill>
                  <a:schemeClr val="tx1"/>
                </a:solidFill>
                <a:effectLst/>
                <a:ea typeface="+mn-ea"/>
                <a:cs typeface="+mn-cs"/>
              </a:rPr>
              <a:t>「州醫療補助」</a:t>
            </a:r>
            <a:r>
              <a:rPr lang="en-US" sz="1200" b="0" i="0" u="none" strike="noStrike" cap="none" spc="0" baseline="0">
                <a:solidFill>
                  <a:schemeClr val="tx1"/>
                </a:solidFill>
                <a:ea typeface="+mn-ea"/>
                <a:cs typeface="+mn-cs"/>
              </a:rPr>
              <a:t> </a:t>
            </a:r>
          </a:p>
          <a:p>
            <a:pPr marL="621792" marR="0" lvl="1" indent="-228600" algn="l" defTabSz="914400">
              <a:lnSpc>
                <a:spcPct val="100000"/>
              </a:lnSpc>
              <a:spcBef>
                <a:spcPts val="324"/>
              </a:spcBef>
              <a:spcAft>
                <a:spcPts val="0"/>
              </a:spcAft>
              <a:buClr>
                <a:schemeClr val="tx1"/>
              </a:buClr>
              <a:buFont typeface="Calibri"/>
              <a:buChar char="–"/>
            </a:pPr>
            <a:r>
              <a:rPr lang="en-US" sz="1200" b="0" i="0" u="none" strike="noStrike" cap="none" spc="0" baseline="0">
                <a:solidFill>
                  <a:schemeClr val="tx1"/>
                </a:solidFill>
                <a:effectLst/>
                <a:ea typeface="+mn-ea"/>
                <a:cs typeface="+mn-cs"/>
              </a:rPr>
              <a:t>為收入和資產有限的人提供幫助</a:t>
            </a:r>
          </a:p>
          <a:p>
            <a:pPr marL="621792" marR="0" lvl="1" indent="-228600" algn="l" defTabSz="914400">
              <a:lnSpc>
                <a:spcPct val="100000"/>
              </a:lnSpc>
              <a:spcBef>
                <a:spcPts val="324"/>
              </a:spcBef>
              <a:spcAft>
                <a:spcPts val="0"/>
              </a:spcAft>
              <a:buClr>
                <a:schemeClr val="tx1"/>
              </a:buClr>
              <a:buFont typeface="Calibri"/>
              <a:buChar char="–"/>
            </a:pPr>
            <a:r>
              <a:rPr lang="en-US" sz="1200" b="0" i="0" u="none" strike="noStrike" cap="none" spc="0" baseline="0">
                <a:solidFill>
                  <a:schemeClr val="tx1"/>
                </a:solidFill>
                <a:effectLst/>
                <a:ea typeface="+mn-ea"/>
                <a:cs typeface="+mn-cs"/>
              </a:rPr>
              <a:t>每個州各不相同</a:t>
            </a:r>
          </a:p>
          <a:p>
            <a:pPr marL="365760" marR="0" indent="-256032" algn="l" defTabSz="914400">
              <a:lnSpc>
                <a:spcPct val="100000"/>
              </a:lnSpc>
              <a:spcBef>
                <a:spcPts val="400"/>
              </a:spcBef>
              <a:spcAft>
                <a:spcPts val="0"/>
              </a:spcAft>
              <a:buClr>
                <a:schemeClr val="tx1"/>
              </a:buClr>
              <a:buSzPct val="68000"/>
              <a:buFont typeface="Arial"/>
              <a:buChar char="•"/>
            </a:pPr>
            <a:r>
              <a:rPr lang="en-US" sz="1200" b="0" i="0" u="none" strike="noStrike" cap="none" spc="0" baseline="0">
                <a:solidFill>
                  <a:schemeClr val="tx1"/>
                </a:solidFill>
                <a:effectLst/>
                <a:ea typeface="+mn-ea"/>
                <a:cs typeface="+mn-cs"/>
              </a:rPr>
              <a:t>兒童健康保險計劃</a:t>
            </a:r>
          </a:p>
          <a:p>
            <a:pPr marL="621792" marR="0" lvl="1" indent="-228600" algn="l" defTabSz="914400">
              <a:lnSpc>
                <a:spcPct val="100000"/>
              </a:lnSpc>
              <a:spcBef>
                <a:spcPts val="324"/>
              </a:spcBef>
              <a:spcAft>
                <a:spcPts val="0"/>
              </a:spcAft>
              <a:buClr>
                <a:schemeClr val="tx1"/>
              </a:buClr>
              <a:buFont typeface="Calibri"/>
              <a:buChar char="–"/>
            </a:pPr>
            <a:r>
              <a:rPr lang="en-US" sz="1200" b="0" i="0" u="none" strike="noStrike" cap="none" spc="0" baseline="0">
                <a:solidFill>
                  <a:schemeClr val="tx1"/>
                </a:solidFill>
                <a:effectLst/>
                <a:ea typeface="+mn-ea"/>
                <a:cs typeface="+mn-cs"/>
              </a:rPr>
              <a:t>為沒有保險的兒童承保</a:t>
            </a:r>
          </a:p>
          <a:p>
            <a:pPr marL="621792" marR="0" lvl="1" indent="-228600" algn="l" defTabSz="914400">
              <a:lnSpc>
                <a:spcPct val="100000"/>
              </a:lnSpc>
              <a:spcBef>
                <a:spcPts val="324"/>
              </a:spcBef>
              <a:spcAft>
                <a:spcPts val="0"/>
              </a:spcAft>
              <a:buClr>
                <a:schemeClr val="tx1"/>
              </a:buClr>
              <a:buFont typeface="Calibri"/>
              <a:buChar char="–"/>
            </a:pPr>
            <a:r>
              <a:rPr lang="en-US" sz="1200" b="0" i="0" u="none" strike="noStrike" cap="none" spc="0" baseline="0">
                <a:solidFill>
                  <a:schemeClr val="tx1"/>
                </a:solidFill>
                <a:effectLst/>
                <a:ea typeface="+mn-ea"/>
                <a:cs typeface="+mn-cs"/>
              </a:rPr>
              <a:t>孕婦</a:t>
            </a:r>
          </a:p>
          <a:p>
            <a:pPr marL="365760" marR="0" indent="-256032" algn="l" defTabSz="914400">
              <a:lnSpc>
                <a:spcPct val="100000"/>
              </a:lnSpc>
              <a:spcBef>
                <a:spcPts val="400"/>
              </a:spcBef>
              <a:spcAft>
                <a:spcPts val="0"/>
              </a:spcAft>
              <a:buClr>
                <a:schemeClr val="tx1"/>
              </a:buClr>
              <a:buSzPct val="68000"/>
              <a:buFont typeface="Arial"/>
              <a:buChar char="•"/>
            </a:pPr>
            <a:r>
              <a:rPr lang="en-US" sz="1200" b="0" i="0" u="none" strike="noStrike" cap="none" spc="0" baseline="0">
                <a:solidFill>
                  <a:schemeClr val="tx1"/>
                </a:solidFill>
                <a:effectLst/>
                <a:ea typeface="+mn-ea"/>
                <a:cs typeface="+mn-cs"/>
              </a:rPr>
              <a:t>受保前已有病症保險計劃</a:t>
            </a:r>
          </a:p>
          <a:p>
            <a:pPr marL="621792" marR="0" lvl="1" indent="-228600" algn="l" defTabSz="914400">
              <a:lnSpc>
                <a:spcPct val="100000"/>
              </a:lnSpc>
              <a:spcBef>
                <a:spcPts val="324"/>
              </a:spcBef>
              <a:spcAft>
                <a:spcPts val="0"/>
              </a:spcAft>
              <a:buClr>
                <a:schemeClr val="tx1"/>
              </a:buClr>
              <a:buFont typeface="Calibri"/>
              <a:buChar char="–"/>
            </a:pPr>
            <a:r>
              <a:rPr lang="en-US" sz="1200" b="0" i="0" u="none" strike="noStrike" cap="none" spc="0" baseline="0">
                <a:solidFill>
                  <a:schemeClr val="tx1"/>
                </a:solidFill>
                <a:effectLst/>
                <a:ea typeface="+mn-ea"/>
                <a:cs typeface="+mn-cs"/>
              </a:rPr>
              <a:t>直到 2014 年</a:t>
            </a:r>
          </a:p>
          <a:p>
            <a:pPr marL="621792" marR="0" lvl="1" indent="-228600" algn="l" defTabSz="914400">
              <a:lnSpc>
                <a:spcPct val="100000"/>
              </a:lnSpc>
              <a:spcBef>
                <a:spcPts val="324"/>
              </a:spcBef>
              <a:spcAft>
                <a:spcPts val="0"/>
              </a:spcAft>
              <a:buClr>
                <a:schemeClr val="tx1"/>
              </a:buClr>
              <a:buFont typeface="Calibri"/>
              <a:buChar char="–"/>
            </a:pPr>
            <a:r>
              <a:rPr lang="en-US" sz="1200" b="0" i="0" u="none" strike="noStrike" cap="none" spc="0" baseline="0">
                <a:solidFill>
                  <a:schemeClr val="tx1"/>
                </a:solidFill>
                <a:effectLst/>
                <a:ea typeface="+mn-ea"/>
                <a:cs typeface="+mn-cs"/>
              </a:rPr>
              <a:t>為某些沒有保險的人士承保</a:t>
            </a:r>
          </a:p>
          <a:p>
            <a:pPr marL="859536" marR="0" lvl="2" indent="-228600" algn="l" defTabSz="914400">
              <a:lnSpc>
                <a:spcPct val="100000"/>
              </a:lnSpc>
              <a:spcBef>
                <a:spcPts val="350"/>
              </a:spcBef>
              <a:spcAft>
                <a:spcPts val="0"/>
              </a:spcAft>
              <a:buClr>
                <a:schemeClr val="tx1"/>
              </a:buClr>
              <a:buSzPct val="100000"/>
              <a:buFont typeface="Wingdings 2"/>
              <a:buChar char=""/>
            </a:pPr>
            <a:r>
              <a:rPr lang="en-US" sz="1200" b="0" i="0" u="none" strike="noStrike" cap="none" spc="0" baseline="0">
                <a:solidFill>
                  <a:schemeClr val="tx1"/>
                </a:solidFill>
                <a:effectLst/>
                <a:ea typeface="+mn-ea"/>
                <a:cs typeface="+mn-cs"/>
              </a:rPr>
              <a:t>無論其健康狀況如何</a:t>
            </a:r>
          </a:p>
          <a:p>
            <a:pPr marL="118872" indent="-118872" algn="l" defTabSz="914400">
              <a:spcAft>
                <a:spcPts val="600"/>
              </a:spcAft>
              <a:buFont typeface="Arial"/>
              <a:buChar char="•"/>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49</a:t>
            </a:fld>
            <a:endParaRPr lang="en-US" sz="1200" b="0" i="0">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8872" indent="-118872" algn="l" defTabSz="914400">
              <a:spcAft>
                <a:spcPts val="600"/>
              </a:spcAft>
              <a:buNone/>
            </a:pPr>
            <a:r>
              <a:rPr lang="en-US" sz="1200" b="0" i="0" smtClean="0">
                <a:solidFill>
                  <a:schemeClr val="tx1"/>
                </a:solidFill>
                <a:ea typeface="+mn-ea"/>
                <a:cs typeface="+mn-cs"/>
              </a:rPr>
              <a:t>「聯邦醫療保險」有四個</a:t>
            </a:r>
            <a:r>
              <a:rPr lang="zh-TW" altLang="en-US" sz="1200" b="0" i="0" smtClean="0">
                <a:solidFill>
                  <a:schemeClr val="tx1"/>
                </a:solidFill>
                <a:ea typeface="+mn-ea"/>
                <a:cs typeface="+mn-cs"/>
              </a:rPr>
              <a:t>部份</a:t>
            </a:r>
            <a:r>
              <a:rPr lang="en-US" sz="1200" b="0" i="0" smtClean="0">
                <a:solidFill>
                  <a:schemeClr val="tx1"/>
                </a:solidFill>
                <a:ea typeface="+mn-ea"/>
                <a:cs typeface="+mn-cs"/>
              </a:rPr>
              <a:t>： </a:t>
            </a:r>
            <a:endParaRPr lang="en-US" sz="1200" b="0" i="0">
              <a:solidFill>
                <a:schemeClr val="tx1"/>
              </a:solidFill>
              <a:ea typeface="+mn-ea"/>
              <a:cs typeface="+mn-cs"/>
            </a:endParaRPr>
          </a:p>
          <a:p>
            <a:pPr marL="466344" indent="-237744" algn="l" defTabSz="914400">
              <a:spcAft>
                <a:spcPts val="600"/>
              </a:spcAft>
              <a:buFont typeface="Calibri"/>
              <a:buAutoNum type="arabicPeriod"/>
            </a:pPr>
            <a:r>
              <a:rPr lang="en-US" sz="1200" b="0" i="0">
                <a:solidFill>
                  <a:schemeClr val="tx1"/>
                </a:solidFill>
                <a:ea typeface="+mn-ea"/>
                <a:cs typeface="+mn-cs"/>
              </a:rPr>
              <a:t>A 部份為住院保險</a:t>
            </a:r>
          </a:p>
          <a:p>
            <a:pPr marL="466344" indent="-237744" algn="l" defTabSz="914400">
              <a:spcAft>
                <a:spcPts val="600"/>
              </a:spcAft>
              <a:buFont typeface="Calibri"/>
              <a:buAutoNum type="arabicPeriod"/>
            </a:pPr>
            <a:r>
              <a:rPr lang="en-US" sz="1200" b="0" i="0">
                <a:solidFill>
                  <a:schemeClr val="tx1"/>
                </a:solidFill>
                <a:ea typeface="+mn-ea"/>
                <a:cs typeface="+mn-cs"/>
              </a:rPr>
              <a:t>B 部份為醫療保險</a:t>
            </a:r>
          </a:p>
          <a:p>
            <a:pPr marL="466344" indent="-237744" algn="l" defTabSz="914400">
              <a:spcAft>
                <a:spcPts val="600"/>
              </a:spcAft>
              <a:buFont typeface="Calibri"/>
              <a:buAutoNum type="arabicPeriod"/>
            </a:pPr>
            <a:r>
              <a:rPr lang="en-US" sz="1200" b="0" i="0">
                <a:solidFill>
                  <a:schemeClr val="tx1"/>
                </a:solidFill>
                <a:ea typeface="+mn-ea"/>
                <a:cs typeface="+mn-cs"/>
              </a:rPr>
              <a:t>C </a:t>
            </a:r>
            <a:r>
              <a:rPr lang="zh-TW" altLang="en-US" sz="1200" b="0" i="0" smtClean="0">
                <a:solidFill>
                  <a:schemeClr val="tx1"/>
                </a:solidFill>
                <a:ea typeface="+mn-ea"/>
                <a:cs typeface="+mn-cs"/>
              </a:rPr>
              <a:t>部份</a:t>
            </a:r>
            <a:r>
              <a:rPr lang="en-US" sz="1200" b="0" i="0" smtClean="0">
                <a:solidFill>
                  <a:schemeClr val="tx1"/>
                </a:solidFill>
                <a:ea typeface="+mn-ea"/>
                <a:cs typeface="+mn-cs"/>
              </a:rPr>
              <a:t>為</a:t>
            </a:r>
            <a:r>
              <a:rPr lang="en-US" sz="1200" b="0" i="0">
                <a:solidFill>
                  <a:schemeClr val="tx1"/>
                </a:solidFill>
                <a:ea typeface="+mn-ea"/>
                <a:cs typeface="+mn-cs"/>
              </a:rPr>
              <a:t>「聯邦醫療保險」優勢計劃，如健康維護組織計劃（Health Maintenance Organizations，HMO）和首選醫療服務提供者組織計劃（Preferred</a:t>
            </a:r>
            <a:r>
              <a:rPr lang="en-US" sz="1200" b="0" i="0" baseline="0">
                <a:solidFill>
                  <a:schemeClr val="tx1"/>
                </a:solidFill>
                <a:ea typeface="+mn-ea"/>
                <a:cs typeface="+mn-cs"/>
              </a:rPr>
              <a:t> Provider Organizations，PPO）。C </a:t>
            </a:r>
            <a:r>
              <a:rPr lang="zh-TW" altLang="en-US" sz="1200" b="0" i="0" baseline="0" smtClean="0">
                <a:solidFill>
                  <a:schemeClr val="tx1"/>
                </a:solidFill>
                <a:ea typeface="+mn-ea"/>
                <a:cs typeface="+mn-cs"/>
              </a:rPr>
              <a:t>部份</a:t>
            </a:r>
            <a:r>
              <a:rPr lang="en-US" sz="1200" b="0" i="0" baseline="0" smtClean="0">
                <a:solidFill>
                  <a:schemeClr val="tx1"/>
                </a:solidFill>
                <a:ea typeface="+mn-ea"/>
                <a:cs typeface="+mn-cs"/>
              </a:rPr>
              <a:t>包括 </a:t>
            </a:r>
            <a:r>
              <a:rPr lang="en-US" sz="1200" b="0" i="0" baseline="0">
                <a:solidFill>
                  <a:schemeClr val="tx1"/>
                </a:solidFill>
                <a:ea typeface="+mn-ea"/>
                <a:cs typeface="+mn-cs"/>
              </a:rPr>
              <a:t>A </a:t>
            </a:r>
            <a:r>
              <a:rPr lang="zh-TW" altLang="en-US" sz="1200" b="0" i="0" baseline="0" smtClean="0">
                <a:solidFill>
                  <a:schemeClr val="tx1"/>
                </a:solidFill>
                <a:ea typeface="+mn-ea"/>
                <a:cs typeface="+mn-cs"/>
              </a:rPr>
              <a:t>部份</a:t>
            </a:r>
            <a:r>
              <a:rPr lang="en-US" sz="1200" b="0" i="0" baseline="0" smtClean="0">
                <a:solidFill>
                  <a:schemeClr val="tx1"/>
                </a:solidFill>
                <a:ea typeface="+mn-ea"/>
                <a:cs typeface="+mn-cs"/>
              </a:rPr>
              <a:t>和 </a:t>
            </a:r>
            <a:r>
              <a:rPr lang="en-US" sz="1200" b="0" i="0" baseline="0">
                <a:solidFill>
                  <a:schemeClr val="tx1"/>
                </a:solidFill>
                <a:ea typeface="+mn-ea"/>
                <a:cs typeface="+mn-cs"/>
              </a:rPr>
              <a:t>B </a:t>
            </a:r>
            <a:r>
              <a:rPr lang="zh-TW" altLang="en-US" sz="1200" b="0" i="0" baseline="0" smtClean="0">
                <a:solidFill>
                  <a:schemeClr val="tx1"/>
                </a:solidFill>
                <a:ea typeface="+mn-ea"/>
                <a:cs typeface="+mn-cs"/>
              </a:rPr>
              <a:t>部份</a:t>
            </a:r>
            <a:r>
              <a:rPr lang="en-US" sz="1200" b="0" i="0" baseline="0" smtClean="0">
                <a:solidFill>
                  <a:schemeClr val="tx1"/>
                </a:solidFill>
                <a:ea typeface="+mn-ea"/>
                <a:cs typeface="+mn-cs"/>
              </a:rPr>
              <a:t>的承保範圍</a:t>
            </a:r>
            <a:r>
              <a:rPr lang="en-US" sz="1200" b="0" i="0" baseline="0">
                <a:solidFill>
                  <a:schemeClr val="tx1"/>
                </a:solidFill>
                <a:ea typeface="+mn-ea"/>
                <a:cs typeface="+mn-cs"/>
              </a:rPr>
              <a:t>，有時也包括 D </a:t>
            </a:r>
            <a:r>
              <a:rPr lang="zh-TW" altLang="en-US" sz="1200" b="0" i="0" baseline="0" smtClean="0">
                <a:solidFill>
                  <a:schemeClr val="tx1"/>
                </a:solidFill>
                <a:ea typeface="+mn-ea"/>
                <a:cs typeface="+mn-cs"/>
              </a:rPr>
              <a:t>部份</a:t>
            </a:r>
            <a:r>
              <a:rPr lang="en-US" sz="1200" b="0" i="0" baseline="0" smtClean="0">
                <a:solidFill>
                  <a:schemeClr val="tx1"/>
                </a:solidFill>
                <a:ea typeface="+mn-ea"/>
                <a:cs typeface="+mn-cs"/>
              </a:rPr>
              <a:t>。</a:t>
            </a:r>
            <a:endParaRPr lang="en-US" sz="1200" b="0" i="0" baseline="0">
              <a:solidFill>
                <a:schemeClr val="tx1"/>
              </a:solidFill>
              <a:ea typeface="+mn-ea"/>
              <a:cs typeface="+mn-cs"/>
            </a:endParaRPr>
          </a:p>
          <a:p>
            <a:pPr marL="466344" indent="-237744" algn="l" defTabSz="914400">
              <a:spcAft>
                <a:spcPts val="600"/>
              </a:spcAft>
              <a:buFont typeface="Calibri"/>
              <a:buAutoNum type="arabicPeriod"/>
            </a:pPr>
            <a:r>
              <a:rPr lang="en-US" sz="1200" b="0" i="0">
                <a:solidFill>
                  <a:schemeClr val="tx1"/>
                </a:solidFill>
                <a:ea typeface="+mn-ea"/>
                <a:cs typeface="+mn-cs"/>
              </a:rPr>
              <a:t>D </a:t>
            </a:r>
            <a:r>
              <a:rPr lang="zh-TW" altLang="en-US" sz="1200" b="0" i="0" smtClean="0">
                <a:solidFill>
                  <a:schemeClr val="tx1"/>
                </a:solidFill>
                <a:ea typeface="+mn-ea"/>
                <a:cs typeface="+mn-cs"/>
              </a:rPr>
              <a:t>部份</a:t>
            </a:r>
            <a:r>
              <a:rPr lang="en-US" sz="1200" b="0" i="0" smtClean="0">
                <a:solidFill>
                  <a:schemeClr val="tx1"/>
                </a:solidFill>
                <a:ea typeface="+mn-ea"/>
                <a:cs typeface="+mn-cs"/>
              </a:rPr>
              <a:t>為</a:t>
            </a:r>
            <a:r>
              <a:rPr lang="en-US" sz="1200" b="0" i="0">
                <a:solidFill>
                  <a:schemeClr val="tx1"/>
                </a:solidFill>
                <a:ea typeface="+mn-ea"/>
                <a:cs typeface="+mn-cs"/>
              </a:rPr>
              <a:t>「聯邦醫療保險」處方藥保險 </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5</a:t>
            </a:fld>
            <a:endParaRPr lang="en-US" sz="1200" b="0" i="0">
              <a:ea typeface="+mn-ea"/>
              <a:cs typeface="+mn-cs"/>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3638" y="673100"/>
            <a:ext cx="4800600" cy="3600450"/>
          </a:xfrm>
        </p:spPr>
      </p:sp>
      <p:sp>
        <p:nvSpPr>
          <p:cNvPr id="3" name="Notes Placeholder 2"/>
          <p:cNvSpPr>
            <a:spLocks noGrp="1"/>
          </p:cNvSpPr>
          <p:nvPr>
            <p:ph type="body" idx="1"/>
          </p:nvPr>
        </p:nvSpPr>
        <p:spPr/>
        <p:txBody>
          <a:bodyPr>
            <a:normAutofit/>
          </a:bodyPr>
          <a:lstStyle/>
          <a:p>
            <a:pPr marL="118872" indent="-118872" algn="l" defTabSz="914400">
              <a:spcAft>
                <a:spcPts val="600"/>
              </a:spcAft>
              <a:buNone/>
            </a:pPr>
            <a:r>
              <a:rPr lang="en-US" sz="1200" b="0" i="0">
                <a:solidFill>
                  <a:schemeClr val="tx1"/>
                </a:solidFill>
                <a:ea typeface="+mn-ea"/>
                <a:cs typeface="+mn-cs"/>
              </a:rPr>
              <a:t>在此可獲取更多資訊或幫助：</a:t>
            </a:r>
          </a:p>
          <a:p>
            <a:pPr marL="118872" indent="-118872" algn="l" defTabSz="914400">
              <a:spcAft>
                <a:spcPts val="600"/>
              </a:spcAft>
              <a:buClr>
                <a:schemeClr val="tx1"/>
              </a:buClr>
              <a:buFont typeface="Arial"/>
              <a:buChar char="•"/>
            </a:pPr>
            <a:r>
              <a:rPr lang="en-US" sz="1200" b="0" i="0">
                <a:solidFill>
                  <a:schemeClr val="tx1"/>
                </a:solidFill>
                <a:ea typeface="+mn-ea"/>
                <a:cs typeface="+mn-cs"/>
              </a:rPr>
              <a:t>《「聯邦醫療保險」與您》手冊每年秋季郵寄給「聯邦醫療保險」每家受保人。包括您所在區域的 C 計劃和 D 計劃。</a:t>
            </a:r>
          </a:p>
          <a:p>
            <a:pPr marL="118872" indent="-118872" algn="l" defTabSz="914400">
              <a:spcAft>
                <a:spcPts val="600"/>
              </a:spcAft>
              <a:buClr>
                <a:schemeClr val="tx1"/>
              </a:buClr>
              <a:buFont typeface="Arial"/>
              <a:buChar char="•"/>
            </a:pPr>
            <a:r>
              <a:rPr lang="en-US" sz="1200" b="0" i="0">
                <a:solidFill>
                  <a:schemeClr val="tx1"/>
                </a:solidFill>
                <a:ea typeface="+mn-ea"/>
                <a:cs typeface="+mn-cs"/>
              </a:rPr>
              <a:t>在此可獲取其他出版物： </a:t>
            </a:r>
            <a:r>
              <a:rPr lang="en-US" sz="1200" b="0" i="0">
                <a:solidFill>
                  <a:schemeClr val="tx1"/>
                </a:solidFill>
                <a:ea typeface="+mn-ea"/>
                <a:cs typeface="+mn-cs"/>
                <a:hlinkClick r:id="rId3"/>
              </a:rPr>
              <a:t>www.medicare.gov</a:t>
            </a:r>
            <a:r>
              <a:rPr lang="en-US" sz="1200" b="0" i="0">
                <a:solidFill>
                  <a:schemeClr val="tx1"/>
                </a:solidFill>
                <a:ea typeface="+mn-ea"/>
                <a:cs typeface="+mn-cs"/>
              </a:rPr>
              <a:t>.</a:t>
            </a:r>
          </a:p>
          <a:p>
            <a:pPr marL="118872" indent="-118872" algn="l" defTabSz="914400">
              <a:spcAft>
                <a:spcPts val="600"/>
              </a:spcAft>
              <a:buClr>
                <a:schemeClr val="tx1"/>
              </a:buClr>
              <a:buFont typeface="Arial"/>
              <a:buChar char="•"/>
            </a:pPr>
            <a:r>
              <a:rPr lang="en-US" sz="1200" b="0" i="0">
                <a:solidFill>
                  <a:schemeClr val="tx1"/>
                </a:solidFill>
                <a:ea typeface="+mn-ea"/>
                <a:cs typeface="+mn-cs"/>
              </a:rPr>
              <a:t>「聯邦醫療保險」服務熱線全天 24 小時開放，包括週末。請致電 1-800-Medicare (1-800-633-4227)。聽覺及語言有障人士專用電話：1-877-486-2048。</a:t>
            </a:r>
          </a:p>
          <a:p>
            <a:pPr marL="118872" indent="-118872" algn="l" defTabSz="914400">
              <a:spcAft>
                <a:spcPts val="600"/>
              </a:spcAft>
              <a:buClr>
                <a:schemeClr val="tx1"/>
              </a:buClr>
              <a:buFont typeface="Arial"/>
              <a:buChar char="•"/>
            </a:pPr>
            <a:r>
              <a:rPr lang="en-US" sz="1200" b="0" i="0">
                <a:solidFill>
                  <a:schemeClr val="tx1"/>
                </a:solidFill>
                <a:ea typeface="+mn-ea"/>
                <a:cs typeface="+mn-cs"/>
              </a:rPr>
              <a:t>合作夥伴可在此獲取全國「聯邦醫療保險」訓練計劃的資訊： </a:t>
            </a:r>
            <a:r>
              <a:rPr lang="en-US" sz="1200" b="0" i="0">
                <a:solidFill>
                  <a:schemeClr val="tx1"/>
                </a:solidFill>
                <a:ea typeface="+mn-ea"/>
                <a:cs typeface="+mn-cs"/>
                <a:hlinkClick r:id="rId4"/>
              </a:rPr>
              <a:t>www.cms.hhs.gov/NationalMedicareTrainingProgram</a:t>
            </a:r>
          </a:p>
          <a:p>
            <a:pPr marL="118872" indent="-118872" algn="l" defTabSz="914400">
              <a:spcAft>
                <a:spcPts val="600"/>
              </a:spcAft>
              <a:buClr>
                <a:schemeClr val="tx1"/>
              </a:buClr>
              <a:buFont typeface="Arial"/>
              <a:buChar char="•"/>
            </a:pPr>
            <a:r>
              <a:rPr lang="en-US" sz="1200" b="0" i="0" smtClean="0">
                <a:solidFill>
                  <a:schemeClr val="tx1"/>
                </a:solidFill>
                <a:ea typeface="+mn-ea"/>
                <a:cs typeface="+mn-cs"/>
              </a:rPr>
              <a:t>聯絡您當地的</a:t>
            </a:r>
            <a:r>
              <a:rPr lang="zh-TW" altLang="en-US" sz="1200" b="0" i="0" smtClean="0">
                <a:solidFill>
                  <a:schemeClr val="tx1"/>
                </a:solidFill>
                <a:ea typeface="+mn-ea"/>
                <a:cs typeface="+mn-cs"/>
              </a:rPr>
              <a:t>州健康保險援助計劃（</a:t>
            </a:r>
            <a:r>
              <a:rPr lang="en-US" altLang="zh-TW" sz="1200" b="0" i="0" smtClean="0">
                <a:solidFill>
                  <a:schemeClr val="tx1"/>
                </a:solidFill>
                <a:ea typeface="+mn-ea"/>
                <a:cs typeface="+mn-cs"/>
              </a:rPr>
              <a:t>SHIP</a:t>
            </a:r>
            <a:r>
              <a:rPr lang="zh-TW" altLang="en-US" sz="1200" b="0" i="0" smtClean="0">
                <a:solidFill>
                  <a:schemeClr val="tx1"/>
                </a:solidFill>
                <a:ea typeface="+mn-ea"/>
                <a:cs typeface="+mn-cs"/>
              </a:rPr>
              <a:t>）</a:t>
            </a:r>
            <a:r>
              <a:rPr lang="en-US" sz="1200" b="0" i="0" smtClean="0">
                <a:solidFill>
                  <a:schemeClr val="tx1"/>
                </a:solidFill>
                <a:ea typeface="+mn-ea"/>
                <a:cs typeface="+mn-cs"/>
              </a:rPr>
              <a:t>。</a:t>
            </a:r>
            <a:r>
              <a:rPr lang="en-US" sz="1200" b="0" i="0">
                <a:solidFill>
                  <a:schemeClr val="tx1"/>
                </a:solidFill>
                <a:ea typeface="+mn-ea"/>
                <a:cs typeface="+mn-cs"/>
              </a:rPr>
              <a:t>他們的電話號碼印在您的《「聯邦醫療保險」計劃與您》手冊封底上，或在 www.medicare.gov </a:t>
            </a:r>
            <a:r>
              <a:rPr lang="zh-TW" altLang="en-US" sz="1200" b="0" i="0" smtClean="0">
                <a:solidFill>
                  <a:schemeClr val="tx1"/>
                </a:solidFill>
                <a:ea typeface="+mn-ea"/>
                <a:cs typeface="+mn-cs"/>
              </a:rPr>
              <a:t>網</a:t>
            </a:r>
            <a:r>
              <a:rPr lang="en-US" sz="1200" b="0" i="0" smtClean="0">
                <a:solidFill>
                  <a:schemeClr val="tx1"/>
                </a:solidFill>
                <a:ea typeface="+mn-ea"/>
                <a:cs typeface="+mn-cs"/>
              </a:rPr>
              <a:t>上的 </a:t>
            </a:r>
            <a:r>
              <a:rPr lang="en-US" sz="1200" b="0" i="0">
                <a:solidFill>
                  <a:schemeClr val="tx1"/>
                </a:solidFill>
                <a:ea typeface="+mn-ea"/>
                <a:cs typeface="+mn-cs"/>
              </a:rPr>
              <a:t>Helpful Contacts（有用的聯絡資訊）下獲取。</a:t>
            </a:r>
          </a:p>
          <a:p>
            <a:pPr marL="118872" indent="-118872" algn="l" defTabSz="914400">
              <a:spcAft>
                <a:spcPts val="600"/>
              </a:spcAft>
              <a:buNone/>
            </a:pPr>
            <a:r>
              <a:rPr lang="en-US" sz="1200" b="1" i="0">
                <a:solidFill>
                  <a:schemeClr val="tx1"/>
                </a:solidFill>
                <a:ea typeface="+mn-ea"/>
                <a:cs typeface="+mn-cs"/>
              </a:rPr>
              <a:t>注</a:t>
            </a:r>
            <a:r>
              <a:rPr lang="en-US" sz="1200" b="0" i="0">
                <a:solidFill>
                  <a:schemeClr val="tx1"/>
                </a:solidFill>
                <a:ea typeface="+mn-ea"/>
                <a:cs typeface="+mn-cs"/>
              </a:rPr>
              <a:t>：講授者可能希望添加當地聯絡資訊。</a:t>
            </a:r>
          </a:p>
          <a:p>
            <a:pPr marL="118872" indent="-118872" algn="l" defTabSz="914400">
              <a:spcAft>
                <a:spcPts val="600"/>
              </a:spcAft>
              <a:buFont typeface="Wingdings"/>
              <a:buChar char="§"/>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50</a:t>
            </a:fld>
            <a:endParaRPr lang="en-US" sz="1200" b="0" i="0">
              <a:ea typeface="+mn-ea"/>
              <a:cs typeface="+mn-cs"/>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51</a:t>
            </a:fld>
            <a:endParaRPr lang="en-US" sz="1200" b="0" i="0">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7744" indent="-237744" algn="l" defTabSz="914400">
              <a:spcAft>
                <a:spcPts val="600"/>
              </a:spcAft>
              <a:buNone/>
            </a:pPr>
            <a:r>
              <a:rPr lang="en-US" sz="1200" b="0" i="0">
                <a:solidFill>
                  <a:schemeClr val="tx1"/>
                </a:solidFill>
                <a:ea typeface="+mn-ea"/>
                <a:cs typeface="+mn-cs"/>
              </a:rPr>
              <a:t>我們將談論其中的一些決定：</a:t>
            </a:r>
          </a:p>
          <a:p>
            <a:pPr marL="411480" marR="0" lvl="1" indent="-237744" algn="l" defTabSz="914400">
              <a:lnSpc>
                <a:spcPct val="100000"/>
              </a:lnSpc>
              <a:spcBef>
                <a:spcPts val="0"/>
              </a:spcBef>
              <a:spcAft>
                <a:spcPts val="600"/>
              </a:spcAft>
              <a:buClr>
                <a:schemeClr val="tx1"/>
              </a:buClr>
              <a:buFont typeface="Arial"/>
              <a:buChar char="•"/>
            </a:pPr>
            <a:r>
              <a:rPr lang="en-US" sz="1200" b="0" i="0">
                <a:solidFill>
                  <a:schemeClr val="tx1"/>
                </a:solidFill>
                <a:ea typeface="+mn-ea"/>
                <a:cs typeface="+mn-cs"/>
              </a:rPr>
              <a:t>我需要原有「聯邦醫療保險」還是「聯邦醫療保險」優勢計劃嗎？</a:t>
            </a:r>
          </a:p>
          <a:p>
            <a:pPr marL="411480" lvl="1" indent="-237744" algn="l" defTabSz="914400">
              <a:spcAft>
                <a:spcPts val="600"/>
              </a:spcAft>
              <a:buClr>
                <a:schemeClr val="tx1"/>
              </a:buClr>
              <a:buFont typeface="Arial"/>
              <a:buChar char="•"/>
            </a:pPr>
            <a:r>
              <a:rPr lang="en-US" sz="1200" b="0" i="0" smtClean="0">
                <a:solidFill>
                  <a:schemeClr val="tx1"/>
                </a:solidFill>
                <a:ea typeface="+mn-ea"/>
                <a:cs typeface="+mn-cs"/>
              </a:rPr>
              <a:t>我應該保持</a:t>
            </a:r>
            <a:r>
              <a:rPr lang="zh-TW" altLang="en-US" sz="1200" b="0" i="0" smtClean="0">
                <a:solidFill>
                  <a:schemeClr val="tx1"/>
                </a:solidFill>
                <a:ea typeface="+mn-ea"/>
                <a:cs typeface="+mn-cs"/>
              </a:rPr>
              <a:t>或</a:t>
            </a:r>
            <a:r>
              <a:rPr lang="en-US" sz="1200" b="0" i="0" smtClean="0">
                <a:solidFill>
                  <a:schemeClr val="tx1"/>
                </a:solidFill>
                <a:ea typeface="+mn-ea"/>
                <a:cs typeface="+mn-cs"/>
              </a:rPr>
              <a:t>參加 </a:t>
            </a:r>
            <a:r>
              <a:rPr lang="en-US" sz="1200" b="0" i="0">
                <a:solidFill>
                  <a:schemeClr val="tx1"/>
                </a:solidFill>
                <a:ea typeface="+mn-ea"/>
                <a:cs typeface="+mn-cs"/>
              </a:rPr>
              <a:t>A </a:t>
            </a:r>
            <a:r>
              <a:rPr lang="zh-TW" altLang="en-US" sz="1200" b="0" i="0" smtClean="0">
                <a:solidFill>
                  <a:schemeClr val="tx1"/>
                </a:solidFill>
                <a:ea typeface="+mn-ea"/>
                <a:cs typeface="+mn-cs"/>
              </a:rPr>
              <a:t>部份</a:t>
            </a:r>
            <a:r>
              <a:rPr lang="en-US" sz="1200" b="0" i="0" smtClean="0">
                <a:solidFill>
                  <a:schemeClr val="tx1"/>
                </a:solidFill>
                <a:ea typeface="+mn-ea"/>
                <a:cs typeface="+mn-cs"/>
              </a:rPr>
              <a:t>嗎</a:t>
            </a:r>
            <a:r>
              <a:rPr lang="en-US" sz="1200" b="0" i="0">
                <a:solidFill>
                  <a:schemeClr val="tx1"/>
                </a:solidFill>
                <a:ea typeface="+mn-ea"/>
                <a:cs typeface="+mn-cs"/>
              </a:rPr>
              <a:t>？</a:t>
            </a:r>
          </a:p>
          <a:p>
            <a:pPr marL="411480" lvl="1" indent="-237744" algn="l" defTabSz="914400">
              <a:spcAft>
                <a:spcPts val="600"/>
              </a:spcAft>
              <a:buClr>
                <a:schemeClr val="tx1"/>
              </a:buClr>
              <a:buFont typeface="Arial"/>
              <a:buChar char="•"/>
            </a:pPr>
            <a:r>
              <a:rPr lang="en-US" sz="1200" b="0" i="0">
                <a:solidFill>
                  <a:schemeClr val="tx1"/>
                </a:solidFill>
                <a:ea typeface="+mn-ea"/>
                <a:cs typeface="+mn-cs"/>
              </a:rPr>
              <a:t>我應該參加 B </a:t>
            </a:r>
            <a:r>
              <a:rPr lang="zh-TW" altLang="en-US" sz="1200" b="0" i="0" smtClean="0">
                <a:solidFill>
                  <a:schemeClr val="tx1"/>
                </a:solidFill>
                <a:ea typeface="+mn-ea"/>
                <a:cs typeface="+mn-cs"/>
              </a:rPr>
              <a:t>部份</a:t>
            </a:r>
            <a:r>
              <a:rPr lang="en-US" sz="1200" b="0" i="0" smtClean="0">
                <a:solidFill>
                  <a:schemeClr val="tx1"/>
                </a:solidFill>
                <a:ea typeface="+mn-ea"/>
                <a:cs typeface="+mn-cs"/>
              </a:rPr>
              <a:t>嗎</a:t>
            </a:r>
            <a:r>
              <a:rPr lang="en-US" sz="1200" b="0" i="0">
                <a:solidFill>
                  <a:schemeClr val="tx1"/>
                </a:solidFill>
                <a:ea typeface="+mn-ea"/>
                <a:cs typeface="+mn-cs"/>
              </a:rPr>
              <a:t>？何時參加？</a:t>
            </a:r>
          </a:p>
          <a:p>
            <a:pPr marL="411480" lvl="1" indent="-237744" algn="l" defTabSz="914400">
              <a:spcAft>
                <a:spcPts val="600"/>
              </a:spcAft>
              <a:buClr>
                <a:schemeClr val="tx1"/>
              </a:buClr>
              <a:buFont typeface="Arial"/>
              <a:buChar char="•"/>
            </a:pPr>
            <a:r>
              <a:rPr lang="en-US" sz="1200" b="0" i="0">
                <a:solidFill>
                  <a:schemeClr val="tx1"/>
                </a:solidFill>
                <a:ea typeface="+mn-ea"/>
                <a:cs typeface="+mn-cs"/>
              </a:rPr>
              <a:t>D </a:t>
            </a:r>
            <a:r>
              <a:rPr lang="zh-TW" altLang="en-US" sz="1200" b="0" i="0" smtClean="0">
                <a:solidFill>
                  <a:schemeClr val="tx1"/>
                </a:solidFill>
                <a:ea typeface="+mn-ea"/>
                <a:cs typeface="+mn-cs"/>
              </a:rPr>
              <a:t>部份</a:t>
            </a:r>
            <a:r>
              <a:rPr lang="en-US" sz="1200" b="0" i="0" smtClean="0">
                <a:solidFill>
                  <a:schemeClr val="tx1"/>
                </a:solidFill>
                <a:ea typeface="+mn-ea"/>
                <a:cs typeface="+mn-cs"/>
              </a:rPr>
              <a:t>怎麼樣</a:t>
            </a:r>
            <a:r>
              <a:rPr lang="en-US" sz="1200" b="0" i="0">
                <a:solidFill>
                  <a:schemeClr val="tx1"/>
                </a:solidFill>
                <a:ea typeface="+mn-ea"/>
                <a:cs typeface="+mn-cs"/>
              </a:rPr>
              <a:t>？</a:t>
            </a:r>
          </a:p>
          <a:p>
            <a:pPr marL="411480" lvl="1" indent="-237744" algn="l" defTabSz="914400">
              <a:spcAft>
                <a:spcPts val="600"/>
              </a:spcAft>
              <a:buClr>
                <a:schemeClr val="tx1"/>
              </a:buClr>
              <a:buFont typeface="Arial"/>
              <a:buChar char="•"/>
            </a:pPr>
            <a:r>
              <a:rPr lang="en-US" sz="1200" b="0" i="0" smtClean="0">
                <a:solidFill>
                  <a:schemeClr val="tx1"/>
                </a:solidFill>
                <a:ea typeface="+mn-ea"/>
                <a:cs typeface="+mn-cs"/>
              </a:rPr>
              <a:t>我需要參加差額保險（Medigap）嗎</a:t>
            </a:r>
            <a:r>
              <a:rPr lang="en-US" sz="1200" b="0" i="0">
                <a:solidFill>
                  <a:schemeClr val="tx1"/>
                </a:solidFill>
                <a:ea typeface="+mn-ea"/>
                <a:cs typeface="+mn-cs"/>
              </a:rPr>
              <a:t>？</a:t>
            </a:r>
          </a:p>
          <a:p>
            <a:pPr marL="411480" lvl="1" indent="-237744" algn="l" defTabSz="914400">
              <a:spcAft>
                <a:spcPts val="600"/>
              </a:spcAft>
              <a:buClr>
                <a:schemeClr val="tx1"/>
              </a:buClr>
              <a:buFont typeface="Arial"/>
              <a:buChar char="•"/>
            </a:pPr>
            <a:r>
              <a:rPr lang="en-US" sz="1200" b="0" i="0">
                <a:solidFill>
                  <a:schemeClr val="tx1"/>
                </a:solidFill>
                <a:ea typeface="+mn-ea"/>
                <a:cs typeface="+mn-cs"/>
              </a:rPr>
              <a:t>我能否獲得「聯邦醫療保險」費用方面的幫助？</a:t>
            </a:r>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6</a:t>
            </a:fld>
            <a:endParaRPr lang="en-US" sz="1200" b="0" i="0">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3736" indent="-173736" algn="l" defTabSz="914400">
              <a:spcAft>
                <a:spcPts val="600"/>
              </a:spcAft>
              <a:buClr>
                <a:schemeClr val="tx1"/>
              </a:buClr>
              <a:buFont typeface="Arial"/>
              <a:buChar char="•"/>
            </a:pPr>
            <a:r>
              <a:rPr lang="zh-TW" altLang="en-US" sz="1200" b="0" i="0" smtClean="0">
                <a:solidFill>
                  <a:schemeClr val="tx1"/>
                </a:solidFill>
                <a:ea typeface="+mn-ea"/>
                <a:cs typeface="+mn-cs"/>
              </a:rPr>
              <a:t>怎樣</a:t>
            </a:r>
            <a:r>
              <a:rPr lang="en-US" sz="1200" b="0" i="0" smtClean="0">
                <a:solidFill>
                  <a:schemeClr val="tx1"/>
                </a:solidFill>
                <a:ea typeface="+mn-ea"/>
                <a:cs typeface="+mn-cs"/>
              </a:rPr>
              <a:t>選擇獲得</a:t>
            </a:r>
            <a:r>
              <a:rPr lang="en-US" sz="1200" b="0" i="0">
                <a:solidFill>
                  <a:schemeClr val="tx1"/>
                </a:solidFill>
                <a:ea typeface="+mn-ea"/>
                <a:cs typeface="+mn-cs"/>
              </a:rPr>
              <a:t>「聯邦醫療保險」的方式是一個重要的決定。</a:t>
            </a:r>
          </a:p>
          <a:p>
            <a:pPr marL="173736" indent="-173736" algn="l" defTabSz="914400">
              <a:spcAft>
                <a:spcPts val="600"/>
              </a:spcAft>
              <a:buClr>
                <a:schemeClr val="tx1"/>
              </a:buClr>
              <a:buFont typeface="Arial"/>
              <a:buChar char="•"/>
            </a:pPr>
            <a:r>
              <a:rPr lang="en-US" sz="1200" b="0" i="0">
                <a:solidFill>
                  <a:schemeClr val="tx1"/>
                </a:solidFill>
                <a:ea typeface="+mn-ea"/>
                <a:cs typeface="+mn-cs"/>
              </a:rPr>
              <a:t>主要有兩種方法可獲得「聯邦醫療保險」。原有「聯邦醫療保險」和「聯邦醫療保險」優勢計劃，</a:t>
            </a:r>
            <a:r>
              <a:rPr lang="en-US" sz="1200" b="0" i="0" smtClean="0">
                <a:solidFill>
                  <a:schemeClr val="tx1"/>
                </a:solidFill>
                <a:ea typeface="+mn-ea"/>
                <a:cs typeface="+mn-cs"/>
              </a:rPr>
              <a:t>如健康維護組織</a:t>
            </a:r>
            <a:r>
              <a:rPr lang="zh-TW" altLang="en-US" sz="1200" b="0" i="0" smtClean="0">
                <a:solidFill>
                  <a:schemeClr val="tx1"/>
                </a:solidFill>
                <a:ea typeface="+mn-ea"/>
                <a:cs typeface="+mn-cs"/>
              </a:rPr>
              <a:t>（</a:t>
            </a:r>
            <a:r>
              <a:rPr lang="en-US" altLang="zh-TW" sz="1200" b="0" i="0" smtClean="0">
                <a:solidFill>
                  <a:schemeClr val="tx1"/>
                </a:solidFill>
                <a:ea typeface="+mn-ea"/>
                <a:cs typeface="+mn-cs"/>
              </a:rPr>
              <a:t>HMO</a:t>
            </a:r>
            <a:r>
              <a:rPr lang="zh-TW" altLang="en-US" sz="1200" b="0" i="0" smtClean="0">
                <a:solidFill>
                  <a:schemeClr val="tx1"/>
                </a:solidFill>
                <a:ea typeface="+mn-ea"/>
                <a:cs typeface="+mn-cs"/>
              </a:rPr>
              <a:t>）</a:t>
            </a:r>
            <a:r>
              <a:rPr lang="en-US" sz="1200" b="0" i="0" smtClean="0">
                <a:solidFill>
                  <a:schemeClr val="tx1"/>
                </a:solidFill>
                <a:ea typeface="+mn-ea"/>
                <a:cs typeface="+mn-cs"/>
              </a:rPr>
              <a:t>和首選醫療服務提供者組織</a:t>
            </a:r>
            <a:r>
              <a:rPr lang="zh-TW" altLang="en-US" sz="1200" b="0" i="0" smtClean="0">
                <a:solidFill>
                  <a:schemeClr val="tx1"/>
                </a:solidFill>
                <a:ea typeface="+mn-ea"/>
                <a:cs typeface="+mn-cs"/>
              </a:rPr>
              <a:t>（</a:t>
            </a:r>
            <a:r>
              <a:rPr lang="en-US" altLang="zh-TW" sz="1200" b="0" i="0" smtClean="0">
                <a:solidFill>
                  <a:schemeClr val="tx1"/>
                </a:solidFill>
                <a:ea typeface="+mn-ea"/>
                <a:cs typeface="+mn-cs"/>
              </a:rPr>
              <a:t>PPO</a:t>
            </a:r>
            <a:r>
              <a:rPr lang="zh-TW" altLang="en-US" sz="1200" b="0" i="0" smtClean="0">
                <a:solidFill>
                  <a:schemeClr val="tx1"/>
                </a:solidFill>
                <a:ea typeface="+mn-ea"/>
                <a:cs typeface="+mn-cs"/>
              </a:rPr>
              <a:t>）</a:t>
            </a:r>
            <a:r>
              <a:rPr lang="en-US" sz="1200" b="0" i="0" smtClean="0">
                <a:solidFill>
                  <a:schemeClr val="tx1"/>
                </a:solidFill>
                <a:ea typeface="+mn-ea"/>
                <a:cs typeface="+mn-cs"/>
              </a:rPr>
              <a:t>。</a:t>
            </a:r>
            <a:endParaRPr lang="en-US" sz="1200" b="0" i="0">
              <a:solidFill>
                <a:schemeClr val="tx1"/>
              </a:solidFill>
              <a:ea typeface="+mn-ea"/>
              <a:cs typeface="+mn-cs"/>
            </a:endParaRPr>
          </a:p>
          <a:p>
            <a:pPr marL="173736" indent="-173736" algn="l" defTabSz="914400">
              <a:spcAft>
                <a:spcPts val="600"/>
              </a:spcAft>
              <a:buClr>
                <a:schemeClr val="tx1"/>
              </a:buClr>
              <a:buFont typeface="Arial"/>
              <a:buChar char="•"/>
            </a:pPr>
            <a:r>
              <a:rPr lang="en-US" sz="1200" b="0" i="0" smtClean="0">
                <a:solidFill>
                  <a:schemeClr val="tx1"/>
                </a:solidFill>
                <a:ea typeface="+mn-ea"/>
                <a:cs typeface="+mn-cs"/>
              </a:rPr>
              <a:t>您需要做出許多決定將取決於您</a:t>
            </a:r>
            <a:r>
              <a:rPr lang="zh-TW" altLang="en-US" sz="1200" b="0" i="0" smtClean="0">
                <a:solidFill>
                  <a:schemeClr val="tx1"/>
                </a:solidFill>
                <a:ea typeface="+mn-ea"/>
                <a:cs typeface="+mn-cs"/>
              </a:rPr>
              <a:t>怎樣</a:t>
            </a:r>
            <a:r>
              <a:rPr lang="en-US" sz="1200" b="0" i="0" smtClean="0">
                <a:solidFill>
                  <a:schemeClr val="tx1"/>
                </a:solidFill>
                <a:ea typeface="+mn-ea"/>
                <a:cs typeface="+mn-cs"/>
              </a:rPr>
              <a:t>選擇獲得您的</a:t>
            </a:r>
            <a:r>
              <a:rPr lang="en-US" sz="1200" b="0" i="0">
                <a:solidFill>
                  <a:schemeClr val="tx1"/>
                </a:solidFill>
                <a:ea typeface="+mn-ea"/>
                <a:cs typeface="+mn-cs"/>
              </a:rPr>
              <a:t>「聯邦醫療保險」醫療護理的方式。</a:t>
            </a:r>
          </a:p>
          <a:p>
            <a:pPr marL="173736" lvl="1" indent="-173736" algn="l" defTabSz="914400">
              <a:spcAft>
                <a:spcPts val="600"/>
              </a:spcAft>
              <a:buNone/>
            </a:pPr>
            <a:endParaRPr lang="en-US" dirty="0" smtClean="0"/>
          </a:p>
          <a:p>
            <a:pPr marL="0" algn="l" defTabSz="914400">
              <a:spcAft>
                <a:spcPts val="600"/>
              </a:spcAft>
              <a:buFont typeface="Arial"/>
              <a:buChar char="•"/>
            </a:pPr>
            <a:endParaRPr lang="en-US"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7</a:t>
            </a:fld>
            <a:endParaRPr lang="en-US" sz="1200" b="0" i="0">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495800"/>
            <a:ext cx="6019800" cy="4648200"/>
          </a:xfrm>
        </p:spPr>
        <p:txBody>
          <a:bodyPr>
            <a:noAutofit/>
          </a:bodyPr>
          <a:lstStyle/>
          <a:p>
            <a:pPr marL="0" algn="l" defTabSz="914400">
              <a:spcAft>
                <a:spcPts val="103"/>
              </a:spcAft>
              <a:buNone/>
            </a:pPr>
            <a:r>
              <a:rPr lang="en-US" sz="1150" b="0" i="0">
                <a:solidFill>
                  <a:schemeClr val="tx1"/>
                </a:solidFill>
                <a:ea typeface="+mn-ea"/>
                <a:cs typeface="+mn-cs"/>
              </a:rPr>
              <a:t>「聯邦醫療保險」 A </a:t>
            </a:r>
            <a:r>
              <a:rPr lang="zh-TW" altLang="en-US" sz="1150" b="0" i="0" smtClean="0">
                <a:solidFill>
                  <a:schemeClr val="tx1"/>
                </a:solidFill>
                <a:ea typeface="+mn-ea"/>
                <a:cs typeface="+mn-cs"/>
              </a:rPr>
              <a:t>部份</a:t>
            </a:r>
            <a:r>
              <a:rPr lang="en-US" sz="1150" b="0" i="0" smtClean="0">
                <a:solidFill>
                  <a:schemeClr val="tx1"/>
                </a:solidFill>
                <a:ea typeface="+mn-ea"/>
                <a:cs typeface="+mn-cs"/>
              </a:rPr>
              <a:t>住院保險可幫助支付醫療必需的服務費用</a:t>
            </a:r>
            <a:r>
              <a:rPr lang="en-US" sz="1150" b="0" i="0">
                <a:solidFill>
                  <a:schemeClr val="tx1"/>
                </a:solidFill>
                <a:ea typeface="+mn-ea"/>
                <a:cs typeface="+mn-cs"/>
              </a:rPr>
              <a:t>：</a:t>
            </a:r>
          </a:p>
          <a:p>
            <a:pPr marL="0" algn="l" defTabSz="914400">
              <a:spcAft>
                <a:spcPts val="103"/>
              </a:spcAft>
              <a:buNone/>
            </a:pPr>
            <a:r>
              <a:rPr lang="en-US" sz="1150" b="1" i="0">
                <a:solidFill>
                  <a:schemeClr val="tx1"/>
                </a:solidFill>
                <a:ea typeface="+mn-ea"/>
                <a:cs typeface="+mn-cs"/>
              </a:rPr>
              <a:t>醫院住院照護</a:t>
            </a:r>
            <a:r>
              <a:rPr lang="en-US" sz="1150" b="0" i="0">
                <a:solidFill>
                  <a:schemeClr val="tx1"/>
                </a:solidFill>
                <a:ea typeface="+mn-ea"/>
                <a:cs typeface="+mn-cs"/>
              </a:rPr>
              <a:t>- </a:t>
            </a:r>
            <a:r>
              <a:rPr lang="en-US" sz="1150" b="0" i="0">
                <a:solidFill>
                  <a:schemeClr val="tx1"/>
                </a:solidFill>
                <a:ea typeface="PMingLiU" pitchFamily="18" charset="-120"/>
                <a:cs typeface="Times New Roman"/>
              </a:rPr>
              <a:t>半私人病房、飲食、一般護理和其他醫院服務與用品。</a:t>
            </a:r>
            <a:r>
              <a:rPr lang="en-US" sz="1150" b="0" i="0" smtClean="0">
                <a:solidFill>
                  <a:schemeClr val="tx1"/>
                </a:solidFill>
                <a:ea typeface="PMingLiU" pitchFamily="18" charset="-120"/>
                <a:cs typeface="Times New Roman"/>
              </a:rPr>
              <a:t>包括進入</a:t>
            </a:r>
            <a:r>
              <a:rPr lang="zh-TW" altLang="en-US" sz="1150" b="0" i="0" smtClean="0">
                <a:solidFill>
                  <a:schemeClr val="tx1"/>
                </a:solidFill>
                <a:ea typeface="PMingLiU" pitchFamily="18" charset="-120"/>
                <a:cs typeface="Times New Roman"/>
              </a:rPr>
              <a:t>較偏遠的醫療中心</a:t>
            </a:r>
            <a:r>
              <a:rPr lang="en-US" sz="1150" b="0" i="0" smtClean="0">
                <a:solidFill>
                  <a:schemeClr val="tx1"/>
                </a:solidFill>
                <a:ea typeface="PMingLiU" pitchFamily="18" charset="-120"/>
                <a:cs typeface="Times New Roman"/>
              </a:rPr>
              <a:t>和住院復康設施的照護。</a:t>
            </a:r>
            <a:r>
              <a:rPr lang="zh-TW" altLang="en-US" sz="1150" b="0" i="0" smtClean="0">
                <a:solidFill>
                  <a:schemeClr val="tx1"/>
                </a:solidFill>
                <a:ea typeface="PMingLiU" pitchFamily="18" charset="-120"/>
                <a:cs typeface="Times New Roman"/>
              </a:rPr>
              <a:t>入住</a:t>
            </a:r>
            <a:r>
              <a:rPr lang="en-US" sz="1150" b="0" i="0" smtClean="0">
                <a:solidFill>
                  <a:schemeClr val="tx1"/>
                </a:solidFill>
                <a:ea typeface="PMingLiU" pitchFamily="18" charset="-120"/>
                <a:cs typeface="Times New Roman"/>
              </a:rPr>
              <a:t>在精神病院進行的精神健康照護</a:t>
            </a:r>
            <a:r>
              <a:rPr lang="en-US" sz="1150" b="0" i="0">
                <a:solidFill>
                  <a:schemeClr val="tx1"/>
                </a:solidFill>
                <a:ea typeface="PMingLiU" pitchFamily="18" charset="-120"/>
                <a:cs typeface="Times New Roman"/>
              </a:rPr>
              <a:t>（一生限 190 天）。 </a:t>
            </a:r>
          </a:p>
          <a:p>
            <a:pPr marL="0" algn="l" defTabSz="914400">
              <a:spcAft>
                <a:spcPts val="103"/>
              </a:spcAft>
              <a:buNone/>
            </a:pPr>
            <a:r>
              <a:rPr lang="en-US" sz="1150" b="1" i="0">
                <a:solidFill>
                  <a:schemeClr val="tx1"/>
                </a:solidFill>
                <a:ea typeface="+mn-ea"/>
                <a:cs typeface="+mn-cs"/>
              </a:rPr>
              <a:t>在某些情況下，由專業護理機構（SNF）</a:t>
            </a:r>
            <a:r>
              <a:rPr lang="en-US" sz="1150" b="0" i="0">
                <a:solidFill>
                  <a:schemeClr val="tx1"/>
                </a:solidFill>
                <a:ea typeface="+mn-ea"/>
                <a:cs typeface="+mn-cs"/>
              </a:rPr>
              <a:t>護理（非監護性或長期護理）。</a:t>
            </a:r>
          </a:p>
          <a:p>
            <a:pPr marL="0" algn="l" defTabSz="914400">
              <a:spcAft>
                <a:spcPts val="103"/>
              </a:spcAft>
              <a:buNone/>
            </a:pPr>
            <a:r>
              <a:rPr lang="zh-TW" altLang="en-US" sz="1150" b="1" i="0" smtClean="0">
                <a:solidFill>
                  <a:schemeClr val="tx1"/>
                </a:solidFill>
                <a:ea typeface="+mn-ea"/>
                <a:cs typeface="+mn-cs"/>
              </a:rPr>
              <a:t>家居醫療照護</a:t>
            </a:r>
            <a:r>
              <a:rPr lang="en-US" sz="1150" b="0" i="0" smtClean="0">
                <a:solidFill>
                  <a:schemeClr val="tx1"/>
                </a:solidFill>
                <a:ea typeface="+mn-ea"/>
                <a:cs typeface="+mn-cs"/>
              </a:rPr>
              <a:t>- </a:t>
            </a:r>
            <a:r>
              <a:rPr lang="en-US" sz="1150" b="0" i="0">
                <a:solidFill>
                  <a:schemeClr val="tx1"/>
                </a:solidFill>
                <a:ea typeface="+mn-ea"/>
                <a:cs typeface="+mn-cs"/>
              </a:rPr>
              <a:t>必須由一位參加了「聯邦醫療保險」的醫生或與該醫生合作的某些醫療服務機構先與您會面，</a:t>
            </a:r>
            <a:r>
              <a:rPr lang="en-US" sz="1150" b="0" i="0" smtClean="0">
                <a:solidFill>
                  <a:schemeClr val="tx1"/>
                </a:solidFill>
                <a:ea typeface="+mn-ea"/>
                <a:cs typeface="+mn-cs"/>
              </a:rPr>
              <a:t>然後醫生方可證明您需要</a:t>
            </a:r>
            <a:r>
              <a:rPr lang="zh-TW" altLang="en-US" sz="1150" b="0" i="0" smtClean="0">
                <a:solidFill>
                  <a:schemeClr val="tx1"/>
                </a:solidFill>
                <a:ea typeface="+mn-ea"/>
                <a:cs typeface="+mn-cs"/>
              </a:rPr>
              <a:t>家居醫療照護</a:t>
            </a:r>
            <a:r>
              <a:rPr lang="en-US" sz="1150" b="0" i="0" smtClean="0">
                <a:solidFill>
                  <a:schemeClr val="tx1"/>
                </a:solidFill>
                <a:ea typeface="+mn-ea"/>
                <a:cs typeface="+mn-cs"/>
              </a:rPr>
              <a:t>。</a:t>
            </a:r>
            <a:r>
              <a:rPr lang="en-US" sz="1150" b="0" i="0">
                <a:solidFill>
                  <a:schemeClr val="tx1"/>
                </a:solidFill>
                <a:ea typeface="+mn-ea"/>
                <a:cs typeface="+mn-cs"/>
              </a:rPr>
              <a:t>獲得「聯邦醫療保險」</a:t>
            </a:r>
            <a:r>
              <a:rPr lang="en-US" sz="1150" b="0" i="0" smtClean="0">
                <a:solidFill>
                  <a:schemeClr val="tx1"/>
                </a:solidFill>
                <a:ea typeface="+mn-ea"/>
                <a:cs typeface="+mn-cs"/>
              </a:rPr>
              <a:t>認證的</a:t>
            </a:r>
            <a:r>
              <a:rPr lang="zh-TW" altLang="en-US" sz="1150" b="0" i="0" smtClean="0">
                <a:solidFill>
                  <a:schemeClr val="tx1"/>
                </a:solidFill>
                <a:ea typeface="+mn-ea"/>
                <a:cs typeface="+mn-cs"/>
              </a:rPr>
              <a:t>家居醫療照護</a:t>
            </a:r>
            <a:r>
              <a:rPr lang="en-US" sz="1150" b="0" i="0" smtClean="0">
                <a:solidFill>
                  <a:schemeClr val="tx1"/>
                </a:solidFill>
                <a:ea typeface="+mn-ea"/>
                <a:cs typeface="+mn-cs"/>
              </a:rPr>
              <a:t>機構必須為您提供</a:t>
            </a:r>
            <a:r>
              <a:rPr lang="en-US" sz="1150" b="0" i="0" baseline="0" smtClean="0">
                <a:solidFill>
                  <a:schemeClr val="tx1"/>
                </a:solidFill>
                <a:ea typeface="+mn-ea"/>
                <a:cs typeface="+mn-cs"/>
              </a:rPr>
              <a:t>家庭</a:t>
            </a:r>
            <a:r>
              <a:rPr lang="zh-TW" altLang="en-US" sz="1150" b="0" i="0" baseline="0" smtClean="0">
                <a:solidFill>
                  <a:schemeClr val="tx1"/>
                </a:solidFill>
                <a:ea typeface="+mn-ea"/>
                <a:cs typeface="+mn-cs"/>
              </a:rPr>
              <a:t>醫護</a:t>
            </a:r>
            <a:r>
              <a:rPr lang="en-US" sz="1150" b="0" i="0" baseline="0" smtClean="0">
                <a:solidFill>
                  <a:schemeClr val="tx1"/>
                </a:solidFill>
                <a:ea typeface="+mn-ea"/>
                <a:cs typeface="+mn-cs"/>
              </a:rPr>
              <a:t>服務</a:t>
            </a:r>
            <a:r>
              <a:rPr lang="en-US" sz="1150" b="0" i="0" baseline="0">
                <a:solidFill>
                  <a:schemeClr val="tx1"/>
                </a:solidFill>
                <a:ea typeface="+mn-ea"/>
                <a:cs typeface="+mn-cs"/>
              </a:rPr>
              <a:t>。</a:t>
            </a:r>
            <a:r>
              <a:rPr lang="en-US" sz="1150" b="0" i="0" smtClean="0">
                <a:solidFill>
                  <a:schemeClr val="tx1"/>
                </a:solidFill>
                <a:ea typeface="+mn-ea"/>
                <a:cs typeface="+mn-cs"/>
              </a:rPr>
              <a:t>您必須</a:t>
            </a:r>
            <a:r>
              <a:rPr lang="zh-TW" altLang="en-US" sz="1150" b="0" i="0" smtClean="0">
                <a:solidFill>
                  <a:schemeClr val="tx1"/>
                </a:solidFill>
                <a:ea typeface="+mn-ea"/>
                <a:cs typeface="+mn-cs"/>
              </a:rPr>
              <a:t>留</a:t>
            </a:r>
            <a:r>
              <a:rPr lang="en-US" sz="1150" b="0" i="0" smtClean="0">
                <a:solidFill>
                  <a:schemeClr val="tx1"/>
                </a:solidFill>
                <a:ea typeface="+mn-ea"/>
                <a:cs typeface="+mn-cs"/>
              </a:rPr>
              <a:t>在家療養</a:t>
            </a:r>
            <a:r>
              <a:rPr lang="en-US" sz="1150" b="0" i="0">
                <a:solidFill>
                  <a:schemeClr val="tx1"/>
                </a:solidFill>
                <a:ea typeface="+mn-ea"/>
                <a:cs typeface="+mn-cs"/>
              </a:rPr>
              <a:t>，</a:t>
            </a:r>
            <a:r>
              <a:rPr lang="en-US" sz="1150" b="0" i="0" smtClean="0">
                <a:solidFill>
                  <a:schemeClr val="tx1"/>
                </a:solidFill>
                <a:ea typeface="+mn-ea"/>
                <a:cs typeface="+mn-cs"/>
              </a:rPr>
              <a:t>也就是說</a:t>
            </a:r>
            <a:r>
              <a:rPr lang="zh-TW" altLang="en-US" sz="1150" b="0" i="0" smtClean="0">
                <a:solidFill>
                  <a:schemeClr val="tx1"/>
                </a:solidFill>
                <a:ea typeface="+mn-ea"/>
                <a:cs typeface="+mn-cs"/>
              </a:rPr>
              <a:t>如需外出太費周章</a:t>
            </a:r>
            <a:r>
              <a:rPr lang="en-US" sz="1150" b="0" i="0" smtClean="0">
                <a:solidFill>
                  <a:schemeClr val="tx1"/>
                </a:solidFill>
                <a:ea typeface="+mn-ea"/>
                <a:cs typeface="+mn-cs"/>
              </a:rPr>
              <a:t>。您無需為家庭</a:t>
            </a:r>
            <a:r>
              <a:rPr lang="zh-TW" altLang="en-US" sz="1150" b="0" i="0" smtClean="0">
                <a:solidFill>
                  <a:schemeClr val="tx1"/>
                </a:solidFill>
                <a:ea typeface="+mn-ea"/>
                <a:cs typeface="+mn-cs"/>
              </a:rPr>
              <a:t>醫護</a:t>
            </a:r>
            <a:r>
              <a:rPr lang="en-US" sz="1150" b="0" i="0" smtClean="0">
                <a:solidFill>
                  <a:schemeClr val="tx1"/>
                </a:solidFill>
                <a:ea typeface="+mn-ea"/>
                <a:cs typeface="+mn-cs"/>
              </a:rPr>
              <a:t>服務支付費用</a:t>
            </a:r>
            <a:r>
              <a:rPr lang="en-US" sz="1150" b="0" i="0">
                <a:solidFill>
                  <a:schemeClr val="tx1"/>
                </a:solidFill>
                <a:ea typeface="+mn-ea"/>
                <a:cs typeface="+mn-cs"/>
              </a:rPr>
              <a:t>。</a:t>
            </a:r>
          </a:p>
          <a:p>
            <a:pPr marL="0" algn="l" defTabSz="914400">
              <a:spcAft>
                <a:spcPts val="103"/>
              </a:spcAft>
              <a:buNone/>
            </a:pPr>
            <a:r>
              <a:rPr lang="en-US" sz="1150" b="1" i="0">
                <a:solidFill>
                  <a:schemeClr val="tx1"/>
                </a:solidFill>
                <a:ea typeface="+mn-ea"/>
                <a:cs typeface="+mn-cs"/>
              </a:rPr>
              <a:t>善終服務</a:t>
            </a:r>
            <a:r>
              <a:rPr lang="en-US" sz="1150" b="0" i="0">
                <a:solidFill>
                  <a:schemeClr val="tx1"/>
                </a:solidFill>
                <a:ea typeface="+mn-ea"/>
                <a:cs typeface="+mn-cs"/>
              </a:rPr>
              <a:t> - </a:t>
            </a:r>
            <a:r>
              <a:rPr lang="en-US" sz="1150" b="0" i="0" smtClean="0">
                <a:solidFill>
                  <a:schemeClr val="tx1"/>
                </a:solidFill>
                <a:ea typeface="+mn-ea"/>
                <a:cs typeface="+mn-cs"/>
              </a:rPr>
              <a:t>供</a:t>
            </a:r>
            <a:r>
              <a:rPr lang="zh-TW" altLang="en-US" sz="1150" b="0" i="0" smtClean="0">
                <a:solidFill>
                  <a:schemeClr val="tx1"/>
                </a:solidFill>
                <a:ea typeface="+mn-ea"/>
                <a:cs typeface="+mn-cs"/>
              </a:rPr>
              <a:t>晚期病</a:t>
            </a:r>
            <a:r>
              <a:rPr lang="en-US" sz="1150" b="0" i="0" smtClean="0">
                <a:solidFill>
                  <a:schemeClr val="tx1"/>
                </a:solidFill>
                <a:ea typeface="+mn-ea"/>
                <a:cs typeface="+mn-cs"/>
              </a:rPr>
              <a:t>者使用</a:t>
            </a:r>
            <a:r>
              <a:rPr lang="en-US" sz="1150" b="0" i="0">
                <a:solidFill>
                  <a:schemeClr val="tx1"/>
                </a:solidFill>
                <a:ea typeface="+mn-ea"/>
                <a:cs typeface="+mn-cs"/>
              </a:rPr>
              <a:t>。醫生必須證明您只能活 6 個月或更短的時間。</a:t>
            </a:r>
            <a:r>
              <a:rPr lang="en-US" sz="1150" b="0" i="0" smtClean="0">
                <a:solidFill>
                  <a:schemeClr val="tx1"/>
                </a:solidFill>
                <a:ea typeface="+mn-ea"/>
                <a:cs typeface="+mn-cs"/>
              </a:rPr>
              <a:t>承保範圍包括</a:t>
            </a:r>
            <a:r>
              <a:rPr lang="zh-TW" altLang="en-US" sz="1150" b="0" i="0" smtClean="0">
                <a:solidFill>
                  <a:schemeClr val="tx1"/>
                </a:solidFill>
                <a:ea typeface="+mn-ea"/>
                <a:cs typeface="+mn-cs"/>
              </a:rPr>
              <a:t>減輕痛苦</a:t>
            </a:r>
            <a:r>
              <a:rPr lang="en-US" sz="1150" b="0" i="0" smtClean="0">
                <a:solidFill>
                  <a:schemeClr val="tx1"/>
                </a:solidFill>
                <a:ea typeface="+mn-ea"/>
                <a:cs typeface="+mn-cs"/>
              </a:rPr>
              <a:t>和控制病症的藥品</a:t>
            </a:r>
            <a:r>
              <a:rPr lang="en-US" sz="1150" b="0" i="0">
                <a:solidFill>
                  <a:schemeClr val="tx1"/>
                </a:solidFill>
                <a:ea typeface="+mn-ea"/>
                <a:cs typeface="+mn-cs"/>
              </a:rPr>
              <a:t>﹔醫療、護理和社會服務﹔其他承保服務及「聯邦醫療保險」通常不包括的服務，如悲傷輔導。</a:t>
            </a:r>
          </a:p>
          <a:p>
            <a:pPr marL="0" algn="l" defTabSz="914400">
              <a:spcAft>
                <a:spcPts val="103"/>
              </a:spcAft>
              <a:buNone/>
            </a:pPr>
            <a:r>
              <a:rPr lang="en-US" sz="1150" b="1" i="0">
                <a:solidFill>
                  <a:schemeClr val="tx1"/>
                </a:solidFill>
                <a:ea typeface="+mn-ea"/>
                <a:cs typeface="+mn-cs"/>
              </a:rPr>
              <a:t>輸血</a:t>
            </a:r>
            <a:r>
              <a:rPr lang="en-US" sz="1150" b="0" i="0">
                <a:solidFill>
                  <a:schemeClr val="tx1"/>
                </a:solidFill>
                <a:ea typeface="+mn-ea"/>
                <a:cs typeface="+mn-cs"/>
              </a:rPr>
              <a:t> - 在大多數情況下，如果您住院時需要輸血，則無需為此付費或進行償還。</a:t>
            </a:r>
          </a:p>
          <a:p>
            <a:pPr marL="0" indent="9144" algn="l" defTabSz="914400">
              <a:spcAft>
                <a:spcPts val="103"/>
              </a:spcAft>
              <a:buNone/>
            </a:pPr>
            <a:r>
              <a:rPr lang="en-US" sz="1150" b="0" i="0" spc="-50">
                <a:solidFill>
                  <a:schemeClr val="tx1"/>
                </a:solidFill>
                <a:ea typeface="+mn-ea"/>
                <a:cs typeface="+mn-cs"/>
              </a:rPr>
              <a:t>滿足一定要求時，「聯邦醫療保險」 B </a:t>
            </a:r>
            <a:r>
              <a:rPr lang="zh-TW" altLang="en-US" sz="1150" b="0" i="0" spc="-50" smtClean="0">
                <a:solidFill>
                  <a:schemeClr val="tx1"/>
                </a:solidFill>
                <a:ea typeface="+mn-ea"/>
                <a:cs typeface="+mn-cs"/>
              </a:rPr>
              <a:t>部份</a:t>
            </a:r>
            <a:r>
              <a:rPr lang="en-US" sz="1150" b="0" i="0" spc="-50" smtClean="0">
                <a:solidFill>
                  <a:schemeClr val="tx1"/>
                </a:solidFill>
                <a:ea typeface="+mn-ea"/>
                <a:cs typeface="+mn-cs"/>
              </a:rPr>
              <a:t>承保醫療必要的服務</a:t>
            </a:r>
            <a:r>
              <a:rPr lang="zh-TW" altLang="en-US" sz="1150" b="0" i="0" spc="-50" smtClean="0">
                <a:solidFill>
                  <a:schemeClr val="tx1"/>
                </a:solidFill>
                <a:ea typeface="+mn-ea"/>
                <a:cs typeface="+mn-cs"/>
              </a:rPr>
              <a:t>或</a:t>
            </a:r>
            <a:r>
              <a:rPr lang="en-US" sz="1150" b="0" i="0" spc="-50" smtClean="0">
                <a:solidFill>
                  <a:schemeClr val="tx1"/>
                </a:solidFill>
                <a:ea typeface="+mn-ea"/>
                <a:cs typeface="+mn-cs"/>
              </a:rPr>
              <a:t>用品</a:t>
            </a:r>
            <a:r>
              <a:rPr lang="en-US" sz="1150" b="0" i="0" spc="-50">
                <a:solidFill>
                  <a:schemeClr val="tx1"/>
                </a:solidFill>
                <a:ea typeface="+mn-ea"/>
                <a:cs typeface="+mn-cs"/>
              </a:rPr>
              <a:t>。 </a:t>
            </a:r>
          </a:p>
          <a:p>
            <a:pPr marL="0" indent="9144" algn="l" defTabSz="914400">
              <a:spcAft>
                <a:spcPts val="103"/>
              </a:spcAft>
              <a:buNone/>
            </a:pPr>
            <a:r>
              <a:rPr lang="en-US" sz="1150" b="1" i="0">
                <a:solidFill>
                  <a:schemeClr val="tx1"/>
                </a:solidFill>
                <a:ea typeface="+mn-ea"/>
                <a:cs typeface="+mn-cs"/>
              </a:rPr>
              <a:t>醫生的服務- </a:t>
            </a:r>
            <a:r>
              <a:rPr lang="en-US" sz="1150" b="0" i="0">
                <a:solidFill>
                  <a:schemeClr val="tx1"/>
                </a:solidFill>
                <a:ea typeface="+mn-ea"/>
                <a:cs typeface="+mn-cs"/>
              </a:rPr>
              <a:t>醫療必需的服務。</a:t>
            </a:r>
          </a:p>
          <a:p>
            <a:pPr marL="0" indent="9144" algn="l" defTabSz="914400">
              <a:spcAft>
                <a:spcPts val="103"/>
              </a:spcAft>
              <a:buNone/>
            </a:pPr>
            <a:r>
              <a:rPr lang="en-US" sz="1150" b="1" i="0">
                <a:solidFill>
                  <a:schemeClr val="tx1"/>
                </a:solidFill>
                <a:ea typeface="+mn-ea"/>
                <a:cs typeface="+mn-cs"/>
              </a:rPr>
              <a:t>門診醫療和手術服務及用品 - </a:t>
            </a:r>
            <a:r>
              <a:rPr lang="en-US" sz="1150" b="0" i="0">
                <a:solidFill>
                  <a:schemeClr val="tx1"/>
                </a:solidFill>
                <a:ea typeface="+mn-ea"/>
                <a:cs typeface="+mn-cs"/>
              </a:rPr>
              <a:t>對於批准的程序（如 X 光</a:t>
            </a:r>
            <a:r>
              <a:rPr lang="en-US" sz="1150" b="0" i="0" smtClean="0">
                <a:solidFill>
                  <a:schemeClr val="tx1"/>
                </a:solidFill>
                <a:ea typeface="+mn-ea"/>
                <a:cs typeface="+mn-cs"/>
              </a:rPr>
              <a:t>、</a:t>
            </a:r>
            <a:r>
              <a:rPr lang="zh-TW" altLang="en-US" sz="1150" b="0" i="0" smtClean="0">
                <a:solidFill>
                  <a:schemeClr val="tx1"/>
                </a:solidFill>
                <a:ea typeface="+mn-ea"/>
                <a:cs typeface="+mn-cs"/>
              </a:rPr>
              <a:t>石膏</a:t>
            </a:r>
            <a:r>
              <a:rPr lang="en-US" sz="1150" b="0" i="0" smtClean="0">
                <a:solidFill>
                  <a:schemeClr val="tx1"/>
                </a:solidFill>
                <a:ea typeface="+mn-ea"/>
                <a:cs typeface="+mn-cs"/>
              </a:rPr>
              <a:t>或縫針</a:t>
            </a:r>
            <a:r>
              <a:rPr lang="en-US" sz="1150" b="0" i="0">
                <a:solidFill>
                  <a:schemeClr val="tx1"/>
                </a:solidFill>
                <a:ea typeface="+mn-ea"/>
                <a:cs typeface="+mn-cs"/>
              </a:rPr>
              <a:t>）。</a:t>
            </a:r>
            <a:r>
              <a:rPr lang="en-US" sz="1150" b="0" i="0" smtClean="0">
                <a:solidFill>
                  <a:schemeClr val="tx1"/>
                </a:solidFill>
                <a:ea typeface="+mn-ea"/>
                <a:cs typeface="+mn-cs"/>
              </a:rPr>
              <a:t>您</a:t>
            </a:r>
            <a:r>
              <a:rPr lang="zh-TW" altLang="en-US" sz="1150" b="0" i="0" smtClean="0">
                <a:solidFill>
                  <a:schemeClr val="tx1"/>
                </a:solidFill>
                <a:ea typeface="+mn-ea"/>
                <a:cs typeface="+mn-cs"/>
              </a:rPr>
              <a:t>需</a:t>
            </a:r>
            <a:r>
              <a:rPr lang="en-US" sz="1150" b="0" i="0" smtClean="0">
                <a:solidFill>
                  <a:schemeClr val="tx1"/>
                </a:solidFill>
                <a:ea typeface="+mn-ea"/>
                <a:cs typeface="+mn-cs"/>
              </a:rPr>
              <a:t>為「</a:t>
            </a:r>
            <a:r>
              <a:rPr lang="en-US" sz="1150" b="0" i="0">
                <a:solidFill>
                  <a:schemeClr val="tx1"/>
                </a:solidFill>
                <a:ea typeface="+mn-ea"/>
                <a:cs typeface="+mn-cs"/>
              </a:rPr>
              <a:t>聯邦醫療保險」</a:t>
            </a:r>
            <a:r>
              <a:rPr lang="en-US" sz="1150" b="0" i="0" smtClean="0">
                <a:solidFill>
                  <a:schemeClr val="tx1"/>
                </a:solidFill>
                <a:ea typeface="+mn-ea"/>
                <a:cs typeface="+mn-cs"/>
              </a:rPr>
              <a:t>批准的醫生的醫生服務支付 </a:t>
            </a:r>
            <a:r>
              <a:rPr lang="en-US" sz="1150" b="0" i="0">
                <a:solidFill>
                  <a:schemeClr val="tx1"/>
                </a:solidFill>
                <a:ea typeface="+mn-ea"/>
                <a:cs typeface="+mn-cs"/>
              </a:rPr>
              <a:t>20%。</a:t>
            </a:r>
            <a:r>
              <a:rPr lang="en-US" sz="1150" b="0" i="0" smtClean="0">
                <a:solidFill>
                  <a:schemeClr val="tx1"/>
                </a:solidFill>
                <a:ea typeface="+mn-ea"/>
                <a:cs typeface="+mn-cs"/>
              </a:rPr>
              <a:t>您還需要為您在醫院門診獲取的每項服務支付一筆共付額</a:t>
            </a:r>
            <a:r>
              <a:rPr lang="en-US" sz="1150" b="0" i="0">
                <a:solidFill>
                  <a:schemeClr val="tx1"/>
                </a:solidFill>
                <a:ea typeface="+mn-ea"/>
                <a:cs typeface="+mn-cs"/>
              </a:rPr>
              <a:t>。對於每項服務，共付額不能超過 A </a:t>
            </a:r>
            <a:r>
              <a:rPr lang="zh-TW" altLang="en-US" sz="1150" b="0" i="0" smtClean="0">
                <a:solidFill>
                  <a:schemeClr val="tx1"/>
                </a:solidFill>
                <a:ea typeface="+mn-ea"/>
                <a:cs typeface="+mn-cs"/>
              </a:rPr>
              <a:t>部份</a:t>
            </a:r>
            <a:r>
              <a:rPr lang="en-US" sz="1150" b="0" i="0" smtClean="0">
                <a:solidFill>
                  <a:schemeClr val="tx1"/>
                </a:solidFill>
                <a:ea typeface="+mn-ea"/>
                <a:cs typeface="+mn-cs"/>
              </a:rPr>
              <a:t>的住院自付額。</a:t>
            </a:r>
            <a:r>
              <a:rPr lang="zh-TW" altLang="en-US" sz="1150" b="0" i="0" smtClean="0">
                <a:solidFill>
                  <a:schemeClr val="tx1"/>
                </a:solidFill>
                <a:ea typeface="+mn-ea"/>
                <a:cs typeface="+mn-cs"/>
              </a:rPr>
              <a:t>需付</a:t>
            </a:r>
            <a:r>
              <a:rPr lang="en-US" sz="1150" b="0" i="0" smtClean="0">
                <a:solidFill>
                  <a:schemeClr val="tx1"/>
                </a:solidFill>
                <a:ea typeface="+mn-ea"/>
                <a:cs typeface="+mn-cs"/>
              </a:rPr>
              <a:t> </a:t>
            </a:r>
            <a:r>
              <a:rPr lang="en-US" sz="1150" b="0" i="0">
                <a:solidFill>
                  <a:schemeClr val="tx1"/>
                </a:solidFill>
                <a:ea typeface="+mn-ea"/>
                <a:cs typeface="+mn-cs"/>
              </a:rPr>
              <a:t>B 部份自付額。您需要為所有「聯邦醫療保險」</a:t>
            </a:r>
            <a:r>
              <a:rPr lang="en-US" sz="1150" b="0" i="0" smtClean="0">
                <a:solidFill>
                  <a:schemeClr val="tx1"/>
                </a:solidFill>
                <a:ea typeface="+mn-ea"/>
                <a:cs typeface="+mn-cs"/>
              </a:rPr>
              <a:t>不承保的項目</a:t>
            </a:r>
            <a:r>
              <a:rPr lang="zh-TW" altLang="en-US" sz="1150" b="0" i="0" smtClean="0">
                <a:solidFill>
                  <a:schemeClr val="tx1"/>
                </a:solidFill>
                <a:ea typeface="+mn-ea"/>
                <a:cs typeface="+mn-cs"/>
              </a:rPr>
              <a:t>或</a:t>
            </a:r>
            <a:r>
              <a:rPr lang="en-US" sz="1150" b="0" i="0" smtClean="0">
                <a:solidFill>
                  <a:schemeClr val="tx1"/>
                </a:solidFill>
                <a:ea typeface="+mn-ea"/>
                <a:cs typeface="+mn-cs"/>
              </a:rPr>
              <a:t>服務支付費用</a:t>
            </a:r>
            <a:r>
              <a:rPr lang="en-US" sz="1150" b="0" i="0">
                <a:solidFill>
                  <a:schemeClr val="tx1"/>
                </a:solidFill>
                <a:ea typeface="+mn-ea"/>
                <a:cs typeface="+mn-cs"/>
              </a:rPr>
              <a:t>。 </a:t>
            </a:r>
          </a:p>
          <a:p>
            <a:pPr marL="0" indent="9144" algn="l" defTabSz="914400">
              <a:spcAft>
                <a:spcPts val="103"/>
              </a:spcAft>
              <a:buNone/>
            </a:pPr>
            <a:r>
              <a:rPr lang="en-US" sz="1150" b="1" i="0">
                <a:solidFill>
                  <a:schemeClr val="tx1"/>
                </a:solidFill>
                <a:cs typeface="Times New Roman"/>
              </a:rPr>
              <a:t>耐用醫療設備，</a:t>
            </a:r>
            <a:r>
              <a:rPr lang="en-US" sz="1150" b="0" i="0">
                <a:solidFill>
                  <a:schemeClr val="tx1"/>
                </a:solidFill>
                <a:cs typeface="Times New Roman"/>
              </a:rPr>
              <a:t>例如</a:t>
            </a:r>
            <a:r>
              <a:rPr lang="en-US" sz="1150" b="0" i="0" baseline="0">
                <a:solidFill>
                  <a:schemeClr val="tx1"/>
                </a:solidFill>
                <a:cs typeface="Times New Roman"/>
              </a:rPr>
              <a:t>助行器和輪椅。</a:t>
            </a:r>
          </a:p>
          <a:p>
            <a:pPr marL="0" algn="l" defTabSz="914400">
              <a:spcAft>
                <a:spcPts val="103"/>
              </a:spcAft>
              <a:buNone/>
            </a:pPr>
            <a:r>
              <a:rPr lang="en-US" sz="1150" b="1" i="0">
                <a:solidFill>
                  <a:schemeClr val="tx1"/>
                </a:solidFill>
                <a:ea typeface="+mn-ea"/>
                <a:cs typeface="+mn-cs"/>
              </a:rPr>
              <a:t>預防性服務，</a:t>
            </a:r>
            <a:r>
              <a:rPr lang="en-US" sz="1150" b="0" i="0">
                <a:solidFill>
                  <a:srgbClr val="231F20"/>
                </a:solidFill>
                <a:ea typeface="+mn-ea"/>
                <a:cs typeface="+mn-cs"/>
              </a:rPr>
              <a:t>如檢查、化驗、篩查和疫苗注射以幫助預防、</a:t>
            </a:r>
            <a:r>
              <a:rPr lang="en-US" sz="1150" b="0" i="0" smtClean="0">
                <a:solidFill>
                  <a:srgbClr val="231F20"/>
                </a:solidFill>
                <a:ea typeface="+mn-ea"/>
                <a:cs typeface="+mn-cs"/>
              </a:rPr>
              <a:t>發現或</a:t>
            </a:r>
            <a:r>
              <a:rPr lang="zh-TW" altLang="en-US" sz="1150" b="0" i="0" smtClean="0">
                <a:solidFill>
                  <a:srgbClr val="231F20"/>
                </a:solidFill>
                <a:ea typeface="+mn-ea"/>
                <a:cs typeface="+mn-cs"/>
              </a:rPr>
              <a:t>控制</a:t>
            </a:r>
            <a:r>
              <a:rPr lang="en-US" sz="1150" b="0" i="0" smtClean="0">
                <a:solidFill>
                  <a:srgbClr val="231F20"/>
                </a:solidFill>
                <a:ea typeface="+mn-ea"/>
                <a:cs typeface="+mn-cs"/>
              </a:rPr>
              <a:t>疾病</a:t>
            </a:r>
            <a:r>
              <a:rPr lang="en-US" sz="1150" b="0" i="0">
                <a:solidFill>
                  <a:srgbClr val="231F20"/>
                </a:solidFill>
                <a:ea typeface="+mn-ea"/>
                <a:cs typeface="+mn-cs"/>
              </a:rPr>
              <a:t>。預防性服務可以在早期發現健康問題，以達到最佳治療效果。 </a:t>
            </a:r>
          </a:p>
          <a:p>
            <a:pPr marL="0" algn="l" defTabSz="914400">
              <a:spcAft>
                <a:spcPts val="103"/>
              </a:spcAft>
              <a:buNone/>
            </a:pPr>
            <a:endParaRPr lang="en-US" sz="1000" dirty="0" smtClean="0"/>
          </a:p>
        </p:txBody>
      </p:sp>
      <p:sp>
        <p:nvSpPr>
          <p:cNvPr id="4" name="Slide Number Placeholder 3"/>
          <p:cNvSpPr>
            <a:spLocks noGrp="1"/>
          </p:cNvSpPr>
          <p:nvPr>
            <p:ph type="sldNum" sz="quarter" idx="10"/>
          </p:nvPr>
        </p:nvSpPr>
        <p:spPr/>
        <p:txBody>
          <a:bodyPr/>
          <a:lstStyle/>
          <a:p>
            <a:pPr algn="r" defTabSz="914400">
              <a:buNone/>
            </a:pPr>
            <a:fld id="{BB7BC668-EF9E-4008-A594-DB84396FB3E9}" type="slidenum">
              <a:rPr lang="en-US" sz="1200" b="0" i="0">
                <a:ea typeface="+mn-ea"/>
                <a:cs typeface="+mn-cs"/>
              </a:rPr>
              <a:pPr algn="r" defTabSz="914400">
                <a:buNone/>
              </a:pPr>
              <a:t>8</a:t>
            </a:fld>
            <a:endParaRPr lang="en-US" sz="1200" b="0" i="0">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xfrm>
            <a:off x="556592" y="4561228"/>
            <a:ext cx="6281530" cy="4557947"/>
          </a:xfrm>
        </p:spPr>
        <p:txBody>
          <a:bodyPr wrap="square" numCol="1" anchor="t" anchorCtr="0" compatLnSpc="1">
            <a:prstTxWarp prst="textNoShape">
              <a:avLst/>
            </a:prstTxWarp>
            <a:noAutofit/>
          </a:bodyPr>
          <a:lstStyle/>
          <a:p>
            <a:pPr marL="0" algn="l" defTabSz="914400">
              <a:spcBef>
                <a:spcPts val="634"/>
              </a:spcBef>
              <a:spcAft>
                <a:spcPts val="600"/>
              </a:spcAft>
              <a:buNone/>
            </a:pPr>
            <a:r>
              <a:rPr lang="en-US" sz="1200" b="0" i="0" smtClean="0">
                <a:solidFill>
                  <a:schemeClr val="tx1"/>
                </a:solidFill>
                <a:latin typeface="PMingLiU" pitchFamily="18" charset="-120"/>
                <a:ea typeface="PMingLiU" pitchFamily="18" charset="-120"/>
                <a:cs typeface="+mn-cs"/>
              </a:rPr>
              <a:t>如果您或您的配偶在工作</a:t>
            </a:r>
            <a:r>
              <a:rPr lang="zh-TW" altLang="en-US" sz="1200" b="0" i="0" smtClean="0">
                <a:solidFill>
                  <a:schemeClr val="tx1"/>
                </a:solidFill>
                <a:latin typeface="PMingLiU" pitchFamily="18" charset="-120"/>
                <a:ea typeface="PMingLiU" pitchFamily="18" charset="-120"/>
                <a:cs typeface="+mn-cs"/>
              </a:rPr>
              <a:t>時</a:t>
            </a:r>
            <a:r>
              <a:rPr lang="en-US" sz="1200" b="0" i="0" smtClean="0">
                <a:solidFill>
                  <a:schemeClr val="tx1"/>
                </a:solidFill>
                <a:latin typeface="PMingLiU" pitchFamily="18" charset="-120"/>
                <a:ea typeface="PMingLiU" pitchFamily="18" charset="-120"/>
                <a:cs typeface="+mn-cs"/>
              </a:rPr>
              <a:t>已</a:t>
            </a:r>
            <a:r>
              <a:rPr lang="zh-TW" altLang="en-US" sz="1200" b="0" i="0" smtClean="0">
                <a:solidFill>
                  <a:schemeClr val="tx1"/>
                </a:solidFill>
                <a:latin typeface="PMingLiU" pitchFamily="18" charset="-120"/>
                <a:ea typeface="PMingLiU" pitchFamily="18" charset="-120"/>
                <a:cs typeface="+mn-cs"/>
              </a:rPr>
              <a:t>繳納</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聯邦醫療保險」或「</a:t>
            </a:r>
            <a:r>
              <a:rPr lang="en-US" sz="1200" b="0" i="0" smtClean="0">
                <a:solidFill>
                  <a:schemeClr val="tx1"/>
                </a:solidFill>
                <a:latin typeface="PMingLiU" pitchFamily="18" charset="-120"/>
                <a:ea typeface="PMingLiU" pitchFamily="18" charset="-120"/>
                <a:cs typeface="+mn-cs"/>
              </a:rPr>
              <a:t>聯邦</a:t>
            </a:r>
            <a:r>
              <a:rPr lang="zh-TW" altLang="en-US" sz="1200" b="0" i="0" smtClean="0">
                <a:solidFill>
                  <a:schemeClr val="tx1"/>
                </a:solidFill>
                <a:latin typeface="PMingLiU" pitchFamily="18" charset="-120"/>
                <a:ea typeface="PMingLiU" pitchFamily="18" charset="-120"/>
                <a:cs typeface="+mn-cs"/>
              </a:rPr>
              <a:t>福利</a:t>
            </a:r>
            <a:r>
              <a:rPr lang="en-US" sz="1200" b="0" i="0" smtClean="0">
                <a:solidFill>
                  <a:schemeClr val="tx1"/>
                </a:solidFill>
                <a:latin typeface="PMingLiU" pitchFamily="18" charset="-120"/>
                <a:ea typeface="PMingLiU" pitchFamily="18" charset="-120"/>
                <a:cs typeface="+mn-cs"/>
              </a:rPr>
              <a:t>稅法」（</a:t>
            </a:r>
            <a:r>
              <a:rPr lang="en-US" sz="1200" b="0" i="0">
                <a:solidFill>
                  <a:schemeClr val="tx1"/>
                </a:solidFill>
                <a:latin typeface="PMingLiU" pitchFamily="18" charset="-120"/>
                <a:ea typeface="PMingLiU" pitchFamily="18" charset="-120"/>
                <a:cs typeface="+mn-cs"/>
              </a:rPr>
              <a:t>FICA</a:t>
            </a:r>
            <a:r>
              <a:rPr lang="en-US" sz="1200" b="0" i="0" smtClean="0">
                <a:solidFill>
                  <a:schemeClr val="tx1"/>
                </a:solidFill>
                <a:latin typeface="PMingLiU" pitchFamily="18" charset="-120"/>
                <a:ea typeface="PMingLiU" pitchFamily="18" charset="-120"/>
                <a:cs typeface="+mn-cs"/>
              </a:rPr>
              <a:t>）</a:t>
            </a:r>
            <a:r>
              <a:rPr lang="zh-TW" altLang="en-US" sz="1200" b="0" i="0" smtClean="0">
                <a:solidFill>
                  <a:schemeClr val="tx1"/>
                </a:solidFill>
                <a:latin typeface="PMingLiU" pitchFamily="18" charset="-120"/>
                <a:ea typeface="PMingLiU" pitchFamily="18" charset="-120"/>
                <a:cs typeface="+mn-cs"/>
              </a:rPr>
              <a:t>的</a:t>
            </a:r>
            <a:r>
              <a:rPr lang="en-US" sz="1200" b="0" i="0" smtClean="0">
                <a:solidFill>
                  <a:schemeClr val="tx1"/>
                </a:solidFill>
                <a:latin typeface="PMingLiU" pitchFamily="18" charset="-120"/>
                <a:ea typeface="PMingLiU" pitchFamily="18" charset="-120"/>
                <a:cs typeface="+mn-cs"/>
              </a:rPr>
              <a:t>稅</a:t>
            </a:r>
            <a:r>
              <a:rPr lang="en-US" sz="1200" b="0" i="0">
                <a:solidFill>
                  <a:schemeClr val="tx1"/>
                </a:solidFill>
                <a:latin typeface="PMingLiU" pitchFamily="18" charset="-120"/>
                <a:ea typeface="PMingLiU" pitchFamily="18" charset="-120"/>
                <a:cs typeface="+mn-cs"/>
              </a:rPr>
              <a:t>（大多數情況至少 10 年），即可免保費獲得「聯邦醫療保險」A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。「聯邦</a:t>
            </a:r>
            <a:r>
              <a:rPr lang="zh-TW" altLang="en-US" sz="1200" b="0" i="0" smtClean="0">
                <a:solidFill>
                  <a:schemeClr val="tx1"/>
                </a:solidFill>
                <a:latin typeface="PMingLiU" pitchFamily="18" charset="-120"/>
                <a:ea typeface="PMingLiU" pitchFamily="18" charset="-120"/>
                <a:cs typeface="+mn-cs"/>
              </a:rPr>
              <a:t>福利</a:t>
            </a:r>
            <a:r>
              <a:rPr lang="en-US" sz="1200" b="0" i="0" smtClean="0">
                <a:solidFill>
                  <a:schemeClr val="tx1"/>
                </a:solidFill>
                <a:latin typeface="PMingLiU" pitchFamily="18" charset="-120"/>
                <a:ea typeface="PMingLiU" pitchFamily="18" charset="-120"/>
                <a:cs typeface="+mn-cs"/>
              </a:rPr>
              <a:t>稅法」（FICA）為社會安全和</a:t>
            </a:r>
            <a:r>
              <a:rPr lang="en-US" sz="1200" b="0" i="0">
                <a:solidFill>
                  <a:schemeClr val="tx1"/>
                </a:solidFill>
                <a:latin typeface="PMingLiU" pitchFamily="18" charset="-120"/>
                <a:ea typeface="PMingLiU" pitchFamily="18" charset="-120"/>
                <a:cs typeface="+mn-cs"/>
              </a:rPr>
              <a:t>「聯邦醫療保險」計劃提供資金。</a:t>
            </a:r>
          </a:p>
          <a:p>
            <a:pPr marL="0" algn="l" defTabSz="914400">
              <a:spcBef>
                <a:spcPts val="634"/>
              </a:spcBef>
              <a:spcAft>
                <a:spcPts val="600"/>
              </a:spcAft>
              <a:buNone/>
            </a:pPr>
            <a:r>
              <a:rPr lang="en-US" sz="1200" b="0" i="0" smtClean="0">
                <a:solidFill>
                  <a:schemeClr val="tx1"/>
                </a:solidFill>
                <a:latin typeface="PMingLiU" pitchFamily="18" charset="-120"/>
                <a:ea typeface="PMingLiU" pitchFamily="18" charset="-120"/>
                <a:cs typeface="+mn-cs"/>
              </a:rPr>
              <a:t>如果您或您的配偶不</a:t>
            </a:r>
            <a:r>
              <a:rPr lang="zh-TW" altLang="en-US" sz="1200" b="0" i="0" smtClean="0">
                <a:solidFill>
                  <a:schemeClr val="tx1"/>
                </a:solidFill>
                <a:latin typeface="PMingLiU" pitchFamily="18" charset="-120"/>
                <a:ea typeface="PMingLiU" pitchFamily="18" charset="-120"/>
                <a:cs typeface="+mn-cs"/>
              </a:rPr>
              <a:t>符</a:t>
            </a:r>
            <a:r>
              <a:rPr lang="en-US" sz="1200" b="0" i="0" smtClean="0">
                <a:solidFill>
                  <a:schemeClr val="tx1"/>
                </a:solidFill>
                <a:latin typeface="PMingLiU" pitchFamily="18" charset="-120"/>
                <a:ea typeface="PMingLiU" pitchFamily="18" charset="-120"/>
                <a:cs typeface="+mn-cs"/>
              </a:rPr>
              <a:t>合免保費</a:t>
            </a:r>
            <a:r>
              <a:rPr lang="zh-TW" altLang="en-US" sz="1200" b="0" i="0" smtClean="0">
                <a:solidFill>
                  <a:schemeClr val="tx1"/>
                </a:solidFill>
                <a:latin typeface="PMingLiU" pitchFamily="18" charset="-120"/>
                <a:ea typeface="PMingLiU" pitchFamily="18" charset="-120"/>
                <a:cs typeface="+mn-cs"/>
              </a:rPr>
              <a:t>的資格</a:t>
            </a:r>
            <a:r>
              <a:rPr lang="en-US" sz="1200" b="0" i="0" smtClean="0">
                <a:solidFill>
                  <a:schemeClr val="tx1"/>
                </a:solidFill>
                <a:latin typeface="PMingLiU" pitchFamily="18" charset="-120"/>
                <a:ea typeface="PMingLiU" pitchFamily="18" charset="-120"/>
                <a:cs typeface="+mn-cs"/>
              </a:rPr>
              <a:t>獲得</a:t>
            </a:r>
            <a:r>
              <a:rPr lang="en-US" sz="1200" b="0" i="0">
                <a:solidFill>
                  <a:schemeClr val="tx1"/>
                </a:solidFill>
                <a:latin typeface="PMingLiU" pitchFamily="18" charset="-120"/>
                <a:ea typeface="PMingLiU" pitchFamily="18" charset="-120"/>
                <a:cs typeface="+mn-cs"/>
              </a:rPr>
              <a:t>「聯邦醫療保險」A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您仍可每月支付保費獲得「聯邦醫療保險」A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保費額取決於您或您配偶從事「聯邦醫療保險」承保的職業工作時間長短</a:t>
            </a:r>
            <a:r>
              <a:rPr lang="en-US" sz="1200" b="0" i="0" smtClean="0">
                <a:solidFill>
                  <a:schemeClr val="tx1"/>
                </a:solidFill>
                <a:latin typeface="PMingLiU" pitchFamily="18" charset="-120"/>
                <a:ea typeface="PMingLiU" pitchFamily="18" charset="-120"/>
                <a:cs typeface="+mn-cs"/>
              </a:rPr>
              <a:t>。</a:t>
            </a:r>
            <a:r>
              <a:rPr lang="zh-TW" altLang="en-US" sz="1200" b="0" i="0" smtClean="0">
                <a:solidFill>
                  <a:schemeClr val="tx1"/>
                </a:solidFill>
                <a:latin typeface="PMingLiU" pitchFamily="18" charset="-120"/>
                <a:ea typeface="PMingLiU" pitchFamily="18" charset="-120"/>
                <a:cs typeface="+mn-cs"/>
              </a:rPr>
              <a:t>「社會安全局」</a:t>
            </a:r>
            <a:r>
              <a:rPr lang="en-US" sz="1200" b="0" i="0" smtClean="0">
                <a:solidFill>
                  <a:schemeClr val="tx1"/>
                </a:solidFill>
                <a:latin typeface="PMingLiU" pitchFamily="18" charset="-120"/>
                <a:ea typeface="PMingLiU" pitchFamily="18" charset="-120"/>
                <a:cs typeface="+mn-cs"/>
              </a:rPr>
              <a:t>決定您是否必須每月</a:t>
            </a:r>
            <a:r>
              <a:rPr lang="zh-TW" altLang="en-US" sz="1200" b="0" i="0" smtClean="0">
                <a:solidFill>
                  <a:schemeClr val="tx1"/>
                </a:solidFill>
                <a:latin typeface="PMingLiU" pitchFamily="18" charset="-120"/>
                <a:ea typeface="PMingLiU" pitchFamily="18" charset="-120"/>
                <a:cs typeface="+mn-cs"/>
              </a:rPr>
              <a:t>支</a:t>
            </a:r>
            <a:r>
              <a:rPr lang="en-US" sz="1200" b="0" i="0" smtClean="0">
                <a:solidFill>
                  <a:schemeClr val="tx1"/>
                </a:solidFill>
                <a:latin typeface="PMingLiU" pitchFamily="18" charset="-120"/>
                <a:ea typeface="PMingLiU" pitchFamily="18" charset="-120"/>
                <a:cs typeface="+mn-cs"/>
              </a:rPr>
              <a:t>付保費才能獲得 </a:t>
            </a:r>
            <a:r>
              <a:rPr lang="en-US" sz="1200" b="0" i="0">
                <a:solidFill>
                  <a:schemeClr val="tx1"/>
                </a:solidFill>
                <a:latin typeface="PMingLiU" pitchFamily="18" charset="-120"/>
                <a:ea typeface="PMingLiU" pitchFamily="18" charset="-120"/>
                <a:cs typeface="+mn-cs"/>
              </a:rPr>
              <a:t>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a:t>
            </a:r>
            <a:endParaRPr lang="en-US" sz="1200" b="0" i="0">
              <a:solidFill>
                <a:schemeClr val="tx1"/>
              </a:solidFill>
              <a:latin typeface="PMingLiU" pitchFamily="18" charset="-120"/>
              <a:ea typeface="PMingLiU" pitchFamily="18" charset="-120"/>
              <a:cs typeface="+mn-cs"/>
            </a:endParaRPr>
          </a:p>
          <a:p>
            <a:pPr marL="0" algn="l" defTabSz="914400">
              <a:spcBef>
                <a:spcPts val="634"/>
              </a:spcBef>
              <a:spcAft>
                <a:spcPts val="600"/>
              </a:spcAft>
              <a:buNone/>
            </a:pPr>
            <a:r>
              <a:rPr lang="zh-TW" altLang="en-US" sz="1200" b="0" i="0" smtClean="0">
                <a:solidFill>
                  <a:schemeClr val="tx1"/>
                </a:solidFill>
                <a:latin typeface="PMingLiU" pitchFamily="18" charset="-120"/>
                <a:ea typeface="PMingLiU" pitchFamily="18" charset="-120"/>
                <a:cs typeface="+mn-cs"/>
              </a:rPr>
              <a:t>在 </a:t>
            </a:r>
            <a:r>
              <a:rPr lang="en-US" sz="1200" b="0" i="0" smtClean="0">
                <a:solidFill>
                  <a:schemeClr val="tx1"/>
                </a:solidFill>
                <a:latin typeface="PMingLiU" pitchFamily="18" charset="-120"/>
                <a:ea typeface="PMingLiU" pitchFamily="18" charset="-120"/>
                <a:cs typeface="+mn-cs"/>
              </a:rPr>
              <a:t>2012 年</a:t>
            </a:r>
            <a:r>
              <a:rPr lang="zh-TW" altLang="en-US" sz="1200" b="0" i="0" smtClean="0">
                <a:solidFill>
                  <a:schemeClr val="tx1"/>
                </a:solidFill>
                <a:latin typeface="PMingLiU" pitchFamily="18" charset="-120"/>
                <a:ea typeface="PMingLiU" pitchFamily="18" charset="-120"/>
                <a:cs typeface="+mn-cs"/>
              </a:rPr>
              <a:t>，</a:t>
            </a:r>
            <a:r>
              <a:rPr lang="en-US" sz="1200" b="0" i="0" smtClean="0">
                <a:solidFill>
                  <a:schemeClr val="tx1"/>
                </a:solidFill>
                <a:latin typeface="PMingLiU" pitchFamily="18" charset="-120"/>
                <a:ea typeface="PMingLiU" pitchFamily="18" charset="-120"/>
                <a:cs typeface="+mn-cs"/>
              </a:rPr>
              <a:t>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 的每月保費為 </a:t>
            </a:r>
            <a:r>
              <a:rPr lang="en-US" altLang="zh-TW" sz="1200" b="0" i="0" smtClean="0">
                <a:solidFill>
                  <a:schemeClr val="tx1"/>
                </a:solidFill>
                <a:latin typeface="PMingLiU" pitchFamily="18" charset="-120"/>
                <a:ea typeface="PMingLiU" pitchFamily="18" charset="-120"/>
                <a:cs typeface="+mn-cs"/>
              </a:rPr>
              <a:t>248</a:t>
            </a:r>
            <a:r>
              <a:rPr lang="zh-TW" altLang="en-US" sz="1200" b="0" i="0" smtClean="0">
                <a:solidFill>
                  <a:schemeClr val="tx1"/>
                </a:solidFill>
                <a:latin typeface="PMingLiU" pitchFamily="18" charset="-120"/>
                <a:ea typeface="PMingLiU" pitchFamily="18" charset="-120"/>
                <a:cs typeface="+mn-cs"/>
              </a:rPr>
              <a:t> </a:t>
            </a:r>
            <a:r>
              <a:rPr lang="en-US" sz="1200" b="0" i="0" smtClean="0">
                <a:solidFill>
                  <a:schemeClr val="tx1"/>
                </a:solidFill>
                <a:latin typeface="PMingLiU" pitchFamily="18" charset="-120"/>
                <a:ea typeface="PMingLiU" pitchFamily="18" charset="-120"/>
                <a:cs typeface="+mn-cs"/>
              </a:rPr>
              <a:t>美元</a:t>
            </a:r>
            <a:r>
              <a:rPr lang="en-US" sz="1200" b="0" i="0">
                <a:solidFill>
                  <a:schemeClr val="tx1"/>
                </a:solidFill>
                <a:latin typeface="PMingLiU" pitchFamily="18" charset="-120"/>
                <a:ea typeface="PMingLiU" pitchFamily="18" charset="-120"/>
                <a:cs typeface="+mn-cs"/>
              </a:rPr>
              <a:t>（對從事「聯邦醫療保險」承保的職業工作 30-39 </a:t>
            </a:r>
            <a:r>
              <a:rPr lang="en-US" sz="1200" b="0" i="0" smtClean="0">
                <a:solidFill>
                  <a:schemeClr val="tx1"/>
                </a:solidFill>
                <a:latin typeface="PMingLiU" pitchFamily="18" charset="-120"/>
                <a:ea typeface="PMingLiU" pitchFamily="18" charset="-120"/>
                <a:cs typeface="+mn-cs"/>
              </a:rPr>
              <a:t>個季</a:t>
            </a:r>
            <a:r>
              <a:rPr lang="zh-TW" altLang="en-US" sz="1200" b="0" i="0" smtClean="0">
                <a:solidFill>
                  <a:schemeClr val="tx1"/>
                </a:solidFill>
                <a:latin typeface="PMingLiU" pitchFamily="18" charset="-120"/>
                <a:ea typeface="PMingLiU" pitchFamily="18" charset="-120"/>
                <a:cs typeface="+mn-cs"/>
              </a:rPr>
              <a:t>點</a:t>
            </a:r>
            <a:r>
              <a:rPr lang="en-US" sz="1200" b="0" i="0" smtClean="0">
                <a:solidFill>
                  <a:schemeClr val="tx1"/>
                </a:solidFill>
                <a:latin typeface="PMingLiU" pitchFamily="18" charset="-120"/>
                <a:ea typeface="PMingLiU" pitchFamily="18" charset="-120"/>
                <a:cs typeface="+mn-cs"/>
              </a:rPr>
              <a:t>的人士</a:t>
            </a:r>
            <a:r>
              <a:rPr lang="en-US" sz="1200" b="0" i="0">
                <a:solidFill>
                  <a:schemeClr val="tx1"/>
                </a:solidFill>
                <a:latin typeface="PMingLiU" pitchFamily="18" charset="-120"/>
                <a:ea typeface="PMingLiU" pitchFamily="18" charset="-120"/>
                <a:cs typeface="+mn-cs"/>
              </a:rPr>
              <a:t>）或 </a:t>
            </a:r>
            <a:r>
              <a:rPr lang="en-US" sz="1200" b="0" i="0" smtClean="0">
                <a:solidFill>
                  <a:schemeClr val="tx1"/>
                </a:solidFill>
                <a:latin typeface="PMingLiU" pitchFamily="18" charset="-120"/>
                <a:ea typeface="PMingLiU" pitchFamily="18" charset="-120"/>
                <a:cs typeface="+mn-cs"/>
              </a:rPr>
              <a:t>4</a:t>
            </a:r>
            <a:r>
              <a:rPr lang="en-US" altLang="zh-TW" sz="1200" b="0" i="0" smtClean="0">
                <a:solidFill>
                  <a:schemeClr val="tx1"/>
                </a:solidFill>
                <a:latin typeface="PMingLiU" pitchFamily="18" charset="-120"/>
                <a:ea typeface="PMingLiU" pitchFamily="18" charset="-120"/>
                <a:cs typeface="+mn-cs"/>
              </a:rPr>
              <a:t>5</a:t>
            </a:r>
            <a:r>
              <a:rPr lang="en-US" sz="1200" b="0" i="0" smtClean="0">
                <a:solidFill>
                  <a:schemeClr val="tx1"/>
                </a:solidFill>
                <a:latin typeface="PMingLiU" pitchFamily="18" charset="-120"/>
                <a:ea typeface="PMingLiU" pitchFamily="18" charset="-120"/>
                <a:cs typeface="+mn-cs"/>
              </a:rPr>
              <a:t>1 </a:t>
            </a:r>
            <a:r>
              <a:rPr lang="en-US" sz="1200" b="0" i="0">
                <a:solidFill>
                  <a:schemeClr val="tx1"/>
                </a:solidFill>
                <a:latin typeface="PMingLiU" pitchFamily="18" charset="-120"/>
                <a:ea typeface="PMingLiU" pitchFamily="18" charset="-120"/>
                <a:cs typeface="+mn-cs"/>
              </a:rPr>
              <a:t>美元（對從事「聯邦醫療保險」承保的職業工作少於 30 </a:t>
            </a:r>
            <a:r>
              <a:rPr lang="en-US" sz="1200" b="0" i="0" smtClean="0">
                <a:solidFill>
                  <a:schemeClr val="tx1"/>
                </a:solidFill>
                <a:latin typeface="PMingLiU" pitchFamily="18" charset="-120"/>
                <a:ea typeface="PMingLiU" pitchFamily="18" charset="-120"/>
                <a:cs typeface="+mn-cs"/>
              </a:rPr>
              <a:t>個季</a:t>
            </a:r>
            <a:r>
              <a:rPr lang="zh-TW" altLang="en-US" sz="1200" b="0" i="0" smtClean="0">
                <a:solidFill>
                  <a:schemeClr val="tx1"/>
                </a:solidFill>
                <a:latin typeface="PMingLiU" pitchFamily="18" charset="-120"/>
                <a:ea typeface="PMingLiU" pitchFamily="18" charset="-120"/>
                <a:cs typeface="+mn-cs"/>
              </a:rPr>
              <a:t>點</a:t>
            </a:r>
            <a:r>
              <a:rPr lang="en-US" sz="1200" b="0" i="0" smtClean="0">
                <a:solidFill>
                  <a:schemeClr val="tx1"/>
                </a:solidFill>
                <a:latin typeface="PMingLiU" pitchFamily="18" charset="-120"/>
                <a:ea typeface="PMingLiU" pitchFamily="18" charset="-120"/>
                <a:cs typeface="+mn-cs"/>
              </a:rPr>
              <a:t>的人士</a:t>
            </a:r>
            <a:r>
              <a:rPr lang="en-US" sz="1200" b="0" i="0">
                <a:solidFill>
                  <a:schemeClr val="tx1"/>
                </a:solidFill>
                <a:latin typeface="PMingLiU" pitchFamily="18" charset="-120"/>
                <a:ea typeface="PMingLiU" pitchFamily="18" charset="-120"/>
                <a:cs typeface="+mn-cs"/>
              </a:rPr>
              <a:t>）。</a:t>
            </a:r>
            <a:r>
              <a:rPr lang="en-US" sz="1200" b="0" i="0" baseline="0">
                <a:solidFill>
                  <a:schemeClr val="tx1"/>
                </a:solidFill>
                <a:latin typeface="PMingLiU" pitchFamily="18" charset="-120"/>
                <a:ea typeface="PMingLiU" pitchFamily="18" charset="-120"/>
                <a:cs typeface="+mn-cs"/>
              </a:rPr>
              <a:t> </a:t>
            </a:r>
          </a:p>
          <a:p>
            <a:pPr marL="0" algn="l" defTabSz="914400">
              <a:spcBef>
                <a:spcPts val="634"/>
              </a:spcBef>
              <a:spcAft>
                <a:spcPts val="600"/>
              </a:spcAft>
              <a:buNone/>
            </a:pPr>
            <a:r>
              <a:rPr lang="en-US" sz="1200" b="1" i="1">
                <a:solidFill>
                  <a:schemeClr val="tx1"/>
                </a:solidFill>
                <a:latin typeface="PMingLiU" pitchFamily="18" charset="-120"/>
                <a:ea typeface="PMingLiU" pitchFamily="18" charset="-120"/>
                <a:cs typeface="+mn-cs"/>
              </a:rPr>
              <a:t>如果您在首次合格時沒有購買「聯邦醫療保險」A </a:t>
            </a:r>
            <a:r>
              <a:rPr lang="zh-TW" altLang="en-US" sz="1200" b="1" i="1" smtClean="0">
                <a:solidFill>
                  <a:schemeClr val="tx1"/>
                </a:solidFill>
                <a:latin typeface="PMingLiU" pitchFamily="18" charset="-120"/>
                <a:ea typeface="PMingLiU" pitchFamily="18" charset="-120"/>
                <a:cs typeface="+mn-cs"/>
              </a:rPr>
              <a:t>部份</a:t>
            </a:r>
            <a:r>
              <a:rPr lang="en-US" sz="1200" b="1" i="1" smtClean="0">
                <a:solidFill>
                  <a:schemeClr val="tx1"/>
                </a:solidFill>
                <a:latin typeface="PMingLiU" pitchFamily="18" charset="-120"/>
                <a:ea typeface="PMingLiU" pitchFamily="18" charset="-120"/>
                <a:cs typeface="+mn-cs"/>
              </a:rPr>
              <a:t>，</a:t>
            </a:r>
            <a:r>
              <a:rPr lang="en-US" sz="1200" b="1" i="1">
                <a:solidFill>
                  <a:schemeClr val="tx1"/>
                </a:solidFill>
                <a:latin typeface="PMingLiU" pitchFamily="18" charset="-120"/>
                <a:ea typeface="PMingLiU" pitchFamily="18" charset="-120"/>
                <a:cs typeface="+mn-cs"/>
              </a:rPr>
              <a:t>則可能必須支付每月保費罰款。</a:t>
            </a:r>
            <a:r>
              <a:rPr lang="en-US" sz="1200" b="1" i="1" smtClean="0">
                <a:solidFill>
                  <a:schemeClr val="tx1"/>
                </a:solidFill>
                <a:latin typeface="PMingLiU" pitchFamily="18" charset="-120"/>
                <a:ea typeface="PMingLiU" pitchFamily="18" charset="-120"/>
                <a:cs typeface="+mn-cs"/>
              </a:rPr>
              <a:t>保費可能在您本應參加</a:t>
            </a:r>
            <a:r>
              <a:rPr lang="zh-TW" altLang="en-US" sz="1200" b="1" i="1" smtClean="0">
                <a:solidFill>
                  <a:schemeClr val="tx1"/>
                </a:solidFill>
                <a:latin typeface="PMingLiU" pitchFamily="18" charset="-120"/>
                <a:ea typeface="PMingLiU" pitchFamily="18" charset="-120"/>
                <a:cs typeface="+mn-cs"/>
              </a:rPr>
              <a:t>，</a:t>
            </a:r>
            <a:r>
              <a:rPr lang="en-US" sz="1200" b="1" i="1" smtClean="0">
                <a:solidFill>
                  <a:schemeClr val="tx1"/>
                </a:solidFill>
                <a:latin typeface="PMingLiU" pitchFamily="18" charset="-120"/>
                <a:ea typeface="PMingLiU" pitchFamily="18" charset="-120"/>
                <a:cs typeface="+mn-cs"/>
              </a:rPr>
              <a:t>但沒有參加</a:t>
            </a:r>
            <a:r>
              <a:rPr lang="en-US" sz="1200" b="1" i="1" u="sng" smtClean="0">
                <a:solidFill>
                  <a:schemeClr val="tx1"/>
                </a:solidFill>
                <a:latin typeface="PMingLiU" pitchFamily="18" charset="-120"/>
                <a:ea typeface="PMingLiU" pitchFamily="18" charset="-120"/>
                <a:cs typeface="+mn-cs"/>
              </a:rPr>
              <a:t>的兩個完整 </a:t>
            </a:r>
            <a:r>
              <a:rPr lang="en-US" sz="1200" b="1" i="1" u="sng">
                <a:solidFill>
                  <a:schemeClr val="tx1"/>
                </a:solidFill>
                <a:latin typeface="PMingLiU" pitchFamily="18" charset="-120"/>
                <a:ea typeface="PMingLiU" pitchFamily="18" charset="-120"/>
                <a:cs typeface="+mn-cs"/>
              </a:rPr>
              <a:t>12 </a:t>
            </a:r>
            <a:r>
              <a:rPr lang="en-US" sz="1200" b="1" i="1" u="sng" smtClean="0">
                <a:solidFill>
                  <a:schemeClr val="tx1"/>
                </a:solidFill>
                <a:latin typeface="PMingLiU" pitchFamily="18" charset="-120"/>
                <a:ea typeface="PMingLiU" pitchFamily="18" charset="-120"/>
                <a:cs typeface="+mn-cs"/>
              </a:rPr>
              <a:t>個月期</a:t>
            </a:r>
            <a:r>
              <a:rPr lang="en-US" sz="1200" b="1" i="1" smtClean="0">
                <a:solidFill>
                  <a:schemeClr val="tx1"/>
                </a:solidFill>
                <a:latin typeface="PMingLiU" pitchFamily="18" charset="-120"/>
                <a:ea typeface="PMingLiU" pitchFamily="18" charset="-120"/>
                <a:cs typeface="+mn-cs"/>
              </a:rPr>
              <a:t>增加 </a:t>
            </a:r>
            <a:r>
              <a:rPr lang="en-US" sz="1200" b="1" i="1">
                <a:solidFill>
                  <a:schemeClr val="tx1"/>
                </a:solidFill>
                <a:latin typeface="PMingLiU" pitchFamily="18" charset="-120"/>
                <a:ea typeface="PMingLiU" pitchFamily="18" charset="-120"/>
                <a:cs typeface="+mn-cs"/>
              </a:rPr>
              <a:t>10%。</a:t>
            </a:r>
            <a:r>
              <a:rPr lang="en-US" sz="1200" b="0" i="0">
                <a:solidFill>
                  <a:schemeClr val="tx1"/>
                </a:solidFill>
                <a:latin typeface="PMingLiU" pitchFamily="18" charset="-120"/>
                <a:ea typeface="PMingLiU" pitchFamily="18" charset="-120"/>
                <a:cs typeface="+mn-cs"/>
              </a:rPr>
              <a:t>從首次合格期的最後一天到您使用的參加期最後一天，如果已經過了 12 個月，則可能有 10% 的保費追加罰款。也就是說，如果少於 12 個月，就沒有罰款。</a:t>
            </a:r>
            <a:r>
              <a:rPr lang="en-US" sz="1200" b="0" i="1">
                <a:solidFill>
                  <a:schemeClr val="tx1"/>
                </a:solidFill>
                <a:latin typeface="PMingLiU" pitchFamily="18" charset="-120"/>
                <a:ea typeface="PMingLiU" pitchFamily="18" charset="-120"/>
                <a:cs typeface="+mn-cs"/>
              </a:rPr>
              <a:t>如果您符合特殊參加期的條件，也沒有罰款。</a:t>
            </a:r>
            <a:r>
              <a:rPr lang="en-US" sz="1200" b="0" i="1" baseline="0">
                <a:solidFill>
                  <a:schemeClr val="tx1"/>
                </a:solidFill>
                <a:latin typeface="PMingLiU" pitchFamily="18" charset="-120"/>
                <a:ea typeface="PMingLiU" pitchFamily="18" charset="-120"/>
                <a:cs typeface="+mn-cs"/>
              </a:rPr>
              <a:t>  </a:t>
            </a:r>
            <a:r>
              <a:rPr lang="en-US" sz="1200" b="0" i="0" baseline="0">
                <a:solidFill>
                  <a:schemeClr val="tx1"/>
                </a:solidFill>
                <a:latin typeface="PMingLiU" pitchFamily="18" charset="-120"/>
                <a:ea typeface="PMingLiU" pitchFamily="18" charset="-120"/>
                <a:cs typeface="+mn-cs"/>
              </a:rPr>
              <a:t>如果您或您的配偶</a:t>
            </a:r>
            <a:r>
              <a:rPr lang="en-US" sz="1200" b="0" i="0" baseline="0" smtClean="0">
                <a:solidFill>
                  <a:schemeClr val="tx1"/>
                </a:solidFill>
                <a:latin typeface="PMingLiU" pitchFamily="18" charset="-120"/>
                <a:ea typeface="PMingLiU" pitchFamily="18" charset="-120"/>
                <a:cs typeface="+mn-cs"/>
              </a:rPr>
              <a:t>（</a:t>
            </a:r>
            <a:r>
              <a:rPr lang="zh-TW" altLang="en-US" sz="1200" b="0" i="0" baseline="0" smtClean="0">
                <a:solidFill>
                  <a:schemeClr val="tx1"/>
                </a:solidFill>
                <a:latin typeface="PMingLiU" pitchFamily="18" charset="-120"/>
                <a:ea typeface="PMingLiU" pitchFamily="18" charset="-120"/>
                <a:cs typeface="+mn-cs"/>
              </a:rPr>
              <a:t>或</a:t>
            </a:r>
            <a:r>
              <a:rPr lang="en-US" sz="1200" b="0" i="0" baseline="0" smtClean="0">
                <a:solidFill>
                  <a:schemeClr val="tx1"/>
                </a:solidFill>
                <a:latin typeface="PMingLiU" pitchFamily="18" charset="-120"/>
                <a:ea typeface="PMingLiU" pitchFamily="18" charset="-120"/>
                <a:cs typeface="+mn-cs"/>
              </a:rPr>
              <a:t>有殘障</a:t>
            </a:r>
            <a:r>
              <a:rPr lang="zh-TW" altLang="en-US" sz="1200" b="0" i="0" baseline="0" smtClean="0">
                <a:solidFill>
                  <a:schemeClr val="tx1"/>
                </a:solidFill>
                <a:latin typeface="PMingLiU" pitchFamily="18" charset="-120"/>
                <a:ea typeface="PMingLiU" pitchFamily="18" charset="-120"/>
                <a:cs typeface="+mn-cs"/>
              </a:rPr>
              <a:t>的</a:t>
            </a:r>
            <a:r>
              <a:rPr lang="en-US" sz="1200" b="0" i="0" baseline="0" smtClean="0">
                <a:solidFill>
                  <a:schemeClr val="tx1"/>
                </a:solidFill>
                <a:latin typeface="PMingLiU" pitchFamily="18" charset="-120"/>
                <a:ea typeface="PMingLiU" pitchFamily="18" charset="-120"/>
                <a:cs typeface="+mn-cs"/>
              </a:rPr>
              <a:t>家庭成員</a:t>
            </a:r>
            <a:r>
              <a:rPr lang="en-US" sz="1200" b="0" i="0" baseline="0">
                <a:solidFill>
                  <a:schemeClr val="tx1"/>
                </a:solidFill>
                <a:latin typeface="PMingLiU" pitchFamily="18" charset="-120"/>
                <a:ea typeface="PMingLiU" pitchFamily="18" charset="-120"/>
                <a:cs typeface="+mn-cs"/>
              </a:rPr>
              <a:t>）仍在工作並透過僱主或工作單位的工會參加了團體健康保險</a:t>
            </a:r>
            <a:r>
              <a:rPr lang="en-US" sz="1200" b="0" i="0" baseline="0" smtClean="0">
                <a:solidFill>
                  <a:schemeClr val="tx1"/>
                </a:solidFill>
                <a:latin typeface="PMingLiU" pitchFamily="18" charset="-120"/>
                <a:ea typeface="PMingLiU" pitchFamily="18" charset="-120"/>
                <a:cs typeface="+mn-cs"/>
              </a:rPr>
              <a:t>，在離職或團體健康保險結束當月起的 </a:t>
            </a:r>
            <a:r>
              <a:rPr lang="en-US" sz="1200" b="0" i="0" baseline="0">
                <a:solidFill>
                  <a:schemeClr val="tx1"/>
                </a:solidFill>
                <a:latin typeface="PMingLiU" pitchFamily="18" charset="-120"/>
                <a:ea typeface="PMingLiU" pitchFamily="18" charset="-120"/>
                <a:cs typeface="+mn-cs"/>
              </a:rPr>
              <a:t>8 個月期限內</a:t>
            </a:r>
            <a:r>
              <a:rPr lang="en-US" sz="1200" b="0" i="0" baseline="0" smtClean="0">
                <a:solidFill>
                  <a:schemeClr val="tx1"/>
                </a:solidFill>
                <a:latin typeface="PMingLiU" pitchFamily="18" charset="-120"/>
                <a:ea typeface="PMingLiU" pitchFamily="18" charset="-120"/>
                <a:cs typeface="+mn-cs"/>
              </a:rPr>
              <a:t>（</a:t>
            </a:r>
            <a:r>
              <a:rPr lang="zh-TW" altLang="en-US" sz="1200" b="0" i="0" baseline="0" smtClean="0">
                <a:solidFill>
                  <a:schemeClr val="tx1"/>
                </a:solidFill>
                <a:latin typeface="PMingLiU" pitchFamily="18" charset="-120"/>
                <a:ea typeface="PMingLiU" pitchFamily="18" charset="-120"/>
                <a:cs typeface="+mn-cs"/>
              </a:rPr>
              <a:t>以兩者先發生者計算</a:t>
            </a:r>
            <a:r>
              <a:rPr lang="en-US" sz="1200" b="0" i="0" baseline="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您即有資格使用特別參加期。</a:t>
            </a:r>
            <a:r>
              <a:rPr lang="en-US" sz="1200" b="0" i="1">
                <a:solidFill>
                  <a:schemeClr val="tx1"/>
                </a:solidFill>
                <a:latin typeface="PMingLiU" pitchFamily="18" charset="-120"/>
                <a:ea typeface="PMingLiU" pitchFamily="18" charset="-120"/>
                <a:cs typeface="+mn-cs"/>
              </a:rPr>
              <a:t> </a:t>
            </a:r>
          </a:p>
          <a:p>
            <a:pPr marL="0" algn="l" defTabSz="914400">
              <a:spcBef>
                <a:spcPts val="634"/>
              </a:spcBef>
              <a:spcAft>
                <a:spcPts val="600"/>
              </a:spcAft>
              <a:buNone/>
            </a:pPr>
            <a:r>
              <a:rPr lang="en-US" sz="1200" b="0" i="0">
                <a:solidFill>
                  <a:schemeClr val="tx1"/>
                </a:solidFill>
                <a:latin typeface="PMingLiU" pitchFamily="18" charset="-120"/>
                <a:ea typeface="PMingLiU" pitchFamily="18" charset="-120"/>
                <a:cs typeface="+mn-cs"/>
              </a:rPr>
              <a:t>如需「聯邦醫療保險」A </a:t>
            </a:r>
            <a:r>
              <a:rPr lang="zh-TW" altLang="en-US" sz="1200" b="0" i="0" smtClean="0">
                <a:solidFill>
                  <a:schemeClr val="tx1"/>
                </a:solidFill>
                <a:latin typeface="PMingLiU" pitchFamily="18" charset="-120"/>
                <a:ea typeface="PMingLiU" pitchFamily="18" charset="-120"/>
                <a:cs typeface="+mn-cs"/>
              </a:rPr>
              <a:t>部份</a:t>
            </a:r>
            <a:r>
              <a:rPr lang="en-US" sz="1200" b="0" i="0" smtClean="0">
                <a:solidFill>
                  <a:schemeClr val="tx1"/>
                </a:solidFill>
                <a:latin typeface="PMingLiU" pitchFamily="18" charset="-120"/>
                <a:ea typeface="PMingLiU" pitchFamily="18" charset="-120"/>
                <a:cs typeface="+mn-cs"/>
              </a:rPr>
              <a:t>資格</a:t>
            </a:r>
            <a:r>
              <a:rPr lang="en-US" sz="1200" b="0" i="0">
                <a:solidFill>
                  <a:schemeClr val="tx1"/>
                </a:solidFill>
                <a:latin typeface="PMingLiU" pitchFamily="18" charset="-120"/>
                <a:ea typeface="PMingLiU" pitchFamily="18" charset="-120"/>
                <a:cs typeface="+mn-cs"/>
              </a:rPr>
              <a:t>、參加或保費的更多資訊，</a:t>
            </a:r>
            <a:r>
              <a:rPr lang="en-US" sz="1200" b="0" i="0" smtClean="0">
                <a:solidFill>
                  <a:schemeClr val="tx1"/>
                </a:solidFill>
                <a:latin typeface="PMingLiU" pitchFamily="18" charset="-120"/>
                <a:ea typeface="PMingLiU" pitchFamily="18" charset="-120"/>
                <a:cs typeface="+mn-cs"/>
              </a:rPr>
              <a:t>請致電</a:t>
            </a:r>
            <a:r>
              <a:rPr lang="zh-TW" altLang="en-US" sz="1200" b="0" i="0" smtClean="0">
                <a:solidFill>
                  <a:schemeClr val="tx1"/>
                </a:solidFill>
                <a:latin typeface="PMingLiU" pitchFamily="18" charset="-120"/>
                <a:ea typeface="PMingLiU" pitchFamily="18" charset="-120"/>
                <a:cs typeface="+mn-cs"/>
              </a:rPr>
              <a:t>「社會安全局」</a:t>
            </a:r>
            <a:r>
              <a:rPr lang="en-US" sz="1200" b="0" i="0" smtClean="0">
                <a:solidFill>
                  <a:schemeClr val="tx1"/>
                </a:solidFill>
                <a:latin typeface="PMingLiU" pitchFamily="18" charset="-120"/>
                <a:ea typeface="PMingLiU" pitchFamily="18" charset="-120"/>
                <a:cs typeface="+mn-cs"/>
              </a:rPr>
              <a:t>，</a:t>
            </a:r>
            <a:r>
              <a:rPr lang="en-US" sz="1200" b="0" i="0">
                <a:solidFill>
                  <a:schemeClr val="tx1"/>
                </a:solidFill>
                <a:latin typeface="PMingLiU" pitchFamily="18" charset="-120"/>
                <a:ea typeface="PMingLiU" pitchFamily="18" charset="-120"/>
                <a:cs typeface="+mn-cs"/>
              </a:rPr>
              <a:t>電話 1-800-772-1213。聽覺及語言有障人士專用電話：1-800-325-0778。</a:t>
            </a:r>
          </a:p>
        </p:txBody>
      </p:sp>
      <p:sp>
        <p:nvSpPr>
          <p:cNvPr id="6" name="Slide Number Placeholder 5"/>
          <p:cNvSpPr>
            <a:spLocks noGrp="1"/>
          </p:cNvSpPr>
          <p:nvPr>
            <p:ph type="sldNum" sz="quarter" idx="10"/>
          </p:nvPr>
        </p:nvSpPr>
        <p:spPr/>
        <p:txBody>
          <a:bodyPr/>
          <a:lstStyle/>
          <a:p>
            <a:pPr algn="r" defTabSz="914400">
              <a:buNone/>
            </a:pPr>
            <a:fld id="{8D3B99F0-B413-4F8E-9262-407D19939992}" type="slidenum">
              <a:rPr lang="en-US" sz="1200" b="0" i="0">
                <a:ea typeface="+mn-ea"/>
                <a:cs typeface="+mn-cs"/>
              </a:rPr>
              <a:pPr algn="r" defTabSz="914400">
                <a:buNone/>
              </a:pPr>
              <a:t>9</a:t>
            </a:fld>
            <a:endParaRPr lang="en-US" sz="1200" b="0" i="0">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PMingLiU" pitchFamily="18" charset="-120"/>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PMingLiU" pitchFamily="18" charset="-12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PMingLiU" pitchFamily="18" charset="-12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PMingLiU" pitchFamily="18" charset="-12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US" altLang="zh-TW" smtClean="0">
                <a:latin typeface="PMingLiU" pitchFamily="18" charset="-120"/>
              </a:rPr>
              <a:t>2012 </a:t>
            </a:r>
            <a:r>
              <a:rPr lang="zh-TW" altLang="en-US" smtClean="0">
                <a:latin typeface="PMingLiU" pitchFamily="18" charset="-120"/>
              </a:rPr>
              <a:t>年 </a:t>
            </a:r>
            <a:r>
              <a:rPr lang="en-US" altLang="zh-TW" smtClean="0">
                <a:latin typeface="PMingLiU" pitchFamily="18" charset="-120"/>
              </a:rPr>
              <a:t>4 </a:t>
            </a:r>
            <a:r>
              <a:rPr lang="zh-TW" altLang="en-US" smtClean="0">
                <a:latin typeface="PMingLiU" pitchFamily="18" charset="-120"/>
              </a:rPr>
              <a:t>月 </a:t>
            </a:r>
            <a:r>
              <a:rPr lang="en-US" altLang="zh-TW" smtClean="0">
                <a:latin typeface="PMingLiU" pitchFamily="18" charset="-120"/>
              </a:rPr>
              <a:t>2 </a:t>
            </a:r>
            <a:r>
              <a:rPr lang="zh-TW" altLang="en-US" smtClean="0">
                <a:latin typeface="PMingLiU" pitchFamily="18" charset="-120"/>
              </a:rPr>
              <a:t>日</a:t>
            </a:r>
            <a:endParaRPr lang="en-US" dirty="0">
              <a:latin typeface="PMingLiU" pitchFamily="18" charset="-120"/>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dirty="0" smtClean="0"/>
              <a:t>Getting Started</a:t>
            </a:r>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B311C8D-3B42-4150-880E-F70598F3D0EA}"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800"/>
            </a:lvl1pPr>
            <a:lvl2pPr>
              <a:buClr>
                <a:schemeClr val="accent3"/>
              </a:buClr>
              <a:defRPr sz="2400"/>
            </a:lvl2pPr>
            <a:lvl3pPr>
              <a:buClr>
                <a:schemeClr val="accent1"/>
              </a:buClr>
              <a:defRPr sz="2400"/>
            </a:lvl3pPr>
            <a:lvl4pPr>
              <a:buFont typeface="Wingdings" pitchFamily="2" charset="2"/>
              <a:buChar char="§"/>
              <a:defRPr sz="2400"/>
            </a:lvl4pPr>
            <a:lvl5pPr>
              <a:buClr>
                <a:schemeClr val="accent1"/>
              </a:buClr>
              <a:buFont typeface="Courier New" pitchFamily="49" charset="0"/>
              <a:buChar char="o"/>
              <a:defRPr sz="24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r>
              <a:rPr lang="en-US" altLang="zh-TW" smtClean="0">
                <a:latin typeface="PMingLiU" pitchFamily="18" charset="-120"/>
              </a:rPr>
              <a:t>2012 </a:t>
            </a:r>
            <a:r>
              <a:rPr lang="zh-TW" altLang="en-US" smtClean="0">
                <a:latin typeface="PMingLiU" pitchFamily="18" charset="-120"/>
              </a:rPr>
              <a:t>年 </a:t>
            </a:r>
            <a:r>
              <a:rPr lang="en-US" altLang="zh-TW" smtClean="0">
                <a:latin typeface="PMingLiU" pitchFamily="18" charset="-120"/>
              </a:rPr>
              <a:t>4 </a:t>
            </a:r>
            <a:r>
              <a:rPr lang="zh-TW" altLang="en-US" smtClean="0">
                <a:latin typeface="PMingLiU" pitchFamily="18" charset="-120"/>
              </a:rPr>
              <a:t>月 </a:t>
            </a:r>
            <a:r>
              <a:rPr lang="en-US" altLang="zh-TW" smtClean="0">
                <a:latin typeface="PMingLiU" pitchFamily="18" charset="-120"/>
              </a:rPr>
              <a:t>2 </a:t>
            </a:r>
            <a:r>
              <a:rPr lang="zh-TW" altLang="en-US" smtClean="0">
                <a:latin typeface="PMingLiU" pitchFamily="18" charset="-120"/>
              </a:rPr>
              <a:t>日</a:t>
            </a:r>
            <a:endParaRPr lang="en-US" dirty="0">
              <a:latin typeface="PMingLiU" pitchFamily="18" charset="-120"/>
            </a:endParaRPr>
          </a:p>
        </p:txBody>
      </p:sp>
      <p:sp>
        <p:nvSpPr>
          <p:cNvPr id="5" name="Footer Placeholder 4"/>
          <p:cNvSpPr>
            <a:spLocks noGrp="1"/>
          </p:cNvSpPr>
          <p:nvPr>
            <p:ph type="ftr" sz="quarter" idx="11"/>
          </p:nvPr>
        </p:nvSpPr>
        <p:spPr/>
        <p:txBody>
          <a:bodyPr/>
          <a:lstStyle>
            <a:extLst/>
          </a:lstStyle>
          <a:p>
            <a:r>
              <a:rPr lang="en-US" dirty="0" smtClean="0"/>
              <a:t>Getting Started</a:t>
            </a:r>
            <a:endParaRPr lang="en-US" dirty="0"/>
          </a:p>
        </p:txBody>
      </p:sp>
      <p:sp>
        <p:nvSpPr>
          <p:cNvPr id="6" name="Slide Number Placeholder 5"/>
          <p:cNvSpPr>
            <a:spLocks noGrp="1"/>
          </p:cNvSpPr>
          <p:nvPr>
            <p:ph type="sldNum" sz="quarter" idx="12"/>
          </p:nvPr>
        </p:nvSpPr>
        <p:spPr/>
        <p:txBody>
          <a:bodyPr/>
          <a:lstStyle>
            <a:extLst/>
          </a:lstStyle>
          <a:p>
            <a:fld id="{2B311C8D-3B42-4150-880E-F70598F3D0EA}"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800"/>
            </a:lvl1pPr>
            <a:lvl2pPr>
              <a:buClr>
                <a:schemeClr val="accent3"/>
              </a:buClr>
              <a:defRPr sz="2400"/>
            </a:lvl2pPr>
            <a:lvl3pPr>
              <a:buClr>
                <a:schemeClr val="accent1"/>
              </a:buClr>
              <a:defRPr sz="2400"/>
            </a:lvl3pPr>
            <a:lvl4pPr>
              <a:buFont typeface="Wingdings" pitchFamily="2" charset="2"/>
              <a:buChar char="§"/>
              <a:defRPr sz="2400"/>
            </a:lvl4pPr>
            <a:lvl5pPr>
              <a:buClr>
                <a:schemeClr val="accent1"/>
              </a:buClr>
              <a:buFont typeface="Courier New" pitchFamily="49" charset="0"/>
              <a:buChar char="o"/>
              <a:defRPr sz="24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r>
              <a:rPr lang="en-US" altLang="zh-TW" smtClean="0">
                <a:latin typeface="PMingLiU" pitchFamily="18" charset="-120"/>
              </a:rPr>
              <a:t>2012 </a:t>
            </a:r>
            <a:r>
              <a:rPr lang="zh-TW" altLang="en-US" smtClean="0">
                <a:latin typeface="PMingLiU" pitchFamily="18" charset="-120"/>
              </a:rPr>
              <a:t>年 </a:t>
            </a:r>
            <a:r>
              <a:rPr lang="en-US" altLang="zh-TW" smtClean="0">
                <a:latin typeface="PMingLiU" pitchFamily="18" charset="-120"/>
              </a:rPr>
              <a:t>4 </a:t>
            </a:r>
            <a:r>
              <a:rPr lang="zh-TW" altLang="en-US" smtClean="0">
                <a:latin typeface="PMingLiU" pitchFamily="18" charset="-120"/>
              </a:rPr>
              <a:t>月 </a:t>
            </a:r>
            <a:r>
              <a:rPr lang="en-US" altLang="zh-TW" smtClean="0">
                <a:latin typeface="PMingLiU" pitchFamily="18" charset="-120"/>
              </a:rPr>
              <a:t>2 </a:t>
            </a:r>
            <a:r>
              <a:rPr lang="zh-TW" altLang="en-US" smtClean="0">
                <a:latin typeface="PMingLiU" pitchFamily="18" charset="-120"/>
              </a:rPr>
              <a:t>日</a:t>
            </a:r>
            <a:endParaRPr lang="en-US" dirty="0">
              <a:latin typeface="PMingLiU" pitchFamily="18" charset="-120"/>
            </a:endParaRPr>
          </a:p>
        </p:txBody>
      </p:sp>
      <p:sp>
        <p:nvSpPr>
          <p:cNvPr id="5" name="Footer Placeholder 4"/>
          <p:cNvSpPr>
            <a:spLocks noGrp="1"/>
          </p:cNvSpPr>
          <p:nvPr>
            <p:ph type="ftr" sz="quarter" idx="11"/>
          </p:nvPr>
        </p:nvSpPr>
        <p:spPr/>
        <p:txBody>
          <a:bodyPr/>
          <a:lstStyle>
            <a:extLst/>
          </a:lstStyle>
          <a:p>
            <a:r>
              <a:rPr lang="en-US" dirty="0" smtClean="0"/>
              <a:t>Getting Started</a:t>
            </a:r>
            <a:endParaRPr lang="en-US" dirty="0"/>
          </a:p>
        </p:txBody>
      </p:sp>
      <p:sp>
        <p:nvSpPr>
          <p:cNvPr id="6" name="Slide Number Placeholder 5"/>
          <p:cNvSpPr>
            <a:spLocks noGrp="1"/>
          </p:cNvSpPr>
          <p:nvPr>
            <p:ph type="sldNum" sz="quarter" idx="12"/>
          </p:nvPr>
        </p:nvSpPr>
        <p:spPr/>
        <p:txBody>
          <a:bodyPr/>
          <a:lstStyle>
            <a:extLst/>
          </a:lstStyle>
          <a:p>
            <a:fld id="{2B311C8D-3B42-4150-880E-F70598F3D0EA}"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altLang="zh-TW" smtClean="0">
                <a:latin typeface="PMingLiU" pitchFamily="18" charset="-120"/>
              </a:rPr>
              <a:t>2012 </a:t>
            </a:r>
            <a:r>
              <a:rPr lang="zh-TW" altLang="en-US" smtClean="0">
                <a:latin typeface="PMingLiU" pitchFamily="18" charset="-120"/>
              </a:rPr>
              <a:t>年 </a:t>
            </a:r>
            <a:r>
              <a:rPr lang="en-US" altLang="zh-TW" smtClean="0">
                <a:latin typeface="PMingLiU" pitchFamily="18" charset="-120"/>
              </a:rPr>
              <a:t>4 </a:t>
            </a:r>
            <a:r>
              <a:rPr lang="zh-TW" altLang="en-US" smtClean="0">
                <a:latin typeface="PMingLiU" pitchFamily="18" charset="-120"/>
              </a:rPr>
              <a:t>月 </a:t>
            </a:r>
            <a:r>
              <a:rPr lang="en-US" altLang="zh-TW" smtClean="0">
                <a:latin typeface="PMingLiU" pitchFamily="18" charset="-120"/>
              </a:rPr>
              <a:t>2 </a:t>
            </a:r>
            <a:r>
              <a:rPr lang="zh-TW" altLang="en-US" smtClean="0">
                <a:latin typeface="PMingLiU" pitchFamily="18" charset="-120"/>
              </a:rPr>
              <a:t>日</a:t>
            </a:r>
            <a:endParaRPr lang="en-US" dirty="0">
              <a:latin typeface="PMingLiU" pitchFamily="18" charset="-120"/>
            </a:endParaRPr>
          </a:p>
        </p:txBody>
      </p:sp>
      <p:sp>
        <p:nvSpPr>
          <p:cNvPr id="3" name="Footer Placeholder 2"/>
          <p:cNvSpPr>
            <a:spLocks noGrp="1"/>
          </p:cNvSpPr>
          <p:nvPr>
            <p:ph type="ftr" sz="quarter" idx="11"/>
          </p:nvPr>
        </p:nvSpPr>
        <p:spPr/>
        <p:txBody>
          <a:bodyPr/>
          <a:lstStyle>
            <a:extLst/>
          </a:lstStyle>
          <a:p>
            <a:r>
              <a:rPr lang="en-US" dirty="0" smtClean="0"/>
              <a:t>Getting Started</a:t>
            </a:r>
            <a:endParaRPr lang="en-US" dirty="0"/>
          </a:p>
        </p:txBody>
      </p:sp>
      <p:sp>
        <p:nvSpPr>
          <p:cNvPr id="4" name="Slide Number Placeholder 3"/>
          <p:cNvSpPr>
            <a:spLocks noGrp="1"/>
          </p:cNvSpPr>
          <p:nvPr>
            <p:ph type="sldNum" sz="quarter" idx="12"/>
          </p:nvPr>
        </p:nvSpPr>
        <p:spPr/>
        <p:txBody>
          <a:bodyPr/>
          <a:lstStyle>
            <a:extLst/>
          </a:lstStyle>
          <a:p>
            <a:fld id="{2B311C8D-3B42-4150-880E-F70598F3D0E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altLang="zh-TW" smtClean="0">
                <a:latin typeface="PMingLiU" pitchFamily="18" charset="-120"/>
              </a:rPr>
              <a:t>2012 </a:t>
            </a:r>
            <a:r>
              <a:rPr lang="zh-TW" altLang="en-US" smtClean="0">
                <a:latin typeface="PMingLiU" pitchFamily="18" charset="-120"/>
              </a:rPr>
              <a:t>年 </a:t>
            </a:r>
            <a:r>
              <a:rPr lang="en-US" altLang="zh-TW" smtClean="0">
                <a:latin typeface="PMingLiU" pitchFamily="18" charset="-120"/>
              </a:rPr>
              <a:t>4 </a:t>
            </a:r>
            <a:r>
              <a:rPr lang="zh-TW" altLang="en-US" smtClean="0">
                <a:latin typeface="PMingLiU" pitchFamily="18" charset="-120"/>
              </a:rPr>
              <a:t>月 </a:t>
            </a:r>
            <a:r>
              <a:rPr lang="en-US" altLang="zh-TW" smtClean="0">
                <a:latin typeface="PMingLiU" pitchFamily="18" charset="-120"/>
              </a:rPr>
              <a:t>2 </a:t>
            </a:r>
            <a:r>
              <a:rPr lang="zh-TW" altLang="en-US" smtClean="0">
                <a:latin typeface="PMingLiU" pitchFamily="18" charset="-120"/>
              </a:rPr>
              <a:t>日</a:t>
            </a:r>
            <a:endParaRPr lang="en-US" dirty="0">
              <a:latin typeface="PMingLiU" pitchFamily="18" charset="-120"/>
            </a:endParaRPr>
          </a:p>
        </p:txBody>
      </p:sp>
      <p:sp>
        <p:nvSpPr>
          <p:cNvPr id="4" name="Footer Placeholder 3"/>
          <p:cNvSpPr>
            <a:spLocks noGrp="1"/>
          </p:cNvSpPr>
          <p:nvPr>
            <p:ph type="ftr" sz="quarter" idx="11"/>
          </p:nvPr>
        </p:nvSpPr>
        <p:spPr/>
        <p:txBody>
          <a:bodyPr/>
          <a:lstStyle/>
          <a:p>
            <a:r>
              <a:rPr lang="en-US" dirty="0" smtClean="0"/>
              <a:t>Getting Started</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PMingLiU" pitchFamily="18" charset="-12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PMingLiU" pitchFamily="18" charset="-120"/>
            </a:endParaRPr>
          </a:p>
        </p:txBody>
      </p:sp>
      <p:sp>
        <p:nvSpPr>
          <p:cNvPr id="14" name="Right Triangle 13"/>
          <p:cNvSpPr>
            <a:spLocks/>
          </p:cNvSpPr>
          <p:nvPr/>
        </p:nvSpPr>
        <p:spPr bwMode="auto">
          <a:xfrm>
            <a:off x="-6042" y="5791253"/>
            <a:ext cx="3402314" cy="1080868"/>
          </a:xfrm>
          <a:prstGeom prst="rtTriangle">
            <a:avLst/>
          </a:prstGeom>
          <a:blipFill>
            <a:blip r:embed="rId7"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PMingLiU" pitchFamily="18" charset="-12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US" altLang="zh-TW" smtClean="0">
                <a:latin typeface="PMingLiU" pitchFamily="18" charset="-120"/>
              </a:rPr>
              <a:t>2012 </a:t>
            </a:r>
            <a:r>
              <a:rPr lang="zh-TW" altLang="en-US" smtClean="0">
                <a:latin typeface="PMingLiU" pitchFamily="18" charset="-120"/>
              </a:rPr>
              <a:t>年 </a:t>
            </a:r>
            <a:r>
              <a:rPr lang="en-US" altLang="zh-TW" smtClean="0">
                <a:latin typeface="PMingLiU" pitchFamily="18" charset="-120"/>
              </a:rPr>
              <a:t>4 </a:t>
            </a:r>
            <a:r>
              <a:rPr lang="zh-TW" altLang="en-US" smtClean="0">
                <a:latin typeface="PMingLiU" pitchFamily="18" charset="-120"/>
              </a:rPr>
              <a:t>月 </a:t>
            </a:r>
            <a:r>
              <a:rPr lang="en-US" altLang="zh-TW" smtClean="0">
                <a:latin typeface="PMingLiU" pitchFamily="18" charset="-120"/>
              </a:rPr>
              <a:t>2 </a:t>
            </a:r>
            <a:r>
              <a:rPr lang="zh-TW" altLang="en-US" smtClean="0">
                <a:latin typeface="PMingLiU" pitchFamily="18" charset="-120"/>
              </a:rPr>
              <a:t>日</a:t>
            </a:r>
            <a:endParaRPr lang="en-US" dirty="0">
              <a:latin typeface="PMingLiU" pitchFamily="18" charset="-12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PMingLiU" pitchFamily="18" charset="-120"/>
              </a:defRPr>
            </a:lvl1pPr>
            <a:extLst/>
          </a:lstStyle>
          <a:p>
            <a:r>
              <a:rPr lang="en-US" smtClean="0"/>
              <a:t>Getting Started</a:t>
            </a:r>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PMingLiU" pitchFamily="18" charset="-120"/>
              </a:defRPr>
            </a:lvl1pPr>
            <a:extLst/>
          </a:lstStyle>
          <a:p>
            <a:fld id="{2B311C8D-3B42-4150-880E-F70598F3D0E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7" r:id="rId4"/>
    <p:sldLayoutId id="2147483672" r:id="rId5"/>
  </p:sldLayoutIdLst>
  <p:hf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PMingLiU" pitchFamily="18" charset="-12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800" kern="1200">
          <a:solidFill>
            <a:schemeClr val="tx1"/>
          </a:solidFill>
          <a:latin typeface="PMingLiU" pitchFamily="18" charset="-120"/>
          <a:ea typeface="+mn-ea"/>
          <a:cs typeface="+mn-cs"/>
        </a:defRPr>
      </a:lvl1pPr>
      <a:lvl2pPr marL="621792" indent="-228600" algn="l" rtl="0" eaLnBrk="1" latinLnBrk="0" hangingPunct="1">
        <a:spcBef>
          <a:spcPts val="324"/>
        </a:spcBef>
        <a:buClr>
          <a:schemeClr val="accent2"/>
        </a:buClr>
        <a:buFont typeface="Verdana"/>
        <a:buChar char="◦"/>
        <a:defRPr kumimoji="0" sz="2400" kern="1200">
          <a:solidFill>
            <a:schemeClr val="tx1"/>
          </a:solidFill>
          <a:latin typeface="PMingLiU" pitchFamily="18" charset="-120"/>
          <a:ea typeface="+mn-ea"/>
          <a:cs typeface="+mn-cs"/>
        </a:defRPr>
      </a:lvl2pPr>
      <a:lvl3pPr marL="859536" indent="-228600" algn="l" rtl="0" eaLnBrk="1" latinLnBrk="0" hangingPunct="1">
        <a:spcBef>
          <a:spcPts val="350"/>
        </a:spcBef>
        <a:buClr>
          <a:schemeClr val="accent1"/>
        </a:buClr>
        <a:buSzPct val="100000"/>
        <a:buFont typeface="Wingdings 2"/>
        <a:buChar char=""/>
        <a:defRPr kumimoji="0" sz="2400" kern="1200">
          <a:solidFill>
            <a:schemeClr val="tx1"/>
          </a:solidFill>
          <a:latin typeface="PMingLiU" pitchFamily="18" charset="-120"/>
          <a:ea typeface="+mn-ea"/>
          <a:cs typeface="+mn-cs"/>
        </a:defRPr>
      </a:lvl3pPr>
      <a:lvl4pPr marL="1143000" indent="-228600" algn="l" rtl="0" eaLnBrk="1" latinLnBrk="0" hangingPunct="1">
        <a:spcBef>
          <a:spcPts val="350"/>
        </a:spcBef>
        <a:buClr>
          <a:schemeClr val="accent2"/>
        </a:buClr>
        <a:buFont typeface="Arial" pitchFamily="34" charset="0"/>
        <a:buChar char="–"/>
        <a:defRPr kumimoji="0" sz="2400" kern="1200">
          <a:solidFill>
            <a:schemeClr val="tx1"/>
          </a:solidFill>
          <a:latin typeface="PMingLiU" pitchFamily="18" charset="-120"/>
          <a:ea typeface="+mn-ea"/>
          <a:cs typeface="+mn-cs"/>
        </a:defRPr>
      </a:lvl4pPr>
      <a:lvl5pPr marL="1371600" indent="-228600" algn="l" rtl="0" eaLnBrk="1" latinLnBrk="0" hangingPunct="1">
        <a:spcBef>
          <a:spcPts val="350"/>
        </a:spcBef>
        <a:buClr>
          <a:schemeClr val="accent1"/>
        </a:buClr>
        <a:buFont typeface="Wingdings" pitchFamily="2" charset="2"/>
        <a:buChar char="§"/>
        <a:defRPr kumimoji="0" sz="2400" kern="1200">
          <a:solidFill>
            <a:schemeClr val="tx1"/>
          </a:solidFill>
          <a:latin typeface="PMingLiU" pitchFamily="18" charset="-12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mailto:%20nmtp@cms.hhs.gov"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hyperlink" Target="http://www.cms.gov/NationalMedicareTrainingProgra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descr="C:\Documents and Settings\ab29\Local Settings\Temporary Internet Files\Content.IE5\8SIXVW2N\MP900409640[1].jpg"/>
          <p:cNvPicPr>
            <a:picLocks noChangeAspect="1" noChangeArrowheads="1"/>
          </p:cNvPicPr>
          <p:nvPr/>
        </p:nvPicPr>
        <p:blipFill>
          <a:blip r:embed="rId3" cstate="print"/>
          <a:srcRect l="52222" t="4444" b="18889"/>
          <a:stretch>
            <a:fillRect/>
          </a:stretch>
        </p:blipFill>
        <p:spPr bwMode="auto">
          <a:xfrm>
            <a:off x="0" y="0"/>
            <a:ext cx="3276600" cy="5257800"/>
          </a:xfrm>
          <a:prstGeom prst="rect">
            <a:avLst/>
          </a:prstGeom>
          <a:noFill/>
        </p:spPr>
      </p:pic>
      <p:pic>
        <p:nvPicPr>
          <p:cNvPr id="1032" name="Picture 8" descr="C:\Documents and Settings\ab29\Local Settings\Temporary Internet Files\Content.IE5\7ZND71FB\MP900309115[1].jpg"/>
          <p:cNvPicPr>
            <a:picLocks noChangeAspect="1" noChangeArrowheads="1"/>
          </p:cNvPicPr>
          <p:nvPr/>
        </p:nvPicPr>
        <p:blipFill>
          <a:blip r:embed="rId4" cstate="print"/>
          <a:srcRect/>
          <a:stretch>
            <a:fillRect/>
          </a:stretch>
        </p:blipFill>
        <p:spPr bwMode="auto">
          <a:xfrm>
            <a:off x="3200400" y="1600200"/>
            <a:ext cx="2432304" cy="3657600"/>
          </a:xfrm>
          <a:prstGeom prst="rect">
            <a:avLst/>
          </a:prstGeom>
          <a:noFill/>
        </p:spPr>
      </p:pic>
      <p:sp>
        <p:nvSpPr>
          <p:cNvPr id="2" name="Title 1"/>
          <p:cNvSpPr>
            <a:spLocks noGrp="1"/>
          </p:cNvSpPr>
          <p:nvPr>
            <p:ph type="ctrTitle"/>
          </p:nvPr>
        </p:nvSpPr>
        <p:spPr>
          <a:xfrm>
            <a:off x="914400" y="1752600"/>
            <a:ext cx="7848600" cy="1829761"/>
          </a:xfrm>
        </p:spPr>
        <p:txBody>
          <a:bodyPr>
            <a:normAutofit fontScale="90000"/>
          </a:bodyPr>
          <a:lstStyle/>
          <a:p>
            <a:pPr algn="r" defTabSz="914400">
              <a:spcBef>
                <a:spcPts val="0"/>
              </a:spcBef>
              <a:buNone/>
            </a:pPr>
            <a:r>
              <a:rPr lang="en-US" sz="5400" b="1" i="0">
                <a:solidFill>
                  <a:srgbClr val="464646"/>
                </a:solidFill>
                <a:effectLst>
                  <a:outerShdw blurRad="31750" dist="25400" dir="5400000" algn="tl">
                    <a:srgbClr val="000000">
                      <a:alpha val="25000"/>
                    </a:srgbClr>
                  </a:outerShdw>
                </a:effectLst>
                <a:latin typeface="PMingLiU" pitchFamily="18" charset="-120"/>
                <a:ea typeface="PMingLiU" pitchFamily="18" charset="-120"/>
              </a:rPr>
              <a:t>「</a:t>
            </a:r>
            <a:r>
              <a:rPr lang="en-US" sz="5400" b="1" i="0" smtClean="0">
                <a:solidFill>
                  <a:srgbClr val="464646"/>
                </a:solidFill>
                <a:effectLst>
                  <a:outerShdw blurRad="31750" dist="25400" dir="5400000" algn="tl">
                    <a:srgbClr val="000000">
                      <a:alpha val="25000"/>
                    </a:srgbClr>
                  </a:outerShdw>
                </a:effectLst>
                <a:latin typeface="PMingLiU" pitchFamily="18" charset="-120"/>
                <a:ea typeface="PMingLiU" pitchFamily="18" charset="-120"/>
              </a:rPr>
              <a:t>聯邦</a:t>
            </a:r>
            <a:br>
              <a:rPr lang="en-US" sz="5400" b="1" i="0" smtClean="0">
                <a:solidFill>
                  <a:srgbClr val="464646"/>
                </a:solidFill>
                <a:effectLst>
                  <a:outerShdw blurRad="31750" dist="25400" dir="5400000" algn="tl">
                    <a:srgbClr val="000000">
                      <a:alpha val="25000"/>
                    </a:srgbClr>
                  </a:outerShdw>
                </a:effectLst>
                <a:latin typeface="PMingLiU" pitchFamily="18" charset="-120"/>
                <a:ea typeface="PMingLiU" pitchFamily="18" charset="-120"/>
              </a:rPr>
            </a:br>
            <a:r>
              <a:rPr lang="en-US" sz="5400" b="1" i="0" smtClean="0">
                <a:solidFill>
                  <a:srgbClr val="464646"/>
                </a:solidFill>
                <a:effectLst>
                  <a:outerShdw blurRad="31750" dist="25400" dir="5400000" algn="tl">
                    <a:srgbClr val="000000">
                      <a:alpha val="25000"/>
                    </a:srgbClr>
                  </a:outerShdw>
                </a:effectLst>
                <a:latin typeface="PMingLiU" pitchFamily="18" charset="-120"/>
                <a:ea typeface="PMingLiU" pitchFamily="18" charset="-120"/>
              </a:rPr>
              <a:t>醫療</a:t>
            </a:r>
            <a:br>
              <a:rPr lang="en-US" sz="5400" b="1" i="0" smtClean="0">
                <a:solidFill>
                  <a:srgbClr val="464646"/>
                </a:solidFill>
                <a:effectLst>
                  <a:outerShdw blurRad="31750" dist="25400" dir="5400000" algn="tl">
                    <a:srgbClr val="000000">
                      <a:alpha val="25000"/>
                    </a:srgbClr>
                  </a:outerShdw>
                </a:effectLst>
                <a:latin typeface="PMingLiU" pitchFamily="18" charset="-120"/>
                <a:ea typeface="PMingLiU" pitchFamily="18" charset="-120"/>
              </a:rPr>
            </a:br>
            <a:r>
              <a:rPr lang="en-US" sz="5400" b="1" i="0" smtClean="0">
                <a:solidFill>
                  <a:srgbClr val="464646"/>
                </a:solidFill>
                <a:effectLst>
                  <a:outerShdw blurRad="31750" dist="25400" dir="5400000" algn="tl">
                    <a:srgbClr val="000000">
                      <a:alpha val="25000"/>
                    </a:srgbClr>
                  </a:outerShdw>
                </a:effectLst>
                <a:latin typeface="PMingLiU" pitchFamily="18" charset="-120"/>
                <a:ea typeface="PMingLiU" pitchFamily="18" charset="-120"/>
              </a:rPr>
              <a:t>保險</a:t>
            </a:r>
            <a:r>
              <a:rPr lang="en-US" sz="5400" b="1" i="0">
                <a:solidFill>
                  <a:srgbClr val="464646"/>
                </a:solidFill>
                <a:effectLst>
                  <a:outerShdw blurRad="31750" dist="25400" dir="5400000" algn="tl">
                    <a:srgbClr val="000000">
                      <a:alpha val="25000"/>
                    </a:srgbClr>
                  </a:outerShdw>
                </a:effectLst>
                <a:latin typeface="PMingLiU" pitchFamily="18" charset="-120"/>
                <a:ea typeface="PMingLiU" pitchFamily="18" charset="-120"/>
              </a:rPr>
              <a:t>」</a:t>
            </a:r>
          </a:p>
        </p:txBody>
      </p:sp>
      <p:sp>
        <p:nvSpPr>
          <p:cNvPr id="3" name="Subtitle 2"/>
          <p:cNvSpPr>
            <a:spLocks noGrp="1"/>
          </p:cNvSpPr>
          <p:nvPr>
            <p:ph type="subTitle" idx="1"/>
          </p:nvPr>
        </p:nvSpPr>
        <p:spPr>
          <a:xfrm>
            <a:off x="838200" y="3581400"/>
            <a:ext cx="7772400" cy="1199704"/>
          </a:xfrm>
        </p:spPr>
        <p:txBody>
          <a:bodyPr>
            <a:normAutofit/>
          </a:bodyPr>
          <a:lstStyle/>
          <a:p>
            <a:pPr marL="0" marR="64008" indent="0" algn="r">
              <a:buNone/>
            </a:pPr>
            <a:r>
              <a:rPr lang="en-US" sz="2800" b="1" i="0">
                <a:solidFill>
                  <a:srgbClr val="464646"/>
                </a:solidFill>
                <a:latin typeface="PMingLiU" pitchFamily="18" charset="-120"/>
                <a:ea typeface="PMingLiU" pitchFamily="18" charset="-120"/>
              </a:rPr>
              <a:t>入門指南</a:t>
            </a:r>
          </a:p>
        </p:txBody>
      </p:sp>
      <p:pic>
        <p:nvPicPr>
          <p:cNvPr id="1034" name="Picture 10" descr="C:\Documents and Settings\ab29\Local Settings\Temporary Internet Files\Content.IE5\I0WIJ97D\MP900438813[1].jpg"/>
          <p:cNvPicPr>
            <a:picLocks noChangeAspect="1" noChangeArrowheads="1"/>
          </p:cNvPicPr>
          <p:nvPr/>
        </p:nvPicPr>
        <p:blipFill>
          <a:blip r:embed="rId5" cstate="print"/>
          <a:srcRect/>
          <a:stretch>
            <a:fillRect/>
          </a:stretch>
        </p:blipFill>
        <p:spPr bwMode="auto">
          <a:xfrm>
            <a:off x="2209800" y="3886200"/>
            <a:ext cx="1981200" cy="2971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Date Placeholder 5"/>
          <p:cNvSpPr>
            <a:spLocks noGrp="1"/>
          </p:cNvSpPr>
          <p:nvPr>
            <p:ph type="dt" sz="half" idx="10"/>
          </p:nvPr>
        </p:nvSpPr>
        <p:spPr bwMode="auto">
          <a:xfrm>
            <a:off x="457200" y="6324600"/>
            <a:ext cx="2133600" cy="365125"/>
          </a:xfrm>
          <a:prstGeom prst="rect">
            <a:avLst/>
          </a:prstGeom>
          <a:noFill/>
          <a:ln>
            <a:miter lim="800000"/>
            <a:headEnd/>
            <a:tailEnd/>
          </a:ln>
        </p:spPr>
        <p:txBody>
          <a:bodyPr wrap="square" numCol="1" anchorCtr="0" compatLnSpc="1">
            <a:prstTxWarp prst="textNoShape">
              <a:avLst/>
            </a:prstTxWarp>
          </a:bodyPr>
          <a:lstStyle/>
          <a:p>
            <a:pPr algn="l" defTabSz="914400">
              <a:spcBef>
                <a:spcPts val="0"/>
              </a:spcBef>
              <a:spcAft>
                <a:spcPts val="0"/>
              </a:spcAft>
              <a:buNone/>
            </a:pPr>
            <a:r>
              <a:rPr lang="en-US" altLang="zh-TW" sz="1000" b="0" i="0" smtClean="0">
                <a:solidFill>
                  <a:schemeClr val="tx1"/>
                </a:solidFill>
                <a:latin typeface="Arial"/>
                <a:ea typeface="+mn-ea"/>
                <a:cs typeface="Arial"/>
              </a:rPr>
              <a:t>2012 </a:t>
            </a:r>
            <a:r>
              <a:rPr lang="zh-TW" altLang="en-US" sz="1000" b="0" i="0" smtClean="0">
                <a:solidFill>
                  <a:schemeClr val="tx1"/>
                </a:solidFill>
                <a:latin typeface="Arial"/>
                <a:ea typeface="+mn-ea"/>
                <a:cs typeface="Arial"/>
              </a:rPr>
              <a:t>年 </a:t>
            </a:r>
            <a:r>
              <a:rPr lang="en-US" altLang="zh-TW" sz="1000" b="0" i="0" smtClean="0">
                <a:solidFill>
                  <a:schemeClr val="tx1"/>
                </a:solidFill>
                <a:latin typeface="Arial"/>
                <a:ea typeface="+mn-ea"/>
                <a:cs typeface="Arial"/>
              </a:rPr>
              <a:t>4 </a:t>
            </a:r>
            <a:r>
              <a:rPr lang="zh-TW" altLang="en-US" sz="1000" b="0" i="0" smtClean="0">
                <a:solidFill>
                  <a:schemeClr val="tx1"/>
                </a:solidFill>
                <a:latin typeface="Arial"/>
                <a:ea typeface="+mn-ea"/>
                <a:cs typeface="Arial"/>
              </a:rPr>
              <a:t>月 </a:t>
            </a:r>
            <a:r>
              <a:rPr lang="en-US" altLang="zh-TW" sz="1000" b="0" i="0" smtClean="0">
                <a:solidFill>
                  <a:schemeClr val="tx1"/>
                </a:solidFill>
                <a:latin typeface="Arial"/>
                <a:ea typeface="+mn-ea"/>
                <a:cs typeface="Arial"/>
              </a:rPr>
              <a:t>2 </a:t>
            </a:r>
            <a:r>
              <a:rPr lang="zh-TW" altLang="en-US" sz="1000" b="0" i="0" smtClean="0">
                <a:solidFill>
                  <a:schemeClr val="tx1"/>
                </a:solidFill>
                <a:latin typeface="Arial"/>
                <a:ea typeface="+mn-ea"/>
                <a:cs typeface="Arial"/>
              </a:rPr>
              <a:t>日</a:t>
            </a:r>
            <a:endParaRPr lang="en-US" sz="1000" b="0" i="0">
              <a:solidFill>
                <a:schemeClr val="tx1"/>
              </a:solidFill>
              <a:latin typeface="Arial"/>
              <a:ea typeface="+mn-ea"/>
              <a:cs typeface="Arial"/>
            </a:endParaRPr>
          </a:p>
        </p:txBody>
      </p:sp>
      <p:sp>
        <p:nvSpPr>
          <p:cNvPr id="9" name="Footer Placeholder 8"/>
          <p:cNvSpPr>
            <a:spLocks noGrp="1"/>
          </p:cNvSpPr>
          <p:nvPr>
            <p:ph type="ftr" sz="quarter" idx="11"/>
          </p:nvPr>
        </p:nvSpPr>
        <p:spPr>
          <a:xfrm>
            <a:off x="3124200" y="6324600"/>
            <a:ext cx="2895600" cy="365125"/>
          </a:xfrm>
          <a:prstGeom prst="rect">
            <a:avLst/>
          </a:prstGeom>
        </p:spPr>
        <p:txBody>
          <a:bodyPr/>
          <a:lstStyle/>
          <a:p>
            <a:pPr algn="r" defTabSz="914400">
              <a:buNone/>
            </a:pPr>
            <a:r>
              <a:rPr lang="en-US" sz="1000" b="0" i="0">
                <a:solidFill>
                  <a:schemeClr val="tx1"/>
                </a:solidFill>
                <a:ea typeface="+mn-ea"/>
                <a:cs typeface="+mn-cs"/>
              </a:rPr>
              <a:t>入門指南</a:t>
            </a:r>
          </a:p>
        </p:txBody>
      </p:sp>
      <p:sp>
        <p:nvSpPr>
          <p:cNvPr id="8" name="Slide Number Placeholder 7"/>
          <p:cNvSpPr>
            <a:spLocks noGrp="1"/>
          </p:cNvSpPr>
          <p:nvPr>
            <p:ph type="sldNum" sz="quarter" idx="12"/>
          </p:nvPr>
        </p:nvSpPr>
        <p:spPr>
          <a:xfrm>
            <a:off x="6553200" y="6324600"/>
            <a:ext cx="2133600" cy="365125"/>
          </a:xfrm>
          <a:prstGeom prst="rect">
            <a:avLst/>
          </a:prstGeom>
        </p:spPr>
        <p:txBody>
          <a:bodyPr/>
          <a:lstStyle/>
          <a:p>
            <a:pPr algn="r" defTabSz="914400">
              <a:buNone/>
            </a:pPr>
            <a:fld id="{885A69B2-5218-42C2-B888-204363120602}" type="slidenum">
              <a:rPr lang="en-US" sz="1000" b="0" i="0">
                <a:solidFill>
                  <a:schemeClr val="tx1"/>
                </a:solidFill>
                <a:ea typeface="+mn-ea"/>
                <a:cs typeface="+mn-cs"/>
              </a:rPr>
              <a:pPr algn="r" defTabSz="914400">
                <a:buNone/>
              </a:pPr>
              <a:t>10</a:t>
            </a:fld>
            <a:endParaRPr lang="en-US" sz="1000" b="0" i="0">
              <a:solidFill>
                <a:schemeClr val="tx1"/>
              </a:solidFill>
              <a:ea typeface="+mn-ea"/>
              <a:cs typeface="+mn-cs"/>
            </a:endParaRPr>
          </a:p>
        </p:txBody>
      </p:sp>
      <p:sp>
        <p:nvSpPr>
          <p:cNvPr id="27651" name="Rectangle 2"/>
          <p:cNvSpPr>
            <a:spLocks noGrp="1" noChangeArrowheads="1"/>
          </p:cNvSpPr>
          <p:nvPr>
            <p:ph type="title"/>
          </p:nvPr>
        </p:nvSpPr>
        <p:spPr/>
        <p:txBody>
          <a:bodyPr>
            <a:noAutofit/>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Arial"/>
              </a:rPr>
              <a:t>您需支付的住院服務費用</a:t>
            </a:r>
          </a:p>
        </p:txBody>
      </p:sp>
      <p:graphicFrame>
        <p:nvGraphicFramePr>
          <p:cNvPr id="2" name="Table 1"/>
          <p:cNvGraphicFramePr>
            <a:graphicFrameLocks noGrp="1"/>
          </p:cNvGraphicFramePr>
          <p:nvPr>
            <p:extLst>
              <p:ext uri="{D42A27DB-BD31-4B8C-83A1-F6EECF244321}">
                <p14:modId xmlns:p14="http://schemas.microsoft.com/office/powerpoint/2010/main" xmlns="" val="3308581700"/>
              </p:ext>
            </p:extLst>
          </p:nvPr>
        </p:nvGraphicFramePr>
        <p:xfrm>
          <a:off x="533400" y="1676400"/>
          <a:ext cx="8138160" cy="4114798"/>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3657600"/>
                <a:gridCol w="4480560"/>
              </a:tblGrid>
              <a:tr h="1313234">
                <a:tc>
                  <a:txBody>
                    <a:bodyPr/>
                    <a:lstStyle/>
                    <a:p>
                      <a:pPr marL="283464" indent="0" algn="l" defTabSz="914400">
                        <a:buNone/>
                      </a:pPr>
                      <a:r>
                        <a:rPr lang="en-US" sz="2400" b="1" i="0">
                          <a:solidFill>
                            <a:schemeClr val="tx1"/>
                          </a:solidFill>
                          <a:latin typeface="PMingLiU" pitchFamily="18" charset="-120"/>
                          <a:ea typeface="+mn-ea"/>
                          <a:cs typeface="+mn-cs"/>
                        </a:rPr>
                        <a:t>2012 年的每個福利期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a:buNone/>
                      </a:pPr>
                      <a:r>
                        <a:rPr lang="en-US" sz="2400" b="1" i="0">
                          <a:solidFill>
                            <a:schemeClr val="tx1"/>
                          </a:solidFill>
                          <a:latin typeface="PMingLiU" pitchFamily="18" charset="-120"/>
                          <a:ea typeface="+mn-ea"/>
                          <a:cs typeface="+mn-cs"/>
                        </a:rPr>
                        <a:t>您支付</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496110">
                <a:tc>
                  <a:txBody>
                    <a:bodyPr/>
                    <a:lstStyle/>
                    <a:p>
                      <a:pPr marL="283464" indent="0" algn="l" defTabSz="914400">
                        <a:buNone/>
                      </a:pPr>
                      <a:r>
                        <a:rPr lang="en-US" sz="2400" b="0" i="0">
                          <a:solidFill>
                            <a:schemeClr val="dk1"/>
                          </a:solidFill>
                          <a:latin typeface="PMingLiU" pitchFamily="18" charset="-120"/>
                          <a:ea typeface="+mn-ea"/>
                          <a:cs typeface="+mn-cs"/>
                        </a:rPr>
                        <a:t>1-60 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0" algn="ctr" defTabSz="914400">
                        <a:buNone/>
                      </a:pPr>
                      <a:r>
                        <a:rPr lang="en-US" sz="2400" b="0" i="0">
                          <a:solidFill>
                            <a:schemeClr val="dk1"/>
                          </a:solidFill>
                          <a:latin typeface="PMingLiU" pitchFamily="18" charset="-120"/>
                          <a:ea typeface="+mn-ea"/>
                          <a:cs typeface="+mn-cs"/>
                        </a:rPr>
                        <a:t>1,156 美元的自付額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96110">
                <a:tc>
                  <a:txBody>
                    <a:bodyPr/>
                    <a:lstStyle/>
                    <a:p>
                      <a:pPr marL="283464" indent="0" algn="l" defTabSz="914400">
                        <a:buNone/>
                      </a:pPr>
                      <a:r>
                        <a:rPr lang="en-US" sz="2400" b="0" i="0">
                          <a:solidFill>
                            <a:schemeClr val="dk1"/>
                          </a:solidFill>
                          <a:latin typeface="PMingLiU" pitchFamily="18" charset="-120"/>
                          <a:ea typeface="+mn-ea"/>
                          <a:cs typeface="+mn-cs"/>
                        </a:rPr>
                        <a:t>61-90 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228600" indent="0" algn="ctr" defTabSz="914400">
                        <a:buNone/>
                      </a:pPr>
                      <a:r>
                        <a:rPr lang="en-US" sz="2400" b="0" i="0">
                          <a:solidFill>
                            <a:schemeClr val="dk1"/>
                          </a:solidFill>
                          <a:latin typeface="PMingLiU" pitchFamily="18" charset="-120"/>
                          <a:ea typeface="+mn-ea"/>
                          <a:cs typeface="+mn-cs"/>
                        </a:rPr>
                        <a:t>每天 289 美元</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904672">
                <a:tc>
                  <a:txBody>
                    <a:bodyPr/>
                    <a:lstStyle/>
                    <a:p>
                      <a:pPr marL="283464" indent="0" algn="l" defTabSz="914400">
                        <a:buNone/>
                      </a:pPr>
                      <a:r>
                        <a:rPr lang="en-US" sz="2400" b="0" i="0">
                          <a:solidFill>
                            <a:schemeClr val="dk1"/>
                          </a:solidFill>
                          <a:latin typeface="PMingLiU" pitchFamily="18" charset="-120"/>
                          <a:ea typeface="+mn-ea"/>
                          <a:cs typeface="+mn-cs"/>
                        </a:rPr>
                        <a:t>91-150 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0" algn="ctr" defTabSz="914400">
                        <a:buNone/>
                      </a:pPr>
                      <a:r>
                        <a:rPr lang="en-US" sz="2400" b="0" i="0">
                          <a:solidFill>
                            <a:schemeClr val="dk1"/>
                          </a:solidFill>
                          <a:latin typeface="PMingLiU" pitchFamily="18" charset="-120"/>
                          <a:ea typeface="+mn-ea"/>
                          <a:cs typeface="+mn-cs"/>
                        </a:rPr>
                        <a:t>每天 578 美元 </a:t>
                      </a:r>
                    </a:p>
                    <a:p>
                      <a:pPr marL="228600" indent="0" algn="ctr" defTabSz="914400">
                        <a:buNone/>
                      </a:pPr>
                      <a:r>
                        <a:rPr lang="en-US" sz="2400" b="0" i="0">
                          <a:solidFill>
                            <a:schemeClr val="dk1"/>
                          </a:solidFill>
                          <a:latin typeface="PMingLiU" pitchFamily="18" charset="-120"/>
                          <a:ea typeface="+mn-ea"/>
                          <a:cs typeface="+mn-cs"/>
                        </a:rPr>
                        <a:t>（60 天終身</a:t>
                      </a:r>
                      <a:r>
                        <a:rPr lang="en-US" sz="2400" b="0" i="0" baseline="0">
                          <a:solidFill>
                            <a:schemeClr val="dk1"/>
                          </a:solidFill>
                          <a:latin typeface="PMingLiU" pitchFamily="18" charset="-120"/>
                          <a:ea typeface="+mn-ea"/>
                          <a:cs typeface="+mn-cs"/>
                        </a:rPr>
                        <a:t>儲備天）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04672">
                <a:tc>
                  <a:txBody>
                    <a:bodyPr/>
                    <a:lstStyle/>
                    <a:p>
                      <a:pPr marL="347472" indent="0" algn="l" defTabSz="914400">
                        <a:buNone/>
                      </a:pPr>
                      <a:r>
                        <a:rPr lang="en-US" sz="2400" b="0" i="0">
                          <a:solidFill>
                            <a:schemeClr val="dk1"/>
                          </a:solidFill>
                          <a:latin typeface="PMingLiU" pitchFamily="18" charset="-120"/>
                          <a:ea typeface="+mn-ea"/>
                          <a:cs typeface="+mn-cs"/>
                        </a:rPr>
                        <a:t>150 </a:t>
                      </a:r>
                      <a:r>
                        <a:rPr lang="en-US" sz="2400" b="0" i="0" smtClean="0">
                          <a:solidFill>
                            <a:schemeClr val="dk1"/>
                          </a:solidFill>
                          <a:latin typeface="PMingLiU" pitchFamily="18" charset="-120"/>
                          <a:ea typeface="+mn-ea"/>
                          <a:cs typeface="+mn-cs"/>
                        </a:rPr>
                        <a:t>天</a:t>
                      </a:r>
                      <a:r>
                        <a:rPr lang="zh-TW" altLang="en-US" sz="2400" b="0" i="0" smtClean="0">
                          <a:solidFill>
                            <a:schemeClr val="dk1"/>
                          </a:solidFill>
                          <a:latin typeface="PMingLiU" pitchFamily="18" charset="-120"/>
                          <a:ea typeface="+mn-ea"/>
                          <a:cs typeface="+mn-cs"/>
                        </a:rPr>
                        <a:t>以後</a:t>
                      </a:r>
                      <a:r>
                        <a:rPr lang="en-US" sz="2400" b="0" i="0" smtClean="0">
                          <a:solidFill>
                            <a:schemeClr val="dk1"/>
                          </a:solidFill>
                          <a:latin typeface="PMingLiU" pitchFamily="18" charset="-120"/>
                          <a:ea typeface="+mn-ea"/>
                          <a:cs typeface="+mn-cs"/>
                        </a:rPr>
                        <a:t>的所有天數</a:t>
                      </a:r>
                      <a:endParaRPr lang="en-US" sz="2400" b="0" i="0">
                        <a:solidFill>
                          <a:schemeClr val="dk1"/>
                        </a:solidFill>
                        <a:latin typeface="PMingLiU" pitchFamily="18" charset="-12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228600" indent="0" algn="ctr" defTabSz="914400">
                        <a:buNone/>
                      </a:pPr>
                      <a:r>
                        <a:rPr lang="en-US" sz="2400" b="0" i="0">
                          <a:solidFill>
                            <a:schemeClr val="dk1"/>
                          </a:solidFill>
                          <a:latin typeface="PMingLiU" pitchFamily="18" charset="-120"/>
                          <a:ea typeface="+mn-ea"/>
                          <a:cs typeface="+mn-cs"/>
                        </a:rPr>
                        <a:t>所有費用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381000" y="274638"/>
            <a:ext cx="8610600" cy="1143000"/>
          </a:xfrm>
        </p:spPr>
        <p:txBody>
          <a:bodyPr>
            <a:noAutofit/>
          </a:bodyPr>
          <a:lstStyle/>
          <a:p>
            <a:pPr algn="l" defTabSz="914400">
              <a:spcBef>
                <a:spcPts val="0"/>
              </a:spcBef>
              <a:buNone/>
            </a:pPr>
            <a:r>
              <a:rPr lang="en-US" sz="4100" b="1" i="0" smtClean="0">
                <a:solidFill>
                  <a:srgbClr val="464646"/>
                </a:solidFill>
                <a:effectLst>
                  <a:outerShdw blurRad="31750" dist="25400" dir="5400000" algn="tl">
                    <a:srgbClr val="000000">
                      <a:alpha val="25000"/>
                    </a:srgbClr>
                  </a:outerShdw>
                </a:effectLst>
                <a:ea typeface="+mj-ea"/>
                <a:cs typeface="Arial"/>
              </a:rPr>
              <a:t>您需要支付的專業護理機構護理費用</a:t>
            </a:r>
            <a:endParaRPr lang="en-US" sz="4100" b="1" i="0">
              <a:solidFill>
                <a:srgbClr val="464646"/>
              </a:solidFill>
              <a:effectLst>
                <a:outerShdw blurRad="31750" dist="25400" dir="5400000" algn="tl">
                  <a:srgbClr val="000000">
                    <a:alpha val="25000"/>
                  </a:srgbClr>
                </a:outerShdw>
              </a:effectLst>
              <a:ea typeface="+mj-ea"/>
              <a:cs typeface="Arial"/>
            </a:endParaRPr>
          </a:p>
        </p:txBody>
      </p:sp>
      <p:sp>
        <p:nvSpPr>
          <p:cNvPr id="30726" name="Date Placeholder 5"/>
          <p:cNvSpPr>
            <a:spLocks noGrp="1"/>
          </p:cNvSpPr>
          <p:nvPr>
            <p:ph type="dt" sz="half" idx="4294967295"/>
          </p:nvPr>
        </p:nvSpPr>
        <p:spPr bwMode="auto">
          <a:xfrm>
            <a:off x="457200" y="6324600"/>
            <a:ext cx="2133600" cy="365125"/>
          </a:xfrm>
          <a:prstGeom prst="rect">
            <a:avLst/>
          </a:prstGeom>
          <a:noFill/>
          <a:ln>
            <a:miter lim="800000"/>
            <a:headEnd/>
            <a:tailEnd/>
          </a:ln>
        </p:spPr>
        <p:txBody>
          <a:bodyPr wrap="square" numCol="1" anchorCtr="0" compatLnSpc="1">
            <a:prstTxWarp prst="textNoShape">
              <a:avLst/>
            </a:prstTxWarp>
          </a:bodyPr>
          <a:lstStyle/>
          <a:p>
            <a:pPr algn="l" defTabSz="914400">
              <a:spcBef>
                <a:spcPts val="0"/>
              </a:spcBef>
              <a:spcAft>
                <a:spcPts val="0"/>
              </a:spcAft>
              <a:buNone/>
            </a:pPr>
            <a:r>
              <a:rPr lang="en-US" altLang="zh-TW" sz="1000" b="0" i="0" smtClean="0">
                <a:solidFill>
                  <a:schemeClr val="tx1"/>
                </a:solidFill>
                <a:latin typeface="Arial"/>
                <a:ea typeface="+mn-ea"/>
                <a:cs typeface="Arial"/>
              </a:rPr>
              <a:t>2012 </a:t>
            </a:r>
            <a:r>
              <a:rPr lang="zh-TW" altLang="en-US" sz="1000" b="0" i="0" smtClean="0">
                <a:solidFill>
                  <a:schemeClr val="tx1"/>
                </a:solidFill>
                <a:latin typeface="Arial"/>
                <a:ea typeface="+mn-ea"/>
                <a:cs typeface="Arial"/>
              </a:rPr>
              <a:t>年 </a:t>
            </a:r>
            <a:r>
              <a:rPr lang="en-US" altLang="zh-TW" sz="1000" b="0" i="0" smtClean="0">
                <a:solidFill>
                  <a:schemeClr val="tx1"/>
                </a:solidFill>
                <a:latin typeface="Arial"/>
                <a:ea typeface="+mn-ea"/>
                <a:cs typeface="Arial"/>
              </a:rPr>
              <a:t>4 </a:t>
            </a:r>
            <a:r>
              <a:rPr lang="zh-TW" altLang="en-US" sz="1000" b="0" i="0" smtClean="0">
                <a:solidFill>
                  <a:schemeClr val="tx1"/>
                </a:solidFill>
                <a:latin typeface="Arial"/>
                <a:ea typeface="+mn-ea"/>
                <a:cs typeface="Arial"/>
              </a:rPr>
              <a:t>月 </a:t>
            </a:r>
            <a:r>
              <a:rPr lang="en-US" altLang="zh-TW" sz="1000" b="0" i="0" smtClean="0">
                <a:solidFill>
                  <a:schemeClr val="tx1"/>
                </a:solidFill>
                <a:latin typeface="Arial"/>
                <a:ea typeface="+mn-ea"/>
                <a:cs typeface="Arial"/>
              </a:rPr>
              <a:t>2 </a:t>
            </a:r>
            <a:r>
              <a:rPr lang="zh-TW" altLang="en-US" sz="1000" b="0" i="0" smtClean="0">
                <a:solidFill>
                  <a:schemeClr val="tx1"/>
                </a:solidFill>
                <a:latin typeface="Arial"/>
                <a:ea typeface="+mn-ea"/>
                <a:cs typeface="Arial"/>
              </a:rPr>
              <a:t>日</a:t>
            </a:r>
            <a:endParaRPr lang="en-US" sz="1000" b="0" i="0">
              <a:solidFill>
                <a:schemeClr val="tx1"/>
              </a:solidFill>
              <a:latin typeface="Arial"/>
              <a:ea typeface="+mn-ea"/>
              <a:cs typeface="Arial"/>
            </a:endParaRPr>
          </a:p>
        </p:txBody>
      </p:sp>
      <p:sp>
        <p:nvSpPr>
          <p:cNvPr id="9" name="Footer Placeholder 8"/>
          <p:cNvSpPr>
            <a:spLocks noGrp="1"/>
          </p:cNvSpPr>
          <p:nvPr>
            <p:ph type="ftr" sz="quarter" idx="4294967295"/>
          </p:nvPr>
        </p:nvSpPr>
        <p:spPr>
          <a:xfrm>
            <a:off x="3124200" y="6324600"/>
            <a:ext cx="2895600" cy="365125"/>
          </a:xfrm>
          <a:prstGeom prst="rect">
            <a:avLst/>
          </a:prstGeom>
        </p:spPr>
        <p:txBody>
          <a:bodyPr/>
          <a:lstStyle/>
          <a:p>
            <a:pPr algn="r" defTabSz="914400">
              <a:buNone/>
            </a:pPr>
            <a:r>
              <a:rPr lang="en-US" sz="1000" b="0" i="0">
                <a:solidFill>
                  <a:schemeClr val="tx1"/>
                </a:solidFill>
                <a:ea typeface="+mn-ea"/>
                <a:cs typeface="+mn-cs"/>
              </a:rPr>
              <a:t>入門指南</a:t>
            </a:r>
          </a:p>
        </p:txBody>
      </p:sp>
      <p:sp>
        <p:nvSpPr>
          <p:cNvPr id="8" name="Slide Number Placeholder 7"/>
          <p:cNvSpPr>
            <a:spLocks noGrp="1"/>
          </p:cNvSpPr>
          <p:nvPr>
            <p:ph type="sldNum" sz="quarter" idx="4294967295"/>
          </p:nvPr>
        </p:nvSpPr>
        <p:spPr>
          <a:xfrm>
            <a:off x="6553200" y="6324600"/>
            <a:ext cx="2133600" cy="365125"/>
          </a:xfrm>
          <a:prstGeom prst="rect">
            <a:avLst/>
          </a:prstGeom>
        </p:spPr>
        <p:txBody>
          <a:bodyPr/>
          <a:lstStyle/>
          <a:p>
            <a:pPr algn="r" defTabSz="914400">
              <a:buNone/>
            </a:pPr>
            <a:fld id="{885A69B2-5218-42C2-B888-204363120602}" type="slidenum">
              <a:rPr lang="en-US" sz="1000" b="0" i="0">
                <a:solidFill>
                  <a:schemeClr val="tx1"/>
                </a:solidFill>
                <a:ea typeface="+mn-ea"/>
                <a:cs typeface="+mn-cs"/>
              </a:rPr>
              <a:pPr algn="r" defTabSz="914400">
                <a:buNone/>
              </a:pPr>
              <a:t>11</a:t>
            </a:fld>
            <a:endParaRPr lang="en-US" sz="1000" b="0" i="0">
              <a:solidFill>
                <a:schemeClr val="tx1"/>
              </a:solidFill>
              <a:ea typeface="+mn-ea"/>
              <a:cs typeface="+mn-cs"/>
            </a:endParaRPr>
          </a:p>
        </p:txBody>
      </p:sp>
      <p:graphicFrame>
        <p:nvGraphicFramePr>
          <p:cNvPr id="7" name="Table 6"/>
          <p:cNvGraphicFramePr>
            <a:graphicFrameLocks noGrp="1"/>
          </p:cNvGraphicFramePr>
          <p:nvPr>
            <p:extLst>
              <p:ext uri="{D42A27DB-BD31-4B8C-83A1-F6EECF244321}">
                <p14:modId xmlns:p14="http://schemas.microsoft.com/office/powerpoint/2010/main" xmlns="" val="3661761943"/>
              </p:ext>
            </p:extLst>
          </p:nvPr>
        </p:nvGraphicFramePr>
        <p:xfrm>
          <a:off x="533400" y="1752600"/>
          <a:ext cx="8138160" cy="4114799"/>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4001262"/>
                <a:gridCol w="4136898"/>
              </a:tblGrid>
              <a:tr h="1034960">
                <a:tc>
                  <a:txBody>
                    <a:bodyPr/>
                    <a:lstStyle/>
                    <a:p>
                      <a:pPr marL="347472" indent="0" algn="ctr" defTabSz="914400">
                        <a:buNone/>
                      </a:pPr>
                      <a:r>
                        <a:rPr lang="en-US" sz="2400" b="1" i="0">
                          <a:solidFill>
                            <a:schemeClr val="tx1"/>
                          </a:solidFill>
                          <a:latin typeface="PMingLiU" pitchFamily="18" charset="-120"/>
                          <a:ea typeface="+mn-ea"/>
                          <a:cs typeface="+mn-cs"/>
                        </a:rPr>
                        <a:t>2012 年的每個福利期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a:buNone/>
                      </a:pPr>
                      <a:r>
                        <a:rPr lang="en-US" sz="2400" b="1" i="0">
                          <a:solidFill>
                            <a:schemeClr val="tx1"/>
                          </a:solidFill>
                          <a:latin typeface="PMingLiU" pitchFamily="18" charset="-120"/>
                          <a:ea typeface="+mn-ea"/>
                          <a:cs typeface="+mn-cs"/>
                        </a:rPr>
                        <a:t>您支付</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026613">
                <a:tc>
                  <a:txBody>
                    <a:bodyPr/>
                    <a:lstStyle/>
                    <a:p>
                      <a:pPr marL="228600" indent="0" algn="l" defTabSz="914400">
                        <a:buNone/>
                      </a:pPr>
                      <a:r>
                        <a:rPr lang="en-US" sz="2400" b="0" i="0">
                          <a:solidFill>
                            <a:schemeClr val="dk1"/>
                          </a:solidFill>
                          <a:latin typeface="PMingLiU" pitchFamily="18" charset="-120"/>
                          <a:ea typeface="+mn-ea"/>
                          <a:cs typeface="+mn-cs"/>
                        </a:rPr>
                        <a:t>1-20 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3736" marR="0" indent="0" algn="ctr" defTabSz="914400" rtl="0" eaLnBrk="1" fontAlgn="auto" latinLnBrk="0" hangingPunct="1">
                        <a:lnSpc>
                          <a:spcPct val="100000"/>
                        </a:lnSpc>
                        <a:spcBef>
                          <a:spcPts val="0"/>
                        </a:spcBef>
                        <a:spcAft>
                          <a:spcPts val="0"/>
                        </a:spcAft>
                        <a:buClrTx/>
                        <a:buSzTx/>
                        <a:buFontTx/>
                        <a:buNone/>
                        <a:tabLst/>
                        <a:defRPr/>
                      </a:pPr>
                      <a:r>
                        <a:rPr lang="en-US" sz="2400" b="0" i="0" smtClean="0">
                          <a:solidFill>
                            <a:schemeClr val="dk1"/>
                          </a:solidFill>
                          <a:latin typeface="PMingLiU" pitchFamily="18" charset="-120"/>
                          <a:ea typeface="+mn-ea"/>
                          <a:cs typeface="+mn-cs"/>
                        </a:rPr>
                        <a:t>0</a:t>
                      </a:r>
                      <a:r>
                        <a:rPr lang="zh-TW" altLang="en-US" sz="2400" b="0" i="0" smtClean="0">
                          <a:solidFill>
                            <a:schemeClr val="dk1"/>
                          </a:solidFill>
                          <a:latin typeface="PMingLiU" pitchFamily="18" charset="-120"/>
                          <a:ea typeface="+mn-ea"/>
                          <a:cs typeface="+mn-cs"/>
                        </a:rPr>
                        <a:t> </a:t>
                      </a:r>
                      <a:r>
                        <a:rPr lang="en-US" sz="2400" b="0" i="0" smtClean="0">
                          <a:solidFill>
                            <a:schemeClr val="dk1"/>
                          </a:solidFill>
                          <a:latin typeface="PMingLiU" pitchFamily="18" charset="-120"/>
                          <a:ea typeface="+mn-ea"/>
                          <a:cs typeface="+mn-cs"/>
                        </a:rPr>
                        <a:t>美元</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26613">
                <a:tc>
                  <a:txBody>
                    <a:bodyPr/>
                    <a:lstStyle/>
                    <a:p>
                      <a:pPr marL="228600" indent="0" algn="l" defTabSz="914400">
                        <a:buNone/>
                      </a:pPr>
                      <a:r>
                        <a:rPr lang="en-US" sz="2400" b="0" i="0">
                          <a:solidFill>
                            <a:schemeClr val="dk1"/>
                          </a:solidFill>
                          <a:latin typeface="PMingLiU" pitchFamily="18" charset="-120"/>
                          <a:ea typeface="+mn-ea"/>
                          <a:cs typeface="+mn-cs"/>
                        </a:rPr>
                        <a:t>21-100 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73736" indent="0" algn="ctr" defTabSz="914400">
                        <a:buNone/>
                      </a:pPr>
                      <a:r>
                        <a:rPr lang="en-US" sz="2400" b="0" i="0">
                          <a:solidFill>
                            <a:schemeClr val="dk1"/>
                          </a:solidFill>
                          <a:latin typeface="PMingLiU" pitchFamily="18" charset="-120"/>
                          <a:ea typeface="+mn-ea"/>
                          <a:cs typeface="+mn-cs"/>
                        </a:rPr>
                        <a:t>每天 144.50 美元</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026613">
                <a:tc>
                  <a:txBody>
                    <a:bodyPr/>
                    <a:lstStyle/>
                    <a:p>
                      <a:pPr marL="228600" indent="0" algn="l" defTabSz="914400">
                        <a:buNone/>
                      </a:pPr>
                      <a:r>
                        <a:rPr lang="en-US" sz="2400" b="0" i="0">
                          <a:solidFill>
                            <a:schemeClr val="dk1"/>
                          </a:solidFill>
                          <a:latin typeface="PMingLiU" pitchFamily="18" charset="-120"/>
                          <a:ea typeface="+mn-ea"/>
                          <a:cs typeface="+mn-cs"/>
                        </a:rPr>
                        <a:t>100 </a:t>
                      </a:r>
                      <a:r>
                        <a:rPr lang="en-US" sz="2400" b="0" i="0" smtClean="0">
                          <a:solidFill>
                            <a:schemeClr val="dk1"/>
                          </a:solidFill>
                          <a:latin typeface="PMingLiU" pitchFamily="18" charset="-120"/>
                          <a:ea typeface="PMingLiU" pitchFamily="18" charset="-120"/>
                          <a:cs typeface="+mn-cs"/>
                        </a:rPr>
                        <a:t>天</a:t>
                      </a:r>
                      <a:r>
                        <a:rPr lang="zh-TW" altLang="en-US" sz="2400" b="0" i="0" smtClean="0">
                          <a:solidFill>
                            <a:schemeClr val="dk1"/>
                          </a:solidFill>
                          <a:latin typeface="PMingLiU" pitchFamily="18" charset="-120"/>
                          <a:ea typeface="PMingLiU" pitchFamily="18" charset="-120"/>
                          <a:cs typeface="+mn-cs"/>
                        </a:rPr>
                        <a:t>以後</a:t>
                      </a:r>
                      <a:r>
                        <a:rPr lang="en-US" sz="2400" b="0" i="0" smtClean="0">
                          <a:solidFill>
                            <a:schemeClr val="dk1"/>
                          </a:solidFill>
                          <a:latin typeface="PMingLiU" pitchFamily="18" charset="-120"/>
                          <a:ea typeface="PMingLiU" pitchFamily="18" charset="-120"/>
                          <a:cs typeface="+mn-cs"/>
                        </a:rPr>
                        <a:t>的所有天數</a:t>
                      </a:r>
                      <a:endParaRPr lang="en-US" sz="2400" b="0" i="0">
                        <a:solidFill>
                          <a:schemeClr val="dk1"/>
                        </a:solidFill>
                        <a:latin typeface="PMingLiU" pitchFamily="18" charset="-120"/>
                        <a:ea typeface="PMingLiU" pitchFamily="18"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3736" indent="-173736" algn="ctr" defTabSz="914400">
                        <a:buNone/>
                      </a:pPr>
                      <a:r>
                        <a:rPr lang="en-US" sz="2400" b="0" i="0">
                          <a:solidFill>
                            <a:schemeClr val="dk1"/>
                          </a:solidFill>
                          <a:latin typeface="PMingLiU" pitchFamily="18" charset="-120"/>
                          <a:ea typeface="+mn-ea"/>
                          <a:cs typeface="+mn-cs"/>
                        </a:rPr>
                        <a:t>所有費用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5"/>
          <p:cNvSpPr>
            <a:spLocks noGrp="1" noChangeArrowheads="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每月 B </a:t>
            </a:r>
            <a:r>
              <a:rPr lang="zh-TW" altLang="en-US" sz="4100" b="1" i="0" smtClean="0">
                <a:solidFill>
                  <a:srgbClr val="464646"/>
                </a:solidFill>
                <a:effectLst>
                  <a:outerShdw blurRad="31750" dist="25400" dir="5400000" algn="tl">
                    <a:srgbClr val="000000">
                      <a:alpha val="25000"/>
                    </a:srgbClr>
                  </a:outerShdw>
                </a:effectLst>
                <a:ea typeface="+mj-ea"/>
                <a:cs typeface="+mj-cs"/>
              </a:rPr>
              <a:t>部份</a:t>
            </a:r>
            <a:r>
              <a:rPr lang="en-US" sz="4100" b="1" i="0" smtClean="0">
                <a:solidFill>
                  <a:srgbClr val="464646"/>
                </a:solidFill>
                <a:effectLst>
                  <a:outerShdw blurRad="31750" dist="25400" dir="5400000" algn="tl">
                    <a:srgbClr val="000000">
                      <a:alpha val="25000"/>
                    </a:srgbClr>
                  </a:outerShdw>
                </a:effectLst>
                <a:ea typeface="+mj-ea"/>
                <a:cs typeface="+mj-cs"/>
              </a:rPr>
              <a:t>保費</a:t>
            </a:r>
            <a:endParaRPr lang="en-US" sz="4100" b="1" i="0">
              <a:solidFill>
                <a:srgbClr val="464646"/>
              </a:solidFill>
              <a:effectLst>
                <a:outerShdw blurRad="31750" dist="25400" dir="5400000" algn="tl">
                  <a:srgbClr val="000000">
                    <a:alpha val="25000"/>
                  </a:srgbClr>
                </a:outerShdw>
              </a:effectLst>
              <a:ea typeface="+mj-ea"/>
              <a:cs typeface="+mj-cs"/>
            </a:endParaRPr>
          </a:p>
        </p:txBody>
      </p:sp>
      <p:sp>
        <p:nvSpPr>
          <p:cNvPr id="15362" name="Rectangle 4"/>
          <p:cNvSpPr>
            <a:spLocks noGrp="1" noChangeArrowheads="1"/>
          </p:cNvSpPr>
          <p:nvPr>
            <p:ph type="dt" sz="half" idx="4294967295"/>
          </p:nvPr>
        </p:nvSpPr>
        <p:spPr>
          <a:xfrm>
            <a:off x="457200" y="6340475"/>
            <a:ext cx="2133600" cy="365125"/>
          </a:xfrm>
          <a:prstGeom prst="rect">
            <a:avLst/>
          </a:prstGeom>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4294967295"/>
          </p:nvPr>
        </p:nvSpPr>
        <p:spPr>
          <a:xfrm>
            <a:off x="3124200" y="6340475"/>
            <a:ext cx="2895600" cy="365125"/>
          </a:xfrm>
          <a:prstGeom prst="rect">
            <a:avLst/>
          </a:prstGeom>
        </p:spPr>
        <p:txBody>
          <a:bodyPr/>
          <a:lstStyle/>
          <a:p>
            <a:pPr algn="r" defTabSz="914400">
              <a:buNone/>
            </a:pPr>
            <a:r>
              <a:rPr lang="en-US" sz="1000" b="0" i="0">
                <a:solidFill>
                  <a:schemeClr val="tx1"/>
                </a:solidFill>
                <a:ea typeface="+mn-ea"/>
                <a:cs typeface="+mn-cs"/>
              </a:rPr>
              <a:t>入門指南</a:t>
            </a:r>
          </a:p>
        </p:txBody>
      </p:sp>
      <p:sp>
        <p:nvSpPr>
          <p:cNvPr id="8" name="Slide Number Placeholder 7"/>
          <p:cNvSpPr>
            <a:spLocks noGrp="1"/>
          </p:cNvSpPr>
          <p:nvPr>
            <p:ph type="sldNum" sz="quarter" idx="4294967295"/>
          </p:nvPr>
        </p:nvSpPr>
        <p:spPr>
          <a:xfrm>
            <a:off x="6553200" y="6340475"/>
            <a:ext cx="2133600" cy="365125"/>
          </a:xfrm>
          <a:prstGeom prst="rect">
            <a:avLst/>
          </a:prstGeom>
        </p:spPr>
        <p:txBody>
          <a:bodyPr/>
          <a:lstStyle/>
          <a:p>
            <a:pPr algn="r" defTabSz="914400">
              <a:buNone/>
            </a:pPr>
            <a:fld id="{5BB1B065-B2BC-498E-AC26-2105F87576E4}" type="slidenum">
              <a:rPr lang="en-US" sz="1000" b="0" i="0">
                <a:solidFill>
                  <a:schemeClr val="tx1"/>
                </a:solidFill>
                <a:ea typeface="+mn-ea"/>
                <a:cs typeface="+mn-cs"/>
              </a:rPr>
              <a:pPr algn="r" defTabSz="914400">
                <a:buNone/>
              </a:pPr>
              <a:t>12</a:t>
            </a:fld>
            <a:endParaRPr lang="en-US" sz="1000" b="0" i="0">
              <a:solidFill>
                <a:schemeClr val="tx1"/>
              </a:solidFill>
              <a:ea typeface="+mn-ea"/>
              <a:cs typeface="+mn-cs"/>
            </a:endParaRPr>
          </a:p>
        </p:txBody>
      </p:sp>
      <p:graphicFrame>
        <p:nvGraphicFramePr>
          <p:cNvPr id="7" name="Content Placeholder 8"/>
          <p:cNvGraphicFramePr>
            <a:graphicFrameLocks/>
          </p:cNvGraphicFramePr>
          <p:nvPr>
            <p:extLst>
              <p:ext uri="{D42A27DB-BD31-4B8C-83A1-F6EECF244321}">
                <p14:modId xmlns:p14="http://schemas.microsoft.com/office/powerpoint/2010/main" xmlns="" val="283789591"/>
              </p:ext>
            </p:extLst>
          </p:nvPr>
        </p:nvGraphicFramePr>
        <p:xfrm>
          <a:off x="457200" y="1524000"/>
          <a:ext cx="8138160" cy="4114798"/>
        </p:xfrm>
        <a:graphic>
          <a:graphicData uri="http://schemas.openxmlformats.org/drawingml/2006/table">
            <a:tbl>
              <a:tblPr bandRow="1">
                <a:effectLst>
                  <a:outerShdw blurRad="50800" dist="76200" dir="2700000" algn="tl" rotWithShape="0">
                    <a:prstClr val="black">
                      <a:alpha val="40000"/>
                    </a:prstClr>
                  </a:outerShdw>
                </a:effectLst>
                <a:tableStyleId>{69CF1AB2-1976-4502-BF36-3FF5EA218861}</a:tableStyleId>
              </a:tblPr>
              <a:tblGrid>
                <a:gridCol w="3768959"/>
                <a:gridCol w="3064024"/>
                <a:gridCol w="1305177"/>
              </a:tblGrid>
              <a:tr h="554504">
                <a:tc gridSpan="2">
                  <a:txBody>
                    <a:bodyPr/>
                    <a:lstStyle/>
                    <a:p>
                      <a:pPr marL="0" marR="0" algn="ctr" defTabSz="914400">
                        <a:lnSpc>
                          <a:spcPct val="115000"/>
                        </a:lnSpc>
                        <a:spcBef>
                          <a:spcPts val="0"/>
                        </a:spcBef>
                        <a:spcAft>
                          <a:spcPts val="0"/>
                        </a:spcAft>
                        <a:buNone/>
                      </a:pPr>
                      <a:r>
                        <a:rPr lang="en-US" sz="2200" b="1" i="0">
                          <a:solidFill>
                            <a:schemeClr val="dk1"/>
                          </a:solidFill>
                          <a:latin typeface="PMingLiU" pitchFamily="18" charset="-120"/>
                          <a:ea typeface="+mn-ea"/>
                          <a:cs typeface="+mn-cs"/>
                        </a:rPr>
                        <a:t>如果您 2010 年的年收入為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a:txBody>
                    <a:bodyPr/>
                    <a:lstStyle/>
                    <a:p>
                      <a:pPr marL="0" marR="0" algn="ctr" defTabSz="914400">
                        <a:lnSpc>
                          <a:spcPct val="115000"/>
                        </a:lnSpc>
                        <a:spcBef>
                          <a:spcPts val="0"/>
                        </a:spcBef>
                        <a:spcAft>
                          <a:spcPts val="0"/>
                        </a:spcAft>
                        <a:buNone/>
                      </a:pPr>
                      <a:r>
                        <a:rPr lang="en-US" sz="2200" b="1" i="0">
                          <a:solidFill>
                            <a:schemeClr val="dk1"/>
                          </a:solidFill>
                          <a:latin typeface="PMingLiU" pitchFamily="18" charset="-120"/>
                          <a:ea typeface="+mn-ea"/>
                          <a:cs typeface="+mn-cs"/>
                        </a:rPr>
                        <a:t>您支付</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684324">
                <a:tc>
                  <a:txBody>
                    <a:bodyPr/>
                    <a:lstStyle/>
                    <a:p>
                      <a:pPr marL="0" marR="0" algn="l" defTabSz="914400">
                        <a:lnSpc>
                          <a:spcPct val="115000"/>
                        </a:lnSpc>
                        <a:spcBef>
                          <a:spcPts val="0"/>
                        </a:spcBef>
                        <a:spcAft>
                          <a:spcPts val="0"/>
                        </a:spcAft>
                        <a:buNone/>
                      </a:pPr>
                      <a:r>
                        <a:rPr lang="en-US" sz="2200" b="1" i="0">
                          <a:solidFill>
                            <a:schemeClr val="dk1"/>
                          </a:solidFill>
                          <a:latin typeface="PMingLiU" pitchFamily="18" charset="-120"/>
                          <a:ea typeface="+mn-ea"/>
                          <a:cs typeface="+mn-cs"/>
                        </a:rPr>
                        <a:t>個人單獨申報所得稅</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defTabSz="914400">
                        <a:lnSpc>
                          <a:spcPct val="115000"/>
                        </a:lnSpc>
                        <a:spcBef>
                          <a:spcPts val="0"/>
                        </a:spcBef>
                        <a:spcAft>
                          <a:spcPts val="0"/>
                        </a:spcAft>
                        <a:buNone/>
                      </a:pPr>
                      <a:r>
                        <a:rPr lang="en-US" sz="2200" b="1" i="0">
                          <a:solidFill>
                            <a:schemeClr val="dk1"/>
                          </a:solidFill>
                          <a:latin typeface="PMingLiU" pitchFamily="18" charset="-120"/>
                          <a:ea typeface="+mn-ea"/>
                          <a:cs typeface="+mn-cs"/>
                        </a:rPr>
                        <a:t>夫妻共同申報所得稅</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endParaRPr lang="en-US" sz="2200" b="1" dirty="0">
                        <a:latin typeface="PMingLiU" pitchFamily="18" charset="-120"/>
                        <a:ea typeface="PMingLiU" pitchFamily="18" charset="-120"/>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57954">
                <a:tc>
                  <a:txBody>
                    <a:bodyPr/>
                    <a:lstStyle/>
                    <a:p>
                      <a:pPr marL="0" marR="0" algn="l" defTabSz="914400">
                        <a:lnSpc>
                          <a:spcPct val="115000"/>
                        </a:lnSpc>
                        <a:spcBef>
                          <a:spcPts val="0"/>
                        </a:spcBef>
                        <a:spcAft>
                          <a:spcPts val="0"/>
                        </a:spcAft>
                        <a:buNone/>
                      </a:pPr>
                      <a:r>
                        <a:rPr lang="en-US" sz="2200" b="0" i="0">
                          <a:solidFill>
                            <a:schemeClr val="dk1"/>
                          </a:solidFill>
                          <a:latin typeface="PMingLiU" pitchFamily="18" charset="-120"/>
                          <a:ea typeface="+mn-ea"/>
                          <a:cs typeface="+mn-cs"/>
                        </a:rPr>
                        <a:t>85,000 </a:t>
                      </a:r>
                      <a:r>
                        <a:rPr lang="en-US" sz="2200" b="0" i="0" smtClean="0">
                          <a:solidFill>
                            <a:schemeClr val="dk1"/>
                          </a:solidFill>
                          <a:latin typeface="PMingLiU" pitchFamily="18" charset="-120"/>
                          <a:ea typeface="PMingLiU" pitchFamily="18" charset="-120"/>
                          <a:cs typeface="+mn-cs"/>
                        </a:rPr>
                        <a:t>美元或</a:t>
                      </a:r>
                      <a:r>
                        <a:rPr lang="zh-TW" altLang="en-US" sz="2200" b="0" i="0" smtClean="0">
                          <a:solidFill>
                            <a:schemeClr val="dk1"/>
                          </a:solidFill>
                          <a:latin typeface="PMingLiU" pitchFamily="18" charset="-120"/>
                          <a:ea typeface="PMingLiU" pitchFamily="18" charset="-120"/>
                          <a:cs typeface="+mn-cs"/>
                        </a:rPr>
                        <a:t>以下</a:t>
                      </a:r>
                      <a:endParaRPr lang="en-US" sz="2200" b="0" i="0">
                        <a:solidFill>
                          <a:schemeClr val="dk1"/>
                        </a:solidFill>
                        <a:latin typeface="PMingLiU" pitchFamily="18" charset="-120"/>
                        <a:ea typeface="PMingLiU" pitchFamily="18" charset="-120"/>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l" defTabSz="914400">
                        <a:lnSpc>
                          <a:spcPct val="115000"/>
                        </a:lnSpc>
                        <a:spcBef>
                          <a:spcPts val="0"/>
                        </a:spcBef>
                        <a:spcAft>
                          <a:spcPts val="0"/>
                        </a:spcAft>
                        <a:buNone/>
                      </a:pPr>
                      <a:r>
                        <a:rPr lang="en-US" sz="2200" b="0" i="0">
                          <a:solidFill>
                            <a:schemeClr val="dk1"/>
                          </a:solidFill>
                          <a:latin typeface="PMingLiU" pitchFamily="18" charset="-120"/>
                          <a:ea typeface="+mn-ea"/>
                          <a:cs typeface="+mn-cs"/>
                        </a:rPr>
                        <a:t>170,000 </a:t>
                      </a:r>
                      <a:r>
                        <a:rPr lang="en-US" sz="2200" b="0" i="0" smtClean="0">
                          <a:solidFill>
                            <a:schemeClr val="dk1"/>
                          </a:solidFill>
                          <a:latin typeface="PMingLiU" pitchFamily="18" charset="-120"/>
                          <a:ea typeface="+mn-ea"/>
                          <a:cs typeface="+mn-cs"/>
                        </a:rPr>
                        <a:t>美元或</a:t>
                      </a:r>
                      <a:r>
                        <a:rPr lang="zh-TW" altLang="en-US" sz="2200" b="0" i="0" smtClean="0">
                          <a:solidFill>
                            <a:schemeClr val="dk1"/>
                          </a:solidFill>
                          <a:latin typeface="PMingLiU" pitchFamily="18" charset="-120"/>
                          <a:ea typeface="PMingLiU" pitchFamily="18" charset="-120"/>
                          <a:cs typeface="+mn-cs"/>
                        </a:rPr>
                        <a:t>以下</a:t>
                      </a:r>
                      <a:endParaRPr lang="en-US" sz="2200" b="0" i="0">
                        <a:solidFill>
                          <a:schemeClr val="dk1"/>
                        </a:solidFill>
                        <a:latin typeface="PMingLiU" pitchFamily="18" charset="-12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r" defTabSz="914400">
                        <a:lnSpc>
                          <a:spcPct val="115000"/>
                        </a:lnSpc>
                        <a:spcBef>
                          <a:spcPts val="0"/>
                        </a:spcBef>
                        <a:spcAft>
                          <a:spcPts val="0"/>
                        </a:spcAft>
                        <a:buNone/>
                      </a:pPr>
                      <a:r>
                        <a:rPr lang="en-US" sz="2200" b="0" i="0">
                          <a:solidFill>
                            <a:schemeClr val="dk1"/>
                          </a:solidFill>
                          <a:latin typeface="PMingLiU" pitchFamily="18" charset="-120"/>
                          <a:ea typeface="+mn-ea"/>
                          <a:cs typeface="+mn-cs"/>
                        </a:rPr>
                        <a:t>$99.90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54504">
                <a:tc>
                  <a:txBody>
                    <a:bodyPr/>
                    <a:lstStyle/>
                    <a:p>
                      <a:pPr marL="0" marR="0">
                        <a:lnSpc>
                          <a:spcPct val="115000"/>
                        </a:lnSpc>
                        <a:spcBef>
                          <a:spcPts val="0"/>
                        </a:spcBef>
                        <a:spcAft>
                          <a:spcPts val="0"/>
                        </a:spcAft>
                      </a:pPr>
                      <a:r>
                        <a:rPr lang="en-US" sz="2200" dirty="0">
                          <a:latin typeface="PMingLiU" pitchFamily="18" charset="-120"/>
                        </a:rPr>
                        <a:t>$85,001–$107,000 </a:t>
                      </a:r>
                      <a:endParaRPr lang="en-US" sz="2200" dirty="0">
                        <a:latin typeface="PMingLiU" pitchFamily="18" charset="-120"/>
                        <a:ea typeface="PMingLiU" pitchFamily="18" charset="-120"/>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defTabSz="914400">
                        <a:lnSpc>
                          <a:spcPct val="115000"/>
                        </a:lnSpc>
                        <a:spcBef>
                          <a:spcPts val="0"/>
                        </a:spcBef>
                        <a:spcAft>
                          <a:spcPts val="0"/>
                        </a:spcAft>
                        <a:buNone/>
                      </a:pPr>
                      <a:r>
                        <a:rPr lang="en-US" sz="2200" b="0" i="0" smtClean="0">
                          <a:solidFill>
                            <a:schemeClr val="dk1"/>
                          </a:solidFill>
                          <a:latin typeface="PMingLiU" pitchFamily="18" charset="-120"/>
                          <a:ea typeface="+mn-ea"/>
                          <a:cs typeface="+mn-cs"/>
                        </a:rPr>
                        <a:t>$170,001–$214,000</a:t>
                      </a:r>
                      <a:endParaRPr lang="en-US" sz="2200" b="0" i="0">
                        <a:solidFill>
                          <a:schemeClr val="dk1"/>
                        </a:solidFill>
                        <a:latin typeface="PMingLiU" pitchFamily="18" charset="-12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r" defTabSz="914400">
                        <a:lnSpc>
                          <a:spcPct val="115000"/>
                        </a:lnSpc>
                        <a:spcBef>
                          <a:spcPts val="0"/>
                        </a:spcBef>
                        <a:spcAft>
                          <a:spcPts val="0"/>
                        </a:spcAft>
                        <a:buNone/>
                      </a:pPr>
                      <a:r>
                        <a:rPr lang="en-US" sz="2200" b="0" i="0">
                          <a:solidFill>
                            <a:schemeClr val="dk1"/>
                          </a:solidFill>
                          <a:latin typeface="PMingLiU" pitchFamily="18" charset="-120"/>
                          <a:ea typeface="+mn-ea"/>
                          <a:cs typeface="+mn-cs"/>
                        </a:rPr>
                        <a:t>$139.90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54504">
                <a:tc>
                  <a:txBody>
                    <a:bodyPr/>
                    <a:lstStyle/>
                    <a:p>
                      <a:pPr marL="0" marR="0">
                        <a:lnSpc>
                          <a:spcPct val="115000"/>
                        </a:lnSpc>
                        <a:spcBef>
                          <a:spcPts val="0"/>
                        </a:spcBef>
                        <a:spcAft>
                          <a:spcPts val="0"/>
                        </a:spcAft>
                      </a:pPr>
                      <a:r>
                        <a:rPr lang="en-US" sz="2200" dirty="0">
                          <a:latin typeface="PMingLiU" pitchFamily="18" charset="-120"/>
                        </a:rPr>
                        <a:t>$107,001–$160,000 </a:t>
                      </a:r>
                      <a:endParaRPr lang="en-US" sz="2200" dirty="0">
                        <a:latin typeface="PMingLiU" pitchFamily="18" charset="-120"/>
                        <a:ea typeface="PMingLiU" pitchFamily="18" charset="-120"/>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l" defTabSz="914400">
                        <a:lnSpc>
                          <a:spcPct val="115000"/>
                        </a:lnSpc>
                        <a:spcBef>
                          <a:spcPts val="0"/>
                        </a:spcBef>
                        <a:spcAft>
                          <a:spcPts val="0"/>
                        </a:spcAft>
                        <a:buNone/>
                      </a:pPr>
                      <a:r>
                        <a:rPr lang="en-US" sz="2200" b="0" i="0">
                          <a:solidFill>
                            <a:schemeClr val="dk1"/>
                          </a:solidFill>
                          <a:latin typeface="PMingLiU" pitchFamily="18" charset="-120"/>
                          <a:ea typeface="+mn-ea"/>
                          <a:cs typeface="+mn-cs"/>
                        </a:rPr>
                        <a:t>$214,001–$320,000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r" defTabSz="914400">
                        <a:lnSpc>
                          <a:spcPct val="115000"/>
                        </a:lnSpc>
                        <a:spcBef>
                          <a:spcPts val="0"/>
                        </a:spcBef>
                        <a:spcAft>
                          <a:spcPts val="0"/>
                        </a:spcAft>
                        <a:buNone/>
                      </a:pPr>
                      <a:r>
                        <a:rPr lang="en-US" sz="2200" b="0" i="0">
                          <a:solidFill>
                            <a:schemeClr val="dk1"/>
                          </a:solidFill>
                          <a:latin typeface="PMingLiU" pitchFamily="18" charset="-120"/>
                          <a:ea typeface="+mn-ea"/>
                          <a:cs typeface="+mn-cs"/>
                        </a:rPr>
                        <a:t>$199.80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54504">
                <a:tc>
                  <a:txBody>
                    <a:bodyPr/>
                    <a:lstStyle/>
                    <a:p>
                      <a:pPr marL="0" marR="0">
                        <a:lnSpc>
                          <a:spcPct val="115000"/>
                        </a:lnSpc>
                        <a:spcBef>
                          <a:spcPts val="0"/>
                        </a:spcBef>
                        <a:spcAft>
                          <a:spcPts val="0"/>
                        </a:spcAft>
                      </a:pPr>
                      <a:r>
                        <a:rPr lang="en-US" sz="2200" dirty="0">
                          <a:latin typeface="PMingLiU" pitchFamily="18" charset="-120"/>
                        </a:rPr>
                        <a:t>$160,001–$214,000 </a:t>
                      </a:r>
                      <a:endParaRPr lang="en-US" sz="2200" dirty="0">
                        <a:latin typeface="PMingLiU" pitchFamily="18" charset="-120"/>
                        <a:ea typeface="PMingLiU" pitchFamily="18" charset="-120"/>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defTabSz="914400">
                        <a:lnSpc>
                          <a:spcPct val="115000"/>
                        </a:lnSpc>
                        <a:spcBef>
                          <a:spcPts val="0"/>
                        </a:spcBef>
                        <a:spcAft>
                          <a:spcPts val="0"/>
                        </a:spcAft>
                        <a:buNone/>
                      </a:pPr>
                      <a:r>
                        <a:rPr lang="en-US" sz="2200" b="0" i="0">
                          <a:solidFill>
                            <a:schemeClr val="dk1"/>
                          </a:solidFill>
                          <a:latin typeface="PMingLiU" pitchFamily="18" charset="-120"/>
                          <a:ea typeface="+mn-ea"/>
                          <a:cs typeface="+mn-cs"/>
                        </a:rPr>
                        <a:t>$320,001–$428,000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r" defTabSz="914400">
                        <a:lnSpc>
                          <a:spcPct val="115000"/>
                        </a:lnSpc>
                        <a:spcBef>
                          <a:spcPts val="0"/>
                        </a:spcBef>
                        <a:spcAft>
                          <a:spcPts val="0"/>
                        </a:spcAft>
                        <a:buNone/>
                      </a:pPr>
                      <a:r>
                        <a:rPr lang="en-US" sz="2200" b="0" i="0">
                          <a:solidFill>
                            <a:schemeClr val="dk1"/>
                          </a:solidFill>
                          <a:latin typeface="PMingLiU" pitchFamily="18" charset="-120"/>
                          <a:ea typeface="+mn-ea"/>
                          <a:cs typeface="+mn-cs"/>
                        </a:rPr>
                        <a:t>$259.70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54504">
                <a:tc>
                  <a:txBody>
                    <a:bodyPr/>
                    <a:lstStyle/>
                    <a:p>
                      <a:pPr marL="0" marR="0" algn="l" defTabSz="914400">
                        <a:lnSpc>
                          <a:spcPct val="115000"/>
                        </a:lnSpc>
                        <a:spcBef>
                          <a:spcPts val="0"/>
                        </a:spcBef>
                        <a:spcAft>
                          <a:spcPts val="0"/>
                        </a:spcAft>
                        <a:buNone/>
                      </a:pPr>
                      <a:r>
                        <a:rPr lang="en-US" sz="2200" b="0" i="0">
                          <a:solidFill>
                            <a:schemeClr val="dk1"/>
                          </a:solidFill>
                          <a:latin typeface="PMingLiU" pitchFamily="18" charset="-120"/>
                          <a:ea typeface="+mn-ea"/>
                          <a:cs typeface="+mn-cs"/>
                        </a:rPr>
                        <a:t>214,000 美元以上</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l" defTabSz="914400">
                        <a:lnSpc>
                          <a:spcPct val="115000"/>
                        </a:lnSpc>
                        <a:spcBef>
                          <a:spcPts val="0"/>
                        </a:spcBef>
                        <a:spcAft>
                          <a:spcPts val="0"/>
                        </a:spcAft>
                        <a:buNone/>
                      </a:pPr>
                      <a:r>
                        <a:rPr lang="en-US" sz="2200" b="0" i="0">
                          <a:solidFill>
                            <a:schemeClr val="dk1"/>
                          </a:solidFill>
                          <a:latin typeface="PMingLiU" pitchFamily="18" charset="-120"/>
                          <a:ea typeface="+mn-ea"/>
                          <a:cs typeface="+mn-cs"/>
                        </a:rPr>
                        <a:t>428,000 美元以上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r" defTabSz="914400">
                        <a:lnSpc>
                          <a:spcPct val="115000"/>
                        </a:lnSpc>
                        <a:spcBef>
                          <a:spcPts val="0"/>
                        </a:spcBef>
                        <a:spcAft>
                          <a:spcPts val="0"/>
                        </a:spcAft>
                        <a:buNone/>
                      </a:pPr>
                      <a:r>
                        <a:rPr lang="en-US" sz="2200" b="0" i="0">
                          <a:solidFill>
                            <a:schemeClr val="dk1"/>
                          </a:solidFill>
                          <a:latin typeface="PMingLiU" pitchFamily="18" charset="-120"/>
                          <a:ea typeface="+mn-ea"/>
                          <a:cs typeface="+mn-cs"/>
                        </a:rPr>
                        <a:t>$319.70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9" name="TextBox 8"/>
          <p:cNvSpPr txBox="1"/>
          <p:nvPr/>
        </p:nvSpPr>
        <p:spPr>
          <a:xfrm>
            <a:off x="2438400" y="5791200"/>
            <a:ext cx="6400800" cy="40011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wrap="square" rtlCol="0">
            <a:spAutoFit/>
          </a:bodyPr>
          <a:lstStyle/>
          <a:p>
            <a:pPr marL="749808" indent="-749808"/>
            <a:r>
              <a:rPr lang="en-US" sz="2000" b="1" i="0">
                <a:latin typeface="PMingLiU" pitchFamily="18" charset="-120"/>
                <a:ea typeface="+mn-ea"/>
                <a:cs typeface="+mn-cs"/>
              </a:rPr>
              <a:t>注意</a:t>
            </a:r>
            <a:r>
              <a:rPr lang="en-US" sz="2000" b="0" i="0">
                <a:latin typeface="PMingLiU" pitchFamily="18" charset="-120"/>
                <a:ea typeface="+mn-ea"/>
                <a:cs typeface="+mn-cs"/>
              </a:rPr>
              <a:t>：</a:t>
            </a:r>
            <a:r>
              <a:rPr lang="en-US" sz="2000" smtClean="0">
                <a:latin typeface="PMingLiU" pitchFamily="18" charset="-120"/>
                <a:ea typeface="PMingLiU" pitchFamily="18" charset="-120"/>
              </a:rPr>
              <a:t>通常從您</a:t>
            </a:r>
            <a:r>
              <a:rPr lang="zh-TW" altLang="en-US" sz="2000" smtClean="0">
                <a:latin typeface="PMingLiU" pitchFamily="18" charset="-120"/>
                <a:ea typeface="PMingLiU" pitchFamily="18" charset="-120"/>
              </a:rPr>
              <a:t>的</a:t>
            </a:r>
            <a:r>
              <a:rPr lang="en-US" sz="2000" smtClean="0">
                <a:latin typeface="PMingLiU" pitchFamily="18" charset="-120"/>
                <a:ea typeface="PMingLiU" pitchFamily="18" charset="-120"/>
              </a:rPr>
              <a:t>保費</a:t>
            </a:r>
            <a:r>
              <a:rPr lang="zh-TW" altLang="en-US" sz="2000" smtClean="0">
                <a:latin typeface="PMingLiU" pitchFamily="18" charset="-120"/>
                <a:ea typeface="PMingLiU" pitchFamily="18" charset="-120"/>
              </a:rPr>
              <a:t>會在</a:t>
            </a:r>
            <a:r>
              <a:rPr lang="en-US" sz="2000" smtClean="0">
                <a:latin typeface="PMingLiU" pitchFamily="18" charset="-120"/>
                <a:ea typeface="PMingLiU" pitchFamily="18" charset="-120"/>
              </a:rPr>
              <a:t>社會安全福利款項中扣除</a:t>
            </a:r>
            <a:r>
              <a:rPr lang="en-US" sz="2000">
                <a:latin typeface="PMingLiU" pitchFamily="18" charset="-120"/>
                <a:ea typeface="PMingLiU" pitchFamily="18" charset="-120"/>
              </a:rPr>
              <a:t>。</a:t>
            </a:r>
            <a:endParaRPr lang="en-US" sz="2000" b="0" i="0">
              <a:latin typeface="PMingLiU" pitchFamily="18" charset="-120"/>
              <a:ea typeface="PMingLiU" pitchFamily="18" charset="-120"/>
            </a:endParaRPr>
          </a:p>
        </p:txBody>
      </p:sp>
    </p:spTree>
    <p:custDataLst>
      <p:tags r:id="rId1"/>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noAutofit/>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cs typeface="Arial"/>
              </a:rPr>
              <a:t>支付 B </a:t>
            </a:r>
            <a:r>
              <a:rPr lang="zh-TW" altLang="en-US" sz="4100" b="1" i="0" smtClean="0">
                <a:solidFill>
                  <a:srgbClr val="464646"/>
                </a:solidFill>
                <a:effectLst>
                  <a:outerShdw blurRad="31750" dist="25400" dir="5400000" algn="tl">
                    <a:srgbClr val="000000">
                      <a:alpha val="25000"/>
                    </a:srgbClr>
                  </a:outerShdw>
                </a:effectLst>
                <a:ea typeface="PMingLiU" pitchFamily="18" charset="-120"/>
                <a:cs typeface="Arial"/>
              </a:rPr>
              <a:t>部份</a:t>
            </a:r>
            <a:r>
              <a:rPr lang="en-US" sz="4100" b="1" i="0" smtClean="0">
                <a:solidFill>
                  <a:srgbClr val="464646"/>
                </a:solidFill>
                <a:effectLst>
                  <a:outerShdw blurRad="31750" dist="25400" dir="5400000" algn="tl">
                    <a:srgbClr val="000000">
                      <a:alpha val="25000"/>
                    </a:srgbClr>
                  </a:outerShdw>
                </a:effectLst>
                <a:ea typeface="PMingLiU" pitchFamily="18" charset="-120"/>
                <a:cs typeface="Arial"/>
              </a:rPr>
              <a:t>服務</a:t>
            </a:r>
            <a:endParaRPr lang="en-US" sz="4100" b="1" i="0">
              <a:solidFill>
                <a:srgbClr val="464646"/>
              </a:solidFill>
              <a:effectLst>
                <a:outerShdw blurRad="31750" dist="25400" dir="5400000" algn="tl">
                  <a:srgbClr val="000000">
                    <a:alpha val="25000"/>
                  </a:srgbClr>
                </a:outerShdw>
              </a:effectLst>
              <a:ea typeface="PMingLiU" pitchFamily="18" charset="-120"/>
              <a:cs typeface="Arial"/>
            </a:endParaRPr>
          </a:p>
        </p:txBody>
      </p:sp>
      <p:sp>
        <p:nvSpPr>
          <p:cNvPr id="50180" name="Rectangle 3"/>
          <p:cNvSpPr>
            <a:spLocks noGrp="1" noChangeArrowheads="1"/>
          </p:cNvSpPr>
          <p:nvPr>
            <p:ph idx="1"/>
          </p:nvPr>
        </p:nvSpPr>
        <p:spPr/>
        <p:txBody>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Arial"/>
              </a:rPr>
              <a:t>在原有「聯邦醫療保險」中，您支付</a:t>
            </a:r>
          </a:p>
          <a:p>
            <a:pPr marL="576072" lvl="1" indent="-228600" algn="l" defTabSz="914400">
              <a:spcBef>
                <a:spcPts val="324"/>
              </a:spcBef>
              <a:buClr>
                <a:srgbClr val="EB641B"/>
              </a:buClr>
              <a:buFont typeface="Verdana"/>
              <a:buChar char="◦"/>
            </a:pPr>
            <a:r>
              <a:rPr lang="en-US" sz="2800" b="0" i="0">
                <a:solidFill>
                  <a:schemeClr val="tx1"/>
                </a:solidFill>
                <a:ea typeface="+mn-ea"/>
                <a:cs typeface="Arial"/>
              </a:rPr>
              <a:t>2012 年年度自付額為 140 美元</a:t>
            </a:r>
            <a:r>
              <a:rPr lang="en-US" sz="2800" b="0" i="0">
                <a:solidFill>
                  <a:srgbClr val="FF0000"/>
                </a:solidFill>
                <a:ea typeface="+mn-ea"/>
                <a:cs typeface="Arial"/>
              </a:rPr>
              <a:t> </a:t>
            </a:r>
          </a:p>
          <a:p>
            <a:pPr marL="576072" lvl="1" indent="-228600" algn="l" defTabSz="914400">
              <a:spcBef>
                <a:spcPts val="324"/>
              </a:spcBef>
              <a:buClr>
                <a:srgbClr val="EB641B"/>
              </a:buClr>
              <a:buFont typeface="Verdana"/>
              <a:buChar char="◦"/>
            </a:pPr>
            <a:r>
              <a:rPr lang="en-US" sz="2800" b="0" i="0">
                <a:solidFill>
                  <a:schemeClr val="tx1"/>
                </a:solidFill>
                <a:ea typeface="+mn-ea"/>
                <a:cs typeface="Arial"/>
              </a:rPr>
              <a:t>大多數服務的 20% 共同保險</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Arial"/>
              </a:rPr>
              <a:t>某些計劃可幫助支付這些費用</a:t>
            </a:r>
          </a:p>
          <a:p>
            <a:pPr marL="621792" lvl="1" indent="-228600" algn="l" defTabSz="914400">
              <a:spcBef>
                <a:spcPts val="324"/>
              </a:spcBef>
              <a:buClr>
                <a:srgbClr val="EB641B"/>
              </a:buClr>
              <a:buFont typeface="Verdana"/>
              <a:buChar char="◦"/>
            </a:pPr>
            <a:r>
              <a:rPr lang="en-US" sz="2400" b="0" i="0">
                <a:solidFill>
                  <a:schemeClr val="tx1"/>
                </a:solidFill>
                <a:ea typeface="+mn-ea"/>
                <a:cs typeface="Arial"/>
              </a:rPr>
              <a:t>供收入和資產有限者使用</a:t>
            </a:r>
          </a:p>
        </p:txBody>
      </p:sp>
      <p:sp>
        <p:nvSpPr>
          <p:cNvPr id="50182" name="Date Placeholder 5"/>
          <p:cNvSpPr>
            <a:spLocks noGrp="1"/>
          </p:cNvSpPr>
          <p:nvPr>
            <p:ph type="dt" sz="half" idx="4294967295"/>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p>
            <a:pPr algn="l" defTabSz="914400">
              <a:spcBef>
                <a:spcPts val="0"/>
              </a:spcBef>
              <a:spcAft>
                <a:spcPts val="0"/>
              </a:spcAft>
              <a:buNone/>
            </a:pPr>
            <a:r>
              <a:rPr lang="en-US" altLang="zh-TW" sz="1000" b="0" i="0" smtClean="0">
                <a:solidFill>
                  <a:schemeClr val="tx1"/>
                </a:solidFill>
                <a:latin typeface="Arial"/>
                <a:ea typeface="+mn-ea"/>
                <a:cs typeface="Arial"/>
              </a:rPr>
              <a:t>2012 </a:t>
            </a:r>
            <a:r>
              <a:rPr lang="zh-TW" altLang="en-US" sz="1000" b="0" i="0" smtClean="0">
                <a:solidFill>
                  <a:schemeClr val="tx1"/>
                </a:solidFill>
                <a:latin typeface="Arial"/>
                <a:ea typeface="+mn-ea"/>
                <a:cs typeface="Arial"/>
              </a:rPr>
              <a:t>年 </a:t>
            </a:r>
            <a:r>
              <a:rPr lang="en-US" altLang="zh-TW" sz="1000" b="0" i="0" smtClean="0">
                <a:solidFill>
                  <a:schemeClr val="tx1"/>
                </a:solidFill>
                <a:latin typeface="Arial"/>
                <a:ea typeface="+mn-ea"/>
                <a:cs typeface="Arial"/>
              </a:rPr>
              <a:t>4 </a:t>
            </a:r>
            <a:r>
              <a:rPr lang="zh-TW" altLang="en-US" sz="1000" b="0" i="0" smtClean="0">
                <a:solidFill>
                  <a:schemeClr val="tx1"/>
                </a:solidFill>
                <a:latin typeface="Arial"/>
                <a:ea typeface="+mn-ea"/>
                <a:cs typeface="Arial"/>
              </a:rPr>
              <a:t>月 </a:t>
            </a:r>
            <a:r>
              <a:rPr lang="en-US" altLang="zh-TW" sz="1000" b="0" i="0" smtClean="0">
                <a:solidFill>
                  <a:schemeClr val="tx1"/>
                </a:solidFill>
                <a:latin typeface="Arial"/>
                <a:ea typeface="+mn-ea"/>
                <a:cs typeface="Arial"/>
              </a:rPr>
              <a:t>2 </a:t>
            </a:r>
            <a:r>
              <a:rPr lang="zh-TW" altLang="en-US" sz="1000" b="0" i="0" smtClean="0">
                <a:solidFill>
                  <a:schemeClr val="tx1"/>
                </a:solidFill>
                <a:latin typeface="Arial"/>
                <a:ea typeface="+mn-ea"/>
                <a:cs typeface="Arial"/>
              </a:rPr>
              <a:t>日</a:t>
            </a:r>
            <a:endParaRPr lang="en-US" sz="1000" b="0" i="0">
              <a:solidFill>
                <a:schemeClr val="tx1"/>
              </a:solidFill>
              <a:latin typeface="Arial"/>
              <a:ea typeface="+mn-ea"/>
              <a:cs typeface="Arial"/>
            </a:endParaRPr>
          </a:p>
        </p:txBody>
      </p:sp>
      <p:sp>
        <p:nvSpPr>
          <p:cNvPr id="9" name="Footer Placeholder 8"/>
          <p:cNvSpPr>
            <a:spLocks noGrp="1"/>
          </p:cNvSpPr>
          <p:nvPr>
            <p:ph type="ftr" sz="quarter" idx="4294967295"/>
          </p:nvPr>
        </p:nvSpPr>
        <p:spPr>
          <a:xfrm>
            <a:off x="3124200" y="6340475"/>
            <a:ext cx="2895600" cy="365125"/>
          </a:xfrm>
          <a:prstGeom prst="rect">
            <a:avLst/>
          </a:prstGeom>
        </p:spPr>
        <p:txBody>
          <a:bodyPr/>
          <a:lstStyle/>
          <a:p>
            <a:pPr algn="r" defTabSz="914400">
              <a:buNone/>
            </a:pPr>
            <a:r>
              <a:rPr lang="en-US" sz="1000" b="0" i="0">
                <a:solidFill>
                  <a:schemeClr val="tx1"/>
                </a:solidFill>
                <a:ea typeface="+mn-ea"/>
                <a:cs typeface="+mn-cs"/>
              </a:rPr>
              <a:t>入門指南</a:t>
            </a:r>
          </a:p>
        </p:txBody>
      </p:sp>
      <p:sp>
        <p:nvSpPr>
          <p:cNvPr id="8" name="Slide Number Placeholder 7"/>
          <p:cNvSpPr>
            <a:spLocks noGrp="1"/>
          </p:cNvSpPr>
          <p:nvPr>
            <p:ph type="sldNum" sz="quarter" idx="4294967295"/>
          </p:nvPr>
        </p:nvSpPr>
        <p:spPr>
          <a:xfrm>
            <a:off x="6553200" y="6340475"/>
            <a:ext cx="2133600" cy="365125"/>
          </a:xfrm>
          <a:prstGeom prst="rect">
            <a:avLst/>
          </a:prstGeom>
        </p:spPr>
        <p:txBody>
          <a:bodyPr/>
          <a:lstStyle/>
          <a:p>
            <a:pPr algn="r" defTabSz="914400">
              <a:buNone/>
            </a:pPr>
            <a:fld id="{885A69B2-5218-42C2-B888-204363120602}" type="slidenum">
              <a:rPr lang="en-US" sz="1000" b="0" i="0">
                <a:solidFill>
                  <a:schemeClr val="tx1"/>
                </a:solidFill>
                <a:ea typeface="+mn-ea"/>
                <a:cs typeface="+mn-cs"/>
              </a:rPr>
              <a:pPr algn="r" defTabSz="914400">
                <a:buNone/>
              </a:pPr>
              <a:t>13</a:t>
            </a:fld>
            <a:endParaRPr lang="en-US" sz="1000" b="0" i="0">
              <a:solidFill>
                <a:schemeClr val="tx1"/>
              </a:solidFill>
              <a:ea typeface="+mn-ea"/>
              <a:cs typeface="+mn-cs"/>
            </a:endParaRPr>
          </a:p>
        </p:txBody>
      </p:sp>
    </p:spTree>
    <p:custDataLst>
      <p:tags r:id="rId1"/>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28600" indent="-228600"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領取下列福利的人員可自動參保</a:t>
            </a:r>
          </a:p>
          <a:p>
            <a:pPr marL="914400" lvl="1" indent="-457200" algn="l" defTabSz="914400">
              <a:spcBef>
                <a:spcPts val="324"/>
              </a:spcBef>
              <a:buClr>
                <a:srgbClr val="EB641B"/>
              </a:buClr>
              <a:buFont typeface="Verdana"/>
              <a:buChar char="◦"/>
            </a:pPr>
            <a:r>
              <a:rPr lang="en-US" sz="2800" b="0" i="0">
                <a:solidFill>
                  <a:schemeClr val="tx1"/>
                </a:solidFill>
                <a:ea typeface="PMingLiU" pitchFamily="18" charset="-120"/>
              </a:rPr>
              <a:t>社會安全福利</a:t>
            </a:r>
          </a:p>
          <a:p>
            <a:pPr marL="914400" lvl="1" indent="-457200" algn="l" defTabSz="914400">
              <a:spcBef>
                <a:spcPts val="324"/>
              </a:spcBef>
              <a:buClr>
                <a:srgbClr val="EB641B"/>
              </a:buClr>
              <a:buFont typeface="Verdana"/>
              <a:buChar char="◦"/>
            </a:pPr>
            <a:r>
              <a:rPr lang="en-US" sz="2800" b="0" i="0">
                <a:solidFill>
                  <a:schemeClr val="tx1"/>
                </a:solidFill>
                <a:ea typeface="PMingLiU" pitchFamily="18" charset="-120"/>
              </a:rPr>
              <a:t>鐵路職工退休管理委員會福利</a:t>
            </a:r>
          </a:p>
          <a:p>
            <a:pPr marL="228600" indent="-228600"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rPr>
              <a:t>首次參加期</a:t>
            </a:r>
            <a:r>
              <a:rPr lang="zh-TW" altLang="en-US" sz="3200" b="0" i="0" smtClean="0">
                <a:solidFill>
                  <a:schemeClr val="tx1"/>
                </a:solidFill>
                <a:ea typeface="PMingLiU" pitchFamily="18" charset="-120"/>
              </a:rPr>
              <a:t>郵件</a:t>
            </a:r>
            <a:r>
              <a:rPr lang="en-US" sz="3200" b="0" i="0" smtClean="0">
                <a:solidFill>
                  <a:schemeClr val="tx1"/>
                </a:solidFill>
                <a:ea typeface="PMingLiU" pitchFamily="18" charset="-120"/>
              </a:rPr>
              <a:t> </a:t>
            </a:r>
            <a:endParaRPr lang="en-US" sz="3200" b="0" i="0">
              <a:solidFill>
                <a:schemeClr val="tx1"/>
              </a:solidFill>
              <a:ea typeface="PMingLiU" pitchFamily="18" charset="-120"/>
            </a:endParaRPr>
          </a:p>
          <a:p>
            <a:pPr marL="905256" lvl="1" indent="-448056" algn="l" defTabSz="914400">
              <a:spcBef>
                <a:spcPts val="324"/>
              </a:spcBef>
              <a:buClr>
                <a:srgbClr val="EB641B"/>
              </a:buClr>
              <a:buFont typeface="Verdana"/>
              <a:buChar char="◦"/>
            </a:pPr>
            <a:r>
              <a:rPr lang="en-US" sz="2800" b="0" i="0">
                <a:solidFill>
                  <a:schemeClr val="tx1"/>
                </a:solidFill>
                <a:ea typeface="PMingLiU" pitchFamily="18" charset="-120"/>
              </a:rPr>
              <a:t>提前 3 個月寄出</a:t>
            </a:r>
          </a:p>
          <a:p>
            <a:pPr marL="1371600" lvl="2" indent="-457200" algn="l" defTabSz="914400">
              <a:spcBef>
                <a:spcPts val="350"/>
              </a:spcBef>
              <a:buClr>
                <a:srgbClr val="2DA2BF"/>
              </a:buClr>
              <a:buSzPct val="100000"/>
              <a:buFont typeface="Arial"/>
              <a:buChar char="•"/>
            </a:pPr>
            <a:r>
              <a:rPr lang="en-US" sz="2800" b="0" i="0">
                <a:solidFill>
                  <a:schemeClr val="tx1"/>
                </a:solidFill>
                <a:ea typeface="PMingLiU" pitchFamily="18" charset="-120"/>
              </a:rPr>
              <a:t>領取殘障福利的 25 個月</a:t>
            </a:r>
          </a:p>
          <a:p>
            <a:pPr marL="1371600" lvl="2" indent="-457200" algn="l" defTabSz="914400">
              <a:spcBef>
                <a:spcPts val="350"/>
              </a:spcBef>
              <a:buClr>
                <a:srgbClr val="2DA2BF"/>
              </a:buClr>
              <a:buSzPct val="100000"/>
              <a:buFont typeface="Arial"/>
              <a:buChar char="•"/>
            </a:pPr>
            <a:r>
              <a:rPr lang="en-US" sz="2800" b="0" i="0">
                <a:solidFill>
                  <a:schemeClr val="tx1"/>
                </a:solidFill>
                <a:ea typeface="PMingLiU" pitchFamily="18" charset="-120"/>
              </a:rPr>
              <a:t>65 歲</a:t>
            </a:r>
          </a:p>
          <a:p>
            <a:pPr marL="365760" indent="-256032" algn="l" defTabSz="914400">
              <a:spcBef>
                <a:spcPts val="400"/>
              </a:spcBef>
              <a:spcAft>
                <a:spcPts val="0"/>
              </a:spcAft>
              <a:buClr>
                <a:srgbClr val="2DA2BF"/>
              </a:buClr>
              <a:buSzPct val="68000"/>
              <a:buFont typeface="Wingdings 3"/>
              <a:buChar char=""/>
            </a:pPr>
            <a:endParaRPr lang="en-US" dirty="0" smtClean="0"/>
          </a:p>
        </p:txBody>
      </p:sp>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14</a:t>
            </a:fld>
            <a:endParaRPr lang="en-US" sz="1000" b="0" i="0">
              <a:solidFill>
                <a:schemeClr val="tx1"/>
              </a:solidFill>
              <a:ea typeface="+mn-ea"/>
              <a:cs typeface="+mn-cs"/>
            </a:endParaRPr>
          </a:p>
        </p:txBody>
      </p:sp>
      <p:sp>
        <p:nvSpPr>
          <p:cNvPr id="6" name="Title 5"/>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參加「聯邦醫療保險」</a:t>
            </a:r>
          </a:p>
        </p:txBody>
      </p:sp>
      <p:pic>
        <p:nvPicPr>
          <p:cNvPr id="7" name="Picture 2" descr="Image of &quot;Welcome to Medicare&quot; pamphle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0" y="4362853"/>
            <a:ext cx="2810067" cy="1799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3" descr="Image of Medicare Card."/>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400800" y="4718846"/>
            <a:ext cx="2057400" cy="14580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16" name="Footer Placeholder 1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15" name="Slide Number Placeholder 1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15</a:t>
            </a:fld>
            <a:endParaRPr lang="en-US" sz="1000" b="0" i="0">
              <a:solidFill>
                <a:schemeClr val="tx1"/>
              </a:solidFill>
              <a:ea typeface="+mn-ea"/>
              <a:cs typeface="+mn-cs"/>
            </a:endParaRPr>
          </a:p>
        </p:txBody>
      </p:sp>
      <p:sp>
        <p:nvSpPr>
          <p:cNvPr id="58372" name="Rectangle 3"/>
          <p:cNvSpPr>
            <a:spLocks noGrp="1" noChangeArrowheads="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「聯邦醫療保險」卡</a:t>
            </a:r>
          </a:p>
        </p:txBody>
      </p:sp>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76800" y="3962400"/>
            <a:ext cx="3581401" cy="21124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 name="Group 4"/>
          <p:cNvGrpSpPr/>
          <p:nvPr/>
        </p:nvGrpSpPr>
        <p:grpSpPr>
          <a:xfrm>
            <a:off x="609600" y="3962400"/>
            <a:ext cx="3466781" cy="2112424"/>
            <a:chOff x="7447192" y="2458588"/>
            <a:chExt cx="1011320" cy="674213"/>
          </a:xfrm>
        </p:grpSpPr>
        <p:pic>
          <p:nvPicPr>
            <p:cNvPr id="58371" name="Picture 2" descr="Graphic of Medicare Card"/>
            <p:cNvPicPr>
              <a:picLocks noChangeAspect="1" noChangeArrowheads="1"/>
            </p:cNvPicPr>
            <p:nvPr/>
          </p:nvPicPr>
          <p:blipFill>
            <a:blip r:embed="rId5" cstate="print"/>
            <a:srcRect/>
            <a:stretch>
              <a:fillRect/>
            </a:stretch>
          </p:blipFill>
          <p:spPr bwMode="auto">
            <a:xfrm>
              <a:off x="7447192" y="2458588"/>
              <a:ext cx="1011320" cy="674213"/>
            </a:xfrm>
            <a:prstGeom prst="rect">
              <a:avLst/>
            </a:prstGeom>
            <a:noFill/>
            <a:ln w="9525">
              <a:noFill/>
              <a:prstDash val="dash"/>
              <a:miter lim="800000"/>
              <a:headEnd/>
              <a:tailEnd/>
            </a:ln>
          </p:spPr>
        </p:pic>
        <p:sp>
          <p:nvSpPr>
            <p:cNvPr id="58373" name="Text Box 4"/>
            <p:cNvSpPr txBox="1">
              <a:spLocks noChangeArrowheads="1"/>
            </p:cNvSpPr>
            <p:nvPr/>
          </p:nvSpPr>
          <p:spPr bwMode="auto">
            <a:xfrm>
              <a:off x="7772712" y="3013678"/>
              <a:ext cx="685800" cy="117878"/>
            </a:xfrm>
            <a:prstGeom prst="rect">
              <a:avLst/>
            </a:prstGeom>
            <a:noFill/>
            <a:ln w="9525">
              <a:noFill/>
              <a:miter lim="800000"/>
              <a:headEnd/>
              <a:tailEnd/>
            </a:ln>
          </p:spPr>
          <p:txBody>
            <a:bodyPr wrap="square">
              <a:spAutoFit/>
            </a:bodyPr>
            <a:lstStyle/>
            <a:p>
              <a:pPr algn="l" defTabSz="914400">
                <a:spcBef>
                  <a:spcPts val="1080"/>
                </a:spcBef>
                <a:buNone/>
              </a:pPr>
              <a:r>
                <a:rPr lang="en-US" sz="1800" b="0" i="0">
                  <a:solidFill>
                    <a:srgbClr val="000000"/>
                  </a:solidFill>
                  <a:latin typeface="Script MT Bold"/>
                  <a:ea typeface="+mn-ea"/>
                  <a:cs typeface="+mn-cs"/>
                </a:rPr>
                <a:t>Jane Doe</a:t>
              </a:r>
            </a:p>
          </p:txBody>
        </p:sp>
      </p:grpSp>
      <p:sp>
        <p:nvSpPr>
          <p:cNvPr id="6" name="TextBox 5"/>
          <p:cNvSpPr txBox="1"/>
          <p:nvPr/>
        </p:nvSpPr>
        <p:spPr>
          <a:xfrm>
            <a:off x="685800" y="1524000"/>
            <a:ext cx="7772400" cy="2000548"/>
          </a:xfrm>
          <a:prstGeom prst="rect">
            <a:avLst/>
          </a:prstGeom>
          <a:noFill/>
        </p:spPr>
        <p:txBody>
          <a:bodyPr wrap="square" rtlCol="0">
            <a:spAutoFit/>
          </a:bodyPr>
          <a:lstStyle/>
          <a:p>
            <a:pPr marL="347472" indent="-347472" algn="l" defTabSz="914400">
              <a:buClr>
                <a:srgbClr val="2DA2BF"/>
              </a:buClr>
              <a:buFont typeface="Wingdings 3"/>
              <a:buChar char=""/>
            </a:pPr>
            <a:r>
              <a:rPr lang="en-US" sz="3200" b="0" i="0">
                <a:latin typeface="PMingLiU" pitchFamily="18" charset="-120"/>
                <a:ea typeface="PMingLiU" pitchFamily="18" charset="-120"/>
              </a:rPr>
              <a:t>留下並接受「聯邦醫療保險」計劃 </a:t>
            </a:r>
            <a:r>
              <a:rPr lang="en-US" sz="3200" b="0" i="0" smtClean="0">
                <a:latin typeface="PMingLiU" pitchFamily="18" charset="-120"/>
                <a:ea typeface="PMingLiU" pitchFamily="18" charset="-120"/>
              </a:rPr>
              <a:t/>
            </a:r>
            <a:br>
              <a:rPr lang="en-US" sz="3200" b="0" i="0" smtClean="0">
                <a:latin typeface="PMingLiU" pitchFamily="18" charset="-120"/>
                <a:ea typeface="PMingLiU" pitchFamily="18" charset="-120"/>
              </a:rPr>
            </a:br>
            <a:r>
              <a:rPr lang="en-US" sz="3200" b="0" i="0" smtClean="0">
                <a:latin typeface="PMingLiU" pitchFamily="18" charset="-120"/>
                <a:ea typeface="PMingLiU" pitchFamily="18" charset="-120"/>
              </a:rPr>
              <a:t>A </a:t>
            </a:r>
            <a:r>
              <a:rPr lang="zh-TW" altLang="en-US" sz="3200" b="0" i="0" smtClean="0">
                <a:latin typeface="PMingLiU" pitchFamily="18" charset="-120"/>
                <a:ea typeface="PMingLiU" pitchFamily="18" charset="-120"/>
              </a:rPr>
              <a:t>部份</a:t>
            </a:r>
            <a:r>
              <a:rPr lang="en-US" sz="3200" b="0" i="0" smtClean="0">
                <a:latin typeface="PMingLiU" pitchFamily="18" charset="-120"/>
                <a:ea typeface="PMingLiU" pitchFamily="18" charset="-120"/>
              </a:rPr>
              <a:t>與 </a:t>
            </a:r>
            <a:r>
              <a:rPr lang="en-US" sz="3200" b="0" i="0">
                <a:latin typeface="PMingLiU" pitchFamily="18" charset="-120"/>
                <a:ea typeface="PMingLiU" pitchFamily="18" charset="-120"/>
              </a:rPr>
              <a:t>B </a:t>
            </a:r>
            <a:r>
              <a:rPr lang="zh-TW" altLang="en-US" sz="3200" b="0" i="0" smtClean="0">
                <a:latin typeface="PMingLiU" pitchFamily="18" charset="-120"/>
                <a:ea typeface="PMingLiU" pitchFamily="18" charset="-120"/>
              </a:rPr>
              <a:t>部份</a:t>
            </a:r>
            <a:endParaRPr lang="en-US" sz="3200" b="0" i="0">
              <a:latin typeface="PMingLiU" pitchFamily="18" charset="-120"/>
              <a:ea typeface="PMingLiU" pitchFamily="18" charset="-120"/>
            </a:endParaRPr>
          </a:p>
          <a:p>
            <a:pPr marL="347472" indent="-347472" algn="l" defTabSz="914400">
              <a:buClr>
                <a:srgbClr val="2DA2BF"/>
              </a:buClr>
              <a:buFont typeface="Wingdings 3"/>
              <a:buChar char=""/>
            </a:pPr>
            <a:r>
              <a:rPr lang="en-US" sz="3200" b="0" i="0">
                <a:latin typeface="PMingLiU" pitchFamily="18" charset="-120"/>
                <a:ea typeface="PMingLiU" pitchFamily="18" charset="-120"/>
              </a:rPr>
              <a:t>將其退回可拒絕參加 B </a:t>
            </a:r>
            <a:r>
              <a:rPr lang="zh-TW" altLang="en-US" sz="3200" b="0" i="0" smtClean="0">
                <a:latin typeface="PMingLiU" pitchFamily="18" charset="-120"/>
                <a:ea typeface="PMingLiU" pitchFamily="18" charset="-120"/>
              </a:rPr>
              <a:t>部份</a:t>
            </a:r>
            <a:endParaRPr lang="en-US" sz="3200" b="0" i="0">
              <a:latin typeface="PMingLiU" pitchFamily="18" charset="-120"/>
              <a:ea typeface="PMingLiU" pitchFamily="18" charset="-120"/>
            </a:endParaRPr>
          </a:p>
          <a:p>
            <a:pPr marL="804672" lvl="1" indent="-347472" algn="l" defTabSz="914400">
              <a:buClr>
                <a:srgbClr val="DA1F28"/>
              </a:buClr>
              <a:buFont typeface="Verdana"/>
              <a:buChar char="◦"/>
            </a:pPr>
            <a:r>
              <a:rPr lang="en-US" sz="2800" b="0" i="0">
                <a:latin typeface="PMingLiU" pitchFamily="18" charset="-120"/>
                <a:ea typeface="PMingLiU" pitchFamily="18" charset="-120"/>
              </a:rPr>
              <a:t>按卡背面的說明去做</a:t>
            </a:r>
          </a:p>
        </p:txBody>
      </p:sp>
      <p:sp>
        <p:nvSpPr>
          <p:cNvPr id="13" name="TextBox 12"/>
          <p:cNvSpPr txBox="1"/>
          <p:nvPr/>
        </p:nvSpPr>
        <p:spPr>
          <a:xfrm>
            <a:off x="1574957" y="3483857"/>
            <a:ext cx="1536065" cy="369332"/>
          </a:xfrm>
          <a:prstGeom prst="rect">
            <a:avLst/>
          </a:prstGeom>
          <a:solidFill>
            <a:schemeClr val="accent1">
              <a:lumMod val="75000"/>
            </a:schemeClr>
          </a:solidFill>
        </p:spPr>
        <p:txBody>
          <a:bodyPr wrap="square" rtlCol="0">
            <a:spAutoFit/>
          </a:bodyPr>
          <a:lstStyle/>
          <a:p>
            <a:pPr algn="ctr" defTabSz="914400">
              <a:buNone/>
            </a:pPr>
            <a:r>
              <a:rPr lang="en-US" sz="1800" b="1" i="0">
                <a:solidFill>
                  <a:schemeClr val="bg1"/>
                </a:solidFill>
                <a:latin typeface="PMingLiU" pitchFamily="18" charset="-120"/>
                <a:ea typeface="+mn-ea"/>
                <a:cs typeface="+mn-cs"/>
              </a:rPr>
              <a:t>正面</a:t>
            </a:r>
          </a:p>
        </p:txBody>
      </p:sp>
      <p:sp>
        <p:nvSpPr>
          <p:cNvPr id="21" name="TextBox 20"/>
          <p:cNvSpPr txBox="1"/>
          <p:nvPr/>
        </p:nvSpPr>
        <p:spPr>
          <a:xfrm>
            <a:off x="5867400" y="3472935"/>
            <a:ext cx="1536065" cy="369332"/>
          </a:xfrm>
          <a:prstGeom prst="rect">
            <a:avLst/>
          </a:prstGeom>
          <a:solidFill>
            <a:schemeClr val="accent1">
              <a:lumMod val="75000"/>
            </a:schemeClr>
          </a:solidFill>
        </p:spPr>
        <p:txBody>
          <a:bodyPr wrap="square" rtlCol="0">
            <a:spAutoFit/>
          </a:bodyPr>
          <a:lstStyle/>
          <a:p>
            <a:pPr algn="ctr" defTabSz="914400">
              <a:buNone/>
            </a:pPr>
            <a:r>
              <a:rPr lang="en-US" sz="1800" b="1" i="0">
                <a:solidFill>
                  <a:schemeClr val="bg1"/>
                </a:solidFill>
                <a:latin typeface="PMingLiU" pitchFamily="18" charset="-120"/>
                <a:ea typeface="+mn-ea"/>
                <a:cs typeface="+mn-cs"/>
              </a:rPr>
              <a:t>背面</a:t>
            </a:r>
          </a:p>
        </p:txBody>
      </p:sp>
    </p:spTree>
    <p:custDataLst>
      <p:tags r:id="rId1"/>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365760" lvl="1" indent="-256032" algn="l" defTabSz="914400">
              <a:spcBef>
                <a:spcPts val="400"/>
              </a:spcBef>
              <a:buClr>
                <a:srgbClr val="2DA2BF"/>
              </a:buClr>
              <a:buSzPct val="68000"/>
              <a:buFont typeface="Wingdings 3"/>
              <a:buChar char=""/>
            </a:pPr>
            <a:r>
              <a:rPr lang="en-US" sz="2700" b="0" i="0">
                <a:solidFill>
                  <a:schemeClr val="tx1"/>
                </a:solidFill>
                <a:ea typeface="PMingLiU" pitchFamily="18" charset="-120"/>
              </a:rPr>
              <a:t>自動參加</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如果領取社會安全或</a:t>
            </a:r>
            <a:r>
              <a:rPr lang="zh-TW" altLang="en-US" sz="2400" b="0" i="0" smtClean="0">
                <a:solidFill>
                  <a:schemeClr val="tx1"/>
                </a:solidFill>
                <a:ea typeface="PMingLiU" pitchFamily="18" charset="-120"/>
              </a:rPr>
              <a:t>鐵路退休的（</a:t>
            </a:r>
            <a:r>
              <a:rPr lang="en-US" sz="2400" b="0" i="0" smtClean="0">
                <a:solidFill>
                  <a:schemeClr val="tx1"/>
                </a:solidFill>
                <a:ea typeface="PMingLiU" pitchFamily="18" charset="-120"/>
              </a:rPr>
              <a:t>RRB</a:t>
            </a:r>
            <a:r>
              <a:rPr lang="zh-TW" altLang="en-US" sz="2400" b="0" i="0" smtClean="0">
                <a:solidFill>
                  <a:schemeClr val="tx1"/>
                </a:solidFill>
                <a:ea typeface="PMingLiU" pitchFamily="18" charset="-120"/>
              </a:rPr>
              <a:t>）</a:t>
            </a:r>
            <a:r>
              <a:rPr lang="en-US" sz="2400" b="0" i="0" smtClean="0">
                <a:solidFill>
                  <a:schemeClr val="tx1"/>
                </a:solidFill>
                <a:ea typeface="PMingLiU" pitchFamily="18" charset="-120"/>
              </a:rPr>
              <a:t>福利</a:t>
            </a:r>
            <a:endParaRPr lang="en-US" sz="2400" b="0" i="0">
              <a:solidFill>
                <a:schemeClr val="tx1"/>
              </a:solidFill>
              <a:ea typeface="PMingLiU" pitchFamily="18" charset="-120"/>
            </a:endParaRP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PMingLiU" pitchFamily="18" charset="-120"/>
              </a:rPr>
              <a:t>如果沒有自動參加</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例如，您仍在工作</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您需要透過</a:t>
            </a:r>
            <a:r>
              <a:rPr lang="zh-TW" altLang="en-US" sz="2400" b="0" i="0" smtClean="0">
                <a:solidFill>
                  <a:schemeClr val="tx1"/>
                </a:solidFill>
                <a:ea typeface="PMingLiU" pitchFamily="18" charset="-120"/>
              </a:rPr>
              <a:t>「社會安全局」</a:t>
            </a:r>
            <a:r>
              <a:rPr lang="en-US" sz="2400" b="0" i="0" smtClean="0">
                <a:solidFill>
                  <a:schemeClr val="tx1"/>
                </a:solidFill>
                <a:ea typeface="PMingLiU" pitchFamily="18" charset="-120"/>
              </a:rPr>
              <a:t>參加</a:t>
            </a:r>
            <a:endParaRPr lang="en-US" sz="2400" b="0" i="0">
              <a:solidFill>
                <a:schemeClr val="tx1"/>
              </a:solidFill>
              <a:ea typeface="PMingLiU" pitchFamily="18" charset="-120"/>
            </a:endParaRP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拜訪當地辦公室</a:t>
            </a: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致電 1-800-772-1213</a:t>
            </a: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連線 socialsecurity.gov</a:t>
            </a:r>
          </a:p>
          <a:p>
            <a:pPr>
              <a:buClr>
                <a:srgbClr val="2DA2BF"/>
              </a:buClr>
            </a:pPr>
            <a:r>
              <a:rPr lang="en-US" sz="2800" b="0" i="0">
                <a:solidFill>
                  <a:schemeClr val="tx1"/>
                </a:solidFill>
                <a:ea typeface="PMingLiU" pitchFamily="18" charset="-120"/>
              </a:rPr>
              <a:t> </a:t>
            </a:r>
            <a:r>
              <a:rPr lang="en-US" sz="2800" b="0" i="0" smtClean="0">
                <a:solidFill>
                  <a:schemeClr val="tx1"/>
                </a:solidFill>
                <a:ea typeface="PMingLiU" pitchFamily="18" charset="-120"/>
              </a:rPr>
              <a:t>如果從鐵路退休則透過</a:t>
            </a:r>
            <a:r>
              <a:rPr lang="zh-TW" altLang="en-US">
                <a:ea typeface="PMingLiU" pitchFamily="18" charset="-120"/>
              </a:rPr>
              <a:t>職工退休管理委員</a:t>
            </a:r>
            <a:r>
              <a:rPr lang="zh-TW" altLang="en-US" smtClean="0">
                <a:ea typeface="PMingLiU" pitchFamily="18" charset="-120"/>
              </a:rPr>
              <a:t>會（</a:t>
            </a:r>
            <a:r>
              <a:rPr lang="en-US" sz="2800" b="0" i="0" smtClean="0">
                <a:solidFill>
                  <a:schemeClr val="tx1"/>
                </a:solidFill>
                <a:ea typeface="PMingLiU" pitchFamily="18" charset="-120"/>
              </a:rPr>
              <a:t>RRB</a:t>
            </a:r>
            <a:r>
              <a:rPr lang="zh-TW" altLang="en-US" sz="2800" b="0" i="0" smtClean="0">
                <a:solidFill>
                  <a:schemeClr val="tx1"/>
                </a:solidFill>
                <a:ea typeface="PMingLiU" pitchFamily="18" charset="-120"/>
              </a:rPr>
              <a:t>）</a:t>
            </a:r>
            <a:r>
              <a:rPr lang="en-US" sz="2800" b="0" i="0" smtClean="0">
                <a:solidFill>
                  <a:schemeClr val="tx1"/>
                </a:solidFill>
                <a:ea typeface="PMingLiU" pitchFamily="18" charset="-120"/>
              </a:rPr>
              <a:t>參加</a:t>
            </a:r>
            <a:endParaRPr lang="en-US" sz="2800" b="0" i="0">
              <a:solidFill>
                <a:schemeClr val="tx1"/>
              </a:solidFill>
              <a:ea typeface="PMingLiU" pitchFamily="18" charset="-120"/>
            </a:endParaRPr>
          </a:p>
          <a:p>
            <a:pPr lvl="1">
              <a:buClr>
                <a:srgbClr val="EB641B"/>
              </a:buClr>
            </a:pPr>
            <a:r>
              <a:rPr lang="en-US" sz="2400" b="0" i="0" smtClean="0">
                <a:solidFill>
                  <a:schemeClr val="tx1"/>
                </a:solidFill>
                <a:ea typeface="PMingLiU" pitchFamily="18" charset="-120"/>
              </a:rPr>
              <a:t>致電您當地的</a:t>
            </a:r>
            <a:r>
              <a:rPr lang="zh-TW" altLang="en-US">
                <a:ea typeface="PMingLiU" pitchFamily="18" charset="-120"/>
              </a:rPr>
              <a:t>職工退休管理委員</a:t>
            </a:r>
            <a:r>
              <a:rPr lang="zh-TW" altLang="en-US" smtClean="0">
                <a:ea typeface="PMingLiU" pitchFamily="18" charset="-120"/>
              </a:rPr>
              <a:t>會（</a:t>
            </a:r>
            <a:r>
              <a:rPr lang="en-US" sz="2400" b="0" i="0" smtClean="0">
                <a:solidFill>
                  <a:schemeClr val="tx1"/>
                </a:solidFill>
                <a:ea typeface="PMingLiU" pitchFamily="18" charset="-120"/>
              </a:rPr>
              <a:t>RRB</a:t>
            </a:r>
            <a:r>
              <a:rPr lang="zh-TW" altLang="en-US" sz="2400" b="0" i="0" smtClean="0">
                <a:solidFill>
                  <a:schemeClr val="tx1"/>
                </a:solidFill>
                <a:ea typeface="PMingLiU" pitchFamily="18" charset="-120"/>
              </a:rPr>
              <a:t>）</a:t>
            </a:r>
            <a:r>
              <a:rPr lang="en-US" sz="2400" b="0" i="0" smtClean="0">
                <a:solidFill>
                  <a:schemeClr val="tx1"/>
                </a:solidFill>
                <a:ea typeface="PMingLiU" pitchFamily="18" charset="-120"/>
              </a:rPr>
              <a:t>辦公室或 </a:t>
            </a:r>
            <a:r>
              <a:rPr lang="en-US" sz="2400" b="0" i="0">
                <a:solidFill>
                  <a:schemeClr val="tx1"/>
                </a:solidFill>
                <a:ea typeface="PMingLiU" pitchFamily="18" charset="-120"/>
              </a:rPr>
              <a:t>1‑877‑772‑5772</a:t>
            </a:r>
          </a:p>
          <a:p>
            <a:pPr marL="365760" indent="-256032" algn="l" defTabSz="914400">
              <a:spcBef>
                <a:spcPts val="400"/>
              </a:spcBef>
              <a:spcAft>
                <a:spcPts val="0"/>
              </a:spcAft>
              <a:buClr>
                <a:srgbClr val="2DA2BF"/>
              </a:buClr>
              <a:buSzPct val="68000"/>
              <a:buFont typeface="Wingdings 3"/>
              <a:buChar char=""/>
            </a:pPr>
            <a:endParaRPr lang="en-US" dirty="0" smtClean="0"/>
          </a:p>
          <a:p>
            <a:pPr marL="621792" lvl="1" indent="-228600" algn="l" defTabSz="914400">
              <a:spcBef>
                <a:spcPts val="324"/>
              </a:spcBef>
              <a:buNone/>
            </a:pPr>
            <a:endParaRPr lang="en-US" dirty="0" smtClean="0"/>
          </a:p>
          <a:p>
            <a:pPr marL="621792" lvl="1" indent="-228600" algn="l" defTabSz="914400">
              <a:spcBef>
                <a:spcPts val="324"/>
              </a:spcBef>
              <a:buClr>
                <a:srgbClr val="EB641B"/>
              </a:buClr>
              <a:buFont typeface="Verdana"/>
              <a:buChar char="◦"/>
            </a:pPr>
            <a:endParaRPr lang="en-US" dirty="0" smtClean="0"/>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16</a:t>
            </a:fld>
            <a:endParaRPr lang="en-US" sz="1000" b="0" i="0">
              <a:solidFill>
                <a:schemeClr val="tx1"/>
              </a:solidFill>
              <a:ea typeface="+mn-ea"/>
              <a:cs typeface="+mn-cs"/>
            </a:endParaRPr>
          </a:p>
        </p:txBody>
      </p:sp>
      <p:sp>
        <p:nvSpPr>
          <p:cNvPr id="2" name="Title 1"/>
          <p:cNvSpPr>
            <a:spLocks noGrp="1"/>
          </p:cNvSpPr>
          <p:nvPr>
            <p:ph type="title"/>
          </p:nvPr>
        </p:nvSpPr>
        <p:spPr/>
        <p:txBody>
          <a:bodyPr>
            <a:normAutofit/>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如何參加「聯邦醫療保險」</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您無需退休</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您的首次參加期持續 7 個月</a:t>
            </a:r>
          </a:p>
          <a:p>
            <a:pPr marL="621792" lvl="1" indent="-228600" algn="l" defTabSz="914400">
              <a:spcBef>
                <a:spcPts val="324"/>
              </a:spcBef>
              <a:buClr>
                <a:srgbClr val="EB641B"/>
              </a:buClr>
              <a:buFont typeface="Verdana"/>
              <a:buChar char="◦"/>
            </a:pPr>
            <a:r>
              <a:rPr lang="en-US" sz="2800" b="0" i="0">
                <a:solidFill>
                  <a:schemeClr val="tx1"/>
                </a:solidFill>
                <a:ea typeface="+mn-ea"/>
                <a:cs typeface="+mn-cs"/>
              </a:rPr>
              <a:t>在您 65 歲生日前 3 個月開始</a:t>
            </a:r>
          </a:p>
          <a:p>
            <a:pPr marL="621792" lvl="1" indent="-228600" algn="l" defTabSz="914400">
              <a:spcBef>
                <a:spcPts val="324"/>
              </a:spcBef>
              <a:buClr>
                <a:srgbClr val="EB641B"/>
              </a:buClr>
              <a:buFont typeface="Verdana"/>
              <a:buChar char="◦"/>
            </a:pPr>
            <a:r>
              <a:rPr lang="en-US" sz="2800" b="0" i="0">
                <a:solidFill>
                  <a:schemeClr val="tx1"/>
                </a:solidFill>
                <a:ea typeface="+mn-ea"/>
                <a:cs typeface="+mn-cs"/>
              </a:rPr>
              <a:t>包括您年滿 65 歲的那個月</a:t>
            </a:r>
          </a:p>
          <a:p>
            <a:pPr marL="621792" lvl="1" indent="-228600" algn="l" defTabSz="914400">
              <a:spcBef>
                <a:spcPts val="324"/>
              </a:spcBef>
              <a:buClr>
                <a:srgbClr val="EB641B"/>
              </a:buClr>
              <a:buFont typeface="Verdana"/>
              <a:buChar char="◦"/>
            </a:pPr>
            <a:r>
              <a:rPr lang="en-US" sz="2800" b="0" i="0">
                <a:solidFill>
                  <a:schemeClr val="tx1"/>
                </a:solidFill>
                <a:ea typeface="+mn-ea"/>
                <a:cs typeface="+mn-cs"/>
              </a:rPr>
              <a:t>您年滿 65 歲那個月後的 3 個月結束</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還有其他時間允許您參加</a:t>
            </a:r>
          </a:p>
          <a:p>
            <a:pPr marL="621792" lvl="1" indent="-228600" algn="l" defTabSz="914400">
              <a:spcBef>
                <a:spcPts val="324"/>
              </a:spcBef>
              <a:buClr>
                <a:srgbClr val="EB641B"/>
              </a:buClr>
              <a:buFont typeface="Verdana"/>
              <a:buChar char="◦"/>
            </a:pPr>
            <a:r>
              <a:rPr lang="en-US" sz="2800" b="0" i="0">
                <a:solidFill>
                  <a:schemeClr val="tx1"/>
                </a:solidFill>
                <a:ea typeface="+mn-ea"/>
                <a:cs typeface="+mn-cs"/>
              </a:rPr>
              <a:t>但您可能因逾期參加而支付罰款</a:t>
            </a:r>
          </a:p>
          <a:p>
            <a:pPr marL="365760" indent="-256032" algn="l" defTabSz="914400">
              <a:spcBef>
                <a:spcPts val="400"/>
              </a:spcBef>
              <a:spcAft>
                <a:spcPts val="0"/>
              </a:spcAft>
              <a:buClr>
                <a:srgbClr val="2DA2BF"/>
              </a:buClr>
              <a:buSzPct val="68000"/>
              <a:buFont typeface="Wingdings 3"/>
              <a:buChar char=""/>
            </a:pPr>
            <a:endParaRPr lang="en-US" dirty="0" smtClean="0"/>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17</a:t>
            </a:fld>
            <a:endParaRPr lang="en-US" sz="1000" b="0" i="0">
              <a:solidFill>
                <a:schemeClr val="tx1"/>
              </a:solidFill>
              <a:ea typeface="+mn-ea"/>
              <a:cs typeface="+mn-cs"/>
            </a:endParaRPr>
          </a:p>
        </p:txBody>
      </p:sp>
      <p:sp>
        <p:nvSpPr>
          <p:cNvPr id="2" name="Title 1"/>
          <p:cNvSpPr>
            <a:spLocks noGrp="1"/>
          </p:cNvSpPr>
          <p:nvPr>
            <p:ph type="title"/>
          </p:nvPr>
        </p:nvSpPr>
        <p:spPr/>
        <p:txBody>
          <a:bodyPr>
            <a:normAutofit/>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何時參加「聯邦醫療保險」</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525963"/>
          </a:xfrm>
        </p:spPr>
        <p:txBody>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考慮</a:t>
            </a: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rPr>
              <a:t>如果領取社會安全</a:t>
            </a:r>
            <a:r>
              <a:rPr lang="zh-TW" altLang="en-US" sz="2800" b="0" i="0" smtClean="0">
                <a:solidFill>
                  <a:schemeClr val="tx1"/>
                </a:solidFill>
                <a:ea typeface="PMingLiU" pitchFamily="18" charset="-120"/>
              </a:rPr>
              <a:t>或鐵路退休（</a:t>
            </a:r>
            <a:r>
              <a:rPr lang="en-US" sz="2800" b="0" i="0" smtClean="0">
                <a:solidFill>
                  <a:schemeClr val="tx1"/>
                </a:solidFill>
                <a:ea typeface="PMingLiU" pitchFamily="18" charset="-120"/>
              </a:rPr>
              <a:t>RRB</a:t>
            </a:r>
            <a:r>
              <a:rPr lang="zh-TW" altLang="en-US" sz="2800" b="0" i="0" smtClean="0">
                <a:solidFill>
                  <a:schemeClr val="tx1"/>
                </a:solidFill>
                <a:ea typeface="PMingLiU" pitchFamily="18" charset="-120"/>
              </a:rPr>
              <a:t>）</a:t>
            </a:r>
            <a:r>
              <a:rPr lang="en-US" sz="2800" b="0" i="0" smtClean="0">
                <a:solidFill>
                  <a:schemeClr val="tx1"/>
                </a:solidFill>
                <a:ea typeface="PMingLiU" pitchFamily="18" charset="-120"/>
              </a:rPr>
              <a:t>福利則自動參加</a:t>
            </a:r>
            <a:endParaRPr lang="en-US" sz="28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rPr>
              <a:t>對大</a:t>
            </a:r>
            <a:r>
              <a:rPr lang="zh-TW" altLang="en-US" sz="2800" b="0" i="0" smtClean="0">
                <a:solidFill>
                  <a:schemeClr val="tx1"/>
                </a:solidFill>
                <a:ea typeface="PMingLiU" pitchFamily="18" charset="-120"/>
              </a:rPr>
              <a:t>部份</a:t>
            </a:r>
            <a:r>
              <a:rPr lang="en-US" sz="2800" b="0" i="0" smtClean="0">
                <a:solidFill>
                  <a:schemeClr val="tx1"/>
                </a:solidFill>
                <a:ea typeface="PMingLiU" pitchFamily="18" charset="-120"/>
              </a:rPr>
              <a:t>人免費</a:t>
            </a:r>
            <a:endParaRPr lang="en-US" sz="28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如果工作年限不足則可能需要付費</a:t>
            </a:r>
          </a:p>
          <a:p>
            <a:pPr marL="859536" lvl="2" indent="-228600" algn="l" defTabSz="914400">
              <a:spcBef>
                <a:spcPts val="350"/>
              </a:spcBef>
              <a:buClr>
                <a:srgbClr val="2DA2BF"/>
              </a:buClr>
              <a:buSzPct val="100000"/>
              <a:buFont typeface="Wingdings 2"/>
              <a:buChar char=""/>
            </a:pPr>
            <a:r>
              <a:rPr lang="en-US" sz="2800" b="0" i="0" smtClean="0">
                <a:solidFill>
                  <a:schemeClr val="tx1"/>
                </a:solidFill>
                <a:ea typeface="PMingLiU" pitchFamily="18" charset="-120"/>
              </a:rPr>
              <a:t>如果逾期</a:t>
            </a:r>
            <a:r>
              <a:rPr lang="zh-TW" altLang="en-US" sz="2800" b="0" i="0" smtClean="0">
                <a:solidFill>
                  <a:schemeClr val="tx1"/>
                </a:solidFill>
                <a:ea typeface="PMingLiU" pitchFamily="18" charset="-120"/>
              </a:rPr>
              <a:t>參加</a:t>
            </a:r>
            <a:r>
              <a:rPr lang="en-US" sz="2800" b="0" i="0" smtClean="0">
                <a:solidFill>
                  <a:schemeClr val="tx1"/>
                </a:solidFill>
                <a:ea typeface="PMingLiU" pitchFamily="18" charset="-120"/>
              </a:rPr>
              <a:t>則可能需要支付罰款</a:t>
            </a:r>
            <a:endParaRPr lang="en-US" sz="28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rPr>
              <a:t>如果您</a:t>
            </a:r>
            <a:r>
              <a:rPr lang="zh-TW" altLang="en-US" sz="2800" b="0" i="0" smtClean="0">
                <a:solidFill>
                  <a:schemeClr val="tx1"/>
                </a:solidFill>
                <a:ea typeface="PMingLiU" pitchFamily="18" charset="-120"/>
              </a:rPr>
              <a:t>或</a:t>
            </a:r>
            <a:r>
              <a:rPr lang="en-US" sz="2800" b="0" i="0" smtClean="0">
                <a:solidFill>
                  <a:schemeClr val="tx1"/>
                </a:solidFill>
                <a:ea typeface="PMingLiU" pitchFamily="18" charset="-120"/>
              </a:rPr>
              <a:t>您的配偶仍在工作並參加了僱主計劃</a:t>
            </a:r>
            <a:endParaRPr lang="en-US" sz="2800" b="0" i="0">
              <a:solidFill>
                <a:schemeClr val="tx1"/>
              </a:solidFill>
              <a:ea typeface="PMingLiU" pitchFamily="18" charset="-120"/>
            </a:endParaRPr>
          </a:p>
          <a:p>
            <a:pPr marL="859536" lvl="2" indent="-228600" algn="l" defTabSz="914400">
              <a:spcBef>
                <a:spcPts val="350"/>
              </a:spcBef>
              <a:buClr>
                <a:srgbClr val="2DA2BF"/>
              </a:buClr>
              <a:buSzPct val="100000"/>
              <a:buFont typeface="Wingdings 2"/>
              <a:buChar char=""/>
            </a:pPr>
            <a:r>
              <a:rPr lang="en-US" sz="2800" b="0" i="0" smtClean="0">
                <a:solidFill>
                  <a:schemeClr val="tx1"/>
                </a:solidFill>
                <a:ea typeface="PMingLiU" pitchFamily="18" charset="-120"/>
              </a:rPr>
              <a:t>聯絡</a:t>
            </a:r>
            <a:r>
              <a:rPr lang="zh-TW" altLang="en-US" sz="2800" b="0" i="0" smtClean="0">
                <a:solidFill>
                  <a:schemeClr val="tx1"/>
                </a:solidFill>
                <a:ea typeface="PMingLiU" pitchFamily="18" charset="-120"/>
              </a:rPr>
              <a:t>「社會安全局」</a:t>
            </a:r>
            <a:r>
              <a:rPr lang="en-US" sz="2800" b="0" i="0" smtClean="0">
                <a:solidFill>
                  <a:schemeClr val="tx1"/>
                </a:solidFill>
                <a:ea typeface="PMingLiU" pitchFamily="18" charset="-120"/>
              </a:rPr>
              <a:t>參加</a:t>
            </a:r>
            <a:endParaRPr lang="en-US" sz="2800" b="0" i="0">
              <a:solidFill>
                <a:schemeClr val="tx1"/>
              </a:solidFill>
              <a:ea typeface="PMingLiU" pitchFamily="18" charset="-120"/>
            </a:endParaRPr>
          </a:p>
          <a:p>
            <a:pPr marL="621792" lvl="1" indent="-228600" algn="l" defTabSz="914400">
              <a:spcBef>
                <a:spcPts val="324"/>
              </a:spcBef>
              <a:buNone/>
            </a:pPr>
            <a:endParaRPr lang="en-US" dirty="0" smtClean="0">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18</a:t>
            </a:fld>
            <a:endParaRPr lang="en-US" sz="1000" b="0" i="0">
              <a:solidFill>
                <a:schemeClr val="tx1"/>
              </a:solidFill>
              <a:ea typeface="+mn-ea"/>
              <a:cs typeface="+mn-cs"/>
            </a:endParaRPr>
          </a:p>
        </p:txBody>
      </p:sp>
      <p:sp>
        <p:nvSpPr>
          <p:cNvPr id="2"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PMingLiU" pitchFamily="18" charset="-120"/>
              </a:rPr>
              <a:t>決定 </a:t>
            </a:r>
            <a:r>
              <a:rPr lang="en-US" sz="4100" b="1" i="0">
                <a:solidFill>
                  <a:srgbClr val="464646"/>
                </a:solidFill>
                <a:effectLst>
                  <a:outerShdw blurRad="31750" dist="25400" dir="5400000" algn="tl">
                    <a:srgbClr val="000000">
                      <a:alpha val="25000"/>
                    </a:srgbClr>
                  </a:outerShdw>
                </a:effectLst>
                <a:ea typeface="PMingLiU" pitchFamily="18" charset="-120"/>
              </a:rPr>
              <a:t/>
            </a:r>
            <a:br>
              <a:rPr lang="en-US" sz="4100" b="1" i="0">
                <a:solidFill>
                  <a:srgbClr val="464646"/>
                </a:solidFill>
                <a:effectLst>
                  <a:outerShdw blurRad="31750" dist="25400" dir="5400000" algn="tl">
                    <a:srgbClr val="000000">
                      <a:alpha val="25000"/>
                    </a:srgbClr>
                  </a:outerShdw>
                </a:effectLst>
                <a:ea typeface="PMingLiU" pitchFamily="18" charset="-120"/>
              </a:rPr>
            </a:br>
            <a:r>
              <a:rPr lang="en-US" sz="4100" b="1" i="0" smtClean="0">
                <a:solidFill>
                  <a:srgbClr val="464646"/>
                </a:solidFill>
                <a:effectLst>
                  <a:outerShdw blurRad="31750" dist="25400" dir="5400000" algn="tl">
                    <a:srgbClr val="000000">
                      <a:alpha val="25000"/>
                    </a:srgbClr>
                  </a:outerShdw>
                </a:effectLst>
                <a:ea typeface="PMingLiU" pitchFamily="18" charset="-120"/>
              </a:rPr>
              <a:t>我應該保留</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或</a:t>
            </a:r>
            <a:r>
              <a:rPr lang="en-US" sz="4100" b="1" i="0" smtClean="0">
                <a:solidFill>
                  <a:srgbClr val="464646"/>
                </a:solidFill>
                <a:effectLst>
                  <a:outerShdw blurRad="31750" dist="25400" dir="5400000" algn="tl">
                    <a:srgbClr val="000000">
                      <a:alpha val="25000"/>
                    </a:srgbClr>
                  </a:outerShdw>
                </a:effectLst>
                <a:ea typeface="PMingLiU" pitchFamily="18" charset="-120"/>
              </a:rPr>
              <a:t>參加 </a:t>
            </a:r>
            <a:r>
              <a:rPr lang="en-US" sz="4100" b="1" i="0">
                <a:solidFill>
                  <a:srgbClr val="464646"/>
                </a:solidFill>
                <a:effectLst>
                  <a:outerShdw blurRad="31750" dist="25400" dir="5400000" algn="tl">
                    <a:srgbClr val="000000">
                      <a:alpha val="25000"/>
                    </a:srgbClr>
                  </a:outerShdw>
                </a:effectLst>
                <a:ea typeface="PMingLiU" pitchFamily="18" charset="-120"/>
              </a:rPr>
              <a:t>A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嗎</a:t>
            </a:r>
            <a:r>
              <a:rPr lang="en-US" sz="4100" b="1" i="0">
                <a:solidFill>
                  <a:srgbClr val="464646"/>
                </a:solidFill>
                <a:effectLst>
                  <a:outerShdw blurRad="31750" dist="25400" dir="5400000" algn="tl">
                    <a:srgbClr val="000000">
                      <a:alpha val="25000"/>
                    </a:srgbClr>
                  </a:outerShdw>
                </a:effectLst>
                <a:ea typeface="PMingLiU" pitchFamily="18" charset="-120"/>
              </a:rPr>
              <a:t>？</a:t>
            </a:r>
            <a:br>
              <a:rPr lang="en-US" sz="4100" b="1" i="0">
                <a:solidFill>
                  <a:srgbClr val="464646"/>
                </a:solidFill>
                <a:effectLst>
                  <a:outerShdw blurRad="31750" dist="25400" dir="5400000" algn="tl">
                    <a:srgbClr val="000000">
                      <a:alpha val="25000"/>
                    </a:srgbClr>
                  </a:outerShdw>
                </a:effectLst>
                <a:ea typeface="PMingLiU" pitchFamily="18" charset="-120"/>
              </a:rPr>
            </a:b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
        <p:nvSpPr>
          <p:cNvPr id="4" name="Rectangle 3"/>
          <p:cNvSpPr/>
          <p:nvPr/>
        </p:nvSpPr>
        <p:spPr>
          <a:xfrm>
            <a:off x="6114927" y="1524000"/>
            <a:ext cx="1646605" cy="923330"/>
          </a:xfrm>
          <a:prstGeom prst="rect">
            <a:avLst/>
          </a:prstGeom>
          <a:noFill/>
        </p:spPr>
        <p:txBody>
          <a:bodyPr wrap="none" lIns="91440" tIns="45720" rIns="91440" bIns="45720">
            <a:spAutoFit/>
          </a:bodyPr>
          <a:lstStyle/>
          <a:p>
            <a:pPr algn="ct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應該</a:t>
            </a:r>
            <a:endParaRPr lang="en-US" sz="5400" b="1" i="0" cap="none" spc="300">
              <a:latin typeface="PMingLiU" pitchFamily="18" charset="-12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考慮</a:t>
            </a:r>
          </a:p>
          <a:p>
            <a:pPr lvl="1">
              <a:buClr>
                <a:srgbClr val="EB641B"/>
              </a:buClr>
            </a:pPr>
            <a:r>
              <a:rPr lang="en-US" sz="2400" b="0" i="0" smtClean="0">
                <a:solidFill>
                  <a:schemeClr val="tx1"/>
                </a:solidFill>
                <a:ea typeface="+mn-ea"/>
                <a:cs typeface="+mn-cs"/>
              </a:rPr>
              <a:t>如果領取社會安全</a:t>
            </a:r>
            <a:r>
              <a:rPr lang="zh-TW" altLang="en-US">
                <a:ea typeface="PMingLiU" pitchFamily="18" charset="-120"/>
              </a:rPr>
              <a:t>或鐵路退休（</a:t>
            </a:r>
            <a:r>
              <a:rPr lang="en-US">
                <a:ea typeface="PMingLiU" pitchFamily="18" charset="-120"/>
              </a:rPr>
              <a:t>RRB</a:t>
            </a:r>
            <a:r>
              <a:rPr lang="zh-TW" altLang="en-US">
                <a:ea typeface="PMingLiU" pitchFamily="18" charset="-120"/>
              </a:rPr>
              <a:t>） </a:t>
            </a:r>
            <a:r>
              <a:rPr lang="en-US" sz="2400" b="0" i="0" smtClean="0">
                <a:solidFill>
                  <a:schemeClr val="tx1"/>
                </a:solidFill>
                <a:ea typeface="+mn-ea"/>
                <a:cs typeface="+mn-cs"/>
              </a:rPr>
              <a:t>福利則自動參加</a:t>
            </a:r>
            <a:endParaRPr lang="en-US" sz="2400" b="0" i="0">
              <a:solidFill>
                <a:schemeClr val="tx1"/>
              </a:solidFill>
              <a:ea typeface="+mn-ea"/>
              <a:cs typeface="+mn-cs"/>
            </a:endParaRP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大多數人支付每月保費</a:t>
            </a:r>
          </a:p>
          <a:p>
            <a:pPr lvl="2">
              <a:buClr>
                <a:srgbClr val="2DA2BF"/>
              </a:buClr>
            </a:pPr>
            <a:r>
              <a:rPr lang="en-US" sz="2400" b="0" i="0" smtClean="0">
                <a:solidFill>
                  <a:schemeClr val="tx1"/>
                </a:solidFill>
                <a:ea typeface="+mn-ea"/>
                <a:cs typeface="+mn-cs"/>
              </a:rPr>
              <a:t>一般從社會安全</a:t>
            </a:r>
            <a:r>
              <a:rPr lang="zh-TW" altLang="en-US">
                <a:ea typeface="PMingLiU" pitchFamily="18" charset="-120"/>
              </a:rPr>
              <a:t>或鐵路退休（</a:t>
            </a:r>
            <a:r>
              <a:rPr lang="en-US">
                <a:ea typeface="PMingLiU" pitchFamily="18" charset="-120"/>
              </a:rPr>
              <a:t>RRB</a:t>
            </a:r>
            <a:r>
              <a:rPr lang="zh-TW" altLang="en-US">
                <a:ea typeface="PMingLiU" pitchFamily="18" charset="-120"/>
              </a:rPr>
              <a:t>） </a:t>
            </a:r>
            <a:r>
              <a:rPr lang="en-US" sz="2400" b="0" i="0" smtClean="0">
                <a:solidFill>
                  <a:schemeClr val="tx1"/>
                </a:solidFill>
                <a:ea typeface="+mn-ea"/>
                <a:cs typeface="+mn-cs"/>
              </a:rPr>
              <a:t>福利中扣除</a:t>
            </a:r>
            <a:endParaRPr lang="en-US" sz="2400" b="0" i="0">
              <a:solidFill>
                <a:schemeClr val="tx1"/>
              </a:solidFill>
              <a:ea typeface="+mn-ea"/>
              <a:cs typeface="+mn-cs"/>
            </a:endParaRP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費額取決於收入（請參閱附件 C）</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可能補充僱主保險</a:t>
            </a:r>
          </a:p>
          <a:p>
            <a:pPr marL="621792" lvl="1" indent="-228600" algn="l" defTabSz="914400">
              <a:spcBef>
                <a:spcPts val="324"/>
              </a:spcBef>
              <a:buClr>
                <a:srgbClr val="EB641B"/>
              </a:buClr>
              <a:buFont typeface="Verdana"/>
              <a:buChar char="◦"/>
            </a:pPr>
            <a:endParaRPr lang="en-US" dirty="0" smtClean="0"/>
          </a:p>
          <a:p>
            <a:pPr marL="365760" indent="-256032" algn="l" defTabSz="914400">
              <a:spcBef>
                <a:spcPts val="400"/>
              </a:spcBef>
              <a:spcAft>
                <a:spcPts val="0"/>
              </a:spcAft>
              <a:buClr>
                <a:srgbClr val="2DA2BF"/>
              </a:buClr>
              <a:buSzPct val="68000"/>
              <a:buFont typeface="Wingdings 3"/>
              <a:buChar char=""/>
            </a:pPr>
            <a:endParaRPr lang="en-US" dirty="0" smtClean="0"/>
          </a:p>
          <a:p>
            <a:pPr marL="365760" indent="-256032" algn="l" defTabSz="914400">
              <a:spcBef>
                <a:spcPts val="400"/>
              </a:spcBef>
              <a:spcAft>
                <a:spcPts val="0"/>
              </a:spcAft>
              <a:buClr>
                <a:srgbClr val="2DA2BF"/>
              </a:buClr>
              <a:buSzPct val="68000"/>
              <a:buFont typeface="Wingdings 3"/>
              <a:buChar char=""/>
            </a:pPr>
            <a:endParaRPr lang="en-US" dirty="0" smtClean="0"/>
          </a:p>
          <a:p>
            <a:pPr marL="365760" indent="-256032" algn="l" defTabSz="914400">
              <a:spcBef>
                <a:spcPts val="400"/>
              </a:spcBef>
              <a:spcAft>
                <a:spcPts val="0"/>
              </a:spcAft>
              <a:buClr>
                <a:srgbClr val="2DA2BF"/>
              </a:buClr>
              <a:buSzPct val="68000"/>
              <a:buFont typeface="Wingdings 3"/>
              <a:buChar char=""/>
            </a:pPr>
            <a:endParaRPr lang="en-US" dirty="0" smtClean="0"/>
          </a:p>
          <a:p>
            <a:pPr marL="365760" indent="-256032" algn="l" defTabSz="914400">
              <a:spcBef>
                <a:spcPts val="400"/>
              </a:spcBef>
              <a:spcAft>
                <a:spcPts val="0"/>
              </a:spcAft>
              <a:buNone/>
            </a:pPr>
            <a:endParaRPr lang="en-US" dirty="0" smtClean="0"/>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19</a:t>
            </a:fld>
            <a:endParaRPr lang="en-US" sz="1000" b="0" i="0">
              <a:solidFill>
                <a:schemeClr val="tx1"/>
              </a:solidFill>
              <a:ea typeface="+mn-ea"/>
              <a:cs typeface="+mn-cs"/>
            </a:endParaRPr>
          </a:p>
        </p:txBody>
      </p:sp>
      <p:sp>
        <p:nvSpPr>
          <p:cNvPr id="2"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PMingLiU" pitchFamily="18" charset="-120"/>
              </a:rPr>
              <a:t>決定</a:t>
            </a:r>
            <a:r>
              <a:rPr lang="en-US" sz="4100" b="1" i="0">
                <a:solidFill>
                  <a:srgbClr val="464646"/>
                </a:solidFill>
                <a:effectLst>
                  <a:outerShdw blurRad="31750" dist="25400" dir="5400000" algn="tl">
                    <a:srgbClr val="000000">
                      <a:alpha val="25000"/>
                    </a:srgbClr>
                  </a:outerShdw>
                </a:effectLst>
                <a:ea typeface="PMingLiU" pitchFamily="18" charset="-120"/>
              </a:rPr>
              <a:t> </a:t>
            </a:r>
            <a:br>
              <a:rPr lang="en-US" sz="4100" b="1" i="0">
                <a:solidFill>
                  <a:srgbClr val="464646"/>
                </a:solidFill>
                <a:effectLst>
                  <a:outerShdw blurRad="31750" dist="25400" dir="5400000" algn="tl">
                    <a:srgbClr val="000000">
                      <a:alpha val="25000"/>
                    </a:srgbClr>
                  </a:outerShdw>
                </a:effectLst>
                <a:ea typeface="PMingLiU" pitchFamily="18" charset="-120"/>
              </a:rPr>
            </a:br>
            <a:r>
              <a:rPr lang="en-US" sz="4100" b="1" i="0" smtClean="0">
                <a:solidFill>
                  <a:srgbClr val="464646"/>
                </a:solidFill>
                <a:effectLst>
                  <a:outerShdw blurRad="31750" dist="25400" dir="5400000" algn="tl">
                    <a:srgbClr val="000000">
                      <a:alpha val="25000"/>
                    </a:srgbClr>
                  </a:outerShdw>
                </a:effectLst>
                <a:ea typeface="PMingLiU" pitchFamily="18" charset="-120"/>
              </a:rPr>
              <a:t>我應該保留</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或</a:t>
            </a:r>
            <a:r>
              <a:rPr lang="en-US" sz="4100" b="1" i="0" smtClean="0">
                <a:solidFill>
                  <a:srgbClr val="464646"/>
                </a:solidFill>
                <a:effectLst>
                  <a:outerShdw blurRad="31750" dist="25400" dir="5400000" algn="tl">
                    <a:srgbClr val="000000">
                      <a:alpha val="25000"/>
                    </a:srgbClr>
                  </a:outerShdw>
                </a:effectLst>
                <a:ea typeface="PMingLiU" pitchFamily="18" charset="-120"/>
              </a:rPr>
              <a:t>參加 </a:t>
            </a:r>
            <a:r>
              <a:rPr lang="en-US" sz="4100" b="1" i="0">
                <a:solidFill>
                  <a:srgbClr val="464646"/>
                </a:solidFill>
                <a:effectLst>
                  <a:outerShdw blurRad="31750" dist="25400" dir="5400000" algn="tl">
                    <a:srgbClr val="000000">
                      <a:alpha val="25000"/>
                    </a:srgbClr>
                  </a:outerShdw>
                </a:effectLst>
                <a:ea typeface="PMingLiU" pitchFamily="18" charset="-120"/>
              </a:rPr>
              <a:t>B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嗎</a:t>
            </a:r>
            <a:r>
              <a:rPr lang="en-US" sz="4100" b="1" i="0">
                <a:solidFill>
                  <a:srgbClr val="464646"/>
                </a:solidFill>
                <a:effectLst>
                  <a:outerShdw blurRad="31750" dist="25400" dir="5400000" algn="tl">
                    <a:srgbClr val="000000">
                      <a:alpha val="25000"/>
                    </a:srgbClr>
                  </a:outerShdw>
                </a:effectLst>
                <a:ea typeface="PMingLiU" pitchFamily="18" charset="-120"/>
              </a:rPr>
              <a:t>？</a:t>
            </a:r>
            <a:br>
              <a:rPr lang="en-US" sz="4100" b="1" i="0">
                <a:solidFill>
                  <a:srgbClr val="464646"/>
                </a:solidFill>
                <a:effectLst>
                  <a:outerShdw blurRad="31750" dist="25400" dir="5400000" algn="tl">
                    <a:srgbClr val="000000">
                      <a:alpha val="25000"/>
                    </a:srgbClr>
                  </a:outerShdw>
                </a:effectLst>
                <a:ea typeface="PMingLiU" pitchFamily="18" charset="-120"/>
              </a:rPr>
            </a:b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
        <p:nvSpPr>
          <p:cNvPr id="8" name="Rectangle 7"/>
          <p:cNvSpPr/>
          <p:nvPr/>
        </p:nvSpPr>
        <p:spPr>
          <a:xfrm>
            <a:off x="4620891" y="1447800"/>
            <a:ext cx="4097597" cy="923330"/>
          </a:xfrm>
          <a:prstGeom prst="rect">
            <a:avLst/>
          </a:prstGeom>
          <a:noFill/>
        </p:spPr>
        <p:txBody>
          <a:bodyPr wrap="none" lIns="91440" tIns="45720" rIns="91440" bIns="45720">
            <a:spAutoFit/>
          </a:bodyPr>
          <a:lstStyle/>
          <a:p>
            <a:pPr algn="ct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視</a:t>
            </a:r>
            <a:r>
              <a:rPr lang="zh-TW" altLang="en-US" sz="54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情況而定 </a:t>
            </a:r>
            <a:endParaRPr lang="en-US" sz="5400" b="1" i="0" cap="none" spc="300">
              <a:latin typeface="PMingLiU" pitchFamily="18" charset="-12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lvl="2" indent="-256032" algn="l" defTabSz="914400">
              <a:spcBef>
                <a:spcPts val="400"/>
              </a:spcBef>
              <a:buClr>
                <a:srgbClr val="2DA2BF"/>
              </a:buClr>
              <a:buSzPct val="68000"/>
              <a:buFont typeface="Wingdings 3"/>
              <a:buChar char=""/>
            </a:pPr>
            <a:r>
              <a:rPr lang="en-US" sz="2800" b="0" i="0">
                <a:solidFill>
                  <a:schemeClr val="tx1"/>
                </a:solidFill>
                <a:ea typeface="+mn-ea"/>
                <a:cs typeface="+mn-cs"/>
              </a:rPr>
              <a:t>本訓練可以幫助您作出重要的「聯邦醫療保險」決定</a:t>
            </a: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選擇健康保險和處方藥保險</a:t>
            </a: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適時作出決定</a:t>
            </a:r>
          </a:p>
          <a:p>
            <a:pPr marL="1143000" lvl="3" indent="-228600" algn="l" defTabSz="914400">
              <a:spcBef>
                <a:spcPts val="350"/>
              </a:spcBef>
              <a:buClr>
                <a:srgbClr val="DA1F28"/>
              </a:buClr>
              <a:buFont typeface="Wingdings"/>
              <a:buChar char="§"/>
            </a:pPr>
            <a:r>
              <a:rPr lang="en-US" sz="2400" b="0" i="0">
                <a:solidFill>
                  <a:schemeClr val="tx1"/>
                </a:solidFill>
                <a:ea typeface="+mn-ea"/>
                <a:cs typeface="+mn-cs"/>
              </a:rPr>
              <a:t>確保有保險</a:t>
            </a:r>
          </a:p>
          <a:p>
            <a:pPr marL="1143000" lvl="3" indent="-228600" algn="l" defTabSz="914400">
              <a:spcBef>
                <a:spcPts val="350"/>
              </a:spcBef>
              <a:buClr>
                <a:srgbClr val="DA1F28"/>
              </a:buClr>
              <a:buFont typeface="Wingdings"/>
              <a:buChar char="§"/>
            </a:pPr>
            <a:r>
              <a:rPr lang="en-US" sz="2400" b="0" i="0">
                <a:solidFill>
                  <a:schemeClr val="tx1"/>
                </a:solidFill>
                <a:ea typeface="+mn-ea"/>
                <a:cs typeface="+mn-cs"/>
              </a:rPr>
              <a:t>避免罰款</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並提供以下各種基本資訊</a:t>
            </a: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「州醫療補助」</a:t>
            </a: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兒童健康保險計劃</a:t>
            </a: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受保前已有病症保險計劃</a:t>
            </a:r>
          </a:p>
          <a:p>
            <a:pPr marL="621792" lvl="1" indent="-228600" algn="l" defTabSz="914400">
              <a:spcBef>
                <a:spcPts val="324"/>
              </a:spcBef>
              <a:buClr>
                <a:srgbClr val="EB641B"/>
              </a:buClr>
              <a:buFont typeface="Verdana"/>
              <a:buChar char="◦"/>
            </a:pPr>
            <a:endParaRPr lang="en-US" sz="2800" dirty="0" smtClean="0"/>
          </a:p>
          <a:p>
            <a:pPr marL="365760" indent="-256032" algn="l" defTabSz="914400">
              <a:spcBef>
                <a:spcPts val="400"/>
              </a:spcBef>
              <a:spcAft>
                <a:spcPts val="0"/>
              </a:spcAft>
              <a:buClr>
                <a:srgbClr val="2DA2BF"/>
              </a:buClr>
              <a:buSzPct val="68000"/>
              <a:buFont typeface="Wingdings 3"/>
              <a:buChar char=""/>
            </a:pPr>
            <a:endParaRPr lang="en-US" dirty="0" smtClean="0"/>
          </a:p>
          <a:p>
            <a:pPr marL="365760" indent="-256032" algn="l" defTabSz="914400">
              <a:spcBef>
                <a:spcPts val="400"/>
              </a:spcBef>
              <a:spcAft>
                <a:spcPts val="0"/>
              </a:spcAft>
              <a:buClr>
                <a:srgbClr val="2DA2BF"/>
              </a:buClr>
              <a:buSzPct val="68000"/>
              <a:buFont typeface="Wingdings 3"/>
              <a:buChar char=""/>
            </a:pPr>
            <a:endParaRPr lang="en-US" dirty="0" smtClean="0"/>
          </a:p>
          <a:p>
            <a:pPr marL="365760" indent="-256032" algn="l" defTabSz="914400">
              <a:spcBef>
                <a:spcPts val="400"/>
              </a:spcBef>
              <a:spcAft>
                <a:spcPts val="0"/>
              </a:spcAft>
              <a:buClr>
                <a:srgbClr val="2DA2BF"/>
              </a:buClr>
              <a:buSzPct val="68000"/>
              <a:buFont typeface="Wingdings 3"/>
              <a:buChar char=""/>
            </a:pPr>
            <a:endParaRPr lang="en-US" dirty="0" smtClean="0"/>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入門指南</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600200"/>
            <a:ext cx="8229600" cy="4525963"/>
          </a:xfrm>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有時候，您必須有 B </a:t>
            </a:r>
            <a:r>
              <a:rPr lang="zh-TW" altLang="en-US" sz="3200" b="0" i="0" smtClean="0">
                <a:solidFill>
                  <a:schemeClr val="tx1"/>
                </a:solidFill>
                <a:ea typeface="PMingLiU" pitchFamily="18" charset="-120"/>
              </a:rPr>
              <a:t>部份</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如果您想購買差額保險</a:t>
            </a:r>
            <a:r>
              <a:rPr lang="zh-TW" altLang="en-US" sz="2400" b="0" i="0" smtClean="0">
                <a:solidFill>
                  <a:schemeClr val="tx1"/>
                </a:solidFill>
                <a:ea typeface="PMingLiU" pitchFamily="18" charset="-120"/>
              </a:rPr>
              <a:t>（</a:t>
            </a:r>
            <a:r>
              <a:rPr lang="en-US" altLang="zh-TW" sz="2400" b="0" i="0" smtClean="0">
                <a:solidFill>
                  <a:schemeClr val="tx1"/>
                </a:solidFill>
                <a:ea typeface="PMingLiU" pitchFamily="18" charset="-120"/>
              </a:rPr>
              <a:t>Medigap</a:t>
            </a:r>
            <a:r>
              <a:rPr lang="zh-TW" altLang="en-US" sz="2400" b="0" i="0" smtClean="0">
                <a:solidFill>
                  <a:schemeClr val="tx1"/>
                </a:solidFill>
                <a:ea typeface="PMingLiU" pitchFamily="18" charset="-120"/>
              </a:rPr>
              <a:t>）</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如果您想參加「聯邦醫療保險」優勢計劃</a:t>
            </a:r>
          </a:p>
          <a:p>
            <a:pPr lvl="1">
              <a:buClr>
                <a:srgbClr val="EB641B"/>
              </a:buClr>
            </a:pPr>
            <a:r>
              <a:rPr lang="en-US" sz="2400" b="0" i="0" smtClean="0">
                <a:solidFill>
                  <a:schemeClr val="tx1"/>
                </a:solidFill>
                <a:ea typeface="PMingLiU" pitchFamily="18" charset="-120"/>
              </a:rPr>
              <a:t>如果您符合</a:t>
            </a:r>
            <a:r>
              <a:rPr lang="zh-TW" altLang="en-US">
                <a:ea typeface="PMingLiU" pitchFamily="18" charset="-120"/>
              </a:rPr>
              <a:t>軍人衛生保健系統（</a:t>
            </a:r>
            <a:r>
              <a:rPr lang="en-US">
                <a:ea typeface="PMingLiU" pitchFamily="18" charset="-120"/>
              </a:rPr>
              <a:t>TRICARE</a:t>
            </a:r>
            <a:r>
              <a:rPr lang="en-US" smtClean="0">
                <a:ea typeface="PMingLiU" pitchFamily="18" charset="-120"/>
              </a:rPr>
              <a:t>）</a:t>
            </a:r>
          </a:p>
          <a:p>
            <a:pPr lvl="1">
              <a:buClr>
                <a:srgbClr val="EB641B"/>
              </a:buClr>
            </a:pPr>
            <a:r>
              <a:rPr lang="en-US" smtClean="0">
                <a:ea typeface="PMingLiU" pitchFamily="18" charset="-120"/>
              </a:rPr>
              <a:t>如果您的僱主保險需要您參加</a:t>
            </a:r>
            <a:endParaRPr lang="en-US" sz="2400" b="0" i="0">
              <a:solidFill>
                <a:schemeClr val="tx1"/>
              </a:solidFill>
              <a:ea typeface="PMingLiU" pitchFamily="18" charset="-120"/>
            </a:endParaRP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與您的僱主福利管理員討論</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PMingLiU" pitchFamily="18" charset="-120"/>
              </a:rPr>
              <a:t>有退伍軍人福利則可自選</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如果您延遲參加或者您沒有在您的首次參加期參加</a:t>
            </a:r>
            <a:r>
              <a:rPr lang="en-US" sz="2400" b="0" i="0" smtClean="0">
                <a:solidFill>
                  <a:schemeClr val="tx1"/>
                </a:solidFill>
                <a:ea typeface="PMingLiU" pitchFamily="18" charset="-120"/>
              </a:rPr>
              <a:t>，</a:t>
            </a:r>
            <a:br>
              <a:rPr lang="en-US" sz="2400" b="0" i="0" smtClean="0">
                <a:solidFill>
                  <a:schemeClr val="tx1"/>
                </a:solidFill>
                <a:ea typeface="PMingLiU" pitchFamily="18" charset="-120"/>
              </a:rPr>
            </a:br>
            <a:r>
              <a:rPr lang="en-US" sz="2400" b="0" i="0" smtClean="0">
                <a:solidFill>
                  <a:schemeClr val="tx1"/>
                </a:solidFill>
                <a:ea typeface="PMingLiU" pitchFamily="18" charset="-120"/>
              </a:rPr>
              <a:t>則需要支付罰款</a:t>
            </a:r>
            <a:endParaRPr lang="en-US" sz="2400" b="0" i="0">
              <a:solidFill>
                <a:schemeClr val="tx1"/>
              </a:solidFill>
              <a:ea typeface="PMingLiU" pitchFamily="18" charset="-120"/>
            </a:endParaRP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20</a:t>
            </a:fld>
            <a:endParaRPr lang="en-US" sz="1000" b="0" i="0">
              <a:solidFill>
                <a:schemeClr val="tx1"/>
              </a:solidFill>
              <a:ea typeface="+mn-ea"/>
              <a:cs typeface="+mn-cs"/>
            </a:endParaRPr>
          </a:p>
        </p:txBody>
      </p:sp>
      <p:sp>
        <p:nvSpPr>
          <p:cNvPr id="7"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PMingLiU" pitchFamily="18" charset="-120"/>
              </a:rPr>
              <a:t>決定</a:t>
            </a:r>
            <a:r>
              <a:rPr lang="en-US" sz="4100" b="1" i="0">
                <a:solidFill>
                  <a:srgbClr val="464646"/>
                </a:solidFill>
                <a:effectLst>
                  <a:outerShdw blurRad="31750" dist="25400" dir="5400000" algn="tl">
                    <a:srgbClr val="000000">
                      <a:alpha val="25000"/>
                    </a:srgbClr>
                  </a:outerShdw>
                </a:effectLst>
                <a:ea typeface="PMingLiU" pitchFamily="18" charset="-120"/>
              </a:rPr>
              <a:t> </a:t>
            </a:r>
            <a:br>
              <a:rPr lang="en-US" sz="4100" b="1" i="0">
                <a:solidFill>
                  <a:srgbClr val="464646"/>
                </a:solidFill>
                <a:effectLst>
                  <a:outerShdw blurRad="31750" dist="25400" dir="5400000" algn="tl">
                    <a:srgbClr val="000000">
                      <a:alpha val="25000"/>
                    </a:srgbClr>
                  </a:outerShdw>
                </a:effectLst>
                <a:ea typeface="PMingLiU" pitchFamily="18" charset="-120"/>
              </a:rPr>
            </a:br>
            <a:r>
              <a:rPr lang="en-US" sz="4100" b="1" i="0" smtClean="0">
                <a:solidFill>
                  <a:srgbClr val="464646"/>
                </a:solidFill>
                <a:effectLst>
                  <a:outerShdw blurRad="31750" dist="25400" dir="5400000" algn="tl">
                    <a:srgbClr val="000000">
                      <a:alpha val="25000"/>
                    </a:srgbClr>
                  </a:outerShdw>
                </a:effectLst>
                <a:ea typeface="PMingLiU" pitchFamily="18" charset="-120"/>
              </a:rPr>
              <a:t>我應該保留</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或</a:t>
            </a:r>
            <a:r>
              <a:rPr lang="en-US" sz="4100" b="1" i="0" smtClean="0">
                <a:solidFill>
                  <a:srgbClr val="464646"/>
                </a:solidFill>
                <a:effectLst>
                  <a:outerShdw blurRad="31750" dist="25400" dir="5400000" algn="tl">
                    <a:srgbClr val="000000">
                      <a:alpha val="25000"/>
                    </a:srgbClr>
                  </a:outerShdw>
                </a:effectLst>
                <a:ea typeface="PMingLiU" pitchFamily="18" charset="-120"/>
              </a:rPr>
              <a:t>參加 </a:t>
            </a:r>
            <a:r>
              <a:rPr lang="en-US" sz="4100" b="1" i="0">
                <a:solidFill>
                  <a:srgbClr val="464646"/>
                </a:solidFill>
                <a:effectLst>
                  <a:outerShdw blurRad="31750" dist="25400" dir="5400000" algn="tl">
                    <a:srgbClr val="000000">
                      <a:alpha val="25000"/>
                    </a:srgbClr>
                  </a:outerShdw>
                </a:effectLst>
                <a:ea typeface="PMingLiU" pitchFamily="18" charset="-120"/>
              </a:rPr>
              <a:t>B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嗎</a:t>
            </a:r>
            <a:r>
              <a:rPr lang="en-US" sz="4100" b="1" i="0">
                <a:solidFill>
                  <a:srgbClr val="464646"/>
                </a:solidFill>
                <a:effectLst>
                  <a:outerShdw blurRad="31750" dist="25400" dir="5400000" algn="tl">
                    <a:srgbClr val="000000">
                      <a:alpha val="25000"/>
                    </a:srgbClr>
                  </a:outerShdw>
                </a:effectLst>
                <a:ea typeface="PMingLiU" pitchFamily="18" charset="-120"/>
              </a:rPr>
              <a:t>？</a:t>
            </a:r>
            <a:br>
              <a:rPr lang="en-US" sz="4100" b="1" i="0">
                <a:solidFill>
                  <a:srgbClr val="464646"/>
                </a:solidFill>
                <a:effectLst>
                  <a:outerShdw blurRad="31750" dist="25400" dir="5400000" algn="tl">
                    <a:srgbClr val="000000">
                      <a:alpha val="25000"/>
                    </a:srgbClr>
                  </a:outerShdw>
                </a:effectLst>
                <a:ea typeface="PMingLiU" pitchFamily="18" charset="-120"/>
              </a:rPr>
            </a:b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25963"/>
          </a:xfrm>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2800" b="0" i="0" smtClean="0">
                <a:solidFill>
                  <a:schemeClr val="tx1"/>
                </a:solidFill>
                <a:ea typeface="PMingLiU" pitchFamily="18" charset="-120"/>
              </a:rPr>
              <a:t>如果您</a:t>
            </a:r>
            <a:r>
              <a:rPr lang="en-US" sz="2800" b="1" i="1" smtClean="0">
                <a:solidFill>
                  <a:schemeClr val="tx1"/>
                </a:solidFill>
                <a:ea typeface="PMingLiU" pitchFamily="18" charset="-120"/>
              </a:rPr>
              <a:t>現在沒有</a:t>
            </a:r>
            <a:r>
              <a:rPr lang="zh-TW" altLang="en-US" sz="2800" smtClean="0">
                <a:solidFill>
                  <a:schemeClr val="tx1"/>
                </a:solidFill>
                <a:ea typeface="PMingLiU" pitchFamily="18" charset="-120"/>
              </a:rPr>
              <a:t>透過工作獲得</a:t>
            </a:r>
            <a:r>
              <a:rPr lang="en-US" sz="2800" smtClean="0">
                <a:solidFill>
                  <a:schemeClr val="tx1"/>
                </a:solidFill>
                <a:ea typeface="PMingLiU" pitchFamily="18" charset="-120"/>
              </a:rPr>
              <a:t>保險</a:t>
            </a:r>
            <a:endParaRPr lang="en-US" sz="280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您或您的配偶</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延遲參加 B </a:t>
            </a:r>
            <a:r>
              <a:rPr lang="zh-TW" altLang="en-US" sz="2400" b="0" i="0" smtClean="0">
                <a:solidFill>
                  <a:schemeClr val="tx1"/>
                </a:solidFill>
                <a:ea typeface="PMingLiU" pitchFamily="18" charset="-120"/>
              </a:rPr>
              <a:t>部份</a:t>
            </a:r>
            <a:r>
              <a:rPr lang="en-US" sz="2400" b="0" i="0" smtClean="0">
                <a:solidFill>
                  <a:schemeClr val="tx1"/>
                </a:solidFill>
                <a:ea typeface="PMingLiU" pitchFamily="18" charset="-120"/>
              </a:rPr>
              <a:t>可能意味著 </a:t>
            </a:r>
            <a:endParaRPr lang="en-US" sz="2400" b="0" i="0">
              <a:solidFill>
                <a:schemeClr val="tx1"/>
              </a:solidFill>
              <a:ea typeface="PMingLiU" pitchFamily="18" charset="-120"/>
            </a:endParaRP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更高的保費</a:t>
            </a: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自付您的醫療護理費用</a:t>
            </a:r>
          </a:p>
          <a:p>
            <a:pPr>
              <a:buClr>
                <a:srgbClr val="2DA2BF"/>
              </a:buClr>
            </a:pPr>
            <a:r>
              <a:rPr lang="en-US" sz="2800" b="0" i="0" smtClean="0">
                <a:solidFill>
                  <a:schemeClr val="tx1"/>
                </a:solidFill>
                <a:ea typeface="PMingLiU" pitchFamily="18" charset="-120"/>
              </a:rPr>
              <a:t>如果您</a:t>
            </a:r>
            <a:r>
              <a:rPr lang="en-US" sz="2800" b="1" i="1" smtClean="0">
                <a:solidFill>
                  <a:schemeClr val="tx1"/>
                </a:solidFill>
                <a:ea typeface="PMingLiU" pitchFamily="18" charset="-120"/>
              </a:rPr>
              <a:t>現在有</a:t>
            </a:r>
            <a:r>
              <a:rPr lang="zh-TW" altLang="en-US">
                <a:ea typeface="PMingLiU" pitchFamily="18" charset="-120"/>
              </a:rPr>
              <a:t>透過工作獲得</a:t>
            </a:r>
            <a:r>
              <a:rPr lang="en-US" smtClean="0">
                <a:ea typeface="PMingLiU" pitchFamily="18" charset="-120"/>
              </a:rPr>
              <a:t>保險</a:t>
            </a:r>
            <a:r>
              <a:rPr lang="en-US" sz="2800" b="0" i="0" smtClean="0">
                <a:solidFill>
                  <a:schemeClr val="tx1"/>
                </a:solidFill>
                <a:ea typeface="PMingLiU" pitchFamily="18" charset="-120"/>
              </a:rPr>
              <a:t>險</a:t>
            </a:r>
            <a:endParaRPr lang="en-US" sz="28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您可能延遲 </a:t>
            </a:r>
            <a:r>
              <a:rPr lang="en-US" sz="2400" b="0" i="0">
                <a:solidFill>
                  <a:schemeClr val="tx1"/>
                </a:solidFill>
                <a:ea typeface="PMingLiU" pitchFamily="18" charset="-120"/>
              </a:rPr>
              <a:t>B </a:t>
            </a:r>
            <a:r>
              <a:rPr lang="zh-TW" altLang="en-US" sz="2400" b="0" i="0" smtClean="0">
                <a:solidFill>
                  <a:schemeClr val="tx1"/>
                </a:solidFill>
                <a:ea typeface="PMingLiU" pitchFamily="18" charset="-120"/>
              </a:rPr>
              <a:t>部份</a:t>
            </a:r>
            <a:r>
              <a:rPr lang="en-US" sz="2400" b="0" i="0" smtClean="0">
                <a:solidFill>
                  <a:schemeClr val="tx1"/>
                </a:solidFill>
                <a:ea typeface="PMingLiU" pitchFamily="18" charset="-120"/>
              </a:rPr>
              <a:t> </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如果您在有保險或者您的保險結束後 8 個月內參加</a:t>
            </a:r>
            <a:r>
              <a:rPr lang="en-US" sz="2400" b="0" i="0" smtClean="0">
                <a:solidFill>
                  <a:schemeClr val="tx1"/>
                </a:solidFill>
                <a:ea typeface="PMingLiU" pitchFamily="18" charset="-120"/>
              </a:rPr>
              <a:t>，</a:t>
            </a:r>
            <a:br>
              <a:rPr lang="en-US" sz="2400" b="0" i="0" smtClean="0">
                <a:solidFill>
                  <a:schemeClr val="tx1"/>
                </a:solidFill>
                <a:ea typeface="PMingLiU" pitchFamily="18" charset="-120"/>
              </a:rPr>
            </a:br>
            <a:r>
              <a:rPr lang="en-US" sz="2400" b="0" i="0" smtClean="0">
                <a:solidFill>
                  <a:schemeClr val="tx1"/>
                </a:solidFill>
                <a:ea typeface="PMingLiU" pitchFamily="18" charset="-120"/>
              </a:rPr>
              <a:t>則無需支付罰款</a:t>
            </a:r>
            <a:endParaRPr lang="en-US" sz="2400" b="0" i="0">
              <a:solidFill>
                <a:schemeClr val="tx1"/>
              </a:solidFill>
              <a:ea typeface="PMingLiU" pitchFamily="18" charset="-120"/>
            </a:endParaRP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21</a:t>
            </a:fld>
            <a:endParaRPr lang="en-US" sz="1000" b="0" i="0">
              <a:solidFill>
                <a:schemeClr val="tx1"/>
              </a:solidFill>
              <a:ea typeface="+mn-ea"/>
              <a:cs typeface="+mn-cs"/>
            </a:endParaRPr>
          </a:p>
        </p:txBody>
      </p:sp>
      <p:sp>
        <p:nvSpPr>
          <p:cNvPr id="2"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PMingLiU" pitchFamily="18" charset="-120"/>
              </a:rPr>
              <a:t>決定</a:t>
            </a:r>
            <a:br>
              <a:rPr lang="en-US" sz="4100" b="1" i="0">
                <a:solidFill>
                  <a:srgbClr val="0070C0"/>
                </a:solidFill>
                <a:effectLst>
                  <a:outerShdw blurRad="31750" dist="25400" dir="5400000" algn="tl">
                    <a:srgbClr val="000000">
                      <a:alpha val="25000"/>
                    </a:srgbClr>
                  </a:outerShdw>
                </a:effectLst>
                <a:ea typeface="PMingLiU" pitchFamily="18" charset="-120"/>
              </a:rPr>
            </a:br>
            <a:r>
              <a:rPr lang="en-US" sz="4100" b="1" i="0" smtClean="0">
                <a:solidFill>
                  <a:srgbClr val="464646"/>
                </a:solidFill>
                <a:effectLst>
                  <a:outerShdw blurRad="31750" dist="25400" dir="5400000" algn="tl">
                    <a:srgbClr val="000000">
                      <a:alpha val="25000"/>
                    </a:srgbClr>
                  </a:outerShdw>
                </a:effectLst>
                <a:ea typeface="PMingLiU" pitchFamily="18" charset="-120"/>
              </a:rPr>
              <a:t>我應該保留</a:t>
            </a:r>
            <a:r>
              <a:rPr lang="zh-TW" altLang="en-US">
                <a:solidFill>
                  <a:srgbClr val="464646"/>
                </a:solidFill>
                <a:effectLst>
                  <a:outerShdw blurRad="31750" dist="25400" dir="5400000" algn="tl">
                    <a:srgbClr val="000000">
                      <a:alpha val="25000"/>
                    </a:srgbClr>
                  </a:outerShdw>
                </a:effectLst>
                <a:ea typeface="PMingLiU" pitchFamily="18" charset="-120"/>
              </a:rPr>
              <a:t>或</a:t>
            </a:r>
            <a:r>
              <a:rPr lang="en-US" sz="4100" b="1" i="0" smtClean="0">
                <a:solidFill>
                  <a:srgbClr val="464646"/>
                </a:solidFill>
                <a:effectLst>
                  <a:outerShdw blurRad="31750" dist="25400" dir="5400000" algn="tl">
                    <a:srgbClr val="000000">
                      <a:alpha val="25000"/>
                    </a:srgbClr>
                  </a:outerShdw>
                </a:effectLst>
                <a:ea typeface="PMingLiU" pitchFamily="18" charset="-120"/>
              </a:rPr>
              <a:t>參加 </a:t>
            </a:r>
            <a:r>
              <a:rPr lang="en-US" sz="4100" b="1" i="0">
                <a:solidFill>
                  <a:srgbClr val="464646"/>
                </a:solidFill>
                <a:effectLst>
                  <a:outerShdw blurRad="31750" dist="25400" dir="5400000" algn="tl">
                    <a:srgbClr val="000000">
                      <a:alpha val="25000"/>
                    </a:srgbClr>
                  </a:outerShdw>
                </a:effectLst>
                <a:ea typeface="PMingLiU" pitchFamily="18" charset="-120"/>
              </a:rPr>
              <a:t>B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嗎</a:t>
            </a:r>
            <a:r>
              <a:rPr lang="en-US" sz="4100" b="1" i="0">
                <a:solidFill>
                  <a:srgbClr val="464646"/>
                </a:solidFill>
                <a:effectLst>
                  <a:outerShdw blurRad="31750" dist="25400" dir="5400000" algn="tl">
                    <a:srgbClr val="000000">
                      <a:alpha val="25000"/>
                    </a:srgbClr>
                  </a:outerShdw>
                </a:effectLst>
                <a:ea typeface="PMingLiU" pitchFamily="18" charset="-120"/>
              </a:rPr>
              <a:t>？ </a:t>
            </a:r>
            <a:r>
              <a:rPr lang="en-US" sz="4100" b="1" i="0">
                <a:solidFill>
                  <a:srgbClr val="0070C0"/>
                </a:solidFill>
                <a:effectLst>
                  <a:outerShdw blurRad="31750" dist="25400" dir="5400000" algn="tl">
                    <a:srgbClr val="000000">
                      <a:alpha val="25000"/>
                    </a:srgbClr>
                  </a:outerShdw>
                </a:effectLst>
                <a:ea typeface="PMingLiU" pitchFamily="18" charset="-120"/>
              </a:rPr>
              <a:t/>
            </a:r>
            <a:br>
              <a:rPr lang="en-US" sz="4100" b="1" i="0">
                <a:solidFill>
                  <a:srgbClr val="0070C0"/>
                </a:solidFill>
                <a:effectLst>
                  <a:outerShdw blurRad="31750" dist="25400" dir="5400000" algn="tl">
                    <a:srgbClr val="000000">
                      <a:alpha val="25000"/>
                    </a:srgbClr>
                  </a:outerShdw>
                </a:effectLst>
                <a:ea typeface="PMingLiU" pitchFamily="18" charset="-120"/>
              </a:rPr>
            </a:br>
            <a:endParaRPr lang="en-US" sz="4100" b="1" i="0">
              <a:solidFill>
                <a:srgbClr val="0070C0"/>
              </a:solidFill>
              <a:effectLst>
                <a:outerShdw blurRad="31750" dist="25400" dir="5400000" algn="tl">
                  <a:srgbClr val="000000">
                    <a:alpha val="25000"/>
                  </a:srgbClr>
                </a:outerShdw>
              </a:effectLst>
              <a:ea typeface="PMingLiU" pitchFamily="18" charset="-120"/>
            </a:endParaRPr>
          </a:p>
        </p:txBody>
      </p:sp>
      <p:sp>
        <p:nvSpPr>
          <p:cNvPr id="9" name="Rectangle 8"/>
          <p:cNvSpPr/>
          <p:nvPr/>
        </p:nvSpPr>
        <p:spPr>
          <a:xfrm>
            <a:off x="6324600" y="3745778"/>
            <a:ext cx="2685352" cy="646331"/>
          </a:xfrm>
          <a:prstGeom prst="rect">
            <a:avLst/>
          </a:prstGeom>
          <a:noFill/>
        </p:spPr>
        <p:txBody>
          <a:bodyPr wrap="none" lIns="91440" tIns="45720" rIns="91440" bIns="45720">
            <a:spAutoFit/>
          </a:bodyPr>
          <a:lstStyle/>
          <a:p>
            <a:pPr algn="ctr"/>
            <a:r>
              <a:rPr lang="zh-TW" altLang="en-US" sz="36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可</a:t>
            </a:r>
            <a:r>
              <a:rPr lang="zh-TW" altLang="en-US" sz="36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能不應</a:t>
            </a:r>
            <a:r>
              <a:rPr lang="zh-TW" altLang="en-US" sz="36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該</a:t>
            </a:r>
            <a:endParaRPr lang="en-US" sz="3600" b="1" spc="300">
              <a:latin typeface="PMingLiU" pitchFamily="18" charset="-120"/>
            </a:endParaRPr>
          </a:p>
        </p:txBody>
      </p:sp>
      <p:sp>
        <p:nvSpPr>
          <p:cNvPr id="10" name="Rectangle 9"/>
          <p:cNvSpPr/>
          <p:nvPr/>
        </p:nvSpPr>
        <p:spPr>
          <a:xfrm>
            <a:off x="6469545" y="1654693"/>
            <a:ext cx="2185214" cy="646331"/>
          </a:xfrm>
          <a:prstGeom prst="rect">
            <a:avLst/>
          </a:prstGeom>
          <a:noFill/>
        </p:spPr>
        <p:txBody>
          <a:bodyPr wrap="none" lIns="91440" tIns="45720" rIns="91440" bIns="45720">
            <a:spAutoFit/>
          </a:bodyPr>
          <a:lstStyle/>
          <a:p>
            <a:pPr algn="ctr"/>
            <a:r>
              <a:rPr lang="zh-TW" altLang="en-US" sz="36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可能應該</a:t>
            </a:r>
            <a:endParaRPr lang="en-US" sz="3600" b="1" i="0" cap="none" spc="300">
              <a:latin typeface="PMingLiU" pitchFamily="18" charset="-120"/>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382000" cy="4525963"/>
          </a:xfrm>
        </p:spPr>
        <p:txBody>
          <a:bodyPr>
            <a:normAutofit/>
          </a:bodyPr>
          <a:lstStyle/>
          <a:p>
            <a:pPr>
              <a:buClr>
                <a:srgbClr val="2DA2BF"/>
              </a:buClr>
            </a:pPr>
            <a:r>
              <a:rPr lang="en-US" sz="3200">
                <a:ea typeface="PMingLiU" pitchFamily="18" charset="-120"/>
              </a:rPr>
              <a:t>補充「</a:t>
            </a:r>
            <a:r>
              <a:rPr lang="en-US" sz="3200" b="0" i="0">
                <a:solidFill>
                  <a:schemeClr val="tx1"/>
                </a:solidFill>
                <a:ea typeface="PMingLiU" pitchFamily="18" charset="-120"/>
              </a:rPr>
              <a:t>聯邦醫療保險</a:t>
            </a:r>
            <a:r>
              <a:rPr lang="en-US" sz="3200" b="0" i="0" smtClean="0">
                <a:solidFill>
                  <a:schemeClr val="tx1"/>
                </a:solidFill>
                <a:ea typeface="PMingLiU" pitchFamily="18" charset="-120"/>
              </a:rPr>
              <a:t>」</a:t>
            </a:r>
            <a:r>
              <a:rPr lang="zh-TW" altLang="en-US" sz="3200">
                <a:ea typeface="PMingLiU" pitchFamily="18" charset="-120"/>
              </a:rPr>
              <a:t>的</a:t>
            </a:r>
            <a:r>
              <a:rPr lang="en-US" sz="3200" b="0" i="0" smtClean="0">
                <a:solidFill>
                  <a:schemeClr val="tx1"/>
                </a:solidFill>
                <a:ea typeface="PMingLiU" pitchFamily="18" charset="-120"/>
              </a:rPr>
              <a:t>保險</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600" b="0" i="0">
                <a:solidFill>
                  <a:schemeClr val="tx1"/>
                </a:solidFill>
                <a:ea typeface="PMingLiU" pitchFamily="18" charset="-120"/>
              </a:rPr>
              <a:t>由私人公司銷售</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填補原有「聯邦醫療保險」的缺口</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自付額、共同保險、共付額 </a:t>
            </a:r>
          </a:p>
          <a:p>
            <a:pPr marL="365760" indent="-256032"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rPr>
              <a:t>除三個州以外所有其他州均採用標準化計劃</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明尼蘇達州、麻塞諸塞州、威斯康辛州</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所有的計劃都擁有相同的名稱 </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擁有相同的承保範圍</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僅費用不同</a:t>
            </a: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22</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spcBef>
                <a:spcPts val="0"/>
              </a:spcBef>
            </a:pPr>
            <a:r>
              <a:rPr lang="en-US" smtClean="0">
                <a:solidFill>
                  <a:srgbClr val="464646"/>
                </a:solidFill>
                <a:effectLst>
                  <a:outerShdw blurRad="31750" dist="25400" dir="5400000" algn="tl">
                    <a:srgbClr val="000000">
                      <a:alpha val="25000"/>
                    </a:srgbClr>
                  </a:outerShdw>
                </a:effectLst>
              </a:rPr>
              <a:t>甚麼是差額保險（</a:t>
            </a:r>
            <a:r>
              <a:rPr lang="en-US">
                <a:solidFill>
                  <a:srgbClr val="464646"/>
                </a:solidFill>
                <a:effectLst>
                  <a:outerShdw blurRad="31750" dist="25400" dir="5400000" algn="tl">
                    <a:srgbClr val="000000">
                      <a:alpha val="25000"/>
                    </a:srgbClr>
                  </a:outerShdw>
                </a:effectLst>
              </a:rPr>
              <a:t>Medigap</a:t>
            </a:r>
            <a:r>
              <a:rPr lang="en-US" smtClean="0">
                <a:solidFill>
                  <a:srgbClr val="464646"/>
                </a:solidFill>
                <a:effectLst>
                  <a:outerShdw blurRad="31750" dist="25400" dir="5400000" algn="tl">
                    <a:srgbClr val="000000">
                      <a:alpha val="25000"/>
                    </a:srgbClr>
                  </a:outerShdw>
                </a:effectLst>
              </a:rPr>
              <a:t>）？</a:t>
            </a:r>
            <a:endParaRPr lang="en-US" sz="4100" b="1" i="0">
              <a:solidFill>
                <a:srgbClr val="464646"/>
              </a:solidFill>
              <a:effectLst>
                <a:outerShdw blurRad="31750" dist="25400" dir="5400000" algn="tl">
                  <a:srgbClr val="000000">
                    <a:alpha val="25000"/>
                  </a:srgbClr>
                </a:outerShdw>
              </a:effectLs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考慮</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僅可與原有「聯邦醫療保險」合用</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您有其他補充保險嗎？ </a:t>
            </a: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您可能不需要差額保險</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您能否負擔得起「聯邦醫療保險」自付額和共付額？</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差額保險每月的保費是多少？</a:t>
            </a: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23</a:t>
            </a:fld>
            <a:endParaRPr lang="en-US" sz="1000" b="0" i="0">
              <a:solidFill>
                <a:schemeClr val="tx1"/>
              </a:solidFill>
              <a:ea typeface="+mn-ea"/>
              <a:cs typeface="+mn-cs"/>
            </a:endParaRPr>
          </a:p>
        </p:txBody>
      </p:sp>
      <p:sp>
        <p:nvSpPr>
          <p:cNvPr id="2"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mj-ea"/>
                <a:cs typeface="+mj-cs"/>
              </a:rPr>
              <a:t>決定</a:t>
            </a:r>
            <a:r>
              <a:rPr lang="en-US" sz="4100" b="1" i="0">
                <a:solidFill>
                  <a:srgbClr val="464646"/>
                </a:solidFill>
                <a:effectLst>
                  <a:outerShdw blurRad="31750" dist="25400" dir="5400000" algn="tl">
                    <a:srgbClr val="000000">
                      <a:alpha val="25000"/>
                    </a:srgbClr>
                  </a:outerShdw>
                </a:effectLst>
                <a:ea typeface="+mj-ea"/>
                <a:cs typeface="+mj-cs"/>
              </a:rPr>
              <a:t/>
            </a:r>
            <a:br>
              <a:rPr lang="en-US" sz="4100" b="1" i="0">
                <a:solidFill>
                  <a:srgbClr val="464646"/>
                </a:solidFill>
                <a:effectLst>
                  <a:outerShdw blurRad="31750" dist="25400" dir="5400000" algn="tl">
                    <a:srgbClr val="000000">
                      <a:alpha val="25000"/>
                    </a:srgbClr>
                  </a:outerShdw>
                </a:effectLst>
                <a:ea typeface="+mj-ea"/>
                <a:cs typeface="+mj-cs"/>
              </a:rPr>
            </a:br>
            <a:r>
              <a:rPr lang="en-US" sz="4100" b="1" i="0">
                <a:solidFill>
                  <a:srgbClr val="464646"/>
                </a:solidFill>
                <a:effectLst>
                  <a:outerShdw blurRad="31750" dist="25400" dir="5400000" algn="tl">
                    <a:srgbClr val="000000">
                      <a:alpha val="25000"/>
                    </a:srgbClr>
                  </a:outerShdw>
                </a:effectLst>
                <a:ea typeface="+mj-ea"/>
                <a:cs typeface="+mj-cs"/>
              </a:rPr>
              <a:t>我需要參加差額保險嗎？</a:t>
            </a:r>
          </a:p>
        </p:txBody>
      </p:sp>
      <p:sp>
        <p:nvSpPr>
          <p:cNvPr id="8" name="Rectangle 7"/>
          <p:cNvSpPr/>
          <p:nvPr/>
        </p:nvSpPr>
        <p:spPr>
          <a:xfrm>
            <a:off x="5383959" y="1524000"/>
            <a:ext cx="3108544" cy="923330"/>
          </a:xfrm>
          <a:prstGeom prst="rect">
            <a:avLst/>
          </a:prstGeom>
          <a:noFill/>
        </p:spPr>
        <p:txBody>
          <a:bodyPr wrap="none" lIns="91440" tIns="45720" rIns="91440" bIns="45720">
            <a:spAutoFit/>
          </a:bodyPr>
          <a:lstStyle/>
          <a:p>
            <a:pPr algn="ctr"/>
            <a:r>
              <a:rPr lang="zh-TW" altLang="en-US" sz="54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可</a:t>
            </a: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能需要</a:t>
            </a:r>
            <a:endParaRPr lang="en-US" sz="5400" b="1" spc="300">
              <a:latin typeface="PMingLiU" pitchFamily="18" charset="-12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algn="l" defTabSz="914400">
              <a:spcBef>
                <a:spcPts val="400"/>
              </a:spcBef>
              <a:spcAft>
                <a:spcPts val="0"/>
              </a:spcAft>
              <a:buNone/>
            </a:pPr>
            <a:endParaRPr lang="en-US" dirty="0" smtClean="0">
              <a:ea typeface="PMingLiU" pitchFamily="18" charset="-120"/>
            </a:endParaRPr>
          </a:p>
          <a:p>
            <a:pPr marL="365760" indent="-256032" algn="l" defTabSz="914400">
              <a:spcBef>
                <a:spcPts val="400"/>
              </a:spcBef>
              <a:spcAft>
                <a:spcPts val="0"/>
              </a:spcAft>
              <a:buNone/>
            </a:pPr>
            <a:endParaRPr lang="en-US" dirty="0" smtClean="0">
              <a:ea typeface="PMingLiU" pitchFamily="18" charset="-120"/>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考慮</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您的差額保險公開參加期</a:t>
            </a:r>
            <a:r>
              <a:rPr lang="zh-TW" altLang="en-US" sz="2400" b="0" i="0" smtClean="0">
                <a:solidFill>
                  <a:schemeClr val="tx1"/>
                </a:solidFill>
                <a:ea typeface="PMingLiU" pitchFamily="18" charset="-120"/>
              </a:rPr>
              <a:t>是由</a:t>
            </a:r>
            <a:r>
              <a:rPr lang="en-US" sz="2400" b="0" i="0" smtClean="0">
                <a:solidFill>
                  <a:schemeClr val="tx1"/>
                </a:solidFill>
                <a:ea typeface="PMingLiU" pitchFamily="18" charset="-120"/>
              </a:rPr>
              <a:t>自您年滿 </a:t>
            </a:r>
            <a:r>
              <a:rPr lang="en-US" sz="2400" b="0" i="0">
                <a:solidFill>
                  <a:schemeClr val="tx1"/>
                </a:solidFill>
                <a:ea typeface="PMingLiU" pitchFamily="18" charset="-120"/>
              </a:rPr>
              <a:t>65 </a:t>
            </a:r>
            <a:r>
              <a:rPr lang="en-US" sz="2400" b="0" i="0" smtClean="0">
                <a:solidFill>
                  <a:schemeClr val="tx1"/>
                </a:solidFill>
                <a:ea typeface="PMingLiU" pitchFamily="18" charset="-120"/>
              </a:rPr>
              <a:t>歲或以上</a:t>
            </a:r>
            <a:br>
              <a:rPr lang="en-US" sz="2400" b="0" i="0" smtClean="0">
                <a:solidFill>
                  <a:schemeClr val="tx1"/>
                </a:solidFill>
                <a:ea typeface="PMingLiU" pitchFamily="18" charset="-120"/>
              </a:rPr>
            </a:br>
            <a:r>
              <a:rPr lang="en-US" sz="2400" b="0" i="0" smtClean="0">
                <a:solidFill>
                  <a:schemeClr val="tx1"/>
                </a:solidFill>
                <a:ea typeface="PMingLiU" pitchFamily="18" charset="-120"/>
              </a:rPr>
              <a:t>並參加了 </a:t>
            </a:r>
            <a:r>
              <a:rPr lang="en-US" sz="2400" b="0" i="0">
                <a:solidFill>
                  <a:schemeClr val="tx1"/>
                </a:solidFill>
                <a:ea typeface="PMingLiU" pitchFamily="18" charset="-120"/>
              </a:rPr>
              <a:t>B </a:t>
            </a:r>
            <a:r>
              <a:rPr lang="zh-TW" altLang="en-US" sz="2400" b="0" i="0" smtClean="0">
                <a:solidFill>
                  <a:schemeClr val="tx1"/>
                </a:solidFill>
                <a:ea typeface="PMingLiU" pitchFamily="18" charset="-120"/>
              </a:rPr>
              <a:t>部份</a:t>
            </a:r>
            <a:r>
              <a:rPr lang="en-US" sz="2400" b="0" i="0" smtClean="0">
                <a:solidFill>
                  <a:schemeClr val="tx1"/>
                </a:solidFill>
                <a:ea typeface="PMingLiU" pitchFamily="18" charset="-120"/>
              </a:rPr>
              <a:t>後開始</a:t>
            </a:r>
            <a:endParaRPr lang="en-US" sz="2400" b="0" i="0">
              <a:solidFill>
                <a:schemeClr val="tx1"/>
              </a:solidFill>
              <a:ea typeface="PMingLiU" pitchFamily="18" charset="-120"/>
            </a:endParaRP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持續 6 個月（各州可能會有所不同）</a:t>
            </a: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您有保障 - 各計劃必須賣給您一種計劃</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只要有公司同意賣給您一份差額保險單，</a:t>
            </a:r>
            <a:r>
              <a:rPr lang="en-US" sz="2400" b="0" i="0" smtClean="0">
                <a:solidFill>
                  <a:schemeClr val="tx1"/>
                </a:solidFill>
                <a:ea typeface="PMingLiU" pitchFamily="18" charset="-120"/>
              </a:rPr>
              <a:t>您</a:t>
            </a:r>
            <a:r>
              <a:rPr lang="zh-TW" altLang="en-US" sz="2400" b="0" i="0" smtClean="0">
                <a:solidFill>
                  <a:schemeClr val="tx1"/>
                </a:solidFill>
                <a:ea typeface="PMingLiU" pitchFamily="18" charset="-120"/>
              </a:rPr>
              <a:t>便</a:t>
            </a:r>
            <a:r>
              <a:rPr lang="en-US" sz="2400" b="0" i="0" smtClean="0">
                <a:solidFill>
                  <a:schemeClr val="tx1"/>
                </a:solidFill>
                <a:ea typeface="PMingLiU" pitchFamily="18" charset="-120"/>
              </a:rPr>
              <a:t>可以購買</a:t>
            </a:r>
            <a:endParaRPr lang="en-US" sz="2400" b="0" i="0">
              <a:solidFill>
                <a:schemeClr val="tx1"/>
              </a:solidFill>
              <a:ea typeface="PMingLiU" pitchFamily="18" charset="-120"/>
            </a:endParaRP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如果以後購買，可能會受到限制</a:t>
            </a:r>
          </a:p>
          <a:p>
            <a:pPr marL="621792" lvl="1" indent="-228600" algn="l" defTabSz="914400">
              <a:spcBef>
                <a:spcPts val="324"/>
              </a:spcBef>
              <a:buClr>
                <a:srgbClr val="EB641B"/>
              </a:buClr>
              <a:buFont typeface="Verdana"/>
              <a:buChar char="◦"/>
            </a:pPr>
            <a:endParaRPr lang="en-US" dirty="0" smtClean="0">
              <a:ea typeface="PMingLiU" pitchFamily="18" charset="-120"/>
            </a:endParaRPr>
          </a:p>
          <a:p>
            <a:pPr marL="859536" lvl="2" indent="-228600" algn="l" defTabSz="914400">
              <a:spcBef>
                <a:spcPts val="350"/>
              </a:spcBef>
              <a:buClr>
                <a:srgbClr val="2DA2BF"/>
              </a:buClr>
              <a:buSzPct val="100000"/>
              <a:buFont typeface="Wingdings 2"/>
              <a:buChar char=""/>
            </a:pPr>
            <a:endParaRPr lang="en-US" dirty="0" smtClean="0">
              <a:ea typeface="PMingLiU" pitchFamily="18" charset="-120"/>
            </a:endParaRP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24</a:t>
            </a:fld>
            <a:endParaRPr lang="en-US" sz="1000" b="0" i="0">
              <a:solidFill>
                <a:schemeClr val="tx1"/>
              </a:solidFill>
              <a:ea typeface="+mn-ea"/>
              <a:cs typeface="+mn-cs"/>
            </a:endParaRPr>
          </a:p>
        </p:txBody>
      </p:sp>
      <p:sp>
        <p:nvSpPr>
          <p:cNvPr id="9"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mj-ea"/>
                <a:cs typeface="+mj-cs"/>
              </a:rPr>
              <a:t>決定</a:t>
            </a:r>
            <a:r>
              <a:rPr lang="en-US" sz="4100" b="1" i="0">
                <a:solidFill>
                  <a:srgbClr val="464646"/>
                </a:solidFill>
                <a:effectLst>
                  <a:outerShdw blurRad="31750" dist="25400" dir="5400000" algn="tl">
                    <a:srgbClr val="000000">
                      <a:alpha val="25000"/>
                    </a:srgbClr>
                  </a:outerShdw>
                </a:effectLst>
                <a:ea typeface="+mj-ea"/>
                <a:cs typeface="+mj-cs"/>
              </a:rPr>
              <a:t/>
            </a:r>
            <a:br>
              <a:rPr lang="en-US" sz="4100" b="1" i="0">
                <a:solidFill>
                  <a:srgbClr val="464646"/>
                </a:solidFill>
                <a:effectLst>
                  <a:outerShdw blurRad="31750" dist="25400" dir="5400000" algn="tl">
                    <a:srgbClr val="000000">
                      <a:alpha val="25000"/>
                    </a:srgbClr>
                  </a:outerShdw>
                </a:effectLst>
                <a:ea typeface="+mj-ea"/>
                <a:cs typeface="+mj-cs"/>
              </a:rPr>
            </a:br>
            <a:r>
              <a:rPr lang="en-US" sz="3100" b="1" i="0" smtClean="0">
                <a:solidFill>
                  <a:srgbClr val="464646"/>
                </a:solidFill>
                <a:effectLst>
                  <a:outerShdw blurRad="31750" dist="25400" dir="5400000" algn="tl">
                    <a:srgbClr val="000000">
                      <a:alpha val="25000"/>
                    </a:srgbClr>
                  </a:outerShdw>
                </a:effectLst>
                <a:ea typeface="+mj-ea"/>
                <a:cs typeface="+mj-cs"/>
              </a:rPr>
              <a:t>何時購買差額保險的最佳時機</a:t>
            </a:r>
            <a:r>
              <a:rPr lang="en-US" sz="3100" b="1" i="0">
                <a:solidFill>
                  <a:srgbClr val="464646"/>
                </a:solidFill>
                <a:effectLst>
                  <a:outerShdw blurRad="31750" dist="25400" dir="5400000" algn="tl">
                    <a:srgbClr val="000000">
                      <a:alpha val="25000"/>
                    </a:srgbClr>
                  </a:outerShdw>
                </a:effectLst>
                <a:ea typeface="+mj-ea"/>
                <a:cs typeface="+mj-cs"/>
              </a:rPr>
              <a:t>？</a:t>
            </a:r>
          </a:p>
        </p:txBody>
      </p:sp>
      <p:sp>
        <p:nvSpPr>
          <p:cNvPr id="4" name="Rectangle 3"/>
          <p:cNvSpPr/>
          <p:nvPr/>
        </p:nvSpPr>
        <p:spPr>
          <a:xfrm>
            <a:off x="950011" y="1371600"/>
            <a:ext cx="7083991" cy="954107"/>
          </a:xfrm>
          <a:prstGeom prst="rect">
            <a:avLst/>
          </a:prstGeom>
          <a:noFill/>
        </p:spPr>
        <p:txBody>
          <a:bodyPr wrap="square" lIns="91440" tIns="45720" rIns="91440" bIns="45720">
            <a:spAutoFit/>
          </a:bodyPr>
          <a:lstStyle/>
          <a:p>
            <a:pPr algn="ctr"/>
            <a:r>
              <a:rPr lang="zh-TW" altLang="en-US" sz="28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通</a:t>
            </a:r>
            <a:r>
              <a:rPr lang="zh-TW" altLang="en-US" sz="28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常在您的 </a:t>
            </a:r>
          </a:p>
          <a:p>
            <a:pPr algn="ctr"/>
            <a:r>
              <a:rPr lang="zh-TW" altLang="en-US" sz="28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差額保險公開參加</a:t>
            </a:r>
            <a:r>
              <a:rPr lang="zh-TW" altLang="en-US" sz="28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期</a:t>
            </a:r>
            <a:endParaRPr lang="en-US" sz="2800" b="1" i="0" cap="none" spc="300">
              <a:latin typeface="PMingLiU" pitchFamily="18" charset="-12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65760" indent="-256032" algn="l" defTabSz="914400">
              <a:spcBef>
                <a:spcPts val="400"/>
              </a:spcBef>
              <a:spcAft>
                <a:spcPts val="0"/>
              </a:spcAft>
              <a:buClr>
                <a:srgbClr val="2DA2BF"/>
              </a:buClr>
              <a:buSzPct val="68000"/>
              <a:buFont typeface="Wingdings 3"/>
              <a:buChar char=""/>
            </a:pPr>
            <a:endParaRPr lang="en-US" dirty="0" smtClean="0"/>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考慮</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每個標準化計劃的承保範圍</a:t>
            </a:r>
          </a:p>
          <a:p>
            <a:pPr lvl="1">
              <a:buClr>
                <a:srgbClr val="EB641B"/>
              </a:buClr>
            </a:pPr>
            <a:r>
              <a:rPr lang="en-US"/>
              <a:t>一定要進行比較 </a:t>
            </a:r>
            <a:r>
              <a:rPr lang="en-US" smtClean="0"/>
              <a:t>每個計劃的費用</a:t>
            </a:r>
            <a:endParaRPr lang="en-US" sz="2400" b="0" i="0">
              <a:solidFill>
                <a:schemeClr val="tx1"/>
              </a:solidFill>
              <a:ea typeface="+mn-ea"/>
              <a:cs typeface="+mn-cs"/>
            </a:endParaRP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您個人的醫療護理需求</a:t>
            </a: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25</a:t>
            </a:fld>
            <a:endParaRPr lang="en-US" sz="1000" b="0" i="0">
              <a:solidFill>
                <a:schemeClr val="tx1"/>
              </a:solidFill>
              <a:ea typeface="+mn-ea"/>
              <a:cs typeface="+mn-cs"/>
            </a:endParaRPr>
          </a:p>
        </p:txBody>
      </p:sp>
      <p:sp>
        <p:nvSpPr>
          <p:cNvPr id="10"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mj-ea"/>
                <a:cs typeface="+mj-cs"/>
              </a:rPr>
              <a:t>決定</a:t>
            </a:r>
            <a:r>
              <a:rPr lang="en-US" sz="4100" b="1" i="0">
                <a:solidFill>
                  <a:srgbClr val="464646"/>
                </a:solidFill>
                <a:effectLst>
                  <a:outerShdw blurRad="31750" dist="25400" dir="5400000" algn="tl">
                    <a:srgbClr val="000000">
                      <a:alpha val="25000"/>
                    </a:srgbClr>
                  </a:outerShdw>
                </a:effectLst>
                <a:ea typeface="+mj-ea"/>
                <a:cs typeface="+mj-cs"/>
              </a:rPr>
              <a:t/>
            </a:r>
            <a:br>
              <a:rPr lang="en-US" sz="4100" b="1" i="0">
                <a:solidFill>
                  <a:srgbClr val="464646"/>
                </a:solidFill>
                <a:effectLst>
                  <a:outerShdw blurRad="31750" dist="25400" dir="5400000" algn="tl">
                    <a:srgbClr val="000000">
                      <a:alpha val="25000"/>
                    </a:srgbClr>
                  </a:outerShdw>
                </a:effectLst>
                <a:ea typeface="+mj-ea"/>
                <a:cs typeface="+mj-cs"/>
              </a:rPr>
            </a:br>
            <a:r>
              <a:rPr lang="en-US" sz="4100" b="1" i="0" smtClean="0">
                <a:solidFill>
                  <a:srgbClr val="464646"/>
                </a:solidFill>
                <a:effectLst>
                  <a:outerShdw blurRad="31750" dist="25400" dir="5400000" algn="tl">
                    <a:srgbClr val="000000">
                      <a:alpha val="25000"/>
                    </a:srgbClr>
                  </a:outerShdw>
                </a:effectLst>
                <a:ea typeface="+mj-ea"/>
                <a:cs typeface="+mj-cs"/>
              </a:rPr>
              <a:t>我應該購買哪種差額保險？</a:t>
            </a:r>
            <a:endParaRPr lang="en-US" sz="4100" b="1" i="0">
              <a:solidFill>
                <a:srgbClr val="464646"/>
              </a:solidFill>
              <a:effectLst>
                <a:outerShdw blurRad="31750" dist="25400" dir="5400000" algn="tl">
                  <a:srgbClr val="000000">
                    <a:alpha val="25000"/>
                  </a:srgbClr>
                </a:outerShdw>
              </a:effectLst>
              <a:ea typeface="+mj-ea"/>
              <a:cs typeface="+mj-cs"/>
            </a:endParaRPr>
          </a:p>
        </p:txBody>
      </p:sp>
      <p:sp>
        <p:nvSpPr>
          <p:cNvPr id="8" name="Rectangle 7"/>
          <p:cNvSpPr/>
          <p:nvPr/>
        </p:nvSpPr>
        <p:spPr>
          <a:xfrm>
            <a:off x="4620891" y="1447800"/>
            <a:ext cx="4097597" cy="923330"/>
          </a:xfrm>
          <a:prstGeom prst="rect">
            <a:avLst/>
          </a:prstGeom>
          <a:noFill/>
        </p:spPr>
        <p:txBody>
          <a:bodyPr wrap="none" lIns="91440" tIns="45720" rIns="91440" bIns="45720">
            <a:spAutoFit/>
          </a:bodyPr>
          <a:lstStyle/>
          <a:p>
            <a:pPr algn="ct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視</a:t>
            </a:r>
            <a:r>
              <a:rPr lang="zh-TW" altLang="en-US" sz="54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情況而定 </a:t>
            </a:r>
            <a:endParaRPr lang="en-US" sz="5400" b="1" i="0" cap="none" spc="300">
              <a:latin typeface="PMingLiU" pitchFamily="18" charset="-12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xmlns="" val="505735081"/>
              </p:ext>
            </p:extLst>
          </p:nvPr>
        </p:nvGraphicFramePr>
        <p:xfrm>
          <a:off x="0" y="0"/>
          <a:ext cx="9144001" cy="5678489"/>
        </p:xfrm>
        <a:graphic>
          <a:graphicData uri="http://schemas.openxmlformats.org/drawingml/2006/table">
            <a:tbl>
              <a:tblPr firstRow="1" bandRow="1">
                <a:tableStyleId>{5C22544A-7EE6-4342-B048-85BDC9FD1C3A}</a:tableStyleId>
              </a:tblPr>
              <a:tblGrid>
                <a:gridCol w="3124198"/>
                <a:gridCol w="457200"/>
                <a:gridCol w="381000"/>
                <a:gridCol w="457200"/>
                <a:gridCol w="381000"/>
                <a:gridCol w="609599"/>
                <a:gridCol w="609599"/>
                <a:gridCol w="762000"/>
                <a:gridCol w="1142999"/>
                <a:gridCol w="753535"/>
                <a:gridCol w="465671"/>
              </a:tblGrid>
              <a:tr h="542740">
                <a:tc rowSpan="2">
                  <a:txBody>
                    <a:bodyPr/>
                    <a:lstStyle/>
                    <a:p>
                      <a:pPr marL="0" algn="l" defTabSz="914400">
                        <a:buNone/>
                      </a:pPr>
                      <a:r>
                        <a:rPr lang="en-US" sz="2000" b="1" i="0">
                          <a:solidFill>
                            <a:schemeClr val="bg1"/>
                          </a:solidFill>
                          <a:latin typeface="PMingLiU" pitchFamily="18" charset="-120"/>
                          <a:ea typeface="PMingLiU" pitchFamily="18" charset="-120"/>
                          <a:cs typeface="+mn-cs"/>
                        </a:rPr>
                        <a:t>差額保險福利</a:t>
                      </a:r>
                    </a:p>
                  </a:txBody>
                  <a:tcPr marT="45722" marB="45722" anchor="ctr">
                    <a:lnL w="12700" cmpd="sng">
                      <a:noFill/>
                    </a:lnL>
                  </a:tcPr>
                </a:tc>
                <a:tc gridSpan="10">
                  <a:txBody>
                    <a:bodyPr/>
                    <a:lstStyle/>
                    <a:p>
                      <a:pPr marL="0" algn="ctr" defTabSz="914400">
                        <a:spcBef>
                          <a:spcPts val="0"/>
                        </a:spcBef>
                        <a:buNone/>
                      </a:pPr>
                      <a:r>
                        <a:rPr lang="en-US" sz="2000" b="1" i="0">
                          <a:solidFill>
                            <a:schemeClr val="lt1"/>
                          </a:solidFill>
                          <a:latin typeface="PMingLiU" pitchFamily="18" charset="-120"/>
                          <a:ea typeface="+mn-ea"/>
                          <a:cs typeface="+mn-cs"/>
                        </a:rPr>
                        <a:t>差額保險計劃</a:t>
                      </a:r>
                    </a:p>
                  </a:txBody>
                  <a:tcPr marT="45722" marB="45722"/>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US" dirty="0"/>
                    </a:p>
                  </a:txBody>
                  <a:tcPr/>
                </a:tc>
              </a:tr>
              <a:tr h="444223">
                <a:tc vMerge="1">
                  <a:txBody>
                    <a:bodyPr/>
                    <a:lstStyle/>
                    <a:p>
                      <a:endParaRPr lang="en-US" sz="2100" dirty="0"/>
                    </a:p>
                  </a:txBody>
                  <a:tcPr>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A</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B</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C</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D</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F*</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G</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K**</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L**</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M</a:t>
                      </a:r>
                    </a:p>
                  </a:txBody>
                  <a:tcPr marT="45722" marB="45722">
                    <a:solidFill>
                      <a:schemeClr val="accent1"/>
                    </a:solidFill>
                  </a:tcPr>
                </a:tc>
                <a:tc>
                  <a:txBody>
                    <a:bodyPr/>
                    <a:lstStyle/>
                    <a:p>
                      <a:pPr marL="0" algn="ctr" defTabSz="914400">
                        <a:buNone/>
                      </a:pPr>
                      <a:r>
                        <a:rPr lang="en-US" sz="2000" b="1" i="0">
                          <a:solidFill>
                            <a:schemeClr val="bg1"/>
                          </a:solidFill>
                          <a:latin typeface="PMingLiU" pitchFamily="18" charset="-120"/>
                          <a:ea typeface="+mn-ea"/>
                          <a:cs typeface="+mn-cs"/>
                        </a:rPr>
                        <a:t>N</a:t>
                      </a:r>
                    </a:p>
                  </a:txBody>
                  <a:tcPr marT="45722" marB="45722">
                    <a:solidFill>
                      <a:schemeClr val="accent1"/>
                    </a:solidFill>
                  </a:tcPr>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A </a:t>
                      </a:r>
                      <a:r>
                        <a:rPr lang="zh-TW" altLang="en-US" sz="1800" b="0" i="0" smtClean="0">
                          <a:solidFill>
                            <a:schemeClr val="dk1"/>
                          </a:solidFill>
                          <a:latin typeface="PMingLiU" pitchFamily="18" charset="-120"/>
                          <a:ea typeface="PMingLiU" pitchFamily="18" charset="-120"/>
                          <a:cs typeface="+mn-cs"/>
                        </a:rPr>
                        <a:t>部份</a:t>
                      </a:r>
                      <a:r>
                        <a:rPr lang="en-US" sz="1800" b="0" i="0" smtClean="0">
                          <a:solidFill>
                            <a:schemeClr val="dk1"/>
                          </a:solidFill>
                          <a:latin typeface="PMingLiU" pitchFamily="18" charset="-120"/>
                          <a:ea typeface="PMingLiU" pitchFamily="18" charset="-120"/>
                          <a:cs typeface="+mn-cs"/>
                        </a:rPr>
                        <a:t>共同保險</a:t>
                      </a:r>
                      <a:endParaRPr lang="en-US" sz="1800" b="0" i="0">
                        <a:solidFill>
                          <a:schemeClr val="dk1"/>
                        </a:solidFill>
                        <a:latin typeface="PMingLiU" pitchFamily="18" charset="-120"/>
                        <a:ea typeface="PMingLiU" pitchFamily="18" charset="-120"/>
                        <a:cs typeface="+mn-cs"/>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最多達 365 天</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B </a:t>
                      </a:r>
                      <a:r>
                        <a:rPr lang="zh-TW" altLang="en-US" sz="1800" b="0" i="0" smtClean="0">
                          <a:solidFill>
                            <a:schemeClr val="dk1"/>
                          </a:solidFill>
                          <a:latin typeface="PMingLiU" pitchFamily="18" charset="-120"/>
                          <a:ea typeface="PMingLiU" pitchFamily="18" charset="-120"/>
                          <a:cs typeface="+mn-cs"/>
                        </a:rPr>
                        <a:t>部份</a:t>
                      </a:r>
                      <a:r>
                        <a:rPr lang="en-US" sz="1800" b="0" i="0" smtClean="0">
                          <a:solidFill>
                            <a:schemeClr val="dk1"/>
                          </a:solidFill>
                          <a:latin typeface="PMingLiU" pitchFamily="18" charset="-120"/>
                          <a:ea typeface="PMingLiU" pitchFamily="18" charset="-120"/>
                          <a:cs typeface="+mn-cs"/>
                        </a:rPr>
                        <a:t>共同保險</a:t>
                      </a:r>
                      <a:endParaRPr lang="en-US" sz="1800" b="0" i="0">
                        <a:solidFill>
                          <a:schemeClr val="dk1"/>
                        </a:solidFill>
                        <a:latin typeface="PMingLiU" pitchFamily="18" charset="-120"/>
                        <a:ea typeface="PMingLiU" pitchFamily="18" charset="-120"/>
                        <a:cs typeface="+mn-cs"/>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marR="0" indent="0" algn="ctr" defTabSz="914400">
                        <a:lnSpc>
                          <a:spcPct val="100000"/>
                        </a:lnSpc>
                        <a:spcBef>
                          <a:spcPts val="0"/>
                        </a:spcBef>
                        <a:spcAft>
                          <a:spcPts val="0"/>
                        </a:spcAft>
                        <a:buNone/>
                      </a:pPr>
                      <a:r>
                        <a:rPr lang="en-US" sz="1800" b="0" i="0">
                          <a:solidFill>
                            <a:schemeClr val="dk1"/>
                          </a:solidFill>
                          <a:latin typeface="PMingLiU" pitchFamily="18" charset="-120"/>
                          <a:ea typeface="+mn-ea"/>
                          <a:cs typeface="+mn-cs"/>
                        </a:rPr>
                        <a:t>50%</a:t>
                      </a:r>
                    </a:p>
                  </a:txBody>
                  <a:tcPr marT="45722" marB="45722"/>
                </a:tc>
                <a:tc>
                  <a:txBody>
                    <a:bodyPr/>
                    <a:lstStyle/>
                    <a:p>
                      <a:pPr marL="0" marR="0" indent="0" algn="ctr" defTabSz="914400">
                        <a:lnSpc>
                          <a:spcPct val="100000"/>
                        </a:lnSpc>
                        <a:spcBef>
                          <a:spcPts val="0"/>
                        </a:spcBef>
                        <a:spcAft>
                          <a:spcPts val="0"/>
                        </a:spcAft>
                        <a:buNone/>
                      </a:pPr>
                      <a:r>
                        <a:rPr lang="en-US" sz="1800" b="0" i="0">
                          <a:solidFill>
                            <a:schemeClr val="dk1"/>
                          </a:solidFill>
                          <a:latin typeface="PMingLiU" pitchFamily="18" charset="-120"/>
                          <a:ea typeface="+mn-ea"/>
                          <a:cs typeface="+mn-cs"/>
                        </a:rPr>
                        <a:t>75%</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輸血</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marR="0" indent="0" algn="ctr" defTabSz="914400">
                        <a:lnSpc>
                          <a:spcPct val="100000"/>
                        </a:lnSpc>
                        <a:spcBef>
                          <a:spcPts val="0"/>
                        </a:spcBef>
                        <a:spcAft>
                          <a:spcPts val="0"/>
                        </a:spcAft>
                        <a:buNone/>
                      </a:pPr>
                      <a:r>
                        <a:rPr lang="en-US" sz="1800" b="0" i="0">
                          <a:solidFill>
                            <a:schemeClr val="dk1"/>
                          </a:solidFill>
                          <a:latin typeface="PMingLiU" pitchFamily="18" charset="-120"/>
                          <a:ea typeface="+mn-ea"/>
                          <a:cs typeface="+mn-cs"/>
                        </a:rPr>
                        <a:t>50%</a:t>
                      </a:r>
                    </a:p>
                  </a:txBody>
                  <a:tcPr marT="45722" marB="45722"/>
                </a:tc>
                <a:tc>
                  <a:txBody>
                    <a:bodyPr/>
                    <a:lstStyle/>
                    <a:p>
                      <a:pPr marL="0" marR="0" indent="0" algn="ctr" defTabSz="914400">
                        <a:lnSpc>
                          <a:spcPct val="100000"/>
                        </a:lnSpc>
                        <a:spcBef>
                          <a:spcPts val="0"/>
                        </a:spcBef>
                        <a:spcAft>
                          <a:spcPts val="0"/>
                        </a:spcAft>
                        <a:buNone/>
                      </a:pPr>
                      <a:r>
                        <a:rPr lang="en-US" sz="1800" b="0" i="0">
                          <a:solidFill>
                            <a:schemeClr val="dk1"/>
                          </a:solidFill>
                          <a:latin typeface="PMingLiU" pitchFamily="18" charset="-120"/>
                          <a:ea typeface="+mn-ea"/>
                          <a:cs typeface="+mn-cs"/>
                        </a:rPr>
                        <a:t>75%</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r h="454614">
                <a:tc>
                  <a:txBody>
                    <a:bodyPr/>
                    <a:lstStyle/>
                    <a:p>
                      <a:pPr marL="0" algn="l" defTabSz="914400">
                        <a:buNone/>
                      </a:pPr>
                      <a:r>
                        <a:rPr lang="en-US" sz="1800" b="0" i="0">
                          <a:solidFill>
                            <a:schemeClr val="dk1"/>
                          </a:solidFill>
                          <a:latin typeface="PMingLiU" pitchFamily="18" charset="-120"/>
                          <a:ea typeface="PMingLiU" pitchFamily="18" charset="-120"/>
                          <a:cs typeface="+mn-cs"/>
                        </a:rPr>
                        <a:t>善終服務共同保險</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專業護理共付保險</a:t>
                      </a: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PMingLiU" pitchFamily="18" charset="-120"/>
                          <a:ea typeface="+mn-ea"/>
                          <a:cs typeface="+mn-cs"/>
                        </a:rPr>
                        <a:t>50%</a:t>
                      </a:r>
                    </a:p>
                  </a:txBody>
                  <a:tcPr marT="45722" marB="45722"/>
                </a:tc>
                <a:tc>
                  <a:txBody>
                    <a:bodyPr/>
                    <a:lstStyle/>
                    <a:p>
                      <a:pPr marL="0" algn="ctr" defTabSz="914400">
                        <a:buNone/>
                      </a:pPr>
                      <a:r>
                        <a:rPr lang="en-US" sz="1800" b="0" i="0">
                          <a:solidFill>
                            <a:schemeClr val="dk1"/>
                          </a:solidFill>
                          <a:latin typeface="PMingLiU" pitchFamily="18" charset="-120"/>
                          <a:ea typeface="+mn-ea"/>
                          <a:cs typeface="+mn-cs"/>
                        </a:rPr>
                        <a:t>75%</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A 部份自付額</a:t>
                      </a:r>
                    </a:p>
                  </a:txBody>
                  <a:tcPr marT="45722" marB="45722"/>
                </a:tc>
                <a:tc>
                  <a:txBody>
                    <a:bodyPr/>
                    <a:lstStyle/>
                    <a:p>
                      <a:pPr algn="ctr"/>
                      <a:endParaRPr lang="en-US" sz="1800" dirty="0">
                        <a:latin typeface="PMingLiU" pitchFamily="18" charset="-120"/>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PMingLiU" pitchFamily="18" charset="-120"/>
                          <a:ea typeface="+mn-ea"/>
                          <a:cs typeface="+mn-cs"/>
                        </a:rPr>
                        <a:t>50%</a:t>
                      </a:r>
                    </a:p>
                  </a:txBody>
                  <a:tcPr marT="45722" marB="45722"/>
                </a:tc>
                <a:tc>
                  <a:txBody>
                    <a:bodyPr/>
                    <a:lstStyle/>
                    <a:p>
                      <a:pPr marL="0" algn="ctr" defTabSz="914400">
                        <a:buNone/>
                      </a:pPr>
                      <a:r>
                        <a:rPr lang="en-US" sz="1800" b="0" i="0">
                          <a:solidFill>
                            <a:schemeClr val="dk1"/>
                          </a:solidFill>
                          <a:latin typeface="PMingLiU" pitchFamily="18" charset="-120"/>
                          <a:ea typeface="+mn-ea"/>
                          <a:cs typeface="+mn-cs"/>
                        </a:rPr>
                        <a:t>75%</a:t>
                      </a:r>
                    </a:p>
                  </a:txBody>
                  <a:tcPr marT="45722" marB="45722"/>
                </a:tc>
                <a:tc>
                  <a:txBody>
                    <a:bodyPr/>
                    <a:lstStyle/>
                    <a:p>
                      <a:pPr marL="0" algn="ctr" defTabSz="914400">
                        <a:buNone/>
                      </a:pPr>
                      <a:r>
                        <a:rPr lang="en-US" sz="1800" b="0" i="0">
                          <a:solidFill>
                            <a:schemeClr val="dk1"/>
                          </a:solidFill>
                          <a:latin typeface="PMingLiU" pitchFamily="18" charset="-120"/>
                          <a:ea typeface="+mn-ea"/>
                          <a:cs typeface="+mn-cs"/>
                        </a:rPr>
                        <a:t>50%</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B 部份自付額</a:t>
                      </a: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algn="ctr"/>
                      <a:endParaRPr lang="en-US" sz="1800" dirty="0">
                        <a:latin typeface="PMingLiU" pitchFamily="18" charset="-120"/>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endParaRPr lang="en-US" sz="16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2000" dirty="0">
                        <a:latin typeface="PMingLiU" pitchFamily="18" charset="-120"/>
                      </a:endParaRPr>
                    </a:p>
                  </a:txBody>
                  <a:tcPr marT="45722" marB="45722"/>
                </a:tc>
              </a:tr>
              <a:tr h="441980">
                <a:tc>
                  <a:txBody>
                    <a:bodyPr/>
                    <a:lstStyle/>
                    <a:p>
                      <a:pPr marL="0" algn="l" defTabSz="914400">
                        <a:buNone/>
                      </a:pPr>
                      <a:r>
                        <a:rPr lang="en-US" sz="1800" b="0" i="0">
                          <a:solidFill>
                            <a:schemeClr val="dk1"/>
                          </a:solidFill>
                          <a:latin typeface="PMingLiU" pitchFamily="18" charset="-120"/>
                          <a:ea typeface="PMingLiU" pitchFamily="18" charset="-120"/>
                          <a:cs typeface="+mn-cs"/>
                        </a:rPr>
                        <a:t>B </a:t>
                      </a:r>
                      <a:r>
                        <a:rPr lang="zh-TW" altLang="en-US" sz="1800" b="0" i="0" smtClean="0">
                          <a:solidFill>
                            <a:schemeClr val="dk1"/>
                          </a:solidFill>
                          <a:latin typeface="PMingLiU" pitchFamily="18" charset="-120"/>
                          <a:ea typeface="PMingLiU" pitchFamily="18" charset="-120"/>
                          <a:cs typeface="+mn-cs"/>
                        </a:rPr>
                        <a:t>部份</a:t>
                      </a:r>
                      <a:r>
                        <a:rPr lang="en-US" sz="1800" b="0" i="0" smtClean="0">
                          <a:solidFill>
                            <a:schemeClr val="dk1"/>
                          </a:solidFill>
                          <a:latin typeface="PMingLiU" pitchFamily="18" charset="-120"/>
                          <a:ea typeface="PMingLiU" pitchFamily="18" charset="-120"/>
                          <a:cs typeface="+mn-cs"/>
                        </a:rPr>
                        <a:t>超額費用</a:t>
                      </a:r>
                      <a:endParaRPr lang="en-US" sz="1800" b="0" i="0">
                        <a:solidFill>
                          <a:schemeClr val="dk1"/>
                        </a:solidFill>
                        <a:latin typeface="PMingLiU" pitchFamily="18" charset="-120"/>
                        <a:ea typeface="PMingLiU" pitchFamily="18" charset="-120"/>
                        <a:cs typeface="+mn-cs"/>
                      </a:endParaRP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algn="ctr"/>
                      <a:endParaRPr lang="en-US" sz="1800" dirty="0">
                        <a:latin typeface="PMingLiU" pitchFamily="18" charset="-120"/>
                      </a:endParaRPr>
                    </a:p>
                  </a:txBody>
                  <a:tcPr marT="45722" marB="45722"/>
                </a:tc>
                <a:tc>
                  <a:txBody>
                    <a:bodyPr/>
                    <a:lstStyle/>
                    <a:p>
                      <a:endParaRPr lang="en-US" sz="16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2000" dirty="0">
                        <a:latin typeface="PMingLiU" pitchFamily="18" charset="-120"/>
                      </a:endParaRPr>
                    </a:p>
                  </a:txBody>
                  <a:tcPr marT="45722" marB="45722"/>
                </a:tc>
              </a:tr>
              <a:tr h="701072">
                <a:tc>
                  <a:txBody>
                    <a:bodyPr/>
                    <a:lstStyle/>
                    <a:p>
                      <a:pPr marL="0" algn="l" defTabSz="914400">
                        <a:buNone/>
                      </a:pPr>
                      <a:r>
                        <a:rPr lang="en-US" sz="1800" b="0" i="0">
                          <a:solidFill>
                            <a:schemeClr val="dk1"/>
                          </a:solidFill>
                          <a:latin typeface="PMingLiU" pitchFamily="18" charset="-120"/>
                          <a:ea typeface="PMingLiU" pitchFamily="18" charset="-120"/>
                          <a:cs typeface="+mn-cs"/>
                        </a:rPr>
                        <a:t>國外旅遊急診 </a:t>
                      </a:r>
                    </a:p>
                    <a:p>
                      <a:pPr marL="0" algn="l" defTabSz="914400">
                        <a:buNone/>
                      </a:pPr>
                      <a:r>
                        <a:rPr lang="en-US" sz="1800" b="0" i="0">
                          <a:solidFill>
                            <a:schemeClr val="dk1"/>
                          </a:solidFill>
                          <a:latin typeface="PMingLiU" pitchFamily="18" charset="-120"/>
                          <a:ea typeface="PMingLiU" pitchFamily="18" charset="-120"/>
                          <a:cs typeface="+mn-cs"/>
                        </a:rPr>
                        <a:t>（最多到計劃限制）</a:t>
                      </a:r>
                    </a:p>
                  </a:txBody>
                  <a:tcPr marT="45722" marB="45722"/>
                </a:tc>
                <a:tc>
                  <a:txBody>
                    <a:bodyPr/>
                    <a:lstStyle/>
                    <a:p>
                      <a:pPr algn="ctr"/>
                      <a:endParaRPr lang="en-US" sz="1800" dirty="0">
                        <a:latin typeface="PMingLiU" pitchFamily="18" charset="-120"/>
                      </a:endParaRPr>
                    </a:p>
                  </a:txBody>
                  <a:tcPr marT="45722" marB="45722"/>
                </a:tc>
                <a:tc>
                  <a:txBody>
                    <a:bodyPr/>
                    <a:lstStyle/>
                    <a:p>
                      <a:pPr algn="ctr"/>
                      <a:endParaRPr lang="en-US" sz="1800" dirty="0">
                        <a:latin typeface="PMingLiU" pitchFamily="18" charset="-120"/>
                      </a:endParaRPr>
                    </a:p>
                  </a:txBody>
                  <a:tcPr marT="45722" marB="45722">
                    <a:lnR w="12700" cap="flat" cmpd="sng" algn="ctr">
                      <a:solidFill>
                        <a:schemeClr val="bg1"/>
                      </a:solidFill>
                      <a:prstDash val="solid"/>
                      <a:round/>
                      <a:headEnd type="none" w="med" len="med"/>
                      <a:tailEnd type="none" w="med" len="med"/>
                    </a:lnR>
                  </a:tcPr>
                </a:tc>
                <a:tc>
                  <a:txBody>
                    <a:bodyPr/>
                    <a:lstStyle/>
                    <a:p>
                      <a:pPr marL="0" marR="0" indent="0" algn="ctr" defTabSz="914400">
                        <a:lnSpc>
                          <a:spcPct val="100000"/>
                        </a:lnSpc>
                        <a:spcBef>
                          <a:spcPts val="0"/>
                        </a:spcBef>
                        <a:spcAft>
                          <a:spcPts val="0"/>
                        </a:spcAft>
                        <a:buNone/>
                      </a:pPr>
                      <a:r>
                        <a:rPr lang="en-US" sz="1800" b="0" i="0">
                          <a:solidFill>
                            <a:schemeClr val="dk1"/>
                          </a:solidFill>
                          <a:latin typeface="Wingdings"/>
                          <a:ea typeface="+mn-ea"/>
                          <a:cs typeface="+mn-cs"/>
                          <a:sym typeface="Wingdings"/>
                        </a:rPr>
                        <a:t></a:t>
                      </a:r>
                    </a:p>
                    <a:p>
                      <a:pPr marL="0" algn="ctr" defTabSz="914400">
                        <a:buNone/>
                      </a:pPr>
                      <a:endParaRPr lang="en-US" sz="1800" dirty="0" smtClean="0">
                        <a:latin typeface="PMingLiU" pitchFamily="18" charset="-120"/>
                      </a:endParaRPr>
                    </a:p>
                  </a:txBody>
                  <a:tcPr marT="45722" marB="45722">
                    <a:lnL w="12700" cap="flat" cmpd="sng" algn="ctr">
                      <a:solidFill>
                        <a:schemeClr val="bg1"/>
                      </a:solidFill>
                      <a:prstDash val="solid"/>
                      <a:round/>
                      <a:headEnd type="none" w="med" len="med"/>
                      <a:tailEnd type="none" w="med" len="med"/>
                    </a:lnL>
                  </a:tcPr>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algn="ctr"/>
                      <a:endParaRPr lang="en-US" sz="1800" dirty="0">
                        <a:latin typeface="PMingLiU" pitchFamily="18" charset="-120"/>
                      </a:endParaRPr>
                    </a:p>
                  </a:txBody>
                  <a:tcPr marT="45722" marB="45722"/>
                </a:tc>
                <a:tc>
                  <a:txBody>
                    <a:bodyPr/>
                    <a:lstStyle/>
                    <a:p>
                      <a:endParaRPr lang="en-US" sz="1600" dirty="0">
                        <a:latin typeface="PMingLiU" pitchFamily="18" charset="-120"/>
                      </a:endParaRPr>
                    </a:p>
                  </a:txBody>
                  <a:tcPr marT="45722" marB="45722"/>
                </a:tc>
                <a:tc>
                  <a:txBody>
                    <a:bodyPr/>
                    <a:lstStyle/>
                    <a:p>
                      <a:pPr marL="0" algn="ctr" defTabSz="914400">
                        <a:buNone/>
                      </a:pPr>
                      <a:r>
                        <a:rPr lang="en-US" sz="1800" b="0" i="0">
                          <a:solidFill>
                            <a:schemeClr val="dk1"/>
                          </a:solidFill>
                          <a:latin typeface="Wingdings"/>
                          <a:ea typeface="+mn-ea"/>
                          <a:cs typeface="+mn-cs"/>
                          <a:sym typeface="Wingdings"/>
                        </a:rPr>
                        <a:t></a:t>
                      </a:r>
                    </a:p>
                  </a:txBody>
                  <a:tcPr marT="45722" marB="45722"/>
                </a:tc>
                <a:tc>
                  <a:txBody>
                    <a:bodyPr/>
                    <a:lstStyle/>
                    <a:p>
                      <a:pPr marL="0" algn="ctr" defTabSz="914400">
                        <a:buNone/>
                      </a:pPr>
                      <a:r>
                        <a:rPr lang="en-US" sz="2000" b="0" i="0">
                          <a:solidFill>
                            <a:schemeClr val="dk1"/>
                          </a:solidFill>
                          <a:latin typeface="Wingdings"/>
                          <a:ea typeface="+mn-ea"/>
                          <a:cs typeface="+mn-cs"/>
                          <a:sym typeface="Wingdings"/>
                        </a:rPr>
                        <a:t></a:t>
                      </a:r>
                    </a:p>
                  </a:txBody>
                  <a:tcPr marT="45722" marB="45722"/>
                </a:tc>
              </a:tr>
            </a:tbl>
          </a:graphicData>
        </a:graphic>
      </p:graphicFrame>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26</a:t>
            </a:fld>
            <a:endParaRPr lang="en-US" sz="1000" b="0" i="0">
              <a:solidFill>
                <a:schemeClr val="tx1"/>
              </a:solidFill>
              <a:ea typeface="+mn-ea"/>
              <a:cs typeface="+mn-cs"/>
            </a:endParaRPr>
          </a:p>
        </p:txBody>
      </p:sp>
      <p:sp>
        <p:nvSpPr>
          <p:cNvPr id="8" name="TextBox 7"/>
          <p:cNvSpPr txBox="1">
            <a:spLocks noChangeArrowheads="1"/>
          </p:cNvSpPr>
          <p:nvPr/>
        </p:nvSpPr>
        <p:spPr bwMode="auto">
          <a:xfrm>
            <a:off x="0" y="5867400"/>
            <a:ext cx="9144000" cy="646113"/>
          </a:xfrm>
          <a:prstGeom prst="rect">
            <a:avLst/>
          </a:prstGeom>
          <a:solidFill>
            <a:schemeClr val="accent1">
              <a:lumMod val="75000"/>
            </a:schemeClr>
          </a:solidFill>
          <a:ln w="9525">
            <a:noFill/>
            <a:miter lim="800000"/>
            <a:headEnd/>
            <a:tailEnd/>
          </a:ln>
        </p:spPr>
        <p:txBody>
          <a:bodyPr wrap="square">
            <a:spAutoFit/>
          </a:bodyPr>
          <a:lstStyle/>
          <a:p>
            <a:pPr algn="l" defTabSz="914400">
              <a:buNone/>
            </a:pPr>
            <a:r>
              <a:rPr lang="en-US" sz="1800" b="0" i="0">
                <a:solidFill>
                  <a:schemeClr val="bg1"/>
                </a:solidFill>
                <a:latin typeface="PMingLiU" pitchFamily="18" charset="-120"/>
                <a:ea typeface="+mn-ea"/>
                <a:cs typeface="+mn-cs"/>
              </a:rPr>
              <a:t>*計劃 F 有一項高自付額選擇 </a:t>
            </a:r>
          </a:p>
          <a:p>
            <a:pPr algn="l" defTabSz="914400">
              <a:buNone/>
            </a:pPr>
            <a:r>
              <a:rPr lang="en-US" sz="1800" b="0" i="0">
                <a:solidFill>
                  <a:schemeClr val="bg1"/>
                </a:solidFill>
                <a:latin typeface="PMingLiU" pitchFamily="18" charset="-120"/>
                <a:ea typeface="+mn-ea"/>
                <a:cs typeface="+mn-cs"/>
              </a:rPr>
              <a:t>** 計劃 K 和 L 分別有 4,660 美元和 2,330 美元的自付費用限額</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a:p>
            <a:pPr marL="365760" indent="-256032" algn="l" defTabSz="914400">
              <a:spcBef>
                <a:spcPts val="400"/>
              </a:spcBef>
              <a:spcAft>
                <a:spcPts val="0"/>
              </a:spcAft>
              <a:buClr>
                <a:srgbClr val="2DA2BF"/>
              </a:buClr>
              <a:buSzPct val="68000"/>
              <a:buFont typeface="Wingdings 3"/>
              <a:buChar char=""/>
            </a:pPr>
            <a:endParaRPr lang="en-US" sz="1800" dirty="0" smtClean="0">
              <a:ea typeface="PMingLiU" pitchFamily="18" charset="-120"/>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透過電腦或電話</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致電 1.800.MEDICARE (1-800-633-4227)</a:t>
            </a: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聽覺及語言有障人士應致電 1-877-486-2048</a:t>
            </a:r>
          </a:p>
          <a:p>
            <a:pPr marL="621792" lvl="1" indent="-228600" algn="l" defTabSz="914400">
              <a:spcBef>
                <a:spcPts val="324"/>
              </a:spcBef>
              <a:buClr>
                <a:srgbClr val="EB641B"/>
              </a:buClr>
              <a:buFont typeface="Verdana"/>
              <a:buChar char="◦"/>
            </a:pPr>
            <a:r>
              <a:rPr lang="zh-TW" altLang="en-US" sz="2400" b="0" i="0" smtClean="0">
                <a:solidFill>
                  <a:schemeClr val="tx1"/>
                </a:solidFill>
                <a:ea typeface="PMingLiU" pitchFamily="18" charset="-120"/>
              </a:rPr>
              <a:t>瀏覽</a:t>
            </a:r>
            <a:r>
              <a:rPr lang="en-US" sz="2400" b="0" i="0" smtClean="0">
                <a:solidFill>
                  <a:schemeClr val="tx1"/>
                </a:solidFill>
                <a:ea typeface="PMingLiU" pitchFamily="18" charset="-120"/>
              </a:rPr>
              <a:t> </a:t>
            </a:r>
            <a:r>
              <a:rPr lang="en-US" sz="2400" b="0" i="0">
                <a:solidFill>
                  <a:schemeClr val="tx1"/>
                </a:solidFill>
                <a:ea typeface="PMingLiU" pitchFamily="18" charset="-120"/>
              </a:rPr>
              <a:t>medicare.gov 並使用比較工具</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致電您的州健康保險援助計劃</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endParaRPr lang="en-US" dirty="0" smtClean="0">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27</a:t>
            </a:fld>
            <a:endParaRPr lang="en-US" sz="1000" b="0" i="0">
              <a:solidFill>
                <a:schemeClr val="tx1"/>
              </a:solidFill>
              <a:ea typeface="+mn-ea"/>
              <a:cs typeface="+mn-cs"/>
            </a:endParaRPr>
          </a:p>
        </p:txBody>
      </p:sp>
      <p:sp>
        <p:nvSpPr>
          <p:cNvPr id="9"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mj-ea"/>
                <a:cs typeface="+mj-cs"/>
              </a:rPr>
              <a:t>決定</a:t>
            </a:r>
            <a:r>
              <a:rPr lang="en-US" sz="4100" b="1" i="0">
                <a:solidFill>
                  <a:srgbClr val="464646"/>
                </a:solidFill>
                <a:effectLst>
                  <a:outerShdw blurRad="31750" dist="25400" dir="5400000" algn="tl">
                    <a:srgbClr val="000000">
                      <a:alpha val="25000"/>
                    </a:srgbClr>
                  </a:outerShdw>
                </a:effectLst>
                <a:ea typeface="+mj-ea"/>
                <a:cs typeface="+mj-cs"/>
              </a:rPr>
              <a:t/>
            </a:r>
            <a:br>
              <a:rPr lang="en-US" sz="4100" b="1" i="0">
                <a:solidFill>
                  <a:srgbClr val="464646"/>
                </a:solidFill>
                <a:effectLst>
                  <a:outerShdw blurRad="31750" dist="25400" dir="5400000" algn="tl">
                    <a:srgbClr val="000000">
                      <a:alpha val="25000"/>
                    </a:srgbClr>
                  </a:outerShdw>
                </a:effectLst>
                <a:ea typeface="+mj-ea"/>
                <a:cs typeface="+mj-cs"/>
              </a:rPr>
            </a:br>
            <a:r>
              <a:rPr lang="en-US" sz="4100" b="1" i="0" smtClean="0">
                <a:solidFill>
                  <a:srgbClr val="464646"/>
                </a:solidFill>
                <a:effectLst>
                  <a:outerShdw blurRad="31750" dist="25400" dir="5400000" algn="tl">
                    <a:srgbClr val="000000">
                      <a:alpha val="25000"/>
                    </a:srgbClr>
                  </a:outerShdw>
                </a:effectLst>
                <a:ea typeface="+mj-ea"/>
                <a:cs typeface="+mj-cs"/>
              </a:rPr>
              <a:t>如何才能找到適合我的差額保險</a:t>
            </a:r>
            <a:r>
              <a:rPr lang="zh-TW" altLang="en-US" sz="4100" b="1" i="0" smtClean="0">
                <a:solidFill>
                  <a:srgbClr val="464646"/>
                </a:solidFill>
                <a:effectLst>
                  <a:outerShdw blurRad="31750" dist="25400" dir="5400000" algn="tl">
                    <a:srgbClr val="000000">
                      <a:alpha val="25000"/>
                    </a:srgbClr>
                  </a:outerShdw>
                </a:effectLst>
                <a:ea typeface="+mj-ea"/>
                <a:cs typeface="+mj-cs"/>
              </a:rPr>
              <a:t>（</a:t>
            </a:r>
            <a:r>
              <a:rPr lang="en-US" altLang="zh-TW" sz="4100" b="1" i="0" smtClean="0">
                <a:solidFill>
                  <a:srgbClr val="464646"/>
                </a:solidFill>
                <a:effectLst>
                  <a:outerShdw blurRad="31750" dist="25400" dir="5400000" algn="tl">
                    <a:srgbClr val="000000">
                      <a:alpha val="25000"/>
                    </a:srgbClr>
                  </a:outerShdw>
                </a:effectLst>
                <a:ea typeface="+mj-ea"/>
                <a:cs typeface="+mj-cs"/>
              </a:rPr>
              <a:t>Medigap</a:t>
            </a:r>
            <a:r>
              <a:rPr lang="zh-TW" altLang="en-US" sz="4100" b="1" i="0" smtClean="0">
                <a:solidFill>
                  <a:srgbClr val="464646"/>
                </a:solidFill>
                <a:effectLst>
                  <a:outerShdw blurRad="31750" dist="25400" dir="5400000" algn="tl">
                    <a:srgbClr val="000000">
                      <a:alpha val="25000"/>
                    </a:srgbClr>
                  </a:outerShdw>
                </a:effectLst>
                <a:ea typeface="+mj-ea"/>
                <a:cs typeface="+mj-cs"/>
              </a:rPr>
              <a:t>）</a:t>
            </a:r>
            <a:r>
              <a:rPr lang="en-US" sz="4100" b="1" i="0" smtClean="0">
                <a:solidFill>
                  <a:srgbClr val="464646"/>
                </a:solidFill>
                <a:effectLst>
                  <a:outerShdw blurRad="31750" dist="25400" dir="5400000" algn="tl">
                    <a:srgbClr val="000000">
                      <a:alpha val="25000"/>
                    </a:srgbClr>
                  </a:outerShdw>
                </a:effectLst>
                <a:ea typeface="+mj-ea"/>
                <a:cs typeface="+mj-cs"/>
              </a:rPr>
              <a:t>？</a:t>
            </a:r>
            <a:endParaRPr lang="en-US" sz="4100" b="1" i="0">
              <a:solidFill>
                <a:srgbClr val="464646"/>
              </a:solidFill>
              <a:effectLst>
                <a:outerShdw blurRad="31750" dist="25400" dir="5400000" algn="tl">
                  <a:srgbClr val="000000">
                    <a:alpha val="25000"/>
                  </a:srgbClr>
                </a:outerShdw>
              </a:effectLst>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458200" cy="4525963"/>
          </a:xfrm>
        </p:spPr>
        <p:txBody>
          <a:bodyPr>
            <a:noAutofit/>
          </a:bodyPr>
          <a:lstStyle/>
          <a:p>
            <a:pPr marL="365760" indent="-256032"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cs typeface="Arial"/>
              </a:rPr>
              <a:t>「</a:t>
            </a:r>
            <a:r>
              <a:rPr lang="en-US" sz="3200" b="0" i="0">
                <a:solidFill>
                  <a:schemeClr val="tx1"/>
                </a:solidFill>
                <a:ea typeface="PMingLiU" pitchFamily="18" charset="-120"/>
                <a:cs typeface="Arial"/>
              </a:rPr>
              <a:t>聯邦醫療保險」</a:t>
            </a:r>
            <a:r>
              <a:rPr lang="en-US" sz="3200" b="0" i="0" smtClean="0">
                <a:solidFill>
                  <a:schemeClr val="tx1"/>
                </a:solidFill>
                <a:ea typeface="PMingLiU" pitchFamily="18" charset="-120"/>
                <a:cs typeface="Arial"/>
              </a:rPr>
              <a:t>認可的</a:t>
            </a:r>
            <a:r>
              <a:rPr lang="zh-TW" altLang="en-US" sz="3200">
                <a:ea typeface="PMingLiU" pitchFamily="18" charset="-120"/>
                <a:cs typeface="Arial"/>
              </a:rPr>
              <a:t>醫療</a:t>
            </a:r>
            <a:r>
              <a:rPr lang="en-US" sz="3200" b="0" i="0" smtClean="0">
                <a:solidFill>
                  <a:schemeClr val="tx1"/>
                </a:solidFill>
                <a:ea typeface="PMingLiU" pitchFamily="18" charset="-120"/>
                <a:cs typeface="Arial"/>
              </a:rPr>
              <a:t>計劃</a:t>
            </a:r>
            <a:endParaRPr lang="en-US" sz="3200" b="0" i="0">
              <a:solidFill>
                <a:schemeClr val="tx1"/>
              </a:solidFill>
              <a:ea typeface="PMingLiU" pitchFamily="18" charset="-120"/>
              <a:cs typeface="Arial"/>
            </a:endParaRPr>
          </a:p>
          <a:p>
            <a:pPr marL="658368" lvl="1" indent="-256032">
              <a:buClr>
                <a:srgbClr val="EB641B"/>
              </a:buClr>
            </a:pPr>
            <a:r>
              <a:rPr lang="en-US" sz="2800">
                <a:ea typeface="PMingLiU" pitchFamily="18" charset="-120"/>
                <a:cs typeface="Arial"/>
              </a:rPr>
              <a:t>另一種獲得</a:t>
            </a:r>
            <a:r>
              <a:rPr lang="en-US" sz="2800" b="0" i="0">
                <a:solidFill>
                  <a:schemeClr val="tx1"/>
                </a:solidFill>
                <a:ea typeface="PMingLiU" pitchFamily="18" charset="-120"/>
                <a:cs typeface="Arial"/>
              </a:rPr>
              <a:t>「聯邦醫療保險」</a:t>
            </a:r>
            <a:r>
              <a:rPr lang="en-US" sz="2800" b="0" i="0" smtClean="0">
                <a:solidFill>
                  <a:schemeClr val="tx1"/>
                </a:solidFill>
                <a:ea typeface="PMingLiU" pitchFamily="18" charset="-120"/>
                <a:cs typeface="Arial"/>
              </a:rPr>
              <a:t>承保的方式</a:t>
            </a:r>
            <a:endParaRPr lang="en-US" sz="2800" b="0" i="0">
              <a:solidFill>
                <a:schemeClr val="tx1"/>
              </a:solidFill>
              <a:ea typeface="PMingLiU" pitchFamily="18" charset="-120"/>
              <a:cs typeface="Arial"/>
            </a:endParaRPr>
          </a:p>
          <a:p>
            <a:pPr marL="658368" lvl="1" indent="-256032" algn="l" defTabSz="914400">
              <a:spcBef>
                <a:spcPts val="324"/>
              </a:spcBef>
              <a:buClr>
                <a:srgbClr val="EB641B"/>
              </a:buClr>
              <a:buFont typeface="Verdana"/>
              <a:buChar char="◦"/>
            </a:pPr>
            <a:r>
              <a:rPr lang="en-US" sz="2800" b="0" i="0" smtClean="0">
                <a:solidFill>
                  <a:schemeClr val="tx1"/>
                </a:solidFill>
                <a:ea typeface="PMingLiU" pitchFamily="18" charset="-120"/>
                <a:cs typeface="Arial"/>
              </a:rPr>
              <a:t>仍</a:t>
            </a:r>
            <a:r>
              <a:rPr lang="zh-TW" altLang="en-US" sz="2800" b="0" i="0" smtClean="0">
                <a:solidFill>
                  <a:schemeClr val="tx1"/>
                </a:solidFill>
                <a:ea typeface="PMingLiU" pitchFamily="18" charset="-120"/>
                <a:cs typeface="Arial"/>
              </a:rPr>
              <a:t>屬</a:t>
            </a:r>
            <a:r>
              <a:rPr lang="en-US" sz="2800" b="0" i="0" smtClean="0">
                <a:solidFill>
                  <a:schemeClr val="tx1"/>
                </a:solidFill>
                <a:ea typeface="PMingLiU" pitchFamily="18" charset="-120"/>
                <a:cs typeface="Arial"/>
              </a:rPr>
              <a:t>「</a:t>
            </a:r>
            <a:r>
              <a:rPr lang="en-US" sz="2800" b="0" i="0">
                <a:solidFill>
                  <a:schemeClr val="tx1"/>
                </a:solidFill>
                <a:ea typeface="PMingLiU" pitchFamily="18" charset="-120"/>
                <a:cs typeface="Arial"/>
              </a:rPr>
              <a:t>聯邦醫療保險」</a:t>
            </a:r>
            <a:r>
              <a:rPr lang="en-US" sz="2800" b="0" i="0" smtClean="0">
                <a:solidFill>
                  <a:schemeClr val="tx1"/>
                </a:solidFill>
                <a:ea typeface="PMingLiU" pitchFamily="18" charset="-120"/>
                <a:cs typeface="Arial"/>
              </a:rPr>
              <a:t>計劃的一</a:t>
            </a:r>
            <a:r>
              <a:rPr lang="zh-TW" altLang="en-US" sz="2800" b="0" i="0" smtClean="0">
                <a:solidFill>
                  <a:schemeClr val="tx1"/>
                </a:solidFill>
                <a:ea typeface="PMingLiU" pitchFamily="18" charset="-120"/>
                <a:cs typeface="Arial"/>
              </a:rPr>
              <a:t>部份</a:t>
            </a:r>
            <a:endParaRPr lang="en-US" sz="2800" b="0" i="0">
              <a:solidFill>
                <a:schemeClr val="tx1"/>
              </a:solidFill>
              <a:ea typeface="PMingLiU" pitchFamily="18" charset="-120"/>
              <a:cs typeface="Arial"/>
            </a:endParaRP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cs typeface="Arial"/>
              </a:rPr>
              <a:t>由私人公司管理</a:t>
            </a:r>
            <a:endParaRPr lang="en-US" sz="2800" b="0" i="0">
              <a:solidFill>
                <a:schemeClr val="tx1"/>
              </a:solidFill>
              <a:ea typeface="PMingLiU" pitchFamily="18" charset="-120"/>
              <a:cs typeface="Arial"/>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「聯邦醫療保險」支付每位成員的護理費用</a:t>
            </a:r>
          </a:p>
          <a:p>
            <a:pPr marL="365760" indent="-256032"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cs typeface="Arial"/>
              </a:rPr>
              <a:t>可能</a:t>
            </a:r>
            <a:r>
              <a:rPr lang="zh-TW" altLang="en-US" sz="3200" b="0" i="0" smtClean="0">
                <a:solidFill>
                  <a:schemeClr val="tx1"/>
                </a:solidFill>
                <a:ea typeface="PMingLiU" pitchFamily="18" charset="-120"/>
                <a:cs typeface="Arial"/>
              </a:rPr>
              <a:t>需要</a:t>
            </a:r>
            <a:r>
              <a:rPr lang="en-US" sz="3200" b="0" i="0" smtClean="0">
                <a:solidFill>
                  <a:schemeClr val="tx1"/>
                </a:solidFill>
                <a:ea typeface="PMingLiU" pitchFamily="18" charset="-120"/>
                <a:cs typeface="Arial"/>
              </a:rPr>
              <a:t>使用網絡內的醫生或醫院</a:t>
            </a:r>
            <a:endParaRPr lang="en-US" sz="3200" b="0" i="0">
              <a:solidFill>
                <a:schemeClr val="tx1"/>
              </a:solidFill>
              <a:ea typeface="PMingLiU" pitchFamily="18" charset="-120"/>
              <a:cs typeface="Arial"/>
            </a:endParaRPr>
          </a:p>
        </p:txBody>
      </p:sp>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28</a:t>
            </a:fld>
            <a:endParaRPr lang="en-US" sz="1000" b="0" i="0">
              <a:solidFill>
                <a:schemeClr val="tx1"/>
              </a:solidFill>
              <a:ea typeface="+mn-ea"/>
              <a:cs typeface="+mn-cs"/>
            </a:endParaRPr>
          </a:p>
        </p:txBody>
      </p:sp>
      <p:sp>
        <p:nvSpPr>
          <p:cNvPr id="6" name="Title 5"/>
          <p:cNvSpPr>
            <a:spLocks noGrp="1"/>
          </p:cNvSpPr>
          <p:nvPr>
            <p:ph type="title"/>
          </p:nvPr>
        </p:nvSpPr>
        <p:spPr/>
        <p:txBody>
          <a:bodyPr>
            <a:normAutofit fontScale="90000"/>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rPr>
              <a:t>C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 </a:t>
            </a:r>
            <a:r>
              <a:rPr lang="en-US" sz="4100" b="1" i="0">
                <a:solidFill>
                  <a:srgbClr val="464646"/>
                </a:solidFill>
                <a:effectLst>
                  <a:outerShdw blurRad="31750" dist="25400" dir="5400000" algn="tl">
                    <a:srgbClr val="000000">
                      <a:alpha val="25000"/>
                    </a:srgbClr>
                  </a:outerShdw>
                </a:effectLst>
                <a:ea typeface="PMingLiU" pitchFamily="18" charset="-120"/>
              </a:rPr>
              <a:t>-「聯邦醫療保險」優勢計劃</a:t>
            </a:r>
          </a:p>
        </p:txBody>
      </p:sp>
      <p:pic>
        <p:nvPicPr>
          <p:cNvPr id="8" name="Picture 7" descr="Part C.jpg"/>
          <p:cNvPicPr>
            <a:picLocks noChangeAspect="1"/>
          </p:cNvPicPr>
          <p:nvPr/>
        </p:nvPicPr>
        <p:blipFill>
          <a:blip r:embed="rId3" cstate="print">
            <a:duotone>
              <a:prstClr val="black"/>
              <a:schemeClr val="accent1">
                <a:tint val="45000"/>
                <a:satMod val="400000"/>
              </a:schemeClr>
            </a:duotone>
          </a:blip>
          <a:stretch>
            <a:fillRect/>
          </a:stretch>
        </p:blipFill>
        <p:spPr>
          <a:xfrm>
            <a:off x="7391400" y="1447800"/>
            <a:ext cx="530352" cy="53035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153400" cy="4525963"/>
          </a:xfrm>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仍然享有「聯邦醫療保險」</a:t>
            </a:r>
            <a:r>
              <a:rPr lang="en-US" sz="3200" b="0" i="0" smtClean="0">
                <a:solidFill>
                  <a:schemeClr val="tx1"/>
                </a:solidFill>
                <a:ea typeface="PMingLiU" pitchFamily="18" charset="-120"/>
                <a:cs typeface="Arial"/>
              </a:rPr>
              <a:t>的</a:t>
            </a:r>
            <a:br>
              <a:rPr lang="en-US" sz="3200" b="0" i="0" smtClean="0">
                <a:solidFill>
                  <a:schemeClr val="tx1"/>
                </a:solidFill>
                <a:ea typeface="PMingLiU" pitchFamily="18" charset="-120"/>
                <a:cs typeface="Arial"/>
              </a:rPr>
            </a:br>
            <a:r>
              <a:rPr lang="en-US" sz="3200" b="0" i="0" smtClean="0">
                <a:solidFill>
                  <a:schemeClr val="tx1"/>
                </a:solidFill>
                <a:ea typeface="PMingLiU" pitchFamily="18" charset="-120"/>
                <a:cs typeface="Arial"/>
              </a:rPr>
              <a:t>所有權利和保護</a:t>
            </a:r>
            <a:endParaRPr lang="en-US" sz="3200" b="0" i="0">
              <a:solidFill>
                <a:schemeClr val="tx1"/>
              </a:solidFill>
              <a:ea typeface="PMingLiU" pitchFamily="18" charset="-120"/>
              <a:cs typeface="Arial"/>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仍然享有 A </a:t>
            </a:r>
            <a:r>
              <a:rPr lang="zh-TW" altLang="en-US" sz="3200" b="0" i="0" smtClean="0">
                <a:solidFill>
                  <a:schemeClr val="tx1"/>
                </a:solidFill>
                <a:ea typeface="PMingLiU" pitchFamily="18" charset="-120"/>
                <a:cs typeface="Arial"/>
              </a:rPr>
              <a:t>部份</a:t>
            </a:r>
            <a:r>
              <a:rPr lang="en-US" sz="3200" b="0" i="0" smtClean="0">
                <a:solidFill>
                  <a:schemeClr val="tx1"/>
                </a:solidFill>
                <a:ea typeface="PMingLiU" pitchFamily="18" charset="-120"/>
                <a:cs typeface="Arial"/>
              </a:rPr>
              <a:t>和 </a:t>
            </a:r>
            <a:r>
              <a:rPr lang="en-US" sz="3200" b="0" i="0">
                <a:solidFill>
                  <a:schemeClr val="tx1"/>
                </a:solidFill>
                <a:ea typeface="PMingLiU" pitchFamily="18" charset="-120"/>
                <a:cs typeface="Arial"/>
              </a:rPr>
              <a:t>B </a:t>
            </a:r>
            <a:r>
              <a:rPr lang="zh-TW" altLang="en-US" sz="3200" b="0" i="0" smtClean="0">
                <a:solidFill>
                  <a:schemeClr val="tx1"/>
                </a:solidFill>
                <a:ea typeface="PMingLiU" pitchFamily="18" charset="-120"/>
                <a:cs typeface="Arial"/>
              </a:rPr>
              <a:t>部份</a:t>
            </a:r>
            <a:r>
              <a:rPr lang="en-US" sz="3200" b="0" i="0" smtClean="0">
                <a:solidFill>
                  <a:schemeClr val="tx1"/>
                </a:solidFill>
                <a:ea typeface="PMingLiU" pitchFamily="18" charset="-120"/>
                <a:cs typeface="Arial"/>
              </a:rPr>
              <a:t>的服務</a:t>
            </a:r>
            <a:endParaRPr lang="en-US" sz="3200" b="0" i="0">
              <a:solidFill>
                <a:schemeClr val="tx1"/>
              </a:solidFill>
              <a:ea typeface="PMingLiU" pitchFamily="18" charset="-120"/>
              <a:cs typeface="Arial"/>
            </a:endParaRPr>
          </a:p>
          <a:p>
            <a:pPr>
              <a:buClr>
                <a:srgbClr val="2DA2BF"/>
              </a:buClr>
            </a:pPr>
            <a:r>
              <a:rPr lang="en-US" sz="3200">
                <a:ea typeface="PMingLiU" pitchFamily="18" charset="-120"/>
                <a:cs typeface="Arial"/>
              </a:rPr>
              <a:t>可能包括處方藥保險</a:t>
            </a:r>
            <a:endParaRPr lang="en-US" sz="3200" b="0" i="0">
              <a:solidFill>
                <a:schemeClr val="tx1"/>
              </a:solidFill>
              <a:ea typeface="PMingLiU" pitchFamily="18" charset="-120"/>
              <a:cs typeface="Arial"/>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可能包括額外福利 </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cs typeface="Arial"/>
              </a:rPr>
              <a:t>例如眼科或牙科</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福利和費用分攤方式可能不同</a:t>
            </a:r>
          </a:p>
          <a:p>
            <a:pPr marL="365760" indent="-256032" algn="l" defTabSz="914400">
              <a:spcBef>
                <a:spcPts val="400"/>
              </a:spcBef>
              <a:spcAft>
                <a:spcPts val="0"/>
              </a:spcAft>
              <a:buNone/>
            </a:pPr>
            <a:endParaRPr lang="en-US" dirty="0" smtClean="0">
              <a:ea typeface="PMingLiU" pitchFamily="18" charset="-120"/>
            </a:endParaRPr>
          </a:p>
        </p:txBody>
      </p:sp>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29</a:t>
            </a:fld>
            <a:endParaRPr lang="en-US" sz="1000" b="0" i="0">
              <a:solidFill>
                <a:schemeClr val="tx1"/>
              </a:solidFill>
              <a:ea typeface="+mn-ea"/>
              <a:cs typeface="+mn-cs"/>
            </a:endParaRPr>
          </a:p>
        </p:txBody>
      </p:sp>
      <p:sp>
        <p:nvSpPr>
          <p:cNvPr id="6" name="Title 5"/>
          <p:cNvSpPr>
            <a:spLocks noGrp="1"/>
          </p:cNvSpPr>
          <p:nvPr>
            <p:ph type="title"/>
          </p:nvPr>
        </p:nvSpPr>
        <p:spPr/>
        <p:txBody>
          <a:bodyPr>
            <a:normAutofit fontScale="90000"/>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「聯邦醫療保險」優勢計劃的運作方式</a:t>
            </a:r>
          </a:p>
        </p:txBody>
      </p:sp>
      <p:pic>
        <p:nvPicPr>
          <p:cNvPr id="10" name="Picture 9" descr="Part C.jpg"/>
          <p:cNvPicPr>
            <a:picLocks noChangeAspect="1"/>
          </p:cNvPicPr>
          <p:nvPr/>
        </p:nvPicPr>
        <p:blipFill>
          <a:blip r:embed="rId3" cstate="print">
            <a:duotone>
              <a:prstClr val="black"/>
              <a:schemeClr val="accent1">
                <a:tint val="45000"/>
                <a:satMod val="400000"/>
              </a:schemeClr>
            </a:duotone>
          </a:blip>
          <a:stretch>
            <a:fillRect/>
          </a:stretch>
        </p:blipFill>
        <p:spPr>
          <a:xfrm>
            <a:off x="6781800" y="1524000"/>
            <a:ext cx="530352" cy="53035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Arial"/>
              </a:rPr>
              <a:t>為下列人士提供的健康保險</a:t>
            </a:r>
          </a:p>
          <a:p>
            <a:pPr marL="749808" lvl="1" indent="-292608" algn="l" defTabSz="914400">
              <a:spcBef>
                <a:spcPts val="324"/>
              </a:spcBef>
              <a:buClr>
                <a:srgbClr val="EB641B"/>
              </a:buClr>
              <a:buFont typeface="Verdana"/>
              <a:buChar char="◦"/>
            </a:pPr>
            <a:r>
              <a:rPr lang="en-US" sz="2800" b="0" i="0">
                <a:solidFill>
                  <a:schemeClr val="tx1"/>
                </a:solidFill>
                <a:ea typeface="+mn-ea"/>
                <a:cs typeface="Arial"/>
              </a:rPr>
              <a:t>65 歲或 65 歲以上</a:t>
            </a:r>
          </a:p>
          <a:p>
            <a:pPr marL="749808" lvl="1" indent="-292608" algn="l" defTabSz="914400">
              <a:spcBef>
                <a:spcPts val="324"/>
              </a:spcBef>
              <a:buClr>
                <a:srgbClr val="EB641B"/>
              </a:buClr>
              <a:buFont typeface="Verdana"/>
              <a:buChar char="◦"/>
            </a:pPr>
            <a:r>
              <a:rPr lang="en-US" sz="2800" b="0" i="0">
                <a:solidFill>
                  <a:schemeClr val="tx1"/>
                </a:solidFill>
                <a:ea typeface="+mn-ea"/>
                <a:cs typeface="Arial"/>
              </a:rPr>
              <a:t>65 歲以下有某些殘障者</a:t>
            </a:r>
          </a:p>
          <a:p>
            <a:pPr marL="749808" lvl="1" indent="-292608" algn="l" defTabSz="914400">
              <a:spcBef>
                <a:spcPts val="324"/>
              </a:spcBef>
              <a:buClr>
                <a:srgbClr val="EB641B"/>
              </a:buClr>
              <a:buFont typeface="Verdana"/>
              <a:buChar char="◦"/>
            </a:pPr>
            <a:r>
              <a:rPr lang="en-US" sz="2800" b="0" i="0">
                <a:solidFill>
                  <a:schemeClr val="tx1"/>
                </a:solidFill>
                <a:ea typeface="+mn-ea"/>
                <a:cs typeface="Arial"/>
              </a:rPr>
              <a:t>患末期腎病（ESRD）的任何年齡者</a:t>
            </a:r>
          </a:p>
          <a:p>
            <a:pPr marL="365760" indent="-256032" algn="l" defTabSz="914400">
              <a:spcBef>
                <a:spcPts val="400"/>
              </a:spcBef>
              <a:spcAft>
                <a:spcPts val="0"/>
              </a:spcAft>
              <a:buNone/>
            </a:pPr>
            <a:r>
              <a:rPr lang="en-US" sz="2800" b="0" i="0">
                <a:solidFill>
                  <a:schemeClr val="tx1"/>
                </a:solidFill>
                <a:ea typeface="+mn-ea"/>
                <a:cs typeface="+mn-cs"/>
              </a:rPr>
              <a:t> </a:t>
            </a:r>
          </a:p>
          <a:p>
            <a:pPr marL="621792" lvl="1" indent="-228600" algn="l" defTabSz="914400">
              <a:spcBef>
                <a:spcPts val="324"/>
              </a:spcBef>
              <a:buClr>
                <a:srgbClr val="EB641B"/>
              </a:buClr>
              <a:buFont typeface="Verdana"/>
              <a:buChar char="◦"/>
            </a:pPr>
            <a:endParaRPr lang="en-US" dirty="0" smtClean="0"/>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什麼是「聯邦醫療保險」？</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525963"/>
          </a:xfrm>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考慮</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大</a:t>
            </a:r>
            <a:r>
              <a:rPr lang="zh-TW" altLang="en-US" sz="2400" b="0" i="0" smtClean="0">
                <a:solidFill>
                  <a:schemeClr val="tx1"/>
                </a:solidFill>
                <a:ea typeface="PMingLiU" pitchFamily="18" charset="-120"/>
              </a:rPr>
              <a:t>部分</a:t>
            </a:r>
            <a:r>
              <a:rPr lang="en-US" sz="2400" b="0" i="0" smtClean="0">
                <a:solidFill>
                  <a:schemeClr val="tx1"/>
                </a:solidFill>
                <a:ea typeface="PMingLiU" pitchFamily="18" charset="-120"/>
              </a:rPr>
              <a:t>提供綜合保險 </a:t>
            </a:r>
            <a:endParaRPr lang="en-US" sz="2400" b="0" i="0">
              <a:solidFill>
                <a:schemeClr val="tx1"/>
              </a:solidFill>
              <a:ea typeface="PMingLiU" pitchFamily="18" charset="-120"/>
            </a:endParaRPr>
          </a:p>
          <a:p>
            <a:pPr marL="859536" lvl="2" indent="-228600" algn="l" defTabSz="914400">
              <a:spcBef>
                <a:spcPts val="350"/>
              </a:spcBef>
              <a:buClr>
                <a:srgbClr val="2DA2BF"/>
              </a:buClr>
              <a:buSzPct val="100000"/>
              <a:buFont typeface="Wingdings 2"/>
              <a:buChar char=""/>
            </a:pPr>
            <a:r>
              <a:rPr lang="en-US" sz="2400" b="0" i="0">
                <a:solidFill>
                  <a:schemeClr val="tx1"/>
                </a:solidFill>
                <a:ea typeface="PMingLiU" pitchFamily="18" charset="-120"/>
              </a:rPr>
              <a:t>包括 D </a:t>
            </a:r>
            <a:r>
              <a:rPr lang="zh-TW" altLang="en-US" sz="2400" b="0" i="0" smtClean="0">
                <a:solidFill>
                  <a:schemeClr val="tx1"/>
                </a:solidFill>
                <a:ea typeface="PMingLiU" pitchFamily="18" charset="-120"/>
              </a:rPr>
              <a:t>部份</a:t>
            </a:r>
            <a:r>
              <a:rPr lang="en-US" sz="2400" b="0" i="0" smtClean="0">
                <a:solidFill>
                  <a:schemeClr val="tx1"/>
                </a:solidFill>
                <a:ea typeface="PMingLiU" pitchFamily="18" charset="-120"/>
              </a:rPr>
              <a:t>藥品保險</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可能需要您使用網絡 </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您必須支付 B </a:t>
            </a:r>
            <a:r>
              <a:rPr lang="zh-TW" altLang="en-US" sz="2400" b="0" i="0" smtClean="0">
                <a:solidFill>
                  <a:schemeClr val="tx1"/>
                </a:solidFill>
                <a:ea typeface="PMingLiU" pitchFamily="18" charset="-120"/>
              </a:rPr>
              <a:t>部份</a:t>
            </a:r>
            <a:r>
              <a:rPr lang="en-US" sz="2400" b="0" i="0" smtClean="0">
                <a:solidFill>
                  <a:schemeClr val="tx1"/>
                </a:solidFill>
                <a:ea typeface="PMingLiU" pitchFamily="18" charset="-120"/>
              </a:rPr>
              <a:t>和計劃月費</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zh-TW" altLang="en-US" sz="2400" b="0" i="0" smtClean="0">
                <a:solidFill>
                  <a:schemeClr val="tx1"/>
                </a:solidFill>
                <a:ea typeface="PMingLiU" pitchFamily="18" charset="-120"/>
              </a:rPr>
              <a:t>可能</a:t>
            </a:r>
            <a:r>
              <a:rPr lang="en-US" sz="2400" b="0" i="0" smtClean="0">
                <a:solidFill>
                  <a:schemeClr val="tx1"/>
                </a:solidFill>
                <a:ea typeface="PMingLiU" pitchFamily="18" charset="-120"/>
              </a:rPr>
              <a:t>轉介才能去看</a:t>
            </a:r>
            <a:r>
              <a:rPr lang="zh-TW" altLang="en-US" sz="2400" b="0" i="0" smtClean="0">
                <a:solidFill>
                  <a:schemeClr val="tx1"/>
                </a:solidFill>
                <a:ea typeface="PMingLiU" pitchFamily="18" charset="-120"/>
              </a:rPr>
              <a:t>專科醫生</a:t>
            </a:r>
            <a:r>
              <a:rPr lang="en-US" sz="2400" b="0" i="0" smtClean="0">
                <a:solidFill>
                  <a:schemeClr val="tx1"/>
                </a:solidFill>
                <a:ea typeface="PMingLiU" pitchFamily="18" charset="-120"/>
              </a:rPr>
              <a:t>嗎</a:t>
            </a:r>
            <a:r>
              <a:rPr lang="en-US" sz="2400" b="0" i="0">
                <a:solidFill>
                  <a:schemeClr val="tx1"/>
                </a:solidFill>
                <a:ea typeface="PMingLiU" pitchFamily="18" charset="-120"/>
              </a:rPr>
              <a:t>？</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只能在某些時間段內參加</a:t>
            </a:r>
            <a:r>
              <a:rPr lang="zh-TW" altLang="en-US" sz="2400" b="0" i="0" smtClean="0">
                <a:solidFill>
                  <a:schemeClr val="tx1"/>
                </a:solidFill>
                <a:ea typeface="PMingLiU" pitchFamily="18" charset="-120"/>
              </a:rPr>
              <a:t>或</a:t>
            </a:r>
            <a:r>
              <a:rPr lang="en-US" sz="2400" b="0" i="0" smtClean="0">
                <a:solidFill>
                  <a:schemeClr val="tx1"/>
                </a:solidFill>
                <a:ea typeface="PMingLiU" pitchFamily="18" charset="-120"/>
              </a:rPr>
              <a:t>離開計劃</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不能與差額保險單合用</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您必須有 A </a:t>
            </a:r>
            <a:r>
              <a:rPr lang="zh-TW" altLang="en-US" sz="2400" b="0" i="0" smtClean="0">
                <a:solidFill>
                  <a:schemeClr val="tx1"/>
                </a:solidFill>
                <a:ea typeface="PMingLiU" pitchFamily="18" charset="-120"/>
              </a:rPr>
              <a:t>部份</a:t>
            </a:r>
            <a:r>
              <a:rPr lang="en-US" sz="2400" b="0" i="0" smtClean="0">
                <a:solidFill>
                  <a:schemeClr val="tx1"/>
                </a:solidFill>
                <a:ea typeface="PMingLiU" pitchFamily="18" charset="-120"/>
              </a:rPr>
              <a:t>和 </a:t>
            </a:r>
            <a:r>
              <a:rPr lang="en-US" sz="2400" b="0" i="0">
                <a:solidFill>
                  <a:schemeClr val="tx1"/>
                </a:solidFill>
                <a:ea typeface="PMingLiU" pitchFamily="18" charset="-120"/>
              </a:rPr>
              <a:t>B </a:t>
            </a:r>
            <a:r>
              <a:rPr lang="zh-TW" altLang="en-US" sz="2400" b="0" i="0" smtClean="0">
                <a:solidFill>
                  <a:schemeClr val="tx1"/>
                </a:solidFill>
                <a:ea typeface="PMingLiU" pitchFamily="18" charset="-120"/>
              </a:rPr>
              <a:t>部份</a:t>
            </a:r>
            <a:r>
              <a:rPr lang="en-US" sz="2400" b="0" i="0" smtClean="0">
                <a:solidFill>
                  <a:schemeClr val="tx1"/>
                </a:solidFill>
                <a:ea typeface="PMingLiU" pitchFamily="18" charset="-120"/>
              </a:rPr>
              <a:t>才能參加</a:t>
            </a:r>
            <a:endParaRPr lang="en-US" sz="2400" b="0" i="0">
              <a:solidFill>
                <a:schemeClr val="tx1"/>
              </a:solidFill>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30</a:t>
            </a:fld>
            <a:endParaRPr lang="en-US" sz="1000" b="0" i="0">
              <a:solidFill>
                <a:schemeClr val="tx1"/>
              </a:solidFill>
              <a:ea typeface="+mn-ea"/>
              <a:cs typeface="+mn-cs"/>
            </a:endParaRPr>
          </a:p>
        </p:txBody>
      </p:sp>
      <p:sp>
        <p:nvSpPr>
          <p:cNvPr id="9"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mj-ea"/>
                <a:cs typeface="+mj-cs"/>
              </a:rPr>
              <a:t>決定</a:t>
            </a:r>
            <a:r>
              <a:rPr lang="en-US" sz="4100" b="1" i="0">
                <a:solidFill>
                  <a:srgbClr val="464646"/>
                </a:solidFill>
                <a:effectLst>
                  <a:outerShdw blurRad="31750" dist="25400" dir="5400000" algn="tl">
                    <a:srgbClr val="000000">
                      <a:alpha val="25000"/>
                    </a:srgbClr>
                  </a:outerShdw>
                </a:effectLst>
                <a:ea typeface="+mj-ea"/>
                <a:cs typeface="+mj-cs"/>
              </a:rPr>
              <a:t/>
            </a:r>
            <a:br>
              <a:rPr lang="en-US" sz="4100" b="1" i="0">
                <a:solidFill>
                  <a:srgbClr val="464646"/>
                </a:solidFill>
                <a:effectLst>
                  <a:outerShdw blurRad="31750" dist="25400" dir="5400000" algn="tl">
                    <a:srgbClr val="000000">
                      <a:alpha val="25000"/>
                    </a:srgbClr>
                  </a:outerShdw>
                </a:effectLst>
                <a:ea typeface="+mj-ea"/>
                <a:cs typeface="+mj-cs"/>
              </a:rPr>
            </a:br>
            <a:r>
              <a:rPr lang="en-US" sz="4100" b="1" i="0">
                <a:solidFill>
                  <a:srgbClr val="464646"/>
                </a:solidFill>
                <a:effectLst>
                  <a:outerShdw blurRad="31750" dist="25400" dir="5400000" algn="tl">
                    <a:srgbClr val="000000">
                      <a:alpha val="25000"/>
                    </a:srgbClr>
                  </a:outerShdw>
                </a:effectLst>
                <a:ea typeface="+mj-ea"/>
                <a:cs typeface="+mj-cs"/>
              </a:rPr>
              <a:t>我需要參加「聯邦醫療保險</a:t>
            </a:r>
            <a:r>
              <a:rPr lang="en-US" sz="4100" b="1" i="0" smtClean="0">
                <a:solidFill>
                  <a:srgbClr val="464646"/>
                </a:solidFill>
                <a:effectLst>
                  <a:outerShdw blurRad="31750" dist="25400" dir="5400000" algn="tl">
                    <a:srgbClr val="000000">
                      <a:alpha val="25000"/>
                    </a:srgbClr>
                  </a:outerShdw>
                </a:effectLst>
                <a:ea typeface="+mj-ea"/>
                <a:cs typeface="+mj-cs"/>
              </a:rPr>
              <a:t>」</a:t>
            </a:r>
            <a:br>
              <a:rPr lang="en-US" sz="4100" b="1" i="0" smtClean="0">
                <a:solidFill>
                  <a:srgbClr val="464646"/>
                </a:solidFill>
                <a:effectLst>
                  <a:outerShdw blurRad="31750" dist="25400" dir="5400000" algn="tl">
                    <a:srgbClr val="000000">
                      <a:alpha val="25000"/>
                    </a:srgbClr>
                  </a:outerShdw>
                </a:effectLst>
                <a:ea typeface="+mj-ea"/>
                <a:cs typeface="+mj-cs"/>
              </a:rPr>
            </a:br>
            <a:r>
              <a:rPr lang="en-US" sz="4100" b="1" i="0" smtClean="0">
                <a:solidFill>
                  <a:srgbClr val="464646"/>
                </a:solidFill>
                <a:effectLst>
                  <a:outerShdw blurRad="31750" dist="25400" dir="5400000" algn="tl">
                    <a:srgbClr val="000000">
                      <a:alpha val="25000"/>
                    </a:srgbClr>
                  </a:outerShdw>
                </a:effectLst>
                <a:ea typeface="+mj-ea"/>
                <a:cs typeface="+mj-cs"/>
              </a:rPr>
              <a:t>優勢計劃嗎</a:t>
            </a:r>
            <a:r>
              <a:rPr lang="en-US" sz="4100" b="1" i="0">
                <a:solidFill>
                  <a:srgbClr val="464646"/>
                </a:solidFill>
                <a:effectLst>
                  <a:outerShdw blurRad="31750" dist="25400" dir="5400000" algn="tl">
                    <a:srgbClr val="000000">
                      <a:alpha val="25000"/>
                    </a:srgbClr>
                  </a:outerShdw>
                </a:effectLst>
                <a:ea typeface="+mj-ea"/>
                <a:cs typeface="+mj-cs"/>
              </a:rPr>
              <a:t>？</a:t>
            </a:r>
            <a:br>
              <a:rPr lang="en-US" sz="4100" b="1" i="0">
                <a:solidFill>
                  <a:srgbClr val="464646"/>
                </a:solidFill>
                <a:effectLst>
                  <a:outerShdw blurRad="31750" dist="25400" dir="5400000" algn="tl">
                    <a:srgbClr val="000000">
                      <a:alpha val="25000"/>
                    </a:srgbClr>
                  </a:outerShdw>
                </a:effectLst>
                <a:ea typeface="+mj-ea"/>
                <a:cs typeface="+mj-cs"/>
              </a:rPr>
            </a:br>
            <a:endParaRPr lang="en-US" sz="4100" b="1" i="0">
              <a:solidFill>
                <a:srgbClr val="464646"/>
              </a:solidFill>
              <a:effectLst>
                <a:outerShdw blurRad="31750" dist="25400" dir="5400000" algn="tl">
                  <a:srgbClr val="000000">
                    <a:alpha val="25000"/>
                  </a:srgbClr>
                </a:outerShdw>
              </a:effectLst>
              <a:ea typeface="+mj-ea"/>
              <a:cs typeface="+mj-cs"/>
            </a:endParaRPr>
          </a:p>
        </p:txBody>
      </p:sp>
      <p:sp>
        <p:nvSpPr>
          <p:cNvPr id="8" name="Rectangle 7"/>
          <p:cNvSpPr/>
          <p:nvPr/>
        </p:nvSpPr>
        <p:spPr>
          <a:xfrm>
            <a:off x="4749932" y="1676400"/>
            <a:ext cx="3839513" cy="923330"/>
          </a:xfrm>
          <a:prstGeom prst="rect">
            <a:avLst/>
          </a:prstGeom>
          <a:noFill/>
        </p:spPr>
        <p:txBody>
          <a:bodyPr wrap="none" lIns="91440" tIns="45720" rIns="91440" bIns="45720">
            <a:spAutoFit/>
          </a:bodyPr>
          <a:lstStyle/>
          <a:p>
            <a:pPr algn="ct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視</a:t>
            </a:r>
            <a:r>
              <a:rPr lang="zh-TW" altLang="en-US" sz="54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情況而</a:t>
            </a: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定</a:t>
            </a:r>
            <a:endParaRPr lang="en-US" sz="5400" b="1" i="0" cap="none" spc="300">
              <a:latin typeface="PMingLiU" pitchFamily="18" charset="-12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在 7 個月的首次參加期內</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在公開參加期內</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每年 10 月 15 日至 12 月 7 日</a:t>
            </a:r>
          </a:p>
          <a:p>
            <a:pPr marL="621792" lvl="1" indent="-228600" algn="l" defTabSz="914400">
              <a:spcBef>
                <a:spcPts val="324"/>
              </a:spcBef>
              <a:buClr>
                <a:srgbClr val="EB641B"/>
              </a:buClr>
              <a:buFont typeface="Verdana"/>
              <a:buChar char="◦"/>
            </a:pPr>
            <a:r>
              <a:rPr lang="zh-TW" altLang="en-US" sz="2400" b="0" i="0" smtClean="0">
                <a:solidFill>
                  <a:schemeClr val="tx1"/>
                </a:solidFill>
                <a:ea typeface="PMingLiU" pitchFamily="18" charset="-120"/>
              </a:rPr>
              <a:t>從</a:t>
            </a:r>
            <a:r>
              <a:rPr lang="en-US" sz="2400" b="0" i="0" smtClean="0">
                <a:solidFill>
                  <a:schemeClr val="tx1"/>
                </a:solidFill>
                <a:ea typeface="PMingLiU" pitchFamily="18" charset="-120"/>
              </a:rPr>
              <a:t> </a:t>
            </a:r>
            <a:r>
              <a:rPr lang="en-US" sz="2400" b="0" i="0">
                <a:solidFill>
                  <a:schemeClr val="tx1"/>
                </a:solidFill>
                <a:ea typeface="PMingLiU" pitchFamily="18" charset="-120"/>
              </a:rPr>
              <a:t>1 月 1 日開始承保</a:t>
            </a:r>
          </a:p>
          <a:p>
            <a:pPr marL="365760" indent="-256032" algn="l" defTabSz="914400">
              <a:spcBef>
                <a:spcPts val="400"/>
              </a:spcBef>
              <a:spcAft>
                <a:spcPts val="0"/>
              </a:spcAft>
              <a:buClr>
                <a:srgbClr val="2DA2BF"/>
              </a:buClr>
              <a:buSzPct val="68000"/>
              <a:buFont typeface="Wingdings 3"/>
              <a:buChar char=""/>
            </a:pPr>
            <a:r>
              <a:rPr lang="en-US" sz="3500" b="0" i="0">
                <a:solidFill>
                  <a:schemeClr val="tx1"/>
                </a:solidFill>
                <a:ea typeface="PMingLiU" pitchFamily="18" charset="-120"/>
              </a:rPr>
              <a:t>可在其他時間加入</a:t>
            </a:r>
          </a:p>
          <a:p>
            <a:pPr marL="621792" lvl="1" indent="-228600" algn="l" defTabSz="914400">
              <a:spcBef>
                <a:spcPts val="324"/>
              </a:spcBef>
              <a:buClr>
                <a:srgbClr val="EB641B"/>
              </a:buClr>
              <a:buFont typeface="Verdana"/>
              <a:buChar char="◦"/>
            </a:pPr>
            <a:r>
              <a:rPr lang="en-US" sz="2600" b="0" i="0">
                <a:solidFill>
                  <a:schemeClr val="tx1"/>
                </a:solidFill>
                <a:ea typeface="PMingLiU" pitchFamily="18" charset="-120"/>
              </a:rPr>
              <a:t>特別參加期</a:t>
            </a:r>
          </a:p>
          <a:p>
            <a:pPr marL="365760" indent="-256032" algn="l" defTabSz="914400">
              <a:spcBef>
                <a:spcPts val="400"/>
              </a:spcBef>
              <a:spcAft>
                <a:spcPts val="0"/>
              </a:spcAft>
              <a:buClr>
                <a:srgbClr val="2DA2BF"/>
              </a:buClr>
              <a:buSzPct val="68000"/>
              <a:buFont typeface="Wingdings 3"/>
              <a:buChar char=""/>
            </a:pPr>
            <a:r>
              <a:rPr lang="en-US" sz="3500" b="0" i="0">
                <a:solidFill>
                  <a:schemeClr val="tx1"/>
                </a:solidFill>
                <a:ea typeface="PMingLiU" pitchFamily="18" charset="-120"/>
              </a:rPr>
              <a:t>聯絡該計劃辦理參加手續</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給該計劃打電話</a:t>
            </a:r>
          </a:p>
          <a:p>
            <a:pPr marL="621792" lvl="1" indent="-228600" algn="l" defTabSz="914400">
              <a:spcBef>
                <a:spcPts val="324"/>
              </a:spcBef>
              <a:buClr>
                <a:srgbClr val="EB641B"/>
              </a:buClr>
              <a:buFont typeface="Verdana"/>
              <a:buChar char="◦"/>
            </a:pPr>
            <a:r>
              <a:rPr lang="zh-TW" altLang="en-US" sz="2400" b="0" i="0" smtClean="0">
                <a:solidFill>
                  <a:schemeClr val="tx1"/>
                </a:solidFill>
                <a:ea typeface="PMingLiU" pitchFamily="18" charset="-120"/>
              </a:rPr>
              <a:t>瀏覽</a:t>
            </a:r>
            <a:r>
              <a:rPr lang="en-US" sz="2400" b="0" i="0" smtClean="0">
                <a:solidFill>
                  <a:schemeClr val="tx1"/>
                </a:solidFill>
                <a:ea typeface="PMingLiU" pitchFamily="18" charset="-120"/>
              </a:rPr>
              <a:t>該計劃的網站</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可在 www.medicare.gov 獲取計劃資訊</a:t>
            </a:r>
          </a:p>
          <a:p>
            <a:pPr marL="621792" lvl="1" indent="-228600" algn="l" defTabSz="914400">
              <a:spcBef>
                <a:spcPts val="324"/>
              </a:spcBef>
              <a:buNone/>
            </a:pPr>
            <a:endParaRPr lang="en-US" dirty="0" smtClean="0">
              <a:ea typeface="PMingLiU" pitchFamily="18" charset="-120"/>
            </a:endParaRP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31</a:t>
            </a:fld>
            <a:endParaRPr lang="en-US" sz="1000" b="0" i="0">
              <a:solidFill>
                <a:schemeClr val="tx1"/>
              </a:solidFill>
              <a:ea typeface="+mn-ea"/>
              <a:cs typeface="+mn-cs"/>
            </a:endParaRPr>
          </a:p>
        </p:txBody>
      </p:sp>
      <p:sp>
        <p:nvSpPr>
          <p:cNvPr id="2" name="Title 1"/>
          <p:cNvSpPr>
            <a:spLocks noGrp="1"/>
          </p:cNvSpPr>
          <p:nvPr>
            <p:ph type="title"/>
          </p:nvPr>
        </p:nvSpPr>
        <p:spPr/>
        <p:txBody>
          <a:bodyPr>
            <a:normAutofit fontScale="90000"/>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我何時可以參加「聯邦醫療保險</a:t>
            </a:r>
            <a:r>
              <a:rPr lang="en-US" sz="4100" b="1" i="0" smtClean="0">
                <a:solidFill>
                  <a:srgbClr val="464646"/>
                </a:solidFill>
                <a:effectLst>
                  <a:outerShdw blurRad="31750" dist="25400" dir="5400000" algn="tl">
                    <a:srgbClr val="000000">
                      <a:alpha val="25000"/>
                    </a:srgbClr>
                  </a:outerShdw>
                </a:effectLst>
                <a:ea typeface="+mj-ea"/>
                <a:cs typeface="+mj-cs"/>
              </a:rPr>
              <a:t>」</a:t>
            </a:r>
            <a:br>
              <a:rPr lang="en-US" sz="4100" b="1" i="0" smtClean="0">
                <a:solidFill>
                  <a:srgbClr val="464646"/>
                </a:solidFill>
                <a:effectLst>
                  <a:outerShdw blurRad="31750" dist="25400" dir="5400000" algn="tl">
                    <a:srgbClr val="000000">
                      <a:alpha val="25000"/>
                    </a:srgbClr>
                  </a:outerShdw>
                </a:effectLst>
                <a:ea typeface="+mj-ea"/>
                <a:cs typeface="+mj-cs"/>
              </a:rPr>
            </a:br>
            <a:r>
              <a:rPr lang="en-US" sz="4100" b="1" i="0" smtClean="0">
                <a:solidFill>
                  <a:srgbClr val="464646"/>
                </a:solidFill>
                <a:effectLst>
                  <a:outerShdw blurRad="31750" dist="25400" dir="5400000" algn="tl">
                    <a:srgbClr val="000000">
                      <a:alpha val="25000"/>
                    </a:srgbClr>
                  </a:outerShdw>
                </a:effectLst>
                <a:ea typeface="+mj-ea"/>
                <a:cs typeface="+mj-cs"/>
              </a:rPr>
              <a:t>優勢計劃</a:t>
            </a:r>
            <a:r>
              <a:rPr lang="en-US" sz="4100" b="1" i="0">
                <a:solidFill>
                  <a:srgbClr val="464646"/>
                </a:solidFill>
                <a:effectLst>
                  <a:outerShdw blurRad="31750" dist="25400" dir="5400000" algn="tl">
                    <a:srgbClr val="000000">
                      <a:alpha val="25000"/>
                    </a:srgbClr>
                  </a:outerShdw>
                </a:effectLst>
                <a:ea typeface="+mj-ea"/>
                <a:cs typeface="+mj-cs"/>
              </a:rPr>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所有「聯邦醫療保險」受保人都可獲得 </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提供途徑包括</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「聯邦醫療保險」處方藥計劃</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「聯邦醫療保險」優勢計劃</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其他的「聯邦醫療保險」計劃</a:t>
            </a: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32</a:t>
            </a:fld>
            <a:endParaRPr lang="en-US" sz="1000" b="0" i="0">
              <a:solidFill>
                <a:schemeClr val="tx1"/>
              </a:solidFill>
              <a:ea typeface="+mn-ea"/>
              <a:cs typeface="+mn-cs"/>
            </a:endParaRPr>
          </a:p>
        </p:txBody>
      </p:sp>
      <p:sp>
        <p:nvSpPr>
          <p:cNvPr id="6" name="Title 5"/>
          <p:cNvSpPr>
            <a:spLocks noGrp="1"/>
          </p:cNvSpPr>
          <p:nvPr>
            <p:ph type="title"/>
          </p:nvPr>
        </p:nvSpPr>
        <p:spPr/>
        <p:txBody>
          <a:bodyPr>
            <a:normAutofit fontScale="90000"/>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rPr>
              <a:t>D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a:t>
            </a:r>
            <a:r>
              <a:rPr lang="en-US" sz="4100" b="1" i="0">
                <a:solidFill>
                  <a:srgbClr val="464646"/>
                </a:solidFill>
                <a:effectLst>
                  <a:outerShdw blurRad="31750" dist="25400" dir="5400000" algn="tl">
                    <a:srgbClr val="000000">
                      <a:alpha val="25000"/>
                    </a:srgbClr>
                  </a:outerShdw>
                </a:effectLst>
                <a:ea typeface="PMingLiU" pitchFamily="18" charset="-120"/>
              </a:rPr>
              <a:t>聯邦醫療保險</a:t>
            </a:r>
            <a:r>
              <a:rPr lang="en-US" sz="4100" b="1" i="0" smtClean="0">
                <a:solidFill>
                  <a:srgbClr val="464646"/>
                </a:solidFill>
                <a:effectLst>
                  <a:outerShdw blurRad="31750" dist="25400" dir="5400000" algn="tl">
                    <a:srgbClr val="000000">
                      <a:alpha val="25000"/>
                    </a:srgbClr>
                  </a:outerShdw>
                </a:effectLst>
                <a:ea typeface="PMingLiU" pitchFamily="18" charset="-120"/>
              </a:rPr>
              <a:t>」</a:t>
            </a:r>
            <a:br>
              <a:rPr lang="en-US" sz="4100" b="1" i="0" smtClean="0">
                <a:solidFill>
                  <a:srgbClr val="464646"/>
                </a:solidFill>
                <a:effectLst>
                  <a:outerShdw blurRad="31750" dist="25400" dir="5400000" algn="tl">
                    <a:srgbClr val="000000">
                      <a:alpha val="25000"/>
                    </a:srgbClr>
                  </a:outerShdw>
                </a:effectLst>
                <a:ea typeface="PMingLiU" pitchFamily="18" charset="-120"/>
              </a:rPr>
            </a:br>
            <a:r>
              <a:rPr lang="en-US" sz="4100" b="1" i="0" smtClean="0">
                <a:solidFill>
                  <a:srgbClr val="464646"/>
                </a:solidFill>
                <a:effectLst>
                  <a:outerShdw blurRad="31750" dist="25400" dir="5400000" algn="tl">
                    <a:srgbClr val="000000">
                      <a:alpha val="25000"/>
                    </a:srgbClr>
                  </a:outerShdw>
                </a:effectLst>
                <a:ea typeface="PMingLiU" pitchFamily="18" charset="-120"/>
              </a:rPr>
              <a:t>處方藥保險</a:t>
            </a: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pic>
        <p:nvPicPr>
          <p:cNvPr id="8" name="Picture 7" descr="Part D.jpg"/>
          <p:cNvPicPr>
            <a:picLocks noChangeAspect="1"/>
          </p:cNvPicPr>
          <p:nvPr/>
        </p:nvPicPr>
        <p:blipFill>
          <a:blip r:embed="rId3" cstate="print">
            <a:duotone>
              <a:prstClr val="black"/>
              <a:schemeClr val="accent1">
                <a:tint val="45000"/>
                <a:satMod val="400000"/>
              </a:schemeClr>
            </a:duotone>
          </a:blip>
          <a:stretch>
            <a:fillRect/>
          </a:stretch>
        </p:blipFill>
        <p:spPr>
          <a:xfrm>
            <a:off x="7772400" y="838200"/>
            <a:ext cx="530352" cy="530352"/>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365760" indent="-256032" algn="l" defTabSz="914400">
              <a:spcBef>
                <a:spcPts val="400"/>
              </a:spcBef>
              <a:spcAft>
                <a:spcPts val="0"/>
              </a:spcAft>
              <a:buClr>
                <a:srgbClr val="2DA2BF"/>
              </a:buClr>
              <a:buSzPct val="68000"/>
              <a:buFont typeface="Wingdings 3"/>
              <a:buChar char=""/>
            </a:pPr>
            <a:r>
              <a:rPr lang="zh-TW" altLang="en-US" sz="3200" b="0" i="0" smtClean="0">
                <a:solidFill>
                  <a:schemeClr val="tx1"/>
                </a:solidFill>
                <a:ea typeface="PMingLiU" pitchFamily="18" charset="-120"/>
              </a:rPr>
              <a:t>這是</a:t>
            </a:r>
            <a:r>
              <a:rPr lang="en-US" sz="3200" b="0" i="0" smtClean="0">
                <a:solidFill>
                  <a:schemeClr val="tx1"/>
                </a:solidFill>
                <a:ea typeface="PMingLiU" pitchFamily="18" charset="-120"/>
              </a:rPr>
              <a:t>可選</a:t>
            </a:r>
            <a:r>
              <a:rPr lang="zh-TW" altLang="en-US" sz="3200" b="0" i="0" smtClean="0">
                <a:solidFill>
                  <a:schemeClr val="tx1"/>
                </a:solidFill>
                <a:ea typeface="PMingLiU" pitchFamily="18" charset="-120"/>
              </a:rPr>
              <a:t>的</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rPr>
              <a:t>您可選擇</a:t>
            </a:r>
            <a:r>
              <a:rPr lang="zh-TW" altLang="en-US" sz="2800" b="0" i="0" smtClean="0">
                <a:solidFill>
                  <a:schemeClr val="tx1"/>
                </a:solidFill>
                <a:ea typeface="PMingLiU" pitchFamily="18" charset="-120"/>
              </a:rPr>
              <a:t>加入</a:t>
            </a:r>
            <a:r>
              <a:rPr lang="en-US" sz="2800" b="0" i="0" smtClean="0">
                <a:solidFill>
                  <a:schemeClr val="tx1"/>
                </a:solidFill>
                <a:ea typeface="PMingLiU" pitchFamily="18" charset="-120"/>
              </a:rPr>
              <a:t>一個計劃</a:t>
            </a:r>
          </a:p>
          <a:p>
            <a:pPr marL="365760" indent="-256032"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rPr>
              <a:t>各計劃都擁有處方藥一覽表 </a:t>
            </a:r>
          </a:p>
          <a:p>
            <a:pPr marL="621792" lvl="1" indent="-228600" algn="l" defTabSz="914400">
              <a:spcBef>
                <a:spcPts val="324"/>
              </a:spcBef>
              <a:buClr>
                <a:srgbClr val="EB641B"/>
              </a:buClr>
              <a:buFont typeface="Verdana"/>
              <a:buChar char="◦"/>
            </a:pPr>
            <a:r>
              <a:rPr lang="en-US" sz="2600" b="0" i="0" smtClean="0">
                <a:solidFill>
                  <a:schemeClr val="tx1"/>
                </a:solidFill>
                <a:ea typeface="PMingLiU" pitchFamily="18" charset="-120"/>
              </a:rPr>
              <a:t>承保範圍內的藥品名單</a:t>
            </a:r>
            <a:endParaRPr lang="en-US" sz="26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在每個處方類別中必須包括各種藥品</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您要支付每月保費</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您要支付自付額和共付額</a:t>
            </a:r>
          </a:p>
          <a:p>
            <a:pPr>
              <a:buClr>
                <a:srgbClr val="2DA2BF"/>
              </a:buClr>
            </a:pPr>
            <a:r>
              <a:rPr lang="zh-TW" altLang="en-US" sz="3200" b="0" i="0" smtClean="0">
                <a:solidFill>
                  <a:schemeClr val="tx1"/>
                </a:solidFill>
                <a:ea typeface="PMingLiU" pitchFamily="18" charset="-120"/>
              </a:rPr>
              <a:t>可用</a:t>
            </a:r>
            <a:r>
              <a:rPr lang="en-US" sz="3200" smtClean="0">
                <a:ea typeface="PMingLiU" pitchFamily="18" charset="-120"/>
              </a:rPr>
              <a:t>額外補助</a:t>
            </a:r>
            <a:r>
              <a:rPr lang="zh-TW" altLang="en-US" sz="3200" smtClean="0">
                <a:ea typeface="PMingLiU" pitchFamily="18" charset="-120"/>
              </a:rPr>
              <a:t>去</a:t>
            </a:r>
            <a:r>
              <a:rPr lang="en-US" sz="3200" smtClean="0">
                <a:ea typeface="PMingLiU" pitchFamily="18" charset="-120"/>
              </a:rPr>
              <a:t>支付 </a:t>
            </a:r>
            <a:r>
              <a:rPr lang="en-US" sz="3200" b="0" i="0">
                <a:solidFill>
                  <a:schemeClr val="tx1"/>
                </a:solidFill>
                <a:ea typeface="PMingLiU" pitchFamily="18" charset="-120"/>
              </a:rPr>
              <a:t>D </a:t>
            </a:r>
            <a:r>
              <a:rPr lang="zh-TW" altLang="en-US" sz="3200" b="0" i="0" smtClean="0">
                <a:solidFill>
                  <a:schemeClr val="tx1"/>
                </a:solidFill>
                <a:ea typeface="PMingLiU" pitchFamily="18" charset="-120"/>
              </a:rPr>
              <a:t>部份</a:t>
            </a:r>
            <a:r>
              <a:rPr lang="en-US" sz="3200" b="0" i="0" smtClean="0">
                <a:solidFill>
                  <a:schemeClr val="tx1"/>
                </a:solidFill>
                <a:ea typeface="PMingLiU" pitchFamily="18" charset="-120"/>
              </a:rPr>
              <a:t>費用</a:t>
            </a:r>
          </a:p>
          <a:p>
            <a:pPr marL="621792" lvl="1" indent="-228600" algn="l" defTabSz="914400">
              <a:spcBef>
                <a:spcPts val="324"/>
              </a:spcBef>
              <a:buClr>
                <a:srgbClr val="EB641B"/>
              </a:buClr>
              <a:buFont typeface="Verdana"/>
              <a:buChar char="◦"/>
            </a:pPr>
            <a:r>
              <a:rPr lang="en-US" sz="2600" b="0" i="0" smtClean="0">
                <a:solidFill>
                  <a:schemeClr val="tx1"/>
                </a:solidFill>
                <a:ea typeface="PMingLiU" pitchFamily="18" charset="-120"/>
              </a:rPr>
              <a:t>如果您的收入和資產有限  </a:t>
            </a:r>
            <a:endParaRPr lang="en-US" sz="2600" b="0" i="0">
              <a:solidFill>
                <a:schemeClr val="tx1"/>
              </a:solidFill>
              <a:ea typeface="PMingLiU" pitchFamily="18" charset="-120"/>
            </a:endParaRP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33</a:t>
            </a:fld>
            <a:endParaRPr lang="en-US" sz="1000" b="0" i="0">
              <a:solidFill>
                <a:schemeClr val="tx1"/>
              </a:solidFill>
              <a:ea typeface="+mn-ea"/>
              <a:cs typeface="+mn-cs"/>
            </a:endParaRPr>
          </a:p>
        </p:txBody>
      </p:sp>
      <p:sp>
        <p:nvSpPr>
          <p:cNvPr id="2" name="Title 1"/>
          <p:cNvSpPr>
            <a:spLocks noGrp="1"/>
          </p:cNvSpPr>
          <p:nvPr>
            <p:ph type="title"/>
          </p:nvPr>
        </p:nvSpPr>
        <p:spPr/>
        <p:txBody>
          <a:bodyPr>
            <a:normAutofit fontScale="90000"/>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rPr>
              <a:t>「聯邦醫療保險」 D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如何運作</a:t>
            </a:r>
            <a:r>
              <a:rPr lang="en-US" sz="4100" b="1" i="0">
                <a:solidFill>
                  <a:srgbClr val="464646"/>
                </a:solidFill>
                <a:effectLst>
                  <a:outerShdw blurRad="31750" dist="25400" dir="5400000" algn="tl">
                    <a:srgbClr val="000000">
                      <a:alpha val="25000"/>
                    </a:srgbClr>
                  </a:outerShdw>
                </a:effectLst>
                <a:ea typeface="PMingLiU" pitchFamily="18" charset="-120"/>
              </a:rPr>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4525963"/>
          </a:xfrm>
        </p:spPr>
        <p:txBody>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您必須有「聯邦醫療保險」A </a:t>
            </a:r>
            <a:r>
              <a:rPr lang="zh-TW" altLang="en-US" sz="3200" b="0" i="0" smtClean="0">
                <a:solidFill>
                  <a:schemeClr val="tx1"/>
                </a:solidFill>
                <a:ea typeface="PMingLiU" pitchFamily="18" charset="-120"/>
                <a:cs typeface="Arial"/>
              </a:rPr>
              <a:t>部份</a:t>
            </a:r>
            <a:r>
              <a:rPr lang="en-US" sz="3200" b="0" i="0" smtClean="0">
                <a:solidFill>
                  <a:schemeClr val="tx1"/>
                </a:solidFill>
                <a:ea typeface="PMingLiU" pitchFamily="18" charset="-120"/>
                <a:cs typeface="Arial"/>
              </a:rPr>
              <a:t>或 </a:t>
            </a:r>
            <a:br>
              <a:rPr lang="en-US" sz="3200" b="0" i="0" smtClean="0">
                <a:solidFill>
                  <a:schemeClr val="tx1"/>
                </a:solidFill>
                <a:ea typeface="PMingLiU" pitchFamily="18" charset="-120"/>
                <a:cs typeface="Arial"/>
              </a:rPr>
            </a:br>
            <a:r>
              <a:rPr lang="en-US" sz="3200" b="0" i="0" smtClean="0">
                <a:solidFill>
                  <a:schemeClr val="tx1"/>
                </a:solidFill>
                <a:ea typeface="PMingLiU" pitchFamily="18" charset="-120"/>
                <a:cs typeface="Arial"/>
              </a:rPr>
              <a:t>B </a:t>
            </a:r>
            <a:r>
              <a:rPr lang="zh-TW" altLang="en-US" sz="3200" b="0" i="0" smtClean="0">
                <a:solidFill>
                  <a:schemeClr val="tx1"/>
                </a:solidFill>
                <a:ea typeface="PMingLiU" pitchFamily="18" charset="-120"/>
                <a:cs typeface="Arial"/>
              </a:rPr>
              <a:t>部份或兩者擁有</a:t>
            </a:r>
            <a:endParaRPr lang="en-US" sz="3200" b="0" i="0">
              <a:solidFill>
                <a:schemeClr val="tx1"/>
              </a:solidFill>
              <a:ea typeface="PMingLiU" pitchFamily="18" charset="-120"/>
              <a:cs typeface="Arial"/>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您必須居住在計劃的服務區域</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您不能在美國境外居住 </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您必須主動參加</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在大多數情況下不能自動參加</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您必須填寫一份申請表</a:t>
            </a: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34</a:t>
            </a:fld>
            <a:endParaRPr lang="en-US" sz="1000" b="0" i="0">
              <a:solidFill>
                <a:schemeClr val="tx1"/>
              </a:solidFill>
              <a:ea typeface="+mn-ea"/>
              <a:cs typeface="+mn-cs"/>
            </a:endParaRPr>
          </a:p>
        </p:txBody>
      </p:sp>
      <p:sp>
        <p:nvSpPr>
          <p:cNvPr id="6" name="Title 5"/>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rPr>
              <a:t>什麼人可以參加 D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a:t>
            </a: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686800" cy="4525963"/>
          </a:xfrm>
        </p:spPr>
        <p:txBody>
          <a:bodyPr>
            <a:no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考慮</a:t>
            </a: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rPr>
              <a:t>您有</a:t>
            </a:r>
            <a:r>
              <a:rPr lang="zh-TW" altLang="en-US" sz="2800" b="0" i="0" smtClean="0">
                <a:solidFill>
                  <a:schemeClr val="tx1"/>
                </a:solidFill>
                <a:ea typeface="PMingLiU" pitchFamily="18" charset="-120"/>
              </a:rPr>
              <a:t>可代替</a:t>
            </a:r>
            <a:r>
              <a:rPr lang="en-US" sz="2800" b="0" i="0" smtClean="0">
                <a:solidFill>
                  <a:schemeClr val="tx1"/>
                </a:solidFill>
                <a:ea typeface="PMingLiU" pitchFamily="18" charset="-120"/>
              </a:rPr>
              <a:t>的藥品保險嗎</a:t>
            </a:r>
            <a:r>
              <a:rPr lang="en-US" sz="2800" b="0" i="0">
                <a:solidFill>
                  <a:schemeClr val="tx1"/>
                </a:solidFill>
                <a:ea typeface="PMingLiU" pitchFamily="18" charset="-120"/>
              </a:rPr>
              <a:t>？</a:t>
            </a:r>
          </a:p>
          <a:p>
            <a:pPr marL="85953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rPr>
              <a:t>承保範圍與「聯邦醫療保險」一樣好 </a:t>
            </a:r>
          </a:p>
          <a:p>
            <a:pPr marL="859536" lvl="2" indent="-228600" algn="l" defTabSz="914400">
              <a:spcBef>
                <a:spcPts val="350"/>
              </a:spcBef>
              <a:buClr>
                <a:srgbClr val="2DA2BF"/>
              </a:buClr>
              <a:buSzPct val="100000"/>
              <a:buFont typeface="Wingdings 2"/>
              <a:buChar char=""/>
            </a:pPr>
            <a:r>
              <a:rPr lang="en-US" sz="2800" b="0" i="0" smtClean="0">
                <a:solidFill>
                  <a:schemeClr val="tx1"/>
                </a:solidFill>
                <a:ea typeface="PMingLiU" pitchFamily="18" charset="-120"/>
              </a:rPr>
              <a:t>例如透過僱主計劃</a:t>
            </a:r>
            <a:endParaRPr lang="en-US" sz="28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在您退休時，該保險會結束嗎？</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您目前的藥費是多少？</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D </a:t>
            </a:r>
            <a:r>
              <a:rPr lang="zh-TW" altLang="en-US" sz="2800" b="0" i="0" smtClean="0">
                <a:solidFill>
                  <a:schemeClr val="tx1"/>
                </a:solidFill>
                <a:ea typeface="PMingLiU" pitchFamily="18" charset="-120"/>
              </a:rPr>
              <a:t>部份</a:t>
            </a:r>
            <a:r>
              <a:rPr lang="en-US" sz="2800" b="0" i="0" smtClean="0">
                <a:solidFill>
                  <a:schemeClr val="tx1"/>
                </a:solidFill>
                <a:ea typeface="PMingLiU" pitchFamily="18" charset="-120"/>
              </a:rPr>
              <a:t>的保費是多少</a:t>
            </a:r>
            <a:r>
              <a:rPr lang="en-US" sz="2800" b="0" i="0">
                <a:solidFill>
                  <a:schemeClr val="tx1"/>
                </a:solidFill>
                <a:ea typeface="PMingLiU" pitchFamily="18" charset="-120"/>
              </a:rPr>
              <a:t>？</a:t>
            </a:r>
          </a:p>
          <a:p>
            <a:pPr marL="365760" indent="-256032"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rPr>
              <a:t>沒有</a:t>
            </a:r>
            <a:r>
              <a:rPr lang="zh-TW" altLang="en-US" sz="3200" b="0" i="0" smtClean="0">
                <a:solidFill>
                  <a:schemeClr val="tx1"/>
                </a:solidFill>
                <a:ea typeface="PMingLiU" pitchFamily="18" charset="-120"/>
              </a:rPr>
              <a:t>可代替</a:t>
            </a:r>
            <a:r>
              <a:rPr lang="en-US" sz="3200" b="0" i="0" smtClean="0">
                <a:solidFill>
                  <a:schemeClr val="tx1"/>
                </a:solidFill>
                <a:ea typeface="PMingLiU" pitchFamily="18" charset="-120"/>
              </a:rPr>
              <a:t>好的保險</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逾期參加可能需要支付罰款 </a:t>
            </a:r>
            <a:br>
              <a:rPr lang="en-US" sz="2400" b="0" i="0">
                <a:solidFill>
                  <a:schemeClr val="tx1"/>
                </a:solidFill>
                <a:ea typeface="PMingLiU" pitchFamily="18" charset="-120"/>
              </a:rPr>
            </a:b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endParaRPr lang="en-US" dirty="0" smtClean="0">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35</a:t>
            </a:fld>
            <a:endParaRPr lang="en-US" sz="1000" b="0" i="0">
              <a:solidFill>
                <a:schemeClr val="tx1"/>
              </a:solidFill>
              <a:ea typeface="+mn-ea"/>
              <a:cs typeface="+mn-cs"/>
            </a:endParaRPr>
          </a:p>
        </p:txBody>
      </p:sp>
      <p:sp>
        <p:nvSpPr>
          <p:cNvPr id="2"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PMingLiU" pitchFamily="18" charset="-120"/>
              </a:rPr>
              <a:t>決定</a:t>
            </a:r>
            <a:r>
              <a:rPr lang="en-US" sz="4100" b="1" i="0">
                <a:solidFill>
                  <a:srgbClr val="464646"/>
                </a:solidFill>
                <a:effectLst>
                  <a:outerShdw blurRad="31750" dist="25400" dir="5400000" algn="tl">
                    <a:srgbClr val="000000">
                      <a:alpha val="25000"/>
                    </a:srgbClr>
                  </a:outerShdw>
                </a:effectLst>
                <a:ea typeface="PMingLiU" pitchFamily="18" charset="-120"/>
              </a:rPr>
              <a:t/>
            </a:r>
            <a:br>
              <a:rPr lang="en-US" sz="4100" b="1" i="0">
                <a:solidFill>
                  <a:srgbClr val="464646"/>
                </a:solidFill>
                <a:effectLst>
                  <a:outerShdw blurRad="31750" dist="25400" dir="5400000" algn="tl">
                    <a:srgbClr val="000000">
                      <a:alpha val="25000"/>
                    </a:srgbClr>
                  </a:outerShdw>
                </a:effectLst>
                <a:ea typeface="PMingLiU" pitchFamily="18" charset="-120"/>
              </a:rPr>
            </a:br>
            <a:r>
              <a:rPr lang="en-US" sz="4100" b="1" i="0">
                <a:solidFill>
                  <a:srgbClr val="464646"/>
                </a:solidFill>
                <a:effectLst>
                  <a:outerShdw blurRad="31750" dist="25400" dir="5400000" algn="tl">
                    <a:srgbClr val="000000">
                      <a:alpha val="25000"/>
                    </a:srgbClr>
                  </a:outerShdw>
                </a:effectLst>
                <a:ea typeface="PMingLiU" pitchFamily="18" charset="-120"/>
              </a:rPr>
              <a:t>我是否應該參加 D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計劃</a:t>
            </a:r>
            <a:r>
              <a:rPr lang="en-US" sz="4100" b="1" i="0">
                <a:solidFill>
                  <a:srgbClr val="464646"/>
                </a:solidFill>
                <a:effectLst>
                  <a:outerShdw blurRad="31750" dist="25400" dir="5400000" algn="tl">
                    <a:srgbClr val="000000">
                      <a:alpha val="25000"/>
                    </a:srgbClr>
                  </a:outerShdw>
                </a:effectLst>
                <a:ea typeface="PMingLiU" pitchFamily="18" charset="-120"/>
              </a:rPr>
              <a:t>？</a:t>
            </a:r>
          </a:p>
        </p:txBody>
      </p:sp>
      <p:sp>
        <p:nvSpPr>
          <p:cNvPr id="8" name="Rectangle 7"/>
          <p:cNvSpPr/>
          <p:nvPr/>
        </p:nvSpPr>
        <p:spPr>
          <a:xfrm>
            <a:off x="5304487" y="1371600"/>
            <a:ext cx="3839513" cy="923330"/>
          </a:xfrm>
          <a:prstGeom prst="rect">
            <a:avLst/>
          </a:prstGeom>
          <a:noFill/>
        </p:spPr>
        <p:txBody>
          <a:bodyPr wrap="none" lIns="91440" tIns="45720" rIns="91440" bIns="45720">
            <a:spAutoFit/>
          </a:bodyPr>
          <a:lstStyle/>
          <a:p>
            <a:pPr algn="ctr"/>
            <a:r>
              <a:rPr lang="zh-TW" altLang="en-US" sz="5400" b="1" spc="30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視情況而</a:t>
            </a: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定</a:t>
            </a:r>
            <a:endParaRPr lang="en-US" sz="5400" b="1" spc="300">
              <a:latin typeface="PMingLiU" pitchFamily="18" charset="-12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您的參加時間為：</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在 7 個月的首次參加期內</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在公開登記期內</a:t>
            </a:r>
          </a:p>
          <a:p>
            <a:pPr marL="85953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rPr>
              <a:t>10 月 15 日至 12 月 7 日 </a:t>
            </a:r>
          </a:p>
          <a:p>
            <a:pPr marL="859536" lvl="2" indent="-228600" algn="l" defTabSz="914400">
              <a:spcBef>
                <a:spcPts val="350"/>
              </a:spcBef>
              <a:buClr>
                <a:srgbClr val="2DA2BF"/>
              </a:buClr>
              <a:buSzPct val="100000"/>
              <a:buFont typeface="Wingdings 2"/>
              <a:buChar char=""/>
            </a:pPr>
            <a:r>
              <a:rPr lang="zh-TW" altLang="en-US" sz="2800">
                <a:ea typeface="PMingLiU" pitchFamily="18" charset="-120"/>
              </a:rPr>
              <a:t>從</a:t>
            </a:r>
            <a:r>
              <a:rPr lang="en-US" sz="2800" b="0" i="0" smtClean="0">
                <a:solidFill>
                  <a:schemeClr val="tx1"/>
                </a:solidFill>
                <a:ea typeface="PMingLiU" pitchFamily="18" charset="-120"/>
              </a:rPr>
              <a:t> </a:t>
            </a:r>
            <a:r>
              <a:rPr lang="en-US" sz="2800" b="0" i="0">
                <a:solidFill>
                  <a:schemeClr val="tx1"/>
                </a:solidFill>
                <a:ea typeface="PMingLiU" pitchFamily="18" charset="-120"/>
              </a:rPr>
              <a:t>1 月 1 日開始承保</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在其他的特別時段內</a:t>
            </a:r>
          </a:p>
          <a:p>
            <a:pPr marL="85953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rPr>
              <a:t>特別參加期</a:t>
            </a:r>
          </a:p>
          <a:p>
            <a:pPr marL="621792" lvl="1" indent="-228600" algn="l" defTabSz="914400">
              <a:spcBef>
                <a:spcPts val="324"/>
              </a:spcBef>
              <a:buNone/>
            </a:pPr>
            <a:endParaRPr lang="en-US" dirty="0" smtClean="0">
              <a:solidFill>
                <a:srgbClr val="FF0000"/>
              </a:solidFill>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36</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rPr>
              <a:t>參加 D </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r>
              <a:rPr lang="en-US" sz="4100" b="1" i="0" smtClean="0">
                <a:solidFill>
                  <a:srgbClr val="464646"/>
                </a:solidFill>
                <a:effectLst>
                  <a:outerShdw blurRad="31750" dist="25400" dir="5400000" algn="tl">
                    <a:srgbClr val="000000">
                      <a:alpha val="25000"/>
                    </a:srgbClr>
                  </a:outerShdw>
                </a:effectLst>
                <a:ea typeface="PMingLiU" pitchFamily="18" charset="-120"/>
              </a:rPr>
              <a:t>計劃</a:t>
            </a: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致電或透過電腦</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1-800-MEDICARE</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「聯邦醫療保險」</a:t>
            </a:r>
            <a:r>
              <a:rPr lang="en-US" sz="2400" b="0" i="0" smtClean="0">
                <a:solidFill>
                  <a:schemeClr val="tx1"/>
                </a:solidFill>
                <a:ea typeface="PMingLiU" pitchFamily="18" charset="-120"/>
              </a:rPr>
              <a:t>計劃</a:t>
            </a:r>
            <a:r>
              <a:rPr lang="zh-TW" altLang="en-US" sz="2400" b="0" i="0" smtClean="0">
                <a:solidFill>
                  <a:schemeClr val="tx1"/>
                </a:solidFill>
                <a:ea typeface="PMingLiU" pitchFamily="18" charset="-120"/>
              </a:rPr>
              <a:t>搜尋工具</a:t>
            </a:r>
            <a:r>
              <a:rPr lang="en-US" sz="2400" b="0" i="0" smtClean="0">
                <a:solidFill>
                  <a:schemeClr val="tx1"/>
                </a:solidFill>
                <a:ea typeface="PMingLiU" pitchFamily="18" charset="-120"/>
              </a:rPr>
              <a:t>（</a:t>
            </a:r>
            <a:r>
              <a:rPr lang="en-US" sz="2400" b="0" i="0">
                <a:solidFill>
                  <a:schemeClr val="tx1"/>
                </a:solidFill>
                <a:ea typeface="PMingLiU" pitchFamily="18" charset="-120"/>
              </a:rPr>
              <a:t>Medicare Plan </a:t>
            </a:r>
            <a:r>
              <a:rPr lang="en-US" sz="2400" b="0" i="0" smtClean="0">
                <a:solidFill>
                  <a:schemeClr val="tx1"/>
                </a:solidFill>
                <a:ea typeface="PMingLiU" pitchFamily="18" charset="-120"/>
              </a:rPr>
              <a:t/>
            </a:r>
            <a:br>
              <a:rPr lang="en-US" sz="2400" b="0" i="0" smtClean="0">
                <a:solidFill>
                  <a:schemeClr val="tx1"/>
                </a:solidFill>
                <a:ea typeface="PMingLiU" pitchFamily="18" charset="-120"/>
              </a:rPr>
            </a:br>
            <a:r>
              <a:rPr lang="en-US" sz="2400" b="0" i="0" smtClean="0">
                <a:solidFill>
                  <a:schemeClr val="tx1"/>
                </a:solidFill>
                <a:ea typeface="PMingLiU" pitchFamily="18" charset="-120"/>
              </a:rPr>
              <a:t>Finder</a:t>
            </a:r>
            <a:r>
              <a:rPr lang="en-US" sz="2400" b="0" i="0">
                <a:solidFill>
                  <a:schemeClr val="tx1"/>
                </a:solidFill>
                <a:ea typeface="PMingLiU" pitchFamily="18" charset="-120"/>
              </a:rPr>
              <a:t>）的網址為 www.medicare.gov/find-a-plan</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致電州健康保險援助計劃獲取計劃比較協助</a:t>
            </a:r>
            <a:endParaRPr lang="en-US" sz="2400" b="0" i="0">
              <a:solidFill>
                <a:schemeClr val="tx1"/>
              </a:solidFill>
              <a:ea typeface="PMingLiU" pitchFamily="18" charset="-120"/>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參加 D </a:t>
            </a:r>
            <a:r>
              <a:rPr lang="zh-TW" altLang="en-US" sz="3200" b="0" i="0" smtClean="0">
                <a:solidFill>
                  <a:schemeClr val="tx1"/>
                </a:solidFill>
                <a:ea typeface="PMingLiU" pitchFamily="18" charset="-120"/>
              </a:rPr>
              <a:t>部份</a:t>
            </a:r>
            <a:r>
              <a:rPr lang="en-US" sz="3200" b="0" i="0" smtClean="0">
                <a:solidFill>
                  <a:schemeClr val="tx1"/>
                </a:solidFill>
                <a:ea typeface="PMingLiU" pitchFamily="18" charset="-120"/>
              </a:rPr>
              <a:t>計劃</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在 </a:t>
            </a:r>
            <a:r>
              <a:rPr lang="en-US" sz="2400" b="0" i="0">
                <a:solidFill>
                  <a:schemeClr val="tx1"/>
                </a:solidFill>
                <a:ea typeface="PMingLiU" pitchFamily="18" charset="-120"/>
                <a:hlinkClick r:id="rId3"/>
              </a:rPr>
              <a:t>www.medicare.gov</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填妥一份參加表格</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致電該計劃</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在該計劃的網站上參加 </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致電 1-800-MEDICARE (1-800-633-4227)。 </a:t>
            </a: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37</a:t>
            </a:fld>
            <a:endParaRPr lang="en-US" sz="1000" b="0" i="0">
              <a:solidFill>
                <a:schemeClr val="tx1"/>
              </a:solidFill>
              <a:ea typeface="+mn-ea"/>
              <a:cs typeface="+mn-cs"/>
            </a:endParaRPr>
          </a:p>
        </p:txBody>
      </p:sp>
      <p:sp>
        <p:nvSpPr>
          <p:cNvPr id="8" name="Title 1"/>
          <p:cNvSpPr>
            <a:spLocks noGrp="1"/>
          </p:cNvSpPr>
          <p:nvPr>
            <p:ph type="title"/>
          </p:nvPr>
        </p:nvSpPr>
        <p:spPr/>
        <p:txBody>
          <a:bodyPr anchor="ctr">
            <a:normAutofit/>
          </a:bodyPr>
          <a:lstStyle/>
          <a:p>
            <a:pPr algn="l" defTabSz="914400">
              <a:spcBef>
                <a:spcPts val="0"/>
              </a:spcBef>
              <a:buNone/>
            </a:pPr>
            <a:r>
              <a:rPr lang="en-US" sz="4000" b="1" i="0">
                <a:solidFill>
                  <a:srgbClr val="464646"/>
                </a:solidFill>
                <a:effectLst>
                  <a:outerShdw blurRad="31750" dist="25400" dir="5400000" algn="tl">
                    <a:srgbClr val="000000">
                      <a:alpha val="25000"/>
                    </a:srgbClr>
                  </a:outerShdw>
                </a:effectLst>
                <a:ea typeface="PMingLiU" pitchFamily="18" charset="-120"/>
              </a:rPr>
              <a:t>我如何選擇 D </a:t>
            </a:r>
            <a:r>
              <a:rPr lang="zh-TW" altLang="en-US" sz="4000" b="1" i="0" smtClean="0">
                <a:solidFill>
                  <a:srgbClr val="464646"/>
                </a:solidFill>
                <a:effectLst>
                  <a:outerShdw blurRad="31750" dist="25400" dir="5400000" algn="tl">
                    <a:srgbClr val="000000">
                      <a:alpha val="25000"/>
                    </a:srgbClr>
                  </a:outerShdw>
                </a:effectLst>
                <a:ea typeface="PMingLiU" pitchFamily="18" charset="-120"/>
              </a:rPr>
              <a:t>部份</a:t>
            </a:r>
            <a:r>
              <a:rPr lang="en-US" sz="4000" b="1" i="0" smtClean="0">
                <a:solidFill>
                  <a:srgbClr val="464646"/>
                </a:solidFill>
                <a:effectLst>
                  <a:outerShdw blurRad="31750" dist="25400" dir="5400000" algn="tl">
                    <a:srgbClr val="000000">
                      <a:alpha val="25000"/>
                    </a:srgbClr>
                  </a:outerShdw>
                </a:effectLst>
                <a:ea typeface="PMingLiU" pitchFamily="18" charset="-120"/>
              </a:rPr>
              <a:t>計劃</a:t>
            </a:r>
            <a:endParaRPr lang="en-US" sz="4000" b="1" i="0">
              <a:solidFill>
                <a:srgbClr val="464646"/>
              </a:solidFill>
              <a:effectLst>
                <a:outerShdw blurRad="31750" dist="25400" dir="5400000" algn="tl">
                  <a:srgbClr val="000000">
                    <a:alpha val="25000"/>
                  </a:srgbClr>
                </a:outerShdw>
              </a:effectLst>
              <a:ea typeface="PMingLiU" pitchFamily="18" charset="-12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90872"/>
          </a:xfrm>
        </p:spPr>
        <p:txBody>
          <a:bodyPr>
            <a:noAutofit/>
          </a:bodyPr>
          <a:lstStyle/>
          <a:p>
            <a:pPr marL="365760" indent="-256032"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rPr>
              <a:t>費用各不相同</a:t>
            </a:r>
            <a:r>
              <a:rPr lang="zh-TW" altLang="en-US" sz="3200" b="0" i="0" smtClean="0">
                <a:solidFill>
                  <a:schemeClr val="tx1"/>
                </a:solidFill>
                <a:ea typeface="PMingLiU" pitchFamily="18" charset="-120"/>
              </a:rPr>
              <a:t>及</a:t>
            </a:r>
            <a:r>
              <a:rPr lang="en-US" sz="3200" b="0" i="0" smtClean="0">
                <a:solidFill>
                  <a:schemeClr val="tx1"/>
                </a:solidFill>
                <a:ea typeface="PMingLiU" pitchFamily="18" charset="-120"/>
              </a:rPr>
              <a:t>每年調整</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原有「聯邦醫療保險」 </a:t>
            </a:r>
          </a:p>
          <a:p>
            <a:pPr marL="85953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rPr>
              <a:t>醫療服務提供者是否接受分配額？</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「聯邦醫療保險」優勢計劃</a:t>
            </a:r>
          </a:p>
          <a:p>
            <a:pPr marL="85953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rPr>
              <a:t>與計劃核實</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rPr>
              <a:t>「聯邦醫療保險」處方藥計劃</a:t>
            </a:r>
          </a:p>
          <a:p>
            <a:pPr marL="85953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rPr>
              <a:t>與計劃核實</a:t>
            </a:r>
          </a:p>
          <a:p>
            <a:pPr marL="365760" indent="-256032" algn="l" defTabSz="914400">
              <a:spcBef>
                <a:spcPts val="400"/>
              </a:spcBef>
              <a:spcAft>
                <a:spcPts val="0"/>
              </a:spcAft>
              <a:buNone/>
            </a:pPr>
            <a:endParaRPr lang="en-US" sz="3200" dirty="0" smtClean="0">
              <a:ea typeface="PMingLiU" pitchFamily="18" charset="-120"/>
            </a:endParaRPr>
          </a:p>
        </p:txBody>
      </p:sp>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38</a:t>
            </a:fld>
            <a:endParaRPr lang="en-US" sz="1000" b="0" i="0">
              <a:solidFill>
                <a:schemeClr val="tx1"/>
              </a:solidFill>
              <a:ea typeface="+mn-ea"/>
              <a:cs typeface="+mn-cs"/>
            </a:endParaRPr>
          </a:p>
        </p:txBody>
      </p:sp>
      <p:sp>
        <p:nvSpPr>
          <p:cNvPr id="6" name="Title 5"/>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我該怎麼支付費用？</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「州醫療補助」</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兒童健康保險計劃（CHIP）</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額外補助</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「聯邦醫療保險</a:t>
            </a:r>
            <a:r>
              <a:rPr lang="en-US" sz="3200" b="0" i="0" smtClean="0">
                <a:solidFill>
                  <a:schemeClr val="tx1"/>
                </a:solidFill>
                <a:ea typeface="PMingLiU" pitchFamily="18" charset="-120"/>
              </a:rPr>
              <a:t>」</a:t>
            </a:r>
            <a:r>
              <a:rPr lang="zh-TW" altLang="en-US" sz="3200" b="0" i="0" smtClean="0">
                <a:solidFill>
                  <a:schemeClr val="tx1"/>
                </a:solidFill>
                <a:ea typeface="PMingLiU" pitchFamily="18" charset="-120"/>
              </a:rPr>
              <a:t>節省計劃（</a:t>
            </a:r>
            <a:r>
              <a:rPr lang="en-US" altLang="zh-TW" sz="3200" smtClean="0">
                <a:ea typeface="PMingLiU" pitchFamily="18" charset="-120"/>
              </a:rPr>
              <a:t>Medicare</a:t>
            </a:r>
            <a:r>
              <a:rPr lang="zh-TW" altLang="en-US" sz="3200" smtClean="0">
                <a:ea typeface="PMingLiU" pitchFamily="18" charset="-120"/>
              </a:rPr>
              <a:t> </a:t>
            </a:r>
            <a:r>
              <a:rPr lang="en-US" altLang="zh-TW" sz="3200" smtClean="0">
                <a:ea typeface="PMingLiU" pitchFamily="18" charset="-120"/>
              </a:rPr>
              <a:t>Savings</a:t>
            </a:r>
            <a:r>
              <a:rPr lang="zh-TW" altLang="en-US" sz="3200" smtClean="0">
                <a:ea typeface="PMingLiU" pitchFamily="18" charset="-120"/>
              </a:rPr>
              <a:t> </a:t>
            </a:r>
            <a:r>
              <a:rPr lang="en-US" altLang="zh-TW" sz="3200" smtClean="0">
                <a:ea typeface="PMingLiU" pitchFamily="18" charset="-120"/>
              </a:rPr>
              <a:t>Program</a:t>
            </a:r>
            <a:r>
              <a:rPr lang="zh-TW" altLang="en-US" sz="3200" b="0" i="0" smtClean="0">
                <a:solidFill>
                  <a:schemeClr val="tx1"/>
                </a:solidFill>
                <a:ea typeface="PMingLiU" pitchFamily="18" charset="-120"/>
              </a:rPr>
              <a:t>）</a:t>
            </a:r>
            <a:endParaRPr lang="en-US" sz="3200" b="0" i="0">
              <a:solidFill>
                <a:schemeClr val="tx1"/>
              </a:solidFill>
              <a:ea typeface="PMingLiU" pitchFamily="18" charset="-120"/>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rPr>
              <a:t>受保前已有病症保險計劃（PCIP）</a:t>
            </a: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39</a:t>
            </a:fld>
            <a:endParaRPr lang="en-US" sz="1000" b="0" i="0">
              <a:solidFill>
                <a:schemeClr val="tx1"/>
              </a:solidFill>
              <a:ea typeface="+mn-ea"/>
              <a:cs typeface="+mn-cs"/>
            </a:endParaRPr>
          </a:p>
        </p:txBody>
      </p:sp>
      <p:sp>
        <p:nvSpPr>
          <p:cNvPr id="2" name="Title 1"/>
          <p:cNvSpPr>
            <a:spLocks noGrp="1"/>
          </p:cNvSpPr>
          <p:nvPr>
            <p:ph type="title"/>
          </p:nvPr>
        </p:nvSpPr>
        <p:spPr/>
        <p:txBody>
          <a:bodyPr>
            <a:normAutofit/>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對收入和資產有限者有什麼幫助？</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管理方：</a:t>
            </a:r>
          </a:p>
          <a:p>
            <a:pPr marL="621792" lvl="1" indent="-228600" algn="l" defTabSz="914400">
              <a:spcBef>
                <a:spcPts val="324"/>
              </a:spcBef>
              <a:buClr>
                <a:srgbClr val="EB641B"/>
              </a:buClr>
              <a:buFont typeface="Verdana"/>
              <a:buChar char="◦"/>
            </a:pPr>
            <a:r>
              <a:rPr lang="zh-TW" altLang="en-US" sz="2800" b="0" i="0" smtClean="0">
                <a:solidFill>
                  <a:schemeClr val="tx1"/>
                </a:solidFill>
                <a:ea typeface="PMingLiU" pitchFamily="18" charset="-120"/>
                <a:cs typeface="Arial"/>
              </a:rPr>
              <a:t>「醫療保險和聯邦醫療補助計劃服務中心」（</a:t>
            </a:r>
            <a:r>
              <a:rPr lang="en-US" altLang="zh-TW" sz="2800" b="0" i="0" smtClean="0">
                <a:solidFill>
                  <a:schemeClr val="tx1"/>
                </a:solidFill>
                <a:ea typeface="PMingLiU" pitchFamily="18" charset="-120"/>
                <a:cs typeface="Arial"/>
              </a:rPr>
              <a:t>CMS</a:t>
            </a:r>
            <a:r>
              <a:rPr lang="zh-TW" altLang="en-US" sz="2800" b="0" i="0" smtClean="0">
                <a:solidFill>
                  <a:schemeClr val="tx1"/>
                </a:solidFill>
                <a:ea typeface="PMingLiU" pitchFamily="18" charset="-120"/>
                <a:cs typeface="Arial"/>
              </a:rPr>
              <a:t>）</a:t>
            </a:r>
            <a:endParaRPr lang="en-US" sz="2800" b="0" i="0" smtClean="0">
              <a:solidFill>
                <a:schemeClr val="tx1"/>
              </a:solidFill>
              <a:ea typeface="PMingLiU" pitchFamily="18" charset="-120"/>
              <a:cs typeface="Arial"/>
            </a:endParaRPr>
          </a:p>
          <a:p>
            <a:pPr marL="365760" indent="-256032" algn="l" defTabSz="914400">
              <a:spcBef>
                <a:spcPts val="400"/>
              </a:spcBef>
              <a:spcAft>
                <a:spcPts val="0"/>
              </a:spcAft>
              <a:buClr>
                <a:srgbClr val="2DA2BF"/>
              </a:buClr>
              <a:buSzPct val="68000"/>
              <a:buFont typeface="Wingdings 3"/>
              <a:buChar char=""/>
            </a:pPr>
            <a:r>
              <a:rPr lang="en-US" sz="3200" b="0" i="0" smtClean="0">
                <a:solidFill>
                  <a:schemeClr val="tx1"/>
                </a:solidFill>
                <a:ea typeface="PMingLiU" pitchFamily="18" charset="-120"/>
                <a:cs typeface="Arial"/>
              </a:rPr>
              <a:t>但參保需透過</a:t>
            </a: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cs typeface="Arial"/>
              </a:rPr>
              <a:t>大多數人</a:t>
            </a:r>
            <a:r>
              <a:rPr lang="zh-TW" altLang="en-US" sz="2800" b="0" i="0" smtClean="0">
                <a:solidFill>
                  <a:schemeClr val="tx1"/>
                </a:solidFill>
                <a:ea typeface="PMingLiU" pitchFamily="18" charset="-120"/>
                <a:cs typeface="Arial"/>
              </a:rPr>
              <a:t>需到「社會安全局」</a:t>
            </a:r>
            <a:r>
              <a:rPr lang="en-US" sz="2800" b="0" i="0" smtClean="0">
                <a:solidFill>
                  <a:schemeClr val="tx1"/>
                </a:solidFill>
                <a:ea typeface="PMingLiU" pitchFamily="18" charset="-120"/>
                <a:cs typeface="Arial"/>
              </a:rPr>
              <a:t>（SSA）</a:t>
            </a:r>
            <a:endParaRPr lang="en-US" sz="2800" b="0" i="0">
              <a:solidFill>
                <a:schemeClr val="tx1"/>
              </a:solidFill>
              <a:ea typeface="PMingLiU" pitchFamily="18" charset="-120"/>
              <a:cs typeface="Arial"/>
            </a:endParaRPr>
          </a:p>
          <a:p>
            <a:pPr marL="621792" lvl="1" indent="-228600" algn="l" defTabSz="914400">
              <a:spcBef>
                <a:spcPts val="324"/>
              </a:spcBef>
              <a:buClr>
                <a:srgbClr val="EB641B"/>
              </a:buClr>
              <a:buFont typeface="Verdana"/>
              <a:buChar char="◦"/>
            </a:pPr>
            <a:r>
              <a:rPr lang="en-US" sz="2800" b="0" i="0" smtClean="0">
                <a:solidFill>
                  <a:schemeClr val="tx1"/>
                </a:solidFill>
                <a:ea typeface="PMingLiU" pitchFamily="18" charset="-120"/>
                <a:cs typeface="Arial"/>
              </a:rPr>
              <a:t>鐵路退休人員的鐵路職工退休管理委員會</a:t>
            </a:r>
            <a:br>
              <a:rPr lang="en-US" sz="2800" b="0" i="0" smtClean="0">
                <a:solidFill>
                  <a:schemeClr val="tx1"/>
                </a:solidFill>
                <a:ea typeface="PMingLiU" pitchFamily="18" charset="-120"/>
                <a:cs typeface="Arial"/>
              </a:rPr>
            </a:br>
            <a:r>
              <a:rPr lang="en-US" sz="2800" b="0" i="0" smtClean="0">
                <a:solidFill>
                  <a:schemeClr val="tx1"/>
                </a:solidFill>
                <a:ea typeface="PMingLiU" pitchFamily="18" charset="-120"/>
                <a:cs typeface="Arial"/>
              </a:rPr>
              <a:t>（</a:t>
            </a:r>
            <a:r>
              <a:rPr lang="en-US" sz="2800" b="0" i="0">
                <a:solidFill>
                  <a:schemeClr val="tx1"/>
                </a:solidFill>
                <a:ea typeface="PMingLiU" pitchFamily="18" charset="-120"/>
                <a:cs typeface="Arial"/>
              </a:rPr>
              <a:t>RRB）</a:t>
            </a:r>
          </a:p>
          <a:p>
            <a:pPr marL="365760" indent="-256032" algn="l" defTabSz="914400">
              <a:spcBef>
                <a:spcPts val="400"/>
              </a:spcBef>
              <a:spcAft>
                <a:spcPts val="0"/>
              </a:spcAft>
              <a:buNone/>
            </a:pPr>
            <a:r>
              <a:rPr lang="en-US" sz="2800" b="0" i="0">
                <a:solidFill>
                  <a:schemeClr val="tx1"/>
                </a:solidFill>
                <a:ea typeface="PMingLiU" pitchFamily="18" charset="-120"/>
              </a:rPr>
              <a:t> </a:t>
            </a:r>
          </a:p>
          <a:p>
            <a:pPr marL="621792" lvl="1" indent="-228600" algn="l" defTabSz="914400">
              <a:spcBef>
                <a:spcPts val="324"/>
              </a:spcBef>
              <a:buClr>
                <a:srgbClr val="EB641B"/>
              </a:buClr>
              <a:buFont typeface="Verdana"/>
              <a:buChar char="◦"/>
            </a:pPr>
            <a:endParaRPr lang="en-US" dirty="0" smtClean="0"/>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4</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什麼是「聯邦醫療保險」？</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cs typeface="Arial"/>
              </a:rPr>
              <a:t>聯邦和州健康保險計劃</a:t>
            </a:r>
          </a:p>
          <a:p>
            <a:pPr marL="621792" lvl="1" indent="-228600" algn="l" defTabSz="914400">
              <a:spcBef>
                <a:spcPts val="336"/>
              </a:spcBef>
              <a:buClr>
                <a:srgbClr val="EB641B"/>
              </a:buClr>
              <a:buFont typeface="Verdana"/>
              <a:buChar char="◦"/>
            </a:pPr>
            <a:r>
              <a:rPr lang="en-US" sz="2800" b="0" i="0">
                <a:solidFill>
                  <a:schemeClr val="tx1"/>
                </a:solidFill>
                <a:ea typeface="PMingLiU" pitchFamily="18" charset="-120"/>
                <a:cs typeface="Arial"/>
              </a:rPr>
              <a:t>供收入和資產有限者使用</a:t>
            </a:r>
          </a:p>
          <a:p>
            <a:pPr marL="621792" lvl="1" indent="-228600" algn="l" defTabSz="914400">
              <a:spcBef>
                <a:spcPts val="336"/>
              </a:spcBef>
              <a:buClr>
                <a:srgbClr val="EB641B"/>
              </a:buClr>
              <a:buFont typeface="Verdana"/>
              <a:buChar char="◦"/>
            </a:pPr>
            <a:r>
              <a:rPr lang="en-US" sz="2800" b="0" i="0">
                <a:solidFill>
                  <a:schemeClr val="tx1"/>
                </a:solidFill>
                <a:ea typeface="PMingLiU" pitchFamily="18" charset="-120"/>
                <a:cs typeface="Arial"/>
              </a:rPr>
              <a:t>某些有殘障者</a:t>
            </a:r>
          </a:p>
          <a:p>
            <a:pPr marL="621792" lvl="1" indent="-228600" algn="l" defTabSz="914400">
              <a:spcBef>
                <a:spcPts val="336"/>
              </a:spcBef>
              <a:buClr>
                <a:srgbClr val="EB641B"/>
              </a:buClr>
              <a:buFont typeface="Verdana"/>
              <a:buChar char="◦"/>
            </a:pPr>
            <a:r>
              <a:rPr lang="en-US" sz="2800" b="0" i="0" smtClean="0">
                <a:solidFill>
                  <a:schemeClr val="tx1"/>
                </a:solidFill>
                <a:ea typeface="PMingLiU" pitchFamily="18" charset="-120"/>
                <a:cs typeface="Arial"/>
              </a:rPr>
              <a:t>承保大</a:t>
            </a:r>
            <a:r>
              <a:rPr lang="zh-TW" altLang="en-US" sz="2800" b="0" i="0" smtClean="0">
                <a:solidFill>
                  <a:schemeClr val="tx1"/>
                </a:solidFill>
                <a:ea typeface="PMingLiU" pitchFamily="18" charset="-120"/>
                <a:cs typeface="Arial"/>
              </a:rPr>
              <a:t>部份</a:t>
            </a:r>
            <a:r>
              <a:rPr lang="en-US" sz="2800" b="0" i="0" smtClean="0">
                <a:solidFill>
                  <a:schemeClr val="tx1"/>
                </a:solidFill>
                <a:ea typeface="PMingLiU" pitchFamily="18" charset="-120"/>
                <a:cs typeface="Arial"/>
              </a:rPr>
              <a:t>的醫療護理費用 </a:t>
            </a:r>
            <a:endParaRPr lang="en-US" sz="2800" b="0" i="0">
              <a:solidFill>
                <a:schemeClr val="tx1"/>
              </a:solidFill>
              <a:ea typeface="PMingLiU" pitchFamily="18" charset="-120"/>
              <a:cs typeface="Arial"/>
            </a:endParaRPr>
          </a:p>
          <a:p>
            <a:pPr marL="859536" lvl="2" indent="-228600" algn="l" defTabSz="914400">
              <a:spcBef>
                <a:spcPts val="336"/>
              </a:spcBef>
              <a:buClr>
                <a:srgbClr val="2DA2BF"/>
              </a:buClr>
              <a:buSzPct val="100000"/>
              <a:buFont typeface="Wingdings 2"/>
              <a:buChar char=""/>
            </a:pPr>
            <a:r>
              <a:rPr lang="en-US" sz="2800" b="0" i="0">
                <a:solidFill>
                  <a:schemeClr val="tx1"/>
                </a:solidFill>
                <a:ea typeface="PMingLiU" pitchFamily="18" charset="-120"/>
                <a:cs typeface="Arial"/>
              </a:rPr>
              <a:t>如果您參加了「聯邦醫療保險」和州醫療補助</a:t>
            </a:r>
          </a:p>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cs typeface="Arial"/>
              </a:rPr>
              <a:t>資格由州決定</a:t>
            </a:r>
          </a:p>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cs typeface="Arial"/>
              </a:rPr>
              <a:t>申請過程和福利各異</a:t>
            </a:r>
          </a:p>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cs typeface="Arial"/>
              </a:rPr>
              <a:t>州辦理機構名稱各異 </a:t>
            </a:r>
          </a:p>
          <a:p>
            <a:pPr marL="365760" lvl="1" indent="-256032" algn="l" defTabSz="914400">
              <a:spcBef>
                <a:spcPts val="400"/>
              </a:spcBef>
              <a:buClr>
                <a:srgbClr val="2DA2BF"/>
              </a:buClr>
              <a:buSzPct val="68000"/>
              <a:buFont typeface="Wingdings 3"/>
              <a:buChar char=""/>
            </a:pPr>
            <a:r>
              <a:rPr lang="en-US" sz="3200" b="0" i="0">
                <a:solidFill>
                  <a:schemeClr val="tx1"/>
                </a:solidFill>
                <a:ea typeface="PMingLiU" pitchFamily="18" charset="-120"/>
              </a:rPr>
              <a:t>如果您可能符合資格</a:t>
            </a:r>
            <a:r>
              <a:rPr lang="en-US" sz="3200" b="0" i="0" smtClean="0">
                <a:solidFill>
                  <a:schemeClr val="tx1"/>
                </a:solidFill>
                <a:ea typeface="PMingLiU" pitchFamily="18" charset="-120"/>
              </a:rPr>
              <a:t>，</a:t>
            </a:r>
            <a:r>
              <a:rPr lang="zh-TW" altLang="en-US" sz="3200">
                <a:ea typeface="PMingLiU" pitchFamily="18" charset="-120"/>
              </a:rPr>
              <a:t>考慮</a:t>
            </a:r>
            <a:r>
              <a:rPr lang="en-US" sz="3200" b="0" i="0" smtClean="0">
                <a:solidFill>
                  <a:schemeClr val="tx1"/>
                </a:solidFill>
                <a:ea typeface="PMingLiU" pitchFamily="18" charset="-120"/>
              </a:rPr>
              <a:t>申請</a:t>
            </a:r>
            <a:endParaRPr lang="en-US" sz="3200" b="0" i="0">
              <a:solidFill>
                <a:schemeClr val="tx1"/>
              </a:solidFill>
              <a:ea typeface="PMingLiU" pitchFamily="18" charset="-120"/>
            </a:endParaRPr>
          </a:p>
          <a:p>
            <a:pPr marL="603504" lvl="2" indent="-256032" algn="l" defTabSz="914400">
              <a:spcBef>
                <a:spcPts val="400"/>
              </a:spcBef>
              <a:buNone/>
            </a:pPr>
            <a:endParaRPr lang="en-US" sz="2800" dirty="0" smtClean="0">
              <a:ea typeface="PMingLiU" pitchFamily="18" charset="-120"/>
            </a:endParaRP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40</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什麼是「州醫療補助」？</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3"/>
          <p:cNvSpPr>
            <a:spLocks noGrp="1" noChangeArrowheads="1"/>
          </p:cNvSpPr>
          <p:nvPr>
            <p:ph idx="1"/>
          </p:nvPr>
        </p:nvSpPr>
        <p:spPr/>
        <p:txBody>
          <a:bodyPr>
            <a:normAutofit/>
          </a:bodyPr>
          <a:lstStyle/>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cs typeface="Arial"/>
              </a:rPr>
              <a:t>幫助支付處方藥費用</a:t>
            </a:r>
          </a:p>
          <a:p>
            <a:pPr>
              <a:spcBef>
                <a:spcPts val="384"/>
              </a:spcBef>
              <a:buClr>
                <a:srgbClr val="2DA2BF"/>
              </a:buClr>
            </a:pPr>
            <a:r>
              <a:rPr lang="en-US" sz="3200" b="0" i="0" smtClean="0">
                <a:solidFill>
                  <a:schemeClr val="tx1"/>
                </a:solidFill>
                <a:ea typeface="PMingLiU" pitchFamily="18" charset="-120"/>
                <a:cs typeface="Arial"/>
              </a:rPr>
              <a:t>由</a:t>
            </a:r>
            <a:r>
              <a:rPr lang="zh-TW" altLang="en-US" sz="3200">
                <a:ea typeface="PMingLiU" pitchFamily="18" charset="-120"/>
                <a:cs typeface="Arial"/>
              </a:rPr>
              <a:t>「社會安全局」</a:t>
            </a:r>
            <a:r>
              <a:rPr lang="en-US" sz="3200" b="0" i="0" smtClean="0">
                <a:solidFill>
                  <a:schemeClr val="tx1"/>
                </a:solidFill>
                <a:ea typeface="PMingLiU" pitchFamily="18" charset="-120"/>
                <a:cs typeface="Arial"/>
              </a:rPr>
              <a:t>或州決定</a:t>
            </a:r>
            <a:endParaRPr lang="en-US" sz="3200" b="0" i="0">
              <a:solidFill>
                <a:schemeClr val="tx1"/>
              </a:solidFill>
              <a:ea typeface="PMingLiU" pitchFamily="18" charset="-120"/>
              <a:cs typeface="Arial"/>
            </a:endParaRPr>
          </a:p>
          <a:p>
            <a:pPr marL="365760" indent="-256032" algn="l" defTabSz="914400">
              <a:spcBef>
                <a:spcPts val="384"/>
              </a:spcBef>
              <a:spcAft>
                <a:spcPts val="0"/>
              </a:spcAft>
              <a:buClr>
                <a:srgbClr val="2DA2BF"/>
              </a:buClr>
              <a:buSzPct val="68000"/>
              <a:buFont typeface="Wingdings 3"/>
              <a:buChar char=""/>
            </a:pPr>
            <a:r>
              <a:rPr lang="en-US" sz="3200" b="0" i="0" smtClean="0">
                <a:solidFill>
                  <a:schemeClr val="tx1"/>
                </a:solidFill>
                <a:ea typeface="PMingLiU" pitchFamily="18" charset="-120"/>
                <a:cs typeface="Arial"/>
              </a:rPr>
              <a:t>有些</a:t>
            </a:r>
            <a:r>
              <a:rPr lang="zh-TW" altLang="en-US" sz="3200" b="0" i="0" smtClean="0">
                <a:solidFill>
                  <a:schemeClr val="tx1"/>
                </a:solidFill>
                <a:ea typeface="PMingLiU" pitchFamily="18" charset="-120"/>
                <a:cs typeface="Arial"/>
              </a:rPr>
              <a:t>人士</a:t>
            </a:r>
            <a:r>
              <a:rPr lang="en-US" sz="3200" b="0" i="0" smtClean="0">
                <a:solidFill>
                  <a:schemeClr val="tx1"/>
                </a:solidFill>
                <a:ea typeface="PMingLiU" pitchFamily="18" charset="-120"/>
                <a:cs typeface="Arial"/>
              </a:rPr>
              <a:t>可自動符合資格</a:t>
            </a:r>
            <a:endParaRPr lang="en-US" sz="3200" b="0" i="0">
              <a:solidFill>
                <a:schemeClr val="tx1"/>
              </a:solidFill>
              <a:ea typeface="PMingLiU" pitchFamily="18" charset="-120"/>
              <a:cs typeface="Arial"/>
            </a:endParaRPr>
          </a:p>
          <a:p>
            <a:pPr marL="621792" lvl="1" indent="-228600" algn="l" defTabSz="914400">
              <a:spcBef>
                <a:spcPts val="288"/>
              </a:spcBef>
              <a:buClr>
                <a:srgbClr val="EB641B"/>
              </a:buClr>
              <a:buFont typeface="Verdana"/>
              <a:buChar char="◦"/>
            </a:pPr>
            <a:r>
              <a:rPr lang="en-US" sz="2400" b="0" i="0">
                <a:solidFill>
                  <a:schemeClr val="tx1"/>
                </a:solidFill>
                <a:ea typeface="PMingLiU" pitchFamily="18" charset="-120"/>
                <a:cs typeface="Arial"/>
              </a:rPr>
              <a:t>同時享有「聯邦醫療保險」及「州醫療補助」者</a:t>
            </a:r>
          </a:p>
          <a:p>
            <a:pPr marL="621792" lvl="1" indent="-228600" algn="l" defTabSz="914400">
              <a:spcBef>
                <a:spcPts val="288"/>
              </a:spcBef>
              <a:buClr>
                <a:srgbClr val="EB641B"/>
              </a:buClr>
              <a:buFont typeface="Verdana"/>
              <a:buChar char="◦"/>
            </a:pPr>
            <a:r>
              <a:rPr lang="en-US" sz="2400" b="0" i="0" smtClean="0">
                <a:solidFill>
                  <a:schemeClr val="tx1"/>
                </a:solidFill>
                <a:ea typeface="PMingLiU" pitchFamily="18" charset="-120"/>
                <a:cs typeface="Arial"/>
              </a:rPr>
              <a:t>只有</a:t>
            </a:r>
            <a:r>
              <a:rPr lang="zh-TW" altLang="en-US" sz="2400" b="0" i="0" smtClean="0">
                <a:solidFill>
                  <a:schemeClr val="tx1"/>
                </a:solidFill>
                <a:ea typeface="PMingLiU" pitchFamily="18" charset="-120"/>
                <a:cs typeface="Arial"/>
              </a:rPr>
              <a:t>社會安全生活補助金（</a:t>
            </a:r>
            <a:r>
              <a:rPr lang="en-US" altLang="zh-TW" sz="2400" b="0" i="0" smtClean="0">
                <a:solidFill>
                  <a:schemeClr val="tx1"/>
                </a:solidFill>
                <a:ea typeface="PMingLiU" pitchFamily="18" charset="-120"/>
                <a:cs typeface="Arial"/>
              </a:rPr>
              <a:t>SII</a:t>
            </a:r>
            <a:r>
              <a:rPr lang="zh-TW" altLang="en-US" sz="2400" b="0" i="0" smtClean="0">
                <a:solidFill>
                  <a:schemeClr val="tx1"/>
                </a:solidFill>
                <a:ea typeface="PMingLiU" pitchFamily="18" charset="-120"/>
                <a:cs typeface="Arial"/>
              </a:rPr>
              <a:t>）</a:t>
            </a:r>
            <a:endParaRPr lang="en-US" sz="2400" b="0" i="0">
              <a:solidFill>
                <a:schemeClr val="tx1"/>
              </a:solidFill>
              <a:ea typeface="PMingLiU" pitchFamily="18" charset="-120"/>
              <a:cs typeface="Arial"/>
            </a:endParaRPr>
          </a:p>
          <a:p>
            <a:pPr lvl="1">
              <a:spcBef>
                <a:spcPts val="288"/>
              </a:spcBef>
              <a:buClr>
                <a:srgbClr val="EB641B"/>
              </a:buClr>
            </a:pPr>
            <a:r>
              <a:rPr lang="en-US" sz="2400" b="0" i="0">
                <a:solidFill>
                  <a:schemeClr val="tx1"/>
                </a:solidFill>
                <a:ea typeface="PMingLiU" pitchFamily="18" charset="-120"/>
                <a:cs typeface="Arial"/>
              </a:rPr>
              <a:t>「聯邦醫療保險</a:t>
            </a:r>
            <a:r>
              <a:rPr lang="en-US" sz="2400" b="0" i="0" smtClean="0">
                <a:solidFill>
                  <a:schemeClr val="tx1"/>
                </a:solidFill>
                <a:ea typeface="PMingLiU" pitchFamily="18" charset="-120"/>
                <a:cs typeface="Arial"/>
              </a:rPr>
              <a:t>」</a:t>
            </a:r>
            <a:r>
              <a:rPr lang="zh-TW" altLang="en-US" sz="2400" b="0" i="0" smtClean="0">
                <a:solidFill>
                  <a:schemeClr val="tx1"/>
                </a:solidFill>
                <a:ea typeface="PMingLiU" pitchFamily="18" charset="-120"/>
                <a:cs typeface="Arial"/>
              </a:rPr>
              <a:t>節省計</a:t>
            </a:r>
            <a:r>
              <a:rPr lang="zh-TW" altLang="en-US">
                <a:ea typeface="PMingLiU" pitchFamily="18" charset="-120"/>
                <a:cs typeface="Arial"/>
              </a:rPr>
              <a:t>劃（</a:t>
            </a:r>
            <a:r>
              <a:rPr lang="en-US" altLang="zh-TW">
                <a:ea typeface="PMingLiU" pitchFamily="18" charset="-120"/>
                <a:cs typeface="Arial"/>
              </a:rPr>
              <a:t>Medicare Savings Program</a:t>
            </a:r>
            <a:r>
              <a:rPr lang="zh-TW" altLang="en-US">
                <a:ea typeface="PMingLiU" pitchFamily="18" charset="-120"/>
                <a:cs typeface="Arial"/>
              </a:rPr>
              <a:t>）</a:t>
            </a:r>
            <a:endParaRPr lang="en-US" sz="2400" b="0" i="0">
              <a:solidFill>
                <a:schemeClr val="tx1"/>
              </a:solidFill>
              <a:ea typeface="PMingLiU" pitchFamily="18" charset="-120"/>
              <a:cs typeface="Arial"/>
            </a:endParaRPr>
          </a:p>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cs typeface="Arial"/>
              </a:rPr>
              <a:t>您或其他人可代表您申請</a:t>
            </a:r>
          </a:p>
          <a:p>
            <a:pPr marL="365760" indent="-256032" algn="l" defTabSz="914400">
              <a:spcBef>
                <a:spcPts val="0"/>
              </a:spcBef>
              <a:spcAft>
                <a:spcPts val="0"/>
              </a:spcAft>
              <a:buNone/>
            </a:pPr>
            <a:endParaRPr lang="en-US" dirty="0" smtClean="0">
              <a:ea typeface="PMingLiU" pitchFamily="18" charset="-120"/>
              <a:cs typeface="Arial"/>
            </a:endParaRPr>
          </a:p>
        </p:txBody>
      </p:sp>
      <p:sp>
        <p:nvSpPr>
          <p:cNvPr id="80902" name="Date Placeholder 5"/>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algn="l" defTabSz="914400">
              <a:spcBef>
                <a:spcPts val="0"/>
              </a:spcBef>
              <a:spcAft>
                <a:spcPts val="0"/>
              </a:spcAft>
              <a:buNone/>
            </a:pPr>
            <a:r>
              <a:rPr lang="en-US" altLang="zh-TW" sz="1000" b="0" i="0" smtClean="0">
                <a:solidFill>
                  <a:schemeClr val="tx1"/>
                </a:solidFill>
                <a:latin typeface="Arial"/>
                <a:ea typeface="+mn-ea"/>
                <a:cs typeface="Arial"/>
              </a:rPr>
              <a:t>2012 </a:t>
            </a:r>
            <a:r>
              <a:rPr lang="zh-TW" altLang="en-US" sz="1000" b="0" i="0" smtClean="0">
                <a:solidFill>
                  <a:schemeClr val="tx1"/>
                </a:solidFill>
                <a:latin typeface="Arial"/>
                <a:ea typeface="+mn-ea"/>
                <a:cs typeface="Arial"/>
              </a:rPr>
              <a:t>年 </a:t>
            </a:r>
            <a:r>
              <a:rPr lang="en-US" altLang="zh-TW" sz="1000" b="0" i="0" smtClean="0">
                <a:solidFill>
                  <a:schemeClr val="tx1"/>
                </a:solidFill>
                <a:latin typeface="Arial"/>
                <a:ea typeface="+mn-ea"/>
                <a:cs typeface="Arial"/>
              </a:rPr>
              <a:t>4 </a:t>
            </a:r>
            <a:r>
              <a:rPr lang="zh-TW" altLang="en-US" sz="1000" b="0" i="0" smtClean="0">
                <a:solidFill>
                  <a:schemeClr val="tx1"/>
                </a:solidFill>
                <a:latin typeface="Arial"/>
                <a:ea typeface="+mn-ea"/>
                <a:cs typeface="Arial"/>
              </a:rPr>
              <a:t>月 </a:t>
            </a:r>
            <a:r>
              <a:rPr lang="en-US" altLang="zh-TW" sz="1000" b="0" i="0" smtClean="0">
                <a:solidFill>
                  <a:schemeClr val="tx1"/>
                </a:solidFill>
                <a:latin typeface="Arial"/>
                <a:ea typeface="+mn-ea"/>
                <a:cs typeface="Arial"/>
              </a:rPr>
              <a:t>2 </a:t>
            </a:r>
            <a:r>
              <a:rPr lang="zh-TW" altLang="en-US" sz="1000" b="0" i="0" smtClean="0">
                <a:solidFill>
                  <a:schemeClr val="tx1"/>
                </a:solidFill>
                <a:latin typeface="Arial"/>
                <a:ea typeface="+mn-ea"/>
                <a:cs typeface="Arial"/>
              </a:rPr>
              <a:t>日</a:t>
            </a:r>
            <a:endParaRPr lang="en-US" sz="1000" b="0" i="0">
              <a:solidFill>
                <a:schemeClr val="tx1"/>
              </a:solidFill>
              <a:latin typeface="Arial"/>
              <a:ea typeface="+mn-ea"/>
              <a:cs typeface="Arial"/>
            </a:endParaRPr>
          </a:p>
        </p:txBody>
      </p:sp>
      <p:sp>
        <p:nvSpPr>
          <p:cNvPr id="9" name="Footer Placeholder 8"/>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8" name="Slide Number Placeholder 7"/>
          <p:cNvSpPr>
            <a:spLocks noGrp="1"/>
          </p:cNvSpPr>
          <p:nvPr>
            <p:ph type="sldNum" sz="quarter" idx="12"/>
          </p:nvPr>
        </p:nvSpPr>
        <p:spPr/>
        <p:txBody>
          <a:bodyPr/>
          <a:lstStyle/>
          <a:p>
            <a:pPr algn="r" defTabSz="914400">
              <a:buNone/>
            </a:pPr>
            <a:fld id="{885A69B2-5218-42C2-B888-204363120602}" type="slidenum">
              <a:rPr lang="en-US" sz="1000" b="0" i="0">
                <a:solidFill>
                  <a:schemeClr val="tx1"/>
                </a:solidFill>
                <a:ea typeface="+mn-ea"/>
                <a:cs typeface="+mn-cs"/>
              </a:rPr>
              <a:pPr algn="r" defTabSz="914400">
                <a:buNone/>
              </a:pPr>
              <a:t>41</a:t>
            </a:fld>
            <a:endParaRPr lang="en-US" sz="1000" b="0" i="0">
              <a:solidFill>
                <a:schemeClr val="tx1"/>
              </a:solidFill>
              <a:ea typeface="+mn-ea"/>
              <a:cs typeface="+mn-cs"/>
            </a:endParaRPr>
          </a:p>
        </p:txBody>
      </p:sp>
      <p:sp>
        <p:nvSpPr>
          <p:cNvPr id="80899" name="Rectangle 2"/>
          <p:cNvSpPr>
            <a:spLocks noGrp="1" noChangeArrowheads="1"/>
          </p:cNvSpPr>
          <p:nvPr>
            <p:ph type="title"/>
          </p:nvPr>
        </p:nvSpPr>
        <p:spPr/>
        <p:txBody>
          <a:bodyPr>
            <a:normAutofit/>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Arial"/>
              </a:rPr>
              <a:t>什麼是額外補助？ </a:t>
            </a:r>
          </a:p>
        </p:txBody>
      </p:sp>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382000" cy="4525963"/>
          </a:xfrm>
        </p:spPr>
        <p:txBody>
          <a:bodyPr>
            <a:noAutofit/>
          </a:bodyPr>
          <a:lstStyle/>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cs typeface="Arial"/>
              </a:rPr>
              <a:t>「州醫療補助」為支付「聯邦醫療保險</a:t>
            </a:r>
            <a:r>
              <a:rPr lang="en-US" sz="3200" b="0" i="0" smtClean="0">
                <a:solidFill>
                  <a:schemeClr val="tx1"/>
                </a:solidFill>
                <a:ea typeface="PMingLiU" pitchFamily="18" charset="-120"/>
                <a:cs typeface="Arial"/>
              </a:rPr>
              <a:t>」</a:t>
            </a:r>
            <a:br>
              <a:rPr lang="en-US" sz="3200" b="0" i="0" smtClean="0">
                <a:solidFill>
                  <a:schemeClr val="tx1"/>
                </a:solidFill>
                <a:ea typeface="PMingLiU" pitchFamily="18" charset="-120"/>
                <a:cs typeface="Arial"/>
              </a:rPr>
            </a:br>
            <a:r>
              <a:rPr lang="en-US" sz="3200" b="0" i="0" smtClean="0">
                <a:solidFill>
                  <a:schemeClr val="tx1"/>
                </a:solidFill>
                <a:ea typeface="PMingLiU" pitchFamily="18" charset="-120"/>
                <a:cs typeface="Arial"/>
              </a:rPr>
              <a:t>費用提供幫助</a:t>
            </a:r>
            <a:endParaRPr lang="en-US" sz="3200" b="0" i="0">
              <a:solidFill>
                <a:schemeClr val="tx1"/>
              </a:solidFill>
              <a:ea typeface="PMingLiU" pitchFamily="18" charset="-120"/>
              <a:cs typeface="Arial"/>
            </a:endParaRPr>
          </a:p>
          <a:p>
            <a:pPr marL="621792" lvl="1" indent="-228600" algn="l" defTabSz="914400">
              <a:spcBef>
                <a:spcPts val="336"/>
              </a:spcBef>
              <a:buClr>
                <a:srgbClr val="EB641B"/>
              </a:buClr>
              <a:buFont typeface="Verdana"/>
              <a:buChar char="◦"/>
            </a:pPr>
            <a:r>
              <a:rPr lang="en-US" sz="2800" b="0" i="0">
                <a:solidFill>
                  <a:schemeClr val="tx1"/>
                </a:solidFill>
                <a:ea typeface="PMingLiU" pitchFamily="18" charset="-120"/>
              </a:rPr>
              <a:t>支付「聯邦醫療保險」保費</a:t>
            </a:r>
          </a:p>
          <a:p>
            <a:pPr marL="621792" lvl="1" indent="-228600" algn="l" defTabSz="914400">
              <a:spcBef>
                <a:spcPts val="336"/>
              </a:spcBef>
              <a:buClr>
                <a:srgbClr val="EB641B"/>
              </a:buClr>
              <a:buFont typeface="Verdana"/>
              <a:buChar char="◦"/>
            </a:pPr>
            <a:r>
              <a:rPr lang="en-US" sz="2800" b="0" i="0">
                <a:solidFill>
                  <a:schemeClr val="tx1"/>
                </a:solidFill>
                <a:ea typeface="PMingLiU" pitchFamily="18" charset="-120"/>
              </a:rPr>
              <a:t>可能支付「聯邦醫療保險」自付額和共同保險</a:t>
            </a:r>
          </a:p>
          <a:p>
            <a:pPr marL="365760" indent="-256032" algn="l" defTabSz="914400">
              <a:spcBef>
                <a:spcPts val="384"/>
              </a:spcBef>
              <a:spcAft>
                <a:spcPts val="0"/>
              </a:spcAft>
              <a:buClr>
                <a:srgbClr val="2DA2BF"/>
              </a:buClr>
              <a:buSzPct val="68000"/>
              <a:buFont typeface="Wingdings 3"/>
              <a:buChar char=""/>
            </a:pPr>
            <a:r>
              <a:rPr lang="zh-TW" altLang="en-US" sz="3200" b="0" i="0" smtClean="0">
                <a:solidFill>
                  <a:schemeClr val="tx1"/>
                </a:solidFill>
                <a:ea typeface="PMingLiU" pitchFamily="18" charset="-120"/>
              </a:rPr>
              <a:t>為</a:t>
            </a:r>
            <a:r>
              <a:rPr lang="en-US" sz="3200" b="0" i="0" smtClean="0">
                <a:solidFill>
                  <a:schemeClr val="tx1"/>
                </a:solidFill>
                <a:ea typeface="PMingLiU" pitchFamily="18" charset="-120"/>
              </a:rPr>
              <a:t>收入和資產</a:t>
            </a:r>
            <a:r>
              <a:rPr lang="zh-TW" altLang="en-US" sz="3200" b="0" i="0" smtClean="0">
                <a:solidFill>
                  <a:schemeClr val="tx1"/>
                </a:solidFill>
                <a:ea typeface="PMingLiU" pitchFamily="18" charset="-120"/>
              </a:rPr>
              <a:t>較高者</a:t>
            </a:r>
            <a:endParaRPr lang="en-US" sz="3200" b="0" i="0">
              <a:solidFill>
                <a:schemeClr val="tx1"/>
              </a:solidFill>
              <a:ea typeface="PMingLiU" pitchFamily="18" charset="-120"/>
            </a:endParaRPr>
          </a:p>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rPr>
              <a:t>每年的收入額都有變化</a:t>
            </a:r>
          </a:p>
          <a:p>
            <a:pPr marL="365760" indent="-256032" algn="l" defTabSz="914400">
              <a:spcBef>
                <a:spcPts val="384"/>
              </a:spcBef>
              <a:spcAft>
                <a:spcPts val="0"/>
              </a:spcAft>
              <a:buClr>
                <a:srgbClr val="2DA2BF"/>
              </a:buClr>
              <a:buSzPct val="68000"/>
              <a:buFont typeface="Wingdings 3"/>
              <a:buChar char=""/>
            </a:pPr>
            <a:r>
              <a:rPr lang="en-US" sz="3200" b="0" i="0">
                <a:solidFill>
                  <a:schemeClr val="tx1"/>
                </a:solidFill>
                <a:ea typeface="PMingLiU" pitchFamily="18" charset="-120"/>
              </a:rPr>
              <a:t>有些州擁有自己的計劃</a:t>
            </a:r>
          </a:p>
          <a:p>
            <a:pPr marL="365760" indent="-256032" algn="l" defTabSz="914400">
              <a:spcBef>
                <a:spcPts val="400"/>
              </a:spcBef>
              <a:spcAft>
                <a:spcPts val="0"/>
              </a:spcAft>
              <a:buClr>
                <a:srgbClr val="2DA2BF"/>
              </a:buClr>
              <a:buSzPct val="68000"/>
              <a:buFont typeface="Wingdings 3"/>
              <a:buChar char=""/>
            </a:pPr>
            <a:endParaRPr lang="en-US" sz="3200" dirty="0" smtClean="0">
              <a:ea typeface="PMingLiU" pitchFamily="18" charset="-120"/>
            </a:endParaRP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42</a:t>
            </a:fld>
            <a:endParaRPr lang="en-US" sz="1000" b="0" i="0">
              <a:solidFill>
                <a:schemeClr val="tx1"/>
              </a:solidFill>
              <a:ea typeface="+mn-ea"/>
              <a:cs typeface="+mn-cs"/>
            </a:endParaRPr>
          </a:p>
        </p:txBody>
      </p:sp>
      <p:sp>
        <p:nvSpPr>
          <p:cNvPr id="2" name="Title 1"/>
          <p:cNvSpPr>
            <a:spLocks noGrp="1"/>
          </p:cNvSpPr>
          <p:nvPr>
            <p:ph type="title"/>
          </p:nvPr>
        </p:nvSpPr>
        <p:spPr>
          <a:xfrm>
            <a:off x="457200" y="274638"/>
            <a:ext cx="8458200" cy="1143000"/>
          </a:xfrm>
        </p:spPr>
        <p:txBody>
          <a:bodyPr>
            <a:normAutofit fontScale="90000"/>
          </a:bodyPr>
          <a:lstStyle/>
          <a:p>
            <a:pPr>
              <a:spcBef>
                <a:spcPts val="0"/>
              </a:spcBef>
            </a:pPr>
            <a:r>
              <a:rPr lang="en-US" sz="4100" b="1" i="0">
                <a:solidFill>
                  <a:srgbClr val="464646"/>
                </a:solidFill>
                <a:effectLst>
                  <a:outerShdw blurRad="31750" dist="25400" dir="5400000" algn="tl">
                    <a:srgbClr val="000000">
                      <a:alpha val="25000"/>
                    </a:srgbClr>
                  </a:outerShdw>
                </a:effectLst>
                <a:ea typeface="PMingLiU" pitchFamily="18" charset="-120"/>
              </a:rPr>
              <a:t>什麼是「聯邦醫療保險</a:t>
            </a:r>
            <a:r>
              <a:rPr lang="en-US" sz="4100" b="1" i="0" smtClean="0">
                <a:solidFill>
                  <a:srgbClr val="464646"/>
                </a:solidFill>
                <a:effectLst>
                  <a:outerShdw blurRad="31750" dist="25400" dir="5400000" algn="tl">
                    <a:srgbClr val="000000">
                      <a:alpha val="25000"/>
                    </a:srgbClr>
                  </a:outerShdw>
                </a:effectLst>
                <a:ea typeface="PMingLiU" pitchFamily="18" charset="-120"/>
              </a:rPr>
              <a:t>」</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節省計</a:t>
            </a:r>
            <a:r>
              <a:rPr lang="zh-TW" altLang="en-US">
                <a:solidFill>
                  <a:srgbClr val="464646"/>
                </a:solidFill>
                <a:effectLst>
                  <a:outerShdw blurRad="31750" dist="25400" dir="5400000" algn="tl">
                    <a:srgbClr val="000000">
                      <a:alpha val="25000"/>
                    </a:srgbClr>
                  </a:outerShdw>
                </a:effectLst>
                <a:ea typeface="PMingLiU" pitchFamily="18" charset="-120"/>
              </a:rPr>
              <a:t>劃（</a:t>
            </a:r>
            <a:r>
              <a:rPr lang="en-US" altLang="zh-TW">
                <a:solidFill>
                  <a:srgbClr val="464646"/>
                </a:solidFill>
                <a:effectLst>
                  <a:outerShdw blurRad="31750" dist="25400" dir="5400000" algn="tl">
                    <a:srgbClr val="000000">
                      <a:alpha val="25000"/>
                    </a:srgbClr>
                  </a:outerShdw>
                </a:effectLst>
                <a:ea typeface="PMingLiU" pitchFamily="18" charset="-120"/>
              </a:rPr>
              <a:t>Medicare Savings Program</a:t>
            </a:r>
            <a:r>
              <a:rPr lang="zh-TW" altLang="en-US" smtClean="0">
                <a:solidFill>
                  <a:srgbClr val="464646"/>
                </a:solidFill>
                <a:effectLst>
                  <a:outerShdw blurRad="31750" dist="25400" dir="5400000" algn="tl">
                    <a:srgbClr val="000000">
                      <a:alpha val="25000"/>
                    </a:srgbClr>
                  </a:outerShdw>
                </a:effectLst>
                <a:ea typeface="PMingLiU" pitchFamily="18" charset="-120"/>
              </a:rPr>
              <a:t>）</a:t>
            </a:r>
            <a:r>
              <a:rPr lang="en-US" sz="4100" b="1" i="0" smtClean="0">
                <a:solidFill>
                  <a:srgbClr val="464646"/>
                </a:solidFill>
                <a:effectLst>
                  <a:outerShdw blurRad="31750" dist="25400" dir="5400000" algn="tl">
                    <a:srgbClr val="000000">
                      <a:alpha val="25000"/>
                    </a:srgbClr>
                  </a:outerShdw>
                </a:effectLst>
                <a:ea typeface="PMingLiU" pitchFamily="18" charset="-120"/>
              </a:rPr>
              <a:t>？</a:t>
            </a: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143000"/>
          </a:xfrm>
        </p:spPr>
        <p:txBody>
          <a:bodyPr>
            <a:normAutofit fontScale="90000"/>
          </a:bodyPr>
          <a:lstStyle/>
          <a:p>
            <a:pPr>
              <a:spcBef>
                <a:spcPts val="0"/>
              </a:spcBef>
            </a:pPr>
            <a:r>
              <a:rPr lang="en-US" sz="4100" b="1" i="0">
                <a:solidFill>
                  <a:srgbClr val="464646"/>
                </a:solidFill>
                <a:effectLst>
                  <a:outerShdw blurRad="31750" dist="25400" dir="5400000" algn="tl">
                    <a:srgbClr val="000000">
                      <a:alpha val="25000"/>
                    </a:srgbClr>
                  </a:outerShdw>
                </a:effectLst>
                <a:ea typeface="PMingLiU" pitchFamily="18" charset="-120"/>
              </a:rPr>
              <a:t>誰具備「聯邦醫療保險</a:t>
            </a:r>
            <a:r>
              <a:rPr lang="en-US" sz="4100" b="1" i="0" smtClean="0">
                <a:solidFill>
                  <a:srgbClr val="464646"/>
                </a:solidFill>
                <a:effectLst>
                  <a:outerShdw blurRad="31750" dist="25400" dir="5400000" algn="tl">
                    <a:srgbClr val="000000">
                      <a:alpha val="25000"/>
                    </a:srgbClr>
                  </a:outerShdw>
                </a:effectLst>
                <a:ea typeface="PMingLiU" pitchFamily="18" charset="-120"/>
              </a:rPr>
              <a:t>」</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節省計</a:t>
            </a:r>
            <a:r>
              <a:rPr lang="zh-TW" altLang="en-US">
                <a:solidFill>
                  <a:srgbClr val="464646"/>
                </a:solidFill>
                <a:effectLst>
                  <a:outerShdw blurRad="31750" dist="25400" dir="5400000" algn="tl">
                    <a:srgbClr val="000000">
                      <a:alpha val="25000"/>
                    </a:srgbClr>
                  </a:outerShdw>
                </a:effectLst>
                <a:ea typeface="PMingLiU" pitchFamily="18" charset="-120"/>
              </a:rPr>
              <a:t>劃（</a:t>
            </a:r>
            <a:r>
              <a:rPr lang="en-US" altLang="zh-TW">
                <a:solidFill>
                  <a:srgbClr val="464646"/>
                </a:solidFill>
                <a:effectLst>
                  <a:outerShdw blurRad="31750" dist="25400" dir="5400000" algn="tl">
                    <a:srgbClr val="000000">
                      <a:alpha val="25000"/>
                    </a:srgbClr>
                  </a:outerShdw>
                </a:effectLst>
                <a:ea typeface="PMingLiU" pitchFamily="18" charset="-120"/>
              </a:rPr>
              <a:t>Medicare Savings Program</a:t>
            </a:r>
            <a:r>
              <a:rPr lang="zh-TW" altLang="en-US" smtClean="0">
                <a:solidFill>
                  <a:srgbClr val="464646"/>
                </a:solidFill>
                <a:effectLst>
                  <a:outerShdw blurRad="31750" dist="25400" dir="5400000" algn="tl">
                    <a:srgbClr val="000000">
                      <a:alpha val="25000"/>
                    </a:srgbClr>
                  </a:outerShdw>
                </a:effectLst>
                <a:ea typeface="PMingLiU" pitchFamily="18" charset="-120"/>
              </a:rPr>
              <a:t>）</a:t>
            </a:r>
            <a:r>
              <a:rPr lang="en-US" sz="4100" b="1" i="0" smtClean="0">
                <a:solidFill>
                  <a:srgbClr val="464646"/>
                </a:solidFill>
                <a:effectLst>
                  <a:outerShdw blurRad="31750" dist="25400" dir="5400000" algn="tl">
                    <a:srgbClr val="000000">
                      <a:alpha val="25000"/>
                    </a:srgbClr>
                  </a:outerShdw>
                </a:effectLst>
                <a:ea typeface="PMingLiU" pitchFamily="18" charset="-120"/>
              </a:rPr>
              <a:t>資格</a:t>
            </a:r>
            <a:r>
              <a:rPr lang="en-US" sz="4100" b="1" i="0">
                <a:solidFill>
                  <a:srgbClr val="464646"/>
                </a:solidFill>
                <a:effectLst>
                  <a:outerShdw blurRad="31750" dist="25400" dir="5400000" algn="tl">
                    <a:srgbClr val="000000">
                      <a:alpha val="25000"/>
                    </a:srgbClr>
                  </a:outerShdw>
                </a:effectLst>
                <a:ea typeface="PMingLiU" pitchFamily="18" charset="-120"/>
              </a:rPr>
              <a:t>？</a:t>
            </a: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075B9EDA-26DE-4CE4-91E8-2FA1186DA1C7}" type="slidenum">
              <a:rPr lang="en-US" sz="1000" b="0" i="0">
                <a:solidFill>
                  <a:schemeClr val="tx1"/>
                </a:solidFill>
                <a:ea typeface="+mn-ea"/>
                <a:cs typeface="+mn-cs"/>
              </a:rPr>
              <a:pPr algn="r" defTabSz="914400">
                <a:buNone/>
              </a:pPr>
              <a:t>43</a:t>
            </a:fld>
            <a:endParaRPr lang="en-US" sz="1000" b="0" i="0">
              <a:solidFill>
                <a:schemeClr val="tx1"/>
              </a:solidFill>
              <a:ea typeface="+mn-ea"/>
              <a:cs typeface="+mn-cs"/>
            </a:endParaRPr>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xmlns="" val="2983316060"/>
              </p:ext>
            </p:extLst>
          </p:nvPr>
        </p:nvGraphicFramePr>
        <p:xfrm>
          <a:off x="457200" y="1600201"/>
          <a:ext cx="8382000" cy="2486849"/>
        </p:xfrm>
        <a:graphic>
          <a:graphicData uri="http://schemas.openxmlformats.org/drawingml/2006/table">
            <a:tbl>
              <a:tblPr firstRow="1" bandRow="1">
                <a:tableStyleId>{5C22544A-7EE6-4342-B048-85BDC9FD1C3A}</a:tableStyleId>
              </a:tblPr>
              <a:tblGrid>
                <a:gridCol w="2590800"/>
                <a:gridCol w="1524000"/>
                <a:gridCol w="1447800"/>
                <a:gridCol w="2819400"/>
              </a:tblGrid>
              <a:tr h="957390">
                <a:tc>
                  <a:txBody>
                    <a:bodyPr/>
                    <a:lstStyle/>
                    <a:p>
                      <a:pPr marL="0" algn="ctr" defTabSz="914400">
                        <a:buNone/>
                      </a:pPr>
                      <a:r>
                        <a:rPr lang="en-US" sz="2000" b="1" i="0">
                          <a:solidFill>
                            <a:schemeClr val="lt1"/>
                          </a:solidFill>
                          <a:latin typeface="PMingLiU" pitchFamily="18" charset="-120"/>
                          <a:ea typeface="PMingLiU" pitchFamily="18" charset="-120"/>
                          <a:cs typeface="+mn-cs"/>
                        </a:rPr>
                        <a:t>「聯邦醫療保險</a:t>
                      </a:r>
                      <a:r>
                        <a:rPr lang="en-US" sz="2000" b="1" i="0" smtClean="0">
                          <a:solidFill>
                            <a:schemeClr val="lt1"/>
                          </a:solidFill>
                          <a:latin typeface="PMingLiU" pitchFamily="18" charset="-120"/>
                          <a:ea typeface="PMingLiU" pitchFamily="18" charset="-120"/>
                          <a:cs typeface="+mn-cs"/>
                        </a:rPr>
                        <a:t>」</a:t>
                      </a:r>
                      <a:br>
                        <a:rPr lang="en-US" sz="2000" b="1" i="0" smtClean="0">
                          <a:solidFill>
                            <a:schemeClr val="lt1"/>
                          </a:solidFill>
                          <a:latin typeface="PMingLiU" pitchFamily="18" charset="-120"/>
                          <a:ea typeface="PMingLiU" pitchFamily="18" charset="-120"/>
                          <a:cs typeface="+mn-cs"/>
                        </a:rPr>
                      </a:br>
                      <a:r>
                        <a:rPr lang="zh-TW" altLang="en-US" sz="2000" b="1" i="0" smtClean="0">
                          <a:solidFill>
                            <a:schemeClr val="lt1"/>
                          </a:solidFill>
                          <a:latin typeface="PMingLiU" pitchFamily="18" charset="-120"/>
                          <a:ea typeface="PMingLiU" pitchFamily="18" charset="-120"/>
                          <a:cs typeface="+mn-cs"/>
                        </a:rPr>
                        <a:t>節省計劃</a:t>
                      </a:r>
                      <a:endParaRPr lang="en-US" sz="2000" b="1" i="0">
                        <a:solidFill>
                          <a:schemeClr val="lt1"/>
                        </a:solidFill>
                        <a:latin typeface="PMingLiU" pitchFamily="18" charset="-120"/>
                        <a:ea typeface="PMingLiU" pitchFamily="18" charset="-120"/>
                        <a:cs typeface="+mn-cs"/>
                      </a:endParaRPr>
                    </a:p>
                  </a:txBody>
                  <a:tcPr/>
                </a:tc>
                <a:tc>
                  <a:txBody>
                    <a:bodyPr/>
                    <a:lstStyle/>
                    <a:p>
                      <a:pPr marL="0" algn="ctr" defTabSz="914400">
                        <a:buNone/>
                      </a:pPr>
                      <a:r>
                        <a:rPr lang="en-US" sz="2000" b="1" i="0" smtClean="0">
                          <a:solidFill>
                            <a:schemeClr val="lt1"/>
                          </a:solidFill>
                          <a:latin typeface="PMingLiU" pitchFamily="18" charset="-120"/>
                          <a:ea typeface="PMingLiU" pitchFamily="18" charset="-120"/>
                          <a:cs typeface="+mn-cs"/>
                        </a:rPr>
                        <a:t>個人月</a:t>
                      </a:r>
                      <a:br>
                        <a:rPr lang="en-US" sz="2000" b="1" i="0" smtClean="0">
                          <a:solidFill>
                            <a:schemeClr val="lt1"/>
                          </a:solidFill>
                          <a:latin typeface="PMingLiU" pitchFamily="18" charset="-120"/>
                          <a:ea typeface="PMingLiU" pitchFamily="18" charset="-120"/>
                          <a:cs typeface="+mn-cs"/>
                        </a:rPr>
                      </a:br>
                      <a:r>
                        <a:rPr lang="en-US" sz="2000" b="1" i="0" smtClean="0">
                          <a:solidFill>
                            <a:schemeClr val="lt1"/>
                          </a:solidFill>
                          <a:latin typeface="PMingLiU" pitchFamily="18" charset="-120"/>
                          <a:ea typeface="PMingLiU" pitchFamily="18" charset="-120"/>
                          <a:cs typeface="+mn-cs"/>
                        </a:rPr>
                        <a:t>收入限額</a:t>
                      </a:r>
                      <a:r>
                        <a:rPr lang="en-US" sz="2000" b="1" i="0">
                          <a:solidFill>
                            <a:schemeClr val="lt1"/>
                          </a:solidFill>
                          <a:latin typeface="PMingLiU" pitchFamily="18" charset="-120"/>
                          <a:ea typeface="PMingLiU" pitchFamily="18" charset="-120"/>
                          <a:cs typeface="+mn-cs"/>
                        </a:rPr>
                        <a:t>*</a:t>
                      </a:r>
                    </a:p>
                  </a:txBody>
                  <a:tcPr/>
                </a:tc>
                <a:tc>
                  <a:txBody>
                    <a:bodyPr/>
                    <a:lstStyle/>
                    <a:p>
                      <a:pPr marL="0" algn="ctr" defTabSz="914400">
                        <a:buNone/>
                      </a:pPr>
                      <a:r>
                        <a:rPr lang="en-US" sz="2000" b="1" i="0" smtClean="0">
                          <a:solidFill>
                            <a:schemeClr val="lt1"/>
                          </a:solidFill>
                          <a:latin typeface="PMingLiU" pitchFamily="18" charset="-120"/>
                          <a:ea typeface="PMingLiU" pitchFamily="18" charset="-120"/>
                          <a:cs typeface="+mn-cs"/>
                        </a:rPr>
                        <a:t>已婚夫婦</a:t>
                      </a:r>
                      <a:br>
                        <a:rPr lang="en-US" sz="2000" b="1" i="0" smtClean="0">
                          <a:solidFill>
                            <a:schemeClr val="lt1"/>
                          </a:solidFill>
                          <a:latin typeface="PMingLiU" pitchFamily="18" charset="-120"/>
                          <a:ea typeface="PMingLiU" pitchFamily="18" charset="-120"/>
                          <a:cs typeface="+mn-cs"/>
                        </a:rPr>
                      </a:br>
                      <a:r>
                        <a:rPr lang="en-US" sz="2000" b="1" i="0" smtClean="0">
                          <a:solidFill>
                            <a:schemeClr val="lt1"/>
                          </a:solidFill>
                          <a:latin typeface="PMingLiU" pitchFamily="18" charset="-120"/>
                          <a:ea typeface="PMingLiU" pitchFamily="18" charset="-120"/>
                          <a:cs typeface="+mn-cs"/>
                        </a:rPr>
                        <a:t>每月收入</a:t>
                      </a:r>
                      <a:br>
                        <a:rPr lang="en-US" sz="2000" b="1" i="0" smtClean="0">
                          <a:solidFill>
                            <a:schemeClr val="lt1"/>
                          </a:solidFill>
                          <a:latin typeface="PMingLiU" pitchFamily="18" charset="-120"/>
                          <a:ea typeface="PMingLiU" pitchFamily="18" charset="-120"/>
                          <a:cs typeface="+mn-cs"/>
                        </a:rPr>
                      </a:br>
                      <a:r>
                        <a:rPr lang="en-US" sz="2000" b="1" i="0" smtClean="0">
                          <a:solidFill>
                            <a:schemeClr val="lt1"/>
                          </a:solidFill>
                          <a:latin typeface="PMingLiU" pitchFamily="18" charset="-120"/>
                          <a:ea typeface="PMingLiU" pitchFamily="18" charset="-120"/>
                          <a:cs typeface="+mn-cs"/>
                        </a:rPr>
                        <a:t>限額</a:t>
                      </a:r>
                      <a:r>
                        <a:rPr lang="en-US" sz="2000" b="1" i="0">
                          <a:solidFill>
                            <a:schemeClr val="lt1"/>
                          </a:solidFill>
                          <a:latin typeface="PMingLiU" pitchFamily="18" charset="-120"/>
                          <a:ea typeface="PMingLiU" pitchFamily="18" charset="-120"/>
                          <a:cs typeface="+mn-cs"/>
                        </a:rPr>
                        <a:t>*</a:t>
                      </a:r>
                    </a:p>
                  </a:txBody>
                  <a:tcPr/>
                </a:tc>
                <a:tc>
                  <a:txBody>
                    <a:bodyPr/>
                    <a:lstStyle/>
                    <a:p>
                      <a:pPr marL="0" algn="ctr" defTabSz="914400">
                        <a:buNone/>
                      </a:pPr>
                      <a:r>
                        <a:rPr lang="en-US" sz="2000" b="1" i="0">
                          <a:solidFill>
                            <a:schemeClr val="lt1"/>
                          </a:solidFill>
                          <a:latin typeface="PMingLiU" pitchFamily="18" charset="-120"/>
                          <a:ea typeface="PMingLiU" pitchFamily="18" charset="-120"/>
                          <a:cs typeface="+mn-cs"/>
                        </a:rPr>
                        <a:t>幫助支付您的</a:t>
                      </a:r>
                    </a:p>
                  </a:txBody>
                  <a:tcPr/>
                </a:tc>
              </a:tr>
              <a:tr h="1481009">
                <a:tc>
                  <a:txBody>
                    <a:bodyPr/>
                    <a:lstStyle/>
                    <a:p>
                      <a:pPr marL="0" algn="l" defTabSz="914400">
                        <a:buNone/>
                      </a:pPr>
                      <a:r>
                        <a:rPr lang="en-US" sz="2000" b="0" i="0">
                          <a:solidFill>
                            <a:schemeClr val="dk1"/>
                          </a:solidFill>
                          <a:latin typeface="PMingLiU" pitchFamily="18" charset="-120"/>
                          <a:ea typeface="PMingLiU" pitchFamily="18" charset="-120"/>
                          <a:cs typeface="+mn-cs"/>
                        </a:rPr>
                        <a:t>合格的「聯邦醫療保險」受保人（QMB）</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$951.00</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$1,281.00</a:t>
                      </a:r>
                    </a:p>
                  </a:txBody>
                  <a:tcPr/>
                </a:tc>
                <a:tc>
                  <a:txBody>
                    <a:bodyPr/>
                    <a:lstStyle/>
                    <a:p>
                      <a:pPr marL="0" algn="l" defTabSz="914400">
                        <a:buNone/>
                      </a:pPr>
                      <a:r>
                        <a:rPr lang="en-US" sz="2000" b="0" i="0">
                          <a:solidFill>
                            <a:schemeClr val="dk1"/>
                          </a:solidFill>
                          <a:latin typeface="PMingLiU" pitchFamily="18" charset="-120"/>
                          <a:ea typeface="PMingLiU" pitchFamily="18" charset="-120"/>
                          <a:cs typeface="+mn-cs"/>
                        </a:rPr>
                        <a:t>A </a:t>
                      </a:r>
                      <a:r>
                        <a:rPr lang="zh-TW" altLang="en-US" sz="2000" b="0" i="0" smtClean="0">
                          <a:solidFill>
                            <a:schemeClr val="dk1"/>
                          </a:solidFill>
                          <a:latin typeface="PMingLiU" pitchFamily="18" charset="-120"/>
                          <a:ea typeface="PMingLiU" pitchFamily="18" charset="-120"/>
                          <a:cs typeface="+mn-cs"/>
                        </a:rPr>
                        <a:t>部份</a:t>
                      </a:r>
                      <a:r>
                        <a:rPr lang="en-US" sz="2000" b="0" i="0" smtClean="0">
                          <a:solidFill>
                            <a:schemeClr val="dk1"/>
                          </a:solidFill>
                          <a:latin typeface="PMingLiU" pitchFamily="18" charset="-120"/>
                          <a:ea typeface="PMingLiU" pitchFamily="18" charset="-120"/>
                          <a:cs typeface="+mn-cs"/>
                        </a:rPr>
                        <a:t>和 </a:t>
                      </a:r>
                      <a:r>
                        <a:rPr lang="en-US" sz="2000" b="0" i="0">
                          <a:solidFill>
                            <a:schemeClr val="dk1"/>
                          </a:solidFill>
                          <a:latin typeface="PMingLiU" pitchFamily="18" charset="-120"/>
                          <a:ea typeface="PMingLiU" pitchFamily="18" charset="-120"/>
                          <a:cs typeface="+mn-cs"/>
                        </a:rPr>
                        <a:t>B </a:t>
                      </a:r>
                      <a:r>
                        <a:rPr lang="zh-TW" altLang="en-US" sz="2000" b="0" i="0" smtClean="0">
                          <a:solidFill>
                            <a:schemeClr val="dk1"/>
                          </a:solidFill>
                          <a:latin typeface="PMingLiU" pitchFamily="18" charset="-120"/>
                          <a:ea typeface="PMingLiU" pitchFamily="18" charset="-120"/>
                          <a:cs typeface="+mn-cs"/>
                        </a:rPr>
                        <a:t>部份</a:t>
                      </a:r>
                      <a:r>
                        <a:rPr lang="en-US" sz="2000" b="0" i="0" smtClean="0">
                          <a:solidFill>
                            <a:schemeClr val="dk1"/>
                          </a:solidFill>
                          <a:latin typeface="PMingLiU" pitchFamily="18" charset="-120"/>
                          <a:ea typeface="PMingLiU" pitchFamily="18" charset="-120"/>
                          <a:cs typeface="+mn-cs"/>
                        </a:rPr>
                        <a:t>保費</a:t>
                      </a:r>
                      <a:r>
                        <a:rPr lang="en-US" sz="2000" b="0" i="0">
                          <a:solidFill>
                            <a:schemeClr val="dk1"/>
                          </a:solidFill>
                          <a:latin typeface="PMingLiU" pitchFamily="18" charset="-120"/>
                          <a:ea typeface="PMingLiU" pitchFamily="18" charset="-120"/>
                          <a:cs typeface="+mn-cs"/>
                        </a:rPr>
                        <a:t>，以及其他費用分攤（如自付額、共同保險和共付額）</a:t>
                      </a:r>
                    </a:p>
                  </a:txBody>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905" y="304800"/>
            <a:ext cx="8839200" cy="1143000"/>
          </a:xfrm>
        </p:spPr>
        <p:txBody>
          <a:bodyPr>
            <a:normAutofit fontScale="90000"/>
          </a:bodyPr>
          <a:lstStyle/>
          <a:p>
            <a:pPr>
              <a:spcBef>
                <a:spcPts val="0"/>
              </a:spcBef>
            </a:pPr>
            <a:r>
              <a:rPr lang="en-US">
                <a:solidFill>
                  <a:srgbClr val="464646"/>
                </a:solidFill>
                <a:effectLst>
                  <a:outerShdw blurRad="31750" dist="25400" dir="5400000" algn="tl">
                    <a:srgbClr val="000000">
                      <a:alpha val="25000"/>
                    </a:srgbClr>
                  </a:outerShdw>
                </a:effectLst>
                <a:ea typeface="PMingLiU" pitchFamily="18" charset="-120"/>
              </a:rPr>
              <a:t>誰具備「聯邦醫療保險」</a:t>
            </a:r>
            <a:r>
              <a:rPr lang="zh-TW" altLang="en-US">
                <a:solidFill>
                  <a:srgbClr val="464646"/>
                </a:solidFill>
                <a:effectLst>
                  <a:outerShdw blurRad="31750" dist="25400" dir="5400000" algn="tl">
                    <a:srgbClr val="000000">
                      <a:alpha val="25000"/>
                    </a:srgbClr>
                  </a:outerShdw>
                </a:effectLst>
                <a:ea typeface="PMingLiU" pitchFamily="18" charset="-120"/>
              </a:rPr>
              <a:t>節省計劃（</a:t>
            </a:r>
            <a:r>
              <a:rPr lang="en-US" altLang="zh-TW">
                <a:solidFill>
                  <a:srgbClr val="464646"/>
                </a:solidFill>
                <a:effectLst>
                  <a:outerShdw blurRad="31750" dist="25400" dir="5400000" algn="tl">
                    <a:srgbClr val="000000">
                      <a:alpha val="25000"/>
                    </a:srgbClr>
                  </a:outerShdw>
                </a:effectLst>
                <a:ea typeface="PMingLiU" pitchFamily="18" charset="-120"/>
              </a:rPr>
              <a:t>Medicare Savings Program</a:t>
            </a:r>
            <a:r>
              <a:rPr lang="zh-TW" altLang="en-US">
                <a:solidFill>
                  <a:srgbClr val="464646"/>
                </a:solidFill>
                <a:effectLst>
                  <a:outerShdw blurRad="31750" dist="25400" dir="5400000" algn="tl">
                    <a:srgbClr val="000000">
                      <a:alpha val="25000"/>
                    </a:srgbClr>
                  </a:outerShdw>
                </a:effectLst>
                <a:ea typeface="PMingLiU" pitchFamily="18" charset="-120"/>
              </a:rPr>
              <a:t>）</a:t>
            </a:r>
            <a:r>
              <a:rPr lang="en-US">
                <a:solidFill>
                  <a:srgbClr val="464646"/>
                </a:solidFill>
                <a:effectLst>
                  <a:outerShdw blurRad="31750" dist="25400" dir="5400000" algn="tl">
                    <a:srgbClr val="000000">
                      <a:alpha val="25000"/>
                    </a:srgbClr>
                  </a:outerShdw>
                </a:effectLst>
                <a:ea typeface="PMingLiU" pitchFamily="18" charset="-120"/>
              </a:rPr>
              <a:t>資格？</a:t>
            </a:r>
            <a:endParaRPr lang="en-US" sz="4100" b="1" i="0">
              <a:solidFill>
                <a:srgbClr val="464646"/>
              </a:solidFill>
              <a:effectLst>
                <a:outerShdw blurRad="31750" dist="25400" dir="5400000" algn="tl">
                  <a:srgbClr val="000000">
                    <a:alpha val="25000"/>
                  </a:srgbClr>
                </a:outerShdw>
              </a:effectLst>
              <a:ea typeface="+mj-ea"/>
              <a:cs typeface="+mj-cs"/>
            </a:endParaRP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075B9EDA-26DE-4CE4-91E8-2FA1186DA1C7}" type="slidenum">
              <a:rPr lang="en-US" sz="1000" b="0" i="0">
                <a:solidFill>
                  <a:schemeClr val="tx1"/>
                </a:solidFill>
                <a:ea typeface="+mn-ea"/>
                <a:cs typeface="+mn-cs"/>
              </a:rPr>
              <a:pPr algn="r" defTabSz="914400">
                <a:buNone/>
              </a:pPr>
              <a:t>44</a:t>
            </a:fld>
            <a:endParaRPr lang="en-US" sz="1000" b="0" i="0">
              <a:solidFill>
                <a:schemeClr val="tx1"/>
              </a:solidFill>
              <a:ea typeface="+mn-ea"/>
              <a:cs typeface="+mn-cs"/>
            </a:endParaRPr>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xmlns="" val="2332984023"/>
              </p:ext>
            </p:extLst>
          </p:nvPr>
        </p:nvGraphicFramePr>
        <p:xfrm>
          <a:off x="457200" y="1752600"/>
          <a:ext cx="8138160" cy="3403457"/>
        </p:xfrm>
        <a:graphic>
          <a:graphicData uri="http://schemas.openxmlformats.org/drawingml/2006/table">
            <a:tbl>
              <a:tblPr firstRow="1" bandRow="1">
                <a:tableStyleId>{5C22544A-7EE6-4342-B048-85BDC9FD1C3A}</a:tableStyleId>
              </a:tblPr>
              <a:tblGrid>
                <a:gridCol w="2712720"/>
                <a:gridCol w="1491996"/>
                <a:gridCol w="1586484"/>
                <a:gridCol w="2346960"/>
              </a:tblGrid>
              <a:tr h="1143000">
                <a:tc>
                  <a:txBody>
                    <a:bodyPr/>
                    <a:lstStyle/>
                    <a:p>
                      <a:pPr marL="0" algn="ctr" defTabSz="914400">
                        <a:buNone/>
                      </a:pPr>
                      <a:r>
                        <a:rPr lang="en-US" sz="2000" b="1" i="0">
                          <a:solidFill>
                            <a:schemeClr val="lt1"/>
                          </a:solidFill>
                          <a:latin typeface="PMingLiU" pitchFamily="18" charset="-120"/>
                          <a:ea typeface="PMingLiU" pitchFamily="18" charset="-120"/>
                          <a:cs typeface="+mn-cs"/>
                        </a:rPr>
                        <a:t>「聯邦醫療保險</a:t>
                      </a:r>
                      <a:r>
                        <a:rPr lang="en-US" sz="2000" b="1" i="0" smtClean="0">
                          <a:solidFill>
                            <a:schemeClr val="lt1"/>
                          </a:solidFill>
                          <a:latin typeface="PMingLiU" pitchFamily="18" charset="-120"/>
                          <a:ea typeface="PMingLiU" pitchFamily="18" charset="-120"/>
                          <a:cs typeface="+mn-cs"/>
                        </a:rPr>
                        <a:t>」</a:t>
                      </a:r>
                      <a:br>
                        <a:rPr lang="en-US" sz="2000" b="1" i="0" smtClean="0">
                          <a:solidFill>
                            <a:schemeClr val="lt1"/>
                          </a:solidFill>
                          <a:latin typeface="PMingLiU" pitchFamily="18" charset="-120"/>
                          <a:ea typeface="PMingLiU" pitchFamily="18" charset="-120"/>
                          <a:cs typeface="+mn-cs"/>
                        </a:rPr>
                      </a:br>
                      <a:r>
                        <a:rPr lang="zh-TW" altLang="en-US" sz="2000" b="1" i="0" smtClean="0">
                          <a:solidFill>
                            <a:schemeClr val="lt1"/>
                          </a:solidFill>
                          <a:latin typeface="PMingLiU" pitchFamily="18" charset="-120"/>
                          <a:ea typeface="PMingLiU" pitchFamily="18" charset="-120"/>
                          <a:cs typeface="+mn-cs"/>
                        </a:rPr>
                        <a:t>節省計劃</a:t>
                      </a:r>
                      <a:endParaRPr lang="en-US" sz="2000" b="1" i="0">
                        <a:solidFill>
                          <a:schemeClr val="lt1"/>
                        </a:solidFill>
                        <a:latin typeface="PMingLiU" pitchFamily="18" charset="-120"/>
                        <a:ea typeface="PMingLiU" pitchFamily="18" charset="-120"/>
                        <a:cs typeface="+mn-cs"/>
                      </a:endParaRPr>
                    </a:p>
                  </a:txBody>
                  <a:tcPr/>
                </a:tc>
                <a:tc>
                  <a:txBody>
                    <a:bodyPr/>
                    <a:lstStyle/>
                    <a:p>
                      <a:pPr marL="0" algn="ctr" defTabSz="914400">
                        <a:buNone/>
                      </a:pPr>
                      <a:r>
                        <a:rPr lang="en-US" sz="2000" b="1" i="0">
                          <a:solidFill>
                            <a:schemeClr val="lt1"/>
                          </a:solidFill>
                          <a:latin typeface="PMingLiU" pitchFamily="18" charset="-120"/>
                          <a:ea typeface="PMingLiU" pitchFamily="18" charset="-120"/>
                          <a:cs typeface="+mn-cs"/>
                        </a:rPr>
                        <a:t>個人月收入限額*</a:t>
                      </a:r>
                    </a:p>
                  </a:txBody>
                  <a:tcPr/>
                </a:tc>
                <a:tc>
                  <a:txBody>
                    <a:bodyPr/>
                    <a:lstStyle/>
                    <a:p>
                      <a:pPr marL="0" algn="ctr" defTabSz="914400">
                        <a:buNone/>
                      </a:pPr>
                      <a:r>
                        <a:rPr lang="en-US" sz="2000" b="1" i="0" smtClean="0">
                          <a:solidFill>
                            <a:schemeClr val="lt1"/>
                          </a:solidFill>
                          <a:latin typeface="PMingLiU" pitchFamily="18" charset="-120"/>
                          <a:ea typeface="PMingLiU" pitchFamily="18" charset="-120"/>
                          <a:cs typeface="+mn-cs"/>
                        </a:rPr>
                        <a:t>已婚夫婦</a:t>
                      </a:r>
                      <a:br>
                        <a:rPr lang="en-US" sz="2000" b="1" i="0" smtClean="0">
                          <a:solidFill>
                            <a:schemeClr val="lt1"/>
                          </a:solidFill>
                          <a:latin typeface="PMingLiU" pitchFamily="18" charset="-120"/>
                          <a:ea typeface="PMingLiU" pitchFamily="18" charset="-120"/>
                          <a:cs typeface="+mn-cs"/>
                        </a:rPr>
                      </a:br>
                      <a:r>
                        <a:rPr lang="en-US" sz="2000" b="1" i="0" smtClean="0">
                          <a:solidFill>
                            <a:schemeClr val="lt1"/>
                          </a:solidFill>
                          <a:latin typeface="PMingLiU" pitchFamily="18" charset="-120"/>
                          <a:ea typeface="PMingLiU" pitchFamily="18" charset="-120"/>
                          <a:cs typeface="+mn-cs"/>
                        </a:rPr>
                        <a:t>每月收入</a:t>
                      </a:r>
                      <a:br>
                        <a:rPr lang="en-US" sz="2000" b="1" i="0" smtClean="0">
                          <a:solidFill>
                            <a:schemeClr val="lt1"/>
                          </a:solidFill>
                          <a:latin typeface="PMingLiU" pitchFamily="18" charset="-120"/>
                          <a:ea typeface="PMingLiU" pitchFamily="18" charset="-120"/>
                          <a:cs typeface="+mn-cs"/>
                        </a:rPr>
                      </a:br>
                      <a:r>
                        <a:rPr lang="en-US" sz="2000" b="1" i="0" smtClean="0">
                          <a:solidFill>
                            <a:schemeClr val="lt1"/>
                          </a:solidFill>
                          <a:latin typeface="PMingLiU" pitchFamily="18" charset="-120"/>
                          <a:ea typeface="PMingLiU" pitchFamily="18" charset="-120"/>
                          <a:cs typeface="+mn-cs"/>
                        </a:rPr>
                        <a:t>限額</a:t>
                      </a:r>
                      <a:r>
                        <a:rPr lang="en-US" sz="2000" b="1" i="0">
                          <a:solidFill>
                            <a:schemeClr val="lt1"/>
                          </a:solidFill>
                          <a:latin typeface="PMingLiU" pitchFamily="18" charset="-120"/>
                          <a:ea typeface="PMingLiU" pitchFamily="18" charset="-120"/>
                          <a:cs typeface="+mn-cs"/>
                        </a:rPr>
                        <a:t>*</a:t>
                      </a:r>
                    </a:p>
                  </a:txBody>
                  <a:tcPr/>
                </a:tc>
                <a:tc>
                  <a:txBody>
                    <a:bodyPr/>
                    <a:lstStyle/>
                    <a:p>
                      <a:pPr marL="0" algn="ctr" defTabSz="914400">
                        <a:buNone/>
                      </a:pPr>
                      <a:r>
                        <a:rPr lang="en-US" sz="2000" b="1" i="0">
                          <a:solidFill>
                            <a:schemeClr val="lt1"/>
                          </a:solidFill>
                          <a:latin typeface="PMingLiU" pitchFamily="18" charset="-120"/>
                          <a:ea typeface="PMingLiU" pitchFamily="18" charset="-120"/>
                          <a:cs typeface="+mn-cs"/>
                        </a:rPr>
                        <a:t>幫助支付您的</a:t>
                      </a:r>
                    </a:p>
                  </a:txBody>
                  <a:tcPr/>
                </a:tc>
              </a:tr>
              <a:tr h="998757">
                <a:tc>
                  <a:txBody>
                    <a:bodyPr/>
                    <a:lstStyle/>
                    <a:p>
                      <a:pPr marL="0" algn="l" defTabSz="914400">
                        <a:buNone/>
                      </a:pPr>
                      <a:r>
                        <a:rPr lang="en-US" sz="2000" b="0" i="0" smtClean="0">
                          <a:solidFill>
                            <a:schemeClr val="dk1"/>
                          </a:solidFill>
                          <a:latin typeface="PMingLiU" pitchFamily="18" charset="-120"/>
                          <a:ea typeface="PMingLiU" pitchFamily="18" charset="-120"/>
                          <a:cs typeface="+mn-cs"/>
                        </a:rPr>
                        <a:t>指定的低收入</a:t>
                      </a:r>
                      <a:br>
                        <a:rPr lang="en-US" sz="2000" b="0" i="0" smtClean="0">
                          <a:solidFill>
                            <a:schemeClr val="dk1"/>
                          </a:solidFill>
                          <a:latin typeface="PMingLiU" pitchFamily="18" charset="-120"/>
                          <a:ea typeface="PMingLiU" pitchFamily="18" charset="-120"/>
                          <a:cs typeface="+mn-cs"/>
                        </a:rPr>
                      </a:br>
                      <a:r>
                        <a:rPr lang="en-US" sz="2000" b="0" i="0" smtClean="0">
                          <a:solidFill>
                            <a:schemeClr val="dk1"/>
                          </a:solidFill>
                          <a:latin typeface="PMingLiU" pitchFamily="18" charset="-120"/>
                          <a:ea typeface="PMingLiU" pitchFamily="18" charset="-120"/>
                          <a:cs typeface="+mn-cs"/>
                        </a:rPr>
                        <a:t>「</a:t>
                      </a:r>
                      <a:r>
                        <a:rPr lang="en-US" sz="2000" b="0" i="0">
                          <a:solidFill>
                            <a:schemeClr val="dk1"/>
                          </a:solidFill>
                          <a:latin typeface="PMingLiU" pitchFamily="18" charset="-120"/>
                          <a:ea typeface="PMingLiU" pitchFamily="18" charset="-120"/>
                          <a:cs typeface="+mn-cs"/>
                        </a:rPr>
                        <a:t>聯邦醫療保險</a:t>
                      </a:r>
                      <a:r>
                        <a:rPr lang="en-US" sz="2000" b="0" i="0" smtClean="0">
                          <a:solidFill>
                            <a:schemeClr val="dk1"/>
                          </a:solidFill>
                          <a:latin typeface="PMingLiU" pitchFamily="18" charset="-120"/>
                          <a:ea typeface="PMingLiU" pitchFamily="18" charset="-120"/>
                          <a:cs typeface="+mn-cs"/>
                        </a:rPr>
                        <a:t>」</a:t>
                      </a:r>
                      <a:br>
                        <a:rPr lang="en-US" sz="2000" b="0" i="0" smtClean="0">
                          <a:solidFill>
                            <a:schemeClr val="dk1"/>
                          </a:solidFill>
                          <a:latin typeface="PMingLiU" pitchFamily="18" charset="-120"/>
                          <a:ea typeface="PMingLiU" pitchFamily="18" charset="-120"/>
                          <a:cs typeface="+mn-cs"/>
                        </a:rPr>
                      </a:br>
                      <a:r>
                        <a:rPr lang="en-US" sz="2000" b="0" i="0" smtClean="0">
                          <a:solidFill>
                            <a:schemeClr val="dk1"/>
                          </a:solidFill>
                          <a:latin typeface="PMingLiU" pitchFamily="18" charset="-120"/>
                          <a:ea typeface="PMingLiU" pitchFamily="18" charset="-120"/>
                          <a:cs typeface="+mn-cs"/>
                        </a:rPr>
                        <a:t>受保人</a:t>
                      </a:r>
                      <a:r>
                        <a:rPr lang="en-US" sz="2000" b="0" i="0">
                          <a:solidFill>
                            <a:schemeClr val="dk1"/>
                          </a:solidFill>
                          <a:latin typeface="PMingLiU" pitchFamily="18" charset="-120"/>
                          <a:ea typeface="PMingLiU" pitchFamily="18" charset="-120"/>
                          <a:cs typeface="+mn-cs"/>
                        </a:rPr>
                        <a:t>（SLMB）</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$1,137.00</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$1,533.00</a:t>
                      </a:r>
                    </a:p>
                  </a:txBody>
                  <a:tcPr/>
                </a:tc>
                <a:tc>
                  <a:txBody>
                    <a:bodyPr/>
                    <a:lstStyle/>
                    <a:p>
                      <a:pPr marL="0" algn="l" defTabSz="914400">
                        <a:buNone/>
                      </a:pPr>
                      <a:r>
                        <a:rPr lang="en-US" sz="2000" b="0" i="0">
                          <a:solidFill>
                            <a:schemeClr val="dk1"/>
                          </a:solidFill>
                          <a:latin typeface="PMingLiU" pitchFamily="18" charset="-120"/>
                          <a:ea typeface="PMingLiU" pitchFamily="18" charset="-120"/>
                          <a:cs typeface="+mn-cs"/>
                        </a:rPr>
                        <a:t>僅限 B </a:t>
                      </a:r>
                      <a:r>
                        <a:rPr lang="zh-TW" altLang="en-US" sz="2000" b="0" i="0" smtClean="0">
                          <a:solidFill>
                            <a:schemeClr val="dk1"/>
                          </a:solidFill>
                          <a:latin typeface="PMingLiU" pitchFamily="18" charset="-120"/>
                          <a:ea typeface="PMingLiU" pitchFamily="18" charset="-120"/>
                          <a:cs typeface="+mn-cs"/>
                        </a:rPr>
                        <a:t>部份</a:t>
                      </a:r>
                      <a:r>
                        <a:rPr lang="en-US" sz="2000" b="0" i="0" smtClean="0">
                          <a:solidFill>
                            <a:schemeClr val="dk1"/>
                          </a:solidFill>
                          <a:latin typeface="PMingLiU" pitchFamily="18" charset="-120"/>
                          <a:ea typeface="PMingLiU" pitchFamily="18" charset="-120"/>
                          <a:cs typeface="+mn-cs"/>
                        </a:rPr>
                        <a:t>保費</a:t>
                      </a:r>
                      <a:endParaRPr lang="en-US" sz="2000" b="0" i="0">
                        <a:solidFill>
                          <a:schemeClr val="dk1"/>
                        </a:solidFill>
                        <a:latin typeface="PMingLiU" pitchFamily="18" charset="-120"/>
                        <a:ea typeface="PMingLiU" pitchFamily="18" charset="-120"/>
                        <a:cs typeface="+mn-cs"/>
                      </a:endParaRPr>
                    </a:p>
                  </a:txBody>
                  <a:tcPr/>
                </a:tc>
              </a:tr>
              <a:tr h="518160">
                <a:tc>
                  <a:txBody>
                    <a:bodyPr/>
                    <a:lstStyle/>
                    <a:p>
                      <a:pPr marL="0" algn="l" defTabSz="914400">
                        <a:buNone/>
                      </a:pPr>
                      <a:r>
                        <a:rPr lang="en-US" sz="2000" b="0" i="0">
                          <a:solidFill>
                            <a:schemeClr val="dk1"/>
                          </a:solidFill>
                          <a:latin typeface="PMingLiU" pitchFamily="18" charset="-120"/>
                          <a:ea typeface="PMingLiU" pitchFamily="18" charset="-120"/>
                          <a:cs typeface="+mn-cs"/>
                        </a:rPr>
                        <a:t>合格的個人（QI）</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$1,277.00</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$1,723.00</a:t>
                      </a:r>
                    </a:p>
                  </a:txBody>
                  <a:tcPr/>
                </a:tc>
                <a:tc>
                  <a:txBody>
                    <a:bodyPr/>
                    <a:lstStyle/>
                    <a:p>
                      <a:pPr marL="0" algn="l" defTabSz="914400">
                        <a:buNone/>
                      </a:pPr>
                      <a:r>
                        <a:rPr lang="en-US" sz="2000" b="0" i="0">
                          <a:solidFill>
                            <a:schemeClr val="dk1"/>
                          </a:solidFill>
                          <a:latin typeface="PMingLiU" pitchFamily="18" charset="-120"/>
                          <a:ea typeface="PMingLiU" pitchFamily="18" charset="-120"/>
                          <a:cs typeface="+mn-cs"/>
                        </a:rPr>
                        <a:t>僅限 B </a:t>
                      </a:r>
                      <a:r>
                        <a:rPr lang="zh-TW" altLang="en-US" sz="2000" b="0" i="0" smtClean="0">
                          <a:solidFill>
                            <a:schemeClr val="dk1"/>
                          </a:solidFill>
                          <a:latin typeface="PMingLiU" pitchFamily="18" charset="-120"/>
                          <a:ea typeface="PMingLiU" pitchFamily="18" charset="-120"/>
                          <a:cs typeface="+mn-cs"/>
                        </a:rPr>
                        <a:t>部份</a:t>
                      </a:r>
                      <a:r>
                        <a:rPr lang="en-US" sz="2000" b="0" i="0" smtClean="0">
                          <a:solidFill>
                            <a:schemeClr val="dk1"/>
                          </a:solidFill>
                          <a:latin typeface="PMingLiU" pitchFamily="18" charset="-120"/>
                          <a:ea typeface="PMingLiU" pitchFamily="18" charset="-120"/>
                          <a:cs typeface="+mn-cs"/>
                        </a:rPr>
                        <a:t>保費</a:t>
                      </a:r>
                      <a:endParaRPr lang="en-US" sz="2000" b="0" i="0">
                        <a:solidFill>
                          <a:schemeClr val="dk1"/>
                        </a:solidFill>
                        <a:latin typeface="PMingLiU" pitchFamily="18" charset="-120"/>
                        <a:ea typeface="PMingLiU" pitchFamily="18" charset="-120"/>
                        <a:cs typeface="+mn-cs"/>
                      </a:endParaRPr>
                    </a:p>
                  </a:txBody>
                  <a:tcPr/>
                </a:tc>
              </a:tr>
              <a:tr h="736457">
                <a:tc>
                  <a:txBody>
                    <a:bodyPr/>
                    <a:lstStyle/>
                    <a:p>
                      <a:pPr marL="0" algn="l" defTabSz="914400">
                        <a:buNone/>
                      </a:pPr>
                      <a:r>
                        <a:rPr lang="en-US" sz="2000" b="0" i="0" smtClean="0">
                          <a:solidFill>
                            <a:schemeClr val="dk1"/>
                          </a:solidFill>
                          <a:latin typeface="PMingLiU" pitchFamily="18" charset="-120"/>
                          <a:ea typeface="PMingLiU" pitchFamily="18" charset="-120"/>
                          <a:cs typeface="+mn-cs"/>
                        </a:rPr>
                        <a:t>合格</a:t>
                      </a:r>
                      <a:r>
                        <a:rPr lang="zh-TW" altLang="en-US" sz="2000" b="0" i="0" smtClean="0">
                          <a:solidFill>
                            <a:schemeClr val="dk1"/>
                          </a:solidFill>
                          <a:latin typeface="PMingLiU" pitchFamily="18" charset="-120"/>
                          <a:ea typeface="PMingLiU" pitchFamily="18" charset="-120"/>
                          <a:cs typeface="+mn-cs"/>
                        </a:rPr>
                        <a:t>在職</a:t>
                      </a:r>
                      <a:r>
                        <a:rPr lang="en-US" sz="2000" b="0" i="0" smtClean="0">
                          <a:solidFill>
                            <a:schemeClr val="dk1"/>
                          </a:solidFill>
                          <a:latin typeface="PMingLiU" pitchFamily="18" charset="-120"/>
                          <a:ea typeface="PMingLiU" pitchFamily="18" charset="-120"/>
                          <a:cs typeface="+mn-cs"/>
                        </a:rPr>
                        <a:t>殘障人士</a:t>
                      </a:r>
                      <a:br>
                        <a:rPr lang="en-US" sz="2000" b="0" i="0" smtClean="0">
                          <a:solidFill>
                            <a:schemeClr val="dk1"/>
                          </a:solidFill>
                          <a:latin typeface="PMingLiU" pitchFamily="18" charset="-120"/>
                          <a:ea typeface="PMingLiU" pitchFamily="18" charset="-120"/>
                          <a:cs typeface="+mn-cs"/>
                        </a:rPr>
                      </a:br>
                      <a:r>
                        <a:rPr lang="en-US" sz="2000" b="0" i="0" baseline="0" smtClean="0">
                          <a:solidFill>
                            <a:schemeClr val="dk1"/>
                          </a:solidFill>
                          <a:latin typeface="PMingLiU" pitchFamily="18" charset="-120"/>
                          <a:ea typeface="PMingLiU" pitchFamily="18" charset="-120"/>
                          <a:cs typeface="+mn-cs"/>
                        </a:rPr>
                        <a:t>（</a:t>
                      </a:r>
                      <a:r>
                        <a:rPr lang="en-US" sz="2000" b="0" i="0" baseline="0">
                          <a:solidFill>
                            <a:schemeClr val="dk1"/>
                          </a:solidFill>
                          <a:latin typeface="PMingLiU" pitchFamily="18" charset="-120"/>
                          <a:ea typeface="PMingLiU" pitchFamily="18" charset="-120"/>
                          <a:cs typeface="+mn-cs"/>
                        </a:rPr>
                        <a:t>QDWI）</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$3,809.00</a:t>
                      </a:r>
                    </a:p>
                  </a:txBody>
                  <a:tcPr/>
                </a:tc>
                <a:tc>
                  <a:txBody>
                    <a:bodyPr/>
                    <a:lstStyle/>
                    <a:p>
                      <a:pPr marL="0" algn="ctr" defTabSz="914400">
                        <a:buNone/>
                      </a:pPr>
                      <a:r>
                        <a:rPr lang="en-US" sz="2000" b="0" i="0">
                          <a:solidFill>
                            <a:schemeClr val="dk1"/>
                          </a:solidFill>
                          <a:latin typeface="PMingLiU" pitchFamily="18" charset="-120"/>
                          <a:ea typeface="PMingLiU" pitchFamily="18" charset="-120"/>
                          <a:cs typeface="+mn-cs"/>
                        </a:rPr>
                        <a:t>$5,129.00</a:t>
                      </a:r>
                    </a:p>
                  </a:txBody>
                  <a:tcPr/>
                </a:tc>
                <a:tc>
                  <a:txBody>
                    <a:bodyPr/>
                    <a:lstStyle/>
                    <a:p>
                      <a:pPr marL="0" algn="l" defTabSz="914400">
                        <a:buNone/>
                      </a:pPr>
                      <a:r>
                        <a:rPr lang="en-US" sz="2000" b="0" i="0">
                          <a:solidFill>
                            <a:schemeClr val="dk1"/>
                          </a:solidFill>
                          <a:latin typeface="PMingLiU" pitchFamily="18" charset="-120"/>
                          <a:ea typeface="PMingLiU" pitchFamily="18" charset="-120"/>
                          <a:cs typeface="+mn-cs"/>
                        </a:rPr>
                        <a:t>僅限 B </a:t>
                      </a:r>
                      <a:r>
                        <a:rPr lang="zh-TW" altLang="en-US" sz="2000" b="0" i="0" smtClean="0">
                          <a:solidFill>
                            <a:schemeClr val="dk1"/>
                          </a:solidFill>
                          <a:latin typeface="PMingLiU" pitchFamily="18" charset="-120"/>
                          <a:ea typeface="PMingLiU" pitchFamily="18" charset="-120"/>
                          <a:cs typeface="+mn-cs"/>
                        </a:rPr>
                        <a:t>部份</a:t>
                      </a:r>
                      <a:r>
                        <a:rPr lang="en-US" sz="2000" b="0" i="0" smtClean="0">
                          <a:solidFill>
                            <a:schemeClr val="dk1"/>
                          </a:solidFill>
                          <a:latin typeface="PMingLiU" pitchFamily="18" charset="-120"/>
                          <a:ea typeface="PMingLiU" pitchFamily="18" charset="-120"/>
                          <a:cs typeface="+mn-cs"/>
                        </a:rPr>
                        <a:t>保費</a:t>
                      </a:r>
                      <a:endParaRPr lang="en-US" sz="2000" b="0" i="0">
                        <a:solidFill>
                          <a:schemeClr val="dk1"/>
                        </a:solidFill>
                        <a:latin typeface="PMingLiU" pitchFamily="18" charset="-120"/>
                        <a:ea typeface="PMingLiU" pitchFamily="18" charset="-120"/>
                        <a:cs typeface="+mn-cs"/>
                      </a:endParaRPr>
                    </a:p>
                  </a:txBody>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pPr algn="ctr" defTabSz="914400">
              <a:spcBef>
                <a:spcPts val="0"/>
              </a:spcBef>
              <a:buNone/>
            </a:pPr>
            <a:r>
              <a:rPr lang="en-US" sz="4000" b="1" i="0">
                <a:solidFill>
                  <a:srgbClr val="464646"/>
                </a:solidFill>
                <a:effectLst>
                  <a:outerShdw blurRad="31750" dist="25400" dir="5400000" algn="tl">
                    <a:srgbClr val="000000">
                      <a:alpha val="25000"/>
                    </a:srgbClr>
                  </a:outerShdw>
                </a:effectLst>
                <a:ea typeface="+mj-ea"/>
                <a:cs typeface="+mj-cs"/>
              </a:rPr>
              <a:t>什麼是兒童健康保險計劃（CHIP）？</a:t>
            </a:r>
          </a:p>
        </p:txBody>
      </p:sp>
      <p:sp>
        <p:nvSpPr>
          <p:cNvPr id="41987" name="Rectangle 3"/>
          <p:cNvSpPr>
            <a:spLocks noGrp="1" noChangeArrowheads="1"/>
          </p:cNvSpPr>
          <p:nvPr>
            <p:ph type="body"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為美國未參加保險的兒童承保</a:t>
            </a:r>
          </a:p>
          <a:p>
            <a:pPr>
              <a:buClr>
                <a:srgbClr val="2DA2BF"/>
              </a:buClr>
            </a:pPr>
            <a:r>
              <a:rPr lang="en-US" sz="3200" smtClean="0"/>
              <a:t>由聯邦和州政府共同資助</a:t>
            </a:r>
            <a:endParaRPr lang="en-US" sz="3200" b="0" i="0">
              <a:solidFill>
                <a:schemeClr val="tx1"/>
              </a:solidFill>
              <a:ea typeface="+mn-ea"/>
              <a:cs typeface="+mn-cs"/>
            </a:endParaRP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由各州管理</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各州可選擇擴展「州醫療補助」、制定獨立的計劃或者制定綜合計劃</a:t>
            </a:r>
          </a:p>
        </p:txBody>
      </p:sp>
      <p:sp>
        <p:nvSpPr>
          <p:cNvPr id="41988" name="Slide Number Placeholder 3"/>
          <p:cNvSpPr>
            <a:spLocks noGrp="1"/>
          </p:cNvSpPr>
          <p:nvPr>
            <p:ph type="sldNum" sz="quarter" idx="11"/>
          </p:nvPr>
        </p:nvSpPr>
        <p:spPr>
          <a:xfrm>
            <a:off x="6629400" y="6400800"/>
            <a:ext cx="2350681" cy="365125"/>
          </a:xfrm>
          <a:noFill/>
        </p:spPr>
        <p:txBody>
          <a:bodyPr/>
          <a:lstStyle/>
          <a:p>
            <a:pPr algn="r" defTabSz="914400">
              <a:buNone/>
            </a:pPr>
            <a:fld id="{0858F872-21EE-410D-B96C-B93F433FBF90}" type="slidenum">
              <a:rPr lang="en-US" sz="1000" b="0" i="0">
                <a:solidFill>
                  <a:schemeClr val="tx1"/>
                </a:solidFill>
                <a:ea typeface="+mn-ea"/>
                <a:cs typeface="+mn-cs"/>
              </a:rPr>
              <a:pPr algn="r" defTabSz="914400">
                <a:buNone/>
              </a:pPr>
              <a:t>45</a:t>
            </a:fld>
            <a:endParaRPr lang="en-US" sz="1000" b="0" i="0">
              <a:solidFill>
                <a:schemeClr val="tx1"/>
              </a:solidFill>
              <a:ea typeface="+mn-ea"/>
              <a:cs typeface="+mn-cs"/>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a:xfrm>
            <a:off x="3962400" y="6400800"/>
            <a:ext cx="2350681" cy="365125"/>
          </a:xfrm>
        </p:spPr>
        <p:txBody>
          <a:bodyPr/>
          <a:lstStyle/>
          <a:p>
            <a:pPr algn="r" defTabSz="914400">
              <a:buNone/>
            </a:pPr>
            <a:r>
              <a:rPr lang="en-US" sz="1000" b="0" i="0">
                <a:solidFill>
                  <a:schemeClr val="tx1"/>
                </a:solidFill>
                <a:ea typeface="+mn-ea"/>
                <a:cs typeface="+mn-cs"/>
              </a:rPr>
              <a:t>入門指南</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1"/>
          </p:nvPr>
        </p:nvSpPr>
        <p:spPr>
          <a:xfrm>
            <a:off x="6553200" y="6400800"/>
            <a:ext cx="2350681" cy="365125"/>
          </a:xfrm>
          <a:noFill/>
        </p:spPr>
        <p:txBody>
          <a:bodyPr/>
          <a:lstStyle/>
          <a:p>
            <a:pPr algn="r" defTabSz="914400">
              <a:buNone/>
            </a:pPr>
            <a:fld id="{3D323DB2-D11A-48DD-95E5-5FBE35499335}" type="slidenum">
              <a:rPr lang="en-US" sz="1000" b="0" i="0">
                <a:solidFill>
                  <a:schemeClr val="tx1"/>
                </a:solidFill>
                <a:ea typeface="+mn-ea"/>
                <a:cs typeface="+mn-cs"/>
              </a:rPr>
              <a:pPr algn="r" defTabSz="914400">
                <a:buNone/>
              </a:pPr>
              <a:t>46</a:t>
            </a:fld>
            <a:endParaRPr lang="en-US" sz="1000" b="0" i="0">
              <a:solidFill>
                <a:schemeClr val="tx1"/>
              </a:solidFill>
              <a:ea typeface="+mn-ea"/>
              <a:cs typeface="+mn-cs"/>
            </a:endParaRPr>
          </a:p>
        </p:txBody>
      </p:sp>
      <p:sp>
        <p:nvSpPr>
          <p:cNvPr id="48131" name="AutoShape 2"/>
          <p:cNvSpPr>
            <a:spLocks noGrp="1" noChangeArrowheads="1"/>
          </p:cNvSpPr>
          <p:nvPr>
            <p:ph type="title" idx="4294967295"/>
          </p:nvPr>
        </p:nvSpPr>
        <p:spPr/>
        <p:txBody>
          <a:bodyPr lIns="0" rIns="0" bIns="0" anchor="ctr"/>
          <a:lstStyle/>
          <a:p>
            <a:pPr algn="ctr" defTabSz="914400">
              <a:spcBef>
                <a:spcPts val="0"/>
              </a:spcBef>
              <a:buNone/>
            </a:pPr>
            <a:r>
              <a:rPr lang="en-US" sz="3800" b="1" i="0">
                <a:solidFill>
                  <a:srgbClr val="464646"/>
                </a:solidFill>
                <a:effectLst>
                  <a:outerShdw blurRad="31750" dist="25400" dir="5400000" algn="tl">
                    <a:srgbClr val="000000">
                      <a:alpha val="25000"/>
                    </a:srgbClr>
                  </a:outerShdw>
                </a:effectLst>
                <a:ea typeface="+mj-ea"/>
                <a:cs typeface="+mj-cs"/>
              </a:rPr>
              <a:t>什麼人符合 CHIP 資格？</a:t>
            </a:r>
          </a:p>
        </p:txBody>
      </p:sp>
      <p:sp>
        <p:nvSpPr>
          <p:cNvPr id="30723" name="Rectangle 3"/>
          <p:cNvSpPr>
            <a:spLocks noGrp="1" noChangeArrowheads="1"/>
          </p:cNvSpPr>
          <p:nvPr>
            <p:ph idx="4294967295"/>
          </p:nvPr>
        </p:nvSpPr>
        <p:spPr/>
        <p:txBody>
          <a:bodyPr>
            <a:normAutofit/>
          </a:bodyPr>
          <a:lstStyle/>
          <a:p>
            <a:pPr marL="274320" indent="-274320"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19 歲以下沒有保險的兒童和孕婦</a:t>
            </a:r>
          </a:p>
          <a:p>
            <a:pPr marL="512064" lvl="2" indent="-274320" algn="l" defTabSz="914400">
              <a:spcBef>
                <a:spcPts val="350"/>
              </a:spcBef>
              <a:buClr>
                <a:srgbClr val="DA1F28"/>
              </a:buClr>
              <a:buSzPct val="100000"/>
              <a:buFont typeface="Verdana"/>
              <a:buChar char="◦"/>
            </a:pPr>
            <a:r>
              <a:rPr lang="en-US" sz="2800" b="0" i="0">
                <a:solidFill>
                  <a:schemeClr val="tx1"/>
                </a:solidFill>
                <a:ea typeface="+mn-ea"/>
                <a:cs typeface="+mn-cs"/>
              </a:rPr>
              <a:t>家庭收入高於「州醫療補助」標準</a:t>
            </a:r>
          </a:p>
          <a:p>
            <a:pPr marL="274320" indent="-274320" algn="l" defTabSz="914400">
              <a:spcBef>
                <a:spcPts val="400"/>
              </a:spcBef>
              <a:spcAft>
                <a:spcPts val="0"/>
              </a:spcAft>
              <a:buClr>
                <a:srgbClr val="2DA2BF"/>
              </a:buClr>
              <a:buSzPct val="68000"/>
              <a:buFont typeface="Wingdings 3"/>
              <a:buChar char=""/>
            </a:pPr>
            <a:r>
              <a:rPr lang="en-US" sz="3200" b="0" i="0">
                <a:solidFill>
                  <a:schemeClr val="tx1"/>
                </a:solidFill>
                <a:ea typeface="+mn-ea"/>
                <a:cs typeface="Times New Roman"/>
              </a:rPr>
              <a:t>必須是美國公民 </a:t>
            </a:r>
          </a:p>
          <a:p>
            <a:pPr marL="530352" lvl="1" indent="-274320" algn="l" defTabSz="914400">
              <a:spcBef>
                <a:spcPts val="324"/>
              </a:spcBef>
              <a:buClr>
                <a:srgbClr val="DA1F28"/>
              </a:buClr>
              <a:buFont typeface="Verdana"/>
              <a:buChar char="◦"/>
            </a:pPr>
            <a:r>
              <a:rPr lang="en-US" sz="2400" b="0" i="0">
                <a:solidFill>
                  <a:schemeClr val="tx1"/>
                </a:solidFill>
                <a:ea typeface="+mn-ea"/>
                <a:cs typeface="Times New Roman"/>
              </a:rPr>
              <a:t>或合法在美國居住的某些非美國公民</a:t>
            </a:r>
          </a:p>
          <a:p>
            <a:pPr marL="274320" indent="-274320" algn="l" defTabSz="914400">
              <a:spcBef>
                <a:spcPts val="400"/>
              </a:spcBef>
              <a:spcAft>
                <a:spcPts val="0"/>
              </a:spcAft>
              <a:buClr>
                <a:srgbClr val="2DA2BF"/>
              </a:buClr>
              <a:buSzPct val="68000"/>
              <a:buFont typeface="Wingdings 3"/>
              <a:buChar char=""/>
            </a:pPr>
            <a:r>
              <a:rPr lang="en-US" sz="3200" b="0" i="0" smtClean="0">
                <a:solidFill>
                  <a:schemeClr val="tx1"/>
                </a:solidFill>
                <a:ea typeface="+mn-ea"/>
                <a:cs typeface="+mn-cs"/>
              </a:rPr>
              <a:t>沒有健康保險的家庭 </a:t>
            </a:r>
            <a:endParaRPr lang="en-US" sz="3200" b="0" i="0">
              <a:solidFill>
                <a:schemeClr val="tx1"/>
              </a:solidFill>
              <a:ea typeface="+mn-ea"/>
              <a:cs typeface="+mn-cs"/>
            </a:endParaRPr>
          </a:p>
          <a:p>
            <a:pPr marL="530352" lvl="1" indent="-274320" algn="l" defTabSz="914400">
              <a:spcBef>
                <a:spcPts val="324"/>
              </a:spcBef>
              <a:buClr>
                <a:srgbClr val="DA1F28"/>
              </a:buClr>
              <a:buFont typeface="Verdana"/>
              <a:buChar char="◦"/>
            </a:pPr>
            <a:r>
              <a:rPr lang="en-US" sz="2400" b="0" i="0">
                <a:solidFill>
                  <a:schemeClr val="tx1"/>
                </a:solidFill>
                <a:ea typeface="+mn-ea"/>
                <a:cs typeface="+mn-cs"/>
              </a:rPr>
              <a:t>即使兒童的父母在工作也可能符合資格  </a:t>
            </a: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a:xfrm>
            <a:off x="4114800" y="6400800"/>
            <a:ext cx="2350681" cy="365125"/>
          </a:xfrm>
        </p:spPr>
        <p:txBody>
          <a:bodyPr/>
          <a:lstStyle/>
          <a:p>
            <a:pPr algn="r" defTabSz="914400">
              <a:buNone/>
            </a:pPr>
            <a:r>
              <a:rPr lang="en-US" sz="1000" b="0" i="0">
                <a:solidFill>
                  <a:schemeClr val="tx1"/>
                </a:solidFill>
                <a:ea typeface="+mn-ea"/>
                <a:cs typeface="+mn-cs"/>
              </a:rPr>
              <a:t>入門指南</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525963"/>
          </a:xfrm>
        </p:spPr>
        <p:txBody>
          <a:bodyPr>
            <a:normAutofit/>
          </a:bodyPr>
          <a:lstStyle/>
          <a:p>
            <a:pPr marL="365760" lvl="1" indent="-256032" algn="l" defTabSz="914400">
              <a:spcBef>
                <a:spcPts val="400"/>
              </a:spcBef>
              <a:buClr>
                <a:srgbClr val="2DA2BF"/>
              </a:buClr>
              <a:buSzPct val="68000"/>
              <a:buFont typeface="Wingdings 3"/>
              <a:buChar char=""/>
            </a:pPr>
            <a:r>
              <a:rPr lang="en-US" sz="3200" b="0" i="0">
                <a:solidFill>
                  <a:schemeClr val="tx1"/>
                </a:solidFill>
                <a:ea typeface="PMingLiU" pitchFamily="18" charset="-120"/>
              </a:rPr>
              <a:t>如果您可能符合資格</a:t>
            </a:r>
            <a:r>
              <a:rPr lang="en-US" sz="3200" b="0" i="0" smtClean="0">
                <a:solidFill>
                  <a:schemeClr val="tx1"/>
                </a:solidFill>
                <a:ea typeface="PMingLiU" pitchFamily="18" charset="-120"/>
              </a:rPr>
              <a:t>，</a:t>
            </a:r>
            <a:r>
              <a:rPr lang="zh-TW" altLang="en-US" sz="3200" b="0" i="0" smtClean="0">
                <a:solidFill>
                  <a:schemeClr val="tx1"/>
                </a:solidFill>
                <a:ea typeface="PMingLiU" pitchFamily="18" charset="-120"/>
              </a:rPr>
              <a:t>考慮</a:t>
            </a:r>
            <a:r>
              <a:rPr lang="en-US" sz="3200" b="0" i="0" smtClean="0">
                <a:solidFill>
                  <a:schemeClr val="tx1"/>
                </a:solidFill>
                <a:ea typeface="PMingLiU" pitchFamily="18" charset="-120"/>
              </a:rPr>
              <a:t>申請</a:t>
            </a:r>
            <a:endParaRPr lang="en-US" sz="3200" b="0" i="0">
              <a:solidFill>
                <a:schemeClr val="tx1"/>
              </a:solidFill>
              <a:ea typeface="PMingLiU" pitchFamily="18" charset="-120"/>
            </a:endParaRPr>
          </a:p>
          <a:p>
            <a:pPr marL="365760" lvl="1" indent="-256032">
              <a:spcBef>
                <a:spcPts val="400"/>
              </a:spcBef>
              <a:buClr>
                <a:srgbClr val="2DA2BF"/>
              </a:buClr>
              <a:buSzPct val="68000"/>
              <a:buFont typeface="Wingdings 3"/>
              <a:buChar char=""/>
            </a:pPr>
            <a:r>
              <a:rPr lang="en-US" sz="3200" b="0" i="0" smtClean="0">
                <a:solidFill>
                  <a:schemeClr val="tx1"/>
                </a:solidFill>
                <a:ea typeface="PMingLiU" pitchFamily="18" charset="-120"/>
              </a:rPr>
              <a:t>您的</a:t>
            </a:r>
            <a:r>
              <a:rPr lang="en-US" sz="3200" smtClean="0">
                <a:ea typeface="PMingLiU" pitchFamily="18" charset="-120"/>
              </a:rPr>
              <a:t>州健康保險援助計劃</a:t>
            </a:r>
            <a:r>
              <a:rPr lang="zh-TW" altLang="en-US" sz="3200" smtClean="0">
                <a:ea typeface="PMingLiU" pitchFamily="18" charset="-120"/>
              </a:rPr>
              <a:t>（</a:t>
            </a:r>
            <a:r>
              <a:rPr lang="en-US" altLang="zh-TW" sz="3200" smtClean="0">
                <a:ea typeface="PMingLiU" pitchFamily="18" charset="-120"/>
              </a:rPr>
              <a:t>SHIP</a:t>
            </a:r>
            <a:r>
              <a:rPr lang="zh-TW" altLang="en-US" sz="3200" smtClean="0">
                <a:ea typeface="PMingLiU" pitchFamily="18" charset="-120"/>
              </a:rPr>
              <a:t>）</a:t>
            </a:r>
            <a:r>
              <a:rPr lang="en-US" altLang="zh-TW" sz="3200" smtClean="0">
                <a:ea typeface="PMingLiU" pitchFamily="18" charset="-120"/>
              </a:rPr>
              <a:t/>
            </a:r>
            <a:br>
              <a:rPr lang="en-US" altLang="zh-TW" sz="3200" smtClean="0">
                <a:ea typeface="PMingLiU" pitchFamily="18" charset="-120"/>
              </a:rPr>
            </a:br>
            <a:r>
              <a:rPr lang="en-US" sz="3200" b="0" i="0" smtClean="0">
                <a:solidFill>
                  <a:schemeClr val="tx1"/>
                </a:solidFill>
                <a:ea typeface="PMingLiU" pitchFamily="18" charset="-120"/>
              </a:rPr>
              <a:t>可為您提供幫助</a:t>
            </a:r>
            <a:endParaRPr lang="en-US" sz="3200" b="0" i="0">
              <a:solidFill>
                <a:schemeClr val="tx1"/>
              </a:solidFill>
              <a:ea typeface="PMingLiU" pitchFamily="18" charset="-120"/>
            </a:endParaRPr>
          </a:p>
          <a:p>
            <a:pPr marL="365760" lvl="1" indent="-256032" algn="l" defTabSz="914400">
              <a:spcBef>
                <a:spcPts val="400"/>
              </a:spcBef>
              <a:buNone/>
            </a:pPr>
            <a:endParaRPr lang="en-US" sz="2700" dirty="0" smtClean="0">
              <a:ea typeface="PMingLiU" pitchFamily="18" charset="-120"/>
            </a:endParaRPr>
          </a:p>
          <a:p>
            <a:pPr marL="365760" indent="-256032" algn="l" defTabSz="914400">
              <a:spcBef>
                <a:spcPts val="400"/>
              </a:spcBef>
              <a:spcAft>
                <a:spcPts val="0"/>
              </a:spcAft>
              <a:buClr>
                <a:srgbClr val="2DA2BF"/>
              </a:buClr>
              <a:buSzPct val="68000"/>
              <a:buFont typeface="Wingdings 3"/>
              <a:buChar char=""/>
            </a:pPr>
            <a:endParaRPr lang="en-US" dirty="0" smtClean="0">
              <a:ea typeface="PMingLiU" pitchFamily="18" charset="-120"/>
            </a:endParaRPr>
          </a:p>
        </p:txBody>
      </p:sp>
      <p:sp>
        <p:nvSpPr>
          <p:cNvPr id="5" name="Date Placeholder 4"/>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7" name="Footer Placeholder 6"/>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6" name="Slide Number Placeholder 5"/>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47</a:t>
            </a:fld>
            <a:endParaRPr lang="en-US" sz="1000" b="0" i="0">
              <a:solidFill>
                <a:schemeClr val="tx1"/>
              </a:solidFill>
              <a:ea typeface="+mn-ea"/>
              <a:cs typeface="+mn-cs"/>
            </a:endParaRPr>
          </a:p>
        </p:txBody>
      </p:sp>
      <p:sp>
        <p:nvSpPr>
          <p:cNvPr id="9" name="Title 1"/>
          <p:cNvSpPr>
            <a:spLocks noGrp="1"/>
          </p:cNvSpPr>
          <p:nvPr>
            <p:ph type="title"/>
          </p:nvPr>
        </p:nvSpPr>
        <p:spPr/>
        <p:txBody>
          <a:bodyPr anchor="t">
            <a:normAutofit fontScale="90000"/>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mj-ea"/>
                <a:cs typeface="+mj-cs"/>
              </a:rPr>
              <a:t>決定</a:t>
            </a:r>
            <a:r>
              <a:rPr lang="en-US" sz="4100" b="1" i="0">
                <a:solidFill>
                  <a:srgbClr val="464646"/>
                </a:solidFill>
                <a:effectLst>
                  <a:outerShdw blurRad="31750" dist="25400" dir="5400000" algn="tl">
                    <a:srgbClr val="000000">
                      <a:alpha val="25000"/>
                    </a:srgbClr>
                  </a:outerShdw>
                </a:effectLst>
                <a:ea typeface="+mj-ea"/>
                <a:cs typeface="+mj-cs"/>
              </a:rPr>
              <a:t/>
            </a:r>
            <a:br>
              <a:rPr lang="en-US" sz="4100" b="1" i="0">
                <a:solidFill>
                  <a:srgbClr val="464646"/>
                </a:solidFill>
                <a:effectLst>
                  <a:outerShdw blurRad="31750" dist="25400" dir="5400000" algn="tl">
                    <a:srgbClr val="000000">
                      <a:alpha val="25000"/>
                    </a:srgbClr>
                  </a:outerShdw>
                </a:effectLst>
                <a:ea typeface="+mj-ea"/>
                <a:cs typeface="+mj-cs"/>
              </a:rPr>
            </a:br>
            <a:r>
              <a:rPr lang="en-US" sz="4100" b="1" i="0">
                <a:solidFill>
                  <a:srgbClr val="464646"/>
                </a:solidFill>
                <a:effectLst>
                  <a:outerShdw blurRad="31750" dist="25400" dir="5400000" algn="tl">
                    <a:srgbClr val="000000">
                      <a:alpha val="25000"/>
                    </a:srgbClr>
                  </a:outerShdw>
                </a:effectLst>
                <a:ea typeface="+mj-ea"/>
                <a:cs typeface="+mj-cs"/>
              </a:rPr>
              <a:t>我應該申請這些計劃嗎？</a:t>
            </a:r>
            <a:br>
              <a:rPr lang="en-US" sz="4100" b="1" i="0">
                <a:solidFill>
                  <a:srgbClr val="464646"/>
                </a:solidFill>
                <a:effectLst>
                  <a:outerShdw blurRad="31750" dist="25400" dir="5400000" algn="tl">
                    <a:srgbClr val="000000">
                      <a:alpha val="25000"/>
                    </a:srgbClr>
                  </a:outerShdw>
                </a:effectLst>
                <a:ea typeface="+mj-ea"/>
                <a:cs typeface="+mj-cs"/>
              </a:rPr>
            </a:br>
            <a:endParaRPr lang="en-US" sz="4100" b="1" i="0">
              <a:solidFill>
                <a:srgbClr val="464646"/>
              </a:solidFill>
              <a:effectLst>
                <a:outerShdw blurRad="31750" dist="25400" dir="5400000" algn="tl">
                  <a:srgbClr val="000000">
                    <a:alpha val="25000"/>
                  </a:srgbClr>
                </a:outerShdw>
              </a:effectLst>
              <a:ea typeface="+mj-ea"/>
              <a:cs typeface="+mj-cs"/>
            </a:endParaRPr>
          </a:p>
        </p:txBody>
      </p:sp>
      <p:sp>
        <p:nvSpPr>
          <p:cNvPr id="8" name="Rectangle 7"/>
          <p:cNvSpPr/>
          <p:nvPr/>
        </p:nvSpPr>
        <p:spPr>
          <a:xfrm>
            <a:off x="6114927" y="1219200"/>
            <a:ext cx="1646605" cy="923330"/>
          </a:xfrm>
          <a:prstGeom prst="rect">
            <a:avLst/>
          </a:prstGeom>
          <a:noFill/>
        </p:spPr>
        <p:txBody>
          <a:bodyPr wrap="none" lIns="91440" tIns="45720" rIns="91440" bIns="45720">
            <a:spAutoFit/>
          </a:bodyPr>
          <a:lstStyle/>
          <a:p>
            <a:pPr algn="ctr"/>
            <a:r>
              <a:rPr lang="zh-TW" altLang="en-US" sz="5400" b="1" spc="30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PMingLiU" pitchFamily="18" charset="-120"/>
              </a:rPr>
              <a:t>應該</a:t>
            </a:r>
            <a:endParaRPr lang="en-US" sz="5400" b="1" i="0" cap="none" spc="300">
              <a:latin typeface="PMingLiU" pitchFamily="18" charset="-12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PMingLiU" pitchFamily="18" charset="-120"/>
              </a:rPr>
              <a:t>「聯邦醫療保險」是一個健康保險計劃</a:t>
            </a:r>
          </a:p>
          <a:p>
            <a:pPr>
              <a:buClr>
                <a:srgbClr val="2DA2BF"/>
              </a:buClr>
            </a:pPr>
            <a:r>
              <a:rPr lang="en-US" smtClean="0">
                <a:ea typeface="PMingLiU" pitchFamily="18" charset="-120"/>
              </a:rPr>
              <a:t>並不承保</a:t>
            </a:r>
            <a:r>
              <a:rPr lang="en-US" sz="2800" b="0" i="0" smtClean="0">
                <a:solidFill>
                  <a:schemeClr val="tx1"/>
                </a:solidFill>
                <a:ea typeface="PMingLiU" pitchFamily="18" charset="-120"/>
              </a:rPr>
              <a:t>您所有醫療護理</a:t>
            </a:r>
          </a:p>
          <a:p>
            <a:pPr marL="365760" indent="-256032" algn="l" defTabSz="914400">
              <a:spcBef>
                <a:spcPts val="400"/>
              </a:spcBef>
              <a:spcAft>
                <a:spcPts val="0"/>
              </a:spcAft>
              <a:buClr>
                <a:srgbClr val="2DA2BF"/>
              </a:buClr>
              <a:buSzPct val="68000"/>
              <a:buFont typeface="Wingdings 3"/>
              <a:buChar char=""/>
            </a:pPr>
            <a:r>
              <a:rPr lang="en-US" sz="2800" b="0" i="0" smtClean="0">
                <a:solidFill>
                  <a:schemeClr val="tx1"/>
                </a:solidFill>
                <a:ea typeface="PMingLiU" pitchFamily="18" charset="-120"/>
              </a:rPr>
              <a:t>該計劃還有其他方式可獲得承保</a:t>
            </a:r>
          </a:p>
          <a:p>
            <a:pPr marL="365760" indent="-256032" algn="l" defTabSz="914400">
              <a:spcBef>
                <a:spcPts val="400"/>
              </a:spcBef>
              <a:spcAft>
                <a:spcPts val="0"/>
              </a:spcAft>
              <a:buClr>
                <a:srgbClr val="2DA2BF"/>
              </a:buClr>
              <a:buSzPct val="68000"/>
              <a:buFont typeface="Wingdings 3"/>
              <a:buChar char=""/>
            </a:pPr>
            <a:r>
              <a:rPr lang="en-US" sz="2800" b="0" i="0" smtClean="0">
                <a:solidFill>
                  <a:schemeClr val="tx1"/>
                </a:solidFill>
                <a:ea typeface="PMingLiU" pitchFamily="18" charset="-120"/>
              </a:rPr>
              <a:t>有些計劃針對收入和資產有限的人</a:t>
            </a:r>
            <a:endParaRPr lang="en-US" sz="2800" b="0" i="0">
              <a:solidFill>
                <a:schemeClr val="tx1"/>
              </a:solidFill>
              <a:ea typeface="PMingLiU" pitchFamily="18" charset="-120"/>
            </a:endParaRP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PMingLiU" pitchFamily="18" charset="-120"/>
              </a:rPr>
              <a:t>重要</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作出正確的決定</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在正確的時間作出正確的決定</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需要時</a:t>
            </a:r>
            <a:r>
              <a:rPr lang="zh-TW" altLang="en-US" sz="2400" b="0" i="0" smtClean="0">
                <a:solidFill>
                  <a:schemeClr val="tx1"/>
                </a:solidFill>
                <a:ea typeface="PMingLiU" pitchFamily="18" charset="-120"/>
              </a:rPr>
              <a:t>尋求</a:t>
            </a:r>
            <a:r>
              <a:rPr lang="en-US" sz="2400" b="0" i="0" smtClean="0">
                <a:solidFill>
                  <a:schemeClr val="tx1"/>
                </a:solidFill>
                <a:ea typeface="PMingLiU" pitchFamily="18" charset="-120"/>
              </a:rPr>
              <a:t>幫助</a:t>
            </a:r>
            <a:endParaRPr lang="en-US" sz="2400" b="0" i="0">
              <a:solidFill>
                <a:schemeClr val="tx1"/>
              </a:solidFill>
              <a:ea typeface="PMingLiU" pitchFamily="18" charset="-120"/>
            </a:endParaRP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48</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zh-TW" altLang="en-US" sz="4100" b="1" i="0" smtClean="0">
                <a:solidFill>
                  <a:srgbClr val="464646"/>
                </a:solidFill>
                <a:effectLst>
                  <a:outerShdw blurRad="31750" dist="25400" dir="5400000" algn="tl">
                    <a:srgbClr val="000000">
                      <a:alpha val="25000"/>
                    </a:srgbClr>
                  </a:outerShdw>
                </a:effectLst>
                <a:ea typeface="PMingLiU" pitchFamily="18" charset="-120"/>
              </a:rPr>
              <a:t>重點緊記</a:t>
            </a: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「州醫療補助」 </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為收入和資產有限的人提供幫助</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每個州各不相同</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兒童健康保險計劃</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為沒有保險的兒童承保</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孕婦</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受保前已有病症保險計劃</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直到 2014 年</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為某些沒有保險的人士承保</a:t>
            </a:r>
          </a:p>
          <a:p>
            <a:pPr marL="859536" lvl="2" indent="-228600" algn="l" defTabSz="914400">
              <a:spcBef>
                <a:spcPts val="350"/>
              </a:spcBef>
              <a:buClr>
                <a:srgbClr val="2DA2BF"/>
              </a:buClr>
              <a:buSzPct val="100000"/>
              <a:buFont typeface="Wingdings 2"/>
              <a:buChar char=""/>
            </a:pPr>
            <a:r>
              <a:rPr lang="en-US" sz="2400" b="0" i="0">
                <a:solidFill>
                  <a:schemeClr val="tx1"/>
                </a:solidFill>
                <a:ea typeface="+mn-ea"/>
                <a:cs typeface="+mn-cs"/>
              </a:rPr>
              <a:t>無論其健康狀況如何</a:t>
            </a:r>
          </a:p>
          <a:p>
            <a:pPr marL="621792" lvl="1" indent="-228600" algn="l" defTabSz="914400">
              <a:spcBef>
                <a:spcPts val="324"/>
              </a:spcBef>
              <a:buClr>
                <a:srgbClr val="EB641B"/>
              </a:buClr>
              <a:buFont typeface="Verdana"/>
              <a:buChar char="◦"/>
            </a:pPr>
            <a:endParaRPr lang="en-US" dirty="0" smtClean="0"/>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49</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spcBef>
                <a:spcPts val="0"/>
              </a:spcBef>
            </a:pPr>
            <a:r>
              <a:rPr lang="zh-TW" altLang="en-US">
                <a:solidFill>
                  <a:srgbClr val="464646"/>
                </a:solidFill>
                <a:effectLst>
                  <a:outerShdw blurRad="31750" dist="25400" dir="5400000" algn="tl">
                    <a:srgbClr val="000000">
                      <a:alpha val="25000"/>
                    </a:srgbClr>
                  </a:outerShdw>
                </a:effectLst>
                <a:ea typeface="PMingLiU" pitchFamily="18" charset="-120"/>
              </a:rPr>
              <a:t>重點緊記</a:t>
            </a: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5</a:t>
            </a:fld>
            <a:endParaRPr lang="en-US" sz="1000" b="0" i="0">
              <a:solidFill>
                <a:schemeClr val="tx1"/>
              </a:solidFill>
              <a:ea typeface="+mn-ea"/>
              <a:cs typeface="+mn-cs"/>
            </a:endParaRPr>
          </a:p>
        </p:txBody>
      </p:sp>
      <p:sp>
        <p:nvSpPr>
          <p:cNvPr id="6" name="Title 5"/>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rPr>
              <a:t>「聯邦醫療保險」</a:t>
            </a:r>
            <a:r>
              <a:rPr lang="en-US" sz="4100" b="1" i="0" smtClean="0">
                <a:solidFill>
                  <a:srgbClr val="464646"/>
                </a:solidFill>
                <a:effectLst>
                  <a:outerShdw blurRad="31750" dist="25400" dir="5400000" algn="tl">
                    <a:srgbClr val="000000">
                      <a:alpha val="25000"/>
                    </a:srgbClr>
                  </a:outerShdw>
                </a:effectLst>
                <a:ea typeface="PMingLiU" pitchFamily="18" charset="-120"/>
              </a:rPr>
              <a:t>的四個</a:t>
            </a:r>
            <a:r>
              <a:rPr lang="zh-TW" altLang="en-US" sz="4100" b="1" i="0" smtClean="0">
                <a:solidFill>
                  <a:srgbClr val="464646"/>
                </a:solidFill>
                <a:effectLst>
                  <a:outerShdw blurRad="31750" dist="25400" dir="5400000" algn="tl">
                    <a:srgbClr val="000000">
                      <a:alpha val="25000"/>
                    </a:srgbClr>
                  </a:outerShdw>
                </a:effectLst>
                <a:ea typeface="PMingLiU" pitchFamily="18" charset="-120"/>
              </a:rPr>
              <a:t>部份</a:t>
            </a:r>
            <a:endParaRPr lang="en-US" sz="4100" b="1" i="0">
              <a:solidFill>
                <a:srgbClr val="464646"/>
              </a:solidFill>
              <a:effectLst>
                <a:outerShdw blurRad="31750" dist="25400" dir="5400000" algn="tl">
                  <a:srgbClr val="000000">
                    <a:alpha val="25000"/>
                  </a:srgbClr>
                </a:outerShdw>
              </a:effectLst>
              <a:ea typeface="PMingLiU" pitchFamily="18" charset="-120"/>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xmlns="" val="457237524"/>
              </p:ext>
            </p:extLst>
          </p:nvPr>
        </p:nvGraphicFramePr>
        <p:xfrm>
          <a:off x="533400" y="1600200"/>
          <a:ext cx="82296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www.medicare.gov</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「聯邦醫療保險」計劃與您手冊</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其他的 CMS 出版物</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1-800-MEDICARE</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全國「聯邦醫療保險」訓練計劃</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cms.hhs.gov/NationalMedicareTrainingProgram</a:t>
            </a:r>
          </a:p>
          <a:p>
            <a:pPr>
              <a:buClr>
                <a:srgbClr val="2DA2BF"/>
              </a:buClr>
            </a:pPr>
            <a:r>
              <a:rPr lang="en-US" sz="2800" b="0" i="0" smtClean="0">
                <a:solidFill>
                  <a:schemeClr val="tx1"/>
                </a:solidFill>
                <a:ea typeface="+mn-ea"/>
                <a:cs typeface="+mn-cs"/>
              </a:rPr>
              <a:t>您的</a:t>
            </a:r>
            <a:r>
              <a:rPr lang="en-US" smtClean="0"/>
              <a:t>州健康保險援助計劃</a:t>
            </a:r>
            <a:r>
              <a:rPr lang="zh-TW" altLang="en-US" sz="2800" b="0" i="0" smtClean="0">
                <a:solidFill>
                  <a:schemeClr val="tx1"/>
                </a:solidFill>
                <a:ea typeface="+mn-ea"/>
                <a:cs typeface="+mn-cs"/>
              </a:rPr>
              <a:t>（</a:t>
            </a:r>
            <a:r>
              <a:rPr lang="en-US" altLang="zh-TW" smtClean="0"/>
              <a:t>SHIP</a:t>
            </a:r>
            <a:r>
              <a:rPr lang="zh-TW" altLang="en-US" sz="2800" b="0" i="0" smtClean="0">
                <a:solidFill>
                  <a:schemeClr val="tx1"/>
                </a:solidFill>
                <a:ea typeface="+mn-ea"/>
                <a:cs typeface="+mn-cs"/>
              </a:rPr>
              <a:t>）</a:t>
            </a:r>
            <a:r>
              <a:rPr lang="en-US"/>
              <a:t>顧問</a:t>
            </a:r>
            <a:endParaRPr lang="en-US" sz="2800" b="0" i="0">
              <a:solidFill>
                <a:schemeClr val="tx1"/>
              </a:solidFill>
              <a:ea typeface="+mn-ea"/>
              <a:cs typeface="+mn-cs"/>
            </a:endParaRP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hlinkClick r:id="rId3"/>
              </a:rPr>
              <a:t>www.healthcare.gov</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mn-ea"/>
                <a:cs typeface="+mn-cs"/>
              </a:rPr>
              <a:t>www.insurekidsnow.gov</a:t>
            </a: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50</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mj-ea"/>
                <a:cs typeface="+mj-cs"/>
              </a:rPr>
              <a:t>瞭解更多資訊</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51</a:t>
            </a:fld>
            <a:endParaRPr lang="en-US" sz="1000" b="0" i="0">
              <a:solidFill>
                <a:schemeClr val="tx1"/>
              </a:solidFill>
              <a:ea typeface="+mn-ea"/>
              <a:cs typeface="+mn-cs"/>
            </a:endParaRPr>
          </a:p>
        </p:txBody>
      </p:sp>
      <p:sp>
        <p:nvSpPr>
          <p:cNvPr id="6" name="Title 5"/>
          <p:cNvSpPr>
            <a:spLocks noGrp="1"/>
          </p:cNvSpPr>
          <p:nvPr>
            <p:ph type="title"/>
          </p:nvPr>
        </p:nvSpPr>
        <p:spPr>
          <a:xfrm>
            <a:off x="0" y="0"/>
            <a:ext cx="9144000" cy="1417638"/>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p:spPr>
        <p:txBody>
          <a:bodyPr>
            <a:normAutofit fontScale="90000"/>
          </a:bodyPr>
          <a:lstStyle/>
          <a:p>
            <a:pPr algn="ctr" defTabSz="914400">
              <a:spcBef>
                <a:spcPts val="0"/>
              </a:spcBef>
              <a:buNone/>
            </a:pPr>
            <a:r>
              <a:rPr lang="en-US" sz="3600" b="1" i="0">
                <a:solidFill>
                  <a:schemeClr val="bg1"/>
                </a:solidFill>
                <a:effectLst>
                  <a:outerShdw blurRad="31750" dist="25400" dir="5400000" algn="tl">
                    <a:srgbClr val="000000">
                      <a:alpha val="25000"/>
                    </a:srgbClr>
                  </a:outerShdw>
                </a:effectLst>
                <a:ea typeface="+mj-ea"/>
                <a:cs typeface="+mj-cs"/>
              </a:rPr>
              <a:t/>
            </a:r>
            <a:br>
              <a:rPr lang="en-US" sz="3600" b="1" i="0">
                <a:solidFill>
                  <a:schemeClr val="bg1"/>
                </a:solidFill>
                <a:effectLst>
                  <a:outerShdw blurRad="31750" dist="25400" dir="5400000" algn="tl">
                    <a:srgbClr val="000000">
                      <a:alpha val="25000"/>
                    </a:srgbClr>
                  </a:outerShdw>
                </a:effectLst>
                <a:ea typeface="+mj-ea"/>
                <a:cs typeface="+mj-cs"/>
              </a:rPr>
            </a:br>
            <a:r>
              <a:rPr lang="en-US" sz="3600" b="1" i="0">
                <a:solidFill>
                  <a:schemeClr val="bg1"/>
                </a:solidFill>
                <a:effectLst>
                  <a:outerShdw blurRad="31750" dist="25400" dir="5400000" algn="tl">
                    <a:srgbClr val="000000">
                      <a:alpha val="25000"/>
                    </a:srgbClr>
                  </a:outerShdw>
                </a:effectLst>
                <a:ea typeface="+mj-ea"/>
                <a:cs typeface="+mj-cs"/>
              </a:rPr>
              <a:t/>
            </a:r>
            <a:br>
              <a:rPr lang="en-US" sz="3600" b="1" i="0">
                <a:solidFill>
                  <a:schemeClr val="bg1"/>
                </a:solidFill>
                <a:effectLst>
                  <a:outerShdw blurRad="31750" dist="25400" dir="5400000" algn="tl">
                    <a:srgbClr val="000000">
                      <a:alpha val="25000"/>
                    </a:srgbClr>
                  </a:outerShdw>
                </a:effectLst>
                <a:ea typeface="+mj-ea"/>
                <a:cs typeface="+mj-cs"/>
              </a:rPr>
            </a:br>
            <a:r>
              <a:rPr lang="en-US" sz="3200" b="1" i="0">
                <a:solidFill>
                  <a:schemeClr val="bg1"/>
                </a:solidFill>
                <a:effectLst>
                  <a:outerShdw blurRad="31750" dist="25400" dir="5400000" algn="tl">
                    <a:srgbClr val="000000">
                      <a:alpha val="25000"/>
                    </a:srgbClr>
                  </a:outerShdw>
                </a:effectLst>
                <a:ea typeface="+mj-ea"/>
                <a:cs typeface="+mj-cs"/>
              </a:rPr>
              <a:t>提供本訓練模組的單位是</a:t>
            </a:r>
            <a:r>
              <a:rPr lang="en-US" sz="4400" b="1" i="0">
                <a:solidFill>
                  <a:srgbClr val="464646"/>
                </a:solidFill>
                <a:effectLst>
                  <a:outerShdw blurRad="31750" dist="25400" dir="5400000" algn="tl">
                    <a:srgbClr val="000000">
                      <a:alpha val="25000"/>
                    </a:srgbClr>
                  </a:outerShdw>
                </a:effectLst>
                <a:ea typeface="+mj-ea"/>
                <a:cs typeface="+mj-cs"/>
              </a:rPr>
              <a:t/>
            </a:r>
            <a:br>
              <a:rPr lang="en-US" sz="4400" b="1" i="0">
                <a:solidFill>
                  <a:srgbClr val="464646"/>
                </a:solidFill>
                <a:effectLst>
                  <a:outerShdw blurRad="31750" dist="25400" dir="5400000" algn="tl">
                    <a:srgbClr val="000000">
                      <a:alpha val="25000"/>
                    </a:srgbClr>
                  </a:outerShdw>
                </a:effectLst>
                <a:ea typeface="+mj-ea"/>
                <a:cs typeface="+mj-cs"/>
              </a:rPr>
            </a:br>
            <a:endParaRPr lang="en-US" sz="4400" b="1" i="0">
              <a:solidFill>
                <a:srgbClr val="464646"/>
              </a:solidFill>
              <a:effectLst>
                <a:outerShdw blurRad="31750" dist="25400" dir="5400000" algn="tl">
                  <a:srgbClr val="000000">
                    <a:alpha val="25000"/>
                  </a:srgbClr>
                </a:outerShdw>
              </a:effectLst>
              <a:ea typeface="+mj-ea"/>
              <a:cs typeface="+mj-cs"/>
            </a:endParaRPr>
          </a:p>
        </p:txBody>
      </p:sp>
      <p:sp>
        <p:nvSpPr>
          <p:cNvPr id="7" name="Rectangle 4"/>
          <p:cNvSpPr>
            <a:spLocks noGrp="1" noChangeArrowheads="1"/>
          </p:cNvSpPr>
          <p:nvPr>
            <p:ph idx="1"/>
          </p:nvPr>
        </p:nvSpPr>
        <p:spPr bwMode="auto">
          <a:xfrm>
            <a:off x="228600" y="1447800"/>
            <a:ext cx="8534400" cy="4525963"/>
          </a:xfrm>
          <a:prstGeom prst="rect">
            <a:avLst/>
          </a:prstGeom>
          <a:noFill/>
          <a:ln w="9525">
            <a:noFill/>
            <a:miter lim="800000"/>
            <a:headEnd/>
            <a:tailEnd/>
          </a:ln>
        </p:spPr>
        <p:txBody>
          <a:bodyPr anchor="ctr">
            <a:normAutofit/>
          </a:bodyPr>
          <a:lstStyle/>
          <a:p>
            <a:pPr marL="365760" indent="-256032" algn="ctr" defTabSz="914400">
              <a:spcBef>
                <a:spcPts val="648"/>
              </a:spcBef>
              <a:spcAft>
                <a:spcPts val="0"/>
              </a:spcAft>
              <a:buNone/>
            </a:pPr>
            <a:endParaRPr lang="en-US" sz="2700" dirty="0" smtClean="0">
              <a:ea typeface="PMingLiU" pitchFamily="18" charset="-120"/>
            </a:endParaRPr>
          </a:p>
          <a:p>
            <a:pPr marL="365760" indent="-256032" algn="ctr" defTabSz="914400">
              <a:spcBef>
                <a:spcPts val="648"/>
              </a:spcBef>
              <a:spcAft>
                <a:spcPts val="0"/>
              </a:spcAft>
              <a:buNone/>
            </a:pPr>
            <a:endParaRPr lang="en-US" sz="2700" dirty="0" smtClean="0">
              <a:ea typeface="PMingLiU" pitchFamily="18" charset="-120"/>
            </a:endParaRPr>
          </a:p>
          <a:p>
            <a:pPr marL="365760" indent="-256032" algn="ctr" defTabSz="914400">
              <a:spcBef>
                <a:spcPts val="648"/>
              </a:spcBef>
              <a:spcAft>
                <a:spcPts val="0"/>
              </a:spcAft>
              <a:buNone/>
            </a:pPr>
            <a:endParaRPr lang="en-US" sz="2700" dirty="0" smtClean="0">
              <a:ea typeface="PMingLiU" pitchFamily="18" charset="-120"/>
            </a:endParaRPr>
          </a:p>
          <a:p>
            <a:pPr marL="365760" indent="-256032" algn="ctr" defTabSz="914400">
              <a:spcBef>
                <a:spcPts val="648"/>
              </a:spcBef>
              <a:spcAft>
                <a:spcPts val="0"/>
              </a:spcAft>
              <a:buNone/>
            </a:pPr>
            <a:r>
              <a:rPr lang="en-US" sz="2700" b="0" i="0">
                <a:solidFill>
                  <a:schemeClr val="tx1"/>
                </a:solidFill>
                <a:ea typeface="PMingLiU" pitchFamily="18" charset="-120"/>
              </a:rPr>
              <a:t>若對訓練產品有任何疑問，請發送電子郵件至 </a:t>
            </a:r>
            <a:r>
              <a:rPr lang="en-US" sz="2700" b="0" i="0">
                <a:solidFill>
                  <a:schemeClr val="tx1"/>
                </a:solidFill>
                <a:ea typeface="PMingLiU" pitchFamily="18" charset="-120"/>
                <a:hlinkClick r:id="rId3"/>
              </a:rPr>
              <a:t>NMTP@cms.hhs.gov</a:t>
            </a:r>
          </a:p>
          <a:p>
            <a:pPr marL="365760" indent="-256032" algn="ctr" defTabSz="914400">
              <a:spcBef>
                <a:spcPts val="648"/>
              </a:spcBef>
              <a:spcAft>
                <a:spcPts val="0"/>
              </a:spcAft>
              <a:buNone/>
            </a:pPr>
            <a:r>
              <a:rPr lang="en-US" sz="2700" b="0" i="0">
                <a:solidFill>
                  <a:schemeClr val="tx1"/>
                </a:solidFill>
                <a:ea typeface="PMingLiU" pitchFamily="18" charset="-120"/>
              </a:rPr>
              <a:t>若要檢視所有可用的全國「聯邦醫療保險」</a:t>
            </a:r>
            <a:r>
              <a:rPr lang="en-US" sz="2700" b="0" i="0" smtClean="0">
                <a:solidFill>
                  <a:schemeClr val="tx1"/>
                </a:solidFill>
                <a:ea typeface="PMingLiU" pitchFamily="18" charset="-120"/>
              </a:rPr>
              <a:t>訓練計劃</a:t>
            </a:r>
            <a:br>
              <a:rPr lang="en-US" sz="2700" b="0" i="0" smtClean="0">
                <a:solidFill>
                  <a:schemeClr val="tx1"/>
                </a:solidFill>
                <a:ea typeface="PMingLiU" pitchFamily="18" charset="-120"/>
              </a:rPr>
            </a:br>
            <a:r>
              <a:rPr lang="en-US" sz="2700" b="0" i="0" smtClean="0">
                <a:solidFill>
                  <a:schemeClr val="tx1"/>
                </a:solidFill>
                <a:ea typeface="PMingLiU" pitchFamily="18" charset="-120"/>
              </a:rPr>
              <a:t>（</a:t>
            </a:r>
            <a:r>
              <a:rPr lang="en-US" sz="2700" b="0" i="0">
                <a:solidFill>
                  <a:schemeClr val="tx1"/>
                </a:solidFill>
                <a:ea typeface="PMingLiU" pitchFamily="18" charset="-120"/>
              </a:rPr>
              <a:t>National Medicare Training Program，NMTP）</a:t>
            </a:r>
            <a:r>
              <a:rPr lang="en-US" sz="2700" b="0" i="0" smtClean="0">
                <a:solidFill>
                  <a:schemeClr val="tx1"/>
                </a:solidFill>
                <a:ea typeface="PMingLiU" pitchFamily="18" charset="-120"/>
              </a:rPr>
              <a:t>材料或訂閱我們的電子郵遞論壇</a:t>
            </a:r>
            <a:r>
              <a:rPr lang="en-US" sz="2700" b="0" i="0">
                <a:solidFill>
                  <a:schemeClr val="tx1"/>
                </a:solidFill>
                <a:ea typeface="PMingLiU" pitchFamily="18" charset="-120"/>
              </a:rPr>
              <a:t>，</a:t>
            </a:r>
            <a:r>
              <a:rPr lang="en-US" sz="2700" b="0" i="0" smtClean="0">
                <a:solidFill>
                  <a:schemeClr val="tx1"/>
                </a:solidFill>
                <a:ea typeface="PMingLiU" pitchFamily="18" charset="-120"/>
              </a:rPr>
              <a:t>請</a:t>
            </a:r>
            <a:r>
              <a:rPr lang="zh-TW" altLang="en-US" sz="2700" b="0" i="0" smtClean="0">
                <a:solidFill>
                  <a:schemeClr val="tx1"/>
                </a:solidFill>
                <a:ea typeface="PMingLiU" pitchFamily="18" charset="-120"/>
              </a:rPr>
              <a:t>瀏覽</a:t>
            </a:r>
            <a:endParaRPr lang="en-US" sz="2700" b="0" i="0">
              <a:solidFill>
                <a:schemeClr val="tx1"/>
              </a:solidFill>
              <a:ea typeface="PMingLiU" pitchFamily="18" charset="-120"/>
            </a:endParaRPr>
          </a:p>
          <a:p>
            <a:pPr marL="365760" indent="-256032" algn="ctr" defTabSz="914400">
              <a:spcBef>
                <a:spcPts val="576"/>
              </a:spcBef>
              <a:spcAft>
                <a:spcPts val="0"/>
              </a:spcAft>
              <a:buNone/>
            </a:pPr>
            <a:r>
              <a:rPr lang="en-US" sz="2400" b="0" i="0">
                <a:solidFill>
                  <a:schemeClr val="tx1"/>
                </a:solidFill>
                <a:ea typeface="PMingLiU" pitchFamily="18" charset="-120"/>
                <a:hlinkClick r:id="rId4"/>
              </a:rPr>
              <a:t>www.cms.gov/NationalMedicareTrainingProgram</a:t>
            </a:r>
          </a:p>
        </p:txBody>
      </p:sp>
      <p:pic>
        <p:nvPicPr>
          <p:cNvPr id="8" name="Picture 7" descr="NMTP Logo Black.eps"/>
          <p:cNvPicPr>
            <a:picLocks noChangeAspect="1"/>
          </p:cNvPicPr>
          <p:nvPr/>
        </p:nvPicPr>
        <p:blipFill>
          <a:blip r:embed="rId5" cstate="print"/>
          <a:srcRect/>
          <a:stretch>
            <a:fillRect/>
          </a:stretch>
        </p:blipFill>
        <p:spPr bwMode="auto">
          <a:xfrm>
            <a:off x="1940169" y="1876425"/>
            <a:ext cx="5562600" cy="93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b29\Local Settings\Temporary Internet Files\Content.IE5\E0OW53Y8\MP900431118[1].jpg"/>
          <p:cNvPicPr>
            <a:picLocks noChangeAspect="1" noChangeArrowheads="1"/>
          </p:cNvPicPr>
          <p:nvPr/>
        </p:nvPicPr>
        <p:blipFill>
          <a:blip r:embed="rId3" cstate="print"/>
          <a:srcRect/>
          <a:stretch>
            <a:fillRect/>
          </a:stretch>
        </p:blipFill>
        <p:spPr bwMode="auto">
          <a:xfrm>
            <a:off x="3048000" y="0"/>
            <a:ext cx="6096000" cy="6324600"/>
          </a:xfrm>
          <a:prstGeom prst="rect">
            <a:avLst/>
          </a:prstGeom>
          <a:noFill/>
        </p:spPr>
      </p:pic>
      <p:sp>
        <p:nvSpPr>
          <p:cNvPr id="3" name="Content Placeholder 2"/>
          <p:cNvSpPr>
            <a:spLocks noGrp="1"/>
          </p:cNvSpPr>
          <p:nvPr>
            <p:ph idx="1"/>
          </p:nvPr>
        </p:nvSpPr>
        <p:spPr>
          <a:xfrm>
            <a:off x="228600" y="1066800"/>
            <a:ext cx="8686800" cy="5257800"/>
          </a:xfrm>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PMingLiU" pitchFamily="18" charset="-120"/>
              </a:rPr>
              <a:t>應選擇原有「聯邦醫療保險」還是「</a:t>
            </a:r>
            <a:r>
              <a:rPr lang="en-US" sz="2800" b="0" i="0" smtClean="0">
                <a:solidFill>
                  <a:schemeClr val="tx1"/>
                </a:solidFill>
                <a:ea typeface="PMingLiU" pitchFamily="18" charset="-120"/>
              </a:rPr>
              <a:t>聯邦醫療</a:t>
            </a:r>
            <a:br>
              <a:rPr lang="en-US" sz="2800" b="0" i="0" smtClean="0">
                <a:solidFill>
                  <a:schemeClr val="tx1"/>
                </a:solidFill>
                <a:ea typeface="PMingLiU" pitchFamily="18" charset="-120"/>
              </a:rPr>
            </a:br>
            <a:r>
              <a:rPr lang="en-US" sz="2800" b="0" i="0" smtClean="0">
                <a:solidFill>
                  <a:schemeClr val="tx1"/>
                </a:solidFill>
                <a:ea typeface="PMingLiU" pitchFamily="18" charset="-120"/>
              </a:rPr>
              <a:t>保險</a:t>
            </a:r>
            <a:r>
              <a:rPr lang="en-US" sz="2800" b="0" i="0">
                <a:solidFill>
                  <a:schemeClr val="tx1"/>
                </a:solidFill>
                <a:ea typeface="PMingLiU" pitchFamily="18" charset="-120"/>
              </a:rPr>
              <a:t>」優勢計劃？</a:t>
            </a:r>
          </a:p>
          <a:p>
            <a:pPr marL="365760" indent="-256032" algn="l" defTabSz="914400">
              <a:spcBef>
                <a:spcPts val="400"/>
              </a:spcBef>
              <a:spcAft>
                <a:spcPts val="0"/>
              </a:spcAft>
              <a:buClr>
                <a:srgbClr val="2DA2BF"/>
              </a:buClr>
              <a:buSzPct val="68000"/>
              <a:buFont typeface="Wingdings 3"/>
              <a:buChar char=""/>
            </a:pPr>
            <a:r>
              <a:rPr lang="en-US" sz="2800" b="0" i="0" smtClean="0">
                <a:solidFill>
                  <a:schemeClr val="tx1"/>
                </a:solidFill>
                <a:ea typeface="PMingLiU" pitchFamily="18" charset="-120"/>
              </a:rPr>
              <a:t>我應該保持</a:t>
            </a:r>
            <a:r>
              <a:rPr lang="zh-TW" altLang="en-US" sz="2800" b="0" i="0" smtClean="0">
                <a:solidFill>
                  <a:schemeClr val="tx1"/>
                </a:solidFill>
                <a:ea typeface="PMingLiU" pitchFamily="18" charset="-120"/>
              </a:rPr>
              <a:t>或</a:t>
            </a:r>
            <a:r>
              <a:rPr lang="en-US" sz="2800" b="0" i="0" smtClean="0">
                <a:solidFill>
                  <a:schemeClr val="tx1"/>
                </a:solidFill>
                <a:ea typeface="PMingLiU" pitchFamily="18" charset="-120"/>
              </a:rPr>
              <a:t>參加 </a:t>
            </a:r>
            <a:r>
              <a:rPr lang="en-US" sz="2800" b="0" i="0">
                <a:solidFill>
                  <a:schemeClr val="tx1"/>
                </a:solidFill>
                <a:ea typeface="PMingLiU" pitchFamily="18" charset="-120"/>
              </a:rPr>
              <a:t>A </a:t>
            </a:r>
            <a:r>
              <a:rPr lang="zh-TW" altLang="en-US" sz="2800" b="0" i="0" smtClean="0">
                <a:solidFill>
                  <a:schemeClr val="tx1"/>
                </a:solidFill>
                <a:ea typeface="PMingLiU" pitchFamily="18" charset="-120"/>
              </a:rPr>
              <a:t>部份</a:t>
            </a:r>
            <a:r>
              <a:rPr lang="en-US" sz="2800" b="0" i="0" smtClean="0">
                <a:solidFill>
                  <a:schemeClr val="tx1"/>
                </a:solidFill>
                <a:ea typeface="PMingLiU" pitchFamily="18" charset="-120"/>
              </a:rPr>
              <a:t>嗎</a:t>
            </a:r>
            <a:r>
              <a:rPr lang="en-US" sz="2800" b="0" i="0">
                <a:solidFill>
                  <a:schemeClr val="tx1"/>
                </a:solidFill>
                <a:ea typeface="PMingLiU" pitchFamily="18" charset="-120"/>
              </a:rPr>
              <a:t>？</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PMingLiU" pitchFamily="18" charset="-120"/>
              </a:rPr>
              <a:t>我應該參加 B </a:t>
            </a:r>
            <a:r>
              <a:rPr lang="zh-TW" altLang="en-US" sz="2800" b="0" i="0" smtClean="0">
                <a:solidFill>
                  <a:schemeClr val="tx1"/>
                </a:solidFill>
                <a:ea typeface="PMingLiU" pitchFamily="18" charset="-120"/>
              </a:rPr>
              <a:t>部份</a:t>
            </a:r>
            <a:r>
              <a:rPr lang="en-US" sz="2800" b="0" i="0" smtClean="0">
                <a:solidFill>
                  <a:schemeClr val="tx1"/>
                </a:solidFill>
                <a:ea typeface="PMingLiU" pitchFamily="18" charset="-120"/>
              </a:rPr>
              <a:t>嗎？</a:t>
            </a:r>
            <a:br>
              <a:rPr lang="en-US" sz="2800" b="0" i="0" smtClean="0">
                <a:solidFill>
                  <a:schemeClr val="tx1"/>
                </a:solidFill>
                <a:ea typeface="PMingLiU" pitchFamily="18" charset="-120"/>
              </a:rPr>
            </a:br>
            <a:r>
              <a:rPr lang="en-US" sz="2800" b="0" i="0" smtClean="0">
                <a:solidFill>
                  <a:schemeClr val="tx1"/>
                </a:solidFill>
                <a:ea typeface="PMingLiU" pitchFamily="18" charset="-120"/>
              </a:rPr>
              <a:t>何時參加</a:t>
            </a:r>
            <a:r>
              <a:rPr lang="en-US" sz="2800" b="0" i="0">
                <a:solidFill>
                  <a:schemeClr val="tx1"/>
                </a:solidFill>
                <a:ea typeface="PMingLiU" pitchFamily="18" charset="-120"/>
              </a:rPr>
              <a:t>？</a:t>
            </a:r>
          </a:p>
          <a:p>
            <a:pPr marL="365760" indent="-256032" algn="l" defTabSz="914400">
              <a:spcBef>
                <a:spcPts val="400"/>
              </a:spcBef>
              <a:spcAft>
                <a:spcPts val="0"/>
              </a:spcAft>
              <a:buClr>
                <a:srgbClr val="2DA2BF"/>
              </a:buClr>
              <a:buSzPct val="68000"/>
              <a:buFont typeface="Wingdings 3"/>
              <a:buChar char=""/>
            </a:pPr>
            <a:r>
              <a:rPr lang="en-US" sz="2800" b="0" i="0">
                <a:solidFill>
                  <a:schemeClr val="tx1"/>
                </a:solidFill>
                <a:ea typeface="PMingLiU" pitchFamily="18" charset="-120"/>
              </a:rPr>
              <a:t>D </a:t>
            </a:r>
            <a:r>
              <a:rPr lang="zh-TW" altLang="en-US" sz="2800" b="0" i="0" smtClean="0">
                <a:solidFill>
                  <a:schemeClr val="tx1"/>
                </a:solidFill>
                <a:ea typeface="PMingLiU" pitchFamily="18" charset="-120"/>
              </a:rPr>
              <a:t>部份</a:t>
            </a:r>
            <a:r>
              <a:rPr lang="en-US" sz="2800" b="0" i="0" smtClean="0">
                <a:solidFill>
                  <a:schemeClr val="tx1"/>
                </a:solidFill>
                <a:ea typeface="PMingLiU" pitchFamily="18" charset="-120"/>
              </a:rPr>
              <a:t>怎麼樣</a:t>
            </a:r>
            <a:r>
              <a:rPr lang="en-US" sz="2800" b="0" i="0">
                <a:solidFill>
                  <a:schemeClr val="tx1"/>
                </a:solidFill>
                <a:ea typeface="PMingLiU" pitchFamily="18" charset="-120"/>
              </a:rPr>
              <a:t>？</a:t>
            </a:r>
          </a:p>
          <a:p>
            <a:pPr marL="365760" indent="-256032" algn="l" defTabSz="914400">
              <a:spcBef>
                <a:spcPts val="400"/>
              </a:spcBef>
              <a:spcAft>
                <a:spcPts val="0"/>
              </a:spcAft>
              <a:buClr>
                <a:srgbClr val="2DA2BF"/>
              </a:buClr>
              <a:buSzPct val="68000"/>
              <a:buFont typeface="Wingdings 3"/>
              <a:buChar char=""/>
            </a:pPr>
            <a:r>
              <a:rPr lang="en-US" sz="2800" b="0" i="0" smtClean="0">
                <a:solidFill>
                  <a:schemeClr val="tx1"/>
                </a:solidFill>
                <a:ea typeface="PMingLiU" pitchFamily="18" charset="-120"/>
              </a:rPr>
              <a:t>我需要參加差額保險</a:t>
            </a:r>
            <a:br>
              <a:rPr lang="en-US" sz="2800" b="0" i="0" smtClean="0">
                <a:solidFill>
                  <a:schemeClr val="tx1"/>
                </a:solidFill>
                <a:ea typeface="PMingLiU" pitchFamily="18" charset="-120"/>
              </a:rPr>
            </a:br>
            <a:r>
              <a:rPr lang="zh-TW" altLang="en-US" sz="2800" b="0" i="0" smtClean="0">
                <a:solidFill>
                  <a:schemeClr val="tx1"/>
                </a:solidFill>
                <a:ea typeface="PMingLiU" pitchFamily="18" charset="-120"/>
              </a:rPr>
              <a:t>（</a:t>
            </a:r>
            <a:r>
              <a:rPr lang="en-US" altLang="zh-TW" sz="2800" b="0" i="0" smtClean="0">
                <a:solidFill>
                  <a:schemeClr val="tx1"/>
                </a:solidFill>
                <a:ea typeface="PMingLiU" pitchFamily="18" charset="-120"/>
              </a:rPr>
              <a:t>Medigap</a:t>
            </a:r>
            <a:r>
              <a:rPr lang="zh-TW" altLang="en-US" sz="2800" b="0" i="0" smtClean="0">
                <a:solidFill>
                  <a:schemeClr val="tx1"/>
                </a:solidFill>
                <a:ea typeface="PMingLiU" pitchFamily="18" charset="-120"/>
              </a:rPr>
              <a:t>）</a:t>
            </a:r>
            <a:r>
              <a:rPr lang="en-US" sz="2800" b="0" i="0" smtClean="0">
                <a:solidFill>
                  <a:schemeClr val="tx1"/>
                </a:solidFill>
                <a:ea typeface="PMingLiU" pitchFamily="18" charset="-120"/>
              </a:rPr>
              <a:t>嗎</a:t>
            </a:r>
            <a:r>
              <a:rPr lang="en-US" sz="2800" b="0" i="0">
                <a:solidFill>
                  <a:schemeClr val="tx1"/>
                </a:solidFill>
                <a:ea typeface="PMingLiU" pitchFamily="18" charset="-120"/>
              </a:rPr>
              <a:t>？</a:t>
            </a:r>
          </a:p>
          <a:p>
            <a:pPr marL="365760" indent="-256032" algn="l" defTabSz="914400">
              <a:spcBef>
                <a:spcPts val="400"/>
              </a:spcBef>
              <a:spcAft>
                <a:spcPts val="0"/>
              </a:spcAft>
              <a:buClr>
                <a:srgbClr val="2DA2BF"/>
              </a:buClr>
              <a:buSzPct val="68000"/>
              <a:buFont typeface="Wingdings 3"/>
              <a:buChar char=""/>
            </a:pPr>
            <a:r>
              <a:rPr lang="en-US" sz="2800" b="0" i="0" smtClean="0">
                <a:solidFill>
                  <a:schemeClr val="tx1"/>
                </a:solidFill>
                <a:ea typeface="PMingLiU" pitchFamily="18" charset="-120"/>
              </a:rPr>
              <a:t>我能否獲得「聯邦醫療</a:t>
            </a:r>
            <a:br>
              <a:rPr lang="en-US" sz="2800" b="0" i="0" smtClean="0">
                <a:solidFill>
                  <a:schemeClr val="tx1"/>
                </a:solidFill>
                <a:ea typeface="PMingLiU" pitchFamily="18" charset="-120"/>
              </a:rPr>
            </a:br>
            <a:r>
              <a:rPr lang="en-US" sz="2800" b="0" i="0" smtClean="0">
                <a:solidFill>
                  <a:schemeClr val="tx1"/>
                </a:solidFill>
                <a:ea typeface="PMingLiU" pitchFamily="18" charset="-120"/>
              </a:rPr>
              <a:t>保險」費用方面的幫助</a:t>
            </a:r>
            <a:r>
              <a:rPr lang="en-US" sz="2800" b="0" i="0">
                <a:solidFill>
                  <a:schemeClr val="tx1"/>
                </a:solidFill>
                <a:ea typeface="PMingLiU" pitchFamily="18" charset="-120"/>
              </a:rPr>
              <a:t>？</a:t>
            </a:r>
          </a:p>
          <a:p>
            <a:pPr marL="621792" lvl="1" indent="-228600" algn="l" defTabSz="914400">
              <a:spcBef>
                <a:spcPts val="324"/>
              </a:spcBef>
              <a:buNone/>
            </a:pPr>
            <a:r>
              <a:rPr lang="en-US" sz="2400" b="0" i="0">
                <a:solidFill>
                  <a:schemeClr val="tx1"/>
                </a:solidFill>
                <a:ea typeface="+mn-ea"/>
                <a:cs typeface="+mn-cs"/>
              </a:rPr>
              <a:t>		</a:t>
            </a:r>
          </a:p>
        </p:txBody>
      </p:sp>
      <p:sp>
        <p:nvSpPr>
          <p:cNvPr id="10" name="Date Placeholder 9"/>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12" name="Footer Placeholder 11"/>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11" name="Slide Number Placeholder 10"/>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6</a:t>
            </a:fld>
            <a:endParaRPr lang="en-US" sz="1000" b="0" i="0">
              <a:solidFill>
                <a:schemeClr val="tx1"/>
              </a:solidFill>
              <a:ea typeface="+mn-ea"/>
              <a:cs typeface="+mn-cs"/>
            </a:endParaRPr>
          </a:p>
        </p:txBody>
      </p:sp>
      <p:sp>
        <p:nvSpPr>
          <p:cNvPr id="2" name="Title 1"/>
          <p:cNvSpPr>
            <a:spLocks noGrp="1"/>
          </p:cNvSpPr>
          <p:nvPr>
            <p:ph type="title"/>
          </p:nvPr>
        </p:nvSpPr>
        <p:spPr/>
        <p:txBody>
          <a:bodyPr/>
          <a:lstStyle/>
          <a:p>
            <a:pPr algn="l" defTabSz="914400">
              <a:spcBef>
                <a:spcPts val="0"/>
              </a:spcBef>
              <a:buNone/>
            </a:pPr>
            <a:r>
              <a:rPr lang="en-US" sz="4100" b="1" i="0">
                <a:solidFill>
                  <a:srgbClr val="0070C0"/>
                </a:solidFill>
                <a:effectLst>
                  <a:outerShdw blurRad="31750" dist="25400" dir="5400000" algn="tl">
                    <a:srgbClr val="000000">
                      <a:alpha val="25000"/>
                    </a:srgbClr>
                  </a:outerShdw>
                </a:effectLst>
                <a:ea typeface="+mj-ea"/>
                <a:cs typeface="+mj-cs"/>
              </a:rPr>
              <a:t>「聯邦醫療保險」決定</a:t>
            </a:r>
          </a:p>
        </p:txBody>
      </p:sp>
      <p:sp>
        <p:nvSpPr>
          <p:cNvPr id="14" name="Freeform 13"/>
          <p:cNvSpPr/>
          <p:nvPr/>
        </p:nvSpPr>
        <p:spPr>
          <a:xfrm>
            <a:off x="6203462" y="2690446"/>
            <a:ext cx="2233246" cy="1230924"/>
          </a:xfrm>
          <a:custGeom>
            <a:avLst/>
            <a:gdLst>
              <a:gd name="connsiteX0" fmla="*/ 1158630 w 2233246"/>
              <a:gd name="connsiteY0" fmla="*/ 76200 h 1230924"/>
              <a:gd name="connsiteX1" fmla="*/ 138723 w 2233246"/>
              <a:gd name="connsiteY1" fmla="*/ 123092 h 1230924"/>
              <a:gd name="connsiteX2" fmla="*/ 326292 w 2233246"/>
              <a:gd name="connsiteY2" fmla="*/ 814754 h 1230924"/>
              <a:gd name="connsiteX3" fmla="*/ 1146907 w 2233246"/>
              <a:gd name="connsiteY3" fmla="*/ 1201616 h 1230924"/>
              <a:gd name="connsiteX4" fmla="*/ 1990969 w 2233246"/>
              <a:gd name="connsiteY4" fmla="*/ 990600 h 1230924"/>
              <a:gd name="connsiteX5" fmla="*/ 2119923 w 2233246"/>
              <a:gd name="connsiteY5" fmla="*/ 322385 h 1230924"/>
              <a:gd name="connsiteX6" fmla="*/ 1311030 w 2233246"/>
              <a:gd name="connsiteY6" fmla="*/ 64477 h 1230924"/>
              <a:gd name="connsiteX7" fmla="*/ 1299307 w 2233246"/>
              <a:gd name="connsiteY7" fmla="*/ 64477 h 1230924"/>
              <a:gd name="connsiteX0" fmla="*/ 1158630 w 2233246"/>
              <a:gd name="connsiteY0" fmla="*/ 76200 h 1230924"/>
              <a:gd name="connsiteX1" fmla="*/ 138723 w 2233246"/>
              <a:gd name="connsiteY1" fmla="*/ 123092 h 1230924"/>
              <a:gd name="connsiteX2" fmla="*/ 326292 w 2233246"/>
              <a:gd name="connsiteY2" fmla="*/ 814754 h 1230924"/>
              <a:gd name="connsiteX3" fmla="*/ 1146907 w 2233246"/>
              <a:gd name="connsiteY3" fmla="*/ 1201616 h 1230924"/>
              <a:gd name="connsiteX4" fmla="*/ 1990969 w 2233246"/>
              <a:gd name="connsiteY4" fmla="*/ 990600 h 1230924"/>
              <a:gd name="connsiteX5" fmla="*/ 2119923 w 2233246"/>
              <a:gd name="connsiteY5" fmla="*/ 322385 h 1230924"/>
              <a:gd name="connsiteX6" fmla="*/ 1311030 w 2233246"/>
              <a:gd name="connsiteY6" fmla="*/ 64477 h 1230924"/>
              <a:gd name="connsiteX7" fmla="*/ 1187938 w 2233246"/>
              <a:gd name="connsiteY7" fmla="*/ 281354 h 1230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3246" h="1230924">
                <a:moveTo>
                  <a:pt x="1158630" y="76200"/>
                </a:moveTo>
                <a:cubicBezTo>
                  <a:pt x="718038" y="38100"/>
                  <a:pt x="277446" y="0"/>
                  <a:pt x="138723" y="123092"/>
                </a:cubicBezTo>
                <a:cubicBezTo>
                  <a:pt x="0" y="246184"/>
                  <a:pt x="158261" y="635000"/>
                  <a:pt x="326292" y="814754"/>
                </a:cubicBezTo>
                <a:cubicBezTo>
                  <a:pt x="494323" y="994508"/>
                  <a:pt x="869461" y="1172308"/>
                  <a:pt x="1146907" y="1201616"/>
                </a:cubicBezTo>
                <a:cubicBezTo>
                  <a:pt x="1424353" y="1230924"/>
                  <a:pt x="1828800" y="1137138"/>
                  <a:pt x="1990969" y="990600"/>
                </a:cubicBezTo>
                <a:cubicBezTo>
                  <a:pt x="2153138" y="844062"/>
                  <a:pt x="2233246" y="476739"/>
                  <a:pt x="2119923" y="322385"/>
                </a:cubicBezTo>
                <a:cubicBezTo>
                  <a:pt x="2006600" y="168031"/>
                  <a:pt x="1466361" y="71315"/>
                  <a:pt x="1311030" y="64477"/>
                </a:cubicBezTo>
                <a:cubicBezTo>
                  <a:pt x="1155699" y="57639"/>
                  <a:pt x="1125415" y="259861"/>
                  <a:pt x="1187938" y="281354"/>
                </a:cubicBezTo>
              </a:path>
            </a:pathLst>
          </a:cu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latin typeface="PMingLiU" pitchFamily="18" charset="-120"/>
            </a:endParaRPr>
          </a:p>
        </p:txBody>
      </p:sp>
      <p:sp>
        <p:nvSpPr>
          <p:cNvPr id="13" name="TextBox 12"/>
          <p:cNvSpPr txBox="1"/>
          <p:nvPr/>
        </p:nvSpPr>
        <p:spPr>
          <a:xfrm rot="19682574">
            <a:off x="6055973" y="4260300"/>
            <a:ext cx="2209800" cy="769441"/>
          </a:xfrm>
          <a:prstGeom prst="rect">
            <a:avLst/>
          </a:prstGeom>
          <a:noFill/>
        </p:spPr>
        <p:txBody>
          <a:bodyPr wrap="square" rtlCol="0">
            <a:spAutoFit/>
          </a:bodyPr>
          <a:lstStyle/>
          <a:p>
            <a:pPr algn="l" defTabSz="914400">
              <a:buNone/>
            </a:pPr>
            <a:r>
              <a:rPr lang="en-US" sz="4400" b="1" i="0">
                <a:solidFill>
                  <a:srgbClr val="464646">
                    <a:lumMod val="60000"/>
                    <a:lumOff val="40000"/>
                  </a:srgbClr>
                </a:solidFill>
                <a:latin typeface="Bradley Hand ITC"/>
                <a:ea typeface="+mn-ea"/>
                <a:cs typeface="+mn-cs"/>
              </a:rPr>
              <a:t>或許能？</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4" name="Footer Placeholder 3"/>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7</a:t>
            </a:fld>
            <a:endParaRPr lang="en-US" sz="1000" b="0" i="0">
              <a:solidFill>
                <a:schemeClr val="tx1"/>
              </a:solidFill>
              <a:ea typeface="+mn-ea"/>
              <a:cs typeface="+mn-cs"/>
            </a:endParaRPr>
          </a:p>
        </p:txBody>
      </p:sp>
      <p:pic>
        <p:nvPicPr>
          <p:cNvPr id="7" name="Picture 2"/>
          <p:cNvPicPr>
            <a:picLocks noGrp="1" noChangeAspect="1" noChangeArrowheads="1"/>
          </p:cNvPicPr>
          <p:nvPr>
            <p:ph idx="1"/>
          </p:nvPr>
        </p:nvPicPr>
        <p:blipFill>
          <a:blip r:embed="rId3" cstate="print"/>
          <a:srcRect b="3087"/>
          <a:stretch>
            <a:fillRect/>
          </a:stretch>
        </p:blipFill>
        <p:spPr bwMode="auto">
          <a:xfrm>
            <a:off x="3493838" y="0"/>
            <a:ext cx="5170877" cy="6553200"/>
          </a:xfrm>
          <a:prstGeom prst="rect">
            <a:avLst/>
          </a:prstGeom>
          <a:noFill/>
          <a:ln w="9525">
            <a:noFill/>
            <a:miter lim="800000"/>
            <a:headEnd/>
            <a:tailEnd/>
          </a:ln>
        </p:spPr>
      </p:pic>
      <p:sp>
        <p:nvSpPr>
          <p:cNvPr id="8" name="Title 5"/>
          <p:cNvSpPr txBox="1">
            <a:spLocks/>
          </p:cNvSpPr>
          <p:nvPr/>
        </p:nvSpPr>
        <p:spPr>
          <a:xfrm>
            <a:off x="381000" y="4343400"/>
            <a:ext cx="2819400" cy="1524000"/>
          </a:xfrm>
          <a:prstGeom prst="rect">
            <a:avLst/>
          </a:prstGeom>
        </p:spPr>
        <p:txBody>
          <a:bodyPr vert="horz" rtlCol="0" anchor="ctr">
            <a:normAutofit fontScale="97500"/>
            <a:scene3d>
              <a:camera prst="orthographicFront"/>
              <a:lightRig rig="soft" dir="t"/>
            </a:scene3d>
            <a:sp3d prstMaterial="softEdge">
              <a:bevelT w="25400" h="25400"/>
            </a:sp3d>
          </a:bodyPr>
          <a:lstStyle/>
          <a:p>
            <a:pPr marL="0" marR="0" indent="0" algn="l" defTabSz="914400">
              <a:lnSpc>
                <a:spcPct val="100000"/>
              </a:lnSpc>
              <a:spcBef>
                <a:spcPts val="0"/>
              </a:spcBef>
              <a:spcAft>
                <a:spcPts val="0"/>
              </a:spcAft>
              <a:buNone/>
            </a:pPr>
            <a:r>
              <a:rPr lang="en-US" sz="2000" b="1" i="0">
                <a:solidFill>
                  <a:srgbClr val="464646"/>
                </a:solidFill>
                <a:effectLst>
                  <a:outerShdw blurRad="31750" dist="25400" dir="5400000" algn="tl">
                    <a:srgbClr val="000000">
                      <a:alpha val="25000"/>
                    </a:srgbClr>
                  </a:outerShdw>
                </a:effectLst>
                <a:latin typeface="PMingLiU" pitchFamily="18" charset="-120"/>
                <a:ea typeface="+mj-ea"/>
                <a:cs typeface="+mj-cs"/>
              </a:rPr>
              <a:t>資料來源：《「聯邦醫療保險」計劃與您》</a:t>
            </a:r>
            <a:r>
              <a:rPr lang="en-US" sz="2000" b="1" i="0" smtClean="0">
                <a:solidFill>
                  <a:srgbClr val="464646"/>
                </a:solidFill>
                <a:effectLst>
                  <a:outerShdw blurRad="31750" dist="25400" dir="5400000" algn="tl">
                    <a:srgbClr val="000000">
                      <a:alpha val="25000"/>
                    </a:srgbClr>
                  </a:outerShdw>
                </a:effectLst>
                <a:latin typeface="PMingLiU" pitchFamily="18" charset="-120"/>
                <a:ea typeface="+mj-ea"/>
                <a:cs typeface="+mj-cs"/>
              </a:rPr>
              <a:t>手冊第 </a:t>
            </a:r>
            <a:r>
              <a:rPr lang="en-US" sz="2000" b="1" i="0">
                <a:solidFill>
                  <a:srgbClr val="464646"/>
                </a:solidFill>
                <a:effectLst>
                  <a:outerShdw blurRad="31750" dist="25400" dir="5400000" algn="tl">
                    <a:srgbClr val="000000">
                      <a:alpha val="25000"/>
                    </a:srgbClr>
                  </a:outerShdw>
                </a:effectLst>
                <a:latin typeface="PMingLiU" pitchFamily="18" charset="-120"/>
                <a:ea typeface="+mj-ea"/>
                <a:cs typeface="+mj-cs"/>
              </a:rPr>
              <a:t>57 頁</a:t>
            </a:r>
          </a:p>
        </p:txBody>
      </p:sp>
      <p:sp>
        <p:nvSpPr>
          <p:cNvPr id="9" name="TextBox 8"/>
          <p:cNvSpPr txBox="1"/>
          <p:nvPr/>
        </p:nvSpPr>
        <p:spPr>
          <a:xfrm>
            <a:off x="381000" y="838200"/>
            <a:ext cx="2895600" cy="1384995"/>
          </a:xfrm>
          <a:prstGeom prst="rect">
            <a:avLst/>
          </a:prstGeom>
          <a:noFill/>
        </p:spPr>
        <p:txBody>
          <a:bodyPr wrap="square" rtlCol="0">
            <a:spAutoFit/>
          </a:bodyPr>
          <a:lstStyle/>
          <a:p>
            <a:pPr algn="l" defTabSz="914400">
              <a:buNone/>
            </a:pPr>
            <a:r>
              <a:rPr lang="en-US" sz="2800" b="0" i="0" smtClean="0">
                <a:latin typeface="PMingLiU" pitchFamily="18" charset="-120"/>
                <a:ea typeface="+mn-ea"/>
                <a:cs typeface="+mn-cs"/>
              </a:rPr>
              <a:t>決定您</a:t>
            </a:r>
            <a:r>
              <a:rPr lang="zh-TW" altLang="en-US" sz="2800" b="0" i="0" smtClean="0">
                <a:latin typeface="PMingLiU" pitchFamily="18" charset="-120"/>
                <a:ea typeface="+mn-ea"/>
                <a:cs typeface="+mn-cs"/>
              </a:rPr>
              <a:t>怎樣</a:t>
            </a:r>
            <a:r>
              <a:rPr lang="en-US" sz="2800" b="0" i="0" smtClean="0">
                <a:latin typeface="PMingLiU" pitchFamily="18" charset="-120"/>
                <a:ea typeface="+mn-ea"/>
                <a:cs typeface="+mn-cs"/>
              </a:rPr>
              <a:t>獲</a:t>
            </a:r>
            <a:br>
              <a:rPr lang="en-US" sz="2800" b="0" i="0" smtClean="0">
                <a:latin typeface="PMingLiU" pitchFamily="18" charset="-120"/>
                <a:ea typeface="+mn-ea"/>
                <a:cs typeface="+mn-cs"/>
              </a:rPr>
            </a:br>
            <a:r>
              <a:rPr lang="en-US" sz="2800" b="0" i="0" smtClean="0">
                <a:latin typeface="PMingLiU" pitchFamily="18" charset="-120"/>
                <a:ea typeface="+mn-ea"/>
                <a:cs typeface="+mn-cs"/>
              </a:rPr>
              <a:t>得</a:t>
            </a:r>
            <a:r>
              <a:rPr lang="en-US" sz="2800" b="0" i="0">
                <a:latin typeface="PMingLiU" pitchFamily="18" charset="-120"/>
                <a:ea typeface="+mn-ea"/>
                <a:cs typeface="+mn-cs"/>
              </a:rPr>
              <a:t>「</a:t>
            </a:r>
            <a:r>
              <a:rPr lang="en-US" sz="2800" b="0" i="0" smtClean="0">
                <a:latin typeface="PMingLiU" pitchFamily="18" charset="-120"/>
                <a:ea typeface="+mn-ea"/>
                <a:cs typeface="+mn-cs"/>
              </a:rPr>
              <a:t>聯邦醫療</a:t>
            </a:r>
            <a:br>
              <a:rPr lang="en-US" sz="2800" b="0" i="0" smtClean="0">
                <a:latin typeface="PMingLiU" pitchFamily="18" charset="-120"/>
                <a:ea typeface="+mn-ea"/>
                <a:cs typeface="+mn-cs"/>
              </a:rPr>
            </a:br>
            <a:r>
              <a:rPr lang="en-US" sz="2800" b="0" i="0" smtClean="0">
                <a:latin typeface="PMingLiU" pitchFamily="18" charset="-120"/>
                <a:ea typeface="+mn-ea"/>
                <a:cs typeface="+mn-cs"/>
              </a:rPr>
              <a:t>保險</a:t>
            </a:r>
            <a:r>
              <a:rPr lang="en-US" sz="2800" b="0" i="0">
                <a:latin typeface="PMingLiU" pitchFamily="18" charset="-120"/>
                <a:ea typeface="+mn-ea"/>
                <a:cs typeface="+mn-cs"/>
              </a:rPr>
              <a:t>」的方式。</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A </a:t>
            </a:r>
            <a:r>
              <a:rPr lang="zh-TW" altLang="en-US" sz="3200" b="0" i="0" smtClean="0">
                <a:solidFill>
                  <a:schemeClr val="tx1"/>
                </a:solidFill>
                <a:ea typeface="PMingLiU" pitchFamily="18" charset="-120"/>
              </a:rPr>
              <a:t>部份</a:t>
            </a:r>
            <a:r>
              <a:rPr lang="en-US" sz="3200" b="0" i="0" smtClean="0">
                <a:solidFill>
                  <a:schemeClr val="tx1"/>
                </a:solidFill>
                <a:ea typeface="PMingLiU" pitchFamily="18" charset="-120"/>
              </a:rPr>
              <a:t>–住院保險</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醫院</a:t>
            </a: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專業護理機構</a:t>
            </a:r>
          </a:p>
          <a:p>
            <a:pPr marL="621792" lvl="1" indent="-228600" algn="l" defTabSz="914400">
              <a:spcBef>
                <a:spcPts val="324"/>
              </a:spcBef>
              <a:buClr>
                <a:srgbClr val="EB641B"/>
              </a:buClr>
              <a:buFont typeface="Verdana"/>
              <a:buChar char="◦"/>
            </a:pPr>
            <a:r>
              <a:rPr lang="en-US" sz="2400" b="0" i="0" smtClean="0">
                <a:solidFill>
                  <a:schemeClr val="tx1"/>
                </a:solidFill>
                <a:ea typeface="PMingLiU" pitchFamily="18" charset="-120"/>
              </a:rPr>
              <a:t>家居</a:t>
            </a:r>
            <a:r>
              <a:rPr lang="zh-TW" altLang="en-US" sz="2400" b="0" i="0" smtClean="0">
                <a:solidFill>
                  <a:schemeClr val="tx1"/>
                </a:solidFill>
                <a:ea typeface="PMingLiU" pitchFamily="18" charset="-120"/>
              </a:rPr>
              <a:t>醫療</a:t>
            </a:r>
            <a:r>
              <a:rPr lang="en-US" sz="2400" b="0" i="0" smtClean="0">
                <a:solidFill>
                  <a:schemeClr val="tx1"/>
                </a:solidFill>
                <a:ea typeface="PMingLiU" pitchFamily="18" charset="-120"/>
              </a:rPr>
              <a:t>照護</a:t>
            </a:r>
            <a:endParaRPr lang="en-US" sz="24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PMingLiU" pitchFamily="18" charset="-120"/>
              </a:rPr>
              <a:t>善終服務</a:t>
            </a:r>
          </a:p>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mn-ea"/>
                <a:cs typeface="+mn-cs"/>
              </a:rPr>
              <a:t>B </a:t>
            </a:r>
            <a:r>
              <a:rPr lang="zh-TW" altLang="en-US" sz="3200" b="0" i="0" smtClean="0">
                <a:solidFill>
                  <a:schemeClr val="tx1"/>
                </a:solidFill>
                <a:ea typeface="PMingLiU" pitchFamily="18" charset="-120"/>
              </a:rPr>
              <a:t>部份</a:t>
            </a:r>
            <a:r>
              <a:rPr lang="en-US" sz="3200" b="0" i="0" smtClean="0">
                <a:solidFill>
                  <a:schemeClr val="tx1"/>
                </a:solidFill>
                <a:ea typeface="PMingLiU" pitchFamily="18" charset="-120"/>
              </a:rPr>
              <a:t>–醫療保險</a:t>
            </a:r>
            <a:endParaRPr lang="en-US" sz="3200" b="0" i="0">
              <a:solidFill>
                <a:schemeClr val="tx1"/>
              </a:solidFill>
              <a:ea typeface="PMingLiU" pitchFamily="18" charset="-120"/>
            </a:endParaRP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醫生就診</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醫院門診服務</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診所化驗服務</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耐用醫療設備</a:t>
            </a:r>
          </a:p>
          <a:p>
            <a:pPr marL="621792" lvl="1" indent="-228600" algn="l" defTabSz="914400">
              <a:spcBef>
                <a:spcPts val="324"/>
              </a:spcBef>
              <a:buClr>
                <a:srgbClr val="EB641B"/>
              </a:buClr>
              <a:buFont typeface="Verdana"/>
              <a:buChar char="◦"/>
            </a:pPr>
            <a:r>
              <a:rPr lang="en-US" sz="2400" b="0" i="0">
                <a:solidFill>
                  <a:schemeClr val="tx1"/>
                </a:solidFill>
                <a:ea typeface="+mn-ea"/>
                <a:cs typeface="+mn-cs"/>
              </a:rPr>
              <a:t>預防性服務</a:t>
            </a:r>
          </a:p>
        </p:txBody>
      </p:sp>
      <p:sp>
        <p:nvSpPr>
          <p:cNvPr id="4" name="Date Placeholder 3"/>
          <p:cNvSpPr>
            <a:spLocks noGrp="1"/>
          </p:cNvSpPr>
          <p:nvPr>
            <p:ph type="dt" sz="half" idx="10"/>
          </p:nvPr>
        </p:nvSpPr>
        <p:spPr/>
        <p:txBody>
          <a:bodyPr/>
          <a:lstStyle/>
          <a:p>
            <a:pPr algn="l" defTabSz="914400">
              <a:buNone/>
            </a:pPr>
            <a:r>
              <a:rPr lang="en-US" altLang="zh-TW" sz="1000" b="0" i="0" smtClean="0">
                <a:solidFill>
                  <a:schemeClr val="tx1"/>
                </a:solidFill>
                <a:latin typeface="PMingLiU" pitchFamily="18" charset="-120"/>
                <a:ea typeface="+mn-ea"/>
                <a:cs typeface="+mn-cs"/>
              </a:rPr>
              <a:t>2012 </a:t>
            </a:r>
            <a:r>
              <a:rPr lang="zh-TW" altLang="en-US" sz="1000" b="0" i="0" smtClean="0">
                <a:solidFill>
                  <a:schemeClr val="tx1"/>
                </a:solidFill>
                <a:latin typeface="PMingLiU" pitchFamily="18" charset="-120"/>
                <a:ea typeface="+mn-ea"/>
                <a:cs typeface="+mn-cs"/>
              </a:rPr>
              <a:t>年 </a:t>
            </a:r>
            <a:r>
              <a:rPr lang="en-US" altLang="zh-TW" sz="1000" b="0" i="0" smtClean="0">
                <a:solidFill>
                  <a:schemeClr val="tx1"/>
                </a:solidFill>
                <a:latin typeface="PMingLiU" pitchFamily="18" charset="-120"/>
                <a:ea typeface="+mn-ea"/>
                <a:cs typeface="+mn-cs"/>
              </a:rPr>
              <a:t>4 </a:t>
            </a:r>
            <a:r>
              <a:rPr lang="zh-TW" altLang="en-US" sz="1000" b="0" i="0" smtClean="0">
                <a:solidFill>
                  <a:schemeClr val="tx1"/>
                </a:solidFill>
                <a:latin typeface="PMingLiU" pitchFamily="18" charset="-120"/>
                <a:ea typeface="+mn-ea"/>
                <a:cs typeface="+mn-cs"/>
              </a:rPr>
              <a:t>月 </a:t>
            </a:r>
            <a:r>
              <a:rPr lang="en-US" altLang="zh-TW" sz="1000" b="0" i="0" smtClean="0">
                <a:solidFill>
                  <a:schemeClr val="tx1"/>
                </a:solidFill>
                <a:latin typeface="PMingLiU" pitchFamily="18" charset="-120"/>
                <a:ea typeface="+mn-ea"/>
                <a:cs typeface="+mn-cs"/>
              </a:rPr>
              <a:t>2 </a:t>
            </a:r>
            <a:r>
              <a:rPr lang="zh-TW" altLang="en-US" sz="1000" b="0" i="0" smtClean="0">
                <a:solidFill>
                  <a:schemeClr val="tx1"/>
                </a:solidFill>
                <a:latin typeface="PMingLiU" pitchFamily="18" charset="-120"/>
                <a:ea typeface="+mn-ea"/>
                <a:cs typeface="+mn-cs"/>
              </a:rPr>
              <a:t>日</a:t>
            </a:r>
            <a:endParaRPr lang="en-US" sz="1000" b="0" i="0">
              <a:solidFill>
                <a:schemeClr val="tx1"/>
              </a:solidFill>
              <a:latin typeface="PMingLiU" pitchFamily="18" charset="-120"/>
              <a:ea typeface="+mn-ea"/>
              <a:cs typeface="+mn-cs"/>
            </a:endParaRPr>
          </a:p>
        </p:txBody>
      </p:sp>
      <p:sp>
        <p:nvSpPr>
          <p:cNvPr id="6" name="Footer Placeholder 5"/>
          <p:cNvSpPr>
            <a:spLocks noGrp="1"/>
          </p:cNvSpPr>
          <p:nvPr>
            <p:ph type="ftr" sz="quarter" idx="11"/>
          </p:nvPr>
        </p:nvSpPr>
        <p:spPr/>
        <p:txBody>
          <a:bodyPr/>
          <a:lstStyle/>
          <a:p>
            <a:pPr algn="r" defTabSz="914400">
              <a:buNone/>
            </a:pPr>
            <a:r>
              <a:rPr lang="en-US" sz="1000" b="0" i="0">
                <a:solidFill>
                  <a:schemeClr val="tx1"/>
                </a:solidFill>
                <a:ea typeface="+mn-ea"/>
                <a:cs typeface="+mn-cs"/>
              </a:rPr>
              <a:t>入門指南</a:t>
            </a:r>
          </a:p>
        </p:txBody>
      </p:sp>
      <p:sp>
        <p:nvSpPr>
          <p:cNvPr id="5" name="Slide Number Placeholder 4"/>
          <p:cNvSpPr>
            <a:spLocks noGrp="1"/>
          </p:cNvSpPr>
          <p:nvPr>
            <p:ph type="sldNum" sz="quarter" idx="12"/>
          </p:nvPr>
        </p:nvSpPr>
        <p:spPr/>
        <p:txBody>
          <a:bodyPr/>
          <a:lstStyle/>
          <a:p>
            <a:pPr algn="r" defTabSz="914400">
              <a:buNone/>
            </a:pPr>
            <a:fld id="{2B311C8D-3B42-4150-880E-F70598F3D0EA}" type="slidenum">
              <a:rPr lang="en-US" sz="1000" b="0" i="0">
                <a:solidFill>
                  <a:schemeClr val="tx1"/>
                </a:solidFill>
                <a:ea typeface="+mn-ea"/>
                <a:cs typeface="+mn-cs"/>
              </a:rPr>
              <a:pPr algn="r" defTabSz="914400">
                <a:buNone/>
              </a:pPr>
              <a:t>8</a:t>
            </a:fld>
            <a:endParaRPr lang="en-US" sz="1000" b="0" i="0">
              <a:solidFill>
                <a:schemeClr val="tx1"/>
              </a:solidFill>
              <a:ea typeface="+mn-ea"/>
              <a:cs typeface="+mn-cs"/>
            </a:endParaRPr>
          </a:p>
        </p:txBody>
      </p:sp>
      <p:sp>
        <p:nvSpPr>
          <p:cNvPr id="2" name="Title 1"/>
          <p:cNvSpPr>
            <a:spLocks noGrp="1"/>
          </p:cNvSpPr>
          <p:nvPr>
            <p:ph type="title"/>
          </p:nvPr>
        </p:nvSpPr>
        <p:spPr>
          <a:xfrm>
            <a:off x="381000" y="228600"/>
            <a:ext cx="8229600" cy="1143000"/>
          </a:xfrm>
        </p:spPr>
        <p:txBody>
          <a:bodyPr/>
          <a:lstStyle/>
          <a:p>
            <a:pPr>
              <a:spcBef>
                <a:spcPts val="0"/>
              </a:spcBef>
            </a:pPr>
            <a:r>
              <a:rPr lang="en-US" sz="4100" b="1" i="0" smtClean="0">
                <a:solidFill>
                  <a:srgbClr val="464646"/>
                </a:solidFill>
                <a:effectLst>
                  <a:outerShdw blurRad="31750" dist="25400" dir="5400000" algn="tl">
                    <a:srgbClr val="000000">
                      <a:alpha val="25000"/>
                    </a:srgbClr>
                  </a:outerShdw>
                </a:effectLst>
                <a:ea typeface="PMingLiU" pitchFamily="18" charset="-120"/>
              </a:rPr>
              <a:t>原有</a:t>
            </a:r>
            <a:r>
              <a:rPr lang="zh-TW" altLang="en-US" smtClean="0">
                <a:solidFill>
                  <a:srgbClr val="464646"/>
                </a:solidFill>
                <a:effectLst>
                  <a:outerShdw blurRad="31750" dist="25400" dir="5400000" algn="tl">
                    <a:srgbClr val="000000">
                      <a:alpha val="25000"/>
                    </a:srgbClr>
                  </a:outerShdw>
                </a:effectLst>
                <a:ea typeface="PMingLiU" pitchFamily="18" charset="-120"/>
              </a:rPr>
              <a:t>「</a:t>
            </a:r>
            <a:r>
              <a:rPr lang="zh-TW" altLang="en-US">
                <a:solidFill>
                  <a:srgbClr val="464646"/>
                </a:solidFill>
                <a:effectLst>
                  <a:outerShdw blurRad="31750" dist="25400" dir="5400000" algn="tl">
                    <a:srgbClr val="000000">
                      <a:alpha val="25000"/>
                    </a:srgbClr>
                  </a:outerShdw>
                </a:effectLst>
                <a:ea typeface="PMingLiU" pitchFamily="18" charset="-120"/>
              </a:rPr>
              <a:t>聯邦醫療保險」</a:t>
            </a:r>
            <a:r>
              <a:rPr lang="en-US" sz="4100" b="1" i="0" smtClean="0">
                <a:solidFill>
                  <a:srgbClr val="FF0000"/>
                </a:solidFill>
                <a:effectLst>
                  <a:outerShdw blurRad="31750" dist="25400" dir="5400000" algn="tl">
                    <a:srgbClr val="000000">
                      <a:alpha val="25000"/>
                    </a:srgbClr>
                  </a:outerShdw>
                </a:effectLst>
                <a:ea typeface="PMingLiU" pitchFamily="18" charset="-120"/>
              </a:rPr>
              <a:t> </a:t>
            </a:r>
            <a:endParaRPr lang="en-US" sz="4100" b="1" i="0">
              <a:solidFill>
                <a:srgbClr val="FF0000"/>
              </a:solidFill>
              <a:effectLst>
                <a:outerShdw blurRad="31750" dist="25400" dir="5400000" algn="tl">
                  <a:srgbClr val="000000">
                    <a:alpha val="25000"/>
                  </a:srgbClr>
                </a:outerShdw>
              </a:effectLst>
              <a:ea typeface="PMingLiU" pitchFamily="18" charset="-120"/>
            </a:endParaRPr>
          </a:p>
        </p:txBody>
      </p:sp>
      <p:pic>
        <p:nvPicPr>
          <p:cNvPr id="9" name="Picture 8" descr="Part A.jpg"/>
          <p:cNvPicPr>
            <a:picLocks noChangeAspect="1"/>
          </p:cNvPicPr>
          <p:nvPr/>
        </p:nvPicPr>
        <p:blipFill>
          <a:blip r:embed="rId3" cstate="print">
            <a:duotone>
              <a:prstClr val="black"/>
              <a:schemeClr val="accent1">
                <a:tint val="45000"/>
                <a:satMod val="400000"/>
              </a:schemeClr>
            </a:duotone>
          </a:blip>
          <a:stretch>
            <a:fillRect/>
          </a:stretch>
        </p:blipFill>
        <p:spPr>
          <a:xfrm>
            <a:off x="7543800" y="1524000"/>
            <a:ext cx="530352" cy="530352"/>
          </a:xfrm>
          <a:prstGeom prst="rect">
            <a:avLst/>
          </a:prstGeom>
        </p:spPr>
      </p:pic>
      <p:pic>
        <p:nvPicPr>
          <p:cNvPr id="10" name="Picture 9" descr="Part B.jpg"/>
          <p:cNvPicPr>
            <a:picLocks noChangeAspect="1"/>
          </p:cNvPicPr>
          <p:nvPr/>
        </p:nvPicPr>
        <p:blipFill>
          <a:blip r:embed="rId4" cstate="print">
            <a:duotone>
              <a:prstClr val="black"/>
              <a:schemeClr val="accent1">
                <a:tint val="45000"/>
                <a:satMod val="400000"/>
              </a:schemeClr>
            </a:duotone>
          </a:blip>
          <a:stretch>
            <a:fillRect/>
          </a:stretch>
        </p:blipFill>
        <p:spPr>
          <a:xfrm>
            <a:off x="7620000" y="3505200"/>
            <a:ext cx="530352" cy="533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3"/>
          <p:cNvSpPr>
            <a:spLocks noGrp="1" noChangeArrowheads="1"/>
          </p:cNvSpPr>
          <p:nvPr>
            <p:ph idx="1"/>
          </p:nvPr>
        </p:nvSpPr>
        <p:spPr/>
        <p:txBody>
          <a:bodyPr>
            <a:normAutofit/>
          </a:bodyPr>
          <a:lstStyle/>
          <a:p>
            <a:pPr marL="365760" indent="-256032" algn="l" defTabSz="914400">
              <a:spcBef>
                <a:spcPts val="400"/>
              </a:spcBef>
              <a:spcAft>
                <a:spcPts val="0"/>
              </a:spcAft>
              <a:buClr>
                <a:srgbClr val="2DA2BF"/>
              </a:buClr>
              <a:buSzPct val="68000"/>
              <a:buFont typeface="Wingdings 3"/>
              <a:buChar char=""/>
            </a:pPr>
            <a:r>
              <a:rPr lang="en-US" sz="3200" b="0" i="0">
                <a:solidFill>
                  <a:schemeClr val="tx1"/>
                </a:solidFill>
                <a:ea typeface="PMingLiU" pitchFamily="18" charset="-120"/>
                <a:cs typeface="Arial"/>
              </a:rPr>
              <a:t>A </a:t>
            </a:r>
            <a:r>
              <a:rPr lang="zh-TW" altLang="en-US" sz="3200" b="0" i="0" smtClean="0">
                <a:solidFill>
                  <a:schemeClr val="tx1"/>
                </a:solidFill>
                <a:ea typeface="PMingLiU" pitchFamily="18" charset="-120"/>
                <a:cs typeface="Arial"/>
              </a:rPr>
              <a:t>部份</a:t>
            </a:r>
            <a:r>
              <a:rPr lang="en-US" sz="3200" b="0" i="0" smtClean="0">
                <a:solidFill>
                  <a:schemeClr val="tx1"/>
                </a:solidFill>
                <a:ea typeface="PMingLiU" pitchFamily="18" charset="-120"/>
                <a:cs typeface="Arial"/>
              </a:rPr>
              <a:t>的費用是多少</a:t>
            </a:r>
            <a:r>
              <a:rPr lang="en-US" sz="3200" b="0" i="0">
                <a:solidFill>
                  <a:schemeClr val="tx1"/>
                </a:solidFill>
                <a:ea typeface="PMingLiU" pitchFamily="18" charset="-120"/>
                <a:cs typeface="Arial"/>
              </a:rPr>
              <a:t>？</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大多數人可免保費獲得 A </a:t>
            </a:r>
            <a:r>
              <a:rPr lang="zh-TW" altLang="en-US" sz="2800" b="0" i="0" smtClean="0">
                <a:solidFill>
                  <a:schemeClr val="tx1"/>
                </a:solidFill>
                <a:ea typeface="PMingLiU" pitchFamily="18" charset="-120"/>
                <a:cs typeface="Arial"/>
              </a:rPr>
              <a:t>部份</a:t>
            </a:r>
            <a:endParaRPr lang="en-US" sz="2800" b="0" i="0">
              <a:solidFill>
                <a:schemeClr val="tx1"/>
              </a:solidFill>
              <a:ea typeface="PMingLiU" pitchFamily="18" charset="-120"/>
              <a:cs typeface="Arial"/>
            </a:endParaRPr>
          </a:p>
          <a:p>
            <a:pPr marL="81381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cs typeface="Arial"/>
              </a:rPr>
              <a:t>如果您繳納 FICA 稅超過 10 年</a:t>
            </a:r>
          </a:p>
          <a:p>
            <a:pPr marL="621792" lvl="1" indent="-228600" algn="l" defTabSz="914400">
              <a:spcBef>
                <a:spcPts val="324"/>
              </a:spcBef>
              <a:buClr>
                <a:srgbClr val="EB641B"/>
              </a:buClr>
              <a:buFont typeface="Verdana"/>
              <a:buChar char="◦"/>
            </a:pPr>
            <a:r>
              <a:rPr lang="en-US" sz="2800" b="0" i="0">
                <a:solidFill>
                  <a:schemeClr val="tx1"/>
                </a:solidFill>
                <a:ea typeface="PMingLiU" pitchFamily="18" charset="-120"/>
                <a:cs typeface="Arial"/>
              </a:rPr>
              <a:t>如果您繳納 FICA 稅少於 10 年</a:t>
            </a:r>
          </a:p>
          <a:p>
            <a:pPr marL="81381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cs typeface="Arial"/>
              </a:rPr>
              <a:t>可支付保費獲得 A </a:t>
            </a:r>
            <a:r>
              <a:rPr lang="zh-TW" altLang="en-US" sz="2800" b="0" i="0" smtClean="0">
                <a:solidFill>
                  <a:schemeClr val="tx1"/>
                </a:solidFill>
                <a:ea typeface="PMingLiU" pitchFamily="18" charset="-120"/>
                <a:cs typeface="Arial"/>
              </a:rPr>
              <a:t>部份</a:t>
            </a:r>
            <a:endParaRPr lang="en-US" sz="2800" b="0" i="0">
              <a:solidFill>
                <a:schemeClr val="tx1"/>
              </a:solidFill>
              <a:ea typeface="PMingLiU" pitchFamily="18" charset="-120"/>
              <a:cs typeface="Arial"/>
            </a:endParaRPr>
          </a:p>
          <a:p>
            <a:pPr marL="813816" lvl="2" indent="-228600" algn="l" defTabSz="914400">
              <a:spcBef>
                <a:spcPts val="350"/>
              </a:spcBef>
              <a:buClr>
                <a:srgbClr val="2DA2BF"/>
              </a:buClr>
              <a:buSzPct val="100000"/>
              <a:buFont typeface="Wingdings 2"/>
              <a:buChar char=""/>
            </a:pPr>
            <a:r>
              <a:rPr lang="en-US" sz="2800" b="0" i="0">
                <a:solidFill>
                  <a:schemeClr val="tx1"/>
                </a:solidFill>
                <a:ea typeface="PMingLiU" pitchFamily="18" charset="-120"/>
                <a:cs typeface="Arial"/>
              </a:rPr>
              <a:t>可能需要繳納罰款 </a:t>
            </a:r>
          </a:p>
          <a:p>
            <a:pPr marL="1097280" lvl="3" indent="-228600" algn="l" defTabSz="914400">
              <a:spcBef>
                <a:spcPts val="350"/>
              </a:spcBef>
              <a:buClr>
                <a:srgbClr val="DA1F28"/>
              </a:buClr>
              <a:buFont typeface="Wingdings"/>
              <a:buChar char="§"/>
            </a:pPr>
            <a:r>
              <a:rPr lang="en-US" sz="2800" b="0" i="0">
                <a:solidFill>
                  <a:schemeClr val="tx1"/>
                </a:solidFill>
                <a:ea typeface="PMingLiU" pitchFamily="18" charset="-120"/>
                <a:cs typeface="Arial"/>
              </a:rPr>
              <a:t>如果在首次符合資格時沒有購買</a:t>
            </a:r>
          </a:p>
        </p:txBody>
      </p:sp>
      <p:sp>
        <p:nvSpPr>
          <p:cNvPr id="24582" name="Date Placeholder 5"/>
          <p:cNvSpPr>
            <a:spLocks noGrp="1"/>
          </p:cNvSpPr>
          <p:nvPr>
            <p:ph type="dt" sz="half" idx="10"/>
          </p:nvPr>
        </p:nvSpPr>
        <p:spPr bwMode="auto">
          <a:xfrm>
            <a:off x="457200" y="6324600"/>
            <a:ext cx="2133600" cy="365125"/>
          </a:xfrm>
          <a:prstGeom prst="rect">
            <a:avLst/>
          </a:prstGeom>
          <a:noFill/>
          <a:ln>
            <a:miter lim="800000"/>
            <a:headEnd/>
            <a:tailEnd/>
          </a:ln>
        </p:spPr>
        <p:txBody>
          <a:bodyPr wrap="square" numCol="1" anchorCtr="0" compatLnSpc="1">
            <a:prstTxWarp prst="textNoShape">
              <a:avLst/>
            </a:prstTxWarp>
          </a:bodyPr>
          <a:lstStyle/>
          <a:p>
            <a:pPr algn="l" defTabSz="914400">
              <a:spcBef>
                <a:spcPts val="0"/>
              </a:spcBef>
              <a:spcAft>
                <a:spcPts val="0"/>
              </a:spcAft>
              <a:buNone/>
            </a:pPr>
            <a:r>
              <a:rPr lang="en-US" altLang="zh-TW" sz="1000" b="0" i="0" smtClean="0">
                <a:solidFill>
                  <a:schemeClr val="tx1"/>
                </a:solidFill>
                <a:latin typeface="Arial"/>
                <a:ea typeface="+mn-ea"/>
                <a:cs typeface="Arial"/>
              </a:rPr>
              <a:t>2012 </a:t>
            </a:r>
            <a:r>
              <a:rPr lang="zh-TW" altLang="en-US" sz="1000" b="0" i="0" smtClean="0">
                <a:solidFill>
                  <a:schemeClr val="tx1"/>
                </a:solidFill>
                <a:latin typeface="Arial"/>
                <a:ea typeface="+mn-ea"/>
                <a:cs typeface="Arial"/>
              </a:rPr>
              <a:t>年 </a:t>
            </a:r>
            <a:r>
              <a:rPr lang="en-US" altLang="zh-TW" sz="1000" b="0" i="0" smtClean="0">
                <a:solidFill>
                  <a:schemeClr val="tx1"/>
                </a:solidFill>
                <a:latin typeface="Arial"/>
                <a:ea typeface="+mn-ea"/>
                <a:cs typeface="Arial"/>
              </a:rPr>
              <a:t>4 </a:t>
            </a:r>
            <a:r>
              <a:rPr lang="zh-TW" altLang="en-US" sz="1000" b="0" i="0" smtClean="0">
                <a:solidFill>
                  <a:schemeClr val="tx1"/>
                </a:solidFill>
                <a:latin typeface="Arial"/>
                <a:ea typeface="+mn-ea"/>
                <a:cs typeface="Arial"/>
              </a:rPr>
              <a:t>月 </a:t>
            </a:r>
            <a:r>
              <a:rPr lang="en-US" altLang="zh-TW" sz="1000" b="0" i="0" smtClean="0">
                <a:solidFill>
                  <a:schemeClr val="tx1"/>
                </a:solidFill>
                <a:latin typeface="Arial"/>
                <a:ea typeface="+mn-ea"/>
                <a:cs typeface="Arial"/>
              </a:rPr>
              <a:t>2 </a:t>
            </a:r>
            <a:r>
              <a:rPr lang="zh-TW" altLang="en-US" sz="1000" b="0" i="0" smtClean="0">
                <a:solidFill>
                  <a:schemeClr val="tx1"/>
                </a:solidFill>
                <a:latin typeface="Arial"/>
                <a:ea typeface="+mn-ea"/>
                <a:cs typeface="Arial"/>
              </a:rPr>
              <a:t>日</a:t>
            </a:r>
            <a:endParaRPr lang="en-US" sz="1000" b="0" i="0">
              <a:solidFill>
                <a:schemeClr val="tx1"/>
              </a:solidFill>
              <a:latin typeface="Arial"/>
              <a:ea typeface="+mn-ea"/>
              <a:cs typeface="Arial"/>
            </a:endParaRPr>
          </a:p>
        </p:txBody>
      </p:sp>
      <p:sp>
        <p:nvSpPr>
          <p:cNvPr id="9" name="Footer Placeholder 8"/>
          <p:cNvSpPr>
            <a:spLocks noGrp="1"/>
          </p:cNvSpPr>
          <p:nvPr>
            <p:ph type="ftr" sz="quarter" idx="11"/>
          </p:nvPr>
        </p:nvSpPr>
        <p:spPr>
          <a:xfrm>
            <a:off x="3124200" y="6324600"/>
            <a:ext cx="2895600" cy="365125"/>
          </a:xfrm>
          <a:prstGeom prst="rect">
            <a:avLst/>
          </a:prstGeom>
        </p:spPr>
        <p:txBody>
          <a:bodyPr/>
          <a:lstStyle/>
          <a:p>
            <a:pPr algn="r" defTabSz="914400">
              <a:buNone/>
            </a:pPr>
            <a:r>
              <a:rPr lang="en-US" sz="1000" b="0" i="0">
                <a:solidFill>
                  <a:schemeClr val="tx1"/>
                </a:solidFill>
                <a:ea typeface="+mn-ea"/>
                <a:cs typeface="+mn-cs"/>
              </a:rPr>
              <a:t>入門指南</a:t>
            </a:r>
          </a:p>
        </p:txBody>
      </p:sp>
      <p:sp>
        <p:nvSpPr>
          <p:cNvPr id="8" name="Slide Number Placeholder 7"/>
          <p:cNvSpPr>
            <a:spLocks noGrp="1"/>
          </p:cNvSpPr>
          <p:nvPr>
            <p:ph type="sldNum" sz="quarter" idx="12"/>
          </p:nvPr>
        </p:nvSpPr>
        <p:spPr>
          <a:xfrm>
            <a:off x="6553200" y="6324600"/>
            <a:ext cx="2133600" cy="365125"/>
          </a:xfrm>
          <a:prstGeom prst="rect">
            <a:avLst/>
          </a:prstGeom>
        </p:spPr>
        <p:txBody>
          <a:bodyPr/>
          <a:lstStyle/>
          <a:p>
            <a:pPr algn="r" defTabSz="914400">
              <a:buNone/>
            </a:pPr>
            <a:fld id="{885A69B2-5218-42C2-B888-204363120602}" type="slidenum">
              <a:rPr lang="en-US" sz="1000" b="0" i="0">
                <a:solidFill>
                  <a:schemeClr val="tx1"/>
                </a:solidFill>
                <a:ea typeface="+mn-ea"/>
                <a:cs typeface="+mn-cs"/>
              </a:rPr>
              <a:pPr algn="r" defTabSz="914400">
                <a:buNone/>
              </a:pPr>
              <a:t>9</a:t>
            </a:fld>
            <a:endParaRPr lang="en-US" sz="1000" b="0" i="0">
              <a:solidFill>
                <a:schemeClr val="tx1"/>
              </a:solidFill>
              <a:ea typeface="+mn-ea"/>
              <a:cs typeface="+mn-cs"/>
            </a:endParaRPr>
          </a:p>
        </p:txBody>
      </p:sp>
      <p:sp>
        <p:nvSpPr>
          <p:cNvPr id="24579" name="Rectangle 2"/>
          <p:cNvSpPr>
            <a:spLocks noGrp="1" noChangeArrowheads="1"/>
          </p:cNvSpPr>
          <p:nvPr>
            <p:ph type="title"/>
          </p:nvPr>
        </p:nvSpPr>
        <p:spPr/>
        <p:txBody>
          <a:bodyPr>
            <a:noAutofit/>
          </a:bodyPr>
          <a:lstStyle/>
          <a:p>
            <a:pPr algn="l" defTabSz="914400">
              <a:spcBef>
                <a:spcPts val="0"/>
              </a:spcBef>
              <a:buNone/>
            </a:pPr>
            <a:r>
              <a:rPr lang="en-US" sz="4100" b="1" i="0">
                <a:solidFill>
                  <a:srgbClr val="464646"/>
                </a:solidFill>
                <a:effectLst>
                  <a:outerShdw blurRad="31750" dist="25400" dir="5400000" algn="tl">
                    <a:srgbClr val="000000">
                      <a:alpha val="25000"/>
                    </a:srgbClr>
                  </a:outerShdw>
                </a:effectLst>
                <a:ea typeface="PMingLiU" pitchFamily="18" charset="-120"/>
                <a:cs typeface="Arial"/>
              </a:rPr>
              <a:t>「聯邦醫療保險」 A </a:t>
            </a:r>
            <a:r>
              <a:rPr lang="zh-TW" altLang="en-US" sz="4100" b="1" i="0" smtClean="0">
                <a:solidFill>
                  <a:srgbClr val="464646"/>
                </a:solidFill>
                <a:effectLst>
                  <a:outerShdw blurRad="31750" dist="25400" dir="5400000" algn="tl">
                    <a:srgbClr val="000000">
                      <a:alpha val="25000"/>
                    </a:srgbClr>
                  </a:outerShdw>
                </a:effectLst>
                <a:ea typeface="PMingLiU" pitchFamily="18" charset="-120"/>
                <a:cs typeface="Arial"/>
              </a:rPr>
              <a:t>部份</a:t>
            </a:r>
            <a:r>
              <a:rPr lang="en-US" sz="4100" b="1" i="0" smtClean="0">
                <a:solidFill>
                  <a:srgbClr val="464646"/>
                </a:solidFill>
                <a:effectLst>
                  <a:outerShdw blurRad="31750" dist="25400" dir="5400000" algn="tl">
                    <a:srgbClr val="000000">
                      <a:alpha val="25000"/>
                    </a:srgbClr>
                  </a:outerShdw>
                </a:effectLst>
                <a:ea typeface="PMingLiU" pitchFamily="18" charset="-120"/>
                <a:cs typeface="Arial"/>
              </a:rPr>
              <a:t/>
            </a:r>
            <a:br>
              <a:rPr lang="en-US" sz="4100" b="1" i="0" smtClean="0">
                <a:solidFill>
                  <a:srgbClr val="464646"/>
                </a:solidFill>
                <a:effectLst>
                  <a:outerShdw blurRad="31750" dist="25400" dir="5400000" algn="tl">
                    <a:srgbClr val="000000">
                      <a:alpha val="25000"/>
                    </a:srgbClr>
                  </a:outerShdw>
                </a:effectLst>
                <a:ea typeface="PMingLiU" pitchFamily="18" charset="-120"/>
                <a:cs typeface="Arial"/>
              </a:rPr>
            </a:br>
            <a:r>
              <a:rPr lang="en-US" sz="4100" b="1" i="0" smtClean="0">
                <a:solidFill>
                  <a:srgbClr val="464646"/>
                </a:solidFill>
                <a:effectLst>
                  <a:outerShdw blurRad="31750" dist="25400" dir="5400000" algn="tl">
                    <a:srgbClr val="000000">
                      <a:alpha val="25000"/>
                    </a:srgbClr>
                  </a:outerShdw>
                </a:effectLst>
                <a:ea typeface="PMingLiU" pitchFamily="18" charset="-120"/>
                <a:cs typeface="Arial"/>
              </a:rPr>
              <a:t>（</a:t>
            </a:r>
            <a:r>
              <a:rPr lang="en-US" sz="4100" b="1" i="0">
                <a:solidFill>
                  <a:srgbClr val="464646"/>
                </a:solidFill>
                <a:effectLst>
                  <a:outerShdw blurRad="31750" dist="25400" dir="5400000" algn="tl">
                    <a:srgbClr val="000000">
                      <a:alpha val="25000"/>
                    </a:srgbClr>
                  </a:outerShdw>
                </a:effectLst>
                <a:ea typeface="PMingLiU" pitchFamily="18" charset="-120"/>
                <a:cs typeface="Arial"/>
              </a:rPr>
              <a:t>醫院保險）</a:t>
            </a:r>
          </a:p>
        </p:txBody>
      </p:sp>
    </p:spTree>
    <p:custDataLst>
      <p:tags r:id="rId1"/>
    </p:custData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5601&quot;&gt;&lt;/object&gt;&lt;object type=&quot;2&quot; unique_id=&quot;15602&quot;&gt;&lt;object type=&quot;3&quot; unique_id=&quot;15603&quot;&gt;&lt;property id=&quot;20148&quot; value=&quot;5&quot;/&gt;&lt;property id=&quot;20300&quot; value=&quot;Slide 1 - &amp;quot;「聯邦&amp;#x0D;&amp;#x0A;醫療&amp;#x0D;&amp;#x0A;保險」&amp;quot;&quot;/&gt;&lt;property id=&quot;20307&quot; value=&quot;256&quot;/&gt;&lt;/object&gt;&lt;object type=&quot;3&quot; unique_id=&quot;15604&quot;&gt;&lt;property id=&quot;20148&quot; value=&quot;5&quot;/&gt;&lt;property id=&quot;20300&quot; value=&quot;Slide 2 - &amp;quot;入門指南&amp;quot;&quot;/&gt;&lt;property id=&quot;20307&quot; value=&quot;257&quot;/&gt;&lt;/object&gt;&lt;object type=&quot;3&quot; unique_id=&quot;15605&quot;&gt;&lt;property id=&quot;20148&quot; value=&quot;5&quot;/&gt;&lt;property id=&quot;20300&quot; value=&quot;Slide 6 - &amp;quot;「聯邦醫療保險」決定&amp;quot;&quot;/&gt;&lt;property id=&quot;20307&quot; value=&quot;258&quot;/&gt;&lt;/object&gt;&lt;object type=&quot;3&quot; unique_id=&quot;15606&quot;&gt;&lt;property id=&quot;20148&quot; value=&quot;5&quot;/&gt;&lt;property id=&quot;20300&quot; value=&quot;Slide 3 - &amp;quot;什麼是「聯邦醫療保險」？&amp;quot;&quot;/&gt;&lt;property id=&quot;20307&quot; value=&quot;259&quot;/&gt;&lt;/object&gt;&lt;object type=&quot;3&quot; unique_id=&quot;15608&quot;&gt;&lt;property id=&quot;20148&quot; value=&quot;5&quot;/&gt;&lt;property id=&quot;20300&quot; value=&quot;Slide 8 - &amp;quot;原有「聯邦醫療保險」 &amp;quot;&quot;/&gt;&lt;property id=&quot;20307&quot; value=&quot;274&quot;/&gt;&lt;/object&gt;&lt;object type=&quot;3&quot; unique_id=&quot;15613&quot;&gt;&lt;property id=&quot;20148&quot; value=&quot;5&quot;/&gt;&lt;property id=&quot;20300&quot; value=&quot;Slide 14 - &amp;quot;參加「聯邦醫療保險」&amp;quot;&quot;/&gt;&lt;property id=&quot;20307&quot; value=&quot;297&quot;/&gt;&lt;/object&gt;&lt;object type=&quot;3&quot; unique_id=&quot;15614&quot;&gt;&lt;property id=&quot;20148&quot; value=&quot;5&quot;/&gt;&lt;property id=&quot;20300&quot; value=&quot;Slide 15 - &amp;quot;「聯邦醫療保險」卡&amp;quot;&quot;/&gt;&lt;property id=&quot;20307&quot; value=&quot;289&quot;/&gt;&lt;/object&gt;&lt;object type=&quot;3&quot; unique_id=&quot;15615&quot;&gt;&lt;property id=&quot;20148&quot; value=&quot;5&quot;/&gt;&lt;property id=&quot;20300&quot; value=&quot;Slide 16 - &amp;quot;如何參加「聯邦醫療保險」&amp;quot;&quot;/&gt;&lt;property id=&quot;20307&quot; value=&quot;282&quot;/&gt;&lt;/object&gt;&lt;object type=&quot;3&quot; unique_id=&quot;15616&quot;&gt;&lt;property id=&quot;20148&quot; value=&quot;5&quot;/&gt;&lt;property id=&quot;20300&quot; value=&quot;Slide 17 - &amp;quot;何時參加「聯邦醫療保險」&amp;quot;&quot;/&gt;&lt;property id=&quot;20307&quot; value=&quot;281&quot;/&gt;&lt;/object&gt;&lt;object type=&quot;3&quot; unique_id=&quot;15618&quot;&gt;&lt;property id=&quot;20148&quot; value=&quot;5&quot;/&gt;&lt;property id=&quot;20300&quot; value=&quot;Slide 18 - &amp;quot;決定 &amp;#x0D;&amp;#x0A;我應該保留或參加 A 部份嗎？&amp;#x0D;&amp;#x0A;&amp;quot;&quot;/&gt;&lt;property id=&quot;20307&quot; value=&quot;263&quot;/&gt;&lt;/object&gt;&lt;object type=&quot;3&quot; unique_id=&quot;15619&quot;&gt;&lt;property id=&quot;20148&quot; value=&quot;5&quot;/&gt;&lt;property id=&quot;20300&quot; value=&quot;Slide 19 - &amp;quot;決定 &amp;#x0D;&amp;#x0A;我應該保留或參加 B 部份嗎？&amp;#x0D;&amp;#x0A;&amp;quot;&quot;/&gt;&lt;property id=&quot;20307&quot; value=&quot;264&quot;/&gt;&lt;/object&gt;&lt;object type=&quot;3&quot; unique_id=&quot;15620&quot;&gt;&lt;property id=&quot;20148&quot; value=&quot;5&quot;/&gt;&lt;property id=&quot;20300&quot; value=&quot;Slide 20 - &amp;quot;決定 &amp;#x0D;&amp;#x0A;我應該保留或參加 B 部份嗎？&amp;#x0D;&amp;#x0A;&amp;quot;&quot;/&gt;&lt;property id=&quot;20307&quot; value=&quot;301&quot;/&gt;&lt;/object&gt;&lt;object type=&quot;3&quot; unique_id=&quot;15621&quot;&gt;&lt;property id=&quot;20148&quot; value=&quot;5&quot;/&gt;&lt;property id=&quot;20300&quot; value=&quot;Slide 21 - &amp;quot;決定&amp;#x0D;&amp;#x0A;我應該保留或參加 B 部份嗎？ &amp;#x0D;&amp;#x0A;&amp;quot;&quot;/&gt;&lt;property id=&quot;20307&quot; value=&quot;265&quot;/&gt;&lt;/object&gt;&lt;object type=&quot;3&quot; unique_id=&quot;15622&quot;&gt;&lt;property id=&quot;20148&quot; value=&quot;5&quot;/&gt;&lt;property id=&quot;20300&quot; value=&quot;Slide 22 - &amp;quot;甚麼是差額保險（Medigap）？&amp;quot;&quot;/&gt;&lt;property id=&quot;20307&quot; value=&quot;276&quot;/&gt;&lt;/object&gt;&lt;object type=&quot;3&quot; unique_id=&quot;15623&quot;&gt;&lt;property id=&quot;20148&quot; value=&quot;5&quot;/&gt;&lt;property id=&quot;20300&quot; value=&quot;Slide 23 - &amp;quot;決定&amp;#x0D;&amp;#x0A;我需要參加差額保險嗎？&amp;quot;&quot;/&gt;&lt;property id=&quot;20307&quot; value=&quot;277&quot;/&gt;&lt;/object&gt;&lt;object type=&quot;3&quot; unique_id=&quot;15624&quot;&gt;&lt;property id=&quot;20148&quot; value=&quot;5&quot;/&gt;&lt;property id=&quot;20300&quot; value=&quot;Slide 24 - &amp;quot;決定&amp;#x0D;&amp;#x0A;何時購買差額保險的最佳時機？&amp;quot;&quot;/&gt;&lt;property id=&quot;20307&quot; value=&quot;278&quot;/&gt;&lt;/object&gt;&lt;object type=&quot;3&quot; unique_id=&quot;15625&quot;&gt;&lt;property id=&quot;20148&quot; value=&quot;5&quot;/&gt;&lt;property id=&quot;20300&quot; value=&quot;Slide 25 - &amp;quot;決定&amp;#x0D;&amp;#x0A;我應該購買哪種差額保險？&amp;quot;&quot;/&gt;&lt;property id=&quot;20307&quot; value=&quot;279&quot;/&gt;&lt;/object&gt;&lt;object type=&quot;3&quot; unique_id=&quot;15626&quot;&gt;&lt;property id=&quot;20148&quot; value=&quot;5&quot;/&gt;&lt;property id=&quot;20300&quot; value=&quot;Slide 26&quot;/&gt;&lt;property id=&quot;20307&quot; value=&quot;300&quot;/&gt;&lt;/object&gt;&lt;object type=&quot;3&quot; unique_id=&quot;15627&quot;&gt;&lt;property id=&quot;20148&quot; value=&quot;5&quot;/&gt;&lt;property id=&quot;20300&quot; value=&quot;Slide 27 - &amp;quot;決定&amp;#x0D;&amp;#x0A;如何才能找到適合我的差額保險（Medigap）？&amp;quot;&quot;/&gt;&lt;property id=&quot;20307&quot; value=&quot;280&quot;/&gt;&lt;/object&gt;&lt;object type=&quot;3&quot; unique_id=&quot;15629&quot;&gt;&lt;property id=&quot;20148&quot; value=&quot;5&quot;/&gt;&lt;property id=&quot;20300&quot; value=&quot;Slide 36 - &amp;quot;參加 D 部份計劃&amp;quot;&quot;/&gt;&lt;property id=&quot;20307&quot; value=&quot;284&quot;/&gt;&lt;/object&gt;&lt;object type=&quot;3&quot; unique_id=&quot;15631&quot;&gt;&lt;property id=&quot;20148&quot; value=&quot;5&quot;/&gt;&lt;property id=&quot;20300&quot; value=&quot;Slide 37 - &amp;quot;我如何選擇 D 部份計劃&amp;quot;&quot;/&gt;&lt;property id=&quot;20307&quot; value=&quot;275&quot;/&gt;&lt;/object&gt;&lt;object type=&quot;3&quot; unique_id=&quot;15635&quot;&gt;&lt;property id=&quot;20148&quot; value=&quot;5&quot;/&gt;&lt;property id=&quot;20300&quot; value=&quot;Slide 38 - &amp;quot;我該怎麼支付費用？&amp;quot;&quot;/&gt;&lt;property id=&quot;20307&quot; value=&quot;299&quot;/&gt;&lt;/object&gt;&lt;object type=&quot;3&quot; unique_id=&quot;15636&quot;&gt;&lt;property id=&quot;20148&quot; value=&quot;5&quot;/&gt;&lt;property id=&quot;20300&quot; value=&quot;Slide 39 - &amp;quot;對收入和資產有限者有什麼幫助？&amp;quot;&quot;/&gt;&lt;property id=&quot;20307&quot; value=&quot;270&quot;/&gt;&lt;/object&gt;&lt;object type=&quot;3&quot; unique_id=&quot;15637&quot;&gt;&lt;property id=&quot;20148&quot; value=&quot;5&quot;/&gt;&lt;property id=&quot;20300&quot; value=&quot;Slide 40 - &amp;quot;什麼是「州醫療補助」？&amp;quot;&quot;/&gt;&lt;property id=&quot;20307&quot; value=&quot;286&quot;/&gt;&lt;/object&gt;&lt;object type=&quot;3&quot; unique_id=&quot;15638&quot;&gt;&lt;property id=&quot;20148&quot; value=&quot;5&quot;/&gt;&lt;property id=&quot;20300&quot; value=&quot;Slide 41 - &amp;quot;什麼是額外補助？ &amp;quot;&quot;/&gt;&lt;property id=&quot;20307&quot; value=&quot;288&quot;/&gt;&lt;/object&gt;&lt;object type=&quot;3&quot; unique_id=&quot;15639&quot;&gt;&lt;property id=&quot;20148&quot; value=&quot;5&quot;/&gt;&lt;property id=&quot;20300&quot; value=&quot;Slide 42 - &amp;quot;什麼是「聯邦醫療保險」節省計劃（Medicare Savings Program）？&amp;quot;&quot;/&gt;&lt;property id=&quot;20307&quot; value=&quot;273&quot;/&gt;&lt;/object&gt;&lt;object type=&quot;3&quot; unique_id=&quot;15641&quot;&gt;&lt;property id=&quot;20148&quot; value=&quot;5&quot;/&gt;&lt;property id=&quot;20300&quot; value=&quot;Slide 48 - &amp;quot;重點緊記&amp;quot;&quot;/&gt;&lt;property id=&quot;20307&quot; value=&quot;287&quot;/&gt;&lt;/object&gt;&lt;object type=&quot;3&quot; unique_id=&quot;15642&quot;&gt;&lt;property id=&quot;20148&quot; value=&quot;5&quot;/&gt;&lt;property id=&quot;20300&quot; value=&quot;Slide 50 - &amp;quot;瞭解更多資訊&amp;quot;&quot;/&gt;&lt;property id=&quot;20307&quot; value=&quot;285&quot;/&gt;&lt;/object&gt;&lt;object type=&quot;3&quot; unique_id=&quot;15643&quot;&gt;&lt;property id=&quot;20148&quot; value=&quot;5&quot;/&gt;&lt;property id=&quot;20300&quot; value=&quot;Slide 4 - &amp;quot;什麼是「聯邦醫療保險」？&amp;quot;&quot;/&gt;&lt;property id=&quot;20307&quot; value=&quot;326&quot;/&gt;&lt;/object&gt;&lt;object type=&quot;3&quot; unique_id=&quot;15644&quot;&gt;&lt;property id=&quot;20148&quot; value=&quot;5&quot;/&gt;&lt;property id=&quot;20300&quot; value=&quot;Slide 5 - &amp;quot;「聯邦醫療保險」的四個部份&amp;quot;&quot;/&gt;&lt;property id=&quot;20307&quot; value=&quot;325&quot;/&gt;&lt;/object&gt;&lt;object type=&quot;3&quot; unique_id=&quot;15645&quot;&gt;&lt;property id=&quot;20148&quot; value=&quot;5&quot;/&gt;&lt;property id=&quot;20300&quot; value=&quot;Slide 7&quot;/&gt;&lt;property id=&quot;20307&quot; value=&quot;330&quot;/&gt;&lt;/object&gt;&lt;object type=&quot;3&quot; unique_id=&quot;15646&quot;&gt;&lt;property id=&quot;20148&quot; value=&quot;5&quot;/&gt;&lt;property id=&quot;20300&quot; value=&quot;Slide 9 - &amp;quot;「聯邦醫療保險」 A 部份&amp;#x0D;&amp;#x0A;（醫院保險）&amp;quot;&quot;/&gt;&lt;property id=&quot;20307&quot; value=&quot;310&quot;/&gt;&lt;/object&gt;&lt;object type=&quot;3&quot; unique_id=&quot;15647&quot;&gt;&lt;property id=&quot;20148&quot; value=&quot;5&quot;/&gt;&lt;property id=&quot;20300&quot; value=&quot;Slide 10 - &amp;quot;您需支付的住院服務費用&amp;quot;&quot;/&gt;&lt;property id=&quot;20307&quot; value=&quot;309&quot;/&gt;&lt;/object&gt;&lt;object type=&quot;3&quot; unique_id=&quot;15648&quot;&gt;&lt;property id=&quot;20148&quot; value=&quot;5&quot;/&gt;&lt;property id=&quot;20300&quot; value=&quot;Slide 11 - &amp;quot;您需要支付的專業護理機構護理費用&amp;quot;&quot;/&gt;&lt;property id=&quot;20307&quot; value=&quot;313&quot;/&gt;&lt;/object&gt;&lt;object type=&quot;3&quot; unique_id=&quot;15649&quot;&gt;&lt;property id=&quot;20148&quot; value=&quot;5&quot;/&gt;&lt;property id=&quot;20300&quot; value=&quot;Slide 12 - &amp;quot;每月 B 部份保費&amp;quot;&quot;/&gt;&lt;property id=&quot;20307&quot; value=&quot;311&quot;/&gt;&lt;/object&gt;&lt;object type=&quot;3&quot; unique_id=&quot;15650&quot;&gt;&lt;property id=&quot;20148&quot; value=&quot;5&quot;/&gt;&lt;property id=&quot;20300&quot; value=&quot;Slide 13 - &amp;quot;支付 B 部份服務&amp;quot;&quot;/&gt;&lt;property id=&quot;20307&quot; value=&quot;312&quot;/&gt;&lt;/object&gt;&lt;object type=&quot;3&quot; unique_id=&quot;15651&quot;&gt;&lt;property id=&quot;20148&quot; value=&quot;5&quot;/&gt;&lt;property id=&quot;20300&quot; value=&quot;Slide 28 - &amp;quot;C 部份 -「聯邦醫療保險」優勢計劃&amp;quot;&quot;/&gt;&lt;property id=&quot;20307&quot; value=&quot;302&quot;/&gt;&lt;/object&gt;&lt;object type=&quot;3&quot; unique_id=&quot;15652&quot;&gt;&lt;property id=&quot;20148&quot; value=&quot;5&quot;/&gt;&lt;property id=&quot;20300&quot; value=&quot;Slide 29 - &amp;quot;「聯邦醫療保險」優勢計劃的運作方式&amp;quot;&quot;/&gt;&lt;property id=&quot;20307&quot; value=&quot;303&quot;/&gt;&lt;/object&gt;&lt;object type=&quot;3&quot; unique_id=&quot;15653&quot;&gt;&lt;property id=&quot;20148&quot; value=&quot;5&quot;/&gt;&lt;property id=&quot;20300&quot; value=&quot;Slide 30 - &amp;quot;決定&amp;#x0D;&amp;#x0A;我需要參加「聯邦醫療保險」&amp;#x0D;&amp;#x0A;優勢計劃嗎？&amp;#x0D;&amp;#x0A;&amp;quot;&quot;/&gt;&lt;property id=&quot;20307&quot; value=&quot;314&quot;/&gt;&lt;/object&gt;&lt;object type=&quot;3&quot; unique_id=&quot;15654&quot;&gt;&lt;property id=&quot;20148&quot; value=&quot;5&quot;/&gt;&lt;property id=&quot;20300&quot; value=&quot;Slide 31 - &amp;quot;我何時可以參加「聯邦醫療保險」&amp;#x0D;&amp;#x0A;優勢計劃？&amp;quot;&quot;/&gt;&lt;property id=&quot;20307&quot; value=&quot;304&quot;/&gt;&lt;/object&gt;&lt;object type=&quot;3&quot; unique_id=&quot;15655&quot;&gt;&lt;property id=&quot;20148&quot; value=&quot;5&quot;/&gt;&lt;property id=&quot;20300&quot; value=&quot;Slide 32 - &amp;quot;D 部份-「聯邦醫療保險」&amp;#x0D;&amp;#x0A;處方藥保險&amp;quot;&quot;/&gt;&lt;property id=&quot;20307&quot; value=&quot;306&quot;/&gt;&lt;/object&gt;&lt;object type=&quot;3&quot; unique_id=&quot;15656&quot;&gt;&lt;property id=&quot;20148&quot; value=&quot;5&quot;/&gt;&lt;property id=&quot;20300&quot; value=&quot;Slide 33 - &amp;quot;「聯邦醫療保險」 D 部份如何運作？ &amp;quot;&quot;/&gt;&lt;property id=&quot;20307&quot; value=&quot;308&quot;/&gt;&lt;/object&gt;&lt;object type=&quot;3&quot; unique_id=&quot;15657&quot;&gt;&lt;property id=&quot;20148&quot; value=&quot;5&quot;/&gt;&lt;property id=&quot;20300&quot; value=&quot;Slide 34 - &amp;quot;什麼人可以參加 D 部份？&amp;quot;&quot;/&gt;&lt;property id=&quot;20307&quot; value=&quot;307&quot;/&gt;&lt;/object&gt;&lt;object type=&quot;3&quot; unique_id=&quot;15658&quot;&gt;&lt;property id=&quot;20148&quot; value=&quot;5&quot;/&gt;&lt;property id=&quot;20300&quot; value=&quot;Slide 35 - &amp;quot;決定&amp;#x0D;&amp;#x0A;我是否應該參加 D 部份計劃？&amp;quot;&quot;/&gt;&lt;property id=&quot;20307&quot; value=&quot;315&quot;/&gt;&lt;/object&gt;&lt;object type=&quot;3&quot; unique_id=&quot;15659&quot;&gt;&lt;property id=&quot;20148&quot; value=&quot;5&quot;/&gt;&lt;property id=&quot;20300&quot; value=&quot;Slide 43 - &amp;quot;誰具備「聯邦醫療保險」節省計劃（Medicare Savings Program）資格？&amp;quot;&quot;/&gt;&lt;property id=&quot;20307&quot; value=&quot;316&quot;/&gt;&lt;/object&gt;&lt;object type=&quot;3&quot; unique_id=&quot;15660&quot;&gt;&lt;property id=&quot;20148&quot; value=&quot;5&quot;/&gt;&lt;property id=&quot;20300&quot; value=&quot;Slide 44 - &amp;quot;誰具備「聯邦醫療保險」節省計劃（Medicare Savings Program）資格？&amp;quot;&quot;/&gt;&lt;property id=&quot;20307&quot; value=&quot;317&quot;/&gt;&lt;/object&gt;&lt;object type=&quot;3&quot; unique_id=&quot;15661&quot;&gt;&lt;property id=&quot;20148&quot; value=&quot;5&quot;/&gt;&lt;property id=&quot;20300&quot; value=&quot;Slide 45 - &amp;quot;什麼是兒童健康保險計劃（CHIP）？&amp;quot;&quot;/&gt;&lt;property id=&quot;20307&quot; value=&quot;321&quot;/&gt;&lt;/object&gt;&lt;object type=&quot;3&quot; unique_id=&quot;15662&quot;&gt;&lt;property id=&quot;20148&quot; value=&quot;5&quot;/&gt;&lt;property id=&quot;20300&quot; value=&quot;Slide 46 - &amp;quot;什麼人符合 CHIP 資格？&amp;quot;&quot;/&gt;&lt;property id=&quot;20307&quot; value=&quot;323&quot;/&gt;&lt;/object&gt;&lt;object type=&quot;3&quot; unique_id=&quot;15663&quot;&gt;&lt;property id=&quot;20148&quot; value=&quot;5&quot;/&gt;&lt;property id=&quot;20300&quot; value=&quot;Slide 47 - &amp;quot;決定&amp;#x0D;&amp;#x0A;我應該申請這些計劃嗎？&amp;#x0D;&amp;#x0A;&amp;quot;&quot;/&gt;&lt;property id=&quot;20307&quot; value=&quot;324&quot;/&gt;&lt;/object&gt;&lt;object type=&quot;3&quot; unique_id=&quot;15664&quot;&gt;&lt;property id=&quot;20148&quot; value=&quot;5&quot;/&gt;&lt;property id=&quot;20300&quot; value=&quot;Slide 49 - &amp;quot;重點緊記&amp;quot;&quot;/&gt;&lt;property id=&quot;20307&quot; value=&quot;327&quot;/&gt;&lt;/object&gt;&lt;object type=&quot;3&quot; unique_id=&quot;15665&quot;&gt;&lt;property id=&quot;20148&quot; value=&quot;5&quot;/&gt;&lt;property id=&quot;20300&quot; value=&quot;Slide 51 - &amp;quot;&amp;#x0D;&amp;#x0A;&amp;#x0D;&amp;#x0A;提供本訓練模組的單位是&amp;#x0D;&amp;#x0A;&amp;quot;&quot;/&gt;&lt;property id=&quot;20307&quot; value=&quot;331&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8326</TotalTime>
  <Words>6485</Words>
  <Application>Microsoft Office PowerPoint</Application>
  <PresentationFormat>On-screen Show (4:3)</PresentationFormat>
  <Paragraphs>1015</Paragraphs>
  <Slides>51</Slides>
  <Notes>51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Concourse</vt:lpstr>
      <vt:lpstr>「聯邦 醫療 保險」</vt:lpstr>
      <vt:lpstr>入門指南</vt:lpstr>
      <vt:lpstr>什麼是「聯邦醫療保險」？</vt:lpstr>
      <vt:lpstr>什麼是「聯邦醫療保險」？</vt:lpstr>
      <vt:lpstr>「聯邦醫療保險」的四個部份</vt:lpstr>
      <vt:lpstr>「聯邦醫療保險」決定</vt:lpstr>
      <vt:lpstr>Slide 7</vt:lpstr>
      <vt:lpstr>原有「聯邦醫療保險」 </vt:lpstr>
      <vt:lpstr>「聯邦醫療保險」 A 部份 （醫院保險）</vt:lpstr>
      <vt:lpstr>您需支付的住院服務費用</vt:lpstr>
      <vt:lpstr>您需要支付的專業護理機構護理費用</vt:lpstr>
      <vt:lpstr>每月 B 部份保費</vt:lpstr>
      <vt:lpstr>支付 B 部份服務</vt:lpstr>
      <vt:lpstr>參加「聯邦醫療保險」</vt:lpstr>
      <vt:lpstr>「聯邦醫療保險」卡</vt:lpstr>
      <vt:lpstr>如何參加「聯邦醫療保險」</vt:lpstr>
      <vt:lpstr>何時參加「聯邦醫療保險」</vt:lpstr>
      <vt:lpstr>決定  我應該保留或參加 A 部份嗎？ </vt:lpstr>
      <vt:lpstr>決定  我應該保留或參加 B 部份嗎？ </vt:lpstr>
      <vt:lpstr>決定  我應該保留或參加 B 部份嗎？ </vt:lpstr>
      <vt:lpstr>決定 我應該保留或參加 B 部份嗎？  </vt:lpstr>
      <vt:lpstr>甚麼是差額保險（Medigap）？</vt:lpstr>
      <vt:lpstr>決定 我需要參加差額保險嗎？</vt:lpstr>
      <vt:lpstr>決定 何時購買差額保險的最佳時機？</vt:lpstr>
      <vt:lpstr>決定 我應該購買哪種差額保險？</vt:lpstr>
      <vt:lpstr>Slide 26</vt:lpstr>
      <vt:lpstr>決定 如何才能找到適合我的差額保險（Medigap）？</vt:lpstr>
      <vt:lpstr>C 部份 -「聯邦醫療保險」優勢計劃</vt:lpstr>
      <vt:lpstr>「聯邦醫療保險」優勢計劃的運作方式</vt:lpstr>
      <vt:lpstr>決定 我需要參加「聯邦醫療保險」 優勢計劃嗎？ </vt:lpstr>
      <vt:lpstr>我何時可以參加「聯邦醫療保險」 優勢計劃？</vt:lpstr>
      <vt:lpstr>D 部份-「聯邦醫療保險」 處方藥保險</vt:lpstr>
      <vt:lpstr>「聯邦醫療保險」 D 部份如何運作？ </vt:lpstr>
      <vt:lpstr>什麼人可以參加 D 部份？</vt:lpstr>
      <vt:lpstr>決定 我是否應該參加 D 部份計劃？</vt:lpstr>
      <vt:lpstr>參加 D 部份計劃</vt:lpstr>
      <vt:lpstr>我如何選擇 D 部份計劃</vt:lpstr>
      <vt:lpstr>我該怎麼支付費用？</vt:lpstr>
      <vt:lpstr>對收入和資產有限者有什麼幫助？</vt:lpstr>
      <vt:lpstr>什麼是「州醫療補助」？</vt:lpstr>
      <vt:lpstr>什麼是額外補助？ </vt:lpstr>
      <vt:lpstr>什麼是「聯邦醫療保險」節省計劃（Medicare Savings Program）？</vt:lpstr>
      <vt:lpstr>誰具備「聯邦醫療保險」節省計劃（Medicare Savings Program）資格？</vt:lpstr>
      <vt:lpstr>誰具備「聯邦醫療保險」節省計劃（Medicare Savings Program）資格？</vt:lpstr>
      <vt:lpstr>什麼是兒童健康保險計劃（CHIP）？</vt:lpstr>
      <vt:lpstr>什麼人符合 CHIP 資格？</vt:lpstr>
      <vt:lpstr>決定 我應該申請這些計劃嗎？ </vt:lpstr>
      <vt:lpstr>重點緊記</vt:lpstr>
      <vt:lpstr>重點緊記</vt:lpstr>
      <vt:lpstr>瞭解更多資訊</vt:lpstr>
      <vt:lpstr>  提供本訓練模組的單位是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Medicare</dc:title>
  <dc:creator>Jeannine</dc:creator>
  <cp:lastModifiedBy>Susan Gustafson</cp:lastModifiedBy>
  <cp:revision>564</cp:revision>
  <dcterms:created xsi:type="dcterms:W3CDTF">2011-03-30T16:41:01Z</dcterms:created>
  <dcterms:modified xsi:type="dcterms:W3CDTF">2012-08-01T12:52:02Z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