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Layouts/slideLayout6.xml" ContentType="application/vnd.openxmlformats-officedocument.presentationml.slideLayout+xml"/>
  <Override PartName="/ppt/notesSlides/notesSlide38.xml" ContentType="application/vnd.openxmlformats-officedocument.presentationml.notesSlide+xml"/>
  <Override PartName="/ppt/notesSlides/notesSlide49.xml" ContentType="application/vnd.openxmlformats-officedocument.presentationml.notesSlide+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Override PartName="/ppt/notesSlides/notesSlide45.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notesSlides/notesSlide23.xml" ContentType="application/vnd.openxmlformats-officedocument.presentationml.notesSlide+xml"/>
  <Override PartName="/ppt/notesSlides/notesSlide41.xml" ContentType="application/vnd.openxmlformats-officedocument.presentationml.notesSlide+xml"/>
  <Override PartName="/docProps/custom.xml" ContentType="application/vnd.openxmlformats-officedocument.custom-properties+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30.xml" ContentType="application/vnd.openxmlformats-officedocument.presentationml.notesSlide+xml"/>
  <Override PartName="/ppt/notesSlides/notesSlide50.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notesSlides/notesSlide39.xml" ContentType="application/vnd.openxmlformats-officedocument.presentationml.notesSlide+xml"/>
  <Override PartName="/ppt/notesSlides/notesSlide48.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Layouts/slideLayout3.xml" ContentType="application/vnd.openxmlformats-officedocument.presentationml.slideLayout+xml"/>
  <Default Extension="jpeg" ContentType="image/jpeg"/>
  <Default Extension="emf" ContentType="image/x-emf"/>
  <Override PartName="/ppt/notesSlides/notesSlide17.xml" ContentType="application/vnd.openxmlformats-officedocument.presentationml.notesSlide+xml"/>
  <Override PartName="/ppt/notesSlides/notesSlide28.xml" ContentType="application/vnd.openxmlformats-officedocument.presentationml.notesSlide+xml"/>
  <Override PartName="/ppt/notesSlides/notesSlide37.xml" ContentType="application/vnd.openxmlformats-officedocument.presentationml.notesSlide+xml"/>
  <Override PartName="/ppt/notesSlides/notesSlide46.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tags/tag1.xml" ContentType="application/vnd.openxmlformats-officedocument.presentationml.tags+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ppt/notesSlides/notesSlide35.xml" ContentType="application/vnd.openxmlformats-officedocument.presentationml.notesSlide+xml"/>
  <Override PartName="/ppt/notesSlides/notesSlide44.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notesSlides/notesSlide42.xml" ContentType="application/vnd.openxmlformats-officedocument.presentationml.notesSlide+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40.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slides/slide49.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notesSlides/notesSlide29.xml" ContentType="application/vnd.openxmlformats-officedocument.presentationml.notesSlide+xml"/>
  <Override PartName="/ppt/notesSlides/notesSlide47.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notesSlides/notesSlide18.xml" ContentType="application/vnd.openxmlformats-officedocument.presentationml.notesSlide+xml"/>
  <Override PartName="/ppt/notesSlides/notesSlide36.xml" ContentType="application/vnd.openxmlformats-officedocument.presentationml.notesSlide+xml"/>
  <Override PartName="/ppt/tags/tag2.xml" ContentType="application/vnd.openxmlformats-officedocument.presentationml.tags+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notesSlides/notesSlide25.xml" ContentType="application/vnd.openxmlformats-officedocument.presentationml.notesSlide+xml"/>
  <Override PartName="/ppt/notesSlides/notesSlide43.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notesSlides/notesSlide14.xml" ContentType="application/vnd.openxmlformats-officedocument.presentationml.notesSlide+xml"/>
  <Override PartName="/ppt/notesSlides/notesSlide32.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52"/>
  </p:notesMasterIdLst>
  <p:handoutMasterIdLst>
    <p:handoutMasterId r:id="rId53"/>
  </p:handoutMasterIdLst>
  <p:sldIdLst>
    <p:sldId id="256" r:id="rId2"/>
    <p:sldId id="257" r:id="rId3"/>
    <p:sldId id="258" r:id="rId4"/>
    <p:sldId id="259" r:id="rId5"/>
    <p:sldId id="312" r:id="rId6"/>
    <p:sldId id="260" r:id="rId7"/>
    <p:sldId id="261" r:id="rId8"/>
    <p:sldId id="262" r:id="rId9"/>
    <p:sldId id="263" r:id="rId10"/>
    <p:sldId id="264" r:id="rId11"/>
    <p:sldId id="265" r:id="rId12"/>
    <p:sldId id="266" r:id="rId13"/>
    <p:sldId id="267" r:id="rId14"/>
    <p:sldId id="270" r:id="rId15"/>
    <p:sldId id="269" r:id="rId16"/>
    <p:sldId id="271" r:id="rId17"/>
    <p:sldId id="272" r:id="rId18"/>
    <p:sldId id="273" r:id="rId19"/>
    <p:sldId id="274" r:id="rId20"/>
    <p:sldId id="275" r:id="rId21"/>
    <p:sldId id="276" r:id="rId22"/>
    <p:sldId id="277" r:id="rId23"/>
    <p:sldId id="278" r:id="rId24"/>
    <p:sldId id="328" r:id="rId25"/>
    <p:sldId id="279" r:id="rId26"/>
    <p:sldId id="280" r:id="rId27"/>
    <p:sldId id="320" r:id="rId28"/>
    <p:sldId id="321" r:id="rId29"/>
    <p:sldId id="322" r:id="rId30"/>
    <p:sldId id="323" r:id="rId31"/>
    <p:sldId id="324" r:id="rId32"/>
    <p:sldId id="325" r:id="rId33"/>
    <p:sldId id="326" r:id="rId34"/>
    <p:sldId id="327" r:id="rId35"/>
    <p:sldId id="331" r:id="rId36"/>
    <p:sldId id="329" r:id="rId37"/>
    <p:sldId id="330" r:id="rId38"/>
    <p:sldId id="313" r:id="rId39"/>
    <p:sldId id="315" r:id="rId40"/>
    <p:sldId id="317" r:id="rId41"/>
    <p:sldId id="318" r:id="rId42"/>
    <p:sldId id="319" r:id="rId43"/>
    <p:sldId id="291" r:id="rId44"/>
    <p:sldId id="292" r:id="rId45"/>
    <p:sldId id="293" r:id="rId46"/>
    <p:sldId id="294" r:id="rId47"/>
    <p:sldId id="296" r:id="rId48"/>
    <p:sldId id="295" r:id="rId49"/>
    <p:sldId id="307" r:id="rId50"/>
    <p:sldId id="311" r:id="rId51"/>
  </p:sldIdLst>
  <p:sldSz cx="9144000" cy="6858000" type="screen4x3"/>
  <p:notesSz cx="7315200" cy="9601200"/>
  <p:custDataLst>
    <p:tags r:id="rId54"/>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BC0F1"/>
    <a:srgbClr val="000000"/>
    <a:srgbClr val="00338E"/>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68773" autoAdjust="0"/>
  </p:normalViewPr>
  <p:slideViewPr>
    <p:cSldViewPr>
      <p:cViewPr varScale="1">
        <p:scale>
          <a:sx n="53" d="100"/>
          <a:sy n="53" d="100"/>
        </p:scale>
        <p:origin x="-922" y="-72"/>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2502"/>
    </p:cViewPr>
  </p:sorterViewPr>
  <p:notesViewPr>
    <p:cSldViewPr>
      <p:cViewPr varScale="1">
        <p:scale>
          <a:sx n="58" d="100"/>
          <a:sy n="58" d="100"/>
        </p:scale>
        <p:origin x="-1603" y="-67"/>
      </p:cViewPr>
      <p:guideLst>
        <p:guide orient="horz" pos="3024"/>
        <p:guide pos="2304"/>
      </p:guideLst>
    </p:cSldViewPr>
  </p:notes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tags" Target="tags/tag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handoutMaster" Target="handoutMasters/handoutMaster1.xml"/><Relationship Id="rId58"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70238" cy="479425"/>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4143375" y="0"/>
            <a:ext cx="3170238" cy="479425"/>
          </a:xfrm>
          <a:prstGeom prst="rect">
            <a:avLst/>
          </a:prstGeom>
        </p:spPr>
        <p:txBody>
          <a:bodyPr vert="horz" lIns="91440" tIns="45720" rIns="91440" bIns="45720" rtlCol="0"/>
          <a:lstStyle>
            <a:lvl1pPr algn="r">
              <a:defRPr sz="1200"/>
            </a:lvl1pPr>
          </a:lstStyle>
          <a:p>
            <a:fld id="{3BC1C4FE-9B62-414F-8D9B-C6BBD224B668}" type="datetimeFigureOut">
              <a:rPr lang="en-US" smtClean="0"/>
              <a:pPr/>
              <a:t>08/10/2012</a:t>
            </a:fld>
            <a:endParaRPr lang="en-US" dirty="0"/>
          </a:p>
        </p:txBody>
      </p:sp>
      <p:sp>
        <p:nvSpPr>
          <p:cNvPr id="4" name="Footer Placeholder 3"/>
          <p:cNvSpPr>
            <a:spLocks noGrp="1"/>
          </p:cNvSpPr>
          <p:nvPr>
            <p:ph type="ftr" sz="quarter" idx="2"/>
          </p:nvPr>
        </p:nvSpPr>
        <p:spPr>
          <a:xfrm>
            <a:off x="0" y="9120188"/>
            <a:ext cx="3170238" cy="479425"/>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4143375" y="9120188"/>
            <a:ext cx="3170238" cy="479425"/>
          </a:xfrm>
          <a:prstGeom prst="rect">
            <a:avLst/>
          </a:prstGeom>
        </p:spPr>
        <p:txBody>
          <a:bodyPr vert="horz" lIns="91440" tIns="45720" rIns="91440" bIns="45720" rtlCol="0" anchor="b"/>
          <a:lstStyle>
            <a:lvl1pPr algn="r">
              <a:defRPr sz="1200"/>
            </a:lvl1pPr>
          </a:lstStyle>
          <a:p>
            <a:fld id="{22C04114-D36D-46AE-969C-A27A0D468F68}" type="slidenum">
              <a:rPr lang="en-US" smtClean="0"/>
              <a:pPr/>
              <a:t>‹#›</a:t>
            </a:fld>
            <a:endParaRPr lang="en-US" dirty="0"/>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69920" cy="480060"/>
          </a:xfrm>
          <a:prstGeom prst="rect">
            <a:avLst/>
          </a:prstGeom>
        </p:spPr>
        <p:txBody>
          <a:bodyPr vert="horz" lIns="96661" tIns="48331" rIns="96661" bIns="48331" rtlCol="0"/>
          <a:lstStyle>
            <a:lvl1pPr algn="l">
              <a:defRPr sz="1300"/>
            </a:lvl1pPr>
          </a:lstStyle>
          <a:p>
            <a:endParaRPr lang="en-US" dirty="0"/>
          </a:p>
        </p:txBody>
      </p:sp>
      <p:sp>
        <p:nvSpPr>
          <p:cNvPr id="3" name="Date Placeholder 2"/>
          <p:cNvSpPr>
            <a:spLocks noGrp="1"/>
          </p:cNvSpPr>
          <p:nvPr>
            <p:ph type="dt" idx="1"/>
          </p:nvPr>
        </p:nvSpPr>
        <p:spPr>
          <a:xfrm>
            <a:off x="4143587" y="0"/>
            <a:ext cx="3169920" cy="480060"/>
          </a:xfrm>
          <a:prstGeom prst="rect">
            <a:avLst/>
          </a:prstGeom>
        </p:spPr>
        <p:txBody>
          <a:bodyPr vert="horz" lIns="96661" tIns="48331" rIns="96661" bIns="48331" rtlCol="0"/>
          <a:lstStyle>
            <a:lvl1pPr algn="r">
              <a:defRPr sz="1300"/>
            </a:lvl1pPr>
          </a:lstStyle>
          <a:p>
            <a:fld id="{B86199B9-1501-45D2-B81E-25A0E7C544B2}" type="datetimeFigureOut">
              <a:rPr lang="en-US" smtClean="0"/>
              <a:pPr/>
              <a:t>08/10/2012</a:t>
            </a:fld>
            <a:endParaRPr lang="en-US" dirty="0"/>
          </a:p>
        </p:txBody>
      </p:sp>
      <p:sp>
        <p:nvSpPr>
          <p:cNvPr id="4" name="Slide Image Placeholder 3"/>
          <p:cNvSpPr>
            <a:spLocks noGrp="1" noRot="1" noChangeAspect="1"/>
          </p:cNvSpPr>
          <p:nvPr>
            <p:ph type="sldImg" idx="2"/>
          </p:nvPr>
        </p:nvSpPr>
        <p:spPr>
          <a:xfrm>
            <a:off x="1257300" y="720725"/>
            <a:ext cx="4800600" cy="3600450"/>
          </a:xfrm>
          <a:prstGeom prst="rect">
            <a:avLst/>
          </a:prstGeom>
          <a:noFill/>
          <a:ln w="12700">
            <a:solidFill>
              <a:prstClr val="black"/>
            </a:solidFill>
          </a:ln>
        </p:spPr>
        <p:txBody>
          <a:bodyPr vert="horz" lIns="96661" tIns="48331" rIns="96661" bIns="48331" rtlCol="0" anchor="ctr"/>
          <a:lstStyle/>
          <a:p>
            <a:endParaRPr lang="en-US" dirty="0"/>
          </a:p>
        </p:txBody>
      </p:sp>
      <p:sp>
        <p:nvSpPr>
          <p:cNvPr id="5" name="Notes Placeholder 4"/>
          <p:cNvSpPr>
            <a:spLocks noGrp="1"/>
          </p:cNvSpPr>
          <p:nvPr>
            <p:ph type="body" sz="quarter" idx="3"/>
          </p:nvPr>
        </p:nvSpPr>
        <p:spPr>
          <a:xfrm>
            <a:off x="731520" y="4560570"/>
            <a:ext cx="5852160" cy="4320540"/>
          </a:xfrm>
          <a:prstGeom prst="rect">
            <a:avLst/>
          </a:prstGeom>
        </p:spPr>
        <p:txBody>
          <a:bodyPr vert="horz" lIns="96661" tIns="48331" rIns="96661" bIns="48331"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Footer Placeholder 5"/>
          <p:cNvSpPr>
            <a:spLocks noGrp="1"/>
          </p:cNvSpPr>
          <p:nvPr>
            <p:ph type="ftr" sz="quarter" idx="4"/>
          </p:nvPr>
        </p:nvSpPr>
        <p:spPr>
          <a:xfrm>
            <a:off x="0" y="9119474"/>
            <a:ext cx="3169920" cy="480060"/>
          </a:xfrm>
          <a:prstGeom prst="rect">
            <a:avLst/>
          </a:prstGeom>
        </p:spPr>
        <p:txBody>
          <a:bodyPr vert="horz" lIns="96661" tIns="48331" rIns="96661" bIns="48331" rtlCol="0" anchor="b"/>
          <a:lstStyle>
            <a:lvl1pPr algn="l">
              <a:defRPr sz="1300"/>
            </a:lvl1pPr>
          </a:lstStyle>
          <a:p>
            <a:endParaRPr lang="en-US" dirty="0"/>
          </a:p>
        </p:txBody>
      </p:sp>
      <p:sp>
        <p:nvSpPr>
          <p:cNvPr id="7" name="Slide Number Placeholder 6"/>
          <p:cNvSpPr>
            <a:spLocks noGrp="1"/>
          </p:cNvSpPr>
          <p:nvPr>
            <p:ph type="sldNum" sz="quarter" idx="5"/>
          </p:nvPr>
        </p:nvSpPr>
        <p:spPr>
          <a:xfrm>
            <a:off x="4143587" y="9119474"/>
            <a:ext cx="3169920" cy="480060"/>
          </a:xfrm>
          <a:prstGeom prst="rect">
            <a:avLst/>
          </a:prstGeom>
        </p:spPr>
        <p:txBody>
          <a:bodyPr vert="horz" lIns="96661" tIns="48331" rIns="96661" bIns="48331" rtlCol="0" anchor="b"/>
          <a:lstStyle>
            <a:lvl1pPr algn="r">
              <a:defRPr sz="1300"/>
            </a:lvl1pPr>
          </a:lstStyle>
          <a:p>
            <a:fld id="{666AA210-F09A-4D2C-988F-5E80B2706499}" type="slidenum">
              <a:rPr lang="en-US" smtClean="0"/>
              <a:pPr/>
              <a:t>‹#›</a:t>
            </a:fld>
            <a:endParaRPr lang="en-US" dirty="0"/>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225425" indent="-106363" algn="l" defTabSz="914400" rtl="0" eaLnBrk="1" latinLnBrk="0" hangingPunct="1">
      <a:buFont typeface="Wingdings" pitchFamily="2" charset="2"/>
      <a:buChar char="§"/>
      <a:defRPr sz="1200" kern="1200">
        <a:solidFill>
          <a:schemeClr val="tx1"/>
        </a:solidFill>
        <a:latin typeface="+mn-lt"/>
        <a:ea typeface="+mn-ea"/>
        <a:cs typeface="+mn-cs"/>
      </a:defRPr>
    </a:lvl2pPr>
    <a:lvl3pPr marL="344488" indent="-119063" algn="l" defTabSz="914400" rtl="0" eaLnBrk="1" latinLnBrk="0" hangingPunct="1">
      <a:buFont typeface="Arial" pitchFamily="34" charset="0"/>
      <a:buChar char="•"/>
      <a:defRPr sz="1200" kern="1200">
        <a:solidFill>
          <a:schemeClr val="tx1"/>
        </a:solidFill>
        <a:latin typeface="+mn-lt"/>
        <a:ea typeface="+mn-ea"/>
        <a:cs typeface="+mn-cs"/>
      </a:defRPr>
    </a:lvl3pPr>
    <a:lvl4pPr marL="463550" indent="-119063" algn="l" defTabSz="914400" rtl="0" eaLnBrk="1" latinLnBrk="0" hangingPunct="1">
      <a:buSzPct val="50000"/>
      <a:buFont typeface="Wingdings" pitchFamily="2" charset="2"/>
      <a:buChar char="q"/>
      <a:defRPr sz="1200" kern="1200">
        <a:solidFill>
          <a:schemeClr val="tx1"/>
        </a:solidFill>
        <a:latin typeface="+mn-lt"/>
        <a:ea typeface="+mn-ea"/>
        <a:cs typeface="+mn-cs"/>
      </a:defRPr>
    </a:lvl4pPr>
    <a:lvl5pPr marL="569913" indent="-106363" algn="l" defTabSz="914400" rtl="0" eaLnBrk="1" latinLnBrk="0" hangingPunct="1">
      <a:buSzPct val="100000"/>
      <a:buFont typeface="Wingdings" pitchFamily="2" charset="2"/>
      <a:buChar char="§"/>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3" Type="http://schemas.openxmlformats.org/officeDocument/2006/relationships/hyperlink" Target="http://www.healthreform.gov/" TargetMode="External"/><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3" Type="http://schemas.openxmlformats.org/officeDocument/2006/relationships/hyperlink" Target="mailto:NMTP@cms.hhs.gov" TargetMode="External"/><Relationship Id="rId2" Type="http://schemas.openxmlformats.org/officeDocument/2006/relationships/slide" Target="../slides/slide50.xml"/><Relationship Id="rId1" Type="http://schemas.openxmlformats.org/officeDocument/2006/relationships/notesMaster" Target="../notesMasters/notesMaster1.xml"/><Relationship Id="rId4" Type="http://schemas.openxmlformats.org/officeDocument/2006/relationships/hyperlink" Target="https://public.govdelivery.com/accounts/USCMS/subscriber/new?" TargetMode="Externa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Slide Image Placeholder 1"/>
          <p:cNvSpPr>
            <a:spLocks noGrp="1" noRot="1" noChangeAspect="1" noTextEdit="1"/>
          </p:cNvSpPr>
          <p:nvPr>
            <p:ph type="sldImg"/>
          </p:nvPr>
        </p:nvSpPr>
        <p:spPr bwMode="auto">
          <a:xfrm>
            <a:off x="1257300" y="639763"/>
            <a:ext cx="4800600" cy="3600450"/>
          </a:xfrm>
          <a:noFill/>
          <a:ln>
            <a:solidFill>
              <a:srgbClr val="000000"/>
            </a:solidFill>
            <a:miter lim="800000"/>
            <a:headEnd/>
            <a:tailEnd/>
          </a:ln>
        </p:spPr>
      </p:sp>
      <p:sp>
        <p:nvSpPr>
          <p:cNvPr id="52227" name="Notes Placeholder 2"/>
          <p:cNvSpPr>
            <a:spLocks noGrp="1"/>
          </p:cNvSpPr>
          <p:nvPr>
            <p:ph type="body" idx="1"/>
          </p:nvPr>
        </p:nvSpPr>
        <p:spPr bwMode="auto"/>
        <p:txBody>
          <a:bodyPr wrap="square" numCol="1" anchor="t" anchorCtr="0" compatLnSpc="1">
            <a:prstTxWarp prst="textNoShape">
              <a:avLst/>
            </a:prstTxWarp>
          </a:bodyPr>
          <a:lstStyle/>
          <a:p>
            <a:pPr marL="0" indent="0">
              <a:lnSpc>
                <a:spcPct val="100000"/>
              </a:lnSpc>
              <a:spcBef>
                <a:spcPts val="600"/>
              </a:spcBef>
              <a:spcAft>
                <a:spcPts val="0"/>
              </a:spcAft>
              <a:buNone/>
              <a:defRPr/>
            </a:pPr>
            <a:r>
              <a:rPr lang="en-US" dirty="0" smtClean="0">
                <a:latin typeface="+mn-lt"/>
              </a:rPr>
              <a:t>Module 12 explains </a:t>
            </a:r>
            <a:r>
              <a:rPr lang="en-US" i="1" dirty="0" smtClean="0">
                <a:latin typeface="+mn-lt"/>
              </a:rPr>
              <a:t>Medicaid &amp; the Children’s Health Insurance Program (CHIP).</a:t>
            </a:r>
            <a:endParaRPr lang="en-US" i="0" dirty="0" smtClean="0">
              <a:latin typeface="+mn-lt"/>
            </a:endParaRPr>
          </a:p>
          <a:p>
            <a:pPr marL="0" indent="0">
              <a:lnSpc>
                <a:spcPct val="100000"/>
              </a:lnSpc>
              <a:spcBef>
                <a:spcPts val="600"/>
              </a:spcBef>
              <a:spcAft>
                <a:spcPts val="0"/>
              </a:spcAft>
              <a:buNone/>
              <a:defRPr/>
            </a:pPr>
            <a:r>
              <a:rPr lang="en-US" i="0" dirty="0" smtClean="0">
                <a:latin typeface="+mn-lt"/>
              </a:rPr>
              <a:t>T</a:t>
            </a:r>
            <a:r>
              <a:rPr lang="en-US" dirty="0" smtClean="0">
                <a:latin typeface="+mn-lt"/>
              </a:rPr>
              <a:t>his training module was developed and approved by the Centers for Medicare &amp; Medicaid Services (CMS), the Federal agency that administers Medicare, Medicaid, the Children’s Health Insurance Program (CHIP)</a:t>
            </a:r>
            <a:r>
              <a:rPr lang="en-US" baseline="0" dirty="0" smtClean="0">
                <a:latin typeface="+mn-lt"/>
              </a:rPr>
              <a:t>.</a:t>
            </a:r>
          </a:p>
          <a:p>
            <a:pPr marL="0" indent="0">
              <a:lnSpc>
                <a:spcPct val="100000"/>
              </a:lnSpc>
              <a:spcBef>
                <a:spcPts val="600"/>
              </a:spcBef>
              <a:spcAft>
                <a:spcPts val="0"/>
              </a:spcAft>
              <a:buNone/>
              <a:defRPr/>
            </a:pPr>
            <a:r>
              <a:rPr lang="en-US" dirty="0" smtClean="0">
                <a:latin typeface="+mn-lt"/>
              </a:rPr>
              <a:t>The information in this module was correct as of April</a:t>
            </a:r>
            <a:r>
              <a:rPr lang="en-US" baseline="0" dirty="0" smtClean="0">
                <a:latin typeface="+mn-lt"/>
              </a:rPr>
              <a:t> 2012. </a:t>
            </a:r>
          </a:p>
          <a:p>
            <a:pPr marL="0" indent="0">
              <a:lnSpc>
                <a:spcPct val="100000"/>
              </a:lnSpc>
              <a:spcBef>
                <a:spcPts val="600"/>
              </a:spcBef>
              <a:spcAft>
                <a:spcPts val="0"/>
              </a:spcAft>
              <a:buNone/>
              <a:defRPr/>
            </a:pPr>
            <a:r>
              <a:rPr lang="en-US" dirty="0" smtClean="0">
                <a:latin typeface="+mn-lt"/>
              </a:rPr>
              <a:t>To check for updates on health care reform, visit www.Healthcare.gov. </a:t>
            </a:r>
          </a:p>
          <a:p>
            <a:pPr marL="0" indent="0">
              <a:lnSpc>
                <a:spcPct val="100000"/>
              </a:lnSpc>
              <a:spcBef>
                <a:spcPts val="600"/>
              </a:spcBef>
              <a:spcAft>
                <a:spcPts val="0"/>
              </a:spcAft>
              <a:buNone/>
              <a:defRPr/>
            </a:pPr>
            <a:r>
              <a:rPr lang="en-US" dirty="0" smtClean="0">
                <a:latin typeface="+mn-lt"/>
              </a:rPr>
              <a:t>To check for an updated version of this training module, visit </a:t>
            </a:r>
            <a:r>
              <a:rPr lang="en-US" dirty="0" smtClean="0">
                <a:hlinkClick r:id="rId3"/>
              </a:rPr>
              <a:t>www.cms.gov/NationalMedicareTrainingProgram/TL/list.asp </a:t>
            </a:r>
            <a:r>
              <a:rPr lang="en-US" dirty="0" smtClean="0">
                <a:latin typeface="+mn-lt"/>
              </a:rPr>
              <a:t>on the Web.</a:t>
            </a:r>
          </a:p>
          <a:p>
            <a:pPr marL="0" indent="0">
              <a:lnSpc>
                <a:spcPct val="100000"/>
              </a:lnSpc>
              <a:spcBef>
                <a:spcPts val="600"/>
              </a:spcBef>
              <a:spcAft>
                <a:spcPts val="0"/>
              </a:spcAft>
              <a:buNone/>
              <a:defRPr/>
            </a:pPr>
            <a:r>
              <a:rPr lang="en-US" dirty="0" smtClean="0">
                <a:latin typeface="+mn-lt"/>
              </a:rPr>
              <a:t>This set of National Medicare Training Program materials is not a legal document. The official Medicare program provisions are contained in the relevant laws, regulations, and rulings.</a:t>
            </a:r>
          </a:p>
          <a:p>
            <a:pPr marL="0" indent="0">
              <a:lnSpc>
                <a:spcPts val="60"/>
              </a:lnSpc>
              <a:spcBef>
                <a:spcPts val="600"/>
              </a:spcBef>
              <a:spcAft>
                <a:spcPts val="0"/>
              </a:spcAft>
              <a:defRPr/>
            </a:pPr>
            <a:endParaRPr lang="en-US" dirty="0" smtClean="0"/>
          </a:p>
        </p:txBody>
      </p:sp>
      <p:sp>
        <p:nvSpPr>
          <p:cNvPr id="5734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30DA522D-5658-4463-B958-C5F3322903F8}" type="slidenum">
              <a:rPr lang="en-US" smtClean="0"/>
              <a:pPr/>
              <a:t>1</a:t>
            </a:fld>
            <a:endParaRPr lang="en-US" dirty="0"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defTabSz="964935"/>
            <a:fld id="{6CEC38CF-F6B3-4EC6-A4F8-561F53D050BD}" type="slidenum">
              <a:rPr lang="en-US" smtClean="0"/>
              <a:pPr defTabSz="964935"/>
              <a:t>10</a:t>
            </a:fld>
            <a:endParaRPr lang="en-US" dirty="0" smtClean="0"/>
          </a:p>
        </p:txBody>
      </p:sp>
      <p:sp>
        <p:nvSpPr>
          <p:cNvPr id="65539"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60420" name="Rectangle 3"/>
          <p:cNvSpPr>
            <a:spLocks noGrp="1" noChangeArrowheads="1"/>
          </p:cNvSpPr>
          <p:nvPr>
            <p:ph type="body" idx="1"/>
          </p:nvPr>
        </p:nvSpPr>
        <p:spPr>
          <a:xfrm>
            <a:off x="685801" y="4495562"/>
            <a:ext cx="5943600" cy="4320540"/>
          </a:xfrm>
          <a:ln/>
        </p:spPr>
        <p:txBody>
          <a:bodyPr>
            <a:normAutofit fontScale="92500" lnSpcReduction="20000"/>
          </a:bodyPr>
          <a:lstStyle/>
          <a:p>
            <a:pPr>
              <a:spcBef>
                <a:spcPts val="600"/>
              </a:spcBef>
              <a:defRPr/>
            </a:pPr>
            <a:r>
              <a:rPr lang="en-US" sz="1400" dirty="0" smtClean="0"/>
              <a:t>Some Medicaid State Plan benefits are mandatory (must be covered by the state); some are optional (state may choose to cover).</a:t>
            </a:r>
          </a:p>
          <a:p>
            <a:pPr>
              <a:spcBef>
                <a:spcPts val="600"/>
              </a:spcBef>
              <a:defRPr/>
            </a:pPr>
            <a:r>
              <a:rPr lang="en-US" sz="1400" b="0" dirty="0" smtClean="0"/>
              <a:t>MANDATORY</a:t>
            </a:r>
          </a:p>
          <a:p>
            <a:pPr marL="225405" indent="-112703">
              <a:spcBef>
                <a:spcPts val="600"/>
              </a:spcBef>
              <a:buFont typeface="Wingdings" pitchFamily="2" charset="2"/>
              <a:buChar char="§"/>
              <a:defRPr/>
            </a:pPr>
            <a:r>
              <a:rPr lang="en-US" sz="1400" dirty="0" smtClean="0"/>
              <a:t>Physician services</a:t>
            </a:r>
          </a:p>
          <a:p>
            <a:pPr marL="225405" indent="-112703">
              <a:spcBef>
                <a:spcPts val="600"/>
              </a:spcBef>
              <a:buFont typeface="Wingdings" pitchFamily="2" charset="2"/>
              <a:buChar char="§"/>
              <a:defRPr/>
            </a:pPr>
            <a:r>
              <a:rPr lang="en-US" sz="1400" dirty="0" smtClean="0"/>
              <a:t>Laboratory &amp; X-ray</a:t>
            </a:r>
          </a:p>
          <a:p>
            <a:pPr marL="225405" indent="-112703">
              <a:spcBef>
                <a:spcPts val="600"/>
              </a:spcBef>
              <a:buFont typeface="Wingdings" pitchFamily="2" charset="2"/>
              <a:buChar char="§"/>
              <a:defRPr/>
            </a:pPr>
            <a:r>
              <a:rPr lang="en-US" sz="1400" dirty="0" smtClean="0"/>
              <a:t>Inpatient hospital</a:t>
            </a:r>
          </a:p>
          <a:p>
            <a:pPr marL="225405" indent="-112703">
              <a:spcBef>
                <a:spcPts val="600"/>
              </a:spcBef>
              <a:buFont typeface="Wingdings" pitchFamily="2" charset="2"/>
              <a:buChar char="§"/>
              <a:defRPr/>
            </a:pPr>
            <a:r>
              <a:rPr lang="en-US" sz="1400" dirty="0" smtClean="0"/>
              <a:t>Outpatient hospital</a:t>
            </a:r>
          </a:p>
          <a:p>
            <a:pPr marL="225405" indent="-112703">
              <a:spcBef>
                <a:spcPts val="600"/>
              </a:spcBef>
              <a:buFont typeface="Wingdings" pitchFamily="2" charset="2"/>
              <a:buChar char="§"/>
              <a:defRPr/>
            </a:pPr>
            <a:r>
              <a:rPr lang="en-US" sz="1400" dirty="0" smtClean="0"/>
              <a:t>Early Periodic Screening &amp; Diagnostic Testing (EPSDT)</a:t>
            </a:r>
          </a:p>
          <a:p>
            <a:pPr marL="225405" indent="-112703">
              <a:spcBef>
                <a:spcPts val="600"/>
              </a:spcBef>
              <a:buFont typeface="Wingdings" pitchFamily="2" charset="2"/>
              <a:buChar char="§"/>
              <a:defRPr/>
            </a:pPr>
            <a:r>
              <a:rPr lang="en-US" sz="1400" dirty="0" smtClean="0"/>
              <a:t>Family planning</a:t>
            </a:r>
          </a:p>
          <a:p>
            <a:pPr marL="225405" indent="-112703">
              <a:spcBef>
                <a:spcPts val="600"/>
              </a:spcBef>
              <a:buFont typeface="Wingdings" pitchFamily="2" charset="2"/>
              <a:buChar char="§"/>
              <a:defRPr/>
            </a:pPr>
            <a:r>
              <a:rPr lang="en-US" sz="1400" dirty="0" smtClean="0"/>
              <a:t>Rural and Federally-qualified health centers</a:t>
            </a:r>
          </a:p>
          <a:p>
            <a:pPr marL="225405" indent="-112703">
              <a:spcBef>
                <a:spcPts val="600"/>
              </a:spcBef>
              <a:buFont typeface="Wingdings" pitchFamily="2" charset="2"/>
              <a:buChar char="§"/>
              <a:defRPr/>
            </a:pPr>
            <a:r>
              <a:rPr lang="en-US" sz="1400" dirty="0" smtClean="0"/>
              <a:t>Freestanding</a:t>
            </a:r>
            <a:r>
              <a:rPr lang="en-US" sz="1400" baseline="0" dirty="0" smtClean="0"/>
              <a:t> birth center</a:t>
            </a:r>
            <a:r>
              <a:rPr lang="en-US" sz="1400" dirty="0" smtClean="0"/>
              <a:t> services</a:t>
            </a:r>
          </a:p>
          <a:p>
            <a:pPr marL="225405" indent="-112703">
              <a:spcBef>
                <a:spcPts val="600"/>
              </a:spcBef>
              <a:buFont typeface="Wingdings" pitchFamily="2" charset="2"/>
              <a:buChar char="§"/>
              <a:defRPr/>
            </a:pPr>
            <a:r>
              <a:rPr lang="en-US" sz="1400" dirty="0" smtClean="0"/>
              <a:t>Nursing Facility services for adults</a:t>
            </a:r>
          </a:p>
          <a:p>
            <a:pPr marL="225405" indent="-112703">
              <a:spcBef>
                <a:spcPts val="600"/>
              </a:spcBef>
              <a:buFont typeface="Wingdings" pitchFamily="2" charset="2"/>
              <a:buChar char="§"/>
              <a:defRPr/>
            </a:pPr>
            <a:r>
              <a:rPr lang="en-US" sz="1400" dirty="0" smtClean="0"/>
              <a:t>Home health</a:t>
            </a:r>
          </a:p>
          <a:p>
            <a:pPr marL="225405" indent="-112703">
              <a:spcBef>
                <a:spcPts val="600"/>
              </a:spcBef>
              <a:buFont typeface="Wingdings" pitchFamily="2" charset="2"/>
              <a:buChar char="§"/>
              <a:defRPr/>
            </a:pPr>
            <a:r>
              <a:rPr lang="en-US" sz="1400" dirty="0" smtClean="0"/>
              <a:t>Cost sharing for Dual Eligibles</a:t>
            </a:r>
          </a:p>
          <a:p>
            <a:pPr marL="225405" indent="-112703">
              <a:spcBef>
                <a:spcPts val="600"/>
              </a:spcBef>
              <a:buFont typeface="Wingdings" pitchFamily="2" charset="2"/>
              <a:buChar char="§"/>
              <a:defRPr/>
            </a:pPr>
            <a:r>
              <a:rPr lang="en-US" sz="1400" dirty="0" smtClean="0"/>
              <a:t>Transportation</a:t>
            </a:r>
            <a:r>
              <a:rPr lang="en-US" sz="1400" baseline="0" dirty="0" smtClean="0"/>
              <a:t> to medical care</a:t>
            </a:r>
          </a:p>
          <a:p>
            <a:pPr marL="225405" indent="-112703">
              <a:spcBef>
                <a:spcPts val="600"/>
              </a:spcBef>
              <a:buFont typeface="Wingdings" pitchFamily="2" charset="2"/>
              <a:buChar char="§"/>
              <a:defRPr/>
            </a:pPr>
            <a:r>
              <a:rPr lang="en-US" sz="1400" baseline="0" dirty="0" smtClean="0"/>
              <a:t>Tobacco cessation</a:t>
            </a:r>
            <a:endParaRPr lang="en-US" sz="1400" dirty="0" smtClean="0"/>
          </a:p>
          <a:p>
            <a:pPr>
              <a:spcBef>
                <a:spcPts val="600"/>
              </a:spcBef>
              <a:defRPr/>
            </a:pPr>
            <a:r>
              <a:rPr lang="en-US" sz="1400" dirty="0" smtClean="0"/>
              <a:t>For more information please visit: http://www.medicaid.gov/Medicaid-CHIP-Program-Information/By-Topics/Benefits/Medicaid-Benefits.html</a:t>
            </a:r>
          </a:p>
          <a:p>
            <a:pPr>
              <a:spcBef>
                <a:spcPts val="600"/>
              </a:spcBef>
              <a:defRPr/>
            </a:pPr>
            <a:endParaRPr lang="en-US" sz="1200" dirty="0" smtClean="0"/>
          </a:p>
          <a:p>
            <a:pPr>
              <a:spcBef>
                <a:spcPts val="600"/>
              </a:spcBef>
              <a:defRPr/>
            </a:pPr>
            <a:endParaRPr lang="en-US" sz="1200" baseline="0" dirty="0" smtClean="0"/>
          </a:p>
          <a:p>
            <a:pPr marL="225405" indent="-112703">
              <a:spcBef>
                <a:spcPts val="600"/>
              </a:spcBef>
              <a:buFont typeface="Wingdings" pitchFamily="2" charset="2"/>
              <a:buNone/>
              <a:defRPr/>
            </a:pPr>
            <a:endParaRPr lang="en-US" sz="1200" baseline="0" dirty="0"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Slide Image Placeholder 1"/>
          <p:cNvSpPr>
            <a:spLocks noGrp="1" noRot="1" noChangeAspect="1" noTextEdit="1"/>
          </p:cNvSpPr>
          <p:nvPr>
            <p:ph type="sldImg"/>
          </p:nvPr>
        </p:nvSpPr>
        <p:spPr bwMode="auto">
          <a:noFill/>
          <a:ln>
            <a:solidFill>
              <a:srgbClr val="000000"/>
            </a:solidFill>
            <a:miter lim="800000"/>
            <a:headEnd/>
            <a:tailEnd/>
          </a:ln>
        </p:spPr>
      </p:sp>
      <p:sp>
        <p:nvSpPr>
          <p:cNvPr id="60419" name="Notes Placeholder 2"/>
          <p:cNvSpPr>
            <a:spLocks noGrp="1"/>
          </p:cNvSpPr>
          <p:nvPr>
            <p:ph type="body" idx="1"/>
          </p:nvPr>
        </p:nvSpPr>
        <p:spPr bwMode="auto"/>
        <p:txBody>
          <a:bodyPr wrap="square" numCol="1" anchor="t" anchorCtr="0" compatLnSpc="1">
            <a:prstTxWarp prst="textNoShape">
              <a:avLst/>
            </a:prstTxWarp>
            <a:normAutofit/>
          </a:bodyPr>
          <a:lstStyle/>
          <a:p>
            <a:pPr>
              <a:spcBef>
                <a:spcPts val="600"/>
              </a:spcBef>
              <a:defRPr/>
            </a:pPr>
            <a:r>
              <a:rPr lang="en-US" b="0" dirty="0" smtClean="0"/>
              <a:t>Optional Medicaid State Plan benefits include</a:t>
            </a:r>
            <a:endParaRPr lang="en-US" dirty="0" smtClean="0"/>
          </a:p>
          <a:p>
            <a:pPr marL="225405" indent="-112703">
              <a:spcBef>
                <a:spcPts val="600"/>
              </a:spcBef>
              <a:buFont typeface="Wingdings" pitchFamily="2" charset="2"/>
              <a:buChar char="§"/>
              <a:defRPr/>
            </a:pPr>
            <a:r>
              <a:rPr lang="en-US" dirty="0" smtClean="0"/>
              <a:t>Dental services, including dentures</a:t>
            </a:r>
          </a:p>
          <a:p>
            <a:pPr marL="225405" indent="-112703">
              <a:spcBef>
                <a:spcPts val="600"/>
              </a:spcBef>
              <a:buFont typeface="Wingdings" pitchFamily="2" charset="2"/>
              <a:buChar char="§"/>
              <a:defRPr/>
            </a:pPr>
            <a:r>
              <a:rPr lang="en-US" dirty="0" smtClean="0"/>
              <a:t>Prescription Drugs</a:t>
            </a:r>
          </a:p>
          <a:p>
            <a:pPr marL="225405" indent="-112703">
              <a:spcBef>
                <a:spcPts val="600"/>
              </a:spcBef>
              <a:buFont typeface="Wingdings" pitchFamily="2" charset="2"/>
              <a:buChar char="§"/>
              <a:defRPr/>
            </a:pPr>
            <a:r>
              <a:rPr lang="en-US" dirty="0" smtClean="0"/>
              <a:t>Therapies – Physical Therapy/Occupational Therapy/Speech/Audiology</a:t>
            </a:r>
          </a:p>
          <a:p>
            <a:pPr marL="225405" indent="-112703">
              <a:spcBef>
                <a:spcPts val="600"/>
              </a:spcBef>
              <a:buFont typeface="Wingdings" pitchFamily="2" charset="2"/>
              <a:buChar char="§"/>
              <a:defRPr/>
            </a:pPr>
            <a:r>
              <a:rPr lang="en-US" dirty="0" smtClean="0"/>
              <a:t>Prosthetic devices, optometry services, glasses </a:t>
            </a:r>
          </a:p>
          <a:p>
            <a:pPr marL="225405" indent="-112703">
              <a:spcBef>
                <a:spcPts val="600"/>
              </a:spcBef>
              <a:buFont typeface="Wingdings" pitchFamily="2" charset="2"/>
              <a:buChar char="§"/>
              <a:defRPr/>
            </a:pPr>
            <a:r>
              <a:rPr lang="en-US" dirty="0" smtClean="0"/>
              <a:t>Podiatry services</a:t>
            </a:r>
          </a:p>
          <a:p>
            <a:pPr marL="225405" indent="-112703">
              <a:spcBef>
                <a:spcPts val="600"/>
              </a:spcBef>
              <a:buFont typeface="Wingdings" pitchFamily="2" charset="2"/>
              <a:buChar char="§"/>
              <a:defRPr/>
            </a:pPr>
            <a:r>
              <a:rPr lang="en-US" dirty="0" smtClean="0"/>
              <a:t>Case management</a:t>
            </a:r>
          </a:p>
          <a:p>
            <a:pPr marL="225405" indent="-112703">
              <a:spcBef>
                <a:spcPts val="600"/>
              </a:spcBef>
              <a:buFont typeface="Wingdings" pitchFamily="2" charset="2"/>
              <a:buChar char="§"/>
              <a:defRPr/>
            </a:pPr>
            <a:r>
              <a:rPr lang="en-US" dirty="0" smtClean="0"/>
              <a:t>Clinic services</a:t>
            </a:r>
          </a:p>
          <a:p>
            <a:pPr marL="225405" indent="-112703">
              <a:spcBef>
                <a:spcPts val="600"/>
              </a:spcBef>
              <a:buFont typeface="Wingdings" pitchFamily="2" charset="2"/>
              <a:buChar char="§"/>
              <a:defRPr/>
            </a:pPr>
            <a:r>
              <a:rPr lang="en-US" dirty="0" smtClean="0"/>
              <a:t>Hospice </a:t>
            </a:r>
          </a:p>
          <a:p>
            <a:pPr marL="225405" indent="-112703">
              <a:spcBef>
                <a:spcPts val="600"/>
              </a:spcBef>
              <a:buFont typeface="Wingdings" pitchFamily="2" charset="2"/>
              <a:buChar char="§"/>
              <a:defRPr/>
            </a:pPr>
            <a:r>
              <a:rPr lang="en-US" dirty="0" smtClean="0"/>
              <a:t>ICF/MR Intermediate Care Facility for the Mentally Retarded</a:t>
            </a:r>
          </a:p>
          <a:p>
            <a:pPr marL="225405" indent="-112703">
              <a:spcBef>
                <a:spcPts val="600"/>
              </a:spcBef>
              <a:buFont typeface="Wingdings" pitchFamily="2" charset="2"/>
              <a:buChar char="§"/>
              <a:defRPr/>
            </a:pPr>
            <a:r>
              <a:rPr lang="en-US" dirty="0" smtClean="0"/>
              <a:t>Psychiatric Residential Treatment Facility for those under age 21</a:t>
            </a:r>
          </a:p>
          <a:p>
            <a:pPr marL="225405" indent="-112703">
              <a:spcBef>
                <a:spcPts val="600"/>
              </a:spcBef>
              <a:buFont typeface="Wingdings" pitchFamily="2" charset="2"/>
              <a:buChar char="§"/>
              <a:defRPr/>
            </a:pPr>
            <a:r>
              <a:rPr lang="en-US" dirty="0" smtClean="0"/>
              <a:t>Other diagnostic, screening, preventative and rehabilitative services</a:t>
            </a:r>
          </a:p>
          <a:p>
            <a:pPr marL="225405" indent="-112703">
              <a:spcBef>
                <a:spcPts val="600"/>
              </a:spcBef>
              <a:buFont typeface="Wingdings" pitchFamily="2" charset="2"/>
              <a:buChar char="§"/>
              <a:defRPr/>
            </a:pPr>
            <a:r>
              <a:rPr lang="en-US" dirty="0" smtClean="0"/>
              <a:t>Special services in waivers and demonstrations</a:t>
            </a:r>
          </a:p>
          <a:p>
            <a:pPr>
              <a:spcBef>
                <a:spcPts val="600"/>
              </a:spcBef>
              <a:defRPr/>
            </a:pPr>
            <a:r>
              <a:rPr lang="en-US" dirty="0" smtClean="0"/>
              <a:t>For more information please visit: http://www.medicaid.gov/Medicaid-CHIP-Program-Information/By-Topics/Benefits/Medicaid-Benefits.html</a:t>
            </a:r>
          </a:p>
          <a:p>
            <a:pPr marL="225405" indent="-112703">
              <a:spcBef>
                <a:spcPts val="600"/>
              </a:spcBef>
              <a:buFont typeface="Wingdings" pitchFamily="2" charset="2"/>
              <a:buNone/>
              <a:defRPr/>
            </a:pPr>
            <a:endParaRPr lang="en-US" dirty="0" smtClean="0"/>
          </a:p>
          <a:p>
            <a:pPr marL="225405" indent="-112703">
              <a:spcBef>
                <a:spcPts val="600"/>
              </a:spcBef>
              <a:buFont typeface="Wingdings" pitchFamily="2" charset="2"/>
              <a:buChar char="§"/>
              <a:defRPr/>
            </a:pPr>
            <a:endParaRPr lang="en-US" dirty="0" smtClean="0"/>
          </a:p>
          <a:p>
            <a:pPr>
              <a:defRPr/>
            </a:pPr>
            <a:endParaRPr lang="en-US" dirty="0" smtClean="0"/>
          </a:p>
        </p:txBody>
      </p:sp>
      <p:sp>
        <p:nvSpPr>
          <p:cNvPr id="6656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A4E5179A-E1E9-497B-8A83-23EE74FE7AF0}" type="slidenum">
              <a:rPr lang="en-US" smtClean="0"/>
              <a:pPr/>
              <a:t>11</a:t>
            </a:fld>
            <a:endParaRPr lang="en-US" dirty="0"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Slide Image Placeholder 1"/>
          <p:cNvSpPr>
            <a:spLocks noGrp="1" noRot="1" noChangeAspect="1" noTextEdit="1"/>
          </p:cNvSpPr>
          <p:nvPr>
            <p:ph type="sldImg"/>
          </p:nvPr>
        </p:nvSpPr>
        <p:spPr bwMode="auto">
          <a:noFill/>
          <a:ln>
            <a:solidFill>
              <a:srgbClr val="000000"/>
            </a:solidFill>
            <a:miter lim="800000"/>
            <a:headEnd/>
            <a:tailEnd/>
          </a:ln>
        </p:spPr>
      </p:sp>
      <p:sp>
        <p:nvSpPr>
          <p:cNvPr id="67587"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ts val="600"/>
              </a:spcBef>
            </a:pPr>
            <a:r>
              <a:rPr lang="en-US" dirty="0" smtClean="0"/>
              <a:t>Not all people with low income/resources are eligible</a:t>
            </a:r>
          </a:p>
          <a:p>
            <a:pPr>
              <a:spcBef>
                <a:spcPts val="600"/>
              </a:spcBef>
            </a:pPr>
            <a:r>
              <a:rPr lang="en-US" dirty="0" smtClean="0"/>
              <a:t>To be eligible for Medicaid you must be a member of a </a:t>
            </a:r>
            <a:r>
              <a:rPr lang="en-US" b="1" i="1" dirty="0" smtClean="0"/>
              <a:t>“group”</a:t>
            </a:r>
          </a:p>
          <a:p>
            <a:pPr marL="238297" lvl="1" indent="-119149">
              <a:spcBef>
                <a:spcPts val="600"/>
              </a:spcBef>
            </a:pPr>
            <a:r>
              <a:rPr lang="en-US" dirty="0" smtClean="0"/>
              <a:t>Non-Financial requirements</a:t>
            </a:r>
          </a:p>
          <a:p>
            <a:pPr marL="238297" lvl="1" indent="-119149">
              <a:spcBef>
                <a:spcPts val="600"/>
              </a:spcBef>
            </a:pPr>
            <a:r>
              <a:rPr lang="en-US" dirty="0" smtClean="0"/>
              <a:t>Financial requirements</a:t>
            </a:r>
          </a:p>
          <a:p>
            <a:pPr marL="238297" lvl="1" indent="-119149">
              <a:buNone/>
            </a:pPr>
            <a:endParaRPr lang="en-US" sz="2500" dirty="0" smtClean="0"/>
          </a:p>
          <a:p>
            <a:endParaRPr lang="en-US" dirty="0" smtClean="0"/>
          </a:p>
        </p:txBody>
      </p:sp>
      <p:sp>
        <p:nvSpPr>
          <p:cNvPr id="6758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9440241A-2B04-46D1-9435-5D7054E2D46F}" type="slidenum">
              <a:rPr lang="en-US" smtClean="0"/>
              <a:pPr/>
              <a:t>12</a:t>
            </a:fld>
            <a:endParaRPr lang="en-US" dirty="0"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defTabSz="964935"/>
            <a:fld id="{892185DB-351A-41D5-AD7B-FEA9F71948AE}" type="slidenum">
              <a:rPr lang="en-US" smtClean="0"/>
              <a:pPr defTabSz="964935"/>
              <a:t>13</a:t>
            </a:fld>
            <a:endParaRPr lang="en-US" dirty="0" smtClean="0"/>
          </a:p>
        </p:txBody>
      </p:sp>
      <p:sp>
        <p:nvSpPr>
          <p:cNvPr id="68611" name="Rectangle 2"/>
          <p:cNvSpPr>
            <a:spLocks noGrp="1" noRot="1" noChangeAspect="1" noChangeArrowheads="1" noTextEdit="1"/>
          </p:cNvSpPr>
          <p:nvPr>
            <p:ph type="sldImg"/>
          </p:nvPr>
        </p:nvSpPr>
        <p:spPr bwMode="auto">
          <a:xfrm>
            <a:off x="1257300" y="720725"/>
            <a:ext cx="4802188" cy="3600450"/>
          </a:xfrm>
          <a:noFill/>
          <a:ln>
            <a:solidFill>
              <a:srgbClr val="000000"/>
            </a:solidFill>
            <a:miter lim="800000"/>
            <a:headEnd/>
            <a:tailEnd/>
          </a:ln>
        </p:spPr>
      </p:sp>
      <p:sp>
        <p:nvSpPr>
          <p:cNvPr id="63492" name="Rectangle 3"/>
          <p:cNvSpPr>
            <a:spLocks noGrp="1" noChangeArrowheads="1"/>
          </p:cNvSpPr>
          <p:nvPr>
            <p:ph type="body" idx="1"/>
          </p:nvPr>
        </p:nvSpPr>
        <p:spPr>
          <a:xfrm>
            <a:off x="685801" y="4640580"/>
            <a:ext cx="5943600" cy="4320540"/>
          </a:xfrm>
          <a:ln/>
        </p:spPr>
        <p:txBody>
          <a:bodyPr/>
          <a:lstStyle/>
          <a:p>
            <a:pPr marL="119149" indent="-119149">
              <a:spcBef>
                <a:spcPts val="600"/>
              </a:spcBef>
              <a:defRPr/>
            </a:pPr>
            <a:r>
              <a:rPr lang="en-US" dirty="0" smtClean="0"/>
              <a:t>Medicaid eligibility is based on the most closely associated cash assistance program.</a:t>
            </a:r>
          </a:p>
          <a:p>
            <a:pPr marL="241653" lvl="1" indent="-112436">
              <a:spcBef>
                <a:spcPts val="600"/>
              </a:spcBef>
              <a:defRPr/>
            </a:pPr>
            <a:r>
              <a:rPr lang="en-US" b="1" dirty="0" smtClean="0"/>
              <a:t>SSI</a:t>
            </a:r>
            <a:r>
              <a:rPr lang="en-US" dirty="0" smtClean="0"/>
              <a:t>:  The SSI (Supplemental</a:t>
            </a:r>
            <a:r>
              <a:rPr lang="en-US" baseline="0" dirty="0" smtClean="0"/>
              <a:t> Security Income) </a:t>
            </a:r>
            <a:r>
              <a:rPr lang="en-US" dirty="0" smtClean="0"/>
              <a:t>program provides cash benefits to aged, blind or disabled people.  It is a means-tested program that has specific rules, requirements, and  processes for determining eligibility.  Because it is the most closely related cash assistance program for this population, SSI program rules are used to establish Medicaid eligibility for SSI-related groups (persons who are aged, blind or disabled).  </a:t>
            </a:r>
          </a:p>
          <a:p>
            <a:pPr marL="241653" lvl="1" indent="-112436">
              <a:spcBef>
                <a:spcPts val="600"/>
              </a:spcBef>
              <a:defRPr/>
            </a:pPr>
            <a:r>
              <a:rPr lang="en-US" b="1" dirty="0" smtClean="0"/>
              <a:t>Aid to Families with Dependent Children (AFDC)</a:t>
            </a:r>
            <a:r>
              <a:rPr lang="en-US" dirty="0" smtClean="0"/>
              <a:t>: The AFDC program was replaced with the Temporary Assistance for Needy Families (TANF) program in 1997, but worked almost the same way as the SSI program, but for children, families with dependent children, and pregnant women. Because AFDC was the most closely related cash assistance program for this population, AFDC rules are used to establish Medicaid eligibility for AFDC-related groups (children, families with children, and pregnant women).</a:t>
            </a:r>
          </a:p>
          <a:p>
            <a:pPr marL="119149" indent="-119149" eaLnBrk="1" hangingPunct="1">
              <a:spcBef>
                <a:spcPts val="600"/>
              </a:spcBef>
              <a:defRPr/>
            </a:pPr>
            <a:r>
              <a:rPr lang="en-US" dirty="0" smtClean="0"/>
              <a:t>Here are a few examples of groups:</a:t>
            </a:r>
          </a:p>
          <a:p>
            <a:pPr marL="224872" indent="-112436" eaLnBrk="1" hangingPunct="1">
              <a:spcBef>
                <a:spcPts val="600"/>
              </a:spcBef>
              <a:buFont typeface="Wingdings" pitchFamily="2" charset="2"/>
              <a:buChar char="§"/>
              <a:defRPr/>
            </a:pPr>
            <a:r>
              <a:rPr lang="en-US" dirty="0" smtClean="0"/>
              <a:t>People receiving SSI benefits</a:t>
            </a:r>
          </a:p>
          <a:p>
            <a:pPr marL="224872" indent="-112436" eaLnBrk="1" hangingPunct="1">
              <a:spcBef>
                <a:spcPts val="600"/>
              </a:spcBef>
              <a:buFont typeface="Wingdings" pitchFamily="2" charset="2"/>
              <a:buChar char="§"/>
              <a:defRPr/>
            </a:pPr>
            <a:r>
              <a:rPr lang="en-US" dirty="0" smtClean="0"/>
              <a:t>Pregnant women with income under 133% of the Federal Poverty Level (FPL)</a:t>
            </a:r>
          </a:p>
          <a:p>
            <a:pPr marL="224872" indent="-112436" eaLnBrk="1" hangingPunct="1">
              <a:spcBef>
                <a:spcPts val="600"/>
              </a:spcBef>
              <a:buFont typeface="Wingdings" pitchFamily="2" charset="2"/>
              <a:buChar char="§"/>
              <a:defRPr/>
            </a:pPr>
            <a:r>
              <a:rPr lang="en-US" dirty="0" smtClean="0"/>
              <a:t>Children ages 6-18 with income below 100% FPL</a:t>
            </a:r>
          </a:p>
          <a:p>
            <a:pPr eaLnBrk="1" hangingPunct="1">
              <a:spcBef>
                <a:spcPts val="0"/>
              </a:spcBef>
              <a:defRPr/>
            </a:pPr>
            <a:endParaRPr lang="en-US" dirty="0" smtClean="0"/>
          </a:p>
          <a:p>
            <a:pPr algn="ctr" eaLnBrk="1" hangingPunct="1">
              <a:spcBef>
                <a:spcPts val="0"/>
              </a:spcBef>
              <a:defRPr/>
            </a:pPr>
            <a:endParaRPr lang="en-US" dirty="0" smtClean="0"/>
          </a:p>
          <a:p>
            <a:pPr algn="ctr" eaLnBrk="1" hangingPunct="1">
              <a:spcBef>
                <a:spcPts val="0"/>
              </a:spcBef>
              <a:defRPr/>
            </a:pPr>
            <a:endParaRPr lang="en-US" dirty="0" smtClean="0"/>
          </a:p>
          <a:p>
            <a:pPr eaLnBrk="1" hangingPunct="1">
              <a:spcBef>
                <a:spcPts val="0"/>
              </a:spcBef>
              <a:defRPr/>
            </a:pPr>
            <a:endParaRPr lang="en-US" dirty="0"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Slide Image Placeholder 1"/>
          <p:cNvSpPr>
            <a:spLocks noGrp="1" noRot="1" noChangeAspect="1" noTextEdit="1"/>
          </p:cNvSpPr>
          <p:nvPr>
            <p:ph type="sldImg"/>
          </p:nvPr>
        </p:nvSpPr>
        <p:spPr bwMode="auto">
          <a:noFill/>
          <a:ln>
            <a:solidFill>
              <a:srgbClr val="000000"/>
            </a:solidFill>
            <a:miter lim="800000"/>
            <a:headEnd/>
            <a:tailEnd/>
          </a:ln>
        </p:spPr>
      </p:sp>
      <p:sp>
        <p:nvSpPr>
          <p:cNvPr id="7168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ts val="600"/>
              </a:spcBef>
            </a:pPr>
            <a:r>
              <a:rPr lang="en-US" dirty="0" smtClean="0"/>
              <a:t>Majority of all Medicaid eligibility groups consist of the following individuals:</a:t>
            </a:r>
          </a:p>
          <a:p>
            <a:pPr lvl="1" eaLnBrk="1" hangingPunct="1">
              <a:spcBef>
                <a:spcPts val="600"/>
              </a:spcBef>
            </a:pPr>
            <a:r>
              <a:rPr lang="en-US" dirty="0" smtClean="0"/>
              <a:t>Pregnant women</a:t>
            </a:r>
          </a:p>
          <a:p>
            <a:pPr lvl="1" eaLnBrk="1" hangingPunct="1">
              <a:spcBef>
                <a:spcPts val="600"/>
              </a:spcBef>
            </a:pPr>
            <a:r>
              <a:rPr lang="en-US" dirty="0" smtClean="0"/>
              <a:t>People under age 21 (children) </a:t>
            </a:r>
          </a:p>
          <a:p>
            <a:pPr lvl="1" eaLnBrk="1" hangingPunct="1">
              <a:spcBef>
                <a:spcPts val="600"/>
              </a:spcBef>
            </a:pPr>
            <a:r>
              <a:rPr lang="en-US" dirty="0" smtClean="0"/>
              <a:t>People who are aged, blind, or disabled</a:t>
            </a:r>
          </a:p>
          <a:p>
            <a:pPr lvl="1" eaLnBrk="1" hangingPunct="1">
              <a:spcBef>
                <a:spcPts val="600"/>
              </a:spcBef>
            </a:pPr>
            <a:r>
              <a:rPr lang="en-US" dirty="0" smtClean="0"/>
              <a:t>A parent or caretaker of a child</a:t>
            </a:r>
          </a:p>
          <a:p>
            <a:pPr eaLnBrk="1" hangingPunct="1">
              <a:spcBef>
                <a:spcPts val="600"/>
              </a:spcBef>
            </a:pPr>
            <a:r>
              <a:rPr lang="en-US" dirty="0" smtClean="0"/>
              <a:t>To qualify you must also satisfy financial and non-financial requirements.</a:t>
            </a:r>
          </a:p>
          <a:p>
            <a:endParaRPr lang="en-US" dirty="0" smtClean="0"/>
          </a:p>
        </p:txBody>
      </p:sp>
      <p:sp>
        <p:nvSpPr>
          <p:cNvPr id="7168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D7D52BC5-2E52-418C-ADF2-09FCD7B1232A}" type="slidenum">
              <a:rPr lang="en-US" smtClean="0"/>
              <a:pPr/>
              <a:t>14</a:t>
            </a:fld>
            <a:endParaRPr lang="en-US" dirty="0"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Slide Image Placeholder 1"/>
          <p:cNvSpPr>
            <a:spLocks noGrp="1" noRot="1" noChangeAspect="1" noTextEdit="1"/>
          </p:cNvSpPr>
          <p:nvPr>
            <p:ph type="sldImg"/>
          </p:nvPr>
        </p:nvSpPr>
        <p:spPr bwMode="auto">
          <a:noFill/>
          <a:ln>
            <a:solidFill>
              <a:srgbClr val="000000"/>
            </a:solidFill>
            <a:miter lim="800000"/>
            <a:headEnd/>
            <a:tailEnd/>
          </a:ln>
        </p:spPr>
      </p:sp>
      <p:sp>
        <p:nvSpPr>
          <p:cNvPr id="3" name="Notes Placeholder 2"/>
          <p:cNvSpPr>
            <a:spLocks noGrp="1"/>
          </p:cNvSpPr>
          <p:nvPr>
            <p:ph type="body" idx="1"/>
          </p:nvPr>
        </p:nvSpPr>
        <p:spPr/>
        <p:txBody>
          <a:bodyPr/>
          <a:lstStyle/>
          <a:p>
            <a:pPr marL="119149" indent="-119149">
              <a:spcBef>
                <a:spcPts val="600"/>
              </a:spcBef>
              <a:defRPr/>
            </a:pPr>
            <a:r>
              <a:rPr lang="en-US" dirty="0" smtClean="0"/>
              <a:t>Non-financial requirements</a:t>
            </a:r>
            <a:r>
              <a:rPr lang="en-US" baseline="0" dirty="0" smtClean="0"/>
              <a:t> </a:t>
            </a:r>
            <a:r>
              <a:rPr lang="en-US" dirty="0" smtClean="0"/>
              <a:t>include</a:t>
            </a:r>
          </a:p>
          <a:p>
            <a:pPr marL="238297" indent="-119149">
              <a:spcBef>
                <a:spcPts val="600"/>
              </a:spcBef>
              <a:buFont typeface="Wingdings" pitchFamily="2" charset="2"/>
              <a:buChar char="§"/>
              <a:defRPr/>
            </a:pPr>
            <a:r>
              <a:rPr lang="en-US" dirty="0" smtClean="0"/>
              <a:t>The state you reside in</a:t>
            </a:r>
          </a:p>
          <a:p>
            <a:pPr marL="238297" indent="-119149">
              <a:spcBef>
                <a:spcPts val="600"/>
              </a:spcBef>
              <a:buFont typeface="Wingdings" pitchFamily="2" charset="2"/>
              <a:buChar char="§"/>
              <a:defRPr/>
            </a:pPr>
            <a:r>
              <a:rPr lang="en-US" dirty="0" smtClean="0"/>
              <a:t>Whether you are a citizen or qualified alien</a:t>
            </a:r>
          </a:p>
          <a:p>
            <a:pPr marL="238297" indent="-119149">
              <a:spcBef>
                <a:spcPts val="600"/>
              </a:spcBef>
              <a:buFont typeface="Wingdings" pitchFamily="2" charset="2"/>
              <a:buChar char="§"/>
              <a:defRPr/>
            </a:pPr>
            <a:r>
              <a:rPr lang="en-US" dirty="0" smtClean="0"/>
              <a:t>You must have a Social Security number</a:t>
            </a:r>
          </a:p>
          <a:p>
            <a:pPr marL="238297" indent="-119149">
              <a:spcBef>
                <a:spcPts val="600"/>
              </a:spcBef>
              <a:buFont typeface="Wingdings" pitchFamily="2" charset="2"/>
              <a:buChar char="§"/>
              <a:defRPr/>
            </a:pPr>
            <a:r>
              <a:rPr lang="en-US" dirty="0" smtClean="0"/>
              <a:t>You must assign rights to medical support and payment</a:t>
            </a:r>
            <a:endParaRPr lang="en-US" dirty="0"/>
          </a:p>
        </p:txBody>
      </p:sp>
      <p:sp>
        <p:nvSpPr>
          <p:cNvPr id="7066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CF56BB7E-1B7D-478B-9900-44D8C2FDC44F}" type="slidenum">
              <a:rPr lang="en-US" smtClean="0"/>
              <a:pPr/>
              <a:t>15</a:t>
            </a:fld>
            <a:endParaRPr lang="en-US" dirty="0"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Slide Image Placeholder 1"/>
          <p:cNvSpPr>
            <a:spLocks noGrp="1" noRot="1" noChangeAspect="1" noTextEdit="1"/>
          </p:cNvSpPr>
          <p:nvPr>
            <p:ph type="sldImg"/>
          </p:nvPr>
        </p:nvSpPr>
        <p:spPr bwMode="auto">
          <a:noFill/>
          <a:ln>
            <a:solidFill>
              <a:srgbClr val="000000"/>
            </a:solidFill>
            <a:miter lim="800000"/>
            <a:headEnd/>
            <a:tailEnd/>
          </a:ln>
        </p:spPr>
      </p:sp>
      <p:sp>
        <p:nvSpPr>
          <p:cNvPr id="3" name="Notes Placeholder 2"/>
          <p:cNvSpPr>
            <a:spLocks noGrp="1"/>
          </p:cNvSpPr>
          <p:nvPr>
            <p:ph type="body" idx="1"/>
          </p:nvPr>
        </p:nvSpPr>
        <p:spPr/>
        <p:txBody>
          <a:bodyPr/>
          <a:lstStyle/>
          <a:p>
            <a:pPr>
              <a:spcBef>
                <a:spcPts val="600"/>
              </a:spcBef>
              <a:defRPr/>
            </a:pPr>
            <a:r>
              <a:rPr lang="en-US" dirty="0" smtClean="0"/>
              <a:t>The financial requirements are divided into two broad areas:</a:t>
            </a:r>
          </a:p>
          <a:p>
            <a:pPr marL="246063" indent="-133350">
              <a:spcBef>
                <a:spcPts val="600"/>
              </a:spcBef>
              <a:buFont typeface="Wingdings" pitchFamily="2" charset="2"/>
              <a:buChar char="§"/>
              <a:defRPr/>
            </a:pPr>
            <a:r>
              <a:rPr lang="en-US" dirty="0" smtClean="0"/>
              <a:t>Income requirements </a:t>
            </a:r>
          </a:p>
          <a:p>
            <a:pPr marL="246063" indent="-133350">
              <a:spcBef>
                <a:spcPts val="600"/>
              </a:spcBef>
              <a:buFont typeface="Wingdings" pitchFamily="2" charset="2"/>
              <a:buChar char="§"/>
              <a:defRPr/>
            </a:pPr>
            <a:r>
              <a:rPr lang="en-US" dirty="0" smtClean="0"/>
              <a:t>Resource requirements</a:t>
            </a:r>
            <a:endParaRPr lang="en-US" dirty="0"/>
          </a:p>
          <a:p>
            <a:pPr eaLnBrk="1" hangingPunct="1">
              <a:spcBef>
                <a:spcPts val="600"/>
              </a:spcBef>
            </a:pPr>
            <a:r>
              <a:rPr lang="en-US" dirty="0" smtClean="0"/>
              <a:t>The rules for counting your income and resources vary from state to state and from </a:t>
            </a:r>
            <a:r>
              <a:rPr lang="en-US" b="1" i="1" dirty="0" smtClean="0"/>
              <a:t>“group” </a:t>
            </a:r>
            <a:r>
              <a:rPr lang="en-US" dirty="0" smtClean="0"/>
              <a:t>to</a:t>
            </a:r>
            <a:r>
              <a:rPr lang="en-US" b="1" i="1" dirty="0" smtClean="0"/>
              <a:t> “group”. </a:t>
            </a:r>
          </a:p>
          <a:p>
            <a:pPr eaLnBrk="1" hangingPunct="1">
              <a:spcBef>
                <a:spcPts val="600"/>
              </a:spcBef>
            </a:pPr>
            <a:r>
              <a:rPr lang="en-US" dirty="0" smtClean="0"/>
              <a:t>There are special rules for those who live in nursing homes and for disabled children living at home. </a:t>
            </a:r>
          </a:p>
          <a:p>
            <a:pPr marL="246688">
              <a:spcBef>
                <a:spcPts val="600"/>
              </a:spcBef>
              <a:buFont typeface="Calibri" pitchFamily="34" charset="0"/>
              <a:buNone/>
              <a:defRPr/>
            </a:pPr>
            <a:endParaRPr lang="en-US" dirty="0" smtClean="0"/>
          </a:p>
        </p:txBody>
      </p:sp>
      <p:sp>
        <p:nvSpPr>
          <p:cNvPr id="7270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7BA35072-0146-4521-BA5B-6BB1CDF7C9AD}" type="slidenum">
              <a:rPr lang="en-US" smtClean="0"/>
              <a:pPr/>
              <a:t>16</a:t>
            </a:fld>
            <a:endParaRPr lang="en-US" dirty="0"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Slide Image Placeholder 1"/>
          <p:cNvSpPr>
            <a:spLocks noGrp="1" noRot="1" noChangeAspect="1" noTextEdit="1"/>
          </p:cNvSpPr>
          <p:nvPr>
            <p:ph type="sldImg"/>
          </p:nvPr>
        </p:nvSpPr>
        <p:spPr bwMode="auto">
          <a:noFill/>
          <a:ln>
            <a:solidFill>
              <a:srgbClr val="000000"/>
            </a:solidFill>
            <a:miter lim="800000"/>
            <a:headEnd/>
            <a:tailEnd/>
          </a:ln>
        </p:spPr>
      </p:sp>
      <p:sp>
        <p:nvSpPr>
          <p:cNvPr id="3" name="Notes Placeholder 2"/>
          <p:cNvSpPr>
            <a:spLocks noGrp="1"/>
          </p:cNvSpPr>
          <p:nvPr>
            <p:ph type="body" idx="1"/>
          </p:nvPr>
        </p:nvSpPr>
        <p:spPr/>
        <p:txBody>
          <a:bodyPr/>
          <a:lstStyle/>
          <a:p>
            <a:pPr>
              <a:spcBef>
                <a:spcPts val="600"/>
              </a:spcBef>
              <a:defRPr/>
            </a:pPr>
            <a:r>
              <a:rPr lang="en-US" dirty="0" smtClean="0"/>
              <a:t>Income is anything that you could use to purchase food or shelter.</a:t>
            </a:r>
          </a:p>
          <a:p>
            <a:pPr>
              <a:spcBef>
                <a:spcPts val="600"/>
              </a:spcBef>
              <a:defRPr/>
            </a:pPr>
            <a:r>
              <a:rPr lang="en-US" dirty="0" smtClean="0"/>
              <a:t>There are two types of income:</a:t>
            </a:r>
          </a:p>
          <a:p>
            <a:pPr marL="246063" indent="-133350">
              <a:spcBef>
                <a:spcPts val="600"/>
              </a:spcBef>
              <a:buFont typeface="Wingdings" pitchFamily="2" charset="2"/>
              <a:buChar char="§"/>
              <a:defRPr/>
            </a:pPr>
            <a:r>
              <a:rPr lang="en-US" dirty="0" smtClean="0"/>
              <a:t>Earned income, such as wages, salary, or any compensation for work</a:t>
            </a:r>
          </a:p>
          <a:p>
            <a:pPr marL="246063" indent="-133350">
              <a:spcBef>
                <a:spcPts val="600"/>
              </a:spcBef>
              <a:buFont typeface="Wingdings" pitchFamily="2" charset="2"/>
              <a:buChar char="§"/>
              <a:defRPr/>
            </a:pPr>
            <a:r>
              <a:rPr lang="en-US" dirty="0" smtClean="0"/>
              <a:t>Unearned income, such as of Social Security Disability Insurance, retirement benefits, and interest and dividends</a:t>
            </a:r>
            <a:endParaRPr lang="en-US" dirty="0"/>
          </a:p>
        </p:txBody>
      </p:sp>
      <p:sp>
        <p:nvSpPr>
          <p:cNvPr id="7475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31FBEDA2-559E-47A5-A575-3215BE558AA7}" type="slidenum">
              <a:rPr lang="en-US" smtClean="0"/>
              <a:pPr/>
              <a:t>17</a:t>
            </a:fld>
            <a:endParaRPr lang="en-US" dirty="0"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Slide Image Placeholder 1"/>
          <p:cNvSpPr>
            <a:spLocks noGrp="1" noRot="1" noChangeAspect="1" noTextEdit="1"/>
          </p:cNvSpPr>
          <p:nvPr>
            <p:ph type="sldImg"/>
          </p:nvPr>
        </p:nvSpPr>
        <p:spPr bwMode="auto">
          <a:noFill/>
          <a:ln>
            <a:solidFill>
              <a:srgbClr val="000000"/>
            </a:solidFill>
            <a:miter lim="800000"/>
            <a:headEnd/>
            <a:tailEnd/>
          </a:ln>
        </p:spPr>
      </p:sp>
      <p:sp>
        <p:nvSpPr>
          <p:cNvPr id="3" name="Notes Placeholder 2"/>
          <p:cNvSpPr>
            <a:spLocks noGrp="1"/>
          </p:cNvSpPr>
          <p:nvPr>
            <p:ph type="body" idx="1"/>
          </p:nvPr>
        </p:nvSpPr>
        <p:spPr/>
        <p:txBody>
          <a:bodyPr/>
          <a:lstStyle/>
          <a:p>
            <a:pPr>
              <a:spcBef>
                <a:spcPts val="600"/>
              </a:spcBef>
              <a:defRPr/>
            </a:pPr>
            <a:r>
              <a:rPr lang="en-US" dirty="0" smtClean="0"/>
              <a:t>The following are considered resources:</a:t>
            </a:r>
          </a:p>
          <a:p>
            <a:pPr marL="246063" indent="-184150">
              <a:spcBef>
                <a:spcPts val="600"/>
              </a:spcBef>
              <a:buFont typeface="Wingdings" pitchFamily="2" charset="2"/>
              <a:buChar char="§"/>
              <a:defRPr/>
            </a:pPr>
            <a:r>
              <a:rPr lang="en-US" dirty="0" smtClean="0"/>
              <a:t>Cash</a:t>
            </a:r>
          </a:p>
          <a:p>
            <a:pPr marL="246063" indent="-184150">
              <a:spcBef>
                <a:spcPts val="600"/>
              </a:spcBef>
              <a:buFont typeface="Wingdings" pitchFamily="2" charset="2"/>
              <a:buChar char="§"/>
              <a:defRPr/>
            </a:pPr>
            <a:r>
              <a:rPr lang="en-US" dirty="0" smtClean="0"/>
              <a:t>Anything you own that can be converted to cash</a:t>
            </a:r>
          </a:p>
          <a:p>
            <a:pPr marL="246063" indent="-184150">
              <a:spcBef>
                <a:spcPts val="600"/>
              </a:spcBef>
              <a:buFont typeface="Wingdings" pitchFamily="2" charset="2"/>
              <a:buChar char="§"/>
              <a:defRPr/>
            </a:pPr>
            <a:r>
              <a:rPr lang="en-US" dirty="0" smtClean="0"/>
              <a:t>Liquid resources like savings accounts, stocks, bonds, or anything that could be cashed</a:t>
            </a:r>
          </a:p>
          <a:p>
            <a:pPr marL="246063" indent="-184150">
              <a:spcBef>
                <a:spcPts val="600"/>
              </a:spcBef>
              <a:buFont typeface="Wingdings" pitchFamily="2" charset="2"/>
              <a:buChar char="§"/>
              <a:defRPr/>
            </a:pPr>
            <a:r>
              <a:rPr lang="en-US" dirty="0" smtClean="0"/>
              <a:t>Real estate you own, other than your home</a:t>
            </a:r>
            <a:endParaRPr lang="en-US" dirty="0"/>
          </a:p>
        </p:txBody>
      </p:sp>
      <p:sp>
        <p:nvSpPr>
          <p:cNvPr id="7578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290D08B5-9800-44AE-ACCE-666060B9AF1D}" type="slidenum">
              <a:rPr lang="en-US" smtClean="0"/>
              <a:pPr/>
              <a:t>18</a:t>
            </a:fld>
            <a:endParaRPr lang="en-US" dirty="0"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Slide Image Placeholder 1"/>
          <p:cNvSpPr>
            <a:spLocks noGrp="1" noRot="1" noChangeAspect="1" noTextEdit="1"/>
          </p:cNvSpPr>
          <p:nvPr>
            <p:ph type="sldImg"/>
          </p:nvPr>
        </p:nvSpPr>
        <p:spPr bwMode="auto">
          <a:noFill/>
          <a:ln>
            <a:solidFill>
              <a:srgbClr val="000000"/>
            </a:solidFill>
            <a:miter lim="800000"/>
            <a:headEnd/>
            <a:tailEnd/>
          </a:ln>
        </p:spPr>
      </p:sp>
      <p:sp>
        <p:nvSpPr>
          <p:cNvPr id="3" name="Notes Placeholder 2"/>
          <p:cNvSpPr>
            <a:spLocks noGrp="1"/>
          </p:cNvSpPr>
          <p:nvPr>
            <p:ph type="body" idx="1"/>
          </p:nvPr>
        </p:nvSpPr>
        <p:spPr/>
        <p:txBody>
          <a:bodyPr/>
          <a:lstStyle/>
          <a:p>
            <a:pPr>
              <a:spcBef>
                <a:spcPts val="600"/>
              </a:spcBef>
              <a:defRPr/>
            </a:pPr>
            <a:r>
              <a:rPr lang="en-US" dirty="0" smtClean="0"/>
              <a:t>There are mandatory groups and optional groups:</a:t>
            </a:r>
          </a:p>
          <a:p>
            <a:pPr lvl="1" indent="-117470">
              <a:spcBef>
                <a:spcPts val="600"/>
              </a:spcBef>
              <a:defRPr/>
            </a:pPr>
            <a:r>
              <a:rPr lang="en-US" dirty="0" smtClean="0"/>
              <a:t>Mandatory groups are those that Federal law requires states to cover.</a:t>
            </a:r>
          </a:p>
          <a:p>
            <a:pPr lvl="1" indent="-117470">
              <a:spcBef>
                <a:spcPts val="600"/>
              </a:spcBef>
              <a:defRPr/>
            </a:pPr>
            <a:r>
              <a:rPr lang="en-US" dirty="0" smtClean="0"/>
              <a:t>Optional groups are those that Federal law does not require to be covered by states, but that states may choose to cover.</a:t>
            </a:r>
          </a:p>
          <a:p>
            <a:pPr marL="246688" indent="-129218">
              <a:spcBef>
                <a:spcPts val="0"/>
              </a:spcBef>
              <a:buFont typeface="Calibri" pitchFamily="34" charset="0"/>
              <a:buChar char="–"/>
              <a:defRPr/>
            </a:pPr>
            <a:endParaRPr lang="en-US" dirty="0"/>
          </a:p>
        </p:txBody>
      </p:sp>
      <p:sp>
        <p:nvSpPr>
          <p:cNvPr id="7680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9331BB92-3052-48C7-A9E8-33C538288E7F}" type="slidenum">
              <a:rPr lang="en-US" smtClean="0"/>
              <a:pPr/>
              <a:t>19</a:t>
            </a:fld>
            <a:endParaRPr lang="en-US" dirty="0"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spcBef>
                <a:spcPts val="600"/>
              </a:spcBef>
            </a:pPr>
            <a:r>
              <a:rPr lang="en-US" dirty="0" smtClean="0"/>
              <a:t>This module includes</a:t>
            </a:r>
            <a:r>
              <a:rPr lang="en-US" baseline="0" dirty="0" smtClean="0"/>
              <a:t> </a:t>
            </a:r>
            <a:r>
              <a:rPr lang="en-US" dirty="0" smtClean="0"/>
              <a:t>the following lessons:</a:t>
            </a:r>
          </a:p>
          <a:p>
            <a:pPr marL="174625" indent="-174625">
              <a:spcBef>
                <a:spcPts val="600"/>
              </a:spcBef>
              <a:buFont typeface="+mj-lt"/>
              <a:buAutoNum type="arabicPeriod"/>
            </a:pPr>
            <a:r>
              <a:rPr lang="en-US" baseline="0" dirty="0" smtClean="0"/>
              <a:t>Medicaid</a:t>
            </a:r>
          </a:p>
          <a:p>
            <a:pPr marL="174625" indent="-174625">
              <a:spcBef>
                <a:spcPts val="600"/>
              </a:spcBef>
              <a:buFont typeface="+mj-lt"/>
              <a:buAutoNum type="arabicPeriod"/>
            </a:pPr>
            <a:r>
              <a:rPr lang="en-US" baseline="0" dirty="0" smtClean="0"/>
              <a:t>Children’s Health Insurance Program (CHIP)</a:t>
            </a:r>
          </a:p>
          <a:p>
            <a:pPr marL="174625" indent="-174625">
              <a:spcBef>
                <a:spcPts val="600"/>
              </a:spcBef>
              <a:buFont typeface="+mj-lt"/>
              <a:buAutoNum type="arabicPeriod"/>
            </a:pPr>
            <a:r>
              <a:rPr lang="en-US" dirty="0" smtClean="0"/>
              <a:t>New Medicaid Eligibility Group</a:t>
            </a:r>
            <a:endParaRPr lang="en-US" baseline="0" dirty="0" smtClean="0"/>
          </a:p>
          <a:p>
            <a:pPr marL="174625" indent="-174625">
              <a:spcBef>
                <a:spcPts val="600"/>
              </a:spcBef>
              <a:buFont typeface="+mj-lt"/>
              <a:buAutoNum type="arabicPeriod"/>
            </a:pPr>
            <a:r>
              <a:rPr lang="en-US" dirty="0" smtClean="0"/>
              <a:t>Medicare Savings Programs</a:t>
            </a:r>
          </a:p>
          <a:p>
            <a:pPr marL="174625" indent="-174625">
              <a:spcBef>
                <a:spcPts val="600"/>
              </a:spcBef>
              <a:buFont typeface="+mj-lt"/>
              <a:buAutoNum type="arabicPeriod"/>
            </a:pPr>
            <a:endParaRPr lang="en-US" baseline="0" dirty="0" smtClean="0"/>
          </a:p>
          <a:p>
            <a:pPr>
              <a:buNone/>
            </a:pPr>
            <a:endParaRPr lang="en-US" baseline="0" dirty="0" smtClean="0"/>
          </a:p>
          <a:p>
            <a:pPr>
              <a:buNone/>
            </a:pPr>
            <a:r>
              <a:rPr lang="en-US" baseline="0" dirty="0" smtClean="0"/>
              <a:t>	</a:t>
            </a:r>
            <a:endParaRPr lang="en-US" dirty="0"/>
          </a:p>
        </p:txBody>
      </p:sp>
      <p:sp>
        <p:nvSpPr>
          <p:cNvPr id="4" name="Slide Number Placeholder 3"/>
          <p:cNvSpPr>
            <a:spLocks noGrp="1"/>
          </p:cNvSpPr>
          <p:nvPr>
            <p:ph type="sldNum" sz="quarter" idx="10"/>
          </p:nvPr>
        </p:nvSpPr>
        <p:spPr/>
        <p:txBody>
          <a:bodyPr/>
          <a:lstStyle/>
          <a:p>
            <a:pPr>
              <a:defRPr/>
            </a:pPr>
            <a:fld id="{0AF7FF83-635D-482D-A8EB-845711226A7C}" type="slidenum">
              <a:rPr lang="en-US" smtClean="0"/>
              <a:pPr>
                <a:defRPr/>
              </a:pPr>
              <a:t>2</a:t>
            </a:fld>
            <a:endParaRPr lang="en-US" dirty="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defTabSz="964935"/>
            <a:fld id="{157B2964-9D95-4B83-A6B1-A2E75076CF8E}" type="slidenum">
              <a:rPr lang="en-US" smtClean="0"/>
              <a:pPr defTabSz="964935"/>
              <a:t>20</a:t>
            </a:fld>
            <a:endParaRPr lang="en-US" dirty="0" smtClean="0"/>
          </a:p>
        </p:txBody>
      </p:sp>
      <p:sp>
        <p:nvSpPr>
          <p:cNvPr id="77827" name="Rectangle 2"/>
          <p:cNvSpPr>
            <a:spLocks noGrp="1" noRot="1" noChangeAspect="1" noChangeArrowheads="1" noTextEdit="1"/>
          </p:cNvSpPr>
          <p:nvPr>
            <p:ph type="sldImg"/>
          </p:nvPr>
        </p:nvSpPr>
        <p:spPr bwMode="auto">
          <a:xfrm>
            <a:off x="1257300" y="720725"/>
            <a:ext cx="4802188" cy="3600450"/>
          </a:xfrm>
          <a:noFill/>
          <a:ln>
            <a:solidFill>
              <a:srgbClr val="000000"/>
            </a:solidFill>
            <a:miter lim="800000"/>
            <a:headEnd/>
            <a:tailEnd/>
          </a:ln>
        </p:spPr>
      </p:sp>
      <p:sp>
        <p:nvSpPr>
          <p:cNvPr id="77828" name="Rectangle 3"/>
          <p:cNvSpPr>
            <a:spLocks noGrp="1" noChangeArrowheads="1"/>
          </p:cNvSpPr>
          <p:nvPr>
            <p:ph type="body" idx="1"/>
          </p:nvPr>
        </p:nvSpPr>
        <p:spPr bwMode="auto">
          <a:xfrm>
            <a:off x="685801" y="4640580"/>
            <a:ext cx="5943600" cy="4657249"/>
          </a:xfrm>
          <a:noFill/>
        </p:spPr>
        <p:txBody>
          <a:bodyPr wrap="square" numCol="1" anchor="t" anchorCtr="0" compatLnSpc="1">
            <a:prstTxWarp prst="textNoShape">
              <a:avLst/>
            </a:prstTxWarp>
          </a:bodyPr>
          <a:lstStyle/>
          <a:p>
            <a:pPr eaLnBrk="1" hangingPunct="1">
              <a:spcBef>
                <a:spcPts val="600"/>
              </a:spcBef>
            </a:pPr>
            <a:r>
              <a:rPr lang="en-US" dirty="0" smtClean="0"/>
              <a:t>The following specifies the mandatory Medicaid ("categorically needy") eligibility groups for which Federal matching funds are provided:</a:t>
            </a:r>
          </a:p>
          <a:p>
            <a:pPr marL="224872" lvl="1" indent="-112436" eaLnBrk="1" hangingPunct="1">
              <a:spcBef>
                <a:spcPts val="600"/>
              </a:spcBef>
            </a:pPr>
            <a:r>
              <a:rPr lang="en-US" dirty="0" smtClean="0"/>
              <a:t>Limited income families with children, as described in Section 1931 of the Social Security Act, who meet certain of the eligibility requirements in the state's Aid to Families with Dependent Children (AFDC) plan in effect on July 16, 1996 </a:t>
            </a:r>
          </a:p>
          <a:p>
            <a:pPr marL="224872" lvl="1" indent="-112436" eaLnBrk="1" hangingPunct="1">
              <a:spcBef>
                <a:spcPts val="600"/>
              </a:spcBef>
            </a:pPr>
            <a:r>
              <a:rPr lang="en-US" dirty="0" smtClean="0"/>
              <a:t>Supplemental Security Income (SSI) recipients (or in States using more restrictive criteria--aged, blind, and disabled individuals who meet criteria which are more restrictive than those of the SSI program and which were in place in the state's approved Medicaid plan as of January 1, 1972)</a:t>
            </a:r>
          </a:p>
          <a:p>
            <a:pPr marL="224872" lvl="1" indent="-112436" eaLnBrk="1" hangingPunct="1">
              <a:spcBef>
                <a:spcPts val="600"/>
              </a:spcBef>
            </a:pPr>
            <a:r>
              <a:rPr lang="en-US" dirty="0" smtClean="0"/>
              <a:t>Infants born to Medicaid-eligible pregnant women - Medicaid eligibility must continue throughout the first year of life so long as the infant remains in the mother's household and she remains eligible, or would be eligible if she was still pregnant. </a:t>
            </a:r>
          </a:p>
          <a:p>
            <a:pPr eaLnBrk="1" hangingPunct="1">
              <a:lnSpc>
                <a:spcPct val="80000"/>
              </a:lnSpc>
            </a:pPr>
            <a:endParaRPr lang="en-US" dirty="0" smtClean="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Slide Image Placeholder 1"/>
          <p:cNvSpPr>
            <a:spLocks noGrp="1" noRot="1" noChangeAspect="1" noTextEdit="1"/>
          </p:cNvSpPr>
          <p:nvPr>
            <p:ph type="sldImg"/>
          </p:nvPr>
        </p:nvSpPr>
        <p:spPr bwMode="auto">
          <a:noFill/>
          <a:ln>
            <a:solidFill>
              <a:srgbClr val="000000"/>
            </a:solidFill>
            <a:miter lim="800000"/>
            <a:headEnd/>
            <a:tailEnd/>
          </a:ln>
        </p:spPr>
      </p:sp>
      <p:sp>
        <p:nvSpPr>
          <p:cNvPr id="78851" name="Notes Placeholder 2"/>
          <p:cNvSpPr>
            <a:spLocks noGrp="1"/>
          </p:cNvSpPr>
          <p:nvPr>
            <p:ph type="body" idx="1"/>
          </p:nvPr>
        </p:nvSpPr>
        <p:spPr bwMode="auto">
          <a:xfrm>
            <a:off x="685801" y="4560570"/>
            <a:ext cx="5943600" cy="4320540"/>
          </a:xfrm>
          <a:noFill/>
        </p:spPr>
        <p:txBody>
          <a:bodyPr wrap="square" numCol="1" anchor="t" anchorCtr="0" compatLnSpc="1">
            <a:prstTxWarp prst="textNoShape">
              <a:avLst/>
            </a:prstTxWarp>
          </a:bodyPr>
          <a:lstStyle/>
          <a:p>
            <a:pPr marL="224872" lvl="1" indent="-112436" eaLnBrk="1" hangingPunct="1">
              <a:spcBef>
                <a:spcPts val="600"/>
              </a:spcBef>
              <a:buNone/>
            </a:pPr>
            <a:r>
              <a:rPr lang="en-US" dirty="0" smtClean="0"/>
              <a:t>The groups Federally required to be covered by states include the following:</a:t>
            </a:r>
          </a:p>
          <a:p>
            <a:pPr marL="224872" lvl="1" indent="-112436" eaLnBrk="1" hangingPunct="1">
              <a:spcBef>
                <a:spcPts val="600"/>
              </a:spcBef>
              <a:buFont typeface="Wingdings" pitchFamily="2" charset="2"/>
              <a:buChar char="§"/>
            </a:pPr>
            <a:r>
              <a:rPr lang="en-US" dirty="0" smtClean="0"/>
              <a:t>Pregnant women and children under age 6 whose family income is at or below 133% of the Federal poverty level (The minimum mandatory income level for pregnant women and infants in certain States may be higher than 133% percent, if as of certain dates the State had established a higher percentage for covering those groups) </a:t>
            </a:r>
          </a:p>
          <a:p>
            <a:pPr marL="447122" lvl="2" indent="-112436" eaLnBrk="1" hangingPunct="1">
              <a:spcBef>
                <a:spcPts val="600"/>
              </a:spcBef>
            </a:pPr>
            <a:r>
              <a:rPr lang="en-US" dirty="0" smtClean="0"/>
              <a:t>Once eligibility is established, pregnant women remain eligible for Medicaid through the end of the calendar month in which the 60th day after the end of the pregnancy falls, regardless of any change in family income. </a:t>
            </a:r>
          </a:p>
          <a:p>
            <a:pPr marL="224872" lvl="1" indent="-112436" eaLnBrk="1" hangingPunct="1">
              <a:spcBef>
                <a:spcPts val="600"/>
              </a:spcBef>
              <a:buFont typeface="Wingdings" pitchFamily="2" charset="2"/>
              <a:buChar char="§"/>
            </a:pPr>
            <a:r>
              <a:rPr lang="en-US" dirty="0" smtClean="0"/>
              <a:t>Children age 6 until age 19 in families with incomes at or below the Federal poverty level</a:t>
            </a:r>
          </a:p>
          <a:p>
            <a:pPr marL="224872" lvl="1" indent="-112436" eaLnBrk="1" hangingPunct="1">
              <a:spcBef>
                <a:spcPts val="600"/>
              </a:spcBef>
              <a:buFont typeface="Wingdings" pitchFamily="2" charset="2"/>
              <a:buChar char="§"/>
            </a:pPr>
            <a:r>
              <a:rPr lang="en-US" dirty="0" smtClean="0"/>
              <a:t>Recipients of adoption assistance and foster care under Title IV-E of the Social Security Act</a:t>
            </a:r>
          </a:p>
          <a:p>
            <a:pPr marL="224872" lvl="1" indent="-112436" eaLnBrk="1" hangingPunct="1">
              <a:spcBef>
                <a:spcPts val="600"/>
              </a:spcBef>
              <a:buFont typeface="Wingdings" pitchFamily="2" charset="2"/>
              <a:buChar char="§"/>
            </a:pPr>
            <a:r>
              <a:rPr lang="en-US" dirty="0" smtClean="0"/>
              <a:t>Certain low-income Medicare beneficiaries</a:t>
            </a:r>
          </a:p>
          <a:p>
            <a:endParaRPr lang="en-US" dirty="0" smtClean="0"/>
          </a:p>
        </p:txBody>
      </p:sp>
      <p:sp>
        <p:nvSpPr>
          <p:cNvPr id="7885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defTabSz="964935"/>
            <a:fld id="{D049D39F-6B88-4ADA-AC10-9A002454E17B}" type="slidenum">
              <a:rPr lang="en-US" smtClean="0"/>
              <a:pPr defTabSz="964935"/>
              <a:t>21</a:t>
            </a:fld>
            <a:endParaRPr lang="en-US" dirty="0" smtClean="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defTabSz="964935"/>
            <a:fld id="{DF699E5B-19C7-4AC3-A764-E9BBAAD60DB0}" type="slidenum">
              <a:rPr lang="en-US" smtClean="0"/>
              <a:pPr defTabSz="964935"/>
              <a:t>22</a:t>
            </a:fld>
            <a:endParaRPr lang="en-US" dirty="0" smtClean="0"/>
          </a:p>
        </p:txBody>
      </p:sp>
      <p:sp>
        <p:nvSpPr>
          <p:cNvPr id="79875"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70660" name="Rectangle 3"/>
          <p:cNvSpPr>
            <a:spLocks noGrp="1" noChangeArrowheads="1"/>
          </p:cNvSpPr>
          <p:nvPr>
            <p:ph type="body" idx="1"/>
          </p:nvPr>
        </p:nvSpPr>
        <p:spPr bwMode="auto">
          <a:xfrm>
            <a:off x="685801" y="4560570"/>
            <a:ext cx="5897879" cy="4320540"/>
          </a:xfrm>
        </p:spPr>
        <p:txBody>
          <a:bodyPr wrap="square" numCol="1" anchor="t" anchorCtr="0" compatLnSpc="1">
            <a:prstTxWarp prst="textNoShape">
              <a:avLst/>
            </a:prstTxWarp>
            <a:normAutofit fontScale="92500" lnSpcReduction="10000"/>
          </a:bodyPr>
          <a:lstStyle/>
          <a:p>
            <a:pPr eaLnBrk="1" hangingPunct="1">
              <a:lnSpc>
                <a:spcPct val="110000"/>
              </a:lnSpc>
              <a:spcBef>
                <a:spcPts val="500"/>
              </a:spcBef>
              <a:defRPr/>
            </a:pPr>
            <a:r>
              <a:rPr lang="en-US" dirty="0" smtClean="0"/>
              <a:t>States may provide Medicaid coverage for other optional groups. These optional groups share characteristics of the mandatory groups (that is, they fall within defined categories), but the eligibility criteria are somewhat more liberally defined. </a:t>
            </a:r>
          </a:p>
          <a:p>
            <a:pPr eaLnBrk="1" hangingPunct="1">
              <a:lnSpc>
                <a:spcPct val="110000"/>
              </a:lnSpc>
              <a:spcBef>
                <a:spcPts val="500"/>
              </a:spcBef>
              <a:defRPr/>
            </a:pPr>
            <a:r>
              <a:rPr lang="en-US" dirty="0" smtClean="0"/>
              <a:t>The broadest optional groups for which states will receive Federal matching funds for coverage under the Medicaid program include the following:</a:t>
            </a:r>
          </a:p>
          <a:p>
            <a:pPr marL="224872" lvl="1" indent="-112436" eaLnBrk="1" hangingPunct="1">
              <a:lnSpc>
                <a:spcPct val="110000"/>
              </a:lnSpc>
              <a:spcBef>
                <a:spcPts val="500"/>
              </a:spcBef>
              <a:defRPr/>
            </a:pPr>
            <a:r>
              <a:rPr lang="en-US" dirty="0" smtClean="0"/>
              <a:t>Recipients of state supplementary income payments</a:t>
            </a:r>
          </a:p>
          <a:p>
            <a:pPr marL="224872" lvl="1" indent="-112436" defTabSz="966612" eaLnBrk="1" hangingPunct="1">
              <a:lnSpc>
                <a:spcPct val="110000"/>
              </a:lnSpc>
              <a:spcBef>
                <a:spcPts val="500"/>
              </a:spcBef>
              <a:defRPr/>
            </a:pPr>
            <a:r>
              <a:rPr lang="en-US" dirty="0" smtClean="0"/>
              <a:t>Individuals in institutions with relatively high income</a:t>
            </a:r>
          </a:p>
          <a:p>
            <a:pPr marL="224872" lvl="1" indent="-112436" eaLnBrk="1" hangingPunct="1">
              <a:lnSpc>
                <a:spcPct val="110000"/>
              </a:lnSpc>
              <a:spcBef>
                <a:spcPts val="500"/>
              </a:spcBef>
              <a:defRPr/>
            </a:pPr>
            <a:r>
              <a:rPr lang="en-US" dirty="0" smtClean="0"/>
              <a:t>The Ticket to Work and Work Incentives Improvement Act of 1999 (P.L. 106-170) created two new eligibility groups for working disabled individuals. Both are optional for the states, and both went into effect October 1, 2000. </a:t>
            </a:r>
          </a:p>
          <a:p>
            <a:pPr eaLnBrk="1" hangingPunct="1">
              <a:lnSpc>
                <a:spcPct val="110000"/>
              </a:lnSpc>
              <a:spcBef>
                <a:spcPts val="500"/>
              </a:spcBef>
              <a:defRPr/>
            </a:pPr>
            <a:r>
              <a:rPr lang="en-US" dirty="0" smtClean="0"/>
              <a:t>States have the option of extending Medicaid coverage to medically needy individuals who are not otherwise eligible for Medicaid because of excess income. The individual’s incurred medical costs are deducted from income over an accounting period of one to six months. If the net result is below the state-established “medically needy” income level, the individual will qualify for Medicaid coverage for the remainder of the accounting period. This can provide access to Medicaid coverage for individuals with recurring drug and medical expenses that are high in relation to their monthly income.  </a:t>
            </a:r>
          </a:p>
          <a:p>
            <a:pPr eaLnBrk="1" hangingPunct="1">
              <a:lnSpc>
                <a:spcPct val="110000"/>
              </a:lnSpc>
              <a:spcBef>
                <a:spcPts val="500"/>
              </a:spcBef>
              <a:defRPr/>
            </a:pPr>
            <a:r>
              <a:rPr lang="en-US" dirty="0" smtClean="0"/>
              <a:t>The medically-needy group is an optional group consisting of individuals who would be eligible for Medicaid, except that their income is above a level that would otherwise make them eligible for Medicaid.</a:t>
            </a:r>
          </a:p>
          <a:p>
            <a:pPr marL="225405" lvl="1" indent="-112703" eaLnBrk="1" hangingPunct="1">
              <a:lnSpc>
                <a:spcPct val="110000"/>
              </a:lnSpc>
              <a:spcBef>
                <a:spcPts val="500"/>
              </a:spcBef>
              <a:defRPr/>
            </a:pPr>
            <a:r>
              <a:rPr lang="en-US" dirty="0" smtClean="0"/>
              <a:t>Individuals must "spend down" to qualify</a:t>
            </a: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defTabSz="964935"/>
            <a:fld id="{8A7F2EDE-31E8-4BC8-8A8B-FB8CF05BCA9C}" type="slidenum">
              <a:rPr lang="en-US" smtClean="0"/>
              <a:pPr defTabSz="964935"/>
              <a:t>23</a:t>
            </a:fld>
            <a:endParaRPr lang="en-US" dirty="0" smtClean="0"/>
          </a:p>
        </p:txBody>
      </p:sp>
      <p:sp>
        <p:nvSpPr>
          <p:cNvPr id="80899"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80900"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marL="224872" lvl="1" indent="-112436" eaLnBrk="1" hangingPunct="1">
              <a:spcBef>
                <a:spcPts val="600"/>
              </a:spcBef>
              <a:buFont typeface="Wingdings" pitchFamily="2" charset="2"/>
              <a:buNone/>
            </a:pPr>
            <a:r>
              <a:rPr lang="en-US" dirty="0" smtClean="0"/>
              <a:t>If a state has a medically needy program it must cover the following:</a:t>
            </a:r>
          </a:p>
          <a:p>
            <a:pPr marL="343935" lvl="2" indent="-112436" eaLnBrk="1" hangingPunct="1">
              <a:spcBef>
                <a:spcPts val="600"/>
              </a:spcBef>
              <a:buFont typeface="Wingdings" pitchFamily="2" charset="2"/>
              <a:buChar char="§"/>
            </a:pPr>
            <a:r>
              <a:rPr lang="en-US" dirty="0" smtClean="0"/>
              <a:t>Children under age 19 who are full-time students</a:t>
            </a:r>
          </a:p>
          <a:p>
            <a:pPr marL="343935" lvl="2" indent="-112436" eaLnBrk="1" hangingPunct="1">
              <a:spcBef>
                <a:spcPts val="600"/>
              </a:spcBef>
              <a:buFont typeface="Wingdings" pitchFamily="2" charset="2"/>
              <a:buChar char="§"/>
            </a:pPr>
            <a:r>
              <a:rPr lang="en-US" dirty="0" smtClean="0"/>
              <a:t>Pregnant women who are medically needy</a:t>
            </a:r>
          </a:p>
          <a:p>
            <a:pPr marL="343935" lvl="2" indent="-112436" eaLnBrk="1" hangingPunct="1">
              <a:spcBef>
                <a:spcPts val="600"/>
              </a:spcBef>
              <a:buFont typeface="Wingdings" pitchFamily="2" charset="2"/>
              <a:buChar char="§"/>
            </a:pPr>
            <a:r>
              <a:rPr lang="en-US" dirty="0" smtClean="0"/>
              <a:t>Prenatal and delivery care for pregnant women</a:t>
            </a:r>
          </a:p>
          <a:p>
            <a:pPr marL="343935" lvl="2" indent="-112436" eaLnBrk="1" hangingPunct="1">
              <a:spcBef>
                <a:spcPts val="600"/>
              </a:spcBef>
              <a:buFont typeface="Wingdings" pitchFamily="2" charset="2"/>
              <a:buChar char="§"/>
            </a:pPr>
            <a:r>
              <a:rPr lang="en-US" dirty="0" smtClean="0"/>
              <a:t>Certain newborns for 1 year</a:t>
            </a:r>
          </a:p>
          <a:p>
            <a:pPr marL="343935" lvl="2" indent="-112436" eaLnBrk="1" hangingPunct="1">
              <a:spcBef>
                <a:spcPts val="600"/>
              </a:spcBef>
              <a:buFont typeface="Wingdings" pitchFamily="2" charset="2"/>
              <a:buChar char="§"/>
            </a:pPr>
            <a:r>
              <a:rPr lang="en-US" dirty="0" smtClean="0"/>
              <a:t>Protected blind persons</a:t>
            </a:r>
            <a:r>
              <a:rPr lang="en-US" b="1" baseline="0" dirty="0" smtClean="0"/>
              <a:t> </a:t>
            </a:r>
            <a:r>
              <a:rPr lang="en-US" b="0" baseline="0" dirty="0" smtClean="0"/>
              <a:t>(thos</a:t>
            </a:r>
            <a:r>
              <a:rPr lang="en-US" dirty="0" smtClean="0"/>
              <a:t>e eligible as medically needy under Medicaid in December</a:t>
            </a:r>
            <a:r>
              <a:rPr lang="en-US" baseline="0" dirty="0" smtClean="0"/>
              <a:t> </a:t>
            </a:r>
            <a:r>
              <a:rPr lang="en-US" dirty="0" smtClean="0"/>
              <a:t>1973 on the basis of the blindness or disability criteria</a:t>
            </a:r>
            <a:r>
              <a:rPr lang="en-US" baseline="0" dirty="0" smtClean="0"/>
              <a:t> and m</a:t>
            </a:r>
            <a:r>
              <a:rPr lang="en-US" dirty="0" smtClean="0"/>
              <a:t>eet the current requirements for eligibility as medically needy under Medicaid except for blindness or disability criteria)</a:t>
            </a:r>
          </a:p>
          <a:p>
            <a:pPr marL="343935" lvl="2" indent="-112436" eaLnBrk="1" hangingPunct="1">
              <a:spcBef>
                <a:spcPts val="600"/>
              </a:spcBef>
              <a:buFont typeface="Wingdings" pitchFamily="2" charset="2"/>
              <a:buChar char="§"/>
            </a:pPr>
            <a:r>
              <a:rPr lang="en-US" dirty="0" smtClean="0"/>
              <a:t>Ambulatory care for children</a:t>
            </a:r>
          </a:p>
          <a:p>
            <a:pPr>
              <a:spcBef>
                <a:spcPts val="600"/>
              </a:spcBef>
            </a:pPr>
            <a:r>
              <a:rPr lang="en-US" dirty="0" smtClean="0"/>
              <a:t>The following states have medically needy programs:</a:t>
            </a:r>
          </a:p>
          <a:p>
            <a:pPr>
              <a:spcBef>
                <a:spcPts val="600"/>
              </a:spcBef>
              <a:buFont typeface="Wingdings" pitchFamily="2" charset="2"/>
              <a:buNone/>
            </a:pPr>
            <a:r>
              <a:rPr lang="fi-FI" dirty="0" smtClean="0"/>
              <a:t>Arkansas, Hawaii, Maine, Nebraska, Pennsylvania, Vermont, </a:t>
            </a:r>
            <a:r>
              <a:rPr lang="en-US" dirty="0" smtClean="0"/>
              <a:t>California, Illinois, Maryland, New Hampshire, Puerto Rico, Virginia, Connecticut, Iowa, Massachusetts, New Jersey, Rhode Island, Washington, Dist. of Columbia, Kansas, Michigan, New York, Tennessee, West Virginia, Florida, Kentucky, Minnesota, North Carolina, Texas*, Wisconsin, </a:t>
            </a:r>
            <a:r>
              <a:rPr lang="fi-FI" dirty="0" smtClean="0"/>
              <a:t>Georgia, Louisiana, Montana, North Dakota, and Utah</a:t>
            </a:r>
          </a:p>
          <a:p>
            <a:pPr>
              <a:spcBef>
                <a:spcPts val="600"/>
              </a:spcBef>
              <a:buFont typeface="Wingdings" pitchFamily="2" charset="2"/>
              <a:buNone/>
            </a:pPr>
            <a:r>
              <a:rPr lang="en-US" i="1" dirty="0" smtClean="0"/>
              <a:t>*The medically needy program in Texas covers only the “mandatory" medically needy groups. It does not cover the aged, blind and disabled.</a:t>
            </a:r>
            <a:endParaRPr lang="en-US" dirty="0" smtClean="0"/>
          </a:p>
          <a:p>
            <a:pPr eaLnBrk="1" hangingPunct="1"/>
            <a:endParaRPr lang="en-US" dirty="0" smtClean="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defTabSz="964935"/>
            <a:fld id="{1EDB8615-B861-4AD6-9DE8-90A190C66B74}" type="slidenum">
              <a:rPr lang="en-US" smtClean="0"/>
              <a:pPr defTabSz="964935"/>
              <a:t>24</a:t>
            </a:fld>
            <a:endParaRPr lang="en-US" dirty="0" smtClean="0"/>
          </a:p>
        </p:txBody>
      </p:sp>
      <p:sp>
        <p:nvSpPr>
          <p:cNvPr id="83971" name="Rectangle 2"/>
          <p:cNvSpPr>
            <a:spLocks noGrp="1" noRot="1" noChangeAspect="1" noChangeArrowheads="1" noTextEdit="1"/>
          </p:cNvSpPr>
          <p:nvPr>
            <p:ph type="sldImg"/>
          </p:nvPr>
        </p:nvSpPr>
        <p:spPr bwMode="auto">
          <a:xfrm>
            <a:off x="1257300" y="720725"/>
            <a:ext cx="4802188" cy="3600450"/>
          </a:xfrm>
          <a:noFill/>
          <a:ln>
            <a:solidFill>
              <a:srgbClr val="000000"/>
            </a:solidFill>
            <a:miter lim="800000"/>
            <a:headEnd/>
            <a:tailEnd/>
          </a:ln>
        </p:spPr>
      </p:sp>
      <p:sp>
        <p:nvSpPr>
          <p:cNvPr id="78852" name="Rectangle 3"/>
          <p:cNvSpPr>
            <a:spLocks noGrp="1" noChangeArrowheads="1"/>
          </p:cNvSpPr>
          <p:nvPr>
            <p:ph type="body" idx="1"/>
          </p:nvPr>
        </p:nvSpPr>
        <p:spPr>
          <a:xfrm>
            <a:off x="685801" y="4640580"/>
            <a:ext cx="5943600" cy="4320540"/>
          </a:xfrm>
          <a:ln/>
        </p:spPr>
        <p:txBody>
          <a:bodyPr/>
          <a:lstStyle/>
          <a:p>
            <a:pPr eaLnBrk="1" hangingPunct="1">
              <a:spcBef>
                <a:spcPts val="600"/>
              </a:spcBef>
              <a:defRPr/>
            </a:pPr>
            <a:r>
              <a:rPr lang="en-US" dirty="0" smtClean="0"/>
              <a:t>Apply if you are aged (65 years old or older), blind, or disabled and one of the following:</a:t>
            </a:r>
          </a:p>
          <a:p>
            <a:pPr lvl="1" eaLnBrk="1" hangingPunct="1">
              <a:spcBef>
                <a:spcPts val="600"/>
              </a:spcBef>
              <a:defRPr/>
            </a:pPr>
            <a:r>
              <a:rPr lang="en-US" dirty="0" smtClean="0"/>
              <a:t>You have limited income and resources</a:t>
            </a:r>
          </a:p>
          <a:p>
            <a:pPr marL="224872" indent="-112436" eaLnBrk="1" hangingPunct="1">
              <a:spcBef>
                <a:spcPts val="600"/>
              </a:spcBef>
              <a:buFont typeface="Wingdings" pitchFamily="2" charset="2"/>
              <a:buChar char="§"/>
              <a:defRPr/>
            </a:pPr>
            <a:r>
              <a:rPr lang="en-US" dirty="0" smtClean="0"/>
              <a:t>You are terminally ill and want to get hospice services</a:t>
            </a:r>
          </a:p>
          <a:p>
            <a:pPr marL="224872" indent="-112436" eaLnBrk="1" hangingPunct="1">
              <a:spcBef>
                <a:spcPts val="600"/>
              </a:spcBef>
              <a:buFont typeface="Wingdings" pitchFamily="2" charset="2"/>
              <a:buChar char="§"/>
              <a:defRPr/>
            </a:pPr>
            <a:r>
              <a:rPr lang="en-US" dirty="0" smtClean="0"/>
              <a:t>You live in a nursing home and have limited income and resources</a:t>
            </a:r>
          </a:p>
          <a:p>
            <a:pPr marL="224872" indent="-112436" eaLnBrk="1" hangingPunct="1">
              <a:spcBef>
                <a:spcPts val="600"/>
              </a:spcBef>
              <a:buFont typeface="Wingdings" pitchFamily="2" charset="2"/>
              <a:buChar char="§"/>
              <a:defRPr/>
            </a:pPr>
            <a:r>
              <a:rPr lang="en-US" dirty="0" smtClean="0"/>
              <a:t>You need nursing home care, but can stay at home with special community care services</a:t>
            </a:r>
          </a:p>
          <a:p>
            <a:pPr marL="224872" indent="-112436" eaLnBrk="1" hangingPunct="1">
              <a:spcBef>
                <a:spcPts val="600"/>
              </a:spcBef>
              <a:buFont typeface="Wingdings" pitchFamily="2" charset="2"/>
              <a:buChar char="§"/>
              <a:defRPr/>
            </a:pPr>
            <a:r>
              <a:rPr lang="en-US" dirty="0" smtClean="0"/>
              <a:t>You are eligible for Medicare and have limited income and resources</a:t>
            </a: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defTabSz="964935"/>
            <a:fld id="{CBC1F7D3-C679-432D-BC00-A13977A9B713}" type="slidenum">
              <a:rPr lang="en-US" smtClean="0"/>
              <a:pPr defTabSz="964935"/>
              <a:t>25</a:t>
            </a:fld>
            <a:endParaRPr lang="en-US" dirty="0" smtClean="0"/>
          </a:p>
        </p:txBody>
      </p:sp>
      <p:sp>
        <p:nvSpPr>
          <p:cNvPr id="81923" name="Rectangle 2"/>
          <p:cNvSpPr>
            <a:spLocks noGrp="1" noRot="1" noChangeAspect="1" noChangeArrowheads="1" noTextEdit="1"/>
          </p:cNvSpPr>
          <p:nvPr>
            <p:ph type="sldImg"/>
          </p:nvPr>
        </p:nvSpPr>
        <p:spPr bwMode="auto">
          <a:xfrm>
            <a:off x="1257300" y="720725"/>
            <a:ext cx="4802188" cy="3600450"/>
          </a:xfrm>
          <a:noFill/>
          <a:ln>
            <a:solidFill>
              <a:srgbClr val="000000"/>
            </a:solidFill>
            <a:miter lim="800000"/>
            <a:headEnd/>
            <a:tailEnd/>
          </a:ln>
        </p:spPr>
      </p:sp>
      <p:sp>
        <p:nvSpPr>
          <p:cNvPr id="81924" name="Rectangle 3"/>
          <p:cNvSpPr>
            <a:spLocks noGrp="1" noChangeArrowheads="1"/>
          </p:cNvSpPr>
          <p:nvPr>
            <p:ph type="body" idx="1"/>
          </p:nvPr>
        </p:nvSpPr>
        <p:spPr bwMode="auto">
          <a:xfrm>
            <a:off x="685801" y="4648916"/>
            <a:ext cx="5943600" cy="4322206"/>
          </a:xfrm>
          <a:noFill/>
        </p:spPr>
        <p:txBody>
          <a:bodyPr wrap="square" numCol="1" anchor="t" anchorCtr="0" compatLnSpc="1">
            <a:prstTxWarp prst="textNoShape">
              <a:avLst/>
            </a:prstTxWarp>
          </a:bodyPr>
          <a:lstStyle/>
          <a:p>
            <a:pPr eaLnBrk="1" hangingPunct="1">
              <a:spcBef>
                <a:spcPts val="600"/>
              </a:spcBef>
            </a:pPr>
            <a:r>
              <a:rPr lang="en-US" dirty="0" smtClean="0"/>
              <a:t>Apply for Medicaid if you think you are pregnant. You may be eligible if you are married or single.</a:t>
            </a:r>
            <a:r>
              <a:rPr lang="en-US" baseline="0" dirty="0" smtClean="0"/>
              <a:t> </a:t>
            </a:r>
            <a:r>
              <a:rPr lang="en-US" dirty="0" smtClean="0"/>
              <a:t>If you are covered by Medicaid when your child is born, both you and your child will be covered.</a:t>
            </a: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defTabSz="964935"/>
            <a:fld id="{712AE10F-B95A-4609-9490-17A1620FE4E7}" type="slidenum">
              <a:rPr lang="en-US" smtClean="0"/>
              <a:pPr defTabSz="964935"/>
              <a:t>26</a:t>
            </a:fld>
            <a:endParaRPr lang="en-US" dirty="0" smtClean="0"/>
          </a:p>
        </p:txBody>
      </p:sp>
      <p:sp>
        <p:nvSpPr>
          <p:cNvPr id="82947" name="Rectangle 2"/>
          <p:cNvSpPr>
            <a:spLocks noGrp="1" noRot="1" noChangeAspect="1" noChangeArrowheads="1" noTextEdit="1"/>
          </p:cNvSpPr>
          <p:nvPr>
            <p:ph type="sldImg"/>
          </p:nvPr>
        </p:nvSpPr>
        <p:spPr bwMode="auto">
          <a:xfrm>
            <a:off x="1257300" y="720725"/>
            <a:ext cx="4802188" cy="3600450"/>
          </a:xfrm>
          <a:noFill/>
          <a:ln>
            <a:solidFill>
              <a:srgbClr val="000000"/>
            </a:solidFill>
            <a:miter lim="800000"/>
            <a:headEnd/>
            <a:tailEnd/>
          </a:ln>
        </p:spPr>
      </p:sp>
      <p:sp>
        <p:nvSpPr>
          <p:cNvPr id="82948" name="Rectangle 3"/>
          <p:cNvSpPr>
            <a:spLocks noGrp="1" noChangeArrowheads="1"/>
          </p:cNvSpPr>
          <p:nvPr>
            <p:ph type="body" idx="1"/>
          </p:nvPr>
        </p:nvSpPr>
        <p:spPr bwMode="auto">
          <a:xfrm>
            <a:off x="685801" y="4640580"/>
            <a:ext cx="5943600" cy="4320540"/>
          </a:xfrm>
          <a:noFill/>
        </p:spPr>
        <p:txBody>
          <a:bodyPr wrap="square" numCol="1" anchor="t" anchorCtr="0" compatLnSpc="1">
            <a:prstTxWarp prst="textNoShape">
              <a:avLst/>
            </a:prstTxWarp>
          </a:bodyPr>
          <a:lstStyle/>
          <a:p>
            <a:pPr eaLnBrk="1" hangingPunct="1">
              <a:spcBef>
                <a:spcPts val="600"/>
              </a:spcBef>
            </a:pPr>
            <a:r>
              <a:rPr lang="en-US" dirty="0" smtClean="0"/>
              <a:t>Your child may be eligible for coverage if he or she is a U.S. citizen or a lawfully admitted immigrant, even if you are not (however, there is a 5-year limit that applies to lawful permanent residents). </a:t>
            </a:r>
          </a:p>
          <a:p>
            <a:pPr eaLnBrk="1" hangingPunct="1">
              <a:spcBef>
                <a:spcPts val="600"/>
              </a:spcBef>
            </a:pPr>
            <a:r>
              <a:rPr lang="en-US" dirty="0" smtClean="0"/>
              <a:t>Eligibility for children is based on the child's status, not the parent's status. Also, if you are caring for someone else's child who lives with you, the child may be eligible even if you are not because your income and resources will not count for the child.</a:t>
            </a:r>
          </a:p>
          <a:p>
            <a:pPr eaLnBrk="1" hangingPunct="1">
              <a:spcBef>
                <a:spcPts val="600"/>
              </a:spcBef>
            </a:pPr>
            <a:r>
              <a:rPr lang="en-US" dirty="0" smtClean="0"/>
              <a:t>Apply for Medicaid if you are the parent or guardian of a child who is 18 years old or younger and your family's income is limited, or if your child is sick enough to need nursing home care, but could stay home with good quality care at home. </a:t>
            </a:r>
          </a:p>
          <a:p>
            <a:pPr lvl="1" eaLnBrk="1" hangingPunct="1">
              <a:spcBef>
                <a:spcPts val="600"/>
              </a:spcBef>
            </a:pPr>
            <a:r>
              <a:rPr lang="en-US" dirty="0" smtClean="0"/>
              <a:t>If you are a teenager living on your own, the state may allow you to apply for Medicaid on your own behalf or any adult may apply for you. </a:t>
            </a:r>
          </a:p>
          <a:p>
            <a:pPr lvl="1" eaLnBrk="1" hangingPunct="1">
              <a:spcBef>
                <a:spcPts val="600"/>
              </a:spcBef>
            </a:pPr>
            <a:r>
              <a:rPr lang="en-US" dirty="0" smtClean="0"/>
              <a:t>Many states also cover children up to age 21.</a:t>
            </a: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Slide Image Placeholder 1"/>
          <p:cNvSpPr>
            <a:spLocks noGrp="1" noRot="1" noChangeAspect="1" noTextEdit="1"/>
          </p:cNvSpPr>
          <p:nvPr>
            <p:ph type="sldImg"/>
          </p:nvPr>
        </p:nvSpPr>
        <p:spPr bwMode="auto">
          <a:noFill/>
          <a:ln>
            <a:solidFill>
              <a:srgbClr val="000000"/>
            </a:solidFill>
            <a:miter lim="800000"/>
            <a:headEnd/>
            <a:tailEnd/>
          </a:ln>
        </p:spPr>
      </p:sp>
      <p:sp>
        <p:nvSpPr>
          <p:cNvPr id="87043"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ts val="600"/>
              </a:spcBef>
            </a:pPr>
            <a:r>
              <a:rPr lang="en-US" i="0" dirty="0" smtClean="0">
                <a:cs typeface="Arial" charset="0"/>
              </a:rPr>
              <a:t>This</a:t>
            </a:r>
            <a:r>
              <a:rPr lang="en-US" i="0" baseline="0" dirty="0" smtClean="0">
                <a:cs typeface="Arial" charset="0"/>
              </a:rPr>
              <a:t> section explains the Children’s Health Insurance Program (CHIP)</a:t>
            </a:r>
            <a:r>
              <a:rPr lang="en-US" dirty="0" smtClean="0">
                <a:cs typeface="Arial" charset="0"/>
              </a:rPr>
              <a:t>.</a:t>
            </a:r>
          </a:p>
          <a:p>
            <a:pPr lvl="1">
              <a:spcBef>
                <a:spcPts val="600"/>
              </a:spcBef>
            </a:pPr>
            <a:r>
              <a:rPr lang="en-US" dirty="0" smtClean="0">
                <a:cs typeface="Arial" charset="0"/>
              </a:rPr>
              <a:t>What it is</a:t>
            </a:r>
          </a:p>
          <a:p>
            <a:pPr lvl="1">
              <a:spcBef>
                <a:spcPts val="600"/>
              </a:spcBef>
            </a:pPr>
            <a:r>
              <a:rPr lang="en-US" dirty="0" smtClean="0">
                <a:cs typeface="Arial" charset="0"/>
              </a:rPr>
              <a:t>Who is eligible</a:t>
            </a:r>
            <a:endParaRPr lang="en-US" dirty="0" smtClean="0"/>
          </a:p>
        </p:txBody>
      </p:sp>
      <p:sp>
        <p:nvSpPr>
          <p:cNvPr id="8704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DBD36F94-D5A6-4AF9-9840-167F0DB1F8DB}" type="slidenum">
              <a:rPr lang="en-US" smtClean="0"/>
              <a:pPr/>
              <a:t>27</a:t>
            </a:fld>
            <a:endParaRPr lang="en-US" dirty="0" smtClean="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83971" name="Rectangle 3"/>
          <p:cNvSpPr>
            <a:spLocks noGrp="1" noChangeArrowheads="1"/>
          </p:cNvSpPr>
          <p:nvPr>
            <p:ph type="body" idx="1"/>
          </p:nvPr>
        </p:nvSpPr>
        <p:spPr bwMode="auto">
          <a:xfrm>
            <a:off x="457200" y="4560570"/>
            <a:ext cx="6324600" cy="4583430"/>
          </a:xfrm>
        </p:spPr>
        <p:txBody>
          <a:bodyPr wrap="square" numCol="1" anchor="t" anchorCtr="0" compatLnSpc="1">
            <a:prstTxWarp prst="textNoShape">
              <a:avLst/>
            </a:prstTxWarp>
          </a:bodyPr>
          <a:lstStyle/>
          <a:p>
            <a:pPr>
              <a:spcBef>
                <a:spcPts val="600"/>
              </a:spcBef>
              <a:defRPr/>
            </a:pPr>
            <a:r>
              <a:rPr lang="en-US" dirty="0" smtClean="0"/>
              <a:t>The Children’s Health Insurance Program (CHIP), previously called the State Children’s Health Insurance Program (SCHIP), was created as part of the Balanced Budget Act of 1997, with strong, bi-partisan support for covering America’s uninsured children. This was the largest expansion of public health insurance coverage since the creation of Medicare and Medicaid in 1965. It is under Title XXI (21) of the Social Security Act.</a:t>
            </a:r>
          </a:p>
          <a:p>
            <a:pPr marL="128588" lvl="1">
              <a:spcBef>
                <a:spcPts val="600"/>
              </a:spcBef>
              <a:defRPr/>
            </a:pPr>
            <a:r>
              <a:rPr lang="en-US" dirty="0" smtClean="0"/>
              <a:t>CHIP is jointly financed by the Federal and state governments and is administered by the states. </a:t>
            </a:r>
          </a:p>
          <a:p>
            <a:pPr marL="128588" lvl="2" indent="-106363">
              <a:spcBef>
                <a:spcPts val="600"/>
              </a:spcBef>
              <a:buFont typeface="Wingdings" pitchFamily="2" charset="2"/>
              <a:buChar char="§"/>
              <a:defRPr/>
            </a:pPr>
            <a:r>
              <a:rPr lang="en-US" dirty="0" smtClean="0"/>
              <a:t>Federal Medical Assistance Percentages (FMAPs) are used in determining the amount of Federal matching funds for state expenditures for assistance payments for certain social services, and state medical and medical insurance expenditures. The Social Security Act requires the Secretary of Health and Human Services to calculate and publish the FMAPs each year. The "Federal Medical Assistance Percentages" are for Medicaid. Section 1905(b) of the Act specifies the formula for calculating Federal Medical Assistance Percentages. "Enhanced Federal Medical Assistance Percentages" are for the Children's Health Insurance Program (CHIP) under Title XXI (21) of the Social Security Act. </a:t>
            </a:r>
          </a:p>
          <a:p>
            <a:pPr marL="128588" lvl="1">
              <a:spcBef>
                <a:spcPts val="600"/>
              </a:spcBef>
              <a:defRPr/>
            </a:pPr>
            <a:r>
              <a:rPr lang="en-US" dirty="0" smtClean="0"/>
              <a:t>Within broad Federal guidelines, each state determines the design of its program, eligibility groups, benefit packages, payment levels for coverage, and administrative and operating procedures. Each state has the option to expand Medicaid, create a stand-alone program, or create a combination program.</a:t>
            </a:r>
          </a:p>
          <a:p>
            <a:pPr marL="0" indent="0">
              <a:spcBef>
                <a:spcPts val="600"/>
              </a:spcBef>
              <a:buNone/>
              <a:defRPr/>
            </a:pPr>
            <a:r>
              <a:rPr lang="en-US" dirty="0" smtClean="0"/>
              <a:t>More information on CHIP is available at </a:t>
            </a:r>
            <a:r>
              <a:rPr lang="en-US" b="1" dirty="0" smtClean="0"/>
              <a:t>http://www.cms.gov/CHIPRA/01_Overview.asp#TopOfPage</a:t>
            </a:r>
          </a:p>
          <a:p>
            <a:pPr>
              <a:spcBef>
                <a:spcPts val="0"/>
              </a:spcBef>
              <a:defRPr/>
            </a:pPr>
            <a:endParaRPr lang="en-US" dirty="0" smtClean="0"/>
          </a:p>
          <a:p>
            <a:pPr>
              <a:spcBef>
                <a:spcPts val="0"/>
              </a:spcBef>
              <a:defRPr/>
            </a:pPr>
            <a:endParaRPr lang="en-US" dirty="0" smtClean="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Rectangle 7"/>
          <p:cNvSpPr txBox="1">
            <a:spLocks noGrp="1" noChangeArrowheads="1"/>
          </p:cNvSpPr>
          <p:nvPr/>
        </p:nvSpPr>
        <p:spPr bwMode="auto">
          <a:xfrm>
            <a:off x="4143587" y="9119474"/>
            <a:ext cx="3169920" cy="480060"/>
          </a:xfrm>
          <a:prstGeom prst="rect">
            <a:avLst/>
          </a:prstGeom>
          <a:noFill/>
          <a:ln w="9525">
            <a:noFill/>
            <a:miter lim="800000"/>
            <a:headEnd/>
            <a:tailEnd/>
          </a:ln>
        </p:spPr>
        <p:txBody>
          <a:bodyPr lIns="96647" tIns="48323" rIns="96647" bIns="48323" anchor="b"/>
          <a:lstStyle/>
          <a:p>
            <a:pPr algn="r" defTabSz="964935"/>
            <a:fld id="{098C9D91-9785-45BE-A812-E2CD8AAF28EA}" type="slidenum">
              <a:rPr lang="en-US" sz="1200"/>
              <a:pPr algn="r" defTabSz="964935"/>
              <a:t>29</a:t>
            </a:fld>
            <a:endParaRPr lang="en-US" sz="1200" dirty="0"/>
          </a:p>
        </p:txBody>
      </p:sp>
      <p:sp>
        <p:nvSpPr>
          <p:cNvPr id="97283" name="Rectangle 2"/>
          <p:cNvSpPr>
            <a:spLocks noGrp="1" noRot="1" noChangeAspect="1" noChangeArrowheads="1" noTextEdit="1"/>
          </p:cNvSpPr>
          <p:nvPr>
            <p:ph type="sldImg"/>
          </p:nvPr>
        </p:nvSpPr>
        <p:spPr bwMode="auto">
          <a:xfrm>
            <a:off x="1257300" y="720725"/>
            <a:ext cx="4802188" cy="3600450"/>
          </a:xfrm>
          <a:noFill/>
          <a:ln>
            <a:solidFill>
              <a:srgbClr val="000000"/>
            </a:solidFill>
            <a:miter lim="800000"/>
            <a:headEnd/>
            <a:tailEnd/>
          </a:ln>
        </p:spPr>
      </p:sp>
      <p:sp>
        <p:nvSpPr>
          <p:cNvPr id="97284" name="Rectangle 3"/>
          <p:cNvSpPr>
            <a:spLocks noGrp="1" noChangeArrowheads="1"/>
          </p:cNvSpPr>
          <p:nvPr>
            <p:ph type="body" idx="1"/>
          </p:nvPr>
        </p:nvSpPr>
        <p:spPr bwMode="auto">
          <a:xfrm>
            <a:off x="685801" y="4560570"/>
            <a:ext cx="5943600" cy="4320540"/>
          </a:xfrm>
          <a:noFill/>
        </p:spPr>
        <p:txBody>
          <a:bodyPr wrap="square" lIns="96647" tIns="48323" rIns="96647" bIns="48323" numCol="1" anchor="t" anchorCtr="0" compatLnSpc="1">
            <a:prstTxWarp prst="textNoShape">
              <a:avLst/>
            </a:prstTxWarp>
          </a:bodyPr>
          <a:lstStyle/>
          <a:p>
            <a:pPr>
              <a:spcBef>
                <a:spcPts val="600"/>
              </a:spcBef>
            </a:pPr>
            <a:r>
              <a:rPr lang="en-US" dirty="0" smtClean="0"/>
              <a:t>CHIPRA, or the Children’s Health Insurance Program Reauthorization Act, reauthorized the CHIP program effective February 4, 2009. CHIPRA is also known as Public Law (PL) 111-3. </a:t>
            </a:r>
          </a:p>
          <a:p>
            <a:pPr>
              <a:lnSpc>
                <a:spcPct val="70000"/>
              </a:lnSpc>
            </a:pPr>
            <a:endParaRPr lang="en-US" dirty="0" smtClean="0"/>
          </a:p>
          <a:p>
            <a:endParaRPr lang="en-US" dirty="0"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Slide Image Placeholder 1"/>
          <p:cNvSpPr>
            <a:spLocks noGrp="1" noRot="1" noChangeAspect="1" noTextEdit="1"/>
          </p:cNvSpPr>
          <p:nvPr>
            <p:ph type="sldImg"/>
          </p:nvPr>
        </p:nvSpPr>
        <p:spPr bwMode="auto">
          <a:noFill/>
          <a:ln>
            <a:solidFill>
              <a:srgbClr val="000000"/>
            </a:solidFill>
            <a:miter lim="800000"/>
            <a:headEnd/>
            <a:tailEnd/>
          </a:ln>
        </p:spPr>
      </p:sp>
      <p:sp>
        <p:nvSpPr>
          <p:cNvPr id="87043"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ts val="600"/>
              </a:spcBef>
            </a:pPr>
            <a:r>
              <a:rPr lang="en-US" i="0" dirty="0" smtClean="0">
                <a:cs typeface="Arial" charset="0"/>
              </a:rPr>
              <a:t>This</a:t>
            </a:r>
            <a:r>
              <a:rPr lang="en-US" i="0" baseline="0" dirty="0" smtClean="0">
                <a:cs typeface="Arial" charset="0"/>
              </a:rPr>
              <a:t> section includes an overview of the Medicaid program:</a:t>
            </a:r>
            <a:endParaRPr lang="en-US" dirty="0" smtClean="0">
              <a:cs typeface="Arial" charset="0"/>
            </a:endParaRPr>
          </a:p>
          <a:p>
            <a:pPr lvl="1">
              <a:spcBef>
                <a:spcPts val="600"/>
              </a:spcBef>
            </a:pPr>
            <a:r>
              <a:rPr lang="en-US" dirty="0" smtClean="0">
                <a:cs typeface="Arial" charset="0"/>
              </a:rPr>
              <a:t>What it is</a:t>
            </a:r>
          </a:p>
          <a:p>
            <a:pPr lvl="1">
              <a:spcBef>
                <a:spcPts val="600"/>
              </a:spcBef>
            </a:pPr>
            <a:r>
              <a:rPr lang="en-US" dirty="0" smtClean="0">
                <a:cs typeface="Arial" charset="0"/>
              </a:rPr>
              <a:t>Who is eligible</a:t>
            </a:r>
            <a:endParaRPr lang="en-US" dirty="0" smtClean="0"/>
          </a:p>
        </p:txBody>
      </p:sp>
      <p:sp>
        <p:nvSpPr>
          <p:cNvPr id="8704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DBD36F94-D5A6-4AF9-9840-167F0DB1F8DB}" type="slidenum">
              <a:rPr lang="en-US" smtClean="0"/>
              <a:pPr/>
              <a:t>3</a:t>
            </a:fld>
            <a:endParaRPr lang="en-US" dirty="0" smtClean="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Rectangle 7"/>
          <p:cNvSpPr txBox="1">
            <a:spLocks noGrp="1" noChangeArrowheads="1"/>
          </p:cNvSpPr>
          <p:nvPr/>
        </p:nvSpPr>
        <p:spPr bwMode="auto">
          <a:xfrm>
            <a:off x="4143587" y="9119474"/>
            <a:ext cx="3169920" cy="480060"/>
          </a:xfrm>
          <a:prstGeom prst="rect">
            <a:avLst/>
          </a:prstGeom>
          <a:noFill/>
          <a:ln w="9525">
            <a:noFill/>
            <a:miter lim="800000"/>
            <a:headEnd/>
            <a:tailEnd/>
          </a:ln>
        </p:spPr>
        <p:txBody>
          <a:bodyPr lIns="96647" tIns="48323" rIns="96647" bIns="48323" anchor="b"/>
          <a:lstStyle/>
          <a:p>
            <a:pPr algn="r" defTabSz="964935"/>
            <a:fld id="{E38E9928-F105-4436-8F42-20E411A621FA}" type="slidenum">
              <a:rPr lang="en-US" sz="1200"/>
              <a:pPr algn="r" defTabSz="964935"/>
              <a:t>30</a:t>
            </a:fld>
            <a:endParaRPr lang="en-US" sz="1200" dirty="0"/>
          </a:p>
        </p:txBody>
      </p:sp>
      <p:sp>
        <p:nvSpPr>
          <p:cNvPr id="98307" name="Rectangle 2"/>
          <p:cNvSpPr>
            <a:spLocks noGrp="1" noRot="1" noChangeAspect="1" noChangeArrowheads="1" noTextEdit="1"/>
          </p:cNvSpPr>
          <p:nvPr>
            <p:ph type="sldImg"/>
          </p:nvPr>
        </p:nvSpPr>
        <p:spPr bwMode="auto">
          <a:xfrm>
            <a:off x="1257300" y="720725"/>
            <a:ext cx="4802188" cy="3600450"/>
          </a:xfrm>
          <a:noFill/>
          <a:ln>
            <a:solidFill>
              <a:srgbClr val="000000"/>
            </a:solidFill>
            <a:miter lim="800000"/>
            <a:headEnd/>
            <a:tailEnd/>
          </a:ln>
        </p:spPr>
      </p:sp>
      <p:sp>
        <p:nvSpPr>
          <p:cNvPr id="87044" name="Rectangle 3"/>
          <p:cNvSpPr>
            <a:spLocks noGrp="1" noChangeArrowheads="1"/>
          </p:cNvSpPr>
          <p:nvPr>
            <p:ph type="body" idx="1"/>
          </p:nvPr>
        </p:nvSpPr>
        <p:spPr bwMode="auto"/>
        <p:txBody>
          <a:bodyPr wrap="square" lIns="96647" tIns="48323" rIns="96647" bIns="48323" numCol="1" anchor="t" anchorCtr="0" compatLnSpc="1">
            <a:prstTxWarp prst="textNoShape">
              <a:avLst/>
            </a:prstTxWarp>
          </a:bodyPr>
          <a:lstStyle/>
          <a:p>
            <a:pPr marL="0" indent="0">
              <a:spcBef>
                <a:spcPts val="600"/>
              </a:spcBef>
              <a:buNone/>
              <a:defRPr/>
            </a:pPr>
            <a:r>
              <a:rPr lang="en-US" dirty="0" smtClean="0"/>
              <a:t>Here are some basic facts</a:t>
            </a:r>
            <a:r>
              <a:rPr lang="en-US" baseline="0" dirty="0" smtClean="0"/>
              <a:t> about the CHIP program:</a:t>
            </a:r>
            <a:endParaRPr lang="en-US" dirty="0" smtClean="0"/>
          </a:p>
          <a:p>
            <a:pPr lvl="1">
              <a:spcBef>
                <a:spcPts val="600"/>
              </a:spcBef>
              <a:buFont typeface="Wingdings" pitchFamily="2" charset="2"/>
              <a:buChar char="§"/>
              <a:defRPr/>
            </a:pPr>
            <a:r>
              <a:rPr lang="en-US" dirty="0" smtClean="0"/>
              <a:t>The program gives each state authority to provide health insurance for children, up to age 19, who are not already insured (within limitations)  and who meet other requirements.   </a:t>
            </a:r>
          </a:p>
          <a:p>
            <a:pPr lvl="1">
              <a:spcBef>
                <a:spcPts val="600"/>
              </a:spcBef>
              <a:buFont typeface="Wingdings" pitchFamily="2" charset="2"/>
              <a:buChar char="§"/>
              <a:defRPr/>
            </a:pPr>
            <a:r>
              <a:rPr lang="en-US" dirty="0" smtClean="0"/>
              <a:t>CHIP is a partnership with the states who administer their program within the Federal guidelines. </a:t>
            </a:r>
          </a:p>
          <a:p>
            <a:pPr lvl="1">
              <a:spcBef>
                <a:spcPts val="600"/>
              </a:spcBef>
              <a:buFont typeface="Wingdings" pitchFamily="2" charset="2"/>
              <a:buChar char="§"/>
              <a:defRPr/>
            </a:pPr>
            <a:r>
              <a:rPr lang="en-US" dirty="0" smtClean="0"/>
              <a:t>Because each state sets its own guidelines, there is not one nationwide SCHIP/CHIP program but all must meet certain Federal parameters.</a:t>
            </a:r>
          </a:p>
          <a:p>
            <a:pPr lvl="1">
              <a:spcBef>
                <a:spcPts val="600"/>
              </a:spcBef>
              <a:buFont typeface="Wingdings" pitchFamily="2" charset="2"/>
              <a:buChar char="§"/>
              <a:defRPr/>
            </a:pPr>
            <a:r>
              <a:rPr lang="en-US" dirty="0" smtClean="0"/>
              <a:t>Unlike Medicaid, CHIP has never been an entitlement program. CHIPRA does not change that status.</a:t>
            </a:r>
          </a:p>
          <a:p>
            <a:pPr>
              <a:spcBef>
                <a:spcPts val="0"/>
              </a:spcBef>
              <a:defRPr/>
            </a:pPr>
            <a:endParaRPr lang="en-US" dirty="0" smtClean="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Slide Image Placeholder 1"/>
          <p:cNvSpPr>
            <a:spLocks noGrp="1" noRot="1" noChangeAspect="1" noTextEdit="1"/>
          </p:cNvSpPr>
          <p:nvPr>
            <p:ph type="sldImg"/>
          </p:nvPr>
        </p:nvSpPr>
        <p:spPr bwMode="auto">
          <a:noFill/>
          <a:ln>
            <a:solidFill>
              <a:srgbClr val="000000"/>
            </a:solidFill>
            <a:miter lim="800000"/>
            <a:headEnd/>
            <a:tailEnd/>
          </a:ln>
        </p:spPr>
      </p:sp>
      <p:sp>
        <p:nvSpPr>
          <p:cNvPr id="99331"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ts val="600"/>
              </a:spcBef>
            </a:pPr>
            <a:r>
              <a:rPr lang="en-US" dirty="0" smtClean="0"/>
              <a:t>This chart shows the design of the CHIP programs chosen by each state and the U.S. Territories</a:t>
            </a:r>
            <a:r>
              <a:rPr lang="en-US" baseline="0" dirty="0" smtClean="0"/>
              <a:t> as of September, 2011.</a:t>
            </a:r>
            <a:endParaRPr lang="en-US" dirty="0" smtClean="0"/>
          </a:p>
        </p:txBody>
      </p:sp>
      <p:sp>
        <p:nvSpPr>
          <p:cNvPr id="9933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defTabSz="964935"/>
            <a:fld id="{7E1E1924-662D-4C8C-8F41-3C991D9E4715}" type="slidenum">
              <a:rPr lang="en-US" smtClean="0"/>
              <a:pPr defTabSz="964935"/>
              <a:t>31</a:t>
            </a:fld>
            <a:endParaRPr lang="en-US" dirty="0" smtClean="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Rectangle 7"/>
          <p:cNvSpPr txBox="1">
            <a:spLocks noGrp="1" noChangeArrowheads="1"/>
          </p:cNvSpPr>
          <p:nvPr/>
        </p:nvSpPr>
        <p:spPr bwMode="auto">
          <a:xfrm>
            <a:off x="4143587" y="9119474"/>
            <a:ext cx="3169920" cy="480060"/>
          </a:xfrm>
          <a:prstGeom prst="rect">
            <a:avLst/>
          </a:prstGeom>
          <a:noFill/>
          <a:ln w="9525">
            <a:noFill/>
            <a:miter lim="800000"/>
            <a:headEnd/>
            <a:tailEnd/>
          </a:ln>
        </p:spPr>
        <p:txBody>
          <a:bodyPr lIns="96647" tIns="48323" rIns="96647" bIns="48323" anchor="b"/>
          <a:lstStyle/>
          <a:p>
            <a:pPr algn="r" defTabSz="964935"/>
            <a:fld id="{33B8D32A-19E4-4B76-9CE7-BB0A731B7F5E}" type="slidenum">
              <a:rPr lang="en-US" sz="1200"/>
              <a:pPr algn="r" defTabSz="964935"/>
              <a:t>32</a:t>
            </a:fld>
            <a:endParaRPr lang="en-US" sz="1200" dirty="0"/>
          </a:p>
        </p:txBody>
      </p:sp>
      <p:sp>
        <p:nvSpPr>
          <p:cNvPr id="100355" name="Rectangle 2"/>
          <p:cNvSpPr>
            <a:spLocks noGrp="1" noRot="1" noChangeAspect="1" noChangeArrowheads="1" noTextEdit="1"/>
          </p:cNvSpPr>
          <p:nvPr>
            <p:ph type="sldImg"/>
          </p:nvPr>
        </p:nvSpPr>
        <p:spPr bwMode="auto">
          <a:xfrm>
            <a:off x="1257300" y="720725"/>
            <a:ext cx="4802188" cy="3600450"/>
          </a:xfrm>
          <a:noFill/>
          <a:ln>
            <a:solidFill>
              <a:srgbClr val="000000"/>
            </a:solidFill>
            <a:miter lim="800000"/>
            <a:headEnd/>
            <a:tailEnd/>
          </a:ln>
        </p:spPr>
      </p:sp>
      <p:sp>
        <p:nvSpPr>
          <p:cNvPr id="89092" name="Rectangle 3"/>
          <p:cNvSpPr>
            <a:spLocks noGrp="1" noChangeArrowheads="1"/>
          </p:cNvSpPr>
          <p:nvPr>
            <p:ph type="body" idx="1"/>
          </p:nvPr>
        </p:nvSpPr>
        <p:spPr bwMode="auto"/>
        <p:txBody>
          <a:bodyPr wrap="square" lIns="96647" tIns="48323" rIns="96647" bIns="48323" numCol="1" anchor="t" anchorCtr="0" compatLnSpc="1">
            <a:prstTxWarp prst="textNoShape">
              <a:avLst/>
            </a:prstTxWarp>
          </a:bodyPr>
          <a:lstStyle/>
          <a:p>
            <a:pPr>
              <a:spcBef>
                <a:spcPts val="600"/>
              </a:spcBef>
              <a:defRPr/>
            </a:pPr>
            <a:r>
              <a:rPr lang="en-US" dirty="0" smtClean="0"/>
              <a:t>Uninsured children and pregnant women with family income that is too high for Medicaid</a:t>
            </a:r>
            <a:r>
              <a:rPr lang="en-US" baseline="0" dirty="0" smtClean="0"/>
              <a:t> may be eligible for CHIP. </a:t>
            </a:r>
            <a:r>
              <a:rPr lang="en-US" dirty="0" smtClean="0"/>
              <a:t>The CHIPRA legislation makes it easier for certain groups to obtain and access CHIP health care. These include  </a:t>
            </a:r>
          </a:p>
          <a:p>
            <a:pPr marL="225405" lvl="1" indent="-112703">
              <a:spcBef>
                <a:spcPts val="600"/>
              </a:spcBef>
              <a:defRPr/>
            </a:pPr>
            <a:r>
              <a:rPr lang="en-US" dirty="0" smtClean="0"/>
              <a:t>Uninsured children with higher income </a:t>
            </a:r>
          </a:p>
          <a:p>
            <a:pPr marL="225405" lvl="1" indent="-112703">
              <a:spcBef>
                <a:spcPts val="600"/>
              </a:spcBef>
              <a:defRPr/>
            </a:pPr>
            <a:r>
              <a:rPr lang="en-US" dirty="0" smtClean="0"/>
              <a:t>Uninsured low income pregnant women </a:t>
            </a:r>
          </a:p>
          <a:p>
            <a:pPr marL="225405" lvl="1" indent="-112703">
              <a:spcBef>
                <a:spcPts val="600"/>
              </a:spcBef>
              <a:defRPr/>
            </a:pPr>
            <a:r>
              <a:rPr lang="en-US" dirty="0" smtClean="0"/>
              <a:t>Automatic enrollment in Medicaid or CHIP for children born to women receiving pregnancy-related assistance</a:t>
            </a:r>
          </a:p>
          <a:p>
            <a:pPr>
              <a:spcBef>
                <a:spcPts val="0"/>
              </a:spcBef>
              <a:buNone/>
              <a:defRPr/>
            </a:pPr>
            <a:endParaRPr lang="en-US" dirty="0" smtClean="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Slide Image Placeholder 1"/>
          <p:cNvSpPr>
            <a:spLocks noGrp="1" noRot="1" noChangeAspect="1" noTextEdit="1"/>
          </p:cNvSpPr>
          <p:nvPr>
            <p:ph type="sldImg"/>
          </p:nvPr>
        </p:nvSpPr>
        <p:spPr bwMode="auto">
          <a:xfrm>
            <a:off x="1257300" y="720725"/>
            <a:ext cx="4802188" cy="3600450"/>
          </a:xfrm>
          <a:noFill/>
          <a:ln>
            <a:solidFill>
              <a:srgbClr val="000000"/>
            </a:solidFill>
            <a:miter lim="800000"/>
            <a:headEnd/>
            <a:tailEnd/>
          </a:ln>
        </p:spPr>
      </p:sp>
      <p:sp>
        <p:nvSpPr>
          <p:cNvPr id="102403" name="Notes Placeholder 2"/>
          <p:cNvSpPr>
            <a:spLocks noGrp="1"/>
          </p:cNvSpPr>
          <p:nvPr>
            <p:ph type="body" idx="1"/>
          </p:nvPr>
        </p:nvSpPr>
        <p:spPr bwMode="auto">
          <a:noFill/>
        </p:spPr>
        <p:txBody>
          <a:bodyPr wrap="square" lIns="96647" tIns="48323" rIns="96647" bIns="48323" numCol="1" anchor="t" anchorCtr="0" compatLnSpc="1">
            <a:prstTxWarp prst="textNoShape">
              <a:avLst/>
            </a:prstTxWarp>
          </a:bodyPr>
          <a:lstStyle/>
          <a:p>
            <a:pPr>
              <a:spcBef>
                <a:spcPts val="600"/>
              </a:spcBef>
            </a:pPr>
            <a:r>
              <a:rPr lang="en-US" dirty="0" smtClean="0"/>
              <a:t>CHIPRA allows states to use public agencies and their application and eligibility determination process for initial eligibility determination and redetermination for Medicaid and CHIP. These are called “Express Lane agencies.”</a:t>
            </a:r>
            <a:r>
              <a:rPr lang="en-US" baseline="0" dirty="0" smtClean="0"/>
              <a:t> </a:t>
            </a:r>
            <a:r>
              <a:rPr lang="en-US" dirty="0" smtClean="0"/>
              <a:t>CHIPRA also allows for the option to auto enroll without a signature or application form.</a:t>
            </a:r>
            <a:r>
              <a:rPr lang="en-US" baseline="0" dirty="0" smtClean="0"/>
              <a:t> </a:t>
            </a:r>
            <a:r>
              <a:rPr lang="en-US" dirty="0" smtClean="0"/>
              <a:t>The child’s parent or guardian must consent to enrollment.</a:t>
            </a:r>
            <a:r>
              <a:rPr lang="en-US" baseline="0" dirty="0" smtClean="0"/>
              <a:t> </a:t>
            </a:r>
            <a:r>
              <a:rPr lang="en-US" dirty="0" smtClean="0"/>
              <a:t>States</a:t>
            </a:r>
            <a:r>
              <a:rPr lang="en-US" baseline="0" dirty="0" smtClean="0"/>
              <a:t> are</a:t>
            </a:r>
            <a:r>
              <a:rPr lang="en-US" dirty="0" smtClean="0"/>
              <a:t> required to</a:t>
            </a:r>
          </a:p>
          <a:p>
            <a:pPr marL="224872" lvl="1" indent="-112436">
              <a:spcBef>
                <a:spcPts val="600"/>
              </a:spcBef>
            </a:pPr>
            <a:r>
              <a:rPr lang="en-US" dirty="0" smtClean="0"/>
              <a:t>Verify ineligibility (check the accuracy of the information provided to the Express Lane</a:t>
            </a:r>
            <a:r>
              <a:rPr lang="en-US" baseline="0" dirty="0" smtClean="0"/>
              <a:t> agency)</a:t>
            </a:r>
            <a:endParaRPr lang="en-US" dirty="0" smtClean="0"/>
          </a:p>
          <a:p>
            <a:pPr marL="224872" lvl="1" indent="-112436">
              <a:spcBef>
                <a:spcPts val="600"/>
              </a:spcBef>
            </a:pPr>
            <a:r>
              <a:rPr lang="en-US" dirty="0" smtClean="0"/>
              <a:t>Document citizenship (still required)</a:t>
            </a:r>
          </a:p>
          <a:p>
            <a:pPr marL="224872" lvl="1" indent="-112436">
              <a:spcBef>
                <a:spcPts val="600"/>
              </a:spcBef>
            </a:pPr>
            <a:r>
              <a:rPr lang="en-US" dirty="0" smtClean="0"/>
              <a:t>Compute and report payment reviews</a:t>
            </a:r>
          </a:p>
          <a:p>
            <a:endParaRPr lang="en-US" dirty="0" smtClean="0"/>
          </a:p>
        </p:txBody>
      </p:sp>
      <p:sp>
        <p:nvSpPr>
          <p:cNvPr id="102404" name="Slide Number Placeholder 3"/>
          <p:cNvSpPr txBox="1">
            <a:spLocks noGrp="1"/>
          </p:cNvSpPr>
          <p:nvPr/>
        </p:nvSpPr>
        <p:spPr bwMode="auto">
          <a:xfrm>
            <a:off x="4143587" y="9119474"/>
            <a:ext cx="3169920" cy="480060"/>
          </a:xfrm>
          <a:prstGeom prst="rect">
            <a:avLst/>
          </a:prstGeom>
          <a:noFill/>
          <a:ln w="9525">
            <a:noFill/>
            <a:miter lim="800000"/>
            <a:headEnd/>
            <a:tailEnd/>
          </a:ln>
        </p:spPr>
        <p:txBody>
          <a:bodyPr lIns="96647" tIns="48323" rIns="96647" bIns="48323" anchor="b"/>
          <a:lstStyle/>
          <a:p>
            <a:pPr algn="r" defTabSz="964935"/>
            <a:fld id="{24A1C0CE-AC6A-4BDC-8FA3-142CD753BCB9}" type="slidenum">
              <a:rPr lang="en-US" sz="1200"/>
              <a:pPr algn="r" defTabSz="964935"/>
              <a:t>33</a:t>
            </a:fld>
            <a:endParaRPr lang="en-US" sz="1200" dirty="0"/>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Slide Image Placeholder 1"/>
          <p:cNvSpPr>
            <a:spLocks noGrp="1" noRot="1" noChangeAspect="1" noTextEdit="1"/>
          </p:cNvSpPr>
          <p:nvPr>
            <p:ph type="sldImg"/>
          </p:nvPr>
        </p:nvSpPr>
        <p:spPr bwMode="auto">
          <a:xfrm>
            <a:off x="1257300" y="720725"/>
            <a:ext cx="4802188" cy="3600450"/>
          </a:xfrm>
          <a:noFill/>
          <a:ln>
            <a:solidFill>
              <a:srgbClr val="000000"/>
            </a:solidFill>
            <a:miter lim="800000"/>
            <a:headEnd/>
            <a:tailEnd/>
          </a:ln>
        </p:spPr>
      </p:sp>
      <p:sp>
        <p:nvSpPr>
          <p:cNvPr id="103427" name="Notes Placeholder 2"/>
          <p:cNvSpPr>
            <a:spLocks noGrp="1"/>
          </p:cNvSpPr>
          <p:nvPr>
            <p:ph type="body" idx="1"/>
          </p:nvPr>
        </p:nvSpPr>
        <p:spPr bwMode="auto">
          <a:noFill/>
        </p:spPr>
        <p:txBody>
          <a:bodyPr wrap="square" lIns="96647" tIns="48323" rIns="96647" bIns="48323" numCol="1" anchor="t" anchorCtr="0" compatLnSpc="1">
            <a:prstTxWarp prst="textNoShape">
              <a:avLst/>
            </a:prstTxWarp>
          </a:bodyPr>
          <a:lstStyle/>
          <a:p>
            <a:pPr>
              <a:spcBef>
                <a:spcPts val="600"/>
              </a:spcBef>
            </a:pPr>
            <a:r>
              <a:rPr lang="en-US" dirty="0" smtClean="0"/>
              <a:t>CHIPRA gave states the option to lift the five-year ban on covering legal immigrants, applies citizenship documentation requirements to CHIP, deems Tribal Membership and enrollment documents to satisfy citizenship and identity requirements except for tribes with international borders whose members are not U.S. citizens. These changes are retroactive to 2006.</a:t>
            </a:r>
          </a:p>
          <a:p>
            <a:endParaRPr lang="en-US" dirty="0" smtClean="0"/>
          </a:p>
        </p:txBody>
      </p:sp>
      <p:sp>
        <p:nvSpPr>
          <p:cNvPr id="103428" name="Slide Number Placeholder 3"/>
          <p:cNvSpPr txBox="1">
            <a:spLocks noGrp="1"/>
          </p:cNvSpPr>
          <p:nvPr/>
        </p:nvSpPr>
        <p:spPr bwMode="auto">
          <a:xfrm>
            <a:off x="4143587" y="9119474"/>
            <a:ext cx="3169920" cy="480060"/>
          </a:xfrm>
          <a:prstGeom prst="rect">
            <a:avLst/>
          </a:prstGeom>
          <a:noFill/>
          <a:ln w="9525">
            <a:noFill/>
            <a:miter lim="800000"/>
            <a:headEnd/>
            <a:tailEnd/>
          </a:ln>
        </p:spPr>
        <p:txBody>
          <a:bodyPr lIns="96647" tIns="48323" rIns="96647" bIns="48323" anchor="b"/>
          <a:lstStyle/>
          <a:p>
            <a:pPr algn="r" defTabSz="964935"/>
            <a:fld id="{AE2294F4-AED1-484D-9B37-FDEB099C6439}" type="slidenum">
              <a:rPr lang="en-US" sz="1200"/>
              <a:pPr algn="r" defTabSz="964935"/>
              <a:t>34</a:t>
            </a:fld>
            <a:endParaRPr lang="en-US" sz="1200" dirty="0"/>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Slide Image Placeholder 1"/>
          <p:cNvSpPr>
            <a:spLocks noGrp="1" noRot="1" noChangeAspect="1" noTextEdit="1"/>
          </p:cNvSpPr>
          <p:nvPr>
            <p:ph type="sldImg"/>
          </p:nvPr>
        </p:nvSpPr>
        <p:spPr bwMode="auto">
          <a:noFill/>
          <a:ln>
            <a:solidFill>
              <a:srgbClr val="000000"/>
            </a:solidFill>
            <a:miter lim="800000"/>
            <a:headEnd/>
            <a:tailEnd/>
          </a:ln>
        </p:spPr>
      </p:sp>
      <p:sp>
        <p:nvSpPr>
          <p:cNvPr id="87043"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ts val="600"/>
              </a:spcBef>
            </a:pPr>
            <a:r>
              <a:rPr lang="en-US" dirty="0" smtClean="0">
                <a:cs typeface="Arial" charset="0"/>
              </a:rPr>
              <a:t>T</a:t>
            </a:r>
            <a:r>
              <a:rPr lang="en-US" i="0" dirty="0" smtClean="0">
                <a:cs typeface="Arial" charset="0"/>
              </a:rPr>
              <a:t>his </a:t>
            </a:r>
            <a:r>
              <a:rPr lang="en-US" i="0" baseline="0" dirty="0" smtClean="0">
                <a:cs typeface="Arial" charset="0"/>
              </a:rPr>
              <a:t>section </a:t>
            </a:r>
            <a:r>
              <a:rPr lang="en-US" dirty="0" smtClean="0">
                <a:cs typeface="Arial" charset="0"/>
              </a:rPr>
              <a:t>explains</a:t>
            </a:r>
            <a:r>
              <a:rPr lang="en-US" i="0" baseline="0" dirty="0" smtClean="0">
                <a:cs typeface="Arial" charset="0"/>
              </a:rPr>
              <a:t> the New Medicaid Eligibility Group.</a:t>
            </a:r>
            <a:endParaRPr lang="en-US" dirty="0" smtClean="0">
              <a:cs typeface="Arial" charset="0"/>
            </a:endParaRPr>
          </a:p>
          <a:p>
            <a:pPr lvl="1">
              <a:spcBef>
                <a:spcPts val="600"/>
              </a:spcBef>
            </a:pPr>
            <a:r>
              <a:rPr lang="en-US" dirty="0" smtClean="0">
                <a:cs typeface="Arial" charset="0"/>
              </a:rPr>
              <a:t>What it is</a:t>
            </a:r>
          </a:p>
          <a:p>
            <a:pPr lvl="1">
              <a:spcBef>
                <a:spcPts val="600"/>
              </a:spcBef>
            </a:pPr>
            <a:r>
              <a:rPr lang="en-US" dirty="0" smtClean="0">
                <a:cs typeface="Arial" charset="0"/>
              </a:rPr>
              <a:t>Who is eligible</a:t>
            </a:r>
            <a:endParaRPr lang="en-US" dirty="0" smtClean="0"/>
          </a:p>
        </p:txBody>
      </p:sp>
      <p:sp>
        <p:nvSpPr>
          <p:cNvPr id="8704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DBD36F94-D5A6-4AF9-9840-167F0DB1F8DB}" type="slidenum">
              <a:rPr lang="en-US" smtClean="0"/>
              <a:pPr/>
              <a:t>35</a:t>
            </a:fld>
            <a:endParaRPr lang="en-US" dirty="0" smtClean="0"/>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Slide Image Placeholder 1"/>
          <p:cNvSpPr>
            <a:spLocks noGrp="1" noRot="1" noChangeAspect="1" noTextEdit="1"/>
          </p:cNvSpPr>
          <p:nvPr>
            <p:ph type="sldImg"/>
          </p:nvPr>
        </p:nvSpPr>
        <p:spPr bwMode="auto">
          <a:noFill/>
          <a:ln>
            <a:solidFill>
              <a:srgbClr val="000000"/>
            </a:solidFill>
            <a:miter lim="800000"/>
            <a:headEnd/>
            <a:tailEnd/>
          </a:ln>
        </p:spPr>
      </p:sp>
      <p:sp>
        <p:nvSpPr>
          <p:cNvPr id="87043"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ts val="600"/>
              </a:spcBef>
            </a:pPr>
            <a:r>
              <a:rPr lang="en-US" sz="1200" kern="1200" baseline="0" dirty="0" smtClean="0">
                <a:solidFill>
                  <a:schemeClr val="tx1"/>
                </a:solidFill>
                <a:latin typeface="+mn-lt"/>
                <a:ea typeface="+mn-ea"/>
                <a:cs typeface="+mn-cs"/>
              </a:rPr>
              <a:t>Prior to the implementation of the Affordable Care Act in 2014, individuals who fall into certain categories’ or categorical “groups’’ are eligible for Medicaid, including low-income children, pregnant women, parents and other caretaker relatives, seniors, and people with disabilities. </a:t>
            </a:r>
          </a:p>
          <a:p>
            <a:pPr>
              <a:spcBef>
                <a:spcPts val="600"/>
              </a:spcBef>
            </a:pPr>
            <a:r>
              <a:rPr lang="en-US" sz="1200" kern="1200" baseline="0" dirty="0" smtClean="0">
                <a:solidFill>
                  <a:schemeClr val="tx1"/>
                </a:solidFill>
                <a:latin typeface="+mn-lt"/>
                <a:ea typeface="+mn-ea"/>
                <a:cs typeface="+mn-cs"/>
              </a:rPr>
              <a:t>Federal minimum income eligibility standards vary by category. States could not cover non-disabled, non-elderly adults who do not have dependent children, regardless of their income level, except through a Medicaid demonstration under Section 1115 of the Act. As a result of the varying Federal minimum standards and State options, eligibility for Medicaid is complicated and significant gaps continue to exist even among the lowest income Americans.</a:t>
            </a:r>
          </a:p>
          <a:p>
            <a:pPr marL="0" marR="0" indent="0" algn="l" defTabSz="914400" rtl="0" eaLnBrk="1" fontAlgn="auto" latinLnBrk="0" hangingPunct="1">
              <a:spcBef>
                <a:spcPts val="600"/>
              </a:spcBef>
              <a:spcAft>
                <a:spcPts val="0"/>
              </a:spcAft>
              <a:buClrTx/>
              <a:buSzTx/>
              <a:buFontTx/>
              <a:buNone/>
              <a:tabLst/>
              <a:defRPr/>
            </a:pPr>
            <a:r>
              <a:rPr lang="en-US" dirty="0" smtClean="0"/>
              <a:t>The Affordable Care Act fills in current gaps in coverage for the poorest Americans by creating a minimum Medicaid income eligibility level across the country. Beginning in January 2014, individuals under 65 years of age with income below 133 percent of the federal poverty level (FPL) will be eligible for Medicaid. For the first time, low-income adults without children will be guaranteed coverage through Medicaid in every state without need for a waiver, and parents of children will be eligible at a uniform income level across all states. Medicaid and Children's Health Insurance Program (CHIP) eligibility and enrollment will be much simpler and will be coordinated with the newly created Health Insurance Marketplace (Exchanges).</a:t>
            </a:r>
          </a:p>
          <a:p>
            <a:endParaRPr lang="en-US" sz="1200" kern="1200" baseline="0" dirty="0" smtClean="0">
              <a:solidFill>
                <a:schemeClr val="tx1"/>
              </a:solidFill>
              <a:latin typeface="+mn-lt"/>
              <a:ea typeface="+mn-ea"/>
              <a:cs typeface="+mn-cs"/>
            </a:endParaRPr>
          </a:p>
          <a:p>
            <a:endParaRPr lang="en-US" sz="1200" kern="1200" baseline="0" dirty="0" smtClean="0">
              <a:solidFill>
                <a:schemeClr val="tx1"/>
              </a:solidFill>
              <a:latin typeface="+mn-lt"/>
              <a:ea typeface="+mn-ea"/>
              <a:cs typeface="+mn-cs"/>
            </a:endParaRPr>
          </a:p>
        </p:txBody>
      </p:sp>
      <p:sp>
        <p:nvSpPr>
          <p:cNvPr id="8704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DBD36F94-D5A6-4AF9-9840-167F0DB1F8DB}" type="slidenum">
              <a:rPr lang="en-US" smtClean="0"/>
              <a:pPr/>
              <a:t>36</a:t>
            </a:fld>
            <a:endParaRPr lang="en-US" dirty="0" smtClean="0"/>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Slide Image Placeholder 1"/>
          <p:cNvSpPr>
            <a:spLocks noGrp="1" noRot="1" noChangeAspect="1" noTextEdit="1"/>
          </p:cNvSpPr>
          <p:nvPr>
            <p:ph type="sldImg"/>
          </p:nvPr>
        </p:nvSpPr>
        <p:spPr bwMode="auto">
          <a:xfrm>
            <a:off x="1219200" y="685800"/>
            <a:ext cx="4803775" cy="3602038"/>
          </a:xfrm>
          <a:noFill/>
          <a:ln>
            <a:solidFill>
              <a:srgbClr val="000000"/>
            </a:solidFill>
            <a:miter lim="800000"/>
            <a:headEnd/>
            <a:tailEnd/>
          </a:ln>
        </p:spPr>
      </p:sp>
      <p:sp>
        <p:nvSpPr>
          <p:cNvPr id="84995" name="Notes Placeholder 2"/>
          <p:cNvSpPr>
            <a:spLocks noGrp="1"/>
          </p:cNvSpPr>
          <p:nvPr>
            <p:ph type="body" idx="1"/>
          </p:nvPr>
        </p:nvSpPr>
        <p:spPr bwMode="auto">
          <a:xfrm>
            <a:off x="685800" y="4560570"/>
            <a:ext cx="5943600" cy="4320540"/>
          </a:xfrm>
          <a:noFill/>
        </p:spPr>
        <p:txBody>
          <a:bodyPr wrap="square" numCol="1" anchor="t" anchorCtr="0" compatLnSpc="1">
            <a:prstTxWarp prst="textNoShape">
              <a:avLst/>
            </a:prstTxWarp>
            <a:normAutofit/>
          </a:bodyPr>
          <a:lstStyle/>
          <a:p>
            <a:pPr marL="0" marR="0" indent="0" algn="l" defTabSz="914400" rtl="0" eaLnBrk="1" fontAlgn="auto" latinLnBrk="0" hangingPunct="1">
              <a:lnSpc>
                <a:spcPct val="100000"/>
              </a:lnSpc>
              <a:spcBef>
                <a:spcPts val="600"/>
              </a:spcBef>
              <a:spcAft>
                <a:spcPts val="0"/>
              </a:spcAft>
              <a:buClrTx/>
              <a:buSzTx/>
              <a:buFontTx/>
              <a:buNone/>
              <a:tabLst/>
              <a:defRPr/>
            </a:pPr>
            <a:r>
              <a:rPr lang="en-US" dirty="0" smtClean="0"/>
              <a:t>ACA established a new eligibility group that all states participating in Medicaid </a:t>
            </a:r>
            <a:r>
              <a:rPr lang="en-US" dirty="0" smtClean="0"/>
              <a:t>may cover </a:t>
            </a:r>
            <a:r>
              <a:rPr lang="en-US" dirty="0" smtClean="0"/>
              <a:t>as of January 2014. This new group fills in the gaps in existing Medicaid eligibility. It makes eligible very-low income individuals (those under 133% FPL) who aren’t otherwise eligible under mandatory eligibility categories. It includes those who are not age 65 or older; pregnant; entitled to or enrolled in benefits under Medicare Part A; enrolled under Medicare Part B; or described in any of the other mandatory groups in the statute, such as certain parents, children, or people eligible based on their receipt of benefits under the Supplemental Security Income (SSI) program.</a:t>
            </a:r>
            <a:r>
              <a:rPr lang="en-US" baseline="0" dirty="0" smtClean="0"/>
              <a:t> </a:t>
            </a:r>
            <a:r>
              <a:rPr lang="en-US" dirty="0" smtClean="0"/>
              <a:t>States </a:t>
            </a:r>
            <a:r>
              <a:rPr lang="en-US" dirty="0" smtClean="0"/>
              <a:t>have the option to begin covering this group or to phase-in coverage of the group based on income</a:t>
            </a:r>
            <a:r>
              <a:rPr lang="en-US" baseline="0" dirty="0" smtClean="0"/>
              <a:t> </a:t>
            </a:r>
            <a:r>
              <a:rPr lang="en-US" dirty="0" smtClean="0"/>
              <a:t>starting April 1, 2010.</a:t>
            </a:r>
          </a:p>
        </p:txBody>
      </p:sp>
      <p:sp>
        <p:nvSpPr>
          <p:cNvPr id="8499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080F36C0-719B-4179-A8FE-8D75CB8C7EE8}" type="slidenum">
              <a:rPr lang="en-US" smtClean="0"/>
              <a:pPr/>
              <a:t>37</a:t>
            </a:fld>
            <a:endParaRPr lang="en-US" dirty="0" smtClean="0"/>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5" name="Slide Image Placeholder 1"/>
          <p:cNvSpPr>
            <a:spLocks noGrp="1" noRot="1" noChangeAspect="1" noTextEdit="1"/>
          </p:cNvSpPr>
          <p:nvPr>
            <p:ph type="sldImg"/>
          </p:nvPr>
        </p:nvSpPr>
        <p:spPr bwMode="auto">
          <a:noFill/>
          <a:ln>
            <a:solidFill>
              <a:srgbClr val="000000"/>
            </a:solidFill>
            <a:miter lim="800000"/>
            <a:headEnd/>
            <a:tailEnd/>
          </a:ln>
        </p:spPr>
      </p:sp>
      <p:sp>
        <p:nvSpPr>
          <p:cNvPr id="77826" name="Notes Placeholder 2"/>
          <p:cNvSpPr>
            <a:spLocks noGrp="1"/>
          </p:cNvSpPr>
          <p:nvPr>
            <p:ph type="body" idx="1"/>
          </p:nvPr>
        </p:nvSpPr>
        <p:spPr bwMode="auto">
          <a:noFill/>
        </p:spPr>
        <p:txBody>
          <a:bodyPr/>
          <a:lstStyle/>
          <a:p>
            <a:pPr>
              <a:spcBef>
                <a:spcPts val="600"/>
              </a:spcBef>
            </a:pPr>
            <a:r>
              <a:rPr lang="en-US" dirty="0" smtClean="0"/>
              <a:t>To establish a foundation for a more simplified, streamlined Medicaid eligibility process in the context of the new eligibility group for low-income adults that will become effective in 2014, The</a:t>
            </a:r>
            <a:r>
              <a:rPr lang="en-US" baseline="0" dirty="0" smtClean="0"/>
              <a:t> Medicaid Eligibility Final Rule (released on March 16, 2012)</a:t>
            </a:r>
            <a:r>
              <a:rPr lang="en-US" dirty="0" smtClean="0"/>
              <a:t> implements a more straightforward structure of four major eligibility groups: children, pregnant women, parents and caretaker relatives, and the new adult group. </a:t>
            </a:r>
            <a:r>
              <a:rPr lang="en-US" sz="1200" kern="1200" baseline="0" dirty="0" smtClean="0">
                <a:solidFill>
                  <a:schemeClr val="tx1"/>
                </a:solidFill>
                <a:latin typeface="+mn-lt"/>
                <a:ea typeface="+mn-ea"/>
                <a:cs typeface="+mn-cs"/>
              </a:rPr>
              <a:t>The final rule codifies Medicaid and CHIP eligibility and enrollment simplification processes to ensure a seamless system of coverage.</a:t>
            </a:r>
          </a:p>
          <a:p>
            <a:pPr>
              <a:spcBef>
                <a:spcPts val="600"/>
              </a:spcBef>
            </a:pPr>
            <a:r>
              <a:rPr lang="en-US" dirty="0" smtClean="0"/>
              <a:t>Beginning in January 2014, individuals under 65 years of age with income below 133 percent of the federal poverty level (FPL) will be eligible for Medicaid. For the first time, low-income adults without children will be guaranteed coverage through Medicaid in every state without need for a waiver, and parents of children will be eligible at a uniform income level across all states. </a:t>
            </a:r>
            <a:endParaRPr lang="en-US" sz="1200" kern="1200" baseline="0" dirty="0" smtClean="0">
              <a:solidFill>
                <a:schemeClr val="tx1"/>
              </a:solidFill>
              <a:latin typeface="+mn-lt"/>
              <a:ea typeface="+mn-ea"/>
              <a:cs typeface="+mn-cs"/>
            </a:endParaRPr>
          </a:p>
          <a:p>
            <a:pPr>
              <a:spcBef>
                <a:spcPts val="600"/>
              </a:spcBef>
            </a:pPr>
            <a:r>
              <a:rPr lang="en-US" sz="1200" kern="1200" baseline="0" dirty="0" smtClean="0">
                <a:solidFill>
                  <a:schemeClr val="tx1"/>
                </a:solidFill>
                <a:latin typeface="+mn-lt"/>
                <a:ea typeface="+mn-ea"/>
                <a:cs typeface="+mn-cs"/>
              </a:rPr>
              <a:t>The Final Rule also simplifies financial eligibility by relying on a single “Modified Adjusted Gross Income” (MAGI) standard for determining eligibility for most Medicaid and CHIP enrollees (children and non-disabled adults under age 65) and by consolidating eligibility categories into four main groups – adults, children, parents and pregnant women. (See chart on next slide).</a:t>
            </a:r>
          </a:p>
          <a:p>
            <a:pPr>
              <a:spcBef>
                <a:spcPts val="600"/>
              </a:spcBef>
            </a:pPr>
            <a:r>
              <a:rPr lang="en-US" sz="1200" kern="1200" baseline="0" dirty="0" smtClean="0">
                <a:solidFill>
                  <a:schemeClr val="tx1"/>
                </a:solidFill>
                <a:latin typeface="+mn-lt"/>
                <a:ea typeface="+mn-ea"/>
                <a:cs typeface="+mn-cs"/>
              </a:rPr>
              <a:t>In addition, people with disabilities or in need of long-term services and supports may enroll in an existing Medicaid eligibility category to ensure that they are quickly enrolled in coverage that best meets their needs. </a:t>
            </a:r>
          </a:p>
          <a:p>
            <a:endParaRPr lang="en-US" sz="1200" kern="1200" baseline="0" dirty="0" smtClean="0">
              <a:solidFill>
                <a:schemeClr val="tx1"/>
              </a:solidFill>
              <a:latin typeface="+mn-lt"/>
              <a:ea typeface="+mn-ea"/>
              <a:cs typeface="+mn-cs"/>
            </a:endParaRPr>
          </a:p>
          <a:p>
            <a:endParaRPr lang="en-US" sz="1200" kern="1200" baseline="0" dirty="0" smtClean="0">
              <a:solidFill>
                <a:schemeClr val="tx1"/>
              </a:solidFill>
              <a:latin typeface="+mn-lt"/>
              <a:ea typeface="+mn-ea"/>
              <a:cs typeface="+mn-cs"/>
            </a:endParaRPr>
          </a:p>
          <a:p>
            <a:endParaRPr lang="en-US" sz="1200" kern="1200" baseline="0" dirty="0" smtClean="0">
              <a:solidFill>
                <a:schemeClr val="tx1"/>
              </a:solidFill>
              <a:latin typeface="+mn-lt"/>
              <a:ea typeface="+mn-ea"/>
              <a:cs typeface="+mn-cs"/>
            </a:endParaRPr>
          </a:p>
          <a:p>
            <a:endParaRPr lang="en-US" dirty="0" smtClean="0"/>
          </a:p>
          <a:p>
            <a:pPr>
              <a:buFont typeface="Wingdings" pitchFamily="2" charset="2"/>
              <a:buChar char="§"/>
            </a:pPr>
            <a:endParaRPr lang="en-US" dirty="0" smtClean="0"/>
          </a:p>
          <a:p>
            <a:endParaRPr lang="en-US" dirty="0" smtClean="0">
              <a:ea typeface="ＭＳ Ｐゴシック"/>
              <a:cs typeface="ＭＳ Ｐゴシック"/>
            </a:endParaRPr>
          </a:p>
        </p:txBody>
      </p:sp>
      <p:sp>
        <p:nvSpPr>
          <p:cNvPr id="77827" name="Slide Number Placeholder 3"/>
          <p:cNvSpPr>
            <a:spLocks noGrp="1"/>
          </p:cNvSpPr>
          <p:nvPr>
            <p:ph type="sldNum" sz="quarter" idx="5"/>
          </p:nvPr>
        </p:nvSpPr>
        <p:spPr bwMode="auto">
          <a:noFill/>
          <a:ln>
            <a:miter lim="800000"/>
            <a:headEnd/>
            <a:tailEnd/>
          </a:ln>
        </p:spPr>
        <p:txBody>
          <a:bodyPr/>
          <a:lstStyle/>
          <a:p>
            <a:fld id="{F0E6EB87-9B4B-439E-970B-D5C481C48C6A}" type="slidenum">
              <a:rPr lang="en-US" smtClean="0">
                <a:latin typeface="Arial" charset="0"/>
                <a:ea typeface="ＭＳ Ｐゴシック"/>
                <a:cs typeface="ＭＳ Ｐゴシック"/>
              </a:rPr>
              <a:pPr/>
              <a:t>38</a:t>
            </a:fld>
            <a:endParaRPr lang="en-US" dirty="0" smtClean="0">
              <a:latin typeface="Arial" charset="0"/>
              <a:ea typeface="ＭＳ Ｐゴシック"/>
              <a:cs typeface="ＭＳ Ｐゴシック"/>
            </a:endParaRPr>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Slide Image Placeholder 1"/>
          <p:cNvSpPr>
            <a:spLocks noGrp="1" noRot="1" noChangeAspect="1" noTextEdit="1"/>
          </p:cNvSpPr>
          <p:nvPr>
            <p:ph type="sldImg"/>
          </p:nvPr>
        </p:nvSpPr>
        <p:spPr bwMode="auto">
          <a:xfrm>
            <a:off x="1257300" y="719138"/>
            <a:ext cx="4800600" cy="3600450"/>
          </a:xfrm>
          <a:noFill/>
          <a:ln>
            <a:solidFill>
              <a:srgbClr val="000000"/>
            </a:solidFill>
            <a:miter lim="800000"/>
            <a:headEnd/>
            <a:tailEnd/>
          </a:ln>
        </p:spPr>
      </p:sp>
      <p:sp>
        <p:nvSpPr>
          <p:cNvPr id="80899" name="Notes Placeholder 2"/>
          <p:cNvSpPr>
            <a:spLocks noGrp="1"/>
          </p:cNvSpPr>
          <p:nvPr>
            <p:ph type="body" idx="1"/>
          </p:nvPr>
        </p:nvSpPr>
        <p:spPr bwMode="auto">
          <a:noFill/>
        </p:spPr>
        <p:txBody>
          <a:bodyPr wrap="square" lIns="96581" tIns="48292" rIns="96581" bIns="48292" numCol="1" anchor="t" anchorCtr="0" compatLnSpc="1">
            <a:prstTxWarp prst="textNoShape">
              <a:avLst/>
            </a:prstTxWarp>
          </a:bodyPr>
          <a:lstStyle/>
          <a:p>
            <a:endParaRPr lang="en-US" dirty="0" smtClean="0"/>
          </a:p>
        </p:txBody>
      </p:sp>
      <p:sp>
        <p:nvSpPr>
          <p:cNvPr id="80900" name="Slide Number Placeholder 3"/>
          <p:cNvSpPr txBox="1">
            <a:spLocks noGrp="1"/>
          </p:cNvSpPr>
          <p:nvPr/>
        </p:nvSpPr>
        <p:spPr bwMode="auto">
          <a:xfrm>
            <a:off x="4142304" y="9119666"/>
            <a:ext cx="3171244" cy="479897"/>
          </a:xfrm>
          <a:prstGeom prst="rect">
            <a:avLst/>
          </a:prstGeom>
          <a:noFill/>
          <a:ln w="9525">
            <a:noFill/>
            <a:miter lim="800000"/>
            <a:headEnd/>
            <a:tailEnd/>
          </a:ln>
        </p:spPr>
        <p:txBody>
          <a:bodyPr lIns="96581" tIns="48292" rIns="96581" bIns="48292" anchor="b"/>
          <a:lstStyle/>
          <a:p>
            <a:pPr algn="r"/>
            <a:fld id="{E1115D3C-D361-4DB8-A3C6-396A86F09D66}" type="slidenum">
              <a:rPr lang="en-US" sz="1200"/>
              <a:pPr algn="r"/>
              <a:t>39</a:t>
            </a:fld>
            <a:endParaRPr lang="en-US" sz="1200"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defTabSz="964935"/>
            <a:fld id="{7D607EC4-6C7B-4CC0-83DC-54B05880C613}" type="slidenum">
              <a:rPr lang="en-US" smtClean="0"/>
              <a:pPr defTabSz="964935"/>
              <a:t>4</a:t>
            </a:fld>
            <a:endParaRPr lang="en-US" dirty="0" smtClean="0"/>
          </a:p>
        </p:txBody>
      </p:sp>
      <p:sp>
        <p:nvSpPr>
          <p:cNvPr id="59395" name="Rectangle 2"/>
          <p:cNvSpPr>
            <a:spLocks noGrp="1" noRot="1" noChangeAspect="1" noChangeArrowheads="1" noTextEdit="1"/>
          </p:cNvSpPr>
          <p:nvPr>
            <p:ph type="sldImg"/>
          </p:nvPr>
        </p:nvSpPr>
        <p:spPr bwMode="auto">
          <a:xfrm>
            <a:off x="1257300" y="720725"/>
            <a:ext cx="4802188" cy="3600450"/>
          </a:xfrm>
          <a:noFill/>
          <a:ln>
            <a:solidFill>
              <a:srgbClr val="000000"/>
            </a:solidFill>
            <a:miter lim="800000"/>
            <a:headEnd/>
            <a:tailEnd/>
          </a:ln>
        </p:spPr>
      </p:sp>
      <p:sp>
        <p:nvSpPr>
          <p:cNvPr id="62468" name="Rectangle 3"/>
          <p:cNvSpPr>
            <a:spLocks noGrp="1" noChangeArrowheads="1"/>
          </p:cNvSpPr>
          <p:nvPr>
            <p:ph type="body" idx="1"/>
          </p:nvPr>
        </p:nvSpPr>
        <p:spPr bwMode="auto">
          <a:xfrm>
            <a:off x="685801" y="4560570"/>
            <a:ext cx="5943600" cy="4320540"/>
          </a:xfrm>
        </p:spPr>
        <p:txBody>
          <a:bodyPr wrap="square" numCol="1" anchor="t" anchorCtr="0" compatLnSpc="1">
            <a:prstTxWarp prst="textNoShape">
              <a:avLst/>
            </a:prstTxWarp>
          </a:bodyPr>
          <a:lstStyle/>
          <a:p>
            <a:pPr>
              <a:spcBef>
                <a:spcPts val="600"/>
              </a:spcBef>
              <a:defRPr/>
            </a:pPr>
            <a:r>
              <a:rPr lang="en-US" dirty="0" smtClean="0"/>
              <a:t>The Medicaid Program, Title XIX (19) of the Social Security Act, is a Federal and state entitlement program that pays for medical assistance for certain individuals and families with low incomes and resources. </a:t>
            </a:r>
          </a:p>
          <a:p>
            <a:pPr>
              <a:spcBef>
                <a:spcPts val="600"/>
              </a:spcBef>
              <a:defRPr/>
            </a:pPr>
            <a:r>
              <a:rPr lang="en-US" dirty="0" smtClean="0"/>
              <a:t>The program became law in 1965 as a cooperative venture jointly funded by the Federal and state governments (including the District of Columbia and the Territories), to assist states in furnishing medical assistance to eligible needy persons. </a:t>
            </a:r>
          </a:p>
          <a:p>
            <a:pPr>
              <a:spcBef>
                <a:spcPts val="600"/>
              </a:spcBef>
              <a:defRPr/>
            </a:pPr>
            <a:r>
              <a:rPr lang="en-US" dirty="0" smtClean="0"/>
              <a:t>Medicaid is the largest source of funding for medical and health-related services for America's poorest people.</a:t>
            </a:r>
          </a:p>
          <a:p>
            <a:pPr>
              <a:defRPr/>
            </a:pPr>
            <a:endParaRPr lang="en-US" dirty="0" smtClean="0"/>
          </a:p>
          <a:p>
            <a:pPr>
              <a:defRPr/>
            </a:pPr>
            <a:endParaRPr lang="en-US" dirty="0" smtClean="0"/>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3" name="Slide Image Placeholder 1"/>
          <p:cNvSpPr>
            <a:spLocks noGrp="1" noRot="1" noChangeAspect="1" noTextEdit="1"/>
          </p:cNvSpPr>
          <p:nvPr>
            <p:ph type="sldImg"/>
          </p:nvPr>
        </p:nvSpPr>
        <p:spPr bwMode="auto">
          <a:noFill/>
          <a:ln>
            <a:solidFill>
              <a:srgbClr val="000000"/>
            </a:solidFill>
            <a:miter lim="800000"/>
            <a:headEnd/>
            <a:tailEnd/>
          </a:ln>
        </p:spPr>
      </p:sp>
      <p:sp>
        <p:nvSpPr>
          <p:cNvPr id="84994" name="Notes Placeholder 2"/>
          <p:cNvSpPr>
            <a:spLocks noGrp="1"/>
          </p:cNvSpPr>
          <p:nvPr>
            <p:ph type="body" idx="1"/>
          </p:nvPr>
        </p:nvSpPr>
        <p:spPr bwMode="auto">
          <a:noFill/>
        </p:spPr>
        <p:txBody>
          <a:bodyPr/>
          <a:lstStyle/>
          <a:p>
            <a:r>
              <a:rPr lang="en-US" sz="1200" kern="1200" baseline="0" dirty="0" smtClean="0">
                <a:solidFill>
                  <a:schemeClr val="tx1"/>
                </a:solidFill>
                <a:latin typeface="+mn-lt"/>
                <a:ea typeface="+mn-ea"/>
                <a:cs typeface="+mn-cs"/>
              </a:rPr>
              <a:t>New Rule simplifies the Medicaid and CHIP eligibility, enrollment and renewal process in the following ways:</a:t>
            </a:r>
          </a:p>
          <a:p>
            <a:pPr marL="225405" lvl="1" indent="-112703">
              <a:spcBef>
                <a:spcPts val="600"/>
              </a:spcBef>
              <a:defRPr/>
            </a:pPr>
            <a:r>
              <a:rPr lang="en-US" sz="1200" kern="1200" baseline="0" dirty="0" smtClean="0">
                <a:solidFill>
                  <a:schemeClr val="tx1"/>
                </a:solidFill>
                <a:latin typeface="+mn-lt"/>
                <a:ea typeface="+mn-ea"/>
                <a:cs typeface="+mn-cs"/>
              </a:rPr>
              <a:t>Replaces complex rules in place today with the new Modified Adjusted Gross Income (MAGI) standard, ensuring that individuals eligible under the MAGI-based category will be</a:t>
            </a:r>
            <a:r>
              <a:rPr lang="en-US" sz="1200" kern="1200" dirty="0" smtClean="0">
                <a:solidFill>
                  <a:schemeClr val="tx1"/>
                </a:solidFill>
                <a:latin typeface="+mn-lt"/>
                <a:ea typeface="+mn-ea"/>
                <a:cs typeface="+mn-cs"/>
              </a:rPr>
              <a:t> </a:t>
            </a:r>
            <a:r>
              <a:rPr lang="en-US" sz="1200" kern="1200" baseline="0" dirty="0" smtClean="0">
                <a:solidFill>
                  <a:schemeClr val="tx1"/>
                </a:solidFill>
                <a:latin typeface="+mn-lt"/>
                <a:ea typeface="+mn-ea"/>
                <a:cs typeface="+mn-cs"/>
              </a:rPr>
              <a:t>promptly enrolled in Medicaid. </a:t>
            </a:r>
          </a:p>
          <a:p>
            <a:pPr marL="225405" lvl="1" indent="-112703">
              <a:spcBef>
                <a:spcPts val="600"/>
              </a:spcBef>
              <a:defRPr/>
            </a:pPr>
            <a:r>
              <a:rPr lang="en-US" sz="1200" kern="1200" baseline="0" dirty="0" smtClean="0">
                <a:solidFill>
                  <a:schemeClr val="tx1"/>
                </a:solidFill>
                <a:latin typeface="+mn-lt"/>
                <a:ea typeface="+mn-ea"/>
                <a:cs typeface="+mn-cs"/>
              </a:rPr>
              <a:t>Modernizes eligibility verification procedures to rely primarily on electronic data sources while providing states flexibility to determine the usefulness of available data before requesting additional information from applicants, and simplifying verification procedures for states through the operation of a federal data services “Hub” that will link states with federal data sources (e.g. Social Security and Homeland Security).</a:t>
            </a:r>
          </a:p>
          <a:p>
            <a:pPr marL="225405" lvl="1" indent="-112703">
              <a:spcBef>
                <a:spcPts val="600"/>
              </a:spcBef>
              <a:defRPr/>
            </a:pPr>
            <a:r>
              <a:rPr lang="en-US" sz="1200" kern="1200" baseline="0" dirty="0" smtClean="0">
                <a:solidFill>
                  <a:schemeClr val="tx1"/>
                </a:solidFill>
                <a:latin typeface="+mn-lt"/>
                <a:ea typeface="+mn-ea"/>
                <a:cs typeface="+mn-cs"/>
              </a:rPr>
              <a:t>Codifies current Medicaid policy so that eligibility is renewed by first evaluating the information available through existing data sources and limits renewals for the people enrolled through the simplified, income-based rules to once every 12 months unless the individual reports a change or the agency has information to prompt a reassessment of eligibility. </a:t>
            </a:r>
          </a:p>
          <a:p>
            <a:endParaRPr lang="en-US" dirty="0" smtClean="0">
              <a:ea typeface="ＭＳ Ｐゴシック"/>
              <a:cs typeface="ＭＳ Ｐゴシック"/>
            </a:endParaRPr>
          </a:p>
        </p:txBody>
      </p:sp>
      <p:sp>
        <p:nvSpPr>
          <p:cNvPr id="84995" name="Slide Number Placeholder 3"/>
          <p:cNvSpPr>
            <a:spLocks noGrp="1"/>
          </p:cNvSpPr>
          <p:nvPr>
            <p:ph type="sldNum" sz="quarter" idx="5"/>
          </p:nvPr>
        </p:nvSpPr>
        <p:spPr bwMode="auto">
          <a:noFill/>
          <a:ln>
            <a:miter lim="800000"/>
            <a:headEnd/>
            <a:tailEnd/>
          </a:ln>
        </p:spPr>
        <p:txBody>
          <a:bodyPr/>
          <a:lstStyle/>
          <a:p>
            <a:fld id="{84A58191-AD7D-42A2-AD33-8E690A9F231A}" type="slidenum">
              <a:rPr lang="en-US" smtClean="0">
                <a:latin typeface="Arial" charset="0"/>
                <a:ea typeface="ＭＳ Ｐゴシック"/>
                <a:cs typeface="ＭＳ Ｐゴシック"/>
              </a:rPr>
              <a:pPr/>
              <a:t>40</a:t>
            </a:fld>
            <a:endParaRPr lang="en-US" dirty="0" smtClean="0">
              <a:latin typeface="Arial" charset="0"/>
              <a:ea typeface="ＭＳ Ｐゴシック"/>
              <a:cs typeface="ＭＳ Ｐゴシック"/>
            </a:endParaRPr>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89" name="Slide Image Placeholder 1"/>
          <p:cNvSpPr>
            <a:spLocks noGrp="1" noRot="1" noChangeAspect="1" noTextEdit="1"/>
          </p:cNvSpPr>
          <p:nvPr>
            <p:ph type="sldImg"/>
          </p:nvPr>
        </p:nvSpPr>
        <p:spPr bwMode="auto">
          <a:noFill/>
          <a:ln>
            <a:solidFill>
              <a:srgbClr val="000000"/>
            </a:solidFill>
            <a:miter lim="800000"/>
            <a:headEnd/>
            <a:tailEnd/>
          </a:ln>
        </p:spPr>
      </p:sp>
      <p:sp>
        <p:nvSpPr>
          <p:cNvPr id="89090" name="Notes Placeholder 2"/>
          <p:cNvSpPr>
            <a:spLocks noGrp="1"/>
          </p:cNvSpPr>
          <p:nvPr>
            <p:ph type="body" idx="1"/>
          </p:nvPr>
        </p:nvSpPr>
        <p:spPr bwMode="auto">
          <a:noFill/>
        </p:spPr>
        <p:txBody>
          <a:bodyPr/>
          <a:lstStyle/>
          <a:p>
            <a:pPr eaLnBrk="1" hangingPunct="1">
              <a:spcAft>
                <a:spcPts val="600"/>
              </a:spcAft>
              <a:buClr>
                <a:schemeClr val="tx1"/>
              </a:buClr>
              <a:buFont typeface="Wingdings" pitchFamily="2" charset="2"/>
              <a:buNone/>
            </a:pPr>
            <a:r>
              <a:rPr lang="en-US" kern="1200" baseline="0" dirty="0" smtClean="0">
                <a:latin typeface="+mj-lt"/>
                <a:ea typeface="+mn-ea"/>
                <a:cs typeface="+mn-cs"/>
              </a:rPr>
              <a:t>The new rules implement the following:</a:t>
            </a:r>
            <a:endParaRPr lang="en-US" dirty="0" smtClean="0">
              <a:latin typeface="+mj-lt"/>
            </a:endParaRPr>
          </a:p>
          <a:p>
            <a:pPr lvl="1" eaLnBrk="1" hangingPunct="1">
              <a:spcAft>
                <a:spcPts val="600"/>
              </a:spcAft>
              <a:buClr>
                <a:schemeClr val="tx1"/>
              </a:buClr>
              <a:buFont typeface="Wingdings" pitchFamily="2" charset="2"/>
              <a:buChar char="§"/>
            </a:pPr>
            <a:r>
              <a:rPr lang="en-US" kern="1200" baseline="0" dirty="0" smtClean="0">
                <a:latin typeface="+mj-lt"/>
                <a:ea typeface="+mn-ea"/>
                <a:cs typeface="+mn-cs"/>
              </a:rPr>
              <a:t>A s</a:t>
            </a:r>
            <a:r>
              <a:rPr lang="en-US" dirty="0" smtClean="0">
                <a:latin typeface="+mj-lt"/>
                <a:ea typeface="ＭＳ Ｐゴシック"/>
                <a:cs typeface="ＭＳ Ｐゴシック"/>
              </a:rPr>
              <a:t>ingle, streamlined application for all insurance affordability programs </a:t>
            </a:r>
          </a:p>
          <a:p>
            <a:pPr lvl="1" eaLnBrk="1" hangingPunct="1">
              <a:spcAft>
                <a:spcPts val="600"/>
              </a:spcAft>
              <a:buClr>
                <a:schemeClr val="tx1"/>
              </a:buClr>
              <a:buFont typeface="Wingdings" pitchFamily="2" charset="2"/>
              <a:buChar char="§"/>
            </a:pPr>
            <a:r>
              <a:rPr lang="en-US" baseline="0" dirty="0" smtClean="0">
                <a:latin typeface="+mj-lt"/>
                <a:ea typeface="ＭＳ Ｐゴシック"/>
                <a:cs typeface="ＭＳ Ｐゴシック"/>
              </a:rPr>
              <a:t>C</a:t>
            </a:r>
            <a:r>
              <a:rPr lang="en-US" dirty="0" smtClean="0">
                <a:latin typeface="+mj-lt"/>
                <a:ea typeface="ＭＳ Ｐゴシック"/>
                <a:cs typeface="ＭＳ Ｐゴシック"/>
              </a:rPr>
              <a:t>oordinated policies across Medicaid, CHIP and the Exchanges</a:t>
            </a:r>
          </a:p>
          <a:p>
            <a:pPr lvl="1" eaLnBrk="1" hangingPunct="1">
              <a:spcAft>
                <a:spcPts val="600"/>
              </a:spcAft>
              <a:buClr>
                <a:schemeClr val="tx1"/>
              </a:buClr>
              <a:buFont typeface="Wingdings" pitchFamily="2" charset="2"/>
              <a:buChar char="§"/>
            </a:pPr>
            <a:r>
              <a:rPr lang="en-US" dirty="0" smtClean="0">
                <a:latin typeface="+mj-lt"/>
                <a:ea typeface="ＭＳ Ｐゴシック"/>
                <a:cs typeface="ＭＳ Ｐゴシック"/>
              </a:rPr>
              <a:t>Set new standards and guidelines for ensuring a coordinated, accurate and timely process for performing eligibility determinations and transferring information to other insurance affordability programs </a:t>
            </a:r>
          </a:p>
          <a:p>
            <a:pPr lvl="1" eaLnBrk="1" hangingPunct="1">
              <a:spcAft>
                <a:spcPts val="600"/>
              </a:spcAft>
              <a:buClr>
                <a:schemeClr val="tx1"/>
              </a:buClr>
              <a:buFont typeface="Wingdings" pitchFamily="2" charset="2"/>
              <a:buChar char="§"/>
            </a:pPr>
            <a:r>
              <a:rPr lang="en-US" dirty="0" smtClean="0">
                <a:latin typeface="+mj-lt"/>
                <a:ea typeface="ＭＳ Ｐゴシック"/>
                <a:cs typeface="ＭＳ Ｐゴシック"/>
              </a:rPr>
              <a:t>A website that provides program information and facilitates enrollment in all insurance affordability programs</a:t>
            </a:r>
            <a:endParaRPr lang="en-US" kern="1200" baseline="0" dirty="0" smtClean="0">
              <a:latin typeface="+mj-lt"/>
              <a:ea typeface="+mn-ea"/>
              <a:cs typeface="+mn-cs"/>
            </a:endParaRPr>
          </a:p>
          <a:p>
            <a:endParaRPr lang="en-US" sz="1200" kern="1200" baseline="0" dirty="0" smtClean="0">
              <a:solidFill>
                <a:schemeClr val="tx1"/>
              </a:solidFill>
              <a:latin typeface="+mn-lt"/>
              <a:ea typeface="+mn-ea"/>
              <a:cs typeface="+mn-cs"/>
            </a:endParaRPr>
          </a:p>
          <a:p>
            <a:endParaRPr lang="en-US" dirty="0" smtClean="0">
              <a:ea typeface="ＭＳ Ｐゴシック"/>
              <a:cs typeface="ＭＳ Ｐゴシック"/>
            </a:endParaRPr>
          </a:p>
        </p:txBody>
      </p:sp>
      <p:sp>
        <p:nvSpPr>
          <p:cNvPr id="89091" name="Slide Number Placeholder 3"/>
          <p:cNvSpPr>
            <a:spLocks noGrp="1"/>
          </p:cNvSpPr>
          <p:nvPr>
            <p:ph type="sldNum" sz="quarter" idx="5"/>
          </p:nvPr>
        </p:nvSpPr>
        <p:spPr bwMode="auto">
          <a:noFill/>
          <a:ln>
            <a:miter lim="800000"/>
            <a:headEnd/>
            <a:tailEnd/>
          </a:ln>
        </p:spPr>
        <p:txBody>
          <a:bodyPr/>
          <a:lstStyle/>
          <a:p>
            <a:fld id="{B3506501-39D6-4CAA-AB08-70142049A4AE}" type="slidenum">
              <a:rPr lang="en-US" smtClean="0">
                <a:latin typeface="Arial" charset="0"/>
                <a:ea typeface="ＭＳ Ｐゴシック"/>
                <a:cs typeface="ＭＳ Ｐゴシック"/>
              </a:rPr>
              <a:pPr/>
              <a:t>41</a:t>
            </a:fld>
            <a:endParaRPr lang="en-US" dirty="0" smtClean="0">
              <a:latin typeface="Arial" charset="0"/>
              <a:ea typeface="ＭＳ Ｐゴシック"/>
              <a:cs typeface="ＭＳ Ｐゴシック"/>
            </a:endParaRPr>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89" name="Slide Image Placeholder 1"/>
          <p:cNvSpPr>
            <a:spLocks noGrp="1" noRot="1" noChangeAspect="1" noTextEdit="1"/>
          </p:cNvSpPr>
          <p:nvPr>
            <p:ph type="sldImg"/>
          </p:nvPr>
        </p:nvSpPr>
        <p:spPr bwMode="auto">
          <a:noFill/>
          <a:ln>
            <a:solidFill>
              <a:srgbClr val="000000"/>
            </a:solidFill>
            <a:miter lim="800000"/>
            <a:headEnd/>
            <a:tailEnd/>
          </a:ln>
        </p:spPr>
      </p:sp>
      <p:sp>
        <p:nvSpPr>
          <p:cNvPr id="89090" name="Notes Placeholder 2"/>
          <p:cNvSpPr>
            <a:spLocks noGrp="1"/>
          </p:cNvSpPr>
          <p:nvPr>
            <p:ph type="body" idx="1"/>
          </p:nvPr>
        </p:nvSpPr>
        <p:spPr bwMode="auto">
          <a:noFill/>
        </p:spPr>
        <p:txBody>
          <a:bodyPr/>
          <a:lstStyle/>
          <a:p>
            <a:pPr eaLnBrk="1" hangingPunct="1">
              <a:spcAft>
                <a:spcPts val="600"/>
              </a:spcAft>
              <a:buClr>
                <a:srgbClr val="FFCC00"/>
              </a:buClr>
              <a:buFont typeface="Wingdings" pitchFamily="2" charset="2"/>
              <a:buNone/>
            </a:pPr>
            <a:r>
              <a:rPr lang="en-US" sz="1200" dirty="0" smtClean="0">
                <a:latin typeface="Calibri" pitchFamily="34" charset="0"/>
                <a:ea typeface="ＭＳ Ｐゴシック"/>
                <a:cs typeface="ＭＳ Ｐゴシック"/>
              </a:rPr>
              <a:t>Moving forward CMS</a:t>
            </a:r>
            <a:r>
              <a:rPr lang="en-US" sz="1200" baseline="0" dirty="0" smtClean="0">
                <a:latin typeface="Calibri" pitchFamily="34" charset="0"/>
                <a:ea typeface="ＭＳ Ｐゴシック"/>
                <a:cs typeface="ＭＳ Ｐゴシック"/>
              </a:rPr>
              <a:t> goals are to</a:t>
            </a:r>
          </a:p>
          <a:p>
            <a:pPr lvl="1">
              <a:spcAft>
                <a:spcPts val="600"/>
              </a:spcAft>
            </a:pPr>
            <a:r>
              <a:rPr lang="en-US" baseline="0" dirty="0" smtClean="0">
                <a:latin typeface="Calibri" pitchFamily="34" charset="0"/>
                <a:ea typeface="ＭＳ Ｐゴシック"/>
                <a:cs typeface="ＭＳ Ｐゴシック"/>
              </a:rPr>
              <a:t> </a:t>
            </a:r>
            <a:r>
              <a:rPr lang="en-US" dirty="0" smtClean="0">
                <a:latin typeface="Calibri" pitchFamily="34" charset="0"/>
                <a:ea typeface="ＭＳ Ｐゴシック"/>
                <a:cs typeface="ＭＳ Ｐゴシック"/>
              </a:rPr>
              <a:t>S</a:t>
            </a:r>
            <a:r>
              <a:rPr lang="en-US" baseline="0" dirty="0" smtClean="0">
                <a:latin typeface="Calibri" pitchFamily="34" charset="0"/>
                <a:ea typeface="ＭＳ Ｐゴシック"/>
                <a:cs typeface="ＭＳ Ｐゴシック"/>
              </a:rPr>
              <a:t>hift f</a:t>
            </a:r>
            <a:r>
              <a:rPr lang="en-US" dirty="0" smtClean="0">
                <a:latin typeface="Calibri" pitchFamily="34" charset="0"/>
                <a:ea typeface="ＭＳ Ｐゴシック"/>
                <a:cs typeface="ＭＳ Ｐゴシック"/>
              </a:rPr>
              <a:t>rom policy development to working with states on implementation/operations</a:t>
            </a:r>
          </a:p>
          <a:p>
            <a:pPr lvl="1">
              <a:spcAft>
                <a:spcPts val="600"/>
              </a:spcAft>
            </a:pPr>
            <a:r>
              <a:rPr lang="en-US" sz="1200" dirty="0" smtClean="0">
                <a:latin typeface="Calibri" pitchFamily="34" charset="0"/>
                <a:ea typeface="ＭＳ Ｐゴシック"/>
                <a:cs typeface="ＭＳ Ｐゴシック"/>
              </a:rPr>
              <a:t>Assist</a:t>
            </a:r>
            <a:r>
              <a:rPr lang="en-US" sz="1200" baseline="0" dirty="0" smtClean="0">
                <a:latin typeface="Calibri" pitchFamily="34" charset="0"/>
                <a:ea typeface="ＭＳ Ｐゴシック"/>
                <a:cs typeface="ＭＳ Ｐゴシック"/>
              </a:rPr>
              <a:t> states with transitions from waivers to the simplified eligibility groups</a:t>
            </a:r>
            <a:endParaRPr lang="en-US" dirty="0" smtClean="0">
              <a:latin typeface="Calibri" pitchFamily="34" charset="0"/>
              <a:ea typeface="ＭＳ Ｐゴシック"/>
              <a:cs typeface="ＭＳ Ｐゴシック"/>
            </a:endParaRPr>
          </a:p>
          <a:p>
            <a:pPr lvl="1">
              <a:spcAft>
                <a:spcPts val="600"/>
              </a:spcAft>
            </a:pPr>
            <a:r>
              <a:rPr lang="en-US" sz="1200" dirty="0" smtClean="0">
                <a:latin typeface="Calibri" pitchFamily="34" charset="0"/>
                <a:ea typeface="ＭＳ Ｐゴシック"/>
                <a:cs typeface="ＭＳ Ｐゴシック"/>
              </a:rPr>
              <a:t>Provide</a:t>
            </a:r>
            <a:r>
              <a:rPr lang="en-US" sz="1200" baseline="0" dirty="0" smtClean="0">
                <a:latin typeface="Calibri" pitchFamily="34" charset="0"/>
                <a:ea typeface="ＭＳ Ｐゴシック"/>
                <a:cs typeface="ＭＳ Ｐゴシック"/>
              </a:rPr>
              <a:t> t</a:t>
            </a:r>
            <a:r>
              <a:rPr lang="en-US" sz="1200" dirty="0" smtClean="0">
                <a:latin typeface="Calibri" pitchFamily="34" charset="0"/>
                <a:ea typeface="ＭＳ Ｐゴシック"/>
                <a:cs typeface="ＭＳ Ｐゴシック"/>
              </a:rPr>
              <a:t>echnical assistance for states on systems development, policy and operations, other issues as they emerge</a:t>
            </a:r>
          </a:p>
          <a:p>
            <a:pPr lvl="1">
              <a:spcAft>
                <a:spcPts val="600"/>
              </a:spcAft>
            </a:pPr>
            <a:r>
              <a:rPr lang="en-US" sz="1200" dirty="0" smtClean="0">
                <a:latin typeface="Calibri" pitchFamily="34" charset="0"/>
                <a:ea typeface="ＭＳ Ｐゴシック"/>
                <a:cs typeface="ＭＳ Ｐゴシック"/>
              </a:rPr>
              <a:t>Create</a:t>
            </a:r>
            <a:r>
              <a:rPr lang="en-US" sz="1200" baseline="0" dirty="0" smtClean="0">
                <a:latin typeface="Calibri" pitchFamily="34" charset="0"/>
                <a:ea typeface="ＭＳ Ｐゴシック"/>
                <a:cs typeface="ＭＳ Ｐゴシック"/>
              </a:rPr>
              <a:t> a m</a:t>
            </a:r>
            <a:r>
              <a:rPr lang="en-US" sz="1200" dirty="0" smtClean="0">
                <a:latin typeface="Calibri" pitchFamily="34" charset="0"/>
                <a:ea typeface="ＭＳ Ｐゴシック"/>
                <a:cs typeface="ＭＳ Ｐゴシック"/>
              </a:rPr>
              <a:t>ulti-disciplinary State Operations and Technical Assistance (SOTA) teams to provide coordinated point of contact and support </a:t>
            </a:r>
          </a:p>
          <a:p>
            <a:pPr lvl="1">
              <a:spcAft>
                <a:spcPts val="600"/>
              </a:spcAft>
            </a:pPr>
            <a:r>
              <a:rPr lang="en-US" sz="1200" dirty="0" smtClean="0">
                <a:latin typeface="Calibri" pitchFamily="34" charset="0"/>
                <a:ea typeface="ＭＳ Ｐゴシック"/>
                <a:cs typeface="ＭＳ Ｐゴシック"/>
              </a:rPr>
              <a:t>Work</a:t>
            </a:r>
            <a:r>
              <a:rPr lang="en-US" sz="1200" baseline="0" dirty="0" smtClean="0">
                <a:latin typeface="Calibri" pitchFamily="34" charset="0"/>
                <a:ea typeface="ＭＳ Ｐゴシック"/>
                <a:cs typeface="ＭＳ Ｐゴシック"/>
              </a:rPr>
              <a:t> in partnership with states to develop the state based Exchanges </a:t>
            </a:r>
            <a:r>
              <a:rPr lang="en-US" sz="1200" dirty="0" smtClean="0">
                <a:latin typeface="Calibri" pitchFamily="34" charset="0"/>
                <a:ea typeface="ＭＳ Ｐゴシック"/>
                <a:cs typeface="ＭＳ Ｐゴシック"/>
              </a:rPr>
              <a:t> </a:t>
            </a:r>
          </a:p>
        </p:txBody>
      </p:sp>
      <p:sp>
        <p:nvSpPr>
          <p:cNvPr id="89091" name="Slide Number Placeholder 3"/>
          <p:cNvSpPr>
            <a:spLocks noGrp="1"/>
          </p:cNvSpPr>
          <p:nvPr>
            <p:ph type="sldNum" sz="quarter" idx="5"/>
          </p:nvPr>
        </p:nvSpPr>
        <p:spPr bwMode="auto">
          <a:noFill/>
          <a:ln>
            <a:miter lim="800000"/>
            <a:headEnd/>
            <a:tailEnd/>
          </a:ln>
        </p:spPr>
        <p:txBody>
          <a:bodyPr/>
          <a:lstStyle/>
          <a:p>
            <a:fld id="{B3506501-39D6-4CAA-AB08-70142049A4AE}" type="slidenum">
              <a:rPr lang="en-US" smtClean="0">
                <a:latin typeface="Arial" charset="0"/>
                <a:ea typeface="ＭＳ Ｐゴシック"/>
                <a:cs typeface="ＭＳ Ｐゴシック"/>
              </a:rPr>
              <a:pPr/>
              <a:t>42</a:t>
            </a:fld>
            <a:endParaRPr lang="en-US" dirty="0" smtClean="0">
              <a:latin typeface="Arial" charset="0"/>
              <a:ea typeface="ＭＳ Ｐゴシック"/>
              <a:cs typeface="ＭＳ Ｐゴシック"/>
            </a:endParaRPr>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Slide Image Placeholder 1"/>
          <p:cNvSpPr>
            <a:spLocks noGrp="1" noRot="1" noChangeAspect="1" noTextEdit="1"/>
          </p:cNvSpPr>
          <p:nvPr>
            <p:ph type="sldImg"/>
          </p:nvPr>
        </p:nvSpPr>
        <p:spPr bwMode="auto">
          <a:noFill/>
          <a:ln>
            <a:solidFill>
              <a:srgbClr val="000000"/>
            </a:solidFill>
            <a:miter lim="800000"/>
            <a:headEnd/>
            <a:tailEnd/>
          </a:ln>
        </p:spPr>
      </p:sp>
      <p:sp>
        <p:nvSpPr>
          <p:cNvPr id="87043"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i="1" dirty="0" smtClean="0">
                <a:cs typeface="Arial" charset="0"/>
              </a:rPr>
              <a:t>Medicare Savings Programs (MSP) </a:t>
            </a:r>
            <a:r>
              <a:rPr lang="en-US" dirty="0" smtClean="0">
                <a:cs typeface="Arial" charset="0"/>
              </a:rPr>
              <a:t>explains programs that help pay Medicare costs for people with limited income and resources.</a:t>
            </a:r>
            <a:endParaRPr lang="en-US" dirty="0" smtClean="0"/>
          </a:p>
        </p:txBody>
      </p:sp>
      <p:sp>
        <p:nvSpPr>
          <p:cNvPr id="8704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DBD36F94-D5A6-4AF9-9840-167F0DB1F8DB}" type="slidenum">
              <a:rPr lang="en-US" smtClean="0"/>
              <a:pPr/>
              <a:t>43</a:t>
            </a:fld>
            <a:endParaRPr lang="en-US" dirty="0" smtClean="0"/>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defTabSz="964935"/>
            <a:fld id="{6E8951E7-65A5-4BFD-B4B8-FCC06AE4AAA2}" type="slidenum">
              <a:rPr lang="en-US" smtClean="0"/>
              <a:pPr defTabSz="964935"/>
              <a:t>44</a:t>
            </a:fld>
            <a:endParaRPr lang="en-US" dirty="0" smtClean="0"/>
          </a:p>
        </p:txBody>
      </p:sp>
      <p:sp>
        <p:nvSpPr>
          <p:cNvPr id="88067" name="Rectangle 2"/>
          <p:cNvSpPr>
            <a:spLocks noGrp="1" noRot="1" noChangeAspect="1" noChangeArrowheads="1" noTextEdit="1"/>
          </p:cNvSpPr>
          <p:nvPr>
            <p:ph type="sldImg"/>
          </p:nvPr>
        </p:nvSpPr>
        <p:spPr bwMode="auto">
          <a:xfrm>
            <a:off x="1257300" y="720725"/>
            <a:ext cx="4802188" cy="3600450"/>
          </a:xfrm>
          <a:noFill/>
          <a:ln>
            <a:solidFill>
              <a:srgbClr val="000000"/>
            </a:solidFill>
            <a:miter lim="800000"/>
            <a:headEnd/>
            <a:tailEnd/>
          </a:ln>
        </p:spPr>
      </p:sp>
      <p:sp>
        <p:nvSpPr>
          <p:cNvPr id="88068" name="Rectangle 3"/>
          <p:cNvSpPr>
            <a:spLocks noGrp="1" noChangeArrowheads="1"/>
          </p:cNvSpPr>
          <p:nvPr>
            <p:ph type="body" idx="1"/>
          </p:nvPr>
        </p:nvSpPr>
        <p:spPr bwMode="auto">
          <a:xfrm>
            <a:off x="685801" y="4640580"/>
            <a:ext cx="5943600" cy="4320540"/>
          </a:xfrm>
          <a:noFill/>
        </p:spPr>
        <p:txBody>
          <a:bodyPr wrap="square" numCol="1" anchor="t" anchorCtr="0" compatLnSpc="1">
            <a:prstTxWarp prst="textNoShape">
              <a:avLst/>
            </a:prstTxWarp>
          </a:bodyPr>
          <a:lstStyle/>
          <a:p>
            <a:pPr>
              <a:spcBef>
                <a:spcPts val="600"/>
              </a:spcBef>
            </a:pPr>
            <a:r>
              <a:rPr lang="en-US" sz="1200" kern="1200" dirty="0" smtClean="0">
                <a:solidFill>
                  <a:schemeClr val="tx1"/>
                </a:solidFill>
                <a:latin typeface="+mn-lt"/>
                <a:ea typeface="+mn-ea"/>
                <a:cs typeface="+mn-cs"/>
              </a:rPr>
              <a:t>States have other programs that pay Medicare premiums and, in some cases, may also pay Medicare deductibles and coinsurance for people with limited income and resources. These programs frequently have higher income and resource guidelines than Medicaid</a:t>
            </a:r>
            <a:r>
              <a:rPr lang="en-US" dirty="0" smtClean="0"/>
              <a:t> and are</a:t>
            </a:r>
            <a:r>
              <a:rPr lang="en-US" sz="1200" kern="1200" dirty="0" smtClean="0">
                <a:solidFill>
                  <a:schemeClr val="tx1"/>
                </a:solidFill>
                <a:latin typeface="+mn-lt"/>
                <a:ea typeface="+mn-ea"/>
                <a:cs typeface="+mn-cs"/>
              </a:rPr>
              <a:t> called Medicare Savings Programs. Eligibility for these programs is determined by income and resource levels. The income amounts are updated annually with the Federal poverty level.</a:t>
            </a:r>
          </a:p>
          <a:p>
            <a:pPr>
              <a:spcBef>
                <a:spcPts val="600"/>
              </a:spcBef>
            </a:pPr>
            <a:r>
              <a:rPr lang="en-US" sz="1200" kern="1200" dirty="0" smtClean="0">
                <a:solidFill>
                  <a:schemeClr val="tx1"/>
                </a:solidFill>
                <a:latin typeface="+mn-lt"/>
                <a:ea typeface="+mn-ea"/>
                <a:cs typeface="+mn-cs"/>
              </a:rPr>
              <a:t>Additionally, some states offer their own programs to help people with Medicare pay the out-of-pocket costs of health care, including State Pharmacy Assistance Programs.</a:t>
            </a:r>
          </a:p>
          <a:p>
            <a:pPr>
              <a:spcBef>
                <a:spcPts val="600"/>
              </a:spcBef>
            </a:pPr>
            <a:r>
              <a:rPr lang="en-US" sz="1200" kern="1200" dirty="0" smtClean="0">
                <a:solidFill>
                  <a:schemeClr val="tx1"/>
                </a:solidFill>
                <a:latin typeface="+mn-lt"/>
                <a:ea typeface="+mn-ea"/>
                <a:cs typeface="+mn-cs"/>
              </a:rPr>
              <a:t>You can contact your local Medicaid office or the State Health Insurance Assistance Program (SHIP) in your state to find out which programs may be available to you. You can find the contact information for your local SHIP by visiting www.medicare.gov on the web or by calling 1-800-MEDICARE (1-800-633-4227). TTY users should call 1-877-486-2048.</a:t>
            </a:r>
          </a:p>
          <a:p>
            <a:pPr marL="174625" lvl="1" indent="-174625" eaLnBrk="1" hangingPunct="1">
              <a:spcBef>
                <a:spcPts val="600"/>
              </a:spcBef>
              <a:buNone/>
            </a:pPr>
            <a:endParaRPr lang="en-US" dirty="0" smtClean="0"/>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Slide Image Placeholder 1"/>
          <p:cNvSpPr>
            <a:spLocks noGrp="1" noRot="1" noChangeAspect="1" noTextEdit="1"/>
          </p:cNvSpPr>
          <p:nvPr>
            <p:ph type="sldImg"/>
          </p:nvPr>
        </p:nvSpPr>
        <p:spPr bwMode="auto">
          <a:noFill/>
          <a:ln>
            <a:solidFill>
              <a:srgbClr val="000000"/>
            </a:solidFill>
            <a:miter lim="800000"/>
            <a:headEnd/>
            <a:tailEnd/>
          </a:ln>
        </p:spPr>
      </p:sp>
      <p:sp>
        <p:nvSpPr>
          <p:cNvPr id="79875" name="Notes Placeholder 2"/>
          <p:cNvSpPr>
            <a:spLocks noGrp="1"/>
          </p:cNvSpPr>
          <p:nvPr>
            <p:ph type="body" idx="1"/>
          </p:nvPr>
        </p:nvSpPr>
        <p:spPr bwMode="auto"/>
        <p:txBody>
          <a:bodyPr wrap="square" numCol="1" anchor="t" anchorCtr="0" compatLnSpc="1">
            <a:prstTxWarp prst="textNoShape">
              <a:avLst/>
            </a:prstTxWarp>
          </a:bodyPr>
          <a:lstStyle/>
          <a:p>
            <a:pPr>
              <a:spcBef>
                <a:spcPts val="600"/>
              </a:spcBef>
              <a:defRPr/>
            </a:pPr>
            <a:r>
              <a:rPr lang="en-US" dirty="0" smtClean="0"/>
              <a:t>The Qualified Medicare Beneficiary (QMB) program was established by the Medicare Catastrophic Coverage Act of 1988. To qualify for QMB you must be eligible for Medicare Part A, and have an income not exceeding 100% of the Federal Poverty Level (FPL). This will be effective the first month following the month QMB eligibility is approved. Eligibility cannot be retroactive. If you qualify for QMB, you get help paying your Part A and Part B premiums, deductibles, co-insurance, and copays.</a:t>
            </a:r>
          </a:p>
          <a:p>
            <a:pPr>
              <a:spcBef>
                <a:spcPts val="600"/>
              </a:spcBef>
              <a:defRPr/>
            </a:pPr>
            <a:r>
              <a:rPr lang="en-US" dirty="0" smtClean="0"/>
              <a:t>The Specified Low-income Medicare Beneficiary (SLMB) program was established by OBRA law of 1990 and became effective January 1, 1993. To qualify for SLMB, you must be eligible for Medicare Part A and have an income that is at least 100%, but does not exceed 120% of the FPL. If you qualify for SLMB, you get help paying for your Part B premium.</a:t>
            </a:r>
          </a:p>
          <a:p>
            <a:pPr>
              <a:spcBef>
                <a:spcPts val="600"/>
              </a:spcBef>
              <a:defRPr/>
            </a:pPr>
            <a:r>
              <a:rPr lang="en-US" dirty="0" smtClean="0"/>
              <a:t>Note: Effective January 1, 2012, the resource limits for the QMB, SLMB and QI programs are $6,940 for a single person and $10,410 for a married person living with a spouse and no other dependents. These resource limits are adjusted on January 1 of each year, based upon the change in the annual consumer price index (CPI) since September of the previous year. States must use the new resource limits when determining eligibility for these programs. </a:t>
            </a:r>
          </a:p>
        </p:txBody>
      </p:sp>
      <p:sp>
        <p:nvSpPr>
          <p:cNvPr id="911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A9BC10EF-9EA6-4E9A-9B5A-3656AD71D83A}" type="slidenum">
              <a:rPr lang="en-US" smtClean="0"/>
              <a:pPr/>
              <a:t>45</a:t>
            </a:fld>
            <a:endParaRPr lang="en-US" dirty="0" smtClean="0"/>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Slide Image Placeholder 1"/>
          <p:cNvSpPr>
            <a:spLocks noGrp="1" noRot="1" noChangeAspect="1" noTextEdit="1"/>
          </p:cNvSpPr>
          <p:nvPr>
            <p:ph type="sldImg"/>
          </p:nvPr>
        </p:nvSpPr>
        <p:spPr bwMode="auto">
          <a:noFill/>
          <a:ln>
            <a:solidFill>
              <a:srgbClr val="000000"/>
            </a:solidFill>
            <a:miter lim="800000"/>
            <a:headEnd/>
            <a:tailEnd/>
          </a:ln>
        </p:spPr>
      </p:sp>
      <p:sp>
        <p:nvSpPr>
          <p:cNvPr id="80899" name="Notes Placeholder 2"/>
          <p:cNvSpPr>
            <a:spLocks noGrp="1"/>
          </p:cNvSpPr>
          <p:nvPr>
            <p:ph type="body" idx="1"/>
          </p:nvPr>
        </p:nvSpPr>
        <p:spPr bwMode="auto">
          <a:xfrm>
            <a:off x="685800" y="4560888"/>
            <a:ext cx="5943600" cy="4319587"/>
          </a:xfrm>
        </p:spPr>
        <p:txBody>
          <a:bodyPr wrap="square" numCol="1" anchor="t" anchorCtr="0" compatLnSpc="1">
            <a:prstTxWarp prst="textNoShape">
              <a:avLst/>
            </a:prstTxWarp>
          </a:bodyPr>
          <a:lstStyle/>
          <a:p>
            <a:pPr>
              <a:spcBef>
                <a:spcPts val="600"/>
              </a:spcBef>
              <a:defRPr/>
            </a:pPr>
            <a:r>
              <a:rPr lang="en-US" dirty="0" smtClean="0"/>
              <a:t>The Qualified Individual (QI) program was established by the BBA of 1997. It is fully Federal funded. Congress only appropriated a limited amount of funds to each state. To qualify for QI, you must be eligible for Medicare Part A, and have an income not exceeding 135% of the Federal Poverty Level (FPL). If you qualify for QI, and there are still funds available in your state, you get help paying your Part B premium.</a:t>
            </a:r>
          </a:p>
          <a:p>
            <a:pPr eaLnBrk="1" fontAlgn="auto" hangingPunct="1">
              <a:spcBef>
                <a:spcPts val="600"/>
              </a:spcBef>
              <a:defRPr/>
            </a:pPr>
            <a:r>
              <a:rPr lang="en-US" dirty="0" smtClean="0"/>
              <a:t>The Qualified Disabled and Working Individual (QDWI) program was established by the OBRA law of 1989. To qualify for QDWI, you must be entitled to Medicare Part A because of a loss of disability-based Part A due to earnings exceeding Substantial Gainful Activity (SGA), and have an income not higher than 200% of the FPL, and you cannot be otherwise eligible for Medicaid. If you qualify you get help paying your Part A premium. States can charge premiums if income is between 150% and 200% FPL. Resources not exceeding twice maximum for SSI (in 2012 $4,000 for an individual and $6,000 for married couple).</a:t>
            </a:r>
          </a:p>
          <a:p>
            <a:pPr marL="0" indent="1679">
              <a:spcBef>
                <a:spcPts val="600"/>
              </a:spcBef>
              <a:buNone/>
              <a:defRPr/>
            </a:pPr>
            <a:r>
              <a:rPr lang="en-US" b="1" dirty="0" smtClean="0"/>
              <a:t>NOTE: </a:t>
            </a:r>
            <a:r>
              <a:rPr lang="en-US" dirty="0" smtClean="0"/>
              <a:t>This chart is provided as a handout in the </a:t>
            </a:r>
            <a:r>
              <a:rPr lang="en-US" smtClean="0"/>
              <a:t>corresponding workbook’s Appendix.</a:t>
            </a:r>
            <a:endParaRPr lang="en-US" dirty="0" smtClean="0"/>
          </a:p>
          <a:p>
            <a:pPr marL="119149" indent="-119149">
              <a:buNone/>
              <a:defRPr/>
            </a:pPr>
            <a:endParaRPr lang="en-US" dirty="0" smtClean="0"/>
          </a:p>
          <a:p>
            <a:pPr marL="119149" indent="-119149">
              <a:defRPr/>
            </a:pPr>
            <a:endParaRPr lang="en-US" dirty="0" smtClean="0"/>
          </a:p>
          <a:p>
            <a:pPr>
              <a:defRPr/>
            </a:pPr>
            <a:endParaRPr lang="en-US" dirty="0" smtClean="0"/>
          </a:p>
          <a:p>
            <a:pPr eaLnBrk="1" hangingPunct="1">
              <a:buFontTx/>
              <a:buChar char="•"/>
              <a:defRPr/>
            </a:pPr>
            <a:endParaRPr lang="en-US" dirty="0" smtClean="0"/>
          </a:p>
          <a:p>
            <a:pPr>
              <a:defRPr/>
            </a:pPr>
            <a:endParaRPr lang="en-US" dirty="0" smtClean="0"/>
          </a:p>
        </p:txBody>
      </p:sp>
      <p:sp>
        <p:nvSpPr>
          <p:cNvPr id="9216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54F8276D-2355-4EA6-B008-E01D91CBE24E}" type="slidenum">
              <a:rPr lang="en-US" smtClean="0"/>
              <a:pPr/>
              <a:t>46</a:t>
            </a:fld>
            <a:endParaRPr lang="en-US" dirty="0" smtClean="0"/>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defTabSz="964935"/>
            <a:fld id="{DFF017AD-1AC9-4D1F-B49B-35BB64C344E3}" type="slidenum">
              <a:rPr lang="en-US" smtClean="0"/>
              <a:pPr defTabSz="964935"/>
              <a:t>47</a:t>
            </a:fld>
            <a:endParaRPr lang="en-US" dirty="0" smtClean="0"/>
          </a:p>
        </p:txBody>
      </p:sp>
      <p:sp>
        <p:nvSpPr>
          <p:cNvPr id="94211" name="Rectangle 2"/>
          <p:cNvSpPr>
            <a:spLocks noChangeArrowheads="1"/>
          </p:cNvSpPr>
          <p:nvPr/>
        </p:nvSpPr>
        <p:spPr bwMode="auto">
          <a:xfrm>
            <a:off x="0" y="9119474"/>
            <a:ext cx="4714240" cy="481726"/>
          </a:xfrm>
          <a:prstGeom prst="rect">
            <a:avLst/>
          </a:prstGeom>
          <a:noFill/>
          <a:ln w="12700">
            <a:noFill/>
            <a:miter lim="800000"/>
            <a:headEnd/>
            <a:tailEnd/>
          </a:ln>
        </p:spPr>
        <p:txBody>
          <a:bodyPr lIns="95826" tIns="47074" rIns="95826" bIns="47074" anchor="b"/>
          <a:lstStyle/>
          <a:p>
            <a:pPr eaLnBrk="0" hangingPunct="0"/>
            <a:endParaRPr lang="en-US" sz="800" i="1" dirty="0">
              <a:latin typeface="Times New Roman" pitchFamily="18" charset="0"/>
            </a:endParaRPr>
          </a:p>
        </p:txBody>
      </p:sp>
      <p:sp>
        <p:nvSpPr>
          <p:cNvPr id="94212" name="Rectangle 3"/>
          <p:cNvSpPr>
            <a:spLocks noGrp="1" noRot="1" noChangeAspect="1" noChangeArrowheads="1" noTextEdit="1"/>
          </p:cNvSpPr>
          <p:nvPr>
            <p:ph type="sldImg"/>
          </p:nvPr>
        </p:nvSpPr>
        <p:spPr bwMode="auto">
          <a:xfrm>
            <a:off x="1257300" y="720725"/>
            <a:ext cx="4802188" cy="3600450"/>
          </a:xfrm>
          <a:noFill/>
          <a:ln>
            <a:solidFill>
              <a:srgbClr val="000000"/>
            </a:solidFill>
            <a:miter lim="800000"/>
            <a:headEnd/>
            <a:tailEnd/>
          </a:ln>
        </p:spPr>
      </p:sp>
      <p:sp>
        <p:nvSpPr>
          <p:cNvPr id="94213" name="Rectangle 4"/>
          <p:cNvSpPr>
            <a:spLocks noGrp="1" noChangeArrowheads="1"/>
          </p:cNvSpPr>
          <p:nvPr>
            <p:ph type="body" idx="1"/>
          </p:nvPr>
        </p:nvSpPr>
        <p:spPr bwMode="auto">
          <a:xfrm>
            <a:off x="685800" y="4560570"/>
            <a:ext cx="5943601" cy="4558904"/>
          </a:xfrm>
          <a:noFill/>
        </p:spPr>
        <p:txBody>
          <a:bodyPr wrap="square" numCol="1" anchor="t" anchorCtr="0" compatLnSpc="1">
            <a:prstTxWarp prst="textNoShape">
              <a:avLst/>
            </a:prstTxWarp>
          </a:bodyPr>
          <a:lstStyle/>
          <a:p>
            <a:pPr eaLnBrk="1" hangingPunct="1">
              <a:spcBef>
                <a:spcPts val="600"/>
              </a:spcBef>
            </a:pPr>
            <a:r>
              <a:rPr lang="en-US" dirty="0" smtClean="0"/>
              <a:t>Here are some steps you can take to find out if you qualify for help with your Medicare out-of-pocket expenses:</a:t>
            </a:r>
          </a:p>
          <a:p>
            <a:pPr marL="252770" lvl="1" indent="-124183" eaLnBrk="1" hangingPunct="1">
              <a:spcBef>
                <a:spcPts val="600"/>
              </a:spcBef>
            </a:pPr>
            <a:r>
              <a:rPr lang="en-US" dirty="0" smtClean="0"/>
              <a:t>First, review the income and resource (or asset) guidelines for your area.</a:t>
            </a:r>
          </a:p>
          <a:p>
            <a:pPr marL="252770" lvl="1" indent="-124183" eaLnBrk="1" hangingPunct="1">
              <a:spcBef>
                <a:spcPts val="600"/>
              </a:spcBef>
            </a:pPr>
            <a:r>
              <a:rPr lang="en-US" dirty="0" smtClean="0"/>
              <a:t>If you think you may qualify, collect the personal documents the agency requires for the application process. You will need the following:</a:t>
            </a:r>
          </a:p>
          <a:p>
            <a:pPr marL="360802" lvl="3" indent="-124183" eaLnBrk="1" hangingPunct="1">
              <a:spcBef>
                <a:spcPts val="600"/>
              </a:spcBef>
              <a:buSzPct val="100000"/>
              <a:buFont typeface="Arial" pitchFamily="34" charset="0"/>
              <a:buChar char="•"/>
            </a:pPr>
            <a:r>
              <a:rPr lang="en-US" dirty="0" smtClean="0"/>
              <a:t>Medicare card</a:t>
            </a:r>
          </a:p>
          <a:p>
            <a:pPr marL="360802" lvl="3" indent="-124183" eaLnBrk="1" hangingPunct="1">
              <a:spcBef>
                <a:spcPts val="600"/>
              </a:spcBef>
              <a:buSzPct val="100000"/>
              <a:buFont typeface="Arial" pitchFamily="34" charset="0"/>
              <a:buChar char="•"/>
            </a:pPr>
            <a:r>
              <a:rPr lang="en-US" dirty="0" smtClean="0"/>
              <a:t>Proof of identity</a:t>
            </a:r>
          </a:p>
          <a:p>
            <a:pPr marL="360802" lvl="3" indent="-124183" eaLnBrk="1" hangingPunct="1">
              <a:spcBef>
                <a:spcPts val="600"/>
              </a:spcBef>
              <a:buSzPct val="100000"/>
              <a:buFont typeface="Arial" pitchFamily="34" charset="0"/>
              <a:buChar char="•"/>
            </a:pPr>
            <a:r>
              <a:rPr lang="en-US" dirty="0" smtClean="0"/>
              <a:t>Proof of residence</a:t>
            </a:r>
          </a:p>
          <a:p>
            <a:pPr marL="360802" lvl="3" indent="-124183" eaLnBrk="1" hangingPunct="1">
              <a:spcBef>
                <a:spcPts val="600"/>
              </a:spcBef>
              <a:buSzPct val="100000"/>
              <a:buFont typeface="Arial" pitchFamily="34" charset="0"/>
              <a:buChar char="•"/>
            </a:pPr>
            <a:r>
              <a:rPr lang="en-US" dirty="0" smtClean="0"/>
              <a:t>Proof of any income, including pension checks, Social Security payments, etc.</a:t>
            </a:r>
          </a:p>
          <a:p>
            <a:pPr marL="360802" lvl="3" indent="-124183" eaLnBrk="1" hangingPunct="1">
              <a:spcBef>
                <a:spcPts val="600"/>
              </a:spcBef>
              <a:buSzPct val="100000"/>
              <a:buFont typeface="Arial" pitchFamily="34" charset="0"/>
              <a:buChar char="•"/>
            </a:pPr>
            <a:r>
              <a:rPr lang="en-US" dirty="0" smtClean="0"/>
              <a:t>Recent bank statements</a:t>
            </a:r>
          </a:p>
          <a:p>
            <a:pPr marL="360802" lvl="3" indent="-124183" eaLnBrk="1" hangingPunct="1">
              <a:spcBef>
                <a:spcPts val="600"/>
              </a:spcBef>
              <a:buSzPct val="100000"/>
              <a:buFont typeface="Arial" pitchFamily="34" charset="0"/>
              <a:buChar char="•"/>
            </a:pPr>
            <a:r>
              <a:rPr lang="en-US" dirty="0" smtClean="0"/>
              <a:t>Property deeds</a:t>
            </a:r>
          </a:p>
          <a:p>
            <a:pPr marL="360802" lvl="3" indent="-124183" eaLnBrk="1" hangingPunct="1">
              <a:spcBef>
                <a:spcPts val="600"/>
              </a:spcBef>
              <a:buSzPct val="100000"/>
              <a:buFont typeface="Arial" pitchFamily="34" charset="0"/>
              <a:buChar char="•"/>
            </a:pPr>
            <a:r>
              <a:rPr lang="en-US" dirty="0" smtClean="0"/>
              <a:t>Insurance policies</a:t>
            </a:r>
          </a:p>
          <a:p>
            <a:pPr marL="360802" lvl="3" indent="-124183" eaLnBrk="1" hangingPunct="1">
              <a:spcBef>
                <a:spcPts val="600"/>
              </a:spcBef>
              <a:buSzPct val="100000"/>
              <a:buFont typeface="Arial" pitchFamily="34" charset="0"/>
              <a:buChar char="•"/>
            </a:pPr>
            <a:r>
              <a:rPr lang="en-US" dirty="0" smtClean="0"/>
              <a:t>Financial statements for bonds or stocks</a:t>
            </a:r>
          </a:p>
          <a:p>
            <a:pPr marL="360802" lvl="3" indent="-124183" eaLnBrk="1" hangingPunct="1">
              <a:spcBef>
                <a:spcPts val="600"/>
              </a:spcBef>
              <a:buSzPct val="100000"/>
              <a:buFont typeface="Arial" pitchFamily="34" charset="0"/>
              <a:buChar char="•"/>
            </a:pPr>
            <a:r>
              <a:rPr lang="en-US" dirty="0" smtClean="0"/>
              <a:t>Proof of funeral or burial policies</a:t>
            </a:r>
          </a:p>
          <a:p>
            <a:pPr lvl="1" indent="-112713" eaLnBrk="1" hangingPunct="1">
              <a:spcBef>
                <a:spcPts val="600"/>
              </a:spcBef>
              <a:buFont typeface="Wingdings" pitchFamily="2" charset="2"/>
              <a:buChar char="§"/>
            </a:pPr>
            <a:r>
              <a:rPr lang="en-US" dirty="0" smtClean="0"/>
              <a:t>You can get more information by contacting your state Medical Assistance office, your local SHIP program, or your local Area Agency on Aging.</a:t>
            </a:r>
          </a:p>
          <a:p>
            <a:pPr lvl="1" indent="-112713" eaLnBrk="1" hangingPunct="1">
              <a:spcBef>
                <a:spcPts val="600"/>
              </a:spcBef>
              <a:buFont typeface="Wingdings" pitchFamily="2" charset="2"/>
              <a:buChar char="§"/>
            </a:pPr>
            <a:r>
              <a:rPr lang="en-US" dirty="0" smtClean="0"/>
              <a:t>Finally, complete an application with your state Medical Assistance office.</a:t>
            </a:r>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Slide Image Placeholder 1"/>
          <p:cNvSpPr>
            <a:spLocks noGrp="1" noRot="1" noChangeAspect="1" noTextEdit="1"/>
          </p:cNvSpPr>
          <p:nvPr>
            <p:ph type="sldImg"/>
          </p:nvPr>
        </p:nvSpPr>
        <p:spPr bwMode="auto">
          <a:noFill/>
          <a:ln>
            <a:solidFill>
              <a:srgbClr val="000000"/>
            </a:solidFill>
            <a:miter lim="800000"/>
            <a:headEnd/>
            <a:tailEnd/>
          </a:ln>
        </p:spPr>
      </p:sp>
      <p:sp>
        <p:nvSpPr>
          <p:cNvPr id="81923" name="Notes Placeholder 2"/>
          <p:cNvSpPr>
            <a:spLocks noGrp="1"/>
          </p:cNvSpPr>
          <p:nvPr>
            <p:ph type="body" idx="1"/>
          </p:nvPr>
        </p:nvSpPr>
        <p:spPr bwMode="auto">
          <a:xfrm>
            <a:off x="685801" y="4560570"/>
            <a:ext cx="5943600" cy="4320540"/>
          </a:xfrm>
        </p:spPr>
        <p:txBody>
          <a:bodyPr wrap="square" numCol="1" anchor="t" anchorCtr="0" compatLnSpc="1">
            <a:prstTxWarp prst="textNoShape">
              <a:avLst/>
            </a:prstTxWarp>
          </a:bodyPr>
          <a:lstStyle/>
          <a:p>
            <a:pPr>
              <a:spcBef>
                <a:spcPts val="600"/>
              </a:spcBef>
              <a:defRPr/>
            </a:pPr>
            <a:r>
              <a:rPr lang="en-US" dirty="0" smtClean="0">
                <a:cs typeface="Arial" charset="0"/>
              </a:rPr>
              <a:t>Medicaid waivers allow the state to receive Federal Medicaid matching funds for its expenditures that normally would not be covered, even though it is no longer in compliance with certain requirements or limitations of the Federal Medicaid statute. </a:t>
            </a:r>
          </a:p>
          <a:p>
            <a:pPr>
              <a:spcBef>
                <a:spcPts val="600"/>
              </a:spcBef>
              <a:defRPr/>
            </a:pPr>
            <a:r>
              <a:rPr lang="en-US" dirty="0" smtClean="0">
                <a:cs typeface="Arial" charset="0"/>
              </a:rPr>
              <a:t>Waivers allow states alternatives to delivering care from traditional Medicaid.</a:t>
            </a:r>
          </a:p>
          <a:p>
            <a:pPr lvl="1" indent="-163513">
              <a:spcBef>
                <a:spcPts val="600"/>
              </a:spcBef>
              <a:defRPr/>
            </a:pPr>
            <a:r>
              <a:rPr lang="en-US" dirty="0" smtClean="0">
                <a:cs typeface="Arial" charset="0"/>
              </a:rPr>
              <a:t>Section 1915(b) waivers—states may restrict the choice of providers that Medicaid beneficiaries would otherwise have.</a:t>
            </a:r>
          </a:p>
          <a:p>
            <a:pPr marL="225425" indent="-163513">
              <a:spcBef>
                <a:spcPts val="600"/>
              </a:spcBef>
              <a:buFont typeface="Wingdings" pitchFamily="2" charset="2"/>
              <a:buChar char="§"/>
              <a:defRPr/>
            </a:pPr>
            <a:r>
              <a:rPr lang="en-US" dirty="0" smtClean="0">
                <a:cs typeface="Arial" charset="0"/>
              </a:rPr>
              <a:t>Program waivers such as the 1915(c) waiver for home-and community-based services–– states may receive Federal matching funds for services for which Federal matching funds are not otherwise available.  1915(c) waiver services can be provided to Medicaid eligible</a:t>
            </a:r>
            <a:r>
              <a:rPr lang="en-US" baseline="0" dirty="0" smtClean="0">
                <a:cs typeface="Arial" charset="0"/>
              </a:rPr>
              <a:t> individuals who meet an institutional level of care.</a:t>
            </a:r>
            <a:endParaRPr lang="en-US" dirty="0" smtClean="0">
              <a:cs typeface="Arial" charset="0"/>
            </a:endParaRPr>
          </a:p>
          <a:p>
            <a:pPr lvl="1" indent="-163513">
              <a:spcBef>
                <a:spcPts val="600"/>
              </a:spcBef>
              <a:defRPr/>
            </a:pPr>
            <a:r>
              <a:rPr lang="en-US" dirty="0" smtClean="0">
                <a:cs typeface="Arial" charset="0"/>
              </a:rPr>
              <a:t>Demonstration waivers such as the section 1115 waivers—states may receive Federal matching funds for covering certain categories of individuals for which Federal matching funds are not otherwise available. </a:t>
            </a:r>
          </a:p>
          <a:p>
            <a:pPr lvl="1">
              <a:defRPr/>
            </a:pPr>
            <a:endParaRPr lang="en-US" dirty="0" smtClean="0">
              <a:cs typeface="Arial" charset="0"/>
            </a:endParaRPr>
          </a:p>
          <a:p>
            <a:pPr lvl="1">
              <a:buNone/>
              <a:defRPr/>
            </a:pPr>
            <a:endParaRPr lang="en-US" dirty="0" smtClean="0">
              <a:cs typeface="Arial" charset="0"/>
            </a:endParaRPr>
          </a:p>
          <a:p>
            <a:pPr>
              <a:defRPr/>
            </a:pPr>
            <a:endParaRPr lang="en-US" dirty="0" smtClean="0">
              <a:cs typeface="Arial" charset="0"/>
            </a:endParaRPr>
          </a:p>
        </p:txBody>
      </p:sp>
      <p:sp>
        <p:nvSpPr>
          <p:cNvPr id="9318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defTabSz="964935"/>
            <a:fld id="{4CA4012B-1266-417A-BAC3-42146378459E}" type="slidenum">
              <a:rPr lang="en-US" smtClean="0"/>
              <a:pPr defTabSz="964935"/>
              <a:t>48</a:t>
            </a:fld>
            <a:endParaRPr lang="en-US" dirty="0" smtClean="0"/>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074"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fld id="{116F9648-C7CC-4BE4-B425-F8A27F72EEE9}" type="slidenum">
              <a:rPr lang="en-US" smtClean="0"/>
              <a:pPr/>
              <a:t>49</a:t>
            </a:fld>
            <a:endParaRPr lang="en-US" dirty="0" smtClean="0"/>
          </a:p>
        </p:txBody>
      </p:sp>
      <p:sp>
        <p:nvSpPr>
          <p:cNvPr id="131075" name="Rectangle 2"/>
          <p:cNvSpPr>
            <a:spLocks noGrp="1" noRot="1" noChangeAspect="1" noChangeArrowheads="1" noTextEdit="1"/>
          </p:cNvSpPr>
          <p:nvPr>
            <p:ph type="sldImg"/>
          </p:nvPr>
        </p:nvSpPr>
        <p:spPr bwMode="auto">
          <a:xfrm>
            <a:off x="1277938" y="720725"/>
            <a:ext cx="4799012" cy="3598863"/>
          </a:xfrm>
          <a:noFill/>
          <a:ln>
            <a:solidFill>
              <a:srgbClr val="000000"/>
            </a:solidFill>
            <a:miter lim="800000"/>
            <a:headEnd/>
            <a:tailEnd/>
          </a:ln>
        </p:spPr>
      </p:sp>
      <p:sp>
        <p:nvSpPr>
          <p:cNvPr id="131076" name="Rectangle 3"/>
          <p:cNvSpPr>
            <a:spLocks noGrp="1" noChangeArrowheads="1"/>
          </p:cNvSpPr>
          <p:nvPr>
            <p:ph type="body" idx="1"/>
          </p:nvPr>
        </p:nvSpPr>
        <p:spPr bwMode="auto">
          <a:xfrm>
            <a:off x="976314" y="4560889"/>
            <a:ext cx="5287962" cy="4735511"/>
          </a:xfrm>
          <a:noFill/>
        </p:spPr>
        <p:txBody>
          <a:bodyPr wrap="square" lIns="96253" tIns="48127" rIns="96253" bIns="48127" numCol="1" anchor="t" anchorCtr="0" compatLnSpc="1">
            <a:prstTxWarp prst="textNoShape">
              <a:avLst/>
            </a:prstTxWarp>
            <a:normAutofit/>
          </a:bodyPr>
          <a:lstStyle/>
          <a:p>
            <a:pPr>
              <a:spcBef>
                <a:spcPts val="600"/>
              </a:spcBef>
              <a:spcAft>
                <a:spcPts val="0"/>
              </a:spcAft>
              <a:buFont typeface="Wingdings" pitchFamily="2" charset="2"/>
              <a:buNone/>
              <a:defRPr/>
            </a:pPr>
            <a:r>
              <a:rPr lang="en-US" b="1" dirty="0" smtClean="0"/>
              <a:t>Government resources for more information</a:t>
            </a:r>
          </a:p>
          <a:p>
            <a:pPr>
              <a:spcBef>
                <a:spcPts val="600"/>
              </a:spcBef>
              <a:spcAft>
                <a:spcPts val="0"/>
              </a:spcAft>
              <a:defRPr/>
            </a:pPr>
            <a:r>
              <a:rPr lang="en-US" dirty="0" smtClean="0"/>
              <a:t>Call the Centers for Medicare &amp; Medicaid Services (CMS), 1-800-MEDICARE </a:t>
            </a:r>
          </a:p>
          <a:p>
            <a:pPr>
              <a:spcBef>
                <a:spcPts val="600"/>
              </a:spcBef>
              <a:spcAft>
                <a:spcPts val="0"/>
              </a:spcAft>
              <a:defRPr/>
            </a:pPr>
            <a:r>
              <a:rPr lang="en-US" dirty="0" smtClean="0"/>
              <a:t>(1-800-633-4227). TTY</a:t>
            </a:r>
            <a:r>
              <a:rPr lang="en-US" b="1" dirty="0" smtClean="0"/>
              <a:t> </a:t>
            </a:r>
            <a:r>
              <a:rPr lang="en-US" dirty="0" smtClean="0"/>
              <a:t>users call 1-877-486-2048.</a:t>
            </a:r>
          </a:p>
          <a:p>
            <a:pPr>
              <a:spcBef>
                <a:spcPts val="600"/>
              </a:spcBef>
              <a:spcAft>
                <a:spcPts val="0"/>
              </a:spcAft>
              <a:defRPr/>
            </a:pPr>
            <a:r>
              <a:rPr lang="en-US" dirty="0" smtClean="0"/>
              <a:t>Beneficiary Information is available on Medicare.gov</a:t>
            </a:r>
          </a:p>
          <a:p>
            <a:pPr>
              <a:spcBef>
                <a:spcPts val="600"/>
              </a:spcBef>
              <a:spcAft>
                <a:spcPts val="0"/>
              </a:spcAft>
              <a:defRPr/>
            </a:pPr>
            <a:r>
              <a:rPr lang="en-US" dirty="0" smtClean="0"/>
              <a:t>Call the Social Security Administration</a:t>
            </a:r>
            <a:r>
              <a:rPr lang="en-US" baseline="0" dirty="0" smtClean="0"/>
              <a:t> (SSA), 1-800-772-1213. TTY users call </a:t>
            </a:r>
          </a:p>
          <a:p>
            <a:pPr>
              <a:spcBef>
                <a:spcPts val="600"/>
              </a:spcBef>
              <a:spcAft>
                <a:spcPts val="0"/>
              </a:spcAft>
              <a:defRPr/>
            </a:pPr>
            <a:r>
              <a:rPr lang="en-US" baseline="0" dirty="0" smtClean="0"/>
              <a:t>1-877-486-2048.</a:t>
            </a:r>
            <a:endParaRPr lang="en-US" dirty="0" smtClean="0"/>
          </a:p>
          <a:p>
            <a:pPr>
              <a:spcBef>
                <a:spcPts val="600"/>
              </a:spcBef>
              <a:spcAft>
                <a:spcPts val="0"/>
              </a:spcAft>
              <a:defRPr/>
            </a:pPr>
            <a:r>
              <a:rPr lang="en-US" dirty="0" smtClean="0"/>
              <a:t>Information</a:t>
            </a:r>
            <a:r>
              <a:rPr lang="en-US" baseline="0" dirty="0" smtClean="0"/>
              <a:t> on the Medicaid program is available on cms.gov/home/medicaid.asp</a:t>
            </a:r>
            <a:endParaRPr lang="en-US" dirty="0" smtClean="0"/>
          </a:p>
          <a:p>
            <a:pPr>
              <a:spcBef>
                <a:spcPts val="600"/>
              </a:spcBef>
              <a:spcAft>
                <a:spcPts val="0"/>
              </a:spcAft>
              <a:defRPr/>
            </a:pPr>
            <a:r>
              <a:rPr lang="en-US" dirty="0" smtClean="0"/>
              <a:t>Partner information is available on CMS.gov</a:t>
            </a:r>
          </a:p>
          <a:p>
            <a:pPr>
              <a:spcBef>
                <a:spcPts val="600"/>
              </a:spcBef>
              <a:spcAft>
                <a:spcPts val="0"/>
              </a:spcAft>
              <a:buFont typeface="Wingdings" pitchFamily="2" charset="2"/>
              <a:buNone/>
              <a:defRPr/>
            </a:pPr>
            <a:r>
              <a:rPr lang="en-US" b="1" dirty="0" smtClean="0"/>
              <a:t>Industry resources for more information</a:t>
            </a:r>
          </a:p>
          <a:p>
            <a:pPr>
              <a:spcBef>
                <a:spcPts val="600"/>
              </a:spcBef>
              <a:spcAft>
                <a:spcPts val="0"/>
              </a:spcAft>
              <a:defRPr/>
            </a:pPr>
            <a:r>
              <a:rPr lang="en-US" dirty="0" smtClean="0"/>
              <a:t>Contact your State Health Insurance Assistance Program (SHIP) and/or your State Office on Aging. For telephone numbers, call CMS 1-800-MEDICARE (1-800-633-4227). TTY user call 1-877-486-2048.</a:t>
            </a:r>
          </a:p>
          <a:p>
            <a:pPr eaLnBrk="1" hangingPunct="1">
              <a:spcBef>
                <a:spcPts val="600"/>
              </a:spcBef>
              <a:spcAft>
                <a:spcPts val="0"/>
              </a:spcAft>
              <a:buFont typeface="Wingdings" pitchFamily="2" charset="2"/>
              <a:buNone/>
              <a:defRPr/>
            </a:pPr>
            <a:r>
              <a:rPr lang="en-US" b="1" dirty="0" smtClean="0"/>
              <a:t>Medicare Products</a:t>
            </a:r>
            <a:endParaRPr lang="en-US" i="1" dirty="0" smtClean="0"/>
          </a:p>
          <a:p>
            <a:pPr>
              <a:spcBef>
                <a:spcPts val="600"/>
              </a:spcBef>
              <a:spcAft>
                <a:spcPts val="0"/>
              </a:spcAft>
              <a:tabLst>
                <a:tab pos="178411" algn="l"/>
              </a:tabLst>
              <a:defRPr/>
            </a:pPr>
            <a:r>
              <a:rPr lang="en-US" i="1" dirty="0" smtClean="0"/>
              <a:t>Medicare &amp; You Handbook, C</a:t>
            </a:r>
            <a:r>
              <a:rPr lang="en-US" dirty="0" smtClean="0"/>
              <a:t>MS Product No. 10050</a:t>
            </a:r>
          </a:p>
          <a:p>
            <a:pPr eaLnBrk="1" fontAlgn="auto" hangingPunct="1">
              <a:spcBef>
                <a:spcPts val="600"/>
              </a:spcBef>
              <a:spcAft>
                <a:spcPts val="0"/>
              </a:spcAft>
              <a:tabLst>
                <a:tab pos="178411" algn="l"/>
              </a:tabLst>
              <a:defRPr/>
            </a:pPr>
            <a:r>
              <a:rPr lang="en-US" i="1" dirty="0" smtClean="0"/>
              <a:t>Your Medicare Benefits, </a:t>
            </a:r>
            <a:r>
              <a:rPr lang="en-US" dirty="0" smtClean="0"/>
              <a:t>CMS Product No. 10116</a:t>
            </a:r>
          </a:p>
          <a:p>
            <a:pPr eaLnBrk="1" fontAlgn="auto" hangingPunct="1">
              <a:spcBef>
                <a:spcPts val="600"/>
              </a:spcBef>
              <a:spcAft>
                <a:spcPts val="0"/>
              </a:spcAft>
              <a:tabLst>
                <a:tab pos="178411" algn="l"/>
              </a:tabLst>
              <a:defRPr/>
            </a:pPr>
            <a:r>
              <a:rPr lang="en-US" dirty="0" smtClean="0"/>
              <a:t>Note: View and order single copies at www.Medicare.gov. Order multiple copies (partners only) at productordering.cms.hhs.gov. You must register your organization.</a:t>
            </a:r>
          </a:p>
          <a:p>
            <a:pPr marL="61123" indent="0" eaLnBrk="1" hangingPunct="1">
              <a:spcAft>
                <a:spcPts val="312"/>
              </a:spcAft>
              <a:buFont typeface="Wingdings" pitchFamily="2" charset="2"/>
              <a:buNone/>
              <a:defRPr/>
            </a:pPr>
            <a:endParaRPr lang="en-US" dirty="0" smtClean="0"/>
          </a:p>
          <a:p>
            <a:pPr marL="458557" indent="-1587" eaLnBrk="1" hangingPunct="1">
              <a:buNone/>
            </a:pPr>
            <a:endParaRPr lang="en-US" dirty="0"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Slide Image Placeholder 1"/>
          <p:cNvSpPr>
            <a:spLocks noGrp="1" noRot="1" noChangeAspect="1" noTextEdit="1"/>
          </p:cNvSpPr>
          <p:nvPr>
            <p:ph type="sldImg"/>
          </p:nvPr>
        </p:nvSpPr>
        <p:spPr bwMode="auto">
          <a:noFill/>
          <a:ln>
            <a:solidFill>
              <a:srgbClr val="000000"/>
            </a:solidFill>
            <a:miter lim="800000"/>
            <a:headEnd/>
            <a:tailEnd/>
          </a:ln>
        </p:spPr>
      </p:sp>
      <p:sp>
        <p:nvSpPr>
          <p:cNvPr id="63491" name="Notes Placeholder 2"/>
          <p:cNvSpPr>
            <a:spLocks noGrp="1"/>
          </p:cNvSpPr>
          <p:nvPr>
            <p:ph type="body" idx="1"/>
          </p:nvPr>
        </p:nvSpPr>
        <p:spPr bwMode="auto"/>
        <p:txBody>
          <a:bodyPr wrap="square" numCol="1" anchor="t" anchorCtr="0" compatLnSpc="1">
            <a:prstTxWarp prst="textNoShape">
              <a:avLst/>
            </a:prstTxWarp>
          </a:bodyPr>
          <a:lstStyle/>
          <a:p>
            <a:pPr marL="119149" indent="-119149">
              <a:spcBef>
                <a:spcPts val="600"/>
              </a:spcBef>
              <a:defRPr/>
            </a:pPr>
            <a:r>
              <a:rPr lang="en-US" dirty="0" smtClean="0"/>
              <a:t>Dual eligible means yo</a:t>
            </a:r>
            <a:r>
              <a:rPr lang="en-US" baseline="0" dirty="0" smtClean="0"/>
              <a:t>u are </a:t>
            </a:r>
            <a:r>
              <a:rPr lang="en-US" dirty="0" smtClean="0"/>
              <a:t>eligible for Medicare and Medicaid.</a:t>
            </a:r>
          </a:p>
          <a:p>
            <a:pPr marL="119149" indent="-119149">
              <a:spcBef>
                <a:spcPts val="600"/>
              </a:spcBef>
              <a:defRPr/>
            </a:pPr>
            <a:r>
              <a:rPr lang="en-US" dirty="0" smtClean="0"/>
              <a:t>Dually eligible people may receive</a:t>
            </a:r>
          </a:p>
          <a:p>
            <a:pPr marL="243332" lvl="1" indent="-112436">
              <a:spcBef>
                <a:spcPts val="600"/>
              </a:spcBef>
              <a:defRPr/>
            </a:pPr>
            <a:r>
              <a:rPr lang="en-US" dirty="0" smtClean="0"/>
              <a:t>Payment by Medicaid of Part A and/or Part B premiums, and sometimes other Medicare cost-sharing</a:t>
            </a:r>
          </a:p>
          <a:p>
            <a:pPr marL="243332" lvl="1" indent="-112436">
              <a:spcBef>
                <a:spcPts val="600"/>
              </a:spcBef>
              <a:defRPr/>
            </a:pPr>
            <a:r>
              <a:rPr lang="en-US" dirty="0" smtClean="0"/>
              <a:t>Medicaid coverage of certain services not covered under Medicare</a:t>
            </a:r>
          </a:p>
          <a:p>
            <a:pPr>
              <a:spcBef>
                <a:spcPts val="0"/>
              </a:spcBef>
              <a:defRPr/>
            </a:pPr>
            <a:endParaRPr lang="en-US" dirty="0" smtClean="0"/>
          </a:p>
        </p:txBody>
      </p:sp>
      <p:sp>
        <p:nvSpPr>
          <p:cNvPr id="6144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553C85A7-DE63-4002-93D8-570B52E651B8}" type="slidenum">
              <a:rPr lang="en-US" smtClean="0"/>
              <a:pPr/>
              <a:t>5</a:t>
            </a:fld>
            <a:endParaRPr lang="en-US" dirty="0" smtClean="0"/>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978" name="Slide Image Placeholder 1"/>
          <p:cNvSpPr>
            <a:spLocks noGrp="1" noRot="1" noChangeAspect="1" noTextEdit="1"/>
          </p:cNvSpPr>
          <p:nvPr>
            <p:ph type="sldImg"/>
          </p:nvPr>
        </p:nvSpPr>
        <p:spPr bwMode="auto">
          <a:noFill/>
          <a:ln>
            <a:solidFill>
              <a:srgbClr val="000000"/>
            </a:solidFill>
            <a:miter lim="800000"/>
            <a:headEnd/>
            <a:tailEnd/>
          </a:ln>
        </p:spPr>
      </p:sp>
      <p:sp>
        <p:nvSpPr>
          <p:cNvPr id="12697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ts val="600"/>
              </a:spcBef>
            </a:pPr>
            <a:r>
              <a:rPr lang="en-US" dirty="0" smtClean="0"/>
              <a:t>This training module is provided by the National Medicare Training Program.</a:t>
            </a:r>
          </a:p>
          <a:p>
            <a:pPr>
              <a:spcBef>
                <a:spcPts val="600"/>
              </a:spcBef>
            </a:pPr>
            <a:r>
              <a:rPr lang="en-US" dirty="0" smtClean="0"/>
              <a:t>For questions about training products, e-mail </a:t>
            </a:r>
            <a:r>
              <a:rPr lang="en-US" dirty="0" smtClean="0">
                <a:hlinkClick r:id="rId3"/>
              </a:rPr>
              <a:t>NMTP@cms.hhs.gov</a:t>
            </a:r>
            <a:endParaRPr lang="en-US" dirty="0" smtClean="0"/>
          </a:p>
          <a:p>
            <a:pPr>
              <a:spcBef>
                <a:spcPts val="600"/>
              </a:spcBef>
            </a:pPr>
            <a:r>
              <a:rPr lang="en-US" dirty="0" smtClean="0"/>
              <a:t>To view all available NMTP materials or to subscribe to our listserv, visit </a:t>
            </a:r>
            <a:r>
              <a:rPr lang="en-US" u="sng" dirty="0" smtClean="0">
                <a:hlinkClick r:id="rId4"/>
              </a:rPr>
              <a:t>https://public.govdelivery.com/accounts/USCMS/subscriber/new?</a:t>
            </a:r>
            <a:endParaRPr lang="en-US" dirty="0" smtClean="0"/>
          </a:p>
          <a:p>
            <a:pPr>
              <a:spcBef>
                <a:spcPts val="600"/>
              </a:spcBef>
            </a:pPr>
            <a:endParaRPr lang="en-US" dirty="0" smtClean="0"/>
          </a:p>
        </p:txBody>
      </p:sp>
      <p:sp>
        <p:nvSpPr>
          <p:cNvPr id="12698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5E776C1A-4790-4BB5-9DDE-7334D5D918C7}" type="slidenum">
              <a:rPr lang="en-US">
                <a:latin typeface="Arial" pitchFamily="34" charset="0"/>
              </a:rPr>
              <a:pPr/>
              <a:t>50</a:t>
            </a:fld>
            <a:endParaRPr lang="en-US" dirty="0">
              <a:latin typeface="Arial" pitchFamily="34"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Slide Image Placeholder 1"/>
          <p:cNvSpPr>
            <a:spLocks noGrp="1" noRot="1" noChangeAspect="1" noTextEdit="1"/>
          </p:cNvSpPr>
          <p:nvPr>
            <p:ph type="sldImg"/>
          </p:nvPr>
        </p:nvSpPr>
        <p:spPr bwMode="auto">
          <a:noFill/>
          <a:ln>
            <a:solidFill>
              <a:srgbClr val="000000"/>
            </a:solidFill>
            <a:miter lim="800000"/>
            <a:headEnd/>
            <a:tailEnd/>
          </a:ln>
        </p:spPr>
      </p:sp>
      <p:sp>
        <p:nvSpPr>
          <p:cNvPr id="6041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ts val="600"/>
              </a:spcBef>
              <a:buNone/>
            </a:pPr>
            <a:r>
              <a:rPr lang="en-US" dirty="0" smtClean="0"/>
              <a:t>Medicare and Medicaid are different in the following ways:</a:t>
            </a:r>
          </a:p>
          <a:p>
            <a:pPr lvl="1">
              <a:spcBef>
                <a:spcPts val="600"/>
              </a:spcBef>
              <a:buFont typeface="Wingdings" pitchFamily="2" charset="2"/>
              <a:buChar char="§"/>
            </a:pPr>
            <a:r>
              <a:rPr lang="en-US" dirty="0" smtClean="0"/>
              <a:t>While Medicare is a national program that is consistent across the country, Medicaid  consists of statewide programs that vary among states.</a:t>
            </a:r>
          </a:p>
          <a:p>
            <a:pPr lvl="1">
              <a:spcBef>
                <a:spcPts val="600"/>
              </a:spcBef>
              <a:buFont typeface="Wingdings" pitchFamily="2" charset="2"/>
              <a:buChar char="§"/>
            </a:pPr>
            <a:r>
              <a:rPr lang="en-US" dirty="0" smtClean="0"/>
              <a:t>While Medicare is administered by the Federal government, Medicaid is administered by state governments within Federal rules (Federal/state partnership).</a:t>
            </a:r>
          </a:p>
          <a:p>
            <a:pPr lvl="1">
              <a:spcBef>
                <a:spcPts val="600"/>
              </a:spcBef>
              <a:buFont typeface="Wingdings" pitchFamily="2" charset="2"/>
              <a:buChar char="§"/>
            </a:pPr>
            <a:r>
              <a:rPr lang="en-US" dirty="0" smtClean="0"/>
              <a:t>While Medicare eligibility is based on age, disability, or End-Stage Renal Disease (ESRD), Medicaid eligibility is based on income and resources.</a:t>
            </a:r>
          </a:p>
          <a:p>
            <a:pPr lvl="1">
              <a:spcBef>
                <a:spcPts val="600"/>
              </a:spcBef>
              <a:buFont typeface="Wingdings" pitchFamily="2" charset="2"/>
              <a:buChar char="§"/>
            </a:pPr>
            <a:r>
              <a:rPr lang="en-US" dirty="0" smtClean="0"/>
              <a:t>While Medicare is the nation’s primary payer of inpatient hospital services to the elderly and people with ESRD, Medicaid is the nation’s primary public payer of acute health, mental health, and long-term care services.</a:t>
            </a:r>
          </a:p>
        </p:txBody>
      </p:sp>
      <p:sp>
        <p:nvSpPr>
          <p:cNvPr id="6042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A524BEB0-A036-4597-BCDF-3C0A13919F1A}" type="slidenum">
              <a:rPr lang="en-US" smtClean="0"/>
              <a:pPr/>
              <a:t>6</a:t>
            </a:fld>
            <a:endParaRPr lang="en-US" dirty="0"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Slide Image Placeholder 1"/>
          <p:cNvSpPr>
            <a:spLocks noGrp="1" noRot="1" noChangeAspect="1" noTextEdit="1"/>
          </p:cNvSpPr>
          <p:nvPr>
            <p:ph type="sldImg"/>
          </p:nvPr>
        </p:nvSpPr>
        <p:spPr bwMode="auto">
          <a:noFill/>
          <a:ln>
            <a:solidFill>
              <a:srgbClr val="000000"/>
            </a:solidFill>
            <a:miter lim="800000"/>
            <a:headEnd/>
            <a:tailEnd/>
          </a:ln>
        </p:spPr>
      </p:sp>
      <p:sp>
        <p:nvSpPr>
          <p:cNvPr id="62467" name="Notes Placeholder 2"/>
          <p:cNvSpPr>
            <a:spLocks noGrp="1"/>
          </p:cNvSpPr>
          <p:nvPr>
            <p:ph type="body" idx="1"/>
          </p:nvPr>
        </p:nvSpPr>
        <p:spPr bwMode="auto">
          <a:xfrm>
            <a:off x="685801" y="4560570"/>
            <a:ext cx="5943600" cy="4320540"/>
          </a:xfrm>
          <a:noFill/>
        </p:spPr>
        <p:txBody>
          <a:bodyPr wrap="square" numCol="1" anchor="t" anchorCtr="0" compatLnSpc="1">
            <a:prstTxWarp prst="textNoShape">
              <a:avLst/>
            </a:prstTxWarp>
          </a:bodyPr>
          <a:lstStyle/>
          <a:p>
            <a:r>
              <a:rPr lang="en-US" dirty="0" smtClean="0">
                <a:cs typeface="Arial" charset="0"/>
              </a:rPr>
              <a:t>Medicaid is a joint Federal/state partnership program. States receive Federal matching funds for covered services. The Federal matching rate, also known as the Federal Medical Assistance Percentage (FMAP), </a:t>
            </a:r>
            <a:r>
              <a:rPr lang="en-US" sz="1200" b="0" kern="1200" dirty="0" smtClean="0">
                <a:solidFill>
                  <a:schemeClr val="tx1"/>
                </a:solidFill>
                <a:latin typeface="+mn-lt"/>
                <a:ea typeface="+mn-ea"/>
                <a:cs typeface="+mn-cs"/>
              </a:rPr>
              <a:t>is used to calculate the amount of Federal share of state expenditures for services. </a:t>
            </a:r>
            <a:r>
              <a:rPr lang="en-US" sz="1200" b="0" kern="1200" baseline="0" dirty="0" smtClean="0">
                <a:solidFill>
                  <a:schemeClr val="tx1"/>
                </a:solidFill>
                <a:latin typeface="+mn-lt"/>
                <a:ea typeface="+mn-ea"/>
                <a:cs typeface="+mn-cs"/>
              </a:rPr>
              <a:t>The FMAP</a:t>
            </a:r>
            <a:r>
              <a:rPr lang="en-US" sz="1200" b="0" kern="1200" dirty="0" smtClean="0">
                <a:solidFill>
                  <a:schemeClr val="tx1"/>
                </a:solidFill>
                <a:latin typeface="+mn-lt"/>
                <a:ea typeface="+mn-ea"/>
                <a:cs typeface="+mn-cs"/>
              </a:rPr>
              <a:t> </a:t>
            </a:r>
            <a:r>
              <a:rPr lang="en-US" dirty="0" smtClean="0">
                <a:cs typeface="Arial" charset="0"/>
              </a:rPr>
              <a:t>varies from state to state based on state per capita income. </a:t>
            </a:r>
          </a:p>
        </p:txBody>
      </p:sp>
      <p:sp>
        <p:nvSpPr>
          <p:cNvPr id="6246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defTabSz="964935"/>
            <a:fld id="{86FDD32B-A227-4C97-8AEF-0A0D25C0E70D}" type="slidenum">
              <a:rPr lang="en-US" smtClean="0"/>
              <a:pPr defTabSz="964935"/>
              <a:t>7</a:t>
            </a:fld>
            <a:endParaRPr lang="en-US" dirty="0"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Slide Image Placeholder 1"/>
          <p:cNvSpPr>
            <a:spLocks noGrp="1" noRot="1" noChangeAspect="1" noTextEdit="1"/>
          </p:cNvSpPr>
          <p:nvPr>
            <p:ph type="sldImg"/>
          </p:nvPr>
        </p:nvSpPr>
        <p:spPr bwMode="auto">
          <a:noFill/>
          <a:ln>
            <a:solidFill>
              <a:srgbClr val="000000"/>
            </a:solidFill>
            <a:miter lim="800000"/>
            <a:headEnd/>
            <a:tailEnd/>
          </a:ln>
        </p:spPr>
      </p:sp>
      <p:sp>
        <p:nvSpPr>
          <p:cNvPr id="63491" name="Notes Placeholder 2"/>
          <p:cNvSpPr>
            <a:spLocks noGrp="1"/>
          </p:cNvSpPr>
          <p:nvPr>
            <p:ph type="body" idx="1"/>
          </p:nvPr>
        </p:nvSpPr>
        <p:spPr bwMode="auto">
          <a:xfrm>
            <a:off x="685801" y="4560570"/>
            <a:ext cx="5943600" cy="4320540"/>
          </a:xfrm>
          <a:noFill/>
        </p:spPr>
        <p:txBody>
          <a:bodyPr wrap="square" numCol="1" anchor="t" anchorCtr="0" compatLnSpc="1">
            <a:prstTxWarp prst="textNoShape">
              <a:avLst/>
            </a:prstTxWarp>
          </a:bodyPr>
          <a:lstStyle/>
          <a:p>
            <a:pPr marL="119149" indent="-119149">
              <a:spcBef>
                <a:spcPts val="600"/>
              </a:spcBef>
            </a:pPr>
            <a:r>
              <a:rPr lang="en-US" dirty="0" smtClean="0">
                <a:cs typeface="Arial" charset="0"/>
              </a:rPr>
              <a:t>Within broad Federal guidelines, each state</a:t>
            </a:r>
          </a:p>
          <a:p>
            <a:pPr marL="248366" lvl="1" indent="-119149">
              <a:spcBef>
                <a:spcPts val="600"/>
              </a:spcBef>
            </a:pPr>
            <a:r>
              <a:rPr lang="en-US" dirty="0" smtClean="0">
                <a:cs typeface="Arial" charset="0"/>
              </a:rPr>
              <a:t>Develops its own programs</a:t>
            </a:r>
          </a:p>
          <a:p>
            <a:pPr marL="248366" lvl="1" indent="-119149">
              <a:spcBef>
                <a:spcPts val="600"/>
              </a:spcBef>
            </a:pPr>
            <a:r>
              <a:rPr lang="en-US" dirty="0" smtClean="0">
                <a:cs typeface="Arial" charset="0"/>
              </a:rPr>
              <a:t>Develops and operates a State Plan outlining the nature and scope of services</a:t>
            </a:r>
          </a:p>
          <a:p>
            <a:pPr marL="367429" lvl="2" indent="-119149">
              <a:spcBef>
                <a:spcPts val="600"/>
              </a:spcBef>
            </a:pPr>
            <a:r>
              <a:rPr lang="en-US" dirty="0" smtClean="0">
                <a:cs typeface="Arial" charset="0"/>
              </a:rPr>
              <a:t>The State Plan is a contract between CMS and the state, and any amendments must be approved by CMS</a:t>
            </a:r>
          </a:p>
          <a:p>
            <a:pPr marL="248366" lvl="1" indent="-119149">
              <a:spcBef>
                <a:spcPts val="600"/>
              </a:spcBef>
            </a:pPr>
            <a:r>
              <a:rPr lang="en-US" dirty="0" smtClean="0">
                <a:cs typeface="Arial" charset="0"/>
              </a:rPr>
              <a:t>Establishes its own eligibility standards. Medicaid policies for eligibility, services, and payment are complex and vary considerably, even among states of similar size or geographic proximity</a:t>
            </a:r>
          </a:p>
          <a:p>
            <a:pPr marL="470616" lvl="2" indent="-119149">
              <a:spcBef>
                <a:spcPts val="600"/>
              </a:spcBef>
            </a:pPr>
            <a:r>
              <a:rPr lang="en-US" dirty="0" smtClean="0">
                <a:cs typeface="Arial" charset="0"/>
              </a:rPr>
              <a:t>A person who is eligible for Medicaid in one state may not be eligible in another state. </a:t>
            </a:r>
          </a:p>
          <a:p>
            <a:pPr marL="248366" lvl="1" indent="-119149">
              <a:spcBef>
                <a:spcPts val="600"/>
              </a:spcBef>
            </a:pPr>
            <a:r>
              <a:rPr lang="en-US" dirty="0" smtClean="0">
                <a:cs typeface="Arial" charset="0"/>
              </a:rPr>
              <a:t>Determines the type, amount, duration and scope of services covered. Also, the services provided by one state may differ considerably in amount, duration, or scope from services provided in a similar or neighboring state</a:t>
            </a:r>
          </a:p>
          <a:p>
            <a:pPr marL="248366" lvl="1" indent="-119149">
              <a:spcBef>
                <a:spcPts val="600"/>
              </a:spcBef>
            </a:pPr>
            <a:r>
              <a:rPr lang="en-US" dirty="0" smtClean="0">
                <a:cs typeface="Arial" charset="0"/>
              </a:rPr>
              <a:t>Sets the rate of payment for services</a:t>
            </a:r>
          </a:p>
          <a:p>
            <a:pPr marL="248366" lvl="1" indent="-119149">
              <a:spcBef>
                <a:spcPts val="600"/>
              </a:spcBef>
            </a:pPr>
            <a:r>
              <a:rPr lang="en-US" dirty="0" smtClean="0">
                <a:cs typeface="Arial" charset="0"/>
              </a:rPr>
              <a:t>Administers its own program</a:t>
            </a:r>
          </a:p>
          <a:p>
            <a:pPr>
              <a:spcBef>
                <a:spcPts val="600"/>
              </a:spcBef>
            </a:pPr>
            <a:r>
              <a:rPr lang="en-US" dirty="0" smtClean="0">
                <a:cs typeface="Arial" charset="0"/>
              </a:rPr>
              <a:t>State legislatures may change Medicaid eligibility, services, and reimbursement during the year. </a:t>
            </a:r>
          </a:p>
        </p:txBody>
      </p:sp>
      <p:sp>
        <p:nvSpPr>
          <p:cNvPr id="6349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defTabSz="964935"/>
            <a:fld id="{C566311C-0B01-4791-8D35-58EBB5A7E452}" type="slidenum">
              <a:rPr lang="en-US" smtClean="0"/>
              <a:pPr defTabSz="964935"/>
              <a:t>8</a:t>
            </a:fld>
            <a:endParaRPr lang="en-US" dirty="0"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Slide Image Placeholder 1"/>
          <p:cNvSpPr>
            <a:spLocks noGrp="1" noRot="1" noChangeAspect="1" noTextEdit="1"/>
          </p:cNvSpPr>
          <p:nvPr>
            <p:ph type="sldImg"/>
          </p:nvPr>
        </p:nvSpPr>
        <p:spPr bwMode="auto">
          <a:noFill/>
          <a:ln>
            <a:solidFill>
              <a:srgbClr val="000000"/>
            </a:solidFill>
            <a:miter lim="800000"/>
            <a:headEnd/>
            <a:tailEnd/>
          </a:ln>
        </p:spPr>
      </p:sp>
      <p:sp>
        <p:nvSpPr>
          <p:cNvPr id="66563" name="Notes Placeholder 2"/>
          <p:cNvSpPr>
            <a:spLocks noGrp="1"/>
          </p:cNvSpPr>
          <p:nvPr>
            <p:ph type="body" idx="1"/>
          </p:nvPr>
        </p:nvSpPr>
        <p:spPr bwMode="auto">
          <a:xfrm>
            <a:off x="685801" y="4560570"/>
            <a:ext cx="5943600" cy="4320540"/>
          </a:xfrm>
        </p:spPr>
        <p:txBody>
          <a:bodyPr wrap="square" numCol="1" anchor="t" anchorCtr="0" compatLnSpc="1">
            <a:prstTxWarp prst="textNoShape">
              <a:avLst/>
            </a:prstTxWarp>
          </a:bodyPr>
          <a:lstStyle/>
          <a:p>
            <a:pPr>
              <a:spcBef>
                <a:spcPts val="600"/>
              </a:spcBef>
              <a:defRPr/>
            </a:pPr>
            <a:r>
              <a:rPr lang="en-US" dirty="0" smtClean="0"/>
              <a:t>The Single State Medicaid Agency is responsible for administration of the Medicaid State Plan. The Single State Agency is not required to administer the entire Medicaid program; it may delegate some administrative functions to other state (or local) agencies or private contractors (or both). However, all final eligibility determinations must be made by state (or local) agency personnel. </a:t>
            </a:r>
          </a:p>
          <a:p>
            <a:pPr>
              <a:spcBef>
                <a:spcPts val="600"/>
              </a:spcBef>
              <a:defRPr/>
            </a:pPr>
            <a:r>
              <a:rPr lang="en-US" dirty="0" smtClean="0"/>
              <a:t>For more information about eligibility requirements in your state, you may contact the State Medicaid Director in your state. Local office names may vary. To apply for Medicaid, you’ll need to contact your local Medicaid Assistance office. These office are sometimes called Social Services, Public Assistance, and Human Services depending on where you live.</a:t>
            </a:r>
            <a:endParaRPr lang="en-US" i="1" dirty="0" smtClean="0"/>
          </a:p>
          <a:p>
            <a:pPr>
              <a:spcBef>
                <a:spcPts val="0"/>
              </a:spcBef>
              <a:defRPr/>
            </a:pPr>
            <a:endParaRPr lang="en-US" dirty="0" smtClean="0"/>
          </a:p>
        </p:txBody>
      </p:sp>
      <p:sp>
        <p:nvSpPr>
          <p:cNvPr id="6451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defTabSz="964935"/>
            <a:fld id="{89A0A7C5-C720-4569-8CF1-99DAE8EF217C}" type="slidenum">
              <a:rPr lang="en-US" smtClean="0"/>
              <a:pPr defTabSz="964935"/>
              <a:t>9</a:t>
            </a:fld>
            <a:endParaRPr lang="en-US" dirty="0" smtClean="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hyperlink" Target="mailto:%20nmtp@cms.hhs.gov" TargetMode="External"/><Relationship Id="rId2" Type="http://schemas.openxmlformats.org/officeDocument/2006/relationships/image" Target="../media/image4.jpeg"/><Relationship Id="rId1" Type="http://schemas.openxmlformats.org/officeDocument/2006/relationships/slideMaster" Target="../slideMasters/slideMaster1.xml"/><Relationship Id="rId5" Type="http://schemas.openxmlformats.org/officeDocument/2006/relationships/image" Target="../media/image5.emf"/><Relationship Id="rId4" Type="http://schemas.openxmlformats.org/officeDocument/2006/relationships/hyperlink" Target="http://www.cms.gov/NationalMedicareTrainingProgram" TargetMode="Externa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1_Title Slide">
    <p:bg>
      <p:bgPr>
        <a:blipFill dpi="0" rotWithShape="0">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4038600" y="1295400"/>
            <a:ext cx="4419600" cy="1524000"/>
          </a:xfrm>
        </p:spPr>
        <p:txBody>
          <a:bodyPr anchor="t"/>
          <a:lstStyle>
            <a:lvl1pPr algn="l">
              <a:defRPr>
                <a:solidFill>
                  <a:schemeClr val="tx1"/>
                </a:solidFill>
              </a:defRPr>
            </a:lvl1pPr>
          </a:lstStyle>
          <a:p>
            <a:r>
              <a:rPr lang="en-US" smtClean="0"/>
              <a:t>Click to edit Master title style</a:t>
            </a:r>
            <a:endParaRPr lang="en-US" dirty="0"/>
          </a:p>
        </p:txBody>
      </p:sp>
    </p:spTree>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lide">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4038600" y="1295400"/>
            <a:ext cx="4419600" cy="1524000"/>
          </a:xfrm>
        </p:spPr>
        <p:txBody>
          <a:bodyPr anchor="t"/>
          <a:lstStyle>
            <a:lvl1pPr algn="l">
              <a:defRPr>
                <a:solidFill>
                  <a:schemeClr val="tx1"/>
                </a:solidFill>
              </a:defRPr>
            </a:lvl1pPr>
          </a:lstStyle>
          <a:p>
            <a:r>
              <a:rPr lang="en-US" dirty="0" smtClean="0"/>
              <a:t>Click to edit Master title style</a:t>
            </a:r>
            <a:endParaRPr lang="en-US" dirty="0"/>
          </a:p>
        </p:txBody>
      </p:sp>
    </p:spTree>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68362"/>
          </a:xfrm>
        </p:spPr>
        <p:txBody>
          <a:bodyPr/>
          <a:lstStyle>
            <a:lvl1pPr>
              <a:defRPr baseline="0"/>
            </a:lvl1pPr>
          </a:lstStyle>
          <a:p>
            <a:r>
              <a:rPr lang="en-US" dirty="0" smtClean="0"/>
              <a:t>Click to edit Master title style</a:t>
            </a:r>
            <a:endParaRPr lang="en-US" dirty="0"/>
          </a:p>
        </p:txBody>
      </p:sp>
      <p:sp>
        <p:nvSpPr>
          <p:cNvPr id="3" name="Content Placeholder 2"/>
          <p:cNvSpPr>
            <a:spLocks noGrp="1"/>
          </p:cNvSpPr>
          <p:nvPr>
            <p:ph idx="1"/>
          </p:nvPr>
        </p:nvSpPr>
        <p:spPr>
          <a:xfrm>
            <a:off x="457200" y="1371600"/>
            <a:ext cx="8229600" cy="4754563"/>
          </a:xfrm>
        </p:spPr>
        <p:txBody>
          <a:bodyPr/>
          <a:lstStyle>
            <a:lvl1pPr>
              <a:spcBef>
                <a:spcPts val="600"/>
              </a:spcBef>
              <a:defRPr sz="3200"/>
            </a:lvl1pPr>
            <a:lvl2pPr>
              <a:spcBef>
                <a:spcPts val="600"/>
              </a:spcBef>
              <a:defRPr sz="2800"/>
            </a:lvl2pPr>
            <a:lvl3pPr>
              <a:spcBef>
                <a:spcPts val="600"/>
              </a:spcBef>
              <a:defRPr sz="2800"/>
            </a:lvl3pPr>
            <a:lvl4pPr>
              <a:spcBef>
                <a:spcPts val="600"/>
              </a:spcBef>
              <a:defRPr sz="2800"/>
            </a:lvl4pPr>
            <a:lvl5pPr>
              <a:spcBef>
                <a:spcPts val="600"/>
              </a:spcBef>
              <a:defRPr sz="28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4" name="Date Placeholder 3"/>
          <p:cNvSpPr>
            <a:spLocks noGrp="1"/>
          </p:cNvSpPr>
          <p:nvPr>
            <p:ph type="dt" sz="half" idx="2"/>
          </p:nvPr>
        </p:nvSpPr>
        <p:spPr>
          <a:xfrm>
            <a:off x="457200" y="6340475"/>
            <a:ext cx="2133600" cy="365125"/>
          </a:xfrm>
          <a:prstGeom prst="rect">
            <a:avLst/>
          </a:prstGeom>
        </p:spPr>
        <p:txBody>
          <a:bodyPr vert="horz" lIns="91440" tIns="45720" rIns="91440" bIns="45720" rtlCol="0" anchor="ctr"/>
          <a:lstStyle>
            <a:lvl1pPr algn="l">
              <a:defRPr sz="1200">
                <a:solidFill>
                  <a:schemeClr val="tx1"/>
                </a:solidFill>
              </a:defRPr>
            </a:lvl1pPr>
          </a:lstStyle>
          <a:p>
            <a:r>
              <a:rPr lang="en-US" smtClean="0"/>
              <a:t>04/02/2012</a:t>
            </a:r>
            <a:endParaRPr lang="en-US" dirty="0"/>
          </a:p>
        </p:txBody>
      </p:sp>
      <p:sp>
        <p:nvSpPr>
          <p:cNvPr id="15" name="Footer Placeholder 4"/>
          <p:cNvSpPr>
            <a:spLocks noGrp="1"/>
          </p:cNvSpPr>
          <p:nvPr>
            <p:ph type="ftr" sz="quarter" idx="3"/>
          </p:nvPr>
        </p:nvSpPr>
        <p:spPr>
          <a:xfrm>
            <a:off x="2590800" y="6340475"/>
            <a:ext cx="3962400" cy="365125"/>
          </a:xfrm>
          <a:prstGeom prst="rect">
            <a:avLst/>
          </a:prstGeom>
        </p:spPr>
        <p:txBody>
          <a:bodyPr vert="horz" lIns="91440" tIns="45720" rIns="91440" bIns="45720" rtlCol="0" anchor="ctr"/>
          <a:lstStyle>
            <a:lvl1pPr algn="ctr">
              <a:defRPr sz="1200">
                <a:solidFill>
                  <a:schemeClr val="tx1"/>
                </a:solidFill>
              </a:defRPr>
            </a:lvl1pPr>
          </a:lstStyle>
          <a:p>
            <a:r>
              <a:rPr lang="en-US" smtClean="0"/>
              <a:t>Medicaid and the Children's Health Insurance Program</a:t>
            </a:r>
            <a:endParaRPr lang="en-US" dirty="0"/>
          </a:p>
        </p:txBody>
      </p:sp>
      <p:sp>
        <p:nvSpPr>
          <p:cNvPr id="16" name="Slide Number Placeholder 5"/>
          <p:cNvSpPr>
            <a:spLocks noGrp="1"/>
          </p:cNvSpPr>
          <p:nvPr>
            <p:ph type="sldNum" sz="quarter" idx="4"/>
          </p:nvPr>
        </p:nvSpPr>
        <p:spPr>
          <a:xfrm>
            <a:off x="6553200" y="6340475"/>
            <a:ext cx="2133600" cy="365125"/>
          </a:xfrm>
          <a:prstGeom prst="rect">
            <a:avLst/>
          </a:prstGeom>
        </p:spPr>
        <p:txBody>
          <a:bodyPr vert="horz" lIns="91440" tIns="45720" rIns="91440" bIns="45720" rtlCol="0" anchor="ctr"/>
          <a:lstStyle>
            <a:lvl1pPr algn="r">
              <a:defRPr sz="1200">
                <a:solidFill>
                  <a:schemeClr val="tx1"/>
                </a:solidFill>
              </a:defRPr>
            </a:lvl1pPr>
          </a:lstStyle>
          <a:p>
            <a:fld id="{78C0CC3C-85F1-4D86-9B70-8D9F8B17F046}" type="slidenum">
              <a:rPr lang="en-US" smtClean="0"/>
              <a:pPr/>
              <a:t>‹#›</a:t>
            </a:fld>
            <a:endParaRPr lang="en-US" dirty="0"/>
          </a:p>
        </p:txBody>
      </p:sp>
    </p:spTree>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Section Header">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lvl1pPr>
              <a:defRPr>
                <a:solidFill>
                  <a:schemeClr val="tx1"/>
                </a:solidFill>
              </a:defRPr>
            </a:lvl1pPr>
          </a:lstStyle>
          <a:p>
            <a:r>
              <a:rPr lang="en-US" smtClean="0"/>
              <a:t>04/02/2012</a:t>
            </a:r>
            <a:endParaRPr lang="en-US" dirty="0"/>
          </a:p>
        </p:txBody>
      </p:sp>
      <p:sp>
        <p:nvSpPr>
          <p:cNvPr id="5" name="Footer Placeholder 4"/>
          <p:cNvSpPr>
            <a:spLocks noGrp="1"/>
          </p:cNvSpPr>
          <p:nvPr>
            <p:ph type="ftr" sz="quarter" idx="11"/>
          </p:nvPr>
        </p:nvSpPr>
        <p:spPr/>
        <p:txBody>
          <a:bodyPr/>
          <a:lstStyle>
            <a:lvl1pPr>
              <a:defRPr>
                <a:solidFill>
                  <a:schemeClr val="tx1"/>
                </a:solidFill>
              </a:defRPr>
            </a:lvl1pPr>
          </a:lstStyle>
          <a:p>
            <a:r>
              <a:rPr lang="en-US" smtClean="0"/>
              <a:t>Medicaid and the Children's Health Insurance Program</a:t>
            </a:r>
            <a:endParaRPr lang="en-US" dirty="0"/>
          </a:p>
        </p:txBody>
      </p:sp>
      <p:sp>
        <p:nvSpPr>
          <p:cNvPr id="6" name="Slide Number Placeholder 5"/>
          <p:cNvSpPr>
            <a:spLocks noGrp="1"/>
          </p:cNvSpPr>
          <p:nvPr>
            <p:ph type="sldNum" sz="quarter" idx="12"/>
          </p:nvPr>
        </p:nvSpPr>
        <p:spPr/>
        <p:txBody>
          <a:bodyPr/>
          <a:lstStyle>
            <a:lvl1pPr>
              <a:defRPr>
                <a:solidFill>
                  <a:schemeClr val="tx1"/>
                </a:solidFill>
              </a:defRPr>
            </a:lvl1pPr>
          </a:lstStyle>
          <a:p>
            <a:fld id="{78C0CC3C-85F1-4D86-9B70-8D9F8B17F046}" type="slidenum">
              <a:rPr lang="en-US" smtClean="0"/>
              <a:pPr/>
              <a:t>‹#›</a:t>
            </a:fld>
            <a:endParaRPr lang="en-US" dirty="0"/>
          </a:p>
        </p:txBody>
      </p:sp>
      <p:sp>
        <p:nvSpPr>
          <p:cNvPr id="9" name="Content Placeholder 2"/>
          <p:cNvSpPr>
            <a:spLocks noGrp="1"/>
          </p:cNvSpPr>
          <p:nvPr>
            <p:ph idx="1"/>
          </p:nvPr>
        </p:nvSpPr>
        <p:spPr>
          <a:xfrm>
            <a:off x="457200" y="1600200"/>
            <a:ext cx="8229600" cy="4525963"/>
          </a:xfrm>
        </p:spPr>
        <p:txBody>
          <a:bodyPr/>
          <a:lstStyle>
            <a:lvl1pPr>
              <a:spcBef>
                <a:spcPts val="500"/>
              </a:spcBef>
              <a:defRPr/>
            </a:lvl1pPr>
            <a:lvl2pPr>
              <a:spcBef>
                <a:spcPts val="500"/>
              </a:spcBef>
              <a:defRPr/>
            </a:lvl2pPr>
            <a:lvl3pPr>
              <a:spcBef>
                <a:spcPts val="500"/>
              </a:spcBef>
              <a:defRPr/>
            </a:lvl3pPr>
            <a:lvl4pPr>
              <a:spcBef>
                <a:spcPts val="500"/>
              </a:spcBef>
              <a:defRPr/>
            </a:lvl4pPr>
            <a:lvl5pPr>
              <a:spcBef>
                <a:spcPts val="500"/>
              </a:spcBef>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8" name="Title Placeholder 1"/>
          <p:cNvSpPr>
            <a:spLocks noGrp="1"/>
          </p:cNvSpPr>
          <p:nvPr>
            <p:ph type="title"/>
          </p:nvPr>
        </p:nvSpPr>
        <p:spPr>
          <a:xfrm>
            <a:off x="457200" y="76200"/>
            <a:ext cx="8229600" cy="1096962"/>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Tree>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Section Header">
    <p:spTree>
      <p:nvGrpSpPr>
        <p:cNvPr id="1" name=""/>
        <p:cNvGrpSpPr/>
        <p:nvPr/>
      </p:nvGrpSpPr>
      <p:grpSpPr>
        <a:xfrm>
          <a:off x="0" y="0"/>
          <a:ext cx="0" cy="0"/>
          <a:chOff x="0" y="0"/>
          <a:chExt cx="0" cy="0"/>
        </a:xfrm>
      </p:grpSpPr>
      <p:sp>
        <p:nvSpPr>
          <p:cNvPr id="7" name="Rectangle 6"/>
          <p:cNvSpPr/>
          <p:nvPr userDrawn="1"/>
        </p:nvSpPr>
        <p:spPr>
          <a:xfrm>
            <a:off x="0" y="0"/>
            <a:ext cx="9144000" cy="6858000"/>
          </a:xfrm>
          <a:prstGeom prst="rect">
            <a:avLst/>
          </a:prstGeom>
          <a:solidFill>
            <a:srgbClr val="00338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Date Placeholder 3"/>
          <p:cNvSpPr>
            <a:spLocks noGrp="1"/>
          </p:cNvSpPr>
          <p:nvPr>
            <p:ph type="dt" sz="half" idx="10"/>
          </p:nvPr>
        </p:nvSpPr>
        <p:spPr/>
        <p:txBody>
          <a:bodyPr/>
          <a:lstStyle>
            <a:lvl1pPr>
              <a:defRPr>
                <a:solidFill>
                  <a:schemeClr val="bg1"/>
                </a:solidFill>
              </a:defRPr>
            </a:lvl1pPr>
          </a:lstStyle>
          <a:p>
            <a:r>
              <a:rPr lang="en-US" smtClean="0"/>
              <a:t>04/02/2012</a:t>
            </a:r>
            <a:endParaRPr lang="en-US" dirty="0"/>
          </a:p>
        </p:txBody>
      </p:sp>
      <p:sp>
        <p:nvSpPr>
          <p:cNvPr id="5" name="Footer Placeholder 4"/>
          <p:cNvSpPr>
            <a:spLocks noGrp="1"/>
          </p:cNvSpPr>
          <p:nvPr>
            <p:ph type="ftr" sz="quarter" idx="11"/>
          </p:nvPr>
        </p:nvSpPr>
        <p:spPr/>
        <p:txBody>
          <a:bodyPr/>
          <a:lstStyle>
            <a:lvl1pPr>
              <a:defRPr>
                <a:solidFill>
                  <a:schemeClr val="bg1"/>
                </a:solidFill>
              </a:defRPr>
            </a:lvl1pPr>
          </a:lstStyle>
          <a:p>
            <a:r>
              <a:rPr lang="en-US" smtClean="0"/>
              <a:t>Medicaid and the Children's Health Insurance Program</a:t>
            </a:r>
            <a:endParaRPr lang="en-US" dirty="0"/>
          </a:p>
        </p:txBody>
      </p:sp>
      <p:sp>
        <p:nvSpPr>
          <p:cNvPr id="6" name="Slide Number Placeholder 5"/>
          <p:cNvSpPr>
            <a:spLocks noGrp="1"/>
          </p:cNvSpPr>
          <p:nvPr>
            <p:ph type="sldNum" sz="quarter" idx="12"/>
          </p:nvPr>
        </p:nvSpPr>
        <p:spPr/>
        <p:txBody>
          <a:bodyPr/>
          <a:lstStyle>
            <a:lvl1pPr>
              <a:defRPr>
                <a:solidFill>
                  <a:schemeClr val="bg1"/>
                </a:solidFill>
              </a:defRPr>
            </a:lvl1pPr>
          </a:lstStyle>
          <a:p>
            <a:fld id="{78C0CC3C-85F1-4D86-9B70-8D9F8B17F046}" type="slidenum">
              <a:rPr lang="en-US" smtClean="0"/>
              <a:pPr/>
              <a:t>‹#›</a:t>
            </a:fld>
            <a:endParaRPr lang="en-US" dirty="0"/>
          </a:p>
        </p:txBody>
      </p:sp>
      <p:sp>
        <p:nvSpPr>
          <p:cNvPr id="8" name="Title 1"/>
          <p:cNvSpPr>
            <a:spLocks noGrp="1"/>
          </p:cNvSpPr>
          <p:nvPr>
            <p:ph type="title"/>
          </p:nvPr>
        </p:nvSpPr>
        <p:spPr>
          <a:xfrm>
            <a:off x="457200" y="274638"/>
            <a:ext cx="8229600" cy="1143000"/>
          </a:xfrm>
        </p:spPr>
        <p:txBody>
          <a:bodyPr>
            <a:normAutofit/>
          </a:bodyPr>
          <a:lstStyle>
            <a:lvl1pPr>
              <a:defRPr sz="3600" b="1">
                <a:solidFill>
                  <a:schemeClr val="bg1"/>
                </a:solidFill>
              </a:defRPr>
            </a:lvl1pPr>
          </a:lstStyle>
          <a:p>
            <a:r>
              <a:rPr lang="en-US" dirty="0" smtClean="0"/>
              <a:t>Click to edit Master title style</a:t>
            </a:r>
            <a:endParaRPr lang="en-US" dirty="0"/>
          </a:p>
        </p:txBody>
      </p:sp>
      <p:sp>
        <p:nvSpPr>
          <p:cNvPr id="9" name="Content Placeholder 2"/>
          <p:cNvSpPr>
            <a:spLocks noGrp="1"/>
          </p:cNvSpPr>
          <p:nvPr>
            <p:ph idx="1"/>
          </p:nvPr>
        </p:nvSpPr>
        <p:spPr>
          <a:xfrm>
            <a:off x="457200" y="1600200"/>
            <a:ext cx="8229600" cy="4525963"/>
          </a:xfrm>
        </p:spPr>
        <p:txBody>
          <a:bodyPr/>
          <a:lstStyle>
            <a:lvl1pPr>
              <a:spcBef>
                <a:spcPts val="500"/>
              </a:spcBef>
              <a:defRPr>
                <a:solidFill>
                  <a:schemeClr val="bg1"/>
                </a:solidFill>
              </a:defRPr>
            </a:lvl1pPr>
            <a:lvl2pPr>
              <a:spcBef>
                <a:spcPts val="500"/>
              </a:spcBef>
              <a:defRPr>
                <a:solidFill>
                  <a:schemeClr val="bg1"/>
                </a:solidFill>
              </a:defRPr>
            </a:lvl2pPr>
            <a:lvl3pPr>
              <a:spcBef>
                <a:spcPts val="500"/>
              </a:spcBef>
              <a:defRPr>
                <a:solidFill>
                  <a:schemeClr val="bg1"/>
                </a:solidFill>
              </a:defRPr>
            </a:lvl3pPr>
            <a:lvl4pPr>
              <a:spcBef>
                <a:spcPts val="500"/>
              </a:spcBef>
              <a:defRPr>
                <a:solidFill>
                  <a:schemeClr val="bg1"/>
                </a:solidFill>
              </a:defRPr>
            </a:lvl4pPr>
            <a:lvl5pPr>
              <a:spcBef>
                <a:spcPts val="500"/>
              </a:spcBef>
              <a:defRPr>
                <a:solidFill>
                  <a:schemeClr val="bg1"/>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2_Section Header">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Rectangle 4"/>
          <p:cNvSpPr>
            <a:spLocks noChangeArrowheads="1"/>
          </p:cNvSpPr>
          <p:nvPr userDrawn="1"/>
        </p:nvSpPr>
        <p:spPr bwMode="auto">
          <a:xfrm>
            <a:off x="762000" y="1371600"/>
            <a:ext cx="7696200" cy="4724400"/>
          </a:xfrm>
          <a:prstGeom prst="rect">
            <a:avLst/>
          </a:prstGeom>
          <a:noFill/>
          <a:ln w="9525">
            <a:noFill/>
            <a:miter lim="800000"/>
            <a:headEnd/>
            <a:tailEnd/>
          </a:ln>
        </p:spPr>
        <p:txBody>
          <a:bodyPr anchor="ctr"/>
          <a:lstStyle/>
          <a:p>
            <a:pPr algn="ctr" fontAlgn="auto">
              <a:spcBef>
                <a:spcPct val="20000"/>
              </a:spcBef>
              <a:spcAft>
                <a:spcPts val="0"/>
              </a:spcAft>
              <a:buFont typeface="Wingdings" pitchFamily="2" charset="2"/>
              <a:buNone/>
              <a:defRPr/>
            </a:pPr>
            <a:r>
              <a:rPr lang="en-US" sz="2700" dirty="0" smtClean="0">
                <a:latin typeface="+mn-lt"/>
              </a:rPr>
              <a:t>This </a:t>
            </a:r>
            <a:r>
              <a:rPr lang="en-US" sz="2700" dirty="0">
                <a:latin typeface="+mn-lt"/>
              </a:rPr>
              <a:t>training module </a:t>
            </a:r>
            <a:r>
              <a:rPr lang="en-US" sz="2700" dirty="0" smtClean="0">
                <a:latin typeface="+mn-lt"/>
              </a:rPr>
              <a:t>is provided </a:t>
            </a:r>
            <a:r>
              <a:rPr lang="en-US" sz="2700" dirty="0">
                <a:latin typeface="+mn-lt"/>
              </a:rPr>
              <a:t>by the</a:t>
            </a:r>
          </a:p>
          <a:p>
            <a:pPr algn="ctr" fontAlgn="auto">
              <a:spcBef>
                <a:spcPct val="20000"/>
              </a:spcBef>
              <a:spcAft>
                <a:spcPts val="0"/>
              </a:spcAft>
              <a:buFont typeface="Wingdings" pitchFamily="2" charset="2"/>
              <a:buNone/>
              <a:defRPr/>
            </a:pPr>
            <a:endParaRPr lang="en-US" sz="2700" dirty="0">
              <a:latin typeface="+mn-lt"/>
            </a:endParaRPr>
          </a:p>
          <a:p>
            <a:pPr algn="ctr" fontAlgn="auto">
              <a:spcBef>
                <a:spcPct val="20000"/>
              </a:spcBef>
              <a:spcAft>
                <a:spcPts val="0"/>
              </a:spcAft>
              <a:buFont typeface="Wingdings" pitchFamily="2" charset="2"/>
              <a:buNone/>
              <a:defRPr/>
            </a:pPr>
            <a:endParaRPr lang="en-US" sz="2700" dirty="0">
              <a:latin typeface="+mn-lt"/>
            </a:endParaRPr>
          </a:p>
          <a:p>
            <a:pPr algn="ctr" fontAlgn="auto">
              <a:spcBef>
                <a:spcPct val="20000"/>
              </a:spcBef>
              <a:spcAft>
                <a:spcPts val="0"/>
              </a:spcAft>
              <a:buFont typeface="Wingdings" pitchFamily="2" charset="2"/>
              <a:buNone/>
              <a:defRPr/>
            </a:pPr>
            <a:endParaRPr lang="en-US" sz="2700" dirty="0">
              <a:latin typeface="+mn-lt"/>
            </a:endParaRPr>
          </a:p>
          <a:p>
            <a:pPr algn="ctr" fontAlgn="auto">
              <a:spcBef>
                <a:spcPct val="20000"/>
              </a:spcBef>
              <a:spcAft>
                <a:spcPts val="0"/>
              </a:spcAft>
              <a:buFont typeface="Wingdings" pitchFamily="2" charset="2"/>
              <a:buNone/>
              <a:defRPr/>
            </a:pPr>
            <a:r>
              <a:rPr lang="en-US" sz="2700" dirty="0">
                <a:latin typeface="+mn-lt"/>
              </a:rPr>
              <a:t>For questions about training products, e-mail </a:t>
            </a:r>
            <a:r>
              <a:rPr lang="en-US" sz="2700" dirty="0" smtClean="0">
                <a:latin typeface="+mn-lt"/>
                <a:hlinkClick r:id="rId3"/>
              </a:rPr>
              <a:t>NMTP@cms.hhs.gov</a:t>
            </a:r>
            <a:endParaRPr lang="en-US" sz="2700" b="1" dirty="0">
              <a:latin typeface="+mn-lt"/>
            </a:endParaRPr>
          </a:p>
          <a:p>
            <a:pPr algn="ctr" fontAlgn="auto">
              <a:spcBef>
                <a:spcPct val="20000"/>
              </a:spcBef>
              <a:spcAft>
                <a:spcPts val="0"/>
              </a:spcAft>
              <a:buFont typeface="Wingdings" pitchFamily="2" charset="2"/>
              <a:buNone/>
              <a:defRPr/>
            </a:pPr>
            <a:r>
              <a:rPr lang="en-US" sz="2700" dirty="0">
                <a:latin typeface="+mn-lt"/>
              </a:rPr>
              <a:t>To view all available NMTP materials </a:t>
            </a:r>
            <a:br>
              <a:rPr lang="en-US" sz="2700" dirty="0">
                <a:latin typeface="+mn-lt"/>
              </a:rPr>
            </a:br>
            <a:r>
              <a:rPr lang="en-US" sz="2700" dirty="0">
                <a:latin typeface="+mn-lt"/>
              </a:rPr>
              <a:t>or to subscribe to our listserv, visit </a:t>
            </a:r>
            <a:endParaRPr lang="en-US" sz="2700" dirty="0" smtClean="0">
              <a:latin typeface="+mn-lt"/>
            </a:endParaRPr>
          </a:p>
          <a:p>
            <a:pPr algn="ctr" fontAlgn="auto">
              <a:spcBef>
                <a:spcPct val="20000"/>
              </a:spcBef>
              <a:spcAft>
                <a:spcPts val="0"/>
              </a:spcAft>
              <a:buFont typeface="Wingdings" pitchFamily="2" charset="2"/>
              <a:buNone/>
              <a:defRPr/>
            </a:pPr>
            <a:r>
              <a:rPr lang="en-US" sz="2400" dirty="0" smtClean="0">
                <a:latin typeface="+mn-lt"/>
                <a:hlinkClick r:id="rId4"/>
              </a:rPr>
              <a:t>www.cms.gov/NationalMedicareTrainingProgram</a:t>
            </a:r>
            <a:endParaRPr lang="en-US" sz="2400" b="1" dirty="0">
              <a:latin typeface="+mn-lt"/>
            </a:endParaRPr>
          </a:p>
        </p:txBody>
      </p:sp>
      <p:pic>
        <p:nvPicPr>
          <p:cNvPr id="3" name="Picture 7" descr="NMTP Logo Black.eps"/>
          <p:cNvPicPr>
            <a:picLocks noChangeAspect="1"/>
          </p:cNvPicPr>
          <p:nvPr userDrawn="1"/>
        </p:nvPicPr>
        <p:blipFill>
          <a:blip r:embed="rId5" cstate="print"/>
          <a:srcRect/>
          <a:stretch>
            <a:fillRect/>
          </a:stretch>
        </p:blipFill>
        <p:spPr bwMode="auto">
          <a:xfrm>
            <a:off x="1905000" y="2343150"/>
            <a:ext cx="5562600" cy="933450"/>
          </a:xfrm>
          <a:prstGeom prst="rect">
            <a:avLst/>
          </a:prstGeom>
          <a:noFill/>
          <a:ln w="9525">
            <a:noFill/>
            <a:miter lim="800000"/>
            <a:headEnd/>
            <a:tailEnd/>
          </a:ln>
        </p:spPr>
      </p:pic>
    </p:spTree>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r>
              <a:rPr lang="en-US" smtClean="0"/>
              <a:t>04/02/2012</a:t>
            </a:r>
            <a:endParaRPr lang="en-US" dirty="0"/>
          </a:p>
        </p:txBody>
      </p:sp>
      <p:sp>
        <p:nvSpPr>
          <p:cNvPr id="3" name="Footer Placeholder 4"/>
          <p:cNvSpPr>
            <a:spLocks noGrp="1"/>
          </p:cNvSpPr>
          <p:nvPr>
            <p:ph type="ftr" sz="quarter" idx="11"/>
          </p:nvPr>
        </p:nvSpPr>
        <p:spPr/>
        <p:txBody>
          <a:bodyPr/>
          <a:lstStyle>
            <a:lvl1pPr>
              <a:defRPr/>
            </a:lvl1pPr>
          </a:lstStyle>
          <a:p>
            <a:pPr>
              <a:defRPr/>
            </a:pPr>
            <a:r>
              <a:rPr lang="en-US" smtClean="0"/>
              <a:t>Medicaid and the Children's Health Insurance Program</a:t>
            </a:r>
            <a:endParaRPr lang="en-US" dirty="0"/>
          </a:p>
        </p:txBody>
      </p:sp>
      <p:sp>
        <p:nvSpPr>
          <p:cNvPr id="4" name="Slide Number Placeholder 5"/>
          <p:cNvSpPr>
            <a:spLocks noGrp="1"/>
          </p:cNvSpPr>
          <p:nvPr>
            <p:ph type="sldNum" sz="quarter" idx="12"/>
          </p:nvPr>
        </p:nvSpPr>
        <p:spPr/>
        <p:txBody>
          <a:bodyPr/>
          <a:lstStyle>
            <a:lvl1pPr>
              <a:defRPr/>
            </a:lvl1pPr>
          </a:lstStyle>
          <a:p>
            <a:pPr>
              <a:defRPr/>
            </a:pPr>
            <a:fld id="{D06D8116-68F8-486F-801E-8E1789D852AE}" type="slidenum">
              <a:rPr lang="en-US"/>
              <a:pPr>
                <a:defRPr/>
              </a:pPr>
              <a:t>‹#›</a:t>
            </a:fld>
            <a:endParaRPr lang="en-US" dirty="0"/>
          </a:p>
        </p:txBody>
      </p:sp>
    </p:spTree>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9" cstate="print">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868362"/>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57200" y="1371600"/>
            <a:ext cx="8229600" cy="47545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2"/>
          </p:nvPr>
        </p:nvSpPr>
        <p:spPr>
          <a:xfrm>
            <a:off x="457200" y="6340475"/>
            <a:ext cx="2133600" cy="365125"/>
          </a:xfrm>
          <a:prstGeom prst="rect">
            <a:avLst/>
          </a:prstGeom>
        </p:spPr>
        <p:txBody>
          <a:bodyPr vert="horz" lIns="91440" tIns="45720" rIns="91440" bIns="45720" rtlCol="0" anchor="ctr"/>
          <a:lstStyle>
            <a:lvl1pPr algn="l">
              <a:defRPr sz="1200">
                <a:solidFill>
                  <a:schemeClr val="tx1"/>
                </a:solidFill>
              </a:defRPr>
            </a:lvl1pPr>
          </a:lstStyle>
          <a:p>
            <a:r>
              <a:rPr lang="en-US" smtClean="0"/>
              <a:t>04/02/2012</a:t>
            </a:r>
            <a:endParaRPr lang="en-US" dirty="0"/>
          </a:p>
        </p:txBody>
      </p:sp>
      <p:sp>
        <p:nvSpPr>
          <p:cNvPr id="5" name="Footer Placeholder 4"/>
          <p:cNvSpPr>
            <a:spLocks noGrp="1"/>
          </p:cNvSpPr>
          <p:nvPr>
            <p:ph type="ftr" sz="quarter" idx="3"/>
          </p:nvPr>
        </p:nvSpPr>
        <p:spPr>
          <a:xfrm>
            <a:off x="2590800" y="6340475"/>
            <a:ext cx="3962400" cy="365125"/>
          </a:xfrm>
          <a:prstGeom prst="rect">
            <a:avLst/>
          </a:prstGeom>
        </p:spPr>
        <p:txBody>
          <a:bodyPr vert="horz" lIns="91440" tIns="45720" rIns="91440" bIns="45720" rtlCol="0" anchor="ctr"/>
          <a:lstStyle>
            <a:lvl1pPr algn="ctr">
              <a:defRPr sz="1200">
                <a:solidFill>
                  <a:schemeClr val="tx1"/>
                </a:solidFill>
              </a:defRPr>
            </a:lvl1pPr>
          </a:lstStyle>
          <a:p>
            <a:r>
              <a:rPr lang="en-US" smtClean="0"/>
              <a:t>Medicaid and the Children's Health Insurance Program</a:t>
            </a:r>
            <a:endParaRPr lang="en-US" dirty="0"/>
          </a:p>
        </p:txBody>
      </p:sp>
      <p:sp>
        <p:nvSpPr>
          <p:cNvPr id="6" name="Slide Number Placeholder 5"/>
          <p:cNvSpPr>
            <a:spLocks noGrp="1"/>
          </p:cNvSpPr>
          <p:nvPr>
            <p:ph type="sldNum" sz="quarter" idx="4"/>
          </p:nvPr>
        </p:nvSpPr>
        <p:spPr>
          <a:xfrm>
            <a:off x="6553200" y="6340475"/>
            <a:ext cx="2133600" cy="365125"/>
          </a:xfrm>
          <a:prstGeom prst="rect">
            <a:avLst/>
          </a:prstGeom>
        </p:spPr>
        <p:txBody>
          <a:bodyPr vert="horz" lIns="91440" tIns="45720" rIns="91440" bIns="45720" rtlCol="0" anchor="ctr"/>
          <a:lstStyle>
            <a:lvl1pPr algn="r">
              <a:defRPr sz="1200">
                <a:solidFill>
                  <a:schemeClr val="tx1"/>
                </a:solidFill>
              </a:defRPr>
            </a:lvl1pPr>
          </a:lstStyle>
          <a:p>
            <a:fld id="{78C0CC3C-85F1-4D86-9B70-8D9F8B17F046}"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55" r:id="rId1"/>
    <p:sldLayoutId id="2147483649" r:id="rId2"/>
    <p:sldLayoutId id="2147483650" r:id="rId3"/>
    <p:sldLayoutId id="2147483651" r:id="rId4"/>
    <p:sldLayoutId id="2147483652" r:id="rId5"/>
    <p:sldLayoutId id="2147483653" r:id="rId6"/>
    <p:sldLayoutId id="2147483654" r:id="rId7"/>
  </p:sldLayoutIdLst>
  <p:transition>
    <p:fade/>
  </p:transition>
  <p:hf hdr="0"/>
  <p:txStyles>
    <p:titleStyle>
      <a:lvl1pPr algn="ctr" defTabSz="914400" rtl="0" eaLnBrk="1" latinLnBrk="0" hangingPunct="1">
        <a:spcBef>
          <a:spcPct val="0"/>
        </a:spcBef>
        <a:buNone/>
        <a:defRPr sz="3600" b="1"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Wingdings" pitchFamily="2" charset="2"/>
        <a:buChar char="§"/>
        <a:defRPr sz="28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2pPr>
      <a:lvl3pPr marL="1143000" indent="-228600" algn="l" defTabSz="914400" rtl="0" eaLnBrk="1" latinLnBrk="0" hangingPunct="1">
        <a:spcBef>
          <a:spcPct val="20000"/>
        </a:spcBef>
        <a:buSzPct val="50000"/>
        <a:buFont typeface="Wingdings" pitchFamily="2" charset="2"/>
        <a:buChar char="q"/>
        <a:defRPr sz="2200" kern="1200">
          <a:solidFill>
            <a:schemeClr val="tx1"/>
          </a:solidFill>
          <a:latin typeface="+mn-lt"/>
          <a:ea typeface="+mn-ea"/>
          <a:cs typeface="+mn-cs"/>
        </a:defRPr>
      </a:lvl3pPr>
      <a:lvl4pPr marL="1600200" indent="-228600" algn="l" defTabSz="914400" rtl="0" eaLnBrk="1" latinLnBrk="0" hangingPunct="1">
        <a:spcBef>
          <a:spcPct val="20000"/>
        </a:spcBef>
        <a:buFont typeface="Wingdings" pitchFamily="2" charset="2"/>
        <a:buChar char="§"/>
        <a:defRPr sz="22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2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31.xml"/><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4.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4.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3.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3.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3.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3.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3.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4.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3.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3.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3.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3.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3.xml"/></Relationships>
</file>

<file path=ppt/slides/_rels/slide49.xml.rels><?xml version="1.0" encoding="UTF-8" standalone="yes"?>
<Relationships xmlns="http://schemas.openxmlformats.org/package/2006/relationships"><Relationship Id="rId3" Type="http://schemas.openxmlformats.org/officeDocument/2006/relationships/notesSlide" Target="../notesSlides/notesSlide49.xml"/><Relationship Id="rId2" Type="http://schemas.openxmlformats.org/officeDocument/2006/relationships/slideLayout" Target="../slideLayouts/slideLayout3.xml"/><Relationship Id="rId1" Type="http://schemas.openxmlformats.org/officeDocument/2006/relationships/tags" Target="../tags/tag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ctrTitle"/>
          </p:nvPr>
        </p:nvSpPr>
        <p:spPr>
          <a:xfrm>
            <a:off x="3810000" y="1295400"/>
            <a:ext cx="5181600" cy="1981200"/>
          </a:xfrm>
        </p:spPr>
        <p:txBody>
          <a:bodyPr>
            <a:normAutofit fontScale="90000"/>
          </a:bodyPr>
          <a:lstStyle/>
          <a:p>
            <a:pPr eaLnBrk="1" hangingPunct="1">
              <a:lnSpc>
                <a:spcPts val="3800"/>
              </a:lnSpc>
            </a:pPr>
            <a:r>
              <a:rPr lang="en-US" dirty="0" smtClean="0">
                <a:cs typeface="Arial" charset="0"/>
              </a:rPr>
              <a:t>Medicaid and the Children’s Health Insurance Program (CHIP)</a:t>
            </a:r>
          </a:p>
        </p:txBody>
      </p:sp>
      <p:sp>
        <p:nvSpPr>
          <p:cNvPr id="3" name="Title 1"/>
          <p:cNvSpPr txBox="1">
            <a:spLocks/>
          </p:cNvSpPr>
          <p:nvPr/>
        </p:nvSpPr>
        <p:spPr>
          <a:xfrm>
            <a:off x="3657600" y="609600"/>
            <a:ext cx="4419600" cy="457200"/>
          </a:xfrm>
          <a:prstGeom prst="rect">
            <a:avLst/>
          </a:prstGeom>
        </p:spPr>
        <p:txBody>
          <a:bodyPr vert="horz" lIns="91440" tIns="45720" rIns="91440" bIns="45720" rtlCol="0" anchor="t">
            <a:noAutofit/>
          </a:bodyPr>
          <a:lstStyle>
            <a:lvl1pPr algn="l">
              <a:defRPr>
                <a:solidFill>
                  <a:schemeClr val="tx1"/>
                </a:solidFill>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sz="3600" b="1" i="0" u="none" strike="noStrike" kern="1200" cap="none" spc="0" normalizeH="0" baseline="0" noProof="0" dirty="0" smtClean="0">
                <a:ln>
                  <a:noFill/>
                </a:ln>
                <a:solidFill>
                  <a:srgbClr val="9BC0F1"/>
                </a:solidFill>
                <a:effectLst/>
                <a:uLnTx/>
                <a:uFillTx/>
                <a:latin typeface="+mj-lt"/>
                <a:ea typeface="+mj-ea"/>
                <a:cs typeface="+mj-cs"/>
              </a:rPr>
              <a:t>Module 12:</a:t>
            </a:r>
          </a:p>
        </p:txBody>
      </p:sp>
      <p:sp>
        <p:nvSpPr>
          <p:cNvPr id="4" name="TextBox 3"/>
          <p:cNvSpPr txBox="1"/>
          <p:nvPr/>
        </p:nvSpPr>
        <p:spPr>
          <a:xfrm>
            <a:off x="1752600" y="6400800"/>
            <a:ext cx="1524000" cy="215444"/>
          </a:xfrm>
          <a:prstGeom prst="rect">
            <a:avLst/>
          </a:prstGeom>
          <a:noFill/>
        </p:spPr>
        <p:txBody>
          <a:bodyPr wrap="square" rtlCol="0">
            <a:spAutoFit/>
          </a:bodyPr>
          <a:lstStyle/>
          <a:p>
            <a:pPr algn="r"/>
            <a:r>
              <a:rPr lang="en-US" sz="800" dirty="0" smtClean="0"/>
              <a:t>Version 18</a:t>
            </a:r>
            <a:endParaRPr lang="en-US" sz="800" dirty="0"/>
          </a:p>
        </p:txBody>
      </p:sp>
      <p:pic>
        <p:nvPicPr>
          <p:cNvPr id="5" name="Picture 4" descr="CMSlogoBlack.jpg"/>
          <p:cNvPicPr>
            <a:picLocks noChangeAspect="1"/>
          </p:cNvPicPr>
          <p:nvPr/>
        </p:nvPicPr>
        <p:blipFill>
          <a:blip r:embed="rId3" cstate="print"/>
          <a:stretch>
            <a:fillRect/>
          </a:stretch>
        </p:blipFill>
        <p:spPr>
          <a:xfrm>
            <a:off x="0" y="6172548"/>
            <a:ext cx="1828800" cy="671804"/>
          </a:xfrm>
          <a:prstGeom prst="rect">
            <a:avLst/>
          </a:prstGeom>
        </p:spPr>
      </p:pic>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p:txBody>
          <a:bodyPr/>
          <a:lstStyle/>
          <a:p>
            <a:r>
              <a:rPr lang="en-US" sz="3600" dirty="0" smtClean="0"/>
              <a:t>Mandatory Medicaid State Plan Benefits </a:t>
            </a:r>
          </a:p>
        </p:txBody>
      </p:sp>
      <p:sp>
        <p:nvSpPr>
          <p:cNvPr id="16387" name="Rectangle 3"/>
          <p:cNvSpPr>
            <a:spLocks noGrp="1" noChangeArrowheads="1"/>
          </p:cNvSpPr>
          <p:nvPr>
            <p:ph idx="1"/>
          </p:nvPr>
        </p:nvSpPr>
        <p:spPr/>
        <p:txBody>
          <a:bodyPr>
            <a:normAutofit fontScale="92500" lnSpcReduction="10000"/>
          </a:bodyPr>
          <a:lstStyle/>
          <a:p>
            <a:pPr marL="285750" indent="-285750">
              <a:lnSpc>
                <a:spcPct val="80000"/>
              </a:lnSpc>
              <a:buFont typeface="Wingdings" pitchFamily="2" charset="2"/>
              <a:buChar char="§"/>
            </a:pPr>
            <a:r>
              <a:rPr lang="en-US" sz="2800" dirty="0" smtClean="0"/>
              <a:t>Physician services</a:t>
            </a:r>
          </a:p>
          <a:p>
            <a:pPr marL="285750" indent="-285750">
              <a:lnSpc>
                <a:spcPct val="80000"/>
              </a:lnSpc>
              <a:buFont typeface="Wingdings" pitchFamily="2" charset="2"/>
              <a:buChar char="§"/>
            </a:pPr>
            <a:r>
              <a:rPr lang="en-US" sz="2800" dirty="0" smtClean="0"/>
              <a:t>Laboratory &amp; X-ray</a:t>
            </a:r>
          </a:p>
          <a:p>
            <a:pPr marL="285750" indent="-285750">
              <a:lnSpc>
                <a:spcPct val="80000"/>
              </a:lnSpc>
              <a:buFont typeface="Wingdings" pitchFamily="2" charset="2"/>
              <a:buChar char="§"/>
            </a:pPr>
            <a:r>
              <a:rPr lang="en-US" sz="2800" dirty="0" smtClean="0"/>
              <a:t>Inpatient hospital </a:t>
            </a:r>
          </a:p>
          <a:p>
            <a:pPr marL="285750" indent="-285750">
              <a:lnSpc>
                <a:spcPct val="80000"/>
              </a:lnSpc>
              <a:buFont typeface="Wingdings" pitchFamily="2" charset="2"/>
              <a:buChar char="§"/>
            </a:pPr>
            <a:r>
              <a:rPr lang="en-US" sz="2800" dirty="0" smtClean="0"/>
              <a:t>Outpatient hospital</a:t>
            </a:r>
          </a:p>
          <a:p>
            <a:pPr marL="285750" indent="-285750">
              <a:lnSpc>
                <a:spcPct val="80000"/>
              </a:lnSpc>
              <a:buFont typeface="Wingdings" pitchFamily="2" charset="2"/>
              <a:buChar char="§"/>
            </a:pPr>
            <a:r>
              <a:rPr lang="en-US" sz="2800" dirty="0" smtClean="0"/>
              <a:t>Early Periodic Screening &amp; Diagnostic Testing</a:t>
            </a:r>
          </a:p>
          <a:p>
            <a:pPr marL="285750" indent="-285750">
              <a:lnSpc>
                <a:spcPct val="80000"/>
              </a:lnSpc>
              <a:buFont typeface="Wingdings" pitchFamily="2" charset="2"/>
              <a:buChar char="§"/>
            </a:pPr>
            <a:r>
              <a:rPr lang="en-US" sz="2800" dirty="0" smtClean="0"/>
              <a:t>Family planning</a:t>
            </a:r>
          </a:p>
          <a:p>
            <a:pPr marL="285750" indent="-285750">
              <a:lnSpc>
                <a:spcPct val="80000"/>
              </a:lnSpc>
              <a:buFont typeface="Wingdings" pitchFamily="2" charset="2"/>
              <a:buChar char="§"/>
            </a:pPr>
            <a:r>
              <a:rPr lang="en-US" sz="2800" dirty="0" smtClean="0"/>
              <a:t>Rural and Federally-qualified health centers</a:t>
            </a:r>
          </a:p>
          <a:p>
            <a:pPr marL="285750" indent="-285750">
              <a:lnSpc>
                <a:spcPct val="80000"/>
              </a:lnSpc>
              <a:buFont typeface="Wingdings" pitchFamily="2" charset="2"/>
              <a:buChar char="§"/>
            </a:pPr>
            <a:r>
              <a:rPr lang="en-US" sz="2800" dirty="0" smtClean="0"/>
              <a:t>Freestanding birth center services</a:t>
            </a:r>
          </a:p>
          <a:p>
            <a:pPr marL="285750" indent="-285750">
              <a:lnSpc>
                <a:spcPct val="80000"/>
              </a:lnSpc>
              <a:buFont typeface="Wingdings" pitchFamily="2" charset="2"/>
              <a:buChar char="§"/>
            </a:pPr>
            <a:r>
              <a:rPr lang="en-US" sz="2800" dirty="0" smtClean="0"/>
              <a:t>Nursing facility services for adults</a:t>
            </a:r>
          </a:p>
          <a:p>
            <a:pPr marL="285750" indent="-285750">
              <a:lnSpc>
                <a:spcPct val="80000"/>
              </a:lnSpc>
              <a:buFont typeface="Wingdings" pitchFamily="2" charset="2"/>
              <a:buChar char="§"/>
            </a:pPr>
            <a:r>
              <a:rPr lang="en-US" sz="2800" dirty="0" smtClean="0"/>
              <a:t>Home health</a:t>
            </a:r>
          </a:p>
          <a:p>
            <a:pPr marL="285750" indent="-285750">
              <a:lnSpc>
                <a:spcPct val="80000"/>
              </a:lnSpc>
              <a:buFont typeface="Wingdings" pitchFamily="2" charset="2"/>
              <a:buChar char="§"/>
            </a:pPr>
            <a:r>
              <a:rPr lang="en-US" sz="2800" dirty="0" smtClean="0"/>
              <a:t>Cost sharing for Dual Eligibles</a:t>
            </a:r>
          </a:p>
          <a:p>
            <a:pPr marL="285750" indent="-285750">
              <a:lnSpc>
                <a:spcPct val="80000"/>
              </a:lnSpc>
              <a:buFont typeface="Wingdings" pitchFamily="2" charset="2"/>
              <a:buChar char="§"/>
            </a:pPr>
            <a:r>
              <a:rPr lang="en-US" sz="2800" dirty="0" smtClean="0"/>
              <a:t>Transportation to medical care</a:t>
            </a:r>
          </a:p>
          <a:p>
            <a:pPr marL="285750" indent="-285750">
              <a:lnSpc>
                <a:spcPct val="80000"/>
              </a:lnSpc>
              <a:buFont typeface="Wingdings" pitchFamily="2" charset="2"/>
              <a:buChar char="§"/>
            </a:pPr>
            <a:r>
              <a:rPr lang="en-US" sz="2800" dirty="0" smtClean="0"/>
              <a:t>Tobacco cessation</a:t>
            </a:r>
          </a:p>
          <a:p>
            <a:pPr marL="285750" indent="-285750">
              <a:lnSpc>
                <a:spcPct val="80000"/>
              </a:lnSpc>
              <a:buFont typeface="Wingdings" pitchFamily="2" charset="2"/>
              <a:buChar char="§"/>
            </a:pPr>
            <a:endParaRPr lang="en-US" sz="2800" dirty="0" smtClean="0"/>
          </a:p>
        </p:txBody>
      </p:sp>
      <p:sp>
        <p:nvSpPr>
          <p:cNvPr id="11270" name="Date Placeholder 5"/>
          <p:cNvSpPr>
            <a:spLocks noGrp="1"/>
          </p:cNvSpPr>
          <p:nvPr>
            <p:ph type="dt" sz="half" idx="2"/>
          </p:nvPr>
        </p:nvSpPr>
        <p:spPr>
          <a:prstGeom prst="rect">
            <a:avLst/>
          </a:prstGeom>
        </p:spPr>
        <p:txBody>
          <a:bodyPr/>
          <a:lstStyle/>
          <a:p>
            <a:pPr>
              <a:defRPr/>
            </a:pPr>
            <a:r>
              <a:rPr lang="en-US" dirty="0" smtClean="0"/>
              <a:t>04/02/2012</a:t>
            </a:r>
            <a:endParaRPr lang="en-US" dirty="0"/>
          </a:p>
        </p:txBody>
      </p:sp>
      <p:sp>
        <p:nvSpPr>
          <p:cNvPr id="6" name="Footer Placeholder 5"/>
          <p:cNvSpPr>
            <a:spLocks noGrp="1"/>
          </p:cNvSpPr>
          <p:nvPr>
            <p:ph type="ftr" sz="quarter" idx="3"/>
          </p:nvPr>
        </p:nvSpPr>
        <p:spPr>
          <a:prstGeom prst="rect">
            <a:avLst/>
          </a:prstGeom>
        </p:spPr>
        <p:txBody>
          <a:bodyPr/>
          <a:lstStyle/>
          <a:p>
            <a:pPr>
              <a:defRPr/>
            </a:pPr>
            <a:r>
              <a:rPr lang="en-US" dirty="0" smtClean="0"/>
              <a:t>Medicaid and the Children's Health Insurance Program</a:t>
            </a:r>
            <a:endParaRPr lang="en-US" dirty="0"/>
          </a:p>
        </p:txBody>
      </p:sp>
      <p:sp>
        <p:nvSpPr>
          <p:cNvPr id="5" name="Slide Number Placeholder 4"/>
          <p:cNvSpPr>
            <a:spLocks noGrp="1"/>
          </p:cNvSpPr>
          <p:nvPr>
            <p:ph type="sldNum" sz="quarter" idx="4"/>
          </p:nvPr>
        </p:nvSpPr>
        <p:spPr>
          <a:prstGeom prst="rect">
            <a:avLst/>
          </a:prstGeom>
        </p:spPr>
        <p:txBody>
          <a:bodyPr/>
          <a:lstStyle/>
          <a:p>
            <a:pPr>
              <a:defRPr/>
            </a:pPr>
            <a:fld id="{5257DFA7-27F1-4391-8F2A-A87C8BDE8EA7}" type="slidenum">
              <a:rPr lang="en-US" smtClean="0"/>
              <a:pPr>
                <a:defRPr/>
              </a:pPr>
              <a:t>10</a:t>
            </a:fld>
            <a:endParaRPr lang="en-US" dirty="0"/>
          </a:p>
        </p:txBody>
      </p:sp>
    </p:spTree>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title"/>
          </p:nvPr>
        </p:nvSpPr>
        <p:spPr/>
        <p:txBody>
          <a:bodyPr/>
          <a:lstStyle/>
          <a:p>
            <a:r>
              <a:rPr lang="en-US" sz="3600" dirty="0" smtClean="0"/>
              <a:t>Optional Medicaid State Plan Benefits </a:t>
            </a:r>
          </a:p>
        </p:txBody>
      </p:sp>
      <p:sp>
        <p:nvSpPr>
          <p:cNvPr id="17411" name="Content Placeholder 2"/>
          <p:cNvSpPr>
            <a:spLocks noGrp="1"/>
          </p:cNvSpPr>
          <p:nvPr>
            <p:ph idx="1"/>
          </p:nvPr>
        </p:nvSpPr>
        <p:spPr/>
        <p:txBody>
          <a:bodyPr>
            <a:noAutofit/>
          </a:bodyPr>
          <a:lstStyle/>
          <a:p>
            <a:pPr>
              <a:spcBef>
                <a:spcPts val="100"/>
              </a:spcBef>
              <a:buFont typeface="Wingdings" pitchFamily="2" charset="2"/>
              <a:buChar char="§"/>
            </a:pPr>
            <a:r>
              <a:rPr lang="en-US" sz="2400" dirty="0" smtClean="0"/>
              <a:t>Dental services, including dentures</a:t>
            </a:r>
          </a:p>
          <a:p>
            <a:pPr>
              <a:spcBef>
                <a:spcPts val="100"/>
              </a:spcBef>
              <a:buFont typeface="Wingdings" pitchFamily="2" charset="2"/>
              <a:buChar char="§"/>
            </a:pPr>
            <a:r>
              <a:rPr lang="en-US" sz="2400" dirty="0" smtClean="0"/>
              <a:t>Prescription Drugs</a:t>
            </a:r>
          </a:p>
          <a:p>
            <a:pPr>
              <a:spcBef>
                <a:spcPts val="100"/>
              </a:spcBef>
              <a:buFont typeface="Wingdings" pitchFamily="2" charset="2"/>
              <a:buChar char="§"/>
            </a:pPr>
            <a:r>
              <a:rPr lang="en-US" sz="2400" dirty="0" smtClean="0"/>
              <a:t>Therapies – PT/OT/Speech/Audiology</a:t>
            </a:r>
          </a:p>
          <a:p>
            <a:pPr>
              <a:spcBef>
                <a:spcPts val="100"/>
              </a:spcBef>
              <a:buFont typeface="Wingdings" pitchFamily="2" charset="2"/>
              <a:buChar char="§"/>
            </a:pPr>
            <a:r>
              <a:rPr lang="en-US" sz="2400" dirty="0" smtClean="0"/>
              <a:t>Prosthetic devices, optometry services, glasses </a:t>
            </a:r>
          </a:p>
          <a:p>
            <a:pPr>
              <a:spcBef>
                <a:spcPts val="100"/>
              </a:spcBef>
              <a:buFont typeface="Wingdings" pitchFamily="2" charset="2"/>
              <a:buChar char="§"/>
            </a:pPr>
            <a:r>
              <a:rPr lang="en-US" sz="2400" dirty="0" smtClean="0"/>
              <a:t>Podiatry services</a:t>
            </a:r>
          </a:p>
          <a:p>
            <a:pPr>
              <a:spcBef>
                <a:spcPts val="100"/>
              </a:spcBef>
              <a:buFont typeface="Wingdings" pitchFamily="2" charset="2"/>
              <a:buChar char="§"/>
            </a:pPr>
            <a:r>
              <a:rPr lang="en-US" sz="2400" dirty="0" smtClean="0"/>
              <a:t>Case management</a:t>
            </a:r>
          </a:p>
          <a:p>
            <a:pPr>
              <a:spcBef>
                <a:spcPts val="100"/>
              </a:spcBef>
              <a:buFont typeface="Wingdings" pitchFamily="2" charset="2"/>
              <a:buChar char="§"/>
            </a:pPr>
            <a:r>
              <a:rPr lang="en-US" sz="2400" dirty="0" smtClean="0"/>
              <a:t>Clinic services</a:t>
            </a:r>
          </a:p>
          <a:p>
            <a:pPr>
              <a:spcBef>
                <a:spcPts val="100"/>
              </a:spcBef>
              <a:buFont typeface="Wingdings" pitchFamily="2" charset="2"/>
              <a:buChar char="§"/>
            </a:pPr>
            <a:r>
              <a:rPr lang="en-US" sz="2400" dirty="0" smtClean="0"/>
              <a:t>Hospice </a:t>
            </a:r>
          </a:p>
          <a:p>
            <a:pPr>
              <a:spcBef>
                <a:spcPts val="100"/>
              </a:spcBef>
              <a:buFont typeface="Wingdings" pitchFamily="2" charset="2"/>
              <a:buChar char="§"/>
            </a:pPr>
            <a:r>
              <a:rPr lang="en-US" sz="2400" dirty="0" smtClean="0"/>
              <a:t>Intermediate Care Facility for the Mentally Retarded</a:t>
            </a:r>
          </a:p>
          <a:p>
            <a:pPr>
              <a:spcBef>
                <a:spcPts val="100"/>
              </a:spcBef>
              <a:buFont typeface="Wingdings" pitchFamily="2" charset="2"/>
              <a:buChar char="§"/>
            </a:pPr>
            <a:r>
              <a:rPr lang="en-US" sz="2400" dirty="0" smtClean="0"/>
              <a:t>Psychiatric Residential Treatment Facility for &lt;21</a:t>
            </a:r>
          </a:p>
          <a:p>
            <a:pPr>
              <a:spcBef>
                <a:spcPts val="100"/>
              </a:spcBef>
              <a:buFont typeface="Wingdings" pitchFamily="2" charset="2"/>
              <a:buChar char="§"/>
            </a:pPr>
            <a:r>
              <a:rPr lang="en-US" sz="2400" spc="-100" dirty="0" smtClean="0"/>
              <a:t>Other diagnostic, screening, preventive, and rehabilitative services</a:t>
            </a:r>
          </a:p>
          <a:p>
            <a:pPr>
              <a:spcBef>
                <a:spcPts val="100"/>
              </a:spcBef>
              <a:buFont typeface="Wingdings" pitchFamily="2" charset="2"/>
              <a:buChar char="§"/>
            </a:pPr>
            <a:r>
              <a:rPr lang="en-US" sz="2400" dirty="0" smtClean="0"/>
              <a:t>Special services in waivers and demonstrations</a:t>
            </a:r>
          </a:p>
        </p:txBody>
      </p:sp>
      <p:sp>
        <p:nvSpPr>
          <p:cNvPr id="5" name="Date Placeholder 4"/>
          <p:cNvSpPr>
            <a:spLocks noGrp="1"/>
          </p:cNvSpPr>
          <p:nvPr>
            <p:ph type="dt" sz="half" idx="2"/>
          </p:nvPr>
        </p:nvSpPr>
        <p:spPr>
          <a:prstGeom prst="rect">
            <a:avLst/>
          </a:prstGeom>
        </p:spPr>
        <p:txBody>
          <a:bodyPr/>
          <a:lstStyle/>
          <a:p>
            <a:pPr>
              <a:defRPr/>
            </a:pPr>
            <a:r>
              <a:rPr lang="en-US" smtClean="0"/>
              <a:t>04/02/2012</a:t>
            </a:r>
            <a:endParaRPr lang="en-US" dirty="0"/>
          </a:p>
        </p:txBody>
      </p:sp>
      <p:sp>
        <p:nvSpPr>
          <p:cNvPr id="7" name="Footer Placeholder 6"/>
          <p:cNvSpPr>
            <a:spLocks noGrp="1"/>
          </p:cNvSpPr>
          <p:nvPr>
            <p:ph type="ftr" sz="quarter" idx="3"/>
          </p:nvPr>
        </p:nvSpPr>
        <p:spPr>
          <a:prstGeom prst="rect">
            <a:avLst/>
          </a:prstGeom>
        </p:spPr>
        <p:txBody>
          <a:bodyPr/>
          <a:lstStyle/>
          <a:p>
            <a:pPr>
              <a:defRPr/>
            </a:pPr>
            <a:r>
              <a:rPr lang="en-US" smtClean="0"/>
              <a:t>Medicaid and the Children's Health Insurance Program</a:t>
            </a:r>
            <a:endParaRPr lang="en-US" dirty="0"/>
          </a:p>
        </p:txBody>
      </p:sp>
      <p:sp>
        <p:nvSpPr>
          <p:cNvPr id="6" name="Slide Number Placeholder 5"/>
          <p:cNvSpPr>
            <a:spLocks noGrp="1"/>
          </p:cNvSpPr>
          <p:nvPr>
            <p:ph type="sldNum" sz="quarter" idx="4"/>
          </p:nvPr>
        </p:nvSpPr>
        <p:spPr>
          <a:prstGeom prst="rect">
            <a:avLst/>
          </a:prstGeom>
        </p:spPr>
        <p:txBody>
          <a:bodyPr/>
          <a:lstStyle/>
          <a:p>
            <a:pPr>
              <a:defRPr/>
            </a:pPr>
            <a:fld id="{5257DFA7-27F1-4391-8F2A-A87C8BDE8EA7}" type="slidenum">
              <a:rPr lang="en-US" smtClean="0"/>
              <a:pPr>
                <a:defRPr/>
              </a:pPr>
              <a:t>11</a:t>
            </a:fld>
            <a:endParaRPr lang="en-US" dirty="0"/>
          </a:p>
        </p:txBody>
      </p:sp>
    </p:spTree>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p:txBody>
          <a:bodyPr/>
          <a:lstStyle/>
          <a:p>
            <a:r>
              <a:rPr lang="en-US" sz="3600" dirty="0" smtClean="0"/>
              <a:t>Medicaid Eligibility</a:t>
            </a:r>
          </a:p>
        </p:txBody>
      </p:sp>
      <p:sp>
        <p:nvSpPr>
          <p:cNvPr id="10" name="Content Placeholder 9"/>
          <p:cNvSpPr>
            <a:spLocks noGrp="1"/>
          </p:cNvSpPr>
          <p:nvPr>
            <p:ph idx="1"/>
          </p:nvPr>
        </p:nvSpPr>
        <p:spPr/>
        <p:txBody>
          <a:bodyPr/>
          <a:lstStyle/>
          <a:p>
            <a:pPr>
              <a:spcBef>
                <a:spcPct val="20000"/>
              </a:spcBef>
              <a:defRPr/>
            </a:pPr>
            <a:r>
              <a:rPr lang="en-US" dirty="0" smtClean="0"/>
              <a:t>Not all people with low income/resources </a:t>
            </a:r>
            <a:br>
              <a:rPr lang="en-US" dirty="0" smtClean="0"/>
            </a:br>
            <a:r>
              <a:rPr lang="en-US" dirty="0" smtClean="0"/>
              <a:t>are eligible</a:t>
            </a:r>
          </a:p>
          <a:p>
            <a:pPr>
              <a:spcBef>
                <a:spcPct val="20000"/>
              </a:spcBef>
              <a:defRPr/>
            </a:pPr>
            <a:r>
              <a:rPr lang="en-US" dirty="0" smtClean="0"/>
              <a:t>Must be a member of a </a:t>
            </a:r>
            <a:r>
              <a:rPr lang="en-US" b="1" i="1" dirty="0" smtClean="0"/>
              <a:t>“group”</a:t>
            </a:r>
          </a:p>
          <a:p>
            <a:pPr lvl="1">
              <a:spcBef>
                <a:spcPct val="20000"/>
              </a:spcBef>
              <a:defRPr/>
            </a:pPr>
            <a:r>
              <a:rPr lang="en-US" dirty="0" smtClean="0"/>
              <a:t>Non-Financial requirements</a:t>
            </a:r>
          </a:p>
          <a:p>
            <a:pPr lvl="1">
              <a:spcBef>
                <a:spcPct val="20000"/>
              </a:spcBef>
              <a:defRPr/>
            </a:pPr>
            <a:r>
              <a:rPr lang="en-US" dirty="0" smtClean="0"/>
              <a:t>Financial requirements</a:t>
            </a:r>
          </a:p>
        </p:txBody>
      </p:sp>
      <p:sp>
        <p:nvSpPr>
          <p:cNvPr id="5" name="Date Placeholder 4"/>
          <p:cNvSpPr>
            <a:spLocks noGrp="1"/>
          </p:cNvSpPr>
          <p:nvPr>
            <p:ph type="dt" sz="half" idx="2"/>
          </p:nvPr>
        </p:nvSpPr>
        <p:spPr>
          <a:prstGeom prst="rect">
            <a:avLst/>
          </a:prstGeom>
        </p:spPr>
        <p:txBody>
          <a:bodyPr/>
          <a:lstStyle/>
          <a:p>
            <a:pPr>
              <a:defRPr/>
            </a:pPr>
            <a:r>
              <a:rPr lang="en-US" smtClean="0"/>
              <a:t>04/02/2012</a:t>
            </a:r>
            <a:endParaRPr lang="en-US" dirty="0"/>
          </a:p>
        </p:txBody>
      </p:sp>
      <p:sp>
        <p:nvSpPr>
          <p:cNvPr id="9" name="Footer Placeholder 8"/>
          <p:cNvSpPr>
            <a:spLocks noGrp="1"/>
          </p:cNvSpPr>
          <p:nvPr>
            <p:ph type="ftr" sz="quarter" idx="3"/>
          </p:nvPr>
        </p:nvSpPr>
        <p:spPr>
          <a:prstGeom prst="rect">
            <a:avLst/>
          </a:prstGeom>
        </p:spPr>
        <p:txBody>
          <a:bodyPr/>
          <a:lstStyle/>
          <a:p>
            <a:pPr>
              <a:defRPr/>
            </a:pPr>
            <a:r>
              <a:rPr lang="en-US" smtClean="0"/>
              <a:t>Medicaid and the Children's Health Insurance Program</a:t>
            </a:r>
            <a:endParaRPr lang="en-US" dirty="0"/>
          </a:p>
        </p:txBody>
      </p:sp>
      <p:sp>
        <p:nvSpPr>
          <p:cNvPr id="7" name="Slide Number Placeholder 6"/>
          <p:cNvSpPr>
            <a:spLocks noGrp="1"/>
          </p:cNvSpPr>
          <p:nvPr>
            <p:ph type="sldNum" sz="quarter" idx="4"/>
          </p:nvPr>
        </p:nvSpPr>
        <p:spPr>
          <a:prstGeom prst="rect">
            <a:avLst/>
          </a:prstGeom>
        </p:spPr>
        <p:txBody>
          <a:bodyPr/>
          <a:lstStyle/>
          <a:p>
            <a:pPr>
              <a:defRPr/>
            </a:pPr>
            <a:fld id="{5257DFA7-27F1-4391-8F2A-A87C8BDE8EA7}" type="slidenum">
              <a:rPr lang="en-US" smtClean="0"/>
              <a:pPr>
                <a:defRPr/>
              </a:pPr>
              <a:t>12</a:t>
            </a:fld>
            <a:endParaRPr lang="en-US" dirty="0"/>
          </a:p>
        </p:txBody>
      </p:sp>
    </p:spTree>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pPr eaLnBrk="1" hangingPunct="1"/>
            <a:r>
              <a:rPr lang="en-US" dirty="0" smtClean="0">
                <a:cs typeface="Arial" charset="0"/>
              </a:rPr>
              <a:t>Medicaid Eligibility Groups</a:t>
            </a:r>
          </a:p>
        </p:txBody>
      </p:sp>
      <p:sp>
        <p:nvSpPr>
          <p:cNvPr id="5" name="Content Placeholder 4"/>
          <p:cNvSpPr>
            <a:spLocks noGrp="1"/>
          </p:cNvSpPr>
          <p:nvPr>
            <p:ph idx="1"/>
          </p:nvPr>
        </p:nvSpPr>
        <p:spPr/>
        <p:txBody>
          <a:bodyPr>
            <a:noAutofit/>
          </a:bodyPr>
          <a:lstStyle/>
          <a:p>
            <a:pPr>
              <a:defRPr/>
            </a:pPr>
            <a:r>
              <a:rPr lang="en-US" dirty="0" smtClean="0"/>
              <a:t>Eligibility based on cash assistance program</a:t>
            </a:r>
          </a:p>
          <a:p>
            <a:pPr marL="573088" lvl="1" indent="-225425">
              <a:lnSpc>
                <a:spcPct val="90000"/>
              </a:lnSpc>
              <a:defRPr/>
            </a:pPr>
            <a:r>
              <a:rPr lang="en-US" dirty="0" smtClean="0"/>
              <a:t>Supplemental Security Income (SSI)</a:t>
            </a:r>
          </a:p>
          <a:p>
            <a:pPr marL="804863" lvl="2" indent="-231775">
              <a:defRPr/>
            </a:pPr>
            <a:r>
              <a:rPr lang="en-US" dirty="0" smtClean="0"/>
              <a:t>Aged</a:t>
            </a:r>
          </a:p>
          <a:p>
            <a:pPr marL="804863" lvl="2" indent="-231775">
              <a:defRPr/>
            </a:pPr>
            <a:r>
              <a:rPr lang="en-US" dirty="0" smtClean="0"/>
              <a:t>Blind</a:t>
            </a:r>
          </a:p>
          <a:p>
            <a:pPr marL="804863" lvl="2" indent="-231775">
              <a:defRPr/>
            </a:pPr>
            <a:r>
              <a:rPr lang="en-US" dirty="0" smtClean="0"/>
              <a:t>Disabled</a:t>
            </a:r>
          </a:p>
          <a:p>
            <a:pPr marL="573088" lvl="1" indent="-225425">
              <a:lnSpc>
                <a:spcPct val="90000"/>
              </a:lnSpc>
              <a:defRPr/>
            </a:pPr>
            <a:r>
              <a:rPr lang="en-US" dirty="0" smtClean="0"/>
              <a:t>Aid to Families with Dependent Children (AFDC)</a:t>
            </a:r>
          </a:p>
          <a:p>
            <a:pPr marL="804863" lvl="2" indent="-231775">
              <a:defRPr/>
            </a:pPr>
            <a:r>
              <a:rPr lang="en-US" dirty="0" smtClean="0"/>
              <a:t>Pregnant women with income under 133% FPL</a:t>
            </a:r>
          </a:p>
          <a:p>
            <a:pPr marL="804863" lvl="2" indent="-231775">
              <a:defRPr/>
            </a:pPr>
            <a:r>
              <a:rPr lang="en-US" dirty="0" smtClean="0"/>
              <a:t>Children ages 6-18/income below 100% FPL</a:t>
            </a:r>
          </a:p>
          <a:p>
            <a:pPr marL="573088" lvl="1" indent="-225425">
              <a:lnSpc>
                <a:spcPct val="90000"/>
              </a:lnSpc>
              <a:defRPr/>
            </a:pPr>
            <a:endParaRPr lang="en-US" dirty="0" smtClean="0"/>
          </a:p>
          <a:p>
            <a:pPr marL="573088" lvl="1" indent="-225425">
              <a:lnSpc>
                <a:spcPct val="90000"/>
              </a:lnSpc>
              <a:defRPr/>
            </a:pPr>
            <a:endParaRPr lang="en-US" dirty="0" smtClean="0"/>
          </a:p>
          <a:p>
            <a:pPr marL="573088" lvl="1" indent="-225425">
              <a:lnSpc>
                <a:spcPct val="90000"/>
              </a:lnSpc>
              <a:defRPr/>
            </a:pPr>
            <a:endParaRPr lang="en-US" dirty="0" smtClean="0"/>
          </a:p>
          <a:p>
            <a:pPr marL="573088" lvl="1" indent="-225425">
              <a:lnSpc>
                <a:spcPct val="90000"/>
              </a:lnSpc>
              <a:defRPr/>
            </a:pPr>
            <a:endParaRPr lang="en-US" dirty="0" smtClean="0"/>
          </a:p>
        </p:txBody>
      </p:sp>
      <p:sp>
        <p:nvSpPr>
          <p:cNvPr id="14341" name="Date Placeholder 4"/>
          <p:cNvSpPr>
            <a:spLocks noGrp="1"/>
          </p:cNvSpPr>
          <p:nvPr>
            <p:ph type="dt" sz="half" idx="2"/>
          </p:nvPr>
        </p:nvSpPr>
        <p:spPr>
          <a:prstGeom prst="rect">
            <a:avLst/>
          </a:prstGeom>
        </p:spPr>
        <p:txBody>
          <a:bodyPr/>
          <a:lstStyle/>
          <a:p>
            <a:pPr>
              <a:defRPr/>
            </a:pPr>
            <a:r>
              <a:rPr lang="en-US" smtClean="0"/>
              <a:t>04/02/2012</a:t>
            </a:r>
            <a:endParaRPr lang="en-US" dirty="0"/>
          </a:p>
        </p:txBody>
      </p:sp>
      <p:sp>
        <p:nvSpPr>
          <p:cNvPr id="7" name="Footer Placeholder 6"/>
          <p:cNvSpPr>
            <a:spLocks noGrp="1"/>
          </p:cNvSpPr>
          <p:nvPr>
            <p:ph type="ftr" sz="quarter" idx="3"/>
          </p:nvPr>
        </p:nvSpPr>
        <p:spPr>
          <a:prstGeom prst="rect">
            <a:avLst/>
          </a:prstGeom>
        </p:spPr>
        <p:txBody>
          <a:bodyPr/>
          <a:lstStyle/>
          <a:p>
            <a:pPr>
              <a:defRPr/>
            </a:pPr>
            <a:r>
              <a:rPr lang="en-US" smtClean="0"/>
              <a:t>Medicaid and the Children's Health Insurance Program</a:t>
            </a:r>
            <a:endParaRPr lang="en-US" dirty="0"/>
          </a:p>
        </p:txBody>
      </p:sp>
      <p:sp>
        <p:nvSpPr>
          <p:cNvPr id="6" name="Slide Number Placeholder 5"/>
          <p:cNvSpPr>
            <a:spLocks noGrp="1"/>
          </p:cNvSpPr>
          <p:nvPr>
            <p:ph type="sldNum" sz="quarter" idx="4"/>
          </p:nvPr>
        </p:nvSpPr>
        <p:spPr>
          <a:prstGeom prst="rect">
            <a:avLst/>
          </a:prstGeom>
        </p:spPr>
        <p:txBody>
          <a:bodyPr/>
          <a:lstStyle/>
          <a:p>
            <a:pPr>
              <a:defRPr/>
            </a:pPr>
            <a:fld id="{5257DFA7-27F1-4391-8F2A-A87C8BDE8EA7}" type="slidenum">
              <a:rPr lang="en-US" smtClean="0"/>
              <a:pPr>
                <a:defRPr/>
              </a:pPr>
              <a:t>13</a:t>
            </a:fld>
            <a:endParaRPr lang="en-US" dirty="0"/>
          </a:p>
        </p:txBody>
      </p:sp>
    </p:spTree>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title"/>
          </p:nvPr>
        </p:nvSpPr>
        <p:spPr/>
        <p:txBody>
          <a:bodyPr/>
          <a:lstStyle/>
          <a:p>
            <a:r>
              <a:rPr lang="en-US" dirty="0" smtClean="0">
                <a:cs typeface="Arial" charset="0"/>
              </a:rPr>
              <a:t>Categorical Requirements</a:t>
            </a:r>
          </a:p>
        </p:txBody>
      </p:sp>
      <p:sp>
        <p:nvSpPr>
          <p:cNvPr id="3" name="Content Placeholder 2"/>
          <p:cNvSpPr>
            <a:spLocks noGrp="1"/>
          </p:cNvSpPr>
          <p:nvPr>
            <p:ph idx="1"/>
          </p:nvPr>
        </p:nvSpPr>
        <p:spPr/>
        <p:txBody>
          <a:bodyPr/>
          <a:lstStyle/>
          <a:p>
            <a:pPr eaLnBrk="1" hangingPunct="1">
              <a:defRPr/>
            </a:pPr>
            <a:r>
              <a:rPr lang="en-US" dirty="0" smtClean="0"/>
              <a:t>Majority of all Medicaid eligibility groups</a:t>
            </a:r>
          </a:p>
          <a:p>
            <a:pPr lvl="1" eaLnBrk="1" hangingPunct="1">
              <a:defRPr/>
            </a:pPr>
            <a:r>
              <a:rPr lang="en-US" dirty="0" smtClean="0"/>
              <a:t>Pregnant</a:t>
            </a:r>
          </a:p>
          <a:p>
            <a:pPr lvl="1" eaLnBrk="1" hangingPunct="1">
              <a:defRPr/>
            </a:pPr>
            <a:r>
              <a:rPr lang="en-US" dirty="0" smtClean="0"/>
              <a:t>Under age 21 (children) </a:t>
            </a:r>
          </a:p>
          <a:p>
            <a:pPr lvl="1" eaLnBrk="1" hangingPunct="1">
              <a:defRPr/>
            </a:pPr>
            <a:r>
              <a:rPr lang="en-US" dirty="0" smtClean="0"/>
              <a:t>Aged, blind, or disabled</a:t>
            </a:r>
          </a:p>
          <a:p>
            <a:pPr lvl="1" eaLnBrk="1" hangingPunct="1">
              <a:defRPr/>
            </a:pPr>
            <a:r>
              <a:rPr lang="en-US" dirty="0" smtClean="0"/>
              <a:t>A parent or caretaker of a child</a:t>
            </a:r>
          </a:p>
          <a:p>
            <a:pPr eaLnBrk="1" hangingPunct="1">
              <a:defRPr/>
            </a:pPr>
            <a:r>
              <a:rPr lang="en-US" dirty="0" smtClean="0"/>
              <a:t>Must also satisfy financial and non-financial requirements</a:t>
            </a:r>
          </a:p>
          <a:p>
            <a:pPr eaLnBrk="1" hangingPunct="1">
              <a:buFont typeface="Wingdings" pitchFamily="2" charset="2"/>
              <a:buNone/>
              <a:defRPr/>
            </a:pPr>
            <a:endParaRPr lang="en-US" dirty="0" smtClean="0"/>
          </a:p>
          <a:p>
            <a:pPr>
              <a:defRPr/>
            </a:pPr>
            <a:endParaRPr lang="en-US" dirty="0"/>
          </a:p>
        </p:txBody>
      </p:sp>
      <p:sp>
        <p:nvSpPr>
          <p:cNvPr id="4" name="Date Placeholder 3"/>
          <p:cNvSpPr>
            <a:spLocks noGrp="1"/>
          </p:cNvSpPr>
          <p:nvPr>
            <p:ph type="dt" sz="half" idx="2"/>
          </p:nvPr>
        </p:nvSpPr>
        <p:spPr>
          <a:prstGeom prst="rect">
            <a:avLst/>
          </a:prstGeom>
        </p:spPr>
        <p:txBody>
          <a:bodyPr/>
          <a:lstStyle/>
          <a:p>
            <a:pPr>
              <a:defRPr/>
            </a:pPr>
            <a:r>
              <a:rPr lang="en-US" smtClean="0"/>
              <a:t>04/02/2012</a:t>
            </a:r>
            <a:endParaRPr lang="en-US" dirty="0"/>
          </a:p>
        </p:txBody>
      </p:sp>
      <p:sp>
        <p:nvSpPr>
          <p:cNvPr id="6" name="Footer Placeholder 5"/>
          <p:cNvSpPr>
            <a:spLocks noGrp="1"/>
          </p:cNvSpPr>
          <p:nvPr>
            <p:ph type="ftr" sz="quarter" idx="3"/>
          </p:nvPr>
        </p:nvSpPr>
        <p:spPr>
          <a:prstGeom prst="rect">
            <a:avLst/>
          </a:prstGeom>
        </p:spPr>
        <p:txBody>
          <a:bodyPr/>
          <a:lstStyle/>
          <a:p>
            <a:pPr>
              <a:defRPr/>
            </a:pPr>
            <a:r>
              <a:rPr lang="en-US" smtClean="0"/>
              <a:t>Medicaid and the Children's Health Insurance Program</a:t>
            </a:r>
            <a:endParaRPr lang="en-US" dirty="0"/>
          </a:p>
        </p:txBody>
      </p:sp>
      <p:sp>
        <p:nvSpPr>
          <p:cNvPr id="5" name="Slide Number Placeholder 4"/>
          <p:cNvSpPr>
            <a:spLocks noGrp="1"/>
          </p:cNvSpPr>
          <p:nvPr>
            <p:ph type="sldNum" sz="quarter" idx="4"/>
          </p:nvPr>
        </p:nvSpPr>
        <p:spPr>
          <a:prstGeom prst="rect">
            <a:avLst/>
          </a:prstGeom>
        </p:spPr>
        <p:txBody>
          <a:bodyPr/>
          <a:lstStyle/>
          <a:p>
            <a:pPr>
              <a:defRPr/>
            </a:pPr>
            <a:fld id="{5257DFA7-27F1-4391-8F2A-A87C8BDE8EA7}" type="slidenum">
              <a:rPr lang="en-US" smtClean="0"/>
              <a:pPr>
                <a:defRPr/>
              </a:pPr>
              <a:t>14</a:t>
            </a:fld>
            <a:endParaRPr lang="en-US" dirty="0"/>
          </a:p>
        </p:txBody>
      </p:sp>
    </p:spTree>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p:cNvSpPr>
            <a:spLocks noGrp="1"/>
          </p:cNvSpPr>
          <p:nvPr>
            <p:ph type="title"/>
          </p:nvPr>
        </p:nvSpPr>
        <p:spPr/>
        <p:txBody>
          <a:bodyPr/>
          <a:lstStyle/>
          <a:p>
            <a:r>
              <a:rPr lang="en-US" dirty="0" smtClean="0">
                <a:cs typeface="Arial" charset="0"/>
              </a:rPr>
              <a:t>Non-Financial Requirements</a:t>
            </a:r>
          </a:p>
        </p:txBody>
      </p:sp>
      <p:sp>
        <p:nvSpPr>
          <p:cNvPr id="3" name="Content Placeholder 2"/>
          <p:cNvSpPr>
            <a:spLocks noGrp="1"/>
          </p:cNvSpPr>
          <p:nvPr>
            <p:ph idx="1"/>
          </p:nvPr>
        </p:nvSpPr>
        <p:spPr/>
        <p:txBody>
          <a:bodyPr/>
          <a:lstStyle/>
          <a:p>
            <a:pPr eaLnBrk="1" hangingPunct="1">
              <a:defRPr/>
            </a:pPr>
            <a:r>
              <a:rPr lang="en-US" dirty="0" smtClean="0"/>
              <a:t>State resident</a:t>
            </a:r>
          </a:p>
          <a:p>
            <a:pPr eaLnBrk="1" hangingPunct="1">
              <a:defRPr/>
            </a:pPr>
            <a:r>
              <a:rPr lang="en-US" dirty="0" smtClean="0"/>
              <a:t>Citizen or qualified alien</a:t>
            </a:r>
          </a:p>
          <a:p>
            <a:pPr eaLnBrk="1" hangingPunct="1">
              <a:defRPr/>
            </a:pPr>
            <a:r>
              <a:rPr lang="en-US" dirty="0" smtClean="0"/>
              <a:t>Must have Social Security number</a:t>
            </a:r>
          </a:p>
          <a:p>
            <a:pPr eaLnBrk="1" hangingPunct="1">
              <a:defRPr/>
            </a:pPr>
            <a:r>
              <a:rPr lang="en-US" dirty="0" smtClean="0"/>
              <a:t>Assignment of rights to medical support and payment</a:t>
            </a:r>
          </a:p>
          <a:p>
            <a:pPr eaLnBrk="1" hangingPunct="1">
              <a:buFont typeface="Wingdings" pitchFamily="2" charset="2"/>
              <a:buNone/>
              <a:defRPr/>
            </a:pPr>
            <a:endParaRPr lang="en-US" dirty="0" smtClean="0"/>
          </a:p>
          <a:p>
            <a:pPr>
              <a:defRPr/>
            </a:pPr>
            <a:endParaRPr lang="en-US" dirty="0"/>
          </a:p>
        </p:txBody>
      </p:sp>
      <p:sp>
        <p:nvSpPr>
          <p:cNvPr id="4" name="Date Placeholder 3"/>
          <p:cNvSpPr>
            <a:spLocks noGrp="1"/>
          </p:cNvSpPr>
          <p:nvPr>
            <p:ph type="dt" sz="half" idx="2"/>
          </p:nvPr>
        </p:nvSpPr>
        <p:spPr>
          <a:prstGeom prst="rect">
            <a:avLst/>
          </a:prstGeom>
        </p:spPr>
        <p:txBody>
          <a:bodyPr/>
          <a:lstStyle/>
          <a:p>
            <a:pPr>
              <a:defRPr/>
            </a:pPr>
            <a:r>
              <a:rPr lang="en-US" smtClean="0"/>
              <a:t>04/02/2012</a:t>
            </a:r>
            <a:endParaRPr lang="en-US" dirty="0"/>
          </a:p>
        </p:txBody>
      </p:sp>
      <p:sp>
        <p:nvSpPr>
          <p:cNvPr id="6" name="Footer Placeholder 5"/>
          <p:cNvSpPr>
            <a:spLocks noGrp="1"/>
          </p:cNvSpPr>
          <p:nvPr>
            <p:ph type="ftr" sz="quarter" idx="3"/>
          </p:nvPr>
        </p:nvSpPr>
        <p:spPr>
          <a:prstGeom prst="rect">
            <a:avLst/>
          </a:prstGeom>
        </p:spPr>
        <p:txBody>
          <a:bodyPr/>
          <a:lstStyle/>
          <a:p>
            <a:pPr>
              <a:defRPr/>
            </a:pPr>
            <a:r>
              <a:rPr lang="en-US" smtClean="0"/>
              <a:t>Medicaid and the Children's Health Insurance Program</a:t>
            </a:r>
            <a:endParaRPr lang="en-US" dirty="0"/>
          </a:p>
        </p:txBody>
      </p:sp>
      <p:sp>
        <p:nvSpPr>
          <p:cNvPr id="5" name="Slide Number Placeholder 4"/>
          <p:cNvSpPr>
            <a:spLocks noGrp="1"/>
          </p:cNvSpPr>
          <p:nvPr>
            <p:ph type="sldNum" sz="quarter" idx="4"/>
          </p:nvPr>
        </p:nvSpPr>
        <p:spPr>
          <a:prstGeom prst="rect">
            <a:avLst/>
          </a:prstGeom>
        </p:spPr>
        <p:txBody>
          <a:bodyPr/>
          <a:lstStyle/>
          <a:p>
            <a:pPr>
              <a:defRPr/>
            </a:pPr>
            <a:fld id="{5257DFA7-27F1-4391-8F2A-A87C8BDE8EA7}" type="slidenum">
              <a:rPr lang="en-US" smtClean="0"/>
              <a:pPr>
                <a:defRPr/>
              </a:pPr>
              <a:t>15</a:t>
            </a:fld>
            <a:endParaRPr lang="en-US" dirty="0"/>
          </a:p>
        </p:txBody>
      </p:sp>
    </p:spTree>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1"/>
          <p:cNvSpPr>
            <a:spLocks noGrp="1"/>
          </p:cNvSpPr>
          <p:nvPr>
            <p:ph type="title"/>
          </p:nvPr>
        </p:nvSpPr>
        <p:spPr/>
        <p:txBody>
          <a:bodyPr/>
          <a:lstStyle/>
          <a:p>
            <a:r>
              <a:rPr lang="en-US" dirty="0" smtClean="0">
                <a:cs typeface="Arial" charset="0"/>
              </a:rPr>
              <a:t>Financial Requirements</a:t>
            </a:r>
          </a:p>
        </p:txBody>
      </p:sp>
      <p:sp>
        <p:nvSpPr>
          <p:cNvPr id="3" name="Content Placeholder 2"/>
          <p:cNvSpPr>
            <a:spLocks noGrp="1"/>
          </p:cNvSpPr>
          <p:nvPr>
            <p:ph idx="1"/>
          </p:nvPr>
        </p:nvSpPr>
        <p:spPr/>
        <p:txBody>
          <a:bodyPr>
            <a:normAutofit lnSpcReduction="10000"/>
          </a:bodyPr>
          <a:lstStyle/>
          <a:p>
            <a:pPr marL="403225" indent="-403225" eaLnBrk="1" hangingPunct="1">
              <a:defRPr/>
            </a:pPr>
            <a:r>
              <a:rPr lang="en-US" dirty="0" smtClean="0"/>
              <a:t>Divided into two broad areas </a:t>
            </a:r>
          </a:p>
          <a:p>
            <a:pPr lvl="1" eaLnBrk="1" hangingPunct="1">
              <a:defRPr/>
            </a:pPr>
            <a:r>
              <a:rPr lang="en-US" dirty="0" smtClean="0"/>
              <a:t>Income requirements</a:t>
            </a:r>
          </a:p>
          <a:p>
            <a:pPr lvl="1" eaLnBrk="1" hangingPunct="1">
              <a:defRPr/>
            </a:pPr>
            <a:r>
              <a:rPr lang="en-US" dirty="0" smtClean="0"/>
              <a:t>Resource requirements</a:t>
            </a:r>
          </a:p>
          <a:p>
            <a:pPr eaLnBrk="1" hangingPunct="1">
              <a:defRPr/>
            </a:pPr>
            <a:r>
              <a:rPr lang="en-US" dirty="0" smtClean="0"/>
              <a:t>Rules for counting income and resources vary </a:t>
            </a:r>
          </a:p>
          <a:p>
            <a:pPr lvl="1" eaLnBrk="1" hangingPunct="1">
              <a:defRPr/>
            </a:pPr>
            <a:r>
              <a:rPr lang="en-US" dirty="0" smtClean="0"/>
              <a:t>From state to state </a:t>
            </a:r>
          </a:p>
          <a:p>
            <a:pPr lvl="1" eaLnBrk="1" hangingPunct="1">
              <a:defRPr/>
            </a:pPr>
            <a:r>
              <a:rPr lang="en-US" dirty="0" smtClean="0"/>
              <a:t>From </a:t>
            </a:r>
            <a:r>
              <a:rPr lang="en-US" b="1" i="1" dirty="0" smtClean="0"/>
              <a:t>“group” </a:t>
            </a:r>
            <a:r>
              <a:rPr lang="en-US" dirty="0" smtClean="0"/>
              <a:t>to </a:t>
            </a:r>
            <a:r>
              <a:rPr lang="en-US" b="1" i="1" dirty="0" smtClean="0"/>
              <a:t>“group</a:t>
            </a:r>
            <a:r>
              <a:rPr lang="en-US" sz="3200" b="1" i="1" dirty="0" smtClean="0"/>
              <a:t>”</a:t>
            </a:r>
          </a:p>
          <a:p>
            <a:pPr eaLnBrk="1" hangingPunct="1">
              <a:defRPr/>
            </a:pPr>
            <a:r>
              <a:rPr lang="en-US" dirty="0" smtClean="0"/>
              <a:t>Special rules</a:t>
            </a:r>
          </a:p>
          <a:p>
            <a:pPr lvl="1" eaLnBrk="1" hangingPunct="1">
              <a:defRPr/>
            </a:pPr>
            <a:r>
              <a:rPr lang="en-US" dirty="0" smtClean="0"/>
              <a:t>Those who live in nursing homes</a:t>
            </a:r>
          </a:p>
          <a:p>
            <a:pPr lvl="1" eaLnBrk="1" hangingPunct="1">
              <a:defRPr/>
            </a:pPr>
            <a:r>
              <a:rPr lang="en-US" dirty="0" smtClean="0"/>
              <a:t>Disabled children living at home</a:t>
            </a:r>
          </a:p>
          <a:p>
            <a:pPr lvl="1" eaLnBrk="1" hangingPunct="1">
              <a:buFont typeface="Arial" pitchFamily="34" charset="0"/>
              <a:buChar char="–"/>
              <a:defRPr/>
            </a:pPr>
            <a:endParaRPr lang="en-US" dirty="0" smtClean="0"/>
          </a:p>
        </p:txBody>
      </p:sp>
      <p:sp>
        <p:nvSpPr>
          <p:cNvPr id="4" name="Date Placeholder 3"/>
          <p:cNvSpPr>
            <a:spLocks noGrp="1"/>
          </p:cNvSpPr>
          <p:nvPr>
            <p:ph type="dt" sz="half" idx="2"/>
          </p:nvPr>
        </p:nvSpPr>
        <p:spPr>
          <a:prstGeom prst="rect">
            <a:avLst/>
          </a:prstGeom>
        </p:spPr>
        <p:txBody>
          <a:bodyPr/>
          <a:lstStyle/>
          <a:p>
            <a:pPr>
              <a:defRPr/>
            </a:pPr>
            <a:r>
              <a:rPr lang="en-US" smtClean="0"/>
              <a:t>04/02/2012</a:t>
            </a:r>
            <a:endParaRPr lang="en-US" dirty="0"/>
          </a:p>
        </p:txBody>
      </p:sp>
      <p:sp>
        <p:nvSpPr>
          <p:cNvPr id="6" name="Footer Placeholder 5"/>
          <p:cNvSpPr>
            <a:spLocks noGrp="1"/>
          </p:cNvSpPr>
          <p:nvPr>
            <p:ph type="ftr" sz="quarter" idx="3"/>
          </p:nvPr>
        </p:nvSpPr>
        <p:spPr>
          <a:prstGeom prst="rect">
            <a:avLst/>
          </a:prstGeom>
        </p:spPr>
        <p:txBody>
          <a:bodyPr/>
          <a:lstStyle/>
          <a:p>
            <a:pPr>
              <a:defRPr/>
            </a:pPr>
            <a:r>
              <a:rPr lang="en-US" smtClean="0"/>
              <a:t>Medicaid and the Children's Health Insurance Program</a:t>
            </a:r>
            <a:endParaRPr lang="en-US" dirty="0"/>
          </a:p>
        </p:txBody>
      </p:sp>
      <p:sp>
        <p:nvSpPr>
          <p:cNvPr id="5" name="Slide Number Placeholder 4"/>
          <p:cNvSpPr>
            <a:spLocks noGrp="1"/>
          </p:cNvSpPr>
          <p:nvPr>
            <p:ph type="sldNum" sz="quarter" idx="4"/>
          </p:nvPr>
        </p:nvSpPr>
        <p:spPr>
          <a:prstGeom prst="rect">
            <a:avLst/>
          </a:prstGeom>
        </p:spPr>
        <p:txBody>
          <a:bodyPr/>
          <a:lstStyle/>
          <a:p>
            <a:pPr>
              <a:defRPr/>
            </a:pPr>
            <a:fld id="{5257DFA7-27F1-4391-8F2A-A87C8BDE8EA7}" type="slidenum">
              <a:rPr lang="en-US" smtClean="0"/>
              <a:pPr>
                <a:defRPr/>
              </a:pPr>
              <a:t>16</a:t>
            </a:fld>
            <a:endParaRPr lang="en-US" dirty="0"/>
          </a:p>
        </p:txBody>
      </p:sp>
    </p:spTree>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tle 1"/>
          <p:cNvSpPr>
            <a:spLocks noGrp="1"/>
          </p:cNvSpPr>
          <p:nvPr>
            <p:ph type="title"/>
          </p:nvPr>
        </p:nvSpPr>
        <p:spPr/>
        <p:txBody>
          <a:bodyPr/>
          <a:lstStyle/>
          <a:p>
            <a:r>
              <a:rPr lang="en-US" dirty="0" smtClean="0">
                <a:cs typeface="Arial" charset="0"/>
              </a:rPr>
              <a:t>What is Income?</a:t>
            </a:r>
          </a:p>
        </p:txBody>
      </p:sp>
      <p:sp>
        <p:nvSpPr>
          <p:cNvPr id="3" name="Content Placeholder 2"/>
          <p:cNvSpPr>
            <a:spLocks noGrp="1"/>
          </p:cNvSpPr>
          <p:nvPr>
            <p:ph idx="1"/>
          </p:nvPr>
        </p:nvSpPr>
        <p:spPr/>
        <p:txBody>
          <a:bodyPr/>
          <a:lstStyle/>
          <a:p>
            <a:pPr eaLnBrk="1" hangingPunct="1">
              <a:spcBef>
                <a:spcPts val="500"/>
              </a:spcBef>
              <a:defRPr/>
            </a:pPr>
            <a:r>
              <a:rPr lang="en-US" dirty="0" smtClean="0"/>
              <a:t>Anything that could purchase food or shelter</a:t>
            </a:r>
          </a:p>
          <a:p>
            <a:pPr eaLnBrk="1" hangingPunct="1">
              <a:spcBef>
                <a:spcPts val="500"/>
              </a:spcBef>
              <a:defRPr/>
            </a:pPr>
            <a:r>
              <a:rPr lang="en-US" dirty="0" smtClean="0"/>
              <a:t>Two types</a:t>
            </a:r>
          </a:p>
          <a:p>
            <a:pPr lvl="1" eaLnBrk="1" hangingPunct="1">
              <a:spcBef>
                <a:spcPts val="500"/>
              </a:spcBef>
              <a:defRPr/>
            </a:pPr>
            <a:r>
              <a:rPr lang="en-US" dirty="0" smtClean="0"/>
              <a:t>Earned income</a:t>
            </a:r>
          </a:p>
          <a:p>
            <a:pPr lvl="2" eaLnBrk="1" hangingPunct="1">
              <a:spcBef>
                <a:spcPts val="500"/>
              </a:spcBef>
              <a:defRPr/>
            </a:pPr>
            <a:r>
              <a:rPr lang="en-US" dirty="0" smtClean="0"/>
              <a:t>Wages and salary</a:t>
            </a:r>
          </a:p>
          <a:p>
            <a:pPr lvl="2" eaLnBrk="1" hangingPunct="1">
              <a:spcBef>
                <a:spcPts val="500"/>
              </a:spcBef>
              <a:defRPr/>
            </a:pPr>
            <a:r>
              <a:rPr lang="en-US" dirty="0" smtClean="0"/>
              <a:t>Compensation for work</a:t>
            </a:r>
          </a:p>
          <a:p>
            <a:pPr lvl="1" eaLnBrk="1" hangingPunct="1">
              <a:spcBef>
                <a:spcPts val="500"/>
              </a:spcBef>
              <a:defRPr/>
            </a:pPr>
            <a:r>
              <a:rPr lang="en-US" dirty="0" smtClean="0"/>
              <a:t>Unearned income </a:t>
            </a:r>
          </a:p>
          <a:p>
            <a:pPr lvl="2" eaLnBrk="1" hangingPunct="1">
              <a:spcBef>
                <a:spcPts val="500"/>
              </a:spcBef>
              <a:defRPr/>
            </a:pPr>
            <a:r>
              <a:rPr lang="en-US" dirty="0" smtClean="0"/>
              <a:t>Social Security Disability Insurance</a:t>
            </a:r>
          </a:p>
          <a:p>
            <a:pPr lvl="2" eaLnBrk="1" hangingPunct="1">
              <a:spcBef>
                <a:spcPts val="500"/>
              </a:spcBef>
              <a:defRPr/>
            </a:pPr>
            <a:r>
              <a:rPr lang="en-US" dirty="0" smtClean="0"/>
              <a:t>Retirement benefits</a:t>
            </a:r>
          </a:p>
          <a:p>
            <a:pPr lvl="2" eaLnBrk="1" hangingPunct="1">
              <a:spcBef>
                <a:spcPts val="500"/>
              </a:spcBef>
              <a:defRPr/>
            </a:pPr>
            <a:r>
              <a:rPr lang="en-US" dirty="0" smtClean="0"/>
              <a:t>Interest and dividends</a:t>
            </a:r>
          </a:p>
        </p:txBody>
      </p:sp>
      <p:sp>
        <p:nvSpPr>
          <p:cNvPr id="4" name="Date Placeholder 3"/>
          <p:cNvSpPr>
            <a:spLocks noGrp="1"/>
          </p:cNvSpPr>
          <p:nvPr>
            <p:ph type="dt" sz="half" idx="2"/>
          </p:nvPr>
        </p:nvSpPr>
        <p:spPr>
          <a:prstGeom prst="rect">
            <a:avLst/>
          </a:prstGeom>
        </p:spPr>
        <p:txBody>
          <a:bodyPr/>
          <a:lstStyle/>
          <a:p>
            <a:pPr>
              <a:defRPr/>
            </a:pPr>
            <a:r>
              <a:rPr lang="en-US" smtClean="0"/>
              <a:t>04/02/2012</a:t>
            </a:r>
            <a:endParaRPr lang="en-US" dirty="0"/>
          </a:p>
        </p:txBody>
      </p:sp>
      <p:sp>
        <p:nvSpPr>
          <p:cNvPr id="6" name="Footer Placeholder 5"/>
          <p:cNvSpPr>
            <a:spLocks noGrp="1"/>
          </p:cNvSpPr>
          <p:nvPr>
            <p:ph type="ftr" sz="quarter" idx="3"/>
          </p:nvPr>
        </p:nvSpPr>
        <p:spPr>
          <a:prstGeom prst="rect">
            <a:avLst/>
          </a:prstGeom>
        </p:spPr>
        <p:txBody>
          <a:bodyPr/>
          <a:lstStyle/>
          <a:p>
            <a:pPr>
              <a:defRPr/>
            </a:pPr>
            <a:r>
              <a:rPr lang="en-US" smtClean="0"/>
              <a:t>Medicaid and the Children's Health Insurance Program</a:t>
            </a:r>
            <a:endParaRPr lang="en-US" dirty="0"/>
          </a:p>
        </p:txBody>
      </p:sp>
      <p:sp>
        <p:nvSpPr>
          <p:cNvPr id="5" name="Slide Number Placeholder 4"/>
          <p:cNvSpPr>
            <a:spLocks noGrp="1"/>
          </p:cNvSpPr>
          <p:nvPr>
            <p:ph type="sldNum" sz="quarter" idx="4"/>
          </p:nvPr>
        </p:nvSpPr>
        <p:spPr>
          <a:prstGeom prst="rect">
            <a:avLst/>
          </a:prstGeom>
        </p:spPr>
        <p:txBody>
          <a:bodyPr/>
          <a:lstStyle/>
          <a:p>
            <a:pPr>
              <a:defRPr/>
            </a:pPr>
            <a:fld id="{5257DFA7-27F1-4391-8F2A-A87C8BDE8EA7}" type="slidenum">
              <a:rPr lang="en-US" smtClean="0"/>
              <a:pPr>
                <a:defRPr/>
              </a:pPr>
              <a:t>17</a:t>
            </a:fld>
            <a:endParaRPr lang="en-US" dirty="0"/>
          </a:p>
        </p:txBody>
      </p:sp>
    </p:spTree>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1"/>
          <p:cNvSpPr>
            <a:spLocks noGrp="1"/>
          </p:cNvSpPr>
          <p:nvPr>
            <p:ph type="title"/>
          </p:nvPr>
        </p:nvSpPr>
        <p:spPr/>
        <p:txBody>
          <a:bodyPr/>
          <a:lstStyle/>
          <a:p>
            <a:r>
              <a:rPr lang="en-US" dirty="0" smtClean="0">
                <a:cs typeface="Arial" charset="0"/>
              </a:rPr>
              <a:t>What are Resources?</a:t>
            </a:r>
          </a:p>
        </p:txBody>
      </p:sp>
      <p:sp>
        <p:nvSpPr>
          <p:cNvPr id="3" name="Content Placeholder 2"/>
          <p:cNvSpPr>
            <a:spLocks noGrp="1"/>
          </p:cNvSpPr>
          <p:nvPr>
            <p:ph idx="1"/>
          </p:nvPr>
        </p:nvSpPr>
        <p:spPr/>
        <p:txBody>
          <a:bodyPr/>
          <a:lstStyle/>
          <a:p>
            <a:pPr eaLnBrk="1" hangingPunct="1">
              <a:defRPr/>
            </a:pPr>
            <a:r>
              <a:rPr lang="en-US" dirty="0" smtClean="0"/>
              <a:t>Cash </a:t>
            </a:r>
          </a:p>
          <a:p>
            <a:pPr eaLnBrk="1" hangingPunct="1">
              <a:defRPr/>
            </a:pPr>
            <a:r>
              <a:rPr lang="en-US" dirty="0" smtClean="0"/>
              <a:t>Anything owned that can be converted to cash</a:t>
            </a:r>
          </a:p>
          <a:p>
            <a:pPr eaLnBrk="1" hangingPunct="1">
              <a:defRPr/>
            </a:pPr>
            <a:r>
              <a:rPr lang="en-US" dirty="0" smtClean="0"/>
              <a:t>Liquid resources </a:t>
            </a:r>
          </a:p>
          <a:p>
            <a:pPr lvl="1" eaLnBrk="1" hangingPunct="1">
              <a:defRPr/>
            </a:pPr>
            <a:r>
              <a:rPr lang="en-US" dirty="0" smtClean="0"/>
              <a:t>Savings accounts</a:t>
            </a:r>
          </a:p>
          <a:p>
            <a:pPr lvl="1" eaLnBrk="1" hangingPunct="1">
              <a:defRPr/>
            </a:pPr>
            <a:r>
              <a:rPr lang="en-US" dirty="0" smtClean="0"/>
              <a:t>Stocks and bonds</a:t>
            </a:r>
          </a:p>
          <a:p>
            <a:pPr lvl="1" eaLnBrk="1" hangingPunct="1">
              <a:defRPr/>
            </a:pPr>
            <a:r>
              <a:rPr lang="en-US" dirty="0" smtClean="0"/>
              <a:t>Other assets that could be cashed </a:t>
            </a:r>
          </a:p>
          <a:p>
            <a:pPr eaLnBrk="1" hangingPunct="1">
              <a:defRPr/>
            </a:pPr>
            <a:r>
              <a:rPr lang="en-US" dirty="0" smtClean="0"/>
              <a:t>Real estate (other than your home)</a:t>
            </a:r>
            <a:endParaRPr lang="en-US" sz="3600" dirty="0" smtClean="0"/>
          </a:p>
        </p:txBody>
      </p:sp>
      <p:sp>
        <p:nvSpPr>
          <p:cNvPr id="4" name="Date Placeholder 3"/>
          <p:cNvSpPr>
            <a:spLocks noGrp="1"/>
          </p:cNvSpPr>
          <p:nvPr>
            <p:ph type="dt" sz="half" idx="2"/>
          </p:nvPr>
        </p:nvSpPr>
        <p:spPr>
          <a:prstGeom prst="rect">
            <a:avLst/>
          </a:prstGeom>
        </p:spPr>
        <p:txBody>
          <a:bodyPr/>
          <a:lstStyle/>
          <a:p>
            <a:pPr>
              <a:defRPr/>
            </a:pPr>
            <a:r>
              <a:rPr lang="en-US" smtClean="0"/>
              <a:t>04/02/2012</a:t>
            </a:r>
            <a:endParaRPr lang="en-US" dirty="0"/>
          </a:p>
        </p:txBody>
      </p:sp>
      <p:sp>
        <p:nvSpPr>
          <p:cNvPr id="6" name="Footer Placeholder 5"/>
          <p:cNvSpPr>
            <a:spLocks noGrp="1"/>
          </p:cNvSpPr>
          <p:nvPr>
            <p:ph type="ftr" sz="quarter" idx="3"/>
          </p:nvPr>
        </p:nvSpPr>
        <p:spPr>
          <a:prstGeom prst="rect">
            <a:avLst/>
          </a:prstGeom>
        </p:spPr>
        <p:txBody>
          <a:bodyPr/>
          <a:lstStyle/>
          <a:p>
            <a:pPr>
              <a:defRPr/>
            </a:pPr>
            <a:r>
              <a:rPr lang="en-US" smtClean="0"/>
              <a:t>Medicaid and the Children's Health Insurance Program</a:t>
            </a:r>
            <a:endParaRPr lang="en-US" dirty="0"/>
          </a:p>
        </p:txBody>
      </p:sp>
      <p:sp>
        <p:nvSpPr>
          <p:cNvPr id="5" name="Slide Number Placeholder 4"/>
          <p:cNvSpPr>
            <a:spLocks noGrp="1"/>
          </p:cNvSpPr>
          <p:nvPr>
            <p:ph type="sldNum" sz="quarter" idx="4"/>
          </p:nvPr>
        </p:nvSpPr>
        <p:spPr>
          <a:prstGeom prst="rect">
            <a:avLst/>
          </a:prstGeom>
        </p:spPr>
        <p:txBody>
          <a:bodyPr/>
          <a:lstStyle/>
          <a:p>
            <a:pPr>
              <a:defRPr/>
            </a:pPr>
            <a:fld id="{5257DFA7-27F1-4391-8F2A-A87C8BDE8EA7}" type="slidenum">
              <a:rPr lang="en-US" smtClean="0"/>
              <a:pPr>
                <a:defRPr/>
              </a:pPr>
              <a:t>18</a:t>
            </a:fld>
            <a:endParaRPr lang="en-US" dirty="0"/>
          </a:p>
        </p:txBody>
      </p:sp>
    </p:spTree>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le 1"/>
          <p:cNvSpPr>
            <a:spLocks noGrp="1"/>
          </p:cNvSpPr>
          <p:nvPr>
            <p:ph type="title"/>
          </p:nvPr>
        </p:nvSpPr>
        <p:spPr/>
        <p:txBody>
          <a:bodyPr/>
          <a:lstStyle/>
          <a:p>
            <a:r>
              <a:rPr lang="en-US" dirty="0" smtClean="0">
                <a:cs typeface="Arial" charset="0"/>
              </a:rPr>
              <a:t>Mandatory and Optional Groups</a:t>
            </a:r>
          </a:p>
        </p:txBody>
      </p:sp>
      <p:sp>
        <p:nvSpPr>
          <p:cNvPr id="3" name="Content Placeholder 2"/>
          <p:cNvSpPr>
            <a:spLocks noGrp="1"/>
          </p:cNvSpPr>
          <p:nvPr>
            <p:ph idx="1"/>
          </p:nvPr>
        </p:nvSpPr>
        <p:spPr/>
        <p:txBody>
          <a:bodyPr/>
          <a:lstStyle/>
          <a:p>
            <a:pPr eaLnBrk="1" hangingPunct="1">
              <a:defRPr/>
            </a:pPr>
            <a:r>
              <a:rPr lang="en-US" dirty="0" smtClean="0"/>
              <a:t>Mandatory Groups</a:t>
            </a:r>
          </a:p>
          <a:p>
            <a:pPr lvl="1" eaLnBrk="1" hangingPunct="1">
              <a:defRPr/>
            </a:pPr>
            <a:r>
              <a:rPr lang="en-US" dirty="0" smtClean="0"/>
              <a:t>Required by Federal law</a:t>
            </a:r>
          </a:p>
          <a:p>
            <a:pPr lvl="1" eaLnBrk="1" hangingPunct="1">
              <a:defRPr/>
            </a:pPr>
            <a:r>
              <a:rPr lang="en-US" dirty="0" smtClean="0"/>
              <a:t>States must cover</a:t>
            </a:r>
          </a:p>
          <a:p>
            <a:pPr eaLnBrk="1" hangingPunct="1">
              <a:defRPr/>
            </a:pPr>
            <a:r>
              <a:rPr lang="en-US" dirty="0" smtClean="0"/>
              <a:t>Optional Groups</a:t>
            </a:r>
          </a:p>
          <a:p>
            <a:pPr lvl="1" eaLnBrk="1" hangingPunct="1">
              <a:defRPr/>
            </a:pPr>
            <a:r>
              <a:rPr lang="en-US" dirty="0" smtClean="0"/>
              <a:t>Not required by Federal law</a:t>
            </a:r>
          </a:p>
          <a:p>
            <a:pPr lvl="1" eaLnBrk="1" hangingPunct="1">
              <a:defRPr/>
            </a:pPr>
            <a:r>
              <a:rPr lang="en-US" dirty="0" smtClean="0"/>
              <a:t>States may or may not choose to cover</a:t>
            </a:r>
          </a:p>
        </p:txBody>
      </p:sp>
      <p:sp>
        <p:nvSpPr>
          <p:cNvPr id="4" name="Date Placeholder 3"/>
          <p:cNvSpPr>
            <a:spLocks noGrp="1"/>
          </p:cNvSpPr>
          <p:nvPr>
            <p:ph type="dt" sz="half" idx="2"/>
          </p:nvPr>
        </p:nvSpPr>
        <p:spPr>
          <a:prstGeom prst="rect">
            <a:avLst/>
          </a:prstGeom>
        </p:spPr>
        <p:txBody>
          <a:bodyPr/>
          <a:lstStyle/>
          <a:p>
            <a:pPr>
              <a:defRPr/>
            </a:pPr>
            <a:r>
              <a:rPr lang="en-US" smtClean="0"/>
              <a:t>04/02/2012</a:t>
            </a:r>
            <a:endParaRPr lang="en-US" dirty="0"/>
          </a:p>
        </p:txBody>
      </p:sp>
      <p:sp>
        <p:nvSpPr>
          <p:cNvPr id="6" name="Footer Placeholder 5"/>
          <p:cNvSpPr>
            <a:spLocks noGrp="1"/>
          </p:cNvSpPr>
          <p:nvPr>
            <p:ph type="ftr" sz="quarter" idx="3"/>
          </p:nvPr>
        </p:nvSpPr>
        <p:spPr>
          <a:prstGeom prst="rect">
            <a:avLst/>
          </a:prstGeom>
        </p:spPr>
        <p:txBody>
          <a:bodyPr/>
          <a:lstStyle/>
          <a:p>
            <a:pPr>
              <a:defRPr/>
            </a:pPr>
            <a:r>
              <a:rPr lang="en-US" smtClean="0"/>
              <a:t>Medicaid and the Children's Health Insurance Program</a:t>
            </a:r>
            <a:endParaRPr lang="en-US" dirty="0"/>
          </a:p>
        </p:txBody>
      </p:sp>
      <p:sp>
        <p:nvSpPr>
          <p:cNvPr id="5" name="Slide Number Placeholder 4"/>
          <p:cNvSpPr>
            <a:spLocks noGrp="1"/>
          </p:cNvSpPr>
          <p:nvPr>
            <p:ph type="sldNum" sz="quarter" idx="4"/>
          </p:nvPr>
        </p:nvSpPr>
        <p:spPr>
          <a:prstGeom prst="rect">
            <a:avLst/>
          </a:prstGeom>
        </p:spPr>
        <p:txBody>
          <a:bodyPr/>
          <a:lstStyle/>
          <a:p>
            <a:pPr>
              <a:defRPr/>
            </a:pPr>
            <a:fld id="{5257DFA7-27F1-4391-8F2A-A87C8BDE8EA7}" type="slidenum">
              <a:rPr lang="en-US" smtClean="0"/>
              <a:pPr>
                <a:defRPr/>
              </a:pPr>
              <a:t>19</a:t>
            </a:fld>
            <a:endParaRPr lang="en-US" dirty="0"/>
          </a:p>
        </p:txBody>
      </p:sp>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pPr>
              <a:defRPr/>
            </a:pPr>
            <a:r>
              <a:rPr lang="en-US" dirty="0" smtClean="0"/>
              <a:t>04/02/2012</a:t>
            </a:r>
            <a:endParaRPr lang="en-US" dirty="0"/>
          </a:p>
        </p:txBody>
      </p:sp>
      <p:sp>
        <p:nvSpPr>
          <p:cNvPr id="7" name="Footer Placeholder 6"/>
          <p:cNvSpPr>
            <a:spLocks noGrp="1"/>
          </p:cNvSpPr>
          <p:nvPr>
            <p:ph type="ftr" sz="quarter" idx="11"/>
          </p:nvPr>
        </p:nvSpPr>
        <p:spPr/>
        <p:txBody>
          <a:bodyPr/>
          <a:lstStyle/>
          <a:p>
            <a:pPr>
              <a:defRPr/>
            </a:pPr>
            <a:r>
              <a:rPr lang="en-US" dirty="0" smtClean="0"/>
              <a:t>Medicaid and the Children's Health Insurance Program</a:t>
            </a:r>
            <a:endParaRPr lang="en-US" dirty="0"/>
          </a:p>
        </p:txBody>
      </p:sp>
      <p:sp>
        <p:nvSpPr>
          <p:cNvPr id="6" name="Slide Number Placeholder 5"/>
          <p:cNvSpPr>
            <a:spLocks noGrp="1"/>
          </p:cNvSpPr>
          <p:nvPr>
            <p:ph type="sldNum" sz="quarter" idx="12"/>
          </p:nvPr>
        </p:nvSpPr>
        <p:spPr/>
        <p:txBody>
          <a:bodyPr/>
          <a:lstStyle/>
          <a:p>
            <a:pPr>
              <a:defRPr/>
            </a:pPr>
            <a:fld id="{0AFA3213-411C-4898-9B28-ADC9D0554F7D}" type="slidenum">
              <a:rPr lang="en-US" smtClean="0"/>
              <a:pPr>
                <a:defRPr/>
              </a:pPr>
              <a:t>2</a:t>
            </a:fld>
            <a:endParaRPr lang="en-US" dirty="0"/>
          </a:p>
        </p:txBody>
      </p:sp>
      <p:sp>
        <p:nvSpPr>
          <p:cNvPr id="2" name="Content Placeholder 1"/>
          <p:cNvSpPr>
            <a:spLocks noGrp="1"/>
          </p:cNvSpPr>
          <p:nvPr>
            <p:ph idx="1"/>
          </p:nvPr>
        </p:nvSpPr>
        <p:spPr/>
        <p:txBody>
          <a:bodyPr/>
          <a:lstStyle/>
          <a:p>
            <a:pPr marL="514350" indent="-514350">
              <a:buAutoNum type="arabicPeriod"/>
            </a:pPr>
            <a:r>
              <a:rPr lang="en-US" sz="3200" dirty="0" smtClean="0"/>
              <a:t>Medicaid</a:t>
            </a:r>
          </a:p>
          <a:p>
            <a:pPr marL="514350" indent="-514350">
              <a:buAutoNum type="arabicPeriod"/>
            </a:pPr>
            <a:r>
              <a:rPr lang="en-US" sz="3200" dirty="0" smtClean="0"/>
              <a:t>Children’s Health Insurance Program (CHIP)</a:t>
            </a:r>
          </a:p>
          <a:p>
            <a:pPr marL="514350" indent="-514350">
              <a:buAutoNum type="arabicPeriod"/>
            </a:pPr>
            <a:r>
              <a:rPr lang="en-US" sz="3200" dirty="0" smtClean="0"/>
              <a:t>New Medicaid Eligibility Group</a:t>
            </a:r>
          </a:p>
          <a:p>
            <a:pPr marL="514350" indent="-514350">
              <a:buFont typeface="Wingdings" pitchFamily="2" charset="2"/>
              <a:buAutoNum type="arabicPeriod"/>
            </a:pPr>
            <a:r>
              <a:rPr lang="en-US" sz="3200" dirty="0" smtClean="0"/>
              <a:t>Medicare Savings Programs</a:t>
            </a:r>
          </a:p>
          <a:p>
            <a:pPr marL="514350" indent="-514350">
              <a:buAutoNum type="arabicPeriod"/>
            </a:pPr>
            <a:endParaRPr lang="en-US" sz="3200" dirty="0" smtClean="0"/>
          </a:p>
          <a:p>
            <a:pPr marL="514350" indent="-514350">
              <a:buNone/>
            </a:pPr>
            <a:endParaRPr lang="en-US" sz="3200" dirty="0"/>
          </a:p>
        </p:txBody>
      </p:sp>
      <p:sp>
        <p:nvSpPr>
          <p:cNvPr id="5" name="Title 4"/>
          <p:cNvSpPr>
            <a:spLocks noGrp="1"/>
          </p:cNvSpPr>
          <p:nvPr>
            <p:ph type="title"/>
          </p:nvPr>
        </p:nvSpPr>
        <p:spPr/>
        <p:txBody>
          <a:bodyPr/>
          <a:lstStyle/>
          <a:p>
            <a:r>
              <a:rPr lang="en-US" dirty="0" smtClean="0"/>
              <a:t>Lessons</a:t>
            </a:r>
            <a:endParaRPr lang="en-US" dirty="0"/>
          </a:p>
        </p:txBody>
      </p:sp>
    </p:spTree>
  </p:cSld>
  <p:clrMapOvr>
    <a:masterClrMapping/>
  </p:clrMapOv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p:txBody>
          <a:bodyPr/>
          <a:lstStyle/>
          <a:p>
            <a:pPr eaLnBrk="1" hangingPunct="1"/>
            <a:r>
              <a:rPr lang="en-US" dirty="0" smtClean="0">
                <a:cs typeface="Arial" charset="0"/>
              </a:rPr>
              <a:t>Mandatory Eligibility Groups</a:t>
            </a:r>
          </a:p>
        </p:txBody>
      </p:sp>
      <p:sp>
        <p:nvSpPr>
          <p:cNvPr id="23555" name="Rectangle 3"/>
          <p:cNvSpPr>
            <a:spLocks noGrp="1" noChangeArrowheads="1"/>
          </p:cNvSpPr>
          <p:nvPr>
            <p:ph idx="1"/>
          </p:nvPr>
        </p:nvSpPr>
        <p:spPr/>
        <p:txBody>
          <a:bodyPr/>
          <a:lstStyle/>
          <a:p>
            <a:pPr eaLnBrk="1" hangingPunct="1">
              <a:defRPr/>
            </a:pPr>
            <a:r>
              <a:rPr lang="en-US" dirty="0" smtClean="0"/>
              <a:t>Limited income families with children </a:t>
            </a:r>
          </a:p>
          <a:p>
            <a:pPr eaLnBrk="1" hangingPunct="1">
              <a:defRPr/>
            </a:pPr>
            <a:r>
              <a:rPr lang="en-US" dirty="0" smtClean="0"/>
              <a:t>Supplemental Security Income (SSI) recipients </a:t>
            </a:r>
          </a:p>
          <a:p>
            <a:pPr eaLnBrk="1" hangingPunct="1">
              <a:defRPr/>
            </a:pPr>
            <a:r>
              <a:rPr lang="en-US" dirty="0" smtClean="0"/>
              <a:t>Infants born to Medicaid-eligible women</a:t>
            </a:r>
          </a:p>
          <a:p>
            <a:pPr lvl="1" eaLnBrk="1" hangingPunct="1">
              <a:defRPr/>
            </a:pPr>
            <a:r>
              <a:rPr lang="en-US" dirty="0" smtClean="0"/>
              <a:t>Eligibility must continue throughout first year </a:t>
            </a:r>
          </a:p>
          <a:p>
            <a:pPr marL="1023938" lvl="2" indent="-219075" eaLnBrk="1" hangingPunct="1">
              <a:defRPr/>
            </a:pPr>
            <a:r>
              <a:rPr lang="en-US" dirty="0" smtClean="0"/>
              <a:t>Infant remains in the mother's household AND</a:t>
            </a:r>
          </a:p>
          <a:p>
            <a:pPr marL="1023938" lvl="2" indent="-219075" eaLnBrk="1" hangingPunct="1">
              <a:defRPr/>
            </a:pPr>
            <a:r>
              <a:rPr lang="en-US" dirty="0" smtClean="0"/>
              <a:t>Mother remains eligible OR</a:t>
            </a:r>
          </a:p>
          <a:p>
            <a:pPr marL="1023938" lvl="2" indent="-219075" eaLnBrk="1" hangingPunct="1">
              <a:defRPr/>
            </a:pPr>
            <a:r>
              <a:rPr lang="en-US" dirty="0" smtClean="0"/>
              <a:t>Mother would be eligible if she were still pregnant</a:t>
            </a:r>
          </a:p>
        </p:txBody>
      </p:sp>
      <p:sp>
        <p:nvSpPr>
          <p:cNvPr id="23557" name="Date Placeholder 4"/>
          <p:cNvSpPr>
            <a:spLocks noGrp="1"/>
          </p:cNvSpPr>
          <p:nvPr>
            <p:ph type="dt" sz="half" idx="2"/>
          </p:nvPr>
        </p:nvSpPr>
        <p:spPr>
          <a:prstGeom prst="rect">
            <a:avLst/>
          </a:prstGeom>
        </p:spPr>
        <p:txBody>
          <a:bodyPr/>
          <a:lstStyle/>
          <a:p>
            <a:pPr>
              <a:defRPr/>
            </a:pPr>
            <a:r>
              <a:rPr lang="en-US" smtClean="0"/>
              <a:t>04/02/2012</a:t>
            </a:r>
            <a:endParaRPr lang="en-US" dirty="0"/>
          </a:p>
        </p:txBody>
      </p:sp>
      <p:sp>
        <p:nvSpPr>
          <p:cNvPr id="6" name="Footer Placeholder 5"/>
          <p:cNvSpPr>
            <a:spLocks noGrp="1"/>
          </p:cNvSpPr>
          <p:nvPr>
            <p:ph type="ftr" sz="quarter" idx="3"/>
          </p:nvPr>
        </p:nvSpPr>
        <p:spPr>
          <a:prstGeom prst="rect">
            <a:avLst/>
          </a:prstGeom>
        </p:spPr>
        <p:txBody>
          <a:bodyPr/>
          <a:lstStyle/>
          <a:p>
            <a:pPr>
              <a:defRPr/>
            </a:pPr>
            <a:r>
              <a:rPr lang="en-US" smtClean="0"/>
              <a:t>Medicaid and the Children's Health Insurance Program</a:t>
            </a:r>
            <a:endParaRPr lang="en-US" dirty="0"/>
          </a:p>
        </p:txBody>
      </p:sp>
      <p:sp>
        <p:nvSpPr>
          <p:cNvPr id="5" name="Slide Number Placeholder 4"/>
          <p:cNvSpPr>
            <a:spLocks noGrp="1"/>
          </p:cNvSpPr>
          <p:nvPr>
            <p:ph type="sldNum" sz="quarter" idx="4"/>
          </p:nvPr>
        </p:nvSpPr>
        <p:spPr>
          <a:prstGeom prst="rect">
            <a:avLst/>
          </a:prstGeom>
        </p:spPr>
        <p:txBody>
          <a:bodyPr/>
          <a:lstStyle/>
          <a:p>
            <a:pPr>
              <a:defRPr/>
            </a:pPr>
            <a:fld id="{5257DFA7-27F1-4391-8F2A-A87C8BDE8EA7}" type="slidenum">
              <a:rPr lang="en-US" smtClean="0"/>
              <a:pPr>
                <a:defRPr/>
              </a:pPr>
              <a:t>20</a:t>
            </a:fld>
            <a:endParaRPr lang="en-US" dirty="0"/>
          </a:p>
        </p:txBody>
      </p:sp>
    </p:spTree>
  </p:cSld>
  <p:clrMapOvr>
    <a:masterClrMapping/>
  </p:clrMapOv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itle 1"/>
          <p:cNvSpPr>
            <a:spLocks noGrp="1"/>
          </p:cNvSpPr>
          <p:nvPr>
            <p:ph type="title"/>
          </p:nvPr>
        </p:nvSpPr>
        <p:spPr/>
        <p:txBody>
          <a:bodyPr/>
          <a:lstStyle/>
          <a:p>
            <a:r>
              <a:rPr lang="en-US" dirty="0" smtClean="0">
                <a:cs typeface="Arial" charset="0"/>
              </a:rPr>
              <a:t>Mandatory Eligibility Groups</a:t>
            </a:r>
            <a:endParaRPr lang="en-US" b="0" dirty="0" smtClean="0">
              <a:cs typeface="Arial" charset="0"/>
            </a:endParaRPr>
          </a:p>
        </p:txBody>
      </p:sp>
      <p:sp>
        <p:nvSpPr>
          <p:cNvPr id="24579" name="Content Placeholder 2"/>
          <p:cNvSpPr>
            <a:spLocks noGrp="1"/>
          </p:cNvSpPr>
          <p:nvPr>
            <p:ph idx="1"/>
          </p:nvPr>
        </p:nvSpPr>
        <p:spPr/>
        <p:txBody>
          <a:bodyPr/>
          <a:lstStyle/>
          <a:p>
            <a:pPr eaLnBrk="1" hangingPunct="1">
              <a:defRPr/>
            </a:pPr>
            <a:r>
              <a:rPr lang="en-US" dirty="0" smtClean="0"/>
              <a:t>Income levels apply (under 133% FPL)</a:t>
            </a:r>
          </a:p>
          <a:p>
            <a:pPr lvl="1" eaLnBrk="1" hangingPunct="1">
              <a:defRPr/>
            </a:pPr>
            <a:r>
              <a:rPr lang="en-US" dirty="0" smtClean="0"/>
              <a:t>Low-income pregnant women</a:t>
            </a:r>
          </a:p>
          <a:p>
            <a:pPr lvl="1" eaLnBrk="1" hangingPunct="1">
              <a:defRPr/>
            </a:pPr>
            <a:r>
              <a:rPr lang="en-US" dirty="0" smtClean="0"/>
              <a:t>Low-income children under age 6</a:t>
            </a:r>
          </a:p>
          <a:p>
            <a:pPr lvl="1" eaLnBrk="1" hangingPunct="1">
              <a:defRPr/>
            </a:pPr>
            <a:r>
              <a:rPr lang="en-US" dirty="0" smtClean="0"/>
              <a:t>Low-income children ages 6-19 </a:t>
            </a:r>
          </a:p>
          <a:p>
            <a:pPr lvl="1" eaLnBrk="1" hangingPunct="1">
              <a:defRPr/>
            </a:pPr>
            <a:r>
              <a:rPr lang="en-US" dirty="0" smtClean="0"/>
              <a:t>Recipients of adoption assistance and foster care </a:t>
            </a:r>
          </a:p>
          <a:p>
            <a:pPr lvl="1" eaLnBrk="1" hangingPunct="1">
              <a:defRPr/>
            </a:pPr>
            <a:r>
              <a:rPr lang="en-US" dirty="0" smtClean="0"/>
              <a:t>Certain low-income Medicare beneficiaries</a:t>
            </a:r>
          </a:p>
          <a:p>
            <a:pPr eaLnBrk="1" hangingPunct="1">
              <a:buNone/>
              <a:defRPr/>
            </a:pPr>
            <a:endParaRPr lang="en-US" dirty="0" smtClean="0"/>
          </a:p>
          <a:p>
            <a:pPr>
              <a:lnSpc>
                <a:spcPct val="90000"/>
              </a:lnSpc>
              <a:buNone/>
              <a:defRPr/>
            </a:pPr>
            <a:endParaRPr lang="en-US" dirty="0" smtClean="0"/>
          </a:p>
        </p:txBody>
      </p:sp>
      <p:sp>
        <p:nvSpPr>
          <p:cNvPr id="24581" name="Date Placeholder 4"/>
          <p:cNvSpPr>
            <a:spLocks noGrp="1"/>
          </p:cNvSpPr>
          <p:nvPr>
            <p:ph type="dt" sz="half" idx="2"/>
          </p:nvPr>
        </p:nvSpPr>
        <p:spPr>
          <a:prstGeom prst="rect">
            <a:avLst/>
          </a:prstGeom>
        </p:spPr>
        <p:txBody>
          <a:bodyPr/>
          <a:lstStyle/>
          <a:p>
            <a:pPr>
              <a:defRPr/>
            </a:pPr>
            <a:r>
              <a:rPr lang="en-US" smtClean="0"/>
              <a:t>04/02/2012</a:t>
            </a:r>
            <a:endParaRPr lang="en-US" dirty="0"/>
          </a:p>
        </p:txBody>
      </p:sp>
      <p:sp>
        <p:nvSpPr>
          <p:cNvPr id="6" name="Footer Placeholder 5"/>
          <p:cNvSpPr>
            <a:spLocks noGrp="1"/>
          </p:cNvSpPr>
          <p:nvPr>
            <p:ph type="ftr" sz="quarter" idx="3"/>
          </p:nvPr>
        </p:nvSpPr>
        <p:spPr>
          <a:prstGeom prst="rect">
            <a:avLst/>
          </a:prstGeom>
        </p:spPr>
        <p:txBody>
          <a:bodyPr/>
          <a:lstStyle/>
          <a:p>
            <a:pPr>
              <a:defRPr/>
            </a:pPr>
            <a:r>
              <a:rPr lang="en-US" smtClean="0"/>
              <a:t>Medicaid and the Children's Health Insurance Program</a:t>
            </a:r>
            <a:endParaRPr lang="en-US" dirty="0"/>
          </a:p>
        </p:txBody>
      </p:sp>
      <p:sp>
        <p:nvSpPr>
          <p:cNvPr id="5" name="Slide Number Placeholder 4"/>
          <p:cNvSpPr>
            <a:spLocks noGrp="1"/>
          </p:cNvSpPr>
          <p:nvPr>
            <p:ph type="sldNum" sz="quarter" idx="4"/>
          </p:nvPr>
        </p:nvSpPr>
        <p:spPr>
          <a:prstGeom prst="rect">
            <a:avLst/>
          </a:prstGeom>
        </p:spPr>
        <p:txBody>
          <a:bodyPr/>
          <a:lstStyle/>
          <a:p>
            <a:pPr>
              <a:defRPr/>
            </a:pPr>
            <a:fld id="{5257DFA7-27F1-4391-8F2A-A87C8BDE8EA7}" type="slidenum">
              <a:rPr lang="en-US" smtClean="0"/>
              <a:pPr>
                <a:defRPr/>
              </a:pPr>
              <a:t>21</a:t>
            </a:fld>
            <a:endParaRPr lang="en-US" dirty="0"/>
          </a:p>
        </p:txBody>
      </p:sp>
    </p:spTree>
  </p:cSld>
  <p:clrMapOvr>
    <a:masterClrMapping/>
  </p:clrMapOv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p:txBody>
          <a:bodyPr/>
          <a:lstStyle/>
          <a:p>
            <a:pPr eaLnBrk="1" hangingPunct="1"/>
            <a:r>
              <a:rPr lang="en-US" dirty="0" smtClean="0">
                <a:cs typeface="Arial" charset="0"/>
              </a:rPr>
              <a:t>Optional Eligibility Groups</a:t>
            </a:r>
          </a:p>
        </p:txBody>
      </p:sp>
      <p:sp>
        <p:nvSpPr>
          <p:cNvPr id="25603" name="Rectangle 3"/>
          <p:cNvSpPr>
            <a:spLocks noGrp="1" noChangeArrowheads="1"/>
          </p:cNvSpPr>
          <p:nvPr>
            <p:ph idx="1"/>
          </p:nvPr>
        </p:nvSpPr>
        <p:spPr/>
        <p:txBody>
          <a:bodyPr/>
          <a:lstStyle/>
          <a:p>
            <a:pPr eaLnBrk="1" hangingPunct="1">
              <a:defRPr/>
            </a:pPr>
            <a:r>
              <a:rPr lang="en-US" spc="-60" dirty="0" smtClean="0"/>
              <a:t>State Supplementary Income Payment recipients</a:t>
            </a:r>
          </a:p>
          <a:p>
            <a:pPr eaLnBrk="1" hangingPunct="1">
              <a:defRPr/>
            </a:pPr>
            <a:r>
              <a:rPr lang="en-US" dirty="0" smtClean="0"/>
              <a:t>Individuals in institutions with relatively high income</a:t>
            </a:r>
          </a:p>
          <a:p>
            <a:pPr eaLnBrk="1" hangingPunct="1">
              <a:defRPr/>
            </a:pPr>
            <a:r>
              <a:rPr lang="en-US" dirty="0" smtClean="0"/>
              <a:t>Working Disabled</a:t>
            </a:r>
          </a:p>
          <a:p>
            <a:pPr eaLnBrk="1" hangingPunct="1">
              <a:defRPr/>
            </a:pPr>
            <a:r>
              <a:rPr lang="en-US" spc="-120" dirty="0" smtClean="0"/>
              <a:t>Medically Needy (income above the eligibility level)</a:t>
            </a:r>
          </a:p>
          <a:p>
            <a:pPr lvl="1" eaLnBrk="1" hangingPunct="1">
              <a:defRPr/>
            </a:pPr>
            <a:r>
              <a:rPr lang="en-US" dirty="0" smtClean="0"/>
              <a:t>May qualify immediately</a:t>
            </a:r>
          </a:p>
          <a:p>
            <a:pPr lvl="1" eaLnBrk="1" hangingPunct="1">
              <a:defRPr/>
            </a:pPr>
            <a:r>
              <a:rPr lang="en-US" dirty="0" smtClean="0"/>
              <a:t>Must "spend down" to qualify</a:t>
            </a:r>
          </a:p>
          <a:p>
            <a:pPr eaLnBrk="1" hangingPunct="1">
              <a:defRPr/>
            </a:pPr>
            <a:endParaRPr lang="en-US" dirty="0" smtClean="0"/>
          </a:p>
          <a:p>
            <a:pPr eaLnBrk="1" hangingPunct="1">
              <a:defRPr/>
            </a:pPr>
            <a:endParaRPr lang="en-US" dirty="0" smtClean="0"/>
          </a:p>
          <a:p>
            <a:pPr eaLnBrk="1" hangingPunct="1">
              <a:defRPr/>
            </a:pPr>
            <a:endParaRPr lang="en-US" dirty="0" smtClean="0"/>
          </a:p>
        </p:txBody>
      </p:sp>
      <p:sp>
        <p:nvSpPr>
          <p:cNvPr id="25605" name="Date Placeholder 4"/>
          <p:cNvSpPr>
            <a:spLocks noGrp="1"/>
          </p:cNvSpPr>
          <p:nvPr>
            <p:ph type="dt" sz="half" idx="2"/>
          </p:nvPr>
        </p:nvSpPr>
        <p:spPr>
          <a:prstGeom prst="rect">
            <a:avLst/>
          </a:prstGeom>
        </p:spPr>
        <p:txBody>
          <a:bodyPr/>
          <a:lstStyle/>
          <a:p>
            <a:pPr>
              <a:defRPr/>
            </a:pPr>
            <a:r>
              <a:rPr lang="en-US" smtClean="0"/>
              <a:t>04/02/2012</a:t>
            </a:r>
            <a:endParaRPr lang="en-US" dirty="0"/>
          </a:p>
        </p:txBody>
      </p:sp>
      <p:sp>
        <p:nvSpPr>
          <p:cNvPr id="6" name="Footer Placeholder 5"/>
          <p:cNvSpPr>
            <a:spLocks noGrp="1"/>
          </p:cNvSpPr>
          <p:nvPr>
            <p:ph type="ftr" sz="quarter" idx="3"/>
          </p:nvPr>
        </p:nvSpPr>
        <p:spPr>
          <a:prstGeom prst="rect">
            <a:avLst/>
          </a:prstGeom>
        </p:spPr>
        <p:txBody>
          <a:bodyPr/>
          <a:lstStyle/>
          <a:p>
            <a:pPr>
              <a:defRPr/>
            </a:pPr>
            <a:r>
              <a:rPr lang="en-US" smtClean="0"/>
              <a:t>Medicaid and the Children's Health Insurance Program</a:t>
            </a:r>
            <a:endParaRPr lang="en-US" dirty="0"/>
          </a:p>
        </p:txBody>
      </p:sp>
      <p:sp>
        <p:nvSpPr>
          <p:cNvPr id="5" name="Slide Number Placeholder 4"/>
          <p:cNvSpPr>
            <a:spLocks noGrp="1"/>
          </p:cNvSpPr>
          <p:nvPr>
            <p:ph type="sldNum" sz="quarter" idx="4"/>
          </p:nvPr>
        </p:nvSpPr>
        <p:spPr>
          <a:prstGeom prst="rect">
            <a:avLst/>
          </a:prstGeom>
        </p:spPr>
        <p:txBody>
          <a:bodyPr/>
          <a:lstStyle/>
          <a:p>
            <a:pPr>
              <a:defRPr/>
            </a:pPr>
            <a:fld id="{5257DFA7-27F1-4391-8F2A-A87C8BDE8EA7}" type="slidenum">
              <a:rPr lang="en-US" smtClean="0"/>
              <a:pPr>
                <a:defRPr/>
              </a:pPr>
              <a:t>22</a:t>
            </a:fld>
            <a:endParaRPr lang="en-US" dirty="0"/>
          </a:p>
        </p:txBody>
      </p:sp>
    </p:spTree>
  </p:cSld>
  <p:clrMapOvr>
    <a:masterClrMapping/>
  </p:clrMapOv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p:txBody>
          <a:bodyPr/>
          <a:lstStyle/>
          <a:p>
            <a:pPr eaLnBrk="1" hangingPunct="1"/>
            <a:r>
              <a:rPr lang="en-US" dirty="0" smtClean="0">
                <a:cs typeface="Arial" charset="0"/>
              </a:rPr>
              <a:t>Medically Needy</a:t>
            </a:r>
          </a:p>
        </p:txBody>
      </p:sp>
      <p:sp>
        <p:nvSpPr>
          <p:cNvPr id="26627" name="Rectangle 3"/>
          <p:cNvSpPr>
            <a:spLocks noGrp="1" noChangeArrowheads="1"/>
          </p:cNvSpPr>
          <p:nvPr>
            <p:ph idx="1"/>
          </p:nvPr>
        </p:nvSpPr>
        <p:spPr/>
        <p:txBody>
          <a:bodyPr/>
          <a:lstStyle/>
          <a:p>
            <a:pPr eaLnBrk="1" hangingPunct="1">
              <a:defRPr/>
            </a:pPr>
            <a:r>
              <a:rPr lang="en-US" dirty="0" smtClean="0"/>
              <a:t>If a state has a medically needy program, it must cover </a:t>
            </a:r>
          </a:p>
          <a:p>
            <a:pPr lvl="1" eaLnBrk="1" hangingPunct="1">
              <a:defRPr/>
            </a:pPr>
            <a:r>
              <a:rPr lang="en-US" dirty="0" smtClean="0"/>
              <a:t>Children under age 19 who are full-time students</a:t>
            </a:r>
          </a:p>
          <a:p>
            <a:pPr lvl="1" eaLnBrk="1" hangingPunct="1">
              <a:defRPr/>
            </a:pPr>
            <a:r>
              <a:rPr lang="en-US" dirty="0" smtClean="0"/>
              <a:t>Pregnant women who are medically needy</a:t>
            </a:r>
          </a:p>
          <a:p>
            <a:pPr lvl="1" eaLnBrk="1" hangingPunct="1">
              <a:defRPr/>
            </a:pPr>
            <a:r>
              <a:rPr lang="en-US" dirty="0" smtClean="0"/>
              <a:t>Prenatal and delivery care for pregnant women</a:t>
            </a:r>
          </a:p>
          <a:p>
            <a:pPr lvl="1" eaLnBrk="1" hangingPunct="1">
              <a:defRPr/>
            </a:pPr>
            <a:r>
              <a:rPr lang="en-US" dirty="0" smtClean="0"/>
              <a:t>Certain newborns for 1 year</a:t>
            </a:r>
          </a:p>
          <a:p>
            <a:pPr lvl="1" eaLnBrk="1" hangingPunct="1">
              <a:defRPr/>
            </a:pPr>
            <a:r>
              <a:rPr lang="en-US" dirty="0" smtClean="0"/>
              <a:t>Protected blind persons</a:t>
            </a:r>
          </a:p>
          <a:p>
            <a:pPr lvl="1" eaLnBrk="1" hangingPunct="1">
              <a:defRPr/>
            </a:pPr>
            <a:r>
              <a:rPr lang="en-US" dirty="0" smtClean="0"/>
              <a:t>Ambulatory care for children</a:t>
            </a:r>
          </a:p>
          <a:p>
            <a:pPr lvl="1" eaLnBrk="1" hangingPunct="1">
              <a:buFont typeface="Arial" pitchFamily="34" charset="0"/>
              <a:buChar char="–"/>
              <a:defRPr/>
            </a:pPr>
            <a:endParaRPr lang="en-US" dirty="0" smtClean="0"/>
          </a:p>
        </p:txBody>
      </p:sp>
      <p:sp>
        <p:nvSpPr>
          <p:cNvPr id="26629" name="Date Placeholder 4"/>
          <p:cNvSpPr>
            <a:spLocks noGrp="1"/>
          </p:cNvSpPr>
          <p:nvPr>
            <p:ph type="dt" sz="half" idx="2"/>
          </p:nvPr>
        </p:nvSpPr>
        <p:spPr>
          <a:prstGeom prst="rect">
            <a:avLst/>
          </a:prstGeom>
        </p:spPr>
        <p:txBody>
          <a:bodyPr/>
          <a:lstStyle/>
          <a:p>
            <a:pPr>
              <a:defRPr/>
            </a:pPr>
            <a:r>
              <a:rPr lang="en-US" smtClean="0"/>
              <a:t>04/02/2012</a:t>
            </a:r>
            <a:endParaRPr lang="en-US" dirty="0"/>
          </a:p>
        </p:txBody>
      </p:sp>
      <p:sp>
        <p:nvSpPr>
          <p:cNvPr id="6" name="Footer Placeholder 5"/>
          <p:cNvSpPr>
            <a:spLocks noGrp="1"/>
          </p:cNvSpPr>
          <p:nvPr>
            <p:ph type="ftr" sz="quarter" idx="3"/>
          </p:nvPr>
        </p:nvSpPr>
        <p:spPr>
          <a:prstGeom prst="rect">
            <a:avLst/>
          </a:prstGeom>
        </p:spPr>
        <p:txBody>
          <a:bodyPr/>
          <a:lstStyle/>
          <a:p>
            <a:pPr>
              <a:defRPr/>
            </a:pPr>
            <a:r>
              <a:rPr lang="en-US" smtClean="0"/>
              <a:t>Medicaid and the Children's Health Insurance Program</a:t>
            </a:r>
            <a:endParaRPr lang="en-US" dirty="0"/>
          </a:p>
        </p:txBody>
      </p:sp>
      <p:sp>
        <p:nvSpPr>
          <p:cNvPr id="5" name="Slide Number Placeholder 4"/>
          <p:cNvSpPr>
            <a:spLocks noGrp="1"/>
          </p:cNvSpPr>
          <p:nvPr>
            <p:ph type="sldNum" sz="quarter" idx="4"/>
          </p:nvPr>
        </p:nvSpPr>
        <p:spPr>
          <a:prstGeom prst="rect">
            <a:avLst/>
          </a:prstGeom>
        </p:spPr>
        <p:txBody>
          <a:bodyPr/>
          <a:lstStyle/>
          <a:p>
            <a:pPr>
              <a:defRPr/>
            </a:pPr>
            <a:fld id="{5257DFA7-27F1-4391-8F2A-A87C8BDE8EA7}" type="slidenum">
              <a:rPr lang="en-US" smtClean="0"/>
              <a:pPr>
                <a:defRPr/>
              </a:pPr>
              <a:t>23</a:t>
            </a:fld>
            <a:endParaRPr lang="en-US" dirty="0"/>
          </a:p>
        </p:txBody>
      </p:sp>
    </p:spTree>
  </p:cSld>
  <p:clrMapOvr>
    <a:masterClrMapping/>
  </p:clrMapOv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p:txBody>
          <a:bodyPr/>
          <a:lstStyle/>
          <a:p>
            <a:pPr eaLnBrk="1" hangingPunct="1"/>
            <a:r>
              <a:rPr lang="en-US" dirty="0" smtClean="0">
                <a:cs typeface="Arial" charset="0"/>
              </a:rPr>
              <a:t>Aged, Blind, Disabled</a:t>
            </a:r>
          </a:p>
        </p:txBody>
      </p:sp>
      <p:sp>
        <p:nvSpPr>
          <p:cNvPr id="29699" name="Rectangle 3"/>
          <p:cNvSpPr>
            <a:spLocks noGrp="1" noChangeArrowheads="1"/>
          </p:cNvSpPr>
          <p:nvPr>
            <p:ph idx="1"/>
          </p:nvPr>
        </p:nvSpPr>
        <p:spPr/>
        <p:txBody>
          <a:bodyPr/>
          <a:lstStyle/>
          <a:p>
            <a:pPr eaLnBrk="1" hangingPunct="1">
              <a:defRPr/>
            </a:pPr>
            <a:r>
              <a:rPr lang="en-US" dirty="0" smtClean="0"/>
              <a:t>Apply if you are aged, blind, or disabled and</a:t>
            </a:r>
          </a:p>
          <a:p>
            <a:pPr marL="636588" lvl="1" eaLnBrk="1" hangingPunct="1">
              <a:defRPr/>
            </a:pPr>
            <a:r>
              <a:rPr lang="en-US" dirty="0" smtClean="0"/>
              <a:t>Have limited income and resources</a:t>
            </a:r>
          </a:p>
          <a:p>
            <a:pPr marL="636588" lvl="1" eaLnBrk="1" hangingPunct="1">
              <a:defRPr/>
            </a:pPr>
            <a:r>
              <a:rPr lang="en-US" dirty="0" smtClean="0"/>
              <a:t>Are terminally ill and want to get hospice services</a:t>
            </a:r>
          </a:p>
          <a:p>
            <a:pPr marL="636588" lvl="1" eaLnBrk="1" hangingPunct="1">
              <a:defRPr/>
            </a:pPr>
            <a:r>
              <a:rPr lang="en-US" dirty="0" smtClean="0"/>
              <a:t>Live in a nursing home </a:t>
            </a:r>
          </a:p>
          <a:p>
            <a:pPr marL="1036638" lvl="2">
              <a:defRPr/>
            </a:pPr>
            <a:r>
              <a:rPr lang="en-US" dirty="0" smtClean="0"/>
              <a:t>With limited income and resources</a:t>
            </a:r>
          </a:p>
          <a:p>
            <a:pPr marL="636588" lvl="1" eaLnBrk="1" hangingPunct="1">
              <a:defRPr/>
            </a:pPr>
            <a:r>
              <a:rPr lang="en-US" dirty="0" smtClean="0"/>
              <a:t>Need nursing home care </a:t>
            </a:r>
          </a:p>
          <a:p>
            <a:pPr marL="1036638" lvl="2">
              <a:defRPr/>
            </a:pPr>
            <a:r>
              <a:rPr lang="en-US" dirty="0" smtClean="0"/>
              <a:t>May get community care services</a:t>
            </a:r>
          </a:p>
          <a:p>
            <a:pPr marL="636588" lvl="1" eaLnBrk="1" hangingPunct="1">
              <a:defRPr/>
            </a:pPr>
            <a:r>
              <a:rPr lang="en-US" dirty="0" smtClean="0"/>
              <a:t>Eligible for Medicare with limited income and resources</a:t>
            </a:r>
          </a:p>
        </p:txBody>
      </p:sp>
      <p:sp>
        <p:nvSpPr>
          <p:cNvPr id="29701" name="Date Placeholder 4"/>
          <p:cNvSpPr>
            <a:spLocks noGrp="1"/>
          </p:cNvSpPr>
          <p:nvPr>
            <p:ph type="dt" sz="half" idx="2"/>
          </p:nvPr>
        </p:nvSpPr>
        <p:spPr>
          <a:prstGeom prst="rect">
            <a:avLst/>
          </a:prstGeom>
        </p:spPr>
        <p:txBody>
          <a:bodyPr/>
          <a:lstStyle/>
          <a:p>
            <a:pPr>
              <a:defRPr/>
            </a:pPr>
            <a:r>
              <a:rPr lang="en-US" smtClean="0"/>
              <a:t>04/02/2012</a:t>
            </a:r>
            <a:endParaRPr lang="en-US" dirty="0"/>
          </a:p>
        </p:txBody>
      </p:sp>
      <p:sp>
        <p:nvSpPr>
          <p:cNvPr id="6" name="Footer Placeholder 5"/>
          <p:cNvSpPr>
            <a:spLocks noGrp="1"/>
          </p:cNvSpPr>
          <p:nvPr>
            <p:ph type="ftr" sz="quarter" idx="3"/>
          </p:nvPr>
        </p:nvSpPr>
        <p:spPr>
          <a:prstGeom prst="rect">
            <a:avLst/>
          </a:prstGeom>
        </p:spPr>
        <p:txBody>
          <a:bodyPr/>
          <a:lstStyle/>
          <a:p>
            <a:pPr>
              <a:defRPr/>
            </a:pPr>
            <a:r>
              <a:rPr lang="en-US" smtClean="0"/>
              <a:t>Medicaid and the Children's Health Insurance Program</a:t>
            </a:r>
            <a:endParaRPr lang="en-US" dirty="0"/>
          </a:p>
        </p:txBody>
      </p:sp>
      <p:sp>
        <p:nvSpPr>
          <p:cNvPr id="5" name="Slide Number Placeholder 4"/>
          <p:cNvSpPr>
            <a:spLocks noGrp="1"/>
          </p:cNvSpPr>
          <p:nvPr>
            <p:ph type="sldNum" sz="quarter" idx="4"/>
          </p:nvPr>
        </p:nvSpPr>
        <p:spPr>
          <a:prstGeom prst="rect">
            <a:avLst/>
          </a:prstGeom>
        </p:spPr>
        <p:txBody>
          <a:bodyPr/>
          <a:lstStyle/>
          <a:p>
            <a:pPr>
              <a:defRPr/>
            </a:pPr>
            <a:fld id="{5257DFA7-27F1-4391-8F2A-A87C8BDE8EA7}" type="slidenum">
              <a:rPr lang="en-US" smtClean="0"/>
              <a:pPr>
                <a:defRPr/>
              </a:pPr>
              <a:t>24</a:t>
            </a:fld>
            <a:endParaRPr lang="en-US" dirty="0"/>
          </a:p>
        </p:txBody>
      </p:sp>
    </p:spTree>
  </p:cSld>
  <p:clrMapOvr>
    <a:masterClrMapping/>
  </p:clrMapOv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p:txBody>
          <a:bodyPr/>
          <a:lstStyle/>
          <a:p>
            <a:pPr eaLnBrk="1" hangingPunct="1"/>
            <a:r>
              <a:rPr lang="en-US" dirty="0" smtClean="0">
                <a:cs typeface="Arial" charset="0"/>
              </a:rPr>
              <a:t>Pregnant Woman</a:t>
            </a:r>
          </a:p>
        </p:txBody>
      </p:sp>
      <p:sp>
        <p:nvSpPr>
          <p:cNvPr id="27651" name="Rectangle 3"/>
          <p:cNvSpPr>
            <a:spLocks noGrp="1" noChangeArrowheads="1"/>
          </p:cNvSpPr>
          <p:nvPr>
            <p:ph idx="1"/>
          </p:nvPr>
        </p:nvSpPr>
        <p:spPr/>
        <p:txBody>
          <a:bodyPr/>
          <a:lstStyle/>
          <a:p>
            <a:pPr eaLnBrk="1" hangingPunct="1">
              <a:defRPr/>
            </a:pPr>
            <a:r>
              <a:rPr lang="en-US" dirty="0" smtClean="0"/>
              <a:t>Apply for Medicaid if you think you are pregnant</a:t>
            </a:r>
          </a:p>
          <a:p>
            <a:pPr lvl="1" eaLnBrk="1" hangingPunct="1">
              <a:defRPr/>
            </a:pPr>
            <a:r>
              <a:rPr lang="en-US" dirty="0" smtClean="0"/>
              <a:t>Covered whether married or single</a:t>
            </a:r>
          </a:p>
          <a:p>
            <a:pPr lvl="1" eaLnBrk="1" hangingPunct="1">
              <a:defRPr/>
            </a:pPr>
            <a:r>
              <a:rPr lang="en-US" dirty="0" smtClean="0"/>
              <a:t>Both you and your child will be covered</a:t>
            </a:r>
          </a:p>
          <a:p>
            <a:pPr eaLnBrk="1" hangingPunct="1">
              <a:defRPr/>
            </a:pPr>
            <a:endParaRPr lang="en-US" dirty="0" smtClean="0"/>
          </a:p>
        </p:txBody>
      </p:sp>
      <p:sp>
        <p:nvSpPr>
          <p:cNvPr id="27653" name="Date Placeholder 4"/>
          <p:cNvSpPr>
            <a:spLocks noGrp="1"/>
          </p:cNvSpPr>
          <p:nvPr>
            <p:ph type="dt" sz="half" idx="2"/>
          </p:nvPr>
        </p:nvSpPr>
        <p:spPr>
          <a:prstGeom prst="rect">
            <a:avLst/>
          </a:prstGeom>
        </p:spPr>
        <p:txBody>
          <a:bodyPr/>
          <a:lstStyle/>
          <a:p>
            <a:pPr>
              <a:defRPr/>
            </a:pPr>
            <a:r>
              <a:rPr lang="en-US" smtClean="0"/>
              <a:t>04/02/2012</a:t>
            </a:r>
            <a:endParaRPr lang="en-US" dirty="0"/>
          </a:p>
        </p:txBody>
      </p:sp>
      <p:sp>
        <p:nvSpPr>
          <p:cNvPr id="6" name="Footer Placeholder 5"/>
          <p:cNvSpPr>
            <a:spLocks noGrp="1"/>
          </p:cNvSpPr>
          <p:nvPr>
            <p:ph type="ftr" sz="quarter" idx="3"/>
          </p:nvPr>
        </p:nvSpPr>
        <p:spPr>
          <a:prstGeom prst="rect">
            <a:avLst/>
          </a:prstGeom>
        </p:spPr>
        <p:txBody>
          <a:bodyPr/>
          <a:lstStyle/>
          <a:p>
            <a:pPr>
              <a:defRPr/>
            </a:pPr>
            <a:r>
              <a:rPr lang="en-US" smtClean="0"/>
              <a:t>Medicaid and the Children's Health Insurance Program</a:t>
            </a:r>
            <a:endParaRPr lang="en-US" dirty="0"/>
          </a:p>
        </p:txBody>
      </p:sp>
      <p:sp>
        <p:nvSpPr>
          <p:cNvPr id="5" name="Slide Number Placeholder 4"/>
          <p:cNvSpPr>
            <a:spLocks noGrp="1"/>
          </p:cNvSpPr>
          <p:nvPr>
            <p:ph type="sldNum" sz="quarter" idx="4"/>
          </p:nvPr>
        </p:nvSpPr>
        <p:spPr>
          <a:prstGeom prst="rect">
            <a:avLst/>
          </a:prstGeom>
        </p:spPr>
        <p:txBody>
          <a:bodyPr/>
          <a:lstStyle/>
          <a:p>
            <a:pPr>
              <a:defRPr/>
            </a:pPr>
            <a:fld id="{5257DFA7-27F1-4391-8F2A-A87C8BDE8EA7}" type="slidenum">
              <a:rPr lang="en-US" smtClean="0"/>
              <a:pPr>
                <a:defRPr/>
              </a:pPr>
              <a:t>25</a:t>
            </a:fld>
            <a:endParaRPr lang="en-US" dirty="0"/>
          </a:p>
        </p:txBody>
      </p:sp>
    </p:spTree>
  </p:cSld>
  <p:clrMapOvr>
    <a:masterClrMapping/>
  </p:clrMapOv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p:txBody>
          <a:bodyPr/>
          <a:lstStyle/>
          <a:p>
            <a:pPr eaLnBrk="1" hangingPunct="1"/>
            <a:r>
              <a:rPr lang="en-US" dirty="0" smtClean="0">
                <a:cs typeface="Arial" charset="0"/>
              </a:rPr>
              <a:t>Children</a:t>
            </a:r>
          </a:p>
        </p:txBody>
      </p:sp>
      <p:sp>
        <p:nvSpPr>
          <p:cNvPr id="28675" name="Rectangle 3"/>
          <p:cNvSpPr>
            <a:spLocks noGrp="1" noChangeArrowheads="1"/>
          </p:cNvSpPr>
          <p:nvPr>
            <p:ph idx="1"/>
          </p:nvPr>
        </p:nvSpPr>
        <p:spPr/>
        <p:txBody>
          <a:bodyPr/>
          <a:lstStyle/>
          <a:p>
            <a:pPr eaLnBrk="1" hangingPunct="1">
              <a:defRPr/>
            </a:pPr>
            <a:r>
              <a:rPr lang="en-US" dirty="0" smtClean="0"/>
              <a:t>Your child may be eligible for coverage</a:t>
            </a:r>
          </a:p>
          <a:p>
            <a:pPr lvl="1">
              <a:defRPr/>
            </a:pPr>
            <a:r>
              <a:rPr lang="en-US" dirty="0" smtClean="0"/>
              <a:t>If he or she is a U.S. citizen OR</a:t>
            </a:r>
          </a:p>
          <a:p>
            <a:pPr lvl="1">
              <a:defRPr/>
            </a:pPr>
            <a:r>
              <a:rPr lang="en-US" dirty="0" smtClean="0"/>
              <a:t>A lawfully admitted immigrant</a:t>
            </a:r>
          </a:p>
          <a:p>
            <a:pPr eaLnBrk="1" hangingPunct="1">
              <a:defRPr/>
            </a:pPr>
            <a:r>
              <a:rPr lang="en-US" dirty="0" smtClean="0"/>
              <a:t>Eligibility based on the child's status, not the parent's</a:t>
            </a:r>
          </a:p>
          <a:p>
            <a:pPr eaLnBrk="1" hangingPunct="1">
              <a:defRPr/>
            </a:pPr>
            <a:r>
              <a:rPr lang="en-US" dirty="0" smtClean="0"/>
              <a:t>If someone else's child lives with you </a:t>
            </a:r>
          </a:p>
          <a:p>
            <a:pPr lvl="1" eaLnBrk="1" hangingPunct="1">
              <a:defRPr/>
            </a:pPr>
            <a:r>
              <a:rPr lang="en-US" dirty="0" smtClean="0"/>
              <a:t>Child may be eligible even if you are not </a:t>
            </a:r>
          </a:p>
          <a:p>
            <a:pPr lvl="1" eaLnBrk="1" hangingPunct="1">
              <a:defRPr/>
            </a:pPr>
            <a:r>
              <a:rPr lang="en-US" dirty="0" smtClean="0"/>
              <a:t>Your income/resources will not count for the child</a:t>
            </a:r>
          </a:p>
        </p:txBody>
      </p:sp>
      <p:sp>
        <p:nvSpPr>
          <p:cNvPr id="28677" name="Date Placeholder 4"/>
          <p:cNvSpPr>
            <a:spLocks noGrp="1"/>
          </p:cNvSpPr>
          <p:nvPr>
            <p:ph type="dt" sz="half" idx="2"/>
          </p:nvPr>
        </p:nvSpPr>
        <p:spPr>
          <a:prstGeom prst="rect">
            <a:avLst/>
          </a:prstGeom>
        </p:spPr>
        <p:txBody>
          <a:bodyPr/>
          <a:lstStyle/>
          <a:p>
            <a:pPr>
              <a:defRPr/>
            </a:pPr>
            <a:r>
              <a:rPr lang="en-US" smtClean="0"/>
              <a:t>04/02/2012</a:t>
            </a:r>
            <a:endParaRPr lang="en-US" dirty="0"/>
          </a:p>
        </p:txBody>
      </p:sp>
      <p:sp>
        <p:nvSpPr>
          <p:cNvPr id="6" name="Footer Placeholder 5"/>
          <p:cNvSpPr>
            <a:spLocks noGrp="1"/>
          </p:cNvSpPr>
          <p:nvPr>
            <p:ph type="ftr" sz="quarter" idx="3"/>
          </p:nvPr>
        </p:nvSpPr>
        <p:spPr>
          <a:prstGeom prst="rect">
            <a:avLst/>
          </a:prstGeom>
        </p:spPr>
        <p:txBody>
          <a:bodyPr/>
          <a:lstStyle/>
          <a:p>
            <a:pPr>
              <a:defRPr/>
            </a:pPr>
            <a:r>
              <a:rPr lang="en-US" smtClean="0"/>
              <a:t>Medicaid and the Children's Health Insurance Program</a:t>
            </a:r>
            <a:endParaRPr lang="en-US" dirty="0"/>
          </a:p>
        </p:txBody>
      </p:sp>
      <p:sp>
        <p:nvSpPr>
          <p:cNvPr id="5" name="Slide Number Placeholder 4"/>
          <p:cNvSpPr>
            <a:spLocks noGrp="1"/>
          </p:cNvSpPr>
          <p:nvPr>
            <p:ph type="sldNum" sz="quarter" idx="4"/>
          </p:nvPr>
        </p:nvSpPr>
        <p:spPr>
          <a:prstGeom prst="rect">
            <a:avLst/>
          </a:prstGeom>
        </p:spPr>
        <p:txBody>
          <a:bodyPr/>
          <a:lstStyle/>
          <a:p>
            <a:pPr>
              <a:defRPr/>
            </a:pPr>
            <a:fld id="{5257DFA7-27F1-4391-8F2A-A87C8BDE8EA7}" type="slidenum">
              <a:rPr lang="en-US" smtClean="0"/>
              <a:pPr>
                <a:defRPr/>
              </a:pPr>
              <a:t>26</a:t>
            </a:fld>
            <a:endParaRPr lang="en-US" dirty="0"/>
          </a:p>
        </p:txBody>
      </p:sp>
    </p:spTree>
  </p:cSld>
  <p:clrMapOvr>
    <a:masterClrMapping/>
  </p:clrMapOv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pPr>
              <a:defRPr/>
            </a:pPr>
            <a:r>
              <a:rPr lang="en-US" smtClean="0"/>
              <a:t>04/02/2012</a:t>
            </a:r>
            <a:endParaRPr lang="en-US" dirty="0"/>
          </a:p>
        </p:txBody>
      </p:sp>
      <p:sp>
        <p:nvSpPr>
          <p:cNvPr id="6" name="Footer Placeholder 5"/>
          <p:cNvSpPr>
            <a:spLocks noGrp="1"/>
          </p:cNvSpPr>
          <p:nvPr>
            <p:ph type="ftr" sz="quarter" idx="11"/>
          </p:nvPr>
        </p:nvSpPr>
        <p:spPr/>
        <p:txBody>
          <a:bodyPr/>
          <a:lstStyle/>
          <a:p>
            <a:pPr>
              <a:defRPr/>
            </a:pPr>
            <a:r>
              <a:rPr lang="en-US" smtClean="0"/>
              <a:t>Medicaid and the Children's Health Insurance Program</a:t>
            </a:r>
            <a:endParaRPr lang="en-US" dirty="0"/>
          </a:p>
        </p:txBody>
      </p:sp>
      <p:sp>
        <p:nvSpPr>
          <p:cNvPr id="5" name="Slide Number Placeholder 4"/>
          <p:cNvSpPr>
            <a:spLocks noGrp="1"/>
          </p:cNvSpPr>
          <p:nvPr>
            <p:ph type="sldNum" sz="quarter" idx="12"/>
          </p:nvPr>
        </p:nvSpPr>
        <p:spPr/>
        <p:txBody>
          <a:bodyPr/>
          <a:lstStyle/>
          <a:p>
            <a:pPr>
              <a:defRPr/>
            </a:pPr>
            <a:fld id="{0AFA3213-411C-4898-9B28-ADC9D0554F7D}" type="slidenum">
              <a:rPr lang="en-US" smtClean="0"/>
              <a:pPr>
                <a:defRPr/>
              </a:pPr>
              <a:t>27</a:t>
            </a:fld>
            <a:endParaRPr lang="en-US" dirty="0"/>
          </a:p>
        </p:txBody>
      </p:sp>
      <p:sp>
        <p:nvSpPr>
          <p:cNvPr id="37890" name="Content Placeholder 1"/>
          <p:cNvSpPr>
            <a:spLocks noGrp="1"/>
          </p:cNvSpPr>
          <p:nvPr>
            <p:ph idx="1"/>
          </p:nvPr>
        </p:nvSpPr>
        <p:spPr/>
        <p:txBody>
          <a:bodyPr anchor="t">
            <a:normAutofit/>
          </a:bodyPr>
          <a:lstStyle/>
          <a:p>
            <a:pPr marL="231775" indent="-231775" algn="l" eaLnBrk="1" hangingPunct="1">
              <a:buFont typeface="Wingdings" pitchFamily="2" charset="2"/>
              <a:buChar char="§"/>
            </a:pPr>
            <a:r>
              <a:rPr lang="en-US" sz="3200" b="0" dirty="0" smtClean="0">
                <a:cs typeface="Arial" charset="0"/>
              </a:rPr>
              <a:t>What it is</a:t>
            </a:r>
          </a:p>
          <a:p>
            <a:pPr marL="231775" indent="-231775" algn="l" eaLnBrk="1" hangingPunct="1">
              <a:buFont typeface="Wingdings" pitchFamily="2" charset="2"/>
              <a:buChar char="§"/>
            </a:pPr>
            <a:r>
              <a:rPr lang="en-US" sz="3200" b="0" dirty="0" smtClean="0">
                <a:cs typeface="Arial" charset="0"/>
              </a:rPr>
              <a:t> Who is eligible</a:t>
            </a:r>
            <a:endParaRPr lang="en-US" sz="3600" dirty="0" smtClean="0">
              <a:cs typeface="Arial" charset="0"/>
            </a:endParaRPr>
          </a:p>
        </p:txBody>
      </p:sp>
      <p:sp>
        <p:nvSpPr>
          <p:cNvPr id="7" name="Title 1"/>
          <p:cNvSpPr>
            <a:spLocks noGrp="1"/>
          </p:cNvSpPr>
          <p:nvPr>
            <p:ph type="title"/>
          </p:nvPr>
        </p:nvSpPr>
        <p:spPr>
          <a:noFill/>
        </p:spPr>
        <p:txBody>
          <a:bodyPr/>
          <a:lstStyle>
            <a:lvl1pPr>
              <a:defRPr sz="3600">
                <a:solidFill>
                  <a:schemeClr val="bg1"/>
                </a:solidFill>
              </a:defRPr>
            </a:lvl1pPr>
          </a:lstStyle>
          <a:p>
            <a:r>
              <a:rPr lang="en-US" spc="-100" dirty="0" smtClean="0">
                <a:solidFill>
                  <a:schemeClr val="tx1"/>
                </a:solidFill>
              </a:rPr>
              <a:t>Children’s Health Insurance Program (CHIP)</a:t>
            </a:r>
          </a:p>
        </p:txBody>
      </p:sp>
    </p:spTree>
  </p:cSld>
  <p:clrMapOvr>
    <a:masterClrMapping/>
  </p:clrMapOvr>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Grp="1" noChangeArrowheads="1"/>
          </p:cNvSpPr>
          <p:nvPr>
            <p:ph type="title"/>
          </p:nvPr>
        </p:nvSpPr>
        <p:spPr/>
        <p:txBody>
          <a:bodyPr>
            <a:noAutofit/>
          </a:bodyPr>
          <a:lstStyle/>
          <a:p>
            <a:pPr>
              <a:spcBef>
                <a:spcPts val="600"/>
              </a:spcBef>
              <a:defRPr/>
            </a:pPr>
            <a:r>
              <a:rPr lang="en-US" dirty="0" smtClean="0">
                <a:cs typeface="Arial" charset="0"/>
              </a:rPr>
              <a:t>Overview of CHIP</a:t>
            </a:r>
          </a:p>
        </p:txBody>
      </p:sp>
      <p:sp>
        <p:nvSpPr>
          <p:cNvPr id="40963" name="Rectangle 3"/>
          <p:cNvSpPr>
            <a:spLocks noGrp="1" noChangeArrowheads="1"/>
          </p:cNvSpPr>
          <p:nvPr>
            <p:ph idx="1"/>
          </p:nvPr>
        </p:nvSpPr>
        <p:spPr/>
        <p:txBody>
          <a:bodyPr>
            <a:noAutofit/>
          </a:bodyPr>
          <a:lstStyle/>
          <a:p>
            <a:pPr>
              <a:defRPr/>
            </a:pPr>
            <a:r>
              <a:rPr lang="en-US" dirty="0" smtClean="0"/>
              <a:t>Children’s Health Insurance Program (CHIP)</a:t>
            </a:r>
          </a:p>
          <a:p>
            <a:pPr>
              <a:defRPr/>
            </a:pPr>
            <a:r>
              <a:rPr lang="en-US" dirty="0" smtClean="0"/>
              <a:t>Title XXI of the Social Security Act</a:t>
            </a:r>
          </a:p>
          <a:p>
            <a:pPr>
              <a:defRPr/>
            </a:pPr>
            <a:r>
              <a:rPr lang="en-US" dirty="0" smtClean="0"/>
              <a:t>Part of the Balanced Budget Act of 1997</a:t>
            </a:r>
          </a:p>
          <a:p>
            <a:pPr>
              <a:defRPr/>
            </a:pPr>
            <a:r>
              <a:rPr lang="en-US" dirty="0" smtClean="0"/>
              <a:t>Covers America’s uninsured children</a:t>
            </a:r>
          </a:p>
          <a:p>
            <a:pPr>
              <a:spcBef>
                <a:spcPts val="0"/>
              </a:spcBef>
              <a:defRPr/>
            </a:pPr>
            <a:r>
              <a:rPr lang="en-US" dirty="0" smtClean="0"/>
              <a:t>Joint Federal and state financing</a:t>
            </a:r>
          </a:p>
          <a:p>
            <a:pPr lvl="1">
              <a:defRPr/>
            </a:pPr>
            <a:r>
              <a:rPr lang="en-US" dirty="0" smtClean="0"/>
              <a:t>Federal Medical Assistance Percentages (FMAP)</a:t>
            </a:r>
          </a:p>
          <a:p>
            <a:pPr>
              <a:defRPr/>
            </a:pPr>
            <a:r>
              <a:rPr lang="en-US" dirty="0" smtClean="0"/>
              <a:t>Administered by each state</a:t>
            </a:r>
          </a:p>
          <a:p>
            <a:pPr>
              <a:defRPr/>
            </a:pPr>
            <a:r>
              <a:rPr lang="en-US" dirty="0" smtClean="0"/>
              <a:t>States have option to design program</a:t>
            </a:r>
          </a:p>
        </p:txBody>
      </p:sp>
      <p:sp>
        <p:nvSpPr>
          <p:cNvPr id="40965" name="Date Placeholder 4"/>
          <p:cNvSpPr>
            <a:spLocks noGrp="1"/>
          </p:cNvSpPr>
          <p:nvPr>
            <p:ph type="dt" sz="half" idx="2"/>
          </p:nvPr>
        </p:nvSpPr>
        <p:spPr>
          <a:prstGeom prst="rect">
            <a:avLst/>
          </a:prstGeom>
        </p:spPr>
        <p:txBody>
          <a:bodyPr/>
          <a:lstStyle/>
          <a:p>
            <a:pPr>
              <a:defRPr/>
            </a:pPr>
            <a:r>
              <a:rPr lang="en-US" smtClean="0"/>
              <a:t>04/02/2012</a:t>
            </a:r>
            <a:endParaRPr lang="en-US" dirty="0"/>
          </a:p>
        </p:txBody>
      </p:sp>
      <p:sp>
        <p:nvSpPr>
          <p:cNvPr id="6" name="Footer Placeholder 5"/>
          <p:cNvSpPr>
            <a:spLocks noGrp="1"/>
          </p:cNvSpPr>
          <p:nvPr>
            <p:ph type="ftr" sz="quarter" idx="3"/>
          </p:nvPr>
        </p:nvSpPr>
        <p:spPr>
          <a:prstGeom prst="rect">
            <a:avLst/>
          </a:prstGeom>
        </p:spPr>
        <p:txBody>
          <a:bodyPr/>
          <a:lstStyle/>
          <a:p>
            <a:pPr>
              <a:defRPr/>
            </a:pPr>
            <a:r>
              <a:rPr lang="en-US" smtClean="0"/>
              <a:t>Medicaid and the Children's Health Insurance Program</a:t>
            </a:r>
            <a:endParaRPr lang="en-US" dirty="0"/>
          </a:p>
        </p:txBody>
      </p:sp>
      <p:sp>
        <p:nvSpPr>
          <p:cNvPr id="5" name="Slide Number Placeholder 4"/>
          <p:cNvSpPr>
            <a:spLocks noGrp="1"/>
          </p:cNvSpPr>
          <p:nvPr>
            <p:ph type="sldNum" sz="quarter" idx="4"/>
          </p:nvPr>
        </p:nvSpPr>
        <p:spPr>
          <a:prstGeom prst="rect">
            <a:avLst/>
          </a:prstGeom>
        </p:spPr>
        <p:txBody>
          <a:bodyPr/>
          <a:lstStyle/>
          <a:p>
            <a:pPr>
              <a:defRPr/>
            </a:pPr>
            <a:fld id="{5257DFA7-27F1-4391-8F2A-A87C8BDE8EA7}" type="slidenum">
              <a:rPr lang="en-US" smtClean="0"/>
              <a:pPr>
                <a:defRPr/>
              </a:pPr>
              <a:t>28</a:t>
            </a:fld>
            <a:endParaRPr lang="en-US" dirty="0"/>
          </a:p>
        </p:txBody>
      </p:sp>
    </p:spTree>
  </p:cSld>
  <p:clrMapOvr>
    <a:masterClrMapping/>
  </p:clrMapOvr>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AutoShape 2"/>
          <p:cNvSpPr>
            <a:spLocks noGrp="1" noChangeArrowheads="1"/>
          </p:cNvSpPr>
          <p:nvPr>
            <p:ph type="title"/>
          </p:nvPr>
        </p:nvSpPr>
        <p:spPr/>
        <p:txBody>
          <a:bodyPr lIns="0" rIns="0" bIns="0"/>
          <a:lstStyle/>
          <a:p>
            <a:r>
              <a:rPr lang="en-US" sz="3600" dirty="0" smtClean="0"/>
              <a:t>CHIPRA</a:t>
            </a:r>
          </a:p>
        </p:txBody>
      </p:sp>
      <p:sp>
        <p:nvSpPr>
          <p:cNvPr id="48131" name="Rectangle 3"/>
          <p:cNvSpPr>
            <a:spLocks noGrp="1" noChangeArrowheads="1"/>
          </p:cNvSpPr>
          <p:nvPr>
            <p:ph idx="1"/>
          </p:nvPr>
        </p:nvSpPr>
        <p:spPr/>
        <p:txBody>
          <a:bodyPr/>
          <a:lstStyle/>
          <a:p>
            <a:pPr marL="285750" indent="-285750">
              <a:buFont typeface="Wingdings" pitchFamily="2" charset="2"/>
              <a:buChar char="§"/>
            </a:pPr>
            <a:r>
              <a:rPr lang="en-US" dirty="0" smtClean="0"/>
              <a:t>Children’s Health Insurance Program Reauthorization Act </a:t>
            </a:r>
            <a:r>
              <a:rPr lang="en-US" dirty="0" smtClean="0">
                <a:latin typeface="+mn-lt"/>
              </a:rPr>
              <a:t>of 2009  </a:t>
            </a:r>
          </a:p>
          <a:p>
            <a:pPr marL="285750" indent="-285750">
              <a:buFont typeface="Wingdings" pitchFamily="2" charset="2"/>
              <a:buChar char="§"/>
            </a:pPr>
            <a:r>
              <a:rPr lang="en-US" dirty="0" smtClean="0">
                <a:latin typeface="+mn-lt"/>
              </a:rPr>
              <a:t>Also known as PL 111-3</a:t>
            </a:r>
            <a:endParaRPr lang="en-US" sz="2400" dirty="0" smtClean="0">
              <a:latin typeface="+mn-lt"/>
            </a:endParaRPr>
          </a:p>
          <a:p>
            <a:pPr marL="285750" indent="-285750">
              <a:buFont typeface="Wingdings" pitchFamily="2" charset="2"/>
              <a:buChar char="§"/>
            </a:pPr>
            <a:r>
              <a:rPr lang="en-US" dirty="0" smtClean="0">
                <a:latin typeface="+mn-lt"/>
              </a:rPr>
              <a:t>Reauthorized CHIP effective February 4, 2009</a:t>
            </a:r>
          </a:p>
        </p:txBody>
      </p:sp>
      <p:sp>
        <p:nvSpPr>
          <p:cNvPr id="43013" name="Date Placeholder 4"/>
          <p:cNvSpPr>
            <a:spLocks noGrp="1"/>
          </p:cNvSpPr>
          <p:nvPr>
            <p:ph type="dt" sz="half" idx="2"/>
          </p:nvPr>
        </p:nvSpPr>
        <p:spPr>
          <a:prstGeom prst="rect">
            <a:avLst/>
          </a:prstGeom>
        </p:spPr>
        <p:txBody>
          <a:bodyPr/>
          <a:lstStyle/>
          <a:p>
            <a:pPr>
              <a:defRPr/>
            </a:pPr>
            <a:r>
              <a:rPr lang="en-US" smtClean="0"/>
              <a:t>04/02/2012</a:t>
            </a:r>
            <a:endParaRPr lang="en-US" dirty="0"/>
          </a:p>
        </p:txBody>
      </p:sp>
      <p:sp>
        <p:nvSpPr>
          <p:cNvPr id="6" name="Footer Placeholder 5"/>
          <p:cNvSpPr>
            <a:spLocks noGrp="1"/>
          </p:cNvSpPr>
          <p:nvPr>
            <p:ph type="ftr" sz="quarter" idx="3"/>
          </p:nvPr>
        </p:nvSpPr>
        <p:spPr>
          <a:prstGeom prst="rect">
            <a:avLst/>
          </a:prstGeom>
        </p:spPr>
        <p:txBody>
          <a:bodyPr/>
          <a:lstStyle/>
          <a:p>
            <a:pPr>
              <a:defRPr/>
            </a:pPr>
            <a:r>
              <a:rPr lang="en-US" smtClean="0"/>
              <a:t>Medicaid and the Children's Health Insurance Program</a:t>
            </a:r>
            <a:endParaRPr lang="en-US" dirty="0"/>
          </a:p>
        </p:txBody>
      </p:sp>
      <p:sp>
        <p:nvSpPr>
          <p:cNvPr id="5" name="Slide Number Placeholder 4"/>
          <p:cNvSpPr>
            <a:spLocks noGrp="1"/>
          </p:cNvSpPr>
          <p:nvPr>
            <p:ph type="sldNum" sz="quarter" idx="4"/>
          </p:nvPr>
        </p:nvSpPr>
        <p:spPr>
          <a:prstGeom prst="rect">
            <a:avLst/>
          </a:prstGeom>
        </p:spPr>
        <p:txBody>
          <a:bodyPr/>
          <a:lstStyle/>
          <a:p>
            <a:pPr>
              <a:defRPr/>
            </a:pPr>
            <a:fld id="{CF8EECBE-7047-48BC-A809-F63D86192A59}" type="slidenum">
              <a:rPr lang="en-US" smtClean="0"/>
              <a:pPr>
                <a:defRPr/>
              </a:pPr>
              <a:t>29</a:t>
            </a:fld>
            <a:endParaRPr lang="en-US" dirty="0"/>
          </a:p>
        </p:txBody>
      </p:sp>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pPr>
              <a:defRPr/>
            </a:pPr>
            <a:r>
              <a:rPr lang="en-US" dirty="0" smtClean="0"/>
              <a:t>04/02/2012</a:t>
            </a:r>
            <a:endParaRPr lang="en-US" dirty="0"/>
          </a:p>
        </p:txBody>
      </p:sp>
      <p:sp>
        <p:nvSpPr>
          <p:cNvPr id="7" name="Footer Placeholder 6"/>
          <p:cNvSpPr>
            <a:spLocks noGrp="1"/>
          </p:cNvSpPr>
          <p:nvPr>
            <p:ph type="ftr" sz="quarter" idx="11"/>
          </p:nvPr>
        </p:nvSpPr>
        <p:spPr/>
        <p:txBody>
          <a:bodyPr/>
          <a:lstStyle/>
          <a:p>
            <a:pPr>
              <a:defRPr/>
            </a:pPr>
            <a:r>
              <a:rPr lang="en-US" dirty="0" smtClean="0"/>
              <a:t>Medicaid and the Children's Health Insurance Program</a:t>
            </a:r>
            <a:endParaRPr lang="en-US" dirty="0"/>
          </a:p>
        </p:txBody>
      </p:sp>
      <p:sp>
        <p:nvSpPr>
          <p:cNvPr id="6" name="Slide Number Placeholder 5"/>
          <p:cNvSpPr>
            <a:spLocks noGrp="1"/>
          </p:cNvSpPr>
          <p:nvPr>
            <p:ph type="sldNum" sz="quarter" idx="12"/>
          </p:nvPr>
        </p:nvSpPr>
        <p:spPr/>
        <p:txBody>
          <a:bodyPr/>
          <a:lstStyle/>
          <a:p>
            <a:pPr>
              <a:defRPr/>
            </a:pPr>
            <a:fld id="{0AFA3213-411C-4898-9B28-ADC9D0554F7D}" type="slidenum">
              <a:rPr lang="en-US" smtClean="0"/>
              <a:pPr>
                <a:defRPr/>
              </a:pPr>
              <a:t>3</a:t>
            </a:fld>
            <a:endParaRPr lang="en-US" dirty="0"/>
          </a:p>
        </p:txBody>
      </p:sp>
      <p:sp>
        <p:nvSpPr>
          <p:cNvPr id="37890" name="Content Placeholder 1"/>
          <p:cNvSpPr>
            <a:spLocks noGrp="1"/>
          </p:cNvSpPr>
          <p:nvPr>
            <p:ph idx="1"/>
          </p:nvPr>
        </p:nvSpPr>
        <p:spPr/>
        <p:txBody>
          <a:bodyPr anchor="t" anchorCtr="0">
            <a:normAutofit/>
          </a:bodyPr>
          <a:lstStyle/>
          <a:p>
            <a:pPr marL="231775" indent="-231775" algn="l" eaLnBrk="1" hangingPunct="1"/>
            <a:r>
              <a:rPr lang="en-US" sz="3200" dirty="0" smtClean="0">
                <a:cs typeface="Arial" charset="0"/>
              </a:rPr>
              <a:t>A brief overview of the Medicaid Program</a:t>
            </a:r>
          </a:p>
          <a:p>
            <a:pPr marL="231775" indent="-231775" algn="l" eaLnBrk="1" hangingPunct="1">
              <a:buFont typeface="Wingdings" pitchFamily="2" charset="2"/>
              <a:buChar char="§"/>
            </a:pPr>
            <a:r>
              <a:rPr lang="en-US" sz="3200" b="0" dirty="0" smtClean="0">
                <a:cs typeface="Arial" charset="0"/>
              </a:rPr>
              <a:t> What it is</a:t>
            </a:r>
          </a:p>
          <a:p>
            <a:pPr marL="231775" indent="-231775" algn="l" eaLnBrk="1" hangingPunct="1">
              <a:buFont typeface="Wingdings" pitchFamily="2" charset="2"/>
              <a:buChar char="§"/>
            </a:pPr>
            <a:r>
              <a:rPr lang="en-US" sz="3200" b="0" dirty="0" smtClean="0">
                <a:cs typeface="Arial" charset="0"/>
              </a:rPr>
              <a:t> Who is eligible</a:t>
            </a:r>
          </a:p>
        </p:txBody>
      </p:sp>
      <p:sp>
        <p:nvSpPr>
          <p:cNvPr id="5" name="Title 4"/>
          <p:cNvSpPr>
            <a:spLocks noGrp="1"/>
          </p:cNvSpPr>
          <p:nvPr>
            <p:ph type="title"/>
          </p:nvPr>
        </p:nvSpPr>
        <p:spPr/>
        <p:txBody>
          <a:bodyPr/>
          <a:lstStyle/>
          <a:p>
            <a:r>
              <a:rPr lang="en-US" dirty="0" smtClean="0"/>
              <a:t>Medicaid</a:t>
            </a:r>
            <a:endParaRPr lang="en-US" dirty="0"/>
          </a:p>
        </p:txBody>
      </p:sp>
    </p:spTree>
  </p:cSld>
  <p:clrMapOvr>
    <a:masterClrMapping/>
  </p:clrMapOvr>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AutoShape 2"/>
          <p:cNvSpPr>
            <a:spLocks noGrp="1" noChangeArrowheads="1"/>
          </p:cNvSpPr>
          <p:nvPr>
            <p:ph type="title"/>
          </p:nvPr>
        </p:nvSpPr>
        <p:spPr/>
        <p:txBody>
          <a:bodyPr lIns="0" rIns="0" bIns="0"/>
          <a:lstStyle/>
          <a:p>
            <a:r>
              <a:rPr lang="en-US" sz="3600" dirty="0" smtClean="0"/>
              <a:t>CHIP Program</a:t>
            </a:r>
          </a:p>
        </p:txBody>
      </p:sp>
      <p:sp>
        <p:nvSpPr>
          <p:cNvPr id="51203" name="Rectangle 3"/>
          <p:cNvSpPr>
            <a:spLocks noGrp="1" noChangeArrowheads="1"/>
          </p:cNvSpPr>
          <p:nvPr>
            <p:ph idx="1"/>
          </p:nvPr>
        </p:nvSpPr>
        <p:spPr/>
        <p:txBody>
          <a:bodyPr/>
          <a:lstStyle/>
          <a:p>
            <a:pPr marL="285750" indent="-285750">
              <a:buFont typeface="Wingdings" pitchFamily="2" charset="2"/>
              <a:buChar char="§"/>
              <a:defRPr/>
            </a:pPr>
            <a:r>
              <a:rPr lang="en-US" dirty="0" smtClean="0"/>
              <a:t>Provides health insurance for children </a:t>
            </a:r>
          </a:p>
          <a:p>
            <a:pPr marL="688975" lvl="1">
              <a:defRPr/>
            </a:pPr>
            <a:r>
              <a:rPr lang="en-US" dirty="0" smtClean="0"/>
              <a:t>Up to age 19 and those not already insured</a:t>
            </a:r>
          </a:p>
          <a:p>
            <a:pPr marL="688975" lvl="1">
              <a:defRPr/>
            </a:pPr>
            <a:r>
              <a:rPr lang="en-US" dirty="0" smtClean="0"/>
              <a:t>Must meet other requirements   </a:t>
            </a:r>
          </a:p>
          <a:p>
            <a:pPr marL="285750" indent="-285750">
              <a:buFont typeface="Wingdings" pitchFamily="2" charset="2"/>
              <a:buChar char="§"/>
              <a:defRPr/>
            </a:pPr>
            <a:r>
              <a:rPr lang="en-US" dirty="0" smtClean="0"/>
              <a:t>A Federal/state partnership</a:t>
            </a:r>
          </a:p>
          <a:p>
            <a:pPr marL="285750" indent="-285750">
              <a:buFont typeface="Wingdings" pitchFamily="2" charset="2"/>
              <a:buChar char="§"/>
              <a:defRPr/>
            </a:pPr>
            <a:r>
              <a:rPr lang="en-US" dirty="0" smtClean="0"/>
              <a:t>States set own guidelines within Federal rules</a:t>
            </a:r>
          </a:p>
          <a:p>
            <a:pPr marL="285750" indent="-285750">
              <a:buFont typeface="Wingdings" pitchFamily="2" charset="2"/>
              <a:buChar char="§"/>
              <a:defRPr/>
            </a:pPr>
            <a:r>
              <a:rPr lang="en-US" dirty="0" smtClean="0"/>
              <a:t>The way CHIP is funded </a:t>
            </a:r>
          </a:p>
          <a:p>
            <a:pPr marL="685800" lvl="1">
              <a:buFont typeface="Wingdings" pitchFamily="2" charset="2"/>
              <a:buChar char="§"/>
              <a:defRPr/>
            </a:pPr>
            <a:r>
              <a:rPr lang="en-US" dirty="0" smtClean="0"/>
              <a:t>It’s not an entitlement program</a:t>
            </a:r>
          </a:p>
          <a:p>
            <a:pPr marL="403225" indent="-403225">
              <a:defRPr/>
            </a:pPr>
            <a:endParaRPr lang="en-US" dirty="0" smtClean="0"/>
          </a:p>
        </p:txBody>
      </p:sp>
      <p:sp>
        <p:nvSpPr>
          <p:cNvPr id="44037" name="Date Placeholder 4"/>
          <p:cNvSpPr>
            <a:spLocks noGrp="1"/>
          </p:cNvSpPr>
          <p:nvPr>
            <p:ph type="dt" sz="half" idx="2"/>
          </p:nvPr>
        </p:nvSpPr>
        <p:spPr>
          <a:prstGeom prst="rect">
            <a:avLst/>
          </a:prstGeom>
        </p:spPr>
        <p:txBody>
          <a:bodyPr/>
          <a:lstStyle/>
          <a:p>
            <a:pPr>
              <a:defRPr/>
            </a:pPr>
            <a:r>
              <a:rPr lang="en-US" smtClean="0"/>
              <a:t>04/02/2012</a:t>
            </a:r>
            <a:endParaRPr lang="en-US" dirty="0"/>
          </a:p>
        </p:txBody>
      </p:sp>
      <p:sp>
        <p:nvSpPr>
          <p:cNvPr id="6" name="Footer Placeholder 5"/>
          <p:cNvSpPr>
            <a:spLocks noGrp="1"/>
          </p:cNvSpPr>
          <p:nvPr>
            <p:ph type="ftr" sz="quarter" idx="3"/>
          </p:nvPr>
        </p:nvSpPr>
        <p:spPr>
          <a:prstGeom prst="rect">
            <a:avLst/>
          </a:prstGeom>
        </p:spPr>
        <p:txBody>
          <a:bodyPr/>
          <a:lstStyle/>
          <a:p>
            <a:pPr>
              <a:defRPr/>
            </a:pPr>
            <a:r>
              <a:rPr lang="en-US" smtClean="0"/>
              <a:t>Medicaid and the Children's Health Insurance Program</a:t>
            </a:r>
            <a:endParaRPr lang="en-US" dirty="0"/>
          </a:p>
        </p:txBody>
      </p:sp>
      <p:sp>
        <p:nvSpPr>
          <p:cNvPr id="5" name="Slide Number Placeholder 4"/>
          <p:cNvSpPr>
            <a:spLocks noGrp="1"/>
          </p:cNvSpPr>
          <p:nvPr>
            <p:ph type="sldNum" sz="quarter" idx="4"/>
          </p:nvPr>
        </p:nvSpPr>
        <p:spPr>
          <a:prstGeom prst="rect">
            <a:avLst/>
          </a:prstGeom>
        </p:spPr>
        <p:txBody>
          <a:bodyPr/>
          <a:lstStyle/>
          <a:p>
            <a:pPr>
              <a:defRPr/>
            </a:pPr>
            <a:fld id="{CF8EECBE-7047-48BC-A809-F63D86192A59}" type="slidenum">
              <a:rPr lang="en-US" smtClean="0"/>
              <a:pPr>
                <a:defRPr/>
              </a:pPr>
              <a:t>30</a:t>
            </a:fld>
            <a:endParaRPr lang="en-US" dirty="0"/>
          </a:p>
        </p:txBody>
      </p:sp>
    </p:spTree>
  </p:cSld>
  <p:clrMapOvr>
    <a:masterClrMapping/>
  </p:clrMapOvr>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AutoShape 2"/>
          <p:cNvSpPr>
            <a:spLocks noGrp="1" noChangeArrowheads="1"/>
          </p:cNvSpPr>
          <p:nvPr>
            <p:ph type="title"/>
          </p:nvPr>
        </p:nvSpPr>
        <p:spPr/>
        <p:txBody>
          <a:bodyPr lIns="0" rIns="0" bIns="0"/>
          <a:lstStyle/>
          <a:p>
            <a:r>
              <a:rPr lang="en-US" sz="3600" dirty="0" smtClean="0"/>
              <a:t>What Has Not Changed</a:t>
            </a:r>
          </a:p>
        </p:txBody>
      </p:sp>
      <p:sp>
        <p:nvSpPr>
          <p:cNvPr id="7" name="Content Placeholder 6"/>
          <p:cNvSpPr>
            <a:spLocks noGrp="1"/>
          </p:cNvSpPr>
          <p:nvPr>
            <p:ph idx="1"/>
          </p:nvPr>
        </p:nvSpPr>
        <p:spPr/>
        <p:txBody>
          <a:bodyPr/>
          <a:lstStyle/>
          <a:p>
            <a:endParaRPr lang="en-US" dirty="0"/>
          </a:p>
        </p:txBody>
      </p:sp>
      <p:sp>
        <p:nvSpPr>
          <p:cNvPr id="4" name="Date Placeholder 3"/>
          <p:cNvSpPr>
            <a:spLocks noGrp="1"/>
          </p:cNvSpPr>
          <p:nvPr>
            <p:ph type="dt" sz="half" idx="2"/>
          </p:nvPr>
        </p:nvSpPr>
        <p:spPr>
          <a:prstGeom prst="rect">
            <a:avLst/>
          </a:prstGeom>
        </p:spPr>
        <p:txBody>
          <a:bodyPr/>
          <a:lstStyle/>
          <a:p>
            <a:pPr>
              <a:defRPr/>
            </a:pPr>
            <a:r>
              <a:rPr lang="en-US" smtClean="0"/>
              <a:t>04/02/2012</a:t>
            </a:r>
            <a:endParaRPr lang="en-US" dirty="0"/>
          </a:p>
        </p:txBody>
      </p:sp>
      <p:sp>
        <p:nvSpPr>
          <p:cNvPr id="6" name="Footer Placeholder 5"/>
          <p:cNvSpPr>
            <a:spLocks noGrp="1"/>
          </p:cNvSpPr>
          <p:nvPr>
            <p:ph type="ftr" sz="quarter" idx="3"/>
          </p:nvPr>
        </p:nvSpPr>
        <p:spPr>
          <a:prstGeom prst="rect">
            <a:avLst/>
          </a:prstGeom>
        </p:spPr>
        <p:txBody>
          <a:bodyPr/>
          <a:lstStyle/>
          <a:p>
            <a:pPr>
              <a:defRPr/>
            </a:pPr>
            <a:r>
              <a:rPr lang="en-US" smtClean="0"/>
              <a:t>Medicaid and the Children's Health Insurance Program</a:t>
            </a:r>
            <a:endParaRPr lang="en-US" dirty="0"/>
          </a:p>
        </p:txBody>
      </p:sp>
      <p:sp>
        <p:nvSpPr>
          <p:cNvPr id="5" name="Slide Number Placeholder 4"/>
          <p:cNvSpPr>
            <a:spLocks noGrp="1"/>
          </p:cNvSpPr>
          <p:nvPr>
            <p:ph type="sldNum" sz="quarter" idx="4"/>
          </p:nvPr>
        </p:nvSpPr>
        <p:spPr>
          <a:prstGeom prst="rect">
            <a:avLst/>
          </a:prstGeom>
        </p:spPr>
        <p:txBody>
          <a:bodyPr/>
          <a:lstStyle/>
          <a:p>
            <a:pPr>
              <a:defRPr/>
            </a:pPr>
            <a:fld id="{CF8EECBE-7047-48BC-A809-F63D86192A59}" type="slidenum">
              <a:rPr lang="en-US" smtClean="0"/>
              <a:pPr>
                <a:defRPr/>
              </a:pPr>
              <a:t>31</a:t>
            </a:fld>
            <a:endParaRPr lang="en-US" dirty="0"/>
          </a:p>
        </p:txBody>
      </p:sp>
      <p:pic>
        <p:nvPicPr>
          <p:cNvPr id="12" name="Picture 11" descr="CHIPMapofStatePlanActivity.jpg"/>
          <p:cNvPicPr>
            <a:picLocks noChangeAspect="1"/>
          </p:cNvPicPr>
          <p:nvPr/>
        </p:nvPicPr>
        <p:blipFill>
          <a:blip r:embed="rId3" cstate="print"/>
          <a:stretch>
            <a:fillRect/>
          </a:stretch>
        </p:blipFill>
        <p:spPr>
          <a:xfrm>
            <a:off x="0" y="-26246"/>
            <a:ext cx="9144000" cy="6884246"/>
          </a:xfrm>
          <a:prstGeom prst="rect">
            <a:avLst/>
          </a:prstGeom>
        </p:spPr>
      </p:pic>
    </p:spTree>
  </p:cSld>
  <p:clrMapOvr>
    <a:masterClrMapping/>
  </p:clrMapOvr>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AutoShape 2"/>
          <p:cNvSpPr>
            <a:spLocks noGrp="1" noChangeArrowheads="1"/>
          </p:cNvSpPr>
          <p:nvPr>
            <p:ph type="title"/>
          </p:nvPr>
        </p:nvSpPr>
        <p:spPr/>
        <p:txBody>
          <a:bodyPr lIns="0" rIns="0" bIns="0"/>
          <a:lstStyle/>
          <a:p>
            <a:r>
              <a:rPr lang="en-US" sz="3600" dirty="0" smtClean="0"/>
              <a:t>Who Is Eligible?</a:t>
            </a:r>
          </a:p>
        </p:txBody>
      </p:sp>
      <p:sp>
        <p:nvSpPr>
          <p:cNvPr id="30723" name="Rectangle 3"/>
          <p:cNvSpPr>
            <a:spLocks noGrp="1" noChangeArrowheads="1"/>
          </p:cNvSpPr>
          <p:nvPr>
            <p:ph idx="1"/>
          </p:nvPr>
        </p:nvSpPr>
        <p:spPr/>
        <p:txBody>
          <a:bodyPr/>
          <a:lstStyle/>
          <a:p>
            <a:pPr marL="285750" indent="-285750">
              <a:buFont typeface="Wingdings" pitchFamily="2" charset="2"/>
              <a:buChar char="§"/>
              <a:defRPr/>
            </a:pPr>
            <a:r>
              <a:rPr lang="en-US" dirty="0" smtClean="0"/>
              <a:t>Uninsured children and pregnant women</a:t>
            </a:r>
          </a:p>
          <a:p>
            <a:pPr lvl="1">
              <a:defRPr/>
            </a:pPr>
            <a:r>
              <a:rPr lang="en-US" dirty="0" smtClean="0"/>
              <a:t>Family income too high for Medicaid</a:t>
            </a:r>
          </a:p>
          <a:p>
            <a:pPr marL="285750" indent="-285750">
              <a:buFont typeface="Wingdings" pitchFamily="2" charset="2"/>
              <a:buChar char="§"/>
            </a:pPr>
            <a:r>
              <a:rPr lang="en-US" dirty="0" smtClean="0"/>
              <a:t>CHIPRA makes it easier to obtain and access CHIP health care for</a:t>
            </a:r>
          </a:p>
          <a:p>
            <a:pPr marL="639763" lvl="1" indent="-246063"/>
            <a:r>
              <a:rPr lang="en-US" dirty="0" smtClean="0"/>
              <a:t>Uninsured children with higher income </a:t>
            </a:r>
          </a:p>
          <a:p>
            <a:pPr marL="639763" lvl="1" indent="-246063"/>
            <a:r>
              <a:rPr lang="en-US" dirty="0" smtClean="0"/>
              <a:t>Uninsured low income pregnant women </a:t>
            </a:r>
          </a:p>
          <a:p>
            <a:pPr marL="639763" lvl="1" indent="-246063"/>
            <a:r>
              <a:rPr lang="en-US" dirty="0" smtClean="0"/>
              <a:t>Children born to women receiving pregnancy-related assistance</a:t>
            </a:r>
          </a:p>
          <a:p>
            <a:pPr marL="968375" lvl="2" indent="-231775"/>
            <a:r>
              <a:rPr lang="en-US" dirty="0" smtClean="0"/>
              <a:t>Get automatic enrollment in Medicaid or CHIP</a:t>
            </a:r>
          </a:p>
          <a:p>
            <a:pPr lvl="1">
              <a:buFont typeface="Arial" pitchFamily="34" charset="0"/>
              <a:buChar char="–"/>
              <a:defRPr/>
            </a:pPr>
            <a:endParaRPr lang="en-US" dirty="0" smtClean="0"/>
          </a:p>
        </p:txBody>
      </p:sp>
      <p:sp>
        <p:nvSpPr>
          <p:cNvPr id="47109" name="Date Placeholder 4"/>
          <p:cNvSpPr>
            <a:spLocks noGrp="1"/>
          </p:cNvSpPr>
          <p:nvPr>
            <p:ph type="dt" sz="half" idx="2"/>
          </p:nvPr>
        </p:nvSpPr>
        <p:spPr>
          <a:prstGeom prst="rect">
            <a:avLst/>
          </a:prstGeom>
        </p:spPr>
        <p:txBody>
          <a:bodyPr/>
          <a:lstStyle/>
          <a:p>
            <a:pPr>
              <a:defRPr/>
            </a:pPr>
            <a:r>
              <a:rPr lang="en-US" smtClean="0"/>
              <a:t>04/02/2012</a:t>
            </a:r>
            <a:endParaRPr lang="en-US" dirty="0"/>
          </a:p>
        </p:txBody>
      </p:sp>
      <p:sp>
        <p:nvSpPr>
          <p:cNvPr id="6" name="Footer Placeholder 5"/>
          <p:cNvSpPr>
            <a:spLocks noGrp="1"/>
          </p:cNvSpPr>
          <p:nvPr>
            <p:ph type="ftr" sz="quarter" idx="3"/>
          </p:nvPr>
        </p:nvSpPr>
        <p:spPr>
          <a:prstGeom prst="rect">
            <a:avLst/>
          </a:prstGeom>
        </p:spPr>
        <p:txBody>
          <a:bodyPr/>
          <a:lstStyle/>
          <a:p>
            <a:pPr>
              <a:defRPr/>
            </a:pPr>
            <a:r>
              <a:rPr lang="en-US" smtClean="0"/>
              <a:t>Medicaid and the Children's Health Insurance Program</a:t>
            </a:r>
            <a:endParaRPr lang="en-US" dirty="0"/>
          </a:p>
        </p:txBody>
      </p:sp>
      <p:sp>
        <p:nvSpPr>
          <p:cNvPr id="5" name="Slide Number Placeholder 4"/>
          <p:cNvSpPr>
            <a:spLocks noGrp="1"/>
          </p:cNvSpPr>
          <p:nvPr>
            <p:ph type="sldNum" sz="quarter" idx="4"/>
          </p:nvPr>
        </p:nvSpPr>
        <p:spPr>
          <a:prstGeom prst="rect">
            <a:avLst/>
          </a:prstGeom>
        </p:spPr>
        <p:txBody>
          <a:bodyPr/>
          <a:lstStyle/>
          <a:p>
            <a:pPr>
              <a:defRPr/>
            </a:pPr>
            <a:fld id="{CF8EECBE-7047-48BC-A809-F63D86192A59}" type="slidenum">
              <a:rPr lang="en-US" smtClean="0"/>
              <a:pPr>
                <a:defRPr/>
              </a:pPr>
              <a:t>32</a:t>
            </a:fld>
            <a:endParaRPr lang="en-US" dirty="0"/>
          </a:p>
        </p:txBody>
      </p:sp>
    </p:spTree>
  </p:cSld>
  <p:clrMapOvr>
    <a:masterClrMapping/>
  </p:clrMapOvr>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Title 1"/>
          <p:cNvSpPr>
            <a:spLocks noGrp="1"/>
          </p:cNvSpPr>
          <p:nvPr>
            <p:ph type="title"/>
          </p:nvPr>
        </p:nvSpPr>
        <p:spPr/>
        <p:txBody>
          <a:bodyPr lIns="0" rIns="0" bIns="0"/>
          <a:lstStyle/>
          <a:p>
            <a:pPr marL="342900" indent="-342900"/>
            <a:r>
              <a:rPr lang="en-US" sz="3600" dirty="0" smtClean="0">
                <a:solidFill>
                  <a:srgbClr val="000000"/>
                </a:solidFill>
              </a:rPr>
              <a:t> </a:t>
            </a:r>
            <a:r>
              <a:rPr lang="en-US" sz="3600" dirty="0" smtClean="0"/>
              <a:t>Eligibility &amp; Enrollment Processes</a:t>
            </a:r>
            <a:endParaRPr lang="en-US" sz="3600" dirty="0" smtClean="0">
              <a:solidFill>
                <a:srgbClr val="000000"/>
              </a:solidFill>
            </a:endParaRPr>
          </a:p>
        </p:txBody>
      </p:sp>
      <p:sp>
        <p:nvSpPr>
          <p:cNvPr id="49156" name="Content Placeholder 2"/>
          <p:cNvSpPr>
            <a:spLocks noGrp="1"/>
          </p:cNvSpPr>
          <p:nvPr>
            <p:ph idx="1"/>
          </p:nvPr>
        </p:nvSpPr>
        <p:spPr/>
        <p:txBody>
          <a:bodyPr/>
          <a:lstStyle/>
          <a:p>
            <a:pPr marL="344488" indent="-344488">
              <a:buFont typeface="Wingdings" pitchFamily="2" charset="2"/>
              <a:buChar char="§"/>
              <a:defRPr/>
            </a:pPr>
            <a:r>
              <a:rPr lang="en-US" dirty="0" smtClean="0"/>
              <a:t>States can use public “Express Lane agencies”</a:t>
            </a:r>
          </a:p>
          <a:p>
            <a:pPr lvl="1">
              <a:defRPr/>
            </a:pPr>
            <a:r>
              <a:rPr lang="en-US" dirty="0" smtClean="0">
                <a:latin typeface="+mn-lt"/>
              </a:rPr>
              <a:t>For initial eligibility and redetermination </a:t>
            </a:r>
          </a:p>
          <a:p>
            <a:pPr marL="344488" indent="-344488">
              <a:buFont typeface="Wingdings" pitchFamily="2" charset="2"/>
              <a:buChar char="§"/>
              <a:defRPr/>
            </a:pPr>
            <a:r>
              <a:rPr lang="en-US" dirty="0" smtClean="0"/>
              <a:t>Allows for auto enrollment </a:t>
            </a:r>
          </a:p>
          <a:p>
            <a:pPr marL="344488" indent="-344488">
              <a:buFont typeface="Wingdings" pitchFamily="2" charset="2"/>
              <a:buChar char="§"/>
              <a:defRPr/>
            </a:pPr>
            <a:r>
              <a:rPr lang="en-US" dirty="0" smtClean="0"/>
              <a:t>State required to</a:t>
            </a:r>
          </a:p>
          <a:p>
            <a:pPr marL="744538" lvl="1" indent="-287338">
              <a:defRPr/>
            </a:pPr>
            <a:r>
              <a:rPr lang="en-US" dirty="0" smtClean="0"/>
              <a:t>Verify ineligibility</a:t>
            </a:r>
          </a:p>
          <a:p>
            <a:pPr marL="744538" lvl="1" indent="-287338">
              <a:defRPr/>
            </a:pPr>
            <a:r>
              <a:rPr lang="en-US" dirty="0" smtClean="0"/>
              <a:t>Document citizenship </a:t>
            </a:r>
          </a:p>
          <a:p>
            <a:pPr marL="744538" lvl="1" indent="-287338">
              <a:defRPr/>
            </a:pPr>
            <a:r>
              <a:rPr lang="en-US" dirty="0" smtClean="0"/>
              <a:t>Compute and report payment reviews</a:t>
            </a:r>
          </a:p>
          <a:p>
            <a:pPr marL="273050" indent="-273050">
              <a:buNone/>
              <a:defRPr/>
            </a:pPr>
            <a:endParaRPr lang="en-US" dirty="0" smtClean="0"/>
          </a:p>
        </p:txBody>
      </p:sp>
      <p:sp>
        <p:nvSpPr>
          <p:cNvPr id="49157" name="Date Placeholder 4"/>
          <p:cNvSpPr>
            <a:spLocks noGrp="1"/>
          </p:cNvSpPr>
          <p:nvPr>
            <p:ph type="dt" sz="half" idx="2"/>
          </p:nvPr>
        </p:nvSpPr>
        <p:spPr>
          <a:prstGeom prst="rect">
            <a:avLst/>
          </a:prstGeom>
        </p:spPr>
        <p:txBody>
          <a:bodyPr/>
          <a:lstStyle/>
          <a:p>
            <a:pPr>
              <a:defRPr/>
            </a:pPr>
            <a:r>
              <a:rPr lang="en-US" smtClean="0"/>
              <a:t>04/02/2012</a:t>
            </a:r>
            <a:endParaRPr lang="en-US" dirty="0"/>
          </a:p>
        </p:txBody>
      </p:sp>
      <p:sp>
        <p:nvSpPr>
          <p:cNvPr id="6" name="Footer Placeholder 5"/>
          <p:cNvSpPr>
            <a:spLocks noGrp="1"/>
          </p:cNvSpPr>
          <p:nvPr>
            <p:ph type="ftr" sz="quarter" idx="3"/>
          </p:nvPr>
        </p:nvSpPr>
        <p:spPr>
          <a:prstGeom prst="rect">
            <a:avLst/>
          </a:prstGeom>
        </p:spPr>
        <p:txBody>
          <a:bodyPr/>
          <a:lstStyle/>
          <a:p>
            <a:pPr>
              <a:defRPr/>
            </a:pPr>
            <a:r>
              <a:rPr lang="en-US" smtClean="0"/>
              <a:t>Medicaid and the Children's Health Insurance Program</a:t>
            </a:r>
            <a:endParaRPr lang="en-US" dirty="0"/>
          </a:p>
        </p:txBody>
      </p:sp>
      <p:sp>
        <p:nvSpPr>
          <p:cNvPr id="5" name="Slide Number Placeholder 4"/>
          <p:cNvSpPr>
            <a:spLocks noGrp="1"/>
          </p:cNvSpPr>
          <p:nvPr>
            <p:ph type="sldNum" sz="quarter" idx="4"/>
          </p:nvPr>
        </p:nvSpPr>
        <p:spPr>
          <a:prstGeom prst="rect">
            <a:avLst/>
          </a:prstGeom>
        </p:spPr>
        <p:txBody>
          <a:bodyPr/>
          <a:lstStyle/>
          <a:p>
            <a:pPr>
              <a:defRPr/>
            </a:pPr>
            <a:fld id="{CF8EECBE-7047-48BC-A809-F63D86192A59}" type="slidenum">
              <a:rPr lang="en-US" smtClean="0"/>
              <a:pPr>
                <a:defRPr/>
              </a:pPr>
              <a:t>33</a:t>
            </a:fld>
            <a:endParaRPr lang="en-US" dirty="0"/>
          </a:p>
        </p:txBody>
      </p:sp>
    </p:spTree>
  </p:cSld>
  <p:clrMapOvr>
    <a:masterClrMapping/>
  </p:clrMapOvr>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Title 1"/>
          <p:cNvSpPr>
            <a:spLocks noGrp="1"/>
          </p:cNvSpPr>
          <p:nvPr>
            <p:ph type="title"/>
          </p:nvPr>
        </p:nvSpPr>
        <p:spPr/>
        <p:txBody>
          <a:bodyPr lIns="0" rIns="0" bIns="0"/>
          <a:lstStyle/>
          <a:p>
            <a:r>
              <a:rPr lang="en-US" sz="3600" dirty="0" smtClean="0"/>
              <a:t>Citizenship </a:t>
            </a:r>
            <a:r>
              <a:rPr lang="en-US" dirty="0" smtClean="0"/>
              <a:t>Requirement</a:t>
            </a:r>
            <a:endParaRPr lang="en-US" sz="3600" dirty="0" smtClean="0"/>
          </a:p>
        </p:txBody>
      </p:sp>
      <p:sp>
        <p:nvSpPr>
          <p:cNvPr id="54275" name="Content Placeholder 2"/>
          <p:cNvSpPr>
            <a:spLocks noGrp="1"/>
          </p:cNvSpPr>
          <p:nvPr>
            <p:ph idx="1"/>
          </p:nvPr>
        </p:nvSpPr>
        <p:spPr/>
        <p:txBody>
          <a:bodyPr/>
          <a:lstStyle/>
          <a:p>
            <a:pPr marL="288925" indent="-288925">
              <a:buFont typeface="Wingdings" pitchFamily="2" charset="2"/>
              <a:buChar char="§"/>
            </a:pPr>
            <a:r>
              <a:rPr lang="en-US" dirty="0" smtClean="0"/>
              <a:t>States have options</a:t>
            </a:r>
          </a:p>
          <a:p>
            <a:pPr marL="688975" lvl="1" indent="-288925"/>
            <a:r>
              <a:rPr lang="en-US" dirty="0" smtClean="0"/>
              <a:t>State may lift five-year ban on covering legal immigrants</a:t>
            </a:r>
          </a:p>
          <a:p>
            <a:pPr marL="688975" lvl="1" indent="-288925"/>
            <a:r>
              <a:rPr lang="en-US" dirty="0" smtClean="0"/>
              <a:t>Citizenship documentation requirements apply</a:t>
            </a:r>
          </a:p>
          <a:p>
            <a:pPr marL="914400" lvl="2" indent="-231775"/>
            <a:r>
              <a:rPr lang="en-US" dirty="0" smtClean="0"/>
              <a:t>Tribal membership and enrollment documents satisfy requirements</a:t>
            </a:r>
          </a:p>
          <a:p>
            <a:pPr marL="288925" indent="-288925">
              <a:buFont typeface="Wingdings" pitchFamily="2" charset="2"/>
              <a:buChar char="§"/>
            </a:pPr>
            <a:r>
              <a:rPr lang="en-US" dirty="0" smtClean="0"/>
              <a:t>Changes retroactive to 2006</a:t>
            </a:r>
          </a:p>
        </p:txBody>
      </p:sp>
      <p:sp>
        <p:nvSpPr>
          <p:cNvPr id="50181" name="Date Placeholder 4"/>
          <p:cNvSpPr>
            <a:spLocks noGrp="1"/>
          </p:cNvSpPr>
          <p:nvPr>
            <p:ph type="dt" sz="half" idx="4294967295"/>
          </p:nvPr>
        </p:nvSpPr>
        <p:spPr>
          <a:xfrm>
            <a:off x="457200" y="6356350"/>
            <a:ext cx="1295400" cy="365125"/>
          </a:xfrm>
          <a:prstGeom prst="rect">
            <a:avLst/>
          </a:prstGeom>
        </p:spPr>
        <p:txBody>
          <a:bodyPr/>
          <a:lstStyle/>
          <a:p>
            <a:pPr>
              <a:defRPr/>
            </a:pPr>
            <a:r>
              <a:rPr lang="en-US" smtClean="0"/>
              <a:t>04/02/2012</a:t>
            </a:r>
            <a:endParaRPr lang="en-US" dirty="0"/>
          </a:p>
        </p:txBody>
      </p:sp>
      <p:sp>
        <p:nvSpPr>
          <p:cNvPr id="5" name="Slide Number Placeholder 4"/>
          <p:cNvSpPr>
            <a:spLocks noGrp="1"/>
          </p:cNvSpPr>
          <p:nvPr>
            <p:ph type="sldNum" sz="quarter" idx="4294967295"/>
          </p:nvPr>
        </p:nvSpPr>
        <p:spPr>
          <a:xfrm>
            <a:off x="7772400" y="6356350"/>
            <a:ext cx="914400" cy="365125"/>
          </a:xfrm>
          <a:prstGeom prst="rect">
            <a:avLst/>
          </a:prstGeom>
        </p:spPr>
        <p:txBody>
          <a:bodyPr/>
          <a:lstStyle/>
          <a:p>
            <a:pPr>
              <a:defRPr/>
            </a:pPr>
            <a:fld id="{CF8EECBE-7047-48BC-A809-F63D86192A59}" type="slidenum">
              <a:rPr lang="en-US" smtClean="0"/>
              <a:pPr>
                <a:defRPr/>
              </a:pPr>
              <a:t>34</a:t>
            </a:fld>
            <a:endParaRPr lang="en-US" dirty="0"/>
          </a:p>
        </p:txBody>
      </p:sp>
      <p:sp>
        <p:nvSpPr>
          <p:cNvPr id="6" name="Footer Placeholder 5"/>
          <p:cNvSpPr>
            <a:spLocks noGrp="1"/>
          </p:cNvSpPr>
          <p:nvPr>
            <p:ph type="ftr" sz="quarter" idx="4294967295"/>
          </p:nvPr>
        </p:nvSpPr>
        <p:spPr>
          <a:xfrm>
            <a:off x="1752600" y="6356350"/>
            <a:ext cx="6019800" cy="365125"/>
          </a:xfrm>
          <a:prstGeom prst="rect">
            <a:avLst/>
          </a:prstGeom>
        </p:spPr>
        <p:txBody>
          <a:bodyPr/>
          <a:lstStyle/>
          <a:p>
            <a:pPr>
              <a:defRPr/>
            </a:pPr>
            <a:r>
              <a:rPr lang="en-US" smtClean="0"/>
              <a:t>Medicaid and the Children's Health Insurance Program</a:t>
            </a:r>
            <a:endParaRPr lang="en-US" dirty="0"/>
          </a:p>
        </p:txBody>
      </p:sp>
    </p:spTree>
  </p:cSld>
  <p:clrMapOvr>
    <a:masterClrMapping/>
  </p:clrMapOvr>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pPr>
              <a:defRPr/>
            </a:pPr>
            <a:r>
              <a:rPr lang="en-US" smtClean="0"/>
              <a:t>04/02/2012</a:t>
            </a:r>
            <a:endParaRPr lang="en-US" dirty="0"/>
          </a:p>
        </p:txBody>
      </p:sp>
      <p:sp>
        <p:nvSpPr>
          <p:cNvPr id="6" name="Footer Placeholder 5"/>
          <p:cNvSpPr>
            <a:spLocks noGrp="1"/>
          </p:cNvSpPr>
          <p:nvPr>
            <p:ph type="ftr" sz="quarter" idx="11"/>
          </p:nvPr>
        </p:nvSpPr>
        <p:spPr/>
        <p:txBody>
          <a:bodyPr/>
          <a:lstStyle/>
          <a:p>
            <a:pPr>
              <a:defRPr/>
            </a:pPr>
            <a:r>
              <a:rPr lang="en-US" smtClean="0"/>
              <a:t>Medicaid and the Children's Health Insurance Program</a:t>
            </a:r>
            <a:endParaRPr lang="en-US" dirty="0"/>
          </a:p>
        </p:txBody>
      </p:sp>
      <p:sp>
        <p:nvSpPr>
          <p:cNvPr id="5" name="Slide Number Placeholder 4"/>
          <p:cNvSpPr>
            <a:spLocks noGrp="1"/>
          </p:cNvSpPr>
          <p:nvPr>
            <p:ph type="sldNum" sz="quarter" idx="12"/>
          </p:nvPr>
        </p:nvSpPr>
        <p:spPr/>
        <p:txBody>
          <a:bodyPr/>
          <a:lstStyle/>
          <a:p>
            <a:pPr>
              <a:defRPr/>
            </a:pPr>
            <a:fld id="{0AFA3213-411C-4898-9B28-ADC9D0554F7D}" type="slidenum">
              <a:rPr lang="en-US" smtClean="0"/>
              <a:pPr>
                <a:defRPr/>
              </a:pPr>
              <a:t>35</a:t>
            </a:fld>
            <a:endParaRPr lang="en-US" dirty="0"/>
          </a:p>
        </p:txBody>
      </p:sp>
      <p:sp>
        <p:nvSpPr>
          <p:cNvPr id="37890" name="Content Placeholder 1"/>
          <p:cNvSpPr>
            <a:spLocks noGrp="1"/>
          </p:cNvSpPr>
          <p:nvPr>
            <p:ph idx="1"/>
          </p:nvPr>
        </p:nvSpPr>
        <p:spPr/>
        <p:txBody>
          <a:bodyPr anchor="t">
            <a:normAutofit/>
          </a:bodyPr>
          <a:lstStyle/>
          <a:p>
            <a:pPr marL="231775" indent="-231775" algn="l" eaLnBrk="1" hangingPunct="1">
              <a:buFont typeface="Wingdings" pitchFamily="2" charset="2"/>
              <a:buChar char="§"/>
            </a:pPr>
            <a:r>
              <a:rPr lang="en-US" sz="3200" b="0" dirty="0" smtClean="0">
                <a:cs typeface="Arial" charset="0"/>
              </a:rPr>
              <a:t>What it is</a:t>
            </a:r>
          </a:p>
          <a:p>
            <a:pPr marL="231775" indent="-231775" algn="l" eaLnBrk="1" hangingPunct="1">
              <a:buFont typeface="Wingdings" pitchFamily="2" charset="2"/>
              <a:buChar char="§"/>
            </a:pPr>
            <a:r>
              <a:rPr lang="en-US" sz="3200" b="0" dirty="0" smtClean="0">
                <a:cs typeface="Arial" charset="0"/>
              </a:rPr>
              <a:t> Who is eligible</a:t>
            </a:r>
            <a:endParaRPr lang="en-US" sz="3600" dirty="0" smtClean="0">
              <a:cs typeface="Arial" charset="0"/>
            </a:endParaRPr>
          </a:p>
        </p:txBody>
      </p:sp>
      <p:sp>
        <p:nvSpPr>
          <p:cNvPr id="7" name="Title 1"/>
          <p:cNvSpPr>
            <a:spLocks noGrp="1"/>
          </p:cNvSpPr>
          <p:nvPr>
            <p:ph type="title"/>
          </p:nvPr>
        </p:nvSpPr>
        <p:spPr>
          <a:noFill/>
        </p:spPr>
        <p:txBody>
          <a:bodyPr/>
          <a:lstStyle>
            <a:lvl1pPr>
              <a:defRPr sz="3600">
                <a:solidFill>
                  <a:schemeClr val="bg1"/>
                </a:solidFill>
              </a:defRPr>
            </a:lvl1pPr>
          </a:lstStyle>
          <a:p>
            <a:r>
              <a:rPr lang="en-US" spc="-100" dirty="0" smtClean="0">
                <a:solidFill>
                  <a:schemeClr val="tx1"/>
                </a:solidFill>
              </a:rPr>
              <a:t>New Medicaid Eligibility Group	</a:t>
            </a:r>
          </a:p>
        </p:txBody>
      </p:sp>
    </p:spTree>
  </p:cSld>
  <p:clrMapOvr>
    <a:masterClrMapping/>
  </p:clrMapOvr>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pPr>
              <a:defRPr/>
            </a:pPr>
            <a:r>
              <a:rPr lang="en-US" smtClean="0"/>
              <a:t>04/02/2012</a:t>
            </a:r>
            <a:endParaRPr lang="en-US" dirty="0"/>
          </a:p>
        </p:txBody>
      </p:sp>
      <p:sp>
        <p:nvSpPr>
          <p:cNvPr id="6" name="Footer Placeholder 5"/>
          <p:cNvSpPr>
            <a:spLocks noGrp="1"/>
          </p:cNvSpPr>
          <p:nvPr>
            <p:ph type="ftr" sz="quarter" idx="11"/>
          </p:nvPr>
        </p:nvSpPr>
        <p:spPr/>
        <p:txBody>
          <a:bodyPr/>
          <a:lstStyle/>
          <a:p>
            <a:pPr>
              <a:defRPr/>
            </a:pPr>
            <a:r>
              <a:rPr lang="en-US" smtClean="0"/>
              <a:t>Medicaid and the Children's Health Insurance Program</a:t>
            </a:r>
            <a:endParaRPr lang="en-US" dirty="0"/>
          </a:p>
        </p:txBody>
      </p:sp>
      <p:sp>
        <p:nvSpPr>
          <p:cNvPr id="5" name="Slide Number Placeholder 4"/>
          <p:cNvSpPr>
            <a:spLocks noGrp="1"/>
          </p:cNvSpPr>
          <p:nvPr>
            <p:ph type="sldNum" sz="quarter" idx="12"/>
          </p:nvPr>
        </p:nvSpPr>
        <p:spPr/>
        <p:txBody>
          <a:bodyPr/>
          <a:lstStyle/>
          <a:p>
            <a:pPr>
              <a:defRPr/>
            </a:pPr>
            <a:fld id="{0AFA3213-411C-4898-9B28-ADC9D0554F7D}" type="slidenum">
              <a:rPr lang="en-US" smtClean="0"/>
              <a:pPr>
                <a:defRPr/>
              </a:pPr>
              <a:t>36</a:t>
            </a:fld>
            <a:endParaRPr lang="en-US" dirty="0"/>
          </a:p>
        </p:txBody>
      </p:sp>
      <p:sp>
        <p:nvSpPr>
          <p:cNvPr id="37890" name="Content Placeholder 1"/>
          <p:cNvSpPr>
            <a:spLocks noGrp="1"/>
          </p:cNvSpPr>
          <p:nvPr>
            <p:ph idx="1"/>
          </p:nvPr>
        </p:nvSpPr>
        <p:spPr/>
        <p:txBody>
          <a:bodyPr anchor="t">
            <a:normAutofit/>
          </a:bodyPr>
          <a:lstStyle/>
          <a:p>
            <a:pPr marL="231775" indent="-231775" algn="l" eaLnBrk="1" hangingPunct="1">
              <a:buFont typeface="Wingdings" pitchFamily="2" charset="2"/>
              <a:buChar char="§"/>
            </a:pPr>
            <a:r>
              <a:rPr lang="en-US" sz="3600" dirty="0" smtClean="0">
                <a:cs typeface="Arial" charset="0"/>
              </a:rPr>
              <a:t>Extends and simplifies Medicaid Eligibility</a:t>
            </a:r>
          </a:p>
          <a:p>
            <a:pPr marL="231775" indent="-231775"/>
            <a:r>
              <a:rPr lang="en-US" sz="3600" dirty="0" smtClean="0">
                <a:cs typeface="Arial" charset="0"/>
              </a:rPr>
              <a:t>Will </a:t>
            </a:r>
            <a:r>
              <a:rPr lang="en-US" sz="3600" dirty="0" smtClean="0">
                <a:cs typeface="Arial" charset="0"/>
              </a:rPr>
              <a:t>replace </a:t>
            </a:r>
            <a:r>
              <a:rPr lang="en-US" sz="3600" dirty="0" smtClean="0">
                <a:cs typeface="Arial" charset="0"/>
              </a:rPr>
              <a:t>categorical “groups”</a:t>
            </a:r>
          </a:p>
          <a:p>
            <a:pPr marL="631825" lvl="1" indent="-231775"/>
            <a:r>
              <a:rPr lang="en-US" sz="3200" dirty="0" smtClean="0">
                <a:cs typeface="Arial" charset="0"/>
              </a:rPr>
              <a:t>Eligibility for all individuals </a:t>
            </a:r>
          </a:p>
          <a:p>
            <a:pPr marL="1031875" lvl="2" indent="-231775"/>
            <a:r>
              <a:rPr lang="en-US" sz="3000" dirty="0" smtClean="0">
                <a:cs typeface="Arial" charset="0"/>
              </a:rPr>
              <a:t>Under age 65</a:t>
            </a:r>
          </a:p>
          <a:p>
            <a:pPr marL="1031875" lvl="2" indent="-231775"/>
            <a:r>
              <a:rPr lang="en-US" sz="3000" dirty="0" smtClean="0">
                <a:cs typeface="Arial" charset="0"/>
              </a:rPr>
              <a:t>At or below 133% FPL</a:t>
            </a:r>
            <a:endParaRPr lang="en-US" sz="3600" dirty="0" smtClean="0">
              <a:cs typeface="Arial" charset="0"/>
            </a:endParaRPr>
          </a:p>
          <a:p>
            <a:pPr marL="231775" indent="-231775" algn="l" eaLnBrk="1" hangingPunct="1">
              <a:buFont typeface="Wingdings" pitchFamily="2" charset="2"/>
              <a:buChar char="§"/>
            </a:pPr>
            <a:r>
              <a:rPr lang="en-US" sz="3600" dirty="0" smtClean="0">
                <a:cs typeface="Arial" charset="0"/>
              </a:rPr>
              <a:t>Medicaid and CHIP simplification</a:t>
            </a:r>
          </a:p>
          <a:p>
            <a:pPr marL="631825" lvl="1" indent="-231775"/>
            <a:r>
              <a:rPr lang="en-US" sz="3200" dirty="0" smtClean="0">
                <a:cs typeface="Arial" charset="0"/>
              </a:rPr>
              <a:t>Coordination with the Health Insurance Marketplace (Exchanges)</a:t>
            </a:r>
          </a:p>
          <a:p>
            <a:pPr marL="231775" indent="-231775" algn="l" eaLnBrk="1" hangingPunct="1">
              <a:buFont typeface="Wingdings" pitchFamily="2" charset="2"/>
              <a:buChar char="§"/>
            </a:pPr>
            <a:endParaRPr lang="en-US" sz="3600" dirty="0" smtClean="0">
              <a:cs typeface="Arial" charset="0"/>
            </a:endParaRPr>
          </a:p>
        </p:txBody>
      </p:sp>
      <p:sp>
        <p:nvSpPr>
          <p:cNvPr id="7" name="Title 1"/>
          <p:cNvSpPr>
            <a:spLocks noGrp="1"/>
          </p:cNvSpPr>
          <p:nvPr>
            <p:ph type="title"/>
          </p:nvPr>
        </p:nvSpPr>
        <p:spPr>
          <a:noFill/>
        </p:spPr>
        <p:txBody>
          <a:bodyPr>
            <a:normAutofit/>
          </a:bodyPr>
          <a:lstStyle>
            <a:lvl1pPr>
              <a:defRPr sz="3600">
                <a:solidFill>
                  <a:schemeClr val="bg1"/>
                </a:solidFill>
              </a:defRPr>
            </a:lvl1pPr>
          </a:lstStyle>
          <a:p>
            <a:r>
              <a:rPr lang="en-US" dirty="0" smtClean="0">
                <a:solidFill>
                  <a:schemeClr val="tx1"/>
                </a:solidFill>
              </a:rPr>
              <a:t>Medicaid Eligibility in 2014</a:t>
            </a:r>
            <a:endParaRPr lang="en-US" dirty="0">
              <a:solidFill>
                <a:schemeClr val="tx1"/>
              </a:solidFill>
            </a:endParaRPr>
          </a:p>
        </p:txBody>
      </p:sp>
    </p:spTree>
  </p:cSld>
  <p:clrMapOvr>
    <a:masterClrMapping/>
  </p:clrMapOvr>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defRPr/>
            </a:pPr>
            <a:r>
              <a:rPr lang="en-US" dirty="0" smtClean="0"/>
              <a:t>New Eligibility Group</a:t>
            </a:r>
            <a:endParaRPr lang="en-US" dirty="0"/>
          </a:p>
        </p:txBody>
      </p:sp>
      <p:sp>
        <p:nvSpPr>
          <p:cNvPr id="3" name="Content Placeholder 2"/>
          <p:cNvSpPr>
            <a:spLocks noGrp="1"/>
          </p:cNvSpPr>
          <p:nvPr>
            <p:ph idx="1"/>
          </p:nvPr>
        </p:nvSpPr>
        <p:spPr/>
        <p:txBody>
          <a:bodyPr>
            <a:normAutofit/>
          </a:bodyPr>
          <a:lstStyle/>
          <a:p>
            <a:pPr>
              <a:defRPr/>
            </a:pPr>
            <a:r>
              <a:rPr lang="en-US" dirty="0" smtClean="0"/>
              <a:t>Fills the gaps in existing Medicaid eligibility</a:t>
            </a:r>
          </a:p>
          <a:p>
            <a:pPr lvl="1">
              <a:defRPr/>
            </a:pPr>
            <a:r>
              <a:rPr lang="en-US" dirty="0" smtClean="0"/>
              <a:t>States </a:t>
            </a:r>
            <a:r>
              <a:rPr lang="en-US" dirty="0" smtClean="0"/>
              <a:t>had option to begin covering April 1, 2010</a:t>
            </a:r>
          </a:p>
          <a:p>
            <a:pPr>
              <a:defRPr/>
            </a:pPr>
            <a:r>
              <a:rPr lang="en-US" dirty="0" smtClean="0"/>
              <a:t>Includes individuals</a:t>
            </a:r>
          </a:p>
          <a:p>
            <a:pPr lvl="1">
              <a:defRPr/>
            </a:pPr>
            <a:r>
              <a:rPr lang="en-US" dirty="0" smtClean="0"/>
              <a:t>With income below 133% FPL</a:t>
            </a:r>
          </a:p>
          <a:p>
            <a:pPr lvl="1">
              <a:defRPr/>
            </a:pPr>
            <a:r>
              <a:rPr lang="en-US" dirty="0" smtClean="0"/>
              <a:t>Under age 65 </a:t>
            </a:r>
          </a:p>
          <a:p>
            <a:pPr lvl="1">
              <a:defRPr/>
            </a:pPr>
            <a:r>
              <a:rPr lang="en-US" dirty="0" smtClean="0"/>
              <a:t>Not Pregnant</a:t>
            </a:r>
          </a:p>
          <a:p>
            <a:pPr lvl="1">
              <a:defRPr/>
            </a:pPr>
            <a:r>
              <a:rPr lang="en-US" dirty="0" smtClean="0"/>
              <a:t>Not entitled to or enrolled in Medicare Part A</a:t>
            </a:r>
          </a:p>
          <a:p>
            <a:pPr lvl="1">
              <a:defRPr/>
            </a:pPr>
            <a:r>
              <a:rPr lang="en-US" dirty="0" smtClean="0"/>
              <a:t>Not enrolled under Medicare Part B</a:t>
            </a:r>
          </a:p>
          <a:p>
            <a:pPr lvl="1">
              <a:defRPr/>
            </a:pPr>
            <a:r>
              <a:rPr lang="en-US" dirty="0" smtClean="0"/>
              <a:t>Not in any other mandatory group</a:t>
            </a:r>
          </a:p>
          <a:p>
            <a:pPr lvl="1">
              <a:defRPr/>
            </a:pPr>
            <a:endParaRPr lang="en-US" dirty="0" smtClean="0"/>
          </a:p>
          <a:p>
            <a:pPr>
              <a:defRPr/>
            </a:pPr>
            <a:endParaRPr lang="en-US" dirty="0" smtClean="0"/>
          </a:p>
          <a:p>
            <a:pPr>
              <a:defRPr/>
            </a:pPr>
            <a:endParaRPr lang="en-US" dirty="0" smtClean="0"/>
          </a:p>
          <a:p>
            <a:pPr>
              <a:defRPr/>
            </a:pPr>
            <a:endParaRPr lang="en-US" dirty="0" smtClean="0"/>
          </a:p>
          <a:p>
            <a:pPr lvl="1">
              <a:buFont typeface="Wingdings" pitchFamily="2" charset="2"/>
              <a:buChar char="§"/>
              <a:defRPr/>
            </a:pPr>
            <a:endParaRPr lang="en-US" dirty="0" smtClean="0"/>
          </a:p>
        </p:txBody>
      </p:sp>
      <p:sp>
        <p:nvSpPr>
          <p:cNvPr id="4" name="Date Placeholder 3"/>
          <p:cNvSpPr>
            <a:spLocks noGrp="1"/>
          </p:cNvSpPr>
          <p:nvPr>
            <p:ph type="dt" sz="half" idx="2"/>
          </p:nvPr>
        </p:nvSpPr>
        <p:spPr>
          <a:prstGeom prst="rect">
            <a:avLst/>
          </a:prstGeom>
        </p:spPr>
        <p:txBody>
          <a:bodyPr/>
          <a:lstStyle/>
          <a:p>
            <a:pPr>
              <a:defRPr/>
            </a:pPr>
            <a:r>
              <a:rPr lang="en-US" smtClean="0"/>
              <a:t>04/02/2012</a:t>
            </a:r>
            <a:endParaRPr lang="en-US" dirty="0"/>
          </a:p>
        </p:txBody>
      </p:sp>
      <p:sp>
        <p:nvSpPr>
          <p:cNvPr id="7" name="Footer Placeholder 6"/>
          <p:cNvSpPr>
            <a:spLocks noGrp="1"/>
          </p:cNvSpPr>
          <p:nvPr>
            <p:ph type="ftr" sz="quarter" idx="3"/>
          </p:nvPr>
        </p:nvSpPr>
        <p:spPr>
          <a:prstGeom prst="rect">
            <a:avLst/>
          </a:prstGeom>
        </p:spPr>
        <p:txBody>
          <a:bodyPr/>
          <a:lstStyle/>
          <a:p>
            <a:pPr>
              <a:defRPr/>
            </a:pPr>
            <a:r>
              <a:rPr lang="en-US" smtClean="0"/>
              <a:t>Medicaid and the Children's Health Insurance Program</a:t>
            </a:r>
            <a:endParaRPr lang="en-US" dirty="0"/>
          </a:p>
        </p:txBody>
      </p:sp>
      <p:sp>
        <p:nvSpPr>
          <p:cNvPr id="6" name="Slide Number Placeholder 5"/>
          <p:cNvSpPr>
            <a:spLocks noGrp="1"/>
          </p:cNvSpPr>
          <p:nvPr>
            <p:ph type="sldNum" sz="quarter" idx="4"/>
          </p:nvPr>
        </p:nvSpPr>
        <p:spPr>
          <a:prstGeom prst="rect">
            <a:avLst/>
          </a:prstGeom>
        </p:spPr>
        <p:txBody>
          <a:bodyPr/>
          <a:lstStyle/>
          <a:p>
            <a:pPr>
              <a:defRPr/>
            </a:pPr>
            <a:fld id="{5257DFA7-27F1-4391-8F2A-A87C8BDE8EA7}" type="slidenum">
              <a:rPr lang="en-US" smtClean="0"/>
              <a:pPr>
                <a:defRPr/>
              </a:pPr>
              <a:t>37</a:t>
            </a:fld>
            <a:endParaRPr lang="en-US" dirty="0"/>
          </a:p>
        </p:txBody>
      </p:sp>
    </p:spTree>
  </p:cSld>
  <p:clrMapOvr>
    <a:masterClrMapping/>
  </p:clrMapOvr>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1" name="Title 1"/>
          <p:cNvSpPr>
            <a:spLocks noGrp="1"/>
          </p:cNvSpPr>
          <p:nvPr>
            <p:ph type="title"/>
          </p:nvPr>
        </p:nvSpPr>
        <p:spPr/>
        <p:txBody>
          <a:bodyPr/>
          <a:lstStyle/>
          <a:p>
            <a:r>
              <a:rPr lang="en-US" sz="3200" dirty="0" smtClean="0"/>
              <a:t>New Eligibility Group</a:t>
            </a:r>
            <a:endParaRPr lang="en-US" sz="3200" dirty="0" smtClean="0">
              <a:ea typeface="ＭＳ Ｐゴシック"/>
              <a:cs typeface="ＭＳ Ｐゴシック"/>
            </a:endParaRPr>
          </a:p>
        </p:txBody>
      </p:sp>
      <p:sp>
        <p:nvSpPr>
          <p:cNvPr id="9219" name="Content Placeholder 2"/>
          <p:cNvSpPr>
            <a:spLocks noGrp="1"/>
          </p:cNvSpPr>
          <p:nvPr>
            <p:ph idx="1"/>
          </p:nvPr>
        </p:nvSpPr>
        <p:spPr/>
        <p:txBody>
          <a:bodyPr>
            <a:normAutofit fontScale="92500" lnSpcReduction="10000"/>
          </a:bodyPr>
          <a:lstStyle/>
          <a:p>
            <a:pPr>
              <a:spcAft>
                <a:spcPts val="600"/>
              </a:spcAft>
            </a:pPr>
            <a:r>
              <a:rPr lang="en-US" dirty="0" smtClean="0">
                <a:latin typeface="Calibri" pitchFamily="34" charset="0"/>
                <a:ea typeface="ＭＳ Ｐゴシック"/>
                <a:cs typeface="ＭＳ Ｐゴシック"/>
              </a:rPr>
              <a:t>Straight forward structure of four major eligibility groups</a:t>
            </a:r>
          </a:p>
          <a:p>
            <a:pPr lvl="1">
              <a:spcAft>
                <a:spcPts val="600"/>
              </a:spcAft>
            </a:pPr>
            <a:r>
              <a:rPr lang="en-US" dirty="0" smtClean="0"/>
              <a:t>Children</a:t>
            </a:r>
          </a:p>
          <a:p>
            <a:pPr lvl="1">
              <a:spcAft>
                <a:spcPts val="600"/>
              </a:spcAft>
            </a:pPr>
            <a:r>
              <a:rPr lang="en-US" dirty="0" smtClean="0"/>
              <a:t>Pregnant women</a:t>
            </a:r>
          </a:p>
          <a:p>
            <a:pPr lvl="1">
              <a:spcAft>
                <a:spcPts val="600"/>
              </a:spcAft>
            </a:pPr>
            <a:r>
              <a:rPr lang="en-US" dirty="0" smtClean="0"/>
              <a:t>Parents and caretaker relatives </a:t>
            </a:r>
          </a:p>
          <a:p>
            <a:pPr lvl="1">
              <a:spcAft>
                <a:spcPts val="600"/>
              </a:spcAft>
            </a:pPr>
            <a:r>
              <a:rPr lang="en-US" dirty="0" smtClean="0"/>
              <a:t>The new adult group</a:t>
            </a:r>
            <a:endParaRPr lang="en-US" dirty="0" smtClean="0">
              <a:latin typeface="Calibri" pitchFamily="34" charset="0"/>
              <a:ea typeface="ＭＳ Ｐゴシック"/>
              <a:cs typeface="ＭＳ Ｐゴシック"/>
            </a:endParaRPr>
          </a:p>
          <a:p>
            <a:pPr>
              <a:spcAft>
                <a:spcPts val="600"/>
              </a:spcAft>
            </a:pPr>
            <a:r>
              <a:rPr lang="en-US" dirty="0" smtClean="0">
                <a:latin typeface="Calibri" pitchFamily="34" charset="0"/>
                <a:ea typeface="ＭＳ Ｐゴシック"/>
                <a:cs typeface="ＭＳ Ｐゴシック"/>
              </a:rPr>
              <a:t>Simplifies Medicaid and CHIP eligibility and enrollment</a:t>
            </a:r>
          </a:p>
          <a:p>
            <a:pPr>
              <a:spcAft>
                <a:spcPts val="600"/>
              </a:spcAft>
            </a:pPr>
            <a:r>
              <a:rPr lang="en-US" dirty="0" smtClean="0">
                <a:latin typeface="Calibri" pitchFamily="34" charset="0"/>
                <a:ea typeface="ＭＳ Ｐゴシック"/>
                <a:cs typeface="ＭＳ Ｐゴシック"/>
              </a:rPr>
              <a:t>Ensures a seamless system of coverage</a:t>
            </a:r>
          </a:p>
          <a:p>
            <a:pPr eaLnBrk="1" hangingPunct="1">
              <a:spcAft>
                <a:spcPts val="600"/>
              </a:spcAft>
              <a:buClr>
                <a:srgbClr val="FFCC00"/>
              </a:buClr>
              <a:buNone/>
            </a:pPr>
            <a:endParaRPr lang="en-US" sz="3600" dirty="0" smtClean="0">
              <a:solidFill>
                <a:srgbClr val="003192"/>
              </a:solidFill>
              <a:latin typeface="Calibri" pitchFamily="34" charset="0"/>
              <a:ea typeface="ＭＳ Ｐゴシック"/>
              <a:cs typeface="ＭＳ Ｐゴシック"/>
            </a:endParaRPr>
          </a:p>
          <a:p>
            <a:pPr lvl="1" eaLnBrk="1" hangingPunct="1">
              <a:spcAft>
                <a:spcPts val="600"/>
              </a:spcAft>
              <a:buClr>
                <a:srgbClr val="FFCC00"/>
              </a:buClr>
              <a:buFont typeface="Wingdings" pitchFamily="2" charset="2"/>
              <a:buNone/>
            </a:pPr>
            <a:endParaRPr lang="en-US" sz="3600" dirty="0" smtClean="0">
              <a:solidFill>
                <a:srgbClr val="003192"/>
              </a:solidFill>
              <a:latin typeface="Calibri" pitchFamily="34" charset="0"/>
              <a:ea typeface="ＭＳ Ｐゴシック"/>
            </a:endParaRPr>
          </a:p>
          <a:p>
            <a:pPr eaLnBrk="1" hangingPunct="1">
              <a:spcAft>
                <a:spcPts val="600"/>
              </a:spcAft>
              <a:buClr>
                <a:srgbClr val="FFCC00"/>
              </a:buClr>
              <a:buFont typeface="Wingdings" pitchFamily="2" charset="2"/>
              <a:buChar char="v"/>
            </a:pPr>
            <a:endParaRPr lang="en-US" dirty="0" smtClean="0">
              <a:solidFill>
                <a:srgbClr val="003192"/>
              </a:solidFill>
              <a:latin typeface="Calibri" pitchFamily="34" charset="0"/>
              <a:ea typeface="ＭＳ Ｐゴシック"/>
              <a:cs typeface="ＭＳ Ｐゴシック"/>
            </a:endParaRPr>
          </a:p>
          <a:p>
            <a:pPr eaLnBrk="1" hangingPunct="1">
              <a:spcAft>
                <a:spcPts val="600"/>
              </a:spcAft>
              <a:buClr>
                <a:srgbClr val="FFCC00"/>
              </a:buClr>
              <a:buFont typeface="Wingdings" pitchFamily="2" charset="2"/>
              <a:buChar char="v"/>
            </a:pPr>
            <a:endParaRPr lang="en-US" sz="2800" dirty="0" smtClean="0">
              <a:solidFill>
                <a:srgbClr val="003192"/>
              </a:solidFill>
              <a:latin typeface="Calibri" pitchFamily="34" charset="0"/>
              <a:ea typeface="ＭＳ Ｐゴシック"/>
              <a:cs typeface="ＭＳ Ｐゴシック"/>
            </a:endParaRPr>
          </a:p>
          <a:p>
            <a:pPr eaLnBrk="1" hangingPunct="1">
              <a:spcAft>
                <a:spcPts val="600"/>
              </a:spcAft>
              <a:buClr>
                <a:srgbClr val="FFCC00"/>
              </a:buClr>
              <a:buFont typeface="Wingdings" pitchFamily="2" charset="2"/>
              <a:buChar char="v"/>
            </a:pPr>
            <a:endParaRPr lang="en-US" sz="2800" dirty="0" smtClean="0">
              <a:solidFill>
                <a:srgbClr val="003192"/>
              </a:solidFill>
              <a:latin typeface="Calibri" pitchFamily="34" charset="0"/>
              <a:ea typeface="ＭＳ Ｐゴシック"/>
              <a:cs typeface="ＭＳ Ｐゴシック"/>
            </a:endParaRPr>
          </a:p>
          <a:p>
            <a:pPr eaLnBrk="1" hangingPunct="1">
              <a:spcAft>
                <a:spcPts val="600"/>
              </a:spcAft>
              <a:buClr>
                <a:srgbClr val="FFCC00"/>
              </a:buClr>
              <a:buFont typeface="Arial" charset="0"/>
              <a:buNone/>
            </a:pPr>
            <a:endParaRPr lang="en-US" sz="2800" dirty="0" smtClean="0">
              <a:solidFill>
                <a:srgbClr val="003192"/>
              </a:solidFill>
              <a:latin typeface="Calibri" pitchFamily="34" charset="0"/>
              <a:ea typeface="ＭＳ Ｐゴシック"/>
              <a:cs typeface="ＭＳ Ｐゴシック"/>
            </a:endParaRPr>
          </a:p>
          <a:p>
            <a:pPr eaLnBrk="1" hangingPunct="1">
              <a:buFont typeface="Arial" charset="0"/>
              <a:buNone/>
            </a:pPr>
            <a:endParaRPr lang="en-US" sz="1100" dirty="0" smtClean="0">
              <a:ea typeface="ＭＳ Ｐゴシック"/>
              <a:cs typeface="ＭＳ Ｐゴシック"/>
            </a:endParaRPr>
          </a:p>
        </p:txBody>
      </p:sp>
      <p:sp>
        <p:nvSpPr>
          <p:cNvPr id="76803" name="Slide Number Placeholder 3"/>
          <p:cNvSpPr>
            <a:spLocks noGrp="1"/>
          </p:cNvSpPr>
          <p:nvPr>
            <p:ph type="sldNum" sz="quarter" idx="4"/>
          </p:nvPr>
        </p:nvSpPr>
        <p:spPr bwMode="auto">
          <a:prstGeom prst="rect">
            <a:avLst/>
          </a:prstGeom>
          <a:noFill/>
          <a:ln>
            <a:miter lim="800000"/>
            <a:headEnd/>
            <a:tailEnd/>
          </a:ln>
        </p:spPr>
        <p:txBody>
          <a:bodyPr/>
          <a:lstStyle/>
          <a:p>
            <a:fld id="{15E2C2F0-70B0-43B7-95D4-4B9E4105E1E4}" type="slidenum">
              <a:rPr lang="en-US" smtClean="0">
                <a:ea typeface="ＭＳ Ｐゴシック"/>
                <a:cs typeface="ＭＳ Ｐゴシック"/>
              </a:rPr>
              <a:pPr/>
              <a:t>38</a:t>
            </a:fld>
            <a:endParaRPr lang="en-US" dirty="0" smtClean="0">
              <a:ea typeface="ＭＳ Ｐゴシック"/>
              <a:cs typeface="ＭＳ Ｐゴシック"/>
            </a:endParaRPr>
          </a:p>
        </p:txBody>
      </p:sp>
      <p:sp>
        <p:nvSpPr>
          <p:cNvPr id="5" name="Date Placeholder 4"/>
          <p:cNvSpPr>
            <a:spLocks noGrp="1"/>
          </p:cNvSpPr>
          <p:nvPr>
            <p:ph type="dt" sz="half" idx="2"/>
          </p:nvPr>
        </p:nvSpPr>
        <p:spPr/>
        <p:txBody>
          <a:bodyPr/>
          <a:lstStyle/>
          <a:p>
            <a:r>
              <a:rPr lang="en-US" smtClean="0"/>
              <a:t>04/02/2012</a:t>
            </a:r>
            <a:endParaRPr lang="en-US" dirty="0"/>
          </a:p>
        </p:txBody>
      </p:sp>
      <p:sp>
        <p:nvSpPr>
          <p:cNvPr id="6" name="Footer Placeholder 5"/>
          <p:cNvSpPr>
            <a:spLocks noGrp="1"/>
          </p:cNvSpPr>
          <p:nvPr>
            <p:ph type="ftr" sz="quarter" idx="3"/>
          </p:nvPr>
        </p:nvSpPr>
        <p:spPr/>
        <p:txBody>
          <a:bodyPr/>
          <a:lstStyle/>
          <a:p>
            <a:r>
              <a:rPr lang="en-US" smtClean="0"/>
              <a:t>Medicaid and the Children's Health Insurance Program</a:t>
            </a:r>
            <a:endParaRPr lang="en-US" dirty="0"/>
          </a:p>
        </p:txBody>
      </p:sp>
    </p:spTree>
  </p:cSld>
  <p:clrMapOvr>
    <a:masterClrMapping/>
  </p:clrMapOvr>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Title 1"/>
          <p:cNvSpPr>
            <a:spLocks noGrp="1"/>
          </p:cNvSpPr>
          <p:nvPr>
            <p:ph type="title" idx="4294967295"/>
          </p:nvPr>
        </p:nvSpPr>
        <p:spPr>
          <a:xfrm>
            <a:off x="381000" y="228600"/>
            <a:ext cx="8229600" cy="868362"/>
          </a:xfrm>
        </p:spPr>
        <p:txBody>
          <a:bodyPr>
            <a:normAutofit fontScale="90000"/>
          </a:bodyPr>
          <a:lstStyle/>
          <a:p>
            <a:r>
              <a:rPr lang="en-US" sz="3600" dirty="0" smtClean="0">
                <a:ea typeface="ＭＳ Ｐゴシック"/>
                <a:cs typeface="ＭＳ Ｐゴシック"/>
              </a:rPr>
              <a:t>Minimum Medicaid Eligibility Levels</a:t>
            </a:r>
            <a:br>
              <a:rPr lang="en-US" sz="3600" dirty="0" smtClean="0">
                <a:ea typeface="ＭＳ Ｐゴシック"/>
                <a:cs typeface="ＭＳ Ｐゴシック"/>
              </a:rPr>
            </a:br>
            <a:r>
              <a:rPr lang="en-US" sz="3600" dirty="0" smtClean="0">
                <a:ea typeface="ＭＳ Ｐゴシック"/>
                <a:cs typeface="ＭＳ Ｐゴシック"/>
              </a:rPr>
              <a:t>Now and 2014</a:t>
            </a:r>
          </a:p>
        </p:txBody>
      </p:sp>
      <p:graphicFrame>
        <p:nvGraphicFramePr>
          <p:cNvPr id="27681" name="Group 33"/>
          <p:cNvGraphicFramePr>
            <a:graphicFrameLocks noGrp="1"/>
          </p:cNvGraphicFramePr>
          <p:nvPr>
            <p:ph idx="4294967295"/>
          </p:nvPr>
        </p:nvGraphicFramePr>
        <p:xfrm>
          <a:off x="863600" y="1866900"/>
          <a:ext cx="7423151" cy="3518900"/>
        </p:xfrm>
        <a:graphic>
          <a:graphicData uri="http://schemas.openxmlformats.org/drawingml/2006/table">
            <a:tbl>
              <a:tblPr/>
              <a:tblGrid>
                <a:gridCol w="2362200"/>
                <a:gridCol w="2641600"/>
                <a:gridCol w="2419351"/>
              </a:tblGrid>
              <a:tr h="793750">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dirty="0" smtClean="0">
                          <a:ln>
                            <a:noFill/>
                          </a:ln>
                          <a:solidFill>
                            <a:srgbClr val="FFFFFF"/>
                          </a:solidFill>
                          <a:effectLst/>
                          <a:latin typeface="Calibri" charset="0"/>
                          <a:ea typeface="ＭＳ Ｐゴシック" charset="-128"/>
                        </a:rPr>
                        <a:t>Population</a:t>
                      </a:r>
                    </a:p>
                  </a:txBody>
                  <a:tcPr marT="45728" marB="45728"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dirty="0" smtClean="0">
                          <a:ln>
                            <a:noFill/>
                          </a:ln>
                          <a:solidFill>
                            <a:srgbClr val="FFFFFF"/>
                          </a:solidFill>
                          <a:effectLst/>
                          <a:latin typeface="Calibri" charset="0"/>
                          <a:ea typeface="ＭＳ Ｐゴシック" charset="-128"/>
                        </a:rPr>
                        <a:t>Current Minimum Eligibility Levels</a:t>
                      </a:r>
                    </a:p>
                  </a:txBody>
                  <a:tcPr marT="45728" marB="45728"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dirty="0" smtClean="0">
                          <a:ln>
                            <a:noFill/>
                          </a:ln>
                          <a:solidFill>
                            <a:srgbClr val="FFFFFF"/>
                          </a:solidFill>
                          <a:effectLst/>
                          <a:latin typeface="Calibri" charset="0"/>
                          <a:ea typeface="ＭＳ Ｐゴシック" charset="-128"/>
                        </a:rPr>
                        <a:t>2014 Minimum</a:t>
                      </a:r>
                    </a:p>
                    <a:p>
                      <a:pPr marL="0" marR="0" lvl="0" indent="0" algn="ctr" defTabSz="4572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dirty="0" smtClean="0">
                          <a:ln>
                            <a:noFill/>
                          </a:ln>
                          <a:solidFill>
                            <a:srgbClr val="FFFFFF"/>
                          </a:solidFill>
                          <a:effectLst/>
                          <a:latin typeface="Calibri" charset="0"/>
                          <a:ea typeface="ＭＳ Ｐゴシック" charset="-128"/>
                        </a:rPr>
                        <a:t>Eligibility Levels </a:t>
                      </a:r>
                    </a:p>
                  </a:txBody>
                  <a:tcPr marT="45728" marB="45728"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749429">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sz="2200" b="1" i="0" u="none" strike="noStrike" cap="none" normalizeH="0" baseline="0" dirty="0" smtClean="0">
                          <a:ln>
                            <a:noFill/>
                          </a:ln>
                          <a:solidFill>
                            <a:srgbClr val="003192"/>
                          </a:solidFill>
                          <a:effectLst/>
                          <a:latin typeface="Calibri" charset="0"/>
                          <a:ea typeface="ＭＳ Ｐゴシック" charset="-128"/>
                        </a:rPr>
                        <a:t>Children &amp; Pregnant Women</a:t>
                      </a:r>
                    </a:p>
                  </a:txBody>
                  <a:tcPr marT="45728" marB="45728"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rgbClr val="003192"/>
                          </a:solidFill>
                          <a:effectLst/>
                          <a:latin typeface="Calibri" charset="0"/>
                          <a:ea typeface="ＭＳ Ｐゴシック" charset="-128"/>
                        </a:rPr>
                        <a:t>100%/133%</a:t>
                      </a:r>
                    </a:p>
                    <a:p>
                      <a:pPr marL="0" marR="0" lvl="0" indent="0" algn="ctr" defTabSz="4572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rgbClr val="003192"/>
                          </a:solidFill>
                          <a:effectLst/>
                          <a:latin typeface="Calibri" charset="0"/>
                          <a:ea typeface="ＭＳ Ｐゴシック" charset="-128"/>
                        </a:rPr>
                        <a:t>(Average =241%)</a:t>
                      </a:r>
                    </a:p>
                  </a:txBody>
                  <a:tcPr marT="45728" marB="45728"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rgbClr val="003192"/>
                          </a:solidFill>
                          <a:effectLst/>
                          <a:latin typeface="Calibri" charset="0"/>
                          <a:ea typeface="ＭＳ Ｐゴシック" charset="-128"/>
                        </a:rPr>
                        <a:t>≥ 133%</a:t>
                      </a:r>
                    </a:p>
                    <a:p>
                      <a:pPr marL="0" marR="0" lvl="0" indent="0" algn="ctr" defTabSz="4572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rgbClr val="003192"/>
                          </a:solidFill>
                          <a:effectLst/>
                          <a:latin typeface="Calibri" charset="0"/>
                          <a:ea typeface="ＭＳ Ｐゴシック" charset="-128"/>
                        </a:rPr>
                        <a:t>(Varies by state)</a:t>
                      </a:r>
                    </a:p>
                  </a:txBody>
                  <a:tcPr marT="45728" marB="45728"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749429">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sz="2200" b="1" i="0" u="none" strike="noStrike" cap="none" normalizeH="0" baseline="0" dirty="0" smtClean="0">
                          <a:ln>
                            <a:noFill/>
                          </a:ln>
                          <a:solidFill>
                            <a:srgbClr val="003192"/>
                          </a:solidFill>
                          <a:effectLst/>
                          <a:latin typeface="Calibri" charset="0"/>
                          <a:ea typeface="ＭＳ Ｐゴシック" charset="-128"/>
                        </a:rPr>
                        <a:t>Parents</a:t>
                      </a:r>
                    </a:p>
                  </a:txBody>
                  <a:tcPr marT="45728" marB="45728"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rgbClr val="003192"/>
                          </a:solidFill>
                          <a:effectLst/>
                          <a:latin typeface="Calibri" charset="0"/>
                          <a:ea typeface="ＭＳ Ｐゴシック" charset="-128"/>
                        </a:rPr>
                        <a:t>Varies by state</a:t>
                      </a:r>
                    </a:p>
                    <a:p>
                      <a:pPr marL="0" marR="0" lvl="0" indent="0" algn="ctr" defTabSz="4572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rgbClr val="003192"/>
                          </a:solidFill>
                          <a:effectLst/>
                          <a:latin typeface="Calibri" charset="0"/>
                          <a:ea typeface="ＭＳ Ｐゴシック" charset="-128"/>
                        </a:rPr>
                        <a:t>(Average = 64%)</a:t>
                      </a:r>
                    </a:p>
                  </a:txBody>
                  <a:tcPr marT="45728" marB="45728"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rgbClr val="003192"/>
                          </a:solidFill>
                          <a:effectLst/>
                          <a:latin typeface="Calibri" charset="0"/>
                          <a:ea typeface="ＭＳ Ｐゴシック" charset="-128"/>
                        </a:rPr>
                        <a:t>133%</a:t>
                      </a:r>
                    </a:p>
                  </a:txBody>
                  <a:tcPr marT="45728" marB="45728"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749429">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sz="2200" b="1" i="0" u="none" strike="noStrike" cap="none" normalizeH="0" baseline="0" dirty="0" smtClean="0">
                          <a:ln>
                            <a:noFill/>
                          </a:ln>
                          <a:solidFill>
                            <a:srgbClr val="003192"/>
                          </a:solidFill>
                          <a:effectLst/>
                          <a:latin typeface="Calibri" charset="0"/>
                          <a:ea typeface="ＭＳ Ｐゴシック" charset="-128"/>
                        </a:rPr>
                        <a:t>Disabled Adults</a:t>
                      </a:r>
                    </a:p>
                  </a:txBody>
                  <a:tcPr marT="45728" marB="45728"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rgbClr val="003192"/>
                          </a:solidFill>
                          <a:effectLst/>
                          <a:latin typeface="Calibri" charset="0"/>
                          <a:ea typeface="ＭＳ Ｐゴシック" charset="-128"/>
                        </a:rPr>
                        <a:t>74%</a:t>
                      </a:r>
                    </a:p>
                    <a:p>
                      <a:pPr marL="0" marR="0" lvl="0" indent="0" algn="ctr" defTabSz="4572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rgbClr val="003192"/>
                          </a:solidFill>
                          <a:effectLst/>
                          <a:latin typeface="Calibri" charset="0"/>
                          <a:ea typeface="ＭＳ Ｐゴシック" charset="-128"/>
                        </a:rPr>
                        <a:t>(SSI-related)</a:t>
                      </a:r>
                    </a:p>
                  </a:txBody>
                  <a:tcPr marT="45728" marB="45728"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rgbClr val="003192"/>
                          </a:solidFill>
                          <a:effectLst/>
                          <a:latin typeface="Calibri" charset="0"/>
                          <a:ea typeface="ＭＳ Ｐゴシック" charset="-128"/>
                        </a:rPr>
                        <a:t>133%</a:t>
                      </a:r>
                    </a:p>
                  </a:txBody>
                  <a:tcPr marT="45728" marB="45728"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435050">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sz="2200" b="1" i="0" u="none" strike="noStrike" cap="none" normalizeH="0" baseline="0" dirty="0" smtClean="0">
                          <a:ln>
                            <a:noFill/>
                          </a:ln>
                          <a:solidFill>
                            <a:srgbClr val="003192"/>
                          </a:solidFill>
                          <a:effectLst/>
                          <a:latin typeface="Calibri" charset="0"/>
                          <a:ea typeface="ＭＳ Ｐゴシック" charset="-128"/>
                        </a:rPr>
                        <a:t>Other Adults</a:t>
                      </a:r>
                    </a:p>
                  </a:txBody>
                  <a:tcPr marT="45728" marB="45728"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rgbClr val="003192"/>
                          </a:solidFill>
                          <a:effectLst/>
                          <a:latin typeface="Calibri" charset="0"/>
                          <a:ea typeface="ＭＳ Ｐゴシック" charset="-128"/>
                        </a:rPr>
                        <a:t>0%*</a:t>
                      </a:r>
                    </a:p>
                  </a:txBody>
                  <a:tcPr marT="45728" marB="45728"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rgbClr val="003192"/>
                          </a:solidFill>
                          <a:effectLst/>
                          <a:latin typeface="Calibri" charset="0"/>
                          <a:ea typeface="ＭＳ Ｐゴシック" charset="-128"/>
                        </a:rPr>
                        <a:t>133</a:t>
                      </a:r>
                      <a:r>
                        <a:rPr kumimoji="0" lang="en-US" sz="2000" b="1" i="0" u="none" strike="noStrike" cap="none" normalizeH="0" baseline="0" dirty="0" smtClean="0">
                          <a:ln>
                            <a:noFill/>
                          </a:ln>
                          <a:solidFill>
                            <a:srgbClr val="003192"/>
                          </a:solidFill>
                          <a:effectLst/>
                          <a:latin typeface="Calibri" charset="0"/>
                          <a:ea typeface="ＭＳ Ｐゴシック" charset="-128"/>
                        </a:rPr>
                        <a:t>%**</a:t>
                      </a:r>
                      <a:endParaRPr kumimoji="0" lang="en-US" sz="2000" b="1" i="0" u="none" strike="noStrike" cap="none" normalizeH="0" baseline="0" dirty="0" smtClean="0">
                        <a:ln>
                          <a:noFill/>
                        </a:ln>
                        <a:solidFill>
                          <a:srgbClr val="003192"/>
                        </a:solidFill>
                        <a:effectLst/>
                        <a:latin typeface="Calibri" charset="0"/>
                        <a:ea typeface="ＭＳ Ｐゴシック" charset="-128"/>
                      </a:endParaRPr>
                    </a:p>
                  </a:txBody>
                  <a:tcPr marT="45728" marB="45728"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bl>
          </a:graphicData>
        </a:graphic>
      </p:graphicFrame>
      <p:sp>
        <p:nvSpPr>
          <p:cNvPr id="79901" name="TextBox 4"/>
          <p:cNvSpPr txBox="1">
            <a:spLocks noChangeArrowheads="1"/>
          </p:cNvSpPr>
          <p:nvPr/>
        </p:nvSpPr>
        <p:spPr bwMode="auto">
          <a:xfrm>
            <a:off x="1133475" y="5541963"/>
            <a:ext cx="7040563" cy="830997"/>
          </a:xfrm>
          <a:prstGeom prst="rect">
            <a:avLst/>
          </a:prstGeom>
          <a:noFill/>
          <a:ln w="9525">
            <a:noFill/>
            <a:miter lim="800000"/>
            <a:headEnd/>
            <a:tailEnd/>
          </a:ln>
        </p:spPr>
        <p:txBody>
          <a:bodyPr>
            <a:spAutoFit/>
          </a:bodyPr>
          <a:lstStyle/>
          <a:p>
            <a:r>
              <a:rPr lang="en-US" sz="1200" dirty="0" smtClean="0">
                <a:solidFill>
                  <a:srgbClr val="003192"/>
                </a:solidFill>
              </a:rPr>
              <a:t>*</a:t>
            </a:r>
            <a:r>
              <a:rPr lang="en-US" sz="1200" dirty="0" smtClean="0">
                <a:solidFill>
                  <a:srgbClr val="003192"/>
                </a:solidFill>
              </a:rPr>
              <a:t>Five </a:t>
            </a:r>
            <a:r>
              <a:rPr lang="en-US" sz="1200" dirty="0" smtClean="0">
                <a:solidFill>
                  <a:srgbClr val="003192"/>
                </a:solidFill>
              </a:rPr>
              <a:t>states </a:t>
            </a:r>
            <a:r>
              <a:rPr lang="en-US" sz="1200" dirty="0">
                <a:solidFill>
                  <a:srgbClr val="003192"/>
                </a:solidFill>
              </a:rPr>
              <a:t>provide Medicaid or Medicaid look-alike coverage to certain childless adults; 15 </a:t>
            </a:r>
            <a:r>
              <a:rPr lang="en-US" sz="1200" dirty="0" smtClean="0">
                <a:solidFill>
                  <a:srgbClr val="003192"/>
                </a:solidFill>
              </a:rPr>
              <a:t>states </a:t>
            </a:r>
            <a:r>
              <a:rPr lang="en-US" sz="1200" dirty="0">
                <a:solidFill>
                  <a:srgbClr val="003192"/>
                </a:solidFill>
              </a:rPr>
              <a:t>provide a limited benefit package to certain childless adults</a:t>
            </a:r>
            <a:r>
              <a:rPr lang="en-US" sz="1200" dirty="0" smtClean="0">
                <a:solidFill>
                  <a:srgbClr val="003192"/>
                </a:solidFill>
              </a:rPr>
              <a:t>. </a:t>
            </a:r>
            <a:endParaRPr lang="en-US" sz="1200" dirty="0" smtClean="0">
              <a:solidFill>
                <a:srgbClr val="003192"/>
              </a:solidFill>
            </a:endParaRPr>
          </a:p>
          <a:p>
            <a:r>
              <a:rPr lang="en-US" sz="1200" dirty="0" smtClean="0">
                <a:solidFill>
                  <a:srgbClr val="003192"/>
                </a:solidFill>
              </a:rPr>
              <a:t>**In states that cover new </a:t>
            </a:r>
            <a:r>
              <a:rPr lang="en-US" sz="1200" smtClean="0">
                <a:solidFill>
                  <a:srgbClr val="003192"/>
                </a:solidFill>
              </a:rPr>
              <a:t>mandatory group.</a:t>
            </a:r>
            <a:endParaRPr lang="en-US" sz="1200" dirty="0" smtClean="0">
              <a:solidFill>
                <a:srgbClr val="003192"/>
              </a:solidFill>
            </a:endParaRPr>
          </a:p>
          <a:p>
            <a:endParaRPr lang="en-US" sz="1200" dirty="0">
              <a:solidFill>
                <a:srgbClr val="003192"/>
              </a:solidFill>
            </a:endParaRPr>
          </a:p>
        </p:txBody>
      </p:sp>
      <p:sp>
        <p:nvSpPr>
          <p:cNvPr id="79902" name="TextBox 4"/>
          <p:cNvSpPr txBox="1">
            <a:spLocks noChangeArrowheads="1"/>
          </p:cNvSpPr>
          <p:nvPr/>
        </p:nvSpPr>
        <p:spPr bwMode="auto">
          <a:xfrm>
            <a:off x="5549900" y="3295650"/>
            <a:ext cx="184731" cy="307777"/>
          </a:xfrm>
          <a:prstGeom prst="rect">
            <a:avLst/>
          </a:prstGeom>
          <a:noFill/>
          <a:ln w="9525">
            <a:noFill/>
            <a:miter lim="800000"/>
            <a:headEnd/>
            <a:tailEnd/>
          </a:ln>
        </p:spPr>
        <p:txBody>
          <a:bodyPr wrap="none">
            <a:spAutoFit/>
          </a:bodyPr>
          <a:lstStyle/>
          <a:p>
            <a:endParaRPr lang="en-US" sz="1400" b="1" dirty="0">
              <a:solidFill>
                <a:srgbClr val="19147A"/>
              </a:solidFill>
            </a:endParaRPr>
          </a:p>
        </p:txBody>
      </p:sp>
      <p:sp>
        <p:nvSpPr>
          <p:cNvPr id="6" name="Date Placeholder 5"/>
          <p:cNvSpPr>
            <a:spLocks noGrp="1"/>
          </p:cNvSpPr>
          <p:nvPr>
            <p:ph type="dt" sz="half" idx="10"/>
          </p:nvPr>
        </p:nvSpPr>
        <p:spPr/>
        <p:txBody>
          <a:bodyPr/>
          <a:lstStyle/>
          <a:p>
            <a:pPr>
              <a:defRPr/>
            </a:pPr>
            <a:r>
              <a:rPr lang="en-US" smtClean="0"/>
              <a:t>04/02/2012</a:t>
            </a:r>
            <a:endParaRPr lang="en-US" dirty="0"/>
          </a:p>
        </p:txBody>
      </p:sp>
      <p:sp>
        <p:nvSpPr>
          <p:cNvPr id="7" name="Slide Number Placeholder 6"/>
          <p:cNvSpPr>
            <a:spLocks noGrp="1"/>
          </p:cNvSpPr>
          <p:nvPr>
            <p:ph type="sldNum" sz="quarter" idx="12"/>
          </p:nvPr>
        </p:nvSpPr>
        <p:spPr/>
        <p:txBody>
          <a:bodyPr/>
          <a:lstStyle/>
          <a:p>
            <a:pPr>
              <a:defRPr/>
            </a:pPr>
            <a:fld id="{D06D8116-68F8-486F-801E-8E1789D852AE}" type="slidenum">
              <a:rPr lang="en-US" smtClean="0"/>
              <a:pPr>
                <a:defRPr/>
              </a:pPr>
              <a:t>39</a:t>
            </a:fld>
            <a:endParaRPr lang="en-US" dirty="0"/>
          </a:p>
        </p:txBody>
      </p:sp>
      <p:sp>
        <p:nvSpPr>
          <p:cNvPr id="8" name="Footer Placeholder 7"/>
          <p:cNvSpPr>
            <a:spLocks noGrp="1"/>
          </p:cNvSpPr>
          <p:nvPr>
            <p:ph type="ftr" sz="quarter" idx="11"/>
          </p:nvPr>
        </p:nvSpPr>
        <p:spPr/>
        <p:txBody>
          <a:bodyPr/>
          <a:lstStyle/>
          <a:p>
            <a:pPr>
              <a:defRPr/>
            </a:pPr>
            <a:r>
              <a:rPr lang="en-US" smtClean="0"/>
              <a:t>Medicaid and the Children's Health Insurance Program</a:t>
            </a:r>
            <a:endParaRPr lang="en-US" dirty="0"/>
          </a:p>
        </p:txBody>
      </p:sp>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lstStyle/>
          <a:p>
            <a:pPr eaLnBrk="1" hangingPunct="1"/>
            <a:r>
              <a:rPr lang="en-US" dirty="0" smtClean="0">
                <a:cs typeface="Arial" charset="0"/>
              </a:rPr>
              <a:t>Medicaid Overview</a:t>
            </a:r>
          </a:p>
        </p:txBody>
      </p:sp>
      <p:sp>
        <p:nvSpPr>
          <p:cNvPr id="7171" name="Rectangle 3"/>
          <p:cNvSpPr>
            <a:spLocks noGrp="1" noChangeArrowheads="1"/>
          </p:cNvSpPr>
          <p:nvPr>
            <p:ph idx="1"/>
          </p:nvPr>
        </p:nvSpPr>
        <p:spPr/>
        <p:txBody>
          <a:bodyPr/>
          <a:lstStyle/>
          <a:p>
            <a:pPr eaLnBrk="1" hangingPunct="1">
              <a:lnSpc>
                <a:spcPct val="90000"/>
              </a:lnSpc>
              <a:defRPr/>
            </a:pPr>
            <a:r>
              <a:rPr lang="en-US" dirty="0" smtClean="0"/>
              <a:t>Federal and state entitlement program</a:t>
            </a:r>
          </a:p>
          <a:p>
            <a:pPr eaLnBrk="1" hangingPunct="1">
              <a:lnSpc>
                <a:spcPct val="90000"/>
              </a:lnSpc>
              <a:defRPr/>
            </a:pPr>
            <a:r>
              <a:rPr lang="en-US" dirty="0" smtClean="0"/>
              <a:t>Title XIX of the Social Security Act</a:t>
            </a:r>
          </a:p>
          <a:p>
            <a:pPr eaLnBrk="1" hangingPunct="1">
              <a:lnSpc>
                <a:spcPct val="90000"/>
              </a:lnSpc>
              <a:defRPr/>
            </a:pPr>
            <a:r>
              <a:rPr lang="en-US" dirty="0" smtClean="0"/>
              <a:t>Established by Congress in 1965</a:t>
            </a:r>
          </a:p>
          <a:p>
            <a:pPr eaLnBrk="1" hangingPunct="1">
              <a:lnSpc>
                <a:spcPct val="90000"/>
              </a:lnSpc>
              <a:defRPr/>
            </a:pPr>
            <a:r>
              <a:rPr lang="en-US" dirty="0" smtClean="0"/>
              <a:t>Medical assistance for people with limited income and resources</a:t>
            </a:r>
          </a:p>
          <a:p>
            <a:pPr eaLnBrk="1" hangingPunct="1">
              <a:lnSpc>
                <a:spcPct val="90000"/>
              </a:lnSpc>
              <a:defRPr/>
            </a:pPr>
            <a:r>
              <a:rPr lang="en-US" dirty="0" smtClean="0"/>
              <a:t>Covers 58M adults/children</a:t>
            </a:r>
          </a:p>
          <a:p>
            <a:pPr eaLnBrk="1" hangingPunct="1">
              <a:lnSpc>
                <a:spcPct val="90000"/>
              </a:lnSpc>
              <a:defRPr/>
            </a:pPr>
            <a:r>
              <a:rPr lang="en-US" dirty="0" smtClean="0"/>
              <a:t>Augments Medicare for 7M aged/disabled</a:t>
            </a:r>
          </a:p>
          <a:p>
            <a:pPr eaLnBrk="1" hangingPunct="1">
              <a:lnSpc>
                <a:spcPct val="90000"/>
              </a:lnSpc>
              <a:buFont typeface="Wingdings" pitchFamily="2" charset="2"/>
              <a:buNone/>
              <a:defRPr/>
            </a:pPr>
            <a:endParaRPr lang="en-US" dirty="0" smtClean="0"/>
          </a:p>
        </p:txBody>
      </p:sp>
      <p:sp>
        <p:nvSpPr>
          <p:cNvPr id="7173" name="Date Placeholder 4"/>
          <p:cNvSpPr>
            <a:spLocks noGrp="1"/>
          </p:cNvSpPr>
          <p:nvPr>
            <p:ph type="dt" sz="half" idx="2"/>
          </p:nvPr>
        </p:nvSpPr>
        <p:spPr>
          <a:prstGeom prst="rect">
            <a:avLst/>
          </a:prstGeom>
        </p:spPr>
        <p:txBody>
          <a:bodyPr/>
          <a:lstStyle/>
          <a:p>
            <a:pPr>
              <a:defRPr/>
            </a:pPr>
            <a:r>
              <a:rPr lang="en-US" dirty="0" smtClean="0"/>
              <a:t>04/02/2012</a:t>
            </a:r>
            <a:endParaRPr lang="en-US" dirty="0"/>
          </a:p>
        </p:txBody>
      </p:sp>
      <p:sp>
        <p:nvSpPr>
          <p:cNvPr id="6" name="Footer Placeholder 5"/>
          <p:cNvSpPr>
            <a:spLocks noGrp="1"/>
          </p:cNvSpPr>
          <p:nvPr>
            <p:ph type="ftr" sz="quarter" idx="3"/>
          </p:nvPr>
        </p:nvSpPr>
        <p:spPr>
          <a:prstGeom prst="rect">
            <a:avLst/>
          </a:prstGeom>
        </p:spPr>
        <p:txBody>
          <a:bodyPr/>
          <a:lstStyle/>
          <a:p>
            <a:pPr>
              <a:defRPr/>
            </a:pPr>
            <a:r>
              <a:rPr lang="en-US" dirty="0" smtClean="0"/>
              <a:t>Medicaid and the Children's Health Insurance Program</a:t>
            </a:r>
            <a:endParaRPr lang="en-US" dirty="0"/>
          </a:p>
        </p:txBody>
      </p:sp>
      <p:sp>
        <p:nvSpPr>
          <p:cNvPr id="5" name="Slide Number Placeholder 4"/>
          <p:cNvSpPr>
            <a:spLocks noGrp="1"/>
          </p:cNvSpPr>
          <p:nvPr>
            <p:ph type="sldNum" sz="quarter" idx="4"/>
          </p:nvPr>
        </p:nvSpPr>
        <p:spPr>
          <a:prstGeom prst="rect">
            <a:avLst/>
          </a:prstGeom>
        </p:spPr>
        <p:txBody>
          <a:bodyPr/>
          <a:lstStyle/>
          <a:p>
            <a:pPr>
              <a:defRPr/>
            </a:pPr>
            <a:fld id="{5257DFA7-27F1-4391-8F2A-A87C8BDE8EA7}" type="slidenum">
              <a:rPr lang="en-US" smtClean="0"/>
              <a:pPr>
                <a:defRPr/>
              </a:pPr>
              <a:t>4</a:t>
            </a:fld>
            <a:endParaRPr lang="en-US" dirty="0"/>
          </a:p>
        </p:txBody>
      </p:sp>
    </p:spTree>
  </p:cSld>
  <p:clrMapOvr>
    <a:masterClrMapping/>
  </p:clrMapOvr>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69" name="Title 1"/>
          <p:cNvSpPr>
            <a:spLocks noGrp="1"/>
          </p:cNvSpPr>
          <p:nvPr>
            <p:ph type="title"/>
          </p:nvPr>
        </p:nvSpPr>
        <p:spPr>
          <a:xfrm>
            <a:off x="466725" y="182563"/>
            <a:ext cx="8229600" cy="1143000"/>
          </a:xfrm>
        </p:spPr>
        <p:txBody>
          <a:bodyPr/>
          <a:lstStyle/>
          <a:p>
            <a:pPr eaLnBrk="1" hangingPunct="1"/>
            <a:r>
              <a:rPr lang="en-US" sz="3600" dirty="0" smtClean="0">
                <a:ea typeface="ＭＳ Ｐゴシック"/>
                <a:cs typeface="ＭＳ Ｐゴシック"/>
              </a:rPr>
              <a:t>Simplifying Medicaid and CHIP</a:t>
            </a:r>
          </a:p>
        </p:txBody>
      </p:sp>
      <p:sp>
        <p:nvSpPr>
          <p:cNvPr id="83970" name="Content Placeholder 2"/>
          <p:cNvSpPr>
            <a:spLocks noGrp="1"/>
          </p:cNvSpPr>
          <p:nvPr>
            <p:ph idx="1"/>
          </p:nvPr>
        </p:nvSpPr>
        <p:spPr>
          <a:xfrm>
            <a:off x="227013" y="1435100"/>
            <a:ext cx="8451850" cy="5162550"/>
          </a:xfrm>
        </p:spPr>
        <p:txBody>
          <a:bodyPr>
            <a:normAutofit/>
          </a:bodyPr>
          <a:lstStyle/>
          <a:p>
            <a:pPr eaLnBrk="1" hangingPunct="1">
              <a:lnSpc>
                <a:spcPts val="400"/>
              </a:lnSpc>
              <a:spcBef>
                <a:spcPts val="600"/>
              </a:spcBef>
              <a:buClr>
                <a:srgbClr val="FFC000"/>
              </a:buClr>
              <a:buFont typeface="Arial" charset="0"/>
              <a:buNone/>
            </a:pPr>
            <a:endParaRPr lang="en-US" sz="1000" dirty="0" smtClean="0">
              <a:ea typeface="ＭＳ Ｐゴシック"/>
              <a:cs typeface="ＭＳ Ｐゴシック"/>
            </a:endParaRPr>
          </a:p>
          <a:p>
            <a:pPr eaLnBrk="1" hangingPunct="1">
              <a:spcAft>
                <a:spcPts val="600"/>
              </a:spcAft>
            </a:pPr>
            <a:r>
              <a:rPr lang="en-US" sz="2800" dirty="0" smtClean="0">
                <a:latin typeface="Calibri" pitchFamily="34" charset="0"/>
                <a:ea typeface="ＭＳ Ｐゴシック"/>
                <a:cs typeface="ＭＳ Ｐゴシック"/>
              </a:rPr>
              <a:t>Move to MAGI; replaces complex rules in place today</a:t>
            </a:r>
            <a:endParaRPr lang="en-US" sz="400" dirty="0" smtClean="0">
              <a:latin typeface="Calibri" pitchFamily="34" charset="0"/>
              <a:ea typeface="ＭＳ Ｐゴシック"/>
              <a:cs typeface="ＭＳ Ｐゴシック"/>
            </a:endParaRPr>
          </a:p>
          <a:p>
            <a:pPr eaLnBrk="1" hangingPunct="1">
              <a:spcAft>
                <a:spcPts val="600"/>
              </a:spcAft>
            </a:pPr>
            <a:r>
              <a:rPr lang="en-US" sz="2800" dirty="0" smtClean="0">
                <a:latin typeface="Calibri" pitchFamily="34" charset="0"/>
                <a:ea typeface="ＭＳ Ｐゴシック"/>
                <a:cs typeface="ＭＳ Ｐゴシック"/>
              </a:rPr>
              <a:t>Following state lead, modernizes eligibility verification rules to rely primarily on electronic data</a:t>
            </a:r>
          </a:p>
          <a:p>
            <a:pPr eaLnBrk="1" hangingPunct="1">
              <a:spcAft>
                <a:spcPts val="600"/>
              </a:spcAft>
            </a:pPr>
            <a:r>
              <a:rPr lang="en-US" sz="2800" dirty="0" smtClean="0">
                <a:latin typeface="Calibri" pitchFamily="34" charset="0"/>
                <a:ea typeface="ＭＳ Ｐゴシック"/>
                <a:cs typeface="ＭＳ Ｐゴシック"/>
              </a:rPr>
              <a:t>The federal government will perform some of the data matches for states, relieving administrative burden</a:t>
            </a:r>
          </a:p>
          <a:p>
            <a:pPr eaLnBrk="1" hangingPunct="1">
              <a:spcAft>
                <a:spcPts val="600"/>
              </a:spcAft>
            </a:pPr>
            <a:r>
              <a:rPr lang="en-US" sz="2800" dirty="0" smtClean="0">
                <a:latin typeface="Calibri" pitchFamily="34" charset="0"/>
                <a:ea typeface="ＭＳ Ｐゴシック"/>
              </a:rPr>
              <a:t>Renewals every 12 months</a:t>
            </a:r>
          </a:p>
          <a:p>
            <a:pPr lvl="1">
              <a:spcAft>
                <a:spcPts val="600"/>
              </a:spcAft>
            </a:pPr>
            <a:r>
              <a:rPr lang="en-US" sz="2400" dirty="0" smtClean="0">
                <a:latin typeface="Calibri" pitchFamily="34" charset="0"/>
                <a:ea typeface="ＭＳ Ｐゴシック"/>
              </a:rPr>
              <a:t>No face-to-face interview for MAGI-based enrollees at application or renewal</a:t>
            </a:r>
          </a:p>
          <a:p>
            <a:pPr lvl="1">
              <a:spcAft>
                <a:spcPts val="600"/>
              </a:spcAft>
            </a:pPr>
            <a:r>
              <a:rPr lang="en-US" sz="2400" dirty="0" smtClean="0">
                <a:latin typeface="Calibri" pitchFamily="34" charset="0"/>
                <a:ea typeface="ＭＳ Ｐゴシック"/>
              </a:rPr>
              <a:t>If eligibility can be renewed based on available data, no return form is needed </a:t>
            </a:r>
          </a:p>
          <a:p>
            <a:pPr eaLnBrk="1" hangingPunct="1">
              <a:spcAft>
                <a:spcPts val="600"/>
              </a:spcAft>
              <a:buClr>
                <a:srgbClr val="FFCC00"/>
              </a:buClr>
              <a:buFont typeface="Wingdings" pitchFamily="2" charset="2"/>
              <a:buChar char="v"/>
            </a:pPr>
            <a:endParaRPr lang="en-US" sz="2800" dirty="0" smtClean="0">
              <a:solidFill>
                <a:srgbClr val="003192"/>
              </a:solidFill>
              <a:latin typeface="Calibri" pitchFamily="34" charset="0"/>
              <a:ea typeface="ＭＳ Ｐゴシック"/>
              <a:cs typeface="ＭＳ Ｐゴシック"/>
            </a:endParaRPr>
          </a:p>
        </p:txBody>
      </p:sp>
      <p:sp>
        <p:nvSpPr>
          <p:cNvPr id="83971" name="Slide Number Placeholder 3"/>
          <p:cNvSpPr>
            <a:spLocks noGrp="1"/>
          </p:cNvSpPr>
          <p:nvPr>
            <p:ph type="sldNum" sz="quarter" idx="4294967295"/>
          </p:nvPr>
        </p:nvSpPr>
        <p:spPr bwMode="auto">
          <a:xfrm>
            <a:off x="6553200" y="6356350"/>
            <a:ext cx="2133600" cy="365125"/>
          </a:xfrm>
          <a:prstGeom prst="rect">
            <a:avLst/>
          </a:prstGeom>
          <a:noFill/>
          <a:ln>
            <a:miter lim="800000"/>
            <a:headEnd/>
            <a:tailEnd/>
          </a:ln>
        </p:spPr>
        <p:txBody>
          <a:bodyPr/>
          <a:lstStyle/>
          <a:p>
            <a:fld id="{53060E19-C136-4C90-AE49-6C754182D7CC}" type="slidenum">
              <a:rPr lang="en-US" smtClean="0">
                <a:ea typeface="ＭＳ Ｐゴシック"/>
                <a:cs typeface="ＭＳ Ｐゴシック"/>
              </a:rPr>
              <a:pPr/>
              <a:t>40</a:t>
            </a:fld>
            <a:endParaRPr lang="en-US" dirty="0" smtClean="0">
              <a:ea typeface="ＭＳ Ｐゴシック"/>
              <a:cs typeface="ＭＳ Ｐゴシック"/>
            </a:endParaRPr>
          </a:p>
        </p:txBody>
      </p:sp>
      <p:sp>
        <p:nvSpPr>
          <p:cNvPr id="5" name="Date Placeholder 4"/>
          <p:cNvSpPr>
            <a:spLocks noGrp="1"/>
          </p:cNvSpPr>
          <p:nvPr>
            <p:ph type="dt" sz="half" idx="2"/>
          </p:nvPr>
        </p:nvSpPr>
        <p:spPr/>
        <p:txBody>
          <a:bodyPr/>
          <a:lstStyle/>
          <a:p>
            <a:r>
              <a:rPr lang="en-US" smtClean="0"/>
              <a:t>04/02/2012</a:t>
            </a:r>
            <a:endParaRPr lang="en-US" dirty="0"/>
          </a:p>
        </p:txBody>
      </p:sp>
      <p:sp>
        <p:nvSpPr>
          <p:cNvPr id="6" name="Footer Placeholder 5"/>
          <p:cNvSpPr>
            <a:spLocks noGrp="1"/>
          </p:cNvSpPr>
          <p:nvPr>
            <p:ph type="ftr" sz="quarter" idx="3"/>
          </p:nvPr>
        </p:nvSpPr>
        <p:spPr/>
        <p:txBody>
          <a:bodyPr/>
          <a:lstStyle/>
          <a:p>
            <a:r>
              <a:rPr lang="en-US" smtClean="0"/>
              <a:t>Medicaid and the Children's Health Insurance Program</a:t>
            </a:r>
            <a:endParaRPr lang="en-US" dirty="0"/>
          </a:p>
        </p:txBody>
      </p:sp>
    </p:spTree>
  </p:cSld>
  <p:clrMapOvr>
    <a:masterClrMapping/>
  </p:clrMapOvr>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5" name="Title 1"/>
          <p:cNvSpPr>
            <a:spLocks noGrp="1"/>
          </p:cNvSpPr>
          <p:nvPr>
            <p:ph type="title"/>
          </p:nvPr>
        </p:nvSpPr>
        <p:spPr>
          <a:xfrm>
            <a:off x="457200" y="0"/>
            <a:ext cx="8229600" cy="1143000"/>
          </a:xfrm>
        </p:spPr>
        <p:txBody>
          <a:bodyPr>
            <a:normAutofit fontScale="90000"/>
          </a:bodyPr>
          <a:lstStyle/>
          <a:p>
            <a:pPr eaLnBrk="1" hangingPunct="1"/>
            <a:r>
              <a:rPr lang="en-US" sz="3600" dirty="0" smtClean="0">
                <a:ea typeface="ＭＳ Ｐゴシック"/>
                <a:cs typeface="ＭＳ Ｐゴシック"/>
              </a:rPr>
              <a:t>Coordination: </a:t>
            </a:r>
            <a:br>
              <a:rPr lang="en-US" sz="3600" dirty="0" smtClean="0">
                <a:ea typeface="ＭＳ Ｐゴシック"/>
                <a:cs typeface="ＭＳ Ｐゴシック"/>
              </a:rPr>
            </a:br>
            <a:r>
              <a:rPr lang="en-US" sz="3600" dirty="0" smtClean="0">
                <a:ea typeface="ＭＳ Ｐゴシック"/>
                <a:cs typeface="ＭＳ Ｐゴシック"/>
              </a:rPr>
              <a:t>A Seamless System of Coverage</a:t>
            </a:r>
          </a:p>
        </p:txBody>
      </p:sp>
      <p:sp>
        <p:nvSpPr>
          <p:cNvPr id="88066" name="Content Placeholder 2"/>
          <p:cNvSpPr>
            <a:spLocks noGrp="1"/>
          </p:cNvSpPr>
          <p:nvPr>
            <p:ph idx="1"/>
          </p:nvPr>
        </p:nvSpPr>
        <p:spPr>
          <a:xfrm>
            <a:off x="180975" y="1295400"/>
            <a:ext cx="8753475" cy="5108575"/>
          </a:xfrm>
        </p:spPr>
        <p:txBody>
          <a:bodyPr>
            <a:normAutofit fontScale="85000" lnSpcReduction="20000"/>
          </a:bodyPr>
          <a:lstStyle/>
          <a:p>
            <a:pPr eaLnBrk="1" hangingPunct="1">
              <a:lnSpc>
                <a:spcPts val="400"/>
              </a:lnSpc>
              <a:spcBef>
                <a:spcPts val="600"/>
              </a:spcBef>
              <a:buClr>
                <a:srgbClr val="FFC000"/>
              </a:buClr>
              <a:buFont typeface="Arial" charset="0"/>
              <a:buNone/>
            </a:pPr>
            <a:endParaRPr lang="en-US" sz="1000" dirty="0" smtClean="0">
              <a:ea typeface="ＭＳ Ｐゴシック"/>
              <a:cs typeface="ＭＳ Ｐゴシック"/>
            </a:endParaRPr>
          </a:p>
          <a:p>
            <a:pPr eaLnBrk="1" hangingPunct="1">
              <a:lnSpc>
                <a:spcPct val="120000"/>
              </a:lnSpc>
              <a:buClr>
                <a:schemeClr val="tx1"/>
              </a:buClr>
            </a:pPr>
            <a:r>
              <a:rPr lang="en-US" sz="3000" dirty="0" smtClean="0">
                <a:latin typeface="Calibri" pitchFamily="34" charset="0"/>
                <a:ea typeface="ＭＳ Ｐゴシック"/>
                <a:cs typeface="ＭＳ Ｐゴシック"/>
              </a:rPr>
              <a:t>Single, streamlined application for all insurance affordability programs</a:t>
            </a:r>
          </a:p>
          <a:p>
            <a:pPr eaLnBrk="1" hangingPunct="1">
              <a:lnSpc>
                <a:spcPct val="120000"/>
              </a:lnSpc>
              <a:buClr>
                <a:schemeClr val="tx1"/>
              </a:buClr>
            </a:pPr>
            <a:r>
              <a:rPr lang="en-US" sz="3000" dirty="0" smtClean="0">
                <a:latin typeface="Calibri" pitchFamily="34" charset="0"/>
                <a:ea typeface="ＭＳ Ｐゴシック"/>
                <a:cs typeface="ＭＳ Ｐゴシック"/>
              </a:rPr>
              <a:t>Coordinated policies across Medicaid, CHIP and the Marketplace (Exchanges)</a:t>
            </a:r>
          </a:p>
          <a:p>
            <a:pPr eaLnBrk="1" hangingPunct="1">
              <a:lnSpc>
                <a:spcPct val="120000"/>
              </a:lnSpc>
              <a:buClr>
                <a:schemeClr val="tx1"/>
              </a:buClr>
            </a:pPr>
            <a:r>
              <a:rPr lang="en-US" sz="3000" dirty="0" smtClean="0">
                <a:latin typeface="Calibri" pitchFamily="34" charset="0"/>
                <a:ea typeface="ＭＳ Ｐゴシック"/>
                <a:cs typeface="ＭＳ Ｐゴシック"/>
              </a:rPr>
              <a:t>New website that provides program information and facilitates enrollment in all insurance affordability programs</a:t>
            </a:r>
          </a:p>
          <a:p>
            <a:pPr eaLnBrk="1" hangingPunct="1">
              <a:lnSpc>
                <a:spcPct val="120000"/>
              </a:lnSpc>
              <a:buClr>
                <a:schemeClr val="tx1"/>
              </a:buClr>
            </a:pPr>
            <a:r>
              <a:rPr lang="en-US" sz="3000" dirty="0" smtClean="0">
                <a:latin typeface="Calibri" pitchFamily="34" charset="0"/>
                <a:ea typeface="ＭＳ Ｐゴシック"/>
                <a:cs typeface="ＭＳ Ｐゴシック"/>
              </a:rPr>
              <a:t>New standards and guidelines for ensuring a coordinated, accurate, and timely process</a:t>
            </a:r>
          </a:p>
          <a:p>
            <a:pPr lvl="1">
              <a:lnSpc>
                <a:spcPct val="120000"/>
              </a:lnSpc>
              <a:buClr>
                <a:schemeClr val="tx1"/>
              </a:buClr>
            </a:pPr>
            <a:r>
              <a:rPr lang="en-US" dirty="0" smtClean="0">
                <a:latin typeface="Calibri" pitchFamily="34" charset="0"/>
                <a:ea typeface="ＭＳ Ｐゴシック"/>
                <a:cs typeface="ＭＳ Ｐゴシック"/>
              </a:rPr>
              <a:t>Performing eligibility determinations</a:t>
            </a:r>
          </a:p>
          <a:p>
            <a:pPr lvl="1">
              <a:lnSpc>
                <a:spcPct val="120000"/>
              </a:lnSpc>
              <a:buClr>
                <a:schemeClr val="tx1"/>
              </a:buClr>
            </a:pPr>
            <a:r>
              <a:rPr lang="en-US" dirty="0" smtClean="0">
                <a:latin typeface="Calibri" pitchFamily="34" charset="0"/>
                <a:ea typeface="ＭＳ Ｐゴシック"/>
                <a:cs typeface="ＭＳ Ｐゴシック"/>
              </a:rPr>
              <a:t>Transferring information to other insurance affordability programs</a:t>
            </a:r>
          </a:p>
          <a:p>
            <a:pPr eaLnBrk="1" hangingPunct="1">
              <a:lnSpc>
                <a:spcPts val="2700"/>
              </a:lnSpc>
              <a:spcAft>
                <a:spcPts val="600"/>
              </a:spcAft>
              <a:buClr>
                <a:srgbClr val="FFCC00"/>
              </a:buClr>
              <a:buFont typeface="Wingdings" pitchFamily="2" charset="2"/>
              <a:buChar char="v"/>
            </a:pPr>
            <a:endParaRPr lang="en-US" sz="2800" dirty="0" smtClean="0">
              <a:solidFill>
                <a:srgbClr val="003192"/>
              </a:solidFill>
              <a:latin typeface="Calibri" pitchFamily="34" charset="0"/>
              <a:ea typeface="ＭＳ Ｐゴシック"/>
              <a:cs typeface="ＭＳ Ｐゴシック"/>
            </a:endParaRPr>
          </a:p>
          <a:p>
            <a:pPr eaLnBrk="1" hangingPunct="1">
              <a:lnSpc>
                <a:spcPts val="2700"/>
              </a:lnSpc>
              <a:spcAft>
                <a:spcPts val="600"/>
              </a:spcAft>
              <a:buClr>
                <a:srgbClr val="FFCC00"/>
              </a:buClr>
              <a:buFont typeface="Wingdings" pitchFamily="2" charset="2"/>
              <a:buChar char="v"/>
            </a:pPr>
            <a:endParaRPr lang="en-US" sz="2800" dirty="0" smtClean="0">
              <a:solidFill>
                <a:srgbClr val="003192"/>
              </a:solidFill>
              <a:latin typeface="Calibri" pitchFamily="34" charset="0"/>
              <a:ea typeface="ＭＳ Ｐゴシック"/>
              <a:cs typeface="ＭＳ Ｐゴシック"/>
            </a:endParaRPr>
          </a:p>
          <a:p>
            <a:pPr eaLnBrk="1" hangingPunct="1">
              <a:lnSpc>
                <a:spcPts val="2700"/>
              </a:lnSpc>
              <a:spcAft>
                <a:spcPts val="600"/>
              </a:spcAft>
              <a:buClr>
                <a:srgbClr val="FFCC00"/>
              </a:buClr>
              <a:buFont typeface="Wingdings" pitchFamily="2" charset="2"/>
              <a:buChar char="v"/>
            </a:pPr>
            <a:endParaRPr lang="en-US" sz="2800" dirty="0" smtClean="0">
              <a:solidFill>
                <a:srgbClr val="003192"/>
              </a:solidFill>
              <a:latin typeface="Calibri" pitchFamily="34" charset="0"/>
              <a:ea typeface="ＭＳ Ｐゴシック"/>
              <a:cs typeface="ＭＳ Ｐゴシック"/>
            </a:endParaRPr>
          </a:p>
          <a:p>
            <a:pPr eaLnBrk="1" hangingPunct="1">
              <a:lnSpc>
                <a:spcPts val="2700"/>
              </a:lnSpc>
              <a:spcAft>
                <a:spcPts val="600"/>
              </a:spcAft>
              <a:buClr>
                <a:srgbClr val="FFCC00"/>
              </a:buClr>
              <a:buFont typeface="Wingdings" pitchFamily="2" charset="2"/>
              <a:buChar char="v"/>
            </a:pPr>
            <a:endParaRPr lang="en-US" sz="2800" dirty="0" smtClean="0">
              <a:solidFill>
                <a:srgbClr val="003192"/>
              </a:solidFill>
              <a:latin typeface="Calibri" pitchFamily="34" charset="0"/>
              <a:ea typeface="ＭＳ Ｐゴシック"/>
              <a:cs typeface="ＭＳ Ｐゴシック"/>
            </a:endParaRPr>
          </a:p>
          <a:p>
            <a:pPr eaLnBrk="1" hangingPunct="1">
              <a:spcAft>
                <a:spcPts val="600"/>
              </a:spcAft>
              <a:buClr>
                <a:srgbClr val="FFCC00"/>
              </a:buClr>
              <a:buFont typeface="Wingdings" pitchFamily="2" charset="2"/>
              <a:buChar char="v"/>
            </a:pPr>
            <a:endParaRPr lang="en-US" sz="2800" dirty="0" smtClean="0">
              <a:solidFill>
                <a:srgbClr val="003192"/>
              </a:solidFill>
              <a:latin typeface="Calibri" pitchFamily="34" charset="0"/>
              <a:ea typeface="ＭＳ Ｐゴシック"/>
              <a:cs typeface="ＭＳ Ｐゴシック"/>
            </a:endParaRPr>
          </a:p>
          <a:p>
            <a:pPr eaLnBrk="1" hangingPunct="1">
              <a:spcAft>
                <a:spcPts val="600"/>
              </a:spcAft>
              <a:buClr>
                <a:srgbClr val="FFCC00"/>
              </a:buClr>
              <a:buFont typeface="Wingdings" pitchFamily="2" charset="2"/>
              <a:buChar char="v"/>
            </a:pPr>
            <a:endParaRPr lang="en-US" sz="2800" dirty="0" smtClean="0">
              <a:solidFill>
                <a:srgbClr val="003192"/>
              </a:solidFill>
              <a:latin typeface="Calibri" pitchFamily="34" charset="0"/>
              <a:ea typeface="ＭＳ Ｐゴシック"/>
              <a:cs typeface="ＭＳ Ｐゴシック"/>
            </a:endParaRPr>
          </a:p>
          <a:p>
            <a:pPr eaLnBrk="1" hangingPunct="1">
              <a:spcAft>
                <a:spcPts val="600"/>
              </a:spcAft>
              <a:buClr>
                <a:srgbClr val="FFCC00"/>
              </a:buClr>
              <a:buFont typeface="Arial" charset="0"/>
              <a:buNone/>
            </a:pPr>
            <a:endParaRPr lang="en-US" sz="2800" dirty="0" smtClean="0">
              <a:solidFill>
                <a:srgbClr val="003192"/>
              </a:solidFill>
              <a:latin typeface="Calibri" pitchFamily="34" charset="0"/>
              <a:ea typeface="ＭＳ Ｐゴシック"/>
              <a:cs typeface="ＭＳ Ｐゴシック"/>
            </a:endParaRPr>
          </a:p>
          <a:p>
            <a:pPr eaLnBrk="1" hangingPunct="1">
              <a:buFont typeface="Arial" charset="0"/>
              <a:buNone/>
            </a:pPr>
            <a:endParaRPr lang="en-US" sz="1100" dirty="0" smtClean="0">
              <a:ea typeface="ＭＳ Ｐゴシック"/>
              <a:cs typeface="ＭＳ Ｐゴシック"/>
            </a:endParaRPr>
          </a:p>
        </p:txBody>
      </p:sp>
      <p:sp>
        <p:nvSpPr>
          <p:cNvPr id="88067" name="Slide Number Placeholder 3"/>
          <p:cNvSpPr>
            <a:spLocks noGrp="1"/>
          </p:cNvSpPr>
          <p:nvPr>
            <p:ph type="sldNum" sz="quarter" idx="4294967295"/>
          </p:nvPr>
        </p:nvSpPr>
        <p:spPr bwMode="auto">
          <a:xfrm>
            <a:off x="6553200" y="6356350"/>
            <a:ext cx="2133600" cy="365125"/>
          </a:xfrm>
          <a:prstGeom prst="rect">
            <a:avLst/>
          </a:prstGeom>
          <a:noFill/>
          <a:ln>
            <a:miter lim="800000"/>
            <a:headEnd/>
            <a:tailEnd/>
          </a:ln>
        </p:spPr>
        <p:txBody>
          <a:bodyPr/>
          <a:lstStyle/>
          <a:p>
            <a:fld id="{B19BE825-6BC2-4B09-9E2C-C6F4531F054C}" type="slidenum">
              <a:rPr lang="en-US" smtClean="0">
                <a:ea typeface="ＭＳ Ｐゴシック"/>
                <a:cs typeface="ＭＳ Ｐゴシック"/>
              </a:rPr>
              <a:pPr/>
              <a:t>41</a:t>
            </a:fld>
            <a:endParaRPr lang="en-US" dirty="0" smtClean="0">
              <a:ea typeface="ＭＳ Ｐゴシック"/>
              <a:cs typeface="ＭＳ Ｐゴシック"/>
            </a:endParaRPr>
          </a:p>
        </p:txBody>
      </p:sp>
      <p:sp>
        <p:nvSpPr>
          <p:cNvPr id="5" name="Date Placeholder 4"/>
          <p:cNvSpPr>
            <a:spLocks noGrp="1"/>
          </p:cNvSpPr>
          <p:nvPr>
            <p:ph type="dt" sz="half" idx="2"/>
          </p:nvPr>
        </p:nvSpPr>
        <p:spPr/>
        <p:txBody>
          <a:bodyPr/>
          <a:lstStyle/>
          <a:p>
            <a:r>
              <a:rPr lang="en-US" smtClean="0"/>
              <a:t>04/02/2012</a:t>
            </a:r>
            <a:endParaRPr lang="en-US" dirty="0"/>
          </a:p>
        </p:txBody>
      </p:sp>
      <p:sp>
        <p:nvSpPr>
          <p:cNvPr id="6" name="Footer Placeholder 5"/>
          <p:cNvSpPr>
            <a:spLocks noGrp="1"/>
          </p:cNvSpPr>
          <p:nvPr>
            <p:ph type="ftr" sz="quarter" idx="3"/>
          </p:nvPr>
        </p:nvSpPr>
        <p:spPr/>
        <p:txBody>
          <a:bodyPr/>
          <a:lstStyle/>
          <a:p>
            <a:r>
              <a:rPr lang="en-US" smtClean="0"/>
              <a:t>Medicaid and the Children's Health Insurance Program</a:t>
            </a:r>
            <a:endParaRPr lang="en-US" dirty="0"/>
          </a:p>
        </p:txBody>
      </p:sp>
    </p:spTree>
  </p:cSld>
  <p:clrMapOvr>
    <a:masterClrMapping/>
  </p:clrMapOvr>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5" name="Title 1"/>
          <p:cNvSpPr>
            <a:spLocks noGrp="1"/>
          </p:cNvSpPr>
          <p:nvPr>
            <p:ph type="title"/>
          </p:nvPr>
        </p:nvSpPr>
        <p:spPr>
          <a:xfrm>
            <a:off x="466725" y="182563"/>
            <a:ext cx="8229600" cy="1143000"/>
          </a:xfrm>
        </p:spPr>
        <p:txBody>
          <a:bodyPr/>
          <a:lstStyle/>
          <a:p>
            <a:pPr eaLnBrk="1" hangingPunct="1"/>
            <a:r>
              <a:rPr lang="en-US" sz="3600" dirty="0" smtClean="0">
                <a:ea typeface="ＭＳ Ｐゴシック"/>
                <a:cs typeface="ＭＳ Ｐゴシック"/>
              </a:rPr>
              <a:t>Next Steps for CMS</a:t>
            </a:r>
          </a:p>
        </p:txBody>
      </p:sp>
      <p:sp>
        <p:nvSpPr>
          <p:cNvPr id="88066" name="Content Placeholder 2"/>
          <p:cNvSpPr>
            <a:spLocks noGrp="1"/>
          </p:cNvSpPr>
          <p:nvPr>
            <p:ph idx="1"/>
          </p:nvPr>
        </p:nvSpPr>
        <p:spPr>
          <a:xfrm>
            <a:off x="180975" y="1557338"/>
            <a:ext cx="8753475" cy="4846637"/>
          </a:xfrm>
        </p:spPr>
        <p:txBody>
          <a:bodyPr>
            <a:normAutofit lnSpcReduction="10000"/>
          </a:bodyPr>
          <a:lstStyle/>
          <a:p>
            <a:pPr eaLnBrk="1" hangingPunct="1">
              <a:lnSpc>
                <a:spcPts val="400"/>
              </a:lnSpc>
              <a:spcBef>
                <a:spcPts val="600"/>
              </a:spcBef>
              <a:buClr>
                <a:srgbClr val="FFC000"/>
              </a:buClr>
              <a:buFont typeface="Arial" charset="0"/>
              <a:buNone/>
            </a:pPr>
            <a:endParaRPr lang="en-US" sz="1000" dirty="0" smtClean="0">
              <a:ea typeface="ＭＳ Ｐゴシック"/>
              <a:cs typeface="ＭＳ Ｐゴシック"/>
            </a:endParaRPr>
          </a:p>
          <a:p>
            <a:pPr eaLnBrk="1" hangingPunct="1">
              <a:buClr>
                <a:schemeClr val="tx1"/>
              </a:buClr>
            </a:pPr>
            <a:r>
              <a:rPr lang="en-US" sz="2800" dirty="0" smtClean="0">
                <a:latin typeface="Calibri" pitchFamily="34" charset="0"/>
                <a:ea typeface="ＭＳ Ｐゴシック"/>
                <a:cs typeface="ＭＳ Ｐゴシック"/>
              </a:rPr>
              <a:t>Shift from policy development to working with states on implementation/operations</a:t>
            </a:r>
          </a:p>
          <a:p>
            <a:pPr eaLnBrk="1" hangingPunct="1">
              <a:buClr>
                <a:schemeClr val="tx1"/>
              </a:buClr>
            </a:pPr>
            <a:r>
              <a:rPr lang="en-US" sz="2800" dirty="0" smtClean="0">
                <a:latin typeface="Calibri" pitchFamily="34" charset="0"/>
                <a:ea typeface="ＭＳ Ｐゴシック"/>
                <a:cs typeface="ＭＳ Ｐゴシック"/>
              </a:rPr>
              <a:t>Work with states to assist with transitions from waivers </a:t>
            </a:r>
          </a:p>
          <a:p>
            <a:pPr eaLnBrk="1" hangingPunct="1">
              <a:buClr>
                <a:schemeClr val="tx1"/>
              </a:buClr>
            </a:pPr>
            <a:r>
              <a:rPr lang="en-US" sz="2800" dirty="0" smtClean="0">
                <a:latin typeface="Calibri" pitchFamily="34" charset="0"/>
                <a:ea typeface="ＭＳ Ｐゴシック"/>
                <a:cs typeface="ＭＳ Ｐゴシック"/>
              </a:rPr>
              <a:t>Provide technical assistance to states on systems development, policy and operations</a:t>
            </a:r>
          </a:p>
          <a:p>
            <a:pPr>
              <a:buClr>
                <a:schemeClr val="tx1"/>
              </a:buClr>
            </a:pPr>
            <a:r>
              <a:rPr lang="en-US" sz="2800" dirty="0" smtClean="0">
                <a:latin typeface="Calibri" pitchFamily="34" charset="0"/>
                <a:ea typeface="ＭＳ Ｐゴシック"/>
                <a:cs typeface="ＭＳ Ｐゴシック"/>
              </a:rPr>
              <a:t>Create State Operations and Technical Assistance (SOTA) teams </a:t>
            </a:r>
          </a:p>
          <a:p>
            <a:pPr lvl="1">
              <a:buClr>
                <a:schemeClr val="tx1"/>
              </a:buClr>
            </a:pPr>
            <a:r>
              <a:rPr lang="en-US" dirty="0" smtClean="0">
                <a:latin typeface="Calibri" pitchFamily="34" charset="0"/>
                <a:ea typeface="ＭＳ Ｐゴシック"/>
                <a:cs typeface="ＭＳ Ｐゴシック"/>
              </a:rPr>
              <a:t>To provide coordinated point of contact and support</a:t>
            </a:r>
          </a:p>
          <a:p>
            <a:pPr eaLnBrk="1" hangingPunct="1">
              <a:buClr>
                <a:schemeClr val="tx1"/>
              </a:buClr>
            </a:pPr>
            <a:r>
              <a:rPr lang="en-US" sz="2800" dirty="0" smtClean="0">
                <a:latin typeface="Calibri" pitchFamily="34" charset="0"/>
                <a:ea typeface="ＭＳ Ｐゴシック"/>
                <a:cs typeface="ＭＳ Ｐゴシック"/>
              </a:rPr>
              <a:t>Partnership with states to develop state based Marketplace (Exchanges)</a:t>
            </a:r>
          </a:p>
          <a:p>
            <a:pPr eaLnBrk="1" hangingPunct="1">
              <a:lnSpc>
                <a:spcPts val="2700"/>
              </a:lnSpc>
              <a:spcAft>
                <a:spcPts val="600"/>
              </a:spcAft>
              <a:buClr>
                <a:srgbClr val="FFCC00"/>
              </a:buClr>
              <a:buFont typeface="Wingdings" pitchFamily="2" charset="2"/>
              <a:buChar char="v"/>
            </a:pPr>
            <a:endParaRPr lang="en-US" sz="2800" dirty="0" smtClean="0">
              <a:solidFill>
                <a:srgbClr val="003192"/>
              </a:solidFill>
              <a:latin typeface="Calibri" pitchFamily="34" charset="0"/>
              <a:ea typeface="ＭＳ Ｐゴシック"/>
              <a:cs typeface="ＭＳ Ｐゴシック"/>
            </a:endParaRPr>
          </a:p>
          <a:p>
            <a:pPr eaLnBrk="1" hangingPunct="1">
              <a:lnSpc>
                <a:spcPts val="2700"/>
              </a:lnSpc>
              <a:spcAft>
                <a:spcPts val="600"/>
              </a:spcAft>
              <a:buClr>
                <a:srgbClr val="FFCC00"/>
              </a:buClr>
              <a:buFont typeface="Wingdings" pitchFamily="2" charset="2"/>
              <a:buChar char="v"/>
            </a:pPr>
            <a:endParaRPr lang="en-US" sz="2800" dirty="0" smtClean="0">
              <a:solidFill>
                <a:srgbClr val="003192"/>
              </a:solidFill>
              <a:latin typeface="Calibri" pitchFamily="34" charset="0"/>
              <a:ea typeface="ＭＳ Ｐゴシック"/>
              <a:cs typeface="ＭＳ Ｐゴシック"/>
            </a:endParaRPr>
          </a:p>
          <a:p>
            <a:pPr eaLnBrk="1" hangingPunct="1">
              <a:lnSpc>
                <a:spcPts val="2700"/>
              </a:lnSpc>
              <a:spcAft>
                <a:spcPts val="600"/>
              </a:spcAft>
              <a:buClr>
                <a:srgbClr val="FFCC00"/>
              </a:buClr>
              <a:buFont typeface="Wingdings" pitchFamily="2" charset="2"/>
              <a:buChar char="v"/>
            </a:pPr>
            <a:endParaRPr lang="en-US" sz="2800" dirty="0" smtClean="0">
              <a:solidFill>
                <a:srgbClr val="003192"/>
              </a:solidFill>
              <a:latin typeface="Calibri" pitchFamily="34" charset="0"/>
              <a:ea typeface="ＭＳ Ｐゴシック"/>
              <a:cs typeface="ＭＳ Ｐゴシック"/>
            </a:endParaRPr>
          </a:p>
          <a:p>
            <a:pPr eaLnBrk="1" hangingPunct="1">
              <a:lnSpc>
                <a:spcPts val="2700"/>
              </a:lnSpc>
              <a:spcAft>
                <a:spcPts val="600"/>
              </a:spcAft>
              <a:buClr>
                <a:srgbClr val="FFCC00"/>
              </a:buClr>
              <a:buFont typeface="Wingdings" pitchFamily="2" charset="2"/>
              <a:buChar char="v"/>
            </a:pPr>
            <a:endParaRPr lang="en-US" sz="2800" dirty="0" smtClean="0">
              <a:solidFill>
                <a:srgbClr val="003192"/>
              </a:solidFill>
              <a:latin typeface="Calibri" pitchFamily="34" charset="0"/>
              <a:ea typeface="ＭＳ Ｐゴシック"/>
              <a:cs typeface="ＭＳ Ｐゴシック"/>
            </a:endParaRPr>
          </a:p>
          <a:p>
            <a:pPr eaLnBrk="1" hangingPunct="1">
              <a:spcAft>
                <a:spcPts val="600"/>
              </a:spcAft>
              <a:buClr>
                <a:srgbClr val="FFCC00"/>
              </a:buClr>
              <a:buFont typeface="Wingdings" pitchFamily="2" charset="2"/>
              <a:buChar char="v"/>
            </a:pPr>
            <a:endParaRPr lang="en-US" sz="2800" dirty="0" smtClean="0">
              <a:solidFill>
                <a:srgbClr val="003192"/>
              </a:solidFill>
              <a:latin typeface="Calibri" pitchFamily="34" charset="0"/>
              <a:ea typeface="ＭＳ Ｐゴシック"/>
              <a:cs typeface="ＭＳ Ｐゴシック"/>
            </a:endParaRPr>
          </a:p>
          <a:p>
            <a:pPr eaLnBrk="1" hangingPunct="1">
              <a:spcAft>
                <a:spcPts val="600"/>
              </a:spcAft>
              <a:buClr>
                <a:srgbClr val="FFCC00"/>
              </a:buClr>
              <a:buFont typeface="Wingdings" pitchFamily="2" charset="2"/>
              <a:buChar char="v"/>
            </a:pPr>
            <a:endParaRPr lang="en-US" sz="2800" dirty="0" smtClean="0">
              <a:solidFill>
                <a:srgbClr val="003192"/>
              </a:solidFill>
              <a:latin typeface="Calibri" pitchFamily="34" charset="0"/>
              <a:ea typeface="ＭＳ Ｐゴシック"/>
              <a:cs typeface="ＭＳ Ｐゴシック"/>
            </a:endParaRPr>
          </a:p>
          <a:p>
            <a:pPr eaLnBrk="1" hangingPunct="1">
              <a:spcAft>
                <a:spcPts val="600"/>
              </a:spcAft>
              <a:buClr>
                <a:srgbClr val="FFCC00"/>
              </a:buClr>
              <a:buFont typeface="Arial" charset="0"/>
              <a:buNone/>
            </a:pPr>
            <a:endParaRPr lang="en-US" sz="2800" dirty="0" smtClean="0">
              <a:solidFill>
                <a:srgbClr val="003192"/>
              </a:solidFill>
              <a:latin typeface="Calibri" pitchFamily="34" charset="0"/>
              <a:ea typeface="ＭＳ Ｐゴシック"/>
              <a:cs typeface="ＭＳ Ｐゴシック"/>
            </a:endParaRPr>
          </a:p>
          <a:p>
            <a:pPr eaLnBrk="1" hangingPunct="1">
              <a:buFont typeface="Arial" charset="0"/>
              <a:buNone/>
            </a:pPr>
            <a:endParaRPr lang="en-US" sz="1100" dirty="0" smtClean="0">
              <a:ea typeface="ＭＳ Ｐゴシック"/>
              <a:cs typeface="ＭＳ Ｐゴシック"/>
            </a:endParaRPr>
          </a:p>
        </p:txBody>
      </p:sp>
      <p:sp>
        <p:nvSpPr>
          <p:cNvPr id="88067" name="Slide Number Placeholder 3"/>
          <p:cNvSpPr>
            <a:spLocks noGrp="1"/>
          </p:cNvSpPr>
          <p:nvPr>
            <p:ph type="sldNum" sz="quarter" idx="4294967295"/>
          </p:nvPr>
        </p:nvSpPr>
        <p:spPr bwMode="auto">
          <a:xfrm>
            <a:off x="6553200" y="6356350"/>
            <a:ext cx="2133600" cy="365125"/>
          </a:xfrm>
          <a:prstGeom prst="rect">
            <a:avLst/>
          </a:prstGeom>
          <a:noFill/>
          <a:ln>
            <a:miter lim="800000"/>
            <a:headEnd/>
            <a:tailEnd/>
          </a:ln>
        </p:spPr>
        <p:txBody>
          <a:bodyPr/>
          <a:lstStyle/>
          <a:p>
            <a:fld id="{B19BE825-6BC2-4B09-9E2C-C6F4531F054C}" type="slidenum">
              <a:rPr lang="en-US" smtClean="0">
                <a:ea typeface="ＭＳ Ｐゴシック"/>
                <a:cs typeface="ＭＳ Ｐゴシック"/>
              </a:rPr>
              <a:pPr/>
              <a:t>42</a:t>
            </a:fld>
            <a:endParaRPr lang="en-US" dirty="0" smtClean="0">
              <a:ea typeface="ＭＳ Ｐゴシック"/>
              <a:cs typeface="ＭＳ Ｐゴシック"/>
            </a:endParaRPr>
          </a:p>
        </p:txBody>
      </p:sp>
      <p:sp>
        <p:nvSpPr>
          <p:cNvPr id="5" name="Date Placeholder 4"/>
          <p:cNvSpPr>
            <a:spLocks noGrp="1"/>
          </p:cNvSpPr>
          <p:nvPr>
            <p:ph type="dt" sz="half" idx="2"/>
          </p:nvPr>
        </p:nvSpPr>
        <p:spPr/>
        <p:txBody>
          <a:bodyPr/>
          <a:lstStyle/>
          <a:p>
            <a:r>
              <a:rPr lang="en-US" smtClean="0"/>
              <a:t>04/02/2012</a:t>
            </a:r>
            <a:endParaRPr lang="en-US" dirty="0"/>
          </a:p>
        </p:txBody>
      </p:sp>
      <p:sp>
        <p:nvSpPr>
          <p:cNvPr id="6" name="Footer Placeholder 5"/>
          <p:cNvSpPr>
            <a:spLocks noGrp="1"/>
          </p:cNvSpPr>
          <p:nvPr>
            <p:ph type="ftr" sz="quarter" idx="3"/>
          </p:nvPr>
        </p:nvSpPr>
        <p:spPr/>
        <p:txBody>
          <a:bodyPr/>
          <a:lstStyle/>
          <a:p>
            <a:r>
              <a:rPr lang="en-US" smtClean="0"/>
              <a:t>Medicaid and the Children's Health Insurance Program</a:t>
            </a:r>
            <a:endParaRPr lang="en-US" dirty="0"/>
          </a:p>
        </p:txBody>
      </p:sp>
    </p:spTree>
  </p:cSld>
  <p:clrMapOvr>
    <a:masterClrMapping/>
  </p:clrMapOvr>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pPr>
              <a:defRPr/>
            </a:pPr>
            <a:r>
              <a:rPr lang="en-US" smtClean="0"/>
              <a:t>04/02/2012</a:t>
            </a:r>
            <a:endParaRPr lang="en-US" dirty="0"/>
          </a:p>
        </p:txBody>
      </p:sp>
      <p:sp>
        <p:nvSpPr>
          <p:cNvPr id="6" name="Footer Placeholder 5"/>
          <p:cNvSpPr>
            <a:spLocks noGrp="1"/>
          </p:cNvSpPr>
          <p:nvPr>
            <p:ph type="ftr" sz="quarter" idx="11"/>
          </p:nvPr>
        </p:nvSpPr>
        <p:spPr/>
        <p:txBody>
          <a:bodyPr/>
          <a:lstStyle/>
          <a:p>
            <a:pPr>
              <a:defRPr/>
            </a:pPr>
            <a:r>
              <a:rPr lang="en-US" smtClean="0"/>
              <a:t>Medicaid and the Children's Health Insurance Program</a:t>
            </a:r>
            <a:endParaRPr lang="en-US" dirty="0"/>
          </a:p>
        </p:txBody>
      </p:sp>
      <p:sp>
        <p:nvSpPr>
          <p:cNvPr id="5" name="Slide Number Placeholder 4"/>
          <p:cNvSpPr>
            <a:spLocks noGrp="1"/>
          </p:cNvSpPr>
          <p:nvPr>
            <p:ph type="sldNum" sz="quarter" idx="12"/>
          </p:nvPr>
        </p:nvSpPr>
        <p:spPr/>
        <p:txBody>
          <a:bodyPr/>
          <a:lstStyle/>
          <a:p>
            <a:pPr>
              <a:defRPr/>
            </a:pPr>
            <a:fld id="{0AFA3213-411C-4898-9B28-ADC9D0554F7D}" type="slidenum">
              <a:rPr lang="en-US" smtClean="0"/>
              <a:pPr>
                <a:defRPr/>
              </a:pPr>
              <a:t>43</a:t>
            </a:fld>
            <a:endParaRPr lang="en-US" dirty="0"/>
          </a:p>
        </p:txBody>
      </p:sp>
      <p:sp>
        <p:nvSpPr>
          <p:cNvPr id="37890" name="Content Placeholder 1"/>
          <p:cNvSpPr>
            <a:spLocks noGrp="1"/>
          </p:cNvSpPr>
          <p:nvPr>
            <p:ph idx="1"/>
          </p:nvPr>
        </p:nvSpPr>
        <p:spPr/>
        <p:txBody>
          <a:bodyPr anchor="t" anchorCtr="0">
            <a:normAutofit/>
          </a:bodyPr>
          <a:lstStyle/>
          <a:p>
            <a:pPr marL="287338" indent="-287338" algn="l" eaLnBrk="1" hangingPunct="1">
              <a:buFont typeface="Wingdings" pitchFamily="2" charset="2"/>
              <a:buChar char="§"/>
            </a:pPr>
            <a:r>
              <a:rPr lang="en-US" sz="3200" dirty="0" smtClean="0">
                <a:cs typeface="Arial" charset="0"/>
              </a:rPr>
              <a:t>A brief overview of Medicare Savings Programs (MSP)</a:t>
            </a:r>
          </a:p>
        </p:txBody>
      </p:sp>
      <p:sp>
        <p:nvSpPr>
          <p:cNvPr id="8" name="Title 7"/>
          <p:cNvSpPr>
            <a:spLocks noGrp="1"/>
          </p:cNvSpPr>
          <p:nvPr>
            <p:ph type="title"/>
          </p:nvPr>
        </p:nvSpPr>
        <p:spPr/>
        <p:txBody>
          <a:bodyPr/>
          <a:lstStyle/>
          <a:p>
            <a:r>
              <a:rPr lang="en-US" dirty="0" smtClean="0"/>
              <a:t>2. Medicare Savings Programs (MSP)</a:t>
            </a:r>
            <a:endParaRPr lang="en-US" dirty="0"/>
          </a:p>
        </p:txBody>
      </p:sp>
    </p:spTree>
  </p:cSld>
  <p:clrMapOvr>
    <a:masterClrMapping/>
  </p:clrMapOvr>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ChangeArrowheads="1"/>
          </p:cNvSpPr>
          <p:nvPr>
            <p:ph type="title"/>
          </p:nvPr>
        </p:nvSpPr>
        <p:spPr/>
        <p:txBody>
          <a:bodyPr/>
          <a:lstStyle/>
          <a:p>
            <a:pPr eaLnBrk="1" hangingPunct="1"/>
            <a:r>
              <a:rPr lang="en-US" dirty="0" smtClean="0">
                <a:cs typeface="Arial" charset="0"/>
              </a:rPr>
              <a:t>Medicare Savings Programs</a:t>
            </a:r>
          </a:p>
        </p:txBody>
      </p:sp>
      <p:sp>
        <p:nvSpPr>
          <p:cNvPr id="30723" name="Rectangle 3"/>
          <p:cNvSpPr>
            <a:spLocks noGrp="1" noChangeArrowheads="1"/>
          </p:cNvSpPr>
          <p:nvPr>
            <p:ph idx="1"/>
          </p:nvPr>
        </p:nvSpPr>
        <p:spPr/>
        <p:txBody>
          <a:bodyPr>
            <a:normAutofit/>
          </a:bodyPr>
          <a:lstStyle/>
          <a:p>
            <a:pPr marL="284163" lvl="1" indent="-284163" eaLnBrk="1" hangingPunct="1">
              <a:buFont typeface="Wingdings" pitchFamily="2" charset="2"/>
              <a:buChar char="§"/>
            </a:pPr>
            <a:r>
              <a:rPr lang="en-US" dirty="0" smtClean="0"/>
              <a:t>Help from state for people with limited income and resources</a:t>
            </a:r>
          </a:p>
          <a:p>
            <a:pPr marL="284163" lvl="1" indent="-284163" eaLnBrk="1" hangingPunct="1">
              <a:buFont typeface="Wingdings" pitchFamily="2" charset="2"/>
              <a:buChar char="§"/>
            </a:pPr>
            <a:r>
              <a:rPr lang="en-US" dirty="0" smtClean="0"/>
              <a:t>Frequently have higher income/resource guidelines</a:t>
            </a:r>
          </a:p>
          <a:p>
            <a:pPr marL="284163" lvl="1" indent="-284163" eaLnBrk="1" hangingPunct="1">
              <a:buFont typeface="Wingdings" pitchFamily="2" charset="2"/>
              <a:buChar char="§"/>
            </a:pPr>
            <a:r>
              <a:rPr lang="en-US" dirty="0" smtClean="0"/>
              <a:t>Pay Medicare premiums</a:t>
            </a:r>
          </a:p>
          <a:p>
            <a:pPr marL="284163" lvl="1" indent="-284163" eaLnBrk="1" hangingPunct="1">
              <a:buFont typeface="Wingdings" pitchFamily="2" charset="2"/>
              <a:buChar char="§"/>
            </a:pPr>
            <a:r>
              <a:rPr lang="en-US" dirty="0" smtClean="0"/>
              <a:t>May pay Medicare deductibles and coinsurance</a:t>
            </a:r>
          </a:p>
          <a:p>
            <a:pPr marL="284163" lvl="1" indent="-284163" eaLnBrk="1" hangingPunct="1">
              <a:buFont typeface="Wingdings" pitchFamily="2" charset="2"/>
              <a:buChar char="§"/>
            </a:pPr>
            <a:r>
              <a:rPr lang="en-US" dirty="0" smtClean="0"/>
              <a:t>Income amounts updated annually with FPL</a:t>
            </a:r>
          </a:p>
          <a:p>
            <a:pPr eaLnBrk="1" hangingPunct="1"/>
            <a:r>
              <a:rPr lang="en-US" sz="2800" dirty="0" smtClean="0"/>
              <a:t>Some states offer their own programs</a:t>
            </a:r>
          </a:p>
        </p:txBody>
      </p:sp>
      <p:sp>
        <p:nvSpPr>
          <p:cNvPr id="30725" name="Date Placeholder 4"/>
          <p:cNvSpPr>
            <a:spLocks noGrp="1"/>
          </p:cNvSpPr>
          <p:nvPr>
            <p:ph type="dt" sz="half" idx="2"/>
          </p:nvPr>
        </p:nvSpPr>
        <p:spPr>
          <a:prstGeom prst="rect">
            <a:avLst/>
          </a:prstGeom>
        </p:spPr>
        <p:txBody>
          <a:bodyPr/>
          <a:lstStyle/>
          <a:p>
            <a:pPr>
              <a:defRPr/>
            </a:pPr>
            <a:r>
              <a:rPr lang="en-US" smtClean="0"/>
              <a:t>04/02/2012</a:t>
            </a:r>
            <a:endParaRPr lang="en-US" dirty="0"/>
          </a:p>
        </p:txBody>
      </p:sp>
      <p:sp>
        <p:nvSpPr>
          <p:cNvPr id="6" name="Footer Placeholder 5"/>
          <p:cNvSpPr>
            <a:spLocks noGrp="1"/>
          </p:cNvSpPr>
          <p:nvPr>
            <p:ph type="ftr" sz="quarter" idx="3"/>
          </p:nvPr>
        </p:nvSpPr>
        <p:spPr>
          <a:prstGeom prst="rect">
            <a:avLst/>
          </a:prstGeom>
        </p:spPr>
        <p:txBody>
          <a:bodyPr/>
          <a:lstStyle/>
          <a:p>
            <a:pPr>
              <a:defRPr/>
            </a:pPr>
            <a:r>
              <a:rPr lang="en-US" smtClean="0"/>
              <a:t>Medicaid and the Children's Health Insurance Program</a:t>
            </a:r>
            <a:endParaRPr lang="en-US" dirty="0"/>
          </a:p>
        </p:txBody>
      </p:sp>
      <p:sp>
        <p:nvSpPr>
          <p:cNvPr id="5" name="Slide Number Placeholder 4"/>
          <p:cNvSpPr>
            <a:spLocks noGrp="1"/>
          </p:cNvSpPr>
          <p:nvPr>
            <p:ph type="sldNum" sz="quarter" idx="4"/>
          </p:nvPr>
        </p:nvSpPr>
        <p:spPr>
          <a:prstGeom prst="rect">
            <a:avLst/>
          </a:prstGeom>
        </p:spPr>
        <p:txBody>
          <a:bodyPr/>
          <a:lstStyle/>
          <a:p>
            <a:pPr>
              <a:defRPr/>
            </a:pPr>
            <a:fld id="{5257DFA7-27F1-4391-8F2A-A87C8BDE8EA7}" type="slidenum">
              <a:rPr lang="en-US" smtClean="0"/>
              <a:pPr>
                <a:defRPr/>
              </a:pPr>
              <a:t>44</a:t>
            </a:fld>
            <a:endParaRPr lang="en-US" dirty="0"/>
          </a:p>
        </p:txBody>
      </p:sp>
    </p:spTree>
  </p:cSld>
  <p:clrMapOvr>
    <a:masterClrMapping/>
  </p:clrMapOvr>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endParaRPr lang="en-US" dirty="0"/>
          </a:p>
        </p:txBody>
      </p:sp>
      <p:graphicFrame>
        <p:nvGraphicFramePr>
          <p:cNvPr id="10" name="Content Placeholder 9"/>
          <p:cNvGraphicFramePr>
            <a:graphicFrameLocks noGrp="1"/>
          </p:cNvGraphicFramePr>
          <p:nvPr>
            <p:ph idx="1"/>
          </p:nvPr>
        </p:nvGraphicFramePr>
        <p:xfrm>
          <a:off x="457200" y="228600"/>
          <a:ext cx="8229600" cy="6019799"/>
        </p:xfrm>
        <a:graphic>
          <a:graphicData uri="http://schemas.openxmlformats.org/drawingml/2006/table">
            <a:tbl>
              <a:tblPr firstRow="1" bandRow="1">
                <a:effectLst>
                  <a:outerShdw blurRad="50800" dist="76200" dir="2700000" algn="tl" rotWithShape="0">
                    <a:prstClr val="black">
                      <a:alpha val="40000"/>
                    </a:prstClr>
                  </a:outerShdw>
                </a:effectLst>
                <a:tableStyleId>{5C22544A-7EE6-4342-B048-85BDC9FD1C3A}</a:tableStyleId>
              </a:tblPr>
              <a:tblGrid>
                <a:gridCol w="1303020"/>
                <a:gridCol w="5486400"/>
                <a:gridCol w="1440180"/>
              </a:tblGrid>
              <a:tr h="938451">
                <a:tc>
                  <a:txBody>
                    <a:bodyPr/>
                    <a:lstStyle/>
                    <a:p>
                      <a:pPr algn="ctr"/>
                      <a:r>
                        <a:rPr lang="en-US" sz="1800" dirty="0" smtClean="0">
                          <a:solidFill>
                            <a:schemeClr val="tx1"/>
                          </a:solidFill>
                          <a:latin typeface="Calibri" pitchFamily="34" charset="0"/>
                        </a:rPr>
                        <a:t>Medicare Savings Program</a:t>
                      </a:r>
                      <a:endParaRPr lang="en-US" sz="1800" dirty="0">
                        <a:solidFill>
                          <a:schemeClr val="tx1"/>
                        </a:solidFill>
                        <a:latin typeface="Calibri" pitchFamily="34" charset="0"/>
                      </a:endParaRPr>
                    </a:p>
                  </a:txBody>
                  <a:tcPr marL="89777" marR="8977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81A5D6"/>
                    </a:solidFill>
                  </a:tcPr>
                </a:tc>
                <a:tc>
                  <a:txBody>
                    <a:bodyPr/>
                    <a:lstStyle/>
                    <a:p>
                      <a:pPr algn="ctr"/>
                      <a:endParaRPr lang="en-US" sz="1800" dirty="0" smtClean="0">
                        <a:solidFill>
                          <a:schemeClr val="tx1"/>
                        </a:solidFill>
                        <a:latin typeface="Calibri" pitchFamily="34" charset="0"/>
                      </a:endParaRPr>
                    </a:p>
                    <a:p>
                      <a:pPr algn="ctr"/>
                      <a:endParaRPr lang="en-US" sz="1800" dirty="0" smtClean="0">
                        <a:solidFill>
                          <a:schemeClr val="tx1"/>
                        </a:solidFill>
                        <a:latin typeface="Calibri" pitchFamily="34" charset="0"/>
                      </a:endParaRPr>
                    </a:p>
                    <a:p>
                      <a:pPr algn="ctr"/>
                      <a:r>
                        <a:rPr lang="en-US" sz="1800" dirty="0" smtClean="0">
                          <a:solidFill>
                            <a:schemeClr val="tx1"/>
                          </a:solidFill>
                          <a:latin typeface="Calibri" pitchFamily="34" charset="0"/>
                        </a:rPr>
                        <a:t>Eligibility</a:t>
                      </a:r>
                      <a:endParaRPr lang="en-US" sz="1800" dirty="0">
                        <a:solidFill>
                          <a:schemeClr val="tx1"/>
                        </a:solidFill>
                        <a:latin typeface="Calibri" pitchFamily="34" charset="0"/>
                      </a:endParaRPr>
                    </a:p>
                  </a:txBody>
                  <a:tcPr marL="89777" marR="8977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81A5D6"/>
                    </a:solidFill>
                  </a:tcPr>
                </a:tc>
                <a:tc>
                  <a:txBody>
                    <a:bodyPr/>
                    <a:lstStyle/>
                    <a:p>
                      <a:pPr algn="ctr"/>
                      <a:endParaRPr lang="en-US" sz="1800" dirty="0" smtClean="0">
                        <a:solidFill>
                          <a:schemeClr val="tx1"/>
                        </a:solidFill>
                        <a:latin typeface="Calibri" pitchFamily="34" charset="0"/>
                      </a:endParaRPr>
                    </a:p>
                    <a:p>
                      <a:pPr algn="ctr"/>
                      <a:r>
                        <a:rPr lang="en-US" sz="1800" dirty="0" smtClean="0">
                          <a:solidFill>
                            <a:schemeClr val="tx1"/>
                          </a:solidFill>
                          <a:latin typeface="Calibri" pitchFamily="34" charset="0"/>
                        </a:rPr>
                        <a:t>Helps Pay Your</a:t>
                      </a:r>
                      <a:endParaRPr lang="en-US" sz="1800" dirty="0">
                        <a:solidFill>
                          <a:schemeClr val="tx1"/>
                        </a:solidFill>
                        <a:latin typeface="Calibri" pitchFamily="34" charset="0"/>
                      </a:endParaRPr>
                    </a:p>
                  </a:txBody>
                  <a:tcPr marL="89777" marR="8977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81A5D6"/>
                    </a:solidFill>
                  </a:tcPr>
                </a:tc>
              </a:tr>
              <a:tr h="2644725">
                <a:tc>
                  <a:txBody>
                    <a:bodyPr/>
                    <a:lstStyle/>
                    <a:p>
                      <a:r>
                        <a:rPr lang="en-US" sz="1800" b="0" dirty="0" smtClean="0">
                          <a:solidFill>
                            <a:schemeClr val="tx1"/>
                          </a:solidFill>
                          <a:latin typeface="Calibri" pitchFamily="34" charset="0"/>
                        </a:rPr>
                        <a:t>Qualified Medicare Beneficiary</a:t>
                      </a:r>
                    </a:p>
                    <a:p>
                      <a:r>
                        <a:rPr lang="en-US" sz="1800" b="0" dirty="0" smtClean="0">
                          <a:solidFill>
                            <a:schemeClr val="tx1"/>
                          </a:solidFill>
                          <a:latin typeface="Calibri" pitchFamily="34" charset="0"/>
                        </a:rPr>
                        <a:t>(QMB)</a:t>
                      </a:r>
                      <a:endParaRPr lang="en-US" sz="1800" b="0" dirty="0">
                        <a:solidFill>
                          <a:schemeClr val="tx1"/>
                        </a:solidFill>
                        <a:latin typeface="Calibri" pitchFamily="34" charset="0"/>
                      </a:endParaRPr>
                    </a:p>
                  </a:txBody>
                  <a:tcPr marL="89777" marR="8977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171450" lvl="0" indent="-171450">
                        <a:buFont typeface="Wingdings" pitchFamily="2" charset="2"/>
                        <a:buChar char="§"/>
                      </a:pPr>
                      <a:r>
                        <a:rPr lang="en-US" sz="1800" kern="1200" dirty="0" smtClean="0">
                          <a:solidFill>
                            <a:schemeClr val="dk1"/>
                          </a:solidFill>
                          <a:latin typeface="+mn-lt"/>
                          <a:ea typeface="+mn-ea"/>
                          <a:cs typeface="+mn-cs"/>
                        </a:rPr>
                        <a:t>Eligible for Medicare Part A</a:t>
                      </a:r>
                    </a:p>
                    <a:p>
                      <a:pPr marL="171450" lvl="0" indent="-171450">
                        <a:buFont typeface="Wingdings" pitchFamily="2" charset="2"/>
                        <a:buChar char="§"/>
                      </a:pPr>
                      <a:r>
                        <a:rPr lang="en-US" sz="1800" kern="1200" dirty="0" smtClean="0">
                          <a:solidFill>
                            <a:schemeClr val="dk1"/>
                          </a:solidFill>
                          <a:latin typeface="+mn-lt"/>
                          <a:ea typeface="+mn-ea"/>
                          <a:cs typeface="+mn-cs"/>
                        </a:rPr>
                        <a:t>Income not exceeding 100% FPL</a:t>
                      </a:r>
                    </a:p>
                    <a:p>
                      <a:pPr marL="171450" marR="0" lvl="0" indent="-171450" algn="l" defTabSz="914400" rtl="0" eaLnBrk="1" fontAlgn="auto" latinLnBrk="0" hangingPunct="1">
                        <a:lnSpc>
                          <a:spcPct val="100000"/>
                        </a:lnSpc>
                        <a:spcBef>
                          <a:spcPts val="0"/>
                        </a:spcBef>
                        <a:spcAft>
                          <a:spcPts val="0"/>
                        </a:spcAft>
                        <a:buClrTx/>
                        <a:buSzTx/>
                        <a:buFont typeface="Wingdings" pitchFamily="2" charset="2"/>
                        <a:buChar char="§"/>
                        <a:tabLst/>
                        <a:defRPr/>
                      </a:pPr>
                      <a:r>
                        <a:rPr lang="en-US" sz="1800" kern="1200" dirty="0" smtClean="0">
                          <a:solidFill>
                            <a:schemeClr val="dk1"/>
                          </a:solidFill>
                          <a:latin typeface="+mn-lt"/>
                          <a:ea typeface="+mn-ea"/>
                          <a:cs typeface="+mn-cs"/>
                        </a:rPr>
                        <a:t>Resources not exceeding the full LIS subsidy resource level</a:t>
                      </a:r>
                    </a:p>
                    <a:p>
                      <a:pPr marL="352425" lvl="1" indent="-176213">
                        <a:buFont typeface="Calibri" pitchFamily="34" charset="0"/>
                        <a:buChar char="–"/>
                      </a:pPr>
                      <a:r>
                        <a:rPr lang="en-US" sz="1800" kern="1200" dirty="0" smtClean="0">
                          <a:solidFill>
                            <a:schemeClr val="dk1"/>
                          </a:solidFill>
                          <a:latin typeface="+mn-lt"/>
                          <a:ea typeface="+mn-ea"/>
                          <a:cs typeface="+mn-cs"/>
                        </a:rPr>
                        <a:t>For 2012: $6,940 individual/$10,410 married couple </a:t>
                      </a:r>
                      <a:r>
                        <a:rPr lang="en-US" sz="1800" kern="1200" dirty="0" smtClean="0">
                          <a:solidFill>
                            <a:schemeClr val="tx1"/>
                          </a:solidFill>
                          <a:latin typeface="+mn-lt"/>
                          <a:ea typeface="+mn-ea"/>
                          <a:cs typeface="+mn-cs"/>
                        </a:rPr>
                        <a:t>living together with no other dependents</a:t>
                      </a:r>
                    </a:p>
                    <a:p>
                      <a:pPr marL="173038" lvl="0" indent="-173038">
                        <a:buFont typeface="Wingdings" pitchFamily="2" charset="2"/>
                        <a:buChar char="§"/>
                      </a:pPr>
                      <a:r>
                        <a:rPr lang="en-US" sz="1800" kern="1200" dirty="0" smtClean="0">
                          <a:solidFill>
                            <a:schemeClr val="tx1"/>
                          </a:solidFill>
                          <a:latin typeface="+mn-lt"/>
                          <a:ea typeface="+mn-ea"/>
                          <a:cs typeface="+mn-cs"/>
                        </a:rPr>
                        <a:t>Effective the first of the month after QMB eligibility</a:t>
                      </a:r>
                      <a:r>
                        <a:rPr lang="en-US" sz="1800" kern="1200" baseline="0" dirty="0" smtClean="0">
                          <a:solidFill>
                            <a:schemeClr val="tx1"/>
                          </a:solidFill>
                          <a:latin typeface="+mn-lt"/>
                          <a:ea typeface="+mn-ea"/>
                          <a:cs typeface="+mn-cs"/>
                        </a:rPr>
                        <a:t> is determined</a:t>
                      </a:r>
                      <a:endParaRPr lang="en-US" sz="1800" kern="1200" dirty="0" smtClean="0">
                        <a:solidFill>
                          <a:schemeClr val="tx1"/>
                        </a:solidFill>
                        <a:latin typeface="+mn-lt"/>
                        <a:ea typeface="+mn-ea"/>
                        <a:cs typeface="+mn-cs"/>
                      </a:endParaRPr>
                    </a:p>
                    <a:p>
                      <a:pPr marL="173038" lvl="0" indent="-173038">
                        <a:buFont typeface="Wingdings" pitchFamily="2" charset="2"/>
                        <a:buChar char="§"/>
                      </a:pPr>
                      <a:r>
                        <a:rPr lang="en-US" sz="1800" kern="1200" dirty="0" smtClean="0">
                          <a:solidFill>
                            <a:schemeClr val="dk1"/>
                          </a:solidFill>
                          <a:latin typeface="+mn-lt"/>
                          <a:ea typeface="+mn-ea"/>
                          <a:cs typeface="+mn-cs"/>
                        </a:rPr>
                        <a:t>Eligibility cannot be retroactive</a:t>
                      </a:r>
                      <a:endParaRPr lang="en-US" sz="1800" b="0" dirty="0" smtClean="0">
                        <a:solidFill>
                          <a:schemeClr val="tx1"/>
                        </a:solidFill>
                        <a:latin typeface="Calibri" pitchFamily="34" charset="0"/>
                      </a:endParaRPr>
                    </a:p>
                  </a:txBody>
                  <a:tcPr marL="89777" marR="8977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US" sz="1800" b="0" dirty="0" smtClean="0">
                          <a:solidFill>
                            <a:schemeClr val="tx1"/>
                          </a:solidFill>
                          <a:latin typeface="Calibri" pitchFamily="34" charset="0"/>
                        </a:rPr>
                        <a:t>Part A and Part B premiums, deductibles, co-insurance, and copays</a:t>
                      </a:r>
                      <a:endParaRPr lang="en-US" sz="1800" b="0" dirty="0">
                        <a:solidFill>
                          <a:schemeClr val="tx1"/>
                        </a:solidFill>
                        <a:latin typeface="Calibri" pitchFamily="34" charset="0"/>
                      </a:endParaRPr>
                    </a:p>
                  </a:txBody>
                  <a:tcPr marL="89777" marR="8977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r>
              <a:tr h="2436623">
                <a:tc>
                  <a:txBody>
                    <a:bodyPr/>
                    <a:lstStyle/>
                    <a:p>
                      <a:r>
                        <a:rPr lang="en-US" sz="1800" b="0" dirty="0" smtClean="0">
                          <a:solidFill>
                            <a:schemeClr val="tx1"/>
                          </a:solidFill>
                          <a:latin typeface="Calibri" pitchFamily="34" charset="0"/>
                        </a:rPr>
                        <a:t>Specified</a:t>
                      </a:r>
                      <a:r>
                        <a:rPr lang="en-US" sz="1800" b="0" baseline="0" dirty="0" smtClean="0">
                          <a:solidFill>
                            <a:schemeClr val="tx1"/>
                          </a:solidFill>
                          <a:latin typeface="Calibri" pitchFamily="34" charset="0"/>
                        </a:rPr>
                        <a:t> Low-income Medicare Beneficiary </a:t>
                      </a:r>
                    </a:p>
                    <a:p>
                      <a:r>
                        <a:rPr lang="en-US" sz="1800" b="0" baseline="0" dirty="0" smtClean="0">
                          <a:solidFill>
                            <a:schemeClr val="tx1"/>
                          </a:solidFill>
                          <a:latin typeface="Calibri" pitchFamily="34" charset="0"/>
                        </a:rPr>
                        <a:t>(SLMB)</a:t>
                      </a:r>
                      <a:endParaRPr lang="en-US" sz="1800" b="0" dirty="0">
                        <a:solidFill>
                          <a:schemeClr val="tx1"/>
                        </a:solidFill>
                        <a:latin typeface="Calibri" pitchFamily="34" charset="0"/>
                      </a:endParaRPr>
                    </a:p>
                  </a:txBody>
                  <a:tcPr marL="89777" marR="8977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81A5D6"/>
                    </a:solidFill>
                  </a:tcPr>
                </a:tc>
                <a:tc>
                  <a:txBody>
                    <a:bodyPr/>
                    <a:lstStyle/>
                    <a:p>
                      <a:pPr marL="171450" lvl="0" indent="-171450">
                        <a:buFont typeface="Wingdings" pitchFamily="2" charset="2"/>
                        <a:buChar char="§"/>
                      </a:pPr>
                      <a:r>
                        <a:rPr lang="en-US" sz="1800" kern="1200" dirty="0" smtClean="0">
                          <a:solidFill>
                            <a:schemeClr val="dk1"/>
                          </a:solidFill>
                          <a:latin typeface="+mn-lt"/>
                          <a:ea typeface="+mn-ea"/>
                          <a:cs typeface="+mn-cs"/>
                        </a:rPr>
                        <a:t>Eligible for Medicare Part A</a:t>
                      </a:r>
                    </a:p>
                    <a:p>
                      <a:pPr marL="171450" lvl="0" indent="-171450">
                        <a:buFont typeface="Wingdings" pitchFamily="2" charset="2"/>
                        <a:buChar char="§"/>
                      </a:pPr>
                      <a:r>
                        <a:rPr lang="en-US" sz="1800" kern="1200" dirty="0" smtClean="0">
                          <a:solidFill>
                            <a:schemeClr val="tx1"/>
                          </a:solidFill>
                          <a:latin typeface="+mn-lt"/>
                          <a:ea typeface="+mn-ea"/>
                          <a:cs typeface="+mn-cs"/>
                        </a:rPr>
                        <a:t>Income at</a:t>
                      </a:r>
                      <a:r>
                        <a:rPr lang="en-US" sz="1800" kern="1200" baseline="0" dirty="0" smtClean="0">
                          <a:solidFill>
                            <a:schemeClr val="tx1"/>
                          </a:solidFill>
                          <a:latin typeface="+mn-lt"/>
                          <a:ea typeface="+mn-ea"/>
                          <a:cs typeface="+mn-cs"/>
                        </a:rPr>
                        <a:t> least </a:t>
                      </a:r>
                      <a:r>
                        <a:rPr lang="en-US" sz="1800" kern="1200" dirty="0" smtClean="0">
                          <a:solidFill>
                            <a:schemeClr val="tx1"/>
                          </a:solidFill>
                          <a:latin typeface="+mn-lt"/>
                          <a:ea typeface="+mn-ea"/>
                          <a:cs typeface="+mn-cs"/>
                        </a:rPr>
                        <a:t>100%,</a:t>
                      </a:r>
                      <a:r>
                        <a:rPr lang="en-US" sz="1800" kern="1200" baseline="0" dirty="0" smtClean="0">
                          <a:solidFill>
                            <a:schemeClr val="tx1"/>
                          </a:solidFill>
                          <a:latin typeface="+mn-lt"/>
                          <a:ea typeface="+mn-ea"/>
                          <a:cs typeface="+mn-cs"/>
                        </a:rPr>
                        <a:t> but not exceeding 120% of FPL</a:t>
                      </a:r>
                      <a:endParaRPr lang="en-US" sz="1800" kern="1200" dirty="0" smtClean="0">
                        <a:solidFill>
                          <a:schemeClr val="tx1"/>
                        </a:solidFill>
                        <a:latin typeface="+mn-lt"/>
                        <a:ea typeface="+mn-ea"/>
                        <a:cs typeface="+mn-cs"/>
                      </a:endParaRPr>
                    </a:p>
                    <a:p>
                      <a:pPr marL="171450" marR="0" lvl="0" indent="-171450" algn="l" defTabSz="914400" rtl="0" eaLnBrk="1" fontAlgn="auto" latinLnBrk="0" hangingPunct="1">
                        <a:lnSpc>
                          <a:spcPct val="100000"/>
                        </a:lnSpc>
                        <a:spcBef>
                          <a:spcPts val="0"/>
                        </a:spcBef>
                        <a:spcAft>
                          <a:spcPts val="0"/>
                        </a:spcAft>
                        <a:buClrTx/>
                        <a:buSzTx/>
                        <a:buFont typeface="Wingdings" pitchFamily="2" charset="2"/>
                        <a:buChar char="§"/>
                        <a:tabLst/>
                        <a:defRPr/>
                      </a:pPr>
                      <a:r>
                        <a:rPr lang="en-US" sz="1800" kern="1200" dirty="0" smtClean="0">
                          <a:solidFill>
                            <a:schemeClr val="dk1"/>
                          </a:solidFill>
                          <a:latin typeface="+mn-lt"/>
                          <a:ea typeface="+mn-ea"/>
                          <a:cs typeface="+mn-cs"/>
                        </a:rPr>
                        <a:t>Resources not exceeding the full LIS subsidy resource level</a:t>
                      </a:r>
                    </a:p>
                    <a:p>
                      <a:pPr marL="352425" lvl="1" indent="-176213">
                        <a:buFont typeface="Calibri" pitchFamily="34" charset="0"/>
                        <a:buChar char="–"/>
                      </a:pPr>
                      <a:r>
                        <a:rPr lang="en-US" sz="1800" kern="1200" dirty="0" smtClean="0">
                          <a:solidFill>
                            <a:schemeClr val="dk1"/>
                          </a:solidFill>
                          <a:latin typeface="+mn-lt"/>
                          <a:ea typeface="+mn-ea"/>
                          <a:cs typeface="+mn-cs"/>
                        </a:rPr>
                        <a:t>For 2012 $6,940 individual/$10,410 married couple </a:t>
                      </a:r>
                      <a:r>
                        <a:rPr lang="en-US" sz="1800" kern="1200" dirty="0" smtClean="0">
                          <a:solidFill>
                            <a:schemeClr val="tx1"/>
                          </a:solidFill>
                          <a:latin typeface="+mn-lt"/>
                          <a:ea typeface="+mn-ea"/>
                          <a:cs typeface="+mn-cs"/>
                        </a:rPr>
                        <a:t>living together with no other dependents</a:t>
                      </a:r>
                    </a:p>
                    <a:p>
                      <a:pPr marL="171450" lvl="0" indent="-171450">
                        <a:buFont typeface="Wingdings" pitchFamily="2" charset="2"/>
                        <a:buChar char="§"/>
                      </a:pPr>
                      <a:r>
                        <a:rPr lang="en-US" sz="1800" kern="1200" dirty="0" smtClean="0">
                          <a:solidFill>
                            <a:schemeClr val="tx1"/>
                          </a:solidFill>
                          <a:latin typeface="+mn-lt"/>
                          <a:ea typeface="+mn-ea"/>
                          <a:cs typeface="+mn-cs"/>
                        </a:rPr>
                        <a:t>Eligibility begins immediately and can be retroactive up to three months</a:t>
                      </a:r>
                      <a:endParaRPr lang="en-US" sz="1800" kern="1200" dirty="0">
                        <a:solidFill>
                          <a:schemeClr val="dk1"/>
                        </a:solidFill>
                        <a:latin typeface="+mn-lt"/>
                        <a:ea typeface="+mn-ea"/>
                        <a:cs typeface="+mn-cs"/>
                      </a:endParaRPr>
                    </a:p>
                  </a:txBody>
                  <a:tcPr marL="89777" marR="8977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81A5D6"/>
                    </a:solidFill>
                  </a:tcPr>
                </a:tc>
                <a:tc>
                  <a: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US" sz="1800" b="0" dirty="0" smtClean="0">
                          <a:solidFill>
                            <a:schemeClr val="tx1"/>
                          </a:solidFill>
                          <a:latin typeface="Calibri" pitchFamily="34" charset="0"/>
                        </a:rPr>
                        <a:t>Part B premium</a:t>
                      </a:r>
                      <a:endParaRPr lang="en-US" sz="1800" b="0" dirty="0">
                        <a:solidFill>
                          <a:schemeClr val="tx1"/>
                        </a:solidFill>
                        <a:latin typeface="Calibri" pitchFamily="34" charset="0"/>
                      </a:endParaRPr>
                    </a:p>
                  </a:txBody>
                  <a:tcPr marL="89777" marR="8977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81A5D6"/>
                    </a:solidFill>
                  </a:tcPr>
                </a:tc>
              </a:tr>
            </a:tbl>
          </a:graphicData>
        </a:graphic>
      </p:graphicFrame>
      <p:sp>
        <p:nvSpPr>
          <p:cNvPr id="4" name="Date Placeholder 3"/>
          <p:cNvSpPr>
            <a:spLocks noGrp="1"/>
          </p:cNvSpPr>
          <p:nvPr>
            <p:ph type="dt" sz="half" idx="2"/>
          </p:nvPr>
        </p:nvSpPr>
        <p:spPr>
          <a:prstGeom prst="rect">
            <a:avLst/>
          </a:prstGeom>
        </p:spPr>
        <p:txBody>
          <a:bodyPr/>
          <a:lstStyle/>
          <a:p>
            <a:pPr>
              <a:defRPr/>
            </a:pPr>
            <a:r>
              <a:rPr lang="en-US" smtClean="0"/>
              <a:t>04/02/2012</a:t>
            </a:r>
            <a:endParaRPr lang="en-US" dirty="0"/>
          </a:p>
        </p:txBody>
      </p:sp>
      <p:sp>
        <p:nvSpPr>
          <p:cNvPr id="6" name="Footer Placeholder 5"/>
          <p:cNvSpPr>
            <a:spLocks noGrp="1"/>
          </p:cNvSpPr>
          <p:nvPr>
            <p:ph type="ftr" sz="quarter" idx="3"/>
          </p:nvPr>
        </p:nvSpPr>
        <p:spPr>
          <a:prstGeom prst="rect">
            <a:avLst/>
          </a:prstGeom>
        </p:spPr>
        <p:txBody>
          <a:bodyPr/>
          <a:lstStyle/>
          <a:p>
            <a:pPr>
              <a:defRPr/>
            </a:pPr>
            <a:r>
              <a:rPr lang="en-US" smtClean="0"/>
              <a:t>Medicaid and the Children's Health Insurance Program</a:t>
            </a:r>
            <a:endParaRPr lang="en-US" dirty="0"/>
          </a:p>
        </p:txBody>
      </p:sp>
      <p:sp>
        <p:nvSpPr>
          <p:cNvPr id="5" name="Slide Number Placeholder 4"/>
          <p:cNvSpPr>
            <a:spLocks noGrp="1"/>
          </p:cNvSpPr>
          <p:nvPr>
            <p:ph type="sldNum" sz="quarter" idx="4"/>
          </p:nvPr>
        </p:nvSpPr>
        <p:spPr>
          <a:prstGeom prst="rect">
            <a:avLst/>
          </a:prstGeom>
        </p:spPr>
        <p:txBody>
          <a:bodyPr/>
          <a:lstStyle/>
          <a:p>
            <a:pPr>
              <a:defRPr/>
            </a:pPr>
            <a:fld id="{5257DFA7-27F1-4391-8F2A-A87C8BDE8EA7}" type="slidenum">
              <a:rPr lang="en-US" smtClean="0"/>
              <a:pPr>
                <a:defRPr/>
              </a:pPr>
              <a:t>45</a:t>
            </a:fld>
            <a:endParaRPr lang="en-US" dirty="0"/>
          </a:p>
        </p:txBody>
      </p:sp>
    </p:spTree>
  </p:cSld>
  <p:clrMapOvr>
    <a:masterClrMapping/>
  </p:clrMapOvr>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 name="Content Placeholder 9"/>
          <p:cNvGraphicFramePr>
            <a:graphicFrameLocks noGrp="1"/>
          </p:cNvGraphicFramePr>
          <p:nvPr>
            <p:ph idx="1"/>
          </p:nvPr>
        </p:nvGraphicFramePr>
        <p:xfrm>
          <a:off x="457200" y="381000"/>
          <a:ext cx="8229600" cy="5554155"/>
        </p:xfrm>
        <a:graphic>
          <a:graphicData uri="http://schemas.openxmlformats.org/drawingml/2006/table">
            <a:tbl>
              <a:tblPr firstRow="1" bandRow="1">
                <a:effectLst>
                  <a:outerShdw blurRad="50800" dist="76200" dir="2700000" algn="tl" rotWithShape="0">
                    <a:prstClr val="black">
                      <a:alpha val="40000"/>
                    </a:prstClr>
                  </a:outerShdw>
                </a:effectLst>
                <a:tableStyleId>{5C22544A-7EE6-4342-B048-85BDC9FD1C3A}</a:tableStyleId>
              </a:tblPr>
              <a:tblGrid>
                <a:gridCol w="1440180"/>
                <a:gridCol w="5212080"/>
                <a:gridCol w="1577340"/>
              </a:tblGrid>
              <a:tr h="928220">
                <a:tc>
                  <a:txBody>
                    <a:bodyPr/>
                    <a:lstStyle/>
                    <a:p>
                      <a:pPr algn="ctr"/>
                      <a:r>
                        <a:rPr lang="en-US" sz="1800" dirty="0" smtClean="0">
                          <a:solidFill>
                            <a:schemeClr val="tx1"/>
                          </a:solidFill>
                          <a:latin typeface="Calibri" pitchFamily="34" charset="0"/>
                        </a:rPr>
                        <a:t>Medicare Savings Program</a:t>
                      </a:r>
                      <a:endParaRPr lang="en-US" sz="1800" dirty="0">
                        <a:solidFill>
                          <a:schemeClr val="tx1"/>
                        </a:solidFill>
                        <a:latin typeface="Calibri"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81A5D6"/>
                    </a:solidFill>
                  </a:tcPr>
                </a:tc>
                <a:tc>
                  <a:txBody>
                    <a:bodyPr/>
                    <a:lstStyle/>
                    <a:p>
                      <a:pPr algn="ctr"/>
                      <a:endParaRPr lang="en-US" sz="1800" dirty="0" smtClean="0">
                        <a:solidFill>
                          <a:schemeClr val="tx1"/>
                        </a:solidFill>
                        <a:latin typeface="Calibri" pitchFamily="34" charset="0"/>
                      </a:endParaRPr>
                    </a:p>
                    <a:p>
                      <a:pPr algn="ctr"/>
                      <a:endParaRPr lang="en-US" sz="1800" dirty="0" smtClean="0">
                        <a:solidFill>
                          <a:schemeClr val="tx1"/>
                        </a:solidFill>
                        <a:latin typeface="Calibri" pitchFamily="34" charset="0"/>
                      </a:endParaRPr>
                    </a:p>
                    <a:p>
                      <a:pPr algn="ctr"/>
                      <a:r>
                        <a:rPr lang="en-US" sz="1800" dirty="0" smtClean="0">
                          <a:solidFill>
                            <a:schemeClr val="tx1"/>
                          </a:solidFill>
                          <a:latin typeface="Calibri" pitchFamily="34" charset="0"/>
                        </a:rPr>
                        <a:t>Eligibility</a:t>
                      </a:r>
                      <a:endParaRPr lang="en-US" sz="1800" dirty="0">
                        <a:solidFill>
                          <a:schemeClr val="tx1"/>
                        </a:solidFill>
                        <a:latin typeface="Calibri"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81A5D6"/>
                    </a:solidFill>
                  </a:tcPr>
                </a:tc>
                <a:tc>
                  <a:txBody>
                    <a:bodyPr/>
                    <a:lstStyle/>
                    <a:p>
                      <a:pPr algn="ctr"/>
                      <a:endParaRPr lang="en-US" sz="1800" dirty="0" smtClean="0">
                        <a:solidFill>
                          <a:schemeClr val="tx1"/>
                        </a:solidFill>
                        <a:latin typeface="Calibri" pitchFamily="34" charset="0"/>
                      </a:endParaRPr>
                    </a:p>
                    <a:p>
                      <a:pPr algn="ctr"/>
                      <a:endParaRPr lang="en-US" sz="1800" dirty="0" smtClean="0">
                        <a:solidFill>
                          <a:schemeClr val="tx1"/>
                        </a:solidFill>
                        <a:latin typeface="Calibri" pitchFamily="34" charset="0"/>
                      </a:endParaRPr>
                    </a:p>
                    <a:p>
                      <a:pPr algn="ctr"/>
                      <a:r>
                        <a:rPr lang="en-US" sz="1800" dirty="0" smtClean="0">
                          <a:solidFill>
                            <a:schemeClr val="tx1"/>
                          </a:solidFill>
                          <a:latin typeface="Calibri" pitchFamily="34" charset="0"/>
                        </a:rPr>
                        <a:t>Helps Pay Your</a:t>
                      </a:r>
                      <a:endParaRPr lang="en-US" sz="1800" dirty="0">
                        <a:solidFill>
                          <a:schemeClr val="tx1"/>
                        </a:solidFill>
                        <a:latin typeface="Calibri"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81A5D6"/>
                    </a:solidFill>
                  </a:tcPr>
                </a:tc>
              </a:tr>
              <a:tr h="2142045">
                <a:tc>
                  <a:txBody>
                    <a:bodyPr/>
                    <a:lstStyle/>
                    <a:p>
                      <a:r>
                        <a:rPr lang="en-US" sz="1800" b="0" dirty="0" smtClean="0">
                          <a:solidFill>
                            <a:schemeClr val="tx1"/>
                          </a:solidFill>
                          <a:latin typeface="Calibri" pitchFamily="34" charset="0"/>
                        </a:rPr>
                        <a:t>Qualified Individual</a:t>
                      </a:r>
                    </a:p>
                    <a:p>
                      <a:r>
                        <a:rPr lang="en-US" sz="1800" b="0" dirty="0" smtClean="0">
                          <a:solidFill>
                            <a:schemeClr val="tx1"/>
                          </a:solidFill>
                          <a:latin typeface="Calibri" pitchFamily="34" charset="0"/>
                        </a:rPr>
                        <a:t>(QI)</a:t>
                      </a:r>
                      <a:endParaRPr lang="en-US" sz="1800" b="0" dirty="0">
                        <a:solidFill>
                          <a:schemeClr val="tx1"/>
                        </a:solidFill>
                        <a:latin typeface="Calibri"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171450" indent="-171450" eaLnBrk="1" hangingPunct="1">
                        <a:buFont typeface="Wingdings" pitchFamily="2" charset="2"/>
                        <a:buChar char="§"/>
                      </a:pPr>
                      <a:r>
                        <a:rPr lang="en-US" sz="1800" b="0" dirty="0" smtClean="0">
                          <a:solidFill>
                            <a:schemeClr val="tx1"/>
                          </a:solidFill>
                          <a:latin typeface="Calibri" pitchFamily="34" charset="0"/>
                        </a:rPr>
                        <a:t>Eligible for Medicare Part A</a:t>
                      </a:r>
                    </a:p>
                    <a:p>
                      <a:pPr marL="171450" indent="-171450" eaLnBrk="1" hangingPunct="1">
                        <a:buFont typeface="Wingdings" pitchFamily="2" charset="2"/>
                        <a:buChar char="§"/>
                      </a:pPr>
                      <a:r>
                        <a:rPr lang="en-US" sz="1800" b="0" dirty="0" smtClean="0">
                          <a:solidFill>
                            <a:schemeClr val="tx1"/>
                          </a:solidFill>
                          <a:latin typeface="Calibri" pitchFamily="34" charset="0"/>
                        </a:rPr>
                        <a:t>Income </a:t>
                      </a:r>
                      <a:r>
                        <a:rPr lang="en-US" sz="1800" b="0" baseline="0" dirty="0" smtClean="0">
                          <a:solidFill>
                            <a:schemeClr val="tx1"/>
                          </a:solidFill>
                          <a:latin typeface="Calibri" pitchFamily="34" charset="0"/>
                        </a:rPr>
                        <a:t>at least 120% but does </a:t>
                      </a:r>
                      <a:r>
                        <a:rPr lang="en-US" sz="1800" b="0" dirty="0" smtClean="0">
                          <a:solidFill>
                            <a:schemeClr val="tx1"/>
                          </a:solidFill>
                          <a:latin typeface="Calibri" pitchFamily="34" charset="0"/>
                        </a:rPr>
                        <a:t>not exceed 135% FPL</a:t>
                      </a:r>
                    </a:p>
                    <a:p>
                      <a:pPr marL="171450" marR="0" lvl="0" indent="-171450" algn="l" defTabSz="914400" rtl="0" eaLnBrk="1" fontAlgn="auto" latinLnBrk="0" hangingPunct="1">
                        <a:lnSpc>
                          <a:spcPct val="100000"/>
                        </a:lnSpc>
                        <a:spcBef>
                          <a:spcPts val="0"/>
                        </a:spcBef>
                        <a:spcAft>
                          <a:spcPts val="0"/>
                        </a:spcAft>
                        <a:buClrTx/>
                        <a:buSzTx/>
                        <a:buFont typeface="Wingdings" pitchFamily="2" charset="2"/>
                        <a:buChar char="§"/>
                        <a:tabLst/>
                        <a:defRPr/>
                      </a:pPr>
                      <a:r>
                        <a:rPr lang="en-US" sz="1800" kern="1200" dirty="0" smtClean="0">
                          <a:solidFill>
                            <a:schemeClr val="tx1"/>
                          </a:solidFill>
                          <a:latin typeface="+mn-lt"/>
                          <a:ea typeface="+mn-ea"/>
                          <a:cs typeface="+mn-cs"/>
                        </a:rPr>
                        <a:t>Resources not exceeding the full LIS subsidy resource level</a:t>
                      </a:r>
                    </a:p>
                    <a:p>
                      <a:pPr marL="285750" indent="-169863" eaLnBrk="1" hangingPunct="1">
                        <a:buFont typeface="Calibri" pitchFamily="34" charset="0"/>
                        <a:buChar char="–"/>
                        <a:tabLst/>
                      </a:pPr>
                      <a:r>
                        <a:rPr lang="en-US" sz="1800" kern="1200" dirty="0" smtClean="0">
                          <a:solidFill>
                            <a:schemeClr val="tx1"/>
                          </a:solidFill>
                          <a:latin typeface="+mn-lt"/>
                          <a:ea typeface="+mn-ea"/>
                          <a:cs typeface="+mn-cs"/>
                        </a:rPr>
                        <a:t>For 2012 $6,940 for an individual/$10,410 married couple living together</a:t>
                      </a:r>
                      <a:r>
                        <a:rPr lang="en-US" sz="1800" kern="1200" baseline="0" dirty="0" smtClean="0">
                          <a:solidFill>
                            <a:schemeClr val="tx1"/>
                          </a:solidFill>
                          <a:latin typeface="+mn-lt"/>
                          <a:ea typeface="+mn-ea"/>
                          <a:cs typeface="+mn-cs"/>
                        </a:rPr>
                        <a:t> </a:t>
                      </a:r>
                      <a:r>
                        <a:rPr lang="en-US" sz="1800" kern="1200" dirty="0" smtClean="0">
                          <a:solidFill>
                            <a:schemeClr val="tx1"/>
                          </a:solidFill>
                          <a:latin typeface="+mn-lt"/>
                          <a:ea typeface="+mn-ea"/>
                          <a:cs typeface="+mn-cs"/>
                        </a:rPr>
                        <a:t>with no other dependents</a:t>
                      </a:r>
                    </a:p>
                    <a:p>
                      <a:pPr marL="171450" lvl="0" indent="-171450">
                        <a:buFont typeface="Wingdings" pitchFamily="2" charset="2"/>
                        <a:buChar char="§"/>
                      </a:pPr>
                      <a:r>
                        <a:rPr lang="en-US" sz="1800" kern="1200" dirty="0" smtClean="0">
                          <a:solidFill>
                            <a:schemeClr val="tx1"/>
                          </a:solidFill>
                          <a:latin typeface="+mn-lt"/>
                          <a:ea typeface="+mn-ea"/>
                          <a:cs typeface="+mn-cs"/>
                        </a:rPr>
                        <a:t>Eligibility begins immediately and can be retroactive up to three months</a:t>
                      </a:r>
                      <a:endParaRPr lang="en-US" sz="1800" b="0" dirty="0" smtClean="0">
                        <a:solidFill>
                          <a:schemeClr val="tx1"/>
                        </a:solidFill>
                        <a:latin typeface="Calibri"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lang="en-US" sz="1800" b="0" dirty="0" smtClean="0">
                          <a:solidFill>
                            <a:schemeClr val="tx1"/>
                          </a:solidFill>
                          <a:latin typeface="Calibri" pitchFamily="34" charset="0"/>
                        </a:rPr>
                        <a:t>Part B premium</a:t>
                      </a:r>
                      <a:endParaRPr lang="en-US" sz="1800" b="0" dirty="0">
                        <a:solidFill>
                          <a:schemeClr val="tx1"/>
                        </a:solidFill>
                        <a:latin typeface="Calibri"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r>
              <a:tr h="2339935">
                <a:tc>
                  <a:txBody>
                    <a:bodyPr/>
                    <a:lstStyle/>
                    <a:p>
                      <a:r>
                        <a:rPr lang="en-US" sz="1800" b="0" dirty="0" smtClean="0">
                          <a:solidFill>
                            <a:schemeClr val="tx1"/>
                          </a:solidFill>
                          <a:latin typeface="Calibri" pitchFamily="34" charset="0"/>
                        </a:rPr>
                        <a:t>Qualified</a:t>
                      </a:r>
                      <a:r>
                        <a:rPr lang="en-US" sz="1800" b="0" baseline="0" dirty="0" smtClean="0">
                          <a:solidFill>
                            <a:schemeClr val="tx1"/>
                          </a:solidFill>
                          <a:latin typeface="Calibri" pitchFamily="34" charset="0"/>
                        </a:rPr>
                        <a:t> </a:t>
                      </a:r>
                      <a:r>
                        <a:rPr lang="en-US" sz="1800" b="0" dirty="0" smtClean="0">
                          <a:solidFill>
                            <a:schemeClr val="tx1"/>
                          </a:solidFill>
                          <a:latin typeface="Calibri" pitchFamily="34" charset="0"/>
                        </a:rPr>
                        <a:t>Disabled and Working Individual</a:t>
                      </a:r>
                    </a:p>
                    <a:p>
                      <a:r>
                        <a:rPr lang="en-US" sz="1800" b="0" dirty="0" smtClean="0">
                          <a:solidFill>
                            <a:schemeClr val="tx1"/>
                          </a:solidFill>
                          <a:latin typeface="Calibri" pitchFamily="34" charset="0"/>
                        </a:rPr>
                        <a:t>(QDWI)</a:t>
                      </a:r>
                      <a:endParaRPr lang="en-US" sz="1800" b="0" dirty="0">
                        <a:solidFill>
                          <a:schemeClr val="tx1"/>
                        </a:solidFill>
                        <a:latin typeface="Calibri"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81A5D6"/>
                    </a:solidFill>
                  </a:tcPr>
                </a:tc>
                <a:tc>
                  <a:txBody>
                    <a:bodyPr/>
                    <a:lstStyle/>
                    <a:p>
                      <a:pPr marL="171450" indent="-171450" eaLnBrk="1" hangingPunct="1">
                        <a:buFont typeface="Wingdings" pitchFamily="2" charset="2"/>
                        <a:buChar char="§"/>
                      </a:pPr>
                      <a:r>
                        <a:rPr lang="en-US" sz="1800" b="0" dirty="0" smtClean="0">
                          <a:solidFill>
                            <a:schemeClr val="tx1"/>
                          </a:solidFill>
                          <a:latin typeface="Calibri" pitchFamily="34" charset="0"/>
                        </a:rPr>
                        <a:t>Entitled to Medicare Part A because of a loss of disability-based Part A due to earnings exceeding Substantial Gainful Activity  (SGA)</a:t>
                      </a:r>
                    </a:p>
                    <a:p>
                      <a:pPr marL="171450" indent="-171450" eaLnBrk="1" hangingPunct="1">
                        <a:buFont typeface="Wingdings" pitchFamily="2" charset="2"/>
                        <a:buChar char="§"/>
                      </a:pPr>
                      <a:r>
                        <a:rPr lang="en-US" sz="1800" b="0" dirty="0" smtClean="0">
                          <a:solidFill>
                            <a:schemeClr val="tx1"/>
                          </a:solidFill>
                          <a:latin typeface="Calibri" pitchFamily="34" charset="0"/>
                        </a:rPr>
                        <a:t>Income not higher than 200% FPL</a:t>
                      </a:r>
                    </a:p>
                    <a:p>
                      <a:pPr marL="171450" indent="-171450" eaLnBrk="1" hangingPunct="1">
                        <a:buFont typeface="Wingdings" pitchFamily="2" charset="2"/>
                        <a:buChar char="§"/>
                      </a:pPr>
                      <a:r>
                        <a:rPr lang="en-US" sz="1800" b="0" dirty="0" smtClean="0">
                          <a:solidFill>
                            <a:schemeClr val="tx1"/>
                          </a:solidFill>
                          <a:latin typeface="Calibri" pitchFamily="34" charset="0"/>
                        </a:rPr>
                        <a:t>Resources not exceeding twice maximum for SSI</a:t>
                      </a:r>
                    </a:p>
                    <a:p>
                      <a:pPr marL="285750" marR="0" indent="-180975" algn="l" defTabSz="914400" rtl="0" eaLnBrk="1" fontAlgn="auto" latinLnBrk="0" hangingPunct="1">
                        <a:lnSpc>
                          <a:spcPct val="100000"/>
                        </a:lnSpc>
                        <a:spcBef>
                          <a:spcPts val="0"/>
                        </a:spcBef>
                        <a:spcAft>
                          <a:spcPts val="0"/>
                        </a:spcAft>
                        <a:buClrTx/>
                        <a:buSzTx/>
                        <a:buFont typeface="Calibri" pitchFamily="34" charset="0"/>
                        <a:buChar char="–"/>
                        <a:tabLst/>
                        <a:defRPr/>
                      </a:pPr>
                      <a:r>
                        <a:rPr lang="en-US" sz="1800" kern="1200" dirty="0" smtClean="0">
                          <a:solidFill>
                            <a:schemeClr val="tx1"/>
                          </a:solidFill>
                          <a:latin typeface="+mn-lt"/>
                          <a:ea typeface="+mn-ea"/>
                          <a:cs typeface="+mn-cs"/>
                        </a:rPr>
                        <a:t>For</a:t>
                      </a:r>
                      <a:r>
                        <a:rPr lang="en-US" sz="1800" kern="1200" baseline="0" dirty="0" smtClean="0">
                          <a:solidFill>
                            <a:schemeClr val="tx1"/>
                          </a:solidFill>
                          <a:latin typeface="+mn-lt"/>
                          <a:ea typeface="+mn-ea"/>
                          <a:cs typeface="+mn-cs"/>
                        </a:rPr>
                        <a:t> </a:t>
                      </a:r>
                      <a:r>
                        <a:rPr lang="en-US" sz="1800" kern="1200" dirty="0" smtClean="0">
                          <a:solidFill>
                            <a:schemeClr val="tx1"/>
                          </a:solidFill>
                          <a:latin typeface="+mn-lt"/>
                          <a:ea typeface="+mn-ea"/>
                          <a:cs typeface="+mn-cs"/>
                        </a:rPr>
                        <a:t>2012: $4,000 for an individual/$6,000 married couple  living together</a:t>
                      </a:r>
                      <a:r>
                        <a:rPr lang="en-US" sz="1800" kern="1200" baseline="0" dirty="0" smtClean="0">
                          <a:solidFill>
                            <a:schemeClr val="tx1"/>
                          </a:solidFill>
                          <a:latin typeface="+mn-lt"/>
                          <a:ea typeface="+mn-ea"/>
                          <a:cs typeface="+mn-cs"/>
                        </a:rPr>
                        <a:t> with no other dependents</a:t>
                      </a:r>
                      <a:endParaRPr lang="en-US" sz="1800" kern="1200" dirty="0" smtClean="0">
                        <a:solidFill>
                          <a:schemeClr val="tx1"/>
                        </a:solidFill>
                        <a:latin typeface="+mn-lt"/>
                        <a:ea typeface="+mn-ea"/>
                        <a:cs typeface="+mn-cs"/>
                      </a:endParaRPr>
                    </a:p>
                    <a:p>
                      <a:pPr marL="171450" indent="-171450" eaLnBrk="1" hangingPunct="1">
                        <a:buFont typeface="Wingdings" pitchFamily="2" charset="2"/>
                        <a:buChar char="§"/>
                      </a:pPr>
                      <a:r>
                        <a:rPr lang="en-US" sz="1800" b="0" dirty="0" smtClean="0">
                          <a:solidFill>
                            <a:schemeClr val="tx1"/>
                          </a:solidFill>
                          <a:latin typeface="Calibri" pitchFamily="34" charset="0"/>
                        </a:rPr>
                        <a:t>Cannot be otherwise eligible for Medicaid</a:t>
                      </a:r>
                      <a:endParaRPr lang="en-US" sz="1800" b="0" dirty="0">
                        <a:solidFill>
                          <a:schemeClr val="tx1"/>
                        </a:solidFill>
                        <a:latin typeface="Calibri"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81A5D6"/>
                    </a:solidFill>
                  </a:tcPr>
                </a:tc>
                <a:tc>
                  <a:txBody>
                    <a:bodyPr/>
                    <a:lstStyle/>
                    <a:p>
                      <a:r>
                        <a:rPr lang="en-US" sz="1800" b="0" dirty="0" smtClean="0">
                          <a:solidFill>
                            <a:schemeClr val="tx1"/>
                          </a:solidFill>
                          <a:latin typeface="Calibri" pitchFamily="34" charset="0"/>
                        </a:rPr>
                        <a:t>Part A premium</a:t>
                      </a:r>
                      <a:endParaRPr lang="en-US" sz="1800" b="0" dirty="0">
                        <a:solidFill>
                          <a:schemeClr val="tx1"/>
                        </a:solidFill>
                        <a:latin typeface="Calibri"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81A5D6"/>
                    </a:solidFill>
                  </a:tcPr>
                </a:tc>
              </a:tr>
            </a:tbl>
          </a:graphicData>
        </a:graphic>
      </p:graphicFrame>
      <p:sp>
        <p:nvSpPr>
          <p:cNvPr id="4" name="Date Placeholder 3"/>
          <p:cNvSpPr>
            <a:spLocks noGrp="1"/>
          </p:cNvSpPr>
          <p:nvPr>
            <p:ph type="dt" sz="half" idx="2"/>
          </p:nvPr>
        </p:nvSpPr>
        <p:spPr>
          <a:prstGeom prst="rect">
            <a:avLst/>
          </a:prstGeom>
        </p:spPr>
        <p:txBody>
          <a:bodyPr/>
          <a:lstStyle/>
          <a:p>
            <a:pPr>
              <a:defRPr/>
            </a:pPr>
            <a:r>
              <a:rPr lang="en-US" smtClean="0"/>
              <a:t>04/02/2012</a:t>
            </a:r>
            <a:endParaRPr lang="en-US" dirty="0"/>
          </a:p>
        </p:txBody>
      </p:sp>
      <p:sp>
        <p:nvSpPr>
          <p:cNvPr id="6" name="Footer Placeholder 5"/>
          <p:cNvSpPr>
            <a:spLocks noGrp="1"/>
          </p:cNvSpPr>
          <p:nvPr>
            <p:ph type="ftr" sz="quarter" idx="3"/>
          </p:nvPr>
        </p:nvSpPr>
        <p:spPr>
          <a:prstGeom prst="rect">
            <a:avLst/>
          </a:prstGeom>
        </p:spPr>
        <p:txBody>
          <a:bodyPr/>
          <a:lstStyle/>
          <a:p>
            <a:pPr>
              <a:defRPr/>
            </a:pPr>
            <a:r>
              <a:rPr lang="en-US" smtClean="0"/>
              <a:t>Medicaid and the Children's Health Insurance Program</a:t>
            </a:r>
            <a:endParaRPr lang="en-US" dirty="0"/>
          </a:p>
        </p:txBody>
      </p:sp>
      <p:sp>
        <p:nvSpPr>
          <p:cNvPr id="5" name="Slide Number Placeholder 4"/>
          <p:cNvSpPr>
            <a:spLocks noGrp="1"/>
          </p:cNvSpPr>
          <p:nvPr>
            <p:ph type="sldNum" sz="quarter" idx="4"/>
          </p:nvPr>
        </p:nvSpPr>
        <p:spPr>
          <a:prstGeom prst="rect">
            <a:avLst/>
          </a:prstGeom>
        </p:spPr>
        <p:txBody>
          <a:bodyPr/>
          <a:lstStyle/>
          <a:p>
            <a:pPr>
              <a:defRPr/>
            </a:pPr>
            <a:fld id="{5257DFA7-27F1-4391-8F2A-A87C8BDE8EA7}" type="slidenum">
              <a:rPr lang="en-US" smtClean="0"/>
              <a:pPr>
                <a:defRPr/>
              </a:pPr>
              <a:t>46</a:t>
            </a:fld>
            <a:endParaRPr lang="en-US" dirty="0"/>
          </a:p>
        </p:txBody>
      </p:sp>
    </p:spTree>
  </p:cSld>
  <p:clrMapOvr>
    <a:masterClrMapping/>
  </p:clrMapOvr>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ChangeArrowheads="1"/>
          </p:cNvSpPr>
          <p:nvPr/>
        </p:nvSpPr>
        <p:spPr bwMode="auto">
          <a:xfrm>
            <a:off x="6553200" y="6248400"/>
            <a:ext cx="1905000" cy="457200"/>
          </a:xfrm>
          <a:prstGeom prst="rect">
            <a:avLst/>
          </a:prstGeom>
          <a:noFill/>
          <a:ln w="12700">
            <a:noFill/>
            <a:miter lim="800000"/>
            <a:headEnd/>
            <a:tailEnd/>
          </a:ln>
        </p:spPr>
        <p:txBody>
          <a:bodyPr wrap="none" anchor="ctr"/>
          <a:lstStyle/>
          <a:p>
            <a:endParaRPr lang="en-US" dirty="0"/>
          </a:p>
        </p:txBody>
      </p:sp>
      <p:sp>
        <p:nvSpPr>
          <p:cNvPr id="45059" name="Rectangle 3"/>
          <p:cNvSpPr>
            <a:spLocks noChangeArrowheads="1"/>
          </p:cNvSpPr>
          <p:nvPr/>
        </p:nvSpPr>
        <p:spPr bwMode="auto">
          <a:xfrm>
            <a:off x="685800" y="6248400"/>
            <a:ext cx="7086600" cy="457200"/>
          </a:xfrm>
          <a:prstGeom prst="rect">
            <a:avLst/>
          </a:prstGeom>
          <a:noFill/>
          <a:ln w="12700">
            <a:noFill/>
            <a:miter lim="800000"/>
            <a:headEnd/>
            <a:tailEnd/>
          </a:ln>
        </p:spPr>
        <p:txBody>
          <a:bodyPr wrap="none" anchor="ctr"/>
          <a:lstStyle/>
          <a:p>
            <a:endParaRPr lang="en-US" dirty="0"/>
          </a:p>
        </p:txBody>
      </p:sp>
      <p:sp>
        <p:nvSpPr>
          <p:cNvPr id="45060" name="Rectangle 4"/>
          <p:cNvSpPr>
            <a:spLocks noGrp="1" noChangeArrowheads="1"/>
          </p:cNvSpPr>
          <p:nvPr>
            <p:ph type="title"/>
          </p:nvPr>
        </p:nvSpPr>
        <p:spPr/>
        <p:txBody>
          <a:bodyPr/>
          <a:lstStyle/>
          <a:p>
            <a:pPr eaLnBrk="1" hangingPunct="1"/>
            <a:r>
              <a:rPr lang="en-US" dirty="0" smtClean="0">
                <a:cs typeface="Arial" charset="0"/>
              </a:rPr>
              <a:t>To Apply</a:t>
            </a:r>
          </a:p>
        </p:txBody>
      </p:sp>
      <p:sp>
        <p:nvSpPr>
          <p:cNvPr id="39941" name="Rectangle 5"/>
          <p:cNvSpPr>
            <a:spLocks noGrp="1" noChangeArrowheads="1"/>
          </p:cNvSpPr>
          <p:nvPr>
            <p:ph idx="1"/>
          </p:nvPr>
        </p:nvSpPr>
        <p:spPr/>
        <p:txBody>
          <a:bodyPr/>
          <a:lstStyle/>
          <a:p>
            <a:pPr marL="285750" indent="-285750" eaLnBrk="1" hangingPunct="1">
              <a:defRPr/>
            </a:pPr>
            <a:r>
              <a:rPr lang="en-US" dirty="0" smtClean="0"/>
              <a:t>If you might qualify </a:t>
            </a:r>
            <a:r>
              <a:rPr lang="en-US" dirty="0" smtClean="0">
                <a:cs typeface="Arial" charset="0"/>
              </a:rPr>
              <a:t>for a Medicare Savings Program</a:t>
            </a:r>
            <a:endParaRPr lang="en-US" dirty="0" smtClean="0"/>
          </a:p>
          <a:p>
            <a:pPr marL="744537" lvl="1" eaLnBrk="1" hangingPunct="1">
              <a:defRPr/>
            </a:pPr>
            <a:r>
              <a:rPr lang="en-US" dirty="0" smtClean="0"/>
              <a:t>Review your local guidelines</a:t>
            </a:r>
          </a:p>
          <a:p>
            <a:pPr marL="744537" lvl="1" eaLnBrk="1" hangingPunct="1">
              <a:defRPr/>
            </a:pPr>
            <a:r>
              <a:rPr lang="en-US" dirty="0" smtClean="0"/>
              <a:t>Collect your personal documents</a:t>
            </a:r>
          </a:p>
          <a:p>
            <a:pPr marL="744537" lvl="1" eaLnBrk="1" hangingPunct="1">
              <a:defRPr/>
            </a:pPr>
            <a:r>
              <a:rPr lang="en-US" dirty="0" smtClean="0"/>
              <a:t>Contact local agencies for more information</a:t>
            </a:r>
          </a:p>
          <a:p>
            <a:pPr marL="744537" lvl="1" eaLnBrk="1" hangingPunct="1">
              <a:defRPr/>
            </a:pPr>
            <a:r>
              <a:rPr lang="en-US" dirty="0" smtClean="0"/>
              <a:t>Complete application with state Medical Assistance office</a:t>
            </a:r>
          </a:p>
        </p:txBody>
      </p:sp>
      <p:sp>
        <p:nvSpPr>
          <p:cNvPr id="39943" name="Date Placeholder 6"/>
          <p:cNvSpPr>
            <a:spLocks noGrp="1"/>
          </p:cNvSpPr>
          <p:nvPr>
            <p:ph type="dt" sz="half" idx="2"/>
          </p:nvPr>
        </p:nvSpPr>
        <p:spPr>
          <a:prstGeom prst="rect">
            <a:avLst/>
          </a:prstGeom>
        </p:spPr>
        <p:txBody>
          <a:bodyPr/>
          <a:lstStyle/>
          <a:p>
            <a:pPr>
              <a:defRPr/>
            </a:pPr>
            <a:r>
              <a:rPr lang="en-US" smtClean="0"/>
              <a:t>04/02/2012</a:t>
            </a:r>
            <a:endParaRPr lang="en-US" dirty="0"/>
          </a:p>
        </p:txBody>
      </p:sp>
      <p:sp>
        <p:nvSpPr>
          <p:cNvPr id="8" name="Footer Placeholder 7"/>
          <p:cNvSpPr>
            <a:spLocks noGrp="1"/>
          </p:cNvSpPr>
          <p:nvPr>
            <p:ph type="ftr" sz="quarter" idx="3"/>
          </p:nvPr>
        </p:nvSpPr>
        <p:spPr>
          <a:prstGeom prst="rect">
            <a:avLst/>
          </a:prstGeom>
        </p:spPr>
        <p:txBody>
          <a:bodyPr/>
          <a:lstStyle/>
          <a:p>
            <a:pPr>
              <a:defRPr/>
            </a:pPr>
            <a:r>
              <a:rPr lang="en-US" smtClean="0"/>
              <a:t>Medicaid and the Children's Health Insurance Program</a:t>
            </a:r>
            <a:endParaRPr lang="en-US" dirty="0"/>
          </a:p>
        </p:txBody>
      </p:sp>
      <p:sp>
        <p:nvSpPr>
          <p:cNvPr id="7" name="Slide Number Placeholder 6"/>
          <p:cNvSpPr>
            <a:spLocks noGrp="1"/>
          </p:cNvSpPr>
          <p:nvPr>
            <p:ph type="sldNum" sz="quarter" idx="4"/>
          </p:nvPr>
        </p:nvSpPr>
        <p:spPr>
          <a:prstGeom prst="rect">
            <a:avLst/>
          </a:prstGeom>
        </p:spPr>
        <p:txBody>
          <a:bodyPr/>
          <a:lstStyle/>
          <a:p>
            <a:pPr>
              <a:defRPr/>
            </a:pPr>
            <a:fld id="{5257DFA7-27F1-4391-8F2A-A87C8BDE8EA7}" type="slidenum">
              <a:rPr lang="en-US" smtClean="0"/>
              <a:pPr>
                <a:defRPr/>
              </a:pPr>
              <a:t>47</a:t>
            </a:fld>
            <a:endParaRPr lang="en-US" dirty="0"/>
          </a:p>
        </p:txBody>
      </p:sp>
    </p:spTree>
  </p:cSld>
  <p:clrMapOvr>
    <a:masterClrMapping/>
  </p:clrMapOvr>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ChangeArrowheads="1"/>
          </p:cNvSpPr>
          <p:nvPr>
            <p:ph type="title"/>
          </p:nvPr>
        </p:nvSpPr>
        <p:spPr/>
        <p:txBody>
          <a:bodyPr/>
          <a:lstStyle/>
          <a:p>
            <a:r>
              <a:rPr lang="en-US" dirty="0" smtClean="0">
                <a:cs typeface="Arial" charset="0"/>
              </a:rPr>
              <a:t>Medicaid Waivers</a:t>
            </a:r>
          </a:p>
        </p:txBody>
      </p:sp>
      <p:sp>
        <p:nvSpPr>
          <p:cNvPr id="12291" name="Rectangle 3"/>
          <p:cNvSpPr>
            <a:spLocks noGrp="1" noChangeArrowheads="1"/>
          </p:cNvSpPr>
          <p:nvPr>
            <p:ph idx="1"/>
          </p:nvPr>
        </p:nvSpPr>
        <p:spPr/>
        <p:txBody>
          <a:bodyPr/>
          <a:lstStyle/>
          <a:p>
            <a:pPr>
              <a:defRPr/>
            </a:pPr>
            <a:r>
              <a:rPr lang="en-US" spc="-70" dirty="0" smtClean="0"/>
              <a:t>Waivers allow states alternative delivery of care</a:t>
            </a:r>
          </a:p>
          <a:p>
            <a:pPr marL="571500" lvl="2">
              <a:buSzPct val="100000"/>
              <a:buFont typeface="Arial" pitchFamily="34" charset="0"/>
              <a:buChar char="•"/>
              <a:defRPr/>
            </a:pPr>
            <a:r>
              <a:rPr lang="en-US" dirty="0" smtClean="0"/>
              <a:t>May not comply with certain Federal statutes </a:t>
            </a:r>
          </a:p>
          <a:p>
            <a:pPr>
              <a:defRPr/>
            </a:pPr>
            <a:r>
              <a:rPr lang="en-US" dirty="0" smtClean="0"/>
              <a:t>Types of waivers</a:t>
            </a:r>
          </a:p>
          <a:p>
            <a:pPr marL="571500" lvl="2" indent="-231775">
              <a:buSzPct val="100000"/>
              <a:buFont typeface="Arial" pitchFamily="34" charset="0"/>
              <a:buChar char="•"/>
              <a:defRPr/>
            </a:pPr>
            <a:r>
              <a:rPr lang="en-US" dirty="0" smtClean="0"/>
              <a:t>Section 1915(b) freedom of choice waiver</a:t>
            </a:r>
          </a:p>
          <a:p>
            <a:pPr marL="571500" lvl="2" indent="-231775">
              <a:buSzPct val="100000"/>
              <a:buFont typeface="Arial" pitchFamily="34" charset="0"/>
              <a:buChar char="•"/>
              <a:defRPr/>
            </a:pPr>
            <a:r>
              <a:rPr lang="en-US" dirty="0" smtClean="0"/>
              <a:t>Section 1915(c) home and community-based services waiver</a:t>
            </a:r>
          </a:p>
          <a:p>
            <a:pPr marL="571500" lvl="2" indent="-231775">
              <a:buSzPct val="100000"/>
              <a:buFont typeface="Arial" pitchFamily="34" charset="0"/>
              <a:buChar char="•"/>
              <a:defRPr/>
            </a:pPr>
            <a:r>
              <a:rPr lang="en-US" dirty="0" smtClean="0"/>
              <a:t>Section 1115 research and demonstration waiver</a:t>
            </a:r>
          </a:p>
        </p:txBody>
      </p:sp>
      <p:sp>
        <p:nvSpPr>
          <p:cNvPr id="12293" name="Date Placeholder 4"/>
          <p:cNvSpPr>
            <a:spLocks noGrp="1"/>
          </p:cNvSpPr>
          <p:nvPr>
            <p:ph type="dt" sz="half" idx="2"/>
          </p:nvPr>
        </p:nvSpPr>
        <p:spPr>
          <a:prstGeom prst="rect">
            <a:avLst/>
          </a:prstGeom>
        </p:spPr>
        <p:txBody>
          <a:bodyPr/>
          <a:lstStyle/>
          <a:p>
            <a:pPr>
              <a:defRPr/>
            </a:pPr>
            <a:r>
              <a:rPr lang="en-US" smtClean="0"/>
              <a:t>04/02/2012</a:t>
            </a:r>
            <a:endParaRPr lang="en-US" dirty="0"/>
          </a:p>
        </p:txBody>
      </p:sp>
      <p:sp>
        <p:nvSpPr>
          <p:cNvPr id="6" name="Footer Placeholder 5"/>
          <p:cNvSpPr>
            <a:spLocks noGrp="1"/>
          </p:cNvSpPr>
          <p:nvPr>
            <p:ph type="ftr" sz="quarter" idx="3"/>
          </p:nvPr>
        </p:nvSpPr>
        <p:spPr>
          <a:prstGeom prst="rect">
            <a:avLst/>
          </a:prstGeom>
        </p:spPr>
        <p:txBody>
          <a:bodyPr/>
          <a:lstStyle/>
          <a:p>
            <a:pPr>
              <a:defRPr/>
            </a:pPr>
            <a:r>
              <a:rPr lang="en-US" smtClean="0"/>
              <a:t>Medicaid and the Children's Health Insurance Program</a:t>
            </a:r>
            <a:endParaRPr lang="en-US" dirty="0"/>
          </a:p>
        </p:txBody>
      </p:sp>
      <p:sp>
        <p:nvSpPr>
          <p:cNvPr id="5" name="Slide Number Placeholder 4"/>
          <p:cNvSpPr>
            <a:spLocks noGrp="1"/>
          </p:cNvSpPr>
          <p:nvPr>
            <p:ph type="sldNum" sz="quarter" idx="4"/>
          </p:nvPr>
        </p:nvSpPr>
        <p:spPr>
          <a:prstGeom prst="rect">
            <a:avLst/>
          </a:prstGeom>
        </p:spPr>
        <p:txBody>
          <a:bodyPr/>
          <a:lstStyle/>
          <a:p>
            <a:pPr>
              <a:defRPr/>
            </a:pPr>
            <a:fld id="{5257DFA7-27F1-4391-8F2A-A87C8BDE8EA7}" type="slidenum">
              <a:rPr lang="en-US" smtClean="0"/>
              <a:pPr>
                <a:defRPr/>
              </a:pPr>
              <a:t>48</a:t>
            </a:fld>
            <a:endParaRPr lang="en-US" dirty="0"/>
          </a:p>
        </p:txBody>
      </p:sp>
    </p:spTree>
  </p:cSld>
  <p:clrMapOvr>
    <a:masterClrMapping/>
  </p:clrMapOvr>
  <p:transition/>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Rectangle 4"/>
          <p:cNvSpPr>
            <a:spLocks noGrp="1" noChangeArrowheads="1"/>
          </p:cNvSpPr>
          <p:nvPr>
            <p:ph type="dt" sz="half" idx="2"/>
          </p:nvPr>
        </p:nvSpPr>
        <p:spPr>
          <a:prstGeom prst="rect">
            <a:avLst/>
          </a:prstGeom>
        </p:spPr>
        <p:txBody>
          <a:bodyPr/>
          <a:lstStyle/>
          <a:p>
            <a:pPr>
              <a:defRPr/>
            </a:pPr>
            <a:r>
              <a:rPr lang="en-US" smtClean="0"/>
              <a:t>04/02/2012</a:t>
            </a:r>
            <a:endParaRPr lang="en-US" dirty="0"/>
          </a:p>
        </p:txBody>
      </p:sp>
      <p:sp>
        <p:nvSpPr>
          <p:cNvPr id="73732" name="Footer Placeholder 7"/>
          <p:cNvSpPr>
            <a:spLocks noGrp="1"/>
          </p:cNvSpPr>
          <p:nvPr>
            <p:ph type="ftr" sz="quarter" idx="3"/>
          </p:nvPr>
        </p:nvSpPr>
        <p:spPr bwMode="auto">
          <a:prstGeom prst="rect">
            <a:avLst/>
          </a:prstGeom>
          <a:noFill/>
          <a:ln>
            <a:miter lim="800000"/>
            <a:headEnd/>
            <a:tailEnd/>
          </a:ln>
        </p:spPr>
        <p:txBody>
          <a:bodyPr wrap="square" numCol="1" anchorCtr="0" compatLnSpc="1">
            <a:prstTxWarp prst="textNoShape">
              <a:avLst/>
            </a:prstTxWarp>
          </a:bodyPr>
          <a:lstStyle/>
          <a:p>
            <a:r>
              <a:rPr lang="en-US" smtClean="0">
                <a:latin typeface="Arial" charset="0"/>
                <a:cs typeface="Arial" charset="0"/>
              </a:rPr>
              <a:t>Medicaid and the Children's Health Insurance Program</a:t>
            </a:r>
            <a:endParaRPr dirty="0" smtClean="0">
              <a:latin typeface="Arial" charset="0"/>
              <a:cs typeface="Arial" charset="0"/>
            </a:endParaRPr>
          </a:p>
        </p:txBody>
      </p:sp>
      <p:sp>
        <p:nvSpPr>
          <p:cNvPr id="7" name="Slide Number Placeholder 6"/>
          <p:cNvSpPr>
            <a:spLocks noGrp="1"/>
          </p:cNvSpPr>
          <p:nvPr>
            <p:ph type="sldNum" sz="quarter" idx="4"/>
          </p:nvPr>
        </p:nvSpPr>
        <p:spPr>
          <a:prstGeom prst="rect">
            <a:avLst/>
          </a:prstGeom>
        </p:spPr>
        <p:txBody>
          <a:bodyPr/>
          <a:lstStyle/>
          <a:p>
            <a:pPr>
              <a:defRPr/>
            </a:pPr>
            <a:fld id="{EE1CC25A-54BD-4015-9EC8-C81E0932948A}" type="slidenum">
              <a:rPr lang="en-US"/>
              <a:pPr>
                <a:defRPr/>
              </a:pPr>
              <a:t>49</a:t>
            </a:fld>
            <a:endParaRPr lang="en-US" dirty="0"/>
          </a:p>
        </p:txBody>
      </p:sp>
      <p:graphicFrame>
        <p:nvGraphicFramePr>
          <p:cNvPr id="8" name="Content Placeholder 5"/>
          <p:cNvGraphicFramePr>
            <a:graphicFrameLocks/>
          </p:cNvGraphicFramePr>
          <p:nvPr>
            <p:extLst>
              <p:ext uri="{D42A27DB-BD31-4B8C-83A1-F6EECF244321}">
                <p14:modId xmlns:p14="http://schemas.microsoft.com/office/powerpoint/2010/main" xmlns="" val="1873562636"/>
              </p:ext>
            </p:extLst>
          </p:nvPr>
        </p:nvGraphicFramePr>
        <p:xfrm>
          <a:off x="457200" y="457200"/>
          <a:ext cx="8229600" cy="5410200"/>
        </p:xfrm>
        <a:graphic>
          <a:graphicData uri="http://schemas.openxmlformats.org/drawingml/2006/table">
            <a:tbl>
              <a:tblPr firstRow="1" bandRow="1">
                <a:effectLst>
                  <a:outerShdw blurRad="50800" dist="76200" dir="2700000" algn="tl" rotWithShape="0">
                    <a:prstClr val="black">
                      <a:alpha val="40000"/>
                    </a:prstClr>
                  </a:outerShdw>
                </a:effectLst>
                <a:tableStyleId>{5C22544A-7EE6-4342-B048-85BDC9FD1C3A}</a:tableStyleId>
              </a:tblPr>
              <a:tblGrid>
                <a:gridCol w="2743200"/>
                <a:gridCol w="2743200"/>
                <a:gridCol w="2743200"/>
              </a:tblGrid>
              <a:tr h="651944">
                <a:tc gridSpan="3">
                  <a:txBody>
                    <a:bodyPr/>
                    <a:lstStyle/>
                    <a:p>
                      <a:pPr algn="ctr"/>
                      <a:r>
                        <a:rPr lang="en-US" sz="2800" dirty="0" smtClean="0">
                          <a:solidFill>
                            <a:schemeClr val="tx1"/>
                          </a:solidFill>
                        </a:rPr>
                        <a:t>Information</a:t>
                      </a:r>
                      <a:r>
                        <a:rPr lang="en-US" sz="2800" baseline="0" dirty="0" smtClean="0">
                          <a:solidFill>
                            <a:schemeClr val="tx1"/>
                          </a:solidFill>
                        </a:rPr>
                        <a:t> Sources for Medicaid &amp; CHIP</a:t>
                      </a:r>
                      <a:endParaRPr lang="en-US" sz="2800" dirty="0">
                        <a:solidFill>
                          <a:schemeClr val="tx1"/>
                        </a:solidFill>
                      </a:endParaRPr>
                    </a:p>
                  </a:txBody>
                  <a:tcPr marL="82296" marR="822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BC0F1"/>
                    </a:solidFill>
                  </a:tcPr>
                </a:tc>
                <a:tc hMerge="1">
                  <a:txBody>
                    <a:bodyPr/>
                    <a:lstStyle/>
                    <a:p>
                      <a:endParaRPr lang="en-US" sz="1600" dirty="0"/>
                    </a:p>
                  </a:txBody>
                  <a:tcPr/>
                </a:tc>
                <a:tc hMerge="1">
                  <a:txBody>
                    <a:bodyPr/>
                    <a:lstStyle/>
                    <a:p>
                      <a:pPr algn="ctr"/>
                      <a:endParaRPr lang="en-US" sz="2000" dirty="0"/>
                    </a:p>
                  </a:txBody>
                  <a:tcPr/>
                </a:tc>
              </a:tr>
              <a:tr h="431067">
                <a:tc>
                  <a:txBody>
                    <a:bodyPr/>
                    <a:lstStyle/>
                    <a:p>
                      <a:pPr algn="ctr"/>
                      <a:r>
                        <a:rPr lang="en-US" sz="1800" b="1" dirty="0" smtClean="0">
                          <a:solidFill>
                            <a:schemeClr val="bg1"/>
                          </a:solidFill>
                        </a:rPr>
                        <a:t>Government</a:t>
                      </a:r>
                      <a:r>
                        <a:rPr lang="en-US" sz="1800" b="1" baseline="0" dirty="0" smtClean="0">
                          <a:solidFill>
                            <a:schemeClr val="bg1"/>
                          </a:solidFill>
                        </a:rPr>
                        <a:t> Resources</a:t>
                      </a:r>
                      <a:endParaRPr lang="en-US" sz="1800" b="1" dirty="0">
                        <a:solidFill>
                          <a:schemeClr val="bg1"/>
                        </a:solidFill>
                      </a:endParaRPr>
                    </a:p>
                  </a:txBody>
                  <a:tcPr marL="82296" marR="8229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338E"/>
                    </a:solidFill>
                  </a:tcPr>
                </a:tc>
                <a:tc>
                  <a:txBody>
                    <a:bodyPr/>
                    <a:lstStyle/>
                    <a:p>
                      <a:pPr algn="ctr"/>
                      <a:r>
                        <a:rPr lang="en-US" sz="1800" b="1" dirty="0" smtClean="0">
                          <a:solidFill>
                            <a:schemeClr val="bg1"/>
                          </a:solidFill>
                        </a:rPr>
                        <a:t>Industry Resources</a:t>
                      </a:r>
                      <a:endParaRPr lang="en-US" sz="1800" b="1" dirty="0">
                        <a:solidFill>
                          <a:schemeClr val="bg1"/>
                        </a:solidFill>
                      </a:endParaRPr>
                    </a:p>
                  </a:txBody>
                  <a:tcPr marL="82296" marR="8229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338E"/>
                    </a:solidFill>
                  </a:tcPr>
                </a:tc>
                <a:tc>
                  <a:txBody>
                    <a:bodyPr/>
                    <a:lstStyle/>
                    <a:p>
                      <a:pPr algn="ctr"/>
                      <a:r>
                        <a:rPr lang="en-US" sz="1800" b="1" dirty="0" smtClean="0">
                          <a:solidFill>
                            <a:schemeClr val="bg1"/>
                          </a:solidFill>
                        </a:rPr>
                        <a:t>Medicare Products</a:t>
                      </a:r>
                      <a:endParaRPr lang="en-US" sz="1800" b="1" dirty="0">
                        <a:solidFill>
                          <a:schemeClr val="bg1"/>
                        </a:solidFill>
                      </a:endParaRPr>
                    </a:p>
                  </a:txBody>
                  <a:tcPr marL="82296" marR="8229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338E"/>
                    </a:solidFill>
                  </a:tcPr>
                </a:tc>
              </a:tr>
              <a:tr h="4327189">
                <a:tc>
                  <a:txBody>
                    <a:bodyPr/>
                    <a:lstStyle/>
                    <a:p>
                      <a:r>
                        <a:rPr lang="en-US" sz="1400" b="1" dirty="0" smtClean="0"/>
                        <a:t>www.medicare.gov</a:t>
                      </a:r>
                    </a:p>
                    <a:p>
                      <a:endParaRPr lang="en-US" sz="1400" b="1" dirty="0" smtClean="0"/>
                    </a:p>
                    <a:p>
                      <a:r>
                        <a:rPr lang="en-US" sz="1400" b="0" dirty="0" smtClean="0"/>
                        <a:t>www.cms.gov/home/medicaid.asp</a:t>
                      </a:r>
                    </a:p>
                    <a:p>
                      <a:pPr lvl="0"/>
                      <a:endParaRPr lang="en-US" sz="1400" dirty="0" smtClean="0"/>
                    </a:p>
                    <a:p>
                      <a:pPr lvl="0"/>
                      <a:r>
                        <a:rPr lang="en-US" sz="1400" dirty="0" smtClean="0"/>
                        <a:t>www.socialsecurity</a:t>
                      </a:r>
                      <a:r>
                        <a:rPr lang="en-US" sz="1400" baseline="0" dirty="0" smtClean="0"/>
                        <a:t>.gov</a:t>
                      </a:r>
                    </a:p>
                    <a:p>
                      <a:pPr lvl="0"/>
                      <a:endParaRPr lang="en-US" sz="1400" baseline="0" dirty="0" smtClean="0"/>
                    </a:p>
                    <a:p>
                      <a:pPr lvl="0"/>
                      <a:r>
                        <a:rPr lang="en-US" sz="1400" baseline="0" dirty="0" smtClean="0"/>
                        <a:t>www.cms.gov/center/ombudsman</a:t>
                      </a:r>
                      <a:endParaRPr lang="en-US" sz="1400" dirty="0" smtClean="0"/>
                    </a:p>
                    <a:p>
                      <a:pPr lvl="0"/>
                      <a:endParaRPr lang="en-US" sz="1400" b="1" dirty="0" smtClean="0"/>
                    </a:p>
                    <a:p>
                      <a:pPr>
                        <a:buNone/>
                      </a:pPr>
                      <a:r>
                        <a:rPr lang="en-US" sz="1400" b="1" dirty="0" smtClean="0"/>
                        <a:t>Centers for Medicare &amp; </a:t>
                      </a:r>
                    </a:p>
                    <a:p>
                      <a:pPr>
                        <a:buNone/>
                      </a:pPr>
                      <a:r>
                        <a:rPr lang="en-US" sz="1400" b="1" dirty="0" smtClean="0"/>
                        <a:t>Medicaid Services (CMS)</a:t>
                      </a:r>
                    </a:p>
                    <a:p>
                      <a:pPr>
                        <a:buNone/>
                      </a:pPr>
                      <a:r>
                        <a:rPr lang="en-US" sz="1400" dirty="0" smtClean="0"/>
                        <a:t>1-800-MEDICARE</a:t>
                      </a:r>
                    </a:p>
                    <a:p>
                      <a:pPr>
                        <a:buNone/>
                      </a:pPr>
                      <a:r>
                        <a:rPr lang="en-US" sz="1400" dirty="0" smtClean="0"/>
                        <a:t>(1-800-633-4227)</a:t>
                      </a:r>
                    </a:p>
                    <a:p>
                      <a:pPr>
                        <a:buNone/>
                      </a:pPr>
                      <a:r>
                        <a:rPr lang="en-US" sz="1400" b="0" dirty="0" smtClean="0"/>
                        <a:t>(TTY</a:t>
                      </a:r>
                      <a:r>
                        <a:rPr lang="en-US" sz="1400" b="1" dirty="0" smtClean="0"/>
                        <a:t> </a:t>
                      </a:r>
                      <a:r>
                        <a:rPr lang="en-US" sz="1400" dirty="0" smtClean="0"/>
                        <a:t> 1-877-486-2048)</a:t>
                      </a:r>
                    </a:p>
                    <a:p>
                      <a:pPr>
                        <a:buNone/>
                      </a:pPr>
                      <a:endParaRPr lang="en-US" sz="1400" dirty="0" smtClean="0"/>
                    </a:p>
                    <a:p>
                      <a:pPr>
                        <a:buNone/>
                      </a:pPr>
                      <a:r>
                        <a:rPr lang="en-US" sz="1400" dirty="0" smtClean="0"/>
                        <a:t>Social Security Administration</a:t>
                      </a:r>
                    </a:p>
                    <a:p>
                      <a:pPr>
                        <a:buNone/>
                      </a:pPr>
                      <a:r>
                        <a:rPr lang="en-US" sz="1400" dirty="0" smtClean="0"/>
                        <a:t>1-800-772-1213</a:t>
                      </a:r>
                    </a:p>
                    <a:p>
                      <a:pPr>
                        <a:buNone/>
                      </a:pPr>
                      <a:r>
                        <a:rPr lang="en-US" sz="1400" dirty="0" smtClean="0"/>
                        <a:t>(TTY 1-877-486-2048)</a:t>
                      </a:r>
                      <a:endParaRPr lang="en-US" sz="1400" b="1" dirty="0" smtClean="0"/>
                    </a:p>
                  </a:txBody>
                  <a:tcPr marL="82296" marR="8229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buNone/>
                      </a:pPr>
                      <a:r>
                        <a:rPr lang="en-US" sz="1400" b="1" dirty="0" smtClean="0"/>
                        <a:t>State Health Insurance Assistance Programs (SHIPs)*</a:t>
                      </a:r>
                    </a:p>
                    <a:p>
                      <a:pPr>
                        <a:buNone/>
                      </a:pPr>
                      <a:endParaRPr lang="en-US" sz="1400" dirty="0" smtClean="0"/>
                    </a:p>
                    <a:p>
                      <a:pPr>
                        <a:buNone/>
                      </a:pPr>
                      <a:r>
                        <a:rPr lang="en-US" sz="1400" dirty="0" smtClean="0"/>
                        <a:t>State Office on Aging</a:t>
                      </a:r>
                    </a:p>
                    <a:p>
                      <a:pPr>
                        <a:buNone/>
                      </a:pPr>
                      <a:r>
                        <a:rPr lang="en-US" sz="1400" dirty="0" smtClean="0"/>
                        <a:t>*For telephone numbers </a:t>
                      </a:r>
                      <a:r>
                        <a:rPr lang="en-US" sz="1400" baseline="0" dirty="0" smtClean="0"/>
                        <a:t> call </a:t>
                      </a:r>
                      <a:r>
                        <a:rPr lang="en-US" sz="1400" dirty="0" smtClean="0"/>
                        <a:t>CMS</a:t>
                      </a:r>
                    </a:p>
                    <a:p>
                      <a:pPr>
                        <a:buNone/>
                      </a:pPr>
                      <a:r>
                        <a:rPr lang="en-US" sz="1400" dirty="0" smtClean="0"/>
                        <a:t>1-800-MEDICARE (1-800-633-4227)</a:t>
                      </a:r>
                    </a:p>
                    <a:p>
                      <a:pPr>
                        <a:buNone/>
                      </a:pPr>
                      <a:r>
                        <a:rPr lang="en-US" sz="1400" dirty="0" smtClean="0"/>
                        <a:t>1-877-486-2048 for TTY users</a:t>
                      </a:r>
                    </a:p>
                  </a:txBody>
                  <a:tcPr marL="82296" marR="8229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400" b="1" i="1" dirty="0" smtClean="0"/>
                        <a:t>Medicare &amp; You Handbook</a:t>
                      </a:r>
                    </a:p>
                    <a:p>
                      <a:r>
                        <a:rPr lang="en-US" sz="1400" dirty="0" smtClean="0"/>
                        <a:t>CMS Product No.  10050)</a:t>
                      </a:r>
                    </a:p>
                    <a:p>
                      <a:r>
                        <a:rPr lang="en-US" sz="1000" dirty="0" smtClean="0"/>
                        <a:t>  </a:t>
                      </a:r>
                    </a:p>
                    <a:p>
                      <a:pPr marL="0" marR="0" indent="0" algn="l" defTabSz="914400" rtl="0" eaLnBrk="1" fontAlgn="auto" latinLnBrk="0" hangingPunct="1">
                        <a:lnSpc>
                          <a:spcPct val="100000"/>
                        </a:lnSpc>
                        <a:spcBef>
                          <a:spcPts val="0"/>
                        </a:spcBef>
                        <a:spcAft>
                          <a:spcPts val="0"/>
                        </a:spcAft>
                        <a:buClrTx/>
                        <a:buSzTx/>
                        <a:buFontTx/>
                        <a:buNone/>
                        <a:tabLst/>
                        <a:defRPr/>
                      </a:pPr>
                      <a:r>
                        <a:rPr lang="en-US" sz="1400" b="1" i="1" dirty="0" smtClean="0"/>
                        <a:t>Your Medicare Benefits</a:t>
                      </a:r>
                      <a:r>
                        <a:rPr lang="en-US" sz="1400" b="1" dirty="0" smtClean="0"/>
                        <a:t> </a:t>
                      </a:r>
                    </a:p>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t>CMS Product No. 10116 </a:t>
                      </a:r>
                    </a:p>
                    <a:p>
                      <a:endParaRPr lang="en-US" sz="1000" dirty="0" smtClean="0"/>
                    </a:p>
                    <a:p>
                      <a:r>
                        <a:rPr lang="en-US" sz="1400" b="1" dirty="0" smtClean="0"/>
                        <a:t>To access these products:</a:t>
                      </a:r>
                    </a:p>
                    <a:p>
                      <a:endParaRPr lang="en-US" sz="600" dirty="0" smtClean="0"/>
                    </a:p>
                    <a:p>
                      <a:r>
                        <a:rPr lang="en-US" sz="1400" b="0" dirty="0" smtClean="0"/>
                        <a:t>View and</a:t>
                      </a:r>
                      <a:r>
                        <a:rPr lang="en-US" sz="1400" b="0" baseline="0" dirty="0" smtClean="0"/>
                        <a:t> order single copies at</a:t>
                      </a:r>
                      <a:r>
                        <a:rPr lang="en-US" sz="1400" b="0" dirty="0" smtClean="0"/>
                        <a:t> </a:t>
                      </a:r>
                    </a:p>
                    <a:p>
                      <a:pPr marL="0" indent="0">
                        <a:buFont typeface="Wingdings" pitchFamily="2" charset="2"/>
                        <a:buNone/>
                      </a:pPr>
                      <a:r>
                        <a:rPr lang="en-US" sz="1400" b="0" dirty="0" smtClean="0"/>
                        <a:t>Medicare.gov</a:t>
                      </a:r>
                    </a:p>
                    <a:p>
                      <a:pPr marL="0" indent="0">
                        <a:buFont typeface="Wingdings" pitchFamily="2" charset="2"/>
                        <a:buNone/>
                      </a:pPr>
                      <a:endParaRPr lang="en-US" sz="1400" b="0" dirty="0" smtClean="0"/>
                    </a:p>
                    <a:p>
                      <a:pPr marL="0" indent="0">
                        <a:buFont typeface="Wingdings" pitchFamily="2" charset="2"/>
                        <a:buNone/>
                      </a:pPr>
                      <a:r>
                        <a:rPr lang="en-US" sz="1400" b="0" dirty="0" smtClean="0"/>
                        <a:t>Order multiple copies (partners only) </a:t>
                      </a:r>
                      <a:r>
                        <a:rPr lang="en-US" sz="1400" b="0" baseline="0" dirty="0" smtClean="0"/>
                        <a:t>at </a:t>
                      </a:r>
                    </a:p>
                    <a:p>
                      <a:pPr marL="0" indent="0">
                        <a:buFont typeface="Wingdings" pitchFamily="2" charset="2"/>
                        <a:buNone/>
                      </a:pPr>
                      <a:r>
                        <a:rPr lang="en-US" sz="1400" b="0" baseline="0" dirty="0" smtClean="0"/>
                        <a:t>p</a:t>
                      </a:r>
                      <a:r>
                        <a:rPr lang="en-US" sz="1400" b="0" dirty="0" smtClean="0"/>
                        <a:t>roduc</a:t>
                      </a:r>
                      <a:r>
                        <a:rPr lang="en-US" sz="1400" b="0" baseline="0" dirty="0" smtClean="0"/>
                        <a:t>to</a:t>
                      </a:r>
                      <a:r>
                        <a:rPr lang="en-US" sz="1400" b="0" dirty="0" smtClean="0"/>
                        <a:t>rdering.cms.hhs.gov. </a:t>
                      </a:r>
                    </a:p>
                    <a:p>
                      <a:pPr marL="0" indent="0">
                        <a:buFont typeface="Wingdings" pitchFamily="2" charset="2"/>
                        <a:buNone/>
                      </a:pPr>
                      <a:endParaRPr lang="en-US" sz="1400" b="0" dirty="0" smtClean="0"/>
                    </a:p>
                    <a:p>
                      <a:pPr marL="0" indent="0">
                        <a:buFont typeface="Wingdings" pitchFamily="2" charset="2"/>
                        <a:buNone/>
                      </a:pPr>
                      <a:r>
                        <a:rPr lang="en-US" sz="1400" b="0" dirty="0" smtClean="0"/>
                        <a:t>You must register</a:t>
                      </a:r>
                      <a:r>
                        <a:rPr lang="en-US" sz="1400" b="0" baseline="0" dirty="0" smtClean="0"/>
                        <a:t> your organization.</a:t>
                      </a:r>
                      <a:endParaRPr lang="en-US" sz="1400" dirty="0"/>
                    </a:p>
                  </a:txBody>
                  <a:tcPr marL="82296" marR="8229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Tree>
    <p:custDataLst>
      <p:tags r:id="rId1"/>
    </p:custDataLst>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p:txBody>
          <a:bodyPr/>
          <a:lstStyle/>
          <a:p>
            <a:r>
              <a:rPr lang="en-US" dirty="0" smtClean="0">
                <a:cs typeface="Arial" charset="0"/>
              </a:rPr>
              <a:t>Dual Eligible Beneficiary</a:t>
            </a:r>
          </a:p>
        </p:txBody>
      </p:sp>
      <p:sp>
        <p:nvSpPr>
          <p:cNvPr id="3" name="Content Placeholder 2"/>
          <p:cNvSpPr>
            <a:spLocks noGrp="1"/>
          </p:cNvSpPr>
          <p:nvPr>
            <p:ph idx="1"/>
          </p:nvPr>
        </p:nvSpPr>
        <p:spPr/>
        <p:txBody>
          <a:bodyPr/>
          <a:lstStyle/>
          <a:p>
            <a:pPr>
              <a:spcBef>
                <a:spcPts val="600"/>
              </a:spcBef>
              <a:defRPr/>
            </a:pPr>
            <a:r>
              <a:rPr lang="en-US" dirty="0" smtClean="0"/>
              <a:t>Dual eligible means eligible for Medicare and Medicaid</a:t>
            </a:r>
          </a:p>
          <a:p>
            <a:pPr lvl="1" eaLnBrk="1" hangingPunct="1">
              <a:defRPr/>
            </a:pPr>
            <a:r>
              <a:rPr lang="en-US" dirty="0" smtClean="0"/>
              <a:t>You may receive payment by Medicaid</a:t>
            </a:r>
          </a:p>
          <a:p>
            <a:pPr marL="914400" lvl="2">
              <a:spcBef>
                <a:spcPts val="600"/>
              </a:spcBef>
              <a:defRPr/>
            </a:pPr>
            <a:r>
              <a:rPr lang="en-US" dirty="0" smtClean="0"/>
              <a:t>Part A and/or Part B premiums</a:t>
            </a:r>
          </a:p>
          <a:p>
            <a:pPr marL="914400" lvl="2">
              <a:spcBef>
                <a:spcPts val="600"/>
              </a:spcBef>
              <a:defRPr/>
            </a:pPr>
            <a:r>
              <a:rPr lang="en-US" dirty="0" smtClean="0"/>
              <a:t>Other Medicare cost-sharing</a:t>
            </a:r>
          </a:p>
          <a:p>
            <a:pPr lvl="1" eaLnBrk="1" hangingPunct="1">
              <a:defRPr/>
            </a:pPr>
            <a:r>
              <a:rPr lang="en-US" dirty="0" smtClean="0"/>
              <a:t>Coverage of certain services not covered under Medicare</a:t>
            </a:r>
          </a:p>
          <a:p>
            <a:pPr>
              <a:buNone/>
              <a:defRPr/>
            </a:pPr>
            <a:endParaRPr lang="en-US" sz="2400" dirty="0" smtClean="0"/>
          </a:p>
        </p:txBody>
      </p:sp>
      <p:sp>
        <p:nvSpPr>
          <p:cNvPr id="4" name="Date Placeholder 3"/>
          <p:cNvSpPr>
            <a:spLocks noGrp="1"/>
          </p:cNvSpPr>
          <p:nvPr>
            <p:ph type="dt" sz="half" idx="2"/>
          </p:nvPr>
        </p:nvSpPr>
        <p:spPr>
          <a:prstGeom prst="rect">
            <a:avLst/>
          </a:prstGeom>
        </p:spPr>
        <p:txBody>
          <a:bodyPr/>
          <a:lstStyle/>
          <a:p>
            <a:pPr>
              <a:defRPr/>
            </a:pPr>
            <a:r>
              <a:rPr lang="en-US" dirty="0" smtClean="0"/>
              <a:t>04/02/2012</a:t>
            </a:r>
            <a:endParaRPr lang="en-US" dirty="0"/>
          </a:p>
        </p:txBody>
      </p:sp>
      <p:sp>
        <p:nvSpPr>
          <p:cNvPr id="6" name="Footer Placeholder 5"/>
          <p:cNvSpPr>
            <a:spLocks noGrp="1"/>
          </p:cNvSpPr>
          <p:nvPr>
            <p:ph type="ftr" sz="quarter" idx="3"/>
          </p:nvPr>
        </p:nvSpPr>
        <p:spPr>
          <a:prstGeom prst="rect">
            <a:avLst/>
          </a:prstGeom>
        </p:spPr>
        <p:txBody>
          <a:bodyPr/>
          <a:lstStyle/>
          <a:p>
            <a:pPr>
              <a:defRPr/>
            </a:pPr>
            <a:r>
              <a:rPr lang="en-US" dirty="0" smtClean="0"/>
              <a:t>Medicaid and the Children's Health Insurance Program</a:t>
            </a:r>
            <a:endParaRPr lang="en-US" dirty="0"/>
          </a:p>
        </p:txBody>
      </p:sp>
      <p:sp>
        <p:nvSpPr>
          <p:cNvPr id="5" name="Slide Number Placeholder 4"/>
          <p:cNvSpPr>
            <a:spLocks noGrp="1"/>
          </p:cNvSpPr>
          <p:nvPr>
            <p:ph type="sldNum" sz="quarter" idx="4"/>
          </p:nvPr>
        </p:nvSpPr>
        <p:spPr>
          <a:prstGeom prst="rect">
            <a:avLst/>
          </a:prstGeom>
        </p:spPr>
        <p:txBody>
          <a:bodyPr/>
          <a:lstStyle/>
          <a:p>
            <a:pPr>
              <a:defRPr/>
            </a:pPr>
            <a:fld id="{5257DFA7-27F1-4391-8F2A-A87C8BDE8EA7}" type="slidenum">
              <a:rPr lang="en-US" smtClean="0"/>
              <a:pPr>
                <a:defRPr/>
              </a:pPr>
              <a:t>5</a:t>
            </a:fld>
            <a:endParaRPr lang="en-US" dirty="0"/>
          </a:p>
        </p:txBody>
      </p:sp>
    </p:spTree>
  </p:cSld>
  <p:clrMapOvr>
    <a:masterClrMapping/>
  </p:clrMapOvr>
  <p:transition/>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p:txBody>
          <a:bodyPr>
            <a:noAutofit/>
          </a:bodyPr>
          <a:lstStyle/>
          <a:p>
            <a:pPr>
              <a:defRPr/>
            </a:pPr>
            <a:r>
              <a:rPr lang="en-US" spc="-30" dirty="0" smtClean="0">
                <a:cs typeface="Arial" charset="0"/>
              </a:rPr>
              <a:t>How are Medicare and Medicaid different?</a:t>
            </a:r>
          </a:p>
        </p:txBody>
      </p:sp>
      <p:graphicFrame>
        <p:nvGraphicFramePr>
          <p:cNvPr id="7" name="Group 27"/>
          <p:cNvGraphicFramePr>
            <a:graphicFrameLocks noGrp="1"/>
          </p:cNvGraphicFramePr>
          <p:nvPr>
            <p:ph idx="1"/>
          </p:nvPr>
        </p:nvGraphicFramePr>
        <p:xfrm>
          <a:off x="457200" y="1371600"/>
          <a:ext cx="8229600" cy="4922203"/>
        </p:xfrm>
        <a:graphic>
          <a:graphicData uri="http://schemas.openxmlformats.org/drawingml/2006/table">
            <a:tbl>
              <a:tblPr>
                <a:effectLst>
                  <a:outerShdw blurRad="50800" dist="76200" dir="2700000" algn="tl" rotWithShape="0">
                    <a:prstClr val="black">
                      <a:alpha val="40000"/>
                    </a:prstClr>
                  </a:outerShdw>
                </a:effectLst>
              </a:tblPr>
              <a:tblGrid>
                <a:gridCol w="4114800"/>
                <a:gridCol w="4114800"/>
              </a:tblGrid>
              <a:tr h="417513">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200" b="1" i="0" u="none" strike="noStrike" cap="none" normalizeH="0" baseline="0" dirty="0" smtClean="0">
                          <a:ln>
                            <a:noFill/>
                          </a:ln>
                          <a:solidFill>
                            <a:schemeClr val="tx1"/>
                          </a:solidFill>
                          <a:effectLst/>
                          <a:latin typeface="+mn-lt"/>
                        </a:rPr>
                        <a:t>Medicare</a:t>
                      </a:r>
                    </a:p>
                  </a:txBody>
                  <a:tcPr marL="81541" marR="81541"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81A5D6"/>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200" b="1" i="0" u="none" strike="noStrike" cap="none" normalizeH="0" baseline="0" dirty="0" smtClean="0">
                          <a:ln>
                            <a:noFill/>
                          </a:ln>
                          <a:solidFill>
                            <a:schemeClr val="tx1"/>
                          </a:solidFill>
                          <a:effectLst/>
                          <a:latin typeface="+mn-lt"/>
                        </a:rPr>
                        <a:t>Medicaid</a:t>
                      </a:r>
                    </a:p>
                  </a:txBody>
                  <a:tcPr marL="81541" marR="81541"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81A5D6"/>
                    </a:solidFill>
                  </a:tcPr>
                </a:tc>
              </a:tr>
              <a:tr h="868363">
                <a:tc>
                  <a:txBody>
                    <a:bodyPr/>
                    <a:lstStyle/>
                    <a:p>
                      <a:pPr marL="0" marR="0" lvl="0" indent="0" algn="l" defTabSz="914400" rtl="0" eaLnBrk="1" fontAlgn="base" latinLnBrk="0" hangingPunct="1">
                        <a:lnSpc>
                          <a:spcPct val="100000"/>
                        </a:lnSpc>
                        <a:spcBef>
                          <a:spcPts val="0"/>
                        </a:spcBef>
                        <a:spcAft>
                          <a:spcPct val="0"/>
                        </a:spcAft>
                        <a:buClrTx/>
                        <a:buSzTx/>
                        <a:buFontTx/>
                        <a:buNone/>
                        <a:tabLst/>
                      </a:pPr>
                      <a:r>
                        <a:rPr kumimoji="0" lang="en-US" sz="2200" b="0" i="0" u="none" strike="noStrike" cap="none" normalizeH="0" baseline="0" dirty="0" smtClean="0">
                          <a:ln>
                            <a:noFill/>
                          </a:ln>
                          <a:solidFill>
                            <a:schemeClr val="tx1"/>
                          </a:solidFill>
                          <a:effectLst/>
                          <a:latin typeface="+mn-lt"/>
                        </a:rPr>
                        <a:t>National program that is consistent across the country</a:t>
                      </a:r>
                    </a:p>
                  </a:txBody>
                  <a:tcPr marL="81541" marR="8154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ts val="0"/>
                        </a:spcBef>
                        <a:spcAft>
                          <a:spcPct val="0"/>
                        </a:spcAft>
                        <a:buClrTx/>
                        <a:buSzTx/>
                        <a:buFontTx/>
                        <a:buNone/>
                        <a:tabLst/>
                      </a:pPr>
                      <a:r>
                        <a:rPr kumimoji="0" lang="en-US" sz="2200" b="0" i="0" u="none" strike="noStrike" cap="none" normalizeH="0" baseline="0" dirty="0" smtClean="0">
                          <a:ln>
                            <a:noFill/>
                          </a:ln>
                          <a:solidFill>
                            <a:schemeClr val="tx1"/>
                          </a:solidFill>
                          <a:effectLst/>
                          <a:latin typeface="+mn-lt"/>
                        </a:rPr>
                        <a:t>Statewide programs that vary among states</a:t>
                      </a:r>
                    </a:p>
                  </a:txBody>
                  <a:tcPr marL="81541" marR="8154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r>
              <a:tr h="922338">
                <a:tc>
                  <a:txBody>
                    <a:bodyPr/>
                    <a:lstStyle/>
                    <a:p>
                      <a:pPr marL="0" marR="0" lvl="0" indent="0" algn="l" defTabSz="914400" rtl="0" eaLnBrk="1" fontAlgn="base" latinLnBrk="0" hangingPunct="1">
                        <a:lnSpc>
                          <a:spcPct val="100000"/>
                        </a:lnSpc>
                        <a:spcBef>
                          <a:spcPts val="0"/>
                        </a:spcBef>
                        <a:spcAft>
                          <a:spcPct val="0"/>
                        </a:spcAft>
                        <a:buClrTx/>
                        <a:buSzTx/>
                        <a:buFontTx/>
                        <a:buNone/>
                        <a:tabLst/>
                      </a:pPr>
                      <a:r>
                        <a:rPr kumimoji="0" lang="en-US" sz="2200" b="0" i="0" u="none" strike="noStrike" cap="none" normalizeH="0" baseline="0" dirty="0" smtClean="0">
                          <a:ln>
                            <a:noFill/>
                          </a:ln>
                          <a:solidFill>
                            <a:schemeClr val="tx1"/>
                          </a:solidFill>
                          <a:effectLst/>
                          <a:latin typeface="+mn-lt"/>
                        </a:rPr>
                        <a:t>Administered by the Federal government</a:t>
                      </a:r>
                    </a:p>
                  </a:txBody>
                  <a:tcPr marL="81541" marR="8154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81A5D6"/>
                    </a:solidFill>
                  </a:tcPr>
                </a:tc>
                <a:tc>
                  <a:txBody>
                    <a:bodyPr/>
                    <a:lstStyle/>
                    <a:p>
                      <a:pPr marL="0" marR="0" lvl="0" indent="0" algn="l" defTabSz="914400" rtl="0" eaLnBrk="1" fontAlgn="base" latinLnBrk="0" hangingPunct="1">
                        <a:lnSpc>
                          <a:spcPct val="100000"/>
                        </a:lnSpc>
                        <a:spcBef>
                          <a:spcPts val="0"/>
                        </a:spcBef>
                        <a:spcAft>
                          <a:spcPct val="0"/>
                        </a:spcAft>
                        <a:buClrTx/>
                        <a:buSzTx/>
                        <a:buFontTx/>
                        <a:buNone/>
                        <a:tabLst/>
                      </a:pPr>
                      <a:r>
                        <a:rPr kumimoji="0" lang="en-US" sz="2200" b="0" i="0" u="none" strike="noStrike" cap="none" normalizeH="0" baseline="0" dirty="0" smtClean="0">
                          <a:ln>
                            <a:noFill/>
                          </a:ln>
                          <a:solidFill>
                            <a:schemeClr val="tx1"/>
                          </a:solidFill>
                          <a:effectLst/>
                          <a:latin typeface="+mn-lt"/>
                        </a:rPr>
                        <a:t>Administered by state governments within Federal rules (Federal/state partnership)</a:t>
                      </a:r>
                    </a:p>
                  </a:txBody>
                  <a:tcPr marL="81541" marR="8154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81A5D6"/>
                    </a:solidFill>
                  </a:tcPr>
                </a:tc>
              </a:tr>
              <a:tr h="831850">
                <a:tc>
                  <a:txBody>
                    <a:bodyPr/>
                    <a:lstStyle/>
                    <a:p>
                      <a:pPr marL="0" marR="0" lvl="0" indent="0" algn="l" defTabSz="914400" rtl="0" eaLnBrk="1" fontAlgn="base" latinLnBrk="0" hangingPunct="1">
                        <a:lnSpc>
                          <a:spcPct val="100000"/>
                        </a:lnSpc>
                        <a:spcBef>
                          <a:spcPts val="0"/>
                        </a:spcBef>
                        <a:spcAft>
                          <a:spcPct val="0"/>
                        </a:spcAft>
                        <a:buClrTx/>
                        <a:buSzTx/>
                        <a:buFontTx/>
                        <a:buNone/>
                        <a:tabLst/>
                      </a:pPr>
                      <a:r>
                        <a:rPr kumimoji="0" lang="en-US" sz="2200" b="0" i="0" u="none" strike="noStrike" cap="none" normalizeH="0" baseline="0" dirty="0" smtClean="0">
                          <a:ln>
                            <a:noFill/>
                          </a:ln>
                          <a:solidFill>
                            <a:schemeClr val="tx1"/>
                          </a:solidFill>
                          <a:effectLst/>
                          <a:latin typeface="+mn-lt"/>
                        </a:rPr>
                        <a:t>Health insurance for people age 65, with certain disabilities, or with End–Stage Renal Disease (ESRD)</a:t>
                      </a:r>
                    </a:p>
                  </a:txBody>
                  <a:tcPr marL="81541" marR="8154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ts val="0"/>
                        </a:spcBef>
                        <a:spcAft>
                          <a:spcPct val="0"/>
                        </a:spcAft>
                        <a:buClrTx/>
                        <a:buSzTx/>
                        <a:buFontTx/>
                        <a:buNone/>
                        <a:tabLst/>
                      </a:pPr>
                      <a:r>
                        <a:rPr lang="en-US" sz="2200" dirty="0" smtClean="0">
                          <a:latin typeface="+mn-lt"/>
                          <a:ea typeface="Times New Roman"/>
                        </a:rPr>
                        <a:t>Health insurance for people based on need; financial and non-financial requirements </a:t>
                      </a:r>
                      <a:endParaRPr kumimoji="0" lang="en-US" sz="2200" b="0" i="0" u="none" strike="noStrike" cap="none" normalizeH="0" baseline="0" dirty="0" smtClean="0">
                        <a:ln>
                          <a:noFill/>
                        </a:ln>
                        <a:solidFill>
                          <a:schemeClr val="tx1"/>
                        </a:solidFill>
                        <a:effectLst/>
                        <a:latin typeface="+mn-lt"/>
                      </a:endParaRPr>
                    </a:p>
                  </a:txBody>
                  <a:tcPr marL="81541" marR="8154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r>
              <a:tr h="877888">
                <a:tc>
                  <a:txBody>
                    <a:bodyPr/>
                    <a:lstStyle/>
                    <a:p>
                      <a:pPr marL="0" marR="0" lvl="0" indent="0" algn="l" defTabSz="914400" rtl="0" eaLnBrk="1" fontAlgn="base" latinLnBrk="0" hangingPunct="1">
                        <a:lnSpc>
                          <a:spcPct val="100000"/>
                        </a:lnSpc>
                        <a:spcBef>
                          <a:spcPts val="0"/>
                        </a:spcBef>
                        <a:spcAft>
                          <a:spcPct val="0"/>
                        </a:spcAft>
                        <a:buClrTx/>
                        <a:buSzTx/>
                        <a:buFontTx/>
                        <a:buNone/>
                        <a:tabLst/>
                      </a:pPr>
                      <a:r>
                        <a:rPr kumimoji="0" lang="en-US" sz="2200" b="0" i="0" u="none" strike="noStrike" cap="none" normalizeH="0" baseline="0" dirty="0" smtClean="0">
                          <a:ln>
                            <a:noFill/>
                          </a:ln>
                          <a:solidFill>
                            <a:schemeClr val="tx1"/>
                          </a:solidFill>
                          <a:effectLst/>
                          <a:latin typeface="+mn-lt"/>
                        </a:rPr>
                        <a:t>Nation’s primary payer of inpatient hospital services to the elderly and people with ESRD</a:t>
                      </a:r>
                    </a:p>
                  </a:txBody>
                  <a:tcPr marL="81541" marR="8154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81A5D6"/>
                    </a:solidFill>
                  </a:tcPr>
                </a:tc>
                <a:tc>
                  <a:txBody>
                    <a:bodyPr/>
                    <a:lstStyle/>
                    <a:p>
                      <a:pPr marL="0" marR="0" lvl="0" indent="0" algn="l" defTabSz="914400" rtl="0" eaLnBrk="1" fontAlgn="base" latinLnBrk="0" hangingPunct="1">
                        <a:lnSpc>
                          <a:spcPct val="100000"/>
                        </a:lnSpc>
                        <a:spcBef>
                          <a:spcPts val="0"/>
                        </a:spcBef>
                        <a:spcAft>
                          <a:spcPct val="0"/>
                        </a:spcAft>
                        <a:buClrTx/>
                        <a:buSzTx/>
                        <a:buFontTx/>
                        <a:buNone/>
                        <a:tabLst/>
                      </a:pPr>
                      <a:r>
                        <a:rPr kumimoji="0" lang="en-US" sz="2200" b="0" i="0" u="none" strike="noStrike" cap="none" normalizeH="0" baseline="0" dirty="0" smtClean="0">
                          <a:ln>
                            <a:noFill/>
                          </a:ln>
                          <a:solidFill>
                            <a:schemeClr val="tx1"/>
                          </a:solidFill>
                          <a:effectLst/>
                          <a:latin typeface="+mn-lt"/>
                        </a:rPr>
                        <a:t>Nation’s primary public payer of acute health care, mental health, and long-term care services</a:t>
                      </a:r>
                    </a:p>
                  </a:txBody>
                  <a:tcPr marL="81541" marR="8154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81A5D6"/>
                    </a:solidFill>
                  </a:tcPr>
                </a:tc>
              </a:tr>
            </a:tbl>
          </a:graphicData>
        </a:graphic>
      </p:graphicFrame>
      <p:sp>
        <p:nvSpPr>
          <p:cNvPr id="4" name="Date Placeholder 3"/>
          <p:cNvSpPr>
            <a:spLocks noGrp="1"/>
          </p:cNvSpPr>
          <p:nvPr>
            <p:ph type="dt" sz="half" idx="2"/>
          </p:nvPr>
        </p:nvSpPr>
        <p:spPr>
          <a:prstGeom prst="rect">
            <a:avLst/>
          </a:prstGeom>
        </p:spPr>
        <p:txBody>
          <a:bodyPr/>
          <a:lstStyle/>
          <a:p>
            <a:pPr>
              <a:defRPr/>
            </a:pPr>
            <a:r>
              <a:rPr lang="en-US" dirty="0" smtClean="0"/>
              <a:t>04/02/2012</a:t>
            </a:r>
            <a:endParaRPr lang="en-US" dirty="0"/>
          </a:p>
        </p:txBody>
      </p:sp>
      <p:sp>
        <p:nvSpPr>
          <p:cNvPr id="6" name="Footer Placeholder 5"/>
          <p:cNvSpPr>
            <a:spLocks noGrp="1"/>
          </p:cNvSpPr>
          <p:nvPr>
            <p:ph type="ftr" sz="quarter" idx="3"/>
          </p:nvPr>
        </p:nvSpPr>
        <p:spPr>
          <a:prstGeom prst="rect">
            <a:avLst/>
          </a:prstGeom>
        </p:spPr>
        <p:txBody>
          <a:bodyPr/>
          <a:lstStyle/>
          <a:p>
            <a:pPr>
              <a:defRPr/>
            </a:pPr>
            <a:r>
              <a:rPr lang="en-US" dirty="0" smtClean="0"/>
              <a:t>Medicaid and the Children's Health Insurance Program</a:t>
            </a:r>
            <a:endParaRPr lang="en-US" dirty="0"/>
          </a:p>
        </p:txBody>
      </p:sp>
      <p:sp>
        <p:nvSpPr>
          <p:cNvPr id="5" name="Slide Number Placeholder 4"/>
          <p:cNvSpPr>
            <a:spLocks noGrp="1"/>
          </p:cNvSpPr>
          <p:nvPr>
            <p:ph type="sldNum" sz="quarter" idx="4"/>
          </p:nvPr>
        </p:nvSpPr>
        <p:spPr>
          <a:prstGeom prst="rect">
            <a:avLst/>
          </a:prstGeom>
        </p:spPr>
        <p:txBody>
          <a:bodyPr/>
          <a:lstStyle/>
          <a:p>
            <a:pPr>
              <a:defRPr/>
            </a:pPr>
            <a:fld id="{5257DFA7-27F1-4391-8F2A-A87C8BDE8EA7}" type="slidenum">
              <a:rPr lang="en-US" smtClean="0"/>
              <a:pPr>
                <a:defRPr/>
              </a:pPr>
              <a:t>6</a:t>
            </a:fld>
            <a:endParaRPr lang="en-US" dirty="0"/>
          </a:p>
        </p:txBody>
      </p:sp>
    </p:spTree>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p:txBody>
          <a:bodyPr/>
          <a:lstStyle/>
          <a:p>
            <a:r>
              <a:rPr lang="en-US" dirty="0" smtClean="0">
                <a:cs typeface="Arial" charset="0"/>
              </a:rPr>
              <a:t>Medicaid Administration</a:t>
            </a:r>
          </a:p>
        </p:txBody>
      </p:sp>
      <p:sp>
        <p:nvSpPr>
          <p:cNvPr id="9219" name="Content Placeholder 2"/>
          <p:cNvSpPr>
            <a:spLocks noGrp="1"/>
          </p:cNvSpPr>
          <p:nvPr>
            <p:ph idx="1"/>
          </p:nvPr>
        </p:nvSpPr>
        <p:spPr/>
        <p:txBody>
          <a:bodyPr/>
          <a:lstStyle/>
          <a:p>
            <a:pPr eaLnBrk="1" hangingPunct="1">
              <a:lnSpc>
                <a:spcPct val="90000"/>
              </a:lnSpc>
              <a:defRPr/>
            </a:pPr>
            <a:r>
              <a:rPr lang="en-US" dirty="0" smtClean="0"/>
              <a:t>Federal/state partnership</a:t>
            </a:r>
          </a:p>
          <a:p>
            <a:pPr marL="633413" lvl="1" eaLnBrk="1" hangingPunct="1">
              <a:lnSpc>
                <a:spcPct val="90000"/>
              </a:lnSpc>
              <a:defRPr/>
            </a:pPr>
            <a:r>
              <a:rPr lang="en-US" dirty="0" smtClean="0"/>
              <a:t>Jointly financed entitlement program</a:t>
            </a:r>
          </a:p>
          <a:p>
            <a:pPr marL="633413" lvl="1" eaLnBrk="1" hangingPunct="1">
              <a:lnSpc>
                <a:spcPct val="90000"/>
              </a:lnSpc>
              <a:defRPr/>
            </a:pPr>
            <a:r>
              <a:rPr lang="en-US" dirty="0" smtClean="0"/>
              <a:t>Federally established national guidelines</a:t>
            </a:r>
          </a:p>
          <a:p>
            <a:pPr marL="633413" lvl="1" eaLnBrk="1" hangingPunct="1">
              <a:lnSpc>
                <a:spcPct val="90000"/>
              </a:lnSpc>
              <a:defRPr/>
            </a:pPr>
            <a:r>
              <a:rPr lang="en-US" dirty="0" smtClean="0">
                <a:cs typeface="Arial" charset="0"/>
              </a:rPr>
              <a:t>States receive Federal matching funds</a:t>
            </a:r>
          </a:p>
          <a:p>
            <a:pPr marL="1033463" lvl="2" eaLnBrk="1" hangingPunct="1">
              <a:lnSpc>
                <a:spcPct val="90000"/>
              </a:lnSpc>
              <a:defRPr/>
            </a:pPr>
            <a:r>
              <a:rPr lang="en-US" dirty="0" smtClean="0">
                <a:cs typeface="Arial" charset="0"/>
              </a:rPr>
              <a:t>Known as Federal Medical Assistance Percentage (FMAP)</a:t>
            </a:r>
          </a:p>
          <a:p>
            <a:pPr marL="1490663" lvl="3" eaLnBrk="1" hangingPunct="1">
              <a:lnSpc>
                <a:spcPct val="90000"/>
              </a:lnSpc>
              <a:defRPr/>
            </a:pPr>
            <a:r>
              <a:rPr lang="en-US" dirty="0" smtClean="0"/>
              <a:t>Used to calculate amount of Federal share of state expenditures </a:t>
            </a:r>
          </a:p>
          <a:p>
            <a:pPr marL="1490663" lvl="3" eaLnBrk="1" hangingPunct="1">
              <a:lnSpc>
                <a:spcPct val="90000"/>
              </a:lnSpc>
              <a:defRPr/>
            </a:pPr>
            <a:r>
              <a:rPr lang="en-US" dirty="0" smtClean="0"/>
              <a:t>V</a:t>
            </a:r>
            <a:r>
              <a:rPr lang="en-US" dirty="0" smtClean="0">
                <a:cs typeface="Arial" charset="0"/>
              </a:rPr>
              <a:t>aries from state to state</a:t>
            </a:r>
          </a:p>
          <a:p>
            <a:pPr marL="1490663" lvl="3" eaLnBrk="1" hangingPunct="1">
              <a:lnSpc>
                <a:spcPct val="90000"/>
              </a:lnSpc>
              <a:defRPr/>
            </a:pPr>
            <a:r>
              <a:rPr lang="en-US" dirty="0" smtClean="0">
                <a:cs typeface="Arial" charset="0"/>
              </a:rPr>
              <a:t>Based on state per capita income</a:t>
            </a:r>
          </a:p>
          <a:p>
            <a:pPr marL="633413" lvl="1" eaLnBrk="1" hangingPunct="1">
              <a:lnSpc>
                <a:spcPct val="90000"/>
              </a:lnSpc>
              <a:buFont typeface="Arial" pitchFamily="34" charset="0"/>
              <a:buChar char="–"/>
              <a:defRPr/>
            </a:pPr>
            <a:endParaRPr lang="en-US" dirty="0" smtClean="0"/>
          </a:p>
        </p:txBody>
      </p:sp>
      <p:sp>
        <p:nvSpPr>
          <p:cNvPr id="9221" name="Date Placeholder 4"/>
          <p:cNvSpPr>
            <a:spLocks noGrp="1"/>
          </p:cNvSpPr>
          <p:nvPr>
            <p:ph type="dt" sz="half" idx="2"/>
          </p:nvPr>
        </p:nvSpPr>
        <p:spPr>
          <a:prstGeom prst="rect">
            <a:avLst/>
          </a:prstGeom>
        </p:spPr>
        <p:txBody>
          <a:bodyPr/>
          <a:lstStyle/>
          <a:p>
            <a:pPr>
              <a:defRPr/>
            </a:pPr>
            <a:r>
              <a:rPr lang="en-US" dirty="0" smtClean="0"/>
              <a:t>04/02/2012</a:t>
            </a:r>
            <a:endParaRPr lang="en-US" dirty="0"/>
          </a:p>
        </p:txBody>
      </p:sp>
      <p:sp>
        <p:nvSpPr>
          <p:cNvPr id="6" name="Footer Placeholder 5"/>
          <p:cNvSpPr>
            <a:spLocks noGrp="1"/>
          </p:cNvSpPr>
          <p:nvPr>
            <p:ph type="ftr" sz="quarter" idx="3"/>
          </p:nvPr>
        </p:nvSpPr>
        <p:spPr>
          <a:prstGeom prst="rect">
            <a:avLst/>
          </a:prstGeom>
        </p:spPr>
        <p:txBody>
          <a:bodyPr/>
          <a:lstStyle/>
          <a:p>
            <a:pPr>
              <a:defRPr/>
            </a:pPr>
            <a:r>
              <a:rPr lang="en-US" dirty="0" smtClean="0"/>
              <a:t>Medicaid and the Children's Health Insurance Program</a:t>
            </a:r>
            <a:endParaRPr lang="en-US" dirty="0"/>
          </a:p>
        </p:txBody>
      </p:sp>
      <p:sp>
        <p:nvSpPr>
          <p:cNvPr id="5" name="Slide Number Placeholder 4"/>
          <p:cNvSpPr>
            <a:spLocks noGrp="1"/>
          </p:cNvSpPr>
          <p:nvPr>
            <p:ph type="sldNum" sz="quarter" idx="4"/>
          </p:nvPr>
        </p:nvSpPr>
        <p:spPr>
          <a:prstGeom prst="rect">
            <a:avLst/>
          </a:prstGeom>
        </p:spPr>
        <p:txBody>
          <a:bodyPr/>
          <a:lstStyle/>
          <a:p>
            <a:pPr>
              <a:defRPr/>
            </a:pPr>
            <a:fld id="{5257DFA7-27F1-4391-8F2A-A87C8BDE8EA7}" type="slidenum">
              <a:rPr lang="en-US" smtClean="0"/>
              <a:pPr>
                <a:defRPr/>
              </a:pPr>
              <a:t>7</a:t>
            </a:fld>
            <a:endParaRPr lang="en-US" dirty="0"/>
          </a:p>
        </p:txBody>
      </p:sp>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p:txBody>
          <a:bodyPr/>
          <a:lstStyle/>
          <a:p>
            <a:r>
              <a:rPr lang="en-US" dirty="0" smtClean="0">
                <a:cs typeface="Arial" charset="0"/>
              </a:rPr>
              <a:t>Medicaid Administration</a:t>
            </a:r>
          </a:p>
        </p:txBody>
      </p:sp>
      <p:sp>
        <p:nvSpPr>
          <p:cNvPr id="9219" name="Content Placeholder 2"/>
          <p:cNvSpPr>
            <a:spLocks noGrp="1"/>
          </p:cNvSpPr>
          <p:nvPr>
            <p:ph idx="1"/>
          </p:nvPr>
        </p:nvSpPr>
        <p:spPr/>
        <p:txBody>
          <a:bodyPr>
            <a:noAutofit/>
          </a:bodyPr>
          <a:lstStyle/>
          <a:p>
            <a:pPr marL="276225" lvl="1" indent="-276225" eaLnBrk="1" hangingPunct="1">
              <a:lnSpc>
                <a:spcPct val="90000"/>
              </a:lnSpc>
              <a:buFont typeface="Wingdings" pitchFamily="2" charset="2"/>
              <a:buChar char="§"/>
              <a:defRPr/>
            </a:pPr>
            <a:r>
              <a:rPr lang="en-US" sz="3200" dirty="0" smtClean="0">
                <a:cs typeface="Arial" charset="0"/>
              </a:rPr>
              <a:t>Within broad Federal guidelines, each state </a:t>
            </a:r>
          </a:p>
          <a:p>
            <a:pPr marL="681038" lvl="2" indent="-341313" eaLnBrk="1" hangingPunct="1">
              <a:lnSpc>
                <a:spcPct val="90000"/>
              </a:lnSpc>
              <a:buSzPct val="100000"/>
              <a:buFont typeface="Arial" pitchFamily="34" charset="0"/>
              <a:buChar char="•"/>
              <a:defRPr/>
            </a:pPr>
            <a:r>
              <a:rPr lang="en-US" dirty="0" smtClean="0">
                <a:cs typeface="Arial" charset="0"/>
              </a:rPr>
              <a:t>Develops its own programs</a:t>
            </a:r>
          </a:p>
          <a:p>
            <a:pPr marL="681038" lvl="2" indent="-341313" eaLnBrk="1" hangingPunct="1">
              <a:lnSpc>
                <a:spcPct val="90000"/>
              </a:lnSpc>
              <a:buSzPct val="100000"/>
              <a:buFont typeface="Arial" pitchFamily="34" charset="0"/>
              <a:buChar char="•"/>
              <a:defRPr/>
            </a:pPr>
            <a:r>
              <a:rPr lang="en-US" dirty="0" smtClean="0">
                <a:cs typeface="Arial" charset="0"/>
              </a:rPr>
              <a:t>Develops and operates its State Plan</a:t>
            </a:r>
          </a:p>
          <a:p>
            <a:pPr marL="681038" lvl="2" indent="-341313" eaLnBrk="1" hangingPunct="1">
              <a:lnSpc>
                <a:spcPct val="90000"/>
              </a:lnSpc>
              <a:buSzPct val="100000"/>
              <a:buFont typeface="Arial" pitchFamily="34" charset="0"/>
              <a:buChar char="•"/>
              <a:defRPr/>
            </a:pPr>
            <a:r>
              <a:rPr lang="en-US" dirty="0" smtClean="0">
                <a:cs typeface="Arial" charset="0"/>
              </a:rPr>
              <a:t>Establishes its own eligibility standards</a:t>
            </a:r>
          </a:p>
          <a:p>
            <a:pPr marL="681038" lvl="2" indent="-341313" eaLnBrk="1" hangingPunct="1">
              <a:lnSpc>
                <a:spcPct val="90000"/>
              </a:lnSpc>
              <a:buSzPct val="100000"/>
              <a:buFont typeface="Arial" pitchFamily="34" charset="0"/>
              <a:buChar char="•"/>
              <a:defRPr/>
            </a:pPr>
            <a:r>
              <a:rPr lang="en-US" dirty="0" smtClean="0">
                <a:cs typeface="Arial" charset="0"/>
              </a:rPr>
              <a:t>Determines the type, amount, duration &amp; </a:t>
            </a:r>
            <a:br>
              <a:rPr lang="en-US" dirty="0" smtClean="0">
                <a:cs typeface="Arial" charset="0"/>
              </a:rPr>
            </a:br>
            <a:r>
              <a:rPr lang="en-US" dirty="0" smtClean="0">
                <a:cs typeface="Arial" charset="0"/>
              </a:rPr>
              <a:t>scope of services</a:t>
            </a:r>
          </a:p>
          <a:p>
            <a:pPr marL="681038" lvl="2" indent="-341313" eaLnBrk="1" hangingPunct="1">
              <a:lnSpc>
                <a:spcPct val="90000"/>
              </a:lnSpc>
              <a:buSzPct val="100000"/>
              <a:buFont typeface="Arial" pitchFamily="34" charset="0"/>
              <a:buChar char="•"/>
              <a:defRPr/>
            </a:pPr>
            <a:r>
              <a:rPr lang="en-US" dirty="0" smtClean="0">
                <a:cs typeface="Arial" charset="0"/>
              </a:rPr>
              <a:t>Sets the rate of payment for services</a:t>
            </a:r>
          </a:p>
          <a:p>
            <a:pPr marL="681038" lvl="2" indent="-341313" eaLnBrk="1" hangingPunct="1">
              <a:lnSpc>
                <a:spcPct val="90000"/>
              </a:lnSpc>
              <a:buSzPct val="100000"/>
              <a:buFont typeface="Arial" pitchFamily="34" charset="0"/>
              <a:buChar char="•"/>
              <a:defRPr/>
            </a:pPr>
            <a:r>
              <a:rPr lang="en-US" dirty="0" smtClean="0">
                <a:cs typeface="Arial" charset="0"/>
              </a:rPr>
              <a:t>Administers its own program</a:t>
            </a:r>
          </a:p>
          <a:p>
            <a:pPr marL="276225" lvl="1" indent="-276225" eaLnBrk="1" hangingPunct="1">
              <a:lnSpc>
                <a:spcPct val="90000"/>
              </a:lnSpc>
              <a:buFont typeface="Wingdings" pitchFamily="2" charset="2"/>
              <a:buChar char="§"/>
              <a:defRPr/>
            </a:pPr>
            <a:r>
              <a:rPr lang="en-US" sz="3200" dirty="0" smtClean="0">
                <a:cs typeface="Arial" charset="0"/>
              </a:rPr>
              <a:t>States may change eligibility, services, reimbursement</a:t>
            </a:r>
          </a:p>
        </p:txBody>
      </p:sp>
      <p:sp>
        <p:nvSpPr>
          <p:cNvPr id="9221" name="Date Placeholder 4"/>
          <p:cNvSpPr>
            <a:spLocks noGrp="1"/>
          </p:cNvSpPr>
          <p:nvPr>
            <p:ph type="dt" sz="half" idx="2"/>
          </p:nvPr>
        </p:nvSpPr>
        <p:spPr>
          <a:prstGeom prst="rect">
            <a:avLst/>
          </a:prstGeom>
        </p:spPr>
        <p:txBody>
          <a:bodyPr/>
          <a:lstStyle/>
          <a:p>
            <a:pPr>
              <a:defRPr/>
            </a:pPr>
            <a:r>
              <a:rPr lang="en-US" dirty="0" smtClean="0"/>
              <a:t>04/02/2012</a:t>
            </a:r>
            <a:endParaRPr lang="en-US" dirty="0"/>
          </a:p>
        </p:txBody>
      </p:sp>
      <p:sp>
        <p:nvSpPr>
          <p:cNvPr id="6" name="Footer Placeholder 5"/>
          <p:cNvSpPr>
            <a:spLocks noGrp="1"/>
          </p:cNvSpPr>
          <p:nvPr>
            <p:ph type="ftr" sz="quarter" idx="3"/>
          </p:nvPr>
        </p:nvSpPr>
        <p:spPr>
          <a:prstGeom prst="rect">
            <a:avLst/>
          </a:prstGeom>
        </p:spPr>
        <p:txBody>
          <a:bodyPr/>
          <a:lstStyle/>
          <a:p>
            <a:pPr>
              <a:defRPr/>
            </a:pPr>
            <a:r>
              <a:rPr lang="en-US" dirty="0" smtClean="0"/>
              <a:t>Medicaid and the Children's Health Insurance Program</a:t>
            </a:r>
            <a:endParaRPr lang="en-US" dirty="0"/>
          </a:p>
        </p:txBody>
      </p:sp>
      <p:sp>
        <p:nvSpPr>
          <p:cNvPr id="5" name="Slide Number Placeholder 4"/>
          <p:cNvSpPr>
            <a:spLocks noGrp="1"/>
          </p:cNvSpPr>
          <p:nvPr>
            <p:ph type="sldNum" sz="quarter" idx="4"/>
          </p:nvPr>
        </p:nvSpPr>
        <p:spPr>
          <a:prstGeom prst="rect">
            <a:avLst/>
          </a:prstGeom>
        </p:spPr>
        <p:txBody>
          <a:bodyPr/>
          <a:lstStyle/>
          <a:p>
            <a:pPr>
              <a:defRPr/>
            </a:pPr>
            <a:fld id="{5257DFA7-27F1-4391-8F2A-A87C8BDE8EA7}" type="slidenum">
              <a:rPr lang="en-US" smtClean="0"/>
              <a:pPr>
                <a:defRPr/>
              </a:pPr>
              <a:t>8</a:t>
            </a:fld>
            <a:endParaRPr lang="en-US" dirty="0"/>
          </a:p>
        </p:txBody>
      </p:sp>
    </p:spTree>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lstStyle/>
          <a:p>
            <a:r>
              <a:rPr lang="en-US" dirty="0" smtClean="0">
                <a:cs typeface="Arial" charset="0"/>
              </a:rPr>
              <a:t>The Single State Medicaid Agency</a:t>
            </a:r>
          </a:p>
        </p:txBody>
      </p:sp>
      <p:sp>
        <p:nvSpPr>
          <p:cNvPr id="10243" name="Rectangle 3"/>
          <p:cNvSpPr>
            <a:spLocks noGrp="1" noChangeArrowheads="1"/>
          </p:cNvSpPr>
          <p:nvPr>
            <p:ph idx="1"/>
          </p:nvPr>
        </p:nvSpPr>
        <p:spPr/>
        <p:txBody>
          <a:bodyPr/>
          <a:lstStyle/>
          <a:p>
            <a:pPr>
              <a:lnSpc>
                <a:spcPct val="80000"/>
              </a:lnSpc>
              <a:defRPr/>
            </a:pPr>
            <a:r>
              <a:rPr lang="en-US" dirty="0" smtClean="0"/>
              <a:t>Administers the state’s Medicaid plan </a:t>
            </a:r>
          </a:p>
          <a:p>
            <a:pPr lvl="1">
              <a:lnSpc>
                <a:spcPct val="80000"/>
              </a:lnSpc>
              <a:defRPr/>
            </a:pPr>
            <a:r>
              <a:rPr lang="en-US" dirty="0" smtClean="0"/>
              <a:t>May delegate some administrative functions</a:t>
            </a:r>
            <a:endParaRPr lang="en-US" sz="2200" dirty="0" smtClean="0"/>
          </a:p>
          <a:p>
            <a:pPr eaLnBrk="1" hangingPunct="1">
              <a:lnSpc>
                <a:spcPct val="90000"/>
              </a:lnSpc>
              <a:defRPr/>
            </a:pPr>
            <a:r>
              <a:rPr lang="en-US" dirty="0" smtClean="0"/>
              <a:t>Local office names may vary</a:t>
            </a:r>
          </a:p>
          <a:p>
            <a:pPr lvl="1" eaLnBrk="1" hangingPunct="1">
              <a:lnSpc>
                <a:spcPct val="90000"/>
              </a:lnSpc>
              <a:defRPr/>
            </a:pPr>
            <a:r>
              <a:rPr lang="en-US" dirty="0" smtClean="0"/>
              <a:t>Social Services</a:t>
            </a:r>
          </a:p>
          <a:p>
            <a:pPr lvl="1" eaLnBrk="1" hangingPunct="1">
              <a:lnSpc>
                <a:spcPct val="90000"/>
              </a:lnSpc>
              <a:defRPr/>
            </a:pPr>
            <a:r>
              <a:rPr lang="en-US" dirty="0" smtClean="0"/>
              <a:t>Public Assistance</a:t>
            </a:r>
          </a:p>
          <a:p>
            <a:pPr lvl="1" eaLnBrk="1" hangingPunct="1">
              <a:lnSpc>
                <a:spcPct val="90000"/>
              </a:lnSpc>
              <a:defRPr/>
            </a:pPr>
            <a:r>
              <a:rPr lang="en-US" dirty="0" smtClean="0"/>
              <a:t>Human Services</a:t>
            </a:r>
          </a:p>
          <a:p>
            <a:pPr>
              <a:lnSpc>
                <a:spcPct val="80000"/>
              </a:lnSpc>
              <a:buFontTx/>
              <a:buNone/>
              <a:defRPr/>
            </a:pPr>
            <a:endParaRPr lang="en-US" sz="2400" dirty="0" smtClean="0"/>
          </a:p>
        </p:txBody>
      </p:sp>
      <p:sp>
        <p:nvSpPr>
          <p:cNvPr id="10245" name="Date Placeholder 4"/>
          <p:cNvSpPr>
            <a:spLocks noGrp="1"/>
          </p:cNvSpPr>
          <p:nvPr>
            <p:ph type="dt" sz="half" idx="2"/>
          </p:nvPr>
        </p:nvSpPr>
        <p:spPr>
          <a:prstGeom prst="rect">
            <a:avLst/>
          </a:prstGeom>
        </p:spPr>
        <p:txBody>
          <a:bodyPr/>
          <a:lstStyle/>
          <a:p>
            <a:pPr>
              <a:defRPr/>
            </a:pPr>
            <a:r>
              <a:rPr lang="en-US" dirty="0" smtClean="0"/>
              <a:t>04/02/2012</a:t>
            </a:r>
            <a:endParaRPr lang="en-US" dirty="0"/>
          </a:p>
        </p:txBody>
      </p:sp>
      <p:sp>
        <p:nvSpPr>
          <p:cNvPr id="6" name="Footer Placeholder 5"/>
          <p:cNvSpPr>
            <a:spLocks noGrp="1"/>
          </p:cNvSpPr>
          <p:nvPr>
            <p:ph type="ftr" sz="quarter" idx="3"/>
          </p:nvPr>
        </p:nvSpPr>
        <p:spPr>
          <a:prstGeom prst="rect">
            <a:avLst/>
          </a:prstGeom>
        </p:spPr>
        <p:txBody>
          <a:bodyPr/>
          <a:lstStyle/>
          <a:p>
            <a:pPr>
              <a:defRPr/>
            </a:pPr>
            <a:r>
              <a:rPr lang="en-US" dirty="0" smtClean="0"/>
              <a:t>Medicaid and the Children's Health Insurance Program</a:t>
            </a:r>
            <a:endParaRPr lang="en-US" dirty="0"/>
          </a:p>
        </p:txBody>
      </p:sp>
      <p:sp>
        <p:nvSpPr>
          <p:cNvPr id="5" name="Slide Number Placeholder 4"/>
          <p:cNvSpPr>
            <a:spLocks noGrp="1"/>
          </p:cNvSpPr>
          <p:nvPr>
            <p:ph type="sldNum" sz="quarter" idx="4"/>
          </p:nvPr>
        </p:nvSpPr>
        <p:spPr>
          <a:prstGeom prst="rect">
            <a:avLst/>
          </a:prstGeom>
        </p:spPr>
        <p:txBody>
          <a:bodyPr/>
          <a:lstStyle/>
          <a:p>
            <a:pPr>
              <a:defRPr/>
            </a:pPr>
            <a:fld id="{5257DFA7-27F1-4391-8F2A-A87C8BDE8EA7}" type="slidenum">
              <a:rPr lang="en-US" smtClean="0"/>
              <a:pPr>
                <a:defRPr/>
              </a:pPr>
              <a:t>9</a:t>
            </a:fld>
            <a:endParaRPr lang="en-US" dirty="0"/>
          </a:p>
        </p:txBody>
      </p:sp>
    </p:spTree>
  </p:cSld>
  <p:clrMapOvr>
    <a:masterClrMapping/>
  </p:clrMapOvr>
  <p:transition/>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MMPROD_NEXTUNIQUEID" val="10009"/>
  <p:tag name="MMPROD_UIDATA" val="&lt;database version=&quot;7.0&quot;&gt;&lt;object type=&quot;1&quot; unique_id=&quot;10001&quot;&gt;&lt;object type=&quot;8&quot; unique_id=&quot;10002&quot;&gt;&lt;/object&gt;&lt;object type=&quot;2&quot; unique_id=&quot;10003&quot;&gt;&lt;object type=&quot;3&quot; unique_id=&quot;10004&quot;&gt;&lt;property id=&quot;20148&quot; value=&quot;5&quot;/&gt;&lt;property id=&quot;20300&quot; value=&quot;Slide 4 - &amp;quot;Medicaid Overview&amp;quot;&quot;/&gt;&lt;property id=&quot;20307&quot; value=&quot;259&quot;/&gt;&lt;/object&gt;&lt;object type=&quot;3&quot; unique_id=&quot;10006&quot;&gt;&lt;property id=&quot;20148&quot; value=&quot;5&quot;/&gt;&lt;property id=&quot;20300&quot; value=&quot;Slide 7 - &amp;quot;Medicaid Administration&amp;quot;&quot;/&gt;&lt;property id=&quot;20307&quot; value=&quot;261&quot;/&gt;&lt;/object&gt;&lt;object type=&quot;3&quot; unique_id=&quot;10007&quot;&gt;&lt;property id=&quot;20148&quot; value=&quot;5&quot;/&gt;&lt;property id=&quot;20300&quot; value=&quot;Slide 8 - &amp;quot;Medicaid Administration&amp;quot;&quot;/&gt;&lt;property id=&quot;20307&quot; value=&quot;262&quot;/&gt;&lt;/object&gt;&lt;object type=&quot;3&quot; unique_id=&quot;10008&quot;&gt;&lt;property id=&quot;20148&quot; value=&quot;5&quot;/&gt;&lt;property id=&quot;20300&quot; value=&quot;Slide 9 - &amp;quot;The Single State Medicaid Agency&amp;quot;&quot;/&gt;&lt;property id=&quot;20307&quot; value=&quot;263&quot;/&gt;&lt;/object&gt;&lt;object type=&quot;3&quot; unique_id=&quot;10014&quot;&gt;&lt;property id=&quot;20148&quot; value=&quot;5&quot;/&gt;&lt;property id=&quot;20300&quot; value=&quot;Slide 15 - &amp;quot;Non-Financial Requirements&amp;quot;&quot;/&gt;&lt;property id=&quot;20307&quot; value=&quot;269&quot;/&gt;&lt;/object&gt;&lt;object type=&quot;3&quot; unique_id=&quot;10015&quot;&gt;&lt;property id=&quot;20148&quot; value=&quot;5&quot;/&gt;&lt;property id=&quot;20300&quot; value=&quot;Slide 14 - &amp;quot;Categorical Requirements&amp;quot;&quot;/&gt;&lt;property id=&quot;20307&quot; value=&quot;270&quot;/&gt;&lt;/object&gt;&lt;object type=&quot;3&quot; unique_id=&quot;10016&quot;&gt;&lt;property id=&quot;20148&quot; value=&quot;5&quot;/&gt;&lt;property id=&quot;20300&quot; value=&quot;Slide 16 - &amp;quot;Financial Requirements&amp;quot;&quot;/&gt;&lt;property id=&quot;20307&quot; value=&quot;271&quot;/&gt;&lt;/object&gt;&lt;object type=&quot;3&quot; unique_id=&quot;10017&quot;&gt;&lt;property id=&quot;20148&quot; value=&quot;5&quot;/&gt;&lt;property id=&quot;20300&quot; value=&quot;Slide 17 - &amp;quot;What is Income?&amp;quot;&quot;/&gt;&lt;property id=&quot;20307&quot; value=&quot;272&quot;/&gt;&lt;/object&gt;&lt;object type=&quot;3&quot; unique_id=&quot;10018&quot;&gt;&lt;property id=&quot;20148&quot; value=&quot;5&quot;/&gt;&lt;property id=&quot;20300&quot; value=&quot;Slide 18 - &amp;quot;What are Resources?&amp;quot;&quot;/&gt;&lt;property id=&quot;20307&quot; value=&quot;273&quot;/&gt;&lt;/object&gt;&lt;object type=&quot;3&quot; unique_id=&quot;10019&quot;&gt;&lt;property id=&quot;20148&quot; value=&quot;5&quot;/&gt;&lt;property id=&quot;20300&quot; value=&quot;Slide 19 - &amp;quot;Mandatory and Optional Groups&amp;quot;&quot;/&gt;&lt;property id=&quot;20307&quot; value=&quot;274&quot;/&gt;&lt;/object&gt;&lt;object type=&quot;3&quot; unique_id=&quot;10020&quot;&gt;&lt;property id=&quot;20148&quot; value=&quot;5&quot;/&gt;&lt;property id=&quot;20300&quot; value=&quot;Slide 20 - &amp;quot;Mandatory Eligibility Groups&amp;quot;&quot;/&gt;&lt;property id=&quot;20307&quot; value=&quot;275&quot;/&gt;&lt;/object&gt;&lt;object type=&quot;3&quot; unique_id=&quot;10021&quot;&gt;&lt;property id=&quot;20148&quot; value=&quot;5&quot;/&gt;&lt;property id=&quot;20300&quot; value=&quot;Slide 21 - &amp;quot;Mandatory Eligibility Groups&amp;quot;&quot;/&gt;&lt;property id=&quot;20307&quot; value=&quot;276&quot;/&gt;&lt;/object&gt;&lt;object type=&quot;3&quot; unique_id=&quot;10022&quot;&gt;&lt;property id=&quot;20148&quot; value=&quot;5&quot;/&gt;&lt;property id=&quot;20300&quot; value=&quot;Slide 22 - &amp;quot;Optional Eligibility Groups&amp;quot;&quot;/&gt;&lt;property id=&quot;20307&quot; value=&quot;277&quot;/&gt;&lt;/object&gt;&lt;object type=&quot;3&quot; unique_id=&quot;10023&quot;&gt;&lt;property id=&quot;20148&quot; value=&quot;5&quot;/&gt;&lt;property id=&quot;20300&quot; value=&quot;Slide 23 - &amp;quot;Medically Needy&amp;quot;&quot;/&gt;&lt;property id=&quot;20307&quot; value=&quot;278&quot;/&gt;&lt;/object&gt;&lt;object type=&quot;3&quot; unique_id=&quot;10024&quot;&gt;&lt;property id=&quot;20148&quot; value=&quot;5&quot;/&gt;&lt;property id=&quot;20300&quot; value=&quot;Slide 25 - &amp;quot;Pregnant Woman&amp;quot;&quot;/&gt;&lt;property id=&quot;20307&quot; value=&quot;279&quot;/&gt;&lt;/object&gt;&lt;object type=&quot;3&quot; unique_id=&quot;10025&quot;&gt;&lt;property id=&quot;20148&quot; value=&quot;5&quot;/&gt;&lt;property id=&quot;20300&quot; value=&quot;Slide 26 - &amp;quot;Children&amp;quot;&quot;/&gt;&lt;property id=&quot;20307&quot; value=&quot;280&quot;/&gt;&lt;/object&gt;&lt;object type=&quot;3&quot; unique_id=&quot;10036&quot;&gt;&lt;property id=&quot;20148&quot; value=&quot;5&quot;/&gt;&lt;property id=&quot;20300&quot; value=&quot;Slide 43 - &amp;quot;2. Medicare Savings Programs (MSP)&amp;quot;&quot;/&gt;&lt;property id=&quot;20307&quot; value=&quot;291&quot;/&gt;&lt;/object&gt;&lt;object type=&quot;3&quot; unique_id=&quot;10037&quot;&gt;&lt;property id=&quot;20148&quot; value=&quot;5&quot;/&gt;&lt;property id=&quot;20300&quot; value=&quot;Slide 44 - &amp;quot;Medicare Savings Programs&amp;quot;&quot;/&gt;&lt;property id=&quot;20307&quot; value=&quot;292&quot;/&gt;&lt;/object&gt;&lt;object type=&quot;3&quot; unique_id=&quot;10038&quot;&gt;&lt;property id=&quot;20148&quot; value=&quot;5&quot;/&gt;&lt;property id=&quot;20300&quot; value=&quot;Slide 45&quot;/&gt;&lt;property id=&quot;20307&quot; value=&quot;293&quot;/&gt;&lt;/object&gt;&lt;object type=&quot;3&quot; unique_id=&quot;10039&quot;&gt;&lt;property id=&quot;20148&quot; value=&quot;5&quot;/&gt;&lt;property id=&quot;20300&quot; value=&quot;Slide 46&quot;/&gt;&lt;property id=&quot;20307&quot; value=&quot;294&quot;/&gt;&lt;/object&gt;&lt;object type=&quot;3&quot; unique_id=&quot;10041&quot;&gt;&lt;property id=&quot;20148&quot; value=&quot;5&quot;/&gt;&lt;property id=&quot;20300&quot; value=&quot;Slide 47 - &amp;quot;To Apply&amp;quot;&quot;/&gt;&lt;property id=&quot;20307&quot; value=&quot;296&quot;/&gt;&lt;/object&gt;&lt;object type=&quot;3&quot; unique_id=&quot;10052&quot;&gt;&lt;property id=&quot;20148&quot; value=&quot;5&quot;/&gt;&lt;property id=&quot;20300&quot; value=&quot;Slide 49&quot;/&gt;&lt;property id=&quot;20307&quot; value=&quot;307&quot;/&gt;&lt;/object&gt;&lt;object type=&quot;3&quot; unique_id=&quot;10056&quot;&gt;&lt;property id=&quot;20148&quot; value=&quot;5&quot;/&gt;&lt;property id=&quot;20300&quot; value=&quot;Slide 50&quot;/&gt;&lt;property id=&quot;20307&quot; value=&quot;311&quot;/&gt;&lt;/object&gt;&lt;object type=&quot;3&quot; unique_id=&quot;10057&quot;&gt;&lt;property id=&quot;20148&quot; value=&quot;5&quot;/&gt;&lt;property id=&quot;20300&quot; value=&quot;Slide 5 - &amp;quot;Dual Eligible Beneficiary&amp;quot;&quot;/&gt;&lt;property id=&quot;20307&quot; value=&quot;312&quot;/&gt;&lt;/object&gt;&lt;object type=&quot;3&quot; unique_id=&quot;10058&quot;&gt;&lt;property id=&quot;20148&quot; value=&quot;5&quot;/&gt;&lt;property id=&quot;20300&quot; value=&quot;Slide 38 - &amp;quot;New Eligibility Group&amp;quot;&quot;/&gt;&lt;property id=&quot;20307&quot; value=&quot;313&quot;/&gt;&lt;/object&gt;&lt;object type=&quot;3&quot; unique_id=&quot;10060&quot;&gt;&lt;property id=&quot;20148&quot; value=&quot;5&quot;/&gt;&lt;property id=&quot;20300&quot; value=&quot;Slide 39 - &amp;quot;Minimum Medicaid Eligibility Levels&amp;#x0D;&amp;#x0A;Now and 2014&amp;quot;&quot;/&gt;&lt;property id=&quot;20307&quot; value=&quot;315&quot;/&gt;&lt;/object&gt;&lt;object type=&quot;3&quot; unique_id=&quot;10062&quot;&gt;&lt;property id=&quot;20148&quot; value=&quot;5&quot;/&gt;&lt;property id=&quot;20300&quot; value=&quot;Slide 40 - &amp;quot;Simplifying Medicaid and CHIP&amp;quot;&quot;/&gt;&lt;property id=&quot;20307&quot; value=&quot;317&quot;/&gt;&lt;/object&gt;&lt;object type=&quot;3&quot; unique_id=&quot;10063&quot;&gt;&lt;property id=&quot;20148&quot; value=&quot;5&quot;/&gt;&lt;property id=&quot;20300&quot; value=&quot;Slide 41 - &amp;quot;Coordination: &amp;#x0D;&amp;#x0A;A Seamless System of Coverage&amp;quot;&quot;/&gt;&lt;property id=&quot;20307&quot; value=&quot;318&quot;/&gt;&lt;/object&gt;&lt;object type=&quot;3&quot; unique_id=&quot;10064&quot;&gt;&lt;property id=&quot;20148&quot; value=&quot;5&quot;/&gt;&lt;property id=&quot;20300&quot; value=&quot;Slide 42 - &amp;quot;Next Steps for CMS&amp;quot;&quot;/&gt;&lt;property id=&quot;20307&quot; value=&quot;319&quot;/&gt;&lt;/object&gt;&lt;object type=&quot;3&quot; unique_id=&quot;10065&quot;&gt;&lt;property id=&quot;20148&quot; value=&quot;5&quot;/&gt;&lt;property id=&quot;20300&quot; value=&quot;Slide 27 - &amp;quot;Children’s Health Insurance Program (CHIP)&amp;quot;&quot;/&gt;&lt;property id=&quot;20307&quot; value=&quot;320&quot;/&gt;&lt;/object&gt;&lt;object type=&quot;3&quot; unique_id=&quot;10066&quot;&gt;&lt;property id=&quot;20148&quot; value=&quot;5&quot;/&gt;&lt;property id=&quot;20300&quot; value=&quot;Slide 28 - &amp;quot;Overview of CHIP&amp;quot;&quot;/&gt;&lt;property id=&quot;20307&quot; value=&quot;321&quot;/&gt;&lt;/object&gt;&lt;object type=&quot;3&quot; unique_id=&quot;10067&quot;&gt;&lt;property id=&quot;20148&quot; value=&quot;5&quot;/&gt;&lt;property id=&quot;20300&quot; value=&quot;Slide 29 - &amp;quot;CHIPRA&amp;quot;&quot;/&gt;&lt;property id=&quot;20307&quot; value=&quot;322&quot;/&gt;&lt;/object&gt;&lt;object type=&quot;3&quot; unique_id=&quot;10068&quot;&gt;&lt;property id=&quot;20148&quot; value=&quot;5&quot;/&gt;&lt;property id=&quot;20300&quot; value=&quot;Slide 30 - &amp;quot;CHIP Program&amp;quot;&quot;/&gt;&lt;property id=&quot;20307&quot; value=&quot;323&quot;/&gt;&lt;/object&gt;&lt;object type=&quot;3&quot; unique_id=&quot;10069&quot;&gt;&lt;property id=&quot;20148&quot; value=&quot;5&quot;/&gt;&lt;property id=&quot;20300&quot; value=&quot;Slide 31 - &amp;quot;What Has Not Changed&amp;quot;&quot;/&gt;&lt;property id=&quot;20307&quot; value=&quot;324&quot;/&gt;&lt;/object&gt;&lt;object type=&quot;3&quot; unique_id=&quot;10070&quot;&gt;&lt;property id=&quot;20148&quot; value=&quot;5&quot;/&gt;&lt;property id=&quot;20300&quot; value=&quot;Slide 32 - &amp;quot;Who Is Eligible?&amp;quot;&quot;/&gt;&lt;property id=&quot;20307&quot; value=&quot;325&quot;/&gt;&lt;/object&gt;&lt;object type=&quot;3&quot; unique_id=&quot;10071&quot;&gt;&lt;property id=&quot;20148&quot; value=&quot;5&quot;/&gt;&lt;property id=&quot;20300&quot; value=&quot;Slide 33 - &amp;quot; Eligibility &amp;amp; Enrollment Processes&amp;quot;&quot;/&gt;&lt;property id=&quot;20307&quot; value=&quot;326&quot;/&gt;&lt;/object&gt;&lt;object type=&quot;3&quot; unique_id=&quot;10072&quot;&gt;&lt;property id=&quot;20148&quot; value=&quot;5&quot;/&gt;&lt;property id=&quot;20300&quot; value=&quot;Slide 34 - &amp;quot;Citizenship Requirement&amp;quot;&quot;/&gt;&lt;property id=&quot;20307&quot; value=&quot;327&quot;/&gt;&lt;/object&gt;&lt;object type=&quot;3&quot; unique_id=&quot;10073&quot;&gt;&lt;property id=&quot;20148&quot; value=&quot;5&quot;/&gt;&lt;property id=&quot;20300&quot; value=&quot;Slide 24 - &amp;quot;Aged, Blind, Disabled&amp;quot;&quot;/&gt;&lt;property id=&quot;20307&quot; value=&quot;328&quot;/&gt;&lt;/object&gt;&lt;object type=&quot;3&quot; unique_id=&quot;10074&quot;&gt;&lt;property id=&quot;20148&quot; value=&quot;5&quot;/&gt;&lt;property id=&quot;20300&quot; value=&quot;Slide 36 - &amp;quot;Medicaid Eligibility in 2014&amp;quot;&quot;/&gt;&lt;property id=&quot;20307&quot; value=&quot;329&quot;/&gt;&lt;/object&gt;&lt;object type=&quot;3&quot; unique_id=&quot;10075&quot;&gt;&lt;property id=&quot;20148&quot; value=&quot;5&quot;/&gt;&lt;property id=&quot;20300&quot; value=&quot;Slide 37 - &amp;quot;New Eligibility Group&amp;quot;&quot;/&gt;&lt;property id=&quot;20307&quot; value=&quot;330&quot;/&gt;&lt;/object&gt;&lt;object type=&quot;3&quot; unique_id=&quot;10076&quot;&gt;&lt;property id=&quot;20148&quot; value=&quot;5&quot;/&gt;&lt;property id=&quot;20300&quot; value=&quot;Slide 35 - &amp;quot;New Medicaid Eligibility Group&amp;amp;#x09;&amp;quot;&quot;/&gt;&lt;property id=&quot;20307&quot; value=&quot;331&quot;/&gt;&lt;/object&gt;&lt;object type=&quot;3&quot; unique_id=&quot;10109&quot;&gt;&lt;property id=&quot;20148&quot; value=&quot;5&quot;/&gt;&lt;property id=&quot;20300&quot; value=&quot;Slide 1 - &amp;quot;Medicaid and the Children’s Health Insurance Program (CHIP)&amp;quot;&quot;/&gt;&lt;property id=&quot;20307&quot; value=&quot;256&quot;/&gt;&lt;/object&gt;&lt;object type=&quot;3&quot; unique_id=&quot;10110&quot;&gt;&lt;property id=&quot;20148&quot; value=&quot;5&quot;/&gt;&lt;property id=&quot;20300&quot; value=&quot;Slide 2 - &amp;quot;Lessons&amp;quot;&quot;/&gt;&lt;property id=&quot;20307&quot; value=&quot;257&quot;/&gt;&lt;/object&gt;&lt;object type=&quot;3&quot; unique_id=&quot;10111&quot;&gt;&lt;property id=&quot;20148&quot; value=&quot;5&quot;/&gt;&lt;property id=&quot;20300&quot; value=&quot;Slide 3 - &amp;quot;Medicaid&amp;quot;&quot;/&gt;&lt;property id=&quot;20307&quot; value=&quot;258&quot;/&gt;&lt;/object&gt;&lt;object type=&quot;3&quot; unique_id=&quot;10112&quot;&gt;&lt;property id=&quot;20148&quot; value=&quot;5&quot;/&gt;&lt;property id=&quot;20300&quot; value=&quot;Slide 6 - &amp;quot;How are Medicare and Medicaid different?&amp;quot;&quot;/&gt;&lt;property id=&quot;20307&quot; value=&quot;260&quot;/&gt;&lt;/object&gt;&lt;object type=&quot;3&quot; unique_id=&quot;10113&quot;&gt;&lt;property id=&quot;20148&quot; value=&quot;5&quot;/&gt;&lt;property id=&quot;20300&quot; value=&quot;Slide 10 - &amp;quot;Mandatory Medicaid State Plan Benefits &amp;quot;&quot;/&gt;&lt;property id=&quot;20307&quot; value=&quot;264&quot;/&gt;&lt;/object&gt;&lt;object type=&quot;3&quot; unique_id=&quot;10114&quot;&gt;&lt;property id=&quot;20148&quot; value=&quot;5&quot;/&gt;&lt;property id=&quot;20300&quot; value=&quot;Slide 11 - &amp;quot;Optional Medicaid State Plan Benefits &amp;quot;&quot;/&gt;&lt;property id=&quot;20307&quot; value=&quot;265&quot;/&gt;&lt;/object&gt;&lt;object type=&quot;3&quot; unique_id=&quot;10115&quot;&gt;&lt;property id=&quot;20148&quot; value=&quot;5&quot;/&gt;&lt;property id=&quot;20300&quot; value=&quot;Slide 12 - &amp;quot;Medicaid Eligibility&amp;quot;&quot;/&gt;&lt;property id=&quot;20307&quot; value=&quot;266&quot;/&gt;&lt;/object&gt;&lt;object type=&quot;3&quot; unique_id=&quot;10116&quot;&gt;&lt;property id=&quot;20148&quot; value=&quot;5&quot;/&gt;&lt;property id=&quot;20300&quot; value=&quot;Slide 13 - &amp;quot;Medicaid Eligibility Groups&amp;quot;&quot;/&gt;&lt;property id=&quot;20307&quot; value=&quot;267&quot;/&gt;&lt;/object&gt;&lt;object type=&quot;3&quot; unique_id=&quot;10117&quot;&gt;&lt;property id=&quot;20148&quot; value=&quot;5&quot;/&gt;&lt;property id=&quot;20300&quot; value=&quot;Slide 48 - &amp;quot;Medicaid Waivers&amp;quot;&quot;/&gt;&lt;property id=&quot;20307&quot; value=&quot;295&quot;/&gt;&lt;/object&gt;&lt;/object&gt;&lt;/object&gt;&lt;/database&gt;"/>
  <p:tag name="SECTOMILLISECCONVERTED" val="1"/>
</p:tagLst>
</file>

<file path=ppt/tags/tag2.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heme/theme1.xml><?xml version="1.0" encoding="utf-8"?>
<a:theme xmlns:a="http://schemas.openxmlformats.org/drawingml/2006/main" name="Office Theme">
  <a:themeElements>
    <a:clrScheme name="Custom 1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00"/>
      </a:hlink>
      <a:folHlink>
        <a:srgbClr val="8DB3E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3927</TotalTime>
  <Words>7564</Words>
  <Application>Microsoft Office PowerPoint</Application>
  <PresentationFormat>On-screen Show (4:3)</PresentationFormat>
  <Paragraphs>908</Paragraphs>
  <Slides>50</Slides>
  <Notes>50</Notes>
  <HiddenSlides>0</HiddenSlides>
  <MMClips>0</MMClips>
  <ScaleCrop>false</ScaleCrop>
  <HeadingPairs>
    <vt:vector size="4" baseType="variant">
      <vt:variant>
        <vt:lpstr>Theme</vt:lpstr>
      </vt:variant>
      <vt:variant>
        <vt:i4>1</vt:i4>
      </vt:variant>
      <vt:variant>
        <vt:lpstr>Slide Titles</vt:lpstr>
      </vt:variant>
      <vt:variant>
        <vt:i4>50</vt:i4>
      </vt:variant>
    </vt:vector>
  </HeadingPairs>
  <TitlesOfParts>
    <vt:vector size="51" baseType="lpstr">
      <vt:lpstr>Office Theme</vt:lpstr>
      <vt:lpstr>Medicaid and the Children’s Health Insurance Program (CHIP)</vt:lpstr>
      <vt:lpstr>Lessons</vt:lpstr>
      <vt:lpstr>Medicaid</vt:lpstr>
      <vt:lpstr>Medicaid Overview</vt:lpstr>
      <vt:lpstr>Dual Eligible Beneficiary</vt:lpstr>
      <vt:lpstr>How are Medicare and Medicaid different?</vt:lpstr>
      <vt:lpstr>Medicaid Administration</vt:lpstr>
      <vt:lpstr>Medicaid Administration</vt:lpstr>
      <vt:lpstr>The Single State Medicaid Agency</vt:lpstr>
      <vt:lpstr>Mandatory Medicaid State Plan Benefits </vt:lpstr>
      <vt:lpstr>Optional Medicaid State Plan Benefits </vt:lpstr>
      <vt:lpstr>Medicaid Eligibility</vt:lpstr>
      <vt:lpstr>Medicaid Eligibility Groups</vt:lpstr>
      <vt:lpstr>Categorical Requirements</vt:lpstr>
      <vt:lpstr>Non-Financial Requirements</vt:lpstr>
      <vt:lpstr>Financial Requirements</vt:lpstr>
      <vt:lpstr>What is Income?</vt:lpstr>
      <vt:lpstr>What are Resources?</vt:lpstr>
      <vt:lpstr>Mandatory and Optional Groups</vt:lpstr>
      <vt:lpstr>Mandatory Eligibility Groups</vt:lpstr>
      <vt:lpstr>Mandatory Eligibility Groups</vt:lpstr>
      <vt:lpstr>Optional Eligibility Groups</vt:lpstr>
      <vt:lpstr>Medically Needy</vt:lpstr>
      <vt:lpstr>Aged, Blind, Disabled</vt:lpstr>
      <vt:lpstr>Pregnant Woman</vt:lpstr>
      <vt:lpstr>Children</vt:lpstr>
      <vt:lpstr>Children’s Health Insurance Program (CHIP)</vt:lpstr>
      <vt:lpstr>Overview of CHIP</vt:lpstr>
      <vt:lpstr>CHIPRA</vt:lpstr>
      <vt:lpstr>CHIP Program</vt:lpstr>
      <vt:lpstr>What Has Not Changed</vt:lpstr>
      <vt:lpstr>Who Is Eligible?</vt:lpstr>
      <vt:lpstr> Eligibility &amp; Enrollment Processes</vt:lpstr>
      <vt:lpstr>Citizenship Requirement</vt:lpstr>
      <vt:lpstr>New Medicaid Eligibility Group </vt:lpstr>
      <vt:lpstr>Medicaid Eligibility in 2014</vt:lpstr>
      <vt:lpstr>New Eligibility Group</vt:lpstr>
      <vt:lpstr>New Eligibility Group</vt:lpstr>
      <vt:lpstr>Minimum Medicaid Eligibility Levels Now and 2014</vt:lpstr>
      <vt:lpstr>Simplifying Medicaid and CHIP</vt:lpstr>
      <vt:lpstr>Coordination:  A Seamless System of Coverage</vt:lpstr>
      <vt:lpstr>Next Steps for CMS</vt:lpstr>
      <vt:lpstr>2. Medicare Savings Programs (MSP)</vt:lpstr>
      <vt:lpstr>Medicare Savings Programs</vt:lpstr>
      <vt:lpstr>Slide 45</vt:lpstr>
      <vt:lpstr>Slide 46</vt:lpstr>
      <vt:lpstr>To Apply</vt:lpstr>
      <vt:lpstr>Medicaid Waivers</vt:lpstr>
      <vt:lpstr>Slide 49</vt:lpstr>
      <vt:lpstr>Slide 50</vt:lpstr>
    </vt:vector>
  </TitlesOfParts>
  <Company>CMS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CMS</dc:creator>
  <cp:lastModifiedBy>CMS</cp:lastModifiedBy>
  <cp:revision>322</cp:revision>
  <dcterms:created xsi:type="dcterms:W3CDTF">2012-01-13T14:37:25Z</dcterms:created>
  <dcterms:modified xsi:type="dcterms:W3CDTF">2012-08-10T16:00:40Z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AdHocReviewCycleID">
    <vt:i4>948356294</vt:i4>
  </property>
  <property fmtid="{D5CDD505-2E9C-101B-9397-08002B2CF9AE}" pid="3" name="_NewReviewCycle">
    <vt:lpwstr/>
  </property>
  <property fmtid="{D5CDD505-2E9C-101B-9397-08002B2CF9AE}" pid="4" name="_EmailSubject">
    <vt:lpwstr>Mod 12</vt:lpwstr>
  </property>
  <property fmtid="{D5CDD505-2E9C-101B-9397-08002B2CF9AE}" pid="5" name="_AuthorEmail">
    <vt:lpwstr>Jeannine.Cramer@cms.hhs.gov</vt:lpwstr>
  </property>
  <property fmtid="{D5CDD505-2E9C-101B-9397-08002B2CF9AE}" pid="6" name="_AuthorEmailDisplayName">
    <vt:lpwstr>Cramer, Jeannine M. (CMS/OPE)</vt:lpwstr>
  </property>
  <property fmtid="{D5CDD505-2E9C-101B-9397-08002B2CF9AE}" pid="7" name="_PreviousAdHocReviewCycleID">
    <vt:i4>-1867793147</vt:i4>
  </property>
</Properties>
</file>