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36.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tags/tag49.xml" ContentType="application/vnd.openxmlformats-officedocument.presentationml.tags+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tags/tag38.xml" ContentType="application/vnd.openxmlformats-officedocument.presentationml.tags+xml"/>
  <Override PartName="/ppt/tags/tag56.xml" ContentType="application/vnd.openxmlformats-officedocument.presentationml.tags+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tags/tag16.xml" ContentType="application/vnd.openxmlformats-officedocument.presentationml.tags+xml"/>
  <Override PartName="/ppt/notesSlides/notesSlide23.xml" ContentType="application/vnd.openxmlformats-officedocument.presentationml.notesSlide+xml"/>
  <Override PartName="/ppt/tags/tag27.xml" ContentType="application/vnd.openxmlformats-officedocument.presentationml.tags+xml"/>
  <Override PartName="/ppt/notesSlides/notesSlide41.xml" ContentType="application/vnd.openxmlformats-officedocument.presentationml.notesSlide+xml"/>
  <Override PartName="/ppt/tags/tag45.xml" ContentType="application/vnd.openxmlformats-officedocument.presentationml.tags+xml"/>
  <Override PartName="/ppt/notesSlides/notesSlide52.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tags/tag34.xml" ContentType="application/vnd.openxmlformats-officedocument.presentationml.tags+xml"/>
  <Override PartName="/ppt/tags/tag52.xml" ContentType="application/vnd.openxmlformats-officedocument.presentationml.tags+xml"/>
  <Override PartName="/ppt/notesSlides/notesSlide7.xml" ContentType="application/vnd.openxmlformats-officedocument.presentationml.notesSlide+xml"/>
  <Override PartName="/ppt/tags/tag12.xml" ContentType="application/vnd.openxmlformats-officedocument.presentationml.tags+xml"/>
  <Override PartName="/ppt/tags/tag23.xml" ContentType="application/vnd.openxmlformats-officedocument.presentationml.tags+xml"/>
  <Override PartName="/ppt/tags/tag41.xml" ContentType="application/vnd.openxmlformats-officedocument.presentationml.tags+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3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tags/tag39.xml" ContentType="application/vnd.openxmlformats-officedocument.presentationml.tags+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notesSlides/notesSlide24.xml" ContentType="application/vnd.openxmlformats-officedocument.presentationml.notesSlide+xml"/>
  <Override PartName="/ppt/tags/tag28.xml" ContentType="application/vnd.openxmlformats-officedocument.presentationml.tags+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tags/tag57.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tags/tag17.xml" ContentType="application/vnd.openxmlformats-officedocument.presentationml.tags+xml"/>
  <Override PartName="/ppt/tags/tag35.xml" ContentType="application/vnd.openxmlformats-officedocument.presentationml.tags+xml"/>
  <Override PartName="/ppt/notesSlides/notesSlide42.xml" ContentType="application/vnd.openxmlformats-officedocument.presentationml.notesSlide+xml"/>
  <Override PartName="/ppt/tags/tag46.xml" ContentType="application/vnd.openxmlformats-officedocument.presentationml.tags+xml"/>
  <Override PartName="/ppt/notesSlides/notesSlide60.xml" ContentType="application/vnd.openxmlformats-officedocument.presentationml.notesSlide+xml"/>
  <Override PartName="/ppt/notesSlides/notesSlide8.xml" ContentType="application/vnd.openxmlformats-officedocument.presentationml.notesSlide+xml"/>
  <Override PartName="/ppt/notesSlides/notesSlide20.xml" ContentType="application/vnd.openxmlformats-officedocument.presentationml.notesSlide+xml"/>
  <Override PartName="/ppt/tags/tag24.xml" ContentType="application/vnd.openxmlformats-officedocument.presentationml.tags+xml"/>
  <Override PartName="/ppt/notesSlides/notesSlide31.xml" ContentType="application/vnd.openxmlformats-officedocument.presentationml.notesSlide+xml"/>
  <Override PartName="/ppt/tags/tag53.xml" ContentType="application/vnd.openxmlformats-officedocument.presentationml.tags+xml"/>
  <Override PartName="/ppt/tags/tag13.xml" ContentType="application/vnd.openxmlformats-officedocument.presentationml.tags+xml"/>
  <Override PartName="/ppt/tags/tag31.xml" ContentType="application/vnd.openxmlformats-officedocument.presentationml.tags+xml"/>
  <Override PartName="/ppt/tags/tag42.xml" ContentType="application/vnd.openxmlformats-officedocument.presentationml.tags+xml"/>
  <Override PartName="/ppt/tags/tag60.xml" ContentType="application/vnd.openxmlformats-officedocument.presentationml.tags+xml"/>
  <Override PartName="/ppt/slides/slide49.xml" ContentType="application/vnd.openxmlformats-officedocument.presentationml.slide+xml"/>
  <Override PartName="/ppt/notesSlides/notesSlide4.xml" ContentType="application/vnd.openxmlformats-officedocument.presentationml.notesSlide+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tags/tag58.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tags/tag29.xml" ContentType="application/vnd.openxmlformats-officedocument.presentationml.tags+xml"/>
  <Override PartName="/ppt/notesSlides/notesSlide43.xml" ContentType="application/vnd.openxmlformats-officedocument.presentationml.notesSlide+xml"/>
  <Override PartName="/ppt/tags/tag47.xml" ContentType="application/vnd.openxmlformats-officedocument.presentationml.tags+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32.xml" ContentType="application/vnd.openxmlformats-officedocument.presentationml.notesSlide+xml"/>
  <Override PartName="/ppt/tags/tag36.xml" ContentType="application/vnd.openxmlformats-officedocument.presentationml.tags+xml"/>
  <Override PartName="/ppt/tags/tag54.xml" ContentType="application/vnd.openxmlformats-officedocument.presentationml.tags+xml"/>
  <Override PartName="/ppt/notesSlides/notesSlide6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tags/tag14.xml" ContentType="application/vnd.openxmlformats-officedocument.presentationml.tags+xml"/>
  <Override PartName="/ppt/notesSlides/notesSlide21.xml" ContentType="application/vnd.openxmlformats-officedocument.presentationml.notesSlide+xml"/>
  <Override PartName="/ppt/tags/tag25.xml" ContentType="application/vnd.openxmlformats-officedocument.presentationml.tags+xml"/>
  <Override PartName="/ppt/tags/tag43.xml" ContentType="application/vnd.openxmlformats-officedocument.presentationml.tags+xml"/>
  <Override PartName="/ppt/notesSlides/notesSlide50.xml" ContentType="application/vnd.openxmlformats-officedocument.presentationml.notesSlide+xml"/>
  <Override PartName="/ppt/tags/tag61.xml" ContentType="application/vnd.openxmlformats-officedocument.presentationml.tags+xml"/>
  <Override PartName="/ppt/notesSlides/notesSlide10.xml" ContentType="application/vnd.openxmlformats-officedocument.presentationml.notesSlide+xml"/>
  <Override PartName="/ppt/tags/tag32.xml" ContentType="application/vnd.openxmlformats-officedocument.presentationml.tags+xml"/>
  <Override PartName="/ppt/tags/tag50.xml" ContentType="application/vnd.openxmlformats-officedocument.presentationml.tags+xml"/>
  <Override PartName="/ppt/slides/slide7.xml" ContentType="application/vnd.openxmlformats-officedocument.presentationml.slide+xml"/>
  <Override PartName="/ppt/notesSlides/notesSlide5.xml" ContentType="application/vnd.openxmlformats-officedocument.presentationml.notesSlide+xml"/>
  <Override PartName="/ppt/tags/tag10.xml" ContentType="application/vnd.openxmlformats-officedocument.presentationml.tags+xml"/>
  <Override PartName="/ppt/tags/tag21.xml" ContentType="application/vnd.openxmlformats-officedocument.presentationml.tags+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tags/tag7.xml" ContentType="application/vnd.openxmlformats-officedocument.presentationml.tags+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tags/tag3.xml" ContentType="application/vnd.openxmlformats-officedocument.presentationml.tags+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tags/tag59.xml" ContentType="application/vnd.openxmlformats-officedocument.presentationml.tags+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tags/tag19.xml" ContentType="application/vnd.openxmlformats-officedocument.presentationml.tags+xml"/>
  <Override PartName="/ppt/notesSlides/notesSlide26.xml" ContentType="application/vnd.openxmlformats-officedocument.presentationml.notesSlide+xml"/>
  <Override PartName="/ppt/tags/tag37.xml" ContentType="application/vnd.openxmlformats-officedocument.presentationml.tags+xml"/>
  <Override PartName="/ppt/notesSlides/notesSlide44.xml" ContentType="application/vnd.openxmlformats-officedocument.presentationml.notesSlide+xml"/>
  <Override PartName="/ppt/tags/tag48.xml" ContentType="application/vnd.openxmlformats-officedocument.presentationml.tags+xml"/>
  <Override PartName="/ppt/notesSlides/notesSlide62.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tags/tag26.xml" ContentType="application/vnd.openxmlformats-officedocument.presentationml.tags+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tags/tag55.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tags/tag33.xml" ContentType="application/vnd.openxmlformats-officedocument.presentationml.tags+xml"/>
  <Override PartName="/ppt/notesSlides/notesSlide40.xml" ContentType="application/vnd.openxmlformats-officedocument.presentationml.notesSlide+xml"/>
  <Override PartName="/ppt/tags/tag44.xml" ContentType="application/vnd.openxmlformats-officedocument.presentationml.tags+xml"/>
  <Override PartName="/ppt/tags/tag62.xml" ContentType="application/vnd.openxmlformats-officedocument.presentationml.tags+xml"/>
  <Override PartName="/ppt/notesSlides/notesSlide6.xml" ContentType="application/vnd.openxmlformats-officedocument.presentationml.notesSlide+xml"/>
  <Override PartName="/ppt/tags/tag22.xml" ContentType="application/vnd.openxmlformats-officedocument.presentationml.tags+xml"/>
  <Override PartName="/ppt/tags/tag40.xml" ContentType="application/vnd.openxmlformats-officedocument.presentationml.tags+xml"/>
  <Override PartName="/ppt/tags/tag51.xml" ContentType="application/vnd.openxmlformats-officedocument.presentationml.tags+xml"/>
  <Override PartName="/ppt/slides/slide8.xml" ContentType="application/vnd.openxmlformats-officedocument.presentationml.slide+xml"/>
  <Override PartName="/ppt/tags/tag11.xml" ContentType="application/vnd.openxmlformats-officedocument.presentationml.tags+xml"/>
  <Override PartName="/ppt/slides/slide29.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43.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5"/>
  </p:notesMasterIdLst>
  <p:sldIdLst>
    <p:sldId id="256" r:id="rId2"/>
    <p:sldId id="257" r:id="rId3"/>
    <p:sldId id="258" r:id="rId4"/>
    <p:sldId id="259" r:id="rId5"/>
    <p:sldId id="260" r:id="rId6"/>
    <p:sldId id="261" r:id="rId7"/>
    <p:sldId id="262" r:id="rId8"/>
    <p:sldId id="263" r:id="rId9"/>
    <p:sldId id="264" r:id="rId10"/>
    <p:sldId id="317"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319" r:id="rId28"/>
    <p:sldId id="281" r:id="rId29"/>
    <p:sldId id="282" r:id="rId30"/>
    <p:sldId id="283" r:id="rId31"/>
    <p:sldId id="284" r:id="rId32"/>
    <p:sldId id="285" r:id="rId33"/>
    <p:sldId id="286" r:id="rId34"/>
    <p:sldId id="287" r:id="rId35"/>
    <p:sldId id="288" r:id="rId36"/>
    <p:sldId id="289" r:id="rId37"/>
    <p:sldId id="32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8" r:id="rId63"/>
    <p:sldId id="315" r:id="rId64"/>
  </p:sldIdLst>
  <p:sldSz cx="9144000" cy="6858000" type="screen4x3"/>
  <p:notesSz cx="7315200" cy="9601200"/>
  <p:custDataLst>
    <p:tags r:id="rId66"/>
  </p:custDataLst>
  <p:defaultTextStyle>
    <a:defPPr>
      <a:defRPr lang="en-US"/>
    </a:defPPr>
    <a:lvl1pPr algn="l" rtl="0" fontAlgn="base">
      <a:spcBef>
        <a:spcPct val="0"/>
      </a:spcBef>
      <a:spcAft>
        <a:spcPct val="0"/>
      </a:spcAft>
      <a:defRPr sz="2400" kern="1200">
        <a:solidFill>
          <a:schemeClr val="tx1"/>
        </a:solidFill>
        <a:latin typeface="Arial" pitchFamily="84" charset="0"/>
        <a:ea typeface="ＭＳ Ｐゴシック" pitchFamily="84" charset="-128"/>
        <a:cs typeface="ＭＳ Ｐゴシック" pitchFamily="84" charset="-128"/>
      </a:defRPr>
    </a:lvl1pPr>
    <a:lvl2pPr marL="457200" algn="l" rtl="0" fontAlgn="base">
      <a:spcBef>
        <a:spcPct val="0"/>
      </a:spcBef>
      <a:spcAft>
        <a:spcPct val="0"/>
      </a:spcAft>
      <a:defRPr sz="2400" kern="1200">
        <a:solidFill>
          <a:schemeClr val="tx1"/>
        </a:solidFill>
        <a:latin typeface="Arial" pitchFamily="84" charset="0"/>
        <a:ea typeface="ＭＳ Ｐゴシック" pitchFamily="84" charset="-128"/>
        <a:cs typeface="ＭＳ Ｐゴシック" pitchFamily="84" charset="-128"/>
      </a:defRPr>
    </a:lvl2pPr>
    <a:lvl3pPr marL="914400" algn="l" rtl="0" fontAlgn="base">
      <a:spcBef>
        <a:spcPct val="0"/>
      </a:spcBef>
      <a:spcAft>
        <a:spcPct val="0"/>
      </a:spcAft>
      <a:defRPr sz="2400" kern="1200">
        <a:solidFill>
          <a:schemeClr val="tx1"/>
        </a:solidFill>
        <a:latin typeface="Arial" pitchFamily="84" charset="0"/>
        <a:ea typeface="ＭＳ Ｐゴシック" pitchFamily="84" charset="-128"/>
        <a:cs typeface="ＭＳ Ｐゴシック" pitchFamily="84" charset="-128"/>
      </a:defRPr>
    </a:lvl3pPr>
    <a:lvl4pPr marL="1371600" algn="l" rtl="0" fontAlgn="base">
      <a:spcBef>
        <a:spcPct val="0"/>
      </a:spcBef>
      <a:spcAft>
        <a:spcPct val="0"/>
      </a:spcAft>
      <a:defRPr sz="2400" kern="1200">
        <a:solidFill>
          <a:schemeClr val="tx1"/>
        </a:solidFill>
        <a:latin typeface="Arial" pitchFamily="84" charset="0"/>
        <a:ea typeface="ＭＳ Ｐゴシック" pitchFamily="84" charset="-128"/>
        <a:cs typeface="ＭＳ Ｐゴシック" pitchFamily="84" charset="-128"/>
      </a:defRPr>
    </a:lvl4pPr>
    <a:lvl5pPr marL="1828800" algn="l" rtl="0" fontAlgn="base">
      <a:spcBef>
        <a:spcPct val="0"/>
      </a:spcBef>
      <a:spcAft>
        <a:spcPct val="0"/>
      </a:spcAft>
      <a:defRPr sz="2400" kern="1200">
        <a:solidFill>
          <a:schemeClr val="tx1"/>
        </a:solidFill>
        <a:latin typeface="Arial" pitchFamily="84" charset="0"/>
        <a:ea typeface="ＭＳ Ｐゴシック" pitchFamily="84" charset="-128"/>
        <a:cs typeface="ＭＳ Ｐゴシック" pitchFamily="84" charset="-128"/>
      </a:defRPr>
    </a:lvl5pPr>
    <a:lvl6pPr marL="2286000" algn="l" defTabSz="457200" rtl="0" eaLnBrk="1" latinLnBrk="0" hangingPunct="1">
      <a:defRPr sz="2400" kern="1200">
        <a:solidFill>
          <a:schemeClr val="tx1"/>
        </a:solidFill>
        <a:latin typeface="Arial" pitchFamily="84" charset="0"/>
        <a:ea typeface="ＭＳ Ｐゴシック" pitchFamily="84" charset="-128"/>
        <a:cs typeface="ＭＳ Ｐゴシック" pitchFamily="84" charset="-128"/>
      </a:defRPr>
    </a:lvl6pPr>
    <a:lvl7pPr marL="2743200" algn="l" defTabSz="457200" rtl="0" eaLnBrk="1" latinLnBrk="0" hangingPunct="1">
      <a:defRPr sz="2400" kern="1200">
        <a:solidFill>
          <a:schemeClr val="tx1"/>
        </a:solidFill>
        <a:latin typeface="Arial" pitchFamily="84" charset="0"/>
        <a:ea typeface="ＭＳ Ｐゴシック" pitchFamily="84" charset="-128"/>
        <a:cs typeface="ＭＳ Ｐゴシック" pitchFamily="84" charset="-128"/>
      </a:defRPr>
    </a:lvl7pPr>
    <a:lvl8pPr marL="3200400" algn="l" defTabSz="457200" rtl="0" eaLnBrk="1" latinLnBrk="0" hangingPunct="1">
      <a:defRPr sz="2400" kern="1200">
        <a:solidFill>
          <a:schemeClr val="tx1"/>
        </a:solidFill>
        <a:latin typeface="Arial" pitchFamily="84" charset="0"/>
        <a:ea typeface="ＭＳ Ｐゴシック" pitchFamily="84" charset="-128"/>
        <a:cs typeface="ＭＳ Ｐゴシック" pitchFamily="84" charset="-128"/>
      </a:defRPr>
    </a:lvl8pPr>
    <a:lvl9pPr marL="3657600" algn="l" defTabSz="457200" rtl="0" eaLnBrk="1" latinLnBrk="0" hangingPunct="1">
      <a:defRPr sz="2400" kern="1200">
        <a:solidFill>
          <a:schemeClr val="tx1"/>
        </a:solidFill>
        <a:latin typeface="Arial" pitchFamily="84" charset="0"/>
        <a:ea typeface="ＭＳ Ｐゴシック" pitchFamily="84" charset="-128"/>
        <a:cs typeface="ＭＳ Ｐゴシック" pitchFamily="84" charset="-128"/>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MS" initials="C" lastIdx="0" clrIdx="0"/>
  <p:cmAuthor id="1" name="Ashley" initials="A" lastIdx="11" clrIdx="1"/>
  <p:cmAuthor id="2" name="CMS" initials="SKH"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9BC0F1"/>
    <a:srgbClr val="00338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7893" autoAdjust="0"/>
  </p:normalViewPr>
  <p:slideViewPr>
    <p:cSldViewPr>
      <p:cViewPr varScale="1">
        <p:scale>
          <a:sx n="69" d="100"/>
          <a:sy n="69" d="100"/>
        </p:scale>
        <p:origin x="-1110"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5934"/>
    </p:cViewPr>
  </p:sorterViewPr>
  <p:notesViewPr>
    <p:cSldViewPr>
      <p:cViewPr varScale="1">
        <p:scale>
          <a:sx n="58" d="100"/>
          <a:sy n="58" d="100"/>
        </p:scale>
        <p:origin x="-1603" y="-67"/>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ea typeface="+mn-ea"/>
                <a:cs typeface="+mn-cs"/>
              </a:defRPr>
            </a:lvl1pPr>
          </a:lstStyle>
          <a:p>
            <a:pPr>
              <a:defRPr/>
            </a:pPr>
            <a:fld id="{DD42F877-21BD-4650-9284-0584C0E23052}" type="datetimeFigureOut">
              <a:rPr lang="en-US"/>
              <a:pPr>
                <a:defRPr/>
              </a:pPr>
              <a:t>06/22/2012</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dirty="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ea typeface="+mn-ea"/>
                <a:cs typeface="+mn-cs"/>
              </a:defRPr>
            </a:lvl1pPr>
          </a:lstStyle>
          <a:p>
            <a:pPr>
              <a:defRPr/>
            </a:pPr>
            <a:fld id="{82EDE141-BA01-4751-A361-71D98591D68B}" type="slidenum">
              <a:rPr lang="en-US"/>
              <a:pPr>
                <a:defRPr/>
              </a:pPr>
              <a:t>‹#›</a:t>
            </a:fld>
            <a:endParaRPr lang="en-US" dirty="0"/>
          </a:p>
        </p:txBody>
      </p:sp>
    </p:spTree>
    <p:extLst>
      <p:ext uri="{BB962C8B-B14F-4D97-AF65-F5344CB8AC3E}">
        <p14:creationId xmlns:p14="http://schemas.microsoft.com/office/powerpoint/2010/main" xmlns="" val="88605080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84" charset="-128"/>
        <a:cs typeface="ＭＳ Ｐゴシック" pitchFamily="84" charset="-128"/>
      </a:defRPr>
    </a:lvl1pPr>
    <a:lvl2pPr marL="225425" indent="-106363" algn="l" rtl="0" eaLnBrk="0" fontAlgn="base" hangingPunct="0">
      <a:spcBef>
        <a:spcPct val="30000"/>
      </a:spcBef>
      <a:spcAft>
        <a:spcPct val="0"/>
      </a:spcAft>
      <a:buFont typeface="Wingdings" pitchFamily="84" charset="2"/>
      <a:buChar char="§"/>
      <a:defRPr sz="1200" kern="1200">
        <a:solidFill>
          <a:schemeClr val="tx1"/>
        </a:solidFill>
        <a:latin typeface="+mn-lt"/>
        <a:ea typeface="ＭＳ Ｐゴシック" pitchFamily="84" charset="-128"/>
        <a:cs typeface="+mn-cs"/>
      </a:defRPr>
    </a:lvl2pPr>
    <a:lvl3pPr marL="344488" indent="-119063" algn="l" rtl="0" eaLnBrk="0" fontAlgn="base" hangingPunct="0">
      <a:spcBef>
        <a:spcPct val="30000"/>
      </a:spcBef>
      <a:spcAft>
        <a:spcPct val="0"/>
      </a:spcAft>
      <a:buFont typeface="Arial" pitchFamily="84" charset="0"/>
      <a:buChar char="•"/>
      <a:defRPr sz="1200" kern="1200">
        <a:solidFill>
          <a:schemeClr val="tx1"/>
        </a:solidFill>
        <a:latin typeface="+mn-lt"/>
        <a:ea typeface="ＭＳ Ｐゴシック" pitchFamily="84" charset="-128"/>
        <a:cs typeface="+mn-cs"/>
      </a:defRPr>
    </a:lvl3pPr>
    <a:lvl4pPr marL="463550" indent="-119063" algn="l" rtl="0" eaLnBrk="0" fontAlgn="base" hangingPunct="0">
      <a:spcBef>
        <a:spcPct val="30000"/>
      </a:spcBef>
      <a:spcAft>
        <a:spcPct val="0"/>
      </a:spcAft>
      <a:buSzPct val="50000"/>
      <a:buFont typeface="Wingdings" pitchFamily="84" charset="2"/>
      <a:buChar char="q"/>
      <a:defRPr sz="1200" kern="1200">
        <a:solidFill>
          <a:schemeClr val="tx1"/>
        </a:solidFill>
        <a:latin typeface="+mn-lt"/>
        <a:ea typeface="ＭＳ Ｐゴシック" pitchFamily="84" charset="-128"/>
        <a:cs typeface="+mn-cs"/>
      </a:defRPr>
    </a:lvl4pPr>
    <a:lvl5pPr marL="569913" indent="-106363" algn="l" rtl="0" eaLnBrk="0" fontAlgn="base" hangingPunct="0">
      <a:spcBef>
        <a:spcPct val="30000"/>
      </a:spcBef>
      <a:spcAft>
        <a:spcPct val="0"/>
      </a:spcAft>
      <a:buSzPct val="100000"/>
      <a:buFont typeface="Wingdings" pitchFamily="84" charset="2"/>
      <a:buChar char="§"/>
      <a:defRPr sz="1200" kern="1200">
        <a:solidFill>
          <a:schemeClr val="tx1"/>
        </a:solidFill>
        <a:latin typeface="+mn-lt"/>
        <a:ea typeface="ＭＳ Ｐゴシック" pitchFamily="8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healthcare.gov/"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http://www.cms.gov/Outreach-and-Education/Training/NationalMedicareProgTrain/Training-Library.html"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www.medicare.gov/Publications/Pubs/pdf/10050.pdf"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www.medicare.gov/Publications/Pubs/pdf/11206.pdf"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www.medicare.gov/"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www.cms.gov/DemoProjectsEvalRpts/" TargetMode="External"/><Relationship Id="rId2" Type="http://schemas.openxmlformats.org/officeDocument/2006/relationships/slide" Target="../slides/slide31.xml"/><Relationship Id="rId1" Type="http://schemas.openxmlformats.org/officeDocument/2006/relationships/notesMaster" Target="../notesMasters/notesMaster1.xml"/><Relationship Id="rId4" Type="http://schemas.openxmlformats.org/officeDocument/2006/relationships/hyperlink" Target="http://www.medicare.gov/" TargetMode="Externa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www.cms.gov/Transmittals/Downloads/R4QIO.pdf" TargetMode="External"/><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medicare.gov/"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www.cms.gov/MedicareMangCareEligEnrol/"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Slide Image Placeholder 1"/>
          <p:cNvSpPr>
            <a:spLocks noGrp="1" noRot="1" noChangeAspect="1"/>
          </p:cNvSpPr>
          <p:nvPr>
            <p:ph type="sldImg"/>
          </p:nvPr>
        </p:nvSpPr>
        <p:spPr bwMode="auto">
          <a:noFill/>
          <a:ln>
            <a:solidFill>
              <a:srgbClr val="000000"/>
            </a:solidFill>
            <a:miter lim="800000"/>
            <a:headEnd/>
            <a:tailEnd/>
          </a:ln>
        </p:spPr>
      </p:sp>
      <p:sp>
        <p:nvSpPr>
          <p:cNvPr id="9218" name="Notes Placeholder 2"/>
          <p:cNvSpPr>
            <a:spLocks noGrp="1"/>
          </p:cNvSpPr>
          <p:nvPr>
            <p:ph type="body" idx="1"/>
          </p:nvPr>
        </p:nvSpPr>
        <p:spPr bwMode="auto">
          <a:xfrm>
            <a:off x="609601" y="4560888"/>
            <a:ext cx="6096000" cy="4319587"/>
          </a:xfrm>
          <a:noFill/>
        </p:spPr>
        <p:txBody>
          <a:bodyPr wrap="square" numCol="1" anchor="t" anchorCtr="0" compatLnSpc="1">
            <a:prstTxWarp prst="textNoShape">
              <a:avLst/>
            </a:prstTxWarp>
          </a:bodyPr>
          <a:lstStyle/>
          <a:p>
            <a:pPr eaLnBrk="1" hangingPunct="1">
              <a:spcBef>
                <a:spcPts val="600"/>
              </a:spcBef>
            </a:pPr>
            <a:r>
              <a:rPr lang="en-US" dirty="0" smtClean="0"/>
              <a:t>Module 11, </a:t>
            </a:r>
            <a:r>
              <a:rPr lang="en-US" i="1" dirty="0" smtClean="0"/>
              <a:t>Medicare Advantage Plans &amp; Other Medicare Plans, </a:t>
            </a:r>
            <a:r>
              <a:rPr lang="en-US" dirty="0" smtClean="0"/>
              <a:t>explains Medicare health plan options other than Original Medicare.</a:t>
            </a:r>
          </a:p>
          <a:p>
            <a:pPr eaLnBrk="1" hangingPunct="1">
              <a:spcBef>
                <a:spcPts val="600"/>
              </a:spcBef>
            </a:pPr>
            <a:r>
              <a:rPr lang="en-US" dirty="0" smtClean="0"/>
              <a:t>This training module was developed and approved by the Centers for Medicare &amp; Medicaid Services (CMS), the Federal agency that administers Medicare, Medicaid, the Children’s Health Insurance Program (CHIP), and Pre-existing Condition Insurance Plans. The information in this module was correct as of April 2012. </a:t>
            </a:r>
          </a:p>
          <a:p>
            <a:pPr eaLnBrk="1" hangingPunct="1">
              <a:spcBef>
                <a:spcPts val="600"/>
              </a:spcBef>
            </a:pPr>
            <a:r>
              <a:rPr lang="en-US" dirty="0" smtClean="0"/>
              <a:t>To check for updates on health care reform, visit </a:t>
            </a:r>
            <a:r>
              <a:rPr lang="en-US" dirty="0" smtClean="0">
                <a:hlinkClick r:id="rId3"/>
              </a:rPr>
              <a:t>www.healthcare.gov/</a:t>
            </a:r>
            <a:r>
              <a:rPr lang="en-US" dirty="0" smtClean="0"/>
              <a:t>.</a:t>
            </a:r>
          </a:p>
          <a:p>
            <a:pPr marL="0" marR="0">
              <a:spcBef>
                <a:spcPts val="600"/>
              </a:spcBef>
              <a:spcAft>
                <a:spcPts val="1000"/>
              </a:spcAft>
            </a:pPr>
            <a:r>
              <a:rPr lang="en-US" dirty="0" smtClean="0"/>
              <a:t>To check for an updated version of this training module, visit </a:t>
            </a:r>
            <a:r>
              <a:rPr lang="en-US" u="sng" dirty="0" smtClean="0">
                <a:solidFill>
                  <a:srgbClr val="0000FF"/>
                </a:solidFill>
                <a:ea typeface="Calibri"/>
                <a:cs typeface="Times New Roman"/>
                <a:hlinkClick r:id="rId4"/>
              </a:rPr>
              <a:t>http://www.cms.gov/Outreach-and-Education/Training/NationalMedicareProgTrain/Training-Library.html</a:t>
            </a:r>
            <a:r>
              <a:rPr lang="en-US" u="sng" dirty="0" smtClean="0">
                <a:solidFill>
                  <a:srgbClr val="0000FF"/>
                </a:solidFill>
                <a:ea typeface="Calibri"/>
                <a:cs typeface="Times New Roman"/>
              </a:rPr>
              <a:t> </a:t>
            </a:r>
            <a:r>
              <a:rPr lang="en-US" dirty="0" smtClean="0"/>
              <a:t>on the web.</a:t>
            </a:r>
          </a:p>
          <a:p>
            <a:pPr eaLnBrk="1" hangingPunct="1">
              <a:spcBef>
                <a:spcPts val="600"/>
              </a:spcBef>
            </a:pPr>
            <a:r>
              <a:rPr lang="en-US" dirty="0" smtClean="0"/>
              <a:t>This set of National Medicare Training Program materials is not a legal document. The official Medicare program provisions are contained in the relevant laws, regulations, and rulings.</a:t>
            </a:r>
          </a:p>
        </p:txBody>
      </p:sp>
      <p:sp>
        <p:nvSpPr>
          <p:cNvPr id="921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D8219CE-1E50-46BB-B93A-8D725A9983C7}" type="slidenum">
              <a:rPr lang="en-US">
                <a:ea typeface="ＭＳ Ｐゴシック" pitchFamily="84" charset="-128"/>
                <a:cs typeface="ＭＳ Ｐゴシック" pitchFamily="84" charset="-128"/>
              </a:rPr>
              <a:pPr fontAlgn="base">
                <a:spcBef>
                  <a:spcPct val="0"/>
                </a:spcBef>
                <a:spcAft>
                  <a:spcPct val="0"/>
                </a:spcAft>
                <a:defRPr/>
              </a:pPr>
              <a:t>1</a:t>
            </a:fld>
            <a:endParaRPr lang="en-US" dirty="0">
              <a:ea typeface="ＭＳ Ｐゴシック" pitchFamily="84" charset="-128"/>
              <a:cs typeface="ＭＳ Ｐゴシック" pitchFamily="8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Rot="1" noChangeAspect="1" noChangeArrowheads="1" noTextEdit="1"/>
          </p:cNvSpPr>
          <p:nvPr>
            <p:ph type="sldImg"/>
          </p:nvPr>
        </p:nvSpPr>
        <p:spPr bwMode="auto">
          <a:xfrm>
            <a:off x="1257300" y="879475"/>
            <a:ext cx="4802188" cy="3600450"/>
          </a:xfrm>
          <a:noFill/>
          <a:ln>
            <a:solidFill>
              <a:srgbClr val="000000"/>
            </a:solidFill>
            <a:miter lim="800000"/>
            <a:headEnd/>
            <a:tailEnd/>
          </a:ln>
        </p:spPr>
      </p:sp>
      <p:sp>
        <p:nvSpPr>
          <p:cNvPr id="27650" name="Rectangle 3"/>
          <p:cNvSpPr>
            <a:spLocks noGrp="1" noChangeArrowheads="1"/>
          </p:cNvSpPr>
          <p:nvPr>
            <p:ph type="body" idx="1"/>
          </p:nvPr>
        </p:nvSpPr>
        <p:spPr bwMode="auto">
          <a:xfrm>
            <a:off x="533400" y="4560888"/>
            <a:ext cx="6324600" cy="4319587"/>
          </a:xfrm>
          <a:noFill/>
        </p:spPr>
        <p:txBody>
          <a:bodyPr wrap="square" lIns="96272" tIns="48133" rIns="96272" bIns="48133" numCol="1" anchor="t" anchorCtr="0" compatLnSpc="1">
            <a:prstTxWarp prst="textNoShape">
              <a:avLst/>
            </a:prstTxWarp>
            <a:noAutofit/>
          </a:bodyPr>
          <a:lstStyle/>
          <a:p>
            <a:pPr>
              <a:spcBef>
                <a:spcPts val="600"/>
              </a:spcBef>
              <a:spcAft>
                <a:spcPts val="0"/>
              </a:spcAft>
              <a:defRPr/>
            </a:pPr>
            <a:r>
              <a:rPr lang="en-US" dirty="0" smtClean="0"/>
              <a:t>You can use this SEP to enroll in a 5-star Medicare Advantage-only plan, a 5-star Medicare Advantage Plan with prescription drug coverage, or a 5-star Medicare Prescription Drug Plan at any time during the year, provided you meet the plan’s enrollment requirements (e.g., living within the service area, etc.). </a:t>
            </a:r>
          </a:p>
          <a:p>
            <a:pPr>
              <a:spcBef>
                <a:spcPts val="600"/>
              </a:spcBef>
              <a:spcAft>
                <a:spcPts val="0"/>
              </a:spcAft>
              <a:defRPr/>
            </a:pPr>
            <a:r>
              <a:rPr lang="en-US" dirty="0" smtClean="0"/>
              <a:t>If you are currently enrolled in a plan with a 5-star overall rating, you may use this SEP to switch to a different plan with a 5-star overall rating. </a:t>
            </a:r>
          </a:p>
          <a:p>
            <a:pPr marL="166688" indent="-166688">
              <a:spcBef>
                <a:spcPts val="600"/>
              </a:spcBef>
              <a:spcAft>
                <a:spcPts val="0"/>
              </a:spcAft>
              <a:buFont typeface="Wingdings" pitchFamily="2" charset="2"/>
              <a:buChar char="§"/>
              <a:defRPr/>
            </a:pPr>
            <a:r>
              <a:rPr lang="en-US" dirty="0" smtClean="0"/>
              <a:t>CMS also created a coordinating SEP for prescription drug plans to allow people who enroll in certain types of 5-star plans without drug coverage to select a prescription drug plan, if this combination is permitted under CMS rules. </a:t>
            </a:r>
          </a:p>
          <a:p>
            <a:pPr>
              <a:spcBef>
                <a:spcPts val="600"/>
              </a:spcBef>
              <a:spcAft>
                <a:spcPts val="0"/>
              </a:spcAft>
              <a:defRPr/>
            </a:pPr>
            <a:r>
              <a:rPr lang="en-US" dirty="0" smtClean="0"/>
              <a:t>You may use the 5-star SEP one time between December 8 and November 30 of the following year. Once you enroll in a 5-star plan, your SEP ends for that plan year and you are limited to making changes only during other applicable enrollment periods. Your enrollment effective date will be the first day of the month following the month in which the plan receives your enrollment request. </a:t>
            </a:r>
          </a:p>
          <a:p>
            <a:pPr>
              <a:spcBef>
                <a:spcPts val="600"/>
              </a:spcBef>
              <a:spcAft>
                <a:spcPts val="0"/>
              </a:spcAft>
              <a:defRPr/>
            </a:pPr>
            <a:r>
              <a:rPr lang="en-US" dirty="0" smtClean="0"/>
              <a:t>Star ratings are granted on a calendar year basis, and are assigned in October of the preceding year. The plan won’t actually have the rating until January 1, but will be assigned the rating in the October prior to that January 1.</a:t>
            </a:r>
          </a:p>
          <a:p>
            <a:pPr>
              <a:spcBef>
                <a:spcPts val="600"/>
              </a:spcBef>
              <a:spcAft>
                <a:spcPts val="0"/>
              </a:spcAft>
              <a:defRPr/>
            </a:pPr>
            <a:r>
              <a:rPr lang="en-US" dirty="0" smtClean="0"/>
              <a:t>To find plan rating information, visit the Medicare Plan Finder at </a:t>
            </a:r>
            <a:r>
              <a:rPr lang="en-US" u="sng" dirty="0" smtClean="0"/>
              <a:t>www.medicare.gov</a:t>
            </a:r>
            <a:r>
              <a:rPr lang="en-US" dirty="0" smtClean="0"/>
              <a:t>. Look for the Overall Plan Rating to identify plans that are eligible for use with this SEP. </a:t>
            </a:r>
          </a:p>
          <a:p>
            <a:pPr marL="463550" indent="-463550">
              <a:spcBef>
                <a:spcPts val="600"/>
              </a:spcBef>
              <a:spcAft>
                <a:spcPts val="0"/>
              </a:spcAft>
              <a:buNone/>
              <a:defRPr/>
            </a:pPr>
            <a:r>
              <a:rPr lang="en-US" b="1" dirty="0" smtClean="0"/>
              <a:t>NOTE: 	</a:t>
            </a:r>
            <a:r>
              <a:rPr lang="en-US" dirty="0" smtClean="0"/>
              <a:t>You may lose prescription drug coverage if you use this SEP to move from a plan that has drug coverage to a plan that doesn’t. You will have to wait until the next applicable enrollment period to get drug coverage and you may have to pay a late enrollment penalty. </a:t>
            </a:r>
          </a:p>
          <a:p>
            <a:pPr marL="463550" marR="0" indent="-463550" algn="l" defTabSz="914400" rtl="0" eaLnBrk="0" fontAlgn="base" latinLnBrk="0" hangingPunct="0">
              <a:lnSpc>
                <a:spcPct val="100000"/>
              </a:lnSpc>
              <a:spcBef>
                <a:spcPts val="600"/>
              </a:spcBef>
              <a:spcAft>
                <a:spcPts val="0"/>
              </a:spcAft>
              <a:buClrTx/>
              <a:buSzTx/>
              <a:buFontTx/>
              <a:buNone/>
              <a:tabLst/>
              <a:defRPr/>
            </a:pPr>
            <a:r>
              <a:rPr lang="en-US" b="1" dirty="0" smtClean="0"/>
              <a:t>NOTE:  </a:t>
            </a:r>
            <a:r>
              <a:rPr lang="en-US" dirty="0" smtClean="0"/>
              <a:t>This chart is provided as a handout in the corresponding workbook (see Appendix A).</a:t>
            </a:r>
            <a:endParaRPr lang="en-US" b="1" dirty="0" smtClean="0"/>
          </a:p>
          <a:p>
            <a:pPr marL="463550" indent="-463550">
              <a:spcBef>
                <a:spcPts val="600"/>
              </a:spcBef>
              <a:spcAft>
                <a:spcPts val="0"/>
              </a:spcAft>
              <a:buNone/>
              <a:defRPr/>
            </a:pPr>
            <a:endParaRPr lang="en-US" b="1" dirty="0" smtClean="0"/>
          </a:p>
        </p:txBody>
      </p:sp>
      <p:sp>
        <p:nvSpPr>
          <p:cNvPr id="27651"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FC19F217-8830-402A-8FF9-9A6717DB30BE}"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10</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Rot="1" noChangeAspect="1" noChangeArrowheads="1" noTextEdit="1"/>
          </p:cNvSpPr>
          <p:nvPr>
            <p:ph type="sldImg"/>
          </p:nvPr>
        </p:nvSpPr>
        <p:spPr bwMode="auto">
          <a:xfrm>
            <a:off x="1257300" y="879475"/>
            <a:ext cx="4802188" cy="3600450"/>
          </a:xfrm>
          <a:noFill/>
          <a:ln>
            <a:solidFill>
              <a:srgbClr val="000000"/>
            </a:solidFill>
            <a:miter lim="800000"/>
            <a:headEnd/>
            <a:tailEnd/>
          </a:ln>
        </p:spPr>
      </p:sp>
      <p:sp>
        <p:nvSpPr>
          <p:cNvPr id="27650" name="Rectangle 3"/>
          <p:cNvSpPr>
            <a:spLocks noGrp="1" noChangeArrowheads="1"/>
          </p:cNvSpPr>
          <p:nvPr>
            <p:ph type="body" idx="1"/>
          </p:nvPr>
        </p:nvSpPr>
        <p:spPr bwMode="auto">
          <a:xfrm>
            <a:off x="762000" y="4560888"/>
            <a:ext cx="5984875" cy="4319587"/>
          </a:xfrm>
          <a:noFill/>
        </p:spPr>
        <p:txBody>
          <a:bodyPr wrap="square" lIns="96272" tIns="48133" rIns="96272" bIns="48133" numCol="1" anchor="t" anchorCtr="0" compatLnSpc="1">
            <a:prstTxWarp prst="textNoShape">
              <a:avLst/>
            </a:prstTxWarp>
          </a:bodyPr>
          <a:lstStyle/>
          <a:p>
            <a:pPr defTabSz="965200" eaLnBrk="1" hangingPunct="1">
              <a:spcBef>
                <a:spcPts val="600"/>
              </a:spcBef>
            </a:pPr>
            <a:r>
              <a:rPr lang="en-US" dirty="0" smtClean="0"/>
              <a:t>If you belong to a Medicare Advantage (MA) Plan, you can switch to Original Medicare from January 1 – February 14. If you go back to Original Medicare during this time, plan coverage will take effect on the first day of the calendar month following the date on which the election or change was made. </a:t>
            </a:r>
          </a:p>
          <a:p>
            <a:pPr defTabSz="965200" eaLnBrk="1" hangingPunct="1">
              <a:spcBef>
                <a:spcPts val="600"/>
              </a:spcBef>
            </a:pPr>
            <a:r>
              <a:rPr lang="en-US" dirty="0" smtClean="0"/>
              <a:t>To disenroll from an MA Plan and return to Original Medicare during this period, you can: </a:t>
            </a:r>
          </a:p>
          <a:p>
            <a:pPr marL="169863" lvl="1" indent="-169863" defTabSz="965200" eaLnBrk="1" hangingPunct="1">
              <a:spcBef>
                <a:spcPts val="600"/>
              </a:spcBef>
            </a:pPr>
            <a:r>
              <a:rPr lang="en-US" dirty="0" smtClean="0"/>
              <a:t>Make a request directly to the MA organization</a:t>
            </a:r>
          </a:p>
          <a:p>
            <a:pPr marL="169863" lvl="1" indent="-169863" defTabSz="965200" eaLnBrk="1" hangingPunct="1">
              <a:spcBef>
                <a:spcPts val="600"/>
              </a:spcBef>
            </a:pPr>
            <a:r>
              <a:rPr lang="en-US" dirty="0" smtClean="0"/>
              <a:t>Call 1-800-MEDICARE</a:t>
            </a:r>
          </a:p>
          <a:p>
            <a:pPr marL="169863" marR="0" lvl="1" indent="-169863" algn="l" defTabSz="965200" rtl="0" eaLnBrk="1" fontAlgn="base" latinLnBrk="0" hangingPunct="1">
              <a:spcBef>
                <a:spcPts val="600"/>
              </a:spcBef>
              <a:spcAft>
                <a:spcPct val="0"/>
              </a:spcAft>
              <a:buClrTx/>
              <a:buSzTx/>
              <a:buFont typeface="Wingdings" pitchFamily="84" charset="2"/>
              <a:buChar char="§"/>
              <a:tabLst/>
              <a:defRPr/>
            </a:pPr>
            <a:r>
              <a:rPr lang="en-US" dirty="0" smtClean="0"/>
              <a:t>Enroll in a Medicare Prescription Drug Plan (PDP) also known as a Part D Plan (enrolling in a Part D plan disenrolls you from a MA-PD</a:t>
            </a:r>
            <a:r>
              <a:rPr lang="en-US" baseline="0" dirty="0" smtClean="0"/>
              <a:t> only)</a:t>
            </a:r>
            <a:r>
              <a:rPr lang="en-US" dirty="0" smtClean="0"/>
              <a:t>  </a:t>
            </a:r>
            <a:endParaRPr lang="en-US" b="1" dirty="0" smtClean="0"/>
          </a:p>
          <a:p>
            <a:pPr defTabSz="965200" eaLnBrk="1" hangingPunct="1">
              <a:spcBef>
                <a:spcPts val="600"/>
              </a:spcBef>
            </a:pPr>
            <a:r>
              <a:rPr lang="en-US" dirty="0" smtClean="0"/>
              <a:t>If you make this change you may also join a PDP to add drug coverage. Coverage begins the first of the month after the plan gets the enrollment form. </a:t>
            </a:r>
          </a:p>
          <a:p>
            <a:pPr marL="66675" indent="-177800" defTabSz="965200" eaLnBrk="1" hangingPunct="1">
              <a:spcBef>
                <a:spcPts val="600"/>
              </a:spcBef>
              <a:buFont typeface="Wingdings" pitchFamily="84" charset="2"/>
              <a:buNone/>
            </a:pPr>
            <a:r>
              <a:rPr lang="en-US" b="1" dirty="0" smtClean="0"/>
              <a:t>NOTE:  </a:t>
            </a:r>
            <a:r>
              <a:rPr lang="en-US" dirty="0" smtClean="0"/>
              <a:t>This chart is provided as a handout in the corresponding workbook (see Appendix A).</a:t>
            </a:r>
            <a:endParaRPr lang="en-US" b="1" dirty="0" smtClean="0"/>
          </a:p>
        </p:txBody>
      </p:sp>
      <p:sp>
        <p:nvSpPr>
          <p:cNvPr id="27651"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FC19F217-8830-402A-8FF9-9A6717DB30BE}"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11</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2707" name="Rectangle 3"/>
          <p:cNvSpPr>
            <a:spLocks noGrp="1" noChangeArrowheads="1"/>
          </p:cNvSpPr>
          <p:nvPr>
            <p:ph type="body" idx="1"/>
          </p:nvPr>
        </p:nvSpPr>
        <p:spPr bwMode="auto">
          <a:xfrm>
            <a:off x="974725" y="4495801"/>
            <a:ext cx="5365750" cy="4465638"/>
          </a:xfrm>
        </p:spPr>
        <p:txBody>
          <a:bodyPr wrap="square" numCol="1" anchor="t" anchorCtr="0" compatLnSpc="1">
            <a:prstTxWarp prst="textNoShape">
              <a:avLst/>
            </a:prstTxWarp>
          </a:bodyPr>
          <a:lstStyle/>
          <a:p>
            <a:pPr indent="6350" eaLnBrk="1" fontAlgn="auto" hangingPunct="1">
              <a:spcBef>
                <a:spcPts val="600"/>
              </a:spcBef>
              <a:spcAft>
                <a:spcPts val="0"/>
              </a:spcAft>
              <a:defRPr/>
            </a:pPr>
            <a:r>
              <a:rPr lang="en-US" dirty="0" smtClean="0">
                <a:ea typeface="+mn-ea"/>
                <a:cs typeface="+mn-cs"/>
              </a:rPr>
              <a:t>There are special trial rights for a Special Enrollment Period (SEP) available when you join a Medicare Advantage Plan for the first time. You can drop your MA Plan and enroll in Original Medicare anytime within the first 12 months of your Medicare Advantage Plan coverage. You are eligible for this trial right if you either: </a:t>
            </a:r>
          </a:p>
          <a:p>
            <a:pPr marL="165100" lvl="1" indent="-165100" eaLnBrk="1" fontAlgn="auto" hangingPunct="1">
              <a:spcBef>
                <a:spcPts val="600"/>
              </a:spcBef>
              <a:spcAft>
                <a:spcPts val="0"/>
              </a:spcAft>
              <a:defRPr/>
            </a:pPr>
            <a:r>
              <a:rPr lang="en-US" dirty="0" smtClean="0">
                <a:ea typeface="+mn-ea"/>
              </a:rPr>
              <a:t>Joined an MA plan when first eligible for Medicare at age 65, or </a:t>
            </a:r>
          </a:p>
          <a:p>
            <a:pPr marL="165100" lvl="1" indent="-165100" eaLnBrk="1" fontAlgn="auto" hangingPunct="1">
              <a:spcBef>
                <a:spcPts val="600"/>
              </a:spcBef>
              <a:spcAft>
                <a:spcPts val="0"/>
              </a:spcAft>
              <a:defRPr/>
            </a:pPr>
            <a:r>
              <a:rPr lang="en-US" dirty="0" smtClean="0">
                <a:ea typeface="+mn-ea"/>
              </a:rPr>
              <a:t>Were in Original Medicare, enrolled in an MA Plan for the first time, and dropped a Medigap policy. </a:t>
            </a:r>
          </a:p>
          <a:p>
            <a:pPr indent="6350" eaLnBrk="1" fontAlgn="auto" hangingPunct="1">
              <a:spcBef>
                <a:spcPts val="600"/>
              </a:spcBef>
              <a:spcAft>
                <a:spcPts val="0"/>
              </a:spcAft>
              <a:defRPr/>
            </a:pPr>
            <a:r>
              <a:rPr lang="en-US" dirty="0" smtClean="0">
                <a:ea typeface="+mn-ea"/>
                <a:cs typeface="+mn-cs"/>
              </a:rPr>
              <a:t>The trial right allows you to disenroll from the MA plan during the first 12 months to join Original Medicare. You also have a guaranteed issue opportunity to purchase a Medigap (Medicare supplement insurance) policy. </a:t>
            </a:r>
          </a:p>
          <a:p>
            <a:pPr marL="305318" lvl="1" indent="-184533" eaLnBrk="1" fontAlgn="auto" hangingPunct="1">
              <a:spcBef>
                <a:spcPts val="623"/>
              </a:spcBef>
              <a:spcAft>
                <a:spcPts val="0"/>
              </a:spcAft>
              <a:buFont typeface="Wingdings" pitchFamily="2" charset="2"/>
              <a:buChar char="§"/>
              <a:defRPr/>
            </a:pPr>
            <a:endParaRPr lang="en-US" dirty="0" smtClean="0">
              <a:ea typeface="+mn-ea"/>
            </a:endParaRPr>
          </a:p>
          <a:p>
            <a:pPr eaLnBrk="1" fontAlgn="auto" hangingPunct="1">
              <a:spcBef>
                <a:spcPts val="623"/>
              </a:spcBef>
              <a:spcAft>
                <a:spcPts val="0"/>
              </a:spcAft>
              <a:defRPr/>
            </a:pPr>
            <a:endParaRPr lang="en-US" dirty="0" smtClean="0">
              <a:ea typeface="+mn-ea"/>
              <a:cs typeface="+mn-cs"/>
            </a:endParaRPr>
          </a:p>
        </p:txBody>
      </p:sp>
      <p:sp>
        <p:nvSpPr>
          <p:cNvPr id="29699"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1CE7C5C6-2E3D-4D15-9338-5C209FA3EC67}"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12</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0">
              <a:spcBef>
                <a:spcPts val="600"/>
              </a:spcBef>
              <a:buNone/>
              <a:defRPr/>
            </a:pPr>
            <a:r>
              <a:rPr lang="en-US" dirty="0" smtClean="0"/>
              <a:t>Lesson 3, </a:t>
            </a:r>
            <a:r>
              <a:rPr lang="en-US" i="1" dirty="0" smtClean="0"/>
              <a:t>How Medicare Advantage Plans Work,</a:t>
            </a:r>
            <a:r>
              <a:rPr lang="en-US" dirty="0" smtClean="0"/>
              <a:t> provides information on</a:t>
            </a:r>
          </a:p>
          <a:p>
            <a:pPr marL="169863" lvl="1" indent="-169863" eaLnBrk="1" hangingPunct="1">
              <a:spcBef>
                <a:spcPts val="625"/>
              </a:spcBef>
            </a:pPr>
            <a:r>
              <a:rPr lang="en-US" dirty="0" smtClean="0"/>
              <a:t>How</a:t>
            </a:r>
            <a:r>
              <a:rPr lang="en-US" baseline="0" dirty="0" smtClean="0"/>
              <a:t> Medicare Advantage Works</a:t>
            </a:r>
          </a:p>
          <a:p>
            <a:pPr marL="169863" lvl="1" indent="-169863" eaLnBrk="1" hangingPunct="1">
              <a:spcBef>
                <a:spcPts val="625"/>
              </a:spcBef>
            </a:pPr>
            <a:r>
              <a:rPr lang="en-US" baseline="0" dirty="0" smtClean="0">
                <a:ea typeface="Arial" pitchFamily="84" charset="0"/>
                <a:cs typeface="Arial" pitchFamily="84" charset="0"/>
              </a:rPr>
              <a:t>Medicare Advantage Plan Costs</a:t>
            </a:r>
          </a:p>
          <a:p>
            <a:pPr marL="169863" lvl="1" indent="-169863" eaLnBrk="1" hangingPunct="1">
              <a:spcBef>
                <a:spcPts val="625"/>
              </a:spcBef>
            </a:pPr>
            <a:r>
              <a:rPr lang="en-US" baseline="0" dirty="0" smtClean="0">
                <a:ea typeface="Arial" pitchFamily="84" charset="0"/>
                <a:cs typeface="Arial" pitchFamily="84" charset="0"/>
              </a:rPr>
              <a:t>Recent Changes</a:t>
            </a:r>
            <a:endParaRPr lang="en-US" dirty="0" smtClean="0">
              <a:ea typeface="Arial" pitchFamily="84" charset="0"/>
              <a:cs typeface="Arial" pitchFamily="84" charset="0"/>
            </a:endParaRPr>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5691F60-1B60-4ABD-A357-618A7A29DC40}" type="slidenum">
              <a:rPr lang="en-US">
                <a:latin typeface="Arial" pitchFamily="84" charset="0"/>
                <a:ea typeface="ＭＳ Ｐゴシック" pitchFamily="84" charset="-128"/>
                <a:cs typeface="ＭＳ Ｐゴシック" pitchFamily="84" charset="-128"/>
              </a:rPr>
              <a:pPr fontAlgn="base">
                <a:spcBef>
                  <a:spcPct val="0"/>
                </a:spcBef>
                <a:spcAft>
                  <a:spcPct val="0"/>
                </a:spcAft>
              </a:pPr>
              <a:t>13</a:t>
            </a:fld>
            <a:endParaRPr lang="en-US"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4" name="Rectangle 3"/>
          <p:cNvSpPr>
            <a:spLocks noGrp="1" noChangeArrowheads="1"/>
          </p:cNvSpPr>
          <p:nvPr>
            <p:ph type="body" idx="1"/>
          </p:nvPr>
        </p:nvSpPr>
        <p:spPr bwMode="auto">
          <a:xfrm>
            <a:off x="705272" y="4640263"/>
            <a:ext cx="5904656" cy="4321175"/>
          </a:xfrm>
          <a:noFill/>
        </p:spPr>
        <p:txBody>
          <a:bodyPr wrap="square" numCol="1" anchor="t" anchorCtr="0" compatLnSpc="1">
            <a:prstTxWarp prst="textNoShape">
              <a:avLst/>
            </a:prstTxWarp>
          </a:bodyPr>
          <a:lstStyle/>
          <a:p>
            <a:pPr eaLnBrk="1" hangingPunct="1">
              <a:spcBef>
                <a:spcPts val="600"/>
              </a:spcBef>
            </a:pPr>
            <a:r>
              <a:rPr lang="en-US" dirty="0" smtClean="0"/>
              <a:t>In most Medicare Advantage (MA) Plans, you receive all Part A and B Medicare covered services through that plan. Some MA Plans provide additional benefits.</a:t>
            </a:r>
            <a:r>
              <a:rPr lang="en-US" baseline="0" dirty="0" smtClean="0"/>
              <a:t> </a:t>
            </a:r>
            <a:r>
              <a:rPr lang="en-US" dirty="0" smtClean="0"/>
              <a:t>Many plans also include Medicare prescription drug coverage. This is Medicare Part D coverage.</a:t>
            </a:r>
          </a:p>
          <a:p>
            <a:pPr eaLnBrk="1" hangingPunct="1">
              <a:spcBef>
                <a:spcPts val="600"/>
              </a:spcBef>
            </a:pPr>
            <a:r>
              <a:rPr lang="en-US" dirty="0" smtClean="0"/>
              <a:t>Medicare pays for your care every month to these private health plans whether you use services or not. </a:t>
            </a:r>
          </a:p>
          <a:p>
            <a:pPr eaLnBrk="1" hangingPunct="1">
              <a:spcBef>
                <a:spcPts val="600"/>
              </a:spcBef>
            </a:pPr>
            <a:r>
              <a:rPr lang="en-US" dirty="0" smtClean="0"/>
              <a:t>In some plans, like HMOs, you may only be able to see certain doctors or go to certain hospitals. </a:t>
            </a:r>
          </a:p>
          <a:p>
            <a:pPr marL="0" lvl="1" indent="0" eaLnBrk="1" hangingPunct="1">
              <a:spcBef>
                <a:spcPts val="600"/>
              </a:spcBef>
              <a:buNone/>
            </a:pPr>
            <a:r>
              <a:rPr lang="en-US" dirty="0" smtClean="0"/>
              <a:t>Benefits and cost-sharing in a Medicare Advantage Plan may be different than in Original Medicare.</a:t>
            </a:r>
          </a:p>
        </p:txBody>
      </p:sp>
      <p:sp>
        <p:nvSpPr>
          <p:cNvPr id="33795"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8A82298C-BF31-472A-9E28-ABCCD09AB33E}"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14</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2" name="Rectangle 3"/>
          <p:cNvSpPr>
            <a:spLocks noGrp="1" noChangeArrowheads="1"/>
          </p:cNvSpPr>
          <p:nvPr>
            <p:ph type="body" idx="1"/>
          </p:nvPr>
        </p:nvSpPr>
        <p:spPr bwMode="auto">
          <a:xfrm>
            <a:off x="604838" y="4640263"/>
            <a:ext cx="6176962" cy="4321175"/>
          </a:xfrm>
          <a:noFill/>
        </p:spPr>
        <p:txBody>
          <a:bodyPr wrap="square" numCol="1" anchor="t" anchorCtr="0" compatLnSpc="1">
            <a:prstTxWarp prst="textNoShape">
              <a:avLst/>
            </a:prstTxWarp>
          </a:bodyPr>
          <a:lstStyle/>
          <a:p>
            <a:pPr eaLnBrk="1" hangingPunct="1">
              <a:spcBef>
                <a:spcPts val="625"/>
              </a:spcBef>
            </a:pPr>
            <a:r>
              <a:rPr lang="en-US" dirty="0" smtClean="0"/>
              <a:t>It’s important to note that when</a:t>
            </a:r>
            <a:r>
              <a:rPr lang="en-US" baseline="0" dirty="0" smtClean="0"/>
              <a:t> you</a:t>
            </a:r>
            <a:r>
              <a:rPr lang="en-US" dirty="0" smtClean="0"/>
              <a:t> join a Medicare Advantage Plan or other Medicare plan you</a:t>
            </a:r>
          </a:p>
          <a:p>
            <a:pPr marL="169863" lvl="1" indent="-169863" eaLnBrk="1" hangingPunct="1">
              <a:spcBef>
                <a:spcPts val="625"/>
              </a:spcBef>
              <a:buFont typeface="Wingdings" pitchFamily="2" charset="2"/>
              <a:buChar char="§"/>
            </a:pPr>
            <a:r>
              <a:rPr lang="en-US" dirty="0" smtClean="0"/>
              <a:t>Are still in the Medicare program</a:t>
            </a:r>
          </a:p>
          <a:p>
            <a:pPr marL="169863" lvl="1" indent="-169863" eaLnBrk="1" hangingPunct="1">
              <a:spcBef>
                <a:spcPts val="625"/>
              </a:spcBef>
              <a:buFont typeface="Wingdings" pitchFamily="2" charset="2"/>
              <a:buChar char="§"/>
            </a:pPr>
            <a:r>
              <a:rPr lang="en-US" dirty="0" smtClean="0"/>
              <a:t>Still have Medicare rights and protections, and</a:t>
            </a:r>
          </a:p>
          <a:p>
            <a:pPr marL="169863" lvl="1" indent="-169863" eaLnBrk="1" hangingPunct="1">
              <a:spcBef>
                <a:spcPts val="625"/>
              </a:spcBef>
              <a:buFont typeface="Wingdings" pitchFamily="2" charset="2"/>
              <a:buChar char="§"/>
            </a:pPr>
            <a:r>
              <a:rPr lang="en-US" dirty="0" smtClean="0"/>
              <a:t>If the plan decides to stop participating in Medicare, you will have to join another Medicare health plan or return to Original Medicare. </a:t>
            </a:r>
          </a:p>
        </p:txBody>
      </p:sp>
      <p:sp>
        <p:nvSpPr>
          <p:cNvPr id="35843"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615F022A-D212-47B6-B574-63AC4594DB3F}"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15</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7890" name="Rectangle 3"/>
          <p:cNvSpPr>
            <a:spLocks noGrp="1" noChangeArrowheads="1"/>
          </p:cNvSpPr>
          <p:nvPr>
            <p:ph type="body" idx="1"/>
          </p:nvPr>
        </p:nvSpPr>
        <p:spPr bwMode="auto">
          <a:xfrm>
            <a:off x="865188" y="4648200"/>
            <a:ext cx="5565775" cy="4321175"/>
          </a:xfrm>
          <a:noFill/>
        </p:spPr>
        <p:txBody>
          <a:bodyPr wrap="square" numCol="1" anchor="t" anchorCtr="0" compatLnSpc="1">
            <a:prstTxWarp prst="textNoShape">
              <a:avLst/>
            </a:prstTxWarp>
          </a:bodyPr>
          <a:lstStyle/>
          <a:p>
            <a:pPr indent="6350" eaLnBrk="1" hangingPunct="1">
              <a:spcBef>
                <a:spcPts val="625"/>
              </a:spcBef>
            </a:pPr>
            <a:r>
              <a:rPr lang="en-US" dirty="0" smtClean="0">
                <a:ea typeface="Arial" pitchFamily="84" charset="0"/>
                <a:cs typeface="Arial" pitchFamily="84" charset="0"/>
              </a:rPr>
              <a:t>I</a:t>
            </a:r>
            <a:r>
              <a:rPr lang="en-US" dirty="0" smtClean="0"/>
              <a:t>f you join a Medicare Advantage Plan you must continue to pay the monthly Medicare Part B premium. The Part B premium in 2012 is $99.90.</a:t>
            </a:r>
          </a:p>
          <a:p>
            <a:pPr marL="169863" lvl="1" indent="-160338" eaLnBrk="1" hangingPunct="1">
              <a:spcBef>
                <a:spcPts val="625"/>
              </a:spcBef>
              <a:buFont typeface="Wingdings" pitchFamily="2" charset="2"/>
              <a:buChar char="§"/>
            </a:pPr>
            <a:r>
              <a:rPr lang="en-US" dirty="0" smtClean="0">
                <a:ea typeface="Arial" pitchFamily="84" charset="0"/>
                <a:cs typeface="Arial" pitchFamily="84" charset="0"/>
              </a:rPr>
              <a:t>A</a:t>
            </a:r>
            <a:r>
              <a:rPr lang="en-US" baseline="0" dirty="0" smtClean="0">
                <a:ea typeface="Arial" pitchFamily="84" charset="0"/>
                <a:cs typeface="Arial" pitchFamily="84" charset="0"/>
              </a:rPr>
              <a:t> few</a:t>
            </a:r>
            <a:r>
              <a:rPr lang="en-US" dirty="0" smtClean="0">
                <a:ea typeface="Arial" pitchFamily="84" charset="0"/>
                <a:cs typeface="Arial" pitchFamily="84" charset="0"/>
              </a:rPr>
              <a:t> plans may pay all or part of</a:t>
            </a:r>
            <a:r>
              <a:rPr lang="en-US" baseline="0" dirty="0" smtClean="0">
                <a:ea typeface="Arial" pitchFamily="84" charset="0"/>
                <a:cs typeface="Arial" pitchFamily="84" charset="0"/>
              </a:rPr>
              <a:t> the Part B premium</a:t>
            </a:r>
            <a:r>
              <a:rPr lang="en-US" dirty="0" smtClean="0">
                <a:ea typeface="Arial" pitchFamily="84" charset="0"/>
                <a:cs typeface="Arial" pitchFamily="84" charset="0"/>
              </a:rPr>
              <a:t> for you</a:t>
            </a:r>
          </a:p>
          <a:p>
            <a:pPr marL="287338" lvl="1" indent="-169863" eaLnBrk="1" hangingPunct="1">
              <a:spcBef>
                <a:spcPts val="625"/>
              </a:spcBef>
              <a:buFont typeface="Arial" pitchFamily="34" charset="0"/>
              <a:buChar char="•"/>
            </a:pPr>
            <a:r>
              <a:rPr lang="en-US" dirty="0" smtClean="0">
                <a:ea typeface="Arial" pitchFamily="84" charset="0"/>
                <a:cs typeface="Arial" pitchFamily="84" charset="0"/>
              </a:rPr>
              <a:t>Some people may be eligible for state assistance</a:t>
            </a:r>
          </a:p>
          <a:p>
            <a:pPr marL="287338" lvl="1" indent="-169863" eaLnBrk="1" hangingPunct="1">
              <a:spcBef>
                <a:spcPts val="625"/>
              </a:spcBef>
              <a:buFont typeface="Arial" pitchFamily="34" charset="0"/>
              <a:buChar char="•"/>
            </a:pPr>
            <a:r>
              <a:rPr lang="en-US" dirty="0" smtClean="0">
                <a:ea typeface="Arial" pitchFamily="84" charset="0"/>
                <a:cs typeface="Arial" pitchFamily="84" charset="0"/>
              </a:rPr>
              <a:t>You may pay an additional monthly premium to plan</a:t>
            </a:r>
          </a:p>
          <a:p>
            <a:pPr marL="169863" lvl="1" indent="-160338" eaLnBrk="1" hangingPunct="1">
              <a:spcBef>
                <a:spcPts val="625"/>
              </a:spcBef>
              <a:buFont typeface="Wingdings" pitchFamily="2" charset="2"/>
              <a:buChar char="§"/>
            </a:pPr>
            <a:r>
              <a:rPr lang="en-US" dirty="0" smtClean="0">
                <a:ea typeface="Arial" pitchFamily="84" charset="0"/>
                <a:cs typeface="Arial" pitchFamily="84" charset="0"/>
              </a:rPr>
              <a:t>You pay deductibles, coinsurance and copayments </a:t>
            </a:r>
          </a:p>
          <a:p>
            <a:pPr marL="287338" lvl="1" indent="-160338" eaLnBrk="1" hangingPunct="1">
              <a:spcBef>
                <a:spcPts val="625"/>
              </a:spcBef>
              <a:buFont typeface="Arial" pitchFamily="34" charset="0"/>
              <a:buChar char="•"/>
            </a:pPr>
            <a:r>
              <a:rPr lang="en-US" dirty="0" smtClean="0">
                <a:ea typeface="Arial" pitchFamily="84" charset="0"/>
                <a:cs typeface="Arial" pitchFamily="84" charset="0"/>
              </a:rPr>
              <a:t>Different from Original Medicare</a:t>
            </a:r>
          </a:p>
          <a:p>
            <a:pPr marL="287338" lvl="1" indent="-160338" eaLnBrk="1" hangingPunct="1">
              <a:spcBef>
                <a:spcPts val="625"/>
              </a:spcBef>
              <a:buFont typeface="Arial" pitchFamily="34" charset="0"/>
              <a:buChar char="•"/>
            </a:pPr>
            <a:r>
              <a:rPr lang="en-US" dirty="0" smtClean="0">
                <a:ea typeface="Arial" pitchFamily="84" charset="0"/>
                <a:cs typeface="Arial" pitchFamily="84" charset="0"/>
              </a:rPr>
              <a:t>Varies from plan to plan</a:t>
            </a:r>
          </a:p>
          <a:p>
            <a:pPr marL="287338" lvl="1" indent="-160338" eaLnBrk="1" hangingPunct="1">
              <a:spcBef>
                <a:spcPts val="625"/>
              </a:spcBef>
              <a:buFont typeface="Arial" pitchFamily="34" charset="0"/>
              <a:buChar char="•"/>
            </a:pPr>
            <a:r>
              <a:rPr lang="en-US" dirty="0" smtClean="0">
                <a:ea typeface="Arial" pitchFamily="84" charset="0"/>
                <a:cs typeface="Arial" pitchFamily="84" charset="0"/>
              </a:rPr>
              <a:t>Your</a:t>
            </a:r>
            <a:r>
              <a:rPr lang="en-US" baseline="0" dirty="0" smtClean="0">
                <a:ea typeface="Arial" pitchFamily="84" charset="0"/>
                <a:cs typeface="Arial" pitchFamily="84" charset="0"/>
              </a:rPr>
              <a:t> c</a:t>
            </a:r>
            <a:r>
              <a:rPr lang="en-US" dirty="0" smtClean="0">
                <a:ea typeface="Arial" pitchFamily="84" charset="0"/>
                <a:cs typeface="Arial" pitchFamily="84" charset="0"/>
              </a:rPr>
              <a:t>osts may be higher if you go out of network</a:t>
            </a:r>
          </a:p>
          <a:p>
            <a:pPr marL="228600" lvl="1" indent="-114300" eaLnBrk="1" hangingPunct="1">
              <a:spcBef>
                <a:spcPct val="0"/>
              </a:spcBef>
              <a:buFont typeface="Arial" pitchFamily="84" charset="0"/>
              <a:buNone/>
            </a:pPr>
            <a:endParaRPr lang="en-US" dirty="0" smtClean="0">
              <a:ea typeface="Arial" pitchFamily="84" charset="0"/>
              <a:cs typeface="Arial" pitchFamily="84" charset="0"/>
            </a:endParaRPr>
          </a:p>
          <a:p>
            <a:pPr marL="114300" indent="-114300" eaLnBrk="1" hangingPunct="1">
              <a:spcBef>
                <a:spcPct val="3000"/>
              </a:spcBef>
            </a:pPr>
            <a:endParaRPr lang="en-US" dirty="0" smtClean="0"/>
          </a:p>
        </p:txBody>
      </p:sp>
      <p:sp>
        <p:nvSpPr>
          <p:cNvPr id="37891"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4C07406E-B010-4978-9383-734290DCD802}"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16</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bwMode="auto">
          <a:xfrm>
            <a:off x="1271588" y="665163"/>
            <a:ext cx="4799012" cy="3598862"/>
          </a:xfrm>
          <a:noFill/>
          <a:ln>
            <a:solidFill>
              <a:srgbClr val="000000"/>
            </a:solidFill>
            <a:miter lim="800000"/>
            <a:headEnd/>
            <a:tailEnd/>
          </a:ln>
        </p:spPr>
      </p:sp>
      <p:sp>
        <p:nvSpPr>
          <p:cNvPr id="39938" name="Notes Placeholder 2"/>
          <p:cNvSpPr>
            <a:spLocks noGrp="1"/>
          </p:cNvSpPr>
          <p:nvPr>
            <p:ph type="body" idx="1"/>
          </p:nvPr>
        </p:nvSpPr>
        <p:spPr bwMode="auto">
          <a:xfrm>
            <a:off x="838200" y="4560888"/>
            <a:ext cx="5745163" cy="4319587"/>
          </a:xfrm>
          <a:noFill/>
        </p:spPr>
        <p:txBody>
          <a:bodyPr wrap="square" numCol="1" anchor="t" anchorCtr="0" compatLnSpc="1">
            <a:prstTxWarp prst="textNoShape">
              <a:avLst/>
            </a:prstTxWarp>
          </a:bodyPr>
          <a:lstStyle/>
          <a:p>
            <a:pPr marL="119063" indent="-119063" eaLnBrk="1" hangingPunct="1">
              <a:spcBef>
                <a:spcPts val="625"/>
              </a:spcBef>
            </a:pPr>
            <a:r>
              <a:rPr lang="en-US" dirty="0" smtClean="0">
                <a:ea typeface="Arial" pitchFamily="84" charset="0"/>
                <a:cs typeface="Arial" pitchFamily="84" charset="0"/>
              </a:rPr>
              <a:t>Let’s discuss some of the things that changed in 2011:</a:t>
            </a:r>
          </a:p>
          <a:p>
            <a:pPr eaLnBrk="1" hangingPunct="1">
              <a:spcBef>
                <a:spcPts val="625"/>
              </a:spcBef>
            </a:pPr>
            <a:r>
              <a:rPr lang="en-US" dirty="0" smtClean="0">
                <a:ea typeface="Arial" pitchFamily="84" charset="0"/>
                <a:cs typeface="Arial" pitchFamily="84" charset="0"/>
              </a:rPr>
              <a:t>Medicare Advantage Plans can’t charge more than Original Medicare,</a:t>
            </a:r>
            <a:r>
              <a:rPr lang="en-US" baseline="0" dirty="0" smtClean="0">
                <a:ea typeface="Arial" pitchFamily="84" charset="0"/>
                <a:cs typeface="Arial" pitchFamily="84" charset="0"/>
              </a:rPr>
              <a:t> </a:t>
            </a:r>
            <a:r>
              <a:rPr lang="en-US" dirty="0" smtClean="0">
                <a:ea typeface="Arial" pitchFamily="84" charset="0"/>
                <a:cs typeface="Arial" pitchFamily="84" charset="0"/>
              </a:rPr>
              <a:t>(Affordable Care Act Section 3202), for certain services, (e.g., chemotherapy, dialysis, and skilled nursing facility care).</a:t>
            </a:r>
          </a:p>
          <a:p>
            <a:pPr eaLnBrk="1" hangingPunct="1">
              <a:spcBef>
                <a:spcPts val="625"/>
              </a:spcBef>
            </a:pPr>
            <a:r>
              <a:rPr lang="en-US" dirty="0" smtClean="0">
                <a:ea typeface="Arial" pitchFamily="84" charset="0"/>
                <a:cs typeface="Arial" pitchFamily="84" charset="0"/>
              </a:rPr>
              <a:t>Medicare Advantage Plans must limit your out-of-pocket costs for Part A and Part B covered services, (Affordable Care Act Section 3202).  </a:t>
            </a:r>
            <a:endParaRPr lang="en-US" dirty="0" smtClean="0">
              <a:solidFill>
                <a:srgbClr val="FF0000"/>
              </a:solidFill>
            </a:endParaRPr>
          </a:p>
          <a:p>
            <a:pPr eaLnBrk="1" hangingPunct="1">
              <a:spcBef>
                <a:spcPts val="625"/>
              </a:spcBef>
            </a:pPr>
            <a:r>
              <a:rPr lang="en-US" dirty="0" smtClean="0">
                <a:ea typeface="Arial" pitchFamily="84" charset="0"/>
                <a:cs typeface="Arial" pitchFamily="84" charset="0"/>
              </a:rPr>
              <a:t>If you are accepted as a participant in an approved clinical research study</a:t>
            </a:r>
          </a:p>
          <a:p>
            <a:pPr marL="168275" lvl="1" indent="-168275" eaLnBrk="1" hangingPunct="1">
              <a:spcBef>
                <a:spcPts val="625"/>
              </a:spcBef>
              <a:buFont typeface="Wingdings" pitchFamily="2" charset="2"/>
              <a:buChar char="§"/>
            </a:pPr>
            <a:r>
              <a:rPr lang="en-US" dirty="0" smtClean="0">
                <a:ea typeface="Arial" pitchFamily="84" charset="0"/>
                <a:cs typeface="Arial" pitchFamily="84" charset="0"/>
              </a:rPr>
              <a:t>Your costs may be lower</a:t>
            </a:r>
          </a:p>
          <a:p>
            <a:pPr marL="168275" lvl="1" indent="-168275" eaLnBrk="1" hangingPunct="1">
              <a:spcBef>
                <a:spcPts val="625"/>
              </a:spcBef>
              <a:buFont typeface="Wingdings" pitchFamily="2" charset="2"/>
              <a:buChar char="§"/>
            </a:pPr>
            <a:r>
              <a:rPr lang="en-US" dirty="0" smtClean="0">
                <a:ea typeface="Arial" pitchFamily="84" charset="0"/>
                <a:cs typeface="Arial" pitchFamily="84" charset="0"/>
              </a:rPr>
              <a:t>Some of your costs may be covered by your plan</a:t>
            </a:r>
          </a:p>
          <a:p>
            <a:pPr marL="0" lvl="1" indent="0" eaLnBrk="1" hangingPunct="1">
              <a:spcBef>
                <a:spcPts val="625"/>
              </a:spcBef>
              <a:buFont typeface="Wingdings" pitchFamily="84" charset="2"/>
              <a:buNone/>
            </a:pPr>
            <a:r>
              <a:rPr lang="en-US" dirty="0" smtClean="0">
                <a:ea typeface="Arial" pitchFamily="84" charset="0"/>
                <a:cs typeface="Arial" pitchFamily="84" charset="0"/>
              </a:rPr>
              <a:t>For more on Part A and Part B covered services, see Affordable Care Act Sections 2101 and 3202.</a:t>
            </a:r>
          </a:p>
          <a:p>
            <a:pPr marL="347663" lvl="1" indent="-114300" eaLnBrk="1" hangingPunct="1">
              <a:spcBef>
                <a:spcPts val="625"/>
              </a:spcBef>
            </a:pPr>
            <a:endParaRPr lang="en-US" dirty="0" smtClean="0">
              <a:ea typeface="Arial" pitchFamily="84" charset="0"/>
              <a:cs typeface="Arial" pitchFamily="84" charset="0"/>
            </a:endParaRPr>
          </a:p>
        </p:txBody>
      </p:sp>
      <p:sp>
        <p:nvSpPr>
          <p:cNvPr id="399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D1EB6C2-24CA-4E96-8F89-135ACCDAEDF5}" type="slidenum">
              <a:rPr lang="en-US">
                <a:ea typeface="ＭＳ Ｐゴシック" pitchFamily="84" charset="-128"/>
                <a:cs typeface="ＭＳ Ｐゴシック" pitchFamily="84" charset="-128"/>
              </a:rPr>
              <a:pPr fontAlgn="base">
                <a:spcBef>
                  <a:spcPct val="0"/>
                </a:spcBef>
                <a:spcAft>
                  <a:spcPct val="0"/>
                </a:spcAft>
                <a:defRPr/>
              </a:pPr>
              <a:t>17</a:t>
            </a:fld>
            <a:endParaRPr lang="en-US" dirty="0">
              <a:ea typeface="ＭＳ Ｐゴシック" pitchFamily="84" charset="-128"/>
              <a:cs typeface="ＭＳ Ｐゴシック" pitchFamily="8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90000"/>
              </a:lnSpc>
              <a:spcBef>
                <a:spcPts val="625"/>
              </a:spcBef>
            </a:pPr>
            <a:r>
              <a:rPr lang="en-US" dirty="0" smtClean="0"/>
              <a:t>Lesson 4, </a:t>
            </a:r>
            <a:r>
              <a:rPr lang="en-US" i="1" dirty="0" smtClean="0"/>
              <a:t>Types of Medicare Advantage Plans,</a:t>
            </a:r>
            <a:r>
              <a:rPr lang="en-US" dirty="0" smtClean="0"/>
              <a:t> provides information on the six main types of MA Plans. They are: </a:t>
            </a:r>
          </a:p>
          <a:p>
            <a:pPr marL="166688" indent="-166688" eaLnBrk="1" hangingPunct="1">
              <a:spcBef>
                <a:spcPts val="625"/>
              </a:spcBef>
              <a:buFont typeface="Wingdings" pitchFamily="84" charset="2"/>
              <a:buChar char="§"/>
            </a:pPr>
            <a:r>
              <a:rPr lang="en-US" dirty="0" smtClean="0"/>
              <a:t>Health Maintenance Organization (HMO)</a:t>
            </a:r>
          </a:p>
          <a:p>
            <a:pPr marL="166688" indent="-166688" eaLnBrk="1" hangingPunct="1">
              <a:spcBef>
                <a:spcPts val="625"/>
              </a:spcBef>
              <a:buFont typeface="Wingdings" pitchFamily="84" charset="2"/>
              <a:buChar char="§"/>
            </a:pPr>
            <a:r>
              <a:rPr lang="en-US" dirty="0" smtClean="0"/>
              <a:t>Preferred Provider Organization (PPO)</a:t>
            </a:r>
          </a:p>
          <a:p>
            <a:pPr marL="166688" indent="-166688" eaLnBrk="1" hangingPunct="1">
              <a:spcBef>
                <a:spcPts val="625"/>
              </a:spcBef>
              <a:buFont typeface="Wingdings" pitchFamily="84" charset="2"/>
              <a:buChar char="§"/>
            </a:pPr>
            <a:r>
              <a:rPr lang="en-US" dirty="0" smtClean="0"/>
              <a:t>Private Fee-for-Service (PFFS)</a:t>
            </a:r>
          </a:p>
          <a:p>
            <a:pPr marL="166688" indent="-166688" eaLnBrk="1" hangingPunct="1">
              <a:spcBef>
                <a:spcPts val="625"/>
              </a:spcBef>
              <a:buFont typeface="Wingdings" pitchFamily="84" charset="2"/>
              <a:buChar char="§"/>
            </a:pPr>
            <a:r>
              <a:rPr lang="en-US" dirty="0" smtClean="0"/>
              <a:t>Special Needs Plan (SNP)</a:t>
            </a:r>
          </a:p>
          <a:p>
            <a:pPr marL="166688" indent="-166688" eaLnBrk="1" hangingPunct="1">
              <a:spcBef>
                <a:spcPts val="625"/>
              </a:spcBef>
              <a:buFont typeface="Wingdings" pitchFamily="84" charset="2"/>
              <a:buChar char="§"/>
            </a:pPr>
            <a:r>
              <a:rPr lang="en-US" dirty="0" smtClean="0"/>
              <a:t>HMO Point-of-Service Plan (HMOPOS)</a:t>
            </a:r>
          </a:p>
          <a:p>
            <a:pPr marL="166688" indent="-166688" eaLnBrk="1" hangingPunct="1">
              <a:spcBef>
                <a:spcPts val="625"/>
              </a:spcBef>
              <a:buFont typeface="Wingdings" pitchFamily="84" charset="2"/>
              <a:buChar char="§"/>
            </a:pPr>
            <a:r>
              <a:rPr lang="en-US" dirty="0" smtClean="0"/>
              <a:t>Medicare Medical Savings Account (MSA)</a:t>
            </a:r>
          </a:p>
        </p:txBody>
      </p:sp>
      <p:sp>
        <p:nvSpPr>
          <p:cNvPr id="419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6BBDB7E-0C8A-415F-984A-6DF90A74D8D6}" type="slidenum">
              <a:rPr lang="en-US">
                <a:latin typeface="Arial" pitchFamily="84" charset="0"/>
                <a:ea typeface="ＭＳ Ｐゴシック" pitchFamily="84" charset="-128"/>
                <a:cs typeface="ＭＳ Ｐゴシック" pitchFamily="84" charset="-128"/>
              </a:rPr>
              <a:pPr fontAlgn="base">
                <a:spcBef>
                  <a:spcPct val="0"/>
                </a:spcBef>
                <a:spcAft>
                  <a:spcPct val="0"/>
                </a:spcAft>
              </a:pPr>
              <a:t>18</a:t>
            </a:fld>
            <a:endParaRPr lang="en-US"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xfrm>
            <a:off x="685800" y="4495800"/>
            <a:ext cx="5976663" cy="4416176"/>
          </a:xfrm>
          <a:noFill/>
        </p:spPr>
        <p:txBody>
          <a:bodyPr wrap="square" numCol="1" anchor="t" anchorCtr="0" compatLnSpc="1">
            <a:prstTxWarp prst="textNoShape">
              <a:avLst/>
            </a:prstTxWarp>
            <a:normAutofit lnSpcReduction="10000"/>
          </a:bodyPr>
          <a:lstStyle/>
          <a:p>
            <a:pPr eaLnBrk="1" hangingPunct="1">
              <a:spcBef>
                <a:spcPts val="600"/>
              </a:spcBef>
            </a:pPr>
            <a:r>
              <a:rPr lang="en-US" dirty="0" smtClean="0"/>
              <a:t>In a Medicare Health Maintenance Organization (HMO) Plan you generally must get your care and services from doctors or hospitals in the plan’s network,</a:t>
            </a:r>
            <a:r>
              <a:rPr lang="en-US" baseline="0" dirty="0" smtClean="0"/>
              <a:t> </a:t>
            </a:r>
            <a:r>
              <a:rPr lang="en-US" dirty="0" smtClean="0"/>
              <a:t>(except emergency care, out-of-area urgent care, or out-of-area dialysis). In some plans, you may be able to go out-of-network for certain services, usually for a higher cost. This is called a HMO with a POS option. </a:t>
            </a:r>
          </a:p>
          <a:p>
            <a:pPr marL="0" lvl="1" indent="0" eaLnBrk="1" hangingPunct="1">
              <a:spcBef>
                <a:spcPts val="600"/>
              </a:spcBef>
              <a:buNone/>
            </a:pPr>
            <a:r>
              <a:rPr lang="en-US" dirty="0" smtClean="0">
                <a:solidFill>
                  <a:srgbClr val="000000"/>
                </a:solidFill>
              </a:rPr>
              <a:t>In most cases, prescription drugs are covered. Ask the plan. If you want drug coverage, you must join a HMO Plan that offers prescription drug coverage. </a:t>
            </a:r>
            <a:endParaRPr lang="en-US" dirty="0" smtClean="0"/>
          </a:p>
          <a:p>
            <a:pPr marL="0" lvl="1" indent="0" eaLnBrk="1" hangingPunct="1">
              <a:spcBef>
                <a:spcPts val="600"/>
              </a:spcBef>
              <a:buNone/>
            </a:pPr>
            <a:r>
              <a:rPr lang="en-US" dirty="0" smtClean="0">
                <a:solidFill>
                  <a:srgbClr val="000000"/>
                </a:solidFill>
              </a:rPr>
              <a:t>In most cases, you need to choose a primary care doctor and will have to get a referral to see a specialist. Certain services like yearly screening mammograms don’t require a referral. </a:t>
            </a:r>
            <a:endParaRPr lang="en-US" dirty="0" smtClean="0"/>
          </a:p>
          <a:p>
            <a:pPr marL="0" lvl="1" indent="0" eaLnBrk="1" hangingPunct="1">
              <a:spcBef>
                <a:spcPts val="600"/>
              </a:spcBef>
              <a:buNone/>
            </a:pPr>
            <a:r>
              <a:rPr lang="en-US" dirty="0" smtClean="0">
                <a:solidFill>
                  <a:srgbClr val="000000"/>
                </a:solidFill>
              </a:rPr>
              <a:t>If your doctor leaves the plan, your plan will notify you and you can choose another doctor in the plan. </a:t>
            </a:r>
          </a:p>
          <a:p>
            <a:pPr marL="0" lvl="1" indent="0" eaLnBrk="1" hangingPunct="1">
              <a:spcBef>
                <a:spcPts val="600"/>
              </a:spcBef>
              <a:buNone/>
            </a:pPr>
            <a:r>
              <a:rPr lang="en-US" dirty="0" smtClean="0">
                <a:solidFill>
                  <a:srgbClr val="000000"/>
                </a:solidFill>
              </a:rPr>
              <a:t>If you get care outside the plan network, you may have to pay the full cost. </a:t>
            </a:r>
          </a:p>
          <a:p>
            <a:pPr marL="0" lvl="1" indent="0" eaLnBrk="1" hangingPunct="1">
              <a:spcBef>
                <a:spcPts val="600"/>
              </a:spcBef>
              <a:buNone/>
            </a:pPr>
            <a:r>
              <a:rPr lang="en-US" dirty="0" smtClean="0">
                <a:solidFill>
                  <a:srgbClr val="000000"/>
                </a:solidFill>
              </a:rPr>
              <a:t>It’s important that you follow the plan rules, like getting prior approval for a certain service when needed. </a:t>
            </a:r>
            <a:endParaRPr lang="en-US" dirty="0" smtClean="0"/>
          </a:p>
          <a:p>
            <a:pPr marL="0" lvl="1" indent="0" eaLnBrk="1" hangingPunct="1">
              <a:spcBef>
                <a:spcPts val="600"/>
              </a:spcBef>
              <a:buNone/>
            </a:pPr>
            <a:r>
              <a:rPr lang="en-US" dirty="0" smtClean="0"/>
              <a:t>Medicare Advantage Plans can vary. Read individual plan materials carefully to make sure you understand the plan rules. You may want to contact the plan to find out if the service you need is covered and how much it costs. </a:t>
            </a:r>
          </a:p>
          <a:p>
            <a:pPr marL="0" lvl="1" indent="0" eaLnBrk="1" hangingPunct="1">
              <a:spcBef>
                <a:spcPts val="600"/>
              </a:spcBef>
              <a:buNone/>
            </a:pPr>
            <a:r>
              <a:rPr lang="en-US" dirty="0" smtClean="0"/>
              <a:t>Visit </a:t>
            </a:r>
            <a:r>
              <a:rPr lang="en-US" u="sng" dirty="0" smtClean="0"/>
              <a:t>www.medicare.gov</a:t>
            </a:r>
            <a:r>
              <a:rPr lang="en-US" dirty="0" smtClean="0"/>
              <a:t>, or call 1-800-MEDICARE (1-800-633-4227) to find plans in your area. TTY users should call 1 ‑877-486-2048. </a:t>
            </a:r>
          </a:p>
          <a:p>
            <a:pPr marL="457200" indent="-457200" eaLnBrk="1" hangingPunct="1">
              <a:spcBef>
                <a:spcPts val="600"/>
              </a:spcBef>
            </a:pPr>
            <a:r>
              <a:rPr lang="en-US" b="1" dirty="0" smtClean="0"/>
              <a:t>NOTE:  </a:t>
            </a:r>
            <a:r>
              <a:rPr lang="en-US" dirty="0" smtClean="0"/>
              <a:t>Information in this chart, and those on the following slides are from the 2012 </a:t>
            </a:r>
            <a:r>
              <a:rPr lang="en-US" i="1" dirty="0" smtClean="0"/>
              <a:t>Medicare &amp; You </a:t>
            </a:r>
            <a:r>
              <a:rPr lang="en-US" dirty="0" smtClean="0"/>
              <a:t>handbook, CMS Pub. # 10050. It can be viewed at </a:t>
            </a:r>
            <a:r>
              <a:rPr lang="en-US" dirty="0" smtClean="0">
                <a:hlinkClick r:id="rId3"/>
              </a:rPr>
              <a:t>http://www.medicare.gov/Publications/Pubs/pdf/10050.pdf</a:t>
            </a:r>
            <a:r>
              <a:rPr lang="en-US" dirty="0" smtClean="0"/>
              <a:t>. </a:t>
            </a:r>
            <a:endParaRPr lang="en-US" b="1" dirty="0"/>
          </a:p>
        </p:txBody>
      </p:sp>
      <p:sp>
        <p:nvSpPr>
          <p:cNvPr id="440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8A4A2B1-D666-4618-B092-301AFAF3A4AC}" type="slidenum">
              <a:rPr lang="en-US">
                <a:ea typeface="ＭＳ Ｐゴシック" pitchFamily="84" charset="-128"/>
                <a:cs typeface="ＭＳ Ｐゴシック" pitchFamily="84" charset="-128"/>
              </a:rPr>
              <a:pPr fontAlgn="base">
                <a:spcBef>
                  <a:spcPct val="0"/>
                </a:spcBef>
                <a:spcAft>
                  <a:spcPct val="0"/>
                </a:spcAft>
                <a:defRPr/>
              </a:pPr>
              <a:t>19</a:t>
            </a:fld>
            <a:endParaRPr lang="en-US" dirty="0">
              <a:ea typeface="ＭＳ Ｐゴシック" pitchFamily="84" charset="-128"/>
              <a:cs typeface="ＭＳ Ｐゴシック" pitchFamily="8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Slide Image Placeholder 1"/>
          <p:cNvSpPr>
            <a:spLocks noGrp="1" noRot="1" noChangeAspect="1" noTextEdit="1"/>
          </p:cNvSpPr>
          <p:nvPr>
            <p:ph type="sldImg"/>
          </p:nvPr>
        </p:nvSpPr>
        <p:spPr bwMode="auto">
          <a:noFill/>
          <a:ln>
            <a:solidFill>
              <a:srgbClr val="000000"/>
            </a:solidFill>
            <a:miter lim="800000"/>
            <a:headEnd/>
            <a:tailEnd/>
          </a:ln>
        </p:spPr>
      </p:sp>
      <p:sp>
        <p:nvSpPr>
          <p:cNvPr id="11266" name="Notes Placeholder 2"/>
          <p:cNvSpPr>
            <a:spLocks noGrp="1"/>
          </p:cNvSpPr>
          <p:nvPr>
            <p:ph type="body" idx="1"/>
          </p:nvPr>
        </p:nvSpPr>
        <p:spPr bwMode="auto">
          <a:noFill/>
        </p:spPr>
        <p:txBody>
          <a:bodyPr wrap="square" numCol="1" anchor="t" anchorCtr="0" compatLnSpc="1">
            <a:prstTxWarp prst="textNoShape">
              <a:avLst/>
            </a:prstTxWarp>
          </a:bodyPr>
          <a:lstStyle/>
          <a:p>
            <a:pPr marL="119063" indent="-119063" eaLnBrk="1" hangingPunct="1">
              <a:spcBef>
                <a:spcPct val="0"/>
              </a:spcBef>
            </a:pPr>
            <a:r>
              <a:rPr lang="en-US" dirty="0" smtClean="0"/>
              <a:t>This session will help you to</a:t>
            </a:r>
          </a:p>
          <a:p>
            <a:pPr marL="169863" indent="-169863" eaLnBrk="1" hangingPunct="1">
              <a:spcBef>
                <a:spcPts val="625"/>
              </a:spcBef>
              <a:buFont typeface="Wingdings" pitchFamily="84" charset="2"/>
              <a:buChar char="§"/>
            </a:pPr>
            <a:r>
              <a:rPr lang="en-US" dirty="0" smtClean="0">
                <a:solidFill>
                  <a:srgbClr val="000000"/>
                </a:solidFill>
                <a:ea typeface="Arial" pitchFamily="84" charset="0"/>
                <a:cs typeface="Arial" pitchFamily="84" charset="0"/>
              </a:rPr>
              <a:t>Define Medicare Advantage (MA) Plans</a:t>
            </a:r>
          </a:p>
          <a:p>
            <a:pPr marL="169863" indent="-169863" eaLnBrk="1" hangingPunct="1">
              <a:spcBef>
                <a:spcPts val="625"/>
              </a:spcBef>
              <a:buFont typeface="Wingdings" pitchFamily="84" charset="2"/>
              <a:buChar char="§"/>
            </a:pPr>
            <a:r>
              <a:rPr lang="en-US" dirty="0" smtClean="0">
                <a:solidFill>
                  <a:srgbClr val="000000"/>
                </a:solidFill>
                <a:ea typeface="Arial" pitchFamily="84" charset="0"/>
                <a:cs typeface="Arial" pitchFamily="84" charset="0"/>
              </a:rPr>
              <a:t>Explain eligibility requirements and enrollment</a:t>
            </a:r>
          </a:p>
          <a:p>
            <a:pPr marL="169863" indent="-169863" eaLnBrk="1" hangingPunct="1">
              <a:spcBef>
                <a:spcPts val="625"/>
              </a:spcBef>
              <a:buFont typeface="Wingdings" pitchFamily="84" charset="2"/>
              <a:buChar char="§"/>
            </a:pPr>
            <a:r>
              <a:rPr lang="en-US" dirty="0" smtClean="0">
                <a:solidFill>
                  <a:srgbClr val="000000"/>
                </a:solidFill>
                <a:ea typeface="Arial" pitchFamily="84" charset="0"/>
                <a:cs typeface="Arial" pitchFamily="84" charset="0"/>
              </a:rPr>
              <a:t>Define how MA Plans work </a:t>
            </a:r>
          </a:p>
          <a:p>
            <a:pPr marL="169863" indent="-169863" eaLnBrk="1" hangingPunct="1">
              <a:spcBef>
                <a:spcPts val="625"/>
              </a:spcBef>
              <a:buFont typeface="Wingdings" pitchFamily="84" charset="2"/>
              <a:buChar char="§"/>
            </a:pPr>
            <a:r>
              <a:rPr lang="en-US" dirty="0" smtClean="0">
                <a:solidFill>
                  <a:srgbClr val="000000"/>
                </a:solidFill>
                <a:ea typeface="Arial" pitchFamily="84" charset="0"/>
                <a:cs typeface="Arial" pitchFamily="84" charset="0"/>
              </a:rPr>
              <a:t>Identify types of MA Plans</a:t>
            </a:r>
          </a:p>
          <a:p>
            <a:pPr marL="169863" indent="-169863" eaLnBrk="1" hangingPunct="1">
              <a:spcBef>
                <a:spcPts val="625"/>
              </a:spcBef>
              <a:buFont typeface="Wingdings" pitchFamily="84" charset="2"/>
              <a:buChar char="§"/>
            </a:pPr>
            <a:r>
              <a:rPr lang="en-US" dirty="0" smtClean="0">
                <a:solidFill>
                  <a:srgbClr val="000000"/>
                </a:solidFill>
                <a:ea typeface="Arial" pitchFamily="84" charset="0"/>
                <a:cs typeface="Arial" pitchFamily="84" charset="0"/>
              </a:rPr>
              <a:t>Identify other Medicare Plans</a:t>
            </a:r>
          </a:p>
          <a:p>
            <a:pPr marL="169863" indent="-169863" eaLnBrk="1" hangingPunct="1">
              <a:spcBef>
                <a:spcPts val="625"/>
              </a:spcBef>
              <a:buFont typeface="Wingdings" pitchFamily="84" charset="2"/>
              <a:buChar char="§"/>
            </a:pPr>
            <a:r>
              <a:rPr lang="en-US" dirty="0" smtClean="0">
                <a:solidFill>
                  <a:srgbClr val="000000"/>
                </a:solidFill>
                <a:ea typeface="Arial" pitchFamily="84" charset="0"/>
                <a:cs typeface="Arial" pitchFamily="84" charset="0"/>
              </a:rPr>
              <a:t>Recognize rights,</a:t>
            </a:r>
            <a:r>
              <a:rPr lang="en-US" baseline="0" dirty="0" smtClean="0">
                <a:solidFill>
                  <a:srgbClr val="000000"/>
                </a:solidFill>
                <a:ea typeface="Arial" pitchFamily="84" charset="0"/>
                <a:cs typeface="Arial" pitchFamily="84" charset="0"/>
              </a:rPr>
              <a:t> </a:t>
            </a:r>
            <a:r>
              <a:rPr lang="en-US" dirty="0" smtClean="0">
                <a:solidFill>
                  <a:srgbClr val="000000"/>
                </a:solidFill>
                <a:ea typeface="Arial" pitchFamily="84" charset="0"/>
                <a:cs typeface="Arial" pitchFamily="84" charset="0"/>
              </a:rPr>
              <a:t>protections,</a:t>
            </a:r>
            <a:r>
              <a:rPr lang="en-US" baseline="0" dirty="0" smtClean="0">
                <a:solidFill>
                  <a:srgbClr val="000000"/>
                </a:solidFill>
                <a:ea typeface="Arial" pitchFamily="84" charset="0"/>
                <a:cs typeface="Arial" pitchFamily="84" charset="0"/>
              </a:rPr>
              <a:t> and</a:t>
            </a:r>
            <a:r>
              <a:rPr lang="en-US" dirty="0" smtClean="0">
                <a:solidFill>
                  <a:srgbClr val="000000"/>
                </a:solidFill>
                <a:ea typeface="Arial" pitchFamily="84" charset="0"/>
                <a:cs typeface="Arial" pitchFamily="84" charset="0"/>
              </a:rPr>
              <a:t> appeals</a:t>
            </a:r>
          </a:p>
          <a:p>
            <a:pPr marL="169863" indent="-169863" eaLnBrk="1" hangingPunct="1">
              <a:spcBef>
                <a:spcPts val="625"/>
              </a:spcBef>
              <a:buFont typeface="Wingdings" pitchFamily="84" charset="2"/>
              <a:buChar char="§"/>
            </a:pPr>
            <a:r>
              <a:rPr lang="en-US" dirty="0" smtClean="0">
                <a:solidFill>
                  <a:srgbClr val="000000"/>
                </a:solidFill>
                <a:ea typeface="Arial" pitchFamily="84" charset="0"/>
                <a:cs typeface="Arial" pitchFamily="84" charset="0"/>
              </a:rPr>
              <a:t>Understand Medicare</a:t>
            </a:r>
            <a:r>
              <a:rPr lang="en-US" baseline="0" dirty="0" smtClean="0">
                <a:solidFill>
                  <a:srgbClr val="000000"/>
                </a:solidFill>
                <a:ea typeface="Arial" pitchFamily="84" charset="0"/>
                <a:cs typeface="Arial" pitchFamily="84" charset="0"/>
              </a:rPr>
              <a:t> M</a:t>
            </a:r>
            <a:r>
              <a:rPr lang="en-US" dirty="0" smtClean="0">
                <a:solidFill>
                  <a:srgbClr val="000000"/>
                </a:solidFill>
                <a:ea typeface="Arial" pitchFamily="84" charset="0"/>
                <a:cs typeface="Arial" pitchFamily="84" charset="0"/>
              </a:rPr>
              <a:t>arketing Guidelines (MMG)</a:t>
            </a:r>
          </a:p>
          <a:p>
            <a:pPr marL="119063" indent="-119063" eaLnBrk="1" hangingPunct="1">
              <a:lnSpc>
                <a:spcPct val="150000"/>
              </a:lnSpc>
              <a:spcBef>
                <a:spcPts val="625"/>
              </a:spcBef>
            </a:pPr>
            <a:endParaRPr lang="en-US" dirty="0" smtClean="0">
              <a:solidFill>
                <a:srgbClr val="000000"/>
              </a:solidFill>
              <a:ea typeface="Arial" pitchFamily="84" charset="0"/>
              <a:cs typeface="Arial" pitchFamily="84" charset="0"/>
            </a:endParaRPr>
          </a:p>
        </p:txBody>
      </p:sp>
      <p:sp>
        <p:nvSpPr>
          <p:cNvPr id="112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F4B11C8-B617-44BD-AEBE-A7E3930ED91C}" type="slidenum">
              <a:rPr lang="en-US">
                <a:latin typeface="Arial" pitchFamily="84" charset="0"/>
                <a:ea typeface="ＭＳ Ｐゴシック" pitchFamily="84" charset="-128"/>
                <a:cs typeface="ＭＳ Ｐゴシック" pitchFamily="84" charset="-128"/>
              </a:rPr>
              <a:pPr fontAlgn="base">
                <a:spcBef>
                  <a:spcPct val="0"/>
                </a:spcBef>
                <a:spcAft>
                  <a:spcPct val="0"/>
                </a:spcAft>
              </a:pPr>
              <a:t>2</a:t>
            </a:fld>
            <a:endParaRPr lang="en-US"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xfrm>
            <a:off x="705272" y="4560888"/>
            <a:ext cx="5976664" cy="4430712"/>
          </a:xfrm>
          <a:noFill/>
        </p:spPr>
        <p:txBody>
          <a:bodyPr wrap="square" numCol="1" anchor="t" anchorCtr="0" compatLnSpc="1">
            <a:prstTxWarp prst="textNoShape">
              <a:avLst/>
            </a:prstTxWarp>
            <a:normAutofit fontScale="92500"/>
          </a:bodyPr>
          <a:lstStyle/>
          <a:p>
            <a:pPr eaLnBrk="1" hangingPunct="1">
              <a:lnSpc>
                <a:spcPct val="110000"/>
              </a:lnSpc>
              <a:spcBef>
                <a:spcPts val="600"/>
              </a:spcBef>
            </a:pPr>
            <a:r>
              <a:rPr lang="en-US" dirty="0" smtClean="0"/>
              <a:t>In a Medicare Preferred Provider Organization (PPO) Plan you have</a:t>
            </a:r>
            <a:r>
              <a:rPr lang="en-US" dirty="0" smtClean="0">
                <a:solidFill>
                  <a:srgbClr val="000000"/>
                </a:solidFill>
              </a:rPr>
              <a:t> PPO network doctors and hospitals, but you can also use out‑of‑network providers for covered services, usually for a higher cost. </a:t>
            </a:r>
          </a:p>
          <a:p>
            <a:pPr eaLnBrk="1" hangingPunct="1">
              <a:lnSpc>
                <a:spcPct val="110000"/>
              </a:lnSpc>
              <a:spcBef>
                <a:spcPts val="600"/>
              </a:spcBef>
            </a:pPr>
            <a:r>
              <a:rPr lang="en-US" dirty="0" smtClean="0">
                <a:solidFill>
                  <a:srgbClr val="000000"/>
                </a:solidFill>
              </a:rPr>
              <a:t>In most cases, prescription drugs are covered. Ask the plan. If you want drug coverage, you must join a PPO Plan that offers prescription drug coverage. </a:t>
            </a:r>
            <a:endParaRPr lang="en-US" dirty="0" smtClean="0"/>
          </a:p>
          <a:p>
            <a:pPr eaLnBrk="1" hangingPunct="1">
              <a:lnSpc>
                <a:spcPct val="110000"/>
              </a:lnSpc>
              <a:spcBef>
                <a:spcPts val="600"/>
              </a:spcBef>
            </a:pPr>
            <a:r>
              <a:rPr lang="en-US" dirty="0" smtClean="0"/>
              <a:t>You do not need to choose a primary care doctor and do not have to get a referral to see a specialist.</a:t>
            </a:r>
          </a:p>
          <a:p>
            <a:pPr eaLnBrk="1" hangingPunct="1">
              <a:lnSpc>
                <a:spcPct val="110000"/>
              </a:lnSpc>
              <a:spcBef>
                <a:spcPts val="600"/>
              </a:spcBef>
            </a:pPr>
            <a:r>
              <a:rPr lang="en-US" dirty="0" smtClean="0">
                <a:solidFill>
                  <a:srgbClr val="000000"/>
                </a:solidFill>
              </a:rPr>
              <a:t>There are two types—Regional PPOs and Local PPOs. </a:t>
            </a:r>
          </a:p>
          <a:p>
            <a:pPr lvl="1" indent="-225425" eaLnBrk="1" hangingPunct="1">
              <a:lnSpc>
                <a:spcPct val="110000"/>
              </a:lnSpc>
              <a:spcBef>
                <a:spcPts val="600"/>
              </a:spcBef>
            </a:pPr>
            <a:r>
              <a:rPr lang="en-US" dirty="0" smtClean="0"/>
              <a:t>A regional </a:t>
            </a:r>
            <a:r>
              <a:rPr lang="en-US" dirty="0" smtClean="0">
                <a:solidFill>
                  <a:srgbClr val="000000"/>
                </a:solidFill>
              </a:rPr>
              <a:t>PPO serv</a:t>
            </a:r>
            <a:r>
              <a:rPr lang="en-US" dirty="0" smtClean="0"/>
              <a:t>es</a:t>
            </a:r>
            <a:r>
              <a:rPr lang="en-US" dirty="0" smtClean="0">
                <a:solidFill>
                  <a:srgbClr val="000000"/>
                </a:solidFill>
              </a:rPr>
              <a:t> one of 26 regions set by Medicare</a:t>
            </a:r>
          </a:p>
          <a:p>
            <a:pPr marL="287338" lvl="2" indent="-169863" eaLnBrk="1" hangingPunct="1">
              <a:lnSpc>
                <a:spcPct val="110000"/>
              </a:lnSpc>
              <a:spcBef>
                <a:spcPts val="600"/>
              </a:spcBef>
            </a:pPr>
            <a:r>
              <a:rPr lang="en-US" dirty="0" smtClean="0">
                <a:solidFill>
                  <a:srgbClr val="000000"/>
                </a:solidFill>
              </a:rPr>
              <a:t>May appeal to beneficiaries who seek treatment in a state other than their state of residence.</a:t>
            </a:r>
          </a:p>
          <a:p>
            <a:pPr marL="287338" lvl="2" indent="-169863" eaLnBrk="1" hangingPunct="1">
              <a:lnSpc>
                <a:spcPct val="110000"/>
              </a:lnSpc>
              <a:spcBef>
                <a:spcPts val="600"/>
              </a:spcBef>
            </a:pPr>
            <a:r>
              <a:rPr lang="en-US" dirty="0" smtClean="0">
                <a:solidFill>
                  <a:srgbClr val="000000"/>
                </a:solidFill>
              </a:rPr>
              <a:t>May appeal to beneficiaries who spend a large portion of the year in a state other than their state of residence each year (e.g. Snowbirds)</a:t>
            </a:r>
          </a:p>
          <a:p>
            <a:pPr marL="169863" lvl="1" indent="-169863" eaLnBrk="1" hangingPunct="1">
              <a:lnSpc>
                <a:spcPct val="110000"/>
              </a:lnSpc>
              <a:spcBef>
                <a:spcPts val="600"/>
              </a:spcBef>
              <a:buFont typeface="Wingdings" pitchFamily="2" charset="2"/>
              <a:buChar char="§"/>
            </a:pPr>
            <a:r>
              <a:rPr lang="en-US" dirty="0" smtClean="0">
                <a:solidFill>
                  <a:srgbClr val="000000"/>
                </a:solidFill>
              </a:rPr>
              <a:t>Local PPOs serve the counties the PPO Plan chooses to include in its service area.</a:t>
            </a:r>
            <a:r>
              <a:rPr lang="en-US" dirty="0" smtClean="0">
                <a:solidFill>
                  <a:srgbClr val="FF0000"/>
                </a:solidFill>
              </a:rPr>
              <a:t> </a:t>
            </a:r>
            <a:r>
              <a:rPr lang="en-US" dirty="0" smtClean="0"/>
              <a:t>Local PPOs have mandatory limits on out-of-pocket costs that are set by Medicare.</a:t>
            </a:r>
          </a:p>
          <a:p>
            <a:pPr marL="0" lvl="1" indent="0" eaLnBrk="1" hangingPunct="1">
              <a:lnSpc>
                <a:spcPct val="110000"/>
              </a:lnSpc>
              <a:spcBef>
                <a:spcPts val="600"/>
              </a:spcBef>
              <a:buNone/>
            </a:pPr>
            <a:r>
              <a:rPr lang="en-US" dirty="0" smtClean="0"/>
              <a:t>Medicare Advantage Plans can vary. Read individual plan materials carefully to make sure you understand the plan rules. You may want to contact the plan to find out if the service you need is covered and how much it costs. </a:t>
            </a:r>
          </a:p>
          <a:p>
            <a:pPr marL="0" lvl="1" indent="0" eaLnBrk="1" hangingPunct="1">
              <a:lnSpc>
                <a:spcPct val="110000"/>
              </a:lnSpc>
              <a:spcBef>
                <a:spcPts val="600"/>
              </a:spcBef>
              <a:buNone/>
            </a:pPr>
            <a:r>
              <a:rPr lang="en-US" dirty="0" smtClean="0"/>
              <a:t>Visit </a:t>
            </a:r>
            <a:r>
              <a:rPr lang="en-US" u="sng" dirty="0" smtClean="0"/>
              <a:t>www.medicare.go</a:t>
            </a:r>
            <a:r>
              <a:rPr lang="en-US" dirty="0" smtClean="0"/>
              <a:t>v, or call 1-800-MEDICARE (1-800-633-4227) to find plans in your area. TTY users should call 1‑877-486-2048. </a:t>
            </a:r>
            <a:endParaRPr lang="en-US" dirty="0"/>
          </a:p>
        </p:txBody>
      </p:sp>
      <p:sp>
        <p:nvSpPr>
          <p:cNvPr id="460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4B26C2F-AA39-4512-B086-AB7594883CDF}" type="slidenum">
              <a:rPr lang="en-US">
                <a:ea typeface="ＭＳ Ｐゴシック" pitchFamily="84" charset="-128"/>
                <a:cs typeface="ＭＳ Ｐゴシック" pitchFamily="84" charset="-128"/>
              </a:rPr>
              <a:pPr fontAlgn="base">
                <a:spcBef>
                  <a:spcPct val="0"/>
                </a:spcBef>
                <a:spcAft>
                  <a:spcPct val="0"/>
                </a:spcAft>
                <a:defRPr/>
              </a:pPr>
              <a:t>20</a:t>
            </a:fld>
            <a:endParaRPr lang="en-US" dirty="0">
              <a:ea typeface="ＭＳ Ｐゴシック" pitchFamily="84" charset="-128"/>
              <a:cs typeface="ＭＳ Ｐゴシック" pitchFamily="8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xfrm>
            <a:off x="914400" y="4560888"/>
            <a:ext cx="5668963" cy="4319587"/>
          </a:xfrm>
          <a:noFill/>
        </p:spPr>
        <p:txBody>
          <a:bodyPr wrap="square" numCol="1" anchor="t" anchorCtr="0" compatLnSpc="1">
            <a:prstTxWarp prst="textNoShape">
              <a:avLst/>
            </a:prstTxWarp>
          </a:bodyPr>
          <a:lstStyle/>
          <a:p>
            <a:pPr indent="-184150" eaLnBrk="1" hangingPunct="1">
              <a:spcBef>
                <a:spcPts val="600"/>
              </a:spcBef>
            </a:pPr>
            <a:r>
              <a:rPr lang="en-US" dirty="0" smtClean="0"/>
              <a:t>In a Medicare Private-Fee-for-Service (PFFS) Plan y</a:t>
            </a:r>
            <a:r>
              <a:rPr lang="en-US" sz="1200" b="1" i="0" u="none" strike="noStrike" kern="1200" baseline="0" dirty="0" smtClean="0">
                <a:solidFill>
                  <a:schemeClr val="tx1"/>
                </a:solidFill>
                <a:latin typeface="+mn-lt"/>
                <a:ea typeface="ＭＳ Ｐゴシック" pitchFamily="84" charset="-128"/>
                <a:cs typeface="+mn-cs"/>
              </a:rPr>
              <a:t>ou can go to any Medicare-approved doctor, other health care provider, or hospital that accepts the plan’s payment terms and agrees to treat you. </a:t>
            </a:r>
            <a:r>
              <a:rPr lang="en-US" sz="1200" b="0" i="0" u="none" strike="noStrike" kern="1200" baseline="0" dirty="0" smtClean="0">
                <a:solidFill>
                  <a:schemeClr val="tx1"/>
                </a:solidFill>
                <a:latin typeface="+mn-lt"/>
                <a:ea typeface="ＭＳ Ｐゴシック" pitchFamily="84" charset="-128"/>
                <a:cs typeface="+mn-cs"/>
              </a:rPr>
              <a:t>Not all providers will. If you join a PFFS Plan that has a network, you can also see any of the network providers who have agreed to always treat plan members. You can also choose an out‑of‑network doctor, hospital, or other provider, who accepts the plan’s terms, but you may pay more. </a:t>
            </a:r>
            <a:r>
              <a:rPr lang="en-US" dirty="0" smtClean="0">
                <a:solidFill>
                  <a:srgbClr val="000000"/>
                </a:solidFill>
              </a:rPr>
              <a:t>Prescription drugs are sometimes covered. If your PFFS Plan doesn’t offer drug coverage, you can join a Medicare prescription drug plan to get coverage. </a:t>
            </a:r>
          </a:p>
          <a:p>
            <a:pPr indent="-184150" eaLnBrk="1" hangingPunct="1">
              <a:spcBef>
                <a:spcPts val="600"/>
              </a:spcBef>
            </a:pPr>
            <a:r>
              <a:rPr lang="en-US" dirty="0" smtClean="0">
                <a:solidFill>
                  <a:srgbClr val="000000"/>
                </a:solidFill>
              </a:rPr>
              <a:t>You don’t need to choose a primary care doctor and you don’t have to get a referral to see a specialist.</a:t>
            </a:r>
          </a:p>
        </p:txBody>
      </p:sp>
      <p:sp>
        <p:nvSpPr>
          <p:cNvPr id="4813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413689B-4C26-4019-80A6-EEEB33AC8314}" type="slidenum">
              <a:rPr lang="en-US">
                <a:ea typeface="ＭＳ Ｐゴシック" pitchFamily="84" charset="-128"/>
                <a:cs typeface="ＭＳ Ｐゴシック" pitchFamily="84" charset="-128"/>
              </a:rPr>
              <a:pPr fontAlgn="base">
                <a:spcBef>
                  <a:spcPct val="0"/>
                </a:spcBef>
                <a:spcAft>
                  <a:spcPct val="0"/>
                </a:spcAft>
                <a:defRPr/>
              </a:pPr>
              <a:t>21</a:t>
            </a:fld>
            <a:endParaRPr lang="en-US" dirty="0">
              <a:ea typeface="ＭＳ Ｐゴシック" pitchFamily="84" charset="-128"/>
              <a:cs typeface="ＭＳ Ｐゴシック" pitchFamily="84"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pPr marL="112713" indent="-112713" defTabSz="965200" eaLnBrk="1" hangingPunct="1">
              <a:spcBef>
                <a:spcPts val="625"/>
              </a:spcBef>
            </a:pPr>
            <a:r>
              <a:rPr lang="en-US" dirty="0" smtClean="0">
                <a:solidFill>
                  <a:srgbClr val="000000"/>
                </a:solidFill>
              </a:rPr>
              <a:t>Other things you need to know about Medicare PFFS Plans include: </a:t>
            </a:r>
          </a:p>
          <a:p>
            <a:pPr marL="169863" lvl="1" indent="-169863" defTabSz="965200" eaLnBrk="1" hangingPunct="1">
              <a:spcBef>
                <a:spcPts val="625"/>
              </a:spcBef>
              <a:buFont typeface="Wingdings" pitchFamily="2" charset="2"/>
              <a:buChar char="§"/>
            </a:pPr>
            <a:r>
              <a:rPr lang="en-US" sz="1200" b="0" i="0" u="none" strike="noStrike" kern="1200" baseline="0" dirty="0" smtClean="0">
                <a:solidFill>
                  <a:schemeClr val="tx1"/>
                </a:solidFill>
                <a:latin typeface="+mn-lt"/>
                <a:ea typeface="ＭＳ Ｐゴシック" pitchFamily="84" charset="-128"/>
                <a:cs typeface="+mn-cs"/>
              </a:rPr>
              <a:t>PFFS Plans aren’t the same as Original Medicare or Medigap. </a:t>
            </a:r>
          </a:p>
          <a:p>
            <a:pPr marL="169863" lvl="1" indent="-169863" defTabSz="965200" eaLnBrk="1" hangingPunct="1">
              <a:spcBef>
                <a:spcPts val="625"/>
              </a:spcBef>
              <a:buFont typeface="Wingdings" pitchFamily="2" charset="2"/>
              <a:buChar char="§"/>
            </a:pPr>
            <a:r>
              <a:rPr lang="en-US" sz="1200" b="0" i="0" u="none" strike="noStrike" kern="1200" baseline="0" dirty="0" smtClean="0">
                <a:solidFill>
                  <a:schemeClr val="tx1"/>
                </a:solidFill>
                <a:latin typeface="+mn-lt"/>
                <a:ea typeface="ＭＳ Ｐゴシック" pitchFamily="84" charset="-128"/>
                <a:cs typeface="+mn-cs"/>
              </a:rPr>
              <a:t>The plan decides how much you must pay for services. </a:t>
            </a:r>
          </a:p>
          <a:p>
            <a:pPr marL="169863" lvl="1" indent="-169863" defTabSz="965200" eaLnBrk="1" hangingPunct="1">
              <a:spcBef>
                <a:spcPts val="625"/>
              </a:spcBef>
              <a:buFont typeface="Wingdings" pitchFamily="2" charset="2"/>
              <a:buChar char="§"/>
            </a:pPr>
            <a:r>
              <a:rPr lang="en-US" sz="1200" b="0" i="0" u="none" strike="noStrike" kern="1200" baseline="0" dirty="0" smtClean="0">
                <a:solidFill>
                  <a:schemeClr val="tx1"/>
                </a:solidFill>
                <a:latin typeface="+mn-lt"/>
                <a:ea typeface="ＭＳ Ｐゴシック" pitchFamily="84" charset="-128"/>
                <a:cs typeface="+mn-cs"/>
              </a:rPr>
              <a:t>Some PFFS Plans contract with a network of providers who agree to always treat you even if you’ve never seen them before. </a:t>
            </a:r>
          </a:p>
          <a:p>
            <a:pPr marL="169863" lvl="1" indent="-169863" defTabSz="965200" eaLnBrk="1" hangingPunct="1">
              <a:spcBef>
                <a:spcPts val="625"/>
              </a:spcBef>
              <a:buFont typeface="Wingdings" pitchFamily="2" charset="2"/>
              <a:buChar char="§"/>
            </a:pPr>
            <a:r>
              <a:rPr lang="en-US" sz="1200" b="0" i="0" u="none" strike="noStrike" kern="1200" baseline="0" dirty="0" smtClean="0">
                <a:solidFill>
                  <a:schemeClr val="tx1"/>
                </a:solidFill>
                <a:latin typeface="+mn-lt"/>
                <a:ea typeface="ＭＳ Ｐゴシック" pitchFamily="84" charset="-128"/>
                <a:cs typeface="+mn-cs"/>
              </a:rPr>
              <a:t>Out-of-network doctors, hospitals, and other providers may decide not to treat you even if you’ve seen them before. </a:t>
            </a:r>
          </a:p>
          <a:p>
            <a:pPr marL="169863" lvl="1" indent="-169863" defTabSz="965200" eaLnBrk="1" hangingPunct="1">
              <a:spcBef>
                <a:spcPts val="625"/>
              </a:spcBef>
              <a:buFont typeface="Wingdings" pitchFamily="2" charset="2"/>
              <a:buChar char="§"/>
            </a:pPr>
            <a:r>
              <a:rPr lang="en-US" sz="1200" b="0" i="0" u="none" strike="noStrike" kern="1200" baseline="0" dirty="0" smtClean="0">
                <a:solidFill>
                  <a:schemeClr val="tx1"/>
                </a:solidFill>
                <a:latin typeface="+mn-lt"/>
                <a:ea typeface="ＭＳ Ｐゴシック" pitchFamily="84" charset="-128"/>
                <a:cs typeface="+mn-cs"/>
              </a:rPr>
              <a:t>For each service you get, make sure your doctors, hospitals, and other providers agree to treat you under the plan, and accept the plan’s payment terms.</a:t>
            </a:r>
          </a:p>
          <a:p>
            <a:pPr marL="169863" lvl="1" indent="-169863" defTabSz="965200" eaLnBrk="1" hangingPunct="1">
              <a:spcBef>
                <a:spcPts val="625"/>
              </a:spcBef>
              <a:buFont typeface="Wingdings" pitchFamily="2" charset="2"/>
              <a:buChar char="§"/>
            </a:pPr>
            <a:r>
              <a:rPr lang="en-US" sz="1200" b="0" i="0" u="none" strike="noStrike" kern="1200" baseline="0" dirty="0" smtClean="0">
                <a:solidFill>
                  <a:schemeClr val="tx1"/>
                </a:solidFill>
                <a:latin typeface="+mn-lt"/>
                <a:ea typeface="ＭＳ Ｐゴシック" pitchFamily="84" charset="-128"/>
                <a:cs typeface="+mn-cs"/>
              </a:rPr>
              <a:t>In an emergency, doctors, hospitals, and other providers must treat you. </a:t>
            </a:r>
          </a:p>
          <a:p>
            <a:pPr marL="0" lvl="1" indent="0" defTabSz="965200" eaLnBrk="1" hangingPunct="1">
              <a:spcBef>
                <a:spcPts val="625"/>
              </a:spcBef>
              <a:buFont typeface="Wingdings" pitchFamily="2" charset="2"/>
              <a:buNone/>
            </a:pPr>
            <a:r>
              <a:rPr lang="en-US" dirty="0" smtClean="0"/>
              <a:t>Medicare Advantage Plans can vary. Read individual plan materials carefully to make sure you understand the plan’s rules. You may want to contact the plan to find out if the service you need is covered and how much it costs. </a:t>
            </a:r>
          </a:p>
          <a:p>
            <a:pPr defTabSz="965200" eaLnBrk="1" hangingPunct="1">
              <a:spcBef>
                <a:spcPts val="625"/>
              </a:spcBef>
            </a:pPr>
            <a:r>
              <a:rPr lang="en-US" dirty="0" smtClean="0"/>
              <a:t>Visit </a:t>
            </a:r>
            <a:r>
              <a:rPr lang="en-US" u="sng" dirty="0" smtClean="0"/>
              <a:t>www.medicare.gov</a:t>
            </a:r>
            <a:r>
              <a:rPr lang="en-US" dirty="0" smtClean="0"/>
              <a:t>, or call 1-800-MEDICARE (1-800-633-4227) to find plans in your area. TTY users should call 1‑877-486-2048. </a:t>
            </a:r>
            <a:endParaRPr lang="en-US" dirty="0"/>
          </a:p>
        </p:txBody>
      </p:sp>
      <p:sp>
        <p:nvSpPr>
          <p:cNvPr id="501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9ED6090-58B1-4B88-A689-A72C4DF17647}" type="slidenum">
              <a:rPr lang="en-US">
                <a:ea typeface="ＭＳ Ｐゴシック" pitchFamily="84" charset="-128"/>
                <a:cs typeface="ＭＳ Ｐゴシック" pitchFamily="84" charset="-128"/>
              </a:rPr>
              <a:pPr fontAlgn="base">
                <a:spcBef>
                  <a:spcPct val="0"/>
                </a:spcBef>
                <a:spcAft>
                  <a:spcPct val="0"/>
                </a:spcAft>
                <a:defRPr/>
              </a:pPr>
              <a:t>22</a:t>
            </a:fld>
            <a:endParaRPr lang="en-US" dirty="0">
              <a:ea typeface="ＭＳ Ｐゴシック" pitchFamily="84" charset="-128"/>
              <a:cs typeface="ＭＳ Ｐゴシック" pitchFamily="8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2226" name="Rectangle 3"/>
          <p:cNvSpPr>
            <a:spLocks noGrp="1" noChangeArrowheads="1"/>
          </p:cNvSpPr>
          <p:nvPr>
            <p:ph type="body" idx="1"/>
          </p:nvPr>
        </p:nvSpPr>
        <p:spPr bwMode="auto">
          <a:xfrm>
            <a:off x="974725" y="4572000"/>
            <a:ext cx="5365750" cy="4389439"/>
          </a:xfrm>
          <a:noFill/>
        </p:spPr>
        <p:txBody>
          <a:bodyPr wrap="square" numCol="1" anchor="t" anchorCtr="0" compatLnSpc="1">
            <a:prstTxWarp prst="textNoShape">
              <a:avLst/>
            </a:prstTxWarp>
          </a:bodyPr>
          <a:lstStyle/>
          <a:p>
            <a:pPr eaLnBrk="1" hangingPunct="1">
              <a:spcBef>
                <a:spcPts val="625"/>
              </a:spcBef>
            </a:pPr>
            <a:r>
              <a:rPr lang="en-US" dirty="0" smtClean="0"/>
              <a:t>The Medicare Improvements for Patients and Providers Act (MIPPA) required that beginning in 2011 all employer Private-Fee-for-Service plans must meet Medicare access requirements through contracts with providers.  Access requirements are in place to make sure that beneficiaries have access to a sufficient number of providers in their area who are willing to treat them.  </a:t>
            </a:r>
          </a:p>
          <a:p>
            <a:pPr eaLnBrk="1" hangingPunct="1">
              <a:spcBef>
                <a:spcPts val="625"/>
              </a:spcBef>
            </a:pPr>
            <a:r>
              <a:rPr lang="en-US" sz="1200" kern="1200" dirty="0" smtClean="0">
                <a:solidFill>
                  <a:schemeClr val="tx1"/>
                </a:solidFill>
                <a:effectLst/>
                <a:latin typeface="+mn-lt"/>
                <a:ea typeface="ＭＳ Ｐゴシック" pitchFamily="84" charset="-128"/>
                <a:cs typeface="ＭＳ Ｐゴシック" pitchFamily="84" charset="-128"/>
              </a:rPr>
              <a:t>Access</a:t>
            </a:r>
            <a:r>
              <a:rPr lang="en-US" sz="1200" kern="1200" baseline="0" dirty="0" smtClean="0">
                <a:solidFill>
                  <a:schemeClr val="tx1"/>
                </a:solidFill>
                <a:effectLst/>
                <a:latin typeface="+mn-lt"/>
                <a:ea typeface="ＭＳ Ｐゴシック" pitchFamily="84" charset="-128"/>
                <a:cs typeface="ＭＳ Ｐゴシック" pitchFamily="84" charset="-128"/>
              </a:rPr>
              <a:t> requirements</a:t>
            </a:r>
          </a:p>
          <a:p>
            <a:pPr marL="171450" indent="-171450" eaLnBrk="1" hangingPunct="1">
              <a:spcBef>
                <a:spcPts val="625"/>
              </a:spcBef>
              <a:buFont typeface="Wingdings" pitchFamily="2" charset="2"/>
              <a:buChar char="§"/>
            </a:pPr>
            <a:r>
              <a:rPr lang="en-US" sz="1200" kern="1200" dirty="0" smtClean="0">
                <a:solidFill>
                  <a:schemeClr val="tx1"/>
                </a:solidFill>
                <a:effectLst/>
                <a:latin typeface="+mn-lt"/>
                <a:ea typeface="ＭＳ Ｐゴシック" pitchFamily="84" charset="-128"/>
                <a:cs typeface="ＭＳ Ｐゴシック" pitchFamily="84" charset="-128"/>
              </a:rPr>
              <a:t>Non-employer PFFS Plans operating in network areas must establish contracts with a sufficient number of providers across service categories in order to operate. Network areas are those in which at least two network-based plans are operating with enrollment for a given plan year. </a:t>
            </a:r>
          </a:p>
          <a:p>
            <a:pPr marL="171450" indent="-171450" eaLnBrk="1" hangingPunct="1">
              <a:spcBef>
                <a:spcPts val="625"/>
              </a:spcBef>
              <a:buFont typeface="Wingdings" pitchFamily="2" charset="2"/>
              <a:buChar char="§"/>
            </a:pPr>
            <a:r>
              <a:rPr lang="en-US" sz="1200" kern="1200" dirty="0" smtClean="0">
                <a:solidFill>
                  <a:schemeClr val="tx1"/>
                </a:solidFill>
                <a:effectLst/>
                <a:latin typeface="+mn-lt"/>
                <a:ea typeface="ＭＳ Ｐゴシック" pitchFamily="84" charset="-128"/>
                <a:cs typeface="ＭＳ Ｐゴシック" pitchFamily="84" charset="-128"/>
              </a:rPr>
              <a:t>Employer/union sponsored PFFS Plans are required to establish contracts with a sufficient number of providers across service categories in their services areas.</a:t>
            </a:r>
            <a:endParaRPr lang="en-US" dirty="0" smtClean="0"/>
          </a:p>
          <a:p>
            <a:pPr eaLnBrk="1" hangingPunct="1">
              <a:spcBef>
                <a:spcPts val="625"/>
              </a:spcBef>
            </a:pPr>
            <a:r>
              <a:rPr lang="en-US" dirty="0" smtClean="0"/>
              <a:t>Employer and non-employer PFFS plans may meet access requirements through a contracted network of providers that meets CMS requirements, or by paying no less than the Original Medicare payment rate and having providers deemed to be contracted as provided under providers accepting the plans’ terms and conditions of payment, on a patient-by-patient and visit-by-visit basis. This process is also known as deeming.  </a:t>
            </a:r>
          </a:p>
          <a:p>
            <a:pPr eaLnBrk="1" hangingPunct="1">
              <a:spcBef>
                <a:spcPts val="625"/>
              </a:spcBef>
            </a:pPr>
            <a:r>
              <a:rPr lang="en-US" dirty="0" smtClean="0"/>
              <a:t>Additionally, all non-employer PFFS Plans must meet Medicare access requirements through contracts with providers if two or more network-based MA Plan options exist.</a:t>
            </a:r>
          </a:p>
          <a:p>
            <a:pPr eaLnBrk="1" hangingPunct="1">
              <a:spcBef>
                <a:spcPct val="0"/>
              </a:spcBef>
              <a:buFont typeface="Arial" pitchFamily="34" charset="0"/>
              <a:buChar char="•"/>
            </a:pPr>
            <a:endParaRPr lang="en-US" dirty="0" smtClean="0">
              <a:latin typeface="Arial" pitchFamily="84" charset="0"/>
            </a:endParaRPr>
          </a:p>
        </p:txBody>
      </p:sp>
      <p:sp>
        <p:nvSpPr>
          <p:cNvPr id="52227"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D715202B-5568-48A8-87D6-E905F0BBA8C3}"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23</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838200" y="4560888"/>
            <a:ext cx="5745163" cy="4319587"/>
          </a:xfrm>
        </p:spPr>
        <p:txBody>
          <a:bodyPr/>
          <a:lstStyle/>
          <a:p>
            <a:pPr defTabSz="966279" eaLnBrk="1" fontAlgn="auto" hangingPunct="1">
              <a:spcBef>
                <a:spcPts val="623"/>
              </a:spcBef>
              <a:spcAft>
                <a:spcPts val="0"/>
              </a:spcAft>
              <a:defRPr/>
            </a:pPr>
            <a:r>
              <a:rPr lang="en-US" dirty="0" smtClean="0">
                <a:ea typeface="+mn-ea"/>
                <a:cs typeface="+mn-cs"/>
              </a:rPr>
              <a:t>Medicare Special Needs Plans (SNPs) are Medicare Advantage Plans designed to provide focused care management, special expertise of the plan’s providers, and benefits tailored to enrollee conditions. </a:t>
            </a:r>
          </a:p>
          <a:p>
            <a:r>
              <a:rPr lang="en-US" sz="1200" b="0" i="0" u="none" strike="noStrike" kern="1200" baseline="0" dirty="0" smtClean="0">
                <a:solidFill>
                  <a:schemeClr val="dk1"/>
                </a:solidFill>
                <a:latin typeface="+mn-lt"/>
                <a:ea typeface="ＭＳ Ｐゴシック" pitchFamily="84" charset="-128"/>
                <a:cs typeface="ＭＳ Ｐゴシック" pitchFamily="84" charset="-128"/>
              </a:rPr>
              <a:t>You generally must get your care and services from doctors, other health care providers, or hospitals in the plan’s network, (except emergency care, out-of-area urgent care, or out‑of‑area dialysis). </a:t>
            </a:r>
            <a:endParaRPr lang="en-US" sz="1200" b="0" dirty="0" smtClean="0">
              <a:solidFill>
                <a:schemeClr val="tx1"/>
              </a:solidFill>
              <a:latin typeface="+mn-lt"/>
            </a:endParaRPr>
          </a:p>
          <a:p>
            <a:pPr eaLnBrk="1" fontAlgn="auto" hangingPunct="1">
              <a:spcBef>
                <a:spcPts val="623"/>
              </a:spcBef>
              <a:spcAft>
                <a:spcPts val="0"/>
              </a:spcAft>
              <a:defRPr/>
            </a:pPr>
            <a:r>
              <a:rPr lang="en-US" dirty="0" smtClean="0">
                <a:solidFill>
                  <a:schemeClr val="dk1"/>
                </a:solidFill>
                <a:ea typeface="+mn-ea"/>
                <a:cs typeface="+mn-cs"/>
              </a:rPr>
              <a:t>All SNPs must provide Medicare Part D coverage. </a:t>
            </a:r>
          </a:p>
          <a:p>
            <a:pPr eaLnBrk="1" fontAlgn="auto" hangingPunct="1">
              <a:spcBef>
                <a:spcPts val="623"/>
              </a:spcBef>
              <a:spcAft>
                <a:spcPts val="0"/>
              </a:spcAft>
              <a:defRPr/>
            </a:pPr>
            <a:r>
              <a:rPr lang="en-US" dirty="0" smtClean="0">
                <a:solidFill>
                  <a:schemeClr val="dk1"/>
                </a:solidFill>
                <a:ea typeface="+mn-ea"/>
                <a:cs typeface="+mn-cs"/>
              </a:rPr>
              <a:t>You generally do need to choose a primary care doctor.</a:t>
            </a:r>
          </a:p>
          <a:p>
            <a:pPr eaLnBrk="1" fontAlgn="auto" hangingPunct="1">
              <a:spcBef>
                <a:spcPts val="623"/>
              </a:spcBef>
              <a:spcAft>
                <a:spcPts val="0"/>
              </a:spcAft>
              <a:defRPr/>
            </a:pPr>
            <a:r>
              <a:rPr lang="en-US" dirty="0" smtClean="0">
                <a:ea typeface="+mn-ea"/>
                <a:cs typeface="+mn-cs"/>
              </a:rPr>
              <a:t>In most cases, you do need a referral to see a specialist. Certain services, like yearly screening mammograms, don’t require a referral. </a:t>
            </a:r>
          </a:p>
          <a:p>
            <a:pPr eaLnBrk="1" fontAlgn="auto" hangingPunct="1">
              <a:spcBef>
                <a:spcPts val="0"/>
              </a:spcBef>
              <a:spcAft>
                <a:spcPts val="0"/>
              </a:spcAft>
              <a:buFont typeface="Arial" pitchFamily="34" charset="0"/>
              <a:buChar char="•"/>
              <a:defRPr/>
            </a:pPr>
            <a:endParaRPr lang="en-US" dirty="0">
              <a:ea typeface="+mn-ea"/>
              <a:cs typeface="+mn-cs"/>
            </a:endParaRPr>
          </a:p>
        </p:txBody>
      </p:sp>
      <p:sp>
        <p:nvSpPr>
          <p:cNvPr id="5427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8FA1DDB-5D73-44A3-A813-18A03DEA76FB}" type="slidenum">
              <a:rPr lang="en-US">
                <a:ea typeface="ＭＳ Ｐゴシック" pitchFamily="84" charset="-128"/>
                <a:cs typeface="ＭＳ Ｐゴシック" pitchFamily="84" charset="-128"/>
              </a:rPr>
              <a:pPr fontAlgn="base">
                <a:spcBef>
                  <a:spcPct val="0"/>
                </a:spcBef>
                <a:spcAft>
                  <a:spcPct val="0"/>
                </a:spcAft>
                <a:defRPr/>
              </a:pPr>
              <a:t>24</a:t>
            </a:fld>
            <a:endParaRPr lang="en-US" dirty="0">
              <a:ea typeface="ＭＳ Ｐゴシック" pitchFamily="84" charset="-128"/>
              <a:cs typeface="ＭＳ Ｐゴシック" pitchFamily="84"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wrap="square" numCol="1" anchor="t" anchorCtr="0" compatLnSpc="1">
            <a:prstTxWarp prst="textNoShape">
              <a:avLst/>
            </a:prstTxWarp>
            <a:normAutofit lnSpcReduction="10000"/>
          </a:bodyPr>
          <a:lstStyle/>
          <a:p>
            <a:pPr defTabSz="965200" eaLnBrk="1" hangingPunct="1">
              <a:spcBef>
                <a:spcPts val="600"/>
              </a:spcBef>
            </a:pPr>
            <a:r>
              <a:rPr lang="en-US" dirty="0" smtClean="0">
                <a:solidFill>
                  <a:srgbClr val="000000"/>
                </a:solidFill>
              </a:rPr>
              <a:t>Other things you need to know about Medicare Special Needs Plans (SNPs) include: </a:t>
            </a:r>
          </a:p>
          <a:p>
            <a:pPr marL="169863" indent="-169863" defTabSz="965200" eaLnBrk="1" hangingPunct="1">
              <a:spcBef>
                <a:spcPts val="600"/>
              </a:spcBef>
              <a:buFont typeface="Wingdings" pitchFamily="84" charset="2"/>
              <a:buChar char="§"/>
            </a:pPr>
            <a:r>
              <a:rPr lang="en-US" dirty="0" smtClean="0">
                <a:solidFill>
                  <a:srgbClr val="000000"/>
                </a:solidFill>
              </a:rPr>
              <a:t>A plan must limit plan membership to people in one of the following groups: </a:t>
            </a:r>
          </a:p>
          <a:p>
            <a:pPr marL="287338" indent="-174625" defTabSz="965200" eaLnBrk="1" hangingPunct="1">
              <a:spcBef>
                <a:spcPts val="600"/>
              </a:spcBef>
              <a:buFontTx/>
              <a:buAutoNum type="arabicParenR"/>
            </a:pPr>
            <a:r>
              <a:rPr lang="en-US" dirty="0" smtClean="0">
                <a:solidFill>
                  <a:srgbClr val="000000"/>
                </a:solidFill>
              </a:rPr>
              <a:t>People who live in certain institutions, (like a nursing home), or who require nursing care at home, or </a:t>
            </a:r>
          </a:p>
          <a:p>
            <a:pPr marL="287338" indent="-174625" defTabSz="965200" eaLnBrk="1" hangingPunct="1">
              <a:spcBef>
                <a:spcPts val="600"/>
              </a:spcBef>
              <a:buFontTx/>
              <a:buAutoNum type="arabicParenR"/>
            </a:pPr>
            <a:r>
              <a:rPr lang="en-US" dirty="0" smtClean="0">
                <a:solidFill>
                  <a:srgbClr val="000000"/>
                </a:solidFill>
              </a:rPr>
              <a:t>People who are eligible for both Medicare and Medicaid, or </a:t>
            </a:r>
          </a:p>
          <a:p>
            <a:pPr marL="287338" indent="-174625" defTabSz="965200" eaLnBrk="1" hangingPunct="1">
              <a:spcBef>
                <a:spcPts val="600"/>
              </a:spcBef>
              <a:buFontTx/>
              <a:buAutoNum type="arabicParenR"/>
            </a:pPr>
            <a:r>
              <a:rPr lang="en-US" dirty="0" smtClean="0">
                <a:solidFill>
                  <a:srgbClr val="000000"/>
                </a:solidFill>
              </a:rPr>
              <a:t>People who have one or more specific chronic or disabling conditions like diabetes, congestive heart failure, a mental health condition, or HIV/AIDS. </a:t>
            </a:r>
          </a:p>
          <a:p>
            <a:pPr marL="169863" indent="-169863" defTabSz="965200" eaLnBrk="1" hangingPunct="1">
              <a:spcBef>
                <a:spcPts val="600"/>
              </a:spcBef>
              <a:buFont typeface="Wingdings" pitchFamily="84" charset="2"/>
              <a:buChar char="§"/>
            </a:pPr>
            <a:r>
              <a:rPr lang="en-US" dirty="0" smtClean="0">
                <a:solidFill>
                  <a:srgbClr val="000000"/>
                </a:solidFill>
              </a:rPr>
              <a:t>Plans may further limit membership within these groups.  </a:t>
            </a:r>
          </a:p>
          <a:p>
            <a:pPr marL="169863" indent="-169863" defTabSz="965200" eaLnBrk="1" hangingPunct="1">
              <a:spcBef>
                <a:spcPts val="600"/>
              </a:spcBef>
              <a:buFont typeface="Wingdings" pitchFamily="84" charset="2"/>
              <a:buChar char="§"/>
            </a:pPr>
            <a:r>
              <a:rPr lang="en-US" dirty="0" smtClean="0">
                <a:solidFill>
                  <a:srgbClr val="000000"/>
                </a:solidFill>
              </a:rPr>
              <a:t>Plans should coordinate the services and providers you need to help you stay healthy and follow your doctor’s orders. </a:t>
            </a:r>
          </a:p>
          <a:p>
            <a:pPr marL="169863" indent="-169863" defTabSz="965200" eaLnBrk="1" hangingPunct="1">
              <a:spcBef>
                <a:spcPts val="600"/>
              </a:spcBef>
              <a:buFont typeface="Wingdings" pitchFamily="84" charset="2"/>
              <a:buChar char="§"/>
            </a:pPr>
            <a:r>
              <a:rPr lang="en-US" dirty="0" smtClean="0">
                <a:solidFill>
                  <a:srgbClr val="000000"/>
                </a:solidFill>
              </a:rPr>
              <a:t>If you have Medicare and Medicaid, your plan should make sure that all of the plan doctors or other health care providers you use accept Medicaid. </a:t>
            </a:r>
          </a:p>
          <a:p>
            <a:pPr marL="169863" indent="-169863" defTabSz="965200" eaLnBrk="1" hangingPunct="1">
              <a:spcBef>
                <a:spcPts val="600"/>
              </a:spcBef>
              <a:buFont typeface="Wingdings" pitchFamily="84" charset="2"/>
              <a:buChar char="§"/>
            </a:pPr>
            <a:r>
              <a:rPr lang="en-US" dirty="0" smtClean="0">
                <a:solidFill>
                  <a:srgbClr val="000000"/>
                </a:solidFill>
              </a:rPr>
              <a:t>If you live in an institution, make sure that plan doctors or other health care providers serve people where you live. </a:t>
            </a:r>
            <a:endParaRPr lang="en-US" dirty="0" smtClean="0"/>
          </a:p>
          <a:p>
            <a:pPr marL="0" lvl="1" indent="0" defTabSz="965200" eaLnBrk="1" hangingPunct="1">
              <a:spcBef>
                <a:spcPts val="625"/>
              </a:spcBef>
              <a:buFont typeface="Wingdings" pitchFamily="2" charset="2"/>
              <a:buNone/>
            </a:pPr>
            <a:r>
              <a:rPr lang="en-US" dirty="0" smtClean="0"/>
              <a:t>Medicare Advantage Plans can vary. Read individual plan materials carefully to make sure you understand the plan’s rules. You may want to contact the plan to find out if the service you need is covered and how much it costs. </a:t>
            </a:r>
          </a:p>
          <a:p>
            <a:pPr marL="7938" lvl="0" indent="0" defTabSz="965200" eaLnBrk="1" hangingPunct="1">
              <a:spcBef>
                <a:spcPts val="600"/>
              </a:spcBef>
              <a:buFontTx/>
              <a:buNone/>
            </a:pPr>
            <a:r>
              <a:rPr lang="en-US" dirty="0" smtClean="0"/>
              <a:t>Visit </a:t>
            </a:r>
            <a:r>
              <a:rPr lang="en-US" u="sng" dirty="0" smtClean="0"/>
              <a:t>www.medicare.gov</a:t>
            </a:r>
            <a:r>
              <a:rPr lang="en-US" dirty="0" smtClean="0"/>
              <a:t>, or call 1-800-MEDICARE (1-800-633-4227) to find plans in your area. TTY users should call 1‑877-486-2048. </a:t>
            </a:r>
            <a:endParaRPr lang="en-US" dirty="0"/>
          </a:p>
        </p:txBody>
      </p:sp>
      <p:sp>
        <p:nvSpPr>
          <p:cNvPr id="5632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95A708-573F-4E5C-B869-2D6DEEF2E552}" type="slidenum">
              <a:rPr lang="en-US">
                <a:ea typeface="ＭＳ Ｐゴシック" pitchFamily="84" charset="-128"/>
                <a:cs typeface="ＭＳ Ｐゴシック" pitchFamily="84" charset="-128"/>
              </a:rPr>
              <a:pPr fontAlgn="base">
                <a:spcBef>
                  <a:spcPct val="0"/>
                </a:spcBef>
                <a:spcAft>
                  <a:spcPct val="0"/>
                </a:spcAft>
                <a:defRPr/>
              </a:pPr>
              <a:t>25</a:t>
            </a:fld>
            <a:endParaRPr lang="en-US" dirty="0">
              <a:ea typeface="ＭＳ Ｐゴシック" pitchFamily="84" charset="-128"/>
              <a:cs typeface="ＭＳ Ｐゴシック" pitchFamily="84"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bwMode="auto">
          <a:noFill/>
          <a:ln>
            <a:solidFill>
              <a:srgbClr val="000000"/>
            </a:solidFill>
            <a:miter lim="800000"/>
            <a:headEnd/>
            <a:tailEnd/>
          </a:ln>
        </p:spPr>
      </p:sp>
      <p:sp>
        <p:nvSpPr>
          <p:cNvPr id="58370" name="Notes Placeholder 2"/>
          <p:cNvSpPr>
            <a:spLocks noGrp="1"/>
          </p:cNvSpPr>
          <p:nvPr>
            <p:ph type="body" idx="1"/>
          </p:nvPr>
        </p:nvSpPr>
        <p:spPr bwMode="auto">
          <a:xfrm>
            <a:off x="731838" y="4560888"/>
            <a:ext cx="6049962" cy="4319587"/>
          </a:xfrm>
          <a:noFill/>
        </p:spPr>
        <p:txBody>
          <a:bodyPr wrap="square" numCol="1" anchor="t" anchorCtr="0" compatLnSpc="1">
            <a:prstTxWarp prst="textNoShape">
              <a:avLst/>
            </a:prstTxWarp>
          </a:bodyPr>
          <a:lstStyle/>
          <a:p>
            <a:pPr marL="119063" indent="-119063" defTabSz="965200" eaLnBrk="1" hangingPunct="1">
              <a:spcBef>
                <a:spcPts val="600"/>
              </a:spcBef>
            </a:pPr>
            <a:r>
              <a:rPr lang="en-US" dirty="0" smtClean="0"/>
              <a:t>Other, less common types of Medicare Advantage Plans include</a:t>
            </a:r>
          </a:p>
          <a:p>
            <a:pPr marL="165100" lvl="1" indent="-165100" defTabSz="965200" eaLnBrk="1" hangingPunct="1">
              <a:spcBef>
                <a:spcPts val="600"/>
              </a:spcBef>
              <a:buFont typeface="Wingdings" pitchFamily="2" charset="2"/>
              <a:buChar char="§"/>
            </a:pPr>
            <a:r>
              <a:rPr lang="en-US" dirty="0" smtClean="0"/>
              <a:t>HMO Point of Service (HMOPOS) Plans—A plan that may allow you to get some services out-of-network for a higher cost. </a:t>
            </a:r>
          </a:p>
          <a:p>
            <a:pPr marL="165100" lvl="1" indent="-165100" defTabSz="965200" eaLnBrk="1" hangingPunct="1">
              <a:spcBef>
                <a:spcPts val="600"/>
              </a:spcBef>
              <a:buFont typeface="Wingdings" pitchFamily="2" charset="2"/>
              <a:buChar char="§"/>
            </a:pPr>
            <a:r>
              <a:rPr lang="en-US" dirty="0" smtClean="0"/>
              <a:t>Medical Savings Account (MSA) Plans—A plan that combines a high deductible health plan with a bank account. Medicare deposits money into the account, and you use the money to pay for your health care services. </a:t>
            </a:r>
          </a:p>
          <a:p>
            <a:pPr defTabSz="965200" eaLnBrk="1" hangingPunct="1">
              <a:spcBef>
                <a:spcPts val="600"/>
              </a:spcBef>
            </a:pPr>
            <a:r>
              <a:rPr lang="en-US" dirty="0" smtClean="0"/>
              <a:t>For more information about MSAs, visit </a:t>
            </a:r>
            <a:r>
              <a:rPr lang="en-US" dirty="0" smtClean="0">
                <a:hlinkClick r:id="rId3"/>
              </a:rPr>
              <a:t>www.medicare.gov/Publications/Pubs/pdf/11206.pdf</a:t>
            </a:r>
            <a:r>
              <a:rPr lang="en-US" dirty="0" smtClean="0"/>
              <a:t> to view the booklet, “Your Guide to Medicare Medical Savings Account Plans.” You can also call 1-800-MEDICARE (1-800-633-4227) to have a copy mailed to you. TTY users should call 1‑877‑486‑2048. </a:t>
            </a:r>
          </a:p>
          <a:p>
            <a:pPr marL="119063" indent="-119063" defTabSz="965200" eaLnBrk="1" hangingPunct="1">
              <a:spcBef>
                <a:spcPts val="625"/>
              </a:spcBef>
            </a:pPr>
            <a:endParaRPr lang="en-US" dirty="0"/>
          </a:p>
        </p:txBody>
      </p:sp>
      <p:sp>
        <p:nvSpPr>
          <p:cNvPr id="5837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A9058BB-9B71-4434-90F5-24A0F463E438}" type="slidenum">
              <a:rPr lang="en-US">
                <a:ea typeface="ＭＳ Ｐゴシック" pitchFamily="84" charset="-128"/>
                <a:cs typeface="ＭＳ Ｐゴシック" pitchFamily="84" charset="-128"/>
              </a:rPr>
              <a:pPr fontAlgn="base">
                <a:spcBef>
                  <a:spcPct val="0"/>
                </a:spcBef>
                <a:spcAft>
                  <a:spcPct val="0"/>
                </a:spcAft>
                <a:defRPr/>
              </a:pPr>
              <a:t>26</a:t>
            </a:fld>
            <a:endParaRPr lang="en-US" dirty="0">
              <a:ea typeface="ＭＳ Ｐゴシック" pitchFamily="84" charset="-128"/>
              <a:cs typeface="ＭＳ Ｐゴシック" pitchFamily="84"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90600" y="4419600"/>
            <a:ext cx="5638800" cy="4724400"/>
          </a:xfrm>
        </p:spPr>
        <p:txBody>
          <a:bodyPr>
            <a:normAutofit lnSpcReduction="10000"/>
          </a:bodyPr>
          <a:lstStyle/>
          <a:p>
            <a:pPr lvl="0">
              <a:spcBef>
                <a:spcPts val="600"/>
              </a:spcBef>
            </a:pPr>
            <a:r>
              <a:rPr lang="en-US" sz="1200" kern="1200" dirty="0" smtClean="0">
                <a:solidFill>
                  <a:schemeClr val="tx1"/>
                </a:solidFill>
                <a:latin typeface="+mn-lt"/>
                <a:ea typeface="+mn-ea"/>
                <a:cs typeface="+mn-cs"/>
              </a:rPr>
              <a:t>Network-based Medicare Advantage (MA) plans (e.g., HMO’s, PPO’s and PFFS plans with networks) can make changes to their network of contracted providers at any time during the year.  It is important to note that CMS has safeguards in place to ensure that Medicare beneficiaries are protected from medical care interruptions. </a:t>
            </a:r>
          </a:p>
          <a:p>
            <a:pPr lvl="1">
              <a:spcBef>
                <a:spcPts val="600"/>
              </a:spcBef>
            </a:pPr>
            <a:r>
              <a:rPr lang="en-US" sz="1200" kern="1200" dirty="0" smtClean="0">
                <a:solidFill>
                  <a:schemeClr val="tx1"/>
                </a:solidFill>
                <a:latin typeface="+mn-lt"/>
                <a:ea typeface="+mn-ea"/>
                <a:cs typeface="+mn-cs"/>
              </a:rPr>
              <a:t>As an example, CMS requires plans to maintain continuity of care for impacted enrollees by ensuring continuous access to medically necessary services, without interruption, should a Medicare beneficiary’s medical condition require it.</a:t>
            </a:r>
          </a:p>
          <a:p>
            <a:pPr lvl="0">
              <a:spcBef>
                <a:spcPts val="600"/>
              </a:spcBef>
            </a:pPr>
            <a:r>
              <a:rPr lang="en-US" sz="1200" kern="1200" dirty="0" smtClean="0">
                <a:solidFill>
                  <a:schemeClr val="tx1"/>
                </a:solidFill>
                <a:latin typeface="+mn-lt"/>
                <a:ea typeface="+mn-ea"/>
                <a:cs typeface="+mn-cs"/>
              </a:rPr>
              <a:t>When MA plans make changes to their networks, CMS also requires that they maintain adequate access to all medically necessary Medicare Parts A and B services through their remaining provider network. If the remaining network does not meet Medicare access and availability standards, plans must add new providers necessary to meet CMS’s access requirements.</a:t>
            </a:r>
          </a:p>
          <a:p>
            <a:pPr lvl="0">
              <a:spcBef>
                <a:spcPts val="600"/>
              </a:spcBef>
            </a:pPr>
            <a:r>
              <a:rPr lang="en-US" dirty="0" smtClean="0"/>
              <a:t>Also</a:t>
            </a:r>
            <a:r>
              <a:rPr lang="en-US" sz="1200" kern="1200" dirty="0" smtClean="0">
                <a:solidFill>
                  <a:schemeClr val="tx1"/>
                </a:solidFill>
                <a:latin typeface="+mn-lt"/>
                <a:ea typeface="+mn-ea"/>
                <a:cs typeface="+mn-cs"/>
              </a:rPr>
              <a:t>, when an MA plan make a change in its provider network, it must provide written notification to beneficiaries who are seen on a regular basis by the provider whose contract is terminating.  This notice must be given at least 30 days in advance of the termination date. In this notice, the plan must also provide a list of alternative providers and allow beneficiaries to choose another provider.</a:t>
            </a:r>
          </a:p>
          <a:p>
            <a:pPr lvl="0">
              <a:spcBef>
                <a:spcPts val="600"/>
              </a:spcBef>
            </a:pPr>
            <a:r>
              <a:rPr lang="en-US" sz="1200" kern="1200" dirty="0" smtClean="0">
                <a:solidFill>
                  <a:schemeClr val="tx1"/>
                </a:solidFill>
                <a:latin typeface="+mn-lt"/>
                <a:ea typeface="+mn-ea"/>
                <a:cs typeface="+mn-cs"/>
              </a:rPr>
              <a:t>Loss of a provider network during the year is not usually a basis for an Enrollment Exception/Special Election Period.  </a:t>
            </a:r>
          </a:p>
          <a:p>
            <a:pPr lvl="0">
              <a:spcBef>
                <a:spcPts val="600"/>
              </a:spcBef>
            </a:pPr>
            <a:r>
              <a:rPr lang="en-US" sz="1200" kern="1200" dirty="0" smtClean="0">
                <a:solidFill>
                  <a:schemeClr val="tx1"/>
                </a:solidFill>
                <a:latin typeface="+mn-lt"/>
                <a:ea typeface="+mn-ea"/>
                <a:cs typeface="+mn-cs"/>
              </a:rPr>
              <a:t>An MA organization and a contracting provider must provide at least 60 days written notice to each other before terminating a contract without cause.  A contract between an MA organization and a contracting provider may provide a requirement for notification of termination without cause for a longer period of time.  </a:t>
            </a:r>
          </a:p>
          <a:p>
            <a:pPr lvl="0">
              <a:spcBef>
                <a:spcPts val="600"/>
              </a:spcBef>
            </a:pPr>
            <a:r>
              <a:rPr lang="en-US" sz="1200" kern="1200" dirty="0" smtClean="0">
                <a:solidFill>
                  <a:schemeClr val="tx1"/>
                </a:solidFill>
                <a:latin typeface="+mn-lt"/>
                <a:ea typeface="+mn-ea"/>
                <a:cs typeface="+mn-cs"/>
              </a:rPr>
              <a:t>CMS does not get involved in contracting disputes.</a:t>
            </a:r>
          </a:p>
        </p:txBody>
      </p:sp>
      <p:sp>
        <p:nvSpPr>
          <p:cNvPr id="4" name="Slide Number Placeholder 3"/>
          <p:cNvSpPr>
            <a:spLocks noGrp="1"/>
          </p:cNvSpPr>
          <p:nvPr>
            <p:ph type="sldNum" sz="quarter" idx="10"/>
          </p:nvPr>
        </p:nvSpPr>
        <p:spPr/>
        <p:txBody>
          <a:bodyPr/>
          <a:lstStyle/>
          <a:p>
            <a:fld id="{666AA210-F09A-4D2C-988F-5E80B2706499}"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bwMode="auto">
          <a:noFill/>
        </p:spPr>
        <p:txBody>
          <a:bodyPr wrap="square" numCol="1" anchor="t" anchorCtr="0" compatLnSpc="1">
            <a:prstTxWarp prst="textNoShape">
              <a:avLst/>
            </a:prstTxWarp>
          </a:bodyPr>
          <a:lstStyle/>
          <a:p>
            <a:pPr marL="169863" indent="-169863" eaLnBrk="1" hangingPunct="1">
              <a:spcBef>
                <a:spcPts val="600"/>
              </a:spcBef>
            </a:pPr>
            <a:r>
              <a:rPr lang="en-US" dirty="0" smtClean="0"/>
              <a:t>Lesson 5, </a:t>
            </a:r>
            <a:r>
              <a:rPr lang="en-US" i="1" dirty="0" smtClean="0"/>
              <a:t>Other</a:t>
            </a:r>
            <a:r>
              <a:rPr lang="en-US" i="1" baseline="0" dirty="0" smtClean="0"/>
              <a:t> M</a:t>
            </a:r>
            <a:r>
              <a:rPr lang="en-US" i="1" dirty="0" smtClean="0"/>
              <a:t>edicare</a:t>
            </a:r>
            <a:r>
              <a:rPr lang="en-US" i="1" baseline="0" dirty="0" smtClean="0"/>
              <a:t> </a:t>
            </a:r>
            <a:r>
              <a:rPr lang="en-US" i="1" dirty="0" smtClean="0"/>
              <a:t>Plans,</a:t>
            </a:r>
            <a:r>
              <a:rPr lang="en-US" dirty="0" smtClean="0"/>
              <a:t> provides information on </a:t>
            </a:r>
          </a:p>
          <a:p>
            <a:pPr marL="169863" indent="-169863" eaLnBrk="1" hangingPunct="1">
              <a:spcBef>
                <a:spcPts val="600"/>
              </a:spcBef>
              <a:buFont typeface="Wingdings" pitchFamily="2" charset="2"/>
              <a:buChar char="§"/>
            </a:pPr>
            <a:r>
              <a:rPr lang="en-US" dirty="0" smtClean="0"/>
              <a:t>Medicare Cost Plans</a:t>
            </a:r>
          </a:p>
          <a:p>
            <a:pPr marL="169863" lvl="1" indent="-169863" eaLnBrk="1" hangingPunct="1">
              <a:spcBef>
                <a:spcPts val="600"/>
              </a:spcBef>
            </a:pPr>
            <a:r>
              <a:rPr lang="en-US" sz="1200" kern="1200" dirty="0" smtClean="0">
                <a:solidFill>
                  <a:schemeClr val="tx1"/>
                </a:solidFill>
                <a:effectLst/>
                <a:latin typeface="+mn-lt"/>
                <a:ea typeface="ＭＳ Ｐゴシック" pitchFamily="84" charset="-128"/>
                <a:cs typeface="+mn-cs"/>
              </a:rPr>
              <a:t>Medicare Innovation Projects (d</a:t>
            </a:r>
            <a:r>
              <a:rPr lang="en-US" dirty="0" smtClean="0"/>
              <a:t>emonstrations and pilot programs)</a:t>
            </a:r>
          </a:p>
          <a:p>
            <a:pPr marL="169863" lvl="1" indent="-169863" eaLnBrk="1" hangingPunct="1">
              <a:spcBef>
                <a:spcPts val="600"/>
              </a:spcBef>
            </a:pPr>
            <a:r>
              <a:rPr lang="en-US" dirty="0" smtClean="0"/>
              <a:t>PACE (Programs of All-inclusive Care for the Elderly)</a:t>
            </a:r>
          </a:p>
        </p:txBody>
      </p:sp>
      <p:sp>
        <p:nvSpPr>
          <p:cNvPr id="604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7787097-D756-4527-A1D1-42099186E56F}" type="slidenum">
              <a:rPr lang="en-US">
                <a:latin typeface="Arial" pitchFamily="84" charset="0"/>
                <a:ea typeface="ＭＳ Ｐゴシック" pitchFamily="84" charset="-128"/>
                <a:cs typeface="ＭＳ Ｐゴシック" pitchFamily="84" charset="-128"/>
              </a:rPr>
              <a:pPr fontAlgn="base">
                <a:spcBef>
                  <a:spcPct val="0"/>
                </a:spcBef>
                <a:spcAft>
                  <a:spcPct val="0"/>
                </a:spcAft>
              </a:pPr>
              <a:t>28</a:t>
            </a:fld>
            <a:endParaRPr lang="en-US"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2466" name="Rectangle 3"/>
          <p:cNvSpPr>
            <a:spLocks noGrp="1" noChangeArrowheads="1"/>
          </p:cNvSpPr>
          <p:nvPr>
            <p:ph type="body" idx="1"/>
          </p:nvPr>
        </p:nvSpPr>
        <p:spPr bwMode="auto">
          <a:xfrm>
            <a:off x="838200" y="4572001"/>
            <a:ext cx="5502275" cy="4389438"/>
          </a:xfrm>
          <a:noFill/>
        </p:spPr>
        <p:txBody>
          <a:bodyPr wrap="square" numCol="1" anchor="t" anchorCtr="0" compatLnSpc="1">
            <a:prstTxWarp prst="textNoShape">
              <a:avLst/>
            </a:prstTxWarp>
          </a:bodyPr>
          <a:lstStyle/>
          <a:p>
            <a:pPr defTabSz="965200" eaLnBrk="1" hangingPunct="1">
              <a:spcBef>
                <a:spcPts val="625"/>
              </a:spcBef>
            </a:pPr>
            <a:r>
              <a:rPr lang="en-US" dirty="0" smtClean="0"/>
              <a:t>Some types of Medicare health plans that provide health care coverage aren’t Medicare Advantage (MA)</a:t>
            </a:r>
            <a:r>
              <a:rPr lang="en-US" baseline="0" dirty="0" smtClean="0"/>
              <a:t> </a:t>
            </a:r>
            <a:r>
              <a:rPr lang="en-US" dirty="0" smtClean="0"/>
              <a:t>Plans but are still part of Medicare. Some of these plans provide Part A (Hospital Insurance) and/or Part B (Medical Insurance) coverage, and some also provide Part D (Medicare prescription drug) coverage.  These plans have some of the same rules as MA Plans. Some of these rules are explained briefly on the next few slides. However, each type of plan has special rules and exceptions, so you should contact any plans you’re interested in to get more details. </a:t>
            </a:r>
          </a:p>
          <a:p>
            <a:pPr defTabSz="965200" eaLnBrk="1" hangingPunct="1">
              <a:spcBef>
                <a:spcPts val="625"/>
              </a:spcBef>
            </a:pPr>
            <a:r>
              <a:rPr lang="en-US" dirty="0" smtClean="0"/>
              <a:t>These plans include</a:t>
            </a:r>
          </a:p>
          <a:p>
            <a:pPr marL="165100" lvl="1" indent="-165100" defTabSz="965200" eaLnBrk="1" hangingPunct="1">
              <a:spcBef>
                <a:spcPts val="625"/>
              </a:spcBef>
              <a:buFont typeface="Wingdings" pitchFamily="2" charset="2"/>
              <a:buChar char="§"/>
            </a:pPr>
            <a:r>
              <a:rPr lang="en-US" dirty="0" smtClean="0"/>
              <a:t>Medicare Cost Plans—similar to a HMO, but services received outside the plan are covered under Original Medicare</a:t>
            </a:r>
          </a:p>
          <a:p>
            <a:pPr marL="165100" lvl="1" indent="-165100" defTabSz="965200" eaLnBrk="1" hangingPunct="1">
              <a:spcBef>
                <a:spcPts val="625"/>
              </a:spcBef>
              <a:buFont typeface="Wingdings" pitchFamily="2" charset="2"/>
              <a:buChar char="§"/>
            </a:pPr>
            <a:r>
              <a:rPr lang="en-US" sz="1200" kern="1200" dirty="0" smtClean="0">
                <a:solidFill>
                  <a:schemeClr val="tx1"/>
                </a:solidFill>
                <a:effectLst/>
                <a:latin typeface="+mn-lt"/>
                <a:ea typeface="ＭＳ Ｐゴシック" pitchFamily="84" charset="-128"/>
                <a:cs typeface="+mn-cs"/>
              </a:rPr>
              <a:t>Medicare Innovation Projects</a:t>
            </a:r>
            <a:r>
              <a:rPr lang="en-US" dirty="0" smtClean="0"/>
              <a:t>—special projects such as demonstrations and pilot</a:t>
            </a:r>
            <a:r>
              <a:rPr lang="en-US" baseline="0" dirty="0" smtClean="0"/>
              <a:t> programs</a:t>
            </a:r>
            <a:r>
              <a:rPr lang="en-US" dirty="0" smtClean="0"/>
              <a:t> that test possible future improvements in Medicare coverage, costs, and quality of care </a:t>
            </a:r>
          </a:p>
          <a:p>
            <a:pPr marL="165100" lvl="1" indent="-165100" defTabSz="965200" eaLnBrk="1" hangingPunct="1">
              <a:spcBef>
                <a:spcPts val="625"/>
              </a:spcBef>
              <a:buFont typeface="Wingdings" pitchFamily="2" charset="2"/>
              <a:buChar char="§"/>
            </a:pPr>
            <a:r>
              <a:rPr lang="en-US" dirty="0" smtClean="0"/>
              <a:t>PACE (Programs of All-inclusive Care for the Elderly)—combine medical, social, and long-term care services for frail elderly people</a:t>
            </a:r>
          </a:p>
          <a:p>
            <a:pPr marL="457200" indent="-457200" defTabSz="965200" eaLnBrk="1" hangingPunct="1">
              <a:spcBef>
                <a:spcPts val="625"/>
              </a:spcBef>
            </a:pPr>
            <a:r>
              <a:rPr lang="en-US" b="1" dirty="0" smtClean="0"/>
              <a:t>NOTE:</a:t>
            </a:r>
            <a:r>
              <a:rPr lang="en-US" dirty="0" smtClean="0"/>
              <a:t>  The next several slides provide a brief overview of each of the types of other Medicare plans. You are encouraged to insert slides and information specific to the plans available in your area.</a:t>
            </a:r>
          </a:p>
        </p:txBody>
      </p:sp>
      <p:sp>
        <p:nvSpPr>
          <p:cNvPr id="62467"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BB3444FD-7785-407F-BFCF-7D8AD651F449}"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29</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noTextEdi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marL="169863" indent="-169863" eaLnBrk="1" hangingPunct="1">
              <a:lnSpc>
                <a:spcPct val="150000"/>
              </a:lnSpc>
              <a:spcBef>
                <a:spcPct val="0"/>
              </a:spcBef>
            </a:pPr>
            <a:r>
              <a:rPr lang="en-US" dirty="0" smtClean="0">
                <a:ea typeface="Arial" pitchFamily="84" charset="0"/>
                <a:cs typeface="Arial" pitchFamily="84" charset="0"/>
              </a:rPr>
              <a:t>This module includes lessons on:</a:t>
            </a:r>
            <a:r>
              <a:rPr lang="en-US" baseline="0" dirty="0" smtClean="0">
                <a:ea typeface="Arial" pitchFamily="84" charset="0"/>
                <a:cs typeface="Arial" pitchFamily="84" charset="0"/>
              </a:rPr>
              <a:t> </a:t>
            </a:r>
            <a:endParaRPr lang="en-US" dirty="0" smtClean="0">
              <a:ea typeface="Arial" pitchFamily="84" charset="0"/>
              <a:cs typeface="Arial" pitchFamily="84" charset="0"/>
            </a:endParaRPr>
          </a:p>
          <a:p>
            <a:pPr marL="169863" indent="-169863" eaLnBrk="1" hangingPunct="1">
              <a:lnSpc>
                <a:spcPct val="150000"/>
              </a:lnSpc>
              <a:spcBef>
                <a:spcPct val="0"/>
              </a:spcBef>
              <a:buFont typeface="Calibri" pitchFamily="84" charset="0"/>
              <a:buAutoNum type="arabicPeriod"/>
            </a:pPr>
            <a:r>
              <a:rPr lang="en-US" dirty="0" smtClean="0">
                <a:ea typeface="Arial" pitchFamily="84" charset="0"/>
                <a:cs typeface="Arial" pitchFamily="84" charset="0"/>
              </a:rPr>
              <a:t>Medicare Advantage (MA) Plan Overview</a:t>
            </a:r>
          </a:p>
          <a:p>
            <a:pPr marL="169863" indent="-169863" eaLnBrk="1" hangingPunct="1">
              <a:lnSpc>
                <a:spcPct val="150000"/>
              </a:lnSpc>
              <a:spcBef>
                <a:spcPct val="0"/>
              </a:spcBef>
              <a:buFont typeface="Calibri" pitchFamily="84" charset="0"/>
              <a:buAutoNum type="arabicPeriod"/>
            </a:pPr>
            <a:r>
              <a:rPr lang="en-US" dirty="0" smtClean="0">
                <a:ea typeface="Arial" pitchFamily="84" charset="0"/>
                <a:cs typeface="Arial" pitchFamily="84" charset="0"/>
              </a:rPr>
              <a:t>Eligibility</a:t>
            </a:r>
            <a:r>
              <a:rPr lang="en-US" baseline="0" dirty="0" smtClean="0">
                <a:ea typeface="Arial" pitchFamily="84" charset="0"/>
                <a:cs typeface="Arial" pitchFamily="84" charset="0"/>
              </a:rPr>
              <a:t> and </a:t>
            </a:r>
            <a:r>
              <a:rPr lang="en-US" dirty="0" smtClean="0">
                <a:ea typeface="Arial" pitchFamily="84" charset="0"/>
                <a:cs typeface="Arial" pitchFamily="84" charset="0"/>
              </a:rPr>
              <a:t>Enrollment Requirements</a:t>
            </a:r>
          </a:p>
          <a:p>
            <a:pPr marL="169863" indent="-169863" eaLnBrk="1" hangingPunct="1">
              <a:lnSpc>
                <a:spcPct val="150000"/>
              </a:lnSpc>
              <a:spcBef>
                <a:spcPct val="0"/>
              </a:spcBef>
              <a:buFont typeface="Calibri" pitchFamily="84" charset="0"/>
              <a:buAutoNum type="arabicPeriod"/>
            </a:pPr>
            <a:r>
              <a:rPr lang="en-US" dirty="0" smtClean="0">
                <a:ea typeface="Arial" pitchFamily="84" charset="0"/>
                <a:cs typeface="Arial" pitchFamily="84" charset="0"/>
              </a:rPr>
              <a:t>How MA Plans Work</a:t>
            </a:r>
          </a:p>
          <a:p>
            <a:pPr marL="169863" indent="-169863" eaLnBrk="1" hangingPunct="1">
              <a:lnSpc>
                <a:spcPct val="150000"/>
              </a:lnSpc>
              <a:spcBef>
                <a:spcPct val="0"/>
              </a:spcBef>
              <a:buFont typeface="Calibri" pitchFamily="84" charset="0"/>
              <a:buAutoNum type="arabicPeriod"/>
            </a:pPr>
            <a:r>
              <a:rPr lang="en-US" dirty="0" smtClean="0">
                <a:ea typeface="Arial" pitchFamily="84" charset="0"/>
                <a:cs typeface="Arial" pitchFamily="84" charset="0"/>
              </a:rPr>
              <a:t>Types of MA Plans</a:t>
            </a:r>
          </a:p>
          <a:p>
            <a:pPr marL="169863" indent="-169863" eaLnBrk="1" hangingPunct="1">
              <a:lnSpc>
                <a:spcPct val="150000"/>
              </a:lnSpc>
              <a:spcBef>
                <a:spcPct val="0"/>
              </a:spcBef>
              <a:buFont typeface="Calibri" pitchFamily="84" charset="0"/>
              <a:buAutoNum type="arabicPeriod"/>
            </a:pPr>
            <a:r>
              <a:rPr lang="en-US" dirty="0" smtClean="0">
                <a:ea typeface="Arial" pitchFamily="84" charset="0"/>
                <a:cs typeface="Arial" pitchFamily="84" charset="0"/>
              </a:rPr>
              <a:t>Other Medicare Plans</a:t>
            </a:r>
          </a:p>
          <a:p>
            <a:pPr marL="169863" indent="-169863" eaLnBrk="1" hangingPunct="1">
              <a:lnSpc>
                <a:spcPct val="150000"/>
              </a:lnSpc>
              <a:spcBef>
                <a:spcPct val="0"/>
              </a:spcBef>
              <a:buFont typeface="Calibri" pitchFamily="84" charset="0"/>
              <a:buAutoNum type="arabicPeriod"/>
            </a:pPr>
            <a:r>
              <a:rPr lang="en-US" dirty="0" smtClean="0">
                <a:ea typeface="Arial" pitchFamily="84" charset="0"/>
                <a:cs typeface="Arial" pitchFamily="84" charset="0"/>
              </a:rPr>
              <a:t>Rights, Protections, and Appeals</a:t>
            </a:r>
          </a:p>
          <a:p>
            <a:pPr marL="169863" indent="-169863" eaLnBrk="1" hangingPunct="1">
              <a:lnSpc>
                <a:spcPct val="150000"/>
              </a:lnSpc>
              <a:spcBef>
                <a:spcPct val="0"/>
              </a:spcBef>
              <a:buFont typeface="Calibri" pitchFamily="84" charset="0"/>
              <a:buAutoNum type="arabicPeriod"/>
            </a:pPr>
            <a:r>
              <a:rPr lang="en-US" dirty="0" smtClean="0">
                <a:ea typeface="Arial" pitchFamily="84" charset="0"/>
                <a:cs typeface="Arial" pitchFamily="84" charset="0"/>
              </a:rPr>
              <a:t>Medicare Marketing Guidelines (MMG)</a:t>
            </a:r>
          </a:p>
          <a:p>
            <a:pPr marL="169863" indent="-169863" eaLnBrk="1" hangingPunct="1">
              <a:lnSpc>
                <a:spcPct val="150000"/>
              </a:lnSpc>
              <a:spcBef>
                <a:spcPct val="0"/>
              </a:spcBef>
              <a:buFont typeface="Calibri" pitchFamily="84" charset="0"/>
              <a:buAutoNum type="arabicPeriod"/>
            </a:pPr>
            <a:r>
              <a:rPr lang="en-US" dirty="0" smtClean="0">
                <a:ea typeface="Arial" pitchFamily="84" charset="0"/>
                <a:cs typeface="Arial" pitchFamily="84" charset="0"/>
              </a:rPr>
              <a:t>Resources for More Information</a:t>
            </a:r>
          </a:p>
          <a:p>
            <a:pPr marL="169863" indent="-169863" eaLnBrk="1" hangingPunct="1">
              <a:lnSpc>
                <a:spcPct val="150000"/>
              </a:lnSpc>
              <a:spcBef>
                <a:spcPct val="0"/>
              </a:spcBef>
            </a:pPr>
            <a:endParaRPr lang="en-US" dirty="0" smtClean="0">
              <a:ea typeface="Arial" pitchFamily="84" charset="0"/>
              <a:cs typeface="Arial" pitchFamily="84" charset="0"/>
            </a:endParaRPr>
          </a:p>
          <a:p>
            <a:pPr marL="169863" indent="-169863" eaLnBrk="1" hangingPunct="1">
              <a:spcBef>
                <a:spcPct val="0"/>
              </a:spcBef>
              <a:buFont typeface="Calibri" pitchFamily="84" charset="0"/>
              <a:buAutoNum type="arabicPeriod"/>
            </a:pPr>
            <a:endParaRPr lang="en-US" dirty="0" smtClean="0"/>
          </a:p>
        </p:txBody>
      </p:sp>
      <p:sp>
        <p:nvSpPr>
          <p:cNvPr id="133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C1D7467-85DE-409D-B0BA-3B4A2159E096}" type="slidenum">
              <a:rPr lang="en-US">
                <a:latin typeface="Arial" pitchFamily="84" charset="0"/>
                <a:ea typeface="ＭＳ Ｐゴシック" pitchFamily="84" charset="-128"/>
                <a:cs typeface="ＭＳ Ｐゴシック" pitchFamily="84" charset="-128"/>
              </a:rPr>
              <a:pPr fontAlgn="base">
                <a:spcBef>
                  <a:spcPct val="0"/>
                </a:spcBef>
                <a:spcAft>
                  <a:spcPct val="0"/>
                </a:spcAft>
              </a:pPr>
              <a:t>3</a:t>
            </a:fld>
            <a:endParaRPr lang="en-US"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4514" name="Rectangle 3"/>
          <p:cNvSpPr>
            <a:spLocks noGrp="1" noChangeArrowheads="1"/>
          </p:cNvSpPr>
          <p:nvPr>
            <p:ph type="body" idx="1"/>
          </p:nvPr>
        </p:nvSpPr>
        <p:spPr bwMode="auto">
          <a:xfrm>
            <a:off x="784225" y="4640263"/>
            <a:ext cx="5746750" cy="4321175"/>
          </a:xfrm>
          <a:noFill/>
        </p:spPr>
        <p:txBody>
          <a:bodyPr wrap="square" numCol="1" anchor="t" anchorCtr="0" compatLnSpc="1">
            <a:prstTxWarp prst="textNoShape">
              <a:avLst/>
            </a:prstTxWarp>
          </a:bodyPr>
          <a:lstStyle/>
          <a:p>
            <a:pPr eaLnBrk="1" hangingPunct="1">
              <a:spcBef>
                <a:spcPts val="625"/>
              </a:spcBef>
            </a:pPr>
            <a:r>
              <a:rPr lang="en-US" dirty="0" smtClean="0"/>
              <a:t>Medicare Cost Plans are a type of Medicare health plan available only in certain areas of the country. </a:t>
            </a:r>
          </a:p>
          <a:p>
            <a:pPr eaLnBrk="1" hangingPunct="1">
              <a:spcBef>
                <a:spcPts val="625"/>
              </a:spcBef>
            </a:pPr>
            <a:r>
              <a:rPr lang="en-US" dirty="0" smtClean="0"/>
              <a:t>Medicare Cost Plans work like this: </a:t>
            </a:r>
          </a:p>
          <a:p>
            <a:pPr marL="169863" lvl="1" indent="-169863" eaLnBrk="1" hangingPunct="1">
              <a:spcBef>
                <a:spcPts val="625"/>
              </a:spcBef>
              <a:buFont typeface="Wingdings" pitchFamily="2" charset="2"/>
              <a:buChar char="§"/>
            </a:pPr>
            <a:r>
              <a:rPr lang="en-US" dirty="0" smtClean="0"/>
              <a:t>You can join even if you only have Part B. </a:t>
            </a:r>
          </a:p>
          <a:p>
            <a:pPr marL="169863" lvl="1" indent="-169863" eaLnBrk="1" hangingPunct="1">
              <a:spcBef>
                <a:spcPts val="625"/>
              </a:spcBef>
              <a:buFont typeface="Wingdings" pitchFamily="2" charset="2"/>
              <a:buChar char="§"/>
            </a:pPr>
            <a:r>
              <a:rPr lang="en-US" dirty="0" smtClean="0"/>
              <a:t>If you go to a non-network provider, the services are covered under Original Medicare. You would pay the Part B premium, and the Part A and Part B coinsurance and deductibles.</a:t>
            </a:r>
          </a:p>
          <a:p>
            <a:pPr marL="169863" lvl="1" indent="-169863" eaLnBrk="1" hangingPunct="1">
              <a:spcBef>
                <a:spcPts val="625"/>
              </a:spcBef>
              <a:buFont typeface="Wingdings" pitchFamily="2" charset="2"/>
              <a:buChar char="§"/>
            </a:pPr>
            <a:r>
              <a:rPr lang="en-US" dirty="0" smtClean="0"/>
              <a:t>You can join a Medicare Cost Plan any time it is accepting new members.</a:t>
            </a:r>
          </a:p>
          <a:p>
            <a:pPr marL="169863" lvl="1" indent="-169863" eaLnBrk="1" hangingPunct="1">
              <a:spcBef>
                <a:spcPts val="625"/>
              </a:spcBef>
              <a:buFont typeface="Wingdings" pitchFamily="2" charset="2"/>
              <a:buChar char="§"/>
            </a:pPr>
            <a:r>
              <a:rPr lang="en-US" dirty="0" smtClean="0"/>
              <a:t>You can leave a Medicare Cost Plan any time and return to Original Medicare.</a:t>
            </a:r>
          </a:p>
          <a:p>
            <a:pPr marL="169863" lvl="1" indent="-169863" eaLnBrk="1" hangingPunct="1">
              <a:spcBef>
                <a:spcPts val="625"/>
              </a:spcBef>
              <a:buFont typeface="Wingdings" pitchFamily="2" charset="2"/>
              <a:buChar char="§"/>
            </a:pPr>
            <a:r>
              <a:rPr lang="en-US" dirty="0" smtClean="0"/>
              <a:t>You can either get your Medicare prescription drug coverage from the plan (if offered), or you can buy a Medicare prescription drug plan to add prescription drug coverage. You can only add or drop Medicare Prescription Drug coverage at certain times. </a:t>
            </a:r>
          </a:p>
          <a:p>
            <a:pPr marL="0" lvl="1" indent="0" eaLnBrk="1" hangingPunct="1">
              <a:spcBef>
                <a:spcPts val="625"/>
              </a:spcBef>
              <a:buNone/>
            </a:pPr>
            <a:r>
              <a:rPr lang="en-US" dirty="0" smtClean="0"/>
              <a:t>For more information about Medicare Cost Plans, contact the plan you’re interested in. Your State Health Insurance Assistance Program (SHIP) can also give you more information. You can also visit </a:t>
            </a:r>
            <a:r>
              <a:rPr lang="en-US" dirty="0" smtClean="0">
                <a:hlinkClick r:id="rId3"/>
              </a:rPr>
              <a:t>www.medicare.gov</a:t>
            </a:r>
            <a:r>
              <a:rPr lang="en-US" dirty="0" smtClean="0"/>
              <a:t> on the web.</a:t>
            </a:r>
          </a:p>
        </p:txBody>
      </p:sp>
      <p:sp>
        <p:nvSpPr>
          <p:cNvPr id="64515"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38A40834-7907-442F-8A16-F5D95C48AB7B}"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30</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6562" name="Rectangle 3"/>
          <p:cNvSpPr>
            <a:spLocks noGrp="1" noChangeArrowheads="1"/>
          </p:cNvSpPr>
          <p:nvPr>
            <p:ph type="body" idx="1"/>
          </p:nvPr>
        </p:nvSpPr>
        <p:spPr bwMode="auto">
          <a:xfrm>
            <a:off x="838200" y="4572001"/>
            <a:ext cx="6019800" cy="4389438"/>
          </a:xfrm>
          <a:noFill/>
        </p:spPr>
        <p:txBody>
          <a:bodyPr wrap="square" numCol="1" anchor="t" anchorCtr="0" compatLnSpc="1">
            <a:prstTxWarp prst="textNoShape">
              <a:avLst/>
            </a:prstTxWarp>
          </a:bodyPr>
          <a:lstStyle/>
          <a:p>
            <a:pPr marL="0" marR="0" indent="0" algn="l" defTabSz="914400" rtl="0" eaLnBrk="1" fontAlgn="base" latinLnBrk="0" hangingPunct="1">
              <a:spcBef>
                <a:spcPts val="600"/>
              </a:spcBef>
              <a:spcAft>
                <a:spcPct val="0"/>
              </a:spcAft>
              <a:buClrTx/>
              <a:buSzTx/>
              <a:buFontTx/>
              <a:buNone/>
              <a:tabLst/>
              <a:defRPr/>
            </a:pPr>
            <a:r>
              <a:rPr lang="en-US" dirty="0" smtClean="0"/>
              <a:t>Medicare </a:t>
            </a:r>
            <a:r>
              <a:rPr lang="en-US" sz="1200" dirty="0" smtClean="0"/>
              <a:t>Innovation Projects</a:t>
            </a:r>
            <a:r>
              <a:rPr lang="en-US" sz="1200" baseline="0" dirty="0" smtClean="0"/>
              <a:t> </a:t>
            </a:r>
            <a:r>
              <a:rPr lang="en-US" dirty="0" smtClean="0"/>
              <a:t>and Pilot Programs are special projects that test improvements in Medicare coverage, payment, and quality of care. They are usually for a specific group of people and/or are offered only in specific areas. Some follow Medicare Advantage Plan rules, but others don’t. The results of innovation</a:t>
            </a:r>
            <a:r>
              <a:rPr lang="en-US" baseline="0" dirty="0" smtClean="0"/>
              <a:t> projects</a:t>
            </a:r>
            <a:r>
              <a:rPr lang="en-US" dirty="0" smtClean="0"/>
              <a:t> have helped shape many of the changes in Medicare over the years. </a:t>
            </a:r>
          </a:p>
          <a:p>
            <a:pPr eaLnBrk="1" hangingPunct="1">
              <a:spcBef>
                <a:spcPts val="600"/>
              </a:spcBef>
            </a:pPr>
            <a:r>
              <a:rPr lang="en-US" dirty="0" smtClean="0"/>
              <a:t>Check with the innovation</a:t>
            </a:r>
            <a:r>
              <a:rPr lang="en-US" baseline="0" dirty="0" smtClean="0"/>
              <a:t> project</a:t>
            </a:r>
            <a:r>
              <a:rPr lang="en-US" dirty="0" smtClean="0"/>
              <a:t> or pilot program for more information about how it works. </a:t>
            </a:r>
          </a:p>
          <a:p>
            <a:pPr eaLnBrk="1" hangingPunct="1">
              <a:spcBef>
                <a:spcPts val="600"/>
              </a:spcBef>
            </a:pPr>
            <a:r>
              <a:rPr lang="en-US" dirty="0" smtClean="0"/>
              <a:t>To find more information, visit </a:t>
            </a:r>
            <a:r>
              <a:rPr lang="en-US" dirty="0" smtClean="0">
                <a:hlinkClick r:id="rId3"/>
              </a:rPr>
              <a:t>www.cms.gov/DemoProjectsEvalRpts/</a:t>
            </a:r>
            <a:r>
              <a:rPr lang="en-US" dirty="0" smtClean="0"/>
              <a:t> or </a:t>
            </a:r>
            <a:r>
              <a:rPr lang="en-US" dirty="0" smtClean="0">
                <a:hlinkClick r:id="rId4"/>
              </a:rPr>
              <a:t>www.medicare.gov</a:t>
            </a:r>
            <a:r>
              <a:rPr lang="en-US" dirty="0" smtClean="0"/>
              <a:t> on the web, or call 1-800-MEDICARE (1-800-633-4227). TTY users should call 1-877-486-2048.</a:t>
            </a:r>
          </a:p>
          <a:p>
            <a:pPr eaLnBrk="1" hangingPunct="1">
              <a:spcBef>
                <a:spcPts val="600"/>
              </a:spcBef>
            </a:pPr>
            <a:r>
              <a:rPr lang="en-US" b="1" dirty="0" smtClean="0"/>
              <a:t>NOTE:</a:t>
            </a:r>
            <a:r>
              <a:rPr lang="en-US" dirty="0" smtClean="0"/>
              <a:t>  Instructor may add state specific content or provide an example.</a:t>
            </a:r>
          </a:p>
        </p:txBody>
      </p:sp>
      <p:sp>
        <p:nvSpPr>
          <p:cNvPr id="66563"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881A5C5C-2EED-43EE-A595-E21405C8BAC9}"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31</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8610" name="Rectangle 3"/>
          <p:cNvSpPr>
            <a:spLocks noGrp="1" noChangeArrowheads="1"/>
          </p:cNvSpPr>
          <p:nvPr>
            <p:ph type="body" idx="1"/>
          </p:nvPr>
        </p:nvSpPr>
        <p:spPr bwMode="auto">
          <a:xfrm>
            <a:off x="838200" y="4572001"/>
            <a:ext cx="5638800" cy="4389438"/>
          </a:xfrm>
          <a:noFill/>
        </p:spPr>
        <p:txBody>
          <a:bodyPr wrap="square" numCol="1" anchor="t" anchorCtr="0" compatLnSpc="1">
            <a:prstTxWarp prst="textNoShape">
              <a:avLst/>
            </a:prstTxWarp>
          </a:bodyPr>
          <a:lstStyle/>
          <a:p>
            <a:pPr eaLnBrk="1" hangingPunct="1">
              <a:spcBef>
                <a:spcPts val="600"/>
              </a:spcBef>
            </a:pPr>
            <a:r>
              <a:rPr lang="en-US" dirty="0" smtClean="0"/>
              <a:t>Programs of All-inclusive Care for the Elderly (PACE) combine medical, social, and long-term care services for frail elderly people who live in and get health care in the community. PACE programs provide all medically-necessary services, including prescription drugs. PACE might be a better choice for some people instead of getting care through a nursing home. PACE is a joint Medicare and Medicaid program that may be available in states that have chosen it as an optional Medicaid benefit, and the qualifications for PACE vary from state to state. </a:t>
            </a:r>
          </a:p>
          <a:p>
            <a:pPr eaLnBrk="1" hangingPunct="1">
              <a:spcBef>
                <a:spcPts val="600"/>
              </a:spcBef>
            </a:pPr>
            <a:r>
              <a:rPr lang="en-US" dirty="0" smtClean="0"/>
              <a:t>Call your state Medical Assistance (Medicaid) office to find out about eligibility and if a PACE site is near you. </a:t>
            </a:r>
          </a:p>
          <a:p>
            <a:pPr eaLnBrk="1" hangingPunct="1">
              <a:spcBef>
                <a:spcPts val="600"/>
              </a:spcBef>
            </a:pPr>
            <a:r>
              <a:rPr lang="en-US" b="1" dirty="0" smtClean="0"/>
              <a:t>NOTE:</a:t>
            </a:r>
            <a:r>
              <a:rPr lang="en-US" dirty="0" smtClean="0"/>
              <a:t>  Instructor may highlight local plans.</a:t>
            </a:r>
          </a:p>
        </p:txBody>
      </p:sp>
      <p:sp>
        <p:nvSpPr>
          <p:cNvPr id="68611"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7653E7C8-0DA5-48AB-8A95-693D44576E42}"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32</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noTextEdit="1"/>
          </p:cNvSpPr>
          <p:nvPr>
            <p:ph type="sldImg"/>
          </p:nvPr>
        </p:nvSpPr>
        <p:spPr bwMode="auto">
          <a:noFill/>
          <a:ln>
            <a:solidFill>
              <a:srgbClr val="000000"/>
            </a:solidFill>
            <a:miter lim="800000"/>
            <a:headEnd/>
            <a:tailEnd/>
          </a:ln>
        </p:spPr>
      </p:sp>
      <p:sp>
        <p:nvSpPr>
          <p:cNvPr id="70658" name="Notes Placeholder 2"/>
          <p:cNvSpPr>
            <a:spLocks noGrp="1"/>
          </p:cNvSpPr>
          <p:nvPr>
            <p:ph type="body" idx="1"/>
          </p:nvPr>
        </p:nvSpPr>
        <p:spPr bwMode="auto">
          <a:noFill/>
        </p:spPr>
        <p:txBody>
          <a:bodyPr wrap="square" numCol="1" anchor="t" anchorCtr="0" compatLnSpc="1">
            <a:prstTxWarp prst="textNoShape">
              <a:avLst/>
            </a:prstTxWarp>
          </a:bodyPr>
          <a:lstStyle/>
          <a:p>
            <a:pPr marL="169863" indent="-169863" eaLnBrk="1" hangingPunct="1">
              <a:spcBef>
                <a:spcPts val="600"/>
              </a:spcBef>
            </a:pPr>
            <a:r>
              <a:rPr lang="en-US" dirty="0" smtClean="0"/>
              <a:t>Lesson 6, </a:t>
            </a:r>
            <a:r>
              <a:rPr lang="en-US" i="1" dirty="0" smtClean="0"/>
              <a:t>Other Medicare Plans,</a:t>
            </a:r>
            <a:r>
              <a:rPr lang="en-US" dirty="0" smtClean="0"/>
              <a:t> provides information on </a:t>
            </a:r>
          </a:p>
          <a:p>
            <a:pPr marL="171450" indent="-171450" eaLnBrk="1" hangingPunct="1">
              <a:lnSpc>
                <a:spcPct val="90000"/>
              </a:lnSpc>
              <a:spcBef>
                <a:spcPts val="625"/>
              </a:spcBef>
              <a:buFont typeface="Wingdings" pitchFamily="84" charset="2"/>
              <a:buChar char="§"/>
            </a:pPr>
            <a:r>
              <a:rPr lang="en-US" dirty="0" smtClean="0">
                <a:ea typeface="Arial" pitchFamily="84" charset="0"/>
                <a:cs typeface="Arial" pitchFamily="84" charset="0"/>
              </a:rPr>
              <a:t>Guaranteed Rights and Protections</a:t>
            </a:r>
          </a:p>
          <a:p>
            <a:pPr marL="171450" indent="-171450" eaLnBrk="1" hangingPunct="1">
              <a:lnSpc>
                <a:spcPct val="90000"/>
              </a:lnSpc>
              <a:spcBef>
                <a:spcPts val="625"/>
              </a:spcBef>
              <a:buFont typeface="Wingdings" pitchFamily="84" charset="2"/>
              <a:buChar char="§"/>
            </a:pPr>
            <a:r>
              <a:rPr lang="en-US" dirty="0" smtClean="0">
                <a:ea typeface="Arial" pitchFamily="84" charset="0"/>
                <a:cs typeface="Arial" pitchFamily="84" charset="0"/>
              </a:rPr>
              <a:t>Appeals </a:t>
            </a:r>
          </a:p>
          <a:p>
            <a:pPr marL="171450" indent="-171450" eaLnBrk="1" hangingPunct="1">
              <a:lnSpc>
                <a:spcPct val="90000"/>
              </a:lnSpc>
              <a:spcBef>
                <a:spcPts val="625"/>
              </a:spcBef>
              <a:buFont typeface="Wingdings" pitchFamily="84" charset="2"/>
              <a:buChar char="§"/>
            </a:pPr>
            <a:r>
              <a:rPr lang="en-US" dirty="0" smtClean="0">
                <a:ea typeface="Arial" pitchFamily="84" charset="0"/>
                <a:cs typeface="Arial" pitchFamily="84" charset="0"/>
              </a:rPr>
              <a:t>Required Notices</a:t>
            </a:r>
            <a:endParaRPr lang="en-US" dirty="0" smtClean="0"/>
          </a:p>
          <a:p>
            <a:pPr marL="119063" indent="-119063" eaLnBrk="1" hangingPunct="1">
              <a:lnSpc>
                <a:spcPct val="90000"/>
              </a:lnSpc>
              <a:spcBef>
                <a:spcPts val="625"/>
              </a:spcBef>
            </a:pPr>
            <a:endParaRPr lang="en-US" dirty="0" smtClean="0"/>
          </a:p>
        </p:txBody>
      </p:sp>
      <p:sp>
        <p:nvSpPr>
          <p:cNvPr id="706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4BFC0DC-7EB7-4343-9EE1-1346DFA990A6}" type="slidenum">
              <a:rPr lang="en-US">
                <a:latin typeface="Arial" pitchFamily="84" charset="0"/>
                <a:ea typeface="ＭＳ Ｐゴシック" pitchFamily="84" charset="-128"/>
                <a:cs typeface="ＭＳ Ｐゴシック" pitchFamily="84" charset="-128"/>
              </a:rPr>
              <a:pPr fontAlgn="base">
                <a:spcBef>
                  <a:spcPct val="0"/>
                </a:spcBef>
                <a:spcAft>
                  <a:spcPct val="0"/>
                </a:spcAft>
              </a:pPr>
              <a:t>33</a:t>
            </a:fld>
            <a:endParaRPr lang="en-US"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2706" name="Rectangle 3"/>
          <p:cNvSpPr>
            <a:spLocks noGrp="1" noChangeArrowheads="1"/>
          </p:cNvSpPr>
          <p:nvPr>
            <p:ph type="body" idx="1"/>
          </p:nvPr>
        </p:nvSpPr>
        <p:spPr bwMode="auto">
          <a:xfrm>
            <a:off x="974725" y="4572001"/>
            <a:ext cx="5365750" cy="4389438"/>
          </a:xfrm>
          <a:noFill/>
        </p:spPr>
        <p:txBody>
          <a:bodyPr wrap="square" numCol="1" anchor="t" anchorCtr="0" compatLnSpc="1">
            <a:prstTxWarp prst="textNoShape">
              <a:avLst/>
            </a:prstTxWarp>
          </a:bodyPr>
          <a:lstStyle/>
          <a:p>
            <a:pPr indent="1588" eaLnBrk="1" hangingPunct="1">
              <a:spcBef>
                <a:spcPts val="600"/>
              </a:spcBef>
            </a:pPr>
            <a:r>
              <a:rPr lang="en-US" dirty="0" smtClean="0"/>
              <a:t>All people with Medicare have certain guaranteed rights and protections. You have these rights and protections whether you are in Original Medicare, in an Medicare Advantage Plan or other Medicare plan, have a Medicare drug plan, or have a Medigap policy. </a:t>
            </a:r>
          </a:p>
          <a:p>
            <a:pPr indent="1588" eaLnBrk="1" hangingPunct="1">
              <a:spcBef>
                <a:spcPts val="600"/>
              </a:spcBef>
            </a:pPr>
            <a:r>
              <a:rPr lang="en-US" dirty="0" smtClean="0"/>
              <a:t>The following rights are guaranteed:</a:t>
            </a:r>
          </a:p>
          <a:p>
            <a:pPr marL="168275" lvl="1" indent="-168275" eaLnBrk="1" hangingPunct="1">
              <a:spcBef>
                <a:spcPts val="600"/>
              </a:spcBef>
              <a:buFont typeface="Wingdings" pitchFamily="2" charset="2"/>
              <a:buChar char="§"/>
            </a:pPr>
            <a:r>
              <a:rPr lang="en-US" dirty="0" smtClean="0"/>
              <a:t>To get the health care services you need</a:t>
            </a:r>
          </a:p>
          <a:p>
            <a:pPr marL="168275" lvl="1" indent="-168275" eaLnBrk="1" hangingPunct="1">
              <a:spcBef>
                <a:spcPts val="600"/>
              </a:spcBef>
              <a:buFont typeface="Wingdings" pitchFamily="2" charset="2"/>
              <a:buChar char="§"/>
            </a:pPr>
            <a:r>
              <a:rPr lang="en-US" dirty="0" smtClean="0"/>
              <a:t>To receive easy-to-understand information</a:t>
            </a:r>
          </a:p>
          <a:p>
            <a:pPr marL="168275" lvl="1" indent="-168275" eaLnBrk="1" hangingPunct="1">
              <a:spcBef>
                <a:spcPts val="600"/>
              </a:spcBef>
              <a:buFont typeface="Wingdings" pitchFamily="2" charset="2"/>
              <a:buChar char="§"/>
            </a:pPr>
            <a:r>
              <a:rPr lang="en-US" dirty="0" smtClean="0"/>
              <a:t>To have your personal medical information kept private</a:t>
            </a:r>
          </a:p>
        </p:txBody>
      </p:sp>
      <p:sp>
        <p:nvSpPr>
          <p:cNvPr id="72707"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885B13D3-D0D1-4E7C-827B-C5275B208801}"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34</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7"/>
          <p:cNvSpPr txBox="1">
            <a:spLocks noGrp="1" noChangeArrowheads="1"/>
          </p:cNvSpPr>
          <p:nvPr/>
        </p:nvSpPr>
        <p:spPr bwMode="auto">
          <a:xfrm>
            <a:off x="4144963" y="9120188"/>
            <a:ext cx="2844800" cy="481012"/>
          </a:xfrm>
          <a:prstGeom prst="rect">
            <a:avLst/>
          </a:prstGeom>
          <a:noFill/>
          <a:ln w="9525">
            <a:noFill/>
            <a:miter lim="800000"/>
            <a:headEnd/>
            <a:tailEnd/>
          </a:ln>
        </p:spPr>
        <p:txBody>
          <a:bodyPr lIns="96272" tIns="48133" rIns="96272" bIns="48133" anchor="b">
            <a:prstTxWarp prst="textNoShape">
              <a:avLst/>
            </a:prstTxWarp>
          </a:bodyPr>
          <a:lstStyle/>
          <a:p>
            <a:pPr algn="r" defTabSz="962025"/>
            <a:fld id="{6E7CD119-B5BC-43C7-BCCF-A8C4CF9DF314}" type="slidenum">
              <a:rPr lang="en-US" sz="1200">
                <a:latin typeface="Times New Roman" pitchFamily="84" charset="0"/>
              </a:rPr>
              <a:pPr algn="r" defTabSz="962025"/>
              <a:t>35</a:t>
            </a:fld>
            <a:endParaRPr lang="en-US" sz="1200" dirty="0">
              <a:latin typeface="Times New Roman" pitchFamily="84" charset="0"/>
            </a:endParaRPr>
          </a:p>
        </p:txBody>
      </p:sp>
      <p:sp>
        <p:nvSpPr>
          <p:cNvPr id="74754" name="Rectangle 2"/>
          <p:cNvSpPr>
            <a:spLocks noGrp="1" noRot="1" noChangeAspect="1" noChangeArrowheads="1" noTextEdit="1"/>
          </p:cNvSpPr>
          <p:nvPr>
            <p:ph type="sldImg"/>
          </p:nvPr>
        </p:nvSpPr>
        <p:spPr bwMode="auto">
          <a:xfrm>
            <a:off x="1260475" y="720725"/>
            <a:ext cx="4797425" cy="3598863"/>
          </a:xfrm>
          <a:noFill/>
          <a:ln>
            <a:solidFill>
              <a:srgbClr val="000000"/>
            </a:solidFill>
            <a:miter lim="800000"/>
            <a:headEnd/>
            <a:tailEnd/>
          </a:ln>
        </p:spPr>
      </p:sp>
      <p:sp>
        <p:nvSpPr>
          <p:cNvPr id="74755" name="Rectangle 3"/>
          <p:cNvSpPr>
            <a:spLocks noGrp="1" noChangeArrowheads="1"/>
          </p:cNvSpPr>
          <p:nvPr>
            <p:ph type="body" idx="1"/>
          </p:nvPr>
        </p:nvSpPr>
        <p:spPr bwMode="auto">
          <a:xfrm>
            <a:off x="609600" y="4495801"/>
            <a:ext cx="6172200" cy="4522788"/>
          </a:xfrm>
          <a:noFill/>
        </p:spPr>
        <p:txBody>
          <a:bodyPr wrap="square" lIns="96272" tIns="48133" rIns="96272" bIns="48133" numCol="1" anchor="t" anchorCtr="0" compatLnSpc="1">
            <a:prstTxWarp prst="textNoShape">
              <a:avLst/>
            </a:prstTxWarp>
            <a:normAutofit fontScale="92500" lnSpcReduction="10000"/>
          </a:bodyPr>
          <a:lstStyle/>
          <a:p>
            <a:pPr eaLnBrk="1" hangingPunct="1">
              <a:lnSpc>
                <a:spcPct val="110000"/>
              </a:lnSpc>
              <a:spcBef>
                <a:spcPts val="600"/>
              </a:spcBef>
            </a:pPr>
            <a:r>
              <a:rPr lang="en-US" dirty="0" smtClean="0"/>
              <a:t>If you’re in a Medicare health plan, in addition to the rights and protections previously described, you have the right to: </a:t>
            </a:r>
          </a:p>
          <a:p>
            <a:pPr marL="171450" lvl="1" indent="-171450" eaLnBrk="1" hangingPunct="1">
              <a:lnSpc>
                <a:spcPct val="110000"/>
              </a:lnSpc>
              <a:spcBef>
                <a:spcPts val="600"/>
              </a:spcBef>
              <a:buFont typeface="Wingdings" pitchFamily="2" charset="2"/>
              <a:buChar char="§"/>
            </a:pPr>
            <a:r>
              <a:rPr lang="en-US" dirty="0" smtClean="0"/>
              <a:t>Choose health care providers in the plan so you can get covered health care. </a:t>
            </a:r>
          </a:p>
          <a:p>
            <a:pPr marL="171450" lvl="1" indent="-171450" eaLnBrk="1" hangingPunct="1">
              <a:lnSpc>
                <a:spcPct val="110000"/>
              </a:lnSpc>
              <a:spcBef>
                <a:spcPts val="600"/>
              </a:spcBef>
              <a:buFont typeface="Wingdings" pitchFamily="2" charset="2"/>
              <a:buChar char="§"/>
            </a:pPr>
            <a:r>
              <a:rPr lang="en-US" dirty="0" smtClean="0"/>
              <a:t>Get a treatment plan from your doctor if you have a complex or serious medical condition. A treatment plan lets you directly see a specialist within the plan as many times as you and your doctor think you need to. Women have the right to go directly to a women’s health care specialist within the plan without a referral for routine and preventive health care services. </a:t>
            </a:r>
          </a:p>
          <a:p>
            <a:pPr marL="171450" lvl="1" indent="-171450" eaLnBrk="1" hangingPunct="1">
              <a:lnSpc>
                <a:spcPct val="110000"/>
              </a:lnSpc>
              <a:spcBef>
                <a:spcPts val="600"/>
              </a:spcBef>
              <a:buFont typeface="Wingdings" pitchFamily="2" charset="2"/>
              <a:buChar char="§"/>
            </a:pPr>
            <a:r>
              <a:rPr lang="en-US" dirty="0" smtClean="0"/>
              <a:t>Know how your doctors are paid if you ask your plan. Medicare doesn’t allow a plan to pay doctors in a way that interferes with you getting needed care.</a:t>
            </a:r>
          </a:p>
          <a:p>
            <a:pPr marL="171450" lvl="1" indent="-171450" eaLnBrk="1" hangingPunct="1">
              <a:lnSpc>
                <a:spcPct val="110000"/>
              </a:lnSpc>
              <a:spcBef>
                <a:spcPts val="600"/>
              </a:spcBef>
              <a:buFont typeface="Wingdings" pitchFamily="2" charset="2"/>
              <a:buChar char="§"/>
            </a:pPr>
            <a:r>
              <a:rPr lang="en-US" dirty="0" smtClean="0"/>
              <a:t>A fair, efficient, and timely appeals process to resolve payment and coverage disputes with your plan. You have the right to ask your plan to provide or pay for a service you think should be covered, provided, or continued. </a:t>
            </a:r>
          </a:p>
          <a:p>
            <a:pPr marL="171450" lvl="1" indent="-171450" eaLnBrk="1" hangingPunct="1">
              <a:lnSpc>
                <a:spcPct val="110000"/>
              </a:lnSpc>
              <a:spcBef>
                <a:spcPts val="600"/>
              </a:spcBef>
              <a:buFont typeface="Wingdings" pitchFamily="2" charset="2"/>
              <a:buChar char="§"/>
            </a:pPr>
            <a:r>
              <a:rPr lang="en-US" dirty="0" smtClean="0"/>
              <a:t>File a grievance about other concerns or problems with your plan, e.g., if you believe your plan hours of operation should be different, or there aren’t enough specialists in the plan to meet your needs. Check your plan membership materials or call your plan to find out how to file a grievance. </a:t>
            </a:r>
          </a:p>
          <a:p>
            <a:pPr marL="171450" lvl="1" indent="-171450" eaLnBrk="1" hangingPunct="1">
              <a:lnSpc>
                <a:spcPct val="110000"/>
              </a:lnSpc>
              <a:spcBef>
                <a:spcPts val="600"/>
              </a:spcBef>
              <a:buFont typeface="Wingdings" pitchFamily="2" charset="2"/>
              <a:buChar char="§"/>
            </a:pPr>
            <a:r>
              <a:rPr lang="en-US" dirty="0" smtClean="0"/>
              <a:t>Get a coverage decision or coverage information from your plan before getting a service to find out if it will be covered or to get information about your coverage rules. You can also call your plan if you have questions about home health care rights and protections. Your plan must tell you if you ask. </a:t>
            </a:r>
          </a:p>
          <a:p>
            <a:pPr marL="171450" lvl="1" indent="-171450" eaLnBrk="1" hangingPunct="1">
              <a:lnSpc>
                <a:spcPct val="110000"/>
              </a:lnSpc>
              <a:spcBef>
                <a:spcPts val="600"/>
              </a:spcBef>
              <a:buFont typeface="Wingdings" pitchFamily="2" charset="2"/>
              <a:buChar char="§"/>
            </a:pPr>
            <a:r>
              <a:rPr lang="en-US" dirty="0" smtClean="0"/>
              <a:t>Privacy of personal health information. For more information about your rights to privacy, look in your plan materials, or call your plan.</a:t>
            </a:r>
          </a:p>
          <a:p>
            <a:pPr marL="0" lvl="0" indent="-104775" eaLnBrk="1" hangingPunct="1">
              <a:lnSpc>
                <a:spcPct val="110000"/>
              </a:lnSpc>
              <a:spcBef>
                <a:spcPts val="600"/>
              </a:spcBef>
              <a:buFontTx/>
              <a:buNone/>
            </a:pPr>
            <a:r>
              <a:rPr lang="en-US" dirty="0" smtClean="0"/>
              <a:t>For more information, read your plan’s membership materials or call your plan. </a:t>
            </a:r>
          </a:p>
          <a:p>
            <a:pPr marL="119063" indent="-119063" eaLnBrk="1" hangingPunct="1">
              <a:spcBef>
                <a:spcPct val="0"/>
              </a:spcBef>
              <a:buFont typeface="Wingdings" pitchFamily="84" charset="2"/>
              <a:buChar char="§"/>
            </a:pPr>
            <a:endParaRPr lang="en-US" sz="1300" dirty="0" smtClean="0"/>
          </a:p>
          <a:p>
            <a:pPr marL="119063" indent="-119063" eaLnBrk="1" hangingPunct="1">
              <a:spcBef>
                <a:spcPct val="0"/>
              </a:spcBef>
            </a:pPr>
            <a:endParaRPr lang="en-US"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Rot="1" noChangeAspect="1" noChangeArrowheads="1" noTextEdit="1"/>
          </p:cNvSpPr>
          <p:nvPr>
            <p:ph type="sldImg"/>
          </p:nvPr>
        </p:nvSpPr>
        <p:spPr bwMode="auto">
          <a:xfrm>
            <a:off x="1260475" y="720725"/>
            <a:ext cx="4797425" cy="3598863"/>
          </a:xfrm>
          <a:noFill/>
          <a:ln>
            <a:solidFill>
              <a:srgbClr val="000000"/>
            </a:solidFill>
            <a:miter lim="800000"/>
            <a:headEnd/>
            <a:tailEnd/>
          </a:ln>
        </p:spPr>
      </p:sp>
      <p:sp>
        <p:nvSpPr>
          <p:cNvPr id="76802" name="Rectangle 3"/>
          <p:cNvSpPr>
            <a:spLocks noGrp="1" noChangeArrowheads="1"/>
          </p:cNvSpPr>
          <p:nvPr>
            <p:ph type="body" idx="1"/>
          </p:nvPr>
        </p:nvSpPr>
        <p:spPr bwMode="auto">
          <a:xfrm>
            <a:off x="838200" y="4495800"/>
            <a:ext cx="5502275" cy="4384675"/>
          </a:xfrm>
          <a:noFill/>
        </p:spPr>
        <p:txBody>
          <a:bodyPr wrap="square" numCol="1" anchor="t" anchorCtr="0" compatLnSpc="1">
            <a:prstTxWarp prst="textNoShape">
              <a:avLst/>
            </a:prstTxWarp>
          </a:bodyPr>
          <a:lstStyle/>
          <a:p>
            <a:pPr eaLnBrk="1" hangingPunct="1">
              <a:spcBef>
                <a:spcPts val="625"/>
              </a:spcBef>
            </a:pPr>
            <a:r>
              <a:rPr lang="en-US" dirty="0" smtClean="0"/>
              <a:t>The plan must tell you in writing how to appeal. You can appeal if your plan will not pay for, does not allow, stops or reduces a course of treatment that you think should be covered or provided. If you think your health could be seriously harmed by waiting for a decision about a service, you should ask the plan for an expedited appeal decision.</a:t>
            </a:r>
          </a:p>
          <a:p>
            <a:pPr eaLnBrk="1" hangingPunct="1">
              <a:spcBef>
                <a:spcPts val="625"/>
              </a:spcBef>
            </a:pPr>
            <a:r>
              <a:rPr lang="en-US" dirty="0" smtClean="0"/>
              <a:t>If a request for an expedited decision is requested or supported by a doctor, the plan must make a decision within 72 hours. You or the plan may extend the time-frame up to 14 days to get more medical information. After an appeal is filed, the plan will review its decision. Then, if the plan does not decide in your favor, an independent organization that works for Medicare—not for the plan—reviews the decision. See the plan membership materials or contact the plan for details about your Medicare appeal rights.</a:t>
            </a:r>
          </a:p>
        </p:txBody>
      </p:sp>
      <p:sp>
        <p:nvSpPr>
          <p:cNvPr id="76803"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D1A56198-DFF1-43F5-83EA-3240E4FF4E6F}"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36</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ts val="600"/>
              </a:spcBef>
            </a:pPr>
            <a:r>
              <a:rPr lang="en-US" dirty="0" smtClean="0"/>
              <a:t>This chart shows the appeal process for Medicare Advantage Plan or other Medicare health plan enrollees. The time frames differ depending on whether you are requesting a standard appeal, or if you qualify for an expedited (fast) appeal. </a:t>
            </a:r>
          </a:p>
          <a:p>
            <a:pPr>
              <a:spcBef>
                <a:spcPts val="600"/>
              </a:spcBef>
            </a:pPr>
            <a:r>
              <a:rPr lang="en-US" dirty="0" smtClean="0"/>
              <a:t>If you ask your plan to provide or pay for an item or service and your request is denied, you can appeal the plan’s initial decision (the “organization determination”). You will get a notice explaining why your plan denied your request and instructions on how to appeal your plan’s decision. </a:t>
            </a:r>
          </a:p>
          <a:p>
            <a:pPr>
              <a:spcBef>
                <a:spcPts val="600"/>
              </a:spcBef>
            </a:pPr>
            <a:r>
              <a:rPr lang="en-US" dirty="0" smtClean="0"/>
              <a:t>There are five levels of appeal. If you disagree with the decision made at any level of the process, you can go to the next level if you meet the requirements for doing so. </a:t>
            </a:r>
          </a:p>
          <a:p>
            <a:pPr>
              <a:spcBef>
                <a:spcPts val="600"/>
              </a:spcBef>
            </a:pPr>
            <a:r>
              <a:rPr lang="en-US" dirty="0" smtClean="0"/>
              <a:t>After each level, you will get instructions on how to proceed to the next level of appeal. The five levels are of</a:t>
            </a:r>
            <a:r>
              <a:rPr lang="en-US" baseline="0" dirty="0" smtClean="0"/>
              <a:t> appeal are</a:t>
            </a:r>
            <a:endParaRPr lang="en-US" dirty="0" smtClean="0"/>
          </a:p>
          <a:p>
            <a:pPr lvl="1">
              <a:spcBef>
                <a:spcPts val="600"/>
              </a:spcBef>
            </a:pPr>
            <a:r>
              <a:rPr lang="en-US" dirty="0" smtClean="0"/>
              <a:t>Reconsideration by the plan</a:t>
            </a:r>
          </a:p>
          <a:p>
            <a:pPr lvl="1">
              <a:spcBef>
                <a:spcPts val="600"/>
              </a:spcBef>
            </a:pPr>
            <a:r>
              <a:rPr lang="en-US" dirty="0" smtClean="0"/>
              <a:t>Reconsideration by the Independent Review Entity (IRE)</a:t>
            </a:r>
          </a:p>
          <a:p>
            <a:pPr lvl="1">
              <a:spcBef>
                <a:spcPts val="600"/>
              </a:spcBef>
            </a:pPr>
            <a:r>
              <a:rPr lang="en-US" dirty="0" smtClean="0"/>
              <a:t>Hearing with the Administrative Law Judge (ALJ)</a:t>
            </a:r>
          </a:p>
          <a:p>
            <a:pPr lvl="1">
              <a:spcBef>
                <a:spcPts val="600"/>
              </a:spcBef>
            </a:pPr>
            <a:r>
              <a:rPr lang="en-US" dirty="0" smtClean="0"/>
              <a:t>Review by the Medicare Appeals Council (MAC)</a:t>
            </a:r>
          </a:p>
          <a:p>
            <a:pPr lvl="1">
              <a:spcBef>
                <a:spcPts val="600"/>
              </a:spcBef>
            </a:pPr>
            <a:r>
              <a:rPr lang="en-US" dirty="0" smtClean="0"/>
              <a:t>Review by a Federal district court</a:t>
            </a:r>
          </a:p>
          <a:p>
            <a:pPr>
              <a:spcBef>
                <a:spcPts val="600"/>
              </a:spcBef>
              <a:buFont typeface="Wingdings" pitchFamily="2" charset="2"/>
              <a:buNone/>
            </a:pPr>
            <a:r>
              <a:rPr lang="en-US" b="1" dirty="0" smtClean="0"/>
              <a:t>NOTE:</a:t>
            </a:r>
            <a:r>
              <a:rPr lang="en-US" dirty="0" smtClean="0"/>
              <a:t> This chart is available as a handout in the corresponding workbook (see Appendix B).</a:t>
            </a:r>
            <a:r>
              <a:rPr lang="en-US" b="1" dirty="0" smtClean="0"/>
              <a:t> </a:t>
            </a:r>
            <a:endParaRPr lang="en-US" dirty="0" smtClean="0"/>
          </a:p>
        </p:txBody>
      </p:sp>
      <p:sp>
        <p:nvSpPr>
          <p:cNvPr id="901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61A5BFE-E0B7-485B-B305-9C1E9796BF4E}" type="slidenum">
              <a:rPr lang="en-US" smtClean="0"/>
              <a:pPr/>
              <a:t>37</a:t>
            </a:fld>
            <a:endParaRPr lang="en-US" dirty="0"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a:spLocks noGrp="1" noRot="1" noChangeAspect="1" noChangeArrowheads="1" noTextEdit="1"/>
          </p:cNvSpPr>
          <p:nvPr>
            <p:ph type="sldImg"/>
          </p:nvPr>
        </p:nvSpPr>
        <p:spPr bwMode="auto">
          <a:xfrm>
            <a:off x="1257300" y="720725"/>
            <a:ext cx="4797425" cy="3598863"/>
          </a:xfrm>
          <a:noFill/>
          <a:ln>
            <a:solidFill>
              <a:srgbClr val="000000"/>
            </a:solidFill>
            <a:miter lim="800000"/>
            <a:headEnd/>
            <a:tailEnd/>
          </a:ln>
        </p:spPr>
      </p:sp>
      <p:sp>
        <p:nvSpPr>
          <p:cNvPr id="80898" name="Rectangle 3"/>
          <p:cNvSpPr>
            <a:spLocks noGrp="1" noChangeArrowheads="1"/>
          </p:cNvSpPr>
          <p:nvPr>
            <p:ph type="body" idx="1"/>
          </p:nvPr>
        </p:nvSpPr>
        <p:spPr bwMode="auto">
          <a:xfrm>
            <a:off x="838200" y="4560888"/>
            <a:ext cx="5638800" cy="4319587"/>
          </a:xfrm>
          <a:noFill/>
        </p:spPr>
        <p:txBody>
          <a:bodyPr wrap="square" lIns="96272" tIns="48133" rIns="96272" bIns="48133" numCol="1" anchor="t" anchorCtr="0" compatLnSpc="1">
            <a:prstTxWarp prst="textNoShape">
              <a:avLst/>
            </a:prstTxWarp>
          </a:bodyPr>
          <a:lstStyle/>
          <a:p>
            <a:pPr eaLnBrk="1" hangingPunct="1">
              <a:spcBef>
                <a:spcPts val="600"/>
              </a:spcBef>
            </a:pPr>
            <a:r>
              <a:rPr lang="en-US" dirty="0" smtClean="0"/>
              <a:t>With the Medicare Health Plan Fast Appeals Process</a:t>
            </a:r>
          </a:p>
          <a:p>
            <a:pPr marL="165100" lvl="1" indent="-165100" eaLnBrk="1" hangingPunct="1">
              <a:spcBef>
                <a:spcPts val="600"/>
              </a:spcBef>
              <a:buFont typeface="Wingdings" pitchFamily="2" charset="2"/>
              <a:buChar char="§"/>
            </a:pPr>
            <a:r>
              <a:rPr lang="en-US" dirty="0" smtClean="0"/>
              <a:t>You have the right to ask your plan to provide or pay for a Medicare-covered service you think should be continued in a skilled nursing facility, from a home health agency, or in a comprehensive outpatient rehabilitation facility. </a:t>
            </a:r>
          </a:p>
          <a:p>
            <a:pPr marL="165100" lvl="1" indent="-165100" eaLnBrk="1" hangingPunct="1">
              <a:spcBef>
                <a:spcPts val="600"/>
              </a:spcBef>
              <a:buFont typeface="Wingdings" pitchFamily="2" charset="2"/>
              <a:buChar char="§"/>
            </a:pPr>
            <a:r>
              <a:rPr lang="en-US" dirty="0" smtClean="0"/>
              <a:t>Your provider must deliver a </a:t>
            </a:r>
            <a:r>
              <a:rPr lang="en-US" i="1" dirty="0" smtClean="0"/>
              <a:t>Notice of Medicare Non-Coverage </a:t>
            </a:r>
            <a:r>
              <a:rPr lang="en-US" dirty="0" smtClean="0"/>
              <a:t>at least 2 days before Medicare-covered skilled nursing facility (SNF), comprehensive outpatient rehabilitation facility (CORF), or home health aide (HHA) care will end.</a:t>
            </a:r>
          </a:p>
          <a:p>
            <a:pPr eaLnBrk="1" hangingPunct="1">
              <a:spcBef>
                <a:spcPts val="600"/>
              </a:spcBef>
            </a:pPr>
            <a:r>
              <a:rPr lang="en-US" dirty="0" smtClean="0"/>
              <a:t>If you think services are ending too soon, contact your Quality Improvement Organization (QIO) no later than noon the day before Medicare-covered services end to request a fast appeal. See your notice for how to contact your QIO and for other important information.</a:t>
            </a:r>
          </a:p>
          <a:p>
            <a:pPr marL="0" lvl="0" indent="-111125" eaLnBrk="1" hangingPunct="1">
              <a:spcBef>
                <a:spcPts val="600"/>
              </a:spcBef>
              <a:buFont typeface="Wingdings" pitchFamily="2" charset="2"/>
              <a:buNone/>
            </a:pPr>
            <a:r>
              <a:rPr lang="en-US" dirty="0" smtClean="0"/>
              <a:t>The QIO must notify you of its decision by close of business of the day after it receives all necessary information.</a:t>
            </a:r>
          </a:p>
          <a:p>
            <a:pPr marL="0" lvl="0" indent="-111125" eaLnBrk="1" hangingPunct="1">
              <a:spcBef>
                <a:spcPts val="600"/>
              </a:spcBef>
              <a:buFontTx/>
              <a:buNone/>
            </a:pPr>
            <a:r>
              <a:rPr lang="en-US" dirty="0" smtClean="0"/>
              <a:t>The plan must give you a </a:t>
            </a:r>
            <a:r>
              <a:rPr lang="en-US" i="1" dirty="0" smtClean="0"/>
              <a:t>Detailed Explanation of Non-Coverage</a:t>
            </a:r>
            <a:r>
              <a:rPr lang="en-US" dirty="0" smtClean="0"/>
              <a:t>. This notice will explain why the coverage is being discontinued.</a:t>
            </a:r>
          </a:p>
          <a:p>
            <a:pPr marL="0" lvl="0" indent="-111125" eaLnBrk="1" hangingPunct="1">
              <a:spcBef>
                <a:spcPts val="600"/>
              </a:spcBef>
              <a:buFontTx/>
              <a:buNone/>
            </a:pPr>
            <a:r>
              <a:rPr lang="en-US" dirty="0" smtClean="0"/>
              <a:t>You have the right to ask for a reconsideration by the QIO if you are dissatisfied with the results of the fast appeal.</a:t>
            </a:r>
          </a:p>
          <a:p>
            <a:pPr marL="165100" indent="-50800" eaLnBrk="1" hangingPunct="1">
              <a:spcBef>
                <a:spcPts val="313"/>
              </a:spcBef>
              <a:buFont typeface="Wingdings" pitchFamily="2" charset="2"/>
              <a:buChar char="§"/>
            </a:pPr>
            <a:endParaRPr lang="en-US" dirty="0" smtClean="0"/>
          </a:p>
        </p:txBody>
      </p:sp>
      <p:sp>
        <p:nvSpPr>
          <p:cNvPr id="80899"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5D6F5164-0091-4B53-BB3A-4954CEE16641}"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38</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2946" name="Rectangle 3"/>
          <p:cNvSpPr>
            <a:spLocks noGrp="1" noChangeArrowheads="1"/>
          </p:cNvSpPr>
          <p:nvPr>
            <p:ph type="body" idx="1"/>
          </p:nvPr>
        </p:nvSpPr>
        <p:spPr bwMode="auto">
          <a:xfrm>
            <a:off x="838200" y="4640263"/>
            <a:ext cx="5410200" cy="4321175"/>
          </a:xfrm>
          <a:noFill/>
        </p:spPr>
        <p:txBody>
          <a:bodyPr wrap="square" numCol="1" anchor="t" anchorCtr="0" compatLnSpc="1">
            <a:prstTxWarp prst="textNoShape">
              <a:avLst/>
            </a:prstTxWarp>
          </a:bodyPr>
          <a:lstStyle/>
          <a:p>
            <a:pPr eaLnBrk="1" hangingPunct="1">
              <a:spcBef>
                <a:spcPts val="600"/>
              </a:spcBef>
            </a:pPr>
            <a:r>
              <a:rPr lang="en-US" dirty="0" smtClean="0"/>
              <a:t>For inpatient hospital appeals, the provider or plan must provide a </a:t>
            </a:r>
            <a:r>
              <a:rPr lang="en-US" i="1" dirty="0" smtClean="0"/>
              <a:t>Notice of Discharge and Medicare Appeal Rights (NODMAR)</a:t>
            </a:r>
            <a:r>
              <a:rPr lang="en-US" dirty="0" smtClean="0"/>
              <a:t> at least the day before services end if you disagree with the discharge decision, or if the provider or plan is lowering the level of your care within the same facility. </a:t>
            </a:r>
          </a:p>
          <a:p>
            <a:pPr eaLnBrk="1" hangingPunct="1">
              <a:spcBef>
                <a:spcPts val="600"/>
              </a:spcBef>
            </a:pPr>
            <a:r>
              <a:rPr lang="en-US" dirty="0" smtClean="0"/>
              <a:t>You can then appeal by sending a request to the Quality Improvement Organization (QIO) by noon of the first day after receiving the NODMAR. The decision from the QIO is usually received within 2 days. You remain in the hospital pending the QIO’s decision, and generally incur no financial liability.</a:t>
            </a:r>
          </a:p>
          <a:p>
            <a:pPr eaLnBrk="1" hangingPunct="1">
              <a:spcBef>
                <a:spcPts val="600"/>
              </a:spcBef>
            </a:pPr>
            <a:r>
              <a:rPr lang="en-US" dirty="0" smtClean="0"/>
              <a:t>However, you should be aware that you could be financially liable for inpatient hospital services provided after noon of the day after the QIO gives its decision. You may leave the hospital on or before that time and avoid any possible financial liability.</a:t>
            </a:r>
          </a:p>
          <a:p>
            <a:pPr eaLnBrk="1" hangingPunct="1">
              <a:spcBef>
                <a:spcPts val="600"/>
              </a:spcBef>
            </a:pPr>
            <a:r>
              <a:rPr lang="en-US" dirty="0" smtClean="0"/>
              <a:t>More information on the notice is available at </a:t>
            </a:r>
            <a:r>
              <a:rPr lang="en-US" dirty="0" smtClean="0">
                <a:hlinkClick r:id="rId3"/>
              </a:rPr>
              <a:t>www.cms.gov/Transmittals/Downloads/R4QIO.pdf</a:t>
            </a:r>
            <a:r>
              <a:rPr lang="en-US" dirty="0" smtClean="0"/>
              <a:t> </a:t>
            </a:r>
          </a:p>
        </p:txBody>
      </p:sp>
      <p:sp>
        <p:nvSpPr>
          <p:cNvPr id="82947"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44157011-7E3F-4027-B4FC-61CCDAAD0314}"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39</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114300" indent="-114300" eaLnBrk="1" hangingPunct="1">
              <a:lnSpc>
                <a:spcPct val="150000"/>
              </a:lnSpc>
              <a:spcBef>
                <a:spcPct val="0"/>
              </a:spcBef>
            </a:pPr>
            <a:r>
              <a:rPr lang="en-US" dirty="0" smtClean="0">
                <a:ea typeface="Arial" pitchFamily="84" charset="0"/>
                <a:cs typeface="Arial" pitchFamily="84" charset="0"/>
              </a:rPr>
              <a:t>This brief lesson gives you the basic information on Medicare Advantage (MA) Plans. </a:t>
            </a:r>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A0F1FD4-31B4-43EB-BA21-28C8562E59FF}" type="slidenum">
              <a:rPr lang="en-US">
                <a:latin typeface="Arial" pitchFamily="84" charset="0"/>
                <a:ea typeface="ＭＳ Ｐゴシック" pitchFamily="84" charset="-128"/>
                <a:cs typeface="ＭＳ Ｐゴシック" pitchFamily="84" charset="-128"/>
              </a:rPr>
              <a:pPr fontAlgn="base">
                <a:spcBef>
                  <a:spcPct val="0"/>
                </a:spcBef>
                <a:spcAft>
                  <a:spcPct val="0"/>
                </a:spcAft>
              </a:pPr>
              <a:t>4</a:t>
            </a:fld>
            <a:endParaRPr lang="en-US"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4"/>
          <p:cNvSpPr>
            <a:spLocks noGrp="1" noRot="1" noChangeAspect="1" noChangeArrowheads="1" noTextEdit="1"/>
          </p:cNvSpPr>
          <p:nvPr>
            <p:ph type="sldImg"/>
          </p:nvPr>
        </p:nvSpPr>
        <p:spPr bwMode="auto">
          <a:noFill/>
          <a:ln>
            <a:solidFill>
              <a:srgbClr val="000000"/>
            </a:solidFill>
            <a:miter lim="800000"/>
            <a:headEnd/>
            <a:tailEnd/>
          </a:ln>
        </p:spPr>
      </p:sp>
      <p:sp>
        <p:nvSpPr>
          <p:cNvPr id="84994" name="Rectangle 5"/>
          <p:cNvSpPr>
            <a:spLocks noGrp="1" noChangeArrowheads="1"/>
          </p:cNvSpPr>
          <p:nvPr>
            <p:ph type="body" idx="1"/>
          </p:nvPr>
        </p:nvSpPr>
        <p:spPr bwMode="auto">
          <a:xfrm>
            <a:off x="762000" y="4572001"/>
            <a:ext cx="5578475" cy="4389438"/>
          </a:xfrm>
          <a:noFill/>
        </p:spPr>
        <p:txBody>
          <a:bodyPr wrap="square" lIns="96272" tIns="48133" rIns="96272" bIns="48133" numCol="1" anchor="t" anchorCtr="0" compatLnSpc="1">
            <a:prstTxWarp prst="textNoShape">
              <a:avLst/>
            </a:prstTxWarp>
          </a:bodyPr>
          <a:lstStyle/>
          <a:p>
            <a:pPr eaLnBrk="1" hangingPunct="1">
              <a:spcBef>
                <a:spcPts val="600"/>
              </a:spcBef>
            </a:pPr>
            <a:r>
              <a:rPr lang="en-US" dirty="0" smtClean="0"/>
              <a:t>If you are in a Medicare health plan and you are filing an appeal, you have certain rights. You may want to call or write your plan and ask for a copy of your file. Look at your </a:t>
            </a:r>
            <a:r>
              <a:rPr lang="en-US" i="1" dirty="0" smtClean="0"/>
              <a:t>Evidence of Coverage</a:t>
            </a:r>
            <a:r>
              <a:rPr lang="en-US" dirty="0" smtClean="0"/>
              <a:t>, or the notice you received that explained why you could not get the services you requested, to get the phone number or address of your plan. </a:t>
            </a:r>
          </a:p>
          <a:p>
            <a:pPr eaLnBrk="1" hangingPunct="1">
              <a:spcBef>
                <a:spcPts val="600"/>
              </a:spcBef>
            </a:pPr>
            <a:r>
              <a:rPr lang="en-US" dirty="0" smtClean="0"/>
              <a:t>The plan may charge you a fee for copying this information and sending it to you. Your plan should be able to give you an estimate of how much it will cost based on the number of pages contained in the file, plus normal mail delivery.</a:t>
            </a:r>
          </a:p>
        </p:txBody>
      </p:sp>
      <p:sp>
        <p:nvSpPr>
          <p:cNvPr id="84995"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931F205F-1D74-4D3F-87B1-A5E876FF6C8C}"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40</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2"/>
          <p:cNvSpPr>
            <a:spLocks noGrp="1" noRot="1" noChangeAspect="1" noChangeArrowheads="1" noTextEdit="1"/>
          </p:cNvSpPr>
          <p:nvPr>
            <p:ph type="sldImg"/>
          </p:nvPr>
        </p:nvSpPr>
        <p:spPr bwMode="auto">
          <a:xfrm>
            <a:off x="1260475" y="720725"/>
            <a:ext cx="4797425" cy="3598863"/>
          </a:xfrm>
          <a:noFill/>
          <a:ln>
            <a:solidFill>
              <a:srgbClr val="000000"/>
            </a:solidFill>
            <a:miter lim="800000"/>
            <a:headEnd/>
            <a:tailEnd/>
          </a:ln>
        </p:spPr>
      </p:sp>
      <p:sp>
        <p:nvSpPr>
          <p:cNvPr id="87042" name="Rectangle 3"/>
          <p:cNvSpPr>
            <a:spLocks noGrp="1" noChangeArrowheads="1"/>
          </p:cNvSpPr>
          <p:nvPr>
            <p:ph type="body" idx="1"/>
          </p:nvPr>
        </p:nvSpPr>
        <p:spPr bwMode="auto">
          <a:xfrm>
            <a:off x="762000" y="4560888"/>
            <a:ext cx="5578475" cy="4319587"/>
          </a:xfrm>
          <a:noFill/>
        </p:spPr>
        <p:txBody>
          <a:bodyPr wrap="square" numCol="1" anchor="t" anchorCtr="0" compatLnSpc="1">
            <a:prstTxWarp prst="textNoShape">
              <a:avLst/>
            </a:prstTxWarp>
          </a:bodyPr>
          <a:lstStyle/>
          <a:p>
            <a:pPr eaLnBrk="1" hangingPunct="1">
              <a:spcBef>
                <a:spcPts val="600"/>
              </a:spcBef>
            </a:pPr>
            <a:r>
              <a:rPr lang="en-US" dirty="0" smtClean="0"/>
              <a:t>Plans are required to provide notices after every adverse coverage determination, also referred to as initial decision or appeal. </a:t>
            </a:r>
          </a:p>
          <a:p>
            <a:pPr eaLnBrk="1" hangingPunct="1">
              <a:spcBef>
                <a:spcPts val="600"/>
              </a:spcBef>
            </a:pPr>
            <a:r>
              <a:rPr lang="en-US" dirty="0" smtClean="0"/>
              <a:t>In addition, all appeal entities are required to send written notice when they make adverse decisions. These notices will explain the decision, including a detailed explanation of why the services were denied, information on the next appeal level, and specific instructions about how to file the appeal.</a:t>
            </a:r>
          </a:p>
        </p:txBody>
      </p:sp>
      <p:sp>
        <p:nvSpPr>
          <p:cNvPr id="87043"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3C6AFC96-40BA-48E0-8ADC-2B16878CFD65}"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41</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lide Image Placeholder 1"/>
          <p:cNvSpPr>
            <a:spLocks noGrp="1" noRot="1" noChangeAspect="1" noTextEdit="1"/>
          </p:cNvSpPr>
          <p:nvPr>
            <p:ph type="sldImg"/>
          </p:nvPr>
        </p:nvSpPr>
        <p:spPr bwMode="auto">
          <a:noFill/>
          <a:ln>
            <a:solidFill>
              <a:srgbClr val="000000"/>
            </a:solidFill>
            <a:miter lim="800000"/>
            <a:headEnd/>
            <a:tailEnd/>
          </a:ln>
        </p:spPr>
      </p:sp>
      <p:sp>
        <p:nvSpPr>
          <p:cNvPr id="89090" name="Notes Placeholder 2"/>
          <p:cNvSpPr>
            <a:spLocks noGrp="1"/>
          </p:cNvSpPr>
          <p:nvPr>
            <p:ph type="body" idx="1"/>
          </p:nvPr>
        </p:nvSpPr>
        <p:spPr bwMode="auto">
          <a:noFill/>
        </p:spPr>
        <p:txBody>
          <a:bodyPr wrap="square" numCol="1" anchor="t" anchorCtr="0" compatLnSpc="1">
            <a:prstTxWarp prst="textNoShape">
              <a:avLst/>
            </a:prstTxWarp>
          </a:bodyPr>
          <a:lstStyle/>
          <a:p>
            <a:pPr marL="169863" indent="-169863" eaLnBrk="1" hangingPunct="1">
              <a:spcBef>
                <a:spcPts val="600"/>
              </a:spcBef>
            </a:pPr>
            <a:r>
              <a:rPr lang="en-US" dirty="0" smtClean="0"/>
              <a:t>Lesson 7, </a:t>
            </a:r>
            <a:r>
              <a:rPr lang="en-US" i="1" dirty="0" smtClean="0"/>
              <a:t>Medicare Marketing Guidelines,</a:t>
            </a:r>
            <a:r>
              <a:rPr lang="en-US" dirty="0" smtClean="0"/>
              <a:t> provides information on </a:t>
            </a:r>
          </a:p>
          <a:p>
            <a:pPr marL="169863" indent="-169863" eaLnBrk="1" hangingPunct="1">
              <a:lnSpc>
                <a:spcPct val="90000"/>
              </a:lnSpc>
              <a:spcBef>
                <a:spcPts val="625"/>
              </a:spcBef>
              <a:buFont typeface="Wingdings" pitchFamily="84" charset="2"/>
              <a:buChar char="§"/>
            </a:pPr>
            <a:r>
              <a:rPr lang="en-US" dirty="0" smtClean="0">
                <a:ea typeface="Arial" pitchFamily="84" charset="0"/>
                <a:cs typeface="Arial" pitchFamily="84" charset="0"/>
              </a:rPr>
              <a:t>Marketing Provisions</a:t>
            </a:r>
          </a:p>
          <a:p>
            <a:pPr marL="169863" indent="-169863" eaLnBrk="1" hangingPunct="1">
              <a:lnSpc>
                <a:spcPct val="90000"/>
              </a:lnSpc>
              <a:spcBef>
                <a:spcPts val="625"/>
              </a:spcBef>
              <a:buFont typeface="Wingdings" pitchFamily="84" charset="2"/>
              <a:buChar char="§"/>
            </a:pPr>
            <a:r>
              <a:rPr lang="en-US" dirty="0" smtClean="0">
                <a:ea typeface="Arial" pitchFamily="84" charset="0"/>
                <a:cs typeface="Arial" pitchFamily="84" charset="0"/>
              </a:rPr>
              <a:t>Key Updates</a:t>
            </a:r>
          </a:p>
          <a:p>
            <a:pPr marL="169863" indent="-169863" eaLnBrk="1" hangingPunct="1">
              <a:lnSpc>
                <a:spcPct val="90000"/>
              </a:lnSpc>
              <a:spcBef>
                <a:spcPts val="625"/>
              </a:spcBef>
              <a:buFont typeface="Wingdings" pitchFamily="84" charset="2"/>
              <a:buChar char="§"/>
            </a:pPr>
            <a:r>
              <a:rPr lang="en-US" dirty="0" smtClean="0">
                <a:ea typeface="Arial" pitchFamily="84" charset="0"/>
                <a:cs typeface="Arial" pitchFamily="84" charset="0"/>
              </a:rPr>
              <a:t>Promotional Activity Reminders</a:t>
            </a:r>
          </a:p>
          <a:p>
            <a:pPr marL="169863" indent="-169863" eaLnBrk="1" hangingPunct="1">
              <a:lnSpc>
                <a:spcPct val="90000"/>
              </a:lnSpc>
              <a:spcBef>
                <a:spcPts val="625"/>
              </a:spcBef>
              <a:buFont typeface="Wingdings" pitchFamily="84" charset="2"/>
              <a:buChar char="§"/>
            </a:pPr>
            <a:r>
              <a:rPr lang="en-US" dirty="0" smtClean="0">
                <a:ea typeface="Arial" pitchFamily="84" charset="0"/>
                <a:cs typeface="Arial" pitchFamily="84" charset="0"/>
              </a:rPr>
              <a:t>Agent Information</a:t>
            </a:r>
          </a:p>
          <a:p>
            <a:pPr marL="169863" indent="-169863" eaLnBrk="1" hangingPunct="1">
              <a:lnSpc>
                <a:spcPct val="90000"/>
              </a:lnSpc>
              <a:spcBef>
                <a:spcPts val="625"/>
              </a:spcBef>
              <a:buFont typeface="Wingdings" pitchFamily="84" charset="2"/>
              <a:buChar char="§"/>
            </a:pPr>
            <a:r>
              <a:rPr lang="en-US" dirty="0" smtClean="0">
                <a:ea typeface="Arial" pitchFamily="84" charset="0"/>
                <a:cs typeface="Arial" pitchFamily="84" charset="0"/>
              </a:rPr>
              <a:t>Marketing Surveillance</a:t>
            </a:r>
          </a:p>
          <a:p>
            <a:pPr marL="119063" indent="-119063" eaLnBrk="1" hangingPunct="1">
              <a:lnSpc>
                <a:spcPct val="90000"/>
              </a:lnSpc>
              <a:spcBef>
                <a:spcPts val="625"/>
              </a:spcBef>
            </a:pPr>
            <a:endParaRPr lang="en-US" dirty="0" smtClean="0">
              <a:ea typeface="Arial" pitchFamily="84" charset="0"/>
              <a:cs typeface="Arial" pitchFamily="84" charset="0"/>
            </a:endParaRPr>
          </a:p>
          <a:p>
            <a:pPr marL="119063" indent="-119063" eaLnBrk="1" hangingPunct="1">
              <a:lnSpc>
                <a:spcPct val="90000"/>
              </a:lnSpc>
              <a:spcBef>
                <a:spcPts val="625"/>
              </a:spcBef>
            </a:pPr>
            <a:endParaRPr lang="en-US" dirty="0" smtClean="0"/>
          </a:p>
        </p:txBody>
      </p:sp>
      <p:sp>
        <p:nvSpPr>
          <p:cNvPr id="890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0FFAECD-74DB-4E38-9494-5353BB191572}" type="slidenum">
              <a:rPr lang="en-US">
                <a:latin typeface="Arial" pitchFamily="84" charset="0"/>
                <a:ea typeface="ＭＳ Ｐゴシック" pitchFamily="84" charset="-128"/>
                <a:cs typeface="ＭＳ Ｐゴシック" pitchFamily="84" charset="-128"/>
              </a:rPr>
              <a:pPr fontAlgn="base">
                <a:spcBef>
                  <a:spcPct val="0"/>
                </a:spcBef>
                <a:spcAft>
                  <a:spcPct val="0"/>
                </a:spcAft>
              </a:pPr>
              <a:t>42</a:t>
            </a:fld>
            <a:endParaRPr lang="en-US"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1138" name="Rectangle 3"/>
          <p:cNvSpPr>
            <a:spLocks noGrp="1" noChangeArrowheads="1"/>
          </p:cNvSpPr>
          <p:nvPr>
            <p:ph type="body" idx="1"/>
          </p:nvPr>
        </p:nvSpPr>
        <p:spPr bwMode="auto">
          <a:xfrm>
            <a:off x="685800" y="4640263"/>
            <a:ext cx="5791200" cy="4321175"/>
          </a:xfrm>
          <a:noFill/>
        </p:spPr>
        <p:txBody>
          <a:bodyPr wrap="square" numCol="1" anchor="t" anchorCtr="0" compatLnSpc="1">
            <a:prstTxWarp prst="textNoShape">
              <a:avLst/>
            </a:prstTxWarp>
          </a:bodyPr>
          <a:lstStyle/>
          <a:p>
            <a:pPr>
              <a:spcBef>
                <a:spcPts val="600"/>
              </a:spcBef>
            </a:pPr>
            <a:r>
              <a:rPr lang="en-US" dirty="0" smtClean="0"/>
              <a:t>On May</a:t>
            </a:r>
            <a:r>
              <a:rPr lang="en-US" baseline="0" dirty="0" smtClean="0"/>
              <a:t> 18, 2011, CMS </a:t>
            </a:r>
            <a:r>
              <a:rPr lang="en-US" sz="1200" kern="1200" baseline="0" dirty="0" smtClean="0">
                <a:solidFill>
                  <a:schemeClr val="tx1"/>
                </a:solidFill>
                <a:latin typeface="+mn-lt"/>
                <a:ea typeface="ＭＳ Ｐゴシック" pitchFamily="84" charset="-128"/>
                <a:cs typeface="ＭＳ Ｐゴシック" pitchFamily="84" charset="-128"/>
              </a:rPr>
              <a:t>released the final 2012 Medicare Marketing Guidelines for Medicare Advantage organizations (MAOs), prescription drug plan (PDP) sponsors, section 1876 cost-based contractors, demonstration plans and employer and union-sponsored group plans, including employer/union-only group waiver plans. The final 2012 Medicare Marketing Guidelines are posted at: </a:t>
            </a:r>
            <a:r>
              <a:rPr lang="en-US" sz="1200" u="sng" kern="1200" baseline="0" dirty="0" smtClean="0">
                <a:solidFill>
                  <a:schemeClr val="tx1"/>
                </a:solidFill>
                <a:latin typeface="+mn-lt"/>
                <a:ea typeface="ＭＳ Ｐゴシック" pitchFamily="84" charset="-128"/>
                <a:cs typeface="ＭＳ Ｐゴシック" pitchFamily="84" charset="-128"/>
              </a:rPr>
              <a:t>http://www.cms.hhs.gov/ManagedCareMarketing/ </a:t>
            </a:r>
            <a:r>
              <a:rPr lang="en-US" sz="1200" kern="1200" baseline="0" dirty="0" smtClean="0">
                <a:solidFill>
                  <a:schemeClr val="tx1"/>
                </a:solidFill>
                <a:latin typeface="+mn-lt"/>
                <a:ea typeface="ＭＳ Ｐゴシック" pitchFamily="84" charset="-128"/>
                <a:cs typeface="ＭＳ Ｐゴシック" pitchFamily="84" charset="-128"/>
              </a:rPr>
              <a:t>and are also being issued as Chapters 3 of the Medicare Managed Care Manual and 2 of the Prescription Drug Benefit Manual. </a:t>
            </a:r>
            <a:endParaRPr lang="en-US" dirty="0" smtClean="0">
              <a:solidFill>
                <a:srgbClr val="FF0000"/>
              </a:solidFill>
            </a:endParaRPr>
          </a:p>
        </p:txBody>
      </p:sp>
      <p:sp>
        <p:nvSpPr>
          <p:cNvPr id="91139"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F275F2C9-456F-4F58-B472-273564B86E2A}"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43</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Slide Image Placeholder 1"/>
          <p:cNvSpPr>
            <a:spLocks noGrp="1" noRot="1" noChangeAspect="1"/>
          </p:cNvSpPr>
          <p:nvPr>
            <p:ph type="sldImg"/>
          </p:nvPr>
        </p:nvSpPr>
        <p:spPr bwMode="auto">
          <a:noFill/>
          <a:ln>
            <a:solidFill>
              <a:srgbClr val="000000"/>
            </a:solidFill>
            <a:miter lim="800000"/>
            <a:headEnd/>
            <a:tailEnd/>
          </a:ln>
        </p:spPr>
      </p:sp>
      <p:sp>
        <p:nvSpPr>
          <p:cNvPr id="931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ts val="600"/>
              </a:spcBef>
            </a:pPr>
            <a:r>
              <a:rPr lang="en-US" dirty="0" smtClean="0">
                <a:ea typeface="Times New Roman" pitchFamily="84" charset="0"/>
                <a:cs typeface="Times New Roman" pitchFamily="84" charset="0"/>
              </a:rPr>
              <a:t>Ad Hoc beneficiary communications materials under Medicare</a:t>
            </a:r>
            <a:r>
              <a:rPr lang="en-US" baseline="0" dirty="0" smtClean="0">
                <a:ea typeface="Times New Roman" pitchFamily="84" charset="0"/>
                <a:cs typeface="Times New Roman" pitchFamily="84" charset="0"/>
              </a:rPr>
              <a:t> </a:t>
            </a:r>
            <a:r>
              <a:rPr lang="en-US" dirty="0" smtClean="0">
                <a:ea typeface="Times New Roman" pitchFamily="84" charset="0"/>
                <a:cs typeface="Times New Roman" pitchFamily="84" charset="0"/>
              </a:rPr>
              <a:t>Parts C and D</a:t>
            </a:r>
            <a:r>
              <a:rPr lang="en-US" baseline="0" dirty="0" smtClean="0">
                <a:ea typeface="Times New Roman" pitchFamily="84" charset="0"/>
                <a:cs typeface="Times New Roman" pitchFamily="84" charset="0"/>
              </a:rPr>
              <a:t> are materials that go out to a small subset of individuals in regard to a specific situation.</a:t>
            </a:r>
            <a:r>
              <a:rPr lang="en-US" dirty="0" smtClean="0">
                <a:ea typeface="Times New Roman" pitchFamily="84" charset="0"/>
                <a:cs typeface="Times New Roman" pitchFamily="84" charset="0"/>
              </a:rPr>
              <a:t> Ad hoc communications materials about claims processing activities are excluded from the definition of marketing materials.</a:t>
            </a:r>
          </a:p>
          <a:p>
            <a:pPr marL="0" lvl="1" indent="0" eaLnBrk="1" hangingPunct="1">
              <a:spcBef>
                <a:spcPts val="600"/>
              </a:spcBef>
              <a:buNone/>
            </a:pPr>
            <a:r>
              <a:rPr lang="en-US" dirty="0" smtClean="0">
                <a:ea typeface="Times New Roman" pitchFamily="84" charset="0"/>
                <a:cs typeface="Times New Roman" pitchFamily="84" charset="0"/>
              </a:rPr>
              <a:t>While current enrollee communication materials are not subject to the review and approval process that applies to marketing materials, CMS retains the right to review and approve current enrollee communication materials.</a:t>
            </a:r>
          </a:p>
          <a:p>
            <a:pPr marL="0" lvl="1" indent="0" eaLnBrk="1" hangingPunct="1">
              <a:spcBef>
                <a:spcPts val="600"/>
              </a:spcBef>
              <a:buNone/>
            </a:pPr>
            <a:r>
              <a:rPr lang="en-US" dirty="0" smtClean="0">
                <a:ea typeface="Times New Roman" pitchFamily="84" charset="0"/>
                <a:cs typeface="Times New Roman" pitchFamily="84" charset="0"/>
              </a:rPr>
              <a:t>Medicare Advantage Organizations and Prescription Drug Plan sponsors are required to use standardized marketing material language and format, without modification, in every instance in which CMS provides standardized language and formatting.  </a:t>
            </a:r>
          </a:p>
          <a:p>
            <a:pPr marL="119063" indent="-119063" eaLnBrk="1" hangingPunct="1">
              <a:spcBef>
                <a:spcPts val="625"/>
              </a:spcBef>
            </a:pPr>
            <a:endParaRPr lang="en-US" dirty="0"/>
          </a:p>
        </p:txBody>
      </p:sp>
      <p:sp>
        <p:nvSpPr>
          <p:cNvPr id="931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4ACAF6E-9C19-43D1-A21A-278536935F17}" type="slidenum">
              <a:rPr lang="en-US">
                <a:ea typeface="ＭＳ Ｐゴシック" pitchFamily="84" charset="-128"/>
                <a:cs typeface="ＭＳ Ｐゴシック" pitchFamily="84" charset="-128"/>
              </a:rPr>
              <a:pPr fontAlgn="base">
                <a:spcBef>
                  <a:spcPct val="0"/>
                </a:spcBef>
                <a:spcAft>
                  <a:spcPct val="0"/>
                </a:spcAft>
                <a:defRPr/>
              </a:pPr>
              <a:t>44</a:t>
            </a:fld>
            <a:endParaRPr lang="en-US" dirty="0">
              <a:ea typeface="ＭＳ Ｐゴシック" pitchFamily="84" charset="-128"/>
              <a:cs typeface="ＭＳ Ｐゴシック" pitchFamily="84" charset="-128"/>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Slide Image Placeholder 1"/>
          <p:cNvSpPr>
            <a:spLocks noGrp="1" noRot="1" noChangeAspect="1"/>
          </p:cNvSpPr>
          <p:nvPr>
            <p:ph type="sldImg"/>
          </p:nvPr>
        </p:nvSpPr>
        <p:spPr bwMode="auto">
          <a:noFill/>
          <a:ln>
            <a:solidFill>
              <a:srgbClr val="000000"/>
            </a:solidFill>
            <a:miter lim="800000"/>
            <a:headEnd/>
            <a:tailEnd/>
          </a:ln>
        </p:spPr>
      </p:sp>
      <p:sp>
        <p:nvSpPr>
          <p:cNvPr id="95234" name="Notes Placeholder 2"/>
          <p:cNvSpPr>
            <a:spLocks noGrp="1"/>
          </p:cNvSpPr>
          <p:nvPr>
            <p:ph type="body" idx="1"/>
          </p:nvPr>
        </p:nvSpPr>
        <p:spPr bwMode="auto">
          <a:noFill/>
        </p:spPr>
        <p:txBody>
          <a:bodyPr wrap="square" numCol="1" anchor="t" anchorCtr="0" compatLnSpc="1">
            <a:prstTxWarp prst="textNoShape">
              <a:avLst/>
            </a:prstTxWarp>
          </a:bodyPr>
          <a:lstStyle/>
          <a:p>
            <a:pPr marL="0" lvl="3" indent="0" defTabSz="965200" eaLnBrk="1" hangingPunct="1">
              <a:spcBef>
                <a:spcPts val="625"/>
              </a:spcBef>
              <a:buSzTx/>
              <a:buNone/>
            </a:pPr>
            <a:r>
              <a:rPr lang="en-US" dirty="0" smtClean="0"/>
              <a:t>Plan sponsors must include the plan name or logo on non-health related, non-plan related beneficiary mailings. </a:t>
            </a:r>
          </a:p>
          <a:p>
            <a:pPr marL="0" lvl="3" indent="0" defTabSz="965200" eaLnBrk="1" hangingPunct="1">
              <a:spcBef>
                <a:spcPts val="625"/>
              </a:spcBef>
              <a:buSzTx/>
              <a:buNone/>
            </a:pPr>
            <a:r>
              <a:rPr lang="en-US" dirty="0" smtClean="0"/>
              <a:t>Plan sponsors may use social networking sites, such as Facebook and Twitter, to market their products. CMS will monitor these sites carefully and as a result, may make future policy changes.</a:t>
            </a:r>
          </a:p>
          <a:p>
            <a:pPr marL="0" lvl="3" indent="0" defTabSz="965200" eaLnBrk="1" hangingPunct="1">
              <a:spcBef>
                <a:spcPts val="625"/>
              </a:spcBef>
              <a:buSzTx/>
              <a:buNone/>
            </a:pPr>
            <a:r>
              <a:rPr lang="en-US" dirty="0" smtClean="0"/>
              <a:t>CMS has established limits on compensation to make sure that brokers and agents are not incentivized to encourage beneficiaries to select plans that may not meet their needs and/or preferences.  </a:t>
            </a:r>
          </a:p>
          <a:p>
            <a:pPr marL="233363" lvl="3" defTabSz="965200" eaLnBrk="1" hangingPunct="1">
              <a:spcBef>
                <a:spcPts val="625"/>
              </a:spcBef>
              <a:buFont typeface="Wingdings" pitchFamily="84" charset="2"/>
              <a:buChar char="§"/>
            </a:pPr>
            <a:endParaRPr lang="en-US" dirty="0" smtClean="0"/>
          </a:p>
        </p:txBody>
      </p:sp>
      <p:sp>
        <p:nvSpPr>
          <p:cNvPr id="952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2AB4673-EFBC-45B5-8AB4-32EF8E18707C}" type="slidenum">
              <a:rPr lang="en-US">
                <a:ea typeface="ＭＳ Ｐゴシック" pitchFamily="84" charset="-128"/>
                <a:cs typeface="ＭＳ Ｐゴシック" pitchFamily="84" charset="-128"/>
              </a:rPr>
              <a:pPr fontAlgn="base">
                <a:spcBef>
                  <a:spcPct val="0"/>
                </a:spcBef>
                <a:spcAft>
                  <a:spcPct val="0"/>
                </a:spcAft>
                <a:defRPr/>
              </a:pPr>
              <a:t>45</a:t>
            </a:fld>
            <a:endParaRPr lang="en-US" dirty="0">
              <a:ea typeface="ＭＳ Ｐゴシック" pitchFamily="84" charset="-128"/>
              <a:cs typeface="ＭＳ Ｐゴシック" pitchFamily="84" charset="-128"/>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7282" name="Rectangle 3"/>
          <p:cNvSpPr>
            <a:spLocks noGrp="1" noChangeArrowheads="1"/>
          </p:cNvSpPr>
          <p:nvPr>
            <p:ph type="body" idx="1"/>
          </p:nvPr>
        </p:nvSpPr>
        <p:spPr bwMode="auto">
          <a:xfrm>
            <a:off x="728642" y="4572000"/>
            <a:ext cx="5929354" cy="4406899"/>
          </a:xfrm>
          <a:noFill/>
        </p:spPr>
        <p:txBody>
          <a:bodyPr wrap="square" numCol="1" anchor="t" anchorCtr="0" compatLnSpc="1">
            <a:prstTxWarp prst="textNoShape">
              <a:avLst/>
            </a:prstTxWarp>
          </a:bodyPr>
          <a:lstStyle/>
          <a:p>
            <a:pPr eaLnBrk="1" hangingPunct="1">
              <a:spcBef>
                <a:spcPts val="600"/>
              </a:spcBef>
            </a:pPr>
            <a:r>
              <a:rPr lang="en-US" dirty="0" smtClean="0"/>
              <a:t>To ensure that beneficiaries receive comprehensive plan information regarding their healthcare options, CMS requires MA and PDP organizations to disclose certain plan information both at the time of enrollment and at least annually, 15 days prior to the Annual Election Period. </a:t>
            </a:r>
          </a:p>
          <a:p>
            <a:pPr eaLnBrk="1" hangingPunct="1">
              <a:spcBef>
                <a:spcPts val="600"/>
              </a:spcBef>
            </a:pPr>
            <a:r>
              <a:rPr lang="en-US" dirty="0" smtClean="0"/>
              <a:t>This requirement includes the annual dissemination of </a:t>
            </a:r>
          </a:p>
          <a:p>
            <a:pPr marL="169863" indent="-169863" eaLnBrk="1" hangingPunct="1">
              <a:spcBef>
                <a:spcPts val="600"/>
              </a:spcBef>
              <a:buFont typeface="Wingdings" pitchFamily="2" charset="2"/>
              <a:buChar char="§"/>
            </a:pPr>
            <a:r>
              <a:rPr lang="en-US" dirty="0" smtClean="0"/>
              <a:t>Standardized Annual Notice of Change (ANOC) and Evidence of Coverage (EOC) that must be received by members no later than September 30 each year </a:t>
            </a:r>
          </a:p>
          <a:p>
            <a:pPr marL="169863" indent="-169863" eaLnBrk="1" hangingPunct="1">
              <a:spcBef>
                <a:spcPts val="600"/>
              </a:spcBef>
              <a:buFont typeface="Wingdings" pitchFamily="2" charset="2"/>
              <a:buChar char="§"/>
            </a:pPr>
            <a:r>
              <a:rPr lang="en-US" dirty="0" smtClean="0"/>
              <a:t>Comprehensive formulary or abridged formulary including information on how the beneficiary can obtain a complete formulary (Part D  sponsors only)</a:t>
            </a:r>
          </a:p>
          <a:p>
            <a:pPr marL="169863" indent="-169863" eaLnBrk="1" hangingPunct="1">
              <a:spcBef>
                <a:spcPts val="600"/>
              </a:spcBef>
              <a:buFont typeface="Wingdings" pitchFamily="2" charset="2"/>
              <a:buChar char="§"/>
            </a:pPr>
            <a:r>
              <a:rPr lang="en-US" dirty="0" smtClean="0"/>
              <a:t>Pharmacy directory (for all plan sponsors offering a Part D benefit)</a:t>
            </a:r>
          </a:p>
          <a:p>
            <a:pPr marL="169863" indent="-169863" eaLnBrk="1" hangingPunct="1">
              <a:spcBef>
                <a:spcPts val="600"/>
              </a:spcBef>
              <a:buFont typeface="Wingdings" pitchFamily="2" charset="2"/>
              <a:buChar char="§"/>
            </a:pPr>
            <a:r>
              <a:rPr lang="en-US" dirty="0" smtClean="0"/>
              <a:t>Provider directory (for all plan types except PDPs)</a:t>
            </a:r>
          </a:p>
          <a:p>
            <a:pPr marL="169863" indent="-169863" eaLnBrk="1" hangingPunct="1">
              <a:spcBef>
                <a:spcPts val="600"/>
              </a:spcBef>
              <a:buFont typeface="Wingdings" pitchFamily="2" charset="2"/>
              <a:buChar char="§"/>
            </a:pPr>
            <a:r>
              <a:rPr lang="en-US" dirty="0" smtClean="0"/>
              <a:t>Membership identification card (required only at time of enrollment and as needed or required by plan sponsor post-enrollment)</a:t>
            </a:r>
          </a:p>
        </p:txBody>
      </p:sp>
      <p:sp>
        <p:nvSpPr>
          <p:cNvPr id="97283"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61917B91-46EE-4938-A1D2-94CE0F5F5C9B}"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46</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9330" name="Rectangle 3"/>
          <p:cNvSpPr>
            <a:spLocks noGrp="1" noChangeArrowheads="1"/>
          </p:cNvSpPr>
          <p:nvPr>
            <p:ph type="body" idx="1"/>
          </p:nvPr>
        </p:nvSpPr>
        <p:spPr bwMode="auto">
          <a:xfrm>
            <a:off x="974725" y="4640263"/>
            <a:ext cx="5365750" cy="4321175"/>
          </a:xfrm>
          <a:noFill/>
        </p:spPr>
        <p:txBody>
          <a:bodyPr wrap="square" numCol="1" anchor="t" anchorCtr="0" compatLnSpc="1">
            <a:prstTxWarp prst="textNoShape">
              <a:avLst/>
            </a:prstTxWarp>
          </a:bodyPr>
          <a:lstStyle/>
          <a:p>
            <a:pPr eaLnBrk="1" hangingPunct="1">
              <a:spcBef>
                <a:spcPct val="0"/>
              </a:spcBef>
            </a:pPr>
            <a:r>
              <a:rPr lang="en-US" dirty="0" smtClean="0"/>
              <a:t>Organizations can offer gifts to potential enrollees as long as such gifts are of nominal value and are provided whether or not the individual enrolls in the plan. Nominal value currently is defined as an item worth $15 or less, based on the retail purchase price of the item regardless of the actual cost. CMS will update the nominal value in guidance as necessary to account for inflation and other relevant factors.     </a:t>
            </a:r>
            <a:endParaRPr lang="en-US" b="1" i="1" dirty="0" smtClean="0"/>
          </a:p>
          <a:p>
            <a:pPr marL="119063" indent="-119063" eaLnBrk="1" hangingPunct="1">
              <a:spcBef>
                <a:spcPct val="0"/>
              </a:spcBef>
            </a:pPr>
            <a:endParaRPr lang="en-US" dirty="0" smtClean="0"/>
          </a:p>
        </p:txBody>
      </p:sp>
      <p:sp>
        <p:nvSpPr>
          <p:cNvPr id="99331"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7FAC39BC-9510-45EB-82FB-EA45BD22430C}"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47</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4451" name="Rectangle 3"/>
          <p:cNvSpPr>
            <a:spLocks noGrp="1" noChangeArrowheads="1"/>
          </p:cNvSpPr>
          <p:nvPr>
            <p:ph type="body" idx="1"/>
          </p:nvPr>
        </p:nvSpPr>
        <p:spPr bwMode="auto">
          <a:xfrm>
            <a:off x="457200" y="4419600"/>
            <a:ext cx="6562725" cy="4770438"/>
          </a:xfrm>
        </p:spPr>
        <p:txBody>
          <a:bodyPr wrap="square" numCol="1" anchor="t" anchorCtr="0" compatLnSpc="1">
            <a:prstTxWarp prst="textNoShape">
              <a:avLst/>
            </a:prstTxWarp>
            <a:normAutofit fontScale="92500"/>
          </a:bodyPr>
          <a:lstStyle/>
          <a:p>
            <a:pPr eaLnBrk="1" hangingPunct="1">
              <a:lnSpc>
                <a:spcPct val="110000"/>
              </a:lnSpc>
              <a:spcBef>
                <a:spcPts val="300"/>
              </a:spcBef>
            </a:pPr>
            <a:r>
              <a:rPr lang="en-US" dirty="0" smtClean="0"/>
              <a:t>The prohibition on door-to-door solicitation extends to other instances of unsolicited contact that may occur outside of advertised sales or educational events. Prohibited activities include, but are not limited to, the following</a:t>
            </a:r>
          </a:p>
          <a:p>
            <a:pPr marL="173038" lvl="1" indent="-173038" eaLnBrk="1" hangingPunct="1">
              <a:lnSpc>
                <a:spcPct val="110000"/>
              </a:lnSpc>
              <a:spcBef>
                <a:spcPts val="100"/>
              </a:spcBef>
              <a:buFont typeface="Wingdings" pitchFamily="2" charset="2"/>
              <a:buChar char="§"/>
            </a:pPr>
            <a:r>
              <a:rPr lang="en-US" dirty="0" smtClean="0"/>
              <a:t>Outbound marketing calls, unless the beneficiary requested the call. This includes contacting existing members to market other Medicare products, except as permitted below.</a:t>
            </a:r>
          </a:p>
          <a:p>
            <a:pPr marL="173038" lvl="1" indent="-173038" eaLnBrk="1" hangingPunct="1">
              <a:lnSpc>
                <a:spcPct val="110000"/>
              </a:lnSpc>
              <a:spcBef>
                <a:spcPts val="100"/>
              </a:spcBef>
              <a:buFont typeface="Wingdings" pitchFamily="2" charset="2"/>
              <a:buChar char="§"/>
            </a:pPr>
            <a:r>
              <a:rPr lang="en-US" dirty="0" smtClean="0"/>
              <a:t>Calls to former members who have disenrolled, or to current members who are in the process of voluntarily disenrolling, to market plans or products, except as permitted below.</a:t>
            </a:r>
          </a:p>
          <a:p>
            <a:pPr marL="173038" lvl="1" indent="-173038" eaLnBrk="1" hangingPunct="1">
              <a:lnSpc>
                <a:spcPct val="110000"/>
              </a:lnSpc>
              <a:spcBef>
                <a:spcPts val="100"/>
              </a:spcBef>
              <a:buFont typeface="Wingdings" pitchFamily="2" charset="2"/>
              <a:buChar char="§"/>
            </a:pPr>
            <a:r>
              <a:rPr lang="en-US" dirty="0" smtClean="0"/>
              <a:t>Calls to beneficiaries to confirm receipt of mailed information, except as permitted below.</a:t>
            </a:r>
          </a:p>
          <a:p>
            <a:pPr marL="173038" lvl="1" indent="-173038" eaLnBrk="1" hangingPunct="1">
              <a:lnSpc>
                <a:spcPct val="110000"/>
              </a:lnSpc>
              <a:spcBef>
                <a:spcPts val="100"/>
              </a:spcBef>
              <a:buFont typeface="Wingdings" pitchFamily="2" charset="2"/>
              <a:buChar char="§"/>
            </a:pPr>
            <a:r>
              <a:rPr lang="en-US" dirty="0" smtClean="0"/>
              <a:t>Calls to beneficiaries to confirm acceptance of appointments made by third parties or independent agents. </a:t>
            </a:r>
          </a:p>
          <a:p>
            <a:pPr marL="173038" lvl="1" indent="-173038" eaLnBrk="1" hangingPunct="1">
              <a:lnSpc>
                <a:spcPct val="110000"/>
              </a:lnSpc>
              <a:spcBef>
                <a:spcPts val="100"/>
              </a:spcBef>
              <a:buFont typeface="Wingdings" pitchFamily="2" charset="2"/>
              <a:buChar char="§"/>
            </a:pPr>
            <a:r>
              <a:rPr lang="en-US" dirty="0" smtClean="0"/>
              <a:t>Approaching beneficiaries in common areas, (i.e. parking lots, hallways, lobbies, etc.)</a:t>
            </a:r>
          </a:p>
          <a:p>
            <a:pPr marL="173038" lvl="1" indent="-173038" eaLnBrk="1" hangingPunct="1">
              <a:lnSpc>
                <a:spcPct val="110000"/>
              </a:lnSpc>
              <a:spcBef>
                <a:spcPts val="100"/>
              </a:spcBef>
              <a:buFont typeface="Wingdings" pitchFamily="2" charset="2"/>
              <a:buChar char="§"/>
            </a:pPr>
            <a:r>
              <a:rPr lang="en-US" dirty="0" smtClean="0"/>
              <a:t>Calls or visits to beneficiaries who attended a sales event, unless the beneficiary gave express permission at the event for a follow-up call or visit.</a:t>
            </a:r>
          </a:p>
          <a:p>
            <a:pPr marL="119063" indent="-119063" eaLnBrk="1" hangingPunct="1">
              <a:lnSpc>
                <a:spcPct val="110000"/>
              </a:lnSpc>
              <a:spcBef>
                <a:spcPts val="100"/>
              </a:spcBef>
            </a:pPr>
            <a:r>
              <a:rPr lang="en-US" dirty="0" smtClean="0"/>
              <a:t>Organizations may do the following</a:t>
            </a:r>
          </a:p>
          <a:p>
            <a:pPr marL="173038" lvl="1" indent="-173038" eaLnBrk="1" hangingPunct="1">
              <a:lnSpc>
                <a:spcPct val="110000"/>
              </a:lnSpc>
              <a:spcBef>
                <a:spcPts val="100"/>
              </a:spcBef>
              <a:buFont typeface="Wingdings" pitchFamily="2" charset="2"/>
              <a:buChar char="§"/>
            </a:pPr>
            <a:r>
              <a:rPr lang="en-US" dirty="0" smtClean="0"/>
              <a:t>Outbound calls to existing members to conduct normal business related to enrollment in the plan, including calls to members who have been involuntarily disenrolled to resolve eligibility issues. </a:t>
            </a:r>
          </a:p>
          <a:p>
            <a:pPr marL="173038" lvl="1" indent="-173038" eaLnBrk="1" hangingPunct="1">
              <a:lnSpc>
                <a:spcPct val="110000"/>
              </a:lnSpc>
              <a:spcBef>
                <a:spcPts val="100"/>
              </a:spcBef>
              <a:buFont typeface="Wingdings" pitchFamily="2" charset="2"/>
              <a:buChar char="§"/>
            </a:pPr>
            <a:r>
              <a:rPr lang="en-US" dirty="0" smtClean="0"/>
              <a:t>Call former members after the disenrollment effective date to conduct disenrollment survey for quality improvement purposes. Disenrollment surveys may be done by phone or sent by mail, but neither calls nor mailings may include sales or marketing information.</a:t>
            </a:r>
          </a:p>
          <a:p>
            <a:pPr marL="173038" lvl="1" indent="-173038" eaLnBrk="1" hangingPunct="1">
              <a:lnSpc>
                <a:spcPct val="110000"/>
              </a:lnSpc>
              <a:spcBef>
                <a:spcPts val="100"/>
              </a:spcBef>
              <a:buFont typeface="Wingdings" pitchFamily="2" charset="2"/>
              <a:buChar char="§"/>
            </a:pPr>
            <a:r>
              <a:rPr lang="en-US" dirty="0" smtClean="0"/>
              <a:t>Under limited circumstances and subject to advance approval from the appropriate CMS Regional Office, call LIS-eligible members when their plan is prospectively losing due to reassignment to encourage them to remain enrolled in their current plan.</a:t>
            </a:r>
          </a:p>
          <a:p>
            <a:pPr marL="173038" lvl="1" indent="-173038" eaLnBrk="1" hangingPunct="1">
              <a:lnSpc>
                <a:spcPct val="110000"/>
              </a:lnSpc>
              <a:spcBef>
                <a:spcPts val="100"/>
              </a:spcBef>
              <a:buFont typeface="Wingdings" pitchFamily="2" charset="2"/>
              <a:buChar char="§"/>
            </a:pPr>
            <a:r>
              <a:rPr lang="en-US" dirty="0" smtClean="0"/>
              <a:t>Call beneficiaries who have expressly given permission for a plan or sales agent to contact them, for example by filling out a business reply card or asking a Customer Service Representative (CSR) to have an agent contact them.</a:t>
            </a:r>
            <a:r>
              <a:rPr lang="en-US" sz="1100" dirty="0" smtClean="0"/>
              <a:t> </a:t>
            </a:r>
          </a:p>
          <a:p>
            <a:pPr marL="120650" indent="-60325" eaLnBrk="1" hangingPunct="1">
              <a:lnSpc>
                <a:spcPct val="90000"/>
              </a:lnSpc>
              <a:spcBef>
                <a:spcPts val="300"/>
              </a:spcBef>
              <a:buFont typeface="Wingdings" pitchFamily="2" charset="2"/>
              <a:buChar char="§"/>
            </a:pPr>
            <a:endParaRPr lang="en-US" sz="1000" dirty="0" smtClean="0">
              <a:latin typeface="Arial" pitchFamily="84" charset="0"/>
            </a:endParaRPr>
          </a:p>
        </p:txBody>
      </p:sp>
      <p:sp>
        <p:nvSpPr>
          <p:cNvPr id="101379"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BB7B77B6-EDD6-448D-A7D6-59877FD6064F}"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48</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3426" name="Rectangle 3"/>
          <p:cNvSpPr>
            <a:spLocks noGrp="1" noChangeArrowheads="1"/>
          </p:cNvSpPr>
          <p:nvPr>
            <p:ph type="body" idx="1"/>
          </p:nvPr>
        </p:nvSpPr>
        <p:spPr bwMode="auto">
          <a:xfrm>
            <a:off x="685800" y="4640263"/>
            <a:ext cx="5943600" cy="4321175"/>
          </a:xfrm>
          <a:noFill/>
        </p:spPr>
        <p:txBody>
          <a:bodyPr wrap="square" numCol="1" anchor="t" anchorCtr="0" compatLnSpc="1">
            <a:prstTxWarp prst="textNoShape">
              <a:avLst/>
            </a:prstTxWarp>
          </a:bodyPr>
          <a:lstStyle/>
          <a:p>
            <a:pPr eaLnBrk="1" hangingPunct="1">
              <a:spcBef>
                <a:spcPts val="625"/>
              </a:spcBef>
            </a:pPr>
            <a:r>
              <a:rPr lang="en-US" dirty="0" smtClean="0"/>
              <a:t>Marketing health care related products, (such as annuities and life insurance), to prospective enrollees during any MA or Part D sales activity or presentation is considered cross-selling and is a prohibited activity. Beneficiaries already face difficult decisions regarding Medicare coverage options and should be able to focus on Medicare options without confusion or implication that the health and the non-health products are a package. Plans may sell non-health related products on inbound calls when a beneficiary requests information on other non-health related products. Marketing to current plan members of non-MA plan covered health care products, and/or non-health care products, is subject to Health Insurance Portability and Accountability Act (HIPAA) rules.</a:t>
            </a:r>
            <a:r>
              <a:rPr lang="en-US" b="1" dirty="0" smtClean="0"/>
              <a:t> </a:t>
            </a:r>
            <a:endParaRPr lang="en-US" b="1" i="1" dirty="0" smtClean="0"/>
          </a:p>
          <a:p>
            <a:pPr eaLnBrk="1" hangingPunct="1">
              <a:spcBef>
                <a:spcPts val="625"/>
              </a:spcBef>
            </a:pPr>
            <a:r>
              <a:rPr lang="en-US" dirty="0" smtClean="0"/>
              <a:t>The Centers for Medicare &amp; Medicaid Services (CMS) is concerned about the marketing of non-health related products during hold-time messages and on interactive voice response (IVR) systems that plans may use to automate their inbound calling interface. We are considering providing guidance on prohibiting or limiting cross-selling during these types of messages, and are interested in receiving industry feedback during User Group calls.</a:t>
            </a:r>
            <a:endParaRPr lang="en-US" b="1" i="1" dirty="0" smtClean="0"/>
          </a:p>
          <a:p>
            <a:pPr eaLnBrk="1" hangingPunct="1">
              <a:spcBef>
                <a:spcPts val="625"/>
              </a:spcBef>
            </a:pPr>
            <a:endParaRPr lang="en-US" dirty="0" smtClean="0">
              <a:latin typeface="Arial" pitchFamily="84" charset="0"/>
            </a:endParaRPr>
          </a:p>
        </p:txBody>
      </p:sp>
      <p:sp>
        <p:nvSpPr>
          <p:cNvPr id="103427"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2273248D-1F25-435E-ACEB-7ADB6F20FDED}"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49</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410" name="Rectangle 3"/>
          <p:cNvSpPr>
            <a:spLocks noGrp="1" noChangeArrowheads="1"/>
          </p:cNvSpPr>
          <p:nvPr>
            <p:ph type="body" idx="1"/>
          </p:nvPr>
        </p:nvSpPr>
        <p:spPr bwMode="auto">
          <a:xfrm>
            <a:off x="705272" y="4640263"/>
            <a:ext cx="5635203" cy="4321175"/>
          </a:xfrm>
          <a:noFill/>
        </p:spPr>
        <p:txBody>
          <a:bodyPr wrap="square" numCol="1" anchor="t" anchorCtr="0" compatLnSpc="1">
            <a:prstTxWarp prst="textNoShape">
              <a:avLst/>
            </a:prstTxWarp>
          </a:bodyPr>
          <a:lstStyle/>
          <a:p>
            <a:pPr eaLnBrk="1" hangingPunct="1">
              <a:spcBef>
                <a:spcPts val="600"/>
              </a:spcBef>
              <a:buFont typeface="Wingdings" pitchFamily="84" charset="2"/>
              <a:buNone/>
            </a:pPr>
            <a:r>
              <a:rPr lang="en-US" dirty="0" smtClean="0"/>
              <a:t>Medicare</a:t>
            </a:r>
            <a:r>
              <a:rPr lang="en-US" baseline="0" dirty="0" smtClean="0"/>
              <a:t> Advantage (MA)</a:t>
            </a:r>
            <a:r>
              <a:rPr lang="en-US" dirty="0" smtClean="0"/>
              <a:t> Plans are health plan options that are approved by Medicare and are run by private companies. They are part of the Medicare program and are sometimes called “Part C.”</a:t>
            </a:r>
          </a:p>
          <a:p>
            <a:pPr eaLnBrk="1" hangingPunct="1">
              <a:spcBef>
                <a:spcPts val="600"/>
              </a:spcBef>
              <a:buFont typeface="Wingdings" pitchFamily="84" charset="2"/>
              <a:buNone/>
            </a:pPr>
            <a:r>
              <a:rPr lang="en-US" dirty="0" smtClean="0"/>
              <a:t>Medicare Advantage Plans are offered in many areas of the country by private companies that sign a contract with Medicare. </a:t>
            </a:r>
            <a:r>
              <a:rPr lang="en-US" sz="1200" kern="1200" dirty="0" smtClean="0">
                <a:solidFill>
                  <a:schemeClr val="tx1"/>
                </a:solidFill>
                <a:effectLst/>
                <a:latin typeface="+mn-lt"/>
                <a:ea typeface="ＭＳ Ｐゴシック" pitchFamily="84" charset="-128"/>
                <a:cs typeface="ＭＳ Ｐゴシック" pitchFamily="84" charset="-128"/>
              </a:rPr>
              <a:t>Medicare pays these private plans for their members' expected health care.</a:t>
            </a:r>
            <a:endParaRPr lang="en-US" b="1" dirty="0" smtClean="0"/>
          </a:p>
          <a:p>
            <a:pPr eaLnBrk="1" hangingPunct="1">
              <a:spcBef>
                <a:spcPts val="600"/>
              </a:spcBef>
              <a:buFont typeface="Wingdings" pitchFamily="84" charset="2"/>
              <a:buNone/>
            </a:pPr>
            <a:r>
              <a:rPr lang="en-US" sz="1200" kern="1200" dirty="0" smtClean="0">
                <a:solidFill>
                  <a:schemeClr val="tx1"/>
                </a:solidFill>
                <a:effectLst/>
                <a:latin typeface="+mn-lt"/>
                <a:ea typeface="ＭＳ Ｐゴシック" pitchFamily="84" charset="-128"/>
                <a:cs typeface="ＭＳ Ｐゴシック" pitchFamily="84" charset="-128"/>
              </a:rPr>
              <a:t>Medicare Advantage Plans provide Medicare-covered benefits to members through the plan, and may offer extra benefits that Medicare doesn’t cover, such as extra vision or dental services</a:t>
            </a:r>
            <a:r>
              <a:rPr lang="en-US" dirty="0" smtClean="0"/>
              <a:t>. The plan may have special rules that its members need to follow.</a:t>
            </a:r>
          </a:p>
        </p:txBody>
      </p:sp>
      <p:sp>
        <p:nvSpPr>
          <p:cNvPr id="17411"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5D9847BA-A908-4992-8E4C-A8942D158A14}"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5</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6499" name="Rectangle 3"/>
          <p:cNvSpPr>
            <a:spLocks noGrp="1" noChangeArrowheads="1"/>
          </p:cNvSpPr>
          <p:nvPr>
            <p:ph type="body" idx="1"/>
          </p:nvPr>
        </p:nvSpPr>
        <p:spPr bwMode="auto">
          <a:xfrm>
            <a:off x="546100" y="4640263"/>
            <a:ext cx="6362700" cy="4321175"/>
          </a:xfrm>
        </p:spPr>
        <p:txBody>
          <a:bodyPr wrap="square" numCol="1" anchor="t" anchorCtr="0" compatLnSpc="1">
            <a:prstTxWarp prst="textNoShape">
              <a:avLst/>
            </a:prstTxWarp>
            <a:noAutofit/>
          </a:bodyPr>
          <a:lstStyle/>
          <a:p>
            <a:pPr eaLnBrk="1" hangingPunct="1">
              <a:spcBef>
                <a:spcPts val="600"/>
              </a:spcBef>
            </a:pPr>
            <a:r>
              <a:rPr lang="en-US" dirty="0" smtClean="0"/>
              <a:t>Medicare Marketing Guidelines require marketing representatives to clearly identify the types of products to be discussed before marketing to a potential enrollee. Marketing representatives who initially meet with a beneficiary to discuss specific lines of plan business, (separate lines of business include Medigap, MA, and PDP), must inform the beneficiary of all products to be discussed prior to the in-home appointment so they have accurate information to make an informed choice about their Medicare benefits without pressure. </a:t>
            </a:r>
            <a:endParaRPr lang="en-US" b="1" i="1" dirty="0" smtClean="0"/>
          </a:p>
          <a:p>
            <a:pPr eaLnBrk="1" hangingPunct="1">
              <a:spcBef>
                <a:spcPts val="600"/>
              </a:spcBef>
            </a:pPr>
            <a:r>
              <a:rPr lang="en-US" dirty="0" smtClean="0"/>
              <a:t>Before a marketing appointment, the beneficiary must agree to the scope of the appointment. The agreement must be documented by the plan in writing or recorded by phone. </a:t>
            </a:r>
          </a:p>
          <a:p>
            <a:pPr marL="169863" indent="-169863" eaLnBrk="1" hangingPunct="1">
              <a:spcBef>
                <a:spcPts val="600"/>
              </a:spcBef>
              <a:buFont typeface="Wingdings" pitchFamily="2" charset="2"/>
              <a:buChar char="§"/>
            </a:pPr>
            <a:r>
              <a:rPr lang="en-US" dirty="0" smtClean="0"/>
              <a:t>Example: A beneficiary attends a sales presentation and schedules an appointment. The agent must get written documentation signed by the beneficiary agreeing to the products that will be discussed during the appointment.  </a:t>
            </a:r>
          </a:p>
          <a:p>
            <a:pPr eaLnBrk="1" hangingPunct="1">
              <a:spcBef>
                <a:spcPts val="600"/>
              </a:spcBef>
            </a:pPr>
            <a:r>
              <a:rPr lang="en-US" dirty="0" smtClean="0"/>
              <a:t>Appointments made over the phone must be documented by a recording. Organizations should use their existing systems to monitor and track calls where there is beneficiary interaction.</a:t>
            </a:r>
          </a:p>
          <a:p>
            <a:pPr eaLnBrk="1" hangingPunct="1">
              <a:spcBef>
                <a:spcPts val="600"/>
              </a:spcBef>
            </a:pPr>
            <a:r>
              <a:rPr lang="en-US" dirty="0" smtClean="0"/>
              <a:t>Organizations that contact a beneficiary in response to a reply card may only discuss the products that were included in the advertisement. Additional products may not be discussed unless the beneficiary requests the information. In addition, any additional lines of plan business that are not identified prior to the in-home appointment will require a separate appointment. </a:t>
            </a:r>
            <a:endParaRPr lang="en-US" b="1" i="1" dirty="0" smtClean="0"/>
          </a:p>
          <a:p>
            <a:pPr marL="119063" indent="-119063" eaLnBrk="1" hangingPunct="1">
              <a:lnSpc>
                <a:spcPct val="90000"/>
              </a:lnSpc>
              <a:spcBef>
                <a:spcPts val="625"/>
              </a:spcBef>
            </a:pPr>
            <a:endParaRPr lang="en-US" dirty="0" smtClean="0">
              <a:latin typeface="Arial" pitchFamily="84" charset="0"/>
            </a:endParaRPr>
          </a:p>
        </p:txBody>
      </p:sp>
      <p:sp>
        <p:nvSpPr>
          <p:cNvPr id="105475"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B74AA189-D5A1-48E0-9AE7-61202FAC1032}"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50</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7522" name="Rectangle 3"/>
          <p:cNvSpPr>
            <a:spLocks noGrp="1" noChangeArrowheads="1"/>
          </p:cNvSpPr>
          <p:nvPr>
            <p:ph type="body" idx="1"/>
          </p:nvPr>
        </p:nvSpPr>
        <p:spPr bwMode="auto">
          <a:xfrm>
            <a:off x="762000" y="4640263"/>
            <a:ext cx="5791200" cy="4321175"/>
          </a:xfrm>
          <a:noFill/>
        </p:spPr>
        <p:txBody>
          <a:bodyPr wrap="square" numCol="1" anchor="t" anchorCtr="0" compatLnSpc="1">
            <a:prstTxWarp prst="textNoShape">
              <a:avLst/>
            </a:prstTxWarp>
          </a:bodyPr>
          <a:lstStyle/>
          <a:p>
            <a:pPr eaLnBrk="1" hangingPunct="1">
              <a:spcBef>
                <a:spcPts val="625"/>
              </a:spcBef>
            </a:pPr>
            <a:r>
              <a:rPr lang="en-US" dirty="0" smtClean="0"/>
              <a:t>Organizations may not conduct marketing activities in health care settings except in common areas. Common areas where marketing activities are allowed include areas such as hospital or nursing home cafeterias, community or recreational rooms, and conference rooms. If a pharmacy counter is located within a retail store, common areas would include the space outside of where patients wait for services or interact with pharmacy providers and obtain medications. </a:t>
            </a:r>
          </a:p>
          <a:p>
            <a:pPr eaLnBrk="1" hangingPunct="1">
              <a:spcBef>
                <a:spcPts val="625"/>
              </a:spcBef>
            </a:pPr>
            <a:r>
              <a:rPr lang="en-US" dirty="0" smtClean="0"/>
              <a:t>Plans are prohibited from conducting sales presentations and distributing and accepting enrollment applications in areas where patients primarily intend to receive health care services. These restricted areas generally include, but are not limited to, waiting rooms, exam rooms, hospital patient rooms, dialysis centers, and pharmacy counter areas (where patients wait for services or interact with pharmacy providers and obtain medications).</a:t>
            </a:r>
          </a:p>
          <a:p>
            <a:pPr eaLnBrk="1" hangingPunct="1">
              <a:spcBef>
                <a:spcPts val="625"/>
              </a:spcBef>
            </a:pPr>
            <a:r>
              <a:rPr lang="en-US" dirty="0" smtClean="0"/>
              <a:t>Only upon request by the beneficiary are plans permitted to schedule appointments with beneficiaries residing in long-term care facilities.  </a:t>
            </a:r>
          </a:p>
          <a:p>
            <a:pPr eaLnBrk="1" hangingPunct="1">
              <a:spcBef>
                <a:spcPts val="625"/>
              </a:spcBef>
            </a:pPr>
            <a:r>
              <a:rPr lang="en-US" dirty="0" smtClean="0"/>
              <a:t>Additionally, providers are permitted to make available and/or distribute plan marketing materials for all plans with which the provider participates and display posters or other materials announcing plan contractual relationships. </a:t>
            </a:r>
            <a:endParaRPr lang="en-US" b="1" i="1" dirty="0" smtClean="0"/>
          </a:p>
          <a:p>
            <a:pPr marL="119063" indent="-119063" eaLnBrk="1" hangingPunct="1">
              <a:spcBef>
                <a:spcPts val="625"/>
              </a:spcBef>
            </a:pPr>
            <a:endParaRPr lang="en-US" dirty="0" smtClean="0"/>
          </a:p>
        </p:txBody>
      </p:sp>
      <p:sp>
        <p:nvSpPr>
          <p:cNvPr id="107523"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642433B1-2B2E-4AA3-A726-01E39212CBC5}"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51</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9570" name="Rectangle 3"/>
          <p:cNvSpPr>
            <a:spLocks noGrp="1" noChangeArrowheads="1"/>
          </p:cNvSpPr>
          <p:nvPr>
            <p:ph type="body" idx="1"/>
          </p:nvPr>
        </p:nvSpPr>
        <p:spPr bwMode="auto">
          <a:xfrm>
            <a:off x="762000" y="4640263"/>
            <a:ext cx="5791200" cy="4321175"/>
          </a:xfrm>
          <a:noFill/>
        </p:spPr>
        <p:txBody>
          <a:bodyPr wrap="square" numCol="1" anchor="t" anchorCtr="0" compatLnSpc="1">
            <a:prstTxWarp prst="textNoShape">
              <a:avLst/>
            </a:prstTxWarp>
          </a:bodyPr>
          <a:lstStyle/>
          <a:p>
            <a:pPr eaLnBrk="1" hangingPunct="1">
              <a:spcBef>
                <a:spcPts val="625"/>
              </a:spcBef>
            </a:pPr>
            <a:r>
              <a:rPr lang="en-US" dirty="0" smtClean="0"/>
              <a:t>Educational events may not include sales activities such as the distribution of marketing materials or the distribution or collection of plan applications. CMS has clarified that the purpose of educational events is to provide objective information about the Medicare program and/or health improvement and wellness. As such, educational events should not be used to steer or attempt to steer a beneficiary toward a specific plan.  </a:t>
            </a:r>
          </a:p>
          <a:p>
            <a:pPr eaLnBrk="1" hangingPunct="1">
              <a:spcBef>
                <a:spcPts val="625"/>
              </a:spcBef>
            </a:pPr>
            <a:r>
              <a:rPr lang="en-US" dirty="0" smtClean="0"/>
              <a:t>Educational events may be sponsored by the plan(s) or by outside entities, and are events that are promoted to be educational in nature and have multiple vendors, such as health information fairs, conference expositions, state or community sponsored events, etc. </a:t>
            </a:r>
          </a:p>
          <a:p>
            <a:pPr eaLnBrk="1" hangingPunct="1">
              <a:spcBef>
                <a:spcPts val="625"/>
              </a:spcBef>
            </a:pPr>
            <a:r>
              <a:rPr lang="en-US" dirty="0" smtClean="0"/>
              <a:t>A sales event is an event that is sponsored by a plan or another entity with the purpose of marketing to potential members and steering, or attempting to steer, potential members towards a plan.  </a:t>
            </a:r>
            <a:endParaRPr lang="en-US" b="1" i="1" dirty="0" smtClean="0"/>
          </a:p>
          <a:p>
            <a:pPr eaLnBrk="1" hangingPunct="1">
              <a:spcBef>
                <a:spcPts val="625"/>
              </a:spcBef>
            </a:pPr>
            <a:endParaRPr lang="en-US" dirty="0" smtClean="0"/>
          </a:p>
        </p:txBody>
      </p:sp>
      <p:sp>
        <p:nvSpPr>
          <p:cNvPr id="109571"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30697A63-948B-480A-8863-80E569F4EE74}"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52</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1618" name="Rectangle 3"/>
          <p:cNvSpPr>
            <a:spLocks noGrp="1" noChangeArrowheads="1"/>
          </p:cNvSpPr>
          <p:nvPr>
            <p:ph type="body" idx="1"/>
          </p:nvPr>
        </p:nvSpPr>
        <p:spPr bwMode="auto">
          <a:xfrm>
            <a:off x="762000" y="4640263"/>
            <a:ext cx="5715000" cy="4321175"/>
          </a:xfrm>
          <a:noFill/>
        </p:spPr>
        <p:txBody>
          <a:bodyPr wrap="square" numCol="1" anchor="t" anchorCtr="0" compatLnSpc="1">
            <a:prstTxWarp prst="textNoShape">
              <a:avLst/>
            </a:prstTxWarp>
          </a:bodyPr>
          <a:lstStyle/>
          <a:p>
            <a:pPr eaLnBrk="1" hangingPunct="1">
              <a:spcBef>
                <a:spcPts val="625"/>
              </a:spcBef>
            </a:pPr>
            <a:r>
              <a:rPr lang="en-US" dirty="0" smtClean="0"/>
              <a:t>Medicare Advantage and Medicare Prescription Drug Plans may not allow prospective enrollees to be provided meals, or have meals subsidized, at sales events or any meeting at which plan benefits are being discussed and/or plan materials are being distributed. </a:t>
            </a:r>
            <a:endParaRPr lang="en-US" b="1" i="1" dirty="0" smtClean="0"/>
          </a:p>
          <a:p>
            <a:pPr eaLnBrk="1" hangingPunct="1">
              <a:spcBef>
                <a:spcPts val="625"/>
              </a:spcBef>
            </a:pPr>
            <a:r>
              <a:rPr lang="en-US" dirty="0" smtClean="0"/>
              <a:t>Agents and/or Brokers are allowed to provide refreshments and light snacks to prospective enrollees. Plans must use their best judgment on the appropriateness of food products provided, and must ensure that items provided could not be reasonably considered a meal, and/or that multiple items are not being “bundled” and provided as if a meal. </a:t>
            </a:r>
            <a:endParaRPr lang="en-US" b="1" i="1" dirty="0" smtClean="0"/>
          </a:p>
          <a:p>
            <a:pPr eaLnBrk="1" hangingPunct="1">
              <a:spcBef>
                <a:spcPts val="625"/>
              </a:spcBef>
            </a:pPr>
            <a:r>
              <a:rPr lang="en-US" dirty="0" smtClean="0"/>
              <a:t>While CMS does not intend to define the term “meal” or create a comprehensive list of food products that qualify as light snacks, items similar to the following could generally be considered acceptable: </a:t>
            </a:r>
            <a:endParaRPr lang="en-US" b="1" i="1" dirty="0" smtClean="0"/>
          </a:p>
          <a:p>
            <a:pPr marL="169863" lvl="1" indent="-169863" eaLnBrk="1" hangingPunct="1">
              <a:spcBef>
                <a:spcPts val="625"/>
              </a:spcBef>
              <a:buFont typeface="Wingdings" pitchFamily="2" charset="2"/>
              <a:buChar char="§"/>
            </a:pPr>
            <a:r>
              <a:rPr lang="en-US" dirty="0" smtClean="0"/>
              <a:t>Fruit, raw vegetables, pastries, cookies or other small dessert items, crackers, muffins, cheese, chips, yogurt, and nuts.</a:t>
            </a:r>
            <a:endParaRPr lang="en-US" b="1" i="1" dirty="0" smtClean="0"/>
          </a:p>
          <a:p>
            <a:pPr eaLnBrk="1" hangingPunct="1">
              <a:spcBef>
                <a:spcPts val="625"/>
              </a:spcBef>
            </a:pPr>
            <a:r>
              <a:rPr lang="en-US" dirty="0" smtClean="0"/>
              <a:t>As with all marketing regulation and guidance, it is the responsibility of MA and PDP organizations to monitor the actions of all agents selling their plan(s) and take proactive steps to enforce this prohibition. Oversight activities conducted by CMS will verify that plans and agents are complying with this provision, and enforcement actions will be taken as necessary.</a:t>
            </a:r>
            <a:endParaRPr lang="en-US" b="1" i="1" dirty="0" smtClean="0"/>
          </a:p>
          <a:p>
            <a:pPr marL="119063" indent="-119063" eaLnBrk="1" hangingPunct="1">
              <a:spcBef>
                <a:spcPts val="625"/>
              </a:spcBef>
            </a:pPr>
            <a:endParaRPr lang="en-US" dirty="0" smtClean="0"/>
          </a:p>
        </p:txBody>
      </p:sp>
      <p:sp>
        <p:nvSpPr>
          <p:cNvPr id="111619"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357B9464-396F-4828-AF31-0E8A335F537B}"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53</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3666" name="Rectangle 3"/>
          <p:cNvSpPr>
            <a:spLocks noGrp="1" noChangeArrowheads="1"/>
          </p:cNvSpPr>
          <p:nvPr>
            <p:ph type="body" idx="1"/>
          </p:nvPr>
        </p:nvSpPr>
        <p:spPr bwMode="auto">
          <a:xfrm>
            <a:off x="838200" y="4640263"/>
            <a:ext cx="5638800" cy="4321175"/>
          </a:xfrm>
          <a:noFill/>
        </p:spPr>
        <p:txBody>
          <a:bodyPr wrap="square" numCol="1" anchor="t" anchorCtr="0" compatLnSpc="1">
            <a:prstTxWarp prst="textNoShape">
              <a:avLst/>
            </a:prstTxWarp>
          </a:bodyPr>
          <a:lstStyle/>
          <a:p>
            <a:pPr eaLnBrk="1" hangingPunct="1">
              <a:spcBef>
                <a:spcPts val="625"/>
              </a:spcBef>
            </a:pPr>
            <a:r>
              <a:rPr lang="en-US" dirty="0" smtClean="0"/>
              <a:t>MA organizations and Part D sponsors that conduct marketing through independent agents must use state-licensed, certified, or registered individuals. </a:t>
            </a:r>
          </a:p>
          <a:p>
            <a:pPr eaLnBrk="1" hangingPunct="1">
              <a:spcBef>
                <a:spcPts val="625"/>
              </a:spcBef>
            </a:pPr>
            <a:r>
              <a:rPr lang="en-US" dirty="0" smtClean="0"/>
              <a:t>Both independent agents and internal sales staff that perform marketing must comply with applicable state licensure laws. </a:t>
            </a:r>
            <a:endParaRPr lang="en-US" b="1" i="1" dirty="0" smtClean="0"/>
          </a:p>
          <a:p>
            <a:pPr eaLnBrk="1" hangingPunct="1">
              <a:spcBef>
                <a:spcPts val="625"/>
              </a:spcBef>
            </a:pPr>
            <a:endParaRPr lang="en-US" dirty="0" smtClean="0"/>
          </a:p>
        </p:txBody>
      </p:sp>
      <p:sp>
        <p:nvSpPr>
          <p:cNvPr id="113667"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12D87048-439F-4736-9EC7-C28C0D9F4A8A}"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54</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5714" name="Rectangle 3"/>
          <p:cNvSpPr>
            <a:spLocks noGrp="1" noChangeArrowheads="1"/>
          </p:cNvSpPr>
          <p:nvPr>
            <p:ph type="body" idx="1"/>
          </p:nvPr>
        </p:nvSpPr>
        <p:spPr bwMode="auto">
          <a:xfrm>
            <a:off x="762000" y="4640263"/>
            <a:ext cx="5638800" cy="4321175"/>
          </a:xfrm>
          <a:noFill/>
        </p:spPr>
        <p:txBody>
          <a:bodyPr wrap="square" numCol="1" anchor="t" anchorCtr="0" compatLnSpc="1">
            <a:prstTxWarp prst="textNoShape">
              <a:avLst/>
            </a:prstTxWarp>
          </a:bodyPr>
          <a:lstStyle/>
          <a:p>
            <a:pPr eaLnBrk="1" hangingPunct="1">
              <a:spcBef>
                <a:spcPts val="625"/>
              </a:spcBef>
            </a:pPr>
            <a:r>
              <a:rPr lang="en-US" dirty="0" smtClean="0"/>
              <a:t>MA and PDP organizations must comply with state appointment laws that require plans to give the state information about which agents are marketing the Part C and Part D plans. </a:t>
            </a:r>
          </a:p>
          <a:p>
            <a:pPr eaLnBrk="1" hangingPunct="1">
              <a:spcBef>
                <a:spcPts val="625"/>
              </a:spcBef>
            </a:pPr>
            <a:r>
              <a:rPr lang="en-US" dirty="0" smtClean="0"/>
              <a:t>Organizations must also pay any fees that would be charged in connection with state appointment laws. </a:t>
            </a:r>
            <a:endParaRPr lang="en-US" b="1" i="1" dirty="0" smtClean="0"/>
          </a:p>
          <a:p>
            <a:pPr eaLnBrk="1" hangingPunct="1">
              <a:spcBef>
                <a:spcPct val="0"/>
              </a:spcBef>
            </a:pPr>
            <a:endParaRPr lang="en-US" dirty="0" smtClean="0"/>
          </a:p>
        </p:txBody>
      </p:sp>
      <p:sp>
        <p:nvSpPr>
          <p:cNvPr id="115715"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2A8F3A50-DA3B-4833-8774-C575A0D16250}"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55</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3667" name="Rectangle 3"/>
          <p:cNvSpPr>
            <a:spLocks noGrp="1" noChangeArrowheads="1"/>
          </p:cNvSpPr>
          <p:nvPr>
            <p:ph type="body" idx="1"/>
          </p:nvPr>
        </p:nvSpPr>
        <p:spPr bwMode="auto">
          <a:xfrm>
            <a:off x="838200" y="4640263"/>
            <a:ext cx="5638800" cy="4321175"/>
          </a:xfrm>
        </p:spPr>
        <p:txBody>
          <a:bodyPr wrap="square" numCol="1" anchor="t" anchorCtr="0" compatLnSpc="1">
            <a:prstTxWarp prst="textNoShape">
              <a:avLst/>
            </a:prstTxWarp>
          </a:bodyPr>
          <a:lstStyle/>
          <a:p>
            <a:pPr eaLnBrk="1" hangingPunct="1">
              <a:spcBef>
                <a:spcPts val="600"/>
              </a:spcBef>
            </a:pPr>
            <a:r>
              <a:rPr lang="en-US" dirty="0" smtClean="0"/>
              <a:t>Medicare Advantage Organizations (MAOs) or Part D sponsors must report the termination of any brokers or agents, and the reasons for the termination, to the state in which the broker or agent has been appointed in accordance with the state appointment law.    </a:t>
            </a:r>
            <a:endParaRPr lang="en-US" b="1" i="1" dirty="0" smtClean="0"/>
          </a:p>
          <a:p>
            <a:pPr eaLnBrk="1" hangingPunct="1">
              <a:spcBef>
                <a:spcPct val="0"/>
              </a:spcBef>
            </a:pPr>
            <a:endParaRPr lang="en-US" dirty="0" smtClean="0"/>
          </a:p>
        </p:txBody>
      </p:sp>
      <p:sp>
        <p:nvSpPr>
          <p:cNvPr id="117763"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DB889E5A-98B9-422A-B9E5-63F159E1779E}"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56</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9810" name="Rectangle 3"/>
          <p:cNvSpPr>
            <a:spLocks noGrp="1" noChangeArrowheads="1"/>
          </p:cNvSpPr>
          <p:nvPr>
            <p:ph type="body" idx="1"/>
          </p:nvPr>
        </p:nvSpPr>
        <p:spPr bwMode="auto">
          <a:xfrm>
            <a:off x="838200" y="4640263"/>
            <a:ext cx="5562600" cy="4321175"/>
          </a:xfrm>
          <a:noFill/>
        </p:spPr>
        <p:txBody>
          <a:bodyPr wrap="square" numCol="1" anchor="t" anchorCtr="0" compatLnSpc="1">
            <a:prstTxWarp prst="textNoShape">
              <a:avLst/>
            </a:prstTxWarp>
          </a:bodyPr>
          <a:lstStyle/>
          <a:p>
            <a:pPr eaLnBrk="1" hangingPunct="1">
              <a:spcBef>
                <a:spcPct val="0"/>
              </a:spcBef>
            </a:pPr>
            <a:r>
              <a:rPr lang="en-US" dirty="0" smtClean="0"/>
              <a:t>Compensation rules for Medicare Advantage Plans and Medicare Prescription Drug Plans that market through contracted or independent agents/brokers are designed to eliminate incentives that encouraged inappropriate moves from plan to plan.</a:t>
            </a:r>
          </a:p>
        </p:txBody>
      </p:sp>
      <p:sp>
        <p:nvSpPr>
          <p:cNvPr id="119811"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AEEBDFFF-761E-4CDA-86EF-8AAC3E45C36D}"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57</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1858" name="Rectangle 3"/>
          <p:cNvSpPr>
            <a:spLocks noGrp="1" noChangeArrowheads="1"/>
          </p:cNvSpPr>
          <p:nvPr>
            <p:ph type="body" idx="1"/>
          </p:nvPr>
        </p:nvSpPr>
        <p:spPr bwMode="auto">
          <a:xfrm>
            <a:off x="838200" y="4640263"/>
            <a:ext cx="5562600" cy="4321175"/>
          </a:xfrm>
          <a:noFill/>
        </p:spPr>
        <p:txBody>
          <a:bodyPr wrap="square" numCol="1" anchor="t" anchorCtr="0" compatLnSpc="1">
            <a:prstTxWarp prst="textNoShape">
              <a:avLst/>
            </a:prstTxWarp>
          </a:bodyPr>
          <a:lstStyle/>
          <a:p>
            <a:pPr eaLnBrk="1" hangingPunct="1">
              <a:spcBef>
                <a:spcPts val="625"/>
              </a:spcBef>
            </a:pPr>
            <a:r>
              <a:rPr lang="en-US" dirty="0" smtClean="0"/>
              <a:t>Medicare Advantage Organizations (MAOs) and Part D sponsors must ensure that annually brokers and agents selling Medicare products are trained and tested on Medicare rules and regulations, and on plan details specific to the plan products being sold by the brokers and agents. Training and testing must be completed prior to the start of the new marketing season in order for the broker/agent to market after that date.</a:t>
            </a:r>
          </a:p>
        </p:txBody>
      </p:sp>
      <p:sp>
        <p:nvSpPr>
          <p:cNvPr id="121859"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1BC76C8B-0117-491F-B96D-F2CD58D87A53}"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58</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Slide Image Placeholder 1"/>
          <p:cNvSpPr>
            <a:spLocks noGrp="1" noRot="1" noChangeAspect="1"/>
          </p:cNvSpPr>
          <p:nvPr>
            <p:ph type="sldImg"/>
          </p:nvPr>
        </p:nvSpPr>
        <p:spPr bwMode="auto">
          <a:noFill/>
          <a:ln>
            <a:solidFill>
              <a:srgbClr val="000000"/>
            </a:solidFill>
            <a:miter lim="800000"/>
            <a:headEnd/>
            <a:tailEnd/>
          </a:ln>
        </p:spPr>
      </p:sp>
      <p:sp>
        <p:nvSpPr>
          <p:cNvPr id="1239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In order to sell Medicare products, a broker or agent should receive a passing score of at least 85% on the test. Tests may be in the form of a written or computerized test. Organizations and sponsors must ensure that their training and testing programs are designed and implemented in a way that the integrity of the training and testing is maintained. In doing so, they must have a process for handling instances in which agents do not pass the test on the first try. </a:t>
            </a:r>
            <a:endParaRPr lang="en-US" dirty="0"/>
          </a:p>
        </p:txBody>
      </p:sp>
      <p:sp>
        <p:nvSpPr>
          <p:cNvPr id="12390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A4FD91E-EE90-4741-B638-852DBCC39298}" type="slidenum">
              <a:rPr lang="en-US">
                <a:ea typeface="ＭＳ Ｐゴシック" pitchFamily="84" charset="-128"/>
                <a:cs typeface="ＭＳ Ｐゴシック" pitchFamily="84" charset="-128"/>
              </a:rPr>
              <a:pPr fontAlgn="base">
                <a:spcBef>
                  <a:spcPct val="0"/>
                </a:spcBef>
                <a:spcAft>
                  <a:spcPct val="0"/>
                </a:spcAft>
                <a:defRPr/>
              </a:pPr>
              <a:t>59</a:t>
            </a:fld>
            <a:endParaRPr lang="en-US" dirty="0">
              <a:ea typeface="ＭＳ Ｐゴシック" pitchFamily="84" charset="-128"/>
              <a:cs typeface="ＭＳ Ｐゴシック" pitchFamily="8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0">
              <a:spcBef>
                <a:spcPts val="600"/>
              </a:spcBef>
              <a:buNone/>
              <a:defRPr/>
            </a:pPr>
            <a:r>
              <a:rPr lang="en-US" dirty="0" smtClean="0"/>
              <a:t>Lesson 2, </a:t>
            </a:r>
            <a:r>
              <a:rPr lang="en-US" i="1" dirty="0" smtClean="0"/>
              <a:t>Eligibility and Enrollment Requirements,</a:t>
            </a:r>
            <a:r>
              <a:rPr lang="en-US" dirty="0" smtClean="0"/>
              <a:t> provides information on</a:t>
            </a:r>
          </a:p>
          <a:p>
            <a:pPr marL="171450" lvl="1" indent="-171450" eaLnBrk="1" hangingPunct="1">
              <a:spcBef>
                <a:spcPts val="600"/>
              </a:spcBef>
            </a:pPr>
            <a:r>
              <a:rPr lang="en-US" dirty="0" smtClean="0"/>
              <a:t>Who can join</a:t>
            </a:r>
          </a:p>
          <a:p>
            <a:pPr marL="171450" lvl="1" indent="-171450" eaLnBrk="1" hangingPunct="1">
              <a:spcBef>
                <a:spcPts val="600"/>
              </a:spcBef>
            </a:pPr>
            <a:r>
              <a:rPr lang="en-US" dirty="0" smtClean="0"/>
              <a:t>When you can you join or switch</a:t>
            </a:r>
          </a:p>
          <a:p>
            <a:pPr marL="285750" lvl="2" indent="-171450" eaLnBrk="1" hangingPunct="1">
              <a:spcBef>
                <a:spcPts val="600"/>
              </a:spcBef>
            </a:pPr>
            <a:r>
              <a:rPr lang="en-US" dirty="0" smtClean="0"/>
              <a:t>Initial Enrollment Period (IEP) </a:t>
            </a:r>
          </a:p>
          <a:p>
            <a:pPr marL="285750" lvl="2" indent="-171450" eaLnBrk="1" hangingPunct="1">
              <a:spcBef>
                <a:spcPts val="600"/>
              </a:spcBef>
            </a:pPr>
            <a:r>
              <a:rPr lang="en-US" sz="1200" kern="1200" dirty="0" smtClean="0">
                <a:solidFill>
                  <a:schemeClr val="tx1"/>
                </a:solidFill>
                <a:effectLst/>
                <a:latin typeface="+mn-lt"/>
                <a:ea typeface="ＭＳ Ｐゴシック" pitchFamily="84" charset="-128"/>
                <a:cs typeface="+mn-cs"/>
              </a:rPr>
              <a:t>Medicare Open Enrollment Period (OEP) </a:t>
            </a:r>
          </a:p>
          <a:p>
            <a:pPr marL="285750" lvl="2" indent="-171450" eaLnBrk="1" hangingPunct="1">
              <a:spcBef>
                <a:spcPts val="600"/>
              </a:spcBef>
            </a:pPr>
            <a:r>
              <a:rPr lang="en-US" dirty="0" smtClean="0"/>
              <a:t>Special Enrollment Periods (SEP) </a:t>
            </a:r>
          </a:p>
          <a:p>
            <a:pPr marL="285750" lvl="2" indent="-171450" eaLnBrk="1" hangingPunct="1">
              <a:spcBef>
                <a:spcPts val="600"/>
              </a:spcBef>
            </a:pPr>
            <a:r>
              <a:rPr lang="en-US" dirty="0" smtClean="0"/>
              <a:t>5-Star Special Enrollment</a:t>
            </a:r>
            <a:r>
              <a:rPr lang="en-US" baseline="0" dirty="0" smtClean="0"/>
              <a:t> Period</a:t>
            </a:r>
          </a:p>
          <a:p>
            <a:pPr marL="171450" lvl="1" indent="-171450" eaLnBrk="1" hangingPunct="1">
              <a:spcBef>
                <a:spcPts val="600"/>
              </a:spcBef>
            </a:pPr>
            <a:r>
              <a:rPr lang="en-US" baseline="0" dirty="0" smtClean="0"/>
              <a:t>When you can leave a Medicare Advantage Plan </a:t>
            </a:r>
            <a:endParaRPr lang="en-US" dirty="0" smtClean="0"/>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9082FEC-139B-4FB2-8F1B-4D3F2574B5C6}" type="slidenum">
              <a:rPr lang="en-US">
                <a:latin typeface="Arial" pitchFamily="84" charset="0"/>
                <a:ea typeface="ＭＳ Ｐゴシック" pitchFamily="84" charset="-128"/>
                <a:cs typeface="ＭＳ Ｐゴシック" pitchFamily="84" charset="-128"/>
              </a:rPr>
              <a:pPr fontAlgn="base">
                <a:spcBef>
                  <a:spcPct val="0"/>
                </a:spcBef>
                <a:spcAft>
                  <a:spcPct val="0"/>
                </a:spcAft>
              </a:pPr>
              <a:t>6</a:t>
            </a:fld>
            <a:endParaRPr lang="en-US"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6739" name="Rectangle 3"/>
          <p:cNvSpPr>
            <a:spLocks noGrp="1" noChangeArrowheads="1"/>
          </p:cNvSpPr>
          <p:nvPr>
            <p:ph type="body" idx="1"/>
          </p:nvPr>
        </p:nvSpPr>
        <p:spPr bwMode="auto">
          <a:xfrm>
            <a:off x="685800" y="4640263"/>
            <a:ext cx="5943600" cy="4321175"/>
          </a:xfrm>
        </p:spPr>
        <p:txBody>
          <a:bodyPr wrap="square" numCol="1" anchor="t" anchorCtr="0" compatLnSpc="1">
            <a:prstTxWarp prst="textNoShape">
              <a:avLst/>
            </a:prstTxWarp>
            <a:noAutofit/>
          </a:bodyPr>
          <a:lstStyle/>
          <a:p>
            <a:pPr indent="1588" eaLnBrk="1" hangingPunct="1">
              <a:spcBef>
                <a:spcPts val="625"/>
              </a:spcBef>
            </a:pPr>
            <a:r>
              <a:rPr lang="en-US" dirty="0" smtClean="0"/>
              <a:t>Oversight of marketing activity v</a:t>
            </a:r>
            <a:r>
              <a:rPr lang="en-US" dirty="0" smtClean="0">
                <a:cs typeface="Calibri" pitchFamily="84" charset="0"/>
              </a:rPr>
              <a:t>ulnerability in marketing was identified due to persistent complaints and evidence of agent and broker misconduct. CMS developed a comprehensive surveillance strategy designed to detect, prevent, and respond to marketing violations. </a:t>
            </a:r>
            <a:r>
              <a:rPr lang="en-US" dirty="0" smtClean="0"/>
              <a:t>CMS continues and adds to its surveillance strategy to monitor for marketing compliance, including:  </a:t>
            </a:r>
          </a:p>
          <a:p>
            <a:pPr marL="169863" indent="-168275" eaLnBrk="1" hangingPunct="1">
              <a:spcBef>
                <a:spcPts val="625"/>
              </a:spcBef>
              <a:buFont typeface="Wingdings" pitchFamily="2" charset="2"/>
              <a:buChar char="§"/>
            </a:pPr>
            <a:r>
              <a:rPr lang="en-US" dirty="0" smtClean="0"/>
              <a:t>Secret shopping to assess compliance with marketing requirements at public sales events.</a:t>
            </a:r>
          </a:p>
          <a:p>
            <a:pPr marL="169863" indent="-168275" eaLnBrk="1" hangingPunct="1">
              <a:spcBef>
                <a:spcPts val="625"/>
              </a:spcBef>
              <a:buFont typeface="Wingdings" pitchFamily="2" charset="2"/>
              <a:buChar char="§"/>
            </a:pPr>
            <a:r>
              <a:rPr lang="en-US" dirty="0" smtClean="0"/>
              <a:t>One-on-one (staged) appointment secret shopping to assess compliance with marketing requirements at one-on-one settings with marketing agents and plan representatives.</a:t>
            </a:r>
          </a:p>
          <a:p>
            <a:pPr marL="169863" indent="-168275" eaLnBrk="1" hangingPunct="1">
              <a:spcBef>
                <a:spcPts val="625"/>
              </a:spcBef>
              <a:buFont typeface="Wingdings" pitchFamily="2" charset="2"/>
              <a:buChar char="§"/>
            </a:pPr>
            <a:r>
              <a:rPr lang="en-US" dirty="0" smtClean="0"/>
              <a:t>Non-renewal (NR) focused secret shopping in markets with highest non-renewing rates to ensure remaining plans were not using scare tactics to gain enrollees.</a:t>
            </a:r>
          </a:p>
          <a:p>
            <a:pPr marL="169863" indent="-168275" eaLnBrk="1" hangingPunct="1">
              <a:spcBef>
                <a:spcPts val="625"/>
              </a:spcBef>
              <a:buFont typeface="Wingdings" pitchFamily="2" charset="2"/>
              <a:buChar char="§"/>
            </a:pPr>
            <a:r>
              <a:rPr lang="en-US" dirty="0" smtClean="0"/>
              <a:t>Secret shopping of NR</a:t>
            </a:r>
            <a:r>
              <a:rPr lang="en-US" baseline="0" dirty="0" smtClean="0"/>
              <a:t> </a:t>
            </a:r>
            <a:r>
              <a:rPr lang="en-US" dirty="0" smtClean="0"/>
              <a:t>plan’s call centers to assess the accuracy of customer services representative information to potential enrollees related to NR activity.  </a:t>
            </a:r>
          </a:p>
        </p:txBody>
      </p:sp>
      <p:sp>
        <p:nvSpPr>
          <p:cNvPr id="125955"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FC71A370-0582-4E66-9E36-EC6D268C1A43}"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60</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6739" name="Rectangle 3"/>
          <p:cNvSpPr>
            <a:spLocks noGrp="1" noChangeArrowheads="1"/>
          </p:cNvSpPr>
          <p:nvPr>
            <p:ph type="body" idx="1"/>
          </p:nvPr>
        </p:nvSpPr>
        <p:spPr bwMode="auto">
          <a:xfrm>
            <a:off x="685800" y="4640263"/>
            <a:ext cx="5943600" cy="4321175"/>
          </a:xfrm>
        </p:spPr>
        <p:txBody>
          <a:bodyPr wrap="square" numCol="1" anchor="t" anchorCtr="0" compatLnSpc="1">
            <a:prstTxWarp prst="textNoShape">
              <a:avLst/>
            </a:prstTxWarp>
            <a:noAutofit/>
          </a:bodyPr>
          <a:lstStyle/>
          <a:p>
            <a:pPr eaLnBrk="1" hangingPunct="1">
              <a:spcBef>
                <a:spcPts val="625"/>
              </a:spcBef>
            </a:pPr>
            <a:r>
              <a:rPr lang="en-US" dirty="0" smtClean="0"/>
              <a:t>CMS surveillance strategy to monitor for marketing compliance, continued: </a:t>
            </a:r>
          </a:p>
          <a:p>
            <a:pPr marL="169863" indent="-169863" eaLnBrk="1" hangingPunct="1">
              <a:spcBef>
                <a:spcPts val="625"/>
              </a:spcBef>
              <a:buFont typeface="Wingdings" pitchFamily="2" charset="2"/>
              <a:buChar char="§"/>
            </a:pPr>
            <a:r>
              <a:rPr lang="en-US" dirty="0" smtClean="0"/>
              <a:t>Clipping Service (newspaper ads) to assess whether marketing events are reported to CMS and to examine marketing ads for inappropriate/misleading language around NR activity. </a:t>
            </a:r>
          </a:p>
          <a:p>
            <a:pPr marL="169863" indent="-169863" eaLnBrk="1" hangingPunct="1">
              <a:spcBef>
                <a:spcPts val="625"/>
              </a:spcBef>
              <a:buFont typeface="Wingdings" pitchFamily="2" charset="2"/>
              <a:buChar char="§"/>
            </a:pPr>
            <a:r>
              <a:rPr lang="en-US" dirty="0" smtClean="0"/>
              <a:t>Marketing website review to verify that required marketing identification numbers and approval dates are present on each website and that required links are active. </a:t>
            </a:r>
          </a:p>
          <a:p>
            <a:pPr marL="169863" indent="-169863" eaLnBrk="1" hangingPunct="1">
              <a:spcBef>
                <a:spcPts val="625"/>
              </a:spcBef>
              <a:buFont typeface="Wingdings" pitchFamily="2" charset="2"/>
              <a:buChar char="§"/>
            </a:pPr>
            <a:r>
              <a:rPr lang="en-US" dirty="0" smtClean="0"/>
              <a:t>Ensuring that health and drug plans detect, report, and respond to agent/broker marketing misrepresentation and other issues.  </a:t>
            </a:r>
          </a:p>
          <a:p>
            <a:pPr eaLnBrk="1" hangingPunct="1">
              <a:spcBef>
                <a:spcPts val="625"/>
              </a:spcBef>
            </a:pPr>
            <a:r>
              <a:rPr lang="en-US" dirty="0" smtClean="0"/>
              <a:t>The CMS surveillance philosophies include </a:t>
            </a:r>
          </a:p>
          <a:p>
            <a:pPr marL="169863" indent="-169863" eaLnBrk="1" hangingPunct="1">
              <a:spcBef>
                <a:spcPts val="625"/>
              </a:spcBef>
              <a:buFont typeface="Wingdings" pitchFamily="2" charset="2"/>
              <a:buChar char="§"/>
            </a:pPr>
            <a:r>
              <a:rPr lang="en-US" dirty="0" smtClean="0"/>
              <a:t>“Real-time” observations and responses</a:t>
            </a:r>
          </a:p>
          <a:p>
            <a:pPr marL="169863" indent="-169863" eaLnBrk="1" hangingPunct="1">
              <a:spcBef>
                <a:spcPts val="625"/>
              </a:spcBef>
              <a:buFont typeface="Wingdings" pitchFamily="2" charset="2"/>
              <a:buChar char="§"/>
            </a:pPr>
            <a:r>
              <a:rPr lang="en-US" dirty="0" smtClean="0"/>
              <a:t>Resources allocated initially based on risk (then adjusted based on performance)</a:t>
            </a:r>
          </a:p>
          <a:p>
            <a:pPr marL="169863" indent="-169863" eaLnBrk="1" hangingPunct="1">
              <a:spcBef>
                <a:spcPts val="625"/>
              </a:spcBef>
              <a:buFont typeface="Wingdings" pitchFamily="2" charset="2"/>
              <a:buChar char="§"/>
            </a:pPr>
            <a:r>
              <a:rPr lang="en-US" dirty="0" smtClean="0"/>
              <a:t>Providing the industry the opportunity to research and respond to violations</a:t>
            </a:r>
          </a:p>
          <a:p>
            <a:pPr marL="169863" indent="-169863" eaLnBrk="1" hangingPunct="1">
              <a:spcBef>
                <a:spcPts val="625"/>
              </a:spcBef>
              <a:buFont typeface="Wingdings" pitchFamily="2" charset="2"/>
              <a:buChar char="§"/>
            </a:pPr>
            <a:r>
              <a:rPr lang="en-US" dirty="0" smtClean="0"/>
              <a:t>Compliance action is taken only when deficiencies are confirmed and validated</a:t>
            </a:r>
          </a:p>
          <a:p>
            <a:pPr marL="395288" lvl="1" indent="-169863" eaLnBrk="1" hangingPunct="1">
              <a:spcBef>
                <a:spcPts val="625"/>
              </a:spcBef>
              <a:buFont typeface="Arial" pitchFamily="34" charset="0"/>
              <a:buChar char="•"/>
            </a:pPr>
            <a:r>
              <a:rPr lang="en-US" dirty="0" smtClean="0"/>
              <a:t>The severity of compliance action is based on severity and recurrence of violations.</a:t>
            </a:r>
          </a:p>
          <a:p>
            <a:pPr eaLnBrk="1" hangingPunct="1">
              <a:spcBef>
                <a:spcPts val="625"/>
              </a:spcBef>
            </a:pPr>
            <a:r>
              <a:rPr lang="en-US" dirty="0" smtClean="0"/>
              <a:t>There is still room for improvement. Approximately 40% of public sales events had one or more violations. There has been a lower incidence of egregious behavior/aggressive marketing tactics than prior years, but there are still problems in providing clear, complete, and accurate information around health plan and drug benefits. </a:t>
            </a:r>
          </a:p>
          <a:p>
            <a:pPr marL="125413" indent="-125413" eaLnBrk="1" hangingPunct="1">
              <a:spcBef>
                <a:spcPct val="0"/>
              </a:spcBef>
              <a:buFont typeface="Wingdings" pitchFamily="84" charset="2"/>
              <a:buChar char="§"/>
            </a:pPr>
            <a:endParaRPr lang="en-US" dirty="0" smtClean="0"/>
          </a:p>
        </p:txBody>
      </p:sp>
      <p:sp>
        <p:nvSpPr>
          <p:cNvPr id="128003"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BC32BF62-5608-4354-8408-B3ECA66FB6A7}"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61</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5" name="Rectangle 2"/>
          <p:cNvSpPr>
            <a:spLocks noGrp="1" noRot="1" noChangeAspect="1" noChangeArrowheads="1" noTextEdit="1"/>
          </p:cNvSpPr>
          <p:nvPr>
            <p:ph type="sldImg"/>
          </p:nvPr>
        </p:nvSpPr>
        <p:spPr bwMode="auto">
          <a:xfrm>
            <a:off x="1279525" y="722313"/>
            <a:ext cx="4797425" cy="3597275"/>
          </a:xfrm>
          <a:noFill/>
          <a:ln>
            <a:solidFill>
              <a:srgbClr val="000000"/>
            </a:solidFill>
            <a:miter lim="800000"/>
            <a:headEnd/>
            <a:tailEnd/>
          </a:ln>
        </p:spPr>
      </p:sp>
      <p:sp>
        <p:nvSpPr>
          <p:cNvPr id="131076" name="Rectangle 3"/>
          <p:cNvSpPr>
            <a:spLocks noGrp="1" noChangeArrowheads="1"/>
          </p:cNvSpPr>
          <p:nvPr>
            <p:ph type="body" idx="1"/>
          </p:nvPr>
        </p:nvSpPr>
        <p:spPr bwMode="auto">
          <a:xfrm>
            <a:off x="976316" y="4560890"/>
            <a:ext cx="5287962" cy="4319587"/>
          </a:xfrm>
          <a:noFill/>
        </p:spPr>
        <p:txBody>
          <a:bodyPr wrap="square" lIns="96212" tIns="48108" rIns="96212" bIns="48108" numCol="1" anchor="t" anchorCtr="0" compatLnSpc="1">
            <a:prstTxWarp prst="textNoShape">
              <a:avLst/>
            </a:prstTxWarp>
            <a:normAutofit/>
          </a:bodyPr>
          <a:lstStyle/>
          <a:p>
            <a:pPr marL="176158" indent="-176158"/>
            <a:endParaRPr lang="en-US" dirty="0" smtClean="0"/>
          </a:p>
        </p:txBody>
      </p:sp>
      <p:sp>
        <p:nvSpPr>
          <p:cNvPr id="5" name="Slide Number Placeholder 4"/>
          <p:cNvSpPr>
            <a:spLocks noGrp="1"/>
          </p:cNvSpPr>
          <p:nvPr>
            <p:ph type="sldNum" sz="quarter" idx="10"/>
          </p:nvPr>
        </p:nvSpPr>
        <p:spPr/>
        <p:txBody>
          <a:bodyPr/>
          <a:lstStyle/>
          <a:p>
            <a:fld id="{8D3B99F0-B413-4F8E-9262-407D19939992}" type="slidenum">
              <a:rPr lang="en-US" smtClean="0"/>
              <a:pPr/>
              <a:t>62</a:t>
            </a:fld>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Slide Image Placeholder 1"/>
          <p:cNvSpPr>
            <a:spLocks noGrp="1" noRot="1" noChangeAspect="1"/>
          </p:cNvSpPr>
          <p:nvPr>
            <p:ph type="sldImg"/>
          </p:nvPr>
        </p:nvSpPr>
        <p:spPr bwMode="auto">
          <a:noFill/>
          <a:ln>
            <a:solidFill>
              <a:srgbClr val="000000"/>
            </a:solidFill>
            <a:miter lim="800000"/>
            <a:headEnd/>
            <a:tailEnd/>
          </a:ln>
        </p:spPr>
      </p:sp>
      <p:sp>
        <p:nvSpPr>
          <p:cNvPr id="1300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005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D1D4B13-5311-4F08-9A8A-524C3D13AF81}" type="slidenum">
              <a:rPr lang="en-US">
                <a:ea typeface="ＭＳ Ｐゴシック" pitchFamily="84" charset="-128"/>
                <a:cs typeface="ＭＳ Ｐゴシック" pitchFamily="84" charset="-128"/>
              </a:rPr>
              <a:pPr fontAlgn="base">
                <a:spcBef>
                  <a:spcPct val="0"/>
                </a:spcBef>
                <a:spcAft>
                  <a:spcPct val="0"/>
                </a:spcAft>
                <a:defRPr/>
              </a:pPr>
              <a:t>63</a:t>
            </a:fld>
            <a:endParaRPr lang="en-US" dirty="0">
              <a:ea typeface="ＭＳ Ｐゴシック" pitchFamily="84" charset="-128"/>
              <a:cs typeface="ＭＳ Ｐゴシック" pitchFamily="8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1506" name="Rectangle 3"/>
          <p:cNvSpPr>
            <a:spLocks noGrp="1" noChangeArrowheads="1"/>
          </p:cNvSpPr>
          <p:nvPr>
            <p:ph type="body" idx="1"/>
          </p:nvPr>
        </p:nvSpPr>
        <p:spPr bwMode="auto">
          <a:xfrm>
            <a:off x="685800" y="4640263"/>
            <a:ext cx="5943600" cy="4773612"/>
          </a:xfrm>
          <a:noFill/>
        </p:spPr>
        <p:txBody>
          <a:bodyPr wrap="square" numCol="1" anchor="t" anchorCtr="0" compatLnSpc="1">
            <a:prstTxWarp prst="textNoShape">
              <a:avLst/>
            </a:prstTxWarp>
          </a:bodyPr>
          <a:lstStyle/>
          <a:p>
            <a:pPr eaLnBrk="1" hangingPunct="1">
              <a:spcBef>
                <a:spcPts val="600"/>
              </a:spcBef>
            </a:pPr>
            <a:r>
              <a:rPr lang="en-US" dirty="0" smtClean="0"/>
              <a:t>Medicare Advantage (MA) Plans are available to most people with Medicare. To be eligible to join a Medicare Advantage Plan, you must live in the plan’s geographic service area , and be entitled to Medicare Part A (Hospital), and enrolled in Medicare Part B (Medical Insurance).</a:t>
            </a:r>
          </a:p>
          <a:p>
            <a:pPr eaLnBrk="1" hangingPunct="1">
              <a:spcBef>
                <a:spcPts val="600"/>
              </a:spcBef>
            </a:pPr>
            <a:r>
              <a:rPr lang="en-US" dirty="0" smtClean="0"/>
              <a:t>People with End-Stage Renal Disease (ESRD) usually can’t join an MA Plan or other Medicare plan. However, there are some exceptions. For example, an individual who develops ESRD while enrolled in an MA Plan may continue to be enrolled in the MA Plan, and some Medicare Advantage Special Needs Plans accept people with ESRD. A person who receives a kidney transplant and no longer requires a regular course of dialysis treatment is not considered to have ESRD for purposes of MA eligibility. </a:t>
            </a:r>
          </a:p>
          <a:p>
            <a:pPr marL="114300" indent="-114300" eaLnBrk="1" hangingPunct="1">
              <a:spcBef>
                <a:spcPts val="600"/>
              </a:spcBef>
            </a:pPr>
            <a:r>
              <a:rPr lang="en-US" dirty="0" smtClean="0"/>
              <a:t>To join an MA Plan, you must also: </a:t>
            </a:r>
          </a:p>
          <a:p>
            <a:pPr marL="171450" lvl="1" indent="-171450" eaLnBrk="1" hangingPunct="1">
              <a:spcBef>
                <a:spcPts val="600"/>
              </a:spcBef>
              <a:buFont typeface="Wingdings" pitchFamily="2" charset="2"/>
              <a:buChar char="§"/>
            </a:pPr>
            <a:r>
              <a:rPr lang="en-US" dirty="0" smtClean="0"/>
              <a:t>Agree to provide the necessary information to the plan,</a:t>
            </a:r>
          </a:p>
          <a:p>
            <a:pPr marL="171450" lvl="1" indent="-171450" eaLnBrk="1" hangingPunct="1">
              <a:spcBef>
                <a:spcPts val="600"/>
              </a:spcBef>
              <a:buFont typeface="Wingdings" pitchFamily="2" charset="2"/>
              <a:buChar char="§"/>
            </a:pPr>
            <a:r>
              <a:rPr lang="en-US" dirty="0" smtClean="0"/>
              <a:t>Agree to follow the plan’s rules, and</a:t>
            </a:r>
          </a:p>
          <a:p>
            <a:pPr marL="171450" lvl="1" indent="-171450" eaLnBrk="1" hangingPunct="1">
              <a:spcBef>
                <a:spcPts val="600"/>
              </a:spcBef>
              <a:buFont typeface="Wingdings" pitchFamily="2" charset="2"/>
              <a:buChar char="§"/>
            </a:pPr>
            <a:r>
              <a:rPr lang="en-US" dirty="0" smtClean="0"/>
              <a:t>Belong to only one Medicare Advantage Plan</a:t>
            </a:r>
            <a:r>
              <a:rPr lang="en-US" baseline="0" dirty="0" smtClean="0"/>
              <a:t> </a:t>
            </a:r>
            <a:r>
              <a:rPr lang="en-US" dirty="0" smtClean="0"/>
              <a:t>at a time. </a:t>
            </a:r>
          </a:p>
          <a:p>
            <a:pPr eaLnBrk="1" hangingPunct="1">
              <a:spcBef>
                <a:spcPts val="600"/>
              </a:spcBef>
            </a:pPr>
            <a:r>
              <a:rPr lang="en-US" dirty="0" smtClean="0"/>
              <a:t>To find out what Medicare Advantage Plans are available in your area, visit </a:t>
            </a:r>
            <a:r>
              <a:rPr lang="en-US" dirty="0" smtClean="0">
                <a:hlinkClick r:id="rId3"/>
              </a:rPr>
              <a:t>www.medicare.gov</a:t>
            </a:r>
            <a:r>
              <a:rPr lang="en-US" dirty="0" smtClean="0"/>
              <a:t>  and click on “Compare Drug and Health Plans,” or call 1-800-MEDICARE (1-800-633-4227). TTY users should call 1‑877-486-2048.</a:t>
            </a:r>
          </a:p>
          <a:p>
            <a:pPr eaLnBrk="1" hangingPunct="1">
              <a:spcBef>
                <a:spcPts val="600"/>
              </a:spcBef>
            </a:pPr>
            <a:r>
              <a:rPr lang="en-US" dirty="0" smtClean="0"/>
              <a:t>More information on the enrollment exceptions for people with ESRD can be found in Section 20.2 of the Medicare  Advantage enrollment and disenrollment guidance available at </a:t>
            </a:r>
            <a:r>
              <a:rPr lang="en-US" u="sng" dirty="0" smtClean="0">
                <a:hlinkClick r:id="rId4"/>
              </a:rPr>
              <a:t>www.cms.gov/MedicareMangCareEligEnrol/</a:t>
            </a:r>
            <a:r>
              <a:rPr lang="en-US" u="sng" dirty="0" smtClean="0"/>
              <a:t>.</a:t>
            </a:r>
            <a:endParaRPr lang="en-US" dirty="0" smtClean="0"/>
          </a:p>
          <a:p>
            <a:pPr marL="114300" indent="-114300" eaLnBrk="1" hangingPunct="1">
              <a:spcBef>
                <a:spcPts val="600"/>
              </a:spcBef>
              <a:buFont typeface="Wingdings" pitchFamily="84" charset="2"/>
              <a:buNone/>
            </a:pPr>
            <a:endParaRPr lang="en-US" dirty="0" smtClean="0"/>
          </a:p>
        </p:txBody>
      </p:sp>
      <p:sp>
        <p:nvSpPr>
          <p:cNvPr id="21507"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2D71C077-17FE-45BC-B9E7-A26A78A71B5C}"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7</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xfrm>
            <a:off x="609601" y="4560888"/>
            <a:ext cx="6096000" cy="4319587"/>
          </a:xfrm>
          <a:noFill/>
        </p:spPr>
        <p:txBody>
          <a:bodyPr wrap="square" numCol="1" anchor="t" anchorCtr="0" compatLnSpc="1">
            <a:prstTxWarp prst="textNoShape">
              <a:avLst/>
            </a:prstTxWarp>
          </a:bodyPr>
          <a:lstStyle/>
          <a:p>
            <a:pPr eaLnBrk="1" hangingPunct="1">
              <a:spcBef>
                <a:spcPts val="600"/>
              </a:spcBef>
            </a:pPr>
            <a:r>
              <a:rPr lang="en-US" dirty="0" smtClean="0"/>
              <a:t>You can join a Medicare Advantage Plan </a:t>
            </a:r>
          </a:p>
          <a:p>
            <a:pPr marL="171450" indent="-171450" eaLnBrk="1" hangingPunct="1">
              <a:spcBef>
                <a:spcPts val="600"/>
              </a:spcBef>
              <a:buFont typeface="Wingdings" pitchFamily="2" charset="2"/>
              <a:buChar char="§"/>
            </a:pPr>
            <a:r>
              <a:rPr lang="en-US" dirty="0" smtClean="0"/>
              <a:t>When you first become eligible for Medicare, i.e., during your Initial Enrollment Period (IEP), which begins 3 months immediately before your first entitlement to both Medicare Part A and Part B, or </a:t>
            </a:r>
          </a:p>
          <a:p>
            <a:pPr marL="171450" indent="-171450" eaLnBrk="1" hangingPunct="1">
              <a:spcBef>
                <a:spcPts val="600"/>
              </a:spcBef>
              <a:buFont typeface="Wingdings" pitchFamily="2" charset="2"/>
              <a:buChar char="§"/>
            </a:pPr>
            <a:r>
              <a:rPr lang="en-US" dirty="0" smtClean="0"/>
              <a:t>The Medicare</a:t>
            </a:r>
            <a:r>
              <a:rPr lang="en-US" baseline="0" dirty="0" smtClean="0"/>
              <a:t> Open</a:t>
            </a:r>
            <a:r>
              <a:rPr lang="en-US" dirty="0" smtClean="0"/>
              <a:t> Enrollment Period (OEP), or </a:t>
            </a:r>
          </a:p>
          <a:p>
            <a:pPr marL="171450" indent="-171450" eaLnBrk="1" hangingPunct="1">
              <a:spcBef>
                <a:spcPts val="600"/>
              </a:spcBef>
              <a:buFont typeface="Wingdings" pitchFamily="2" charset="2"/>
              <a:buChar char="§"/>
            </a:pPr>
            <a:r>
              <a:rPr lang="en-US" dirty="0" smtClean="0"/>
              <a:t>In certain special situations that provide a Special Enrollment Period (SEP). </a:t>
            </a:r>
          </a:p>
          <a:p>
            <a:pPr eaLnBrk="1" hangingPunct="1">
              <a:spcBef>
                <a:spcPts val="600"/>
              </a:spcBef>
            </a:pPr>
            <a:r>
              <a:rPr lang="en-US" dirty="0" smtClean="0"/>
              <a:t>You can only join one Medicare Advantage Plan at a time, and enrollment in a plan is generally for a calendar year.</a:t>
            </a:r>
          </a:p>
          <a:p>
            <a:pPr eaLnBrk="1" hangingPunct="1">
              <a:spcBef>
                <a:spcPts val="600"/>
              </a:spcBef>
            </a:pPr>
            <a:r>
              <a:rPr lang="en-US" dirty="0" smtClean="0"/>
              <a:t>You can switch to another Medicare Advantage Plan or to Original Medicare during the Open Enrollment Period, also known as “Annual Enrollment.”  This period</a:t>
            </a:r>
            <a:r>
              <a:rPr lang="en-US" dirty="0" smtClean="0">
                <a:solidFill>
                  <a:srgbClr val="FF0000"/>
                </a:solidFill>
              </a:rPr>
              <a:t>  </a:t>
            </a:r>
            <a:r>
              <a:rPr lang="en-US" dirty="0" smtClean="0"/>
              <a:t>runs  from October 15 - December 7 each year, with coverage starting January 1. </a:t>
            </a:r>
          </a:p>
          <a:p>
            <a:pPr marL="0" lvl="1" indent="0" eaLnBrk="1" hangingPunct="1">
              <a:spcBef>
                <a:spcPts val="600"/>
              </a:spcBef>
              <a:buNone/>
            </a:pPr>
            <a:r>
              <a:rPr lang="en-US" dirty="0" smtClean="0"/>
              <a:t>For more information about when you can join or switch MA Plans, see Section 3204 of the Affordable Care Act.</a:t>
            </a:r>
          </a:p>
          <a:p>
            <a:pPr marL="463550" lvl="1" indent="-463550" eaLnBrk="1" hangingPunct="1">
              <a:spcBef>
                <a:spcPts val="600"/>
              </a:spcBef>
              <a:buFont typeface="Wingdings" pitchFamily="84" charset="2"/>
              <a:buNone/>
            </a:pPr>
            <a:r>
              <a:rPr lang="en-US" b="1" dirty="0" smtClean="0"/>
              <a:t>NOTE:  </a:t>
            </a:r>
            <a:r>
              <a:rPr lang="en-US" dirty="0" smtClean="0"/>
              <a:t>This chart is provided as a handout in the corresponding workbook (see Appendix A).</a:t>
            </a:r>
          </a:p>
          <a:p>
            <a:pPr marL="114300" indent="-114300" eaLnBrk="1" hangingPunct="1">
              <a:spcBef>
                <a:spcPct val="0"/>
              </a:spcBef>
            </a:pPr>
            <a:endParaRPr lang="en-US" dirty="0" smtClean="0"/>
          </a:p>
          <a:p>
            <a:pPr marL="114300" indent="-114300" eaLnBrk="1" hangingPunct="1">
              <a:spcBef>
                <a:spcPct val="0"/>
              </a:spcBef>
            </a:pPr>
            <a:endParaRPr lang="en-US" dirty="0"/>
          </a:p>
        </p:txBody>
      </p:sp>
      <p:sp>
        <p:nvSpPr>
          <p:cNvPr id="2355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2DF20FD-CC81-4067-BE13-9E9F315C22F6}" type="slidenum">
              <a:rPr lang="en-US">
                <a:ea typeface="ＭＳ Ｐゴシック" pitchFamily="84" charset="-128"/>
                <a:cs typeface="ＭＳ Ｐゴシック" pitchFamily="84" charset="-128"/>
              </a:rPr>
              <a:pPr fontAlgn="base">
                <a:spcBef>
                  <a:spcPct val="0"/>
                </a:spcBef>
                <a:spcAft>
                  <a:spcPct val="0"/>
                </a:spcAft>
                <a:defRPr/>
              </a:pPr>
              <a:t>8</a:t>
            </a:fld>
            <a:endParaRPr lang="en-US" dirty="0">
              <a:ea typeface="ＭＳ Ｐゴシック" pitchFamily="84" charset="-128"/>
              <a:cs typeface="ＭＳ Ｐゴシック" pitchFamily="8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Rot="1" noChangeAspect="1" noChangeArrowheads="1" noTextEdit="1"/>
          </p:cNvSpPr>
          <p:nvPr>
            <p:ph type="sldImg"/>
          </p:nvPr>
        </p:nvSpPr>
        <p:spPr bwMode="auto">
          <a:xfrm>
            <a:off x="1257300" y="879475"/>
            <a:ext cx="4802188" cy="3600450"/>
          </a:xfrm>
          <a:noFill/>
          <a:ln>
            <a:solidFill>
              <a:srgbClr val="000000"/>
            </a:solidFill>
            <a:miter lim="800000"/>
            <a:headEnd/>
            <a:tailEnd/>
          </a:ln>
        </p:spPr>
      </p:sp>
      <p:sp>
        <p:nvSpPr>
          <p:cNvPr id="25602" name="Rectangle 3"/>
          <p:cNvSpPr>
            <a:spLocks noGrp="1" noChangeArrowheads="1"/>
          </p:cNvSpPr>
          <p:nvPr>
            <p:ph type="body" idx="1"/>
          </p:nvPr>
        </p:nvSpPr>
        <p:spPr bwMode="auto">
          <a:xfrm>
            <a:off x="893762" y="4648200"/>
            <a:ext cx="5964237" cy="4232275"/>
          </a:xfrm>
          <a:noFill/>
        </p:spPr>
        <p:txBody>
          <a:bodyPr wrap="square" lIns="96272" tIns="48133" rIns="96272" bIns="48133" numCol="1" anchor="t" anchorCtr="0" compatLnSpc="1">
            <a:prstTxWarp prst="textNoShape">
              <a:avLst/>
            </a:prstTxWarp>
          </a:bodyPr>
          <a:lstStyle/>
          <a:p>
            <a:pPr marL="12700" lvl="1" indent="-12700" eaLnBrk="1" hangingPunct="1">
              <a:spcBef>
                <a:spcPts val="600"/>
              </a:spcBef>
              <a:buNone/>
            </a:pPr>
            <a:r>
              <a:rPr lang="en-US" dirty="0" smtClean="0"/>
              <a:t>You may be able to join or switch plans under special circumstances that grant a Special Enrollment Period (SEP). For example, if you move out of the plan’s service area, or if the plan decides to leave the Medicare program or reduce its service area at the end of the year. In these cases, there are special rules that allow for enrollment in a different Medicare Advantage Plan, or Original Medicare and a Medigap policy.</a:t>
            </a:r>
          </a:p>
          <a:p>
            <a:pPr marL="0" lvl="1" indent="0" eaLnBrk="1" hangingPunct="1">
              <a:spcBef>
                <a:spcPts val="600"/>
              </a:spcBef>
              <a:buNone/>
            </a:pPr>
            <a:r>
              <a:rPr lang="en-US" dirty="0" smtClean="0"/>
              <a:t>For more information about when you can join or switch MA Plans, see Section 3204 of the Affordable Care Act.</a:t>
            </a:r>
          </a:p>
          <a:p>
            <a:pPr marL="463550" lvl="1" indent="-463550" eaLnBrk="1" hangingPunct="1">
              <a:spcBef>
                <a:spcPts val="600"/>
              </a:spcBef>
              <a:buFont typeface="Wingdings" pitchFamily="84" charset="2"/>
              <a:buNone/>
            </a:pPr>
            <a:r>
              <a:rPr lang="en-US" b="1" dirty="0" smtClean="0"/>
              <a:t>NOTE:  </a:t>
            </a:r>
            <a:r>
              <a:rPr lang="en-US" dirty="0" smtClean="0"/>
              <a:t>This chart is provided as a handout in the corresponding workbook (see Appendix A).</a:t>
            </a:r>
            <a:endParaRPr lang="en-US" b="1" dirty="0" smtClean="0"/>
          </a:p>
        </p:txBody>
      </p:sp>
      <p:sp>
        <p:nvSpPr>
          <p:cNvPr id="25603" name="Slide Number Placeholder 6"/>
          <p:cNvSpPr>
            <a:spLocks noGrp="1"/>
          </p:cNvSpPr>
          <p:nvPr>
            <p:ph type="sldNum" sz="quarter" idx="5"/>
          </p:nvPr>
        </p:nvSpPr>
        <p:spPr bwMode="auto">
          <a:noFill/>
          <a:ln>
            <a:miter lim="800000"/>
            <a:headEnd/>
            <a:tailEnd/>
          </a:ln>
        </p:spPr>
        <p:txBody>
          <a:bodyPr wrap="square" lIns="96629" tIns="48314" rIns="96629" bIns="48314" numCol="1" anchorCtr="0" compatLnSpc="1">
            <a:prstTxWarp prst="textNoShape">
              <a:avLst/>
            </a:prstTxWarp>
          </a:bodyPr>
          <a:lstStyle/>
          <a:p>
            <a:pPr fontAlgn="base">
              <a:spcBef>
                <a:spcPct val="0"/>
              </a:spcBef>
              <a:spcAft>
                <a:spcPct val="0"/>
              </a:spcAft>
            </a:pPr>
            <a:fld id="{A7D77F99-3A13-42FA-A359-C3DE19AF21CF}" type="slidenum">
              <a:rPr lang="en-US" sz="1200">
                <a:latin typeface="Arial" pitchFamily="84" charset="0"/>
                <a:ea typeface="ＭＳ Ｐゴシック" pitchFamily="84" charset="-128"/>
                <a:cs typeface="ＭＳ Ｐゴシック" pitchFamily="84" charset="-128"/>
              </a:rPr>
              <a:pPr fontAlgn="base">
                <a:spcBef>
                  <a:spcPct val="0"/>
                </a:spcBef>
                <a:spcAft>
                  <a:spcPct val="0"/>
                </a:spcAft>
              </a:pPr>
              <a:t>9</a:t>
            </a:fld>
            <a:endParaRPr lang="en-US" sz="1200" dirty="0">
              <a:latin typeface="Arial" pitchFamily="84" charset="0"/>
              <a:ea typeface="ＭＳ Ｐゴシック" pitchFamily="84" charset="-128"/>
              <a:cs typeface="ＭＳ Ｐゴシック" pitchFamily="8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hyperlink" Target="mailto:%20nmtp@cms.hhs.gov" TargetMode="External"/><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5.emf"/><Relationship Id="rId4" Type="http://schemas.openxmlformats.org/officeDocument/2006/relationships/hyperlink" Target="http://www.cms.gov/NationalMedicareTrainingProgram"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_Title Slide">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038600" y="1295400"/>
            <a:ext cx="4419600" cy="1524000"/>
          </a:xfrm>
        </p:spPr>
        <p:txBody>
          <a:bodyPr anchor="t"/>
          <a:lstStyle>
            <a:lvl1pPr algn="l">
              <a:defRPr>
                <a:solidFill>
                  <a:schemeClr val="tx1"/>
                </a:solidFill>
              </a:defRPr>
            </a:lvl1pPr>
          </a:lstStyle>
          <a:p>
            <a:r>
              <a:rPr lang="en-US" smtClean="0"/>
              <a:t>Click to edit Master title style</a:t>
            </a:r>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038600" y="1295400"/>
            <a:ext cx="4419600" cy="1524000"/>
          </a:xfrm>
        </p:spPr>
        <p:txBody>
          <a:bodyPr anchor="t"/>
          <a:lstStyle>
            <a:lvl1pPr algn="l">
              <a:defRPr>
                <a:solidFill>
                  <a:schemeClr val="tx1"/>
                </a:solidFill>
              </a:defRPr>
            </a:lvl1pPr>
          </a:lstStyle>
          <a:p>
            <a:r>
              <a:rPr lang="en-US" dirty="0"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lvl1pPr>
              <a:defRPr baseline="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371600"/>
            <a:ext cx="8229600" cy="4754563"/>
          </a:xfrm>
        </p:spPr>
        <p:txBody>
          <a:bodyPr/>
          <a:lstStyle>
            <a:lvl1pPr>
              <a:spcBef>
                <a:spcPts val="600"/>
              </a:spcBef>
              <a:defRPr sz="3200"/>
            </a:lvl1pPr>
            <a:lvl2pPr>
              <a:spcBef>
                <a:spcPts val="600"/>
              </a:spcBef>
              <a:defRPr sz="2800"/>
            </a:lvl2pPr>
            <a:lvl3pPr>
              <a:spcBef>
                <a:spcPts val="600"/>
              </a:spcBef>
              <a:defRPr sz="2800"/>
            </a:lvl3pPr>
            <a:lvl4pPr>
              <a:spcBef>
                <a:spcPts val="600"/>
              </a:spcBef>
              <a:defRPr sz="2800"/>
            </a:lvl4pPr>
            <a:lvl5pPr>
              <a:spcBef>
                <a:spcPts val="600"/>
              </a:spcBef>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lgn="l">
              <a:defRPr sz="1200">
                <a:solidFill>
                  <a:schemeClr val="tx1"/>
                </a:solidFill>
              </a:defRPr>
            </a:lvl1pPr>
          </a:lstStyle>
          <a:p>
            <a:pPr>
              <a:defRPr/>
            </a:pPr>
            <a:r>
              <a:rPr lang="en-US" smtClean="0"/>
              <a:t>04/02/2012</a:t>
            </a:r>
            <a:endParaRPr lang="en-US" dirty="0"/>
          </a:p>
        </p:txBody>
      </p:sp>
      <p:sp>
        <p:nvSpPr>
          <p:cNvPr id="5" name="Footer Placeholder 4"/>
          <p:cNvSpPr>
            <a:spLocks noGrp="1"/>
          </p:cNvSpPr>
          <p:nvPr>
            <p:ph type="ftr" sz="quarter" idx="11"/>
          </p:nvPr>
        </p:nvSpPr>
        <p:spPr>
          <a:xfrm>
            <a:off x="2743200" y="6340475"/>
            <a:ext cx="3657600" cy="365125"/>
          </a:xfrm>
        </p:spPr>
        <p:txBody>
          <a:bodyPr/>
          <a:lstStyle>
            <a:lvl1pPr algn="ctr">
              <a:defRPr sz="1200">
                <a:solidFill>
                  <a:schemeClr val="tx1"/>
                </a:solidFill>
              </a:defRPr>
            </a:lvl1pPr>
          </a:lstStyle>
          <a:p>
            <a:pPr>
              <a:defRPr/>
            </a:pPr>
            <a:r>
              <a:rPr lang="en-US" dirty="0" smtClean="0"/>
              <a:t>Medicare Advantage Plans and Other Medicare Plans </a:t>
            </a:r>
            <a:endParaRPr lang="en-US" dirty="0"/>
          </a:p>
        </p:txBody>
      </p:sp>
      <p:sp>
        <p:nvSpPr>
          <p:cNvPr id="6" name="Slide Number Placeholder 5"/>
          <p:cNvSpPr>
            <a:spLocks noGrp="1"/>
          </p:cNvSpPr>
          <p:nvPr>
            <p:ph type="sldNum" sz="quarter" idx="12"/>
          </p:nvPr>
        </p:nvSpPr>
        <p:spPr/>
        <p:txBody>
          <a:bodyPr/>
          <a:lstStyle>
            <a:lvl1pPr algn="r">
              <a:defRPr sz="1200">
                <a:solidFill>
                  <a:schemeClr val="tx1"/>
                </a:solidFill>
              </a:defRPr>
            </a:lvl1pPr>
          </a:lstStyle>
          <a:p>
            <a:pPr>
              <a:defRPr/>
            </a:pPr>
            <a:fld id="{111B8816-86D6-4FF0-BB8E-40832EB7CBB7}"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9" name="Content Placeholder 2"/>
          <p:cNvSpPr>
            <a:spLocks noGrp="1"/>
          </p:cNvSpPr>
          <p:nvPr>
            <p:ph idx="1"/>
          </p:nvPr>
        </p:nvSpPr>
        <p:spPr>
          <a:xfrm>
            <a:off x="457200" y="1600200"/>
            <a:ext cx="8229600" cy="4525963"/>
          </a:xfrm>
        </p:spPr>
        <p:txBody>
          <a:bodyPr/>
          <a:lstStyle>
            <a:lvl1pPr>
              <a:spcBef>
                <a:spcPts val="500"/>
              </a:spcBef>
              <a:defRPr/>
            </a:lvl1pPr>
            <a:lvl2pPr>
              <a:spcBef>
                <a:spcPts val="500"/>
              </a:spcBef>
              <a:defRPr/>
            </a:lvl2pPr>
            <a:lvl3pPr>
              <a:spcBef>
                <a:spcPts val="500"/>
              </a:spcBef>
              <a:defRPr/>
            </a:lvl3pPr>
            <a:lvl4pPr>
              <a:spcBef>
                <a:spcPts val="500"/>
              </a:spcBef>
              <a:defRPr/>
            </a:lvl4pPr>
            <a:lvl5pPr>
              <a:spcBef>
                <a:spcPts val="500"/>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Title Placeholder 1"/>
          <p:cNvSpPr>
            <a:spLocks noGrp="1"/>
          </p:cNvSpPr>
          <p:nvPr>
            <p:ph type="title"/>
          </p:nvPr>
        </p:nvSpPr>
        <p:spPr>
          <a:xfrm>
            <a:off x="457200" y="76200"/>
            <a:ext cx="8229600" cy="1096962"/>
          </a:xfrm>
          <a:prstGeom prst="rect">
            <a:avLst/>
          </a:prstGeom>
        </p:spPr>
        <p:txBody>
          <a:bodyPr rtlCol="0">
            <a:normAutofit/>
          </a:body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chemeClr val="tx1"/>
                </a:solidFill>
              </a:defRPr>
            </a:lvl1pPr>
          </a:lstStyle>
          <a:p>
            <a:pPr>
              <a:defRPr/>
            </a:pPr>
            <a:r>
              <a:rPr lang="en-US" smtClean="0"/>
              <a:t>04/02/2012</a:t>
            </a:r>
            <a:endParaRPr lang="en-US" dirty="0"/>
          </a:p>
        </p:txBody>
      </p:sp>
      <p:sp>
        <p:nvSpPr>
          <p:cNvPr id="5" name="Footer Placeholder 4"/>
          <p:cNvSpPr>
            <a:spLocks noGrp="1"/>
          </p:cNvSpPr>
          <p:nvPr>
            <p:ph type="ftr" sz="quarter" idx="11"/>
          </p:nvPr>
        </p:nvSpPr>
        <p:spPr>
          <a:xfrm>
            <a:off x="2743200" y="6340475"/>
            <a:ext cx="3657600" cy="365125"/>
          </a:xfrm>
        </p:spPr>
        <p:txBody>
          <a:bodyPr/>
          <a:lstStyle>
            <a:lvl1pPr>
              <a:defRPr>
                <a:solidFill>
                  <a:schemeClr val="tx1"/>
                </a:solidFill>
              </a:defRPr>
            </a:lvl1pPr>
          </a:lstStyle>
          <a:p>
            <a:pPr>
              <a:defRPr/>
            </a:pPr>
            <a:r>
              <a:rPr lang="en-US" dirty="0" smtClean="0"/>
              <a:t>Medicare Advantage Plans and Other Medicare Plans </a:t>
            </a:r>
            <a:endParaRPr lang="en-US" dirty="0"/>
          </a:p>
        </p:txBody>
      </p:sp>
      <p:sp>
        <p:nvSpPr>
          <p:cNvPr id="6" name="Slide Number Placeholder 5"/>
          <p:cNvSpPr>
            <a:spLocks noGrp="1"/>
          </p:cNvSpPr>
          <p:nvPr>
            <p:ph type="sldNum" sz="quarter" idx="12"/>
          </p:nvPr>
        </p:nvSpPr>
        <p:spPr/>
        <p:txBody>
          <a:bodyPr/>
          <a:lstStyle>
            <a:lvl1pPr>
              <a:defRPr>
                <a:solidFill>
                  <a:schemeClr val="tx1"/>
                </a:solidFill>
              </a:defRPr>
            </a:lvl1pPr>
          </a:lstStyle>
          <a:p>
            <a:pPr>
              <a:defRPr/>
            </a:pPr>
            <a:fld id="{29FBF7B4-9547-465F-BC99-42EDF737B8DD}"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dirty="0"/>
          </a:p>
        </p:txBody>
      </p:sp>
      <p:sp>
        <p:nvSpPr>
          <p:cNvPr id="8" name="Title 1"/>
          <p:cNvSpPr>
            <a:spLocks noGrp="1"/>
          </p:cNvSpPr>
          <p:nvPr>
            <p:ph type="title"/>
          </p:nvPr>
        </p:nvSpPr>
        <p:spPr>
          <a:xfrm>
            <a:off x="457200" y="274638"/>
            <a:ext cx="8229600" cy="1143000"/>
          </a:xfrm>
        </p:spPr>
        <p:txBody>
          <a:bodyPr>
            <a:normAutofit/>
          </a:bodyPr>
          <a:lstStyle>
            <a:lvl1pPr>
              <a:defRPr sz="3600" b="1">
                <a:solidFill>
                  <a:schemeClr val="bg1"/>
                </a:solidFill>
              </a:defRPr>
            </a:lvl1pPr>
          </a:lstStyle>
          <a:p>
            <a:r>
              <a:rPr lang="en-US" dirty="0" smtClean="0"/>
              <a:t>Click to edit Master title style</a:t>
            </a:r>
            <a:endParaRPr lang="en-US" dirty="0"/>
          </a:p>
        </p:txBody>
      </p:sp>
      <p:sp>
        <p:nvSpPr>
          <p:cNvPr id="9" name="Content Placeholder 2"/>
          <p:cNvSpPr>
            <a:spLocks noGrp="1"/>
          </p:cNvSpPr>
          <p:nvPr>
            <p:ph idx="1"/>
          </p:nvPr>
        </p:nvSpPr>
        <p:spPr>
          <a:xfrm>
            <a:off x="457200" y="1600200"/>
            <a:ext cx="8229600" cy="4525963"/>
          </a:xfrm>
        </p:spPr>
        <p:txBody>
          <a:bodyPr/>
          <a:lstStyle>
            <a:lvl1pPr>
              <a:spcBef>
                <a:spcPts val="500"/>
              </a:spcBef>
              <a:defRPr>
                <a:solidFill>
                  <a:schemeClr val="bg1"/>
                </a:solidFill>
              </a:defRPr>
            </a:lvl1pPr>
            <a:lvl2pPr>
              <a:spcBef>
                <a:spcPts val="500"/>
              </a:spcBef>
              <a:defRPr>
                <a:solidFill>
                  <a:schemeClr val="bg1"/>
                </a:solidFill>
              </a:defRPr>
            </a:lvl2pPr>
            <a:lvl3pPr>
              <a:spcBef>
                <a:spcPts val="500"/>
              </a:spcBef>
              <a:defRPr>
                <a:solidFill>
                  <a:schemeClr val="bg1"/>
                </a:solidFill>
              </a:defRPr>
            </a:lvl3pPr>
            <a:lvl4pPr>
              <a:spcBef>
                <a:spcPts val="500"/>
              </a:spcBef>
              <a:defRPr>
                <a:solidFill>
                  <a:schemeClr val="bg1"/>
                </a:solidFill>
              </a:defRPr>
            </a:lvl4pPr>
            <a:lvl5pPr>
              <a:spcBef>
                <a:spcPts val="500"/>
              </a:spcBef>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3"/>
          <p:cNvSpPr>
            <a:spLocks noGrp="1"/>
          </p:cNvSpPr>
          <p:nvPr>
            <p:ph type="dt" sz="half" idx="10"/>
          </p:nvPr>
        </p:nvSpPr>
        <p:spPr/>
        <p:txBody>
          <a:bodyPr/>
          <a:lstStyle>
            <a:lvl1pPr>
              <a:defRPr>
                <a:solidFill>
                  <a:schemeClr val="bg1"/>
                </a:solidFill>
              </a:defRPr>
            </a:lvl1pPr>
          </a:lstStyle>
          <a:p>
            <a:pPr>
              <a:defRPr/>
            </a:pPr>
            <a:r>
              <a:rPr lang="en-US" smtClean="0"/>
              <a:t>04/02/2012</a:t>
            </a:r>
            <a:endParaRPr lang="en-US" dirty="0"/>
          </a:p>
        </p:txBody>
      </p:sp>
      <p:sp>
        <p:nvSpPr>
          <p:cNvPr id="6" name="Footer Placeholder 4"/>
          <p:cNvSpPr>
            <a:spLocks noGrp="1"/>
          </p:cNvSpPr>
          <p:nvPr>
            <p:ph type="ftr" sz="quarter" idx="11"/>
          </p:nvPr>
        </p:nvSpPr>
        <p:spPr>
          <a:xfrm>
            <a:off x="2743200" y="6340475"/>
            <a:ext cx="3657600" cy="365125"/>
          </a:xfrm>
        </p:spPr>
        <p:txBody>
          <a:bodyPr/>
          <a:lstStyle>
            <a:lvl1pPr>
              <a:defRPr>
                <a:solidFill>
                  <a:schemeClr val="bg1"/>
                </a:solidFill>
              </a:defRPr>
            </a:lvl1pPr>
          </a:lstStyle>
          <a:p>
            <a:pPr>
              <a:defRPr/>
            </a:pPr>
            <a:r>
              <a:rPr lang="en-US" dirty="0" smtClean="0"/>
              <a:t>Medicare Advantage Plans and Other Medicare Plans </a:t>
            </a:r>
            <a:endParaRPr lang="en-US" dirty="0"/>
          </a:p>
        </p:txBody>
      </p:sp>
      <p:sp>
        <p:nvSpPr>
          <p:cNvPr id="7" name="Slide Number Placeholder 5"/>
          <p:cNvSpPr>
            <a:spLocks noGrp="1"/>
          </p:cNvSpPr>
          <p:nvPr>
            <p:ph type="sldNum" sz="quarter" idx="12"/>
          </p:nvPr>
        </p:nvSpPr>
        <p:spPr/>
        <p:txBody>
          <a:bodyPr/>
          <a:lstStyle>
            <a:lvl1pPr>
              <a:defRPr>
                <a:solidFill>
                  <a:schemeClr val="bg1"/>
                </a:solidFill>
              </a:defRPr>
            </a:lvl1pPr>
          </a:lstStyle>
          <a:p>
            <a:pPr>
              <a:defRPr/>
            </a:pPr>
            <a:fld id="{2C2FFB89-9A1F-4E7D-9DFA-3BFDF61C0D22}"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Section Header">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Rectangle 4"/>
          <p:cNvSpPr>
            <a:spLocks noChangeArrowheads="1"/>
          </p:cNvSpPr>
          <p:nvPr userDrawn="1"/>
        </p:nvSpPr>
        <p:spPr bwMode="auto">
          <a:xfrm>
            <a:off x="762000" y="1371600"/>
            <a:ext cx="7696200" cy="4724400"/>
          </a:xfrm>
          <a:prstGeom prst="rect">
            <a:avLst/>
          </a:prstGeom>
          <a:noFill/>
          <a:ln w="9525">
            <a:noFill/>
            <a:miter lim="800000"/>
            <a:headEnd/>
            <a:tailEnd/>
          </a:ln>
        </p:spPr>
        <p:txBody>
          <a:bodyPr anchor="ctr"/>
          <a:lstStyle/>
          <a:p>
            <a:pPr algn="ctr" fontAlgn="auto">
              <a:spcBef>
                <a:spcPct val="20000"/>
              </a:spcBef>
              <a:spcAft>
                <a:spcPts val="0"/>
              </a:spcAft>
              <a:buFont typeface="Wingdings" pitchFamily="2" charset="2"/>
              <a:buNone/>
              <a:defRPr/>
            </a:pPr>
            <a:r>
              <a:rPr lang="en-US" sz="2700" dirty="0">
                <a:latin typeface="+mn-lt"/>
                <a:ea typeface="+mn-ea"/>
                <a:cs typeface="+mn-cs"/>
              </a:rPr>
              <a:t>This training module is provided by the</a:t>
            </a:r>
          </a:p>
          <a:p>
            <a:pPr algn="ctr" fontAlgn="auto">
              <a:spcBef>
                <a:spcPct val="20000"/>
              </a:spcBef>
              <a:spcAft>
                <a:spcPts val="0"/>
              </a:spcAft>
              <a:buFont typeface="Wingdings" pitchFamily="2" charset="2"/>
              <a:buNone/>
              <a:defRPr/>
            </a:pPr>
            <a:endParaRPr lang="en-US" sz="2700" dirty="0">
              <a:latin typeface="+mn-lt"/>
              <a:ea typeface="+mn-ea"/>
              <a:cs typeface="+mn-cs"/>
            </a:endParaRPr>
          </a:p>
          <a:p>
            <a:pPr algn="ctr" fontAlgn="auto">
              <a:spcBef>
                <a:spcPct val="20000"/>
              </a:spcBef>
              <a:spcAft>
                <a:spcPts val="0"/>
              </a:spcAft>
              <a:buFont typeface="Wingdings" pitchFamily="2" charset="2"/>
              <a:buNone/>
              <a:defRPr/>
            </a:pPr>
            <a:endParaRPr lang="en-US" sz="2700" dirty="0">
              <a:latin typeface="+mn-lt"/>
              <a:ea typeface="+mn-ea"/>
              <a:cs typeface="+mn-cs"/>
            </a:endParaRPr>
          </a:p>
          <a:p>
            <a:pPr algn="ctr" fontAlgn="auto">
              <a:spcBef>
                <a:spcPct val="20000"/>
              </a:spcBef>
              <a:spcAft>
                <a:spcPts val="0"/>
              </a:spcAft>
              <a:buFont typeface="Wingdings" pitchFamily="2" charset="2"/>
              <a:buNone/>
              <a:defRPr/>
            </a:pPr>
            <a:endParaRPr lang="en-US" sz="2700" dirty="0">
              <a:latin typeface="+mn-lt"/>
              <a:ea typeface="+mn-ea"/>
              <a:cs typeface="+mn-cs"/>
            </a:endParaRPr>
          </a:p>
          <a:p>
            <a:pPr algn="ctr" fontAlgn="auto">
              <a:spcBef>
                <a:spcPct val="20000"/>
              </a:spcBef>
              <a:spcAft>
                <a:spcPts val="0"/>
              </a:spcAft>
              <a:buFont typeface="Wingdings" pitchFamily="2" charset="2"/>
              <a:buNone/>
              <a:defRPr/>
            </a:pPr>
            <a:r>
              <a:rPr lang="en-US" sz="2700" dirty="0">
                <a:latin typeface="+mn-lt"/>
                <a:ea typeface="+mn-ea"/>
                <a:cs typeface="+mn-cs"/>
              </a:rPr>
              <a:t>For questions about training products, e-mail </a:t>
            </a:r>
            <a:r>
              <a:rPr lang="en-US" sz="2700" dirty="0">
                <a:latin typeface="+mn-lt"/>
                <a:ea typeface="+mn-ea"/>
                <a:cs typeface="+mn-cs"/>
                <a:hlinkClick r:id="rId3"/>
              </a:rPr>
              <a:t>NMTP@cms.hhs.gov</a:t>
            </a:r>
            <a:endParaRPr lang="en-US" sz="2700" b="1" dirty="0">
              <a:latin typeface="+mn-lt"/>
              <a:ea typeface="+mn-ea"/>
              <a:cs typeface="+mn-cs"/>
            </a:endParaRPr>
          </a:p>
          <a:p>
            <a:pPr algn="ctr" fontAlgn="auto">
              <a:spcBef>
                <a:spcPct val="20000"/>
              </a:spcBef>
              <a:spcAft>
                <a:spcPts val="0"/>
              </a:spcAft>
              <a:buFont typeface="Wingdings" pitchFamily="2" charset="2"/>
              <a:buNone/>
              <a:defRPr/>
            </a:pPr>
            <a:r>
              <a:rPr lang="en-US" sz="2700" dirty="0">
                <a:latin typeface="+mn-lt"/>
                <a:ea typeface="+mn-ea"/>
                <a:cs typeface="+mn-cs"/>
              </a:rPr>
              <a:t>To view all available NMTP materials </a:t>
            </a:r>
            <a:br>
              <a:rPr lang="en-US" sz="2700" dirty="0">
                <a:latin typeface="+mn-lt"/>
                <a:ea typeface="+mn-ea"/>
                <a:cs typeface="+mn-cs"/>
              </a:rPr>
            </a:br>
            <a:r>
              <a:rPr lang="en-US" sz="2700" dirty="0">
                <a:latin typeface="+mn-lt"/>
                <a:ea typeface="+mn-ea"/>
                <a:cs typeface="+mn-cs"/>
              </a:rPr>
              <a:t>or to subscribe to our listserv, visit </a:t>
            </a:r>
          </a:p>
          <a:p>
            <a:pPr algn="ctr" fontAlgn="auto">
              <a:spcBef>
                <a:spcPct val="20000"/>
              </a:spcBef>
              <a:spcAft>
                <a:spcPts val="0"/>
              </a:spcAft>
              <a:buFont typeface="Wingdings" pitchFamily="2" charset="2"/>
              <a:buNone/>
              <a:defRPr/>
            </a:pPr>
            <a:r>
              <a:rPr lang="en-US" dirty="0">
                <a:latin typeface="+mn-lt"/>
                <a:ea typeface="+mn-ea"/>
                <a:cs typeface="+mn-cs"/>
                <a:hlinkClick r:id="rId4"/>
              </a:rPr>
              <a:t>www.cms.gov/NationalMedicareTrainingProgram</a:t>
            </a:r>
            <a:endParaRPr lang="en-US" b="1" dirty="0">
              <a:latin typeface="+mn-lt"/>
              <a:ea typeface="+mn-ea"/>
              <a:cs typeface="+mn-cs"/>
            </a:endParaRPr>
          </a:p>
        </p:txBody>
      </p:sp>
      <p:pic>
        <p:nvPicPr>
          <p:cNvPr id="3" name="Picture 7" descr="NMTP Logo Black.eps"/>
          <p:cNvPicPr>
            <a:picLocks noChangeAspect="1"/>
          </p:cNvPicPr>
          <p:nvPr userDrawn="1"/>
        </p:nvPicPr>
        <p:blipFill>
          <a:blip r:embed="rId5" cstate="print"/>
          <a:srcRect/>
          <a:stretch>
            <a:fillRect/>
          </a:stretch>
        </p:blipFill>
        <p:spPr bwMode="auto">
          <a:xfrm>
            <a:off x="1905000" y="2343150"/>
            <a:ext cx="5562600" cy="933450"/>
          </a:xfrm>
          <a:prstGeom prst="rect">
            <a:avLst/>
          </a:prstGeom>
          <a:noFill/>
          <a:ln w="9525">
            <a:noFill/>
            <a:miter lim="800000"/>
            <a:headEnd/>
            <a:tailEnd/>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8"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8683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371600"/>
            <a:ext cx="8229600" cy="4754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solidFill>
                <a:latin typeface="+mn-lt"/>
                <a:ea typeface="+mn-ea"/>
                <a:cs typeface="+mn-cs"/>
              </a:defRPr>
            </a:lvl1pPr>
          </a:lstStyle>
          <a:p>
            <a:pPr>
              <a:defRPr/>
            </a:pPr>
            <a:r>
              <a:rPr lang="en-US" smtClean="0"/>
              <a:t>04/02/2012</a:t>
            </a:r>
            <a:endParaRPr lang="en-US" dirty="0"/>
          </a:p>
        </p:txBody>
      </p:sp>
      <p:sp>
        <p:nvSpPr>
          <p:cNvPr id="5" name="Footer Placeholder 4"/>
          <p:cNvSpPr>
            <a:spLocks noGrp="1"/>
          </p:cNvSpPr>
          <p:nvPr>
            <p:ph type="ftr" sz="quarter" idx="3"/>
          </p:nvPr>
        </p:nvSpPr>
        <p:spPr>
          <a:xfrm>
            <a:off x="3124200" y="6340475"/>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solidFill>
                <a:latin typeface="+mn-lt"/>
                <a:ea typeface="+mn-ea"/>
                <a:cs typeface="+mn-cs"/>
              </a:defRPr>
            </a:lvl1pPr>
          </a:lstStyle>
          <a:p>
            <a:pPr>
              <a:defRPr/>
            </a:pPr>
            <a:r>
              <a:rPr lang="en-US" dirty="0" smtClean="0"/>
              <a:t>Medicare Advantage Plans and Other Medicare Plans </a:t>
            </a:r>
            <a:endParaRPr lang="en-US" dirty="0"/>
          </a:p>
        </p:txBody>
      </p:sp>
      <p:sp>
        <p:nvSpPr>
          <p:cNvPr id="6"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solidFill>
                <a:latin typeface="+mn-lt"/>
                <a:ea typeface="+mn-ea"/>
                <a:cs typeface="+mn-cs"/>
              </a:defRPr>
            </a:lvl1pPr>
          </a:lstStyle>
          <a:p>
            <a:pPr>
              <a:defRPr/>
            </a:pPr>
            <a:fld id="{547A793C-621F-4E93-9C02-9F307EF7233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9" r:id="rId1"/>
    <p:sldLayoutId id="2147483654" r:id="rId2"/>
    <p:sldLayoutId id="2147483655" r:id="rId3"/>
    <p:sldLayoutId id="2147483656" r:id="rId4"/>
    <p:sldLayoutId id="2147483657" r:id="rId5"/>
    <p:sldLayoutId id="2147483658" r:id="rId6"/>
  </p:sldLayoutIdLst>
  <p:hf hdr="0"/>
  <p:txStyles>
    <p:titleStyle>
      <a:lvl1pPr algn="ctr" rtl="0" eaLnBrk="0" fontAlgn="base" hangingPunct="0">
        <a:spcBef>
          <a:spcPct val="0"/>
        </a:spcBef>
        <a:spcAft>
          <a:spcPct val="0"/>
        </a:spcAft>
        <a:defRPr sz="3600" b="1" kern="1200">
          <a:solidFill>
            <a:schemeClr val="tx1"/>
          </a:solidFill>
          <a:latin typeface="+mj-lt"/>
          <a:ea typeface="ＭＳ Ｐゴシック" pitchFamily="84" charset="-128"/>
          <a:cs typeface="ＭＳ Ｐゴシック" pitchFamily="84" charset="-128"/>
        </a:defRPr>
      </a:lvl1pPr>
      <a:lvl2pPr algn="ctr" rtl="0" eaLnBrk="0" fontAlgn="base" hangingPunct="0">
        <a:spcBef>
          <a:spcPct val="0"/>
        </a:spcBef>
        <a:spcAft>
          <a:spcPct val="0"/>
        </a:spcAft>
        <a:defRPr sz="3600" b="1">
          <a:solidFill>
            <a:schemeClr val="tx1"/>
          </a:solidFill>
          <a:latin typeface="Calibri" pitchFamily="84" charset="0"/>
          <a:ea typeface="ＭＳ Ｐゴシック" pitchFamily="84" charset="-128"/>
          <a:cs typeface="ＭＳ Ｐゴシック" pitchFamily="84" charset="-128"/>
        </a:defRPr>
      </a:lvl2pPr>
      <a:lvl3pPr algn="ctr" rtl="0" eaLnBrk="0" fontAlgn="base" hangingPunct="0">
        <a:spcBef>
          <a:spcPct val="0"/>
        </a:spcBef>
        <a:spcAft>
          <a:spcPct val="0"/>
        </a:spcAft>
        <a:defRPr sz="3600" b="1">
          <a:solidFill>
            <a:schemeClr val="tx1"/>
          </a:solidFill>
          <a:latin typeface="Calibri" pitchFamily="84" charset="0"/>
          <a:ea typeface="ＭＳ Ｐゴシック" pitchFamily="84" charset="-128"/>
          <a:cs typeface="ＭＳ Ｐゴシック" pitchFamily="84" charset="-128"/>
        </a:defRPr>
      </a:lvl3pPr>
      <a:lvl4pPr algn="ctr" rtl="0" eaLnBrk="0" fontAlgn="base" hangingPunct="0">
        <a:spcBef>
          <a:spcPct val="0"/>
        </a:spcBef>
        <a:spcAft>
          <a:spcPct val="0"/>
        </a:spcAft>
        <a:defRPr sz="3600" b="1">
          <a:solidFill>
            <a:schemeClr val="tx1"/>
          </a:solidFill>
          <a:latin typeface="Calibri" pitchFamily="84" charset="0"/>
          <a:ea typeface="ＭＳ Ｐゴシック" pitchFamily="84" charset="-128"/>
          <a:cs typeface="ＭＳ Ｐゴシック" pitchFamily="84" charset="-128"/>
        </a:defRPr>
      </a:lvl4pPr>
      <a:lvl5pPr algn="ctr" rtl="0" eaLnBrk="0" fontAlgn="base" hangingPunct="0">
        <a:spcBef>
          <a:spcPct val="0"/>
        </a:spcBef>
        <a:spcAft>
          <a:spcPct val="0"/>
        </a:spcAft>
        <a:defRPr sz="3600" b="1">
          <a:solidFill>
            <a:schemeClr val="tx1"/>
          </a:solidFill>
          <a:latin typeface="Calibri" pitchFamily="84" charset="0"/>
          <a:ea typeface="ＭＳ Ｐゴシック" pitchFamily="84" charset="-128"/>
          <a:cs typeface="ＭＳ Ｐゴシック" pitchFamily="84" charset="-128"/>
        </a:defRPr>
      </a:lvl5pPr>
      <a:lvl6pPr marL="457200" algn="ctr" rtl="0" fontAlgn="base">
        <a:spcBef>
          <a:spcPct val="0"/>
        </a:spcBef>
        <a:spcAft>
          <a:spcPct val="0"/>
        </a:spcAft>
        <a:defRPr sz="3600" b="1">
          <a:solidFill>
            <a:schemeClr val="tx1"/>
          </a:solidFill>
          <a:latin typeface="Calibri" pitchFamily="84" charset="0"/>
          <a:ea typeface="ＭＳ Ｐゴシック" pitchFamily="84" charset="-128"/>
          <a:cs typeface="ＭＳ Ｐゴシック" pitchFamily="84" charset="-128"/>
        </a:defRPr>
      </a:lvl6pPr>
      <a:lvl7pPr marL="914400" algn="ctr" rtl="0" fontAlgn="base">
        <a:spcBef>
          <a:spcPct val="0"/>
        </a:spcBef>
        <a:spcAft>
          <a:spcPct val="0"/>
        </a:spcAft>
        <a:defRPr sz="3600" b="1">
          <a:solidFill>
            <a:schemeClr val="tx1"/>
          </a:solidFill>
          <a:latin typeface="Calibri" pitchFamily="84" charset="0"/>
          <a:ea typeface="ＭＳ Ｐゴシック" pitchFamily="84" charset="-128"/>
          <a:cs typeface="ＭＳ Ｐゴシック" pitchFamily="84" charset="-128"/>
        </a:defRPr>
      </a:lvl7pPr>
      <a:lvl8pPr marL="1371600" algn="ctr" rtl="0" fontAlgn="base">
        <a:spcBef>
          <a:spcPct val="0"/>
        </a:spcBef>
        <a:spcAft>
          <a:spcPct val="0"/>
        </a:spcAft>
        <a:defRPr sz="3600" b="1">
          <a:solidFill>
            <a:schemeClr val="tx1"/>
          </a:solidFill>
          <a:latin typeface="Calibri" pitchFamily="84" charset="0"/>
          <a:ea typeface="ＭＳ Ｐゴシック" pitchFamily="84" charset="-128"/>
          <a:cs typeface="ＭＳ Ｐゴシック" pitchFamily="84" charset="-128"/>
        </a:defRPr>
      </a:lvl8pPr>
      <a:lvl9pPr marL="1828800" algn="ctr" rtl="0" fontAlgn="base">
        <a:spcBef>
          <a:spcPct val="0"/>
        </a:spcBef>
        <a:spcAft>
          <a:spcPct val="0"/>
        </a:spcAft>
        <a:defRPr sz="3600" b="1">
          <a:solidFill>
            <a:schemeClr val="tx1"/>
          </a:solidFill>
          <a:latin typeface="Calibri" pitchFamily="84" charset="0"/>
          <a:ea typeface="ＭＳ Ｐゴシック" pitchFamily="84" charset="-128"/>
          <a:cs typeface="ＭＳ Ｐゴシック" pitchFamily="84" charset="-128"/>
        </a:defRPr>
      </a:lvl9pPr>
    </p:titleStyle>
    <p:bodyStyle>
      <a:lvl1pPr marL="342900" indent="-342900" algn="l" rtl="0" eaLnBrk="0" fontAlgn="base" hangingPunct="0">
        <a:spcBef>
          <a:spcPct val="20000"/>
        </a:spcBef>
        <a:spcAft>
          <a:spcPct val="0"/>
        </a:spcAft>
        <a:buFont typeface="Wingdings" pitchFamily="84" charset="2"/>
        <a:buChar char="§"/>
        <a:defRPr sz="2800" kern="1200">
          <a:solidFill>
            <a:schemeClr val="tx1"/>
          </a:solidFill>
          <a:latin typeface="+mn-lt"/>
          <a:ea typeface="ＭＳ Ｐゴシック" pitchFamily="84" charset="-128"/>
          <a:cs typeface="ＭＳ Ｐゴシック" pitchFamily="84" charset="-128"/>
        </a:defRPr>
      </a:lvl1pPr>
      <a:lvl2pPr marL="742950" indent="-285750" algn="l" rtl="0" eaLnBrk="0" fontAlgn="base" hangingPunct="0">
        <a:spcBef>
          <a:spcPct val="20000"/>
        </a:spcBef>
        <a:spcAft>
          <a:spcPct val="0"/>
        </a:spcAft>
        <a:buFont typeface="Arial" pitchFamily="84" charset="0"/>
        <a:buChar char="•"/>
        <a:defRPr sz="2400" kern="1200">
          <a:solidFill>
            <a:schemeClr val="tx1"/>
          </a:solidFill>
          <a:latin typeface="+mn-lt"/>
          <a:ea typeface="ＭＳ Ｐゴシック" pitchFamily="84" charset="-128"/>
          <a:cs typeface="+mn-cs"/>
        </a:defRPr>
      </a:lvl2pPr>
      <a:lvl3pPr marL="1143000" indent="-228600" algn="l" rtl="0" eaLnBrk="0" fontAlgn="base" hangingPunct="0">
        <a:spcBef>
          <a:spcPct val="20000"/>
        </a:spcBef>
        <a:spcAft>
          <a:spcPct val="0"/>
        </a:spcAft>
        <a:buSzPct val="50000"/>
        <a:buFont typeface="Wingdings" pitchFamily="84" charset="2"/>
        <a:buChar char="q"/>
        <a:defRPr sz="2200" kern="1200">
          <a:solidFill>
            <a:schemeClr val="tx1"/>
          </a:solidFill>
          <a:latin typeface="+mn-lt"/>
          <a:ea typeface="ＭＳ Ｐゴシック" pitchFamily="84" charset="-128"/>
          <a:cs typeface="+mn-cs"/>
        </a:defRPr>
      </a:lvl3pPr>
      <a:lvl4pPr marL="1600200" indent="-228600" algn="l" rtl="0" eaLnBrk="0" fontAlgn="base" hangingPunct="0">
        <a:spcBef>
          <a:spcPct val="20000"/>
        </a:spcBef>
        <a:spcAft>
          <a:spcPct val="0"/>
        </a:spcAft>
        <a:buFont typeface="Wingdings" pitchFamily="84" charset="2"/>
        <a:buChar char="§"/>
        <a:defRPr sz="2200" kern="1200">
          <a:solidFill>
            <a:schemeClr val="tx1"/>
          </a:solidFill>
          <a:latin typeface="+mn-lt"/>
          <a:ea typeface="ＭＳ Ｐゴシック" pitchFamily="84" charset="-128"/>
          <a:cs typeface="+mn-cs"/>
        </a:defRPr>
      </a:lvl4pPr>
      <a:lvl5pPr marL="2057400" indent="-228600" algn="l" rtl="0" eaLnBrk="0" fontAlgn="base" hangingPunct="0">
        <a:spcBef>
          <a:spcPct val="20000"/>
        </a:spcBef>
        <a:spcAft>
          <a:spcPct val="0"/>
        </a:spcAft>
        <a:buFont typeface="Arial" pitchFamily="84" charset="0"/>
        <a:buChar char="•"/>
        <a:defRPr sz="2200" kern="1200">
          <a:solidFill>
            <a:schemeClr val="tx1"/>
          </a:solidFill>
          <a:latin typeface="+mn-lt"/>
          <a:ea typeface="ＭＳ Ｐゴシック" pitchFamily="8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3.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3.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tags" Target="../tags/tag28.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3.xml"/><Relationship Id="rId1" Type="http://schemas.openxmlformats.org/officeDocument/2006/relationships/tags" Target="../tags/tag2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3.xml"/><Relationship Id="rId1" Type="http://schemas.openxmlformats.org/officeDocument/2006/relationships/tags" Target="../tags/tag30.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3.xml"/><Relationship Id="rId1" Type="http://schemas.openxmlformats.org/officeDocument/2006/relationships/tags" Target="../tags/tag31.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3.xml"/><Relationship Id="rId1" Type="http://schemas.openxmlformats.org/officeDocument/2006/relationships/tags" Target="../tags/tag3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xml"/><Relationship Id="rId1" Type="http://schemas.openxmlformats.org/officeDocument/2006/relationships/tags" Target="../tags/tag33.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3.xml"/><Relationship Id="rId1" Type="http://schemas.openxmlformats.org/officeDocument/2006/relationships/tags" Target="../tags/tag34.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3.xml"/><Relationship Id="rId1" Type="http://schemas.openxmlformats.org/officeDocument/2006/relationships/tags" Target="../tags/tag35.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3.xml"/><Relationship Id="rId1" Type="http://schemas.openxmlformats.org/officeDocument/2006/relationships/tags" Target="../tags/tag36.xml"/></Relationships>
</file>

<file path=ppt/slides/_rels/slide3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3.xml"/><Relationship Id="rId1" Type="http://schemas.openxmlformats.org/officeDocument/2006/relationships/tags" Target="../tags/tag37.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3.xml"/><Relationship Id="rId1" Type="http://schemas.openxmlformats.org/officeDocument/2006/relationships/tags" Target="../tags/tag38.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3.xml"/><Relationship Id="rId1" Type="http://schemas.openxmlformats.org/officeDocument/2006/relationships/tags" Target="../tags/tag39.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3.xml"/><Relationship Id="rId1" Type="http://schemas.openxmlformats.org/officeDocument/2006/relationships/tags" Target="../tags/tag40.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4.xml"/><Relationship Id="rId1" Type="http://schemas.openxmlformats.org/officeDocument/2006/relationships/tags" Target="../tags/tag41.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3.xml"/><Relationship Id="rId1" Type="http://schemas.openxmlformats.org/officeDocument/2006/relationships/tags" Target="../tags/tag42.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3.xml"/><Relationship Id="rId1" Type="http://schemas.openxmlformats.org/officeDocument/2006/relationships/tags" Target="../tags/tag43.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3.xml"/><Relationship Id="rId1" Type="http://schemas.openxmlformats.org/officeDocument/2006/relationships/tags" Target="../tags/tag44.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3.xml"/><Relationship Id="rId1" Type="http://schemas.openxmlformats.org/officeDocument/2006/relationships/tags" Target="../tags/tag45.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3.xml"/><Relationship Id="rId1" Type="http://schemas.openxmlformats.org/officeDocument/2006/relationships/tags" Target="../tags/tag46.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3.xml"/><Relationship Id="rId1" Type="http://schemas.openxmlformats.org/officeDocument/2006/relationships/tags" Target="../tags/tag47.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3.xml"/><Relationship Id="rId1" Type="http://schemas.openxmlformats.org/officeDocument/2006/relationships/tags" Target="../tags/tag48.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3.xml"/><Relationship Id="rId1" Type="http://schemas.openxmlformats.org/officeDocument/2006/relationships/tags" Target="../tags/tag49.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3.xml"/><Relationship Id="rId1" Type="http://schemas.openxmlformats.org/officeDocument/2006/relationships/tags" Target="../tags/tag50.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3.xml"/><Relationship Id="rId1" Type="http://schemas.openxmlformats.org/officeDocument/2006/relationships/tags" Target="../tags/tag51.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3.xml"/><Relationship Id="rId1" Type="http://schemas.openxmlformats.org/officeDocument/2006/relationships/tags" Target="../tags/tag52.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3.xml"/><Relationship Id="rId1" Type="http://schemas.openxmlformats.org/officeDocument/2006/relationships/tags" Target="../tags/tag53.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3.xml"/><Relationship Id="rId1" Type="http://schemas.openxmlformats.org/officeDocument/2006/relationships/tags" Target="../tags/tag54.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3.xml"/><Relationship Id="rId1" Type="http://schemas.openxmlformats.org/officeDocument/2006/relationships/tags" Target="../tags/tag55.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3.xml"/><Relationship Id="rId1" Type="http://schemas.openxmlformats.org/officeDocument/2006/relationships/tags" Target="../tags/tag56.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3.xml"/><Relationship Id="rId1" Type="http://schemas.openxmlformats.org/officeDocument/2006/relationships/tags" Target="../tags/tag57.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3.xml"/><Relationship Id="rId1" Type="http://schemas.openxmlformats.org/officeDocument/2006/relationships/tags" Target="../tags/tag5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3.xml"/><Relationship Id="rId1" Type="http://schemas.openxmlformats.org/officeDocument/2006/relationships/tags" Target="../tags/tag59.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3.xml"/><Relationship Id="rId1" Type="http://schemas.openxmlformats.org/officeDocument/2006/relationships/tags" Target="../tags/tag60.xml"/></Relationships>
</file>

<file path=ppt/slides/_rels/slide62.xml.rels><?xml version="1.0" encoding="UTF-8" standalone="yes"?>
<Relationships xmlns="http://schemas.openxmlformats.org/package/2006/relationships"><Relationship Id="rId8" Type="http://schemas.openxmlformats.org/officeDocument/2006/relationships/hyperlink" Target="http://www.healthcare.gov/" TargetMode="External"/><Relationship Id="rId3" Type="http://schemas.openxmlformats.org/officeDocument/2006/relationships/notesSlide" Target="../notesSlides/notesSlide62.xml"/><Relationship Id="rId7" Type="http://schemas.openxmlformats.org/officeDocument/2006/relationships/hyperlink" Target="http://www.rrb.gov/" TargetMode="External"/><Relationship Id="rId2" Type="http://schemas.openxmlformats.org/officeDocument/2006/relationships/slideLayout" Target="../slideLayouts/slideLayout3.xml"/><Relationship Id="rId1" Type="http://schemas.openxmlformats.org/officeDocument/2006/relationships/tags" Target="../tags/tag61.xml"/><Relationship Id="rId6" Type="http://schemas.openxmlformats.org/officeDocument/2006/relationships/hyperlink" Target="http://www.socialsecurity.gov/" TargetMode="External"/><Relationship Id="rId11" Type="http://schemas.openxmlformats.org/officeDocument/2006/relationships/hyperlink" Target="http://www.healthcare.gov/center/authorities/patient_protection_affordable_care_act_as_passed.pdf" TargetMode="External"/><Relationship Id="rId5" Type="http://schemas.openxmlformats.org/officeDocument/2006/relationships/hyperlink" Target="http://www.cms.gov/" TargetMode="External"/><Relationship Id="rId10" Type="http://schemas.openxmlformats.org/officeDocument/2006/relationships/hyperlink" Target="http://www.benefits.gov/" TargetMode="External"/><Relationship Id="rId4" Type="http://schemas.openxmlformats.org/officeDocument/2006/relationships/hyperlink" Target="http://www.medicare.gov/" TargetMode="External"/><Relationship Id="rId9" Type="http://schemas.openxmlformats.org/officeDocument/2006/relationships/hyperlink" Target="http://www.pcip.gov/" TargetMode="Externa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6.xml"/><Relationship Id="rId1" Type="http://schemas.openxmlformats.org/officeDocument/2006/relationships/tags" Target="../tags/tag6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038600" y="1219200"/>
            <a:ext cx="4724400" cy="1676400"/>
          </a:xfrm>
          <a:prstGeom prst="rect">
            <a:avLst/>
          </a:prstGeom>
        </p:spPr>
        <p:txBody>
          <a:bodyPr/>
          <a:lstStyle/>
          <a:p>
            <a:pPr fontAlgn="auto">
              <a:lnSpc>
                <a:spcPts val="3800"/>
              </a:lnSpc>
              <a:spcAft>
                <a:spcPts val="0"/>
              </a:spcAft>
              <a:defRPr/>
            </a:pPr>
            <a:r>
              <a:rPr lang="en-US" sz="3600" b="1" dirty="0">
                <a:latin typeface="+mn-lt"/>
                <a:ea typeface="+mn-ea"/>
                <a:cs typeface="Arial" charset="0"/>
              </a:rPr>
              <a:t>Medicare Advantage (MA) Plans </a:t>
            </a:r>
            <a:r>
              <a:rPr lang="en-US" sz="3600" b="1" dirty="0" smtClean="0">
                <a:latin typeface="+mn-lt"/>
                <a:ea typeface="+mn-ea"/>
                <a:cs typeface="Arial" charset="0"/>
              </a:rPr>
              <a:t>and </a:t>
            </a:r>
            <a:r>
              <a:rPr lang="en-US" sz="3600" b="1" dirty="0">
                <a:latin typeface="+mn-lt"/>
                <a:ea typeface="+mn-ea"/>
                <a:cs typeface="Arial" charset="0"/>
              </a:rPr>
              <a:t>Other Medicare Plans</a:t>
            </a:r>
            <a:endParaRPr lang="en-US" sz="3600" b="1" dirty="0">
              <a:latin typeface="+mj-lt"/>
              <a:ea typeface="+mj-ea"/>
              <a:cs typeface="Arial" charset="0"/>
            </a:endParaRPr>
          </a:p>
        </p:txBody>
      </p:sp>
      <p:sp>
        <p:nvSpPr>
          <p:cNvPr id="5" name="Title 1"/>
          <p:cNvSpPr txBox="1">
            <a:spLocks/>
          </p:cNvSpPr>
          <p:nvPr/>
        </p:nvSpPr>
        <p:spPr>
          <a:xfrm>
            <a:off x="4038600" y="685800"/>
            <a:ext cx="4419600" cy="609600"/>
          </a:xfrm>
          <a:prstGeom prst="rect">
            <a:avLst/>
          </a:prstGeom>
        </p:spPr>
        <p:txBody>
          <a:bodyPr/>
          <a:lstStyle>
            <a:lvl1pPr algn="l">
              <a:defRPr>
                <a:solidFill>
                  <a:schemeClr val="tx1"/>
                </a:solidFill>
              </a:defRPr>
            </a:lvl1pPr>
          </a:lstStyle>
          <a:p>
            <a:pPr fontAlgn="auto">
              <a:spcAft>
                <a:spcPts val="0"/>
              </a:spcAft>
              <a:defRPr/>
            </a:pPr>
            <a:r>
              <a:rPr lang="en-US" sz="3600" b="1" dirty="0" smtClean="0">
                <a:solidFill>
                  <a:srgbClr val="9BC0F1"/>
                </a:solidFill>
                <a:latin typeface="+mj-lt"/>
                <a:ea typeface="+mj-ea"/>
                <a:cs typeface="+mj-cs"/>
              </a:rPr>
              <a:t>Module 11:</a:t>
            </a:r>
          </a:p>
        </p:txBody>
      </p:sp>
      <p:sp>
        <p:nvSpPr>
          <p:cNvPr id="6" name="TextBox 5"/>
          <p:cNvSpPr txBox="1"/>
          <p:nvPr/>
        </p:nvSpPr>
        <p:spPr>
          <a:xfrm>
            <a:off x="1752600" y="6400800"/>
            <a:ext cx="1524000" cy="215444"/>
          </a:xfrm>
          <a:prstGeom prst="rect">
            <a:avLst/>
          </a:prstGeom>
          <a:noFill/>
        </p:spPr>
        <p:txBody>
          <a:bodyPr wrap="square" rtlCol="0">
            <a:spAutoFit/>
          </a:bodyPr>
          <a:lstStyle/>
          <a:p>
            <a:pPr algn="r"/>
            <a:r>
              <a:rPr lang="en-US" sz="800" dirty="0" smtClean="0"/>
              <a:t>Version </a:t>
            </a:r>
            <a:r>
              <a:rPr lang="en-US" sz="800" dirty="0" smtClean="0"/>
              <a:t>22</a:t>
            </a:r>
          </a:p>
        </p:txBody>
      </p:sp>
      <p:pic>
        <p:nvPicPr>
          <p:cNvPr id="7" name="Picture 6" descr="CMSlogoBlack.jpg"/>
          <p:cNvPicPr>
            <a:picLocks noChangeAspect="1"/>
          </p:cNvPicPr>
          <p:nvPr/>
        </p:nvPicPr>
        <p:blipFill>
          <a:blip r:embed="rId4" cstate="print"/>
          <a:stretch>
            <a:fillRect/>
          </a:stretch>
        </p:blipFill>
        <p:spPr>
          <a:xfrm>
            <a:off x="0" y="6172200"/>
            <a:ext cx="1866900" cy="685800"/>
          </a:xfrm>
          <a:prstGeom prst="rect">
            <a:avLst/>
          </a:prstGeom>
        </p:spPr>
      </p:pic>
    </p:spTree>
    <p:custDataLst>
      <p:tags r:id="rId1"/>
    </p:custData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4"/>
          <p:cNvSpPr>
            <a:spLocks noGrp="1" noChangeArrowheads="1"/>
          </p:cNvSpPr>
          <p:nvPr>
            <p:ph type="dt"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ea typeface="ＭＳ Ｐゴシック" pitchFamily="84" charset="-128"/>
                <a:cs typeface="ＭＳ Ｐゴシック" pitchFamily="84" charset="-128"/>
              </a:rPr>
              <a:t>04/02/2012</a:t>
            </a:r>
            <a:endParaRPr lang="en-US" dirty="0">
              <a:ea typeface="ＭＳ Ｐゴシック" pitchFamily="84" charset="-128"/>
              <a:cs typeface="ＭＳ Ｐゴシック" pitchFamily="84" charset="-128"/>
            </a:endParaRPr>
          </a:p>
        </p:txBody>
      </p:sp>
      <p:sp>
        <p:nvSpPr>
          <p:cNvPr id="26628"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26629" name="Rectangle 6"/>
          <p:cNvSpPr>
            <a:spLocks noGrp="1" noChangeArrowheads="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BC66374-4835-4992-818F-5C4895298116}" type="slidenum">
              <a:rPr lang="en-US">
                <a:ea typeface="ＭＳ Ｐゴシック" pitchFamily="84" charset="-128"/>
                <a:cs typeface="ＭＳ Ｐゴシック" pitchFamily="84" charset="-128"/>
              </a:rPr>
              <a:pPr fontAlgn="base">
                <a:spcBef>
                  <a:spcPct val="0"/>
                </a:spcBef>
                <a:spcAft>
                  <a:spcPct val="0"/>
                </a:spcAft>
                <a:defRPr/>
              </a:pPr>
              <a:t>10</a:t>
            </a:fld>
            <a:endParaRPr lang="en-US" dirty="0">
              <a:ea typeface="ＭＳ Ｐゴシック" pitchFamily="84" charset="-128"/>
              <a:cs typeface="ＭＳ Ｐゴシック" pitchFamily="84" charset="-128"/>
            </a:endParaRPr>
          </a:p>
        </p:txBody>
      </p:sp>
      <p:graphicFrame>
        <p:nvGraphicFramePr>
          <p:cNvPr id="7" name="Table 6"/>
          <p:cNvGraphicFramePr>
            <a:graphicFrameLocks noGrp="1"/>
          </p:cNvGraphicFramePr>
          <p:nvPr>
            <p:extLst>
              <p:ext uri="{D42A27DB-BD31-4B8C-83A1-F6EECF244321}">
                <p14:modId xmlns:p14="http://schemas.microsoft.com/office/powerpoint/2010/main" xmlns="" val="545169413"/>
              </p:ext>
            </p:extLst>
          </p:nvPr>
        </p:nvGraphicFramePr>
        <p:xfrm>
          <a:off x="0" y="0"/>
          <a:ext cx="9144000" cy="4983480"/>
        </p:xfrm>
        <a:graphic>
          <a:graphicData uri="http://schemas.openxmlformats.org/drawingml/2006/table">
            <a:tbl>
              <a:tblPr firstRow="1" bandRow="1">
                <a:effectLst>
                  <a:outerShdw blurRad="50800" dist="76200" dir="2700000" algn="tl" rotWithShape="0">
                    <a:prstClr val="black">
                      <a:alpha val="40000"/>
                    </a:prstClr>
                  </a:outerShdw>
                </a:effectLst>
                <a:tableStyleId>{5C22544A-7EE6-4342-B048-85BDC9FD1C3A}</a:tableStyleId>
              </a:tblPr>
              <a:tblGrid>
                <a:gridCol w="2895600"/>
                <a:gridCol w="6248400"/>
              </a:tblGrid>
              <a:tr h="565580">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smtClean="0">
                        <a:ln>
                          <a:noFill/>
                        </a:ln>
                        <a:solidFill>
                          <a:prstClr val="black"/>
                        </a:solidFill>
                        <a:effectLst/>
                        <a:uLnTx/>
                        <a:uFillTx/>
                        <a:latin typeface="+mn-lt"/>
                        <a:ea typeface="+mj-ea"/>
                        <a:cs typeface="+mj-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smtClean="0">
                          <a:ln>
                            <a:noFill/>
                          </a:ln>
                          <a:solidFill>
                            <a:prstClr val="black"/>
                          </a:solidFill>
                          <a:effectLst/>
                          <a:uLnTx/>
                          <a:uFillTx/>
                          <a:latin typeface="+mn-lt"/>
                          <a:ea typeface="+mj-ea"/>
                          <a:cs typeface="+mj-cs"/>
                        </a:rPr>
                        <a:t>When You Can Join or Switch MA Plans</a:t>
                      </a:r>
                      <a:r>
                        <a:rPr kumimoji="0" lang="en-US" sz="3600" b="1" i="0" u="none" strike="noStrike" kern="1200" cap="none" spc="0" normalizeH="0" baseline="0" noProof="0" dirty="0" smtClean="0">
                          <a:ln>
                            <a:noFill/>
                          </a:ln>
                          <a:solidFill>
                            <a:prstClr val="black"/>
                          </a:solidFill>
                          <a:effectLst/>
                          <a:uLnTx/>
                          <a:uFillTx/>
                          <a:latin typeface="+mn-lt"/>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c hMerge="1">
                  <a:txBody>
                    <a:bodyPr/>
                    <a:lstStyle/>
                    <a:p>
                      <a:pPr marL="228600" marR="0" lvl="1" indent="-228600" algn="l" defTabSz="914400" rtl="0" eaLnBrk="1" fontAlgn="base" latinLnBrk="0" hangingPunct="1">
                        <a:lnSpc>
                          <a:spcPct val="100000"/>
                        </a:lnSpc>
                        <a:spcBef>
                          <a:spcPct val="0"/>
                        </a:spcBef>
                        <a:spcAft>
                          <a:spcPct val="0"/>
                        </a:spcAft>
                        <a:buClrTx/>
                        <a:buSzTx/>
                        <a:buFont typeface="Wingdings" pitchFamily="2" charset="2"/>
                        <a:buChar char="§"/>
                        <a:tabLst/>
                        <a:defRPr/>
                      </a:pPr>
                      <a:endParaRPr lang="en-US" sz="2400" b="0" dirty="0">
                        <a:solidFill>
                          <a:schemeClr val="tx1"/>
                        </a:solidFill>
                      </a:endParaRPr>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3627120">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800" b="1" dirty="0" smtClean="0">
                          <a:cs typeface="Arial" charset="0"/>
                        </a:rPr>
                        <a:t>5-Star Special Enrollment Period</a:t>
                      </a:r>
                    </a:p>
                    <a:p>
                      <a:pPr marL="0" marR="0" lvl="2" indent="0" algn="l" defTabSz="914400" rtl="0" eaLnBrk="1" fontAlgn="auto" latinLnBrk="0" hangingPunct="1">
                        <a:lnSpc>
                          <a:spcPct val="100000"/>
                        </a:lnSpc>
                        <a:spcBef>
                          <a:spcPts val="0"/>
                        </a:spcBef>
                        <a:spcAft>
                          <a:spcPts val="0"/>
                        </a:spcAft>
                        <a:buClrTx/>
                        <a:buSzTx/>
                        <a:buFontTx/>
                        <a:buNone/>
                        <a:tabLst/>
                        <a:defRPr/>
                      </a:pPr>
                      <a:r>
                        <a:rPr lang="en-US" sz="2800" b="1" dirty="0" smtClean="0">
                          <a:cs typeface="Arial" charset="0"/>
                        </a:rPr>
                        <a:t>(SEP) </a:t>
                      </a:r>
                      <a:endParaRPr lang="en-US" sz="2800" b="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344488" indent="-344488">
                        <a:spcBef>
                          <a:spcPts val="600"/>
                        </a:spcBef>
                        <a:buFont typeface="Wingdings" pitchFamily="2" charset="2"/>
                        <a:buChar char="§"/>
                        <a:defRPr/>
                      </a:pPr>
                      <a:r>
                        <a:rPr lang="en-US" sz="2800" dirty="0" smtClean="0"/>
                        <a:t>Can enroll in a MA, MAPD or PDP Plan with a 5-Star Overall</a:t>
                      </a:r>
                      <a:r>
                        <a:rPr lang="en-US" sz="2800" baseline="0" dirty="0" smtClean="0"/>
                        <a:t> Rating</a:t>
                      </a:r>
                      <a:endParaRPr lang="en-US" sz="2800" dirty="0" smtClean="0"/>
                    </a:p>
                    <a:p>
                      <a:pPr marL="344488" indent="-344488">
                        <a:spcBef>
                          <a:spcPts val="600"/>
                        </a:spcBef>
                        <a:buFont typeface="Wingdings" pitchFamily="2" charset="2"/>
                        <a:buChar char="§"/>
                        <a:defRPr/>
                      </a:pPr>
                      <a:r>
                        <a:rPr lang="en-US" sz="2800" dirty="0" smtClean="0"/>
                        <a:t>Enroll at any point during the year</a:t>
                      </a:r>
                    </a:p>
                    <a:p>
                      <a:pPr marL="741363" lvl="2" indent="-276225">
                        <a:spcBef>
                          <a:spcPts val="600"/>
                        </a:spcBef>
                        <a:buFont typeface="Arial" pitchFamily="34" charset="0"/>
                        <a:buChar char="•"/>
                        <a:defRPr/>
                      </a:pPr>
                      <a:r>
                        <a:rPr lang="en-US" sz="2800" dirty="0" smtClean="0"/>
                        <a:t>Once per year</a:t>
                      </a:r>
                    </a:p>
                    <a:p>
                      <a:pPr marL="344488" indent="-344488">
                        <a:spcBef>
                          <a:spcPts val="600"/>
                        </a:spcBef>
                        <a:buFont typeface="Wingdings" pitchFamily="2" charset="2"/>
                        <a:buChar char="§"/>
                        <a:defRPr/>
                      </a:pPr>
                      <a:r>
                        <a:rPr lang="en-US" sz="2800" dirty="0" smtClean="0"/>
                        <a:t>New plan starts first of month after enrolled</a:t>
                      </a:r>
                    </a:p>
                    <a:p>
                      <a:pPr marL="344488" indent="-344488">
                        <a:spcBef>
                          <a:spcPts val="600"/>
                        </a:spcBef>
                        <a:buFont typeface="Wingdings" pitchFamily="2" charset="2"/>
                        <a:buChar char="§"/>
                        <a:defRPr/>
                      </a:pPr>
                      <a:r>
                        <a:rPr lang="en-US" sz="2800" dirty="0" smtClean="0"/>
                        <a:t>Star ratings on Plan Finder in October</a:t>
                      </a:r>
                    </a:p>
                    <a:p>
                      <a:pPr marL="344488" lvl="1" indent="-344488">
                        <a:spcBef>
                          <a:spcPts val="600"/>
                        </a:spcBef>
                        <a:buFont typeface="Wingdings" pitchFamily="2" charset="2"/>
                        <a:buChar char="§"/>
                        <a:defRPr/>
                      </a:pPr>
                      <a:r>
                        <a:rPr lang="en-US" sz="2800" dirty="0" smtClean="0"/>
                        <a:t>Updated yearly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26631" name="Rectangle 7"/>
          <p:cNvSpPr>
            <a:spLocks noChangeArrowheads="1"/>
          </p:cNvSpPr>
          <p:nvPr/>
        </p:nvSpPr>
        <p:spPr bwMode="auto">
          <a:xfrm>
            <a:off x="179512" y="5805264"/>
            <a:ext cx="5029200" cy="369888"/>
          </a:xfrm>
          <a:prstGeom prst="rect">
            <a:avLst/>
          </a:prstGeom>
          <a:noFill/>
          <a:ln w="9525">
            <a:noFill/>
            <a:miter lim="800000"/>
            <a:headEnd/>
            <a:tailEnd/>
          </a:ln>
        </p:spPr>
        <p:txBody>
          <a:bodyPr>
            <a:prstTxWarp prst="textNoShape">
              <a:avLst/>
            </a:prstTxWarp>
            <a:spAutoFit/>
          </a:bodyPr>
          <a:lstStyle/>
          <a:p>
            <a:r>
              <a:rPr lang="en-US" sz="1800" dirty="0">
                <a:latin typeface="Calibri" pitchFamily="84" charset="0"/>
              </a:rPr>
              <a:t>*Plan must be allowing new members to join </a:t>
            </a:r>
          </a:p>
        </p:txBody>
      </p:sp>
    </p:spTree>
    <p:custDataLst>
      <p:tags r:id="rId1"/>
    </p:custData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4"/>
          <p:cNvSpPr>
            <a:spLocks noGrp="1" noChangeArrowheads="1"/>
          </p:cNvSpPr>
          <p:nvPr>
            <p:ph type="dt"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ea typeface="ＭＳ Ｐゴシック" pitchFamily="84" charset="-128"/>
                <a:cs typeface="ＭＳ Ｐゴシック" pitchFamily="84" charset="-128"/>
              </a:rPr>
              <a:t>04/02/2012</a:t>
            </a:r>
            <a:endParaRPr lang="en-US" dirty="0">
              <a:ea typeface="ＭＳ Ｐゴシック" pitchFamily="84" charset="-128"/>
              <a:cs typeface="ＭＳ Ｐゴシック" pitchFamily="84" charset="-128"/>
            </a:endParaRPr>
          </a:p>
        </p:txBody>
      </p:sp>
      <p:sp>
        <p:nvSpPr>
          <p:cNvPr id="26628"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26629" name="Rectangle 6"/>
          <p:cNvSpPr>
            <a:spLocks noGrp="1" noChangeArrowheads="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BC66374-4835-4992-818F-5C4895298116}" type="slidenum">
              <a:rPr lang="en-US">
                <a:ea typeface="ＭＳ Ｐゴシック" pitchFamily="84" charset="-128"/>
                <a:cs typeface="ＭＳ Ｐゴシック" pitchFamily="84" charset="-128"/>
              </a:rPr>
              <a:pPr fontAlgn="base">
                <a:spcBef>
                  <a:spcPct val="0"/>
                </a:spcBef>
                <a:spcAft>
                  <a:spcPct val="0"/>
                </a:spcAft>
                <a:defRPr/>
              </a:pPr>
              <a:t>11</a:t>
            </a:fld>
            <a:endParaRPr lang="en-US" dirty="0">
              <a:ea typeface="ＭＳ Ｐゴシック" pitchFamily="84" charset="-128"/>
              <a:cs typeface="ＭＳ Ｐゴシック" pitchFamily="84" charset="-128"/>
            </a:endParaRPr>
          </a:p>
        </p:txBody>
      </p:sp>
      <p:graphicFrame>
        <p:nvGraphicFramePr>
          <p:cNvPr id="7" name="Table 6"/>
          <p:cNvGraphicFramePr>
            <a:graphicFrameLocks noGrp="1"/>
          </p:cNvGraphicFramePr>
          <p:nvPr>
            <p:extLst>
              <p:ext uri="{D42A27DB-BD31-4B8C-83A1-F6EECF244321}">
                <p14:modId xmlns:p14="http://schemas.microsoft.com/office/powerpoint/2010/main" xmlns="" val="1620959383"/>
              </p:ext>
            </p:extLst>
          </p:nvPr>
        </p:nvGraphicFramePr>
        <p:xfrm>
          <a:off x="0" y="0"/>
          <a:ext cx="9144000" cy="5471160"/>
        </p:xfrm>
        <a:graphic>
          <a:graphicData uri="http://schemas.openxmlformats.org/drawingml/2006/table">
            <a:tbl>
              <a:tblPr firstRow="1" bandRow="1">
                <a:effectLst>
                  <a:outerShdw blurRad="50800" dist="76200" dir="2700000" algn="tl" rotWithShape="0">
                    <a:prstClr val="black">
                      <a:alpha val="40000"/>
                    </a:prstClr>
                  </a:outerShdw>
                </a:effectLst>
                <a:tableStyleId>{5C22544A-7EE6-4342-B048-85BDC9FD1C3A}</a:tableStyleId>
              </a:tblPr>
              <a:tblGrid>
                <a:gridCol w="3352800"/>
                <a:gridCol w="5791200"/>
              </a:tblGrid>
              <a:tr h="565580">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smtClean="0">
                          <a:ln>
                            <a:noFill/>
                          </a:ln>
                          <a:solidFill>
                            <a:prstClr val="black"/>
                          </a:solidFill>
                          <a:effectLst/>
                          <a:uLnTx/>
                          <a:uFillTx/>
                          <a:latin typeface="+mn-lt"/>
                          <a:ea typeface="+mn-ea"/>
                          <a:cs typeface="+mn-cs"/>
                        </a:rPr>
                        <a:t>When You Can Leave MA Plans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solidFill>
                          <a:prstClr val="white"/>
                        </a:solidFill>
                        <a:effectLst/>
                        <a:uLnTx/>
                        <a:uFillTx/>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c hMerge="1">
                  <a:txBody>
                    <a:bodyPr/>
                    <a:lstStyle/>
                    <a:p>
                      <a:pPr marL="228600" marR="0" lvl="1" indent="-228600" algn="l" defTabSz="914400" rtl="0" eaLnBrk="1" fontAlgn="base" latinLnBrk="0" hangingPunct="1">
                        <a:lnSpc>
                          <a:spcPct val="100000"/>
                        </a:lnSpc>
                        <a:spcBef>
                          <a:spcPct val="0"/>
                        </a:spcBef>
                        <a:spcAft>
                          <a:spcPct val="0"/>
                        </a:spcAft>
                        <a:buClrTx/>
                        <a:buSzTx/>
                        <a:buFont typeface="Wingdings" pitchFamily="2" charset="2"/>
                        <a:buChar char="§"/>
                        <a:tabLst/>
                        <a:defRPr/>
                      </a:pPr>
                      <a:endParaRPr lang="en-US" sz="2400" b="0" dirty="0">
                        <a:solidFill>
                          <a:schemeClr val="tx1"/>
                        </a:solidFill>
                      </a:endParaRPr>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3312681">
                <a:tc>
                  <a:txBody>
                    <a:bodyPr/>
                    <a:lstStyle/>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2800" b="1" kern="1200" baseline="0" dirty="0" smtClean="0">
                          <a:solidFill>
                            <a:schemeClr val="dk1"/>
                          </a:solidFill>
                          <a:latin typeface="+mn-lt"/>
                          <a:ea typeface="+mn-ea"/>
                          <a:cs typeface="+mn-cs"/>
                        </a:rPr>
                        <a:t>Jan 1 – Feb 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344488" marR="0" lvl="0" indent="-344488" algn="l" defTabSz="914400" rtl="0" eaLnBrk="1" fontAlgn="auto" latinLnBrk="0" hangingPunct="1">
                        <a:lnSpc>
                          <a:spcPct val="100000"/>
                        </a:lnSpc>
                        <a:spcBef>
                          <a:spcPts val="600"/>
                        </a:spcBef>
                        <a:spcAft>
                          <a:spcPts val="0"/>
                        </a:spcAft>
                        <a:buClrTx/>
                        <a:buSzTx/>
                        <a:buFont typeface="Wingdings" pitchFamily="2" charset="2"/>
                        <a:buChar char="§"/>
                        <a:tabLst/>
                        <a:defRPr/>
                      </a:pPr>
                      <a:r>
                        <a:rPr lang="en-US" sz="2800" kern="1200" baseline="0" dirty="0" smtClean="0">
                          <a:solidFill>
                            <a:schemeClr val="dk1"/>
                          </a:solidFill>
                          <a:latin typeface="+mn-lt"/>
                          <a:ea typeface="+mn-ea"/>
                          <a:cs typeface="+mn-cs"/>
                        </a:rPr>
                        <a:t>Can leave MA Plan</a:t>
                      </a:r>
                    </a:p>
                    <a:p>
                      <a:pPr marL="344488" indent="-344488">
                        <a:lnSpc>
                          <a:spcPct val="100000"/>
                        </a:lnSpc>
                        <a:spcBef>
                          <a:spcPts val="600"/>
                        </a:spcBef>
                        <a:buFont typeface="Wingdings" pitchFamily="2" charset="2"/>
                        <a:buChar char="§"/>
                      </a:pPr>
                      <a:r>
                        <a:rPr lang="en-US" sz="2800" kern="1200" baseline="0" dirty="0" smtClean="0">
                          <a:solidFill>
                            <a:schemeClr val="dk1"/>
                          </a:solidFill>
                          <a:latin typeface="+mn-lt"/>
                          <a:ea typeface="+mn-ea"/>
                          <a:cs typeface="+mn-cs"/>
                        </a:rPr>
                        <a:t>Switch to Original Medicare</a:t>
                      </a:r>
                    </a:p>
                    <a:p>
                      <a:pPr marL="344488" lvl="0" indent="-344488">
                        <a:lnSpc>
                          <a:spcPct val="100000"/>
                        </a:lnSpc>
                        <a:spcBef>
                          <a:spcPts val="600"/>
                        </a:spcBef>
                        <a:buFont typeface="Wingdings" pitchFamily="2" charset="2"/>
                        <a:buChar char="§"/>
                      </a:pPr>
                      <a:r>
                        <a:rPr lang="en-US" sz="2800" kern="1200" baseline="0" dirty="0" smtClean="0">
                          <a:solidFill>
                            <a:schemeClr val="dk1"/>
                          </a:solidFill>
                          <a:latin typeface="+mn-lt"/>
                          <a:ea typeface="+mn-ea"/>
                          <a:cs typeface="+mn-cs"/>
                        </a:rPr>
                        <a:t>Coverage begins first day of month after switch </a:t>
                      </a:r>
                    </a:p>
                    <a:p>
                      <a:pPr marL="344488" indent="-344488">
                        <a:lnSpc>
                          <a:spcPct val="100000"/>
                        </a:lnSpc>
                        <a:spcBef>
                          <a:spcPts val="600"/>
                        </a:spcBef>
                        <a:buFont typeface="Wingdings" pitchFamily="2" charset="2"/>
                        <a:buChar char="§"/>
                      </a:pPr>
                      <a:r>
                        <a:rPr lang="en-US" sz="2800" i="0" kern="1200" dirty="0" smtClean="0">
                          <a:solidFill>
                            <a:schemeClr val="dk1"/>
                          </a:solidFill>
                          <a:latin typeface="+mn-lt"/>
                          <a:ea typeface="+mn-ea"/>
                          <a:cs typeface="+mn-cs"/>
                        </a:rPr>
                        <a:t>May j</a:t>
                      </a:r>
                      <a:r>
                        <a:rPr lang="en-US" sz="2800" i="0" kern="1200" baseline="0" dirty="0" smtClean="0">
                          <a:solidFill>
                            <a:schemeClr val="dk1"/>
                          </a:solidFill>
                          <a:latin typeface="+mn-lt"/>
                          <a:ea typeface="+mn-ea"/>
                          <a:cs typeface="+mn-cs"/>
                        </a:rPr>
                        <a:t>oin Part D Plan</a:t>
                      </a:r>
                      <a:endParaRPr lang="en-US" sz="2800" kern="1200" baseline="0" dirty="0" smtClean="0">
                        <a:solidFill>
                          <a:schemeClr val="dk1"/>
                        </a:solidFill>
                        <a:latin typeface="+mn-lt"/>
                        <a:ea typeface="+mn-ea"/>
                        <a:cs typeface="+mn-cs"/>
                      </a:endParaRPr>
                    </a:p>
                    <a:p>
                      <a:pPr marL="741363" lvl="1" indent="-276225">
                        <a:lnSpc>
                          <a:spcPct val="100000"/>
                        </a:lnSpc>
                        <a:spcBef>
                          <a:spcPts val="600"/>
                        </a:spcBef>
                        <a:buFont typeface="Arial" pitchFamily="34" charset="0"/>
                        <a:buChar char="•"/>
                      </a:pPr>
                      <a:r>
                        <a:rPr lang="en-US" sz="2800" kern="1200" baseline="0" dirty="0" smtClean="0">
                          <a:solidFill>
                            <a:schemeClr val="dk1"/>
                          </a:solidFill>
                          <a:latin typeface="+mn-lt"/>
                          <a:ea typeface="+mn-ea"/>
                          <a:cs typeface="+mn-cs"/>
                        </a:rPr>
                        <a:t>Drug coverage begins first day of month after plan gets enrollment </a:t>
                      </a:r>
                    </a:p>
                    <a:p>
                      <a:pPr marL="741363" lvl="1" indent="-276225">
                        <a:lnSpc>
                          <a:spcPct val="100000"/>
                        </a:lnSpc>
                        <a:spcBef>
                          <a:spcPts val="600"/>
                        </a:spcBef>
                        <a:buFont typeface="Arial" pitchFamily="34" charset="0"/>
                        <a:buChar char="•"/>
                      </a:pPr>
                      <a:r>
                        <a:rPr lang="en-US" sz="2800" b="0" kern="1200" baseline="0" dirty="0" smtClean="0">
                          <a:solidFill>
                            <a:schemeClr val="dk1"/>
                          </a:solidFill>
                          <a:latin typeface="+mn-lt"/>
                          <a:ea typeface="+mn-ea"/>
                          <a:cs typeface="+mn-cs"/>
                        </a:rPr>
                        <a:t>May not join another MA Plan during this period</a:t>
                      </a:r>
                      <a:endParaRPr lang="en-US" sz="28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custDataLst>
      <p:tags r:id="rId1"/>
    </p:custData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p:txBody>
          <a:bodyPr/>
          <a:lstStyle/>
          <a:p>
            <a:pPr eaLnBrk="1" hangingPunct="1"/>
            <a:r>
              <a:rPr lang="en-US" dirty="0" smtClean="0">
                <a:ea typeface="Arial" pitchFamily="84" charset="0"/>
                <a:cs typeface="Arial" pitchFamily="84" charset="0"/>
              </a:rPr>
              <a:t>Special Enrollment Period Trial Rights </a:t>
            </a:r>
          </a:p>
        </p:txBody>
      </p:sp>
      <p:sp>
        <p:nvSpPr>
          <p:cNvPr id="28674" name="Rectangle 3"/>
          <p:cNvSpPr>
            <a:spLocks noGrp="1" noChangeArrowheads="1"/>
          </p:cNvSpPr>
          <p:nvPr>
            <p:ph idx="1"/>
          </p:nvPr>
        </p:nvSpPr>
        <p:spPr/>
        <p:txBody>
          <a:bodyPr/>
          <a:lstStyle/>
          <a:p>
            <a:pPr marL="287338" indent="-287338" eaLnBrk="1" hangingPunct="1"/>
            <a:r>
              <a:rPr lang="en-US" dirty="0" smtClean="0"/>
              <a:t>People who join an MA Plan for the first time</a:t>
            </a:r>
          </a:p>
          <a:p>
            <a:pPr marL="463550" lvl="1" indent="-176213" eaLnBrk="1" hangingPunct="1"/>
            <a:r>
              <a:rPr lang="en-US" dirty="0" smtClean="0"/>
              <a:t>When first eligible at 65 or </a:t>
            </a:r>
          </a:p>
          <a:p>
            <a:pPr marL="463550" lvl="1" indent="-176213" eaLnBrk="1" hangingPunct="1"/>
            <a:r>
              <a:rPr lang="en-US" dirty="0" smtClean="0"/>
              <a:t>Leave Original Medicare and drop Medigap policy</a:t>
            </a:r>
          </a:p>
          <a:p>
            <a:pPr marL="287338" indent="-287338" eaLnBrk="1" hangingPunct="1"/>
            <a:r>
              <a:rPr lang="en-US" dirty="0" smtClean="0"/>
              <a:t>Can disenroll during first 12 months</a:t>
            </a:r>
          </a:p>
          <a:p>
            <a:pPr marL="463550" lvl="1" indent="-176213" eaLnBrk="1" hangingPunct="1"/>
            <a:r>
              <a:rPr lang="en-US" dirty="0" smtClean="0"/>
              <a:t>Enroll in Original Medicare</a:t>
            </a:r>
          </a:p>
          <a:p>
            <a:pPr marL="463550" lvl="1" indent="-176213" eaLnBrk="1" hangingPunct="1"/>
            <a:r>
              <a:rPr lang="en-US" dirty="0" smtClean="0"/>
              <a:t>Have guaranteed issue for Medigap</a:t>
            </a:r>
          </a:p>
        </p:txBody>
      </p:sp>
      <p:sp>
        <p:nvSpPr>
          <p:cNvPr id="28675" name="Rectangle 4"/>
          <p:cNvSpPr>
            <a:spLocks noGrp="1" noChangeArrowheads="1"/>
          </p:cNvSpPr>
          <p:nvPr>
            <p:ph type="dt"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ea typeface="ＭＳ Ｐゴシック" pitchFamily="84" charset="-128"/>
                <a:cs typeface="ＭＳ Ｐゴシック" pitchFamily="84" charset="-128"/>
              </a:rPr>
              <a:t>04/02/2012</a:t>
            </a:r>
            <a:endParaRPr lang="en-US" dirty="0">
              <a:latin typeface="Arial" pitchFamily="84" charset="0"/>
              <a:ea typeface="Arial" pitchFamily="84" charset="0"/>
              <a:cs typeface="Arial" pitchFamily="84" charset="0"/>
            </a:endParaRPr>
          </a:p>
        </p:txBody>
      </p:sp>
      <p:sp>
        <p:nvSpPr>
          <p:cNvPr id="28676"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28677"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1B09CB0-1B21-418C-B096-324EC8968664}" type="slidenum">
              <a:rPr lang="en-US">
                <a:ea typeface="Arial" pitchFamily="84" charset="0"/>
                <a:cs typeface="Arial" pitchFamily="84" charset="0"/>
              </a:rPr>
              <a:pPr fontAlgn="base">
                <a:spcBef>
                  <a:spcPct val="0"/>
                </a:spcBef>
                <a:spcAft>
                  <a:spcPct val="0"/>
                </a:spcAft>
              </a:pPr>
              <a:t>12</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pitchFamily="84" charset="0"/>
                <a:ea typeface="Arial" pitchFamily="84" charset="0"/>
                <a:cs typeface="Arial" pitchFamily="84" charset="0"/>
              </a:rPr>
              <a:t>04/02/2012</a:t>
            </a:r>
            <a:endParaRPr lang="en-US" dirty="0">
              <a:latin typeface="Arial" pitchFamily="84" charset="0"/>
              <a:ea typeface="Arial" pitchFamily="84" charset="0"/>
              <a:cs typeface="Arial" pitchFamily="84" charset="0"/>
            </a:endParaRPr>
          </a:p>
        </p:txBody>
      </p:sp>
      <p:sp>
        <p:nvSpPr>
          <p:cNvPr id="30722"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a:ea typeface="ＭＳ Ｐゴシック" pitchFamily="84" charset="-128"/>
                <a:cs typeface="ＭＳ Ｐゴシック" pitchFamily="84" charset="-128"/>
              </a:rPr>
              <a:t>Medicare Advantage Plans and Other Medicare Plans</a:t>
            </a:r>
          </a:p>
          <a:p>
            <a:pPr fontAlgn="base">
              <a:spcBef>
                <a:spcPct val="0"/>
              </a:spcBef>
              <a:spcAft>
                <a:spcPct val="0"/>
              </a:spcAft>
              <a:defRPr/>
            </a:pPr>
            <a:endParaRPr lang="en-US" dirty="0">
              <a:latin typeface="Arial" pitchFamily="84" charset="0"/>
              <a:ea typeface="Arial" pitchFamily="84" charset="0"/>
              <a:cs typeface="Arial" pitchFamily="84" charset="0"/>
            </a:endParaRPr>
          </a:p>
        </p:txBody>
      </p:sp>
      <p:sp>
        <p:nvSpPr>
          <p:cNvPr id="30723" name="Slide Number Placeholder 6"/>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FA5D3A9-97FF-4A90-8F7C-68078D879827}" type="slidenum">
              <a:rPr lang="en-US">
                <a:ea typeface="ＭＳ Ｐゴシック" pitchFamily="84" charset="-128"/>
                <a:cs typeface="ＭＳ Ｐゴシック" pitchFamily="84" charset="-128"/>
              </a:rPr>
              <a:pPr fontAlgn="base">
                <a:spcBef>
                  <a:spcPct val="0"/>
                </a:spcBef>
                <a:spcAft>
                  <a:spcPct val="0"/>
                </a:spcAft>
                <a:defRPr/>
              </a:pPr>
              <a:t>13</a:t>
            </a:fld>
            <a:endParaRPr lang="en-US" dirty="0">
              <a:ea typeface="ＭＳ Ｐゴシック" pitchFamily="84" charset="-128"/>
              <a:cs typeface="ＭＳ Ｐゴシック" pitchFamily="84" charset="-128"/>
            </a:endParaRPr>
          </a:p>
        </p:txBody>
      </p:sp>
      <p:sp>
        <p:nvSpPr>
          <p:cNvPr id="10242" name="Content Placeholder 2"/>
          <p:cNvSpPr>
            <a:spLocks noGrp="1"/>
          </p:cNvSpPr>
          <p:nvPr>
            <p:ph idx="1"/>
          </p:nvPr>
        </p:nvSpPr>
        <p:spPr/>
        <p:txBody>
          <a:bodyPr rtlCol="0">
            <a:normAutofit/>
          </a:bodyPr>
          <a:lstStyle/>
          <a:p>
            <a:pPr marL="341313" indent="-341313" eaLnBrk="1" fontAlgn="auto" hangingPunct="1">
              <a:spcBef>
                <a:spcPts val="600"/>
              </a:spcBef>
              <a:spcAft>
                <a:spcPts val="0"/>
              </a:spcAft>
              <a:buFont typeface="Wingdings" pitchFamily="2" charset="2"/>
              <a:buChar char="§"/>
              <a:defRPr/>
            </a:pPr>
            <a:r>
              <a:rPr lang="en-US" sz="3200" dirty="0" smtClean="0">
                <a:ea typeface="+mn-ea"/>
                <a:cs typeface="+mn-cs"/>
              </a:rPr>
              <a:t>How Medicare Advantage (MA) Works</a:t>
            </a:r>
          </a:p>
          <a:p>
            <a:pPr marL="341313" indent="-341313" eaLnBrk="1" fontAlgn="auto" hangingPunct="1">
              <a:spcBef>
                <a:spcPts val="600"/>
              </a:spcBef>
              <a:spcAft>
                <a:spcPts val="0"/>
              </a:spcAft>
              <a:buFont typeface="Wingdings" pitchFamily="2" charset="2"/>
              <a:buChar char="§"/>
              <a:defRPr/>
            </a:pPr>
            <a:r>
              <a:rPr lang="en-US" sz="3200" dirty="0" smtClean="0">
                <a:ea typeface="+mn-ea"/>
                <a:cs typeface="+mn-cs"/>
              </a:rPr>
              <a:t>MA Plan Costs</a:t>
            </a:r>
          </a:p>
          <a:p>
            <a:pPr marL="341313" indent="-341313" eaLnBrk="1" fontAlgn="auto" hangingPunct="1">
              <a:spcBef>
                <a:spcPts val="600"/>
              </a:spcBef>
              <a:spcAft>
                <a:spcPts val="0"/>
              </a:spcAft>
              <a:buFont typeface="Wingdings" pitchFamily="2" charset="2"/>
              <a:buChar char="§"/>
              <a:defRPr/>
            </a:pPr>
            <a:r>
              <a:rPr lang="en-US" sz="3200" dirty="0" smtClean="0">
                <a:ea typeface="+mn-ea"/>
                <a:cs typeface="+mn-cs"/>
              </a:rPr>
              <a:t>Recent Changes</a:t>
            </a:r>
          </a:p>
          <a:p>
            <a:pPr marL="0" indent="0" eaLnBrk="1" fontAlgn="auto" hangingPunct="1">
              <a:spcAft>
                <a:spcPts val="0"/>
              </a:spcAft>
              <a:buFont typeface="Wingdings" pitchFamily="2" charset="2"/>
              <a:buChar char="§"/>
              <a:defRPr/>
            </a:pPr>
            <a:endParaRPr lang="en-US" sz="3200" dirty="0" smtClean="0">
              <a:ea typeface="+mn-ea"/>
              <a:cs typeface="+mn-cs"/>
            </a:endParaRPr>
          </a:p>
          <a:p>
            <a:pPr marL="1084263" lvl="3" indent="-285750" eaLnBrk="1" fontAlgn="auto" hangingPunct="1">
              <a:spcBef>
                <a:spcPts val="600"/>
              </a:spcBef>
              <a:spcAft>
                <a:spcPts val="0"/>
              </a:spcAft>
              <a:buFont typeface="Wingdings" pitchFamily="2" charset="2"/>
              <a:buNone/>
              <a:defRPr/>
            </a:pPr>
            <a:endParaRPr lang="en-US" sz="2800" dirty="0" smtClean="0">
              <a:ea typeface="+mn-ea"/>
            </a:endParaRPr>
          </a:p>
          <a:p>
            <a:pPr marL="973137" lvl="1" indent="-514350" eaLnBrk="1" fontAlgn="auto" hangingPunct="1">
              <a:spcAft>
                <a:spcPts val="0"/>
              </a:spcAft>
              <a:buFont typeface="Arial" pitchFamily="34" charset="0"/>
              <a:buNone/>
              <a:defRPr/>
            </a:pPr>
            <a:endParaRPr lang="en-US" sz="2000" dirty="0" smtClean="0">
              <a:ea typeface="+mn-ea"/>
            </a:endParaRPr>
          </a:p>
        </p:txBody>
      </p:sp>
      <p:sp>
        <p:nvSpPr>
          <p:cNvPr id="30725" name="Title 1"/>
          <p:cNvSpPr>
            <a:spLocks noGrp="1"/>
          </p:cNvSpPr>
          <p:nvPr>
            <p:ph type="title"/>
          </p:nvPr>
        </p:nvSpPr>
        <p:spPr>
          <a:xfrm>
            <a:off x="457200" y="76200"/>
            <a:ext cx="8229600" cy="1096963"/>
          </a:xfrm>
        </p:spPr>
        <p:txBody>
          <a:bodyPr>
            <a:normAutofit fontScale="90000"/>
          </a:bodyPr>
          <a:lstStyle/>
          <a:p>
            <a:pPr eaLnBrk="1" hangingPunct="1"/>
            <a:r>
              <a:rPr lang="en-US" dirty="0" smtClean="0">
                <a:ea typeface="Arial" pitchFamily="84" charset="0"/>
                <a:cs typeface="Arial" pitchFamily="84" charset="0"/>
              </a:rPr>
              <a:t>     3. How Medicare Advantage Plans Work</a:t>
            </a:r>
          </a:p>
        </p:txBody>
      </p:sp>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p:txBody>
          <a:bodyPr/>
          <a:lstStyle/>
          <a:p>
            <a:pPr eaLnBrk="1" hangingPunct="1"/>
            <a:r>
              <a:rPr lang="en-US" dirty="0" smtClean="0">
                <a:ea typeface="Arial" pitchFamily="84" charset="0"/>
                <a:cs typeface="Arial" pitchFamily="84" charset="0"/>
              </a:rPr>
              <a:t>How Medicare Advantage Plans Work</a:t>
            </a:r>
          </a:p>
        </p:txBody>
      </p:sp>
      <p:sp>
        <p:nvSpPr>
          <p:cNvPr id="63493" name="Rectangle 3"/>
          <p:cNvSpPr>
            <a:spLocks noGrp="1" noChangeArrowheads="1"/>
          </p:cNvSpPr>
          <p:nvPr>
            <p:ph idx="1"/>
          </p:nvPr>
        </p:nvSpPr>
        <p:spPr>
          <a:xfrm>
            <a:off x="457200" y="1371600"/>
            <a:ext cx="8534400" cy="4754563"/>
          </a:xfrm>
        </p:spPr>
        <p:txBody>
          <a:bodyPr rtlCol="0">
            <a:normAutofit/>
          </a:bodyPr>
          <a:lstStyle/>
          <a:p>
            <a:pPr eaLnBrk="1" fontAlgn="auto" hangingPunct="1">
              <a:spcAft>
                <a:spcPts val="0"/>
              </a:spcAft>
              <a:buFont typeface="Wingdings" pitchFamily="2" charset="2"/>
              <a:buChar char="§"/>
              <a:defRPr/>
            </a:pPr>
            <a:r>
              <a:rPr lang="en-US" dirty="0" smtClean="0">
                <a:ea typeface="+mn-ea"/>
                <a:cs typeface="Arial" charset="0"/>
              </a:rPr>
              <a:t>Receive services through the plan</a:t>
            </a:r>
          </a:p>
          <a:p>
            <a:pPr marL="747713" lvl="1" indent="-282575" eaLnBrk="1" fontAlgn="auto" hangingPunct="1">
              <a:spcAft>
                <a:spcPts val="0"/>
              </a:spcAft>
              <a:buFont typeface="Arial" pitchFamily="34" charset="0"/>
              <a:buChar char="•"/>
              <a:defRPr/>
            </a:pPr>
            <a:r>
              <a:rPr lang="en-US" dirty="0" smtClean="0">
                <a:ea typeface="+mn-ea"/>
                <a:cs typeface="Arial" charset="0"/>
              </a:rPr>
              <a:t>All Part A and Part B covered services</a:t>
            </a:r>
          </a:p>
          <a:p>
            <a:pPr marL="747713" lvl="1" indent="-282575" eaLnBrk="1" fontAlgn="auto" hangingPunct="1">
              <a:spcAft>
                <a:spcPts val="0"/>
              </a:spcAft>
              <a:buFont typeface="Arial" pitchFamily="34" charset="0"/>
              <a:buChar char="•"/>
              <a:defRPr/>
            </a:pPr>
            <a:r>
              <a:rPr lang="en-US" dirty="0" smtClean="0">
                <a:ea typeface="+mn-ea"/>
                <a:cs typeface="Arial" charset="0"/>
              </a:rPr>
              <a:t>Some plans may provide additional benefits</a:t>
            </a:r>
          </a:p>
          <a:p>
            <a:pPr eaLnBrk="1" fontAlgn="auto" hangingPunct="1">
              <a:spcAft>
                <a:spcPts val="0"/>
              </a:spcAft>
              <a:buFont typeface="Wingdings" pitchFamily="2" charset="2"/>
              <a:buChar char="§"/>
              <a:defRPr/>
            </a:pPr>
            <a:r>
              <a:rPr lang="en-US" dirty="0" smtClean="0">
                <a:ea typeface="+mn-ea"/>
                <a:cs typeface="Arial" charset="0"/>
              </a:rPr>
              <a:t>Most plans include prescription drug coverage</a:t>
            </a:r>
          </a:p>
          <a:p>
            <a:pPr eaLnBrk="1" fontAlgn="auto" hangingPunct="1">
              <a:spcAft>
                <a:spcPts val="0"/>
              </a:spcAft>
              <a:buFont typeface="Wingdings" pitchFamily="2" charset="2"/>
              <a:buChar char="§"/>
              <a:defRPr/>
            </a:pPr>
            <a:r>
              <a:rPr lang="en-US" dirty="0" smtClean="0">
                <a:ea typeface="+mn-ea"/>
                <a:cs typeface="Arial" charset="0"/>
              </a:rPr>
              <a:t>You may have to visit network doctors/hospitals </a:t>
            </a:r>
          </a:p>
          <a:p>
            <a:pPr eaLnBrk="1" fontAlgn="auto" hangingPunct="1">
              <a:spcAft>
                <a:spcPts val="0"/>
              </a:spcAft>
              <a:buFont typeface="Wingdings" pitchFamily="2" charset="2"/>
              <a:buChar char="§"/>
              <a:defRPr/>
            </a:pPr>
            <a:r>
              <a:rPr lang="en-US" dirty="0" smtClean="0">
                <a:ea typeface="+mn-ea"/>
                <a:cs typeface="Arial" charset="0"/>
              </a:rPr>
              <a:t>May differ from Original Medicare</a:t>
            </a:r>
          </a:p>
          <a:p>
            <a:pPr marL="741363" lvl="1" indent="-276225" eaLnBrk="1" fontAlgn="auto" hangingPunct="1">
              <a:spcAft>
                <a:spcPts val="0"/>
              </a:spcAft>
              <a:buFont typeface="Arial" pitchFamily="34" charset="0"/>
              <a:buChar char="•"/>
              <a:defRPr/>
            </a:pPr>
            <a:r>
              <a:rPr lang="en-US" dirty="0" smtClean="0">
                <a:ea typeface="+mn-ea"/>
                <a:cs typeface="Arial" charset="0"/>
              </a:rPr>
              <a:t>Benefits</a:t>
            </a:r>
          </a:p>
          <a:p>
            <a:pPr marL="741363" lvl="1" indent="-276225" eaLnBrk="1" fontAlgn="auto" hangingPunct="1">
              <a:spcAft>
                <a:spcPts val="0"/>
              </a:spcAft>
              <a:buFont typeface="Arial" pitchFamily="34" charset="0"/>
              <a:buChar char="•"/>
              <a:defRPr/>
            </a:pPr>
            <a:r>
              <a:rPr lang="en-US" dirty="0" smtClean="0">
                <a:ea typeface="+mn-ea"/>
                <a:cs typeface="Arial" charset="0"/>
              </a:rPr>
              <a:t>Cost-sharing</a:t>
            </a:r>
          </a:p>
        </p:txBody>
      </p:sp>
      <p:sp>
        <p:nvSpPr>
          <p:cNvPr id="32771"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32772"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Arial" pitchFamily="84" charset="0"/>
                <a:cs typeface="Arial" pitchFamily="84" charset="0"/>
              </a:rPr>
              <a:t>Medicare Advantage Plans and Other Medicare Plans </a:t>
            </a:r>
            <a:endParaRPr lang="en-US" dirty="0">
              <a:ea typeface="Arial" pitchFamily="84" charset="0"/>
              <a:cs typeface="Arial" pitchFamily="84" charset="0"/>
            </a:endParaRPr>
          </a:p>
        </p:txBody>
      </p:sp>
      <p:sp>
        <p:nvSpPr>
          <p:cNvPr id="32773"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8EFA696-0173-4710-9955-9DFA3AF60350}" type="slidenum">
              <a:rPr lang="en-US">
                <a:ea typeface="Arial" pitchFamily="84" charset="0"/>
                <a:cs typeface="Arial" pitchFamily="84" charset="0"/>
              </a:rPr>
              <a:pPr fontAlgn="base">
                <a:spcBef>
                  <a:spcPct val="0"/>
                </a:spcBef>
                <a:spcAft>
                  <a:spcPct val="0"/>
                </a:spcAft>
              </a:pPr>
              <a:t>14</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p:txBody>
          <a:bodyPr/>
          <a:lstStyle/>
          <a:p>
            <a:pPr eaLnBrk="1" hangingPunct="1"/>
            <a:r>
              <a:rPr lang="en-US" dirty="0" smtClean="0">
                <a:ea typeface="Arial" pitchFamily="84" charset="0"/>
                <a:cs typeface="Arial" pitchFamily="84" charset="0"/>
              </a:rPr>
              <a:t>How Medicare Advantage Plans Work</a:t>
            </a:r>
          </a:p>
        </p:txBody>
      </p:sp>
      <p:sp>
        <p:nvSpPr>
          <p:cNvPr id="34818" name="Rectangle 3"/>
          <p:cNvSpPr>
            <a:spLocks noGrp="1" noChangeArrowheads="1"/>
          </p:cNvSpPr>
          <p:nvPr>
            <p:ph idx="1"/>
          </p:nvPr>
        </p:nvSpPr>
        <p:spPr/>
        <p:txBody>
          <a:bodyPr/>
          <a:lstStyle/>
          <a:p>
            <a:pPr eaLnBrk="1" hangingPunct="1"/>
            <a:r>
              <a:rPr lang="en-US" dirty="0" smtClean="0"/>
              <a:t>You are still in Medicare program</a:t>
            </a:r>
          </a:p>
          <a:p>
            <a:pPr eaLnBrk="1" hangingPunct="1"/>
            <a:r>
              <a:rPr lang="en-US" dirty="0" smtClean="0"/>
              <a:t>You still have Medicare rights and protections</a:t>
            </a:r>
          </a:p>
          <a:p>
            <a:pPr eaLnBrk="1" hangingPunct="1"/>
            <a:r>
              <a:rPr lang="en-US" dirty="0" smtClean="0"/>
              <a:t>If the plan leaves Medicare</a:t>
            </a:r>
          </a:p>
          <a:p>
            <a:pPr marL="741363" lvl="1" indent="-276225" eaLnBrk="1" hangingPunct="1"/>
            <a:r>
              <a:rPr lang="en-US" dirty="0" smtClean="0"/>
              <a:t>You can join another Medicare Advantage Plan, or</a:t>
            </a:r>
          </a:p>
          <a:p>
            <a:pPr marL="741363" lvl="1" indent="-276225" eaLnBrk="1" hangingPunct="1"/>
            <a:r>
              <a:rPr lang="en-US" dirty="0" smtClean="0"/>
              <a:t>You can return to Original Medicare</a:t>
            </a:r>
          </a:p>
        </p:txBody>
      </p:sp>
      <p:sp>
        <p:nvSpPr>
          <p:cNvPr id="34819"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34820"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34821"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14B7D13-14B7-41E9-B50C-E92AD55C05FB}" type="slidenum">
              <a:rPr lang="en-US">
                <a:ea typeface="Arial" pitchFamily="84" charset="0"/>
                <a:cs typeface="Arial" pitchFamily="84" charset="0"/>
              </a:rPr>
              <a:pPr fontAlgn="base">
                <a:spcBef>
                  <a:spcPct val="0"/>
                </a:spcBef>
                <a:spcAft>
                  <a:spcPct val="0"/>
                </a:spcAft>
              </a:pPr>
              <a:t>15</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p:txBody>
          <a:bodyPr/>
          <a:lstStyle/>
          <a:p>
            <a:pPr eaLnBrk="1" hangingPunct="1"/>
            <a:r>
              <a:rPr lang="en-US" dirty="0" smtClean="0">
                <a:ea typeface="Arial" pitchFamily="84" charset="0"/>
                <a:cs typeface="Arial" pitchFamily="84" charset="0"/>
              </a:rPr>
              <a:t>Medicare Advantage Costs</a:t>
            </a:r>
            <a:endParaRPr lang="en-US" sz="1200" b="0" dirty="0" smtClean="0">
              <a:ea typeface="Arial" pitchFamily="84" charset="0"/>
              <a:cs typeface="Arial" pitchFamily="84" charset="0"/>
            </a:endParaRPr>
          </a:p>
        </p:txBody>
      </p:sp>
      <p:sp>
        <p:nvSpPr>
          <p:cNvPr id="36866" name="Rectangle 3"/>
          <p:cNvSpPr>
            <a:spLocks noGrp="1" noChangeArrowheads="1"/>
          </p:cNvSpPr>
          <p:nvPr>
            <p:ph idx="1"/>
          </p:nvPr>
        </p:nvSpPr>
        <p:spPr/>
        <p:txBody>
          <a:bodyPr/>
          <a:lstStyle/>
          <a:p>
            <a:pPr eaLnBrk="1" hangingPunct="1"/>
            <a:r>
              <a:rPr lang="en-US" dirty="0" smtClean="0">
                <a:ea typeface="Arial" pitchFamily="84" charset="0"/>
                <a:cs typeface="Arial" pitchFamily="84" charset="0"/>
              </a:rPr>
              <a:t>Must still pay the Part B premium</a:t>
            </a:r>
          </a:p>
          <a:p>
            <a:pPr marL="741363" lvl="1" indent="-276225" eaLnBrk="1" hangingPunct="1"/>
            <a:r>
              <a:rPr lang="en-US" dirty="0" smtClean="0">
                <a:ea typeface="Arial" pitchFamily="84" charset="0"/>
                <a:cs typeface="Arial" pitchFamily="84" charset="0"/>
              </a:rPr>
              <a:t>A few plans may pay all or part for you</a:t>
            </a:r>
          </a:p>
          <a:p>
            <a:pPr marL="741363" lvl="1" indent="-276225" eaLnBrk="1" hangingPunct="1"/>
            <a:r>
              <a:rPr lang="en-US" dirty="0" smtClean="0">
                <a:ea typeface="Arial" pitchFamily="84" charset="0"/>
                <a:cs typeface="Arial" pitchFamily="84" charset="0"/>
              </a:rPr>
              <a:t>State assistance for some</a:t>
            </a:r>
          </a:p>
          <a:p>
            <a:pPr eaLnBrk="1" hangingPunct="1"/>
            <a:r>
              <a:rPr lang="en-US" dirty="0" smtClean="0">
                <a:ea typeface="Arial" pitchFamily="84" charset="0"/>
                <a:cs typeface="Arial" pitchFamily="84" charset="0"/>
              </a:rPr>
              <a:t>May pay plan an additional monthly premium</a:t>
            </a:r>
          </a:p>
          <a:p>
            <a:pPr eaLnBrk="1" hangingPunct="1"/>
            <a:r>
              <a:rPr lang="en-US" dirty="0" smtClean="0">
                <a:ea typeface="Arial" pitchFamily="84" charset="0"/>
                <a:cs typeface="Arial" pitchFamily="84" charset="0"/>
              </a:rPr>
              <a:t>You pay deductibles, coinsurance, and copayments </a:t>
            </a:r>
          </a:p>
          <a:p>
            <a:pPr marL="741363" lvl="1" indent="-276225" eaLnBrk="1" hangingPunct="1"/>
            <a:r>
              <a:rPr lang="en-US" dirty="0" smtClean="0">
                <a:ea typeface="Arial" pitchFamily="84" charset="0"/>
                <a:cs typeface="Arial" pitchFamily="84" charset="0"/>
              </a:rPr>
              <a:t>Different from Original Medicare</a:t>
            </a:r>
          </a:p>
          <a:p>
            <a:pPr marL="741363" lvl="1" indent="-276225" eaLnBrk="1" hangingPunct="1"/>
            <a:r>
              <a:rPr lang="en-US" dirty="0" smtClean="0">
                <a:ea typeface="Arial" pitchFamily="84" charset="0"/>
                <a:cs typeface="Arial" pitchFamily="84" charset="0"/>
              </a:rPr>
              <a:t>Varies from plan to plan</a:t>
            </a:r>
          </a:p>
          <a:p>
            <a:pPr marL="741363" lvl="1" indent="-276225" eaLnBrk="1" hangingPunct="1"/>
            <a:r>
              <a:rPr lang="en-US" dirty="0" smtClean="0">
                <a:ea typeface="Arial" pitchFamily="84" charset="0"/>
                <a:cs typeface="Arial" pitchFamily="84" charset="0"/>
              </a:rPr>
              <a:t>Costs may be higher if out-of-network</a:t>
            </a:r>
          </a:p>
        </p:txBody>
      </p:sp>
      <p:sp>
        <p:nvSpPr>
          <p:cNvPr id="36867"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36868"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Arial" pitchFamily="84" charset="0"/>
                <a:cs typeface="Arial" pitchFamily="84" charset="0"/>
              </a:rPr>
              <a:t>Medicare Advantage Plans and Other Medicare Plans </a:t>
            </a:r>
            <a:endParaRPr lang="en-US" dirty="0">
              <a:ea typeface="Arial" pitchFamily="84" charset="0"/>
              <a:cs typeface="Arial" pitchFamily="84" charset="0"/>
            </a:endParaRPr>
          </a:p>
        </p:txBody>
      </p:sp>
      <p:sp>
        <p:nvSpPr>
          <p:cNvPr id="36869"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B616DC7-86D2-47F3-BBDE-4A100B44DC44}" type="slidenum">
              <a:rPr lang="en-US">
                <a:ea typeface="Arial" pitchFamily="84" charset="0"/>
                <a:cs typeface="Arial" pitchFamily="84" charset="0"/>
              </a:rPr>
              <a:pPr fontAlgn="base">
                <a:spcBef>
                  <a:spcPct val="0"/>
                </a:spcBef>
                <a:spcAft>
                  <a:spcPct val="0"/>
                </a:spcAft>
              </a:pPr>
              <a:t>16</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pPr eaLnBrk="1" hangingPunct="1"/>
            <a:r>
              <a:rPr lang="en-US" dirty="0" smtClean="0">
                <a:ea typeface="Arial" pitchFamily="84" charset="0"/>
                <a:cs typeface="Arial" pitchFamily="84" charset="0"/>
              </a:rPr>
              <a:t>Medicare Advantage – Recent Changes</a:t>
            </a:r>
          </a:p>
        </p:txBody>
      </p:sp>
      <p:sp>
        <p:nvSpPr>
          <p:cNvPr id="65539" name="Content Placeholder 2"/>
          <p:cNvSpPr>
            <a:spLocks noGrp="1"/>
          </p:cNvSpPr>
          <p:nvPr>
            <p:ph idx="1"/>
          </p:nvPr>
        </p:nvSpPr>
        <p:spPr>
          <a:xfrm>
            <a:off x="304800" y="1371600"/>
            <a:ext cx="8534400" cy="4754563"/>
          </a:xfrm>
        </p:spPr>
        <p:txBody>
          <a:bodyPr rtlCol="0">
            <a:noAutofit/>
          </a:bodyPr>
          <a:lstStyle/>
          <a:p>
            <a:pPr marL="344488" indent="-344488" eaLnBrk="1" fontAlgn="auto" hangingPunct="1">
              <a:spcAft>
                <a:spcPts val="0"/>
              </a:spcAft>
              <a:buFont typeface="Wingdings" pitchFamily="2" charset="2"/>
              <a:buChar char="§"/>
              <a:defRPr/>
            </a:pPr>
            <a:r>
              <a:rPr lang="en-US" spc="-20" dirty="0" smtClean="0">
                <a:ea typeface="+mn-ea"/>
                <a:cs typeface="Arial" charset="0"/>
              </a:rPr>
              <a:t>Plans can’t charge more than Original Medicare</a:t>
            </a:r>
          </a:p>
          <a:p>
            <a:pPr marL="741363" lvl="1" indent="-292100" eaLnBrk="1" fontAlgn="auto" hangingPunct="1">
              <a:spcAft>
                <a:spcPts val="0"/>
              </a:spcAft>
              <a:buFont typeface="Arial" pitchFamily="34" charset="0"/>
              <a:buChar char="•"/>
              <a:defRPr/>
            </a:pPr>
            <a:r>
              <a:rPr lang="en-US" dirty="0" smtClean="0">
                <a:ea typeface="+mn-ea"/>
                <a:cs typeface="Arial" charset="0"/>
              </a:rPr>
              <a:t>Chemotherapy</a:t>
            </a:r>
          </a:p>
          <a:p>
            <a:pPr marL="741363" lvl="1" indent="-292100" eaLnBrk="1" fontAlgn="auto" hangingPunct="1">
              <a:spcAft>
                <a:spcPts val="0"/>
              </a:spcAft>
              <a:buFont typeface="Arial" pitchFamily="34" charset="0"/>
              <a:buChar char="•"/>
              <a:defRPr/>
            </a:pPr>
            <a:r>
              <a:rPr lang="en-US" dirty="0" smtClean="0">
                <a:ea typeface="+mn-ea"/>
                <a:cs typeface="Arial" charset="0"/>
              </a:rPr>
              <a:t>Dialysis</a:t>
            </a:r>
          </a:p>
          <a:p>
            <a:pPr marL="741363" lvl="1" indent="-292100" eaLnBrk="1" fontAlgn="auto" hangingPunct="1">
              <a:spcAft>
                <a:spcPts val="0"/>
              </a:spcAft>
              <a:buFont typeface="Arial" pitchFamily="34" charset="0"/>
              <a:buChar char="•"/>
              <a:defRPr/>
            </a:pPr>
            <a:r>
              <a:rPr lang="en-US" dirty="0" smtClean="0">
                <a:ea typeface="+mn-ea"/>
                <a:cs typeface="Arial" charset="0"/>
              </a:rPr>
              <a:t>Skilled nursing facility care</a:t>
            </a:r>
          </a:p>
          <a:p>
            <a:pPr marL="741363" lvl="1" indent="-292100" eaLnBrk="1" fontAlgn="auto" hangingPunct="1">
              <a:spcAft>
                <a:spcPts val="0"/>
              </a:spcAft>
              <a:buFont typeface="Arial" pitchFamily="34" charset="0"/>
              <a:buChar char="•"/>
              <a:defRPr/>
            </a:pPr>
            <a:r>
              <a:rPr lang="en-US" dirty="0" smtClean="0">
                <a:ea typeface="+mn-ea"/>
                <a:cs typeface="Arial" charset="0"/>
              </a:rPr>
              <a:t>Certain other services</a:t>
            </a:r>
          </a:p>
          <a:p>
            <a:pPr marL="344488" indent="-344488" eaLnBrk="1" fontAlgn="auto" hangingPunct="1">
              <a:spcAft>
                <a:spcPts val="0"/>
              </a:spcAft>
              <a:buFont typeface="Wingdings" pitchFamily="2" charset="2"/>
              <a:buChar char="§"/>
              <a:defRPr/>
            </a:pPr>
            <a:r>
              <a:rPr lang="en-US" dirty="0" smtClean="0">
                <a:ea typeface="+mn-ea"/>
                <a:cs typeface="Arial" charset="0"/>
              </a:rPr>
              <a:t>Plans must limit out-of-pocket costs</a:t>
            </a:r>
          </a:p>
          <a:p>
            <a:pPr marL="344488" indent="-344488" eaLnBrk="1" fontAlgn="auto" hangingPunct="1">
              <a:spcAft>
                <a:spcPts val="0"/>
              </a:spcAft>
              <a:buFont typeface="Wingdings" pitchFamily="2" charset="2"/>
              <a:buChar char="§"/>
              <a:defRPr/>
            </a:pPr>
            <a:r>
              <a:rPr lang="en-US" dirty="0" smtClean="0">
                <a:ea typeface="+mn-ea"/>
                <a:cs typeface="Arial" charset="0"/>
              </a:rPr>
              <a:t>Participants in approved clinical research study</a:t>
            </a:r>
          </a:p>
          <a:p>
            <a:pPr marL="741363" lvl="1" indent="-276225" eaLnBrk="1" fontAlgn="auto" hangingPunct="1">
              <a:spcAft>
                <a:spcPts val="0"/>
              </a:spcAft>
              <a:buFont typeface="Arial" pitchFamily="34" charset="0"/>
              <a:buChar char="•"/>
              <a:defRPr/>
            </a:pPr>
            <a:r>
              <a:rPr lang="en-US" dirty="0" smtClean="0">
                <a:ea typeface="+mn-ea"/>
                <a:cs typeface="Arial" charset="0"/>
              </a:rPr>
              <a:t>Costs may be lower</a:t>
            </a:r>
          </a:p>
          <a:p>
            <a:pPr marL="741363" lvl="1" indent="-276225" eaLnBrk="1" fontAlgn="auto" hangingPunct="1">
              <a:spcAft>
                <a:spcPts val="0"/>
              </a:spcAft>
              <a:buFont typeface="Arial" pitchFamily="34" charset="0"/>
              <a:buChar char="•"/>
              <a:defRPr/>
            </a:pPr>
            <a:r>
              <a:rPr lang="en-US" dirty="0" smtClean="0">
                <a:ea typeface="+mn-ea"/>
                <a:cs typeface="Arial" charset="0"/>
              </a:rPr>
              <a:t>Plan may cover some costs</a:t>
            </a:r>
          </a:p>
        </p:txBody>
      </p:sp>
      <p:sp>
        <p:nvSpPr>
          <p:cNvPr id="38915"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38916" name="Footer Placeholder 4"/>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Arial" pitchFamily="84" charset="0"/>
                <a:cs typeface="Arial" pitchFamily="84" charset="0"/>
              </a:rPr>
              <a:t>Medicare Advantage Plans and Other Medicare Plans </a:t>
            </a:r>
            <a:endParaRPr lang="en-US" dirty="0">
              <a:ea typeface="Arial" pitchFamily="84" charset="0"/>
              <a:cs typeface="Arial" pitchFamily="84" charset="0"/>
            </a:endParaRPr>
          </a:p>
        </p:txBody>
      </p:sp>
      <p:sp>
        <p:nvSpPr>
          <p:cNvPr id="38917"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16EDB73-CBC3-4B1A-B6D7-17003ACA9416}" type="slidenum">
              <a:rPr lang="en-US">
                <a:ea typeface="Arial" pitchFamily="84" charset="0"/>
                <a:cs typeface="Arial" pitchFamily="84" charset="0"/>
              </a:rPr>
              <a:pPr fontAlgn="base">
                <a:spcBef>
                  <a:spcPct val="0"/>
                </a:spcBef>
                <a:spcAft>
                  <a:spcPct val="0"/>
                </a:spcAft>
              </a:pPr>
              <a:t>17</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40962"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a:ea typeface="ＭＳ Ｐゴシック" pitchFamily="84" charset="-128"/>
                <a:cs typeface="ＭＳ Ｐゴシック" pitchFamily="84" charset="-128"/>
              </a:rPr>
              <a:t>Medicare Advantage Plans and Other Medicare Plans</a:t>
            </a:r>
          </a:p>
          <a:p>
            <a:pPr fontAlgn="base">
              <a:spcBef>
                <a:spcPct val="0"/>
              </a:spcBef>
              <a:spcAft>
                <a:spcPct val="0"/>
              </a:spcAft>
              <a:defRPr/>
            </a:pPr>
            <a:endParaRPr lang="en-US" dirty="0">
              <a:latin typeface="Arial" pitchFamily="84" charset="0"/>
              <a:ea typeface="Arial" pitchFamily="84" charset="0"/>
              <a:cs typeface="Arial" pitchFamily="84" charset="0"/>
            </a:endParaRPr>
          </a:p>
        </p:txBody>
      </p:sp>
      <p:sp>
        <p:nvSpPr>
          <p:cNvPr id="40963" name="Slide Number Placeholder 6"/>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22D3F0C-545F-4AAD-9DBC-64173A718593}" type="slidenum">
              <a:rPr lang="en-US">
                <a:ea typeface="ＭＳ Ｐゴシック" pitchFamily="84" charset="-128"/>
                <a:cs typeface="ＭＳ Ｐゴシック" pitchFamily="84" charset="-128"/>
              </a:rPr>
              <a:pPr fontAlgn="base">
                <a:spcBef>
                  <a:spcPct val="0"/>
                </a:spcBef>
                <a:spcAft>
                  <a:spcPct val="0"/>
                </a:spcAft>
                <a:defRPr/>
              </a:pPr>
              <a:t>18</a:t>
            </a:fld>
            <a:endParaRPr lang="en-US" dirty="0">
              <a:ea typeface="ＭＳ Ｐゴシック" pitchFamily="84" charset="-128"/>
              <a:cs typeface="ＭＳ Ｐゴシック" pitchFamily="84" charset="-128"/>
            </a:endParaRPr>
          </a:p>
        </p:txBody>
      </p:sp>
      <p:sp>
        <p:nvSpPr>
          <p:cNvPr id="10242" name="Content Placeholder 2"/>
          <p:cNvSpPr>
            <a:spLocks noGrp="1"/>
          </p:cNvSpPr>
          <p:nvPr>
            <p:ph idx="1"/>
          </p:nvPr>
        </p:nvSpPr>
        <p:spPr/>
        <p:txBody>
          <a:bodyPr rtlCol="0">
            <a:normAutofit/>
          </a:bodyPr>
          <a:lstStyle/>
          <a:p>
            <a:pPr eaLnBrk="1" fontAlgn="auto" hangingPunct="1">
              <a:spcBef>
                <a:spcPts val="600"/>
              </a:spcBef>
              <a:spcAft>
                <a:spcPts val="0"/>
              </a:spcAft>
              <a:buFont typeface="Wingdings" pitchFamily="2" charset="2"/>
              <a:buChar char="§"/>
              <a:defRPr/>
            </a:pPr>
            <a:r>
              <a:rPr lang="en-US" sz="3200" dirty="0" smtClean="0">
                <a:ea typeface="+mn-ea"/>
                <a:cs typeface="Arial" charset="0"/>
              </a:rPr>
              <a:t>Health Maintenance Organization (HMO)</a:t>
            </a:r>
          </a:p>
          <a:p>
            <a:pPr eaLnBrk="1" fontAlgn="auto" hangingPunct="1">
              <a:spcBef>
                <a:spcPts val="600"/>
              </a:spcBef>
              <a:spcAft>
                <a:spcPts val="0"/>
              </a:spcAft>
              <a:buFont typeface="Wingdings" pitchFamily="2" charset="2"/>
              <a:buChar char="§"/>
              <a:defRPr/>
            </a:pPr>
            <a:r>
              <a:rPr lang="en-US" sz="3200" dirty="0" smtClean="0">
                <a:ea typeface="+mn-ea"/>
                <a:cs typeface="Arial" charset="0"/>
              </a:rPr>
              <a:t>Preferred Provider Organization (PPO)</a:t>
            </a:r>
          </a:p>
          <a:p>
            <a:pPr eaLnBrk="1" fontAlgn="auto" hangingPunct="1">
              <a:spcBef>
                <a:spcPts val="600"/>
              </a:spcBef>
              <a:spcAft>
                <a:spcPts val="0"/>
              </a:spcAft>
              <a:buFont typeface="Wingdings" pitchFamily="2" charset="2"/>
              <a:buChar char="§"/>
              <a:defRPr/>
            </a:pPr>
            <a:r>
              <a:rPr lang="en-US" sz="3200" dirty="0" smtClean="0">
                <a:ea typeface="+mn-ea"/>
                <a:cs typeface="Arial" charset="0"/>
              </a:rPr>
              <a:t>Private Fee-for-Service (PFFS)</a:t>
            </a:r>
          </a:p>
          <a:p>
            <a:pPr eaLnBrk="1" fontAlgn="auto" hangingPunct="1">
              <a:spcBef>
                <a:spcPts val="600"/>
              </a:spcBef>
              <a:spcAft>
                <a:spcPts val="0"/>
              </a:spcAft>
              <a:buFont typeface="Wingdings" pitchFamily="2" charset="2"/>
              <a:buChar char="§"/>
              <a:defRPr/>
            </a:pPr>
            <a:r>
              <a:rPr lang="en-US" sz="3200" dirty="0" smtClean="0">
                <a:ea typeface="+mn-ea"/>
                <a:cs typeface="Arial" charset="0"/>
              </a:rPr>
              <a:t>Special Needs Plan (SNP)</a:t>
            </a:r>
          </a:p>
          <a:p>
            <a:pPr eaLnBrk="1" fontAlgn="auto" hangingPunct="1">
              <a:spcBef>
                <a:spcPts val="600"/>
              </a:spcBef>
              <a:spcAft>
                <a:spcPts val="0"/>
              </a:spcAft>
              <a:buFont typeface="Wingdings" pitchFamily="2" charset="2"/>
              <a:buChar char="§"/>
              <a:defRPr/>
            </a:pPr>
            <a:r>
              <a:rPr lang="en-US" sz="3200" dirty="0" smtClean="0">
                <a:ea typeface="+mn-ea"/>
                <a:cs typeface="Arial" charset="0"/>
              </a:rPr>
              <a:t>HMO Point-of-Service Plan (HMOPOS)</a:t>
            </a:r>
          </a:p>
          <a:p>
            <a:pPr eaLnBrk="1" fontAlgn="auto" hangingPunct="1">
              <a:spcBef>
                <a:spcPts val="600"/>
              </a:spcBef>
              <a:spcAft>
                <a:spcPts val="0"/>
              </a:spcAft>
              <a:buFont typeface="Wingdings" pitchFamily="2" charset="2"/>
              <a:buChar char="§"/>
              <a:defRPr/>
            </a:pPr>
            <a:r>
              <a:rPr lang="en-US" sz="3200" dirty="0" smtClean="0">
                <a:ea typeface="+mn-ea"/>
                <a:cs typeface="Arial" charset="0"/>
              </a:rPr>
              <a:t>Medicare Medical Savings Account (MSA)</a:t>
            </a:r>
          </a:p>
          <a:p>
            <a:pPr marL="514350" indent="-514350" eaLnBrk="1" fontAlgn="auto" hangingPunct="1">
              <a:spcAft>
                <a:spcPts val="0"/>
              </a:spcAft>
              <a:buFont typeface="Wingdings" pitchFamily="2" charset="2"/>
              <a:buChar char="§"/>
              <a:defRPr/>
            </a:pPr>
            <a:endParaRPr lang="en-US" sz="3200" dirty="0" smtClean="0">
              <a:ea typeface="+mn-ea"/>
              <a:cs typeface="+mn-cs"/>
            </a:endParaRPr>
          </a:p>
          <a:p>
            <a:pPr marL="1084263" lvl="3" indent="-285750" eaLnBrk="1" fontAlgn="auto" hangingPunct="1">
              <a:spcBef>
                <a:spcPts val="600"/>
              </a:spcBef>
              <a:spcAft>
                <a:spcPts val="0"/>
              </a:spcAft>
              <a:buFont typeface="Wingdings" pitchFamily="2" charset="2"/>
              <a:buNone/>
              <a:defRPr/>
            </a:pPr>
            <a:endParaRPr lang="en-US" sz="2800" dirty="0" smtClean="0">
              <a:ea typeface="+mn-ea"/>
            </a:endParaRPr>
          </a:p>
          <a:p>
            <a:pPr marL="973137" lvl="1" indent="-514350" eaLnBrk="1" fontAlgn="auto" hangingPunct="1">
              <a:spcAft>
                <a:spcPts val="0"/>
              </a:spcAft>
              <a:buFont typeface="Arial" pitchFamily="34" charset="0"/>
              <a:buNone/>
              <a:defRPr/>
            </a:pPr>
            <a:endParaRPr lang="en-US" sz="2000" dirty="0" smtClean="0">
              <a:ea typeface="+mn-ea"/>
            </a:endParaRPr>
          </a:p>
        </p:txBody>
      </p:sp>
      <p:sp>
        <p:nvSpPr>
          <p:cNvPr id="40965" name="Title 1"/>
          <p:cNvSpPr>
            <a:spLocks noGrp="1"/>
          </p:cNvSpPr>
          <p:nvPr>
            <p:ph type="title"/>
          </p:nvPr>
        </p:nvSpPr>
        <p:spPr>
          <a:xfrm>
            <a:off x="457200" y="76200"/>
            <a:ext cx="8686800" cy="1096963"/>
          </a:xfrm>
        </p:spPr>
        <p:txBody>
          <a:bodyPr/>
          <a:lstStyle/>
          <a:p>
            <a:pPr eaLnBrk="1" hangingPunct="1"/>
            <a:r>
              <a:rPr lang="en-US" dirty="0" smtClean="0">
                <a:ea typeface="Arial" pitchFamily="84" charset="0"/>
                <a:cs typeface="Arial" pitchFamily="84" charset="0"/>
              </a:rPr>
              <a:t>4. Types of Medicare Advantage Plans</a:t>
            </a:r>
          </a:p>
        </p:txBody>
      </p:sp>
    </p:spTree>
    <p:custDataLst>
      <p:tags r:id="rId1"/>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9"/>
          <p:cNvSpPr>
            <a:spLocks noGrp="1"/>
          </p:cNvSpPr>
          <p:nvPr>
            <p:ph type="title"/>
          </p:nvPr>
        </p:nvSpPr>
        <p:spPr/>
        <p:txBody>
          <a:bodyPr/>
          <a:lstStyle/>
          <a:p>
            <a:pPr eaLnBrk="1" hangingPunct="1"/>
            <a:endParaRPr lang="en-US" dirty="0"/>
          </a:p>
        </p:txBody>
      </p:sp>
      <p:sp>
        <p:nvSpPr>
          <p:cNvPr id="43010" name="Content Placeholder 11"/>
          <p:cNvSpPr>
            <a:spLocks noGrp="1"/>
          </p:cNvSpPr>
          <p:nvPr>
            <p:ph idx="1"/>
          </p:nvPr>
        </p:nvSpPr>
        <p:spPr/>
        <p:txBody>
          <a:bodyPr/>
          <a:lstStyle/>
          <a:p>
            <a:pPr eaLnBrk="1" hangingPunct="1"/>
            <a:endParaRPr lang="en-US" dirty="0"/>
          </a:p>
        </p:txBody>
      </p:sp>
      <p:sp>
        <p:nvSpPr>
          <p:cNvPr id="43011" name="Date Placeholder 3"/>
          <p:cNvSpPr>
            <a:spLocks noGrp="1"/>
          </p:cNvSpPr>
          <p:nvPr>
            <p:ph type="dt"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ea typeface="ＭＳ Ｐゴシック" pitchFamily="84" charset="-128"/>
                <a:cs typeface="ＭＳ Ｐゴシック" pitchFamily="84" charset="-128"/>
              </a:rPr>
              <a:t>04/02/2012</a:t>
            </a:r>
            <a:endParaRPr lang="en-US" dirty="0">
              <a:ea typeface="ＭＳ Ｐゴシック" pitchFamily="84" charset="-128"/>
              <a:cs typeface="ＭＳ Ｐゴシック" pitchFamily="84" charset="-128"/>
            </a:endParaRPr>
          </a:p>
        </p:txBody>
      </p:sp>
      <p:sp>
        <p:nvSpPr>
          <p:cNvPr id="43012" name="Footer Placeholder 4"/>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43013" name="Slide Number Placeholder 5"/>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2E7F7D6-18AE-4F1D-8DA5-E4807BB743A1}" type="slidenum">
              <a:rPr lang="en-US">
                <a:ea typeface="ＭＳ Ｐゴシック" pitchFamily="84" charset="-128"/>
                <a:cs typeface="ＭＳ Ｐゴシック" pitchFamily="84" charset="-128"/>
              </a:rPr>
              <a:pPr fontAlgn="base">
                <a:spcBef>
                  <a:spcPct val="0"/>
                </a:spcBef>
                <a:spcAft>
                  <a:spcPct val="0"/>
                </a:spcAft>
                <a:defRPr/>
              </a:pPr>
              <a:t>19</a:t>
            </a:fld>
            <a:endParaRPr lang="en-US" dirty="0">
              <a:ea typeface="ＭＳ Ｐゴシック" pitchFamily="84" charset="-128"/>
              <a:cs typeface="ＭＳ Ｐゴシック" pitchFamily="84" charset="-128"/>
            </a:endParaRPr>
          </a:p>
        </p:txBody>
      </p:sp>
      <p:graphicFrame>
        <p:nvGraphicFramePr>
          <p:cNvPr id="8" name="Table 7"/>
          <p:cNvGraphicFramePr>
            <a:graphicFrameLocks noGrp="1"/>
          </p:cNvGraphicFramePr>
          <p:nvPr>
            <p:extLst>
              <p:ext uri="{D42A27DB-BD31-4B8C-83A1-F6EECF244321}">
                <p14:modId xmlns:p14="http://schemas.microsoft.com/office/powerpoint/2010/main" xmlns="" val="1748178914"/>
              </p:ext>
            </p:extLst>
          </p:nvPr>
        </p:nvGraphicFramePr>
        <p:xfrm>
          <a:off x="0" y="2"/>
          <a:ext cx="9144000" cy="6431278"/>
        </p:xfrm>
        <a:graphic>
          <a:graphicData uri="http://schemas.openxmlformats.org/drawingml/2006/table">
            <a:tbl>
              <a:tblPr firstRow="1" bandRow="1">
                <a:effectLst>
                  <a:outerShdw blurRad="50800" dist="76200" dir="2700000" algn="tl" rotWithShape="0">
                    <a:prstClr val="black">
                      <a:alpha val="40000"/>
                    </a:prstClr>
                  </a:outerShdw>
                </a:effectLst>
                <a:tableStyleId>{5C22544A-7EE6-4342-B048-85BDC9FD1C3A}</a:tableStyleId>
              </a:tblPr>
              <a:tblGrid>
                <a:gridCol w="2843808"/>
                <a:gridCol w="6300192"/>
              </a:tblGrid>
              <a:tr h="600463">
                <a:tc gridSpan="2">
                  <a:txBody>
                    <a:bodyPr/>
                    <a:lstStyle/>
                    <a:p>
                      <a:pPr algn="ctr"/>
                      <a:r>
                        <a:rPr lang="en-US" sz="3200" spc="-80" dirty="0" smtClean="0">
                          <a:solidFill>
                            <a:schemeClr val="tx1"/>
                          </a:solidFill>
                        </a:rPr>
                        <a:t>Medicare Health Maintenance Organization</a:t>
                      </a:r>
                      <a:r>
                        <a:rPr lang="en-US" sz="3200" spc="-80" baseline="0" dirty="0" smtClean="0">
                          <a:solidFill>
                            <a:schemeClr val="tx1"/>
                          </a:solidFill>
                        </a:rPr>
                        <a:t> (HMO)</a:t>
                      </a:r>
                      <a:r>
                        <a:rPr lang="en-US" sz="3200" spc="-80" dirty="0" smtClean="0">
                          <a:solidFill>
                            <a:schemeClr val="tx1"/>
                          </a:solidFill>
                        </a:rPr>
                        <a:t> Plan</a:t>
                      </a:r>
                      <a:endParaRPr lang="en-US" sz="3200" spc="-8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c hMerge="1">
                  <a:txBody>
                    <a:bodyPr/>
                    <a:lstStyle/>
                    <a:p>
                      <a:endParaRPr lang="en-US" dirty="0"/>
                    </a:p>
                  </a:txBody>
                  <a:tcPr/>
                </a:tc>
              </a:tr>
              <a:tr h="1801390">
                <a:tc>
                  <a:txBody>
                    <a:bodyPr/>
                    <a:lstStyle/>
                    <a:p>
                      <a:r>
                        <a:rPr lang="en-US" sz="2100" b="1" dirty="0" smtClean="0">
                          <a:solidFill>
                            <a:schemeClr val="tx1"/>
                          </a:solidFill>
                        </a:rPr>
                        <a:t>Can you get your health care from any doctor or hospital?</a:t>
                      </a:r>
                      <a:endParaRPr lang="en-US" sz="21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100"/>
                        </a:spcBef>
                      </a:pPr>
                      <a:r>
                        <a:rPr lang="en-US" sz="1800" kern="1200" baseline="0" dirty="0" smtClean="0">
                          <a:solidFill>
                            <a:schemeClr val="dk1"/>
                          </a:solidFill>
                          <a:latin typeface="+mn-lt"/>
                          <a:ea typeface="+mn-ea"/>
                          <a:cs typeface="+mn-cs"/>
                        </a:rPr>
                        <a:t>No. You generally must get your care and services from doctors, other health care providers, or hospitals in the plan’s network (except emergency care, out‑of‑area urgent care, or out‑of‑area dialysis). In some plans, you may be able to go out‑of‑network for certain services, usually for a higher cost. This is called an HMO with a point-of-service (POS) option.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58480">
                <a:tc>
                  <a:txBody>
                    <a:bodyPr/>
                    <a:lstStyle/>
                    <a:p>
                      <a:r>
                        <a:rPr lang="en-US" sz="2100" b="1" kern="1200" baseline="0" dirty="0" smtClean="0">
                          <a:solidFill>
                            <a:schemeClr val="dk1"/>
                          </a:solidFill>
                          <a:latin typeface="+mn-lt"/>
                          <a:ea typeface="+mn-ea"/>
                          <a:cs typeface="+mn-cs"/>
                        </a:rPr>
                        <a:t>Are prescription drugs covered? </a:t>
                      </a:r>
                      <a:endParaRPr lang="en-US" sz="21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c>
                  <a:txBody>
                    <a:bodyPr/>
                    <a:lstStyle/>
                    <a:p>
                      <a:r>
                        <a:rPr lang="en-US" sz="1800" kern="1200" spc="-40" baseline="0" dirty="0" smtClean="0">
                          <a:solidFill>
                            <a:schemeClr val="dk1"/>
                          </a:solidFill>
                          <a:latin typeface="+mn-lt"/>
                          <a:ea typeface="+mn-ea"/>
                          <a:cs typeface="+mn-cs"/>
                        </a:rPr>
                        <a:t>In most cases, yes. Ask the plan. If you want Medicare drug coverage, you must join an HMO Plan that offers prescription drug coverage. </a:t>
                      </a:r>
                      <a:endParaRPr lang="en-US" sz="2200" b="0" spc="-40"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r>
              <a:tr h="758480">
                <a:tc>
                  <a:txBody>
                    <a:bodyPr/>
                    <a:lstStyle/>
                    <a:p>
                      <a:r>
                        <a:rPr lang="en-US" sz="2100" b="1" kern="1200" baseline="0" dirty="0" smtClean="0">
                          <a:solidFill>
                            <a:schemeClr val="dk1"/>
                          </a:solidFill>
                          <a:latin typeface="+mn-lt"/>
                          <a:ea typeface="+mn-ea"/>
                          <a:cs typeface="+mn-cs"/>
                        </a:rPr>
                        <a:t>Do you need to choose a primary care doctor? </a:t>
                      </a:r>
                      <a:endParaRPr lang="en-US" sz="21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baseline="0" dirty="0" smtClean="0">
                          <a:solidFill>
                            <a:schemeClr val="dk1"/>
                          </a:solidFill>
                          <a:latin typeface="+mn-lt"/>
                          <a:ea typeface="+mn-ea"/>
                          <a:cs typeface="+mn-cs"/>
                        </a:rPr>
                        <a:t>In most cases, yes. </a:t>
                      </a:r>
                      <a:endParaRPr lang="en-US" sz="22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58480">
                <a:tc>
                  <a:txBody>
                    <a:bodyPr/>
                    <a:lstStyle/>
                    <a:p>
                      <a:r>
                        <a:rPr lang="en-US" sz="2100" b="1" kern="1200" baseline="0" dirty="0" smtClean="0">
                          <a:solidFill>
                            <a:schemeClr val="dk1"/>
                          </a:solidFill>
                          <a:latin typeface="+mn-lt"/>
                          <a:ea typeface="+mn-ea"/>
                          <a:cs typeface="+mn-cs"/>
                        </a:rPr>
                        <a:t>Do you need a referral to see a specialist? </a:t>
                      </a:r>
                      <a:endParaRPr lang="en-US" sz="21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c>
                  <a:txBody>
                    <a:bodyPr/>
                    <a:lstStyle/>
                    <a:p>
                      <a:r>
                        <a:rPr lang="en-US" sz="1800" kern="1200" baseline="0" dirty="0" smtClean="0">
                          <a:solidFill>
                            <a:schemeClr val="dk1"/>
                          </a:solidFill>
                          <a:latin typeface="+mn-lt"/>
                          <a:ea typeface="+mn-ea"/>
                          <a:cs typeface="+mn-cs"/>
                        </a:rPr>
                        <a:t>In most cases, yes. Certain services, like yearly screening mammograms, don’t require a referral. </a:t>
                      </a:r>
                      <a:r>
                        <a:rPr lang="en-US" sz="2200" kern="1200" baseline="0" dirty="0" smtClean="0">
                          <a:solidFill>
                            <a:schemeClr val="dk1"/>
                          </a:solidFill>
                          <a:latin typeface="+mn-lt"/>
                          <a:ea typeface="+mn-ea"/>
                          <a:cs typeface="+mn-cs"/>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r>
              <a:tr h="1753985">
                <a:tc>
                  <a:txBody>
                    <a:bodyPr/>
                    <a:lstStyle/>
                    <a:p>
                      <a:r>
                        <a:rPr lang="en-US" sz="2100" b="1" dirty="0" smtClean="0">
                          <a:solidFill>
                            <a:schemeClr val="tx1"/>
                          </a:solidFill>
                        </a:rPr>
                        <a:t>What else do you need to know about this type of plan?</a:t>
                      </a:r>
                      <a:endParaRPr lang="en-US" sz="21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indent="-171450">
                        <a:buFont typeface="Wingdings" pitchFamily="2" charset="2"/>
                        <a:buChar char="§"/>
                      </a:pPr>
                      <a:r>
                        <a:rPr lang="en-US" sz="1750" kern="1200" baseline="0" dirty="0" smtClean="0">
                          <a:solidFill>
                            <a:schemeClr val="dk1"/>
                          </a:solidFill>
                          <a:latin typeface="+mn-lt"/>
                          <a:ea typeface="+mn-ea"/>
                          <a:cs typeface="+mn-cs"/>
                        </a:rPr>
                        <a:t>If your doctor or other health care provider leaves the plan, your plan will notify you and you can choose another plan doctor </a:t>
                      </a:r>
                    </a:p>
                    <a:p>
                      <a:pPr marL="171450" indent="-171450">
                        <a:buFont typeface="Wingdings" pitchFamily="2" charset="2"/>
                        <a:buChar char="§"/>
                      </a:pPr>
                      <a:r>
                        <a:rPr lang="en-US" sz="1750" kern="1200" baseline="0" dirty="0" smtClean="0">
                          <a:solidFill>
                            <a:schemeClr val="dk1"/>
                          </a:solidFill>
                          <a:latin typeface="+mn-lt"/>
                          <a:ea typeface="+mn-ea"/>
                          <a:cs typeface="+mn-cs"/>
                        </a:rPr>
                        <a:t>If you get health care outside the plan’s network, you may have to pay the full cost. </a:t>
                      </a:r>
                    </a:p>
                    <a:p>
                      <a:pPr marL="171450" indent="-171450">
                        <a:buFont typeface="Wingdings" pitchFamily="2" charset="2"/>
                        <a:buChar char="§"/>
                      </a:pPr>
                      <a:r>
                        <a:rPr lang="en-US" sz="1750" kern="1200" baseline="0" dirty="0" smtClean="0">
                          <a:solidFill>
                            <a:schemeClr val="dk1"/>
                          </a:solidFill>
                          <a:latin typeface="+mn-lt"/>
                          <a:ea typeface="+mn-ea"/>
                          <a:cs typeface="+mn-cs"/>
                        </a:rPr>
                        <a:t>It’s important that you follow the plan’s rules, like getting prior approval for a certain service when needed. </a:t>
                      </a:r>
                      <a:endParaRPr lang="en-US" sz="175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custDataLst>
      <p:tags r:id="rId1"/>
    </p:custData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10242"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a:ea typeface="ＭＳ Ｐゴシック" pitchFamily="84" charset="-128"/>
                <a:cs typeface="ＭＳ Ｐゴシック" pitchFamily="84" charset="-128"/>
              </a:rPr>
              <a:t>Medicare Advantage Plans and Other Medicare Plans</a:t>
            </a:r>
          </a:p>
          <a:p>
            <a:pPr fontAlgn="base">
              <a:spcBef>
                <a:spcPct val="0"/>
              </a:spcBef>
              <a:spcAft>
                <a:spcPct val="0"/>
              </a:spcAft>
              <a:defRPr/>
            </a:pPr>
            <a:endParaRPr lang="en-US" dirty="0">
              <a:latin typeface="Arial" pitchFamily="84" charset="0"/>
              <a:ea typeface="Arial" pitchFamily="84" charset="0"/>
              <a:cs typeface="Arial" pitchFamily="84" charset="0"/>
            </a:endParaRPr>
          </a:p>
        </p:txBody>
      </p:sp>
      <p:sp>
        <p:nvSpPr>
          <p:cNvPr id="10243" name="Slide Number Placeholder 6"/>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0B1EF63-68C6-4D12-99A8-7EF30CF353D4}" type="slidenum">
              <a:rPr lang="en-US">
                <a:ea typeface="ＭＳ Ｐゴシック" pitchFamily="84" charset="-128"/>
                <a:cs typeface="ＭＳ Ｐゴシック" pitchFamily="84" charset="-128"/>
              </a:rPr>
              <a:pPr fontAlgn="base">
                <a:spcBef>
                  <a:spcPct val="0"/>
                </a:spcBef>
                <a:spcAft>
                  <a:spcPct val="0"/>
                </a:spcAft>
                <a:defRPr/>
              </a:pPr>
              <a:t>2</a:t>
            </a:fld>
            <a:endParaRPr lang="en-US" dirty="0">
              <a:ea typeface="ＭＳ Ｐゴシック" pitchFamily="84" charset="-128"/>
              <a:cs typeface="ＭＳ Ｐゴシック" pitchFamily="84" charset="-128"/>
            </a:endParaRPr>
          </a:p>
        </p:txBody>
      </p:sp>
      <p:sp>
        <p:nvSpPr>
          <p:cNvPr id="10244" name="Content Placeholder 2"/>
          <p:cNvSpPr>
            <a:spLocks noGrp="1"/>
          </p:cNvSpPr>
          <p:nvPr>
            <p:ph idx="1"/>
          </p:nvPr>
        </p:nvSpPr>
        <p:spPr>
          <a:xfrm>
            <a:off x="457200" y="1600200"/>
            <a:ext cx="8382000" cy="4525963"/>
          </a:xfrm>
        </p:spPr>
        <p:txBody>
          <a:bodyPr/>
          <a:lstStyle/>
          <a:p>
            <a:pPr eaLnBrk="1" hangingPunct="1">
              <a:spcBef>
                <a:spcPts val="400"/>
              </a:spcBef>
            </a:pPr>
            <a:r>
              <a:rPr lang="en-US" sz="3200" dirty="0" smtClean="0"/>
              <a:t>This session will help you to</a:t>
            </a:r>
          </a:p>
          <a:p>
            <a:pPr lvl="1" eaLnBrk="1" hangingPunct="1">
              <a:spcBef>
                <a:spcPts val="400"/>
              </a:spcBef>
            </a:pPr>
            <a:r>
              <a:rPr lang="en-US" sz="2800" dirty="0" smtClean="0"/>
              <a:t>Define Medicare Advantage (MA) Plans</a:t>
            </a:r>
          </a:p>
          <a:p>
            <a:pPr lvl="1" eaLnBrk="1" hangingPunct="1">
              <a:spcBef>
                <a:spcPts val="400"/>
              </a:spcBef>
            </a:pPr>
            <a:r>
              <a:rPr lang="en-US" sz="2800" dirty="0" smtClean="0"/>
              <a:t>Explain eligibility requirements and enrollment</a:t>
            </a:r>
          </a:p>
          <a:p>
            <a:pPr lvl="1" eaLnBrk="1" hangingPunct="1">
              <a:spcBef>
                <a:spcPts val="400"/>
              </a:spcBef>
            </a:pPr>
            <a:r>
              <a:rPr lang="en-US" sz="2800" dirty="0" smtClean="0"/>
              <a:t>Define how MA Plans work </a:t>
            </a:r>
          </a:p>
          <a:p>
            <a:pPr lvl="1" eaLnBrk="1" hangingPunct="1">
              <a:spcBef>
                <a:spcPts val="400"/>
              </a:spcBef>
            </a:pPr>
            <a:r>
              <a:rPr lang="en-US" sz="2800" dirty="0" smtClean="0"/>
              <a:t>Identify types of MA Plans</a:t>
            </a:r>
          </a:p>
          <a:p>
            <a:pPr lvl="1" eaLnBrk="1" hangingPunct="1">
              <a:spcBef>
                <a:spcPts val="400"/>
              </a:spcBef>
            </a:pPr>
            <a:r>
              <a:rPr lang="en-US" sz="2800" dirty="0" smtClean="0"/>
              <a:t>Identify other Medicare Plans</a:t>
            </a:r>
          </a:p>
          <a:p>
            <a:pPr lvl="1" eaLnBrk="1" hangingPunct="1">
              <a:spcBef>
                <a:spcPts val="400"/>
              </a:spcBef>
            </a:pPr>
            <a:r>
              <a:rPr lang="en-US" sz="2800" dirty="0" smtClean="0"/>
              <a:t>Recognize rights, protections, and appeals</a:t>
            </a:r>
          </a:p>
          <a:p>
            <a:pPr lvl="1" eaLnBrk="1" hangingPunct="1">
              <a:spcBef>
                <a:spcPts val="400"/>
              </a:spcBef>
            </a:pPr>
            <a:r>
              <a:rPr lang="en-US" sz="2800" dirty="0" smtClean="0"/>
              <a:t>Understand Medicare Marketing Guidelines (MMG)</a:t>
            </a:r>
            <a:endParaRPr lang="en-US" dirty="0" smtClean="0">
              <a:ea typeface="Arial" pitchFamily="84" charset="0"/>
              <a:cs typeface="Arial" pitchFamily="84" charset="0"/>
            </a:endParaRPr>
          </a:p>
        </p:txBody>
      </p:sp>
      <p:sp>
        <p:nvSpPr>
          <p:cNvPr id="10245" name="Title 1"/>
          <p:cNvSpPr>
            <a:spLocks noGrp="1"/>
          </p:cNvSpPr>
          <p:nvPr>
            <p:ph type="title"/>
          </p:nvPr>
        </p:nvSpPr>
        <p:spPr>
          <a:xfrm>
            <a:off x="457200" y="76200"/>
            <a:ext cx="8229600" cy="1096963"/>
          </a:xfrm>
        </p:spPr>
        <p:txBody>
          <a:bodyPr/>
          <a:lstStyle/>
          <a:p>
            <a:pPr eaLnBrk="1" hangingPunct="1"/>
            <a:r>
              <a:rPr lang="en-US" dirty="0" smtClean="0">
                <a:ea typeface="Arial" pitchFamily="84" charset="0"/>
                <a:cs typeface="Arial" pitchFamily="84" charset="0"/>
              </a:rPr>
              <a:t>Session Objectives</a:t>
            </a:r>
          </a:p>
        </p:txBody>
      </p:sp>
    </p:spTree>
    <p:custDataLst>
      <p:tags r:id="rId1"/>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9"/>
          <p:cNvSpPr>
            <a:spLocks noGrp="1"/>
          </p:cNvSpPr>
          <p:nvPr>
            <p:ph type="title"/>
          </p:nvPr>
        </p:nvSpPr>
        <p:spPr/>
        <p:txBody>
          <a:bodyPr/>
          <a:lstStyle/>
          <a:p>
            <a:pPr eaLnBrk="1" hangingPunct="1"/>
            <a:r>
              <a:rPr lang="en-US" dirty="0" smtClean="0"/>
              <a:t> </a:t>
            </a:r>
            <a:endParaRPr lang="en-US" dirty="0"/>
          </a:p>
        </p:txBody>
      </p:sp>
      <p:sp>
        <p:nvSpPr>
          <p:cNvPr id="45058" name="Content Placeholder 10"/>
          <p:cNvSpPr>
            <a:spLocks noGrp="1"/>
          </p:cNvSpPr>
          <p:nvPr>
            <p:ph idx="1"/>
          </p:nvPr>
        </p:nvSpPr>
        <p:spPr/>
        <p:txBody>
          <a:bodyPr/>
          <a:lstStyle/>
          <a:p>
            <a:pPr eaLnBrk="1" hangingPunct="1"/>
            <a:endParaRPr lang="en-US" dirty="0"/>
          </a:p>
        </p:txBody>
      </p:sp>
      <p:sp>
        <p:nvSpPr>
          <p:cNvPr id="45059" name="Date Placeholder 3"/>
          <p:cNvSpPr>
            <a:spLocks noGrp="1"/>
          </p:cNvSpPr>
          <p:nvPr>
            <p:ph type="dt"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ea typeface="ＭＳ Ｐゴシック" pitchFamily="84" charset="-128"/>
                <a:cs typeface="ＭＳ Ｐゴシック" pitchFamily="84" charset="-128"/>
              </a:rPr>
              <a:t>04/02/2012</a:t>
            </a:r>
            <a:endParaRPr lang="en-US" dirty="0">
              <a:ea typeface="ＭＳ Ｐゴシック" pitchFamily="84" charset="-128"/>
              <a:cs typeface="ＭＳ Ｐゴシック" pitchFamily="84" charset="-128"/>
            </a:endParaRPr>
          </a:p>
        </p:txBody>
      </p:sp>
      <p:sp>
        <p:nvSpPr>
          <p:cNvPr id="45060" name="Footer Placeholder 4"/>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45061" name="Slide Number Placeholder 5"/>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B76AEC6-7791-4A44-889D-BB11AF45DD91}" type="slidenum">
              <a:rPr lang="en-US">
                <a:ea typeface="ＭＳ Ｐゴシック" pitchFamily="84" charset="-128"/>
                <a:cs typeface="ＭＳ Ｐゴシック" pitchFamily="84" charset="-128"/>
              </a:rPr>
              <a:pPr fontAlgn="base">
                <a:spcBef>
                  <a:spcPct val="0"/>
                </a:spcBef>
                <a:spcAft>
                  <a:spcPct val="0"/>
                </a:spcAft>
                <a:defRPr/>
              </a:pPr>
              <a:t>20</a:t>
            </a:fld>
            <a:endParaRPr lang="en-US" dirty="0">
              <a:ea typeface="ＭＳ Ｐゴシック" pitchFamily="84" charset="-128"/>
              <a:cs typeface="ＭＳ Ｐゴシック" pitchFamily="84" charset="-128"/>
            </a:endParaRPr>
          </a:p>
        </p:txBody>
      </p:sp>
      <p:graphicFrame>
        <p:nvGraphicFramePr>
          <p:cNvPr id="8" name="Table 7"/>
          <p:cNvGraphicFramePr>
            <a:graphicFrameLocks noGrp="1"/>
          </p:cNvGraphicFramePr>
          <p:nvPr>
            <p:extLst>
              <p:ext uri="{D42A27DB-BD31-4B8C-83A1-F6EECF244321}">
                <p14:modId xmlns:p14="http://schemas.microsoft.com/office/powerpoint/2010/main" xmlns="" val="1765263584"/>
              </p:ext>
            </p:extLst>
          </p:nvPr>
        </p:nvGraphicFramePr>
        <p:xfrm>
          <a:off x="0" y="0"/>
          <a:ext cx="9144000" cy="6324600"/>
        </p:xfrm>
        <a:graphic>
          <a:graphicData uri="http://schemas.openxmlformats.org/drawingml/2006/table">
            <a:tbl>
              <a:tblPr firstRow="1" bandRow="1">
                <a:effectLst>
                  <a:outerShdw blurRad="50800" dist="76200" dir="2700000" algn="tl" rotWithShape="0">
                    <a:prstClr val="black">
                      <a:alpha val="40000"/>
                    </a:prstClr>
                  </a:outerShdw>
                </a:effectLst>
                <a:tableStyleId>{5C22544A-7EE6-4342-B048-85BDC9FD1C3A}</a:tableStyleId>
              </a:tblPr>
              <a:tblGrid>
                <a:gridCol w="3505200"/>
                <a:gridCol w="5638800"/>
              </a:tblGrid>
              <a:tr h="838200">
                <a:tc gridSpan="2">
                  <a:txBody>
                    <a:bodyPr/>
                    <a:lstStyle/>
                    <a:p>
                      <a:pPr algn="ctr"/>
                      <a:r>
                        <a:rPr lang="en-US" sz="3200" baseline="0" dirty="0" smtClean="0">
                          <a:solidFill>
                            <a:schemeClr val="tx1"/>
                          </a:solidFill>
                        </a:rPr>
                        <a:t>Medicare Preferred Provider Organization (PPO) Plan</a:t>
                      </a:r>
                      <a:endParaRPr lang="en-US" sz="3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c hMerge="1">
                  <a:txBody>
                    <a:bodyPr/>
                    <a:lstStyle/>
                    <a:p>
                      <a:endParaRPr lang="en-US" dirty="0"/>
                    </a:p>
                  </a:txBody>
                  <a:tcPr/>
                </a:tc>
              </a:tr>
              <a:tr h="1184236">
                <a:tc>
                  <a:txBody>
                    <a:bodyPr/>
                    <a:lstStyle/>
                    <a:p>
                      <a:r>
                        <a:rPr lang="en-US" sz="2400" b="1" dirty="0" smtClean="0">
                          <a:solidFill>
                            <a:schemeClr val="tx1"/>
                          </a:solidFill>
                        </a:rPr>
                        <a:t>Can you get your health care from any doctor or hospital?</a:t>
                      </a:r>
                      <a:endParaRPr lang="en-US" sz="24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800" b="0" i="0" u="none" strike="noStrike" kern="1200" baseline="0" dirty="0" smtClean="0">
                          <a:solidFill>
                            <a:schemeClr val="dk1"/>
                          </a:solidFill>
                          <a:latin typeface="+mn-lt"/>
                          <a:ea typeface="+mn-ea"/>
                          <a:cs typeface="+mn-cs"/>
                        </a:rPr>
                        <a:t>In most cases, yes. PPOs have network doctors, other health care providers, and hospitals, but you can also use out‑of‑network providers for covered services, usually for a higher cost. </a:t>
                      </a:r>
                      <a:endParaRPr lang="en-US" sz="2400" b="0" dirty="0">
                        <a:solidFill>
                          <a:schemeClr val="tx1"/>
                        </a:solidFill>
                        <a:latin typeface="+mn-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87548">
                <a:tc>
                  <a:txBody>
                    <a:bodyPr/>
                    <a:lstStyle/>
                    <a:p>
                      <a:r>
                        <a:rPr lang="en-US" sz="2400" b="1" kern="1200" baseline="0" dirty="0" smtClean="0">
                          <a:solidFill>
                            <a:schemeClr val="dk1"/>
                          </a:solidFill>
                          <a:latin typeface="+mn-lt"/>
                          <a:ea typeface="+mn-ea"/>
                          <a:cs typeface="+mn-cs"/>
                        </a:rPr>
                        <a:t>Are prescription drugs covered? </a:t>
                      </a:r>
                      <a:endParaRPr lang="en-US" sz="24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c>
                  <a:txBody>
                    <a:bodyPr/>
                    <a:lstStyle/>
                    <a:p>
                      <a:r>
                        <a:rPr lang="en-US" sz="1800" b="0" i="0" u="none" strike="noStrike" kern="1200" baseline="0" dirty="0" smtClean="0">
                          <a:solidFill>
                            <a:schemeClr val="dk1"/>
                          </a:solidFill>
                          <a:latin typeface="+mn-lt"/>
                          <a:ea typeface="+mn-ea"/>
                          <a:cs typeface="+mn-cs"/>
                        </a:rPr>
                        <a:t>In most cases, yes. Ask the plan. If you want Medicare drug coverage, you must join a PPO Plan that offers prescription drug coverage. </a:t>
                      </a:r>
                      <a:endParaRPr lang="en-US" sz="2400" b="0" dirty="0">
                        <a:solidFill>
                          <a:schemeClr val="tx1"/>
                        </a:solidFill>
                        <a:latin typeface="+mn-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r>
              <a:tr h="802788">
                <a:tc>
                  <a:txBody>
                    <a:bodyPr/>
                    <a:lstStyle/>
                    <a:p>
                      <a:r>
                        <a:rPr lang="en-US" sz="2400" b="1" kern="1200" baseline="0" dirty="0" smtClean="0">
                          <a:solidFill>
                            <a:schemeClr val="dk1"/>
                          </a:solidFill>
                          <a:latin typeface="+mn-lt"/>
                          <a:ea typeface="+mn-ea"/>
                          <a:cs typeface="+mn-cs"/>
                        </a:rPr>
                        <a:t>Do you need to choose a primary care doctor? </a:t>
                      </a:r>
                      <a:endParaRPr lang="en-US" sz="24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800" b="0" dirty="0" smtClean="0">
                          <a:solidFill>
                            <a:schemeClr val="tx1"/>
                          </a:solidFill>
                          <a:latin typeface="+mn-lt"/>
                        </a:rPr>
                        <a:t>No.</a:t>
                      </a:r>
                      <a:endParaRPr lang="en-US" sz="1800" b="0" dirty="0">
                        <a:solidFill>
                          <a:schemeClr val="tx1"/>
                        </a:solidFill>
                        <a:latin typeface="+mn-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818028">
                <a:tc>
                  <a:txBody>
                    <a:bodyPr/>
                    <a:lstStyle/>
                    <a:p>
                      <a:r>
                        <a:rPr lang="en-US" sz="2400" b="1" kern="1200" baseline="0" dirty="0" smtClean="0">
                          <a:solidFill>
                            <a:schemeClr val="dk1"/>
                          </a:solidFill>
                          <a:latin typeface="+mn-lt"/>
                          <a:ea typeface="+mn-ea"/>
                          <a:cs typeface="+mn-cs"/>
                        </a:rPr>
                        <a:t>Do you need a referral to see a specialist? </a:t>
                      </a:r>
                      <a:endParaRPr lang="en-US" sz="24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c>
                  <a:txBody>
                    <a:bodyPr/>
                    <a:lstStyle/>
                    <a:p>
                      <a:r>
                        <a:rPr lang="en-US" sz="1800" b="0" i="0" u="none" strike="noStrike" kern="1200" baseline="0" dirty="0" smtClean="0">
                          <a:solidFill>
                            <a:schemeClr val="dk1"/>
                          </a:solidFill>
                          <a:latin typeface="+mn-lt"/>
                          <a:ea typeface="+mn-ea"/>
                          <a:cs typeface="+mn-cs"/>
                        </a:rPr>
                        <a:t>In most cases, no. </a:t>
                      </a:r>
                      <a:endParaRPr lang="en-US" sz="2400" b="0" dirty="0">
                        <a:solidFill>
                          <a:schemeClr val="tx1"/>
                        </a:solidFill>
                        <a:latin typeface="+mn-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r>
              <a:tr h="1147484">
                <a:tc>
                  <a:txBody>
                    <a:bodyPr/>
                    <a:lstStyle/>
                    <a:p>
                      <a:r>
                        <a:rPr lang="en-US" sz="2400" b="1" dirty="0" smtClean="0">
                          <a:solidFill>
                            <a:schemeClr val="dk1"/>
                          </a:solidFill>
                          <a:latin typeface="+mn-lt"/>
                        </a:rPr>
                        <a:t>What else do you need to know about this type of plan? </a:t>
                      </a:r>
                      <a:endParaRPr lang="en-US" sz="2400" dirty="0">
                        <a:latin typeface="+mn-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marR="0" indent="-17145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1800" b="0" i="0" u="none" strike="noStrike" kern="1200" spc="-50" baseline="0" dirty="0" smtClean="0">
                          <a:solidFill>
                            <a:schemeClr val="dk1"/>
                          </a:solidFill>
                          <a:latin typeface="+mn-lt"/>
                          <a:ea typeface="+mn-ea"/>
                          <a:cs typeface="+mn-cs"/>
                        </a:rPr>
                        <a:t>There are two types of PPOs: Regional PPOs and Local PPOs. </a:t>
                      </a:r>
                    </a:p>
                    <a:p>
                      <a:pPr marL="171450" marR="0" indent="-17145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1800" b="0" i="0" u="none" strike="noStrike" kern="1200" baseline="0" dirty="0" smtClean="0">
                          <a:solidFill>
                            <a:schemeClr val="dk1"/>
                          </a:solidFill>
                          <a:latin typeface="+mn-lt"/>
                          <a:ea typeface="+mn-ea"/>
                          <a:cs typeface="+mn-cs"/>
                        </a:rPr>
                        <a:t>If your doctor or other health care provider leaves the plan, your plan will notify you. You can choose another doctor in the plan. </a:t>
                      </a:r>
                    </a:p>
                    <a:p>
                      <a:pPr marL="171450" marR="0" indent="-17145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1800" b="0" i="0" u="none" strike="noStrike" kern="1200" baseline="0" dirty="0" smtClean="0">
                          <a:solidFill>
                            <a:schemeClr val="dk1"/>
                          </a:solidFill>
                          <a:latin typeface="+mn-lt"/>
                          <a:ea typeface="+mn-ea"/>
                          <a:cs typeface="+mn-cs"/>
                        </a:rPr>
                        <a:t>If you get health care outside the plan’s network, you may have to pay the full cost. </a:t>
                      </a:r>
                      <a:endParaRPr lang="en-US" sz="2400" b="0" kern="1200" baseline="0" dirty="0" smtClean="0">
                        <a:solidFill>
                          <a:schemeClr val="dk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custDataLst>
      <p:tags r:id="rId1"/>
    </p:custData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9"/>
          <p:cNvSpPr>
            <a:spLocks noGrp="1"/>
          </p:cNvSpPr>
          <p:nvPr>
            <p:ph type="title"/>
          </p:nvPr>
        </p:nvSpPr>
        <p:spPr/>
        <p:txBody>
          <a:bodyPr/>
          <a:lstStyle/>
          <a:p>
            <a:pPr eaLnBrk="1" hangingPunct="1"/>
            <a:endParaRPr lang="en-US" dirty="0"/>
          </a:p>
        </p:txBody>
      </p:sp>
      <p:sp>
        <p:nvSpPr>
          <p:cNvPr id="47107" name="Date Placeholder 3"/>
          <p:cNvSpPr>
            <a:spLocks noGrp="1"/>
          </p:cNvSpPr>
          <p:nvPr>
            <p:ph type="dt"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ea typeface="ＭＳ Ｐゴシック" pitchFamily="84" charset="-128"/>
                <a:cs typeface="ＭＳ Ｐゴシック" pitchFamily="84" charset="-128"/>
              </a:rPr>
              <a:t>04/02/2012</a:t>
            </a:r>
            <a:endParaRPr lang="en-US" dirty="0">
              <a:ea typeface="ＭＳ Ｐゴシック" pitchFamily="84" charset="-128"/>
              <a:cs typeface="ＭＳ Ｐゴシック" pitchFamily="84" charset="-128"/>
            </a:endParaRPr>
          </a:p>
        </p:txBody>
      </p:sp>
      <p:sp>
        <p:nvSpPr>
          <p:cNvPr id="47108" name="Footer Placeholder 4"/>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47109" name="Slide Number Placeholder 5"/>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816A29D-F6FF-45EB-BD5B-21A66619A090}" type="slidenum">
              <a:rPr lang="en-US">
                <a:ea typeface="ＭＳ Ｐゴシック" pitchFamily="84" charset="-128"/>
                <a:cs typeface="ＭＳ Ｐゴシック" pitchFamily="84" charset="-128"/>
              </a:rPr>
              <a:pPr fontAlgn="base">
                <a:spcBef>
                  <a:spcPct val="0"/>
                </a:spcBef>
                <a:spcAft>
                  <a:spcPct val="0"/>
                </a:spcAft>
                <a:defRPr/>
              </a:pPr>
              <a:t>21</a:t>
            </a:fld>
            <a:endParaRPr lang="en-US" dirty="0">
              <a:ea typeface="ＭＳ Ｐゴシック" pitchFamily="84" charset="-128"/>
              <a:cs typeface="ＭＳ Ｐゴシック" pitchFamily="84" charset="-128"/>
            </a:endParaRPr>
          </a:p>
        </p:txBody>
      </p:sp>
      <p:graphicFrame>
        <p:nvGraphicFramePr>
          <p:cNvPr id="8" name="Table 7"/>
          <p:cNvGraphicFramePr>
            <a:graphicFrameLocks noGrp="1"/>
          </p:cNvGraphicFramePr>
          <p:nvPr>
            <p:extLst>
              <p:ext uri="{D42A27DB-BD31-4B8C-83A1-F6EECF244321}">
                <p14:modId xmlns:p14="http://schemas.microsoft.com/office/powerpoint/2010/main" xmlns="" val="3748028757"/>
              </p:ext>
            </p:extLst>
          </p:nvPr>
        </p:nvGraphicFramePr>
        <p:xfrm>
          <a:off x="0" y="0"/>
          <a:ext cx="9144000" cy="6400800"/>
        </p:xfrm>
        <a:graphic>
          <a:graphicData uri="http://schemas.openxmlformats.org/drawingml/2006/table">
            <a:tbl>
              <a:tblPr firstRow="1" bandRow="1">
                <a:effectLst>
                  <a:outerShdw blurRad="50800" dist="76200" dir="2700000" algn="tl" rotWithShape="0">
                    <a:prstClr val="black">
                      <a:alpha val="40000"/>
                    </a:prstClr>
                  </a:outerShdw>
                </a:effectLst>
                <a:tableStyleId>{5C22544A-7EE6-4342-B048-85BDC9FD1C3A}</a:tableStyleId>
              </a:tblPr>
              <a:tblGrid>
                <a:gridCol w="2820113"/>
                <a:gridCol w="6323887"/>
              </a:tblGrid>
              <a:tr h="555174">
                <a:tc gridSpan="2">
                  <a:txBody>
                    <a:bodyPr/>
                    <a:lstStyle/>
                    <a:p>
                      <a:pPr algn="ctr"/>
                      <a:endParaRPr lang="en-US" sz="700" dirty="0" smtClean="0">
                        <a:solidFill>
                          <a:schemeClr val="tx1"/>
                        </a:solidFill>
                      </a:endParaRPr>
                    </a:p>
                    <a:p>
                      <a:pPr algn="ctr"/>
                      <a:r>
                        <a:rPr lang="en-US" sz="3200" dirty="0" smtClean="0">
                          <a:solidFill>
                            <a:schemeClr val="tx1"/>
                          </a:solidFill>
                        </a:rPr>
                        <a:t>Medicare Private Fee-for-Service </a:t>
                      </a:r>
                      <a:r>
                        <a:rPr lang="en-US" sz="3200" baseline="0" dirty="0" smtClean="0">
                          <a:solidFill>
                            <a:schemeClr val="tx1"/>
                          </a:solidFill>
                        </a:rPr>
                        <a:t> (PFFS)</a:t>
                      </a:r>
                      <a:r>
                        <a:rPr lang="en-US" sz="3200" dirty="0" smtClean="0">
                          <a:solidFill>
                            <a:schemeClr val="tx1"/>
                          </a:solidFill>
                        </a:rPr>
                        <a:t> </a:t>
                      </a:r>
                      <a:r>
                        <a:rPr lang="en-US" sz="3200" baseline="0" dirty="0" smtClean="0">
                          <a:solidFill>
                            <a:schemeClr val="tx1"/>
                          </a:solidFill>
                        </a:rPr>
                        <a:t>Plan</a:t>
                      </a:r>
                    </a:p>
                    <a:p>
                      <a:pPr algn="ctr"/>
                      <a:endParaRPr lang="en-US" sz="1100" dirty="0">
                        <a:solidFill>
                          <a:schemeClr val="tx1"/>
                        </a:solidFill>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c hMerge="1">
                  <a:txBody>
                    <a:bodyPr/>
                    <a:lstStyle/>
                    <a:p>
                      <a:endParaRPr lang="en-US" dirty="0"/>
                    </a:p>
                  </a:txBody>
                  <a:tcPr/>
                </a:tc>
              </a:tr>
              <a:tr h="1448627">
                <a:tc>
                  <a:txBody>
                    <a:bodyPr/>
                    <a:lstStyle/>
                    <a:p>
                      <a:pPr>
                        <a:lnSpc>
                          <a:spcPts val="2400"/>
                        </a:lnSpc>
                      </a:pPr>
                      <a:r>
                        <a:rPr lang="en-US" sz="2400" b="1" dirty="0" smtClean="0">
                          <a:solidFill>
                            <a:schemeClr val="tx1"/>
                          </a:solidFill>
                        </a:rPr>
                        <a:t>Can you get your health care from any doctor or hospital?</a:t>
                      </a:r>
                      <a:endParaRPr lang="en-US"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ts val="2400"/>
                        </a:lnSpc>
                      </a:pPr>
                      <a:r>
                        <a:rPr lang="en-US" sz="2000" b="0" i="0" u="none" strike="noStrike" kern="1200" baseline="0" dirty="0" smtClean="0">
                          <a:solidFill>
                            <a:schemeClr val="dk1"/>
                          </a:solidFill>
                          <a:latin typeface="+mn-lt"/>
                          <a:ea typeface="+mn-ea"/>
                          <a:cs typeface="+mn-cs"/>
                        </a:rPr>
                        <a:t>In some cases, yes. </a:t>
                      </a:r>
                      <a:r>
                        <a:rPr lang="en-US" sz="2000" b="1" i="0" u="none" strike="noStrike" kern="1200" baseline="0" dirty="0" smtClean="0">
                          <a:solidFill>
                            <a:schemeClr val="dk1"/>
                          </a:solidFill>
                          <a:latin typeface="+mn-lt"/>
                          <a:ea typeface="+mn-ea"/>
                          <a:cs typeface="+mn-cs"/>
                        </a:rPr>
                        <a:t>You can go to any Medicare-approved doctor, other health care provider, or hospital that accepts the plan’s payment terms and agrees to treat you. </a:t>
                      </a:r>
                      <a:r>
                        <a:rPr lang="en-US" sz="2000" b="0" i="0" u="none" strike="noStrike" kern="1200" baseline="0" dirty="0" smtClean="0">
                          <a:solidFill>
                            <a:schemeClr val="dk1"/>
                          </a:solidFill>
                          <a:latin typeface="+mn-lt"/>
                          <a:ea typeface="+mn-ea"/>
                          <a:cs typeface="+mn-cs"/>
                        </a:rPr>
                        <a:t>Not all providers will. If you join a PFFS Plan that has a network, you can also see any of the network providers who have agreed to always treat plan members. You can also choose an out‑of‑network doctor, hospital, or other provider, who accepts the plan’s terms, but you may pay more. </a:t>
                      </a:r>
                      <a:endParaRPr lang="en-US" sz="2400" b="0" dirty="0">
                        <a:solidFill>
                          <a:schemeClr val="tx1"/>
                        </a:solidFill>
                        <a:latin typeface="+mn-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69762">
                <a:tc>
                  <a:txBody>
                    <a:bodyPr/>
                    <a:lstStyle/>
                    <a:p>
                      <a:r>
                        <a:rPr lang="en-US" sz="2400" b="1" kern="1200" baseline="0" dirty="0" smtClean="0">
                          <a:solidFill>
                            <a:schemeClr val="dk1"/>
                          </a:solidFill>
                          <a:latin typeface="+mn-lt"/>
                          <a:ea typeface="+mn-ea"/>
                          <a:cs typeface="+mn-cs"/>
                        </a:rPr>
                        <a:t>Are prescription drugs covered? </a:t>
                      </a:r>
                      <a:endParaRPr lang="en-US"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c>
                  <a:txBody>
                    <a:bodyPr/>
                    <a:lstStyle/>
                    <a:p>
                      <a:pPr>
                        <a:lnSpc>
                          <a:spcPts val="2400"/>
                        </a:lnSpc>
                      </a:pPr>
                      <a:r>
                        <a:rPr lang="en-US" sz="2000" b="0" i="0" u="none" strike="noStrike" kern="1200" baseline="0" dirty="0" smtClean="0">
                          <a:solidFill>
                            <a:schemeClr val="dk1"/>
                          </a:solidFill>
                          <a:latin typeface="+mn-lt"/>
                          <a:ea typeface="+mn-ea"/>
                          <a:cs typeface="+mn-cs"/>
                        </a:rPr>
                        <a:t>Sometimes. If your PFFS Plan doesn’t offer drug coverage, you can join a Medicare Prescription Drug Plan (Part D) to get coverage. </a:t>
                      </a:r>
                      <a:endParaRPr lang="en-US" sz="2400" b="0" dirty="0">
                        <a:solidFill>
                          <a:schemeClr val="tx1"/>
                        </a:solidFill>
                        <a:latin typeface="+mn-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r>
              <a:tr h="579597">
                <a:tc>
                  <a:txBody>
                    <a:bodyPr/>
                    <a:lstStyle/>
                    <a:p>
                      <a:pPr>
                        <a:lnSpc>
                          <a:spcPts val="2400"/>
                        </a:lnSpc>
                      </a:pPr>
                      <a:r>
                        <a:rPr lang="en-US" sz="2400" b="1" kern="1200" baseline="0" dirty="0" smtClean="0">
                          <a:solidFill>
                            <a:schemeClr val="dk1"/>
                          </a:solidFill>
                          <a:latin typeface="+mn-lt"/>
                          <a:ea typeface="+mn-ea"/>
                          <a:cs typeface="+mn-cs"/>
                        </a:rPr>
                        <a:t>Do you need to choose a primary care doctor? </a:t>
                      </a:r>
                      <a:endParaRPr lang="en-US"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2000" b="0" dirty="0" smtClean="0">
                          <a:solidFill>
                            <a:schemeClr val="tx1"/>
                          </a:solidFill>
                          <a:latin typeface="+mn-lt"/>
                        </a:rPr>
                        <a:t>No.</a:t>
                      </a:r>
                      <a:endParaRPr lang="en-US" sz="2000" b="0" dirty="0">
                        <a:solidFill>
                          <a:schemeClr val="tx1"/>
                        </a:solidFill>
                        <a:latin typeface="+mn-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69762">
                <a:tc>
                  <a:txBody>
                    <a:bodyPr/>
                    <a:lstStyle/>
                    <a:p>
                      <a:pPr>
                        <a:lnSpc>
                          <a:spcPts val="2400"/>
                        </a:lnSpc>
                      </a:pPr>
                      <a:r>
                        <a:rPr lang="en-US" sz="2400" b="1" kern="1200" baseline="0" dirty="0" smtClean="0">
                          <a:solidFill>
                            <a:schemeClr val="dk1"/>
                          </a:solidFill>
                          <a:latin typeface="+mn-lt"/>
                          <a:ea typeface="+mn-ea"/>
                          <a:cs typeface="+mn-cs"/>
                        </a:rPr>
                        <a:t>Do you need a referral to see a specialist? </a:t>
                      </a:r>
                      <a:endParaRPr lang="en-US"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c>
                  <a:txBody>
                    <a:bodyPr/>
                    <a:lstStyle/>
                    <a:p>
                      <a:r>
                        <a:rPr lang="en-US" sz="2000" b="0" dirty="0" smtClean="0">
                          <a:solidFill>
                            <a:schemeClr val="tx1"/>
                          </a:solidFill>
                          <a:latin typeface="+mn-lt"/>
                        </a:rPr>
                        <a:t>No.</a:t>
                      </a:r>
                      <a:endParaRPr lang="en-US" sz="2000" b="0" dirty="0">
                        <a:solidFill>
                          <a:schemeClr val="tx1"/>
                        </a:solidFill>
                        <a:latin typeface="+mn-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r>
            </a:tbl>
          </a:graphicData>
        </a:graphic>
      </p:graphicFrame>
    </p:spTree>
    <p:custDataLst>
      <p:tags r:id="rId1"/>
    </p:custData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9"/>
          <p:cNvSpPr>
            <a:spLocks noGrp="1"/>
          </p:cNvSpPr>
          <p:nvPr>
            <p:ph type="title"/>
          </p:nvPr>
        </p:nvSpPr>
        <p:spPr/>
        <p:txBody>
          <a:bodyPr/>
          <a:lstStyle/>
          <a:p>
            <a:pPr eaLnBrk="1" hangingPunct="1"/>
            <a:endParaRPr lang="en-US" dirty="0"/>
          </a:p>
        </p:txBody>
      </p:sp>
      <p:sp>
        <p:nvSpPr>
          <p:cNvPr id="49155" name="Date Placeholder 3"/>
          <p:cNvSpPr>
            <a:spLocks noGrp="1"/>
          </p:cNvSpPr>
          <p:nvPr>
            <p:ph type="dt"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ea typeface="ＭＳ Ｐゴシック" pitchFamily="84" charset="-128"/>
                <a:cs typeface="ＭＳ Ｐゴシック" pitchFamily="84" charset="-128"/>
              </a:rPr>
              <a:t>04/02/2012</a:t>
            </a:r>
            <a:endParaRPr lang="en-US" dirty="0">
              <a:ea typeface="ＭＳ Ｐゴシック" pitchFamily="84" charset="-128"/>
              <a:cs typeface="ＭＳ Ｐゴシック" pitchFamily="84" charset="-128"/>
            </a:endParaRPr>
          </a:p>
        </p:txBody>
      </p:sp>
      <p:sp>
        <p:nvSpPr>
          <p:cNvPr id="49156" name="Footer Placeholder 4"/>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49157" name="Slide Number Placeholder 5"/>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9D3607D-F7CB-4155-93AF-24E386D1C9CB}" type="slidenum">
              <a:rPr lang="en-US">
                <a:ea typeface="ＭＳ Ｐゴシック" pitchFamily="84" charset="-128"/>
                <a:cs typeface="ＭＳ Ｐゴシック" pitchFamily="84" charset="-128"/>
              </a:rPr>
              <a:pPr fontAlgn="base">
                <a:spcBef>
                  <a:spcPct val="0"/>
                </a:spcBef>
                <a:spcAft>
                  <a:spcPct val="0"/>
                </a:spcAft>
                <a:defRPr/>
              </a:pPr>
              <a:t>22</a:t>
            </a:fld>
            <a:endParaRPr lang="en-US" dirty="0">
              <a:ea typeface="ＭＳ Ｐゴシック" pitchFamily="84" charset="-128"/>
              <a:cs typeface="ＭＳ Ｐゴシック" pitchFamily="84" charset="-128"/>
            </a:endParaRPr>
          </a:p>
        </p:txBody>
      </p:sp>
      <p:graphicFrame>
        <p:nvGraphicFramePr>
          <p:cNvPr id="8" name="Table 7"/>
          <p:cNvGraphicFramePr>
            <a:graphicFrameLocks noGrp="1"/>
          </p:cNvGraphicFramePr>
          <p:nvPr>
            <p:extLst>
              <p:ext uri="{D42A27DB-BD31-4B8C-83A1-F6EECF244321}">
                <p14:modId xmlns:p14="http://schemas.microsoft.com/office/powerpoint/2010/main" xmlns="" val="3722099662"/>
              </p:ext>
            </p:extLst>
          </p:nvPr>
        </p:nvGraphicFramePr>
        <p:xfrm>
          <a:off x="0" y="0"/>
          <a:ext cx="9144000" cy="5565537"/>
        </p:xfrm>
        <a:graphic>
          <a:graphicData uri="http://schemas.openxmlformats.org/drawingml/2006/table">
            <a:tbl>
              <a:tblPr firstRow="1" bandRow="1">
                <a:effectLst>
                  <a:outerShdw blurRad="50800" dist="76200" dir="2700000" algn="tl" rotWithShape="0">
                    <a:prstClr val="black">
                      <a:alpha val="40000"/>
                    </a:prstClr>
                  </a:outerShdw>
                </a:effectLst>
                <a:tableStyleId>{5C22544A-7EE6-4342-B048-85BDC9FD1C3A}</a:tableStyleId>
              </a:tblPr>
              <a:tblGrid>
                <a:gridCol w="2590800"/>
                <a:gridCol w="6553200"/>
              </a:tblGrid>
              <a:tr h="810657">
                <a:tc gridSpan="2">
                  <a:txBody>
                    <a:bodyPr/>
                    <a:lstStyle/>
                    <a:p>
                      <a:pPr algn="ctr"/>
                      <a:r>
                        <a:rPr lang="en-US" sz="3200" dirty="0" smtClean="0">
                          <a:solidFill>
                            <a:schemeClr val="tx1"/>
                          </a:solidFill>
                        </a:rPr>
                        <a:t>Medicare Private Fee-for-Service </a:t>
                      </a:r>
                      <a:r>
                        <a:rPr lang="en-US" sz="3200" baseline="0" dirty="0" smtClean="0">
                          <a:solidFill>
                            <a:schemeClr val="tx1"/>
                          </a:solidFill>
                        </a:rPr>
                        <a:t>(PFFS)</a:t>
                      </a:r>
                      <a:r>
                        <a:rPr lang="en-US" sz="3200" dirty="0" smtClean="0">
                          <a:solidFill>
                            <a:schemeClr val="tx1"/>
                          </a:solidFill>
                        </a:rPr>
                        <a:t> </a:t>
                      </a:r>
                      <a:r>
                        <a:rPr lang="en-US" sz="3200" baseline="0" dirty="0" smtClean="0">
                          <a:solidFill>
                            <a:schemeClr val="tx1"/>
                          </a:solidFill>
                        </a:rPr>
                        <a:t>Plan</a:t>
                      </a:r>
                      <a:endParaRPr lang="en-US" sz="3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c hMerge="1">
                  <a:txBody>
                    <a:bodyPr/>
                    <a:lstStyle/>
                    <a:p>
                      <a:endParaRPr lang="en-US" dirty="0"/>
                    </a:p>
                  </a:txBody>
                  <a:tcPr/>
                </a:tc>
              </a:tr>
              <a:tr h="4754880">
                <a:tc>
                  <a:txBody>
                    <a:bodyPr/>
                    <a:lstStyle/>
                    <a:p>
                      <a:r>
                        <a:rPr lang="en-US" sz="2400" b="1" kern="1200" baseline="0" dirty="0" smtClean="0">
                          <a:solidFill>
                            <a:schemeClr val="dk1"/>
                          </a:solidFill>
                          <a:latin typeface="+mn-lt"/>
                          <a:ea typeface="+mn-ea"/>
                          <a:cs typeface="+mn-cs"/>
                        </a:rPr>
                        <a:t>What else do you need to know about this type of plan? </a:t>
                      </a:r>
                      <a:endParaRPr lang="en-US" sz="2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344488" marR="0" indent="-344488" algn="l" defTabSz="914400" rtl="0" eaLnBrk="1" fontAlgn="auto" latinLnBrk="0" hangingPunct="1">
                        <a:lnSpc>
                          <a:spcPct val="100000"/>
                        </a:lnSpc>
                        <a:spcBef>
                          <a:spcPts val="600"/>
                        </a:spcBef>
                        <a:spcAft>
                          <a:spcPts val="0"/>
                        </a:spcAft>
                        <a:buClrTx/>
                        <a:buSzTx/>
                        <a:buFont typeface="Wingdings" pitchFamily="2" charset="2"/>
                        <a:buChar char="§"/>
                        <a:tabLst/>
                        <a:defRPr/>
                      </a:pPr>
                      <a:r>
                        <a:rPr lang="en-US" sz="2000" b="0" i="0" u="none" strike="noStrike" kern="1200" baseline="0" dirty="0" smtClean="0">
                          <a:solidFill>
                            <a:schemeClr val="dk1"/>
                          </a:solidFill>
                          <a:latin typeface="+mn-lt"/>
                          <a:ea typeface="+mn-ea"/>
                          <a:cs typeface="+mn-cs"/>
                        </a:rPr>
                        <a:t>PFFS Plans aren’t the same as Original Medicare or Medigap.</a:t>
                      </a:r>
                    </a:p>
                    <a:p>
                      <a:pPr marL="344488" marR="0" indent="-344488" algn="l" defTabSz="914400" rtl="0" eaLnBrk="1" fontAlgn="auto" latinLnBrk="0" hangingPunct="1">
                        <a:lnSpc>
                          <a:spcPct val="100000"/>
                        </a:lnSpc>
                        <a:spcBef>
                          <a:spcPts val="600"/>
                        </a:spcBef>
                        <a:spcAft>
                          <a:spcPts val="0"/>
                        </a:spcAft>
                        <a:buClrTx/>
                        <a:buSzTx/>
                        <a:buFont typeface="Wingdings" pitchFamily="2" charset="2"/>
                        <a:buChar char="§"/>
                        <a:tabLst/>
                        <a:defRPr/>
                      </a:pPr>
                      <a:r>
                        <a:rPr lang="en-US" sz="2000" b="0" i="0" u="none" strike="noStrike" kern="1200" baseline="0" dirty="0" smtClean="0">
                          <a:solidFill>
                            <a:schemeClr val="dk1"/>
                          </a:solidFill>
                          <a:latin typeface="+mn-lt"/>
                          <a:ea typeface="+mn-ea"/>
                          <a:cs typeface="+mn-cs"/>
                        </a:rPr>
                        <a:t>The plan decides how much you must pay for services.</a:t>
                      </a:r>
                    </a:p>
                    <a:p>
                      <a:pPr marL="344488" marR="0" indent="-344488" algn="l" defTabSz="914400" rtl="0" eaLnBrk="1" fontAlgn="auto" latinLnBrk="0" hangingPunct="1">
                        <a:lnSpc>
                          <a:spcPct val="100000"/>
                        </a:lnSpc>
                        <a:spcBef>
                          <a:spcPts val="600"/>
                        </a:spcBef>
                        <a:spcAft>
                          <a:spcPts val="0"/>
                        </a:spcAft>
                        <a:buClrTx/>
                        <a:buSzTx/>
                        <a:buFont typeface="Wingdings" pitchFamily="2" charset="2"/>
                        <a:buChar char="§"/>
                        <a:tabLst/>
                        <a:defRPr/>
                      </a:pPr>
                      <a:r>
                        <a:rPr lang="en-US" sz="2000" b="0" i="0" u="none" strike="noStrike" kern="1200" baseline="0" dirty="0" smtClean="0">
                          <a:solidFill>
                            <a:schemeClr val="dk1"/>
                          </a:solidFill>
                          <a:latin typeface="+mn-lt"/>
                          <a:ea typeface="+mn-ea"/>
                          <a:cs typeface="+mn-cs"/>
                        </a:rPr>
                        <a:t>Some PFFS Plans contract with a network of providers who agree to always treat you even if you’ve never seen them before. </a:t>
                      </a:r>
                    </a:p>
                    <a:p>
                      <a:pPr marL="344488" marR="0" indent="-344488" algn="l" defTabSz="914400" rtl="0" eaLnBrk="1" fontAlgn="auto" latinLnBrk="0" hangingPunct="1">
                        <a:lnSpc>
                          <a:spcPct val="100000"/>
                        </a:lnSpc>
                        <a:spcBef>
                          <a:spcPts val="600"/>
                        </a:spcBef>
                        <a:spcAft>
                          <a:spcPts val="0"/>
                        </a:spcAft>
                        <a:buClrTx/>
                        <a:buSzTx/>
                        <a:buFont typeface="Wingdings" pitchFamily="2" charset="2"/>
                        <a:buChar char="§"/>
                        <a:tabLst/>
                        <a:defRPr/>
                      </a:pPr>
                      <a:r>
                        <a:rPr lang="en-US" sz="2000" b="0" i="0" u="none" strike="noStrike" kern="1200" baseline="0" dirty="0" smtClean="0">
                          <a:solidFill>
                            <a:schemeClr val="dk1"/>
                          </a:solidFill>
                          <a:latin typeface="+mn-lt"/>
                          <a:ea typeface="+mn-ea"/>
                          <a:cs typeface="+mn-cs"/>
                        </a:rPr>
                        <a:t>Out-of-network doctors, hospitals, and other providers may decide not to treat you even if you’ve seen them before.</a:t>
                      </a:r>
                    </a:p>
                    <a:p>
                      <a:pPr marL="344488" marR="0" indent="-344488" algn="l" defTabSz="914400" rtl="0" eaLnBrk="1" fontAlgn="auto" latinLnBrk="0" hangingPunct="1">
                        <a:lnSpc>
                          <a:spcPct val="100000"/>
                        </a:lnSpc>
                        <a:spcBef>
                          <a:spcPts val="600"/>
                        </a:spcBef>
                        <a:spcAft>
                          <a:spcPts val="0"/>
                        </a:spcAft>
                        <a:buClrTx/>
                        <a:buSzTx/>
                        <a:buFont typeface="Wingdings" pitchFamily="2" charset="2"/>
                        <a:buChar char="§"/>
                        <a:tabLst/>
                        <a:defRPr/>
                      </a:pPr>
                      <a:r>
                        <a:rPr lang="en-US" sz="2000" b="0" i="0" u="none" strike="noStrike" kern="1200" baseline="0" dirty="0" smtClean="0">
                          <a:solidFill>
                            <a:schemeClr val="dk1"/>
                          </a:solidFill>
                          <a:latin typeface="+mn-lt"/>
                          <a:ea typeface="+mn-ea"/>
                          <a:cs typeface="+mn-cs"/>
                        </a:rPr>
                        <a:t>For each service you get, make sure your doctors, hospitals, and other providers agree to treat you under the plan, and accept the plan’s payment terms. </a:t>
                      </a:r>
                    </a:p>
                    <a:p>
                      <a:pPr marL="344488" marR="0" indent="-344488" algn="l" defTabSz="914400" rtl="0" eaLnBrk="1" fontAlgn="auto" latinLnBrk="0" hangingPunct="1">
                        <a:lnSpc>
                          <a:spcPct val="100000"/>
                        </a:lnSpc>
                        <a:spcBef>
                          <a:spcPts val="600"/>
                        </a:spcBef>
                        <a:spcAft>
                          <a:spcPts val="0"/>
                        </a:spcAft>
                        <a:buClrTx/>
                        <a:buSzTx/>
                        <a:buFont typeface="Wingdings" pitchFamily="2" charset="2"/>
                        <a:buChar char="§"/>
                        <a:tabLst/>
                        <a:defRPr/>
                      </a:pPr>
                      <a:r>
                        <a:rPr lang="en-US" sz="2000" b="0" i="0" u="none" strike="noStrike" kern="1200" baseline="0" dirty="0" smtClean="0">
                          <a:solidFill>
                            <a:schemeClr val="dk1"/>
                          </a:solidFill>
                          <a:latin typeface="+mn-lt"/>
                          <a:ea typeface="+mn-ea"/>
                          <a:cs typeface="+mn-cs"/>
                        </a:rPr>
                        <a:t>In an emergency, doctors, hospitals, and other providers must treat you. </a:t>
                      </a:r>
                      <a:endParaRPr lang="en-US" sz="20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custDataLst>
      <p:tags r:id="rId1"/>
    </p:custData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p:nvPr>
        </p:nvSpPr>
        <p:spPr/>
        <p:txBody>
          <a:bodyPr/>
          <a:lstStyle/>
          <a:p>
            <a:pPr eaLnBrk="1" hangingPunct="1"/>
            <a:r>
              <a:rPr lang="en-US" dirty="0" smtClean="0">
                <a:ea typeface="Arial" pitchFamily="84" charset="0"/>
                <a:cs typeface="Arial" pitchFamily="84" charset="0"/>
              </a:rPr>
              <a:t>PFFS Access Requirements  </a:t>
            </a:r>
          </a:p>
        </p:txBody>
      </p:sp>
      <p:sp>
        <p:nvSpPr>
          <p:cNvPr id="51202" name="Rectangle 3"/>
          <p:cNvSpPr>
            <a:spLocks noGrp="1" noChangeArrowheads="1"/>
          </p:cNvSpPr>
          <p:nvPr>
            <p:ph idx="1"/>
          </p:nvPr>
        </p:nvSpPr>
        <p:spPr/>
        <p:txBody>
          <a:bodyPr/>
          <a:lstStyle/>
          <a:p>
            <a:pPr eaLnBrk="1" hangingPunct="1"/>
            <a:r>
              <a:rPr lang="en-US" dirty="0" smtClean="0"/>
              <a:t>Employer PFFS Plans must meet access requirements</a:t>
            </a:r>
          </a:p>
          <a:p>
            <a:pPr eaLnBrk="1" hangingPunct="1"/>
            <a:r>
              <a:rPr lang="en-US" dirty="0" smtClean="0"/>
              <a:t>Plans may meet access requirements </a:t>
            </a:r>
          </a:p>
          <a:p>
            <a:pPr lvl="1" eaLnBrk="1" hangingPunct="1"/>
            <a:r>
              <a:rPr lang="en-US" dirty="0" smtClean="0"/>
              <a:t>Through a contracted network of providers</a:t>
            </a:r>
          </a:p>
          <a:p>
            <a:pPr eaLnBrk="1" hangingPunct="1"/>
            <a:r>
              <a:rPr lang="en-US" dirty="0" smtClean="0"/>
              <a:t>Where two or more network-based MA Plan options exist</a:t>
            </a:r>
          </a:p>
          <a:p>
            <a:pPr lvl="1" eaLnBrk="1" hangingPunct="1"/>
            <a:r>
              <a:rPr lang="en-US" dirty="0" smtClean="0"/>
              <a:t>Non-employer PFFS plans must meet access requirements through contracts with providers</a:t>
            </a:r>
          </a:p>
        </p:txBody>
      </p:sp>
      <p:sp>
        <p:nvSpPr>
          <p:cNvPr id="51203"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51204"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51205"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C3CBD41-B679-4E23-98C1-5B9F667DD0ED}" type="slidenum">
              <a:rPr lang="en-US">
                <a:ea typeface="Arial" pitchFamily="84" charset="0"/>
                <a:cs typeface="Arial" pitchFamily="84" charset="0"/>
              </a:rPr>
              <a:pPr fontAlgn="base">
                <a:spcBef>
                  <a:spcPct val="0"/>
                </a:spcBef>
                <a:spcAft>
                  <a:spcPct val="0"/>
                </a:spcAft>
              </a:pPr>
              <a:t>23</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6"/>
          <p:cNvSpPr>
            <a:spLocks noGrp="1"/>
          </p:cNvSpPr>
          <p:nvPr>
            <p:ph type="title"/>
          </p:nvPr>
        </p:nvSpPr>
        <p:spPr/>
        <p:txBody>
          <a:bodyPr/>
          <a:lstStyle/>
          <a:p>
            <a:pPr eaLnBrk="1" hangingPunct="1"/>
            <a:endParaRPr lang="en-US" dirty="0"/>
          </a:p>
        </p:txBody>
      </p:sp>
      <p:sp>
        <p:nvSpPr>
          <p:cNvPr id="53250" name="Content Placeholder 9"/>
          <p:cNvSpPr>
            <a:spLocks noGrp="1"/>
          </p:cNvSpPr>
          <p:nvPr>
            <p:ph idx="1"/>
          </p:nvPr>
        </p:nvSpPr>
        <p:spPr/>
        <p:txBody>
          <a:bodyPr/>
          <a:lstStyle/>
          <a:p>
            <a:pPr eaLnBrk="1" hangingPunct="1"/>
            <a:endParaRPr lang="en-US" dirty="0"/>
          </a:p>
        </p:txBody>
      </p:sp>
      <p:sp>
        <p:nvSpPr>
          <p:cNvPr id="53251" name="Date Placeholder 3"/>
          <p:cNvSpPr>
            <a:spLocks noGrp="1"/>
          </p:cNvSpPr>
          <p:nvPr>
            <p:ph type="dt"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ea typeface="ＭＳ Ｐゴシック" pitchFamily="84" charset="-128"/>
                <a:cs typeface="ＭＳ Ｐゴシック" pitchFamily="84" charset="-128"/>
              </a:rPr>
              <a:t>04/02/2012</a:t>
            </a:r>
            <a:endParaRPr lang="en-US" dirty="0">
              <a:ea typeface="ＭＳ Ｐゴシック" pitchFamily="84" charset="-128"/>
              <a:cs typeface="ＭＳ Ｐゴシック" pitchFamily="84" charset="-128"/>
            </a:endParaRPr>
          </a:p>
        </p:txBody>
      </p:sp>
      <p:sp>
        <p:nvSpPr>
          <p:cNvPr id="53252" name="Footer Placeholder 4"/>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53253" name="Slide Number Placeholder 5"/>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4BA693D-9971-45F7-969B-77FBF8B77A3B}" type="slidenum">
              <a:rPr lang="en-US">
                <a:ea typeface="ＭＳ Ｐゴシック" pitchFamily="84" charset="-128"/>
                <a:cs typeface="ＭＳ Ｐゴシック" pitchFamily="84" charset="-128"/>
              </a:rPr>
              <a:pPr fontAlgn="base">
                <a:spcBef>
                  <a:spcPct val="0"/>
                </a:spcBef>
                <a:spcAft>
                  <a:spcPct val="0"/>
                </a:spcAft>
                <a:defRPr/>
              </a:pPr>
              <a:t>24</a:t>
            </a:fld>
            <a:endParaRPr lang="en-US" dirty="0">
              <a:ea typeface="ＭＳ Ｐゴシック" pitchFamily="84" charset="-128"/>
              <a:cs typeface="ＭＳ Ｐゴシック" pitchFamily="84" charset="-128"/>
            </a:endParaRPr>
          </a:p>
        </p:txBody>
      </p:sp>
      <p:graphicFrame>
        <p:nvGraphicFramePr>
          <p:cNvPr id="8" name="Table 7"/>
          <p:cNvGraphicFramePr>
            <a:graphicFrameLocks noGrp="1"/>
          </p:cNvGraphicFramePr>
          <p:nvPr>
            <p:extLst>
              <p:ext uri="{D42A27DB-BD31-4B8C-83A1-F6EECF244321}">
                <p14:modId xmlns:p14="http://schemas.microsoft.com/office/powerpoint/2010/main" xmlns="" val="1942405702"/>
              </p:ext>
            </p:extLst>
          </p:nvPr>
        </p:nvGraphicFramePr>
        <p:xfrm>
          <a:off x="0" y="0"/>
          <a:ext cx="9144000" cy="6172200"/>
        </p:xfrm>
        <a:graphic>
          <a:graphicData uri="http://schemas.openxmlformats.org/drawingml/2006/table">
            <a:tbl>
              <a:tblPr firstRow="1" bandRow="1">
                <a:effectLst>
                  <a:outerShdw blurRad="50800" dist="76200" dir="2700000" algn="tl" rotWithShape="0">
                    <a:prstClr val="black">
                      <a:alpha val="40000"/>
                    </a:prstClr>
                  </a:outerShdw>
                </a:effectLst>
                <a:tableStyleId>{5C22544A-7EE6-4342-B048-85BDC9FD1C3A}</a:tableStyleId>
              </a:tblPr>
              <a:tblGrid>
                <a:gridCol w="2819400"/>
                <a:gridCol w="6324600"/>
              </a:tblGrid>
              <a:tr h="1050245">
                <a:tc gridSpan="2">
                  <a:txBody>
                    <a:bodyPr/>
                    <a:lstStyle/>
                    <a:p>
                      <a:pPr algn="ctr"/>
                      <a:r>
                        <a:rPr lang="en-US" sz="3600" dirty="0" smtClean="0">
                          <a:solidFill>
                            <a:schemeClr val="tx1"/>
                          </a:solidFill>
                        </a:rPr>
                        <a:t>Medicare Special Needs Plans (SNPs)</a:t>
                      </a:r>
                      <a:endParaRPr lang="en-US" sz="3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c hMerge="1">
                  <a:txBody>
                    <a:bodyPr/>
                    <a:lstStyle/>
                    <a:p>
                      <a:endParaRPr lang="en-US" dirty="0"/>
                    </a:p>
                  </a:txBody>
                  <a:tcPr/>
                </a:tc>
              </a:tr>
              <a:tr h="1648074">
                <a:tc>
                  <a:txBody>
                    <a:bodyPr/>
                    <a:lstStyle/>
                    <a:p>
                      <a:r>
                        <a:rPr lang="en-US" sz="2400" b="1" dirty="0" smtClean="0">
                          <a:solidFill>
                            <a:schemeClr val="tx1"/>
                          </a:solidFill>
                        </a:rPr>
                        <a:t>Can you get your health care from any doctor or hospital?</a:t>
                      </a:r>
                      <a:endParaRPr lang="en-US"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2000" b="0" i="0" u="none" strike="noStrike" kern="1200" baseline="0" dirty="0" smtClean="0">
                          <a:solidFill>
                            <a:schemeClr val="dk1"/>
                          </a:solidFill>
                          <a:latin typeface="+mn-lt"/>
                          <a:ea typeface="+mn-ea"/>
                          <a:cs typeface="+mn-cs"/>
                        </a:rPr>
                        <a:t>You generally must get your care and services from doctors, other health care providers, or hospitals in the plan’s network (except emergency care, out-of-area urgent care, or out‑of‑area dialysis). </a:t>
                      </a:r>
                      <a:endParaRPr lang="en-US" sz="20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888667">
                <a:tc>
                  <a:txBody>
                    <a:bodyPr/>
                    <a:lstStyle/>
                    <a:p>
                      <a:r>
                        <a:rPr lang="en-US" sz="2400" b="1" kern="1200" baseline="0" dirty="0" smtClean="0">
                          <a:solidFill>
                            <a:schemeClr val="dk1"/>
                          </a:solidFill>
                          <a:latin typeface="+mn-lt"/>
                          <a:ea typeface="+mn-ea"/>
                          <a:cs typeface="+mn-cs"/>
                        </a:rPr>
                        <a:t>Are prescription drugs covered? </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c>
                  <a:txBody>
                    <a:bodyPr/>
                    <a:lstStyle/>
                    <a:p>
                      <a:r>
                        <a:rPr lang="en-US" sz="2000" b="0" i="0" u="none" strike="noStrike" kern="1200" baseline="0" dirty="0" smtClean="0">
                          <a:solidFill>
                            <a:schemeClr val="dk1"/>
                          </a:solidFill>
                          <a:latin typeface="+mn-lt"/>
                          <a:ea typeface="+mn-ea"/>
                          <a:cs typeface="+mn-cs"/>
                        </a:rPr>
                        <a:t>Yes. All SNPs must provide Medicare prescription drug coverage (Part D). </a:t>
                      </a:r>
                      <a:endParaRPr lang="en-US" sz="20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r>
              <a:tr h="1292607">
                <a:tc>
                  <a:txBody>
                    <a:bodyPr/>
                    <a:lstStyle/>
                    <a:p>
                      <a:r>
                        <a:rPr lang="en-US" sz="2400" b="1" kern="1200" baseline="0" dirty="0" smtClean="0">
                          <a:solidFill>
                            <a:schemeClr val="dk1"/>
                          </a:solidFill>
                          <a:latin typeface="+mn-lt"/>
                          <a:ea typeface="+mn-ea"/>
                          <a:cs typeface="+mn-cs"/>
                        </a:rPr>
                        <a:t>Do you need to choose a primary care doctor? </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2000" kern="1200" baseline="0" dirty="0" smtClean="0">
                          <a:solidFill>
                            <a:schemeClr val="dk1"/>
                          </a:solidFill>
                          <a:latin typeface="+mn-lt"/>
                          <a:ea typeface="+mn-ea"/>
                          <a:cs typeface="+mn-cs"/>
                        </a:rPr>
                        <a:t>Generally, yes. </a:t>
                      </a:r>
                      <a:endParaRPr lang="en-US" sz="20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292607">
                <a:tc>
                  <a:txBody>
                    <a:bodyPr/>
                    <a:lstStyle/>
                    <a:p>
                      <a:r>
                        <a:rPr lang="en-US" sz="2400" b="1" kern="1200" baseline="0" dirty="0" smtClean="0">
                          <a:solidFill>
                            <a:schemeClr val="dk1"/>
                          </a:solidFill>
                          <a:latin typeface="+mn-lt"/>
                          <a:ea typeface="+mn-ea"/>
                          <a:cs typeface="+mn-cs"/>
                        </a:rPr>
                        <a:t>Do you need a referral to see a specialist? </a:t>
                      </a:r>
                      <a:endParaRPr lang="en-US" sz="2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c>
                  <a:txBody>
                    <a:bodyPr/>
                    <a:lstStyle/>
                    <a:p>
                      <a:r>
                        <a:rPr lang="en-US" sz="2000" b="0" i="0" u="none" strike="noStrike" kern="1200" baseline="0" dirty="0" smtClean="0">
                          <a:solidFill>
                            <a:schemeClr val="dk1"/>
                          </a:solidFill>
                          <a:latin typeface="+mn-lt"/>
                          <a:ea typeface="+mn-ea"/>
                          <a:cs typeface="+mn-cs"/>
                        </a:rPr>
                        <a:t>In most cases, yes. Certain services, like yearly screening mammograms, don’t require a referral. </a:t>
                      </a:r>
                      <a:endParaRPr lang="en-US" sz="20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r>
            </a:tbl>
          </a:graphicData>
        </a:graphic>
      </p:graphicFrame>
    </p:spTree>
    <p:custDataLst>
      <p:tags r:id="rId1"/>
    </p:custData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9"/>
          <p:cNvSpPr>
            <a:spLocks noGrp="1"/>
          </p:cNvSpPr>
          <p:nvPr>
            <p:ph type="title"/>
          </p:nvPr>
        </p:nvSpPr>
        <p:spPr/>
        <p:txBody>
          <a:bodyPr/>
          <a:lstStyle/>
          <a:p>
            <a:pPr eaLnBrk="1" hangingPunct="1"/>
            <a:endParaRPr lang="en-US" dirty="0"/>
          </a:p>
        </p:txBody>
      </p:sp>
      <p:sp>
        <p:nvSpPr>
          <p:cNvPr id="55298" name="Content Placeholder 10"/>
          <p:cNvSpPr>
            <a:spLocks noGrp="1"/>
          </p:cNvSpPr>
          <p:nvPr>
            <p:ph idx="1"/>
          </p:nvPr>
        </p:nvSpPr>
        <p:spPr/>
        <p:txBody>
          <a:bodyPr/>
          <a:lstStyle/>
          <a:p>
            <a:pPr eaLnBrk="1" hangingPunct="1"/>
            <a:endParaRPr lang="en-US" dirty="0"/>
          </a:p>
        </p:txBody>
      </p:sp>
      <p:sp>
        <p:nvSpPr>
          <p:cNvPr id="55299" name="Date Placeholder 3"/>
          <p:cNvSpPr>
            <a:spLocks noGrp="1"/>
          </p:cNvSpPr>
          <p:nvPr>
            <p:ph type="dt"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ea typeface="ＭＳ Ｐゴシック" pitchFamily="84" charset="-128"/>
                <a:cs typeface="ＭＳ Ｐゴシック" pitchFamily="84" charset="-128"/>
              </a:rPr>
              <a:t>04/02/2012</a:t>
            </a:r>
            <a:endParaRPr lang="en-US" dirty="0">
              <a:ea typeface="ＭＳ Ｐゴシック" pitchFamily="84" charset="-128"/>
              <a:cs typeface="ＭＳ Ｐゴシック" pitchFamily="84" charset="-128"/>
            </a:endParaRPr>
          </a:p>
        </p:txBody>
      </p:sp>
      <p:sp>
        <p:nvSpPr>
          <p:cNvPr id="55300" name="Footer Placeholder 4"/>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55301" name="Slide Number Placeholder 5"/>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468C3D-BC3C-4982-916D-9128CBD5AAF6}" type="slidenum">
              <a:rPr lang="en-US">
                <a:ea typeface="ＭＳ Ｐゴシック" pitchFamily="84" charset="-128"/>
                <a:cs typeface="ＭＳ Ｐゴシック" pitchFamily="84" charset="-128"/>
              </a:rPr>
              <a:pPr fontAlgn="base">
                <a:spcBef>
                  <a:spcPct val="0"/>
                </a:spcBef>
                <a:spcAft>
                  <a:spcPct val="0"/>
                </a:spcAft>
                <a:defRPr/>
              </a:pPr>
              <a:t>25</a:t>
            </a:fld>
            <a:endParaRPr lang="en-US" dirty="0">
              <a:ea typeface="ＭＳ Ｐゴシック" pitchFamily="84" charset="-128"/>
              <a:cs typeface="ＭＳ Ｐゴシック" pitchFamily="84" charset="-128"/>
            </a:endParaRPr>
          </a:p>
        </p:txBody>
      </p:sp>
      <p:graphicFrame>
        <p:nvGraphicFramePr>
          <p:cNvPr id="8" name="Table 7"/>
          <p:cNvGraphicFramePr>
            <a:graphicFrameLocks noGrp="1"/>
          </p:cNvGraphicFramePr>
          <p:nvPr/>
        </p:nvGraphicFramePr>
        <p:xfrm>
          <a:off x="0" y="0"/>
          <a:ext cx="9144000" cy="5641848"/>
        </p:xfrm>
        <a:graphic>
          <a:graphicData uri="http://schemas.openxmlformats.org/drawingml/2006/table">
            <a:tbl>
              <a:tblPr firstRow="1" bandRow="1">
                <a:effectLst>
                  <a:outerShdw blurRad="50800" dist="76200" dir="2700000" algn="tl" rotWithShape="0">
                    <a:prstClr val="black">
                      <a:alpha val="40000"/>
                    </a:prstClr>
                  </a:outerShdw>
                </a:effectLst>
                <a:tableStyleId>{5C22544A-7EE6-4342-B048-85BDC9FD1C3A}</a:tableStyleId>
              </a:tblPr>
              <a:tblGrid>
                <a:gridCol w="2133600"/>
                <a:gridCol w="7010400"/>
              </a:tblGrid>
              <a:tr h="724966">
                <a:tc gridSpan="2">
                  <a:txBody>
                    <a:bodyPr/>
                    <a:lstStyle/>
                    <a:p>
                      <a:pPr algn="ctr"/>
                      <a:r>
                        <a:rPr lang="en-US" sz="3600" dirty="0" smtClean="0">
                          <a:solidFill>
                            <a:schemeClr val="tx1"/>
                          </a:solidFill>
                        </a:rPr>
                        <a:t>Medicare SNPs</a:t>
                      </a:r>
                      <a:endParaRPr lang="en-US" sz="3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c hMerge="1">
                  <a:txBody>
                    <a:bodyPr/>
                    <a:lstStyle/>
                    <a:p>
                      <a:endParaRPr lang="en-US" dirty="0"/>
                    </a:p>
                  </a:txBody>
                  <a:tcPr/>
                </a:tc>
              </a:tr>
              <a:tr h="4916882">
                <a:tc>
                  <a:txBody>
                    <a:bodyPr/>
                    <a:lstStyle/>
                    <a:p>
                      <a:r>
                        <a:rPr lang="en-US" sz="2200" b="1" kern="1200" baseline="0" dirty="0" smtClean="0">
                          <a:solidFill>
                            <a:schemeClr val="dk1"/>
                          </a:solidFill>
                          <a:latin typeface="+mn-lt"/>
                          <a:ea typeface="+mn-ea"/>
                          <a:cs typeface="+mn-cs"/>
                        </a:rPr>
                        <a:t>What do you need to know about this type of plan? </a:t>
                      </a:r>
                      <a:endParaRPr lang="en-US" sz="2200" b="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31775" marR="0" indent="-231775"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2200" kern="1200" baseline="0" dirty="0" smtClean="0">
                          <a:solidFill>
                            <a:schemeClr val="dk1"/>
                          </a:solidFill>
                          <a:latin typeface="+mn-lt"/>
                          <a:ea typeface="+mn-ea"/>
                          <a:cs typeface="+mn-cs"/>
                        </a:rPr>
                        <a:t>A plan must limit plan membership to people in one of the following groups: </a:t>
                      </a:r>
                    </a:p>
                    <a:p>
                      <a:pPr marL="519113" marR="0" lvl="1" indent="-287338" algn="l" defTabSz="914400" rtl="0" eaLnBrk="0" fontAlgn="base" latinLnBrk="0" hangingPunct="0">
                        <a:lnSpc>
                          <a:spcPct val="100000"/>
                        </a:lnSpc>
                        <a:spcBef>
                          <a:spcPct val="20000"/>
                        </a:spcBef>
                        <a:spcAft>
                          <a:spcPct val="0"/>
                        </a:spcAft>
                        <a:buClrTx/>
                        <a:buSzTx/>
                        <a:buFont typeface="Arial" pitchFamily="34" charset="0"/>
                        <a:buChar char="•"/>
                        <a:tabLst/>
                        <a:defRPr/>
                      </a:pPr>
                      <a:r>
                        <a:rPr lang="en-US" sz="2200" kern="1200" dirty="0" smtClean="0">
                          <a:solidFill>
                            <a:schemeClr val="tx1"/>
                          </a:solidFill>
                          <a:latin typeface="+mn-lt"/>
                          <a:ea typeface="+mn-ea"/>
                          <a:cs typeface="Arial" charset="0"/>
                        </a:rPr>
                        <a:t>Those living in certain institutions</a:t>
                      </a:r>
                    </a:p>
                    <a:p>
                      <a:pPr marL="519113" marR="0" lvl="1" indent="-287338" algn="l" defTabSz="914400" rtl="0" eaLnBrk="0" fontAlgn="base" latinLnBrk="0" hangingPunct="0">
                        <a:lnSpc>
                          <a:spcPct val="100000"/>
                        </a:lnSpc>
                        <a:spcBef>
                          <a:spcPct val="20000"/>
                        </a:spcBef>
                        <a:spcAft>
                          <a:spcPct val="0"/>
                        </a:spcAft>
                        <a:buClrTx/>
                        <a:buSzTx/>
                        <a:buFont typeface="Arial" pitchFamily="34" charset="0"/>
                        <a:buChar char="•"/>
                        <a:tabLst/>
                        <a:defRPr/>
                      </a:pPr>
                      <a:r>
                        <a:rPr lang="en-US" sz="2200" kern="1200" dirty="0" smtClean="0">
                          <a:solidFill>
                            <a:schemeClr val="tx1"/>
                          </a:solidFill>
                          <a:latin typeface="+mn-lt"/>
                          <a:ea typeface="+mn-ea"/>
                          <a:cs typeface="Arial" charset="0"/>
                        </a:rPr>
                        <a:t>Those eligible for both Medicare and Medicaid</a:t>
                      </a:r>
                    </a:p>
                    <a:p>
                      <a:pPr marL="519113" marR="0" lvl="1" indent="-287338" algn="l" defTabSz="914400" rtl="0" eaLnBrk="0" fontAlgn="base" latinLnBrk="0" hangingPunct="0">
                        <a:lnSpc>
                          <a:spcPct val="100000"/>
                        </a:lnSpc>
                        <a:spcBef>
                          <a:spcPct val="20000"/>
                        </a:spcBef>
                        <a:spcAft>
                          <a:spcPct val="0"/>
                        </a:spcAft>
                        <a:buClrTx/>
                        <a:buSzTx/>
                        <a:buFont typeface="Arial" pitchFamily="34" charset="0"/>
                        <a:buChar char="•"/>
                        <a:tabLst/>
                        <a:defRPr/>
                      </a:pPr>
                      <a:r>
                        <a:rPr lang="en-US" sz="2200" kern="1200" dirty="0" smtClean="0">
                          <a:solidFill>
                            <a:schemeClr val="tx1"/>
                          </a:solidFill>
                          <a:latin typeface="+mn-lt"/>
                          <a:ea typeface="+mn-ea"/>
                          <a:cs typeface="Arial" charset="0"/>
                        </a:rPr>
                        <a:t>Those with one or more specific chronic or disabling conditions</a:t>
                      </a:r>
                    </a:p>
                    <a:p>
                      <a:pPr marL="231775" marR="0" indent="-231775"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2200" kern="1200" baseline="0" dirty="0" smtClean="0">
                          <a:solidFill>
                            <a:schemeClr val="dk1"/>
                          </a:solidFill>
                          <a:latin typeface="+mn-lt"/>
                          <a:ea typeface="+mn-ea"/>
                          <a:cs typeface="+mn-cs"/>
                        </a:rPr>
                        <a:t>Plan may further limit membership</a:t>
                      </a:r>
                    </a:p>
                    <a:p>
                      <a:pPr marL="231775" marR="0" indent="-231775"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2200" kern="1200" baseline="0" dirty="0" smtClean="0">
                          <a:solidFill>
                            <a:schemeClr val="dk1"/>
                          </a:solidFill>
                          <a:latin typeface="+mn-lt"/>
                          <a:ea typeface="+mn-ea"/>
                          <a:cs typeface="+mn-cs"/>
                        </a:rPr>
                        <a:t>Plan should coordinate your needed services and providers</a:t>
                      </a:r>
                    </a:p>
                    <a:p>
                      <a:pPr marL="231775" marR="0" indent="-231775"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2200" kern="1200" baseline="0" dirty="0" smtClean="0">
                          <a:solidFill>
                            <a:schemeClr val="dk1"/>
                          </a:solidFill>
                          <a:latin typeface="+mn-lt"/>
                          <a:ea typeface="+mn-ea"/>
                          <a:cs typeface="+mn-cs"/>
                        </a:rPr>
                        <a:t>Plan should make sure plan providers you use accept Medicaid if you have Medicare and Medicaid </a:t>
                      </a:r>
                    </a:p>
                    <a:p>
                      <a:pPr marL="231775" marR="0" indent="-231775"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2200" kern="1200" baseline="0" dirty="0" smtClean="0">
                          <a:solidFill>
                            <a:schemeClr val="dk1"/>
                          </a:solidFill>
                          <a:latin typeface="+mn-lt"/>
                          <a:ea typeface="+mn-ea"/>
                          <a:cs typeface="+mn-cs"/>
                        </a:rPr>
                        <a:t>Plan should make sure plan providers serve people where you live if you live in an institution</a:t>
                      </a:r>
                      <a:endParaRPr lang="en-US" sz="2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custDataLst>
      <p:tags r:id="rId1"/>
    </p:custData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p:txBody>
          <a:bodyPr/>
          <a:lstStyle/>
          <a:p>
            <a:pPr eaLnBrk="1" hangingPunct="1"/>
            <a:r>
              <a:rPr lang="en-US" dirty="0" smtClean="0"/>
              <a:t>Less Common Medicare Advantage Plans</a:t>
            </a:r>
          </a:p>
        </p:txBody>
      </p:sp>
      <p:sp>
        <p:nvSpPr>
          <p:cNvPr id="3" name="Content Placeholder 2"/>
          <p:cNvSpPr>
            <a:spLocks noGrp="1"/>
          </p:cNvSpPr>
          <p:nvPr>
            <p:ph idx="1"/>
          </p:nvPr>
        </p:nvSpPr>
        <p:spPr/>
        <p:txBody>
          <a:bodyPr rtlCol="0">
            <a:normAutofit/>
          </a:bodyPr>
          <a:lstStyle/>
          <a:p>
            <a:pPr eaLnBrk="1" fontAlgn="auto" hangingPunct="1">
              <a:spcAft>
                <a:spcPts val="0"/>
              </a:spcAft>
              <a:buFont typeface="Wingdings" pitchFamily="2" charset="2"/>
              <a:buChar char="§"/>
              <a:defRPr/>
            </a:pPr>
            <a:r>
              <a:rPr lang="en-US" dirty="0" smtClean="0">
                <a:ea typeface="+mn-ea"/>
                <a:cs typeface="+mn-cs"/>
              </a:rPr>
              <a:t>HMO Point of Service (HMOPOS) Plan</a:t>
            </a:r>
          </a:p>
          <a:p>
            <a:pPr marL="741363" lvl="1" indent="-276225" eaLnBrk="1" fontAlgn="auto" hangingPunct="1">
              <a:spcAft>
                <a:spcPts val="0"/>
              </a:spcAft>
              <a:buFont typeface="Arial" pitchFamily="34" charset="0"/>
              <a:buChar char="•"/>
              <a:defRPr/>
            </a:pPr>
            <a:r>
              <a:rPr lang="en-US" dirty="0" smtClean="0">
                <a:ea typeface="+mn-ea"/>
              </a:rPr>
              <a:t>May allow out-of-network services</a:t>
            </a:r>
          </a:p>
          <a:p>
            <a:pPr eaLnBrk="1" fontAlgn="auto" hangingPunct="1">
              <a:spcAft>
                <a:spcPts val="0"/>
              </a:spcAft>
              <a:buFont typeface="Wingdings" pitchFamily="2" charset="2"/>
              <a:buChar char="§"/>
              <a:defRPr/>
            </a:pPr>
            <a:r>
              <a:rPr lang="en-US" dirty="0" smtClean="0">
                <a:ea typeface="+mn-ea"/>
                <a:cs typeface="+mn-cs"/>
              </a:rPr>
              <a:t>Medical Savings Account (MSA) Plans</a:t>
            </a:r>
          </a:p>
          <a:p>
            <a:pPr marL="744538" lvl="1" indent="-279400" eaLnBrk="1" fontAlgn="auto" hangingPunct="1">
              <a:spcAft>
                <a:spcPts val="0"/>
              </a:spcAft>
              <a:buFont typeface="Arial" pitchFamily="34" charset="0"/>
              <a:buChar char="•"/>
              <a:defRPr/>
            </a:pPr>
            <a:r>
              <a:rPr lang="en-US" dirty="0" smtClean="0">
                <a:ea typeface="+mn-ea"/>
              </a:rPr>
              <a:t>Combine high deductible plan with bank account</a:t>
            </a:r>
          </a:p>
          <a:p>
            <a:pPr marL="744538" lvl="1" indent="-279400" eaLnBrk="1" fontAlgn="auto" hangingPunct="1">
              <a:spcAft>
                <a:spcPts val="0"/>
              </a:spcAft>
              <a:buFont typeface="Arial" pitchFamily="34" charset="0"/>
              <a:buChar char="•"/>
              <a:defRPr/>
            </a:pPr>
            <a:r>
              <a:rPr lang="en-US" dirty="0" smtClean="0">
                <a:ea typeface="+mn-ea"/>
              </a:rPr>
              <a:t>Medicare deposits money into account</a:t>
            </a:r>
          </a:p>
          <a:p>
            <a:pPr marL="744538" lvl="1" indent="-279400" eaLnBrk="1" fontAlgn="auto" hangingPunct="1">
              <a:spcAft>
                <a:spcPts val="0"/>
              </a:spcAft>
              <a:buFont typeface="Arial" pitchFamily="34" charset="0"/>
              <a:buChar char="•"/>
              <a:defRPr/>
            </a:pPr>
            <a:r>
              <a:rPr lang="en-US" dirty="0" smtClean="0">
                <a:ea typeface="+mn-ea"/>
              </a:rPr>
              <a:t>Use money to pay for services</a:t>
            </a:r>
          </a:p>
          <a:p>
            <a:pPr lvl="1" eaLnBrk="1" fontAlgn="auto" hangingPunct="1">
              <a:spcAft>
                <a:spcPts val="0"/>
              </a:spcAft>
              <a:buFont typeface="Arial" pitchFamily="34" charset="0"/>
              <a:buNone/>
              <a:defRPr/>
            </a:pPr>
            <a:endParaRPr lang="en-US" dirty="0" smtClean="0">
              <a:ea typeface="+mn-ea"/>
            </a:endParaRPr>
          </a:p>
        </p:txBody>
      </p:sp>
      <p:sp>
        <p:nvSpPr>
          <p:cNvPr id="57347" name="Date Placeholder 3"/>
          <p:cNvSpPr>
            <a:spLocks noGrp="1"/>
          </p:cNvSpPr>
          <p:nvPr>
            <p:ph type="dt"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ea typeface="ＭＳ Ｐゴシック" pitchFamily="84" charset="-128"/>
                <a:cs typeface="ＭＳ Ｐゴシック" pitchFamily="84" charset="-128"/>
              </a:rPr>
              <a:t>04/02/2012</a:t>
            </a:r>
            <a:endParaRPr lang="en-US" dirty="0">
              <a:ea typeface="ＭＳ Ｐゴシック" pitchFamily="84" charset="-128"/>
              <a:cs typeface="ＭＳ Ｐゴシック" pitchFamily="84" charset="-128"/>
            </a:endParaRPr>
          </a:p>
        </p:txBody>
      </p:sp>
      <p:sp>
        <p:nvSpPr>
          <p:cNvPr id="57348" name="Footer Placeholder 4"/>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57349" name="Slide Number Placeholder 5"/>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1DF575E-053A-4AF4-84D6-8D134D22C61F}" type="slidenum">
              <a:rPr lang="en-US">
                <a:ea typeface="ＭＳ Ｐゴシック" pitchFamily="84" charset="-128"/>
                <a:cs typeface="ＭＳ Ｐゴシック" pitchFamily="84" charset="-128"/>
              </a:rPr>
              <a:pPr fontAlgn="base">
                <a:spcBef>
                  <a:spcPct val="0"/>
                </a:spcBef>
                <a:spcAft>
                  <a:spcPct val="0"/>
                </a:spcAft>
                <a:defRPr/>
              </a:pPr>
              <a:t>26</a:t>
            </a:fld>
            <a:endParaRPr lang="en-US" dirty="0">
              <a:ea typeface="ＭＳ Ｐゴシック" pitchFamily="84" charset="-128"/>
              <a:cs typeface="ＭＳ Ｐゴシック" pitchFamily="84" charset="-128"/>
            </a:endParaRPr>
          </a:p>
        </p:txBody>
      </p:sp>
    </p:spTree>
    <p:custDataLst>
      <p:tags r:id="rId1"/>
    </p:custData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Medicare Advantage Plan Networks</a:t>
            </a:r>
            <a:endParaRPr lang="en-US" dirty="0"/>
          </a:p>
        </p:txBody>
      </p:sp>
      <p:sp>
        <p:nvSpPr>
          <p:cNvPr id="3" name="Content Placeholder 2"/>
          <p:cNvSpPr>
            <a:spLocks noGrp="1"/>
          </p:cNvSpPr>
          <p:nvPr>
            <p:ph idx="1"/>
          </p:nvPr>
        </p:nvSpPr>
        <p:spPr/>
        <p:txBody>
          <a:bodyPr/>
          <a:lstStyle/>
          <a:p>
            <a:r>
              <a:rPr lang="en-US" sz="3000" spc="-30" dirty="0" smtClean="0"/>
              <a:t>Some types of MA plans have provider networks</a:t>
            </a:r>
          </a:p>
          <a:p>
            <a:r>
              <a:rPr lang="en-US" sz="3000" dirty="0" smtClean="0"/>
              <a:t>Plans may change networks mid-year</a:t>
            </a:r>
          </a:p>
          <a:p>
            <a:pPr lvl="1"/>
            <a:r>
              <a:rPr lang="en-US" spc="-20" dirty="0" smtClean="0"/>
              <a:t>Must notify beneficiaries who see affected providers</a:t>
            </a:r>
          </a:p>
          <a:p>
            <a:pPr lvl="2"/>
            <a:r>
              <a:rPr lang="en-US" spc="-20" dirty="0" smtClean="0"/>
              <a:t>30 days prior to termination </a:t>
            </a:r>
          </a:p>
          <a:p>
            <a:pPr lvl="1"/>
            <a:r>
              <a:rPr lang="en-US" dirty="0" smtClean="0"/>
              <a:t>Must maintain adequate access to services </a:t>
            </a:r>
          </a:p>
          <a:p>
            <a:pPr lvl="1"/>
            <a:r>
              <a:rPr lang="en-US" dirty="0" smtClean="0"/>
              <a:t>Must protect beneficiaries from interruptions in medical care </a:t>
            </a:r>
            <a:endParaRPr lang="en-US" dirty="0"/>
          </a:p>
          <a:p>
            <a:r>
              <a:rPr lang="en-US" sz="3000" dirty="0" smtClean="0"/>
              <a:t>Mid-year network changes are not basis for SEP </a:t>
            </a:r>
          </a:p>
        </p:txBody>
      </p:sp>
      <p:sp>
        <p:nvSpPr>
          <p:cNvPr id="4" name="Date Placeholder 3"/>
          <p:cNvSpPr>
            <a:spLocks noGrp="1"/>
          </p:cNvSpPr>
          <p:nvPr>
            <p:ph type="dt" sz="half" idx="10"/>
          </p:nvPr>
        </p:nvSpPr>
        <p:spPr>
          <a:prstGeom prst="rect">
            <a:avLst/>
          </a:prstGeom>
        </p:spPr>
        <p:txBody>
          <a:bodyPr/>
          <a:lstStyle/>
          <a:p>
            <a:r>
              <a:rPr lang="en-US" smtClean="0"/>
              <a:t>04/02/2012</a:t>
            </a:r>
            <a:endParaRPr lang="en-US" dirty="0"/>
          </a:p>
        </p:txBody>
      </p:sp>
      <p:sp>
        <p:nvSpPr>
          <p:cNvPr id="5" name="Footer Placeholder 4"/>
          <p:cNvSpPr>
            <a:spLocks noGrp="1"/>
          </p:cNvSpPr>
          <p:nvPr>
            <p:ph type="ftr" sz="quarter" idx="11"/>
          </p:nvPr>
        </p:nvSpPr>
        <p:spPr>
          <a:prstGeom prst="rect">
            <a:avLst/>
          </a:prstGeom>
        </p:spPr>
        <p:txBody>
          <a:bodyPr/>
          <a:lstStyle/>
          <a:p>
            <a:r>
              <a:rPr lang="en-US" dirty="0" smtClean="0"/>
              <a:t>Medicare Advantage Plans and Other Medicare Plans </a:t>
            </a:r>
            <a:endParaRPr lang="en-US" dirty="0"/>
          </a:p>
        </p:txBody>
      </p:sp>
      <p:sp>
        <p:nvSpPr>
          <p:cNvPr id="6" name="Slide Number Placeholder 5"/>
          <p:cNvSpPr>
            <a:spLocks noGrp="1"/>
          </p:cNvSpPr>
          <p:nvPr>
            <p:ph type="sldNum" sz="quarter" idx="12"/>
          </p:nvPr>
        </p:nvSpPr>
        <p:spPr>
          <a:prstGeom prst="rect">
            <a:avLst/>
          </a:prstGeom>
        </p:spPr>
        <p:txBody>
          <a:bodyPr/>
          <a:lstStyle/>
          <a:p>
            <a:fld id="{78C0CC3C-85F1-4D86-9B70-8D9F8B17F046}" type="slidenum">
              <a:rPr lang="en-US" smtClean="0"/>
              <a:pPr/>
              <a:t>27</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59394"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a:ea typeface="ＭＳ Ｐゴシック" pitchFamily="84" charset="-128"/>
                <a:cs typeface="ＭＳ Ｐゴシック" pitchFamily="84" charset="-128"/>
              </a:rPr>
              <a:t>Medicare Advantage Plans and Other Medicare Plans</a:t>
            </a:r>
          </a:p>
          <a:p>
            <a:pPr fontAlgn="base">
              <a:spcBef>
                <a:spcPct val="0"/>
              </a:spcBef>
              <a:spcAft>
                <a:spcPct val="0"/>
              </a:spcAft>
              <a:defRPr/>
            </a:pPr>
            <a:endParaRPr lang="en-US" dirty="0">
              <a:latin typeface="Arial" pitchFamily="84" charset="0"/>
              <a:ea typeface="Arial" pitchFamily="84" charset="0"/>
              <a:cs typeface="Arial" pitchFamily="84" charset="0"/>
            </a:endParaRPr>
          </a:p>
        </p:txBody>
      </p:sp>
      <p:sp>
        <p:nvSpPr>
          <p:cNvPr id="59395" name="Slide Number Placeholder 6"/>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CAB7D9F-3FD0-4033-A07A-C42B28F92271}" type="slidenum">
              <a:rPr lang="en-US">
                <a:ea typeface="ＭＳ Ｐゴシック" pitchFamily="84" charset="-128"/>
                <a:cs typeface="ＭＳ Ｐゴシック" pitchFamily="84" charset="-128"/>
              </a:rPr>
              <a:pPr fontAlgn="base">
                <a:spcBef>
                  <a:spcPct val="0"/>
                </a:spcBef>
                <a:spcAft>
                  <a:spcPct val="0"/>
                </a:spcAft>
                <a:defRPr/>
              </a:pPr>
              <a:t>28</a:t>
            </a:fld>
            <a:endParaRPr lang="en-US" dirty="0">
              <a:ea typeface="ＭＳ Ｐゴシック" pitchFamily="84" charset="-128"/>
              <a:cs typeface="ＭＳ Ｐゴシック" pitchFamily="84" charset="-128"/>
            </a:endParaRPr>
          </a:p>
        </p:txBody>
      </p:sp>
      <p:sp>
        <p:nvSpPr>
          <p:cNvPr id="10242" name="Content Placeholder 2"/>
          <p:cNvSpPr>
            <a:spLocks noGrp="1"/>
          </p:cNvSpPr>
          <p:nvPr>
            <p:ph idx="1"/>
          </p:nvPr>
        </p:nvSpPr>
        <p:spPr/>
        <p:txBody>
          <a:bodyPr rtlCol="0">
            <a:normAutofit/>
          </a:bodyPr>
          <a:lstStyle/>
          <a:p>
            <a:pPr eaLnBrk="1" fontAlgn="auto" hangingPunct="1">
              <a:spcBef>
                <a:spcPts val="600"/>
              </a:spcBef>
              <a:spcAft>
                <a:spcPts val="0"/>
              </a:spcAft>
              <a:buFont typeface="Wingdings" pitchFamily="2" charset="2"/>
              <a:buChar char="§"/>
              <a:defRPr/>
            </a:pPr>
            <a:r>
              <a:rPr lang="en-US" sz="3200" dirty="0" smtClean="0">
                <a:ea typeface="+mn-ea"/>
                <a:cs typeface="Arial" charset="0"/>
              </a:rPr>
              <a:t>Medicare Cost Plans</a:t>
            </a:r>
          </a:p>
          <a:p>
            <a:pPr eaLnBrk="1" fontAlgn="auto" hangingPunct="1">
              <a:spcBef>
                <a:spcPts val="600"/>
              </a:spcBef>
              <a:spcAft>
                <a:spcPts val="0"/>
              </a:spcAft>
              <a:buFont typeface="Wingdings" pitchFamily="2" charset="2"/>
              <a:buChar char="§"/>
              <a:defRPr/>
            </a:pPr>
            <a:r>
              <a:rPr lang="en-US" sz="3200" dirty="0"/>
              <a:t>Medicare Innovation </a:t>
            </a:r>
            <a:r>
              <a:rPr lang="en-US" sz="3200" dirty="0" smtClean="0"/>
              <a:t>Projects</a:t>
            </a:r>
          </a:p>
          <a:p>
            <a:pPr eaLnBrk="1" fontAlgn="auto" hangingPunct="1">
              <a:spcBef>
                <a:spcPts val="600"/>
              </a:spcBef>
              <a:spcAft>
                <a:spcPts val="0"/>
              </a:spcAft>
              <a:buFont typeface="Wingdings" pitchFamily="2" charset="2"/>
              <a:buChar char="§"/>
              <a:defRPr/>
            </a:pPr>
            <a:r>
              <a:rPr lang="en-US" sz="3200" dirty="0" smtClean="0">
                <a:ea typeface="+mn-ea"/>
                <a:cs typeface="Arial" charset="0"/>
              </a:rPr>
              <a:t>PACE (Programs of All-inclusive Care for the Elderly)</a:t>
            </a:r>
          </a:p>
          <a:p>
            <a:pPr marL="514350" indent="-514350" eaLnBrk="1" fontAlgn="auto" hangingPunct="1">
              <a:spcAft>
                <a:spcPts val="0"/>
              </a:spcAft>
              <a:buFont typeface="Wingdings" pitchFamily="2" charset="2"/>
              <a:buChar char="§"/>
              <a:defRPr/>
            </a:pPr>
            <a:endParaRPr lang="en-US" sz="3200" dirty="0" smtClean="0">
              <a:ea typeface="+mn-ea"/>
              <a:cs typeface="+mn-cs"/>
            </a:endParaRPr>
          </a:p>
          <a:p>
            <a:pPr marL="1084263" lvl="3" indent="-285750" eaLnBrk="1" fontAlgn="auto" hangingPunct="1">
              <a:spcBef>
                <a:spcPts val="600"/>
              </a:spcBef>
              <a:spcAft>
                <a:spcPts val="0"/>
              </a:spcAft>
              <a:buFont typeface="Wingdings" pitchFamily="2" charset="2"/>
              <a:buNone/>
              <a:defRPr/>
            </a:pPr>
            <a:endParaRPr lang="en-US" sz="2800" dirty="0" smtClean="0">
              <a:ea typeface="+mn-ea"/>
            </a:endParaRPr>
          </a:p>
          <a:p>
            <a:pPr marL="973137" lvl="1" indent="-514350" eaLnBrk="1" fontAlgn="auto" hangingPunct="1">
              <a:spcAft>
                <a:spcPts val="0"/>
              </a:spcAft>
              <a:buFont typeface="Arial" pitchFamily="34" charset="0"/>
              <a:buNone/>
              <a:defRPr/>
            </a:pPr>
            <a:endParaRPr lang="en-US" sz="2000" dirty="0" smtClean="0">
              <a:ea typeface="+mn-ea"/>
            </a:endParaRPr>
          </a:p>
        </p:txBody>
      </p:sp>
      <p:sp>
        <p:nvSpPr>
          <p:cNvPr id="59397" name="Title 1"/>
          <p:cNvSpPr>
            <a:spLocks noGrp="1"/>
          </p:cNvSpPr>
          <p:nvPr>
            <p:ph type="title"/>
          </p:nvPr>
        </p:nvSpPr>
        <p:spPr>
          <a:xfrm>
            <a:off x="457200" y="76200"/>
            <a:ext cx="8229600" cy="1096963"/>
          </a:xfrm>
        </p:spPr>
        <p:txBody>
          <a:bodyPr/>
          <a:lstStyle/>
          <a:p>
            <a:pPr eaLnBrk="1" hangingPunct="1"/>
            <a:r>
              <a:rPr lang="en-US" dirty="0" smtClean="0">
                <a:ea typeface="Arial" pitchFamily="84" charset="0"/>
                <a:cs typeface="Arial" pitchFamily="84" charset="0"/>
              </a:rPr>
              <a:t>5. Other Medicare Plans</a:t>
            </a:r>
          </a:p>
        </p:txBody>
      </p:sp>
    </p:spTree>
    <p:custDataLst>
      <p:tags r:id="rId1"/>
    </p:custData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p:nvPr>
        </p:nvSpPr>
        <p:spPr/>
        <p:txBody>
          <a:bodyPr/>
          <a:lstStyle/>
          <a:p>
            <a:pPr eaLnBrk="1" hangingPunct="1"/>
            <a:r>
              <a:rPr lang="en-US" dirty="0" smtClean="0">
                <a:ea typeface="Arial" pitchFamily="84" charset="0"/>
                <a:cs typeface="Arial" pitchFamily="84" charset="0"/>
              </a:rPr>
              <a:t>Other Medicare Plans</a:t>
            </a:r>
          </a:p>
        </p:txBody>
      </p:sp>
      <p:sp>
        <p:nvSpPr>
          <p:cNvPr id="61442" name="Rectangle 3"/>
          <p:cNvSpPr>
            <a:spLocks noGrp="1" noChangeArrowheads="1"/>
          </p:cNvSpPr>
          <p:nvPr>
            <p:ph idx="1"/>
          </p:nvPr>
        </p:nvSpPr>
        <p:spPr>
          <a:xfrm>
            <a:off x="457200" y="1371600"/>
            <a:ext cx="8382000" cy="4754563"/>
          </a:xfrm>
        </p:spPr>
        <p:txBody>
          <a:bodyPr/>
          <a:lstStyle/>
          <a:p>
            <a:pPr eaLnBrk="1" hangingPunct="1"/>
            <a:r>
              <a:rPr lang="en-US" dirty="0" smtClean="0"/>
              <a:t>Not part of Medicare Advantage</a:t>
            </a:r>
          </a:p>
          <a:p>
            <a:pPr eaLnBrk="1" hangingPunct="1"/>
            <a:r>
              <a:rPr lang="en-US" dirty="0" smtClean="0"/>
              <a:t>Still part of Medicare</a:t>
            </a:r>
          </a:p>
          <a:p>
            <a:pPr eaLnBrk="1" hangingPunct="1"/>
            <a:r>
              <a:rPr lang="en-US" dirty="0" smtClean="0"/>
              <a:t>Some provide Part A and/or Part B coverage </a:t>
            </a:r>
          </a:p>
          <a:p>
            <a:pPr eaLnBrk="1" hangingPunct="1"/>
            <a:r>
              <a:rPr lang="en-US" dirty="0" smtClean="0"/>
              <a:t>Some provide Part D coverage</a:t>
            </a:r>
          </a:p>
          <a:p>
            <a:pPr eaLnBrk="1" hangingPunct="1"/>
            <a:r>
              <a:rPr lang="en-US" dirty="0" smtClean="0"/>
              <a:t>They include</a:t>
            </a:r>
          </a:p>
          <a:p>
            <a:pPr marL="741363" lvl="1" indent="-276225" eaLnBrk="1" hangingPunct="1"/>
            <a:r>
              <a:rPr lang="en-US" dirty="0" smtClean="0"/>
              <a:t>Medicare Cost Plans</a:t>
            </a:r>
          </a:p>
          <a:p>
            <a:pPr marL="741363" lvl="1" indent="-276225" eaLnBrk="1" hangingPunct="1"/>
            <a:r>
              <a:rPr lang="en-US" dirty="0"/>
              <a:t>Medicare Innovation </a:t>
            </a:r>
            <a:r>
              <a:rPr lang="en-US" dirty="0" smtClean="0"/>
              <a:t>Projects</a:t>
            </a:r>
          </a:p>
          <a:p>
            <a:pPr marL="741363" lvl="1" indent="-276225" eaLnBrk="1" hangingPunct="1"/>
            <a:r>
              <a:rPr lang="en-US" dirty="0" smtClean="0"/>
              <a:t>Programs of All-inclusive Care for the Elderly (PACE)</a:t>
            </a:r>
          </a:p>
        </p:txBody>
      </p:sp>
      <p:sp>
        <p:nvSpPr>
          <p:cNvPr id="61443"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61444"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61445"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F51A1A7-0CFF-4EEE-B7CC-D94F37249F6A}" type="slidenum">
              <a:rPr lang="en-US">
                <a:ea typeface="Arial" pitchFamily="84" charset="0"/>
                <a:cs typeface="Arial" pitchFamily="84" charset="0"/>
              </a:rPr>
              <a:pPr fontAlgn="base">
                <a:spcBef>
                  <a:spcPct val="0"/>
                </a:spcBef>
                <a:spcAft>
                  <a:spcPct val="0"/>
                </a:spcAft>
              </a:pPr>
              <a:t>29</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12290"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a:ea typeface="ＭＳ Ｐゴシック" pitchFamily="84" charset="-128"/>
                <a:cs typeface="ＭＳ Ｐゴシック" pitchFamily="84" charset="-128"/>
              </a:rPr>
              <a:t>Medicare Advantage Plans and Other Medicare Plans</a:t>
            </a:r>
          </a:p>
          <a:p>
            <a:pPr fontAlgn="base">
              <a:spcBef>
                <a:spcPct val="0"/>
              </a:spcBef>
              <a:spcAft>
                <a:spcPct val="0"/>
              </a:spcAft>
              <a:defRPr/>
            </a:pPr>
            <a:endParaRPr lang="en-US" dirty="0">
              <a:latin typeface="Arial" pitchFamily="84" charset="0"/>
              <a:ea typeface="Arial" pitchFamily="84" charset="0"/>
              <a:cs typeface="Arial" pitchFamily="84" charset="0"/>
            </a:endParaRPr>
          </a:p>
        </p:txBody>
      </p:sp>
      <p:sp>
        <p:nvSpPr>
          <p:cNvPr id="12291" name="Slide Number Placeholder 6"/>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CB61DBD-0AD1-4271-93E6-56FE5DD7F919}" type="slidenum">
              <a:rPr lang="en-US">
                <a:ea typeface="ＭＳ Ｐゴシック" pitchFamily="84" charset="-128"/>
                <a:cs typeface="ＭＳ Ｐゴシック" pitchFamily="84" charset="-128"/>
              </a:rPr>
              <a:pPr fontAlgn="base">
                <a:spcBef>
                  <a:spcPct val="0"/>
                </a:spcBef>
                <a:spcAft>
                  <a:spcPct val="0"/>
                </a:spcAft>
                <a:defRPr/>
              </a:pPr>
              <a:t>3</a:t>
            </a:fld>
            <a:endParaRPr lang="en-US" dirty="0">
              <a:ea typeface="ＭＳ Ｐゴシック" pitchFamily="84" charset="-128"/>
              <a:cs typeface="ＭＳ Ｐゴシック" pitchFamily="84" charset="-128"/>
            </a:endParaRPr>
          </a:p>
        </p:txBody>
      </p:sp>
      <p:sp>
        <p:nvSpPr>
          <p:cNvPr id="12292" name="Content Placeholder 2"/>
          <p:cNvSpPr>
            <a:spLocks noGrp="1"/>
          </p:cNvSpPr>
          <p:nvPr>
            <p:ph idx="1"/>
          </p:nvPr>
        </p:nvSpPr>
        <p:spPr/>
        <p:txBody>
          <a:bodyPr/>
          <a:lstStyle/>
          <a:p>
            <a:pPr marL="514350" indent="-514350" eaLnBrk="1" hangingPunct="1">
              <a:spcBef>
                <a:spcPts val="600"/>
              </a:spcBef>
              <a:buFont typeface="Calibri" pitchFamily="84" charset="0"/>
              <a:buAutoNum type="arabicPeriod"/>
            </a:pPr>
            <a:r>
              <a:rPr lang="en-US" sz="3200" dirty="0" smtClean="0"/>
              <a:t>Medicare Advantage (MA) Plan Overview</a:t>
            </a:r>
          </a:p>
          <a:p>
            <a:pPr marL="514350" indent="-514350" eaLnBrk="1" hangingPunct="1">
              <a:spcBef>
                <a:spcPts val="600"/>
              </a:spcBef>
              <a:buFont typeface="Calibri" pitchFamily="84" charset="0"/>
              <a:buAutoNum type="arabicPeriod"/>
            </a:pPr>
            <a:r>
              <a:rPr lang="en-US" sz="3200" dirty="0" smtClean="0"/>
              <a:t>Eligibility and Enrollment Requirements </a:t>
            </a:r>
          </a:p>
          <a:p>
            <a:pPr marL="514350" indent="-514350" eaLnBrk="1" hangingPunct="1">
              <a:spcBef>
                <a:spcPts val="600"/>
              </a:spcBef>
              <a:buFont typeface="Calibri" pitchFamily="84" charset="0"/>
              <a:buAutoNum type="arabicPeriod"/>
            </a:pPr>
            <a:r>
              <a:rPr lang="en-US" sz="3200" dirty="0" smtClean="0"/>
              <a:t>How MA Plans Work</a:t>
            </a:r>
          </a:p>
          <a:p>
            <a:pPr marL="514350" indent="-514350" eaLnBrk="1" hangingPunct="1">
              <a:spcBef>
                <a:spcPts val="600"/>
              </a:spcBef>
              <a:buFont typeface="Calibri" pitchFamily="84" charset="0"/>
              <a:buAutoNum type="arabicPeriod"/>
            </a:pPr>
            <a:r>
              <a:rPr lang="en-US" sz="3200" dirty="0" smtClean="0"/>
              <a:t>Types of MA Plans</a:t>
            </a:r>
          </a:p>
          <a:p>
            <a:pPr marL="514350" indent="-514350" eaLnBrk="1" hangingPunct="1">
              <a:spcBef>
                <a:spcPts val="600"/>
              </a:spcBef>
              <a:buFont typeface="Calibri" pitchFamily="84" charset="0"/>
              <a:buAutoNum type="arabicPeriod"/>
            </a:pPr>
            <a:r>
              <a:rPr lang="en-US" sz="3200" dirty="0" smtClean="0"/>
              <a:t>Other Medicare Plans</a:t>
            </a:r>
          </a:p>
          <a:p>
            <a:pPr marL="514350" indent="-514350" eaLnBrk="1" hangingPunct="1">
              <a:spcBef>
                <a:spcPts val="600"/>
              </a:spcBef>
              <a:buFont typeface="Calibri" pitchFamily="84" charset="0"/>
              <a:buAutoNum type="arabicPeriod"/>
            </a:pPr>
            <a:r>
              <a:rPr lang="en-US" sz="3200" dirty="0" smtClean="0"/>
              <a:t>Rights, Protections, and Appeals</a:t>
            </a:r>
          </a:p>
          <a:p>
            <a:pPr marL="514350" indent="-514350" eaLnBrk="1" hangingPunct="1">
              <a:spcBef>
                <a:spcPts val="600"/>
              </a:spcBef>
              <a:buFont typeface="Calibri" pitchFamily="84" charset="0"/>
              <a:buAutoNum type="arabicPeriod"/>
            </a:pPr>
            <a:r>
              <a:rPr lang="en-US" sz="3200" dirty="0" smtClean="0"/>
              <a:t>Medicare Marketing Guidelines (MMG)</a:t>
            </a:r>
          </a:p>
          <a:p>
            <a:pPr marL="514350" indent="-514350" eaLnBrk="1" hangingPunct="1">
              <a:spcBef>
                <a:spcPts val="600"/>
              </a:spcBef>
              <a:buFont typeface="Calibri" pitchFamily="84" charset="0"/>
              <a:buAutoNum type="arabicPeriod"/>
            </a:pPr>
            <a:r>
              <a:rPr lang="en-US" sz="3200" dirty="0" smtClean="0"/>
              <a:t>Resources for More Information</a:t>
            </a:r>
          </a:p>
        </p:txBody>
      </p:sp>
      <p:sp>
        <p:nvSpPr>
          <p:cNvPr id="12293" name="Title 1"/>
          <p:cNvSpPr>
            <a:spLocks noGrp="1"/>
          </p:cNvSpPr>
          <p:nvPr>
            <p:ph type="title"/>
          </p:nvPr>
        </p:nvSpPr>
        <p:spPr>
          <a:xfrm>
            <a:off x="457200" y="76200"/>
            <a:ext cx="8229600" cy="1096963"/>
          </a:xfrm>
        </p:spPr>
        <p:txBody>
          <a:bodyPr/>
          <a:lstStyle/>
          <a:p>
            <a:pPr eaLnBrk="1" hangingPunct="1"/>
            <a:r>
              <a:rPr lang="en-US" dirty="0" smtClean="0">
                <a:ea typeface="Arial" pitchFamily="84" charset="0"/>
                <a:cs typeface="Arial" pitchFamily="84" charset="0"/>
              </a:rPr>
              <a:t>Lessons</a:t>
            </a:r>
          </a:p>
        </p:txBody>
      </p:sp>
    </p:spTree>
    <p:custDataLst>
      <p:tags r:id="rId1"/>
    </p:custData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p:txBody>
          <a:bodyPr/>
          <a:lstStyle/>
          <a:p>
            <a:pPr eaLnBrk="1" hangingPunct="1"/>
            <a:r>
              <a:rPr lang="en-US" dirty="0" smtClean="0">
                <a:ea typeface="Arial" pitchFamily="84" charset="0"/>
                <a:cs typeface="Arial" pitchFamily="84" charset="0"/>
              </a:rPr>
              <a:t>Medicare Cost Plans</a:t>
            </a:r>
          </a:p>
        </p:txBody>
      </p:sp>
      <p:sp>
        <p:nvSpPr>
          <p:cNvPr id="63490" name="Rectangle 3"/>
          <p:cNvSpPr>
            <a:spLocks noGrp="1" noChangeArrowheads="1"/>
          </p:cNvSpPr>
          <p:nvPr>
            <p:ph idx="1"/>
          </p:nvPr>
        </p:nvSpPr>
        <p:spPr>
          <a:xfrm>
            <a:off x="457200" y="1371600"/>
            <a:ext cx="8382000" cy="4754563"/>
          </a:xfrm>
        </p:spPr>
        <p:txBody>
          <a:bodyPr/>
          <a:lstStyle/>
          <a:p>
            <a:pPr marL="344488" indent="-344488" eaLnBrk="1" hangingPunct="1"/>
            <a:r>
              <a:rPr lang="en-US" dirty="0" smtClean="0"/>
              <a:t>Available in limited areas</a:t>
            </a:r>
          </a:p>
          <a:p>
            <a:pPr marL="344488" indent="-344488" eaLnBrk="1" hangingPunct="1"/>
            <a:r>
              <a:rPr lang="en-US" dirty="0" smtClean="0"/>
              <a:t>Must have Part B to join</a:t>
            </a:r>
          </a:p>
          <a:p>
            <a:pPr marL="344488" indent="-344488" eaLnBrk="1" hangingPunct="1"/>
            <a:r>
              <a:rPr lang="en-US" dirty="0" smtClean="0"/>
              <a:t>Can see a non-network provider</a:t>
            </a:r>
          </a:p>
          <a:p>
            <a:pPr marL="741363" lvl="1" indent="-276225" eaLnBrk="1" hangingPunct="1"/>
            <a:r>
              <a:rPr lang="en-US" dirty="0" smtClean="0"/>
              <a:t>Services covered under Original Medicare</a:t>
            </a:r>
          </a:p>
          <a:p>
            <a:pPr marL="344488" indent="-344488" eaLnBrk="1" hangingPunct="1"/>
            <a:r>
              <a:rPr lang="en-US" dirty="0" smtClean="0"/>
              <a:t>Join anytime new members being accepted</a:t>
            </a:r>
          </a:p>
          <a:p>
            <a:pPr marL="344488" indent="-344488" eaLnBrk="1" hangingPunct="1"/>
            <a:r>
              <a:rPr lang="en-US" dirty="0" smtClean="0"/>
              <a:t>Leave any time and return to Original Medicare</a:t>
            </a:r>
          </a:p>
          <a:p>
            <a:pPr marL="344488" indent="-344488" eaLnBrk="1" hangingPunct="1"/>
            <a:r>
              <a:rPr lang="en-US" dirty="0" smtClean="0"/>
              <a:t>Get Medicare prescription drug coverage </a:t>
            </a:r>
          </a:p>
          <a:p>
            <a:pPr marL="741363" lvl="1" indent="-276225" eaLnBrk="1" hangingPunct="1"/>
            <a:r>
              <a:rPr lang="en-US" dirty="0" smtClean="0"/>
              <a:t>From the plan (if offered)</a:t>
            </a:r>
          </a:p>
          <a:p>
            <a:pPr marL="741363" lvl="1" indent="-276225" eaLnBrk="1" hangingPunct="1"/>
            <a:r>
              <a:rPr lang="en-US" dirty="0" smtClean="0"/>
              <a:t>Join a separate Medicare prescription drug plan</a:t>
            </a:r>
          </a:p>
        </p:txBody>
      </p:sp>
      <p:sp>
        <p:nvSpPr>
          <p:cNvPr id="63491"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63492"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63493"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8DA6735-1A06-4AE3-B906-A2C740F7BDC4}" type="slidenum">
              <a:rPr lang="en-US">
                <a:ea typeface="Arial" pitchFamily="84" charset="0"/>
                <a:cs typeface="Arial" pitchFamily="84" charset="0"/>
              </a:rPr>
              <a:pPr fontAlgn="base">
                <a:spcBef>
                  <a:spcPct val="0"/>
                </a:spcBef>
                <a:spcAft>
                  <a:spcPct val="0"/>
                </a:spcAft>
              </a:pPr>
              <a:t>30</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ChangeArrowheads="1"/>
          </p:cNvSpPr>
          <p:nvPr>
            <p:ph type="title"/>
          </p:nvPr>
        </p:nvSpPr>
        <p:spPr/>
        <p:txBody>
          <a:bodyPr/>
          <a:lstStyle/>
          <a:p>
            <a:pPr eaLnBrk="1" hangingPunct="1"/>
            <a:r>
              <a:rPr lang="en-US" dirty="0" smtClean="0"/>
              <a:t>Innovation Projects</a:t>
            </a:r>
            <a:r>
              <a:rPr lang="en-US" dirty="0" smtClean="0">
                <a:ea typeface="Arial" pitchFamily="84" charset="0"/>
                <a:cs typeface="Arial" pitchFamily="84" charset="0"/>
              </a:rPr>
              <a:t> and Pilot Programs</a:t>
            </a:r>
          </a:p>
        </p:txBody>
      </p:sp>
      <p:sp>
        <p:nvSpPr>
          <p:cNvPr id="65538" name="Rectangle 3"/>
          <p:cNvSpPr>
            <a:spLocks noGrp="1" noChangeArrowheads="1"/>
          </p:cNvSpPr>
          <p:nvPr>
            <p:ph idx="1"/>
          </p:nvPr>
        </p:nvSpPr>
        <p:spPr>
          <a:xfrm>
            <a:off x="457200" y="1371600"/>
            <a:ext cx="8305800" cy="4754563"/>
          </a:xfrm>
        </p:spPr>
        <p:txBody>
          <a:bodyPr/>
          <a:lstStyle/>
          <a:p>
            <a:pPr eaLnBrk="1" hangingPunct="1"/>
            <a:r>
              <a:rPr lang="en-US" dirty="0" smtClean="0"/>
              <a:t>Special projects that test improvements</a:t>
            </a:r>
          </a:p>
          <a:p>
            <a:pPr marL="741363" lvl="1" indent="-276225" eaLnBrk="1" hangingPunct="1"/>
            <a:r>
              <a:rPr lang="en-US" dirty="0" smtClean="0"/>
              <a:t>Medicare coverage</a:t>
            </a:r>
          </a:p>
          <a:p>
            <a:pPr marL="741363" lvl="1" indent="-276225" eaLnBrk="1" hangingPunct="1"/>
            <a:r>
              <a:rPr lang="en-US" dirty="0" smtClean="0"/>
              <a:t>Payment</a:t>
            </a:r>
          </a:p>
          <a:p>
            <a:pPr marL="741363" lvl="1" indent="-276225" eaLnBrk="1" hangingPunct="1"/>
            <a:r>
              <a:rPr lang="en-US" dirty="0" smtClean="0"/>
              <a:t>Quality of care</a:t>
            </a:r>
          </a:p>
          <a:p>
            <a:pPr eaLnBrk="1" hangingPunct="1"/>
            <a:r>
              <a:rPr lang="en-US" dirty="0" smtClean="0"/>
              <a:t>Eligibility usually limited</a:t>
            </a:r>
          </a:p>
          <a:p>
            <a:pPr marL="758825" lvl="1" indent="-293688" eaLnBrk="1" hangingPunct="1"/>
            <a:r>
              <a:rPr lang="en-US" dirty="0" smtClean="0"/>
              <a:t>Specific group of people or specific area of country</a:t>
            </a:r>
          </a:p>
          <a:p>
            <a:pPr eaLnBrk="1" hangingPunct="1"/>
            <a:r>
              <a:rPr lang="en-US" dirty="0" smtClean="0"/>
              <a:t>Examples of how they help shape Medicare</a:t>
            </a:r>
          </a:p>
          <a:p>
            <a:pPr marL="747713" lvl="1" eaLnBrk="1" hangingPunct="1"/>
            <a:r>
              <a:rPr lang="en-US" dirty="0" smtClean="0"/>
              <a:t>MA Plan for End-Stage Renal Disease patients</a:t>
            </a:r>
          </a:p>
          <a:p>
            <a:pPr marL="747713" lvl="1" eaLnBrk="1" hangingPunct="1"/>
            <a:r>
              <a:rPr lang="en-US" dirty="0" smtClean="0"/>
              <a:t>New Medicare preventive services</a:t>
            </a:r>
          </a:p>
        </p:txBody>
      </p:sp>
      <p:sp>
        <p:nvSpPr>
          <p:cNvPr id="65539"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65540"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65541"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96A952E-BF3B-4776-AA74-7341C4BD02A2}" type="slidenum">
              <a:rPr lang="en-US">
                <a:ea typeface="Arial" pitchFamily="84" charset="0"/>
                <a:cs typeface="Arial" pitchFamily="84" charset="0"/>
              </a:rPr>
              <a:pPr fontAlgn="base">
                <a:spcBef>
                  <a:spcPct val="0"/>
                </a:spcBef>
                <a:spcAft>
                  <a:spcPct val="0"/>
                </a:spcAft>
              </a:pPr>
              <a:t>31</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ChangeArrowheads="1"/>
          </p:cNvSpPr>
          <p:nvPr>
            <p:ph type="title"/>
          </p:nvPr>
        </p:nvSpPr>
        <p:spPr/>
        <p:txBody>
          <a:bodyPr/>
          <a:lstStyle/>
          <a:p>
            <a:pPr eaLnBrk="1" hangingPunct="1"/>
            <a:r>
              <a:rPr lang="en-US" dirty="0" smtClean="0">
                <a:ea typeface="Arial" pitchFamily="84" charset="0"/>
                <a:cs typeface="Arial" pitchFamily="84" charset="0"/>
              </a:rPr>
              <a:t>Medicare PACE Plans</a:t>
            </a:r>
          </a:p>
        </p:txBody>
      </p:sp>
      <p:sp>
        <p:nvSpPr>
          <p:cNvPr id="67586" name="Rectangle 3"/>
          <p:cNvSpPr>
            <a:spLocks noGrp="1" noChangeArrowheads="1"/>
          </p:cNvSpPr>
          <p:nvPr>
            <p:ph idx="1"/>
          </p:nvPr>
        </p:nvSpPr>
        <p:spPr/>
        <p:txBody>
          <a:bodyPr/>
          <a:lstStyle/>
          <a:p>
            <a:pPr eaLnBrk="1" hangingPunct="1"/>
            <a:r>
              <a:rPr lang="en-US" dirty="0" smtClean="0"/>
              <a:t>Programs of All-inclusive Care for the Elderly</a:t>
            </a:r>
          </a:p>
          <a:p>
            <a:pPr eaLnBrk="1" hangingPunct="1"/>
            <a:r>
              <a:rPr lang="en-US" dirty="0" smtClean="0"/>
              <a:t>Combine services for frail elderly people</a:t>
            </a:r>
          </a:p>
          <a:p>
            <a:pPr marL="741363" lvl="1" indent="-276225" eaLnBrk="1" hangingPunct="1"/>
            <a:r>
              <a:rPr lang="en-US" dirty="0" smtClean="0"/>
              <a:t>Medical, social, and long-term care services</a:t>
            </a:r>
          </a:p>
          <a:p>
            <a:pPr marL="741363" lvl="1" indent="-276225" eaLnBrk="1" hangingPunct="1"/>
            <a:r>
              <a:rPr lang="en-US" dirty="0" smtClean="0"/>
              <a:t>Include prescription drug coverage</a:t>
            </a:r>
          </a:p>
          <a:p>
            <a:pPr eaLnBrk="1" hangingPunct="1"/>
            <a:r>
              <a:rPr lang="en-US" dirty="0" smtClean="0"/>
              <a:t>Alternative to nursing home care</a:t>
            </a:r>
          </a:p>
          <a:p>
            <a:pPr eaLnBrk="1" hangingPunct="1"/>
            <a:r>
              <a:rPr lang="en-US" dirty="0" smtClean="0"/>
              <a:t>Only in states that offer it under Medicaid</a:t>
            </a:r>
          </a:p>
          <a:p>
            <a:pPr eaLnBrk="1" hangingPunct="1"/>
            <a:r>
              <a:rPr lang="en-US" dirty="0" smtClean="0"/>
              <a:t>Qualifications vary from state to state</a:t>
            </a:r>
          </a:p>
          <a:p>
            <a:pPr marL="723900" lvl="1" indent="-258763" eaLnBrk="1" hangingPunct="1"/>
            <a:r>
              <a:rPr lang="en-US" dirty="0" smtClean="0"/>
              <a:t>Contact state Medical Assistance office for information</a:t>
            </a:r>
          </a:p>
        </p:txBody>
      </p:sp>
      <p:sp>
        <p:nvSpPr>
          <p:cNvPr id="67587"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67588"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67589"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CC92C88-A4BD-4E66-AF9A-3CE1CAC6F92C}" type="slidenum">
              <a:rPr lang="en-US">
                <a:ea typeface="Arial" pitchFamily="84" charset="0"/>
                <a:cs typeface="Arial" pitchFamily="84" charset="0"/>
              </a:rPr>
              <a:pPr fontAlgn="base">
                <a:spcBef>
                  <a:spcPct val="0"/>
                </a:spcBef>
                <a:spcAft>
                  <a:spcPct val="0"/>
                </a:spcAft>
              </a:pPr>
              <a:t>32</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69634"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a:ea typeface="ＭＳ Ｐゴシック" pitchFamily="84" charset="-128"/>
                <a:cs typeface="ＭＳ Ｐゴシック" pitchFamily="84" charset="-128"/>
              </a:rPr>
              <a:t>Medicare Advantage Plans and Other Medicare Plans</a:t>
            </a:r>
          </a:p>
          <a:p>
            <a:pPr fontAlgn="base">
              <a:spcBef>
                <a:spcPct val="0"/>
              </a:spcBef>
              <a:spcAft>
                <a:spcPct val="0"/>
              </a:spcAft>
              <a:defRPr/>
            </a:pPr>
            <a:endParaRPr lang="en-US" dirty="0">
              <a:latin typeface="Arial" pitchFamily="84" charset="0"/>
              <a:ea typeface="Arial" pitchFamily="84" charset="0"/>
              <a:cs typeface="Arial" pitchFamily="84" charset="0"/>
            </a:endParaRPr>
          </a:p>
        </p:txBody>
      </p:sp>
      <p:sp>
        <p:nvSpPr>
          <p:cNvPr id="69635" name="Slide Number Placeholder 6"/>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72F3F2D-52AF-4258-8805-95F4703FED4F}" type="slidenum">
              <a:rPr lang="en-US">
                <a:ea typeface="ＭＳ Ｐゴシック" pitchFamily="84" charset="-128"/>
                <a:cs typeface="ＭＳ Ｐゴシック" pitchFamily="84" charset="-128"/>
              </a:rPr>
              <a:pPr fontAlgn="base">
                <a:spcBef>
                  <a:spcPct val="0"/>
                </a:spcBef>
                <a:spcAft>
                  <a:spcPct val="0"/>
                </a:spcAft>
                <a:defRPr/>
              </a:pPr>
              <a:t>33</a:t>
            </a:fld>
            <a:endParaRPr lang="en-US" dirty="0">
              <a:ea typeface="ＭＳ Ｐゴシック" pitchFamily="84" charset="-128"/>
              <a:cs typeface="ＭＳ Ｐゴシック" pitchFamily="84" charset="-128"/>
            </a:endParaRPr>
          </a:p>
        </p:txBody>
      </p:sp>
      <p:sp>
        <p:nvSpPr>
          <p:cNvPr id="69636" name="Content Placeholder 2"/>
          <p:cNvSpPr>
            <a:spLocks noGrp="1"/>
          </p:cNvSpPr>
          <p:nvPr>
            <p:ph idx="1"/>
          </p:nvPr>
        </p:nvSpPr>
        <p:spPr/>
        <p:txBody>
          <a:bodyPr/>
          <a:lstStyle/>
          <a:p>
            <a:pPr eaLnBrk="1" hangingPunct="1">
              <a:spcBef>
                <a:spcPts val="600"/>
              </a:spcBef>
            </a:pPr>
            <a:r>
              <a:rPr lang="en-US" sz="3200" dirty="0" smtClean="0">
                <a:ea typeface="Arial" pitchFamily="84" charset="0"/>
                <a:cs typeface="Arial" pitchFamily="84" charset="0"/>
              </a:rPr>
              <a:t>Guaranteed Rights and Protections</a:t>
            </a:r>
          </a:p>
          <a:p>
            <a:pPr eaLnBrk="1" hangingPunct="1">
              <a:spcBef>
                <a:spcPts val="600"/>
              </a:spcBef>
            </a:pPr>
            <a:r>
              <a:rPr lang="en-US" sz="3200" dirty="0" smtClean="0">
                <a:ea typeface="Arial" pitchFamily="84" charset="0"/>
                <a:cs typeface="Arial" pitchFamily="84" charset="0"/>
              </a:rPr>
              <a:t>Appeals </a:t>
            </a:r>
          </a:p>
          <a:p>
            <a:pPr eaLnBrk="1" hangingPunct="1">
              <a:spcBef>
                <a:spcPts val="600"/>
              </a:spcBef>
            </a:pPr>
            <a:r>
              <a:rPr lang="en-US" sz="3200" dirty="0" smtClean="0">
                <a:ea typeface="Arial" pitchFamily="84" charset="0"/>
                <a:cs typeface="Arial" pitchFamily="84" charset="0"/>
              </a:rPr>
              <a:t>Required Notices</a:t>
            </a:r>
            <a:endParaRPr lang="en-US" sz="3200" dirty="0" smtClean="0"/>
          </a:p>
          <a:p>
            <a:pPr marL="1084263" lvl="3" indent="-285750" eaLnBrk="1" hangingPunct="1">
              <a:spcBef>
                <a:spcPts val="600"/>
              </a:spcBef>
              <a:buFont typeface="Wingdings" pitchFamily="84" charset="2"/>
              <a:buNone/>
            </a:pPr>
            <a:endParaRPr lang="en-US" sz="2800" dirty="0" smtClean="0"/>
          </a:p>
          <a:p>
            <a:pPr marL="971550" lvl="1" indent="-514350" eaLnBrk="1" hangingPunct="1">
              <a:buFont typeface="Arial" pitchFamily="84" charset="0"/>
              <a:buNone/>
            </a:pPr>
            <a:endParaRPr lang="en-US" sz="2000" dirty="0" smtClean="0"/>
          </a:p>
        </p:txBody>
      </p:sp>
      <p:sp>
        <p:nvSpPr>
          <p:cNvPr id="69637" name="Title 1"/>
          <p:cNvSpPr>
            <a:spLocks noGrp="1"/>
          </p:cNvSpPr>
          <p:nvPr>
            <p:ph type="title"/>
          </p:nvPr>
        </p:nvSpPr>
        <p:spPr>
          <a:xfrm>
            <a:off x="457200" y="76200"/>
            <a:ext cx="8229600" cy="1096963"/>
          </a:xfrm>
        </p:spPr>
        <p:txBody>
          <a:bodyPr/>
          <a:lstStyle/>
          <a:p>
            <a:pPr eaLnBrk="1" hangingPunct="1"/>
            <a:r>
              <a:rPr lang="en-US" dirty="0" smtClean="0">
                <a:ea typeface="Arial" pitchFamily="84" charset="0"/>
                <a:cs typeface="Arial" pitchFamily="84" charset="0"/>
              </a:rPr>
              <a:t>6. Rights, Protections, and Appeals</a:t>
            </a:r>
          </a:p>
        </p:txBody>
      </p:sp>
    </p:spTree>
    <p:custDataLst>
      <p:tags r:id="rId1"/>
    </p:custData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ChangeArrowheads="1"/>
          </p:cNvSpPr>
          <p:nvPr>
            <p:ph type="title"/>
          </p:nvPr>
        </p:nvSpPr>
        <p:spPr/>
        <p:txBody>
          <a:bodyPr/>
          <a:lstStyle/>
          <a:p>
            <a:pPr eaLnBrk="1" hangingPunct="1"/>
            <a:r>
              <a:rPr lang="en-US" dirty="0" smtClean="0">
                <a:ea typeface="Arial" pitchFamily="84" charset="0"/>
                <a:cs typeface="Arial" pitchFamily="84" charset="0"/>
              </a:rPr>
              <a:t>Guaranteed Rights</a:t>
            </a:r>
          </a:p>
        </p:txBody>
      </p:sp>
      <p:sp>
        <p:nvSpPr>
          <p:cNvPr id="71682" name="Rectangle 3"/>
          <p:cNvSpPr>
            <a:spLocks noGrp="1" noChangeArrowheads="1"/>
          </p:cNvSpPr>
          <p:nvPr>
            <p:ph idx="1"/>
          </p:nvPr>
        </p:nvSpPr>
        <p:spPr/>
        <p:txBody>
          <a:bodyPr/>
          <a:lstStyle/>
          <a:p>
            <a:pPr marL="344488" lvl="1" indent="-344488" eaLnBrk="1" hangingPunct="1">
              <a:buFont typeface="Wingdings" pitchFamily="84" charset="2"/>
              <a:buChar char="§"/>
            </a:pPr>
            <a:r>
              <a:rPr lang="en-US" sz="3200" dirty="0" smtClean="0"/>
              <a:t>To get needed health care services </a:t>
            </a:r>
          </a:p>
          <a:p>
            <a:pPr marL="344488" lvl="1" indent="-344488" eaLnBrk="1" hangingPunct="1">
              <a:buFont typeface="Wingdings" pitchFamily="84" charset="2"/>
              <a:buChar char="§"/>
            </a:pPr>
            <a:r>
              <a:rPr lang="en-US" sz="3200" dirty="0" smtClean="0"/>
              <a:t>To receive easy-to-understand information</a:t>
            </a:r>
          </a:p>
          <a:p>
            <a:pPr marL="344488" lvl="1" indent="-344488" eaLnBrk="1" hangingPunct="1">
              <a:buFont typeface="Wingdings" pitchFamily="84" charset="2"/>
              <a:buChar char="§"/>
            </a:pPr>
            <a:r>
              <a:rPr lang="en-US" sz="3200" spc="-100" dirty="0" smtClean="0"/>
              <a:t>To have personal medical information kept private</a:t>
            </a:r>
          </a:p>
        </p:txBody>
      </p:sp>
      <p:sp>
        <p:nvSpPr>
          <p:cNvPr id="71683"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71684"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71685"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4345308-672C-4A1D-9B6E-E7E33FA257EC}" type="slidenum">
              <a:rPr lang="en-US">
                <a:ea typeface="Arial" pitchFamily="84" charset="0"/>
                <a:cs typeface="Arial" pitchFamily="84" charset="0"/>
              </a:rPr>
              <a:pPr fontAlgn="base">
                <a:spcBef>
                  <a:spcPct val="0"/>
                </a:spcBef>
                <a:spcAft>
                  <a:spcPct val="0"/>
                </a:spcAft>
              </a:pPr>
              <a:t>34</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5"/>
          <p:cNvSpPr>
            <a:spLocks noGrp="1" noChangeArrowheads="1"/>
          </p:cNvSpPr>
          <p:nvPr>
            <p:ph type="title"/>
          </p:nvPr>
        </p:nvSpPr>
        <p:spPr/>
        <p:txBody>
          <a:bodyPr/>
          <a:lstStyle/>
          <a:p>
            <a:pPr eaLnBrk="1" hangingPunct="1"/>
            <a:r>
              <a:rPr lang="en-US" dirty="0" smtClean="0"/>
              <a:t>Rights in Medicare Health Plans</a:t>
            </a:r>
          </a:p>
        </p:txBody>
      </p:sp>
      <p:sp>
        <p:nvSpPr>
          <p:cNvPr id="26630" name="Rectangle 6"/>
          <p:cNvSpPr>
            <a:spLocks noGrp="1" noChangeArrowheads="1"/>
          </p:cNvSpPr>
          <p:nvPr>
            <p:ph idx="1"/>
          </p:nvPr>
        </p:nvSpPr>
        <p:spPr/>
        <p:txBody>
          <a:bodyPr rtlCol="0">
            <a:normAutofit/>
          </a:bodyPr>
          <a:lstStyle/>
          <a:p>
            <a:pPr eaLnBrk="1" fontAlgn="auto" hangingPunct="1">
              <a:spcAft>
                <a:spcPts val="0"/>
              </a:spcAft>
              <a:buFont typeface="Wingdings" pitchFamily="2" charset="2"/>
              <a:buChar char="§"/>
              <a:defRPr/>
            </a:pPr>
            <a:r>
              <a:rPr lang="en-US" dirty="0" smtClean="0">
                <a:ea typeface="+mn-ea"/>
                <a:cs typeface="+mn-cs"/>
              </a:rPr>
              <a:t>Choice of health care providers</a:t>
            </a:r>
          </a:p>
          <a:p>
            <a:pPr eaLnBrk="1" fontAlgn="auto" hangingPunct="1">
              <a:spcAft>
                <a:spcPts val="0"/>
              </a:spcAft>
              <a:buFont typeface="Wingdings" pitchFamily="2" charset="2"/>
              <a:buChar char="§"/>
              <a:defRPr/>
            </a:pPr>
            <a:r>
              <a:rPr lang="en-US" spc="-40" dirty="0" smtClean="0">
                <a:ea typeface="+mn-ea"/>
                <a:cs typeface="+mn-cs"/>
              </a:rPr>
              <a:t>Access to health care providers (treatment plan)</a:t>
            </a:r>
          </a:p>
          <a:p>
            <a:pPr eaLnBrk="1" fontAlgn="auto" hangingPunct="1">
              <a:spcAft>
                <a:spcPts val="0"/>
              </a:spcAft>
              <a:buFont typeface="Wingdings" pitchFamily="2" charset="2"/>
              <a:buChar char="§"/>
              <a:defRPr/>
            </a:pPr>
            <a:r>
              <a:rPr lang="en-US" dirty="0" smtClean="0">
                <a:ea typeface="+mn-ea"/>
                <a:cs typeface="+mn-cs"/>
              </a:rPr>
              <a:t>Know how your doctors are paid</a:t>
            </a:r>
          </a:p>
          <a:p>
            <a:pPr eaLnBrk="1" fontAlgn="auto" hangingPunct="1">
              <a:spcAft>
                <a:spcPts val="0"/>
              </a:spcAft>
              <a:buFont typeface="Wingdings" pitchFamily="2" charset="2"/>
              <a:buChar char="§"/>
              <a:defRPr/>
            </a:pPr>
            <a:r>
              <a:rPr lang="en-US" dirty="0" smtClean="0">
                <a:ea typeface="+mn-ea"/>
                <a:cs typeface="+mn-cs"/>
              </a:rPr>
              <a:t>Fair, efficient, and timely appeals process</a:t>
            </a:r>
          </a:p>
          <a:p>
            <a:pPr eaLnBrk="1" fontAlgn="auto" hangingPunct="1">
              <a:spcAft>
                <a:spcPts val="0"/>
              </a:spcAft>
              <a:buFont typeface="Wingdings" pitchFamily="2" charset="2"/>
              <a:buChar char="§"/>
              <a:defRPr/>
            </a:pPr>
            <a:r>
              <a:rPr lang="en-US" dirty="0" smtClean="0">
                <a:ea typeface="+mn-ea"/>
                <a:cs typeface="+mn-cs"/>
              </a:rPr>
              <a:t>Grievance process</a:t>
            </a:r>
          </a:p>
          <a:p>
            <a:pPr eaLnBrk="1" fontAlgn="auto" hangingPunct="1">
              <a:spcAft>
                <a:spcPts val="0"/>
              </a:spcAft>
              <a:buFont typeface="Wingdings" pitchFamily="2" charset="2"/>
              <a:buChar char="§"/>
              <a:defRPr/>
            </a:pPr>
            <a:r>
              <a:rPr lang="en-US" dirty="0" smtClean="0">
                <a:ea typeface="+mn-ea"/>
                <a:cs typeface="+mn-cs"/>
              </a:rPr>
              <a:t>Coverage/payment information before service</a:t>
            </a:r>
          </a:p>
          <a:p>
            <a:pPr eaLnBrk="1" fontAlgn="auto" hangingPunct="1">
              <a:spcAft>
                <a:spcPts val="0"/>
              </a:spcAft>
              <a:buFont typeface="Wingdings" pitchFamily="2" charset="2"/>
              <a:buChar char="§"/>
              <a:defRPr/>
            </a:pPr>
            <a:r>
              <a:rPr lang="en-US" dirty="0" smtClean="0">
                <a:ea typeface="+mn-ea"/>
                <a:cs typeface="+mn-cs"/>
              </a:rPr>
              <a:t>Privacy of personal health information</a:t>
            </a:r>
          </a:p>
        </p:txBody>
      </p:sp>
      <p:sp>
        <p:nvSpPr>
          <p:cNvPr id="73731" name="Date Placeholder 4"/>
          <p:cNvSpPr>
            <a:spLocks noGrp="1" noChangeArrowheads="1"/>
          </p:cNvSpPr>
          <p:nvPr>
            <p:ph type="dt"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ea typeface="ＭＳ Ｐゴシック" pitchFamily="84" charset="-128"/>
                <a:cs typeface="ＭＳ Ｐゴシック" pitchFamily="84" charset="-128"/>
              </a:rPr>
              <a:t>04/02/2012</a:t>
            </a:r>
            <a:endParaRPr lang="en-US" dirty="0">
              <a:ea typeface="ＭＳ Ｐゴシック" pitchFamily="84" charset="-128"/>
              <a:cs typeface="ＭＳ Ｐゴシック" pitchFamily="84" charset="-128"/>
            </a:endParaRPr>
          </a:p>
        </p:txBody>
      </p:sp>
      <p:sp>
        <p:nvSpPr>
          <p:cNvPr id="73732" name="Footer Placeholder 6"/>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73733" name="Rectangle 6"/>
          <p:cNvSpPr>
            <a:spLocks noGrp="1" noChangeArrowheads="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4536AF5-DF4D-401B-A5A3-273F336985DA}" type="slidenum">
              <a:rPr lang="en-US">
                <a:ea typeface="ＭＳ Ｐゴシック" pitchFamily="84" charset="-128"/>
                <a:cs typeface="ＭＳ Ｐゴシック" pitchFamily="84" charset="-128"/>
              </a:rPr>
              <a:pPr fontAlgn="base">
                <a:spcBef>
                  <a:spcPct val="0"/>
                </a:spcBef>
                <a:spcAft>
                  <a:spcPct val="0"/>
                </a:spcAft>
                <a:defRPr/>
              </a:pPr>
              <a:t>35</a:t>
            </a:fld>
            <a:endParaRPr lang="en-US" dirty="0">
              <a:ea typeface="ＭＳ Ｐゴシック" pitchFamily="84" charset="-128"/>
              <a:cs typeface="ＭＳ Ｐゴシック" pitchFamily="84" charset="-128"/>
            </a:endParaRPr>
          </a:p>
        </p:txBody>
      </p:sp>
      <p:sp>
        <p:nvSpPr>
          <p:cNvPr id="73734" name="Date Placeholder 3"/>
          <p:cNvSpPr txBox="1">
            <a:spLocks noGrp="1"/>
          </p:cNvSpPr>
          <p:nvPr/>
        </p:nvSpPr>
        <p:spPr bwMode="auto">
          <a:xfrm>
            <a:off x="457200" y="6245225"/>
            <a:ext cx="2133600" cy="476250"/>
          </a:xfrm>
          <a:prstGeom prst="rect">
            <a:avLst/>
          </a:prstGeom>
          <a:noFill/>
          <a:ln w="9525">
            <a:noFill/>
            <a:miter lim="800000"/>
            <a:headEnd/>
            <a:tailEnd/>
          </a:ln>
        </p:spPr>
        <p:txBody>
          <a:bodyPr>
            <a:prstTxWarp prst="textNoShape">
              <a:avLst/>
            </a:prstTxWarp>
          </a:bodyPr>
          <a:lstStyle/>
          <a:p>
            <a:endParaRPr lang="en-US" sz="1400" dirty="0">
              <a:latin typeface="Calibri"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ChangeArrowheads="1"/>
          </p:cNvSpPr>
          <p:nvPr>
            <p:ph type="title"/>
          </p:nvPr>
        </p:nvSpPr>
        <p:spPr/>
        <p:txBody>
          <a:bodyPr/>
          <a:lstStyle/>
          <a:p>
            <a:pPr eaLnBrk="1" hangingPunct="1"/>
            <a:r>
              <a:rPr lang="en-US" dirty="0" smtClean="0">
                <a:ea typeface="Arial" pitchFamily="84" charset="0"/>
                <a:cs typeface="Arial" pitchFamily="84" charset="0"/>
              </a:rPr>
              <a:t>Appeals in Medicare Advantage Plans</a:t>
            </a:r>
          </a:p>
        </p:txBody>
      </p:sp>
      <p:sp>
        <p:nvSpPr>
          <p:cNvPr id="75778" name="Rectangle 3"/>
          <p:cNvSpPr>
            <a:spLocks noGrp="1" noChangeArrowheads="1"/>
          </p:cNvSpPr>
          <p:nvPr>
            <p:ph idx="1"/>
          </p:nvPr>
        </p:nvSpPr>
        <p:spPr/>
        <p:txBody>
          <a:bodyPr/>
          <a:lstStyle/>
          <a:p>
            <a:pPr marL="287338" indent="-287338" eaLnBrk="1" hangingPunct="1"/>
            <a:r>
              <a:rPr lang="en-US" dirty="0" smtClean="0"/>
              <a:t>Plan must say in writing how to appeal if it</a:t>
            </a:r>
          </a:p>
          <a:p>
            <a:pPr marL="741363" lvl="1" indent="-276225" eaLnBrk="1" hangingPunct="1"/>
            <a:r>
              <a:rPr lang="en-US" dirty="0" smtClean="0"/>
              <a:t>Will not pay for a service</a:t>
            </a:r>
          </a:p>
          <a:p>
            <a:pPr marL="741363" lvl="1" indent="-276225" eaLnBrk="1" hangingPunct="1"/>
            <a:r>
              <a:rPr lang="en-US" dirty="0" smtClean="0"/>
              <a:t>Does not allow a service</a:t>
            </a:r>
          </a:p>
          <a:p>
            <a:pPr marL="741363" lvl="1" indent="-276225" eaLnBrk="1" hangingPunct="1"/>
            <a:r>
              <a:rPr lang="en-US" dirty="0" smtClean="0"/>
              <a:t>Stops or reduces course of treatment</a:t>
            </a:r>
          </a:p>
          <a:p>
            <a:pPr marL="287338" indent="-287338" eaLnBrk="1" hangingPunct="1"/>
            <a:r>
              <a:rPr lang="en-US" sz="2800" dirty="0" smtClean="0"/>
              <a:t>Can ask for fast (expedited) decision</a:t>
            </a:r>
          </a:p>
          <a:p>
            <a:pPr marL="741363" lvl="1" indent="-276225" eaLnBrk="1" hangingPunct="1"/>
            <a:r>
              <a:rPr lang="en-US" dirty="0" smtClean="0"/>
              <a:t>Plan must decide within 72 hours</a:t>
            </a:r>
          </a:p>
          <a:p>
            <a:pPr marL="287338" indent="-287338" eaLnBrk="1" hangingPunct="1"/>
            <a:r>
              <a:rPr lang="en-US" sz="2800" dirty="0" smtClean="0"/>
              <a:t>See plan membership materials</a:t>
            </a:r>
          </a:p>
          <a:p>
            <a:pPr marL="741363" lvl="1" indent="-276225" eaLnBrk="1" hangingPunct="1"/>
            <a:r>
              <a:rPr lang="en-US" dirty="0" smtClean="0"/>
              <a:t>Instructions on how to file an appeal or grievance</a:t>
            </a:r>
          </a:p>
        </p:txBody>
      </p:sp>
      <p:sp>
        <p:nvSpPr>
          <p:cNvPr id="75779"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75780"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75781"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22528CD-8329-4556-A10B-9FB13B6405C9}" type="slidenum">
              <a:rPr lang="en-US">
                <a:ea typeface="Arial" pitchFamily="84" charset="0"/>
                <a:cs typeface="Arial" pitchFamily="84" charset="0"/>
              </a:rPr>
              <a:pPr fontAlgn="base">
                <a:spcBef>
                  <a:spcPct val="0"/>
                </a:spcBef>
                <a:spcAft>
                  <a:spcPct val="0"/>
                </a:spcAft>
              </a:pPr>
              <a:t>36</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8" name="Rectangle 2"/>
          <p:cNvSpPr>
            <a:spLocks noGrp="1" noChangeArrowheads="1"/>
          </p:cNvSpPr>
          <p:nvPr>
            <p:ph type="title"/>
          </p:nvPr>
        </p:nvSpPr>
        <p:spPr/>
        <p:txBody>
          <a:bodyPr>
            <a:noAutofit/>
          </a:bodyPr>
          <a:lstStyle/>
          <a:p>
            <a:r>
              <a:rPr lang="en-US" dirty="0" smtClean="0">
                <a:cs typeface="Arial" charset="0"/>
              </a:rPr>
              <a:t>Medicare Part C Appeals Process</a:t>
            </a:r>
          </a:p>
        </p:txBody>
      </p:sp>
      <p:pic>
        <p:nvPicPr>
          <p:cNvPr id="14" name="Content Placeholder 13" descr="Image of Medicare Part C Appeals Process chart."/>
          <p:cNvPicPr>
            <a:picLocks noGrp="1" noChangeAspect="1"/>
          </p:cNvPicPr>
          <p:nvPr>
            <p:ph idx="1"/>
          </p:nvPr>
        </p:nvPicPr>
        <p:blipFill>
          <a:blip r:embed="rId3" cstate="print"/>
          <a:stretch>
            <a:fillRect/>
          </a:stretch>
        </p:blipFill>
        <p:spPr>
          <a:xfrm>
            <a:off x="5334000" y="1447800"/>
            <a:ext cx="3512127" cy="4705004"/>
          </a:xfrm>
        </p:spPr>
      </p:pic>
      <p:sp>
        <p:nvSpPr>
          <p:cNvPr id="28674" name="Date Placeholder 3"/>
          <p:cNvSpPr>
            <a:spLocks noGrp="1"/>
          </p:cNvSpPr>
          <p:nvPr>
            <p:ph type="dt" sz="half" idx="10"/>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04/02/2012</a:t>
            </a:r>
            <a:endParaRPr lang="en-US" dirty="0">
              <a:latin typeface="Arial" charset="0"/>
              <a:cs typeface="Arial" charset="0"/>
            </a:endParaRPr>
          </a:p>
        </p:txBody>
      </p:sp>
      <p:sp>
        <p:nvSpPr>
          <p:cNvPr id="28675" name="Footer Placeholder 4"/>
          <p:cNvSpPr>
            <a:spLocks noGrp="1"/>
          </p:cNvSpPr>
          <p:nvPr>
            <p:ph type="ftr" sz="quarter" idx="11"/>
          </p:nvPr>
        </p:nvSpPr>
        <p:spPr bwMode="auto">
          <a:xfrm>
            <a:off x="2514600" y="6340475"/>
            <a:ext cx="3886200" cy="365125"/>
          </a:xfrm>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latin typeface="Arial" charset="0"/>
                <a:cs typeface="Arial" charset="0"/>
              </a:rPr>
              <a:t>Medicare Advantage Plans and Other Medicare Plans </a:t>
            </a:r>
          </a:p>
        </p:txBody>
      </p:sp>
      <p:sp>
        <p:nvSpPr>
          <p:cNvPr id="28676" name="Slide Number Placeholder 5"/>
          <p:cNvSpPr>
            <a:spLocks noGrp="1"/>
          </p:cNvSpPr>
          <p:nvPr>
            <p:ph type="sldNum" sz="quarter" idx="12"/>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fld id="{E5DAFDB0-6BC9-4D47-8B29-6059FEAA1E1D}" type="slidenum">
              <a:rPr lang="en-US" smtClean="0">
                <a:latin typeface="Arial" charset="0"/>
                <a:cs typeface="Arial" charset="0"/>
              </a:rPr>
              <a:pPr fontAlgn="base">
                <a:spcBef>
                  <a:spcPct val="0"/>
                </a:spcBef>
                <a:spcAft>
                  <a:spcPct val="0"/>
                </a:spcAft>
              </a:pPr>
              <a:t>37</a:t>
            </a:fld>
            <a:endParaRPr lang="en-US" dirty="0" smtClean="0">
              <a:latin typeface="Arial" charset="0"/>
              <a:cs typeface="Arial" charset="0"/>
            </a:endParaRPr>
          </a:p>
        </p:txBody>
      </p:sp>
      <p:grpSp>
        <p:nvGrpSpPr>
          <p:cNvPr id="21" name="Group 20"/>
          <p:cNvGrpSpPr/>
          <p:nvPr/>
        </p:nvGrpSpPr>
        <p:grpSpPr>
          <a:xfrm>
            <a:off x="304800" y="1752600"/>
            <a:ext cx="4724400" cy="4370427"/>
            <a:chOff x="304800" y="1752600"/>
            <a:chExt cx="4724400" cy="4370427"/>
          </a:xfrm>
        </p:grpSpPr>
        <p:sp>
          <p:nvSpPr>
            <p:cNvPr id="8" name="Rectangle 7"/>
            <p:cNvSpPr/>
            <p:nvPr/>
          </p:nvSpPr>
          <p:spPr>
            <a:xfrm>
              <a:off x="304800" y="1752600"/>
              <a:ext cx="4191000" cy="4370427"/>
            </a:xfrm>
            <a:prstGeom prst="rect">
              <a:avLst/>
            </a:prstGeom>
          </p:spPr>
          <p:txBody>
            <a:bodyPr wrap="square">
              <a:spAutoFit/>
            </a:bodyPr>
            <a:lstStyle/>
            <a:p>
              <a:pPr algn="r">
                <a:defRPr/>
              </a:pPr>
              <a:r>
                <a:rPr lang="en-US" sz="2400" dirty="0" smtClean="0">
                  <a:latin typeface="+mn-lt"/>
                </a:rPr>
                <a:t>Initial Decision</a:t>
              </a:r>
            </a:p>
            <a:p>
              <a:pPr algn="r">
                <a:defRPr/>
              </a:pPr>
              <a:endParaRPr lang="en-US" sz="2400" dirty="0" smtClean="0">
                <a:latin typeface="+mn-lt"/>
              </a:endParaRPr>
            </a:p>
            <a:p>
              <a:pPr algn="r">
                <a:defRPr/>
              </a:pPr>
              <a:r>
                <a:rPr lang="en-US" sz="2400" dirty="0" smtClean="0">
                  <a:latin typeface="+mn-lt"/>
                </a:rPr>
                <a:t>Plan </a:t>
              </a:r>
              <a:r>
                <a:rPr lang="en-US" sz="2400" dirty="0">
                  <a:latin typeface="+mn-lt"/>
                </a:rPr>
                <a:t>Reconsideration</a:t>
              </a:r>
            </a:p>
            <a:p>
              <a:pPr algn="r">
                <a:defRPr/>
              </a:pPr>
              <a:endParaRPr lang="en-US" sz="1400" dirty="0">
                <a:latin typeface="+mn-lt"/>
              </a:endParaRPr>
            </a:p>
            <a:p>
              <a:pPr algn="r">
                <a:defRPr/>
              </a:pPr>
              <a:r>
                <a:rPr lang="en-US" sz="2400" dirty="0">
                  <a:latin typeface="+mn-lt"/>
                </a:rPr>
                <a:t>Independent Review Entity (IRE) </a:t>
              </a:r>
            </a:p>
            <a:p>
              <a:pPr algn="r">
                <a:defRPr/>
              </a:pPr>
              <a:endParaRPr lang="en-US" sz="600" dirty="0">
                <a:latin typeface="+mn-lt"/>
              </a:endParaRPr>
            </a:p>
            <a:p>
              <a:pPr algn="r">
                <a:defRPr/>
              </a:pPr>
              <a:endParaRPr lang="en-US" sz="2400" dirty="0" smtClean="0">
                <a:latin typeface="+mn-lt"/>
              </a:endParaRPr>
            </a:p>
            <a:p>
              <a:pPr algn="r">
                <a:defRPr/>
              </a:pPr>
              <a:r>
                <a:rPr lang="en-US" sz="2400" dirty="0" smtClean="0">
                  <a:latin typeface="+mn-lt"/>
                </a:rPr>
                <a:t>Administrative </a:t>
              </a:r>
              <a:r>
                <a:rPr lang="en-US" sz="2400" dirty="0">
                  <a:latin typeface="+mn-lt"/>
                </a:rPr>
                <a:t>Law Judge (ALJ)</a:t>
              </a:r>
            </a:p>
            <a:p>
              <a:pPr algn="r">
                <a:defRPr/>
              </a:pPr>
              <a:endParaRPr lang="en-US" sz="100" dirty="0">
                <a:latin typeface="+mn-lt"/>
              </a:endParaRPr>
            </a:p>
            <a:p>
              <a:pPr algn="r">
                <a:defRPr/>
              </a:pPr>
              <a:endParaRPr lang="en-US" sz="1200" dirty="0">
                <a:latin typeface="+mn-lt"/>
              </a:endParaRPr>
            </a:p>
            <a:p>
              <a:pPr algn="r">
                <a:defRPr/>
              </a:pPr>
              <a:r>
                <a:rPr lang="en-US" sz="2400" dirty="0">
                  <a:latin typeface="+mn-lt"/>
                </a:rPr>
                <a:t>Medicare Appeals Council (MAC)</a:t>
              </a:r>
            </a:p>
            <a:p>
              <a:pPr algn="r">
                <a:defRPr/>
              </a:pPr>
              <a:endParaRPr lang="en-US" sz="500" dirty="0">
                <a:latin typeface="+mn-lt"/>
              </a:endParaRPr>
            </a:p>
            <a:p>
              <a:pPr algn="r">
                <a:defRPr/>
              </a:pPr>
              <a:endParaRPr lang="en-US" sz="1600" dirty="0" smtClean="0">
                <a:latin typeface="+mn-lt"/>
              </a:endParaRPr>
            </a:p>
            <a:p>
              <a:pPr algn="r">
                <a:defRPr/>
              </a:pPr>
              <a:r>
                <a:rPr lang="en-US" sz="2400" dirty="0" smtClean="0">
                  <a:latin typeface="+mn-lt"/>
                </a:rPr>
                <a:t>Judicial </a:t>
              </a:r>
              <a:r>
                <a:rPr lang="en-US" sz="2400" dirty="0">
                  <a:latin typeface="+mn-lt"/>
                </a:rPr>
                <a:t>Review</a:t>
              </a:r>
            </a:p>
          </p:txBody>
        </p:sp>
        <p:cxnSp>
          <p:nvCxnSpPr>
            <p:cNvPr id="15" name="Straight Arrow Connector 14"/>
            <p:cNvCxnSpPr/>
            <p:nvPr/>
          </p:nvCxnSpPr>
          <p:spPr>
            <a:xfrm>
              <a:off x="4495800" y="2743200"/>
              <a:ext cx="533400" cy="1588"/>
            </a:xfrm>
            <a:prstGeom prst="straightConnector1">
              <a:avLst/>
            </a:prstGeom>
            <a:ln w="38100">
              <a:solidFill>
                <a:srgbClr val="333399"/>
              </a:solidFill>
              <a:tailEnd type="arrow"/>
            </a:ln>
            <a:effectLst>
              <a:innerShdw blurRad="63500" dist="50800" dir="189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4495800" y="3352800"/>
              <a:ext cx="533400" cy="1588"/>
            </a:xfrm>
            <a:prstGeom prst="straightConnector1">
              <a:avLst/>
            </a:prstGeom>
            <a:ln w="38100">
              <a:solidFill>
                <a:srgbClr val="333399"/>
              </a:solidFill>
              <a:tailEnd type="arrow"/>
            </a:ln>
            <a:effectLst>
              <a:innerShdw blurRad="63500" dist="50800" dir="189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495800" y="4114800"/>
              <a:ext cx="533400" cy="1588"/>
            </a:xfrm>
            <a:prstGeom prst="straightConnector1">
              <a:avLst/>
            </a:prstGeom>
            <a:ln w="38100">
              <a:solidFill>
                <a:srgbClr val="333399"/>
              </a:solidFill>
              <a:tailEnd type="arrow"/>
            </a:ln>
            <a:effectLst>
              <a:innerShdw blurRad="63500" dist="50800" dir="189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495800" y="4953000"/>
              <a:ext cx="533400" cy="1588"/>
            </a:xfrm>
            <a:prstGeom prst="straightConnector1">
              <a:avLst/>
            </a:prstGeom>
            <a:ln w="38100">
              <a:solidFill>
                <a:srgbClr val="333399"/>
              </a:solidFill>
              <a:tailEnd type="arrow"/>
            </a:ln>
            <a:effectLst>
              <a:innerShdw blurRad="63500" dist="50800" dir="189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495800" y="5715000"/>
              <a:ext cx="533400" cy="1588"/>
            </a:xfrm>
            <a:prstGeom prst="straightConnector1">
              <a:avLst/>
            </a:prstGeom>
            <a:ln w="38100">
              <a:solidFill>
                <a:srgbClr val="333399"/>
              </a:solidFill>
              <a:tailEnd type="arrow"/>
            </a:ln>
            <a:effectLst>
              <a:innerShdw blurRad="63500" dist="50800" dir="18900000">
                <a:prstClr val="black">
                  <a:alpha val="50000"/>
                </a:prstClr>
              </a:innerShdw>
            </a:effectLst>
          </p:spPr>
          <p:style>
            <a:lnRef idx="1">
              <a:schemeClr val="accent1"/>
            </a:lnRef>
            <a:fillRef idx="0">
              <a:schemeClr val="accent1"/>
            </a:fillRef>
            <a:effectRef idx="0">
              <a:schemeClr val="accent1"/>
            </a:effectRef>
            <a:fontRef idx="minor">
              <a:schemeClr val="tx1"/>
            </a:fontRef>
          </p:style>
        </p:cxnSp>
      </p:grpSp>
      <p:sp>
        <p:nvSpPr>
          <p:cNvPr id="13" name="TextBox 12"/>
          <p:cNvSpPr txBox="1"/>
          <p:nvPr/>
        </p:nvSpPr>
        <p:spPr>
          <a:xfrm>
            <a:off x="5791200" y="1828800"/>
            <a:ext cx="228600" cy="381000"/>
          </a:xfrm>
          <a:prstGeom prst="rect">
            <a:avLst/>
          </a:prstGeom>
          <a:noFill/>
          <a:ln>
            <a:noFill/>
          </a:ln>
        </p:spPr>
        <p:txBody>
          <a:bodyPr wrap="square" rtlCol="0">
            <a:spAutoFit/>
          </a:bodyPr>
          <a:lstStyle/>
          <a:p>
            <a:r>
              <a:rPr lang="en-US" dirty="0" smtClean="0"/>
              <a:t>*</a:t>
            </a:r>
            <a:endParaRPr lang="en-US" dirty="0"/>
          </a:p>
        </p:txBody>
      </p:sp>
      <p:sp>
        <p:nvSpPr>
          <p:cNvPr id="20" name="TextBox 19"/>
          <p:cNvSpPr txBox="1"/>
          <p:nvPr/>
        </p:nvSpPr>
        <p:spPr>
          <a:xfrm>
            <a:off x="5638800" y="2819400"/>
            <a:ext cx="228600" cy="369332"/>
          </a:xfrm>
          <a:prstGeom prst="rect">
            <a:avLst/>
          </a:prstGeom>
          <a:noFill/>
          <a:ln>
            <a:noFill/>
          </a:ln>
        </p:spPr>
        <p:txBody>
          <a:bodyPr wrap="square" rtlCol="0">
            <a:spAutoFit/>
          </a:bodyPr>
          <a:lstStyle/>
          <a:p>
            <a:r>
              <a:rPr lang="en-US" dirty="0" smtClean="0"/>
              <a:t>*</a:t>
            </a:r>
            <a:endParaRPr lang="en-US" dirty="0"/>
          </a:p>
        </p:txBody>
      </p:sp>
      <p:sp>
        <p:nvSpPr>
          <p:cNvPr id="22" name="TextBox 21"/>
          <p:cNvSpPr txBox="1"/>
          <p:nvPr/>
        </p:nvSpPr>
        <p:spPr>
          <a:xfrm>
            <a:off x="381000" y="6019800"/>
            <a:ext cx="8077200" cy="338554"/>
          </a:xfrm>
          <a:prstGeom prst="rect">
            <a:avLst/>
          </a:prstGeom>
          <a:noFill/>
        </p:spPr>
        <p:txBody>
          <a:bodyPr wrap="square" rtlCol="0">
            <a:spAutoFit/>
          </a:bodyPr>
          <a:lstStyle/>
          <a:p>
            <a:r>
              <a:rPr lang="en-US" sz="1600" dirty="0" smtClean="0"/>
              <a:t>*These pre-service timeframes include a possible extension of up to 14 days</a:t>
            </a:r>
            <a:endParaRPr lang="en-US" sz="16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7" name="Rectangle 5"/>
          <p:cNvSpPr>
            <a:spLocks noGrp="1" noChangeArrowheads="1"/>
          </p:cNvSpPr>
          <p:nvPr>
            <p:ph type="title"/>
          </p:nvPr>
        </p:nvSpPr>
        <p:spPr/>
        <p:txBody>
          <a:bodyPr rtlCol="0">
            <a:noAutofit/>
          </a:bodyPr>
          <a:lstStyle/>
          <a:p>
            <a:pPr eaLnBrk="1" fontAlgn="auto" hangingPunct="1">
              <a:spcAft>
                <a:spcPts val="0"/>
              </a:spcAft>
              <a:defRPr/>
            </a:pPr>
            <a:r>
              <a:rPr lang="en-US" spc="-40" dirty="0" smtClean="0">
                <a:ea typeface="+mj-ea"/>
                <a:cs typeface="+mj-cs"/>
              </a:rPr>
              <a:t>Medicare Health Plan Fast Appeals Process</a:t>
            </a:r>
          </a:p>
        </p:txBody>
      </p:sp>
      <p:sp>
        <p:nvSpPr>
          <p:cNvPr id="29702" name="Rectangle 6"/>
          <p:cNvSpPr>
            <a:spLocks noGrp="1" noChangeArrowheads="1"/>
          </p:cNvSpPr>
          <p:nvPr>
            <p:ph idx="1"/>
          </p:nvPr>
        </p:nvSpPr>
        <p:spPr/>
        <p:txBody>
          <a:bodyPr rtlCol="0">
            <a:normAutofit/>
          </a:bodyPr>
          <a:lstStyle/>
          <a:p>
            <a:pPr marL="344488" indent="-344488" eaLnBrk="1" fontAlgn="auto" hangingPunct="1">
              <a:spcAft>
                <a:spcPts val="0"/>
              </a:spcAft>
              <a:buFont typeface="Wingdings" pitchFamily="2" charset="2"/>
              <a:buChar char="§"/>
              <a:defRPr/>
            </a:pPr>
            <a:r>
              <a:rPr lang="en-US" i="1" dirty="0" smtClean="0">
                <a:ea typeface="+mn-ea"/>
                <a:cs typeface="+mn-cs"/>
              </a:rPr>
              <a:t>Notice of Medicare Non-Coverage</a:t>
            </a:r>
          </a:p>
          <a:p>
            <a:pPr marL="741363" lvl="1" indent="-276225" eaLnBrk="1" fontAlgn="auto" hangingPunct="1">
              <a:spcAft>
                <a:spcPts val="0"/>
              </a:spcAft>
              <a:buFont typeface="Arial" pitchFamily="34" charset="0"/>
              <a:buChar char="•"/>
              <a:defRPr/>
            </a:pPr>
            <a:r>
              <a:rPr lang="en-US" dirty="0" smtClean="0">
                <a:ea typeface="+mn-ea"/>
              </a:rPr>
              <a:t>Provider must deliver at least 2 days before care </a:t>
            </a:r>
            <a:br>
              <a:rPr lang="en-US" dirty="0" smtClean="0">
                <a:ea typeface="+mn-ea"/>
              </a:rPr>
            </a:br>
            <a:r>
              <a:rPr lang="en-US" dirty="0" smtClean="0">
                <a:ea typeface="+mn-ea"/>
              </a:rPr>
              <a:t>will end</a:t>
            </a:r>
          </a:p>
          <a:p>
            <a:pPr marL="344488" indent="-344488" eaLnBrk="1" fontAlgn="auto" hangingPunct="1">
              <a:spcAft>
                <a:spcPts val="0"/>
              </a:spcAft>
              <a:buFont typeface="Wingdings" pitchFamily="2" charset="2"/>
              <a:buChar char="§"/>
              <a:defRPr/>
            </a:pPr>
            <a:r>
              <a:rPr lang="en-US" dirty="0" smtClean="0">
                <a:ea typeface="+mn-ea"/>
                <a:cs typeface="+mn-cs"/>
              </a:rPr>
              <a:t>If you think services are ending too soon</a:t>
            </a:r>
          </a:p>
          <a:p>
            <a:pPr marL="741363" lvl="1" indent="-276225" eaLnBrk="1" fontAlgn="auto" hangingPunct="1">
              <a:spcAft>
                <a:spcPts val="0"/>
              </a:spcAft>
              <a:buFont typeface="Arial" pitchFamily="34" charset="0"/>
              <a:buChar char="•"/>
              <a:defRPr/>
            </a:pPr>
            <a:r>
              <a:rPr lang="en-US" dirty="0" smtClean="0">
                <a:ea typeface="+mn-ea"/>
              </a:rPr>
              <a:t>Contact your Quality Improvement Organization (QIO) </a:t>
            </a:r>
          </a:p>
          <a:p>
            <a:pPr marL="344488" indent="-344488" eaLnBrk="1" fontAlgn="auto" hangingPunct="1">
              <a:spcAft>
                <a:spcPts val="0"/>
              </a:spcAft>
              <a:buFont typeface="Wingdings" pitchFamily="2" charset="2"/>
              <a:buChar char="§"/>
              <a:defRPr/>
            </a:pPr>
            <a:r>
              <a:rPr lang="en-US" dirty="0" smtClean="0">
                <a:ea typeface="+mn-ea"/>
                <a:cs typeface="+mn-cs"/>
              </a:rPr>
              <a:t>QIO must notify you of its decision </a:t>
            </a:r>
          </a:p>
          <a:p>
            <a:pPr marL="758825" lvl="1" indent="-327025" eaLnBrk="1" fontAlgn="auto" hangingPunct="1">
              <a:spcAft>
                <a:spcPts val="0"/>
              </a:spcAft>
              <a:buFont typeface="Arial" pitchFamily="34" charset="0"/>
              <a:buChar char="•"/>
              <a:defRPr/>
            </a:pPr>
            <a:r>
              <a:rPr lang="en-US" dirty="0" smtClean="0">
                <a:ea typeface="+mn-ea"/>
              </a:rPr>
              <a:t>COB the day after it receives all necessary information</a:t>
            </a:r>
            <a:endParaRPr lang="en-US" dirty="0">
              <a:ea typeface="+mn-ea"/>
            </a:endParaRPr>
          </a:p>
        </p:txBody>
      </p:sp>
      <p:sp>
        <p:nvSpPr>
          <p:cNvPr id="79875" name="Date Placeholder 4"/>
          <p:cNvSpPr>
            <a:spLocks noGrp="1" noChangeArrowheads="1"/>
          </p:cNvSpPr>
          <p:nvPr>
            <p:ph type="dt"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ea typeface="ＭＳ Ｐゴシック" pitchFamily="84" charset="-128"/>
                <a:cs typeface="ＭＳ Ｐゴシック" pitchFamily="84" charset="-128"/>
              </a:rPr>
              <a:t>04/02/2012</a:t>
            </a:r>
            <a:endParaRPr lang="en-US" dirty="0">
              <a:ea typeface="ＭＳ Ｐゴシック" pitchFamily="84" charset="-128"/>
              <a:cs typeface="ＭＳ Ｐゴシック" pitchFamily="84" charset="-128"/>
            </a:endParaRPr>
          </a:p>
        </p:txBody>
      </p:sp>
      <p:sp>
        <p:nvSpPr>
          <p:cNvPr id="79876" name="Footer Placeholder 6"/>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79877" name="Rectangle 6"/>
          <p:cNvSpPr>
            <a:spLocks noGrp="1" noChangeArrowheads="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061CA4F-D2C9-4553-8DC9-053986A25788}" type="slidenum">
              <a:rPr lang="en-US">
                <a:ea typeface="ＭＳ Ｐゴシック" pitchFamily="84" charset="-128"/>
                <a:cs typeface="ＭＳ Ｐゴシック" pitchFamily="84" charset="-128"/>
              </a:rPr>
              <a:pPr fontAlgn="base">
                <a:spcBef>
                  <a:spcPct val="0"/>
                </a:spcBef>
                <a:spcAft>
                  <a:spcPct val="0"/>
                </a:spcAft>
                <a:defRPr/>
              </a:pPr>
              <a:t>38</a:t>
            </a:fld>
            <a:endParaRPr lang="en-US" dirty="0">
              <a:ea typeface="ＭＳ Ｐゴシック" pitchFamily="84" charset="-128"/>
              <a:cs typeface="ＭＳ Ｐゴシック" pitchFamily="84" charset="-128"/>
            </a:endParaRPr>
          </a:p>
        </p:txBody>
      </p:sp>
      <p:sp>
        <p:nvSpPr>
          <p:cNvPr id="79878" name="Date Placeholder 3"/>
          <p:cNvSpPr txBox="1">
            <a:spLocks noGrp="1"/>
          </p:cNvSpPr>
          <p:nvPr/>
        </p:nvSpPr>
        <p:spPr bwMode="auto">
          <a:xfrm>
            <a:off x="457200" y="6245225"/>
            <a:ext cx="2133600" cy="476250"/>
          </a:xfrm>
          <a:prstGeom prst="rect">
            <a:avLst/>
          </a:prstGeom>
          <a:noFill/>
          <a:ln w="9525">
            <a:noFill/>
            <a:miter lim="800000"/>
            <a:headEnd/>
            <a:tailEnd/>
          </a:ln>
        </p:spPr>
        <p:txBody>
          <a:bodyPr>
            <a:prstTxWarp prst="textNoShape">
              <a:avLst/>
            </a:prstTxWarp>
          </a:bodyPr>
          <a:lstStyle/>
          <a:p>
            <a:endParaRPr lang="en-US" sz="1400" dirty="0">
              <a:latin typeface="Calibri"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ChangeArrowheads="1"/>
          </p:cNvSpPr>
          <p:nvPr>
            <p:ph type="title"/>
          </p:nvPr>
        </p:nvSpPr>
        <p:spPr/>
        <p:txBody>
          <a:bodyPr/>
          <a:lstStyle/>
          <a:p>
            <a:pPr eaLnBrk="1" hangingPunct="1"/>
            <a:r>
              <a:rPr lang="en-US" dirty="0" smtClean="0">
                <a:ea typeface="Arial" pitchFamily="84" charset="0"/>
                <a:cs typeface="Arial" pitchFamily="84" charset="0"/>
              </a:rPr>
              <a:t>Inpatient Hospital Appeals</a:t>
            </a:r>
          </a:p>
        </p:txBody>
      </p:sp>
      <p:sp>
        <p:nvSpPr>
          <p:cNvPr id="39941" name="Rectangle 3"/>
          <p:cNvSpPr>
            <a:spLocks noGrp="1" noChangeArrowheads="1"/>
          </p:cNvSpPr>
          <p:nvPr>
            <p:ph idx="1"/>
          </p:nvPr>
        </p:nvSpPr>
        <p:spPr>
          <a:xfrm>
            <a:off x="457200" y="1371600"/>
            <a:ext cx="8458200" cy="4754563"/>
          </a:xfrm>
        </p:spPr>
        <p:txBody>
          <a:bodyPr rtlCol="0">
            <a:normAutofit lnSpcReduction="10000"/>
          </a:bodyPr>
          <a:lstStyle/>
          <a:p>
            <a:pPr marL="344488" indent="-344488" eaLnBrk="1" fontAlgn="auto" hangingPunct="1">
              <a:lnSpc>
                <a:spcPct val="110000"/>
              </a:lnSpc>
              <a:spcAft>
                <a:spcPts val="0"/>
              </a:spcAft>
              <a:buFont typeface="Wingdings" pitchFamily="2" charset="2"/>
              <a:buChar char="§"/>
              <a:defRPr/>
            </a:pPr>
            <a:r>
              <a:rPr lang="en-US" dirty="0" smtClean="0">
                <a:ea typeface="+mn-ea"/>
                <a:cs typeface="+mn-cs"/>
              </a:rPr>
              <a:t>Provider/plan must provide </a:t>
            </a:r>
            <a:r>
              <a:rPr lang="en-US" dirty="0" smtClean="0"/>
              <a:t>Notice of Discharge and Medicare Appeal Rights (</a:t>
            </a:r>
            <a:r>
              <a:rPr lang="en-US" dirty="0" smtClean="0">
                <a:ea typeface="+mn-ea"/>
                <a:cs typeface="+mn-cs"/>
              </a:rPr>
              <a:t>NODMAR)</a:t>
            </a:r>
          </a:p>
          <a:p>
            <a:pPr marL="741363" lvl="1" indent="-276225" eaLnBrk="1" fontAlgn="auto" hangingPunct="1">
              <a:lnSpc>
                <a:spcPct val="110000"/>
              </a:lnSpc>
              <a:spcAft>
                <a:spcPts val="0"/>
              </a:spcAft>
              <a:buFont typeface="Arial" pitchFamily="34" charset="0"/>
              <a:buChar char="•"/>
              <a:defRPr/>
            </a:pPr>
            <a:r>
              <a:rPr lang="en-US" dirty="0" smtClean="0">
                <a:ea typeface="+mn-ea"/>
              </a:rPr>
              <a:t>At least the day before services end if</a:t>
            </a:r>
          </a:p>
          <a:p>
            <a:pPr marL="1138238" lvl="2" indent="-276225" eaLnBrk="1" fontAlgn="auto" hangingPunct="1">
              <a:lnSpc>
                <a:spcPct val="110000"/>
              </a:lnSpc>
              <a:spcAft>
                <a:spcPts val="0"/>
              </a:spcAft>
              <a:buFont typeface="Wingdings" pitchFamily="2" charset="2"/>
              <a:buChar char="q"/>
              <a:defRPr/>
            </a:pPr>
            <a:r>
              <a:rPr lang="en-US" dirty="0" smtClean="0">
                <a:ea typeface="+mn-ea"/>
              </a:rPr>
              <a:t>You disagree with discharge decision</a:t>
            </a:r>
          </a:p>
          <a:p>
            <a:pPr marL="1138238" lvl="2" indent="-276225" eaLnBrk="1" fontAlgn="auto" hangingPunct="1">
              <a:lnSpc>
                <a:spcPct val="110000"/>
              </a:lnSpc>
              <a:spcAft>
                <a:spcPts val="0"/>
              </a:spcAft>
              <a:buFont typeface="Wingdings" pitchFamily="2" charset="2"/>
              <a:buChar char="q"/>
              <a:defRPr/>
            </a:pPr>
            <a:r>
              <a:rPr lang="en-US" dirty="0" smtClean="0">
                <a:ea typeface="+mn-ea"/>
              </a:rPr>
              <a:t>Provider/plan lowers your care level</a:t>
            </a:r>
          </a:p>
          <a:p>
            <a:pPr marL="344488" indent="-344488" eaLnBrk="1" fontAlgn="auto" hangingPunct="1">
              <a:lnSpc>
                <a:spcPct val="110000"/>
              </a:lnSpc>
              <a:spcAft>
                <a:spcPts val="0"/>
              </a:spcAft>
              <a:buFont typeface="Wingdings" pitchFamily="2" charset="2"/>
              <a:buChar char="§"/>
              <a:defRPr/>
            </a:pPr>
            <a:r>
              <a:rPr lang="en-US" spc="-70" dirty="0" smtClean="0">
                <a:ea typeface="+mn-ea"/>
                <a:cs typeface="+mn-cs"/>
              </a:rPr>
              <a:t>Appeal to QIO by noon of first day after NODMAR</a:t>
            </a:r>
          </a:p>
          <a:p>
            <a:pPr marL="344488" indent="-344488" eaLnBrk="1" fontAlgn="auto" hangingPunct="1">
              <a:lnSpc>
                <a:spcPct val="110000"/>
              </a:lnSpc>
              <a:spcAft>
                <a:spcPts val="0"/>
              </a:spcAft>
              <a:buFont typeface="Wingdings" pitchFamily="2" charset="2"/>
              <a:buChar char="§"/>
              <a:defRPr/>
            </a:pPr>
            <a:r>
              <a:rPr lang="en-US" dirty="0" smtClean="0">
                <a:ea typeface="+mn-ea"/>
                <a:cs typeface="+mn-cs"/>
              </a:rPr>
              <a:t>Decision from QIO usually within 2 days</a:t>
            </a:r>
          </a:p>
          <a:p>
            <a:pPr marL="741363" lvl="1" indent="-276225" eaLnBrk="1" fontAlgn="auto" hangingPunct="1">
              <a:lnSpc>
                <a:spcPct val="110000"/>
              </a:lnSpc>
              <a:spcAft>
                <a:spcPts val="0"/>
              </a:spcAft>
              <a:buFont typeface="Arial" pitchFamily="34" charset="0"/>
              <a:buChar char="•"/>
              <a:defRPr/>
            </a:pPr>
            <a:r>
              <a:rPr lang="en-US" dirty="0" smtClean="0">
                <a:ea typeface="+mn-ea"/>
              </a:rPr>
              <a:t>You remain in hospital</a:t>
            </a:r>
          </a:p>
          <a:p>
            <a:pPr marL="741363" lvl="1" indent="-276225" eaLnBrk="1" fontAlgn="auto" hangingPunct="1">
              <a:lnSpc>
                <a:spcPct val="110000"/>
              </a:lnSpc>
              <a:spcAft>
                <a:spcPts val="0"/>
              </a:spcAft>
              <a:buFont typeface="Arial" pitchFamily="34" charset="0"/>
              <a:buChar char="•"/>
              <a:defRPr/>
            </a:pPr>
            <a:r>
              <a:rPr lang="en-US" dirty="0" smtClean="0">
                <a:ea typeface="+mn-ea"/>
              </a:rPr>
              <a:t>Incur no financial liability until QIO gives decision</a:t>
            </a:r>
          </a:p>
        </p:txBody>
      </p:sp>
      <p:sp>
        <p:nvSpPr>
          <p:cNvPr id="81923"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81924"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81925"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776E7DD-BAC1-40F4-8967-2D8A40BBFFAE}" type="slidenum">
              <a:rPr lang="en-US">
                <a:ea typeface="Arial" pitchFamily="84" charset="0"/>
                <a:cs typeface="Arial" pitchFamily="84" charset="0"/>
              </a:rPr>
              <a:pPr fontAlgn="base">
                <a:spcBef>
                  <a:spcPct val="0"/>
                </a:spcBef>
                <a:spcAft>
                  <a:spcPct val="0"/>
                </a:spcAft>
              </a:pPr>
              <a:t>39</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14338"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a:ea typeface="ＭＳ Ｐゴシック" pitchFamily="84" charset="-128"/>
                <a:cs typeface="ＭＳ Ｐゴシック" pitchFamily="84" charset="-128"/>
              </a:rPr>
              <a:t>Medicare Advantage Plans and Other Medicare Plans</a:t>
            </a:r>
          </a:p>
          <a:p>
            <a:pPr fontAlgn="base">
              <a:spcBef>
                <a:spcPct val="0"/>
              </a:spcBef>
              <a:spcAft>
                <a:spcPct val="0"/>
              </a:spcAft>
              <a:defRPr/>
            </a:pPr>
            <a:endParaRPr lang="en-US" dirty="0">
              <a:latin typeface="Arial" pitchFamily="84" charset="0"/>
              <a:ea typeface="Arial" pitchFamily="84" charset="0"/>
              <a:cs typeface="Arial" pitchFamily="84" charset="0"/>
            </a:endParaRPr>
          </a:p>
        </p:txBody>
      </p:sp>
      <p:sp>
        <p:nvSpPr>
          <p:cNvPr id="14339" name="Slide Number Placeholder 6"/>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CD04622-ADBE-436A-9979-6F2805C771D2}" type="slidenum">
              <a:rPr lang="en-US">
                <a:ea typeface="ＭＳ Ｐゴシック" pitchFamily="84" charset="-128"/>
                <a:cs typeface="ＭＳ Ｐゴシック" pitchFamily="84" charset="-128"/>
              </a:rPr>
              <a:pPr fontAlgn="base">
                <a:spcBef>
                  <a:spcPct val="0"/>
                </a:spcBef>
                <a:spcAft>
                  <a:spcPct val="0"/>
                </a:spcAft>
                <a:defRPr/>
              </a:pPr>
              <a:t>4</a:t>
            </a:fld>
            <a:endParaRPr lang="en-US" dirty="0">
              <a:ea typeface="ＭＳ Ｐゴシック" pitchFamily="84" charset="-128"/>
              <a:cs typeface="ＭＳ Ｐゴシック" pitchFamily="84" charset="-128"/>
            </a:endParaRPr>
          </a:p>
        </p:txBody>
      </p:sp>
      <p:sp>
        <p:nvSpPr>
          <p:cNvPr id="14340" name="Content Placeholder 2"/>
          <p:cNvSpPr>
            <a:spLocks noGrp="1"/>
          </p:cNvSpPr>
          <p:nvPr>
            <p:ph idx="1"/>
          </p:nvPr>
        </p:nvSpPr>
        <p:spPr/>
        <p:txBody>
          <a:bodyPr/>
          <a:lstStyle/>
          <a:p>
            <a:pPr eaLnBrk="1" hangingPunct="1">
              <a:lnSpc>
                <a:spcPct val="90000"/>
              </a:lnSpc>
            </a:pPr>
            <a:r>
              <a:rPr lang="en-US" sz="3200" dirty="0" smtClean="0"/>
              <a:t>Medicare Advantage (MA) Plan Overview</a:t>
            </a:r>
            <a:endParaRPr lang="en-US" sz="3200" dirty="0" smtClean="0">
              <a:ea typeface="Arial" pitchFamily="84" charset="0"/>
              <a:cs typeface="Arial" pitchFamily="84" charset="0"/>
            </a:endParaRPr>
          </a:p>
        </p:txBody>
      </p:sp>
      <p:sp>
        <p:nvSpPr>
          <p:cNvPr id="10245" name="Title 1"/>
          <p:cNvSpPr>
            <a:spLocks noGrp="1"/>
          </p:cNvSpPr>
          <p:nvPr>
            <p:ph type="title"/>
          </p:nvPr>
        </p:nvSpPr>
        <p:spPr>
          <a:xfrm>
            <a:off x="457200" y="76200"/>
            <a:ext cx="8229600" cy="1096963"/>
          </a:xfrm>
        </p:spPr>
        <p:txBody>
          <a:bodyPr/>
          <a:lstStyle/>
          <a:p>
            <a:pPr eaLnBrk="1" fontAlgn="auto" hangingPunct="1">
              <a:spcAft>
                <a:spcPts val="0"/>
              </a:spcAft>
              <a:defRPr/>
            </a:pPr>
            <a:r>
              <a:rPr lang="en-US" spc="-60" dirty="0" smtClean="0">
                <a:ea typeface="+mj-ea"/>
                <a:cs typeface="Arial" pitchFamily="34" charset="0"/>
              </a:rPr>
              <a:t>1. Overview</a:t>
            </a:r>
          </a:p>
        </p:txBody>
      </p:sp>
    </p:spTree>
    <p:custDataLst>
      <p:tags r:id="rId1"/>
    </p:custData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5"/>
          <p:cNvSpPr>
            <a:spLocks noGrp="1" noChangeArrowheads="1"/>
          </p:cNvSpPr>
          <p:nvPr>
            <p:ph type="title"/>
          </p:nvPr>
        </p:nvSpPr>
        <p:spPr>
          <a:xfrm>
            <a:off x="457200" y="0"/>
            <a:ext cx="8229600" cy="1143000"/>
          </a:xfrm>
        </p:spPr>
        <p:txBody>
          <a:bodyPr/>
          <a:lstStyle/>
          <a:p>
            <a:pPr eaLnBrk="1" hangingPunct="1">
              <a:lnSpc>
                <a:spcPts val="3800"/>
              </a:lnSpc>
            </a:pPr>
            <a:r>
              <a:rPr lang="en-US" dirty="0" smtClean="0"/>
              <a:t>Rights if You File an Appeal </a:t>
            </a:r>
            <a:br>
              <a:rPr lang="en-US" dirty="0" smtClean="0"/>
            </a:br>
            <a:r>
              <a:rPr lang="en-US" dirty="0" smtClean="0"/>
              <a:t>with Your Medicare Health Plan</a:t>
            </a:r>
          </a:p>
        </p:txBody>
      </p:sp>
      <p:sp>
        <p:nvSpPr>
          <p:cNvPr id="28678" name="Rectangle 6"/>
          <p:cNvSpPr>
            <a:spLocks noGrp="1" noChangeArrowheads="1"/>
          </p:cNvSpPr>
          <p:nvPr>
            <p:ph idx="1"/>
          </p:nvPr>
        </p:nvSpPr>
        <p:spPr/>
        <p:txBody>
          <a:bodyPr rtlCol="0">
            <a:normAutofit/>
          </a:bodyPr>
          <a:lstStyle/>
          <a:p>
            <a:pPr eaLnBrk="1" fontAlgn="auto" hangingPunct="1">
              <a:spcAft>
                <a:spcPts val="0"/>
              </a:spcAft>
              <a:buFont typeface="Wingdings" pitchFamily="2" charset="2"/>
              <a:buChar char="§"/>
              <a:defRPr/>
            </a:pPr>
            <a:r>
              <a:rPr lang="en-US" dirty="0" smtClean="0">
                <a:ea typeface="+mn-ea"/>
                <a:cs typeface="+mn-cs"/>
              </a:rPr>
              <a:t>Right to get your files from the plan</a:t>
            </a:r>
          </a:p>
          <a:p>
            <a:pPr marL="747713" lvl="1" indent="-282575" eaLnBrk="1" fontAlgn="auto" hangingPunct="1">
              <a:spcAft>
                <a:spcPts val="0"/>
              </a:spcAft>
              <a:buFont typeface="Arial" pitchFamily="34" charset="0"/>
              <a:buChar char="•"/>
              <a:defRPr/>
            </a:pPr>
            <a:r>
              <a:rPr lang="en-US" dirty="0" smtClean="0">
                <a:ea typeface="+mn-ea"/>
              </a:rPr>
              <a:t>Call or write your plan</a:t>
            </a:r>
          </a:p>
          <a:p>
            <a:pPr marL="747713" lvl="1" indent="-282575" eaLnBrk="1" fontAlgn="auto" hangingPunct="1">
              <a:spcAft>
                <a:spcPts val="0"/>
              </a:spcAft>
              <a:buFont typeface="Arial" pitchFamily="34" charset="0"/>
              <a:buChar char="•"/>
              <a:defRPr/>
            </a:pPr>
            <a:r>
              <a:rPr lang="en-US" dirty="0" smtClean="0">
                <a:ea typeface="+mn-ea"/>
              </a:rPr>
              <a:t>Plan may charge a fee</a:t>
            </a:r>
          </a:p>
          <a:p>
            <a:pPr lvl="1" eaLnBrk="1" fontAlgn="auto" hangingPunct="1">
              <a:spcAft>
                <a:spcPts val="0"/>
              </a:spcAft>
              <a:buFont typeface="Arial" pitchFamily="34" charset="0"/>
              <a:buChar char="•"/>
              <a:defRPr/>
            </a:pPr>
            <a:endParaRPr lang="en-US" dirty="0" smtClean="0">
              <a:ea typeface="+mn-ea"/>
            </a:endParaRPr>
          </a:p>
        </p:txBody>
      </p:sp>
      <p:sp>
        <p:nvSpPr>
          <p:cNvPr id="83971" name="Date Placeholder 4"/>
          <p:cNvSpPr>
            <a:spLocks noGrp="1" noChangeArrowheads="1"/>
          </p:cNvSpPr>
          <p:nvPr>
            <p:ph type="dt"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ea typeface="ＭＳ Ｐゴシック" pitchFamily="84" charset="-128"/>
                <a:cs typeface="ＭＳ Ｐゴシック" pitchFamily="84" charset="-128"/>
              </a:rPr>
              <a:t>04/02/2012</a:t>
            </a:r>
            <a:endParaRPr lang="en-US" dirty="0">
              <a:ea typeface="ＭＳ Ｐゴシック" pitchFamily="84" charset="-128"/>
              <a:cs typeface="ＭＳ Ｐゴシック" pitchFamily="84" charset="-128"/>
            </a:endParaRPr>
          </a:p>
        </p:txBody>
      </p:sp>
      <p:sp>
        <p:nvSpPr>
          <p:cNvPr id="83972" name="Footer Placeholder 6"/>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83973" name="Rectangle 6"/>
          <p:cNvSpPr>
            <a:spLocks noGrp="1" noChangeArrowheads="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E8E4C35-46B3-4EDB-93FE-21F48B13FF94}" type="slidenum">
              <a:rPr lang="en-US">
                <a:ea typeface="ＭＳ Ｐゴシック" pitchFamily="84" charset="-128"/>
                <a:cs typeface="ＭＳ Ｐゴシック" pitchFamily="84" charset="-128"/>
              </a:rPr>
              <a:pPr fontAlgn="base">
                <a:spcBef>
                  <a:spcPct val="0"/>
                </a:spcBef>
                <a:spcAft>
                  <a:spcPct val="0"/>
                </a:spcAft>
                <a:defRPr/>
              </a:pPr>
              <a:t>40</a:t>
            </a:fld>
            <a:endParaRPr lang="en-US" dirty="0">
              <a:ea typeface="ＭＳ Ｐゴシック" pitchFamily="84" charset="-128"/>
              <a:cs typeface="ＭＳ Ｐゴシック" pitchFamily="84" charset="-128"/>
            </a:endParaRPr>
          </a:p>
        </p:txBody>
      </p:sp>
      <p:sp>
        <p:nvSpPr>
          <p:cNvPr id="83974" name="Date Placeholder 3"/>
          <p:cNvSpPr txBox="1">
            <a:spLocks noGrp="1"/>
          </p:cNvSpPr>
          <p:nvPr/>
        </p:nvSpPr>
        <p:spPr bwMode="auto">
          <a:xfrm>
            <a:off x="457200" y="6245225"/>
            <a:ext cx="2133600" cy="476250"/>
          </a:xfrm>
          <a:prstGeom prst="rect">
            <a:avLst/>
          </a:prstGeom>
          <a:noFill/>
          <a:ln w="9525">
            <a:noFill/>
            <a:miter lim="800000"/>
            <a:headEnd/>
            <a:tailEnd/>
          </a:ln>
        </p:spPr>
        <p:txBody>
          <a:bodyPr>
            <a:prstTxWarp prst="textNoShape">
              <a:avLst/>
            </a:prstTxWarp>
          </a:bodyPr>
          <a:lstStyle/>
          <a:p>
            <a:endParaRPr lang="en-US" sz="1400" dirty="0">
              <a:latin typeface="Calibri"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ChangeArrowheads="1"/>
          </p:cNvSpPr>
          <p:nvPr>
            <p:ph type="title"/>
          </p:nvPr>
        </p:nvSpPr>
        <p:spPr/>
        <p:txBody>
          <a:bodyPr/>
          <a:lstStyle/>
          <a:p>
            <a:pPr eaLnBrk="1" hangingPunct="1"/>
            <a:r>
              <a:rPr lang="en-US" dirty="0" smtClean="0">
                <a:ea typeface="Arial" pitchFamily="84" charset="0"/>
                <a:cs typeface="Arial" pitchFamily="84" charset="0"/>
              </a:rPr>
              <a:t>Required Notices</a:t>
            </a:r>
          </a:p>
        </p:txBody>
      </p:sp>
      <p:sp>
        <p:nvSpPr>
          <p:cNvPr id="86018" name="Rectangle 3"/>
          <p:cNvSpPr>
            <a:spLocks noGrp="1" noChangeArrowheads="1"/>
          </p:cNvSpPr>
          <p:nvPr>
            <p:ph idx="1"/>
          </p:nvPr>
        </p:nvSpPr>
        <p:spPr/>
        <p:txBody>
          <a:bodyPr/>
          <a:lstStyle/>
          <a:p>
            <a:pPr marL="344488" indent="-344488" eaLnBrk="1" hangingPunct="1"/>
            <a:r>
              <a:rPr lang="en-US" dirty="0" smtClean="0"/>
              <a:t>Plans must provide notices after every </a:t>
            </a:r>
          </a:p>
          <a:p>
            <a:pPr marL="741363" lvl="1" indent="-276225" eaLnBrk="1" hangingPunct="1"/>
            <a:r>
              <a:rPr lang="en-US" dirty="0" smtClean="0"/>
              <a:t>Adverse determination</a:t>
            </a:r>
          </a:p>
          <a:p>
            <a:pPr marL="741363" lvl="1" indent="-276225" eaLnBrk="1" hangingPunct="1"/>
            <a:r>
              <a:rPr lang="en-US" dirty="0" smtClean="0"/>
              <a:t>Adverse appeal </a:t>
            </a:r>
          </a:p>
          <a:p>
            <a:pPr marL="338138" indent="-338138" eaLnBrk="1" hangingPunct="1"/>
            <a:r>
              <a:rPr lang="en-US" dirty="0" smtClean="0"/>
              <a:t>Notice must include</a:t>
            </a:r>
          </a:p>
          <a:p>
            <a:pPr marL="741363" lvl="1" indent="-276225" eaLnBrk="1" hangingPunct="1"/>
            <a:r>
              <a:rPr lang="en-US" dirty="0" smtClean="0"/>
              <a:t>Detailed explanation of services denied</a:t>
            </a:r>
          </a:p>
          <a:p>
            <a:pPr marL="741363" lvl="1" indent="-276225" eaLnBrk="1" hangingPunct="1"/>
            <a:r>
              <a:rPr lang="en-US" dirty="0" smtClean="0"/>
              <a:t>Next appeal level</a:t>
            </a:r>
          </a:p>
          <a:p>
            <a:pPr marL="741363" lvl="1" indent="-276225" eaLnBrk="1" hangingPunct="1"/>
            <a:r>
              <a:rPr lang="en-US" dirty="0" smtClean="0"/>
              <a:t>Specific instructions</a:t>
            </a:r>
          </a:p>
        </p:txBody>
      </p:sp>
      <p:sp>
        <p:nvSpPr>
          <p:cNvPr id="86019"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86020"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86021"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FCF6806-2A73-4523-BD6C-49FA0FABC152}" type="slidenum">
              <a:rPr lang="en-US">
                <a:ea typeface="Arial" pitchFamily="84" charset="0"/>
                <a:cs typeface="Arial" pitchFamily="84" charset="0"/>
              </a:rPr>
              <a:pPr fontAlgn="base">
                <a:spcBef>
                  <a:spcPct val="0"/>
                </a:spcBef>
                <a:spcAft>
                  <a:spcPct val="0"/>
                </a:spcAft>
              </a:pPr>
              <a:t>41</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88066"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a:ea typeface="ＭＳ Ｐゴシック" pitchFamily="84" charset="-128"/>
                <a:cs typeface="ＭＳ Ｐゴシック" pitchFamily="84" charset="-128"/>
              </a:rPr>
              <a:t>Medicare Advantage Plans and Other Medicare Plans</a:t>
            </a:r>
          </a:p>
          <a:p>
            <a:pPr fontAlgn="base">
              <a:spcBef>
                <a:spcPct val="0"/>
              </a:spcBef>
              <a:spcAft>
                <a:spcPct val="0"/>
              </a:spcAft>
              <a:defRPr/>
            </a:pPr>
            <a:endParaRPr lang="en-US" dirty="0">
              <a:latin typeface="Arial" pitchFamily="84" charset="0"/>
              <a:ea typeface="Arial" pitchFamily="84" charset="0"/>
              <a:cs typeface="Arial" pitchFamily="84" charset="0"/>
            </a:endParaRPr>
          </a:p>
        </p:txBody>
      </p:sp>
      <p:sp>
        <p:nvSpPr>
          <p:cNvPr id="88067" name="Slide Number Placeholder 6"/>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EBC9646-89AF-4BF0-A742-86EB962C858A}" type="slidenum">
              <a:rPr lang="en-US">
                <a:ea typeface="ＭＳ Ｐゴシック" pitchFamily="84" charset="-128"/>
                <a:cs typeface="ＭＳ Ｐゴシック" pitchFamily="84" charset="-128"/>
              </a:rPr>
              <a:pPr fontAlgn="base">
                <a:spcBef>
                  <a:spcPct val="0"/>
                </a:spcBef>
                <a:spcAft>
                  <a:spcPct val="0"/>
                </a:spcAft>
                <a:defRPr/>
              </a:pPr>
              <a:t>42</a:t>
            </a:fld>
            <a:endParaRPr lang="en-US" dirty="0">
              <a:ea typeface="ＭＳ Ｐゴシック" pitchFamily="84" charset="-128"/>
              <a:cs typeface="ＭＳ Ｐゴシック" pitchFamily="84" charset="-128"/>
            </a:endParaRPr>
          </a:p>
        </p:txBody>
      </p:sp>
      <p:sp>
        <p:nvSpPr>
          <p:cNvPr id="88068" name="Content Placeholder 2"/>
          <p:cNvSpPr>
            <a:spLocks noGrp="1"/>
          </p:cNvSpPr>
          <p:nvPr>
            <p:ph idx="1"/>
          </p:nvPr>
        </p:nvSpPr>
        <p:spPr/>
        <p:txBody>
          <a:bodyPr/>
          <a:lstStyle/>
          <a:p>
            <a:pPr eaLnBrk="1" hangingPunct="1">
              <a:spcBef>
                <a:spcPts val="600"/>
              </a:spcBef>
            </a:pPr>
            <a:r>
              <a:rPr lang="en-US" sz="3200" dirty="0" smtClean="0">
                <a:ea typeface="Arial" pitchFamily="84" charset="0"/>
                <a:cs typeface="Arial" pitchFamily="84" charset="0"/>
              </a:rPr>
              <a:t>Marketing Provisions</a:t>
            </a:r>
          </a:p>
          <a:p>
            <a:pPr eaLnBrk="1" hangingPunct="1">
              <a:spcBef>
                <a:spcPts val="600"/>
              </a:spcBef>
            </a:pPr>
            <a:r>
              <a:rPr lang="en-US" sz="3200" dirty="0" smtClean="0">
                <a:ea typeface="Arial" pitchFamily="84" charset="0"/>
                <a:cs typeface="Arial" pitchFamily="84" charset="0"/>
              </a:rPr>
              <a:t>Key Updates</a:t>
            </a:r>
          </a:p>
          <a:p>
            <a:pPr eaLnBrk="1" hangingPunct="1">
              <a:spcBef>
                <a:spcPts val="600"/>
              </a:spcBef>
            </a:pPr>
            <a:r>
              <a:rPr lang="en-US" sz="3200" dirty="0" smtClean="0">
                <a:ea typeface="Arial" pitchFamily="84" charset="0"/>
                <a:cs typeface="Arial" pitchFamily="84" charset="0"/>
              </a:rPr>
              <a:t>Promotional Activity Reminders</a:t>
            </a:r>
          </a:p>
          <a:p>
            <a:pPr eaLnBrk="1" hangingPunct="1">
              <a:spcBef>
                <a:spcPts val="600"/>
              </a:spcBef>
            </a:pPr>
            <a:r>
              <a:rPr lang="en-US" sz="3200" dirty="0" smtClean="0">
                <a:ea typeface="Arial" pitchFamily="84" charset="0"/>
                <a:cs typeface="Arial" pitchFamily="84" charset="0"/>
              </a:rPr>
              <a:t>Agent Information</a:t>
            </a:r>
          </a:p>
          <a:p>
            <a:pPr eaLnBrk="1" hangingPunct="1">
              <a:spcBef>
                <a:spcPts val="600"/>
              </a:spcBef>
            </a:pPr>
            <a:r>
              <a:rPr lang="en-US" sz="3200" dirty="0" smtClean="0">
                <a:ea typeface="Arial" pitchFamily="84" charset="0"/>
                <a:cs typeface="Arial" pitchFamily="84" charset="0"/>
              </a:rPr>
              <a:t>Marketing Surveillance</a:t>
            </a:r>
            <a:endParaRPr lang="en-US" sz="2000" dirty="0" smtClean="0"/>
          </a:p>
        </p:txBody>
      </p:sp>
      <p:sp>
        <p:nvSpPr>
          <p:cNvPr id="88069" name="Title 1"/>
          <p:cNvSpPr>
            <a:spLocks noGrp="1"/>
          </p:cNvSpPr>
          <p:nvPr>
            <p:ph type="title"/>
          </p:nvPr>
        </p:nvSpPr>
        <p:spPr>
          <a:xfrm>
            <a:off x="457200" y="76200"/>
            <a:ext cx="8229600" cy="1096963"/>
          </a:xfrm>
        </p:spPr>
        <p:txBody>
          <a:bodyPr/>
          <a:lstStyle/>
          <a:p>
            <a:pPr eaLnBrk="1" hangingPunct="1"/>
            <a:r>
              <a:rPr lang="en-US" dirty="0" smtClean="0">
                <a:ea typeface="Arial" pitchFamily="84" charset="0"/>
                <a:cs typeface="Arial" pitchFamily="84" charset="0"/>
              </a:rPr>
              <a:t>7. Medicare Marketing Guidelines</a:t>
            </a:r>
          </a:p>
        </p:txBody>
      </p:sp>
    </p:spTree>
    <p:custDataLst>
      <p:tags r:id="rId1"/>
    </p:custData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2"/>
          <p:cNvSpPr>
            <a:spLocks noGrp="1" noChangeArrowheads="1"/>
          </p:cNvSpPr>
          <p:nvPr>
            <p:ph type="title"/>
          </p:nvPr>
        </p:nvSpPr>
        <p:spPr/>
        <p:txBody>
          <a:bodyPr/>
          <a:lstStyle/>
          <a:p>
            <a:pPr eaLnBrk="1" hangingPunct="1"/>
            <a:r>
              <a:rPr lang="en-US" dirty="0" smtClean="0">
                <a:ea typeface="Arial" pitchFamily="84" charset="0"/>
                <a:cs typeface="Arial" pitchFamily="84" charset="0"/>
              </a:rPr>
              <a:t>Marketing Provisions</a:t>
            </a:r>
          </a:p>
        </p:txBody>
      </p:sp>
      <p:sp>
        <p:nvSpPr>
          <p:cNvPr id="41989" name="Rectangle 3"/>
          <p:cNvSpPr>
            <a:spLocks noGrp="1" noChangeArrowheads="1"/>
          </p:cNvSpPr>
          <p:nvPr>
            <p:ph idx="1"/>
          </p:nvPr>
        </p:nvSpPr>
        <p:spPr/>
        <p:txBody>
          <a:bodyPr rtlCol="0">
            <a:normAutofit/>
          </a:bodyPr>
          <a:lstStyle/>
          <a:p>
            <a:pPr marL="344488" indent="-344488" eaLnBrk="1" fontAlgn="auto" hangingPunct="1">
              <a:spcAft>
                <a:spcPts val="0"/>
              </a:spcAft>
              <a:buFont typeface="Wingdings" pitchFamily="2" charset="2"/>
              <a:buChar char="§"/>
              <a:defRPr/>
            </a:pPr>
            <a:r>
              <a:rPr lang="en-US" dirty="0" smtClean="0">
                <a:ea typeface="+mn-ea"/>
                <a:cs typeface="+mn-cs"/>
              </a:rPr>
              <a:t>Final 2012 Medicare Marketing Guidelines </a:t>
            </a:r>
          </a:p>
          <a:p>
            <a:pPr marL="741363" lvl="1" indent="-276225" eaLnBrk="1" fontAlgn="auto" hangingPunct="1">
              <a:spcAft>
                <a:spcPts val="0"/>
              </a:spcAft>
              <a:buFont typeface="Arial" pitchFamily="34" charset="0"/>
              <a:buChar char="•"/>
              <a:defRPr/>
            </a:pPr>
            <a:r>
              <a:rPr lang="en-US" dirty="0" smtClean="0">
                <a:ea typeface="+mn-ea"/>
              </a:rPr>
              <a:t>Released May 18, 2011</a:t>
            </a:r>
          </a:p>
          <a:p>
            <a:pPr marL="352425" indent="-352425" eaLnBrk="1" fontAlgn="auto" hangingPunct="1">
              <a:spcAft>
                <a:spcPts val="0"/>
              </a:spcAft>
              <a:buFont typeface="Wingdings" pitchFamily="2" charset="2"/>
              <a:buChar char="§"/>
              <a:defRPr/>
            </a:pPr>
            <a:r>
              <a:rPr lang="en-US" dirty="0" smtClean="0">
                <a:ea typeface="+mn-ea"/>
                <a:cs typeface="+mn-cs"/>
              </a:rPr>
              <a:t>Policy clarifications and operational guidance </a:t>
            </a:r>
            <a:endParaRPr lang="en-US" strike="sngStrike" dirty="0" smtClean="0">
              <a:ea typeface="+mn-ea"/>
              <a:cs typeface="+mn-cs"/>
            </a:endParaRPr>
          </a:p>
          <a:p>
            <a:pPr marL="352425" indent="-352425" eaLnBrk="1" fontAlgn="auto" hangingPunct="1">
              <a:spcAft>
                <a:spcPts val="0"/>
              </a:spcAft>
              <a:buFont typeface="Wingdings" pitchFamily="2" charset="2"/>
              <a:buChar char="§"/>
              <a:defRPr/>
            </a:pPr>
            <a:r>
              <a:rPr lang="en-US" dirty="0" smtClean="0">
                <a:ea typeface="+mn-ea"/>
                <a:cs typeface="+mn-cs"/>
              </a:rPr>
              <a:t>CMS marketing requirements apply to</a:t>
            </a:r>
          </a:p>
          <a:p>
            <a:pPr marL="741363" lvl="1" indent="-276225" eaLnBrk="1" fontAlgn="auto" hangingPunct="1">
              <a:spcAft>
                <a:spcPts val="0"/>
              </a:spcAft>
              <a:buFont typeface="Arial" pitchFamily="34" charset="0"/>
              <a:buChar char="•"/>
              <a:defRPr/>
            </a:pPr>
            <a:r>
              <a:rPr lang="en-US" dirty="0" smtClean="0">
                <a:ea typeface="+mn-ea"/>
              </a:rPr>
              <a:t>Medicare Advantage Plans</a:t>
            </a:r>
          </a:p>
          <a:p>
            <a:pPr marL="741363" lvl="1" indent="-276225" eaLnBrk="1" fontAlgn="auto" hangingPunct="1">
              <a:spcAft>
                <a:spcPts val="0"/>
              </a:spcAft>
              <a:buFont typeface="Arial" pitchFamily="34" charset="0"/>
              <a:buChar char="•"/>
              <a:defRPr/>
            </a:pPr>
            <a:r>
              <a:rPr lang="en-US" dirty="0" smtClean="0">
                <a:ea typeface="+mn-ea"/>
              </a:rPr>
              <a:t>Medicare Prescription Drug Plans</a:t>
            </a:r>
          </a:p>
          <a:p>
            <a:pPr marL="741363" lvl="1" indent="-276225" eaLnBrk="1" fontAlgn="auto" hangingPunct="1">
              <a:spcAft>
                <a:spcPts val="0"/>
              </a:spcAft>
              <a:buFont typeface="Arial" pitchFamily="34" charset="0"/>
              <a:buChar char="•"/>
              <a:defRPr/>
            </a:pPr>
            <a:r>
              <a:rPr lang="en-US" dirty="0" smtClean="0">
                <a:ea typeface="+mn-ea"/>
              </a:rPr>
              <a:t>Cost Plans</a:t>
            </a:r>
          </a:p>
          <a:p>
            <a:pPr eaLnBrk="1" fontAlgn="auto" hangingPunct="1">
              <a:spcAft>
                <a:spcPts val="0"/>
              </a:spcAft>
              <a:buFont typeface="Wingdings" pitchFamily="2" charset="2"/>
              <a:buNone/>
              <a:defRPr/>
            </a:pPr>
            <a:endParaRPr lang="en-US" dirty="0" smtClean="0">
              <a:ea typeface="+mn-ea"/>
              <a:cs typeface="+mn-cs"/>
            </a:endParaRPr>
          </a:p>
        </p:txBody>
      </p:sp>
      <p:sp>
        <p:nvSpPr>
          <p:cNvPr id="90115"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90116"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90117"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99967BF-B195-45D7-8DF2-FF77908D09D2}" type="slidenum">
              <a:rPr lang="en-US">
                <a:ea typeface="Arial" pitchFamily="84" charset="0"/>
                <a:cs typeface="Arial" pitchFamily="84" charset="0"/>
              </a:rPr>
              <a:pPr fontAlgn="base">
                <a:spcBef>
                  <a:spcPct val="0"/>
                </a:spcBef>
                <a:spcAft>
                  <a:spcPct val="0"/>
                </a:spcAft>
              </a:pPr>
              <a:t>43</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Title 1"/>
          <p:cNvSpPr>
            <a:spLocks noGrp="1"/>
          </p:cNvSpPr>
          <p:nvPr>
            <p:ph type="title"/>
          </p:nvPr>
        </p:nvSpPr>
        <p:spPr/>
        <p:txBody>
          <a:bodyPr/>
          <a:lstStyle/>
          <a:p>
            <a:pPr eaLnBrk="1" hangingPunct="1"/>
            <a:r>
              <a:rPr lang="en-US" dirty="0" smtClean="0"/>
              <a:t>Marketing Provisions</a:t>
            </a:r>
          </a:p>
        </p:txBody>
      </p:sp>
      <p:sp>
        <p:nvSpPr>
          <p:cNvPr id="92162" name="Content Placeholder 2"/>
          <p:cNvSpPr>
            <a:spLocks noGrp="1"/>
          </p:cNvSpPr>
          <p:nvPr>
            <p:ph idx="1"/>
          </p:nvPr>
        </p:nvSpPr>
        <p:spPr/>
        <p:txBody>
          <a:bodyPr/>
          <a:lstStyle/>
          <a:p>
            <a:pPr marL="344488" indent="-344488" eaLnBrk="1" hangingPunct="1"/>
            <a:r>
              <a:rPr lang="en-US" dirty="0" smtClean="0"/>
              <a:t>Certain beneficiary communication materials </a:t>
            </a:r>
          </a:p>
          <a:p>
            <a:pPr marL="739775" lvl="1" indent="-274638" eaLnBrk="1" hangingPunct="1"/>
            <a:r>
              <a:rPr lang="en-US" dirty="0" smtClean="0"/>
              <a:t>Do not require review </a:t>
            </a:r>
          </a:p>
          <a:p>
            <a:pPr marL="739775" lvl="1" indent="-274638" eaLnBrk="1" hangingPunct="1"/>
            <a:r>
              <a:rPr lang="en-US" dirty="0" smtClean="0"/>
              <a:t>Part C and Part D Plan sponsors are required </a:t>
            </a:r>
          </a:p>
          <a:p>
            <a:pPr marL="1139825" lvl="2" indent="-274638" eaLnBrk="1" hangingPunct="1"/>
            <a:r>
              <a:rPr lang="en-US" dirty="0" smtClean="0"/>
              <a:t>To use standardized model marketing materials </a:t>
            </a:r>
          </a:p>
          <a:p>
            <a:pPr marL="1139825" lvl="2" indent="-274638" eaLnBrk="1" hangingPunct="1"/>
            <a:r>
              <a:rPr lang="en-US" dirty="0" smtClean="0"/>
              <a:t>Under Parts C &amp; D </a:t>
            </a:r>
          </a:p>
          <a:p>
            <a:pPr marL="1139825" lvl="2" indent="-274638" eaLnBrk="1" hangingPunct="1"/>
            <a:r>
              <a:rPr lang="en-US" dirty="0" smtClean="0"/>
              <a:t>When CMS provides standardized model materials</a:t>
            </a:r>
          </a:p>
        </p:txBody>
      </p:sp>
      <p:sp>
        <p:nvSpPr>
          <p:cNvPr id="92163" name="Date Placeholder 3"/>
          <p:cNvSpPr>
            <a:spLocks noGrp="1"/>
          </p:cNvSpPr>
          <p:nvPr>
            <p:ph type="dt"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ea typeface="ＭＳ Ｐゴシック" pitchFamily="84" charset="-128"/>
                <a:cs typeface="ＭＳ Ｐゴシック" pitchFamily="84" charset="-128"/>
              </a:rPr>
              <a:t>04/02/2012</a:t>
            </a:r>
            <a:endParaRPr lang="en-US" dirty="0">
              <a:ea typeface="ＭＳ Ｐゴシック" pitchFamily="84" charset="-128"/>
              <a:cs typeface="ＭＳ Ｐゴシック" pitchFamily="84" charset="-128"/>
            </a:endParaRPr>
          </a:p>
        </p:txBody>
      </p:sp>
      <p:sp>
        <p:nvSpPr>
          <p:cNvPr id="92164" name="Footer Placeholder 4"/>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92165" name="Slide Number Placeholder 5"/>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010B20A-83B5-4C77-9DB0-743BA2A9C9A2}" type="slidenum">
              <a:rPr lang="en-US">
                <a:ea typeface="ＭＳ Ｐゴシック" pitchFamily="84" charset="-128"/>
                <a:cs typeface="ＭＳ Ｐゴシック" pitchFamily="84" charset="-128"/>
              </a:rPr>
              <a:pPr fontAlgn="base">
                <a:spcBef>
                  <a:spcPct val="0"/>
                </a:spcBef>
                <a:spcAft>
                  <a:spcPct val="0"/>
                </a:spcAft>
                <a:defRPr/>
              </a:pPr>
              <a:t>44</a:t>
            </a:fld>
            <a:endParaRPr lang="en-US" dirty="0">
              <a:ea typeface="ＭＳ Ｐゴシック" pitchFamily="84" charset="-128"/>
              <a:cs typeface="ＭＳ Ｐゴシック" pitchFamily="84" charset="-128"/>
            </a:endParaRPr>
          </a:p>
        </p:txBody>
      </p:sp>
    </p:spTree>
    <p:custDataLst>
      <p:tags r:id="rId1"/>
    </p:custData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Title 1"/>
          <p:cNvSpPr>
            <a:spLocks noGrp="1"/>
          </p:cNvSpPr>
          <p:nvPr>
            <p:ph type="title"/>
          </p:nvPr>
        </p:nvSpPr>
        <p:spPr/>
        <p:txBody>
          <a:bodyPr/>
          <a:lstStyle/>
          <a:p>
            <a:pPr eaLnBrk="1" hangingPunct="1"/>
            <a:r>
              <a:rPr lang="en-US" dirty="0" smtClean="0"/>
              <a:t>Marketing Updates</a:t>
            </a:r>
          </a:p>
        </p:txBody>
      </p:sp>
      <p:sp>
        <p:nvSpPr>
          <p:cNvPr id="94210" name="Content Placeholder 2"/>
          <p:cNvSpPr>
            <a:spLocks noGrp="1"/>
          </p:cNvSpPr>
          <p:nvPr>
            <p:ph idx="1"/>
          </p:nvPr>
        </p:nvSpPr>
        <p:spPr>
          <a:xfrm>
            <a:off x="457200" y="1371600"/>
            <a:ext cx="8305800" cy="4754563"/>
          </a:xfrm>
        </p:spPr>
        <p:txBody>
          <a:bodyPr/>
          <a:lstStyle/>
          <a:p>
            <a:pPr marL="344488" lvl="3" indent="-344488" eaLnBrk="1" hangingPunct="1"/>
            <a:r>
              <a:rPr lang="en-US" sz="3200" dirty="0" smtClean="0"/>
              <a:t>Non-health, non-plan related beneficiary mailings</a:t>
            </a:r>
          </a:p>
          <a:p>
            <a:pPr marL="741363" lvl="4" indent="-284163" eaLnBrk="1" hangingPunct="1"/>
            <a:r>
              <a:rPr lang="en-US" dirty="0" smtClean="0"/>
              <a:t>Must include plan name or logo</a:t>
            </a:r>
          </a:p>
          <a:p>
            <a:pPr marL="344488" lvl="3" indent="-344488" eaLnBrk="1" hangingPunct="1"/>
            <a:r>
              <a:rPr lang="en-US" sz="3200" dirty="0" smtClean="0"/>
              <a:t>Social networking website marketing allowed</a:t>
            </a:r>
          </a:p>
          <a:p>
            <a:pPr marL="344488" lvl="3" indent="-344488" eaLnBrk="1" hangingPunct="1"/>
            <a:r>
              <a:rPr lang="en-US" sz="3200" dirty="0" smtClean="0"/>
              <a:t>Broker/agent compensation limits</a:t>
            </a:r>
          </a:p>
        </p:txBody>
      </p:sp>
      <p:sp>
        <p:nvSpPr>
          <p:cNvPr id="94211" name="Date Placeholder 3"/>
          <p:cNvSpPr>
            <a:spLocks noGrp="1"/>
          </p:cNvSpPr>
          <p:nvPr>
            <p:ph type="dt"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ea typeface="ＭＳ Ｐゴシック" pitchFamily="84" charset="-128"/>
                <a:cs typeface="ＭＳ Ｐゴシック" pitchFamily="84" charset="-128"/>
              </a:rPr>
              <a:t>04/02/2012</a:t>
            </a:r>
            <a:endParaRPr lang="en-US" dirty="0">
              <a:ea typeface="ＭＳ Ｐゴシック" pitchFamily="84" charset="-128"/>
              <a:cs typeface="ＭＳ Ｐゴシック" pitchFamily="84" charset="-128"/>
            </a:endParaRPr>
          </a:p>
        </p:txBody>
      </p:sp>
      <p:sp>
        <p:nvSpPr>
          <p:cNvPr id="94212" name="Footer Placeholder 4"/>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94213" name="Slide Number Placeholder 5"/>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D5B118A-60C8-48B4-9434-01592B149EA8}" type="slidenum">
              <a:rPr lang="en-US">
                <a:ea typeface="ＭＳ Ｐゴシック" pitchFamily="84" charset="-128"/>
                <a:cs typeface="ＭＳ Ｐゴシック" pitchFamily="84" charset="-128"/>
              </a:rPr>
              <a:pPr fontAlgn="base">
                <a:spcBef>
                  <a:spcPct val="0"/>
                </a:spcBef>
                <a:spcAft>
                  <a:spcPct val="0"/>
                </a:spcAft>
                <a:defRPr/>
              </a:pPr>
              <a:t>45</a:t>
            </a:fld>
            <a:endParaRPr lang="en-US" dirty="0">
              <a:ea typeface="ＭＳ Ｐゴシック" pitchFamily="84" charset="-128"/>
              <a:cs typeface="ＭＳ Ｐゴシック" pitchFamily="84" charset="-128"/>
            </a:endParaRPr>
          </a:p>
        </p:txBody>
      </p:sp>
    </p:spTree>
    <p:custDataLst>
      <p:tags r:id="rId1"/>
    </p:custData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2"/>
          <p:cNvSpPr>
            <a:spLocks noGrp="1" noChangeArrowheads="1"/>
          </p:cNvSpPr>
          <p:nvPr>
            <p:ph type="title"/>
          </p:nvPr>
        </p:nvSpPr>
        <p:spPr>
          <a:xfrm>
            <a:off x="457200" y="0"/>
            <a:ext cx="8229600" cy="1143000"/>
          </a:xfrm>
        </p:spPr>
        <p:txBody>
          <a:bodyPr/>
          <a:lstStyle/>
          <a:p>
            <a:pPr eaLnBrk="1" hangingPunct="1">
              <a:lnSpc>
                <a:spcPts val="3800"/>
              </a:lnSpc>
            </a:pPr>
            <a:r>
              <a:rPr lang="en-US" dirty="0" smtClean="0">
                <a:solidFill>
                  <a:srgbClr val="FF0000"/>
                </a:solidFill>
                <a:ea typeface="Arial" pitchFamily="84" charset="0"/>
                <a:cs typeface="Arial" pitchFamily="84" charset="0"/>
              </a:rPr>
              <a:t> </a:t>
            </a:r>
            <a:r>
              <a:rPr lang="en-US" dirty="0" smtClean="0">
                <a:ea typeface="Arial" pitchFamily="84" charset="0"/>
                <a:cs typeface="Arial" pitchFamily="84" charset="0"/>
              </a:rPr>
              <a:t>Disclosure of Plan Information for </a:t>
            </a:r>
            <a:br>
              <a:rPr lang="en-US" dirty="0" smtClean="0">
                <a:ea typeface="Arial" pitchFamily="84" charset="0"/>
                <a:cs typeface="Arial" pitchFamily="84" charset="0"/>
              </a:rPr>
            </a:br>
            <a:r>
              <a:rPr lang="en-US" dirty="0" smtClean="0">
                <a:ea typeface="Arial" pitchFamily="84" charset="0"/>
                <a:cs typeface="Arial" pitchFamily="84" charset="0"/>
              </a:rPr>
              <a:t>New and Renewing Members</a:t>
            </a:r>
          </a:p>
        </p:txBody>
      </p:sp>
      <p:sp>
        <p:nvSpPr>
          <p:cNvPr id="43013" name="Rectangle 3"/>
          <p:cNvSpPr>
            <a:spLocks noGrp="1" noChangeArrowheads="1"/>
          </p:cNvSpPr>
          <p:nvPr>
            <p:ph idx="1"/>
          </p:nvPr>
        </p:nvSpPr>
        <p:spPr/>
        <p:txBody>
          <a:bodyPr rtlCol="0">
            <a:normAutofit/>
          </a:bodyPr>
          <a:lstStyle/>
          <a:p>
            <a:pPr marL="352425" indent="-352425" eaLnBrk="1" fontAlgn="auto" hangingPunct="1">
              <a:spcAft>
                <a:spcPts val="0"/>
              </a:spcAft>
              <a:buFont typeface="Wingdings" pitchFamily="2" charset="2"/>
              <a:buChar char="§"/>
              <a:defRPr/>
            </a:pPr>
            <a:r>
              <a:rPr lang="en-US" dirty="0" smtClean="0">
                <a:ea typeface="+mn-ea"/>
                <a:cs typeface="+mn-cs"/>
              </a:rPr>
              <a:t>MA and PDPs must disclose plan information </a:t>
            </a:r>
          </a:p>
          <a:p>
            <a:pPr marL="741363" lvl="1" indent="-276225" eaLnBrk="1" fontAlgn="auto" hangingPunct="1">
              <a:spcAft>
                <a:spcPts val="0"/>
              </a:spcAft>
              <a:buFont typeface="Arial" pitchFamily="34" charset="0"/>
              <a:buChar char="•"/>
              <a:defRPr/>
            </a:pPr>
            <a:r>
              <a:rPr lang="en-US" dirty="0" smtClean="0">
                <a:ea typeface="+mn-ea"/>
              </a:rPr>
              <a:t>At time of enrollment and at least annually </a:t>
            </a:r>
          </a:p>
          <a:p>
            <a:pPr marL="1138238" lvl="2" indent="-223838" eaLnBrk="1" fontAlgn="auto" hangingPunct="1">
              <a:spcAft>
                <a:spcPts val="0"/>
              </a:spcAft>
              <a:buFont typeface="Wingdings" pitchFamily="2" charset="2"/>
              <a:buChar char="q"/>
              <a:defRPr/>
            </a:pPr>
            <a:r>
              <a:rPr lang="en-US" dirty="0" smtClean="0">
                <a:ea typeface="+mn-ea"/>
              </a:rPr>
              <a:t>Required Annual Notice of Change/Evidence </a:t>
            </a:r>
            <a:br>
              <a:rPr lang="en-US" dirty="0" smtClean="0">
                <a:ea typeface="+mn-ea"/>
              </a:rPr>
            </a:br>
            <a:r>
              <a:rPr lang="en-US" dirty="0" smtClean="0">
                <a:ea typeface="+mn-ea"/>
              </a:rPr>
              <a:t>of Coverage</a:t>
            </a:r>
            <a:endParaRPr lang="en-US" strike="sngStrike" dirty="0" smtClean="0">
              <a:ea typeface="+mn-ea"/>
            </a:endParaRPr>
          </a:p>
          <a:p>
            <a:pPr marL="1138238" lvl="2" indent="-223838" eaLnBrk="1" fontAlgn="auto" hangingPunct="1">
              <a:spcAft>
                <a:spcPts val="0"/>
              </a:spcAft>
              <a:buFont typeface="Wingdings" pitchFamily="2" charset="2"/>
              <a:buChar char="q"/>
              <a:defRPr/>
            </a:pPr>
            <a:r>
              <a:rPr lang="en-US" dirty="0" smtClean="0">
                <a:ea typeface="+mn-ea"/>
              </a:rPr>
              <a:t>Comprehensive or Abridged Formulary</a:t>
            </a:r>
          </a:p>
          <a:p>
            <a:pPr marL="1138238" lvl="2" indent="-223838" eaLnBrk="1" fontAlgn="auto" hangingPunct="1">
              <a:spcAft>
                <a:spcPts val="0"/>
              </a:spcAft>
              <a:buFont typeface="Wingdings" pitchFamily="2" charset="2"/>
              <a:buChar char="q"/>
              <a:defRPr/>
            </a:pPr>
            <a:r>
              <a:rPr lang="en-US" dirty="0" smtClean="0">
                <a:ea typeface="+mn-ea"/>
              </a:rPr>
              <a:t>Pharmacy Directory</a:t>
            </a:r>
          </a:p>
          <a:p>
            <a:pPr marL="1138238" lvl="2" indent="-223838" eaLnBrk="1" fontAlgn="auto" hangingPunct="1">
              <a:spcAft>
                <a:spcPts val="0"/>
              </a:spcAft>
              <a:buFont typeface="Wingdings" pitchFamily="2" charset="2"/>
              <a:buChar char="q"/>
              <a:defRPr/>
            </a:pPr>
            <a:r>
              <a:rPr lang="en-US" dirty="0" smtClean="0">
                <a:ea typeface="+mn-ea"/>
              </a:rPr>
              <a:t>Provider Directory</a:t>
            </a:r>
          </a:p>
          <a:p>
            <a:pPr marL="1138238" lvl="2" indent="-223838" eaLnBrk="1" fontAlgn="auto" hangingPunct="1">
              <a:spcAft>
                <a:spcPts val="0"/>
              </a:spcAft>
              <a:buFont typeface="Wingdings" pitchFamily="2" charset="2"/>
              <a:buChar char="q"/>
              <a:defRPr/>
            </a:pPr>
            <a:r>
              <a:rPr lang="en-US" spc="-60" dirty="0" smtClean="0">
                <a:ea typeface="+mn-ea"/>
              </a:rPr>
              <a:t>Member ID card at the time of enrollment/as needed</a:t>
            </a:r>
          </a:p>
          <a:p>
            <a:pPr lvl="2" eaLnBrk="1" fontAlgn="auto" hangingPunct="1">
              <a:spcAft>
                <a:spcPts val="0"/>
              </a:spcAft>
              <a:buFont typeface="Arial" pitchFamily="34" charset="0"/>
              <a:buChar char="•"/>
              <a:defRPr/>
            </a:pPr>
            <a:endParaRPr lang="en-US" sz="2400" dirty="0" smtClean="0">
              <a:ea typeface="+mn-ea"/>
            </a:endParaRPr>
          </a:p>
        </p:txBody>
      </p:sp>
      <p:sp>
        <p:nvSpPr>
          <p:cNvPr id="96259"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96260"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96261"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A3E07D3-5C89-4E95-9BC4-26F1A1E417EB}" type="slidenum">
              <a:rPr lang="en-US">
                <a:ea typeface="Arial" pitchFamily="84" charset="0"/>
                <a:cs typeface="Arial" pitchFamily="84" charset="0"/>
              </a:rPr>
              <a:pPr fontAlgn="base">
                <a:spcBef>
                  <a:spcPct val="0"/>
                </a:spcBef>
                <a:spcAft>
                  <a:spcPct val="0"/>
                </a:spcAft>
              </a:pPr>
              <a:t>46</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2"/>
          <p:cNvSpPr>
            <a:spLocks noGrp="1" noChangeArrowheads="1"/>
          </p:cNvSpPr>
          <p:nvPr>
            <p:ph type="title"/>
          </p:nvPr>
        </p:nvSpPr>
        <p:spPr>
          <a:xfrm>
            <a:off x="457200" y="304800"/>
            <a:ext cx="8229600" cy="990600"/>
          </a:xfrm>
        </p:spPr>
        <p:txBody>
          <a:bodyPr/>
          <a:lstStyle/>
          <a:p>
            <a:pPr eaLnBrk="1" hangingPunct="1"/>
            <a:r>
              <a:rPr lang="en-US" dirty="0" smtClean="0">
                <a:ea typeface="Arial" pitchFamily="84" charset="0"/>
                <a:cs typeface="Arial" pitchFamily="84" charset="0"/>
              </a:rPr>
              <a:t>Promotional Activity Reminders</a:t>
            </a:r>
            <a:br>
              <a:rPr lang="en-US" dirty="0" smtClean="0">
                <a:ea typeface="Arial" pitchFamily="84" charset="0"/>
                <a:cs typeface="Arial" pitchFamily="84" charset="0"/>
              </a:rPr>
            </a:br>
            <a:endParaRPr lang="en-US" sz="1400" dirty="0" smtClean="0">
              <a:ea typeface="Arial" pitchFamily="84" charset="0"/>
              <a:cs typeface="Arial" pitchFamily="84" charset="0"/>
            </a:endParaRPr>
          </a:p>
        </p:txBody>
      </p:sp>
      <p:sp>
        <p:nvSpPr>
          <p:cNvPr id="44037" name="Rectangle 3"/>
          <p:cNvSpPr>
            <a:spLocks noGrp="1" noChangeArrowheads="1"/>
          </p:cNvSpPr>
          <p:nvPr>
            <p:ph idx="1"/>
          </p:nvPr>
        </p:nvSpPr>
        <p:spPr>
          <a:xfrm>
            <a:off x="457200" y="1371600"/>
            <a:ext cx="8305800" cy="4754563"/>
          </a:xfrm>
        </p:spPr>
        <p:txBody>
          <a:bodyPr rtlCol="0">
            <a:normAutofit/>
          </a:bodyPr>
          <a:lstStyle/>
          <a:p>
            <a:pPr marL="231775" indent="-231775" eaLnBrk="1" fontAlgn="auto" hangingPunct="1">
              <a:spcAft>
                <a:spcPts val="0"/>
              </a:spcAft>
              <a:buFont typeface="Wingdings" pitchFamily="2" charset="2"/>
              <a:buNone/>
              <a:defRPr/>
            </a:pPr>
            <a:r>
              <a:rPr lang="en-US" dirty="0" smtClean="0">
                <a:ea typeface="+mn-ea"/>
                <a:cs typeface="+mn-cs"/>
              </a:rPr>
              <a:t>Nominal Gifts</a:t>
            </a:r>
          </a:p>
          <a:p>
            <a:pPr marL="344488" indent="-344488" eaLnBrk="1" fontAlgn="auto" hangingPunct="1">
              <a:spcAft>
                <a:spcPts val="0"/>
              </a:spcAft>
              <a:buFont typeface="Wingdings" pitchFamily="2" charset="2"/>
              <a:buChar char="§"/>
              <a:defRPr/>
            </a:pPr>
            <a:r>
              <a:rPr lang="en-US" dirty="0" smtClean="0">
                <a:ea typeface="+mn-ea"/>
                <a:cs typeface="+mn-cs"/>
              </a:rPr>
              <a:t>Organizations can offer gifts to potential enrollees</a:t>
            </a:r>
          </a:p>
          <a:p>
            <a:pPr marL="741363" lvl="2" indent="-276225" eaLnBrk="1" fontAlgn="auto" hangingPunct="1">
              <a:spcAft>
                <a:spcPts val="0"/>
              </a:spcAft>
              <a:buSzPct val="100000"/>
              <a:buFont typeface="Arial" pitchFamily="34" charset="0"/>
              <a:buChar char="•"/>
              <a:defRPr/>
            </a:pPr>
            <a:r>
              <a:rPr lang="en-US" dirty="0" smtClean="0">
                <a:ea typeface="+mn-ea"/>
              </a:rPr>
              <a:t>Must be of nominal value</a:t>
            </a:r>
          </a:p>
          <a:p>
            <a:pPr marL="1138238" lvl="3" indent="-223838" eaLnBrk="1" fontAlgn="auto" hangingPunct="1">
              <a:spcAft>
                <a:spcPts val="0"/>
              </a:spcAft>
              <a:buSzPct val="60000"/>
              <a:buFont typeface="Wingdings" pitchFamily="2" charset="2"/>
              <a:buChar char="q"/>
              <a:defRPr/>
            </a:pPr>
            <a:r>
              <a:rPr lang="en-US" dirty="0" smtClean="0">
                <a:ea typeface="+mn-ea"/>
              </a:rPr>
              <a:t>Defined in marketing guidelines</a:t>
            </a:r>
          </a:p>
          <a:p>
            <a:pPr marL="1138238" lvl="3" indent="-223838" eaLnBrk="1" fontAlgn="auto" hangingPunct="1">
              <a:spcAft>
                <a:spcPts val="0"/>
              </a:spcAft>
              <a:buSzPct val="60000"/>
              <a:buFont typeface="Wingdings" pitchFamily="2" charset="2"/>
              <a:buChar char="q"/>
              <a:defRPr/>
            </a:pPr>
            <a:r>
              <a:rPr lang="en-US" dirty="0" smtClean="0">
                <a:ea typeface="+mn-ea"/>
              </a:rPr>
              <a:t>Currently set at $15 or less based on retail price</a:t>
            </a:r>
          </a:p>
          <a:p>
            <a:pPr marL="344488" indent="-344488" eaLnBrk="1" fontAlgn="auto" hangingPunct="1">
              <a:spcAft>
                <a:spcPts val="0"/>
              </a:spcAft>
              <a:buFont typeface="Wingdings" pitchFamily="2" charset="2"/>
              <a:buChar char="§"/>
              <a:defRPr/>
            </a:pPr>
            <a:r>
              <a:rPr lang="en-US" spc="-50" dirty="0" smtClean="0">
                <a:ea typeface="+mn-ea"/>
                <a:cs typeface="+mn-cs"/>
              </a:rPr>
              <a:t>Must be given whether</a:t>
            </a:r>
            <a:r>
              <a:rPr lang="en-US" spc="-50" dirty="0" smtClean="0">
                <a:solidFill>
                  <a:srgbClr val="FF0000"/>
                </a:solidFill>
                <a:ea typeface="+mn-ea"/>
                <a:cs typeface="+mn-cs"/>
              </a:rPr>
              <a:t> </a:t>
            </a:r>
            <a:r>
              <a:rPr lang="en-US" spc="-50" dirty="0" smtClean="0">
                <a:ea typeface="+mn-ea"/>
                <a:cs typeface="+mn-cs"/>
              </a:rPr>
              <a:t>beneficiary enrolls or not</a:t>
            </a:r>
          </a:p>
        </p:txBody>
      </p:sp>
      <p:sp>
        <p:nvSpPr>
          <p:cNvPr id="98307"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pitchFamily="84" charset="0"/>
                <a:ea typeface="Arial" pitchFamily="84" charset="0"/>
                <a:cs typeface="Arial" pitchFamily="84" charset="0"/>
              </a:rPr>
              <a:t>04/02/2012</a:t>
            </a:r>
            <a:endParaRPr lang="en-US" dirty="0">
              <a:latin typeface="Arial" pitchFamily="84" charset="0"/>
              <a:ea typeface="Arial" pitchFamily="84" charset="0"/>
              <a:cs typeface="Arial" pitchFamily="84" charset="0"/>
            </a:endParaRPr>
          </a:p>
        </p:txBody>
      </p:sp>
      <p:sp>
        <p:nvSpPr>
          <p:cNvPr id="98308"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98309"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39F8401-2E8B-40A6-9E81-02A29E841117}" type="slidenum">
              <a:rPr lang="en-US">
                <a:ea typeface="Arial" pitchFamily="84" charset="0"/>
                <a:cs typeface="Arial" pitchFamily="84" charset="0"/>
              </a:rPr>
              <a:pPr fontAlgn="base">
                <a:spcBef>
                  <a:spcPct val="0"/>
                </a:spcBef>
                <a:spcAft>
                  <a:spcPct val="0"/>
                </a:spcAft>
              </a:pPr>
              <a:t>47</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Rectangle 2"/>
          <p:cNvSpPr>
            <a:spLocks noGrp="1" noChangeArrowheads="1"/>
          </p:cNvSpPr>
          <p:nvPr>
            <p:ph type="title"/>
          </p:nvPr>
        </p:nvSpPr>
        <p:spPr/>
        <p:txBody>
          <a:bodyPr rtlCol="0">
            <a:normAutofit/>
          </a:bodyPr>
          <a:lstStyle/>
          <a:p>
            <a:pPr eaLnBrk="1" fontAlgn="auto" hangingPunct="1">
              <a:spcAft>
                <a:spcPts val="0"/>
              </a:spcAft>
              <a:defRPr/>
            </a:pPr>
            <a:r>
              <a:rPr lang="en-US" dirty="0" smtClean="0">
                <a:ea typeface="+mj-ea"/>
                <a:cs typeface="Arial" charset="0"/>
              </a:rPr>
              <a:t>Promotional Activity Reminders</a:t>
            </a:r>
            <a:endParaRPr lang="en-US" sz="1050" b="0" dirty="0" smtClean="0">
              <a:ea typeface="+mj-ea"/>
              <a:cs typeface="Arial" charset="0"/>
            </a:endParaRPr>
          </a:p>
        </p:txBody>
      </p:sp>
      <p:sp>
        <p:nvSpPr>
          <p:cNvPr id="100354" name="Rectangle 3"/>
          <p:cNvSpPr>
            <a:spLocks noGrp="1" noChangeArrowheads="1"/>
          </p:cNvSpPr>
          <p:nvPr>
            <p:ph idx="1"/>
          </p:nvPr>
        </p:nvSpPr>
        <p:spPr/>
        <p:txBody>
          <a:bodyPr/>
          <a:lstStyle/>
          <a:p>
            <a:pPr eaLnBrk="1" hangingPunct="1">
              <a:buFont typeface="Wingdings" pitchFamily="84" charset="2"/>
              <a:buNone/>
            </a:pPr>
            <a:r>
              <a:rPr lang="en-US" dirty="0" smtClean="0"/>
              <a:t>Unsolicited</a:t>
            </a:r>
            <a:r>
              <a:rPr lang="en-US" b="1" dirty="0" smtClean="0"/>
              <a:t> </a:t>
            </a:r>
            <a:r>
              <a:rPr lang="en-US" dirty="0" smtClean="0"/>
              <a:t>Contacts</a:t>
            </a:r>
          </a:p>
          <a:p>
            <a:pPr eaLnBrk="1" hangingPunct="1"/>
            <a:r>
              <a:rPr lang="en-US" dirty="0" smtClean="0"/>
              <a:t>Extends existing door-to-door solicitation prohibition</a:t>
            </a:r>
          </a:p>
          <a:p>
            <a:pPr marL="741363" lvl="2" indent="-276225" eaLnBrk="1" hangingPunct="1">
              <a:buSzPct val="100000"/>
              <a:buFont typeface="Arial" pitchFamily="84" charset="0"/>
              <a:buChar char="•"/>
            </a:pPr>
            <a:r>
              <a:rPr lang="en-US" dirty="0" smtClean="0"/>
              <a:t>Outbound marketing calls</a:t>
            </a:r>
          </a:p>
          <a:p>
            <a:pPr marL="741363" lvl="2" indent="-276225" eaLnBrk="1" hangingPunct="1">
              <a:buSzPct val="100000"/>
              <a:buFont typeface="Arial" pitchFamily="84" charset="0"/>
              <a:buChar char="•"/>
            </a:pPr>
            <a:r>
              <a:rPr lang="en-US" dirty="0" smtClean="0"/>
              <a:t>Common areas</a:t>
            </a:r>
          </a:p>
          <a:p>
            <a:pPr marL="741363" lvl="2" indent="-276225" eaLnBrk="1" hangingPunct="1">
              <a:buSzPct val="100000"/>
              <a:buFont typeface="Arial" pitchFamily="84" charset="0"/>
              <a:buChar char="•"/>
            </a:pPr>
            <a:r>
              <a:rPr lang="en-US" dirty="0" smtClean="0"/>
              <a:t>Calls/visits after attending sales event</a:t>
            </a:r>
          </a:p>
          <a:p>
            <a:pPr marL="741363" lvl="2" indent="-276225" eaLnBrk="1" hangingPunct="1">
              <a:buSzPct val="100000"/>
              <a:buFont typeface="Arial" pitchFamily="84" charset="0"/>
              <a:buChar char="•"/>
            </a:pPr>
            <a:r>
              <a:rPr lang="en-US" dirty="0" smtClean="0"/>
              <a:t>Unless express permission given</a:t>
            </a:r>
          </a:p>
          <a:p>
            <a:pPr marL="741363" lvl="2" indent="-276225" eaLnBrk="1" hangingPunct="1">
              <a:buSzPct val="100000"/>
              <a:buFont typeface="Arial" pitchFamily="84" charset="0"/>
              <a:buChar char="•"/>
            </a:pPr>
            <a:r>
              <a:rPr lang="en-US" dirty="0" smtClean="0"/>
              <a:t>Unsolicited emails</a:t>
            </a:r>
          </a:p>
        </p:txBody>
      </p:sp>
      <p:sp>
        <p:nvSpPr>
          <p:cNvPr id="100355"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100356"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100357"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3774054-BFD4-435D-A52A-6D0EDB2544EE}" type="slidenum">
              <a:rPr lang="en-US">
                <a:latin typeface="+mj-lt"/>
                <a:ea typeface="Arial" pitchFamily="84" charset="0"/>
                <a:cs typeface="Arial" pitchFamily="84" charset="0"/>
              </a:rPr>
              <a:pPr fontAlgn="base">
                <a:spcBef>
                  <a:spcPct val="0"/>
                </a:spcBef>
                <a:spcAft>
                  <a:spcPct val="0"/>
                </a:spcAft>
              </a:pPr>
              <a:t>48</a:t>
            </a:fld>
            <a:endParaRPr lang="en-US" dirty="0">
              <a:latin typeface="+mj-lt"/>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2"/>
          <p:cNvSpPr>
            <a:spLocks noGrp="1" noChangeArrowheads="1"/>
          </p:cNvSpPr>
          <p:nvPr>
            <p:ph type="title"/>
          </p:nvPr>
        </p:nvSpPr>
        <p:spPr/>
        <p:txBody>
          <a:bodyPr/>
          <a:lstStyle/>
          <a:p>
            <a:pPr eaLnBrk="1" hangingPunct="1"/>
            <a:r>
              <a:rPr lang="en-US" dirty="0" smtClean="0">
                <a:ea typeface="Arial" pitchFamily="84" charset="0"/>
                <a:cs typeface="Arial" pitchFamily="84" charset="0"/>
              </a:rPr>
              <a:t>Promotional Activity Reminders</a:t>
            </a:r>
            <a:endParaRPr lang="en-US" sz="1400" dirty="0" smtClean="0">
              <a:ea typeface="Arial" pitchFamily="84" charset="0"/>
              <a:cs typeface="Arial" pitchFamily="84" charset="0"/>
            </a:endParaRPr>
          </a:p>
        </p:txBody>
      </p:sp>
      <p:sp>
        <p:nvSpPr>
          <p:cNvPr id="102402" name="Rectangle 3"/>
          <p:cNvSpPr>
            <a:spLocks noGrp="1" noChangeArrowheads="1"/>
          </p:cNvSpPr>
          <p:nvPr>
            <p:ph idx="1"/>
          </p:nvPr>
        </p:nvSpPr>
        <p:spPr/>
        <p:txBody>
          <a:bodyPr/>
          <a:lstStyle/>
          <a:p>
            <a:pPr marL="287338" indent="-287338" eaLnBrk="1" hangingPunct="1">
              <a:buFont typeface="Wingdings" pitchFamily="84" charset="2"/>
              <a:buNone/>
            </a:pPr>
            <a:r>
              <a:rPr lang="en-US" dirty="0" smtClean="0"/>
              <a:t>Cross Selling</a:t>
            </a:r>
          </a:p>
          <a:p>
            <a:pPr marL="344488" indent="-344488" eaLnBrk="1" hangingPunct="1"/>
            <a:r>
              <a:rPr lang="en-US" dirty="0" smtClean="0"/>
              <a:t>Prohibited during any MA or Part D sales activity/presentation</a:t>
            </a:r>
          </a:p>
          <a:p>
            <a:pPr marL="344488" indent="-344488" eaLnBrk="1" hangingPunct="1"/>
            <a:r>
              <a:rPr lang="en-US" dirty="0" smtClean="0"/>
              <a:t>Cannot market non-health related products</a:t>
            </a:r>
          </a:p>
          <a:p>
            <a:pPr marL="741363" lvl="2" indent="-276225" eaLnBrk="1" hangingPunct="1">
              <a:buSzPct val="100000"/>
              <a:buFont typeface="Arial" pitchFamily="84" charset="0"/>
              <a:buChar char="•"/>
            </a:pPr>
            <a:r>
              <a:rPr lang="en-US" dirty="0" smtClean="0"/>
              <a:t>Annuities</a:t>
            </a:r>
          </a:p>
          <a:p>
            <a:pPr marL="741363" lvl="2" indent="-276225" eaLnBrk="1" hangingPunct="1">
              <a:buSzPct val="100000"/>
              <a:buFont typeface="Arial" pitchFamily="84" charset="0"/>
              <a:buChar char="•"/>
            </a:pPr>
            <a:r>
              <a:rPr lang="en-US" dirty="0" smtClean="0"/>
              <a:t>Life insurance</a:t>
            </a:r>
          </a:p>
          <a:p>
            <a:pPr marL="741363" lvl="2" indent="-276225" eaLnBrk="1" hangingPunct="1">
              <a:buSzPct val="100000"/>
              <a:buFont typeface="Arial" pitchFamily="84" charset="0"/>
              <a:buChar char="•"/>
            </a:pPr>
            <a:r>
              <a:rPr lang="en-US" dirty="0" smtClean="0"/>
              <a:t>Other products</a:t>
            </a:r>
          </a:p>
          <a:p>
            <a:pPr marL="338138" indent="-338138" eaLnBrk="1" hangingPunct="1"/>
            <a:r>
              <a:rPr lang="en-US" dirty="0" smtClean="0"/>
              <a:t>Allowed on inbound calls per request</a:t>
            </a:r>
          </a:p>
        </p:txBody>
      </p:sp>
      <p:sp>
        <p:nvSpPr>
          <p:cNvPr id="102403"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102404"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102405"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4D516B8-130A-40E0-87B7-04C62E2631DE}" type="slidenum">
              <a:rPr lang="en-US">
                <a:ea typeface="Arial" pitchFamily="84" charset="0"/>
                <a:cs typeface="Arial" pitchFamily="84" charset="0"/>
              </a:rPr>
              <a:pPr fontAlgn="base">
                <a:spcBef>
                  <a:spcPct val="0"/>
                </a:spcBef>
                <a:spcAft>
                  <a:spcPct val="0"/>
                </a:spcAft>
              </a:pPr>
              <a:t>49</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lstStyle/>
          <a:p>
            <a:pPr eaLnBrk="1" hangingPunct="1"/>
            <a:r>
              <a:rPr lang="en-US" dirty="0" smtClean="0">
                <a:ea typeface="Arial" pitchFamily="84" charset="0"/>
                <a:cs typeface="Arial" pitchFamily="84" charset="0"/>
              </a:rPr>
              <a:t>What is a Medicare Advantage Plan?</a:t>
            </a:r>
          </a:p>
        </p:txBody>
      </p:sp>
      <p:sp>
        <p:nvSpPr>
          <p:cNvPr id="16386" name="Rectangle 3"/>
          <p:cNvSpPr>
            <a:spLocks noGrp="1" noChangeArrowheads="1"/>
          </p:cNvSpPr>
          <p:nvPr>
            <p:ph idx="1"/>
          </p:nvPr>
        </p:nvSpPr>
        <p:spPr/>
        <p:txBody>
          <a:bodyPr/>
          <a:lstStyle/>
          <a:p>
            <a:pPr eaLnBrk="1" hangingPunct="1"/>
            <a:r>
              <a:rPr lang="en-US" dirty="0" smtClean="0"/>
              <a:t>Health plan options </a:t>
            </a:r>
          </a:p>
          <a:p>
            <a:pPr marL="573088" lvl="1" indent="-231775" eaLnBrk="1" hangingPunct="1"/>
            <a:r>
              <a:rPr lang="en-US" dirty="0" smtClean="0"/>
              <a:t>Approved by Medicare </a:t>
            </a:r>
          </a:p>
          <a:p>
            <a:pPr marL="573088" lvl="1" indent="-231775" eaLnBrk="1" hangingPunct="1"/>
            <a:r>
              <a:rPr lang="en-US" dirty="0" smtClean="0"/>
              <a:t>Run by private companies </a:t>
            </a:r>
          </a:p>
          <a:p>
            <a:pPr eaLnBrk="1" hangingPunct="1"/>
            <a:r>
              <a:rPr lang="en-US" dirty="0" smtClean="0"/>
              <a:t>Part of the Medicare program</a:t>
            </a:r>
          </a:p>
          <a:p>
            <a:pPr eaLnBrk="1" hangingPunct="1"/>
            <a:r>
              <a:rPr lang="en-US" dirty="0" smtClean="0"/>
              <a:t>Sometimes called “Part C”</a:t>
            </a:r>
          </a:p>
          <a:p>
            <a:pPr eaLnBrk="1" hangingPunct="1"/>
            <a:r>
              <a:rPr lang="en-US" dirty="0" smtClean="0"/>
              <a:t>Available across the country</a:t>
            </a:r>
          </a:p>
          <a:p>
            <a:pPr eaLnBrk="1" hangingPunct="1"/>
            <a:r>
              <a:rPr lang="en-US" dirty="0" smtClean="0"/>
              <a:t>Provide Medicare-covered benefits</a:t>
            </a:r>
          </a:p>
          <a:p>
            <a:pPr marL="573088" lvl="1" indent="-231775" eaLnBrk="1" hangingPunct="1"/>
            <a:r>
              <a:rPr lang="en-US" dirty="0" smtClean="0"/>
              <a:t>May cover extra benefits</a:t>
            </a:r>
          </a:p>
          <a:p>
            <a:pPr eaLnBrk="1" hangingPunct="1">
              <a:buFont typeface="Wingdings" pitchFamily="84" charset="2"/>
              <a:buNone/>
            </a:pPr>
            <a:r>
              <a:rPr lang="en-US" sz="2800" dirty="0" smtClean="0"/>
              <a:t>	</a:t>
            </a:r>
          </a:p>
        </p:txBody>
      </p:sp>
      <p:sp>
        <p:nvSpPr>
          <p:cNvPr id="16387" name="Rectangle 4"/>
          <p:cNvSpPr>
            <a:spLocks noGrp="1" noChangeArrowheads="1"/>
          </p:cNvSpPr>
          <p:nvPr>
            <p:ph type="dt"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ea typeface="ＭＳ Ｐゴシック" pitchFamily="84" charset="-128"/>
                <a:cs typeface="ＭＳ Ｐゴシック" pitchFamily="84" charset="-128"/>
              </a:rPr>
              <a:t>04/02/2012</a:t>
            </a:r>
            <a:endParaRPr lang="en-US" dirty="0">
              <a:latin typeface="Arial" pitchFamily="84" charset="0"/>
              <a:ea typeface="Arial" pitchFamily="84" charset="0"/>
              <a:cs typeface="Arial" pitchFamily="84" charset="0"/>
            </a:endParaRPr>
          </a:p>
        </p:txBody>
      </p:sp>
      <p:sp>
        <p:nvSpPr>
          <p:cNvPr id="16388"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16389"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C042E28-8BD1-44CA-9F10-F680F16483C2}" type="slidenum">
              <a:rPr lang="en-US">
                <a:ea typeface="Arial" pitchFamily="84" charset="0"/>
                <a:cs typeface="Arial" pitchFamily="84" charset="0"/>
              </a:rPr>
              <a:pPr fontAlgn="base">
                <a:spcBef>
                  <a:spcPct val="0"/>
                </a:spcBef>
                <a:spcAft>
                  <a:spcPct val="0"/>
                </a:spcAft>
              </a:pPr>
              <a:t>5</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Rectangle 2"/>
          <p:cNvSpPr>
            <a:spLocks noGrp="1" noChangeArrowheads="1"/>
          </p:cNvSpPr>
          <p:nvPr>
            <p:ph type="title"/>
          </p:nvPr>
        </p:nvSpPr>
        <p:spPr/>
        <p:txBody>
          <a:bodyPr rtlCol="0">
            <a:normAutofit/>
          </a:bodyPr>
          <a:lstStyle/>
          <a:p>
            <a:pPr eaLnBrk="1" fontAlgn="auto" hangingPunct="1">
              <a:spcAft>
                <a:spcPts val="0"/>
              </a:spcAft>
              <a:defRPr/>
            </a:pPr>
            <a:r>
              <a:rPr lang="en-US" dirty="0" smtClean="0">
                <a:ea typeface="+mj-ea"/>
                <a:cs typeface="Arial" charset="0"/>
              </a:rPr>
              <a:t>Promotional Activity Reminders</a:t>
            </a:r>
            <a:endParaRPr lang="en-US" sz="1400" strike="sngStrike" dirty="0" smtClean="0">
              <a:ea typeface="+mj-ea"/>
              <a:cs typeface="Arial" charset="0"/>
            </a:endParaRPr>
          </a:p>
        </p:txBody>
      </p:sp>
      <p:sp>
        <p:nvSpPr>
          <p:cNvPr id="47109" name="Rectangle 3"/>
          <p:cNvSpPr>
            <a:spLocks noGrp="1" noChangeArrowheads="1"/>
          </p:cNvSpPr>
          <p:nvPr>
            <p:ph idx="1"/>
          </p:nvPr>
        </p:nvSpPr>
        <p:spPr/>
        <p:txBody>
          <a:bodyPr rtlCol="0">
            <a:normAutofit fontScale="92500" lnSpcReduction="10000"/>
          </a:bodyPr>
          <a:lstStyle/>
          <a:p>
            <a:pPr eaLnBrk="1" fontAlgn="auto" hangingPunct="1">
              <a:lnSpc>
                <a:spcPct val="110000"/>
              </a:lnSpc>
              <a:spcBef>
                <a:spcPts val="400"/>
              </a:spcBef>
              <a:spcAft>
                <a:spcPts val="0"/>
              </a:spcAft>
              <a:buFont typeface="Wingdings" pitchFamily="2" charset="2"/>
              <a:buNone/>
              <a:defRPr/>
            </a:pPr>
            <a:r>
              <a:rPr lang="en-US" dirty="0" smtClean="0">
                <a:ea typeface="+mn-ea"/>
                <a:cs typeface="+mn-cs"/>
              </a:rPr>
              <a:t>Scope of Appointments</a:t>
            </a:r>
          </a:p>
          <a:p>
            <a:pPr eaLnBrk="1" fontAlgn="auto" hangingPunct="1">
              <a:lnSpc>
                <a:spcPct val="110000"/>
              </a:lnSpc>
              <a:spcBef>
                <a:spcPts val="400"/>
              </a:spcBef>
              <a:spcAft>
                <a:spcPts val="0"/>
              </a:spcAft>
              <a:buFont typeface="Wingdings" pitchFamily="2" charset="2"/>
              <a:buChar char="§"/>
              <a:defRPr/>
            </a:pPr>
            <a:r>
              <a:rPr lang="en-US" dirty="0" smtClean="0">
                <a:ea typeface="+mn-ea"/>
                <a:cs typeface="+mn-cs"/>
              </a:rPr>
              <a:t>Must specify product type</a:t>
            </a:r>
          </a:p>
          <a:p>
            <a:pPr marL="741363" lvl="2" indent="-276225" eaLnBrk="1" fontAlgn="auto" hangingPunct="1">
              <a:lnSpc>
                <a:spcPct val="110000"/>
              </a:lnSpc>
              <a:spcBef>
                <a:spcPts val="400"/>
              </a:spcBef>
              <a:spcAft>
                <a:spcPts val="0"/>
              </a:spcAft>
              <a:buSzPct val="100000"/>
              <a:buFont typeface="Arial" pitchFamily="34" charset="0"/>
              <a:buChar char="•"/>
              <a:defRPr/>
            </a:pPr>
            <a:r>
              <a:rPr lang="en-US" dirty="0" smtClean="0">
                <a:ea typeface="+mn-ea"/>
              </a:rPr>
              <a:t>Prior to marketing and/or in-home appointment</a:t>
            </a:r>
          </a:p>
          <a:p>
            <a:pPr marL="1138238" lvl="3" indent="-276225" eaLnBrk="1" fontAlgn="auto" hangingPunct="1">
              <a:lnSpc>
                <a:spcPct val="110000"/>
              </a:lnSpc>
              <a:spcBef>
                <a:spcPts val="400"/>
              </a:spcBef>
              <a:spcAft>
                <a:spcPts val="0"/>
              </a:spcAft>
              <a:buSzPct val="50000"/>
              <a:buFont typeface="Wingdings" pitchFamily="2" charset="2"/>
              <a:buChar char="q"/>
              <a:defRPr/>
            </a:pPr>
            <a:r>
              <a:rPr lang="en-US" dirty="0" smtClean="0">
                <a:ea typeface="+mn-ea"/>
              </a:rPr>
              <a:t>Medigap</a:t>
            </a:r>
          </a:p>
          <a:p>
            <a:pPr marL="1138238" lvl="3" indent="-276225" eaLnBrk="1" fontAlgn="auto" hangingPunct="1">
              <a:lnSpc>
                <a:spcPct val="110000"/>
              </a:lnSpc>
              <a:spcBef>
                <a:spcPts val="400"/>
              </a:spcBef>
              <a:spcAft>
                <a:spcPts val="0"/>
              </a:spcAft>
              <a:buSzPct val="50000"/>
              <a:buFont typeface="Wingdings" pitchFamily="2" charset="2"/>
              <a:buChar char="q"/>
              <a:defRPr/>
            </a:pPr>
            <a:r>
              <a:rPr lang="en-US" dirty="0" smtClean="0">
                <a:ea typeface="+mn-ea"/>
              </a:rPr>
              <a:t>MA</a:t>
            </a:r>
          </a:p>
          <a:p>
            <a:pPr marL="1138238" lvl="3" indent="-276225" eaLnBrk="1" fontAlgn="auto" hangingPunct="1">
              <a:lnSpc>
                <a:spcPct val="110000"/>
              </a:lnSpc>
              <a:spcBef>
                <a:spcPts val="400"/>
              </a:spcBef>
              <a:spcAft>
                <a:spcPts val="0"/>
              </a:spcAft>
              <a:buSzPct val="50000"/>
              <a:buFont typeface="Wingdings" pitchFamily="2" charset="2"/>
              <a:buChar char="q"/>
              <a:defRPr/>
            </a:pPr>
            <a:r>
              <a:rPr lang="en-US" dirty="0" smtClean="0">
                <a:ea typeface="+mn-ea"/>
              </a:rPr>
              <a:t>PDP</a:t>
            </a:r>
          </a:p>
          <a:p>
            <a:pPr marL="1138238" lvl="3" indent="-276225" eaLnBrk="1" fontAlgn="auto" hangingPunct="1">
              <a:lnSpc>
                <a:spcPct val="110000"/>
              </a:lnSpc>
              <a:spcBef>
                <a:spcPts val="400"/>
              </a:spcBef>
              <a:spcAft>
                <a:spcPts val="0"/>
              </a:spcAft>
              <a:buSzPct val="50000"/>
              <a:buFont typeface="Wingdings" pitchFamily="2" charset="2"/>
              <a:buChar char="q"/>
              <a:defRPr/>
            </a:pPr>
            <a:r>
              <a:rPr lang="en-US" dirty="0" smtClean="0">
                <a:ea typeface="+mn-ea"/>
              </a:rPr>
              <a:t>Other</a:t>
            </a:r>
          </a:p>
          <a:p>
            <a:pPr eaLnBrk="1" fontAlgn="auto" hangingPunct="1">
              <a:lnSpc>
                <a:spcPct val="110000"/>
              </a:lnSpc>
              <a:spcBef>
                <a:spcPts val="400"/>
              </a:spcBef>
              <a:spcAft>
                <a:spcPts val="0"/>
              </a:spcAft>
              <a:buFont typeface="Wingdings" pitchFamily="2" charset="2"/>
              <a:buChar char="§"/>
              <a:defRPr/>
            </a:pPr>
            <a:r>
              <a:rPr lang="en-US" dirty="0" smtClean="0">
                <a:ea typeface="+mn-ea"/>
                <a:cs typeface="+mn-cs"/>
              </a:rPr>
              <a:t>Additional products can only be discussed</a:t>
            </a:r>
          </a:p>
          <a:p>
            <a:pPr marL="741363" lvl="2" indent="-276225" eaLnBrk="1" fontAlgn="auto" hangingPunct="1">
              <a:lnSpc>
                <a:spcPct val="110000"/>
              </a:lnSpc>
              <a:spcBef>
                <a:spcPts val="400"/>
              </a:spcBef>
              <a:spcAft>
                <a:spcPts val="0"/>
              </a:spcAft>
              <a:buSzPct val="100000"/>
              <a:buFont typeface="Arial" pitchFamily="34" charset="0"/>
              <a:buChar char="•"/>
              <a:defRPr/>
            </a:pPr>
            <a:r>
              <a:rPr lang="en-US" dirty="0" smtClean="0">
                <a:ea typeface="+mn-ea"/>
              </a:rPr>
              <a:t>On beneficiary request</a:t>
            </a:r>
          </a:p>
          <a:p>
            <a:pPr marL="741363" lvl="2" indent="-276225" eaLnBrk="1" fontAlgn="auto" hangingPunct="1">
              <a:lnSpc>
                <a:spcPct val="110000"/>
              </a:lnSpc>
              <a:spcBef>
                <a:spcPts val="400"/>
              </a:spcBef>
              <a:spcAft>
                <a:spcPts val="0"/>
              </a:spcAft>
              <a:buSzPct val="100000"/>
              <a:buFont typeface="Arial" pitchFamily="34" charset="0"/>
              <a:buChar char="•"/>
              <a:defRPr/>
            </a:pPr>
            <a:r>
              <a:rPr lang="en-US" dirty="0" smtClean="0">
                <a:ea typeface="+mn-ea"/>
              </a:rPr>
              <a:t>At separate appointment</a:t>
            </a:r>
          </a:p>
        </p:txBody>
      </p:sp>
      <p:sp>
        <p:nvSpPr>
          <p:cNvPr id="104451"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104452"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104453"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34243C3-A40D-46EF-AADF-A03D697CD772}" type="slidenum">
              <a:rPr lang="en-US">
                <a:ea typeface="Arial" pitchFamily="84" charset="0"/>
                <a:cs typeface="Arial" pitchFamily="84" charset="0"/>
              </a:rPr>
              <a:pPr fontAlgn="base">
                <a:spcBef>
                  <a:spcPct val="0"/>
                </a:spcBef>
                <a:spcAft>
                  <a:spcPct val="0"/>
                </a:spcAft>
              </a:pPr>
              <a:t>50</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2"/>
          <p:cNvSpPr>
            <a:spLocks noGrp="1" noChangeArrowheads="1"/>
          </p:cNvSpPr>
          <p:nvPr>
            <p:ph type="title"/>
          </p:nvPr>
        </p:nvSpPr>
        <p:spPr/>
        <p:txBody>
          <a:bodyPr/>
          <a:lstStyle/>
          <a:p>
            <a:pPr eaLnBrk="1" hangingPunct="1"/>
            <a:r>
              <a:rPr lang="en-US" dirty="0" smtClean="0">
                <a:ea typeface="Arial" pitchFamily="84" charset="0"/>
                <a:cs typeface="Arial" pitchFamily="84" charset="0"/>
              </a:rPr>
              <a:t>Promotional Activity Reminders</a:t>
            </a:r>
            <a:endParaRPr lang="en-US" sz="1400" dirty="0" smtClean="0">
              <a:ea typeface="Arial" pitchFamily="84" charset="0"/>
              <a:cs typeface="Arial" pitchFamily="84" charset="0"/>
            </a:endParaRPr>
          </a:p>
        </p:txBody>
      </p:sp>
      <p:sp>
        <p:nvSpPr>
          <p:cNvPr id="106498" name="Rectangle 3"/>
          <p:cNvSpPr>
            <a:spLocks noGrp="1" noChangeArrowheads="1"/>
          </p:cNvSpPr>
          <p:nvPr>
            <p:ph idx="1"/>
          </p:nvPr>
        </p:nvSpPr>
        <p:spPr/>
        <p:txBody>
          <a:bodyPr/>
          <a:lstStyle/>
          <a:p>
            <a:pPr eaLnBrk="1" hangingPunct="1">
              <a:buFont typeface="Wingdings" pitchFamily="84" charset="2"/>
              <a:buNone/>
            </a:pPr>
            <a:r>
              <a:rPr lang="en-US" dirty="0" smtClean="0"/>
              <a:t>Health Care Settings</a:t>
            </a:r>
          </a:p>
          <a:p>
            <a:pPr eaLnBrk="1" hangingPunct="1"/>
            <a:r>
              <a:rPr lang="en-US" dirty="0" smtClean="0"/>
              <a:t>Marketing allowed in common areas</a:t>
            </a:r>
          </a:p>
          <a:p>
            <a:pPr marL="741363" lvl="1" indent="-276225" eaLnBrk="1" hangingPunct="1"/>
            <a:r>
              <a:rPr lang="en-US" dirty="0" smtClean="0"/>
              <a:t>Hospital or nursing home cafeterias</a:t>
            </a:r>
          </a:p>
          <a:p>
            <a:pPr marL="741363" lvl="1" indent="-276225" eaLnBrk="1" hangingPunct="1"/>
            <a:r>
              <a:rPr lang="en-US" dirty="0" smtClean="0"/>
              <a:t>Community or recreational rooms</a:t>
            </a:r>
          </a:p>
          <a:p>
            <a:pPr marL="741363" lvl="1" indent="-276225" eaLnBrk="1" hangingPunct="1"/>
            <a:r>
              <a:rPr lang="en-US" dirty="0" smtClean="0"/>
              <a:t>Conference rooms</a:t>
            </a:r>
          </a:p>
          <a:p>
            <a:pPr eaLnBrk="1" hangingPunct="1"/>
            <a:r>
              <a:rPr lang="en-US" dirty="0" smtClean="0"/>
              <a:t>No marketing in health care setting</a:t>
            </a:r>
          </a:p>
          <a:p>
            <a:pPr marL="741363" lvl="1" indent="-276225" eaLnBrk="1" hangingPunct="1"/>
            <a:r>
              <a:rPr lang="en-US" dirty="0" smtClean="0"/>
              <a:t>Waiting rooms</a:t>
            </a:r>
          </a:p>
          <a:p>
            <a:pPr marL="741363" lvl="1" indent="-276225" eaLnBrk="1" hangingPunct="1"/>
            <a:r>
              <a:rPr lang="en-US" dirty="0" smtClean="0"/>
              <a:t>Exam rooms and hospital patient rooms</a:t>
            </a:r>
          </a:p>
          <a:p>
            <a:pPr marL="741363" lvl="1" indent="-276225" eaLnBrk="1" hangingPunct="1"/>
            <a:r>
              <a:rPr lang="en-US" dirty="0" smtClean="0"/>
              <a:t>Dialysis centers and pharmacy counter areas</a:t>
            </a:r>
          </a:p>
          <a:p>
            <a:pPr eaLnBrk="1" hangingPunct="1">
              <a:lnSpc>
                <a:spcPct val="90000"/>
              </a:lnSpc>
              <a:buFont typeface="Wingdings" pitchFamily="84" charset="2"/>
              <a:buNone/>
            </a:pPr>
            <a:endParaRPr lang="en-US" dirty="0" smtClean="0"/>
          </a:p>
        </p:txBody>
      </p:sp>
      <p:sp>
        <p:nvSpPr>
          <p:cNvPr id="106499"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106500"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106501"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7DC9A0E-B948-4825-9923-A43CF231D097}" type="slidenum">
              <a:rPr lang="en-US">
                <a:ea typeface="Arial" pitchFamily="84" charset="0"/>
                <a:cs typeface="Arial" pitchFamily="84" charset="0"/>
              </a:rPr>
              <a:pPr fontAlgn="base">
                <a:spcBef>
                  <a:spcPct val="0"/>
                </a:spcBef>
                <a:spcAft>
                  <a:spcPct val="0"/>
                </a:spcAft>
              </a:pPr>
              <a:t>51</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2"/>
          <p:cNvSpPr>
            <a:spLocks noGrp="1" noChangeArrowheads="1"/>
          </p:cNvSpPr>
          <p:nvPr>
            <p:ph type="title"/>
          </p:nvPr>
        </p:nvSpPr>
        <p:spPr/>
        <p:txBody>
          <a:bodyPr/>
          <a:lstStyle/>
          <a:p>
            <a:pPr eaLnBrk="1" hangingPunct="1"/>
            <a:r>
              <a:rPr lang="en-US" dirty="0" smtClean="0">
                <a:ea typeface="Arial" pitchFamily="84" charset="0"/>
                <a:cs typeface="Arial" pitchFamily="84" charset="0"/>
              </a:rPr>
              <a:t>Promotional Activity Reminders</a:t>
            </a:r>
            <a:endParaRPr lang="en-US" sz="1400" dirty="0" smtClean="0">
              <a:ea typeface="Arial" pitchFamily="84" charset="0"/>
              <a:cs typeface="Arial" pitchFamily="84" charset="0"/>
            </a:endParaRPr>
          </a:p>
        </p:txBody>
      </p:sp>
      <p:sp>
        <p:nvSpPr>
          <p:cNvPr id="49157" name="Rectangle 3"/>
          <p:cNvSpPr>
            <a:spLocks noGrp="1" noChangeArrowheads="1"/>
          </p:cNvSpPr>
          <p:nvPr>
            <p:ph idx="1"/>
          </p:nvPr>
        </p:nvSpPr>
        <p:spPr/>
        <p:txBody>
          <a:bodyPr rtlCol="0">
            <a:noAutofit/>
          </a:bodyPr>
          <a:lstStyle/>
          <a:p>
            <a:pPr eaLnBrk="1" fontAlgn="auto" hangingPunct="1">
              <a:spcAft>
                <a:spcPts val="0"/>
              </a:spcAft>
              <a:buFont typeface="Wingdings" pitchFamily="2" charset="2"/>
              <a:buNone/>
              <a:defRPr/>
            </a:pPr>
            <a:r>
              <a:rPr lang="en-US" dirty="0" smtClean="0">
                <a:ea typeface="+mn-ea"/>
                <a:cs typeface="+mn-cs"/>
              </a:rPr>
              <a:t>Educational Events</a:t>
            </a:r>
          </a:p>
          <a:p>
            <a:pPr eaLnBrk="1" fontAlgn="auto" hangingPunct="1">
              <a:spcAft>
                <a:spcPts val="0"/>
              </a:spcAft>
              <a:buFont typeface="Wingdings" pitchFamily="2" charset="2"/>
              <a:buChar char="§"/>
              <a:defRPr/>
            </a:pPr>
            <a:r>
              <a:rPr lang="en-US" dirty="0" smtClean="0">
                <a:ea typeface="+mn-ea"/>
                <a:cs typeface="+mn-cs"/>
              </a:rPr>
              <a:t>No marketing activities at educational events</a:t>
            </a:r>
          </a:p>
          <a:p>
            <a:pPr marL="741363" lvl="1" indent="-276225" eaLnBrk="1" fontAlgn="auto" hangingPunct="1">
              <a:spcAft>
                <a:spcPts val="0"/>
              </a:spcAft>
              <a:buFont typeface="Arial" pitchFamily="34" charset="0"/>
              <a:buChar char="•"/>
              <a:defRPr/>
            </a:pPr>
            <a:r>
              <a:rPr lang="en-US" dirty="0" smtClean="0">
                <a:ea typeface="+mn-ea"/>
              </a:rPr>
              <a:t>Health information fairs</a:t>
            </a:r>
          </a:p>
          <a:p>
            <a:pPr marL="741363" lvl="1" indent="-276225" eaLnBrk="1" fontAlgn="auto" hangingPunct="1">
              <a:spcAft>
                <a:spcPts val="0"/>
              </a:spcAft>
              <a:buFont typeface="Arial" pitchFamily="34" charset="0"/>
              <a:buChar char="•"/>
              <a:defRPr/>
            </a:pPr>
            <a:r>
              <a:rPr lang="en-US" dirty="0" smtClean="0">
                <a:ea typeface="+mn-ea"/>
              </a:rPr>
              <a:t>Conference expositions</a:t>
            </a:r>
          </a:p>
          <a:p>
            <a:pPr marL="741363" lvl="1" indent="-276225" eaLnBrk="1" fontAlgn="auto" hangingPunct="1">
              <a:spcAft>
                <a:spcPts val="0"/>
              </a:spcAft>
              <a:buFont typeface="Arial" pitchFamily="34" charset="0"/>
              <a:buChar char="•"/>
              <a:defRPr/>
            </a:pPr>
            <a:r>
              <a:rPr lang="en-US" dirty="0" smtClean="0">
                <a:ea typeface="+mn-ea"/>
              </a:rPr>
              <a:t>State- or community-sponsored events</a:t>
            </a:r>
          </a:p>
          <a:p>
            <a:pPr eaLnBrk="1" fontAlgn="auto" hangingPunct="1">
              <a:spcAft>
                <a:spcPts val="0"/>
              </a:spcAft>
              <a:buFont typeface="Wingdings" pitchFamily="2" charset="2"/>
              <a:buChar char="§"/>
              <a:defRPr/>
            </a:pPr>
            <a:r>
              <a:rPr lang="en-US" dirty="0" smtClean="0">
                <a:ea typeface="+mn-ea"/>
                <a:cs typeface="+mn-cs"/>
              </a:rPr>
              <a:t>Plans may distribute</a:t>
            </a:r>
          </a:p>
          <a:p>
            <a:pPr marL="741363" lvl="1" indent="-276225" eaLnBrk="1" fontAlgn="auto" hangingPunct="1">
              <a:spcAft>
                <a:spcPts val="0"/>
              </a:spcAft>
              <a:buFont typeface="Arial" pitchFamily="34" charset="0"/>
              <a:buChar char="•"/>
              <a:defRPr/>
            </a:pPr>
            <a:r>
              <a:rPr lang="en-US" dirty="0" smtClean="0">
                <a:ea typeface="+mn-ea"/>
              </a:rPr>
              <a:t>Medicare and/or health educational materials</a:t>
            </a:r>
          </a:p>
          <a:p>
            <a:pPr marL="741363" lvl="1" indent="-276225" eaLnBrk="1" fontAlgn="auto" hangingPunct="1">
              <a:spcAft>
                <a:spcPts val="0"/>
              </a:spcAft>
              <a:buFont typeface="Arial" pitchFamily="34" charset="0"/>
              <a:buChar char="•"/>
              <a:defRPr/>
            </a:pPr>
            <a:r>
              <a:rPr lang="en-US" dirty="0" smtClean="0">
                <a:ea typeface="+mn-ea"/>
              </a:rPr>
              <a:t>Agent/broker business cards</a:t>
            </a:r>
          </a:p>
          <a:p>
            <a:pPr marL="741363" lvl="2" indent="-276225" eaLnBrk="1" fontAlgn="auto" hangingPunct="1">
              <a:spcAft>
                <a:spcPts val="0"/>
              </a:spcAft>
              <a:buSzPct val="100000"/>
              <a:buFont typeface="Arial" pitchFamily="34" charset="0"/>
              <a:buChar char="•"/>
              <a:defRPr/>
            </a:pPr>
            <a:r>
              <a:rPr lang="en-US" dirty="0" smtClean="0">
                <a:ea typeface="+mn-ea"/>
              </a:rPr>
              <a:t>Containing no marketing information</a:t>
            </a:r>
          </a:p>
        </p:txBody>
      </p:sp>
      <p:sp>
        <p:nvSpPr>
          <p:cNvPr id="108547"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108548"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108549"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9F24526-4389-4DA4-939F-9B9D417776F4}" type="slidenum">
              <a:rPr lang="en-US">
                <a:ea typeface="Arial" pitchFamily="84" charset="0"/>
                <a:cs typeface="Arial" pitchFamily="84" charset="0"/>
              </a:rPr>
              <a:pPr fontAlgn="base">
                <a:spcBef>
                  <a:spcPct val="0"/>
                </a:spcBef>
                <a:spcAft>
                  <a:spcPct val="0"/>
                </a:spcAft>
              </a:pPr>
              <a:t>52</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2"/>
          <p:cNvSpPr>
            <a:spLocks noGrp="1" noChangeArrowheads="1"/>
          </p:cNvSpPr>
          <p:nvPr>
            <p:ph type="title"/>
          </p:nvPr>
        </p:nvSpPr>
        <p:spPr/>
        <p:txBody>
          <a:bodyPr/>
          <a:lstStyle/>
          <a:p>
            <a:pPr eaLnBrk="1" hangingPunct="1"/>
            <a:r>
              <a:rPr lang="en-US" dirty="0" smtClean="0">
                <a:ea typeface="Arial" pitchFamily="84" charset="0"/>
                <a:cs typeface="Arial" pitchFamily="84" charset="0"/>
              </a:rPr>
              <a:t>Promotional Activity Reminders</a:t>
            </a:r>
            <a:r>
              <a:rPr lang="en-US" sz="2000" b="0" dirty="0" smtClean="0">
                <a:ea typeface="Arial" pitchFamily="84" charset="0"/>
                <a:cs typeface="Arial" pitchFamily="84" charset="0"/>
              </a:rPr>
              <a:t> </a:t>
            </a:r>
            <a:r>
              <a:rPr lang="en-US" dirty="0" smtClean="0">
                <a:ea typeface="Arial" pitchFamily="84" charset="0"/>
                <a:cs typeface="Arial" pitchFamily="84" charset="0"/>
              </a:rPr>
              <a:t/>
            </a:r>
            <a:br>
              <a:rPr lang="en-US" dirty="0" smtClean="0">
                <a:ea typeface="Arial" pitchFamily="84" charset="0"/>
                <a:cs typeface="Arial" pitchFamily="84" charset="0"/>
              </a:rPr>
            </a:br>
            <a:endParaRPr lang="en-US" sz="1400" dirty="0" smtClean="0">
              <a:ea typeface="Arial" pitchFamily="84" charset="0"/>
              <a:cs typeface="Arial" pitchFamily="84" charset="0"/>
            </a:endParaRPr>
          </a:p>
        </p:txBody>
      </p:sp>
      <p:sp>
        <p:nvSpPr>
          <p:cNvPr id="110594" name="Rectangle 3"/>
          <p:cNvSpPr>
            <a:spLocks noGrp="1" noChangeArrowheads="1"/>
          </p:cNvSpPr>
          <p:nvPr>
            <p:ph idx="1"/>
          </p:nvPr>
        </p:nvSpPr>
        <p:spPr/>
        <p:txBody>
          <a:bodyPr/>
          <a:lstStyle/>
          <a:p>
            <a:pPr eaLnBrk="1" hangingPunct="1">
              <a:buFont typeface="Wingdings" pitchFamily="84" charset="2"/>
              <a:buNone/>
            </a:pPr>
            <a:r>
              <a:rPr lang="en-US" dirty="0" smtClean="0"/>
              <a:t>Prohibition of Meals</a:t>
            </a:r>
          </a:p>
          <a:p>
            <a:pPr eaLnBrk="1" hangingPunct="1"/>
            <a:r>
              <a:rPr lang="en-US" dirty="0" smtClean="0"/>
              <a:t> Prospective enrollees may not </a:t>
            </a:r>
          </a:p>
          <a:p>
            <a:pPr lvl="1" eaLnBrk="1" hangingPunct="1"/>
            <a:r>
              <a:rPr lang="en-US" dirty="0" smtClean="0"/>
              <a:t>Be provided meals</a:t>
            </a:r>
          </a:p>
          <a:p>
            <a:pPr lvl="1" eaLnBrk="1" hangingPunct="1"/>
            <a:r>
              <a:rPr lang="en-US" dirty="0" smtClean="0"/>
              <a:t>Have meals subsidized</a:t>
            </a:r>
          </a:p>
          <a:p>
            <a:pPr eaLnBrk="1" hangingPunct="1"/>
            <a:r>
              <a:rPr lang="en-US" dirty="0" smtClean="0"/>
              <a:t>At any event or meeting where</a:t>
            </a:r>
          </a:p>
          <a:p>
            <a:pPr lvl="1" eaLnBrk="1" hangingPunct="1"/>
            <a:r>
              <a:rPr lang="en-US" dirty="0" smtClean="0"/>
              <a:t>Plan benefits are being discussed, or</a:t>
            </a:r>
          </a:p>
          <a:p>
            <a:pPr lvl="1" eaLnBrk="1" hangingPunct="1"/>
            <a:r>
              <a:rPr lang="en-US" dirty="0" smtClean="0"/>
              <a:t>Plan materials are being distributed</a:t>
            </a:r>
          </a:p>
        </p:txBody>
      </p:sp>
      <p:sp>
        <p:nvSpPr>
          <p:cNvPr id="110595"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110596"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110597"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9CAF80A-BE55-4CEC-9E52-5973C69DAF84}" type="slidenum">
              <a:rPr lang="en-US">
                <a:ea typeface="Arial" pitchFamily="84" charset="0"/>
                <a:cs typeface="Arial" pitchFamily="84" charset="0"/>
              </a:rPr>
              <a:pPr fontAlgn="base">
                <a:spcBef>
                  <a:spcPct val="0"/>
                </a:spcBef>
                <a:spcAft>
                  <a:spcPct val="0"/>
                </a:spcAft>
              </a:pPr>
              <a:t>53</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Rectangle 2"/>
          <p:cNvSpPr>
            <a:spLocks noGrp="1" noChangeArrowheads="1"/>
          </p:cNvSpPr>
          <p:nvPr>
            <p:ph type="title"/>
          </p:nvPr>
        </p:nvSpPr>
        <p:spPr/>
        <p:txBody>
          <a:bodyPr/>
          <a:lstStyle/>
          <a:p>
            <a:pPr eaLnBrk="1" hangingPunct="1"/>
            <a:r>
              <a:rPr lang="en-US" dirty="0" smtClean="0">
                <a:ea typeface="Arial" pitchFamily="84" charset="0"/>
                <a:cs typeface="Arial" pitchFamily="84" charset="0"/>
              </a:rPr>
              <a:t>State Licensure of Agents</a:t>
            </a:r>
            <a:br>
              <a:rPr lang="en-US" dirty="0" smtClean="0">
                <a:ea typeface="Arial" pitchFamily="84" charset="0"/>
                <a:cs typeface="Arial" pitchFamily="84" charset="0"/>
              </a:rPr>
            </a:br>
            <a:endParaRPr lang="en-US" sz="1400" dirty="0" smtClean="0">
              <a:ea typeface="Arial" pitchFamily="84" charset="0"/>
              <a:cs typeface="Arial" pitchFamily="84" charset="0"/>
            </a:endParaRPr>
          </a:p>
        </p:txBody>
      </p:sp>
      <p:sp>
        <p:nvSpPr>
          <p:cNvPr id="112642" name="Rectangle 3"/>
          <p:cNvSpPr>
            <a:spLocks noGrp="1" noChangeArrowheads="1"/>
          </p:cNvSpPr>
          <p:nvPr>
            <p:ph idx="1"/>
          </p:nvPr>
        </p:nvSpPr>
        <p:spPr/>
        <p:txBody>
          <a:bodyPr/>
          <a:lstStyle/>
          <a:p>
            <a:pPr eaLnBrk="1" hangingPunct="1"/>
            <a:r>
              <a:rPr lang="en-US" dirty="0" smtClean="0"/>
              <a:t>MA and PDP organization agents/brokers</a:t>
            </a:r>
          </a:p>
          <a:p>
            <a:pPr marL="741363" lvl="1" indent="-276225" eaLnBrk="1" hangingPunct="1"/>
            <a:r>
              <a:rPr lang="en-US" dirty="0" smtClean="0"/>
              <a:t>Must be state-licensed, certified, or registered</a:t>
            </a:r>
          </a:p>
          <a:p>
            <a:pPr marL="1138238" lvl="2" indent="-223838" eaLnBrk="1" hangingPunct="1"/>
            <a:r>
              <a:rPr lang="en-US" dirty="0" smtClean="0"/>
              <a:t>Applies to contracted and employed agents/brokers</a:t>
            </a:r>
          </a:p>
        </p:txBody>
      </p:sp>
      <p:sp>
        <p:nvSpPr>
          <p:cNvPr id="112643"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112644"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112645"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22574F2-89F6-4EFE-996C-E2628A9DE652}" type="slidenum">
              <a:rPr lang="en-US">
                <a:ea typeface="Arial" pitchFamily="84" charset="0"/>
                <a:cs typeface="Arial" pitchFamily="84" charset="0"/>
              </a:rPr>
              <a:pPr fontAlgn="base">
                <a:spcBef>
                  <a:spcPct val="0"/>
                </a:spcBef>
                <a:spcAft>
                  <a:spcPct val="0"/>
                </a:spcAft>
              </a:pPr>
              <a:t>54</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Rectangle 2"/>
          <p:cNvSpPr>
            <a:spLocks noGrp="1" noChangeArrowheads="1"/>
          </p:cNvSpPr>
          <p:nvPr>
            <p:ph type="title"/>
          </p:nvPr>
        </p:nvSpPr>
        <p:spPr/>
        <p:txBody>
          <a:bodyPr/>
          <a:lstStyle/>
          <a:p>
            <a:pPr eaLnBrk="1" hangingPunct="1"/>
            <a:r>
              <a:rPr lang="en-US" dirty="0" smtClean="0">
                <a:ea typeface="Arial" pitchFamily="84" charset="0"/>
                <a:cs typeface="Arial" pitchFamily="84" charset="0"/>
              </a:rPr>
              <a:t>State Appointment of Agents</a:t>
            </a:r>
            <a:br>
              <a:rPr lang="en-US" dirty="0" smtClean="0">
                <a:ea typeface="Arial" pitchFamily="84" charset="0"/>
                <a:cs typeface="Arial" pitchFamily="84" charset="0"/>
              </a:rPr>
            </a:br>
            <a:endParaRPr lang="en-US" sz="1400" dirty="0" smtClean="0">
              <a:ea typeface="Arial" pitchFamily="84" charset="0"/>
              <a:cs typeface="Arial" pitchFamily="84" charset="0"/>
            </a:endParaRPr>
          </a:p>
        </p:txBody>
      </p:sp>
      <p:sp>
        <p:nvSpPr>
          <p:cNvPr id="114690" name="Rectangle 3"/>
          <p:cNvSpPr>
            <a:spLocks noGrp="1" noChangeArrowheads="1"/>
          </p:cNvSpPr>
          <p:nvPr>
            <p:ph idx="1"/>
          </p:nvPr>
        </p:nvSpPr>
        <p:spPr/>
        <p:txBody>
          <a:bodyPr/>
          <a:lstStyle/>
          <a:p>
            <a:pPr eaLnBrk="1" hangingPunct="1"/>
            <a:r>
              <a:rPr lang="en-US" dirty="0" smtClean="0"/>
              <a:t>Organizations must comply with state </a:t>
            </a:r>
            <a:br>
              <a:rPr lang="en-US" dirty="0" smtClean="0"/>
            </a:br>
            <a:r>
              <a:rPr lang="en-US" dirty="0" smtClean="0"/>
              <a:t>appointment laws</a:t>
            </a:r>
          </a:p>
          <a:p>
            <a:pPr lvl="1" eaLnBrk="1" hangingPunct="1"/>
            <a:r>
              <a:rPr lang="en-US" dirty="0" smtClean="0"/>
              <a:t>Plans must give information about agents</a:t>
            </a:r>
          </a:p>
          <a:p>
            <a:pPr eaLnBrk="1" hangingPunct="1"/>
            <a:r>
              <a:rPr lang="en-US" dirty="0" smtClean="0"/>
              <a:t>Required appointment fees must be paid</a:t>
            </a:r>
          </a:p>
        </p:txBody>
      </p:sp>
      <p:sp>
        <p:nvSpPr>
          <p:cNvPr id="114691"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114692"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114693"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7A1E468-CBCB-4D26-AFD0-12F0C5D5C837}" type="slidenum">
              <a:rPr lang="en-US">
                <a:ea typeface="Arial" pitchFamily="84" charset="0"/>
                <a:cs typeface="Arial" pitchFamily="84" charset="0"/>
              </a:rPr>
              <a:pPr fontAlgn="base">
                <a:spcBef>
                  <a:spcPct val="0"/>
                </a:spcBef>
                <a:spcAft>
                  <a:spcPct val="0"/>
                </a:spcAft>
              </a:pPr>
              <a:t>55</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Rectangle 2"/>
          <p:cNvSpPr>
            <a:spLocks noGrp="1" noChangeArrowheads="1"/>
          </p:cNvSpPr>
          <p:nvPr>
            <p:ph type="title"/>
          </p:nvPr>
        </p:nvSpPr>
        <p:spPr/>
        <p:txBody>
          <a:bodyPr/>
          <a:lstStyle/>
          <a:p>
            <a:pPr eaLnBrk="1" hangingPunct="1"/>
            <a:r>
              <a:rPr lang="en-US" dirty="0" smtClean="0">
                <a:ea typeface="Arial" pitchFamily="84" charset="0"/>
                <a:cs typeface="Arial" pitchFamily="84" charset="0"/>
              </a:rPr>
              <a:t>Reporting of Terminated Agents</a:t>
            </a:r>
            <a:br>
              <a:rPr lang="en-US" dirty="0" smtClean="0">
                <a:ea typeface="Arial" pitchFamily="84" charset="0"/>
                <a:cs typeface="Arial" pitchFamily="84" charset="0"/>
              </a:rPr>
            </a:br>
            <a:endParaRPr lang="en-US" sz="1400" dirty="0" smtClean="0">
              <a:ea typeface="Arial" pitchFamily="84" charset="0"/>
              <a:cs typeface="Arial" pitchFamily="84" charset="0"/>
            </a:endParaRPr>
          </a:p>
        </p:txBody>
      </p:sp>
      <p:sp>
        <p:nvSpPr>
          <p:cNvPr id="116738" name="Rectangle 3"/>
          <p:cNvSpPr>
            <a:spLocks noGrp="1" noChangeArrowheads="1"/>
          </p:cNvSpPr>
          <p:nvPr>
            <p:ph idx="1"/>
          </p:nvPr>
        </p:nvSpPr>
        <p:spPr/>
        <p:txBody>
          <a:bodyPr/>
          <a:lstStyle/>
          <a:p>
            <a:pPr eaLnBrk="1" hangingPunct="1"/>
            <a:r>
              <a:rPr lang="en-US" dirty="0" smtClean="0"/>
              <a:t>Organizations must report termination of agents/brokers</a:t>
            </a:r>
          </a:p>
          <a:p>
            <a:pPr marL="741363" lvl="1" indent="-276225" eaLnBrk="1" hangingPunct="1"/>
            <a:r>
              <a:rPr lang="en-US" dirty="0" smtClean="0"/>
              <a:t>In accordance with state appointment law</a:t>
            </a:r>
          </a:p>
          <a:p>
            <a:pPr marL="741363" lvl="1" indent="-276225" eaLnBrk="1" hangingPunct="1"/>
            <a:r>
              <a:rPr lang="en-US" dirty="0" smtClean="0"/>
              <a:t>To state where agent/broker is appointed</a:t>
            </a:r>
          </a:p>
          <a:p>
            <a:pPr marL="741363" lvl="1" indent="-276225" eaLnBrk="1" hangingPunct="1"/>
            <a:r>
              <a:rPr lang="en-US" dirty="0" smtClean="0"/>
              <a:t>Must include reasons for termination</a:t>
            </a:r>
          </a:p>
        </p:txBody>
      </p:sp>
      <p:sp>
        <p:nvSpPr>
          <p:cNvPr id="116739"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116740"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116741"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D634AB5-7463-433A-ACB9-739E96E570E5}" type="slidenum">
              <a:rPr lang="en-US">
                <a:ea typeface="Arial" pitchFamily="84" charset="0"/>
                <a:cs typeface="Arial" pitchFamily="84" charset="0"/>
              </a:rPr>
              <a:pPr fontAlgn="base">
                <a:spcBef>
                  <a:spcPct val="0"/>
                </a:spcBef>
                <a:spcAft>
                  <a:spcPct val="0"/>
                </a:spcAft>
              </a:pPr>
              <a:t>56</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2"/>
          <p:cNvSpPr>
            <a:spLocks noGrp="1" noChangeArrowheads="1"/>
          </p:cNvSpPr>
          <p:nvPr>
            <p:ph type="title"/>
          </p:nvPr>
        </p:nvSpPr>
        <p:spPr/>
        <p:txBody>
          <a:bodyPr/>
          <a:lstStyle/>
          <a:p>
            <a:pPr eaLnBrk="1" hangingPunct="1"/>
            <a:r>
              <a:rPr lang="en-US" dirty="0" smtClean="0">
                <a:ea typeface="Arial" pitchFamily="84" charset="0"/>
                <a:cs typeface="Arial" pitchFamily="84" charset="0"/>
              </a:rPr>
              <a:t>Agent/Broker Compensation</a:t>
            </a:r>
            <a:br>
              <a:rPr lang="en-US" dirty="0" smtClean="0">
                <a:ea typeface="Arial" pitchFamily="84" charset="0"/>
                <a:cs typeface="Arial" pitchFamily="84" charset="0"/>
              </a:rPr>
            </a:br>
            <a:endParaRPr lang="en-US" sz="1400" dirty="0" smtClean="0">
              <a:ea typeface="Arial" pitchFamily="84" charset="0"/>
              <a:cs typeface="Arial" pitchFamily="84" charset="0"/>
            </a:endParaRPr>
          </a:p>
        </p:txBody>
      </p:sp>
      <p:sp>
        <p:nvSpPr>
          <p:cNvPr id="118786" name="Rectangle 3"/>
          <p:cNvSpPr>
            <a:spLocks noGrp="1" noChangeArrowheads="1"/>
          </p:cNvSpPr>
          <p:nvPr>
            <p:ph idx="1"/>
          </p:nvPr>
        </p:nvSpPr>
        <p:spPr/>
        <p:txBody>
          <a:bodyPr/>
          <a:lstStyle/>
          <a:p>
            <a:pPr eaLnBrk="1" hangingPunct="1"/>
            <a:r>
              <a:rPr lang="en-US" dirty="0" smtClean="0"/>
              <a:t>Rules</a:t>
            </a:r>
          </a:p>
          <a:p>
            <a:pPr marL="741363" lvl="1" indent="-276225" eaLnBrk="1" hangingPunct="1"/>
            <a:r>
              <a:rPr lang="en-US" dirty="0" smtClean="0"/>
              <a:t>For contracted or independent agents/brokers</a:t>
            </a:r>
          </a:p>
          <a:p>
            <a:pPr marL="741363" lvl="1" indent="-276225" eaLnBrk="1" hangingPunct="1"/>
            <a:r>
              <a:rPr lang="en-US" dirty="0" smtClean="0"/>
              <a:t>Designed to eliminate incentives</a:t>
            </a:r>
          </a:p>
          <a:p>
            <a:pPr marL="1138238" lvl="2" indent="-223838" eaLnBrk="1" hangingPunct="1"/>
            <a:r>
              <a:rPr lang="en-US" dirty="0" smtClean="0"/>
              <a:t>i.e. Encouraging inappropriate moves from </a:t>
            </a:r>
            <a:br>
              <a:rPr lang="en-US" dirty="0" smtClean="0"/>
            </a:br>
            <a:r>
              <a:rPr lang="en-US" dirty="0" smtClean="0"/>
              <a:t>plan to plan</a:t>
            </a:r>
          </a:p>
        </p:txBody>
      </p:sp>
      <p:sp>
        <p:nvSpPr>
          <p:cNvPr id="118787"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118788"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118789"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0A7463D-F1EC-4285-9F7C-799B8CF423AB}" type="slidenum">
              <a:rPr lang="en-US">
                <a:ea typeface="Arial" pitchFamily="84" charset="0"/>
                <a:cs typeface="Arial" pitchFamily="84" charset="0"/>
              </a:rPr>
              <a:pPr fontAlgn="base">
                <a:spcBef>
                  <a:spcPct val="0"/>
                </a:spcBef>
                <a:spcAft>
                  <a:spcPct val="0"/>
                </a:spcAft>
              </a:pPr>
              <a:t>57</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2"/>
          <p:cNvSpPr>
            <a:spLocks noGrp="1" noChangeArrowheads="1"/>
          </p:cNvSpPr>
          <p:nvPr>
            <p:ph type="title"/>
          </p:nvPr>
        </p:nvSpPr>
        <p:spPr/>
        <p:txBody>
          <a:bodyPr/>
          <a:lstStyle/>
          <a:p>
            <a:pPr eaLnBrk="1" hangingPunct="1"/>
            <a:r>
              <a:rPr lang="en-US" dirty="0" smtClean="0">
                <a:ea typeface="Arial" pitchFamily="84" charset="0"/>
                <a:cs typeface="Arial" pitchFamily="84" charset="0"/>
              </a:rPr>
              <a:t>Agent/Broker Training and Testing</a:t>
            </a:r>
          </a:p>
        </p:txBody>
      </p:sp>
      <p:sp>
        <p:nvSpPr>
          <p:cNvPr id="120834" name="Rectangle 3"/>
          <p:cNvSpPr>
            <a:spLocks noGrp="1" noChangeArrowheads="1"/>
          </p:cNvSpPr>
          <p:nvPr>
            <p:ph idx="1"/>
          </p:nvPr>
        </p:nvSpPr>
        <p:spPr/>
        <p:txBody>
          <a:bodyPr/>
          <a:lstStyle/>
          <a:p>
            <a:pPr eaLnBrk="1" hangingPunct="1"/>
            <a:r>
              <a:rPr lang="en-US" dirty="0" smtClean="0"/>
              <a:t>Agents/brokers must be trained/tested annually</a:t>
            </a:r>
          </a:p>
          <a:p>
            <a:pPr marL="796925" lvl="1" indent="-331788" eaLnBrk="1" hangingPunct="1"/>
            <a:r>
              <a:rPr lang="en-US" dirty="0" smtClean="0"/>
              <a:t>Medicare rules and regulations</a:t>
            </a:r>
          </a:p>
          <a:p>
            <a:pPr marL="796925" lvl="1" indent="-331788" eaLnBrk="1" hangingPunct="1"/>
            <a:r>
              <a:rPr lang="en-US" dirty="0" smtClean="0"/>
              <a:t>Plan details specific to plan products sold</a:t>
            </a:r>
          </a:p>
          <a:p>
            <a:pPr marL="796925" lvl="1" indent="-331788" eaLnBrk="1" hangingPunct="1"/>
            <a:r>
              <a:rPr lang="en-US" dirty="0" smtClean="0"/>
              <a:t>Both contracted and employed agents</a:t>
            </a:r>
          </a:p>
          <a:p>
            <a:pPr marL="796925" lvl="1" indent="-331788" eaLnBrk="1" hangingPunct="1"/>
            <a:r>
              <a:rPr lang="en-US" dirty="0" smtClean="0"/>
              <a:t>Completed prior to start of marketing season</a:t>
            </a:r>
          </a:p>
          <a:p>
            <a:pPr marL="1138238" lvl="2" indent="-223838" eaLnBrk="1" hangingPunct="1"/>
            <a:r>
              <a:rPr lang="en-US" dirty="0" smtClean="0"/>
              <a:t>To market after that date</a:t>
            </a:r>
          </a:p>
        </p:txBody>
      </p:sp>
      <p:sp>
        <p:nvSpPr>
          <p:cNvPr id="120835"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120836"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120837"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C6FF770-9FD8-4540-B44C-4BB9C9D9E613}" type="slidenum">
              <a:rPr lang="en-US">
                <a:ea typeface="Arial" pitchFamily="84" charset="0"/>
                <a:cs typeface="Arial" pitchFamily="84" charset="0"/>
              </a:rPr>
              <a:pPr fontAlgn="base">
                <a:spcBef>
                  <a:spcPct val="0"/>
                </a:spcBef>
                <a:spcAft>
                  <a:spcPct val="0"/>
                </a:spcAft>
              </a:pPr>
              <a:t>58</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2"/>
          <p:cNvSpPr>
            <a:spLocks noGrp="1" noChangeArrowheads="1"/>
          </p:cNvSpPr>
          <p:nvPr>
            <p:ph type="title"/>
          </p:nvPr>
        </p:nvSpPr>
        <p:spPr/>
        <p:txBody>
          <a:bodyPr/>
          <a:lstStyle/>
          <a:p>
            <a:pPr eaLnBrk="1" hangingPunct="1"/>
            <a:r>
              <a:rPr lang="en-US" dirty="0" smtClean="0">
                <a:ea typeface="Arial" pitchFamily="84" charset="0"/>
                <a:cs typeface="Arial" pitchFamily="84" charset="0"/>
              </a:rPr>
              <a:t>Agent/Broker Training and Testing</a:t>
            </a:r>
            <a:endParaRPr lang="en-US" sz="1800" dirty="0" smtClean="0">
              <a:ea typeface="Arial" pitchFamily="84" charset="0"/>
              <a:cs typeface="Arial" pitchFamily="84" charset="0"/>
            </a:endParaRPr>
          </a:p>
        </p:txBody>
      </p:sp>
      <p:sp>
        <p:nvSpPr>
          <p:cNvPr id="3" name="Content Placeholder 2"/>
          <p:cNvSpPr>
            <a:spLocks noGrp="1"/>
          </p:cNvSpPr>
          <p:nvPr>
            <p:ph idx="1"/>
          </p:nvPr>
        </p:nvSpPr>
        <p:spPr/>
        <p:txBody>
          <a:bodyPr rtlCol="0">
            <a:normAutofit/>
          </a:bodyPr>
          <a:lstStyle/>
          <a:p>
            <a:pPr marL="346076" indent="-290513" eaLnBrk="1" fontAlgn="auto" hangingPunct="1">
              <a:spcAft>
                <a:spcPts val="0"/>
              </a:spcAft>
              <a:buFont typeface="Wingdings" pitchFamily="2" charset="2"/>
              <a:buChar char="§"/>
              <a:defRPr/>
            </a:pPr>
            <a:r>
              <a:rPr lang="en-US" dirty="0" smtClean="0">
                <a:ea typeface="+mn-ea"/>
                <a:cs typeface="+mn-cs"/>
              </a:rPr>
              <a:t>Passing score of 85% required</a:t>
            </a:r>
          </a:p>
          <a:p>
            <a:pPr marL="741363" lvl="1" indent="-276225" eaLnBrk="1" fontAlgn="auto" hangingPunct="1">
              <a:spcAft>
                <a:spcPts val="0"/>
              </a:spcAft>
              <a:buFont typeface="Arial" pitchFamily="34" charset="0"/>
              <a:buChar char="•"/>
              <a:defRPr/>
            </a:pPr>
            <a:r>
              <a:rPr lang="en-US" dirty="0" smtClean="0">
                <a:ea typeface="+mn-ea"/>
              </a:rPr>
              <a:t>Written or computerized</a:t>
            </a:r>
          </a:p>
          <a:p>
            <a:pPr marL="741363" lvl="1" indent="-276225" eaLnBrk="1" fontAlgn="auto" hangingPunct="1">
              <a:spcAft>
                <a:spcPts val="0"/>
              </a:spcAft>
              <a:buFont typeface="Arial" pitchFamily="34" charset="0"/>
              <a:buChar char="•"/>
              <a:defRPr/>
            </a:pPr>
            <a:r>
              <a:rPr lang="en-US" dirty="0" smtClean="0">
                <a:ea typeface="+mn-ea"/>
              </a:rPr>
              <a:t>Must maintain integrity</a:t>
            </a:r>
          </a:p>
          <a:p>
            <a:pPr marL="741363" lvl="1" indent="-276225" eaLnBrk="1" fontAlgn="auto" hangingPunct="1">
              <a:spcAft>
                <a:spcPts val="0"/>
              </a:spcAft>
              <a:buFont typeface="Arial" pitchFamily="34" charset="0"/>
              <a:buChar char="•"/>
              <a:defRPr/>
            </a:pPr>
            <a:r>
              <a:rPr lang="en-US" dirty="0" smtClean="0">
                <a:ea typeface="+mn-ea"/>
              </a:rPr>
              <a:t>Must have process for those who don’t pass </a:t>
            </a:r>
            <a:br>
              <a:rPr lang="en-US" dirty="0" smtClean="0">
                <a:ea typeface="+mn-ea"/>
              </a:rPr>
            </a:br>
            <a:r>
              <a:rPr lang="en-US" dirty="0" smtClean="0">
                <a:ea typeface="+mn-ea"/>
              </a:rPr>
              <a:t>the test</a:t>
            </a:r>
          </a:p>
          <a:p>
            <a:pPr eaLnBrk="1" fontAlgn="auto" hangingPunct="1">
              <a:spcAft>
                <a:spcPts val="0"/>
              </a:spcAft>
              <a:buFont typeface="Wingdings" pitchFamily="2" charset="2"/>
              <a:buChar char="§"/>
              <a:defRPr/>
            </a:pPr>
            <a:endParaRPr lang="en-US" dirty="0">
              <a:ea typeface="+mn-ea"/>
              <a:cs typeface="+mn-cs"/>
            </a:endParaRPr>
          </a:p>
        </p:txBody>
      </p:sp>
      <p:sp>
        <p:nvSpPr>
          <p:cNvPr id="122883" name="Date Placeholder 3"/>
          <p:cNvSpPr>
            <a:spLocks noGrp="1"/>
          </p:cNvSpPr>
          <p:nvPr>
            <p:ph type="dt"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ea typeface="ＭＳ Ｐゴシック" pitchFamily="84" charset="-128"/>
                <a:cs typeface="ＭＳ Ｐゴシック" pitchFamily="84" charset="-128"/>
              </a:rPr>
              <a:t>04/02/2012</a:t>
            </a:r>
            <a:endParaRPr lang="en-US" dirty="0">
              <a:ea typeface="ＭＳ Ｐゴシック" pitchFamily="84" charset="-128"/>
              <a:cs typeface="ＭＳ Ｐゴシック" pitchFamily="84" charset="-128"/>
            </a:endParaRPr>
          </a:p>
        </p:txBody>
      </p:sp>
      <p:sp>
        <p:nvSpPr>
          <p:cNvPr id="122884" name="Footer Placeholder 4"/>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122885" name="Slide Number Placeholder 5"/>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2DB6473-AEAC-494D-83AE-AE131E04B0AA}" type="slidenum">
              <a:rPr lang="en-US">
                <a:ea typeface="ＭＳ Ｐゴシック" pitchFamily="84" charset="-128"/>
                <a:cs typeface="ＭＳ Ｐゴシック" pitchFamily="84" charset="-128"/>
              </a:rPr>
              <a:pPr fontAlgn="base">
                <a:spcBef>
                  <a:spcPct val="0"/>
                </a:spcBef>
                <a:spcAft>
                  <a:spcPct val="0"/>
                </a:spcAft>
                <a:defRPr/>
              </a:pPr>
              <a:t>59</a:t>
            </a:fld>
            <a:endParaRPr lang="en-US" dirty="0">
              <a:ea typeface="ＭＳ Ｐゴシック" pitchFamily="84" charset="-128"/>
              <a:cs typeface="ＭＳ Ｐゴシック" pitchFamily="84" charset="-128"/>
            </a:endParaRPr>
          </a:p>
        </p:txBody>
      </p:sp>
    </p:spTree>
    <p:custDataLst>
      <p:tags r:id="rId1"/>
    </p:custData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18434"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a:ea typeface="ＭＳ Ｐゴシック" pitchFamily="84" charset="-128"/>
                <a:cs typeface="ＭＳ Ｐゴシック" pitchFamily="84" charset="-128"/>
              </a:rPr>
              <a:t>Medicare Advantage Plans and Other Medicare Plans</a:t>
            </a:r>
          </a:p>
          <a:p>
            <a:pPr fontAlgn="base">
              <a:spcBef>
                <a:spcPct val="0"/>
              </a:spcBef>
              <a:spcAft>
                <a:spcPct val="0"/>
              </a:spcAft>
              <a:defRPr/>
            </a:pPr>
            <a:endParaRPr lang="en-US" dirty="0">
              <a:latin typeface="Arial" pitchFamily="84" charset="0"/>
              <a:ea typeface="Arial" pitchFamily="84" charset="0"/>
              <a:cs typeface="Arial" pitchFamily="84" charset="0"/>
            </a:endParaRPr>
          </a:p>
        </p:txBody>
      </p:sp>
      <p:sp>
        <p:nvSpPr>
          <p:cNvPr id="18435" name="Slide Number Placeholder 6"/>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4AF148D-FFC2-41FD-8255-2633B427A902}" type="slidenum">
              <a:rPr lang="en-US">
                <a:ea typeface="ＭＳ Ｐゴシック" pitchFamily="84" charset="-128"/>
                <a:cs typeface="ＭＳ Ｐゴシック" pitchFamily="84" charset="-128"/>
              </a:rPr>
              <a:pPr fontAlgn="base">
                <a:spcBef>
                  <a:spcPct val="0"/>
                </a:spcBef>
                <a:spcAft>
                  <a:spcPct val="0"/>
                </a:spcAft>
                <a:defRPr/>
              </a:pPr>
              <a:t>6</a:t>
            </a:fld>
            <a:endParaRPr lang="en-US" dirty="0">
              <a:ea typeface="ＭＳ Ｐゴシック" pitchFamily="84" charset="-128"/>
              <a:cs typeface="ＭＳ Ｐゴシック" pitchFamily="84" charset="-128"/>
            </a:endParaRPr>
          </a:p>
        </p:txBody>
      </p:sp>
      <p:sp>
        <p:nvSpPr>
          <p:cNvPr id="18436" name="Content Placeholder 2"/>
          <p:cNvSpPr>
            <a:spLocks noGrp="1"/>
          </p:cNvSpPr>
          <p:nvPr>
            <p:ph idx="1"/>
          </p:nvPr>
        </p:nvSpPr>
        <p:spPr/>
        <p:txBody>
          <a:bodyPr/>
          <a:lstStyle/>
          <a:p>
            <a:pPr marL="341313" indent="-341313" eaLnBrk="1" hangingPunct="1">
              <a:spcBef>
                <a:spcPts val="600"/>
              </a:spcBef>
            </a:pPr>
            <a:r>
              <a:rPr lang="en-US" sz="3200" dirty="0" smtClean="0"/>
              <a:t>Who can join</a:t>
            </a:r>
          </a:p>
          <a:p>
            <a:pPr marL="341313" indent="-341313" eaLnBrk="1" hangingPunct="1">
              <a:spcBef>
                <a:spcPts val="600"/>
              </a:spcBef>
            </a:pPr>
            <a:r>
              <a:rPr lang="en-US" sz="3200" dirty="0" smtClean="0"/>
              <a:t>When you can join or switch</a:t>
            </a:r>
          </a:p>
          <a:p>
            <a:pPr marL="739775" lvl="2" indent="-274638" eaLnBrk="1" hangingPunct="1">
              <a:spcBef>
                <a:spcPts val="600"/>
              </a:spcBef>
              <a:buSzPct val="100000"/>
              <a:buFont typeface="Arial" pitchFamily="84" charset="0"/>
              <a:buChar char="•"/>
            </a:pPr>
            <a:r>
              <a:rPr lang="en-US" sz="2800" dirty="0" smtClean="0"/>
              <a:t>Initial Enrollment Period (IEP)</a:t>
            </a:r>
          </a:p>
          <a:p>
            <a:pPr marL="739775" lvl="2" indent="-274638" eaLnBrk="1" hangingPunct="1">
              <a:spcBef>
                <a:spcPts val="600"/>
              </a:spcBef>
              <a:buSzPct val="100000"/>
              <a:buFont typeface="Arial" pitchFamily="84" charset="0"/>
              <a:buChar char="•"/>
            </a:pPr>
            <a:r>
              <a:rPr lang="en-US" sz="2800" dirty="0"/>
              <a:t>Medicare Open Enrollment </a:t>
            </a:r>
            <a:r>
              <a:rPr lang="en-US" sz="2800" dirty="0" smtClean="0"/>
              <a:t>Period (OEP)</a:t>
            </a:r>
          </a:p>
          <a:p>
            <a:pPr marL="739775" lvl="2" indent="-274638" eaLnBrk="1" hangingPunct="1">
              <a:spcBef>
                <a:spcPts val="600"/>
              </a:spcBef>
              <a:buSzPct val="100000"/>
              <a:buFont typeface="Arial" pitchFamily="84" charset="0"/>
              <a:buChar char="•"/>
            </a:pPr>
            <a:r>
              <a:rPr lang="en-US" sz="2800" dirty="0" smtClean="0"/>
              <a:t>Special Enrollment Periods (SEP)</a:t>
            </a:r>
          </a:p>
          <a:p>
            <a:pPr marL="739775" lvl="2" indent="-274638" eaLnBrk="1" hangingPunct="1">
              <a:spcBef>
                <a:spcPts val="600"/>
              </a:spcBef>
              <a:buSzPct val="100000"/>
              <a:buFont typeface="Arial" pitchFamily="84" charset="0"/>
              <a:buChar char="•"/>
            </a:pPr>
            <a:r>
              <a:rPr lang="en-US" sz="2800" dirty="0" smtClean="0"/>
              <a:t>5-Star Special Enrollment Period</a:t>
            </a:r>
          </a:p>
          <a:p>
            <a:pPr marL="339725" lvl="1" indent="-339725" eaLnBrk="1" hangingPunct="1">
              <a:spcBef>
                <a:spcPts val="600"/>
              </a:spcBef>
              <a:buSzPct val="100000"/>
              <a:buFont typeface="Wingdings" pitchFamily="2" charset="2"/>
              <a:buChar char="§"/>
            </a:pPr>
            <a:r>
              <a:rPr lang="en-US" sz="3200" spc="-40" dirty="0" smtClean="0"/>
              <a:t>When you can leave a Medicare Advantage Plan  </a:t>
            </a:r>
          </a:p>
          <a:p>
            <a:pPr marL="1084263" lvl="3" indent="-285750" eaLnBrk="1" hangingPunct="1">
              <a:spcBef>
                <a:spcPts val="600"/>
              </a:spcBef>
              <a:buFont typeface="Wingdings" pitchFamily="84" charset="2"/>
              <a:buNone/>
            </a:pPr>
            <a:endParaRPr lang="en-US" sz="2800" dirty="0" smtClean="0"/>
          </a:p>
          <a:p>
            <a:pPr marL="971550" lvl="1" indent="-514350" eaLnBrk="1" hangingPunct="1">
              <a:buFont typeface="Arial" pitchFamily="84" charset="0"/>
              <a:buNone/>
            </a:pPr>
            <a:endParaRPr lang="en-US" sz="2000" dirty="0" smtClean="0"/>
          </a:p>
        </p:txBody>
      </p:sp>
      <p:sp>
        <p:nvSpPr>
          <p:cNvPr id="10245" name="Title 1"/>
          <p:cNvSpPr>
            <a:spLocks noGrp="1"/>
          </p:cNvSpPr>
          <p:nvPr>
            <p:ph type="title"/>
          </p:nvPr>
        </p:nvSpPr>
        <p:spPr>
          <a:xfrm>
            <a:off x="838200" y="76200"/>
            <a:ext cx="8305800" cy="1096963"/>
          </a:xfrm>
        </p:spPr>
        <p:txBody>
          <a:bodyPr/>
          <a:lstStyle/>
          <a:p>
            <a:pPr eaLnBrk="1" fontAlgn="auto" hangingPunct="1">
              <a:spcAft>
                <a:spcPts val="0"/>
              </a:spcAft>
              <a:defRPr/>
            </a:pPr>
            <a:r>
              <a:rPr lang="en-US" spc="-50" dirty="0" smtClean="0">
                <a:ea typeface="+mj-ea"/>
                <a:cs typeface="Arial" pitchFamily="34" charset="0"/>
              </a:rPr>
              <a:t>2. Eligibility and Enrollment Requirements</a:t>
            </a:r>
          </a:p>
        </p:txBody>
      </p:sp>
    </p:spTree>
    <p:custDataLst>
      <p:tags r:id="rId1"/>
    </p:custData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Rectangle 2"/>
          <p:cNvSpPr>
            <a:spLocks noGrp="1" noChangeArrowheads="1"/>
          </p:cNvSpPr>
          <p:nvPr>
            <p:ph type="title"/>
          </p:nvPr>
        </p:nvSpPr>
        <p:spPr/>
        <p:txBody>
          <a:bodyPr/>
          <a:lstStyle/>
          <a:p>
            <a:pPr eaLnBrk="1" hangingPunct="1"/>
            <a:r>
              <a:rPr lang="en-US" dirty="0" smtClean="0">
                <a:ea typeface="Arial" pitchFamily="84" charset="0"/>
                <a:cs typeface="Arial" pitchFamily="84" charset="0"/>
              </a:rPr>
              <a:t>CMS Marketing Surveillance </a:t>
            </a:r>
          </a:p>
        </p:txBody>
      </p:sp>
      <p:sp>
        <p:nvSpPr>
          <p:cNvPr id="124930" name="Rectangle 3"/>
          <p:cNvSpPr>
            <a:spLocks noGrp="1" noChangeArrowheads="1"/>
          </p:cNvSpPr>
          <p:nvPr>
            <p:ph idx="1"/>
          </p:nvPr>
        </p:nvSpPr>
        <p:spPr/>
        <p:txBody>
          <a:bodyPr/>
          <a:lstStyle/>
          <a:p>
            <a:pPr eaLnBrk="1" hangingPunct="1"/>
            <a:r>
              <a:rPr lang="en-US" dirty="0" smtClean="0">
                <a:ea typeface="Calibri" pitchFamily="84" charset="0"/>
                <a:cs typeface="Calibri" pitchFamily="84" charset="0"/>
              </a:rPr>
              <a:t>Oversight of marketing activity</a:t>
            </a:r>
          </a:p>
          <a:p>
            <a:pPr marL="741363" lvl="1" indent="-276225" eaLnBrk="1" hangingPunct="1"/>
            <a:r>
              <a:rPr lang="en-US" dirty="0" smtClean="0">
                <a:cs typeface="ＭＳ Ｐゴシック" pitchFamily="84" charset="-128"/>
              </a:rPr>
              <a:t>Detect, prevent and respond to marketing violations</a:t>
            </a:r>
          </a:p>
          <a:p>
            <a:pPr marL="741363" lvl="1" indent="-276225" eaLnBrk="1" hangingPunct="1"/>
            <a:r>
              <a:rPr lang="en-US" dirty="0" smtClean="0">
                <a:cs typeface="ＭＳ Ｐゴシック" pitchFamily="84" charset="-128"/>
              </a:rPr>
              <a:t>Secret shopping public sales events</a:t>
            </a:r>
          </a:p>
          <a:p>
            <a:pPr marL="741363" lvl="1" indent="-276225" eaLnBrk="1" hangingPunct="1"/>
            <a:r>
              <a:rPr lang="en-US" dirty="0" smtClean="0">
                <a:cs typeface="ＭＳ Ｐゴシック" pitchFamily="84" charset="-128"/>
              </a:rPr>
              <a:t>Secret shopping one-on-one appointments</a:t>
            </a:r>
          </a:p>
          <a:p>
            <a:pPr marL="741363" lvl="1" indent="-276225" eaLnBrk="1" hangingPunct="1"/>
            <a:r>
              <a:rPr lang="en-US" dirty="0" smtClean="0">
                <a:cs typeface="ＭＳ Ｐゴシック" pitchFamily="84" charset="-128"/>
              </a:rPr>
              <a:t>Special focus on non-renewals (NR)</a:t>
            </a:r>
          </a:p>
          <a:p>
            <a:pPr marL="1138238" lvl="2" indent="-276225" eaLnBrk="1" hangingPunct="1"/>
            <a:r>
              <a:rPr lang="en-US" dirty="0" smtClean="0">
                <a:cs typeface="ＭＳ Ｐゴシック" pitchFamily="84" charset="-128"/>
              </a:rPr>
              <a:t>In 55 markets with highest NR rates</a:t>
            </a:r>
          </a:p>
          <a:p>
            <a:pPr marL="1138238" lvl="2" indent="-276225" eaLnBrk="1" hangingPunct="1"/>
            <a:r>
              <a:rPr lang="en-US" dirty="0" smtClean="0">
                <a:cs typeface="ＭＳ Ｐゴシック" pitchFamily="84" charset="-128"/>
              </a:rPr>
              <a:t>Plan call centers</a:t>
            </a:r>
          </a:p>
        </p:txBody>
      </p:sp>
      <p:sp>
        <p:nvSpPr>
          <p:cNvPr id="124931"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124932"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124933"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63A4457-449D-4BA0-BC0E-716D99C6C9F3}" type="slidenum">
              <a:rPr lang="en-US">
                <a:ea typeface="Arial" pitchFamily="84" charset="0"/>
                <a:cs typeface="Arial" pitchFamily="84" charset="0"/>
              </a:rPr>
              <a:pPr fontAlgn="base">
                <a:spcBef>
                  <a:spcPct val="0"/>
                </a:spcBef>
                <a:spcAft>
                  <a:spcPct val="0"/>
                </a:spcAft>
              </a:pPr>
              <a:t>60</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Rectangle 2"/>
          <p:cNvSpPr>
            <a:spLocks noGrp="1" noChangeArrowheads="1"/>
          </p:cNvSpPr>
          <p:nvPr>
            <p:ph type="title"/>
          </p:nvPr>
        </p:nvSpPr>
        <p:spPr/>
        <p:txBody>
          <a:bodyPr/>
          <a:lstStyle/>
          <a:p>
            <a:pPr eaLnBrk="1" hangingPunct="1"/>
            <a:r>
              <a:rPr lang="en-US" dirty="0" smtClean="0">
                <a:ea typeface="Arial" pitchFamily="84" charset="0"/>
                <a:cs typeface="Arial" pitchFamily="84" charset="0"/>
              </a:rPr>
              <a:t>CMS Marketing Surveillance</a:t>
            </a:r>
          </a:p>
        </p:txBody>
      </p:sp>
      <p:sp>
        <p:nvSpPr>
          <p:cNvPr id="126978" name="Rectangle 3"/>
          <p:cNvSpPr>
            <a:spLocks noGrp="1" noChangeArrowheads="1"/>
          </p:cNvSpPr>
          <p:nvPr>
            <p:ph idx="1"/>
          </p:nvPr>
        </p:nvSpPr>
        <p:spPr/>
        <p:txBody>
          <a:bodyPr/>
          <a:lstStyle/>
          <a:p>
            <a:pPr eaLnBrk="1" hangingPunct="1"/>
            <a:r>
              <a:rPr lang="en-US" dirty="0" smtClean="0">
                <a:ea typeface="Calibri" pitchFamily="84" charset="0"/>
                <a:cs typeface="Calibri" pitchFamily="84" charset="0"/>
              </a:rPr>
              <a:t>Surveillance strategy</a:t>
            </a:r>
          </a:p>
          <a:p>
            <a:pPr marL="744538" lvl="1" indent="-279400" eaLnBrk="1" hangingPunct="1"/>
            <a:r>
              <a:rPr lang="en-US" dirty="0" smtClean="0">
                <a:cs typeface="ＭＳ Ｐゴシック" pitchFamily="84" charset="-128"/>
              </a:rPr>
              <a:t>Clipping Service (newspaper ads)</a:t>
            </a:r>
          </a:p>
          <a:p>
            <a:pPr marL="744538" lvl="1" indent="-279400" eaLnBrk="1" hangingPunct="1"/>
            <a:r>
              <a:rPr lang="en-US" dirty="0" smtClean="0">
                <a:cs typeface="ＭＳ Ｐゴシック" pitchFamily="84" charset="-128"/>
              </a:rPr>
              <a:t>Website review</a:t>
            </a:r>
          </a:p>
          <a:p>
            <a:pPr marL="744538" lvl="1" indent="-279400" eaLnBrk="1" hangingPunct="1"/>
            <a:r>
              <a:rPr lang="en-US" dirty="0" smtClean="0">
                <a:cs typeface="ＭＳ Ｐゴシック" pitchFamily="84" charset="-128"/>
              </a:rPr>
              <a:t>“Real-time” observations and responses</a:t>
            </a:r>
          </a:p>
          <a:p>
            <a:pPr marL="744538" lvl="1" indent="-279400" eaLnBrk="1" hangingPunct="1"/>
            <a:r>
              <a:rPr lang="en-US" dirty="0" smtClean="0">
                <a:cs typeface="ＭＳ Ｐゴシック" pitchFamily="84" charset="-128"/>
              </a:rPr>
              <a:t>Ensure plans detect, report, and respond to agent/broker marketing misrepresentation</a:t>
            </a:r>
          </a:p>
        </p:txBody>
      </p:sp>
      <p:sp>
        <p:nvSpPr>
          <p:cNvPr id="126979"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ea typeface="Arial" pitchFamily="84" charset="0"/>
                <a:cs typeface="Arial" pitchFamily="84" charset="0"/>
              </a:rPr>
              <a:t>04/02/2012</a:t>
            </a:r>
            <a:endParaRPr lang="en-US" dirty="0">
              <a:ea typeface="Arial" pitchFamily="84" charset="0"/>
              <a:cs typeface="Arial" pitchFamily="84" charset="0"/>
            </a:endParaRPr>
          </a:p>
        </p:txBody>
      </p:sp>
      <p:sp>
        <p:nvSpPr>
          <p:cNvPr id="126980"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126981"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D912FAE-26D1-4293-98F8-28BDCAF73E07}" type="slidenum">
              <a:rPr lang="en-US">
                <a:ea typeface="Arial" pitchFamily="84" charset="0"/>
                <a:cs typeface="Arial" pitchFamily="84" charset="0"/>
              </a:rPr>
              <a:pPr fontAlgn="base">
                <a:spcBef>
                  <a:spcPct val="0"/>
                </a:spcBef>
                <a:spcAft>
                  <a:spcPct val="0"/>
                </a:spcAft>
              </a:pPr>
              <a:t>61</a:t>
            </a:fld>
            <a:endParaRPr lang="en-US" dirty="0">
              <a:ea typeface="Arial" pitchFamily="84" charset="0"/>
              <a:cs typeface="Arial"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endParaRPr lang="en-US" dirty="0"/>
          </a:p>
        </p:txBody>
      </p:sp>
      <p:sp>
        <p:nvSpPr>
          <p:cNvPr id="12" name="Content Placeholder 11"/>
          <p:cNvSpPr>
            <a:spLocks noGrp="1"/>
          </p:cNvSpPr>
          <p:nvPr>
            <p:ph idx="1"/>
          </p:nvPr>
        </p:nvSpPr>
        <p:spPr/>
        <p:txBody>
          <a:bodyPr/>
          <a:lstStyle/>
          <a:p>
            <a:endParaRPr lang="en-US" dirty="0"/>
          </a:p>
        </p:txBody>
      </p:sp>
      <p:sp>
        <p:nvSpPr>
          <p:cNvPr id="81922" name="Rectangle 4"/>
          <p:cNvSpPr>
            <a:spLocks noGrp="1" noChangeArrowheads="1"/>
          </p:cNvSpPr>
          <p:nvPr>
            <p:ph type="dt" sz="half" idx="10"/>
          </p:nvPr>
        </p:nvSpPr>
        <p:spPr>
          <a:prstGeom prst="rect">
            <a:avLst/>
          </a:prstGeom>
        </p:spPr>
        <p:txBody>
          <a:bodyPr/>
          <a:lstStyle/>
          <a:p>
            <a:pPr>
              <a:defRPr/>
            </a:pPr>
            <a:r>
              <a:rPr lang="en-US" smtClean="0"/>
              <a:t>04/02/2012</a:t>
            </a:r>
            <a:endParaRPr lang="en-US" dirty="0"/>
          </a:p>
        </p:txBody>
      </p:sp>
      <p:sp>
        <p:nvSpPr>
          <p:cNvPr id="73732" name="Footer Placeholder 7"/>
          <p:cNvSpPr>
            <a:spLocks noGrp="1"/>
          </p:cNvSpPr>
          <p:nvPr>
            <p:ph type="ftr" sz="quarter" idx="11"/>
          </p:nvPr>
        </p:nvSpPr>
        <p:spPr bwMode="auto">
          <a:xfrm>
            <a:off x="2411760" y="6340475"/>
            <a:ext cx="3989040" cy="328885"/>
          </a:xfrm>
          <a:prstGeom prst="rect">
            <a:avLst/>
          </a:prstGeom>
          <a:noFill/>
          <a:ln>
            <a:miter lim="800000"/>
            <a:headEnd/>
            <a:tailEnd/>
          </a:ln>
        </p:spPr>
        <p:txBody>
          <a:bodyPr wrap="square" numCol="1" anchorCtr="0" compatLnSpc="1">
            <a:prstTxWarp prst="textNoShape">
              <a:avLst/>
            </a:prstTxWarp>
          </a:bodyPr>
          <a:lstStyle/>
          <a:p>
            <a:r>
              <a:rPr lang="en-US" dirty="0" smtClean="0">
                <a:latin typeface="Arial" charset="0"/>
                <a:cs typeface="Arial" charset="0"/>
              </a:rPr>
              <a:t>Medicare Advantage Plans and Other Medicare Plans </a:t>
            </a:r>
            <a:endParaRPr dirty="0" smtClean="0">
              <a:latin typeface="Arial" charset="0"/>
              <a:cs typeface="Arial" charset="0"/>
            </a:endParaRPr>
          </a:p>
        </p:txBody>
      </p:sp>
      <p:sp>
        <p:nvSpPr>
          <p:cNvPr id="7" name="Slide Number Placeholder 6"/>
          <p:cNvSpPr>
            <a:spLocks noGrp="1"/>
          </p:cNvSpPr>
          <p:nvPr>
            <p:ph type="sldNum" sz="quarter" idx="12"/>
          </p:nvPr>
        </p:nvSpPr>
        <p:spPr>
          <a:prstGeom prst="rect">
            <a:avLst/>
          </a:prstGeom>
        </p:spPr>
        <p:txBody>
          <a:bodyPr/>
          <a:lstStyle/>
          <a:p>
            <a:pPr>
              <a:defRPr/>
            </a:pPr>
            <a:fld id="{EE1CC25A-54BD-4015-9EC8-C81E0932948A}" type="slidenum">
              <a:rPr lang="en-US"/>
              <a:pPr>
                <a:defRPr/>
              </a:pPr>
              <a:t>62</a:t>
            </a:fld>
            <a:endParaRPr lang="en-US" dirty="0"/>
          </a:p>
        </p:txBody>
      </p:sp>
      <p:graphicFrame>
        <p:nvGraphicFramePr>
          <p:cNvPr id="8" name="Content Placeholder 5"/>
          <p:cNvGraphicFramePr>
            <a:graphicFrameLocks/>
          </p:cNvGraphicFramePr>
          <p:nvPr>
            <p:extLst>
              <p:ext uri="{D42A27DB-BD31-4B8C-83A1-F6EECF244321}">
                <p14:modId xmlns:p14="http://schemas.microsoft.com/office/powerpoint/2010/main" xmlns="" val="1234365086"/>
              </p:ext>
            </p:extLst>
          </p:nvPr>
        </p:nvGraphicFramePr>
        <p:xfrm>
          <a:off x="228600" y="0"/>
          <a:ext cx="8686800" cy="6240276"/>
        </p:xfrm>
        <a:graphic>
          <a:graphicData uri="http://schemas.openxmlformats.org/drawingml/2006/table">
            <a:tbl>
              <a:tblPr firstRow="1" bandRow="1">
                <a:effectLst>
                  <a:outerShdw blurRad="50800" dist="76200" dir="2700000" algn="tl" rotWithShape="0">
                    <a:prstClr val="black">
                      <a:alpha val="40000"/>
                    </a:prstClr>
                  </a:outerShdw>
                </a:effectLst>
                <a:tableStyleId>{5C22544A-7EE6-4342-B048-85BDC9FD1C3A}</a:tableStyleId>
              </a:tblPr>
              <a:tblGrid>
                <a:gridCol w="2590800"/>
                <a:gridCol w="3200400"/>
                <a:gridCol w="2895600"/>
              </a:tblGrid>
              <a:tr h="602223">
                <a:tc gridSpan="3">
                  <a:txBody>
                    <a:bodyPr/>
                    <a:lstStyle/>
                    <a:p>
                      <a:pPr algn="ctr"/>
                      <a:r>
                        <a:rPr lang="en-US" sz="2800" dirty="0" smtClean="0">
                          <a:solidFill>
                            <a:schemeClr val="tx1"/>
                          </a:solidFill>
                        </a:rPr>
                        <a:t>8. Resources for More Information</a:t>
                      </a:r>
                      <a:endParaRPr lang="en-US" sz="2800" dirty="0">
                        <a:solidFill>
                          <a:schemeClr val="tx1"/>
                        </a:solidFill>
                      </a:endParaRPr>
                    </a:p>
                  </a:txBody>
                  <a:tcPr marL="82296" marR="822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C0F1"/>
                    </a:solidFill>
                  </a:tcPr>
                </a:tc>
                <a:tc hMerge="1">
                  <a:txBody>
                    <a:bodyPr/>
                    <a:lstStyle/>
                    <a:p>
                      <a:endParaRPr lang="en-US" sz="1600" dirty="0"/>
                    </a:p>
                  </a:txBody>
                  <a:tcPr/>
                </a:tc>
                <a:tc hMerge="1">
                  <a:txBody>
                    <a:bodyPr/>
                    <a:lstStyle/>
                    <a:p>
                      <a:pPr algn="ctr"/>
                      <a:endParaRPr lang="en-US" sz="2000" dirty="0"/>
                    </a:p>
                  </a:txBody>
                  <a:tcPr/>
                </a:tc>
              </a:tr>
              <a:tr h="395493">
                <a:tc gridSpan="2">
                  <a:txBody>
                    <a:bodyPr/>
                    <a:lstStyle/>
                    <a:p>
                      <a:pPr algn="ctr"/>
                      <a:r>
                        <a:rPr lang="en-US" sz="1800" baseline="0" dirty="0" smtClean="0">
                          <a:solidFill>
                            <a:schemeClr val="tx1"/>
                          </a:solidFill>
                        </a:rPr>
                        <a:t>Resources</a:t>
                      </a:r>
                      <a:endParaRPr lang="en-US" sz="1800" dirty="0">
                        <a:solidFill>
                          <a:schemeClr val="tx1"/>
                        </a:solidFill>
                      </a:endParaRPr>
                    </a:p>
                  </a:txBody>
                  <a:tcPr marL="82296" marR="822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sz="1800" dirty="0">
                        <a:solidFill>
                          <a:schemeClr val="bg1"/>
                        </a:solidFill>
                      </a:endParaRPr>
                    </a:p>
                  </a:txBody>
                  <a:tcPr marL="82296" marR="82296">
                    <a:solidFill>
                      <a:srgbClr val="00338E"/>
                    </a:solidFill>
                  </a:tcPr>
                </a:tc>
                <a:tc>
                  <a:txBody>
                    <a:bodyPr/>
                    <a:lstStyle/>
                    <a:p>
                      <a:r>
                        <a:rPr lang="en-US" sz="1800" dirty="0" smtClean="0">
                          <a:solidFill>
                            <a:schemeClr val="tx1"/>
                          </a:solidFill>
                        </a:rPr>
                        <a:t>Medicare Products</a:t>
                      </a:r>
                      <a:endParaRPr lang="en-US" sz="1800" dirty="0">
                        <a:solidFill>
                          <a:schemeClr val="tx1"/>
                        </a:solidFill>
                      </a:endParaRPr>
                    </a:p>
                  </a:txBody>
                  <a:tcPr marL="82296" marR="822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945885">
                <a:tc>
                  <a:txBody>
                    <a:bodyPr/>
                    <a:lstStyle/>
                    <a:p>
                      <a:pPr>
                        <a:buNone/>
                      </a:pPr>
                      <a:r>
                        <a:rPr lang="en-US" sz="1400" b="1" dirty="0" smtClean="0"/>
                        <a:t>Centers for Medicare &amp; </a:t>
                      </a:r>
                    </a:p>
                    <a:p>
                      <a:pPr>
                        <a:buNone/>
                      </a:pPr>
                      <a:r>
                        <a:rPr lang="en-US" sz="1400" b="1" dirty="0" smtClean="0"/>
                        <a:t>Medicaid Services (CMS)</a:t>
                      </a:r>
                    </a:p>
                    <a:p>
                      <a:pPr>
                        <a:buNone/>
                      </a:pPr>
                      <a:r>
                        <a:rPr lang="en-US" sz="1400" dirty="0" smtClean="0"/>
                        <a:t>1-800-MEDICARE</a:t>
                      </a:r>
                    </a:p>
                    <a:p>
                      <a:pPr>
                        <a:buNone/>
                      </a:pPr>
                      <a:r>
                        <a:rPr lang="en-US" sz="1400" dirty="0" smtClean="0"/>
                        <a:t>(1-800-633-4227)</a:t>
                      </a:r>
                    </a:p>
                    <a:p>
                      <a:pPr>
                        <a:buNone/>
                      </a:pPr>
                      <a:r>
                        <a:rPr lang="en-US" sz="1400" b="0" dirty="0" smtClean="0"/>
                        <a:t>(TTY</a:t>
                      </a:r>
                      <a:r>
                        <a:rPr lang="en-US" sz="1400" b="1" dirty="0" smtClean="0"/>
                        <a:t> </a:t>
                      </a:r>
                      <a:r>
                        <a:rPr lang="en-US" sz="1400" dirty="0" smtClean="0"/>
                        <a:t> 1-877-486-2048)</a:t>
                      </a:r>
                    </a:p>
                    <a:p>
                      <a:pPr marL="0" marR="0">
                        <a:lnSpc>
                          <a:spcPct val="115000"/>
                        </a:lnSpc>
                        <a:spcBef>
                          <a:spcPts val="0"/>
                        </a:spcBef>
                        <a:spcAft>
                          <a:spcPts val="1000"/>
                        </a:spcAft>
                      </a:pPr>
                      <a:r>
                        <a:rPr lang="en-US" sz="1400" u="sng" dirty="0" smtClean="0">
                          <a:solidFill>
                            <a:srgbClr val="0000FF"/>
                          </a:solidFill>
                          <a:latin typeface="+mn-lt"/>
                          <a:ea typeface="Calibri"/>
                          <a:cs typeface="Times New Roman"/>
                          <a:hlinkClick r:id="rId4"/>
                        </a:rPr>
                        <a:t>www.medicare.gov</a:t>
                      </a:r>
                      <a:endParaRPr lang="en-US" sz="1400" dirty="0" smtClean="0">
                        <a:latin typeface="+mn-lt"/>
                        <a:ea typeface="Calibri"/>
                        <a:cs typeface="Times New Roman"/>
                      </a:endParaRPr>
                    </a:p>
                    <a:p>
                      <a:pPr marL="0" marR="0">
                        <a:lnSpc>
                          <a:spcPct val="115000"/>
                        </a:lnSpc>
                        <a:spcBef>
                          <a:spcPts val="0"/>
                        </a:spcBef>
                        <a:spcAft>
                          <a:spcPts val="1000"/>
                        </a:spcAft>
                      </a:pPr>
                      <a:r>
                        <a:rPr lang="en-US" sz="1400" u="sng" dirty="0" smtClean="0">
                          <a:solidFill>
                            <a:srgbClr val="0000FF"/>
                          </a:solidFill>
                          <a:latin typeface="+mn-lt"/>
                          <a:ea typeface="Calibri"/>
                          <a:cs typeface="Times New Roman"/>
                          <a:hlinkClick r:id="rId5"/>
                        </a:rPr>
                        <a:t>www.CMS.gov</a:t>
                      </a:r>
                      <a:r>
                        <a:rPr lang="en-US" sz="1400" dirty="0" smtClean="0">
                          <a:latin typeface="+mn-lt"/>
                          <a:ea typeface="Calibri"/>
                          <a:cs typeface="Times New Roman"/>
                        </a:rPr>
                        <a:t> </a:t>
                      </a:r>
                    </a:p>
                    <a:p>
                      <a:endParaRPr lang="en-US" sz="1400" b="1" dirty="0" smtClean="0"/>
                    </a:p>
                    <a:p>
                      <a:r>
                        <a:rPr lang="en-US" sz="1400" b="1" dirty="0" smtClean="0"/>
                        <a:t>Social Security</a:t>
                      </a:r>
                    </a:p>
                    <a:p>
                      <a:r>
                        <a:rPr lang="en-US" sz="1400" kern="1200" baseline="0" dirty="0" smtClean="0">
                          <a:solidFill>
                            <a:schemeClr val="dk1"/>
                          </a:solidFill>
                          <a:latin typeface="+mn-lt"/>
                          <a:ea typeface="+mn-ea"/>
                          <a:cs typeface="+mn-cs"/>
                        </a:rPr>
                        <a:t>1‑800‑772‑1213 </a:t>
                      </a:r>
                    </a:p>
                    <a:p>
                      <a:r>
                        <a:rPr lang="en-US" sz="1400" kern="1200" baseline="0" dirty="0" smtClean="0">
                          <a:solidFill>
                            <a:schemeClr val="dk1"/>
                          </a:solidFill>
                          <a:latin typeface="+mn-lt"/>
                          <a:ea typeface="+mn-ea"/>
                          <a:cs typeface="+mn-cs"/>
                        </a:rPr>
                        <a:t>TTY 1‑800‑325‑0778 </a:t>
                      </a:r>
                    </a:p>
                    <a:p>
                      <a:r>
                        <a:rPr lang="en-US" sz="1400" b="1" dirty="0" smtClean="0">
                          <a:hlinkClick r:id="rId6"/>
                        </a:rPr>
                        <a:t>www.socialsecurity.gov/</a:t>
                      </a:r>
                      <a:endParaRPr lang="en-US" sz="1400" b="1" dirty="0" smtClean="0"/>
                    </a:p>
                    <a:p>
                      <a:endParaRPr lang="en-US" sz="1400" b="1" dirty="0" smtClean="0"/>
                    </a:p>
                    <a:p>
                      <a:r>
                        <a:rPr lang="en-US" sz="1400" b="1" dirty="0" smtClean="0"/>
                        <a:t>Railroad Retirement Board</a:t>
                      </a:r>
                    </a:p>
                    <a:p>
                      <a:r>
                        <a:rPr lang="en-US" sz="1400" dirty="0" smtClean="0"/>
                        <a:t>1-877-772-5772</a:t>
                      </a:r>
                      <a:endParaRPr lang="en-US" sz="1400" b="1" dirty="0" smtClean="0"/>
                    </a:p>
                    <a:p>
                      <a:r>
                        <a:rPr lang="en-US" sz="1400" b="0" dirty="0" smtClean="0">
                          <a:hlinkClick r:id="rId7"/>
                        </a:rPr>
                        <a:t>www.rrb.gov/</a:t>
                      </a:r>
                      <a:r>
                        <a:rPr lang="en-US" sz="1400" b="0" dirty="0" smtClean="0"/>
                        <a:t>  </a:t>
                      </a:r>
                    </a:p>
                  </a:txBody>
                  <a:tcPr marL="82296" marR="822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buNone/>
                      </a:pPr>
                      <a:r>
                        <a:rPr lang="en-US" sz="1400" b="1" dirty="0" smtClean="0"/>
                        <a:t>State Health Insurance Assistance Programs (SHIPs)*</a:t>
                      </a:r>
                    </a:p>
                    <a:p>
                      <a:pPr>
                        <a:buNone/>
                      </a:pPr>
                      <a:endParaRPr lang="en-US" sz="1400" dirty="0" smtClean="0"/>
                    </a:p>
                    <a:p>
                      <a:pPr>
                        <a:buNone/>
                      </a:pPr>
                      <a:r>
                        <a:rPr lang="en-US" sz="1400" dirty="0" smtClean="0"/>
                        <a:t>*For telephone numbers </a:t>
                      </a:r>
                      <a:r>
                        <a:rPr lang="en-US" sz="1400" baseline="0" dirty="0" smtClean="0"/>
                        <a:t> call </a:t>
                      </a:r>
                      <a:r>
                        <a:rPr lang="en-US" sz="1400" dirty="0" smtClean="0"/>
                        <a:t>CMS</a:t>
                      </a:r>
                    </a:p>
                    <a:p>
                      <a:pPr>
                        <a:buNone/>
                      </a:pPr>
                      <a:r>
                        <a:rPr lang="en-US" sz="1400" dirty="0" smtClean="0"/>
                        <a:t>1-800-MEDICARE (1-800-633-4227)</a:t>
                      </a:r>
                    </a:p>
                    <a:p>
                      <a:pPr>
                        <a:buNone/>
                      </a:pPr>
                      <a:r>
                        <a:rPr lang="en-US" sz="1400" dirty="0" smtClean="0"/>
                        <a:t>1-877-486-2048 for TTY users</a:t>
                      </a:r>
                    </a:p>
                    <a:p>
                      <a:pPr>
                        <a:buNone/>
                      </a:pPr>
                      <a:endParaRPr lang="en-US" sz="1400" dirty="0" smtClean="0"/>
                    </a:p>
                    <a:p>
                      <a:r>
                        <a:rPr lang="en-US" sz="1400" u="sng" kern="1200" dirty="0" smtClean="0">
                          <a:solidFill>
                            <a:schemeClr val="dk1"/>
                          </a:solidFill>
                          <a:latin typeface="+mn-lt"/>
                          <a:ea typeface="+mn-ea"/>
                          <a:cs typeface="+mn-cs"/>
                          <a:hlinkClick r:id="rId8"/>
                        </a:rPr>
                        <a:t>www.HealthCare.gov</a:t>
                      </a:r>
                      <a:endParaRPr lang="en-US" sz="1400" kern="1200" dirty="0" smtClean="0">
                        <a:solidFill>
                          <a:schemeClr val="dk1"/>
                        </a:solidFill>
                        <a:latin typeface="+mn-lt"/>
                        <a:ea typeface="+mn-ea"/>
                        <a:cs typeface="+mn-cs"/>
                      </a:endParaRPr>
                    </a:p>
                    <a:p>
                      <a:endParaRPr lang="en-US" sz="1400" u="sng" kern="1200" dirty="0" smtClean="0">
                        <a:solidFill>
                          <a:schemeClr val="dk1"/>
                        </a:solidFill>
                        <a:latin typeface="+mn-lt"/>
                        <a:ea typeface="+mn-ea"/>
                        <a:cs typeface="+mn-cs"/>
                        <a:hlinkClick r:id="rId9"/>
                      </a:endParaRPr>
                    </a:p>
                    <a:p>
                      <a:r>
                        <a:rPr lang="en-US" sz="1400" u="sng" kern="1200" dirty="0" smtClean="0">
                          <a:solidFill>
                            <a:schemeClr val="dk1"/>
                          </a:solidFill>
                          <a:latin typeface="+mn-lt"/>
                          <a:ea typeface="+mn-ea"/>
                          <a:cs typeface="+mn-cs"/>
                          <a:hlinkClick r:id="rId9"/>
                        </a:rPr>
                        <a:t>www.pcip.gov</a:t>
                      </a:r>
                      <a:endParaRPr lang="en-US" sz="1400" kern="1200" dirty="0" smtClean="0">
                        <a:solidFill>
                          <a:schemeClr val="dk1"/>
                        </a:solidFill>
                        <a:latin typeface="+mn-lt"/>
                        <a:ea typeface="+mn-ea"/>
                        <a:cs typeface="+mn-cs"/>
                      </a:endParaRPr>
                    </a:p>
                    <a:p>
                      <a:endParaRPr lang="en-US" sz="1400" u="sng" kern="1200" dirty="0" smtClean="0">
                        <a:solidFill>
                          <a:schemeClr val="dk1"/>
                        </a:solidFill>
                        <a:latin typeface="+mn-lt"/>
                        <a:ea typeface="+mn-ea"/>
                        <a:cs typeface="+mn-cs"/>
                        <a:hlinkClick r:id="rId10"/>
                      </a:endParaRPr>
                    </a:p>
                    <a:p>
                      <a:endParaRPr lang="en-US" sz="1400" u="sng" kern="1200" dirty="0" smtClean="0">
                        <a:solidFill>
                          <a:schemeClr val="dk1"/>
                        </a:solidFill>
                        <a:latin typeface="+mn-lt"/>
                        <a:ea typeface="+mn-ea"/>
                        <a:cs typeface="+mn-cs"/>
                      </a:endParaRPr>
                    </a:p>
                    <a:p>
                      <a:r>
                        <a:rPr lang="en-US" sz="1400" b="1" u="none" kern="1200" baseline="0" dirty="0" smtClean="0">
                          <a:solidFill>
                            <a:schemeClr val="dk1"/>
                          </a:solidFill>
                          <a:latin typeface="+mn-lt"/>
                          <a:ea typeface="+mn-ea"/>
                          <a:cs typeface="+mn-cs"/>
                        </a:rPr>
                        <a:t>Affordable Care Act </a:t>
                      </a:r>
                      <a:endParaRPr lang="en-US" sz="1400" b="1" u="none" kern="1200" dirty="0" smtClean="0">
                        <a:solidFill>
                          <a:schemeClr val="dk1"/>
                        </a:solidFill>
                        <a:latin typeface="+mn-lt"/>
                        <a:ea typeface="+mn-ea"/>
                        <a:cs typeface="+mn-cs"/>
                      </a:endParaRPr>
                    </a:p>
                    <a:p>
                      <a:r>
                        <a:rPr lang="en-US" sz="1400" u="sng" kern="1200" dirty="0" smtClean="0">
                          <a:solidFill>
                            <a:schemeClr val="dk1"/>
                          </a:solidFill>
                          <a:latin typeface="+mn-lt"/>
                          <a:ea typeface="+mn-ea"/>
                          <a:cs typeface="+mn-cs"/>
                        </a:rPr>
                        <a:t>www.</a:t>
                      </a:r>
                      <a:r>
                        <a:rPr lang="en-US" sz="1400" u="sng" kern="1200" dirty="0" smtClean="0">
                          <a:solidFill>
                            <a:schemeClr val="dk1"/>
                          </a:solidFill>
                          <a:latin typeface="+mn-lt"/>
                          <a:ea typeface="+mn-ea"/>
                          <a:cs typeface="+mn-cs"/>
                          <a:hlinkClick r:id="rId11"/>
                        </a:rPr>
                        <a:t>healthcare.gov/</a:t>
                      </a:r>
                      <a:r>
                        <a:rPr lang="en-US" sz="1400" u="sng" kern="1200" dirty="0" smtClean="0">
                          <a:solidFill>
                            <a:schemeClr val="dk1"/>
                          </a:solidFill>
                          <a:latin typeface="+mn-lt"/>
                          <a:ea typeface="+mn-ea"/>
                          <a:cs typeface="+mn-cs"/>
                        </a:rPr>
                        <a:t>law/full/index.htm</a:t>
                      </a:r>
                      <a:endParaRPr lang="en-US" sz="1400" dirty="0"/>
                    </a:p>
                  </a:txBody>
                  <a:tcPr marL="82296" marR="822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i="1" dirty="0" smtClean="0"/>
                        <a:t>Medicare &amp; You Handbook</a:t>
                      </a:r>
                    </a:p>
                    <a:p>
                      <a:r>
                        <a:rPr lang="en-US" sz="1400" dirty="0" smtClean="0"/>
                        <a:t>CMS Product No.  10050)</a:t>
                      </a:r>
                    </a:p>
                    <a:p>
                      <a:r>
                        <a:rPr lang="en-US" sz="1000" dirty="0" smtClean="0"/>
                        <a:t>  </a:t>
                      </a:r>
                    </a:p>
                    <a:p>
                      <a:r>
                        <a:rPr lang="en-US" sz="1400" b="1" i="1" kern="1200" dirty="0" smtClean="0">
                          <a:solidFill>
                            <a:schemeClr val="dk1"/>
                          </a:solidFill>
                          <a:effectLst/>
                          <a:latin typeface="+mn-lt"/>
                          <a:ea typeface="+mn-ea"/>
                          <a:cs typeface="+mn-cs"/>
                        </a:rPr>
                        <a:t>Your Guide to Medicare Private Fee-for-Service Plans </a:t>
                      </a:r>
                      <a:endParaRPr lang="en-US" sz="1400" b="0" i="0" kern="1200" dirty="0" smtClean="0">
                        <a:solidFill>
                          <a:schemeClr val="dk1"/>
                        </a:solidFill>
                        <a:effectLst/>
                        <a:latin typeface="+mn-lt"/>
                        <a:ea typeface="+mn-ea"/>
                        <a:cs typeface="+mn-cs"/>
                      </a:endParaRPr>
                    </a:p>
                    <a:p>
                      <a:r>
                        <a:rPr lang="en-US" sz="1400" kern="1200" dirty="0" smtClean="0">
                          <a:solidFill>
                            <a:schemeClr val="dk1"/>
                          </a:solidFill>
                          <a:effectLst/>
                          <a:latin typeface="+mn-lt"/>
                          <a:ea typeface="+mn-ea"/>
                          <a:cs typeface="+mn-cs"/>
                        </a:rPr>
                        <a:t> CMS Product No. 10144</a:t>
                      </a:r>
                    </a:p>
                    <a:p>
                      <a:endParaRPr lang="en-US" sz="1400" kern="1200" dirty="0" smtClean="0">
                        <a:solidFill>
                          <a:schemeClr val="dk1"/>
                        </a:solidFill>
                        <a:effectLst/>
                        <a:latin typeface="+mn-lt"/>
                        <a:ea typeface="+mn-ea"/>
                        <a:cs typeface="+mn-cs"/>
                      </a:endParaRPr>
                    </a:p>
                    <a:p>
                      <a:r>
                        <a:rPr lang="en-US" sz="1400" b="1" i="1" kern="1200" dirty="0" smtClean="0">
                          <a:solidFill>
                            <a:schemeClr val="dk1"/>
                          </a:solidFill>
                          <a:effectLst/>
                          <a:latin typeface="+mn-lt"/>
                          <a:ea typeface="+mn-ea"/>
                          <a:cs typeface="+mn-cs"/>
                        </a:rPr>
                        <a:t>Understanding Medicare Enrollment Periods </a:t>
                      </a:r>
                      <a:endParaRPr lang="en-US" sz="1400" b="0" i="0" kern="1200" dirty="0" smtClean="0">
                        <a:solidFill>
                          <a:schemeClr val="dk1"/>
                        </a:solidFill>
                        <a:effectLst/>
                        <a:latin typeface="+mn-lt"/>
                        <a:ea typeface="+mn-ea"/>
                        <a:cs typeface="+mn-cs"/>
                      </a:endParaRPr>
                    </a:p>
                    <a:p>
                      <a:r>
                        <a:rPr lang="en-US" sz="1400" kern="1200" dirty="0" smtClean="0">
                          <a:solidFill>
                            <a:schemeClr val="dk1"/>
                          </a:solidFill>
                          <a:effectLst/>
                          <a:latin typeface="+mn-lt"/>
                          <a:ea typeface="+mn-ea"/>
                          <a:cs typeface="+mn-cs"/>
                        </a:rPr>
                        <a:t>CMS Product No. 11219</a:t>
                      </a:r>
                    </a:p>
                    <a:p>
                      <a:endParaRPr lang="en-US" sz="1400" b="1" i="1" dirty="0" smtClean="0"/>
                    </a:p>
                    <a:p>
                      <a:r>
                        <a:rPr lang="en-US" sz="1400" b="1" i="1" dirty="0" smtClean="0"/>
                        <a:t>Your Guide to Medicare Savings Account Plans</a:t>
                      </a:r>
                    </a:p>
                    <a:p>
                      <a:r>
                        <a:rPr lang="en-US" sz="1400" b="0" i="0" dirty="0" smtClean="0"/>
                        <a:t>CMS Product No. 11206</a:t>
                      </a:r>
                    </a:p>
                    <a:p>
                      <a:endParaRPr lang="en-US" sz="1400" b="0" i="0" dirty="0" smtClean="0"/>
                    </a:p>
                    <a:p>
                      <a:r>
                        <a:rPr lang="en-US" sz="1400" b="1" i="1" dirty="0" smtClean="0"/>
                        <a:t>Your Guide to Special Needs Plans</a:t>
                      </a:r>
                    </a:p>
                    <a:p>
                      <a:r>
                        <a:rPr lang="en-US" sz="1400" b="0" i="0" dirty="0" smtClean="0"/>
                        <a:t>CMS</a:t>
                      </a:r>
                      <a:r>
                        <a:rPr lang="en-US" sz="1400" b="0" i="0" baseline="0" dirty="0" smtClean="0"/>
                        <a:t> Product No. 11302</a:t>
                      </a:r>
                      <a:endParaRPr lang="en-US" sz="1400" b="0" i="0" dirty="0" smtClean="0"/>
                    </a:p>
                    <a:p>
                      <a:endParaRPr lang="en-US" sz="1000" dirty="0" smtClean="0"/>
                    </a:p>
                    <a:p>
                      <a:r>
                        <a:rPr lang="en-US" sz="1400" b="1" dirty="0" smtClean="0"/>
                        <a:t>To access these products</a:t>
                      </a:r>
                      <a:endParaRPr lang="en-US" sz="1400" dirty="0" smtClean="0"/>
                    </a:p>
                    <a:p>
                      <a:r>
                        <a:rPr lang="en-US" sz="1400" b="0" dirty="0" smtClean="0"/>
                        <a:t>View and</a:t>
                      </a:r>
                      <a:r>
                        <a:rPr lang="en-US" sz="1400" b="0" baseline="0" dirty="0" smtClean="0"/>
                        <a:t> order single copies at</a:t>
                      </a:r>
                      <a:r>
                        <a:rPr lang="en-US" sz="1400" b="0" dirty="0" smtClean="0"/>
                        <a:t> </a:t>
                      </a:r>
                    </a:p>
                    <a:p>
                      <a:r>
                        <a:rPr lang="en-US" sz="1400" u="sng" kern="1200" dirty="0" smtClean="0">
                          <a:solidFill>
                            <a:schemeClr val="dk1"/>
                          </a:solidFill>
                          <a:latin typeface="+mn-lt"/>
                          <a:ea typeface="+mn-ea"/>
                          <a:cs typeface="+mn-cs"/>
                          <a:hlinkClick r:id="rId4"/>
                        </a:rPr>
                        <a:t>www.medicare.gov</a:t>
                      </a:r>
                      <a:endParaRPr lang="en-US" sz="1400" kern="1200" dirty="0" smtClean="0">
                        <a:solidFill>
                          <a:schemeClr val="dk1"/>
                        </a:solidFill>
                        <a:latin typeface="+mn-lt"/>
                        <a:ea typeface="+mn-ea"/>
                        <a:cs typeface="+mn-cs"/>
                      </a:endParaRPr>
                    </a:p>
                    <a:p>
                      <a:r>
                        <a:rPr lang="en-US" sz="1000" dirty="0" smtClean="0"/>
                        <a:t>        </a:t>
                      </a:r>
                    </a:p>
                    <a:p>
                      <a:r>
                        <a:rPr lang="en-US" sz="1400" b="0" dirty="0" smtClean="0"/>
                        <a:t>Order multiple copies (partners only)</a:t>
                      </a:r>
                    </a:p>
                    <a:p>
                      <a:pPr marL="0" indent="0">
                        <a:buFont typeface="Wingdings" pitchFamily="2" charset="2"/>
                        <a:buNone/>
                      </a:pPr>
                      <a:r>
                        <a:rPr lang="en-US" sz="1400" b="0" dirty="0" smtClean="0"/>
                        <a:t>at productordering.cms.hhs.gov. You must register</a:t>
                      </a:r>
                      <a:r>
                        <a:rPr lang="en-US" sz="1400" b="0" baseline="0" dirty="0" smtClean="0"/>
                        <a:t> your organization.</a:t>
                      </a:r>
                      <a:endParaRPr lang="en-US" sz="1400" dirty="0"/>
                    </a:p>
                  </a:txBody>
                  <a:tcPr marL="82296" marR="822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ustDataLst>
      <p:tags r:id="rId1"/>
    </p:custDataLst>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4"/>
          <p:cNvSpPr>
            <a:spLocks noGrp="1" noChangeArrowheads="1"/>
          </p:cNvSpPr>
          <p:nvPr>
            <p:ph type="title"/>
          </p:nvPr>
        </p:nvSpPr>
        <p:spPr/>
        <p:txBody>
          <a:bodyPr/>
          <a:lstStyle/>
          <a:p>
            <a:pPr eaLnBrk="1" hangingPunct="1"/>
            <a:r>
              <a:rPr lang="en-US" dirty="0" smtClean="0">
                <a:ea typeface="Arial" pitchFamily="84" charset="0"/>
                <a:cs typeface="Arial" pitchFamily="84" charset="0"/>
              </a:rPr>
              <a:t>Who Can Join?</a:t>
            </a:r>
          </a:p>
        </p:txBody>
      </p:sp>
      <p:sp>
        <p:nvSpPr>
          <p:cNvPr id="7175" name="Rectangle 5"/>
          <p:cNvSpPr>
            <a:spLocks noGrp="1" noChangeArrowheads="1"/>
          </p:cNvSpPr>
          <p:nvPr>
            <p:ph idx="1"/>
          </p:nvPr>
        </p:nvSpPr>
        <p:spPr/>
        <p:txBody>
          <a:bodyPr rtlCol="0">
            <a:normAutofit lnSpcReduction="10000"/>
          </a:bodyPr>
          <a:lstStyle/>
          <a:p>
            <a:pPr eaLnBrk="1" fontAlgn="auto" hangingPunct="1">
              <a:spcBef>
                <a:spcPts val="400"/>
              </a:spcBef>
              <a:spcAft>
                <a:spcPts val="0"/>
              </a:spcAft>
              <a:buFont typeface="Wingdings" pitchFamily="2" charset="2"/>
              <a:buChar char="§"/>
              <a:defRPr/>
            </a:pPr>
            <a:r>
              <a:rPr lang="en-US" dirty="0" smtClean="0">
                <a:ea typeface="+mn-ea"/>
                <a:cs typeface="+mn-cs"/>
              </a:rPr>
              <a:t>Eligibility requirements</a:t>
            </a:r>
          </a:p>
          <a:p>
            <a:pPr marL="747713" lvl="1" indent="-282575" eaLnBrk="1" fontAlgn="auto" hangingPunct="1">
              <a:spcBef>
                <a:spcPts val="400"/>
              </a:spcBef>
              <a:spcAft>
                <a:spcPts val="0"/>
              </a:spcAft>
              <a:buFont typeface="Arial" pitchFamily="34" charset="0"/>
              <a:buChar char="•"/>
              <a:defRPr/>
            </a:pPr>
            <a:r>
              <a:rPr lang="en-US" dirty="0" smtClean="0">
                <a:ea typeface="+mn-ea"/>
              </a:rPr>
              <a:t>Live in plan service area</a:t>
            </a:r>
          </a:p>
          <a:p>
            <a:pPr marL="747713" lvl="1" indent="-282575" eaLnBrk="1" fontAlgn="auto" hangingPunct="1">
              <a:spcBef>
                <a:spcPts val="400"/>
              </a:spcBef>
              <a:spcAft>
                <a:spcPts val="0"/>
              </a:spcAft>
              <a:buFont typeface="Arial" pitchFamily="34" charset="0"/>
              <a:buChar char="•"/>
              <a:defRPr/>
            </a:pPr>
            <a:r>
              <a:rPr lang="en-US" dirty="0" smtClean="0">
                <a:ea typeface="+mn-ea"/>
              </a:rPr>
              <a:t>Entitled to Medicare Part A (Hospital Insurance)</a:t>
            </a:r>
          </a:p>
          <a:p>
            <a:pPr marL="747713" lvl="1" indent="-282575" eaLnBrk="1" fontAlgn="auto" hangingPunct="1">
              <a:spcBef>
                <a:spcPts val="400"/>
              </a:spcBef>
              <a:spcAft>
                <a:spcPts val="0"/>
              </a:spcAft>
              <a:buFont typeface="Arial" pitchFamily="34" charset="0"/>
              <a:buChar char="•"/>
              <a:defRPr/>
            </a:pPr>
            <a:r>
              <a:rPr lang="en-US" dirty="0" smtClean="0">
                <a:ea typeface="+mn-ea"/>
              </a:rPr>
              <a:t>Enrolled in Medicare Part B (Medical Insurance)</a:t>
            </a:r>
          </a:p>
          <a:p>
            <a:pPr marL="747713" lvl="1" indent="-282575" eaLnBrk="1" fontAlgn="auto" hangingPunct="1">
              <a:spcBef>
                <a:spcPts val="400"/>
              </a:spcBef>
              <a:spcAft>
                <a:spcPts val="0"/>
              </a:spcAft>
              <a:buFont typeface="Arial" pitchFamily="34" charset="0"/>
              <a:buChar char="•"/>
              <a:defRPr/>
            </a:pPr>
            <a:r>
              <a:rPr lang="en-US" dirty="0" smtClean="0">
                <a:ea typeface="+mn-ea"/>
              </a:rPr>
              <a:t>No End-Stage Renal Disease (ESRD) at enrollment</a:t>
            </a:r>
          </a:p>
          <a:p>
            <a:pPr marL="1138238" lvl="2" indent="-276225" eaLnBrk="1" fontAlgn="auto" hangingPunct="1">
              <a:spcBef>
                <a:spcPts val="400"/>
              </a:spcBef>
              <a:spcAft>
                <a:spcPts val="0"/>
              </a:spcAft>
              <a:buFont typeface="Wingdings" pitchFamily="2" charset="2"/>
              <a:buChar char="q"/>
              <a:defRPr/>
            </a:pPr>
            <a:r>
              <a:rPr lang="en-US" dirty="0" smtClean="0">
                <a:ea typeface="+mn-ea"/>
              </a:rPr>
              <a:t>Some exceptions</a:t>
            </a:r>
          </a:p>
          <a:p>
            <a:pPr eaLnBrk="1" fontAlgn="auto" hangingPunct="1">
              <a:spcBef>
                <a:spcPts val="400"/>
              </a:spcBef>
              <a:spcAft>
                <a:spcPts val="0"/>
              </a:spcAft>
              <a:buFont typeface="Wingdings" pitchFamily="2" charset="2"/>
              <a:buChar char="§"/>
              <a:defRPr/>
            </a:pPr>
            <a:r>
              <a:rPr lang="en-US" dirty="0" smtClean="0">
                <a:ea typeface="+mn-ea"/>
                <a:cs typeface="+mn-cs"/>
              </a:rPr>
              <a:t>To join you must also</a:t>
            </a:r>
          </a:p>
          <a:p>
            <a:pPr marL="741363" lvl="2" indent="-277813" eaLnBrk="1" fontAlgn="auto" hangingPunct="1">
              <a:spcBef>
                <a:spcPts val="400"/>
              </a:spcBef>
              <a:spcAft>
                <a:spcPts val="0"/>
              </a:spcAft>
              <a:buSzPct val="100000"/>
              <a:buFont typeface="Arial" pitchFamily="34" charset="0"/>
              <a:buChar char="•"/>
              <a:defRPr/>
            </a:pPr>
            <a:r>
              <a:rPr lang="en-US" dirty="0" smtClean="0">
                <a:ea typeface="+mn-ea"/>
              </a:rPr>
              <a:t>Provide necessary information to the plan</a:t>
            </a:r>
          </a:p>
          <a:p>
            <a:pPr marL="741363" lvl="2" indent="-277813" eaLnBrk="1" fontAlgn="auto" hangingPunct="1">
              <a:spcBef>
                <a:spcPts val="400"/>
              </a:spcBef>
              <a:spcAft>
                <a:spcPts val="0"/>
              </a:spcAft>
              <a:buSzPct val="100000"/>
              <a:buFont typeface="Arial" pitchFamily="34" charset="0"/>
              <a:buChar char="•"/>
              <a:defRPr/>
            </a:pPr>
            <a:r>
              <a:rPr lang="en-US" dirty="0" smtClean="0">
                <a:ea typeface="+mn-ea"/>
              </a:rPr>
              <a:t>Follow the plan rules</a:t>
            </a:r>
          </a:p>
          <a:p>
            <a:pPr marL="741363" lvl="2" indent="-277813" eaLnBrk="1" fontAlgn="auto" hangingPunct="1">
              <a:spcBef>
                <a:spcPts val="400"/>
              </a:spcBef>
              <a:spcAft>
                <a:spcPts val="0"/>
              </a:spcAft>
              <a:buSzPct val="100000"/>
              <a:buFont typeface="Arial" pitchFamily="34" charset="0"/>
              <a:buChar char="•"/>
              <a:defRPr/>
            </a:pPr>
            <a:r>
              <a:rPr lang="en-US" dirty="0" smtClean="0">
                <a:ea typeface="+mn-ea"/>
              </a:rPr>
              <a:t>Belong to one plan at a time </a:t>
            </a:r>
          </a:p>
        </p:txBody>
      </p:sp>
      <p:sp>
        <p:nvSpPr>
          <p:cNvPr id="20483" name="Rectangle 4"/>
          <p:cNvSpPr>
            <a:spLocks noGrp="1" noChangeArrowheads="1"/>
          </p:cNvSpPr>
          <p:nvPr>
            <p:ph type="dt"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ea typeface="ＭＳ Ｐゴシック" pitchFamily="84" charset="-128"/>
                <a:cs typeface="ＭＳ Ｐゴシック" pitchFamily="84" charset="-128"/>
              </a:rPr>
              <a:t>04/02/2012</a:t>
            </a:r>
            <a:endParaRPr lang="en-US" dirty="0">
              <a:latin typeface="Arial" pitchFamily="84" charset="0"/>
              <a:ea typeface="Arial" pitchFamily="84" charset="0"/>
              <a:cs typeface="Arial" pitchFamily="84" charset="0"/>
            </a:endParaRPr>
          </a:p>
        </p:txBody>
      </p:sp>
      <p:sp>
        <p:nvSpPr>
          <p:cNvPr id="20484" name="Footer Placeholder 8"/>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20485" name="Rectangle 6"/>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2A129D4-8389-4ACA-9BC9-A9DAAF0957A4}" type="slidenum">
              <a:rPr lang="en-US">
                <a:ea typeface="Arial" pitchFamily="84" charset="0"/>
                <a:cs typeface="Arial" pitchFamily="84" charset="0"/>
              </a:rPr>
              <a:pPr fontAlgn="base">
                <a:spcBef>
                  <a:spcPct val="0"/>
                </a:spcBef>
                <a:spcAft>
                  <a:spcPct val="0"/>
                </a:spcAft>
              </a:pPr>
              <a:t>7</a:t>
            </a:fld>
            <a:endParaRPr lang="en-US" dirty="0">
              <a:ea typeface="Arial" pitchFamily="84" charset="0"/>
              <a:cs typeface="Arial" pitchFamily="84" charset="0"/>
            </a:endParaRPr>
          </a:p>
        </p:txBody>
      </p:sp>
      <p:sp>
        <p:nvSpPr>
          <p:cNvPr id="20486" name="Rectangle 2"/>
          <p:cNvSpPr>
            <a:spLocks noChangeArrowheads="1"/>
          </p:cNvSpPr>
          <p:nvPr/>
        </p:nvSpPr>
        <p:spPr bwMode="auto">
          <a:xfrm>
            <a:off x="6553200" y="6248400"/>
            <a:ext cx="1905000" cy="457200"/>
          </a:xfrm>
          <a:prstGeom prst="rect">
            <a:avLst/>
          </a:prstGeom>
          <a:noFill/>
          <a:ln w="12700">
            <a:noFill/>
            <a:miter lim="800000"/>
            <a:headEnd/>
            <a:tailEnd/>
          </a:ln>
        </p:spPr>
        <p:txBody>
          <a:bodyPr wrap="none" anchor="ctr">
            <a:prstTxWarp prst="textNoShape">
              <a:avLst/>
            </a:prstTxWarp>
          </a:bodyPr>
          <a:lstStyle/>
          <a:p>
            <a:endParaRPr lang="en-US" sz="1800" dirty="0">
              <a:latin typeface="Calibri" pitchFamily="84" charset="0"/>
            </a:endParaRPr>
          </a:p>
        </p:txBody>
      </p:sp>
      <p:sp>
        <p:nvSpPr>
          <p:cNvPr id="20487" name="Rectangle 3"/>
          <p:cNvSpPr>
            <a:spLocks noChangeArrowheads="1"/>
          </p:cNvSpPr>
          <p:nvPr/>
        </p:nvSpPr>
        <p:spPr bwMode="auto">
          <a:xfrm>
            <a:off x="685800" y="6248400"/>
            <a:ext cx="7086600" cy="457200"/>
          </a:xfrm>
          <a:prstGeom prst="rect">
            <a:avLst/>
          </a:prstGeom>
          <a:noFill/>
          <a:ln w="12700">
            <a:noFill/>
            <a:miter lim="800000"/>
            <a:headEnd/>
            <a:tailEnd/>
          </a:ln>
        </p:spPr>
        <p:txBody>
          <a:bodyPr wrap="none" anchor="ctr">
            <a:prstTxWarp prst="textNoShape">
              <a:avLst/>
            </a:prstTxWarp>
          </a:bodyPr>
          <a:lstStyle/>
          <a:p>
            <a:endParaRPr lang="en-US" sz="1800" dirty="0">
              <a:latin typeface="Calibri" pitchFamily="84" charset="0"/>
            </a:endParaRPr>
          </a:p>
        </p:txBody>
      </p:sp>
      <p:sp>
        <p:nvSpPr>
          <p:cNvPr id="20488" name="Rectangle 6"/>
          <p:cNvSpPr>
            <a:spLocks noChangeArrowheads="1"/>
          </p:cNvSpPr>
          <p:nvPr/>
        </p:nvSpPr>
        <p:spPr bwMode="auto">
          <a:xfrm>
            <a:off x="4433888" y="5029200"/>
            <a:ext cx="184150" cy="457200"/>
          </a:xfrm>
          <a:prstGeom prst="rect">
            <a:avLst/>
          </a:prstGeom>
          <a:noFill/>
          <a:ln w="12700">
            <a:noFill/>
            <a:miter lim="800000"/>
            <a:headEnd/>
            <a:tailEnd/>
          </a:ln>
        </p:spPr>
        <p:txBody>
          <a:bodyPr wrap="none">
            <a:prstTxWarp prst="textNoShape">
              <a:avLst/>
            </a:prstTxWarp>
            <a:spAutoFit/>
          </a:bodyPr>
          <a:lstStyle/>
          <a:p>
            <a:pPr algn="ctr" eaLnBrk="0" hangingPunct="0"/>
            <a:endParaRPr lang="en-US" dirty="0">
              <a:latin typeface="Times New Roman"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Date Placeholder 1"/>
          <p:cNvSpPr>
            <a:spLocks noGrp="1"/>
          </p:cNvSpPr>
          <p:nvPr>
            <p:ph type="dt"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ea typeface="ＭＳ Ｐゴシック" pitchFamily="84" charset="-128"/>
                <a:cs typeface="ＭＳ Ｐゴシック" pitchFamily="84" charset="-128"/>
              </a:rPr>
              <a:t>04/02/2012</a:t>
            </a:r>
            <a:endParaRPr lang="en-US" dirty="0">
              <a:ea typeface="ＭＳ Ｐゴシック" pitchFamily="84" charset="-128"/>
              <a:cs typeface="ＭＳ Ｐゴシック" pitchFamily="84" charset="-128"/>
            </a:endParaRPr>
          </a:p>
        </p:txBody>
      </p:sp>
      <p:sp>
        <p:nvSpPr>
          <p:cNvPr id="22532" name="Footer Placeholder 2"/>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22533"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8CE795E-7B11-43C4-8FCC-E845E5F76387}" type="slidenum">
              <a:rPr lang="en-US">
                <a:ea typeface="ＭＳ Ｐゴシック" pitchFamily="84" charset="-128"/>
                <a:cs typeface="ＭＳ Ｐゴシック" pitchFamily="84" charset="-128"/>
              </a:rPr>
              <a:pPr fontAlgn="base">
                <a:spcBef>
                  <a:spcPct val="0"/>
                </a:spcBef>
                <a:spcAft>
                  <a:spcPct val="0"/>
                </a:spcAft>
                <a:defRPr/>
              </a:pPr>
              <a:t>8</a:t>
            </a:fld>
            <a:endParaRPr lang="en-US" dirty="0">
              <a:ea typeface="ＭＳ Ｐゴシック" pitchFamily="84" charset="-128"/>
              <a:cs typeface="ＭＳ Ｐゴシック" pitchFamily="84" charset="-128"/>
            </a:endParaRPr>
          </a:p>
        </p:txBody>
      </p:sp>
      <p:graphicFrame>
        <p:nvGraphicFramePr>
          <p:cNvPr id="6" name="Table 5"/>
          <p:cNvGraphicFramePr>
            <a:graphicFrameLocks noGrp="1"/>
          </p:cNvGraphicFramePr>
          <p:nvPr>
            <p:extLst>
              <p:ext uri="{D42A27DB-BD31-4B8C-83A1-F6EECF244321}">
                <p14:modId xmlns:p14="http://schemas.microsoft.com/office/powerpoint/2010/main" xmlns="" val="4067147514"/>
              </p:ext>
            </p:extLst>
          </p:nvPr>
        </p:nvGraphicFramePr>
        <p:xfrm>
          <a:off x="0" y="0"/>
          <a:ext cx="9144000" cy="5334000"/>
        </p:xfrm>
        <a:graphic>
          <a:graphicData uri="http://schemas.openxmlformats.org/drawingml/2006/table">
            <a:tbl>
              <a:tblPr firstRow="1" bandRow="1">
                <a:effectLst>
                  <a:outerShdw blurRad="50800" dist="76200" dir="2700000" algn="tl" rotWithShape="0">
                    <a:prstClr val="black">
                      <a:alpha val="40000"/>
                    </a:prstClr>
                  </a:outerShdw>
                </a:effectLst>
                <a:tableStyleId>{5C22544A-7EE6-4342-B048-85BDC9FD1C3A}</a:tableStyleId>
              </a:tblPr>
              <a:tblGrid>
                <a:gridCol w="3657600"/>
                <a:gridCol w="5486400"/>
              </a:tblGrid>
              <a:tr h="1244070">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smtClean="0">
                          <a:ln>
                            <a:noFill/>
                          </a:ln>
                          <a:solidFill>
                            <a:prstClr val="black"/>
                          </a:solidFill>
                          <a:effectLst/>
                          <a:uLnTx/>
                          <a:uFillTx/>
                          <a:latin typeface="+mn-lt"/>
                          <a:ea typeface="+mj-ea"/>
                          <a:cs typeface="+mj-cs"/>
                        </a:rPr>
                        <a:t>When You Can Join or Switch MA Plans*</a:t>
                      </a:r>
                      <a:endParaRPr lang="en-US" sz="3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c hMerge="1">
                  <a:txBody>
                    <a:bodyPr/>
                    <a:lstStyle/>
                    <a:p>
                      <a:pPr marL="228600" marR="0" lvl="1" indent="-228600" algn="l" defTabSz="914400" rtl="0" eaLnBrk="1" fontAlgn="base" latinLnBrk="0" hangingPunct="1">
                        <a:lnSpc>
                          <a:spcPct val="100000"/>
                        </a:lnSpc>
                        <a:spcBef>
                          <a:spcPct val="0"/>
                        </a:spcBef>
                        <a:spcAft>
                          <a:spcPct val="0"/>
                        </a:spcAft>
                        <a:buClrTx/>
                        <a:buSzTx/>
                        <a:buFont typeface="Wingdings" pitchFamily="2" charset="2"/>
                        <a:buChar char="§"/>
                        <a:tabLst/>
                        <a:defRPr/>
                      </a:pPr>
                      <a:endParaRPr lang="en-US" sz="2400" b="0" dirty="0">
                        <a:solidFill>
                          <a:schemeClr val="tx1"/>
                        </a:solidFill>
                      </a:endParaRPr>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2565930">
                <a:tc>
                  <a:txBody>
                    <a:bodyPr/>
                    <a:lstStyle/>
                    <a:p>
                      <a:pPr marL="109538" marR="0" indent="0" algn="l" defTabSz="914400" rtl="0" eaLnBrk="1" fontAlgn="auto" latinLnBrk="0" hangingPunct="1">
                        <a:lnSpc>
                          <a:spcPct val="100000"/>
                        </a:lnSpc>
                        <a:spcBef>
                          <a:spcPts val="0"/>
                        </a:spcBef>
                        <a:spcAft>
                          <a:spcPts val="0"/>
                        </a:spcAft>
                        <a:buClrTx/>
                        <a:buSzTx/>
                        <a:buFontTx/>
                        <a:buNone/>
                        <a:tabLst/>
                        <a:defRPr/>
                      </a:pPr>
                      <a:r>
                        <a:rPr lang="en-US" sz="2800" b="1" dirty="0" smtClean="0">
                          <a:solidFill>
                            <a:schemeClr val="tx1"/>
                          </a:solidFill>
                        </a:rPr>
                        <a:t>Initial Enrollment Period (IEP)</a:t>
                      </a:r>
                      <a:r>
                        <a:rPr lang="en-US" sz="2800" b="1" baseline="0" dirty="0" smtClean="0">
                          <a:solidFill>
                            <a:schemeClr val="tx1"/>
                          </a:solidFill>
                        </a:rPr>
                        <a:t> </a:t>
                      </a:r>
                      <a:endParaRPr lang="en-US" sz="2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338138" marR="0" lvl="1" indent="-338138" algn="l" defTabSz="914400" rtl="0" eaLnBrk="1" fontAlgn="auto" latinLnBrk="0" hangingPunct="1">
                        <a:lnSpc>
                          <a:spcPct val="100000"/>
                        </a:lnSpc>
                        <a:spcBef>
                          <a:spcPts val="600"/>
                        </a:spcBef>
                        <a:spcAft>
                          <a:spcPts val="0"/>
                        </a:spcAft>
                        <a:buClrTx/>
                        <a:buSzTx/>
                        <a:buFont typeface="Wingdings" pitchFamily="2" charset="2"/>
                        <a:buChar char="§"/>
                        <a:tabLst/>
                        <a:defRPr/>
                      </a:pPr>
                      <a:r>
                        <a:rPr lang="en-US" sz="2800" b="0" dirty="0" smtClean="0">
                          <a:solidFill>
                            <a:schemeClr val="tx1"/>
                          </a:solidFill>
                        </a:rPr>
                        <a:t>7 month period b</a:t>
                      </a:r>
                      <a:r>
                        <a:rPr lang="en-US" sz="2800" kern="1200" baseline="0" dirty="0" smtClean="0">
                          <a:solidFill>
                            <a:schemeClr val="dk1"/>
                          </a:solidFill>
                          <a:latin typeface="+mn-lt"/>
                          <a:ea typeface="+mn-ea"/>
                          <a:cs typeface="+mn-cs"/>
                        </a:rPr>
                        <a:t>egins 3 months before the month you turn 65</a:t>
                      </a:r>
                    </a:p>
                    <a:p>
                      <a:pPr marL="741363" lvl="2" indent="-276225">
                        <a:lnSpc>
                          <a:spcPct val="100000"/>
                        </a:lnSpc>
                        <a:spcBef>
                          <a:spcPts val="600"/>
                        </a:spcBef>
                        <a:buFont typeface="Arial" pitchFamily="34" charset="0"/>
                        <a:buChar char="•"/>
                      </a:pPr>
                      <a:r>
                        <a:rPr lang="en-US" sz="2800" kern="1200" baseline="0" dirty="0" smtClean="0">
                          <a:solidFill>
                            <a:schemeClr val="dk1"/>
                          </a:solidFill>
                          <a:latin typeface="+mn-lt"/>
                          <a:ea typeface="+mn-ea"/>
                          <a:cs typeface="+mn-cs"/>
                        </a:rPr>
                        <a:t>Includes the month you turn 65</a:t>
                      </a:r>
                    </a:p>
                    <a:p>
                      <a:pPr marL="741363" lvl="2" indent="-276225">
                        <a:lnSpc>
                          <a:spcPct val="100000"/>
                        </a:lnSpc>
                        <a:spcBef>
                          <a:spcPts val="600"/>
                        </a:spcBef>
                        <a:buFont typeface="Arial" pitchFamily="34" charset="0"/>
                        <a:buChar char="•"/>
                      </a:pPr>
                      <a:r>
                        <a:rPr lang="en-US" sz="2800" kern="1200" baseline="0" dirty="0" smtClean="0">
                          <a:solidFill>
                            <a:schemeClr val="dk1"/>
                          </a:solidFill>
                          <a:latin typeface="+mn-lt"/>
                          <a:ea typeface="+mn-ea"/>
                          <a:cs typeface="+mn-cs"/>
                        </a:rPr>
                        <a:t>Ends 3 months after the month you turn 65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524000">
                <a:tc>
                  <a:txBody>
                    <a:bodyPr/>
                    <a:lstStyle/>
                    <a:p>
                      <a:pPr marL="109538" marR="0" lvl="2" indent="0" algn="l" defTabSz="914400" rtl="0" eaLnBrk="1" fontAlgn="auto" latinLnBrk="0" hangingPunct="1">
                        <a:lnSpc>
                          <a:spcPct val="100000"/>
                        </a:lnSpc>
                        <a:spcBef>
                          <a:spcPts val="0"/>
                        </a:spcBef>
                        <a:spcAft>
                          <a:spcPts val="0"/>
                        </a:spcAft>
                        <a:buClrTx/>
                        <a:buSzTx/>
                        <a:buFontTx/>
                        <a:buNone/>
                        <a:tabLst/>
                        <a:defRPr/>
                      </a:pPr>
                      <a:r>
                        <a:rPr lang="en-US" sz="2800" b="1" kern="1200" dirty="0" smtClean="0">
                          <a:solidFill>
                            <a:schemeClr val="dk1"/>
                          </a:solidFill>
                          <a:effectLst/>
                          <a:latin typeface="+mn-lt"/>
                          <a:ea typeface="+mn-ea"/>
                          <a:cs typeface="+mn-cs"/>
                        </a:rPr>
                        <a:t>Medicare Open Enrollment Period </a:t>
                      </a:r>
                      <a:r>
                        <a:rPr lang="en-US" sz="2800" b="1" baseline="0" dirty="0" smtClean="0"/>
                        <a:t>“Open Enrollment”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c>
                  <a:txBody>
                    <a:bodyPr/>
                    <a:lstStyle/>
                    <a:p>
                      <a:pPr marL="344488" marR="0" lvl="1" indent="-344488" algn="l" defTabSz="914400" rtl="0" eaLnBrk="1" fontAlgn="auto" latinLnBrk="0" hangingPunct="1">
                        <a:lnSpc>
                          <a:spcPct val="100000"/>
                        </a:lnSpc>
                        <a:spcBef>
                          <a:spcPts val="600"/>
                        </a:spcBef>
                        <a:spcAft>
                          <a:spcPts val="0"/>
                        </a:spcAft>
                        <a:buClrTx/>
                        <a:buSzTx/>
                        <a:buFont typeface="Wingdings" pitchFamily="2" charset="2"/>
                        <a:buChar char="§"/>
                        <a:tabLst/>
                        <a:defRPr/>
                      </a:pPr>
                      <a:r>
                        <a:rPr lang="en-US" sz="2800" b="0" baseline="0" dirty="0" smtClean="0">
                          <a:solidFill>
                            <a:schemeClr val="tx1"/>
                          </a:solidFill>
                        </a:rPr>
                        <a:t>Oct 15 – Dec 7</a:t>
                      </a:r>
                    </a:p>
                    <a:p>
                      <a:pPr marL="344488" marR="0" lvl="1" indent="-344488" algn="l" defTabSz="914400" rtl="0" eaLnBrk="1" fontAlgn="auto" latinLnBrk="0" hangingPunct="1">
                        <a:lnSpc>
                          <a:spcPct val="100000"/>
                        </a:lnSpc>
                        <a:spcBef>
                          <a:spcPts val="600"/>
                        </a:spcBef>
                        <a:spcAft>
                          <a:spcPts val="0"/>
                        </a:spcAft>
                        <a:buClrTx/>
                        <a:buSzTx/>
                        <a:buFont typeface="Wingdings" pitchFamily="2" charset="2"/>
                        <a:buChar char="§"/>
                        <a:tabLst/>
                        <a:defRPr/>
                      </a:pPr>
                      <a:r>
                        <a:rPr lang="en-US" sz="2800" b="0" baseline="0" dirty="0" smtClean="0">
                          <a:solidFill>
                            <a:schemeClr val="tx1"/>
                          </a:solidFill>
                        </a:rPr>
                        <a:t>Coverage begins Jan 1</a:t>
                      </a:r>
                      <a:endParaRPr lang="en-US" sz="2800" b="1" kern="1200" baseline="0" dirty="0" smtClean="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r>
            </a:tbl>
          </a:graphicData>
        </a:graphic>
      </p:graphicFrame>
      <p:sp>
        <p:nvSpPr>
          <p:cNvPr id="22535" name="TextBox 7"/>
          <p:cNvSpPr txBox="1">
            <a:spLocks noChangeArrowheads="1"/>
          </p:cNvSpPr>
          <p:nvPr/>
        </p:nvSpPr>
        <p:spPr bwMode="auto">
          <a:xfrm>
            <a:off x="251520" y="5661248"/>
            <a:ext cx="8686800" cy="400050"/>
          </a:xfrm>
          <a:prstGeom prst="rect">
            <a:avLst/>
          </a:prstGeom>
          <a:noFill/>
          <a:ln w="9525">
            <a:noFill/>
            <a:miter lim="800000"/>
            <a:headEnd/>
            <a:tailEnd/>
          </a:ln>
        </p:spPr>
        <p:txBody>
          <a:bodyPr>
            <a:prstTxWarp prst="textNoShape">
              <a:avLst/>
            </a:prstTxWarp>
            <a:spAutoFit/>
          </a:bodyPr>
          <a:lstStyle/>
          <a:p>
            <a:r>
              <a:rPr lang="en-US" sz="2000" dirty="0">
                <a:latin typeface="Calibri" pitchFamily="84" charset="0"/>
              </a:rPr>
              <a:t>*Plan must be allowing new members to join </a:t>
            </a:r>
            <a:endParaRPr lang="en-US" sz="1600" dirty="0">
              <a:latin typeface="Calibri" pitchFamily="84" charset="0"/>
            </a:endParaRPr>
          </a:p>
        </p:txBody>
      </p:sp>
    </p:spTree>
    <p:custDataLst>
      <p:tags r:id="rId1"/>
    </p:custData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4"/>
          <p:cNvSpPr>
            <a:spLocks noGrp="1" noChangeArrowheads="1"/>
          </p:cNvSpPr>
          <p:nvPr>
            <p:ph type="dt"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ea typeface="ＭＳ Ｐゴシック" pitchFamily="84" charset="-128"/>
                <a:cs typeface="ＭＳ Ｐゴシック" pitchFamily="84" charset="-128"/>
              </a:rPr>
              <a:t>04/02/2012</a:t>
            </a:r>
            <a:endParaRPr lang="en-US" dirty="0">
              <a:ea typeface="ＭＳ Ｐゴシック" pitchFamily="84" charset="-128"/>
              <a:cs typeface="ＭＳ Ｐゴシック" pitchFamily="84" charset="-128"/>
            </a:endParaRPr>
          </a:p>
        </p:txBody>
      </p:sp>
      <p:sp>
        <p:nvSpPr>
          <p:cNvPr id="24580" name="Footer Placeholder 5"/>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ＭＳ Ｐゴシック" pitchFamily="84" charset="-128"/>
                <a:cs typeface="ＭＳ Ｐゴシック" pitchFamily="84" charset="-128"/>
              </a:rPr>
              <a:t>Medicare Advantage Plans and Other Medicare Plans </a:t>
            </a:r>
            <a:endParaRPr lang="en-US" dirty="0">
              <a:ea typeface="ＭＳ Ｐゴシック" pitchFamily="84" charset="-128"/>
              <a:cs typeface="ＭＳ Ｐゴシック" pitchFamily="84" charset="-128"/>
            </a:endParaRPr>
          </a:p>
        </p:txBody>
      </p:sp>
      <p:sp>
        <p:nvSpPr>
          <p:cNvPr id="24581" name="Rectangle 6"/>
          <p:cNvSpPr>
            <a:spLocks noGrp="1" noChangeArrowheads="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CF9D622-5832-471D-9437-1C8C82C312E9}" type="slidenum">
              <a:rPr lang="en-US">
                <a:ea typeface="ＭＳ Ｐゴシック" pitchFamily="84" charset="-128"/>
                <a:cs typeface="ＭＳ Ｐゴシック" pitchFamily="84" charset="-128"/>
              </a:rPr>
              <a:pPr fontAlgn="base">
                <a:spcBef>
                  <a:spcPct val="0"/>
                </a:spcBef>
                <a:spcAft>
                  <a:spcPct val="0"/>
                </a:spcAft>
                <a:defRPr/>
              </a:pPr>
              <a:t>9</a:t>
            </a:fld>
            <a:endParaRPr lang="en-US" dirty="0">
              <a:ea typeface="ＭＳ Ｐゴシック" pitchFamily="84" charset="-128"/>
              <a:cs typeface="ＭＳ Ｐゴシック" pitchFamily="84" charset="-128"/>
            </a:endParaRPr>
          </a:p>
        </p:txBody>
      </p:sp>
      <p:graphicFrame>
        <p:nvGraphicFramePr>
          <p:cNvPr id="7" name="Table 6"/>
          <p:cNvGraphicFramePr>
            <a:graphicFrameLocks noGrp="1"/>
          </p:cNvGraphicFramePr>
          <p:nvPr>
            <p:extLst>
              <p:ext uri="{D42A27DB-BD31-4B8C-83A1-F6EECF244321}">
                <p14:modId xmlns:p14="http://schemas.microsoft.com/office/powerpoint/2010/main" xmlns="" val="179820660"/>
              </p:ext>
            </p:extLst>
          </p:nvPr>
        </p:nvGraphicFramePr>
        <p:xfrm>
          <a:off x="0" y="0"/>
          <a:ext cx="9144000" cy="2743200"/>
        </p:xfrm>
        <a:graphic>
          <a:graphicData uri="http://schemas.openxmlformats.org/drawingml/2006/table">
            <a:tbl>
              <a:tblPr firstRow="1" bandRow="1">
                <a:effectLst>
                  <a:outerShdw blurRad="50800" dist="76200" dir="2700000" algn="tl" rotWithShape="0">
                    <a:prstClr val="black">
                      <a:alpha val="40000"/>
                    </a:prstClr>
                  </a:outerShdw>
                </a:effectLst>
                <a:tableStyleId>{5C22544A-7EE6-4342-B048-85BDC9FD1C3A}</a:tableStyleId>
              </a:tblPr>
              <a:tblGrid>
                <a:gridCol w="3733800"/>
                <a:gridCol w="5410200"/>
              </a:tblGrid>
              <a:tr h="1126719">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smtClean="0">
                          <a:ln>
                            <a:noFill/>
                          </a:ln>
                          <a:solidFill>
                            <a:prstClr val="black"/>
                          </a:solidFill>
                          <a:effectLst/>
                          <a:uLnTx/>
                          <a:uFillTx/>
                          <a:latin typeface="+mn-lt"/>
                          <a:ea typeface="+mj-ea"/>
                          <a:cs typeface="+mj-cs"/>
                        </a:rPr>
                        <a:t>When You Can Join or Switch MA Plans*</a:t>
                      </a:r>
                      <a:endParaRPr lang="en-US" sz="3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0F1"/>
                    </a:solidFill>
                  </a:tcPr>
                </a:tc>
                <a:tc hMerge="1">
                  <a:txBody>
                    <a:bodyPr/>
                    <a:lstStyle/>
                    <a:p>
                      <a:pPr marL="228600" marR="0" lvl="1" indent="-228600" algn="l" defTabSz="914400" rtl="0" eaLnBrk="1" fontAlgn="base" latinLnBrk="0" hangingPunct="1">
                        <a:lnSpc>
                          <a:spcPct val="100000"/>
                        </a:lnSpc>
                        <a:spcBef>
                          <a:spcPct val="0"/>
                        </a:spcBef>
                        <a:spcAft>
                          <a:spcPct val="0"/>
                        </a:spcAft>
                        <a:buClrTx/>
                        <a:buSzTx/>
                        <a:buFont typeface="Wingdings" pitchFamily="2" charset="2"/>
                        <a:buChar char="§"/>
                        <a:tabLst/>
                        <a:defRPr/>
                      </a:pPr>
                      <a:endParaRPr lang="en-US" sz="2400" b="0" dirty="0">
                        <a:solidFill>
                          <a:schemeClr val="tx1"/>
                        </a:solidFill>
                      </a:endParaRPr>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1616481">
                <a:tc>
                  <a:txBody>
                    <a:bodyPr/>
                    <a:lstStyle/>
                    <a:p>
                      <a:pPr marL="53975" marR="0" lvl="2" indent="0" algn="l" defTabSz="914400" rtl="0" eaLnBrk="1" fontAlgn="auto" latinLnBrk="0" hangingPunct="1">
                        <a:lnSpc>
                          <a:spcPct val="100000"/>
                        </a:lnSpc>
                        <a:spcBef>
                          <a:spcPts val="0"/>
                        </a:spcBef>
                        <a:spcAft>
                          <a:spcPts val="0"/>
                        </a:spcAft>
                        <a:buClrTx/>
                        <a:buSzTx/>
                        <a:buFontTx/>
                        <a:buNone/>
                        <a:tabLst/>
                        <a:defRPr/>
                      </a:pPr>
                      <a:r>
                        <a:rPr lang="en-US" sz="2800" b="1" dirty="0" smtClean="0">
                          <a:cs typeface="Arial" charset="0"/>
                        </a:rPr>
                        <a:t>Special Enrollment Period</a:t>
                      </a:r>
                      <a:r>
                        <a:rPr lang="en-US" sz="2800" b="1" baseline="0" dirty="0" smtClean="0">
                          <a:cs typeface="Arial" charset="0"/>
                        </a:rPr>
                        <a:t> (SEP) </a:t>
                      </a:r>
                      <a:endParaRPr lang="en-US" sz="2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344488" lvl="1" indent="-344488">
                        <a:lnSpc>
                          <a:spcPct val="100000"/>
                        </a:lnSpc>
                        <a:spcBef>
                          <a:spcPts val="600"/>
                        </a:spcBef>
                        <a:buFont typeface="Wingdings" pitchFamily="2" charset="2"/>
                        <a:buChar char="§"/>
                      </a:pPr>
                      <a:r>
                        <a:rPr lang="en-US" sz="2800" dirty="0" smtClean="0">
                          <a:cs typeface="Arial" charset="0"/>
                        </a:rPr>
                        <a:t>Move from plan service area </a:t>
                      </a:r>
                    </a:p>
                    <a:p>
                      <a:pPr marL="344488" lvl="1" indent="-344488">
                        <a:lnSpc>
                          <a:spcPct val="100000"/>
                        </a:lnSpc>
                        <a:spcBef>
                          <a:spcPts val="600"/>
                        </a:spcBef>
                        <a:buFont typeface="Wingdings" pitchFamily="2" charset="2"/>
                        <a:buChar char="§"/>
                      </a:pPr>
                      <a:r>
                        <a:rPr lang="en-US" sz="2800" dirty="0" smtClean="0">
                          <a:cs typeface="Arial" charset="0"/>
                        </a:rPr>
                        <a:t>Plan leaves Medicare program</a:t>
                      </a:r>
                    </a:p>
                    <a:p>
                      <a:pPr marL="344488" lvl="1" indent="-344488">
                        <a:lnSpc>
                          <a:spcPct val="100000"/>
                        </a:lnSpc>
                        <a:spcBef>
                          <a:spcPts val="600"/>
                        </a:spcBef>
                        <a:buFont typeface="Wingdings" pitchFamily="2" charset="2"/>
                        <a:buChar char="§"/>
                      </a:pPr>
                      <a:r>
                        <a:rPr lang="en-US" sz="2800" dirty="0" smtClean="0">
                          <a:cs typeface="Arial" charset="0"/>
                        </a:rPr>
                        <a:t>Other special situations</a:t>
                      </a:r>
                      <a:endParaRPr lang="en-US" sz="28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24583" name="TextBox 7"/>
          <p:cNvSpPr txBox="1">
            <a:spLocks noChangeArrowheads="1"/>
          </p:cNvSpPr>
          <p:nvPr/>
        </p:nvSpPr>
        <p:spPr bwMode="auto">
          <a:xfrm>
            <a:off x="0" y="5445224"/>
            <a:ext cx="8686800" cy="400050"/>
          </a:xfrm>
          <a:prstGeom prst="rect">
            <a:avLst/>
          </a:prstGeom>
          <a:noFill/>
          <a:ln w="9525">
            <a:noFill/>
            <a:miter lim="800000"/>
            <a:headEnd/>
            <a:tailEnd/>
          </a:ln>
        </p:spPr>
        <p:txBody>
          <a:bodyPr>
            <a:prstTxWarp prst="textNoShape">
              <a:avLst/>
            </a:prstTxWarp>
            <a:spAutoFit/>
          </a:bodyPr>
          <a:lstStyle/>
          <a:p>
            <a:r>
              <a:rPr lang="en-US" sz="2000" dirty="0">
                <a:latin typeface="Calibri" pitchFamily="84" charset="0"/>
              </a:rPr>
              <a:t>*Plan must be allowing new members to join </a:t>
            </a:r>
            <a:endParaRPr lang="en-US" sz="1800" dirty="0">
              <a:latin typeface="Calibri" pitchFamily="84" charset="0"/>
            </a:endParaRPr>
          </a:p>
        </p:txBody>
      </p:sp>
    </p:spTree>
    <p:custDataLst>
      <p:tags r:id="rId1"/>
    </p:custData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PVERSION" val="2008"/>
  <p:tag name="USESECONDARYMONITOR" val="True"/>
  <p:tag name="ANSWERNOWSTYLE" val="-1"/>
  <p:tag name="RESPCOUNTERFORMAT" val="0"/>
  <p:tag name="NUMRESPONSES" val="1"/>
  <p:tag name="CHARTVALUEFORMAT" val="0%"/>
  <p:tag name="AUTOUPDATEALIASES" val="True"/>
  <p:tag name="RACEANIMATIONSPEED" val="3"/>
  <p:tag name="MAXRESPONDERS" val="5"/>
  <p:tag name="BUBBLEGROUPING" val="3"/>
  <p:tag name="CUSTOMCELLBACKCOLOR1" val="-657956"/>
  <p:tag name="USESCHEMECOLORS" val="True"/>
  <p:tag name="GRIDOPACITY" val="90"/>
  <p:tag name="GRIDPOSITION" val="1"/>
  <p:tag name="CHARTLABELS" val="1"/>
  <p:tag name="INCLUDEPPT" val="True"/>
  <p:tag name="REALTIMEBACKUP" val="False"/>
  <p:tag name="CHARTSCALE" val="True"/>
  <p:tag name="FIBINCLUDEOTHER" val="True"/>
  <p:tag name="PRRESPONSE3" val="8"/>
  <p:tag name="PRRESPONSE7" val="4"/>
  <p:tag name="SHOWFLASHWARNING" val="True"/>
  <p:tag name="SAVECSVWITHSESSION" val="True"/>
  <p:tag name="COUNTDOWNSTYLE" val="-1"/>
  <p:tag name="INPUTSOURCE" val="1"/>
  <p:tag name="AUTOADVANCE" val="False"/>
  <p:tag name="RACEENDPOINTS" val="100"/>
  <p:tag name="TEAMSINLEADERBOARD" val="5"/>
  <p:tag name="DEFAULTNUMTEAMS" val="5"/>
  <p:tag name="CUSTOMCELLBACKCOLOR3" val="-268652"/>
  <p:tag name="DISPLAYDEVICEID" val="True"/>
  <p:tag name="GRIDFONTSIZE" val="12"/>
  <p:tag name="INCLUDENONRESPONDERS" val="False"/>
  <p:tag name="INCORRECTPOINTVALUE" val="0"/>
  <p:tag name="ADVANCEDSETTINGSVIEW" val="True"/>
  <p:tag name="PRRESPONSE1" val="10"/>
  <p:tag name="PRRESPONSE6" val="5"/>
  <p:tag name="ALWAYSOPENPOLL" val="False"/>
  <p:tag name="SHOWBARVISIBLE" val="True"/>
  <p:tag name="ANSWERNOWTEXT" val="Answer Now"/>
  <p:tag name="ALLOWDUPLICATES" val="False"/>
  <p:tag name="ROTATIONINTERVAL" val="2"/>
  <p:tag name="PARTICIPANTSINLEADERBOARD" val="5"/>
  <p:tag name="CUSTOMGRIDBACKCOLOR" val="-722948"/>
  <p:tag name="DISPLAYNAME" val="True"/>
  <p:tag name="GRIDSIZE" val="{Width=800, Height=600}"/>
  <p:tag name="MULTIRESPDIVISOR" val="1"/>
  <p:tag name="ZEROBASED" val="False"/>
  <p:tag name="FIBDISPLAYKEYWORDS" val="True"/>
  <p:tag name="PRRESPONSE8" val="3"/>
  <p:tag name="BULLETTYPE" val="3"/>
  <p:tag name="BACKUPSESSIONS" val="True"/>
  <p:tag name="RACERSMAXDISPLAYED" val="5"/>
  <p:tag name="BUBBLEVALUEFORMAT" val="0.0"/>
  <p:tag name="DISPLAYDEVICENUMBER" val="True"/>
  <p:tag name="CHARTCOLORS" val="0"/>
  <p:tag name="REALTIMEBACKUPPATH" val="(None)"/>
  <p:tag name="PRRESPONSE2" val="9"/>
  <p:tag name="PRRESPONSE10" val="1"/>
  <p:tag name="CSVFORMAT" val="0"/>
  <p:tag name="BACKUPMAINTENANCE" val="7"/>
  <p:tag name="BUBBLENAMEVISIBLE" val="True"/>
  <p:tag name="CUSTOMCELLBACKCOLOR4" val="-8355712"/>
  <p:tag name="RESETCHARTS" val="True"/>
  <p:tag name="FIBDISPLAYRESULTS" val="True"/>
  <p:tag name="PRRESPONSE9" val="2"/>
  <p:tag name="RESPCOUNTERSTYLE" val="-1"/>
  <p:tag name="STDCHART" val="1"/>
  <p:tag name="CUSTOMCELLBACKCOLOR2" val="-13395457"/>
  <p:tag name="ALLOWUSERFEEDBACK" val="True"/>
  <p:tag name="PRRESPONSE4" val="7"/>
  <p:tag name="EXPANDSHOWBAR" val="True"/>
  <p:tag name="SKIPREMAININGRACESLIDES" val="True"/>
  <p:tag name="AUTOSIZEGRID" val="True"/>
  <p:tag name="FIBNUMRESULTS" val="5"/>
  <p:tag name="RESPTABLESTYLE" val="-1"/>
  <p:tag name="CUSTOMCELLFORECOLOR" val="-16777216"/>
  <p:tag name="AUTOADJUSTPARTRANGE" val="True"/>
  <p:tag name="COUNTDOWNSECONDS" val="10"/>
  <p:tag name="POLLINGCYCLE" val="2"/>
  <p:tag name="POWERPOINTVERSION" val="12.0"/>
  <p:tag name="CORRECTPOINTVALUE" val="1"/>
  <p:tag name="BUBBLESIZEVISIBLE" val="True"/>
  <p:tag name="REVIEWONLY" val="False"/>
  <p:tag name="GRIDROTATIONINTERVAL" val="2"/>
  <p:tag name="MMPROD_NEXTUNIQUEID" val="10009"/>
  <p:tag name="PRRESPONSE5" val="6"/>
  <p:tag name="DELIMITERS" val="3.1"/>
  <p:tag name="TPFULLVERSION" val="4.3.1.11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4 - &amp;quot;1. Overview&amp;quot;&quot;/&gt;&lt;property id=&quot;20307&quot; value=&quot;259&quot;/&gt;&lt;/object&gt;&lt;object type=&quot;3&quot; unique_id=&quot;10006&quot;&gt;&lt;property id=&quot;20148&quot; value=&quot;5&quot;/&gt;&lt;property id=&quot;20300&quot; value=&quot;Slide 6 - &amp;quot;2. Eligibility and Enrollment Requirements&amp;quot;&quot;/&gt;&lt;property id=&quot;20307&quot; value=&quot;261&quot;/&gt;&lt;/object&gt;&lt;object type=&quot;3&quot; unique_id=&quot;10007&quot;&gt;&lt;property id=&quot;20148&quot; value=&quot;5&quot;/&gt;&lt;property id=&quot;20300&quot; value=&quot;Slide 7 - &amp;quot;Who Can Join?&amp;quot;&quot;/&gt;&lt;property id=&quot;20307&quot; value=&quot;262&quot;/&gt;&lt;/object&gt;&lt;object type=&quot;3&quot; unique_id=&quot;10008&quot;&gt;&lt;property id=&quot;20148&quot; value=&quot;5&quot;/&gt;&lt;property id=&quot;20300&quot; value=&quot;Slide 8&quot;/&gt;&lt;property id=&quot;20307&quot; value=&quot;263&quot;/&gt;&lt;/object&gt;&lt;object type=&quot;3&quot; unique_id=&quot;10014&quot;&gt;&lt;property id=&quot;20148&quot; value=&quot;5&quot;/&gt;&lt;property id=&quot;20300&quot; value=&quot;Slide 15 - &amp;quot;How Medicare Advantage Plans Work&amp;quot;&quot;/&gt;&lt;property id=&quot;20307&quot; value=&quot;269&quot;/&gt;&lt;/object&gt;&lt;object type=&quot;3&quot; unique_id=&quot;10015&quot;&gt;&lt;property id=&quot;20148&quot; value=&quot;5&quot;/&gt;&lt;property id=&quot;20300&quot; value=&quot;Slide 16 - &amp;quot;Medicare Advantage Costs&amp;quot;&quot;/&gt;&lt;property id=&quot;20307&quot; value=&quot;270&quot;/&gt;&lt;/object&gt;&lt;object type=&quot;3&quot; unique_id=&quot;10016&quot;&gt;&lt;property id=&quot;20148&quot; value=&quot;5&quot;/&gt;&lt;property id=&quot;20300&quot; value=&quot;Slide 17 - &amp;quot;Medicare Advantage – Recent Changes&amp;quot;&quot;/&gt;&lt;property id=&quot;20307&quot; value=&quot;271&quot;/&gt;&lt;/object&gt;&lt;object type=&quot;3&quot; unique_id=&quot;10017&quot;&gt;&lt;property id=&quot;20148&quot; value=&quot;5&quot;/&gt;&lt;property id=&quot;20300&quot; value=&quot;Slide 18 - &amp;quot;4. Types of Medicare Advantage Plans&amp;quot;&quot;/&gt;&lt;property id=&quot;20307&quot; value=&quot;272&quot;/&gt;&lt;/object&gt;&lt;object type=&quot;3&quot; unique_id=&quot;10018&quot;&gt;&lt;property id=&quot;20148&quot; value=&quot;5&quot;/&gt;&lt;property id=&quot;20300&quot; value=&quot;Slide 19&quot;/&gt;&lt;property id=&quot;20307&quot; value=&quot;273&quot;/&gt;&lt;/object&gt;&lt;object type=&quot;3&quot; unique_id=&quot;10019&quot;&gt;&lt;property id=&quot;20148&quot; value=&quot;5&quot;/&gt;&lt;property id=&quot;20300&quot; value=&quot;Slide 20 - &amp;quot; &amp;quot;&quot;/&gt;&lt;property id=&quot;20307&quot; value=&quot;274&quot;/&gt;&lt;/object&gt;&lt;object type=&quot;3&quot; unique_id=&quot;10020&quot;&gt;&lt;property id=&quot;20148&quot; value=&quot;5&quot;/&gt;&lt;property id=&quot;20300&quot; value=&quot;Slide 21&quot;/&gt;&lt;property id=&quot;20307&quot; value=&quot;275&quot;/&gt;&lt;/object&gt;&lt;object type=&quot;3&quot; unique_id=&quot;10021&quot;&gt;&lt;property id=&quot;20148&quot; value=&quot;5&quot;/&gt;&lt;property id=&quot;20300&quot; value=&quot;Slide 22&quot;/&gt;&lt;property id=&quot;20307&quot; value=&quot;276&quot;/&gt;&lt;/object&gt;&lt;object type=&quot;3&quot; unique_id=&quot;10022&quot;&gt;&lt;property id=&quot;20148&quot; value=&quot;5&quot;/&gt;&lt;property id=&quot;20300&quot; value=&quot;Slide 23 - &amp;quot;PFFS Access Requirements  &amp;quot;&quot;/&gt;&lt;property id=&quot;20307&quot; value=&quot;277&quot;/&gt;&lt;/object&gt;&lt;object type=&quot;3&quot; unique_id=&quot;10023&quot;&gt;&lt;property id=&quot;20148&quot; value=&quot;5&quot;/&gt;&lt;property id=&quot;20300&quot; value=&quot;Slide 24&quot;/&gt;&lt;property id=&quot;20307&quot; value=&quot;278&quot;/&gt;&lt;/object&gt;&lt;object type=&quot;3&quot; unique_id=&quot;10024&quot;&gt;&lt;property id=&quot;20148&quot; value=&quot;5&quot;/&gt;&lt;property id=&quot;20300&quot; value=&quot;Slide 25&quot;/&gt;&lt;property id=&quot;20307&quot; value=&quot;279&quot;/&gt;&lt;/object&gt;&lt;object type=&quot;3&quot; unique_id=&quot;10025&quot;&gt;&lt;property id=&quot;20148&quot; value=&quot;5&quot;/&gt;&lt;property id=&quot;20300&quot; value=&quot;Slide 26 - &amp;quot;Less Common Medicare Advantage Plans&amp;quot;&quot;/&gt;&lt;property id=&quot;20307&quot; value=&quot;280&quot;/&gt;&lt;/object&gt;&lt;object type=&quot;3&quot; unique_id=&quot;10026&quot;&gt;&lt;property id=&quot;20148&quot; value=&quot;5&quot;/&gt;&lt;property id=&quot;20300&quot; value=&quot;Slide 28 - &amp;quot;5. Other Medicare Plans&amp;quot;&quot;/&gt;&lt;property id=&quot;20307&quot; value=&quot;281&quot;/&gt;&lt;/object&gt;&lt;object type=&quot;3&quot; unique_id=&quot;10027&quot;&gt;&lt;property id=&quot;20148&quot; value=&quot;5&quot;/&gt;&lt;property id=&quot;20300&quot; value=&quot;Slide 29 - &amp;quot;Other Medicare Plans&amp;quot;&quot;/&gt;&lt;property id=&quot;20307&quot; value=&quot;282&quot;/&gt;&lt;/object&gt;&lt;object type=&quot;3&quot; unique_id=&quot;10028&quot;&gt;&lt;property id=&quot;20148&quot; value=&quot;5&quot;/&gt;&lt;property id=&quot;20300&quot; value=&quot;Slide 30 - &amp;quot;Medicare Cost Plans&amp;quot;&quot;/&gt;&lt;property id=&quot;20307&quot; value=&quot;283&quot;/&gt;&lt;/object&gt;&lt;object type=&quot;3&quot; unique_id=&quot;10029&quot;&gt;&lt;property id=&quot;20148&quot; value=&quot;5&quot;/&gt;&lt;property id=&quot;20300&quot; value=&quot;Slide 31 - &amp;quot;Innovation Projects and Pilot Programs&amp;quot;&quot;/&gt;&lt;property id=&quot;20307&quot; value=&quot;284&quot;/&gt;&lt;/object&gt;&lt;object type=&quot;3&quot; unique_id=&quot;10030&quot;&gt;&lt;property id=&quot;20148&quot; value=&quot;5&quot;/&gt;&lt;property id=&quot;20300&quot; value=&quot;Slide 32 - &amp;quot;Medicare PACE Plans&amp;quot;&quot;/&gt;&lt;property id=&quot;20307&quot; value=&quot;285&quot;/&gt;&lt;/object&gt;&lt;object type=&quot;3&quot; unique_id=&quot;10032&quot;&gt;&lt;property id=&quot;20148&quot; value=&quot;5&quot;/&gt;&lt;property id=&quot;20300&quot; value=&quot;Slide 34 - &amp;quot;Guaranteed Rights&amp;quot;&quot;/&gt;&lt;property id=&quot;20307&quot; value=&quot;287&quot;/&gt;&lt;/object&gt;&lt;object type=&quot;3&quot; unique_id=&quot;10033&quot;&gt;&lt;property id=&quot;20148&quot; value=&quot;5&quot;/&gt;&lt;property id=&quot;20300&quot; value=&quot;Slide 35 - &amp;quot;Rights in Medicare Health Plans&amp;quot;&quot;/&gt;&lt;property id=&quot;20307&quot; value=&quot;288&quot;/&gt;&lt;/object&gt;&lt;object type=&quot;3&quot; unique_id=&quot;10034&quot;&gt;&lt;property id=&quot;20148&quot; value=&quot;5&quot;/&gt;&lt;property id=&quot;20300&quot; value=&quot;Slide 36 - &amp;quot;Appeals in Medicare Advantage Plans&amp;quot;&quot;/&gt;&lt;property id=&quot;20307&quot; value=&quot;289&quot;/&gt;&lt;/object&gt;&lt;object type=&quot;3&quot; unique_id=&quot;10036&quot;&gt;&lt;property id=&quot;20148&quot; value=&quot;5&quot;/&gt;&lt;property id=&quot;20300&quot; value=&quot;Slide 38 - &amp;quot;Medicare Health Plan Fast Appeals Process&amp;quot;&quot;/&gt;&lt;property id=&quot;20307&quot; value=&quot;291&quot;/&gt;&lt;/object&gt;&lt;object type=&quot;3&quot; unique_id=&quot;10037&quot;&gt;&lt;property id=&quot;20148&quot; value=&quot;5&quot;/&gt;&lt;property id=&quot;20300&quot; value=&quot;Slide 39 - &amp;quot;Inpatient Hospital Appeals&amp;quot;&quot;/&gt;&lt;property id=&quot;20307&quot; value=&quot;292&quot;/&gt;&lt;/object&gt;&lt;object type=&quot;3&quot; unique_id=&quot;10038&quot;&gt;&lt;property id=&quot;20148&quot; value=&quot;5&quot;/&gt;&lt;property id=&quot;20300&quot; value=&quot;Slide 40 - &amp;quot;Rights if You File an Appeal &amp;#x0D;&amp;#x0A;with Your Medicare Health Plan&amp;quot;&quot;/&gt;&lt;property id=&quot;20307&quot; value=&quot;293&quot;/&gt;&lt;/object&gt;&lt;object type=&quot;3&quot; unique_id=&quot;10039&quot;&gt;&lt;property id=&quot;20148&quot; value=&quot;5&quot;/&gt;&lt;property id=&quot;20300&quot; value=&quot;Slide 41 - &amp;quot;Required Notices&amp;quot;&quot;/&gt;&lt;property id=&quot;20307&quot; value=&quot;294&quot;/&gt;&lt;/object&gt;&lt;object type=&quot;3&quot; unique_id=&quot;10041&quot;&gt;&lt;property id=&quot;20148&quot; value=&quot;5&quot;/&gt;&lt;property id=&quot;20300&quot; value=&quot;Slide 43 - &amp;quot;Marketing Provisions&amp;quot;&quot;/&gt;&lt;property id=&quot;20307&quot; value=&quot;296&quot;/&gt;&lt;/object&gt;&lt;object type=&quot;3&quot; unique_id=&quot;10042&quot;&gt;&lt;property id=&quot;20148&quot; value=&quot;5&quot;/&gt;&lt;property id=&quot;20300&quot; value=&quot;Slide 44 - &amp;quot;Marketing Provisions&amp;quot;&quot;/&gt;&lt;property id=&quot;20307&quot; value=&quot;297&quot;/&gt;&lt;/object&gt;&lt;object type=&quot;3&quot; unique_id=&quot;10043&quot;&gt;&lt;property id=&quot;20148&quot; value=&quot;5&quot;/&gt;&lt;property id=&quot;20300&quot; value=&quot;Slide 45 - &amp;quot;Marketing Updates&amp;quot;&quot;/&gt;&lt;property id=&quot;20307&quot; value=&quot;298&quot;/&gt;&lt;/object&gt;&lt;object type=&quot;3&quot; unique_id=&quot;10044&quot;&gt;&lt;property id=&quot;20148&quot; value=&quot;5&quot;/&gt;&lt;property id=&quot;20300&quot; value=&quot;Slide 46 - &amp;quot; Disclosure of Plan Information for &amp;#x0D;&amp;#x0A;New and Renewing Members&amp;quot;&quot;/&gt;&lt;property id=&quot;20307&quot; value=&quot;299&quot;/&gt;&lt;/object&gt;&lt;object type=&quot;3&quot; unique_id=&quot;10045&quot;&gt;&lt;property id=&quot;20148&quot; value=&quot;5&quot;/&gt;&lt;property id=&quot;20300&quot; value=&quot;Slide 47 - &amp;quot;Promotional Activity Reminders&amp;#x0D;&amp;#x0A;&amp;quot;&quot;/&gt;&lt;property id=&quot;20307&quot; value=&quot;300&quot;/&gt;&lt;/object&gt;&lt;object type=&quot;3&quot; unique_id=&quot;10046&quot;&gt;&lt;property id=&quot;20148&quot; value=&quot;5&quot;/&gt;&lt;property id=&quot;20300&quot; value=&quot;Slide 48 - &amp;quot;Promotional Activity Reminders&amp;quot;&quot;/&gt;&lt;property id=&quot;20307&quot; value=&quot;301&quot;/&gt;&lt;/object&gt;&lt;object type=&quot;3&quot; unique_id=&quot;10047&quot;&gt;&lt;property id=&quot;20148&quot; value=&quot;5&quot;/&gt;&lt;property id=&quot;20300&quot; value=&quot;Slide 49 - &amp;quot;Promotional Activity Reminders&amp;quot;&quot;/&gt;&lt;property id=&quot;20307&quot; value=&quot;302&quot;/&gt;&lt;/object&gt;&lt;object type=&quot;3&quot; unique_id=&quot;10048&quot;&gt;&lt;property id=&quot;20148&quot; value=&quot;5&quot;/&gt;&lt;property id=&quot;20300&quot; value=&quot;Slide 50 - &amp;quot;Promotional Activity Reminders&amp;quot;&quot;/&gt;&lt;property id=&quot;20307&quot; value=&quot;303&quot;/&gt;&lt;/object&gt;&lt;object type=&quot;3&quot; unique_id=&quot;10049&quot;&gt;&lt;property id=&quot;20148&quot; value=&quot;5&quot;/&gt;&lt;property id=&quot;20300&quot; value=&quot;Slide 51 - &amp;quot;Promotional Activity Reminders&amp;quot;&quot;/&gt;&lt;property id=&quot;20307&quot; value=&quot;304&quot;/&gt;&lt;/object&gt;&lt;object type=&quot;3&quot; unique_id=&quot;10050&quot;&gt;&lt;property id=&quot;20148&quot; value=&quot;5&quot;/&gt;&lt;property id=&quot;20300&quot; value=&quot;Slide 52 - &amp;quot;Promotional Activity Reminders&amp;quot;&quot;/&gt;&lt;property id=&quot;20307&quot; value=&quot;305&quot;/&gt;&lt;/object&gt;&lt;object type=&quot;3&quot; unique_id=&quot;10052&quot;&gt;&lt;property id=&quot;20148&quot; value=&quot;5&quot;/&gt;&lt;property id=&quot;20300&quot; value=&quot;Slide 54 - &amp;quot;State Licensure of Agents&amp;#x0D;&amp;#x0A;&amp;quot;&quot;/&gt;&lt;property id=&quot;20307&quot; value=&quot;307&quot;/&gt;&lt;/object&gt;&lt;object type=&quot;3&quot; unique_id=&quot;10053&quot;&gt;&lt;property id=&quot;20148&quot; value=&quot;5&quot;/&gt;&lt;property id=&quot;20300&quot; value=&quot;Slide 55 - &amp;quot;State Appointment of Agents&amp;#x0D;&amp;#x0A;&amp;quot;&quot;/&gt;&lt;property id=&quot;20307&quot; value=&quot;308&quot;/&gt;&lt;/object&gt;&lt;object type=&quot;3&quot; unique_id=&quot;10054&quot;&gt;&lt;property id=&quot;20148&quot; value=&quot;5&quot;/&gt;&lt;property id=&quot;20300&quot; value=&quot;Slide 56 - &amp;quot;Reporting of Terminated Agents&amp;#x0D;&amp;#x0A;&amp;quot;&quot;/&gt;&lt;property id=&quot;20307&quot; value=&quot;309&quot;/&gt;&lt;/object&gt;&lt;object type=&quot;3&quot; unique_id=&quot;10055&quot;&gt;&lt;property id=&quot;20148&quot; value=&quot;5&quot;/&gt;&lt;property id=&quot;20300&quot; value=&quot;Slide 57 - &amp;quot;Agent/Broker Compensation&amp;#x0D;&amp;#x0A;&amp;quot;&quot;/&gt;&lt;property id=&quot;20307&quot; value=&quot;310&quot;/&gt;&lt;/object&gt;&lt;object type=&quot;3&quot; unique_id=&quot;10056&quot;&gt;&lt;property id=&quot;20148&quot; value=&quot;5&quot;/&gt;&lt;property id=&quot;20300&quot; value=&quot;Slide 58 - &amp;quot;Agent/Broker Training and Testing&amp;quot;&quot;/&gt;&lt;property id=&quot;20307&quot; value=&quot;311&quot;/&gt;&lt;/object&gt;&lt;object type=&quot;3&quot; unique_id=&quot;10057&quot;&gt;&lt;property id=&quot;20148&quot; value=&quot;5&quot;/&gt;&lt;property id=&quot;20300&quot; value=&quot;Slide 59 - &amp;quot;Agent/Broker Training and Testing&amp;quot;&quot;/&gt;&lt;property id=&quot;20307&quot; value=&quot;312&quot;/&gt;&lt;/object&gt;&lt;object type=&quot;3&quot; unique_id=&quot;10058&quot;&gt;&lt;property id=&quot;20148&quot; value=&quot;5&quot;/&gt;&lt;property id=&quot;20300&quot; value=&quot;Slide 60 - &amp;quot;CMS Marketing Surveillance &amp;quot;&quot;/&gt;&lt;property id=&quot;20307&quot; value=&quot;313&quot;/&gt;&lt;/object&gt;&lt;object type=&quot;3&quot; unique_id=&quot;10059&quot;&gt;&lt;property id=&quot;20148&quot; value=&quot;5&quot;/&gt;&lt;property id=&quot;20300&quot; value=&quot;Slide 61 - &amp;quot;CMS Marketing Surveillance&amp;quot;&quot;/&gt;&lt;property id=&quot;20307&quot; value=&quot;314&quot;/&gt;&lt;/object&gt;&lt;object type=&quot;3&quot; unique_id=&quot;10060&quot;&gt;&lt;property id=&quot;20148&quot; value=&quot;5&quot;/&gt;&lt;property id=&quot;20300&quot; value=&quot;Slide 63&quot;/&gt;&lt;property id=&quot;20307&quot; value=&quot;315&quot;/&gt;&lt;/object&gt;&lt;object type=&quot;3&quot; unique_id=&quot;32346&quot;&gt;&lt;property id=&quot;20148&quot; value=&quot;5&quot;/&gt;&lt;property id=&quot;20300&quot; value=&quot;Slide 1&quot;/&gt;&lt;property id=&quot;20307&quot; value=&quot;256&quot;/&gt;&lt;/object&gt;&lt;object type=&quot;3&quot; unique_id=&quot;32347&quot;&gt;&lt;property id=&quot;20148&quot; value=&quot;5&quot;/&gt;&lt;property id=&quot;20300&quot; value=&quot;Slide 2 - &amp;quot;Session Objectives&amp;quot;&quot;/&gt;&lt;property id=&quot;20307&quot; value=&quot;257&quot;/&gt;&lt;/object&gt;&lt;object type=&quot;3&quot; unique_id=&quot;32348&quot;&gt;&lt;property id=&quot;20148&quot; value=&quot;5&quot;/&gt;&lt;property id=&quot;20300&quot; value=&quot;Slide 3 - &amp;quot;Lessons&amp;quot;&quot;/&gt;&lt;property id=&quot;20307&quot; value=&quot;258&quot;/&gt;&lt;/object&gt;&lt;object type=&quot;3&quot; unique_id=&quot;32349&quot;&gt;&lt;property id=&quot;20148&quot; value=&quot;5&quot;/&gt;&lt;property id=&quot;20300&quot; value=&quot;Slide 5 - &amp;quot;What is a Medicare Advantage Plan?&amp;quot;&quot;/&gt;&lt;property id=&quot;20307&quot; value=&quot;260&quot;/&gt;&lt;/object&gt;&lt;object type=&quot;3&quot; unique_id=&quot;32350&quot;&gt;&lt;property id=&quot;20148&quot; value=&quot;5&quot;/&gt;&lt;property id=&quot;20300&quot; value=&quot;Slide 9&quot;/&gt;&lt;property id=&quot;20307&quot; value=&quot;264&quot;/&gt;&lt;/object&gt;&lt;object type=&quot;3&quot; unique_id=&quot;32351&quot;&gt;&lt;property id=&quot;20148&quot; value=&quot;5&quot;/&gt;&lt;property id=&quot;20300&quot; value=&quot;Slide 11&quot;/&gt;&lt;property id=&quot;20307&quot; value=&quot;265&quot;/&gt;&lt;/object&gt;&lt;object type=&quot;3&quot; unique_id=&quot;32352&quot;&gt;&lt;property id=&quot;20148&quot; value=&quot;5&quot;/&gt;&lt;property id=&quot;20300&quot; value=&quot;Slide 12 - &amp;quot;Special Enrollment Period Trial Rights &amp;quot;&quot;/&gt;&lt;property id=&quot;20307&quot; value=&quot;266&quot;/&gt;&lt;/object&gt;&lt;object type=&quot;3&quot; unique_id=&quot;32353&quot;&gt;&lt;property id=&quot;20148&quot; value=&quot;5&quot;/&gt;&lt;property id=&quot;20300&quot; value=&quot;Slide 13 - &amp;quot;     3. How Medicare Advantage Plans Work&amp;quot;&quot;/&gt;&lt;property id=&quot;20307&quot; value=&quot;267&quot;/&gt;&lt;/object&gt;&lt;object type=&quot;3&quot; unique_id=&quot;32354&quot;&gt;&lt;property id=&quot;20148&quot; value=&quot;5&quot;/&gt;&lt;property id=&quot;20300&quot; value=&quot;Slide 14 - &amp;quot;How Medicare Advantage Plans Work&amp;quot;&quot;/&gt;&lt;property id=&quot;20307&quot; value=&quot;268&quot;/&gt;&lt;/object&gt;&lt;object type=&quot;3&quot; unique_id=&quot;32355&quot;&gt;&lt;property id=&quot;20148&quot; value=&quot;5&quot;/&gt;&lt;property id=&quot;20300&quot; value=&quot;Slide 33 - &amp;quot;6. Rights, Protections, and Appeals&amp;quot;&quot;/&gt;&lt;property id=&quot;20307&quot; value=&quot;286&quot;/&gt;&lt;/object&gt;&lt;object type=&quot;3&quot; unique_id=&quot;32356&quot;&gt;&lt;property id=&quot;20148&quot; value=&quot;5&quot;/&gt;&lt;property id=&quot;20300&quot; value=&quot;Slide 42 - &amp;quot;7. Medicare Marketing Guidelines&amp;quot;&quot;/&gt;&lt;property id=&quot;20307&quot; value=&quot;295&quot;/&gt;&lt;/object&gt;&lt;object type=&quot;3&quot; unique_id=&quot;32357&quot;&gt;&lt;property id=&quot;20148&quot; value=&quot;5&quot;/&gt;&lt;property id=&quot;20300&quot; value=&quot;Slide 53 - &amp;quot;Promotional Activity Reminders &amp;#x0D;&amp;#x0A;&amp;quot;&quot;/&gt;&lt;property id=&quot;20307&quot; value=&quot;306&quot;/&gt;&lt;/object&gt;&lt;object type=&quot;3&quot; unique_id=&quot;32358&quot;&gt;&lt;property id=&quot;20148&quot; value=&quot;5&quot;/&gt;&lt;property id=&quot;20300&quot; value=&quot;Slide 10&quot;/&gt;&lt;property id=&quot;20307&quot; value=&quot;317&quot;/&gt;&lt;/object&gt;&lt;object type=&quot;3&quot; unique_id=&quot;32359&quot;&gt;&lt;property id=&quot;20148&quot; value=&quot;5&quot;/&gt;&lt;property id=&quot;20300&quot; value=&quot;Slide 62&quot;/&gt;&lt;property id=&quot;20307&quot; value=&quot;318&quot;/&gt;&lt;/object&gt;&lt;object type=&quot;3&quot; unique_id=&quot;32360&quot;&gt;&lt;property id=&quot;20148&quot; value=&quot;5&quot;/&gt;&lt;property id=&quot;20300&quot; value=&quot;Slide 27 - &amp;quot;Medicare Advantage Plan Networks&amp;quot;&quot;/&gt;&lt;property id=&quot;20307&quot; value=&quot;319&quot;/&gt;&lt;/object&gt;&lt;object type=&quot;3&quot; unique_id=&quot;32361&quot;&gt;&lt;property id=&quot;20148&quot; value=&quot;5&quot;/&gt;&lt;property id=&quot;20300&quot; value=&quot;Slide 37 - &amp;quot;Medicare Part C Appeals Process&amp;quot;&quot;/&gt;&lt;property id=&quot;20307&quot; value=&quot;320&quot;/&gt;&lt;/object&gt;&lt;/object&gt;&lt;/object&gt;&lt;/database&gt;"/>
  <p:tag name="SECTOMILLISECCONVERTED" val="1"/>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Lst>
</file>

<file path=ppt/tags/tag14.xml><?xml version="1.0" encoding="utf-8"?>
<p:tagLst xmlns:a="http://schemas.openxmlformats.org/drawingml/2006/main" xmlns:r="http://schemas.openxmlformats.org/officeDocument/2006/relationships" xmlns:p="http://schemas.openxmlformats.org/presentationml/2006/main">
  <p:tag name="NOPREFERENCE" val="False"/>
</p:tagLst>
</file>

<file path=ppt/tags/tag15.xml><?xml version="1.0" encoding="utf-8"?>
<p:tagLst xmlns:a="http://schemas.openxmlformats.org/drawingml/2006/main" xmlns:r="http://schemas.openxmlformats.org/officeDocument/2006/relationships" xmlns:p="http://schemas.openxmlformats.org/presentationml/2006/main">
  <p:tag name="NOPREFERENCE" val="False"/>
</p:tagLst>
</file>

<file path=ppt/tags/tag16.xml><?xml version="1.0" encoding="utf-8"?>
<p:tagLst xmlns:a="http://schemas.openxmlformats.org/drawingml/2006/main" xmlns:r="http://schemas.openxmlformats.org/officeDocument/2006/relationships" xmlns:p="http://schemas.openxmlformats.org/presentationml/2006/main">
  <p:tag name="NOPREFERENCE" val="False"/>
</p:tagLst>
</file>

<file path=ppt/tags/tag17.xml><?xml version="1.0" encoding="utf-8"?>
<p:tagLst xmlns:a="http://schemas.openxmlformats.org/drawingml/2006/main" xmlns:r="http://schemas.openxmlformats.org/officeDocument/2006/relationships" xmlns:p="http://schemas.openxmlformats.org/presentationml/2006/main">
  <p:tag name="NOPREFERENCE" val="False"/>
</p:tagLst>
</file>

<file path=ppt/tags/tag18.xml><?xml version="1.0" encoding="utf-8"?>
<p:tagLst xmlns:a="http://schemas.openxmlformats.org/drawingml/2006/main" xmlns:r="http://schemas.openxmlformats.org/officeDocument/2006/relationships" xmlns:p="http://schemas.openxmlformats.org/presentationml/2006/main">
  <p:tag name="NOPREFERENCE" val="False"/>
</p:tagLst>
</file>

<file path=ppt/tags/tag19.xml><?xml version="1.0" encoding="utf-8"?>
<p:tagLst xmlns:a="http://schemas.openxmlformats.org/drawingml/2006/main" xmlns:r="http://schemas.openxmlformats.org/officeDocument/2006/relationships" xmlns:p="http://schemas.openxmlformats.org/presentationml/2006/main">
  <p:tag name="NOPREFERENCE" val="False"/>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Lst>
</file>

<file path=ppt/tags/tag20.xml><?xml version="1.0" encoding="utf-8"?>
<p:tagLst xmlns:a="http://schemas.openxmlformats.org/drawingml/2006/main" xmlns:r="http://schemas.openxmlformats.org/officeDocument/2006/relationships" xmlns:p="http://schemas.openxmlformats.org/presentationml/2006/main">
  <p:tag name="NOPREFERENCE" val="False"/>
</p:tagLst>
</file>

<file path=ppt/tags/tag21.xml><?xml version="1.0" encoding="utf-8"?>
<p:tagLst xmlns:a="http://schemas.openxmlformats.org/drawingml/2006/main" xmlns:r="http://schemas.openxmlformats.org/officeDocument/2006/relationships" xmlns:p="http://schemas.openxmlformats.org/presentationml/2006/main">
  <p:tag name="NOPREFERENCE" val="False"/>
</p:tagLst>
</file>

<file path=ppt/tags/tag22.xml><?xml version="1.0" encoding="utf-8"?>
<p:tagLst xmlns:a="http://schemas.openxmlformats.org/drawingml/2006/main" xmlns:r="http://schemas.openxmlformats.org/officeDocument/2006/relationships" xmlns:p="http://schemas.openxmlformats.org/presentationml/2006/main">
  <p:tag name="NOPREFERENCE" val="False"/>
</p:tagLst>
</file>

<file path=ppt/tags/tag23.xml><?xml version="1.0" encoding="utf-8"?>
<p:tagLst xmlns:a="http://schemas.openxmlformats.org/drawingml/2006/main" xmlns:r="http://schemas.openxmlformats.org/officeDocument/2006/relationships" xmlns:p="http://schemas.openxmlformats.org/presentationml/2006/main">
  <p:tag name="NOPREFERENCE" val="False"/>
</p:tagLst>
</file>

<file path=ppt/tags/tag24.xml><?xml version="1.0" encoding="utf-8"?>
<p:tagLst xmlns:a="http://schemas.openxmlformats.org/drawingml/2006/main" xmlns:r="http://schemas.openxmlformats.org/officeDocument/2006/relationships" xmlns:p="http://schemas.openxmlformats.org/presentationml/2006/main">
  <p:tag name="NOPREFERENCE" val="False"/>
</p:tagLst>
</file>

<file path=ppt/tags/tag25.xml><?xml version="1.0" encoding="utf-8"?>
<p:tagLst xmlns:a="http://schemas.openxmlformats.org/drawingml/2006/main" xmlns:r="http://schemas.openxmlformats.org/officeDocument/2006/relationships" xmlns:p="http://schemas.openxmlformats.org/presentationml/2006/main">
  <p:tag name="NOPREFERENCE" val="False"/>
</p:tagLst>
</file>

<file path=ppt/tags/tag26.xml><?xml version="1.0" encoding="utf-8"?>
<p:tagLst xmlns:a="http://schemas.openxmlformats.org/drawingml/2006/main" xmlns:r="http://schemas.openxmlformats.org/officeDocument/2006/relationships" xmlns:p="http://schemas.openxmlformats.org/presentationml/2006/main">
  <p:tag name="NOPREFERENCE" val="False"/>
</p:tagLst>
</file>

<file path=ppt/tags/tag27.xml><?xml version="1.0" encoding="utf-8"?>
<p:tagLst xmlns:a="http://schemas.openxmlformats.org/drawingml/2006/main" xmlns:r="http://schemas.openxmlformats.org/officeDocument/2006/relationships" xmlns:p="http://schemas.openxmlformats.org/presentationml/2006/main">
  <p:tag name="NOPREFERENCE" val="False"/>
</p:tagLst>
</file>

<file path=ppt/tags/tag28.xml><?xml version="1.0" encoding="utf-8"?>
<p:tagLst xmlns:a="http://schemas.openxmlformats.org/drawingml/2006/main" xmlns:r="http://schemas.openxmlformats.org/officeDocument/2006/relationships" xmlns:p="http://schemas.openxmlformats.org/presentationml/2006/main">
  <p:tag name="NOPREFERENCE" val="False"/>
</p:tagLst>
</file>

<file path=ppt/tags/tag29.xml><?xml version="1.0" encoding="utf-8"?>
<p:tagLst xmlns:a="http://schemas.openxmlformats.org/drawingml/2006/main" xmlns:r="http://schemas.openxmlformats.org/officeDocument/2006/relationships" xmlns:p="http://schemas.openxmlformats.org/presentationml/2006/main">
  <p:tag name="NOPREFERENCE" val="False"/>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Lst>
</file>

<file path=ppt/tags/tag30.xml><?xml version="1.0" encoding="utf-8"?>
<p:tagLst xmlns:a="http://schemas.openxmlformats.org/drawingml/2006/main" xmlns:r="http://schemas.openxmlformats.org/officeDocument/2006/relationships" xmlns:p="http://schemas.openxmlformats.org/presentationml/2006/main">
  <p:tag name="NOPREFERENCE" val="False"/>
</p:tagLst>
</file>

<file path=ppt/tags/tag31.xml><?xml version="1.0" encoding="utf-8"?>
<p:tagLst xmlns:a="http://schemas.openxmlformats.org/drawingml/2006/main" xmlns:r="http://schemas.openxmlformats.org/officeDocument/2006/relationships" xmlns:p="http://schemas.openxmlformats.org/presentationml/2006/main">
  <p:tag name="NOPREFERENCE" val="False"/>
</p:tagLst>
</file>

<file path=ppt/tags/tag32.xml><?xml version="1.0" encoding="utf-8"?>
<p:tagLst xmlns:a="http://schemas.openxmlformats.org/drawingml/2006/main" xmlns:r="http://schemas.openxmlformats.org/officeDocument/2006/relationships" xmlns:p="http://schemas.openxmlformats.org/presentationml/2006/main">
  <p:tag name="NOPREFERENCE" val="False"/>
</p:tagLst>
</file>

<file path=ppt/tags/tag33.xml><?xml version="1.0" encoding="utf-8"?>
<p:tagLst xmlns:a="http://schemas.openxmlformats.org/drawingml/2006/main" xmlns:r="http://schemas.openxmlformats.org/officeDocument/2006/relationships" xmlns:p="http://schemas.openxmlformats.org/presentationml/2006/main">
  <p:tag name="NOPREFERENCE" val="False"/>
</p:tagLst>
</file>

<file path=ppt/tags/tag34.xml><?xml version="1.0" encoding="utf-8"?>
<p:tagLst xmlns:a="http://schemas.openxmlformats.org/drawingml/2006/main" xmlns:r="http://schemas.openxmlformats.org/officeDocument/2006/relationships" xmlns:p="http://schemas.openxmlformats.org/presentationml/2006/main">
  <p:tag name="NOPREFERENCE" val="False"/>
</p:tagLst>
</file>

<file path=ppt/tags/tag3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6.xml><?xml version="1.0" encoding="utf-8"?>
<p:tagLst xmlns:a="http://schemas.openxmlformats.org/drawingml/2006/main" xmlns:r="http://schemas.openxmlformats.org/officeDocument/2006/relationships" xmlns:p="http://schemas.openxmlformats.org/presentationml/2006/main">
  <p:tag name="NOPREFERENCE" val="False"/>
</p:tagLst>
</file>

<file path=ppt/tags/tag37.xml><?xml version="1.0" encoding="utf-8"?>
<p:tagLst xmlns:a="http://schemas.openxmlformats.org/drawingml/2006/main" xmlns:r="http://schemas.openxmlformats.org/officeDocument/2006/relationships" xmlns:p="http://schemas.openxmlformats.org/presentationml/2006/main">
  <p:tag name="DELIMITERS" val="3.1"/>
  <p:tag name="NOPREFERENCE" val="False"/>
</p:tagLst>
</file>

<file path=ppt/tags/tag38.xml><?xml version="1.0" encoding="utf-8"?>
<p:tagLst xmlns:a="http://schemas.openxmlformats.org/drawingml/2006/main" xmlns:r="http://schemas.openxmlformats.org/officeDocument/2006/relationships" xmlns:p="http://schemas.openxmlformats.org/presentationml/2006/main">
  <p:tag name="NOPREFERENCE" val="False"/>
</p:tagLst>
</file>

<file path=ppt/tags/tag3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Lst>
</file>

<file path=ppt/tags/tag40.xml><?xml version="1.0" encoding="utf-8"?>
<p:tagLst xmlns:a="http://schemas.openxmlformats.org/drawingml/2006/main" xmlns:r="http://schemas.openxmlformats.org/officeDocument/2006/relationships" xmlns:p="http://schemas.openxmlformats.org/presentationml/2006/main">
  <p:tag name="NOPREFERENCE" val="False"/>
</p:tagLst>
</file>

<file path=ppt/tags/tag41.xml><?xml version="1.0" encoding="utf-8"?>
<p:tagLst xmlns:a="http://schemas.openxmlformats.org/drawingml/2006/main" xmlns:r="http://schemas.openxmlformats.org/officeDocument/2006/relationships" xmlns:p="http://schemas.openxmlformats.org/presentationml/2006/main">
  <p:tag name="NOPREFERENCE" val="False"/>
</p:tagLst>
</file>

<file path=ppt/tags/tag42.xml><?xml version="1.0" encoding="utf-8"?>
<p:tagLst xmlns:a="http://schemas.openxmlformats.org/drawingml/2006/main" xmlns:r="http://schemas.openxmlformats.org/officeDocument/2006/relationships" xmlns:p="http://schemas.openxmlformats.org/presentationml/2006/main">
  <p:tag name="NOPREFERENCE" val="False"/>
</p:tagLst>
</file>

<file path=ppt/tags/tag43.xml><?xml version="1.0" encoding="utf-8"?>
<p:tagLst xmlns:a="http://schemas.openxmlformats.org/drawingml/2006/main" xmlns:r="http://schemas.openxmlformats.org/officeDocument/2006/relationships" xmlns:p="http://schemas.openxmlformats.org/presentationml/2006/main">
  <p:tag name="NOPREFERENCE" val="False"/>
</p:tagLst>
</file>

<file path=ppt/tags/tag44.xml><?xml version="1.0" encoding="utf-8"?>
<p:tagLst xmlns:a="http://schemas.openxmlformats.org/drawingml/2006/main" xmlns:r="http://schemas.openxmlformats.org/officeDocument/2006/relationships" xmlns:p="http://schemas.openxmlformats.org/presentationml/2006/main">
  <p:tag name="NOPREFERENCE" val="False"/>
</p:tagLst>
</file>

<file path=ppt/tags/tag45.xml><?xml version="1.0" encoding="utf-8"?>
<p:tagLst xmlns:a="http://schemas.openxmlformats.org/drawingml/2006/main" xmlns:r="http://schemas.openxmlformats.org/officeDocument/2006/relationships" xmlns:p="http://schemas.openxmlformats.org/presentationml/2006/main">
  <p:tag name="NOPREFERENCE" val="False"/>
</p:tagLst>
</file>

<file path=ppt/tags/tag46.xml><?xml version="1.0" encoding="utf-8"?>
<p:tagLst xmlns:a="http://schemas.openxmlformats.org/drawingml/2006/main" xmlns:r="http://schemas.openxmlformats.org/officeDocument/2006/relationships" xmlns:p="http://schemas.openxmlformats.org/presentationml/2006/main">
  <p:tag name="NOPREFERENCE" val="False"/>
</p:tagLst>
</file>

<file path=ppt/tags/tag47.xml><?xml version="1.0" encoding="utf-8"?>
<p:tagLst xmlns:a="http://schemas.openxmlformats.org/drawingml/2006/main" xmlns:r="http://schemas.openxmlformats.org/officeDocument/2006/relationships" xmlns:p="http://schemas.openxmlformats.org/presentationml/2006/main">
  <p:tag name="NOPREFERENCE" val="False"/>
</p:tagLst>
</file>

<file path=ppt/tags/tag48.xml><?xml version="1.0" encoding="utf-8"?>
<p:tagLst xmlns:a="http://schemas.openxmlformats.org/drawingml/2006/main" xmlns:r="http://schemas.openxmlformats.org/officeDocument/2006/relationships" xmlns:p="http://schemas.openxmlformats.org/presentationml/2006/main">
  <p:tag name="NOPREFERENCE" val="False"/>
</p:tagLst>
</file>

<file path=ppt/tags/tag49.xml><?xml version="1.0" encoding="utf-8"?>
<p:tagLst xmlns:a="http://schemas.openxmlformats.org/drawingml/2006/main" xmlns:r="http://schemas.openxmlformats.org/officeDocument/2006/relationships" xmlns:p="http://schemas.openxmlformats.org/presentationml/2006/main">
  <p:tag name="NOPREFERENCE" val="False"/>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Lst>
</file>

<file path=ppt/tags/tag50.xml><?xml version="1.0" encoding="utf-8"?>
<p:tagLst xmlns:a="http://schemas.openxmlformats.org/drawingml/2006/main" xmlns:r="http://schemas.openxmlformats.org/officeDocument/2006/relationships" xmlns:p="http://schemas.openxmlformats.org/presentationml/2006/main">
  <p:tag name="NOPREFERENCE" val="False"/>
</p:tagLst>
</file>

<file path=ppt/tags/tag51.xml><?xml version="1.0" encoding="utf-8"?>
<p:tagLst xmlns:a="http://schemas.openxmlformats.org/drawingml/2006/main" xmlns:r="http://schemas.openxmlformats.org/officeDocument/2006/relationships" xmlns:p="http://schemas.openxmlformats.org/presentationml/2006/main">
  <p:tag name="NOPREFERENCE" val="False"/>
</p:tagLst>
</file>

<file path=ppt/tags/tag52.xml><?xml version="1.0" encoding="utf-8"?>
<p:tagLst xmlns:a="http://schemas.openxmlformats.org/drawingml/2006/main" xmlns:r="http://schemas.openxmlformats.org/officeDocument/2006/relationships" xmlns:p="http://schemas.openxmlformats.org/presentationml/2006/main">
  <p:tag name="NOPREFERENCE" val="False"/>
</p:tagLst>
</file>

<file path=ppt/tags/tag53.xml><?xml version="1.0" encoding="utf-8"?>
<p:tagLst xmlns:a="http://schemas.openxmlformats.org/drawingml/2006/main" xmlns:r="http://schemas.openxmlformats.org/officeDocument/2006/relationships" xmlns:p="http://schemas.openxmlformats.org/presentationml/2006/main">
  <p:tag name="NOPREFERENCE" val="False"/>
</p:tagLst>
</file>

<file path=ppt/tags/tag54.xml><?xml version="1.0" encoding="utf-8"?>
<p:tagLst xmlns:a="http://schemas.openxmlformats.org/drawingml/2006/main" xmlns:r="http://schemas.openxmlformats.org/officeDocument/2006/relationships" xmlns:p="http://schemas.openxmlformats.org/presentationml/2006/main">
  <p:tag name="NOPREFERENCE" val="False"/>
</p:tagLst>
</file>

<file path=ppt/tags/tag55.xml><?xml version="1.0" encoding="utf-8"?>
<p:tagLst xmlns:a="http://schemas.openxmlformats.org/drawingml/2006/main" xmlns:r="http://schemas.openxmlformats.org/officeDocument/2006/relationships" xmlns:p="http://schemas.openxmlformats.org/presentationml/2006/main">
  <p:tag name="NOPREFERENCE" val="False"/>
</p:tagLst>
</file>

<file path=ppt/tags/tag56.xml><?xml version="1.0" encoding="utf-8"?>
<p:tagLst xmlns:a="http://schemas.openxmlformats.org/drawingml/2006/main" xmlns:r="http://schemas.openxmlformats.org/officeDocument/2006/relationships" xmlns:p="http://schemas.openxmlformats.org/presentationml/2006/main">
  <p:tag name="NOPREFERENCE" val="False"/>
</p:tagLst>
</file>

<file path=ppt/tags/tag57.xml><?xml version="1.0" encoding="utf-8"?>
<p:tagLst xmlns:a="http://schemas.openxmlformats.org/drawingml/2006/main" xmlns:r="http://schemas.openxmlformats.org/officeDocument/2006/relationships" xmlns:p="http://schemas.openxmlformats.org/presentationml/2006/main">
  <p:tag name="NOPREFERENCE" val="False"/>
</p:tagLst>
</file>

<file path=ppt/tags/tag58.xml><?xml version="1.0" encoding="utf-8"?>
<p:tagLst xmlns:a="http://schemas.openxmlformats.org/drawingml/2006/main" xmlns:r="http://schemas.openxmlformats.org/officeDocument/2006/relationships" xmlns:p="http://schemas.openxmlformats.org/presentationml/2006/main">
  <p:tag name="NOPREFERENCE" val="False"/>
</p:tagLst>
</file>

<file path=ppt/tags/tag59.xml><?xml version="1.0" encoding="utf-8"?>
<p:tagLst xmlns:a="http://schemas.openxmlformats.org/drawingml/2006/main" xmlns:r="http://schemas.openxmlformats.org/officeDocument/2006/relationships" xmlns:p="http://schemas.openxmlformats.org/presentationml/2006/main">
  <p:tag name="NOPREFERENCE" val="False"/>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Lst>
</file>

<file path=ppt/tags/tag60.xml><?xml version="1.0" encoding="utf-8"?>
<p:tagLst xmlns:a="http://schemas.openxmlformats.org/drawingml/2006/main" xmlns:r="http://schemas.openxmlformats.org/officeDocument/2006/relationships" xmlns:p="http://schemas.openxmlformats.org/presentationml/2006/main">
  <p:tag name="NOPREFERENCE" val="False"/>
</p:tagLst>
</file>

<file path=ppt/tags/tag6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62.xml><?xml version="1.0" encoding="utf-8"?>
<p:tagLst xmlns:a="http://schemas.openxmlformats.org/drawingml/2006/main" xmlns:r="http://schemas.openxmlformats.org/officeDocument/2006/relationships" xmlns:p="http://schemas.openxmlformats.org/presentationml/2006/main">
  <p:tag name="NOPREFERENCE" val="False"/>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Lst>
</file>

<file path=ppt/theme/theme1.xml><?xml version="1.0" encoding="utf-8"?>
<a:theme xmlns:a="http://schemas.openxmlformats.org/drawingml/2006/main" name="Office Theme">
  <a:themeElements>
    <a:clrScheme name="Custom 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DB3E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5265</TotalTime>
  <Words>11958</Words>
  <Application>Microsoft Office PowerPoint</Application>
  <PresentationFormat>On-screen Show (4:3)</PresentationFormat>
  <Paragraphs>1094</Paragraphs>
  <Slides>63</Slides>
  <Notes>63</Notes>
  <HiddenSlides>1</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Office Theme</vt:lpstr>
      <vt:lpstr>Slide 1</vt:lpstr>
      <vt:lpstr>Session Objectives</vt:lpstr>
      <vt:lpstr>Lessons</vt:lpstr>
      <vt:lpstr>1. Overview</vt:lpstr>
      <vt:lpstr>What is a Medicare Advantage Plan?</vt:lpstr>
      <vt:lpstr>2. Eligibility and Enrollment Requirements</vt:lpstr>
      <vt:lpstr>Who Can Join?</vt:lpstr>
      <vt:lpstr>Slide 8</vt:lpstr>
      <vt:lpstr>Slide 9</vt:lpstr>
      <vt:lpstr>Slide 10</vt:lpstr>
      <vt:lpstr>Slide 11</vt:lpstr>
      <vt:lpstr>Special Enrollment Period Trial Rights </vt:lpstr>
      <vt:lpstr>     3. How Medicare Advantage Plans Work</vt:lpstr>
      <vt:lpstr>How Medicare Advantage Plans Work</vt:lpstr>
      <vt:lpstr>How Medicare Advantage Plans Work</vt:lpstr>
      <vt:lpstr>Medicare Advantage Costs</vt:lpstr>
      <vt:lpstr>Medicare Advantage – Recent Changes</vt:lpstr>
      <vt:lpstr>4. Types of Medicare Advantage Plans</vt:lpstr>
      <vt:lpstr>Slide 19</vt:lpstr>
      <vt:lpstr> </vt:lpstr>
      <vt:lpstr>Slide 21</vt:lpstr>
      <vt:lpstr>Slide 22</vt:lpstr>
      <vt:lpstr>PFFS Access Requirements  </vt:lpstr>
      <vt:lpstr>Slide 24</vt:lpstr>
      <vt:lpstr>Slide 25</vt:lpstr>
      <vt:lpstr>Less Common Medicare Advantage Plans</vt:lpstr>
      <vt:lpstr>Medicare Advantage Plan Networks</vt:lpstr>
      <vt:lpstr>5. Other Medicare Plans</vt:lpstr>
      <vt:lpstr>Other Medicare Plans</vt:lpstr>
      <vt:lpstr>Medicare Cost Plans</vt:lpstr>
      <vt:lpstr>Innovation Projects and Pilot Programs</vt:lpstr>
      <vt:lpstr>Medicare PACE Plans</vt:lpstr>
      <vt:lpstr>6. Rights, Protections, and Appeals</vt:lpstr>
      <vt:lpstr>Guaranteed Rights</vt:lpstr>
      <vt:lpstr>Rights in Medicare Health Plans</vt:lpstr>
      <vt:lpstr>Appeals in Medicare Advantage Plans</vt:lpstr>
      <vt:lpstr>Medicare Part C Appeals Process</vt:lpstr>
      <vt:lpstr>Medicare Health Plan Fast Appeals Process</vt:lpstr>
      <vt:lpstr>Inpatient Hospital Appeals</vt:lpstr>
      <vt:lpstr>Rights if You File an Appeal  with Your Medicare Health Plan</vt:lpstr>
      <vt:lpstr>Required Notices</vt:lpstr>
      <vt:lpstr>7. Medicare Marketing Guidelines</vt:lpstr>
      <vt:lpstr>Marketing Provisions</vt:lpstr>
      <vt:lpstr>Marketing Provisions</vt:lpstr>
      <vt:lpstr>Marketing Updates</vt:lpstr>
      <vt:lpstr> Disclosure of Plan Information for  New and Renewing Members</vt:lpstr>
      <vt:lpstr>Promotional Activity Reminders </vt:lpstr>
      <vt:lpstr>Promotional Activity Reminders</vt:lpstr>
      <vt:lpstr>Promotional Activity Reminders</vt:lpstr>
      <vt:lpstr>Promotional Activity Reminders</vt:lpstr>
      <vt:lpstr>Promotional Activity Reminders</vt:lpstr>
      <vt:lpstr>Promotional Activity Reminders</vt:lpstr>
      <vt:lpstr>Promotional Activity Reminders  </vt:lpstr>
      <vt:lpstr>State Licensure of Agents </vt:lpstr>
      <vt:lpstr>State Appointment of Agents </vt:lpstr>
      <vt:lpstr>Reporting of Terminated Agents </vt:lpstr>
      <vt:lpstr>Agent/Broker Compensation </vt:lpstr>
      <vt:lpstr>Agent/Broker Training and Testing</vt:lpstr>
      <vt:lpstr>Agent/Broker Training and Testing</vt:lpstr>
      <vt:lpstr>CMS Marketing Surveillance </vt:lpstr>
      <vt:lpstr>CMS Marketing Surveillance</vt:lpstr>
      <vt:lpstr>Slide 62</vt:lpstr>
      <vt:lpstr>Slide 63</vt:lpstr>
    </vt:vector>
  </TitlesOfParts>
  <Company>CMS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CMS</dc:creator>
  <cp:lastModifiedBy>Susan Gustafson</cp:lastModifiedBy>
  <cp:revision>343</cp:revision>
  <dcterms:created xsi:type="dcterms:W3CDTF">2012-01-13T14:37:25Z</dcterms:created>
  <dcterms:modified xsi:type="dcterms:W3CDTF">2012-06-22T16:43:47Z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-155434858</vt:i4>
  </property>
  <property fmtid="{D5CDD505-2E9C-101B-9397-08002B2CF9AE}" pid="3" name="_NewReviewCycle">
    <vt:lpwstr/>
  </property>
  <property fmtid="{D5CDD505-2E9C-101B-9397-08002B2CF9AE}" pid="4" name="_EmailSubject">
    <vt:lpwstr>Mod 11 for ypur review</vt:lpwstr>
  </property>
  <property fmtid="{D5CDD505-2E9C-101B-9397-08002B2CF9AE}" pid="5" name="_AuthorEmail">
    <vt:lpwstr>David.Santana@cms.hhs.gov</vt:lpwstr>
  </property>
  <property fmtid="{D5CDD505-2E9C-101B-9397-08002B2CF9AE}" pid="6" name="_AuthorEmailDisplayName">
    <vt:lpwstr>Santana, David P. (CMS/OPE)</vt:lpwstr>
  </property>
  <property fmtid="{D5CDD505-2E9C-101B-9397-08002B2CF9AE}" pid="7" name="_PreviousAdHocReviewCycleID">
    <vt:i4>294091420</vt:i4>
  </property>
</Properties>
</file>